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7" r:id="rId2"/>
    <p:sldId id="268" r:id="rId3"/>
  </p:sldIdLst>
  <p:sldSz cx="9906000" cy="6858000" type="A4"/>
  <p:notesSz cx="9385300" cy="7099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EF"/>
    <a:srgbClr val="F8FFF3"/>
    <a:srgbClr val="FFF7F8"/>
    <a:srgbClr val="FFF3F4"/>
    <a:srgbClr val="ECF3FA"/>
    <a:srgbClr val="E7FDE3"/>
    <a:srgbClr val="D90000"/>
    <a:srgbClr val="F7F7F7"/>
    <a:srgbClr val="7A1701"/>
    <a:srgbClr val="1B16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53" autoAdjust="0"/>
    <p:restoredTop sz="94660"/>
  </p:normalViewPr>
  <p:slideViewPr>
    <p:cSldViewPr snapToGrid="0">
      <p:cViewPr>
        <p:scale>
          <a:sx n="99" d="100"/>
          <a:sy n="99" d="100"/>
        </p:scale>
        <p:origin x="1471"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5/29/2025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hyperlink" Target="https://eu.aoc.com/en/gaming/products/g2590fx" TargetMode="External"/><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image" Target="../media/image15.png"/><Relationship Id="rId2" Type="http://schemas.openxmlformats.org/officeDocument/2006/relationships/image" Target="../media/image1.jpg"/><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4.JP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19.JPG"/><Relationship Id="rId13" Type="http://schemas.openxmlformats.org/officeDocument/2006/relationships/image" Target="../media/image24.jpeg"/><Relationship Id="rId3" Type="http://schemas.openxmlformats.org/officeDocument/2006/relationships/hyperlink" Target="https://eu.aoc.com/en/gaming/products/g2590fx" TargetMode="External"/><Relationship Id="rId7" Type="http://schemas.openxmlformats.org/officeDocument/2006/relationships/image" Target="../media/image18.jpeg"/><Relationship Id="rId12" Type="http://schemas.openxmlformats.org/officeDocument/2006/relationships/image" Target="../media/image23.jpe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17.jpeg"/><Relationship Id="rId11" Type="http://schemas.openxmlformats.org/officeDocument/2006/relationships/image" Target="../media/image22.jpeg"/><Relationship Id="rId5" Type="http://schemas.openxmlformats.org/officeDocument/2006/relationships/image" Target="../media/image16.jpeg"/><Relationship Id="rId10" Type="http://schemas.openxmlformats.org/officeDocument/2006/relationships/image" Target="../media/image21.jpeg"/><Relationship Id="rId4" Type="http://schemas.openxmlformats.org/officeDocument/2006/relationships/image" Target="../media/image2.png"/><Relationship Id="rId9" Type="http://schemas.openxmlformats.org/officeDocument/2006/relationships/image" Target="../media/image20.jpeg"/><Relationship Id="rId1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p:cNvGraphicFramePr>
            <a:graphicFrameLocks noGrp="1"/>
          </p:cNvGraphicFramePr>
          <p:nvPr>
            <p:extLst>
              <p:ext uri="{D42A27DB-BD31-4B8C-83A1-F6EECF244321}">
                <p14:modId xmlns:p14="http://schemas.microsoft.com/office/powerpoint/2010/main" val="265623377"/>
              </p:ext>
            </p:extLst>
          </p:nvPr>
        </p:nvGraphicFramePr>
        <p:xfrm>
          <a:off x="8951" y="386062"/>
          <a:ext cx="9897050" cy="6019047"/>
        </p:xfrm>
        <a:graphic>
          <a:graphicData uri="http://schemas.openxmlformats.org/drawingml/2006/table">
            <a:tbl>
              <a:tblPr firstRow="1" bandRow="1">
                <a:tableStyleId>{5C22544A-7EE6-4342-B048-85BDC9FD1C3A}</a:tableStyleId>
              </a:tblPr>
              <a:tblGrid>
                <a:gridCol w="1979410">
                  <a:extLst>
                    <a:ext uri="{9D8B030D-6E8A-4147-A177-3AD203B41FA5}">
                      <a16:colId xmlns="" xmlns:a16="http://schemas.microsoft.com/office/drawing/2014/main" val="20000"/>
                    </a:ext>
                  </a:extLst>
                </a:gridCol>
                <a:gridCol w="1979410">
                  <a:extLst>
                    <a:ext uri="{9D8B030D-6E8A-4147-A177-3AD203B41FA5}">
                      <a16:colId xmlns="" xmlns:a16="http://schemas.microsoft.com/office/drawing/2014/main" val="20001"/>
                    </a:ext>
                  </a:extLst>
                </a:gridCol>
                <a:gridCol w="1979410">
                  <a:extLst>
                    <a:ext uri="{9D8B030D-6E8A-4147-A177-3AD203B41FA5}">
                      <a16:colId xmlns="" xmlns:a16="http://schemas.microsoft.com/office/drawing/2014/main" val="20002"/>
                    </a:ext>
                  </a:extLst>
                </a:gridCol>
                <a:gridCol w="1979410">
                  <a:extLst>
                    <a:ext uri="{9D8B030D-6E8A-4147-A177-3AD203B41FA5}">
                      <a16:colId xmlns="" xmlns:a16="http://schemas.microsoft.com/office/drawing/2014/main" val="20003"/>
                    </a:ext>
                  </a:extLst>
                </a:gridCol>
                <a:gridCol w="1979410">
                  <a:extLst>
                    <a:ext uri="{9D8B030D-6E8A-4147-A177-3AD203B41FA5}">
                      <a16:colId xmlns="" xmlns:a16="http://schemas.microsoft.com/office/drawing/2014/main" val="20004"/>
                    </a:ext>
                  </a:extLst>
                </a:gridCol>
              </a:tblGrid>
              <a:tr h="2006349">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006349">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006349">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49052"/>
          <a:stretch/>
        </p:blipFill>
        <p:spPr>
          <a:xfrm>
            <a:off x="-4948" y="-11234"/>
            <a:ext cx="9910948" cy="420537"/>
          </a:xfrm>
          <a:prstGeom prst="rect">
            <a:avLst/>
          </a:prstGeom>
        </p:spPr>
      </p:pic>
      <p:sp>
        <p:nvSpPr>
          <p:cNvPr id="5" name="Rectangle 4"/>
          <p:cNvSpPr/>
          <p:nvPr/>
        </p:nvSpPr>
        <p:spPr>
          <a:xfrm>
            <a:off x="8412362" y="376"/>
            <a:ext cx="1478665" cy="215444"/>
          </a:xfrm>
          <a:prstGeom prst="rect">
            <a:avLst/>
          </a:prstGeom>
        </p:spPr>
        <p:txBody>
          <a:bodyPr wrap="square">
            <a:spAutoFit/>
          </a:bodyPr>
          <a:lstStyle/>
          <a:p>
            <a:pPr algn="r"/>
            <a:r>
              <a:rPr lang="en-US" sz="800" dirty="0" smtClean="0">
                <a:solidFill>
                  <a:schemeClr val="bg1"/>
                </a:solidFill>
                <a:cs typeface="Arial" panose="020B0604020202020204" pitchFamily="34" charset="0"/>
              </a:rPr>
              <a:t>Retail File </a:t>
            </a:r>
            <a:r>
              <a:rPr lang="en-US" sz="800" dirty="0">
                <a:solidFill>
                  <a:schemeClr val="bg1"/>
                </a:solidFill>
                <a:cs typeface="Arial" panose="020B0604020202020204" pitchFamily="34" charset="0"/>
              </a:rPr>
              <a:t>June 2025</a:t>
            </a:r>
          </a:p>
        </p:txBody>
      </p:sp>
      <p:sp>
        <p:nvSpPr>
          <p:cNvPr id="6" name="Rectangle 5"/>
          <p:cNvSpPr/>
          <p:nvPr/>
        </p:nvSpPr>
        <p:spPr>
          <a:xfrm>
            <a:off x="5746825" y="-22982"/>
            <a:ext cx="3230546" cy="246221"/>
          </a:xfrm>
          <a:prstGeom prst="rect">
            <a:avLst/>
          </a:prstGeom>
        </p:spPr>
        <p:txBody>
          <a:bodyPr wrap="square">
            <a:spAutoFit/>
          </a:bodyPr>
          <a:lstStyle/>
          <a:p>
            <a:pPr algn="ctr"/>
            <a:r>
              <a:rPr lang="en-GB" sz="1000" b="1" dirty="0">
                <a:solidFill>
                  <a:srgbClr val="92D050"/>
                </a:solidFill>
                <a:effectLst>
                  <a:outerShdw blurRad="38100" dist="38100" dir="2700000" algn="tl">
                    <a:srgbClr val="000000">
                      <a:alpha val="43137"/>
                    </a:srgbClr>
                  </a:outerShdw>
                </a:effectLst>
              </a:rPr>
              <a:t>The worldwide Leader in displays</a:t>
            </a:r>
            <a:endParaRPr lang="en-GB" sz="1000" b="1" i="0" dirty="0">
              <a:solidFill>
                <a:srgbClr val="92D050"/>
              </a:solidFill>
              <a:effectLst>
                <a:outerShdw blurRad="38100" dist="38100" dir="2700000" algn="tl">
                  <a:srgbClr val="000000">
                    <a:alpha val="43137"/>
                  </a:srgbClr>
                </a:outerShdw>
              </a:effectLst>
              <a:hlinkClick r:id="rId3"/>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79" y="14753"/>
            <a:ext cx="945919" cy="319617"/>
          </a:xfrm>
          <a:prstGeom prst="rect">
            <a:avLst/>
          </a:prstGeom>
        </p:spPr>
      </p:pic>
      <p:sp>
        <p:nvSpPr>
          <p:cNvPr id="8" name="Rectangle 7"/>
          <p:cNvSpPr/>
          <p:nvPr/>
        </p:nvSpPr>
        <p:spPr>
          <a:xfrm>
            <a:off x="1155053" y="-26945"/>
            <a:ext cx="5205823" cy="400110"/>
          </a:xfrm>
          <a:prstGeom prst="rect">
            <a:avLst/>
          </a:prstGeom>
          <a:noFill/>
        </p:spPr>
        <p:txBody>
          <a:bodyPr wrap="square" lIns="91440" tIns="45720" rIns="91440" bIns="45720">
            <a:spAutoFit/>
          </a:bodyPr>
          <a:lstStyle/>
          <a:p>
            <a:pPr algn="ctr"/>
            <a:r>
              <a:rPr lang="en-US" sz="2000" b="1" cap="none" spc="0" dirty="0">
                <a:ln w="9525">
                  <a:solidFill>
                    <a:schemeClr val="bg1"/>
                  </a:solidFill>
                  <a:prstDash val="solid"/>
                </a:ln>
                <a:solidFill>
                  <a:schemeClr val="bg1"/>
                </a:solidFill>
                <a:effectLst>
                  <a:outerShdw blurRad="38100" dist="38100" dir="2700000" algn="tl">
                    <a:srgbClr val="000000">
                      <a:alpha val="43137"/>
                    </a:srgbClr>
                  </a:outerShdw>
                </a:effectLst>
              </a:rPr>
              <a:t>AOC HOME, Business and Gaming PC Monitors</a:t>
            </a:r>
          </a:p>
        </p:txBody>
      </p:sp>
      <p:sp>
        <p:nvSpPr>
          <p:cNvPr id="9" name="Rectangle 8"/>
          <p:cNvSpPr/>
          <p:nvPr/>
        </p:nvSpPr>
        <p:spPr>
          <a:xfrm>
            <a:off x="5925" y="6392517"/>
            <a:ext cx="9899010"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Tw Cen MT" panose="020B0602020104020603" pitchFamily="34" charset="0"/>
            </a:endParaRPr>
          </a:p>
        </p:txBody>
      </p:sp>
      <p:sp>
        <p:nvSpPr>
          <p:cNvPr id="11" name="Rectangle 10"/>
          <p:cNvSpPr/>
          <p:nvPr/>
        </p:nvSpPr>
        <p:spPr>
          <a:xfrm>
            <a:off x="6594378" y="6411375"/>
            <a:ext cx="1035460" cy="369332"/>
          </a:xfrm>
          <a:prstGeom prst="rect">
            <a:avLst/>
          </a:prstGeom>
        </p:spPr>
        <p:txBody>
          <a:bodyPr wrap="square">
            <a:spAutoFit/>
          </a:bodyPr>
          <a:lstStyle/>
          <a:p>
            <a:pPr algn="ctr"/>
            <a:r>
              <a:rPr lang="en-US" sz="600" dirty="0">
                <a:latin typeface="Tw Cen MT" panose="020B0602020104020603" pitchFamily="34" charset="0"/>
                <a:cs typeface="Calibri" pitchFamily="34" charset="0"/>
              </a:rPr>
              <a:t>Call now on</a:t>
            </a:r>
            <a:r>
              <a:rPr lang="en-US" sz="600" dirty="0" smtClean="0">
                <a:latin typeface="Tw Cen MT" panose="020B0602020104020603" pitchFamily="34" charset="0"/>
                <a:cs typeface="Calibri" pitchFamily="34" charset="0"/>
              </a:rPr>
              <a:t>:</a:t>
            </a:r>
            <a:endParaRPr lang="en-US" sz="600" dirty="0">
              <a:latin typeface="Tw Cen MT" panose="020B0602020104020603" pitchFamily="34" charset="0"/>
              <a:cs typeface="Calibri" pitchFamily="34" charset="0"/>
            </a:endParaRPr>
          </a:p>
          <a:p>
            <a:pPr algn="ctr"/>
            <a:r>
              <a:rPr lang="en-US" sz="600" dirty="0">
                <a:latin typeface="Tw Cen MT" panose="020B0602020104020603" pitchFamily="34" charset="0"/>
                <a:cs typeface="Calibri" pitchFamily="34" charset="0"/>
              </a:rPr>
              <a:t>Mail on: </a:t>
            </a:r>
          </a:p>
          <a:p>
            <a:pPr algn="ctr"/>
            <a:endParaRPr lang="en-US" sz="600" dirty="0">
              <a:latin typeface="Tw Cen MT" panose="020B0602020104020603" pitchFamily="34" charset="0"/>
              <a:cs typeface="Calibri" pitchFamily="34" charset="0"/>
            </a:endParaRPr>
          </a:p>
        </p:txBody>
      </p:sp>
      <p:sp>
        <p:nvSpPr>
          <p:cNvPr id="13" name="Rectangle 12"/>
          <p:cNvSpPr/>
          <p:nvPr/>
        </p:nvSpPr>
        <p:spPr>
          <a:xfrm>
            <a:off x="12594"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Tw Cen MT" panose="020B0602020104020603" pitchFamily="34" charset="0"/>
                <a:cs typeface="Calibri" pitchFamily="34" charset="0"/>
              </a:rPr>
              <a:t>Prices, promotions, specifications, availability and terms of offers may change without notice. Despite our best efforts, </a:t>
            </a:r>
          </a:p>
          <a:p>
            <a:r>
              <a:rPr lang="en-GB" sz="600" dirty="0">
                <a:latin typeface="Tw Cen MT" panose="020B0602020104020603"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Tw Cen MT" panose="020B0602020104020603" pitchFamily="34" charset="0"/>
                <a:cs typeface="Calibri" pitchFamily="34" charset="0"/>
              </a:rPr>
              <a:t>Products' warranty is the warranty given by the manufacturer.</a:t>
            </a:r>
            <a:r>
              <a:rPr lang="en-GB" sz="600" dirty="0">
                <a:latin typeface="Tw Cen MT" panose="020B0602020104020603" pitchFamily="34" charset="0"/>
                <a:cs typeface="Calibri" pitchFamily="34" charset="0"/>
              </a:rPr>
              <a:t>  VAT is </a:t>
            </a:r>
            <a:r>
              <a:rPr lang="en-GB" sz="600" dirty="0" smtClean="0">
                <a:latin typeface="Tw Cen MT" panose="020B0602020104020603" pitchFamily="34" charset="0"/>
                <a:cs typeface="Calibri" pitchFamily="34" charset="0"/>
              </a:rPr>
              <a:t>included</a:t>
            </a:r>
            <a:endParaRPr lang="en-GB" sz="600" dirty="0">
              <a:latin typeface="Tw Cen MT" panose="020B0602020104020603" pitchFamily="34" charset="0"/>
              <a:cs typeface="Calibri" pitchFamily="34" charset="0"/>
            </a:endParaRPr>
          </a:p>
        </p:txBody>
      </p:sp>
      <p:sp>
        <p:nvSpPr>
          <p:cNvPr id="64" name="Rectangle 63"/>
          <p:cNvSpPr/>
          <p:nvPr/>
        </p:nvSpPr>
        <p:spPr>
          <a:xfrm>
            <a:off x="5910466" y="5587009"/>
            <a:ext cx="2099174" cy="830997"/>
          </a:xfrm>
          <a:prstGeom prst="rect">
            <a:avLst/>
          </a:prstGeom>
        </p:spPr>
        <p:txBody>
          <a:bodyPr wrap="square">
            <a:spAutoFit/>
          </a:bodyPr>
          <a:lstStyle/>
          <a:p>
            <a:r>
              <a:rPr lang="en-US" sz="800" b="1" dirty="0"/>
              <a:t>24G4X </a:t>
            </a:r>
            <a:r>
              <a:rPr lang="en-US" sz="800" dirty="0"/>
              <a:t>AOC MONITOR 23.8'', </a:t>
            </a:r>
            <a:r>
              <a:rPr lang="en-US" sz="800" b="1" dirty="0"/>
              <a:t>GAMING</a:t>
            </a:r>
            <a:r>
              <a:rPr lang="en-US" sz="800" dirty="0"/>
              <a:t>, E, IPS, </a:t>
            </a:r>
            <a:r>
              <a:rPr lang="en-US" sz="800" b="1" dirty="0">
                <a:solidFill>
                  <a:srgbClr val="FF0000"/>
                </a:solidFill>
              </a:rPr>
              <a:t>SPEAKERS</a:t>
            </a:r>
            <a:r>
              <a:rPr lang="en-US" sz="800" dirty="0"/>
              <a:t>, 1920x1080,  80M:1, 1MS, 250 CD/M²,TILT, HEIGHT ADJUSTABLE, SWIVEL, PIVOT, AMD FREESYNC-G-SYNC COMPATIBLE, </a:t>
            </a:r>
            <a:r>
              <a:rPr lang="en-US" sz="800" dirty="0">
                <a:solidFill>
                  <a:srgbClr val="FF0000"/>
                </a:solidFill>
              </a:rPr>
              <a:t>180 Hz</a:t>
            </a:r>
            <a:r>
              <a:rPr lang="en-US" sz="800" dirty="0"/>
              <a:t>, 2X HDMI, DISPLAY PORT, 3YW, BLACK </a:t>
            </a:r>
            <a:r>
              <a:rPr lang="en-US" sz="800" b="1" dirty="0" smtClean="0">
                <a:solidFill>
                  <a:srgbClr val="FF0000"/>
                </a:solidFill>
              </a:rPr>
              <a:t>€</a:t>
            </a:r>
            <a:r>
              <a:rPr lang="el-GR" sz="800" b="1" dirty="0" smtClean="0">
                <a:solidFill>
                  <a:srgbClr val="FF0000"/>
                </a:solidFill>
              </a:rPr>
              <a:t>1</a:t>
            </a:r>
            <a:r>
              <a:rPr lang="en-US" sz="800" b="1" dirty="0" smtClean="0">
                <a:solidFill>
                  <a:srgbClr val="FF0000"/>
                </a:solidFill>
              </a:rPr>
              <a:t>73</a:t>
            </a:r>
            <a:endParaRPr lang="en-US" sz="800" b="1" dirty="0">
              <a:solidFill>
                <a:srgbClr val="FF0000"/>
              </a:solidFill>
            </a:endParaRPr>
          </a:p>
        </p:txBody>
      </p:sp>
      <p:cxnSp>
        <p:nvCxnSpPr>
          <p:cNvPr id="98" name="Straight Connector 97"/>
          <p:cNvCxnSpPr/>
          <p:nvPr/>
        </p:nvCxnSpPr>
        <p:spPr>
          <a:xfrm>
            <a:off x="1191" y="6387612"/>
            <a:ext cx="9890791" cy="0"/>
          </a:xfrm>
          <a:prstGeom prst="line">
            <a:avLst/>
          </a:prstGeom>
          <a:ln>
            <a:solidFill>
              <a:srgbClr val="7A1701"/>
            </a:solidFill>
          </a:ln>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a:off x="8949" y="400427"/>
            <a:ext cx="9890791" cy="0"/>
          </a:xfrm>
          <a:prstGeom prst="line">
            <a:avLst/>
          </a:prstGeom>
          <a:ln/>
        </p:spPr>
        <p:style>
          <a:lnRef idx="3">
            <a:schemeClr val="accent3"/>
          </a:lnRef>
          <a:fillRef idx="0">
            <a:schemeClr val="accent3"/>
          </a:fillRef>
          <a:effectRef idx="2">
            <a:schemeClr val="accent3"/>
          </a:effectRef>
          <a:fontRef idx="minor">
            <a:schemeClr val="tx1"/>
          </a:fontRef>
        </p:style>
      </p:cxnSp>
      <p:sp>
        <p:nvSpPr>
          <p:cNvPr id="54" name="Rectangle 53"/>
          <p:cNvSpPr/>
          <p:nvPr/>
        </p:nvSpPr>
        <p:spPr>
          <a:xfrm>
            <a:off x="4003779" y="5617866"/>
            <a:ext cx="1885122" cy="584775"/>
          </a:xfrm>
          <a:prstGeom prst="rect">
            <a:avLst/>
          </a:prstGeom>
        </p:spPr>
        <p:txBody>
          <a:bodyPr wrap="square">
            <a:spAutoFit/>
          </a:bodyPr>
          <a:lstStyle/>
          <a:p>
            <a:r>
              <a:rPr lang="en-US" sz="800" b="1" dirty="0"/>
              <a:t>27G2SPAE/BK </a:t>
            </a:r>
            <a:r>
              <a:rPr lang="en-US" sz="800" dirty="0"/>
              <a:t>AOC MONITOR 27'', </a:t>
            </a:r>
            <a:r>
              <a:rPr lang="en-US" sz="800" b="1" dirty="0"/>
              <a:t>GAMING</a:t>
            </a:r>
            <a:r>
              <a:rPr lang="en-US" sz="800" dirty="0"/>
              <a:t>, E, IPS, 1920x1080, 80M:1, 1MS, </a:t>
            </a:r>
            <a:r>
              <a:rPr lang="en-US" sz="800" dirty="0">
                <a:solidFill>
                  <a:srgbClr val="FF0000"/>
                </a:solidFill>
              </a:rPr>
              <a:t>SPEAKERS, </a:t>
            </a:r>
            <a:r>
              <a:rPr lang="en-US" sz="800" dirty="0"/>
              <a:t>250 CD/M², </a:t>
            </a:r>
            <a:r>
              <a:rPr lang="en-US" sz="800" dirty="0">
                <a:solidFill>
                  <a:srgbClr val="FF0000"/>
                </a:solidFill>
              </a:rPr>
              <a:t>165Hz, </a:t>
            </a:r>
            <a:r>
              <a:rPr lang="en-US" sz="800" dirty="0"/>
              <a:t>TILT, DISPLAY PORT, 2 X HDMI, 3Y, BLACK </a:t>
            </a:r>
            <a:r>
              <a:rPr lang="en-US" sz="800" b="1" dirty="0" smtClean="0">
                <a:solidFill>
                  <a:srgbClr val="FF0000"/>
                </a:solidFill>
              </a:rPr>
              <a:t>€167</a:t>
            </a:r>
            <a:endParaRPr lang="en-US" sz="800" b="1" dirty="0">
              <a:solidFill>
                <a:srgbClr val="FF0000"/>
              </a:solidFill>
            </a:endParaRPr>
          </a:p>
        </p:txBody>
      </p:sp>
      <p:sp>
        <p:nvSpPr>
          <p:cNvPr id="57" name="Rectangle 56"/>
          <p:cNvSpPr/>
          <p:nvPr/>
        </p:nvSpPr>
        <p:spPr>
          <a:xfrm>
            <a:off x="25828" y="5640793"/>
            <a:ext cx="2021615" cy="707886"/>
          </a:xfrm>
          <a:prstGeom prst="rect">
            <a:avLst/>
          </a:prstGeom>
        </p:spPr>
        <p:txBody>
          <a:bodyPr wrap="square">
            <a:spAutoFit/>
          </a:bodyPr>
          <a:lstStyle/>
          <a:p>
            <a:r>
              <a:rPr lang="en-US" sz="800" b="1" dirty="0"/>
              <a:t>24G2SPAE/BK </a:t>
            </a:r>
            <a:r>
              <a:rPr lang="en-US" sz="800" dirty="0"/>
              <a:t>AOC MONITOR 23.8'', </a:t>
            </a:r>
            <a:r>
              <a:rPr lang="en-US" sz="800" b="1" dirty="0"/>
              <a:t>GAMING</a:t>
            </a:r>
            <a:r>
              <a:rPr lang="en-US" sz="800" dirty="0"/>
              <a:t>, F, IPS, </a:t>
            </a:r>
            <a:r>
              <a:rPr lang="en-US" sz="800" dirty="0">
                <a:solidFill>
                  <a:srgbClr val="FF0000"/>
                </a:solidFill>
              </a:rPr>
              <a:t>SPEAKERS</a:t>
            </a:r>
            <a:r>
              <a:rPr lang="en-US" sz="800" dirty="0"/>
              <a:t>, 1920x1080, 80M:1, 1MS, 250 CD/M², AMD FREESYNC, </a:t>
            </a:r>
            <a:r>
              <a:rPr lang="en-US" sz="800" dirty="0">
                <a:solidFill>
                  <a:srgbClr val="FF0000"/>
                </a:solidFill>
              </a:rPr>
              <a:t>165 Hz, </a:t>
            </a:r>
            <a:r>
              <a:rPr lang="en-US" sz="800" dirty="0"/>
              <a:t>VGA,  2X HDMI, DISPLAY PORT, FRAMELESS , 3YW, BLACK-RED </a:t>
            </a:r>
            <a:r>
              <a:rPr lang="en-US" sz="800" b="1" dirty="0" smtClean="0">
                <a:solidFill>
                  <a:srgbClr val="FF0000"/>
                </a:solidFill>
              </a:rPr>
              <a:t>€142</a:t>
            </a:r>
            <a:endParaRPr lang="en-US" sz="800" b="1" dirty="0">
              <a:solidFill>
                <a:srgbClr val="FF0000"/>
              </a:solidFill>
            </a:endParaRPr>
          </a:p>
        </p:txBody>
      </p:sp>
      <p:sp>
        <p:nvSpPr>
          <p:cNvPr id="78" name="Rectangle 77"/>
          <p:cNvSpPr/>
          <p:nvPr/>
        </p:nvSpPr>
        <p:spPr>
          <a:xfrm>
            <a:off x="67103" y="1707484"/>
            <a:ext cx="1904250" cy="584775"/>
          </a:xfrm>
          <a:prstGeom prst="rect">
            <a:avLst/>
          </a:prstGeom>
        </p:spPr>
        <p:txBody>
          <a:bodyPr wrap="square">
            <a:spAutoFit/>
          </a:bodyPr>
          <a:lstStyle/>
          <a:p>
            <a:r>
              <a:rPr lang="en-US" sz="800" b="1" dirty="0"/>
              <a:t>24B3HMA2 AOC MONITOR 23.8'', BUSINESS</a:t>
            </a:r>
            <a:r>
              <a:rPr lang="en-US" sz="800" dirty="0"/>
              <a:t>, E, VA, FHD 1920 X 1080, 100Hz, 1MS, </a:t>
            </a:r>
            <a:r>
              <a:rPr lang="en-US" sz="800" dirty="0">
                <a:solidFill>
                  <a:srgbClr val="FF0000"/>
                </a:solidFill>
              </a:rPr>
              <a:t>SPEAKERS</a:t>
            </a:r>
            <a:r>
              <a:rPr lang="en-US" sz="800" dirty="0"/>
              <a:t>, 250CD/M2, TILT, VGA, HDMI IN, 3YW, BLACK </a:t>
            </a:r>
            <a:r>
              <a:rPr lang="en-US" sz="800" b="1" dirty="0" smtClean="0">
                <a:solidFill>
                  <a:srgbClr val="FF0000"/>
                </a:solidFill>
              </a:rPr>
              <a:t>€97</a:t>
            </a:r>
            <a:endParaRPr lang="en-US" sz="800" b="1" dirty="0">
              <a:solidFill>
                <a:srgbClr val="FF0000"/>
              </a:solidFill>
            </a:endParaRPr>
          </a:p>
        </p:txBody>
      </p:sp>
      <p:sp>
        <p:nvSpPr>
          <p:cNvPr id="65" name="Rectangle 64"/>
          <p:cNvSpPr/>
          <p:nvPr/>
        </p:nvSpPr>
        <p:spPr>
          <a:xfrm>
            <a:off x="7888910" y="1682466"/>
            <a:ext cx="2026122" cy="723275"/>
          </a:xfrm>
          <a:prstGeom prst="rect">
            <a:avLst/>
          </a:prstGeom>
        </p:spPr>
        <p:txBody>
          <a:bodyPr wrap="square">
            <a:spAutoFit/>
          </a:bodyPr>
          <a:lstStyle/>
          <a:p>
            <a:r>
              <a:rPr lang="en-US" sz="800" b="1" dirty="0"/>
              <a:t>Q24P2Q AOC MONITOR 23.8'‘ BUSINESS</a:t>
            </a:r>
            <a:r>
              <a:rPr lang="en-US" sz="800" dirty="0"/>
              <a:t>, E, WITH SPEAKERS, IPS WLED QHD </a:t>
            </a:r>
            <a:r>
              <a:rPr lang="en-US" sz="800" dirty="0">
                <a:solidFill>
                  <a:srgbClr val="FF0000"/>
                </a:solidFill>
              </a:rPr>
              <a:t>2560X1440</a:t>
            </a:r>
            <a:r>
              <a:rPr lang="en-US" sz="800" dirty="0"/>
              <a:t>, 5Hz ,TILT, PIVOT, SWIVEL, H.ADJ. 4xUSB, VGA, HDMI, DP, VESA, 3YW, BLACK</a:t>
            </a:r>
            <a:r>
              <a:rPr lang="en-US" sz="900" dirty="0"/>
              <a:t>, </a:t>
            </a:r>
            <a:r>
              <a:rPr lang="en-US" sz="800" b="1" dirty="0" smtClean="0">
                <a:solidFill>
                  <a:srgbClr val="FF0000"/>
                </a:solidFill>
              </a:rPr>
              <a:t>€194</a:t>
            </a:r>
            <a:endParaRPr lang="en-US" sz="800" b="1" dirty="0">
              <a:solidFill>
                <a:srgbClr val="FF0000"/>
              </a:solidFill>
            </a:endParaRPr>
          </a:p>
          <a:p>
            <a:endParaRPr lang="en-US" sz="800" b="1" dirty="0">
              <a:solidFill>
                <a:srgbClr val="FF0000"/>
              </a:solidFill>
            </a:endParaRPr>
          </a:p>
        </p:txBody>
      </p:sp>
      <p:sp>
        <p:nvSpPr>
          <p:cNvPr id="85" name="Rectangle 84"/>
          <p:cNvSpPr/>
          <p:nvPr/>
        </p:nvSpPr>
        <p:spPr>
          <a:xfrm>
            <a:off x="3978239" y="3698530"/>
            <a:ext cx="1995432" cy="723275"/>
          </a:xfrm>
          <a:prstGeom prst="rect">
            <a:avLst/>
          </a:prstGeom>
        </p:spPr>
        <p:txBody>
          <a:bodyPr wrap="square">
            <a:spAutoFit/>
          </a:bodyPr>
          <a:lstStyle/>
          <a:p>
            <a:r>
              <a:rPr lang="en-US" sz="800" b="1" dirty="0"/>
              <a:t>CU34P3CV AOC MONITOR 34'', BUSINESS</a:t>
            </a:r>
            <a:r>
              <a:rPr lang="en-US" sz="800" dirty="0"/>
              <a:t> </a:t>
            </a:r>
            <a:r>
              <a:rPr lang="en-US" sz="800" b="1" dirty="0">
                <a:solidFill>
                  <a:srgbClr val="FF0000"/>
                </a:solidFill>
              </a:rPr>
              <a:t>CURVED</a:t>
            </a:r>
            <a:r>
              <a:rPr lang="en-US" sz="800" dirty="0"/>
              <a:t>, G, VA, WQHD, 3440x1440, ULTRA WIDE, </a:t>
            </a:r>
            <a:r>
              <a:rPr lang="en-US" sz="800" dirty="0">
                <a:solidFill>
                  <a:srgbClr val="FF0000"/>
                </a:solidFill>
              </a:rPr>
              <a:t>SPEAKERS</a:t>
            </a:r>
            <a:r>
              <a:rPr lang="en-US" sz="800" dirty="0"/>
              <a:t>, TILT, SWIVEL, H.ADJ., HDMI, DP, USB HUB, USB-C, LAN, VESA, 3YW, BLACK,</a:t>
            </a:r>
            <a:r>
              <a:rPr lang="en-US" sz="900" dirty="0"/>
              <a:t> </a:t>
            </a:r>
            <a:r>
              <a:rPr lang="en-US" sz="800" b="1" dirty="0" smtClean="0">
                <a:solidFill>
                  <a:srgbClr val="FF0000"/>
                </a:solidFill>
              </a:rPr>
              <a:t>€400</a:t>
            </a:r>
            <a:endParaRPr lang="en-US" sz="800" b="1" dirty="0">
              <a:solidFill>
                <a:srgbClr val="FF0000"/>
              </a:solidFill>
            </a:endParaRPr>
          </a:p>
        </p:txBody>
      </p:sp>
      <p:sp>
        <p:nvSpPr>
          <p:cNvPr id="87" name="Rectangle 86"/>
          <p:cNvSpPr/>
          <p:nvPr/>
        </p:nvSpPr>
        <p:spPr>
          <a:xfrm>
            <a:off x="4004320" y="1692454"/>
            <a:ext cx="1962402" cy="584775"/>
          </a:xfrm>
          <a:prstGeom prst="rect">
            <a:avLst/>
          </a:prstGeom>
        </p:spPr>
        <p:txBody>
          <a:bodyPr wrap="square">
            <a:spAutoFit/>
          </a:bodyPr>
          <a:lstStyle/>
          <a:p>
            <a:r>
              <a:rPr lang="en-US" sz="800" b="1" dirty="0"/>
              <a:t>27B2H/EU AOC MONITOR 27'',</a:t>
            </a:r>
            <a:r>
              <a:rPr lang="en-US" sz="800" dirty="0"/>
              <a:t>  </a:t>
            </a:r>
            <a:r>
              <a:rPr lang="en-US" sz="800" b="1" dirty="0"/>
              <a:t>HOME AND OFFICE</a:t>
            </a:r>
            <a:r>
              <a:rPr lang="en-US" sz="800" dirty="0"/>
              <a:t>, WLED VA 1920x1080, 75Hz, 20M:1, 4MS, 250 CD/M², VGA, DVI, HDMI, TILT, 3YW, BLACK </a:t>
            </a:r>
            <a:r>
              <a:rPr lang="en-US" sz="800" b="1" dirty="0" smtClean="0">
                <a:solidFill>
                  <a:srgbClr val="FF0000"/>
                </a:solidFill>
              </a:rPr>
              <a:t>€119</a:t>
            </a:r>
            <a:endParaRPr lang="en-US" sz="800" b="1" dirty="0">
              <a:solidFill>
                <a:srgbClr val="FF0000"/>
              </a:solidFill>
            </a:endParaRPr>
          </a:p>
        </p:txBody>
      </p:sp>
      <p:pic>
        <p:nvPicPr>
          <p:cNvPr id="94" name="Picture 93"/>
          <p:cNvPicPr>
            <a:picLocks noChangeAspect="1"/>
          </p:cNvPicPr>
          <p:nvPr/>
        </p:nvPicPr>
        <p:blipFill rotWithShape="1">
          <a:blip r:embed="rId5" cstate="print">
            <a:extLst>
              <a:ext uri="{28A0092B-C50C-407E-A947-70E740481C1C}">
                <a14:useLocalDpi xmlns:a14="http://schemas.microsoft.com/office/drawing/2010/main" val="0"/>
              </a:ext>
            </a:extLst>
          </a:blip>
          <a:srcRect l="3301" t="11556" r="4127" b="12127"/>
          <a:stretch/>
        </p:blipFill>
        <p:spPr>
          <a:xfrm>
            <a:off x="4282009" y="433640"/>
            <a:ext cx="1267574" cy="1045009"/>
          </a:xfrm>
          <a:prstGeom prst="rect">
            <a:avLst/>
          </a:prstGeom>
        </p:spPr>
      </p:pic>
      <p:sp>
        <p:nvSpPr>
          <p:cNvPr id="38" name="Rectangle 37"/>
          <p:cNvSpPr/>
          <p:nvPr/>
        </p:nvSpPr>
        <p:spPr>
          <a:xfrm>
            <a:off x="7944587" y="3668383"/>
            <a:ext cx="1951833" cy="584775"/>
          </a:xfrm>
          <a:prstGeom prst="rect">
            <a:avLst/>
          </a:prstGeom>
        </p:spPr>
        <p:txBody>
          <a:bodyPr wrap="square">
            <a:spAutoFit/>
          </a:bodyPr>
          <a:lstStyle/>
          <a:p>
            <a:r>
              <a:rPr lang="en-US" sz="800" b="1" dirty="0"/>
              <a:t>24G42E AOC MONITOR 23.8'', GAMING</a:t>
            </a:r>
            <a:r>
              <a:rPr lang="en-US" sz="800" dirty="0"/>
              <a:t>, E, IPS, </a:t>
            </a:r>
            <a:r>
              <a:rPr lang="en-US" sz="800" b="1" dirty="0">
                <a:solidFill>
                  <a:srgbClr val="FF0000"/>
                </a:solidFill>
              </a:rPr>
              <a:t>SPEAKERS</a:t>
            </a:r>
            <a:r>
              <a:rPr lang="en-US" sz="800" dirty="0"/>
              <a:t>, 1920x1080,  80M:1, 1MS, 300 CD/M², TILT, AMD FREESYNC, </a:t>
            </a:r>
            <a:r>
              <a:rPr lang="en-US" sz="800" dirty="0">
                <a:solidFill>
                  <a:srgbClr val="FF0000"/>
                </a:solidFill>
              </a:rPr>
              <a:t>180 Hz, </a:t>
            </a:r>
            <a:r>
              <a:rPr lang="en-US" sz="800" dirty="0"/>
              <a:t>2X HDMI, DISPLAY PORT, 3YW, BLACK </a:t>
            </a:r>
            <a:r>
              <a:rPr lang="en-US" sz="800" b="1" dirty="0" smtClean="0">
                <a:solidFill>
                  <a:srgbClr val="FF0000"/>
                </a:solidFill>
              </a:rPr>
              <a:t>€137</a:t>
            </a:r>
            <a:endParaRPr lang="en-US" sz="800" b="1" dirty="0">
              <a:solidFill>
                <a:srgbClr val="FF0000"/>
              </a:solidFill>
            </a:endParaRPr>
          </a:p>
        </p:txBody>
      </p:sp>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51870" y="2440964"/>
            <a:ext cx="1284531" cy="1022754"/>
          </a:xfrm>
          <a:prstGeom prst="rect">
            <a:avLst/>
          </a:prstGeom>
        </p:spPr>
      </p:pic>
      <p:sp>
        <p:nvSpPr>
          <p:cNvPr id="41" name="Rectangle 40"/>
          <p:cNvSpPr/>
          <p:nvPr/>
        </p:nvSpPr>
        <p:spPr>
          <a:xfrm>
            <a:off x="7935881" y="5609594"/>
            <a:ext cx="1955146" cy="707886"/>
          </a:xfrm>
          <a:prstGeom prst="rect">
            <a:avLst/>
          </a:prstGeom>
        </p:spPr>
        <p:txBody>
          <a:bodyPr wrap="square">
            <a:spAutoFit/>
          </a:bodyPr>
          <a:lstStyle/>
          <a:p>
            <a:r>
              <a:rPr lang="en-US" sz="800" b="1" dirty="0"/>
              <a:t>C24G2AE/BK </a:t>
            </a:r>
            <a:r>
              <a:rPr lang="en-US" sz="800" dirty="0"/>
              <a:t>AOC MONITOR 24'', </a:t>
            </a:r>
            <a:r>
              <a:rPr lang="en-US" sz="800" b="1" dirty="0"/>
              <a:t>GAMING</a:t>
            </a:r>
            <a:r>
              <a:rPr lang="en-US" sz="800" dirty="0"/>
              <a:t> </a:t>
            </a:r>
            <a:r>
              <a:rPr lang="en-US" sz="800" b="1" dirty="0">
                <a:solidFill>
                  <a:srgbClr val="FF0000"/>
                </a:solidFill>
              </a:rPr>
              <a:t>CURVED</a:t>
            </a:r>
            <a:r>
              <a:rPr lang="en-US" sz="800" dirty="0"/>
              <a:t>, VA LED, 1920x1080,  80M:1, 1MS, 250 CD/M², AMD FREESYNC, </a:t>
            </a:r>
            <a:r>
              <a:rPr lang="en-US" sz="800" dirty="0">
                <a:solidFill>
                  <a:srgbClr val="FF0000"/>
                </a:solidFill>
              </a:rPr>
              <a:t>165 Hz, </a:t>
            </a:r>
            <a:r>
              <a:rPr lang="en-US" sz="800" dirty="0"/>
              <a:t>VGA,  2X HDMI, DISPLAY PORT, FRAMELESS 3YW, BLACK-RED </a:t>
            </a:r>
            <a:r>
              <a:rPr lang="en-US" sz="800" b="1" dirty="0">
                <a:solidFill>
                  <a:srgbClr val="FF0000"/>
                </a:solidFill>
              </a:rPr>
              <a:t>€</a:t>
            </a:r>
            <a:r>
              <a:rPr lang="el-GR" sz="800" b="1" dirty="0" smtClean="0">
                <a:solidFill>
                  <a:srgbClr val="FF0000"/>
                </a:solidFill>
              </a:rPr>
              <a:t>1</a:t>
            </a:r>
            <a:r>
              <a:rPr lang="en-US" sz="800" b="1" dirty="0" smtClean="0">
                <a:solidFill>
                  <a:srgbClr val="FF0000"/>
                </a:solidFill>
              </a:rPr>
              <a:t>73</a:t>
            </a:r>
            <a:endParaRPr lang="en-US" sz="800" b="1" dirty="0">
              <a:solidFill>
                <a:srgbClr val="FF0000"/>
              </a:solidFill>
            </a:endParaRPr>
          </a:p>
        </p:txBody>
      </p:sp>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35938" y="4417703"/>
            <a:ext cx="1244608" cy="946293"/>
          </a:xfrm>
          <a:prstGeom prst="rect">
            <a:avLst/>
          </a:prstGeom>
        </p:spPr>
      </p:pic>
      <p:pic>
        <p:nvPicPr>
          <p:cNvPr id="29" name="Picture 28"/>
          <p:cNvPicPr>
            <a:picLocks noChangeAspect="1"/>
          </p:cNvPicPr>
          <p:nvPr/>
        </p:nvPicPr>
        <p:blipFill rotWithShape="1">
          <a:blip r:embed="rId8" cstate="print">
            <a:extLst>
              <a:ext uri="{28A0092B-C50C-407E-A947-70E740481C1C}">
                <a14:useLocalDpi xmlns:a14="http://schemas.microsoft.com/office/drawing/2010/main" val="0"/>
              </a:ext>
            </a:extLst>
          </a:blip>
          <a:srcRect l="7500" t="8620" r="4214" b="5983"/>
          <a:stretch/>
        </p:blipFill>
        <p:spPr>
          <a:xfrm>
            <a:off x="382017" y="450723"/>
            <a:ext cx="1226468" cy="964503"/>
          </a:xfrm>
          <a:prstGeom prst="rect">
            <a:avLst/>
          </a:prstGeom>
        </p:spPr>
      </p:pic>
      <p:pic>
        <p:nvPicPr>
          <p:cNvPr id="62" name="Picture 6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80025" y="4430710"/>
            <a:ext cx="1176244" cy="936535"/>
          </a:xfrm>
          <a:prstGeom prst="rect">
            <a:avLst/>
          </a:prstGeom>
        </p:spPr>
      </p:pic>
      <p:sp>
        <p:nvSpPr>
          <p:cNvPr id="63" name="Rectangle 62"/>
          <p:cNvSpPr/>
          <p:nvPr/>
        </p:nvSpPr>
        <p:spPr>
          <a:xfrm>
            <a:off x="2009795" y="5648564"/>
            <a:ext cx="1916704" cy="707886"/>
          </a:xfrm>
          <a:prstGeom prst="rect">
            <a:avLst/>
          </a:prstGeom>
        </p:spPr>
        <p:txBody>
          <a:bodyPr wrap="square">
            <a:spAutoFit/>
          </a:bodyPr>
          <a:lstStyle/>
          <a:p>
            <a:r>
              <a:rPr lang="en-US" sz="800" b="1" dirty="0"/>
              <a:t>27G42E  </a:t>
            </a:r>
            <a:r>
              <a:rPr lang="en-US" sz="800" dirty="0"/>
              <a:t>AOC MONITOR 27G42E, </a:t>
            </a:r>
            <a:r>
              <a:rPr lang="en-US" sz="800" b="1" dirty="0"/>
              <a:t>GAMING</a:t>
            </a:r>
            <a:r>
              <a:rPr lang="en-US" sz="800" dirty="0"/>
              <a:t> 27'', E, </a:t>
            </a:r>
            <a:r>
              <a:rPr lang="en-US" sz="800" dirty="0">
                <a:solidFill>
                  <a:srgbClr val="FF0000"/>
                </a:solidFill>
              </a:rPr>
              <a:t>180HZ</a:t>
            </a:r>
            <a:r>
              <a:rPr lang="en-US" sz="800" dirty="0"/>
              <a:t>, </a:t>
            </a:r>
            <a:r>
              <a:rPr lang="en-US" sz="800" dirty="0">
                <a:solidFill>
                  <a:srgbClr val="FF0000"/>
                </a:solidFill>
              </a:rPr>
              <a:t>SPEAKERS</a:t>
            </a:r>
            <a:r>
              <a:rPr lang="en-US" sz="800" dirty="0"/>
              <a:t>, IPS LED, 0.5MS, 1920x1080, 80M:1, 300 CD/M², TILT, 1X HDMI, DISPLAY PORT, FRAMELESS , 3YW, BLACK </a:t>
            </a:r>
            <a:r>
              <a:rPr lang="en-US" sz="800" b="1" dirty="0" smtClean="0">
                <a:solidFill>
                  <a:srgbClr val="FF0000"/>
                </a:solidFill>
              </a:rPr>
              <a:t>€164</a:t>
            </a:r>
            <a:endParaRPr lang="en-US" sz="800" b="1" dirty="0">
              <a:solidFill>
                <a:srgbClr val="FF0000"/>
              </a:solidFill>
            </a:endParaRPr>
          </a:p>
        </p:txBody>
      </p:sp>
      <p:pic>
        <p:nvPicPr>
          <p:cNvPr id="53" name="Picture 52"/>
          <p:cNvPicPr>
            <a:picLocks noChangeAspect="1"/>
          </p:cNvPicPr>
          <p:nvPr/>
        </p:nvPicPr>
        <p:blipFill rotWithShape="1">
          <a:blip r:embed="rId8" cstate="print">
            <a:extLst>
              <a:ext uri="{28A0092B-C50C-407E-A947-70E740481C1C}">
                <a14:useLocalDpi xmlns:a14="http://schemas.microsoft.com/office/drawing/2010/main" val="0"/>
              </a:ext>
            </a:extLst>
          </a:blip>
          <a:srcRect l="7500" t="8620" r="4214" b="5983"/>
          <a:stretch/>
        </p:blipFill>
        <p:spPr>
          <a:xfrm>
            <a:off x="2363930" y="427690"/>
            <a:ext cx="1248767" cy="982039"/>
          </a:xfrm>
          <a:prstGeom prst="rect">
            <a:avLst/>
          </a:prstGeom>
        </p:spPr>
      </p:pic>
      <p:sp>
        <p:nvSpPr>
          <p:cNvPr id="59" name="Rectangle 58"/>
          <p:cNvSpPr/>
          <p:nvPr/>
        </p:nvSpPr>
        <p:spPr>
          <a:xfrm>
            <a:off x="2029163" y="1692455"/>
            <a:ext cx="1939422" cy="584775"/>
          </a:xfrm>
          <a:prstGeom prst="rect">
            <a:avLst/>
          </a:prstGeom>
        </p:spPr>
        <p:txBody>
          <a:bodyPr wrap="square">
            <a:spAutoFit/>
          </a:bodyPr>
          <a:lstStyle/>
          <a:p>
            <a:r>
              <a:rPr lang="en-US" sz="800" b="1" dirty="0"/>
              <a:t>24B3HA2  AOC MONITOR 23.8'', BUSINESS, </a:t>
            </a:r>
            <a:r>
              <a:rPr lang="en-US" sz="800" dirty="0"/>
              <a:t>E, IPS, FHD 1920 X 1080, 100Hz, 1MS, </a:t>
            </a:r>
            <a:r>
              <a:rPr lang="en-US" sz="800" dirty="0">
                <a:solidFill>
                  <a:srgbClr val="FF0000"/>
                </a:solidFill>
              </a:rPr>
              <a:t>SPEAKERS, </a:t>
            </a:r>
            <a:r>
              <a:rPr lang="en-US" sz="800" dirty="0"/>
              <a:t>250CD/M2, TILT, VGA, HDMI IN, 3YW, BLACK </a:t>
            </a:r>
            <a:r>
              <a:rPr lang="en-US" sz="800" b="1" dirty="0" smtClean="0">
                <a:solidFill>
                  <a:srgbClr val="FF0000"/>
                </a:solidFill>
              </a:rPr>
              <a:t>€100</a:t>
            </a:r>
            <a:endParaRPr lang="en-US" sz="800" b="1" dirty="0">
              <a:solidFill>
                <a:srgbClr val="FF0000"/>
              </a:solidFill>
            </a:endParaRPr>
          </a:p>
        </p:txBody>
      </p:sp>
      <p:pic>
        <p:nvPicPr>
          <p:cNvPr id="3" name="Picture 2"/>
          <p:cNvPicPr>
            <a:picLocks noChangeAspect="1"/>
          </p:cNvPicPr>
          <p:nvPr/>
        </p:nvPicPr>
        <p:blipFill rotWithShape="1">
          <a:blip r:embed="rId9" cstate="print">
            <a:extLst>
              <a:ext uri="{28A0092B-C50C-407E-A947-70E740481C1C}">
                <a14:useLocalDpi xmlns:a14="http://schemas.microsoft.com/office/drawing/2010/main" val="0"/>
              </a:ext>
            </a:extLst>
          </a:blip>
          <a:srcRect l="6487" t="8635" r="4474" b="8191"/>
          <a:stretch/>
        </p:blipFill>
        <p:spPr>
          <a:xfrm>
            <a:off x="6303639" y="451101"/>
            <a:ext cx="1314686" cy="997821"/>
          </a:xfrm>
          <a:prstGeom prst="rect">
            <a:avLst/>
          </a:prstGeom>
        </p:spPr>
      </p:pic>
      <p:sp>
        <p:nvSpPr>
          <p:cNvPr id="39" name="Rectangle 38"/>
          <p:cNvSpPr/>
          <p:nvPr/>
        </p:nvSpPr>
        <p:spPr>
          <a:xfrm>
            <a:off x="5973671" y="1684672"/>
            <a:ext cx="1962402" cy="584775"/>
          </a:xfrm>
          <a:prstGeom prst="rect">
            <a:avLst/>
          </a:prstGeom>
        </p:spPr>
        <p:txBody>
          <a:bodyPr wrap="square">
            <a:spAutoFit/>
          </a:bodyPr>
          <a:lstStyle/>
          <a:p>
            <a:r>
              <a:rPr lang="en-US" sz="800" b="1" dirty="0"/>
              <a:t>27B3CA2</a:t>
            </a:r>
            <a:r>
              <a:rPr lang="el-GR" sz="800" b="1" dirty="0"/>
              <a:t> </a:t>
            </a:r>
            <a:r>
              <a:rPr lang="en-US" sz="800" b="1" dirty="0"/>
              <a:t>AOC MONITOR 27'' BUSINESS</a:t>
            </a:r>
            <a:r>
              <a:rPr lang="en-US" sz="800" dirty="0"/>
              <a:t>, F, IPS, FHD, 100HZ, 1920x1080, 1MS, </a:t>
            </a:r>
            <a:r>
              <a:rPr lang="en-US" sz="800" dirty="0">
                <a:solidFill>
                  <a:srgbClr val="FF0000"/>
                </a:solidFill>
              </a:rPr>
              <a:t>SPEAKERS, </a:t>
            </a:r>
            <a:r>
              <a:rPr lang="en-US" sz="800" dirty="0"/>
              <a:t>TILT, HDMI, USB-C, USB-HUB, VESA COMPATIBLE, BLACK, 3 YW </a:t>
            </a:r>
            <a:r>
              <a:rPr lang="en-US" sz="800" b="1" dirty="0" smtClean="0">
                <a:solidFill>
                  <a:srgbClr val="FF0000"/>
                </a:solidFill>
              </a:rPr>
              <a:t>€158</a:t>
            </a:r>
            <a:endParaRPr lang="en-US" sz="800" b="1" dirty="0">
              <a:solidFill>
                <a:srgbClr val="FF0000"/>
              </a:solidFill>
            </a:endParaRPr>
          </a:p>
        </p:txBody>
      </p:sp>
      <p:pic>
        <p:nvPicPr>
          <p:cNvPr id="16" name="Picture 15"/>
          <p:cNvPicPr>
            <a:picLocks noChangeAspect="1"/>
          </p:cNvPicPr>
          <p:nvPr/>
        </p:nvPicPr>
        <p:blipFill rotWithShape="1">
          <a:blip r:embed="rId10" cstate="print">
            <a:extLst>
              <a:ext uri="{28A0092B-C50C-407E-A947-70E740481C1C}">
                <a14:useLocalDpi xmlns:a14="http://schemas.microsoft.com/office/drawing/2010/main" val="0"/>
              </a:ext>
            </a:extLst>
          </a:blip>
          <a:srcRect l="4698" t="12699" r="4635" b="18349"/>
          <a:stretch/>
        </p:blipFill>
        <p:spPr>
          <a:xfrm>
            <a:off x="342308" y="2426390"/>
            <a:ext cx="1289266" cy="980492"/>
          </a:xfrm>
          <a:prstGeom prst="rect">
            <a:avLst/>
          </a:prstGeom>
        </p:spPr>
      </p:pic>
      <p:sp>
        <p:nvSpPr>
          <p:cNvPr id="42" name="Rectangle 41"/>
          <p:cNvSpPr/>
          <p:nvPr/>
        </p:nvSpPr>
        <p:spPr>
          <a:xfrm>
            <a:off x="-4948" y="3644506"/>
            <a:ext cx="1995432" cy="723275"/>
          </a:xfrm>
          <a:prstGeom prst="rect">
            <a:avLst/>
          </a:prstGeom>
        </p:spPr>
        <p:txBody>
          <a:bodyPr wrap="square">
            <a:spAutoFit/>
          </a:bodyPr>
          <a:lstStyle/>
          <a:p>
            <a:r>
              <a:rPr lang="en-US" sz="800" b="1" dirty="0"/>
              <a:t>Q32V4</a:t>
            </a:r>
            <a:r>
              <a:rPr lang="en-US" sz="800" dirty="0"/>
              <a:t> </a:t>
            </a:r>
            <a:r>
              <a:rPr lang="en-US" sz="800" b="1" dirty="0"/>
              <a:t>AOC MONITOR 31.5 INCH, </a:t>
            </a:r>
            <a:r>
              <a:rPr lang="en-US" sz="800" dirty="0"/>
              <a:t>G, QHD IPS, 2560 X 1440, 75Hz, 4 MS, FLICKER FREE, LOW BLUE LIGHT, 2W </a:t>
            </a:r>
            <a:r>
              <a:rPr lang="en-US" sz="800" dirty="0">
                <a:solidFill>
                  <a:srgbClr val="FF0000"/>
                </a:solidFill>
              </a:rPr>
              <a:t>SPEAKERS</a:t>
            </a:r>
            <a:r>
              <a:rPr lang="en-US" sz="800" dirty="0"/>
              <a:t>, WALLMOUNT, TILT, HDMI, DP, BLACK, 3YW,</a:t>
            </a:r>
            <a:r>
              <a:rPr lang="en-US" sz="900" dirty="0"/>
              <a:t> </a:t>
            </a:r>
            <a:r>
              <a:rPr lang="en-US" sz="800" b="1" dirty="0" smtClean="0">
                <a:solidFill>
                  <a:srgbClr val="FF0000"/>
                </a:solidFill>
              </a:rPr>
              <a:t>€246</a:t>
            </a:r>
            <a:endParaRPr lang="en-US" sz="800" b="1" dirty="0">
              <a:solidFill>
                <a:srgbClr val="FF0000"/>
              </a:solidFill>
            </a:endParaRPr>
          </a:p>
        </p:txBody>
      </p:sp>
      <p:pic>
        <p:nvPicPr>
          <p:cNvPr id="43" name="Picture 42"/>
          <p:cNvPicPr>
            <a:picLocks noChangeAspect="1"/>
          </p:cNvPicPr>
          <p:nvPr/>
        </p:nvPicPr>
        <p:blipFill rotWithShape="1">
          <a:blip r:embed="rId9" cstate="print">
            <a:extLst>
              <a:ext uri="{28A0092B-C50C-407E-A947-70E740481C1C}">
                <a14:useLocalDpi xmlns:a14="http://schemas.microsoft.com/office/drawing/2010/main" val="0"/>
              </a:ext>
            </a:extLst>
          </a:blip>
          <a:srcRect l="6487" t="8635" r="4474" b="8191"/>
          <a:stretch/>
        </p:blipFill>
        <p:spPr>
          <a:xfrm>
            <a:off x="2312575" y="2465897"/>
            <a:ext cx="1314686" cy="997821"/>
          </a:xfrm>
          <a:prstGeom prst="rect">
            <a:avLst/>
          </a:prstGeom>
        </p:spPr>
      </p:pic>
      <p:sp>
        <p:nvSpPr>
          <p:cNvPr id="44" name="Rectangle 43"/>
          <p:cNvSpPr/>
          <p:nvPr/>
        </p:nvSpPr>
        <p:spPr>
          <a:xfrm>
            <a:off x="1931067" y="3690133"/>
            <a:ext cx="1995432" cy="723275"/>
          </a:xfrm>
          <a:prstGeom prst="rect">
            <a:avLst/>
          </a:prstGeom>
        </p:spPr>
        <p:txBody>
          <a:bodyPr wrap="square">
            <a:spAutoFit/>
          </a:bodyPr>
          <a:lstStyle/>
          <a:p>
            <a:r>
              <a:rPr lang="en-US" sz="800" b="1" dirty="0"/>
              <a:t>Q27B3CF2 AOC MONITOR 27'' BUSINESS</a:t>
            </a:r>
            <a:r>
              <a:rPr lang="en-US" sz="800" dirty="0"/>
              <a:t>, F, IPS, QHD, 100HZ, 2560x1440, 1MS, </a:t>
            </a:r>
            <a:r>
              <a:rPr lang="en-US" sz="800" dirty="0">
                <a:solidFill>
                  <a:srgbClr val="FF0000"/>
                </a:solidFill>
              </a:rPr>
              <a:t>SPEAKERS</a:t>
            </a:r>
            <a:r>
              <a:rPr lang="en-US" sz="800" dirty="0"/>
              <a:t>, TILT, HEIGHT ADJUSTABLE, HDMI, USB-C, USB-HUB, VESA COMPATIBLE, BLACK, 3 YW,</a:t>
            </a:r>
            <a:r>
              <a:rPr lang="en-US" sz="900" dirty="0"/>
              <a:t> </a:t>
            </a:r>
            <a:r>
              <a:rPr lang="en-US" sz="800" b="1" dirty="0" smtClean="0">
                <a:solidFill>
                  <a:srgbClr val="FF0000"/>
                </a:solidFill>
              </a:rPr>
              <a:t>€250</a:t>
            </a:r>
            <a:endParaRPr lang="en-US" sz="800" b="1" dirty="0">
              <a:solidFill>
                <a:srgbClr val="FF0000"/>
              </a:solidFill>
            </a:endParaRPr>
          </a:p>
        </p:txBody>
      </p:sp>
      <p:pic>
        <p:nvPicPr>
          <p:cNvPr id="18" name="Picture 17"/>
          <p:cNvPicPr>
            <a:picLocks noChangeAspect="1"/>
          </p:cNvPicPr>
          <p:nvPr/>
        </p:nvPicPr>
        <p:blipFill rotWithShape="1">
          <a:blip r:embed="rId11" cstate="print">
            <a:extLst>
              <a:ext uri="{28A0092B-C50C-407E-A947-70E740481C1C}">
                <a14:useLocalDpi xmlns:a14="http://schemas.microsoft.com/office/drawing/2010/main" val="0"/>
              </a:ext>
            </a:extLst>
          </a:blip>
          <a:srcRect l="4190" t="24254" r="3747" b="13651"/>
          <a:stretch/>
        </p:blipFill>
        <p:spPr>
          <a:xfrm>
            <a:off x="6216876" y="2411200"/>
            <a:ext cx="1434765" cy="967725"/>
          </a:xfrm>
          <a:prstGeom prst="rect">
            <a:avLst/>
          </a:prstGeom>
        </p:spPr>
      </p:pic>
      <p:sp>
        <p:nvSpPr>
          <p:cNvPr id="45" name="Rectangle 44"/>
          <p:cNvSpPr/>
          <p:nvPr/>
        </p:nvSpPr>
        <p:spPr>
          <a:xfrm>
            <a:off x="5889970" y="3583590"/>
            <a:ext cx="2084834" cy="830997"/>
          </a:xfrm>
          <a:prstGeom prst="rect">
            <a:avLst/>
          </a:prstGeom>
        </p:spPr>
        <p:txBody>
          <a:bodyPr wrap="square">
            <a:spAutoFit/>
          </a:bodyPr>
          <a:lstStyle/>
          <a:p>
            <a:r>
              <a:rPr lang="en-US" sz="800" b="1" dirty="0"/>
              <a:t>CU34V5CW/BK AOC MONITOR 34'', BUSINESS </a:t>
            </a:r>
            <a:r>
              <a:rPr lang="en-US" sz="800" b="1" dirty="0">
                <a:solidFill>
                  <a:srgbClr val="FF0000"/>
                </a:solidFill>
              </a:rPr>
              <a:t>CURVED</a:t>
            </a:r>
            <a:r>
              <a:rPr lang="en-US" sz="800" dirty="0"/>
              <a:t>, G, VA, WQHD, 3440x1440, 20M:1, 4MS, 100 Hz, 21:9, ULTRA WIDE, </a:t>
            </a:r>
            <a:r>
              <a:rPr lang="en-US" sz="800" dirty="0">
                <a:solidFill>
                  <a:srgbClr val="FF0000"/>
                </a:solidFill>
              </a:rPr>
              <a:t>SPEAKERS</a:t>
            </a:r>
            <a:r>
              <a:rPr lang="en-US" sz="800" dirty="0"/>
              <a:t>, </a:t>
            </a:r>
            <a:r>
              <a:rPr lang="en-US" sz="800" dirty="0">
                <a:solidFill>
                  <a:srgbClr val="FF0000"/>
                </a:solidFill>
              </a:rPr>
              <a:t>CAMERA 2MP,  </a:t>
            </a:r>
            <a:r>
              <a:rPr lang="en-US" sz="800" dirty="0"/>
              <a:t>TILT, SWIVEL, HEIGHT ADJUSTABLE, HDMI, DP, USB HUB, USB-C,  WALLMOUNT, 3YW, BLACK,</a:t>
            </a:r>
            <a:r>
              <a:rPr lang="en-US" sz="800" b="1" dirty="0" smtClean="0">
                <a:solidFill>
                  <a:srgbClr val="FF0000"/>
                </a:solidFill>
              </a:rPr>
              <a:t>€424</a:t>
            </a:r>
            <a:endParaRPr lang="en-US" sz="800" b="1" dirty="0">
              <a:solidFill>
                <a:srgbClr val="FF0000"/>
              </a:solidFill>
            </a:endParaRPr>
          </a:p>
        </p:txBody>
      </p:sp>
      <p:pic>
        <p:nvPicPr>
          <p:cNvPr id="19" name="Picture 18"/>
          <p:cNvPicPr>
            <a:picLocks noChangeAspect="1"/>
          </p:cNvPicPr>
          <p:nvPr/>
        </p:nvPicPr>
        <p:blipFill rotWithShape="1">
          <a:blip r:embed="rId12" cstate="print">
            <a:extLst>
              <a:ext uri="{28A0092B-C50C-407E-A947-70E740481C1C}">
                <a14:useLocalDpi xmlns:a14="http://schemas.microsoft.com/office/drawing/2010/main" val="0"/>
              </a:ext>
            </a:extLst>
          </a:blip>
          <a:srcRect l="4572" t="11429" r="4127" b="5397"/>
          <a:stretch/>
        </p:blipFill>
        <p:spPr>
          <a:xfrm>
            <a:off x="8372381" y="452316"/>
            <a:ext cx="1108165" cy="1009525"/>
          </a:xfrm>
          <a:prstGeom prst="rect">
            <a:avLst/>
          </a:prstGeom>
        </p:spPr>
      </p:pic>
      <p:pic>
        <p:nvPicPr>
          <p:cNvPr id="21" name="Picture 20"/>
          <p:cNvPicPr>
            <a:picLocks noChangeAspect="1"/>
          </p:cNvPicPr>
          <p:nvPr/>
        </p:nvPicPr>
        <p:blipFill rotWithShape="1">
          <a:blip r:embed="rId13" cstate="print">
            <a:extLst>
              <a:ext uri="{28A0092B-C50C-407E-A947-70E740481C1C}">
                <a14:useLocalDpi xmlns:a14="http://schemas.microsoft.com/office/drawing/2010/main" val="0"/>
              </a:ext>
            </a:extLst>
          </a:blip>
          <a:srcRect l="3683" t="12699" r="4381" b="15429"/>
          <a:stretch/>
        </p:blipFill>
        <p:spPr>
          <a:xfrm>
            <a:off x="337035" y="4456898"/>
            <a:ext cx="1271450" cy="993979"/>
          </a:xfrm>
          <a:prstGeom prst="rect">
            <a:avLst/>
          </a:prstGeom>
        </p:spPr>
      </p:pic>
      <p:pic>
        <p:nvPicPr>
          <p:cNvPr id="49" name="Picture 48"/>
          <p:cNvPicPr>
            <a:picLocks noChangeAspect="1"/>
          </p:cNvPicPr>
          <p:nvPr/>
        </p:nvPicPr>
        <p:blipFill rotWithShape="1">
          <a:blip r:embed="rId14" cstate="print">
            <a:extLst>
              <a:ext uri="{28A0092B-C50C-407E-A947-70E740481C1C}">
                <a14:useLocalDpi xmlns:a14="http://schemas.microsoft.com/office/drawing/2010/main" val="0"/>
              </a:ext>
            </a:extLst>
          </a:blip>
          <a:srcRect l="3683" t="12699" r="4381" b="15429"/>
          <a:stretch/>
        </p:blipFill>
        <p:spPr>
          <a:xfrm>
            <a:off x="4310614" y="4456897"/>
            <a:ext cx="1297705" cy="1014504"/>
          </a:xfrm>
          <a:prstGeom prst="rect">
            <a:avLst/>
          </a:prstGeom>
        </p:spPr>
      </p:pic>
      <p:pic>
        <p:nvPicPr>
          <p:cNvPr id="22" name="Picture 21"/>
          <p:cNvPicPr>
            <a:picLocks noChangeAspect="1"/>
          </p:cNvPicPr>
          <p:nvPr/>
        </p:nvPicPr>
        <p:blipFill rotWithShape="1">
          <a:blip r:embed="rId15" cstate="print">
            <a:extLst>
              <a:ext uri="{28A0092B-C50C-407E-A947-70E740481C1C}">
                <a14:useLocalDpi xmlns:a14="http://schemas.microsoft.com/office/drawing/2010/main" val="0"/>
              </a:ext>
            </a:extLst>
          </a:blip>
          <a:srcRect l="13841" t="15492" r="15175" b="18603"/>
          <a:stretch/>
        </p:blipFill>
        <p:spPr>
          <a:xfrm>
            <a:off x="6371008" y="4466279"/>
            <a:ext cx="1102241" cy="1023368"/>
          </a:xfrm>
          <a:prstGeom prst="rect">
            <a:avLst/>
          </a:prstGeom>
        </p:spPr>
      </p:pic>
      <p:pic>
        <p:nvPicPr>
          <p:cNvPr id="23" name="Picture 22">
            <a:extLst>
              <a:ext uri="{FF2B5EF4-FFF2-40B4-BE49-F238E27FC236}">
                <a16:creationId xmlns="" xmlns:a16="http://schemas.microsoft.com/office/drawing/2014/main" id="{94067624-9EEF-7744-245D-4FCAB40EE659}"/>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4196715" y="2426587"/>
            <a:ext cx="1550110" cy="1207644"/>
          </a:xfrm>
          <a:prstGeom prst="rect">
            <a:avLst/>
          </a:prstGeom>
        </p:spPr>
      </p:pic>
      <p:pic>
        <p:nvPicPr>
          <p:cNvPr id="25" name="Picture 24">
            <a:extLst>
              <a:ext uri="{FF2B5EF4-FFF2-40B4-BE49-F238E27FC236}">
                <a16:creationId xmlns="" xmlns:a16="http://schemas.microsoft.com/office/drawing/2014/main" id="{81548778-F1B4-5617-2155-9FAB3E43C166}"/>
              </a:ext>
            </a:extLst>
          </p:cNvPr>
          <p:cNvPicPr>
            <a:picLocks noChangeAspect="1"/>
          </p:cNvPicPr>
          <p:nvPr/>
        </p:nvPicPr>
        <p:blipFill>
          <a:blip r:embed="rId17"/>
          <a:stretch>
            <a:fillRect/>
          </a:stretch>
        </p:blipFill>
        <p:spPr>
          <a:xfrm>
            <a:off x="4149585" y="3478590"/>
            <a:ext cx="243861" cy="228620"/>
          </a:xfrm>
          <a:prstGeom prst="rect">
            <a:avLst/>
          </a:prstGeom>
        </p:spPr>
      </p:pic>
    </p:spTree>
    <p:extLst>
      <p:ext uri="{BB962C8B-B14F-4D97-AF65-F5344CB8AC3E}">
        <p14:creationId xmlns:p14="http://schemas.microsoft.com/office/powerpoint/2010/main" val="87478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83205509"/>
              </p:ext>
            </p:extLst>
          </p:nvPr>
        </p:nvGraphicFramePr>
        <p:xfrm>
          <a:off x="8948" y="392576"/>
          <a:ext cx="9899740" cy="5983719"/>
        </p:xfrm>
        <a:graphic>
          <a:graphicData uri="http://schemas.openxmlformats.org/drawingml/2006/table">
            <a:tbl>
              <a:tblPr firstRow="1" bandRow="1">
                <a:tableStyleId>{5C22544A-7EE6-4342-B048-85BDC9FD1C3A}</a:tableStyleId>
              </a:tblPr>
              <a:tblGrid>
                <a:gridCol w="2474935">
                  <a:extLst>
                    <a:ext uri="{9D8B030D-6E8A-4147-A177-3AD203B41FA5}">
                      <a16:colId xmlns="" xmlns:a16="http://schemas.microsoft.com/office/drawing/2014/main" val="20000"/>
                    </a:ext>
                  </a:extLst>
                </a:gridCol>
                <a:gridCol w="2474935">
                  <a:extLst>
                    <a:ext uri="{9D8B030D-6E8A-4147-A177-3AD203B41FA5}">
                      <a16:colId xmlns="" xmlns:a16="http://schemas.microsoft.com/office/drawing/2014/main" val="20001"/>
                    </a:ext>
                  </a:extLst>
                </a:gridCol>
                <a:gridCol w="2474935">
                  <a:extLst>
                    <a:ext uri="{9D8B030D-6E8A-4147-A177-3AD203B41FA5}">
                      <a16:colId xmlns="" xmlns:a16="http://schemas.microsoft.com/office/drawing/2014/main" val="20002"/>
                    </a:ext>
                  </a:extLst>
                </a:gridCol>
                <a:gridCol w="2474935">
                  <a:extLst>
                    <a:ext uri="{9D8B030D-6E8A-4147-A177-3AD203B41FA5}">
                      <a16:colId xmlns="" xmlns:a16="http://schemas.microsoft.com/office/drawing/2014/main" val="20003"/>
                    </a:ext>
                  </a:extLst>
                </a:gridCol>
              </a:tblGrid>
              <a:tr h="199457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457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99457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49052"/>
          <a:stretch/>
        </p:blipFill>
        <p:spPr>
          <a:xfrm>
            <a:off x="0" y="-11234"/>
            <a:ext cx="9906000" cy="420537"/>
          </a:xfrm>
          <a:prstGeom prst="rect">
            <a:avLst/>
          </a:prstGeom>
        </p:spPr>
      </p:pic>
      <p:sp>
        <p:nvSpPr>
          <p:cNvPr id="5" name="Rectangle 4"/>
          <p:cNvSpPr/>
          <p:nvPr/>
        </p:nvSpPr>
        <p:spPr>
          <a:xfrm>
            <a:off x="8412362" y="376"/>
            <a:ext cx="1478665" cy="338554"/>
          </a:xfrm>
          <a:prstGeom prst="rect">
            <a:avLst/>
          </a:prstGeom>
        </p:spPr>
        <p:txBody>
          <a:bodyPr wrap="square">
            <a:spAutoFit/>
          </a:bodyPr>
          <a:lstStyle/>
          <a:p>
            <a:pPr algn="r"/>
            <a:r>
              <a:rPr lang="en-US" sz="800" dirty="0" smtClean="0">
                <a:solidFill>
                  <a:schemeClr val="bg1"/>
                </a:solidFill>
                <a:cs typeface="Arial" panose="020B0604020202020204" pitchFamily="34" charset="0"/>
              </a:rPr>
              <a:t>Retail File </a:t>
            </a:r>
            <a:endParaRPr lang="en-US" sz="800" dirty="0">
              <a:solidFill>
                <a:schemeClr val="bg1"/>
              </a:solidFill>
              <a:cs typeface="Arial" panose="020B0604020202020204" pitchFamily="34" charset="0"/>
            </a:endParaRPr>
          </a:p>
          <a:p>
            <a:pPr algn="r"/>
            <a:r>
              <a:rPr lang="en-US" sz="800" dirty="0">
                <a:solidFill>
                  <a:schemeClr val="bg1"/>
                </a:solidFill>
                <a:cs typeface="Arial" panose="020B0604020202020204" pitchFamily="34" charset="0"/>
              </a:rPr>
              <a:t>June 2025</a:t>
            </a:r>
          </a:p>
        </p:txBody>
      </p:sp>
      <p:sp>
        <p:nvSpPr>
          <p:cNvPr id="6" name="Rectangle 5"/>
          <p:cNvSpPr/>
          <p:nvPr/>
        </p:nvSpPr>
        <p:spPr>
          <a:xfrm>
            <a:off x="5746825" y="-22982"/>
            <a:ext cx="3230546" cy="246221"/>
          </a:xfrm>
          <a:prstGeom prst="rect">
            <a:avLst/>
          </a:prstGeom>
        </p:spPr>
        <p:txBody>
          <a:bodyPr wrap="square">
            <a:spAutoFit/>
          </a:bodyPr>
          <a:lstStyle/>
          <a:p>
            <a:pPr algn="ctr"/>
            <a:r>
              <a:rPr lang="en-GB" sz="1000" b="1" dirty="0">
                <a:solidFill>
                  <a:srgbClr val="92D050"/>
                </a:solidFill>
                <a:effectLst>
                  <a:outerShdw blurRad="38100" dist="38100" dir="2700000" algn="tl">
                    <a:srgbClr val="000000">
                      <a:alpha val="43137"/>
                    </a:srgbClr>
                  </a:outerShdw>
                </a:effectLst>
              </a:rPr>
              <a:t>The worldwide Leader in displays</a:t>
            </a:r>
            <a:endParaRPr lang="en-GB" sz="1000" b="1" i="0" dirty="0">
              <a:solidFill>
                <a:srgbClr val="92D050"/>
              </a:solidFill>
              <a:effectLst>
                <a:outerShdw blurRad="38100" dist="38100" dir="2700000" algn="tl">
                  <a:srgbClr val="000000">
                    <a:alpha val="43137"/>
                  </a:srgbClr>
                </a:outerShdw>
              </a:effectLst>
              <a:hlinkClick r:id="rId3"/>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79" y="14753"/>
            <a:ext cx="945919" cy="319617"/>
          </a:xfrm>
          <a:prstGeom prst="rect">
            <a:avLst/>
          </a:prstGeom>
        </p:spPr>
      </p:pic>
      <p:sp>
        <p:nvSpPr>
          <p:cNvPr id="8" name="Rectangle 7"/>
          <p:cNvSpPr/>
          <p:nvPr/>
        </p:nvSpPr>
        <p:spPr>
          <a:xfrm>
            <a:off x="1155053" y="-26945"/>
            <a:ext cx="5205823" cy="400110"/>
          </a:xfrm>
          <a:prstGeom prst="rect">
            <a:avLst/>
          </a:prstGeom>
          <a:noFill/>
        </p:spPr>
        <p:txBody>
          <a:bodyPr wrap="square" lIns="91440" tIns="45720" rIns="91440" bIns="45720">
            <a:spAutoFit/>
          </a:bodyPr>
          <a:lstStyle/>
          <a:p>
            <a:pPr algn="ctr"/>
            <a:r>
              <a:rPr lang="en-US" sz="2000" b="1" cap="none" spc="0" dirty="0">
                <a:ln w="9525">
                  <a:solidFill>
                    <a:schemeClr val="bg1"/>
                  </a:solidFill>
                  <a:prstDash val="solid"/>
                </a:ln>
                <a:solidFill>
                  <a:schemeClr val="bg1"/>
                </a:solidFill>
                <a:effectLst>
                  <a:outerShdw blurRad="38100" dist="38100" dir="2700000" algn="tl">
                    <a:srgbClr val="000000">
                      <a:alpha val="43137"/>
                    </a:srgbClr>
                  </a:outerShdw>
                </a:effectLst>
              </a:rPr>
              <a:t>AOC HOME, Business and Gaming PC Monitors</a:t>
            </a:r>
          </a:p>
        </p:txBody>
      </p:sp>
      <p:sp>
        <p:nvSpPr>
          <p:cNvPr id="9" name="Rectangle 8"/>
          <p:cNvSpPr/>
          <p:nvPr/>
        </p:nvSpPr>
        <p:spPr>
          <a:xfrm>
            <a:off x="5925" y="6392517"/>
            <a:ext cx="9899010"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Tw Cen MT" panose="020B0602020104020603" pitchFamily="34" charset="0"/>
            </a:endParaRPr>
          </a:p>
        </p:txBody>
      </p:sp>
      <p:sp>
        <p:nvSpPr>
          <p:cNvPr id="11" name="Rectangle 10"/>
          <p:cNvSpPr/>
          <p:nvPr/>
        </p:nvSpPr>
        <p:spPr>
          <a:xfrm>
            <a:off x="6594378" y="6411375"/>
            <a:ext cx="1035460" cy="369332"/>
          </a:xfrm>
          <a:prstGeom prst="rect">
            <a:avLst/>
          </a:prstGeom>
        </p:spPr>
        <p:txBody>
          <a:bodyPr wrap="square">
            <a:spAutoFit/>
          </a:bodyPr>
          <a:lstStyle/>
          <a:p>
            <a:pPr algn="ctr"/>
            <a:r>
              <a:rPr lang="en-US" sz="600" dirty="0">
                <a:latin typeface="Tw Cen MT" panose="020B0602020104020603" pitchFamily="34" charset="0"/>
                <a:cs typeface="Calibri" pitchFamily="34" charset="0"/>
              </a:rPr>
              <a:t>Call now on</a:t>
            </a:r>
            <a:r>
              <a:rPr lang="en-US" sz="600" dirty="0" smtClean="0">
                <a:latin typeface="Tw Cen MT" panose="020B0602020104020603" pitchFamily="34" charset="0"/>
                <a:cs typeface="Calibri" pitchFamily="34" charset="0"/>
              </a:rPr>
              <a:t>:</a:t>
            </a:r>
            <a:endParaRPr lang="en-US" sz="600" dirty="0">
              <a:latin typeface="Tw Cen MT" panose="020B0602020104020603" pitchFamily="34" charset="0"/>
              <a:cs typeface="Calibri" pitchFamily="34" charset="0"/>
            </a:endParaRPr>
          </a:p>
          <a:p>
            <a:pPr algn="ctr"/>
            <a:r>
              <a:rPr lang="en-US" sz="600" dirty="0">
                <a:latin typeface="Tw Cen MT" panose="020B0602020104020603" pitchFamily="34" charset="0"/>
                <a:cs typeface="Calibri" pitchFamily="34" charset="0"/>
              </a:rPr>
              <a:t>Mail on: </a:t>
            </a:r>
          </a:p>
          <a:p>
            <a:pPr algn="ctr"/>
            <a:endParaRPr lang="en-US" sz="600" dirty="0">
              <a:latin typeface="Tw Cen MT" panose="020B0602020104020603" pitchFamily="34" charset="0"/>
              <a:cs typeface="Calibri" pitchFamily="34" charset="0"/>
            </a:endParaRPr>
          </a:p>
        </p:txBody>
      </p:sp>
      <p:sp>
        <p:nvSpPr>
          <p:cNvPr id="13" name="Rectangle 12"/>
          <p:cNvSpPr/>
          <p:nvPr/>
        </p:nvSpPr>
        <p:spPr>
          <a:xfrm>
            <a:off x="12594"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Tw Cen MT" panose="020B0602020104020603" pitchFamily="34" charset="0"/>
                <a:cs typeface="Calibri" pitchFamily="34" charset="0"/>
              </a:rPr>
              <a:t>Prices, promotions, specifications, availability and terms of offers may change without notice. Despite our best efforts, </a:t>
            </a:r>
          </a:p>
          <a:p>
            <a:r>
              <a:rPr lang="en-GB" sz="600" dirty="0">
                <a:latin typeface="Tw Cen MT" panose="020B0602020104020603"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Tw Cen MT" panose="020B0602020104020603" pitchFamily="34" charset="0"/>
                <a:cs typeface="Calibri" pitchFamily="34" charset="0"/>
              </a:rPr>
              <a:t>Products' warranty is the warranty given by the manufacturer.</a:t>
            </a:r>
            <a:r>
              <a:rPr lang="en-GB" sz="600" dirty="0">
                <a:latin typeface="Tw Cen MT" panose="020B0602020104020603" pitchFamily="34" charset="0"/>
                <a:cs typeface="Calibri" pitchFamily="34" charset="0"/>
              </a:rPr>
              <a:t>  VAT is </a:t>
            </a:r>
            <a:r>
              <a:rPr lang="en-GB" sz="600" dirty="0" smtClean="0">
                <a:latin typeface="Tw Cen MT" panose="020B0602020104020603" pitchFamily="34" charset="0"/>
                <a:cs typeface="Calibri" pitchFamily="34" charset="0"/>
              </a:rPr>
              <a:t>included</a:t>
            </a:r>
            <a:endParaRPr lang="en-GB" sz="600" dirty="0">
              <a:latin typeface="Tw Cen MT" panose="020B0602020104020603" pitchFamily="34" charset="0"/>
              <a:cs typeface="Calibri" pitchFamily="34" charset="0"/>
            </a:endParaRPr>
          </a:p>
        </p:txBody>
      </p:sp>
      <p:cxnSp>
        <p:nvCxnSpPr>
          <p:cNvPr id="98" name="Straight Connector 97"/>
          <p:cNvCxnSpPr/>
          <p:nvPr/>
        </p:nvCxnSpPr>
        <p:spPr>
          <a:xfrm>
            <a:off x="1191" y="6387612"/>
            <a:ext cx="9890791" cy="0"/>
          </a:xfrm>
          <a:prstGeom prst="line">
            <a:avLst/>
          </a:prstGeom>
          <a:ln>
            <a:solidFill>
              <a:srgbClr val="7A1701"/>
            </a:solidFill>
          </a:ln>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a:off x="8949" y="400427"/>
            <a:ext cx="9890791" cy="0"/>
          </a:xfrm>
          <a:prstGeom prst="line">
            <a:avLst/>
          </a:prstGeom>
          <a:ln/>
        </p:spPr>
        <p:style>
          <a:lnRef idx="3">
            <a:schemeClr val="accent3"/>
          </a:lnRef>
          <a:fillRef idx="0">
            <a:schemeClr val="accent3"/>
          </a:fillRef>
          <a:effectRef idx="2">
            <a:schemeClr val="accent3"/>
          </a:effectRef>
          <a:fontRef idx="minor">
            <a:schemeClr val="tx1"/>
          </a:fontRef>
        </p:style>
      </p:cxnSp>
      <p:sp>
        <p:nvSpPr>
          <p:cNvPr id="91" name="TextBox 90"/>
          <p:cNvSpPr txBox="1"/>
          <p:nvPr/>
        </p:nvSpPr>
        <p:spPr>
          <a:xfrm>
            <a:off x="2440017" y="1704397"/>
            <a:ext cx="2407037" cy="584775"/>
          </a:xfrm>
          <a:prstGeom prst="rect">
            <a:avLst/>
          </a:prstGeom>
          <a:noFill/>
        </p:spPr>
        <p:txBody>
          <a:bodyPr wrap="square" rtlCol="0">
            <a:spAutoFit/>
          </a:bodyPr>
          <a:lstStyle/>
          <a:p>
            <a:r>
              <a:rPr lang="en-US" sz="800" b="1" dirty="0"/>
              <a:t>27G2ZN3/BK AOC MONITOR 27'', GAMING</a:t>
            </a:r>
            <a:r>
              <a:rPr lang="en-US" sz="800" dirty="0"/>
              <a:t>, E, VA, 1920x1080, 80M:1, 1MS, 300 CD/M²,</a:t>
            </a:r>
            <a:r>
              <a:rPr lang="en-US" sz="800" dirty="0">
                <a:solidFill>
                  <a:srgbClr val="FF0000"/>
                </a:solidFill>
              </a:rPr>
              <a:t> 280Hz, </a:t>
            </a:r>
            <a:r>
              <a:rPr lang="en-US" sz="800" dirty="0"/>
              <a:t>DISPLAY PORT, TILT, PIVOT, SWIVEL, HEIGHT ADJUSTABLE, 2 X HDMI, 3Y, BLACK </a:t>
            </a:r>
            <a:r>
              <a:rPr lang="en-US" sz="800" b="1" dirty="0" smtClean="0">
                <a:solidFill>
                  <a:srgbClr val="FF0000"/>
                </a:solidFill>
              </a:rPr>
              <a:t>€</a:t>
            </a:r>
            <a:r>
              <a:rPr lang="en-US" sz="800" b="1" dirty="0" smtClean="0">
                <a:solidFill>
                  <a:srgbClr val="FF0000"/>
                </a:solidFill>
              </a:rPr>
              <a:t>231</a:t>
            </a:r>
            <a:endParaRPr lang="en-US" sz="800" b="1" dirty="0">
              <a:solidFill>
                <a:srgbClr val="FF0000"/>
              </a:solidFill>
            </a:endParaRPr>
          </a:p>
        </p:txBody>
      </p:sp>
      <p:sp>
        <p:nvSpPr>
          <p:cNvPr id="93" name="Rectangle 92"/>
          <p:cNvSpPr/>
          <p:nvPr/>
        </p:nvSpPr>
        <p:spPr>
          <a:xfrm>
            <a:off x="-42175" y="1698872"/>
            <a:ext cx="2394453" cy="707886"/>
          </a:xfrm>
          <a:prstGeom prst="rect">
            <a:avLst/>
          </a:prstGeom>
        </p:spPr>
        <p:txBody>
          <a:bodyPr wrap="square">
            <a:spAutoFit/>
          </a:bodyPr>
          <a:lstStyle/>
          <a:p>
            <a:r>
              <a:rPr lang="en-US" sz="800" b="1" dirty="0"/>
              <a:t>25G3ZM/BK AOC MONITOR 24.5'',</a:t>
            </a:r>
            <a:r>
              <a:rPr lang="en-US" sz="800" dirty="0"/>
              <a:t>25G3ZM/BK GAMING, VA, 1920x1080, 80M:1, 0.5MS, 300 CD/M²,</a:t>
            </a:r>
            <a:r>
              <a:rPr lang="en-US" sz="800" dirty="0">
                <a:solidFill>
                  <a:srgbClr val="FF0000"/>
                </a:solidFill>
              </a:rPr>
              <a:t> 240Hz</a:t>
            </a:r>
            <a:r>
              <a:rPr lang="en-US" sz="800" dirty="0"/>
              <a:t>, 2 X HDMI, DISPLAY PORT, HEIGHT ADJUSTABLE, TILT, PIVOT, SWIVEL, VESA,  BORDERLESS , 3YW, BLACK </a:t>
            </a:r>
            <a:r>
              <a:rPr lang="en-US" sz="800" b="1" dirty="0" smtClean="0">
                <a:solidFill>
                  <a:srgbClr val="FF0000"/>
                </a:solidFill>
              </a:rPr>
              <a:t>€194</a:t>
            </a:r>
            <a:endParaRPr lang="en-US" sz="800" b="1" dirty="0">
              <a:solidFill>
                <a:srgbClr val="FF0000"/>
              </a:solidFill>
            </a:endParaRPr>
          </a:p>
        </p:txBody>
      </p:sp>
      <p:sp>
        <p:nvSpPr>
          <p:cNvPr id="95" name="TextBox 94"/>
          <p:cNvSpPr txBox="1"/>
          <p:nvPr/>
        </p:nvSpPr>
        <p:spPr>
          <a:xfrm>
            <a:off x="4946586" y="1698137"/>
            <a:ext cx="2343327" cy="584775"/>
          </a:xfrm>
          <a:prstGeom prst="rect">
            <a:avLst/>
          </a:prstGeom>
          <a:noFill/>
        </p:spPr>
        <p:txBody>
          <a:bodyPr wrap="square" rtlCol="0">
            <a:spAutoFit/>
          </a:bodyPr>
          <a:lstStyle/>
          <a:p>
            <a:r>
              <a:rPr lang="en-US" sz="800" b="1" dirty="0"/>
              <a:t>C27G4ZXE AOC MONITOR 27'', GAMING</a:t>
            </a:r>
            <a:r>
              <a:rPr lang="en-US" sz="800" dirty="0"/>
              <a:t> </a:t>
            </a:r>
            <a:r>
              <a:rPr lang="en-US" sz="800" b="1" dirty="0">
                <a:solidFill>
                  <a:srgbClr val="FF0000"/>
                </a:solidFill>
              </a:rPr>
              <a:t>CURVED</a:t>
            </a:r>
            <a:r>
              <a:rPr lang="en-US" sz="800" dirty="0"/>
              <a:t>, E, VA LED, 1920x1080, 80M:1, 0.3MS, </a:t>
            </a:r>
            <a:r>
              <a:rPr lang="en-US" sz="800" dirty="0">
                <a:solidFill>
                  <a:srgbClr val="FF0000"/>
                </a:solidFill>
              </a:rPr>
              <a:t>280HZ, </a:t>
            </a:r>
            <a:r>
              <a:rPr lang="en-US" sz="800" dirty="0"/>
              <a:t>300 CD/M², TILT, AMD FREESYNC/G-SYNC OMPATIBLE, 2X HDMI, DISPLAY PORT, 3YW, BLACK </a:t>
            </a:r>
            <a:r>
              <a:rPr lang="en-US" sz="800" b="1" dirty="0" smtClean="0">
                <a:solidFill>
                  <a:srgbClr val="FF0000"/>
                </a:solidFill>
              </a:rPr>
              <a:t>€</a:t>
            </a:r>
            <a:r>
              <a:rPr lang="en-US" sz="800" b="1" dirty="0" smtClean="0">
                <a:solidFill>
                  <a:srgbClr val="FF0000"/>
                </a:solidFill>
              </a:rPr>
              <a:t>231</a:t>
            </a:r>
            <a:endParaRPr lang="en-US" sz="800" b="1" dirty="0">
              <a:solidFill>
                <a:srgbClr val="FF0000"/>
              </a:solidFill>
            </a:endParaRPr>
          </a:p>
        </p:txBody>
      </p:sp>
      <p:pic>
        <p:nvPicPr>
          <p:cNvPr id="96" name="Picture 9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25672" y="463010"/>
            <a:ext cx="1261748" cy="968436"/>
          </a:xfrm>
          <a:prstGeom prst="rect">
            <a:avLst/>
          </a:prstGeom>
        </p:spPr>
      </p:pic>
      <p:sp>
        <p:nvSpPr>
          <p:cNvPr id="97" name="TextBox 96"/>
          <p:cNvSpPr txBox="1"/>
          <p:nvPr/>
        </p:nvSpPr>
        <p:spPr>
          <a:xfrm>
            <a:off x="8949" y="3628395"/>
            <a:ext cx="2295599" cy="707886"/>
          </a:xfrm>
          <a:prstGeom prst="rect">
            <a:avLst/>
          </a:prstGeom>
          <a:noFill/>
        </p:spPr>
        <p:txBody>
          <a:bodyPr wrap="square" rtlCol="0">
            <a:spAutoFit/>
          </a:bodyPr>
          <a:lstStyle/>
          <a:p>
            <a:r>
              <a:rPr lang="en-US" sz="800" b="1" dirty="0"/>
              <a:t>CQ27G4X AOC MONITOR</a:t>
            </a:r>
            <a:r>
              <a:rPr lang="en-US" sz="800" dirty="0"/>
              <a:t>, </a:t>
            </a:r>
            <a:r>
              <a:rPr lang="en-US" sz="800" b="1" dirty="0">
                <a:solidFill>
                  <a:srgbClr val="FF0000"/>
                </a:solidFill>
              </a:rPr>
              <a:t>CURVED</a:t>
            </a:r>
            <a:r>
              <a:rPr lang="en-US" sz="800" dirty="0">
                <a:solidFill>
                  <a:srgbClr val="FF0000"/>
                </a:solidFill>
              </a:rPr>
              <a:t> </a:t>
            </a:r>
            <a:r>
              <a:rPr lang="en-US" sz="800" b="1" dirty="0"/>
              <a:t>GAMING</a:t>
            </a:r>
            <a:r>
              <a:rPr lang="en-US" sz="800" dirty="0"/>
              <a:t> 27'', G, </a:t>
            </a:r>
            <a:r>
              <a:rPr lang="en-US" sz="800" dirty="0">
                <a:solidFill>
                  <a:srgbClr val="FF0000"/>
                </a:solidFill>
              </a:rPr>
              <a:t>180HZ, </a:t>
            </a:r>
            <a:r>
              <a:rPr lang="en-US" sz="800" dirty="0"/>
              <a:t>VA LED, 2560x1440, 80M:1, 0.5MS, 300 CD/M², AMD FREESYNC, TILT, SWIVEL, HEIGHT ADJUSTABLE, 2X HDMI, DISPLAY PORT, FRAMELESS, 3YW, BLACK </a:t>
            </a:r>
            <a:r>
              <a:rPr lang="en-US" sz="800" b="1" dirty="0" smtClean="0">
                <a:solidFill>
                  <a:srgbClr val="FF0000"/>
                </a:solidFill>
              </a:rPr>
              <a:t>€</a:t>
            </a:r>
            <a:r>
              <a:rPr lang="en-US" sz="800" b="1" dirty="0" smtClean="0">
                <a:solidFill>
                  <a:srgbClr val="FF0000"/>
                </a:solidFill>
              </a:rPr>
              <a:t>235</a:t>
            </a:r>
            <a:endParaRPr lang="en-US" sz="800" b="1" dirty="0">
              <a:solidFill>
                <a:srgbClr val="FF0000"/>
              </a:solidFill>
            </a:endParaRPr>
          </a:p>
        </p:txBody>
      </p:sp>
      <p:pic>
        <p:nvPicPr>
          <p:cNvPr id="99" name="Picture 9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4737" y="2418074"/>
            <a:ext cx="1260630" cy="1025987"/>
          </a:xfrm>
          <a:prstGeom prst="rect">
            <a:avLst/>
          </a:prstGeom>
        </p:spPr>
      </p:pic>
      <p:sp>
        <p:nvSpPr>
          <p:cNvPr id="100" name="TextBox 99"/>
          <p:cNvSpPr txBox="1"/>
          <p:nvPr/>
        </p:nvSpPr>
        <p:spPr>
          <a:xfrm>
            <a:off x="4959584" y="3640714"/>
            <a:ext cx="2479239" cy="584775"/>
          </a:xfrm>
          <a:prstGeom prst="rect">
            <a:avLst/>
          </a:prstGeom>
          <a:noFill/>
        </p:spPr>
        <p:txBody>
          <a:bodyPr wrap="square" rtlCol="0">
            <a:spAutoFit/>
          </a:bodyPr>
          <a:lstStyle/>
          <a:p>
            <a:r>
              <a:rPr lang="en-US" sz="800" b="1" dirty="0"/>
              <a:t>C27G2Z3/BK AOC MONITOR 27'', GAMING</a:t>
            </a:r>
            <a:r>
              <a:rPr lang="en-US" sz="800" dirty="0"/>
              <a:t> </a:t>
            </a:r>
            <a:r>
              <a:rPr lang="en-US" sz="800" b="1" dirty="0">
                <a:solidFill>
                  <a:srgbClr val="FF0000"/>
                </a:solidFill>
              </a:rPr>
              <a:t>CURVED</a:t>
            </a:r>
            <a:r>
              <a:rPr lang="en-US" sz="800" dirty="0"/>
              <a:t>, F, VA LED, 1920x1080, 80M:1, 0.5MS, 300 CD/M², HEIGHT ADJUSTABLE, SWIVEL, TILT, </a:t>
            </a:r>
            <a:r>
              <a:rPr lang="en-US" sz="800" dirty="0">
                <a:solidFill>
                  <a:srgbClr val="FF0000"/>
                </a:solidFill>
              </a:rPr>
              <a:t>280 Hz, </a:t>
            </a:r>
            <a:r>
              <a:rPr lang="en-US" sz="800" dirty="0"/>
              <a:t>2X HDMI, DISPLAY PORT, FRAMELESS , 3YW, BLACK-RED </a:t>
            </a:r>
            <a:r>
              <a:rPr lang="en-US" sz="800" b="1" dirty="0" smtClean="0">
                <a:solidFill>
                  <a:srgbClr val="FF0000"/>
                </a:solidFill>
              </a:rPr>
              <a:t>€</a:t>
            </a:r>
            <a:r>
              <a:rPr lang="en-US" sz="800" b="1" dirty="0" smtClean="0">
                <a:solidFill>
                  <a:srgbClr val="FF0000"/>
                </a:solidFill>
              </a:rPr>
              <a:t>238</a:t>
            </a:r>
            <a:endParaRPr lang="en-US" sz="800" b="1" dirty="0">
              <a:solidFill>
                <a:srgbClr val="FF0000"/>
              </a:solidFill>
            </a:endParaRPr>
          </a:p>
        </p:txBody>
      </p:sp>
      <p:pic>
        <p:nvPicPr>
          <p:cNvPr id="101" name="Picture 10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97730" y="2418074"/>
            <a:ext cx="1367407" cy="1208406"/>
          </a:xfrm>
          <a:prstGeom prst="rect">
            <a:avLst/>
          </a:prstGeom>
        </p:spPr>
      </p:pic>
      <p:sp>
        <p:nvSpPr>
          <p:cNvPr id="102" name="TextBox 101"/>
          <p:cNvSpPr txBox="1"/>
          <p:nvPr/>
        </p:nvSpPr>
        <p:spPr>
          <a:xfrm>
            <a:off x="7438823" y="3604333"/>
            <a:ext cx="2372824" cy="707886"/>
          </a:xfrm>
          <a:prstGeom prst="rect">
            <a:avLst/>
          </a:prstGeom>
          <a:noFill/>
        </p:spPr>
        <p:txBody>
          <a:bodyPr wrap="square" rtlCol="0">
            <a:spAutoFit/>
          </a:bodyPr>
          <a:lstStyle/>
          <a:p>
            <a:r>
              <a:rPr lang="en-US" sz="800" b="1" dirty="0"/>
              <a:t>C27G4ZXU AOC MONITOR 27'', GAMING</a:t>
            </a:r>
            <a:r>
              <a:rPr lang="en-US" sz="800" dirty="0"/>
              <a:t> </a:t>
            </a:r>
            <a:r>
              <a:rPr lang="en-US" sz="800" b="1" dirty="0">
                <a:solidFill>
                  <a:srgbClr val="FF0000"/>
                </a:solidFill>
              </a:rPr>
              <a:t>CURVED</a:t>
            </a:r>
            <a:r>
              <a:rPr lang="en-US" sz="800" dirty="0"/>
              <a:t>, E, VA LED, 1920x1080, 80M:1, 0.3MS, </a:t>
            </a:r>
            <a:r>
              <a:rPr lang="en-US" sz="800" dirty="0">
                <a:solidFill>
                  <a:srgbClr val="FF0000"/>
                </a:solidFill>
              </a:rPr>
              <a:t>280HZ, </a:t>
            </a:r>
            <a:r>
              <a:rPr lang="en-US" sz="800" dirty="0"/>
              <a:t>300 CD/M², TILT, SWIVEL, HEIGHT ADJUSTABLE, AMD FREESYNC/G-SYNC COMPATIBLE, 2X HDMI, DISPLAY PORT, 3YW, BLACK </a:t>
            </a:r>
            <a:r>
              <a:rPr lang="en-US" sz="800" b="1" dirty="0" smtClean="0">
                <a:solidFill>
                  <a:srgbClr val="FF0000"/>
                </a:solidFill>
              </a:rPr>
              <a:t>€</a:t>
            </a:r>
            <a:r>
              <a:rPr lang="en-US" sz="800" b="1" dirty="0" smtClean="0">
                <a:solidFill>
                  <a:srgbClr val="FF0000"/>
                </a:solidFill>
              </a:rPr>
              <a:t>250</a:t>
            </a:r>
            <a:endParaRPr lang="en-US" sz="800" b="1" dirty="0">
              <a:solidFill>
                <a:srgbClr val="FF0000"/>
              </a:solidFill>
            </a:endParaRPr>
          </a:p>
        </p:txBody>
      </p:sp>
      <p:sp>
        <p:nvSpPr>
          <p:cNvPr id="103" name="TextBox 102"/>
          <p:cNvSpPr txBox="1"/>
          <p:nvPr/>
        </p:nvSpPr>
        <p:spPr>
          <a:xfrm>
            <a:off x="4934794" y="5661270"/>
            <a:ext cx="2423948" cy="584775"/>
          </a:xfrm>
          <a:prstGeom prst="rect">
            <a:avLst/>
          </a:prstGeom>
          <a:noFill/>
        </p:spPr>
        <p:txBody>
          <a:bodyPr wrap="square" rtlCol="0">
            <a:spAutoFit/>
          </a:bodyPr>
          <a:lstStyle/>
          <a:p>
            <a:r>
              <a:rPr lang="en-US" sz="800" b="1" dirty="0"/>
              <a:t>Q27G3XMN/BK AOC MONITOR 27'', GAMING</a:t>
            </a:r>
            <a:r>
              <a:rPr lang="en-US" sz="800" dirty="0"/>
              <a:t>, G, VA, MINI LED, </a:t>
            </a:r>
            <a:r>
              <a:rPr lang="en-US" sz="800" dirty="0">
                <a:solidFill>
                  <a:srgbClr val="FF0000"/>
                </a:solidFill>
              </a:rPr>
              <a:t>2560 X 1440, </a:t>
            </a:r>
            <a:r>
              <a:rPr lang="en-US" sz="800" dirty="0"/>
              <a:t>80M:1, 1MS, 1000 CD/M², </a:t>
            </a:r>
            <a:r>
              <a:rPr lang="en-US" sz="800" dirty="0">
                <a:solidFill>
                  <a:srgbClr val="FF0000"/>
                </a:solidFill>
              </a:rPr>
              <a:t>180Hz, </a:t>
            </a:r>
            <a:r>
              <a:rPr lang="en-US" sz="800" dirty="0"/>
              <a:t>TILT, HEIGHT ADJUSTABLE, SWIVEL, PIVOT, 2 X HDMI, 1 X DISPLAY PORT, 3YW, BLACK-RED </a:t>
            </a:r>
            <a:r>
              <a:rPr lang="en-US" sz="800" b="1" dirty="0" smtClean="0">
                <a:solidFill>
                  <a:srgbClr val="FF0000"/>
                </a:solidFill>
              </a:rPr>
              <a:t>€</a:t>
            </a:r>
            <a:r>
              <a:rPr lang="en-GB" sz="800" b="1" dirty="0" smtClean="0">
                <a:solidFill>
                  <a:srgbClr val="FF0000"/>
                </a:solidFill>
              </a:rPr>
              <a:t>380</a:t>
            </a:r>
            <a:endParaRPr lang="en-US" sz="800" b="1" dirty="0">
              <a:solidFill>
                <a:srgbClr val="FF0000"/>
              </a:solidFill>
            </a:endParaRPr>
          </a:p>
        </p:txBody>
      </p:sp>
      <p:sp>
        <p:nvSpPr>
          <p:cNvPr id="104" name="TextBox 103"/>
          <p:cNvSpPr txBox="1"/>
          <p:nvPr/>
        </p:nvSpPr>
        <p:spPr>
          <a:xfrm>
            <a:off x="7438823" y="5654041"/>
            <a:ext cx="2452076" cy="707886"/>
          </a:xfrm>
          <a:prstGeom prst="rect">
            <a:avLst/>
          </a:prstGeom>
          <a:noFill/>
        </p:spPr>
        <p:txBody>
          <a:bodyPr wrap="square" rtlCol="0">
            <a:spAutoFit/>
          </a:bodyPr>
          <a:lstStyle/>
          <a:p>
            <a:r>
              <a:rPr lang="en-US" sz="800" b="1" dirty="0"/>
              <a:t>AG276QZD2 AOC MONITOR 27'' GAMING</a:t>
            </a:r>
            <a:r>
              <a:rPr lang="en-US" sz="800" dirty="0"/>
              <a:t> </a:t>
            </a:r>
            <a:r>
              <a:rPr lang="en-US" sz="800" b="1" dirty="0">
                <a:solidFill>
                  <a:srgbClr val="FF0000"/>
                </a:solidFill>
              </a:rPr>
              <a:t>AGON PRO, OLED</a:t>
            </a:r>
            <a:r>
              <a:rPr lang="en-US" sz="800" dirty="0"/>
              <a:t>, 2560x1440, 80M:1, </a:t>
            </a:r>
            <a:r>
              <a:rPr lang="en-US" sz="800" dirty="0">
                <a:solidFill>
                  <a:srgbClr val="FF0000"/>
                </a:solidFill>
              </a:rPr>
              <a:t>240Hz, </a:t>
            </a:r>
            <a:r>
              <a:rPr lang="en-US" sz="800" dirty="0"/>
              <a:t>0.03MS, </a:t>
            </a:r>
            <a:r>
              <a:rPr lang="en-US" sz="800" dirty="0">
                <a:solidFill>
                  <a:srgbClr val="FF0000"/>
                </a:solidFill>
              </a:rPr>
              <a:t>1000 CD/M2, </a:t>
            </a:r>
            <a:r>
              <a:rPr lang="en-US" sz="800" dirty="0"/>
              <a:t>SPEAKERS, G-SYNC COMPATIBLE, TILT, SWIVEL, PIVOT, HEIGHT ADJUSTABLE, HDMI X 2, DISPLAY PORT X 2, USB 3.2 X 2, BLACK </a:t>
            </a:r>
            <a:r>
              <a:rPr lang="en-US" sz="800" b="1" dirty="0" smtClean="0">
                <a:solidFill>
                  <a:srgbClr val="FF0000"/>
                </a:solidFill>
              </a:rPr>
              <a:t>€677</a:t>
            </a:r>
            <a:endParaRPr lang="en-US" sz="800" b="1" dirty="0">
              <a:solidFill>
                <a:srgbClr val="FF0000"/>
              </a:solidFill>
            </a:endParaRPr>
          </a:p>
        </p:txBody>
      </p:sp>
      <p:pic>
        <p:nvPicPr>
          <p:cNvPr id="105" name="Picture 10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69732" y="4410724"/>
            <a:ext cx="1343829" cy="1073337"/>
          </a:xfrm>
          <a:prstGeom prst="rect">
            <a:avLst/>
          </a:prstGeom>
        </p:spPr>
      </p:pic>
      <p:pic>
        <p:nvPicPr>
          <p:cNvPr id="106" name="Picture 105"/>
          <p:cNvPicPr>
            <a:picLocks noChangeAspect="1"/>
          </p:cNvPicPr>
          <p:nvPr/>
        </p:nvPicPr>
        <p:blipFill rotWithShape="1">
          <a:blip r:embed="rId9" cstate="print">
            <a:extLst>
              <a:ext uri="{28A0092B-C50C-407E-A947-70E740481C1C}">
                <a14:useLocalDpi xmlns:a14="http://schemas.microsoft.com/office/drawing/2010/main" val="0"/>
              </a:ext>
            </a:extLst>
          </a:blip>
          <a:srcRect l="3809" t="12699" r="3619" b="1968"/>
          <a:stretch/>
        </p:blipFill>
        <p:spPr>
          <a:xfrm>
            <a:off x="575879" y="464731"/>
            <a:ext cx="1275678" cy="1175933"/>
          </a:xfrm>
          <a:prstGeom prst="rect">
            <a:avLst/>
          </a:prstGeom>
        </p:spPr>
      </p:pic>
      <p:pic>
        <p:nvPicPr>
          <p:cNvPr id="107" name="Picture 10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69732" y="2460634"/>
            <a:ext cx="1239722" cy="951530"/>
          </a:xfrm>
          <a:prstGeom prst="rect">
            <a:avLst/>
          </a:prstGeom>
        </p:spPr>
      </p:pic>
      <p:pic>
        <p:nvPicPr>
          <p:cNvPr id="108" name="Picture 107"/>
          <p:cNvPicPr>
            <a:picLocks noChangeAspect="1"/>
          </p:cNvPicPr>
          <p:nvPr/>
        </p:nvPicPr>
        <p:blipFill rotWithShape="1">
          <a:blip r:embed="rId10" cstate="print">
            <a:extLst>
              <a:ext uri="{28A0092B-C50C-407E-A947-70E740481C1C}">
                <a14:useLocalDpi xmlns:a14="http://schemas.microsoft.com/office/drawing/2010/main" val="0"/>
              </a:ext>
            </a:extLst>
          </a:blip>
          <a:srcRect l="3809" t="12699" r="3619" b="1968"/>
          <a:stretch/>
        </p:blipFill>
        <p:spPr>
          <a:xfrm>
            <a:off x="5525672" y="4394773"/>
            <a:ext cx="1253039" cy="1155065"/>
          </a:xfrm>
          <a:prstGeom prst="rect">
            <a:avLst/>
          </a:prstGeom>
        </p:spPr>
      </p:pic>
      <p:pic>
        <p:nvPicPr>
          <p:cNvPr id="2" name="Picture 1"/>
          <p:cNvPicPr>
            <a:picLocks noChangeAspect="1"/>
          </p:cNvPicPr>
          <p:nvPr/>
        </p:nvPicPr>
        <p:blipFill rotWithShape="1">
          <a:blip r:embed="rId11" cstate="print">
            <a:extLst>
              <a:ext uri="{28A0092B-C50C-407E-A947-70E740481C1C}">
                <a14:useLocalDpi xmlns:a14="http://schemas.microsoft.com/office/drawing/2010/main" val="0"/>
              </a:ext>
            </a:extLst>
          </a:blip>
          <a:srcRect l="3937" t="11174" r="2857" b="12889"/>
          <a:stretch/>
        </p:blipFill>
        <p:spPr>
          <a:xfrm>
            <a:off x="8023340" y="440903"/>
            <a:ext cx="1298667" cy="1058042"/>
          </a:xfrm>
          <a:prstGeom prst="rect">
            <a:avLst/>
          </a:prstGeom>
        </p:spPr>
      </p:pic>
      <p:sp>
        <p:nvSpPr>
          <p:cNvPr id="33" name="TextBox 32"/>
          <p:cNvSpPr txBox="1"/>
          <p:nvPr/>
        </p:nvSpPr>
        <p:spPr>
          <a:xfrm>
            <a:off x="7404287" y="1699573"/>
            <a:ext cx="2474718" cy="584775"/>
          </a:xfrm>
          <a:prstGeom prst="rect">
            <a:avLst/>
          </a:prstGeom>
          <a:noFill/>
        </p:spPr>
        <p:txBody>
          <a:bodyPr wrap="square" rtlCol="0">
            <a:spAutoFit/>
          </a:bodyPr>
          <a:lstStyle/>
          <a:p>
            <a:r>
              <a:rPr lang="en-US" sz="800" b="1" dirty="0"/>
              <a:t>Q27G4XF AOC MONITOR GAMING </a:t>
            </a:r>
            <a:r>
              <a:rPr lang="en-US" sz="800" dirty="0"/>
              <a:t>27'', G, 180HZ, IPS LED, </a:t>
            </a:r>
            <a:r>
              <a:rPr lang="en-US" sz="800" dirty="0">
                <a:solidFill>
                  <a:srgbClr val="FF0000"/>
                </a:solidFill>
              </a:rPr>
              <a:t>2560x1440</a:t>
            </a:r>
            <a:r>
              <a:rPr lang="en-US" sz="800" dirty="0"/>
              <a:t>, 1 MS, 80M:1, 300 CD/M², HEIGHT ADJUSTABLE, TILT, SWIVEL, PIVOT, 2X HDMI, DISPLAY PORT, 3YW, BLACK-RED </a:t>
            </a:r>
            <a:r>
              <a:rPr lang="en-US" sz="800" b="1" dirty="0" smtClean="0">
                <a:solidFill>
                  <a:srgbClr val="FF0000"/>
                </a:solidFill>
              </a:rPr>
              <a:t>€</a:t>
            </a:r>
            <a:r>
              <a:rPr lang="en-US" sz="800" b="1" dirty="0" smtClean="0">
                <a:solidFill>
                  <a:srgbClr val="FF0000"/>
                </a:solidFill>
              </a:rPr>
              <a:t>232</a:t>
            </a:r>
            <a:endParaRPr lang="en-US" sz="800" b="1" dirty="0">
              <a:solidFill>
                <a:srgbClr val="FF0000"/>
              </a:solidFill>
            </a:endParaRPr>
          </a:p>
        </p:txBody>
      </p:sp>
      <p:pic>
        <p:nvPicPr>
          <p:cNvPr id="34" name="Picture 33"/>
          <p:cNvPicPr>
            <a:picLocks noChangeAspect="1"/>
          </p:cNvPicPr>
          <p:nvPr/>
        </p:nvPicPr>
        <p:blipFill rotWithShape="1">
          <a:blip r:embed="rId11" cstate="print">
            <a:extLst>
              <a:ext uri="{28A0092B-C50C-407E-A947-70E740481C1C}">
                <a14:useLocalDpi xmlns:a14="http://schemas.microsoft.com/office/drawing/2010/main" val="0"/>
              </a:ext>
            </a:extLst>
          </a:blip>
          <a:srcRect l="3937" t="11174" r="2857" b="12889"/>
          <a:stretch/>
        </p:blipFill>
        <p:spPr>
          <a:xfrm>
            <a:off x="2994201" y="2432592"/>
            <a:ext cx="1298667" cy="1058042"/>
          </a:xfrm>
          <a:prstGeom prst="rect">
            <a:avLst/>
          </a:prstGeom>
        </p:spPr>
      </p:pic>
      <p:sp>
        <p:nvSpPr>
          <p:cNvPr id="35" name="TextBox 34"/>
          <p:cNvSpPr txBox="1"/>
          <p:nvPr/>
        </p:nvSpPr>
        <p:spPr>
          <a:xfrm>
            <a:off x="2464597" y="3637696"/>
            <a:ext cx="2474718" cy="584775"/>
          </a:xfrm>
          <a:prstGeom prst="rect">
            <a:avLst/>
          </a:prstGeom>
          <a:noFill/>
        </p:spPr>
        <p:txBody>
          <a:bodyPr wrap="square" rtlCol="0">
            <a:spAutoFit/>
          </a:bodyPr>
          <a:lstStyle/>
          <a:p>
            <a:r>
              <a:rPr lang="en-US" sz="800" b="1" dirty="0"/>
              <a:t>Q27G4X AOC MONITOR GAMING 27'', </a:t>
            </a:r>
            <a:r>
              <a:rPr lang="en-US" sz="800" dirty="0"/>
              <a:t>G, 180HZ, SPEAKERS, IPS LED, </a:t>
            </a:r>
            <a:r>
              <a:rPr lang="en-US" sz="800" dirty="0">
                <a:solidFill>
                  <a:srgbClr val="FF0000"/>
                </a:solidFill>
              </a:rPr>
              <a:t>2560x1440</a:t>
            </a:r>
            <a:r>
              <a:rPr lang="en-US" sz="800" dirty="0"/>
              <a:t>, 80M:1, 400 CD/M², HEIGHT ADJUSTABLE, TILT, SWIVEL, PIVOT, 2X HDMI, DISPLAY PORT, FRAMELESS , 3YW, BLACK-RED </a:t>
            </a:r>
            <a:r>
              <a:rPr lang="en-US" sz="800" b="1" dirty="0" smtClean="0">
                <a:solidFill>
                  <a:srgbClr val="FF0000"/>
                </a:solidFill>
              </a:rPr>
              <a:t>€</a:t>
            </a:r>
            <a:r>
              <a:rPr lang="en-US" sz="800" b="1" dirty="0" smtClean="0">
                <a:solidFill>
                  <a:srgbClr val="FF0000"/>
                </a:solidFill>
              </a:rPr>
              <a:t>235</a:t>
            </a:r>
            <a:endParaRPr lang="en-US" sz="800" b="1" dirty="0">
              <a:solidFill>
                <a:srgbClr val="FF0000"/>
              </a:solidFill>
            </a:endParaRPr>
          </a:p>
        </p:txBody>
      </p:sp>
      <p:pic>
        <p:nvPicPr>
          <p:cNvPr id="16" name="Picture 15"/>
          <p:cNvPicPr>
            <a:picLocks noChangeAspect="1"/>
          </p:cNvPicPr>
          <p:nvPr/>
        </p:nvPicPr>
        <p:blipFill rotWithShape="1">
          <a:blip r:embed="rId12" cstate="print">
            <a:extLst>
              <a:ext uri="{28A0092B-C50C-407E-A947-70E740481C1C}">
                <a14:useLocalDpi xmlns:a14="http://schemas.microsoft.com/office/drawing/2010/main" val="0"/>
              </a:ext>
            </a:extLst>
          </a:blip>
          <a:srcRect l="17350" t="10159" r="16948" b="7937"/>
          <a:stretch/>
        </p:blipFill>
        <p:spPr>
          <a:xfrm>
            <a:off x="3007952" y="454075"/>
            <a:ext cx="1361325" cy="1193009"/>
          </a:xfrm>
          <a:prstGeom prst="rect">
            <a:avLst/>
          </a:prstGeom>
        </p:spPr>
      </p:pic>
      <p:sp>
        <p:nvSpPr>
          <p:cNvPr id="39" name="TextBox 38"/>
          <p:cNvSpPr txBox="1"/>
          <p:nvPr/>
        </p:nvSpPr>
        <p:spPr>
          <a:xfrm>
            <a:off x="12438" y="5713940"/>
            <a:ext cx="2459434" cy="584775"/>
          </a:xfrm>
          <a:prstGeom prst="rect">
            <a:avLst/>
          </a:prstGeom>
          <a:noFill/>
        </p:spPr>
        <p:txBody>
          <a:bodyPr wrap="square" rtlCol="0">
            <a:spAutoFit/>
          </a:bodyPr>
          <a:lstStyle/>
          <a:p>
            <a:r>
              <a:rPr lang="en-US" sz="800" b="1" dirty="0"/>
              <a:t>C32G2ZE/BK</a:t>
            </a:r>
            <a:r>
              <a:rPr lang="en-US" sz="800" dirty="0"/>
              <a:t> </a:t>
            </a:r>
            <a:r>
              <a:rPr lang="en-US" sz="800" b="1" dirty="0"/>
              <a:t> AOC MONITOR 31.5'', GAMING CURVED</a:t>
            </a:r>
            <a:r>
              <a:rPr lang="en-US" sz="800" dirty="0"/>
              <a:t>, F, VA LED, FHD 1920x1080, 80M:1, 0.5MS, FREESYNC, </a:t>
            </a:r>
            <a:r>
              <a:rPr lang="en-US" sz="800" dirty="0">
                <a:solidFill>
                  <a:srgbClr val="FF0000"/>
                </a:solidFill>
              </a:rPr>
              <a:t>240 Hz</a:t>
            </a:r>
            <a:r>
              <a:rPr lang="en-US" sz="800" dirty="0"/>
              <a:t>, FLICKERFREE, TILT, HDMIx2, DP, WALLMOUNT, 3YW, BLACK </a:t>
            </a:r>
            <a:r>
              <a:rPr lang="en-US" sz="800" b="1" dirty="0" smtClean="0">
                <a:solidFill>
                  <a:srgbClr val="FF0000"/>
                </a:solidFill>
              </a:rPr>
              <a:t>€</a:t>
            </a:r>
            <a:r>
              <a:rPr lang="en-GB" sz="800" b="1" dirty="0" smtClean="0">
                <a:solidFill>
                  <a:srgbClr val="FF0000"/>
                </a:solidFill>
              </a:rPr>
              <a:t>265</a:t>
            </a:r>
            <a:endParaRPr lang="en-US" sz="800" b="1" dirty="0">
              <a:solidFill>
                <a:srgbClr val="FF0000"/>
              </a:solidFill>
            </a:endParaRPr>
          </a:p>
        </p:txBody>
      </p:sp>
      <p:sp>
        <p:nvSpPr>
          <p:cNvPr id="40" name="TextBox 39"/>
          <p:cNvSpPr txBox="1"/>
          <p:nvPr/>
        </p:nvSpPr>
        <p:spPr>
          <a:xfrm>
            <a:off x="2526714" y="5708961"/>
            <a:ext cx="2423948" cy="584775"/>
          </a:xfrm>
          <a:prstGeom prst="rect">
            <a:avLst/>
          </a:prstGeom>
          <a:noFill/>
        </p:spPr>
        <p:txBody>
          <a:bodyPr wrap="square" rtlCol="0">
            <a:spAutoFit/>
          </a:bodyPr>
          <a:lstStyle/>
          <a:p>
            <a:r>
              <a:rPr lang="en-US" sz="800" b="1" dirty="0"/>
              <a:t>CQ32G4VE AOC MONITOR CURVED GAMING 32'', </a:t>
            </a:r>
            <a:r>
              <a:rPr lang="en-US" sz="800" dirty="0"/>
              <a:t>VA, G, 180HZ, SPEAKERS, 2560x1440, 80M:1, 300 CD/M², AMD FREESYNC, TILT, 2X HDMI, DISPLAY PORT, FRAMELESS , 3YW, BLACK/RED </a:t>
            </a:r>
            <a:r>
              <a:rPr lang="en-US" sz="800" b="1" dirty="0" smtClean="0">
                <a:solidFill>
                  <a:srgbClr val="FF0000"/>
                </a:solidFill>
              </a:rPr>
              <a:t>€</a:t>
            </a:r>
            <a:r>
              <a:rPr lang="en-GB" sz="800" b="1" dirty="0" smtClean="0">
                <a:solidFill>
                  <a:srgbClr val="FF0000"/>
                </a:solidFill>
              </a:rPr>
              <a:t>275</a:t>
            </a:r>
            <a:endParaRPr lang="en-US" sz="800" b="1" dirty="0">
              <a:solidFill>
                <a:srgbClr val="FF0000"/>
              </a:solidFill>
            </a:endParaRPr>
          </a:p>
        </p:txBody>
      </p:sp>
      <p:pic>
        <p:nvPicPr>
          <p:cNvPr id="17" name="Picture 16"/>
          <p:cNvPicPr>
            <a:picLocks noChangeAspect="1"/>
          </p:cNvPicPr>
          <p:nvPr/>
        </p:nvPicPr>
        <p:blipFill rotWithShape="1">
          <a:blip r:embed="rId13" cstate="print">
            <a:extLst>
              <a:ext uri="{28A0092B-C50C-407E-A947-70E740481C1C}">
                <a14:useLocalDpi xmlns:a14="http://schemas.microsoft.com/office/drawing/2010/main" val="0"/>
              </a:ext>
            </a:extLst>
          </a:blip>
          <a:srcRect l="4064" t="12063" r="4000" b="18603"/>
          <a:stretch/>
        </p:blipFill>
        <p:spPr>
          <a:xfrm>
            <a:off x="524737" y="4437634"/>
            <a:ext cx="1357476" cy="1023732"/>
          </a:xfrm>
          <a:prstGeom prst="rect">
            <a:avLst/>
          </a:prstGeom>
        </p:spPr>
      </p:pic>
      <p:pic>
        <p:nvPicPr>
          <p:cNvPr id="18" name="Picture 17"/>
          <p:cNvPicPr>
            <a:picLocks noChangeAspect="1"/>
          </p:cNvPicPr>
          <p:nvPr/>
        </p:nvPicPr>
        <p:blipFill rotWithShape="1">
          <a:blip r:embed="rId14" cstate="print">
            <a:extLst>
              <a:ext uri="{28A0092B-C50C-407E-A947-70E740481C1C}">
                <a14:useLocalDpi xmlns:a14="http://schemas.microsoft.com/office/drawing/2010/main" val="0"/>
              </a:ext>
            </a:extLst>
          </a:blip>
          <a:srcRect l="3163" t="13714" r="1802" b="9588"/>
          <a:stretch/>
        </p:blipFill>
        <p:spPr>
          <a:xfrm>
            <a:off x="3001638" y="4444194"/>
            <a:ext cx="1373952" cy="1033458"/>
          </a:xfrm>
          <a:prstGeom prst="rect">
            <a:avLst/>
          </a:prstGeom>
        </p:spPr>
      </p:pic>
    </p:spTree>
    <p:extLst>
      <p:ext uri="{BB962C8B-B14F-4D97-AF65-F5344CB8AC3E}">
        <p14:creationId xmlns:p14="http://schemas.microsoft.com/office/powerpoint/2010/main" val="41933165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20650</TotalTime>
  <Words>1282</Words>
  <Application>Microsoft Office PowerPoint</Application>
  <PresentationFormat>A4 Paper (210x297 mm)</PresentationFormat>
  <Paragraphs>42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Tw Cen MT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3295</cp:revision>
  <cp:lastPrinted>2025-02-20T10:48:48Z</cp:lastPrinted>
  <dcterms:created xsi:type="dcterms:W3CDTF">2015-12-18T09:11:23Z</dcterms:created>
  <dcterms:modified xsi:type="dcterms:W3CDTF">2025-05-29T12:51:54Z</dcterms:modified>
</cp:coreProperties>
</file>