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16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992644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63482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669092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C5A5D6-270B-44B6-98CD-616EE6231ADC}" type="datetimeFigureOut">
              <a:rPr lang="en-GB" smtClean="0"/>
              <a:t>12/06/2025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3503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C5A5D6-270B-44B6-98CD-616EE6231ADC}" type="datetimeFigureOut">
              <a:rPr lang="en-GB" smtClean="0"/>
              <a:t>12/06/2025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37066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C5A5D6-270B-44B6-98CD-616EE6231ADC}" type="datetimeFigureOut">
              <a:rPr lang="en-GB" smtClean="0"/>
              <a:t>12/06/2025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385212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C5A5D6-270B-44B6-98CD-616EE6231ADC}" type="datetimeFigureOut">
              <a:rPr lang="en-GB" smtClean="0"/>
              <a:t>12/06/2025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340196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C5A5D6-270B-44B6-98CD-616EE6231ADC}" type="datetimeFigureOut">
              <a:rPr lang="en-GB" smtClean="0"/>
              <a:t>12/06/2025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27953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C5A5D6-270B-44B6-98CD-616EE6231ADC}" type="datetimeFigureOut">
              <a:rPr lang="en-GB" smtClean="0"/>
              <a:t>12/06/2025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240203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12/06/2025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425786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C5A5D6-270B-44B6-98CD-616EE6231ADC}" type="datetimeFigureOut">
              <a:rPr lang="en-GB" smtClean="0"/>
              <a:t>12/06/2025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9287F3-D8D8-4CC4-A283-5C5C78A80F30}" type="slidenum">
              <a:rPr lang="en-GB" smtClean="0"/>
              <a:t>‹#›</a:t>
            </a:fld>
            <a:endParaRPr lang="en-GB"/>
          </a:p>
        </p:txBody>
      </p:sp>
    </p:spTree>
    <p:extLst>
      <p:ext uri="{BB962C8B-B14F-4D97-AF65-F5344CB8AC3E}">
        <p14:creationId xmlns:p14="http://schemas.microsoft.com/office/powerpoint/2010/main" val="171429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C5A5D6-270B-44B6-98CD-616EE6231ADC}" type="datetimeFigureOut">
              <a:rPr lang="en-GB" smtClean="0"/>
              <a:t>12/06/2025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87F3-D8D8-4CC4-A283-5C5C78A80F30}" type="slidenum">
              <a:rPr lang="en-GB" smtClean="0"/>
              <a:t>‹#›</a:t>
            </a:fld>
            <a:endParaRPr lang="en-GB"/>
          </a:p>
        </p:txBody>
      </p:sp>
    </p:spTree>
    <p:extLst>
      <p:ext uri="{BB962C8B-B14F-4D97-AF65-F5344CB8AC3E}">
        <p14:creationId xmlns:p14="http://schemas.microsoft.com/office/powerpoint/2010/main" val="303673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9.JPG"/><Relationship Id="rId7" Type="http://schemas.openxmlformats.org/officeDocument/2006/relationships/image" Target="../media/image13.jpe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3.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eg"/><Relationship Id="rId10" Type="http://schemas.openxmlformats.org/officeDocument/2006/relationships/image" Target="../media/image22.jpeg"/><Relationship Id="rId4" Type="http://schemas.openxmlformats.org/officeDocument/2006/relationships/image" Target="../media/image16.jpeg"/><Relationship Id="rId9"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p:cNvSpPr/>
          <p:nvPr/>
        </p:nvSpPr>
        <p:spPr>
          <a:xfrm>
            <a:off x="0" y="-8747"/>
            <a:ext cx="9906000"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Table 22"/>
          <p:cNvGraphicFramePr>
            <a:graphicFrameLocks noGrp="1"/>
          </p:cNvGraphicFramePr>
          <p:nvPr>
            <p:extLst>
              <p:ext uri="{D42A27DB-BD31-4B8C-83A1-F6EECF244321}">
                <p14:modId xmlns:p14="http://schemas.microsoft.com/office/powerpoint/2010/main" val="3215177659"/>
              </p:ext>
            </p:extLst>
          </p:nvPr>
        </p:nvGraphicFramePr>
        <p:xfrm>
          <a:off x="0" y="3669821"/>
          <a:ext cx="9906000" cy="2604842"/>
        </p:xfrm>
        <a:graphic>
          <a:graphicData uri="http://schemas.openxmlformats.org/drawingml/2006/table">
            <a:tbl>
              <a:tblPr firstRow="1" bandRow="1">
                <a:tableStyleId>{5940675A-B579-460E-94D1-54222C63F5DA}</a:tableStyleId>
              </a:tblPr>
              <a:tblGrid>
                <a:gridCol w="5334000"/>
                <a:gridCol w="4572000"/>
              </a:tblGrid>
              <a:tr h="2604842">
                <a:tc>
                  <a:txBody>
                    <a:bodyPr/>
                    <a:lstStyle/>
                    <a:p>
                      <a:endParaRPr lang="en-GB" dirty="0"/>
                    </a:p>
                  </a:txBody>
                  <a:tcPr/>
                </a:tc>
                <a:tc>
                  <a:txBody>
                    <a:bodyPr/>
                    <a:lstStyle/>
                    <a:p>
                      <a:endParaRPr lang="en-GB" dirty="0"/>
                    </a:p>
                  </a:txBody>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488912333"/>
              </p:ext>
            </p:extLst>
          </p:nvPr>
        </p:nvGraphicFramePr>
        <p:xfrm>
          <a:off x="0" y="412426"/>
          <a:ext cx="9906000" cy="3260221"/>
        </p:xfrm>
        <a:graphic>
          <a:graphicData uri="http://schemas.openxmlformats.org/drawingml/2006/table">
            <a:tbl>
              <a:tblPr firstRow="1" bandRow="1">
                <a:tableStyleId>{5940675A-B579-460E-94D1-54222C63F5DA}</a:tableStyleId>
              </a:tblPr>
              <a:tblGrid>
                <a:gridCol w="2476500"/>
                <a:gridCol w="2476500"/>
                <a:gridCol w="2476500"/>
                <a:gridCol w="2476500"/>
              </a:tblGrid>
              <a:tr h="3260221">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tr>
            </a:tbl>
          </a:graphicData>
        </a:graphic>
      </p:graphicFrame>
      <p:sp>
        <p:nvSpPr>
          <p:cNvPr id="4" name="TextBox 3"/>
          <p:cNvSpPr txBox="1"/>
          <p:nvPr/>
        </p:nvSpPr>
        <p:spPr>
          <a:xfrm>
            <a:off x="2560675" y="2094778"/>
            <a:ext cx="2348304" cy="1569660"/>
          </a:xfrm>
          <a:prstGeom prst="rect">
            <a:avLst/>
          </a:prstGeom>
          <a:noFill/>
        </p:spPr>
        <p:txBody>
          <a:bodyPr wrap="square" rtlCol="0">
            <a:spAutoFit/>
          </a:bodyPr>
          <a:lstStyle/>
          <a:p>
            <a:r>
              <a:rPr lang="en-GB" sz="800" b="1" dirty="0" smtClean="0">
                <a:solidFill>
                  <a:srgbClr val="0070C0"/>
                </a:solidFill>
              </a:rPr>
              <a:t>90NX0881-M01BB0</a:t>
            </a:r>
            <a:r>
              <a:rPr lang="en-GB" sz="800" dirty="0" smtClean="0">
                <a:solidFill>
                  <a:srgbClr val="0070C0"/>
                </a:solidFill>
              </a:rPr>
              <a:t> </a:t>
            </a:r>
            <a:r>
              <a:rPr lang="en-GB" sz="800" b="1" dirty="0" smtClean="0"/>
              <a:t>ASUS NOTEBOOK EXPERTBOOK P1, P1503CVA-S70720</a:t>
            </a:r>
            <a:r>
              <a:rPr lang="en-GB" sz="800" dirty="0" smtClean="0"/>
              <a:t>, INTEL i3-1315U, 3.30-4.50GHz/10MB, 6C, 8GB, 256GB SSD M.2 2280 NVMe PCIe4, INTEL UHD, 15.6'' FHD 1920x1080 300NITS AG, WIFI6, BT, LAN, USB-A, USB-C, HDMI, DOS, 3YW, MISTY GREY </a:t>
            </a:r>
            <a:r>
              <a:rPr lang="en-GB" sz="800" b="1" dirty="0" smtClean="0">
                <a:solidFill>
                  <a:srgbClr val="FF0000"/>
                </a:solidFill>
              </a:rPr>
              <a:t>€ 811</a:t>
            </a:r>
          </a:p>
          <a:p>
            <a:r>
              <a:rPr lang="en-GB" sz="800" b="1" dirty="0" smtClean="0">
                <a:solidFill>
                  <a:srgbClr val="0070C0"/>
                </a:solidFill>
              </a:rPr>
              <a:t>90NX0881-M01BC0</a:t>
            </a:r>
            <a:r>
              <a:rPr lang="en-GB" sz="800" dirty="0"/>
              <a:t> </a:t>
            </a:r>
            <a:r>
              <a:rPr lang="en-GB" sz="800" b="1" dirty="0" smtClean="0"/>
              <a:t>ASUS NOTEBOOK EXPERTBOOK P1, P1503CVA-S70720</a:t>
            </a:r>
            <a:r>
              <a:rPr lang="en-GB" sz="800" dirty="0" smtClean="0"/>
              <a:t>, INTEL i7-13700H, 2.4-5GHz/24MB, 14C, 16GB, 512GB SSD M.2 2280 NVMe PCIe4, INTEL IRIS X, 15.6'' TN FHD 250NITS AG, WIFI6, BT, LAN, USB-A, USB-C, HDMI, DOS, 3YW, MISTY GREY </a:t>
            </a:r>
            <a:r>
              <a:rPr lang="en-GB" sz="800" b="1" dirty="0" smtClean="0">
                <a:solidFill>
                  <a:srgbClr val="FF0000"/>
                </a:solidFill>
              </a:rPr>
              <a:t>€ 876</a:t>
            </a:r>
            <a:endParaRPr lang="en-GB" sz="800" b="1" dirty="0">
              <a:solidFill>
                <a:srgbClr val="FF0000"/>
              </a:solidFill>
            </a:endParaRPr>
          </a:p>
        </p:txBody>
      </p:sp>
      <p:sp>
        <p:nvSpPr>
          <p:cNvPr id="6" name="TextBox 5"/>
          <p:cNvSpPr txBox="1"/>
          <p:nvPr/>
        </p:nvSpPr>
        <p:spPr>
          <a:xfrm>
            <a:off x="4908979" y="2077387"/>
            <a:ext cx="2515666" cy="1569660"/>
          </a:xfrm>
          <a:prstGeom prst="rect">
            <a:avLst/>
          </a:prstGeom>
          <a:noFill/>
        </p:spPr>
        <p:txBody>
          <a:bodyPr wrap="square" rtlCol="0">
            <a:spAutoFit/>
          </a:bodyPr>
          <a:lstStyle/>
          <a:p>
            <a:r>
              <a:rPr lang="en-GB" sz="800" b="1" dirty="0" smtClean="0">
                <a:solidFill>
                  <a:srgbClr val="0070C0"/>
                </a:solidFill>
              </a:rPr>
              <a:t>90NX0811-M02H40</a:t>
            </a:r>
            <a:r>
              <a:rPr lang="en-GB" sz="800" dirty="0"/>
              <a:t> </a:t>
            </a:r>
            <a:r>
              <a:rPr lang="en-GB" sz="800" b="1" dirty="0" smtClean="0"/>
              <a:t>ASUS NOTEBOOK EXPERTBOOK B1, B1403CVA-S60408</a:t>
            </a:r>
            <a:r>
              <a:rPr lang="en-GB" sz="800" dirty="0" smtClean="0"/>
              <a:t>, INTEL CORE 5 120U, 1.4-5GHz/12MB, 10C, 16GB, 512GB SSD M.2 2280 NVMe PCIe4, INTEL GRAPHICS, 14'' IPS LED FHD 1920x1080 300NITS AG, WIFI6E, BT, LAN, USB-A, USB-C, HDMI, DOS, 3YW, GREY </a:t>
            </a:r>
            <a:r>
              <a:rPr lang="en-GB" sz="800" b="1" dirty="0" smtClean="0">
                <a:solidFill>
                  <a:srgbClr val="FF0000"/>
                </a:solidFill>
              </a:rPr>
              <a:t>€ 832</a:t>
            </a:r>
          </a:p>
          <a:p>
            <a:r>
              <a:rPr lang="en-GB" sz="800" b="1" dirty="0" smtClean="0">
                <a:solidFill>
                  <a:srgbClr val="0070C0"/>
                </a:solidFill>
              </a:rPr>
              <a:t>90NX0811-M02H50</a:t>
            </a:r>
            <a:r>
              <a:rPr lang="en-GB" sz="800" dirty="0" smtClean="0"/>
              <a:t> </a:t>
            </a:r>
            <a:r>
              <a:rPr lang="en-GB" sz="800" b="1" dirty="0" smtClean="0"/>
              <a:t>ASUS NOTEBOOK EXPERTBOOK B1, B1403CVA-S60409</a:t>
            </a:r>
            <a:r>
              <a:rPr lang="en-GB" sz="800" dirty="0" smtClean="0"/>
              <a:t>, INTEL CORE 7 150U, 1.8-5.4GHz/12MB, 10C, 16GB, 512GB SSD M.2 2280 NVMe PCIe4, INTEL GRAPHICS, 14'' IPS LED FHD 1920x1080 300NITS AG, WIFI6E, BT, LAN, USB-A, USB-C, HDMI, DOS, 3YW, GREY </a:t>
            </a:r>
            <a:r>
              <a:rPr lang="en-GB" sz="800" b="1" dirty="0" smtClean="0">
                <a:solidFill>
                  <a:srgbClr val="FF0000"/>
                </a:solidFill>
              </a:rPr>
              <a:t>€ 959</a:t>
            </a:r>
          </a:p>
        </p:txBody>
      </p:sp>
      <p:sp>
        <p:nvSpPr>
          <p:cNvPr id="7" name="TextBox 6"/>
          <p:cNvSpPr txBox="1"/>
          <p:nvPr/>
        </p:nvSpPr>
        <p:spPr>
          <a:xfrm>
            <a:off x="7382649" y="2069248"/>
            <a:ext cx="2505695" cy="830997"/>
          </a:xfrm>
          <a:prstGeom prst="rect">
            <a:avLst/>
          </a:prstGeom>
          <a:noFill/>
        </p:spPr>
        <p:txBody>
          <a:bodyPr wrap="square" rtlCol="0">
            <a:spAutoFit/>
          </a:bodyPr>
          <a:lstStyle/>
          <a:p>
            <a:r>
              <a:rPr lang="en-GB" sz="800" b="1" dirty="0" smtClean="0">
                <a:solidFill>
                  <a:srgbClr val="0070C0"/>
                </a:solidFill>
              </a:rPr>
              <a:t>90NX05W1-M025Y0</a:t>
            </a:r>
            <a:r>
              <a:rPr lang="en-GB" sz="800" dirty="0"/>
              <a:t> </a:t>
            </a:r>
            <a:r>
              <a:rPr lang="en-GB" sz="800" b="1" dirty="0" smtClean="0"/>
              <a:t>ASUS NOTEBOOK EXPERTBOOK B9 OLED, B9403CVAR-KM1327</a:t>
            </a:r>
            <a:r>
              <a:rPr lang="en-GB" sz="800" dirty="0" smtClean="0"/>
              <a:t>, INTEL CORE 7 150U, 1.8-5.4GHz/12MB, 10C, 32GB, 512GB SSD M.2 2280 NVMe PCIe4, INTEL GRAPHICS, 14'' WQXGA 2880x1800 OLED 400NITS, WIFI6E, BT, USB, USB4, HDMI, DOS, 3YW, BLACK </a:t>
            </a:r>
            <a:r>
              <a:rPr lang="en-GB" sz="800" b="1" dirty="0" smtClean="0">
                <a:solidFill>
                  <a:srgbClr val="FF0000"/>
                </a:solidFill>
              </a:rPr>
              <a:t>€ 1.837</a:t>
            </a:r>
          </a:p>
        </p:txBody>
      </p:sp>
      <p:sp>
        <p:nvSpPr>
          <p:cNvPr id="8" name="TextBox 7"/>
          <p:cNvSpPr txBox="1"/>
          <p:nvPr/>
        </p:nvSpPr>
        <p:spPr>
          <a:xfrm>
            <a:off x="66680" y="2094778"/>
            <a:ext cx="2405295" cy="1569660"/>
          </a:xfrm>
          <a:prstGeom prst="rect">
            <a:avLst/>
          </a:prstGeom>
          <a:noFill/>
        </p:spPr>
        <p:txBody>
          <a:bodyPr wrap="square" rtlCol="0">
            <a:spAutoFit/>
          </a:bodyPr>
          <a:lstStyle/>
          <a:p>
            <a:r>
              <a:rPr lang="en-GB" sz="800" b="1" dirty="0" smtClean="0">
                <a:solidFill>
                  <a:srgbClr val="0070C0"/>
                </a:solidFill>
              </a:rPr>
              <a:t>90NX0831-M00KY0</a:t>
            </a:r>
            <a:r>
              <a:rPr lang="en-GB" sz="800" dirty="0"/>
              <a:t> </a:t>
            </a:r>
            <a:r>
              <a:rPr lang="en-GB" sz="800" b="1" dirty="0" smtClean="0"/>
              <a:t>ASUS NOTEBOOK EXPERTBOOK BM1, BM1403CDA-S60121, </a:t>
            </a:r>
            <a:r>
              <a:rPr lang="en-GB" sz="800" dirty="0" smtClean="0"/>
              <a:t>AMD RYZEN 5 7535U, 2.9-4.55GHz/16MB, 6C, 16GB, 512GB SSD M.2 2280 NVMe PCIe4, AMD RADEON, 14'' IPS LED FHD 1920x1080 300NITS AG, WIFI6, BT, LAN, USB-A, USB-C, HDMI, DOS, 3YW, GREY </a:t>
            </a:r>
            <a:r>
              <a:rPr lang="en-GB" sz="800" b="1" dirty="0" smtClean="0">
                <a:solidFill>
                  <a:srgbClr val="FF0000"/>
                </a:solidFill>
              </a:rPr>
              <a:t>€ 721</a:t>
            </a:r>
          </a:p>
          <a:p>
            <a:r>
              <a:rPr lang="en-GB" sz="800" b="1" dirty="0" smtClean="0">
                <a:solidFill>
                  <a:srgbClr val="0070C0"/>
                </a:solidFill>
              </a:rPr>
              <a:t>90NX0831-M00KZ0</a:t>
            </a:r>
            <a:r>
              <a:rPr lang="en-GB" sz="800" dirty="0"/>
              <a:t> </a:t>
            </a:r>
            <a:r>
              <a:rPr lang="en-GB" sz="800" b="1" dirty="0" smtClean="0"/>
              <a:t>ASUS NOTEBOOK EXPERTBOOK BM1, BM1403CDA-S60122</a:t>
            </a:r>
            <a:r>
              <a:rPr lang="en-GB" sz="800" dirty="0" smtClean="0"/>
              <a:t>, AMD RYZEN 7 7735U, 2.7-4.75GHz/16MB, 8C, 16GB, 512GB SSD M.2 2280 NVMe PCIe4, AMD RADEON, 14'' IPS LED FHD 1920x1080 300NITS AG, WIFI6, BT, LAN, USB-A, USB-C, HDMI, DOS, 3YW, GREY </a:t>
            </a:r>
            <a:r>
              <a:rPr lang="en-GB" sz="800" b="1" dirty="0" smtClean="0">
                <a:solidFill>
                  <a:srgbClr val="FF0000"/>
                </a:solidFill>
              </a:rPr>
              <a:t>€ 802</a:t>
            </a:r>
          </a:p>
        </p:txBody>
      </p:sp>
      <p:sp>
        <p:nvSpPr>
          <p:cNvPr id="9" name="TextBox 8"/>
          <p:cNvSpPr txBox="1"/>
          <p:nvPr/>
        </p:nvSpPr>
        <p:spPr>
          <a:xfrm>
            <a:off x="2138480" y="4109021"/>
            <a:ext cx="3261495" cy="2062103"/>
          </a:xfrm>
          <a:prstGeom prst="rect">
            <a:avLst/>
          </a:prstGeom>
          <a:noFill/>
        </p:spPr>
        <p:txBody>
          <a:bodyPr wrap="square" rtlCol="0">
            <a:spAutoFit/>
          </a:bodyPr>
          <a:lstStyle/>
          <a:p>
            <a:r>
              <a:rPr lang="en-GB" sz="800" b="1" dirty="0" smtClean="0">
                <a:solidFill>
                  <a:srgbClr val="0070C0"/>
                </a:solidFill>
              </a:rPr>
              <a:t>90NX0801-M022S0</a:t>
            </a:r>
            <a:r>
              <a:rPr lang="en-GB" sz="800" dirty="0"/>
              <a:t> </a:t>
            </a:r>
            <a:r>
              <a:rPr lang="en-GB" sz="800" b="1" dirty="0" smtClean="0"/>
              <a:t>ASUS NOTEBOOK EXPERTBOOK B1, B1503CVA-NJ0144, </a:t>
            </a:r>
            <a:r>
              <a:rPr lang="en-GB" sz="800" dirty="0" smtClean="0"/>
              <a:t>INTEL CORE 5 120U, 1.4-5GHz/12MB,10C, 16GB, 512GB SSD M.2 2280 NVMe PCIe4, INTEL UHD, 15.6'' TN LED FHD 1920x1080 250NITS AG, WIFI6E, BT, LAN, USB-A, USB-C, HDMI, DOS, 3YW, GENTLE GREY </a:t>
            </a:r>
            <a:r>
              <a:rPr lang="en-GB" sz="800" b="1" dirty="0" smtClean="0">
                <a:solidFill>
                  <a:srgbClr val="FF0000"/>
                </a:solidFill>
              </a:rPr>
              <a:t>€ 846</a:t>
            </a:r>
          </a:p>
          <a:p>
            <a:r>
              <a:rPr lang="en-GB" sz="800" b="1" dirty="0">
                <a:solidFill>
                  <a:srgbClr val="0070C0"/>
                </a:solidFill>
              </a:rPr>
              <a:t>90NX0801-M022T0</a:t>
            </a:r>
            <a:r>
              <a:rPr lang="en-GB" sz="800" dirty="0"/>
              <a:t> </a:t>
            </a:r>
            <a:r>
              <a:rPr lang="en-GB" sz="800" b="1" dirty="0"/>
              <a:t>ASUS NOTEBOOK EXPERTBOOK B1, B1503CVA-NJ0145, </a:t>
            </a:r>
            <a:r>
              <a:rPr lang="en-GB" sz="800" dirty="0"/>
              <a:t>INTEL CORE 7 150U, 1.8-5.4GHz/12MB, 10C, 16GB, 512GB M.2 2280 NVMe PCIe4, INTEL UHD, 15.6'' TN LED FHD 1920x1080 250NITS AG, WIFI6E, BT, LAN, USB-A, USB-C, HDMI, DOS, 3YW, GENTLE GREY </a:t>
            </a:r>
            <a:r>
              <a:rPr lang="en-GB" sz="800" b="1" dirty="0">
                <a:solidFill>
                  <a:srgbClr val="FF0000"/>
                </a:solidFill>
              </a:rPr>
              <a:t>€ </a:t>
            </a:r>
            <a:r>
              <a:rPr lang="en-GB" sz="800" b="1" dirty="0" smtClean="0">
                <a:solidFill>
                  <a:srgbClr val="FF0000"/>
                </a:solidFill>
              </a:rPr>
              <a:t>965</a:t>
            </a:r>
          </a:p>
          <a:p>
            <a:r>
              <a:rPr lang="en-GB" sz="800" b="1" dirty="0" smtClean="0">
                <a:solidFill>
                  <a:srgbClr val="0070C0"/>
                </a:solidFill>
              </a:rPr>
              <a:t>90NX0801-M01HD0</a:t>
            </a:r>
            <a:r>
              <a:rPr lang="en-GB" sz="800" dirty="0"/>
              <a:t> </a:t>
            </a:r>
            <a:r>
              <a:rPr lang="en-GB" sz="800" b="1" dirty="0" smtClean="0"/>
              <a:t>ASUS NOTEBOOK EXPERTBOOK B1, B1503CVA-NJ0144X</a:t>
            </a:r>
            <a:r>
              <a:rPr lang="en-GB" sz="800" dirty="0" smtClean="0"/>
              <a:t>, INTEL CORE 5 120U, 1.4-5GHz/12MB, 10C, 16GB, 512GB SSD M.2 2280 NVMe PCIe4, INTEL UHD, 15.6'' TN LED FHD 1920x1080 250NITS AG, WIFI6E,BT, LAN, USB-A, USB-C, HDMI, WIN 11 PRO,3YW, GREY </a:t>
            </a:r>
            <a:r>
              <a:rPr lang="en-GB" sz="800" b="1" dirty="0" smtClean="0">
                <a:solidFill>
                  <a:srgbClr val="FF0000"/>
                </a:solidFill>
              </a:rPr>
              <a:t>€ 1.039</a:t>
            </a:r>
          </a:p>
          <a:p>
            <a:r>
              <a:rPr lang="en-GB" sz="800" b="1" dirty="0" smtClean="0">
                <a:solidFill>
                  <a:srgbClr val="0070C0"/>
                </a:solidFill>
              </a:rPr>
              <a:t>90NX0801-M02T60</a:t>
            </a:r>
            <a:r>
              <a:rPr lang="en-GB" sz="800" dirty="0" smtClean="0"/>
              <a:t> </a:t>
            </a:r>
            <a:r>
              <a:rPr lang="en-GB" sz="800" b="1" dirty="0"/>
              <a:t>ASUS NOTEBOOK EXPERTBOOK B1, B1503CVA-NJ0145X</a:t>
            </a:r>
            <a:r>
              <a:rPr lang="en-GB" sz="800" dirty="0"/>
              <a:t>, INTEL CORE 7 150U, 1.8-5.4GHz/12MB,10C, 16GB, 512GB SSD M.2 2280 NVMe PCIe4, INTEL UHD, 15.6'' TN LED FHD 1920x1080 250NITS AG, WIFI6E,BT, LAN, USB-A,USB-C, HDMI, WIN 11 PRO,3YW, GREY </a:t>
            </a:r>
            <a:r>
              <a:rPr lang="en-GB" sz="800" b="1" dirty="0">
                <a:solidFill>
                  <a:srgbClr val="FF0000"/>
                </a:solidFill>
              </a:rPr>
              <a:t>€ </a:t>
            </a:r>
            <a:r>
              <a:rPr lang="en-GB" sz="800" b="1" dirty="0" smtClean="0">
                <a:solidFill>
                  <a:srgbClr val="FF0000"/>
                </a:solidFill>
              </a:rPr>
              <a:t>1.168</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769835"/>
            <a:ext cx="2010642" cy="1252673"/>
          </a:xfrm>
          <a:prstGeom prst="rect">
            <a:avLst/>
          </a:prstGeom>
        </p:spPr>
      </p:pic>
      <p:sp>
        <p:nvSpPr>
          <p:cNvPr id="12" name="Rectangle 11"/>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188044" y="14673"/>
            <a:ext cx="3287170" cy="400110"/>
          </a:xfrm>
          <a:prstGeom prst="rect">
            <a:avLst/>
          </a:prstGeom>
          <a:noFill/>
        </p:spPr>
        <p:txBody>
          <a:bodyPr wrap="square" rtlCol="0">
            <a:spAutoFit/>
          </a:bodyPr>
          <a:lstStyle/>
          <a:p>
            <a:r>
              <a:rPr lang="en-US" sz="2000" dirty="0" smtClean="0">
                <a:latin typeface="Dubai Light" panose="020B0303030403030204" pitchFamily="34" charset="-78"/>
                <a:cs typeface="Dubai Light" panose="020B0303030403030204" pitchFamily="34" charset="-78"/>
              </a:rPr>
              <a:t>EXPERTBOOK </a:t>
            </a:r>
            <a:r>
              <a:rPr lang="en-US" sz="1200" dirty="0" smtClean="0">
                <a:latin typeface="Dubai Light" panose="020B0303030403030204" pitchFamily="34" charset="-78"/>
                <a:cs typeface="Dubai Light" panose="020B0303030403030204" pitchFamily="34" charset="-78"/>
              </a:rPr>
              <a:t>BUSINESS NOTEBOOKS</a:t>
            </a:r>
            <a:endParaRPr lang="en-GB" sz="1200" dirty="0">
              <a:latin typeface="Dubai Light" panose="020B0303030403030204" pitchFamily="34" charset="-78"/>
              <a:cs typeface="Dubai Light" panose="020B0303030403030204" pitchFamily="34" charset="-78"/>
            </a:endParaRPr>
          </a:p>
        </p:txBody>
      </p:sp>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98563" y="769836"/>
            <a:ext cx="2078711" cy="1252673"/>
          </a:xfrm>
          <a:prstGeom prst="rect">
            <a:avLst/>
          </a:prstGeom>
        </p:spPr>
      </p:pic>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70943" y="769835"/>
            <a:ext cx="2070201" cy="1252674"/>
          </a:xfrm>
          <a:prstGeom prst="rect">
            <a:avLst/>
          </a:prstGeom>
        </p:spPr>
      </p:pic>
      <p:pic>
        <p:nvPicPr>
          <p:cNvPr id="31" name="Picture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604" y="4174169"/>
            <a:ext cx="2026876" cy="1253507"/>
          </a:xfrm>
          <a:prstGeom prst="rect">
            <a:avLst/>
          </a:prstGeom>
        </p:spPr>
      </p:pic>
      <p:pic>
        <p:nvPicPr>
          <p:cNvPr id="39" name="Picture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86044" y="769835"/>
            <a:ext cx="2050327" cy="1252673"/>
          </a:xfrm>
          <a:prstGeom prst="rect">
            <a:avLst/>
          </a:prstGeom>
        </p:spPr>
      </p:pic>
      <p:sp>
        <p:nvSpPr>
          <p:cNvPr id="32" name="TextBox 31"/>
          <p:cNvSpPr txBox="1"/>
          <p:nvPr/>
        </p:nvSpPr>
        <p:spPr>
          <a:xfrm>
            <a:off x="7605274" y="5427676"/>
            <a:ext cx="2324010" cy="830997"/>
          </a:xfrm>
          <a:prstGeom prst="rect">
            <a:avLst/>
          </a:prstGeom>
          <a:noFill/>
        </p:spPr>
        <p:txBody>
          <a:bodyPr wrap="square" rtlCol="0">
            <a:spAutoFit/>
          </a:bodyPr>
          <a:lstStyle/>
          <a:p>
            <a:r>
              <a:rPr lang="en-GB" sz="800" b="1" dirty="0">
                <a:solidFill>
                  <a:srgbClr val="0070C0"/>
                </a:solidFill>
              </a:rPr>
              <a:t>90NB15K1-M003B0</a:t>
            </a:r>
            <a:r>
              <a:rPr lang="en-GB" sz="800" dirty="0"/>
              <a:t> </a:t>
            </a:r>
            <a:r>
              <a:rPr lang="en-GB" sz="800" b="1" dirty="0"/>
              <a:t>ASUS NOTEBOOK PROART P16, H7606WP-OLED-ME011X</a:t>
            </a:r>
            <a:r>
              <a:rPr lang="en-GB" sz="800" dirty="0"/>
              <a:t>, AMD RYZEN AI 9 HX 370 2-5.1GHz/36MB, 12C, 64GB, 2x2TB SSD M.2 NVMe, NVIDIA RTX 5070 8GB, 16'', OLED 4K 3840x2400 60Hz 500NITS TOUCH, WIFI7,BT,USB-C,USB-A,HDMI, WIN 11 PRO, 2YW, BLACK </a:t>
            </a:r>
            <a:r>
              <a:rPr lang="en-GB" sz="800" b="1" dirty="0" smtClean="0">
                <a:solidFill>
                  <a:srgbClr val="FF0000"/>
                </a:solidFill>
              </a:rPr>
              <a:t>€4.009</a:t>
            </a:r>
            <a:endParaRPr lang="en-GB" sz="800" b="1" dirty="0">
              <a:solidFill>
                <a:srgbClr val="FF0000"/>
              </a:solidFill>
            </a:endParaRPr>
          </a:p>
        </p:txBody>
      </p:sp>
      <p:pic>
        <p:nvPicPr>
          <p:cNvPr id="34" name="Picture 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81547" y="4118504"/>
            <a:ext cx="2086079" cy="1316983"/>
          </a:xfrm>
          <a:prstGeom prst="rect">
            <a:avLst/>
          </a:prstGeom>
        </p:spPr>
      </p:pic>
      <p:sp>
        <p:nvSpPr>
          <p:cNvPr id="35" name="TextBox 34"/>
          <p:cNvSpPr txBox="1"/>
          <p:nvPr/>
        </p:nvSpPr>
        <p:spPr>
          <a:xfrm>
            <a:off x="0" y="412049"/>
            <a:ext cx="2504927" cy="215444"/>
          </a:xfrm>
          <a:prstGeom prst="rect">
            <a:avLst/>
          </a:prstGeom>
          <a:solidFill>
            <a:srgbClr val="4D4D4D"/>
          </a:solidFill>
          <a:ln>
            <a:noFill/>
          </a:ln>
        </p:spPr>
        <p:txBody>
          <a:bodyPr wrap="square" rtlCol="0">
            <a:spAutoFit/>
          </a:bodyPr>
          <a:lstStyle/>
          <a:p>
            <a:pPr algn="ctr"/>
            <a:r>
              <a:rPr lang="en-US" sz="800" b="1" dirty="0">
                <a:solidFill>
                  <a:schemeClr val="bg1"/>
                </a:solidFill>
              </a:rPr>
              <a:t>EXPERTBOOK </a:t>
            </a:r>
            <a:r>
              <a:rPr lang="en-US" sz="800" b="1" dirty="0" smtClean="0">
                <a:solidFill>
                  <a:schemeClr val="bg1"/>
                </a:solidFill>
              </a:rPr>
              <a:t>BM1</a:t>
            </a:r>
          </a:p>
        </p:txBody>
      </p:sp>
      <p:sp>
        <p:nvSpPr>
          <p:cNvPr id="36" name="TextBox 35"/>
          <p:cNvSpPr txBox="1"/>
          <p:nvPr/>
        </p:nvSpPr>
        <p:spPr>
          <a:xfrm>
            <a:off x="2482363" y="407979"/>
            <a:ext cx="2504927"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P1</a:t>
            </a:r>
            <a:endParaRPr lang="en-US" sz="800" b="1" dirty="0" smtClean="0">
              <a:solidFill>
                <a:schemeClr val="bg1"/>
              </a:solidFill>
            </a:endParaRPr>
          </a:p>
        </p:txBody>
      </p:sp>
      <p:sp>
        <p:nvSpPr>
          <p:cNvPr id="38" name="TextBox 37"/>
          <p:cNvSpPr txBox="1"/>
          <p:nvPr/>
        </p:nvSpPr>
        <p:spPr>
          <a:xfrm>
            <a:off x="4919021" y="407979"/>
            <a:ext cx="2504927"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B1, B1403CVA</a:t>
            </a:r>
            <a:endParaRPr lang="en-US" sz="800" b="1" dirty="0" smtClean="0">
              <a:solidFill>
                <a:schemeClr val="bg1"/>
              </a:solidFill>
            </a:endParaRPr>
          </a:p>
        </p:txBody>
      </p:sp>
      <p:sp>
        <p:nvSpPr>
          <p:cNvPr id="40" name="TextBox 39"/>
          <p:cNvSpPr txBox="1"/>
          <p:nvPr/>
        </p:nvSpPr>
        <p:spPr>
          <a:xfrm>
            <a:off x="7402937" y="412579"/>
            <a:ext cx="2504927"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B9 </a:t>
            </a:r>
            <a:endParaRPr lang="en-US" sz="800" b="1" dirty="0" smtClean="0">
              <a:solidFill>
                <a:schemeClr val="bg1"/>
              </a:solidFill>
            </a:endParaRPr>
          </a:p>
        </p:txBody>
      </p:sp>
      <p:sp>
        <p:nvSpPr>
          <p:cNvPr id="41" name="TextBox 40"/>
          <p:cNvSpPr txBox="1"/>
          <p:nvPr/>
        </p:nvSpPr>
        <p:spPr>
          <a:xfrm>
            <a:off x="1" y="3666253"/>
            <a:ext cx="5341864"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EXPERTBOOK B1, B1503CVA</a:t>
            </a:r>
            <a:endParaRPr lang="en-US" sz="800" b="1" dirty="0" smtClean="0">
              <a:solidFill>
                <a:schemeClr val="bg1"/>
              </a:solidFill>
            </a:endParaRPr>
          </a:p>
        </p:txBody>
      </p:sp>
      <p:sp>
        <p:nvSpPr>
          <p:cNvPr id="42" name="TextBox 41"/>
          <p:cNvSpPr txBox="1"/>
          <p:nvPr/>
        </p:nvSpPr>
        <p:spPr>
          <a:xfrm>
            <a:off x="5341864" y="3664896"/>
            <a:ext cx="4564136" cy="215444"/>
          </a:xfrm>
          <a:prstGeom prst="rect">
            <a:avLst/>
          </a:prstGeom>
          <a:solidFill>
            <a:schemeClr val="accent5">
              <a:lumMod val="75000"/>
            </a:schemeClr>
          </a:solidFill>
          <a:ln>
            <a:noFill/>
          </a:ln>
        </p:spPr>
        <p:txBody>
          <a:bodyPr wrap="square" rtlCol="0">
            <a:spAutoFit/>
          </a:bodyPr>
          <a:lstStyle/>
          <a:p>
            <a:pPr algn="ctr"/>
            <a:r>
              <a:rPr lang="en-GB" sz="800" b="1" dirty="0">
                <a:solidFill>
                  <a:schemeClr val="bg1"/>
                </a:solidFill>
              </a:rPr>
              <a:t>PROART P16</a:t>
            </a:r>
            <a:endParaRPr lang="en-US" sz="800" b="1" dirty="0" smtClean="0">
              <a:solidFill>
                <a:schemeClr val="bg1"/>
              </a:solidFill>
            </a:endParaRPr>
          </a:p>
        </p:txBody>
      </p:sp>
      <p:sp>
        <p:nvSpPr>
          <p:cNvPr id="2" name="TextBox 1"/>
          <p:cNvSpPr txBox="1"/>
          <p:nvPr/>
        </p:nvSpPr>
        <p:spPr>
          <a:xfrm>
            <a:off x="5356228" y="5382111"/>
            <a:ext cx="2401176" cy="292388"/>
          </a:xfrm>
          <a:prstGeom prst="rect">
            <a:avLst/>
          </a:prstGeom>
          <a:noFill/>
        </p:spPr>
        <p:txBody>
          <a:bodyPr wrap="square" rtlCol="0">
            <a:spAutoFit/>
          </a:bodyPr>
          <a:lstStyle/>
          <a:p>
            <a:r>
              <a:rPr lang="en-GB" sz="1300" b="1" dirty="0"/>
              <a:t>Creativity Unrivaled, </a:t>
            </a:r>
            <a:r>
              <a:rPr lang="en-GB" sz="1300" b="1" dirty="0" smtClean="0"/>
              <a:t>Anywhere</a:t>
            </a:r>
            <a:endParaRPr lang="en-GB" sz="1300" b="1" dirty="0"/>
          </a:p>
        </p:txBody>
      </p:sp>
      <p:sp>
        <p:nvSpPr>
          <p:cNvPr id="10" name="TextBox 9"/>
          <p:cNvSpPr txBox="1"/>
          <p:nvPr/>
        </p:nvSpPr>
        <p:spPr>
          <a:xfrm>
            <a:off x="5341864" y="5674499"/>
            <a:ext cx="2225762" cy="600164"/>
          </a:xfrm>
          <a:prstGeom prst="rect">
            <a:avLst/>
          </a:prstGeom>
          <a:noFill/>
        </p:spPr>
        <p:txBody>
          <a:bodyPr wrap="square" rtlCol="0">
            <a:spAutoFit/>
          </a:bodyPr>
          <a:lstStyle/>
          <a:p>
            <a:r>
              <a:rPr lang="en-US" sz="1100" b="1" dirty="0"/>
              <a:t>Meet ProArt P16 </a:t>
            </a:r>
            <a:r>
              <a:rPr lang="en-US" sz="1100" dirty="0"/>
              <a:t>– your ultimate creative companion for the studio and on the move</a:t>
            </a:r>
            <a:endParaRPr lang="en-GB" sz="1100" dirty="0"/>
          </a:p>
        </p:txBody>
      </p:sp>
      <p:pic>
        <p:nvPicPr>
          <p:cNvPr id="24" name="Picture 2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833666" y="4118504"/>
            <a:ext cx="1767860" cy="1316983"/>
          </a:xfrm>
          <a:prstGeom prst="rect">
            <a:avLst/>
          </a:prstGeom>
        </p:spPr>
      </p:pic>
      <p:sp>
        <p:nvSpPr>
          <p:cNvPr id="37" name="Rectangle 36"/>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a:t>
            </a:r>
            <a:r>
              <a:rPr lang="en-US" sz="600" dirty="0" smtClean="0">
                <a:latin typeface="HP Simplified" panose="020B0604020204020204" pitchFamily="34" charset="0"/>
                <a:cs typeface="Calibri" pitchFamily="34" charset="0"/>
              </a:rPr>
              <a:t>on</a:t>
            </a:r>
            <a:r>
              <a:rPr lang="en-US" sz="700" dirty="0" smtClean="0">
                <a:latin typeface="HP Simplified" panose="020B0604020204020204" pitchFamily="34" charset="0"/>
                <a:cs typeface="Calibri" pitchFamily="34" charset="0"/>
              </a:rPr>
              <a:t>: </a:t>
            </a:r>
          </a:p>
        </p:txBody>
      </p:sp>
      <p:sp>
        <p:nvSpPr>
          <p:cNvPr id="44" name="Rectangle 43"/>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
        <p:nvSpPr>
          <p:cNvPr id="45" name="TextBox 44"/>
          <p:cNvSpPr txBox="1"/>
          <p:nvPr/>
        </p:nvSpPr>
        <p:spPr>
          <a:xfrm>
            <a:off x="8707395" y="146900"/>
            <a:ext cx="1198605" cy="230832"/>
          </a:xfrm>
          <a:prstGeom prst="rect">
            <a:avLst/>
          </a:prstGeom>
          <a:noFill/>
        </p:spPr>
        <p:txBody>
          <a:bodyPr wrap="square" rtlCol="0">
            <a:spAutoFit/>
          </a:bodyPr>
          <a:lstStyle/>
          <a:p>
            <a:r>
              <a:rPr lang="en-US" sz="900" dirty="0" smtClean="0"/>
              <a:t>Dealer </a:t>
            </a:r>
            <a:r>
              <a:rPr lang="en-US" sz="900" dirty="0"/>
              <a:t>File </a:t>
            </a:r>
            <a:r>
              <a:rPr lang="en-US" sz="900" dirty="0" smtClean="0"/>
              <a:t>June 2025</a:t>
            </a:r>
            <a:endParaRPr lang="en-US" sz="900" dirty="0"/>
          </a:p>
        </p:txBody>
      </p:sp>
    </p:spTree>
    <p:extLst>
      <p:ext uri="{BB962C8B-B14F-4D97-AF65-F5344CB8AC3E}">
        <p14:creationId xmlns:p14="http://schemas.microsoft.com/office/powerpoint/2010/main" val="335608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41076510"/>
              </p:ext>
            </p:extLst>
          </p:nvPr>
        </p:nvGraphicFramePr>
        <p:xfrm>
          <a:off x="-2" y="435002"/>
          <a:ext cx="9906002" cy="3331501"/>
        </p:xfrm>
        <a:graphic>
          <a:graphicData uri="http://schemas.openxmlformats.org/drawingml/2006/table">
            <a:tbl>
              <a:tblPr firstRow="1" bandRow="1">
                <a:tableStyleId>{5940675A-B579-460E-94D1-54222C63F5DA}</a:tableStyleId>
              </a:tblPr>
              <a:tblGrid>
                <a:gridCol w="3500475"/>
                <a:gridCol w="6405527"/>
              </a:tblGrid>
              <a:tr h="3331501">
                <a:tc>
                  <a:txBody>
                    <a:bodyPr/>
                    <a:lstStyle/>
                    <a:p>
                      <a:endParaRPr lang="en-GB" dirty="0"/>
                    </a:p>
                  </a:txBody>
                  <a:tcPr/>
                </a:tc>
                <a:tc>
                  <a:txBody>
                    <a:bodyPr/>
                    <a:lstStyle/>
                    <a:p>
                      <a:endParaRPr lang="en-GB" dirty="0"/>
                    </a:p>
                  </a:txBody>
                  <a:tcPr/>
                </a:tc>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773796736"/>
              </p:ext>
            </p:extLst>
          </p:nvPr>
        </p:nvGraphicFramePr>
        <p:xfrm>
          <a:off x="0" y="3772091"/>
          <a:ext cx="9906000" cy="2462775"/>
        </p:xfrm>
        <a:graphic>
          <a:graphicData uri="http://schemas.openxmlformats.org/drawingml/2006/table">
            <a:tbl>
              <a:tblPr firstRow="1" bandRow="1">
                <a:tableStyleId>{5940675A-B579-460E-94D1-54222C63F5DA}</a:tableStyleId>
              </a:tblPr>
              <a:tblGrid>
                <a:gridCol w="9906000"/>
              </a:tblGrid>
              <a:tr h="2462775">
                <a:tc>
                  <a:txBody>
                    <a:bodyPr/>
                    <a:lstStyle/>
                    <a:p>
                      <a:endParaRPr lang="en-GB" dirty="0"/>
                    </a:p>
                  </a:txBody>
                  <a:tcPr/>
                </a:tc>
              </a:tr>
            </a:tbl>
          </a:graphicData>
        </a:graphic>
      </p:graphicFrame>
      <p:sp>
        <p:nvSpPr>
          <p:cNvPr id="12" name="Rectangle 11"/>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0" y="-8747"/>
            <a:ext cx="9906000"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476939" y="30358"/>
            <a:ext cx="2496064" cy="400110"/>
          </a:xfrm>
          <a:prstGeom prst="rect">
            <a:avLst/>
          </a:prstGeom>
          <a:noFill/>
        </p:spPr>
        <p:txBody>
          <a:bodyPr wrap="square" rtlCol="0">
            <a:spAutoFit/>
          </a:bodyPr>
          <a:lstStyle/>
          <a:p>
            <a:r>
              <a:rPr lang="en-US" sz="2000" dirty="0" smtClean="0">
                <a:latin typeface="Dubai Light" panose="020B0303030403030204" pitchFamily="34" charset="-78"/>
                <a:cs typeface="Dubai Light" panose="020B0303030403030204" pitchFamily="34" charset="-78"/>
              </a:rPr>
              <a:t>ALL IN ONE </a:t>
            </a:r>
            <a:r>
              <a:rPr lang="en-US" sz="1200" dirty="0" smtClean="0">
                <a:latin typeface="Dubai Light" panose="020B0303030403030204" pitchFamily="34" charset="-78"/>
                <a:cs typeface="Dubai Light" panose="020B0303030403030204" pitchFamily="34" charset="-78"/>
              </a:rPr>
              <a:t>BUSINESS PCs</a:t>
            </a:r>
            <a:endParaRPr lang="en-GB" sz="1200" dirty="0">
              <a:latin typeface="Dubai Light" panose="020B0303030403030204" pitchFamily="34" charset="-78"/>
              <a:cs typeface="Dubai Light" panose="020B0303030403030204" pitchFamily="34" charset="-78"/>
            </a:endParaRPr>
          </a:p>
        </p:txBody>
      </p:sp>
      <p:sp>
        <p:nvSpPr>
          <p:cNvPr id="5" name="TextBox 4"/>
          <p:cNvSpPr txBox="1"/>
          <p:nvPr/>
        </p:nvSpPr>
        <p:spPr>
          <a:xfrm>
            <a:off x="3484896" y="2502565"/>
            <a:ext cx="6285180" cy="1077218"/>
          </a:xfrm>
          <a:prstGeom prst="rect">
            <a:avLst/>
          </a:prstGeom>
          <a:noFill/>
        </p:spPr>
        <p:txBody>
          <a:bodyPr wrap="square" rtlCol="0">
            <a:spAutoFit/>
          </a:bodyPr>
          <a:lstStyle/>
          <a:p>
            <a:r>
              <a:rPr lang="en-GB" sz="800" b="1" dirty="0" smtClean="0">
                <a:solidFill>
                  <a:srgbClr val="0070C0"/>
                </a:solidFill>
              </a:rPr>
              <a:t>90PT03N1-M022C0</a:t>
            </a:r>
            <a:r>
              <a:rPr lang="en-GB" sz="800" dirty="0" smtClean="0">
                <a:solidFill>
                  <a:srgbClr val="0070C0"/>
                </a:solidFill>
              </a:rPr>
              <a:t> </a:t>
            </a:r>
            <a:r>
              <a:rPr lang="en-GB" sz="800" b="1" dirty="0" smtClean="0"/>
              <a:t>ASUS PC ALL IN ONE A5702WVA, A5702WVARK-BPE0540</a:t>
            </a:r>
            <a:r>
              <a:rPr lang="en-GB" sz="800" dirty="0" smtClean="0"/>
              <a:t>, 27'', FHD 1920x1080 LCD 250NITS 75Hz AG, INTEL CORE 5 120U 1.4-5GHz/12MB, 10C, 16GB, 512GB SSD M.2 NVMe PCIe4, INTEL IRIS X GRAPH,WIFI6E,BT, LAN,USB-A,USB-C,USB4,HDMI,DOS,3YW,BLACK </a:t>
            </a:r>
            <a:r>
              <a:rPr lang="en-GB" sz="800" b="1" dirty="0" smtClean="0">
                <a:solidFill>
                  <a:srgbClr val="FF0000"/>
                </a:solidFill>
              </a:rPr>
              <a:t>€ 1.159</a:t>
            </a:r>
          </a:p>
          <a:p>
            <a:r>
              <a:rPr lang="en-GB" sz="800" b="1" dirty="0" smtClean="0">
                <a:solidFill>
                  <a:srgbClr val="0070C0"/>
                </a:solidFill>
              </a:rPr>
              <a:t>90PT03N1-M022D0</a:t>
            </a:r>
            <a:r>
              <a:rPr lang="en-GB" sz="800" dirty="0" smtClean="0">
                <a:solidFill>
                  <a:srgbClr val="0070C0"/>
                </a:solidFill>
              </a:rPr>
              <a:t> </a:t>
            </a:r>
            <a:r>
              <a:rPr lang="en-GB" sz="800" b="1" dirty="0" smtClean="0"/>
              <a:t>ASUS PC ALL IN ONE A5702WVA, A5702WVARK-BPE0550</a:t>
            </a:r>
            <a:r>
              <a:rPr lang="en-GB" sz="800" dirty="0" smtClean="0"/>
              <a:t>, 27'', FHD 1920x1080 LCD 250NITS 75Hz AG, INTEL CORE 7 150U 1.8-5.4GHz/12MB, 10C, 16GB, 512GB SSDM.2 NVMe PCIe4,INTEL IRIS X GRAPH,WIFI6E,BT, LAN, USB-A, USB-C, HDMI, DOS, 3YW, BLACK </a:t>
            </a:r>
            <a:r>
              <a:rPr lang="en-GB" sz="800" b="1" dirty="0" smtClean="0">
                <a:solidFill>
                  <a:srgbClr val="FF0000"/>
                </a:solidFill>
              </a:rPr>
              <a:t>€ 1.278</a:t>
            </a:r>
          </a:p>
          <a:p>
            <a:r>
              <a:rPr lang="en-GB" sz="800" b="1" dirty="0">
                <a:solidFill>
                  <a:srgbClr val="0070C0"/>
                </a:solidFill>
              </a:rPr>
              <a:t>90PT03N1-M022J0</a:t>
            </a:r>
            <a:r>
              <a:rPr lang="en-GB" sz="800" dirty="0">
                <a:solidFill>
                  <a:srgbClr val="0070C0"/>
                </a:solidFill>
              </a:rPr>
              <a:t> </a:t>
            </a:r>
            <a:r>
              <a:rPr lang="en-GB" sz="800" b="1" dirty="0"/>
              <a:t>ASUS PC ALL IN ONE A5702WVA, A5702WVARK-BPE073X</a:t>
            </a:r>
            <a:r>
              <a:rPr lang="en-GB" sz="800" dirty="0"/>
              <a:t>, 27'',FHD 1920x1080 LCD 250NITS 75Hz AG,INTEL CORE 5 120U 1.4-5GHz/12MB,10C,16GB,512GB SSD M.2 NVMe PCIe4,INTEL IRIS X GRAPH,WIFI6E,BT,LAN,USB-A,USB-C,USB4,HDMI,WIN 11 PRO,3YW,BLACK</a:t>
            </a:r>
            <a:r>
              <a:rPr lang="en-GB" sz="800" b="1" dirty="0">
                <a:solidFill>
                  <a:srgbClr val="FF0000"/>
                </a:solidFill>
              </a:rPr>
              <a:t> € </a:t>
            </a:r>
            <a:r>
              <a:rPr lang="en-GB" sz="800" b="1" dirty="0" smtClean="0">
                <a:solidFill>
                  <a:srgbClr val="FF0000"/>
                </a:solidFill>
              </a:rPr>
              <a:t>1.361</a:t>
            </a:r>
          </a:p>
          <a:p>
            <a:r>
              <a:rPr lang="en-GB" sz="800" b="1" dirty="0" smtClean="0">
                <a:solidFill>
                  <a:srgbClr val="0070C0"/>
                </a:solidFill>
              </a:rPr>
              <a:t>90PT03N1-M022H0</a:t>
            </a:r>
            <a:r>
              <a:rPr lang="en-GB" sz="800" dirty="0" smtClean="0">
                <a:solidFill>
                  <a:srgbClr val="0070C0"/>
                </a:solidFill>
              </a:rPr>
              <a:t> </a:t>
            </a:r>
            <a:r>
              <a:rPr lang="en-GB" sz="800" b="1" dirty="0" smtClean="0"/>
              <a:t>ASUS PC ALL IN ONE A5702WVA, A5702WVARK-BPE072X</a:t>
            </a:r>
            <a:r>
              <a:rPr lang="en-GB" sz="800" dirty="0" smtClean="0"/>
              <a:t>,27'',FHD 1920x1080 LCD 250NITS 75Hz AG,INTEL CORE 7 150U 1.8-5.4GHz/12MB,10C,16GB,512GB SSD M.2 NVMe PCIe4,INTEL IRIS X GRAPH,WIFI6E,BT,LAN,USB-A,USB-C,USB4,HDMI,WIN 11 PRO,3YW,BLACK</a:t>
            </a:r>
            <a:r>
              <a:rPr lang="en-GB" sz="800" b="1" dirty="0" smtClean="0">
                <a:solidFill>
                  <a:srgbClr val="FF0000"/>
                </a:solidFill>
              </a:rPr>
              <a:t> € 1.486 </a:t>
            </a:r>
          </a:p>
        </p:txBody>
      </p:sp>
      <p:sp>
        <p:nvSpPr>
          <p:cNvPr id="10" name="TextBox 9"/>
          <p:cNvSpPr txBox="1"/>
          <p:nvPr/>
        </p:nvSpPr>
        <p:spPr>
          <a:xfrm>
            <a:off x="58723" y="2507164"/>
            <a:ext cx="3554719" cy="1077218"/>
          </a:xfrm>
          <a:prstGeom prst="rect">
            <a:avLst/>
          </a:prstGeom>
          <a:noFill/>
        </p:spPr>
        <p:txBody>
          <a:bodyPr wrap="square" rtlCol="0">
            <a:spAutoFit/>
          </a:bodyPr>
          <a:lstStyle/>
          <a:p>
            <a:r>
              <a:rPr lang="en-GB" sz="800" b="1" dirty="0">
                <a:solidFill>
                  <a:srgbClr val="0070C0"/>
                </a:solidFill>
              </a:rPr>
              <a:t>90PT03J3-M04B60</a:t>
            </a:r>
            <a:r>
              <a:rPr lang="en-GB" sz="800" dirty="0">
                <a:solidFill>
                  <a:srgbClr val="0070C0"/>
                </a:solidFill>
              </a:rPr>
              <a:t> </a:t>
            </a:r>
            <a:r>
              <a:rPr lang="en-GB" sz="800" b="1" dirty="0"/>
              <a:t>ASUS PC ALL IN ONE A5402WVA, A5402WVARK-BPC0320</a:t>
            </a:r>
            <a:r>
              <a:rPr lang="en-GB" sz="800" dirty="0"/>
              <a:t>, 23.8'', FHD 1920x1080 LCD 250NITS 100Hz AG, INTEL CORE 5 120U, 1.4-5GHz/12MB, 10C, 16GB,512GB SSD M.2 NVMe PCIe4,INTEL IRIS X GRAPH,WIFI7,BT,LAN,USB-A,USB-C,USB4,HDMI,DOS,3YW,WHITE </a:t>
            </a:r>
            <a:r>
              <a:rPr lang="en-GB" sz="800" b="1" dirty="0">
                <a:solidFill>
                  <a:srgbClr val="FF0000"/>
                </a:solidFill>
              </a:rPr>
              <a:t>€ </a:t>
            </a:r>
            <a:r>
              <a:rPr lang="en-GB" sz="800" b="1" dirty="0" smtClean="0">
                <a:solidFill>
                  <a:srgbClr val="FF0000"/>
                </a:solidFill>
              </a:rPr>
              <a:t>1.129</a:t>
            </a:r>
            <a:endParaRPr lang="en-GB" sz="800" b="1" dirty="0" smtClean="0">
              <a:solidFill>
                <a:srgbClr val="0070C0"/>
              </a:solidFill>
            </a:endParaRPr>
          </a:p>
          <a:p>
            <a:r>
              <a:rPr lang="en-GB" sz="800" b="1" dirty="0" smtClean="0">
                <a:solidFill>
                  <a:srgbClr val="0070C0"/>
                </a:solidFill>
              </a:rPr>
              <a:t>90PT03J3-M04B50</a:t>
            </a:r>
            <a:r>
              <a:rPr lang="en-GB" sz="800" dirty="0" smtClean="0">
                <a:solidFill>
                  <a:srgbClr val="0070C0"/>
                </a:solidFill>
              </a:rPr>
              <a:t> </a:t>
            </a:r>
            <a:r>
              <a:rPr lang="en-GB" sz="800" b="1" dirty="0" smtClean="0"/>
              <a:t>ASUS PC ALL IN ONE A5402WVA, A5402WVARK-BPC0310</a:t>
            </a:r>
            <a:r>
              <a:rPr lang="en-GB" sz="800" dirty="0" smtClean="0"/>
              <a:t>, 23.8'', FHD 1920x1080 LCD 250NITS 100Hz AG, INTEL CORE 7 150U 1.8-5.4GHz/12MB, 10C, 16GB, 512GB M.2 NVMe PCIe4, INTEL GRAPHICS, WIFI7,BT, LAN,USB-A,USB-C,USB4,HDMI,DOS,3YW, WHITE </a:t>
            </a:r>
            <a:r>
              <a:rPr lang="en-GB" sz="800" b="1" dirty="0" smtClean="0">
                <a:solidFill>
                  <a:srgbClr val="FF0000"/>
                </a:solidFill>
              </a:rPr>
              <a:t>€ 1.248</a:t>
            </a:r>
          </a:p>
        </p:txBody>
      </p:sp>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31287" y="729576"/>
            <a:ext cx="2025891" cy="1684532"/>
          </a:xfrm>
          <a:prstGeom prst="rect">
            <a:avLst/>
          </a:prstGeom>
        </p:spPr>
      </p:pic>
      <p:pic>
        <p:nvPicPr>
          <p:cNvPr id="23" name="Picture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371" y="703794"/>
            <a:ext cx="2209587" cy="1820787"/>
          </a:xfrm>
          <a:prstGeom prst="rect">
            <a:avLst/>
          </a:prstGeom>
        </p:spPr>
      </p:pic>
      <p:sp>
        <p:nvSpPr>
          <p:cNvPr id="34" name="TextBox 33"/>
          <p:cNvSpPr txBox="1"/>
          <p:nvPr/>
        </p:nvSpPr>
        <p:spPr>
          <a:xfrm>
            <a:off x="7533171" y="5298847"/>
            <a:ext cx="2177062" cy="707886"/>
          </a:xfrm>
          <a:prstGeom prst="rect">
            <a:avLst/>
          </a:prstGeom>
          <a:noFill/>
        </p:spPr>
        <p:txBody>
          <a:bodyPr wrap="square" rtlCol="0">
            <a:spAutoFit/>
          </a:bodyPr>
          <a:lstStyle/>
          <a:p>
            <a:r>
              <a:rPr lang="en-GB" sz="800" b="1" dirty="0" smtClean="0">
                <a:solidFill>
                  <a:srgbClr val="0070C0"/>
                </a:solidFill>
              </a:rPr>
              <a:t>C11CJ61403</a:t>
            </a:r>
            <a:r>
              <a:rPr lang="en-GB" sz="800" dirty="0" smtClean="0"/>
              <a:t> </a:t>
            </a:r>
            <a:r>
              <a:rPr lang="en-GB" sz="800" b="1" dirty="0" smtClean="0"/>
              <a:t>EPSON </a:t>
            </a:r>
            <a:r>
              <a:rPr lang="en-GB" sz="800" b="1" dirty="0"/>
              <a:t>PRINTER ALL IN ONE INKJET COLOR HOME - OFFICE ITS L6270 A4 ECO TANK</a:t>
            </a:r>
            <a:r>
              <a:rPr lang="en-GB" sz="800" dirty="0"/>
              <a:t>, PRINT, SCAN, COPY, 15PPM (B), 8PPM(C),4.800 X 1.200 DPI, DUPLEX, 30-PAGE ADF, USB, </a:t>
            </a:r>
            <a:r>
              <a:rPr lang="en-GB" sz="800" dirty="0" err="1"/>
              <a:t>WiFi</a:t>
            </a:r>
            <a:r>
              <a:rPr lang="en-GB" sz="800" dirty="0"/>
              <a:t>, </a:t>
            </a:r>
            <a:r>
              <a:rPr lang="en-GB" sz="800" dirty="0" err="1"/>
              <a:t>WiFi</a:t>
            </a:r>
            <a:r>
              <a:rPr lang="en-GB" sz="800" dirty="0"/>
              <a:t> DIRECT, LAN, </a:t>
            </a:r>
            <a:r>
              <a:rPr lang="en-GB" sz="800" dirty="0" smtClean="0"/>
              <a:t>BLACK </a:t>
            </a:r>
            <a:r>
              <a:rPr lang="en-GB" sz="800" b="1" dirty="0" smtClean="0">
                <a:solidFill>
                  <a:srgbClr val="FF0000"/>
                </a:solidFill>
              </a:rPr>
              <a:t>€ 379</a:t>
            </a:r>
            <a:endParaRPr lang="en-GB" sz="800" b="1" dirty="0">
              <a:solidFill>
                <a:srgbClr val="FF0000"/>
              </a:solidFill>
            </a:endParaRPr>
          </a:p>
        </p:txBody>
      </p:sp>
      <p:sp>
        <p:nvSpPr>
          <p:cNvPr id="35" name="TextBox 34"/>
          <p:cNvSpPr txBox="1"/>
          <p:nvPr/>
        </p:nvSpPr>
        <p:spPr>
          <a:xfrm>
            <a:off x="189572" y="5324518"/>
            <a:ext cx="2425754" cy="830997"/>
          </a:xfrm>
          <a:prstGeom prst="rect">
            <a:avLst/>
          </a:prstGeom>
          <a:noFill/>
        </p:spPr>
        <p:txBody>
          <a:bodyPr wrap="square" rtlCol="0">
            <a:spAutoFit/>
          </a:bodyPr>
          <a:lstStyle/>
          <a:p>
            <a:r>
              <a:rPr lang="en-GB" sz="800" b="1" dirty="0">
                <a:solidFill>
                  <a:srgbClr val="0070C0"/>
                </a:solidFill>
              </a:rPr>
              <a:t>C11CJ67436</a:t>
            </a:r>
            <a:r>
              <a:rPr lang="en-GB" sz="800" dirty="0"/>
              <a:t> </a:t>
            </a:r>
            <a:r>
              <a:rPr lang="en-GB" sz="800" b="1" dirty="0"/>
              <a:t>EPSON PRINTER ALL IN ONE INKJET COLOR HOME- OFFICE ITS L3276 A4 ECO TANK</a:t>
            </a:r>
            <a:r>
              <a:rPr lang="en-GB" sz="800" dirty="0"/>
              <a:t>,PRINT,SCAN,COPY,33PPM(B),15 PPM(C),5.760X1.440DPI,USB,WIFI,UP TO8.100PGS IN BL&amp;6.500 IN COL W/ THE INCL.INK,WHITE,4 INK,KCYM&amp;EXTR BLACK </a:t>
            </a:r>
            <a:r>
              <a:rPr lang="en-GB" sz="800" b="1" dirty="0">
                <a:solidFill>
                  <a:srgbClr val="FF0000"/>
                </a:solidFill>
              </a:rPr>
              <a:t>€ </a:t>
            </a:r>
            <a:r>
              <a:rPr lang="en-GB" sz="800" b="1" dirty="0" smtClean="0">
                <a:solidFill>
                  <a:srgbClr val="FF0000"/>
                </a:solidFill>
              </a:rPr>
              <a:t>211</a:t>
            </a:r>
            <a:endParaRPr lang="en-GB" sz="800" b="1" dirty="0">
              <a:solidFill>
                <a:srgbClr val="FF0000"/>
              </a:solidFill>
            </a:endParaRPr>
          </a:p>
        </p:txBody>
      </p:sp>
      <p:sp>
        <p:nvSpPr>
          <p:cNvPr id="36" name="TextBox 35"/>
          <p:cNvSpPr txBox="1"/>
          <p:nvPr/>
        </p:nvSpPr>
        <p:spPr>
          <a:xfrm>
            <a:off x="2630450" y="5338244"/>
            <a:ext cx="2461953" cy="707886"/>
          </a:xfrm>
          <a:prstGeom prst="rect">
            <a:avLst/>
          </a:prstGeom>
          <a:noFill/>
        </p:spPr>
        <p:txBody>
          <a:bodyPr wrap="square" rtlCol="0">
            <a:spAutoFit/>
          </a:bodyPr>
          <a:lstStyle/>
          <a:p>
            <a:r>
              <a:rPr lang="en-GB" sz="800" b="1" dirty="0">
                <a:solidFill>
                  <a:srgbClr val="0070C0"/>
                </a:solidFill>
              </a:rPr>
              <a:t>C11CJ66426</a:t>
            </a:r>
            <a:r>
              <a:rPr lang="en-GB" sz="800" dirty="0"/>
              <a:t> </a:t>
            </a:r>
            <a:r>
              <a:rPr lang="en-GB" sz="800" b="1" dirty="0"/>
              <a:t>EPSON PRINTER ALL IN ONE INKJET COLOR HOME - OFFICE ITS L3280 A4 ECO TANK</a:t>
            </a:r>
            <a:r>
              <a:rPr lang="en-GB" sz="800" dirty="0"/>
              <a:t>, PRINT, SCAN, COPY, 10PPM (B), 5PPM (C), 5.760 X 1.440 DPI, USB, WIFI, PRINT UP TO 8.100 PAGES IN BLACK &amp; 6.500 IN COL,BL,4 INK, KCYM&amp;EXTRA BL </a:t>
            </a:r>
            <a:r>
              <a:rPr lang="en-GB" sz="800" b="1" dirty="0">
                <a:solidFill>
                  <a:srgbClr val="FF0000"/>
                </a:solidFill>
              </a:rPr>
              <a:t>€ </a:t>
            </a:r>
            <a:r>
              <a:rPr lang="en-GB" sz="800" b="1" dirty="0" smtClean="0">
                <a:solidFill>
                  <a:srgbClr val="FF0000"/>
                </a:solidFill>
              </a:rPr>
              <a:t>232</a:t>
            </a:r>
            <a:endParaRPr lang="en-GB" sz="800" b="1" dirty="0">
              <a:solidFill>
                <a:srgbClr val="FF0000"/>
              </a:solidFill>
            </a:endParaRPr>
          </a:p>
        </p:txBody>
      </p:sp>
      <p:sp>
        <p:nvSpPr>
          <p:cNvPr id="37" name="TextBox 36"/>
          <p:cNvSpPr txBox="1"/>
          <p:nvPr/>
        </p:nvSpPr>
        <p:spPr>
          <a:xfrm>
            <a:off x="5060084" y="5330839"/>
            <a:ext cx="2473197" cy="707886"/>
          </a:xfrm>
          <a:prstGeom prst="rect">
            <a:avLst/>
          </a:prstGeom>
          <a:noFill/>
        </p:spPr>
        <p:txBody>
          <a:bodyPr wrap="square" rtlCol="0">
            <a:spAutoFit/>
          </a:bodyPr>
          <a:lstStyle/>
          <a:p>
            <a:r>
              <a:rPr lang="en-GB" sz="800" b="1" dirty="0">
                <a:solidFill>
                  <a:srgbClr val="0070C0"/>
                </a:solidFill>
              </a:rPr>
              <a:t>C11CJ65413</a:t>
            </a:r>
            <a:r>
              <a:rPr lang="en-GB" sz="800" dirty="0"/>
              <a:t> </a:t>
            </a:r>
            <a:r>
              <a:rPr lang="en-GB" sz="800" b="1" dirty="0"/>
              <a:t>EPSON PRINTER ALL IN ONE INKJET COLOR BUSINESS ITS L5316 A4 ECO TANK, </a:t>
            </a:r>
            <a:r>
              <a:rPr lang="en-GB" sz="800" dirty="0"/>
              <a:t>PRINT, SCAN, COPY, FAX, 10PPM (B), 5PPM (C),  5.760 X 1.440 DPI, ADF 30P, USB, </a:t>
            </a:r>
            <a:r>
              <a:rPr lang="en-GB" sz="800" dirty="0" err="1"/>
              <a:t>WiFi</a:t>
            </a:r>
            <a:r>
              <a:rPr lang="en-GB" sz="800" dirty="0"/>
              <a:t>, LAN, WHITE, 2 YEAR WARRANTY, 4 INK, KCYM AND EXTRA </a:t>
            </a:r>
            <a:r>
              <a:rPr lang="en-GB" sz="800" dirty="0" smtClean="0"/>
              <a:t>BLACK  </a:t>
            </a:r>
            <a:r>
              <a:rPr lang="en-GB" sz="800" b="1" dirty="0">
                <a:solidFill>
                  <a:srgbClr val="FF0000"/>
                </a:solidFill>
              </a:rPr>
              <a:t>€ </a:t>
            </a:r>
            <a:r>
              <a:rPr lang="en-GB" sz="800" b="1" dirty="0" smtClean="0">
                <a:solidFill>
                  <a:srgbClr val="FF0000"/>
                </a:solidFill>
              </a:rPr>
              <a:t>319</a:t>
            </a:r>
            <a:endParaRPr lang="en-GB" sz="800" b="1" dirty="0">
              <a:solidFill>
                <a:srgbClr val="FF0000"/>
              </a:solidFill>
            </a:endParaRP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2002" y="4262449"/>
            <a:ext cx="1781685" cy="1070448"/>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64357" y="4265275"/>
            <a:ext cx="1484363" cy="1079537"/>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16570" y="4269873"/>
            <a:ext cx="1486154" cy="1081311"/>
          </a:xfrm>
          <a:prstGeom prst="rect">
            <a:avLst/>
          </a:prstGeom>
        </p:spPr>
      </p:pic>
      <p:pic>
        <p:nvPicPr>
          <p:cNvPr id="11" name="Picture 10"/>
          <p:cNvPicPr>
            <a:picLocks noChangeAspect="1"/>
          </p:cNvPicPr>
          <p:nvPr/>
        </p:nvPicPr>
        <p:blipFill rotWithShape="1">
          <a:blip r:embed="rId8" cstate="print">
            <a:extLst>
              <a:ext uri="{28A0092B-C50C-407E-A947-70E740481C1C}">
                <a14:useLocalDpi xmlns:a14="http://schemas.microsoft.com/office/drawing/2010/main" val="0"/>
              </a:ext>
            </a:extLst>
          </a:blip>
          <a:srcRect l="3010" t="3145" r="2920" b="4269"/>
          <a:stretch/>
        </p:blipFill>
        <p:spPr>
          <a:xfrm>
            <a:off x="2746557" y="4265275"/>
            <a:ext cx="1809627" cy="1079536"/>
          </a:xfrm>
          <a:prstGeom prst="rect">
            <a:avLst/>
          </a:prstGeom>
        </p:spPr>
      </p:pic>
      <p:sp>
        <p:nvSpPr>
          <p:cNvPr id="40" name="TextBox 39"/>
          <p:cNvSpPr txBox="1"/>
          <p:nvPr/>
        </p:nvSpPr>
        <p:spPr>
          <a:xfrm>
            <a:off x="0" y="3772369"/>
            <a:ext cx="9906000" cy="215444"/>
          </a:xfrm>
          <a:prstGeom prst="rect">
            <a:avLst/>
          </a:prstGeom>
          <a:solidFill>
            <a:schemeClr val="accent1"/>
          </a:solidFill>
        </p:spPr>
        <p:txBody>
          <a:bodyPr wrap="square" rtlCol="0">
            <a:spAutoFit/>
          </a:bodyPr>
          <a:lstStyle/>
          <a:p>
            <a:r>
              <a:rPr lang="en-US" sz="800" b="1" dirty="0" smtClean="0">
                <a:solidFill>
                  <a:schemeClr val="bg1"/>
                </a:solidFill>
              </a:rPr>
              <a:t>Optional Printers </a:t>
            </a:r>
            <a:r>
              <a:rPr lang="en-US" sz="800" dirty="0" smtClean="0">
                <a:solidFill>
                  <a:schemeClr val="bg1"/>
                </a:solidFill>
              </a:rPr>
              <a:t>– </a:t>
            </a:r>
            <a:r>
              <a:rPr lang="en-US" sz="750" dirty="0" smtClean="0">
                <a:solidFill>
                  <a:schemeClr val="bg1"/>
                </a:solidFill>
              </a:rPr>
              <a:t>Special Offers</a:t>
            </a:r>
          </a:p>
        </p:txBody>
      </p:sp>
      <p:sp>
        <p:nvSpPr>
          <p:cNvPr id="41" name="TextBox 40"/>
          <p:cNvSpPr txBox="1"/>
          <p:nvPr/>
        </p:nvSpPr>
        <p:spPr>
          <a:xfrm>
            <a:off x="1" y="442177"/>
            <a:ext cx="3613442" cy="215444"/>
          </a:xfrm>
          <a:prstGeom prst="rect">
            <a:avLst/>
          </a:prstGeom>
          <a:solidFill>
            <a:srgbClr val="4D4D4D"/>
          </a:solidFill>
          <a:ln>
            <a:noFill/>
          </a:ln>
        </p:spPr>
        <p:txBody>
          <a:bodyPr wrap="square" rtlCol="0">
            <a:spAutoFit/>
          </a:bodyPr>
          <a:lstStyle/>
          <a:p>
            <a:pPr algn="ctr"/>
            <a:r>
              <a:rPr lang="en-GB" sz="800" b="1" dirty="0">
                <a:solidFill>
                  <a:schemeClr val="bg1"/>
                </a:solidFill>
              </a:rPr>
              <a:t>A5402WVA</a:t>
            </a:r>
            <a:endParaRPr lang="en-US" sz="800" b="1" dirty="0" smtClean="0">
              <a:solidFill>
                <a:schemeClr val="bg1"/>
              </a:solidFill>
            </a:endParaRPr>
          </a:p>
        </p:txBody>
      </p:sp>
      <p:sp>
        <p:nvSpPr>
          <p:cNvPr id="42" name="TextBox 41"/>
          <p:cNvSpPr txBox="1"/>
          <p:nvPr/>
        </p:nvSpPr>
        <p:spPr>
          <a:xfrm>
            <a:off x="3452409" y="443470"/>
            <a:ext cx="6453591" cy="215444"/>
          </a:xfrm>
          <a:prstGeom prst="rect">
            <a:avLst/>
          </a:prstGeom>
          <a:solidFill>
            <a:srgbClr val="4D4D4D"/>
          </a:solidFill>
          <a:ln>
            <a:noFill/>
          </a:ln>
        </p:spPr>
        <p:txBody>
          <a:bodyPr wrap="square" rtlCol="0">
            <a:spAutoFit/>
          </a:bodyPr>
          <a:lstStyle/>
          <a:p>
            <a:pPr algn="ctr"/>
            <a:r>
              <a:rPr lang="en-GB" sz="800" b="1" dirty="0">
                <a:solidFill>
                  <a:schemeClr val="bg1"/>
                </a:solidFill>
              </a:rPr>
              <a:t>A5702WVA</a:t>
            </a:r>
            <a:endParaRPr lang="en-US" sz="800" b="1" dirty="0" smtClean="0">
              <a:solidFill>
                <a:schemeClr val="bg1"/>
              </a:solidFill>
            </a:endParaRPr>
          </a:p>
        </p:txBody>
      </p:sp>
      <p:sp>
        <p:nvSpPr>
          <p:cNvPr id="31" name="Rectangle 30"/>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a:t>
            </a:r>
            <a:r>
              <a:rPr lang="en-US" sz="600" dirty="0" smtClean="0">
                <a:latin typeface="HP Simplified" panose="020B0604020204020204" pitchFamily="34" charset="0"/>
                <a:cs typeface="Calibri" pitchFamily="34" charset="0"/>
              </a:rPr>
              <a:t>on</a:t>
            </a:r>
            <a:r>
              <a:rPr lang="en-US" sz="700" dirty="0" smtClean="0">
                <a:latin typeface="HP Simplified" panose="020B0604020204020204" pitchFamily="34" charset="0"/>
                <a:cs typeface="Calibri" pitchFamily="34" charset="0"/>
              </a:rPr>
              <a:t>: </a:t>
            </a:r>
          </a:p>
        </p:txBody>
      </p:sp>
      <p:sp>
        <p:nvSpPr>
          <p:cNvPr id="32" name="Rectangle 31"/>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
        <p:nvSpPr>
          <p:cNvPr id="27" name="TextBox 26"/>
          <p:cNvSpPr txBox="1"/>
          <p:nvPr/>
        </p:nvSpPr>
        <p:spPr>
          <a:xfrm>
            <a:off x="8707395" y="146900"/>
            <a:ext cx="1198605" cy="230832"/>
          </a:xfrm>
          <a:prstGeom prst="rect">
            <a:avLst/>
          </a:prstGeom>
          <a:noFill/>
        </p:spPr>
        <p:txBody>
          <a:bodyPr wrap="square" rtlCol="0">
            <a:spAutoFit/>
          </a:bodyPr>
          <a:lstStyle/>
          <a:p>
            <a:r>
              <a:rPr lang="en-US" sz="900" dirty="0" smtClean="0"/>
              <a:t>Dealer </a:t>
            </a:r>
            <a:r>
              <a:rPr lang="en-US" sz="900" dirty="0"/>
              <a:t>File </a:t>
            </a:r>
            <a:r>
              <a:rPr lang="en-US" sz="900" dirty="0" smtClean="0"/>
              <a:t>June 2025</a:t>
            </a:r>
            <a:endParaRPr lang="en-US" sz="900" dirty="0"/>
          </a:p>
        </p:txBody>
      </p:sp>
    </p:spTree>
    <p:extLst>
      <p:ext uri="{BB962C8B-B14F-4D97-AF65-F5344CB8AC3E}">
        <p14:creationId xmlns:p14="http://schemas.microsoft.com/office/powerpoint/2010/main" val="801649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 name="Table 49"/>
          <p:cNvGraphicFramePr>
            <a:graphicFrameLocks noGrp="1"/>
          </p:cNvGraphicFramePr>
          <p:nvPr>
            <p:extLst>
              <p:ext uri="{D42A27DB-BD31-4B8C-83A1-F6EECF244321}">
                <p14:modId xmlns:p14="http://schemas.microsoft.com/office/powerpoint/2010/main" val="2660569589"/>
              </p:ext>
            </p:extLst>
          </p:nvPr>
        </p:nvGraphicFramePr>
        <p:xfrm>
          <a:off x="0" y="431256"/>
          <a:ext cx="9906000" cy="5821263"/>
        </p:xfrm>
        <a:graphic>
          <a:graphicData uri="http://schemas.openxmlformats.org/drawingml/2006/table">
            <a:tbl>
              <a:tblPr firstRow="1" bandRow="1">
                <a:tableStyleId>{5940675A-B579-460E-94D1-54222C63F5DA}</a:tableStyleId>
              </a:tblPr>
              <a:tblGrid>
                <a:gridCol w="5665604"/>
                <a:gridCol w="4240396"/>
              </a:tblGrid>
              <a:tr h="2954496">
                <a:tc>
                  <a:txBody>
                    <a:bodyPr/>
                    <a:lstStyle/>
                    <a:p>
                      <a:endParaRPr lang="en-GB" dirty="0"/>
                    </a:p>
                  </a:txBody>
                  <a:tcPr/>
                </a:tc>
                <a:tc rowSpan="2">
                  <a:txBody>
                    <a:bodyPr/>
                    <a:lstStyle/>
                    <a:p>
                      <a:endParaRPr lang="en-GB" dirty="0"/>
                    </a:p>
                  </a:txBody>
                  <a:tcPr/>
                </a:tc>
              </a:tr>
              <a:tr h="2866767">
                <a:tc>
                  <a:txBody>
                    <a:bodyPr/>
                    <a:lstStyle/>
                    <a:p>
                      <a:endParaRPr lang="en-GB" dirty="0"/>
                    </a:p>
                  </a:txBody>
                  <a:tcPr/>
                </a:tc>
                <a:tc vMerge="1">
                  <a:txBody>
                    <a:bodyPr/>
                    <a:lstStyle/>
                    <a:p>
                      <a:endParaRPr lang="en-GB" dirty="0"/>
                    </a:p>
                  </a:txBody>
                  <a:tcPr/>
                </a:tc>
              </a:tr>
            </a:tbl>
          </a:graphicData>
        </a:graphic>
      </p:graphicFrame>
      <p:sp>
        <p:nvSpPr>
          <p:cNvPr id="12" name="Rectangle 11"/>
          <p:cNvSpPr/>
          <p:nvPr/>
        </p:nvSpPr>
        <p:spPr>
          <a:xfrm>
            <a:off x="0" y="6321208"/>
            <a:ext cx="9906000" cy="53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p:nvSpPr>
        <p:spPr>
          <a:xfrm>
            <a:off x="0" y="-8747"/>
            <a:ext cx="9906000" cy="37848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4436" y="22997"/>
            <a:ext cx="1342768" cy="334792"/>
          </a:xfrm>
          <a:prstGeom prst="rect">
            <a:avLst/>
          </a:prstGeom>
        </p:spPr>
      </p:pic>
      <p:sp>
        <p:nvSpPr>
          <p:cNvPr id="21" name="TextBox 20"/>
          <p:cNvSpPr txBox="1"/>
          <p:nvPr/>
        </p:nvSpPr>
        <p:spPr>
          <a:xfrm>
            <a:off x="3197090" y="30020"/>
            <a:ext cx="3055761" cy="400110"/>
          </a:xfrm>
          <a:prstGeom prst="rect">
            <a:avLst/>
          </a:prstGeom>
          <a:noFill/>
        </p:spPr>
        <p:txBody>
          <a:bodyPr wrap="square" rtlCol="0">
            <a:spAutoFit/>
          </a:bodyPr>
          <a:lstStyle/>
          <a:p>
            <a:r>
              <a:rPr lang="en-US" sz="2000" dirty="0" smtClean="0">
                <a:latin typeface="Dubai Light" panose="020B0303030403030204" pitchFamily="34" charset="-78"/>
                <a:cs typeface="Dubai Light" panose="020B0303030403030204" pitchFamily="34" charset="-78"/>
              </a:rPr>
              <a:t>EXPERTCENTER </a:t>
            </a:r>
            <a:r>
              <a:rPr lang="en-US" sz="1200" dirty="0" smtClean="0">
                <a:latin typeface="Dubai Light" panose="020B0303030403030204" pitchFamily="34" charset="-78"/>
                <a:cs typeface="Dubai Light" panose="020B0303030403030204" pitchFamily="34" charset="-78"/>
              </a:rPr>
              <a:t>BUSINESS PCs</a:t>
            </a:r>
            <a:endParaRPr lang="en-GB" sz="1200" dirty="0">
              <a:latin typeface="Dubai Light" panose="020B0303030403030204" pitchFamily="34" charset="-78"/>
              <a:cs typeface="Dubai Light" panose="020B0303030403030204" pitchFamily="34" charset="-78"/>
            </a:endParaRPr>
          </a:p>
        </p:txBody>
      </p:sp>
      <p:sp>
        <p:nvSpPr>
          <p:cNvPr id="6" name="TextBox 5"/>
          <p:cNvSpPr txBox="1"/>
          <p:nvPr/>
        </p:nvSpPr>
        <p:spPr>
          <a:xfrm>
            <a:off x="70269" y="5897513"/>
            <a:ext cx="5554246" cy="338554"/>
          </a:xfrm>
          <a:prstGeom prst="rect">
            <a:avLst/>
          </a:prstGeom>
          <a:noFill/>
        </p:spPr>
        <p:txBody>
          <a:bodyPr wrap="square" rtlCol="0">
            <a:spAutoFit/>
          </a:bodyPr>
          <a:lstStyle/>
          <a:p>
            <a:r>
              <a:rPr lang="en-GB" sz="800" b="1" dirty="0" smtClean="0">
                <a:solidFill>
                  <a:srgbClr val="0070C0"/>
                </a:solidFill>
              </a:rPr>
              <a:t>90PF05N1-M00F60</a:t>
            </a:r>
            <a:r>
              <a:rPr lang="en-GB" sz="800" dirty="0" smtClean="0"/>
              <a:t> </a:t>
            </a:r>
            <a:r>
              <a:rPr lang="en-GB" sz="800" b="1" dirty="0" smtClean="0"/>
              <a:t>ASUS </a:t>
            </a:r>
            <a:r>
              <a:rPr lang="en-GB" sz="800" b="1" dirty="0"/>
              <a:t>PC EXPERTCENTER D7 SFF, D701SER-5145000270</a:t>
            </a:r>
            <a:r>
              <a:rPr lang="en-GB" sz="800" dirty="0"/>
              <a:t>, INTEL i5-14500 2.6-5GHz/24MB, 14C, 16GB, 512GB SSD M.2 2280 NVMe PCIe4, INTEL UHD GRAPHICS 770, DVDRW, LAN, USB-A, USB-C, HDMI, DP, VGA, DOS, 5YW, </a:t>
            </a:r>
            <a:r>
              <a:rPr lang="en-GB" sz="800" dirty="0" smtClean="0"/>
              <a:t>BLACK</a:t>
            </a:r>
            <a:r>
              <a:rPr lang="en-GB" sz="800" b="1" dirty="0" smtClean="0">
                <a:solidFill>
                  <a:srgbClr val="FF0000"/>
                </a:solidFill>
              </a:rPr>
              <a:t> € 832</a:t>
            </a:r>
            <a:endParaRPr lang="en-GB" sz="800" b="1" dirty="0">
              <a:solidFill>
                <a:srgbClr val="FF0000"/>
              </a:solidFill>
            </a:endParaRPr>
          </a:p>
        </p:txBody>
      </p:sp>
      <p:sp>
        <p:nvSpPr>
          <p:cNvPr id="7" name="TextBox 6"/>
          <p:cNvSpPr txBox="1"/>
          <p:nvPr/>
        </p:nvSpPr>
        <p:spPr>
          <a:xfrm>
            <a:off x="57990" y="2569104"/>
            <a:ext cx="5730414" cy="830997"/>
          </a:xfrm>
          <a:prstGeom prst="rect">
            <a:avLst/>
          </a:prstGeom>
          <a:noFill/>
        </p:spPr>
        <p:txBody>
          <a:bodyPr wrap="square" rtlCol="0">
            <a:spAutoFit/>
          </a:bodyPr>
          <a:lstStyle/>
          <a:p>
            <a:r>
              <a:rPr lang="en-GB" sz="800" b="1" dirty="0">
                <a:solidFill>
                  <a:srgbClr val="0070C0"/>
                </a:solidFill>
              </a:rPr>
              <a:t>90PF05J1-M00JA0</a:t>
            </a:r>
            <a:r>
              <a:rPr lang="en-GB" sz="800" dirty="0"/>
              <a:t> </a:t>
            </a:r>
            <a:r>
              <a:rPr lang="en-GB" sz="800" b="1" dirty="0"/>
              <a:t>ASUS PC EXPERTCENTER D7 MT, D701MER-5145000320</a:t>
            </a:r>
            <a:r>
              <a:rPr lang="en-GB" sz="800" dirty="0"/>
              <a:t>, INTEL i5-14500 2.6-5GHz/24MB, 14C, 16GB, 512GB SSD M.2 2280 NVMe PCIe4, INTEL UHD GRAPHICS 770, DVDRW, LAN, USB-A, USB-C, HDMI, DP, VGA, DOS, 5YW, BLACK </a:t>
            </a:r>
            <a:r>
              <a:rPr lang="en-GB" sz="800" b="1" dirty="0">
                <a:solidFill>
                  <a:srgbClr val="FF0000"/>
                </a:solidFill>
              </a:rPr>
              <a:t>€ </a:t>
            </a:r>
            <a:r>
              <a:rPr lang="en-GB" sz="800" b="1" dirty="0" smtClean="0">
                <a:solidFill>
                  <a:srgbClr val="FF0000"/>
                </a:solidFill>
              </a:rPr>
              <a:t>832</a:t>
            </a:r>
            <a:endParaRPr lang="en-GB" sz="800" b="1" dirty="0">
              <a:solidFill>
                <a:srgbClr val="FF0000"/>
              </a:solidFill>
            </a:endParaRPr>
          </a:p>
          <a:p>
            <a:r>
              <a:rPr lang="en-GB" sz="800" b="1" dirty="0">
                <a:solidFill>
                  <a:srgbClr val="0070C0"/>
                </a:solidFill>
              </a:rPr>
              <a:t>90PF05J1-M00YF0</a:t>
            </a:r>
            <a:r>
              <a:rPr lang="en-GB" sz="800" dirty="0"/>
              <a:t> </a:t>
            </a:r>
            <a:r>
              <a:rPr lang="en-GB" sz="800" b="1" dirty="0"/>
              <a:t>ASUS PC EXPERTCENTER D7 MT, D701MER-514500127X</a:t>
            </a:r>
            <a:r>
              <a:rPr lang="en-GB" sz="800" dirty="0"/>
              <a:t>, INTEL i5-14500 2.6-5GHz/24MB, 14C, 16GB, 512GB SSD M.2 2280 NVMe PCIe4, INTEL UHD GRAPHICS 770, DVDRW, LAN, USB-A, USB-C, HDMI, DP, VGA, WIN 11 PRO, 5YW, BLACK </a:t>
            </a:r>
            <a:r>
              <a:rPr lang="en-GB" sz="800" b="1" dirty="0">
                <a:solidFill>
                  <a:srgbClr val="FF0000"/>
                </a:solidFill>
              </a:rPr>
              <a:t>€ </a:t>
            </a:r>
            <a:r>
              <a:rPr lang="en-GB" sz="800" b="1" dirty="0" smtClean="0">
                <a:solidFill>
                  <a:srgbClr val="FF0000"/>
                </a:solidFill>
              </a:rPr>
              <a:t>1.034</a:t>
            </a:r>
          </a:p>
          <a:p>
            <a:r>
              <a:rPr lang="en-GB" sz="800" b="1" dirty="0">
                <a:solidFill>
                  <a:srgbClr val="0070C0"/>
                </a:solidFill>
              </a:rPr>
              <a:t>90PF05J1-M00JB0</a:t>
            </a:r>
            <a:r>
              <a:rPr lang="en-GB" sz="800" dirty="0"/>
              <a:t> </a:t>
            </a:r>
            <a:r>
              <a:rPr lang="en-GB" sz="800" b="1" dirty="0"/>
              <a:t>ASUS PC EXPERTCENTER D7 MT, D701MER-7147000480</a:t>
            </a:r>
            <a:r>
              <a:rPr lang="en-GB" sz="800" dirty="0"/>
              <a:t>, INTEL i7-14700 2.1-5.3GHz/33MB, 20C, 16GB, 512GB SSD M.2 2280 NVMe PCIe4, INTEL UHD GRAPHICS 770, DVDRW, LAN, USB-A, USB-C, HDMI, DP, VGA, DOS, 5YW, BLACK </a:t>
            </a:r>
            <a:r>
              <a:rPr lang="en-GB" sz="800" b="1" dirty="0">
                <a:solidFill>
                  <a:srgbClr val="FF0000"/>
                </a:solidFill>
              </a:rPr>
              <a:t>€ </a:t>
            </a:r>
            <a:r>
              <a:rPr lang="en-GB" sz="800" b="1" dirty="0" smtClean="0">
                <a:solidFill>
                  <a:srgbClr val="FF0000"/>
                </a:solidFill>
              </a:rPr>
              <a:t>1.084</a:t>
            </a:r>
            <a:endParaRPr lang="en-GB" sz="800" b="1" dirty="0">
              <a:solidFill>
                <a:srgbClr val="FF0000"/>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2084" y="655741"/>
            <a:ext cx="2364273" cy="1948008"/>
          </a:xfrm>
          <a:prstGeom prst="rect">
            <a:avLst/>
          </a:prstGeom>
        </p:spPr>
      </p:pic>
      <p:pic>
        <p:nvPicPr>
          <p:cNvPr id="24" name="Pictur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32114" y="3659887"/>
            <a:ext cx="2684243" cy="2178247"/>
          </a:xfrm>
          <a:prstGeom prst="rect">
            <a:avLst/>
          </a:prstGeom>
        </p:spPr>
      </p:pic>
      <p:sp>
        <p:nvSpPr>
          <p:cNvPr id="27" name="TextBox 26"/>
          <p:cNvSpPr txBox="1"/>
          <p:nvPr/>
        </p:nvSpPr>
        <p:spPr>
          <a:xfrm>
            <a:off x="6324217" y="696546"/>
            <a:ext cx="3489047" cy="461665"/>
          </a:xfrm>
          <a:prstGeom prst="rect">
            <a:avLst/>
          </a:prstGeom>
          <a:noFill/>
        </p:spPr>
        <p:txBody>
          <a:bodyPr wrap="square" rtlCol="0">
            <a:spAutoFit/>
          </a:bodyPr>
          <a:lstStyle/>
          <a:p>
            <a:r>
              <a:rPr lang="en-GB" sz="800" b="1" dirty="0">
                <a:solidFill>
                  <a:srgbClr val="0070C0"/>
                </a:solidFill>
              </a:rPr>
              <a:t>AURORA_1200VA</a:t>
            </a:r>
            <a:r>
              <a:rPr lang="en-GB" sz="800" dirty="0"/>
              <a:t> </a:t>
            </a:r>
            <a:r>
              <a:rPr lang="en-GB" sz="800" b="1" dirty="0"/>
              <a:t>PHOENIXTEC UPS LINE INTERACTIVE 1200VA/600W</a:t>
            </a:r>
            <a:r>
              <a:rPr lang="en-GB" sz="800" dirty="0"/>
              <a:t>, 2PCS BATTERY 12V/7Ah, TRANFER TIME: 4-8MS, RECHARGE TIME: 6 HOURS TO 90%, 6X SOCKETS, LED INDICATORS, PHONE LINE SURGE PROTECTION, USB </a:t>
            </a:r>
            <a:r>
              <a:rPr lang="en-GB" sz="800" b="1" dirty="0">
                <a:solidFill>
                  <a:srgbClr val="FF0000"/>
                </a:solidFill>
              </a:rPr>
              <a:t>€ </a:t>
            </a:r>
            <a:r>
              <a:rPr lang="en-GB" sz="800" b="1" dirty="0" smtClean="0">
                <a:solidFill>
                  <a:srgbClr val="FF0000"/>
                </a:solidFill>
              </a:rPr>
              <a:t>141</a:t>
            </a:r>
            <a:endParaRPr lang="en-GB" sz="800" b="1" dirty="0">
              <a:solidFill>
                <a:srgbClr val="FF0000"/>
              </a:solidFill>
            </a:endParaRPr>
          </a:p>
        </p:txBody>
      </p:sp>
      <p:pic>
        <p:nvPicPr>
          <p:cNvPr id="28" name="Picture 27"/>
          <p:cNvPicPr>
            <a:picLocks noChangeAspect="1"/>
          </p:cNvPicPr>
          <p:nvPr/>
        </p:nvPicPr>
        <p:blipFill rotWithShape="1">
          <a:blip r:embed="rId5" cstate="email">
            <a:extLst>
              <a:ext uri="{28A0092B-C50C-407E-A947-70E740481C1C}">
                <a14:useLocalDpi xmlns:a14="http://schemas.microsoft.com/office/drawing/2010/main"/>
              </a:ext>
            </a:extLst>
          </a:blip>
          <a:srcRect l="2979" t="12796" r="47276" b="4085"/>
          <a:stretch/>
        </p:blipFill>
        <p:spPr>
          <a:xfrm>
            <a:off x="5694029" y="744494"/>
            <a:ext cx="631066" cy="569855"/>
          </a:xfrm>
          <a:prstGeom prst="rect">
            <a:avLst/>
          </a:prstGeom>
        </p:spPr>
      </p:pic>
      <p:sp>
        <p:nvSpPr>
          <p:cNvPr id="29" name="TextBox 28"/>
          <p:cNvSpPr txBox="1"/>
          <p:nvPr/>
        </p:nvSpPr>
        <p:spPr>
          <a:xfrm>
            <a:off x="6287395" y="1368167"/>
            <a:ext cx="3568119" cy="461665"/>
          </a:xfrm>
          <a:prstGeom prst="rect">
            <a:avLst/>
          </a:prstGeom>
          <a:noFill/>
        </p:spPr>
        <p:txBody>
          <a:bodyPr wrap="square" rtlCol="0">
            <a:spAutoFit/>
          </a:bodyPr>
          <a:lstStyle/>
          <a:p>
            <a:r>
              <a:rPr lang="en-US" sz="800" b="1" dirty="0" smtClean="0">
                <a:solidFill>
                  <a:srgbClr val="0070C0"/>
                </a:solidFill>
              </a:rPr>
              <a:t>AURORA_2200VA</a:t>
            </a:r>
            <a:r>
              <a:rPr lang="en-US" sz="800" dirty="0" smtClean="0"/>
              <a:t> </a:t>
            </a:r>
            <a:r>
              <a:rPr lang="en-US" sz="800" b="1" dirty="0" smtClean="0"/>
              <a:t>PHOENIXTEC </a:t>
            </a:r>
            <a:r>
              <a:rPr lang="en-US" sz="800" b="1" dirty="0"/>
              <a:t>UPS LINE INTERACTIVE 2200VA/1100W</a:t>
            </a:r>
            <a:r>
              <a:rPr lang="en-US" sz="800" dirty="0"/>
              <a:t>, 2PCS BATTERY 12V/9Ah, TRANSFER TIME: 4-8MS, RECHARGE TIME: 6 HOURS TO 90%, 6X SOCKETS, LED INDICATORS, PHONE LINE SURGE PROTECTION, </a:t>
            </a:r>
            <a:r>
              <a:rPr lang="en-US" sz="800" dirty="0" smtClean="0"/>
              <a:t>USB </a:t>
            </a:r>
            <a:r>
              <a:rPr lang="en-GB" sz="800" b="1" dirty="0">
                <a:solidFill>
                  <a:srgbClr val="FF0000"/>
                </a:solidFill>
              </a:rPr>
              <a:t>€ </a:t>
            </a:r>
            <a:r>
              <a:rPr lang="en-GB" sz="800" b="1" dirty="0" smtClean="0">
                <a:solidFill>
                  <a:srgbClr val="FF0000"/>
                </a:solidFill>
              </a:rPr>
              <a:t>192</a:t>
            </a:r>
            <a:endParaRPr lang="en-GB" sz="800" b="1" dirty="0">
              <a:solidFill>
                <a:srgbClr val="FF0000"/>
              </a:solidFill>
            </a:endParaRPr>
          </a:p>
        </p:txBody>
      </p:sp>
      <p:pic>
        <p:nvPicPr>
          <p:cNvPr id="30" name="Picture 29"/>
          <p:cNvPicPr>
            <a:picLocks noChangeAspect="1"/>
          </p:cNvPicPr>
          <p:nvPr/>
        </p:nvPicPr>
        <p:blipFill rotWithShape="1">
          <a:blip r:embed="rId5" cstate="email">
            <a:extLst>
              <a:ext uri="{28A0092B-C50C-407E-A947-70E740481C1C}">
                <a14:useLocalDpi xmlns:a14="http://schemas.microsoft.com/office/drawing/2010/main"/>
              </a:ext>
            </a:extLst>
          </a:blip>
          <a:srcRect t="12796" r="46428" b="4085"/>
          <a:stretch/>
        </p:blipFill>
        <p:spPr>
          <a:xfrm>
            <a:off x="5685933" y="1414476"/>
            <a:ext cx="652259" cy="546924"/>
          </a:xfrm>
          <a:prstGeom prst="rect">
            <a:avLst/>
          </a:prstGeom>
        </p:spPr>
      </p:pic>
      <p:sp>
        <p:nvSpPr>
          <p:cNvPr id="45" name="TextBox 44"/>
          <p:cNvSpPr txBox="1"/>
          <p:nvPr/>
        </p:nvSpPr>
        <p:spPr>
          <a:xfrm>
            <a:off x="0" y="438420"/>
            <a:ext cx="5654181" cy="215444"/>
          </a:xfrm>
          <a:prstGeom prst="rect">
            <a:avLst/>
          </a:prstGeom>
          <a:solidFill>
            <a:srgbClr val="4D4D4D"/>
          </a:solidFill>
          <a:ln>
            <a:noFill/>
          </a:ln>
        </p:spPr>
        <p:txBody>
          <a:bodyPr wrap="square" rtlCol="0">
            <a:spAutoFit/>
          </a:bodyPr>
          <a:lstStyle/>
          <a:p>
            <a:pPr algn="ctr"/>
            <a:r>
              <a:rPr lang="en-GB" sz="800" b="1" dirty="0">
                <a:solidFill>
                  <a:schemeClr val="bg1"/>
                </a:solidFill>
              </a:rPr>
              <a:t>EXPERTCENTER D7 MT, D701MER</a:t>
            </a:r>
            <a:endParaRPr lang="en-US" sz="800" b="1" dirty="0" smtClean="0">
              <a:solidFill>
                <a:schemeClr val="bg1"/>
              </a:solidFill>
            </a:endParaRPr>
          </a:p>
        </p:txBody>
      </p:sp>
      <p:sp>
        <p:nvSpPr>
          <p:cNvPr id="47" name="TextBox 46"/>
          <p:cNvSpPr txBox="1"/>
          <p:nvPr/>
        </p:nvSpPr>
        <p:spPr>
          <a:xfrm>
            <a:off x="-1" y="3382615"/>
            <a:ext cx="5669457" cy="215444"/>
          </a:xfrm>
          <a:prstGeom prst="rect">
            <a:avLst/>
          </a:prstGeom>
          <a:solidFill>
            <a:srgbClr val="4D4D4D"/>
          </a:solidFill>
          <a:ln>
            <a:noFill/>
          </a:ln>
        </p:spPr>
        <p:txBody>
          <a:bodyPr wrap="square" rtlCol="0">
            <a:spAutoFit/>
          </a:bodyPr>
          <a:lstStyle/>
          <a:p>
            <a:pPr algn="ctr"/>
            <a:r>
              <a:rPr lang="en-GB" sz="800" b="1" dirty="0" smtClean="0">
                <a:solidFill>
                  <a:schemeClr val="bg1"/>
                </a:solidFill>
              </a:rPr>
              <a:t>EXPERTCENTER </a:t>
            </a:r>
            <a:r>
              <a:rPr lang="en-GB" sz="800" b="1" dirty="0">
                <a:solidFill>
                  <a:schemeClr val="bg1"/>
                </a:solidFill>
              </a:rPr>
              <a:t>D7 SFF, D701SER</a:t>
            </a:r>
            <a:endParaRPr lang="en-US" sz="800" b="1" dirty="0" smtClean="0">
              <a:solidFill>
                <a:schemeClr val="bg1"/>
              </a:solidFill>
            </a:endParaRPr>
          </a:p>
        </p:txBody>
      </p:sp>
      <p:sp>
        <p:nvSpPr>
          <p:cNvPr id="51" name="TextBox 50"/>
          <p:cNvSpPr txBox="1"/>
          <p:nvPr/>
        </p:nvSpPr>
        <p:spPr>
          <a:xfrm>
            <a:off x="5654181" y="431563"/>
            <a:ext cx="4251818" cy="215444"/>
          </a:xfrm>
          <a:prstGeom prst="rect">
            <a:avLst/>
          </a:prstGeom>
          <a:solidFill>
            <a:schemeClr val="accent1"/>
          </a:solidFill>
          <a:ln>
            <a:noFill/>
          </a:ln>
        </p:spPr>
        <p:txBody>
          <a:bodyPr wrap="square" rtlCol="0">
            <a:spAutoFit/>
          </a:bodyPr>
          <a:lstStyle/>
          <a:p>
            <a:r>
              <a:rPr lang="en-GB" sz="800" b="1" dirty="0" smtClean="0">
                <a:solidFill>
                  <a:schemeClr val="bg1"/>
                </a:solidFill>
              </a:rPr>
              <a:t>Optional</a:t>
            </a:r>
            <a:endParaRPr lang="en-US" sz="800" b="1" dirty="0" smtClean="0">
              <a:solidFill>
                <a:schemeClr val="bg1"/>
              </a:solidFill>
            </a:endParaRPr>
          </a:p>
        </p:txBody>
      </p:sp>
      <p:sp>
        <p:nvSpPr>
          <p:cNvPr id="52" name="TextBox 51"/>
          <p:cNvSpPr txBox="1"/>
          <p:nvPr/>
        </p:nvSpPr>
        <p:spPr>
          <a:xfrm>
            <a:off x="6287395" y="4562701"/>
            <a:ext cx="3538756" cy="707886"/>
          </a:xfrm>
          <a:prstGeom prst="rect">
            <a:avLst/>
          </a:prstGeom>
          <a:noFill/>
        </p:spPr>
        <p:txBody>
          <a:bodyPr wrap="square" rtlCol="0">
            <a:spAutoFit/>
          </a:bodyPr>
          <a:lstStyle/>
          <a:p>
            <a:r>
              <a:rPr lang="en-GB" sz="800" b="1" dirty="0" smtClean="0">
                <a:solidFill>
                  <a:srgbClr val="0070C0"/>
                </a:solidFill>
              </a:rPr>
              <a:t>TS128GJF700</a:t>
            </a:r>
            <a:r>
              <a:rPr lang="en-GB" sz="800" dirty="0" smtClean="0"/>
              <a:t> </a:t>
            </a:r>
            <a:r>
              <a:rPr lang="en-GB" sz="800" b="1" dirty="0" smtClean="0"/>
              <a:t>TRANSCEND </a:t>
            </a:r>
            <a:r>
              <a:rPr lang="en-GB" sz="800" b="1" dirty="0"/>
              <a:t>MEMORY STICK 128GB JETFLASH 700, PROTECTION CAP</a:t>
            </a:r>
            <a:r>
              <a:rPr lang="en-GB" sz="800" dirty="0"/>
              <a:t>, USB TYPE-A, USB 3.1,  WINDOWS OS AND MAC OS, </a:t>
            </a:r>
            <a:r>
              <a:rPr lang="en-GB" sz="800" dirty="0" smtClean="0"/>
              <a:t>BLACK </a:t>
            </a:r>
            <a:r>
              <a:rPr lang="en-GB" sz="800" b="1" dirty="0">
                <a:solidFill>
                  <a:srgbClr val="FF0000"/>
                </a:solidFill>
              </a:rPr>
              <a:t>€ </a:t>
            </a:r>
            <a:r>
              <a:rPr lang="en-GB" sz="800" b="1" dirty="0" smtClean="0">
                <a:solidFill>
                  <a:srgbClr val="FF0000"/>
                </a:solidFill>
              </a:rPr>
              <a:t>13</a:t>
            </a:r>
          </a:p>
          <a:p>
            <a:endParaRPr lang="en-GB" sz="800" b="1" dirty="0">
              <a:solidFill>
                <a:srgbClr val="FF0000"/>
              </a:solidFill>
            </a:endParaRPr>
          </a:p>
          <a:p>
            <a:r>
              <a:rPr lang="en-GB" sz="800" b="1" dirty="0" smtClean="0">
                <a:solidFill>
                  <a:srgbClr val="0070C0"/>
                </a:solidFill>
              </a:rPr>
              <a:t>TS256GJF790C</a:t>
            </a:r>
            <a:r>
              <a:rPr lang="en-GB" sz="800" dirty="0"/>
              <a:t> </a:t>
            </a:r>
            <a:r>
              <a:rPr lang="en-GB" sz="800" b="1" dirty="0" smtClean="0"/>
              <a:t>TRANSCEND MEMORY STICK 256GB JETFLASH 790C, RETRACTABLE</a:t>
            </a:r>
            <a:r>
              <a:rPr lang="en-GB" sz="800" dirty="0" smtClean="0"/>
              <a:t>, USB 3.2, USB TYPE-C, WINDOWS OS AND MAC OS, BLACK </a:t>
            </a:r>
            <a:r>
              <a:rPr lang="en-GB" sz="800" b="1" dirty="0" smtClean="0">
                <a:solidFill>
                  <a:srgbClr val="FF0000"/>
                </a:solidFill>
              </a:rPr>
              <a:t>€ 25</a:t>
            </a:r>
          </a:p>
        </p:txBody>
      </p:sp>
      <p:sp>
        <p:nvSpPr>
          <p:cNvPr id="2" name="TextBox 1"/>
          <p:cNvSpPr txBox="1"/>
          <p:nvPr/>
        </p:nvSpPr>
        <p:spPr>
          <a:xfrm>
            <a:off x="6287395" y="3367149"/>
            <a:ext cx="3588473" cy="830997"/>
          </a:xfrm>
          <a:prstGeom prst="rect">
            <a:avLst/>
          </a:prstGeom>
          <a:noFill/>
        </p:spPr>
        <p:txBody>
          <a:bodyPr wrap="square" rtlCol="0">
            <a:spAutoFit/>
          </a:bodyPr>
          <a:lstStyle/>
          <a:p>
            <a:r>
              <a:rPr lang="en-GB" sz="800" b="1" dirty="0">
                <a:solidFill>
                  <a:srgbClr val="0070C0"/>
                </a:solidFill>
              </a:rPr>
              <a:t>TS1TSJ25M3S</a:t>
            </a:r>
            <a:r>
              <a:rPr lang="en-GB" sz="800" dirty="0"/>
              <a:t> </a:t>
            </a:r>
            <a:r>
              <a:rPr lang="en-GB" sz="800" b="1" dirty="0"/>
              <a:t>TRANSCEND EXTERNAL HDD 25M3 1TB, 2.5'', </a:t>
            </a:r>
            <a:r>
              <a:rPr lang="en-GB" sz="800" dirty="0"/>
              <a:t>USB 3.1, RUGGED, SLIMMER, LIGHTER, MILITARY GRADE SHOCK RESISTANCE, RUBBER CASE, ONE TOUCH BACKUP BUTTON, SUPPORT WIN, MAC, LINUX, 3YW, IRON GRAY </a:t>
            </a:r>
            <a:r>
              <a:rPr lang="en-GB" sz="800" b="1" dirty="0">
                <a:solidFill>
                  <a:srgbClr val="FF0000"/>
                </a:solidFill>
              </a:rPr>
              <a:t>€ </a:t>
            </a:r>
            <a:r>
              <a:rPr lang="en-GB" sz="800" b="1" dirty="0" smtClean="0">
                <a:solidFill>
                  <a:srgbClr val="FF0000"/>
                </a:solidFill>
              </a:rPr>
              <a:t>102</a:t>
            </a:r>
            <a:endParaRPr lang="en-GB" sz="800" b="1" dirty="0">
              <a:solidFill>
                <a:srgbClr val="FF0000"/>
              </a:solidFill>
            </a:endParaRPr>
          </a:p>
          <a:p>
            <a:r>
              <a:rPr lang="en-GB" sz="800" b="1" dirty="0">
                <a:solidFill>
                  <a:srgbClr val="0070C0"/>
                </a:solidFill>
              </a:rPr>
              <a:t>TS2TSJ25M3S</a:t>
            </a:r>
            <a:r>
              <a:rPr lang="en-GB" sz="800" dirty="0"/>
              <a:t> </a:t>
            </a:r>
            <a:r>
              <a:rPr lang="en-GB" sz="800" b="1" dirty="0"/>
              <a:t>TRANSCEND EXTERNAL HDD 25M3 2TB, 2.5'', </a:t>
            </a:r>
            <a:r>
              <a:rPr lang="en-GB" sz="800" dirty="0"/>
              <a:t>USB 3.1, RUGGED, SLIMMER, LIGHTER, MILITARY GRADE SHOCK RESISTANCE, RUBBER CASE, ONE TOUCH BACKUP BUTTON, SUPPORT WIN, MAC, LINUX, 3YW, IRON GRAY </a:t>
            </a:r>
            <a:r>
              <a:rPr lang="en-GB" sz="800" b="1" dirty="0">
                <a:solidFill>
                  <a:srgbClr val="FF0000"/>
                </a:solidFill>
              </a:rPr>
              <a:t>€ </a:t>
            </a:r>
            <a:r>
              <a:rPr lang="en-GB" sz="800" b="1" dirty="0" smtClean="0">
                <a:solidFill>
                  <a:srgbClr val="FF0000"/>
                </a:solidFill>
              </a:rPr>
              <a:t>136</a:t>
            </a:r>
            <a:endParaRPr lang="en-GB" sz="800" b="1" dirty="0">
              <a:solidFill>
                <a:srgbClr val="FF0000"/>
              </a:solidFill>
            </a:endParaRPr>
          </a:p>
        </p:txBody>
      </p:sp>
      <p:sp>
        <p:nvSpPr>
          <p:cNvPr id="3" name="TextBox 2"/>
          <p:cNvSpPr txBox="1"/>
          <p:nvPr/>
        </p:nvSpPr>
        <p:spPr>
          <a:xfrm>
            <a:off x="6287395" y="2134040"/>
            <a:ext cx="3472199" cy="830997"/>
          </a:xfrm>
          <a:prstGeom prst="rect">
            <a:avLst/>
          </a:prstGeom>
          <a:noFill/>
        </p:spPr>
        <p:txBody>
          <a:bodyPr wrap="square" rtlCol="0">
            <a:spAutoFit/>
          </a:bodyPr>
          <a:lstStyle/>
          <a:p>
            <a:r>
              <a:rPr lang="en-GB" sz="800" b="1" dirty="0">
                <a:solidFill>
                  <a:srgbClr val="0070C0"/>
                </a:solidFill>
              </a:rPr>
              <a:t>TS250GESD270C</a:t>
            </a:r>
            <a:r>
              <a:rPr lang="en-GB" sz="800" dirty="0"/>
              <a:t> </a:t>
            </a:r>
            <a:r>
              <a:rPr lang="en-GB" sz="800" b="1" dirty="0"/>
              <a:t>TRANSCEND SSD ESD270C EXTERNAL PORTABLE 250GB, 2.5'', </a:t>
            </a:r>
            <a:r>
              <a:rPr lang="en-GB" sz="800" dirty="0"/>
              <a:t>USB 3.1, BLACK, COMPACT AND LIGHT AS A FEATHER, ONE TOUCH BACKUP BUTTON, SUPPORT WINDOWS / MAC / LINUX, 3YW </a:t>
            </a:r>
            <a:r>
              <a:rPr lang="en-GB" sz="800" b="1" dirty="0">
                <a:solidFill>
                  <a:srgbClr val="FF0000"/>
                </a:solidFill>
              </a:rPr>
              <a:t>€ </a:t>
            </a:r>
            <a:r>
              <a:rPr lang="en-GB" sz="800" b="1" dirty="0" smtClean="0">
                <a:solidFill>
                  <a:srgbClr val="FF0000"/>
                </a:solidFill>
              </a:rPr>
              <a:t>54</a:t>
            </a:r>
            <a:endParaRPr lang="en-GB" sz="800" b="1" dirty="0">
              <a:solidFill>
                <a:srgbClr val="FF0000"/>
              </a:solidFill>
            </a:endParaRPr>
          </a:p>
          <a:p>
            <a:r>
              <a:rPr lang="en-GB" sz="800" b="1" dirty="0">
                <a:solidFill>
                  <a:srgbClr val="0070C0"/>
                </a:solidFill>
              </a:rPr>
              <a:t>TS500GESD270C</a:t>
            </a:r>
            <a:r>
              <a:rPr lang="en-GB" sz="800" dirty="0"/>
              <a:t> </a:t>
            </a:r>
            <a:r>
              <a:rPr lang="en-GB" sz="800" b="1" dirty="0"/>
              <a:t>TRANSCEND SSD ESD270C EXTERNAL PORTABLE 500GB, 2.5'', </a:t>
            </a:r>
            <a:r>
              <a:rPr lang="en-GB" sz="800" dirty="0"/>
              <a:t>USB 3.1, COMPACT AND LIGHT AS A FEATHER, ONE TOUCH BACKUP BUTTON, SUPPORT WINDOWS, MAC,  LINUX, 3YW, BLACK </a:t>
            </a:r>
            <a:r>
              <a:rPr lang="en-GB" sz="800" b="1" dirty="0">
                <a:solidFill>
                  <a:srgbClr val="FF0000"/>
                </a:solidFill>
              </a:rPr>
              <a:t>€ </a:t>
            </a:r>
            <a:r>
              <a:rPr lang="en-GB" sz="800" b="1" dirty="0" smtClean="0">
                <a:solidFill>
                  <a:srgbClr val="FF0000"/>
                </a:solidFill>
              </a:rPr>
              <a:t>78</a:t>
            </a:r>
          </a:p>
        </p:txBody>
      </p:sp>
      <p:sp>
        <p:nvSpPr>
          <p:cNvPr id="4" name="TextBox 3"/>
          <p:cNvSpPr txBox="1"/>
          <p:nvPr/>
        </p:nvSpPr>
        <p:spPr>
          <a:xfrm>
            <a:off x="6324217" y="5483389"/>
            <a:ext cx="3452216" cy="461665"/>
          </a:xfrm>
          <a:prstGeom prst="rect">
            <a:avLst/>
          </a:prstGeom>
          <a:noFill/>
        </p:spPr>
        <p:txBody>
          <a:bodyPr wrap="square" rtlCol="0">
            <a:spAutoFit/>
          </a:bodyPr>
          <a:lstStyle/>
          <a:p>
            <a:r>
              <a:rPr lang="en-GB" sz="800" b="1" dirty="0">
                <a:solidFill>
                  <a:srgbClr val="0070C0"/>
                </a:solidFill>
              </a:rPr>
              <a:t>TS-HUB5C</a:t>
            </a:r>
            <a:r>
              <a:rPr lang="en-GB" sz="800" dirty="0"/>
              <a:t> </a:t>
            </a:r>
            <a:r>
              <a:rPr lang="en-GB" sz="800" b="1" dirty="0"/>
              <a:t>TRANSCEND HUB 6-IN-1 USB 3.1 GEN 2, </a:t>
            </a:r>
            <a:r>
              <a:rPr lang="en-GB" sz="800" dirty="0"/>
              <a:t>USB TYPE-C (USB 3.1 GEN 2), MICROSD CARD SLOT (UHS-I), SD CARD SLOT (UHS-II) , USB TYPE-C (MAX. 60W POWER DELIVERY) , USB TYPE-A X2 (USB 3.1 GEN 1), BLACK, 2YW </a:t>
            </a:r>
            <a:r>
              <a:rPr lang="en-GB" sz="800" b="1" dirty="0" smtClean="0">
                <a:solidFill>
                  <a:srgbClr val="FF0000"/>
                </a:solidFill>
              </a:rPr>
              <a:t>€ 46</a:t>
            </a:r>
            <a:endParaRPr lang="en-GB" sz="800" b="1" dirty="0">
              <a:solidFill>
                <a:srgbClr val="FF0000"/>
              </a:solidFill>
            </a:endParaRPr>
          </a:p>
        </p:txBody>
      </p:sp>
      <p:pic>
        <p:nvPicPr>
          <p:cNvPr id="31" name="Picture 30"/>
          <p:cNvPicPr>
            <a:picLocks noChangeAspect="1"/>
          </p:cNvPicPr>
          <p:nvPr/>
        </p:nvPicPr>
        <p:blipFill rotWithShape="1">
          <a:blip r:embed="rId6">
            <a:extLst>
              <a:ext uri="{28A0092B-C50C-407E-A947-70E740481C1C}">
                <a14:useLocalDpi xmlns:a14="http://schemas.microsoft.com/office/drawing/2010/main" val="0"/>
              </a:ext>
            </a:extLst>
          </a:blip>
          <a:srcRect b="2107"/>
          <a:stretch/>
        </p:blipFill>
        <p:spPr>
          <a:xfrm>
            <a:off x="5796990" y="2176904"/>
            <a:ext cx="503003" cy="683151"/>
          </a:xfrm>
          <a:prstGeom prst="rect">
            <a:avLst/>
          </a:prstGeom>
        </p:spPr>
      </p:pic>
      <p:pic>
        <p:nvPicPr>
          <p:cNvPr id="33" name="Picture 3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19963" y="3412195"/>
            <a:ext cx="423842" cy="688743"/>
          </a:xfrm>
          <a:prstGeom prst="rect">
            <a:avLst/>
          </a:prstGeom>
        </p:spPr>
      </p:pic>
      <p:pic>
        <p:nvPicPr>
          <p:cNvPr id="34" name="Picture 3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rot="16200000">
            <a:off x="5900977" y="4416741"/>
            <a:ext cx="203777" cy="637704"/>
          </a:xfrm>
          <a:prstGeom prst="rect">
            <a:avLst/>
          </a:prstGeom>
        </p:spPr>
      </p:pic>
      <p:pic>
        <p:nvPicPr>
          <p:cNvPr id="35" name="Picture 34"/>
          <p:cNvPicPr>
            <a:picLocks noChangeAspect="1"/>
          </p:cNvPicPr>
          <p:nvPr/>
        </p:nvPicPr>
        <p:blipFill rotWithShape="1">
          <a:blip r:embed="rId9" cstate="print">
            <a:extLst>
              <a:ext uri="{28A0092B-C50C-407E-A947-70E740481C1C}">
                <a14:useLocalDpi xmlns:a14="http://schemas.microsoft.com/office/drawing/2010/main" val="0"/>
              </a:ext>
            </a:extLst>
          </a:blip>
          <a:srcRect l="7124" t="813" r="3394" b="324"/>
          <a:stretch/>
        </p:blipFill>
        <p:spPr>
          <a:xfrm rot="16200000">
            <a:off x="5907434" y="4801252"/>
            <a:ext cx="195948" cy="632617"/>
          </a:xfrm>
          <a:prstGeom prst="rect">
            <a:avLst/>
          </a:prstGeom>
        </p:spPr>
      </p:pic>
      <p:pic>
        <p:nvPicPr>
          <p:cNvPr id="36" name="Picture 3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87797" y="5473772"/>
            <a:ext cx="704649" cy="423741"/>
          </a:xfrm>
          <a:prstGeom prst="rect">
            <a:avLst/>
          </a:prstGeom>
        </p:spPr>
      </p:pic>
      <p:sp>
        <p:nvSpPr>
          <p:cNvPr id="39" name="Rectangle 38"/>
          <p:cNvSpPr/>
          <p:nvPr/>
        </p:nvSpPr>
        <p:spPr>
          <a:xfrm>
            <a:off x="1200461" y="6443409"/>
            <a:ext cx="1318048" cy="292388"/>
          </a:xfrm>
          <a:prstGeom prst="rect">
            <a:avLst/>
          </a:prstGeom>
          <a:noFill/>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a:t>
            </a:r>
            <a:r>
              <a:rPr lang="en-US" sz="600" dirty="0" smtClean="0">
                <a:latin typeface="HP Simplified" panose="020B0604020204020204" pitchFamily="34" charset="0"/>
                <a:cs typeface="Calibri" pitchFamily="34" charset="0"/>
              </a:rPr>
              <a:t>on</a:t>
            </a:r>
            <a:r>
              <a:rPr lang="en-US" sz="700" dirty="0" smtClean="0">
                <a:latin typeface="HP Simplified" panose="020B0604020204020204" pitchFamily="34" charset="0"/>
                <a:cs typeface="Calibri" pitchFamily="34" charset="0"/>
              </a:rPr>
              <a:t>: </a:t>
            </a:r>
          </a:p>
        </p:txBody>
      </p:sp>
      <p:sp>
        <p:nvSpPr>
          <p:cNvPr id="40" name="Rectangle 39"/>
          <p:cNvSpPr/>
          <p:nvPr/>
        </p:nvSpPr>
        <p:spPr>
          <a:xfrm>
            <a:off x="6709033" y="6312604"/>
            <a:ext cx="3223772" cy="553998"/>
          </a:xfrm>
          <a:prstGeom prst="rect">
            <a:avLst/>
          </a:prstGeom>
          <a:noFill/>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
        <p:nvSpPr>
          <p:cNvPr id="32" name="TextBox 31"/>
          <p:cNvSpPr txBox="1"/>
          <p:nvPr/>
        </p:nvSpPr>
        <p:spPr>
          <a:xfrm>
            <a:off x="8707395" y="146900"/>
            <a:ext cx="1198605" cy="230832"/>
          </a:xfrm>
          <a:prstGeom prst="rect">
            <a:avLst/>
          </a:prstGeom>
          <a:noFill/>
        </p:spPr>
        <p:txBody>
          <a:bodyPr wrap="square" rtlCol="0">
            <a:spAutoFit/>
          </a:bodyPr>
          <a:lstStyle/>
          <a:p>
            <a:r>
              <a:rPr lang="en-US" sz="900" dirty="0" smtClean="0"/>
              <a:t>Dealer </a:t>
            </a:r>
            <a:r>
              <a:rPr lang="en-US" sz="900" dirty="0"/>
              <a:t>File </a:t>
            </a:r>
            <a:r>
              <a:rPr lang="en-US" sz="900" dirty="0" smtClean="0"/>
              <a:t>June 2025</a:t>
            </a:r>
            <a:endParaRPr lang="en-US" sz="900" dirty="0"/>
          </a:p>
        </p:txBody>
      </p:sp>
    </p:spTree>
    <p:extLst>
      <p:ext uri="{BB962C8B-B14F-4D97-AF65-F5344CB8AC3E}">
        <p14:creationId xmlns:p14="http://schemas.microsoft.com/office/powerpoint/2010/main" val="254584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476</TotalTime>
  <Words>1960</Words>
  <Application>Microsoft Office PowerPoint</Application>
  <PresentationFormat>A4 Paper (210x297 mm)</PresentationFormat>
  <Paragraphs>65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Dubai Light</vt:lpstr>
      <vt:lpstr>HP Simplified</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Andreou</dc:creator>
  <cp:lastModifiedBy>Yiannis Andreou</cp:lastModifiedBy>
  <cp:revision>69</cp:revision>
  <dcterms:created xsi:type="dcterms:W3CDTF">2025-06-05T12:36:59Z</dcterms:created>
  <dcterms:modified xsi:type="dcterms:W3CDTF">2025-06-12T08:25:57Z</dcterms:modified>
</cp:coreProperties>
</file>