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5" r:id="rId2"/>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92B2"/>
    <a:srgbClr val="160007"/>
    <a:srgbClr val="A1281D"/>
    <a:srgbClr val="61070C"/>
    <a:srgbClr val="0081A7"/>
    <a:srgbClr val="BA4E44"/>
    <a:srgbClr val="776557"/>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98" autoAdjust="0"/>
    <p:restoredTop sz="94660"/>
  </p:normalViewPr>
  <p:slideViewPr>
    <p:cSldViewPr snapToGrid="0">
      <p:cViewPr varScale="1">
        <p:scale>
          <a:sx n="88" d="100"/>
          <a:sy n="88" d="100"/>
        </p:scale>
        <p:origin x="1800" y="67"/>
      </p:cViewPr>
      <p:guideLst/>
    </p:cSldViewPr>
  </p:slideViewPr>
  <p:notesTextViewPr>
    <p:cViewPr>
      <p:scale>
        <a:sx n="1" d="1"/>
        <a:sy n="1" d="1"/>
      </p:scale>
      <p:origin x="0" y="0"/>
    </p:cViewPr>
  </p:notesTextViewPr>
  <p:gridSpacing cx="59999" cy="59999"/>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B5D5F8C8-5AD7-4EFE-B765-633FDA8FA13A}" type="datetimeFigureOut">
              <a:rPr lang="en-US" smtClean="0"/>
              <a:t>6/10/2025</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2DEAB190-569F-4492-902B-CD4730C99CA9}" type="slidenum">
              <a:rPr lang="en-US" smtClean="0"/>
              <a:t>‹#›</a:t>
            </a:fld>
            <a:endParaRPr lang="en-US"/>
          </a:p>
        </p:txBody>
      </p:sp>
    </p:spTree>
    <p:extLst>
      <p:ext uri="{BB962C8B-B14F-4D97-AF65-F5344CB8AC3E}">
        <p14:creationId xmlns:p14="http://schemas.microsoft.com/office/powerpoint/2010/main" val="2201890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385023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3266831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572874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282198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1386C2-EDE5-4096-881E-F09601F735B7}" type="datetimeFigureOut">
              <a:rPr lang="en-US" smtClean="0"/>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339143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1386C2-EDE5-4096-881E-F09601F735B7}" type="datetimeFigureOut">
              <a:rPr lang="en-US" smtClean="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889961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E1386C2-EDE5-4096-881E-F09601F735B7}" type="datetimeFigureOut">
              <a:rPr lang="en-US" smtClean="0"/>
              <a:t>6/10/2025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988539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E1386C2-EDE5-4096-881E-F09601F735B7}" type="datetimeFigureOut">
              <a:rPr lang="en-US" smtClean="0"/>
              <a:t>6/10/2025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177123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1386C2-EDE5-4096-881E-F09601F735B7}" type="datetimeFigureOut">
              <a:rPr lang="en-US" smtClean="0"/>
              <a:t>6/10/2025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355709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1386C2-EDE5-4096-881E-F09601F735B7}" type="datetimeFigureOut">
              <a:rPr lang="en-US" smtClean="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3791109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1386C2-EDE5-4096-881E-F09601F735B7}" type="datetimeFigureOut">
              <a:rPr lang="en-US" smtClean="0"/>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115380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386C2-EDE5-4096-881E-F09601F735B7}" type="datetimeFigureOut">
              <a:rPr lang="en-US" smtClean="0"/>
              <a:t>6/10/2025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4CA3D-1A76-42C7-BF70-E467CB63EA5D}" type="slidenum">
              <a:rPr lang="en-US" smtClean="0"/>
              <a:t>‹#›</a:t>
            </a:fld>
            <a:endParaRPr lang="en-US" dirty="0"/>
          </a:p>
        </p:txBody>
      </p:sp>
    </p:spTree>
    <p:extLst>
      <p:ext uri="{BB962C8B-B14F-4D97-AF65-F5344CB8AC3E}">
        <p14:creationId xmlns:p14="http://schemas.microsoft.com/office/powerpoint/2010/main" val="34695590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eg"/><Relationship Id="rId18" Type="http://schemas.openxmlformats.org/officeDocument/2006/relationships/image" Target="../media/image17.jpg"/><Relationship Id="rId26" Type="http://schemas.openxmlformats.org/officeDocument/2006/relationships/image" Target="../media/image25.jpeg"/><Relationship Id="rId3" Type="http://schemas.openxmlformats.org/officeDocument/2006/relationships/image" Target="../media/image2.jpeg"/><Relationship Id="rId21" Type="http://schemas.openxmlformats.org/officeDocument/2006/relationships/image" Target="../media/image20.png"/><Relationship Id="rId7" Type="http://schemas.openxmlformats.org/officeDocument/2006/relationships/image" Target="../media/image6.jpeg"/><Relationship Id="rId12" Type="http://schemas.openxmlformats.org/officeDocument/2006/relationships/image" Target="../media/image11.jpeg"/><Relationship Id="rId17" Type="http://schemas.openxmlformats.org/officeDocument/2006/relationships/image" Target="../media/image16.jpeg"/><Relationship Id="rId25" Type="http://schemas.openxmlformats.org/officeDocument/2006/relationships/image" Target="../media/image24.png"/><Relationship Id="rId2" Type="http://schemas.openxmlformats.org/officeDocument/2006/relationships/image" Target="../media/image1.jpeg"/><Relationship Id="rId16" Type="http://schemas.openxmlformats.org/officeDocument/2006/relationships/image" Target="../media/image15.jpe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24" Type="http://schemas.openxmlformats.org/officeDocument/2006/relationships/image" Target="../media/image23.jpeg"/><Relationship Id="rId5" Type="http://schemas.openxmlformats.org/officeDocument/2006/relationships/image" Target="../media/image4.png"/><Relationship Id="rId15" Type="http://schemas.openxmlformats.org/officeDocument/2006/relationships/image" Target="../media/image14.jpeg"/><Relationship Id="rId23" Type="http://schemas.openxmlformats.org/officeDocument/2006/relationships/image" Target="../media/image22.jpeg"/><Relationship Id="rId28" Type="http://schemas.openxmlformats.org/officeDocument/2006/relationships/image" Target="../media/image27.jpeg"/><Relationship Id="rId10" Type="http://schemas.openxmlformats.org/officeDocument/2006/relationships/image" Target="../media/image9.jpeg"/><Relationship Id="rId19" Type="http://schemas.openxmlformats.org/officeDocument/2006/relationships/image" Target="../media/image18.jpe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jpeg"/><Relationship Id="rId27" Type="http://schemas.openxmlformats.org/officeDocument/2006/relationships/image" Target="../media/image2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p:cNvGraphicFramePr>
            <a:graphicFrameLocks noGrp="1"/>
          </p:cNvGraphicFramePr>
          <p:nvPr>
            <p:extLst>
              <p:ext uri="{D42A27DB-BD31-4B8C-83A1-F6EECF244321}">
                <p14:modId xmlns:p14="http://schemas.microsoft.com/office/powerpoint/2010/main" val="2102236577"/>
              </p:ext>
            </p:extLst>
          </p:nvPr>
        </p:nvGraphicFramePr>
        <p:xfrm>
          <a:off x="0" y="2413555"/>
          <a:ext cx="9134550" cy="1513185"/>
        </p:xfrm>
        <a:graphic>
          <a:graphicData uri="http://schemas.openxmlformats.org/drawingml/2006/table">
            <a:tbl>
              <a:tblPr firstRow="1" bandRow="1">
                <a:tableStyleId>{5C22544A-7EE6-4342-B048-85BDC9FD1C3A}</a:tableStyleId>
              </a:tblPr>
              <a:tblGrid>
                <a:gridCol w="1522425"/>
                <a:gridCol w="1522425"/>
                <a:gridCol w="1522425"/>
                <a:gridCol w="1522425"/>
                <a:gridCol w="1522425"/>
                <a:gridCol w="1522425"/>
              </a:tblGrid>
              <a:tr h="1513185">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726186201"/>
              </p:ext>
            </p:extLst>
          </p:nvPr>
        </p:nvGraphicFramePr>
        <p:xfrm>
          <a:off x="3" y="870481"/>
          <a:ext cx="9134545" cy="1542403"/>
        </p:xfrm>
        <a:graphic>
          <a:graphicData uri="http://schemas.openxmlformats.org/drawingml/2006/table">
            <a:tbl>
              <a:tblPr firstRow="1" bandRow="1">
                <a:tableStyleId>{5C22544A-7EE6-4342-B048-85BDC9FD1C3A}</a:tableStyleId>
              </a:tblPr>
              <a:tblGrid>
                <a:gridCol w="1304935"/>
                <a:gridCol w="1304935"/>
                <a:gridCol w="1304935"/>
                <a:gridCol w="1304935"/>
                <a:gridCol w="1304935"/>
                <a:gridCol w="1304935"/>
                <a:gridCol w="1304935"/>
              </a:tblGrid>
              <a:tr h="1542403">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895970522"/>
              </p:ext>
            </p:extLst>
          </p:nvPr>
        </p:nvGraphicFramePr>
        <p:xfrm>
          <a:off x="2010" y="3937562"/>
          <a:ext cx="9123828" cy="2476800"/>
        </p:xfrm>
        <a:graphic>
          <a:graphicData uri="http://schemas.openxmlformats.org/drawingml/2006/table">
            <a:tbl>
              <a:tblPr firstRow="1" bandRow="1">
                <a:tableStyleId>{5C22544A-7EE6-4342-B048-85BDC9FD1C3A}</a:tableStyleId>
              </a:tblPr>
              <a:tblGrid>
                <a:gridCol w="1520638"/>
                <a:gridCol w="1520638"/>
                <a:gridCol w="1520638"/>
                <a:gridCol w="1520638"/>
                <a:gridCol w="1520638"/>
                <a:gridCol w="1520638"/>
              </a:tblGrid>
              <a:tr h="1238400">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238400">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112" name="Rectangle 111"/>
          <p:cNvSpPr/>
          <p:nvPr/>
        </p:nvSpPr>
        <p:spPr>
          <a:xfrm>
            <a:off x="7747288" y="861926"/>
            <a:ext cx="1332138" cy="291170"/>
          </a:xfrm>
          <a:prstGeom prst="rect">
            <a:avLst/>
          </a:prstGeom>
        </p:spPr>
        <p:txBody>
          <a:bodyPr wrap="square">
            <a:spAutoFit/>
          </a:bodyPr>
          <a:lstStyle/>
          <a:p>
            <a:endParaRPr lang="en-US" sz="738" dirty="0">
              <a:solidFill>
                <a:schemeClr val="bg1">
                  <a:lumMod val="50000"/>
                </a:schemeClr>
              </a:solidFill>
            </a:endParaRPr>
          </a:p>
          <a:p>
            <a:endParaRPr lang="en-US" sz="554" dirty="0">
              <a:solidFill>
                <a:schemeClr val="bg1">
                  <a:lumMod val="65000"/>
                </a:schemeClr>
              </a:solidFill>
            </a:endParaRPr>
          </a:p>
        </p:txBody>
      </p:sp>
      <p:sp>
        <p:nvSpPr>
          <p:cNvPr id="24" name="Rectangle 23"/>
          <p:cNvSpPr/>
          <p:nvPr/>
        </p:nvSpPr>
        <p:spPr>
          <a:xfrm>
            <a:off x="8058310" y="485050"/>
            <a:ext cx="1085691" cy="1595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2"/>
          </a:p>
        </p:txBody>
      </p:sp>
      <p:sp>
        <p:nvSpPr>
          <p:cNvPr id="41" name="Rectangle 40"/>
          <p:cNvSpPr/>
          <p:nvPr/>
        </p:nvSpPr>
        <p:spPr>
          <a:xfrm>
            <a:off x="1276019" y="1543098"/>
            <a:ext cx="1382091" cy="915635"/>
          </a:xfrm>
          <a:prstGeom prst="rect">
            <a:avLst/>
          </a:prstGeom>
        </p:spPr>
        <p:txBody>
          <a:bodyPr wrap="square">
            <a:spAutoFit/>
          </a:bodyPr>
          <a:lstStyle/>
          <a:p>
            <a:pPr>
              <a:defRPr/>
            </a:pPr>
            <a:r>
              <a:rPr lang="en-US" sz="800" b="1" dirty="0" smtClean="0">
                <a:solidFill>
                  <a:srgbClr val="0081A7"/>
                </a:solidFill>
                <a:cs typeface="Arial" panose="020B0604020202020204" pitchFamily="34" charset="0"/>
              </a:rPr>
              <a:t>DES-1008C/B </a:t>
            </a:r>
            <a:endParaRPr lang="en-US" sz="800" b="1" dirty="0">
              <a:solidFill>
                <a:srgbClr val="0081A7"/>
              </a:solidFill>
              <a:cs typeface="Arial" panose="020B0604020202020204" pitchFamily="34" charset="0"/>
            </a:endParaRPr>
          </a:p>
          <a:p>
            <a:pPr lvl="0">
              <a:defRPr/>
            </a:pPr>
            <a:r>
              <a:rPr lang="en-US" sz="750" b="1" dirty="0" smtClean="0"/>
              <a:t>DLINK </a:t>
            </a:r>
            <a:r>
              <a:rPr lang="en-US" sz="750" b="1" dirty="0"/>
              <a:t>SWITCH 8PORT 10/100 LAN PORTS</a:t>
            </a:r>
            <a:r>
              <a:rPr lang="en-US" sz="750" dirty="0"/>
              <a:t>, UNMANAGED, PLUG &amp; PLAY,AUTO MDI/MDIX, GREEN TECHNOLOGY, PLASTIC CASE, </a:t>
            </a:r>
            <a:r>
              <a:rPr lang="en-US" sz="750" dirty="0" smtClean="0"/>
              <a:t>DESKTOP </a:t>
            </a:r>
            <a:r>
              <a:rPr lang="en-US" sz="800" b="1" dirty="0" smtClean="0">
                <a:solidFill>
                  <a:srgbClr val="FF0000"/>
                </a:solidFill>
              </a:rPr>
              <a:t>€9.00</a:t>
            </a:r>
            <a:endParaRPr lang="en-US" sz="700" dirty="0"/>
          </a:p>
        </p:txBody>
      </p:sp>
      <p:sp>
        <p:nvSpPr>
          <p:cNvPr id="45" name="Rectangle 44"/>
          <p:cNvSpPr/>
          <p:nvPr/>
        </p:nvSpPr>
        <p:spPr>
          <a:xfrm>
            <a:off x="1912342" y="1999110"/>
            <a:ext cx="890737" cy="220188"/>
          </a:xfrm>
          <a:prstGeom prst="rect">
            <a:avLst/>
          </a:prstGeom>
        </p:spPr>
        <p:txBody>
          <a:bodyPr wrap="square">
            <a:spAutoFit/>
          </a:bodyPr>
          <a:lstStyle/>
          <a:p>
            <a:pPr lvl="0">
              <a:defRPr/>
            </a:pPr>
            <a:endParaRPr lang="en-US" sz="831" b="1" dirty="0"/>
          </a:p>
        </p:txBody>
      </p:sp>
      <p:sp>
        <p:nvSpPr>
          <p:cNvPr id="52" name="Rectangle 51"/>
          <p:cNvSpPr/>
          <p:nvPr/>
        </p:nvSpPr>
        <p:spPr>
          <a:xfrm>
            <a:off x="6280190" y="3256532"/>
            <a:ext cx="690830" cy="348044"/>
          </a:xfrm>
          <a:prstGeom prst="rect">
            <a:avLst/>
          </a:prstGeom>
        </p:spPr>
        <p:txBody>
          <a:bodyPr wrap="square">
            <a:spAutoFit/>
          </a:bodyPr>
          <a:lstStyle/>
          <a:p>
            <a:pPr lvl="0">
              <a:defRPr/>
            </a:pPr>
            <a:endParaRPr lang="en-US" sz="831" b="1" dirty="0"/>
          </a:p>
          <a:p>
            <a:pPr lvl="0">
              <a:defRPr/>
            </a:pPr>
            <a:endParaRPr lang="en-US" sz="831" b="1" dirty="0"/>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76254" y="994056"/>
            <a:ext cx="1088606" cy="450458"/>
          </a:xfrm>
          <a:prstGeom prst="rect">
            <a:avLst/>
          </a:prstGeom>
        </p:spPr>
      </p:pic>
      <p:pic>
        <p:nvPicPr>
          <p:cNvPr id="65" name="Picture 6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203340" y="2526014"/>
            <a:ext cx="1250056" cy="451717"/>
          </a:xfrm>
          <a:prstGeom prst="rect">
            <a:avLst/>
          </a:prstGeom>
        </p:spPr>
      </p:pic>
      <p:pic>
        <p:nvPicPr>
          <p:cNvPr id="19" name="Picture 18"/>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757526" y="1029826"/>
            <a:ext cx="926959" cy="462379"/>
          </a:xfrm>
          <a:prstGeom prst="rect">
            <a:avLst/>
          </a:prstGeom>
        </p:spPr>
      </p:pic>
      <p:sp>
        <p:nvSpPr>
          <p:cNvPr id="29" name="Rectangle 28"/>
          <p:cNvSpPr/>
          <p:nvPr/>
        </p:nvSpPr>
        <p:spPr>
          <a:xfrm>
            <a:off x="2555052" y="1673530"/>
            <a:ext cx="1447694" cy="800219"/>
          </a:xfrm>
          <a:prstGeom prst="rect">
            <a:avLst/>
          </a:prstGeom>
        </p:spPr>
        <p:txBody>
          <a:bodyPr wrap="square">
            <a:spAutoFit/>
          </a:bodyPr>
          <a:lstStyle/>
          <a:p>
            <a:pPr>
              <a:defRPr/>
            </a:pPr>
            <a:r>
              <a:rPr lang="en-US" sz="800" b="1" dirty="0" smtClean="0">
                <a:solidFill>
                  <a:srgbClr val="0081A7"/>
                </a:solidFill>
                <a:cs typeface="Arial" panose="020B0604020202020204" pitchFamily="34" charset="0"/>
              </a:rPr>
              <a:t>DGS-1005A/B </a:t>
            </a:r>
            <a:endParaRPr lang="en-US" sz="800" b="1" dirty="0">
              <a:solidFill>
                <a:srgbClr val="0081A7"/>
              </a:solidFill>
              <a:cs typeface="Arial" panose="020B0604020202020204" pitchFamily="34" charset="0"/>
            </a:endParaRPr>
          </a:p>
          <a:p>
            <a:pPr lvl="0">
              <a:defRPr/>
            </a:pPr>
            <a:r>
              <a:rPr lang="en-US" sz="750" b="1" dirty="0" smtClean="0"/>
              <a:t>DLINK </a:t>
            </a:r>
            <a:r>
              <a:rPr lang="en-US" sz="750" b="1" dirty="0"/>
              <a:t>SWITCH 5PORT GIGABIT LAN PORTS</a:t>
            </a:r>
            <a:r>
              <a:rPr lang="en-US" sz="750" dirty="0"/>
              <a:t>, UNMANAGED, PLUG &amp; PLAY,AUTO MDI/MDIX, GREEN TECHNOLOGY, PLASTIC CASE, </a:t>
            </a:r>
            <a:r>
              <a:rPr lang="en-US" sz="750" dirty="0" smtClean="0"/>
              <a:t>DESKTOP  </a:t>
            </a:r>
            <a:r>
              <a:rPr lang="en-US" sz="800" b="1" dirty="0">
                <a:solidFill>
                  <a:srgbClr val="FF0000"/>
                </a:solidFill>
              </a:rPr>
              <a:t>€</a:t>
            </a:r>
            <a:r>
              <a:rPr lang="en-US" sz="800" b="1" dirty="0" smtClean="0">
                <a:solidFill>
                  <a:srgbClr val="FF0000"/>
                </a:solidFill>
              </a:rPr>
              <a:t>16.00</a:t>
            </a:r>
            <a:endParaRPr lang="" sz="800" dirty="0">
              <a:solidFill>
                <a:srgbClr val="FF0000"/>
              </a:solidFill>
            </a:endParaRPr>
          </a:p>
        </p:txBody>
      </p:sp>
      <p:sp>
        <p:nvSpPr>
          <p:cNvPr id="38" name="Rectangle 37"/>
          <p:cNvSpPr/>
          <p:nvPr/>
        </p:nvSpPr>
        <p:spPr>
          <a:xfrm>
            <a:off x="7576442" y="2935036"/>
            <a:ext cx="1584975" cy="915635"/>
          </a:xfrm>
          <a:prstGeom prst="rect">
            <a:avLst/>
          </a:prstGeom>
        </p:spPr>
        <p:txBody>
          <a:bodyPr wrap="square">
            <a:spAutoFit/>
          </a:bodyPr>
          <a:lstStyle/>
          <a:p>
            <a:pPr>
              <a:defRPr/>
            </a:pPr>
            <a:r>
              <a:rPr lang="en-US" sz="800" b="1" dirty="0">
                <a:solidFill>
                  <a:srgbClr val="0081A7"/>
                </a:solidFill>
                <a:cs typeface="Arial" panose="020B0604020202020204" pitchFamily="34" charset="0"/>
              </a:rPr>
              <a:t>DGS-1210-52</a:t>
            </a:r>
          </a:p>
          <a:p>
            <a:pPr lvl="0">
              <a:defRPr/>
            </a:pPr>
            <a:r>
              <a:rPr lang="en-US" sz="750" b="1" dirty="0"/>
              <a:t>DLINK SWITCH 48PORT GIGABIT LAN PORTS, </a:t>
            </a:r>
            <a:r>
              <a:rPr lang="en-US" sz="750" dirty="0"/>
              <a:t>4x SFP PORTS, LAYER 2 + STATIC ROUTING, SWITCHING CAPACITY 104 Gbps, WEB </a:t>
            </a:r>
            <a:r>
              <a:rPr lang="en-US" sz="750" dirty="0" smtClean="0"/>
              <a:t>SMART, </a:t>
            </a:r>
            <a:r>
              <a:rPr lang="en-US" sz="750" dirty="0"/>
              <a:t>2 SMART FANS, GREEN DLINK TECHNOLOGY </a:t>
            </a:r>
            <a:r>
              <a:rPr lang="en-US" sz="750" dirty="0" smtClean="0"/>
              <a:t>3 </a:t>
            </a:r>
            <a:r>
              <a:rPr lang="en-US" sz="800" b="1" dirty="0" smtClean="0">
                <a:solidFill>
                  <a:srgbClr val="FF0000"/>
                </a:solidFill>
              </a:rPr>
              <a:t>€</a:t>
            </a:r>
            <a:r>
              <a:rPr lang="en-GB" sz="800" b="1" dirty="0" smtClean="0">
                <a:solidFill>
                  <a:srgbClr val="FF0000"/>
                </a:solidFill>
              </a:rPr>
              <a:t>330.00</a:t>
            </a:r>
            <a:endParaRPr lang="en-US" sz="800" b="1" dirty="0" smtClean="0">
              <a:solidFill>
                <a:srgbClr val="FF0000"/>
              </a:solidFill>
            </a:endParaRPr>
          </a:p>
        </p:txBody>
      </p:sp>
      <p:pic>
        <p:nvPicPr>
          <p:cNvPr id="57" name="Picture 56"/>
          <p:cNvPicPr>
            <a:picLocks noChangeAspect="1"/>
          </p:cNvPicPr>
          <p:nvPr/>
        </p:nvPicPr>
        <p:blipFill rotWithShape="1">
          <a:blip r:embed="rId5" cstate="email">
            <a:extLst>
              <a:ext uri="{28A0092B-C50C-407E-A947-70E740481C1C}">
                <a14:useLocalDpi xmlns:a14="http://schemas.microsoft.com/office/drawing/2010/main"/>
              </a:ext>
            </a:extLst>
          </a:blip>
          <a:srcRect t="17960" b="17271"/>
          <a:stretch/>
        </p:blipFill>
        <p:spPr>
          <a:xfrm>
            <a:off x="7725387" y="2551696"/>
            <a:ext cx="1278453" cy="313125"/>
          </a:xfrm>
          <a:prstGeom prst="rect">
            <a:avLst/>
          </a:prstGeom>
        </p:spPr>
      </p:pic>
      <p:sp>
        <p:nvSpPr>
          <p:cNvPr id="97" name="Rectangle 96"/>
          <p:cNvSpPr/>
          <p:nvPr/>
        </p:nvSpPr>
        <p:spPr>
          <a:xfrm>
            <a:off x="0" y="6389840"/>
            <a:ext cx="9144000" cy="4681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Tw Cen MT" panose="020B0602020104020603" pitchFamily="34" charset="0"/>
            </a:endParaRPr>
          </a:p>
        </p:txBody>
      </p:sp>
      <p:grpSp>
        <p:nvGrpSpPr>
          <p:cNvPr id="10" name="Group 9"/>
          <p:cNvGrpSpPr/>
          <p:nvPr/>
        </p:nvGrpSpPr>
        <p:grpSpPr>
          <a:xfrm>
            <a:off x="-7762" y="-32"/>
            <a:ext cx="9151762" cy="877181"/>
            <a:chOff x="-7762" y="-32"/>
            <a:chExt cx="9151762" cy="877181"/>
          </a:xfrm>
        </p:grpSpPr>
        <p:pic>
          <p:nvPicPr>
            <p:cNvPr id="3" name="Picture 2"/>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762" y="436963"/>
              <a:ext cx="9151762" cy="440186"/>
            </a:xfrm>
            <a:prstGeom prst="rect">
              <a:avLst/>
            </a:prstGeom>
          </p:spPr>
        </p:pic>
        <p:pic>
          <p:nvPicPr>
            <p:cNvPr id="2" name="Picture 1"/>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762" y="-32"/>
              <a:ext cx="9151762" cy="433137"/>
            </a:xfrm>
            <a:prstGeom prst="rect">
              <a:avLst/>
            </a:prstGeom>
          </p:spPr>
        </p:pic>
      </p:grpSp>
      <p:pic>
        <p:nvPicPr>
          <p:cNvPr id="4" name="Picture 3"/>
          <p:cNvPicPr>
            <a:picLocks noChangeAspect="1"/>
          </p:cNvPicPr>
          <p:nvPr/>
        </p:nvPicPr>
        <p:blipFill rotWithShape="1">
          <a:blip r:embed="rId8" cstate="email">
            <a:extLst>
              <a:ext uri="{28A0092B-C50C-407E-A947-70E740481C1C}">
                <a14:useLocalDpi xmlns:a14="http://schemas.microsoft.com/office/drawing/2010/main"/>
              </a:ext>
            </a:extLst>
          </a:blip>
          <a:srcRect t="29401" b="29243"/>
          <a:stretch/>
        </p:blipFill>
        <p:spPr>
          <a:xfrm>
            <a:off x="0" y="1889"/>
            <a:ext cx="771196" cy="178602"/>
          </a:xfrm>
          <a:prstGeom prst="rect">
            <a:avLst/>
          </a:prstGeom>
        </p:spPr>
      </p:pic>
      <p:sp>
        <p:nvSpPr>
          <p:cNvPr id="95" name="Rectangle 94"/>
          <p:cNvSpPr/>
          <p:nvPr/>
        </p:nvSpPr>
        <p:spPr>
          <a:xfrm>
            <a:off x="3157997" y="433629"/>
            <a:ext cx="2898603" cy="230832"/>
          </a:xfrm>
          <a:prstGeom prst="rect">
            <a:avLst/>
          </a:prstGeom>
        </p:spPr>
        <p:txBody>
          <a:bodyPr wrap="square">
            <a:spAutoFit/>
          </a:bodyPr>
          <a:lstStyle/>
          <a:p>
            <a:r>
              <a:rPr lang="en-US" sz="900" b="1"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Please </a:t>
            </a:r>
            <a:r>
              <a:rPr lang="en-US" sz="900" b="1" i="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call for </a:t>
            </a:r>
            <a:r>
              <a:rPr lang="en-US" sz="900" b="1"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volume pricing and other models available</a:t>
            </a:r>
            <a:endParaRPr lang="en-US" sz="900" i="1" dirty="0">
              <a:solidFill>
                <a:srgbClr val="FF0000"/>
              </a:solidFill>
            </a:endParaRPr>
          </a:p>
        </p:txBody>
      </p:sp>
      <p:sp>
        <p:nvSpPr>
          <p:cNvPr id="68" name="Rectangle 67"/>
          <p:cNvSpPr/>
          <p:nvPr/>
        </p:nvSpPr>
        <p:spPr>
          <a:xfrm>
            <a:off x="6021084" y="4358092"/>
            <a:ext cx="1697592" cy="861774"/>
          </a:xfrm>
          <a:prstGeom prst="rect">
            <a:avLst/>
          </a:prstGeom>
        </p:spPr>
        <p:txBody>
          <a:bodyPr wrap="square">
            <a:spAutoFit/>
          </a:bodyPr>
          <a:lstStyle/>
          <a:p>
            <a:pPr>
              <a:defRPr/>
            </a:pPr>
            <a:r>
              <a:rPr lang="en-US" sz="900" b="1" dirty="0">
                <a:solidFill>
                  <a:srgbClr val="0081A7"/>
                </a:solidFill>
                <a:cs typeface="Arial" panose="020B0604020202020204" pitchFamily="34" charset="0"/>
              </a:rPr>
              <a:t>DGS-1008MP</a:t>
            </a:r>
          </a:p>
          <a:p>
            <a:pPr>
              <a:defRPr/>
            </a:pPr>
            <a:r>
              <a:rPr lang="en-US" sz="800" b="1" dirty="0"/>
              <a:t>DLINK SWITCH 8PORT GIGABIT LAN PORTS, </a:t>
            </a:r>
            <a:r>
              <a:rPr lang="en-US" sz="800" dirty="0"/>
              <a:t>8PORTS 10/100/1000Mbps POE (140W BUDGET) UNMANAGED, METAL CASE, FANLESS, DESKTOP / </a:t>
            </a:r>
            <a:r>
              <a:rPr lang="en-US" sz="800" dirty="0" smtClean="0"/>
              <a:t>RACKMOUNTABLE </a:t>
            </a:r>
            <a:r>
              <a:rPr lang="en-US" sz="900" b="1" dirty="0" smtClean="0">
                <a:solidFill>
                  <a:srgbClr val="FF0000"/>
                </a:solidFill>
              </a:rPr>
              <a:t>€</a:t>
            </a:r>
            <a:r>
              <a:rPr lang="el-GR" sz="900" b="1" dirty="0" smtClean="0">
                <a:solidFill>
                  <a:srgbClr val="FF0000"/>
                </a:solidFill>
              </a:rPr>
              <a:t>105.00</a:t>
            </a:r>
            <a:endParaRPr lang="" sz="900" dirty="0">
              <a:solidFill>
                <a:srgbClr val="FF0000"/>
              </a:solidFill>
            </a:endParaRPr>
          </a:p>
        </p:txBody>
      </p:sp>
      <p:pic>
        <p:nvPicPr>
          <p:cNvPr id="67" name="Picture 66"/>
          <p:cNvPicPr>
            <a:picLocks noChangeAspect="1"/>
          </p:cNvPicPr>
          <p:nvPr/>
        </p:nvPicPr>
        <p:blipFill rotWithShape="1">
          <a:blip r:embed="rId9" cstate="email">
            <a:extLst>
              <a:ext uri="{28A0092B-C50C-407E-A947-70E740481C1C}">
                <a14:useLocalDpi xmlns:a14="http://schemas.microsoft.com/office/drawing/2010/main"/>
              </a:ext>
            </a:extLst>
          </a:blip>
          <a:srcRect t="38679" b="35962"/>
          <a:stretch/>
        </p:blipFill>
        <p:spPr>
          <a:xfrm>
            <a:off x="3181679" y="5200724"/>
            <a:ext cx="1195158" cy="303073"/>
          </a:xfrm>
          <a:prstGeom prst="rect">
            <a:avLst/>
          </a:prstGeom>
        </p:spPr>
      </p:pic>
      <p:sp>
        <p:nvSpPr>
          <p:cNvPr id="76" name="Rectangle 75"/>
          <p:cNvSpPr/>
          <p:nvPr/>
        </p:nvSpPr>
        <p:spPr>
          <a:xfrm>
            <a:off x="2995215" y="5459899"/>
            <a:ext cx="1667551" cy="984885"/>
          </a:xfrm>
          <a:prstGeom prst="rect">
            <a:avLst/>
          </a:prstGeom>
        </p:spPr>
        <p:txBody>
          <a:bodyPr wrap="square">
            <a:spAutoFit/>
          </a:bodyPr>
          <a:lstStyle/>
          <a:p>
            <a:pPr>
              <a:defRPr/>
            </a:pPr>
            <a:r>
              <a:rPr lang="en-US" sz="900" b="1" dirty="0" smtClean="0">
                <a:solidFill>
                  <a:srgbClr val="0081A7"/>
                </a:solidFill>
                <a:cs typeface="Arial" panose="020B0604020202020204" pitchFamily="34" charset="0"/>
              </a:rPr>
              <a:t>DGS-F1026P-E</a:t>
            </a:r>
            <a:endParaRPr lang="en-US" sz="900" b="1" dirty="0">
              <a:solidFill>
                <a:srgbClr val="0081A7"/>
              </a:solidFill>
              <a:cs typeface="Arial" panose="020B0604020202020204" pitchFamily="34" charset="0"/>
            </a:endParaRPr>
          </a:p>
          <a:p>
            <a:pPr lvl="0">
              <a:defRPr/>
            </a:pPr>
            <a:r>
              <a:rPr lang="en-US" sz="800" b="1" dirty="0" smtClean="0"/>
              <a:t>DLINK </a:t>
            </a:r>
            <a:r>
              <a:rPr lang="en-US" sz="800" b="1" dirty="0"/>
              <a:t>SWITCH </a:t>
            </a:r>
            <a:r>
              <a:rPr lang="en-US" sz="800" dirty="0"/>
              <a:t>24-PORT 10/100/1000 BASET POE +  2 X SFP PORTS LONG RANGE UNMANAGED SWITCH, 250W POE BUDGET. (802.3AF/802.3AT SUPPORT</a:t>
            </a:r>
            <a:r>
              <a:rPr lang="en-US" sz="800" dirty="0" smtClean="0"/>
              <a:t>) </a:t>
            </a:r>
            <a:r>
              <a:rPr lang="en-US" sz="900" b="1" dirty="0" smtClean="0">
                <a:solidFill>
                  <a:srgbClr val="FF0000"/>
                </a:solidFill>
              </a:rPr>
              <a:t>€261.80</a:t>
            </a:r>
            <a:endParaRPr lang="" sz="900" dirty="0">
              <a:solidFill>
                <a:srgbClr val="FF0000"/>
              </a:solidFill>
            </a:endParaRPr>
          </a:p>
        </p:txBody>
      </p:sp>
      <p:pic>
        <p:nvPicPr>
          <p:cNvPr id="5" name="Picture 4"/>
          <p:cNvPicPr>
            <a:picLocks noChangeAspect="1"/>
          </p:cNvPicPr>
          <p:nvPr/>
        </p:nvPicPr>
        <p:blipFill rotWithShape="1">
          <a:blip r:embed="rId10" cstate="email">
            <a:extLst>
              <a:ext uri="{28A0092B-C50C-407E-A947-70E740481C1C}">
                <a14:useLocalDpi xmlns:a14="http://schemas.microsoft.com/office/drawing/2010/main"/>
              </a:ext>
            </a:extLst>
          </a:blip>
          <a:srcRect/>
          <a:stretch/>
        </p:blipFill>
        <p:spPr>
          <a:xfrm>
            <a:off x="118568" y="5252318"/>
            <a:ext cx="1236665" cy="234498"/>
          </a:xfrm>
          <a:prstGeom prst="rect">
            <a:avLst/>
          </a:prstGeom>
        </p:spPr>
      </p:pic>
      <p:sp>
        <p:nvSpPr>
          <p:cNvPr id="64" name="Rectangle 63"/>
          <p:cNvSpPr/>
          <p:nvPr/>
        </p:nvSpPr>
        <p:spPr>
          <a:xfrm>
            <a:off x="-55331" y="5658546"/>
            <a:ext cx="1692657" cy="738664"/>
          </a:xfrm>
          <a:prstGeom prst="rect">
            <a:avLst/>
          </a:prstGeom>
        </p:spPr>
        <p:txBody>
          <a:bodyPr wrap="square">
            <a:spAutoFit/>
          </a:bodyPr>
          <a:lstStyle/>
          <a:p>
            <a:pPr>
              <a:defRPr/>
            </a:pPr>
            <a:r>
              <a:rPr lang="en-US" sz="900" b="1" dirty="0">
                <a:solidFill>
                  <a:srgbClr val="0081A7"/>
                </a:solidFill>
                <a:cs typeface="Arial" panose="020B0604020202020204" pitchFamily="34" charset="0"/>
              </a:rPr>
              <a:t>DGS-F1210-18PS-E</a:t>
            </a:r>
          </a:p>
          <a:p>
            <a:pPr>
              <a:defRPr/>
            </a:pPr>
            <a:r>
              <a:rPr lang="en-US" sz="800" b="1" dirty="0" smtClean="0"/>
              <a:t>DLINK </a:t>
            </a:r>
            <a:r>
              <a:rPr lang="en-US" sz="800" b="1" dirty="0"/>
              <a:t>SWITCH </a:t>
            </a:r>
            <a:r>
              <a:rPr lang="en-US" sz="800" dirty="0"/>
              <a:t>16PORT PoE, 10/100 LAN PORTS, 16x PoE BUDGET 150W, UNMANAGED, PLUG &amp; PLAY, AUTO MDI/MDIX, </a:t>
            </a:r>
            <a:r>
              <a:rPr lang="en-US" sz="800" dirty="0" smtClean="0"/>
              <a:t>DESKTOP </a:t>
            </a:r>
            <a:r>
              <a:rPr lang="en-US" sz="900" b="1" dirty="0" smtClean="0">
                <a:solidFill>
                  <a:srgbClr val="FF0000"/>
                </a:solidFill>
              </a:rPr>
              <a:t>€</a:t>
            </a:r>
            <a:r>
              <a:rPr lang="el-GR" sz="900" b="1" dirty="0" smtClean="0">
                <a:solidFill>
                  <a:srgbClr val="FF0000"/>
                </a:solidFill>
              </a:rPr>
              <a:t>215.00</a:t>
            </a:r>
            <a:endParaRPr lang="" sz="900" dirty="0">
              <a:solidFill>
                <a:srgbClr val="FF0000"/>
              </a:solidFill>
            </a:endParaRPr>
          </a:p>
        </p:txBody>
      </p:sp>
      <p:pic>
        <p:nvPicPr>
          <p:cNvPr id="14" name="Picture 13"/>
          <p:cNvPicPr>
            <a:picLocks noChangeAspect="1"/>
          </p:cNvPicPr>
          <p:nvPr/>
        </p:nvPicPr>
        <p:blipFill rotWithShape="1">
          <a:blip r:embed="rId11" cstate="email">
            <a:extLst>
              <a:ext uri="{28A0092B-C50C-407E-A947-70E740481C1C}">
                <a14:useLocalDpi xmlns:a14="http://schemas.microsoft.com/office/drawing/2010/main"/>
              </a:ext>
            </a:extLst>
          </a:blip>
          <a:srcRect/>
          <a:stretch/>
        </p:blipFill>
        <p:spPr>
          <a:xfrm>
            <a:off x="6280329" y="5204221"/>
            <a:ext cx="1109068" cy="345276"/>
          </a:xfrm>
          <a:prstGeom prst="rect">
            <a:avLst/>
          </a:prstGeom>
        </p:spPr>
      </p:pic>
      <p:sp>
        <p:nvSpPr>
          <p:cNvPr id="69" name="Rectangle 68"/>
          <p:cNvSpPr/>
          <p:nvPr/>
        </p:nvSpPr>
        <p:spPr>
          <a:xfrm>
            <a:off x="6032624" y="5477317"/>
            <a:ext cx="1709518" cy="984885"/>
          </a:xfrm>
          <a:prstGeom prst="rect">
            <a:avLst/>
          </a:prstGeom>
        </p:spPr>
        <p:txBody>
          <a:bodyPr wrap="square">
            <a:spAutoFit/>
          </a:bodyPr>
          <a:lstStyle/>
          <a:p>
            <a:pPr>
              <a:defRPr/>
            </a:pPr>
            <a:r>
              <a:rPr lang="en-US" sz="900" b="1" dirty="0" smtClean="0">
                <a:solidFill>
                  <a:srgbClr val="0081A7"/>
                </a:solidFill>
                <a:cs typeface="Arial" panose="020B0604020202020204" pitchFamily="34" charset="0"/>
              </a:rPr>
              <a:t>DGS-1210-28P</a:t>
            </a:r>
          </a:p>
          <a:p>
            <a:pPr>
              <a:defRPr/>
            </a:pPr>
            <a:r>
              <a:rPr lang="en-US" sz="800" b="1" dirty="0"/>
              <a:t>DLINK SWITCH 24PORT </a:t>
            </a:r>
            <a:r>
              <a:rPr lang="en-US" sz="800" dirty="0"/>
              <a:t>PoE WEB SMART GIGABIT LAN PORTS, 4x GIGABIT SFP PORTS</a:t>
            </a:r>
            <a:r>
              <a:rPr lang="en-US" sz="800" dirty="0" smtClean="0"/>
              <a:t>, </a:t>
            </a:r>
            <a:r>
              <a:rPr lang="en-US" sz="800" dirty="0"/>
              <a:t>193W, MANAGED L2, </a:t>
            </a:r>
            <a:r>
              <a:rPr lang="en-US" sz="800" dirty="0" smtClean="0"/>
              <a:t>VLAN,3x </a:t>
            </a:r>
            <a:r>
              <a:rPr lang="en-US" sz="800" dirty="0"/>
              <a:t>SMART FANS, 19'' RACKMOUNT, 1U, METAL CASE, </a:t>
            </a:r>
            <a:r>
              <a:rPr lang="en-US" sz="800" dirty="0" smtClean="0"/>
              <a:t>5YW </a:t>
            </a:r>
            <a:r>
              <a:rPr lang="en-US" sz="900" b="1" dirty="0" smtClean="0">
                <a:solidFill>
                  <a:srgbClr val="FF0000"/>
                </a:solidFill>
              </a:rPr>
              <a:t>€357.00</a:t>
            </a:r>
            <a:endParaRPr lang="" sz="900" dirty="0">
              <a:solidFill>
                <a:srgbClr val="FF0000"/>
              </a:solidFill>
            </a:endParaRPr>
          </a:p>
        </p:txBody>
      </p:sp>
      <p:pic>
        <p:nvPicPr>
          <p:cNvPr id="15" name="Picture 14"/>
          <p:cNvPicPr>
            <a:picLocks noChangeAspect="1"/>
          </p:cNvPicPr>
          <p:nvPr/>
        </p:nvPicPr>
        <p:blipFill rotWithShape="1">
          <a:blip r:embed="rId12" cstate="email">
            <a:extLst>
              <a:ext uri="{28A0092B-C50C-407E-A947-70E740481C1C}">
                <a14:useLocalDpi xmlns:a14="http://schemas.microsoft.com/office/drawing/2010/main"/>
              </a:ext>
            </a:extLst>
          </a:blip>
          <a:srcRect/>
          <a:stretch/>
        </p:blipFill>
        <p:spPr>
          <a:xfrm>
            <a:off x="188014" y="2552729"/>
            <a:ext cx="920931" cy="391699"/>
          </a:xfrm>
          <a:prstGeom prst="rect">
            <a:avLst/>
          </a:prstGeom>
        </p:spPr>
      </p:pic>
      <p:sp>
        <p:nvSpPr>
          <p:cNvPr id="74" name="Rectangle 73"/>
          <p:cNvSpPr/>
          <p:nvPr/>
        </p:nvSpPr>
        <p:spPr>
          <a:xfrm>
            <a:off x="-33934" y="3143439"/>
            <a:ext cx="1539181" cy="684803"/>
          </a:xfrm>
          <a:prstGeom prst="rect">
            <a:avLst/>
          </a:prstGeom>
        </p:spPr>
        <p:txBody>
          <a:bodyPr wrap="square">
            <a:spAutoFit/>
          </a:bodyPr>
          <a:lstStyle/>
          <a:p>
            <a:pPr>
              <a:defRPr/>
            </a:pPr>
            <a:r>
              <a:rPr lang="en-US" sz="800" b="1" dirty="0">
                <a:solidFill>
                  <a:srgbClr val="0081A7"/>
                </a:solidFill>
                <a:cs typeface="Arial" panose="020B0604020202020204" pitchFamily="34" charset="0"/>
              </a:rPr>
              <a:t>DGS-1100-08V2/B</a:t>
            </a:r>
          </a:p>
          <a:p>
            <a:pPr>
              <a:defRPr/>
            </a:pPr>
            <a:r>
              <a:rPr lang="en-US" sz="750" b="1" dirty="0"/>
              <a:t>DLINK SWITCH 8PORT 1000BASE-T</a:t>
            </a:r>
            <a:r>
              <a:rPr lang="en-US" sz="750" dirty="0"/>
              <a:t>, SMART MANAGED, GIGABIT, FANLESS, RACKABLE, D-LINK GREEN </a:t>
            </a:r>
            <a:r>
              <a:rPr lang="en-US" sz="750" dirty="0" smtClean="0"/>
              <a:t>ENABLED</a:t>
            </a:r>
            <a:r>
              <a:rPr lang="en-US" sz="750" b="1" dirty="0" smtClean="0"/>
              <a:t> </a:t>
            </a:r>
            <a:r>
              <a:rPr lang="en-US" sz="800" b="1" dirty="0" smtClean="0">
                <a:solidFill>
                  <a:srgbClr val="FF0000"/>
                </a:solidFill>
              </a:rPr>
              <a:t>€43.00</a:t>
            </a:r>
            <a:endParaRPr lang="" sz="800" dirty="0">
              <a:solidFill>
                <a:srgbClr val="FF0000"/>
              </a:solidFill>
            </a:endParaRPr>
          </a:p>
        </p:txBody>
      </p:sp>
      <p:pic>
        <p:nvPicPr>
          <p:cNvPr id="9" name="Picture 8"/>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4723746" y="2560272"/>
            <a:ext cx="1206643" cy="261367"/>
          </a:xfrm>
          <a:prstGeom prst="rect">
            <a:avLst/>
          </a:prstGeom>
        </p:spPr>
      </p:pic>
      <p:sp>
        <p:nvSpPr>
          <p:cNvPr id="78" name="Rectangle 77"/>
          <p:cNvSpPr/>
          <p:nvPr/>
        </p:nvSpPr>
        <p:spPr>
          <a:xfrm>
            <a:off x="4541710" y="3115089"/>
            <a:ext cx="1556378" cy="800219"/>
          </a:xfrm>
          <a:prstGeom prst="rect">
            <a:avLst/>
          </a:prstGeom>
        </p:spPr>
        <p:txBody>
          <a:bodyPr wrap="square">
            <a:spAutoFit/>
          </a:bodyPr>
          <a:lstStyle/>
          <a:p>
            <a:pPr>
              <a:defRPr/>
            </a:pPr>
            <a:r>
              <a:rPr lang="en-US" sz="800" b="1" dirty="0">
                <a:solidFill>
                  <a:srgbClr val="0081A7"/>
                </a:solidFill>
                <a:cs typeface="Arial" panose="020B0604020202020204" pitchFamily="34" charset="0"/>
              </a:rPr>
              <a:t>DGS-1210-28</a:t>
            </a:r>
          </a:p>
          <a:p>
            <a:pPr>
              <a:defRPr/>
            </a:pPr>
            <a:r>
              <a:rPr lang="en-US" sz="750" b="1" dirty="0"/>
              <a:t>DLINK SWITCH 24PORT GIGABIT</a:t>
            </a:r>
            <a:r>
              <a:rPr lang="en-US" sz="750" dirty="0"/>
              <a:t>, WEBSMART L2, 4XCOMBO SFP, LAYER 2+ STATIC ROUTING, VLAN, SNMP, DESKTOP / RACKMOUNT, KIT, FANLESS, </a:t>
            </a:r>
            <a:r>
              <a:rPr lang="en-US" sz="750" dirty="0" smtClean="0"/>
              <a:t>METAL</a:t>
            </a:r>
            <a:r>
              <a:rPr lang="el-GR" sz="750" b="1" dirty="0" smtClean="0"/>
              <a:t> </a:t>
            </a:r>
            <a:r>
              <a:rPr lang="en-US" sz="800" b="1" dirty="0" smtClean="0">
                <a:solidFill>
                  <a:srgbClr val="FF0000"/>
                </a:solidFill>
              </a:rPr>
              <a:t>€165.00</a:t>
            </a:r>
            <a:endParaRPr lang="" sz="800" dirty="0">
              <a:solidFill>
                <a:srgbClr val="FF0000"/>
              </a:solidFill>
            </a:endParaRPr>
          </a:p>
        </p:txBody>
      </p:sp>
      <p:sp>
        <p:nvSpPr>
          <p:cNvPr id="79" name="TextBox 78"/>
          <p:cNvSpPr txBox="1"/>
          <p:nvPr/>
        </p:nvSpPr>
        <p:spPr>
          <a:xfrm>
            <a:off x="6040398" y="636612"/>
            <a:ext cx="1513408" cy="230832"/>
          </a:xfrm>
          <a:prstGeom prst="rect">
            <a:avLst/>
          </a:prstGeom>
          <a:noFill/>
        </p:spPr>
        <p:txBody>
          <a:bodyPr wrap="square" rtlCol="0">
            <a:spAutoFit/>
          </a:bodyPr>
          <a:lstStyle/>
          <a:p>
            <a:r>
              <a:rPr lang="en-US" sz="900" b="1" dirty="0" smtClean="0">
                <a:solidFill>
                  <a:schemeClr val="bg1"/>
                </a:solidFill>
              </a:rPr>
              <a:t>Retail File June 2025</a:t>
            </a:r>
            <a:endParaRPr lang="en-US" sz="900" b="1" dirty="0">
              <a:solidFill>
                <a:schemeClr val="bg1"/>
              </a:solidFill>
            </a:endParaRPr>
          </a:p>
        </p:txBody>
      </p:sp>
      <p:pic>
        <p:nvPicPr>
          <p:cNvPr id="80" name="Picture 79"/>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6762027" y="988270"/>
            <a:ext cx="894763" cy="469949"/>
          </a:xfrm>
          <a:prstGeom prst="rect">
            <a:avLst/>
          </a:prstGeom>
        </p:spPr>
      </p:pic>
      <p:sp>
        <p:nvSpPr>
          <p:cNvPr id="81" name="Rectangle 80"/>
          <p:cNvSpPr/>
          <p:nvPr/>
        </p:nvSpPr>
        <p:spPr>
          <a:xfrm>
            <a:off x="6479242" y="1548260"/>
            <a:ext cx="1388515" cy="915635"/>
          </a:xfrm>
          <a:prstGeom prst="rect">
            <a:avLst/>
          </a:prstGeom>
        </p:spPr>
        <p:txBody>
          <a:bodyPr wrap="square">
            <a:spAutoFit/>
          </a:bodyPr>
          <a:lstStyle/>
          <a:p>
            <a:pPr>
              <a:defRPr/>
            </a:pPr>
            <a:r>
              <a:rPr lang="en-US" sz="800" b="1" dirty="0">
                <a:solidFill>
                  <a:srgbClr val="0081A7"/>
                </a:solidFill>
                <a:cs typeface="Arial" panose="020B0604020202020204" pitchFamily="34" charset="0"/>
              </a:rPr>
              <a:t>DES-1016A/E</a:t>
            </a:r>
          </a:p>
          <a:p>
            <a:pPr>
              <a:defRPr/>
            </a:pPr>
            <a:r>
              <a:rPr lang="en-US" sz="750" b="1" dirty="0" smtClean="0"/>
              <a:t>DLINK </a:t>
            </a:r>
            <a:r>
              <a:rPr lang="en-US" sz="750" b="1" dirty="0"/>
              <a:t>SWITCH </a:t>
            </a:r>
            <a:r>
              <a:rPr lang="en-US" sz="750" dirty="0"/>
              <a:t>16PORT 10/100 LAN PORTS, UNMANAGED, PLUG &amp; PLAY,AUTO MDI/MDIX, GREEN TECHNOLOGY, PLASTIC CASE, </a:t>
            </a:r>
            <a:r>
              <a:rPr lang="en-US" sz="750" dirty="0" smtClean="0"/>
              <a:t>DESKTOP </a:t>
            </a:r>
            <a:r>
              <a:rPr lang="en-US" sz="800" b="1" dirty="0" smtClean="0">
                <a:solidFill>
                  <a:srgbClr val="FF0000"/>
                </a:solidFill>
              </a:rPr>
              <a:t>€29.00</a:t>
            </a:r>
            <a:endParaRPr lang="" sz="800" b="1" dirty="0">
              <a:solidFill>
                <a:srgbClr val="FF0000"/>
              </a:solidFill>
            </a:endParaRPr>
          </a:p>
        </p:txBody>
      </p:sp>
      <p:pic>
        <p:nvPicPr>
          <p:cNvPr id="33" name="Picture 32"/>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827473" y="5217354"/>
            <a:ext cx="883620" cy="343924"/>
          </a:xfrm>
          <a:prstGeom prst="rect">
            <a:avLst/>
          </a:prstGeom>
        </p:spPr>
      </p:pic>
      <p:sp>
        <p:nvSpPr>
          <p:cNvPr id="83" name="Rectangle 82"/>
          <p:cNvSpPr/>
          <p:nvPr/>
        </p:nvSpPr>
        <p:spPr>
          <a:xfrm>
            <a:off x="1464904" y="5504272"/>
            <a:ext cx="1653040" cy="946413"/>
          </a:xfrm>
          <a:prstGeom prst="rect">
            <a:avLst/>
          </a:prstGeom>
        </p:spPr>
        <p:txBody>
          <a:bodyPr wrap="square">
            <a:spAutoFit/>
          </a:bodyPr>
          <a:lstStyle/>
          <a:p>
            <a:pPr>
              <a:defRPr/>
            </a:pPr>
            <a:r>
              <a:rPr lang="en-US" sz="900" b="1" dirty="0">
                <a:solidFill>
                  <a:srgbClr val="0081A7"/>
                </a:solidFill>
                <a:cs typeface="Arial" panose="020B0604020202020204" pitchFamily="34" charset="0"/>
              </a:rPr>
              <a:t>DGS-1100-24PV2</a:t>
            </a:r>
          </a:p>
          <a:p>
            <a:pPr>
              <a:defRPr/>
            </a:pPr>
            <a:r>
              <a:rPr lang="en-US" sz="750" b="1" dirty="0"/>
              <a:t>DLINK SWITCH 24PORT GIGABIT LAN PORTS, </a:t>
            </a:r>
            <a:r>
              <a:rPr lang="en-US" sz="750" dirty="0"/>
              <a:t>12 PORTS 10/100/1000Mbps POE (100W BUDGET) + 12 PORTS 10/100/1000Mbp, LAYER 2, SMART MANAGED, METAL CASE, </a:t>
            </a:r>
            <a:r>
              <a:rPr lang="en-US" sz="750" dirty="0" smtClean="0"/>
              <a:t>5YW </a:t>
            </a:r>
            <a:r>
              <a:rPr lang="en-US" sz="900" b="1" dirty="0" smtClean="0">
                <a:solidFill>
                  <a:srgbClr val="FF0000"/>
                </a:solidFill>
              </a:rPr>
              <a:t>€</a:t>
            </a:r>
            <a:r>
              <a:rPr lang="el-GR" sz="900" b="1" dirty="0" smtClean="0">
                <a:solidFill>
                  <a:srgbClr val="FF0000"/>
                </a:solidFill>
              </a:rPr>
              <a:t>260.00</a:t>
            </a:r>
            <a:endParaRPr lang="" sz="900" dirty="0">
              <a:solidFill>
                <a:srgbClr val="FF0000"/>
              </a:solidFill>
            </a:endParaRPr>
          </a:p>
        </p:txBody>
      </p:sp>
      <p:pic>
        <p:nvPicPr>
          <p:cNvPr id="37" name="Picture 36"/>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7651560" y="5217195"/>
            <a:ext cx="1355357" cy="290041"/>
          </a:xfrm>
          <a:prstGeom prst="rect">
            <a:avLst/>
          </a:prstGeom>
        </p:spPr>
      </p:pic>
      <p:sp>
        <p:nvSpPr>
          <p:cNvPr id="84" name="Rectangle 83"/>
          <p:cNvSpPr/>
          <p:nvPr/>
        </p:nvSpPr>
        <p:spPr>
          <a:xfrm>
            <a:off x="7585660" y="5600428"/>
            <a:ext cx="1577235" cy="861774"/>
          </a:xfrm>
          <a:prstGeom prst="rect">
            <a:avLst/>
          </a:prstGeom>
        </p:spPr>
        <p:txBody>
          <a:bodyPr wrap="square">
            <a:spAutoFit/>
          </a:bodyPr>
          <a:lstStyle/>
          <a:p>
            <a:pPr>
              <a:defRPr/>
            </a:pPr>
            <a:r>
              <a:rPr lang="en-US" sz="900" b="1" dirty="0">
                <a:solidFill>
                  <a:srgbClr val="0081A7"/>
                </a:solidFill>
                <a:cs typeface="Arial" panose="020B0604020202020204" pitchFamily="34" charset="0"/>
              </a:rPr>
              <a:t>DGS-1210-52MP</a:t>
            </a:r>
          </a:p>
          <a:p>
            <a:pPr>
              <a:defRPr/>
            </a:pPr>
            <a:r>
              <a:rPr lang="en-US" sz="800" b="1" dirty="0"/>
              <a:t>DLINK SWITCH 48PORT POE</a:t>
            </a:r>
            <a:r>
              <a:rPr lang="en-US" sz="800" dirty="0"/>
              <a:t>, 48X 370W PoE BUDGET GIGABIT LAN PORTS, 4X GIGABIT SFP PORTS, AUTOMATIC MDI / MDIX ON ALL </a:t>
            </a:r>
            <a:r>
              <a:rPr lang="en-US" sz="800" dirty="0" smtClean="0"/>
              <a:t>PORTS </a:t>
            </a:r>
            <a:r>
              <a:rPr lang="en-US" sz="900" b="1" dirty="0" smtClean="0">
                <a:solidFill>
                  <a:srgbClr val="FF0000"/>
                </a:solidFill>
              </a:rPr>
              <a:t>€594.00</a:t>
            </a:r>
            <a:endParaRPr lang="" sz="900" dirty="0">
              <a:solidFill>
                <a:srgbClr val="FF0000"/>
              </a:solidFill>
            </a:endParaRPr>
          </a:p>
        </p:txBody>
      </p:sp>
      <p:pic>
        <p:nvPicPr>
          <p:cNvPr id="18" name="Picture 17"/>
          <p:cNvPicPr>
            <a:picLocks noChangeAspect="1"/>
          </p:cNvPicPr>
          <p:nvPr/>
        </p:nvPicPr>
        <p:blipFill rotWithShape="1">
          <a:blip r:embed="rId17" cstate="print">
            <a:extLst>
              <a:ext uri="{28A0092B-C50C-407E-A947-70E740481C1C}">
                <a14:useLocalDpi xmlns:a14="http://schemas.microsoft.com/office/drawing/2010/main" val="0"/>
              </a:ext>
            </a:extLst>
          </a:blip>
          <a:srcRect l="7563" t="12680" r="7313" b="13360"/>
          <a:stretch/>
        </p:blipFill>
        <p:spPr>
          <a:xfrm>
            <a:off x="4118105" y="1048811"/>
            <a:ext cx="863259" cy="412643"/>
          </a:xfrm>
          <a:prstGeom prst="rect">
            <a:avLst/>
          </a:prstGeom>
        </p:spPr>
      </p:pic>
      <p:sp>
        <p:nvSpPr>
          <p:cNvPr id="73" name="Rectangle 72"/>
          <p:cNvSpPr/>
          <p:nvPr/>
        </p:nvSpPr>
        <p:spPr>
          <a:xfrm>
            <a:off x="3865740" y="1622202"/>
            <a:ext cx="1469661" cy="800219"/>
          </a:xfrm>
          <a:prstGeom prst="rect">
            <a:avLst/>
          </a:prstGeom>
        </p:spPr>
        <p:txBody>
          <a:bodyPr wrap="square">
            <a:spAutoFit/>
          </a:bodyPr>
          <a:lstStyle/>
          <a:p>
            <a:pPr>
              <a:defRPr/>
            </a:pPr>
            <a:r>
              <a:rPr lang="en-US" sz="800" b="1" dirty="0">
                <a:solidFill>
                  <a:srgbClr val="0081A7"/>
                </a:solidFill>
                <a:cs typeface="Arial" panose="020B0604020202020204" pitchFamily="34" charset="0"/>
              </a:rPr>
              <a:t>DGS-105/B</a:t>
            </a:r>
          </a:p>
          <a:p>
            <a:pPr lvl="0">
              <a:defRPr/>
            </a:pPr>
            <a:r>
              <a:rPr lang="en-US" sz="750" b="1" dirty="0" smtClean="0"/>
              <a:t>DLINK </a:t>
            </a:r>
            <a:r>
              <a:rPr lang="en-US" sz="750" b="1" dirty="0"/>
              <a:t>SWITCH 5PORT GIGABIT LAN PORTS</a:t>
            </a:r>
            <a:r>
              <a:rPr lang="en-US" sz="750" dirty="0"/>
              <a:t>, UNMANAGED, PLUG &amp; PLAY,AUTO MDI/MDIX, GREEN TECHNOLOGY, PLASTIC CASE, </a:t>
            </a:r>
            <a:r>
              <a:rPr lang="en-US" sz="750" dirty="0" smtClean="0"/>
              <a:t>DESKTOP  </a:t>
            </a:r>
            <a:r>
              <a:rPr lang="en-US" sz="800" b="1" dirty="0" smtClean="0">
                <a:solidFill>
                  <a:srgbClr val="FF0000"/>
                </a:solidFill>
              </a:rPr>
              <a:t>€20.00</a:t>
            </a:r>
            <a:endParaRPr lang="" sz="800" dirty="0">
              <a:solidFill>
                <a:srgbClr val="FF0000"/>
              </a:solidFill>
            </a:endParaRPr>
          </a:p>
        </p:txBody>
      </p:sp>
      <p:pic>
        <p:nvPicPr>
          <p:cNvPr id="22" name="Picture 21"/>
          <p:cNvPicPr>
            <a:picLocks noChangeAspect="1"/>
          </p:cNvPicPr>
          <p:nvPr/>
        </p:nvPicPr>
        <p:blipFill rotWithShape="1">
          <a:blip r:embed="rId18" cstate="print">
            <a:extLst>
              <a:ext uri="{28A0092B-C50C-407E-A947-70E740481C1C}">
                <a14:useLocalDpi xmlns:a14="http://schemas.microsoft.com/office/drawing/2010/main" val="0"/>
              </a:ext>
            </a:extLst>
          </a:blip>
          <a:srcRect l="3722" t="9639" r="4966" b="13577"/>
          <a:stretch/>
        </p:blipFill>
        <p:spPr>
          <a:xfrm>
            <a:off x="5335401" y="996640"/>
            <a:ext cx="1062109" cy="338602"/>
          </a:xfrm>
          <a:prstGeom prst="rect">
            <a:avLst/>
          </a:prstGeom>
        </p:spPr>
      </p:pic>
      <p:sp>
        <p:nvSpPr>
          <p:cNvPr id="86" name="Rectangle 85"/>
          <p:cNvSpPr/>
          <p:nvPr/>
        </p:nvSpPr>
        <p:spPr>
          <a:xfrm>
            <a:off x="5209309" y="1598164"/>
            <a:ext cx="1369720" cy="800219"/>
          </a:xfrm>
          <a:prstGeom prst="rect">
            <a:avLst/>
          </a:prstGeom>
        </p:spPr>
        <p:txBody>
          <a:bodyPr wrap="square">
            <a:spAutoFit/>
          </a:bodyPr>
          <a:lstStyle/>
          <a:p>
            <a:pPr>
              <a:defRPr/>
            </a:pPr>
            <a:r>
              <a:rPr lang="en-US" sz="800" b="1" dirty="0">
                <a:solidFill>
                  <a:srgbClr val="0081A7"/>
                </a:solidFill>
                <a:cs typeface="Arial" panose="020B0604020202020204" pitchFamily="34" charset="0"/>
              </a:rPr>
              <a:t>DGS-108/B</a:t>
            </a:r>
          </a:p>
          <a:p>
            <a:pPr>
              <a:defRPr/>
            </a:pPr>
            <a:r>
              <a:rPr lang="en-US" sz="750" b="1" dirty="0"/>
              <a:t>DLINK SWITCH 8PORT </a:t>
            </a:r>
            <a:r>
              <a:rPr lang="en-US" sz="750" dirty="0"/>
              <a:t>GIGABIT LAN </a:t>
            </a:r>
            <a:r>
              <a:rPr lang="en-US" sz="750" b="1" dirty="0"/>
              <a:t>PORTS, </a:t>
            </a:r>
            <a:r>
              <a:rPr lang="en-US" sz="750" dirty="0"/>
              <a:t>UNMANAGED, PLUG &amp; PLAY, METAL CASE, </a:t>
            </a:r>
            <a:r>
              <a:rPr lang="en-US" sz="750" dirty="0" smtClean="0"/>
              <a:t>DESKTOP </a:t>
            </a:r>
            <a:r>
              <a:rPr lang="en-US" sz="800" b="1" dirty="0" smtClean="0">
                <a:solidFill>
                  <a:srgbClr val="FF0000"/>
                </a:solidFill>
              </a:rPr>
              <a:t>€26.00</a:t>
            </a:r>
            <a:endParaRPr lang="" sz="800" dirty="0">
              <a:solidFill>
                <a:srgbClr val="FF0000"/>
              </a:solidFill>
            </a:endParaRPr>
          </a:p>
        </p:txBody>
      </p:sp>
      <p:sp>
        <p:nvSpPr>
          <p:cNvPr id="90" name="Rectangle 89"/>
          <p:cNvSpPr/>
          <p:nvPr/>
        </p:nvSpPr>
        <p:spPr>
          <a:xfrm>
            <a:off x="2992040" y="3021100"/>
            <a:ext cx="1549670" cy="915635"/>
          </a:xfrm>
          <a:prstGeom prst="rect">
            <a:avLst/>
          </a:prstGeom>
        </p:spPr>
        <p:txBody>
          <a:bodyPr wrap="square">
            <a:spAutoFit/>
          </a:bodyPr>
          <a:lstStyle/>
          <a:p>
            <a:pPr>
              <a:defRPr/>
            </a:pPr>
            <a:r>
              <a:rPr lang="en-US" sz="800" b="1" dirty="0" smtClean="0">
                <a:solidFill>
                  <a:srgbClr val="0081A7"/>
                </a:solidFill>
                <a:cs typeface="Arial" panose="020B0604020202020204" pitchFamily="34" charset="0"/>
              </a:rPr>
              <a:t>DGS-1024C/B</a:t>
            </a:r>
          </a:p>
          <a:p>
            <a:pPr>
              <a:defRPr/>
            </a:pPr>
            <a:r>
              <a:rPr lang="en-US" sz="750" b="1" dirty="0" smtClean="0"/>
              <a:t>DLINK SWITCH </a:t>
            </a:r>
            <a:r>
              <a:rPr lang="en-US" sz="750" dirty="0" smtClean="0"/>
              <a:t>24PORT GIGABIT LAN PORTS, UNMANAGED, PLUG &amp; PLAY,AUTO MDI/MDIX, GREEN TECHNOLOGY,METAL CASE,FANLESS, DESKTOP/RACKMOUNT  </a:t>
            </a:r>
            <a:r>
              <a:rPr lang="en-US" sz="800" b="1" dirty="0" smtClean="0">
                <a:solidFill>
                  <a:srgbClr val="FF0000"/>
                </a:solidFill>
              </a:rPr>
              <a:t>€75.00</a:t>
            </a:r>
            <a:endParaRPr lang="" sz="800" dirty="0">
              <a:solidFill>
                <a:srgbClr val="FF0000"/>
              </a:solidFill>
            </a:endParaRPr>
          </a:p>
        </p:txBody>
      </p:sp>
      <p:sp>
        <p:nvSpPr>
          <p:cNvPr id="91" name="TextBox 90"/>
          <p:cNvSpPr txBox="1"/>
          <p:nvPr/>
        </p:nvSpPr>
        <p:spPr>
          <a:xfrm>
            <a:off x="7050371" y="4296301"/>
            <a:ext cx="532518" cy="338554"/>
          </a:xfrm>
          <a:prstGeom prst="rect">
            <a:avLst/>
          </a:prstGeom>
          <a:noFill/>
        </p:spPr>
        <p:txBody>
          <a:bodyPr wrap="none" rtlCol="0">
            <a:spAutoFit/>
          </a:bodyPr>
          <a:lstStyle/>
          <a:p>
            <a:r>
              <a:rPr lang="en-US" sz="1600" b="1" dirty="0" smtClean="0"/>
              <a:t>POE</a:t>
            </a:r>
            <a:endParaRPr lang="en-US" b="1" dirty="0"/>
          </a:p>
        </p:txBody>
      </p:sp>
      <p:pic>
        <p:nvPicPr>
          <p:cNvPr id="39" name="Picture 38"/>
          <p:cNvPicPr>
            <a:picLocks noChangeAspect="1"/>
          </p:cNvPicPr>
          <p:nvPr/>
        </p:nvPicPr>
        <p:blipFill rotWithShape="1">
          <a:blip r:embed="rId19" cstate="print">
            <a:extLst>
              <a:ext uri="{28A0092B-C50C-407E-A947-70E740481C1C}">
                <a14:useLocalDpi xmlns:a14="http://schemas.microsoft.com/office/drawing/2010/main" val="0"/>
              </a:ext>
            </a:extLst>
          </a:blip>
          <a:srcRect l="3618" t="8823" r="3947" b="9606"/>
          <a:stretch/>
        </p:blipFill>
        <p:spPr>
          <a:xfrm>
            <a:off x="6373470" y="4006398"/>
            <a:ext cx="977887" cy="362783"/>
          </a:xfrm>
          <a:prstGeom prst="rect">
            <a:avLst/>
          </a:prstGeom>
        </p:spPr>
      </p:pic>
      <p:sp>
        <p:nvSpPr>
          <p:cNvPr id="94" name="TextBox 93"/>
          <p:cNvSpPr txBox="1"/>
          <p:nvPr/>
        </p:nvSpPr>
        <p:spPr>
          <a:xfrm>
            <a:off x="8524046" y="4278233"/>
            <a:ext cx="532518" cy="338554"/>
          </a:xfrm>
          <a:prstGeom prst="rect">
            <a:avLst/>
          </a:prstGeom>
          <a:noFill/>
        </p:spPr>
        <p:txBody>
          <a:bodyPr wrap="none" rtlCol="0">
            <a:spAutoFit/>
          </a:bodyPr>
          <a:lstStyle/>
          <a:p>
            <a:r>
              <a:rPr lang="en-US" sz="1600" b="1" dirty="0" smtClean="0"/>
              <a:t>POE</a:t>
            </a:r>
            <a:endParaRPr lang="en-US" b="1" dirty="0"/>
          </a:p>
        </p:txBody>
      </p:sp>
      <p:pic>
        <p:nvPicPr>
          <p:cNvPr id="96" name="Picture 95"/>
          <p:cNvPicPr>
            <a:picLocks noChangeAspect="1"/>
          </p:cNvPicPr>
          <p:nvPr/>
        </p:nvPicPr>
        <p:blipFill rotWithShape="1">
          <a:blip r:embed="rId20" cstate="email">
            <a:clrChange>
              <a:clrFrom>
                <a:srgbClr val="ECEFF6"/>
              </a:clrFrom>
              <a:clrTo>
                <a:srgbClr val="ECEFF6">
                  <a:alpha val="0"/>
                </a:srgbClr>
              </a:clrTo>
            </a:clrChange>
            <a:extLst>
              <a:ext uri="{28A0092B-C50C-407E-A947-70E740481C1C}">
                <a14:useLocalDpi xmlns:a14="http://schemas.microsoft.com/office/drawing/2010/main"/>
              </a:ext>
            </a:extLst>
          </a:blip>
          <a:srcRect t="34980" b="36213"/>
          <a:stretch/>
        </p:blipFill>
        <p:spPr>
          <a:xfrm>
            <a:off x="7839947" y="3973324"/>
            <a:ext cx="1080018" cy="302404"/>
          </a:xfrm>
          <a:prstGeom prst="rect">
            <a:avLst/>
          </a:prstGeom>
        </p:spPr>
      </p:pic>
      <p:sp>
        <p:nvSpPr>
          <p:cNvPr id="101" name="Rectangle 100"/>
          <p:cNvSpPr/>
          <p:nvPr/>
        </p:nvSpPr>
        <p:spPr>
          <a:xfrm>
            <a:off x="7583637" y="4377034"/>
            <a:ext cx="1654610" cy="861774"/>
          </a:xfrm>
          <a:prstGeom prst="rect">
            <a:avLst/>
          </a:prstGeom>
        </p:spPr>
        <p:txBody>
          <a:bodyPr wrap="square">
            <a:spAutoFit/>
          </a:bodyPr>
          <a:lstStyle/>
          <a:p>
            <a:pPr>
              <a:defRPr/>
            </a:pPr>
            <a:r>
              <a:rPr lang="en-US" sz="900" b="1" dirty="0" smtClean="0">
                <a:solidFill>
                  <a:srgbClr val="0081A7"/>
                </a:solidFill>
                <a:cs typeface="Arial" panose="020B0604020202020204" pitchFamily="34" charset="0"/>
              </a:rPr>
              <a:t>DES-F1016P-E/B</a:t>
            </a:r>
            <a:endParaRPr lang="en-US" sz="900" b="1" dirty="0">
              <a:solidFill>
                <a:srgbClr val="0081A7"/>
              </a:solidFill>
              <a:cs typeface="Arial" panose="020B0604020202020204" pitchFamily="34" charset="0"/>
            </a:endParaRPr>
          </a:p>
          <a:p>
            <a:pPr lvl="0">
              <a:defRPr/>
            </a:pPr>
            <a:r>
              <a:rPr lang="en-US" sz="800" b="1" dirty="0" smtClean="0"/>
              <a:t>DLINK </a:t>
            </a:r>
            <a:r>
              <a:rPr lang="en-US" sz="800" b="1" dirty="0"/>
              <a:t>SWITCH </a:t>
            </a:r>
            <a:r>
              <a:rPr lang="en-US" sz="800" dirty="0"/>
              <a:t>16PORT PoE, 10/100 LAN PORTS, 16x PoE BUDGET 150W, UNMANAGED, PLUG &amp; PLAY, AUTO MDI/MDIX, </a:t>
            </a:r>
            <a:r>
              <a:rPr lang="en-US" sz="800" dirty="0" smtClean="0"/>
              <a:t>DESKTOP </a:t>
            </a:r>
            <a:r>
              <a:rPr lang="en-US" sz="900" b="1" dirty="0" smtClean="0">
                <a:solidFill>
                  <a:srgbClr val="FF0000"/>
                </a:solidFill>
              </a:rPr>
              <a:t>€</a:t>
            </a:r>
            <a:r>
              <a:rPr lang="el-GR" sz="900" b="1" dirty="0" smtClean="0">
                <a:solidFill>
                  <a:srgbClr val="FF0000"/>
                </a:solidFill>
              </a:rPr>
              <a:t>119.00</a:t>
            </a:r>
            <a:endParaRPr lang="" sz="900" dirty="0">
              <a:solidFill>
                <a:srgbClr val="FF0000"/>
              </a:solidFill>
            </a:endParaRPr>
          </a:p>
        </p:txBody>
      </p:sp>
      <p:sp>
        <p:nvSpPr>
          <p:cNvPr id="104" name="TextBox 103"/>
          <p:cNvSpPr txBox="1"/>
          <p:nvPr/>
        </p:nvSpPr>
        <p:spPr>
          <a:xfrm>
            <a:off x="2592352" y="5459122"/>
            <a:ext cx="532518" cy="338554"/>
          </a:xfrm>
          <a:prstGeom prst="rect">
            <a:avLst/>
          </a:prstGeom>
          <a:noFill/>
        </p:spPr>
        <p:txBody>
          <a:bodyPr wrap="none" rtlCol="0">
            <a:spAutoFit/>
          </a:bodyPr>
          <a:lstStyle/>
          <a:p>
            <a:r>
              <a:rPr lang="en-US" sz="1600" b="1" dirty="0" smtClean="0"/>
              <a:t>POE</a:t>
            </a:r>
            <a:endParaRPr lang="en-US" b="1" dirty="0"/>
          </a:p>
        </p:txBody>
      </p:sp>
      <p:sp>
        <p:nvSpPr>
          <p:cNvPr id="105" name="TextBox 104"/>
          <p:cNvSpPr txBox="1"/>
          <p:nvPr/>
        </p:nvSpPr>
        <p:spPr>
          <a:xfrm>
            <a:off x="4035372" y="5468072"/>
            <a:ext cx="532518" cy="338554"/>
          </a:xfrm>
          <a:prstGeom prst="rect">
            <a:avLst/>
          </a:prstGeom>
          <a:noFill/>
        </p:spPr>
        <p:txBody>
          <a:bodyPr wrap="none" rtlCol="0">
            <a:spAutoFit/>
          </a:bodyPr>
          <a:lstStyle/>
          <a:p>
            <a:r>
              <a:rPr lang="en-US" sz="1600" b="1" dirty="0" smtClean="0"/>
              <a:t>POE</a:t>
            </a:r>
            <a:endParaRPr lang="en-US" b="1" dirty="0"/>
          </a:p>
        </p:txBody>
      </p:sp>
      <p:sp>
        <p:nvSpPr>
          <p:cNvPr id="106" name="TextBox 105"/>
          <p:cNvSpPr txBox="1"/>
          <p:nvPr/>
        </p:nvSpPr>
        <p:spPr>
          <a:xfrm>
            <a:off x="1022204" y="5470308"/>
            <a:ext cx="532518" cy="338554"/>
          </a:xfrm>
          <a:prstGeom prst="rect">
            <a:avLst/>
          </a:prstGeom>
          <a:noFill/>
        </p:spPr>
        <p:txBody>
          <a:bodyPr wrap="none" rtlCol="0">
            <a:spAutoFit/>
          </a:bodyPr>
          <a:lstStyle/>
          <a:p>
            <a:r>
              <a:rPr lang="en-US" sz="1600" b="1" dirty="0" smtClean="0"/>
              <a:t>POE</a:t>
            </a:r>
            <a:endParaRPr lang="en-US" b="1" dirty="0"/>
          </a:p>
        </p:txBody>
      </p:sp>
      <p:sp>
        <p:nvSpPr>
          <p:cNvPr id="107" name="TextBox 106"/>
          <p:cNvSpPr txBox="1"/>
          <p:nvPr/>
        </p:nvSpPr>
        <p:spPr>
          <a:xfrm>
            <a:off x="8635257" y="5410590"/>
            <a:ext cx="532518" cy="338554"/>
          </a:xfrm>
          <a:prstGeom prst="rect">
            <a:avLst/>
          </a:prstGeom>
          <a:noFill/>
        </p:spPr>
        <p:txBody>
          <a:bodyPr wrap="none" rtlCol="0">
            <a:spAutoFit/>
          </a:bodyPr>
          <a:lstStyle/>
          <a:p>
            <a:r>
              <a:rPr lang="en-US" sz="1600" b="1" dirty="0" smtClean="0"/>
              <a:t>POE</a:t>
            </a:r>
            <a:endParaRPr lang="en-US" b="1" dirty="0"/>
          </a:p>
        </p:txBody>
      </p:sp>
      <p:sp>
        <p:nvSpPr>
          <p:cNvPr id="108" name="TextBox 107"/>
          <p:cNvSpPr txBox="1"/>
          <p:nvPr/>
        </p:nvSpPr>
        <p:spPr>
          <a:xfrm>
            <a:off x="7114564" y="5444829"/>
            <a:ext cx="532518" cy="338554"/>
          </a:xfrm>
          <a:prstGeom prst="rect">
            <a:avLst/>
          </a:prstGeom>
          <a:noFill/>
        </p:spPr>
        <p:txBody>
          <a:bodyPr wrap="none" rtlCol="0">
            <a:spAutoFit/>
          </a:bodyPr>
          <a:lstStyle/>
          <a:p>
            <a:r>
              <a:rPr lang="en-US" sz="1600" b="1" dirty="0" smtClean="0"/>
              <a:t>POE</a:t>
            </a:r>
            <a:endParaRPr lang="en-US" b="1" dirty="0"/>
          </a:p>
        </p:txBody>
      </p:sp>
      <p:pic>
        <p:nvPicPr>
          <p:cNvPr id="93" name="Picture 92"/>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8030504" y="977946"/>
            <a:ext cx="894763" cy="469949"/>
          </a:xfrm>
          <a:prstGeom prst="rect">
            <a:avLst/>
          </a:prstGeom>
        </p:spPr>
      </p:pic>
      <p:sp>
        <p:nvSpPr>
          <p:cNvPr id="110" name="Rectangle 109"/>
          <p:cNvSpPr/>
          <p:nvPr/>
        </p:nvSpPr>
        <p:spPr>
          <a:xfrm>
            <a:off x="7863533" y="1529889"/>
            <a:ext cx="1384016" cy="915635"/>
          </a:xfrm>
          <a:prstGeom prst="rect">
            <a:avLst/>
          </a:prstGeom>
        </p:spPr>
        <p:txBody>
          <a:bodyPr wrap="square">
            <a:spAutoFit/>
          </a:bodyPr>
          <a:lstStyle/>
          <a:p>
            <a:pPr>
              <a:defRPr/>
            </a:pPr>
            <a:r>
              <a:rPr lang="en-US" sz="800" b="1" dirty="0">
                <a:solidFill>
                  <a:srgbClr val="0081A7"/>
                </a:solidFill>
                <a:cs typeface="Arial" panose="020B0604020202020204" pitchFamily="34" charset="0"/>
              </a:rPr>
              <a:t>DES-1016A/B</a:t>
            </a:r>
          </a:p>
          <a:p>
            <a:pPr>
              <a:defRPr/>
            </a:pPr>
            <a:r>
              <a:rPr lang="en-GB" sz="750" b="1" dirty="0"/>
              <a:t>DLINK SWITCH </a:t>
            </a:r>
            <a:r>
              <a:rPr lang="en-GB" sz="750" dirty="0"/>
              <a:t>16PORT 10/100 LAN PORTS, LAYER 2, UNMANAGED, PLUG &amp; PLAY, AUTO MDI/MDIX, GREEN TECHNOLOGY, PLASTIC CASE, </a:t>
            </a:r>
            <a:r>
              <a:rPr lang="en-GB" sz="750" dirty="0" smtClean="0"/>
              <a:t>DESKTOP</a:t>
            </a:r>
            <a:r>
              <a:rPr lang="en-GB" sz="750" b="1" dirty="0" smtClean="0"/>
              <a:t> </a:t>
            </a:r>
            <a:r>
              <a:rPr lang="en-US" sz="800" b="1" dirty="0" smtClean="0">
                <a:solidFill>
                  <a:srgbClr val="FF0000"/>
                </a:solidFill>
              </a:rPr>
              <a:t>€29.00</a:t>
            </a:r>
            <a:endParaRPr lang="" sz="800" b="1" dirty="0">
              <a:solidFill>
                <a:srgbClr val="FF0000"/>
              </a:solidFill>
            </a:endParaRPr>
          </a:p>
        </p:txBody>
      </p:sp>
      <p:sp>
        <p:nvSpPr>
          <p:cNvPr id="111" name="Rectangle 110"/>
          <p:cNvSpPr/>
          <p:nvPr/>
        </p:nvSpPr>
        <p:spPr>
          <a:xfrm>
            <a:off x="6078017" y="3111030"/>
            <a:ext cx="1551565" cy="684803"/>
          </a:xfrm>
          <a:prstGeom prst="rect">
            <a:avLst/>
          </a:prstGeom>
        </p:spPr>
        <p:txBody>
          <a:bodyPr wrap="square">
            <a:spAutoFit/>
          </a:bodyPr>
          <a:lstStyle/>
          <a:p>
            <a:pPr>
              <a:defRPr/>
            </a:pPr>
            <a:r>
              <a:rPr lang="en-US" sz="800" b="1" dirty="0" smtClean="0">
                <a:solidFill>
                  <a:srgbClr val="0081A7"/>
                </a:solidFill>
                <a:cs typeface="Arial" panose="020B0604020202020204" pitchFamily="34" charset="0"/>
              </a:rPr>
              <a:t>DES-1210-52 </a:t>
            </a:r>
            <a:endParaRPr lang="" sz="800" b="1" dirty="0" smtClean="0">
              <a:solidFill>
                <a:srgbClr val="0081A7"/>
              </a:solidFill>
              <a:cs typeface="Arial" panose="020B0604020202020204" pitchFamily="34" charset="0"/>
            </a:endParaRPr>
          </a:p>
          <a:p>
            <a:pPr lvl="0">
              <a:defRPr/>
            </a:pPr>
            <a:r>
              <a:rPr lang="en-US" sz="750" b="1" dirty="0" smtClean="0"/>
              <a:t>DLINK </a:t>
            </a:r>
            <a:r>
              <a:rPr lang="en-US" sz="750" b="1" dirty="0"/>
              <a:t>SWITCH </a:t>
            </a:r>
            <a:r>
              <a:rPr lang="en-US" sz="750" dirty="0"/>
              <a:t>48PORT 10/100 LAN PORTS, 2x 10/100/1000Mbps COPPER PORTS , 2xSFP PORTS, </a:t>
            </a:r>
            <a:r>
              <a:rPr lang="en-US" sz="750" dirty="0" smtClean="0"/>
              <a:t>SMART </a:t>
            </a:r>
            <a:r>
              <a:rPr lang="el-GR" sz="800" b="1" dirty="0" smtClean="0">
                <a:solidFill>
                  <a:srgbClr val="FF0000"/>
                </a:solidFill>
              </a:rPr>
              <a:t>€</a:t>
            </a:r>
            <a:r>
              <a:rPr lang="en-US" sz="800" b="1" dirty="0" smtClean="0">
                <a:solidFill>
                  <a:srgbClr val="FF0000"/>
                </a:solidFill>
              </a:rPr>
              <a:t>224.00</a:t>
            </a:r>
            <a:endParaRPr lang="" sz="800" dirty="0">
              <a:solidFill>
                <a:srgbClr val="FF0000"/>
              </a:solidFill>
            </a:endParaRPr>
          </a:p>
        </p:txBody>
      </p:sp>
      <p:pic>
        <p:nvPicPr>
          <p:cNvPr id="113" name="Picture 112"/>
          <p:cNvPicPr>
            <a:picLocks noChangeAspect="1"/>
          </p:cNvPicPr>
          <p:nvPr/>
        </p:nvPicPr>
        <p:blipFill rotWithShape="1">
          <a:blip r:embed="rId21" cstate="email">
            <a:extLst>
              <a:ext uri="{28A0092B-C50C-407E-A947-70E740481C1C}">
                <a14:useLocalDpi xmlns:a14="http://schemas.microsoft.com/office/drawing/2010/main"/>
              </a:ext>
            </a:extLst>
          </a:blip>
          <a:srcRect t="34800" b="35600"/>
          <a:stretch/>
        </p:blipFill>
        <p:spPr>
          <a:xfrm>
            <a:off x="6271213" y="2531766"/>
            <a:ext cx="1190205" cy="352300"/>
          </a:xfrm>
          <a:prstGeom prst="rect">
            <a:avLst/>
          </a:prstGeom>
        </p:spPr>
      </p:pic>
      <p:sp>
        <p:nvSpPr>
          <p:cNvPr id="70" name="Rectangle 69"/>
          <p:cNvSpPr/>
          <p:nvPr/>
        </p:nvSpPr>
        <p:spPr>
          <a:xfrm>
            <a:off x="-58293" y="1532535"/>
            <a:ext cx="1381224" cy="915635"/>
          </a:xfrm>
          <a:prstGeom prst="rect">
            <a:avLst/>
          </a:prstGeom>
        </p:spPr>
        <p:txBody>
          <a:bodyPr wrap="square">
            <a:spAutoFit/>
          </a:bodyPr>
          <a:lstStyle/>
          <a:p>
            <a:pPr>
              <a:defRPr/>
            </a:pPr>
            <a:r>
              <a:rPr lang="en-US" sz="800" b="1" dirty="0">
                <a:solidFill>
                  <a:srgbClr val="0081A7"/>
                </a:solidFill>
                <a:cs typeface="Arial" panose="020B0604020202020204" pitchFamily="34" charset="0"/>
              </a:rPr>
              <a:t>DES-1005C/B</a:t>
            </a:r>
          </a:p>
          <a:p>
            <a:pPr lvl="0">
              <a:defRPr/>
            </a:pPr>
            <a:r>
              <a:rPr lang="en-GB" sz="750" b="1" dirty="0"/>
              <a:t>DLINK SWITCH 5PORT 10/100 </a:t>
            </a:r>
            <a:r>
              <a:rPr lang="en-GB" sz="750" dirty="0"/>
              <a:t>LAN PORTS, UNMANAGED, PLUG &amp; PLAY, AUTO MDI/MDIX, GREEN TECHNOLOGY, PLASTIC CASE, </a:t>
            </a:r>
            <a:r>
              <a:rPr lang="en-GB" sz="750" dirty="0" smtClean="0"/>
              <a:t>DESKTOP </a:t>
            </a:r>
            <a:r>
              <a:rPr lang="en-US" sz="800" b="1" dirty="0" smtClean="0">
                <a:solidFill>
                  <a:srgbClr val="FF0000"/>
                </a:solidFill>
              </a:rPr>
              <a:t>€7.50</a:t>
            </a:r>
            <a:endParaRPr lang="en-US" sz="700" dirty="0"/>
          </a:p>
        </p:txBody>
      </p:sp>
      <p:pic>
        <p:nvPicPr>
          <p:cNvPr id="12" name="Picture 11"/>
          <p:cNvPicPr>
            <a:picLocks noChangeAspect="1"/>
          </p:cNvPicPr>
          <p:nvPr/>
        </p:nvPicPr>
        <p:blipFill rotWithShape="1">
          <a:blip r:embed="rId22" cstate="print">
            <a:extLst>
              <a:ext uri="{28A0092B-C50C-407E-A947-70E740481C1C}">
                <a14:useLocalDpi xmlns:a14="http://schemas.microsoft.com/office/drawing/2010/main" val="0"/>
              </a:ext>
            </a:extLst>
          </a:blip>
          <a:srcRect l="4629" t="23275" r="4857" b="28362"/>
          <a:stretch/>
        </p:blipFill>
        <p:spPr>
          <a:xfrm>
            <a:off x="124398" y="1034519"/>
            <a:ext cx="859930" cy="376762"/>
          </a:xfrm>
          <a:prstGeom prst="rect">
            <a:avLst/>
          </a:prstGeom>
        </p:spPr>
      </p:pic>
      <p:sp>
        <p:nvSpPr>
          <p:cNvPr id="71" name="Rectangle 70"/>
          <p:cNvSpPr/>
          <p:nvPr/>
        </p:nvSpPr>
        <p:spPr>
          <a:xfrm>
            <a:off x="1519170" y="3048168"/>
            <a:ext cx="1465110" cy="915635"/>
          </a:xfrm>
          <a:prstGeom prst="rect">
            <a:avLst/>
          </a:prstGeom>
        </p:spPr>
        <p:txBody>
          <a:bodyPr wrap="square">
            <a:spAutoFit/>
          </a:bodyPr>
          <a:lstStyle/>
          <a:p>
            <a:pPr>
              <a:defRPr/>
            </a:pPr>
            <a:r>
              <a:rPr lang="en-US" sz="800" b="1" dirty="0" smtClean="0">
                <a:solidFill>
                  <a:srgbClr val="0081A7"/>
                </a:solidFill>
                <a:cs typeface="Arial" panose="020B0604020202020204" pitchFamily="34" charset="0"/>
              </a:rPr>
              <a:t>DGS-1016C/B </a:t>
            </a:r>
            <a:endParaRPr lang="" sz="800" dirty="0" smtClean="0">
              <a:solidFill>
                <a:srgbClr val="FF0000"/>
              </a:solidFill>
            </a:endParaRPr>
          </a:p>
          <a:p>
            <a:pPr>
              <a:defRPr/>
            </a:pPr>
            <a:r>
              <a:rPr lang="en-US" sz="750" b="1" dirty="0" smtClean="0"/>
              <a:t>DLINK </a:t>
            </a:r>
            <a:r>
              <a:rPr lang="en-US" sz="750" b="1" dirty="0"/>
              <a:t>SWITCH </a:t>
            </a:r>
            <a:r>
              <a:rPr lang="en-US" sz="750" dirty="0"/>
              <a:t>16PORT GIGABIT LAN PORTS, UNMANAGED, PLUG &amp; PLAY,AUTO MDI/MDIX, GREEN TECHNOLOGY,METAL CASE,FANLESS, DESKTOP/RACKMOUNT </a:t>
            </a:r>
            <a:r>
              <a:rPr lang="en-US" sz="750" dirty="0" smtClean="0"/>
              <a:t> </a:t>
            </a:r>
            <a:r>
              <a:rPr lang="en-US" sz="800" b="1" dirty="0" smtClean="0">
                <a:solidFill>
                  <a:srgbClr val="FF0000"/>
                </a:solidFill>
              </a:rPr>
              <a:t>€63.00</a:t>
            </a:r>
            <a:endParaRPr lang="" sz="800" dirty="0">
              <a:solidFill>
                <a:srgbClr val="FF0000"/>
              </a:solidFill>
            </a:endParaRPr>
          </a:p>
        </p:txBody>
      </p:sp>
      <p:pic>
        <p:nvPicPr>
          <p:cNvPr id="72" name="Picture 71"/>
          <p:cNvPicPr>
            <a:picLocks noChangeAspect="1"/>
          </p:cNvPicPr>
          <p:nvPr/>
        </p:nvPicPr>
        <p:blipFill rotWithShape="1">
          <a:blip r:embed="rId23" cstate="email">
            <a:extLst>
              <a:ext uri="{28A0092B-C50C-407E-A947-70E740481C1C}">
                <a14:useLocalDpi xmlns:a14="http://schemas.microsoft.com/office/drawing/2010/main"/>
              </a:ext>
            </a:extLst>
          </a:blip>
          <a:srcRect l="-1"/>
          <a:stretch/>
        </p:blipFill>
        <p:spPr>
          <a:xfrm>
            <a:off x="1702845" y="2544878"/>
            <a:ext cx="1082816" cy="338533"/>
          </a:xfrm>
          <a:prstGeom prst="rect">
            <a:avLst/>
          </a:prstGeom>
        </p:spPr>
      </p:pic>
      <p:sp>
        <p:nvSpPr>
          <p:cNvPr id="82" name="Rectangle 81"/>
          <p:cNvSpPr/>
          <p:nvPr/>
        </p:nvSpPr>
        <p:spPr>
          <a:xfrm>
            <a:off x="-52474" y="4490835"/>
            <a:ext cx="1647766" cy="723275"/>
          </a:xfrm>
          <a:prstGeom prst="rect">
            <a:avLst/>
          </a:prstGeom>
        </p:spPr>
        <p:txBody>
          <a:bodyPr wrap="square">
            <a:spAutoFit/>
          </a:bodyPr>
          <a:lstStyle/>
          <a:p>
            <a:pPr>
              <a:defRPr/>
            </a:pPr>
            <a:r>
              <a:rPr lang="en-US" sz="800" b="1" dirty="0">
                <a:solidFill>
                  <a:srgbClr val="0081A7"/>
                </a:solidFill>
                <a:cs typeface="Arial" panose="020B0604020202020204" pitchFamily="34" charset="0"/>
              </a:rPr>
              <a:t>DES-F1006P-E/B</a:t>
            </a:r>
          </a:p>
          <a:p>
            <a:pPr>
              <a:defRPr/>
            </a:pPr>
            <a:r>
              <a:rPr lang="en-US" sz="800" b="1" dirty="0" smtClean="0"/>
              <a:t>DLINK </a:t>
            </a:r>
            <a:r>
              <a:rPr lang="en-US" sz="800" b="1" dirty="0"/>
              <a:t>SWITCH 6PORT PoE, 10/100 LAN PORTS, </a:t>
            </a:r>
            <a:r>
              <a:rPr lang="en-US" sz="800" dirty="0"/>
              <a:t>4x  PoE BUDGET 60W, UNMANAGED, PLUG &amp; PLAY, AUTO MDI/MDIX, </a:t>
            </a:r>
            <a:r>
              <a:rPr lang="en-US" sz="800" dirty="0" smtClean="0"/>
              <a:t>DESKTOP </a:t>
            </a:r>
            <a:r>
              <a:rPr lang="en-US" sz="900" b="1" dirty="0" smtClean="0">
                <a:solidFill>
                  <a:srgbClr val="FF0000"/>
                </a:solidFill>
              </a:rPr>
              <a:t>€</a:t>
            </a:r>
            <a:r>
              <a:rPr lang="en-US" sz="800" b="1" dirty="0" smtClean="0">
                <a:solidFill>
                  <a:srgbClr val="FF0000"/>
                </a:solidFill>
              </a:rPr>
              <a:t>2</a:t>
            </a:r>
            <a:r>
              <a:rPr lang="en-GB" sz="800" b="1" dirty="0" smtClean="0">
                <a:solidFill>
                  <a:srgbClr val="FF0000"/>
                </a:solidFill>
              </a:rPr>
              <a:t>9.75</a:t>
            </a:r>
            <a:endParaRPr lang="" sz="800" dirty="0">
              <a:solidFill>
                <a:srgbClr val="FF0000"/>
              </a:solidFill>
            </a:endParaRPr>
          </a:p>
        </p:txBody>
      </p:sp>
      <p:pic>
        <p:nvPicPr>
          <p:cNvPr id="85" name="Picture 84"/>
          <p:cNvPicPr>
            <a:picLocks noChangeAspect="1"/>
          </p:cNvPicPr>
          <p:nvPr/>
        </p:nvPicPr>
        <p:blipFill rotWithShape="1">
          <a:blip r:embed="rId24" cstate="print">
            <a:clrChange>
              <a:clrFrom>
                <a:srgbClr val="EEF1F6"/>
              </a:clrFrom>
              <a:clrTo>
                <a:srgbClr val="EEF1F6">
                  <a:alpha val="0"/>
                </a:srgbClr>
              </a:clrTo>
            </a:clrChange>
            <a:extLst>
              <a:ext uri="{28A0092B-C50C-407E-A947-70E740481C1C}">
                <a14:useLocalDpi xmlns:a14="http://schemas.microsoft.com/office/drawing/2010/main" val="0"/>
              </a:ext>
            </a:extLst>
          </a:blip>
          <a:srcRect l="3132" t="9348" r="6302" b="15666"/>
          <a:stretch/>
        </p:blipFill>
        <p:spPr>
          <a:xfrm>
            <a:off x="260825" y="4081601"/>
            <a:ext cx="898816" cy="313872"/>
          </a:xfrm>
          <a:prstGeom prst="rect">
            <a:avLst/>
          </a:prstGeom>
        </p:spPr>
      </p:pic>
      <p:sp>
        <p:nvSpPr>
          <p:cNvPr id="87" name="TextBox 86"/>
          <p:cNvSpPr txBox="1"/>
          <p:nvPr/>
        </p:nvSpPr>
        <p:spPr>
          <a:xfrm>
            <a:off x="914993" y="4364066"/>
            <a:ext cx="532518" cy="338554"/>
          </a:xfrm>
          <a:prstGeom prst="rect">
            <a:avLst/>
          </a:prstGeom>
          <a:noFill/>
        </p:spPr>
        <p:txBody>
          <a:bodyPr wrap="none" rtlCol="0">
            <a:spAutoFit/>
          </a:bodyPr>
          <a:lstStyle/>
          <a:p>
            <a:r>
              <a:rPr lang="en-US" sz="1600" b="1" dirty="0" smtClean="0"/>
              <a:t>POE</a:t>
            </a:r>
            <a:endParaRPr lang="en-US" b="1" dirty="0"/>
          </a:p>
        </p:txBody>
      </p:sp>
      <p:pic>
        <p:nvPicPr>
          <p:cNvPr id="88" name="Picture 87"/>
          <p:cNvPicPr>
            <a:picLocks noChangeAspect="1"/>
          </p:cNvPicPr>
          <p:nvPr/>
        </p:nvPicPr>
        <p:blipFill rotWithShape="1">
          <a:blip r:embed="rId25" cstate="email">
            <a:extLst>
              <a:ext uri="{28A0092B-C50C-407E-A947-70E740481C1C}">
                <a14:useLocalDpi xmlns:a14="http://schemas.microsoft.com/office/drawing/2010/main"/>
              </a:ext>
            </a:extLst>
          </a:blip>
          <a:srcRect/>
          <a:stretch/>
        </p:blipFill>
        <p:spPr>
          <a:xfrm>
            <a:off x="3296334" y="3990020"/>
            <a:ext cx="1050621" cy="310983"/>
          </a:xfrm>
          <a:prstGeom prst="rect">
            <a:avLst/>
          </a:prstGeom>
        </p:spPr>
      </p:pic>
      <p:sp>
        <p:nvSpPr>
          <p:cNvPr id="89" name="Rectangle 88"/>
          <p:cNvSpPr/>
          <p:nvPr/>
        </p:nvSpPr>
        <p:spPr>
          <a:xfrm>
            <a:off x="3014034" y="4376739"/>
            <a:ext cx="1680922" cy="830997"/>
          </a:xfrm>
          <a:prstGeom prst="rect">
            <a:avLst/>
          </a:prstGeom>
        </p:spPr>
        <p:txBody>
          <a:bodyPr wrap="square">
            <a:spAutoFit/>
          </a:bodyPr>
          <a:lstStyle/>
          <a:p>
            <a:pPr>
              <a:defRPr/>
            </a:pPr>
            <a:r>
              <a:rPr lang="en-US" sz="800" b="1" dirty="0" smtClean="0">
                <a:solidFill>
                  <a:srgbClr val="0081A7"/>
                </a:solidFill>
                <a:cs typeface="Arial" panose="020B0604020202020204" pitchFamily="34" charset="0"/>
              </a:rPr>
              <a:t>DES-F1010P-E/B</a:t>
            </a:r>
            <a:endParaRPr lang="en-US" sz="800" b="1" dirty="0">
              <a:solidFill>
                <a:srgbClr val="0081A7"/>
              </a:solidFill>
              <a:cs typeface="Arial" panose="020B0604020202020204" pitchFamily="34" charset="0"/>
            </a:endParaRPr>
          </a:p>
          <a:p>
            <a:pPr lvl="0">
              <a:defRPr/>
            </a:pPr>
            <a:r>
              <a:rPr lang="en-US" sz="800" b="1" dirty="0" smtClean="0"/>
              <a:t>DLINK </a:t>
            </a:r>
            <a:r>
              <a:rPr lang="en-US" sz="800" b="1" dirty="0"/>
              <a:t>SWITCH 10PORT PoE </a:t>
            </a:r>
            <a:r>
              <a:rPr lang="en-US" sz="800" dirty="0"/>
              <a:t>BUDGET 96W 8x 10/100 LAN PORTS, 2X 10/100 UPLINK PORTS, UNMANAGED, PLUG &amp; PLAY, AUTO MDI/MDIX, </a:t>
            </a:r>
            <a:r>
              <a:rPr lang="en-US" sz="800" dirty="0" smtClean="0"/>
              <a:t>DESKTOP </a:t>
            </a:r>
            <a:r>
              <a:rPr lang="en-US" sz="800" b="1" dirty="0" smtClean="0">
                <a:solidFill>
                  <a:srgbClr val="FF0000"/>
                </a:solidFill>
              </a:rPr>
              <a:t>€58.00</a:t>
            </a:r>
            <a:endParaRPr lang="" sz="800" dirty="0">
              <a:solidFill>
                <a:srgbClr val="FF0000"/>
              </a:solidFill>
            </a:endParaRPr>
          </a:p>
        </p:txBody>
      </p:sp>
      <p:sp>
        <p:nvSpPr>
          <p:cNvPr id="92" name="TextBox 91"/>
          <p:cNvSpPr txBox="1"/>
          <p:nvPr/>
        </p:nvSpPr>
        <p:spPr>
          <a:xfrm>
            <a:off x="4030685" y="4296301"/>
            <a:ext cx="532518" cy="338554"/>
          </a:xfrm>
          <a:prstGeom prst="rect">
            <a:avLst/>
          </a:prstGeom>
          <a:noFill/>
        </p:spPr>
        <p:txBody>
          <a:bodyPr wrap="none" rtlCol="0">
            <a:spAutoFit/>
          </a:bodyPr>
          <a:lstStyle/>
          <a:p>
            <a:r>
              <a:rPr lang="en-US" sz="1600" b="1" dirty="0" smtClean="0"/>
              <a:t>POE</a:t>
            </a:r>
            <a:endParaRPr lang="en-US" b="1" dirty="0"/>
          </a:p>
        </p:txBody>
      </p:sp>
      <p:pic>
        <p:nvPicPr>
          <p:cNvPr id="16" name="Picture 15"/>
          <p:cNvPicPr>
            <a:picLocks noChangeAspect="1"/>
          </p:cNvPicPr>
          <p:nvPr/>
        </p:nvPicPr>
        <p:blipFill rotWithShape="1">
          <a:blip r:embed="rId26" cstate="print">
            <a:extLst>
              <a:ext uri="{28A0092B-C50C-407E-A947-70E740481C1C}">
                <a14:useLocalDpi xmlns:a14="http://schemas.microsoft.com/office/drawing/2010/main" val="0"/>
              </a:ext>
            </a:extLst>
          </a:blip>
          <a:srcRect l="5279" t="8283" r="5600" b="8884"/>
          <a:stretch/>
        </p:blipFill>
        <p:spPr>
          <a:xfrm>
            <a:off x="1783722" y="3959724"/>
            <a:ext cx="1027493" cy="637563"/>
          </a:xfrm>
          <a:prstGeom prst="rect">
            <a:avLst/>
          </a:prstGeom>
        </p:spPr>
      </p:pic>
      <p:sp>
        <p:nvSpPr>
          <p:cNvPr id="102" name="TextBox 101"/>
          <p:cNvSpPr txBox="1"/>
          <p:nvPr/>
        </p:nvSpPr>
        <p:spPr>
          <a:xfrm>
            <a:off x="5545753" y="4306673"/>
            <a:ext cx="532518" cy="338554"/>
          </a:xfrm>
          <a:prstGeom prst="rect">
            <a:avLst/>
          </a:prstGeom>
          <a:noFill/>
        </p:spPr>
        <p:txBody>
          <a:bodyPr wrap="none" rtlCol="0">
            <a:spAutoFit/>
          </a:bodyPr>
          <a:lstStyle/>
          <a:p>
            <a:r>
              <a:rPr lang="en-US" sz="1600" b="1" dirty="0" smtClean="0"/>
              <a:t>POE</a:t>
            </a:r>
            <a:endParaRPr lang="en-US" b="1" dirty="0"/>
          </a:p>
        </p:txBody>
      </p:sp>
      <p:sp>
        <p:nvSpPr>
          <p:cNvPr id="114" name="TextBox 113"/>
          <p:cNvSpPr txBox="1"/>
          <p:nvPr/>
        </p:nvSpPr>
        <p:spPr>
          <a:xfrm>
            <a:off x="2514932" y="4413655"/>
            <a:ext cx="532518" cy="338554"/>
          </a:xfrm>
          <a:prstGeom prst="rect">
            <a:avLst/>
          </a:prstGeom>
          <a:noFill/>
        </p:spPr>
        <p:txBody>
          <a:bodyPr wrap="none" rtlCol="0">
            <a:spAutoFit/>
          </a:bodyPr>
          <a:lstStyle/>
          <a:p>
            <a:r>
              <a:rPr lang="en-US" sz="1600" b="1" dirty="0" smtClean="0"/>
              <a:t>POE</a:t>
            </a:r>
            <a:endParaRPr lang="en-US" b="1" dirty="0"/>
          </a:p>
        </p:txBody>
      </p:sp>
      <p:sp>
        <p:nvSpPr>
          <p:cNvPr id="115" name="Rectangle 114"/>
          <p:cNvSpPr/>
          <p:nvPr/>
        </p:nvSpPr>
        <p:spPr>
          <a:xfrm>
            <a:off x="1464037" y="4512872"/>
            <a:ext cx="1670857" cy="723275"/>
          </a:xfrm>
          <a:prstGeom prst="rect">
            <a:avLst/>
          </a:prstGeom>
        </p:spPr>
        <p:txBody>
          <a:bodyPr wrap="square">
            <a:spAutoFit/>
          </a:bodyPr>
          <a:lstStyle/>
          <a:p>
            <a:pPr>
              <a:defRPr/>
            </a:pPr>
            <a:r>
              <a:rPr lang="en-US" sz="800" b="1" dirty="0">
                <a:solidFill>
                  <a:srgbClr val="0081A7"/>
                </a:solidFill>
                <a:cs typeface="Arial" panose="020B0604020202020204" pitchFamily="34" charset="0"/>
              </a:rPr>
              <a:t>DGS-1005P/B</a:t>
            </a:r>
          </a:p>
          <a:p>
            <a:pPr>
              <a:defRPr/>
            </a:pPr>
            <a:r>
              <a:rPr lang="en-US" sz="800" b="1" dirty="0"/>
              <a:t>DLINK SWITCH 5PORT PoE, </a:t>
            </a:r>
            <a:r>
              <a:rPr lang="en-US" sz="800" dirty="0"/>
              <a:t>GIGABIT 4x PoE BUDGET 60W, LAYER 2, UNMANAGED, PLUG &amp; PLAY, AUTO MDI/MDIX, </a:t>
            </a:r>
            <a:r>
              <a:rPr lang="en-US" sz="800" dirty="0" smtClean="0"/>
              <a:t>DESKTOP </a:t>
            </a:r>
            <a:r>
              <a:rPr lang="en-US" sz="900" b="1" dirty="0" smtClean="0">
                <a:solidFill>
                  <a:srgbClr val="FF0000"/>
                </a:solidFill>
              </a:rPr>
              <a:t>€</a:t>
            </a:r>
            <a:r>
              <a:rPr lang="en-US" sz="800" b="1" dirty="0" smtClean="0">
                <a:solidFill>
                  <a:srgbClr val="FF0000"/>
                </a:solidFill>
              </a:rPr>
              <a:t>49.00</a:t>
            </a:r>
            <a:endParaRPr lang="" sz="800" dirty="0">
              <a:solidFill>
                <a:srgbClr val="FF0000"/>
              </a:solidFill>
            </a:endParaRPr>
          </a:p>
        </p:txBody>
      </p:sp>
      <p:pic>
        <p:nvPicPr>
          <p:cNvPr id="8" name="Picture 7"/>
          <p:cNvPicPr>
            <a:picLocks noChangeAspect="1"/>
          </p:cNvPicPr>
          <p:nvPr/>
        </p:nvPicPr>
        <p:blipFill rotWithShape="1">
          <a:blip r:embed="rId27" cstate="print">
            <a:extLst>
              <a:ext uri="{28A0092B-C50C-407E-A947-70E740481C1C}">
                <a14:useLocalDpi xmlns:a14="http://schemas.microsoft.com/office/drawing/2010/main" val="0"/>
              </a:ext>
            </a:extLst>
          </a:blip>
          <a:srcRect l="2343" t="27317" r="2685" b="28223"/>
          <a:stretch/>
        </p:blipFill>
        <p:spPr>
          <a:xfrm>
            <a:off x="4875825" y="3993971"/>
            <a:ext cx="984920" cy="378086"/>
          </a:xfrm>
          <a:prstGeom prst="rect">
            <a:avLst/>
          </a:prstGeom>
        </p:spPr>
      </p:pic>
      <p:sp>
        <p:nvSpPr>
          <p:cNvPr id="117" name="Rectangle 116"/>
          <p:cNvSpPr/>
          <p:nvPr/>
        </p:nvSpPr>
        <p:spPr>
          <a:xfrm>
            <a:off x="4514313" y="4396522"/>
            <a:ext cx="1680922" cy="830997"/>
          </a:xfrm>
          <a:prstGeom prst="rect">
            <a:avLst/>
          </a:prstGeom>
        </p:spPr>
        <p:txBody>
          <a:bodyPr wrap="square">
            <a:spAutoFit/>
          </a:bodyPr>
          <a:lstStyle/>
          <a:p>
            <a:pPr>
              <a:defRPr/>
            </a:pPr>
            <a:r>
              <a:rPr lang="en-US" sz="800" b="1" dirty="0">
                <a:solidFill>
                  <a:srgbClr val="0081A7"/>
                </a:solidFill>
                <a:cs typeface="Arial" panose="020B0604020202020204" pitchFamily="34" charset="0"/>
              </a:rPr>
              <a:t>DGS-1100-08PV2</a:t>
            </a:r>
          </a:p>
          <a:p>
            <a:pPr lvl="0">
              <a:defRPr/>
            </a:pPr>
            <a:r>
              <a:rPr lang="en-US" sz="800" b="1" dirty="0" smtClean="0"/>
              <a:t>DLINK SWITCH 8PORT PoE GIGABIT LAN PORTS</a:t>
            </a:r>
            <a:r>
              <a:rPr lang="en-US" sz="800" dirty="0" smtClean="0"/>
              <a:t>, PoE </a:t>
            </a:r>
            <a:r>
              <a:rPr lang="en-US" sz="800" dirty="0"/>
              <a:t>BUDGET 64W, EASY SMART MANAGED L2, VLAN, AUTO MDI/MDIX, METAL CASE, FANLESS, DESKTOP, </a:t>
            </a:r>
            <a:r>
              <a:rPr lang="en-US" sz="800" dirty="0" smtClean="0"/>
              <a:t>5YW </a:t>
            </a:r>
            <a:r>
              <a:rPr lang="en-US" sz="800" b="1" dirty="0" smtClean="0">
                <a:solidFill>
                  <a:srgbClr val="FF0000"/>
                </a:solidFill>
              </a:rPr>
              <a:t>€99.00</a:t>
            </a:r>
            <a:endParaRPr lang="" sz="800" dirty="0">
              <a:solidFill>
                <a:srgbClr val="FF0000"/>
              </a:solidFill>
            </a:endParaRPr>
          </a:p>
        </p:txBody>
      </p:sp>
      <p:sp>
        <p:nvSpPr>
          <p:cNvPr id="118" name="Rectangle 117"/>
          <p:cNvSpPr/>
          <p:nvPr/>
        </p:nvSpPr>
        <p:spPr>
          <a:xfrm>
            <a:off x="4526503" y="5478321"/>
            <a:ext cx="1571585" cy="984885"/>
          </a:xfrm>
          <a:prstGeom prst="rect">
            <a:avLst/>
          </a:prstGeom>
        </p:spPr>
        <p:txBody>
          <a:bodyPr wrap="square">
            <a:spAutoFit/>
          </a:bodyPr>
          <a:lstStyle/>
          <a:p>
            <a:pPr>
              <a:defRPr/>
            </a:pPr>
            <a:r>
              <a:rPr lang="en-US" sz="900" b="1" dirty="0">
                <a:solidFill>
                  <a:srgbClr val="0081A7"/>
                </a:solidFill>
                <a:cs typeface="Arial" panose="020B0604020202020204" pitchFamily="34" charset="0"/>
              </a:rPr>
              <a:t>DGS-F1210-26PS-E</a:t>
            </a:r>
          </a:p>
          <a:p>
            <a:pPr lvl="0">
              <a:defRPr/>
            </a:pPr>
            <a:r>
              <a:rPr lang="en-US" sz="800" b="1" dirty="0"/>
              <a:t>DLINK SWITCH 24PORT 10/100/1000 BASE-T POE +  </a:t>
            </a:r>
            <a:r>
              <a:rPr lang="en-US" sz="800" dirty="0"/>
              <a:t>2 X SFP PORTS LONG RANGE, LAYER 2, MANAGED, 150W POE BUDGET. (802.3AF/802.3AT SUPPORT</a:t>
            </a:r>
            <a:r>
              <a:rPr lang="en-US" sz="800" dirty="0" smtClean="0"/>
              <a:t>)) </a:t>
            </a:r>
            <a:r>
              <a:rPr lang="en-US" sz="900" b="1" dirty="0" smtClean="0">
                <a:solidFill>
                  <a:srgbClr val="FF0000"/>
                </a:solidFill>
              </a:rPr>
              <a:t>€275.00</a:t>
            </a:r>
            <a:endParaRPr lang="" sz="900" dirty="0">
              <a:solidFill>
                <a:srgbClr val="FF0000"/>
              </a:solidFill>
            </a:endParaRPr>
          </a:p>
        </p:txBody>
      </p:sp>
      <p:pic>
        <p:nvPicPr>
          <p:cNvPr id="119" name="Picture 118"/>
          <p:cNvPicPr>
            <a:picLocks noChangeAspect="1"/>
          </p:cNvPicPr>
          <p:nvPr/>
        </p:nvPicPr>
        <p:blipFill rotWithShape="1">
          <a:blip r:embed="rId28" cstate="email">
            <a:extLst>
              <a:ext uri="{28A0092B-C50C-407E-A947-70E740481C1C}">
                <a14:useLocalDpi xmlns:a14="http://schemas.microsoft.com/office/drawing/2010/main"/>
              </a:ext>
            </a:extLst>
          </a:blip>
          <a:srcRect/>
          <a:stretch/>
        </p:blipFill>
        <p:spPr>
          <a:xfrm>
            <a:off x="4779483" y="5203012"/>
            <a:ext cx="1177603" cy="260136"/>
          </a:xfrm>
          <a:prstGeom prst="rect">
            <a:avLst/>
          </a:prstGeom>
        </p:spPr>
      </p:pic>
      <p:sp>
        <p:nvSpPr>
          <p:cNvPr id="120" name="TextBox 119"/>
          <p:cNvSpPr txBox="1"/>
          <p:nvPr/>
        </p:nvSpPr>
        <p:spPr>
          <a:xfrm>
            <a:off x="5541285" y="5468072"/>
            <a:ext cx="532518" cy="338554"/>
          </a:xfrm>
          <a:prstGeom prst="rect">
            <a:avLst/>
          </a:prstGeom>
          <a:noFill/>
        </p:spPr>
        <p:txBody>
          <a:bodyPr wrap="none" rtlCol="0">
            <a:spAutoFit/>
          </a:bodyPr>
          <a:lstStyle/>
          <a:p>
            <a:r>
              <a:rPr lang="en-US" sz="1600" b="1" dirty="0" smtClean="0"/>
              <a:t>POE</a:t>
            </a:r>
            <a:endParaRPr lang="en-US" b="1" dirty="0"/>
          </a:p>
        </p:txBody>
      </p:sp>
      <p:sp>
        <p:nvSpPr>
          <p:cNvPr id="116" name="Rectangle 115"/>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cs typeface="Calibri" pitchFamily="34" charset="0"/>
              </a:rPr>
              <a:t>Products' warranty is the warranty given by the manufacturer.</a:t>
            </a:r>
            <a:r>
              <a:rPr lang="en-GB" sz="600" dirty="0">
                <a:cs typeface="Calibri" pitchFamily="34" charset="0"/>
              </a:rPr>
              <a:t>  </a:t>
            </a:r>
            <a:r>
              <a:rPr lang="en-GB" sz="600" b="1" dirty="0">
                <a:cs typeface="Calibri" pitchFamily="34" charset="0"/>
              </a:rPr>
              <a:t>VAT is included</a:t>
            </a:r>
            <a:endParaRPr lang="en-GB" sz="600" dirty="0">
              <a:latin typeface="Tw Cen MT" panose="020B0602020104020603" pitchFamily="34" charset="0"/>
              <a:cs typeface="Calibri" pitchFamily="34" charset="0"/>
            </a:endParaRPr>
          </a:p>
        </p:txBody>
      </p:sp>
      <p:sp>
        <p:nvSpPr>
          <p:cNvPr id="121" name="Rectangle 120"/>
          <p:cNvSpPr/>
          <p:nvPr/>
        </p:nvSpPr>
        <p:spPr>
          <a:xfrm>
            <a:off x="8268647" y="6453274"/>
            <a:ext cx="1035460" cy="369332"/>
          </a:xfrm>
          <a:prstGeom prst="rect">
            <a:avLst/>
          </a:prstGeom>
        </p:spPr>
        <p:txBody>
          <a:bodyPr wrap="square">
            <a:spAutoFit/>
          </a:bodyPr>
          <a:lstStyle/>
          <a:p>
            <a:pPr algn="ctr"/>
            <a:r>
              <a:rPr lang="en-US" sz="600" dirty="0">
                <a:latin typeface="Tw Cen MT" panose="020B0602020104020603" pitchFamily="34" charset="0"/>
                <a:cs typeface="Calibri" pitchFamily="34" charset="0"/>
              </a:rPr>
              <a:t>Call now on: </a:t>
            </a:r>
            <a:endParaRPr lang="en-US" sz="600" dirty="0" smtClean="0">
              <a:latin typeface="Tw Cen MT" panose="020B0602020104020603" pitchFamily="34" charset="0"/>
              <a:cs typeface="Calibri" pitchFamily="34" charset="0"/>
            </a:endParaRPr>
          </a:p>
          <a:p>
            <a:pPr algn="ctr"/>
            <a:r>
              <a:rPr lang="en-US" sz="600" dirty="0" smtClean="0">
                <a:latin typeface="Tw Cen MT" panose="020B0602020104020603" pitchFamily="34" charset="0"/>
                <a:cs typeface="Calibri" pitchFamily="34" charset="0"/>
              </a:rPr>
              <a:t>Mail on: </a:t>
            </a:r>
          </a:p>
          <a:p>
            <a:pPr algn="ctr"/>
            <a:endParaRPr lang="en-US" sz="600" dirty="0" smtClean="0">
              <a:latin typeface="Tw Cen MT" panose="020B0602020104020603" pitchFamily="34" charset="0"/>
              <a:cs typeface="Calibri" pitchFamily="34" charset="0"/>
            </a:endParaRPr>
          </a:p>
        </p:txBody>
      </p:sp>
    </p:spTree>
    <p:extLst>
      <p:ext uri="{BB962C8B-B14F-4D97-AF65-F5344CB8AC3E}">
        <p14:creationId xmlns:p14="http://schemas.microsoft.com/office/powerpoint/2010/main" val="2468441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18427</TotalTime>
  <Words>751</Words>
  <Application>Microsoft Office PowerPoint</Application>
  <PresentationFormat>On-screen Show (4:3)</PresentationFormat>
  <Paragraphs>67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Tw Cen MT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Achilleos</dc:creator>
  <cp:lastModifiedBy>George Georgiou</cp:lastModifiedBy>
  <cp:revision>2287</cp:revision>
  <cp:lastPrinted>2021-09-02T06:10:42Z</cp:lastPrinted>
  <dcterms:created xsi:type="dcterms:W3CDTF">2017-11-28T09:42:49Z</dcterms:created>
  <dcterms:modified xsi:type="dcterms:W3CDTF">2025-06-10T07:15:59Z</dcterms:modified>
</cp:coreProperties>
</file>