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
  </p:notesMasterIdLst>
  <p:sldIdLst>
    <p:sldId id="265" r:id="rId2"/>
    <p:sldId id="272" r:id="rId3"/>
    <p:sldId id="269" r:id="rId4"/>
    <p:sldId id="271" r:id="rId5"/>
  </p:sldIdLst>
  <p:sldSz cx="9906000" cy="6858000" type="A4"/>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lis Michael" initials="MM" lastIdx="0" clrIdx="0">
    <p:extLst>
      <p:ext uri="{19B8F6BF-5375-455C-9EA6-DF929625EA0E}">
        <p15:presenceInfo xmlns:p15="http://schemas.microsoft.com/office/powerpoint/2012/main" userId="S-1-5-21-3360520816-3730548329-4133419901-11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324"/>
    <a:srgbClr val="425563"/>
    <a:srgbClr val="D321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6" autoAdjust="0"/>
    <p:restoredTop sz="95070" autoAdjust="0"/>
  </p:normalViewPr>
  <p:slideViewPr>
    <p:cSldViewPr snapToGrid="0">
      <p:cViewPr varScale="1">
        <p:scale>
          <a:sx n="112" d="100"/>
          <a:sy n="112" d="100"/>
        </p:scale>
        <p:origin x="1512" y="96"/>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68551" cy="355759"/>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5318337" y="0"/>
            <a:ext cx="4068551" cy="355759"/>
          </a:xfrm>
          <a:prstGeom prst="rect">
            <a:avLst/>
          </a:prstGeom>
        </p:spPr>
        <p:txBody>
          <a:bodyPr vert="horz" lIns="91440" tIns="45720" rIns="91440" bIns="45720" rtlCol="0"/>
          <a:lstStyle>
            <a:lvl1pPr algn="r">
              <a:defRPr sz="1200"/>
            </a:lvl1pPr>
          </a:lstStyle>
          <a:p>
            <a:fld id="{3F66A410-E79C-442B-B4CC-AFF531AF879B}" type="datetimeFigureOut">
              <a:rPr lang="el-GR" smtClean="0"/>
              <a:t>5/6/2025</a:t>
            </a:fld>
            <a:endParaRPr lang="el-GR"/>
          </a:p>
        </p:txBody>
      </p:sp>
      <p:sp>
        <p:nvSpPr>
          <p:cNvPr id="4" name="Slide Image Placeholder 3"/>
          <p:cNvSpPr>
            <a:spLocks noGrp="1" noRot="1" noChangeAspect="1"/>
          </p:cNvSpPr>
          <p:nvPr>
            <p:ph type="sldImg" idx="2"/>
          </p:nvPr>
        </p:nvSpPr>
        <p:spPr>
          <a:xfrm>
            <a:off x="2965450" y="887413"/>
            <a:ext cx="3457575" cy="2395537"/>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938531" y="3417827"/>
            <a:ext cx="7511415" cy="27968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1" y="6746716"/>
            <a:ext cx="4068551" cy="355759"/>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5318337" y="6746716"/>
            <a:ext cx="4068551" cy="355759"/>
          </a:xfrm>
          <a:prstGeom prst="rect">
            <a:avLst/>
          </a:prstGeom>
        </p:spPr>
        <p:txBody>
          <a:bodyPr vert="horz" lIns="91440" tIns="45720" rIns="91440" bIns="45720" rtlCol="0" anchor="b"/>
          <a:lstStyle>
            <a:lvl1pPr algn="r">
              <a:defRPr sz="1200"/>
            </a:lvl1pPr>
          </a:lstStyle>
          <a:p>
            <a:fld id="{7090A0B5-CA8C-460D-9B89-627EC875B2F5}" type="slidenum">
              <a:rPr lang="el-GR" smtClean="0"/>
              <a:t>‹#›</a:t>
            </a:fld>
            <a:endParaRPr lang="el-GR"/>
          </a:p>
        </p:txBody>
      </p:sp>
    </p:spTree>
    <p:extLst>
      <p:ext uri="{BB962C8B-B14F-4D97-AF65-F5344CB8AC3E}">
        <p14:creationId xmlns:p14="http://schemas.microsoft.com/office/powerpoint/2010/main" val="730928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7090A0B5-CA8C-460D-9B89-627EC875B2F5}" type="slidenum">
              <a:rPr lang="el-GR" smtClean="0"/>
              <a:t>1</a:t>
            </a:fld>
            <a:endParaRPr lang="el-GR"/>
          </a:p>
        </p:txBody>
      </p:sp>
    </p:spTree>
    <p:extLst>
      <p:ext uri="{BB962C8B-B14F-4D97-AF65-F5344CB8AC3E}">
        <p14:creationId xmlns:p14="http://schemas.microsoft.com/office/powerpoint/2010/main" val="2438632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Web Cameras</a:t>
            </a:r>
            <a:endParaRPr lang="el-GR" dirty="0"/>
          </a:p>
          <a:p>
            <a:endParaRPr lang="el-GR" dirty="0"/>
          </a:p>
        </p:txBody>
      </p:sp>
      <p:sp>
        <p:nvSpPr>
          <p:cNvPr id="4" name="Slide Number Placeholder 3"/>
          <p:cNvSpPr>
            <a:spLocks noGrp="1"/>
          </p:cNvSpPr>
          <p:nvPr>
            <p:ph type="sldNum" sz="quarter" idx="10"/>
          </p:nvPr>
        </p:nvSpPr>
        <p:spPr/>
        <p:txBody>
          <a:bodyPr/>
          <a:lstStyle/>
          <a:p>
            <a:fld id="{7090A0B5-CA8C-460D-9B89-627EC875B2F5}" type="slidenum">
              <a:rPr lang="el-GR" smtClean="0"/>
              <a:t>4</a:t>
            </a:fld>
            <a:endParaRPr lang="el-GR"/>
          </a:p>
        </p:txBody>
      </p:sp>
    </p:spTree>
    <p:extLst>
      <p:ext uri="{BB962C8B-B14F-4D97-AF65-F5344CB8AC3E}">
        <p14:creationId xmlns:p14="http://schemas.microsoft.com/office/powerpoint/2010/main" val="207668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13" indent="0" algn="ctr">
              <a:buNone/>
              <a:defRPr sz="2000"/>
            </a:lvl2pPr>
            <a:lvl3pPr marL="914426" indent="0" algn="ctr">
              <a:buNone/>
              <a:defRPr sz="1800"/>
            </a:lvl3pPr>
            <a:lvl4pPr marL="1371638" indent="0" algn="ctr">
              <a:buNone/>
              <a:defRPr sz="1600"/>
            </a:lvl4pPr>
            <a:lvl5pPr marL="1828851" indent="0" algn="ctr">
              <a:buNone/>
              <a:defRPr sz="1600"/>
            </a:lvl5pPr>
            <a:lvl6pPr marL="2286063" indent="0" algn="ctr">
              <a:buNone/>
              <a:defRPr sz="1600"/>
            </a:lvl6pPr>
            <a:lvl7pPr marL="2743277" indent="0" algn="ctr">
              <a:buNone/>
              <a:defRPr sz="1600"/>
            </a:lvl7pPr>
            <a:lvl8pPr marL="3200489" indent="0" algn="ctr">
              <a:buNone/>
              <a:defRPr sz="1600"/>
            </a:lvl8pPr>
            <a:lvl9pPr marL="3657702"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6/5/2025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046348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6/5/2025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62172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40"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6/5/2025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25992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6/5/2025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286026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1"/>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81" y="4589465"/>
            <a:ext cx="8543925" cy="1500187"/>
          </a:xfrm>
        </p:spPr>
        <p:txBody>
          <a:bodyPr/>
          <a:lstStyle>
            <a:lvl1pPr marL="0" indent="0">
              <a:buNone/>
              <a:defRPr sz="2400">
                <a:solidFill>
                  <a:schemeClr val="tx1"/>
                </a:solidFill>
              </a:defRPr>
            </a:lvl1pPr>
            <a:lvl2pPr marL="457213" indent="0">
              <a:buNone/>
              <a:defRPr sz="2000">
                <a:solidFill>
                  <a:schemeClr val="tx1">
                    <a:tint val="75000"/>
                  </a:schemeClr>
                </a:solidFill>
              </a:defRPr>
            </a:lvl2pPr>
            <a:lvl3pPr marL="914426" indent="0">
              <a:buNone/>
              <a:defRPr sz="1800">
                <a:solidFill>
                  <a:schemeClr val="tx1">
                    <a:tint val="75000"/>
                  </a:schemeClr>
                </a:solidFill>
              </a:defRPr>
            </a:lvl3pPr>
            <a:lvl4pPr marL="1371638" indent="0">
              <a:buNone/>
              <a:defRPr sz="1600">
                <a:solidFill>
                  <a:schemeClr val="tx1">
                    <a:tint val="75000"/>
                  </a:schemeClr>
                </a:solidFill>
              </a:defRPr>
            </a:lvl4pPr>
            <a:lvl5pPr marL="1828851" indent="0">
              <a:buNone/>
              <a:defRPr sz="1600">
                <a:solidFill>
                  <a:schemeClr val="tx1">
                    <a:tint val="75000"/>
                  </a:schemeClr>
                </a:solidFill>
              </a:defRPr>
            </a:lvl5pPr>
            <a:lvl6pPr marL="2286063" indent="0">
              <a:buNone/>
              <a:defRPr sz="1600">
                <a:solidFill>
                  <a:schemeClr val="tx1">
                    <a:tint val="75000"/>
                  </a:schemeClr>
                </a:solidFill>
              </a:defRPr>
            </a:lvl6pPr>
            <a:lvl7pPr marL="2743277" indent="0">
              <a:buNone/>
              <a:defRPr sz="1600">
                <a:solidFill>
                  <a:schemeClr val="tx1">
                    <a:tint val="75000"/>
                  </a:schemeClr>
                </a:solidFill>
              </a:defRPr>
            </a:lvl7pPr>
            <a:lvl8pPr marL="3200489" indent="0">
              <a:buNone/>
              <a:defRPr sz="1600">
                <a:solidFill>
                  <a:schemeClr val="tx1">
                    <a:tint val="75000"/>
                  </a:schemeClr>
                </a:solidFill>
              </a:defRPr>
            </a:lvl8pPr>
            <a:lvl9pPr marL="3657702"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7C1C09-9EC7-47F0-891F-F8B69CC0B4DB}" type="datetimeFigureOut">
              <a:rPr lang="en-US" smtClean="0"/>
              <a:t>6/5/2025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58969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7C1C09-9EC7-47F0-891F-F8B69CC0B4DB}" type="datetimeFigureOut">
              <a:rPr lang="en-US" smtClean="0"/>
              <a:t>6/5/2025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48093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28"/>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7C1C09-9EC7-47F0-891F-F8B69CC0B4DB}" type="datetimeFigureOut">
              <a:rPr lang="en-US" smtClean="0"/>
              <a:t>6/5/2025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64865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7C1C09-9EC7-47F0-891F-F8B69CC0B4DB}" type="datetimeFigureOut">
              <a:rPr lang="en-US" smtClean="0"/>
              <a:t>6/5/2025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523546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C1C09-9EC7-47F0-891F-F8B69CC0B4DB}" type="datetimeFigureOut">
              <a:rPr lang="en-US" smtClean="0"/>
              <a:t>6/5/2025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433649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2"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6/5/2025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802777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2" y="987428"/>
            <a:ext cx="5014913" cy="4873625"/>
          </a:xfrm>
        </p:spPr>
        <p:txBody>
          <a:bodyPr anchor="t"/>
          <a:lstStyle>
            <a:lvl1pPr marL="0" indent="0">
              <a:buNone/>
              <a:defRPr sz="3200"/>
            </a:lvl1pPr>
            <a:lvl2pPr marL="457213" indent="0">
              <a:buNone/>
              <a:defRPr sz="2800"/>
            </a:lvl2pPr>
            <a:lvl3pPr marL="914426" indent="0">
              <a:buNone/>
              <a:defRPr sz="2400"/>
            </a:lvl3pPr>
            <a:lvl4pPr marL="1371638" indent="0">
              <a:buNone/>
              <a:defRPr sz="2000"/>
            </a:lvl4pPr>
            <a:lvl5pPr marL="1828851" indent="0">
              <a:buNone/>
              <a:defRPr sz="2000"/>
            </a:lvl5pPr>
            <a:lvl6pPr marL="2286063" indent="0">
              <a:buNone/>
              <a:defRPr sz="2000"/>
            </a:lvl6pPr>
            <a:lvl7pPr marL="2743277" indent="0">
              <a:buNone/>
              <a:defRPr sz="2000"/>
            </a:lvl7pPr>
            <a:lvl8pPr marL="3200489" indent="0">
              <a:buNone/>
              <a:defRPr sz="2000"/>
            </a:lvl8pPr>
            <a:lvl9pPr marL="3657702" indent="0">
              <a:buNone/>
              <a:defRPr sz="2000"/>
            </a:lvl9pPr>
          </a:lstStyle>
          <a:p>
            <a:r>
              <a:rPr lang="en-US" dirty="0"/>
              <a:t>Click icon to add picture</a:t>
            </a:r>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6/5/2025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76923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0" y="365128"/>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40" y="1825626"/>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C1C09-9EC7-47F0-891F-F8B69CC0B4DB}" type="datetimeFigureOut">
              <a:rPr lang="en-US" smtClean="0"/>
              <a:t>6/5/2025</a:t>
            </a:fld>
            <a:endParaRPr lang="en-US" dirty="0"/>
          </a:p>
        </p:txBody>
      </p:sp>
      <p:sp>
        <p:nvSpPr>
          <p:cNvPr id="5" name="Footer Placeholder 4"/>
          <p:cNvSpPr>
            <a:spLocks noGrp="1"/>
          </p:cNvSpPr>
          <p:nvPr>
            <p:ph type="ftr" sz="quarter" idx="3"/>
          </p:nvPr>
        </p:nvSpPr>
        <p:spPr>
          <a:xfrm>
            <a:off x="3281365"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DB7C34-BF89-4A18-9672-E0CC811EED1E}" type="slidenum">
              <a:rPr lang="en-US" smtClean="0"/>
              <a:t>‹#›</a:t>
            </a:fld>
            <a:endParaRPr lang="en-US" dirty="0"/>
          </a:p>
        </p:txBody>
      </p:sp>
    </p:spTree>
    <p:extLst>
      <p:ext uri="{BB962C8B-B14F-4D97-AF65-F5344CB8AC3E}">
        <p14:creationId xmlns:p14="http://schemas.microsoft.com/office/powerpoint/2010/main" val="16350112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26" rtl="0" eaLnBrk="1" latinLnBrk="0" hangingPunct="1">
        <a:lnSpc>
          <a:spcPct val="90000"/>
        </a:lnSpc>
        <a:spcBef>
          <a:spcPct val="0"/>
        </a:spcBef>
        <a:buNone/>
        <a:defRPr sz="4401" kern="1200">
          <a:solidFill>
            <a:schemeClr val="tx1"/>
          </a:solidFill>
          <a:latin typeface="+mj-lt"/>
          <a:ea typeface="+mj-ea"/>
          <a:cs typeface="+mj-cs"/>
        </a:defRPr>
      </a:lvl1pPr>
    </p:titleStyle>
    <p:bodyStyle>
      <a:lvl1pPr marL="228606" indent="-228606" algn="l" defTabSz="91442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19" indent="-228606" algn="l" defTabSz="91442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32" indent="-228606" algn="l" defTabSz="91442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5"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57"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71"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83"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96"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08"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6" rtl="0" eaLnBrk="1" latinLnBrk="0" hangingPunct="1">
        <a:defRPr sz="1800" kern="1200">
          <a:solidFill>
            <a:schemeClr val="tx1"/>
          </a:solidFill>
          <a:latin typeface="+mn-lt"/>
          <a:ea typeface="+mn-ea"/>
          <a:cs typeface="+mn-cs"/>
        </a:defRPr>
      </a:lvl1pPr>
      <a:lvl2pPr marL="457213" algn="l" defTabSz="914426" rtl="0" eaLnBrk="1" latinLnBrk="0" hangingPunct="1">
        <a:defRPr sz="1800" kern="1200">
          <a:solidFill>
            <a:schemeClr val="tx1"/>
          </a:solidFill>
          <a:latin typeface="+mn-lt"/>
          <a:ea typeface="+mn-ea"/>
          <a:cs typeface="+mn-cs"/>
        </a:defRPr>
      </a:lvl2pPr>
      <a:lvl3pPr marL="914426" algn="l" defTabSz="914426" rtl="0" eaLnBrk="1" latinLnBrk="0" hangingPunct="1">
        <a:defRPr sz="1800" kern="1200">
          <a:solidFill>
            <a:schemeClr val="tx1"/>
          </a:solidFill>
          <a:latin typeface="+mn-lt"/>
          <a:ea typeface="+mn-ea"/>
          <a:cs typeface="+mn-cs"/>
        </a:defRPr>
      </a:lvl3pPr>
      <a:lvl4pPr marL="1371638" algn="l" defTabSz="914426" rtl="0" eaLnBrk="1" latinLnBrk="0" hangingPunct="1">
        <a:defRPr sz="1800" kern="1200">
          <a:solidFill>
            <a:schemeClr val="tx1"/>
          </a:solidFill>
          <a:latin typeface="+mn-lt"/>
          <a:ea typeface="+mn-ea"/>
          <a:cs typeface="+mn-cs"/>
        </a:defRPr>
      </a:lvl4pPr>
      <a:lvl5pPr marL="1828851" algn="l" defTabSz="914426" rtl="0" eaLnBrk="1" latinLnBrk="0" hangingPunct="1">
        <a:defRPr sz="1800" kern="1200">
          <a:solidFill>
            <a:schemeClr val="tx1"/>
          </a:solidFill>
          <a:latin typeface="+mn-lt"/>
          <a:ea typeface="+mn-ea"/>
          <a:cs typeface="+mn-cs"/>
        </a:defRPr>
      </a:lvl5pPr>
      <a:lvl6pPr marL="2286063" algn="l" defTabSz="914426" rtl="0" eaLnBrk="1" latinLnBrk="0" hangingPunct="1">
        <a:defRPr sz="1800" kern="1200">
          <a:solidFill>
            <a:schemeClr val="tx1"/>
          </a:solidFill>
          <a:latin typeface="+mn-lt"/>
          <a:ea typeface="+mn-ea"/>
          <a:cs typeface="+mn-cs"/>
        </a:defRPr>
      </a:lvl6pPr>
      <a:lvl7pPr marL="2743277" algn="l" defTabSz="914426" rtl="0" eaLnBrk="1" latinLnBrk="0" hangingPunct="1">
        <a:defRPr sz="1800" kern="1200">
          <a:solidFill>
            <a:schemeClr val="tx1"/>
          </a:solidFill>
          <a:latin typeface="+mn-lt"/>
          <a:ea typeface="+mn-ea"/>
          <a:cs typeface="+mn-cs"/>
        </a:defRPr>
      </a:lvl7pPr>
      <a:lvl8pPr marL="3200489" algn="l" defTabSz="914426" rtl="0" eaLnBrk="1" latinLnBrk="0" hangingPunct="1">
        <a:defRPr sz="1800" kern="1200">
          <a:solidFill>
            <a:schemeClr val="tx1"/>
          </a:solidFill>
          <a:latin typeface="+mn-lt"/>
          <a:ea typeface="+mn-ea"/>
          <a:cs typeface="+mn-cs"/>
        </a:defRPr>
      </a:lvl8pPr>
      <a:lvl9pPr marL="3657702" algn="l" defTabSz="91442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6" Type="http://schemas.openxmlformats.org/officeDocument/2006/relationships/image" Target="../media/image17.jpeg"/><Relationship Id="rId21" Type="http://schemas.openxmlformats.org/officeDocument/2006/relationships/image" Target="../media/image15.jpeg"/><Relationship Id="rId34" Type="http://schemas.openxmlformats.org/officeDocument/2006/relationships/hyperlink" Target="https://b2b.multitech.com.cy/en/product/hp-carry-case-business-topload-156-stylish-comfortable-black" TargetMode="External"/><Relationship Id="rId42" Type="http://schemas.openxmlformats.org/officeDocument/2006/relationships/image" Target="../media/image23.jpeg"/><Relationship Id="rId47" Type="http://schemas.openxmlformats.org/officeDocument/2006/relationships/hyperlink" Target="https://b2b.multitech.com.cy/en/product/hp-carry-case-prelude-pro-recycled-backpack-156-charcoal-bulk" TargetMode="External"/><Relationship Id="rId50" Type="http://schemas.openxmlformats.org/officeDocument/2006/relationships/image" Target="../media/image24.jpeg"/><Relationship Id="rId55" Type="http://schemas.openxmlformats.org/officeDocument/2006/relationships/image" Target="../media/image26.jpeg"/><Relationship Id="rId63" Type="http://schemas.openxmlformats.org/officeDocument/2006/relationships/image" Target="../media/image30.jpeg"/><Relationship Id="rId7" Type="http://schemas.openxmlformats.org/officeDocument/2006/relationships/image" Target="../media/image4.jpeg"/><Relationship Id="rId2" Type="http://schemas.openxmlformats.org/officeDocument/2006/relationships/notesSlide" Target="../notesSlides/notesSlide1.xml"/><Relationship Id="rId16" Type="http://schemas.openxmlformats.org/officeDocument/2006/relationships/image" Target="../media/image13.jpeg"/><Relationship Id="rId29" Type="http://schemas.openxmlformats.org/officeDocument/2006/relationships/hyperlink" Target="https://b2b.multitech.com.cy/en/product/hp-carry-case-prelude-backpack-156-grey" TargetMode="External"/><Relationship Id="rId11" Type="http://schemas.openxmlformats.org/officeDocument/2006/relationships/image" Target="../media/image8.jpeg"/><Relationship Id="rId24" Type="http://schemas.openxmlformats.org/officeDocument/2006/relationships/hyperlink" Target="https://b2b.multitech.com.cy/en/product/hp-pouch-sport-water-resistant-material-black-21-x-14-x-65-cm" TargetMode="External"/><Relationship Id="rId32" Type="http://schemas.openxmlformats.org/officeDocument/2006/relationships/image" Target="../media/image19.jpeg"/><Relationship Id="rId37" Type="http://schemas.openxmlformats.org/officeDocument/2006/relationships/image" Target="../media/image20.jpeg"/><Relationship Id="rId40" Type="http://schemas.openxmlformats.org/officeDocument/2006/relationships/hyperlink" Target="https://b2b.multitech.com.cy/en/product/hp-carry-case-sport-sleeve-156-water-resistant-quick-aqccess-pocket-reflective-accents-black" TargetMode="External"/><Relationship Id="rId45" Type="http://schemas.openxmlformats.org/officeDocument/2006/relationships/hyperlink" Target="https://b2b.multitech.com.cy/en/product/hp-carry-case-prelude-backpack-156-sleek-meets-chic-grey" TargetMode="External"/><Relationship Id="rId53" Type="http://schemas.openxmlformats.org/officeDocument/2006/relationships/hyperlink" Target="https://b2b.multitech.com.cy/en/product/hp-carry-case-neoprene-reversible-protective-sleeve-geo-14-flexible-style-everyday" TargetMode="External"/><Relationship Id="rId58" Type="http://schemas.openxmlformats.org/officeDocument/2006/relationships/hyperlink" Target="https://b2b.multitech.com.cy/en/product/hp-carry-case-prelude-backpack-156-top-zip-closure-internal-and-external-pockets-your-cables" TargetMode="External"/><Relationship Id="rId66" Type="http://schemas.openxmlformats.org/officeDocument/2006/relationships/image" Target="../media/image32.png"/><Relationship Id="rId5" Type="http://schemas.openxmlformats.org/officeDocument/2006/relationships/image" Target="../media/image2.jpeg"/><Relationship Id="rId61" Type="http://schemas.openxmlformats.org/officeDocument/2006/relationships/image" Target="../media/image28.jpeg"/><Relationship Id="rId19" Type="http://schemas.openxmlformats.org/officeDocument/2006/relationships/hyperlink" Target="https://b2b.multitech.com.cy/en/product/hp-carry-case-backpack-travel-156-water-resistant-grey" TargetMode="External"/><Relationship Id="rId14" Type="http://schemas.openxmlformats.org/officeDocument/2006/relationships/image" Target="../media/image11.jpeg"/><Relationship Id="rId22" Type="http://schemas.openxmlformats.org/officeDocument/2006/relationships/hyperlink" Target="https://b2b.multitech.com.cy/en/product/hp-carry-case-backpack-travel-25l-156-sleek-and-lightweight-iron-grey" TargetMode="External"/><Relationship Id="rId27" Type="http://schemas.openxmlformats.org/officeDocument/2006/relationships/hyperlink" Target="https://b2b.multitech.com.cy/en/product/hp-carry-case-creator-133-sling-lightweight-construction-and-heavy-duty-dark-navy" TargetMode="External"/><Relationship Id="rId30" Type="http://schemas.openxmlformats.org/officeDocument/2006/relationships/hyperlink" Target="https://b2b.multitech.com.cy/en/product/hp-carry-case-neoprene-reversible-sleeve-156-flexible-style-everyday-protection-bumps-and-0" TargetMode="External"/><Relationship Id="rId35" Type="http://schemas.openxmlformats.org/officeDocument/2006/relationships/hyperlink" Target="https://b2b.multitech.com.cy/en/product/hp-carry-case-prelude-pro-topload-173-stylish-water-resistant-coating-black" TargetMode="External"/><Relationship Id="rId43" Type="http://schemas.openxmlformats.org/officeDocument/2006/relationships/hyperlink" Target="https://b2b.multitech.com.cy/en/product/hp-carry-case-prelude-topload-173-stylish-durable-case-grey" TargetMode="External"/><Relationship Id="rId48" Type="http://schemas.openxmlformats.org/officeDocument/2006/relationships/hyperlink" Target="https://b2b.multitech.com.cy/en/product/hp-carry-case-prelude-backpack-g2-156-grey" TargetMode="External"/><Relationship Id="rId56" Type="http://schemas.openxmlformats.org/officeDocument/2006/relationships/hyperlink" Target="https://b2b.multitech.com.cy/en/product/hp-carry-case-travel-156-laptop-backpack-blue-night" TargetMode="External"/><Relationship Id="rId64" Type="http://schemas.openxmlformats.org/officeDocument/2006/relationships/hyperlink" Target="https://b2b.multitech.com.cy/en/product/hp-carry-case-envy-urban-topload-156%E2%80%9D-magnetic-closure-black" TargetMode="External"/><Relationship Id="rId8" Type="http://schemas.openxmlformats.org/officeDocument/2006/relationships/image" Target="../media/image5.jpeg"/><Relationship Id="rId51" Type="http://schemas.openxmlformats.org/officeDocument/2006/relationships/hyperlink" Target="https://b2b.multitech.com.cy/en/product/hp-carry-case-creator-161-backpack-lightweight-construction-and-heavy-duty-dark-navy" TargetMode="External"/><Relationship Id="rId3" Type="http://schemas.openxmlformats.org/officeDocument/2006/relationships/hyperlink" Target="https://b2b.multitech.com.cy/en/product/hp-carry-case-backpack-travel-156-light-and-stylish-forged-iron" TargetMode="External"/><Relationship Id="rId12" Type="http://schemas.openxmlformats.org/officeDocument/2006/relationships/image" Target="../media/image9.jpeg"/><Relationship Id="rId17" Type="http://schemas.openxmlformats.org/officeDocument/2006/relationships/hyperlink" Target="https://b2b.multitech.com.cy/en/product/hp-carry-case-spectre-folio-backpack-156-dark-brown" TargetMode="External"/><Relationship Id="rId25" Type="http://schemas.openxmlformats.org/officeDocument/2006/relationships/image" Target="../media/image16.png"/><Relationship Id="rId33" Type="http://schemas.openxmlformats.org/officeDocument/2006/relationships/hyperlink" Target="https://b2b.multitech.com.cy/en/product/hp-carry-case-business-topload-173-stylish-comfortable-black" TargetMode="External"/><Relationship Id="rId38" Type="http://schemas.openxmlformats.org/officeDocument/2006/relationships/image" Target="../media/image21.jpeg"/><Relationship Id="rId46" Type="http://schemas.openxmlformats.org/officeDocument/2006/relationships/hyperlink" Target="https://b2b.multitech.com.cy/en/product/hp-carry-case-prelude-topload-g2-156-grey-bulk" TargetMode="External"/><Relationship Id="rId59" Type="http://schemas.openxmlformats.org/officeDocument/2006/relationships/hyperlink" Target="https://b2b.multitech.com.cy/en/product/hp-carry-case-briefcase-everyday-odyssey-16-gray" TargetMode="External"/><Relationship Id="rId20" Type="http://schemas.openxmlformats.org/officeDocument/2006/relationships/image" Target="../media/image14.png"/><Relationship Id="rId41" Type="http://schemas.openxmlformats.org/officeDocument/2006/relationships/image" Target="../media/image22.jpeg"/><Relationship Id="rId54" Type="http://schemas.openxmlformats.org/officeDocument/2006/relationships/hyperlink" Target="https://b2b.multitech.com.cy/en/product/hp-carry-case-neoprene-reversible-protective-sleeve-156-flexible-style-everyday-protection" TargetMode="External"/><Relationship Id="rId62" Type="http://schemas.openxmlformats.org/officeDocument/2006/relationships/image" Target="../media/image29.jpeg"/><Relationship Id="rId1" Type="http://schemas.openxmlformats.org/officeDocument/2006/relationships/slideLayout" Target="../slideLayouts/slideLayout1.xml"/><Relationship Id="rId6" Type="http://schemas.openxmlformats.org/officeDocument/2006/relationships/image" Target="../media/image3.jpeg"/><Relationship Id="rId15" Type="http://schemas.openxmlformats.org/officeDocument/2006/relationships/image" Target="../media/image12.png"/><Relationship Id="rId23" Type="http://schemas.openxmlformats.org/officeDocument/2006/relationships/hyperlink" Target="https://b2b.multitech.com.cy/en/product/hp-carry-case-backpack-travel-25l-156-sleek-and-lightweight-blue" TargetMode="External"/><Relationship Id="rId28" Type="http://schemas.openxmlformats.org/officeDocument/2006/relationships/image" Target="../media/image18.jpeg"/><Relationship Id="rId36" Type="http://schemas.openxmlformats.org/officeDocument/2006/relationships/hyperlink" Target="https://b2b.multitech.com.cy/en/product/hp-carry-case-topload-156-water-resistant-grey" TargetMode="External"/><Relationship Id="rId49" Type="http://schemas.openxmlformats.org/officeDocument/2006/relationships/hyperlink" Target="https://b2b.multitech.com.cy/en/product/hp-carry-case-neoprene-reversible-sleeve-156-flexible-style-everyday-protection-bumps-and-1" TargetMode="External"/><Relationship Id="rId57" Type="http://schemas.openxmlformats.org/officeDocument/2006/relationships/image" Target="../media/image27.jpeg"/><Relationship Id="rId10" Type="http://schemas.openxmlformats.org/officeDocument/2006/relationships/image" Target="../media/image7.jpeg"/><Relationship Id="rId31" Type="http://schemas.openxmlformats.org/officeDocument/2006/relationships/hyperlink" Target="https://b2b.multitech.com.cy/en/product/hp-carry-case-professional-topload-141-easy-clean-designed-comfort-1yw-black" TargetMode="External"/><Relationship Id="rId44" Type="http://schemas.openxmlformats.org/officeDocument/2006/relationships/hyperlink" Target="https://b2b.multitech.com.cy/en/product/hp-carry-case-business-prelude-pro-topload-156-stylish-durable-case-water-resistant-coatin-0" TargetMode="External"/><Relationship Id="rId52" Type="http://schemas.openxmlformats.org/officeDocument/2006/relationships/image" Target="../media/image25.jpeg"/><Relationship Id="rId60" Type="http://schemas.openxmlformats.org/officeDocument/2006/relationships/hyperlink" Target="https://b2b.multitech.com.cy/en/product/hp-carry-case-backpack-everyday-odyssey-16-grey" TargetMode="External"/><Relationship Id="rId65" Type="http://schemas.openxmlformats.org/officeDocument/2006/relationships/image" Target="../media/image31.jpeg"/><Relationship Id="rId4" Type="http://schemas.openxmlformats.org/officeDocument/2006/relationships/image" Target="../media/image1.jpeg"/><Relationship Id="rId9" Type="http://schemas.openxmlformats.org/officeDocument/2006/relationships/image" Target="../media/image6.jpeg"/><Relationship Id="rId13" Type="http://schemas.openxmlformats.org/officeDocument/2006/relationships/image" Target="../media/image10.jpeg"/><Relationship Id="rId18" Type="http://schemas.openxmlformats.org/officeDocument/2006/relationships/hyperlink" Target="https://b2b.multitech.com.cy/en/product/hp-carry-case-prelude-pro-backpack-156-adjustable-shoulder-straps-grey" TargetMode="External"/><Relationship Id="rId39" Type="http://schemas.openxmlformats.org/officeDocument/2006/relationships/hyperlink" Target="https://b2b.multitech.com.cy/en/product/hp-carry-case-professional-topload-156-stylish-comfortable-black" TargetMode="External"/></Relationships>
</file>

<file path=ppt/slides/_rels/slide2.xml.rels><?xml version="1.0" encoding="UTF-8" standalone="yes"?>
<Relationships xmlns="http://schemas.openxmlformats.org/package/2006/relationships"><Relationship Id="rId26" Type="http://schemas.openxmlformats.org/officeDocument/2006/relationships/hyperlink" Target="https://b2b.multitech.com.cy/en/product/hp-mouse-410-slim-wireless-1200dpi-multi-surface-tracking-slim-and-sleek-strong-and" TargetMode="External"/><Relationship Id="rId21" Type="http://schemas.openxmlformats.org/officeDocument/2006/relationships/image" Target="../media/image50.jpeg"/><Relationship Id="rId42" Type="http://schemas.openxmlformats.org/officeDocument/2006/relationships/image" Target="../media/image14.png"/><Relationship Id="rId47" Type="http://schemas.openxmlformats.org/officeDocument/2006/relationships/hyperlink" Target="https://b2b.multitech.com.cy/en/product/hp-mouse-200-wireless-10m-open-area-1000dpi-red-optical-tracking-silk-gold" TargetMode="External"/><Relationship Id="rId63" Type="http://schemas.openxmlformats.org/officeDocument/2006/relationships/hyperlink" Target="https://b2b.multitech.com.cy/en/product/hp-mouse-150-wireless-1600dpi-designed-get-you-clicking-quickly-and-keep-you-productive-all" TargetMode="External"/><Relationship Id="rId68" Type="http://schemas.openxmlformats.org/officeDocument/2006/relationships/hyperlink" Target="https://b2b.multitech.com.cy/en/product/hp-mouse-z3700-wireless-3-buttons-1200-dpi-16-months-battery-life-great-either-hand-sleek-2" TargetMode="External"/><Relationship Id="rId16" Type="http://schemas.openxmlformats.org/officeDocument/2006/relationships/image" Target="../media/image45.jpeg"/><Relationship Id="rId11" Type="http://schemas.openxmlformats.org/officeDocument/2006/relationships/image" Target="../media/image40.jpeg"/><Relationship Id="rId24" Type="http://schemas.openxmlformats.org/officeDocument/2006/relationships/image" Target="../media/image53.jpeg"/><Relationship Id="rId32" Type="http://schemas.openxmlformats.org/officeDocument/2006/relationships/hyperlink" Target="https://b2b.multitech.com.cy/en/product/hp-mouse-z5000-bluetooth-allows-ease-navigation-multiple-operating-systems-noticeably" TargetMode="External"/><Relationship Id="rId37" Type="http://schemas.openxmlformats.org/officeDocument/2006/relationships/hyperlink" Target="https://b2b.multitech.com.cy/en/product/hp-mouse-omen-gaming-reactor-usb-6-buttons-optical-sensor-precise-movement-most-surfaces-02" TargetMode="External"/><Relationship Id="rId40" Type="http://schemas.openxmlformats.org/officeDocument/2006/relationships/hyperlink" Target="https://b2b.multitech.com.cy/en/product/hp-mouse-240-wireless-bluetooth-3-buttons-1600-dpi-battery-life-15-months-pike-silver" TargetMode="External"/><Relationship Id="rId45" Type="http://schemas.openxmlformats.org/officeDocument/2006/relationships/hyperlink" Target="https://b2b.multitech.com.cy/en/product/hp-mouse-200-wireless-24-ghz-great-either-hand-long-lasting-quality-empress-red" TargetMode="External"/><Relationship Id="rId53" Type="http://schemas.openxmlformats.org/officeDocument/2006/relationships/hyperlink" Target="https://b2b.multitech.com.cy/en/product/hp-mouse-z3700-wireless-3-buttons-1200-dpi-16-months-battery-life-great-either-hand-sleek-3" TargetMode="External"/><Relationship Id="rId58" Type="http://schemas.openxmlformats.org/officeDocument/2006/relationships/image" Target="../media/image57.jpg"/><Relationship Id="rId66" Type="http://schemas.openxmlformats.org/officeDocument/2006/relationships/hyperlink" Target="https://b2b.multitech.com.cy/en/product/hp-mouse-z3700-wireless-3-buttons-1200-dpi-16-months-battery-life-great-either-hand-sleek-5" TargetMode="External"/><Relationship Id="rId74" Type="http://schemas.openxmlformats.org/officeDocument/2006/relationships/hyperlink" Target="https://b2b.multitech.com.cy/en/product/hp-mouse-1000-wired-optical-3-button-1200-dpi-great-either-hand-usb-black" TargetMode="External"/><Relationship Id="rId79" Type="http://schemas.openxmlformats.org/officeDocument/2006/relationships/image" Target="../media/image67.jpeg"/><Relationship Id="rId5" Type="http://schemas.openxmlformats.org/officeDocument/2006/relationships/hyperlink" Target="https://b2b.multitech.com.cy/en/product/hp-mouse-320m-wired-black-bulk" TargetMode="External"/><Relationship Id="rId61" Type="http://schemas.openxmlformats.org/officeDocument/2006/relationships/image" Target="../media/image59.jpeg"/><Relationship Id="rId19" Type="http://schemas.openxmlformats.org/officeDocument/2006/relationships/image" Target="../media/image48.jpeg"/><Relationship Id="rId14" Type="http://schemas.openxmlformats.org/officeDocument/2006/relationships/image" Target="../media/image43.jpeg"/><Relationship Id="rId22" Type="http://schemas.openxmlformats.org/officeDocument/2006/relationships/image" Target="../media/image51.jpeg"/><Relationship Id="rId27" Type="http://schemas.openxmlformats.org/officeDocument/2006/relationships/hyperlink" Target="https://b2b.multitech.com.cy/en/product/hp-mouse-220-wireless-1000-dpi-great-either-hand-usb-dongle-black" TargetMode="External"/><Relationship Id="rId30" Type="http://schemas.openxmlformats.org/officeDocument/2006/relationships/hyperlink" Target="https://b2b.multitech.com.cy/en/product/hp-mousepad-pavilion-400-gaming-build-usb-fine-textured-cloth-black" TargetMode="External"/><Relationship Id="rId35" Type="http://schemas.openxmlformats.org/officeDocument/2006/relationships/hyperlink" Target="https://b2b.multitech.com.cy/en/product/hp-mouse-omen-gaming-vector-usb-6-buttons-omen-radar-3-sensor-co-developed-pixart-optical" TargetMode="External"/><Relationship Id="rId43" Type="http://schemas.openxmlformats.org/officeDocument/2006/relationships/image" Target="../media/image55.jpeg"/><Relationship Id="rId48" Type="http://schemas.openxmlformats.org/officeDocument/2006/relationships/image" Target="../media/image56.jpg"/><Relationship Id="rId56" Type="http://schemas.openxmlformats.org/officeDocument/2006/relationships/hyperlink" Target="https://b2b.multitech.com.cy/en/product/hp-mouse-410-slim-1200dpi-multi-surface-tracking-slim-and-sleek-strong-and-efficient" TargetMode="External"/><Relationship Id="rId64" Type="http://schemas.openxmlformats.org/officeDocument/2006/relationships/image" Target="../media/image60.png"/><Relationship Id="rId69" Type="http://schemas.openxmlformats.org/officeDocument/2006/relationships/image" Target="../media/image61.png"/><Relationship Id="rId77" Type="http://schemas.openxmlformats.org/officeDocument/2006/relationships/image" Target="../media/image65.jpeg"/><Relationship Id="rId8" Type="http://schemas.openxmlformats.org/officeDocument/2006/relationships/image" Target="../media/image37.jpeg"/><Relationship Id="rId51" Type="http://schemas.openxmlformats.org/officeDocument/2006/relationships/hyperlink" Target="https://b2b.multitech.com.cy/en/product/hp-mouse-z3700-wireless-3-buttons-1200-dpi-16-months-battery-life-great-either-hand-sleek-1" TargetMode="External"/><Relationship Id="rId72" Type="http://schemas.openxmlformats.org/officeDocument/2006/relationships/hyperlink" Target="https://b2b.multitech.com.cy/en/product/hp-mouse-100-wired-usb-1600dpi-easily-set-seconds-works-eaither-hand-usb-port-black" TargetMode="External"/><Relationship Id="rId3" Type="http://schemas.microsoft.com/office/2007/relationships/hdphoto" Target="../media/hdphoto1.wdp"/><Relationship Id="rId12" Type="http://schemas.openxmlformats.org/officeDocument/2006/relationships/image" Target="../media/image41.jpeg"/><Relationship Id="rId17" Type="http://schemas.openxmlformats.org/officeDocument/2006/relationships/image" Target="../media/image46.jpeg"/><Relationship Id="rId25" Type="http://schemas.openxmlformats.org/officeDocument/2006/relationships/image" Target="../media/image54.jpeg"/><Relationship Id="rId33" Type="http://schemas.openxmlformats.org/officeDocument/2006/relationships/hyperlink" Target="https://b2b.multitech.com.cy/en/product/hp-mouse-z5000-bluetooth-allows-ease-navigation-multiple-operating-systems-noticeably-0" TargetMode="External"/><Relationship Id="rId38" Type="http://schemas.openxmlformats.org/officeDocument/2006/relationships/hyperlink" Target="https://b2b.multitech.com.cy/en/product/hp-mouse-dual-mode-wireless-bluetooth-great-either-hand-long-lasting-quality-black" TargetMode="External"/><Relationship Id="rId46" Type="http://schemas.openxmlformats.org/officeDocument/2006/relationships/hyperlink" Target="https://b2b.multitech.com.cy/en/product/hp-mouse-200-wireless-10m-open-area-1000dpi-red-optical-tracking-pike-silver" TargetMode="External"/><Relationship Id="rId59" Type="http://schemas.openxmlformats.org/officeDocument/2006/relationships/hyperlink" Target="https://b2b.multitech.com.cy/en/product/hp-mouse-700-spectre-rechargeable-bluetooth-wirelless-pair-4-devises-1200-dpi-laser-sensor-2" TargetMode="External"/><Relationship Id="rId67" Type="http://schemas.openxmlformats.org/officeDocument/2006/relationships/hyperlink" Target="https://b2b.multitech.com.cy/en/product/hp-mouse-z3700-wireless-dual-mode-3-buttons-16-months-battery-life-great-either-hand-sleek-0" TargetMode="External"/><Relationship Id="rId20" Type="http://schemas.openxmlformats.org/officeDocument/2006/relationships/image" Target="../media/image49.jpeg"/><Relationship Id="rId41" Type="http://schemas.openxmlformats.org/officeDocument/2006/relationships/hyperlink" Target="https://b2b.multitech.com.cy/en/product/hp-mouse-240-bluetooth-wireless-3-buttons-1600-dpi-sleek-and-ambidextrous-design-aes-128" TargetMode="External"/><Relationship Id="rId54" Type="http://schemas.openxmlformats.org/officeDocument/2006/relationships/hyperlink" Target="https://b2b.multitech.com.cy/en/product/hp-mouse-dual-mode-wireless-3-buttons-1200-dpi-15-months-battery-life-move-between-two-pcs" TargetMode="External"/><Relationship Id="rId62" Type="http://schemas.openxmlformats.org/officeDocument/2006/relationships/hyperlink" Target="https://b2b.multitech.com.cy/en/product/hp-mouse-wireless-premium-24-ghz-3-buttons-black-great-either-hand-1yw" TargetMode="External"/><Relationship Id="rId70" Type="http://schemas.openxmlformats.org/officeDocument/2006/relationships/image" Target="../media/image62.png"/><Relationship Id="rId75" Type="http://schemas.openxmlformats.org/officeDocument/2006/relationships/image" Target="../media/image64.jpeg"/><Relationship Id="rId1" Type="http://schemas.openxmlformats.org/officeDocument/2006/relationships/slideLayout" Target="../slideLayouts/slideLayout1.xml"/><Relationship Id="rId6" Type="http://schemas.openxmlformats.org/officeDocument/2006/relationships/image" Target="../media/image35.jpg"/><Relationship Id="rId15" Type="http://schemas.openxmlformats.org/officeDocument/2006/relationships/image" Target="../media/image44.jpeg"/><Relationship Id="rId23" Type="http://schemas.openxmlformats.org/officeDocument/2006/relationships/image" Target="../media/image52.jpeg"/><Relationship Id="rId28" Type="http://schemas.openxmlformats.org/officeDocument/2006/relationships/hyperlink" Target="https://b2b.multitech.com.cy/en/product/hp-mouse-220-wireless-great-either-hand-long-lasting-quality-black" TargetMode="External"/><Relationship Id="rId36" Type="http://schemas.openxmlformats.org/officeDocument/2006/relationships/hyperlink" Target="https://b2b.multitech.com.cy/en/product/hp-mouse-x220-gaming-wired-usb-3-buttons-optical-sensor-precise-movement-most-surfaces-black" TargetMode="External"/><Relationship Id="rId49" Type="http://schemas.openxmlformats.org/officeDocument/2006/relationships/hyperlink" Target="https://b2b.multitech.com.cy/en/product/hp-mouse-z3700-wireless-3-buttons-1200-dpi-16-months-battery-life-great-either-hand-sleek-4" TargetMode="External"/><Relationship Id="rId57" Type="http://schemas.openxmlformats.org/officeDocument/2006/relationships/hyperlink" Target="https://b2b.multitech.com.cy/en/product/hp-mouse-envy-rechargeable-500-wireless-1600-dpi-laser-sensor-provides-accuracy-and" TargetMode="External"/><Relationship Id="rId10" Type="http://schemas.openxmlformats.org/officeDocument/2006/relationships/image" Target="../media/image39.jpeg"/><Relationship Id="rId31" Type="http://schemas.openxmlformats.org/officeDocument/2006/relationships/hyperlink" Target="https://b2b.multitech.com.cy/en/product/hp-mouse-presenter-elite-bluetooth-40-1200-dpi-optical-94-m-pc-sleek-metal-accented-device" TargetMode="External"/><Relationship Id="rId44" Type="http://schemas.openxmlformats.org/officeDocument/2006/relationships/hyperlink" Target="https://b2b.multitech.com.cy/en/product/hp-mouse-200-wireless-integrated-dongle-storage-1600dpi-all-day-comfort-either-hand-black" TargetMode="External"/><Relationship Id="rId52" Type="http://schemas.openxmlformats.org/officeDocument/2006/relationships/hyperlink" Target="https://b2b.multitech.com.cy/en/product/hp-mouse-z3700-wireless-3-buttons-1200-dpi-16-months-battery-life-great-either-hand-sleek-6" TargetMode="External"/><Relationship Id="rId60" Type="http://schemas.openxmlformats.org/officeDocument/2006/relationships/image" Target="../media/image58.png"/><Relationship Id="rId65" Type="http://schemas.openxmlformats.org/officeDocument/2006/relationships/hyperlink" Target="https://b2b.multitech.com.cy/en/product/hp-mouse-z3700-wireless-2-buttons-1200-dpi-16-months-battery-life-great-either-hand-sleek" TargetMode="External"/><Relationship Id="rId73" Type="http://schemas.openxmlformats.org/officeDocument/2006/relationships/image" Target="../media/image63.jpeg"/><Relationship Id="rId78" Type="http://schemas.openxmlformats.org/officeDocument/2006/relationships/image" Target="../media/image66.jpeg"/><Relationship Id="rId4" Type="http://schemas.openxmlformats.org/officeDocument/2006/relationships/image" Target="../media/image34.jpeg"/><Relationship Id="rId9" Type="http://schemas.openxmlformats.org/officeDocument/2006/relationships/image" Target="../media/image38.jpeg"/><Relationship Id="rId13" Type="http://schemas.openxmlformats.org/officeDocument/2006/relationships/image" Target="../media/image42.jpeg"/><Relationship Id="rId18" Type="http://schemas.openxmlformats.org/officeDocument/2006/relationships/image" Target="../media/image47.jpeg"/><Relationship Id="rId39" Type="http://schemas.openxmlformats.org/officeDocument/2006/relationships/hyperlink" Target="https://b2b.multitech.com.cy/en/product/hp-mouse-240-lwh-bluetooth-wirelless-1600-dpi-lunar-white" TargetMode="External"/><Relationship Id="rId34" Type="http://schemas.openxmlformats.org/officeDocument/2006/relationships/hyperlink" Target="https://b2b.multitech.com.cy/en/product/hp-mouse-z4000-wireless-3-buttons-relaxed-comfort-functionable-black" TargetMode="External"/><Relationship Id="rId50" Type="http://schemas.openxmlformats.org/officeDocument/2006/relationships/hyperlink" Target="https://b2b.multitech.com.cy/en/product/hp-mouse-z3700-wireless-3-buttons-1200-dpi-16-months-battery-life-great-either-hand-sleek-0" TargetMode="External"/><Relationship Id="rId55" Type="http://schemas.openxmlformats.org/officeDocument/2006/relationships/hyperlink" Target="https://b2b.multitech.com.cy/en/product/hp-mouse-700-spectre-rechargeable-bluetooth-wirelless-pair-4-devises-1200-dpi-laser-sensor-1" TargetMode="External"/><Relationship Id="rId76" Type="http://schemas.openxmlformats.org/officeDocument/2006/relationships/hyperlink" Target="https://b2b.multitech.com.cy/en/product/hp-mouse-690-rechargeable-wireless-black-2yw" TargetMode="External"/><Relationship Id="rId7" Type="http://schemas.openxmlformats.org/officeDocument/2006/relationships/image" Target="../media/image36.jpeg"/><Relationship Id="rId71" Type="http://schemas.microsoft.com/office/2007/relationships/hdphoto" Target="../media/hdphoto2.wdp"/><Relationship Id="rId2" Type="http://schemas.openxmlformats.org/officeDocument/2006/relationships/image" Target="../media/image33.png"/><Relationship Id="rId29" Type="http://schemas.openxmlformats.org/officeDocument/2006/relationships/hyperlink" Target="https://b2b.multitech.com.cy/en/product/hp-mouse-220-wireless-great-either-hand-long-lasting-quality-lumiere-blue" TargetMode="External"/></Relationships>
</file>

<file path=ppt/slides/_rels/slide3.xml.rels><?xml version="1.0" encoding="UTF-8" standalone="yes"?>
<Relationships xmlns="http://schemas.openxmlformats.org/package/2006/relationships"><Relationship Id="rId13" Type="http://schemas.openxmlformats.org/officeDocument/2006/relationships/image" Target="../media/image74.jpeg"/><Relationship Id="rId18" Type="http://schemas.openxmlformats.org/officeDocument/2006/relationships/hyperlink" Target="https://b2b.multitech.com.cy/en/product/hp-speaker-350-bluetooth-connect-far-and-wide-using-bluetooth-5-2x-speed-and-4x-range" TargetMode="External"/><Relationship Id="rId26" Type="http://schemas.openxmlformats.org/officeDocument/2006/relationships/hyperlink" Target="https://b2b.multitech.com.cy/en/product/hp-keyboard-150-wired-black" TargetMode="External"/><Relationship Id="rId3" Type="http://schemas.openxmlformats.org/officeDocument/2006/relationships/image" Target="../media/image69.png"/><Relationship Id="rId21" Type="http://schemas.openxmlformats.org/officeDocument/2006/relationships/hyperlink" Target="https://b2b.multitech.com.cy/en/product/hp-speaker-360-bluet%CE%BFoth-wherever-your-music-takes-you-perfectly-portable-bluetooth-speaker" TargetMode="External"/><Relationship Id="rId34" Type="http://schemas.openxmlformats.org/officeDocument/2006/relationships/image" Target="../media/image84.png"/><Relationship Id="rId7" Type="http://schemas.openxmlformats.org/officeDocument/2006/relationships/image" Target="../media/image14.png"/><Relationship Id="rId12" Type="http://schemas.openxmlformats.org/officeDocument/2006/relationships/hyperlink" Target="https://b2b.multitech.com.cy/en/product/hp-keyboard-230-wireless-stylish-design-comfort-mind-easily-activates-all-12-function-keys" TargetMode="External"/><Relationship Id="rId17" Type="http://schemas.openxmlformats.org/officeDocument/2006/relationships/image" Target="../media/image78.jpeg"/><Relationship Id="rId25" Type="http://schemas.openxmlformats.org/officeDocument/2006/relationships/image" Target="../media/image80.jpeg"/><Relationship Id="rId33" Type="http://schemas.openxmlformats.org/officeDocument/2006/relationships/hyperlink" Target="https://b2b.multitech.com.cy/en/product/hp-keyboard-220-wireless-black" TargetMode="External"/><Relationship Id="rId2" Type="http://schemas.openxmlformats.org/officeDocument/2006/relationships/image" Target="../media/image68.jpg"/><Relationship Id="rId16" Type="http://schemas.openxmlformats.org/officeDocument/2006/relationships/image" Target="../media/image77.jpeg"/><Relationship Id="rId20" Type="http://schemas.openxmlformats.org/officeDocument/2006/relationships/image" Target="../media/image79.jpeg"/><Relationship Id="rId29" Type="http://schemas.openxmlformats.org/officeDocument/2006/relationships/hyperlink" Target="https://b2b.multitech.com.cy/en/product/hp-keyboard-and-mouse-235-wireless-black" TargetMode="External"/><Relationship Id="rId1" Type="http://schemas.openxmlformats.org/officeDocument/2006/relationships/slideLayout" Target="../slideLayouts/slideLayout1.xml"/><Relationship Id="rId6" Type="http://schemas.openxmlformats.org/officeDocument/2006/relationships/image" Target="../media/image72.jpg"/><Relationship Id="rId11" Type="http://schemas.openxmlformats.org/officeDocument/2006/relationships/hyperlink" Target="https://b2b.multitech.com.cy/en/product/hp-keyboard-and-mouse-230-wireless-white" TargetMode="External"/><Relationship Id="rId24" Type="http://schemas.openxmlformats.org/officeDocument/2006/relationships/hyperlink" Target="https://b2b.multitech.com.cy/en/product/hp-keyboard-pavilion-300-usb-three-zones-all-efficient-boost-efficiency-and-productivity" TargetMode="External"/><Relationship Id="rId32" Type="http://schemas.openxmlformats.org/officeDocument/2006/relationships/hyperlink" Target="https://b2b.multitech.com.cy/en/product/hp-keyboard-and-mouse-320mk-wired-black" TargetMode="External"/><Relationship Id="rId5" Type="http://schemas.openxmlformats.org/officeDocument/2006/relationships/image" Target="../media/image71.jpeg"/><Relationship Id="rId15" Type="http://schemas.openxmlformats.org/officeDocument/2006/relationships/image" Target="../media/image76.png"/><Relationship Id="rId23" Type="http://schemas.openxmlformats.org/officeDocument/2006/relationships/hyperlink" Target="https://b2b.multitech.com.cy/en/product/hp-keyboard-and-mouse-150-wired-black" TargetMode="External"/><Relationship Id="rId28" Type="http://schemas.openxmlformats.org/officeDocument/2006/relationships/image" Target="../media/image81.jpeg"/><Relationship Id="rId10" Type="http://schemas.openxmlformats.org/officeDocument/2006/relationships/image" Target="../media/image73.jpeg"/><Relationship Id="rId19" Type="http://schemas.openxmlformats.org/officeDocument/2006/relationships/hyperlink" Target="https://b2b.multitech.com.cy/en/product/hp-speaker-350-bluet%CE%BFoth-connect-far-and-wide-using-bluetooth-5-2x-speed-and-4x-range" TargetMode="External"/><Relationship Id="rId31" Type="http://schemas.openxmlformats.org/officeDocument/2006/relationships/image" Target="../media/image83.jpeg"/><Relationship Id="rId4" Type="http://schemas.openxmlformats.org/officeDocument/2006/relationships/image" Target="../media/image70.jpeg"/><Relationship Id="rId9" Type="http://schemas.openxmlformats.org/officeDocument/2006/relationships/hyperlink" Target="https://b2b.multitech.com.cy/en/product/hp-keyboard-omen-gaming-hp-encoder-command-flawless-symphony-keystrokes-cherry-mx-red" TargetMode="External"/><Relationship Id="rId14" Type="http://schemas.openxmlformats.org/officeDocument/2006/relationships/image" Target="../media/image75.jpeg"/><Relationship Id="rId22" Type="http://schemas.openxmlformats.org/officeDocument/2006/relationships/hyperlink" Target="https://b2b.multitech.com.cy/en/product/hp-headset-omen-gaming-mindframe-prime-headset-microphone-built-virtual-surround-sound-audio" TargetMode="External"/><Relationship Id="rId27" Type="http://schemas.openxmlformats.org/officeDocument/2006/relationships/hyperlink" Target="https://b2b.multitech.com.cy/en/product/hp-keyboard-320k-wired-uk-black-bulk" TargetMode="External"/><Relationship Id="rId30" Type="http://schemas.openxmlformats.org/officeDocument/2006/relationships/image" Target="../media/image82.jpeg"/><Relationship Id="rId8" Type="http://schemas.openxmlformats.org/officeDocument/2006/relationships/hyperlink" Target="https://b2b.multitech.com.cy/en/product/hp-keyboard-business-ccid-smartcard-reader-built-keyboard-usb-1-yw" TargetMode="External"/></Relationships>
</file>

<file path=ppt/slides/_rels/slide4.xml.rels><?xml version="1.0" encoding="UTF-8" standalone="yes"?>
<Relationships xmlns="http://schemas.openxmlformats.org/package/2006/relationships"><Relationship Id="rId13" Type="http://schemas.openxmlformats.org/officeDocument/2006/relationships/hyperlink" Target="https://b2b.multitech.com.cy/en/product/hp-adapter-usb-c-hdmi-20" TargetMode="External"/><Relationship Id="rId18" Type="http://schemas.openxmlformats.org/officeDocument/2006/relationships/hyperlink" Target="https://b2b.multitech.com.cy/en/product/hp-optical-bay-hdd-mounting-bracket-hp-workstation-pcs" TargetMode="External"/><Relationship Id="rId26" Type="http://schemas.openxmlformats.org/officeDocument/2006/relationships/hyperlink" Target="https://b2b.multitech.com.cy/en/product/hp-essential-compination-lock-laptops" TargetMode="External"/><Relationship Id="rId39" Type="http://schemas.openxmlformats.org/officeDocument/2006/relationships/hyperlink" Target="https://b2b.multitech.com.cy/en/product/hp-adapter-usb-c-rj45-adapter-g2" TargetMode="External"/><Relationship Id="rId21" Type="http://schemas.openxmlformats.org/officeDocument/2006/relationships/image" Target="../media/image95.jpeg"/><Relationship Id="rId34" Type="http://schemas.openxmlformats.org/officeDocument/2006/relationships/image" Target="../media/image102.jpeg"/><Relationship Id="rId42" Type="http://schemas.openxmlformats.org/officeDocument/2006/relationships/hyperlink" Target="https://b2b.multitech.com.cy/en/product/hp-stand-plotters-t230-t250" TargetMode="External"/><Relationship Id="rId47" Type="http://schemas.openxmlformats.org/officeDocument/2006/relationships/image" Target="../media/image108.jpeg"/><Relationship Id="rId50" Type="http://schemas.openxmlformats.org/officeDocument/2006/relationships/hyperlink" Target="https://b2b.multitech.com.cy/en/product/hp-docking-station-usb-ca-g2-universal-100w-usb-type-c-4x-usb-30-2x-display-port-14-hdmi-rj" TargetMode="External"/><Relationship Id="rId7" Type="http://schemas.openxmlformats.org/officeDocument/2006/relationships/image" Target="../media/image89.jpeg"/><Relationship Id="rId2" Type="http://schemas.openxmlformats.org/officeDocument/2006/relationships/notesSlide" Target="../notesSlides/notesSlide2.xml"/><Relationship Id="rId16" Type="http://schemas.openxmlformats.org/officeDocument/2006/relationships/hyperlink" Target="https://b2b.multitech.com.cy/en/product/hp-vga-card-amd-radeon-pro-w5500-8gb-4-display-ports-connects-4-monitors-z-series" TargetMode="External"/><Relationship Id="rId29" Type="http://schemas.openxmlformats.org/officeDocument/2006/relationships/hyperlink" Target="https://b2b.multitech.com.cy/en/product/hp-z4-z2-fan-and-front-card-guide-kit" TargetMode="External"/><Relationship Id="rId11" Type="http://schemas.openxmlformats.org/officeDocument/2006/relationships/image" Target="../media/image92.jpeg"/><Relationship Id="rId24" Type="http://schemas.openxmlformats.org/officeDocument/2006/relationships/image" Target="../media/image98.jpeg"/><Relationship Id="rId32" Type="http://schemas.openxmlformats.org/officeDocument/2006/relationships/hyperlink" Target="https://b2b.multitech.com.cy/en/product/hp-stand-plotters-t125-t130-t525-t530" TargetMode="External"/><Relationship Id="rId37" Type="http://schemas.openxmlformats.org/officeDocument/2006/relationships/image" Target="../media/image105.jpeg"/><Relationship Id="rId40" Type="http://schemas.openxmlformats.org/officeDocument/2006/relationships/hyperlink" Target="https://b2b.multitech.com.cy/en/product/hp-adapter-hdmi-vga-converter" TargetMode="External"/><Relationship Id="rId45" Type="http://schemas.openxmlformats.org/officeDocument/2006/relationships/image" Target="../media/image107.jpeg"/><Relationship Id="rId5" Type="http://schemas.openxmlformats.org/officeDocument/2006/relationships/image" Target="../media/image87.jpeg"/><Relationship Id="rId15" Type="http://schemas.openxmlformats.org/officeDocument/2006/relationships/hyperlink" Target="https://b2b.multitech.com.cy/en/product/hp-pen-rechargeable-mpp-20-tilt-pen-point-accuracy-usb-c-1yw-black-all-x360-consumer-models" TargetMode="External"/><Relationship Id="rId23" Type="http://schemas.openxmlformats.org/officeDocument/2006/relationships/image" Target="../media/image97.jpeg"/><Relationship Id="rId28" Type="http://schemas.openxmlformats.org/officeDocument/2006/relationships/image" Target="../media/image100.jpeg"/><Relationship Id="rId36" Type="http://schemas.openxmlformats.org/officeDocument/2006/relationships/image" Target="../media/image104.jpeg"/><Relationship Id="rId49" Type="http://schemas.openxmlformats.org/officeDocument/2006/relationships/image" Target="../media/image109.jpeg"/><Relationship Id="rId10" Type="http://schemas.openxmlformats.org/officeDocument/2006/relationships/hyperlink" Target="https://b2b.multitech.com.cy/en/product/hp-hub-envy-usb-c-host-port-usb-30-type-c-alt-mode-wpd-30-cable-usb-30-usb-20-hdmi-20-type-c" TargetMode="External"/><Relationship Id="rId19" Type="http://schemas.openxmlformats.org/officeDocument/2006/relationships/image" Target="../media/image94.jpeg"/><Relationship Id="rId31" Type="http://schemas.openxmlformats.org/officeDocument/2006/relationships/hyperlink" Target="https://b2b.multitech.com.cy/en/product/hp-spindle-designjet-plotter-t120-t520-24in" TargetMode="External"/><Relationship Id="rId44" Type="http://schemas.openxmlformats.org/officeDocument/2006/relationships/image" Target="../media/image106.jpeg"/><Relationship Id="rId4" Type="http://schemas.openxmlformats.org/officeDocument/2006/relationships/image" Target="../media/image86.jpeg"/><Relationship Id="rId9" Type="http://schemas.openxmlformats.org/officeDocument/2006/relationships/image" Target="../media/image91.jpeg"/><Relationship Id="rId14" Type="http://schemas.openxmlformats.org/officeDocument/2006/relationships/image" Target="../media/image14.png"/><Relationship Id="rId22" Type="http://schemas.openxmlformats.org/officeDocument/2006/relationships/image" Target="../media/image96.jpeg"/><Relationship Id="rId27" Type="http://schemas.openxmlformats.org/officeDocument/2006/relationships/hyperlink" Target="https://b2b.multitech.com.cy/en/product/hp-sure-key-cable-lock-notebook-pcs-thin-clients-workstation" TargetMode="External"/><Relationship Id="rId30" Type="http://schemas.openxmlformats.org/officeDocument/2006/relationships/image" Target="../media/image101.jpeg"/><Relationship Id="rId35" Type="http://schemas.openxmlformats.org/officeDocument/2006/relationships/image" Target="../media/image103.jpg"/><Relationship Id="rId43" Type="http://schemas.openxmlformats.org/officeDocument/2006/relationships/hyperlink" Target="https://b2b.multitech.com.cy/en/product/hp-adapter-45w-usb-c-support-4-voltages-slimmer-connector" TargetMode="External"/><Relationship Id="rId48" Type="http://schemas.openxmlformats.org/officeDocument/2006/relationships/hyperlink" Target="https://b2b.multitech.com.cy/en/product/hp-dock-thunderbolt-4-280w-g4-wcombo-cable-2x-usb-32-usb-c-1-x-hdmi-lan-2x-display-port" TargetMode="External"/><Relationship Id="rId8" Type="http://schemas.openxmlformats.org/officeDocument/2006/relationships/image" Target="../media/image90.jpeg"/><Relationship Id="rId51" Type="http://schemas.openxmlformats.org/officeDocument/2006/relationships/image" Target="../media/image110.png"/><Relationship Id="rId3" Type="http://schemas.openxmlformats.org/officeDocument/2006/relationships/image" Target="../media/image85.jpeg"/><Relationship Id="rId12" Type="http://schemas.openxmlformats.org/officeDocument/2006/relationships/image" Target="../media/image93.png"/><Relationship Id="rId17" Type="http://schemas.openxmlformats.org/officeDocument/2006/relationships/hyperlink" Target="https://b2b.multitech.com.cy/en/product/hp-adapter-display-port-dvi-d-converter" TargetMode="External"/><Relationship Id="rId25" Type="http://schemas.openxmlformats.org/officeDocument/2006/relationships/image" Target="../media/image99.jpg"/><Relationship Id="rId33" Type="http://schemas.openxmlformats.org/officeDocument/2006/relationships/hyperlink" Target="https://b2b.multitech.com.cy/en/product/hp-tray-500-sheet-paper-and-heavy-media-tray-m551n-m551dn-m551xh-cp3525-cp3525n-cp3525dn" TargetMode="External"/><Relationship Id="rId38" Type="http://schemas.openxmlformats.org/officeDocument/2006/relationships/hyperlink" Target="https://b2b.multitech.com.cy/en/product/hp-ethernet-card-10gbase-t-dual-nic-module-hp-workstations-z6z8-g4" TargetMode="External"/><Relationship Id="rId46" Type="http://schemas.openxmlformats.org/officeDocument/2006/relationships/hyperlink" Target="https://b2b.multitech.com.cy/en/product/hp-docking-station-usb-c-100w-g5-universal-usb-type-c-usb-30-side-charging-ss-3x-usb-30-back" TargetMode="External"/><Relationship Id="rId20" Type="http://schemas.openxmlformats.org/officeDocument/2006/relationships/hyperlink" Target="https://b2b.multitech.com.cy/en/product/hp-desktop-mini-securitydual-vesa-sleeve-v2" TargetMode="External"/><Relationship Id="rId41" Type="http://schemas.openxmlformats.org/officeDocument/2006/relationships/hyperlink" Target="https://b2b.multitech.com.cy/en/product/hp-adapter-usb-c-vga-display-adapter" TargetMode="External"/><Relationship Id="rId1" Type="http://schemas.openxmlformats.org/officeDocument/2006/relationships/slideLayout" Target="../slideLayouts/slideLayout1.xml"/><Relationship Id="rId6" Type="http://schemas.openxmlformats.org/officeDocument/2006/relationships/image" Target="../media/image8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TextBox 67">
            <a:extLst>
              <a:ext uri="{FF2B5EF4-FFF2-40B4-BE49-F238E27FC236}">
                <a16:creationId xmlns:a16="http://schemas.microsoft.com/office/drawing/2014/main" id="{6645DA9E-4F11-01B8-8006-74166C0DA19F}"/>
              </a:ext>
            </a:extLst>
          </p:cNvPr>
          <p:cNvSpPr txBox="1">
            <a:spLocks noChangeArrowheads="1"/>
          </p:cNvSpPr>
          <p:nvPr/>
        </p:nvSpPr>
        <p:spPr bwMode="auto">
          <a:xfrm>
            <a:off x="1646927" y="1146836"/>
            <a:ext cx="892591" cy="90024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6B8U6AA</a:t>
            </a:r>
            <a:r>
              <a:rPr lang="en-US" sz="750" dirty="0">
                <a:latin typeface="HP Simplified" panose="020B0604020204020204" pitchFamily="34" charset="0"/>
                <a:hlinkClick r:id="rId3"/>
              </a:rPr>
              <a:t> </a:t>
            </a:r>
            <a:endParaRPr lang="en-US" sz="750" dirty="0">
              <a:latin typeface="HP Simplified" panose="020B0604020204020204" pitchFamily="34" charset="0"/>
            </a:endParaRPr>
          </a:p>
          <a:p>
            <a:pPr fontAlgn="ctr">
              <a:lnSpc>
                <a:spcPct val="100000"/>
              </a:lnSpc>
              <a:spcBef>
                <a:spcPct val="0"/>
              </a:spcBef>
              <a:buNone/>
            </a:pPr>
            <a:r>
              <a:rPr lang="en-US" sz="750" dirty="0">
                <a:latin typeface="HP Simplified" panose="020B0604020204020204" pitchFamily="34" charset="0"/>
              </a:rPr>
              <a:t>HP CARRY CASE BACKPACK TRAVEL 15.6'', LIGHT AND STYLISH, FORGED IRON</a:t>
            </a:r>
            <a:r>
              <a:rPr lang="en-US" altLang="en-US" sz="750" dirty="0">
                <a:latin typeface="HP Simplified" panose="020B0604020204020204" pitchFamily="34" charset="0"/>
              </a:rPr>
              <a:t>, </a:t>
            </a:r>
            <a:r>
              <a:rPr lang="en-GB" altLang="en-US" sz="750" dirty="0">
                <a:solidFill>
                  <a:srgbClr val="FF0000"/>
                </a:solidFill>
                <a:latin typeface="HP Simplified" panose="020B0604020204020204" pitchFamily="34" charset="0"/>
              </a:rPr>
              <a:t>31.00 €</a:t>
            </a:r>
            <a:endParaRPr lang="en-US" altLang="en-US" sz="750" dirty="0">
              <a:solidFill>
                <a:srgbClr val="FF0000"/>
              </a:solidFill>
              <a:latin typeface="HP Simplified" panose="020B0604020204020204" pitchFamily="34" charset="0"/>
            </a:endParaRPr>
          </a:p>
        </p:txBody>
      </p:sp>
      <p:pic>
        <p:nvPicPr>
          <p:cNvPr id="177" name="Picture 176">
            <a:extLst>
              <a:ext uri="{FF2B5EF4-FFF2-40B4-BE49-F238E27FC236}">
                <a16:creationId xmlns:a16="http://schemas.microsoft.com/office/drawing/2014/main" id="{05BAA4AE-F800-BBAC-803D-7881F32335D0}"/>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348797" y="2525536"/>
            <a:ext cx="675581" cy="675581"/>
          </a:xfrm>
          <a:prstGeom prst="rect">
            <a:avLst/>
          </a:prstGeom>
        </p:spPr>
      </p:pic>
      <p:pic>
        <p:nvPicPr>
          <p:cNvPr id="40" name="Picture 3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005870" y="1214947"/>
            <a:ext cx="547893" cy="762286"/>
          </a:xfrm>
          <a:prstGeom prst="rect">
            <a:avLst/>
          </a:prstGeom>
        </p:spPr>
      </p:pic>
      <p:pic>
        <p:nvPicPr>
          <p:cNvPr id="1024" name="Picture 1023" descr="A picture containing accessory, case&#10;&#10;Description automatically generated">
            <a:extLst>
              <a:ext uri="{FF2B5EF4-FFF2-40B4-BE49-F238E27FC236}">
                <a16:creationId xmlns:a16="http://schemas.microsoft.com/office/drawing/2014/main" id="{212854C5-DED2-6754-F422-881D3C5E0077}"/>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582772" y="3969414"/>
            <a:ext cx="783157" cy="659501"/>
          </a:xfrm>
          <a:prstGeom prst="rect">
            <a:avLst/>
          </a:prstGeom>
        </p:spPr>
      </p:pic>
      <p:pic>
        <p:nvPicPr>
          <p:cNvPr id="36" name="Picture 35">
            <a:extLst>
              <a:ext uri="{FF2B5EF4-FFF2-40B4-BE49-F238E27FC236}">
                <a16:creationId xmlns:a16="http://schemas.microsoft.com/office/drawing/2014/main" id="{DC9E8235-0B78-F05E-05B6-039A822C0DE0}"/>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764160" y="2490813"/>
            <a:ext cx="743379" cy="743379"/>
          </a:xfrm>
          <a:prstGeom prst="rect">
            <a:avLst/>
          </a:prstGeom>
        </p:spPr>
      </p:pic>
      <p:pic>
        <p:nvPicPr>
          <p:cNvPr id="58" name="Picture 6" descr="Buy HP Spectre Folio backpack 8GF06AA | Best Buy Cyprus ✓FREE Delivery  Across Cyprus. ✓Trusted Reviews">
            <a:extLst>
              <a:ext uri="{FF2B5EF4-FFF2-40B4-BE49-F238E27FC236}">
                <a16:creationId xmlns:a16="http://schemas.microsoft.com/office/drawing/2014/main" id="{3884D1B5-E8F7-CA2D-3D72-D38548A908EB}"/>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1497" r="12087"/>
          <a:stretch/>
        </p:blipFill>
        <p:spPr bwMode="auto">
          <a:xfrm>
            <a:off x="2882729" y="2689859"/>
            <a:ext cx="525999" cy="688337"/>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https://b2b.multitech.com.cy/sites/default/files/styles/picl/public/products/242975988.1666169412.JPG?itok=NiR112JF"/>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16088" r="12705"/>
          <a:stretch/>
        </p:blipFill>
        <p:spPr bwMode="auto">
          <a:xfrm>
            <a:off x="6349424" y="215722"/>
            <a:ext cx="482471" cy="677567"/>
          </a:xfrm>
          <a:prstGeom prst="rect">
            <a:avLst/>
          </a:prstGeom>
          <a:noFill/>
          <a:extLst>
            <a:ext uri="{909E8E84-426E-40DD-AFC4-6F175D3DCCD1}">
              <a14:hiddenFill xmlns:a14="http://schemas.microsoft.com/office/drawing/2010/main">
                <a:solidFill>
                  <a:srgbClr val="FFFFFF"/>
                </a:solidFill>
              </a14:hiddenFill>
            </a:ext>
          </a:extLst>
        </p:spPr>
      </p:pic>
      <p:pic>
        <p:nvPicPr>
          <p:cNvPr id="215" name="Picture 2" descr="https://b2b.multitech.com.cy/sites/default/files/styles/picl/public/products/195288805.1689242294.JPG?itok=p4IND0zh"/>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1847" r="11005"/>
          <a:stretch/>
        </p:blipFill>
        <p:spPr bwMode="auto">
          <a:xfrm>
            <a:off x="3968810" y="195306"/>
            <a:ext cx="611005" cy="7920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2683115" y="220627"/>
            <a:ext cx="591347" cy="724584"/>
          </a:xfrm>
          <a:prstGeom prst="rect">
            <a:avLst/>
          </a:prstGeom>
        </p:spPr>
      </p:pic>
      <p:pic>
        <p:nvPicPr>
          <p:cNvPr id="76" name="Picture 75" descr="A close-up of a briefcase&#10;&#10;Description automatically generated with medium confidence">
            <a:extLst>
              <a:ext uri="{FF2B5EF4-FFF2-40B4-BE49-F238E27FC236}">
                <a16:creationId xmlns:a16="http://schemas.microsoft.com/office/drawing/2014/main" id="{D1000882-7DF2-B108-37EB-69303564714E}"/>
              </a:ext>
            </a:extLst>
          </p:cNvPr>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2520871" y="1301925"/>
            <a:ext cx="505905" cy="697536"/>
          </a:xfrm>
          <a:prstGeom prst="rect">
            <a:avLst/>
          </a:prstGeom>
        </p:spPr>
      </p:pic>
      <p:pic>
        <p:nvPicPr>
          <p:cNvPr id="11" name="Picture 10"/>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6595382" y="2570093"/>
            <a:ext cx="737008" cy="577695"/>
          </a:xfrm>
          <a:prstGeom prst="rect">
            <a:avLst/>
          </a:prstGeom>
        </p:spPr>
      </p:pic>
      <p:pic>
        <p:nvPicPr>
          <p:cNvPr id="1033" name="Picture 1032" descr="A picture containing accessory, case, bag&#10;&#10;Description automatically generated">
            <a:extLst>
              <a:ext uri="{FF2B5EF4-FFF2-40B4-BE49-F238E27FC236}">
                <a16:creationId xmlns:a16="http://schemas.microsoft.com/office/drawing/2014/main" id="{3F60C77F-DBED-BB4C-E625-C63848575D13}"/>
              </a:ext>
            </a:extLst>
          </p:cNvPr>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1362337" y="3955921"/>
            <a:ext cx="845871" cy="696081"/>
          </a:xfrm>
          <a:prstGeom prst="rect">
            <a:avLst/>
          </a:prstGeom>
        </p:spPr>
      </p:pic>
      <p:pic>
        <p:nvPicPr>
          <p:cNvPr id="9" name="Picture 8" descr="A person and person walking with a bicycle&#10;&#10;Description automatically generated">
            <a:extLst>
              <a:ext uri="{FF2B5EF4-FFF2-40B4-BE49-F238E27FC236}">
                <a16:creationId xmlns:a16="http://schemas.microsoft.com/office/drawing/2014/main" id="{7E446033-F166-3AC3-EB9C-1EE309672245}"/>
              </a:ext>
            </a:extLst>
          </p:cNvPr>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8" y="0"/>
            <a:ext cx="1565219" cy="1033021"/>
          </a:xfrm>
          <a:prstGeom prst="rect">
            <a:avLst/>
          </a:prstGeom>
        </p:spPr>
      </p:pic>
      <p:pic>
        <p:nvPicPr>
          <p:cNvPr id="34" name="Picture 33" descr="A black bag with a strap&#10;&#10;Description automatically generated">
            <a:extLst>
              <a:ext uri="{FF2B5EF4-FFF2-40B4-BE49-F238E27FC236}">
                <a16:creationId xmlns:a16="http://schemas.microsoft.com/office/drawing/2014/main" id="{9AE478D3-DCCA-B430-42FA-B1914FC8BD88}"/>
              </a:ext>
            </a:extLst>
          </p:cNvPr>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7521997" y="223711"/>
            <a:ext cx="664544" cy="671257"/>
          </a:xfrm>
          <a:prstGeom prst="rect">
            <a:avLst/>
          </a:prstGeom>
        </p:spPr>
      </p:pic>
      <p:sp>
        <p:nvSpPr>
          <p:cNvPr id="119" name="Rectangle 118">
            <a:extLst>
              <a:ext uri="{FF2B5EF4-FFF2-40B4-BE49-F238E27FC236}">
                <a16:creationId xmlns:a16="http://schemas.microsoft.com/office/drawing/2014/main" id="{415C9401-2E93-F4E4-25A3-CE67D5913FC1}"/>
              </a:ext>
            </a:extLst>
          </p:cNvPr>
          <p:cNvSpPr/>
          <p:nvPr/>
        </p:nvSpPr>
        <p:spPr>
          <a:xfrm>
            <a:off x="859972" y="-4509"/>
            <a:ext cx="1833579" cy="1036970"/>
          </a:xfrm>
          <a:prstGeom prst="rect">
            <a:avLst/>
          </a:prstGeom>
          <a:solidFill>
            <a:srgbClr val="8BA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Rectangle 128"/>
          <p:cNvSpPr/>
          <p:nvPr/>
        </p:nvSpPr>
        <p:spPr>
          <a:xfrm>
            <a:off x="11370" y="6441183"/>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sp>
        <p:nvSpPr>
          <p:cNvPr id="43" name="Rectangle 42"/>
          <p:cNvSpPr/>
          <p:nvPr/>
        </p:nvSpPr>
        <p:spPr>
          <a:xfrm>
            <a:off x="8690217" y="-60409"/>
            <a:ext cx="1141119" cy="323165"/>
          </a:xfrm>
          <a:prstGeom prst="rect">
            <a:avLst/>
          </a:prstGeom>
        </p:spPr>
        <p:txBody>
          <a:bodyPr wrap="square">
            <a:spAutoFit/>
          </a:bodyPr>
          <a:lstStyle/>
          <a:p>
            <a:pPr algn="ctr"/>
            <a:r>
              <a:rPr lang="en-US" sz="750" dirty="0">
                <a:solidFill>
                  <a:schemeClr val="tx1">
                    <a:lumMod val="50000"/>
                    <a:lumOff val="50000"/>
                  </a:schemeClr>
                </a:solidFill>
                <a:latin typeface="HP Simplified" panose="020B0604020204020204" pitchFamily="34" charset="0"/>
              </a:rPr>
              <a:t>HP 15.6" PRELUDE BACKPACK </a:t>
            </a:r>
          </a:p>
        </p:txBody>
      </p:sp>
      <p:sp>
        <p:nvSpPr>
          <p:cNvPr id="16" name="Rectangle 15"/>
          <p:cNvSpPr/>
          <p:nvPr/>
        </p:nvSpPr>
        <p:spPr>
          <a:xfrm>
            <a:off x="3385686" y="2661313"/>
            <a:ext cx="810259" cy="784830"/>
          </a:xfrm>
          <a:prstGeom prst="rect">
            <a:avLst/>
          </a:prstGeom>
        </p:spPr>
        <p:txBody>
          <a:bodyPr wrap="square">
            <a:spAutoFit/>
          </a:bodyPr>
          <a:lstStyle/>
          <a:p>
            <a:r>
              <a:rPr lang="en-GB" sz="750" dirty="0">
                <a:latin typeface="HP Simplified" panose="020B0604020204020204" pitchFamily="34" charset="0"/>
              </a:rPr>
              <a:t>8GF06AA</a:t>
            </a:r>
            <a:r>
              <a:rPr lang="en-GB" sz="750" dirty="0">
                <a:latin typeface="HP Simplified" panose="020B0604020204020204" pitchFamily="34" charset="0"/>
                <a:hlinkClick r:id="rId17"/>
              </a:rPr>
              <a:t> </a:t>
            </a:r>
            <a:endParaRPr lang="en-GB" sz="750" dirty="0">
              <a:latin typeface="HP Simplified" panose="020B0604020204020204" pitchFamily="34" charset="0"/>
            </a:endParaRPr>
          </a:p>
          <a:p>
            <a:r>
              <a:rPr lang="en-GB" sz="750" dirty="0">
                <a:latin typeface="HP Simplified" panose="020B0604020204020204" pitchFamily="34" charset="0"/>
              </a:rPr>
              <a:t>HP CARRY CASE UP TO 15.6’’ </a:t>
            </a:r>
          </a:p>
          <a:p>
            <a:r>
              <a:rPr lang="en-GB" sz="750" dirty="0">
                <a:latin typeface="HP Simplified" panose="020B0604020204020204" pitchFamily="34" charset="0"/>
              </a:rPr>
              <a:t>BACKPACK, DARK BROWN, </a:t>
            </a:r>
            <a:r>
              <a:rPr lang="en-GB" sz="750" dirty="0">
                <a:solidFill>
                  <a:srgbClr val="FF0000"/>
                </a:solidFill>
                <a:latin typeface="HP Simplified" panose="020B0604020204020204" pitchFamily="34" charset="0"/>
              </a:rPr>
              <a:t>133.00 €</a:t>
            </a:r>
            <a:r>
              <a:rPr lang="en-GB" sz="750" dirty="0">
                <a:latin typeface="HP Simplified" panose="020B0604020204020204" pitchFamily="34" charset="0"/>
              </a:rPr>
              <a:t> </a:t>
            </a:r>
            <a:endParaRPr lang="en-US" sz="750" dirty="0">
              <a:latin typeface="HP Simplified" panose="020B0604020204020204" pitchFamily="34" charset="0"/>
            </a:endParaRPr>
          </a:p>
        </p:txBody>
      </p:sp>
      <p:sp>
        <p:nvSpPr>
          <p:cNvPr id="17" name="Rectangle 16"/>
          <p:cNvSpPr/>
          <p:nvPr/>
        </p:nvSpPr>
        <p:spPr>
          <a:xfrm>
            <a:off x="2759798" y="2282558"/>
            <a:ext cx="1326129" cy="323165"/>
          </a:xfrm>
          <a:prstGeom prst="rect">
            <a:avLst/>
          </a:prstGeom>
        </p:spPr>
        <p:txBody>
          <a:bodyPr wrap="square">
            <a:spAutoFit/>
          </a:bodyPr>
          <a:lstStyle/>
          <a:p>
            <a:pPr algn="ctr"/>
            <a:r>
              <a:rPr lang="en-US" sz="750" dirty="0">
                <a:solidFill>
                  <a:schemeClr val="tx1">
                    <a:lumMod val="50000"/>
                    <a:lumOff val="50000"/>
                  </a:schemeClr>
                </a:solidFill>
                <a:latin typeface="HP Simplified" panose="020B0604020204020204" pitchFamily="34" charset="0"/>
              </a:rPr>
              <a:t>HP SPECTRE FOLIO BACKPACK</a:t>
            </a:r>
            <a:r>
              <a:rPr lang="el-GR" sz="750" dirty="0">
                <a:solidFill>
                  <a:schemeClr val="tx1">
                    <a:lumMod val="50000"/>
                    <a:lumOff val="50000"/>
                  </a:schemeClr>
                </a:solidFill>
                <a:latin typeface="HP Simplified" panose="020B0604020204020204" pitchFamily="34" charset="0"/>
              </a:rPr>
              <a:t> 15,6’’</a:t>
            </a:r>
            <a:endParaRPr lang="en-US" sz="750" dirty="0">
              <a:solidFill>
                <a:schemeClr val="tx1">
                  <a:lumMod val="50000"/>
                  <a:lumOff val="50000"/>
                </a:schemeClr>
              </a:solidFill>
              <a:latin typeface="HP Simplified" panose="020B0604020204020204" pitchFamily="34" charset="0"/>
            </a:endParaRPr>
          </a:p>
        </p:txBody>
      </p:sp>
      <p:sp>
        <p:nvSpPr>
          <p:cNvPr id="4" name="Rectangle 3"/>
          <p:cNvSpPr/>
          <p:nvPr/>
        </p:nvSpPr>
        <p:spPr>
          <a:xfrm>
            <a:off x="1108956" y="-12858"/>
            <a:ext cx="1284387" cy="338554"/>
          </a:xfrm>
          <a:prstGeom prst="rect">
            <a:avLst/>
          </a:prstGeom>
        </p:spPr>
        <p:txBody>
          <a:bodyPr wrap="square">
            <a:spAutoFit/>
          </a:bodyPr>
          <a:lstStyle/>
          <a:p>
            <a:r>
              <a:rPr lang="en-GB" sz="800" dirty="0">
                <a:latin typeface="HP Simplified" panose="020B0604020204020204" pitchFamily="34" charset="0"/>
              </a:rPr>
              <a:t>HP ACCESSORIES &amp; OPTIONS </a:t>
            </a:r>
            <a:r>
              <a:rPr lang="en-GB" sz="800" dirty="0">
                <a:solidFill>
                  <a:schemeClr val="bg1"/>
                </a:solidFill>
                <a:latin typeface="HP Simplified" panose="020B0604020204020204" pitchFamily="34" charset="0"/>
              </a:rPr>
              <a:t>CARRY CASES</a:t>
            </a:r>
          </a:p>
        </p:txBody>
      </p:sp>
      <p:sp>
        <p:nvSpPr>
          <p:cNvPr id="105" name="Rectangle 104"/>
          <p:cNvSpPr/>
          <p:nvPr/>
        </p:nvSpPr>
        <p:spPr>
          <a:xfrm>
            <a:off x="820025" y="302724"/>
            <a:ext cx="1582392" cy="200055"/>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Retail  File June 2025 </a:t>
            </a:r>
            <a:r>
              <a:rPr lang="en-GB" sz="700" dirty="0">
                <a:latin typeface="HP Simplified" panose="020B0604020204020204" pitchFamily="34" charset="0"/>
                <a:cs typeface="Arial" panose="020B0604020202020204" pitchFamily="34" charset="0"/>
              </a:rPr>
              <a:t>Page 1/</a:t>
            </a:r>
            <a:r>
              <a:rPr lang="en-US" sz="700" dirty="0">
                <a:latin typeface="HP Simplified" panose="020B0604020204020204" pitchFamily="34" charset="0"/>
                <a:cs typeface="Arial" panose="020B0604020202020204" pitchFamily="34" charset="0"/>
              </a:rPr>
              <a:t>4</a:t>
            </a:r>
            <a:endParaRPr lang="en-GB" sz="700" dirty="0">
              <a:latin typeface="HP Simplified" panose="020B0604020204020204" pitchFamily="34" charset="0"/>
              <a:cs typeface="Arial" panose="020B0604020202020204" pitchFamily="34" charset="0"/>
            </a:endParaRPr>
          </a:p>
        </p:txBody>
      </p:sp>
      <p:sp>
        <p:nvSpPr>
          <p:cNvPr id="110" name="Rectangle 109"/>
          <p:cNvSpPr/>
          <p:nvPr/>
        </p:nvSpPr>
        <p:spPr>
          <a:xfrm>
            <a:off x="817886" y="414842"/>
            <a:ext cx="1598027" cy="307777"/>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Promo prices are valid until 30/06 or until stock last</a:t>
            </a:r>
          </a:p>
        </p:txBody>
      </p:sp>
      <p:sp>
        <p:nvSpPr>
          <p:cNvPr id="113" name="Rectangle 112"/>
          <p:cNvSpPr/>
          <p:nvPr/>
        </p:nvSpPr>
        <p:spPr>
          <a:xfrm>
            <a:off x="6572512" y="6437888"/>
            <a:ext cx="1035460" cy="276999"/>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p:txBody>
      </p:sp>
      <p:sp>
        <p:nvSpPr>
          <p:cNvPr id="120" name="Rectangle 119"/>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
        <p:nvSpPr>
          <p:cNvPr id="26" name="TextBox 25">
            <a:extLst>
              <a:ext uri="{FF2B5EF4-FFF2-40B4-BE49-F238E27FC236}">
                <a16:creationId xmlns:a16="http://schemas.microsoft.com/office/drawing/2014/main" id="{ED3B2768-8548-4B59-A369-6A27C30E9C0B}"/>
              </a:ext>
            </a:extLst>
          </p:cNvPr>
          <p:cNvSpPr txBox="1"/>
          <p:nvPr/>
        </p:nvSpPr>
        <p:spPr>
          <a:xfrm>
            <a:off x="5739423" y="168468"/>
            <a:ext cx="662291" cy="1123384"/>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4Z513AA</a:t>
            </a:r>
            <a:r>
              <a:rPr lang="en-GB" sz="750" dirty="0">
                <a:solidFill>
                  <a:srgbClr val="000000"/>
                </a:solidFill>
                <a:latin typeface="HP Simplified" panose="020B0604020204020204" pitchFamily="34" charset="0"/>
                <a:hlinkClick r:id="rId18"/>
              </a:rPr>
              <a:t> </a:t>
            </a:r>
            <a:r>
              <a:rPr lang="en-US" sz="750" dirty="0">
                <a:solidFill>
                  <a:srgbClr val="000000"/>
                </a:solidFill>
                <a:latin typeface="HP Simplified" panose="020B0604020204020204" pitchFamily="34" charset="0"/>
              </a:rPr>
              <a:t>HP CARRY CASE PRELUDE PRO 15.6'' BACKPACK, </a:t>
            </a:r>
            <a:r>
              <a:rPr lang="en-US" sz="750" dirty="0">
                <a:solidFill>
                  <a:srgbClr val="FF0000"/>
                </a:solidFill>
                <a:latin typeface="HP Simplified" panose="020B0604020204020204" pitchFamily="34" charset="0"/>
              </a:rPr>
              <a:t>38.00 </a:t>
            </a:r>
            <a:r>
              <a:rPr lang="en-GB" sz="750" b="0" i="0" u="none" strike="noStrike" kern="1200" dirty="0">
                <a:solidFill>
                  <a:srgbClr val="FF0000"/>
                </a:solidFill>
                <a:effectLst/>
                <a:latin typeface="HP Simplified" panose="020B0604020204020204" pitchFamily="34" charset="0"/>
              </a:rPr>
              <a:t>€</a:t>
            </a:r>
            <a:endParaRPr lang="el-GR" sz="750" b="0" i="0" u="none" strike="noStrike" kern="1200" dirty="0">
              <a:solidFill>
                <a:srgbClr val="FF0000"/>
              </a:solidFill>
              <a:effectLst/>
              <a:latin typeface="HP Simplified" panose="020B0604020204020204" pitchFamily="34" charset="0"/>
            </a:endParaRPr>
          </a:p>
          <a:p>
            <a:pPr fontAlgn="t"/>
            <a:endParaRPr lang="en-US" sz="750" i="1" dirty="0">
              <a:solidFill>
                <a:srgbClr val="92D050"/>
              </a:solidFill>
              <a:latin typeface="HP Simplified" panose="020B0604020204020204" pitchFamily="34" charset="0"/>
              <a:ea typeface="Calibri" panose="020F0502020204030204" pitchFamily="34" charset="0"/>
            </a:endParaRPr>
          </a:p>
          <a:p>
            <a:pPr fontAlgn="t"/>
            <a:br>
              <a:rPr lang="en-GB" sz="750" b="0" i="0" u="none" strike="noStrike" kern="1200" dirty="0">
                <a:solidFill>
                  <a:srgbClr val="FF0000"/>
                </a:solidFill>
                <a:effectLst/>
                <a:latin typeface="HP Simplified" panose="020B0604020204020204" pitchFamily="34" charset="0"/>
              </a:rPr>
            </a:br>
            <a:endParaRPr lang="en-US" sz="700" i="1" dirty="0">
              <a:solidFill>
                <a:srgbClr val="92D050"/>
              </a:solidFill>
              <a:ea typeface="Calibri" panose="020F0502020204030204" pitchFamily="34" charset="0"/>
            </a:endParaRPr>
          </a:p>
        </p:txBody>
      </p:sp>
      <p:sp>
        <p:nvSpPr>
          <p:cNvPr id="42" name="TextBox 41">
            <a:extLst>
              <a:ext uri="{FF2B5EF4-FFF2-40B4-BE49-F238E27FC236}">
                <a16:creationId xmlns:a16="http://schemas.microsoft.com/office/drawing/2014/main" id="{AD06B66B-1006-408F-B560-B76614CD462D}"/>
              </a:ext>
            </a:extLst>
          </p:cNvPr>
          <p:cNvSpPr txBox="1"/>
          <p:nvPr/>
        </p:nvSpPr>
        <p:spPr>
          <a:xfrm>
            <a:off x="7714758" y="1235276"/>
            <a:ext cx="751451" cy="892552"/>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2Z8A3AA</a:t>
            </a:r>
            <a:r>
              <a:rPr lang="en-GB" sz="750" dirty="0">
                <a:latin typeface="HP Simplified" panose="020B0604020204020204" pitchFamily="34" charset="0"/>
                <a:hlinkClick r:id="rId19"/>
              </a:rPr>
              <a:t> </a:t>
            </a:r>
            <a:r>
              <a:rPr lang="en-GB" sz="750" b="0" i="0" u="none" strike="noStrike" kern="1200" dirty="0">
                <a:solidFill>
                  <a:srgbClr val="000000"/>
                </a:solidFill>
                <a:effectLst/>
                <a:latin typeface="HP Simplified" panose="020B0604020204020204" pitchFamily="34" charset="0"/>
              </a:rPr>
              <a:t>HP CARRY CASE TRAVEL 15.6‘’ BACKPACK, GREY</a:t>
            </a:r>
            <a:r>
              <a:rPr lang="en-GB" sz="750" dirty="0">
                <a:latin typeface="HP Simplified" panose="020B0604020204020204" pitchFamily="34" charset="0"/>
              </a:rPr>
              <a:t>, </a:t>
            </a:r>
            <a:r>
              <a:rPr lang="en-GB" sz="750" dirty="0">
                <a:solidFill>
                  <a:srgbClr val="FF0000"/>
                </a:solidFill>
                <a:latin typeface="HP Simplified" panose="020B0604020204020204" pitchFamily="34" charset="0"/>
              </a:rPr>
              <a:t>47</a:t>
            </a:r>
            <a:r>
              <a:rPr lang="en-GB" sz="750" b="0" i="0" u="none" strike="noStrike" kern="1200" dirty="0">
                <a:solidFill>
                  <a:srgbClr val="FF0000"/>
                </a:solidFill>
                <a:effectLst/>
                <a:latin typeface="HP Simplified" panose="020B0604020204020204" pitchFamily="34" charset="0"/>
              </a:rPr>
              <a:t>.00 €</a:t>
            </a:r>
          </a:p>
          <a:p>
            <a:pPr fontAlgn="t"/>
            <a:br>
              <a:rPr lang="en-GB" sz="750" b="0" i="0" u="none" strike="noStrike" kern="1200" dirty="0">
                <a:solidFill>
                  <a:srgbClr val="FF0000"/>
                </a:solidFill>
                <a:effectLst/>
                <a:latin typeface="HP Simplified" panose="020B0604020204020204" pitchFamily="34" charset="0"/>
              </a:rPr>
            </a:br>
            <a:endParaRPr lang="en-US" sz="700" i="1" dirty="0">
              <a:solidFill>
                <a:srgbClr val="92D050"/>
              </a:solidFill>
              <a:ea typeface="Calibri" panose="020F0502020204030204" pitchFamily="34" charset="0"/>
            </a:endParaRPr>
          </a:p>
        </p:txBody>
      </p:sp>
      <p:sp>
        <p:nvSpPr>
          <p:cNvPr id="134" name="TextBox 133">
            <a:extLst>
              <a:ext uri="{FF2B5EF4-FFF2-40B4-BE49-F238E27FC236}">
                <a16:creationId xmlns:a16="http://schemas.microsoft.com/office/drawing/2014/main" id="{6C8D40EA-E272-4BEB-959E-0817157B6EBD}"/>
              </a:ext>
            </a:extLst>
          </p:cNvPr>
          <p:cNvSpPr txBox="1"/>
          <p:nvPr/>
        </p:nvSpPr>
        <p:spPr>
          <a:xfrm>
            <a:off x="7267728" y="1023016"/>
            <a:ext cx="1025932" cy="207749"/>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HP 15.6 ‘’ BACKPACK</a:t>
            </a:r>
          </a:p>
        </p:txBody>
      </p:sp>
      <p:sp>
        <p:nvSpPr>
          <p:cNvPr id="138" name="TextBox 137">
            <a:extLst>
              <a:ext uri="{FF2B5EF4-FFF2-40B4-BE49-F238E27FC236}">
                <a16:creationId xmlns:a16="http://schemas.microsoft.com/office/drawing/2014/main" id="{BFC854FB-6C2C-429D-8960-960C2A8239EA}"/>
              </a:ext>
            </a:extLst>
          </p:cNvPr>
          <p:cNvSpPr txBox="1"/>
          <p:nvPr/>
        </p:nvSpPr>
        <p:spPr>
          <a:xfrm>
            <a:off x="4637903" y="1012158"/>
            <a:ext cx="1474386" cy="323165"/>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LIGHTWEIGHT 16.1’’ BACKPACK</a:t>
            </a:r>
          </a:p>
        </p:txBody>
      </p:sp>
      <p:sp>
        <p:nvSpPr>
          <p:cNvPr id="146" name="TextBox 145">
            <a:extLst>
              <a:ext uri="{FF2B5EF4-FFF2-40B4-BE49-F238E27FC236}">
                <a16:creationId xmlns:a16="http://schemas.microsoft.com/office/drawing/2014/main" id="{6D2D7FFB-32F1-4893-BF34-E9C1BC6E95B3}"/>
              </a:ext>
            </a:extLst>
          </p:cNvPr>
          <p:cNvSpPr txBox="1"/>
          <p:nvPr/>
        </p:nvSpPr>
        <p:spPr>
          <a:xfrm>
            <a:off x="6215288" y="-20353"/>
            <a:ext cx="1180749"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15.6 ‘’ BACKPACK </a:t>
            </a:r>
          </a:p>
        </p:txBody>
      </p:sp>
      <p:cxnSp>
        <p:nvCxnSpPr>
          <p:cNvPr id="166" name="Straight Connector 165">
            <a:extLst>
              <a:ext uri="{FF2B5EF4-FFF2-40B4-BE49-F238E27FC236}">
                <a16:creationId xmlns:a16="http://schemas.microsoft.com/office/drawing/2014/main" id="{2CA2BA7D-AD22-DDF0-B591-ED5051F006C1}"/>
              </a:ext>
            </a:extLst>
          </p:cNvPr>
          <p:cNvCxnSpPr/>
          <p:nvPr/>
        </p:nvCxnSpPr>
        <p:spPr>
          <a:xfrm>
            <a:off x="6315793" y="83596"/>
            <a:ext cx="12422" cy="92059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CF23D9CA-5759-51C8-C925-616545C6298F}"/>
              </a:ext>
            </a:extLst>
          </p:cNvPr>
          <p:cNvCxnSpPr/>
          <p:nvPr/>
        </p:nvCxnSpPr>
        <p:spPr>
          <a:xfrm>
            <a:off x="2722031" y="1018504"/>
            <a:ext cx="7132320"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a:extLst>
              <a:ext uri="{FF2B5EF4-FFF2-40B4-BE49-F238E27FC236}">
                <a16:creationId xmlns:a16="http://schemas.microsoft.com/office/drawing/2014/main" id="{D39AEC4C-7D29-68EC-53D8-288CCC8487ED}"/>
              </a:ext>
            </a:extLst>
          </p:cNvPr>
          <p:cNvCxnSpPr/>
          <p:nvPr/>
        </p:nvCxnSpPr>
        <p:spPr>
          <a:xfrm>
            <a:off x="3973676" y="113043"/>
            <a:ext cx="0" cy="900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04" name="Picture 8" descr="http://evonexus.org/wp-content/uploads/2015/11/hp-logo-color.png"/>
          <p:cNvPicPr>
            <a:picLocks noChangeAspect="1" noChangeArrowheads="1"/>
          </p:cNvPicPr>
          <p:nvPr/>
        </p:nvPicPr>
        <p:blipFill rotWithShape="1">
          <a:blip r:embed="rId20" cstate="email">
            <a:biLevel thresh="25000"/>
            <a:extLst>
              <a:ext uri="{28A0092B-C50C-407E-A947-70E740481C1C}">
                <a14:useLocalDpi xmlns:a14="http://schemas.microsoft.com/office/drawing/2010/main"/>
              </a:ext>
            </a:extLst>
          </a:blip>
          <a:srcRect l="22939" r="21562"/>
          <a:stretch/>
        </p:blipFill>
        <p:spPr bwMode="auto">
          <a:xfrm>
            <a:off x="872949" y="-19828"/>
            <a:ext cx="331480" cy="3600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1" descr="A picture containing accessory, suitcase, case, bag&#10;&#10;Description automatically generated">
            <a:extLst>
              <a:ext uri="{FF2B5EF4-FFF2-40B4-BE49-F238E27FC236}">
                <a16:creationId xmlns:a16="http://schemas.microsoft.com/office/drawing/2014/main" id="{B47EC68E-F550-E4EE-A83B-589236443C9B}"/>
              </a:ext>
            </a:extLst>
          </p:cNvPr>
          <p:cNvPicPr>
            <a:picLocks noChangeAspect="1"/>
          </p:cNvPicPr>
          <p:nvPr/>
        </p:nvPicPr>
        <p:blipFill>
          <a:blip r:embed="rId21" cstate="email">
            <a:extLst>
              <a:ext uri="{28A0092B-C50C-407E-A947-70E740481C1C}">
                <a14:useLocalDpi xmlns:a14="http://schemas.microsoft.com/office/drawing/2010/main"/>
              </a:ext>
            </a:extLst>
          </a:blip>
          <a:stretch>
            <a:fillRect/>
          </a:stretch>
        </p:blipFill>
        <p:spPr>
          <a:xfrm>
            <a:off x="7253924" y="1234904"/>
            <a:ext cx="510236" cy="711281"/>
          </a:xfrm>
          <a:prstGeom prst="rect">
            <a:avLst/>
          </a:prstGeom>
        </p:spPr>
      </p:pic>
      <p:sp>
        <p:nvSpPr>
          <p:cNvPr id="39" name="TextBox 67">
            <a:extLst>
              <a:ext uri="{FF2B5EF4-FFF2-40B4-BE49-F238E27FC236}">
                <a16:creationId xmlns:a16="http://schemas.microsoft.com/office/drawing/2014/main" id="{1EE30FA9-AF39-9B1D-3333-CB95B8ED96FE}"/>
              </a:ext>
            </a:extLst>
          </p:cNvPr>
          <p:cNvSpPr txBox="1">
            <a:spLocks noChangeArrowheads="1"/>
          </p:cNvSpPr>
          <p:nvPr/>
        </p:nvSpPr>
        <p:spPr bwMode="auto">
          <a:xfrm>
            <a:off x="2958570" y="1154832"/>
            <a:ext cx="719534" cy="123880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6B8U4AA</a:t>
            </a:r>
            <a:r>
              <a:rPr lang="en-US" sz="750" dirty="0">
                <a:latin typeface="HP Simplified" panose="020B0604020204020204" pitchFamily="34" charset="0"/>
                <a:hlinkClick r:id="rId22"/>
              </a:rPr>
              <a:t> </a:t>
            </a:r>
            <a:endParaRPr lang="en-US" sz="750" dirty="0">
              <a:latin typeface="HP Simplified" panose="020B0604020204020204" pitchFamily="34" charset="0"/>
            </a:endParaRPr>
          </a:p>
          <a:p>
            <a:pPr fontAlgn="ctr">
              <a:lnSpc>
                <a:spcPct val="100000"/>
              </a:lnSpc>
              <a:spcBef>
                <a:spcPct val="0"/>
              </a:spcBef>
              <a:buNone/>
            </a:pPr>
            <a:r>
              <a:rPr lang="en-US" sz="750" dirty="0">
                <a:latin typeface="HP Simplified" panose="020B0604020204020204" pitchFamily="34" charset="0"/>
              </a:rPr>
              <a:t>HP CARRY CASE TRAVEL 25L 15.6 LAPTOP BACKPACK, IRON GRAY </a:t>
            </a:r>
            <a:r>
              <a:rPr lang="en-GB" sz="750" dirty="0">
                <a:solidFill>
                  <a:srgbClr val="FF0000"/>
                </a:solidFill>
                <a:latin typeface="HP Simplified" panose="020B0604020204020204" pitchFamily="34" charset="0"/>
              </a:rPr>
              <a:t>42</a:t>
            </a:r>
            <a:r>
              <a:rPr lang="en-GB" altLang="en-US" sz="750" dirty="0">
                <a:solidFill>
                  <a:srgbClr val="FF0000"/>
                </a:solidFill>
                <a:latin typeface="HP Simplified" panose="020B0604020204020204" pitchFamily="34" charset="0"/>
              </a:rPr>
              <a:t>.00 €</a:t>
            </a:r>
            <a:endParaRPr lang="el-GR" altLang="en-US" sz="750" dirty="0">
              <a:solidFill>
                <a:srgbClr val="FF0000"/>
              </a:solidFill>
              <a:latin typeface="HP Simplified" panose="020B0604020204020204" pitchFamily="34" charset="0"/>
            </a:endParaRPr>
          </a:p>
          <a:p>
            <a:pPr fontAlgn="ctr">
              <a:lnSpc>
                <a:spcPct val="100000"/>
              </a:lnSpc>
              <a:spcBef>
                <a:spcPct val="0"/>
              </a:spcBef>
              <a:buNone/>
            </a:pPr>
            <a:br>
              <a:rPr lang="en-GB" altLang="en-US" sz="750" dirty="0">
                <a:solidFill>
                  <a:srgbClr val="FF0000"/>
                </a:solidFill>
                <a:latin typeface="HP Simplified" panose="020B0604020204020204" pitchFamily="34" charset="0"/>
              </a:rPr>
            </a:br>
            <a:endParaRPr lang="en-US" sz="700" i="1" dirty="0">
              <a:solidFill>
                <a:srgbClr val="92D050"/>
              </a:solidFill>
              <a:ea typeface="Calibri" panose="020F0502020204030204" pitchFamily="34" charset="0"/>
            </a:endParaRPr>
          </a:p>
        </p:txBody>
      </p:sp>
      <p:sp>
        <p:nvSpPr>
          <p:cNvPr id="44" name="TextBox 43">
            <a:extLst>
              <a:ext uri="{FF2B5EF4-FFF2-40B4-BE49-F238E27FC236}">
                <a16:creationId xmlns:a16="http://schemas.microsoft.com/office/drawing/2014/main" id="{7E840F9F-25C3-A444-238F-51999C097C04}"/>
              </a:ext>
            </a:extLst>
          </p:cNvPr>
          <p:cNvSpPr txBox="1"/>
          <p:nvPr/>
        </p:nvSpPr>
        <p:spPr>
          <a:xfrm>
            <a:off x="1559926" y="998250"/>
            <a:ext cx="1489313" cy="207749"/>
          </a:xfrm>
          <a:prstGeom prst="rect">
            <a:avLst/>
          </a:prstGeom>
          <a:noFill/>
        </p:spPr>
        <p:txBody>
          <a:bodyPr wrap="square">
            <a:spAutoFit/>
          </a:bodyPr>
          <a:lstStyle/>
          <a:p>
            <a:pPr algn="ctr"/>
            <a:r>
              <a:rPr lang="en-US" sz="750" dirty="0">
                <a:solidFill>
                  <a:schemeClr val="tx1">
                    <a:lumMod val="50000"/>
                    <a:lumOff val="50000"/>
                  </a:schemeClr>
                </a:solidFill>
                <a:latin typeface="HP Simplified" panose="020B0604020204020204" pitchFamily="34" charset="0"/>
              </a:rPr>
              <a:t>HP </a:t>
            </a:r>
            <a:r>
              <a:rPr lang="el-GR" sz="750" dirty="0">
                <a:solidFill>
                  <a:schemeClr val="tx1">
                    <a:lumMod val="50000"/>
                    <a:lumOff val="50000"/>
                  </a:schemeClr>
                </a:solidFill>
                <a:latin typeface="HP Simplified" panose="020B0604020204020204" pitchFamily="34" charset="0"/>
              </a:rPr>
              <a:t>15,6’’ </a:t>
            </a:r>
            <a:r>
              <a:rPr lang="en-US" sz="750" dirty="0">
                <a:solidFill>
                  <a:schemeClr val="tx1">
                    <a:lumMod val="50000"/>
                    <a:lumOff val="50000"/>
                  </a:schemeClr>
                </a:solidFill>
                <a:latin typeface="HP Simplified" panose="020B0604020204020204" pitchFamily="34" charset="0"/>
              </a:rPr>
              <a:t>CARRY CASES TRAVEL </a:t>
            </a:r>
            <a:endParaRPr lang="aa-ET" sz="750" dirty="0">
              <a:solidFill>
                <a:schemeClr val="tx1">
                  <a:lumMod val="50000"/>
                  <a:lumOff val="50000"/>
                </a:schemeClr>
              </a:solidFill>
              <a:latin typeface="HP Simplified" panose="020B0604020204020204" pitchFamily="34" charset="0"/>
            </a:endParaRPr>
          </a:p>
        </p:txBody>
      </p:sp>
      <p:sp>
        <p:nvSpPr>
          <p:cNvPr id="50" name="TextBox 67">
            <a:extLst>
              <a:ext uri="{FF2B5EF4-FFF2-40B4-BE49-F238E27FC236}">
                <a16:creationId xmlns:a16="http://schemas.microsoft.com/office/drawing/2014/main" id="{6645DA9E-4F11-01B8-8006-74166C0DA19F}"/>
              </a:ext>
            </a:extLst>
          </p:cNvPr>
          <p:cNvSpPr txBox="1">
            <a:spLocks noChangeArrowheads="1"/>
          </p:cNvSpPr>
          <p:nvPr/>
        </p:nvSpPr>
        <p:spPr bwMode="auto">
          <a:xfrm>
            <a:off x="4085927" y="1205340"/>
            <a:ext cx="725518" cy="78483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6B8U5AA</a:t>
            </a:r>
            <a:r>
              <a:rPr lang="en-US" sz="750" dirty="0">
                <a:latin typeface="HP Simplified" panose="020B0604020204020204" pitchFamily="34" charset="0"/>
                <a:hlinkClick r:id="rId23"/>
              </a:rPr>
              <a:t> </a:t>
            </a:r>
            <a:endParaRPr lang="en-US" sz="750" dirty="0">
              <a:latin typeface="HP Simplified" panose="020B0604020204020204" pitchFamily="34" charset="0"/>
            </a:endParaRPr>
          </a:p>
          <a:p>
            <a:pPr fontAlgn="ctr">
              <a:lnSpc>
                <a:spcPct val="100000"/>
              </a:lnSpc>
              <a:spcBef>
                <a:spcPct val="0"/>
              </a:spcBef>
              <a:buNone/>
            </a:pPr>
            <a:r>
              <a:rPr lang="en-US" sz="750" dirty="0">
                <a:latin typeface="HP Simplified" panose="020B0604020204020204" pitchFamily="34" charset="0"/>
              </a:rPr>
              <a:t>HP CARRY CASE TRAVEL 25L 15.6  BACKPACK, BLUE</a:t>
            </a:r>
            <a:r>
              <a:rPr lang="en-US" altLang="en-US" sz="750" dirty="0">
                <a:latin typeface="HP Simplified" panose="020B0604020204020204" pitchFamily="34" charset="0"/>
              </a:rPr>
              <a:t>, </a:t>
            </a:r>
            <a:r>
              <a:rPr lang="en-GB" altLang="en-US" sz="750" dirty="0">
                <a:solidFill>
                  <a:srgbClr val="FF0000"/>
                </a:solidFill>
                <a:latin typeface="HP Simplified" panose="020B0604020204020204" pitchFamily="34" charset="0"/>
              </a:rPr>
              <a:t>42.00 €</a:t>
            </a:r>
            <a:endParaRPr lang="en-US" altLang="en-US" sz="750" dirty="0">
              <a:solidFill>
                <a:srgbClr val="FF0000"/>
              </a:solidFill>
              <a:latin typeface="HP Simplified" panose="020B0604020204020204" pitchFamily="34" charset="0"/>
            </a:endParaRPr>
          </a:p>
        </p:txBody>
      </p:sp>
      <p:cxnSp>
        <p:nvCxnSpPr>
          <p:cNvPr id="66" name="Straight Connector 65">
            <a:extLst>
              <a:ext uri="{FF2B5EF4-FFF2-40B4-BE49-F238E27FC236}">
                <a16:creationId xmlns:a16="http://schemas.microsoft.com/office/drawing/2014/main" id="{897C8FFE-1A8A-E92E-3F1D-F0A0AC739630}"/>
              </a:ext>
            </a:extLst>
          </p:cNvPr>
          <p:cNvCxnSpPr>
            <a:cxnSpLocks/>
          </p:cNvCxnSpPr>
          <p:nvPr/>
        </p:nvCxnSpPr>
        <p:spPr>
          <a:xfrm flipV="1">
            <a:off x="23217" y="2179032"/>
            <a:ext cx="9814795" cy="1500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6186FF63-B42C-CC46-D918-2235C59A12C1}"/>
              </a:ext>
            </a:extLst>
          </p:cNvPr>
          <p:cNvSpPr txBox="1"/>
          <p:nvPr/>
        </p:nvSpPr>
        <p:spPr>
          <a:xfrm>
            <a:off x="7601325" y="5589315"/>
            <a:ext cx="1108625" cy="438582"/>
          </a:xfrm>
          <a:prstGeom prst="rect">
            <a:avLst/>
          </a:prstGeom>
          <a:noFill/>
        </p:spPr>
        <p:txBody>
          <a:bodyPr wrap="square">
            <a:spAutoFit/>
          </a:bodyPr>
          <a:lstStyle/>
          <a:p>
            <a:pPr fontAlgn="t"/>
            <a:r>
              <a:rPr lang="en-GB" sz="750" dirty="0">
                <a:solidFill>
                  <a:srgbClr val="000000"/>
                </a:solidFill>
                <a:latin typeface="HP Simplified" panose="020B0604020204020204" pitchFamily="34" charset="0"/>
              </a:rPr>
              <a:t>14V34AA</a:t>
            </a:r>
            <a:r>
              <a:rPr lang="en-GB" sz="750" dirty="0">
                <a:solidFill>
                  <a:srgbClr val="000000"/>
                </a:solidFill>
                <a:latin typeface="HP Simplified" panose="020B0604020204020204" pitchFamily="34" charset="0"/>
                <a:hlinkClick r:id="rId24"/>
              </a:rPr>
              <a:t> </a:t>
            </a:r>
            <a:r>
              <a:rPr lang="en-GB" sz="750" dirty="0">
                <a:solidFill>
                  <a:srgbClr val="000000"/>
                </a:solidFill>
                <a:latin typeface="HP Simplified" panose="020B0604020204020204" pitchFamily="34" charset="0"/>
              </a:rPr>
              <a:t>HP </a:t>
            </a:r>
            <a:r>
              <a:rPr lang="en-GB" sz="750" b="0" i="0" u="none" strike="noStrike" kern="1200" dirty="0">
                <a:effectLst/>
                <a:latin typeface="HP Simplified" panose="020B0604020204020204" pitchFamily="34" charset="0"/>
              </a:rPr>
              <a:t>POUCH</a:t>
            </a:r>
            <a:r>
              <a:rPr lang="en-GB" sz="750" b="0" i="0" u="none" strike="noStrike" kern="1200" dirty="0">
                <a:solidFill>
                  <a:srgbClr val="000000"/>
                </a:solidFill>
                <a:effectLst/>
                <a:latin typeface="HP Simplified" panose="020B0604020204020204" pitchFamily="34" charset="0"/>
              </a:rPr>
              <a:t> SPORT, 21 x 14 x 6.5 CM, BLACK</a:t>
            </a:r>
            <a:r>
              <a:rPr lang="en-GB" sz="750" dirty="0">
                <a:latin typeface="HP Simplified" panose="020B0604020204020204" pitchFamily="34" charset="0"/>
              </a:rPr>
              <a:t>. </a:t>
            </a:r>
            <a:r>
              <a:rPr lang="en-GB" sz="750" dirty="0">
                <a:solidFill>
                  <a:srgbClr val="FF0000"/>
                </a:solidFill>
                <a:latin typeface="HP Simplified" panose="020B0604020204020204" pitchFamily="34" charset="0"/>
              </a:rPr>
              <a:t> 16.00 </a:t>
            </a:r>
            <a:r>
              <a:rPr lang="en-GB" sz="750" b="0" i="0" u="none" strike="noStrike" kern="1200" dirty="0">
                <a:solidFill>
                  <a:srgbClr val="FF0000"/>
                </a:solidFill>
                <a:effectLst/>
                <a:latin typeface="HP Simplified" panose="020B0604020204020204" pitchFamily="34" charset="0"/>
              </a:rPr>
              <a:t>€</a:t>
            </a:r>
          </a:p>
        </p:txBody>
      </p:sp>
      <p:pic>
        <p:nvPicPr>
          <p:cNvPr id="86" name="Picture 85">
            <a:extLst>
              <a:ext uri="{FF2B5EF4-FFF2-40B4-BE49-F238E27FC236}">
                <a16:creationId xmlns:a16="http://schemas.microsoft.com/office/drawing/2014/main" id="{114C7937-DBB0-9975-58EB-CE1CA0379BE1}"/>
              </a:ext>
            </a:extLst>
          </p:cNvPr>
          <p:cNvPicPr>
            <a:picLocks noChangeAspect="1"/>
          </p:cNvPicPr>
          <p:nvPr/>
        </p:nvPicPr>
        <p:blipFill>
          <a:blip r:embed="rId25" cstate="email">
            <a:extLst>
              <a:ext uri="{28A0092B-C50C-407E-A947-70E740481C1C}">
                <a14:useLocalDpi xmlns:a14="http://schemas.microsoft.com/office/drawing/2010/main"/>
              </a:ext>
            </a:extLst>
          </a:blip>
          <a:stretch>
            <a:fillRect/>
          </a:stretch>
        </p:blipFill>
        <p:spPr>
          <a:xfrm>
            <a:off x="8557823" y="5353151"/>
            <a:ext cx="773534" cy="599128"/>
          </a:xfrm>
          <a:prstGeom prst="rect">
            <a:avLst/>
          </a:prstGeom>
        </p:spPr>
      </p:pic>
      <p:cxnSp>
        <p:nvCxnSpPr>
          <p:cNvPr id="101" name="Straight Connector 100">
            <a:extLst>
              <a:ext uri="{FF2B5EF4-FFF2-40B4-BE49-F238E27FC236}">
                <a16:creationId xmlns:a16="http://schemas.microsoft.com/office/drawing/2014/main" id="{2A97C5F9-EEC3-BA69-40B4-738669A55C3B}"/>
              </a:ext>
            </a:extLst>
          </p:cNvPr>
          <p:cNvCxnSpPr/>
          <p:nvPr/>
        </p:nvCxnSpPr>
        <p:spPr>
          <a:xfrm>
            <a:off x="5972440" y="1060129"/>
            <a:ext cx="0" cy="94965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69" name="Picture 68" descr="A picture containing accessory, case, bag&#10;&#10;Description automatically generated">
            <a:extLst>
              <a:ext uri="{FF2B5EF4-FFF2-40B4-BE49-F238E27FC236}">
                <a16:creationId xmlns:a16="http://schemas.microsoft.com/office/drawing/2014/main" id="{62C08675-D4AD-9F26-50A2-30D7DFB8E4AA}"/>
              </a:ext>
            </a:extLst>
          </p:cNvPr>
          <p:cNvPicPr>
            <a:picLocks noChangeAspect="1"/>
          </p:cNvPicPr>
          <p:nvPr/>
        </p:nvPicPr>
        <p:blipFill>
          <a:blip r:embed="rId26" cstate="email">
            <a:extLst>
              <a:ext uri="{28A0092B-C50C-407E-A947-70E740481C1C}">
                <a14:useLocalDpi xmlns:a14="http://schemas.microsoft.com/office/drawing/2010/main"/>
              </a:ext>
            </a:extLst>
          </a:blip>
          <a:stretch>
            <a:fillRect/>
          </a:stretch>
        </p:blipFill>
        <p:spPr>
          <a:xfrm>
            <a:off x="3594225" y="1300717"/>
            <a:ext cx="505075" cy="686588"/>
          </a:xfrm>
          <a:prstGeom prst="rect">
            <a:avLst/>
          </a:prstGeom>
        </p:spPr>
      </p:pic>
      <p:sp>
        <p:nvSpPr>
          <p:cNvPr id="100" name="TextBox 67">
            <a:extLst>
              <a:ext uri="{FF2B5EF4-FFF2-40B4-BE49-F238E27FC236}">
                <a16:creationId xmlns:a16="http://schemas.microsoft.com/office/drawing/2014/main" id="{B6ED177B-B878-AE5E-C5B1-934F51F82F69}"/>
              </a:ext>
            </a:extLst>
          </p:cNvPr>
          <p:cNvSpPr txBox="1">
            <a:spLocks noChangeArrowheads="1"/>
          </p:cNvSpPr>
          <p:nvPr/>
        </p:nvSpPr>
        <p:spPr bwMode="auto">
          <a:xfrm>
            <a:off x="8102958" y="168530"/>
            <a:ext cx="753176" cy="90024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6M5S4AA</a:t>
            </a:r>
            <a:r>
              <a:rPr lang="en-US" sz="750" dirty="0">
                <a:latin typeface="HP Simplified" panose="020B0604020204020204" pitchFamily="34" charset="0"/>
                <a:hlinkClick r:id="rId27"/>
              </a:rPr>
              <a:t> </a:t>
            </a:r>
            <a:endParaRPr lang="en-US" sz="750" dirty="0">
              <a:latin typeface="HP Simplified" panose="020B0604020204020204" pitchFamily="34" charset="0"/>
            </a:endParaRPr>
          </a:p>
          <a:p>
            <a:pPr fontAlgn="ctr">
              <a:lnSpc>
                <a:spcPct val="100000"/>
              </a:lnSpc>
              <a:spcBef>
                <a:spcPct val="0"/>
              </a:spcBef>
              <a:buNone/>
            </a:pPr>
            <a:r>
              <a:rPr lang="en-US" sz="750" dirty="0">
                <a:latin typeface="HP Simplified" panose="020B0604020204020204" pitchFamily="34" charset="0"/>
              </a:rPr>
              <a:t>HP CARRY CASE CREATOR 13.3’’  SLING, DARK NAVY, </a:t>
            </a:r>
            <a:r>
              <a:rPr lang="en-US" altLang="en-US" sz="750" dirty="0">
                <a:latin typeface="HP Simplified" panose="020B0604020204020204" pitchFamily="34" charset="0"/>
              </a:rPr>
              <a:t> </a:t>
            </a:r>
            <a:r>
              <a:rPr lang="en-GB" altLang="en-US" sz="750" dirty="0">
                <a:solidFill>
                  <a:srgbClr val="FF0000"/>
                </a:solidFill>
                <a:latin typeface="HP Simplified" panose="020B0604020204020204" pitchFamily="34" charset="0"/>
              </a:rPr>
              <a:t>38.00 €</a:t>
            </a:r>
            <a:endParaRPr lang="en-US" altLang="en-US" sz="750" dirty="0">
              <a:solidFill>
                <a:srgbClr val="FF0000"/>
              </a:solidFill>
              <a:latin typeface="HP Simplified" panose="020B0604020204020204" pitchFamily="34" charset="0"/>
            </a:endParaRPr>
          </a:p>
        </p:txBody>
      </p:sp>
      <p:sp>
        <p:nvSpPr>
          <p:cNvPr id="137" name="Rectangle 136"/>
          <p:cNvSpPr/>
          <p:nvPr/>
        </p:nvSpPr>
        <p:spPr>
          <a:xfrm>
            <a:off x="7489126" y="-40117"/>
            <a:ext cx="1281627" cy="207749"/>
          </a:xfrm>
          <a:prstGeom prst="rect">
            <a:avLst/>
          </a:prstGeom>
        </p:spPr>
        <p:txBody>
          <a:bodyPr wrap="square">
            <a:spAutoFit/>
          </a:bodyPr>
          <a:lstStyle/>
          <a:p>
            <a:pPr algn="ctr" fontAlgn="ctr"/>
            <a:r>
              <a:rPr lang="en-GB" sz="750" dirty="0">
                <a:solidFill>
                  <a:schemeClr val="tx1">
                    <a:lumMod val="50000"/>
                    <a:lumOff val="50000"/>
                  </a:schemeClr>
                </a:solidFill>
                <a:latin typeface="HP Simplified" panose="020B0604020204020204" pitchFamily="34" charset="0"/>
              </a:rPr>
              <a:t>HP CARRY CASE CREATOR</a:t>
            </a:r>
            <a:endParaRPr lang="en-US" sz="750" dirty="0">
              <a:solidFill>
                <a:schemeClr val="tx1">
                  <a:lumMod val="50000"/>
                  <a:lumOff val="50000"/>
                </a:schemeClr>
              </a:solidFill>
              <a:latin typeface="HP Simplified" panose="020B0604020204020204" pitchFamily="34" charset="0"/>
            </a:endParaRPr>
          </a:p>
        </p:txBody>
      </p:sp>
      <p:pic>
        <p:nvPicPr>
          <p:cNvPr id="7" name="Picture 6"/>
          <p:cNvPicPr>
            <a:picLocks noChangeAspect="1"/>
          </p:cNvPicPr>
          <p:nvPr/>
        </p:nvPicPr>
        <p:blipFill>
          <a:blip r:embed="rId28" cstate="email">
            <a:extLst>
              <a:ext uri="{28A0092B-C50C-407E-A947-70E740481C1C}">
                <a14:useLocalDpi xmlns:a14="http://schemas.microsoft.com/office/drawing/2010/main"/>
              </a:ext>
            </a:extLst>
          </a:blip>
          <a:stretch>
            <a:fillRect/>
          </a:stretch>
        </p:blipFill>
        <p:spPr>
          <a:xfrm>
            <a:off x="5273290" y="230754"/>
            <a:ext cx="521824" cy="711578"/>
          </a:xfrm>
          <a:prstGeom prst="rect">
            <a:avLst/>
          </a:prstGeom>
        </p:spPr>
      </p:pic>
      <p:pic>
        <p:nvPicPr>
          <p:cNvPr id="1026" name="Picture 2" descr="https://b2b.multitech.com.cy/sites/default/files/styles/picl/public/products/195288805.1689242294.JPG?itok=p4IND0zh"/>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1847" r="11005"/>
          <a:stretch/>
        </p:blipFill>
        <p:spPr bwMode="auto">
          <a:xfrm>
            <a:off x="8769622" y="282569"/>
            <a:ext cx="538733" cy="698319"/>
          </a:xfrm>
          <a:prstGeom prst="rect">
            <a:avLst/>
          </a:prstGeom>
          <a:noFill/>
          <a:extLst>
            <a:ext uri="{909E8E84-426E-40DD-AFC4-6F175D3DCCD1}">
              <a14:hiddenFill xmlns:a14="http://schemas.microsoft.com/office/drawing/2010/main">
                <a:solidFill>
                  <a:srgbClr val="FFFFFF"/>
                </a:solidFill>
              </a14:hiddenFill>
            </a:ext>
          </a:extLst>
        </p:spPr>
      </p:pic>
      <p:sp>
        <p:nvSpPr>
          <p:cNvPr id="90" name="TextBox 89"/>
          <p:cNvSpPr txBox="1"/>
          <p:nvPr/>
        </p:nvSpPr>
        <p:spPr>
          <a:xfrm>
            <a:off x="9251487" y="276578"/>
            <a:ext cx="679052" cy="892552"/>
          </a:xfrm>
          <a:prstGeom prst="rect">
            <a:avLst/>
          </a:prstGeom>
          <a:noFill/>
        </p:spPr>
        <p:txBody>
          <a:bodyPr wrap="square" rtlCol="0">
            <a:spAutoFit/>
          </a:bodyPr>
          <a:lstStyle/>
          <a:p>
            <a:pPr fontAlgn="ctr"/>
            <a:r>
              <a:rPr lang="en-US" sz="750" dirty="0">
                <a:latin typeface="HP Simplified" panose="020B0604020204020204" pitchFamily="34" charset="0"/>
              </a:rPr>
              <a:t>1E7D6AA</a:t>
            </a:r>
            <a:r>
              <a:rPr lang="en-US" sz="750" dirty="0">
                <a:latin typeface="HP Simplified" panose="020B0604020204020204" pitchFamily="34" charset="0"/>
                <a:hlinkClick r:id="rId29"/>
              </a:rPr>
              <a:t> </a:t>
            </a:r>
            <a:endParaRPr lang="en-US" sz="750" dirty="0">
              <a:latin typeface="HP Simplified" panose="020B0604020204020204" pitchFamily="34" charset="0"/>
            </a:endParaRPr>
          </a:p>
          <a:p>
            <a:pPr fontAlgn="ctr"/>
            <a:r>
              <a:rPr lang="en-US" sz="750" dirty="0">
                <a:latin typeface="HP Simplified" panose="020B0604020204020204" pitchFamily="34" charset="0"/>
              </a:rPr>
              <a:t>HP PRELUDE BACKPACK 15.6, GREY,</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34.00 €</a:t>
            </a:r>
            <a:endParaRPr lang="el-GR" sz="750" dirty="0">
              <a:solidFill>
                <a:srgbClr val="FF0000"/>
              </a:solidFill>
              <a:latin typeface="HP Simplified" panose="020B0604020204020204" pitchFamily="34" charset="0"/>
            </a:endParaRPr>
          </a:p>
          <a:p>
            <a:pPr fontAlgn="ctr"/>
            <a:br>
              <a:rPr lang="en-US" sz="750" dirty="0">
                <a:solidFill>
                  <a:srgbClr val="FF0000"/>
                </a:solidFill>
                <a:latin typeface="HP Simplified" panose="020B0604020204020204" pitchFamily="34" charset="0"/>
              </a:rPr>
            </a:br>
            <a:endParaRPr lang="en-US" sz="700" i="1" dirty="0">
              <a:solidFill>
                <a:srgbClr val="92D050"/>
              </a:solidFill>
              <a:ea typeface="Calibri" panose="020F0502020204030204" pitchFamily="34" charset="0"/>
            </a:endParaRPr>
          </a:p>
        </p:txBody>
      </p:sp>
      <p:cxnSp>
        <p:nvCxnSpPr>
          <p:cNvPr id="91" name="Straight Connector 90">
            <a:extLst>
              <a:ext uri="{FF2B5EF4-FFF2-40B4-BE49-F238E27FC236}">
                <a16:creationId xmlns:a16="http://schemas.microsoft.com/office/drawing/2014/main" id="{D39AEC4C-7D29-68EC-53D8-288CCC8487ED}"/>
              </a:ext>
            </a:extLst>
          </p:cNvPr>
          <p:cNvCxnSpPr/>
          <p:nvPr/>
        </p:nvCxnSpPr>
        <p:spPr>
          <a:xfrm>
            <a:off x="4765451" y="1154832"/>
            <a:ext cx="0" cy="92745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33B0D36A-351A-230E-3756-91B01D381C25}"/>
              </a:ext>
            </a:extLst>
          </p:cNvPr>
          <p:cNvSpPr/>
          <p:nvPr/>
        </p:nvSpPr>
        <p:spPr>
          <a:xfrm>
            <a:off x="127904" y="5358483"/>
            <a:ext cx="1320811" cy="669414"/>
          </a:xfrm>
          <a:prstGeom prst="rect">
            <a:avLst/>
          </a:prstGeom>
        </p:spPr>
        <p:txBody>
          <a:bodyPr wrap="square">
            <a:spAutoFit/>
          </a:bodyPr>
          <a:lstStyle/>
          <a:p>
            <a:pPr algn="ctr"/>
            <a:r>
              <a:rPr lang="en-US" sz="750" dirty="0">
                <a:solidFill>
                  <a:schemeClr val="tx1">
                    <a:lumMod val="50000"/>
                    <a:lumOff val="50000"/>
                  </a:schemeClr>
                </a:solidFill>
                <a:latin typeface="HP Simplified" panose="020B0604020204020204" pitchFamily="34" charset="0"/>
              </a:rPr>
              <a:t>HP CASE NEOPRENE REVERSIBLE SLEEVE </a:t>
            </a:r>
            <a:r>
              <a:rPr lang="el-GR" sz="750" dirty="0">
                <a:solidFill>
                  <a:schemeClr val="tx1">
                    <a:lumMod val="50000"/>
                    <a:lumOff val="50000"/>
                  </a:schemeClr>
                </a:solidFill>
                <a:latin typeface="HP Simplified" panose="020B0604020204020204" pitchFamily="34" charset="0"/>
              </a:rPr>
              <a:t>14’’  &amp; </a:t>
            </a:r>
            <a:r>
              <a:rPr lang="en-US" sz="750" dirty="0">
                <a:solidFill>
                  <a:schemeClr val="tx1">
                    <a:lumMod val="50000"/>
                    <a:lumOff val="50000"/>
                  </a:schemeClr>
                </a:solidFill>
                <a:latin typeface="HP Simplified" panose="020B0604020204020204" pitchFamily="34" charset="0"/>
              </a:rPr>
              <a:t>15.6'', FLEXIBLE STYLE, EVERYDAY PROTECTION FROM BUMPS AND SCRAPES</a:t>
            </a:r>
            <a:endParaRPr lang="en-GB" sz="750" dirty="0">
              <a:solidFill>
                <a:schemeClr val="tx1">
                  <a:lumMod val="50000"/>
                  <a:lumOff val="50000"/>
                </a:schemeClr>
              </a:solidFill>
              <a:latin typeface="HP Simplified" panose="020B0604020204020204" pitchFamily="34" charset="0"/>
            </a:endParaRPr>
          </a:p>
        </p:txBody>
      </p:sp>
      <p:sp>
        <p:nvSpPr>
          <p:cNvPr id="30" name="TextBox 29">
            <a:extLst>
              <a:ext uri="{FF2B5EF4-FFF2-40B4-BE49-F238E27FC236}">
                <a16:creationId xmlns:a16="http://schemas.microsoft.com/office/drawing/2014/main" id="{F42E5E30-6519-72EC-F0A9-5503ACD484CC}"/>
              </a:ext>
            </a:extLst>
          </p:cNvPr>
          <p:cNvSpPr txBox="1"/>
          <p:nvPr/>
        </p:nvSpPr>
        <p:spPr>
          <a:xfrm>
            <a:off x="3954988" y="5465917"/>
            <a:ext cx="1249654" cy="323165"/>
          </a:xfrm>
          <a:prstGeom prst="rect">
            <a:avLst/>
          </a:prstGeom>
          <a:noFill/>
        </p:spPr>
        <p:txBody>
          <a:bodyPr wrap="square" rtlCol="0">
            <a:spAutoFit/>
          </a:bodyPr>
          <a:lstStyle/>
          <a:p>
            <a:pPr fontAlgn="ctr"/>
            <a:r>
              <a:rPr lang="en-US" sz="750" dirty="0">
                <a:latin typeface="HP Simplified" panose="020B0604020204020204" pitchFamily="34" charset="0"/>
              </a:rPr>
              <a:t>2F1W8AA</a:t>
            </a:r>
            <a:r>
              <a:rPr lang="en-US" sz="750" dirty="0">
                <a:latin typeface="HP Simplified" panose="020B0604020204020204" pitchFamily="34" charset="0"/>
                <a:hlinkClick r:id="rId30"/>
              </a:rPr>
              <a:t> </a:t>
            </a:r>
            <a:r>
              <a:rPr lang="en-US" sz="750" dirty="0">
                <a:latin typeface="HP Simplified" panose="020B0604020204020204" pitchFamily="34" charset="0"/>
              </a:rPr>
              <a:t>HP </a:t>
            </a:r>
            <a:r>
              <a:rPr lang="el-GR" sz="750" dirty="0">
                <a:latin typeface="HP Simplified" panose="020B0604020204020204" pitchFamily="34" charset="0"/>
              </a:rPr>
              <a:t>15.6’’ </a:t>
            </a:r>
            <a:r>
              <a:rPr lang="en-US" sz="750" dirty="0">
                <a:latin typeface="HP Simplified" panose="020B0604020204020204" pitchFamily="34" charset="0"/>
              </a:rPr>
              <a:t>CASE, MAUVE/ BLACK</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24.00 €</a:t>
            </a:r>
            <a:endParaRPr lang="el-GR" sz="750" dirty="0">
              <a:solidFill>
                <a:srgbClr val="FF0000"/>
              </a:solidFill>
              <a:latin typeface="HP Simplified" panose="020B0604020204020204" pitchFamily="34" charset="0"/>
            </a:endParaRPr>
          </a:p>
        </p:txBody>
      </p:sp>
      <p:cxnSp>
        <p:nvCxnSpPr>
          <p:cNvPr id="56" name="Straight Connector 55">
            <a:extLst>
              <a:ext uri="{FF2B5EF4-FFF2-40B4-BE49-F238E27FC236}">
                <a16:creationId xmlns:a16="http://schemas.microsoft.com/office/drawing/2014/main" id="{7E8FC870-7E75-A6C3-993A-DF9547DCA58D}"/>
              </a:ext>
            </a:extLst>
          </p:cNvPr>
          <p:cNvCxnSpPr/>
          <p:nvPr/>
        </p:nvCxnSpPr>
        <p:spPr>
          <a:xfrm>
            <a:off x="1646927" y="2539458"/>
            <a:ext cx="0" cy="1044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9" name="Rectangle 58">
            <a:extLst>
              <a:ext uri="{FF2B5EF4-FFF2-40B4-BE49-F238E27FC236}">
                <a16:creationId xmlns:a16="http://schemas.microsoft.com/office/drawing/2014/main" id="{3D109AD7-190B-B9C9-2DD5-31A014EFC1AA}"/>
              </a:ext>
            </a:extLst>
          </p:cNvPr>
          <p:cNvSpPr/>
          <p:nvPr/>
        </p:nvSpPr>
        <p:spPr>
          <a:xfrm>
            <a:off x="7543636" y="3144440"/>
            <a:ext cx="1199165" cy="438582"/>
          </a:xfrm>
          <a:prstGeom prst="rect">
            <a:avLst/>
          </a:prstGeom>
        </p:spPr>
        <p:txBody>
          <a:bodyPr wrap="square">
            <a:spAutoFit/>
          </a:bodyPr>
          <a:lstStyle/>
          <a:p>
            <a:pPr algn="ctr"/>
            <a:r>
              <a:rPr lang="en-US" sz="750" dirty="0">
                <a:latin typeface="HP Simplified" panose="020B0604020204020204" pitchFamily="34" charset="0"/>
              </a:rPr>
              <a:t>500S8AA</a:t>
            </a:r>
            <a:r>
              <a:rPr lang="en-US" sz="750" dirty="0">
                <a:latin typeface="HP Simplified" panose="020B0604020204020204" pitchFamily="34" charset="0"/>
                <a:hlinkClick r:id="rId31"/>
              </a:rPr>
              <a:t> </a:t>
            </a:r>
            <a:r>
              <a:rPr lang="en-GB" sz="750" dirty="0">
                <a:latin typeface="HP Simplified" panose="020B0604020204020204" pitchFamily="34" charset="0"/>
              </a:rPr>
              <a:t>HP CARRY CASE</a:t>
            </a:r>
            <a:r>
              <a:rPr lang="el-GR" sz="750" dirty="0">
                <a:latin typeface="HP Simplified" panose="020B0604020204020204" pitchFamily="34" charset="0"/>
              </a:rPr>
              <a:t> </a:t>
            </a:r>
            <a:r>
              <a:rPr lang="en-GB" sz="750" dirty="0">
                <a:latin typeface="HP Simplified" panose="020B0604020204020204" pitchFamily="34" charset="0"/>
              </a:rPr>
              <a:t>PROFESSIONAL 14.1’’ </a:t>
            </a:r>
            <a:r>
              <a:rPr lang="en-US" sz="750" dirty="0">
                <a:solidFill>
                  <a:srgbClr val="FF0000"/>
                </a:solidFill>
                <a:latin typeface="HP Simplified" panose="020B0604020204020204" pitchFamily="34" charset="0"/>
              </a:rPr>
              <a:t>33.00 €</a:t>
            </a:r>
          </a:p>
        </p:txBody>
      </p:sp>
      <p:sp>
        <p:nvSpPr>
          <p:cNvPr id="60" name="TextBox 59">
            <a:extLst>
              <a:ext uri="{FF2B5EF4-FFF2-40B4-BE49-F238E27FC236}">
                <a16:creationId xmlns:a16="http://schemas.microsoft.com/office/drawing/2014/main" id="{F774C8D9-F9AA-F6B1-CA98-56501A2E63DC}"/>
              </a:ext>
            </a:extLst>
          </p:cNvPr>
          <p:cNvSpPr txBox="1"/>
          <p:nvPr/>
        </p:nvSpPr>
        <p:spPr>
          <a:xfrm>
            <a:off x="7565269" y="2270107"/>
            <a:ext cx="1133461"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EXECUTIVE 14.1’’</a:t>
            </a:r>
          </a:p>
        </p:txBody>
      </p:sp>
      <p:cxnSp>
        <p:nvCxnSpPr>
          <p:cNvPr id="70" name="Straight Connector 69">
            <a:extLst>
              <a:ext uri="{FF2B5EF4-FFF2-40B4-BE49-F238E27FC236}">
                <a16:creationId xmlns:a16="http://schemas.microsoft.com/office/drawing/2014/main" id="{9841B2F6-D78C-9681-8854-9FE578C32874}"/>
              </a:ext>
            </a:extLst>
          </p:cNvPr>
          <p:cNvCxnSpPr/>
          <p:nvPr/>
        </p:nvCxnSpPr>
        <p:spPr>
          <a:xfrm>
            <a:off x="5137491" y="2220300"/>
            <a:ext cx="0" cy="1044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42874A1B-6F04-8257-4F69-B554C5E65DF1}"/>
              </a:ext>
            </a:extLst>
          </p:cNvPr>
          <p:cNvCxnSpPr/>
          <p:nvPr/>
        </p:nvCxnSpPr>
        <p:spPr>
          <a:xfrm flipV="1">
            <a:off x="58580" y="3638512"/>
            <a:ext cx="9684000" cy="23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84" name="Picture 83" descr="A picture containing accessory, case&#10;&#10;Description automatically generated">
            <a:extLst>
              <a:ext uri="{FF2B5EF4-FFF2-40B4-BE49-F238E27FC236}">
                <a16:creationId xmlns:a16="http://schemas.microsoft.com/office/drawing/2014/main" id="{810D73D1-D19C-86B4-F8D6-128CCC5FA1C4}"/>
              </a:ext>
            </a:extLst>
          </p:cNvPr>
          <p:cNvPicPr>
            <a:picLocks noChangeAspect="1"/>
          </p:cNvPicPr>
          <p:nvPr/>
        </p:nvPicPr>
        <p:blipFill>
          <a:blip r:embed="rId32" cstate="email">
            <a:extLst>
              <a:ext uri="{28A0092B-C50C-407E-A947-70E740481C1C}">
                <a14:useLocalDpi xmlns:a14="http://schemas.microsoft.com/office/drawing/2010/main"/>
              </a:ext>
            </a:extLst>
          </a:blip>
          <a:stretch>
            <a:fillRect/>
          </a:stretch>
        </p:blipFill>
        <p:spPr>
          <a:xfrm>
            <a:off x="3853460" y="3910587"/>
            <a:ext cx="829367" cy="720000"/>
          </a:xfrm>
          <a:prstGeom prst="rect">
            <a:avLst/>
          </a:prstGeom>
        </p:spPr>
      </p:pic>
      <p:sp>
        <p:nvSpPr>
          <p:cNvPr id="88" name="TextBox 87">
            <a:extLst>
              <a:ext uri="{FF2B5EF4-FFF2-40B4-BE49-F238E27FC236}">
                <a16:creationId xmlns:a16="http://schemas.microsoft.com/office/drawing/2014/main" id="{668FEFEC-3BA5-1B2D-5A1F-4EE173248838}"/>
              </a:ext>
            </a:extLst>
          </p:cNvPr>
          <p:cNvSpPr txBox="1"/>
          <p:nvPr/>
        </p:nvSpPr>
        <p:spPr>
          <a:xfrm>
            <a:off x="4900580" y="4647895"/>
            <a:ext cx="1515886" cy="323165"/>
          </a:xfrm>
          <a:prstGeom prst="rect">
            <a:avLst/>
          </a:prstGeom>
          <a:noFill/>
          <a:ln>
            <a:noFill/>
          </a:ln>
        </p:spPr>
        <p:txBody>
          <a:bodyPr wrap="square" rtlCol="0">
            <a:spAutoFit/>
          </a:bodyPr>
          <a:lstStyle/>
          <a:p>
            <a:pPr algn="ctr" fontAlgn="t"/>
            <a:r>
              <a:rPr lang="en-US" sz="750" dirty="0">
                <a:latin typeface="HP Simplified" panose="020B0604020204020204" pitchFamily="34" charset="0"/>
              </a:rPr>
              <a:t>3E2U6AA</a:t>
            </a:r>
            <a:r>
              <a:rPr lang="en-US" sz="750" dirty="0">
                <a:latin typeface="HP Simplified" panose="020B0604020204020204" pitchFamily="34" charset="0"/>
                <a:hlinkClick r:id="rId33"/>
              </a:rPr>
              <a:t> </a:t>
            </a:r>
            <a:r>
              <a:rPr lang="en-GB" sz="750" dirty="0">
                <a:latin typeface="HP Simplified" panose="020B0604020204020204" pitchFamily="34" charset="0"/>
              </a:rPr>
              <a:t>HP CARRY CASE </a:t>
            </a:r>
            <a:r>
              <a:rPr lang="en-GB" sz="750" dirty="0">
                <a:solidFill>
                  <a:srgbClr val="000000"/>
                </a:solidFill>
                <a:latin typeface="HP Simplified" panose="020B0604020204020204" pitchFamily="34" charset="0"/>
              </a:rPr>
              <a:t>TOPLOAD </a:t>
            </a:r>
            <a:r>
              <a:rPr lang="en-GB" sz="750" dirty="0">
                <a:latin typeface="HP Simplified" panose="020B0604020204020204" pitchFamily="34" charset="0"/>
              </a:rPr>
              <a:t>17.3”, BLACK,</a:t>
            </a:r>
            <a:r>
              <a:rPr lang="en-US" sz="750" dirty="0">
                <a:latin typeface="HP Simplified" panose="020B0604020204020204" pitchFamily="34" charset="0"/>
              </a:rPr>
              <a:t> </a:t>
            </a:r>
            <a:r>
              <a:rPr lang="en-GB" sz="750" dirty="0">
                <a:solidFill>
                  <a:srgbClr val="FF0000"/>
                </a:solidFill>
                <a:latin typeface="HP Simplified" panose="020B0604020204020204" pitchFamily="34" charset="0"/>
              </a:rPr>
              <a:t>39.00 </a:t>
            </a:r>
            <a:r>
              <a:rPr lang="en-US" sz="750" dirty="0">
                <a:solidFill>
                  <a:srgbClr val="FF0000"/>
                </a:solidFill>
                <a:latin typeface="HP Simplified" panose="020B0604020204020204" pitchFamily="34" charset="0"/>
              </a:rPr>
              <a:t>€</a:t>
            </a:r>
          </a:p>
        </p:txBody>
      </p:sp>
      <p:sp>
        <p:nvSpPr>
          <p:cNvPr id="89" name="TextBox 88">
            <a:extLst>
              <a:ext uri="{FF2B5EF4-FFF2-40B4-BE49-F238E27FC236}">
                <a16:creationId xmlns:a16="http://schemas.microsoft.com/office/drawing/2014/main" id="{4DD569B4-0BEA-BB4F-01C8-E0C3C3ABE93D}"/>
              </a:ext>
            </a:extLst>
          </p:cNvPr>
          <p:cNvSpPr txBox="1"/>
          <p:nvPr/>
        </p:nvSpPr>
        <p:spPr>
          <a:xfrm>
            <a:off x="2411936" y="4676973"/>
            <a:ext cx="1317587" cy="438582"/>
          </a:xfrm>
          <a:prstGeom prst="rect">
            <a:avLst/>
          </a:prstGeom>
          <a:noFill/>
        </p:spPr>
        <p:txBody>
          <a:bodyPr wrap="square" rtlCol="0">
            <a:spAutoFit/>
          </a:bodyPr>
          <a:lstStyle/>
          <a:p>
            <a:pPr algn="ctr" fontAlgn="t"/>
            <a:r>
              <a:rPr lang="en-GB" sz="750" b="0" i="0" u="none" strike="noStrike" kern="1200" dirty="0">
                <a:solidFill>
                  <a:srgbClr val="000000"/>
                </a:solidFill>
                <a:effectLst/>
                <a:latin typeface="HP Simplified" panose="020B0604020204020204" pitchFamily="34" charset="0"/>
              </a:rPr>
              <a:t>3E5F8AA</a:t>
            </a:r>
            <a:r>
              <a:rPr lang="en-GB" sz="750" dirty="0">
                <a:latin typeface="HP Simplified" panose="020B0604020204020204" pitchFamily="34" charset="0"/>
                <a:hlinkClick r:id="rId34"/>
              </a:rPr>
              <a:t> </a:t>
            </a:r>
            <a:r>
              <a:rPr lang="en-GB" sz="750" b="0" i="0" u="none" strike="noStrike" kern="1200" dirty="0">
                <a:solidFill>
                  <a:srgbClr val="000000"/>
                </a:solidFill>
                <a:effectLst/>
                <a:latin typeface="HP Simplified" panose="020B0604020204020204" pitchFamily="34" charset="0"/>
              </a:rPr>
              <a:t>HP CARRY CASE TOPLOAD 15.6'', BLACK</a:t>
            </a:r>
            <a:r>
              <a:rPr lang="en-GB" sz="750" dirty="0">
                <a:latin typeface="HP Simplified" panose="020B0604020204020204" pitchFamily="34" charset="0"/>
              </a:rPr>
              <a:t>, </a:t>
            </a:r>
            <a:r>
              <a:rPr lang="en-GB" sz="750" b="0" i="0" u="none" strike="noStrike" kern="1200" dirty="0">
                <a:solidFill>
                  <a:srgbClr val="FF0000"/>
                </a:solidFill>
                <a:effectLst/>
                <a:latin typeface="HP Simplified" panose="020B0604020204020204" pitchFamily="34" charset="0"/>
              </a:rPr>
              <a:t>35.00 €</a:t>
            </a:r>
            <a:endParaRPr lang="x-none" sz="750" b="0" i="0" u="none" strike="noStrike" dirty="0">
              <a:solidFill>
                <a:srgbClr val="FF0000"/>
              </a:solidFill>
              <a:effectLst/>
              <a:latin typeface="HP Simplified" panose="020B0604020204020204" pitchFamily="34" charset="0"/>
            </a:endParaRPr>
          </a:p>
        </p:txBody>
      </p:sp>
      <p:sp>
        <p:nvSpPr>
          <p:cNvPr id="93" name="TextBox 92">
            <a:extLst>
              <a:ext uri="{FF2B5EF4-FFF2-40B4-BE49-F238E27FC236}">
                <a16:creationId xmlns:a16="http://schemas.microsoft.com/office/drawing/2014/main" id="{BE57ACDD-8159-F773-E14F-B786ABE91EF6}"/>
              </a:ext>
            </a:extLst>
          </p:cNvPr>
          <p:cNvSpPr txBox="1"/>
          <p:nvPr/>
        </p:nvSpPr>
        <p:spPr>
          <a:xfrm>
            <a:off x="1179732" y="4717563"/>
            <a:ext cx="1213611" cy="410882"/>
          </a:xfrm>
          <a:prstGeom prst="rect">
            <a:avLst/>
          </a:prstGeom>
          <a:noFill/>
        </p:spPr>
        <p:txBody>
          <a:bodyPr wrap="square" rtlCol="0">
            <a:spAutoFit/>
          </a:bodyPr>
          <a:lstStyle/>
          <a:p>
            <a:pPr algn="ctr" fontAlgn="t">
              <a:lnSpc>
                <a:spcPct val="90000"/>
              </a:lnSpc>
              <a:spcBef>
                <a:spcPct val="0"/>
              </a:spcBef>
            </a:pPr>
            <a:r>
              <a:rPr lang="en-GB" sz="750" b="0" i="0" u="none" strike="noStrike" kern="1200" dirty="0">
                <a:solidFill>
                  <a:srgbClr val="000000"/>
                </a:solidFill>
                <a:effectLst/>
                <a:latin typeface="HP Simplified" panose="020B0604020204020204" pitchFamily="34" charset="0"/>
              </a:rPr>
              <a:t>3E2P1AA</a:t>
            </a:r>
            <a:r>
              <a:rPr lang="en-GB" sz="750" dirty="0">
                <a:latin typeface="HP Simplified" panose="020B0604020204020204" pitchFamily="34" charset="0"/>
                <a:hlinkClick r:id="rId35"/>
              </a:rPr>
              <a:t> </a:t>
            </a:r>
            <a:r>
              <a:rPr lang="en-GB" sz="750" b="0" i="0" u="none" strike="noStrike" kern="1200" dirty="0">
                <a:solidFill>
                  <a:srgbClr val="000000"/>
                </a:solidFill>
                <a:effectLst/>
                <a:latin typeface="HP Simplified" panose="020B0604020204020204" pitchFamily="34" charset="0"/>
              </a:rPr>
              <a:t>HP CARRY CASE TOPLOAD 17.3‘’, </a:t>
            </a:r>
            <a:r>
              <a:rPr lang="en-GB" sz="750" b="0" i="0" u="none" strike="noStrike" kern="1200" dirty="0">
                <a:solidFill>
                  <a:srgbClr val="FF0000"/>
                </a:solidFill>
                <a:effectLst/>
                <a:latin typeface="HP Simplified" panose="020B0604020204020204" pitchFamily="34" charset="0"/>
              </a:rPr>
              <a:t>35.00 € </a:t>
            </a:r>
            <a:br>
              <a:rPr lang="en-GB" sz="750" b="0" i="0" u="none" strike="noStrike" kern="1200" dirty="0">
                <a:solidFill>
                  <a:srgbClr val="FF0000"/>
                </a:solidFill>
                <a:effectLst/>
                <a:latin typeface="HP Simplified" panose="020B0604020204020204" pitchFamily="34" charset="0"/>
              </a:rPr>
            </a:br>
            <a:endParaRPr lang="en-US" sz="800" i="1" dirty="0">
              <a:solidFill>
                <a:srgbClr val="92D050"/>
              </a:solidFill>
              <a:ea typeface="Calibri" panose="020F0502020204030204" pitchFamily="34" charset="0"/>
            </a:endParaRPr>
          </a:p>
        </p:txBody>
      </p:sp>
      <p:sp>
        <p:nvSpPr>
          <p:cNvPr id="111" name="TextBox 110">
            <a:extLst>
              <a:ext uri="{FF2B5EF4-FFF2-40B4-BE49-F238E27FC236}">
                <a16:creationId xmlns:a16="http://schemas.microsoft.com/office/drawing/2014/main" id="{6B16D416-A4AC-D8C6-5DF5-DA7EA9F69693}"/>
              </a:ext>
            </a:extLst>
          </p:cNvPr>
          <p:cNvSpPr txBox="1"/>
          <p:nvPr/>
        </p:nvSpPr>
        <p:spPr>
          <a:xfrm>
            <a:off x="1259225" y="3698925"/>
            <a:ext cx="1247041" cy="208002"/>
          </a:xfrm>
          <a:prstGeom prst="rect">
            <a:avLst/>
          </a:prstGeom>
          <a:noFill/>
        </p:spPr>
        <p:txBody>
          <a:bodyPr wrap="square">
            <a:spAutoFit/>
          </a:bodyPr>
          <a:lstStyle/>
          <a:p>
            <a:pPr algn="ctr" fontAlgn="base"/>
            <a:r>
              <a:rPr lang="en-GB" sz="750" dirty="0">
                <a:solidFill>
                  <a:schemeClr val="tx1">
                    <a:lumMod val="50000"/>
                    <a:lumOff val="50000"/>
                  </a:schemeClr>
                </a:solidFill>
                <a:latin typeface="HP Simplified" panose="020B0604020204020204" pitchFamily="34" charset="0"/>
              </a:rPr>
              <a:t>HP PRELUDE PRO 17.3’’</a:t>
            </a:r>
          </a:p>
        </p:txBody>
      </p:sp>
      <p:sp>
        <p:nvSpPr>
          <p:cNvPr id="114" name="TextBox 113">
            <a:extLst>
              <a:ext uri="{FF2B5EF4-FFF2-40B4-BE49-F238E27FC236}">
                <a16:creationId xmlns:a16="http://schemas.microsoft.com/office/drawing/2014/main" id="{BB3D3D22-BB4E-1D4E-6525-D5DD01862522}"/>
              </a:ext>
            </a:extLst>
          </p:cNvPr>
          <p:cNvSpPr txBox="1"/>
          <p:nvPr/>
        </p:nvSpPr>
        <p:spPr>
          <a:xfrm>
            <a:off x="2423036" y="3686440"/>
            <a:ext cx="1171189"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BUSINESS 15.6’’ BAG</a:t>
            </a:r>
          </a:p>
        </p:txBody>
      </p:sp>
      <p:sp>
        <p:nvSpPr>
          <p:cNvPr id="117" name="TextBox 116">
            <a:extLst>
              <a:ext uri="{FF2B5EF4-FFF2-40B4-BE49-F238E27FC236}">
                <a16:creationId xmlns:a16="http://schemas.microsoft.com/office/drawing/2014/main" id="{AE68C133-B903-EDCF-BF3F-F7BEB0564250}"/>
              </a:ext>
            </a:extLst>
          </p:cNvPr>
          <p:cNvSpPr txBox="1"/>
          <p:nvPr/>
        </p:nvSpPr>
        <p:spPr>
          <a:xfrm>
            <a:off x="3599416" y="4657899"/>
            <a:ext cx="1341697" cy="323165"/>
          </a:xfrm>
          <a:prstGeom prst="rect">
            <a:avLst/>
          </a:prstGeom>
          <a:noFill/>
        </p:spPr>
        <p:txBody>
          <a:bodyPr wrap="square" rtlCol="0">
            <a:spAutoFit/>
          </a:bodyPr>
          <a:lstStyle/>
          <a:p>
            <a:pPr marL="0" algn="ctr" rtl="0" eaLnBrk="1" fontAlgn="t" latinLnBrk="0" hangingPunct="1">
              <a:spcBef>
                <a:spcPts val="0"/>
              </a:spcBef>
              <a:spcAft>
                <a:spcPts val="0"/>
              </a:spcAft>
            </a:pPr>
            <a:r>
              <a:rPr lang="en-GB" sz="750" b="0" i="0" u="none" strike="noStrike" kern="1200" dirty="0">
                <a:solidFill>
                  <a:srgbClr val="000000"/>
                </a:solidFill>
                <a:effectLst/>
                <a:latin typeface="HP Simplified" panose="020B0604020204020204" pitchFamily="34" charset="0"/>
              </a:rPr>
              <a:t>2Z8A4AA</a:t>
            </a:r>
            <a:r>
              <a:rPr lang="en-GB" sz="750" dirty="0">
                <a:latin typeface="HP Simplified" panose="020B0604020204020204" pitchFamily="34" charset="0"/>
                <a:hlinkClick r:id="rId36"/>
              </a:rPr>
              <a:t> </a:t>
            </a:r>
            <a:r>
              <a:rPr lang="en-GB" sz="750" b="0" i="0" u="none" strike="noStrike" kern="1200" dirty="0">
                <a:solidFill>
                  <a:srgbClr val="000000"/>
                </a:solidFill>
                <a:effectLst/>
                <a:latin typeface="HP Simplified" panose="020B0604020204020204" pitchFamily="34" charset="0"/>
              </a:rPr>
              <a:t>HP CARRY CASE TRAVEL 15.6'', GREY</a:t>
            </a:r>
            <a:r>
              <a:rPr lang="en-GB" sz="750" dirty="0">
                <a:latin typeface="HP Simplified" panose="020B0604020204020204" pitchFamily="34" charset="0"/>
              </a:rPr>
              <a:t>, </a:t>
            </a:r>
            <a:r>
              <a:rPr lang="en-GB" sz="750" dirty="0">
                <a:solidFill>
                  <a:srgbClr val="FF0000"/>
                </a:solidFill>
                <a:latin typeface="HP Simplified" panose="020B0604020204020204" pitchFamily="34" charset="0"/>
              </a:rPr>
              <a:t>40.00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124" name="TextBox 123">
            <a:extLst>
              <a:ext uri="{FF2B5EF4-FFF2-40B4-BE49-F238E27FC236}">
                <a16:creationId xmlns:a16="http://schemas.microsoft.com/office/drawing/2014/main" id="{75746D12-B008-E500-DD8A-91EF6A11CB36}"/>
              </a:ext>
            </a:extLst>
          </p:cNvPr>
          <p:cNvSpPr txBox="1"/>
          <p:nvPr/>
        </p:nvSpPr>
        <p:spPr>
          <a:xfrm>
            <a:off x="3769140" y="3706004"/>
            <a:ext cx="1026814" cy="207749"/>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HP CARRY CASE 15.6'' </a:t>
            </a:r>
            <a:endParaRPr lang="x-none" sz="750" dirty="0">
              <a:solidFill>
                <a:schemeClr val="tx1">
                  <a:lumMod val="50000"/>
                  <a:lumOff val="50000"/>
                </a:schemeClr>
              </a:solidFill>
              <a:latin typeface="HP Simplified" panose="020B0604020204020204" pitchFamily="34" charset="0"/>
            </a:endParaRPr>
          </a:p>
        </p:txBody>
      </p:sp>
      <p:sp>
        <p:nvSpPr>
          <p:cNvPr id="1025" name="TextBox 1024">
            <a:extLst>
              <a:ext uri="{FF2B5EF4-FFF2-40B4-BE49-F238E27FC236}">
                <a16:creationId xmlns:a16="http://schemas.microsoft.com/office/drawing/2014/main" id="{6D1D7450-C80E-301E-8944-26CE8EB1DB63}"/>
              </a:ext>
            </a:extLst>
          </p:cNvPr>
          <p:cNvSpPr txBox="1"/>
          <p:nvPr/>
        </p:nvSpPr>
        <p:spPr>
          <a:xfrm>
            <a:off x="5105563" y="3735143"/>
            <a:ext cx="1193394"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BUSINESS 17.3’’</a:t>
            </a:r>
          </a:p>
        </p:txBody>
      </p:sp>
      <p:pic>
        <p:nvPicPr>
          <p:cNvPr id="1031" name="Picture 1030" descr="A picture containing accessory, case&#10;&#10;Description automatically generated">
            <a:extLst>
              <a:ext uri="{FF2B5EF4-FFF2-40B4-BE49-F238E27FC236}">
                <a16:creationId xmlns:a16="http://schemas.microsoft.com/office/drawing/2014/main" id="{B402D82F-C393-90C7-041F-8E96E03807F6}"/>
              </a:ext>
            </a:extLst>
          </p:cNvPr>
          <p:cNvPicPr>
            <a:picLocks noChangeAspect="1"/>
          </p:cNvPicPr>
          <p:nvPr/>
        </p:nvPicPr>
        <p:blipFill>
          <a:blip r:embed="rId37" cstate="email">
            <a:extLst>
              <a:ext uri="{28A0092B-C50C-407E-A947-70E740481C1C}">
                <a14:useLocalDpi xmlns:a14="http://schemas.microsoft.com/office/drawing/2010/main"/>
              </a:ext>
            </a:extLst>
          </a:blip>
          <a:stretch>
            <a:fillRect/>
          </a:stretch>
        </p:blipFill>
        <p:spPr>
          <a:xfrm>
            <a:off x="5244170" y="3949624"/>
            <a:ext cx="824097" cy="684000"/>
          </a:xfrm>
          <a:prstGeom prst="rect">
            <a:avLst/>
          </a:prstGeom>
        </p:spPr>
      </p:pic>
      <p:cxnSp>
        <p:nvCxnSpPr>
          <p:cNvPr id="1032" name="Straight Connector 1031">
            <a:extLst>
              <a:ext uri="{FF2B5EF4-FFF2-40B4-BE49-F238E27FC236}">
                <a16:creationId xmlns:a16="http://schemas.microsoft.com/office/drawing/2014/main" id="{3EBB864A-EBFB-9DA0-9FFC-C34CB00A3489}"/>
              </a:ext>
            </a:extLst>
          </p:cNvPr>
          <p:cNvCxnSpPr/>
          <p:nvPr/>
        </p:nvCxnSpPr>
        <p:spPr>
          <a:xfrm>
            <a:off x="4966389" y="4019699"/>
            <a:ext cx="0" cy="1008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034" name="Picture 1033">
            <a:extLst>
              <a:ext uri="{FF2B5EF4-FFF2-40B4-BE49-F238E27FC236}">
                <a16:creationId xmlns:a16="http://schemas.microsoft.com/office/drawing/2014/main" id="{FB842DDD-0BDA-07A2-7468-094E6616A4F7}"/>
              </a:ext>
            </a:extLst>
          </p:cNvPr>
          <p:cNvPicPr>
            <a:picLocks noChangeAspect="1"/>
          </p:cNvPicPr>
          <p:nvPr/>
        </p:nvPicPr>
        <p:blipFill>
          <a:blip r:embed="rId38" cstate="email">
            <a:extLst>
              <a:ext uri="{28A0092B-C50C-407E-A947-70E740481C1C}">
                <a14:useLocalDpi xmlns:a14="http://schemas.microsoft.com/office/drawing/2010/main"/>
              </a:ext>
            </a:extLst>
          </a:blip>
          <a:stretch>
            <a:fillRect/>
          </a:stretch>
        </p:blipFill>
        <p:spPr>
          <a:xfrm>
            <a:off x="217413" y="3879171"/>
            <a:ext cx="792000" cy="792000"/>
          </a:xfrm>
          <a:prstGeom prst="rect">
            <a:avLst/>
          </a:prstGeom>
        </p:spPr>
      </p:pic>
      <p:sp>
        <p:nvSpPr>
          <p:cNvPr id="1035" name="Rectangle 1034">
            <a:extLst>
              <a:ext uri="{FF2B5EF4-FFF2-40B4-BE49-F238E27FC236}">
                <a16:creationId xmlns:a16="http://schemas.microsoft.com/office/drawing/2014/main" id="{9B0D078A-A058-EE27-BC6A-05FF1D8436FA}"/>
              </a:ext>
            </a:extLst>
          </p:cNvPr>
          <p:cNvSpPr/>
          <p:nvPr/>
        </p:nvSpPr>
        <p:spPr>
          <a:xfrm>
            <a:off x="-109722" y="4704534"/>
            <a:ext cx="1481344" cy="323165"/>
          </a:xfrm>
          <a:prstGeom prst="rect">
            <a:avLst/>
          </a:prstGeom>
        </p:spPr>
        <p:txBody>
          <a:bodyPr wrap="square">
            <a:spAutoFit/>
          </a:bodyPr>
          <a:lstStyle/>
          <a:p>
            <a:pPr algn="ctr"/>
            <a:r>
              <a:rPr lang="en-US" sz="750" dirty="0">
                <a:latin typeface="HP Simplified" panose="020B0604020204020204" pitchFamily="34" charset="0"/>
              </a:rPr>
              <a:t>500S7AA</a:t>
            </a:r>
            <a:r>
              <a:rPr lang="en-US" sz="750" dirty="0">
                <a:latin typeface="HP Simplified" panose="020B0604020204020204" pitchFamily="34" charset="0"/>
                <a:hlinkClick r:id="rId39"/>
              </a:rPr>
              <a:t> </a:t>
            </a:r>
            <a:r>
              <a:rPr lang="en-GB" sz="750" dirty="0">
                <a:latin typeface="HP Simplified" panose="020B0604020204020204" pitchFamily="34" charset="0"/>
              </a:rPr>
              <a:t>HP CARRY CASE</a:t>
            </a:r>
            <a:r>
              <a:rPr lang="el-GR" sz="750" dirty="0">
                <a:latin typeface="HP Simplified" panose="020B0604020204020204" pitchFamily="34" charset="0"/>
              </a:rPr>
              <a:t> </a:t>
            </a:r>
            <a:r>
              <a:rPr lang="en-GB" sz="750" dirty="0">
                <a:latin typeface="HP Simplified" panose="020B0604020204020204" pitchFamily="34" charset="0"/>
              </a:rPr>
              <a:t>PROFESSIONAL 15.6’’  </a:t>
            </a:r>
            <a:r>
              <a:rPr lang="en-US" sz="750" dirty="0">
                <a:solidFill>
                  <a:srgbClr val="FF0000"/>
                </a:solidFill>
                <a:latin typeface="HP Simplified" panose="020B0604020204020204" pitchFamily="34" charset="0"/>
              </a:rPr>
              <a:t>35.00 €</a:t>
            </a:r>
          </a:p>
        </p:txBody>
      </p:sp>
      <p:sp>
        <p:nvSpPr>
          <p:cNvPr id="1036" name="TextBox 1035">
            <a:extLst>
              <a:ext uri="{FF2B5EF4-FFF2-40B4-BE49-F238E27FC236}">
                <a16:creationId xmlns:a16="http://schemas.microsoft.com/office/drawing/2014/main" id="{DE0CFC85-78F0-72E2-0105-507B5EEAACD4}"/>
              </a:ext>
            </a:extLst>
          </p:cNvPr>
          <p:cNvSpPr txBox="1"/>
          <p:nvPr/>
        </p:nvSpPr>
        <p:spPr>
          <a:xfrm>
            <a:off x="-22863" y="3703257"/>
            <a:ext cx="1282088"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EXECUTIVE 15.6’’</a:t>
            </a:r>
          </a:p>
        </p:txBody>
      </p:sp>
      <p:sp>
        <p:nvSpPr>
          <p:cNvPr id="1040" name="TextBox 1039">
            <a:extLst>
              <a:ext uri="{FF2B5EF4-FFF2-40B4-BE49-F238E27FC236}">
                <a16:creationId xmlns:a16="http://schemas.microsoft.com/office/drawing/2014/main" id="{88A089D7-DD6D-1D3B-227E-1118A7AA205F}"/>
              </a:ext>
            </a:extLst>
          </p:cNvPr>
          <p:cNvSpPr txBox="1"/>
          <p:nvPr/>
        </p:nvSpPr>
        <p:spPr>
          <a:xfrm>
            <a:off x="3956939" y="2272382"/>
            <a:ext cx="1326627" cy="323165"/>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CARRY CASE BLACK SPORT SLEEVE </a:t>
            </a:r>
            <a:r>
              <a:rPr lang="el-GR" sz="750" dirty="0">
                <a:solidFill>
                  <a:schemeClr val="tx1">
                    <a:lumMod val="50000"/>
                    <a:lumOff val="50000"/>
                  </a:schemeClr>
                </a:solidFill>
                <a:latin typeface="HP Simplified" panose="020B0604020204020204" pitchFamily="34" charset="0"/>
              </a:rPr>
              <a:t>15,6’’</a:t>
            </a:r>
            <a:endParaRPr lang="x-none" sz="750" dirty="0">
              <a:solidFill>
                <a:schemeClr val="tx1">
                  <a:lumMod val="50000"/>
                  <a:lumOff val="50000"/>
                </a:schemeClr>
              </a:solidFill>
              <a:latin typeface="HP Simplified" panose="020B0604020204020204" pitchFamily="34" charset="0"/>
            </a:endParaRPr>
          </a:p>
        </p:txBody>
      </p:sp>
      <p:sp>
        <p:nvSpPr>
          <p:cNvPr id="1041" name="TextBox 1040">
            <a:extLst>
              <a:ext uri="{FF2B5EF4-FFF2-40B4-BE49-F238E27FC236}">
                <a16:creationId xmlns:a16="http://schemas.microsoft.com/office/drawing/2014/main" id="{CE881E81-6D5E-A33A-8388-3D4190A1E475}"/>
              </a:ext>
            </a:extLst>
          </p:cNvPr>
          <p:cNvSpPr txBox="1"/>
          <p:nvPr/>
        </p:nvSpPr>
        <p:spPr>
          <a:xfrm>
            <a:off x="4066131" y="3162070"/>
            <a:ext cx="1114571" cy="438582"/>
          </a:xfrm>
          <a:prstGeom prst="rect">
            <a:avLst/>
          </a:prstGeom>
          <a:noFill/>
        </p:spPr>
        <p:txBody>
          <a:bodyPr wrap="square" rtlCol="0">
            <a:spAutoFit/>
          </a:bodyPr>
          <a:lstStyle/>
          <a:p>
            <a:pPr algn="ctr" fontAlgn="ctr"/>
            <a:r>
              <a:rPr lang="en-US" sz="750" dirty="0">
                <a:latin typeface="HP Simplified" panose="020B0604020204020204" pitchFamily="34" charset="0"/>
              </a:rPr>
              <a:t>14V33AA</a:t>
            </a:r>
            <a:r>
              <a:rPr lang="en-US" sz="750" dirty="0">
                <a:latin typeface="HP Simplified" panose="020B0604020204020204" pitchFamily="34" charset="0"/>
                <a:hlinkClick r:id="rId40"/>
              </a:rPr>
              <a:t> </a:t>
            </a:r>
            <a:r>
              <a:rPr lang="en-GB" sz="750" dirty="0">
                <a:latin typeface="HP Simplified" panose="020B0604020204020204" pitchFamily="34" charset="0"/>
              </a:rPr>
              <a:t>HP CARRY CASE SLEEVE 15.6‘’,</a:t>
            </a:r>
            <a:r>
              <a:rPr lang="en-US" sz="750" dirty="0">
                <a:latin typeface="HP Simplified" panose="020B0604020204020204" pitchFamily="34" charset="0"/>
              </a:rPr>
              <a:t> </a:t>
            </a:r>
            <a:r>
              <a:rPr lang="en-GB" sz="750" dirty="0">
                <a:solidFill>
                  <a:srgbClr val="FF0000"/>
                </a:solidFill>
                <a:latin typeface="HP Simplified" panose="020B0604020204020204" pitchFamily="34" charset="0"/>
              </a:rPr>
              <a:t> 29.00 €</a:t>
            </a:r>
            <a:endParaRPr lang="en-US" sz="750" dirty="0">
              <a:solidFill>
                <a:srgbClr val="FF0000"/>
              </a:solidFill>
              <a:latin typeface="HP Simplified" panose="020B0604020204020204" pitchFamily="34" charset="0"/>
            </a:endParaRPr>
          </a:p>
        </p:txBody>
      </p:sp>
      <p:pic>
        <p:nvPicPr>
          <p:cNvPr id="1042" name="Picture 1041" descr="A picture containing case, accessory&#10;&#10;Description automatically generated">
            <a:extLst>
              <a:ext uri="{FF2B5EF4-FFF2-40B4-BE49-F238E27FC236}">
                <a16:creationId xmlns:a16="http://schemas.microsoft.com/office/drawing/2014/main" id="{85293F13-F025-505D-0873-DA99B3054914}"/>
              </a:ext>
            </a:extLst>
          </p:cNvPr>
          <p:cNvPicPr>
            <a:picLocks noChangeAspect="1"/>
          </p:cNvPicPr>
          <p:nvPr/>
        </p:nvPicPr>
        <p:blipFill>
          <a:blip r:embed="rId41" cstate="email">
            <a:extLst>
              <a:ext uri="{28A0092B-C50C-407E-A947-70E740481C1C}">
                <a14:useLocalDpi xmlns:a14="http://schemas.microsoft.com/office/drawing/2010/main"/>
              </a:ext>
            </a:extLst>
          </a:blip>
          <a:stretch>
            <a:fillRect/>
          </a:stretch>
        </p:blipFill>
        <p:spPr>
          <a:xfrm>
            <a:off x="4341956" y="2662533"/>
            <a:ext cx="681741" cy="533893"/>
          </a:xfrm>
          <a:prstGeom prst="rect">
            <a:avLst/>
          </a:prstGeom>
        </p:spPr>
      </p:pic>
      <p:pic>
        <p:nvPicPr>
          <p:cNvPr id="1052" name="Picture 1051">
            <a:extLst>
              <a:ext uri="{FF2B5EF4-FFF2-40B4-BE49-F238E27FC236}">
                <a16:creationId xmlns:a16="http://schemas.microsoft.com/office/drawing/2014/main" id="{06274B7A-8EDD-E62A-DF7B-36E1E5454F7B}"/>
              </a:ext>
            </a:extLst>
          </p:cNvPr>
          <p:cNvPicPr>
            <a:picLocks noChangeAspect="1"/>
          </p:cNvPicPr>
          <p:nvPr/>
        </p:nvPicPr>
        <p:blipFill>
          <a:blip r:embed="rId42" cstate="email">
            <a:extLst>
              <a:ext uri="{28A0092B-C50C-407E-A947-70E740481C1C}">
                <a14:useLocalDpi xmlns:a14="http://schemas.microsoft.com/office/drawing/2010/main"/>
              </a:ext>
            </a:extLst>
          </a:blip>
          <a:stretch>
            <a:fillRect/>
          </a:stretch>
        </p:blipFill>
        <p:spPr>
          <a:xfrm>
            <a:off x="6777377" y="3978589"/>
            <a:ext cx="659534" cy="659534"/>
          </a:xfrm>
          <a:prstGeom prst="rect">
            <a:avLst/>
          </a:prstGeom>
        </p:spPr>
      </p:pic>
      <p:sp>
        <p:nvSpPr>
          <p:cNvPr id="1053" name="TextBox 1052">
            <a:extLst>
              <a:ext uri="{FF2B5EF4-FFF2-40B4-BE49-F238E27FC236}">
                <a16:creationId xmlns:a16="http://schemas.microsoft.com/office/drawing/2014/main" id="{ED4D7289-BF9E-70A7-6C0F-9F2235F065DA}"/>
              </a:ext>
            </a:extLst>
          </p:cNvPr>
          <p:cNvSpPr txBox="1"/>
          <p:nvPr/>
        </p:nvSpPr>
        <p:spPr>
          <a:xfrm>
            <a:off x="7903518" y="4609230"/>
            <a:ext cx="1827130" cy="438582"/>
          </a:xfrm>
          <a:prstGeom prst="rect">
            <a:avLst/>
          </a:prstGeom>
          <a:noFill/>
        </p:spPr>
        <p:txBody>
          <a:bodyPr wrap="square" rtlCol="0">
            <a:spAutoFit/>
          </a:bodyPr>
          <a:lstStyle/>
          <a:p>
            <a:pPr algn="ctr" fontAlgn="ctr"/>
            <a:r>
              <a:rPr lang="en-US" sz="750" dirty="0">
                <a:latin typeface="HP Simplified" panose="020B0604020204020204" pitchFamily="34" charset="0"/>
              </a:rPr>
              <a:t>34Y64AA</a:t>
            </a:r>
            <a:r>
              <a:rPr lang="en-US" sz="750" dirty="0">
                <a:latin typeface="HP Simplified" panose="020B0604020204020204" pitchFamily="34" charset="0"/>
                <a:hlinkClick r:id="rId43"/>
              </a:rPr>
              <a:t> </a:t>
            </a:r>
            <a:r>
              <a:rPr lang="en-US" sz="750" dirty="0">
                <a:latin typeface="HP Simplified" panose="020B0604020204020204" pitchFamily="34" charset="0"/>
              </a:rPr>
              <a:t>HP CARRY CASE PRELUDE TOPLOAD 17.3'', STYLISH, DURABLE CASE, GREY, </a:t>
            </a:r>
            <a:r>
              <a:rPr lang="en-US" sz="750" dirty="0">
                <a:solidFill>
                  <a:srgbClr val="FF0000"/>
                </a:solidFill>
                <a:latin typeface="HP Simplified" panose="020B0604020204020204" pitchFamily="34" charset="0"/>
              </a:rPr>
              <a:t>26.00 €</a:t>
            </a:r>
          </a:p>
        </p:txBody>
      </p:sp>
      <p:sp>
        <p:nvSpPr>
          <p:cNvPr id="1054" name="Rectangle 1053">
            <a:extLst>
              <a:ext uri="{FF2B5EF4-FFF2-40B4-BE49-F238E27FC236}">
                <a16:creationId xmlns:a16="http://schemas.microsoft.com/office/drawing/2014/main" id="{8D4CEB14-0DC3-0981-58F1-8D111FA3224C}"/>
              </a:ext>
            </a:extLst>
          </p:cNvPr>
          <p:cNvSpPr/>
          <p:nvPr/>
        </p:nvSpPr>
        <p:spPr>
          <a:xfrm>
            <a:off x="6449782" y="3731027"/>
            <a:ext cx="1400685" cy="207749"/>
          </a:xfrm>
          <a:prstGeom prst="rect">
            <a:avLst/>
          </a:prstGeom>
        </p:spPr>
        <p:txBody>
          <a:bodyPr wrap="square">
            <a:spAutoFit/>
          </a:bodyPr>
          <a:lstStyle/>
          <a:p>
            <a:pPr algn="ctr"/>
            <a:r>
              <a:rPr lang="en-US" sz="750" dirty="0">
                <a:solidFill>
                  <a:schemeClr val="tx1">
                    <a:lumMod val="50000"/>
                    <a:lumOff val="50000"/>
                  </a:schemeClr>
                </a:solidFill>
                <a:latin typeface="HP Simplified" panose="020B0604020204020204" pitchFamily="34" charset="0"/>
              </a:rPr>
              <a:t>HP ENVY URBAN 15.6’’</a:t>
            </a:r>
          </a:p>
        </p:txBody>
      </p:sp>
      <p:cxnSp>
        <p:nvCxnSpPr>
          <p:cNvPr id="1058" name="Straight Connector 1057">
            <a:extLst>
              <a:ext uri="{FF2B5EF4-FFF2-40B4-BE49-F238E27FC236}">
                <a16:creationId xmlns:a16="http://schemas.microsoft.com/office/drawing/2014/main" id="{B634D09A-0168-FE61-A774-45EB4BC93D70}"/>
              </a:ext>
            </a:extLst>
          </p:cNvPr>
          <p:cNvCxnSpPr/>
          <p:nvPr/>
        </p:nvCxnSpPr>
        <p:spPr>
          <a:xfrm>
            <a:off x="2421015" y="3842731"/>
            <a:ext cx="7344" cy="116853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59" name="Straight Connector 1058">
            <a:extLst>
              <a:ext uri="{FF2B5EF4-FFF2-40B4-BE49-F238E27FC236}">
                <a16:creationId xmlns:a16="http://schemas.microsoft.com/office/drawing/2014/main" id="{FA558D76-AD32-2E0A-3C48-1538A6C9D7AC}"/>
              </a:ext>
            </a:extLst>
          </p:cNvPr>
          <p:cNvCxnSpPr/>
          <p:nvPr/>
        </p:nvCxnSpPr>
        <p:spPr>
          <a:xfrm flipV="1">
            <a:off x="19623" y="5132223"/>
            <a:ext cx="9842981" cy="2095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61" name="Straight Connector 1060">
            <a:extLst>
              <a:ext uri="{FF2B5EF4-FFF2-40B4-BE49-F238E27FC236}">
                <a16:creationId xmlns:a16="http://schemas.microsoft.com/office/drawing/2014/main" id="{0CAC0FE8-E71D-BF72-CE20-31DC9E5D700C}"/>
              </a:ext>
            </a:extLst>
          </p:cNvPr>
          <p:cNvCxnSpPr/>
          <p:nvPr/>
        </p:nvCxnSpPr>
        <p:spPr>
          <a:xfrm>
            <a:off x="7842605" y="3978589"/>
            <a:ext cx="0" cy="1044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F494078-4099-08C9-A505-24585E890EA7}"/>
              </a:ext>
            </a:extLst>
          </p:cNvPr>
          <p:cNvCxnSpPr/>
          <p:nvPr/>
        </p:nvCxnSpPr>
        <p:spPr>
          <a:xfrm>
            <a:off x="1251843" y="3850040"/>
            <a:ext cx="0" cy="115168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8" name="TextBox 177">
            <a:extLst>
              <a:ext uri="{FF2B5EF4-FFF2-40B4-BE49-F238E27FC236}">
                <a16:creationId xmlns:a16="http://schemas.microsoft.com/office/drawing/2014/main" id="{5E74AF66-14ED-95D5-B14F-E9A8DA8C5B71}"/>
              </a:ext>
            </a:extLst>
          </p:cNvPr>
          <p:cNvSpPr txBox="1"/>
          <p:nvPr/>
        </p:nvSpPr>
        <p:spPr>
          <a:xfrm>
            <a:off x="5055818" y="2255582"/>
            <a:ext cx="1259975" cy="323165"/>
          </a:xfrm>
          <a:prstGeom prst="rect">
            <a:avLst/>
          </a:prstGeom>
          <a:noFill/>
        </p:spPr>
        <p:txBody>
          <a:bodyPr wrap="square">
            <a:spAutoFit/>
          </a:bodyPr>
          <a:lstStyle/>
          <a:p>
            <a:pPr algn="ctr" fontAlgn="base"/>
            <a:r>
              <a:rPr lang="en-GB" sz="750" dirty="0">
                <a:solidFill>
                  <a:schemeClr val="tx1">
                    <a:lumMod val="50000"/>
                    <a:lumOff val="50000"/>
                  </a:schemeClr>
                </a:solidFill>
                <a:latin typeface="HP Simplified" panose="020B0604020204020204" pitchFamily="34" charset="0"/>
              </a:rPr>
              <a:t>HP PRELUDE PRO 15.6’’  BAG</a:t>
            </a:r>
          </a:p>
        </p:txBody>
      </p:sp>
      <p:sp>
        <p:nvSpPr>
          <p:cNvPr id="202" name="TextBox 201">
            <a:extLst>
              <a:ext uri="{FF2B5EF4-FFF2-40B4-BE49-F238E27FC236}">
                <a16:creationId xmlns:a16="http://schemas.microsoft.com/office/drawing/2014/main" id="{ABDF806E-C1EF-B754-AB21-B72BB119043F}"/>
              </a:ext>
            </a:extLst>
          </p:cNvPr>
          <p:cNvSpPr txBox="1"/>
          <p:nvPr/>
        </p:nvSpPr>
        <p:spPr>
          <a:xfrm>
            <a:off x="5139062" y="3147668"/>
            <a:ext cx="1229949" cy="438582"/>
          </a:xfrm>
          <a:prstGeom prst="rect">
            <a:avLst/>
          </a:prstGeom>
          <a:noFill/>
        </p:spPr>
        <p:txBody>
          <a:bodyPr wrap="square" rtlCol="0">
            <a:spAutoFit/>
          </a:bodyPr>
          <a:lstStyle/>
          <a:p>
            <a:pPr algn="ctr" fontAlgn="ctr"/>
            <a:r>
              <a:rPr lang="en-US" sz="750" dirty="0">
                <a:latin typeface="HP Simplified" panose="020B0604020204020204" pitchFamily="34" charset="0"/>
              </a:rPr>
              <a:t>4Z514AA</a:t>
            </a:r>
            <a:r>
              <a:rPr lang="en-US" sz="750" dirty="0">
                <a:latin typeface="HP Simplified" panose="020B0604020204020204" pitchFamily="34" charset="0"/>
                <a:hlinkClick r:id="rId44"/>
              </a:rPr>
              <a:t> </a:t>
            </a:r>
            <a:r>
              <a:rPr lang="en-US" sz="750" dirty="0">
                <a:latin typeface="HP Simplified" panose="020B0604020204020204" pitchFamily="34" charset="0"/>
              </a:rPr>
              <a:t>HP CARRY CASE TOPLOAD 15.6'', GREY, </a:t>
            </a:r>
            <a:r>
              <a:rPr lang="en-US" sz="750" dirty="0">
                <a:solidFill>
                  <a:srgbClr val="FF0000"/>
                </a:solidFill>
                <a:latin typeface="HP Simplified" panose="020B0604020204020204" pitchFamily="34" charset="0"/>
              </a:rPr>
              <a:t>33.00 € </a:t>
            </a:r>
          </a:p>
        </p:txBody>
      </p:sp>
      <p:sp>
        <p:nvSpPr>
          <p:cNvPr id="207" name="TextBox 206">
            <a:extLst>
              <a:ext uri="{FF2B5EF4-FFF2-40B4-BE49-F238E27FC236}">
                <a16:creationId xmlns:a16="http://schemas.microsoft.com/office/drawing/2014/main" id="{6C8D40EA-E272-4BEB-959E-0817157B6EBD}"/>
              </a:ext>
            </a:extLst>
          </p:cNvPr>
          <p:cNvSpPr txBox="1"/>
          <p:nvPr/>
        </p:nvSpPr>
        <p:spPr>
          <a:xfrm>
            <a:off x="5036426" y="-27981"/>
            <a:ext cx="1285578"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15.6 ‘’ BACKPACK</a:t>
            </a:r>
          </a:p>
        </p:txBody>
      </p:sp>
      <p:sp>
        <p:nvSpPr>
          <p:cNvPr id="208" name="TextBox 67">
            <a:extLst>
              <a:ext uri="{FF2B5EF4-FFF2-40B4-BE49-F238E27FC236}">
                <a16:creationId xmlns:a16="http://schemas.microsoft.com/office/drawing/2014/main" id="{6645DA9E-4F11-01B8-8006-74166C0DA19F}"/>
              </a:ext>
            </a:extLst>
          </p:cNvPr>
          <p:cNvSpPr txBox="1">
            <a:spLocks noChangeArrowheads="1"/>
          </p:cNvSpPr>
          <p:nvPr/>
        </p:nvSpPr>
        <p:spPr bwMode="auto">
          <a:xfrm>
            <a:off x="6742729" y="209046"/>
            <a:ext cx="820742" cy="112338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6B8U7AA</a:t>
            </a:r>
          </a:p>
          <a:p>
            <a:pPr fontAlgn="ctr">
              <a:lnSpc>
                <a:spcPct val="100000"/>
              </a:lnSpc>
              <a:spcBef>
                <a:spcPct val="0"/>
              </a:spcBef>
              <a:buNone/>
            </a:pPr>
            <a:r>
              <a:rPr lang="en-US" sz="750" dirty="0">
                <a:latin typeface="HP Simplified" panose="020B0604020204020204" pitchFamily="34" charset="0"/>
              </a:rPr>
              <a:t>HP CARRY CASE TRAVEL </a:t>
            </a:r>
            <a:r>
              <a:rPr lang="el-GR" sz="750" dirty="0">
                <a:latin typeface="HP Simplified" panose="020B0604020204020204" pitchFamily="34" charset="0"/>
              </a:rPr>
              <a:t>18</a:t>
            </a:r>
            <a:r>
              <a:rPr lang="en-US" sz="750" dirty="0">
                <a:latin typeface="HP Simplified" panose="020B0604020204020204" pitchFamily="34" charset="0"/>
              </a:rPr>
              <a:t>L 15.6</a:t>
            </a:r>
            <a:r>
              <a:rPr lang="el-GR" sz="750" dirty="0">
                <a:latin typeface="HP Simplified" panose="020B0604020204020204" pitchFamily="34" charset="0"/>
              </a:rPr>
              <a:t> </a:t>
            </a:r>
            <a:r>
              <a:rPr lang="en-US" sz="750" dirty="0">
                <a:latin typeface="HP Simplified" panose="020B0604020204020204" pitchFamily="34" charset="0"/>
              </a:rPr>
              <a:t>BACKPACK, BLUE</a:t>
            </a:r>
            <a:r>
              <a:rPr lang="en-US" altLang="en-US" sz="750" dirty="0">
                <a:latin typeface="HP Simplified" panose="020B0604020204020204" pitchFamily="34" charset="0"/>
              </a:rPr>
              <a:t>, </a:t>
            </a:r>
          </a:p>
          <a:p>
            <a:pPr fontAlgn="ctr">
              <a:lnSpc>
                <a:spcPct val="100000"/>
              </a:lnSpc>
              <a:spcBef>
                <a:spcPct val="0"/>
              </a:spcBef>
              <a:buNone/>
            </a:pPr>
            <a:r>
              <a:rPr lang="en-US" altLang="en-US" sz="750" dirty="0">
                <a:solidFill>
                  <a:srgbClr val="FF0000"/>
                </a:solidFill>
                <a:latin typeface="HP Simplified" panose="020B0604020204020204" pitchFamily="34" charset="0"/>
              </a:rPr>
              <a:t>31.00 </a:t>
            </a:r>
            <a:r>
              <a:rPr lang="en-GB" altLang="en-US" sz="750" dirty="0">
                <a:solidFill>
                  <a:srgbClr val="FF0000"/>
                </a:solidFill>
                <a:latin typeface="HP Simplified" panose="020B0604020204020204" pitchFamily="34" charset="0"/>
              </a:rPr>
              <a:t>€</a:t>
            </a:r>
            <a:endParaRPr lang="el-GR" altLang="en-US" sz="750" dirty="0">
              <a:solidFill>
                <a:srgbClr val="FF0000"/>
              </a:solidFill>
              <a:latin typeface="HP Simplified" panose="020B0604020204020204" pitchFamily="34" charset="0"/>
            </a:endParaRPr>
          </a:p>
          <a:p>
            <a:pPr fontAlgn="ctr">
              <a:lnSpc>
                <a:spcPct val="100000"/>
              </a:lnSpc>
              <a:spcBef>
                <a:spcPct val="0"/>
              </a:spcBef>
              <a:buNone/>
            </a:pPr>
            <a:endParaRPr lang="en-US" sz="750" i="1" dirty="0">
              <a:solidFill>
                <a:srgbClr val="92D050"/>
              </a:solidFill>
              <a:latin typeface="HP Simplified" panose="020B0604020204020204" pitchFamily="34" charset="0"/>
              <a:ea typeface="Calibri" panose="020F0502020204030204" pitchFamily="34" charset="0"/>
            </a:endParaRPr>
          </a:p>
          <a:p>
            <a:pPr fontAlgn="ctr">
              <a:lnSpc>
                <a:spcPct val="100000"/>
              </a:lnSpc>
              <a:spcBef>
                <a:spcPct val="0"/>
              </a:spcBef>
              <a:buNone/>
            </a:pPr>
            <a:br>
              <a:rPr lang="en-GB" altLang="en-US" sz="750" dirty="0">
                <a:solidFill>
                  <a:srgbClr val="FF0000"/>
                </a:solidFill>
                <a:latin typeface="HP Simplified" panose="020B0604020204020204" pitchFamily="34" charset="0"/>
              </a:rPr>
            </a:br>
            <a:endParaRPr lang="en-US" sz="700" i="1" dirty="0">
              <a:solidFill>
                <a:srgbClr val="92D050"/>
              </a:solidFill>
              <a:ea typeface="Calibri" panose="020F0502020204030204" pitchFamily="34" charset="0"/>
            </a:endParaRPr>
          </a:p>
        </p:txBody>
      </p:sp>
      <p:cxnSp>
        <p:nvCxnSpPr>
          <p:cNvPr id="211" name="Straight Connector 210">
            <a:extLst>
              <a:ext uri="{FF2B5EF4-FFF2-40B4-BE49-F238E27FC236}">
                <a16:creationId xmlns:a16="http://schemas.microsoft.com/office/drawing/2014/main" id="{0CAC0FE8-E71D-BF72-CE20-31DC9E5D700C}"/>
              </a:ext>
            </a:extLst>
          </p:cNvPr>
          <p:cNvCxnSpPr/>
          <p:nvPr/>
        </p:nvCxnSpPr>
        <p:spPr>
          <a:xfrm flipH="1">
            <a:off x="5193454" y="-6266"/>
            <a:ext cx="4528" cy="91084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14" name="Rectangle 213"/>
          <p:cNvSpPr/>
          <p:nvPr/>
        </p:nvSpPr>
        <p:spPr>
          <a:xfrm>
            <a:off x="3919730" y="-22915"/>
            <a:ext cx="1346553" cy="207749"/>
          </a:xfrm>
          <a:prstGeom prst="rect">
            <a:avLst/>
          </a:prstGeom>
        </p:spPr>
        <p:txBody>
          <a:bodyPr wrap="square">
            <a:spAutoFit/>
          </a:bodyPr>
          <a:lstStyle/>
          <a:p>
            <a:pPr algn="ctr"/>
            <a:r>
              <a:rPr lang="en-US" sz="750" dirty="0">
                <a:solidFill>
                  <a:schemeClr val="tx1">
                    <a:lumMod val="50000"/>
                    <a:lumOff val="50000"/>
                  </a:schemeClr>
                </a:solidFill>
                <a:latin typeface="HP Simplified" panose="020B0604020204020204" pitchFamily="34" charset="0"/>
              </a:rPr>
              <a:t>HP 15.6" PRELUDE BACKPACK </a:t>
            </a:r>
          </a:p>
        </p:txBody>
      </p:sp>
      <p:sp>
        <p:nvSpPr>
          <p:cNvPr id="216" name="TextBox 215"/>
          <p:cNvSpPr txBox="1"/>
          <p:nvPr/>
        </p:nvSpPr>
        <p:spPr>
          <a:xfrm>
            <a:off x="4484968" y="175646"/>
            <a:ext cx="660120" cy="784830"/>
          </a:xfrm>
          <a:prstGeom prst="rect">
            <a:avLst/>
          </a:prstGeom>
          <a:noFill/>
        </p:spPr>
        <p:txBody>
          <a:bodyPr wrap="square" rtlCol="0">
            <a:spAutoFit/>
          </a:bodyPr>
          <a:lstStyle/>
          <a:p>
            <a:pPr fontAlgn="ctr"/>
            <a:r>
              <a:rPr lang="en-US" sz="750" dirty="0">
                <a:latin typeface="HP Simplified" panose="020B0604020204020204" pitchFamily="34" charset="0"/>
              </a:rPr>
              <a:t>2Z8P3AA</a:t>
            </a:r>
            <a:r>
              <a:rPr lang="en-US" sz="750" dirty="0">
                <a:latin typeface="HP Simplified" panose="020B0604020204020204" pitchFamily="34" charset="0"/>
                <a:hlinkClick r:id="rId45"/>
              </a:rPr>
              <a:t> </a:t>
            </a:r>
            <a:r>
              <a:rPr lang="en-US" sz="750" dirty="0">
                <a:latin typeface="HP Simplified" panose="020B0604020204020204" pitchFamily="34" charset="0"/>
              </a:rPr>
              <a:t>HP PRELUDE BACKPACK 15.6, GREY,</a:t>
            </a:r>
            <a:r>
              <a:rPr lang="en-GB" sz="750" dirty="0">
                <a:latin typeface="HP Simplified" panose="020B0604020204020204" pitchFamily="34" charset="0"/>
              </a:rPr>
              <a:t> </a:t>
            </a:r>
            <a:r>
              <a:rPr lang="en-GB" sz="750" dirty="0">
                <a:solidFill>
                  <a:srgbClr val="FF0000"/>
                </a:solidFill>
                <a:latin typeface="HP Simplified" panose="020B0604020204020204" pitchFamily="34" charset="0"/>
              </a:rPr>
              <a:t>28.00 </a:t>
            </a:r>
            <a:r>
              <a:rPr lang="en-US" sz="750" dirty="0">
                <a:solidFill>
                  <a:srgbClr val="FF0000"/>
                </a:solidFill>
                <a:latin typeface="HP Simplified" panose="020B0604020204020204" pitchFamily="34" charset="0"/>
              </a:rPr>
              <a:t>€</a:t>
            </a:r>
          </a:p>
        </p:txBody>
      </p:sp>
      <p:sp>
        <p:nvSpPr>
          <p:cNvPr id="15" name="Rectangle 14"/>
          <p:cNvSpPr/>
          <p:nvPr/>
        </p:nvSpPr>
        <p:spPr>
          <a:xfrm>
            <a:off x="6373009" y="3179958"/>
            <a:ext cx="1244758" cy="438582"/>
          </a:xfrm>
          <a:prstGeom prst="rect">
            <a:avLst/>
          </a:prstGeom>
        </p:spPr>
        <p:txBody>
          <a:bodyPr wrap="square">
            <a:spAutoFit/>
          </a:bodyPr>
          <a:lstStyle/>
          <a:p>
            <a:pPr algn="ctr"/>
            <a:r>
              <a:rPr lang="en-US" sz="750" dirty="0">
                <a:solidFill>
                  <a:srgbClr val="000000"/>
                </a:solidFill>
                <a:latin typeface="HP Simplified" panose="020B0604020204020204" pitchFamily="34" charset="0"/>
              </a:rPr>
              <a:t>1E7D7A6</a:t>
            </a:r>
            <a:r>
              <a:rPr lang="el-GR" sz="750" dirty="0">
                <a:solidFill>
                  <a:srgbClr val="000000"/>
                </a:solidFill>
                <a:latin typeface="HP Simplified" panose="020B0604020204020204" pitchFamily="34" charset="0"/>
                <a:hlinkClick r:id="rId46"/>
              </a:rPr>
              <a:t> </a:t>
            </a:r>
            <a:r>
              <a:rPr lang="en-GB" sz="750" dirty="0">
                <a:solidFill>
                  <a:srgbClr val="000000"/>
                </a:solidFill>
                <a:latin typeface="HP Simplified" panose="020B0604020204020204" pitchFamily="34" charset="0"/>
              </a:rPr>
              <a:t>HP CARRY CASE TOLOAD G2 15.6'', GREY</a:t>
            </a:r>
            <a:r>
              <a:rPr lang="en-US" sz="750" dirty="0">
                <a:solidFill>
                  <a:srgbClr val="000000"/>
                </a:solidFill>
                <a:latin typeface="HP Simplified" panose="020B0604020204020204" pitchFamily="34" charset="0"/>
              </a:rPr>
              <a:t> </a:t>
            </a:r>
            <a:r>
              <a:rPr lang="el-GR" sz="750" dirty="0">
                <a:solidFill>
                  <a:srgbClr val="000000"/>
                </a:solidFill>
                <a:latin typeface="HP Simplified" panose="020B0604020204020204" pitchFamily="34" charset="0"/>
              </a:rPr>
              <a:t> </a:t>
            </a:r>
            <a:r>
              <a:rPr lang="en-US" sz="750" dirty="0">
                <a:solidFill>
                  <a:srgbClr val="FF0000"/>
                </a:solidFill>
                <a:latin typeface="HP Simplified" panose="020B0604020204020204" pitchFamily="34" charset="0"/>
              </a:rPr>
              <a:t>33.00 </a:t>
            </a:r>
            <a:r>
              <a:rPr lang="el-GR" sz="750" dirty="0">
                <a:solidFill>
                  <a:srgbClr val="FF0000"/>
                </a:solidFill>
                <a:latin typeface="HP Simplified" panose="020B0604020204020204" pitchFamily="34" charset="0"/>
              </a:rPr>
              <a:t>€</a:t>
            </a:r>
            <a:endParaRPr lang="el-GR" sz="700" i="1" dirty="0">
              <a:solidFill>
                <a:srgbClr val="92D050"/>
              </a:solidFill>
              <a:ea typeface="Calibri" panose="020F0502020204030204" pitchFamily="34" charset="0"/>
            </a:endParaRPr>
          </a:p>
        </p:txBody>
      </p:sp>
      <p:sp>
        <p:nvSpPr>
          <p:cNvPr id="25" name="Rectangle 24"/>
          <p:cNvSpPr/>
          <p:nvPr/>
        </p:nvSpPr>
        <p:spPr>
          <a:xfrm>
            <a:off x="3192148" y="160246"/>
            <a:ext cx="737664" cy="900246"/>
          </a:xfrm>
          <a:prstGeom prst="rect">
            <a:avLst/>
          </a:prstGeom>
        </p:spPr>
        <p:txBody>
          <a:bodyPr wrap="square">
            <a:spAutoFit/>
          </a:bodyPr>
          <a:lstStyle/>
          <a:p>
            <a:r>
              <a:rPr lang="en-US" sz="750" dirty="0">
                <a:solidFill>
                  <a:srgbClr val="000000"/>
                </a:solidFill>
                <a:latin typeface="HP Simplified" panose="020B0604020204020204" pitchFamily="34" charset="0"/>
              </a:rPr>
              <a:t>1X644A6</a:t>
            </a:r>
            <a:r>
              <a:rPr lang="en-US" sz="750" dirty="0">
                <a:solidFill>
                  <a:srgbClr val="000000"/>
                </a:solidFill>
                <a:latin typeface="HP Simplified" panose="020B0604020204020204" pitchFamily="34" charset="0"/>
                <a:hlinkClick r:id="rId47"/>
              </a:rPr>
              <a:t> </a:t>
            </a:r>
            <a:r>
              <a:rPr lang="en-GB" sz="750" dirty="0">
                <a:solidFill>
                  <a:srgbClr val="000000"/>
                </a:solidFill>
                <a:latin typeface="HP Simplified" panose="020B0604020204020204" pitchFamily="34" charset="0"/>
              </a:rPr>
              <a:t>HP CARRY CASE PRELUDE PRO RECYCLED 15.6'',</a:t>
            </a:r>
            <a:br>
              <a:rPr lang="en-GB" sz="750" dirty="0">
                <a:solidFill>
                  <a:srgbClr val="000000"/>
                </a:solidFill>
                <a:latin typeface="HP Simplified" panose="020B0604020204020204" pitchFamily="34" charset="0"/>
              </a:rPr>
            </a:br>
            <a:r>
              <a:rPr lang="en-GB" sz="750" dirty="0">
                <a:solidFill>
                  <a:srgbClr val="000000"/>
                </a:solidFill>
                <a:latin typeface="HP Simplified" panose="020B0604020204020204" pitchFamily="34" charset="0"/>
              </a:rPr>
              <a:t>CHARCOAL </a:t>
            </a:r>
            <a:br>
              <a:rPr lang="en-GB" sz="750" dirty="0">
                <a:solidFill>
                  <a:srgbClr val="000000"/>
                </a:solidFill>
                <a:latin typeface="HP Simplified" panose="020B0604020204020204" pitchFamily="34" charset="0"/>
              </a:rPr>
            </a:br>
            <a:r>
              <a:rPr lang="en-US" sz="750" dirty="0">
                <a:solidFill>
                  <a:srgbClr val="FF0000"/>
                </a:solidFill>
                <a:latin typeface="HP Simplified" panose="020B0604020204020204" pitchFamily="34" charset="0"/>
              </a:rPr>
              <a:t>28.00</a:t>
            </a:r>
            <a:r>
              <a:rPr lang="en-GB"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175" name="Rectangle 174"/>
          <p:cNvSpPr/>
          <p:nvPr/>
        </p:nvSpPr>
        <p:spPr>
          <a:xfrm>
            <a:off x="2641209" y="0"/>
            <a:ext cx="1440421" cy="207749"/>
          </a:xfrm>
          <a:prstGeom prst="rect">
            <a:avLst/>
          </a:prstGeom>
        </p:spPr>
        <p:txBody>
          <a:bodyPr wrap="square">
            <a:spAutoFit/>
          </a:bodyPr>
          <a:lstStyle/>
          <a:p>
            <a:pPr algn="ctr"/>
            <a:r>
              <a:rPr lang="en-US" sz="750" dirty="0">
                <a:solidFill>
                  <a:schemeClr val="tx1">
                    <a:lumMod val="50000"/>
                    <a:lumOff val="50000"/>
                  </a:schemeClr>
                </a:solidFill>
                <a:latin typeface="HP Simplified" panose="020B0604020204020204" pitchFamily="34" charset="0"/>
              </a:rPr>
              <a:t>HP 15.6" PRELUDE BACKPACK </a:t>
            </a:r>
          </a:p>
        </p:txBody>
      </p:sp>
      <p:sp>
        <p:nvSpPr>
          <p:cNvPr id="179" name="TextBox 178">
            <a:extLst>
              <a:ext uri="{FF2B5EF4-FFF2-40B4-BE49-F238E27FC236}">
                <a16:creationId xmlns:a16="http://schemas.microsoft.com/office/drawing/2014/main" id="{431A185E-F5F8-878A-4353-567563B7B2E7}"/>
              </a:ext>
            </a:extLst>
          </p:cNvPr>
          <p:cNvSpPr txBox="1"/>
          <p:nvPr/>
        </p:nvSpPr>
        <p:spPr>
          <a:xfrm>
            <a:off x="6310183" y="2285961"/>
            <a:ext cx="1307405" cy="207749"/>
          </a:xfrm>
          <a:prstGeom prst="rect">
            <a:avLst/>
          </a:prstGeom>
          <a:noFill/>
        </p:spPr>
        <p:txBody>
          <a:bodyPr wrap="square">
            <a:spAutoFit/>
          </a:bodyPr>
          <a:lstStyle/>
          <a:p>
            <a:pPr algn="ctr" fontAlgn="base"/>
            <a:r>
              <a:rPr lang="en-GB" sz="750" dirty="0">
                <a:solidFill>
                  <a:schemeClr val="tx1">
                    <a:lumMod val="50000"/>
                    <a:lumOff val="50000"/>
                  </a:schemeClr>
                </a:solidFill>
                <a:latin typeface="HP Simplified" panose="020B0604020204020204" pitchFamily="34" charset="0"/>
              </a:rPr>
              <a:t>HP PRELUDE PRO 15.6’’  BAG</a:t>
            </a:r>
          </a:p>
        </p:txBody>
      </p:sp>
      <p:sp>
        <p:nvSpPr>
          <p:cNvPr id="81" name="TextBox 80">
            <a:extLst>
              <a:ext uri="{FF2B5EF4-FFF2-40B4-BE49-F238E27FC236}">
                <a16:creationId xmlns:a16="http://schemas.microsoft.com/office/drawing/2014/main" id="{6ED357F2-7D28-4717-3E01-AC1846F224F0}"/>
              </a:ext>
            </a:extLst>
          </p:cNvPr>
          <p:cNvSpPr txBox="1"/>
          <p:nvPr/>
        </p:nvSpPr>
        <p:spPr>
          <a:xfrm>
            <a:off x="7072819" y="5150734"/>
            <a:ext cx="2747871"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POUCH CASES </a:t>
            </a:r>
          </a:p>
        </p:txBody>
      </p:sp>
      <p:sp>
        <p:nvSpPr>
          <p:cNvPr id="38" name="Rectangle 37"/>
          <p:cNvSpPr/>
          <p:nvPr/>
        </p:nvSpPr>
        <p:spPr>
          <a:xfrm>
            <a:off x="6542812" y="1220185"/>
            <a:ext cx="709524" cy="900246"/>
          </a:xfrm>
          <a:prstGeom prst="rect">
            <a:avLst/>
          </a:prstGeom>
        </p:spPr>
        <p:txBody>
          <a:bodyPr wrap="square">
            <a:spAutoFit/>
          </a:bodyPr>
          <a:lstStyle/>
          <a:p>
            <a:r>
              <a:rPr lang="en-US" sz="750" dirty="0">
                <a:latin typeface="HP Simplified" panose="020B0604020204020204" pitchFamily="34" charset="0"/>
              </a:rPr>
              <a:t>1E7D6A6</a:t>
            </a:r>
            <a:r>
              <a:rPr lang="en-US" sz="750" dirty="0">
                <a:latin typeface="HP Simplified" panose="020B0604020204020204" pitchFamily="34" charset="0"/>
                <a:hlinkClick r:id="rId48"/>
              </a:rPr>
              <a:t> </a:t>
            </a:r>
            <a:endParaRPr lang="en-US" sz="750" dirty="0">
              <a:latin typeface="HP Simplified" panose="020B0604020204020204" pitchFamily="34" charset="0"/>
            </a:endParaRPr>
          </a:p>
          <a:p>
            <a:r>
              <a:rPr lang="en-GB" sz="750" dirty="0">
                <a:latin typeface="HP Simplified" panose="020B0604020204020204" pitchFamily="34" charset="0"/>
              </a:rPr>
              <a:t>HP CARRY CASE PRELUDE BACKPACK G2 15.6'', GREY</a:t>
            </a:r>
            <a:r>
              <a:rPr lang="en-US" sz="750" dirty="0">
                <a:latin typeface="HP Simplified" panose="020B0604020204020204" pitchFamily="34" charset="0"/>
              </a:rPr>
              <a:t> </a:t>
            </a:r>
            <a:r>
              <a:rPr lang="en-US" sz="750" dirty="0">
                <a:solidFill>
                  <a:srgbClr val="FF0000"/>
                </a:solidFill>
                <a:latin typeface="HP Simplified" panose="020B0604020204020204" pitchFamily="34" charset="0"/>
              </a:rPr>
              <a:t>26.00 €</a:t>
            </a:r>
          </a:p>
        </p:txBody>
      </p:sp>
      <p:sp>
        <p:nvSpPr>
          <p:cNvPr id="67" name="Rectangle 66"/>
          <p:cNvSpPr/>
          <p:nvPr/>
        </p:nvSpPr>
        <p:spPr>
          <a:xfrm>
            <a:off x="6132956" y="5481470"/>
            <a:ext cx="1230749" cy="323165"/>
          </a:xfrm>
          <a:prstGeom prst="rect">
            <a:avLst/>
          </a:prstGeom>
        </p:spPr>
        <p:txBody>
          <a:bodyPr wrap="square">
            <a:spAutoFit/>
          </a:bodyPr>
          <a:lstStyle/>
          <a:p>
            <a:pPr fontAlgn="ctr"/>
            <a:r>
              <a:rPr lang="en-US" sz="750" dirty="0">
                <a:latin typeface="HP Simplified" panose="020B0604020204020204" pitchFamily="34" charset="0"/>
              </a:rPr>
              <a:t>2F2L0AA</a:t>
            </a:r>
            <a:r>
              <a:rPr lang="en-US" sz="750" dirty="0">
                <a:latin typeface="HP Simplified" panose="020B0604020204020204" pitchFamily="34" charset="0"/>
                <a:hlinkClick r:id="rId49"/>
              </a:rPr>
              <a:t> </a:t>
            </a:r>
            <a:r>
              <a:rPr lang="en-US" sz="750" dirty="0">
                <a:latin typeface="HP Simplified" panose="020B0604020204020204" pitchFamily="34" charset="0"/>
              </a:rPr>
              <a:t>HP </a:t>
            </a:r>
            <a:r>
              <a:rPr lang="el-GR" sz="750" dirty="0">
                <a:latin typeface="HP Simplified" panose="020B0604020204020204" pitchFamily="34" charset="0"/>
              </a:rPr>
              <a:t>15.6’’ </a:t>
            </a:r>
            <a:r>
              <a:rPr lang="en-US" sz="750" dirty="0">
                <a:latin typeface="HP Simplified" panose="020B0604020204020204" pitchFamily="34" charset="0"/>
              </a:rPr>
              <a:t>CASE BLACK/ GREY</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18.00 €</a:t>
            </a:r>
            <a:endParaRPr lang="el-GR" sz="750" dirty="0">
              <a:solidFill>
                <a:srgbClr val="FF0000"/>
              </a:solidFill>
              <a:latin typeface="HP Simplified" panose="020B0604020204020204" pitchFamily="34" charset="0"/>
            </a:endParaRPr>
          </a:p>
        </p:txBody>
      </p:sp>
      <p:cxnSp>
        <p:nvCxnSpPr>
          <p:cNvPr id="191" name="Straight Connector 190">
            <a:extLst>
              <a:ext uri="{FF2B5EF4-FFF2-40B4-BE49-F238E27FC236}">
                <a16:creationId xmlns:a16="http://schemas.microsoft.com/office/drawing/2014/main" id="{23078716-639A-CA48-F329-23D1EA4AAD84}"/>
              </a:ext>
            </a:extLst>
          </p:cNvPr>
          <p:cNvCxnSpPr/>
          <p:nvPr/>
        </p:nvCxnSpPr>
        <p:spPr>
          <a:xfrm flipH="1">
            <a:off x="2847220" y="2442840"/>
            <a:ext cx="8456" cy="111294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93" name="TextBox 192">
            <a:extLst>
              <a:ext uri="{FF2B5EF4-FFF2-40B4-BE49-F238E27FC236}">
                <a16:creationId xmlns:a16="http://schemas.microsoft.com/office/drawing/2014/main" id="{6C8D40EA-E272-4BEB-959E-0817157B6EBD}"/>
              </a:ext>
            </a:extLst>
          </p:cNvPr>
          <p:cNvSpPr txBox="1"/>
          <p:nvPr/>
        </p:nvSpPr>
        <p:spPr>
          <a:xfrm>
            <a:off x="6070568" y="1017094"/>
            <a:ext cx="1019674" cy="207749"/>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HP 15.6 ‘’ BACKPACK</a:t>
            </a:r>
          </a:p>
        </p:txBody>
      </p:sp>
      <p:cxnSp>
        <p:nvCxnSpPr>
          <p:cNvPr id="203" name="Straight Connector 202">
            <a:extLst>
              <a:ext uri="{FF2B5EF4-FFF2-40B4-BE49-F238E27FC236}">
                <a16:creationId xmlns:a16="http://schemas.microsoft.com/office/drawing/2014/main" id="{3EBB864A-EBFB-9DA0-9FFC-C34CB00A3489}"/>
              </a:ext>
            </a:extLst>
          </p:cNvPr>
          <p:cNvCxnSpPr/>
          <p:nvPr/>
        </p:nvCxnSpPr>
        <p:spPr>
          <a:xfrm>
            <a:off x="3684305" y="3790314"/>
            <a:ext cx="2049" cy="11136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23" name="Picture 22"/>
          <p:cNvPicPr>
            <a:picLocks noChangeAspect="1"/>
          </p:cNvPicPr>
          <p:nvPr/>
        </p:nvPicPr>
        <p:blipFill>
          <a:blip r:embed="rId50" cstate="email">
            <a:extLst>
              <a:ext uri="{28A0092B-C50C-407E-A947-70E740481C1C}">
                <a14:useLocalDpi xmlns:a14="http://schemas.microsoft.com/office/drawing/2010/main"/>
              </a:ext>
            </a:extLst>
          </a:blip>
          <a:stretch>
            <a:fillRect/>
          </a:stretch>
        </p:blipFill>
        <p:spPr>
          <a:xfrm>
            <a:off x="1559926" y="5525730"/>
            <a:ext cx="1137990" cy="664376"/>
          </a:xfrm>
          <a:prstGeom prst="rect">
            <a:avLst/>
          </a:prstGeom>
        </p:spPr>
      </p:pic>
      <p:cxnSp>
        <p:nvCxnSpPr>
          <p:cNvPr id="168" name="Straight Connector 167">
            <a:extLst>
              <a:ext uri="{FF2B5EF4-FFF2-40B4-BE49-F238E27FC236}">
                <a16:creationId xmlns:a16="http://schemas.microsoft.com/office/drawing/2014/main" id="{2E8BDEB4-6FB0-302D-FE71-24F7F79ED9B1}"/>
              </a:ext>
            </a:extLst>
          </p:cNvPr>
          <p:cNvCxnSpPr/>
          <p:nvPr/>
        </p:nvCxnSpPr>
        <p:spPr>
          <a:xfrm>
            <a:off x="7458746" y="5398828"/>
            <a:ext cx="0" cy="78050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a:extLst>
              <a:ext uri="{FF2B5EF4-FFF2-40B4-BE49-F238E27FC236}">
                <a16:creationId xmlns:a16="http://schemas.microsoft.com/office/drawing/2014/main" id="{7E8FC870-7E75-A6C3-993A-DF9547DCA58D}"/>
              </a:ext>
            </a:extLst>
          </p:cNvPr>
          <p:cNvCxnSpPr/>
          <p:nvPr/>
        </p:nvCxnSpPr>
        <p:spPr>
          <a:xfrm>
            <a:off x="6349424" y="2439411"/>
            <a:ext cx="0" cy="1044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63" name="Rectangle 162"/>
          <p:cNvSpPr/>
          <p:nvPr/>
        </p:nvSpPr>
        <p:spPr>
          <a:xfrm>
            <a:off x="5302477" y="1274205"/>
            <a:ext cx="734064" cy="784830"/>
          </a:xfrm>
          <a:prstGeom prst="rect">
            <a:avLst/>
          </a:prstGeom>
        </p:spPr>
        <p:txBody>
          <a:bodyPr wrap="square">
            <a:spAutoFit/>
          </a:bodyPr>
          <a:lstStyle/>
          <a:p>
            <a:r>
              <a:rPr lang="en-US" sz="750" dirty="0">
                <a:latin typeface="HP Simplified" panose="020B0604020204020204" pitchFamily="34" charset="0"/>
              </a:rPr>
              <a:t>6M5S3AA</a:t>
            </a:r>
            <a:r>
              <a:rPr lang="en-US" sz="750" dirty="0">
                <a:latin typeface="HP Simplified" panose="020B0604020204020204" pitchFamily="34" charset="0"/>
                <a:hlinkClick r:id="rId51"/>
              </a:rPr>
              <a:t> </a:t>
            </a:r>
            <a:endParaRPr lang="en-US" sz="750" dirty="0">
              <a:latin typeface="HP Simplified" panose="020B0604020204020204" pitchFamily="34" charset="0"/>
            </a:endParaRPr>
          </a:p>
          <a:p>
            <a:r>
              <a:rPr lang="en-US" sz="750" dirty="0">
                <a:latin typeface="HP Simplified" panose="020B0604020204020204" pitchFamily="34" charset="0"/>
              </a:rPr>
              <a:t>HP CARRY CASE CREATOR 16.1'' DARK NAVY </a:t>
            </a:r>
            <a:r>
              <a:rPr lang="en-US" sz="750" dirty="0">
                <a:solidFill>
                  <a:srgbClr val="FF0000"/>
                </a:solidFill>
                <a:latin typeface="HP Simplified" panose="020B0604020204020204" pitchFamily="34" charset="0"/>
              </a:rPr>
              <a:t>50.00 €</a:t>
            </a:r>
          </a:p>
        </p:txBody>
      </p:sp>
      <p:pic>
        <p:nvPicPr>
          <p:cNvPr id="12" name="Picture 11"/>
          <p:cNvPicPr>
            <a:picLocks noChangeAspect="1"/>
          </p:cNvPicPr>
          <p:nvPr/>
        </p:nvPicPr>
        <p:blipFill>
          <a:blip r:embed="rId52" cstate="email">
            <a:extLst>
              <a:ext uri="{28A0092B-C50C-407E-A947-70E740481C1C}">
                <a14:useLocalDpi xmlns:a14="http://schemas.microsoft.com/office/drawing/2010/main"/>
              </a:ext>
            </a:extLst>
          </a:blip>
          <a:stretch>
            <a:fillRect/>
          </a:stretch>
        </p:blipFill>
        <p:spPr>
          <a:xfrm>
            <a:off x="4839781" y="1317639"/>
            <a:ext cx="475990" cy="646437"/>
          </a:xfrm>
          <a:prstGeom prst="rect">
            <a:avLst/>
          </a:prstGeom>
        </p:spPr>
      </p:pic>
      <p:sp>
        <p:nvSpPr>
          <p:cNvPr id="14" name="Rectangle 13"/>
          <p:cNvSpPr/>
          <p:nvPr/>
        </p:nvSpPr>
        <p:spPr>
          <a:xfrm>
            <a:off x="5110511" y="5466827"/>
            <a:ext cx="1244532" cy="338554"/>
          </a:xfrm>
          <a:prstGeom prst="rect">
            <a:avLst/>
          </a:prstGeom>
        </p:spPr>
        <p:txBody>
          <a:bodyPr wrap="square">
            <a:spAutoFit/>
          </a:bodyPr>
          <a:lstStyle/>
          <a:p>
            <a:pPr fontAlgn="ctr"/>
            <a:r>
              <a:rPr lang="en-US" sz="750" dirty="0">
                <a:latin typeface="HP Simplified" panose="020B0604020204020204" pitchFamily="34" charset="0"/>
              </a:rPr>
              <a:t>2F2L4AA</a:t>
            </a:r>
            <a:r>
              <a:rPr lang="en-US" sz="800" dirty="0">
                <a:latin typeface="HP Simplified" panose="020B0604020204020204" pitchFamily="34" charset="0"/>
                <a:hlinkClick r:id="rId53"/>
              </a:rPr>
              <a:t> </a:t>
            </a:r>
            <a:r>
              <a:rPr lang="en-US" sz="750" dirty="0">
                <a:latin typeface="HP Simplified" panose="020B0604020204020204" pitchFamily="34" charset="0"/>
              </a:rPr>
              <a:t>HP</a:t>
            </a:r>
            <a:r>
              <a:rPr lang="el-GR" sz="750" dirty="0">
                <a:latin typeface="HP Simplified" panose="020B0604020204020204" pitchFamily="34" charset="0"/>
              </a:rPr>
              <a:t>14’’ </a:t>
            </a:r>
            <a:r>
              <a:rPr lang="en-US" sz="750" dirty="0">
                <a:latin typeface="HP Simplified" panose="020B0604020204020204" pitchFamily="34" charset="0"/>
              </a:rPr>
              <a:t>CASE , GREY / BLACK</a:t>
            </a:r>
            <a:r>
              <a:rPr lang="en-GB" sz="800" dirty="0">
                <a:latin typeface="HP Simplified" panose="020B0604020204020204" pitchFamily="34" charset="0"/>
              </a:rPr>
              <a:t>, </a:t>
            </a:r>
            <a:r>
              <a:rPr lang="en-US" sz="750" dirty="0">
                <a:solidFill>
                  <a:srgbClr val="FF0000"/>
                </a:solidFill>
                <a:latin typeface="HP Simplified" panose="020B0604020204020204" pitchFamily="34" charset="0"/>
              </a:rPr>
              <a:t>17.00 €</a:t>
            </a:r>
            <a:endParaRPr lang="el-GR" sz="750" dirty="0">
              <a:solidFill>
                <a:srgbClr val="FF0000"/>
              </a:solidFill>
              <a:latin typeface="HP Simplified" panose="020B0604020204020204" pitchFamily="34" charset="0"/>
            </a:endParaRPr>
          </a:p>
        </p:txBody>
      </p:sp>
      <p:sp>
        <p:nvSpPr>
          <p:cNvPr id="35" name="Rectangle 34"/>
          <p:cNvSpPr/>
          <p:nvPr/>
        </p:nvSpPr>
        <p:spPr>
          <a:xfrm>
            <a:off x="2773823" y="5476775"/>
            <a:ext cx="1361718" cy="323165"/>
          </a:xfrm>
          <a:prstGeom prst="rect">
            <a:avLst/>
          </a:prstGeom>
        </p:spPr>
        <p:txBody>
          <a:bodyPr wrap="square">
            <a:spAutoFit/>
          </a:bodyPr>
          <a:lstStyle/>
          <a:p>
            <a:pPr fontAlgn="ctr"/>
            <a:r>
              <a:rPr lang="en-US" sz="750" dirty="0">
                <a:latin typeface="HP Simplified" panose="020B0604020204020204" pitchFamily="34" charset="0"/>
              </a:rPr>
              <a:t>2F2K6AA</a:t>
            </a:r>
            <a:r>
              <a:rPr lang="en-US" sz="750" dirty="0">
                <a:latin typeface="HP Simplified" panose="020B0604020204020204" pitchFamily="34" charset="0"/>
                <a:hlinkClick r:id="rId54"/>
              </a:rPr>
              <a:t>  </a:t>
            </a:r>
            <a:r>
              <a:rPr lang="en-US" sz="750" dirty="0">
                <a:solidFill>
                  <a:srgbClr val="000000"/>
                </a:solidFill>
                <a:latin typeface="HP Simplified" panose="020B0604020204020204" pitchFamily="34" charset="0"/>
              </a:rPr>
              <a:t>HP </a:t>
            </a:r>
            <a:r>
              <a:rPr lang="el-GR" sz="750" dirty="0">
                <a:solidFill>
                  <a:srgbClr val="000000"/>
                </a:solidFill>
                <a:latin typeface="HP Simplified" panose="020B0604020204020204" pitchFamily="34" charset="0"/>
              </a:rPr>
              <a:t>15.6’’ </a:t>
            </a:r>
            <a:r>
              <a:rPr lang="en-US" sz="750" dirty="0">
                <a:solidFill>
                  <a:srgbClr val="000000"/>
                </a:solidFill>
                <a:latin typeface="HP Simplified" panose="020B0604020204020204" pitchFamily="34" charset="0"/>
              </a:rPr>
              <a:t>CASE GOLD/ BLACK</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24.00 €</a:t>
            </a:r>
          </a:p>
        </p:txBody>
      </p:sp>
      <p:cxnSp>
        <p:nvCxnSpPr>
          <p:cNvPr id="147" name="Straight Connector 146">
            <a:extLst>
              <a:ext uri="{FF2B5EF4-FFF2-40B4-BE49-F238E27FC236}">
                <a16:creationId xmlns:a16="http://schemas.microsoft.com/office/drawing/2014/main" id="{7E8FC870-7E75-A6C3-993A-DF9547DCA58D}"/>
              </a:ext>
            </a:extLst>
          </p:cNvPr>
          <p:cNvCxnSpPr>
            <a:cxnSpLocks/>
          </p:cNvCxnSpPr>
          <p:nvPr/>
        </p:nvCxnSpPr>
        <p:spPr>
          <a:xfrm>
            <a:off x="7199636" y="1175662"/>
            <a:ext cx="8520" cy="90893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7E8FC870-7E75-A6C3-993A-DF9547DCA58D}"/>
              </a:ext>
            </a:extLst>
          </p:cNvPr>
          <p:cNvCxnSpPr>
            <a:stCxn id="137" idx="1"/>
          </p:cNvCxnSpPr>
          <p:nvPr/>
        </p:nvCxnSpPr>
        <p:spPr>
          <a:xfrm flipH="1">
            <a:off x="7487379" y="63758"/>
            <a:ext cx="1747" cy="94548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7E8FC870-7E75-A6C3-993A-DF9547DCA58D}"/>
              </a:ext>
            </a:extLst>
          </p:cNvPr>
          <p:cNvCxnSpPr>
            <a:cxnSpLocks/>
          </p:cNvCxnSpPr>
          <p:nvPr/>
        </p:nvCxnSpPr>
        <p:spPr>
          <a:xfrm>
            <a:off x="8404881" y="1074959"/>
            <a:ext cx="0" cy="100732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7E8FC870-7E75-A6C3-993A-DF9547DCA58D}"/>
              </a:ext>
            </a:extLst>
          </p:cNvPr>
          <p:cNvCxnSpPr/>
          <p:nvPr/>
        </p:nvCxnSpPr>
        <p:spPr>
          <a:xfrm>
            <a:off x="7599721" y="2512027"/>
            <a:ext cx="0" cy="1044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id="{13D518CE-137C-BB9F-4DAB-BF6E16CF27B9}"/>
              </a:ext>
            </a:extLst>
          </p:cNvPr>
          <p:cNvCxnSpPr>
            <a:cxnSpLocks/>
          </p:cNvCxnSpPr>
          <p:nvPr/>
        </p:nvCxnSpPr>
        <p:spPr>
          <a:xfrm>
            <a:off x="6402710" y="3869057"/>
            <a:ext cx="7653" cy="115880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0CAC0FE8-E71D-BF72-CE20-31DC9E5D700C}"/>
              </a:ext>
            </a:extLst>
          </p:cNvPr>
          <p:cNvCxnSpPr/>
          <p:nvPr/>
        </p:nvCxnSpPr>
        <p:spPr>
          <a:xfrm flipH="1">
            <a:off x="8752921" y="31824"/>
            <a:ext cx="4528" cy="91084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55" cstate="print">
            <a:extLst>
              <a:ext uri="{28A0092B-C50C-407E-A947-70E740481C1C}">
                <a14:useLocalDpi xmlns:a14="http://schemas.microsoft.com/office/drawing/2010/main" val="0"/>
              </a:ext>
            </a:extLst>
          </a:blip>
          <a:stretch>
            <a:fillRect/>
          </a:stretch>
        </p:blipFill>
        <p:spPr>
          <a:xfrm>
            <a:off x="1260056" y="1320374"/>
            <a:ext cx="478014" cy="670947"/>
          </a:xfrm>
          <a:prstGeom prst="rect">
            <a:avLst/>
          </a:prstGeom>
        </p:spPr>
      </p:pic>
      <p:sp>
        <p:nvSpPr>
          <p:cNvPr id="148" name="TextBox 147">
            <a:extLst>
              <a:ext uri="{FF2B5EF4-FFF2-40B4-BE49-F238E27FC236}">
                <a16:creationId xmlns:a16="http://schemas.microsoft.com/office/drawing/2014/main" id="{ED3B2768-8548-4B59-A369-6A27C30E9C0B}"/>
              </a:ext>
            </a:extLst>
          </p:cNvPr>
          <p:cNvSpPr txBox="1"/>
          <p:nvPr/>
        </p:nvSpPr>
        <p:spPr>
          <a:xfrm>
            <a:off x="519679" y="1175412"/>
            <a:ext cx="782752" cy="1238801"/>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9W0Z7AA</a:t>
            </a:r>
            <a:r>
              <a:rPr lang="en-GB" sz="750" dirty="0">
                <a:solidFill>
                  <a:srgbClr val="000000"/>
                </a:solidFill>
                <a:latin typeface="HP Simplified" panose="020B0604020204020204" pitchFamily="34" charset="0"/>
                <a:hlinkClick r:id="rId56"/>
              </a:rPr>
              <a:t> </a:t>
            </a:r>
            <a:r>
              <a:rPr lang="en-US" sz="750" dirty="0">
                <a:solidFill>
                  <a:srgbClr val="000000"/>
                </a:solidFill>
                <a:latin typeface="HP Simplified" panose="020B0604020204020204" pitchFamily="34" charset="0"/>
              </a:rPr>
              <a:t>HP CARRY CASE TRAVEL 15.6 LAPTOP BACKPACK, BLUE NIGHT, </a:t>
            </a:r>
            <a:r>
              <a:rPr lang="en-US" sz="750" dirty="0">
                <a:solidFill>
                  <a:srgbClr val="FF0000"/>
                </a:solidFill>
                <a:latin typeface="HP Simplified" panose="020B0604020204020204" pitchFamily="34" charset="0"/>
              </a:rPr>
              <a:t>24.00 </a:t>
            </a:r>
            <a:r>
              <a:rPr lang="en-GB" sz="750" b="0" i="0" u="none" strike="noStrike" kern="1200" dirty="0">
                <a:solidFill>
                  <a:srgbClr val="FF0000"/>
                </a:solidFill>
                <a:effectLst/>
                <a:latin typeface="HP Simplified" panose="020B0604020204020204" pitchFamily="34" charset="0"/>
              </a:rPr>
              <a:t>€</a:t>
            </a:r>
            <a:endParaRPr lang="el-GR" sz="750" b="0" i="0" u="none" strike="noStrike" kern="1200" dirty="0">
              <a:solidFill>
                <a:srgbClr val="FF0000"/>
              </a:solidFill>
              <a:effectLst/>
              <a:latin typeface="HP Simplified" panose="020B0604020204020204" pitchFamily="34" charset="0"/>
            </a:endParaRPr>
          </a:p>
          <a:p>
            <a:pPr fontAlgn="t"/>
            <a:endParaRPr lang="en-US" sz="750" i="1" dirty="0">
              <a:solidFill>
                <a:srgbClr val="92D050"/>
              </a:solidFill>
              <a:latin typeface="HP Simplified" panose="020B0604020204020204" pitchFamily="34" charset="0"/>
              <a:ea typeface="Calibri" panose="020F0502020204030204" pitchFamily="34" charset="0"/>
            </a:endParaRPr>
          </a:p>
          <a:p>
            <a:pPr fontAlgn="t"/>
            <a:br>
              <a:rPr lang="en-GB" sz="750" b="0" i="0" u="none" strike="noStrike" kern="1200" dirty="0">
                <a:solidFill>
                  <a:srgbClr val="FF0000"/>
                </a:solidFill>
                <a:effectLst/>
                <a:latin typeface="HP Simplified" panose="020B0604020204020204" pitchFamily="34" charset="0"/>
              </a:rPr>
            </a:br>
            <a:endParaRPr lang="en-US" sz="700" i="1" dirty="0">
              <a:solidFill>
                <a:srgbClr val="92D050"/>
              </a:solidFill>
              <a:ea typeface="Calibri" panose="020F0502020204030204" pitchFamily="34" charset="0"/>
            </a:endParaRPr>
          </a:p>
        </p:txBody>
      </p:sp>
      <p:pic>
        <p:nvPicPr>
          <p:cNvPr id="6" name="Picture 5"/>
          <p:cNvPicPr>
            <a:picLocks noChangeAspect="1"/>
          </p:cNvPicPr>
          <p:nvPr/>
        </p:nvPicPr>
        <p:blipFill>
          <a:blip r:embed="rId57" cstate="print">
            <a:extLst>
              <a:ext uri="{28A0092B-C50C-407E-A947-70E740481C1C}">
                <a14:useLocalDpi xmlns:a14="http://schemas.microsoft.com/office/drawing/2010/main" val="0"/>
              </a:ext>
            </a:extLst>
          </a:blip>
          <a:stretch>
            <a:fillRect/>
          </a:stretch>
        </p:blipFill>
        <p:spPr>
          <a:xfrm>
            <a:off x="19207" y="1298842"/>
            <a:ext cx="501313" cy="794414"/>
          </a:xfrm>
          <a:prstGeom prst="rect">
            <a:avLst/>
          </a:prstGeom>
        </p:spPr>
      </p:pic>
      <p:sp>
        <p:nvSpPr>
          <p:cNvPr id="10" name="TextBox 9">
            <a:extLst>
              <a:ext uri="{FF2B5EF4-FFF2-40B4-BE49-F238E27FC236}">
                <a16:creationId xmlns:a16="http://schemas.microsoft.com/office/drawing/2014/main" id="{42CAEAE9-910F-830D-FF18-2CAC98D9FEC3}"/>
              </a:ext>
            </a:extLst>
          </p:cNvPr>
          <p:cNvSpPr txBox="1"/>
          <p:nvPr/>
        </p:nvSpPr>
        <p:spPr>
          <a:xfrm>
            <a:off x="516945" y="2431295"/>
            <a:ext cx="1161251" cy="1246495"/>
          </a:xfrm>
          <a:prstGeom prst="rect">
            <a:avLst/>
          </a:prstGeom>
          <a:noFill/>
        </p:spPr>
        <p:txBody>
          <a:bodyPr wrap="square" rtlCol="0">
            <a:spAutoFit/>
          </a:bodyPr>
          <a:lstStyle/>
          <a:p>
            <a:pPr algn="ctr" fontAlgn="t"/>
            <a:r>
              <a:rPr lang="en-GB" sz="750" b="0" i="0" u="none" strike="noStrike" kern="1200" dirty="0">
                <a:solidFill>
                  <a:srgbClr val="000000"/>
                </a:solidFill>
                <a:effectLst/>
                <a:latin typeface="HP Simplified" panose="020B0604020204020204" pitchFamily="34" charset="0"/>
              </a:rPr>
              <a:t>1E7D6UT</a:t>
            </a:r>
            <a:r>
              <a:rPr lang="en-GB" sz="750" b="0" i="0" u="none" strike="noStrike" kern="1200" dirty="0">
                <a:solidFill>
                  <a:srgbClr val="000000"/>
                </a:solidFill>
                <a:effectLst/>
                <a:latin typeface="HP Simplified" panose="020B0604020204020204" pitchFamily="34" charset="0"/>
                <a:hlinkClick r:id="rId58"/>
              </a:rPr>
              <a:t> </a:t>
            </a:r>
            <a:r>
              <a:rPr lang="en-US" sz="750" dirty="0">
                <a:latin typeface="HP Simplified" panose="020B0604020204020204" pitchFamily="34" charset="0"/>
              </a:rPr>
              <a:t>HP CARRY CASE PRELUDE BACKPACK 15.6'', TOP ZIP CLOSURE, INTERNAL AND EXTERNAL POCKETS FOR YOUR CABLES, ADAPTERS, PENS, PHONE, WATER RESISTANT,GREY</a:t>
            </a:r>
            <a:r>
              <a:rPr lang="en-GB" sz="750" dirty="0">
                <a:latin typeface="HP Simplified" panose="020B0604020204020204" pitchFamily="34" charset="0"/>
              </a:rPr>
              <a:t>, </a:t>
            </a:r>
          </a:p>
          <a:p>
            <a:pPr algn="ctr" fontAlgn="t"/>
            <a:r>
              <a:rPr lang="en-GB" sz="750" dirty="0">
                <a:solidFill>
                  <a:srgbClr val="FF0000"/>
                </a:solidFill>
                <a:latin typeface="HP Simplified" panose="020B0604020204020204" pitchFamily="34" charset="0"/>
              </a:rPr>
              <a:t>2</a:t>
            </a:r>
            <a:r>
              <a:rPr lang="en-GB" sz="750" b="0" i="0" u="none" strike="noStrike" kern="1200" dirty="0">
                <a:solidFill>
                  <a:srgbClr val="FF0000"/>
                </a:solidFill>
                <a:effectLst/>
                <a:latin typeface="HP Simplified" panose="020B0604020204020204" pitchFamily="34" charset="0"/>
              </a:rPr>
              <a:t>4.00 €</a:t>
            </a:r>
          </a:p>
        </p:txBody>
      </p:sp>
      <p:sp>
        <p:nvSpPr>
          <p:cNvPr id="13" name="TextBox 12">
            <a:extLst>
              <a:ext uri="{FF2B5EF4-FFF2-40B4-BE49-F238E27FC236}">
                <a16:creationId xmlns:a16="http://schemas.microsoft.com/office/drawing/2014/main" id="{2A89862C-0279-DC6B-8556-5739791E53D0}"/>
              </a:ext>
            </a:extLst>
          </p:cNvPr>
          <p:cNvSpPr txBox="1"/>
          <p:nvPr/>
        </p:nvSpPr>
        <p:spPr>
          <a:xfrm>
            <a:off x="8724971" y="3086732"/>
            <a:ext cx="1166767" cy="553998"/>
          </a:xfrm>
          <a:prstGeom prst="rect">
            <a:avLst/>
          </a:prstGeom>
          <a:noFill/>
        </p:spPr>
        <p:txBody>
          <a:bodyPr wrap="square" rtlCol="0">
            <a:spAutoFit/>
          </a:bodyPr>
          <a:lstStyle/>
          <a:p>
            <a:pPr algn="ctr" fontAlgn="t"/>
            <a:r>
              <a:rPr lang="en-GB" sz="750" b="0" i="0" u="none" strike="noStrike" kern="1200" dirty="0">
                <a:solidFill>
                  <a:srgbClr val="000000"/>
                </a:solidFill>
                <a:effectLst/>
                <a:latin typeface="HP Simplified" panose="020B0604020204020204" pitchFamily="34" charset="0"/>
              </a:rPr>
              <a:t>A08KHUT</a:t>
            </a:r>
            <a:r>
              <a:rPr lang="en-GB" sz="750" b="0" i="0" u="none" strike="noStrike" kern="1200" dirty="0">
                <a:solidFill>
                  <a:srgbClr val="000000"/>
                </a:solidFill>
                <a:effectLst/>
                <a:latin typeface="HP Simplified" panose="020B0604020204020204" pitchFamily="34" charset="0"/>
                <a:hlinkClick r:id="rId59"/>
              </a:rPr>
              <a:t> </a:t>
            </a:r>
            <a:r>
              <a:rPr lang="en-US" sz="750" b="0" i="0" u="none" strike="noStrike" kern="1200" dirty="0">
                <a:solidFill>
                  <a:srgbClr val="000000"/>
                </a:solidFill>
                <a:effectLst/>
                <a:latin typeface="HP Simplified" panose="020B0604020204020204" pitchFamily="34" charset="0"/>
              </a:rPr>
              <a:t>HP CARRY CASE BRIEFCASE EVERYDAY ODYSSEY 16'', GREY </a:t>
            </a:r>
            <a:r>
              <a:rPr lang="en-GB" sz="750" b="0" i="0" u="none" strike="noStrike" kern="1200" dirty="0">
                <a:solidFill>
                  <a:srgbClr val="FF0000"/>
                </a:solidFill>
                <a:effectLst/>
                <a:latin typeface="HP Simplified" panose="020B0604020204020204" pitchFamily="34" charset="0"/>
              </a:rPr>
              <a:t>19.00 €</a:t>
            </a:r>
            <a:endParaRPr lang="x-none" sz="750" b="0" i="0" u="none" strike="noStrike" dirty="0">
              <a:solidFill>
                <a:srgbClr val="FF0000"/>
              </a:solidFill>
              <a:effectLst/>
              <a:latin typeface="HP Simplified" panose="020B0604020204020204" pitchFamily="34" charset="0"/>
            </a:endParaRPr>
          </a:p>
        </p:txBody>
      </p:sp>
      <p:sp>
        <p:nvSpPr>
          <p:cNvPr id="21" name="TextBox 20">
            <a:extLst>
              <a:ext uri="{FF2B5EF4-FFF2-40B4-BE49-F238E27FC236}">
                <a16:creationId xmlns:a16="http://schemas.microsoft.com/office/drawing/2014/main" id="{5EB99BF7-C51C-11FB-1872-32FC53389D70}"/>
              </a:ext>
            </a:extLst>
          </p:cNvPr>
          <p:cNvSpPr txBox="1"/>
          <p:nvPr/>
        </p:nvSpPr>
        <p:spPr>
          <a:xfrm>
            <a:off x="2166117" y="2613224"/>
            <a:ext cx="759122" cy="784830"/>
          </a:xfrm>
          <a:prstGeom prst="rect">
            <a:avLst/>
          </a:prstGeom>
          <a:noFill/>
        </p:spPr>
        <p:txBody>
          <a:bodyPr wrap="square" rtlCol="0">
            <a:spAutoFit/>
          </a:bodyPr>
          <a:lstStyle/>
          <a:p>
            <a:pPr algn="ctr" fontAlgn="t"/>
            <a:r>
              <a:rPr lang="en-GB" sz="750" b="0" i="0" u="none" strike="noStrike" kern="1200" dirty="0">
                <a:solidFill>
                  <a:srgbClr val="000000"/>
                </a:solidFill>
                <a:effectLst/>
                <a:latin typeface="HP Simplified" panose="020B0604020204020204" pitchFamily="34" charset="0"/>
              </a:rPr>
              <a:t>A08KLUT</a:t>
            </a:r>
            <a:r>
              <a:rPr lang="en-GB" sz="750" b="0" i="0" u="none" strike="noStrike" kern="1200" dirty="0">
                <a:solidFill>
                  <a:srgbClr val="000000"/>
                </a:solidFill>
                <a:effectLst/>
                <a:latin typeface="HP Simplified" panose="020B0604020204020204" pitchFamily="34" charset="0"/>
                <a:hlinkClick r:id="rId60"/>
              </a:rPr>
              <a:t>  </a:t>
            </a:r>
            <a:r>
              <a:rPr lang="en-US" sz="750" dirty="0">
                <a:latin typeface="HP Simplified" panose="020B0604020204020204" pitchFamily="34" charset="0"/>
              </a:rPr>
              <a:t>HP CARRY CASE BACKPACK EVERYDAY ODYSSEY 16'', GREY</a:t>
            </a:r>
            <a:r>
              <a:rPr lang="en-GB" sz="750" dirty="0">
                <a:latin typeface="HP Simplified" panose="020B0604020204020204" pitchFamily="34" charset="0"/>
              </a:rPr>
              <a:t>, </a:t>
            </a:r>
            <a:r>
              <a:rPr lang="en-GB" sz="750" dirty="0">
                <a:solidFill>
                  <a:srgbClr val="FF0000"/>
                </a:solidFill>
                <a:latin typeface="HP Simplified" panose="020B0604020204020204" pitchFamily="34" charset="0"/>
              </a:rPr>
              <a:t>2</a:t>
            </a:r>
            <a:r>
              <a:rPr lang="en-GB" sz="750" b="0" i="0" u="none" strike="noStrike" kern="1200" dirty="0">
                <a:solidFill>
                  <a:srgbClr val="FF0000"/>
                </a:solidFill>
                <a:effectLst/>
                <a:latin typeface="HP Simplified" panose="020B0604020204020204" pitchFamily="34" charset="0"/>
              </a:rPr>
              <a:t>4.00 €</a:t>
            </a:r>
            <a:endParaRPr lang="x-none" sz="750" b="0" i="0" u="none" strike="noStrike" dirty="0">
              <a:solidFill>
                <a:srgbClr val="FF0000"/>
              </a:solidFill>
              <a:effectLst/>
              <a:latin typeface="HP Simplified" panose="020B0604020204020204" pitchFamily="34" charset="0"/>
            </a:endParaRPr>
          </a:p>
        </p:txBody>
      </p:sp>
      <p:pic>
        <p:nvPicPr>
          <p:cNvPr id="3" name="Picture 2"/>
          <p:cNvPicPr>
            <a:picLocks noChangeAspect="1"/>
          </p:cNvPicPr>
          <p:nvPr/>
        </p:nvPicPr>
        <p:blipFill>
          <a:blip r:embed="rId61" cstate="print">
            <a:extLst>
              <a:ext uri="{28A0092B-C50C-407E-A947-70E740481C1C}">
                <a14:useLocalDpi xmlns:a14="http://schemas.microsoft.com/office/drawing/2010/main" val="0"/>
              </a:ext>
            </a:extLst>
          </a:blip>
          <a:stretch>
            <a:fillRect/>
          </a:stretch>
        </p:blipFill>
        <p:spPr>
          <a:xfrm>
            <a:off x="45860" y="2570756"/>
            <a:ext cx="539869" cy="788209"/>
          </a:xfrm>
          <a:prstGeom prst="rect">
            <a:avLst/>
          </a:prstGeom>
        </p:spPr>
      </p:pic>
      <p:sp>
        <p:nvSpPr>
          <p:cNvPr id="131" name="Rectangle 130"/>
          <p:cNvSpPr/>
          <p:nvPr/>
        </p:nvSpPr>
        <p:spPr>
          <a:xfrm>
            <a:off x="106454" y="2258789"/>
            <a:ext cx="1761727" cy="207749"/>
          </a:xfrm>
          <a:prstGeom prst="rect">
            <a:avLst/>
          </a:prstGeom>
        </p:spPr>
        <p:txBody>
          <a:bodyPr wrap="square">
            <a:spAutoFit/>
          </a:bodyPr>
          <a:lstStyle/>
          <a:p>
            <a:pPr algn="ctr"/>
            <a:r>
              <a:rPr lang="en-US" sz="750" dirty="0">
                <a:solidFill>
                  <a:schemeClr val="tx1">
                    <a:lumMod val="50000"/>
                    <a:lumOff val="50000"/>
                  </a:schemeClr>
                </a:solidFill>
                <a:latin typeface="HP Simplified" panose="020B0604020204020204" pitchFamily="34" charset="0"/>
              </a:rPr>
              <a:t>HP PRELUDE  BACKPACK</a:t>
            </a:r>
            <a:r>
              <a:rPr lang="el-GR" sz="750" dirty="0">
                <a:solidFill>
                  <a:schemeClr val="tx1">
                    <a:lumMod val="50000"/>
                    <a:lumOff val="50000"/>
                  </a:schemeClr>
                </a:solidFill>
                <a:latin typeface="HP Simplified" panose="020B0604020204020204" pitchFamily="34" charset="0"/>
              </a:rPr>
              <a:t> 15,6’’</a:t>
            </a:r>
            <a:endParaRPr lang="en-US" sz="750" dirty="0">
              <a:solidFill>
                <a:schemeClr val="tx1">
                  <a:lumMod val="50000"/>
                  <a:lumOff val="50000"/>
                </a:schemeClr>
              </a:solidFill>
              <a:latin typeface="HP Simplified" panose="020B0604020204020204" pitchFamily="34" charset="0"/>
            </a:endParaRPr>
          </a:p>
        </p:txBody>
      </p:sp>
      <p:sp>
        <p:nvSpPr>
          <p:cNvPr id="132" name="TextBox 131">
            <a:extLst>
              <a:ext uri="{FF2B5EF4-FFF2-40B4-BE49-F238E27FC236}">
                <a16:creationId xmlns:a16="http://schemas.microsoft.com/office/drawing/2014/main" id="{6C8D40EA-E272-4BEB-959E-0817157B6EBD}"/>
              </a:ext>
            </a:extLst>
          </p:cNvPr>
          <p:cNvSpPr txBox="1"/>
          <p:nvPr/>
        </p:nvSpPr>
        <p:spPr>
          <a:xfrm>
            <a:off x="1801130" y="2271503"/>
            <a:ext cx="1019674" cy="207749"/>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HP 15.6 ‘’ BACKPACK</a:t>
            </a:r>
          </a:p>
        </p:txBody>
      </p:sp>
      <p:pic>
        <p:nvPicPr>
          <p:cNvPr id="27" name="Picture 26"/>
          <p:cNvPicPr>
            <a:picLocks noChangeAspect="1"/>
          </p:cNvPicPr>
          <p:nvPr/>
        </p:nvPicPr>
        <p:blipFill>
          <a:blip r:embed="rId62" cstate="print">
            <a:extLst>
              <a:ext uri="{28A0092B-C50C-407E-A947-70E740481C1C}">
                <a14:useLocalDpi xmlns:a14="http://schemas.microsoft.com/office/drawing/2010/main" val="0"/>
              </a:ext>
            </a:extLst>
          </a:blip>
          <a:stretch>
            <a:fillRect/>
          </a:stretch>
        </p:blipFill>
        <p:spPr>
          <a:xfrm>
            <a:off x="1697704" y="2671721"/>
            <a:ext cx="519268" cy="720275"/>
          </a:xfrm>
          <a:prstGeom prst="rect">
            <a:avLst/>
          </a:prstGeom>
        </p:spPr>
      </p:pic>
      <p:sp>
        <p:nvSpPr>
          <p:cNvPr id="135" name="TextBox 134">
            <a:extLst>
              <a:ext uri="{FF2B5EF4-FFF2-40B4-BE49-F238E27FC236}">
                <a16:creationId xmlns:a16="http://schemas.microsoft.com/office/drawing/2014/main" id="{6C8D40EA-E272-4BEB-959E-0817157B6EBD}"/>
              </a:ext>
            </a:extLst>
          </p:cNvPr>
          <p:cNvSpPr txBox="1"/>
          <p:nvPr/>
        </p:nvSpPr>
        <p:spPr>
          <a:xfrm>
            <a:off x="8856134" y="2297118"/>
            <a:ext cx="1025932" cy="207749"/>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HP 16 ‘’ BRIEFCASE</a:t>
            </a:r>
          </a:p>
        </p:txBody>
      </p:sp>
      <p:pic>
        <p:nvPicPr>
          <p:cNvPr id="28" name="Picture 27"/>
          <p:cNvPicPr>
            <a:picLocks noChangeAspect="1"/>
          </p:cNvPicPr>
          <p:nvPr/>
        </p:nvPicPr>
        <p:blipFill>
          <a:blip r:embed="rId63" cstate="print">
            <a:extLst>
              <a:ext uri="{28A0092B-C50C-407E-A947-70E740481C1C}">
                <a14:useLocalDpi xmlns:a14="http://schemas.microsoft.com/office/drawing/2010/main" val="0"/>
              </a:ext>
            </a:extLst>
          </a:blip>
          <a:stretch>
            <a:fillRect/>
          </a:stretch>
        </p:blipFill>
        <p:spPr>
          <a:xfrm>
            <a:off x="8907544" y="2526744"/>
            <a:ext cx="847626" cy="590285"/>
          </a:xfrm>
          <a:prstGeom prst="rect">
            <a:avLst/>
          </a:prstGeom>
        </p:spPr>
      </p:pic>
      <p:sp>
        <p:nvSpPr>
          <p:cNvPr id="157" name="TextBox 156">
            <a:extLst>
              <a:ext uri="{FF2B5EF4-FFF2-40B4-BE49-F238E27FC236}">
                <a16:creationId xmlns:a16="http://schemas.microsoft.com/office/drawing/2014/main" id="{ED4D7289-BF9E-70A7-6C0F-9F2235F065DA}"/>
              </a:ext>
            </a:extLst>
          </p:cNvPr>
          <p:cNvSpPr txBox="1"/>
          <p:nvPr/>
        </p:nvSpPr>
        <p:spPr>
          <a:xfrm>
            <a:off x="6487689" y="4631480"/>
            <a:ext cx="1334718" cy="438582"/>
          </a:xfrm>
          <a:prstGeom prst="rect">
            <a:avLst/>
          </a:prstGeom>
          <a:noFill/>
        </p:spPr>
        <p:txBody>
          <a:bodyPr wrap="square" rtlCol="0">
            <a:spAutoFit/>
          </a:bodyPr>
          <a:lstStyle/>
          <a:p>
            <a:pPr algn="ctr" fontAlgn="ctr"/>
            <a:r>
              <a:rPr lang="en-US" sz="750" dirty="0">
                <a:latin typeface="HP Simplified" panose="020B0604020204020204" pitchFamily="34" charset="0"/>
              </a:rPr>
              <a:t>7XG57AA</a:t>
            </a:r>
            <a:r>
              <a:rPr lang="en-US" sz="750" dirty="0">
                <a:latin typeface="HP Simplified" panose="020B0604020204020204" pitchFamily="34" charset="0"/>
                <a:hlinkClick r:id="rId64"/>
              </a:rPr>
              <a:t> </a:t>
            </a:r>
            <a:r>
              <a:rPr lang="en-US" sz="750" dirty="0">
                <a:latin typeface="HP Simplified" panose="020B0604020204020204" pitchFamily="34" charset="0"/>
              </a:rPr>
              <a:t>E</a:t>
            </a:r>
            <a:r>
              <a:rPr lang="en-GB" sz="750" dirty="0">
                <a:latin typeface="HP Simplified" panose="020B0604020204020204" pitchFamily="34" charset="0"/>
              </a:rPr>
              <a:t>NVY URBAN TOPLOAD 15.6’’</a:t>
            </a:r>
            <a:r>
              <a:rPr lang="en-US" sz="750" dirty="0">
                <a:latin typeface="HP Simplified" panose="020B0604020204020204" pitchFamily="34" charset="0"/>
              </a:rPr>
              <a:t>, BLACK, </a:t>
            </a:r>
            <a:r>
              <a:rPr lang="en-US" sz="750" dirty="0">
                <a:solidFill>
                  <a:srgbClr val="FF0000"/>
                </a:solidFill>
                <a:latin typeface="HP Simplified" panose="020B0604020204020204" pitchFamily="34" charset="0"/>
              </a:rPr>
              <a:t>61.00 €</a:t>
            </a:r>
          </a:p>
        </p:txBody>
      </p:sp>
      <p:pic>
        <p:nvPicPr>
          <p:cNvPr id="5" name="Picture 4"/>
          <p:cNvPicPr>
            <a:picLocks noChangeAspect="1"/>
          </p:cNvPicPr>
          <p:nvPr/>
        </p:nvPicPr>
        <p:blipFill>
          <a:blip r:embed="rId65" cstate="print">
            <a:extLst>
              <a:ext uri="{28A0092B-C50C-407E-A947-70E740481C1C}">
                <a14:useLocalDpi xmlns:a14="http://schemas.microsoft.com/office/drawing/2010/main" val="0"/>
              </a:ext>
            </a:extLst>
          </a:blip>
          <a:stretch>
            <a:fillRect/>
          </a:stretch>
        </p:blipFill>
        <p:spPr>
          <a:xfrm>
            <a:off x="8377600" y="3929954"/>
            <a:ext cx="784044" cy="708169"/>
          </a:xfrm>
          <a:prstGeom prst="rect">
            <a:avLst/>
          </a:prstGeom>
        </p:spPr>
      </p:pic>
      <p:cxnSp>
        <p:nvCxnSpPr>
          <p:cNvPr id="159" name="Straight Connector 158">
            <a:extLst>
              <a:ext uri="{FF2B5EF4-FFF2-40B4-BE49-F238E27FC236}">
                <a16:creationId xmlns:a16="http://schemas.microsoft.com/office/drawing/2014/main" id="{7E8FC870-7E75-A6C3-993A-DF9547DCA58D}"/>
              </a:ext>
            </a:extLst>
          </p:cNvPr>
          <p:cNvCxnSpPr/>
          <p:nvPr/>
        </p:nvCxnSpPr>
        <p:spPr>
          <a:xfrm>
            <a:off x="8698730" y="2556652"/>
            <a:ext cx="0" cy="1044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60" name="TextBox 159">
            <a:extLst>
              <a:ext uri="{FF2B5EF4-FFF2-40B4-BE49-F238E27FC236}">
                <a16:creationId xmlns:a16="http://schemas.microsoft.com/office/drawing/2014/main" id="{75746D12-B008-E500-DD8A-91EF6A11CB36}"/>
              </a:ext>
            </a:extLst>
          </p:cNvPr>
          <p:cNvSpPr txBox="1"/>
          <p:nvPr/>
        </p:nvSpPr>
        <p:spPr>
          <a:xfrm>
            <a:off x="7951417" y="3751417"/>
            <a:ext cx="1908514" cy="207749"/>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HP CARRY CASE PRELUDE TOPLOAD 17.3' </a:t>
            </a:r>
            <a:endParaRPr lang="x-none" sz="750" dirty="0">
              <a:solidFill>
                <a:schemeClr val="tx1">
                  <a:lumMod val="50000"/>
                  <a:lumOff val="50000"/>
                </a:schemeClr>
              </a:solidFill>
              <a:latin typeface="HP Simplified" panose="020B0604020204020204" pitchFamily="34" charset="0"/>
            </a:endParaRPr>
          </a:p>
        </p:txBody>
      </p:sp>
      <p:cxnSp>
        <p:nvCxnSpPr>
          <p:cNvPr id="31" name="Straight Connector 30">
            <a:extLst>
              <a:ext uri="{FF2B5EF4-FFF2-40B4-BE49-F238E27FC236}">
                <a16:creationId xmlns:a16="http://schemas.microsoft.com/office/drawing/2014/main" id="{9F9F4DC8-AD48-555A-D4FD-9915A4AA8A43}"/>
              </a:ext>
            </a:extLst>
          </p:cNvPr>
          <p:cNvCxnSpPr/>
          <p:nvPr/>
        </p:nvCxnSpPr>
        <p:spPr>
          <a:xfrm>
            <a:off x="4085927" y="2531728"/>
            <a:ext cx="0" cy="1044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C02F1F64-6E9D-50C0-6AE6-E38F190C1994}"/>
              </a:ext>
            </a:extLst>
          </p:cNvPr>
          <p:cNvSpPr txBox="1"/>
          <p:nvPr/>
        </p:nvSpPr>
        <p:spPr>
          <a:xfrm>
            <a:off x="8758655" y="996381"/>
            <a:ext cx="1025932" cy="207749"/>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HP 15.6 ‘’ BACKPACK</a:t>
            </a:r>
          </a:p>
        </p:txBody>
      </p:sp>
      <p:sp>
        <p:nvSpPr>
          <p:cNvPr id="37" name="TextBox 36">
            <a:extLst>
              <a:ext uri="{FF2B5EF4-FFF2-40B4-BE49-F238E27FC236}">
                <a16:creationId xmlns:a16="http://schemas.microsoft.com/office/drawing/2014/main" id="{2A0DAFFC-85A7-38CF-6075-B5997CB33DCA}"/>
              </a:ext>
            </a:extLst>
          </p:cNvPr>
          <p:cNvSpPr txBox="1"/>
          <p:nvPr/>
        </p:nvSpPr>
        <p:spPr>
          <a:xfrm>
            <a:off x="9114105" y="1139324"/>
            <a:ext cx="884181" cy="1123384"/>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6B8U5AA  </a:t>
            </a:r>
            <a:r>
              <a:rPr lang="en-US" sz="750" dirty="0">
                <a:latin typeface="HP Simplified" panose="020B0604020204020204" pitchFamily="34" charset="0"/>
              </a:rPr>
              <a:t>HP CARRY CASE BACKPACK TRAVEL 25L 15.6''  SLEEK AND LIGHTWEIGHT  BLUE</a:t>
            </a:r>
            <a:r>
              <a:rPr lang="en-GB" sz="750" dirty="0">
                <a:latin typeface="HP Simplified" panose="020B0604020204020204" pitchFamily="34" charset="0"/>
              </a:rPr>
              <a:t>, </a:t>
            </a:r>
            <a:r>
              <a:rPr lang="en-GB" sz="750" dirty="0">
                <a:solidFill>
                  <a:srgbClr val="FF0000"/>
                </a:solidFill>
                <a:latin typeface="HP Simplified" panose="020B0604020204020204" pitchFamily="34" charset="0"/>
              </a:rPr>
              <a:t>42</a:t>
            </a:r>
            <a:r>
              <a:rPr lang="en-GB" sz="750" b="0" i="0" u="none" strike="noStrike" kern="1200" dirty="0">
                <a:solidFill>
                  <a:srgbClr val="FF0000"/>
                </a:solidFill>
                <a:effectLst/>
                <a:latin typeface="HP Simplified" panose="020B0604020204020204" pitchFamily="34" charset="0"/>
              </a:rPr>
              <a:t>.00 €</a:t>
            </a:r>
          </a:p>
          <a:p>
            <a:pPr fontAlgn="t"/>
            <a:br>
              <a:rPr lang="en-GB" sz="750" b="0" i="0" u="none" strike="noStrike" kern="1200" dirty="0">
                <a:solidFill>
                  <a:srgbClr val="FF0000"/>
                </a:solidFill>
                <a:effectLst/>
                <a:latin typeface="HP Simplified" panose="020B0604020204020204" pitchFamily="34" charset="0"/>
              </a:rPr>
            </a:br>
            <a:endParaRPr lang="en-US" sz="700" i="1" dirty="0">
              <a:solidFill>
                <a:srgbClr val="92D050"/>
              </a:solidFill>
              <a:ea typeface="Calibri" panose="020F0502020204030204" pitchFamily="34" charset="0"/>
            </a:endParaRPr>
          </a:p>
        </p:txBody>
      </p:sp>
      <p:pic>
        <p:nvPicPr>
          <p:cNvPr id="48" name="Picture 47" descr="A black backpack with a zipper&#10;&#10;AI-generated content may be incorrect.">
            <a:extLst>
              <a:ext uri="{FF2B5EF4-FFF2-40B4-BE49-F238E27FC236}">
                <a16:creationId xmlns:a16="http://schemas.microsoft.com/office/drawing/2014/main" id="{43D3BAA4-C860-9BA1-BF89-4E0C91B6C388}"/>
              </a:ext>
            </a:extLst>
          </p:cNvPr>
          <p:cNvPicPr>
            <a:picLocks noChangeAspect="1"/>
          </p:cNvPicPr>
          <p:nvPr/>
        </p:nvPicPr>
        <p:blipFill>
          <a:blip r:embed="rId66" cstate="print">
            <a:extLst>
              <a:ext uri="{28A0092B-C50C-407E-A947-70E740481C1C}">
                <a14:useLocalDpi xmlns:a14="http://schemas.microsoft.com/office/drawing/2010/main" val="0"/>
              </a:ext>
            </a:extLst>
          </a:blip>
          <a:stretch>
            <a:fillRect/>
          </a:stretch>
        </p:blipFill>
        <p:spPr>
          <a:xfrm>
            <a:off x="8560089" y="1269114"/>
            <a:ext cx="550066" cy="684020"/>
          </a:xfrm>
          <a:prstGeom prst="rect">
            <a:avLst/>
          </a:prstGeom>
        </p:spPr>
      </p:pic>
    </p:spTree>
    <p:extLst>
      <p:ext uri="{BB962C8B-B14F-4D97-AF65-F5344CB8AC3E}">
        <p14:creationId xmlns:p14="http://schemas.microsoft.com/office/powerpoint/2010/main" val="1508295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36"/>
          <p:cNvPicPr>
            <a:picLocks noChangeAspect="1"/>
          </p:cNvPicPr>
          <p:nvPr/>
        </p:nvPicPr>
        <p:blipFill>
          <a:blip r:embed="rId2" cstate="email">
            <a:extLst>
              <a:ext uri="{BEBA8EAE-BF5A-486C-A8C5-ECC9F3942E4B}">
                <a14:imgProps xmlns:a14="http://schemas.microsoft.com/office/drawing/2010/main">
                  <a14:imgLayer r:embed="rId3">
                    <a14:imgEffect>
                      <a14:backgroundRemoval t="521" b="95313" l="393" r="100000">
                        <a14:foregroundMark x1="76817" y1="44271" x2="76817" y2="44271"/>
                        <a14:foregroundMark x1="55206" y1="16667" x2="46758" y2="9115"/>
                        <a14:foregroundMark x1="61100" y1="40104" x2="61100" y2="40104"/>
                        <a14:foregroundMark x1="72888" y1="59635" x2="76031" y2="51302"/>
                        <a14:foregroundMark x1="43222" y1="9635" x2="59528" y2="10677"/>
                        <a14:foregroundMark x1="47151" y1="8594" x2="36542" y2="7552"/>
                        <a14:foregroundMark x1="62279" y1="5469" x2="39293" y2="3906"/>
                      </a14:backgroundRemoval>
                    </a14:imgEffect>
                  </a14:imgLayer>
                </a14:imgProps>
              </a:ext>
              <a:ext uri="{28A0092B-C50C-407E-A947-70E740481C1C}">
                <a14:useLocalDpi xmlns:a14="http://schemas.microsoft.com/office/drawing/2010/main"/>
              </a:ext>
            </a:extLst>
          </a:blip>
          <a:stretch>
            <a:fillRect/>
          </a:stretch>
        </p:blipFill>
        <p:spPr>
          <a:xfrm>
            <a:off x="5312702" y="5889244"/>
            <a:ext cx="571576" cy="431209"/>
          </a:xfrm>
          <a:prstGeom prst="rect">
            <a:avLst/>
          </a:prstGeom>
        </p:spPr>
      </p:pic>
      <p:pic>
        <p:nvPicPr>
          <p:cNvPr id="18" name="Picture 2" descr="HP 410 Slim Wireless 4M0X6AA Bluetooth, weiß Buy">
            <a:extLst>
              <a:ext uri="{FF2B5EF4-FFF2-40B4-BE49-F238E27FC236}">
                <a16:creationId xmlns:a16="http://schemas.microsoft.com/office/drawing/2014/main" id="{D0631DF1-2B0F-1315-5679-BD3AECA08855}"/>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t="16402" b="18361"/>
          <a:stretch/>
        </p:blipFill>
        <p:spPr bwMode="auto">
          <a:xfrm>
            <a:off x="54958" y="5604218"/>
            <a:ext cx="618536" cy="403521"/>
          </a:xfrm>
          <a:prstGeom prst="rect">
            <a:avLst/>
          </a:prstGeom>
          <a:noFill/>
          <a:extLst>
            <a:ext uri="{909E8E84-426E-40DD-AFC4-6F175D3DCCD1}">
              <a14:hiddenFill xmlns:a14="http://schemas.microsoft.com/office/drawing/2010/main">
                <a:solidFill>
                  <a:srgbClr val="FFFFFF"/>
                </a:solidFill>
              </a14:hiddenFill>
            </a:ext>
          </a:extLst>
        </p:spPr>
      </p:pic>
      <p:sp>
        <p:nvSpPr>
          <p:cNvPr id="182" name="TextBox 3"/>
          <p:cNvSpPr txBox="1">
            <a:spLocks noChangeArrowheads="1"/>
          </p:cNvSpPr>
          <p:nvPr/>
        </p:nvSpPr>
        <p:spPr bwMode="auto">
          <a:xfrm>
            <a:off x="739661" y="1501332"/>
            <a:ext cx="104034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50" dirty="0">
                <a:latin typeface="HP Simplified" panose="020B0604020204020204" pitchFamily="34" charset="0"/>
              </a:rPr>
              <a:t>9VA80A6</a:t>
            </a:r>
            <a:r>
              <a:rPr lang="en-US" altLang="en-US" sz="750" dirty="0">
                <a:latin typeface="HP Simplified" panose="020B0604020204020204" pitchFamily="34" charset="0"/>
                <a:hlinkClick r:id="rId5"/>
              </a:rPr>
              <a:t> </a:t>
            </a:r>
            <a:r>
              <a:rPr lang="en-GB" altLang="en-US" sz="750" dirty="0">
                <a:latin typeface="HP Simplified" panose="020B0604020204020204" pitchFamily="34" charset="0"/>
              </a:rPr>
              <a:t>HP MOUSE 320M, BLACK</a:t>
            </a:r>
            <a:r>
              <a:rPr lang="en-GB" altLang="en-US" sz="750" dirty="0">
                <a:solidFill>
                  <a:srgbClr val="FF0000"/>
                </a:solidFill>
                <a:latin typeface="HP Simplified" panose="020B0604020204020204" pitchFamily="34" charset="0"/>
              </a:rPr>
              <a:t> 11.00 </a:t>
            </a:r>
            <a:r>
              <a:rPr lang="en-US" altLang="en-US" sz="750" dirty="0">
                <a:solidFill>
                  <a:srgbClr val="FF0000"/>
                </a:solidFill>
                <a:latin typeface="HP Simplified" panose="020B0604020204020204" pitchFamily="34" charset="0"/>
              </a:rPr>
              <a:t>€</a:t>
            </a:r>
            <a:endParaRPr lang="en-US" altLang="en-US" sz="750" i="1" dirty="0">
              <a:solidFill>
                <a:srgbClr val="92D050"/>
              </a:solidFill>
              <a:latin typeface="+mn-lt"/>
              <a:ea typeface="Calibri" panose="020F0502020204030204" pitchFamily="34" charset="0"/>
            </a:endParaRPr>
          </a:p>
        </p:txBody>
      </p:sp>
      <p:pic>
        <p:nvPicPr>
          <p:cNvPr id="40" name="Picture 39">
            <a:extLst>
              <a:ext uri="{FF2B5EF4-FFF2-40B4-BE49-F238E27FC236}">
                <a16:creationId xmlns:a16="http://schemas.microsoft.com/office/drawing/2014/main" id="{D5C8C946-77CC-48AC-24BA-CF6814D788C5}"/>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7008100" y="1347166"/>
            <a:ext cx="390525" cy="714375"/>
          </a:xfrm>
          <a:prstGeom prst="rect">
            <a:avLst/>
          </a:prstGeom>
        </p:spPr>
      </p:pic>
      <p:pic>
        <p:nvPicPr>
          <p:cNvPr id="57" name="Picture 56"/>
          <p:cNvPicPr>
            <a:picLocks noChangeAspect="1"/>
          </p:cNvPicPr>
          <p:nvPr/>
        </p:nvPicPr>
        <p:blipFill rotWithShape="1">
          <a:blip r:embed="rId7" cstate="email">
            <a:extLst>
              <a:ext uri="{28A0092B-C50C-407E-A947-70E740481C1C}">
                <a14:useLocalDpi xmlns:a14="http://schemas.microsoft.com/office/drawing/2010/main"/>
              </a:ext>
            </a:extLst>
          </a:blip>
          <a:srcRect l="5672"/>
          <a:stretch/>
        </p:blipFill>
        <p:spPr>
          <a:xfrm>
            <a:off x="142114" y="2656828"/>
            <a:ext cx="656263" cy="483254"/>
          </a:xfrm>
          <a:prstGeom prst="rect">
            <a:avLst/>
          </a:prstGeom>
        </p:spPr>
      </p:pic>
      <p:pic>
        <p:nvPicPr>
          <p:cNvPr id="48" name="Picture 47"/>
          <p:cNvPicPr>
            <a:picLocks noChangeAspect="1"/>
          </p:cNvPicPr>
          <p:nvPr/>
        </p:nvPicPr>
        <p:blipFill rotWithShape="1">
          <a:blip r:embed="rId8" cstate="email">
            <a:extLst>
              <a:ext uri="{28A0092B-C50C-407E-A947-70E740481C1C}">
                <a14:useLocalDpi xmlns:a14="http://schemas.microsoft.com/office/drawing/2010/main"/>
              </a:ext>
            </a:extLst>
          </a:blip>
          <a:srcRect l="4701" r="9151"/>
          <a:stretch/>
        </p:blipFill>
        <p:spPr>
          <a:xfrm>
            <a:off x="3701726" y="5914726"/>
            <a:ext cx="475432" cy="404365"/>
          </a:xfrm>
          <a:prstGeom prst="rect">
            <a:avLst/>
          </a:prstGeom>
        </p:spPr>
      </p:pic>
      <p:pic>
        <p:nvPicPr>
          <p:cNvPr id="17" name="Picture 16">
            <a:extLst>
              <a:ext uri="{FF2B5EF4-FFF2-40B4-BE49-F238E27FC236}">
                <a16:creationId xmlns:a16="http://schemas.microsoft.com/office/drawing/2014/main" id="{F2BB7B35-F4F9-92E2-EB83-877AF37DAC96}"/>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2561005" y="5268887"/>
            <a:ext cx="508603" cy="670980"/>
          </a:xfrm>
          <a:prstGeom prst="rect">
            <a:avLst/>
          </a:prstGeom>
        </p:spPr>
      </p:pic>
      <p:pic>
        <p:nvPicPr>
          <p:cNvPr id="39" name="Picture 38"/>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2082459" y="2212749"/>
            <a:ext cx="685676" cy="685676"/>
          </a:xfrm>
          <a:prstGeom prst="rect">
            <a:avLst/>
          </a:prstGeom>
        </p:spPr>
      </p:pic>
      <p:pic>
        <p:nvPicPr>
          <p:cNvPr id="6" name="Picture 2" descr="https://b2b.multitech.com.cy/sites/default/files/styles/picl/public/products/570493065.1689751660.JPG?itok=04DcTcat"/>
          <p:cNvPicPr>
            <a:picLocks noChangeAspect="1" noChangeArrowheads="1"/>
          </p:cNvPicPr>
          <p:nvPr/>
        </p:nvPicPr>
        <p:blipFill>
          <a:blip r:embed="rId11" cstate="email">
            <a:extLst>
              <a:ext uri="{28A0092B-C50C-407E-A947-70E740481C1C}">
                <a14:useLocalDpi xmlns:a14="http://schemas.microsoft.com/office/drawing/2010/main"/>
              </a:ext>
            </a:extLst>
          </a:blip>
          <a:srcRect/>
          <a:stretch>
            <a:fillRect/>
          </a:stretch>
        </p:blipFill>
        <p:spPr bwMode="auto">
          <a:xfrm>
            <a:off x="3410372" y="3786477"/>
            <a:ext cx="525323" cy="525323"/>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44"/>
          <p:cNvPicPr>
            <a:picLocks noChangeAspect="1"/>
          </p:cNvPicPr>
          <p:nvPr/>
        </p:nvPicPr>
        <p:blipFill rotWithShape="1">
          <a:blip r:embed="rId12" cstate="email">
            <a:extLst>
              <a:ext uri="{28A0092B-C50C-407E-A947-70E740481C1C}">
                <a14:useLocalDpi xmlns:a14="http://schemas.microsoft.com/office/drawing/2010/main"/>
              </a:ext>
            </a:extLst>
          </a:blip>
          <a:srcRect t="4525" r="5534" b="15301"/>
          <a:stretch/>
        </p:blipFill>
        <p:spPr>
          <a:xfrm>
            <a:off x="3935043" y="3821531"/>
            <a:ext cx="537052" cy="455796"/>
          </a:xfrm>
          <a:prstGeom prst="rect">
            <a:avLst/>
          </a:prstGeom>
        </p:spPr>
      </p:pic>
      <p:pic>
        <p:nvPicPr>
          <p:cNvPr id="34" name="Picture 4" descr="HP Dual Mode Multi Device Wireless Mouse - HP Store UK">
            <a:extLst>
              <a:ext uri="{FF2B5EF4-FFF2-40B4-BE49-F238E27FC236}">
                <a16:creationId xmlns:a16="http://schemas.microsoft.com/office/drawing/2014/main" id="{BF6367E8-EA09-B4D5-831B-178C8B3C7F5B}"/>
              </a:ext>
            </a:extLst>
          </p:cNvPr>
          <p:cNvPicPr>
            <a:picLocks noChangeAspect="1" noChangeArrowheads="1"/>
          </p:cNvPicPr>
          <p:nvPr/>
        </p:nvPicPr>
        <p:blipFill>
          <a:blip r:embed="rId13" cstate="email">
            <a:extLst>
              <a:ext uri="{28A0092B-C50C-407E-A947-70E740481C1C}">
                <a14:useLocalDpi xmlns:a14="http://schemas.microsoft.com/office/drawing/2010/main"/>
              </a:ext>
            </a:extLst>
          </a:blip>
          <a:srcRect/>
          <a:stretch>
            <a:fillRect/>
          </a:stretch>
        </p:blipFill>
        <p:spPr bwMode="auto">
          <a:xfrm>
            <a:off x="2433920" y="4349850"/>
            <a:ext cx="773810" cy="568224"/>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4" descr="HP OMEN by HP Photon Wireless Mouse - 6CL96AA#ABB - Redcorp.com/en">
            <a:extLst>
              <a:ext uri="{FF2B5EF4-FFF2-40B4-BE49-F238E27FC236}">
                <a16:creationId xmlns:a16="http://schemas.microsoft.com/office/drawing/2014/main" id="{E1CA5CE3-D4CD-E632-A41B-B44E11A26641}"/>
              </a:ext>
            </a:extLst>
          </p:cNvPr>
          <p:cNvPicPr>
            <a:picLocks noChangeAspect="1" noChangeArrowheads="1"/>
          </p:cNvPicPr>
          <p:nvPr/>
        </p:nvPicPr>
        <p:blipFill>
          <a:blip r:embed="rId14" cstate="email">
            <a:extLst>
              <a:ext uri="{28A0092B-C50C-407E-A947-70E740481C1C}">
                <a14:useLocalDpi xmlns:a14="http://schemas.microsoft.com/office/drawing/2010/main"/>
              </a:ext>
            </a:extLst>
          </a:blip>
          <a:srcRect/>
          <a:stretch>
            <a:fillRect/>
          </a:stretch>
        </p:blipFill>
        <p:spPr bwMode="auto">
          <a:xfrm>
            <a:off x="1988" y="1214"/>
            <a:ext cx="1458000" cy="97200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5"/>
          <p:cNvPicPr>
            <a:picLocks noChangeAspect="1"/>
          </p:cNvPicPr>
          <p:nvPr/>
        </p:nvPicPr>
        <p:blipFill rotWithShape="1">
          <a:blip r:embed="rId15" cstate="email">
            <a:extLst>
              <a:ext uri="{28A0092B-C50C-407E-A947-70E740481C1C}">
                <a14:useLocalDpi xmlns:a14="http://schemas.microsoft.com/office/drawing/2010/main"/>
              </a:ext>
            </a:extLst>
          </a:blip>
          <a:srcRect l="17087" r="16193"/>
          <a:stretch/>
        </p:blipFill>
        <p:spPr>
          <a:xfrm>
            <a:off x="5528747" y="2645528"/>
            <a:ext cx="342412" cy="513209"/>
          </a:xfrm>
          <a:prstGeom prst="rect">
            <a:avLst/>
          </a:prstGeom>
        </p:spPr>
      </p:pic>
      <p:pic>
        <p:nvPicPr>
          <p:cNvPr id="2050" name="Picture 2" descr="Original tavan Neatins hp z3700 wireless - photographieetpartage.org">
            <a:extLst>
              <a:ext uri="{FF2B5EF4-FFF2-40B4-BE49-F238E27FC236}">
                <a16:creationId xmlns:a16="http://schemas.microsoft.com/office/drawing/2014/main" id="{0B4DCE7F-6384-4355-BC07-40DBCB1450BE}"/>
              </a:ext>
            </a:extLst>
          </p:cNvPr>
          <p:cNvPicPr>
            <a:picLocks noChangeAspect="1" noChangeArrowheads="1"/>
          </p:cNvPicPr>
          <p:nvPr/>
        </p:nvPicPr>
        <p:blipFill rotWithShape="1">
          <a:blip r:embed="rId16" cstate="email">
            <a:extLst>
              <a:ext uri="{28A0092B-C50C-407E-A947-70E740481C1C}">
                <a14:useLocalDpi xmlns:a14="http://schemas.microsoft.com/office/drawing/2010/main"/>
              </a:ext>
            </a:extLst>
          </a:blip>
          <a:srcRect t="24493" b="18939"/>
          <a:stretch/>
        </p:blipFill>
        <p:spPr bwMode="auto">
          <a:xfrm>
            <a:off x="7502568" y="4014439"/>
            <a:ext cx="1442508" cy="612000"/>
          </a:xfrm>
          <a:prstGeom prst="rect">
            <a:avLst/>
          </a:prstGeom>
          <a:noFill/>
          <a:extLst>
            <a:ext uri="{909E8E84-426E-40DD-AFC4-6F175D3DCCD1}">
              <a14:hiddenFill xmlns:a14="http://schemas.microsoft.com/office/drawing/2010/main">
                <a:solidFill>
                  <a:srgbClr val="FFFFFF"/>
                </a:solidFill>
              </a14:hiddenFill>
            </a:ext>
          </a:extLst>
        </p:spPr>
      </p:pic>
      <p:sp>
        <p:nvSpPr>
          <p:cNvPr id="158" name="Rectangle 157">
            <a:extLst>
              <a:ext uri="{FF2B5EF4-FFF2-40B4-BE49-F238E27FC236}">
                <a16:creationId xmlns:a16="http://schemas.microsoft.com/office/drawing/2014/main" id="{C055BF4E-F862-6876-C7BA-A0F13658E030}"/>
              </a:ext>
            </a:extLst>
          </p:cNvPr>
          <p:cNvSpPr/>
          <p:nvPr/>
        </p:nvSpPr>
        <p:spPr>
          <a:xfrm flipV="1">
            <a:off x="1219012" y="-3805"/>
            <a:ext cx="1726895" cy="977015"/>
          </a:xfrm>
          <a:prstGeom prst="rect">
            <a:avLst/>
          </a:prstGeom>
          <a:solidFill>
            <a:srgbClr val="6BA0C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GB"/>
          </a:p>
        </p:txBody>
      </p:sp>
      <p:pic>
        <p:nvPicPr>
          <p:cNvPr id="11" name="Picture 10" descr="A black computer mouse&#10;&#10;Description automatically generated">
            <a:extLst>
              <a:ext uri="{FF2B5EF4-FFF2-40B4-BE49-F238E27FC236}">
                <a16:creationId xmlns:a16="http://schemas.microsoft.com/office/drawing/2014/main" id="{0E3328AD-24E5-9B2C-6324-EF3FF70DF4D7}"/>
              </a:ext>
            </a:extLst>
          </p:cNvPr>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4683769" y="2612507"/>
            <a:ext cx="546624" cy="562701"/>
          </a:xfrm>
          <a:prstGeom prst="rect">
            <a:avLst/>
          </a:prstGeom>
        </p:spPr>
      </p:pic>
      <p:pic>
        <p:nvPicPr>
          <p:cNvPr id="2" name="Picture 1"/>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11329" y="4625621"/>
            <a:ext cx="654074" cy="654074"/>
          </a:xfrm>
          <a:prstGeom prst="rect">
            <a:avLst/>
          </a:prstGeom>
        </p:spPr>
      </p:pic>
      <p:pic>
        <p:nvPicPr>
          <p:cNvPr id="53" name="Picture 52">
            <a:extLst>
              <a:ext uri="{FF2B5EF4-FFF2-40B4-BE49-F238E27FC236}">
                <a16:creationId xmlns:a16="http://schemas.microsoft.com/office/drawing/2014/main" id="{0FAF3F73-D1A8-4505-808C-7C0478A403EA}"/>
              </a:ext>
            </a:extLst>
          </p:cNvPr>
          <p:cNvPicPr>
            <a:picLocks noChangeAspect="1"/>
          </p:cNvPicPr>
          <p:nvPr/>
        </p:nvPicPr>
        <p:blipFill>
          <a:blip r:embed="rId19" cstate="email">
            <a:extLst>
              <a:ext uri="{28A0092B-C50C-407E-A947-70E740481C1C}">
                <a14:useLocalDpi xmlns:a14="http://schemas.microsoft.com/office/drawing/2010/main"/>
              </a:ext>
            </a:extLst>
          </a:blip>
          <a:stretch>
            <a:fillRect/>
          </a:stretch>
        </p:blipFill>
        <p:spPr>
          <a:xfrm>
            <a:off x="5071256" y="4447034"/>
            <a:ext cx="387305" cy="630320"/>
          </a:xfrm>
          <a:prstGeom prst="rect">
            <a:avLst/>
          </a:prstGeom>
        </p:spPr>
      </p:pic>
      <p:pic>
        <p:nvPicPr>
          <p:cNvPr id="1026" name="Picture 2" descr="HP Mouse Wireless OpticalJerry Black (VK479AA)">
            <a:extLst>
              <a:ext uri="{FF2B5EF4-FFF2-40B4-BE49-F238E27FC236}">
                <a16:creationId xmlns:a16="http://schemas.microsoft.com/office/drawing/2014/main" id="{BBFC0276-9EAD-40FD-BEF9-6260257F2134}"/>
              </a:ext>
            </a:extLst>
          </p:cNvPr>
          <p:cNvPicPr>
            <a:picLocks noChangeAspect="1" noChangeArrowheads="1"/>
          </p:cNvPicPr>
          <p:nvPr/>
        </p:nvPicPr>
        <p:blipFill>
          <a:blip r:embed="rId20" cstate="email">
            <a:extLst>
              <a:ext uri="{28A0092B-C50C-407E-A947-70E740481C1C}">
                <a14:useLocalDpi xmlns:a14="http://schemas.microsoft.com/office/drawing/2010/main"/>
              </a:ext>
            </a:extLst>
          </a:blip>
          <a:srcRect/>
          <a:stretch>
            <a:fillRect/>
          </a:stretch>
        </p:blipFill>
        <p:spPr bwMode="auto">
          <a:xfrm>
            <a:off x="1748812" y="4249924"/>
            <a:ext cx="672755" cy="672755"/>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8" descr="A black computer mouse&#10;&#10;Description automatically generated with medium confidence">
            <a:extLst>
              <a:ext uri="{FF2B5EF4-FFF2-40B4-BE49-F238E27FC236}">
                <a16:creationId xmlns:a16="http://schemas.microsoft.com/office/drawing/2014/main" id="{8B7450B7-93E4-4AA5-B669-58A58B0A418C}"/>
              </a:ext>
            </a:extLst>
          </p:cNvPr>
          <p:cNvPicPr>
            <a:picLocks noChangeAspect="1"/>
          </p:cNvPicPr>
          <p:nvPr/>
        </p:nvPicPr>
        <p:blipFill>
          <a:blip r:embed="rId21" cstate="email">
            <a:extLst>
              <a:ext uri="{28A0092B-C50C-407E-A947-70E740481C1C}">
                <a14:useLocalDpi xmlns:a14="http://schemas.microsoft.com/office/drawing/2010/main"/>
              </a:ext>
            </a:extLst>
          </a:blip>
          <a:stretch>
            <a:fillRect/>
          </a:stretch>
        </p:blipFill>
        <p:spPr>
          <a:xfrm>
            <a:off x="7513052" y="2833767"/>
            <a:ext cx="819740" cy="614805"/>
          </a:xfrm>
          <a:prstGeom prst="rect">
            <a:avLst/>
          </a:prstGeom>
        </p:spPr>
      </p:pic>
      <p:pic>
        <p:nvPicPr>
          <p:cNvPr id="60" name="Picture 59" descr="A picture containing text&#10;&#10;Description automatically generated">
            <a:extLst>
              <a:ext uri="{FF2B5EF4-FFF2-40B4-BE49-F238E27FC236}">
                <a16:creationId xmlns:a16="http://schemas.microsoft.com/office/drawing/2014/main" id="{BADF9C53-2C92-461D-9EE1-D4B2161979A7}"/>
              </a:ext>
            </a:extLst>
          </p:cNvPr>
          <p:cNvPicPr>
            <a:picLocks noChangeAspect="1"/>
          </p:cNvPicPr>
          <p:nvPr/>
        </p:nvPicPr>
        <p:blipFill>
          <a:blip r:embed="rId22" cstate="email">
            <a:extLst>
              <a:ext uri="{28A0092B-C50C-407E-A947-70E740481C1C}">
                <a14:useLocalDpi xmlns:a14="http://schemas.microsoft.com/office/drawing/2010/main"/>
              </a:ext>
            </a:extLst>
          </a:blip>
          <a:stretch>
            <a:fillRect/>
          </a:stretch>
        </p:blipFill>
        <p:spPr>
          <a:xfrm>
            <a:off x="8667310" y="2860435"/>
            <a:ext cx="624579" cy="576000"/>
          </a:xfrm>
          <a:prstGeom prst="rect">
            <a:avLst/>
          </a:prstGeom>
        </p:spPr>
      </p:pic>
      <p:pic>
        <p:nvPicPr>
          <p:cNvPr id="75" name="Picture 74">
            <a:extLst>
              <a:ext uri="{FF2B5EF4-FFF2-40B4-BE49-F238E27FC236}">
                <a16:creationId xmlns:a16="http://schemas.microsoft.com/office/drawing/2014/main" id="{BF8377AE-4989-41DA-843A-181B1E5F22EA}"/>
              </a:ext>
            </a:extLst>
          </p:cNvPr>
          <p:cNvPicPr>
            <a:picLocks noChangeAspect="1"/>
          </p:cNvPicPr>
          <p:nvPr/>
        </p:nvPicPr>
        <p:blipFill>
          <a:blip r:embed="rId23" cstate="email">
            <a:extLst>
              <a:ext uri="{28A0092B-C50C-407E-A947-70E740481C1C}">
                <a14:useLocalDpi xmlns:a14="http://schemas.microsoft.com/office/drawing/2010/main"/>
              </a:ext>
            </a:extLst>
          </a:blip>
          <a:stretch>
            <a:fillRect/>
          </a:stretch>
        </p:blipFill>
        <p:spPr>
          <a:xfrm>
            <a:off x="8260933" y="234530"/>
            <a:ext cx="1119673" cy="432000"/>
          </a:xfrm>
          <a:prstGeom prst="rect">
            <a:avLst/>
          </a:prstGeom>
        </p:spPr>
      </p:pic>
      <p:pic>
        <p:nvPicPr>
          <p:cNvPr id="7" name="Picture 6" descr="A picture containing text, monitor, case, accessory&#10;&#10;Description automatically generated">
            <a:extLst>
              <a:ext uri="{FF2B5EF4-FFF2-40B4-BE49-F238E27FC236}">
                <a16:creationId xmlns:a16="http://schemas.microsoft.com/office/drawing/2014/main" id="{243D7FE6-6843-4CD2-A8F6-095DB9622E65}"/>
              </a:ext>
            </a:extLst>
          </p:cNvPr>
          <p:cNvPicPr>
            <a:picLocks noChangeAspect="1"/>
          </p:cNvPicPr>
          <p:nvPr/>
        </p:nvPicPr>
        <p:blipFill>
          <a:blip r:embed="rId24" cstate="email">
            <a:extLst>
              <a:ext uri="{28A0092B-C50C-407E-A947-70E740481C1C}">
                <a14:useLocalDpi xmlns:a14="http://schemas.microsoft.com/office/drawing/2010/main"/>
              </a:ext>
            </a:extLst>
          </a:blip>
          <a:stretch>
            <a:fillRect/>
          </a:stretch>
        </p:blipFill>
        <p:spPr>
          <a:xfrm>
            <a:off x="6010196" y="2913981"/>
            <a:ext cx="474218" cy="756000"/>
          </a:xfrm>
          <a:prstGeom prst="rect">
            <a:avLst/>
          </a:prstGeom>
        </p:spPr>
      </p:pic>
      <p:pic>
        <p:nvPicPr>
          <p:cNvPr id="2167" name="Picture 4" descr="https://ssl-product-images.www8-hp.com/digmedialib/prodimg/lowres/c05835763.jpg"/>
          <p:cNvPicPr>
            <a:picLocks noChangeAspect="1" noChangeArrowheads="1"/>
          </p:cNvPicPr>
          <p:nvPr/>
        </p:nvPicPr>
        <p:blipFill>
          <a:blip r:embed="rId25" cstate="email">
            <a:extLst>
              <a:ext uri="{28A0092B-C50C-407E-A947-70E740481C1C}">
                <a14:useLocalDpi xmlns:a14="http://schemas.microsoft.com/office/drawing/2010/main"/>
              </a:ext>
            </a:extLst>
          </a:blip>
          <a:srcRect/>
          <a:stretch>
            <a:fillRect/>
          </a:stretch>
        </p:blipFill>
        <p:spPr bwMode="auto">
          <a:xfrm>
            <a:off x="6544002" y="3140082"/>
            <a:ext cx="219615" cy="61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5" name="TextBox 31"/>
          <p:cNvSpPr txBox="1">
            <a:spLocks noChangeArrowheads="1"/>
          </p:cNvSpPr>
          <p:nvPr/>
        </p:nvSpPr>
        <p:spPr bwMode="auto">
          <a:xfrm>
            <a:off x="654791" y="4758060"/>
            <a:ext cx="1011596"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50" dirty="0">
                <a:latin typeface="HP Simplified" panose="020B0604020204020204" pitchFamily="34" charset="0"/>
              </a:rPr>
              <a:t>4M0X5AA</a:t>
            </a:r>
            <a:r>
              <a:rPr lang="en-US" altLang="en-US" sz="750" dirty="0">
                <a:latin typeface="HP Simplified" panose="020B0604020204020204" pitchFamily="34" charset="0"/>
                <a:hlinkClick r:id="rId26"/>
              </a:rPr>
              <a:t> </a:t>
            </a:r>
            <a:r>
              <a:rPr lang="en-GB" sz="750" dirty="0">
                <a:latin typeface="HP Simplified" panose="020B0604020204020204" pitchFamily="34" charset="0"/>
              </a:rPr>
              <a:t>HP MOUSE 410 SLIM ASH SILVER </a:t>
            </a:r>
            <a:r>
              <a:rPr lang="en-GB" altLang="en-US" sz="750" dirty="0">
                <a:solidFill>
                  <a:srgbClr val="FF0000"/>
                </a:solidFill>
                <a:latin typeface="HP Simplified" panose="020B0604020204020204" pitchFamily="34" charset="0"/>
              </a:rPr>
              <a:t>32.00 </a:t>
            </a:r>
            <a:r>
              <a:rPr lang="en-GB" altLang="en-US" sz="700" dirty="0">
                <a:solidFill>
                  <a:srgbClr val="FF0000"/>
                </a:solidFill>
                <a:latin typeface="HP Simplified" panose="020B0604020204020204" pitchFamily="34" charset="0"/>
              </a:rPr>
              <a:t>€</a:t>
            </a:r>
          </a:p>
        </p:txBody>
      </p:sp>
      <p:sp>
        <p:nvSpPr>
          <p:cNvPr id="2079" name="TextBox 44"/>
          <p:cNvSpPr txBox="1">
            <a:spLocks noChangeArrowheads="1"/>
          </p:cNvSpPr>
          <p:nvPr/>
        </p:nvSpPr>
        <p:spPr bwMode="auto">
          <a:xfrm>
            <a:off x="5589499" y="63500"/>
            <a:ext cx="954087"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fontAlgn="ctr" hangingPunct="1"/>
            <a:endParaRPr lang="en-US" altLang="en-US" sz="700" dirty="0">
              <a:solidFill>
                <a:srgbClr val="FF0000"/>
              </a:solidFill>
              <a:latin typeface="HP Simplified" panose="020B0604020204020204" pitchFamily="34" charset="0"/>
            </a:endParaRPr>
          </a:p>
        </p:txBody>
      </p:sp>
      <p:sp>
        <p:nvSpPr>
          <p:cNvPr id="2080" name="TextBox 47"/>
          <p:cNvSpPr txBox="1">
            <a:spLocks noChangeArrowheads="1"/>
          </p:cNvSpPr>
          <p:nvPr/>
        </p:nvSpPr>
        <p:spPr bwMode="auto">
          <a:xfrm>
            <a:off x="3146558" y="2972935"/>
            <a:ext cx="1475682" cy="661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aa-ET" sz="750" dirty="0">
                <a:latin typeface="HP Simplified" panose="020B0604020204020204" pitchFamily="34" charset="0"/>
              </a:rPr>
              <a:t>7KX12AA, SNOW WHITE</a:t>
            </a:r>
            <a:r>
              <a:rPr lang="el-GR" sz="750" dirty="0">
                <a:latin typeface="HP Simplified" panose="020B0604020204020204" pitchFamily="34" charset="0"/>
              </a:rPr>
              <a:t>, </a:t>
            </a:r>
            <a:r>
              <a:rPr lang="en-US" sz="750" dirty="0">
                <a:solidFill>
                  <a:srgbClr val="FF0000"/>
                </a:solidFill>
                <a:latin typeface="HP Simplified" panose="020B0604020204020204" pitchFamily="34" charset="0"/>
              </a:rPr>
              <a:t>22.00 </a:t>
            </a:r>
            <a:r>
              <a:rPr lang="en-GB" sz="750" dirty="0">
                <a:solidFill>
                  <a:srgbClr val="FF0000"/>
                </a:solidFill>
                <a:latin typeface="HP Simplified" panose="020B0604020204020204" pitchFamily="34" charset="0"/>
              </a:rPr>
              <a:t>€</a:t>
            </a:r>
          </a:p>
          <a:p>
            <a:pPr fontAlgn="ctr"/>
            <a:r>
              <a:rPr lang="en-GB" sz="750" dirty="0">
                <a:latin typeface="HP Simplified" panose="020B0604020204020204" pitchFamily="34" charset="0"/>
              </a:rPr>
              <a:t>3FV66AA</a:t>
            </a:r>
            <a:r>
              <a:rPr lang="en-GB" sz="750" dirty="0">
                <a:latin typeface="HP Simplified" panose="020B0604020204020204" pitchFamily="34" charset="0"/>
                <a:hlinkClick r:id="rId27"/>
              </a:rPr>
              <a:t> </a:t>
            </a:r>
            <a:r>
              <a:rPr lang="en-GB" sz="750" dirty="0">
                <a:latin typeface="HP Simplified" panose="020B0604020204020204" pitchFamily="34" charset="0"/>
              </a:rPr>
              <a:t>BLACK </a:t>
            </a:r>
            <a:r>
              <a:rPr lang="en-GB" sz="750" dirty="0">
                <a:solidFill>
                  <a:srgbClr val="FF0000"/>
                </a:solidFill>
                <a:latin typeface="HP Simplified" panose="020B0604020204020204" pitchFamily="34" charset="0"/>
              </a:rPr>
              <a:t>23.00 € </a:t>
            </a:r>
            <a:endParaRPr lang="en-GB" sz="750" u="none" strike="noStrike" dirty="0">
              <a:effectLst/>
              <a:latin typeface="HP Simplified" panose="020B0604020204020204" pitchFamily="34" charset="0"/>
            </a:endParaRPr>
          </a:p>
          <a:p>
            <a:pPr fontAlgn="ctr"/>
            <a:r>
              <a:rPr lang="en-GB" sz="750" u="none" strike="noStrike" dirty="0">
                <a:effectLst/>
                <a:latin typeface="HP Simplified" panose="020B0604020204020204" pitchFamily="34" charset="0"/>
              </a:rPr>
              <a:t>391R4AA</a:t>
            </a:r>
            <a:r>
              <a:rPr lang="en-GB" sz="750" u="none" strike="noStrike" dirty="0">
                <a:effectLst/>
                <a:latin typeface="HP Simplified" panose="020B0604020204020204" pitchFamily="34" charset="0"/>
                <a:hlinkClick r:id="rId28"/>
              </a:rPr>
              <a:t> </a:t>
            </a:r>
            <a:r>
              <a:rPr lang="en-GB" sz="750" u="none" strike="noStrike" dirty="0">
                <a:effectLst/>
                <a:latin typeface="HP Simplified" panose="020B0604020204020204" pitchFamily="34" charset="0"/>
              </a:rPr>
              <a:t>BLACK </a:t>
            </a:r>
            <a:r>
              <a:rPr lang="en-GB" sz="750" dirty="0">
                <a:solidFill>
                  <a:srgbClr val="FF0000"/>
                </a:solidFill>
                <a:latin typeface="HP Simplified" panose="020B0604020204020204" pitchFamily="34" charset="0"/>
              </a:rPr>
              <a:t>2</a:t>
            </a:r>
            <a:r>
              <a:rPr lang="en-GB" sz="750" u="none" strike="noStrike" dirty="0">
                <a:solidFill>
                  <a:srgbClr val="FF0000"/>
                </a:solidFill>
                <a:effectLst/>
                <a:latin typeface="HP Simplified" panose="020B0604020204020204" pitchFamily="34" charset="0"/>
              </a:rPr>
              <a:t>4.00 €</a:t>
            </a:r>
          </a:p>
          <a:p>
            <a:pPr fontAlgn="ctr"/>
            <a:r>
              <a:rPr lang="en-GB" sz="750" dirty="0">
                <a:solidFill>
                  <a:srgbClr val="000000"/>
                </a:solidFill>
                <a:latin typeface="HP Simplified" panose="020B0604020204020204" pitchFamily="34" charset="0"/>
              </a:rPr>
              <a:t>7KX11AA</a:t>
            </a:r>
            <a:r>
              <a:rPr lang="en-GB" sz="750" dirty="0">
                <a:solidFill>
                  <a:srgbClr val="000000"/>
                </a:solidFill>
                <a:latin typeface="HP Simplified" panose="020B0604020204020204" pitchFamily="34" charset="0"/>
                <a:hlinkClick r:id="rId29"/>
              </a:rPr>
              <a:t> </a:t>
            </a:r>
            <a:r>
              <a:rPr lang="en-US" sz="750" dirty="0">
                <a:solidFill>
                  <a:srgbClr val="000000"/>
                </a:solidFill>
                <a:latin typeface="HP Simplified" panose="020B0604020204020204" pitchFamily="34" charset="0"/>
              </a:rPr>
              <a:t>LUMIERE BLUE, </a:t>
            </a:r>
            <a:r>
              <a:rPr lang="en-GB" sz="750" dirty="0">
                <a:solidFill>
                  <a:srgbClr val="FF0000"/>
                </a:solidFill>
                <a:latin typeface="HP Simplified" panose="020B0604020204020204" pitchFamily="34" charset="0"/>
              </a:rPr>
              <a:t>24.00 </a:t>
            </a:r>
            <a:r>
              <a:rPr lang="en-GB" sz="750" b="0" i="0" u="none" strike="noStrike" kern="1200" dirty="0">
                <a:solidFill>
                  <a:srgbClr val="FF0000"/>
                </a:solidFill>
                <a:effectLst/>
                <a:latin typeface="HP Simplified" panose="020B0604020204020204" pitchFamily="34" charset="0"/>
              </a:rPr>
              <a:t>€</a:t>
            </a:r>
          </a:p>
          <a:p>
            <a:pPr fontAlgn="ctr"/>
            <a:endParaRPr lang="en-GB" sz="700" b="0" i="0" u="none" strike="noStrike" kern="1200" dirty="0">
              <a:solidFill>
                <a:srgbClr val="FF0000"/>
              </a:solidFill>
              <a:effectLst/>
              <a:latin typeface="HP Simplified" panose="020B0604020204020204" pitchFamily="34" charset="0"/>
            </a:endParaRPr>
          </a:p>
        </p:txBody>
      </p:sp>
      <p:sp>
        <p:nvSpPr>
          <p:cNvPr id="2083" name="TextBox 60"/>
          <p:cNvSpPr txBox="1">
            <a:spLocks noChangeArrowheads="1"/>
          </p:cNvSpPr>
          <p:nvPr/>
        </p:nvSpPr>
        <p:spPr bwMode="auto">
          <a:xfrm>
            <a:off x="7962008" y="5684574"/>
            <a:ext cx="116562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fontAlgn="ctr"/>
            <a:r>
              <a:rPr lang="en-GB" sz="750" dirty="0">
                <a:solidFill>
                  <a:srgbClr val="363636"/>
                </a:solidFill>
                <a:latin typeface="HP Simplified" panose="020B0604020204020204" pitchFamily="34" charset="0"/>
              </a:rPr>
              <a:t>5JH72AA</a:t>
            </a:r>
            <a:r>
              <a:rPr lang="en-GB" sz="750" dirty="0">
                <a:solidFill>
                  <a:srgbClr val="363636"/>
                </a:solidFill>
                <a:latin typeface="HP Simplified" panose="020B0604020204020204" pitchFamily="34" charset="0"/>
                <a:hlinkClick r:id="rId30"/>
              </a:rPr>
              <a:t> </a:t>
            </a:r>
            <a:endParaRPr lang="en-GB" sz="750" dirty="0">
              <a:solidFill>
                <a:srgbClr val="363636"/>
              </a:solidFill>
              <a:latin typeface="HP Simplified" panose="020B0604020204020204" pitchFamily="34" charset="0"/>
            </a:endParaRPr>
          </a:p>
          <a:p>
            <a:pPr algn="ctr" fontAlgn="ctr"/>
            <a:r>
              <a:rPr lang="en-GB" altLang="en-US" sz="750" dirty="0">
                <a:latin typeface="HP Simplified" panose="020B0604020204020204" pitchFamily="34" charset="0"/>
              </a:rPr>
              <a:t>PAVILION USB,  </a:t>
            </a:r>
            <a:r>
              <a:rPr lang="en-US" altLang="en-US" sz="750" dirty="0">
                <a:solidFill>
                  <a:srgbClr val="FF0000"/>
                </a:solidFill>
                <a:latin typeface="HP Simplified" panose="020B0604020204020204" pitchFamily="34" charset="0"/>
              </a:rPr>
              <a:t>34.00 </a:t>
            </a:r>
            <a:r>
              <a:rPr lang="en-GB" altLang="en-US" sz="750" dirty="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2090" name="TextBox 136"/>
          <p:cNvSpPr txBox="1">
            <a:spLocks noChangeArrowheads="1"/>
          </p:cNvSpPr>
          <p:nvPr/>
        </p:nvSpPr>
        <p:spPr bwMode="auto">
          <a:xfrm>
            <a:off x="6101820" y="3828194"/>
            <a:ext cx="72371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700" dirty="0">
                <a:latin typeface="HP Simplified" panose="020B0604020204020204" pitchFamily="34" charset="0"/>
              </a:rPr>
              <a:t>2CE30AA</a:t>
            </a:r>
            <a:r>
              <a:rPr lang="en-US" altLang="en-US" sz="700" dirty="0">
                <a:latin typeface="HP Simplified" panose="020B0604020204020204" pitchFamily="34" charset="0"/>
                <a:hlinkClick r:id="rId31"/>
              </a:rPr>
              <a:t>  </a:t>
            </a:r>
            <a:r>
              <a:rPr lang="en-US" altLang="en-US" sz="700" dirty="0">
                <a:latin typeface="HP Simplified" panose="020B0604020204020204" pitchFamily="34" charset="0"/>
              </a:rPr>
              <a:t>UP TO 9.4 M TO PC, SLEEK METAL-ACCENTED DEVICE, FAST RECHARGING </a:t>
            </a:r>
            <a:r>
              <a:rPr lang="en-GB" altLang="en-US" sz="700" dirty="0">
                <a:solidFill>
                  <a:srgbClr val="FF0000"/>
                </a:solidFill>
                <a:latin typeface="HP Simplified" panose="020B0604020204020204" pitchFamily="34" charset="0"/>
              </a:rPr>
              <a:t>60.00 €</a:t>
            </a:r>
            <a:endParaRPr lang="en-US" altLang="en-US" sz="700" dirty="0">
              <a:solidFill>
                <a:srgbClr val="FF0000"/>
              </a:solidFill>
              <a:latin typeface="HP Simplified" panose="020B0604020204020204" pitchFamily="34" charset="0"/>
              <a:cs typeface="Calibri" panose="020F0502020204030204" pitchFamily="34" charset="0"/>
            </a:endParaRPr>
          </a:p>
        </p:txBody>
      </p:sp>
      <p:sp>
        <p:nvSpPr>
          <p:cNvPr id="2093" name="Rectangle 126"/>
          <p:cNvSpPr>
            <a:spLocks noChangeArrowheads="1"/>
          </p:cNvSpPr>
          <p:nvPr/>
        </p:nvSpPr>
        <p:spPr bwMode="auto">
          <a:xfrm>
            <a:off x="54958" y="3187782"/>
            <a:ext cx="1671805"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GB" altLang="en-US" sz="750" dirty="0">
                <a:solidFill>
                  <a:srgbClr val="333333"/>
                </a:solidFill>
                <a:latin typeface="HP Simplified" panose="020B0604020204020204" pitchFamily="34" charset="0"/>
              </a:rPr>
              <a:t>E5C13AA</a:t>
            </a:r>
            <a:r>
              <a:rPr lang="en-GB" altLang="en-US" sz="750" dirty="0">
                <a:solidFill>
                  <a:srgbClr val="333333"/>
                </a:solidFill>
                <a:latin typeface="HP Simplified" panose="020B0604020204020204" pitchFamily="34" charset="0"/>
                <a:hlinkClick r:id="rId32"/>
              </a:rPr>
              <a:t>  </a:t>
            </a:r>
            <a:r>
              <a:rPr lang="en-GB" altLang="en-US" sz="750" dirty="0">
                <a:solidFill>
                  <a:srgbClr val="000000"/>
                </a:solidFill>
                <a:latin typeface="HP Simplified" panose="020B0604020204020204" pitchFamily="34" charset="0"/>
              </a:rPr>
              <a:t>WHITE </a:t>
            </a:r>
            <a:r>
              <a:rPr lang="en-US" altLang="en-US" sz="750" dirty="0">
                <a:solidFill>
                  <a:srgbClr val="FF0000"/>
                </a:solidFill>
                <a:latin typeface="HP Simplified" panose="020B0604020204020204" pitchFamily="34" charset="0"/>
              </a:rPr>
              <a:t>32.00 </a:t>
            </a:r>
            <a:r>
              <a:rPr lang="en-GB" altLang="en-US" sz="750" dirty="0">
                <a:solidFill>
                  <a:srgbClr val="FF0000"/>
                </a:solidFill>
                <a:latin typeface="HP Simplified" panose="020B0604020204020204" pitchFamily="34" charset="0"/>
              </a:rPr>
              <a:t>€</a:t>
            </a:r>
          </a:p>
          <a:p>
            <a:pPr eaLnBrk="1" hangingPunct="1"/>
            <a:endParaRPr lang="en-GB" altLang="en-US" sz="750" dirty="0">
              <a:solidFill>
                <a:srgbClr val="FF0000"/>
              </a:solidFill>
              <a:latin typeface="HP Simplified" panose="020B0604020204020204" pitchFamily="34" charset="0"/>
            </a:endParaRPr>
          </a:p>
          <a:p>
            <a:r>
              <a:rPr lang="en-US" altLang="en-US" sz="750" dirty="0">
                <a:latin typeface="HP Simplified" panose="020B0604020204020204" pitchFamily="34" charset="0"/>
              </a:rPr>
              <a:t>W2Q00AA</a:t>
            </a:r>
            <a:r>
              <a:rPr lang="en-US" altLang="en-US" sz="750" dirty="0">
                <a:latin typeface="HP Simplified" panose="020B0604020204020204" pitchFamily="34" charset="0"/>
                <a:hlinkClick r:id="rId33"/>
              </a:rPr>
              <a:t> </a:t>
            </a:r>
            <a:r>
              <a:rPr lang="en-US" altLang="en-US" sz="750" dirty="0">
                <a:latin typeface="HP Simplified" panose="020B0604020204020204" pitchFamily="34" charset="0"/>
              </a:rPr>
              <a:t>DARK ASH SILVER </a:t>
            </a:r>
            <a:r>
              <a:rPr lang="en-GB" altLang="en-US" sz="750" dirty="0">
                <a:solidFill>
                  <a:srgbClr val="FF0000"/>
                </a:solidFill>
                <a:latin typeface="HP Simplified" panose="020B0604020204020204" pitchFamily="34" charset="0"/>
              </a:rPr>
              <a:t>38.00 </a:t>
            </a:r>
            <a:r>
              <a:rPr lang="en-US" altLang="en-US" sz="750" dirty="0">
                <a:solidFill>
                  <a:srgbClr val="FF0000"/>
                </a:solidFill>
                <a:latin typeface="HP Simplified" panose="020B0604020204020204" pitchFamily="34" charset="0"/>
              </a:rPr>
              <a:t>€</a:t>
            </a:r>
          </a:p>
        </p:txBody>
      </p:sp>
      <p:sp>
        <p:nvSpPr>
          <p:cNvPr id="2094" name="Rectangle 1047"/>
          <p:cNvSpPr>
            <a:spLocks noChangeArrowheads="1"/>
          </p:cNvSpPr>
          <p:nvPr/>
        </p:nvSpPr>
        <p:spPr bwMode="auto">
          <a:xfrm>
            <a:off x="4744110" y="5061138"/>
            <a:ext cx="1193370"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en-US" sz="750" dirty="0">
                <a:solidFill>
                  <a:srgbClr val="333333"/>
                </a:solidFill>
                <a:latin typeface="HP Simplified" panose="020B0604020204020204" pitchFamily="34" charset="0"/>
              </a:rPr>
              <a:t>H5N61AA</a:t>
            </a:r>
            <a:r>
              <a:rPr lang="en-US" altLang="en-US" sz="750" dirty="0">
                <a:solidFill>
                  <a:srgbClr val="333333"/>
                </a:solidFill>
                <a:latin typeface="HP Simplified" panose="020B0604020204020204" pitchFamily="34" charset="0"/>
                <a:hlinkClick r:id="rId34"/>
              </a:rPr>
              <a:t> </a:t>
            </a:r>
            <a:r>
              <a:rPr lang="en-US" altLang="en-US" sz="750" dirty="0">
                <a:solidFill>
                  <a:srgbClr val="333333"/>
                </a:solidFill>
                <a:latin typeface="HP Simplified" panose="020B0604020204020204" pitchFamily="34" charset="0"/>
              </a:rPr>
              <a:t> BLACK </a:t>
            </a:r>
            <a:r>
              <a:rPr lang="en-GB" altLang="en-US" sz="750" dirty="0">
                <a:solidFill>
                  <a:srgbClr val="E21A2C"/>
                </a:solidFill>
                <a:latin typeface="HP Simplified" panose="020B0604020204020204" pitchFamily="34" charset="0"/>
              </a:rPr>
              <a:t>34.00 </a:t>
            </a:r>
            <a:r>
              <a:rPr lang="en-US" altLang="en-US" sz="750" dirty="0">
                <a:solidFill>
                  <a:srgbClr val="E21A2C"/>
                </a:solidFill>
                <a:latin typeface="HP Simplified" panose="020B0604020204020204" pitchFamily="34" charset="0"/>
              </a:rPr>
              <a:t>€</a:t>
            </a:r>
          </a:p>
        </p:txBody>
      </p:sp>
      <p:sp>
        <p:nvSpPr>
          <p:cNvPr id="33" name="Rectangle 32"/>
          <p:cNvSpPr/>
          <p:nvPr/>
        </p:nvSpPr>
        <p:spPr>
          <a:xfrm>
            <a:off x="-6325" y="2184450"/>
            <a:ext cx="1680416" cy="546303"/>
          </a:xfrm>
          <a:prstGeom prst="rect">
            <a:avLst/>
          </a:prstGeom>
        </p:spPr>
        <p:txBody>
          <a:bodyPr wrap="square">
            <a:spAutoFit/>
          </a:bodyPr>
          <a:lstStyle/>
          <a:p>
            <a:pPr algn="ctr">
              <a:defRPr/>
            </a:pPr>
            <a:r>
              <a:rPr lang="en-GB" sz="750" dirty="0">
                <a:solidFill>
                  <a:schemeClr val="tx1">
                    <a:lumMod val="50000"/>
                    <a:lumOff val="50000"/>
                  </a:schemeClr>
                </a:solidFill>
                <a:latin typeface="HP Simplified" panose="020B0604020204020204" pitchFamily="34" charset="0"/>
              </a:rPr>
              <a:t>HP MOUSE Z5000 BLUETOOTH WIRELESS. </a:t>
            </a:r>
            <a:r>
              <a:rPr lang="en-GB" sz="700" dirty="0">
                <a:solidFill>
                  <a:schemeClr val="tx1">
                    <a:lumMod val="50000"/>
                    <a:lumOff val="50000"/>
                  </a:schemeClr>
                </a:solidFill>
                <a:latin typeface="HP Simplified" panose="020B0604020204020204" pitchFamily="34" charset="0"/>
              </a:rPr>
              <a:t>Three standard buttons and scroll wheel. Ultra-slim mouse control</a:t>
            </a:r>
          </a:p>
          <a:p>
            <a:pPr algn="ctr" eaLnBrk="1" fontAlgn="auto" hangingPunct="1">
              <a:spcBef>
                <a:spcPts val="0"/>
              </a:spcBef>
              <a:spcAft>
                <a:spcPts val="0"/>
              </a:spcAft>
              <a:defRPr/>
            </a:pPr>
            <a:r>
              <a:rPr lang="en-GB" sz="750" dirty="0">
                <a:solidFill>
                  <a:schemeClr val="tx1">
                    <a:lumMod val="50000"/>
                    <a:lumOff val="50000"/>
                  </a:schemeClr>
                </a:solidFill>
                <a:latin typeface="HP Simplified" panose="020B0604020204020204" pitchFamily="34" charset="0"/>
              </a:rPr>
              <a:t> </a:t>
            </a:r>
          </a:p>
        </p:txBody>
      </p:sp>
      <p:sp>
        <p:nvSpPr>
          <p:cNvPr id="43" name="Rectangle 42"/>
          <p:cNvSpPr/>
          <p:nvPr/>
        </p:nvSpPr>
        <p:spPr>
          <a:xfrm>
            <a:off x="5936948" y="2286937"/>
            <a:ext cx="957362" cy="438582"/>
          </a:xfrm>
          <a:prstGeom prst="rect">
            <a:avLst/>
          </a:prstGeom>
        </p:spPr>
        <p:txBody>
          <a:bodyPr wrap="square">
            <a:spAutoFit/>
          </a:bodyPr>
          <a:lstStyle/>
          <a:p>
            <a:pPr algn="ctr" eaLnBrk="1" fontAlgn="auto" hangingPunct="1">
              <a:spcBef>
                <a:spcPts val="0"/>
              </a:spcBef>
              <a:spcAft>
                <a:spcPts val="0"/>
              </a:spcAft>
              <a:defRPr/>
            </a:pPr>
            <a:r>
              <a:rPr lang="en-GB" sz="750" dirty="0">
                <a:solidFill>
                  <a:schemeClr val="tx1">
                    <a:lumMod val="50000"/>
                    <a:lumOff val="50000"/>
                  </a:schemeClr>
                </a:solidFill>
                <a:latin typeface="HP Simplified" panose="020B0604020204020204" pitchFamily="34" charset="0"/>
              </a:rPr>
              <a:t>HP MOUSE  PRESENTER ELITE, BLUETOOTH</a:t>
            </a:r>
            <a:endParaRPr lang="en-US" sz="750" dirty="0">
              <a:solidFill>
                <a:schemeClr val="tx1">
                  <a:lumMod val="50000"/>
                  <a:lumOff val="50000"/>
                </a:schemeClr>
              </a:solidFill>
              <a:latin typeface="HP Simplified" panose="020B0604020204020204" pitchFamily="34" charset="0"/>
            </a:endParaRPr>
          </a:p>
        </p:txBody>
      </p:sp>
      <p:sp>
        <p:nvSpPr>
          <p:cNvPr id="2120" name="TextBox 36"/>
          <p:cNvSpPr txBox="1">
            <a:spLocks noChangeArrowheads="1"/>
          </p:cNvSpPr>
          <p:nvPr/>
        </p:nvSpPr>
        <p:spPr bwMode="auto">
          <a:xfrm>
            <a:off x="8298872" y="1421698"/>
            <a:ext cx="123244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50" dirty="0">
                <a:latin typeface="HP Simplified" panose="020B0604020204020204" pitchFamily="34" charset="0"/>
              </a:rPr>
              <a:t>8BC53AA</a:t>
            </a:r>
            <a:r>
              <a:rPr lang="en-US" altLang="en-US" sz="750" dirty="0">
                <a:latin typeface="HP Simplified" panose="020B0604020204020204" pitchFamily="34" charset="0"/>
                <a:hlinkClick r:id="rId35"/>
              </a:rPr>
              <a:t> </a:t>
            </a:r>
            <a:r>
              <a:rPr lang="en-US" altLang="en-US" sz="750" dirty="0">
                <a:latin typeface="HP Simplified" panose="020B0604020204020204" pitchFamily="34" charset="0"/>
              </a:rPr>
              <a:t>, </a:t>
            </a:r>
            <a:r>
              <a:rPr lang="en-GB" sz="750" dirty="0">
                <a:solidFill>
                  <a:srgbClr val="000000"/>
                </a:solidFill>
                <a:latin typeface="HP Simplified" panose="020B0604020204020204" pitchFamily="34" charset="0"/>
              </a:rPr>
              <a:t>OMEN RADAR 3 SENSOR, CO-DEVELOPED </a:t>
            </a:r>
          </a:p>
          <a:p>
            <a:pPr fontAlgn="ctr"/>
            <a:r>
              <a:rPr lang="en-GB" sz="750" dirty="0">
                <a:solidFill>
                  <a:srgbClr val="000000"/>
                </a:solidFill>
                <a:latin typeface="HP Simplified" panose="020B0604020204020204" pitchFamily="34" charset="0"/>
              </a:rPr>
              <a:t>WITH PIXART, CUSTOM LIGHTING THROUGH OMEN COMMAND CENTER</a:t>
            </a:r>
            <a:r>
              <a:rPr lang="en-US" altLang="en-US" sz="750" dirty="0">
                <a:latin typeface="HP Simplified" panose="020B0604020204020204" pitchFamily="34" charset="0"/>
              </a:rPr>
              <a:t>, </a:t>
            </a:r>
            <a:r>
              <a:rPr lang="en-US" altLang="en-US" sz="750" dirty="0">
                <a:solidFill>
                  <a:srgbClr val="FF0000"/>
                </a:solidFill>
                <a:latin typeface="HP Simplified" panose="020B0604020204020204" pitchFamily="34" charset="0"/>
              </a:rPr>
              <a:t>36.00</a:t>
            </a:r>
            <a:r>
              <a:rPr lang="el-GR" altLang="en-US" sz="750" dirty="0">
                <a:solidFill>
                  <a:srgbClr val="FF0000"/>
                </a:solidFill>
                <a:latin typeface="HP Simplified" panose="020B0604020204020204" pitchFamily="34" charset="0"/>
              </a:rPr>
              <a:t> </a:t>
            </a:r>
            <a:r>
              <a:rPr lang="en-US" altLang="en-US" sz="750" dirty="0">
                <a:solidFill>
                  <a:srgbClr val="FF0000"/>
                </a:solidFill>
                <a:latin typeface="HP Simplified" panose="020B0604020204020204" pitchFamily="34" charset="0"/>
              </a:rPr>
              <a:t>€</a:t>
            </a:r>
          </a:p>
        </p:txBody>
      </p:sp>
      <p:sp>
        <p:nvSpPr>
          <p:cNvPr id="2125" name="TextBox 57"/>
          <p:cNvSpPr txBox="1">
            <a:spLocks noChangeArrowheads="1"/>
          </p:cNvSpPr>
          <p:nvPr/>
        </p:nvSpPr>
        <p:spPr bwMode="auto">
          <a:xfrm>
            <a:off x="8017944" y="658244"/>
            <a:ext cx="1391078"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fontAlgn="ctr" hangingPunct="1"/>
            <a:r>
              <a:rPr lang="en-US" altLang="en-US" sz="750" dirty="0">
                <a:latin typeface="HP Simplified" panose="020B0604020204020204" pitchFamily="34" charset="0"/>
              </a:rPr>
              <a:t>8DX48AA</a:t>
            </a:r>
            <a:r>
              <a:rPr lang="en-GB" altLang="en-US" sz="750" dirty="0">
                <a:latin typeface="HP Simplified" panose="020B0604020204020204" pitchFamily="34" charset="0"/>
                <a:hlinkClick r:id="rId36"/>
              </a:rPr>
              <a:t>  </a:t>
            </a:r>
            <a:r>
              <a:rPr lang="en-GB" altLang="en-US" sz="750" dirty="0">
                <a:latin typeface="HP Simplified" panose="020B0604020204020204" pitchFamily="34" charset="0"/>
              </a:rPr>
              <a:t>7 BUTTONS, </a:t>
            </a:r>
            <a:r>
              <a:rPr lang="en-US" altLang="en-US" sz="750" dirty="0">
                <a:solidFill>
                  <a:srgbClr val="FF0000"/>
                </a:solidFill>
                <a:latin typeface="HP Simplified" panose="020B0604020204020204" pitchFamily="34" charset="0"/>
              </a:rPr>
              <a:t>20.00</a:t>
            </a:r>
            <a:r>
              <a:rPr lang="el-GR" altLang="en-US" sz="750" dirty="0">
                <a:solidFill>
                  <a:srgbClr val="FF0000"/>
                </a:solidFill>
                <a:latin typeface="HP Simplified" panose="020B0604020204020204" pitchFamily="34" charset="0"/>
              </a:rPr>
              <a:t> </a:t>
            </a:r>
            <a:r>
              <a:rPr lang="en-US" altLang="en-US" sz="750" dirty="0">
                <a:solidFill>
                  <a:srgbClr val="FF0000"/>
                </a:solidFill>
                <a:latin typeface="HP Simplified" panose="020B0604020204020204" pitchFamily="34" charset="0"/>
              </a:rPr>
              <a:t>€</a:t>
            </a:r>
          </a:p>
        </p:txBody>
      </p:sp>
      <p:sp>
        <p:nvSpPr>
          <p:cNvPr id="165" name="Rectangle 164"/>
          <p:cNvSpPr/>
          <p:nvPr/>
        </p:nvSpPr>
        <p:spPr>
          <a:xfrm>
            <a:off x="1203450" y="1149696"/>
            <a:ext cx="2252856" cy="207749"/>
          </a:xfrm>
          <a:prstGeom prst="rect">
            <a:avLst/>
          </a:prstGeom>
        </p:spPr>
        <p:txBody>
          <a:bodyPr wrap="square">
            <a:spAutoFit/>
          </a:bodyPr>
          <a:lstStyle/>
          <a:p>
            <a:pPr algn="ctr" eaLnBrk="1" fontAlgn="auto" hangingPunct="1">
              <a:spcBef>
                <a:spcPts val="0"/>
              </a:spcBef>
              <a:spcAft>
                <a:spcPts val="0"/>
              </a:spcAft>
              <a:defRPr/>
            </a:pPr>
            <a:r>
              <a:rPr lang="en-US" sz="750" dirty="0">
                <a:solidFill>
                  <a:schemeClr val="tx1">
                    <a:lumMod val="50000"/>
                    <a:lumOff val="50000"/>
                  </a:schemeClr>
                </a:solidFill>
                <a:latin typeface="HP Simplified" panose="020B0604020204020204" pitchFamily="34" charset="0"/>
              </a:rPr>
              <a:t>HP MOUSE</a:t>
            </a:r>
            <a:r>
              <a:rPr lang="el-GR" sz="750" dirty="0">
                <a:solidFill>
                  <a:schemeClr val="tx1">
                    <a:lumMod val="50000"/>
                    <a:lumOff val="50000"/>
                  </a:schemeClr>
                </a:solidFill>
                <a:latin typeface="HP Simplified" panose="020B0604020204020204" pitchFamily="34" charset="0"/>
              </a:rPr>
              <a:t> </a:t>
            </a:r>
            <a:r>
              <a:rPr lang="en-US" sz="750" dirty="0">
                <a:solidFill>
                  <a:schemeClr val="tx1">
                    <a:lumMod val="50000"/>
                    <a:lumOff val="50000"/>
                  </a:schemeClr>
                </a:solidFill>
                <a:latin typeface="HP Simplified" panose="020B0604020204020204" pitchFamily="34" charset="0"/>
              </a:rPr>
              <a:t>USB WIRED</a:t>
            </a:r>
          </a:p>
        </p:txBody>
      </p:sp>
      <p:sp>
        <p:nvSpPr>
          <p:cNvPr id="143" name="Rectangle 142"/>
          <p:cNvSpPr/>
          <p:nvPr/>
        </p:nvSpPr>
        <p:spPr>
          <a:xfrm>
            <a:off x="7766201" y="5455137"/>
            <a:ext cx="1361429" cy="207749"/>
          </a:xfrm>
          <a:prstGeom prst="rect">
            <a:avLst/>
          </a:prstGeom>
        </p:spPr>
        <p:txBody>
          <a:bodyPr wrap="square">
            <a:spAutoFit/>
          </a:bodyPr>
          <a:lstStyle/>
          <a:p>
            <a:pPr algn="ctr" eaLnBrk="1" fontAlgn="auto" hangingPunct="1">
              <a:spcBef>
                <a:spcPts val="0"/>
              </a:spcBef>
              <a:spcAft>
                <a:spcPts val="0"/>
              </a:spcAft>
              <a:defRPr/>
            </a:pPr>
            <a:r>
              <a:rPr lang="en-GB" sz="750" dirty="0">
                <a:solidFill>
                  <a:schemeClr val="tx1">
                    <a:lumMod val="50000"/>
                    <a:lumOff val="50000"/>
                  </a:schemeClr>
                </a:solidFill>
                <a:latin typeface="HP Simplified" panose="020B0604020204020204" pitchFamily="34" charset="0"/>
              </a:rPr>
              <a:t>HP MOUSEPAD </a:t>
            </a:r>
            <a:endParaRPr lang="en-US" sz="750" dirty="0">
              <a:solidFill>
                <a:schemeClr val="tx1">
                  <a:lumMod val="50000"/>
                  <a:lumOff val="50000"/>
                </a:schemeClr>
              </a:solidFill>
              <a:latin typeface="HP Simplified" panose="020B0604020204020204" pitchFamily="34" charset="0"/>
            </a:endParaRPr>
          </a:p>
        </p:txBody>
      </p:sp>
      <p:sp>
        <p:nvSpPr>
          <p:cNvPr id="148" name="Rectangle 147"/>
          <p:cNvSpPr/>
          <p:nvPr/>
        </p:nvSpPr>
        <p:spPr>
          <a:xfrm>
            <a:off x="4747552" y="3950907"/>
            <a:ext cx="1310300" cy="200055"/>
          </a:xfrm>
          <a:prstGeom prst="rect">
            <a:avLst/>
          </a:prstGeom>
        </p:spPr>
        <p:txBody>
          <a:bodyPr wrap="square">
            <a:spAutoFit/>
          </a:bodyPr>
          <a:lstStyle/>
          <a:p>
            <a:pPr eaLnBrk="1" fontAlgn="auto" hangingPunct="1">
              <a:spcBef>
                <a:spcPts val="0"/>
              </a:spcBef>
              <a:spcAft>
                <a:spcPts val="0"/>
              </a:spcAft>
              <a:defRPr/>
            </a:pPr>
            <a:r>
              <a:rPr lang="en-US" sz="700" dirty="0">
                <a:solidFill>
                  <a:schemeClr val="tx1">
                    <a:lumMod val="50000"/>
                    <a:lumOff val="50000"/>
                  </a:schemeClr>
                </a:solidFill>
                <a:latin typeface="HP Simplified" panose="020B0604020204020204" pitchFamily="34" charset="0"/>
              </a:rPr>
              <a:t>HP MOUSE</a:t>
            </a:r>
            <a:r>
              <a:rPr lang="el-GR" sz="700" dirty="0">
                <a:solidFill>
                  <a:schemeClr val="tx1">
                    <a:lumMod val="50000"/>
                    <a:lumOff val="50000"/>
                  </a:schemeClr>
                </a:solidFill>
                <a:latin typeface="HP Simplified" panose="020B0604020204020204" pitchFamily="34" charset="0"/>
              </a:rPr>
              <a:t> </a:t>
            </a:r>
            <a:r>
              <a:rPr lang="en-US" sz="700" dirty="0">
                <a:solidFill>
                  <a:schemeClr val="tx1">
                    <a:lumMod val="50000"/>
                    <a:lumOff val="50000"/>
                  </a:schemeClr>
                </a:solidFill>
                <a:latin typeface="HP Simplified" panose="020B0604020204020204" pitchFamily="34" charset="0"/>
              </a:rPr>
              <a:t>Z400 WIRELESS</a:t>
            </a:r>
          </a:p>
        </p:txBody>
      </p:sp>
      <p:sp>
        <p:nvSpPr>
          <p:cNvPr id="154" name="Rectangle 153"/>
          <p:cNvSpPr/>
          <p:nvPr/>
        </p:nvSpPr>
        <p:spPr>
          <a:xfrm>
            <a:off x="3165126" y="2041762"/>
            <a:ext cx="1478951" cy="207749"/>
          </a:xfrm>
          <a:prstGeom prst="rect">
            <a:avLst/>
          </a:prstGeom>
        </p:spPr>
        <p:txBody>
          <a:bodyPr wrap="square">
            <a:spAutoFit/>
          </a:bodyPr>
          <a:lstStyle/>
          <a:p>
            <a:pPr algn="ctr" eaLnBrk="1" fontAlgn="auto" hangingPunct="1">
              <a:spcBef>
                <a:spcPts val="0"/>
              </a:spcBef>
              <a:spcAft>
                <a:spcPts val="0"/>
              </a:spcAft>
              <a:defRPr/>
            </a:pPr>
            <a:r>
              <a:rPr lang="en-GB" sz="750" u="none" strike="noStrike" dirty="0">
                <a:solidFill>
                  <a:schemeClr val="tx1">
                    <a:lumMod val="50000"/>
                    <a:lumOff val="50000"/>
                  </a:schemeClr>
                </a:solidFill>
                <a:effectLst/>
                <a:latin typeface="HP Simplified" panose="020B0604020204020204" pitchFamily="34" charset="0"/>
              </a:rPr>
              <a:t>HP MOUSE 220 WIRELESS</a:t>
            </a:r>
            <a:endParaRPr lang="en-US" sz="750" dirty="0">
              <a:solidFill>
                <a:schemeClr val="tx1">
                  <a:lumMod val="50000"/>
                  <a:lumOff val="50000"/>
                </a:schemeClr>
              </a:solidFill>
              <a:latin typeface="HP Simplified" panose="020B0604020204020204" pitchFamily="34" charset="0"/>
            </a:endParaRPr>
          </a:p>
        </p:txBody>
      </p:sp>
      <p:sp>
        <p:nvSpPr>
          <p:cNvPr id="2157" name="TextBox 158"/>
          <p:cNvSpPr txBox="1">
            <a:spLocks noChangeArrowheads="1"/>
          </p:cNvSpPr>
          <p:nvPr/>
        </p:nvSpPr>
        <p:spPr bwMode="auto">
          <a:xfrm>
            <a:off x="7401058" y="1446304"/>
            <a:ext cx="937182" cy="6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50" dirty="0">
                <a:latin typeface="HP Simplified" panose="020B0604020204020204" pitchFamily="34" charset="0"/>
              </a:rPr>
              <a:t>8BC52AA, </a:t>
            </a:r>
            <a:r>
              <a:rPr lang="en-GB" sz="750" dirty="0">
                <a:solidFill>
                  <a:srgbClr val="000000"/>
                </a:solidFill>
                <a:latin typeface="HP Simplified" panose="020B0604020204020204" pitchFamily="34" charset="0"/>
              </a:rPr>
              <a:t>OMEN RADAR 1 SENSOR, CO-DEVELOPED </a:t>
            </a:r>
          </a:p>
          <a:p>
            <a:pPr fontAlgn="ctr"/>
            <a:r>
              <a:rPr lang="en-GB" sz="750" dirty="0">
                <a:solidFill>
                  <a:srgbClr val="000000"/>
                </a:solidFill>
                <a:latin typeface="HP Simplified" panose="020B0604020204020204" pitchFamily="34" charset="0"/>
              </a:rPr>
              <a:t>WITH PIXART, </a:t>
            </a:r>
            <a:r>
              <a:rPr lang="en-US" sz="750" dirty="0">
                <a:solidFill>
                  <a:srgbClr val="FF0000"/>
                </a:solidFill>
                <a:latin typeface="HP Simplified" panose="020B0604020204020204" pitchFamily="34" charset="0"/>
              </a:rPr>
              <a:t>29.00</a:t>
            </a:r>
            <a:r>
              <a:rPr lang="el-GR" altLang="en-US" sz="750" dirty="0">
                <a:solidFill>
                  <a:srgbClr val="FF0000"/>
                </a:solidFill>
                <a:latin typeface="HP Simplified" panose="020B0604020204020204" pitchFamily="34" charset="0"/>
              </a:rPr>
              <a:t> </a:t>
            </a:r>
            <a:r>
              <a:rPr lang="en-GB" altLang="en-US" sz="750" dirty="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2158" name="TextBox 161"/>
          <p:cNvSpPr txBox="1">
            <a:spLocks noChangeArrowheads="1"/>
          </p:cNvSpPr>
          <p:nvPr/>
        </p:nvSpPr>
        <p:spPr bwMode="auto">
          <a:xfrm>
            <a:off x="8484990" y="3426916"/>
            <a:ext cx="1281699"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fontAlgn="ctr" hangingPunct="1"/>
            <a:r>
              <a:rPr lang="en-US" altLang="en-US" sz="750" dirty="0">
                <a:latin typeface="HP Simplified" panose="020B0604020204020204" pitchFamily="34" charset="0"/>
              </a:rPr>
              <a:t>7ZF19AA</a:t>
            </a:r>
            <a:r>
              <a:rPr lang="en-US" altLang="en-US" sz="750" dirty="0">
                <a:latin typeface="HP Simplified" panose="020B0604020204020204" pitchFamily="34" charset="0"/>
                <a:hlinkClick r:id="rId37"/>
              </a:rPr>
              <a:t> </a:t>
            </a:r>
            <a:r>
              <a:rPr lang="en-US" altLang="en-US" sz="750" dirty="0">
                <a:latin typeface="HP Simplified" panose="020B0604020204020204" pitchFamily="34" charset="0"/>
              </a:rPr>
              <a:t>WHITE, </a:t>
            </a:r>
            <a:r>
              <a:rPr lang="en-US" altLang="en-US" sz="750" dirty="0">
                <a:solidFill>
                  <a:srgbClr val="FF0000"/>
                </a:solidFill>
                <a:latin typeface="HP Simplified" panose="020B0604020204020204" pitchFamily="34" charset="0"/>
              </a:rPr>
              <a:t>67.00</a:t>
            </a:r>
            <a:r>
              <a:rPr lang="el-GR" altLang="en-US" sz="750" dirty="0">
                <a:solidFill>
                  <a:srgbClr val="FF0000"/>
                </a:solidFill>
                <a:latin typeface="HP Simplified" panose="020B0604020204020204" pitchFamily="34" charset="0"/>
              </a:rPr>
              <a:t> </a:t>
            </a:r>
            <a:r>
              <a:rPr lang="en-GB" altLang="en-US" sz="750" dirty="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64" name="Rectangle 63"/>
          <p:cNvSpPr/>
          <p:nvPr/>
        </p:nvSpPr>
        <p:spPr>
          <a:xfrm>
            <a:off x="1706285" y="3150540"/>
            <a:ext cx="1484938" cy="530915"/>
          </a:xfrm>
          <a:prstGeom prst="rect">
            <a:avLst/>
          </a:prstGeom>
        </p:spPr>
        <p:txBody>
          <a:bodyPr wrap="square">
            <a:spAutoFit/>
          </a:bodyPr>
          <a:lstStyle/>
          <a:p>
            <a:pPr algn="ctr">
              <a:defRPr/>
            </a:pPr>
            <a:r>
              <a:rPr lang="en-US" sz="750" dirty="0">
                <a:solidFill>
                  <a:schemeClr val="tx1">
                    <a:lumMod val="50000"/>
                    <a:lumOff val="50000"/>
                  </a:schemeClr>
                </a:solidFill>
                <a:latin typeface="HP Simplified" panose="020B0604020204020204" pitchFamily="34" charset="0"/>
              </a:rPr>
              <a:t>HP MOUSE DUAL MODE </a:t>
            </a:r>
            <a:r>
              <a:rPr lang="en-GB" sz="700" dirty="0">
                <a:solidFill>
                  <a:schemeClr val="tx1">
                    <a:lumMod val="50000"/>
                    <a:lumOff val="50000"/>
                  </a:schemeClr>
                </a:solidFill>
                <a:latin typeface="HP Simplified" panose="020B0604020204020204" pitchFamily="34" charset="0"/>
              </a:rPr>
              <a:t>With this dual mode wireless mouse, you can easily connect to two separate PCs via Bluetooth or 2.4 GHz wireless.</a:t>
            </a:r>
            <a:endParaRPr lang="x-none" sz="700" dirty="0">
              <a:solidFill>
                <a:schemeClr val="tx1">
                  <a:lumMod val="50000"/>
                  <a:lumOff val="50000"/>
                </a:schemeClr>
              </a:solidFill>
              <a:latin typeface="HP Simplified" panose="020B0604020204020204" pitchFamily="34" charset="0"/>
            </a:endParaRPr>
          </a:p>
        </p:txBody>
      </p:sp>
      <p:sp>
        <p:nvSpPr>
          <p:cNvPr id="2162" name="Rectangle 64"/>
          <p:cNvSpPr>
            <a:spLocks noChangeArrowheads="1"/>
          </p:cNvSpPr>
          <p:nvPr/>
        </p:nvSpPr>
        <p:spPr bwMode="auto">
          <a:xfrm>
            <a:off x="1732594" y="3950907"/>
            <a:ext cx="148927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fontAlgn="ctr" hangingPunct="1"/>
            <a:r>
              <a:rPr lang="en-GB" altLang="en-US" sz="750" dirty="0">
                <a:latin typeface="HP Simplified" panose="020B0604020204020204" pitchFamily="34" charset="0"/>
              </a:rPr>
              <a:t>6CR71AA</a:t>
            </a:r>
            <a:r>
              <a:rPr lang="en-GB" altLang="en-US" sz="750" dirty="0">
                <a:latin typeface="HP Simplified" panose="020B0604020204020204" pitchFamily="34" charset="0"/>
                <a:hlinkClick r:id="rId38"/>
              </a:rPr>
              <a:t> </a:t>
            </a:r>
            <a:r>
              <a:rPr lang="en-GB" altLang="en-US" sz="750" dirty="0">
                <a:latin typeface="HP Simplified" panose="020B0604020204020204" pitchFamily="34" charset="0"/>
              </a:rPr>
              <a:t>HP MOUSE </a:t>
            </a:r>
            <a:r>
              <a:rPr lang="en-US" altLang="en-US" sz="750" dirty="0">
                <a:latin typeface="HP Simplified" panose="020B0604020204020204" pitchFamily="34" charset="0"/>
              </a:rPr>
              <a:t>WIRELESS,  BLACK </a:t>
            </a:r>
            <a:r>
              <a:rPr lang="en-GB" altLang="en-US" sz="750" dirty="0">
                <a:solidFill>
                  <a:srgbClr val="FF0000"/>
                </a:solidFill>
                <a:latin typeface="HP Simplified" panose="020B0604020204020204" pitchFamily="34" charset="0"/>
              </a:rPr>
              <a:t>26.00 €</a:t>
            </a:r>
            <a:endParaRPr lang="en-US" altLang="en-US" sz="750" dirty="0">
              <a:solidFill>
                <a:srgbClr val="FF0000"/>
              </a:solidFill>
              <a:latin typeface="HP Simplified" panose="020B0604020204020204" pitchFamily="34" charset="0"/>
            </a:endParaRPr>
          </a:p>
        </p:txBody>
      </p:sp>
      <p:sp>
        <p:nvSpPr>
          <p:cNvPr id="2169" name="TextBox 159"/>
          <p:cNvSpPr txBox="1">
            <a:spLocks noChangeArrowheads="1"/>
          </p:cNvSpPr>
          <p:nvPr/>
        </p:nvSpPr>
        <p:spPr bwMode="auto">
          <a:xfrm>
            <a:off x="3102922" y="4254551"/>
            <a:ext cx="1480090" cy="546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fontAlgn="ctr"/>
            <a:r>
              <a:rPr lang="en-US" altLang="en-US" sz="750" dirty="0">
                <a:latin typeface="HP Simplified" panose="020B0604020204020204" pitchFamily="34" charset="0"/>
              </a:rPr>
              <a:t>793F9AA</a:t>
            </a:r>
            <a:r>
              <a:rPr lang="en-US" altLang="en-US" sz="750" dirty="0">
                <a:latin typeface="HP Simplified" panose="020B0604020204020204" pitchFamily="34" charset="0"/>
                <a:hlinkClick r:id="rId39"/>
              </a:rPr>
              <a:t> </a:t>
            </a:r>
            <a:r>
              <a:rPr lang="en-US" altLang="en-US" sz="750" dirty="0">
                <a:latin typeface="HP Simplified" panose="020B0604020204020204" pitchFamily="34" charset="0"/>
              </a:rPr>
              <a:t>LUNAR WHITE </a:t>
            </a:r>
            <a:r>
              <a:rPr lang="en-US" altLang="en-US" sz="750" dirty="0">
                <a:solidFill>
                  <a:srgbClr val="FF0000"/>
                </a:solidFill>
                <a:latin typeface="HP Simplified" panose="020B0604020204020204" pitchFamily="34" charset="0"/>
              </a:rPr>
              <a:t>22.00 €</a:t>
            </a:r>
          </a:p>
          <a:p>
            <a:pPr algn="ctr" fontAlgn="ctr"/>
            <a:r>
              <a:rPr lang="en-US" altLang="en-US" sz="750" dirty="0">
                <a:latin typeface="HP Simplified" panose="020B0604020204020204" pitchFamily="34" charset="0"/>
              </a:rPr>
              <a:t>43N04AA</a:t>
            </a:r>
            <a:r>
              <a:rPr lang="en-US" altLang="en-US" sz="750" dirty="0">
                <a:latin typeface="HP Simplified" panose="020B0604020204020204" pitchFamily="34" charset="0"/>
                <a:hlinkClick r:id="rId40"/>
              </a:rPr>
              <a:t> </a:t>
            </a:r>
            <a:r>
              <a:rPr lang="en-US" altLang="en-US" sz="750" dirty="0">
                <a:latin typeface="HP Simplified" panose="020B0604020204020204" pitchFamily="34" charset="0"/>
              </a:rPr>
              <a:t>PIKE SILVER </a:t>
            </a:r>
            <a:r>
              <a:rPr lang="en-US" altLang="en-US" sz="750" dirty="0">
                <a:solidFill>
                  <a:srgbClr val="FF0000"/>
                </a:solidFill>
                <a:latin typeface="HP Simplified" panose="020B0604020204020204" pitchFamily="34" charset="0"/>
              </a:rPr>
              <a:t>23.00 €</a:t>
            </a:r>
          </a:p>
          <a:p>
            <a:pPr algn="ctr" fontAlgn="ctr"/>
            <a:r>
              <a:rPr lang="en-US" altLang="en-US" sz="750" dirty="0">
                <a:latin typeface="HP Simplified" panose="020B0604020204020204" pitchFamily="34" charset="0"/>
              </a:rPr>
              <a:t>3V0G9AA</a:t>
            </a:r>
            <a:r>
              <a:rPr lang="en-US" altLang="en-US" sz="750" dirty="0">
                <a:latin typeface="HP Simplified" panose="020B0604020204020204" pitchFamily="34" charset="0"/>
                <a:hlinkClick r:id="rId41"/>
              </a:rPr>
              <a:t> </a:t>
            </a:r>
            <a:r>
              <a:rPr lang="en-US" altLang="en-US" sz="750" dirty="0">
                <a:latin typeface="HP Simplified" panose="020B0604020204020204" pitchFamily="34" charset="0"/>
              </a:rPr>
              <a:t>BLACK  </a:t>
            </a:r>
            <a:r>
              <a:rPr lang="en-US" altLang="en-US" sz="750" dirty="0">
                <a:solidFill>
                  <a:srgbClr val="FF0000"/>
                </a:solidFill>
                <a:latin typeface="HP Simplified" panose="020B0604020204020204" pitchFamily="34" charset="0"/>
              </a:rPr>
              <a:t>24.00 €</a:t>
            </a:r>
          </a:p>
          <a:p>
            <a:pPr algn="ctr" fontAlgn="ctr"/>
            <a:endParaRPr lang="en-US" altLang="en-US" sz="700" dirty="0">
              <a:solidFill>
                <a:srgbClr val="FF0000"/>
              </a:solidFill>
              <a:latin typeface="HP Simplified" panose="020B0604020204020204" pitchFamily="34" charset="0"/>
            </a:endParaRPr>
          </a:p>
        </p:txBody>
      </p:sp>
      <p:sp>
        <p:nvSpPr>
          <p:cNvPr id="145" name="Rectangle 144"/>
          <p:cNvSpPr/>
          <p:nvPr/>
        </p:nvSpPr>
        <p:spPr>
          <a:xfrm>
            <a:off x="1509000" y="2920"/>
            <a:ext cx="1370457" cy="338554"/>
          </a:xfrm>
          <a:prstGeom prst="rect">
            <a:avLst/>
          </a:prstGeom>
        </p:spPr>
        <p:txBody>
          <a:bodyPr wrap="square">
            <a:spAutoFit/>
          </a:bodyPr>
          <a:lstStyle/>
          <a:p>
            <a:r>
              <a:rPr lang="en-GB" sz="800" dirty="0">
                <a:latin typeface="HP Simplified" panose="020B0604020204020204" pitchFamily="34" charset="0"/>
              </a:rPr>
              <a:t>HP ACCESSORIES &amp; OPTIONS </a:t>
            </a:r>
            <a:r>
              <a:rPr lang="en-GB" sz="800" dirty="0">
                <a:solidFill>
                  <a:schemeClr val="bg1"/>
                </a:solidFill>
                <a:latin typeface="HP Simplified" panose="020B0604020204020204" pitchFamily="34" charset="0"/>
              </a:rPr>
              <a:t>MICE </a:t>
            </a:r>
          </a:p>
        </p:txBody>
      </p:sp>
      <p:pic>
        <p:nvPicPr>
          <p:cNvPr id="140" name="Picture 8" descr="http://evonexus.org/wp-content/uploads/2015/11/hp-logo-color.png"/>
          <p:cNvPicPr>
            <a:picLocks noChangeAspect="1" noChangeArrowheads="1"/>
          </p:cNvPicPr>
          <p:nvPr/>
        </p:nvPicPr>
        <p:blipFill rotWithShape="1">
          <a:blip r:embed="rId42" cstate="email">
            <a:biLevel thresh="25000"/>
            <a:extLst>
              <a:ext uri="{28A0092B-C50C-407E-A947-70E740481C1C}">
                <a14:useLocalDpi xmlns:a14="http://schemas.microsoft.com/office/drawing/2010/main"/>
              </a:ext>
            </a:extLst>
          </a:blip>
          <a:srcRect l="22939" r="21562"/>
          <a:stretch/>
        </p:blipFill>
        <p:spPr bwMode="auto">
          <a:xfrm>
            <a:off x="1215797" y="-18583"/>
            <a:ext cx="364628" cy="396000"/>
          </a:xfrm>
          <a:prstGeom prst="rect">
            <a:avLst/>
          </a:prstGeom>
          <a:noFill/>
          <a:extLst>
            <a:ext uri="{909E8E84-426E-40DD-AFC4-6F175D3DCCD1}">
              <a14:hiddenFill xmlns:a14="http://schemas.microsoft.com/office/drawing/2010/main">
                <a:solidFill>
                  <a:srgbClr val="FFFFFF"/>
                </a:solidFill>
              </a14:hiddenFill>
            </a:ext>
          </a:extLst>
        </p:spPr>
      </p:pic>
      <p:sp>
        <p:nvSpPr>
          <p:cNvPr id="137" name="Rectangle 136"/>
          <p:cNvSpPr/>
          <p:nvPr/>
        </p:nvSpPr>
        <p:spPr>
          <a:xfrm>
            <a:off x="1157959" y="328754"/>
            <a:ext cx="1770826" cy="200055"/>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Retail File June 2025 </a:t>
            </a:r>
            <a:r>
              <a:rPr lang="en-GB" sz="700" dirty="0">
                <a:latin typeface="HP Simplified" panose="020B0604020204020204" pitchFamily="34" charset="0"/>
                <a:cs typeface="Arial" panose="020B0604020202020204" pitchFamily="34" charset="0"/>
              </a:rPr>
              <a:t>Page 2/4</a:t>
            </a:r>
          </a:p>
        </p:txBody>
      </p:sp>
      <p:sp>
        <p:nvSpPr>
          <p:cNvPr id="138" name="Rectangle 137"/>
          <p:cNvSpPr/>
          <p:nvPr/>
        </p:nvSpPr>
        <p:spPr>
          <a:xfrm>
            <a:off x="1164142" y="447564"/>
            <a:ext cx="1391274" cy="307777"/>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Promo prices are valid until 30/06 or until stock last. </a:t>
            </a:r>
          </a:p>
        </p:txBody>
      </p:sp>
      <p:sp>
        <p:nvSpPr>
          <p:cNvPr id="159" name="TextBox 161"/>
          <p:cNvSpPr txBox="1">
            <a:spLocks noChangeArrowheads="1"/>
          </p:cNvSpPr>
          <p:nvPr/>
        </p:nvSpPr>
        <p:spPr bwMode="auto">
          <a:xfrm>
            <a:off x="7246686" y="3427551"/>
            <a:ext cx="1166535"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GB" sz="750" dirty="0">
                <a:latin typeface="HP Simplified" panose="020B0604020204020204" pitchFamily="34" charset="0"/>
              </a:rPr>
              <a:t>2VP02AA</a:t>
            </a:r>
            <a:r>
              <a:rPr lang="en-GB" sz="750" dirty="0">
                <a:latin typeface="HP Simplified" panose="020B0604020204020204" pitchFamily="34" charset="0"/>
                <a:hlinkClick r:id="rId37"/>
              </a:rPr>
              <a:t> </a:t>
            </a:r>
            <a:r>
              <a:rPr lang="en-GB" altLang="en-US" sz="750" dirty="0">
                <a:latin typeface="HP Simplified" panose="020B0604020204020204" pitchFamily="34" charset="0"/>
              </a:rPr>
              <a:t>BLACK</a:t>
            </a:r>
            <a:r>
              <a:rPr lang="en-US" altLang="en-US" sz="750" dirty="0">
                <a:latin typeface="HP Simplified" panose="020B0604020204020204" pitchFamily="34" charset="0"/>
              </a:rPr>
              <a:t>, </a:t>
            </a:r>
            <a:r>
              <a:rPr lang="en-US" altLang="en-US" sz="750" dirty="0">
                <a:solidFill>
                  <a:srgbClr val="FF0000"/>
                </a:solidFill>
                <a:latin typeface="HP Simplified" panose="020B0604020204020204" pitchFamily="34" charset="0"/>
              </a:rPr>
              <a:t>54.00</a:t>
            </a:r>
            <a:r>
              <a:rPr lang="el-GR" altLang="en-US" sz="750" dirty="0">
                <a:solidFill>
                  <a:srgbClr val="FF0000"/>
                </a:solidFill>
                <a:latin typeface="HP Simplified" panose="020B0604020204020204" pitchFamily="34" charset="0"/>
              </a:rPr>
              <a:t> </a:t>
            </a:r>
            <a:r>
              <a:rPr lang="en-US" altLang="en-US" sz="750" dirty="0">
                <a:solidFill>
                  <a:srgbClr val="FF0000"/>
                </a:solidFill>
                <a:latin typeface="HP Simplified" panose="020B0604020204020204" pitchFamily="34" charset="0"/>
              </a:rPr>
              <a:t>€</a:t>
            </a:r>
          </a:p>
        </p:txBody>
      </p:sp>
      <p:sp>
        <p:nvSpPr>
          <p:cNvPr id="178" name="TextBox 177">
            <a:extLst>
              <a:ext uri="{FF2B5EF4-FFF2-40B4-BE49-F238E27FC236}">
                <a16:creationId xmlns:a16="http://schemas.microsoft.com/office/drawing/2014/main" id="{E041B693-9488-437C-AF0F-FBE7D82A3B09}"/>
              </a:ext>
            </a:extLst>
          </p:cNvPr>
          <p:cNvSpPr txBox="1"/>
          <p:nvPr/>
        </p:nvSpPr>
        <p:spPr>
          <a:xfrm>
            <a:off x="7569461" y="3729555"/>
            <a:ext cx="1613774"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MOUSE WIRELESS  Z3700</a:t>
            </a:r>
            <a:endParaRPr lang="x-none" sz="750" dirty="0">
              <a:solidFill>
                <a:schemeClr val="tx1">
                  <a:lumMod val="50000"/>
                  <a:lumOff val="50000"/>
                </a:schemeClr>
              </a:solidFill>
              <a:latin typeface="HP Simplified" panose="020B0604020204020204" pitchFamily="34" charset="0"/>
            </a:endParaRPr>
          </a:p>
        </p:txBody>
      </p:sp>
      <p:sp>
        <p:nvSpPr>
          <p:cNvPr id="180" name="TextBox 179">
            <a:extLst>
              <a:ext uri="{FF2B5EF4-FFF2-40B4-BE49-F238E27FC236}">
                <a16:creationId xmlns:a16="http://schemas.microsoft.com/office/drawing/2014/main" id="{AEAB17AD-4E60-49F4-B51E-01DCDAD076D9}"/>
              </a:ext>
            </a:extLst>
          </p:cNvPr>
          <p:cNvSpPr txBox="1"/>
          <p:nvPr/>
        </p:nvSpPr>
        <p:spPr>
          <a:xfrm>
            <a:off x="4630534" y="1807471"/>
            <a:ext cx="1269069" cy="207749"/>
          </a:xfrm>
          <a:prstGeom prst="rect">
            <a:avLst/>
          </a:prstGeom>
          <a:noFill/>
        </p:spPr>
        <p:txBody>
          <a:bodyPr wrap="square">
            <a:spAutoFit/>
          </a:bodyPr>
          <a:lstStyle/>
          <a:p>
            <a:pPr algn="ctr"/>
            <a:r>
              <a:rPr lang="en-GB" sz="750" u="none" strike="noStrike" dirty="0">
                <a:solidFill>
                  <a:schemeClr val="tx1">
                    <a:lumMod val="50000"/>
                    <a:lumOff val="50000"/>
                  </a:schemeClr>
                </a:solidFill>
                <a:effectLst/>
                <a:latin typeface="HP Simplified" panose="020B0604020204020204" pitchFamily="34" charset="0"/>
              </a:rPr>
              <a:t>HP MOUSE 200 WIRELESS </a:t>
            </a:r>
            <a:endParaRPr lang="x-none" sz="750" dirty="0">
              <a:solidFill>
                <a:schemeClr val="tx1">
                  <a:lumMod val="50000"/>
                  <a:lumOff val="50000"/>
                </a:schemeClr>
              </a:solidFill>
              <a:latin typeface="HP Simplified" panose="020B0604020204020204" pitchFamily="34" charset="0"/>
            </a:endParaRPr>
          </a:p>
        </p:txBody>
      </p:sp>
      <p:sp>
        <p:nvSpPr>
          <p:cNvPr id="198" name="TextBox 197">
            <a:extLst>
              <a:ext uri="{FF2B5EF4-FFF2-40B4-BE49-F238E27FC236}">
                <a16:creationId xmlns:a16="http://schemas.microsoft.com/office/drawing/2014/main" id="{7E106424-6971-46B7-985D-1367D628D006}"/>
              </a:ext>
            </a:extLst>
          </p:cNvPr>
          <p:cNvSpPr txBox="1"/>
          <p:nvPr/>
        </p:nvSpPr>
        <p:spPr>
          <a:xfrm>
            <a:off x="5439800" y="738393"/>
            <a:ext cx="1344102" cy="207749"/>
          </a:xfrm>
          <a:prstGeom prst="rect">
            <a:avLst/>
          </a:prstGeom>
          <a:noFill/>
        </p:spPr>
        <p:txBody>
          <a:bodyPr wrap="square">
            <a:spAutoFit/>
          </a:bodyPr>
          <a:lstStyle/>
          <a:p>
            <a:pPr algn="ctr"/>
            <a:r>
              <a:rPr lang="en-GB" sz="750" b="0" i="0" u="none" strike="noStrike" dirty="0">
                <a:solidFill>
                  <a:srgbClr val="363636"/>
                </a:solidFill>
                <a:effectLst/>
                <a:latin typeface="HP Simplified" panose="020B0604020204020204" pitchFamily="34" charset="0"/>
              </a:rPr>
              <a:t>4PH30AA, </a:t>
            </a:r>
            <a:r>
              <a:rPr lang="en-GB" sz="750" dirty="0">
                <a:solidFill>
                  <a:srgbClr val="363636"/>
                </a:solidFill>
                <a:latin typeface="HP Simplified" panose="020B0604020204020204" pitchFamily="34" charset="0"/>
              </a:rPr>
              <a:t>8 BUTTONS </a:t>
            </a:r>
            <a:r>
              <a:rPr lang="en-US" sz="750" b="0" i="0" u="none" strike="noStrike" dirty="0">
                <a:solidFill>
                  <a:srgbClr val="FF0000"/>
                </a:solidFill>
                <a:effectLst/>
                <a:latin typeface="HP Simplified" panose="020B0604020204020204" pitchFamily="34" charset="0"/>
              </a:rPr>
              <a:t>29.00</a:t>
            </a:r>
            <a:r>
              <a:rPr lang="el-GR" sz="750" b="0" i="0" u="none" strike="noStrike" dirty="0">
                <a:solidFill>
                  <a:srgbClr val="FF0000"/>
                </a:solidFill>
                <a:effectLst/>
                <a:latin typeface="HP Simplified" panose="020B0604020204020204" pitchFamily="34" charset="0"/>
              </a:rPr>
              <a:t> </a:t>
            </a:r>
            <a:r>
              <a:rPr lang="en-GB" sz="750" b="0" i="0" u="none" strike="noStrike" dirty="0">
                <a:solidFill>
                  <a:srgbClr val="FF0000"/>
                </a:solidFill>
                <a:effectLst/>
                <a:latin typeface="HP Simplified" panose="020B0604020204020204" pitchFamily="34" charset="0"/>
              </a:rPr>
              <a:t>€</a:t>
            </a:r>
            <a:endParaRPr lang="x-none" sz="750" dirty="0">
              <a:solidFill>
                <a:srgbClr val="FF0000"/>
              </a:solidFill>
              <a:latin typeface="HP Simplified" panose="020B0604020204020204" pitchFamily="34" charset="0"/>
            </a:endParaRPr>
          </a:p>
        </p:txBody>
      </p:sp>
      <p:sp>
        <p:nvSpPr>
          <p:cNvPr id="152" name="Rectangle 151">
            <a:extLst>
              <a:ext uri="{FF2B5EF4-FFF2-40B4-BE49-F238E27FC236}">
                <a16:creationId xmlns:a16="http://schemas.microsoft.com/office/drawing/2014/main" id="{947CAB69-3163-490D-8FC4-BED904439FCF}"/>
              </a:ext>
            </a:extLst>
          </p:cNvPr>
          <p:cNvSpPr/>
          <p:nvPr/>
        </p:nvSpPr>
        <p:spPr>
          <a:xfrm>
            <a:off x="6873217" y="2319898"/>
            <a:ext cx="3006262" cy="205661"/>
          </a:xfrm>
          <a:prstGeom prst="rect">
            <a:avLst/>
          </a:prstGeom>
        </p:spPr>
        <p:txBody>
          <a:bodyPr wrap="square">
            <a:spAutoFit/>
          </a:bodyPr>
          <a:lstStyle/>
          <a:p>
            <a:pPr algn="ctr" eaLnBrk="1" fontAlgn="auto" hangingPunct="1">
              <a:spcBef>
                <a:spcPts val="0"/>
              </a:spcBef>
              <a:spcAft>
                <a:spcPts val="0"/>
              </a:spcAft>
              <a:defRPr/>
            </a:pPr>
            <a:r>
              <a:rPr lang="en-US" sz="700" dirty="0">
                <a:solidFill>
                  <a:schemeClr val="tx1">
                    <a:lumMod val="50000"/>
                    <a:lumOff val="50000"/>
                  </a:schemeClr>
                </a:solidFill>
                <a:latin typeface="HP Simplified" panose="020B0604020204020204" pitchFamily="34" charset="0"/>
              </a:rPr>
              <a:t>HP OMEN REACTOR GAMING MOUSE USB – 6 BUTTONS</a:t>
            </a:r>
          </a:p>
        </p:txBody>
      </p:sp>
      <p:pic>
        <p:nvPicPr>
          <p:cNvPr id="1036" name="Picture 12" descr="HP Pavilion Gaming Mouse 300 - HP Store UK">
            <a:extLst>
              <a:ext uri="{FF2B5EF4-FFF2-40B4-BE49-F238E27FC236}">
                <a16:creationId xmlns:a16="http://schemas.microsoft.com/office/drawing/2014/main" id="{9F5CDD6D-5484-4444-AED5-D3E20AAA6003}"/>
              </a:ext>
            </a:extLst>
          </p:cNvPr>
          <p:cNvPicPr>
            <a:picLocks noChangeAspect="1" noChangeArrowheads="1"/>
          </p:cNvPicPr>
          <p:nvPr/>
        </p:nvPicPr>
        <p:blipFill rotWithShape="1">
          <a:blip r:embed="rId43" cstate="email">
            <a:extLst>
              <a:ext uri="{28A0092B-C50C-407E-A947-70E740481C1C}">
                <a14:useLocalDpi xmlns:a14="http://schemas.microsoft.com/office/drawing/2010/main"/>
              </a:ext>
            </a:extLst>
          </a:blip>
          <a:srcRect t="18856" b="26994"/>
          <a:stretch/>
        </p:blipFill>
        <p:spPr bwMode="auto">
          <a:xfrm>
            <a:off x="5788664" y="350197"/>
            <a:ext cx="905746" cy="360000"/>
          </a:xfrm>
          <a:prstGeom prst="rect">
            <a:avLst/>
          </a:prstGeom>
          <a:noFill/>
          <a:extLst>
            <a:ext uri="{909E8E84-426E-40DD-AFC4-6F175D3DCCD1}">
              <a14:hiddenFill xmlns:a14="http://schemas.microsoft.com/office/drawing/2010/main">
                <a:solidFill>
                  <a:srgbClr val="FFFFFF"/>
                </a:solidFill>
              </a14:hiddenFill>
            </a:ext>
          </a:extLst>
        </p:spPr>
      </p:pic>
      <p:sp>
        <p:nvSpPr>
          <p:cNvPr id="176" name="Rectangle 175">
            <a:extLst>
              <a:ext uri="{FF2B5EF4-FFF2-40B4-BE49-F238E27FC236}">
                <a16:creationId xmlns:a16="http://schemas.microsoft.com/office/drawing/2014/main" id="{428EE1C5-D7A2-4FE9-89EA-C7B1E182B98B}"/>
              </a:ext>
            </a:extLst>
          </p:cNvPr>
          <p:cNvSpPr/>
          <p:nvPr/>
        </p:nvSpPr>
        <p:spPr>
          <a:xfrm>
            <a:off x="6855671" y="1004349"/>
            <a:ext cx="2965709" cy="207749"/>
          </a:xfrm>
          <a:prstGeom prst="rect">
            <a:avLst/>
          </a:prstGeom>
        </p:spPr>
        <p:txBody>
          <a:bodyPr wrap="square">
            <a:spAutoFit/>
          </a:bodyPr>
          <a:lstStyle/>
          <a:p>
            <a:pPr algn="ctr" eaLnBrk="1" fontAlgn="auto" hangingPunct="1">
              <a:spcBef>
                <a:spcPts val="0"/>
              </a:spcBef>
              <a:spcAft>
                <a:spcPts val="0"/>
              </a:spcAft>
              <a:defRPr/>
            </a:pPr>
            <a:r>
              <a:rPr lang="en-US" sz="750" dirty="0">
                <a:solidFill>
                  <a:schemeClr val="tx1">
                    <a:lumMod val="50000"/>
                    <a:lumOff val="50000"/>
                  </a:schemeClr>
                </a:solidFill>
                <a:latin typeface="HP Simplified" panose="020B0604020204020204" pitchFamily="34" charset="0"/>
              </a:rPr>
              <a:t>HP OMEN VECTOR GAMING MOUSE USB, 6 BUTTONS</a:t>
            </a:r>
          </a:p>
        </p:txBody>
      </p:sp>
      <p:sp>
        <p:nvSpPr>
          <p:cNvPr id="163" name="TextBox 162">
            <a:extLst>
              <a:ext uri="{FF2B5EF4-FFF2-40B4-BE49-F238E27FC236}">
                <a16:creationId xmlns:a16="http://schemas.microsoft.com/office/drawing/2014/main" id="{08FC1B31-1FD0-443D-BFC8-3401D2E35041}"/>
              </a:ext>
            </a:extLst>
          </p:cNvPr>
          <p:cNvSpPr txBox="1"/>
          <p:nvPr/>
        </p:nvSpPr>
        <p:spPr>
          <a:xfrm>
            <a:off x="7784937" y="28821"/>
            <a:ext cx="2034104"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X220 BACKLIT GAMING MOUSE USB</a:t>
            </a:r>
          </a:p>
        </p:txBody>
      </p:sp>
      <p:sp>
        <p:nvSpPr>
          <p:cNvPr id="208" name="Rectangle 207">
            <a:extLst>
              <a:ext uri="{FF2B5EF4-FFF2-40B4-BE49-F238E27FC236}">
                <a16:creationId xmlns:a16="http://schemas.microsoft.com/office/drawing/2014/main" id="{B6B2E4A2-697C-44D4-A729-AAD86A3155FF}"/>
              </a:ext>
            </a:extLst>
          </p:cNvPr>
          <p:cNvSpPr/>
          <p:nvPr/>
        </p:nvSpPr>
        <p:spPr>
          <a:xfrm>
            <a:off x="5164516" y="9215"/>
            <a:ext cx="2348536" cy="323165"/>
          </a:xfrm>
          <a:prstGeom prst="rect">
            <a:avLst/>
          </a:prstGeom>
        </p:spPr>
        <p:txBody>
          <a:bodyPr wrap="square">
            <a:spAutoFit/>
          </a:bodyPr>
          <a:lstStyle/>
          <a:p>
            <a:pPr algn="ctr">
              <a:defRPr/>
            </a:pPr>
            <a:r>
              <a:rPr lang="en-US" sz="750" dirty="0">
                <a:solidFill>
                  <a:schemeClr val="tx1">
                    <a:lumMod val="50000"/>
                    <a:lumOff val="50000"/>
                  </a:schemeClr>
                </a:solidFill>
                <a:latin typeface="HP Simplified" panose="020B0604020204020204" pitchFamily="34" charset="0"/>
              </a:rPr>
              <a:t>HP PAVILION GAMING MOUSE USB 300 </a:t>
            </a:r>
            <a:r>
              <a:rPr lang="en-GB" sz="750" dirty="0">
                <a:solidFill>
                  <a:schemeClr val="tx1">
                    <a:lumMod val="50000"/>
                    <a:lumOff val="50000"/>
                  </a:schemeClr>
                </a:solidFill>
                <a:latin typeface="HP Simplified" panose="020B0604020204020204" pitchFamily="34" charset="0"/>
              </a:rPr>
              <a:t>5,000 dpi optical sensor for precision.</a:t>
            </a:r>
            <a:endParaRPr lang="x-none" sz="750" dirty="0">
              <a:solidFill>
                <a:schemeClr val="tx1">
                  <a:lumMod val="50000"/>
                  <a:lumOff val="50000"/>
                </a:schemeClr>
              </a:solidFill>
              <a:latin typeface="HP Simplified" panose="020B0604020204020204" pitchFamily="34" charset="0"/>
            </a:endParaRPr>
          </a:p>
        </p:txBody>
      </p:sp>
      <p:sp>
        <p:nvSpPr>
          <p:cNvPr id="184" name="TextBox 183">
            <a:extLst>
              <a:ext uri="{FF2B5EF4-FFF2-40B4-BE49-F238E27FC236}">
                <a16:creationId xmlns:a16="http://schemas.microsoft.com/office/drawing/2014/main" id="{99032523-9240-4BA9-BFC5-D3915C0C0381}"/>
              </a:ext>
            </a:extLst>
          </p:cNvPr>
          <p:cNvSpPr txBox="1"/>
          <p:nvPr/>
        </p:nvSpPr>
        <p:spPr>
          <a:xfrm>
            <a:off x="4626560" y="1953644"/>
            <a:ext cx="1262264" cy="523220"/>
          </a:xfrm>
          <a:prstGeom prst="rect">
            <a:avLst/>
          </a:prstGeom>
          <a:noFill/>
        </p:spPr>
        <p:txBody>
          <a:bodyPr wrap="square">
            <a:spAutoFit/>
          </a:bodyPr>
          <a:lstStyle/>
          <a:p>
            <a:pPr algn="ctr"/>
            <a:r>
              <a:rPr lang="en-GB" sz="700" dirty="0">
                <a:solidFill>
                  <a:schemeClr val="tx1">
                    <a:lumMod val="50000"/>
                    <a:lumOff val="50000"/>
                  </a:schemeClr>
                </a:solidFill>
                <a:latin typeface="HP Simplified" panose="020B0604020204020204" pitchFamily="34" charset="0"/>
              </a:rPr>
              <a:t>Low-cost wireless has never been so easy. It gives you the freedom to create without being blocked by cables</a:t>
            </a:r>
            <a:endParaRPr lang="x-none" sz="700" dirty="0">
              <a:solidFill>
                <a:schemeClr val="tx1">
                  <a:lumMod val="50000"/>
                  <a:lumOff val="50000"/>
                </a:schemeClr>
              </a:solidFill>
              <a:latin typeface="HP Simplified" panose="020B0604020204020204" pitchFamily="34" charset="0"/>
            </a:endParaRPr>
          </a:p>
        </p:txBody>
      </p:sp>
      <p:sp>
        <p:nvSpPr>
          <p:cNvPr id="216" name="TextBox 215">
            <a:extLst>
              <a:ext uri="{FF2B5EF4-FFF2-40B4-BE49-F238E27FC236}">
                <a16:creationId xmlns:a16="http://schemas.microsoft.com/office/drawing/2014/main" id="{47AFA846-6FFB-4058-8B04-39EFCEA187BC}"/>
              </a:ext>
            </a:extLst>
          </p:cNvPr>
          <p:cNvSpPr txBox="1"/>
          <p:nvPr/>
        </p:nvSpPr>
        <p:spPr>
          <a:xfrm>
            <a:off x="6972625" y="2451089"/>
            <a:ext cx="2987913" cy="415498"/>
          </a:xfrm>
          <a:prstGeom prst="rect">
            <a:avLst/>
          </a:prstGeom>
          <a:noFill/>
        </p:spPr>
        <p:txBody>
          <a:bodyPr wrap="square">
            <a:spAutoFit/>
          </a:bodyPr>
          <a:lstStyle/>
          <a:p>
            <a:pPr algn="ctr"/>
            <a:r>
              <a:rPr lang="en-GB" sz="700" b="0" i="0" dirty="0">
                <a:solidFill>
                  <a:schemeClr val="tx1">
                    <a:lumMod val="50000"/>
                    <a:lumOff val="50000"/>
                  </a:schemeClr>
                </a:solidFill>
                <a:effectLst/>
                <a:latin typeface="HP Simplified Light" panose="020B0404020204020204" pitchFamily="34" charset="0"/>
              </a:rPr>
              <a:t>Light beam detection enables a 0.2ms click response time, 3 times faster than a traditional mechanical mouse switch. Respond quicker in-game and enjoy extended durability with a 50 million click lifetime.</a:t>
            </a:r>
            <a:endParaRPr lang="x-none" sz="700" dirty="0">
              <a:solidFill>
                <a:schemeClr val="tx1">
                  <a:lumMod val="50000"/>
                  <a:lumOff val="50000"/>
                </a:schemeClr>
              </a:solidFill>
            </a:endParaRPr>
          </a:p>
        </p:txBody>
      </p:sp>
      <p:sp>
        <p:nvSpPr>
          <p:cNvPr id="220" name="TextBox 219">
            <a:extLst>
              <a:ext uri="{FF2B5EF4-FFF2-40B4-BE49-F238E27FC236}">
                <a16:creationId xmlns:a16="http://schemas.microsoft.com/office/drawing/2014/main" id="{D9667AB2-CE91-4525-97B3-95127D6E3DCA}"/>
              </a:ext>
            </a:extLst>
          </p:cNvPr>
          <p:cNvSpPr txBox="1"/>
          <p:nvPr/>
        </p:nvSpPr>
        <p:spPr>
          <a:xfrm>
            <a:off x="4599117" y="4094498"/>
            <a:ext cx="1413636" cy="307777"/>
          </a:xfrm>
          <a:prstGeom prst="rect">
            <a:avLst/>
          </a:prstGeom>
          <a:noFill/>
        </p:spPr>
        <p:txBody>
          <a:bodyPr wrap="square">
            <a:spAutoFit/>
          </a:bodyPr>
          <a:lstStyle/>
          <a:p>
            <a:r>
              <a:rPr lang="en-GB" sz="700" dirty="0">
                <a:solidFill>
                  <a:srgbClr val="5A5A5A"/>
                </a:solidFill>
                <a:latin typeface="HP Simplified" panose="020B0604020204020204" pitchFamily="34" charset="0"/>
              </a:rPr>
              <a:t>Three standard buttons and scroll wheel</a:t>
            </a:r>
            <a:endParaRPr lang="x-none" sz="700" dirty="0">
              <a:solidFill>
                <a:srgbClr val="5A5A5A"/>
              </a:solidFill>
              <a:latin typeface="HP Simplified" panose="020B0604020204020204" pitchFamily="34" charset="0"/>
            </a:endParaRPr>
          </a:p>
        </p:txBody>
      </p:sp>
      <p:sp>
        <p:nvSpPr>
          <p:cNvPr id="212" name="TextBox 31"/>
          <p:cNvSpPr txBox="1">
            <a:spLocks noChangeArrowheads="1"/>
          </p:cNvSpPr>
          <p:nvPr/>
        </p:nvSpPr>
        <p:spPr bwMode="auto">
          <a:xfrm>
            <a:off x="4646304" y="3187959"/>
            <a:ext cx="136298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50" dirty="0">
                <a:latin typeface="HP Simplified" panose="020B0604020204020204" pitchFamily="34" charset="0"/>
              </a:rPr>
              <a:t>X6W31AA</a:t>
            </a:r>
            <a:r>
              <a:rPr lang="en-US" altLang="en-US" sz="750" dirty="0">
                <a:latin typeface="HP Simplified" panose="020B0604020204020204" pitchFamily="34" charset="0"/>
                <a:hlinkClick r:id="rId44"/>
              </a:rPr>
              <a:t> </a:t>
            </a:r>
            <a:r>
              <a:rPr lang="en-GB" altLang="en-US" sz="750" dirty="0">
                <a:latin typeface="HP Simplified" panose="020B0604020204020204" pitchFamily="34" charset="0"/>
              </a:rPr>
              <a:t>BLACK </a:t>
            </a:r>
            <a:r>
              <a:rPr lang="en-GB" altLang="en-US" sz="750" dirty="0">
                <a:solidFill>
                  <a:srgbClr val="FF0000"/>
                </a:solidFill>
                <a:latin typeface="HP Simplified" panose="020B0604020204020204" pitchFamily="34" charset="0"/>
              </a:rPr>
              <a:t>21.00 €</a:t>
            </a:r>
          </a:p>
          <a:p>
            <a:pPr fontAlgn="ctr"/>
            <a:r>
              <a:rPr lang="en-GB" altLang="en-US" sz="750" dirty="0">
                <a:latin typeface="HP Simplified" panose="020B0604020204020204" pitchFamily="34" charset="0"/>
              </a:rPr>
              <a:t>2HU82AA</a:t>
            </a:r>
            <a:r>
              <a:rPr lang="en-GB" altLang="en-US" sz="750" dirty="0">
                <a:solidFill>
                  <a:srgbClr val="FF0000"/>
                </a:solidFill>
                <a:latin typeface="HP Simplified" panose="020B0604020204020204" pitchFamily="34" charset="0"/>
                <a:hlinkClick r:id="rId45"/>
              </a:rPr>
              <a:t> </a:t>
            </a:r>
            <a:r>
              <a:rPr lang="en-GB" altLang="en-US" sz="750" dirty="0">
                <a:latin typeface="HP Simplified" panose="020B0604020204020204" pitchFamily="34" charset="0"/>
              </a:rPr>
              <a:t>RED</a:t>
            </a:r>
            <a:r>
              <a:rPr lang="en-GB" altLang="en-US" sz="750" dirty="0">
                <a:solidFill>
                  <a:srgbClr val="FF0000"/>
                </a:solidFill>
                <a:latin typeface="HP Simplified" panose="020B0604020204020204" pitchFamily="34" charset="0"/>
              </a:rPr>
              <a:t> 18.00 €</a:t>
            </a:r>
          </a:p>
          <a:p>
            <a:pPr fontAlgn="ctr"/>
            <a:r>
              <a:rPr lang="en-US" altLang="en-US" sz="750" dirty="0">
                <a:latin typeface="HP Simplified" panose="020B0604020204020204" pitchFamily="34" charset="0"/>
              </a:rPr>
              <a:t>2HU84AA</a:t>
            </a:r>
            <a:r>
              <a:rPr lang="en-US" altLang="en-US" sz="750" dirty="0">
                <a:latin typeface="HP Simplified" panose="020B0604020204020204" pitchFamily="34" charset="0"/>
                <a:hlinkClick r:id="rId46"/>
              </a:rPr>
              <a:t> </a:t>
            </a:r>
            <a:r>
              <a:rPr lang="en-GB" altLang="en-US" sz="750" dirty="0">
                <a:latin typeface="HP Simplified" panose="020B0604020204020204" pitchFamily="34" charset="0"/>
              </a:rPr>
              <a:t>PIKE SILVER </a:t>
            </a:r>
            <a:r>
              <a:rPr lang="en-GB" altLang="en-US" sz="750" dirty="0">
                <a:solidFill>
                  <a:srgbClr val="FF0000"/>
                </a:solidFill>
                <a:latin typeface="HP Simplified" panose="020B0604020204020204" pitchFamily="34" charset="0"/>
              </a:rPr>
              <a:t>19.00 €</a:t>
            </a:r>
          </a:p>
          <a:p>
            <a:pPr fontAlgn="ctr"/>
            <a:r>
              <a:rPr lang="en-US" altLang="en-US" sz="750" dirty="0">
                <a:latin typeface="HP Simplified" panose="020B0604020204020204" pitchFamily="34" charset="0"/>
              </a:rPr>
              <a:t>2HU83AA</a:t>
            </a:r>
            <a:r>
              <a:rPr lang="en-US" altLang="en-US" sz="750" dirty="0">
                <a:latin typeface="HP Simplified" panose="020B0604020204020204" pitchFamily="34" charset="0"/>
                <a:hlinkClick r:id="rId47"/>
              </a:rPr>
              <a:t> </a:t>
            </a:r>
            <a:r>
              <a:rPr lang="en-GB" altLang="en-US" sz="750" dirty="0">
                <a:latin typeface="HP Simplified" panose="020B0604020204020204" pitchFamily="34" charset="0"/>
              </a:rPr>
              <a:t>SILK GOLD </a:t>
            </a:r>
            <a:r>
              <a:rPr lang="en-GB" altLang="en-US" sz="750" dirty="0">
                <a:solidFill>
                  <a:srgbClr val="FF0000"/>
                </a:solidFill>
                <a:latin typeface="HP Simplified" panose="020B0604020204020204" pitchFamily="34" charset="0"/>
              </a:rPr>
              <a:t>24.00 €</a:t>
            </a:r>
          </a:p>
        </p:txBody>
      </p:sp>
      <p:sp>
        <p:nvSpPr>
          <p:cNvPr id="167" name="TextBox 166">
            <a:extLst>
              <a:ext uri="{FF2B5EF4-FFF2-40B4-BE49-F238E27FC236}">
                <a16:creationId xmlns:a16="http://schemas.microsoft.com/office/drawing/2014/main" id="{678E598B-8579-9921-A50D-76EBC489F7A1}"/>
              </a:ext>
            </a:extLst>
          </p:cNvPr>
          <p:cNvSpPr txBox="1"/>
          <p:nvPr/>
        </p:nvSpPr>
        <p:spPr>
          <a:xfrm>
            <a:off x="93662" y="4160570"/>
            <a:ext cx="1474174" cy="323165"/>
          </a:xfrm>
          <a:prstGeom prst="rect">
            <a:avLst/>
          </a:prstGeom>
          <a:noFill/>
        </p:spPr>
        <p:txBody>
          <a:bodyPr wrap="square">
            <a:spAutoFit/>
          </a:bodyPr>
          <a:lstStyle/>
          <a:p>
            <a:pPr algn="ctr"/>
            <a:r>
              <a:rPr lang="en-GB" sz="750" b="0" i="0" dirty="0">
                <a:solidFill>
                  <a:schemeClr val="tx1">
                    <a:lumMod val="50000"/>
                    <a:lumOff val="50000"/>
                  </a:schemeClr>
                </a:solidFill>
                <a:effectLst/>
                <a:latin typeface="HP Simplified" panose="020B0604020204020204" pitchFamily="34" charset="0"/>
              </a:rPr>
              <a:t>HP 410 SLIM SILVER BLUETOOTH WIRELESS MOUSE</a:t>
            </a:r>
            <a:endParaRPr lang="x-none" sz="750" dirty="0">
              <a:solidFill>
                <a:schemeClr val="tx1">
                  <a:lumMod val="50000"/>
                  <a:lumOff val="50000"/>
                </a:schemeClr>
              </a:solidFill>
            </a:endParaRPr>
          </a:p>
        </p:txBody>
      </p:sp>
      <p:cxnSp>
        <p:nvCxnSpPr>
          <p:cNvPr id="187" name="Straight Connector 186">
            <a:extLst>
              <a:ext uri="{FF2B5EF4-FFF2-40B4-BE49-F238E27FC236}">
                <a16:creationId xmlns:a16="http://schemas.microsoft.com/office/drawing/2014/main" id="{8919CACA-0BC6-6E1A-08E5-CDBD78D8DC1D}"/>
              </a:ext>
            </a:extLst>
          </p:cNvPr>
          <p:cNvCxnSpPr/>
          <p:nvPr/>
        </p:nvCxnSpPr>
        <p:spPr>
          <a:xfrm flipH="1">
            <a:off x="6903795" y="939401"/>
            <a:ext cx="8333" cy="434029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a:extLst>
              <a:ext uri="{FF2B5EF4-FFF2-40B4-BE49-F238E27FC236}">
                <a16:creationId xmlns:a16="http://schemas.microsoft.com/office/drawing/2014/main" id="{CB5A4F3B-7C92-6D37-2231-1932DB001CCE}"/>
              </a:ext>
            </a:extLst>
          </p:cNvPr>
          <p:cNvCxnSpPr/>
          <p:nvPr/>
        </p:nvCxnSpPr>
        <p:spPr>
          <a:xfrm flipV="1">
            <a:off x="6937826" y="2206449"/>
            <a:ext cx="2941653" cy="2222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a:extLst>
              <a:ext uri="{FF2B5EF4-FFF2-40B4-BE49-F238E27FC236}">
                <a16:creationId xmlns:a16="http://schemas.microsoft.com/office/drawing/2014/main" id="{D72C6DFA-D61E-24E0-516F-2C4E1A5A4CD8}"/>
              </a:ext>
            </a:extLst>
          </p:cNvPr>
          <p:cNvCxnSpPr/>
          <p:nvPr/>
        </p:nvCxnSpPr>
        <p:spPr>
          <a:xfrm>
            <a:off x="6961507" y="3672481"/>
            <a:ext cx="2880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a:extLst>
              <a:ext uri="{FF2B5EF4-FFF2-40B4-BE49-F238E27FC236}">
                <a16:creationId xmlns:a16="http://schemas.microsoft.com/office/drawing/2014/main" id="{AC6327DB-C520-A7E1-D05C-3C12ABDEB20C}"/>
              </a:ext>
            </a:extLst>
          </p:cNvPr>
          <p:cNvCxnSpPr>
            <a:cxnSpLocks/>
          </p:cNvCxnSpPr>
          <p:nvPr/>
        </p:nvCxnSpPr>
        <p:spPr>
          <a:xfrm flipH="1">
            <a:off x="5963042" y="1824497"/>
            <a:ext cx="8330" cy="360840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a:extLst>
              <a:ext uri="{FF2B5EF4-FFF2-40B4-BE49-F238E27FC236}">
                <a16:creationId xmlns:a16="http://schemas.microsoft.com/office/drawing/2014/main" id="{73537B12-E0F3-FAF3-DC8F-8EEFE827F022}"/>
              </a:ext>
            </a:extLst>
          </p:cNvPr>
          <p:cNvCxnSpPr/>
          <p:nvPr/>
        </p:nvCxnSpPr>
        <p:spPr>
          <a:xfrm flipV="1">
            <a:off x="2911793" y="956950"/>
            <a:ext cx="6967686" cy="1477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a:extLst>
              <a:ext uri="{FF2B5EF4-FFF2-40B4-BE49-F238E27FC236}">
                <a16:creationId xmlns:a16="http://schemas.microsoft.com/office/drawing/2014/main" id="{C2DD0036-A261-5DD0-2718-889113A45EE9}"/>
              </a:ext>
            </a:extLst>
          </p:cNvPr>
          <p:cNvCxnSpPr>
            <a:cxnSpLocks/>
          </p:cNvCxnSpPr>
          <p:nvPr/>
        </p:nvCxnSpPr>
        <p:spPr>
          <a:xfrm flipV="1">
            <a:off x="-6031" y="1993310"/>
            <a:ext cx="4605148" cy="2313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a:extLst>
              <a:ext uri="{FF2B5EF4-FFF2-40B4-BE49-F238E27FC236}">
                <a16:creationId xmlns:a16="http://schemas.microsoft.com/office/drawing/2014/main" id="{D612AFE5-FD23-B108-C502-DFDDC2297BB5}"/>
              </a:ext>
            </a:extLst>
          </p:cNvPr>
          <p:cNvCxnSpPr/>
          <p:nvPr/>
        </p:nvCxnSpPr>
        <p:spPr>
          <a:xfrm>
            <a:off x="1682178" y="2070387"/>
            <a:ext cx="0" cy="4356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a:extLst>
              <a:ext uri="{FF2B5EF4-FFF2-40B4-BE49-F238E27FC236}">
                <a16:creationId xmlns:a16="http://schemas.microsoft.com/office/drawing/2014/main" id="{90E60706-90DF-E666-3C1B-B73E95165194}"/>
              </a:ext>
            </a:extLst>
          </p:cNvPr>
          <p:cNvCxnSpPr/>
          <p:nvPr/>
        </p:nvCxnSpPr>
        <p:spPr>
          <a:xfrm flipH="1">
            <a:off x="3157277" y="2063255"/>
            <a:ext cx="8575" cy="431100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a:extLst>
              <a:ext uri="{FF2B5EF4-FFF2-40B4-BE49-F238E27FC236}">
                <a16:creationId xmlns:a16="http://schemas.microsoft.com/office/drawing/2014/main" id="{F91E4F0A-1575-73F5-F950-25538D5A2F64}"/>
              </a:ext>
            </a:extLst>
          </p:cNvPr>
          <p:cNvCxnSpPr/>
          <p:nvPr/>
        </p:nvCxnSpPr>
        <p:spPr>
          <a:xfrm flipH="1">
            <a:off x="4635375" y="1014098"/>
            <a:ext cx="5282" cy="445798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a:extLst>
              <a:ext uri="{FF2B5EF4-FFF2-40B4-BE49-F238E27FC236}">
                <a16:creationId xmlns:a16="http://schemas.microsoft.com/office/drawing/2014/main" id="{386775E6-362C-E81E-B419-652601607899}"/>
              </a:ext>
            </a:extLst>
          </p:cNvPr>
          <p:cNvCxnSpPr/>
          <p:nvPr/>
        </p:nvCxnSpPr>
        <p:spPr>
          <a:xfrm>
            <a:off x="38749" y="4014439"/>
            <a:ext cx="1584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a:extLst>
              <a:ext uri="{FF2B5EF4-FFF2-40B4-BE49-F238E27FC236}">
                <a16:creationId xmlns:a16="http://schemas.microsoft.com/office/drawing/2014/main" id="{86276C09-841A-119F-DB08-1A125341F9AC}"/>
              </a:ext>
            </a:extLst>
          </p:cNvPr>
          <p:cNvCxnSpPr/>
          <p:nvPr/>
        </p:nvCxnSpPr>
        <p:spPr>
          <a:xfrm>
            <a:off x="3276549" y="3594429"/>
            <a:ext cx="1296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a:extLst>
              <a:ext uri="{FF2B5EF4-FFF2-40B4-BE49-F238E27FC236}">
                <a16:creationId xmlns:a16="http://schemas.microsoft.com/office/drawing/2014/main" id="{C956796F-A008-CEB3-7D09-9DC4099EA682}"/>
              </a:ext>
            </a:extLst>
          </p:cNvPr>
          <p:cNvCxnSpPr/>
          <p:nvPr/>
        </p:nvCxnSpPr>
        <p:spPr>
          <a:xfrm>
            <a:off x="4674743" y="3833429"/>
            <a:ext cx="125136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50" name="Picture 49">
            <a:extLst>
              <a:ext uri="{FF2B5EF4-FFF2-40B4-BE49-F238E27FC236}">
                <a16:creationId xmlns:a16="http://schemas.microsoft.com/office/drawing/2014/main" id="{036E0A3B-F33D-6B45-64C7-9AE0E5792AE4}"/>
              </a:ext>
            </a:extLst>
          </p:cNvPr>
          <p:cNvPicPr>
            <a:picLocks noChangeAspect="1"/>
          </p:cNvPicPr>
          <p:nvPr/>
        </p:nvPicPr>
        <p:blipFill>
          <a:blip r:embed="rId48">
            <a:extLst>
              <a:ext uri="{28A0092B-C50C-407E-A947-70E740481C1C}">
                <a14:useLocalDpi xmlns:a14="http://schemas.microsoft.com/office/drawing/2010/main"/>
              </a:ext>
            </a:extLst>
          </a:blip>
          <a:stretch>
            <a:fillRect/>
          </a:stretch>
        </p:blipFill>
        <p:spPr>
          <a:xfrm>
            <a:off x="9456234" y="1327387"/>
            <a:ext cx="409575" cy="714375"/>
          </a:xfrm>
          <a:prstGeom prst="rect">
            <a:avLst/>
          </a:prstGeom>
        </p:spPr>
      </p:pic>
      <p:sp>
        <p:nvSpPr>
          <p:cNvPr id="162" name="TextBox 34"/>
          <p:cNvSpPr txBox="1">
            <a:spLocks noChangeArrowheads="1"/>
          </p:cNvSpPr>
          <p:nvPr/>
        </p:nvSpPr>
        <p:spPr bwMode="auto">
          <a:xfrm>
            <a:off x="6919143" y="4676509"/>
            <a:ext cx="1588732" cy="777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indent="0" fontAlgn="ctr"/>
            <a:r>
              <a:rPr lang="en-GB" sz="750" dirty="0">
                <a:latin typeface="HP Simplified" panose="020B0604020204020204" pitchFamily="34" charset="0"/>
              </a:rPr>
              <a:t>V0L82AA</a:t>
            </a:r>
            <a:r>
              <a:rPr lang="en-GB" sz="750" dirty="0">
                <a:hlinkClick r:id="rId49"/>
              </a:rPr>
              <a:t> </a:t>
            </a:r>
            <a:r>
              <a:rPr lang="en-US" altLang="en-US" sz="750" dirty="0">
                <a:latin typeface="HP Simplified" panose="020B0604020204020204" pitchFamily="34" charset="0"/>
              </a:rPr>
              <a:t>RED, </a:t>
            </a:r>
            <a:r>
              <a:rPr lang="en-GB" altLang="en-US" sz="750" dirty="0">
                <a:solidFill>
                  <a:srgbClr val="FF0000"/>
                </a:solidFill>
                <a:latin typeface="HP Simplified" panose="020B0604020204020204" pitchFamily="34" charset="0"/>
              </a:rPr>
              <a:t>20.00 €</a:t>
            </a:r>
          </a:p>
          <a:p>
            <a:pPr fontAlgn="ctr"/>
            <a:r>
              <a:rPr lang="en-GB" sz="750" dirty="0">
                <a:latin typeface="HP Simplified" panose="020B0604020204020204" pitchFamily="34" charset="0"/>
              </a:rPr>
              <a:t>X7Q43AA</a:t>
            </a:r>
            <a:r>
              <a:rPr lang="en-GB" sz="750" dirty="0">
                <a:hlinkClick r:id="rId50"/>
              </a:rPr>
              <a:t> </a:t>
            </a:r>
            <a:r>
              <a:rPr lang="en-US" sz="750" dirty="0">
                <a:latin typeface="HP Simplified" panose="020B0604020204020204" pitchFamily="34" charset="0"/>
              </a:rPr>
              <a:t>GOLD, </a:t>
            </a:r>
            <a:r>
              <a:rPr lang="en-US" sz="750" dirty="0">
                <a:solidFill>
                  <a:srgbClr val="FF0000"/>
                </a:solidFill>
                <a:latin typeface="HP Simplified" panose="020B0604020204020204" pitchFamily="34" charset="0"/>
              </a:rPr>
              <a:t>24.00 €</a:t>
            </a:r>
          </a:p>
          <a:p>
            <a:pPr fontAlgn="ctr"/>
            <a:r>
              <a:rPr lang="en-US" altLang="en-US" sz="750" dirty="0">
                <a:latin typeface="HP Simplified" panose="020B0604020204020204" pitchFamily="34" charset="0"/>
              </a:rPr>
              <a:t>V0L80AA</a:t>
            </a:r>
            <a:r>
              <a:rPr lang="en-US" altLang="en-US" sz="750" dirty="0">
                <a:latin typeface="HP Simplified" panose="020B0604020204020204" pitchFamily="34" charset="0"/>
                <a:hlinkClick r:id="rId51"/>
              </a:rPr>
              <a:t> </a:t>
            </a:r>
            <a:r>
              <a:rPr lang="en-US" altLang="en-US" sz="750" dirty="0">
                <a:latin typeface="HP Simplified" panose="020B0604020204020204" pitchFamily="34" charset="0"/>
              </a:rPr>
              <a:t>WHITE  </a:t>
            </a:r>
            <a:r>
              <a:rPr lang="en-US" altLang="en-US" sz="750" dirty="0">
                <a:solidFill>
                  <a:srgbClr val="FF0000"/>
                </a:solidFill>
                <a:latin typeface="HP Simplified" panose="020B0604020204020204" pitchFamily="34" charset="0"/>
              </a:rPr>
              <a:t>20.00 €</a:t>
            </a:r>
          </a:p>
          <a:p>
            <a:pPr fontAlgn="ctr"/>
            <a:r>
              <a:rPr lang="en-US" altLang="en-US" sz="750" dirty="0">
                <a:latin typeface="HP Simplified" panose="020B0604020204020204" pitchFamily="34" charset="0"/>
              </a:rPr>
              <a:t>7UH88AA</a:t>
            </a:r>
            <a:r>
              <a:rPr lang="en-US" altLang="en-US" sz="750" dirty="0">
                <a:latin typeface="HP Simplified" panose="020B0604020204020204" pitchFamily="34" charset="0"/>
                <a:hlinkClick r:id="rId52"/>
              </a:rPr>
              <a:t> </a:t>
            </a:r>
            <a:r>
              <a:rPr lang="en-US" altLang="en-US" sz="750" dirty="0">
                <a:latin typeface="HP Simplified" panose="020B0604020204020204" pitchFamily="34" charset="0"/>
              </a:rPr>
              <a:t>LUMIERE BLUE </a:t>
            </a:r>
            <a:r>
              <a:rPr lang="en-US" altLang="en-US" sz="750" dirty="0">
                <a:solidFill>
                  <a:srgbClr val="FF0000"/>
                </a:solidFill>
                <a:latin typeface="HP Simplified" panose="020B0604020204020204" pitchFamily="34" charset="0"/>
              </a:rPr>
              <a:t>20.00 €</a:t>
            </a:r>
          </a:p>
          <a:p>
            <a:pPr fontAlgn="ctr"/>
            <a:r>
              <a:rPr lang="en-US" altLang="en-US" sz="750" dirty="0">
                <a:latin typeface="HP Simplified" panose="020B0604020204020204" pitchFamily="34" charset="0"/>
              </a:rPr>
              <a:t>V0L81AA</a:t>
            </a:r>
            <a:r>
              <a:rPr lang="en-US" altLang="en-US" sz="750" dirty="0">
                <a:latin typeface="HP Simplified" panose="020B0604020204020204" pitchFamily="34" charset="0"/>
                <a:hlinkClick r:id="rId53"/>
              </a:rPr>
              <a:t> </a:t>
            </a:r>
            <a:r>
              <a:rPr lang="en-US" altLang="en-US" sz="750" dirty="0">
                <a:latin typeface="HP Simplified" panose="020B0604020204020204" pitchFamily="34" charset="0"/>
              </a:rPr>
              <a:t>DRAGONFLY BLUE </a:t>
            </a:r>
            <a:r>
              <a:rPr lang="en-US" altLang="en-US" sz="750" dirty="0">
                <a:solidFill>
                  <a:srgbClr val="FF0000"/>
                </a:solidFill>
                <a:latin typeface="HP Simplified" panose="020B0604020204020204" pitchFamily="34" charset="0"/>
              </a:rPr>
              <a:t>20.00 </a:t>
            </a:r>
            <a:r>
              <a:rPr lang="en-US" altLang="en-US" sz="700" dirty="0">
                <a:solidFill>
                  <a:srgbClr val="FF0000"/>
                </a:solidFill>
                <a:latin typeface="HP Simplified" panose="020B0604020204020204" pitchFamily="34" charset="0"/>
              </a:rPr>
              <a:t>€</a:t>
            </a:r>
          </a:p>
          <a:p>
            <a:pPr fontAlgn="ctr"/>
            <a:endParaRPr lang="en-US" altLang="en-US" sz="700" dirty="0">
              <a:solidFill>
                <a:srgbClr val="FF0000"/>
              </a:solidFill>
              <a:latin typeface="HP Simplified" panose="020B0604020204020204" pitchFamily="34" charset="0"/>
            </a:endParaRPr>
          </a:p>
        </p:txBody>
      </p:sp>
      <p:sp>
        <p:nvSpPr>
          <p:cNvPr id="172" name="Rectangle 171"/>
          <p:cNvSpPr/>
          <p:nvPr/>
        </p:nvSpPr>
        <p:spPr>
          <a:xfrm>
            <a:off x="3087629" y="3616996"/>
            <a:ext cx="1488669" cy="207749"/>
          </a:xfrm>
          <a:prstGeom prst="rect">
            <a:avLst/>
          </a:prstGeom>
        </p:spPr>
        <p:txBody>
          <a:bodyPr wrap="square">
            <a:spAutoFit/>
          </a:bodyPr>
          <a:lstStyle/>
          <a:p>
            <a:pPr algn="ctr" eaLnBrk="1" fontAlgn="auto" hangingPunct="1">
              <a:spcBef>
                <a:spcPts val="0"/>
              </a:spcBef>
              <a:spcAft>
                <a:spcPts val="0"/>
              </a:spcAft>
              <a:defRPr/>
            </a:pPr>
            <a:r>
              <a:rPr lang="en-GB" sz="750" u="none" strike="noStrike" dirty="0">
                <a:solidFill>
                  <a:schemeClr val="tx1">
                    <a:lumMod val="50000"/>
                    <a:lumOff val="50000"/>
                  </a:schemeClr>
                </a:solidFill>
                <a:effectLst/>
                <a:latin typeface="HP Simplified" panose="020B0604020204020204" pitchFamily="34" charset="0"/>
              </a:rPr>
              <a:t>HP MOUSE 240 WIRELESS</a:t>
            </a:r>
            <a:endParaRPr lang="en-US" sz="750" dirty="0">
              <a:solidFill>
                <a:schemeClr val="tx1">
                  <a:lumMod val="50000"/>
                  <a:lumOff val="50000"/>
                </a:schemeClr>
              </a:solidFill>
              <a:latin typeface="HP Simplified" panose="020B0604020204020204" pitchFamily="34" charset="0"/>
            </a:endParaRPr>
          </a:p>
        </p:txBody>
      </p:sp>
      <p:cxnSp>
        <p:nvCxnSpPr>
          <p:cNvPr id="181" name="Straight Connector 180">
            <a:extLst>
              <a:ext uri="{FF2B5EF4-FFF2-40B4-BE49-F238E27FC236}">
                <a16:creationId xmlns:a16="http://schemas.microsoft.com/office/drawing/2014/main" id="{386775E6-362C-E81E-B419-652601607899}"/>
              </a:ext>
            </a:extLst>
          </p:cNvPr>
          <p:cNvCxnSpPr/>
          <p:nvPr/>
        </p:nvCxnSpPr>
        <p:spPr>
          <a:xfrm flipV="1">
            <a:off x="1713762" y="4974987"/>
            <a:ext cx="1380230" cy="447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9B3D4002-FDCC-FDED-DEEB-D33805C2402C}"/>
              </a:ext>
            </a:extLst>
          </p:cNvPr>
          <p:cNvSpPr txBox="1"/>
          <p:nvPr/>
        </p:nvSpPr>
        <p:spPr>
          <a:xfrm>
            <a:off x="1729816" y="3697191"/>
            <a:ext cx="1507598" cy="323165"/>
          </a:xfrm>
          <a:prstGeom prst="rect">
            <a:avLst/>
          </a:prstGeom>
          <a:noFill/>
        </p:spPr>
        <p:txBody>
          <a:bodyPr wrap="square" rtlCol="0">
            <a:spAutoFit/>
          </a:bodyPr>
          <a:lstStyle/>
          <a:p>
            <a:pPr marL="0" rtl="0" eaLnBrk="1" fontAlgn="ctr" latinLnBrk="0" hangingPunct="1">
              <a:spcBef>
                <a:spcPts val="0"/>
              </a:spcBef>
              <a:spcAft>
                <a:spcPts val="0"/>
              </a:spcAft>
            </a:pPr>
            <a:r>
              <a:rPr lang="aa-ET" sz="750" i="0" u="none" strike="noStrike" kern="1200" dirty="0">
                <a:effectLst/>
                <a:latin typeface="HP Simplified" panose="020B0604020204020204" pitchFamily="34" charset="0"/>
              </a:rPr>
              <a:t>6CR72AA</a:t>
            </a:r>
            <a:r>
              <a:rPr lang="en-GB" sz="750" dirty="0">
                <a:latin typeface="HP Simplified" panose="020B0604020204020204" pitchFamily="34" charset="0"/>
                <a:hlinkClick r:id="rId54"/>
              </a:rPr>
              <a:t> </a:t>
            </a:r>
            <a:r>
              <a:rPr lang="aa-ET" sz="750" i="0" u="none" strike="noStrike" kern="1200" dirty="0">
                <a:effectLst/>
                <a:latin typeface="HP Simplified" panose="020B0604020204020204" pitchFamily="34" charset="0"/>
              </a:rPr>
              <a:t>HP MOUSE WIRELESS,  SILVER</a:t>
            </a:r>
            <a:r>
              <a:rPr lang="en-GB" sz="750" i="0" u="none" strike="noStrike" kern="1200" dirty="0">
                <a:effectLst/>
                <a:latin typeface="HP Simplified" panose="020B0604020204020204" pitchFamily="34" charset="0"/>
              </a:rPr>
              <a:t>, </a:t>
            </a:r>
            <a:r>
              <a:rPr lang="en-GB" sz="750" i="0" u="none" strike="noStrike" kern="1200" dirty="0">
                <a:solidFill>
                  <a:srgbClr val="FF0000"/>
                </a:solidFill>
                <a:effectLst/>
                <a:latin typeface="HP Simplified" panose="020B0604020204020204" pitchFamily="34" charset="0"/>
              </a:rPr>
              <a:t>25.00 €</a:t>
            </a:r>
            <a:endParaRPr lang="aa-ET" sz="750" i="0" u="none" strike="noStrike" dirty="0">
              <a:solidFill>
                <a:srgbClr val="FF0000"/>
              </a:solidFill>
              <a:effectLst/>
              <a:latin typeface="HP Simplified" panose="020B0604020204020204" pitchFamily="34" charset="0"/>
            </a:endParaRPr>
          </a:p>
        </p:txBody>
      </p:sp>
      <p:cxnSp>
        <p:nvCxnSpPr>
          <p:cNvPr id="41" name="Straight Connector 40">
            <a:extLst>
              <a:ext uri="{FF2B5EF4-FFF2-40B4-BE49-F238E27FC236}">
                <a16:creationId xmlns:a16="http://schemas.microsoft.com/office/drawing/2014/main" id="{985D3656-92A3-C292-AF5D-38E67422515D}"/>
              </a:ext>
            </a:extLst>
          </p:cNvPr>
          <p:cNvCxnSpPr/>
          <p:nvPr/>
        </p:nvCxnSpPr>
        <p:spPr>
          <a:xfrm>
            <a:off x="3183781" y="5484151"/>
            <a:ext cx="657307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ED036C57-9FF2-FDFC-64E1-FD3216E9C662}"/>
              </a:ext>
            </a:extLst>
          </p:cNvPr>
          <p:cNvSpPr txBox="1"/>
          <p:nvPr/>
        </p:nvSpPr>
        <p:spPr>
          <a:xfrm>
            <a:off x="4253967" y="5897099"/>
            <a:ext cx="860205" cy="438582"/>
          </a:xfrm>
          <a:prstGeom prst="rect">
            <a:avLst/>
          </a:prstGeom>
          <a:noFill/>
        </p:spPr>
        <p:txBody>
          <a:bodyPr wrap="square">
            <a:spAutoFit/>
          </a:bodyPr>
          <a:lstStyle/>
          <a:p>
            <a:r>
              <a:rPr lang="en-GB" sz="750" b="0" i="0" u="none" strike="noStrike" dirty="0">
                <a:effectLst/>
                <a:latin typeface="HP Simplified" panose="020B0604020204020204" pitchFamily="34" charset="0"/>
              </a:rPr>
              <a:t>3NZ70AA</a:t>
            </a:r>
            <a:r>
              <a:rPr lang="en-GB" sz="750" dirty="0">
                <a:latin typeface="HP Simplified" panose="020B0604020204020204" pitchFamily="34" charset="0"/>
                <a:hlinkClick r:id="rId55"/>
              </a:rPr>
              <a:t> </a:t>
            </a:r>
            <a:br>
              <a:rPr lang="en-GB" sz="750" dirty="0">
                <a:latin typeface="HP Simplified" panose="020B0604020204020204" pitchFamily="34" charset="0"/>
              </a:rPr>
            </a:br>
            <a:r>
              <a:rPr lang="en-GB" sz="750" b="0" i="0" u="none" strike="noStrike" dirty="0">
                <a:effectLst/>
                <a:latin typeface="HP Simplified" panose="020B0604020204020204" pitchFamily="34" charset="0"/>
              </a:rPr>
              <a:t>DARK ASH SILVER</a:t>
            </a:r>
            <a:r>
              <a:rPr lang="en-GB" sz="750" b="0" i="0" u="none" strike="noStrike" dirty="0">
                <a:solidFill>
                  <a:srgbClr val="363636"/>
                </a:solidFill>
                <a:effectLst/>
                <a:latin typeface="HP Simplified" panose="020B0604020204020204" pitchFamily="34" charset="0"/>
              </a:rPr>
              <a:t>, </a:t>
            </a:r>
            <a:r>
              <a:rPr lang="en-GB" sz="750" b="0" i="0" u="none" strike="noStrike" dirty="0">
                <a:solidFill>
                  <a:srgbClr val="FF0000"/>
                </a:solidFill>
                <a:effectLst/>
                <a:latin typeface="HP Simplified" panose="020B0604020204020204" pitchFamily="34" charset="0"/>
              </a:rPr>
              <a:t>65.00 €</a:t>
            </a:r>
            <a:endParaRPr lang="aa-ET" sz="750" dirty="0">
              <a:solidFill>
                <a:srgbClr val="FF0000"/>
              </a:solidFill>
              <a:latin typeface="HP Simplified" panose="020B0604020204020204" pitchFamily="34" charset="0"/>
            </a:endParaRPr>
          </a:p>
        </p:txBody>
      </p:sp>
      <p:sp>
        <p:nvSpPr>
          <p:cNvPr id="8" name="TextBox 67">
            <a:extLst>
              <a:ext uri="{FF2B5EF4-FFF2-40B4-BE49-F238E27FC236}">
                <a16:creationId xmlns:a16="http://schemas.microsoft.com/office/drawing/2014/main" id="{B8E1B04A-9BB6-4654-D934-22E9F45E976C}"/>
              </a:ext>
            </a:extLst>
          </p:cNvPr>
          <p:cNvSpPr txBox="1">
            <a:spLocks noChangeArrowheads="1"/>
          </p:cNvSpPr>
          <p:nvPr/>
        </p:nvSpPr>
        <p:spPr bwMode="auto">
          <a:xfrm>
            <a:off x="742343" y="5597636"/>
            <a:ext cx="1013669" cy="43858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4M0X6AA</a:t>
            </a:r>
            <a:r>
              <a:rPr lang="en-US" sz="750" dirty="0">
                <a:latin typeface="HP Simplified" panose="020B0604020204020204" pitchFamily="34" charset="0"/>
                <a:hlinkClick r:id="rId56"/>
              </a:rPr>
              <a:t> </a:t>
            </a:r>
            <a:r>
              <a:rPr lang="en-US" sz="750" dirty="0">
                <a:latin typeface="HP Simplified" panose="020B0604020204020204" pitchFamily="34" charset="0"/>
              </a:rPr>
              <a:t>HP MOUSE 410  WHITE </a:t>
            </a:r>
            <a:r>
              <a:rPr lang="en-US" altLang="en-US" sz="750" dirty="0">
                <a:latin typeface="HP Simplified" panose="020B0604020204020204" pitchFamily="34" charset="0"/>
              </a:rPr>
              <a:t>, </a:t>
            </a:r>
            <a:r>
              <a:rPr lang="en-GB" altLang="en-US" sz="750" dirty="0">
                <a:solidFill>
                  <a:srgbClr val="FF0000"/>
                </a:solidFill>
                <a:latin typeface="HP Simplified" panose="020B0604020204020204" pitchFamily="34" charset="0"/>
              </a:rPr>
              <a:t>32.00 €</a:t>
            </a:r>
            <a:endParaRPr lang="en-US" altLang="en-US" sz="750" dirty="0">
              <a:solidFill>
                <a:srgbClr val="FF0000"/>
              </a:solidFill>
              <a:latin typeface="HP Simplified" panose="020B0604020204020204" pitchFamily="34" charset="0"/>
            </a:endParaRPr>
          </a:p>
        </p:txBody>
      </p:sp>
      <p:sp>
        <p:nvSpPr>
          <p:cNvPr id="16" name="TextBox 67">
            <a:extLst>
              <a:ext uri="{FF2B5EF4-FFF2-40B4-BE49-F238E27FC236}">
                <a16:creationId xmlns:a16="http://schemas.microsoft.com/office/drawing/2014/main" id="{897991C8-7AAF-0382-1305-BA55DEDF868E}"/>
              </a:ext>
            </a:extLst>
          </p:cNvPr>
          <p:cNvSpPr txBox="1">
            <a:spLocks noChangeArrowheads="1"/>
          </p:cNvSpPr>
          <p:nvPr/>
        </p:nvSpPr>
        <p:spPr bwMode="auto">
          <a:xfrm>
            <a:off x="1761862" y="5539640"/>
            <a:ext cx="926390" cy="121571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2LX92AA</a:t>
            </a:r>
            <a:endParaRPr lang="en-US" sz="750" dirty="0">
              <a:latin typeface="HP Simplified" panose="020B0604020204020204" pitchFamily="34" charset="0"/>
              <a:hlinkClick r:id="rId57"/>
            </a:endParaRPr>
          </a:p>
          <a:p>
            <a:pPr fontAlgn="ctr">
              <a:lnSpc>
                <a:spcPct val="100000"/>
              </a:lnSpc>
              <a:spcBef>
                <a:spcPct val="0"/>
              </a:spcBef>
              <a:buNone/>
            </a:pPr>
            <a:r>
              <a:rPr lang="en-US" sz="750" dirty="0">
                <a:latin typeface="HP Simplified" panose="020B0604020204020204" pitchFamily="34" charset="0"/>
              </a:rPr>
              <a:t>RUBBER GRIPS AND ALUMINIUM FINISH, </a:t>
            </a:r>
          </a:p>
          <a:p>
            <a:pPr fontAlgn="ctr">
              <a:lnSpc>
                <a:spcPct val="100000"/>
              </a:lnSpc>
              <a:spcBef>
                <a:spcPct val="0"/>
              </a:spcBef>
              <a:buNone/>
            </a:pPr>
            <a:r>
              <a:rPr lang="en-GB" altLang="en-US" sz="750" dirty="0">
                <a:solidFill>
                  <a:srgbClr val="FF0000"/>
                </a:solidFill>
                <a:latin typeface="HP Simplified" panose="020B0604020204020204" pitchFamily="34" charset="0"/>
              </a:rPr>
              <a:t>38.00 €</a:t>
            </a:r>
          </a:p>
          <a:p>
            <a:pPr fontAlgn="ctr">
              <a:lnSpc>
                <a:spcPct val="100000"/>
              </a:lnSpc>
              <a:spcBef>
                <a:spcPct val="0"/>
              </a:spcBef>
              <a:buNone/>
            </a:pPr>
            <a:endParaRPr lang="en-GB" altLang="en-US" sz="700" dirty="0">
              <a:solidFill>
                <a:srgbClr val="FF0000"/>
              </a:solidFill>
              <a:latin typeface="HP Simplified" panose="020B0604020204020204" pitchFamily="34" charset="0"/>
            </a:endParaRPr>
          </a:p>
          <a:p>
            <a:pPr fontAlgn="ctr">
              <a:lnSpc>
                <a:spcPct val="100000"/>
              </a:lnSpc>
              <a:spcBef>
                <a:spcPct val="0"/>
              </a:spcBef>
              <a:buNone/>
            </a:pPr>
            <a:endParaRPr lang="el-GR" sz="750" i="1" dirty="0">
              <a:solidFill>
                <a:srgbClr val="92D050"/>
              </a:solidFill>
              <a:latin typeface="HP Simplified" panose="020B0604020204020204" pitchFamily="34" charset="0"/>
              <a:ea typeface="Calibri" panose="020F0502020204030204" pitchFamily="34" charset="0"/>
            </a:endParaRPr>
          </a:p>
          <a:p>
            <a:pPr fontAlgn="ctr">
              <a:lnSpc>
                <a:spcPct val="100000"/>
              </a:lnSpc>
              <a:spcBef>
                <a:spcPct val="0"/>
              </a:spcBef>
              <a:buNone/>
            </a:pPr>
            <a:endParaRPr lang="en-GB" altLang="en-US" sz="700" dirty="0">
              <a:solidFill>
                <a:srgbClr val="FF0000"/>
              </a:solidFill>
              <a:latin typeface="HP Simplified" panose="020B0604020204020204" pitchFamily="34" charset="0"/>
            </a:endParaRPr>
          </a:p>
          <a:p>
            <a:pPr fontAlgn="ctr">
              <a:lnSpc>
                <a:spcPct val="100000"/>
              </a:lnSpc>
              <a:spcBef>
                <a:spcPct val="0"/>
              </a:spcBef>
              <a:buNone/>
            </a:pPr>
            <a:r>
              <a:rPr lang="en-GB" altLang="en-US" sz="700" dirty="0">
                <a:solidFill>
                  <a:srgbClr val="FF0000"/>
                </a:solidFill>
                <a:latin typeface="HP Simplified" panose="020B0604020204020204" pitchFamily="34" charset="0"/>
              </a:rPr>
              <a:t> </a:t>
            </a:r>
            <a:endParaRPr lang="en-GB" sz="700" i="1" dirty="0">
              <a:solidFill>
                <a:srgbClr val="92D050"/>
              </a:solidFill>
              <a:ea typeface="Calibri" panose="020F0502020204030204" pitchFamily="34" charset="0"/>
            </a:endParaRPr>
          </a:p>
          <a:p>
            <a:pPr fontAlgn="ctr">
              <a:lnSpc>
                <a:spcPct val="100000"/>
              </a:lnSpc>
              <a:spcBef>
                <a:spcPct val="0"/>
              </a:spcBef>
              <a:buNone/>
            </a:pPr>
            <a:endParaRPr lang="en-US" altLang="en-US" sz="700" dirty="0">
              <a:solidFill>
                <a:srgbClr val="FF0000"/>
              </a:solidFill>
              <a:latin typeface="HP Simplified" panose="020B0604020204020204" pitchFamily="34" charset="0"/>
            </a:endParaRPr>
          </a:p>
        </p:txBody>
      </p:sp>
      <p:sp>
        <p:nvSpPr>
          <p:cNvPr id="54" name="TextBox 53">
            <a:extLst>
              <a:ext uri="{FF2B5EF4-FFF2-40B4-BE49-F238E27FC236}">
                <a16:creationId xmlns:a16="http://schemas.microsoft.com/office/drawing/2014/main" id="{3FDD4730-22CF-4FFE-8F71-3B176CEB3DAE}"/>
              </a:ext>
            </a:extLst>
          </p:cNvPr>
          <p:cNvSpPr txBox="1"/>
          <p:nvPr/>
        </p:nvSpPr>
        <p:spPr>
          <a:xfrm>
            <a:off x="1714083" y="5042135"/>
            <a:ext cx="1206977" cy="438582"/>
          </a:xfrm>
          <a:prstGeom prst="rect">
            <a:avLst/>
          </a:prstGeom>
          <a:noFill/>
        </p:spPr>
        <p:txBody>
          <a:bodyPr wrap="square">
            <a:spAutoFit/>
          </a:bodyPr>
          <a:lstStyle/>
          <a:p>
            <a:r>
              <a:rPr lang="en-US" sz="750" dirty="0">
                <a:solidFill>
                  <a:schemeClr val="tx1">
                    <a:lumMod val="50000"/>
                    <a:lumOff val="50000"/>
                  </a:schemeClr>
                </a:solidFill>
                <a:latin typeface="HP Simplified" panose="020B0604020204020204" pitchFamily="34" charset="0"/>
              </a:rPr>
              <a:t>HP MOUSE ENVY RECHARGEABLE 500, WIRELLESS </a:t>
            </a:r>
            <a:endParaRPr lang="aa-ET" sz="750" dirty="0">
              <a:solidFill>
                <a:schemeClr val="tx1">
                  <a:lumMod val="50000"/>
                  <a:lumOff val="50000"/>
                </a:schemeClr>
              </a:solidFill>
              <a:latin typeface="HP Simplified" panose="020B0604020204020204" pitchFamily="34" charset="0"/>
            </a:endParaRPr>
          </a:p>
        </p:txBody>
      </p:sp>
      <p:pic>
        <p:nvPicPr>
          <p:cNvPr id="67" name="Picture 66">
            <a:extLst>
              <a:ext uri="{FF2B5EF4-FFF2-40B4-BE49-F238E27FC236}">
                <a16:creationId xmlns:a16="http://schemas.microsoft.com/office/drawing/2014/main" id="{B1256B94-D200-B749-D3CA-0FEA09801552}"/>
              </a:ext>
            </a:extLst>
          </p:cNvPr>
          <p:cNvPicPr>
            <a:picLocks noChangeAspect="1"/>
          </p:cNvPicPr>
          <p:nvPr/>
        </p:nvPicPr>
        <p:blipFill>
          <a:blip r:embed="rId58">
            <a:extLst>
              <a:ext uri="{28A0092B-C50C-407E-A947-70E740481C1C}">
                <a14:useLocalDpi xmlns:a14="http://schemas.microsoft.com/office/drawing/2010/main"/>
              </a:ext>
            </a:extLst>
          </a:blip>
          <a:stretch>
            <a:fillRect/>
          </a:stretch>
        </p:blipFill>
        <p:spPr>
          <a:xfrm>
            <a:off x="3484247" y="2236172"/>
            <a:ext cx="757613" cy="712517"/>
          </a:xfrm>
          <a:prstGeom prst="rect">
            <a:avLst/>
          </a:prstGeom>
        </p:spPr>
      </p:pic>
      <p:sp>
        <p:nvSpPr>
          <p:cNvPr id="170" name="TextBox 169">
            <a:extLst>
              <a:ext uri="{FF2B5EF4-FFF2-40B4-BE49-F238E27FC236}">
                <a16:creationId xmlns:a16="http://schemas.microsoft.com/office/drawing/2014/main" id="{891B6F5B-2D5A-493E-8BA8-B69B885631BC}"/>
              </a:ext>
            </a:extLst>
          </p:cNvPr>
          <p:cNvSpPr txBox="1"/>
          <p:nvPr/>
        </p:nvSpPr>
        <p:spPr>
          <a:xfrm>
            <a:off x="5877967" y="5899019"/>
            <a:ext cx="876863" cy="323165"/>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3NZ71AA</a:t>
            </a:r>
            <a:r>
              <a:rPr lang="en-GB" sz="750" dirty="0">
                <a:solidFill>
                  <a:srgbClr val="000000"/>
                </a:solidFill>
                <a:latin typeface="HP Simplified" panose="020B0604020204020204" pitchFamily="34" charset="0"/>
                <a:hlinkClick r:id="rId59"/>
              </a:rPr>
              <a:t> </a:t>
            </a:r>
            <a:r>
              <a:rPr lang="en-US" sz="750" dirty="0">
                <a:solidFill>
                  <a:srgbClr val="000000"/>
                </a:solidFill>
                <a:latin typeface="HP Simplified" panose="020B0604020204020204" pitchFamily="34" charset="0"/>
              </a:rPr>
              <a:t>PIKE SILVER,  </a:t>
            </a:r>
            <a:r>
              <a:rPr lang="en-GB" sz="750" dirty="0">
                <a:solidFill>
                  <a:srgbClr val="FF0000"/>
                </a:solidFill>
                <a:latin typeface="HP Simplified" panose="020B0604020204020204" pitchFamily="34" charset="0"/>
              </a:rPr>
              <a:t>65.00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10" name="Picture 9"/>
          <p:cNvPicPr>
            <a:picLocks noChangeAspect="1"/>
          </p:cNvPicPr>
          <p:nvPr/>
        </p:nvPicPr>
        <p:blipFill>
          <a:blip r:embed="rId60" cstate="email">
            <a:extLst>
              <a:ext uri="{28A0092B-C50C-407E-A947-70E740481C1C}">
                <a14:useLocalDpi xmlns:a14="http://schemas.microsoft.com/office/drawing/2010/main"/>
              </a:ext>
            </a:extLst>
          </a:blip>
          <a:stretch>
            <a:fillRect/>
          </a:stretch>
        </p:blipFill>
        <p:spPr>
          <a:xfrm>
            <a:off x="5172331" y="2644014"/>
            <a:ext cx="364396" cy="518367"/>
          </a:xfrm>
          <a:prstGeom prst="rect">
            <a:avLst/>
          </a:prstGeom>
        </p:spPr>
      </p:pic>
      <p:sp>
        <p:nvSpPr>
          <p:cNvPr id="55" name="TextBox 54">
            <a:extLst>
              <a:ext uri="{FF2B5EF4-FFF2-40B4-BE49-F238E27FC236}">
                <a16:creationId xmlns:a16="http://schemas.microsoft.com/office/drawing/2014/main" id="{69001E1E-EA54-626E-34C5-A97B7BA2B3BF}"/>
              </a:ext>
            </a:extLst>
          </p:cNvPr>
          <p:cNvSpPr txBox="1"/>
          <p:nvPr/>
        </p:nvSpPr>
        <p:spPr>
          <a:xfrm>
            <a:off x="3154228" y="5534222"/>
            <a:ext cx="3731275" cy="438582"/>
          </a:xfrm>
          <a:prstGeom prst="rect">
            <a:avLst/>
          </a:prstGeom>
          <a:noFill/>
        </p:spPr>
        <p:txBody>
          <a:bodyPr wrap="square">
            <a:spAutoFit/>
          </a:bodyPr>
          <a:lstStyle/>
          <a:p>
            <a:r>
              <a:rPr lang="en-GB" sz="750" b="0" i="0" u="none" strike="noStrike" kern="1200" dirty="0">
                <a:solidFill>
                  <a:schemeClr val="accent3"/>
                </a:solidFill>
                <a:effectLst/>
                <a:latin typeface="HP Simplified" panose="020B0604020204020204" pitchFamily="34" charset="0"/>
              </a:rPr>
              <a:t>HP MOUSE 700 SPECTRE RECHARGEABLE, BLUETOOTH WIRELLESS, PAIR WITH 4 DEVISES, WITH 1.200 DPI, THE LASER SENSOR PROVIDES SUPERB ACCURACY AND PRECISION — ON ALMOST EVERY SURFACE</a:t>
            </a:r>
            <a:endParaRPr lang="el-GR" sz="750" dirty="0">
              <a:solidFill>
                <a:schemeClr val="accent3"/>
              </a:solidFill>
              <a:latin typeface="HP Simplified" panose="020B0604020204020204" pitchFamily="34" charset="0"/>
            </a:endParaRPr>
          </a:p>
        </p:txBody>
      </p:sp>
      <p:pic>
        <p:nvPicPr>
          <p:cNvPr id="42" name="Picture 2" descr="https://b2b.multitech.com.cy/sites/default/files/styles/picl/public/products/1980359376.1543934440.JPG?itok=C0Lhzla8"/>
          <p:cNvPicPr>
            <a:picLocks noChangeAspect="1" noChangeArrowheads="1"/>
          </p:cNvPicPr>
          <p:nvPr/>
        </p:nvPicPr>
        <p:blipFill rotWithShape="1">
          <a:blip r:embed="rId61" cstate="email">
            <a:extLst>
              <a:ext uri="{28A0092B-C50C-407E-A947-70E740481C1C}">
                <a14:useLocalDpi xmlns:a14="http://schemas.microsoft.com/office/drawing/2010/main"/>
              </a:ext>
            </a:extLst>
          </a:blip>
          <a:srcRect l="3569" t="16016" r="7790" b="14224"/>
          <a:stretch/>
        </p:blipFill>
        <p:spPr bwMode="auto">
          <a:xfrm>
            <a:off x="6094729" y="1102210"/>
            <a:ext cx="544024" cy="428149"/>
          </a:xfrm>
          <a:prstGeom prst="rect">
            <a:avLst/>
          </a:prstGeom>
          <a:noFill/>
          <a:extLst>
            <a:ext uri="{909E8E84-426E-40DD-AFC4-6F175D3DCCD1}">
              <a14:hiddenFill xmlns:a14="http://schemas.microsoft.com/office/drawing/2010/main">
                <a:solidFill>
                  <a:srgbClr val="FFFFFF"/>
                </a:solidFill>
              </a14:hiddenFill>
            </a:ext>
          </a:extLst>
        </p:spPr>
      </p:pic>
      <p:sp>
        <p:nvSpPr>
          <p:cNvPr id="190" name="Rectangle 189"/>
          <p:cNvSpPr/>
          <p:nvPr/>
        </p:nvSpPr>
        <p:spPr>
          <a:xfrm>
            <a:off x="5009734" y="1007341"/>
            <a:ext cx="1095164" cy="200055"/>
          </a:xfrm>
          <a:prstGeom prst="rect">
            <a:avLst/>
          </a:prstGeom>
        </p:spPr>
        <p:txBody>
          <a:bodyPr wrap="square">
            <a:spAutoFit/>
          </a:bodyPr>
          <a:lstStyle/>
          <a:p>
            <a:pPr eaLnBrk="1" fontAlgn="auto" hangingPunct="1">
              <a:spcBef>
                <a:spcPts val="0"/>
              </a:spcBef>
              <a:spcAft>
                <a:spcPts val="0"/>
              </a:spcAft>
              <a:defRPr/>
            </a:pPr>
            <a:r>
              <a:rPr lang="en-US" sz="700" dirty="0">
                <a:solidFill>
                  <a:schemeClr val="tx1">
                    <a:lumMod val="50000"/>
                    <a:lumOff val="50000"/>
                  </a:schemeClr>
                </a:solidFill>
                <a:latin typeface="HP Simplified" panose="020B0604020204020204" pitchFamily="34" charset="0"/>
              </a:rPr>
              <a:t>HP MOUSE</a:t>
            </a:r>
            <a:r>
              <a:rPr lang="el-GR" sz="700" dirty="0">
                <a:solidFill>
                  <a:schemeClr val="tx1">
                    <a:lumMod val="50000"/>
                    <a:lumOff val="50000"/>
                  </a:schemeClr>
                </a:solidFill>
                <a:latin typeface="HP Simplified" panose="020B0604020204020204" pitchFamily="34" charset="0"/>
              </a:rPr>
              <a:t> </a:t>
            </a:r>
            <a:r>
              <a:rPr lang="en-US" sz="700" dirty="0">
                <a:solidFill>
                  <a:schemeClr val="tx1">
                    <a:lumMod val="50000"/>
                    <a:lumOff val="50000"/>
                  </a:schemeClr>
                </a:solidFill>
                <a:latin typeface="HP Simplified" panose="020B0604020204020204" pitchFamily="34" charset="0"/>
              </a:rPr>
              <a:t>WIRELESS</a:t>
            </a:r>
          </a:p>
        </p:txBody>
      </p:sp>
      <p:sp>
        <p:nvSpPr>
          <p:cNvPr id="191" name="Rectangle 1047">
            <a:hlinkClick r:id="rId62"/>
          </p:cNvPr>
          <p:cNvSpPr>
            <a:spLocks noChangeArrowheads="1"/>
          </p:cNvSpPr>
          <p:nvPr/>
        </p:nvSpPr>
        <p:spPr bwMode="auto">
          <a:xfrm>
            <a:off x="5225760" y="1265771"/>
            <a:ext cx="887402"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en-US" sz="750" dirty="0">
                <a:solidFill>
                  <a:srgbClr val="333333"/>
                </a:solidFill>
                <a:latin typeface="HP Simplified" panose="020B0604020204020204" pitchFamily="34" charset="0"/>
              </a:rPr>
              <a:t>1JR31AA</a:t>
            </a:r>
            <a:r>
              <a:rPr lang="el-GR" altLang="en-US" sz="750" dirty="0">
                <a:solidFill>
                  <a:srgbClr val="333333"/>
                </a:solidFill>
                <a:latin typeface="HP Simplified" panose="020B0604020204020204" pitchFamily="34" charset="0"/>
                <a:hlinkClick r:id="rId62"/>
              </a:rPr>
              <a:t> </a:t>
            </a:r>
            <a:r>
              <a:rPr lang="en-GB" altLang="en-US" sz="750" dirty="0">
                <a:latin typeface="HP Simplified" panose="020B0604020204020204" pitchFamily="34" charset="0"/>
              </a:rPr>
              <a:t>HP MOUSE </a:t>
            </a:r>
            <a:r>
              <a:rPr lang="en-US" altLang="en-US" sz="750" dirty="0">
                <a:latin typeface="HP Simplified" panose="020B0604020204020204" pitchFamily="34" charset="0"/>
              </a:rPr>
              <a:t>WIRELESS </a:t>
            </a:r>
            <a:r>
              <a:rPr lang="en-US" altLang="en-US" sz="750" dirty="0">
                <a:solidFill>
                  <a:srgbClr val="333333"/>
                </a:solidFill>
                <a:latin typeface="HP Simplified" panose="020B0604020204020204" pitchFamily="34" charset="0"/>
              </a:rPr>
              <a:t>BLACK </a:t>
            </a:r>
            <a:r>
              <a:rPr lang="en-GB" altLang="en-US" sz="750" dirty="0">
                <a:solidFill>
                  <a:srgbClr val="E21A2C"/>
                </a:solidFill>
                <a:latin typeface="HP Simplified" panose="020B0604020204020204" pitchFamily="34" charset="0"/>
              </a:rPr>
              <a:t>35.00 </a:t>
            </a:r>
            <a:r>
              <a:rPr lang="en-US" altLang="en-US" sz="750" dirty="0">
                <a:solidFill>
                  <a:srgbClr val="E21A2C"/>
                </a:solidFill>
                <a:latin typeface="HP Simplified" panose="020B0604020204020204" pitchFamily="34" charset="0"/>
              </a:rPr>
              <a:t>€</a:t>
            </a:r>
          </a:p>
        </p:txBody>
      </p:sp>
      <p:sp>
        <p:nvSpPr>
          <p:cNvPr id="44" name="Rectangle 43"/>
          <p:cNvSpPr/>
          <p:nvPr/>
        </p:nvSpPr>
        <p:spPr>
          <a:xfrm>
            <a:off x="1677272" y="2687802"/>
            <a:ext cx="1516521" cy="438582"/>
          </a:xfrm>
          <a:prstGeom prst="rect">
            <a:avLst/>
          </a:prstGeom>
        </p:spPr>
        <p:txBody>
          <a:bodyPr wrap="square">
            <a:spAutoFit/>
          </a:bodyPr>
          <a:lstStyle/>
          <a:p>
            <a:r>
              <a:rPr lang="en-US" sz="750" dirty="0">
                <a:solidFill>
                  <a:srgbClr val="000000"/>
                </a:solidFill>
                <a:latin typeface="HP Simplified" panose="020B0604020204020204" pitchFamily="34" charset="0"/>
              </a:rPr>
              <a:t>2S9L1AA</a:t>
            </a:r>
            <a:r>
              <a:rPr lang="el-GR" sz="750" dirty="0">
                <a:solidFill>
                  <a:srgbClr val="000000"/>
                </a:solidFill>
                <a:latin typeface="HP Simplified" panose="020B0604020204020204" pitchFamily="34" charset="0"/>
                <a:hlinkClick r:id="rId63"/>
              </a:rPr>
              <a:t> </a:t>
            </a:r>
            <a:r>
              <a:rPr lang="en-GB" sz="750" dirty="0">
                <a:solidFill>
                  <a:srgbClr val="000000"/>
                </a:solidFill>
                <a:latin typeface="HP Simplified" panose="020B0604020204020204" pitchFamily="34" charset="0"/>
              </a:rPr>
              <a:t>HP MOUSE 150 WIRELESS, 1600DPI, 2Y, BLACK </a:t>
            </a:r>
            <a:r>
              <a:rPr lang="en-GB" sz="750" dirty="0">
                <a:solidFill>
                  <a:srgbClr val="FF0000"/>
                </a:solidFill>
                <a:latin typeface="HP Simplified" panose="020B0604020204020204" pitchFamily="34" charset="0"/>
              </a:rPr>
              <a:t>20.00  </a:t>
            </a:r>
            <a:r>
              <a:rPr lang="el-GR" sz="750" dirty="0">
                <a:solidFill>
                  <a:srgbClr val="FF0000"/>
                </a:solidFill>
                <a:latin typeface="HP Simplified" panose="020B0604020204020204" pitchFamily="34" charset="0"/>
              </a:rPr>
              <a:t>€</a:t>
            </a:r>
            <a:r>
              <a:rPr lang="en-GB" sz="750" dirty="0">
                <a:solidFill>
                  <a:srgbClr val="FF0000"/>
                </a:solidFill>
                <a:latin typeface="HP Simplified" panose="020B0604020204020204" pitchFamily="34" charset="0"/>
              </a:rPr>
              <a:t> </a:t>
            </a:r>
            <a:r>
              <a:rPr lang="en-US" sz="750" dirty="0">
                <a:solidFill>
                  <a:srgbClr val="FF0000"/>
                </a:solidFill>
                <a:latin typeface="HP Simplified" panose="020B0604020204020204" pitchFamily="34" charset="0"/>
              </a:rPr>
              <a:t> </a:t>
            </a:r>
          </a:p>
        </p:txBody>
      </p:sp>
      <p:sp>
        <p:nvSpPr>
          <p:cNvPr id="179" name="Rectangle 178"/>
          <p:cNvSpPr/>
          <p:nvPr/>
        </p:nvSpPr>
        <p:spPr>
          <a:xfrm>
            <a:off x="1721324" y="2109660"/>
            <a:ext cx="1437385" cy="207749"/>
          </a:xfrm>
          <a:prstGeom prst="rect">
            <a:avLst/>
          </a:prstGeom>
        </p:spPr>
        <p:txBody>
          <a:bodyPr wrap="square">
            <a:spAutoFit/>
          </a:bodyPr>
          <a:lstStyle/>
          <a:p>
            <a:pPr algn="ctr" eaLnBrk="1" fontAlgn="auto" hangingPunct="1">
              <a:spcBef>
                <a:spcPts val="0"/>
              </a:spcBef>
              <a:spcAft>
                <a:spcPts val="0"/>
              </a:spcAft>
              <a:defRPr/>
            </a:pPr>
            <a:r>
              <a:rPr lang="en-US" sz="750" dirty="0">
                <a:solidFill>
                  <a:schemeClr val="tx1">
                    <a:lumMod val="50000"/>
                    <a:lumOff val="50000"/>
                  </a:schemeClr>
                </a:solidFill>
                <a:latin typeface="HP Simplified" panose="020B0604020204020204" pitchFamily="34" charset="0"/>
              </a:rPr>
              <a:t>HP MOUSE 150, WIRELESS </a:t>
            </a:r>
          </a:p>
        </p:txBody>
      </p:sp>
      <p:pic>
        <p:nvPicPr>
          <p:cNvPr id="32" name="Picture 31"/>
          <p:cNvPicPr>
            <a:picLocks noChangeAspect="1"/>
          </p:cNvPicPr>
          <p:nvPr/>
        </p:nvPicPr>
        <p:blipFill>
          <a:blip r:embed="rId64" cstate="email">
            <a:extLst>
              <a:ext uri="{28A0092B-C50C-407E-A947-70E740481C1C}">
                <a14:useLocalDpi xmlns:a14="http://schemas.microsoft.com/office/drawing/2010/main"/>
              </a:ext>
            </a:extLst>
          </a:blip>
          <a:stretch>
            <a:fillRect/>
          </a:stretch>
        </p:blipFill>
        <p:spPr>
          <a:xfrm>
            <a:off x="845787" y="2687264"/>
            <a:ext cx="660497" cy="483844"/>
          </a:xfrm>
          <a:prstGeom prst="rect">
            <a:avLst/>
          </a:prstGeom>
        </p:spPr>
      </p:pic>
      <p:cxnSp>
        <p:nvCxnSpPr>
          <p:cNvPr id="204" name="Straight Connector 203">
            <a:extLst>
              <a:ext uri="{FF2B5EF4-FFF2-40B4-BE49-F238E27FC236}">
                <a16:creationId xmlns:a16="http://schemas.microsoft.com/office/drawing/2014/main" id="{DE445038-EACD-BBB0-5DD0-D8DC84AA5EF9}"/>
              </a:ext>
            </a:extLst>
          </p:cNvPr>
          <p:cNvCxnSpPr/>
          <p:nvPr/>
        </p:nvCxnSpPr>
        <p:spPr>
          <a:xfrm flipV="1">
            <a:off x="7680492" y="8211"/>
            <a:ext cx="0" cy="91209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8456856" y="4675017"/>
            <a:ext cx="1517832" cy="1100301"/>
          </a:xfrm>
          <a:prstGeom prst="rect">
            <a:avLst/>
          </a:prstGeom>
        </p:spPr>
        <p:txBody>
          <a:bodyPr wrap="square">
            <a:spAutoFit/>
          </a:bodyPr>
          <a:lstStyle/>
          <a:p>
            <a:pPr fontAlgn="ctr"/>
            <a:r>
              <a:rPr lang="en-US" sz="750" dirty="0">
                <a:latin typeface="HP Simplified" panose="020B0604020204020204" pitchFamily="34" charset="0"/>
              </a:rPr>
              <a:t>171D8AA</a:t>
            </a:r>
            <a:r>
              <a:rPr lang="en-US" sz="750" dirty="0">
                <a:latin typeface="HP Simplified" panose="020B0604020204020204" pitchFamily="34" charset="0"/>
                <a:hlinkClick r:id="rId65"/>
              </a:rPr>
              <a:t> </a:t>
            </a:r>
            <a:r>
              <a:rPr lang="en-US" sz="750" dirty="0">
                <a:latin typeface="HP Simplified" panose="020B0604020204020204" pitchFamily="34" charset="0"/>
              </a:rPr>
              <a:t>WHITE, </a:t>
            </a:r>
            <a:r>
              <a:rPr lang="en-US" sz="750" dirty="0">
                <a:solidFill>
                  <a:srgbClr val="FF0000"/>
                </a:solidFill>
                <a:latin typeface="HP Simplified" panose="020B0604020204020204" pitchFamily="34" charset="0"/>
              </a:rPr>
              <a:t>21.00</a:t>
            </a:r>
            <a:endParaRPr lang="en-GB" sz="750" dirty="0">
              <a:latin typeface="HP Simplified" panose="020B0604020204020204" pitchFamily="34" charset="0"/>
            </a:endParaRPr>
          </a:p>
          <a:p>
            <a:pPr fontAlgn="ctr"/>
            <a:r>
              <a:rPr lang="en-GB" sz="750" dirty="0">
                <a:latin typeface="HP Simplified" panose="020B0604020204020204" pitchFamily="34" charset="0"/>
              </a:rPr>
              <a:t>4VY82AA</a:t>
            </a:r>
            <a:r>
              <a:rPr lang="en-GB" sz="750" dirty="0">
                <a:latin typeface="HP Simplified" panose="020B0604020204020204" pitchFamily="34" charset="0"/>
                <a:hlinkClick r:id="rId66"/>
              </a:rPr>
              <a:t> </a:t>
            </a:r>
            <a:r>
              <a:rPr lang="en-GB" altLang="en-US" sz="750" dirty="0">
                <a:latin typeface="HP Simplified" panose="020B0604020204020204" pitchFamily="34" charset="0"/>
              </a:rPr>
              <a:t>WHITE/PINK, </a:t>
            </a:r>
            <a:r>
              <a:rPr lang="en-GB" altLang="en-US" sz="750" dirty="0">
                <a:solidFill>
                  <a:srgbClr val="FF0000"/>
                </a:solidFill>
                <a:latin typeface="HP Simplified" panose="020B0604020204020204" pitchFamily="34" charset="0"/>
              </a:rPr>
              <a:t>22.00 €</a:t>
            </a:r>
            <a:endParaRPr lang="en-US" altLang="en-US" sz="750" dirty="0">
              <a:solidFill>
                <a:srgbClr val="FF0000"/>
              </a:solidFill>
              <a:latin typeface="HP Simplified" panose="020B0604020204020204" pitchFamily="34" charset="0"/>
            </a:endParaRPr>
          </a:p>
          <a:p>
            <a:pPr fontAlgn="ctr"/>
            <a:r>
              <a:rPr lang="en-US" altLang="en-US" sz="750" dirty="0">
                <a:latin typeface="HP Simplified" panose="020B0604020204020204" pitchFamily="34" charset="0"/>
              </a:rPr>
              <a:t>758A9AA</a:t>
            </a:r>
            <a:r>
              <a:rPr lang="en-US" altLang="en-US" sz="750" dirty="0">
                <a:latin typeface="HP Simplified" panose="020B0604020204020204" pitchFamily="34" charset="0"/>
                <a:hlinkClick r:id="rId67"/>
              </a:rPr>
              <a:t> </a:t>
            </a:r>
            <a:r>
              <a:rPr lang="en-US" altLang="en-US" sz="750" dirty="0">
                <a:latin typeface="HP Simplified" panose="020B0604020204020204" pitchFamily="34" charset="0"/>
              </a:rPr>
              <a:t>SILVER,</a:t>
            </a:r>
            <a:r>
              <a:rPr lang="en-US" altLang="en-US" sz="750" dirty="0">
                <a:solidFill>
                  <a:srgbClr val="FF0000"/>
                </a:solidFill>
                <a:latin typeface="HP Simplified" panose="020B0604020204020204" pitchFamily="34" charset="0"/>
              </a:rPr>
              <a:t> 29.00  €</a:t>
            </a:r>
          </a:p>
          <a:p>
            <a:pPr fontAlgn="ctr"/>
            <a:r>
              <a:rPr lang="en-US" altLang="en-US" sz="750" dirty="0">
                <a:latin typeface="HP Simplified" panose="020B0604020204020204" pitchFamily="34" charset="0"/>
              </a:rPr>
              <a:t>758A8AA</a:t>
            </a:r>
            <a:r>
              <a:rPr lang="en-US" altLang="en-US" sz="750" dirty="0">
                <a:latin typeface="HP Simplified" panose="020B0604020204020204" pitchFamily="34" charset="0"/>
                <a:hlinkClick r:id="rId67"/>
              </a:rPr>
              <a:t> </a:t>
            </a:r>
            <a:r>
              <a:rPr lang="en-US" altLang="en-US" sz="750" dirty="0">
                <a:latin typeface="HP Simplified" panose="020B0604020204020204" pitchFamily="34" charset="0"/>
              </a:rPr>
              <a:t>BLACK, </a:t>
            </a:r>
            <a:r>
              <a:rPr lang="en-US" altLang="en-US" sz="750" dirty="0">
                <a:solidFill>
                  <a:srgbClr val="FF0000"/>
                </a:solidFill>
                <a:latin typeface="HP Simplified" panose="020B0604020204020204" pitchFamily="34" charset="0"/>
              </a:rPr>
              <a:t>29.00 €</a:t>
            </a:r>
          </a:p>
          <a:p>
            <a:pPr fontAlgn="ctr"/>
            <a:r>
              <a:rPr lang="en-US" altLang="en-US" sz="750" dirty="0">
                <a:latin typeface="HP Simplified" panose="020B0604020204020204" pitchFamily="34" charset="0"/>
              </a:rPr>
              <a:t>V0L79AA</a:t>
            </a:r>
            <a:r>
              <a:rPr lang="en-US" altLang="en-US" sz="750" dirty="0">
                <a:solidFill>
                  <a:srgbClr val="FF0000"/>
                </a:solidFill>
                <a:latin typeface="HP Simplified" panose="020B0604020204020204" pitchFamily="34" charset="0"/>
                <a:hlinkClick r:id="rId68"/>
              </a:rPr>
              <a:t> </a:t>
            </a:r>
            <a:r>
              <a:rPr lang="en-US" altLang="en-US" sz="750" dirty="0">
                <a:latin typeface="HP Simplified" panose="020B0604020204020204" pitchFamily="34" charset="0"/>
              </a:rPr>
              <a:t>BLACK, </a:t>
            </a:r>
            <a:r>
              <a:rPr lang="en-US" altLang="en-US" sz="750" dirty="0">
                <a:solidFill>
                  <a:srgbClr val="FF0000"/>
                </a:solidFill>
                <a:latin typeface="HP Simplified" panose="020B0604020204020204" pitchFamily="34" charset="0"/>
              </a:rPr>
              <a:t>25.00 €</a:t>
            </a:r>
          </a:p>
          <a:p>
            <a:pPr fontAlgn="ctr"/>
            <a:endParaRPr lang="en-US" altLang="en-US" sz="700" dirty="0">
              <a:solidFill>
                <a:srgbClr val="FF0000"/>
              </a:solidFill>
              <a:latin typeface="HP Simplified" panose="020B0604020204020204" pitchFamily="34" charset="0"/>
            </a:endParaRPr>
          </a:p>
          <a:p>
            <a:pPr fontAlgn="ctr"/>
            <a:endParaRPr lang="en-US" altLang="en-US" sz="700" dirty="0">
              <a:solidFill>
                <a:srgbClr val="FF0000"/>
              </a:solidFill>
              <a:latin typeface="HP Simplified" panose="020B0604020204020204" pitchFamily="34" charset="0"/>
            </a:endParaRPr>
          </a:p>
          <a:p>
            <a:pPr fontAlgn="ctr"/>
            <a:endParaRPr lang="en-US" altLang="en-US" sz="700" dirty="0">
              <a:solidFill>
                <a:srgbClr val="FF0000"/>
              </a:solidFill>
              <a:latin typeface="HP Simplified" panose="020B0604020204020204" pitchFamily="34" charset="0"/>
            </a:endParaRPr>
          </a:p>
          <a:p>
            <a:pPr fontAlgn="ctr"/>
            <a:endParaRPr lang="en-US" altLang="en-US" sz="700" dirty="0">
              <a:solidFill>
                <a:srgbClr val="FF0000"/>
              </a:solidFill>
              <a:latin typeface="HP Simplified" panose="020B0604020204020204" pitchFamily="34" charset="0"/>
            </a:endParaRPr>
          </a:p>
        </p:txBody>
      </p:sp>
      <p:pic>
        <p:nvPicPr>
          <p:cNvPr id="23" name="Picture 22"/>
          <p:cNvPicPr>
            <a:picLocks noChangeAspect="1"/>
          </p:cNvPicPr>
          <p:nvPr/>
        </p:nvPicPr>
        <p:blipFill rotWithShape="1">
          <a:blip r:embed="rId69" cstate="email">
            <a:extLst>
              <a:ext uri="{28A0092B-C50C-407E-A947-70E740481C1C}">
                <a14:useLocalDpi xmlns:a14="http://schemas.microsoft.com/office/drawing/2010/main"/>
              </a:ext>
            </a:extLst>
          </a:blip>
          <a:srcRect l="34505" t="44024" r="22550"/>
          <a:stretch/>
        </p:blipFill>
        <p:spPr>
          <a:xfrm rot="16200000">
            <a:off x="180107" y="1408409"/>
            <a:ext cx="367814" cy="589835"/>
          </a:xfrm>
          <a:prstGeom prst="rect">
            <a:avLst/>
          </a:prstGeom>
        </p:spPr>
      </p:pic>
      <p:pic>
        <p:nvPicPr>
          <p:cNvPr id="27" name="Picture 26"/>
          <p:cNvPicPr>
            <a:picLocks noChangeAspect="1"/>
          </p:cNvPicPr>
          <p:nvPr/>
        </p:nvPicPr>
        <p:blipFill rotWithShape="1">
          <a:blip r:embed="rId70" cstate="email">
            <a:extLst>
              <a:ext uri="{BEBA8EAE-BF5A-486C-A8C5-ECC9F3942E4B}">
                <a14:imgProps xmlns:a14="http://schemas.microsoft.com/office/drawing/2010/main">
                  <a14:imgLayer r:embed="rId71">
                    <a14:imgEffect>
                      <a14:backgroundRemoval t="4247" b="99228" l="9874" r="98319"/>
                    </a14:imgEffect>
                  </a14:imgLayer>
                </a14:imgProps>
              </a:ext>
              <a:ext uri="{28A0092B-C50C-407E-A947-70E740481C1C}">
                <a14:useLocalDpi xmlns:a14="http://schemas.microsoft.com/office/drawing/2010/main"/>
              </a:ext>
            </a:extLst>
          </a:blip>
          <a:srcRect l="34334" t="5074" r="4322" b="1186"/>
          <a:stretch/>
        </p:blipFill>
        <p:spPr>
          <a:xfrm>
            <a:off x="8843101" y="4043392"/>
            <a:ext cx="332166" cy="552365"/>
          </a:xfrm>
          <a:prstGeom prst="rect">
            <a:avLst/>
          </a:prstGeom>
        </p:spPr>
      </p:pic>
      <p:cxnSp>
        <p:nvCxnSpPr>
          <p:cNvPr id="201" name="Straight Connector 200">
            <a:extLst>
              <a:ext uri="{FF2B5EF4-FFF2-40B4-BE49-F238E27FC236}">
                <a16:creationId xmlns:a16="http://schemas.microsoft.com/office/drawing/2014/main" id="{01C1A39F-C47B-A752-30EC-9294C6B26CB5}"/>
              </a:ext>
            </a:extLst>
          </p:cNvPr>
          <p:cNvCxnSpPr/>
          <p:nvPr/>
        </p:nvCxnSpPr>
        <p:spPr>
          <a:xfrm flipH="1">
            <a:off x="6895584" y="5304137"/>
            <a:ext cx="3086" cy="104510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7" name="Rectangle 236"/>
          <p:cNvSpPr/>
          <p:nvPr/>
        </p:nvSpPr>
        <p:spPr>
          <a:xfrm>
            <a:off x="0"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sp>
        <p:nvSpPr>
          <p:cNvPr id="240" name="Rectangle 239"/>
          <p:cNvSpPr/>
          <p:nvPr/>
        </p:nvSpPr>
        <p:spPr>
          <a:xfrm>
            <a:off x="6575753" y="6411375"/>
            <a:ext cx="1035460" cy="276999"/>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p:txBody>
      </p:sp>
      <p:sp>
        <p:nvSpPr>
          <p:cNvPr id="242" name="Rectangle 241"/>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
        <p:nvSpPr>
          <p:cNvPr id="160" name="TextBox 3"/>
          <p:cNvSpPr txBox="1">
            <a:spLocks noChangeArrowheads="1"/>
          </p:cNvSpPr>
          <p:nvPr/>
        </p:nvSpPr>
        <p:spPr bwMode="auto">
          <a:xfrm>
            <a:off x="3548169" y="1336618"/>
            <a:ext cx="884862" cy="777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50" dirty="0">
                <a:latin typeface="HP Simplified" panose="020B0604020204020204" pitchFamily="34" charset="0"/>
              </a:rPr>
              <a:t>6VY96AA</a:t>
            </a:r>
            <a:r>
              <a:rPr lang="en-US" altLang="en-US" sz="750" dirty="0">
                <a:latin typeface="HP Simplified" panose="020B0604020204020204" pitchFamily="34" charset="0"/>
                <a:hlinkClick r:id="rId72"/>
              </a:rPr>
              <a:t> </a:t>
            </a:r>
            <a:r>
              <a:rPr lang="en-US" altLang="en-US" sz="750" dirty="0">
                <a:latin typeface="HP Simplified" panose="020B0604020204020204" pitchFamily="34" charset="0"/>
              </a:rPr>
              <a:t>HP MOUSE 100 WIRED USB, 1600DPI, BLACK</a:t>
            </a:r>
            <a:r>
              <a:rPr lang="en-GB" altLang="en-US" sz="750" dirty="0">
                <a:latin typeface="HP Simplified" panose="020B0604020204020204" pitchFamily="34" charset="0"/>
              </a:rPr>
              <a:t>,  </a:t>
            </a:r>
            <a:r>
              <a:rPr lang="en-GB" altLang="en-US" sz="750" dirty="0">
                <a:solidFill>
                  <a:srgbClr val="FF0000"/>
                </a:solidFill>
                <a:latin typeface="HP Simplified" panose="020B0604020204020204" pitchFamily="34" charset="0"/>
              </a:rPr>
              <a:t>13.00</a:t>
            </a:r>
            <a:r>
              <a:rPr lang="el-GR" altLang="en-US" sz="750" dirty="0">
                <a:solidFill>
                  <a:srgbClr val="FF0000"/>
                </a:solidFill>
                <a:latin typeface="HP Simplified" panose="020B0604020204020204" pitchFamily="34" charset="0"/>
              </a:rPr>
              <a:t> </a:t>
            </a:r>
            <a:r>
              <a:rPr lang="en-US" altLang="en-US" sz="750" dirty="0">
                <a:solidFill>
                  <a:srgbClr val="FF0000"/>
                </a:solidFill>
                <a:latin typeface="HP Simplified" panose="020B0604020204020204" pitchFamily="34" charset="0"/>
              </a:rPr>
              <a:t>€ </a:t>
            </a:r>
            <a:br>
              <a:rPr lang="en-US" altLang="en-US" sz="700" dirty="0">
                <a:solidFill>
                  <a:srgbClr val="FF0000"/>
                </a:solidFill>
                <a:latin typeface="HP Simplified" panose="020B0604020204020204" pitchFamily="34" charset="0"/>
              </a:rPr>
            </a:br>
            <a:endParaRPr lang="el-GR" sz="700" i="1" dirty="0">
              <a:solidFill>
                <a:srgbClr val="92D050"/>
              </a:solidFill>
              <a:ea typeface="Calibri" panose="020F0502020204030204" pitchFamily="34" charset="0"/>
            </a:endParaRPr>
          </a:p>
        </p:txBody>
      </p:sp>
      <p:pic>
        <p:nvPicPr>
          <p:cNvPr id="19" name="Picture 18"/>
          <p:cNvPicPr>
            <a:picLocks noChangeAspect="1"/>
          </p:cNvPicPr>
          <p:nvPr/>
        </p:nvPicPr>
        <p:blipFill>
          <a:blip r:embed="rId73" cstate="print">
            <a:extLst>
              <a:ext uri="{28A0092B-C50C-407E-A947-70E740481C1C}">
                <a14:useLocalDpi xmlns:a14="http://schemas.microsoft.com/office/drawing/2010/main" val="0"/>
              </a:ext>
            </a:extLst>
          </a:blip>
          <a:stretch>
            <a:fillRect/>
          </a:stretch>
        </p:blipFill>
        <p:spPr>
          <a:xfrm>
            <a:off x="3271021" y="1426373"/>
            <a:ext cx="277071" cy="501988"/>
          </a:xfrm>
          <a:prstGeom prst="rect">
            <a:avLst/>
          </a:prstGeom>
        </p:spPr>
      </p:pic>
      <p:sp>
        <p:nvSpPr>
          <p:cNvPr id="168" name="TextBox 3"/>
          <p:cNvSpPr txBox="1">
            <a:spLocks noChangeArrowheads="1"/>
          </p:cNvSpPr>
          <p:nvPr/>
        </p:nvSpPr>
        <p:spPr bwMode="auto">
          <a:xfrm>
            <a:off x="2194228" y="1408413"/>
            <a:ext cx="967927" cy="661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50" dirty="0">
                <a:latin typeface="HP Simplified" panose="020B0604020204020204" pitchFamily="34" charset="0"/>
              </a:rPr>
              <a:t>4QM14AA</a:t>
            </a:r>
            <a:r>
              <a:rPr lang="en-US" altLang="en-US" sz="750" dirty="0">
                <a:latin typeface="HP Simplified" panose="020B0604020204020204" pitchFamily="34" charset="0"/>
                <a:hlinkClick r:id="rId74"/>
              </a:rPr>
              <a:t> </a:t>
            </a:r>
            <a:r>
              <a:rPr lang="en-US" altLang="en-US" sz="750" dirty="0">
                <a:latin typeface="HP Simplified" panose="020B0604020204020204" pitchFamily="34" charset="0"/>
              </a:rPr>
              <a:t>HP MOUSE 1000 WIRED OPTICAL, BLACK</a:t>
            </a:r>
            <a:r>
              <a:rPr lang="en-GB" altLang="en-US" sz="750" dirty="0">
                <a:latin typeface="HP Simplified" panose="020B0604020204020204" pitchFamily="34" charset="0"/>
              </a:rPr>
              <a:t>, </a:t>
            </a:r>
            <a:r>
              <a:rPr lang="en-GB" altLang="en-US" sz="750" dirty="0">
                <a:solidFill>
                  <a:srgbClr val="FF0000"/>
                </a:solidFill>
                <a:latin typeface="HP Simplified" panose="020B0604020204020204" pitchFamily="34" charset="0"/>
              </a:rPr>
              <a:t>13.00</a:t>
            </a:r>
            <a:r>
              <a:rPr lang="el-GR" altLang="en-US" sz="750" dirty="0">
                <a:solidFill>
                  <a:srgbClr val="FF0000"/>
                </a:solidFill>
                <a:latin typeface="HP Simplified" panose="020B0604020204020204" pitchFamily="34" charset="0"/>
              </a:rPr>
              <a:t> </a:t>
            </a:r>
            <a:r>
              <a:rPr lang="en-US" altLang="en-US" sz="750" dirty="0">
                <a:solidFill>
                  <a:srgbClr val="FF0000"/>
                </a:solidFill>
                <a:latin typeface="HP Simplified" panose="020B0604020204020204" pitchFamily="34" charset="0"/>
              </a:rPr>
              <a:t>€ </a:t>
            </a:r>
            <a:br>
              <a:rPr lang="en-US" altLang="en-US" sz="700" dirty="0">
                <a:solidFill>
                  <a:srgbClr val="FF0000"/>
                </a:solidFill>
                <a:latin typeface="HP Simplified" panose="020B0604020204020204" pitchFamily="34" charset="0"/>
              </a:rPr>
            </a:br>
            <a:endParaRPr lang="el-GR" sz="700" i="1" dirty="0">
              <a:solidFill>
                <a:srgbClr val="92D050"/>
              </a:solidFill>
              <a:ea typeface="Calibri" panose="020F0502020204030204" pitchFamily="34" charset="0"/>
            </a:endParaRPr>
          </a:p>
        </p:txBody>
      </p:sp>
      <p:pic>
        <p:nvPicPr>
          <p:cNvPr id="20" name="Picture 19"/>
          <p:cNvPicPr>
            <a:picLocks noChangeAspect="1"/>
          </p:cNvPicPr>
          <p:nvPr/>
        </p:nvPicPr>
        <p:blipFill>
          <a:blip r:embed="rId75" cstate="print">
            <a:extLst>
              <a:ext uri="{28A0092B-C50C-407E-A947-70E740481C1C}">
                <a14:useLocalDpi xmlns:a14="http://schemas.microsoft.com/office/drawing/2010/main" val="0"/>
              </a:ext>
            </a:extLst>
          </a:blip>
          <a:stretch>
            <a:fillRect/>
          </a:stretch>
        </p:blipFill>
        <p:spPr>
          <a:xfrm>
            <a:off x="1891488" y="1476549"/>
            <a:ext cx="272464" cy="441538"/>
          </a:xfrm>
          <a:prstGeom prst="rect">
            <a:avLst/>
          </a:prstGeom>
        </p:spPr>
      </p:pic>
      <p:cxnSp>
        <p:nvCxnSpPr>
          <p:cNvPr id="174" name="Straight Connector 173">
            <a:extLst>
              <a:ext uri="{FF2B5EF4-FFF2-40B4-BE49-F238E27FC236}">
                <a16:creationId xmlns:a16="http://schemas.microsoft.com/office/drawing/2014/main" id="{86276C09-841A-119F-DB08-1A125341F9AC}"/>
              </a:ext>
            </a:extLst>
          </p:cNvPr>
          <p:cNvCxnSpPr/>
          <p:nvPr/>
        </p:nvCxnSpPr>
        <p:spPr>
          <a:xfrm flipV="1">
            <a:off x="3298030" y="4684785"/>
            <a:ext cx="1280735" cy="428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7" name="Rectangle 176"/>
          <p:cNvSpPr/>
          <p:nvPr/>
        </p:nvSpPr>
        <p:spPr>
          <a:xfrm>
            <a:off x="3207766" y="4702509"/>
            <a:ext cx="1488669" cy="207749"/>
          </a:xfrm>
          <a:prstGeom prst="rect">
            <a:avLst/>
          </a:prstGeom>
        </p:spPr>
        <p:txBody>
          <a:bodyPr wrap="square">
            <a:spAutoFit/>
          </a:bodyPr>
          <a:lstStyle/>
          <a:p>
            <a:pPr algn="ctr" eaLnBrk="1" fontAlgn="auto" hangingPunct="1">
              <a:spcBef>
                <a:spcPts val="0"/>
              </a:spcBef>
              <a:spcAft>
                <a:spcPts val="0"/>
              </a:spcAft>
              <a:defRPr/>
            </a:pPr>
            <a:r>
              <a:rPr lang="en-GB" sz="750" u="none" strike="noStrike" dirty="0">
                <a:solidFill>
                  <a:schemeClr val="tx1">
                    <a:lumMod val="50000"/>
                    <a:lumOff val="50000"/>
                  </a:schemeClr>
                </a:solidFill>
                <a:effectLst/>
                <a:latin typeface="HP Simplified" panose="020B0604020204020204" pitchFamily="34" charset="0"/>
              </a:rPr>
              <a:t>HP MOUSE 690 WIRELESS</a:t>
            </a:r>
            <a:endParaRPr lang="en-US" sz="750" dirty="0">
              <a:solidFill>
                <a:schemeClr val="tx1">
                  <a:lumMod val="50000"/>
                  <a:lumOff val="50000"/>
                </a:schemeClr>
              </a:solidFill>
              <a:latin typeface="HP Simplified" panose="020B0604020204020204" pitchFamily="34" charset="0"/>
            </a:endParaRPr>
          </a:p>
        </p:txBody>
      </p:sp>
      <p:sp>
        <p:nvSpPr>
          <p:cNvPr id="193" name="Rectangle 169"/>
          <p:cNvSpPr>
            <a:spLocks noChangeArrowheads="1"/>
          </p:cNvSpPr>
          <p:nvPr/>
        </p:nvSpPr>
        <p:spPr bwMode="auto">
          <a:xfrm>
            <a:off x="3708036" y="4849669"/>
            <a:ext cx="942401" cy="6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750" dirty="0">
                <a:latin typeface="HP Simplified" panose="020B0604020204020204" pitchFamily="34" charset="0"/>
              </a:rPr>
              <a:t>7M1D4AA</a:t>
            </a:r>
            <a:r>
              <a:rPr lang="en-GB" altLang="en-US" sz="750" dirty="0">
                <a:latin typeface="HP Simplified" panose="020B0604020204020204" pitchFamily="34" charset="0"/>
                <a:hlinkClick r:id="rId76"/>
              </a:rPr>
              <a:t> </a:t>
            </a:r>
            <a:r>
              <a:rPr lang="en-US" altLang="en-US" sz="750" dirty="0">
                <a:latin typeface="HP Simplified" panose="020B0604020204020204" pitchFamily="34" charset="0"/>
              </a:rPr>
              <a:t>HP MOUSE 690 RECHARGEABLE WIRELESS, BLACK, 2YW</a:t>
            </a:r>
            <a:r>
              <a:rPr lang="en-GB" altLang="en-US" sz="750" dirty="0">
                <a:solidFill>
                  <a:srgbClr val="363636"/>
                </a:solidFill>
                <a:latin typeface="HP Simplified" panose="020B0604020204020204" pitchFamily="34" charset="0"/>
              </a:rPr>
              <a:t>,</a:t>
            </a:r>
            <a:r>
              <a:rPr lang="en-GB" altLang="en-US" sz="750" dirty="0">
                <a:solidFill>
                  <a:srgbClr val="FF0000"/>
                </a:solidFill>
                <a:latin typeface="HP Simplified" panose="020B0604020204020204" pitchFamily="34" charset="0"/>
              </a:rPr>
              <a:t> 47.00 € </a:t>
            </a:r>
            <a:endParaRPr lang="en-US" altLang="en-US" sz="750" dirty="0">
              <a:solidFill>
                <a:srgbClr val="FF0000"/>
              </a:solidFill>
              <a:latin typeface="HP Simplified" panose="020B0604020204020204" pitchFamily="34" charset="0"/>
            </a:endParaRPr>
          </a:p>
        </p:txBody>
      </p:sp>
      <p:pic>
        <p:nvPicPr>
          <p:cNvPr id="59" name="Picture 58"/>
          <p:cNvPicPr>
            <a:picLocks noChangeAspect="1"/>
          </p:cNvPicPr>
          <p:nvPr/>
        </p:nvPicPr>
        <p:blipFill>
          <a:blip r:embed="rId77" cstate="print">
            <a:extLst>
              <a:ext uri="{28A0092B-C50C-407E-A947-70E740481C1C}">
                <a14:useLocalDpi xmlns:a14="http://schemas.microsoft.com/office/drawing/2010/main" val="0"/>
              </a:ext>
            </a:extLst>
          </a:blip>
          <a:stretch>
            <a:fillRect/>
          </a:stretch>
        </p:blipFill>
        <p:spPr>
          <a:xfrm>
            <a:off x="3205153" y="4967399"/>
            <a:ext cx="573264" cy="373965"/>
          </a:xfrm>
          <a:prstGeom prst="rect">
            <a:avLst/>
          </a:prstGeom>
        </p:spPr>
      </p:pic>
      <p:pic>
        <p:nvPicPr>
          <p:cNvPr id="5" name="Picture 4"/>
          <p:cNvPicPr>
            <a:picLocks noChangeAspect="1"/>
          </p:cNvPicPr>
          <p:nvPr/>
        </p:nvPicPr>
        <p:blipFill>
          <a:blip r:embed="rId78" cstate="print">
            <a:extLst>
              <a:ext uri="{28A0092B-C50C-407E-A947-70E740481C1C}">
                <a14:useLocalDpi xmlns:a14="http://schemas.microsoft.com/office/drawing/2010/main" val="0"/>
              </a:ext>
            </a:extLst>
          </a:blip>
          <a:stretch>
            <a:fillRect/>
          </a:stretch>
        </p:blipFill>
        <p:spPr>
          <a:xfrm>
            <a:off x="3420105" y="9215"/>
            <a:ext cx="1414169" cy="959560"/>
          </a:xfrm>
          <a:prstGeom prst="rect">
            <a:avLst/>
          </a:prstGeom>
        </p:spPr>
      </p:pic>
      <p:cxnSp>
        <p:nvCxnSpPr>
          <p:cNvPr id="144" name="Straight Connector 143">
            <a:extLst>
              <a:ext uri="{FF2B5EF4-FFF2-40B4-BE49-F238E27FC236}">
                <a16:creationId xmlns:a16="http://schemas.microsoft.com/office/drawing/2014/main" id="{386775E6-362C-E81E-B419-652601607899}"/>
              </a:ext>
            </a:extLst>
          </p:cNvPr>
          <p:cNvCxnSpPr/>
          <p:nvPr/>
        </p:nvCxnSpPr>
        <p:spPr>
          <a:xfrm flipV="1">
            <a:off x="1746892" y="3125051"/>
            <a:ext cx="1380230" cy="447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79" cstate="print">
            <a:extLst>
              <a:ext uri="{28A0092B-C50C-407E-A947-70E740481C1C}">
                <a14:useLocalDpi xmlns:a14="http://schemas.microsoft.com/office/drawing/2010/main" val="0"/>
              </a:ext>
            </a:extLst>
          </a:blip>
          <a:stretch>
            <a:fillRect/>
          </a:stretch>
        </p:blipFill>
        <p:spPr>
          <a:xfrm>
            <a:off x="7223380" y="5519083"/>
            <a:ext cx="730090" cy="640551"/>
          </a:xfrm>
          <a:prstGeom prst="rect">
            <a:avLst/>
          </a:prstGeom>
        </p:spPr>
      </p:pic>
      <p:cxnSp>
        <p:nvCxnSpPr>
          <p:cNvPr id="21" name="Straight Connector 20">
            <a:extLst>
              <a:ext uri="{FF2B5EF4-FFF2-40B4-BE49-F238E27FC236}">
                <a16:creationId xmlns:a16="http://schemas.microsoft.com/office/drawing/2014/main" id="{0B0B8DB1-6EC8-1777-1C74-BCBFC2DCDC37}"/>
              </a:ext>
            </a:extLst>
          </p:cNvPr>
          <p:cNvCxnSpPr>
            <a:cxnSpLocks/>
          </p:cNvCxnSpPr>
          <p:nvPr/>
        </p:nvCxnSpPr>
        <p:spPr>
          <a:xfrm flipV="1">
            <a:off x="4675099" y="1762111"/>
            <a:ext cx="2156927" cy="18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1866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26" descr="A picture containing text, keyboard, electronics&#10;&#10;Description automatically generated">
            <a:extLst>
              <a:ext uri="{FF2B5EF4-FFF2-40B4-BE49-F238E27FC236}">
                <a16:creationId xmlns:a16="http://schemas.microsoft.com/office/drawing/2014/main" id="{957C8697-9E72-7C02-29D7-8ED243412DF1}"/>
              </a:ext>
            </a:extLst>
          </p:cNvPr>
          <p:cNvPicPr>
            <a:picLocks noChangeAspect="1"/>
          </p:cNvPicPr>
          <p:nvPr/>
        </p:nvPicPr>
        <p:blipFill rotWithShape="1">
          <a:blip r:embed="rId2">
            <a:extLst>
              <a:ext uri="{28A0092B-C50C-407E-A947-70E740481C1C}">
                <a14:useLocalDpi xmlns:a14="http://schemas.microsoft.com/office/drawing/2010/main"/>
              </a:ext>
            </a:extLst>
          </a:blip>
          <a:srcRect l="5322" r="-1"/>
          <a:stretch/>
        </p:blipFill>
        <p:spPr>
          <a:xfrm>
            <a:off x="160313" y="4374694"/>
            <a:ext cx="1891649" cy="663992"/>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44715" y="1505824"/>
            <a:ext cx="1382947" cy="641687"/>
          </a:xfrm>
          <a:prstGeom prst="rect">
            <a:avLst/>
          </a:prstGeom>
        </p:spPr>
      </p:pic>
      <p:pic>
        <p:nvPicPr>
          <p:cNvPr id="115" name="Picture 114">
            <a:extLst>
              <a:ext uri="{FF2B5EF4-FFF2-40B4-BE49-F238E27FC236}">
                <a16:creationId xmlns:a16="http://schemas.microsoft.com/office/drawing/2014/main" id="{12DBFDB5-A3AD-AE31-BA2B-6451F6C0E630}"/>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r="17589"/>
          <a:stretch/>
        </p:blipFill>
        <p:spPr>
          <a:xfrm>
            <a:off x="7195436" y="2908311"/>
            <a:ext cx="666568" cy="771228"/>
          </a:xfrm>
          <a:prstGeom prst="rect">
            <a:avLst/>
          </a:prstGeom>
        </p:spPr>
      </p:pic>
      <p:pic>
        <p:nvPicPr>
          <p:cNvPr id="7" name="Picture 6" descr="A person working on a computer&#10;&#10;Description automatically generated with low confidence">
            <a:extLst>
              <a:ext uri="{FF2B5EF4-FFF2-40B4-BE49-F238E27FC236}">
                <a16:creationId xmlns:a16="http://schemas.microsoft.com/office/drawing/2014/main" id="{C5FF0ADE-E08E-415A-C481-FDFEEBF33B1C}"/>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44" y="381"/>
            <a:ext cx="1177427" cy="871603"/>
          </a:xfrm>
          <a:prstGeom prst="rect">
            <a:avLst/>
          </a:prstGeom>
        </p:spPr>
      </p:pic>
      <p:sp>
        <p:nvSpPr>
          <p:cNvPr id="84" name="Rectangle 83">
            <a:extLst>
              <a:ext uri="{FF2B5EF4-FFF2-40B4-BE49-F238E27FC236}">
                <a16:creationId xmlns:a16="http://schemas.microsoft.com/office/drawing/2014/main" id="{25D25155-2529-55D8-A91D-4A40F9773C23}"/>
              </a:ext>
            </a:extLst>
          </p:cNvPr>
          <p:cNvSpPr/>
          <p:nvPr/>
        </p:nvSpPr>
        <p:spPr>
          <a:xfrm flipV="1">
            <a:off x="1170563" y="11928"/>
            <a:ext cx="3479751" cy="863107"/>
          </a:xfrm>
          <a:prstGeom prst="rect">
            <a:avLst/>
          </a:prstGeom>
          <a:solidFill>
            <a:schemeClr val="accent2">
              <a:lumMod val="60000"/>
              <a:lumOff val="40000"/>
            </a:schemeClr>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GB"/>
          </a:p>
        </p:txBody>
      </p:sp>
      <p:pic>
        <p:nvPicPr>
          <p:cNvPr id="12" name="Picture 11" descr="A picture containing text&#10;&#10;Description automatically generated">
            <a:extLst>
              <a:ext uri="{FF2B5EF4-FFF2-40B4-BE49-F238E27FC236}">
                <a16:creationId xmlns:a16="http://schemas.microsoft.com/office/drawing/2014/main" id="{8DB30F88-C254-48AC-8C1F-0AF03291597C}"/>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7406885" y="4414649"/>
            <a:ext cx="1667812" cy="828661"/>
          </a:xfrm>
          <a:prstGeom prst="rect">
            <a:avLst/>
          </a:prstGeom>
        </p:spPr>
      </p:pic>
      <p:sp>
        <p:nvSpPr>
          <p:cNvPr id="46" name="Rectangle 45"/>
          <p:cNvSpPr/>
          <p:nvPr/>
        </p:nvSpPr>
        <p:spPr>
          <a:xfrm>
            <a:off x="1544421" y="-7663"/>
            <a:ext cx="2329768" cy="461665"/>
          </a:xfrm>
          <a:prstGeom prst="rect">
            <a:avLst/>
          </a:prstGeom>
        </p:spPr>
        <p:txBody>
          <a:bodyPr wrap="square">
            <a:spAutoFit/>
          </a:bodyPr>
          <a:lstStyle/>
          <a:p>
            <a:r>
              <a:rPr lang="en-GB" sz="800" dirty="0">
                <a:latin typeface="HP Simplified" panose="020B0604020204020204" pitchFamily="34" charset="0"/>
              </a:rPr>
              <a:t>HP ACCESSORIES &amp; OPTIONS  </a:t>
            </a:r>
            <a:endParaRPr lang="el-GR" sz="800" dirty="0">
              <a:latin typeface="HP Simplified" panose="020B0604020204020204" pitchFamily="34" charset="0"/>
            </a:endParaRPr>
          </a:p>
          <a:p>
            <a:r>
              <a:rPr lang="en-GB" sz="800" dirty="0">
                <a:solidFill>
                  <a:schemeClr val="bg1"/>
                </a:solidFill>
                <a:latin typeface="HP Simplified" panose="020B0604020204020204" pitchFamily="34" charset="0"/>
              </a:rPr>
              <a:t>KEYBOARDS &amp; KEYBOARDS /MOUSE SET</a:t>
            </a:r>
            <a:endParaRPr lang="x-none" sz="800" dirty="0">
              <a:solidFill>
                <a:schemeClr val="bg1"/>
              </a:solidFill>
            </a:endParaRPr>
          </a:p>
          <a:p>
            <a:r>
              <a:rPr lang="en-GB" sz="800" dirty="0">
                <a:latin typeface="HP Simplified" panose="020B0604020204020204" pitchFamily="34" charset="0"/>
              </a:rPr>
              <a:t> </a:t>
            </a:r>
          </a:p>
        </p:txBody>
      </p:sp>
      <p:pic>
        <p:nvPicPr>
          <p:cNvPr id="47" name="Picture 8" descr="http://evonexus.org/wp-content/uploads/2015/11/hp-logo-color.png"/>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22939" r="21562"/>
          <a:stretch/>
        </p:blipFill>
        <p:spPr bwMode="auto">
          <a:xfrm>
            <a:off x="1252855" y="-16364"/>
            <a:ext cx="355464" cy="386048"/>
          </a:xfrm>
          <a:prstGeom prst="rect">
            <a:avLst/>
          </a:prstGeom>
          <a:noFill/>
          <a:extLst>
            <a:ext uri="{909E8E84-426E-40DD-AFC4-6F175D3DCCD1}">
              <a14:hiddenFill xmlns:a14="http://schemas.microsoft.com/office/drawing/2010/main">
                <a:solidFill>
                  <a:srgbClr val="FFFFFF"/>
                </a:solidFill>
              </a14:hiddenFill>
            </a:ext>
          </a:extLst>
        </p:spPr>
      </p:pic>
      <p:sp>
        <p:nvSpPr>
          <p:cNvPr id="89" name="Rectangle 88"/>
          <p:cNvSpPr/>
          <p:nvPr/>
        </p:nvSpPr>
        <p:spPr>
          <a:xfrm>
            <a:off x="1560985" y="260447"/>
            <a:ext cx="1781189" cy="200055"/>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Retail  File June 2025 </a:t>
            </a:r>
            <a:r>
              <a:rPr lang="en-GB" sz="700" dirty="0">
                <a:latin typeface="HP Simplified" panose="020B0604020204020204" pitchFamily="34" charset="0"/>
                <a:cs typeface="Arial" panose="020B0604020202020204" pitchFamily="34" charset="0"/>
              </a:rPr>
              <a:t>Page 3/4</a:t>
            </a:r>
          </a:p>
        </p:txBody>
      </p:sp>
      <p:sp>
        <p:nvSpPr>
          <p:cNvPr id="90" name="Rectangle 89"/>
          <p:cNvSpPr/>
          <p:nvPr/>
        </p:nvSpPr>
        <p:spPr>
          <a:xfrm>
            <a:off x="1560985" y="367299"/>
            <a:ext cx="1878044" cy="307777"/>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Promo prices are valid until 30/06 or until stock last</a:t>
            </a:r>
          </a:p>
        </p:txBody>
      </p:sp>
      <p:sp>
        <p:nvSpPr>
          <p:cNvPr id="49" name="TextBox 48">
            <a:extLst>
              <a:ext uri="{FF2B5EF4-FFF2-40B4-BE49-F238E27FC236}">
                <a16:creationId xmlns:a16="http://schemas.microsoft.com/office/drawing/2014/main" id="{6A76EDC6-7B47-4BA4-B094-1D51AB16BAB5}"/>
              </a:ext>
            </a:extLst>
          </p:cNvPr>
          <p:cNvSpPr txBox="1"/>
          <p:nvPr/>
        </p:nvSpPr>
        <p:spPr>
          <a:xfrm>
            <a:off x="710183" y="5872507"/>
            <a:ext cx="1910895" cy="438582"/>
          </a:xfrm>
          <a:prstGeom prst="rect">
            <a:avLst/>
          </a:prstGeom>
          <a:noFill/>
        </p:spPr>
        <p:txBody>
          <a:bodyPr wrap="square" rtlCol="0">
            <a:spAutoFit/>
          </a:bodyPr>
          <a:lstStyle/>
          <a:p>
            <a:pPr marL="0" rtl="0" eaLnBrk="1" fontAlgn="t" latinLnBrk="0" hangingPunct="1">
              <a:spcBef>
                <a:spcPts val="0"/>
              </a:spcBef>
              <a:spcAft>
                <a:spcPts val="0"/>
              </a:spcAft>
            </a:pPr>
            <a:r>
              <a:rPr lang="en-GB" sz="750" b="0" i="0" u="none" strike="noStrike" kern="1200" dirty="0">
                <a:solidFill>
                  <a:srgbClr val="000000"/>
                </a:solidFill>
                <a:effectLst/>
                <a:latin typeface="HP Simplified" panose="020B0604020204020204" pitchFamily="34" charset="0"/>
              </a:rPr>
              <a:t>Z9H48AA</a:t>
            </a:r>
            <a:r>
              <a:rPr lang="en-GB" sz="750" dirty="0">
                <a:latin typeface="HP Simplified" panose="020B0604020204020204" pitchFamily="34" charset="0"/>
                <a:hlinkClick r:id="rId8"/>
              </a:rPr>
              <a:t> </a:t>
            </a:r>
            <a:r>
              <a:rPr lang="en-GB" sz="750" b="0" i="0" u="none" strike="noStrike" kern="1200" dirty="0">
                <a:solidFill>
                  <a:srgbClr val="000000"/>
                </a:solidFill>
                <a:effectLst/>
                <a:latin typeface="HP Simplified" panose="020B0604020204020204" pitchFamily="34" charset="0"/>
              </a:rPr>
              <a:t>HP KEYBOARD BUSINESS CCID </a:t>
            </a:r>
            <a:r>
              <a:rPr lang="en-GB" sz="750" b="1" i="0" u="none" strike="noStrike" kern="1200" dirty="0">
                <a:solidFill>
                  <a:srgbClr val="000000"/>
                </a:solidFill>
                <a:effectLst/>
                <a:latin typeface="HP Simplified" panose="020B0604020204020204" pitchFamily="34" charset="0"/>
              </a:rPr>
              <a:t>WITH SMARTCARD READER </a:t>
            </a:r>
            <a:r>
              <a:rPr lang="en-GB" sz="750" b="0" i="0" u="none" strike="noStrike" kern="1200" dirty="0">
                <a:solidFill>
                  <a:srgbClr val="000000"/>
                </a:solidFill>
                <a:effectLst/>
                <a:latin typeface="HP Simplified" panose="020B0604020204020204" pitchFamily="34" charset="0"/>
              </a:rPr>
              <a:t>BUILT INTO THE KEYBOARD, USB, </a:t>
            </a:r>
            <a:r>
              <a:rPr lang="en-GB" sz="750" dirty="0">
                <a:latin typeface="HP Simplified" panose="020B0604020204020204" pitchFamily="34" charset="0"/>
              </a:rPr>
              <a:t> </a:t>
            </a:r>
            <a:r>
              <a:rPr lang="en-GB" sz="750" b="0" i="0" u="none" strike="noStrike" kern="1200" dirty="0">
                <a:solidFill>
                  <a:srgbClr val="FF0000"/>
                </a:solidFill>
                <a:effectLst/>
                <a:latin typeface="HP Simplified" panose="020B0604020204020204" pitchFamily="34" charset="0"/>
              </a:rPr>
              <a:t>37.00 €</a:t>
            </a:r>
            <a:endParaRPr lang="x-none" sz="750" b="0" i="0" u="none" strike="noStrike" dirty="0">
              <a:solidFill>
                <a:srgbClr val="FF0000"/>
              </a:solidFill>
              <a:effectLst/>
              <a:latin typeface="HP Simplified" panose="020B0604020204020204" pitchFamily="34" charset="0"/>
            </a:endParaRPr>
          </a:p>
        </p:txBody>
      </p:sp>
      <p:sp>
        <p:nvSpPr>
          <p:cNvPr id="53" name="TextBox 52">
            <a:extLst>
              <a:ext uri="{FF2B5EF4-FFF2-40B4-BE49-F238E27FC236}">
                <a16:creationId xmlns:a16="http://schemas.microsoft.com/office/drawing/2014/main" id="{B9048A67-6556-456A-9036-DB55EF96ECFD}"/>
              </a:ext>
            </a:extLst>
          </p:cNvPr>
          <p:cNvSpPr txBox="1"/>
          <p:nvPr/>
        </p:nvSpPr>
        <p:spPr>
          <a:xfrm>
            <a:off x="7207255" y="5352118"/>
            <a:ext cx="2329851" cy="669414"/>
          </a:xfrm>
          <a:prstGeom prst="rect">
            <a:avLst/>
          </a:prstGeom>
          <a:noFill/>
        </p:spPr>
        <p:txBody>
          <a:bodyPr wrap="square" rtlCol="0">
            <a:spAutoFit/>
          </a:bodyPr>
          <a:lstStyle/>
          <a:p>
            <a:pPr marL="0" rtl="0" eaLnBrk="1" fontAlgn="t" latinLnBrk="0" hangingPunct="1">
              <a:spcBef>
                <a:spcPts val="0"/>
              </a:spcBef>
              <a:spcAft>
                <a:spcPts val="0"/>
              </a:spcAft>
            </a:pPr>
            <a:r>
              <a:rPr lang="en-GB" sz="750" b="0" i="0" u="none" strike="noStrike" kern="1200" dirty="0">
                <a:solidFill>
                  <a:srgbClr val="000000"/>
                </a:solidFill>
                <a:effectLst/>
                <a:latin typeface="HP Simplified" panose="020B0604020204020204" pitchFamily="34" charset="0"/>
              </a:rPr>
              <a:t>6YW76AA</a:t>
            </a:r>
            <a:r>
              <a:rPr lang="en-GB" sz="750" dirty="0">
                <a:latin typeface="HP Simplified" panose="020B0604020204020204" pitchFamily="34" charset="0"/>
                <a:hlinkClick r:id="rId9"/>
              </a:rPr>
              <a:t> </a:t>
            </a:r>
            <a:r>
              <a:rPr lang="en-GB" sz="750" b="0" i="0" u="none" strike="noStrike" kern="1200" dirty="0">
                <a:solidFill>
                  <a:srgbClr val="000000"/>
                </a:solidFill>
                <a:effectLst/>
                <a:latin typeface="HP Simplified" panose="020B0604020204020204" pitchFamily="34" charset="0"/>
              </a:rPr>
              <a:t>HP KEYBOARD OMEN GAMING BY HP ENCODER, COMMAND A FLAWLESS SYMPHONY OF KEYSTROKES, CHERRY MX RED MECHANICAL SWITCHES DELIVER THE AGILITY YOU NEED TO MANEUVER AHEAD OF THE COMPETITION, RED</a:t>
            </a:r>
            <a:r>
              <a:rPr lang="en-GB" sz="750" dirty="0">
                <a:latin typeface="HP Simplified" panose="020B0604020204020204" pitchFamily="34" charset="0"/>
              </a:rPr>
              <a:t>, </a:t>
            </a:r>
            <a:r>
              <a:rPr lang="en-GB" sz="750" dirty="0">
                <a:solidFill>
                  <a:srgbClr val="FF0000"/>
                </a:solidFill>
                <a:latin typeface="HP Simplified" panose="020B0604020204020204" pitchFamily="34" charset="0"/>
              </a:rPr>
              <a:t>119.00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153" name="TextBox 152">
            <a:extLst>
              <a:ext uri="{FF2B5EF4-FFF2-40B4-BE49-F238E27FC236}">
                <a16:creationId xmlns:a16="http://schemas.microsoft.com/office/drawing/2014/main" id="{698D00D0-9E8B-4A36-92F4-2E0CA43924F8}"/>
              </a:ext>
            </a:extLst>
          </p:cNvPr>
          <p:cNvSpPr txBox="1"/>
          <p:nvPr/>
        </p:nvSpPr>
        <p:spPr>
          <a:xfrm>
            <a:off x="6623024" y="4159716"/>
            <a:ext cx="3213103" cy="207749"/>
          </a:xfrm>
          <a:prstGeom prst="rect">
            <a:avLst/>
          </a:prstGeom>
          <a:noFill/>
        </p:spPr>
        <p:txBody>
          <a:bodyPr wrap="square">
            <a:spAutoFit/>
          </a:bodyPr>
          <a:lstStyle/>
          <a:p>
            <a:pPr algn="ctr"/>
            <a:r>
              <a:rPr lang="en-GB" sz="750" i="0" u="none" strike="noStrike" kern="1200" dirty="0">
                <a:solidFill>
                  <a:schemeClr val="tx1">
                    <a:lumMod val="50000"/>
                    <a:lumOff val="50000"/>
                  </a:schemeClr>
                </a:solidFill>
                <a:effectLst/>
                <a:latin typeface="HP Simplified" panose="020B0604020204020204" pitchFamily="34" charset="0"/>
              </a:rPr>
              <a:t>HP KEYBOARD OMEN GAMING BY HP ENCODER</a:t>
            </a:r>
            <a:endParaRPr lang="x-none" sz="750" dirty="0">
              <a:solidFill>
                <a:schemeClr val="tx1">
                  <a:lumMod val="50000"/>
                  <a:lumOff val="50000"/>
                </a:schemeClr>
              </a:solidFill>
            </a:endParaRPr>
          </a:p>
        </p:txBody>
      </p:sp>
      <p:sp>
        <p:nvSpPr>
          <p:cNvPr id="163" name="TextBox 162">
            <a:extLst>
              <a:ext uri="{FF2B5EF4-FFF2-40B4-BE49-F238E27FC236}">
                <a16:creationId xmlns:a16="http://schemas.microsoft.com/office/drawing/2014/main" id="{2A33AF9D-781B-4DBD-A483-CDDD7415282A}"/>
              </a:ext>
            </a:extLst>
          </p:cNvPr>
          <p:cNvSpPr txBox="1"/>
          <p:nvPr/>
        </p:nvSpPr>
        <p:spPr>
          <a:xfrm>
            <a:off x="3740586" y="3215171"/>
            <a:ext cx="3803493"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KEYBOARD WIRELESS</a:t>
            </a:r>
            <a:endParaRPr lang="x-none" sz="750" dirty="0">
              <a:solidFill>
                <a:schemeClr val="tx1">
                  <a:lumMod val="50000"/>
                  <a:lumOff val="50000"/>
                </a:schemeClr>
              </a:solidFill>
            </a:endParaRPr>
          </a:p>
        </p:txBody>
      </p:sp>
      <p:sp>
        <p:nvSpPr>
          <p:cNvPr id="164" name="TextBox 163">
            <a:extLst>
              <a:ext uri="{FF2B5EF4-FFF2-40B4-BE49-F238E27FC236}">
                <a16:creationId xmlns:a16="http://schemas.microsoft.com/office/drawing/2014/main" id="{39EF3A8B-636F-42AD-B53A-9630CF57012A}"/>
              </a:ext>
            </a:extLst>
          </p:cNvPr>
          <p:cNvSpPr txBox="1"/>
          <p:nvPr/>
        </p:nvSpPr>
        <p:spPr>
          <a:xfrm>
            <a:off x="1048886" y="2413099"/>
            <a:ext cx="2278507" cy="211900"/>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KEYBOARD &amp; MOUSE WIRED USB</a:t>
            </a:r>
            <a:endParaRPr lang="x-none" sz="750" dirty="0">
              <a:solidFill>
                <a:schemeClr val="tx1">
                  <a:lumMod val="50000"/>
                  <a:lumOff val="50000"/>
                </a:schemeClr>
              </a:solidFill>
            </a:endParaRPr>
          </a:p>
        </p:txBody>
      </p:sp>
      <p:sp>
        <p:nvSpPr>
          <p:cNvPr id="165" name="TextBox 164">
            <a:extLst>
              <a:ext uri="{FF2B5EF4-FFF2-40B4-BE49-F238E27FC236}">
                <a16:creationId xmlns:a16="http://schemas.microsoft.com/office/drawing/2014/main" id="{DD2FD9CA-BE54-4FB5-81CD-28A0A4C60B9D}"/>
              </a:ext>
            </a:extLst>
          </p:cNvPr>
          <p:cNvSpPr txBox="1"/>
          <p:nvPr/>
        </p:nvSpPr>
        <p:spPr>
          <a:xfrm>
            <a:off x="85751" y="3818756"/>
            <a:ext cx="4800624"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KEYBOARD &amp; MOUSE WIRELESS</a:t>
            </a:r>
            <a:endParaRPr lang="x-none" sz="750" dirty="0">
              <a:solidFill>
                <a:schemeClr val="tx1">
                  <a:lumMod val="50000"/>
                  <a:lumOff val="50000"/>
                </a:schemeClr>
              </a:solidFill>
            </a:endParaRPr>
          </a:p>
        </p:txBody>
      </p:sp>
      <p:pic>
        <p:nvPicPr>
          <p:cNvPr id="14" name="Picture 13" descr="A close-up of a keyboard&#10;&#10;Description automatically generated with low confidence">
            <a:extLst>
              <a:ext uri="{FF2B5EF4-FFF2-40B4-BE49-F238E27FC236}">
                <a16:creationId xmlns:a16="http://schemas.microsoft.com/office/drawing/2014/main" id="{358D9A8E-F6AF-484D-B9A1-71F598E0C544}"/>
              </a:ext>
            </a:extLst>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2654084" y="5708879"/>
            <a:ext cx="1555242" cy="614172"/>
          </a:xfrm>
          <a:prstGeom prst="rect">
            <a:avLst/>
          </a:prstGeom>
        </p:spPr>
      </p:pic>
      <p:cxnSp>
        <p:nvCxnSpPr>
          <p:cNvPr id="97" name="Straight Connector 96">
            <a:extLst>
              <a:ext uri="{FF2B5EF4-FFF2-40B4-BE49-F238E27FC236}">
                <a16:creationId xmlns:a16="http://schemas.microsoft.com/office/drawing/2014/main" id="{56B9D08B-2126-CEAF-D8B6-E66F6DA86D28}"/>
              </a:ext>
            </a:extLst>
          </p:cNvPr>
          <p:cNvCxnSpPr>
            <a:cxnSpLocks/>
          </p:cNvCxnSpPr>
          <p:nvPr/>
        </p:nvCxnSpPr>
        <p:spPr>
          <a:xfrm>
            <a:off x="6716376" y="4026505"/>
            <a:ext cx="316184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B1959FFE-90BE-17C2-D978-23AC02E14006}"/>
              </a:ext>
            </a:extLst>
          </p:cNvPr>
          <p:cNvCxnSpPr>
            <a:cxnSpLocks/>
          </p:cNvCxnSpPr>
          <p:nvPr/>
        </p:nvCxnSpPr>
        <p:spPr>
          <a:xfrm>
            <a:off x="5070" y="3717595"/>
            <a:ext cx="462382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0B4BDA67-1AFB-47CE-B9D7-D8FC2E036B50}"/>
              </a:ext>
            </a:extLst>
          </p:cNvPr>
          <p:cNvCxnSpPr>
            <a:cxnSpLocks/>
          </p:cNvCxnSpPr>
          <p:nvPr/>
        </p:nvCxnSpPr>
        <p:spPr>
          <a:xfrm>
            <a:off x="4602824" y="928548"/>
            <a:ext cx="56783" cy="538982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657EE313-BAD1-BAE7-F928-1B59F2E7C3A3}"/>
              </a:ext>
            </a:extLst>
          </p:cNvPr>
          <p:cNvCxnSpPr>
            <a:cxnSpLocks/>
          </p:cNvCxnSpPr>
          <p:nvPr/>
        </p:nvCxnSpPr>
        <p:spPr>
          <a:xfrm>
            <a:off x="6691844" y="1268514"/>
            <a:ext cx="49065" cy="504257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93" name="TextBox 92">
            <a:extLst>
              <a:ext uri="{FF2B5EF4-FFF2-40B4-BE49-F238E27FC236}">
                <a16:creationId xmlns:a16="http://schemas.microsoft.com/office/drawing/2014/main" id="{5014348D-415A-4813-AF88-C05A2FBE06DD}"/>
              </a:ext>
            </a:extLst>
          </p:cNvPr>
          <p:cNvSpPr txBox="1"/>
          <p:nvPr/>
        </p:nvSpPr>
        <p:spPr>
          <a:xfrm>
            <a:off x="1894544" y="4448270"/>
            <a:ext cx="2753490" cy="553998"/>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3L1F0AA</a:t>
            </a:r>
            <a:r>
              <a:rPr lang="en-GB" sz="750" dirty="0">
                <a:solidFill>
                  <a:srgbClr val="000000"/>
                </a:solidFill>
                <a:latin typeface="HP Simplified" panose="020B0604020204020204" pitchFamily="34" charset="0"/>
                <a:hlinkClick r:id="rId11"/>
              </a:rPr>
              <a:t> </a:t>
            </a:r>
            <a:r>
              <a:rPr lang="en-GB" sz="750" dirty="0">
                <a:solidFill>
                  <a:srgbClr val="000000"/>
                </a:solidFill>
                <a:latin typeface="HP Simplified" panose="020B0604020204020204" pitchFamily="34" charset="0"/>
              </a:rPr>
              <a:t>HP KEYBOARD AND MOUSE 230, WIRELESS, EXPERIENCE A KEYBOARD AND MOUSE COMBO THAT’S COMFORTABLE, SLEEK AND QUIET. NOW YOU CAN BE AT YOUR MOST EFFICIENT WITH THE LEAST AMOUNT OF NOISE, WHITE</a:t>
            </a:r>
            <a:r>
              <a:rPr lang="en-GB" sz="750" dirty="0">
                <a:latin typeface="HP Simplified" panose="020B0604020204020204" pitchFamily="34" charset="0"/>
              </a:rPr>
              <a:t>, </a:t>
            </a:r>
            <a:r>
              <a:rPr lang="en-GB" sz="750" dirty="0">
                <a:solidFill>
                  <a:srgbClr val="FF0000"/>
                </a:solidFill>
                <a:latin typeface="HP Simplified" panose="020B0604020204020204" pitchFamily="34" charset="0"/>
              </a:rPr>
              <a:t>38.00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86" name="TextBox 85">
            <a:extLst>
              <a:ext uri="{FF2B5EF4-FFF2-40B4-BE49-F238E27FC236}">
                <a16:creationId xmlns:a16="http://schemas.microsoft.com/office/drawing/2014/main" id="{422FFFA0-682E-49B1-AFB4-64AE12A9D76A}"/>
              </a:ext>
            </a:extLst>
          </p:cNvPr>
          <p:cNvSpPr txBox="1"/>
          <p:nvPr/>
        </p:nvSpPr>
        <p:spPr>
          <a:xfrm>
            <a:off x="4912001" y="5356197"/>
            <a:ext cx="1678861" cy="784830"/>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3L1E7AA</a:t>
            </a:r>
            <a:r>
              <a:rPr lang="en-GB" sz="750" dirty="0">
                <a:solidFill>
                  <a:srgbClr val="000000"/>
                </a:solidFill>
                <a:latin typeface="HP Simplified" panose="020B0604020204020204" pitchFamily="34" charset="0"/>
                <a:hlinkClick r:id="rId12"/>
              </a:rPr>
              <a:t> </a:t>
            </a:r>
            <a:r>
              <a:rPr lang="en-GB" sz="750" b="0" i="0" u="none" strike="noStrike" kern="1200" dirty="0">
                <a:solidFill>
                  <a:srgbClr val="000000"/>
                </a:solidFill>
                <a:effectLst/>
                <a:latin typeface="HP Simplified" panose="020B0604020204020204" pitchFamily="34" charset="0"/>
              </a:rPr>
              <a:t>HP KEYBOARD </a:t>
            </a:r>
            <a:r>
              <a:rPr lang="en-US" sz="750" dirty="0">
                <a:solidFill>
                  <a:srgbClr val="000000"/>
                </a:solidFill>
                <a:latin typeface="HP Simplified" panose="020B0604020204020204" pitchFamily="34" charset="0"/>
              </a:rPr>
              <a:t>HP KEYBOARD 230 WIRELESS, STYLISH DESIGN WITH COMFORT IN MIND, EASILY ACTIVATES ALL 12 FUNCTION KEYS WITH JUST ONE CLICK, UP TO 16 MONTHS OF POWER, BLACK</a:t>
            </a:r>
            <a:r>
              <a:rPr lang="en-GB" sz="750" dirty="0">
                <a:latin typeface="HP Simplified" panose="020B0604020204020204" pitchFamily="34" charset="0"/>
              </a:rPr>
              <a:t>, </a:t>
            </a:r>
            <a:r>
              <a:rPr lang="en-GB" sz="750" dirty="0">
                <a:solidFill>
                  <a:srgbClr val="FF0000"/>
                </a:solidFill>
                <a:latin typeface="HP Simplified" panose="020B0604020204020204" pitchFamily="34" charset="0"/>
              </a:rPr>
              <a:t>37.00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20" name="Picture 19"/>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4972761" y="4778608"/>
            <a:ext cx="1417841" cy="488219"/>
          </a:xfrm>
          <a:prstGeom prst="rect">
            <a:avLst/>
          </a:prstGeom>
        </p:spPr>
      </p:pic>
      <p:pic>
        <p:nvPicPr>
          <p:cNvPr id="3078" name="Picture 6" descr="HP 650 Wireless Keyboard and Mouse Combo | HP® Africa"/>
          <p:cNvPicPr>
            <a:picLocks noChangeAspect="1" noChangeArrowheads="1"/>
          </p:cNvPicPr>
          <p:nvPr/>
        </p:nvPicPr>
        <p:blipFill>
          <a:blip r:embed="rId14" cstate="email">
            <a:extLst>
              <a:ext uri="{28A0092B-C50C-407E-A947-70E740481C1C}">
                <a14:useLocalDpi xmlns:a14="http://schemas.microsoft.com/office/drawing/2010/main"/>
              </a:ext>
            </a:extLst>
          </a:blip>
          <a:srcRect/>
          <a:stretch>
            <a:fillRect/>
          </a:stretch>
        </p:blipFill>
        <p:spPr bwMode="auto">
          <a:xfrm>
            <a:off x="4628895" y="3915"/>
            <a:ext cx="2074996" cy="1406949"/>
          </a:xfrm>
          <a:prstGeom prst="rect">
            <a:avLst/>
          </a:prstGeom>
          <a:noFill/>
          <a:extLst>
            <a:ext uri="{909E8E84-426E-40DD-AFC4-6F175D3DCCD1}">
              <a14:hiddenFill xmlns:a14="http://schemas.microsoft.com/office/drawing/2010/main">
                <a:solidFill>
                  <a:srgbClr val="FFFFFF"/>
                </a:solidFill>
              </a14:hiddenFill>
            </a:ext>
          </a:extLst>
        </p:spPr>
      </p:pic>
      <p:sp>
        <p:nvSpPr>
          <p:cNvPr id="76" name="Rectangle 75"/>
          <p:cNvSpPr/>
          <p:nvPr/>
        </p:nvSpPr>
        <p:spPr>
          <a:xfrm>
            <a:off x="0"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sp>
        <p:nvSpPr>
          <p:cNvPr id="80" name="Rectangle 79"/>
          <p:cNvSpPr/>
          <p:nvPr/>
        </p:nvSpPr>
        <p:spPr>
          <a:xfrm>
            <a:off x="6575753" y="6411375"/>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83" name="Rectangle 82"/>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
        <p:nvSpPr>
          <p:cNvPr id="11" name="Rectangle 10"/>
          <p:cNvSpPr/>
          <p:nvPr/>
        </p:nvSpPr>
        <p:spPr>
          <a:xfrm>
            <a:off x="511004" y="5501763"/>
            <a:ext cx="3715077" cy="323165"/>
          </a:xfrm>
          <a:prstGeom prst="rect">
            <a:avLst/>
          </a:prstGeom>
        </p:spPr>
        <p:txBody>
          <a:bodyPr wrap="square">
            <a:spAutoFit/>
          </a:bodyPr>
          <a:lstStyle/>
          <a:p>
            <a:r>
              <a:rPr lang="en-GB" sz="750" dirty="0">
                <a:solidFill>
                  <a:schemeClr val="tx1">
                    <a:lumMod val="50000"/>
                    <a:lumOff val="50000"/>
                  </a:schemeClr>
                </a:solidFill>
                <a:latin typeface="HP Simplified" panose="020B0604020204020204" pitchFamily="34" charset="0"/>
              </a:rPr>
              <a:t>Boost your productivity, make a stylish IT choice, and get integrated security features with the HP USB Slim Smartcard Keyboard,</a:t>
            </a:r>
            <a:endParaRPr lang="en-US" sz="750" dirty="0">
              <a:solidFill>
                <a:schemeClr val="tx1">
                  <a:lumMod val="50000"/>
                  <a:lumOff val="50000"/>
                </a:schemeClr>
              </a:solidFill>
              <a:latin typeface="HP Simplified" panose="020B0604020204020204" pitchFamily="34" charset="0"/>
            </a:endParaRPr>
          </a:p>
        </p:txBody>
      </p:sp>
      <p:pic>
        <p:nvPicPr>
          <p:cNvPr id="104" name="Picture 103">
            <a:extLst>
              <a:ext uri="{FF2B5EF4-FFF2-40B4-BE49-F238E27FC236}">
                <a16:creationId xmlns:a16="http://schemas.microsoft.com/office/drawing/2014/main" id="{0C24D82C-D2FE-4ABE-8243-D754060F717F}"/>
              </a:ext>
            </a:extLst>
          </p:cNvPr>
          <p:cNvPicPr>
            <a:picLocks noChangeAspect="1"/>
          </p:cNvPicPr>
          <p:nvPr/>
        </p:nvPicPr>
        <p:blipFill>
          <a:blip r:embed="rId15">
            <a:duotone>
              <a:schemeClr val="accent2">
                <a:shade val="45000"/>
                <a:satMod val="135000"/>
              </a:schemeClr>
              <a:prstClr val="white"/>
            </a:duotone>
            <a:extLst>
              <a:ext uri="{28A0092B-C50C-407E-A947-70E740481C1C}">
                <a14:useLocalDpi xmlns:a14="http://schemas.microsoft.com/office/drawing/2010/main"/>
              </a:ext>
            </a:extLst>
          </a:blip>
          <a:stretch>
            <a:fillRect/>
          </a:stretch>
        </p:blipFill>
        <p:spPr>
          <a:xfrm>
            <a:off x="6693000" y="935"/>
            <a:ext cx="3212999" cy="371241"/>
          </a:xfrm>
          <a:prstGeom prst="rect">
            <a:avLst/>
          </a:prstGeom>
        </p:spPr>
      </p:pic>
      <p:sp>
        <p:nvSpPr>
          <p:cNvPr id="105" name="Rectangle 104"/>
          <p:cNvSpPr/>
          <p:nvPr/>
        </p:nvSpPr>
        <p:spPr>
          <a:xfrm>
            <a:off x="7688381" y="9098"/>
            <a:ext cx="1508279" cy="338554"/>
          </a:xfrm>
          <a:prstGeom prst="rect">
            <a:avLst/>
          </a:prstGeom>
        </p:spPr>
        <p:txBody>
          <a:bodyPr wrap="square">
            <a:spAutoFit/>
          </a:bodyPr>
          <a:lstStyle/>
          <a:p>
            <a:r>
              <a:rPr lang="en-GB" sz="800" dirty="0">
                <a:latin typeface="HP Simplified" panose="020B0604020204020204" pitchFamily="34" charset="0"/>
              </a:rPr>
              <a:t>HP ACCESSORIES &amp; OPTIONS  </a:t>
            </a:r>
          </a:p>
          <a:p>
            <a:r>
              <a:rPr lang="en-GB" sz="800" dirty="0">
                <a:solidFill>
                  <a:schemeClr val="bg1"/>
                </a:solidFill>
                <a:latin typeface="HP Simplified" panose="020B0604020204020204" pitchFamily="34" charset="0"/>
              </a:rPr>
              <a:t>HEADPHONES &amp; SPEAKERS</a:t>
            </a:r>
            <a:r>
              <a:rPr lang="en-GB" sz="800" dirty="0">
                <a:latin typeface="HP Simplified" panose="020B0604020204020204" pitchFamily="34" charset="0"/>
              </a:rPr>
              <a:t>   </a:t>
            </a:r>
          </a:p>
        </p:txBody>
      </p:sp>
      <p:pic>
        <p:nvPicPr>
          <p:cNvPr id="107" name="Picture 2" descr="HP 350 Bluetooth 5 Speaker">
            <a:extLst>
              <a:ext uri="{FF2B5EF4-FFF2-40B4-BE49-F238E27FC236}">
                <a16:creationId xmlns:a16="http://schemas.microsoft.com/office/drawing/2014/main" id="{DACEB8AA-42FF-2385-3C42-59517353C6E1}"/>
              </a:ext>
            </a:extLst>
          </p:cNvPr>
          <p:cNvPicPr>
            <a:picLocks noChangeAspect="1" noChangeArrowheads="1"/>
          </p:cNvPicPr>
          <p:nvPr/>
        </p:nvPicPr>
        <p:blipFill rotWithShape="1">
          <a:blip r:embed="rId16">
            <a:extLst>
              <a:ext uri="{28A0092B-C50C-407E-A947-70E740481C1C}">
                <a14:useLocalDpi xmlns:a14="http://schemas.microsoft.com/office/drawing/2010/main"/>
              </a:ext>
            </a:extLst>
          </a:blip>
          <a:srcRect b="95115"/>
          <a:stretch/>
        </p:blipFill>
        <p:spPr bwMode="auto">
          <a:xfrm>
            <a:off x="6698142" y="366588"/>
            <a:ext cx="3206057" cy="1245941"/>
          </a:xfrm>
          <a:prstGeom prst="rect">
            <a:avLst/>
          </a:prstGeom>
          <a:noFill/>
          <a:extLst>
            <a:ext uri="{909E8E84-426E-40DD-AFC4-6F175D3DCCD1}">
              <a14:hiddenFill xmlns:a14="http://schemas.microsoft.com/office/drawing/2010/main">
                <a:solidFill>
                  <a:srgbClr val="FFFFFF"/>
                </a:solidFill>
              </a14:hiddenFill>
            </a:ext>
          </a:extLst>
        </p:spPr>
      </p:pic>
      <p:pic>
        <p:nvPicPr>
          <p:cNvPr id="108" name="Picture 2" descr="HP 350 Bluetooth 5 Speaker">
            <a:extLst>
              <a:ext uri="{FF2B5EF4-FFF2-40B4-BE49-F238E27FC236}">
                <a16:creationId xmlns:a16="http://schemas.microsoft.com/office/drawing/2014/main" id="{77E5A2AF-9554-DE45-9B8E-21333F1C177C}"/>
              </a:ext>
            </a:extLst>
          </p:cNvPr>
          <p:cNvPicPr>
            <a:picLocks noChangeAspect="1" noChangeArrowheads="1"/>
          </p:cNvPicPr>
          <p:nvPr/>
        </p:nvPicPr>
        <p:blipFill>
          <a:blip r:embed="rId17" cstate="email">
            <a:extLst>
              <a:ext uri="{28A0092B-C50C-407E-A947-70E740481C1C}">
                <a14:useLocalDpi xmlns:a14="http://schemas.microsoft.com/office/drawing/2010/main"/>
              </a:ext>
            </a:extLst>
          </a:blip>
          <a:srcRect/>
          <a:stretch>
            <a:fillRect/>
          </a:stretch>
        </p:blipFill>
        <p:spPr bwMode="auto">
          <a:xfrm>
            <a:off x="7712323" y="420764"/>
            <a:ext cx="2192776" cy="679034"/>
          </a:xfrm>
          <a:prstGeom prst="rect">
            <a:avLst/>
          </a:prstGeom>
          <a:noFill/>
          <a:extLst>
            <a:ext uri="{909E8E84-426E-40DD-AFC4-6F175D3DCCD1}">
              <a14:hiddenFill xmlns:a14="http://schemas.microsoft.com/office/drawing/2010/main">
                <a:solidFill>
                  <a:srgbClr val="FFFFFF"/>
                </a:solidFill>
              </a14:hiddenFill>
            </a:ext>
          </a:extLst>
        </p:spPr>
      </p:pic>
      <p:sp>
        <p:nvSpPr>
          <p:cNvPr id="109" name="TextBox 21"/>
          <p:cNvSpPr txBox="1">
            <a:spLocks noChangeArrowheads="1"/>
          </p:cNvSpPr>
          <p:nvPr/>
        </p:nvSpPr>
        <p:spPr bwMode="auto">
          <a:xfrm>
            <a:off x="8768515" y="1085035"/>
            <a:ext cx="1142882"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2D802AA</a:t>
            </a:r>
            <a:r>
              <a:rPr lang="en-US" sz="750" dirty="0">
                <a:latin typeface="HP Simplified" panose="020B0604020204020204" pitchFamily="34" charset="0"/>
                <a:hlinkClick r:id="rId18"/>
              </a:rPr>
              <a:t> </a:t>
            </a:r>
            <a:r>
              <a:rPr lang="en-US" altLang="en-US" sz="750" dirty="0">
                <a:latin typeface="HP Simplified" panose="020B0604020204020204" pitchFamily="34" charset="0"/>
              </a:rPr>
              <a:t>BLACK </a:t>
            </a:r>
            <a:r>
              <a:rPr lang="en-US" altLang="en-US" sz="750" dirty="0">
                <a:solidFill>
                  <a:srgbClr val="FF0000"/>
                </a:solidFill>
                <a:latin typeface="HP Simplified" panose="020B0604020204020204" pitchFamily="34" charset="0"/>
              </a:rPr>
              <a:t>26.00 €</a:t>
            </a:r>
            <a:r>
              <a:rPr lang="en-US" altLang="en-US" sz="750" dirty="0">
                <a:latin typeface="HP Simplified" panose="020B0604020204020204" pitchFamily="34" charset="0"/>
              </a:rPr>
              <a:t>  </a:t>
            </a:r>
          </a:p>
        </p:txBody>
      </p:sp>
      <p:sp>
        <p:nvSpPr>
          <p:cNvPr id="110" name="TextBox 109">
            <a:extLst>
              <a:ext uri="{FF2B5EF4-FFF2-40B4-BE49-F238E27FC236}">
                <a16:creationId xmlns:a16="http://schemas.microsoft.com/office/drawing/2014/main" id="{CAEE0B3D-D6C6-4D5F-9C70-A6D1B9DE0645}"/>
              </a:ext>
            </a:extLst>
          </p:cNvPr>
          <p:cNvSpPr txBox="1"/>
          <p:nvPr/>
        </p:nvSpPr>
        <p:spPr>
          <a:xfrm>
            <a:off x="6709639" y="366829"/>
            <a:ext cx="1135642" cy="1131079"/>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Go wherever your music takes you with the perfectly portable HP 350 Bluetooth5 speaker. Listen to music or take a call, hands-free, using the built-in mic with noise reduction.</a:t>
            </a:r>
          </a:p>
        </p:txBody>
      </p:sp>
      <p:sp>
        <p:nvSpPr>
          <p:cNvPr id="34" name="Rectangle 33"/>
          <p:cNvSpPr/>
          <p:nvPr/>
        </p:nvSpPr>
        <p:spPr>
          <a:xfrm>
            <a:off x="7945367" y="1275797"/>
            <a:ext cx="1148071" cy="207749"/>
          </a:xfrm>
          <a:prstGeom prst="rect">
            <a:avLst/>
          </a:prstGeom>
        </p:spPr>
        <p:txBody>
          <a:bodyPr wrap="none">
            <a:spAutoFit/>
          </a:bodyPr>
          <a:lstStyle/>
          <a:p>
            <a:pPr fontAlgn="ctr">
              <a:lnSpc>
                <a:spcPct val="100000"/>
              </a:lnSpc>
              <a:spcBef>
                <a:spcPct val="0"/>
              </a:spcBef>
              <a:buNone/>
            </a:pPr>
            <a:r>
              <a:rPr lang="en-US" sz="750" dirty="0">
                <a:latin typeface="HP Simplified" panose="020B0604020204020204" pitchFamily="34" charset="0"/>
              </a:rPr>
              <a:t>2D803AA</a:t>
            </a:r>
            <a:r>
              <a:rPr lang="en-US" sz="750" dirty="0">
                <a:latin typeface="HP Simplified" panose="020B0604020204020204" pitchFamily="34" charset="0"/>
                <a:hlinkClick r:id="rId19"/>
              </a:rPr>
              <a:t> </a:t>
            </a:r>
            <a:r>
              <a:rPr lang="en-US" sz="750" dirty="0">
                <a:latin typeface="HP Simplified" panose="020B0604020204020204" pitchFamily="34" charset="0"/>
              </a:rPr>
              <a:t>BLUE </a:t>
            </a:r>
            <a:r>
              <a:rPr lang="en-US" sz="750" dirty="0">
                <a:solidFill>
                  <a:srgbClr val="FF0000"/>
                </a:solidFill>
                <a:latin typeface="HP Simplified" panose="020B0604020204020204" pitchFamily="34" charset="0"/>
              </a:rPr>
              <a:t>23.00 </a:t>
            </a:r>
            <a:r>
              <a:rPr lang="en-US" altLang="en-US" sz="750" dirty="0">
                <a:solidFill>
                  <a:srgbClr val="FF0000"/>
                </a:solidFill>
                <a:latin typeface="HP Simplified" panose="020B0604020204020204" pitchFamily="34" charset="0"/>
              </a:rPr>
              <a:t>€</a:t>
            </a:r>
            <a:r>
              <a:rPr lang="en-US" altLang="en-US" sz="750" dirty="0">
                <a:latin typeface="HP Simplified" panose="020B0604020204020204" pitchFamily="34" charset="0"/>
              </a:rPr>
              <a:t>   </a:t>
            </a:r>
          </a:p>
        </p:txBody>
      </p:sp>
      <p:pic>
        <p:nvPicPr>
          <p:cNvPr id="111" name="Picture 110" descr="A picture containing indoor, black&#10;&#10;Description automatically generated">
            <a:extLst>
              <a:ext uri="{FF2B5EF4-FFF2-40B4-BE49-F238E27FC236}">
                <a16:creationId xmlns:a16="http://schemas.microsoft.com/office/drawing/2014/main" id="{24C243D3-6AE0-4190-B95B-06DC28B59A58}"/>
              </a:ext>
            </a:extLst>
          </p:cNvPr>
          <p:cNvPicPr>
            <a:picLocks noChangeAspect="1"/>
          </p:cNvPicPr>
          <p:nvPr/>
        </p:nvPicPr>
        <p:blipFill>
          <a:blip r:embed="rId20" cstate="email">
            <a:extLst>
              <a:ext uri="{28A0092B-C50C-407E-A947-70E740481C1C}">
                <a14:useLocalDpi xmlns:a14="http://schemas.microsoft.com/office/drawing/2010/main"/>
              </a:ext>
            </a:extLst>
          </a:blip>
          <a:stretch>
            <a:fillRect/>
          </a:stretch>
        </p:blipFill>
        <p:spPr>
          <a:xfrm>
            <a:off x="7204649" y="1954972"/>
            <a:ext cx="551059" cy="590420"/>
          </a:xfrm>
          <a:prstGeom prst="rect">
            <a:avLst/>
          </a:prstGeom>
        </p:spPr>
      </p:pic>
      <p:sp>
        <p:nvSpPr>
          <p:cNvPr id="112" name="TextBox 111">
            <a:extLst>
              <a:ext uri="{FF2B5EF4-FFF2-40B4-BE49-F238E27FC236}">
                <a16:creationId xmlns:a16="http://schemas.microsoft.com/office/drawing/2014/main" id="{5C2FB466-CAF4-41C6-92FC-A772C3DF2DCD}"/>
              </a:ext>
            </a:extLst>
          </p:cNvPr>
          <p:cNvSpPr txBox="1"/>
          <p:nvPr/>
        </p:nvSpPr>
        <p:spPr>
          <a:xfrm>
            <a:off x="7902587" y="1953399"/>
            <a:ext cx="1940798" cy="630942"/>
          </a:xfrm>
          <a:prstGeom prst="rect">
            <a:avLst/>
          </a:prstGeom>
          <a:noFill/>
        </p:spPr>
        <p:txBody>
          <a:bodyPr wrap="square">
            <a:spAutoFit/>
          </a:bodyPr>
          <a:lstStyle/>
          <a:p>
            <a:r>
              <a:rPr lang="en-GB" sz="700" b="0" i="0" u="none" strike="noStrike" dirty="0">
                <a:solidFill>
                  <a:srgbClr val="363636"/>
                </a:solidFill>
                <a:effectLst/>
                <a:latin typeface="HP Simplified" panose="020B0604020204020204" pitchFamily="34" charset="0"/>
              </a:rPr>
              <a:t>2D799AA</a:t>
            </a:r>
            <a:r>
              <a:rPr lang="en-GB" sz="700" dirty="0">
                <a:latin typeface="HP Simplified" panose="020B0604020204020204" pitchFamily="34" charset="0"/>
                <a:hlinkClick r:id="rId21"/>
              </a:rPr>
              <a:t> </a:t>
            </a:r>
            <a:r>
              <a:rPr lang="en-GB" sz="700" b="0" i="0" u="none" strike="noStrike" dirty="0">
                <a:solidFill>
                  <a:srgbClr val="363636"/>
                </a:solidFill>
                <a:effectLst/>
                <a:latin typeface="HP Simplified" panose="020B0604020204020204" pitchFamily="34" charset="0"/>
              </a:rPr>
              <a:t>HP SPEAKER 360 BLUETTOTH, WHEREVER YOUR MUSIC TAKES YOU WITH THE PERFECTLY PORTABLE BLUETOOTH  SPEAKER, WATER-RESISTANT AND DUST-RESISTANT RATING, BLACK,</a:t>
            </a:r>
            <a:r>
              <a:rPr lang="en-GB" sz="700" dirty="0">
                <a:latin typeface="HP Simplified" panose="020B0604020204020204" pitchFamily="34" charset="0"/>
              </a:rPr>
              <a:t> </a:t>
            </a:r>
            <a:r>
              <a:rPr lang="en-GB" sz="700" b="0" i="0" u="none" strike="noStrike" dirty="0">
                <a:solidFill>
                  <a:srgbClr val="FF0000"/>
                </a:solidFill>
                <a:effectLst/>
                <a:latin typeface="HP Simplified" panose="020B0604020204020204" pitchFamily="34" charset="0"/>
              </a:rPr>
              <a:t>26.00 €</a:t>
            </a:r>
            <a:endParaRPr lang="x-none" sz="700" dirty="0">
              <a:solidFill>
                <a:srgbClr val="FF0000"/>
              </a:solidFill>
              <a:latin typeface="HP Simplified" panose="020B0604020204020204" pitchFamily="34" charset="0"/>
            </a:endParaRPr>
          </a:p>
        </p:txBody>
      </p:sp>
      <p:sp>
        <p:nvSpPr>
          <p:cNvPr id="116" name="TextBox 64"/>
          <p:cNvSpPr txBox="1">
            <a:spLocks noChangeArrowheads="1"/>
          </p:cNvSpPr>
          <p:nvPr/>
        </p:nvSpPr>
        <p:spPr bwMode="auto">
          <a:xfrm>
            <a:off x="7942681" y="2849423"/>
            <a:ext cx="1750734" cy="84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100000"/>
              </a:lnSpc>
              <a:spcBef>
                <a:spcPct val="0"/>
              </a:spcBef>
              <a:buNone/>
            </a:pPr>
            <a:r>
              <a:rPr lang="en-US" sz="700" dirty="0">
                <a:latin typeface="HP Simplified" panose="020B0604020204020204" pitchFamily="34" charset="0"/>
              </a:rPr>
              <a:t>6MF36AA</a:t>
            </a:r>
            <a:r>
              <a:rPr lang="en-US" sz="700" dirty="0">
                <a:latin typeface="HP Simplified" panose="020B0604020204020204" pitchFamily="34" charset="0"/>
                <a:hlinkClick r:id="rId22"/>
              </a:rPr>
              <a:t> </a:t>
            </a:r>
            <a:r>
              <a:rPr lang="en-US" sz="700" dirty="0">
                <a:latin typeface="HP Simplified" panose="020B0604020204020204" pitchFamily="34" charset="0"/>
              </a:rPr>
              <a:t>HP HEADSET OMEN MIND-FRAME PRIME HEADSET, MICROPHONE, BUILT IN VIRTUAL SURROUND SOUND AUDIO CHIP POWERED BY C-MEDIA XEAR, OMEN'S ACTIVE EAR CUP COOLING TECHNOLOGY, COMPATIBLE WITH PCs WITH USB-A PORT, 1YW, WHITE, </a:t>
            </a:r>
            <a:r>
              <a:rPr lang="en-US" sz="700" dirty="0">
                <a:solidFill>
                  <a:srgbClr val="FF0000"/>
                </a:solidFill>
                <a:latin typeface="HP Simplified" panose="020B0604020204020204" pitchFamily="34" charset="0"/>
              </a:rPr>
              <a:t>155.00 €</a:t>
            </a:r>
            <a:endParaRPr lang="en-US" altLang="en-US" sz="700" dirty="0">
              <a:solidFill>
                <a:srgbClr val="FF0000"/>
              </a:solidFill>
              <a:latin typeface="HP Simplified" panose="020B0604020204020204" pitchFamily="34" charset="0"/>
            </a:endParaRPr>
          </a:p>
        </p:txBody>
      </p:sp>
      <p:sp>
        <p:nvSpPr>
          <p:cNvPr id="85" name="Rectangle 84"/>
          <p:cNvSpPr/>
          <p:nvPr/>
        </p:nvSpPr>
        <p:spPr>
          <a:xfrm>
            <a:off x="465537" y="1062167"/>
            <a:ext cx="3872860" cy="323165"/>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Pick up and go with this perfect plug-in-play companion, a comfortable keyboard with all the bells and whistles for wherever your journey takes you.</a:t>
            </a:r>
          </a:p>
        </p:txBody>
      </p:sp>
      <p:sp>
        <p:nvSpPr>
          <p:cNvPr id="79" name="TextBox 78">
            <a:extLst>
              <a:ext uri="{FF2B5EF4-FFF2-40B4-BE49-F238E27FC236}">
                <a16:creationId xmlns:a16="http://schemas.microsoft.com/office/drawing/2014/main" id="{6A76EDC6-7B47-4BA4-B094-1D51AB16BAB5}"/>
              </a:ext>
            </a:extLst>
          </p:cNvPr>
          <p:cNvSpPr txBox="1"/>
          <p:nvPr/>
        </p:nvSpPr>
        <p:spPr>
          <a:xfrm>
            <a:off x="1356330" y="2050344"/>
            <a:ext cx="1611577" cy="323165"/>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240J7AA</a:t>
            </a:r>
            <a:r>
              <a:rPr lang="en-GB" sz="750" dirty="0">
                <a:solidFill>
                  <a:srgbClr val="000000"/>
                </a:solidFill>
                <a:latin typeface="HP Simplified" panose="020B0604020204020204" pitchFamily="34" charset="0"/>
                <a:hlinkClick r:id="rId23"/>
              </a:rPr>
              <a:t> </a:t>
            </a:r>
            <a:r>
              <a:rPr lang="en-US" sz="750" dirty="0">
                <a:solidFill>
                  <a:srgbClr val="000000"/>
                </a:solidFill>
                <a:latin typeface="HP Simplified" panose="020B0604020204020204" pitchFamily="34" charset="0"/>
              </a:rPr>
              <a:t>HP KEYBOARD AND MOUSE 150, WIRED, BLACK, </a:t>
            </a:r>
            <a:r>
              <a:rPr lang="en-GB" sz="750" dirty="0">
                <a:solidFill>
                  <a:srgbClr val="FF0000"/>
                </a:solidFill>
                <a:latin typeface="HP Simplified" panose="020B0604020204020204" pitchFamily="34" charset="0"/>
              </a:rPr>
              <a:t>24.00 </a:t>
            </a:r>
            <a:r>
              <a:rPr lang="en-GB" sz="750" b="0" i="0" u="none" strike="noStrike" kern="1200" dirty="0">
                <a:solidFill>
                  <a:srgbClr val="FF0000"/>
                </a:solidFill>
                <a:effectLst/>
                <a:latin typeface="HP Simplified" panose="020B0604020204020204" pitchFamily="34" charset="0"/>
              </a:rPr>
              <a:t> </a:t>
            </a:r>
            <a:r>
              <a:rPr lang="en-GB" sz="700" b="0" i="0" u="none" strike="noStrike" kern="1200" dirty="0">
                <a:solidFill>
                  <a:srgbClr val="FF0000"/>
                </a:solidFill>
                <a:effectLst/>
                <a:latin typeface="HP Simplified" panose="020B0604020204020204" pitchFamily="34" charset="0"/>
              </a:rPr>
              <a:t>€ </a:t>
            </a:r>
            <a:endParaRPr lang="x-none" sz="750" b="0" i="0" u="none" strike="noStrike" dirty="0">
              <a:solidFill>
                <a:srgbClr val="FF0000"/>
              </a:solidFill>
              <a:effectLst/>
              <a:latin typeface="HP Simplified" panose="020B0604020204020204" pitchFamily="34" charset="0"/>
            </a:endParaRPr>
          </a:p>
        </p:txBody>
      </p:sp>
      <p:cxnSp>
        <p:nvCxnSpPr>
          <p:cNvPr id="91" name="Straight Connector 90">
            <a:extLst>
              <a:ext uri="{FF2B5EF4-FFF2-40B4-BE49-F238E27FC236}">
                <a16:creationId xmlns:a16="http://schemas.microsoft.com/office/drawing/2014/main" id="{56B9D08B-2126-CEAF-D8B6-E66F6DA86D28}"/>
              </a:ext>
            </a:extLst>
          </p:cNvPr>
          <p:cNvCxnSpPr/>
          <p:nvPr/>
        </p:nvCxnSpPr>
        <p:spPr>
          <a:xfrm>
            <a:off x="4696625" y="3215171"/>
            <a:ext cx="187912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2A33AF9D-781B-4DBD-A483-CDDD7415282A}"/>
              </a:ext>
            </a:extLst>
          </p:cNvPr>
          <p:cNvSpPr txBox="1"/>
          <p:nvPr/>
        </p:nvSpPr>
        <p:spPr>
          <a:xfrm>
            <a:off x="3790185" y="1439156"/>
            <a:ext cx="3803493"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PAVILION WIRED KEYBOARD</a:t>
            </a:r>
            <a:endParaRPr lang="x-none" sz="750" dirty="0">
              <a:solidFill>
                <a:schemeClr val="tx1">
                  <a:lumMod val="50000"/>
                  <a:lumOff val="50000"/>
                </a:schemeClr>
              </a:solidFill>
            </a:endParaRPr>
          </a:p>
        </p:txBody>
      </p:sp>
      <p:sp>
        <p:nvSpPr>
          <p:cNvPr id="95" name="TextBox 94">
            <a:extLst>
              <a:ext uri="{FF2B5EF4-FFF2-40B4-BE49-F238E27FC236}">
                <a16:creationId xmlns:a16="http://schemas.microsoft.com/office/drawing/2014/main" id="{422FFFA0-682E-49B1-AFB4-64AE12A9D76A}"/>
              </a:ext>
            </a:extLst>
          </p:cNvPr>
          <p:cNvSpPr txBox="1"/>
          <p:nvPr/>
        </p:nvSpPr>
        <p:spPr>
          <a:xfrm>
            <a:off x="4817267" y="2240253"/>
            <a:ext cx="1797496" cy="900246"/>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4CE96AA</a:t>
            </a:r>
            <a:r>
              <a:rPr lang="en-GB" sz="750" dirty="0">
                <a:solidFill>
                  <a:srgbClr val="000000"/>
                </a:solidFill>
                <a:latin typeface="HP Simplified" panose="020B0604020204020204" pitchFamily="34" charset="0"/>
                <a:hlinkClick r:id="rId24"/>
              </a:rPr>
              <a:t> </a:t>
            </a:r>
            <a:r>
              <a:rPr lang="en-US" sz="750" dirty="0">
                <a:solidFill>
                  <a:srgbClr val="000000"/>
                </a:solidFill>
                <a:latin typeface="HP Simplified" panose="020B0604020204020204" pitchFamily="34" charset="0"/>
              </a:rPr>
              <a:t>HP KEYBOARD PAVILION 300 USB, THREE ZONES, ALL EFFICIENT. BOOST EFFICIENCY AND PRODUCTIVITY WITH AN INCREDIBLE THREE-ZONE KEYBOARD WITH FULL-SIZE ARROW KEYS AND A NU SLIM, APPEALING DESIGN, CHEDDAR BLACK</a:t>
            </a:r>
            <a:r>
              <a:rPr lang="en-GB" sz="750" dirty="0">
                <a:latin typeface="HP Simplified" panose="020B0604020204020204" pitchFamily="34" charset="0"/>
              </a:rPr>
              <a:t>,  </a:t>
            </a:r>
            <a:r>
              <a:rPr lang="en-GB" sz="750" dirty="0">
                <a:solidFill>
                  <a:srgbClr val="FF0000"/>
                </a:solidFill>
                <a:latin typeface="HP Simplified" panose="020B0604020204020204" pitchFamily="34" charset="0"/>
              </a:rPr>
              <a:t>31.00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cxnSp>
        <p:nvCxnSpPr>
          <p:cNvPr id="71" name="Straight Connector 70">
            <a:extLst>
              <a:ext uri="{FF2B5EF4-FFF2-40B4-BE49-F238E27FC236}">
                <a16:creationId xmlns:a16="http://schemas.microsoft.com/office/drawing/2014/main" id="{B1959FFE-90BE-17C2-D978-23AC02E14006}"/>
              </a:ext>
            </a:extLst>
          </p:cNvPr>
          <p:cNvCxnSpPr>
            <a:cxnSpLocks/>
          </p:cNvCxnSpPr>
          <p:nvPr/>
        </p:nvCxnSpPr>
        <p:spPr>
          <a:xfrm flipV="1">
            <a:off x="109615" y="2376440"/>
            <a:ext cx="4519280" cy="2094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731012" y="1405589"/>
            <a:ext cx="1507031" cy="606457"/>
          </a:xfrm>
          <a:prstGeom prst="rect">
            <a:avLst/>
          </a:prstGeom>
        </p:spPr>
      </p:pic>
      <p:sp>
        <p:nvSpPr>
          <p:cNvPr id="75" name="TextBox 74">
            <a:extLst>
              <a:ext uri="{FF2B5EF4-FFF2-40B4-BE49-F238E27FC236}">
                <a16:creationId xmlns:a16="http://schemas.microsoft.com/office/drawing/2014/main" id="{39EF3A8B-636F-42AD-B53A-9630CF57012A}"/>
              </a:ext>
            </a:extLst>
          </p:cNvPr>
          <p:cNvSpPr txBox="1"/>
          <p:nvPr/>
        </p:nvSpPr>
        <p:spPr>
          <a:xfrm>
            <a:off x="1201443" y="875036"/>
            <a:ext cx="2278507" cy="211900"/>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WIRED KEYBOARDS</a:t>
            </a:r>
            <a:endParaRPr lang="x-none" sz="750" dirty="0">
              <a:solidFill>
                <a:schemeClr val="tx1">
                  <a:lumMod val="50000"/>
                  <a:lumOff val="50000"/>
                </a:schemeClr>
              </a:solidFill>
            </a:endParaRPr>
          </a:p>
        </p:txBody>
      </p:sp>
      <p:sp>
        <p:nvSpPr>
          <p:cNvPr id="94" name="TextBox 93">
            <a:extLst>
              <a:ext uri="{FF2B5EF4-FFF2-40B4-BE49-F238E27FC236}">
                <a16:creationId xmlns:a16="http://schemas.microsoft.com/office/drawing/2014/main" id="{6A76EDC6-7B47-4BA4-B094-1D51AB16BAB5}"/>
              </a:ext>
            </a:extLst>
          </p:cNvPr>
          <p:cNvSpPr txBox="1"/>
          <p:nvPr/>
        </p:nvSpPr>
        <p:spPr>
          <a:xfrm>
            <a:off x="101327" y="2051571"/>
            <a:ext cx="1443094" cy="323165"/>
          </a:xfrm>
          <a:prstGeom prst="rect">
            <a:avLst/>
          </a:prstGeom>
          <a:noFill/>
        </p:spPr>
        <p:txBody>
          <a:bodyPr wrap="square" rtlCol="0">
            <a:spAutoFit/>
          </a:bodyPr>
          <a:lstStyle/>
          <a:p>
            <a:pPr fontAlgn="t"/>
            <a:r>
              <a:rPr lang="en-GB" sz="750" dirty="0">
                <a:latin typeface="HP Simplified" panose="020B0604020204020204" pitchFamily="34" charset="0"/>
              </a:rPr>
              <a:t>664R5AA</a:t>
            </a:r>
            <a:r>
              <a:rPr lang="en-GB" sz="750" dirty="0">
                <a:solidFill>
                  <a:srgbClr val="FF0000"/>
                </a:solidFill>
                <a:latin typeface="HP Simplified" panose="020B0604020204020204" pitchFamily="34" charset="0"/>
                <a:hlinkClick r:id="rId26"/>
              </a:rPr>
              <a:t> </a:t>
            </a:r>
            <a:r>
              <a:rPr lang="en-US" sz="750" dirty="0">
                <a:latin typeface="HP Simplified" panose="020B0604020204020204" pitchFamily="34" charset="0"/>
              </a:rPr>
              <a:t>HP KEYBOARD 150 WIRED, BLACK,</a:t>
            </a:r>
            <a:r>
              <a:rPr lang="en-GB" sz="750" b="0" i="0" u="none" strike="noStrike" kern="1200" dirty="0">
                <a:effectLst/>
                <a:latin typeface="HP Simplified" panose="020B0604020204020204" pitchFamily="34" charset="0"/>
              </a:rPr>
              <a:t> </a:t>
            </a:r>
            <a:r>
              <a:rPr lang="en-GB" sz="750" dirty="0">
                <a:latin typeface="HP Simplified" panose="020B0604020204020204" pitchFamily="34" charset="0"/>
              </a:rPr>
              <a:t> </a:t>
            </a:r>
            <a:r>
              <a:rPr lang="en-GB" sz="750" dirty="0">
                <a:solidFill>
                  <a:srgbClr val="FF0000"/>
                </a:solidFill>
                <a:latin typeface="HP Simplified" panose="020B0604020204020204" pitchFamily="34" charset="0"/>
              </a:rPr>
              <a:t>23.00 </a:t>
            </a:r>
            <a:r>
              <a:rPr lang="en-GB" sz="750" b="0" i="0" u="none" strike="noStrike" kern="1200" dirty="0">
                <a:solidFill>
                  <a:srgbClr val="FF0000"/>
                </a:solidFill>
                <a:effectLst/>
                <a:latin typeface="HP Simplified" panose="020B0604020204020204" pitchFamily="34" charset="0"/>
              </a:rPr>
              <a:t> € </a:t>
            </a:r>
            <a:endParaRPr lang="x-none" sz="750" b="0" i="0" u="none" strike="noStrike" dirty="0">
              <a:solidFill>
                <a:srgbClr val="FF0000"/>
              </a:solidFill>
              <a:effectLst/>
              <a:latin typeface="HP Simplified" panose="020B0604020204020204" pitchFamily="34" charset="0"/>
            </a:endParaRPr>
          </a:p>
        </p:txBody>
      </p:sp>
      <p:sp>
        <p:nvSpPr>
          <p:cNvPr id="65" name="TextBox 64">
            <a:extLst>
              <a:ext uri="{FF2B5EF4-FFF2-40B4-BE49-F238E27FC236}">
                <a16:creationId xmlns:a16="http://schemas.microsoft.com/office/drawing/2014/main" id="{422FFFA0-682E-49B1-AFB4-64AE12A9D76A}"/>
              </a:ext>
            </a:extLst>
          </p:cNvPr>
          <p:cNvSpPr txBox="1"/>
          <p:nvPr/>
        </p:nvSpPr>
        <p:spPr>
          <a:xfrm>
            <a:off x="2967908" y="2045415"/>
            <a:ext cx="1674094" cy="323165"/>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9SR37A6</a:t>
            </a:r>
            <a:r>
              <a:rPr lang="en-GB" sz="750" dirty="0">
                <a:solidFill>
                  <a:srgbClr val="000000"/>
                </a:solidFill>
                <a:latin typeface="HP Simplified" panose="020B0604020204020204" pitchFamily="34" charset="0"/>
                <a:hlinkClick r:id="rId27"/>
              </a:rPr>
              <a:t> </a:t>
            </a:r>
            <a:r>
              <a:rPr lang="en-US" sz="750" dirty="0">
                <a:solidFill>
                  <a:srgbClr val="000000"/>
                </a:solidFill>
                <a:latin typeface="HP Simplified" panose="020B0604020204020204" pitchFamily="34" charset="0"/>
              </a:rPr>
              <a:t>HP KEYBOARD 320K WIRED, UK, BLACK, BULK, </a:t>
            </a:r>
            <a:r>
              <a:rPr lang="en-GB" sz="750" dirty="0">
                <a:solidFill>
                  <a:srgbClr val="FF0000"/>
                </a:solidFill>
                <a:latin typeface="HP Simplified" panose="020B0604020204020204" pitchFamily="34" charset="0"/>
              </a:rPr>
              <a:t>24.00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5" name="Picture 4"/>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2911859" y="1359276"/>
            <a:ext cx="1565050" cy="545303"/>
          </a:xfrm>
          <a:prstGeom prst="rect">
            <a:avLst/>
          </a:prstGeom>
        </p:spPr>
      </p:pic>
      <p:sp>
        <p:nvSpPr>
          <p:cNvPr id="4" name="TextBox 3">
            <a:extLst>
              <a:ext uri="{FF2B5EF4-FFF2-40B4-BE49-F238E27FC236}">
                <a16:creationId xmlns:a16="http://schemas.microsoft.com/office/drawing/2014/main" id="{4A4A68AA-EAFB-1290-A2EC-54BB3918CFA3}"/>
              </a:ext>
            </a:extLst>
          </p:cNvPr>
          <p:cNvSpPr txBox="1"/>
          <p:nvPr/>
        </p:nvSpPr>
        <p:spPr>
          <a:xfrm>
            <a:off x="1893494" y="4109103"/>
            <a:ext cx="2450880" cy="323165"/>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1Y4D0UT</a:t>
            </a:r>
            <a:r>
              <a:rPr lang="en-GB" sz="750" dirty="0">
                <a:solidFill>
                  <a:srgbClr val="000000"/>
                </a:solidFill>
                <a:latin typeface="HP Simplified" panose="020B0604020204020204" pitchFamily="34" charset="0"/>
                <a:hlinkClick r:id="rId29"/>
              </a:rPr>
              <a:t>  </a:t>
            </a:r>
            <a:r>
              <a:rPr lang="en-US" sz="750" dirty="0">
                <a:solidFill>
                  <a:srgbClr val="000000"/>
                </a:solidFill>
                <a:latin typeface="HP Simplified" panose="020B0604020204020204" pitchFamily="34" charset="0"/>
              </a:rPr>
              <a:t>HP KEYBOARD AND MOUSE 235, WIRELESS, BLACK </a:t>
            </a:r>
            <a:r>
              <a:rPr lang="en-GB" sz="750" dirty="0">
                <a:solidFill>
                  <a:srgbClr val="FF0000"/>
                </a:solidFill>
                <a:latin typeface="HP Simplified" panose="020B0604020204020204" pitchFamily="34" charset="0"/>
              </a:rPr>
              <a:t>32.00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69" name="Picture 68"/>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157389" y="3988789"/>
            <a:ext cx="1694817" cy="487632"/>
          </a:xfrm>
          <a:prstGeom prst="rect">
            <a:avLst/>
          </a:prstGeom>
        </p:spPr>
      </p:pic>
      <p:pic>
        <p:nvPicPr>
          <p:cNvPr id="9" name="Picture 8"/>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1645697" y="2629042"/>
            <a:ext cx="1427925" cy="743938"/>
          </a:xfrm>
          <a:prstGeom prst="rect">
            <a:avLst/>
          </a:prstGeom>
        </p:spPr>
      </p:pic>
      <p:sp>
        <p:nvSpPr>
          <p:cNvPr id="74" name="TextBox 66"/>
          <p:cNvSpPr txBox="1">
            <a:spLocks noChangeArrowheads="1"/>
          </p:cNvSpPr>
          <p:nvPr/>
        </p:nvSpPr>
        <p:spPr bwMode="auto">
          <a:xfrm>
            <a:off x="1060914" y="3410451"/>
            <a:ext cx="3635711"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spcBef>
                <a:spcPts val="0"/>
              </a:spcBef>
              <a:buNone/>
            </a:pPr>
            <a:r>
              <a:rPr lang="en-US" sz="750" dirty="0">
                <a:latin typeface="HP Simplified" panose="020B0604020204020204" pitchFamily="34" charset="0"/>
              </a:rPr>
              <a:t>9SR36UT</a:t>
            </a:r>
            <a:r>
              <a:rPr lang="en-US" sz="750" dirty="0">
                <a:latin typeface="HP Simplified" panose="020B0604020204020204" pitchFamily="34" charset="0"/>
                <a:hlinkClick r:id="rId32"/>
              </a:rPr>
              <a:t> </a:t>
            </a:r>
            <a:r>
              <a:rPr lang="en-US" sz="750" dirty="0">
                <a:latin typeface="HP Simplified" panose="020B0604020204020204" pitchFamily="34" charset="0"/>
              </a:rPr>
              <a:t>HP KEYBOARD AND MOUSE 320MK, WIRED, BLACK</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29.00 </a:t>
            </a:r>
            <a:r>
              <a:rPr lang="en-GB" altLang="en-US" sz="750" dirty="0">
                <a:solidFill>
                  <a:srgbClr val="FF0000"/>
                </a:solidFill>
                <a:latin typeface="HP Simplified" panose="020B0604020204020204" pitchFamily="34" charset="0"/>
              </a:rPr>
              <a:t>€ </a:t>
            </a:r>
            <a:br>
              <a:rPr lang="en-GB" altLang="en-US" sz="750" dirty="0">
                <a:solidFill>
                  <a:srgbClr val="FF0000"/>
                </a:solidFill>
                <a:latin typeface="HP Simplified" panose="020B0604020204020204" pitchFamily="34" charset="0"/>
              </a:rPr>
            </a:br>
            <a:endParaRPr lang="el-GR" sz="750" i="1" dirty="0">
              <a:solidFill>
                <a:srgbClr val="92D050"/>
              </a:solidFill>
              <a:latin typeface="HP Simplified" panose="020B0604020204020204" pitchFamily="34" charset="0"/>
              <a:ea typeface="Calibri" panose="020F0502020204030204" pitchFamily="34" charset="0"/>
            </a:endParaRPr>
          </a:p>
        </p:txBody>
      </p:sp>
      <p:cxnSp>
        <p:nvCxnSpPr>
          <p:cNvPr id="23" name="Straight Connector 22">
            <a:extLst>
              <a:ext uri="{FF2B5EF4-FFF2-40B4-BE49-F238E27FC236}">
                <a16:creationId xmlns:a16="http://schemas.microsoft.com/office/drawing/2014/main" id="{7549DF54-5173-8F82-85F4-2C7C6B227EF4}"/>
              </a:ext>
            </a:extLst>
          </p:cNvPr>
          <p:cNvCxnSpPr>
            <a:cxnSpLocks/>
          </p:cNvCxnSpPr>
          <p:nvPr/>
        </p:nvCxnSpPr>
        <p:spPr>
          <a:xfrm>
            <a:off x="18177" y="5519333"/>
            <a:ext cx="462382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54AC702E-610C-EBC2-11B7-533BF4C9EF59}"/>
              </a:ext>
            </a:extLst>
          </p:cNvPr>
          <p:cNvSpPr txBox="1"/>
          <p:nvPr/>
        </p:nvSpPr>
        <p:spPr>
          <a:xfrm>
            <a:off x="4931352" y="4196581"/>
            <a:ext cx="1775045" cy="323165"/>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805T2AA</a:t>
            </a:r>
            <a:r>
              <a:rPr lang="en-GB" sz="750" dirty="0">
                <a:solidFill>
                  <a:srgbClr val="000000"/>
                </a:solidFill>
                <a:latin typeface="HP Simplified" panose="020B0604020204020204" pitchFamily="34" charset="0"/>
                <a:hlinkClick r:id="rId33"/>
              </a:rPr>
              <a:t> </a:t>
            </a:r>
            <a:r>
              <a:rPr lang="en-US" sz="750" dirty="0">
                <a:solidFill>
                  <a:srgbClr val="000000"/>
                </a:solidFill>
                <a:latin typeface="HP Simplified" panose="020B0604020204020204" pitchFamily="34" charset="0"/>
              </a:rPr>
              <a:t>HP KEYBOARD 220 WIRELESS, BLACK</a:t>
            </a:r>
            <a:r>
              <a:rPr lang="en-GB" sz="750" dirty="0">
                <a:latin typeface="HP Simplified" panose="020B0604020204020204" pitchFamily="34" charset="0"/>
              </a:rPr>
              <a:t>, </a:t>
            </a:r>
            <a:r>
              <a:rPr lang="en-GB" sz="750" dirty="0">
                <a:solidFill>
                  <a:srgbClr val="FF0000"/>
                </a:solidFill>
                <a:latin typeface="HP Simplified" panose="020B0604020204020204" pitchFamily="34" charset="0"/>
              </a:rPr>
              <a:t>29.00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28" name="Picture 27" descr="A black keyboard with white text&#10;&#10;AI-generated content may be incorrect.">
            <a:extLst>
              <a:ext uri="{FF2B5EF4-FFF2-40B4-BE49-F238E27FC236}">
                <a16:creationId xmlns:a16="http://schemas.microsoft.com/office/drawing/2014/main" id="{7FB5FC31-ECA2-7DAF-94BF-173FD89DA428}"/>
              </a:ext>
            </a:extLst>
          </p:cNvPr>
          <p:cNvPicPr>
            <a:picLocks noChangeAspect="1"/>
          </p:cNvPicPr>
          <p:nvPr/>
        </p:nvPicPr>
        <p:blipFill>
          <a:blip r:embed="rId34" cstate="print">
            <a:extLst>
              <a:ext uri="{28A0092B-C50C-407E-A947-70E740481C1C}">
                <a14:useLocalDpi xmlns:a14="http://schemas.microsoft.com/office/drawing/2010/main" val="0"/>
              </a:ext>
            </a:extLst>
          </a:blip>
          <a:stretch>
            <a:fillRect/>
          </a:stretch>
        </p:blipFill>
        <p:spPr>
          <a:xfrm>
            <a:off x="4936114" y="3622650"/>
            <a:ext cx="1411152" cy="512402"/>
          </a:xfrm>
          <a:prstGeom prst="rect">
            <a:avLst/>
          </a:prstGeom>
        </p:spPr>
      </p:pic>
    </p:spTree>
    <p:extLst>
      <p:ext uri="{BB962C8B-B14F-4D97-AF65-F5344CB8AC3E}">
        <p14:creationId xmlns:p14="http://schemas.microsoft.com/office/powerpoint/2010/main" val="586768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b2b.multitech.com.cy/sites/default/files/styles/picl/public/products/1759354413.1671775709.JPG?itok=HKiyWDYm"/>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748289" y="4658283"/>
            <a:ext cx="578020" cy="578020"/>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6" descr="https://b2b.multitech.com.cy/sites/default/files/styles/picl/public/products/1812553475.1571404366.JPG?itok=BGsN9T5J"/>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t="28106" b="28129"/>
          <a:stretch/>
        </p:blipFill>
        <p:spPr bwMode="auto">
          <a:xfrm rot="19216719">
            <a:off x="1488188" y="4773500"/>
            <a:ext cx="729262" cy="319159"/>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087229" y="2836454"/>
            <a:ext cx="649579" cy="554884"/>
          </a:xfrm>
          <a:prstGeom prst="rect">
            <a:avLst/>
          </a:prstGeom>
        </p:spPr>
      </p:pic>
      <p:pic>
        <p:nvPicPr>
          <p:cNvPr id="39" name="Picture 38"/>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012827" y="1697519"/>
            <a:ext cx="953996" cy="641960"/>
          </a:xfrm>
          <a:prstGeom prst="rect">
            <a:avLst/>
          </a:prstGeom>
        </p:spPr>
      </p:pic>
      <p:pic>
        <p:nvPicPr>
          <p:cNvPr id="1034" name="Picture 10" descr="https://b2b.multitech.com.cy/sites/default/files/styles/picl/public/products/1521464052.1582279574.JPG?itok=ic04rM9k"/>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t="11829" b="4877"/>
          <a:stretch/>
        </p:blipFill>
        <p:spPr bwMode="auto">
          <a:xfrm rot="20457196">
            <a:off x="1496995" y="5536861"/>
            <a:ext cx="567197" cy="472442"/>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30">
            <a:extLst>
              <a:ext uri="{FF2B5EF4-FFF2-40B4-BE49-F238E27FC236}">
                <a16:creationId xmlns:a16="http://schemas.microsoft.com/office/drawing/2014/main" id="{4A4FE403-C164-CBAE-7045-4D9D76E3427F}"/>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rot="7069728">
            <a:off x="6085485" y="3596321"/>
            <a:ext cx="793290" cy="326095"/>
          </a:xfrm>
          <a:prstGeom prst="rect">
            <a:avLst/>
          </a:prstGeom>
        </p:spPr>
      </p:pic>
      <p:pic>
        <p:nvPicPr>
          <p:cNvPr id="63" name="Picture 62" descr="A picture containing handcart&#10;&#10;Description automatically generated">
            <a:extLst>
              <a:ext uri="{FF2B5EF4-FFF2-40B4-BE49-F238E27FC236}">
                <a16:creationId xmlns:a16="http://schemas.microsoft.com/office/drawing/2014/main" id="{5F9ED648-DA5B-E344-D120-75F0F89A18DA}"/>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4218868" y="2843034"/>
            <a:ext cx="697601" cy="589353"/>
          </a:xfrm>
          <a:prstGeom prst="rect">
            <a:avLst/>
          </a:prstGeom>
        </p:spPr>
      </p:pic>
      <p:sp>
        <p:nvSpPr>
          <p:cNvPr id="111" name="TextBox 110">
            <a:extLst>
              <a:ext uri="{FF2B5EF4-FFF2-40B4-BE49-F238E27FC236}">
                <a16:creationId xmlns:a16="http://schemas.microsoft.com/office/drawing/2014/main" id="{5176AC98-B36B-4A7F-B589-DD32988631CA}"/>
              </a:ext>
            </a:extLst>
          </p:cNvPr>
          <p:cNvSpPr txBox="1"/>
          <p:nvPr/>
        </p:nvSpPr>
        <p:spPr>
          <a:xfrm>
            <a:off x="7973011" y="2655441"/>
            <a:ext cx="887805" cy="215444"/>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PENS</a:t>
            </a:r>
            <a:endParaRPr lang="x-none" sz="750" dirty="0">
              <a:solidFill>
                <a:schemeClr val="tx1">
                  <a:lumMod val="50000"/>
                  <a:lumOff val="50000"/>
                </a:schemeClr>
              </a:solidFill>
            </a:endParaRPr>
          </a:p>
        </p:txBody>
      </p:sp>
      <p:sp>
        <p:nvSpPr>
          <p:cNvPr id="103" name="TextBox 21"/>
          <p:cNvSpPr txBox="1">
            <a:spLocks noChangeArrowheads="1"/>
          </p:cNvSpPr>
          <p:nvPr/>
        </p:nvSpPr>
        <p:spPr bwMode="auto">
          <a:xfrm>
            <a:off x="5754353" y="400597"/>
            <a:ext cx="1676392"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5LX63AA</a:t>
            </a:r>
            <a:r>
              <a:rPr lang="en-US" sz="750" dirty="0">
                <a:latin typeface="HP Simplified" panose="020B0604020204020204" pitchFamily="34" charset="0"/>
                <a:hlinkClick r:id="rId10"/>
              </a:rPr>
              <a:t> </a:t>
            </a:r>
            <a:r>
              <a:rPr lang="en-GB" sz="750" dirty="0">
                <a:latin typeface="HP Simplified" panose="020B0604020204020204" pitchFamily="34" charset="0"/>
              </a:rPr>
              <a:t>HP HUB ENVY USB-C, HOST PORT (USB 3.0 - TYPE C ALT-MODE W/PD 3.0) WITH CABLE, USB 3.0, USB 2.0, HDMI 2.0, TYPE C POWER PASS THROUGH PORT, CAN CHARGE THE NOTEBOOK</a:t>
            </a:r>
            <a:r>
              <a:rPr lang="en-GB" altLang="en-US" sz="750" dirty="0">
                <a:latin typeface="HP Simplified" panose="020B0604020204020204" pitchFamily="34" charset="0"/>
              </a:rPr>
              <a:t>,</a:t>
            </a:r>
            <a:r>
              <a:rPr lang="en-US" altLang="en-US" sz="750" dirty="0">
                <a:latin typeface="HP Simplified" panose="020B0604020204020204" pitchFamily="34" charset="0"/>
              </a:rPr>
              <a:t> </a:t>
            </a:r>
            <a:r>
              <a:rPr lang="en-US" altLang="en-US" sz="750" dirty="0">
                <a:solidFill>
                  <a:srgbClr val="FF0000"/>
                </a:solidFill>
                <a:latin typeface="HP Simplified" panose="020B0604020204020204" pitchFamily="34" charset="0"/>
              </a:rPr>
              <a:t>70.00 €</a:t>
            </a:r>
          </a:p>
        </p:txBody>
      </p:sp>
      <p:pic>
        <p:nvPicPr>
          <p:cNvPr id="51" name="Picture 50" descr="A picture containing adapter&#10;&#10;Description automatically generated">
            <a:extLst>
              <a:ext uri="{FF2B5EF4-FFF2-40B4-BE49-F238E27FC236}">
                <a16:creationId xmlns:a16="http://schemas.microsoft.com/office/drawing/2014/main" id="{4811EC7D-014A-48AF-9D3E-5F6408BF551A}"/>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89391" y="5495275"/>
            <a:ext cx="586425" cy="504771"/>
          </a:xfrm>
          <a:prstGeom prst="rect">
            <a:avLst/>
          </a:prstGeom>
        </p:spPr>
      </p:pic>
      <p:pic>
        <p:nvPicPr>
          <p:cNvPr id="8" name="Picture 7"/>
          <p:cNvPicPr>
            <a:picLocks noChangeAspect="1"/>
          </p:cNvPicPr>
          <p:nvPr/>
        </p:nvPicPr>
        <p:blipFill>
          <a:blip r:embed="rId12">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1382735" y="-1567"/>
            <a:ext cx="2761206" cy="932073"/>
          </a:xfrm>
          <a:prstGeom prst="rect">
            <a:avLst/>
          </a:prstGeom>
        </p:spPr>
      </p:pic>
      <p:sp>
        <p:nvSpPr>
          <p:cNvPr id="75" name="TextBox 21"/>
          <p:cNvSpPr txBox="1">
            <a:spLocks noChangeArrowheads="1"/>
          </p:cNvSpPr>
          <p:nvPr/>
        </p:nvSpPr>
        <p:spPr bwMode="auto">
          <a:xfrm>
            <a:off x="742902" y="5461316"/>
            <a:ext cx="825207"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2PC54AA</a:t>
            </a:r>
            <a:r>
              <a:rPr lang="en-US" sz="750" dirty="0">
                <a:latin typeface="HP Simplified" panose="020B0604020204020204" pitchFamily="34" charset="0"/>
                <a:hlinkClick r:id="rId13"/>
              </a:rPr>
              <a:t> </a:t>
            </a:r>
            <a:r>
              <a:rPr lang="en-US" sz="750" dirty="0">
                <a:latin typeface="HP Simplified" panose="020B0604020204020204" pitchFamily="34" charset="0"/>
              </a:rPr>
              <a:t>HP ADAPTER USB-C TO HDMI 2.0</a:t>
            </a:r>
            <a:r>
              <a:rPr lang="en-GB" altLang="en-US" sz="750" dirty="0">
                <a:latin typeface="HP Simplified" panose="020B0604020204020204" pitchFamily="34" charset="0"/>
              </a:rPr>
              <a:t>,</a:t>
            </a:r>
            <a:r>
              <a:rPr lang="en-US" altLang="en-US" sz="750" dirty="0">
                <a:latin typeface="HP Simplified" panose="020B0604020204020204" pitchFamily="34" charset="0"/>
              </a:rPr>
              <a:t> </a:t>
            </a:r>
            <a:r>
              <a:rPr lang="en-US" altLang="en-US" sz="750" dirty="0">
                <a:solidFill>
                  <a:srgbClr val="FF0000"/>
                </a:solidFill>
                <a:latin typeface="HP Simplified" panose="020B0604020204020204" pitchFamily="34" charset="0"/>
              </a:rPr>
              <a:t>30.00  €</a:t>
            </a:r>
          </a:p>
        </p:txBody>
      </p:sp>
      <p:sp>
        <p:nvSpPr>
          <p:cNvPr id="46" name="Rectangle 45"/>
          <p:cNvSpPr/>
          <p:nvPr/>
        </p:nvSpPr>
        <p:spPr>
          <a:xfrm>
            <a:off x="1749256" y="11303"/>
            <a:ext cx="2579339" cy="338554"/>
          </a:xfrm>
          <a:prstGeom prst="rect">
            <a:avLst/>
          </a:prstGeom>
        </p:spPr>
        <p:txBody>
          <a:bodyPr wrap="square">
            <a:spAutoFit/>
          </a:bodyPr>
          <a:lstStyle/>
          <a:p>
            <a:r>
              <a:rPr lang="en-GB" sz="800" dirty="0">
                <a:latin typeface="HP Simplified" panose="020B0604020204020204" pitchFamily="34" charset="0"/>
              </a:rPr>
              <a:t>HP ACCESSORIES &amp; OPTIONS </a:t>
            </a:r>
          </a:p>
          <a:p>
            <a:r>
              <a:rPr lang="en-GB" sz="800" dirty="0">
                <a:solidFill>
                  <a:schemeClr val="bg1"/>
                </a:solidFill>
                <a:latin typeface="HP Simplified" panose="020B0604020204020204" pitchFamily="34" charset="0"/>
              </a:rPr>
              <a:t>VGA CARDS, DOCKING STATIONS, PEN ,ADAPTORS </a:t>
            </a:r>
          </a:p>
        </p:txBody>
      </p:sp>
      <p:pic>
        <p:nvPicPr>
          <p:cNvPr id="47" name="Picture 8" descr="http://evonexus.org/wp-content/uploads/2015/11/hp-logo-color.png"/>
          <p:cNvPicPr>
            <a:picLocks noChangeAspect="1" noChangeArrowheads="1"/>
          </p:cNvPicPr>
          <p:nvPr/>
        </p:nvPicPr>
        <p:blipFill rotWithShape="1">
          <a:blip r:embed="rId14" cstate="email">
            <a:biLevel thresh="25000"/>
            <a:extLst>
              <a:ext uri="{28A0092B-C50C-407E-A947-70E740481C1C}">
                <a14:useLocalDpi xmlns:a14="http://schemas.microsoft.com/office/drawing/2010/main"/>
              </a:ext>
            </a:extLst>
          </a:blip>
          <a:srcRect l="22939" r="21562"/>
          <a:stretch/>
        </p:blipFill>
        <p:spPr bwMode="auto">
          <a:xfrm>
            <a:off x="1419511" y="-2798"/>
            <a:ext cx="355464" cy="386048"/>
          </a:xfrm>
          <a:prstGeom prst="rect">
            <a:avLst/>
          </a:prstGeom>
          <a:noFill/>
          <a:extLst>
            <a:ext uri="{909E8E84-426E-40DD-AFC4-6F175D3DCCD1}">
              <a14:hiddenFill xmlns:a14="http://schemas.microsoft.com/office/drawing/2010/main">
                <a:solidFill>
                  <a:srgbClr val="FFFFFF"/>
                </a:solidFill>
              </a14:hiddenFill>
            </a:ext>
          </a:extLst>
        </p:spPr>
      </p:pic>
      <p:sp>
        <p:nvSpPr>
          <p:cNvPr id="89" name="Rectangle 88"/>
          <p:cNvSpPr/>
          <p:nvPr/>
        </p:nvSpPr>
        <p:spPr>
          <a:xfrm>
            <a:off x="1357162" y="391881"/>
            <a:ext cx="2079233" cy="200055"/>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Retail File June 2025 </a:t>
            </a:r>
            <a:r>
              <a:rPr lang="en-GB" sz="700" dirty="0">
                <a:latin typeface="HP Simplified" panose="020B0604020204020204" pitchFamily="34" charset="0"/>
                <a:cs typeface="Arial" panose="020B0604020202020204" pitchFamily="34" charset="0"/>
              </a:rPr>
              <a:t>Page 4/</a:t>
            </a:r>
            <a:r>
              <a:rPr lang="en-US" sz="700" dirty="0">
                <a:latin typeface="HP Simplified" panose="020B0604020204020204" pitchFamily="34" charset="0"/>
                <a:cs typeface="Arial" panose="020B0604020202020204" pitchFamily="34" charset="0"/>
              </a:rPr>
              <a:t>4</a:t>
            </a:r>
            <a:endParaRPr lang="en-GB" sz="700" dirty="0">
              <a:latin typeface="HP Simplified" panose="020B0604020204020204" pitchFamily="34" charset="0"/>
              <a:cs typeface="Arial" panose="020B0604020202020204" pitchFamily="34" charset="0"/>
            </a:endParaRPr>
          </a:p>
        </p:txBody>
      </p:sp>
      <p:sp>
        <p:nvSpPr>
          <p:cNvPr id="90" name="Rectangle 89"/>
          <p:cNvSpPr/>
          <p:nvPr/>
        </p:nvSpPr>
        <p:spPr>
          <a:xfrm>
            <a:off x="1357335" y="532140"/>
            <a:ext cx="3074519" cy="200055"/>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Promo prices are valid until 30/06 or until Stock last</a:t>
            </a:r>
          </a:p>
        </p:txBody>
      </p:sp>
      <p:sp>
        <p:nvSpPr>
          <p:cNvPr id="100" name="TextBox 21"/>
          <p:cNvSpPr txBox="1">
            <a:spLocks noChangeArrowheads="1"/>
          </p:cNvSpPr>
          <p:nvPr/>
        </p:nvSpPr>
        <p:spPr bwMode="auto">
          <a:xfrm>
            <a:off x="8320448" y="3060113"/>
            <a:ext cx="1269507"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hlinkClick r:id="rId15"/>
              </a:rPr>
              <a:t>3J122AA </a:t>
            </a:r>
            <a:r>
              <a:rPr lang="pl-PL" sz="750" dirty="0">
                <a:latin typeface="HP Simplified" panose="020B0604020204020204" pitchFamily="34" charset="0"/>
              </a:rPr>
              <a:t>HP PEN RECHARGEABLE MPP 2.0 TILTI</a:t>
            </a:r>
            <a:r>
              <a:rPr lang="en-GB" altLang="en-US" sz="750" dirty="0">
                <a:latin typeface="HP Simplified" panose="020B0604020204020204" pitchFamily="34" charset="0"/>
              </a:rPr>
              <a:t>, BLACK</a:t>
            </a:r>
            <a:r>
              <a:rPr lang="en-US" altLang="en-US" sz="750" dirty="0">
                <a:latin typeface="HP Simplified" panose="020B0604020204020204" pitchFamily="34" charset="0"/>
              </a:rPr>
              <a:t> </a:t>
            </a:r>
            <a:r>
              <a:rPr lang="en-US" altLang="en-US" sz="750" dirty="0">
                <a:solidFill>
                  <a:srgbClr val="FF0000"/>
                </a:solidFill>
                <a:latin typeface="HP Simplified" panose="020B0604020204020204" pitchFamily="34" charset="0"/>
              </a:rPr>
              <a:t>49.00 €</a:t>
            </a:r>
          </a:p>
        </p:txBody>
      </p:sp>
      <p:sp>
        <p:nvSpPr>
          <p:cNvPr id="13" name="TextBox 12">
            <a:extLst>
              <a:ext uri="{FF2B5EF4-FFF2-40B4-BE49-F238E27FC236}">
                <a16:creationId xmlns:a16="http://schemas.microsoft.com/office/drawing/2014/main" id="{DE150558-E478-4CB6-ABD2-4CEFC0596984}"/>
              </a:ext>
            </a:extLst>
          </p:cNvPr>
          <p:cNvSpPr txBox="1"/>
          <p:nvPr/>
        </p:nvSpPr>
        <p:spPr>
          <a:xfrm>
            <a:off x="8376127" y="5598301"/>
            <a:ext cx="1434066" cy="669414"/>
          </a:xfrm>
          <a:prstGeom prst="rect">
            <a:avLst/>
          </a:prstGeom>
          <a:noFill/>
        </p:spPr>
        <p:txBody>
          <a:bodyPr wrap="square" rtlCol="0">
            <a:spAutoFit/>
          </a:bodyPr>
          <a:lstStyle/>
          <a:p>
            <a:pPr marL="0" rtl="0" eaLnBrk="1" fontAlgn="t" latinLnBrk="0" hangingPunct="1">
              <a:spcBef>
                <a:spcPts val="0"/>
              </a:spcBef>
              <a:spcAft>
                <a:spcPts val="0"/>
              </a:spcAft>
            </a:pPr>
            <a:r>
              <a:rPr lang="en-GB" sz="750" b="0" i="0" u="none" strike="noStrike" kern="1200" dirty="0">
                <a:solidFill>
                  <a:srgbClr val="000000"/>
                </a:solidFill>
                <a:effectLst/>
                <a:latin typeface="HP Simplified" panose="020B0604020204020204" pitchFamily="34" charset="0"/>
              </a:rPr>
              <a:t>9GC16AA</a:t>
            </a:r>
            <a:r>
              <a:rPr lang="en-GB" sz="750" dirty="0">
                <a:latin typeface="HP Simplified" panose="020B0604020204020204" pitchFamily="34" charset="0"/>
                <a:hlinkClick r:id="rId16"/>
              </a:rPr>
              <a:t> </a:t>
            </a:r>
            <a:r>
              <a:rPr lang="en-GB" sz="750" b="0" i="0" u="none" strike="noStrike" kern="1200" dirty="0">
                <a:solidFill>
                  <a:srgbClr val="000000"/>
                </a:solidFill>
                <a:effectLst/>
                <a:latin typeface="HP Simplified" panose="020B0604020204020204" pitchFamily="34" charset="0"/>
              </a:rPr>
              <a:t>HP </a:t>
            </a:r>
            <a:r>
              <a:rPr lang="en-GB" sz="750" b="0" i="0" u="none" strike="noStrike" kern="1200" dirty="0">
                <a:effectLst/>
                <a:latin typeface="HP Simplified" panose="020B0604020204020204" pitchFamily="34" charset="0"/>
              </a:rPr>
              <a:t>VGA</a:t>
            </a:r>
            <a:r>
              <a:rPr lang="en-GB" sz="750" b="0" i="0" u="none" strike="noStrike" kern="1200" dirty="0">
                <a:solidFill>
                  <a:srgbClr val="000000"/>
                </a:solidFill>
                <a:effectLst/>
                <a:latin typeface="HP Simplified" panose="020B0604020204020204" pitchFamily="34" charset="0"/>
              </a:rPr>
              <a:t> </a:t>
            </a:r>
            <a:r>
              <a:rPr lang="en-GB" sz="750" b="0" i="0" u="none" strike="noStrike" kern="1200" dirty="0">
                <a:effectLst/>
                <a:latin typeface="HP Simplified" panose="020B0604020204020204" pitchFamily="34" charset="0"/>
              </a:rPr>
              <a:t>CARD </a:t>
            </a:r>
            <a:r>
              <a:rPr lang="en-GB" sz="750" b="0" i="0" u="none" strike="noStrike" kern="1200" dirty="0">
                <a:solidFill>
                  <a:srgbClr val="000000"/>
                </a:solidFill>
                <a:effectLst/>
                <a:latin typeface="HP Simplified" panose="020B0604020204020204" pitchFamily="34" charset="0"/>
              </a:rPr>
              <a:t>AMD RADEON PRO W5500 8GB, 4 DISPLAY PORTS CONNECTS UP TO 4 MONITORS FOR Z SERIES WORKSTATIONS</a:t>
            </a:r>
            <a:r>
              <a:rPr lang="en-GB" sz="750" dirty="0">
                <a:latin typeface="HP Simplified" panose="020B0604020204020204" pitchFamily="34" charset="0"/>
              </a:rPr>
              <a:t>, </a:t>
            </a:r>
            <a:r>
              <a:rPr lang="en-GB" sz="750" b="0" i="0" u="none" strike="noStrike" kern="1200" dirty="0">
                <a:solidFill>
                  <a:srgbClr val="FF0000"/>
                </a:solidFill>
                <a:effectLst/>
                <a:latin typeface="HP Simplified" panose="020B0604020204020204" pitchFamily="34" charset="0"/>
              </a:rPr>
              <a:t>637.00 €</a:t>
            </a:r>
            <a:endParaRPr lang="x-none" sz="750" b="0" i="0" u="none" strike="noStrike" dirty="0">
              <a:solidFill>
                <a:srgbClr val="FF0000"/>
              </a:solidFill>
              <a:effectLst/>
              <a:latin typeface="HP Simplified" panose="020B0604020204020204" pitchFamily="34" charset="0"/>
            </a:endParaRPr>
          </a:p>
        </p:txBody>
      </p:sp>
      <p:sp>
        <p:nvSpPr>
          <p:cNvPr id="25" name="TextBox 24">
            <a:extLst>
              <a:ext uri="{FF2B5EF4-FFF2-40B4-BE49-F238E27FC236}">
                <a16:creationId xmlns:a16="http://schemas.microsoft.com/office/drawing/2014/main" id="{E0510494-0828-4B1B-9A96-D46535AFC7B5}"/>
              </a:ext>
            </a:extLst>
          </p:cNvPr>
          <p:cNvSpPr txBox="1"/>
          <p:nvPr/>
        </p:nvSpPr>
        <p:spPr>
          <a:xfrm>
            <a:off x="735714" y="4617352"/>
            <a:ext cx="953140" cy="669414"/>
          </a:xfrm>
          <a:prstGeom prst="rect">
            <a:avLst/>
          </a:prstGeom>
          <a:noFill/>
        </p:spPr>
        <p:txBody>
          <a:bodyPr wrap="square" rtlCol="0">
            <a:spAutoFit/>
          </a:bodyPr>
          <a:lstStyle/>
          <a:p>
            <a:pPr marL="0" rtl="0" eaLnBrk="1" fontAlgn="t" latinLnBrk="0" hangingPunct="1">
              <a:spcBef>
                <a:spcPts val="0"/>
              </a:spcBef>
              <a:spcAft>
                <a:spcPts val="0"/>
              </a:spcAft>
            </a:pPr>
            <a:r>
              <a:rPr lang="en-GB" sz="750" b="0" i="0" u="none" strike="noStrike" kern="1200" dirty="0">
                <a:solidFill>
                  <a:srgbClr val="000000"/>
                </a:solidFill>
                <a:effectLst/>
                <a:latin typeface="HP Simplified" panose="020B0604020204020204" pitchFamily="34" charset="0"/>
              </a:rPr>
              <a:t>FH973AA</a:t>
            </a:r>
            <a:r>
              <a:rPr lang="en-GB" sz="750" dirty="0">
                <a:latin typeface="HP Simplified" panose="020B0604020204020204" pitchFamily="34" charset="0"/>
                <a:hlinkClick r:id="rId17"/>
              </a:rPr>
              <a:t> </a:t>
            </a:r>
            <a:r>
              <a:rPr lang="en-GB" sz="750" b="0" i="0" u="none" strike="noStrike" kern="1200" dirty="0">
                <a:solidFill>
                  <a:srgbClr val="000000"/>
                </a:solidFill>
                <a:effectLst/>
                <a:latin typeface="HP Simplified" panose="020B0604020204020204" pitchFamily="34" charset="0"/>
              </a:rPr>
              <a:t>HP ADAPTER DISPLAY PORT TO DVI-D CONVERTER</a:t>
            </a:r>
            <a:r>
              <a:rPr lang="en-GB" sz="750" dirty="0">
                <a:latin typeface="HP Simplified" panose="020B0604020204020204" pitchFamily="34" charset="0"/>
              </a:rPr>
              <a:t>,</a:t>
            </a:r>
          </a:p>
          <a:p>
            <a:pPr marL="0" rtl="0" eaLnBrk="1" fontAlgn="t" latinLnBrk="0" hangingPunct="1">
              <a:spcBef>
                <a:spcPts val="0"/>
              </a:spcBef>
              <a:spcAft>
                <a:spcPts val="0"/>
              </a:spcAft>
            </a:pPr>
            <a:r>
              <a:rPr lang="en-GB" sz="750" dirty="0">
                <a:latin typeface="HP Simplified" panose="020B0604020204020204" pitchFamily="34" charset="0"/>
              </a:rPr>
              <a:t> </a:t>
            </a:r>
            <a:r>
              <a:rPr lang="en-GB" sz="750" dirty="0">
                <a:solidFill>
                  <a:srgbClr val="FF0000"/>
                </a:solidFill>
                <a:latin typeface="HP Simplified" panose="020B0604020204020204" pitchFamily="34" charset="0"/>
              </a:rPr>
              <a:t>14.00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33" name="TextBox 32">
            <a:extLst>
              <a:ext uri="{FF2B5EF4-FFF2-40B4-BE49-F238E27FC236}">
                <a16:creationId xmlns:a16="http://schemas.microsoft.com/office/drawing/2014/main" id="{FCB80EEF-010D-4A50-A798-571F0A3C46AF}"/>
              </a:ext>
            </a:extLst>
          </p:cNvPr>
          <p:cNvSpPr txBox="1"/>
          <p:nvPr/>
        </p:nvSpPr>
        <p:spPr>
          <a:xfrm>
            <a:off x="6466743" y="4720076"/>
            <a:ext cx="1077337" cy="669414"/>
          </a:xfrm>
          <a:prstGeom prst="rect">
            <a:avLst/>
          </a:prstGeom>
          <a:noFill/>
        </p:spPr>
        <p:txBody>
          <a:bodyPr wrap="square" rtlCol="0">
            <a:spAutoFit/>
          </a:bodyPr>
          <a:lstStyle/>
          <a:p>
            <a:pPr marL="0" algn="l" rtl="0" eaLnBrk="1" fontAlgn="t" latinLnBrk="0" hangingPunct="1">
              <a:spcBef>
                <a:spcPts val="0"/>
              </a:spcBef>
              <a:spcAft>
                <a:spcPts val="0"/>
              </a:spcAft>
            </a:pPr>
            <a:r>
              <a:rPr lang="en-GB" sz="750" b="0" i="0" u="none" strike="noStrike" kern="1200" dirty="0">
                <a:solidFill>
                  <a:srgbClr val="000000"/>
                </a:solidFill>
                <a:effectLst/>
                <a:latin typeface="HP Simplified" panose="020B0604020204020204" pitchFamily="34" charset="0"/>
                <a:hlinkClick r:id="rId18"/>
              </a:rPr>
              <a:t>NQ099AA</a:t>
            </a:r>
            <a:r>
              <a:rPr lang="en-GB" sz="750" dirty="0">
                <a:latin typeface="HP Simplified" panose="020B0604020204020204" pitchFamily="34" charset="0"/>
                <a:hlinkClick r:id="rId18"/>
              </a:rPr>
              <a:t> </a:t>
            </a:r>
            <a:r>
              <a:rPr lang="en-GB" sz="750" b="0" i="0" u="none" strike="noStrike" kern="1200" dirty="0">
                <a:solidFill>
                  <a:srgbClr val="000000"/>
                </a:solidFill>
                <a:effectLst/>
                <a:latin typeface="HP Simplified" panose="020B0604020204020204" pitchFamily="34" charset="0"/>
              </a:rPr>
              <a:t>HP </a:t>
            </a:r>
            <a:r>
              <a:rPr lang="en-GB" sz="750" b="0" i="0" u="none" strike="noStrike" kern="1200" dirty="0">
                <a:effectLst/>
                <a:latin typeface="HP Simplified" panose="020B0604020204020204" pitchFamily="34" charset="0"/>
              </a:rPr>
              <a:t>OPTICAL</a:t>
            </a:r>
            <a:r>
              <a:rPr lang="en-GB" sz="750" b="0" i="0" u="none" strike="noStrike" kern="1200" dirty="0">
                <a:solidFill>
                  <a:srgbClr val="000000"/>
                </a:solidFill>
                <a:effectLst/>
                <a:latin typeface="HP Simplified" panose="020B0604020204020204" pitchFamily="34" charset="0"/>
              </a:rPr>
              <a:t> BAY HDD MOUNTING BRACKET FOR HP WORKSTATION PCS</a:t>
            </a:r>
            <a:r>
              <a:rPr lang="en-GB" sz="750" dirty="0">
                <a:latin typeface="HP Simplified" panose="020B0604020204020204" pitchFamily="34" charset="0"/>
              </a:rPr>
              <a:t>, </a:t>
            </a:r>
            <a:r>
              <a:rPr lang="en-GB" sz="750" b="0" i="0" u="none" strike="noStrike" kern="1200" dirty="0">
                <a:solidFill>
                  <a:srgbClr val="FF0000"/>
                </a:solidFill>
                <a:effectLst/>
                <a:latin typeface="HP Simplified" panose="020B0604020204020204" pitchFamily="34" charset="0"/>
              </a:rPr>
              <a:t>2</a:t>
            </a:r>
            <a:r>
              <a:rPr lang="en-US" sz="750" dirty="0">
                <a:solidFill>
                  <a:srgbClr val="FF0000"/>
                </a:solidFill>
                <a:latin typeface="HP Simplified" panose="020B0604020204020204" pitchFamily="34" charset="0"/>
              </a:rPr>
              <a:t>6.50</a:t>
            </a:r>
            <a:r>
              <a:rPr lang="en-GB" sz="750" b="0" i="0" u="none" strike="noStrike" kern="1200" dirty="0">
                <a:solidFill>
                  <a:srgbClr val="FF0000"/>
                </a:solidFill>
                <a:effectLst/>
                <a:latin typeface="HP Simplified" panose="020B0604020204020204" pitchFamily="34" charset="0"/>
              </a:rPr>
              <a:t> €</a:t>
            </a:r>
            <a:endParaRPr lang="x-none" sz="750" b="0" i="0" u="none" strike="noStrike" dirty="0">
              <a:solidFill>
                <a:srgbClr val="FF0000"/>
              </a:solidFill>
              <a:effectLst/>
              <a:latin typeface="HP Simplified" panose="020B0604020204020204" pitchFamily="34" charset="0"/>
            </a:endParaRPr>
          </a:p>
        </p:txBody>
      </p:sp>
      <p:sp>
        <p:nvSpPr>
          <p:cNvPr id="110" name="TextBox 109">
            <a:extLst>
              <a:ext uri="{FF2B5EF4-FFF2-40B4-BE49-F238E27FC236}">
                <a16:creationId xmlns:a16="http://schemas.microsoft.com/office/drawing/2014/main" id="{A87BDC74-AD85-4269-A61D-08932A11B6BB}"/>
              </a:ext>
            </a:extLst>
          </p:cNvPr>
          <p:cNvSpPr txBox="1"/>
          <p:nvPr/>
        </p:nvSpPr>
        <p:spPr>
          <a:xfrm>
            <a:off x="7171247" y="5438622"/>
            <a:ext cx="1850227"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GRAPHICS CARDS – AMD &amp; NVIDIA</a:t>
            </a:r>
            <a:endParaRPr lang="x-none" sz="750" dirty="0">
              <a:solidFill>
                <a:schemeClr val="tx1">
                  <a:lumMod val="50000"/>
                  <a:lumOff val="50000"/>
                </a:schemeClr>
              </a:solidFill>
            </a:endParaRPr>
          </a:p>
        </p:txBody>
      </p:sp>
      <p:sp>
        <p:nvSpPr>
          <p:cNvPr id="113" name="TextBox 112">
            <a:extLst>
              <a:ext uri="{FF2B5EF4-FFF2-40B4-BE49-F238E27FC236}">
                <a16:creationId xmlns:a16="http://schemas.microsoft.com/office/drawing/2014/main" id="{2D66FA65-DADD-47A3-B33F-076F72F481FB}"/>
              </a:ext>
            </a:extLst>
          </p:cNvPr>
          <p:cNvSpPr txBox="1"/>
          <p:nvPr/>
        </p:nvSpPr>
        <p:spPr>
          <a:xfrm>
            <a:off x="1229834" y="1030794"/>
            <a:ext cx="1664760" cy="215444"/>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DOCKING STATIONS</a:t>
            </a:r>
            <a:endParaRPr lang="x-none" sz="750" dirty="0">
              <a:solidFill>
                <a:schemeClr val="tx1">
                  <a:lumMod val="50000"/>
                  <a:lumOff val="50000"/>
                </a:schemeClr>
              </a:solidFill>
            </a:endParaRPr>
          </a:p>
        </p:txBody>
      </p:sp>
      <p:sp>
        <p:nvSpPr>
          <p:cNvPr id="115" name="TextBox 114">
            <a:extLst>
              <a:ext uri="{FF2B5EF4-FFF2-40B4-BE49-F238E27FC236}">
                <a16:creationId xmlns:a16="http://schemas.microsoft.com/office/drawing/2014/main" id="{F7852A8B-64D3-4E7F-9136-2529EED0C655}"/>
              </a:ext>
            </a:extLst>
          </p:cNvPr>
          <p:cNvSpPr txBox="1"/>
          <p:nvPr/>
        </p:nvSpPr>
        <p:spPr>
          <a:xfrm>
            <a:off x="975" y="4142160"/>
            <a:ext cx="4152817" cy="215444"/>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DISPLAY ADAPTORS</a:t>
            </a:r>
            <a:endParaRPr lang="x-none" sz="750" dirty="0">
              <a:solidFill>
                <a:schemeClr val="tx1">
                  <a:lumMod val="50000"/>
                  <a:lumOff val="50000"/>
                </a:schemeClr>
              </a:solidFill>
            </a:endParaRPr>
          </a:p>
        </p:txBody>
      </p:sp>
      <p:pic>
        <p:nvPicPr>
          <p:cNvPr id="1030" name="Picture 6" descr="HP Desktop Mini Security Dual VESA Sleeve v2 | 2JA32AA">
            <a:extLst>
              <a:ext uri="{FF2B5EF4-FFF2-40B4-BE49-F238E27FC236}">
                <a16:creationId xmlns:a16="http://schemas.microsoft.com/office/drawing/2014/main" id="{579D18E3-55E3-40B8-A917-323BA633BB2D}"/>
              </a:ext>
            </a:extLst>
          </p:cNvPr>
          <p:cNvPicPr>
            <a:picLocks noChangeAspect="1" noChangeArrowheads="1"/>
          </p:cNvPicPr>
          <p:nvPr/>
        </p:nvPicPr>
        <p:blipFill>
          <a:blip r:embed="rId19" cstate="email">
            <a:extLst>
              <a:ext uri="{28A0092B-C50C-407E-A947-70E740481C1C}">
                <a14:useLocalDpi xmlns:a14="http://schemas.microsoft.com/office/drawing/2010/main"/>
              </a:ext>
            </a:extLst>
          </a:blip>
          <a:srcRect/>
          <a:stretch>
            <a:fillRect/>
          </a:stretch>
        </p:blipFill>
        <p:spPr bwMode="auto">
          <a:xfrm>
            <a:off x="5439589" y="4261848"/>
            <a:ext cx="705316" cy="505718"/>
          </a:xfrm>
          <a:prstGeom prst="rect">
            <a:avLst/>
          </a:prstGeom>
          <a:noFill/>
          <a:extLst>
            <a:ext uri="{909E8E84-426E-40DD-AFC4-6F175D3DCCD1}">
              <a14:hiddenFill xmlns:a14="http://schemas.microsoft.com/office/drawing/2010/main">
                <a:solidFill>
                  <a:srgbClr val="FFFFFF"/>
                </a:solidFill>
              </a14:hiddenFill>
            </a:ext>
          </a:extLst>
        </p:spPr>
      </p:pic>
      <p:sp>
        <p:nvSpPr>
          <p:cNvPr id="122" name="TextBox 121">
            <a:extLst>
              <a:ext uri="{FF2B5EF4-FFF2-40B4-BE49-F238E27FC236}">
                <a16:creationId xmlns:a16="http://schemas.microsoft.com/office/drawing/2014/main" id="{CDBF4592-792E-41C0-96C7-B3074B2C1A68}"/>
              </a:ext>
            </a:extLst>
          </p:cNvPr>
          <p:cNvSpPr txBox="1"/>
          <p:nvPr/>
        </p:nvSpPr>
        <p:spPr>
          <a:xfrm>
            <a:off x="5061738" y="4703860"/>
            <a:ext cx="1569751" cy="669414"/>
          </a:xfrm>
          <a:prstGeom prst="rect">
            <a:avLst/>
          </a:prstGeom>
          <a:noFill/>
        </p:spPr>
        <p:txBody>
          <a:bodyPr wrap="square">
            <a:spAutoFit/>
          </a:bodyPr>
          <a:lstStyle/>
          <a:p>
            <a:r>
              <a:rPr lang="en-GB" sz="750" dirty="0">
                <a:latin typeface="HP Simplified" panose="020B0604020204020204" pitchFamily="34" charset="0"/>
                <a:hlinkClick r:id="rId20"/>
              </a:rPr>
              <a:t>2JA32AA</a:t>
            </a:r>
            <a:r>
              <a:rPr lang="el-GR" sz="750" dirty="0">
                <a:latin typeface="HP Simplified" panose="020B0604020204020204" pitchFamily="34" charset="0"/>
                <a:hlinkClick r:id="rId20"/>
              </a:rPr>
              <a:t> </a:t>
            </a:r>
            <a:r>
              <a:rPr lang="en-GB" sz="750" dirty="0">
                <a:latin typeface="HP Simplified" panose="020B0604020204020204" pitchFamily="34" charset="0"/>
              </a:rPr>
              <a:t>HP MOUNT STAND FOR DESKTOP MINI SECURITY &amp; DUAL VESA SLEEVE COMPATIBLE WITH HP PC 260 / 400 / 600 / 700 / 800 MINI SERIES ONLY</a:t>
            </a:r>
            <a:r>
              <a:rPr lang="el-GR" sz="750" dirty="0">
                <a:latin typeface="HP Simplified" panose="020B0604020204020204" pitchFamily="34" charset="0"/>
              </a:rPr>
              <a:t>, </a:t>
            </a:r>
            <a:r>
              <a:rPr lang="en-GB" sz="750" dirty="0">
                <a:solidFill>
                  <a:srgbClr val="FF0000"/>
                </a:solidFill>
                <a:latin typeface="HP Simplified" panose="020B0604020204020204" pitchFamily="34" charset="0"/>
              </a:rPr>
              <a:t>13.60 €</a:t>
            </a:r>
            <a:endParaRPr lang="x-none" sz="750" dirty="0">
              <a:solidFill>
                <a:srgbClr val="FF0000"/>
              </a:solidFill>
              <a:latin typeface="HP Simplified" panose="020B0604020204020204" pitchFamily="34" charset="0"/>
            </a:endParaRPr>
          </a:p>
        </p:txBody>
      </p:sp>
      <p:pic>
        <p:nvPicPr>
          <p:cNvPr id="3" name="Picture 2" descr="Graphical user interface&#10;&#10;Description automatically generated">
            <a:extLst>
              <a:ext uri="{FF2B5EF4-FFF2-40B4-BE49-F238E27FC236}">
                <a16:creationId xmlns:a16="http://schemas.microsoft.com/office/drawing/2014/main" id="{9C2410B6-A0A7-4E8D-A1FC-14BD415C19AC}"/>
              </a:ext>
            </a:extLst>
          </p:cNvPr>
          <p:cNvPicPr>
            <a:picLocks noChangeAspect="1"/>
          </p:cNvPicPr>
          <p:nvPr/>
        </p:nvPicPr>
        <p:blipFill>
          <a:blip r:embed="rId21" cstate="email">
            <a:extLst>
              <a:ext uri="{28A0092B-C50C-407E-A947-70E740481C1C}">
                <a14:useLocalDpi xmlns:a14="http://schemas.microsoft.com/office/drawing/2010/main"/>
              </a:ext>
            </a:extLst>
          </a:blip>
          <a:stretch>
            <a:fillRect/>
          </a:stretch>
        </p:blipFill>
        <p:spPr>
          <a:xfrm>
            <a:off x="7150806" y="5659095"/>
            <a:ext cx="1098987" cy="544951"/>
          </a:xfrm>
          <a:prstGeom prst="rect">
            <a:avLst/>
          </a:prstGeom>
        </p:spPr>
      </p:pic>
      <p:pic>
        <p:nvPicPr>
          <p:cNvPr id="38" name="Picture 37">
            <a:extLst>
              <a:ext uri="{FF2B5EF4-FFF2-40B4-BE49-F238E27FC236}">
                <a16:creationId xmlns:a16="http://schemas.microsoft.com/office/drawing/2014/main" id="{CB15C299-CA27-4BE1-A753-E0048EFC18F7}"/>
              </a:ext>
            </a:extLst>
          </p:cNvPr>
          <p:cNvPicPr>
            <a:picLocks noChangeAspect="1"/>
          </p:cNvPicPr>
          <p:nvPr/>
        </p:nvPicPr>
        <p:blipFill>
          <a:blip r:embed="rId22" cstate="email">
            <a:extLst>
              <a:ext uri="{28A0092B-C50C-407E-A947-70E740481C1C}">
                <a14:useLocalDpi xmlns:a14="http://schemas.microsoft.com/office/drawing/2010/main"/>
              </a:ext>
            </a:extLst>
          </a:blip>
          <a:stretch>
            <a:fillRect/>
          </a:stretch>
        </p:blipFill>
        <p:spPr>
          <a:xfrm>
            <a:off x="44927" y="4628088"/>
            <a:ext cx="724453" cy="370459"/>
          </a:xfrm>
          <a:prstGeom prst="rect">
            <a:avLst/>
          </a:prstGeom>
        </p:spPr>
      </p:pic>
      <p:pic>
        <p:nvPicPr>
          <p:cNvPr id="6" name="Picture 5" descr="A person typing on a keyboard&#10;&#10;Description automatically generated with medium confidence">
            <a:extLst>
              <a:ext uri="{FF2B5EF4-FFF2-40B4-BE49-F238E27FC236}">
                <a16:creationId xmlns:a16="http://schemas.microsoft.com/office/drawing/2014/main" id="{86A1A164-77DF-4A16-B0ED-20D2B36F8FCF}"/>
              </a:ext>
            </a:extLst>
          </p:cNvPr>
          <p:cNvPicPr>
            <a:picLocks noChangeAspect="1"/>
          </p:cNvPicPr>
          <p:nvPr/>
        </p:nvPicPr>
        <p:blipFill>
          <a:blip r:embed="rId23" cstate="email">
            <a:extLst>
              <a:ext uri="{28A0092B-C50C-407E-A947-70E740481C1C}">
                <a14:useLocalDpi xmlns:a14="http://schemas.microsoft.com/office/drawing/2010/main"/>
              </a:ext>
            </a:extLst>
          </a:blip>
          <a:stretch>
            <a:fillRect/>
          </a:stretch>
        </p:blipFill>
        <p:spPr>
          <a:xfrm>
            <a:off x="-4553" y="-8155"/>
            <a:ext cx="1407576" cy="936000"/>
          </a:xfrm>
          <a:prstGeom prst="rect">
            <a:avLst/>
          </a:prstGeom>
        </p:spPr>
      </p:pic>
      <p:cxnSp>
        <p:nvCxnSpPr>
          <p:cNvPr id="101" name="Straight Connector 100">
            <a:extLst>
              <a:ext uri="{FF2B5EF4-FFF2-40B4-BE49-F238E27FC236}">
                <a16:creationId xmlns:a16="http://schemas.microsoft.com/office/drawing/2014/main" id="{C1D609CF-2955-19CA-6612-210ED1BCBFB5}"/>
              </a:ext>
            </a:extLst>
          </p:cNvPr>
          <p:cNvCxnSpPr/>
          <p:nvPr/>
        </p:nvCxnSpPr>
        <p:spPr>
          <a:xfrm flipV="1">
            <a:off x="4178783" y="2615422"/>
            <a:ext cx="572565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35CDFF1B-C0D3-E872-CFED-C41771C036C7}"/>
              </a:ext>
            </a:extLst>
          </p:cNvPr>
          <p:cNvCxnSpPr/>
          <p:nvPr/>
        </p:nvCxnSpPr>
        <p:spPr>
          <a:xfrm flipH="1">
            <a:off x="4108673" y="951598"/>
            <a:ext cx="32501" cy="539740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17AB72DD-C7E8-E9E7-5BF4-61F189E8E627}"/>
              </a:ext>
            </a:extLst>
          </p:cNvPr>
          <p:cNvCxnSpPr>
            <a:cxnSpLocks/>
          </p:cNvCxnSpPr>
          <p:nvPr/>
        </p:nvCxnSpPr>
        <p:spPr>
          <a:xfrm flipV="1">
            <a:off x="7567552" y="3716737"/>
            <a:ext cx="2305952" cy="2618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0" name="TextBox 139">
            <a:extLst>
              <a:ext uri="{FF2B5EF4-FFF2-40B4-BE49-F238E27FC236}">
                <a16:creationId xmlns:a16="http://schemas.microsoft.com/office/drawing/2014/main" id="{34245BCB-E1FC-3183-6F43-8C372695E11A}"/>
              </a:ext>
            </a:extLst>
          </p:cNvPr>
          <p:cNvSpPr txBox="1"/>
          <p:nvPr/>
        </p:nvSpPr>
        <p:spPr>
          <a:xfrm>
            <a:off x="5404637" y="15105"/>
            <a:ext cx="1048444" cy="215444"/>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USB HUBs</a:t>
            </a:r>
            <a:endParaRPr lang="x-none" sz="750" dirty="0">
              <a:solidFill>
                <a:schemeClr val="tx1">
                  <a:lumMod val="50000"/>
                  <a:lumOff val="50000"/>
                </a:schemeClr>
              </a:solidFill>
            </a:endParaRPr>
          </a:p>
        </p:txBody>
      </p:sp>
      <p:cxnSp>
        <p:nvCxnSpPr>
          <p:cNvPr id="106" name="Straight Connector 105">
            <a:extLst>
              <a:ext uri="{FF2B5EF4-FFF2-40B4-BE49-F238E27FC236}">
                <a16:creationId xmlns:a16="http://schemas.microsoft.com/office/drawing/2014/main" id="{CC961003-4FC8-960B-D2A2-13C684A1D20B}"/>
              </a:ext>
            </a:extLst>
          </p:cNvPr>
          <p:cNvCxnSpPr/>
          <p:nvPr/>
        </p:nvCxnSpPr>
        <p:spPr>
          <a:xfrm flipV="1">
            <a:off x="4188309" y="5431489"/>
            <a:ext cx="5669280" cy="447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08" name="TextBox 107">
            <a:extLst>
              <a:ext uri="{FF2B5EF4-FFF2-40B4-BE49-F238E27FC236}">
                <a16:creationId xmlns:a16="http://schemas.microsoft.com/office/drawing/2014/main" id="{6481D5C0-BC26-75A2-DA96-499048BD91B7}"/>
              </a:ext>
            </a:extLst>
          </p:cNvPr>
          <p:cNvSpPr txBox="1"/>
          <p:nvPr/>
        </p:nvSpPr>
        <p:spPr>
          <a:xfrm>
            <a:off x="4749872" y="4094000"/>
            <a:ext cx="2163840" cy="215444"/>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FAN, STAND &amp; BRACKET</a:t>
            </a:r>
            <a:endParaRPr lang="x-none" sz="750" dirty="0">
              <a:solidFill>
                <a:schemeClr val="tx1">
                  <a:lumMod val="50000"/>
                  <a:lumOff val="50000"/>
                </a:schemeClr>
              </a:solidFill>
            </a:endParaRPr>
          </a:p>
        </p:txBody>
      </p:sp>
      <p:pic>
        <p:nvPicPr>
          <p:cNvPr id="11" name="Picture 2" descr="HP Envy USB-C Hub : Amazon.co.uk: Computers &amp; Accessories">
            <a:extLst>
              <a:ext uri="{FF2B5EF4-FFF2-40B4-BE49-F238E27FC236}">
                <a16:creationId xmlns:a16="http://schemas.microsoft.com/office/drawing/2014/main" id="{E70007A1-FD60-BD2F-9718-2100880596AC}"/>
              </a:ext>
            </a:extLst>
          </p:cNvPr>
          <p:cNvPicPr>
            <a:picLocks noChangeAspect="1" noChangeArrowheads="1"/>
          </p:cNvPicPr>
          <p:nvPr/>
        </p:nvPicPr>
        <p:blipFill>
          <a:blip r:embed="rId24" cstate="email">
            <a:extLst>
              <a:ext uri="{28A0092B-C50C-407E-A947-70E740481C1C}">
                <a14:useLocalDpi xmlns:a14="http://schemas.microsoft.com/office/drawing/2010/main"/>
              </a:ext>
            </a:extLst>
          </a:blip>
          <a:srcRect/>
          <a:stretch>
            <a:fillRect/>
          </a:stretch>
        </p:blipFill>
        <p:spPr bwMode="auto">
          <a:xfrm>
            <a:off x="4511136" y="502108"/>
            <a:ext cx="1089237" cy="420443"/>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48" descr="A close-up of a computer&#10;&#10;Description automatically generated with low confidence">
            <a:extLst>
              <a:ext uri="{FF2B5EF4-FFF2-40B4-BE49-F238E27FC236}">
                <a16:creationId xmlns:a16="http://schemas.microsoft.com/office/drawing/2014/main" id="{6EFE99A7-BF9C-0D6A-A920-A7129D14427A}"/>
              </a:ext>
            </a:extLst>
          </p:cNvPr>
          <p:cNvPicPr>
            <a:picLocks noChangeAspect="1"/>
          </p:cNvPicPr>
          <p:nvPr/>
        </p:nvPicPr>
        <p:blipFill>
          <a:blip r:embed="rId25">
            <a:extLst>
              <a:ext uri="{28A0092B-C50C-407E-A947-70E740481C1C}">
                <a14:useLocalDpi xmlns:a14="http://schemas.microsoft.com/office/drawing/2010/main"/>
              </a:ext>
            </a:extLst>
          </a:blip>
          <a:stretch>
            <a:fillRect/>
          </a:stretch>
        </p:blipFill>
        <p:spPr>
          <a:xfrm>
            <a:off x="6725090" y="4208207"/>
            <a:ext cx="532903" cy="523715"/>
          </a:xfrm>
          <a:prstGeom prst="rect">
            <a:avLst/>
          </a:prstGeom>
        </p:spPr>
      </p:pic>
      <p:sp>
        <p:nvSpPr>
          <p:cNvPr id="26" name="TextBox 25">
            <a:extLst>
              <a:ext uri="{FF2B5EF4-FFF2-40B4-BE49-F238E27FC236}">
                <a16:creationId xmlns:a16="http://schemas.microsoft.com/office/drawing/2014/main" id="{4CD5BA51-F891-A2F3-1BA6-C7ADFA2C014B}"/>
              </a:ext>
            </a:extLst>
          </p:cNvPr>
          <p:cNvSpPr txBox="1"/>
          <p:nvPr/>
        </p:nvSpPr>
        <p:spPr>
          <a:xfrm>
            <a:off x="7546235" y="4803844"/>
            <a:ext cx="1199014" cy="438582"/>
          </a:xfrm>
          <a:prstGeom prst="rect">
            <a:avLst/>
          </a:prstGeom>
          <a:noFill/>
        </p:spPr>
        <p:txBody>
          <a:bodyPr wrap="square" rtlCol="0">
            <a:spAutoFit/>
          </a:bodyPr>
          <a:lstStyle/>
          <a:p>
            <a:pPr marL="0" rtl="0" eaLnBrk="1" fontAlgn="ctr" latinLnBrk="0" hangingPunct="1">
              <a:spcBef>
                <a:spcPts val="0"/>
              </a:spcBef>
              <a:spcAft>
                <a:spcPts val="0"/>
              </a:spcAft>
            </a:pPr>
            <a:r>
              <a:rPr lang="aa-ET" sz="750" dirty="0">
                <a:latin typeface="HP Simplified" panose="020B0604020204020204" pitchFamily="34" charset="0"/>
              </a:rPr>
              <a:t>T0Y16AA</a:t>
            </a:r>
            <a:r>
              <a:rPr lang="en-GB" sz="750" dirty="0">
                <a:latin typeface="HP Simplified" panose="020B0604020204020204" pitchFamily="34" charset="0"/>
                <a:hlinkClick r:id="rId26"/>
              </a:rPr>
              <a:t> </a:t>
            </a:r>
            <a:r>
              <a:rPr lang="aa-ET" sz="750" dirty="0">
                <a:latin typeface="HP Simplified" panose="020B0604020204020204" pitchFamily="34" charset="0"/>
              </a:rPr>
              <a:t>HP ESSENTIAL COMPINATION LOCK FOR LAPTOPS</a:t>
            </a:r>
            <a:r>
              <a:rPr lang="el-GR" sz="750" dirty="0">
                <a:latin typeface="HP Simplified" panose="020B0604020204020204" pitchFamily="34" charset="0"/>
              </a:rPr>
              <a:t>, </a:t>
            </a:r>
            <a:r>
              <a:rPr lang="en-GB" sz="750" dirty="0">
                <a:solidFill>
                  <a:srgbClr val="FF0000"/>
                </a:solidFill>
                <a:latin typeface="HP Simplified" panose="020B0604020204020204" pitchFamily="34" charset="0"/>
              </a:rPr>
              <a:t>16.00 </a:t>
            </a:r>
            <a:r>
              <a:rPr lang="el-GR" sz="750" dirty="0">
                <a:solidFill>
                  <a:srgbClr val="FF0000"/>
                </a:solidFill>
                <a:latin typeface="HP Simplified" panose="020B0604020204020204" pitchFamily="34" charset="0"/>
              </a:rPr>
              <a:t>€</a:t>
            </a:r>
            <a:endParaRPr lang="aa-ET" sz="750" dirty="0">
              <a:solidFill>
                <a:srgbClr val="FF0000"/>
              </a:solidFill>
              <a:latin typeface="HP Simplified" panose="020B0604020204020204" pitchFamily="34" charset="0"/>
            </a:endParaRPr>
          </a:p>
        </p:txBody>
      </p:sp>
      <p:sp>
        <p:nvSpPr>
          <p:cNvPr id="28" name="TextBox 27">
            <a:extLst>
              <a:ext uri="{FF2B5EF4-FFF2-40B4-BE49-F238E27FC236}">
                <a16:creationId xmlns:a16="http://schemas.microsoft.com/office/drawing/2014/main" id="{B16DFABC-5C07-1664-BDEE-D8C36B9614E9}"/>
              </a:ext>
            </a:extLst>
          </p:cNvPr>
          <p:cNvSpPr txBox="1"/>
          <p:nvPr/>
        </p:nvSpPr>
        <p:spPr>
          <a:xfrm>
            <a:off x="8720528" y="4737933"/>
            <a:ext cx="1269114" cy="669414"/>
          </a:xfrm>
          <a:prstGeom prst="rect">
            <a:avLst/>
          </a:prstGeom>
          <a:noFill/>
        </p:spPr>
        <p:txBody>
          <a:bodyPr wrap="square" rtlCol="0">
            <a:spAutoFit/>
          </a:bodyPr>
          <a:lstStyle/>
          <a:p>
            <a:pPr marL="0" rtl="0" eaLnBrk="1" fontAlgn="ctr" latinLnBrk="0" hangingPunct="1">
              <a:spcBef>
                <a:spcPts val="0"/>
              </a:spcBef>
              <a:spcAft>
                <a:spcPts val="0"/>
              </a:spcAft>
            </a:pPr>
            <a:r>
              <a:rPr lang="aa-ET" sz="750" dirty="0">
                <a:latin typeface="HP Simplified" panose="020B0604020204020204" pitchFamily="34" charset="0"/>
              </a:rPr>
              <a:t>6UW42AA</a:t>
            </a:r>
            <a:r>
              <a:rPr lang="en-GB" sz="750" dirty="0">
                <a:latin typeface="HP Simplified" panose="020B0604020204020204" pitchFamily="34" charset="0"/>
                <a:hlinkClick r:id="rId27"/>
              </a:rPr>
              <a:t> </a:t>
            </a:r>
            <a:r>
              <a:rPr lang="aa-ET" sz="750" dirty="0">
                <a:latin typeface="HP Simplified" panose="020B0604020204020204" pitchFamily="34" charset="0"/>
              </a:rPr>
              <a:t>HP SURE KEY CABLE LOCK FOR NOTEBOOK, PCS, THIN CLIENTS, WORKSTATION</a:t>
            </a:r>
            <a:r>
              <a:rPr lang="en-GB" sz="750" dirty="0">
                <a:latin typeface="HP Simplified" panose="020B0604020204020204" pitchFamily="34" charset="0"/>
              </a:rPr>
              <a:t>, </a:t>
            </a:r>
            <a:r>
              <a:rPr lang="en-GB" sz="750" dirty="0">
                <a:solidFill>
                  <a:srgbClr val="FF0000"/>
                </a:solidFill>
                <a:latin typeface="HP Simplified" panose="020B0604020204020204" pitchFamily="34" charset="0"/>
              </a:rPr>
              <a:t>16.00 €</a:t>
            </a:r>
            <a:endParaRPr lang="aa-ET" sz="750" dirty="0">
              <a:solidFill>
                <a:srgbClr val="FF0000"/>
              </a:solidFill>
              <a:latin typeface="HP Simplified" panose="020B0604020204020204" pitchFamily="34" charset="0"/>
            </a:endParaRPr>
          </a:p>
        </p:txBody>
      </p:sp>
      <p:pic>
        <p:nvPicPr>
          <p:cNvPr id="3074" name="Picture 2" descr="HP Sure Key Cable Lock 6UW42UT 6UW42AA 193808933059 | eBay">
            <a:extLst>
              <a:ext uri="{FF2B5EF4-FFF2-40B4-BE49-F238E27FC236}">
                <a16:creationId xmlns:a16="http://schemas.microsoft.com/office/drawing/2014/main" id="{7741467C-AE53-ADE1-9587-5ABE138ACCBE}"/>
              </a:ext>
            </a:extLst>
          </p:cNvPr>
          <p:cNvPicPr>
            <a:picLocks noChangeAspect="1" noChangeArrowheads="1"/>
          </p:cNvPicPr>
          <p:nvPr/>
        </p:nvPicPr>
        <p:blipFill>
          <a:blip r:embed="rId28" cstate="email">
            <a:extLst>
              <a:ext uri="{28A0092B-C50C-407E-A947-70E740481C1C}">
                <a14:useLocalDpi xmlns:a14="http://schemas.microsoft.com/office/drawing/2010/main"/>
              </a:ext>
            </a:extLst>
          </a:blip>
          <a:srcRect/>
          <a:stretch>
            <a:fillRect/>
          </a:stretch>
        </p:blipFill>
        <p:spPr bwMode="auto">
          <a:xfrm>
            <a:off x="8881038" y="4052425"/>
            <a:ext cx="735553" cy="551665"/>
          </a:xfrm>
          <a:prstGeom prst="rect">
            <a:avLst/>
          </a:prstGeom>
          <a:noFill/>
          <a:extLst>
            <a:ext uri="{909E8E84-426E-40DD-AFC4-6F175D3DCCD1}">
              <a14:hiddenFill xmlns:a14="http://schemas.microsoft.com/office/drawing/2010/main">
                <a:solidFill>
                  <a:srgbClr val="FFFFFF"/>
                </a:solidFill>
              </a14:hiddenFill>
            </a:ext>
          </a:extLst>
        </p:spPr>
      </p:pic>
      <p:sp>
        <p:nvSpPr>
          <p:cNvPr id="40" name="TextBox 39">
            <a:extLst>
              <a:ext uri="{FF2B5EF4-FFF2-40B4-BE49-F238E27FC236}">
                <a16:creationId xmlns:a16="http://schemas.microsoft.com/office/drawing/2014/main" id="{328026A7-DCFD-B2CB-F40A-91104437659D}"/>
              </a:ext>
            </a:extLst>
          </p:cNvPr>
          <p:cNvSpPr txBox="1"/>
          <p:nvPr/>
        </p:nvSpPr>
        <p:spPr>
          <a:xfrm>
            <a:off x="4157530" y="4854295"/>
            <a:ext cx="1036531" cy="553998"/>
          </a:xfrm>
          <a:prstGeom prst="rect">
            <a:avLst/>
          </a:prstGeom>
          <a:noFill/>
        </p:spPr>
        <p:txBody>
          <a:bodyPr wrap="square" rtlCol="0">
            <a:spAutoFit/>
          </a:bodyPr>
          <a:lstStyle/>
          <a:p>
            <a:pPr marL="0" algn="l" rtl="0" eaLnBrk="1" fontAlgn="ctr" latinLnBrk="0" hangingPunct="1">
              <a:spcBef>
                <a:spcPts val="0"/>
              </a:spcBef>
              <a:spcAft>
                <a:spcPts val="0"/>
              </a:spcAft>
            </a:pPr>
            <a:r>
              <a:rPr lang="aa-ET" sz="750" dirty="0">
                <a:latin typeface="HP Simplified" panose="020B0604020204020204" pitchFamily="34" charset="0"/>
                <a:hlinkClick r:id="rId29"/>
              </a:rPr>
              <a:t>A2Z46AA</a:t>
            </a:r>
            <a:r>
              <a:rPr lang="en-GB" sz="750" dirty="0">
                <a:latin typeface="HP Simplified" panose="020B0604020204020204" pitchFamily="34" charset="0"/>
                <a:hlinkClick r:id="rId29"/>
              </a:rPr>
              <a:t> </a:t>
            </a:r>
            <a:r>
              <a:rPr lang="aa-ET" sz="750" dirty="0">
                <a:latin typeface="HP Simplified" panose="020B0604020204020204" pitchFamily="34" charset="0"/>
              </a:rPr>
              <a:t>HP Z4  Z2 FAN AND FRONT CARD GUIDE KIT</a:t>
            </a:r>
            <a:r>
              <a:rPr lang="en-GB" sz="750" dirty="0">
                <a:latin typeface="HP Simplified" panose="020B0604020204020204" pitchFamily="34" charset="0"/>
              </a:rPr>
              <a:t>, </a:t>
            </a:r>
            <a:r>
              <a:rPr lang="en-GB" sz="750" dirty="0">
                <a:solidFill>
                  <a:srgbClr val="FF0000"/>
                </a:solidFill>
                <a:latin typeface="HP Simplified" panose="020B0604020204020204" pitchFamily="34" charset="0"/>
              </a:rPr>
              <a:t>11.37 €</a:t>
            </a:r>
            <a:endParaRPr lang="aa-ET" sz="750" dirty="0">
              <a:solidFill>
                <a:srgbClr val="FF0000"/>
              </a:solidFill>
              <a:latin typeface="HP Simplified" panose="020B0604020204020204" pitchFamily="34" charset="0"/>
            </a:endParaRPr>
          </a:p>
        </p:txBody>
      </p:sp>
      <p:sp>
        <p:nvSpPr>
          <p:cNvPr id="50" name="TextBox 49">
            <a:extLst>
              <a:ext uri="{FF2B5EF4-FFF2-40B4-BE49-F238E27FC236}">
                <a16:creationId xmlns:a16="http://schemas.microsoft.com/office/drawing/2014/main" id="{738822F6-8373-A5E7-D07F-D83C88364FB0}"/>
              </a:ext>
            </a:extLst>
          </p:cNvPr>
          <p:cNvSpPr txBox="1"/>
          <p:nvPr/>
        </p:nvSpPr>
        <p:spPr>
          <a:xfrm>
            <a:off x="8202168" y="3823603"/>
            <a:ext cx="991337" cy="215444"/>
          </a:xfrm>
          <a:prstGeom prst="rect">
            <a:avLst/>
          </a:prstGeom>
          <a:noFill/>
        </p:spPr>
        <p:txBody>
          <a:bodyPr wrap="square">
            <a:spAutoFit/>
          </a:bodyPr>
          <a:lstStyle/>
          <a:p>
            <a:r>
              <a:rPr lang="aa-ET" sz="750" dirty="0">
                <a:solidFill>
                  <a:schemeClr val="tx1">
                    <a:lumMod val="50000"/>
                    <a:lumOff val="50000"/>
                  </a:schemeClr>
                </a:solidFill>
                <a:latin typeface="HP Simplified" panose="020B0604020204020204" pitchFamily="34" charset="0"/>
              </a:rPr>
              <a:t>LOCK FOR LAPTOPS</a:t>
            </a:r>
            <a:endParaRPr lang="aa-ET" sz="750" dirty="0">
              <a:solidFill>
                <a:schemeClr val="tx1">
                  <a:lumMod val="50000"/>
                  <a:lumOff val="50000"/>
                </a:schemeClr>
              </a:solidFill>
            </a:endParaRPr>
          </a:p>
        </p:txBody>
      </p:sp>
      <p:pic>
        <p:nvPicPr>
          <p:cNvPr id="3078" name="Picture 6" descr="Amazon.com: HP Elite USB-C Hub with 90w USB-C Port and Charging with USB-A  HDMI Ports, (4WX89AA) : Electronics">
            <a:extLst>
              <a:ext uri="{FF2B5EF4-FFF2-40B4-BE49-F238E27FC236}">
                <a16:creationId xmlns:a16="http://schemas.microsoft.com/office/drawing/2014/main" id="{DDE38CAE-07E5-6F7D-02C3-22C6C65923AA}"/>
              </a:ext>
            </a:extLst>
          </p:cNvPr>
          <p:cNvPicPr>
            <a:picLocks noChangeAspect="1" noChangeArrowheads="1"/>
          </p:cNvPicPr>
          <p:nvPr/>
        </p:nvPicPr>
        <p:blipFill>
          <a:blip r:embed="rId30" cstate="email">
            <a:extLst>
              <a:ext uri="{28A0092B-C50C-407E-A947-70E740481C1C}">
                <a14:useLocalDpi xmlns:a14="http://schemas.microsoft.com/office/drawing/2010/main"/>
              </a:ext>
            </a:extLst>
          </a:blip>
          <a:srcRect/>
          <a:stretch>
            <a:fillRect/>
          </a:stretch>
        </p:blipFill>
        <p:spPr bwMode="auto">
          <a:xfrm>
            <a:off x="7768936" y="-18835"/>
            <a:ext cx="2148229" cy="1431469"/>
          </a:xfrm>
          <a:prstGeom prst="rect">
            <a:avLst/>
          </a:prstGeom>
          <a:noFill/>
          <a:extLst>
            <a:ext uri="{909E8E84-426E-40DD-AFC4-6F175D3DCCD1}">
              <a14:hiddenFill xmlns:a14="http://schemas.microsoft.com/office/drawing/2010/main">
                <a:solidFill>
                  <a:srgbClr val="FFFFFF"/>
                </a:solidFill>
              </a14:hiddenFill>
            </a:ext>
          </a:extLst>
        </p:spPr>
      </p:pic>
      <p:sp>
        <p:nvSpPr>
          <p:cNvPr id="30" name="TextBox 67">
            <a:extLst>
              <a:ext uri="{FF2B5EF4-FFF2-40B4-BE49-F238E27FC236}">
                <a16:creationId xmlns:a16="http://schemas.microsoft.com/office/drawing/2014/main" id="{DBD6C0F4-C49C-5B63-2816-F77C90979852}"/>
              </a:ext>
            </a:extLst>
          </p:cNvPr>
          <p:cNvSpPr txBox="1">
            <a:spLocks noChangeArrowheads="1"/>
          </p:cNvSpPr>
          <p:nvPr/>
        </p:nvSpPr>
        <p:spPr bwMode="auto">
          <a:xfrm>
            <a:off x="6577668" y="3524562"/>
            <a:ext cx="1063065" cy="55399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hlinkClick r:id="rId31"/>
              </a:rPr>
              <a:t>B3Q36A </a:t>
            </a:r>
            <a:r>
              <a:rPr lang="en-US" sz="750" dirty="0">
                <a:latin typeface="HP Simplified" panose="020B0604020204020204" pitchFamily="34" charset="0"/>
              </a:rPr>
              <a:t>HP SPINDLE FOR DESIGNJET PLOTTER T120 / T520 24IN, </a:t>
            </a:r>
            <a:r>
              <a:rPr lang="en-GB" sz="750" dirty="0">
                <a:solidFill>
                  <a:srgbClr val="FF0000"/>
                </a:solidFill>
                <a:latin typeface="HP Simplified" panose="020B0604020204020204" pitchFamily="34" charset="0"/>
              </a:rPr>
              <a:t>5</a:t>
            </a:r>
            <a:r>
              <a:rPr lang="el-GR" sz="750" dirty="0">
                <a:solidFill>
                  <a:srgbClr val="FF0000"/>
                </a:solidFill>
                <a:latin typeface="HP Simplified" panose="020B0604020204020204" pitchFamily="34" charset="0"/>
              </a:rPr>
              <a:t>6</a:t>
            </a:r>
            <a:r>
              <a:rPr lang="en-US" sz="750" dirty="0">
                <a:solidFill>
                  <a:srgbClr val="FF0000"/>
                </a:solidFill>
                <a:latin typeface="HP Simplified" panose="020B0604020204020204" pitchFamily="34" charset="0"/>
              </a:rPr>
              <a:t>.00 </a:t>
            </a:r>
            <a:r>
              <a:rPr lang="en-GB" altLang="en-US" sz="750" dirty="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32" name="TextBox 67">
            <a:extLst>
              <a:ext uri="{FF2B5EF4-FFF2-40B4-BE49-F238E27FC236}">
                <a16:creationId xmlns:a16="http://schemas.microsoft.com/office/drawing/2014/main" id="{7888C9EE-12AB-2894-5EAA-B0D40AA69133}"/>
              </a:ext>
            </a:extLst>
          </p:cNvPr>
          <p:cNvSpPr txBox="1">
            <a:spLocks noChangeArrowheads="1"/>
          </p:cNvSpPr>
          <p:nvPr/>
        </p:nvSpPr>
        <p:spPr bwMode="auto">
          <a:xfrm>
            <a:off x="4899602" y="2883713"/>
            <a:ext cx="1101873" cy="43858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hlinkClick r:id="rId32"/>
              </a:rPr>
              <a:t>6TX91A </a:t>
            </a:r>
            <a:r>
              <a:rPr lang="en-US" sz="750" dirty="0">
                <a:latin typeface="HP Simplified" panose="020B0604020204020204" pitchFamily="34" charset="0"/>
              </a:rPr>
              <a:t>HP STAND FOR PLOTTERS T125, T130, T525, T530</a:t>
            </a:r>
            <a:r>
              <a:rPr lang="en-US" altLang="en-US" sz="750" dirty="0">
                <a:latin typeface="HP Simplified" panose="020B0604020204020204" pitchFamily="34" charset="0"/>
              </a:rPr>
              <a:t>, </a:t>
            </a:r>
            <a:r>
              <a:rPr lang="en-GB" altLang="en-US" sz="750" dirty="0">
                <a:solidFill>
                  <a:srgbClr val="FF0000"/>
                </a:solidFill>
                <a:latin typeface="HP Simplified" panose="020B0604020204020204" pitchFamily="34" charset="0"/>
              </a:rPr>
              <a:t>16</a:t>
            </a:r>
            <a:r>
              <a:rPr lang="en-US" altLang="en-US" sz="750" dirty="0">
                <a:solidFill>
                  <a:srgbClr val="FF0000"/>
                </a:solidFill>
                <a:latin typeface="HP Simplified" panose="020B0604020204020204" pitchFamily="34" charset="0"/>
              </a:rPr>
              <a:t>4.00</a:t>
            </a:r>
            <a:r>
              <a:rPr lang="en-GB" altLang="en-US" sz="750" dirty="0">
                <a:solidFill>
                  <a:srgbClr val="FF0000"/>
                </a:solidFill>
                <a:latin typeface="HP Simplified" panose="020B0604020204020204" pitchFamily="34" charset="0"/>
              </a:rPr>
              <a:t> €</a:t>
            </a:r>
            <a:endParaRPr lang="en-US" altLang="en-US" sz="750" dirty="0">
              <a:solidFill>
                <a:srgbClr val="FF0000"/>
              </a:solidFill>
              <a:latin typeface="HP Simplified" panose="020B0604020204020204" pitchFamily="34" charset="0"/>
            </a:endParaRPr>
          </a:p>
        </p:txBody>
      </p:sp>
      <p:sp>
        <p:nvSpPr>
          <p:cNvPr id="37" name="TextBox 67">
            <a:extLst>
              <a:ext uri="{FF2B5EF4-FFF2-40B4-BE49-F238E27FC236}">
                <a16:creationId xmlns:a16="http://schemas.microsoft.com/office/drawing/2014/main" id="{A80A01CB-596A-8000-A4D5-935B1CF83F9E}"/>
              </a:ext>
            </a:extLst>
          </p:cNvPr>
          <p:cNvSpPr txBox="1">
            <a:spLocks noChangeArrowheads="1"/>
          </p:cNvSpPr>
          <p:nvPr/>
        </p:nvSpPr>
        <p:spPr bwMode="auto">
          <a:xfrm>
            <a:off x="4928920" y="3311434"/>
            <a:ext cx="1463610" cy="78483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hlinkClick r:id="rId33"/>
              </a:rPr>
              <a:t>CF084A </a:t>
            </a:r>
            <a:r>
              <a:rPr lang="en-US" sz="750" dirty="0">
                <a:latin typeface="HP Simplified" panose="020B0604020204020204" pitchFamily="34" charset="0"/>
              </a:rPr>
              <a:t>HP TRAY 500 SHEET PAPER AND HEAVY MEDIA TRAY FOR M551n, M551dn, M551xh, CP3525, CP3525n, CP3525dn, CP3525x, CM3530, CM3530fs</a:t>
            </a:r>
            <a:r>
              <a:rPr lang="en-US" altLang="en-US" sz="750" dirty="0">
                <a:latin typeface="HP Simplified" panose="020B0604020204020204" pitchFamily="34" charset="0"/>
              </a:rPr>
              <a:t>, </a:t>
            </a:r>
            <a:r>
              <a:rPr lang="en-GB" altLang="en-US" sz="750" dirty="0">
                <a:solidFill>
                  <a:srgbClr val="FF0000"/>
                </a:solidFill>
                <a:latin typeface="HP Simplified" panose="020B0604020204020204" pitchFamily="34" charset="0"/>
              </a:rPr>
              <a:t>23</a:t>
            </a:r>
            <a:r>
              <a:rPr lang="el-GR" altLang="en-US" sz="750" dirty="0">
                <a:solidFill>
                  <a:srgbClr val="FF0000"/>
                </a:solidFill>
                <a:latin typeface="HP Simplified" panose="020B0604020204020204" pitchFamily="34" charset="0"/>
              </a:rPr>
              <a:t>7</a:t>
            </a:r>
            <a:r>
              <a:rPr lang="en-US" altLang="en-US" sz="750" dirty="0">
                <a:solidFill>
                  <a:srgbClr val="FF0000"/>
                </a:solidFill>
                <a:latin typeface="HP Simplified" panose="020B0604020204020204" pitchFamily="34" charset="0"/>
              </a:rPr>
              <a:t>.00 </a:t>
            </a:r>
            <a:r>
              <a:rPr lang="en-GB" altLang="en-US" sz="750" dirty="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pic>
        <p:nvPicPr>
          <p:cNvPr id="42" name="Picture 41">
            <a:extLst>
              <a:ext uri="{FF2B5EF4-FFF2-40B4-BE49-F238E27FC236}">
                <a16:creationId xmlns:a16="http://schemas.microsoft.com/office/drawing/2014/main" id="{35735BB1-EF25-E19B-FA09-C4C36C86E80B}"/>
              </a:ext>
            </a:extLst>
          </p:cNvPr>
          <p:cNvPicPr>
            <a:picLocks noChangeAspect="1"/>
          </p:cNvPicPr>
          <p:nvPr/>
        </p:nvPicPr>
        <p:blipFill>
          <a:blip r:embed="rId34" cstate="email">
            <a:extLst>
              <a:ext uri="{28A0092B-C50C-407E-A947-70E740481C1C}">
                <a14:useLocalDpi xmlns:a14="http://schemas.microsoft.com/office/drawing/2010/main"/>
              </a:ext>
            </a:extLst>
          </a:blip>
          <a:stretch>
            <a:fillRect/>
          </a:stretch>
        </p:blipFill>
        <p:spPr>
          <a:xfrm>
            <a:off x="4174829" y="3568278"/>
            <a:ext cx="814800" cy="344927"/>
          </a:xfrm>
          <a:prstGeom prst="rect">
            <a:avLst/>
          </a:prstGeom>
        </p:spPr>
      </p:pic>
      <p:sp>
        <p:nvSpPr>
          <p:cNvPr id="52" name="TextBox 51">
            <a:extLst>
              <a:ext uri="{FF2B5EF4-FFF2-40B4-BE49-F238E27FC236}">
                <a16:creationId xmlns:a16="http://schemas.microsoft.com/office/drawing/2014/main" id="{19536B51-B906-393F-8923-D79AD9BBA1E4}"/>
              </a:ext>
            </a:extLst>
          </p:cNvPr>
          <p:cNvSpPr txBox="1"/>
          <p:nvPr/>
        </p:nvSpPr>
        <p:spPr>
          <a:xfrm>
            <a:off x="3660616" y="2610653"/>
            <a:ext cx="4187474" cy="215444"/>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OPTIONS FOR PRINTERS AND PLOTTERS</a:t>
            </a:r>
            <a:endParaRPr lang="x-none" sz="750" dirty="0">
              <a:solidFill>
                <a:schemeClr val="tx1">
                  <a:lumMod val="50000"/>
                  <a:lumOff val="50000"/>
                </a:schemeClr>
              </a:solidFill>
            </a:endParaRPr>
          </a:p>
        </p:txBody>
      </p:sp>
      <p:sp>
        <p:nvSpPr>
          <p:cNvPr id="65" name="TextBox 64">
            <a:extLst>
              <a:ext uri="{FF2B5EF4-FFF2-40B4-BE49-F238E27FC236}">
                <a16:creationId xmlns:a16="http://schemas.microsoft.com/office/drawing/2014/main" id="{8697C9E5-1340-4E17-05AE-1512CDE02CDE}"/>
              </a:ext>
            </a:extLst>
          </p:cNvPr>
          <p:cNvSpPr txBox="1"/>
          <p:nvPr/>
        </p:nvSpPr>
        <p:spPr>
          <a:xfrm>
            <a:off x="7544080" y="1428418"/>
            <a:ext cx="1336958" cy="207749"/>
          </a:xfrm>
          <a:prstGeom prst="rect">
            <a:avLst/>
          </a:prstGeom>
          <a:noFill/>
        </p:spPr>
        <p:txBody>
          <a:bodyPr wrap="square">
            <a:spAutoFit/>
          </a:bodyPr>
          <a:lstStyle/>
          <a:p>
            <a:pPr algn="ctr"/>
            <a:r>
              <a:rPr lang="en-US" sz="750" dirty="0">
                <a:solidFill>
                  <a:schemeClr val="tx1">
                    <a:lumMod val="50000"/>
                    <a:lumOff val="50000"/>
                  </a:schemeClr>
                </a:solidFill>
                <a:latin typeface="HP Simplified" panose="020B0604020204020204" pitchFamily="34" charset="0"/>
              </a:rPr>
              <a:t>ADAPTORS</a:t>
            </a:r>
            <a:endParaRPr lang="aa-ET" sz="750" dirty="0">
              <a:solidFill>
                <a:schemeClr val="tx1">
                  <a:lumMod val="50000"/>
                  <a:lumOff val="50000"/>
                </a:schemeClr>
              </a:solidFill>
              <a:latin typeface="HP Simplified" panose="020B0604020204020204" pitchFamily="34" charset="0"/>
            </a:endParaRPr>
          </a:p>
        </p:txBody>
      </p:sp>
      <p:pic>
        <p:nvPicPr>
          <p:cNvPr id="17" name="Picture 16" descr="A magnifying glass and a magnifying glass&#10;&#10;Description automatically generated with medium confidence">
            <a:extLst>
              <a:ext uri="{FF2B5EF4-FFF2-40B4-BE49-F238E27FC236}">
                <a16:creationId xmlns:a16="http://schemas.microsoft.com/office/drawing/2014/main" id="{F956086F-9780-76F1-3B05-9E359579D240}"/>
              </a:ext>
            </a:extLst>
          </p:cNvPr>
          <p:cNvPicPr>
            <a:picLocks noChangeAspect="1"/>
          </p:cNvPicPr>
          <p:nvPr/>
        </p:nvPicPr>
        <p:blipFill>
          <a:blip r:embed="rId35">
            <a:extLst>
              <a:ext uri="{28A0092B-C50C-407E-A947-70E740481C1C}">
                <a14:useLocalDpi xmlns:a14="http://schemas.microsoft.com/office/drawing/2010/main"/>
              </a:ext>
            </a:extLst>
          </a:blip>
          <a:stretch>
            <a:fillRect/>
          </a:stretch>
        </p:blipFill>
        <p:spPr>
          <a:xfrm>
            <a:off x="7716900" y="4137013"/>
            <a:ext cx="791043" cy="548887"/>
          </a:xfrm>
          <a:prstGeom prst="rect">
            <a:avLst/>
          </a:prstGeom>
        </p:spPr>
      </p:pic>
      <p:cxnSp>
        <p:nvCxnSpPr>
          <p:cNvPr id="107" name="Straight Connector 106">
            <a:extLst>
              <a:ext uri="{FF2B5EF4-FFF2-40B4-BE49-F238E27FC236}">
                <a16:creationId xmlns:a16="http://schemas.microsoft.com/office/drawing/2014/main" id="{0E04C767-BF86-9449-4865-026DCC4713AE}"/>
              </a:ext>
            </a:extLst>
          </p:cNvPr>
          <p:cNvCxnSpPr/>
          <p:nvPr/>
        </p:nvCxnSpPr>
        <p:spPr>
          <a:xfrm flipV="1">
            <a:off x="4194441" y="1403590"/>
            <a:ext cx="5731020" cy="1773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8" name="Picture 17"/>
          <p:cNvPicPr>
            <a:picLocks noChangeAspect="1"/>
          </p:cNvPicPr>
          <p:nvPr/>
        </p:nvPicPr>
        <p:blipFill>
          <a:blip r:embed="rId36" cstate="email">
            <a:extLst>
              <a:ext uri="{28A0092B-C50C-407E-A947-70E740481C1C}">
                <a14:useLocalDpi xmlns:a14="http://schemas.microsoft.com/office/drawing/2010/main"/>
              </a:ext>
            </a:extLst>
          </a:blip>
          <a:stretch>
            <a:fillRect/>
          </a:stretch>
        </p:blipFill>
        <p:spPr>
          <a:xfrm>
            <a:off x="4199718" y="4243653"/>
            <a:ext cx="607096" cy="572155"/>
          </a:xfrm>
          <a:prstGeom prst="rect">
            <a:avLst/>
          </a:prstGeom>
        </p:spPr>
      </p:pic>
      <p:cxnSp>
        <p:nvCxnSpPr>
          <p:cNvPr id="123" name="Straight Connector 122">
            <a:extLst>
              <a:ext uri="{FF2B5EF4-FFF2-40B4-BE49-F238E27FC236}">
                <a16:creationId xmlns:a16="http://schemas.microsoft.com/office/drawing/2014/main" id="{83229315-24A1-4A22-D79C-B87173712D92}"/>
              </a:ext>
            </a:extLst>
          </p:cNvPr>
          <p:cNvCxnSpPr/>
          <p:nvPr/>
        </p:nvCxnSpPr>
        <p:spPr>
          <a:xfrm flipV="1">
            <a:off x="-8898" y="3998603"/>
            <a:ext cx="4093361" cy="3330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31" name="TextBox 130">
            <a:extLst>
              <a:ext uri="{FF2B5EF4-FFF2-40B4-BE49-F238E27FC236}">
                <a16:creationId xmlns:a16="http://schemas.microsoft.com/office/drawing/2014/main" id="{738822F6-8373-A5E7-D07F-D83C88364FB0}"/>
              </a:ext>
            </a:extLst>
          </p:cNvPr>
          <p:cNvSpPr txBox="1"/>
          <p:nvPr/>
        </p:nvSpPr>
        <p:spPr>
          <a:xfrm>
            <a:off x="5048466" y="5468963"/>
            <a:ext cx="991337" cy="215444"/>
          </a:xfrm>
          <a:prstGeom prst="rect">
            <a:avLst/>
          </a:prstGeom>
          <a:noFill/>
        </p:spPr>
        <p:txBody>
          <a:bodyPr wrap="square">
            <a:spAutoFit/>
          </a:bodyPr>
          <a:lstStyle/>
          <a:p>
            <a:r>
              <a:rPr lang="en-US" sz="750" dirty="0">
                <a:solidFill>
                  <a:schemeClr val="tx1">
                    <a:lumMod val="50000"/>
                    <a:lumOff val="50000"/>
                  </a:schemeClr>
                </a:solidFill>
                <a:latin typeface="HP Simplified" panose="020B0604020204020204" pitchFamily="34" charset="0"/>
              </a:rPr>
              <a:t>HP ETHERNET CARD</a:t>
            </a:r>
            <a:endParaRPr lang="aa-ET" sz="750" dirty="0">
              <a:solidFill>
                <a:schemeClr val="tx1">
                  <a:lumMod val="50000"/>
                  <a:lumOff val="50000"/>
                </a:schemeClr>
              </a:solidFill>
            </a:endParaRPr>
          </a:p>
        </p:txBody>
      </p:sp>
      <p:pic>
        <p:nvPicPr>
          <p:cNvPr id="24" name="Picture 2" descr="https://b2b.multitech.com.cy/sites/default/files/styles/picl/public/products/655142688.1692611260.JPG?itok=a8NcPl7x"/>
          <p:cNvPicPr>
            <a:picLocks noChangeAspect="1" noChangeArrowheads="1"/>
          </p:cNvPicPr>
          <p:nvPr/>
        </p:nvPicPr>
        <p:blipFill rotWithShape="1">
          <a:blip r:embed="rId37" cstate="email">
            <a:extLst>
              <a:ext uri="{28A0092B-C50C-407E-A947-70E740481C1C}">
                <a14:useLocalDpi xmlns:a14="http://schemas.microsoft.com/office/drawing/2010/main"/>
              </a:ext>
            </a:extLst>
          </a:blip>
          <a:srcRect t="13456" b="16661"/>
          <a:stretch/>
        </p:blipFill>
        <p:spPr bwMode="auto">
          <a:xfrm>
            <a:off x="4510813" y="5660536"/>
            <a:ext cx="736596" cy="643542"/>
          </a:xfrm>
          <a:prstGeom prst="rect">
            <a:avLst/>
          </a:prstGeom>
          <a:noFill/>
          <a:extLst>
            <a:ext uri="{909E8E84-426E-40DD-AFC4-6F175D3DCCD1}">
              <a14:hiddenFill xmlns:a14="http://schemas.microsoft.com/office/drawing/2010/main">
                <a:solidFill>
                  <a:srgbClr val="FFFFFF"/>
                </a:solidFill>
              </a14:hiddenFill>
            </a:ext>
          </a:extLst>
        </p:spPr>
      </p:pic>
      <p:sp>
        <p:nvSpPr>
          <p:cNvPr id="137" name="TextBox 136">
            <a:extLst>
              <a:ext uri="{FF2B5EF4-FFF2-40B4-BE49-F238E27FC236}">
                <a16:creationId xmlns:a16="http://schemas.microsoft.com/office/drawing/2014/main" id="{4CD5BA51-F891-A2F3-1BA6-C7ADFA2C014B}"/>
              </a:ext>
            </a:extLst>
          </p:cNvPr>
          <p:cNvSpPr txBox="1"/>
          <p:nvPr/>
        </p:nvSpPr>
        <p:spPr>
          <a:xfrm>
            <a:off x="5293633" y="5717410"/>
            <a:ext cx="1270452" cy="669414"/>
          </a:xfrm>
          <a:prstGeom prst="rect">
            <a:avLst/>
          </a:prstGeom>
          <a:noFill/>
        </p:spPr>
        <p:txBody>
          <a:bodyPr wrap="square" rtlCol="0">
            <a:spAutoFit/>
          </a:bodyPr>
          <a:lstStyle/>
          <a:p>
            <a:pPr fontAlgn="ctr"/>
            <a:r>
              <a:rPr lang="en-US" sz="750" dirty="0">
                <a:latin typeface="HP Simplified" panose="020B0604020204020204" pitchFamily="34" charset="0"/>
                <a:hlinkClick r:id="rId38"/>
              </a:rPr>
              <a:t>1QL49AA </a:t>
            </a:r>
            <a:r>
              <a:rPr lang="en-US" sz="750" dirty="0">
                <a:latin typeface="HP Simplified" panose="020B0604020204020204" pitchFamily="34" charset="0"/>
              </a:rPr>
              <a:t>HP ETHERNET CARD 10GBASE-T DUAL NIC MODULE FOR HP WORKSTATIONS Z6/Z8 G4 </a:t>
            </a:r>
            <a:r>
              <a:rPr lang="el-GR" sz="750" dirty="0">
                <a:latin typeface="HP Simplified" panose="020B0604020204020204" pitchFamily="34" charset="0"/>
              </a:rPr>
              <a:t>, </a:t>
            </a:r>
            <a:r>
              <a:rPr lang="en-US" sz="750" dirty="0">
                <a:solidFill>
                  <a:srgbClr val="FF0000"/>
                </a:solidFill>
                <a:latin typeface="HP Simplified" panose="020B0604020204020204" pitchFamily="34" charset="0"/>
              </a:rPr>
              <a:t>133.00</a:t>
            </a:r>
            <a:r>
              <a:rPr lang="en-US" sz="750" dirty="0">
                <a:latin typeface="HP Simplified" panose="020B0604020204020204" pitchFamily="34" charset="0"/>
              </a:rPr>
              <a:t> </a:t>
            </a:r>
            <a:r>
              <a:rPr lang="en-GB" sz="750" dirty="0">
                <a:solidFill>
                  <a:srgbClr val="FF0000"/>
                </a:solidFill>
                <a:latin typeface="HP Simplified" panose="020B0604020204020204" pitchFamily="34" charset="0"/>
              </a:rPr>
              <a:t>€</a:t>
            </a:r>
            <a:endParaRPr lang="aa-ET" sz="750" dirty="0">
              <a:solidFill>
                <a:srgbClr val="FF0000"/>
              </a:solidFill>
              <a:latin typeface="HP Simplified" panose="020B0604020204020204" pitchFamily="34" charset="0"/>
            </a:endParaRPr>
          </a:p>
        </p:txBody>
      </p:sp>
      <p:sp>
        <p:nvSpPr>
          <p:cNvPr id="138" name="TextBox 21"/>
          <p:cNvSpPr txBox="1">
            <a:spLocks noChangeArrowheads="1"/>
          </p:cNvSpPr>
          <p:nvPr/>
        </p:nvSpPr>
        <p:spPr bwMode="auto">
          <a:xfrm>
            <a:off x="3223977" y="4646355"/>
            <a:ext cx="97121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pl-PL" sz="750" dirty="0">
                <a:latin typeface="HP Simplified" panose="020B0604020204020204" pitchFamily="34" charset="0"/>
              </a:rPr>
              <a:t>4Z534AA</a:t>
            </a:r>
            <a:r>
              <a:rPr lang="en-US" sz="750" dirty="0">
                <a:latin typeface="HP Simplified" panose="020B0604020204020204" pitchFamily="34" charset="0"/>
                <a:hlinkClick r:id="rId39"/>
              </a:rPr>
              <a:t> </a:t>
            </a:r>
            <a:r>
              <a:rPr lang="pl-PL" sz="750" dirty="0">
                <a:latin typeface="HP Simplified" panose="020B0604020204020204" pitchFamily="34" charset="0"/>
              </a:rPr>
              <a:t>HP ADAPTER USB-C TO RJ45 ADAPTER G2</a:t>
            </a:r>
            <a:r>
              <a:rPr lang="en-GB" altLang="en-US" sz="750" dirty="0">
                <a:latin typeface="HP Simplified" panose="020B0604020204020204" pitchFamily="34" charset="0"/>
              </a:rPr>
              <a:t>,</a:t>
            </a:r>
            <a:r>
              <a:rPr lang="en-US" altLang="en-US" sz="750" dirty="0">
                <a:latin typeface="HP Simplified" panose="020B0604020204020204" pitchFamily="34" charset="0"/>
              </a:rPr>
              <a:t> </a:t>
            </a:r>
            <a:r>
              <a:rPr lang="en-US" altLang="en-US" sz="750" dirty="0">
                <a:solidFill>
                  <a:srgbClr val="FF0000"/>
                </a:solidFill>
                <a:latin typeface="HP Simplified" panose="020B0604020204020204" pitchFamily="34" charset="0"/>
              </a:rPr>
              <a:t>29.00 €</a:t>
            </a:r>
          </a:p>
        </p:txBody>
      </p:sp>
      <p:sp>
        <p:nvSpPr>
          <p:cNvPr id="139" name="TextBox 21"/>
          <p:cNvSpPr txBox="1">
            <a:spLocks noChangeArrowheads="1"/>
          </p:cNvSpPr>
          <p:nvPr/>
        </p:nvSpPr>
        <p:spPr bwMode="auto">
          <a:xfrm>
            <a:off x="1983459" y="4644695"/>
            <a:ext cx="873496" cy="6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pl-PL" sz="750" dirty="0">
                <a:latin typeface="HP Simplified" panose="020B0604020204020204" pitchFamily="34" charset="0"/>
              </a:rPr>
              <a:t>X1B84AA</a:t>
            </a:r>
            <a:r>
              <a:rPr lang="en-US" sz="750" dirty="0">
                <a:latin typeface="HP Simplified" panose="020B0604020204020204" pitchFamily="34" charset="0"/>
                <a:hlinkClick r:id="rId40"/>
              </a:rPr>
              <a:t> </a:t>
            </a:r>
            <a:r>
              <a:rPr lang="pl-PL" sz="750" dirty="0">
                <a:latin typeface="HP Simplified" panose="020B0604020204020204" pitchFamily="34" charset="0"/>
              </a:rPr>
              <a:t>HP ADAPTER HDMI TO VGA CONVERTER</a:t>
            </a:r>
            <a:r>
              <a:rPr lang="en-GB" altLang="en-US" sz="750" dirty="0">
                <a:latin typeface="HP Simplified" panose="020B0604020204020204" pitchFamily="34" charset="0"/>
              </a:rPr>
              <a:t>,</a:t>
            </a:r>
            <a:r>
              <a:rPr lang="en-US" altLang="en-US" sz="750" dirty="0">
                <a:latin typeface="HP Simplified" panose="020B0604020204020204" pitchFamily="34" charset="0"/>
              </a:rPr>
              <a:t> </a:t>
            </a:r>
            <a:r>
              <a:rPr lang="en-US" altLang="en-US" sz="750" dirty="0">
                <a:solidFill>
                  <a:srgbClr val="FF0000"/>
                </a:solidFill>
                <a:latin typeface="HP Simplified" panose="020B0604020204020204" pitchFamily="34" charset="0"/>
              </a:rPr>
              <a:t>29.00 </a:t>
            </a:r>
            <a:r>
              <a:rPr lang="en-US" altLang="en-US" sz="700" dirty="0">
                <a:solidFill>
                  <a:srgbClr val="FF0000"/>
                </a:solidFill>
                <a:latin typeface="HP Simplified" panose="020B0604020204020204" pitchFamily="34" charset="0"/>
              </a:rPr>
              <a:t>€</a:t>
            </a:r>
          </a:p>
        </p:txBody>
      </p:sp>
      <p:cxnSp>
        <p:nvCxnSpPr>
          <p:cNvPr id="142" name="Straight Connector 141">
            <a:extLst>
              <a:ext uri="{FF2B5EF4-FFF2-40B4-BE49-F238E27FC236}">
                <a16:creationId xmlns:a16="http://schemas.microsoft.com/office/drawing/2014/main" id="{FD0D9C79-50D8-8397-B6DD-2DFE9333D912}"/>
              </a:ext>
            </a:extLst>
          </p:cNvPr>
          <p:cNvCxnSpPr/>
          <p:nvPr/>
        </p:nvCxnSpPr>
        <p:spPr>
          <a:xfrm>
            <a:off x="6898312" y="5533467"/>
            <a:ext cx="1941" cy="91028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6" name="TextBox 21"/>
          <p:cNvSpPr txBox="1">
            <a:spLocks noChangeArrowheads="1"/>
          </p:cNvSpPr>
          <p:nvPr/>
        </p:nvSpPr>
        <p:spPr bwMode="auto">
          <a:xfrm>
            <a:off x="1965412" y="5470661"/>
            <a:ext cx="929181"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pl-PL" sz="750" dirty="0">
                <a:latin typeface="HP Simplified" panose="020B0604020204020204" pitchFamily="34" charset="0"/>
              </a:rPr>
              <a:t>P7Z54AA</a:t>
            </a:r>
            <a:r>
              <a:rPr lang="en-US" sz="750" dirty="0">
                <a:latin typeface="HP Simplified" panose="020B0604020204020204" pitchFamily="34" charset="0"/>
                <a:hlinkClick r:id="rId41"/>
              </a:rPr>
              <a:t> </a:t>
            </a:r>
            <a:r>
              <a:rPr lang="pl-PL" sz="750" dirty="0">
                <a:latin typeface="HP Simplified" panose="020B0604020204020204" pitchFamily="34" charset="0"/>
              </a:rPr>
              <a:t>HP ADAPTER USB-C TO VGA DISPLAY ADAPTER</a:t>
            </a:r>
            <a:r>
              <a:rPr lang="en-GB" altLang="en-US" sz="750" dirty="0">
                <a:latin typeface="HP Simplified" panose="020B0604020204020204" pitchFamily="34" charset="0"/>
              </a:rPr>
              <a:t>,</a:t>
            </a:r>
            <a:r>
              <a:rPr lang="en-US" altLang="en-US" sz="750" dirty="0">
                <a:latin typeface="HP Simplified" panose="020B0604020204020204" pitchFamily="34" charset="0"/>
              </a:rPr>
              <a:t> </a:t>
            </a:r>
            <a:r>
              <a:rPr lang="en-US" altLang="en-US" sz="750" dirty="0">
                <a:solidFill>
                  <a:srgbClr val="FF0000"/>
                </a:solidFill>
                <a:latin typeface="HP Simplified" panose="020B0604020204020204" pitchFamily="34" charset="0"/>
              </a:rPr>
              <a:t>35.00 €</a:t>
            </a:r>
          </a:p>
        </p:txBody>
      </p:sp>
      <p:sp>
        <p:nvSpPr>
          <p:cNvPr id="23" name="Rectangle 22"/>
          <p:cNvSpPr/>
          <p:nvPr/>
        </p:nvSpPr>
        <p:spPr>
          <a:xfrm>
            <a:off x="6664009" y="2883046"/>
            <a:ext cx="935070" cy="553998"/>
          </a:xfrm>
          <a:prstGeom prst="rect">
            <a:avLst/>
          </a:prstGeom>
        </p:spPr>
        <p:txBody>
          <a:bodyPr wrap="square">
            <a:spAutoFit/>
          </a:bodyPr>
          <a:lstStyle/>
          <a:p>
            <a:r>
              <a:rPr lang="en-US" sz="750" dirty="0">
                <a:latin typeface="HP Simplified" panose="020B0604020204020204" pitchFamily="34" charset="0"/>
                <a:hlinkClick r:id="rId42"/>
              </a:rPr>
              <a:t>3C753A </a:t>
            </a:r>
            <a:r>
              <a:rPr lang="en-US" sz="750" dirty="0">
                <a:latin typeface="HP Simplified" panose="020B0604020204020204" pitchFamily="34" charset="0"/>
              </a:rPr>
              <a:t>- </a:t>
            </a:r>
            <a:r>
              <a:rPr lang="en-GB" sz="750" dirty="0">
                <a:latin typeface="HP Simplified" panose="020B0604020204020204" pitchFamily="34" charset="0"/>
              </a:rPr>
              <a:t>HP STAND FOR PLOTTERS T230, T250 </a:t>
            </a:r>
            <a:r>
              <a:rPr lang="en-GB" sz="750" dirty="0">
                <a:solidFill>
                  <a:srgbClr val="FF0000"/>
                </a:solidFill>
                <a:latin typeface="HP Simplified" panose="020B0604020204020204" pitchFamily="34" charset="0"/>
              </a:rPr>
              <a:t>187.00 €</a:t>
            </a:r>
            <a:endParaRPr lang="en-US" sz="750" dirty="0">
              <a:solidFill>
                <a:srgbClr val="FF0000"/>
              </a:solidFill>
              <a:latin typeface="HP Simplified" panose="020B0604020204020204" pitchFamily="34" charset="0"/>
            </a:endParaRPr>
          </a:p>
        </p:txBody>
      </p:sp>
      <p:sp>
        <p:nvSpPr>
          <p:cNvPr id="36" name="Rectangle 35"/>
          <p:cNvSpPr/>
          <p:nvPr/>
        </p:nvSpPr>
        <p:spPr>
          <a:xfrm>
            <a:off x="7978932" y="1727044"/>
            <a:ext cx="1304173" cy="777136"/>
          </a:xfrm>
          <a:prstGeom prst="rect">
            <a:avLst/>
          </a:prstGeom>
        </p:spPr>
        <p:txBody>
          <a:bodyPr wrap="square">
            <a:spAutoFit/>
          </a:bodyPr>
          <a:lstStyle/>
          <a:p>
            <a:r>
              <a:rPr lang="en-US" sz="750" dirty="0">
                <a:latin typeface="HP Simplified" panose="020B0604020204020204" pitchFamily="34" charset="0"/>
              </a:rPr>
              <a:t>N8N14AA</a:t>
            </a:r>
            <a:r>
              <a:rPr lang="en-US" sz="750" dirty="0">
                <a:latin typeface="HP Simplified" panose="020B0604020204020204" pitchFamily="34" charset="0"/>
                <a:hlinkClick r:id="rId43"/>
              </a:rPr>
              <a:t> </a:t>
            </a:r>
            <a:r>
              <a:rPr lang="en-US" sz="750" dirty="0">
                <a:latin typeface="HP Simplified" panose="020B0604020204020204" pitchFamily="34" charset="0"/>
              </a:rPr>
              <a:t>- </a:t>
            </a:r>
            <a:r>
              <a:rPr lang="en-GB" sz="750" dirty="0">
                <a:latin typeface="HP Simplified" panose="020B0604020204020204" pitchFamily="34" charset="0"/>
              </a:rPr>
              <a:t>HP ADAPTER 45W  USB-C, SUPPORT FOR 4 VOLTAGES WITH A SLIMMER CONNECTOR </a:t>
            </a:r>
            <a:r>
              <a:rPr lang="en-US" sz="750" dirty="0">
                <a:solidFill>
                  <a:srgbClr val="FF0000"/>
                </a:solidFill>
                <a:latin typeface="HP Simplified" panose="020B0604020204020204" pitchFamily="34" charset="0"/>
              </a:rPr>
              <a:t>46.00</a:t>
            </a:r>
            <a:r>
              <a:rPr lang="en-US" altLang="en-US" sz="750" dirty="0">
                <a:solidFill>
                  <a:srgbClr val="FF0000"/>
                </a:solidFill>
                <a:latin typeface="HP Simplified" panose="020B0604020204020204" pitchFamily="34" charset="0"/>
              </a:rPr>
              <a:t> €</a:t>
            </a:r>
          </a:p>
          <a:p>
            <a:endParaRPr lang="en-US" sz="700" dirty="0">
              <a:latin typeface="HP Simplified" panose="020B0604020204020204" pitchFamily="34" charset="0"/>
            </a:endParaRPr>
          </a:p>
        </p:txBody>
      </p:sp>
      <p:cxnSp>
        <p:nvCxnSpPr>
          <p:cNvPr id="124" name="Straight Connector 123">
            <a:extLst>
              <a:ext uri="{FF2B5EF4-FFF2-40B4-BE49-F238E27FC236}">
                <a16:creationId xmlns:a16="http://schemas.microsoft.com/office/drawing/2014/main" id="{EF3B14D4-6D0A-1322-B552-821555CE12F8}"/>
              </a:ext>
            </a:extLst>
          </p:cNvPr>
          <p:cNvCxnSpPr/>
          <p:nvPr/>
        </p:nvCxnSpPr>
        <p:spPr>
          <a:xfrm>
            <a:off x="7519172" y="2630602"/>
            <a:ext cx="18912" cy="280547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28" name="Rectangle 127"/>
          <p:cNvSpPr/>
          <p:nvPr/>
        </p:nvSpPr>
        <p:spPr>
          <a:xfrm>
            <a:off x="0"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sp>
        <p:nvSpPr>
          <p:cNvPr id="132" name="Rectangle 131"/>
          <p:cNvSpPr/>
          <p:nvPr/>
        </p:nvSpPr>
        <p:spPr>
          <a:xfrm>
            <a:off x="6575753" y="6411375"/>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143" name="Rectangle 142"/>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pic>
        <p:nvPicPr>
          <p:cNvPr id="5" name="Picture 4"/>
          <p:cNvPicPr>
            <a:picLocks noChangeAspect="1"/>
          </p:cNvPicPr>
          <p:nvPr/>
        </p:nvPicPr>
        <p:blipFill>
          <a:blip r:embed="rId44" cstate="print">
            <a:extLst>
              <a:ext uri="{28A0092B-C50C-407E-A947-70E740481C1C}">
                <a14:useLocalDpi xmlns:a14="http://schemas.microsoft.com/office/drawing/2010/main" val="0"/>
              </a:ext>
            </a:extLst>
          </a:blip>
          <a:stretch>
            <a:fillRect/>
          </a:stretch>
        </p:blipFill>
        <p:spPr>
          <a:xfrm>
            <a:off x="639135" y="3089336"/>
            <a:ext cx="890926" cy="804162"/>
          </a:xfrm>
          <a:prstGeom prst="rect">
            <a:avLst/>
          </a:prstGeom>
        </p:spPr>
      </p:pic>
      <p:cxnSp>
        <p:nvCxnSpPr>
          <p:cNvPr id="105" name="Straight Connector 104">
            <a:extLst>
              <a:ext uri="{FF2B5EF4-FFF2-40B4-BE49-F238E27FC236}">
                <a16:creationId xmlns:a16="http://schemas.microsoft.com/office/drawing/2014/main" id="{83229315-24A1-4A22-D79C-B87173712D92}"/>
              </a:ext>
            </a:extLst>
          </p:cNvPr>
          <p:cNvCxnSpPr/>
          <p:nvPr/>
        </p:nvCxnSpPr>
        <p:spPr>
          <a:xfrm>
            <a:off x="4212138" y="4096939"/>
            <a:ext cx="314546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41" name="Picture 40"/>
          <p:cNvPicPr>
            <a:picLocks noChangeAspect="1"/>
          </p:cNvPicPr>
          <p:nvPr/>
        </p:nvPicPr>
        <p:blipFill>
          <a:blip r:embed="rId45" cstate="print">
            <a:extLst>
              <a:ext uri="{28A0092B-C50C-407E-A947-70E740481C1C}">
                <a14:useLocalDpi xmlns:a14="http://schemas.microsoft.com/office/drawing/2010/main" val="0"/>
              </a:ext>
            </a:extLst>
          </a:blip>
          <a:stretch>
            <a:fillRect/>
          </a:stretch>
        </p:blipFill>
        <p:spPr>
          <a:xfrm>
            <a:off x="801253" y="2075622"/>
            <a:ext cx="674270" cy="925275"/>
          </a:xfrm>
          <a:prstGeom prst="rect">
            <a:avLst/>
          </a:prstGeom>
        </p:spPr>
      </p:pic>
      <p:sp>
        <p:nvSpPr>
          <p:cNvPr id="117" name="TextBox 21"/>
          <p:cNvSpPr txBox="1">
            <a:spLocks noChangeArrowheads="1"/>
          </p:cNvSpPr>
          <p:nvPr/>
        </p:nvSpPr>
        <p:spPr bwMode="auto">
          <a:xfrm>
            <a:off x="1536518" y="2130984"/>
            <a:ext cx="2345550" cy="6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5TW10AA</a:t>
            </a:r>
            <a:r>
              <a:rPr lang="en-US" sz="750" dirty="0">
                <a:latin typeface="HP Simplified" panose="020B0604020204020204" pitchFamily="34" charset="0"/>
                <a:hlinkClick r:id="rId46"/>
              </a:rPr>
              <a:t> </a:t>
            </a:r>
            <a:r>
              <a:rPr lang="en-US" sz="750" dirty="0">
                <a:latin typeface="HP Simplified" panose="020B0604020204020204" pitchFamily="34" charset="0"/>
              </a:rPr>
              <a:t>HP DOCKING STATION USB-C G5, UNIVERSAL, USB TYPE-C, USB 3.0 (SIDE, CHARGING SS), 3X USB 3.0 (BACK CHARGING), 2X DISPLAY PORT, HDMI, RJ-45, 1 X HEADPHONE AND MICROPHONE (POWER NOT SUPPORTED ON WKS MOBILE) 1YW</a:t>
            </a:r>
            <a:r>
              <a:rPr lang="en-GB" sz="750" dirty="0">
                <a:latin typeface="HP Simplified" panose="020B0604020204020204" pitchFamily="34" charset="0"/>
              </a:rPr>
              <a:t>,  </a:t>
            </a:r>
            <a:r>
              <a:rPr lang="en-GB" sz="750" dirty="0">
                <a:solidFill>
                  <a:srgbClr val="FF0000"/>
                </a:solidFill>
                <a:latin typeface="HP Simplified" panose="020B0604020204020204" pitchFamily="34" charset="0"/>
              </a:rPr>
              <a:t>197.00 </a:t>
            </a:r>
            <a:r>
              <a:rPr lang="en-US" altLang="en-US" sz="750" dirty="0">
                <a:solidFill>
                  <a:srgbClr val="FF0000"/>
                </a:solidFill>
                <a:latin typeface="HP Simplified" panose="020B0604020204020204" pitchFamily="34" charset="0"/>
              </a:rPr>
              <a:t>€ </a:t>
            </a:r>
          </a:p>
        </p:txBody>
      </p:sp>
      <p:pic>
        <p:nvPicPr>
          <p:cNvPr id="4" name="Picture 3"/>
          <p:cNvPicPr>
            <a:picLocks noChangeAspect="1"/>
          </p:cNvPicPr>
          <p:nvPr/>
        </p:nvPicPr>
        <p:blipFill>
          <a:blip r:embed="rId47" cstate="print">
            <a:extLst>
              <a:ext uri="{28A0092B-C50C-407E-A947-70E740481C1C}">
                <a14:useLocalDpi xmlns:a14="http://schemas.microsoft.com/office/drawing/2010/main" val="0"/>
              </a:ext>
            </a:extLst>
          </a:blip>
          <a:stretch>
            <a:fillRect/>
          </a:stretch>
        </p:blipFill>
        <p:spPr>
          <a:xfrm>
            <a:off x="7775021" y="2963747"/>
            <a:ext cx="585080" cy="355031"/>
          </a:xfrm>
          <a:prstGeom prst="rect">
            <a:avLst/>
          </a:prstGeom>
        </p:spPr>
      </p:pic>
      <p:sp>
        <p:nvSpPr>
          <p:cNvPr id="95" name="TextBox 21"/>
          <p:cNvSpPr txBox="1">
            <a:spLocks noChangeArrowheads="1"/>
          </p:cNvSpPr>
          <p:nvPr/>
        </p:nvSpPr>
        <p:spPr bwMode="auto">
          <a:xfrm>
            <a:off x="1535140" y="3103995"/>
            <a:ext cx="2298324"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4J0G4AA</a:t>
            </a:r>
            <a:r>
              <a:rPr lang="en-US" sz="750" dirty="0">
                <a:latin typeface="HP Simplified" panose="020B0604020204020204" pitchFamily="34" charset="0"/>
                <a:hlinkClick r:id="rId48"/>
              </a:rPr>
              <a:t> </a:t>
            </a:r>
            <a:r>
              <a:rPr lang="en-US" sz="750" dirty="0">
                <a:latin typeface="HP Simplified" panose="020B0604020204020204" pitchFamily="34" charset="0"/>
              </a:rPr>
              <a:t>HP DOCK THUNDERBOLT 4 280W G4 W/COMBO CABLE , 2X USB 3.2, USB-C, 1 X HDMI, LAN, 2X DISPLAY PORT</a:t>
            </a:r>
            <a:r>
              <a:rPr lang="en-GB" sz="750" dirty="0">
                <a:latin typeface="HP Simplified" panose="020B0604020204020204" pitchFamily="34" charset="0"/>
              </a:rPr>
              <a:t>,  </a:t>
            </a:r>
            <a:r>
              <a:rPr lang="en-GB" sz="750" dirty="0">
                <a:solidFill>
                  <a:srgbClr val="FF0000"/>
                </a:solidFill>
                <a:latin typeface="HP Simplified" panose="020B0604020204020204" pitchFamily="34" charset="0"/>
              </a:rPr>
              <a:t>329.00 </a:t>
            </a:r>
            <a:r>
              <a:rPr lang="en-US" altLang="en-US" sz="750" dirty="0">
                <a:solidFill>
                  <a:srgbClr val="FF0000"/>
                </a:solidFill>
                <a:latin typeface="HP Simplified" panose="020B0604020204020204" pitchFamily="34" charset="0"/>
              </a:rPr>
              <a:t>€ </a:t>
            </a:r>
          </a:p>
        </p:txBody>
      </p:sp>
      <p:pic>
        <p:nvPicPr>
          <p:cNvPr id="2" name="Picture 1"/>
          <p:cNvPicPr>
            <a:picLocks noChangeAspect="1"/>
          </p:cNvPicPr>
          <p:nvPr/>
        </p:nvPicPr>
        <p:blipFill>
          <a:blip r:embed="rId49" cstate="print">
            <a:extLst>
              <a:ext uri="{28A0092B-C50C-407E-A947-70E740481C1C}">
                <a14:useLocalDpi xmlns:a14="http://schemas.microsoft.com/office/drawing/2010/main" val="0"/>
              </a:ext>
            </a:extLst>
          </a:blip>
          <a:stretch>
            <a:fillRect/>
          </a:stretch>
        </p:blipFill>
        <p:spPr>
          <a:xfrm>
            <a:off x="4199295" y="1438577"/>
            <a:ext cx="2473015" cy="1178796"/>
          </a:xfrm>
          <a:prstGeom prst="rect">
            <a:avLst/>
          </a:prstGeom>
        </p:spPr>
      </p:pic>
      <p:sp>
        <p:nvSpPr>
          <p:cNvPr id="15" name="TextBox 21">
            <a:extLst>
              <a:ext uri="{FF2B5EF4-FFF2-40B4-BE49-F238E27FC236}">
                <a16:creationId xmlns:a16="http://schemas.microsoft.com/office/drawing/2014/main" id="{BD779366-C162-AC20-D9A1-221F78A8D318}"/>
              </a:ext>
            </a:extLst>
          </p:cNvPr>
          <p:cNvSpPr txBox="1">
            <a:spLocks noChangeArrowheads="1"/>
          </p:cNvSpPr>
          <p:nvPr/>
        </p:nvSpPr>
        <p:spPr bwMode="auto">
          <a:xfrm>
            <a:off x="1526293" y="1432122"/>
            <a:ext cx="2298324"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5TW13AA</a:t>
            </a:r>
            <a:r>
              <a:rPr lang="en-US" sz="750" dirty="0">
                <a:latin typeface="HP Simplified" panose="020B0604020204020204" pitchFamily="34" charset="0"/>
                <a:hlinkClick r:id="rId50"/>
              </a:rPr>
              <a:t>  </a:t>
            </a:r>
            <a:r>
              <a:rPr lang="en-US" sz="750" dirty="0">
                <a:latin typeface="HP Simplified" panose="020B0604020204020204" pitchFamily="34" charset="0"/>
              </a:rPr>
              <a:t>HP DOCKING STATION USB-C/A G2  UNIVERSAL  100W  USB TYPE-C  4X USB 3.0  2X DISPLAY PORT 1.4  HDMI  RJ-45  1YW</a:t>
            </a:r>
            <a:r>
              <a:rPr lang="en-GB" sz="750" dirty="0">
                <a:latin typeface="HP Simplified" panose="020B0604020204020204" pitchFamily="34" charset="0"/>
              </a:rPr>
              <a:t>, </a:t>
            </a:r>
            <a:r>
              <a:rPr lang="en-GB" sz="750" dirty="0">
                <a:solidFill>
                  <a:srgbClr val="FF0000"/>
                </a:solidFill>
                <a:latin typeface="HP Simplified" panose="020B0604020204020204" pitchFamily="34" charset="0"/>
              </a:rPr>
              <a:t>168.00 </a:t>
            </a:r>
            <a:r>
              <a:rPr lang="en-US" altLang="en-US" sz="750" dirty="0">
                <a:solidFill>
                  <a:srgbClr val="FF0000"/>
                </a:solidFill>
                <a:latin typeface="HP Simplified" panose="020B0604020204020204" pitchFamily="34" charset="0"/>
              </a:rPr>
              <a:t>€ </a:t>
            </a:r>
          </a:p>
        </p:txBody>
      </p:sp>
      <p:pic>
        <p:nvPicPr>
          <p:cNvPr id="20" name="Picture 19" descr="A black square device with a cord&#10;&#10;AI-generated content may be incorrect.">
            <a:extLst>
              <a:ext uri="{FF2B5EF4-FFF2-40B4-BE49-F238E27FC236}">
                <a16:creationId xmlns:a16="http://schemas.microsoft.com/office/drawing/2014/main" id="{DEC2A4A0-6542-0CAF-1FDF-058CE307C6DD}"/>
              </a:ext>
            </a:extLst>
          </p:cNvPr>
          <p:cNvPicPr>
            <a:picLocks noChangeAspect="1"/>
          </p:cNvPicPr>
          <p:nvPr/>
        </p:nvPicPr>
        <p:blipFill>
          <a:blip r:embed="rId51" cstate="print">
            <a:extLst>
              <a:ext uri="{28A0092B-C50C-407E-A947-70E740481C1C}">
                <a14:useLocalDpi xmlns:a14="http://schemas.microsoft.com/office/drawing/2010/main" val="0"/>
              </a:ext>
            </a:extLst>
          </a:blip>
          <a:stretch>
            <a:fillRect/>
          </a:stretch>
        </p:blipFill>
        <p:spPr>
          <a:xfrm>
            <a:off x="563322" y="1376748"/>
            <a:ext cx="950866" cy="634923"/>
          </a:xfrm>
          <a:prstGeom prst="rect">
            <a:avLst/>
          </a:prstGeom>
        </p:spPr>
      </p:pic>
    </p:spTree>
    <p:extLst>
      <p:ext uri="{BB962C8B-B14F-4D97-AF65-F5344CB8AC3E}">
        <p14:creationId xmlns:p14="http://schemas.microsoft.com/office/powerpoint/2010/main" val="9640831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54470</TotalTime>
  <Words>2530</Words>
  <Application>Microsoft Office PowerPoint</Application>
  <PresentationFormat>A4 Paper (210x297 mm)</PresentationFormat>
  <Paragraphs>258</Paragraphs>
  <Slides>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HP Simplified</vt:lpstr>
      <vt:lpstr>HP Simplified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Michalis Michael</dc:creator>
  <cp:lastModifiedBy>Multitech Reception</cp:lastModifiedBy>
  <cp:revision>8278</cp:revision>
  <cp:lastPrinted>2025-05-15T11:32:09Z</cp:lastPrinted>
  <dcterms:created xsi:type="dcterms:W3CDTF">2015-12-18T09:11:23Z</dcterms:created>
  <dcterms:modified xsi:type="dcterms:W3CDTF">2025-06-05T13:13:39Z</dcterms:modified>
</cp:coreProperties>
</file>