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sldIdLst>
    <p:sldId id="267" r:id="rId5"/>
    <p:sldId id="266" r:id="rId6"/>
    <p:sldId id="268" r:id="rId7"/>
    <p:sldId id="273" r:id="rId8"/>
  </p:sldIdLst>
  <p:sldSz cx="9906000" cy="6858000" type="A4"/>
  <p:notesSz cx="9236075" cy="69500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3B"/>
    <a:srgbClr val="4472C4"/>
    <a:srgbClr val="FF0000"/>
    <a:srgbClr val="70AD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95" autoAdjust="0"/>
    <p:restoredTop sz="94003" autoAdjust="0"/>
  </p:normalViewPr>
  <p:slideViewPr>
    <p:cSldViewPr snapToGrid="0">
      <p:cViewPr varScale="1">
        <p:scale>
          <a:sx n="104" d="100"/>
          <a:sy n="104" d="100"/>
        </p:scale>
        <p:origin x="208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02840" cy="348965"/>
          </a:xfrm>
          <a:prstGeom prst="rect">
            <a:avLst/>
          </a:prstGeom>
        </p:spPr>
        <p:txBody>
          <a:bodyPr vert="horz" lIns="89783" tIns="44891" rIns="89783" bIns="44891" rtlCol="0"/>
          <a:lstStyle>
            <a:lvl1pPr algn="l">
              <a:defRPr sz="1200"/>
            </a:lvl1pPr>
          </a:lstStyle>
          <a:p>
            <a:endParaRPr lang="el-GR" dirty="0"/>
          </a:p>
        </p:txBody>
      </p:sp>
      <p:sp>
        <p:nvSpPr>
          <p:cNvPr id="3" name="Date Placeholder 2"/>
          <p:cNvSpPr>
            <a:spLocks noGrp="1"/>
          </p:cNvSpPr>
          <p:nvPr>
            <p:ph type="dt" idx="1"/>
          </p:nvPr>
        </p:nvSpPr>
        <p:spPr>
          <a:xfrm>
            <a:off x="5231759" y="0"/>
            <a:ext cx="4002840" cy="348965"/>
          </a:xfrm>
          <a:prstGeom prst="rect">
            <a:avLst/>
          </a:prstGeom>
        </p:spPr>
        <p:txBody>
          <a:bodyPr vert="horz" lIns="89783" tIns="44891" rIns="89783" bIns="44891" rtlCol="0"/>
          <a:lstStyle>
            <a:lvl1pPr algn="r">
              <a:defRPr sz="1200"/>
            </a:lvl1pPr>
          </a:lstStyle>
          <a:p>
            <a:fld id="{081D6752-19FF-4E29-AB7F-ED44574D0ACA}" type="datetimeFigureOut">
              <a:rPr lang="el-GR" smtClean="0"/>
              <a:t>13/6/2025</a:t>
            </a:fld>
            <a:endParaRPr lang="el-GR" dirty="0"/>
          </a:p>
        </p:txBody>
      </p:sp>
      <p:sp>
        <p:nvSpPr>
          <p:cNvPr id="4" name="Slide Image Placeholder 3"/>
          <p:cNvSpPr>
            <a:spLocks noGrp="1" noRot="1" noChangeAspect="1"/>
          </p:cNvSpPr>
          <p:nvPr>
            <p:ph type="sldImg" idx="2"/>
          </p:nvPr>
        </p:nvSpPr>
        <p:spPr>
          <a:xfrm>
            <a:off x="2924175" y="868363"/>
            <a:ext cx="3387725" cy="2344737"/>
          </a:xfrm>
          <a:prstGeom prst="rect">
            <a:avLst/>
          </a:prstGeom>
          <a:noFill/>
          <a:ln w="12700">
            <a:solidFill>
              <a:prstClr val="black"/>
            </a:solidFill>
          </a:ln>
        </p:spPr>
        <p:txBody>
          <a:bodyPr vert="horz" lIns="89783" tIns="44891" rIns="89783" bIns="44891" rtlCol="0" anchor="ctr"/>
          <a:lstStyle/>
          <a:p>
            <a:endParaRPr lang="el-GR" dirty="0"/>
          </a:p>
        </p:txBody>
      </p:sp>
      <p:sp>
        <p:nvSpPr>
          <p:cNvPr id="5" name="Notes Placeholder 4"/>
          <p:cNvSpPr>
            <a:spLocks noGrp="1"/>
          </p:cNvSpPr>
          <p:nvPr>
            <p:ph type="body" sz="quarter" idx="3"/>
          </p:nvPr>
        </p:nvSpPr>
        <p:spPr>
          <a:xfrm>
            <a:off x="923166" y="3345194"/>
            <a:ext cx="7389745" cy="2736531"/>
          </a:xfrm>
          <a:prstGeom prst="rect">
            <a:avLst/>
          </a:prstGeom>
        </p:spPr>
        <p:txBody>
          <a:bodyPr vert="horz" lIns="89783" tIns="44891" rIns="89783" bIns="4489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3" y="6601111"/>
            <a:ext cx="4002840" cy="348964"/>
          </a:xfrm>
          <a:prstGeom prst="rect">
            <a:avLst/>
          </a:prstGeom>
        </p:spPr>
        <p:txBody>
          <a:bodyPr vert="horz" lIns="89783" tIns="44891" rIns="89783" bIns="44891" rtlCol="0" anchor="b"/>
          <a:lstStyle>
            <a:lvl1pPr algn="l">
              <a:defRPr sz="1200"/>
            </a:lvl1pPr>
          </a:lstStyle>
          <a:p>
            <a:endParaRPr lang="el-GR" dirty="0"/>
          </a:p>
        </p:txBody>
      </p:sp>
      <p:sp>
        <p:nvSpPr>
          <p:cNvPr id="7" name="Slide Number Placeholder 6"/>
          <p:cNvSpPr>
            <a:spLocks noGrp="1"/>
          </p:cNvSpPr>
          <p:nvPr>
            <p:ph type="sldNum" sz="quarter" idx="5"/>
          </p:nvPr>
        </p:nvSpPr>
        <p:spPr>
          <a:xfrm>
            <a:off x="5231759" y="6601111"/>
            <a:ext cx="4002840" cy="348964"/>
          </a:xfrm>
          <a:prstGeom prst="rect">
            <a:avLst/>
          </a:prstGeom>
        </p:spPr>
        <p:txBody>
          <a:bodyPr vert="horz" lIns="89783" tIns="44891" rIns="89783" bIns="44891" rtlCol="0" anchor="b"/>
          <a:lstStyle>
            <a:lvl1pPr algn="r">
              <a:defRPr sz="1200"/>
            </a:lvl1pPr>
          </a:lstStyle>
          <a:p>
            <a:fld id="{A505F7CA-FC5F-4693-A312-A0C88BD0A265}" type="slidenum">
              <a:rPr lang="el-GR" smtClean="0"/>
              <a:t>‹#›</a:t>
            </a:fld>
            <a:endParaRPr lang="el-GR" dirty="0"/>
          </a:p>
        </p:txBody>
      </p:sp>
    </p:spTree>
    <p:extLst>
      <p:ext uri="{BB962C8B-B14F-4D97-AF65-F5344CB8AC3E}">
        <p14:creationId xmlns:p14="http://schemas.microsoft.com/office/powerpoint/2010/main" val="396219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505F7CA-FC5F-4693-A312-A0C88BD0A265}" type="slidenum">
              <a:rPr lang="el-GR" smtClean="0"/>
              <a:t>3</a:t>
            </a:fld>
            <a:endParaRPr lang="el-GR" dirty="0"/>
          </a:p>
        </p:txBody>
      </p:sp>
    </p:spTree>
    <p:extLst>
      <p:ext uri="{BB962C8B-B14F-4D97-AF65-F5344CB8AC3E}">
        <p14:creationId xmlns:p14="http://schemas.microsoft.com/office/powerpoint/2010/main" val="3703032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05F7CA-FC5F-4693-A312-A0C88BD0A265}" type="slidenum">
              <a:rPr lang="el-GR" smtClean="0"/>
              <a:t>4</a:t>
            </a:fld>
            <a:endParaRPr lang="el-GR" dirty="0"/>
          </a:p>
        </p:txBody>
      </p:sp>
    </p:spTree>
    <p:extLst>
      <p:ext uri="{BB962C8B-B14F-4D97-AF65-F5344CB8AC3E}">
        <p14:creationId xmlns:p14="http://schemas.microsoft.com/office/powerpoint/2010/main" val="1065322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C3B028C-E6EE-4ECB-8F39-2559D2C0DAD9}" type="datetimeFigureOut">
              <a:rPr lang="en-US"/>
              <a:pPr>
                <a:defRPr/>
              </a:pPr>
              <a:t>6/13/2025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E63859-EBC5-434B-B2AA-D772C357642B}" type="slidenum">
              <a:rPr lang="en-US"/>
              <a:pPr>
                <a:defRPr/>
              </a:pPr>
              <a:t>‹#›</a:t>
            </a:fld>
            <a:endParaRPr lang="en-US" dirty="0"/>
          </a:p>
        </p:txBody>
      </p:sp>
    </p:spTree>
    <p:extLst>
      <p:ext uri="{BB962C8B-B14F-4D97-AF65-F5344CB8AC3E}">
        <p14:creationId xmlns:p14="http://schemas.microsoft.com/office/powerpoint/2010/main" val="108172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4215A53-A720-4BD1-86E1-0378404ADAD5}" type="datetimeFigureOut">
              <a:rPr lang="en-US"/>
              <a:pPr>
                <a:defRPr/>
              </a:pPr>
              <a:t>6/13/2025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3020782-C649-460E-8A20-25FAEB3F7061}" type="slidenum">
              <a:rPr lang="en-US"/>
              <a:pPr>
                <a:defRPr/>
              </a:pPr>
              <a:t>‹#›</a:t>
            </a:fld>
            <a:endParaRPr lang="en-US" dirty="0"/>
          </a:p>
        </p:txBody>
      </p:sp>
    </p:spTree>
    <p:extLst>
      <p:ext uri="{BB962C8B-B14F-4D97-AF65-F5344CB8AC3E}">
        <p14:creationId xmlns:p14="http://schemas.microsoft.com/office/powerpoint/2010/main" val="179714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B27A10B-113A-42E2-83C8-B3A588D48F1D}" type="datetimeFigureOut">
              <a:rPr lang="en-US"/>
              <a:pPr>
                <a:defRPr/>
              </a:pPr>
              <a:t>6/13/2025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1A3F668-7F45-4C89-87CF-A396D3C8729E}" type="slidenum">
              <a:rPr lang="en-US"/>
              <a:pPr>
                <a:defRPr/>
              </a:pPr>
              <a:t>‹#›</a:t>
            </a:fld>
            <a:endParaRPr lang="en-US" dirty="0"/>
          </a:p>
        </p:txBody>
      </p:sp>
    </p:spTree>
    <p:extLst>
      <p:ext uri="{BB962C8B-B14F-4D97-AF65-F5344CB8AC3E}">
        <p14:creationId xmlns:p14="http://schemas.microsoft.com/office/powerpoint/2010/main" val="1651440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723A765-7EA0-4DFC-AF8D-8443C11FC6A1}" type="datetimeFigureOut">
              <a:rPr lang="en-US"/>
              <a:pPr>
                <a:defRPr/>
              </a:pPr>
              <a:t>6/13/2025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54B363A-6157-4AA4-B113-D52749B30BE2}" type="slidenum">
              <a:rPr lang="en-US"/>
              <a:pPr>
                <a:defRPr/>
              </a:pPr>
              <a:t>‹#›</a:t>
            </a:fld>
            <a:endParaRPr lang="en-US" dirty="0"/>
          </a:p>
        </p:txBody>
      </p:sp>
    </p:spTree>
    <p:extLst>
      <p:ext uri="{BB962C8B-B14F-4D97-AF65-F5344CB8AC3E}">
        <p14:creationId xmlns:p14="http://schemas.microsoft.com/office/powerpoint/2010/main" val="369447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996CD61-8E83-4822-AD5A-A3455B942F51}" type="datetimeFigureOut">
              <a:rPr lang="en-US"/>
              <a:pPr>
                <a:defRPr/>
              </a:pPr>
              <a:t>6/13/2025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9432E3-5757-4A5A-A854-99F450A6F409}" type="slidenum">
              <a:rPr lang="en-US"/>
              <a:pPr>
                <a:defRPr/>
              </a:pPr>
              <a:t>‹#›</a:t>
            </a:fld>
            <a:endParaRPr lang="en-US" dirty="0"/>
          </a:p>
        </p:txBody>
      </p:sp>
    </p:spTree>
    <p:extLst>
      <p:ext uri="{BB962C8B-B14F-4D97-AF65-F5344CB8AC3E}">
        <p14:creationId xmlns:p14="http://schemas.microsoft.com/office/powerpoint/2010/main" val="1307405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9AF637E-FC13-44F4-A9F5-B7339E2F9278}" type="datetimeFigureOut">
              <a:rPr lang="en-US"/>
              <a:pPr>
                <a:defRPr/>
              </a:pPr>
              <a:t>6/13/2025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61B1DCD-9BAF-448E-9736-CC21647D9453}" type="slidenum">
              <a:rPr lang="en-US"/>
              <a:pPr>
                <a:defRPr/>
              </a:pPr>
              <a:t>‹#›</a:t>
            </a:fld>
            <a:endParaRPr lang="en-US" dirty="0"/>
          </a:p>
        </p:txBody>
      </p:sp>
    </p:spTree>
    <p:extLst>
      <p:ext uri="{BB962C8B-B14F-4D97-AF65-F5344CB8AC3E}">
        <p14:creationId xmlns:p14="http://schemas.microsoft.com/office/powerpoint/2010/main" val="1437445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E23FB86-D0A6-498E-9D84-422A3CD09E3B}" type="datetimeFigureOut">
              <a:rPr lang="en-US"/>
              <a:pPr>
                <a:defRPr/>
              </a:pPr>
              <a:t>6/13/2025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FF57205-520A-48EE-A4CA-5CCDC66E0921}" type="slidenum">
              <a:rPr lang="en-US"/>
              <a:pPr>
                <a:defRPr/>
              </a:pPr>
              <a:t>‹#›</a:t>
            </a:fld>
            <a:endParaRPr lang="en-US" dirty="0"/>
          </a:p>
        </p:txBody>
      </p:sp>
    </p:spTree>
    <p:extLst>
      <p:ext uri="{BB962C8B-B14F-4D97-AF65-F5344CB8AC3E}">
        <p14:creationId xmlns:p14="http://schemas.microsoft.com/office/powerpoint/2010/main" val="247014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2D13ACD-478D-443A-BD0A-351B5772E626}" type="datetimeFigureOut">
              <a:rPr lang="en-US"/>
              <a:pPr>
                <a:defRPr/>
              </a:pPr>
              <a:t>6/13/2025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A57CBD7-82B0-48B4-9F11-314BFC45EB3B}" type="slidenum">
              <a:rPr lang="en-US"/>
              <a:pPr>
                <a:defRPr/>
              </a:pPr>
              <a:t>‹#›</a:t>
            </a:fld>
            <a:endParaRPr lang="en-US" dirty="0"/>
          </a:p>
        </p:txBody>
      </p:sp>
    </p:spTree>
    <p:extLst>
      <p:ext uri="{BB962C8B-B14F-4D97-AF65-F5344CB8AC3E}">
        <p14:creationId xmlns:p14="http://schemas.microsoft.com/office/powerpoint/2010/main" val="426460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DD37D5-D9B5-4066-BA49-FFFAB692A2FD}" type="datetimeFigureOut">
              <a:rPr lang="en-US"/>
              <a:pPr>
                <a:defRPr/>
              </a:pPr>
              <a:t>6/13/2025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3208CB7-01B7-465F-B260-7B53727F3F8B}" type="slidenum">
              <a:rPr lang="en-US"/>
              <a:pPr>
                <a:defRPr/>
              </a:pPr>
              <a:t>‹#›</a:t>
            </a:fld>
            <a:endParaRPr lang="en-US" dirty="0"/>
          </a:p>
        </p:txBody>
      </p:sp>
    </p:spTree>
    <p:extLst>
      <p:ext uri="{BB962C8B-B14F-4D97-AF65-F5344CB8AC3E}">
        <p14:creationId xmlns:p14="http://schemas.microsoft.com/office/powerpoint/2010/main" val="218303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9BE0304-D5AE-4A90-9205-2EF7B2B81833}" type="datetimeFigureOut">
              <a:rPr lang="en-US"/>
              <a:pPr>
                <a:defRPr/>
              </a:pPr>
              <a:t>6/13/2025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A8EA6AF-D2B9-40F3-B34E-30B2704C22D5}" type="slidenum">
              <a:rPr lang="en-US"/>
              <a:pPr>
                <a:defRPr/>
              </a:pPr>
              <a:t>‹#›</a:t>
            </a:fld>
            <a:endParaRPr lang="en-US" dirty="0"/>
          </a:p>
        </p:txBody>
      </p:sp>
    </p:spTree>
    <p:extLst>
      <p:ext uri="{BB962C8B-B14F-4D97-AF65-F5344CB8AC3E}">
        <p14:creationId xmlns:p14="http://schemas.microsoft.com/office/powerpoint/2010/main" val="138468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rtlCol="0">
            <a:normAutofit/>
          </a:bodyPr>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FBB9718-5E6F-41D0-A8D9-DC726438A495}" type="datetimeFigureOut">
              <a:rPr lang="en-US"/>
              <a:pPr>
                <a:defRPr/>
              </a:pPr>
              <a:t>6/13/2025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01AB710-DDCF-472A-9712-DB83BA61ABC8}" type="slidenum">
              <a:rPr lang="en-US"/>
              <a:pPr>
                <a:defRPr/>
              </a:pPr>
              <a:t>‹#›</a:t>
            </a:fld>
            <a:endParaRPr lang="en-US" dirty="0"/>
          </a:p>
        </p:txBody>
      </p:sp>
    </p:spTree>
    <p:extLst>
      <p:ext uri="{BB962C8B-B14F-4D97-AF65-F5344CB8AC3E}">
        <p14:creationId xmlns:p14="http://schemas.microsoft.com/office/powerpoint/2010/main" val="2873233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A8DFA983-E762-4F9F-A1A0-77B36622F384}" type="datetimeFigureOut">
              <a:rPr lang="en-US"/>
              <a:pPr>
                <a:defRPr/>
              </a:pPr>
              <a:t>6/13/2025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BE9BAD05-AE55-455F-B3A6-B91AA00571D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7.jpeg"/><Relationship Id="rId13" Type="http://schemas.openxmlformats.org/officeDocument/2006/relationships/image" Target="../media/image22.png"/><Relationship Id="rId3" Type="http://schemas.openxmlformats.org/officeDocument/2006/relationships/image" Target="../media/image13.jpeg"/><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image" Target="../media/image12.jpeg"/><Relationship Id="rId16" Type="http://schemas.openxmlformats.org/officeDocument/2006/relationships/image" Target="../media/image24.png"/><Relationship Id="rId1" Type="http://schemas.openxmlformats.org/officeDocument/2006/relationships/slideLayout" Target="../slideLayouts/slideLayout1.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1.png"/><Relationship Id="rId15" Type="http://schemas.openxmlformats.org/officeDocument/2006/relationships/image" Target="../media/image23.png"/><Relationship Id="rId10" Type="http://schemas.openxmlformats.org/officeDocument/2006/relationships/image" Target="../media/image19.jpeg"/><Relationship Id="rId4" Type="http://schemas.openxmlformats.org/officeDocument/2006/relationships/image" Target="../media/image14.jpeg"/><Relationship Id="rId9" Type="http://schemas.openxmlformats.org/officeDocument/2006/relationships/image" Target="../media/image18.jpeg"/><Relationship Id="rId1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3.jpeg"/><Relationship Id="rId3" Type="http://schemas.openxmlformats.org/officeDocument/2006/relationships/image" Target="../media/image25.png"/><Relationship Id="rId7" Type="http://schemas.openxmlformats.org/officeDocument/2006/relationships/image" Target="../media/image28.jpeg"/><Relationship Id="rId12" Type="http://schemas.microsoft.com/office/2007/relationships/hdphoto" Target="../media/hdphoto2.wdp"/><Relationship Id="rId2" Type="http://schemas.openxmlformats.org/officeDocument/2006/relationships/notesSlide" Target="../notesSlides/notesSlide1.xml"/><Relationship Id="rId16" Type="http://schemas.openxmlformats.org/officeDocument/2006/relationships/image" Target="../media/image36.png"/><Relationship Id="rId1" Type="http://schemas.openxmlformats.org/officeDocument/2006/relationships/slideLayout" Target="../slideLayouts/slideLayout1.xml"/><Relationship Id="rId6" Type="http://schemas.openxmlformats.org/officeDocument/2006/relationships/image" Target="../media/image27.jpg"/><Relationship Id="rId11" Type="http://schemas.openxmlformats.org/officeDocument/2006/relationships/image" Target="../media/image32.png"/><Relationship Id="rId5" Type="http://schemas.openxmlformats.org/officeDocument/2006/relationships/image" Target="../media/image26.jpeg"/><Relationship Id="rId15" Type="http://schemas.openxmlformats.org/officeDocument/2006/relationships/image" Target="../media/image35.png"/><Relationship Id="rId10" Type="http://schemas.openxmlformats.org/officeDocument/2006/relationships/image" Target="../media/image31.png"/><Relationship Id="rId4" Type="http://schemas.openxmlformats.org/officeDocument/2006/relationships/image" Target="../media/image1.png"/><Relationship Id="rId9" Type="http://schemas.openxmlformats.org/officeDocument/2006/relationships/image" Target="../media/image30.jpeg"/><Relationship Id="rId14" Type="http://schemas.openxmlformats.org/officeDocument/2006/relationships/image" Target="../media/image34.jpeg"/></Relationships>
</file>

<file path=ppt/slides/_rels/slide4.xml.rels><?xml version="1.0" encoding="UTF-8" standalone="yes"?>
<Relationships xmlns="http://schemas.openxmlformats.org/package/2006/relationships"><Relationship Id="rId8" Type="http://schemas.openxmlformats.org/officeDocument/2006/relationships/image" Target="../media/image42.jpeg"/><Relationship Id="rId13" Type="http://schemas.openxmlformats.org/officeDocument/2006/relationships/image" Target="../media/image47.png"/><Relationship Id="rId18" Type="http://schemas.openxmlformats.org/officeDocument/2006/relationships/image" Target="../media/image51.png"/><Relationship Id="rId3" Type="http://schemas.openxmlformats.org/officeDocument/2006/relationships/image" Target="../media/image37.jpeg"/><Relationship Id="rId7" Type="http://schemas.openxmlformats.org/officeDocument/2006/relationships/image" Target="../media/image41.png"/><Relationship Id="rId12" Type="http://schemas.openxmlformats.org/officeDocument/2006/relationships/image" Target="../media/image46.jpeg"/><Relationship Id="rId17" Type="http://schemas.openxmlformats.org/officeDocument/2006/relationships/image" Target="../media/image50.png"/><Relationship Id="rId2" Type="http://schemas.openxmlformats.org/officeDocument/2006/relationships/notesSlide" Target="../notesSlides/notesSlide2.xml"/><Relationship Id="rId16" Type="http://schemas.openxmlformats.org/officeDocument/2006/relationships/image" Target="../media/image49.png"/><Relationship Id="rId1" Type="http://schemas.openxmlformats.org/officeDocument/2006/relationships/slideLayout" Target="../slideLayouts/slideLayout1.xml"/><Relationship Id="rId6" Type="http://schemas.openxmlformats.org/officeDocument/2006/relationships/image" Target="../media/image40.jpeg"/><Relationship Id="rId11" Type="http://schemas.openxmlformats.org/officeDocument/2006/relationships/image" Target="../media/image45.jpeg"/><Relationship Id="rId5" Type="http://schemas.openxmlformats.org/officeDocument/2006/relationships/image" Target="../media/image39.jpeg"/><Relationship Id="rId15" Type="http://schemas.openxmlformats.org/officeDocument/2006/relationships/image" Target="../media/image48.jpeg"/><Relationship Id="rId10" Type="http://schemas.openxmlformats.org/officeDocument/2006/relationships/image" Target="../media/image44.jpeg"/><Relationship Id="rId4" Type="http://schemas.openxmlformats.org/officeDocument/2006/relationships/image" Target="../media/image38.jpeg"/><Relationship Id="rId9" Type="http://schemas.openxmlformats.org/officeDocument/2006/relationships/image" Target="../media/image43.jpeg"/><Relationship Id="rId14"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p:cNvSpPr/>
          <p:nvPr/>
        </p:nvSpPr>
        <p:spPr>
          <a:xfrm>
            <a:off x="3861872" y="-7179"/>
            <a:ext cx="6044127" cy="22219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cxnSp>
        <p:nvCxnSpPr>
          <p:cNvPr id="131" name="Straight Connector 130"/>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68418" y="-12266"/>
            <a:ext cx="2290790" cy="90437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sp>
        <p:nvSpPr>
          <p:cNvPr id="60" name="Rectangle 158"/>
          <p:cNvSpPr>
            <a:spLocks noChangeArrowheads="1"/>
          </p:cNvSpPr>
          <p:nvPr/>
        </p:nvSpPr>
        <p:spPr bwMode="auto">
          <a:xfrm>
            <a:off x="2029239" y="-39439"/>
            <a:ext cx="2224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HP Home, Pavilion &amp; All –In One PCs</a:t>
            </a:r>
          </a:p>
        </p:txBody>
      </p:sp>
      <p:sp>
        <p:nvSpPr>
          <p:cNvPr id="62" name="Rectangle 93"/>
          <p:cNvSpPr>
            <a:spLocks noChangeArrowheads="1"/>
          </p:cNvSpPr>
          <p:nvPr/>
        </p:nvSpPr>
        <p:spPr bwMode="auto">
          <a:xfrm>
            <a:off x="1559842" y="300991"/>
            <a:ext cx="2445444"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June 2025. Page 1/4</a:t>
            </a:r>
            <a:endParaRPr lang="en-US" sz="750" dirty="0">
              <a:solidFill>
                <a:schemeClr val="bg1"/>
              </a:solidFill>
              <a:latin typeface="HP Simplified" panose="020B0604020204020204" pitchFamily="34" charset="0"/>
              <a:cs typeface="Arial" panose="020B0604020202020204" pitchFamily="34" charset="0"/>
            </a:endParaRPr>
          </a:p>
        </p:txBody>
      </p:sp>
      <p:pic>
        <p:nvPicPr>
          <p:cNvPr id="63" name="Picture 8" descr="http://evonexus.org/wp-content/uploads/2015/11/hp-logo-color.png"/>
          <p:cNvPicPr>
            <a:picLocks noChangeAspect="1" noChangeArrowheads="1"/>
          </p:cNvPicPr>
          <p:nvPr/>
        </p:nvPicPr>
        <p:blipFill>
          <a:blip r:embed="rId2" cstate="email">
            <a:grayscl/>
            <a:biLevel thresh="50000"/>
            <a:extLst>
              <a:ext uri="{28A0092B-C50C-407E-A947-70E740481C1C}">
                <a14:useLocalDpi xmlns:a14="http://schemas.microsoft.com/office/drawing/2010/main"/>
              </a:ext>
            </a:extLst>
          </a:blip>
          <a:srcRect l="22939" r="21562"/>
          <a:stretch>
            <a:fillRect/>
          </a:stretch>
        </p:blipFill>
        <p:spPr bwMode="auto">
          <a:xfrm>
            <a:off x="1697785" y="179"/>
            <a:ext cx="33145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Rectangle 51"/>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50" name="Straight Connector 49">
            <a:extLst>
              <a:ext uri="{FF2B5EF4-FFF2-40B4-BE49-F238E27FC236}">
                <a16:creationId xmlns:a16="http://schemas.microsoft.com/office/drawing/2014/main" id="{9B776F17-68C3-C8B5-35D4-F6F326233EEB}"/>
              </a:ext>
            </a:extLst>
          </p:cNvPr>
          <p:cNvCxnSpPr/>
          <p:nvPr/>
        </p:nvCxnSpPr>
        <p:spPr>
          <a:xfrm flipH="1">
            <a:off x="3873066" y="935016"/>
            <a:ext cx="12979" cy="536478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03498A2-8796-9695-9685-6B66D0BC1D06}"/>
              </a:ext>
            </a:extLst>
          </p:cNvPr>
          <p:cNvSpPr txBox="1"/>
          <p:nvPr/>
        </p:nvSpPr>
        <p:spPr>
          <a:xfrm>
            <a:off x="88500" y="3422231"/>
            <a:ext cx="3231279" cy="446276"/>
          </a:xfrm>
          <a:prstGeom prst="rect">
            <a:avLst/>
          </a:prstGeom>
          <a:noFill/>
        </p:spPr>
        <p:txBody>
          <a:bodyPr wrap="square">
            <a:spAutoFit/>
          </a:bodyPr>
          <a:lstStyle/>
          <a:p>
            <a:pPr fontAlgn="base"/>
            <a:r>
              <a:rPr lang="en-GB" sz="750" b="0" i="0" dirty="0">
                <a:solidFill>
                  <a:schemeClr val="tx1">
                    <a:lumMod val="50000"/>
                    <a:lumOff val="50000"/>
                  </a:schemeClr>
                </a:solidFill>
                <a:effectLst/>
                <a:latin typeface="HP Simplified" panose="020B0604020204020204" pitchFamily="34" charset="0"/>
              </a:rPr>
              <a:t>From the brand trusted by millions, this </a:t>
            </a:r>
            <a:r>
              <a:rPr lang="en-GB" sz="800" b="1" i="0" dirty="0">
                <a:solidFill>
                  <a:schemeClr val="accent6"/>
                </a:solidFill>
                <a:effectLst/>
                <a:latin typeface="HP Simplified" panose="020B0604020204020204" pitchFamily="34" charset="0"/>
              </a:rPr>
              <a:t>HP Desktop PC </a:t>
            </a:r>
            <a:r>
              <a:rPr lang="en-GB" sz="750" b="0" i="0" dirty="0">
                <a:solidFill>
                  <a:schemeClr val="tx1">
                    <a:lumMod val="50000"/>
                    <a:lumOff val="50000"/>
                  </a:schemeClr>
                </a:solidFill>
                <a:effectLst/>
                <a:latin typeface="HP Simplified" panose="020B0604020204020204" pitchFamily="34" charset="0"/>
              </a:rPr>
              <a:t>blends a modern design with proven technology. Take on everyday tasks with a reliable processor and save more of your favorite content with abundant storage. </a:t>
            </a:r>
          </a:p>
        </p:txBody>
      </p:sp>
      <p:sp>
        <p:nvSpPr>
          <p:cNvPr id="90" name="TextBox 89">
            <a:extLst>
              <a:ext uri="{FF2B5EF4-FFF2-40B4-BE49-F238E27FC236}">
                <a16:creationId xmlns:a16="http://schemas.microsoft.com/office/drawing/2014/main" id="{0C2998BE-C571-9E33-282A-845442E61A64}"/>
              </a:ext>
            </a:extLst>
          </p:cNvPr>
          <p:cNvSpPr txBox="1"/>
          <p:nvPr/>
        </p:nvSpPr>
        <p:spPr>
          <a:xfrm>
            <a:off x="88500" y="3961176"/>
            <a:ext cx="3159470" cy="446276"/>
          </a:xfrm>
          <a:prstGeom prst="rect">
            <a:avLst/>
          </a:prstGeom>
          <a:noFill/>
        </p:spPr>
        <p:txBody>
          <a:bodyPr wrap="square" rtlCol="0">
            <a:spAutoFit/>
          </a:bodyPr>
          <a:lstStyle/>
          <a:p>
            <a:r>
              <a:rPr lang="en-GB" sz="750" dirty="0">
                <a:solidFill>
                  <a:srgbClr val="000000"/>
                </a:solidFill>
                <a:latin typeface="HP Simplified" panose="020B0604020204020204" pitchFamily="34" charset="0"/>
              </a:rPr>
              <a:t>7Z514EA HP PC </a:t>
            </a:r>
            <a:r>
              <a:rPr lang="en-GB" sz="750" b="1" dirty="0">
                <a:solidFill>
                  <a:srgbClr val="000000"/>
                </a:solidFill>
                <a:latin typeface="HP Simplified" panose="020B0604020204020204" pitchFamily="34" charset="0"/>
              </a:rPr>
              <a:t>M01-F3000NV</a:t>
            </a:r>
            <a:r>
              <a:rPr lang="en-GB" sz="750" dirty="0">
                <a:solidFill>
                  <a:srgbClr val="000000"/>
                </a:solidFill>
                <a:latin typeface="HP Simplified" panose="020B0604020204020204" pitchFamily="34" charset="0"/>
              </a:rPr>
              <a:t>, AMD RYZEN 7 5700G 3.8-4.6GHz/16MB, 8 CORES, 16GB, 512GB SSD + 1TB HDD, UMA GRAPHICS, DVDRW,WIN 11 HOME, 2YW, DARK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1010</a:t>
            </a:r>
            <a:r>
              <a:rPr lang="en-US" sz="750" b="0" i="0" u="none" strike="noStrike" kern="1200" dirty="0">
                <a:solidFill>
                  <a:srgbClr val="FF0000"/>
                </a:solidFill>
                <a:effectLst/>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cxnSp>
        <p:nvCxnSpPr>
          <p:cNvPr id="96" name="Straight Connector 95">
            <a:extLst>
              <a:ext uri="{FF2B5EF4-FFF2-40B4-BE49-F238E27FC236}">
                <a16:creationId xmlns:a16="http://schemas.microsoft.com/office/drawing/2014/main" id="{3513E08F-8FE3-1CD1-E3E4-9D9BEBF36007}"/>
              </a:ext>
            </a:extLst>
          </p:cNvPr>
          <p:cNvCxnSpPr/>
          <p:nvPr/>
        </p:nvCxnSpPr>
        <p:spPr>
          <a:xfrm>
            <a:off x="3933802" y="2540370"/>
            <a:ext cx="5863270" cy="79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3" name="Picture 52" descr="A picture containing text, case, electronics, accessory&#10;&#10;Description automatically generated">
            <a:extLst>
              <a:ext uri="{FF2B5EF4-FFF2-40B4-BE49-F238E27FC236}">
                <a16:creationId xmlns:a16="http://schemas.microsoft.com/office/drawing/2014/main" id="{67910BF2-9FB0-B94B-F1CF-114CB98B510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70595" y="3452801"/>
            <a:ext cx="552662" cy="1090584"/>
          </a:xfrm>
          <a:prstGeom prst="rect">
            <a:avLst/>
          </a:prstGeom>
        </p:spPr>
      </p:pic>
      <p:sp>
        <p:nvSpPr>
          <p:cNvPr id="19" name="TextBox 18">
            <a:extLst>
              <a:ext uri="{FF2B5EF4-FFF2-40B4-BE49-F238E27FC236}">
                <a16:creationId xmlns:a16="http://schemas.microsoft.com/office/drawing/2014/main" id="{C24D9FDF-AF19-436A-7D32-64889A40155E}"/>
              </a:ext>
            </a:extLst>
          </p:cNvPr>
          <p:cNvSpPr txBox="1"/>
          <p:nvPr/>
        </p:nvSpPr>
        <p:spPr>
          <a:xfrm>
            <a:off x="64047" y="4933108"/>
            <a:ext cx="3258431" cy="561692"/>
          </a:xfrm>
          <a:prstGeom prst="rect">
            <a:avLst/>
          </a:prstGeom>
          <a:noFill/>
        </p:spPr>
        <p:txBody>
          <a:bodyPr wrap="square">
            <a:spAutoFit/>
          </a:bodyPr>
          <a:lstStyle/>
          <a:p>
            <a:r>
              <a:rPr lang="en-GB" sz="750" b="0" i="0" dirty="0">
                <a:solidFill>
                  <a:schemeClr val="tx1">
                    <a:lumMod val="50000"/>
                    <a:lumOff val="50000"/>
                  </a:schemeClr>
                </a:solidFill>
                <a:effectLst/>
                <a:latin typeface="HP Simplified" panose="020B0604020204020204" pitchFamily="34" charset="0"/>
              </a:rPr>
              <a:t>Built for any computing activity, the </a:t>
            </a:r>
            <a:r>
              <a:rPr lang="en-GB" sz="800" b="1" i="0" dirty="0">
                <a:solidFill>
                  <a:schemeClr val="accent6"/>
                </a:solidFill>
                <a:effectLst/>
                <a:latin typeface="HP Simplified" panose="020B0604020204020204" pitchFamily="34" charset="0"/>
              </a:rPr>
              <a:t>HP Pavilion Desktop PC </a:t>
            </a:r>
            <a:r>
              <a:rPr lang="en-GB" sz="750" b="0" i="0" dirty="0">
                <a:solidFill>
                  <a:schemeClr val="tx1">
                    <a:lumMod val="50000"/>
                    <a:lumOff val="50000"/>
                  </a:schemeClr>
                </a:solidFill>
                <a:effectLst/>
                <a:latin typeface="HP Simplified" panose="020B0604020204020204" pitchFamily="34" charset="0"/>
              </a:rPr>
              <a:t>combines high performance with a tested, reliable design. Power through your to-do with a high-performance processor and stay connected with integrated Bluetooth® technology.</a:t>
            </a:r>
            <a:endParaRPr lang="el-GR" sz="750" dirty="0">
              <a:solidFill>
                <a:schemeClr val="tx1">
                  <a:lumMod val="50000"/>
                  <a:lumOff val="50000"/>
                </a:schemeClr>
              </a:solidFill>
              <a:latin typeface="HP Simplified" panose="020B0604020204020204" pitchFamily="34" charset="0"/>
            </a:endParaRPr>
          </a:p>
        </p:txBody>
      </p:sp>
      <p:pic>
        <p:nvPicPr>
          <p:cNvPr id="24" name="Picture 23" descr="A person sitting on a bed&#10;&#10;Description automatically generated">
            <a:extLst>
              <a:ext uri="{FF2B5EF4-FFF2-40B4-BE49-F238E27FC236}">
                <a16:creationId xmlns:a16="http://schemas.microsoft.com/office/drawing/2014/main" id="{A6A22EAA-1F11-5832-8FFE-DC943336658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4" y="213"/>
            <a:ext cx="1627863" cy="900000"/>
          </a:xfrm>
          <a:prstGeom prst="rect">
            <a:avLst/>
          </a:prstGeom>
        </p:spPr>
      </p:pic>
      <p:sp>
        <p:nvSpPr>
          <p:cNvPr id="8" name="Rectangle 7"/>
          <p:cNvSpPr/>
          <p:nvPr/>
        </p:nvSpPr>
        <p:spPr>
          <a:xfrm>
            <a:off x="1568418" y="2272020"/>
            <a:ext cx="2056038" cy="800219"/>
          </a:xfrm>
          <a:prstGeom prst="rect">
            <a:avLst/>
          </a:prstGeom>
        </p:spPr>
        <p:txBody>
          <a:bodyPr wrap="square">
            <a:spAutoFit/>
          </a:bodyPr>
          <a:lstStyle/>
          <a:p>
            <a:r>
              <a:rPr lang="en-US" sz="750" dirty="0">
                <a:solidFill>
                  <a:srgbClr val="000000"/>
                </a:solidFill>
                <a:latin typeface="HP Simplified" panose="020B0604020204020204" pitchFamily="34" charset="0"/>
              </a:rPr>
              <a:t>474U1E9  HP MONITOR 23.8'' </a:t>
            </a:r>
            <a:r>
              <a:rPr lang="en-US" sz="750" b="1" dirty="0">
                <a:solidFill>
                  <a:srgbClr val="000000"/>
                </a:solidFill>
                <a:latin typeface="HP Simplified" panose="020B0604020204020204" pitchFamily="34" charset="0"/>
              </a:rPr>
              <a:t>M24FD</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HOME</a:t>
            </a:r>
            <a:r>
              <a:rPr lang="en-US" sz="750" dirty="0">
                <a:solidFill>
                  <a:srgbClr val="000000"/>
                </a:solidFill>
                <a:latin typeface="HP Simplified" panose="020B0604020204020204" pitchFamily="34" charset="0"/>
              </a:rPr>
              <a:t>  IPS LED  FHD 1920 X 1080  5MS  300 NITS  AMD FREESYNC  ANTIGLARE  TILT  DISPLAY PORT  USB TYPE-C  2 X USB TYPE-A  HDMI  VGA  2YW  BLACK/SILVER </a:t>
            </a:r>
            <a:r>
              <a:rPr lang="en-US" sz="750" dirty="0">
                <a:solidFill>
                  <a:srgbClr val="FF0000"/>
                </a:solidFill>
                <a:latin typeface="HP Simplified" panose="020B0604020204020204" pitchFamily="34" charset="0"/>
              </a:rPr>
              <a:t>235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a:p>
            <a:endParaRPr lang="en-US" altLang="en-US" sz="800" i="1" dirty="0">
              <a:solidFill>
                <a:srgbClr val="92D050"/>
              </a:solidFill>
              <a:ea typeface="Calibri" panose="020F0502020204030204" pitchFamily="34" charset="0"/>
            </a:endParaRPr>
          </a:p>
        </p:txBody>
      </p:sp>
      <p:cxnSp>
        <p:nvCxnSpPr>
          <p:cNvPr id="69" name="Straight Connector 68">
            <a:extLst>
              <a:ext uri="{FF2B5EF4-FFF2-40B4-BE49-F238E27FC236}">
                <a16:creationId xmlns:a16="http://schemas.microsoft.com/office/drawing/2014/main" id="{3513E08F-8FE3-1CD1-E3E4-9D9BEBF36007}"/>
              </a:ext>
            </a:extLst>
          </p:cNvPr>
          <p:cNvCxnSpPr/>
          <p:nvPr/>
        </p:nvCxnSpPr>
        <p:spPr>
          <a:xfrm>
            <a:off x="24548" y="3208249"/>
            <a:ext cx="3886964" cy="202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0697" y="5565973"/>
            <a:ext cx="3135198" cy="446276"/>
          </a:xfrm>
          <a:prstGeom prst="rect">
            <a:avLst/>
          </a:prstGeom>
        </p:spPr>
        <p:txBody>
          <a:bodyPr wrap="square">
            <a:spAutoFit/>
          </a:bodyPr>
          <a:lstStyle/>
          <a:p>
            <a:r>
              <a:rPr lang="en-US" sz="750" dirty="0">
                <a:latin typeface="HP Simplified" panose="020B0604020204020204" pitchFamily="34" charset="0"/>
              </a:rPr>
              <a:t>A1AD1EA HP PC </a:t>
            </a:r>
            <a:r>
              <a:rPr lang="en-US" sz="750" b="1" dirty="0">
                <a:latin typeface="HP Simplified" panose="020B0604020204020204" pitchFamily="34" charset="0"/>
              </a:rPr>
              <a:t>PAVILION</a:t>
            </a:r>
            <a:r>
              <a:rPr lang="en-US" sz="750" dirty="0">
                <a:latin typeface="HP Simplified" panose="020B0604020204020204" pitchFamily="34" charset="0"/>
              </a:rPr>
              <a:t> </a:t>
            </a:r>
            <a:r>
              <a:rPr lang="en-US" sz="750" b="1" dirty="0">
                <a:latin typeface="HP Simplified" panose="020B0604020204020204" pitchFamily="34" charset="0"/>
              </a:rPr>
              <a:t>TP01-5006nv,</a:t>
            </a:r>
            <a:r>
              <a:rPr lang="en-US" sz="750" dirty="0">
                <a:latin typeface="HP Simplified" panose="020B0604020204020204" pitchFamily="34" charset="0"/>
              </a:rPr>
              <a:t> INTEL i7-14700 4.2-5.4GHz/33MB, 20 CORES, 16GB, 512GB PCIe NVMe SSD, UMA GRAPHICS, WIN 11 HOME, 2YW, NATURAL SILVER </a:t>
            </a:r>
            <a:r>
              <a:rPr lang="en-US" sz="750" dirty="0">
                <a:solidFill>
                  <a:srgbClr val="FF0000"/>
                </a:solidFill>
                <a:latin typeface="HP Simplified" panose="020B0604020204020204" pitchFamily="34" charset="0"/>
              </a:rPr>
              <a:t>1086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2" name="Picture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81638" y="5013230"/>
            <a:ext cx="514101" cy="1039543"/>
          </a:xfrm>
          <a:prstGeom prst="rect">
            <a:avLst/>
          </a:prstGeom>
        </p:spPr>
      </p:pic>
      <p:cxnSp>
        <p:nvCxnSpPr>
          <p:cNvPr id="74" name="Straight Connector 73">
            <a:extLst>
              <a:ext uri="{FF2B5EF4-FFF2-40B4-BE49-F238E27FC236}">
                <a16:creationId xmlns:a16="http://schemas.microsoft.com/office/drawing/2014/main" id="{34132449-9477-11EA-FA6A-EC75D0F4E93E}"/>
              </a:ext>
            </a:extLst>
          </p:cNvPr>
          <p:cNvCxnSpPr/>
          <p:nvPr/>
        </p:nvCxnSpPr>
        <p:spPr>
          <a:xfrm>
            <a:off x="199798" y="6307870"/>
            <a:ext cx="972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7" name="Rectangle 6"/>
          <p:cNvSpPr/>
          <p:nvPr/>
        </p:nvSpPr>
        <p:spPr>
          <a:xfrm>
            <a:off x="3961321" y="2759247"/>
            <a:ext cx="3865384" cy="446276"/>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Introducing the </a:t>
            </a:r>
            <a:r>
              <a:rPr lang="en-US" sz="800" b="1" dirty="0">
                <a:solidFill>
                  <a:schemeClr val="accent6"/>
                </a:solidFill>
                <a:latin typeface="HP Simplified" panose="020B0604020204020204" pitchFamily="34" charset="0"/>
              </a:rPr>
              <a:t>HP All-in-One Desktop PC</a:t>
            </a:r>
            <a:r>
              <a:rPr lang="en-US" sz="750" dirty="0">
                <a:solidFill>
                  <a:schemeClr val="tx1">
                    <a:lumMod val="50000"/>
                    <a:lumOff val="50000"/>
                  </a:schemeClr>
                </a:solidFill>
                <a:latin typeface="HP Simplified" panose="020B0604020204020204" pitchFamily="34" charset="0"/>
              </a:rPr>
              <a:t> a sleek, desktop solution that blends style with sustainability. Powered by a reliable Intel® Processor, upgraded memory, and advanced multitasking features.</a:t>
            </a:r>
          </a:p>
        </p:txBody>
      </p:sp>
      <p:pic>
        <p:nvPicPr>
          <p:cNvPr id="76" name="Picture 7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02663" y="2925079"/>
            <a:ext cx="1304820" cy="1081626"/>
          </a:xfrm>
          <a:prstGeom prst="rect">
            <a:avLst/>
          </a:prstGeom>
        </p:spPr>
      </p:pic>
      <p:cxnSp>
        <p:nvCxnSpPr>
          <p:cNvPr id="79" name="Straight Connector 78">
            <a:extLst>
              <a:ext uri="{FF2B5EF4-FFF2-40B4-BE49-F238E27FC236}">
                <a16:creationId xmlns:a16="http://schemas.microsoft.com/office/drawing/2014/main" id="{3513E08F-8FE3-1CD1-E3E4-9D9BEBF36007}"/>
              </a:ext>
            </a:extLst>
          </p:cNvPr>
          <p:cNvCxnSpPr/>
          <p:nvPr/>
        </p:nvCxnSpPr>
        <p:spPr>
          <a:xfrm>
            <a:off x="38688" y="1984790"/>
            <a:ext cx="3834378" cy="2924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CC8D907-6FF7-F68E-D54D-03F5156121FA}"/>
              </a:ext>
            </a:extLst>
          </p:cNvPr>
          <p:cNvSpPr txBox="1"/>
          <p:nvPr/>
        </p:nvSpPr>
        <p:spPr>
          <a:xfrm>
            <a:off x="3838762" y="4661690"/>
            <a:ext cx="6179390" cy="215444"/>
          </a:xfrm>
          <a:prstGeom prst="rect">
            <a:avLst/>
          </a:prstGeom>
          <a:noFill/>
        </p:spPr>
        <p:txBody>
          <a:bodyPr wrap="square">
            <a:spAutoFit/>
          </a:bodyPr>
          <a:lstStyle/>
          <a:p>
            <a:pPr algn="ctr"/>
            <a:r>
              <a:rPr lang="en-GB" sz="700" b="1" dirty="0">
                <a:solidFill>
                  <a:schemeClr val="tx2">
                    <a:lumMod val="75000"/>
                  </a:schemeClr>
                </a:solidFill>
                <a:latin typeface="HP Simplified" panose="020B0604020204020204" pitchFamily="34" charset="0"/>
              </a:rPr>
              <a:t>High volume colour printing at extremely low cost per page.</a:t>
            </a:r>
            <a:r>
              <a:rPr lang="en-GB" sz="800" b="0" i="0" dirty="0">
                <a:solidFill>
                  <a:srgbClr val="000000"/>
                </a:solidFill>
                <a:effectLst/>
                <a:latin typeface="forma-djr-micro"/>
              </a:rPr>
              <a:t> </a:t>
            </a:r>
            <a:r>
              <a:rPr lang="en-GB" sz="700" b="1" dirty="0">
                <a:solidFill>
                  <a:schemeClr val="tx2">
                    <a:lumMod val="75000"/>
                  </a:schemeClr>
                </a:solidFill>
                <a:latin typeface="HP Simplified" panose="020B0604020204020204" pitchFamily="34" charset="0"/>
              </a:rPr>
              <a:t>Get up to 8,000 black pages or up to 6,000 colour pages.</a:t>
            </a:r>
            <a:endParaRPr lang="x-none" sz="700" b="1" dirty="0">
              <a:solidFill>
                <a:schemeClr val="tx2">
                  <a:lumMod val="75000"/>
                </a:schemeClr>
              </a:solidFill>
              <a:latin typeface="HP Simplified" panose="020B0604020204020204" pitchFamily="34" charset="0"/>
            </a:endParaRPr>
          </a:p>
        </p:txBody>
      </p:sp>
      <p:sp>
        <p:nvSpPr>
          <p:cNvPr id="87" name="TextBox 86">
            <a:extLst>
              <a:ext uri="{FF2B5EF4-FFF2-40B4-BE49-F238E27FC236}">
                <a16:creationId xmlns:a16="http://schemas.microsoft.com/office/drawing/2014/main" id="{AACF1D3D-D3F1-76F7-9668-591E53C7929C}"/>
              </a:ext>
            </a:extLst>
          </p:cNvPr>
          <p:cNvSpPr txBox="1"/>
          <p:nvPr/>
        </p:nvSpPr>
        <p:spPr>
          <a:xfrm>
            <a:off x="8202663" y="4929360"/>
            <a:ext cx="1728495" cy="1015663"/>
          </a:xfrm>
          <a:prstGeom prst="rect">
            <a:avLst/>
          </a:prstGeom>
          <a:noFill/>
        </p:spPr>
        <p:txBody>
          <a:bodyPr wrap="square" rtlCol="0">
            <a:spAutoFit/>
          </a:bodyPr>
          <a:lstStyle/>
          <a:p>
            <a:pPr fontAlgn="ctr"/>
            <a:r>
              <a:rPr lang="en-US" sz="750" dirty="0">
                <a:latin typeface="HP Simplified" panose="020B0604020204020204" pitchFamily="34" charset="0"/>
              </a:rPr>
              <a:t>6UU46A HP PRINTER ALL IN ONE INKJET COLOR </a:t>
            </a:r>
            <a:r>
              <a:rPr lang="en-US" sz="750" b="1" dirty="0">
                <a:latin typeface="HP Simplified" panose="020B0604020204020204" pitchFamily="34" charset="0"/>
              </a:rPr>
              <a:t>SMART TANK HOME - OFFICE 720 </a:t>
            </a:r>
            <a:r>
              <a:rPr lang="en-US" sz="750" dirty="0">
                <a:latin typeface="HP Simplified" panose="020B0604020204020204" pitchFamily="34" charset="0"/>
              </a:rPr>
              <a:t>A4, PRINT, SCAN, COPY, 23PPM (B), 22PPM (C), 4800x1200 DPI, DC:5K, DUPLEX, 250P TRAY,4 BOTTLES INK, USB, BT, WIFI, 1YW, GET 3YW EXT. INCLUDES 8K BLACK &amp; 6K COLOR INK,</a:t>
            </a:r>
            <a:r>
              <a:rPr lang="en-GB" sz="750" dirty="0">
                <a:solidFill>
                  <a:srgbClr val="FF0000"/>
                </a:solidFill>
                <a:latin typeface="HP Simplified" panose="020B0604020204020204" pitchFamily="34" charset="0"/>
              </a:rPr>
              <a:t> </a:t>
            </a:r>
            <a:r>
              <a:rPr lang="en-GB" sz="750" b="1" dirty="0">
                <a:latin typeface="HP Simplified" panose="020B0604020204020204" pitchFamily="34" charset="0"/>
              </a:rPr>
              <a:t>CASHBACK 50€ UNTIL 3</a:t>
            </a:r>
            <a:r>
              <a:rPr lang="el-GR" sz="750" b="1" dirty="0">
                <a:latin typeface="HP Simplified" panose="020B0604020204020204" pitchFamily="34" charset="0"/>
              </a:rPr>
              <a:t>1</a:t>
            </a:r>
            <a:r>
              <a:rPr lang="en-GB" sz="750" b="1" dirty="0">
                <a:latin typeface="HP Simplified" panose="020B0604020204020204" pitchFamily="34" charset="0"/>
              </a:rPr>
              <a:t>/0</a:t>
            </a:r>
            <a:r>
              <a:rPr lang="el-GR" sz="750" b="1" dirty="0">
                <a:latin typeface="HP Simplified" panose="020B0604020204020204" pitchFamily="34" charset="0"/>
              </a:rPr>
              <a:t>7</a:t>
            </a:r>
            <a:r>
              <a:rPr lang="en-GB" sz="750" b="1" dirty="0">
                <a:latin typeface="HP Simplified" panose="020B0604020204020204" pitchFamily="34" charset="0"/>
              </a:rPr>
              <a:t>/25 </a:t>
            </a:r>
            <a:r>
              <a:rPr lang="en-GB" sz="750" b="1" dirty="0">
                <a:solidFill>
                  <a:srgbClr val="FF0000"/>
                </a:solidFill>
                <a:latin typeface="HP Simplified" panose="020B0604020204020204" pitchFamily="34" charset="0"/>
              </a:rPr>
              <a:t>292</a:t>
            </a:r>
            <a:r>
              <a:rPr lang="en-GB" sz="750" dirty="0">
                <a:solidFill>
                  <a:srgbClr val="FF0000"/>
                </a:solidFill>
                <a:latin typeface="HP Simplified" panose="020B0604020204020204" pitchFamily="34" charset="0"/>
              </a:rPr>
              <a:t> € </a:t>
            </a:r>
            <a:endParaRPr lang="x-none" sz="700" i="1" dirty="0">
              <a:solidFill>
                <a:schemeClr val="accent6">
                  <a:lumMod val="75000"/>
                </a:schemeClr>
              </a:solidFill>
            </a:endParaRPr>
          </a:p>
        </p:txBody>
      </p:sp>
      <p:pic>
        <p:nvPicPr>
          <p:cNvPr id="88" name="Picture 87" descr="A close-up of a microwave&#10;&#10;Description automatically generated with low confidence">
            <a:extLst>
              <a:ext uri="{FF2B5EF4-FFF2-40B4-BE49-F238E27FC236}">
                <a16:creationId xmlns:a16="http://schemas.microsoft.com/office/drawing/2014/main" id="{468F5D3E-C98E-F601-441D-9B2849B63AFA}"/>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968435" y="4992752"/>
            <a:ext cx="1136544" cy="773223"/>
          </a:xfrm>
          <a:prstGeom prst="rect">
            <a:avLst/>
          </a:prstGeom>
        </p:spPr>
      </p:pic>
      <p:sp>
        <p:nvSpPr>
          <p:cNvPr id="92" name="TextBox 91">
            <a:extLst>
              <a:ext uri="{FF2B5EF4-FFF2-40B4-BE49-F238E27FC236}">
                <a16:creationId xmlns:a16="http://schemas.microsoft.com/office/drawing/2014/main" id="{762627C0-507A-1249-B079-DABD7A6B5996}"/>
              </a:ext>
            </a:extLst>
          </p:cNvPr>
          <p:cNvSpPr txBox="1"/>
          <p:nvPr/>
        </p:nvSpPr>
        <p:spPr>
          <a:xfrm>
            <a:off x="5180160" y="4932092"/>
            <a:ext cx="1638082" cy="1023357"/>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1F3Y2A  HP PRINTER ALL IN ONE INKJET COLOR </a:t>
            </a:r>
            <a:r>
              <a:rPr lang="en-GB" sz="750" b="1" dirty="0">
                <a:solidFill>
                  <a:srgbClr val="000000"/>
                </a:solidFill>
                <a:latin typeface="HP Simplified" panose="020B0604020204020204" pitchFamily="34" charset="0"/>
              </a:rPr>
              <a:t>SMART TANK HOME - OFFICE 580 A4</a:t>
            </a:r>
            <a:r>
              <a:rPr lang="en-GB" sz="750" dirty="0">
                <a:solidFill>
                  <a:srgbClr val="000000"/>
                </a:solidFill>
                <a:latin typeface="HP Simplified" panose="020B0604020204020204" pitchFamily="34" charset="0"/>
              </a:rPr>
              <a:t>, PRINT, SCAN, COPY, 22PPM (B), 16PPM (C), 4800 x 1200 DPI, 100P TRAY, DC: 3K, 4 BOTTLES INK, BT, WIFI, 1YW, INCLUDES 8K  BLACK &amp; 6K COLOR INK</a:t>
            </a:r>
            <a:r>
              <a:rPr lang="en-GB" sz="750" dirty="0">
                <a:latin typeface="HP Simplified" panose="020B0604020204020204" pitchFamily="34" charset="0"/>
              </a:rPr>
              <a:t>, </a:t>
            </a:r>
            <a:r>
              <a:rPr lang="en-GB" sz="750" b="1" dirty="0">
                <a:latin typeface="HP Simplified" panose="020B0604020204020204" pitchFamily="34" charset="0"/>
              </a:rPr>
              <a:t>CASHBACK 50€ UNTIL 3</a:t>
            </a:r>
            <a:r>
              <a:rPr lang="el-GR" sz="750" b="1" dirty="0">
                <a:latin typeface="HP Simplified" panose="020B0604020204020204" pitchFamily="34" charset="0"/>
              </a:rPr>
              <a:t>1</a:t>
            </a:r>
            <a:r>
              <a:rPr lang="en-GB" sz="750" b="1" dirty="0">
                <a:latin typeface="HP Simplified" panose="020B0604020204020204" pitchFamily="34" charset="0"/>
              </a:rPr>
              <a:t>/0</a:t>
            </a:r>
            <a:r>
              <a:rPr lang="el-GR" sz="750" b="1" dirty="0">
                <a:latin typeface="HP Simplified" panose="020B0604020204020204" pitchFamily="34" charset="0"/>
              </a:rPr>
              <a:t>7</a:t>
            </a:r>
            <a:r>
              <a:rPr lang="en-GB" sz="750" b="1" dirty="0">
                <a:latin typeface="HP Simplified" panose="020B0604020204020204" pitchFamily="34" charset="0"/>
              </a:rPr>
              <a:t>/25</a:t>
            </a:r>
            <a:r>
              <a:rPr lang="en-GB" sz="750" dirty="0">
                <a:latin typeface="HP Simplified" panose="020B0604020204020204" pitchFamily="34" charset="0"/>
              </a:rPr>
              <a:t> </a:t>
            </a:r>
            <a:r>
              <a:rPr lang="en-US" sz="750" b="0" i="0" u="none" strike="noStrike" kern="1200" dirty="0">
                <a:solidFill>
                  <a:srgbClr val="FF0000"/>
                </a:solidFill>
                <a:effectLst/>
                <a:latin typeface="HP Simplified" panose="020B0604020204020204" pitchFamily="34" charset="0"/>
              </a:rPr>
              <a:t>199</a:t>
            </a:r>
            <a:r>
              <a:rPr lang="el-GR" sz="750" b="0" i="0" u="none" strike="noStrike" kern="1200" dirty="0">
                <a:solidFill>
                  <a:srgbClr val="FF0000"/>
                </a:solidFill>
                <a:effectLst/>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  </a:t>
            </a:r>
            <a:r>
              <a:rPr lang="en-US" sz="800" dirty="0">
                <a:solidFill>
                  <a:srgbClr val="FF0000"/>
                </a:solidFill>
                <a:latin typeface="HP Simplified" panose="020B0604020204020204" pitchFamily="34" charset="0"/>
              </a:rPr>
              <a:t> </a:t>
            </a:r>
            <a:endParaRPr lang="en-GB" sz="750" b="0" i="0" u="none" strike="noStrike" kern="1200" dirty="0">
              <a:solidFill>
                <a:srgbClr val="FF0000"/>
              </a:solidFill>
              <a:effectLst/>
              <a:latin typeface="HP Simplified" panose="020B0604020204020204" pitchFamily="34" charset="0"/>
            </a:endParaRPr>
          </a:p>
        </p:txBody>
      </p:sp>
      <p:pic>
        <p:nvPicPr>
          <p:cNvPr id="93" name="Picture 92" descr="A picture containing text, electronics, printer&#10;&#10;Description automatically generated">
            <a:extLst>
              <a:ext uri="{FF2B5EF4-FFF2-40B4-BE49-F238E27FC236}">
                <a16:creationId xmlns:a16="http://schemas.microsoft.com/office/drawing/2014/main" id="{330E50F7-F39E-7B86-BE0B-26359B76D3CA}"/>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3962974" y="5106128"/>
            <a:ext cx="1155644" cy="707963"/>
          </a:xfrm>
          <a:prstGeom prst="rect">
            <a:avLst/>
          </a:prstGeom>
        </p:spPr>
      </p:pic>
      <p:sp>
        <p:nvSpPr>
          <p:cNvPr id="54" name="Rectangle 53"/>
          <p:cNvSpPr/>
          <p:nvPr/>
        </p:nvSpPr>
        <p:spPr>
          <a:xfrm>
            <a:off x="26613" y="1350408"/>
            <a:ext cx="2080674" cy="561692"/>
          </a:xfrm>
          <a:prstGeom prst="rect">
            <a:avLst/>
          </a:prstGeom>
        </p:spPr>
        <p:txBody>
          <a:bodyPr wrap="square">
            <a:spAutoFit/>
          </a:bodyPr>
          <a:lstStyle/>
          <a:p>
            <a:r>
              <a:rPr lang="en-US" sz="750" dirty="0">
                <a:solidFill>
                  <a:srgbClr val="000000"/>
                </a:solidFill>
                <a:latin typeface="HP Simplified" panose="020B0604020204020204" pitchFamily="34" charset="0"/>
              </a:rPr>
              <a:t>588Q2B HP PRINTER ALL IN ONE INKJET COLOR DESKJET </a:t>
            </a:r>
            <a:r>
              <a:rPr lang="en-US" sz="750" b="1" dirty="0">
                <a:solidFill>
                  <a:srgbClr val="000000"/>
                </a:solidFill>
                <a:latin typeface="HP Simplified" panose="020B0604020204020204" pitchFamily="34" charset="0"/>
              </a:rPr>
              <a:t>HOME 2821e </a:t>
            </a:r>
            <a:r>
              <a:rPr lang="en-US" sz="750" dirty="0">
                <a:solidFill>
                  <a:srgbClr val="000000"/>
                </a:solidFill>
                <a:latin typeface="HP Simplified" panose="020B0604020204020204" pitchFamily="34" charset="0"/>
              </a:rPr>
              <a:t>HP+ A4, PRINT, SCAN COPY, 7PPM (B), 5PPM (C), DC:1K, 60P INPUT TRAY, AIR PRINT, USB, WIFI, 1YW </a:t>
            </a:r>
            <a:r>
              <a:rPr lang="en-US" sz="750" dirty="0">
                <a:solidFill>
                  <a:srgbClr val="FF0000"/>
                </a:solidFill>
                <a:latin typeface="HP Simplified" panose="020B0604020204020204" pitchFamily="34" charset="0"/>
              </a:rPr>
              <a:t>43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12" name="Picture 1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473354" y="1297513"/>
            <a:ext cx="1175561" cy="593929"/>
          </a:xfrm>
          <a:prstGeom prst="rect">
            <a:avLst/>
          </a:prstGeom>
        </p:spPr>
      </p:pic>
      <p:sp>
        <p:nvSpPr>
          <p:cNvPr id="59" name="Rectangle 58"/>
          <p:cNvSpPr/>
          <p:nvPr/>
        </p:nvSpPr>
        <p:spPr>
          <a:xfrm>
            <a:off x="-26622" y="941595"/>
            <a:ext cx="3865384" cy="446276"/>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Effortlessly print, scan, and copy with this compact, wireless home printer paired with the best and easiest-to-use print app. From return labels to your favorite recipes, enjoy a seamless experience</a:t>
            </a:r>
          </a:p>
        </p:txBody>
      </p:sp>
      <p:sp>
        <p:nvSpPr>
          <p:cNvPr id="49" name="TextBox 48">
            <a:extLst>
              <a:ext uri="{FF2B5EF4-FFF2-40B4-BE49-F238E27FC236}">
                <a16:creationId xmlns:a16="http://schemas.microsoft.com/office/drawing/2014/main" id="{BE067414-37F7-71B6-FEDE-4515A5F9CC24}"/>
              </a:ext>
            </a:extLst>
          </p:cNvPr>
          <p:cNvSpPr txBox="1"/>
          <p:nvPr/>
        </p:nvSpPr>
        <p:spPr>
          <a:xfrm>
            <a:off x="4044476" y="3266270"/>
            <a:ext cx="3933499"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A31TBEA  </a:t>
            </a:r>
            <a:r>
              <a:rPr lang="en-US" sz="750" dirty="0">
                <a:solidFill>
                  <a:srgbClr val="000000"/>
                </a:solidFill>
                <a:latin typeface="HP Simplified" panose="020B0604020204020204" pitchFamily="34" charset="0"/>
              </a:rPr>
              <a:t>HP PC ALL IN ONE </a:t>
            </a:r>
            <a:r>
              <a:rPr lang="en-US" sz="750" b="1" dirty="0">
                <a:solidFill>
                  <a:srgbClr val="000000"/>
                </a:solidFill>
                <a:latin typeface="HP Simplified" panose="020B0604020204020204" pitchFamily="34" charset="0"/>
              </a:rPr>
              <a:t>27-CR1004NV</a:t>
            </a:r>
            <a:r>
              <a:rPr lang="en-US" sz="750" dirty="0">
                <a:solidFill>
                  <a:srgbClr val="000000"/>
                </a:solidFill>
                <a:latin typeface="HP Simplified" panose="020B0604020204020204" pitchFamily="34" charset="0"/>
              </a:rPr>
              <a:t>, 27’’ FHD IPS, INTEL ULTRA 7-155U 3.8-4.8GHz/12MB, 12 CORES, 16GB, 1TB NVMe SSD, UMA GRAPHICS, CAM, SPEAKER, WIN 11 HOME, 2YW, SHELL WHITE </a:t>
            </a:r>
            <a:r>
              <a:rPr lang="en-US" sz="750" dirty="0">
                <a:solidFill>
                  <a:srgbClr val="FF0000"/>
                </a:solidFill>
                <a:latin typeface="HP Simplified" panose="020B0604020204020204" pitchFamily="34" charset="0"/>
              </a:rPr>
              <a:t>1328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cxnSp>
        <p:nvCxnSpPr>
          <p:cNvPr id="67" name="Straight Connector 66">
            <a:extLst>
              <a:ext uri="{FF2B5EF4-FFF2-40B4-BE49-F238E27FC236}">
                <a16:creationId xmlns:a16="http://schemas.microsoft.com/office/drawing/2014/main" id="{3513E08F-8FE3-1CD1-E3E4-9D9BEBF36007}"/>
              </a:ext>
            </a:extLst>
          </p:cNvPr>
          <p:cNvCxnSpPr/>
          <p:nvPr/>
        </p:nvCxnSpPr>
        <p:spPr>
          <a:xfrm flipV="1">
            <a:off x="3873066" y="4496767"/>
            <a:ext cx="6020068" cy="44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513E08F-8FE3-1CD1-E3E4-9D9BEBF36007}"/>
              </a:ext>
            </a:extLst>
          </p:cNvPr>
          <p:cNvCxnSpPr/>
          <p:nvPr/>
        </p:nvCxnSpPr>
        <p:spPr>
          <a:xfrm flipV="1">
            <a:off x="60697" y="4607362"/>
            <a:ext cx="2856819" cy="773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3859208" y="248485"/>
            <a:ext cx="3529624" cy="569387"/>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Take on demanding tasks with lightning speed with the </a:t>
            </a:r>
            <a:r>
              <a:rPr lang="en-US" sz="800" b="1" dirty="0">
                <a:solidFill>
                  <a:schemeClr val="accent6"/>
                </a:solidFill>
                <a:latin typeface="HP Simplified" panose="020B0604020204020204" pitchFamily="34" charset="0"/>
              </a:rPr>
              <a:t>HP OmniStudio X 27 inch All-in-One Desktop PC </a:t>
            </a:r>
            <a:r>
              <a:rPr lang="en-US" sz="750" dirty="0">
                <a:solidFill>
                  <a:schemeClr val="tx1">
                    <a:lumMod val="50000"/>
                    <a:lumOff val="50000"/>
                  </a:schemeClr>
                </a:solidFill>
                <a:latin typeface="HP Simplified" panose="020B0604020204020204" pitchFamily="34" charset="0"/>
              </a:rPr>
              <a:t>featuring built-in AI technology and a powerful Intel® Core™ Ultra Processor. Enjoy immersive visuals, cinema-quality audio and AI-powered comfort and wellness features that help you take on the day your way.</a:t>
            </a:r>
          </a:p>
        </p:txBody>
      </p:sp>
      <p:sp>
        <p:nvSpPr>
          <p:cNvPr id="77" name="TextBox 76">
            <a:extLst>
              <a:ext uri="{FF2B5EF4-FFF2-40B4-BE49-F238E27FC236}">
                <a16:creationId xmlns:a16="http://schemas.microsoft.com/office/drawing/2014/main" id="{BE067414-37F7-71B6-FEDE-4515A5F9CC24}"/>
              </a:ext>
            </a:extLst>
          </p:cNvPr>
          <p:cNvSpPr txBox="1"/>
          <p:nvPr/>
        </p:nvSpPr>
        <p:spPr>
          <a:xfrm>
            <a:off x="3921892" y="953581"/>
            <a:ext cx="1913371" cy="900246"/>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B5ZH1EA </a:t>
            </a:r>
            <a:r>
              <a:rPr lang="en-US" sz="750" b="1" dirty="0">
                <a:solidFill>
                  <a:srgbClr val="000000"/>
                </a:solidFill>
                <a:latin typeface="HP Simplified" panose="020B0604020204020204" pitchFamily="34" charset="0"/>
              </a:rPr>
              <a:t>HP</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PC ALL IN ONE OMNISTUDIO X 27-CS0002NV </a:t>
            </a:r>
            <a:r>
              <a:rPr lang="en-US" sz="750" dirty="0">
                <a:solidFill>
                  <a:srgbClr val="000000"/>
                </a:solidFill>
                <a:latin typeface="HP Simplified" panose="020B0604020204020204" pitchFamily="34" charset="0"/>
              </a:rPr>
              <a:t>, 27'' FHD IPS,  INTEL CORE ULTRA 5-125H AI 3.6-4.5GHz/18MB, 14 CORES, 16GB, 512GB PCIe NVMe SSD, INTEL ARC GRAPHICS, SPEAKERS, 5MP CAM, WIFI,BT, WIN 11 HOME, METEOR SILVER, 1YW </a:t>
            </a:r>
            <a:r>
              <a:rPr lang="en-US" sz="750" dirty="0">
                <a:solidFill>
                  <a:srgbClr val="FF0000"/>
                </a:solidFill>
                <a:latin typeface="HP Simplified" panose="020B0604020204020204" pitchFamily="34" charset="0"/>
              </a:rPr>
              <a:t>1409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sp>
        <p:nvSpPr>
          <p:cNvPr id="78" name="TextBox 77">
            <a:extLst>
              <a:ext uri="{FF2B5EF4-FFF2-40B4-BE49-F238E27FC236}">
                <a16:creationId xmlns:a16="http://schemas.microsoft.com/office/drawing/2014/main" id="{BE067414-37F7-71B6-FEDE-4515A5F9CC24}"/>
              </a:ext>
            </a:extLst>
          </p:cNvPr>
          <p:cNvSpPr txBox="1"/>
          <p:nvPr/>
        </p:nvSpPr>
        <p:spPr>
          <a:xfrm>
            <a:off x="3920349" y="1996435"/>
            <a:ext cx="3611932"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B5ZH0EA </a:t>
            </a:r>
            <a:r>
              <a:rPr lang="en-US" sz="750" b="1" dirty="0">
                <a:solidFill>
                  <a:srgbClr val="000000"/>
                </a:solidFill>
                <a:latin typeface="HP Simplified" panose="020B0604020204020204" pitchFamily="34" charset="0"/>
              </a:rPr>
              <a:t>HP PC ALL IN ONE OMNISTUDIO X 27-CS0001NV </a:t>
            </a:r>
            <a:r>
              <a:rPr lang="en-US" sz="750" dirty="0">
                <a:solidFill>
                  <a:srgbClr val="000000"/>
                </a:solidFill>
                <a:latin typeface="HP Simplified" panose="020B0604020204020204" pitchFamily="34" charset="0"/>
              </a:rPr>
              <a:t>, 27'' FHD IPS, INTEL ULTRA 7 155H, 3.8GHz-4.8GHz/24MB, 16 CORES, 16GB, 1TB PCIe NVMe SSD, INTEL ARC GRAPHICS, SPEAKERS, 5MP CAM, WIFI,BT, WIN 11 HOME, METEOR SILVER, 1YW </a:t>
            </a:r>
            <a:r>
              <a:rPr lang="en-US" sz="750" dirty="0">
                <a:solidFill>
                  <a:srgbClr val="FF0000"/>
                </a:solidFill>
                <a:latin typeface="HP Simplified" panose="020B0604020204020204" pitchFamily="34" charset="0"/>
              </a:rPr>
              <a:t>1660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pic>
        <p:nvPicPr>
          <p:cNvPr id="21" name="Picture 20"/>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990962" y="780542"/>
            <a:ext cx="1357312" cy="1160935"/>
          </a:xfrm>
          <a:prstGeom prst="rect">
            <a:avLst/>
          </a:prstGeom>
        </p:spPr>
      </p:pic>
      <p:pic>
        <p:nvPicPr>
          <p:cNvPr id="22" name="Picture 2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455959" y="203507"/>
            <a:ext cx="2453134" cy="2330477"/>
          </a:xfrm>
          <a:prstGeom prst="rect">
            <a:avLst/>
          </a:prstGeom>
        </p:spPr>
      </p:pic>
      <p:sp>
        <p:nvSpPr>
          <p:cNvPr id="55" name="Rectangle 54"/>
          <p:cNvSpPr/>
          <p:nvPr/>
        </p:nvSpPr>
        <p:spPr>
          <a:xfrm>
            <a:off x="1570493" y="443025"/>
            <a:ext cx="2169980" cy="20005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30/06 or Until Stock Last.</a:t>
            </a:r>
          </a:p>
        </p:txBody>
      </p:sp>
      <p:sp>
        <p:nvSpPr>
          <p:cNvPr id="10" name="TextBox 9">
            <a:extLst>
              <a:ext uri="{FF2B5EF4-FFF2-40B4-BE49-F238E27FC236}">
                <a16:creationId xmlns:a16="http://schemas.microsoft.com/office/drawing/2014/main" id="{C25452AF-56E4-3076-5BB6-454622BE6F7D}"/>
              </a:ext>
            </a:extLst>
          </p:cNvPr>
          <p:cNvSpPr txBox="1"/>
          <p:nvPr/>
        </p:nvSpPr>
        <p:spPr>
          <a:xfrm>
            <a:off x="4037248" y="3777858"/>
            <a:ext cx="3933499"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A1LL4EA </a:t>
            </a:r>
            <a:r>
              <a:rPr lang="en-US" sz="750" dirty="0">
                <a:solidFill>
                  <a:srgbClr val="000000"/>
                </a:solidFill>
                <a:latin typeface="HP Simplified" panose="020B0604020204020204" pitchFamily="34" charset="0"/>
              </a:rPr>
              <a:t>HP PC ALL IN ONE </a:t>
            </a:r>
            <a:r>
              <a:rPr lang="en-US" sz="750" b="1" dirty="0">
                <a:solidFill>
                  <a:srgbClr val="000000"/>
                </a:solidFill>
                <a:latin typeface="HP Simplified" panose="020B0604020204020204" pitchFamily="34" charset="0"/>
              </a:rPr>
              <a:t>27-CR1001NV</a:t>
            </a:r>
            <a:r>
              <a:rPr lang="en-US" sz="750" dirty="0">
                <a:solidFill>
                  <a:srgbClr val="000000"/>
                </a:solidFill>
                <a:latin typeface="HP Simplified" panose="020B0604020204020204" pitchFamily="34" charset="0"/>
              </a:rPr>
              <a:t>  27’’ FHD TOUCH  INTEL ULTRA 7-155U 3.8-4.8GHz/12MB  12 CORES  16GB  1TB NVMe SSD  UMA GRAPHICS  CAM  SPEAKER  WIN 11 HOME  2YW  JET BLACK </a:t>
            </a:r>
            <a:r>
              <a:rPr lang="en-US" sz="750" dirty="0">
                <a:solidFill>
                  <a:srgbClr val="FF0000"/>
                </a:solidFill>
                <a:latin typeface="HP Simplified" panose="020B0604020204020204" pitchFamily="34" charset="0"/>
              </a:rPr>
              <a:t>1438 </a:t>
            </a:r>
            <a:r>
              <a:rPr lang="en-GB" sz="750" b="0" i="0" u="none" strike="noStrike" kern="1200" dirty="0">
                <a:solidFill>
                  <a:srgbClr val="FF0000"/>
                </a:solidFill>
                <a:effectLst/>
                <a:latin typeface="HP Simplified" panose="020B0604020204020204" pitchFamily="34" charset="0"/>
              </a:rPr>
              <a:t>€</a:t>
            </a:r>
            <a:r>
              <a:rPr lang="el-GR" sz="750" b="0" i="0" u="none" strike="noStrike" kern="1200" dirty="0">
                <a:solidFill>
                  <a:srgbClr val="FF0000"/>
                </a:solidFill>
                <a:effectLst/>
                <a:latin typeface="HP Simplified" panose="020B0604020204020204" pitchFamily="34" charset="0"/>
              </a:rPr>
              <a:t> </a:t>
            </a:r>
            <a:endParaRPr lang="en-US" altLang="en-US" sz="750" i="1" dirty="0">
              <a:solidFill>
                <a:srgbClr val="92D050"/>
              </a:solidFill>
              <a:ea typeface="Calibri" panose="020F0502020204030204" pitchFamily="34" charset="0"/>
            </a:endParaRPr>
          </a:p>
        </p:txBody>
      </p:sp>
      <p:pic>
        <p:nvPicPr>
          <p:cNvPr id="17" name="Picture 16">
            <a:extLst>
              <a:ext uri="{FF2B5EF4-FFF2-40B4-BE49-F238E27FC236}">
                <a16:creationId xmlns:a16="http://schemas.microsoft.com/office/drawing/2014/main" id="{8D980579-7615-513A-C858-C42A6CB0B05C}"/>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53721" y="2030235"/>
            <a:ext cx="1161813" cy="1161813"/>
          </a:xfrm>
          <a:prstGeom prst="rect">
            <a:avLst/>
          </a:prstGeom>
        </p:spPr>
      </p:pic>
      <p:sp>
        <p:nvSpPr>
          <p:cNvPr id="3" name="Rectangle 2">
            <a:extLst>
              <a:ext uri="{FF2B5EF4-FFF2-40B4-BE49-F238E27FC236}">
                <a16:creationId xmlns:a16="http://schemas.microsoft.com/office/drawing/2014/main" id="{A0318E97-DD1F-D30D-D83A-90C4229FB715}"/>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4" name="Rectangle 3">
            <a:extLst>
              <a:ext uri="{FF2B5EF4-FFF2-40B4-BE49-F238E27FC236}">
                <a16:creationId xmlns:a16="http://schemas.microsoft.com/office/drawing/2014/main" id="{ADB722D1-5229-BC8A-1A28-C60BCD5ABE42}"/>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29307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3599428" y="-648"/>
            <a:ext cx="6306571" cy="22219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pic>
        <p:nvPicPr>
          <p:cNvPr id="70" name="Picture 69" descr="A close up of a phone&#10;&#10;Description automatically generated">
            <a:extLst>
              <a:ext uri="{FF2B5EF4-FFF2-40B4-BE49-F238E27FC236}">
                <a16:creationId xmlns:a16="http://schemas.microsoft.com/office/drawing/2014/main" id="{97BE1428-1E12-6424-C25D-90BFECCC246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594214" y="3190894"/>
            <a:ext cx="551872" cy="1424534"/>
          </a:xfrm>
          <a:prstGeom prst="rect">
            <a:avLst/>
          </a:prstGeom>
        </p:spPr>
      </p:pic>
      <p:pic>
        <p:nvPicPr>
          <p:cNvPr id="28" name="Picture 27"/>
          <p:cNvPicPr>
            <a:picLocks noChangeAspect="1"/>
          </p:cNvPicPr>
          <p:nvPr/>
        </p:nvPicPr>
        <p:blipFill rotWithShape="1">
          <a:blip r:embed="rId3" cstate="email">
            <a:extLst>
              <a:ext uri="{28A0092B-C50C-407E-A947-70E740481C1C}">
                <a14:useLocalDpi xmlns:a14="http://schemas.microsoft.com/office/drawing/2010/main"/>
              </a:ext>
            </a:extLst>
          </a:blip>
          <a:srcRect l="19693" r="18230"/>
          <a:stretch/>
        </p:blipFill>
        <p:spPr>
          <a:xfrm>
            <a:off x="252545" y="5650141"/>
            <a:ext cx="457200" cy="736488"/>
          </a:xfrm>
          <a:prstGeom prst="rect">
            <a:avLst/>
          </a:prstGeom>
        </p:spPr>
      </p:pic>
      <p:pic>
        <p:nvPicPr>
          <p:cNvPr id="3" name="Picture 2" descr="A person wearing headphones and microphone&#10;&#10;Description automatically generated">
            <a:extLst>
              <a:ext uri="{FF2B5EF4-FFF2-40B4-BE49-F238E27FC236}">
                <a16:creationId xmlns:a16="http://schemas.microsoft.com/office/drawing/2014/main" id="{BE4ABDDB-FC9E-9B25-89BF-A0BD495A73A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55" y="154"/>
            <a:ext cx="1963805" cy="972000"/>
          </a:xfrm>
          <a:prstGeom prst="rect">
            <a:avLst/>
          </a:prstGeom>
        </p:spPr>
      </p:pic>
      <p:sp>
        <p:nvSpPr>
          <p:cNvPr id="105" name="TextBox 104">
            <a:extLst>
              <a:ext uri="{FF2B5EF4-FFF2-40B4-BE49-F238E27FC236}">
                <a16:creationId xmlns:a16="http://schemas.microsoft.com/office/drawing/2014/main" id="{39D0AA96-429A-2F56-2F0D-BC891F5B02F3}"/>
              </a:ext>
            </a:extLst>
          </p:cNvPr>
          <p:cNvSpPr txBox="1"/>
          <p:nvPr/>
        </p:nvSpPr>
        <p:spPr>
          <a:xfrm>
            <a:off x="6933388" y="3366580"/>
            <a:ext cx="1520311" cy="1015663"/>
          </a:xfrm>
          <a:prstGeom prst="rect">
            <a:avLst/>
          </a:prstGeom>
          <a:noFill/>
        </p:spPr>
        <p:txBody>
          <a:bodyPr wrap="square" rtlCol="0">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7Z511EA  HP PC OMEN 45L GAMING </a:t>
            </a:r>
            <a:r>
              <a:rPr lang="en-GB" sz="750" b="1" dirty="0">
                <a:solidFill>
                  <a:srgbClr val="000000"/>
                </a:solidFill>
                <a:latin typeface="HP Simplified" panose="020B0604020204020204" pitchFamily="34" charset="0"/>
              </a:rPr>
              <a:t>GT22-1005NV</a:t>
            </a:r>
            <a:r>
              <a:rPr lang="en-GB" sz="750" dirty="0">
                <a:solidFill>
                  <a:srgbClr val="000000"/>
                </a:solidFill>
                <a:latin typeface="HP Simplified" panose="020B0604020204020204" pitchFamily="34" charset="0"/>
              </a:rPr>
              <a:t>, AMD RYZEN 7 7700X 4.5-5.4GHz / 32MB, 8 CORES, 16GB, SSD WD BLACK 1TB, NVIDIA GEFORCE RTX 3070 TI 8GB, WIN 11 HOME, 2YW, SHADOW BLACK GLASS DOOR</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2926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cxnSp>
        <p:nvCxnSpPr>
          <p:cNvPr id="131" name="Straight Connector 130"/>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671692" y="1"/>
            <a:ext cx="1963805" cy="972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latin typeface="HP Simplified" panose="020B0604020204020204" pitchFamily="34" charset="0"/>
            </a:endParaRPr>
          </a:p>
        </p:txBody>
      </p:sp>
      <p:sp>
        <p:nvSpPr>
          <p:cNvPr id="60" name="Rectangle 158"/>
          <p:cNvSpPr>
            <a:spLocks noChangeArrowheads="1"/>
          </p:cNvSpPr>
          <p:nvPr/>
        </p:nvSpPr>
        <p:spPr bwMode="auto">
          <a:xfrm>
            <a:off x="2034032" y="42835"/>
            <a:ext cx="16550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HP Gaming PCs</a:t>
            </a:r>
          </a:p>
        </p:txBody>
      </p:sp>
      <p:pic>
        <p:nvPicPr>
          <p:cNvPr id="63" name="Picture 8" descr="http://evonexus.org/wp-content/uploads/2015/11/hp-logo-color.png"/>
          <p:cNvPicPr>
            <a:picLocks noChangeAspect="1" noChangeArrowheads="1"/>
          </p:cNvPicPr>
          <p:nvPr/>
        </p:nvPicPr>
        <p:blipFill>
          <a:blip r:embed="rId5" cstate="email">
            <a:grayscl/>
            <a:biLevel thresh="50000"/>
            <a:extLst>
              <a:ext uri="{28A0092B-C50C-407E-A947-70E740481C1C}">
                <a14:useLocalDpi xmlns:a14="http://schemas.microsoft.com/office/drawing/2010/main"/>
              </a:ext>
            </a:extLst>
          </a:blip>
          <a:srcRect l="22939" r="21562"/>
          <a:stretch>
            <a:fillRect/>
          </a:stretch>
        </p:blipFill>
        <p:spPr bwMode="auto">
          <a:xfrm>
            <a:off x="1755149" y="-4730"/>
            <a:ext cx="33145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0" name="Straight Connector 109">
            <a:extLst>
              <a:ext uri="{FF2B5EF4-FFF2-40B4-BE49-F238E27FC236}">
                <a16:creationId xmlns:a16="http://schemas.microsoft.com/office/drawing/2014/main" id="{D9A9DD7A-025D-329F-B112-3276D4C69087}"/>
              </a:ext>
            </a:extLst>
          </p:cNvPr>
          <p:cNvCxnSpPr/>
          <p:nvPr/>
        </p:nvCxnSpPr>
        <p:spPr>
          <a:xfrm flipV="1">
            <a:off x="43532" y="3011125"/>
            <a:ext cx="353667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9D0AA96-429A-2F56-2F0D-BC891F5B02F3}"/>
              </a:ext>
            </a:extLst>
          </p:cNvPr>
          <p:cNvSpPr txBox="1"/>
          <p:nvPr/>
        </p:nvSpPr>
        <p:spPr>
          <a:xfrm>
            <a:off x="7772739" y="4726198"/>
            <a:ext cx="1420978" cy="900246"/>
          </a:xfrm>
          <a:prstGeom prst="rect">
            <a:avLst/>
          </a:prstGeom>
          <a:noFill/>
        </p:spPr>
        <p:txBody>
          <a:bodyPr wrap="square" rtlCol="0">
            <a:spAutoFit/>
          </a:bodyPr>
          <a:lstStyle/>
          <a:p>
            <a:pPr eaLnBrk="1" fontAlgn="t"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679D9EA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PC </a:t>
            </a:r>
            <a:r>
              <a:rPr lang="en-GB" sz="750" dirty="0">
                <a:latin typeface="HP Simplified" panose="020B0604020204020204" pitchFamily="34" charset="0"/>
              </a:rPr>
              <a:t>OMEN 45L </a:t>
            </a:r>
            <a:r>
              <a:rPr lang="en-GB" sz="750" b="0" i="0" u="none" strike="noStrike" kern="1200" dirty="0">
                <a:solidFill>
                  <a:srgbClr val="000000"/>
                </a:solidFill>
                <a:effectLst/>
                <a:latin typeface="HP Simplified" panose="020B0604020204020204" pitchFamily="34" charset="0"/>
              </a:rPr>
              <a:t>GAMING </a:t>
            </a:r>
            <a:r>
              <a:rPr lang="en-GB" sz="750" b="1" i="0" u="none" strike="noStrike" kern="1200" dirty="0">
                <a:solidFill>
                  <a:srgbClr val="000000"/>
                </a:solidFill>
                <a:effectLst/>
                <a:latin typeface="HP Simplified" panose="020B0604020204020204" pitchFamily="34" charset="0"/>
              </a:rPr>
              <a:t>GT22-0000NV</a:t>
            </a:r>
            <a:r>
              <a:rPr lang="en-GB" sz="750" b="0" i="0" u="none" strike="noStrike" kern="1200" dirty="0">
                <a:solidFill>
                  <a:srgbClr val="000000"/>
                </a:solidFill>
                <a:effectLst/>
                <a:latin typeface="HP Simplified" panose="020B0604020204020204" pitchFamily="34" charset="0"/>
              </a:rPr>
              <a:t>, INTEL i9-12900K 2.4-5.2GHz/30MB, 12 CORES, 32GB, 512GB M.2, NVIDIA GEFORCE RTX 3080TI 12GB, WIN 11 HOME, 2YW, BLACK</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3420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97" name="TextBox 96">
            <a:extLst>
              <a:ext uri="{FF2B5EF4-FFF2-40B4-BE49-F238E27FC236}">
                <a16:creationId xmlns:a16="http://schemas.microsoft.com/office/drawing/2014/main" id="{77F7BB30-A4D0-9923-A981-7B6B6FDCDFC2}"/>
              </a:ext>
            </a:extLst>
          </p:cNvPr>
          <p:cNvSpPr txBox="1"/>
          <p:nvPr/>
        </p:nvSpPr>
        <p:spPr>
          <a:xfrm>
            <a:off x="3714353" y="3139273"/>
            <a:ext cx="2118030" cy="792525"/>
          </a:xfrm>
          <a:prstGeom prst="rect">
            <a:avLst/>
          </a:prstGeom>
          <a:noFill/>
        </p:spPr>
        <p:txBody>
          <a:bodyPr wrap="square" rtlCol="0">
            <a:spAutoFit/>
          </a:bodyPr>
          <a:lstStyle/>
          <a:p>
            <a:r>
              <a:rPr lang="en-GB" sz="750" dirty="0">
                <a:solidFill>
                  <a:srgbClr val="000000"/>
                </a:solidFill>
                <a:latin typeface="HP Simplified" panose="020B0604020204020204" pitchFamily="34" charset="0"/>
              </a:rPr>
              <a:t>798B6EA HP PC OMEN 40L GAMING </a:t>
            </a:r>
            <a:r>
              <a:rPr lang="en-GB" sz="750" b="1" dirty="0">
                <a:solidFill>
                  <a:srgbClr val="000000"/>
                </a:solidFill>
                <a:latin typeface="HP Simplified" panose="020B0604020204020204" pitchFamily="34" charset="0"/>
              </a:rPr>
              <a:t>GT21-0007NV</a:t>
            </a:r>
            <a:r>
              <a:rPr lang="en-GB" sz="750" dirty="0">
                <a:solidFill>
                  <a:srgbClr val="000000"/>
                </a:solidFill>
                <a:latin typeface="HP Simplified" panose="020B0604020204020204" pitchFamily="34" charset="0"/>
              </a:rPr>
              <a:t>, INTEL ARK i9 12900K 2.4-3.9GHz/14MB, 16 CORES, 64GB (4 X 16GB) DDR4 3733, 1TB 2280 PCIe NV Me SSD + 2TB SATA, NVIDIA GEFORCE RTX 3080 TI 12GB, WIN 11  ADVANCED, 2YW, SHADOW BLACK,  </a:t>
            </a:r>
            <a:r>
              <a:rPr lang="en-GB" sz="750" dirty="0">
                <a:solidFill>
                  <a:srgbClr val="FF0000"/>
                </a:solidFill>
                <a:latin typeface="HP Simplified" panose="020B0604020204020204" pitchFamily="34" charset="0"/>
              </a:rPr>
              <a:t>3866 </a:t>
            </a:r>
            <a:r>
              <a:rPr lang="en-GB" sz="75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95" name="TextBox 94">
            <a:extLst>
              <a:ext uri="{FF2B5EF4-FFF2-40B4-BE49-F238E27FC236}">
                <a16:creationId xmlns:a16="http://schemas.microsoft.com/office/drawing/2014/main" id="{77F7BB30-A4D0-9923-A981-7B6B6FDCDFC2}"/>
              </a:ext>
            </a:extLst>
          </p:cNvPr>
          <p:cNvSpPr txBox="1"/>
          <p:nvPr/>
        </p:nvSpPr>
        <p:spPr>
          <a:xfrm>
            <a:off x="3674625" y="2075112"/>
            <a:ext cx="2196015" cy="677108"/>
          </a:xfrm>
          <a:prstGeom prst="rect">
            <a:avLst/>
          </a:prstGeom>
          <a:noFill/>
        </p:spPr>
        <p:txBody>
          <a:bodyPr wrap="square" rtlCol="0">
            <a:spAutoFit/>
          </a:bodyPr>
          <a:lstStyle/>
          <a:p>
            <a:r>
              <a:rPr lang="en-GB" sz="750" dirty="0">
                <a:solidFill>
                  <a:srgbClr val="000000"/>
                </a:solidFill>
                <a:latin typeface="HP Simplified" panose="020B0604020204020204" pitchFamily="34" charset="0"/>
              </a:rPr>
              <a:t>7Z506EA HP PC OMEN </a:t>
            </a:r>
            <a:r>
              <a:rPr lang="el-GR" sz="750" dirty="0">
                <a:solidFill>
                  <a:srgbClr val="000000"/>
                </a:solidFill>
                <a:latin typeface="HP Simplified" panose="020B0604020204020204" pitchFamily="34" charset="0"/>
              </a:rPr>
              <a:t>40</a:t>
            </a:r>
            <a:r>
              <a:rPr lang="en-US" sz="750" dirty="0">
                <a:solidFill>
                  <a:srgbClr val="000000"/>
                </a:solidFill>
                <a:latin typeface="HP Simplified" panose="020B0604020204020204" pitchFamily="34" charset="0"/>
              </a:rPr>
              <a:t>L </a:t>
            </a:r>
            <a:r>
              <a:rPr lang="en-GB" sz="750" dirty="0">
                <a:solidFill>
                  <a:srgbClr val="000000"/>
                </a:solidFill>
                <a:latin typeface="HP Simplified" panose="020B0604020204020204" pitchFamily="34" charset="0"/>
              </a:rPr>
              <a:t>GAMING </a:t>
            </a:r>
            <a:r>
              <a:rPr lang="en-GB" sz="750" b="1" dirty="0">
                <a:solidFill>
                  <a:srgbClr val="000000"/>
                </a:solidFill>
                <a:latin typeface="HP Simplified" panose="020B0604020204020204" pitchFamily="34" charset="0"/>
              </a:rPr>
              <a:t>GT21-1009NV</a:t>
            </a:r>
            <a:r>
              <a:rPr lang="en-GB" sz="750" dirty="0">
                <a:solidFill>
                  <a:srgbClr val="000000"/>
                </a:solidFill>
                <a:latin typeface="HP Simplified" panose="020B0604020204020204" pitchFamily="34" charset="0"/>
              </a:rPr>
              <a:t>, AMD RYZEN 7 7700X 4.5-5.4GHz/32MB, 8 CORES, 16GB (2x8GB), SSD WD BLACK 1TB, NVIDIA GEFORCE RTX 3070 8GB, WIN 11 HOME, 2YW, SHADOW BLACK GLASS DOOR, </a:t>
            </a:r>
            <a:r>
              <a:rPr lang="en-GB" sz="750" dirty="0">
                <a:solidFill>
                  <a:srgbClr val="FF0000"/>
                </a:solidFill>
                <a:latin typeface="HP Simplified" panose="020B0604020204020204" pitchFamily="34" charset="0"/>
              </a:rPr>
              <a:t>2508 </a:t>
            </a:r>
            <a:r>
              <a:rPr lang="en-GB" sz="75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cxnSp>
        <p:nvCxnSpPr>
          <p:cNvPr id="96" name="Straight Connector 95">
            <a:extLst>
              <a:ext uri="{FF2B5EF4-FFF2-40B4-BE49-F238E27FC236}">
                <a16:creationId xmlns:a16="http://schemas.microsoft.com/office/drawing/2014/main" id="{9B776F17-68C3-C8B5-35D4-F6F326233EEB}"/>
              </a:ext>
            </a:extLst>
          </p:cNvPr>
          <p:cNvCxnSpPr/>
          <p:nvPr/>
        </p:nvCxnSpPr>
        <p:spPr>
          <a:xfrm>
            <a:off x="6623246" y="218139"/>
            <a:ext cx="33361" cy="612786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8403" y="2273154"/>
            <a:ext cx="2475731" cy="677108"/>
          </a:xfrm>
          <a:prstGeom prst="rect">
            <a:avLst/>
          </a:prstGeom>
          <a:noFill/>
          <a:ln>
            <a:noFill/>
          </a:ln>
        </p:spPr>
        <p:txBody>
          <a:bodyPr wrap="square" rtlCol="0">
            <a:spAutoFit/>
          </a:bodyPr>
          <a:lstStyle/>
          <a:p>
            <a:r>
              <a:rPr lang="en-US" sz="750" dirty="0">
                <a:latin typeface="HP Simplified" panose="020B0604020204020204" pitchFamily="34" charset="0"/>
              </a:rPr>
              <a:t>4WH47AA HP MONITOR 24.5''  X 25F OMEN GAMING HOME  A  TN LED  FHD 1920 X 1080  1MS  400 NITS  AMD FREESYNC 240HZ &amp; NVIDIA G-SYNC  ANTIGLARE  HEIGHT ADJUSTABLE  SWIVEL  TILT  2X USB 3.0  2X HDMI  DISPLAY PORT 1.2  1YW  BLACK </a:t>
            </a:r>
            <a:r>
              <a:rPr lang="en-US" sz="750" dirty="0">
                <a:solidFill>
                  <a:srgbClr val="FF0000"/>
                </a:solidFill>
                <a:latin typeface="HP Simplified" panose="020B0604020204020204" pitchFamily="34" charset="0"/>
              </a:rPr>
              <a:t>378 € </a:t>
            </a:r>
            <a:endParaRPr lang="en-US" altLang="en-US" sz="800" i="1" dirty="0">
              <a:solidFill>
                <a:srgbClr val="92D050"/>
              </a:solidFill>
              <a:ea typeface="Calibri" panose="020F0502020204030204" pitchFamily="34" charset="0"/>
            </a:endParaRPr>
          </a:p>
        </p:txBody>
      </p:sp>
      <p:sp>
        <p:nvSpPr>
          <p:cNvPr id="14" name="TextBox 64">
            <a:extLst>
              <a:ext uri="{FF2B5EF4-FFF2-40B4-BE49-F238E27FC236}">
                <a16:creationId xmlns:a16="http://schemas.microsoft.com/office/drawing/2014/main" id="{106192CA-35A1-A021-51DB-79798BE3E2E0}"/>
              </a:ext>
            </a:extLst>
          </p:cNvPr>
          <p:cNvSpPr txBox="1">
            <a:spLocks noChangeArrowheads="1"/>
          </p:cNvSpPr>
          <p:nvPr/>
        </p:nvSpPr>
        <p:spPr bwMode="auto">
          <a:xfrm>
            <a:off x="798016" y="3244633"/>
            <a:ext cx="273775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50" dirty="0">
                <a:latin typeface="HP Simplified" panose="020B0604020204020204" pitchFamily="34" charset="0"/>
              </a:rPr>
              <a:t>6MF36AA HP </a:t>
            </a:r>
            <a:r>
              <a:rPr lang="en-US" sz="750" b="1" dirty="0">
                <a:latin typeface="HP Simplified" panose="020B0604020204020204" pitchFamily="34" charset="0"/>
              </a:rPr>
              <a:t>HEADSET</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MIND-FRAME PRIME HEADSET, MIC, VIRTUAL SURROUND SOUND, OMEN'S ACTIVE EAR CUP COOLING TECHNOLOGY, USB-A PORT, 1YW, WHITE,</a:t>
            </a:r>
            <a:r>
              <a:rPr lang="en-US" sz="750" dirty="0">
                <a:solidFill>
                  <a:srgbClr val="FF0000"/>
                </a:solidFill>
                <a:latin typeface="HP Simplified" panose="020B0604020204020204" pitchFamily="34" charset="0"/>
              </a:rPr>
              <a:t>155 €</a:t>
            </a:r>
            <a:endParaRPr lang="en-US" altLang="en-US" sz="750" dirty="0">
              <a:solidFill>
                <a:srgbClr val="FF0000"/>
              </a:solidFill>
              <a:latin typeface="HP Simplified" panose="020B0604020204020204" pitchFamily="34" charset="0"/>
            </a:endParaRPr>
          </a:p>
        </p:txBody>
      </p:sp>
      <p:sp>
        <p:nvSpPr>
          <p:cNvPr id="35" name="TextBox 34">
            <a:extLst>
              <a:ext uri="{FF2B5EF4-FFF2-40B4-BE49-F238E27FC236}">
                <a16:creationId xmlns:a16="http://schemas.microsoft.com/office/drawing/2014/main" id="{9E698416-53E6-B2B4-9F2C-6284CF6118FF}"/>
              </a:ext>
            </a:extLst>
          </p:cNvPr>
          <p:cNvSpPr txBox="1"/>
          <p:nvPr/>
        </p:nvSpPr>
        <p:spPr>
          <a:xfrm>
            <a:off x="3667144" y="370486"/>
            <a:ext cx="2921750" cy="792525"/>
          </a:xfrm>
          <a:prstGeom prst="rect">
            <a:avLst/>
          </a:prstGeom>
          <a:noFill/>
        </p:spPr>
        <p:txBody>
          <a:bodyPr wrap="square">
            <a:spAutoFit/>
          </a:bodyPr>
          <a:lstStyle/>
          <a:p>
            <a:pPr algn="just"/>
            <a:r>
              <a:rPr lang="en-GB" sz="750" dirty="0">
                <a:solidFill>
                  <a:srgbClr val="231F20"/>
                </a:solidFill>
                <a:latin typeface="HP Simplified" panose="020B0604020204020204" pitchFamily="34" charset="0"/>
              </a:rPr>
              <a:t>The</a:t>
            </a:r>
            <a:r>
              <a:rPr lang="en-GB" sz="800" b="0" i="0" dirty="0">
                <a:solidFill>
                  <a:srgbClr val="231F20"/>
                </a:solidFill>
                <a:effectLst/>
                <a:latin typeface="HP Simplified" panose="020B0604020204020204" pitchFamily="34" charset="0"/>
              </a:rPr>
              <a:t> </a:t>
            </a:r>
            <a:r>
              <a:rPr lang="en-GB" sz="800" b="1" dirty="0">
                <a:solidFill>
                  <a:srgbClr val="FF0000"/>
                </a:solidFill>
                <a:latin typeface="HP Simplified" panose="020B0604020204020204" pitchFamily="34" charset="0"/>
              </a:rPr>
              <a:t>OMEN by HP 40L Gaming Desktop </a:t>
            </a:r>
            <a:r>
              <a:rPr lang="en-GB" sz="750" dirty="0">
                <a:solidFill>
                  <a:srgbClr val="231F20"/>
                </a:solidFill>
                <a:latin typeface="HP Simplified" panose="020B0604020204020204" pitchFamily="34" charset="0"/>
              </a:rPr>
              <a:t>is the ultimate companion on your gaming journey. Powered by the latest Intel and AMD processor and advanced graphics, the OMEN Desktop has a superior cooling system that prevents overheating. Designed for easy tool-less upgradeability, the OMEN Desktop will give you the top-tier performance to meet your gaming needs.</a:t>
            </a:r>
            <a:endParaRPr lang="el-GR" sz="750" dirty="0">
              <a:solidFill>
                <a:srgbClr val="231F20"/>
              </a:solidFill>
              <a:latin typeface="HP Simplified" panose="020B0604020204020204" pitchFamily="34" charset="0"/>
            </a:endParaRPr>
          </a:p>
        </p:txBody>
      </p:sp>
      <p:sp>
        <p:nvSpPr>
          <p:cNvPr id="68" name="TextBox 67">
            <a:extLst>
              <a:ext uri="{FF2B5EF4-FFF2-40B4-BE49-F238E27FC236}">
                <a16:creationId xmlns:a16="http://schemas.microsoft.com/office/drawing/2014/main" id="{D8B9E400-F630-B5C0-07B0-9C12EA5A2768}"/>
              </a:ext>
            </a:extLst>
          </p:cNvPr>
          <p:cNvSpPr txBox="1"/>
          <p:nvPr/>
        </p:nvSpPr>
        <p:spPr>
          <a:xfrm>
            <a:off x="6693900" y="2405978"/>
            <a:ext cx="3064840" cy="800219"/>
          </a:xfrm>
          <a:prstGeom prst="rect">
            <a:avLst/>
          </a:prstGeom>
          <a:noFill/>
        </p:spPr>
        <p:txBody>
          <a:bodyPr wrap="square">
            <a:spAutoFit/>
          </a:bodyPr>
          <a:lstStyle/>
          <a:p>
            <a:pPr algn="just"/>
            <a:r>
              <a:rPr lang="en-GB" sz="750" dirty="0">
                <a:solidFill>
                  <a:srgbClr val="231F20"/>
                </a:solidFill>
                <a:latin typeface="HP Simplified" panose="020B0604020204020204" pitchFamily="34" charset="0"/>
              </a:rPr>
              <a:t>Built for extreme performance, the </a:t>
            </a:r>
            <a:r>
              <a:rPr lang="en-GB" sz="800" b="1" dirty="0">
                <a:solidFill>
                  <a:srgbClr val="FF0000"/>
                </a:solidFill>
                <a:latin typeface="HP Simplified" panose="020B0604020204020204" pitchFamily="34" charset="0"/>
              </a:rPr>
              <a:t>OMEN by HP 45L Gaming Desktop PC</a:t>
            </a:r>
            <a:r>
              <a:rPr lang="en-GB" sz="750" dirty="0">
                <a:solidFill>
                  <a:srgbClr val="231F20"/>
                </a:solidFill>
                <a:latin typeface="HP Simplified" panose="020B0604020204020204" pitchFamily="34" charset="0"/>
              </a:rPr>
              <a:t> is designed for gaming from the ground up. Powered by the latest AMD and Intel Processor, the OMEN by HP gaming desktop takes cooling to incredible heights with a unique cooling chamber. Created for easy tool-less upgradeability with industry standard components to meet your gaming needs.</a:t>
            </a:r>
            <a:endParaRPr lang="el-GR" sz="750" dirty="0">
              <a:solidFill>
                <a:srgbClr val="231F20"/>
              </a:solidFill>
              <a:latin typeface="HP Simplified" panose="020B0604020204020204" pitchFamily="34" charset="0"/>
            </a:endParaRPr>
          </a:p>
        </p:txBody>
      </p:sp>
      <p:pic>
        <p:nvPicPr>
          <p:cNvPr id="2052" name="Picture 4" descr="HP OMEN Mindframe Over-ear Wired Gaming Headphones, White - 6MF36AA | Best  price in Egypt | B.TECH">
            <a:extLst>
              <a:ext uri="{FF2B5EF4-FFF2-40B4-BE49-F238E27FC236}">
                <a16:creationId xmlns:a16="http://schemas.microsoft.com/office/drawing/2014/main" id="{E99F4F2B-806D-5B15-2D65-644D3B3D6F35}"/>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11211" y="3110784"/>
            <a:ext cx="622080" cy="72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916566" y="1318610"/>
            <a:ext cx="665871" cy="1357353"/>
          </a:xfrm>
          <a:prstGeom prst="rect">
            <a:avLst/>
          </a:prstGeom>
        </p:spPr>
      </p:pic>
      <p:cxnSp>
        <p:nvCxnSpPr>
          <p:cNvPr id="88" name="Straight Connector 87">
            <a:extLst>
              <a:ext uri="{FF2B5EF4-FFF2-40B4-BE49-F238E27FC236}">
                <a16:creationId xmlns:a16="http://schemas.microsoft.com/office/drawing/2014/main" id="{D9A9DD7A-025D-329F-B112-3276D4C69087}"/>
              </a:ext>
            </a:extLst>
          </p:cNvPr>
          <p:cNvCxnSpPr/>
          <p:nvPr/>
        </p:nvCxnSpPr>
        <p:spPr>
          <a:xfrm flipV="1">
            <a:off x="43532" y="3903161"/>
            <a:ext cx="353667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809464" y="5647082"/>
            <a:ext cx="2686747" cy="669414"/>
          </a:xfrm>
          <a:prstGeom prst="rect">
            <a:avLst/>
          </a:prstGeom>
        </p:spPr>
        <p:txBody>
          <a:bodyPr wrap="square">
            <a:spAutoFit/>
          </a:bodyPr>
          <a:lstStyle/>
          <a:p>
            <a:r>
              <a:rPr lang="en-US" sz="750" dirty="0">
                <a:solidFill>
                  <a:srgbClr val="000000"/>
                </a:solidFill>
                <a:latin typeface="HP Simplified" panose="020B0604020204020204" pitchFamily="34" charset="0"/>
              </a:rPr>
              <a:t>8BC53AA HP MOUSE </a:t>
            </a:r>
            <a:r>
              <a:rPr lang="en-US" sz="750" b="1" dirty="0">
                <a:solidFill>
                  <a:srgbClr val="000000"/>
                </a:solidFill>
                <a:latin typeface="HP Simplified" panose="020B0604020204020204" pitchFamily="34" charset="0"/>
              </a:rPr>
              <a:t>OMEN</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VECTOR</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GAMING</a:t>
            </a:r>
            <a:r>
              <a:rPr lang="en-US" sz="750" dirty="0">
                <a:solidFill>
                  <a:srgbClr val="000000"/>
                </a:solidFill>
                <a:latin typeface="HP Simplified" panose="020B0604020204020204" pitchFamily="34" charset="0"/>
              </a:rPr>
              <a:t> USB, 6 BUTTONS, OMEN RADAR 3 SENSOR, CO-DEVELOPED WITH PIXART, OPTICAL SENSOR FOR PRECISE MOVEMENT ON MOST SURFACES, 6 PROGRAMMABLE BUTTONS, CUSTOM LIGHTING THROUGH OMEN COMMAND CENTER, BLACK </a:t>
            </a:r>
            <a:r>
              <a:rPr lang="en-US" sz="750" dirty="0">
                <a:solidFill>
                  <a:srgbClr val="FF0000"/>
                </a:solidFill>
                <a:latin typeface="HP Simplified" panose="020B0604020204020204" pitchFamily="34" charset="0"/>
              </a:rPr>
              <a:t>38 </a:t>
            </a:r>
            <a:r>
              <a:rPr lang="el-GR" sz="750" dirty="0">
                <a:solidFill>
                  <a:srgbClr val="FF0000"/>
                </a:solidFill>
                <a:latin typeface="HP Simplified" panose="020B0604020204020204" pitchFamily="34" charset="0"/>
              </a:rPr>
              <a:t>€</a:t>
            </a:r>
            <a:r>
              <a:rPr lang="en-US" sz="750" dirty="0">
                <a:solidFill>
                  <a:srgbClr val="000000"/>
                </a:solidFill>
                <a:latin typeface="HP Simplified" panose="020B0604020204020204" pitchFamily="34" charset="0"/>
              </a:rPr>
              <a:t> </a:t>
            </a:r>
          </a:p>
        </p:txBody>
      </p:sp>
      <p:sp>
        <p:nvSpPr>
          <p:cNvPr id="11" name="Rectangle 10"/>
          <p:cNvSpPr/>
          <p:nvPr/>
        </p:nvSpPr>
        <p:spPr>
          <a:xfrm>
            <a:off x="1182665" y="3997969"/>
            <a:ext cx="2511439" cy="669414"/>
          </a:xfrm>
          <a:prstGeom prst="rect">
            <a:avLst/>
          </a:prstGeom>
        </p:spPr>
        <p:txBody>
          <a:bodyPr wrap="square">
            <a:spAutoFit/>
          </a:bodyPr>
          <a:lstStyle/>
          <a:p>
            <a:r>
              <a:rPr lang="en-GB" sz="750" dirty="0">
                <a:solidFill>
                  <a:srgbClr val="000000"/>
                </a:solidFill>
                <a:latin typeface="HP Simplified" panose="020B0604020204020204" pitchFamily="34" charset="0"/>
              </a:rPr>
              <a:t>6YW76AA HP KEYBOARD </a:t>
            </a:r>
            <a:r>
              <a:rPr lang="en-GB" sz="750" b="1" dirty="0">
                <a:solidFill>
                  <a:srgbClr val="000000"/>
                </a:solidFill>
                <a:latin typeface="HP Simplified" panose="020B0604020204020204" pitchFamily="34" charset="0"/>
              </a:rPr>
              <a:t>OMEN</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GAMING</a:t>
            </a:r>
            <a:r>
              <a:rPr lang="en-GB" sz="750" dirty="0">
                <a:solidFill>
                  <a:srgbClr val="000000"/>
                </a:solidFill>
                <a:latin typeface="HP Simplified" panose="020B0604020204020204" pitchFamily="34" charset="0"/>
              </a:rPr>
              <a:t> BY HP ENCODER, COMMAND A FLAWLESS SYMPHONY OF KEYSTROKES, CHERRY MX RED MECHANICAL SWITCHES DELIVER THE AGILITY YOU NEED TO MANEUVER AHEAD OF THE COMPETITION, RED </a:t>
            </a:r>
            <a:r>
              <a:rPr lang="en-GB" sz="750" dirty="0">
                <a:solidFill>
                  <a:srgbClr val="FF0000"/>
                </a:solidFill>
                <a:latin typeface="HP Simplified" panose="020B0604020204020204" pitchFamily="34" charset="0"/>
              </a:rPr>
              <a:t>119</a:t>
            </a:r>
            <a:r>
              <a:rPr lang="el-GR" sz="750" dirty="0">
                <a:solidFill>
                  <a:srgbClr val="FF0000"/>
                </a:solidFill>
                <a:latin typeface="HP Simplified" panose="020B0604020204020204" pitchFamily="34" charset="0"/>
              </a:rPr>
              <a:t> €</a:t>
            </a:r>
            <a:endParaRPr lang="en-US" sz="750" dirty="0">
              <a:solidFill>
                <a:srgbClr val="000000"/>
              </a:solidFill>
              <a:latin typeface="HP Simplified" panose="020B0604020204020204" pitchFamily="34" charset="0"/>
            </a:endParaRPr>
          </a:p>
        </p:txBody>
      </p:sp>
      <p:cxnSp>
        <p:nvCxnSpPr>
          <p:cNvPr id="90" name="Straight Connector 89">
            <a:extLst>
              <a:ext uri="{FF2B5EF4-FFF2-40B4-BE49-F238E27FC236}">
                <a16:creationId xmlns:a16="http://schemas.microsoft.com/office/drawing/2014/main" id="{9B776F17-68C3-C8B5-35D4-F6F326233EEB}"/>
              </a:ext>
            </a:extLst>
          </p:cNvPr>
          <p:cNvCxnSpPr/>
          <p:nvPr/>
        </p:nvCxnSpPr>
        <p:spPr>
          <a:xfrm flipH="1">
            <a:off x="3616203" y="1014835"/>
            <a:ext cx="1645" cy="539629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p:nvPicPr>
        <p:blipFill rotWithShape="1">
          <a:blip r:embed="rId8" cstate="email">
            <a:extLst>
              <a:ext uri="{28A0092B-C50C-407E-A947-70E740481C1C}">
                <a14:useLocalDpi xmlns:a14="http://schemas.microsoft.com/office/drawing/2010/main"/>
              </a:ext>
            </a:extLst>
          </a:blip>
          <a:srcRect t="19612" b="16994"/>
          <a:stretch/>
        </p:blipFill>
        <p:spPr>
          <a:xfrm>
            <a:off x="137442" y="3957769"/>
            <a:ext cx="1007930" cy="638970"/>
          </a:xfrm>
          <a:prstGeom prst="rect">
            <a:avLst/>
          </a:prstGeom>
        </p:spPr>
      </p:pic>
      <p:cxnSp>
        <p:nvCxnSpPr>
          <p:cNvPr id="82" name="Straight Connector 81">
            <a:extLst>
              <a:ext uri="{FF2B5EF4-FFF2-40B4-BE49-F238E27FC236}">
                <a16:creationId xmlns:a16="http://schemas.microsoft.com/office/drawing/2014/main" id="{D9A9DD7A-025D-329F-B112-3276D4C69087}"/>
              </a:ext>
            </a:extLst>
          </p:cNvPr>
          <p:cNvCxnSpPr/>
          <p:nvPr/>
        </p:nvCxnSpPr>
        <p:spPr>
          <a:xfrm flipV="1">
            <a:off x="158724" y="4756162"/>
            <a:ext cx="3532246" cy="149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9E698416-53E6-B2B4-9F2C-6284CF6118FF}"/>
              </a:ext>
            </a:extLst>
          </p:cNvPr>
          <p:cNvSpPr txBox="1"/>
          <p:nvPr/>
        </p:nvSpPr>
        <p:spPr>
          <a:xfrm>
            <a:off x="1314745" y="1010956"/>
            <a:ext cx="1230032" cy="215444"/>
          </a:xfrm>
          <a:prstGeom prst="rect">
            <a:avLst/>
          </a:prstGeom>
          <a:noFill/>
        </p:spPr>
        <p:txBody>
          <a:bodyPr wrap="square">
            <a:spAutoFit/>
          </a:bodyPr>
          <a:lstStyle/>
          <a:p>
            <a:r>
              <a:rPr lang="en-GB" sz="800" b="1" dirty="0">
                <a:solidFill>
                  <a:srgbClr val="FF0000"/>
                </a:solidFill>
                <a:latin typeface="HP Simplified" panose="020B0604020204020204" pitchFamily="34" charset="0"/>
              </a:rPr>
              <a:t>HP Gaming Peripherals</a:t>
            </a:r>
            <a:endParaRPr lang="el-GR" sz="750" dirty="0">
              <a:solidFill>
                <a:srgbClr val="231F20"/>
              </a:solidFill>
              <a:latin typeface="HP Simplified" panose="020B0604020204020204" pitchFamily="34" charset="0"/>
            </a:endParaRPr>
          </a:p>
        </p:txBody>
      </p:sp>
      <p:sp>
        <p:nvSpPr>
          <p:cNvPr id="2" name="Rectangle 1"/>
          <p:cNvSpPr/>
          <p:nvPr/>
        </p:nvSpPr>
        <p:spPr>
          <a:xfrm>
            <a:off x="1291154" y="1281736"/>
            <a:ext cx="2334947" cy="669414"/>
          </a:xfrm>
          <a:prstGeom prst="rect">
            <a:avLst/>
          </a:prstGeom>
        </p:spPr>
        <p:txBody>
          <a:bodyPr wrap="square">
            <a:spAutoFit/>
          </a:bodyPr>
          <a:lstStyle/>
          <a:p>
            <a:r>
              <a:rPr lang="en-US" sz="750" dirty="0">
                <a:latin typeface="HP Simplified" panose="020B0604020204020204" pitchFamily="34" charset="0"/>
              </a:rPr>
              <a:t>22J05E9 HP MONITOR 24.5'', </a:t>
            </a:r>
            <a:r>
              <a:rPr lang="en-US" sz="750" b="1" dirty="0">
                <a:latin typeface="HP Simplified" panose="020B0604020204020204" pitchFamily="34" charset="0"/>
              </a:rPr>
              <a:t>25i</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GAMING HOME, F, IPS, FHD 1920 X 1080, 1MS, AMD FREESYNC 165Hz PREMIUM PRO, 400 NITS,  TILT, AUDIO OUT , 2 X USB-A 3.2, USB TYPE-B, HDMI, DISPLAY PORT, 2YW, BLACK </a:t>
            </a:r>
            <a:r>
              <a:rPr lang="en-US" sz="750" dirty="0">
                <a:solidFill>
                  <a:srgbClr val="FF0000"/>
                </a:solidFill>
                <a:latin typeface="HP Simplified" panose="020B0604020204020204" pitchFamily="34" charset="0"/>
              </a:rPr>
              <a:t>302 </a:t>
            </a:r>
            <a:r>
              <a:rPr lang="el-GR" sz="750" dirty="0">
                <a:solidFill>
                  <a:srgbClr val="FF0000"/>
                </a:solidFill>
                <a:latin typeface="HP Simplified" panose="020B0604020204020204" pitchFamily="34" charset="0"/>
              </a:rPr>
              <a:t>€</a:t>
            </a:r>
            <a:endParaRPr lang="en-US" altLang="en-US" sz="800" i="1" dirty="0">
              <a:solidFill>
                <a:srgbClr val="92D050"/>
              </a:solidFill>
              <a:ea typeface="Calibri" panose="020F0502020204030204" pitchFamily="34" charset="0"/>
            </a:endParaRPr>
          </a:p>
        </p:txBody>
      </p:sp>
      <p:pic>
        <p:nvPicPr>
          <p:cNvPr id="12" name="Picture 11"/>
          <p:cNvPicPr>
            <a:picLocks noChangeAspect="1"/>
          </p:cNvPicPr>
          <p:nvPr/>
        </p:nvPicPr>
        <p:blipFill rotWithShape="1">
          <a:blip r:embed="rId9" cstate="email">
            <a:extLst>
              <a:ext uri="{28A0092B-C50C-407E-A947-70E740481C1C}">
                <a14:useLocalDpi xmlns:a14="http://schemas.microsoft.com/office/drawing/2010/main"/>
              </a:ext>
            </a:extLst>
          </a:blip>
          <a:srcRect t="13587" b="15326"/>
          <a:stretch/>
        </p:blipFill>
        <p:spPr>
          <a:xfrm>
            <a:off x="142065" y="1208103"/>
            <a:ext cx="1104204" cy="784945"/>
          </a:xfrm>
          <a:prstGeom prst="rect">
            <a:avLst/>
          </a:prstGeom>
        </p:spPr>
      </p:pic>
      <p:sp>
        <p:nvSpPr>
          <p:cNvPr id="86" name="Rectangle 85"/>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71" name="Rectangle 93"/>
          <p:cNvSpPr>
            <a:spLocks noChangeArrowheads="1"/>
          </p:cNvSpPr>
          <p:nvPr/>
        </p:nvSpPr>
        <p:spPr bwMode="auto">
          <a:xfrm>
            <a:off x="1610162" y="304314"/>
            <a:ext cx="190323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June 2025. Page 2/4</a:t>
            </a:r>
          </a:p>
        </p:txBody>
      </p:sp>
      <p:cxnSp>
        <p:nvCxnSpPr>
          <p:cNvPr id="84" name="Straight Connector 83">
            <a:extLst>
              <a:ext uri="{FF2B5EF4-FFF2-40B4-BE49-F238E27FC236}">
                <a16:creationId xmlns:a16="http://schemas.microsoft.com/office/drawing/2014/main" id="{D9A9DD7A-025D-329F-B112-3276D4C69087}"/>
              </a:ext>
            </a:extLst>
          </p:cNvPr>
          <p:cNvCxnSpPr/>
          <p:nvPr/>
        </p:nvCxnSpPr>
        <p:spPr>
          <a:xfrm>
            <a:off x="6737205" y="2346865"/>
            <a:ext cx="3007043" cy="309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936361" y="2954072"/>
            <a:ext cx="653526" cy="1388743"/>
          </a:xfrm>
          <a:prstGeom prst="rect">
            <a:avLst/>
          </a:prstGeom>
        </p:spPr>
      </p:pic>
      <p:pic>
        <p:nvPicPr>
          <p:cNvPr id="4" name="Picture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625217" y="4395107"/>
            <a:ext cx="3037964" cy="1423143"/>
          </a:xfrm>
          <a:prstGeom prst="rect">
            <a:avLst/>
          </a:prstGeom>
        </p:spPr>
      </p:pic>
      <p:pic>
        <p:nvPicPr>
          <p:cNvPr id="7" name="Picture 6"/>
          <p:cNvPicPr>
            <a:picLocks noChangeAspect="1"/>
          </p:cNvPicPr>
          <p:nvPr/>
        </p:nvPicPr>
        <p:blipFill rotWithShape="1">
          <a:blip r:embed="rId12" cstate="email">
            <a:extLst>
              <a:ext uri="{28A0092B-C50C-407E-A947-70E740481C1C}">
                <a14:useLocalDpi xmlns:a14="http://schemas.microsoft.com/office/drawing/2010/main"/>
              </a:ext>
            </a:extLst>
          </a:blip>
          <a:srcRect l="17436" r="11509"/>
          <a:stretch/>
        </p:blipFill>
        <p:spPr>
          <a:xfrm>
            <a:off x="6664036" y="218139"/>
            <a:ext cx="3241964" cy="2127526"/>
          </a:xfrm>
          <a:prstGeom prst="rect">
            <a:avLst/>
          </a:prstGeom>
        </p:spPr>
      </p:pic>
      <p:sp>
        <p:nvSpPr>
          <p:cNvPr id="59" name="Rectangle 58"/>
          <p:cNvSpPr/>
          <p:nvPr/>
        </p:nvSpPr>
        <p:spPr>
          <a:xfrm>
            <a:off x="826650" y="4926679"/>
            <a:ext cx="2686747" cy="553998"/>
          </a:xfrm>
          <a:prstGeom prst="rect">
            <a:avLst/>
          </a:prstGeom>
        </p:spPr>
        <p:txBody>
          <a:bodyPr wrap="square">
            <a:spAutoFit/>
          </a:bodyPr>
          <a:lstStyle/>
          <a:p>
            <a:r>
              <a:rPr lang="en-US" sz="750" dirty="0">
                <a:solidFill>
                  <a:srgbClr val="000000"/>
                </a:solidFill>
                <a:latin typeface="HP Simplified" panose="020B0604020204020204" pitchFamily="34" charset="0"/>
              </a:rPr>
              <a:t>8BC52AA HP MOUSE </a:t>
            </a:r>
            <a:r>
              <a:rPr lang="en-US" sz="750" b="1" dirty="0">
                <a:solidFill>
                  <a:srgbClr val="000000"/>
                </a:solidFill>
                <a:latin typeface="HP Simplified" panose="020B0604020204020204" pitchFamily="34" charset="0"/>
              </a:rPr>
              <a:t>OMEN GAMING VECTOR </a:t>
            </a:r>
            <a:r>
              <a:rPr lang="en-US" sz="750" dirty="0">
                <a:solidFill>
                  <a:srgbClr val="000000"/>
                </a:solidFill>
                <a:latin typeface="HP Simplified" panose="020B0604020204020204" pitchFamily="34" charset="0"/>
              </a:rPr>
              <a:t>ESSENTIAL USB, 6 BUTTONS, OMEN RADAR 1 SENSOR, CO-DEVELOPED WITH PIXART, OPTICAL SENSOR FOR PRECISE MOVEMENT ON MOST SURFACES, 6 PROGRAMMABLE BUTTONS, BLACK </a:t>
            </a:r>
            <a:r>
              <a:rPr lang="en-US" sz="750" dirty="0">
                <a:solidFill>
                  <a:srgbClr val="FF0000"/>
                </a:solidFill>
                <a:latin typeface="HP Simplified" panose="020B0604020204020204" pitchFamily="34" charset="0"/>
              </a:rPr>
              <a:t>25 </a:t>
            </a:r>
            <a:r>
              <a:rPr lang="el-GR" sz="750" dirty="0">
                <a:solidFill>
                  <a:srgbClr val="FF0000"/>
                </a:solidFill>
                <a:latin typeface="HP Simplified" panose="020B0604020204020204" pitchFamily="34" charset="0"/>
              </a:rPr>
              <a:t>€</a:t>
            </a:r>
            <a:r>
              <a:rPr lang="en-US" sz="750" dirty="0">
                <a:solidFill>
                  <a:srgbClr val="000000"/>
                </a:solidFill>
                <a:latin typeface="HP Simplified" panose="020B0604020204020204" pitchFamily="34" charset="0"/>
              </a:rPr>
              <a:t> </a:t>
            </a:r>
          </a:p>
        </p:txBody>
      </p:sp>
      <p:pic>
        <p:nvPicPr>
          <p:cNvPr id="15" name="Picture 14"/>
          <p:cNvPicPr>
            <a:picLocks noChangeAspect="1"/>
          </p:cNvPicPr>
          <p:nvPr/>
        </p:nvPicPr>
        <p:blipFill rotWithShape="1">
          <a:blip r:embed="rId13" cstate="email">
            <a:extLst>
              <a:ext uri="{BEBA8EAE-BF5A-486C-A8C5-ECC9F3942E4B}">
                <a14:imgProps xmlns:a14="http://schemas.microsoft.com/office/drawing/2010/main">
                  <a14:imgLayer r:embed="rId14">
                    <a14:imgEffect>
                      <a14:backgroundRemoval t="19167" b="93750" l="5313" r="73438"/>
                    </a14:imgEffect>
                  </a14:imgLayer>
                </a14:imgProps>
              </a:ext>
              <a:ext uri="{28A0092B-C50C-407E-A947-70E740481C1C}">
                <a14:useLocalDpi xmlns:a14="http://schemas.microsoft.com/office/drawing/2010/main"/>
              </a:ext>
            </a:extLst>
          </a:blip>
          <a:srcRect l="6907" t="23518" r="23718" b="3982"/>
          <a:stretch/>
        </p:blipFill>
        <p:spPr>
          <a:xfrm>
            <a:off x="163735" y="4951837"/>
            <a:ext cx="644828" cy="505406"/>
          </a:xfrm>
          <a:prstGeom prst="rect">
            <a:avLst/>
          </a:prstGeom>
        </p:spPr>
      </p:pic>
      <p:sp>
        <p:nvSpPr>
          <p:cNvPr id="57" name="TextBox 56">
            <a:extLst>
              <a:ext uri="{FF2B5EF4-FFF2-40B4-BE49-F238E27FC236}">
                <a16:creationId xmlns:a16="http://schemas.microsoft.com/office/drawing/2014/main" id="{77F7BB30-A4D0-9923-A981-7B6B6FDCDFC2}"/>
              </a:ext>
            </a:extLst>
          </p:cNvPr>
          <p:cNvSpPr txBox="1"/>
          <p:nvPr/>
        </p:nvSpPr>
        <p:spPr>
          <a:xfrm>
            <a:off x="3686198" y="1288219"/>
            <a:ext cx="2258355" cy="684803"/>
          </a:xfrm>
          <a:prstGeom prst="rect">
            <a:avLst/>
          </a:prstGeom>
          <a:noFill/>
        </p:spPr>
        <p:txBody>
          <a:bodyPr wrap="square" rtlCol="0">
            <a:spAutoFit/>
          </a:bodyPr>
          <a:lstStyle/>
          <a:p>
            <a:r>
              <a:rPr lang="en-GB" sz="750" dirty="0">
                <a:solidFill>
                  <a:srgbClr val="000000"/>
                </a:solidFill>
                <a:latin typeface="HP Simplified" panose="020B0604020204020204" pitchFamily="34" charset="0"/>
              </a:rPr>
              <a:t>A1AC4EA HP PC OMEN 40L GAMING </a:t>
            </a:r>
            <a:r>
              <a:rPr lang="en-GB" sz="750" b="1" dirty="0">
                <a:solidFill>
                  <a:srgbClr val="000000"/>
                </a:solidFill>
                <a:latin typeface="HP Simplified" panose="020B0604020204020204" pitchFamily="34" charset="0"/>
              </a:rPr>
              <a:t>GT21-0005NV, </a:t>
            </a:r>
            <a:r>
              <a:rPr lang="en-GB" sz="750" dirty="0">
                <a:solidFill>
                  <a:srgbClr val="000000"/>
                </a:solidFill>
                <a:latin typeface="HP Simplified" panose="020B0604020204020204" pitchFamily="34" charset="0"/>
              </a:rPr>
              <a:t>INTEL i7-14700K 4.2-5.6GHz/33MB, 20 CORES, 16GB (2x8GB), 512GB PCIe NVMe M.2 SSD, NVIDIA GEFORCE RTX 4060 8GB, WIN 11 PRO, 3YW, BLACK </a:t>
            </a:r>
            <a:r>
              <a:rPr lang="en-GB" sz="750" dirty="0">
                <a:solidFill>
                  <a:srgbClr val="FF0000"/>
                </a:solidFill>
                <a:latin typeface="HP Simplified" panose="020B0604020204020204" pitchFamily="34" charset="0"/>
              </a:rPr>
              <a:t>1947 </a:t>
            </a:r>
            <a:r>
              <a:rPr lang="en-GB" sz="750" i="0" u="none" strike="noStrike" kern="1200" dirty="0">
                <a:solidFill>
                  <a:srgbClr val="FF0000"/>
                </a:solidFill>
                <a:effectLst/>
                <a:latin typeface="HP Simplified" panose="020B0604020204020204" pitchFamily="34" charset="0"/>
              </a:rPr>
              <a:t>€ </a:t>
            </a:r>
          </a:p>
          <a:p>
            <a:endParaRPr lang="en-US" sz="800" i="1" dirty="0">
              <a:solidFill>
                <a:srgbClr val="92D050"/>
              </a:solidFill>
              <a:ea typeface="Calibri" panose="020F0502020204030204" pitchFamily="34" charset="0"/>
            </a:endParaRPr>
          </a:p>
        </p:txBody>
      </p:sp>
      <p:pic>
        <p:nvPicPr>
          <p:cNvPr id="9" name="Picture 8"/>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7038005" y="4724591"/>
            <a:ext cx="551873" cy="1395499"/>
          </a:xfrm>
          <a:prstGeom prst="rect">
            <a:avLst/>
          </a:prstGeom>
        </p:spPr>
      </p:pic>
      <p:sp>
        <p:nvSpPr>
          <p:cNvPr id="55" name="Rectangle 54"/>
          <p:cNvSpPr/>
          <p:nvPr/>
        </p:nvSpPr>
        <p:spPr>
          <a:xfrm>
            <a:off x="1618065" y="444395"/>
            <a:ext cx="1811020"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30/06 or Until Stock Last.</a:t>
            </a:r>
          </a:p>
        </p:txBody>
      </p:sp>
      <p:pic>
        <p:nvPicPr>
          <p:cNvPr id="16" name="Picture 15">
            <a:extLst>
              <a:ext uri="{FF2B5EF4-FFF2-40B4-BE49-F238E27FC236}">
                <a16:creationId xmlns:a16="http://schemas.microsoft.com/office/drawing/2014/main" id="{27F870B9-B704-6C13-4F2A-576128359B80}"/>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396177" y="2014180"/>
            <a:ext cx="1191637" cy="881999"/>
          </a:xfrm>
          <a:prstGeom prst="rect">
            <a:avLst/>
          </a:prstGeom>
        </p:spPr>
      </p:pic>
      <p:sp>
        <p:nvSpPr>
          <p:cNvPr id="10" name="Rectangle 9">
            <a:extLst>
              <a:ext uri="{FF2B5EF4-FFF2-40B4-BE49-F238E27FC236}">
                <a16:creationId xmlns:a16="http://schemas.microsoft.com/office/drawing/2014/main" id="{3A29C75D-488E-2C0A-A08A-C2A98194396F}"/>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17" name="Rectangle 16">
            <a:extLst>
              <a:ext uri="{FF2B5EF4-FFF2-40B4-BE49-F238E27FC236}">
                <a16:creationId xmlns:a16="http://schemas.microsoft.com/office/drawing/2014/main" id="{5FA6C6E3-2EB7-DD21-BCBD-2D8D577802E3}"/>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69597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67"/>
          <p:cNvPicPr>
            <a:picLocks noChangeAspect="1"/>
          </p:cNvPicPr>
          <p:nvPr/>
        </p:nvPicPr>
        <p:blipFill>
          <a:blip r:embed="rId3" cstate="email">
            <a:lum bright="70000" contrast="-70000"/>
            <a:extLst>
              <a:ext uri="{28A0092B-C50C-407E-A947-70E740481C1C}">
                <a14:useLocalDpi xmlns:a14="http://schemas.microsoft.com/office/drawing/2010/main"/>
              </a:ext>
            </a:extLst>
          </a:blip>
          <a:stretch>
            <a:fillRect/>
          </a:stretch>
        </p:blipFill>
        <p:spPr>
          <a:xfrm>
            <a:off x="3703413" y="-5051"/>
            <a:ext cx="3079268" cy="1360432"/>
          </a:xfrm>
          <a:prstGeom prst="rect">
            <a:avLst/>
          </a:prstGeom>
        </p:spPr>
      </p:pic>
      <p:sp>
        <p:nvSpPr>
          <p:cNvPr id="110" name="Rectangle 109"/>
          <p:cNvSpPr/>
          <p:nvPr/>
        </p:nvSpPr>
        <p:spPr>
          <a:xfrm>
            <a:off x="1006248" y="-3192"/>
            <a:ext cx="2692814" cy="10337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latin typeface="HP Simplified" panose="020B0604020204020204" pitchFamily="34" charset="0"/>
            </a:endParaRPr>
          </a:p>
        </p:txBody>
      </p:sp>
      <p:cxnSp>
        <p:nvCxnSpPr>
          <p:cNvPr id="131" name="Straight Connector 130"/>
          <p:cNvCxnSpPr/>
          <p:nvPr/>
        </p:nvCxnSpPr>
        <p:spPr>
          <a:xfrm>
            <a:off x="6538913" y="6396038"/>
            <a:ext cx="0" cy="431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4030663" y="6405563"/>
            <a:ext cx="0" cy="431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062" name="Rectangle 158"/>
          <p:cNvSpPr>
            <a:spLocks noChangeArrowheads="1"/>
          </p:cNvSpPr>
          <p:nvPr/>
        </p:nvSpPr>
        <p:spPr bwMode="auto">
          <a:xfrm>
            <a:off x="1533429" y="-1068"/>
            <a:ext cx="2206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HP Mini, SFF</a:t>
            </a:r>
            <a:r>
              <a:rPr lang="el-GR" sz="1000" b="1" dirty="0">
                <a:solidFill>
                  <a:schemeClr val="bg1"/>
                </a:solidFill>
                <a:effectLst>
                  <a:outerShdw blurRad="38100" dist="38100" dir="2700000" algn="tl">
                    <a:srgbClr val="000000">
                      <a:alpha val="43137"/>
                    </a:srgbClr>
                  </a:outerShdw>
                </a:effectLst>
                <a:latin typeface="HP Simplified" panose="020B0604020204020204" pitchFamily="34" charset="0"/>
              </a:rPr>
              <a:t>,</a:t>
            </a:r>
            <a:r>
              <a:rPr lang="en-US" sz="1000" b="1" dirty="0">
                <a:solidFill>
                  <a:schemeClr val="bg1"/>
                </a:solidFill>
                <a:effectLst>
                  <a:outerShdw blurRad="38100" dist="38100" dir="2700000" algn="tl">
                    <a:srgbClr val="000000">
                      <a:alpha val="43137"/>
                    </a:srgbClr>
                  </a:outerShdw>
                </a:effectLst>
                <a:latin typeface="HP Simplified" panose="020B0604020204020204" pitchFamily="34" charset="0"/>
              </a:rPr>
              <a:t> Tower, and All In One Business PCs</a:t>
            </a:r>
          </a:p>
          <a:p>
            <a:r>
              <a:rPr lang="en-US" sz="1000" dirty="0"/>
              <a:t> </a:t>
            </a:r>
          </a:p>
          <a:p>
            <a:pPr eaLnBrk="1" hangingPunct="1"/>
            <a:endParaRPr lang="el-GR" altLang="en-US" sz="1000" b="1" dirty="0">
              <a:solidFill>
                <a:schemeClr val="bg1"/>
              </a:solidFill>
              <a:effectLst>
                <a:outerShdw blurRad="38100" dist="38100" dir="2700000" algn="tl">
                  <a:srgbClr val="000000">
                    <a:alpha val="43137"/>
                  </a:srgbClr>
                </a:outerShdw>
              </a:effectLst>
              <a:latin typeface="HP Simplified" panose="020B0604020204020204" pitchFamily="34" charset="0"/>
            </a:endParaRPr>
          </a:p>
        </p:txBody>
      </p:sp>
      <p:pic>
        <p:nvPicPr>
          <p:cNvPr id="2063" name="Picture 8" descr="http://evonexus.org/wp-content/uploads/2015/11/hp-logo-color.png"/>
          <p:cNvPicPr>
            <a:picLocks noChangeAspect="1" noChangeArrowheads="1"/>
          </p:cNvPicPr>
          <p:nvPr/>
        </p:nvPicPr>
        <p:blipFill>
          <a:blip r:embed="rId4" cstate="email">
            <a:grayscl/>
            <a:biLevel thresh="50000"/>
            <a:extLst>
              <a:ext uri="{28A0092B-C50C-407E-A947-70E740481C1C}">
                <a14:useLocalDpi xmlns:a14="http://schemas.microsoft.com/office/drawing/2010/main"/>
              </a:ext>
            </a:extLst>
          </a:blip>
          <a:srcRect l="22939" r="21562"/>
          <a:stretch>
            <a:fillRect/>
          </a:stretch>
        </p:blipFill>
        <p:spPr bwMode="auto">
          <a:xfrm>
            <a:off x="1141241" y="0"/>
            <a:ext cx="331454"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 name="Picture 2">
            <a:extLst>
              <a:ext uri="{FF2B5EF4-FFF2-40B4-BE49-F238E27FC236}">
                <a16:creationId xmlns:a16="http://schemas.microsoft.com/office/drawing/2014/main" id="{B05B3299-1F47-2D4D-DE53-12A8EE3B0E8A}"/>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5619"/>
            <a:ext cx="1036848" cy="1036848"/>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Straight Connector 129">
            <a:extLst>
              <a:ext uri="{FF2B5EF4-FFF2-40B4-BE49-F238E27FC236}">
                <a16:creationId xmlns:a16="http://schemas.microsoft.com/office/drawing/2014/main" id="{366B0EBD-A616-92B7-F28C-38B4293C1EF9}"/>
              </a:ext>
            </a:extLst>
          </p:cNvPr>
          <p:cNvCxnSpPr>
            <a:cxnSpLocks/>
          </p:cNvCxnSpPr>
          <p:nvPr/>
        </p:nvCxnSpPr>
        <p:spPr>
          <a:xfrm flipH="1">
            <a:off x="3701737" y="915959"/>
            <a:ext cx="3352" cy="5402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366B0EBD-A616-92B7-F28C-38B4293C1EF9}"/>
              </a:ext>
            </a:extLst>
          </p:cNvPr>
          <p:cNvCxnSpPr/>
          <p:nvPr/>
        </p:nvCxnSpPr>
        <p:spPr>
          <a:xfrm>
            <a:off x="6810039" y="232797"/>
            <a:ext cx="0" cy="61553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5" name="Rectangle 144"/>
          <p:cNvSpPr/>
          <p:nvPr/>
        </p:nvSpPr>
        <p:spPr>
          <a:xfrm>
            <a:off x="5748" y="1034088"/>
            <a:ext cx="3670307" cy="561692"/>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Pro Tower 290 </a:t>
            </a:r>
            <a:r>
              <a:rPr lang="en-US" sz="750" dirty="0">
                <a:solidFill>
                  <a:schemeClr val="tx1">
                    <a:lumMod val="50000"/>
                    <a:lumOff val="50000"/>
                  </a:schemeClr>
                </a:solidFill>
                <a:latin typeface="HP Simplified" panose="020B0604020204020204" pitchFamily="34" charset="0"/>
              </a:rPr>
              <a:t>helps optimize business resources. Equipped with a powerful Intel® processor, essential tools, and security features for business, this affordably priced and easy to set up PC has a scalable and functional design that can grow with your business.</a:t>
            </a:r>
            <a:endParaRPr lang="en-GB" sz="750" dirty="0">
              <a:solidFill>
                <a:schemeClr val="tx1">
                  <a:lumMod val="50000"/>
                  <a:lumOff val="50000"/>
                </a:schemeClr>
              </a:solidFill>
              <a:latin typeface="HP Simplified" panose="020B0604020204020204" pitchFamily="34" charset="0"/>
            </a:endParaRPr>
          </a:p>
        </p:txBody>
      </p:sp>
      <p:sp>
        <p:nvSpPr>
          <p:cNvPr id="147" name="Rectangle 146">
            <a:extLst>
              <a:ext uri="{FF2B5EF4-FFF2-40B4-BE49-F238E27FC236}">
                <a16:creationId xmlns:a16="http://schemas.microsoft.com/office/drawing/2014/main" id="{8E10F113-03E2-A2FD-DDCB-CD2A4182411D}"/>
              </a:ext>
            </a:extLst>
          </p:cNvPr>
          <p:cNvSpPr/>
          <p:nvPr/>
        </p:nvSpPr>
        <p:spPr>
          <a:xfrm>
            <a:off x="19857" y="3726809"/>
            <a:ext cx="3756329" cy="446276"/>
          </a:xfrm>
          <a:prstGeom prst="rect">
            <a:avLst/>
          </a:prstGeom>
        </p:spPr>
        <p:txBody>
          <a:bodyPr wrap="square">
            <a:spAutoFit/>
          </a:bodyPr>
          <a:lstStyle/>
          <a:p>
            <a:pPr fontAlgn="base"/>
            <a:r>
              <a:rPr lang="en-GB" sz="750" i="0" dirty="0">
                <a:solidFill>
                  <a:schemeClr val="tx1">
                    <a:lumMod val="50000"/>
                    <a:lumOff val="50000"/>
                  </a:schemeClr>
                </a:solidFill>
                <a:effectLst/>
                <a:latin typeface="HP Simplified" panose="020B0604020204020204" pitchFamily="34" charset="0"/>
              </a:rPr>
              <a:t>The </a:t>
            </a:r>
            <a:r>
              <a:rPr lang="en-GB" sz="800" b="1" i="0" dirty="0">
                <a:solidFill>
                  <a:schemeClr val="accent5"/>
                </a:solidFill>
                <a:effectLst/>
                <a:latin typeface="HP Simplified" panose="020B0604020204020204" pitchFamily="34" charset="0"/>
              </a:rPr>
              <a:t>HP Pro Tower 400 </a:t>
            </a:r>
            <a:r>
              <a:rPr lang="en-GB" sz="750" i="0" dirty="0">
                <a:solidFill>
                  <a:schemeClr val="tx1">
                    <a:lumMod val="50000"/>
                    <a:lumOff val="50000"/>
                  </a:schemeClr>
                </a:solidFill>
                <a:effectLst/>
                <a:latin typeface="HP Simplified" panose="020B0604020204020204" pitchFamily="34" charset="0"/>
              </a:rPr>
              <a:t>provides users with commercial-grade performance, security, and scalability for growing businesses. This PC is powered by the latest Intel® processor and protected with always-on security you can trust.</a:t>
            </a:r>
          </a:p>
        </p:txBody>
      </p:sp>
      <p:pic>
        <p:nvPicPr>
          <p:cNvPr id="54" name="Picture 53" descr="A black rectangular object with a black rectangular object&#10;&#10;Description automatically generated">
            <a:extLst>
              <a:ext uri="{FF2B5EF4-FFF2-40B4-BE49-F238E27FC236}">
                <a16:creationId xmlns:a16="http://schemas.microsoft.com/office/drawing/2014/main" id="{6894FC33-C691-9D9A-5EF5-13ED1A4C9DD4}"/>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059019" y="4289239"/>
            <a:ext cx="586279" cy="1231185"/>
          </a:xfrm>
          <a:prstGeom prst="rect">
            <a:avLst/>
          </a:prstGeom>
        </p:spPr>
      </p:pic>
      <p:cxnSp>
        <p:nvCxnSpPr>
          <p:cNvPr id="85" name="Straight Connector 84"/>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12EA50A1-DECF-92ED-987C-4890D19E155F}"/>
              </a:ext>
            </a:extLst>
          </p:cNvPr>
          <p:cNvCxnSpPr/>
          <p:nvPr/>
        </p:nvCxnSpPr>
        <p:spPr>
          <a:xfrm>
            <a:off x="6860571" y="6200816"/>
            <a:ext cx="302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95039" y="1705172"/>
            <a:ext cx="2963979" cy="446276"/>
          </a:xfrm>
          <a:prstGeom prst="rect">
            <a:avLst/>
          </a:prstGeom>
        </p:spPr>
        <p:txBody>
          <a:bodyPr wrap="square">
            <a:spAutoFit/>
          </a:bodyPr>
          <a:lstStyle/>
          <a:p>
            <a:pPr eaLnBrk="1" fontAlgn="t" hangingPunct="1">
              <a:spcBef>
                <a:spcPts val="0"/>
              </a:spcBef>
              <a:spcAft>
                <a:spcPts val="0"/>
              </a:spcAft>
            </a:pPr>
            <a:r>
              <a:rPr lang="en-US" sz="750" dirty="0">
                <a:solidFill>
                  <a:srgbClr val="000000"/>
                </a:solidFill>
                <a:latin typeface="HP Simplified" panose="020B0604020204020204" pitchFamily="34" charset="0"/>
              </a:rPr>
              <a:t>623Y0ET HP PC PRO </a:t>
            </a:r>
            <a:r>
              <a:rPr lang="en-US" sz="750" b="1" dirty="0">
                <a:solidFill>
                  <a:srgbClr val="000000"/>
                </a:solidFill>
                <a:latin typeface="HP Simplified" panose="020B0604020204020204" pitchFamily="34" charset="0"/>
              </a:rPr>
              <a:t>290 G9</a:t>
            </a:r>
            <a:r>
              <a:rPr lang="en-US" sz="750" dirty="0">
                <a:solidFill>
                  <a:srgbClr val="000000"/>
                </a:solidFill>
                <a:latin typeface="HP Simplified" panose="020B0604020204020204" pitchFamily="34" charset="0"/>
              </a:rPr>
              <a:t>, INTEL i5-13500 2.5-4.8GHz/24MB, 14 CORES, 16GB, 512GB PCIe NVMe M.2 SSD, INTEL UHD GRAPHICS, DOS, 3YW </a:t>
            </a:r>
            <a:r>
              <a:rPr lang="en-US" sz="750" dirty="0">
                <a:solidFill>
                  <a:srgbClr val="FF0000"/>
                </a:solidFill>
                <a:latin typeface="HP Simplified" panose="020B0604020204020204" pitchFamily="34" charset="0"/>
              </a:rPr>
              <a:t>641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2" name="Rectangle 11"/>
          <p:cNvSpPr/>
          <p:nvPr/>
        </p:nvSpPr>
        <p:spPr>
          <a:xfrm>
            <a:off x="101201" y="2120218"/>
            <a:ext cx="2825392" cy="446276"/>
          </a:xfrm>
          <a:prstGeom prst="rect">
            <a:avLst/>
          </a:prstGeom>
        </p:spPr>
        <p:txBody>
          <a:bodyPr wrap="square">
            <a:spAutoFit/>
          </a:bodyPr>
          <a:lstStyle/>
          <a:p>
            <a:r>
              <a:rPr lang="en-US" sz="750" dirty="0">
                <a:solidFill>
                  <a:srgbClr val="000000"/>
                </a:solidFill>
                <a:latin typeface="HP Simplified" panose="020B0604020204020204" pitchFamily="34" charset="0"/>
              </a:rPr>
              <a:t>998J7ET HP PC PRO </a:t>
            </a:r>
            <a:r>
              <a:rPr lang="en-US" sz="750" b="1" dirty="0">
                <a:solidFill>
                  <a:srgbClr val="000000"/>
                </a:solidFill>
                <a:latin typeface="HP Simplified" panose="020B0604020204020204" pitchFamily="34" charset="0"/>
              </a:rPr>
              <a:t>290</a:t>
            </a:r>
            <a:r>
              <a:rPr lang="en-US" sz="750" dirty="0">
                <a:solidFill>
                  <a:srgbClr val="000000"/>
                </a:solidFill>
                <a:latin typeface="HP Simplified" panose="020B0604020204020204" pitchFamily="34" charset="0"/>
              </a:rPr>
              <a:t> </a:t>
            </a:r>
            <a:r>
              <a:rPr lang="en-US" sz="750" b="1" dirty="0">
                <a:solidFill>
                  <a:srgbClr val="000000"/>
                </a:solidFill>
                <a:latin typeface="HP Simplified" panose="020B0604020204020204" pitchFamily="34" charset="0"/>
              </a:rPr>
              <a:t>G9</a:t>
            </a:r>
            <a:r>
              <a:rPr lang="en-US" sz="750" dirty="0">
                <a:solidFill>
                  <a:srgbClr val="000000"/>
                </a:solidFill>
                <a:latin typeface="HP Simplified" panose="020B0604020204020204" pitchFamily="34" charset="0"/>
              </a:rPr>
              <a:t>, INTEL i5-13500 2.5-4.8GHz/24MB, 14 CORES, 16GB, 512GB PCIe NVMe M.2 SSD, INTEL UHD GRAPHICS, WIN 11 PRO, 3YW </a:t>
            </a:r>
            <a:r>
              <a:rPr lang="en-US" sz="750" dirty="0">
                <a:solidFill>
                  <a:srgbClr val="FF0000"/>
                </a:solidFill>
                <a:latin typeface="HP Simplified" panose="020B0604020204020204" pitchFamily="34" charset="0"/>
              </a:rPr>
              <a:t>782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9" name="Rectangle 18"/>
          <p:cNvSpPr/>
          <p:nvPr/>
        </p:nvSpPr>
        <p:spPr>
          <a:xfrm>
            <a:off x="3711594" y="2256344"/>
            <a:ext cx="2654755" cy="446276"/>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997J0ET HP PC PRO </a:t>
            </a:r>
            <a:r>
              <a:rPr lang="en-US" sz="750" b="1" dirty="0">
                <a:latin typeface="HP Simplified" panose="020B0604020204020204" pitchFamily="34" charset="0"/>
              </a:rPr>
              <a:t>290</a:t>
            </a:r>
            <a:r>
              <a:rPr lang="en-US" sz="750" dirty="0">
                <a:latin typeface="HP Simplified" panose="020B0604020204020204" pitchFamily="34" charset="0"/>
              </a:rPr>
              <a:t> </a:t>
            </a:r>
            <a:r>
              <a:rPr lang="en-US" sz="750" b="1" dirty="0">
                <a:latin typeface="HP Simplified" panose="020B0604020204020204" pitchFamily="34" charset="0"/>
              </a:rPr>
              <a:t>G9</a:t>
            </a:r>
            <a:r>
              <a:rPr lang="en-US" sz="750" dirty="0">
                <a:latin typeface="HP Simplified" panose="020B0604020204020204" pitchFamily="34" charset="0"/>
              </a:rPr>
              <a:t> </a:t>
            </a:r>
            <a:r>
              <a:rPr lang="en-US" sz="750" b="1" dirty="0">
                <a:latin typeface="HP Simplified" panose="020B0604020204020204" pitchFamily="34" charset="0"/>
              </a:rPr>
              <a:t>SFF</a:t>
            </a:r>
            <a:r>
              <a:rPr lang="en-US" sz="750" dirty="0">
                <a:latin typeface="HP Simplified" panose="020B0604020204020204" pitchFamily="34" charset="0"/>
              </a:rPr>
              <a:t>, INTEL i7-13700 2.1-5.2 GHz/30MB, 16 CORES, 16GB, 512GB PCIe NVMe M.2 SSD, INTEL UHD, DVDRW, WIN 11 PRO, 3YW </a:t>
            </a:r>
            <a:r>
              <a:rPr lang="en-US" sz="750" dirty="0">
                <a:solidFill>
                  <a:srgbClr val="FF0000"/>
                </a:solidFill>
                <a:latin typeface="HP Simplified" panose="020B0604020204020204" pitchFamily="34" charset="0"/>
              </a:rPr>
              <a:t> 1016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29" name="Picture 28"/>
          <p:cNvPicPr>
            <a:picLocks noChangeAspect="1"/>
          </p:cNvPicPr>
          <p:nvPr/>
        </p:nvPicPr>
        <p:blipFill rotWithShape="1">
          <a:blip r:embed="rId7" cstate="email">
            <a:extLst>
              <a:ext uri="{28A0092B-C50C-407E-A947-70E740481C1C}">
                <a14:useLocalDpi xmlns:a14="http://schemas.microsoft.com/office/drawing/2010/main"/>
              </a:ext>
            </a:extLst>
          </a:blip>
          <a:srcRect l="25842" r="25842" b="4798"/>
          <a:stretch/>
        </p:blipFill>
        <p:spPr>
          <a:xfrm>
            <a:off x="6176882" y="1359134"/>
            <a:ext cx="510839" cy="1006572"/>
          </a:xfrm>
          <a:prstGeom prst="rect">
            <a:avLst/>
          </a:prstGeom>
        </p:spPr>
      </p:pic>
      <p:sp>
        <p:nvSpPr>
          <p:cNvPr id="30" name="Rectangle 29"/>
          <p:cNvSpPr/>
          <p:nvPr/>
        </p:nvSpPr>
        <p:spPr>
          <a:xfrm>
            <a:off x="3713311" y="1379238"/>
            <a:ext cx="2293134" cy="446276"/>
          </a:xfrm>
          <a:prstGeom prst="rect">
            <a:avLst/>
          </a:prstGeom>
        </p:spPr>
        <p:txBody>
          <a:bodyPr wrap="square">
            <a:spAutoFit/>
          </a:bodyPr>
          <a:lstStyle/>
          <a:p>
            <a:pPr algn="just"/>
            <a:r>
              <a:rPr lang="en-GB" sz="750" dirty="0">
                <a:solidFill>
                  <a:schemeClr val="tx1">
                    <a:lumMod val="50000"/>
                    <a:lumOff val="50000"/>
                  </a:schemeClr>
                </a:solidFill>
                <a:latin typeface="HP Simplified" panose="020B0604020204020204" pitchFamily="34" charset="0"/>
              </a:rPr>
              <a:t>The </a:t>
            </a:r>
            <a:r>
              <a:rPr lang="en-GB" sz="800" b="1" dirty="0">
                <a:solidFill>
                  <a:schemeClr val="accent5"/>
                </a:solidFill>
                <a:latin typeface="HP Simplified" panose="020B0604020204020204" pitchFamily="34" charset="0"/>
              </a:rPr>
              <a:t>HP</a:t>
            </a:r>
            <a:r>
              <a:rPr lang="en-GB" sz="750" dirty="0">
                <a:solidFill>
                  <a:schemeClr val="tx1">
                    <a:lumMod val="50000"/>
                    <a:lumOff val="50000"/>
                  </a:schemeClr>
                </a:solidFill>
                <a:latin typeface="HP Simplified" panose="020B0604020204020204" pitchFamily="34" charset="0"/>
              </a:rPr>
              <a:t> </a:t>
            </a:r>
            <a:r>
              <a:rPr lang="en-GB" sz="800" b="1" dirty="0">
                <a:solidFill>
                  <a:schemeClr val="accent5"/>
                </a:solidFill>
                <a:latin typeface="HP Simplified" panose="020B0604020204020204" pitchFamily="34" charset="0"/>
              </a:rPr>
              <a:t>Pro</a:t>
            </a:r>
            <a:r>
              <a:rPr lang="en-GB" sz="750" dirty="0">
                <a:solidFill>
                  <a:schemeClr val="tx1">
                    <a:lumMod val="50000"/>
                    <a:lumOff val="50000"/>
                  </a:schemeClr>
                </a:solidFill>
                <a:latin typeface="HP Simplified" panose="020B0604020204020204" pitchFamily="34" charset="0"/>
              </a:rPr>
              <a:t> </a:t>
            </a:r>
            <a:r>
              <a:rPr lang="en-GB" sz="800" b="1" dirty="0">
                <a:solidFill>
                  <a:schemeClr val="accent5"/>
                </a:solidFill>
                <a:latin typeface="HP Simplified" panose="020B0604020204020204" pitchFamily="34" charset="0"/>
              </a:rPr>
              <a:t>SFF</a:t>
            </a:r>
            <a:r>
              <a:rPr lang="en-GB" sz="750" dirty="0">
                <a:solidFill>
                  <a:schemeClr val="tx1">
                    <a:lumMod val="50000"/>
                    <a:lumOff val="50000"/>
                  </a:schemeClr>
                </a:solidFill>
                <a:latin typeface="HP Simplified" panose="020B0604020204020204" pitchFamily="34" charset="0"/>
              </a:rPr>
              <a:t> </a:t>
            </a:r>
            <a:r>
              <a:rPr lang="en-GB" sz="800" b="1" dirty="0">
                <a:solidFill>
                  <a:schemeClr val="accent5"/>
                </a:solidFill>
                <a:latin typeface="HP Simplified" panose="020B0604020204020204" pitchFamily="34" charset="0"/>
              </a:rPr>
              <a:t>290</a:t>
            </a:r>
            <a:r>
              <a:rPr lang="en-GB" sz="750" dirty="0">
                <a:solidFill>
                  <a:schemeClr val="tx1">
                    <a:lumMod val="50000"/>
                    <a:lumOff val="50000"/>
                  </a:schemeClr>
                </a:solidFill>
                <a:latin typeface="HP Simplified" panose="020B0604020204020204" pitchFamily="34" charset="0"/>
              </a:rPr>
              <a:t> helps optimize business resources. Equipped with a powerful Intel® processor, essential tools, and security features for business.</a:t>
            </a:r>
            <a:endParaRPr lang="en-US" sz="750" dirty="0">
              <a:solidFill>
                <a:schemeClr val="tx1">
                  <a:lumMod val="50000"/>
                  <a:lumOff val="50000"/>
                </a:schemeClr>
              </a:solidFill>
              <a:latin typeface="HP Simplified" panose="020B0604020204020204" pitchFamily="34" charset="0"/>
            </a:endParaRPr>
          </a:p>
        </p:txBody>
      </p:sp>
      <p:pic>
        <p:nvPicPr>
          <p:cNvPr id="4" name="Picture 3"/>
          <p:cNvPicPr>
            <a:picLocks noChangeAspect="1"/>
          </p:cNvPicPr>
          <p:nvPr/>
        </p:nvPicPr>
        <p:blipFill rotWithShape="1">
          <a:blip r:embed="rId8" cstate="email">
            <a:extLst>
              <a:ext uri="{28A0092B-C50C-407E-A947-70E740481C1C}">
                <a14:useLocalDpi xmlns:a14="http://schemas.microsoft.com/office/drawing/2010/main"/>
              </a:ext>
            </a:extLst>
          </a:blip>
          <a:srcRect l="22380" r="23830" b="5067"/>
          <a:stretch/>
        </p:blipFill>
        <p:spPr>
          <a:xfrm>
            <a:off x="2995681" y="1478372"/>
            <a:ext cx="595982" cy="1051822"/>
          </a:xfrm>
          <a:prstGeom prst="rect">
            <a:avLst/>
          </a:prstGeom>
        </p:spPr>
      </p:pic>
      <p:sp>
        <p:nvSpPr>
          <p:cNvPr id="86" name="Rectangle 85"/>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101" name="Rectangle 93"/>
          <p:cNvSpPr>
            <a:spLocks noChangeArrowheads="1"/>
          </p:cNvSpPr>
          <p:nvPr/>
        </p:nvSpPr>
        <p:spPr bwMode="auto">
          <a:xfrm>
            <a:off x="996167" y="414458"/>
            <a:ext cx="229347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June 2025. Page 3/4</a:t>
            </a:r>
            <a:endParaRPr lang="en-US" sz="750" dirty="0">
              <a:solidFill>
                <a:schemeClr val="bg1"/>
              </a:solidFill>
              <a:latin typeface="HP Simplified" panose="020B0604020204020204" pitchFamily="34" charset="0"/>
              <a:cs typeface="Arial" panose="020B0604020202020204" pitchFamily="34" charset="0"/>
            </a:endParaRPr>
          </a:p>
        </p:txBody>
      </p:sp>
      <p:cxnSp>
        <p:nvCxnSpPr>
          <p:cNvPr id="75" name="Straight Connector 74">
            <a:extLst>
              <a:ext uri="{FF2B5EF4-FFF2-40B4-BE49-F238E27FC236}">
                <a16:creationId xmlns:a16="http://schemas.microsoft.com/office/drawing/2014/main" id="{12EA50A1-DECF-92ED-987C-4890D19E155F}"/>
              </a:ext>
            </a:extLst>
          </p:cNvPr>
          <p:cNvCxnSpPr>
            <a:cxnSpLocks/>
          </p:cNvCxnSpPr>
          <p:nvPr/>
        </p:nvCxnSpPr>
        <p:spPr>
          <a:xfrm>
            <a:off x="3719142" y="2659284"/>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12EA50A1-DECF-92ED-987C-4890D19E155F}"/>
              </a:ext>
            </a:extLst>
          </p:cNvPr>
          <p:cNvCxnSpPr/>
          <p:nvPr/>
        </p:nvCxnSpPr>
        <p:spPr>
          <a:xfrm>
            <a:off x="3711594" y="4064817"/>
            <a:ext cx="3013561"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95039" y="4248193"/>
            <a:ext cx="3084645" cy="446276"/>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99Q50ET HP PC PRODESK </a:t>
            </a:r>
            <a:r>
              <a:rPr lang="en-US" sz="750" b="1" dirty="0">
                <a:latin typeface="HP Simplified" panose="020B0604020204020204" pitchFamily="34" charset="0"/>
              </a:rPr>
              <a:t>400 G9 MT</a:t>
            </a:r>
            <a:r>
              <a:rPr lang="en-US" sz="750" dirty="0">
                <a:latin typeface="HP Simplified" panose="020B0604020204020204" pitchFamily="34" charset="0"/>
              </a:rPr>
              <a:t>, INTEL i5-14500 2.6-5.0 GHz/24MB, 14 CORES, 16GB, 512GB PCIe NVMe SSD, INTEL UHD GRAPHICS, WIN 11 PRO, 5YW </a:t>
            </a:r>
            <a:r>
              <a:rPr lang="en-US" sz="750" dirty="0">
                <a:solidFill>
                  <a:srgbClr val="FF0000"/>
                </a:solidFill>
                <a:latin typeface="HP Simplified" panose="020B0604020204020204" pitchFamily="34" charset="0"/>
              </a:rPr>
              <a:t>970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46" name="Rectangle 45"/>
          <p:cNvSpPr/>
          <p:nvPr/>
        </p:nvSpPr>
        <p:spPr>
          <a:xfrm>
            <a:off x="3733222" y="4112871"/>
            <a:ext cx="3068650" cy="446276"/>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Pro Mini 400 </a:t>
            </a:r>
            <a:r>
              <a:rPr lang="en-US" sz="750" dirty="0">
                <a:solidFill>
                  <a:schemeClr val="tx1">
                    <a:lumMod val="50000"/>
                    <a:lumOff val="50000"/>
                  </a:schemeClr>
                </a:solidFill>
                <a:latin typeface="HP Simplified" panose="020B0604020204020204" pitchFamily="34" charset="0"/>
              </a:rPr>
              <a:t>provides users with the commercial-grade performance, security, and the flexible deployment capabilities needed for small, varied workspaces. </a:t>
            </a:r>
          </a:p>
        </p:txBody>
      </p:sp>
      <p:pic>
        <p:nvPicPr>
          <p:cNvPr id="47" name="Picture 4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31257" y="4386436"/>
            <a:ext cx="1048048" cy="263384"/>
          </a:xfrm>
          <a:prstGeom prst="rect">
            <a:avLst/>
          </a:prstGeom>
        </p:spPr>
      </p:pic>
      <p:cxnSp>
        <p:nvCxnSpPr>
          <p:cNvPr id="100" name="Straight Connector 99">
            <a:extLst>
              <a:ext uri="{FF2B5EF4-FFF2-40B4-BE49-F238E27FC236}">
                <a16:creationId xmlns:a16="http://schemas.microsoft.com/office/drawing/2014/main" id="{12EA50A1-DECF-92ED-987C-4890D19E155F}"/>
              </a:ext>
            </a:extLst>
          </p:cNvPr>
          <p:cNvCxnSpPr>
            <a:cxnSpLocks/>
          </p:cNvCxnSpPr>
          <p:nvPr/>
        </p:nvCxnSpPr>
        <p:spPr>
          <a:xfrm>
            <a:off x="55719" y="3690142"/>
            <a:ext cx="3701078"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86073" y="2550742"/>
            <a:ext cx="3503239" cy="330860"/>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A54TMET HP PC PRO </a:t>
            </a:r>
            <a:r>
              <a:rPr lang="en-US" sz="750" b="1" dirty="0">
                <a:latin typeface="HP Simplified" panose="020B0604020204020204" pitchFamily="34" charset="0"/>
              </a:rPr>
              <a:t>290 G9</a:t>
            </a:r>
            <a:r>
              <a:rPr lang="en-US" sz="750" dirty="0">
                <a:latin typeface="HP Simplified" panose="020B0604020204020204" pitchFamily="34" charset="0"/>
              </a:rPr>
              <a:t>, INTEL i5-14400 2.5-4.7GHz/20MB, 10 CORES, 16GB, 512GB PCIe NVMe M.2 SSD, INTEL UHD GRAPHICS, DVDRW, WIN 11 PRO, 3YW </a:t>
            </a:r>
            <a:r>
              <a:rPr lang="en-US" sz="750" dirty="0">
                <a:solidFill>
                  <a:srgbClr val="FF0000"/>
                </a:solidFill>
                <a:latin typeface="HP Simplified" panose="020B0604020204020204" pitchFamily="34" charset="0"/>
              </a:rPr>
              <a:t>845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80" name="Rectangle 79"/>
          <p:cNvSpPr/>
          <p:nvPr/>
        </p:nvSpPr>
        <p:spPr>
          <a:xfrm>
            <a:off x="3658212" y="4622099"/>
            <a:ext cx="3109896" cy="446276"/>
          </a:xfrm>
          <a:prstGeom prst="rect">
            <a:avLst/>
          </a:prstGeom>
        </p:spPr>
        <p:txBody>
          <a:bodyPr wrap="square">
            <a:spAutoFit/>
          </a:bodyPr>
          <a:lstStyle/>
          <a:p>
            <a:r>
              <a:rPr lang="en-US" sz="750" dirty="0">
                <a:latin typeface="HP Simplified" panose="020B0604020204020204" pitchFamily="34" charset="0"/>
              </a:rPr>
              <a:t>9H6W6ET</a:t>
            </a:r>
            <a:r>
              <a:rPr lang="en-US" sz="800" dirty="0"/>
              <a:t> </a:t>
            </a:r>
            <a:r>
              <a:rPr lang="en-US" sz="750" dirty="0">
                <a:latin typeface="HP Simplified" panose="020B0604020204020204" pitchFamily="34" charset="0"/>
              </a:rPr>
              <a:t>HP PC PRODESK </a:t>
            </a:r>
            <a:r>
              <a:rPr lang="en-US" sz="750" b="1" dirty="0">
                <a:latin typeface="HP Simplified" panose="020B0604020204020204" pitchFamily="34" charset="0"/>
              </a:rPr>
              <a:t>400 G9 MINI</a:t>
            </a:r>
            <a:r>
              <a:rPr lang="en-US" sz="750" dirty="0">
                <a:latin typeface="HP Simplified" panose="020B0604020204020204" pitchFamily="34" charset="0"/>
              </a:rPr>
              <a:t>, INTEL i5-14500T 3.7-5.0 GHz/24MB, 14 CORES, 16GB (1x16GB), 512GB PCIe NVMe SSD, INTEL UHD GRAPHICS 770, WIN 11 PRO, 5YW </a:t>
            </a:r>
            <a:r>
              <a:rPr lang="en-US" sz="750" dirty="0">
                <a:solidFill>
                  <a:srgbClr val="FF0000"/>
                </a:solidFill>
                <a:latin typeface="HP Simplified" panose="020B0604020204020204" pitchFamily="34" charset="0"/>
              </a:rPr>
              <a:t>891 </a:t>
            </a:r>
            <a:r>
              <a:rPr lang="el-GR" sz="750" dirty="0">
                <a:solidFill>
                  <a:srgbClr val="FF0000"/>
                </a:solidFill>
                <a:latin typeface="HP Simplified" panose="020B0604020204020204" pitchFamily="34" charset="0"/>
              </a:rPr>
              <a:t>€</a:t>
            </a:r>
            <a:endParaRPr lang="el-GR" sz="800" i="1" dirty="0">
              <a:solidFill>
                <a:srgbClr val="92D050"/>
              </a:solidFill>
              <a:ea typeface="Calibri" panose="020F0502020204030204" pitchFamily="34" charset="0"/>
            </a:endParaRPr>
          </a:p>
        </p:txBody>
      </p:sp>
      <p:sp>
        <p:nvSpPr>
          <p:cNvPr id="82" name="Rectangle 81"/>
          <p:cNvSpPr/>
          <p:nvPr/>
        </p:nvSpPr>
        <p:spPr>
          <a:xfrm>
            <a:off x="86073" y="2944069"/>
            <a:ext cx="3648593" cy="330860"/>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9H6G3ET HP PC PRO </a:t>
            </a:r>
            <a:r>
              <a:rPr lang="en-US" sz="750" b="1" dirty="0">
                <a:latin typeface="HP Simplified" panose="020B0604020204020204" pitchFamily="34" charset="0"/>
              </a:rPr>
              <a:t>290 G9</a:t>
            </a:r>
            <a:r>
              <a:rPr lang="en-US" sz="750" dirty="0">
                <a:latin typeface="HP Simplified" panose="020B0604020204020204" pitchFamily="34" charset="0"/>
              </a:rPr>
              <a:t>, INTEL i7-13700 4.1-5.2GHz/30MB, 16 CORES, 16GB (1x16GB), 512GB PCIe NVMe M.2 SSD, INTEL UHD GRAPHICS 770, WIN 11 PRO, 3YW </a:t>
            </a:r>
            <a:r>
              <a:rPr lang="en-US" sz="750" dirty="0">
                <a:solidFill>
                  <a:srgbClr val="FF0000"/>
                </a:solidFill>
                <a:latin typeface="HP Simplified" panose="020B0604020204020204" pitchFamily="34" charset="0"/>
              </a:rPr>
              <a:t>891 </a:t>
            </a:r>
            <a:r>
              <a:rPr lang="el-GR" sz="750" dirty="0">
                <a:solidFill>
                  <a:srgbClr val="FF0000"/>
                </a:solidFill>
                <a:latin typeface="HP Simplified" panose="020B0604020204020204" pitchFamily="34" charset="0"/>
              </a:rPr>
              <a:t>€</a:t>
            </a:r>
            <a:r>
              <a:rPr lang="en-US" sz="800" i="1" dirty="0">
                <a:solidFill>
                  <a:srgbClr val="92D050"/>
                </a:solidFill>
                <a:ea typeface="Calibri" panose="020F0502020204030204" pitchFamily="34" charset="0"/>
              </a:rPr>
              <a:t> </a:t>
            </a:r>
            <a:endParaRPr lang="en-US" altLang="en-US" sz="800" i="1" dirty="0">
              <a:solidFill>
                <a:srgbClr val="92D050"/>
              </a:solidFill>
              <a:ea typeface="Calibri" panose="020F0502020204030204" pitchFamily="34" charset="0"/>
            </a:endParaRPr>
          </a:p>
        </p:txBody>
      </p:sp>
      <p:pic>
        <p:nvPicPr>
          <p:cNvPr id="6" name="Picture 5"/>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4146638" y="1141"/>
            <a:ext cx="2304811" cy="1360432"/>
          </a:xfrm>
          <a:prstGeom prst="rect">
            <a:avLst/>
          </a:prstGeom>
        </p:spPr>
      </p:pic>
      <p:sp>
        <p:nvSpPr>
          <p:cNvPr id="55" name="Rectangle 54"/>
          <p:cNvSpPr/>
          <p:nvPr/>
        </p:nvSpPr>
        <p:spPr>
          <a:xfrm>
            <a:off x="996167" y="576479"/>
            <a:ext cx="2283696" cy="20005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30/06  or Until Stock Last.</a:t>
            </a:r>
          </a:p>
        </p:txBody>
      </p:sp>
      <p:sp>
        <p:nvSpPr>
          <p:cNvPr id="3" name="Rectangle 2">
            <a:extLst>
              <a:ext uri="{FF2B5EF4-FFF2-40B4-BE49-F238E27FC236}">
                <a16:creationId xmlns:a16="http://schemas.microsoft.com/office/drawing/2014/main" id="{84247218-21E5-884B-A832-5A2BC89BD6DF}"/>
              </a:ext>
            </a:extLst>
          </p:cNvPr>
          <p:cNvSpPr/>
          <p:nvPr/>
        </p:nvSpPr>
        <p:spPr>
          <a:xfrm>
            <a:off x="3690287" y="3656856"/>
            <a:ext cx="3090254" cy="438582"/>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9H766ET HP PC PRO </a:t>
            </a:r>
            <a:r>
              <a:rPr lang="en-US" sz="750" b="1" dirty="0">
                <a:latin typeface="HP Simplified" panose="020B0604020204020204" pitchFamily="34" charset="0"/>
              </a:rPr>
              <a:t>400 G9 SFF</a:t>
            </a:r>
            <a:r>
              <a:rPr lang="en-US" sz="750" dirty="0">
                <a:latin typeface="HP Simplified" panose="020B0604020204020204" pitchFamily="34" charset="0"/>
              </a:rPr>
              <a:t>, INTEL i7-14700 VPRO 2.1-5.4GHz/33MB, 20 CORES, 16GB, 1TB PCIe NVMe M.2 SSD, INTEL UHD GRAPHICS, WIN 11 PRO, 5YW, BLACK,  </a:t>
            </a:r>
            <a:r>
              <a:rPr lang="en-US" sz="750" dirty="0">
                <a:solidFill>
                  <a:srgbClr val="FF0000"/>
                </a:solidFill>
                <a:latin typeface="HP Simplified" panose="020B0604020204020204" pitchFamily="34" charset="0"/>
              </a:rPr>
              <a:t>1251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13" name="Rectangle 12">
            <a:extLst>
              <a:ext uri="{FF2B5EF4-FFF2-40B4-BE49-F238E27FC236}">
                <a16:creationId xmlns:a16="http://schemas.microsoft.com/office/drawing/2014/main" id="{70433A33-D65C-5A6A-5FD1-00B463EC261F}"/>
              </a:ext>
            </a:extLst>
          </p:cNvPr>
          <p:cNvSpPr/>
          <p:nvPr/>
        </p:nvSpPr>
        <p:spPr>
          <a:xfrm>
            <a:off x="3695232" y="2640953"/>
            <a:ext cx="3178265" cy="56169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Pro SFF 400 </a:t>
            </a:r>
            <a:r>
              <a:rPr lang="en-US" sz="750" dirty="0">
                <a:solidFill>
                  <a:schemeClr val="tx1">
                    <a:lumMod val="50000"/>
                    <a:lumOff val="50000"/>
                  </a:schemeClr>
                </a:solidFill>
                <a:latin typeface="HP Simplified" panose="020B0604020204020204" pitchFamily="34" charset="0"/>
              </a:rPr>
              <a:t>Desktop provides users in hybrid work environments with the commercial-grade configuration options and connectivity in a space-saving design. This PC is powered by the latest Intel® processor and protected with always-on security you can trust.</a:t>
            </a:r>
          </a:p>
        </p:txBody>
      </p:sp>
      <p:sp>
        <p:nvSpPr>
          <p:cNvPr id="16" name="Rectangle 15">
            <a:extLst>
              <a:ext uri="{FF2B5EF4-FFF2-40B4-BE49-F238E27FC236}">
                <a16:creationId xmlns:a16="http://schemas.microsoft.com/office/drawing/2014/main" id="{681C9114-8E00-5B0C-F4A8-28769C66C07A}"/>
              </a:ext>
            </a:extLst>
          </p:cNvPr>
          <p:cNvSpPr/>
          <p:nvPr/>
        </p:nvSpPr>
        <p:spPr>
          <a:xfrm>
            <a:off x="3711594" y="3158829"/>
            <a:ext cx="2213086" cy="553998"/>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9H765ET  HP PC PRO </a:t>
            </a:r>
            <a:r>
              <a:rPr lang="en-US" sz="750" b="1" dirty="0">
                <a:latin typeface="HP Simplified" panose="020B0604020204020204" pitchFamily="34" charset="0"/>
              </a:rPr>
              <a:t>400 G9 SFF</a:t>
            </a:r>
            <a:r>
              <a:rPr lang="en-US" sz="750" dirty="0">
                <a:latin typeface="HP Simplified" panose="020B0604020204020204" pitchFamily="34" charset="0"/>
              </a:rPr>
              <a:t>, INTEL i5-14500 3.7-5.0GHz/20MB, 14 CORES, 16GB, 512GB PCIe NVMe M.2 SSD, INTEL UHD GRAPHICS 730, WIN 11 PRO, 5YW, </a:t>
            </a:r>
            <a:r>
              <a:rPr lang="en-US" sz="750" dirty="0">
                <a:solidFill>
                  <a:srgbClr val="FF0000"/>
                </a:solidFill>
                <a:latin typeface="HP Simplified" panose="020B0604020204020204" pitchFamily="34" charset="0"/>
              </a:rPr>
              <a:t>970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pic>
        <p:nvPicPr>
          <p:cNvPr id="18" name="Picture 17" descr="A black and silver computer&#10;&#10;AI-generated content may be incorrect.">
            <a:extLst>
              <a:ext uri="{FF2B5EF4-FFF2-40B4-BE49-F238E27FC236}">
                <a16:creationId xmlns:a16="http://schemas.microsoft.com/office/drawing/2014/main" id="{13D80BBE-4075-9F93-DE08-592FCD5D8685}"/>
              </a:ext>
            </a:extLst>
          </p:cNvPr>
          <p:cNvPicPr>
            <a:picLocks noChangeAspect="1"/>
          </p:cNvPicPr>
          <p:nvPr/>
        </p:nvPicPr>
        <p:blipFill>
          <a:blip r:embed="rId11" cstate="email">
            <a:extLst>
              <a:ext uri="{BEBA8EAE-BF5A-486C-A8C5-ECC9F3942E4B}">
                <a14:imgProps xmlns:a14="http://schemas.microsoft.com/office/drawing/2010/main">
                  <a14:imgLayer r:embed="rId12">
                    <a14:imgEffect>
                      <a14:backgroundRemoval t="9662" b="92271" l="6327" r="95918">
                        <a14:foregroundMark x1="7959" y1="27536" x2="6327" y2="82609"/>
                        <a14:foregroundMark x1="94286" y1="23671" x2="94741" y2="35749"/>
                        <a14:foregroundMark x1="95695" y1="77016" x2="95669" y2="77295"/>
                        <a14:foregroundMark x1="16735" y1="85024" x2="65799" y2="90851"/>
                        <a14:foregroundMark x1="85475" y1="89701" x2="90816" y2="87923"/>
                        <a14:backgroundMark x1="95918" y1="42029" x2="96939" y2="76812"/>
                        <a14:backgroundMark x1="96939" y1="76812" x2="96735" y2="55556"/>
                        <a14:backgroundMark x1="94898" y1="77295" x2="94898" y2="89855"/>
                        <a14:backgroundMark x1="95714" y1="35749" x2="95714" y2="49275"/>
                        <a14:backgroundMark x1="64490" y1="95652" x2="83878" y2="96618"/>
                      </a14:backgroundRemoval>
                    </a14:imgEffect>
                  </a14:imgLayer>
                </a14:imgProps>
              </a:ext>
              <a:ext uri="{28A0092B-C50C-407E-A947-70E740481C1C}">
                <a14:useLocalDpi xmlns:a14="http://schemas.microsoft.com/office/drawing/2010/main"/>
              </a:ext>
            </a:extLst>
          </a:blip>
          <a:stretch>
            <a:fillRect/>
          </a:stretch>
        </p:blipFill>
        <p:spPr>
          <a:xfrm>
            <a:off x="5739125" y="3191763"/>
            <a:ext cx="1070914" cy="380020"/>
          </a:xfrm>
          <a:prstGeom prst="rect">
            <a:avLst/>
          </a:prstGeom>
        </p:spPr>
      </p:pic>
      <p:sp>
        <p:nvSpPr>
          <p:cNvPr id="22" name="Rectangle 21">
            <a:extLst>
              <a:ext uri="{FF2B5EF4-FFF2-40B4-BE49-F238E27FC236}">
                <a16:creationId xmlns:a16="http://schemas.microsoft.com/office/drawing/2014/main" id="{84A649C0-CDCE-5010-D4E5-F694BE53718B}"/>
              </a:ext>
            </a:extLst>
          </p:cNvPr>
          <p:cNvSpPr/>
          <p:nvPr/>
        </p:nvSpPr>
        <p:spPr>
          <a:xfrm>
            <a:off x="86073" y="4677321"/>
            <a:ext cx="3084645" cy="446276"/>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99P64ET HP PC PRODESK </a:t>
            </a:r>
            <a:r>
              <a:rPr lang="en-US" sz="750" b="1" dirty="0">
                <a:latin typeface="HP Simplified" panose="020B0604020204020204" pitchFamily="34" charset="0"/>
              </a:rPr>
              <a:t>400 G9 MT</a:t>
            </a:r>
            <a:r>
              <a:rPr lang="en-US" sz="750" dirty="0">
                <a:latin typeface="HP Simplified" panose="020B0604020204020204" pitchFamily="34" charset="0"/>
              </a:rPr>
              <a:t>, INTEL i7-14700 4.2-5.4 GHz/33MB, 20 CORES, 16GB (1x16GB), 512GB PCIe NVMe SSD, INTEL UHD GRAPHICS 770, WIN 11 PRO, 5YW </a:t>
            </a:r>
            <a:r>
              <a:rPr lang="en-US" sz="750" dirty="0">
                <a:solidFill>
                  <a:srgbClr val="FF0000"/>
                </a:solidFill>
                <a:latin typeface="HP Simplified" panose="020B0604020204020204" pitchFamily="34" charset="0"/>
              </a:rPr>
              <a:t>1220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23" name="Rectangle 22">
            <a:extLst>
              <a:ext uri="{FF2B5EF4-FFF2-40B4-BE49-F238E27FC236}">
                <a16:creationId xmlns:a16="http://schemas.microsoft.com/office/drawing/2014/main" id="{E1BE8C05-C941-BA6D-482C-AA9DEAE066E8}"/>
              </a:ext>
            </a:extLst>
          </p:cNvPr>
          <p:cNvSpPr/>
          <p:nvPr/>
        </p:nvSpPr>
        <p:spPr>
          <a:xfrm>
            <a:off x="74340" y="5133146"/>
            <a:ext cx="2989839" cy="438582"/>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9H763ET HP PC PRODESK </a:t>
            </a:r>
            <a:r>
              <a:rPr lang="en-US" sz="750" b="1" dirty="0">
                <a:latin typeface="HP Simplified" panose="020B0604020204020204" pitchFamily="34" charset="0"/>
              </a:rPr>
              <a:t>400 G9 MT</a:t>
            </a:r>
            <a:r>
              <a:rPr lang="en-US" sz="750" dirty="0">
                <a:latin typeface="HP Simplified" panose="020B0604020204020204" pitchFamily="34" charset="0"/>
              </a:rPr>
              <a:t>, INTEL i7-14700 2.1-5.4GHz/33MB, 20 CORES, 16GB (1x16GB), 1TB PCIe NVMe SSD, INTEL UHD GRAPHICS 770, WIN 11 PRO, 5YW, BLACK </a:t>
            </a:r>
            <a:r>
              <a:rPr lang="en-US" sz="750" dirty="0">
                <a:solidFill>
                  <a:srgbClr val="FF0000"/>
                </a:solidFill>
                <a:latin typeface="HP Simplified" panose="020B0604020204020204" pitchFamily="34" charset="0"/>
              </a:rPr>
              <a:t>1251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24" name="Rectangle 23">
            <a:extLst>
              <a:ext uri="{FF2B5EF4-FFF2-40B4-BE49-F238E27FC236}">
                <a16:creationId xmlns:a16="http://schemas.microsoft.com/office/drawing/2014/main" id="{7BA22FBF-B010-39C5-4B88-80383A84E20E}"/>
              </a:ext>
            </a:extLst>
          </p:cNvPr>
          <p:cNvSpPr/>
          <p:nvPr/>
        </p:nvSpPr>
        <p:spPr>
          <a:xfrm>
            <a:off x="37215" y="5971870"/>
            <a:ext cx="3496797" cy="438582"/>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9H760ET HP PC PRODESK </a:t>
            </a:r>
            <a:r>
              <a:rPr lang="en-US" sz="750" b="1" dirty="0">
                <a:latin typeface="HP Simplified" panose="020B0604020204020204" pitchFamily="34" charset="0"/>
              </a:rPr>
              <a:t>400 G9 MT</a:t>
            </a:r>
            <a:r>
              <a:rPr lang="en-US" sz="750" dirty="0">
                <a:latin typeface="HP Simplified" panose="020B0604020204020204" pitchFamily="34" charset="0"/>
              </a:rPr>
              <a:t>, INTEL i7-14700 2.1-5.4GHz/33MB, 20 CORES, 32GB (1x32GB), 512GB PCIe NVMe SSD, INTEL UHD GRAPHICS 770, WIN 11 PRO, 5YW, BLACK </a:t>
            </a:r>
            <a:r>
              <a:rPr lang="en-US" sz="750" dirty="0">
                <a:solidFill>
                  <a:srgbClr val="FF0000"/>
                </a:solidFill>
                <a:latin typeface="HP Simplified" panose="020B0604020204020204" pitchFamily="34" charset="0"/>
              </a:rPr>
              <a:t>1345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cxnSp>
        <p:nvCxnSpPr>
          <p:cNvPr id="25" name="Straight Connector 24">
            <a:extLst>
              <a:ext uri="{FF2B5EF4-FFF2-40B4-BE49-F238E27FC236}">
                <a16:creationId xmlns:a16="http://schemas.microsoft.com/office/drawing/2014/main" id="{041060C5-0A90-3857-E90A-BE2FD049677A}"/>
              </a:ext>
            </a:extLst>
          </p:cNvPr>
          <p:cNvCxnSpPr>
            <a:cxnSpLocks/>
          </p:cNvCxnSpPr>
          <p:nvPr/>
        </p:nvCxnSpPr>
        <p:spPr>
          <a:xfrm>
            <a:off x="3678453" y="5044550"/>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511ED1CB-1A3D-F294-E97B-D14A93AB9BF5}"/>
              </a:ext>
            </a:extLst>
          </p:cNvPr>
          <p:cNvSpPr/>
          <p:nvPr/>
        </p:nvSpPr>
        <p:spPr>
          <a:xfrm>
            <a:off x="3672656" y="5841892"/>
            <a:ext cx="2446509" cy="553998"/>
          </a:xfrm>
          <a:prstGeom prst="rect">
            <a:avLst/>
          </a:prstGeom>
        </p:spPr>
        <p:txBody>
          <a:bodyPr wrap="square">
            <a:spAutoFit/>
          </a:bodyPr>
          <a:lstStyle/>
          <a:p>
            <a:r>
              <a:rPr lang="en-US" sz="750" dirty="0">
                <a:latin typeface="HP Simplified" panose="020B0604020204020204" pitchFamily="34" charset="0"/>
              </a:rPr>
              <a:t>628C7ET HP PC </a:t>
            </a:r>
            <a:r>
              <a:rPr lang="en-US" sz="750" b="1" dirty="0">
                <a:latin typeface="HP Simplified" panose="020B0604020204020204" pitchFamily="34" charset="0"/>
              </a:rPr>
              <a:t>ELITEDESK 800 G9 </a:t>
            </a:r>
            <a:r>
              <a:rPr lang="en-US" sz="750" dirty="0">
                <a:latin typeface="HP Simplified" panose="020B0604020204020204" pitchFamily="34" charset="0"/>
              </a:rPr>
              <a:t>TWR  INTEL i7-14700 VPRO 2.1-5.4GHz/33MB, 20 CORES,  32GB (1x32GB), 1TB PCIe Gen4 NVMe TLC M.2 SSD, INTEL UHD GRAPHICS, WIN 11 PRO, 5YW, BLACK </a:t>
            </a:r>
            <a:r>
              <a:rPr lang="en-US" sz="750" dirty="0">
                <a:solidFill>
                  <a:srgbClr val="FF0000"/>
                </a:solidFill>
                <a:latin typeface="HP Simplified" panose="020B0604020204020204" pitchFamily="34" charset="0"/>
              </a:rPr>
              <a:t>1498 </a:t>
            </a:r>
            <a:r>
              <a:rPr lang="el-GR" sz="750" dirty="0">
                <a:solidFill>
                  <a:srgbClr val="FF0000"/>
                </a:solidFill>
                <a:latin typeface="HP Simplified" panose="020B0604020204020204" pitchFamily="34" charset="0"/>
              </a:rPr>
              <a:t>€</a:t>
            </a:r>
            <a:endParaRPr lang="el-GR" sz="800" i="1" dirty="0">
              <a:solidFill>
                <a:srgbClr val="92D050"/>
              </a:solidFill>
              <a:ea typeface="Calibri" panose="020F0502020204030204" pitchFamily="34" charset="0"/>
            </a:endParaRPr>
          </a:p>
        </p:txBody>
      </p:sp>
      <p:sp>
        <p:nvSpPr>
          <p:cNvPr id="27" name="Rectangle 26">
            <a:extLst>
              <a:ext uri="{FF2B5EF4-FFF2-40B4-BE49-F238E27FC236}">
                <a16:creationId xmlns:a16="http://schemas.microsoft.com/office/drawing/2014/main" id="{99FC9D88-5A37-ED95-4680-35571323014D}"/>
              </a:ext>
            </a:extLst>
          </p:cNvPr>
          <p:cNvSpPr/>
          <p:nvPr/>
        </p:nvSpPr>
        <p:spPr>
          <a:xfrm>
            <a:off x="3674712" y="5037627"/>
            <a:ext cx="2511061" cy="79252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Elite Tower 800 </a:t>
            </a:r>
            <a:r>
              <a:rPr lang="en-US" sz="750" dirty="0">
                <a:solidFill>
                  <a:schemeClr val="tx1">
                    <a:lumMod val="50000"/>
                    <a:lumOff val="50000"/>
                  </a:schemeClr>
                </a:solidFill>
                <a:latin typeface="HP Simplified" panose="020B0604020204020204" pitchFamily="34" charset="0"/>
              </a:rPr>
              <a:t>delivers the high-performance needed for power users whose workloads include handling complex programs, rendering, and demanding graphics content. Equipped with the latest Intel® processor, speedy storage, and memory, this is the right PC for your most demanding tasks.</a:t>
            </a:r>
          </a:p>
        </p:txBody>
      </p:sp>
      <p:pic>
        <p:nvPicPr>
          <p:cNvPr id="31" name="Picture 30" descr="A black rectangular electronic device&#10;&#10;AI-generated content may be incorrect.">
            <a:extLst>
              <a:ext uri="{FF2B5EF4-FFF2-40B4-BE49-F238E27FC236}">
                <a16:creationId xmlns:a16="http://schemas.microsoft.com/office/drawing/2014/main" id="{CF5F3BBE-DE05-3067-1EE3-01012AC58A6A}"/>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6162930" y="5170457"/>
            <a:ext cx="547898" cy="1079194"/>
          </a:xfrm>
          <a:prstGeom prst="rect">
            <a:avLst/>
          </a:prstGeom>
        </p:spPr>
      </p:pic>
      <p:sp>
        <p:nvSpPr>
          <p:cNvPr id="34" name="Rectangle 33">
            <a:extLst>
              <a:ext uri="{FF2B5EF4-FFF2-40B4-BE49-F238E27FC236}">
                <a16:creationId xmlns:a16="http://schemas.microsoft.com/office/drawing/2014/main" id="{4C5C0C06-ED03-5CAF-5F6D-5FA1A5AC55D9}"/>
              </a:ext>
            </a:extLst>
          </p:cNvPr>
          <p:cNvSpPr/>
          <p:nvPr/>
        </p:nvSpPr>
        <p:spPr>
          <a:xfrm>
            <a:off x="6792227" y="4402388"/>
            <a:ext cx="1916886" cy="784830"/>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999X9ET  HP PC ALL IN ONE </a:t>
            </a:r>
            <a:r>
              <a:rPr lang="en-US" sz="750" b="1" dirty="0">
                <a:latin typeface="HP Simplified" panose="020B0604020204020204" pitchFamily="34" charset="0"/>
              </a:rPr>
              <a:t>ELITEONE 840 G9</a:t>
            </a:r>
            <a:r>
              <a:rPr lang="en-US" sz="750" dirty="0">
                <a:latin typeface="HP Simplified" panose="020B0604020204020204" pitchFamily="34" charset="0"/>
              </a:rPr>
              <a:t>, 23.8‘’ FHD IPS, INTEL i5-14500 VPRO 3.7-7.0GHz/24MB, 14 CORES, 16GB (1x16GB), 512GB PCIe  NVMe  M.2 SSD, INTEL UHD GRAPHICS 770, 5W SPEAKERS, CAMERA, WIN 11 PRO, 3YW </a:t>
            </a:r>
            <a:r>
              <a:rPr lang="en-US" sz="750" dirty="0">
                <a:solidFill>
                  <a:srgbClr val="FF0000"/>
                </a:solidFill>
                <a:latin typeface="HP Simplified" panose="020B0604020204020204" pitchFamily="34" charset="0"/>
              </a:rPr>
              <a:t>1407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35" name="Rectangle 34">
            <a:extLst>
              <a:ext uri="{FF2B5EF4-FFF2-40B4-BE49-F238E27FC236}">
                <a16:creationId xmlns:a16="http://schemas.microsoft.com/office/drawing/2014/main" id="{C14DB160-7A11-7B6C-2AD7-14AF7D6976EB}"/>
              </a:ext>
            </a:extLst>
          </p:cNvPr>
          <p:cNvSpPr/>
          <p:nvPr/>
        </p:nvSpPr>
        <p:spPr>
          <a:xfrm>
            <a:off x="6800115" y="3564521"/>
            <a:ext cx="3111914" cy="677108"/>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EliteOne 840 &amp; 870 AiO </a:t>
            </a:r>
            <a:r>
              <a:rPr lang="en-US" sz="750" dirty="0">
                <a:solidFill>
                  <a:schemeClr val="tx1">
                    <a:lumMod val="50000"/>
                    <a:lumOff val="50000"/>
                  </a:schemeClr>
                </a:solidFill>
                <a:latin typeface="HP Simplified" panose="020B0604020204020204" pitchFamily="34" charset="0"/>
              </a:rPr>
              <a:t>empowers your team to be at their best with experiences that delight users and IT. Featuring a new sleek design, the latest Intel® processor, and packed with a new set of premium collaboration tools, it’s ready for all your demanding projects and virtual conferences.</a:t>
            </a:r>
          </a:p>
        </p:txBody>
      </p:sp>
      <p:sp>
        <p:nvSpPr>
          <p:cNvPr id="36" name="Rectangle 35">
            <a:extLst>
              <a:ext uri="{FF2B5EF4-FFF2-40B4-BE49-F238E27FC236}">
                <a16:creationId xmlns:a16="http://schemas.microsoft.com/office/drawing/2014/main" id="{CDCD868C-31E7-48C6-6372-51C633826A7D}"/>
              </a:ext>
            </a:extLst>
          </p:cNvPr>
          <p:cNvSpPr/>
          <p:nvPr/>
        </p:nvSpPr>
        <p:spPr>
          <a:xfrm>
            <a:off x="6794086" y="5142220"/>
            <a:ext cx="3187439" cy="553998"/>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99A59ET  HP PC ALL IN ONE </a:t>
            </a:r>
            <a:r>
              <a:rPr lang="en-US" sz="750" b="1" dirty="0">
                <a:latin typeface="HP Simplified" panose="020B0604020204020204" pitchFamily="34" charset="0"/>
              </a:rPr>
              <a:t>ELITEONE 870 G9 </a:t>
            </a:r>
            <a:r>
              <a:rPr lang="en-US" sz="750" dirty="0">
                <a:latin typeface="HP Simplified" panose="020B0604020204020204" pitchFamily="34" charset="0"/>
              </a:rPr>
              <a:t>27'' QHD IPS, INTEL i7-14700 VPRO 2.0-5.8GHz/36MB, 24 CORES, 32GB (1x32GB), 512GB PCIe GEN4 NVMe TLC M.2 SSD, INTEL UHD GRAPHICS 770, 5W SPEAKERS, CAMERA, WIN 11 PRO, 3YW </a:t>
            </a:r>
            <a:r>
              <a:rPr lang="en-US" sz="750" dirty="0">
                <a:solidFill>
                  <a:srgbClr val="FF0000"/>
                </a:solidFill>
                <a:latin typeface="HP Simplified" panose="020B0604020204020204" pitchFamily="34" charset="0"/>
              </a:rPr>
              <a:t>1955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37" name="Rectangle 36">
            <a:extLst>
              <a:ext uri="{FF2B5EF4-FFF2-40B4-BE49-F238E27FC236}">
                <a16:creationId xmlns:a16="http://schemas.microsoft.com/office/drawing/2014/main" id="{506409AA-176E-0C58-62DF-9010763A05E8}"/>
              </a:ext>
            </a:extLst>
          </p:cNvPr>
          <p:cNvSpPr/>
          <p:nvPr/>
        </p:nvSpPr>
        <p:spPr>
          <a:xfrm>
            <a:off x="6781653" y="5653664"/>
            <a:ext cx="3178265" cy="561692"/>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999Y9ET  HP PC ALL IN ONE </a:t>
            </a:r>
            <a:r>
              <a:rPr lang="en-US" sz="750" b="1" dirty="0">
                <a:latin typeface="HP Simplified" panose="020B0604020204020204" pitchFamily="34" charset="0"/>
              </a:rPr>
              <a:t>ELITEONE 870 G9 </a:t>
            </a:r>
            <a:r>
              <a:rPr lang="en-US" sz="750" dirty="0">
                <a:latin typeface="HP Simplified" panose="020B0604020204020204" pitchFamily="34" charset="0"/>
              </a:rPr>
              <a:t>27'' QHD IPS, INTEL i9-14900 VPRO 2.0-5.8GHz/36MB, 24 CORES, 64GB (2x32GB), 2TB PCIe GEN4 NVMe TLC M.2 SSD, INTEL UHD GRAPHICS 770, 5W SPEAKERS, CAMERA, WIN 11 PRO, 3YW </a:t>
            </a:r>
            <a:r>
              <a:rPr lang="en-US" sz="750" dirty="0">
                <a:solidFill>
                  <a:srgbClr val="FF0000"/>
                </a:solidFill>
                <a:latin typeface="HP Simplified" panose="020B0604020204020204" pitchFamily="34" charset="0"/>
              </a:rPr>
              <a:t>2471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10" name="Picture 9" descr="A computer monitor with a keyboard and mouse&#10;&#10;AI-generated content may be incorrect.">
            <a:extLst>
              <a:ext uri="{FF2B5EF4-FFF2-40B4-BE49-F238E27FC236}">
                <a16:creationId xmlns:a16="http://schemas.microsoft.com/office/drawing/2014/main" id="{5703B652-01BC-FF60-3540-DD8C35A3C17E}"/>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8555954" y="4089086"/>
            <a:ext cx="1340265" cy="1078817"/>
          </a:xfrm>
          <a:prstGeom prst="rect">
            <a:avLst/>
          </a:prstGeom>
        </p:spPr>
      </p:pic>
      <p:cxnSp>
        <p:nvCxnSpPr>
          <p:cNvPr id="28" name="Straight Connector 27">
            <a:extLst>
              <a:ext uri="{FF2B5EF4-FFF2-40B4-BE49-F238E27FC236}">
                <a16:creationId xmlns:a16="http://schemas.microsoft.com/office/drawing/2014/main" id="{925104DB-59FD-B35B-FFD7-0B19DECB795F}"/>
              </a:ext>
            </a:extLst>
          </p:cNvPr>
          <p:cNvCxnSpPr>
            <a:cxnSpLocks/>
          </p:cNvCxnSpPr>
          <p:nvPr/>
        </p:nvCxnSpPr>
        <p:spPr>
          <a:xfrm>
            <a:off x="6842554" y="3558497"/>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B4877E35-268B-54A2-1ACE-BC0D11C6E312}"/>
              </a:ext>
            </a:extLst>
          </p:cNvPr>
          <p:cNvSpPr/>
          <p:nvPr/>
        </p:nvSpPr>
        <p:spPr>
          <a:xfrm>
            <a:off x="3715522" y="1770102"/>
            <a:ext cx="2502892" cy="438582"/>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623Q7ET  HP PC PRO 290 G9 SFF, INTEL i5-13500 2.5-4.8 GHz/24MB, 14 CORES, 16GB, 512GB PCIe NVMe M.2 SSD, INTEL UHD GRAPHICS 770, DVDRW, WIN 11 PRO, 3YW </a:t>
            </a:r>
            <a:r>
              <a:rPr lang="en-US" sz="750" dirty="0">
                <a:solidFill>
                  <a:srgbClr val="FF0000"/>
                </a:solidFill>
                <a:latin typeface="HP Simplified" panose="020B0604020204020204" pitchFamily="34" charset="0"/>
              </a:rPr>
              <a:t>735 </a:t>
            </a:r>
            <a:r>
              <a:rPr lang="el-GR" sz="750" dirty="0">
                <a:solidFill>
                  <a:srgbClr val="FF0000"/>
                </a:solidFill>
                <a:latin typeface="HP Simplified" panose="020B0604020204020204" pitchFamily="34" charset="0"/>
              </a:rPr>
              <a:t>€</a:t>
            </a:r>
            <a:endParaRPr lang="en-US" altLang="en-US" sz="800" i="1" dirty="0">
              <a:solidFill>
                <a:srgbClr val="92D050"/>
              </a:solidFill>
              <a:ea typeface="Calibri" panose="020F0502020204030204" pitchFamily="34" charset="0"/>
            </a:endParaRPr>
          </a:p>
        </p:txBody>
      </p:sp>
      <p:sp>
        <p:nvSpPr>
          <p:cNvPr id="38" name="Rectangle 37">
            <a:extLst>
              <a:ext uri="{FF2B5EF4-FFF2-40B4-BE49-F238E27FC236}">
                <a16:creationId xmlns:a16="http://schemas.microsoft.com/office/drawing/2014/main" id="{EB721217-DCF9-D1E0-7F6C-4A8BD91E7F59}"/>
              </a:ext>
            </a:extLst>
          </p:cNvPr>
          <p:cNvSpPr/>
          <p:nvPr/>
        </p:nvSpPr>
        <p:spPr>
          <a:xfrm>
            <a:off x="55719" y="5563367"/>
            <a:ext cx="2989839" cy="446276"/>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99Q39ET  HP PC PRODESK 400 G9 MT, INTEL i7-14700 4.2-5.4 GHz/33MB, 20 CORES, 16GB (1x16GB), 1TB PCIe NVMe SSD, INTEL UHD GRAPHICS 770, WIN 11 PRO, 5YW </a:t>
            </a:r>
            <a:r>
              <a:rPr lang="en-US" sz="750" dirty="0">
                <a:solidFill>
                  <a:srgbClr val="FF0000"/>
                </a:solidFill>
                <a:latin typeface="HP Simplified" panose="020B0604020204020204" pitchFamily="34" charset="0"/>
              </a:rPr>
              <a:t>1251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l-GR" sz="800" i="1" dirty="0">
              <a:solidFill>
                <a:srgbClr val="92D050"/>
              </a:solidFill>
              <a:ea typeface="Calibri" panose="020F0502020204030204" pitchFamily="34" charset="0"/>
            </a:endParaRPr>
          </a:p>
        </p:txBody>
      </p:sp>
      <p:sp>
        <p:nvSpPr>
          <p:cNvPr id="7" name="Rectangle 6">
            <a:extLst>
              <a:ext uri="{FF2B5EF4-FFF2-40B4-BE49-F238E27FC236}">
                <a16:creationId xmlns:a16="http://schemas.microsoft.com/office/drawing/2014/main" id="{DDB5056C-5346-7C88-8A70-4136B657575E}"/>
              </a:ext>
            </a:extLst>
          </p:cNvPr>
          <p:cNvSpPr/>
          <p:nvPr/>
        </p:nvSpPr>
        <p:spPr>
          <a:xfrm>
            <a:off x="89156" y="3353698"/>
            <a:ext cx="3648593" cy="330860"/>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A55A5ET  HP PC PRO 290 G9, INTEL i7-13700 4.1-5.2GHz/30MB, 16 CORES, 32GB (1x32GB), 1TB PCIe NVMe M.2 SSD, INTEL UHD GRAPHICS 770, DOS, 3YW </a:t>
            </a:r>
            <a:r>
              <a:rPr lang="en-US" sz="750" dirty="0">
                <a:solidFill>
                  <a:srgbClr val="FF0000"/>
                </a:solidFill>
                <a:latin typeface="HP Simplified" panose="020B0604020204020204" pitchFamily="34" charset="0"/>
              </a:rPr>
              <a:t>939 </a:t>
            </a:r>
            <a:r>
              <a:rPr lang="el-GR" sz="750" dirty="0">
                <a:solidFill>
                  <a:srgbClr val="FF0000"/>
                </a:solidFill>
                <a:latin typeface="HP Simplified" panose="020B0604020204020204" pitchFamily="34" charset="0"/>
              </a:rPr>
              <a:t>€</a:t>
            </a:r>
            <a:endParaRPr lang="en-US" altLang="en-US" sz="800" i="1" dirty="0">
              <a:solidFill>
                <a:srgbClr val="92D050"/>
              </a:solidFill>
              <a:ea typeface="Calibri" panose="020F0502020204030204" pitchFamily="34" charset="0"/>
            </a:endParaRPr>
          </a:p>
        </p:txBody>
      </p:sp>
      <p:sp>
        <p:nvSpPr>
          <p:cNvPr id="8" name="Rectangle 7">
            <a:extLst>
              <a:ext uri="{FF2B5EF4-FFF2-40B4-BE49-F238E27FC236}">
                <a16:creationId xmlns:a16="http://schemas.microsoft.com/office/drawing/2014/main" id="{AC43E284-218E-FF97-45AB-50C4A32EA8B2}"/>
              </a:ext>
            </a:extLst>
          </p:cNvPr>
          <p:cNvSpPr/>
          <p:nvPr/>
        </p:nvSpPr>
        <p:spPr>
          <a:xfrm>
            <a:off x="6764220" y="2139009"/>
            <a:ext cx="3111914" cy="677108"/>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he HP </a:t>
            </a:r>
            <a:r>
              <a:rPr lang="en-US" sz="800" b="1" dirty="0" err="1">
                <a:solidFill>
                  <a:schemeClr val="accent5"/>
                </a:solidFill>
                <a:latin typeface="HP Simplified" panose="020B0604020204020204" pitchFamily="34" charset="0"/>
              </a:rPr>
              <a:t>ProOne</a:t>
            </a:r>
            <a:r>
              <a:rPr lang="en-US" sz="800" b="1" dirty="0">
                <a:solidFill>
                  <a:schemeClr val="accent5"/>
                </a:solidFill>
                <a:latin typeface="HP Simplified" panose="020B0604020204020204" pitchFamily="34" charset="0"/>
              </a:rPr>
              <a:t> 440 All-in-One </a:t>
            </a:r>
            <a:r>
              <a:rPr lang="en-US" sz="750" dirty="0">
                <a:solidFill>
                  <a:schemeClr val="tx1">
                    <a:lumMod val="50000"/>
                    <a:lumOff val="50000"/>
                  </a:schemeClr>
                </a:solidFill>
                <a:latin typeface="HP Simplified" panose="020B0604020204020204" pitchFamily="34" charset="0"/>
              </a:rPr>
              <a:t>provides users with the commercial-grade performance, security, and scalability in a space-saving design. This PC is powered by the latest Intel® processors</a:t>
            </a:r>
          </a:p>
          <a:p>
            <a:pPr algn="just"/>
            <a:r>
              <a:rPr lang="en-US" sz="750" dirty="0">
                <a:solidFill>
                  <a:schemeClr val="tx1">
                    <a:lumMod val="50000"/>
                    <a:lumOff val="50000"/>
                  </a:schemeClr>
                </a:solidFill>
                <a:latin typeface="HP Simplified" panose="020B0604020204020204" pitchFamily="34" charset="0"/>
              </a:rPr>
              <a:t>and protected with always-on security you</a:t>
            </a:r>
          </a:p>
          <a:p>
            <a:pPr algn="just"/>
            <a:r>
              <a:rPr lang="en-US" sz="750" dirty="0">
                <a:solidFill>
                  <a:schemeClr val="tx1">
                    <a:lumMod val="50000"/>
                    <a:lumOff val="50000"/>
                  </a:schemeClr>
                </a:solidFill>
                <a:latin typeface="HP Simplified" panose="020B0604020204020204" pitchFamily="34" charset="0"/>
              </a:rPr>
              <a:t>can trust.</a:t>
            </a:r>
          </a:p>
        </p:txBody>
      </p:sp>
      <p:cxnSp>
        <p:nvCxnSpPr>
          <p:cNvPr id="9" name="Straight Connector 8">
            <a:extLst>
              <a:ext uri="{FF2B5EF4-FFF2-40B4-BE49-F238E27FC236}">
                <a16:creationId xmlns:a16="http://schemas.microsoft.com/office/drawing/2014/main" id="{3A226A06-D012-9DB6-B710-A3242C1E0393}"/>
              </a:ext>
            </a:extLst>
          </p:cNvPr>
          <p:cNvCxnSpPr>
            <a:cxnSpLocks/>
          </p:cNvCxnSpPr>
          <p:nvPr/>
        </p:nvCxnSpPr>
        <p:spPr>
          <a:xfrm>
            <a:off x="6839493" y="2105012"/>
            <a:ext cx="3045078" cy="155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2F9AB36-793F-AA15-D266-703B0AC571E8}"/>
              </a:ext>
            </a:extLst>
          </p:cNvPr>
          <p:cNvSpPr/>
          <p:nvPr/>
        </p:nvSpPr>
        <p:spPr>
          <a:xfrm>
            <a:off x="6764220" y="32839"/>
            <a:ext cx="3111914" cy="561692"/>
          </a:xfrm>
          <a:prstGeom prst="rect">
            <a:avLst/>
          </a:prstGeom>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 HP </a:t>
            </a:r>
            <a:r>
              <a:rPr lang="en-US" sz="800" b="1" dirty="0" err="1">
                <a:solidFill>
                  <a:schemeClr val="accent5"/>
                </a:solidFill>
                <a:latin typeface="HP Simplified" panose="020B0604020204020204" pitchFamily="34" charset="0"/>
              </a:rPr>
              <a:t>ProOne</a:t>
            </a:r>
            <a:r>
              <a:rPr lang="en-US" sz="800" b="1" dirty="0">
                <a:solidFill>
                  <a:schemeClr val="accent5"/>
                </a:solidFill>
                <a:latin typeface="HP Simplified" panose="020B0604020204020204" pitchFamily="34" charset="0"/>
              </a:rPr>
              <a:t> 245 All-in-One </a:t>
            </a:r>
            <a:r>
              <a:rPr lang="en-US" sz="750" dirty="0">
                <a:solidFill>
                  <a:schemeClr val="tx1">
                    <a:lumMod val="50000"/>
                    <a:lumOff val="50000"/>
                  </a:schemeClr>
                </a:solidFill>
                <a:latin typeface="HP Simplified" panose="020B0604020204020204" pitchFamily="34" charset="0"/>
              </a:rPr>
              <a:t>provides power and features for productivity and business-grade performance. A great value, with the latest AMD processor, a 23.8-inch diagonal Full HD display, and video-enhancement features in a sleek, stylish design and tiltable camera.</a:t>
            </a:r>
          </a:p>
        </p:txBody>
      </p:sp>
      <p:sp>
        <p:nvSpPr>
          <p:cNvPr id="15" name="Rectangle 14">
            <a:extLst>
              <a:ext uri="{FF2B5EF4-FFF2-40B4-BE49-F238E27FC236}">
                <a16:creationId xmlns:a16="http://schemas.microsoft.com/office/drawing/2014/main" id="{CEDA38DC-D9FC-C12E-0D73-B38A04357C6E}"/>
              </a:ext>
            </a:extLst>
          </p:cNvPr>
          <p:cNvSpPr/>
          <p:nvPr/>
        </p:nvSpPr>
        <p:spPr>
          <a:xfrm>
            <a:off x="6803884" y="2781689"/>
            <a:ext cx="1916886" cy="669414"/>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9H6X8ET  HP PC ALL IN </a:t>
            </a:r>
            <a:r>
              <a:rPr lang="en-US" sz="750" b="1" dirty="0">
                <a:latin typeface="HP Simplified" panose="020B0604020204020204" pitchFamily="34" charset="0"/>
              </a:rPr>
              <a:t>ONE PRO ONE 440 </a:t>
            </a:r>
            <a:r>
              <a:rPr lang="en-US" sz="750" dirty="0">
                <a:latin typeface="HP Simplified" panose="020B0604020204020204" pitchFamily="34" charset="0"/>
              </a:rPr>
              <a:t>G9, 23.8'' FHD IPS, INTEL i7-14700 2.1-5.4GHz/33MB, 20 CORES, 8GB, 512GB PCIe NVMe SSD, INTEL UHD GRAPHICS 770, CAMERA, MIC, DOS, 3YW </a:t>
            </a:r>
            <a:r>
              <a:rPr lang="en-US" sz="750" dirty="0">
                <a:solidFill>
                  <a:srgbClr val="FF0000"/>
                </a:solidFill>
                <a:latin typeface="HP Simplified" panose="020B0604020204020204" pitchFamily="34" charset="0"/>
              </a:rPr>
              <a:t>970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7" name="Rectangle 16">
            <a:extLst>
              <a:ext uri="{FF2B5EF4-FFF2-40B4-BE49-F238E27FC236}">
                <a16:creationId xmlns:a16="http://schemas.microsoft.com/office/drawing/2014/main" id="{FA563F83-8F4A-7B55-0FE6-3F01E04AEB60}"/>
              </a:ext>
            </a:extLst>
          </p:cNvPr>
          <p:cNvSpPr/>
          <p:nvPr/>
        </p:nvSpPr>
        <p:spPr>
          <a:xfrm>
            <a:off x="6816207" y="689720"/>
            <a:ext cx="1916886" cy="669414"/>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A54ZWET HP PC </a:t>
            </a:r>
            <a:r>
              <a:rPr lang="en-US" sz="750" b="1" dirty="0">
                <a:latin typeface="HP Simplified" panose="020B0604020204020204" pitchFamily="34" charset="0"/>
              </a:rPr>
              <a:t>ALL IN ONE PRO ONE 245 </a:t>
            </a:r>
            <a:r>
              <a:rPr lang="en-US" sz="750" dirty="0">
                <a:latin typeface="HP Simplified" panose="020B0604020204020204" pitchFamily="34" charset="0"/>
              </a:rPr>
              <a:t>G10, 23.8'' FHD IPS, AMD RYZEN 5 7520U 2.8-4.3GHz/4MB, 4 CORES, 16GB, 512GB PCIe NVMe SSD, AMD RADEON GRAPHICS, CAMERA, MIC, LAN, WIN 11 PRO, 3YW </a:t>
            </a:r>
            <a:r>
              <a:rPr lang="en-US" sz="750" dirty="0">
                <a:solidFill>
                  <a:srgbClr val="FF0000"/>
                </a:solidFill>
                <a:latin typeface="HP Simplified" panose="020B0604020204020204" pitchFamily="34" charset="0"/>
              </a:rPr>
              <a:t>939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0" name="Rectangle 19">
            <a:extLst>
              <a:ext uri="{FF2B5EF4-FFF2-40B4-BE49-F238E27FC236}">
                <a16:creationId xmlns:a16="http://schemas.microsoft.com/office/drawing/2014/main" id="{C13A54F1-AF66-C950-C7ED-6F868E470BE2}"/>
              </a:ext>
            </a:extLst>
          </p:cNvPr>
          <p:cNvSpPr/>
          <p:nvPr/>
        </p:nvSpPr>
        <p:spPr>
          <a:xfrm>
            <a:off x="6847283" y="1372394"/>
            <a:ext cx="1916886" cy="669414"/>
          </a:xfrm>
          <a:prstGeom prst="rect">
            <a:avLst/>
          </a:prstGeom>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A54YGET HP PC </a:t>
            </a:r>
            <a:r>
              <a:rPr lang="en-US" sz="750" b="1" dirty="0">
                <a:latin typeface="HP Simplified" panose="020B0604020204020204" pitchFamily="34" charset="0"/>
              </a:rPr>
              <a:t>ALL IN ONE PRO ONE 245 </a:t>
            </a:r>
            <a:r>
              <a:rPr lang="en-US" sz="750" dirty="0">
                <a:latin typeface="HP Simplified" panose="020B0604020204020204" pitchFamily="34" charset="0"/>
              </a:rPr>
              <a:t>G10, 23.8'' FHD IPS, AMD RYZEN 7 7730U 2.0-4.5GHz/16MB, 8 CORES, 16GB, 512GB PCIe NVMe SSD, AMD RADEON GRAPHICS, CAMERA, MIC, LAN, WIN 11 PRO, 3YW </a:t>
            </a:r>
            <a:r>
              <a:rPr lang="en-US" sz="750" dirty="0">
                <a:solidFill>
                  <a:srgbClr val="FF0000"/>
                </a:solidFill>
                <a:latin typeface="HP Simplified" panose="020B0604020204020204" pitchFamily="34" charset="0"/>
              </a:rPr>
              <a:t>1095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32" name="Picture 31">
            <a:extLst>
              <a:ext uri="{FF2B5EF4-FFF2-40B4-BE49-F238E27FC236}">
                <a16:creationId xmlns:a16="http://schemas.microsoft.com/office/drawing/2014/main" id="{8BF2C957-ABA9-98A0-859D-D3051E4F7402}"/>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602076" y="682778"/>
            <a:ext cx="1304796" cy="1085041"/>
          </a:xfrm>
          <a:prstGeom prst="rect">
            <a:avLst/>
          </a:prstGeom>
        </p:spPr>
      </p:pic>
      <p:pic>
        <p:nvPicPr>
          <p:cNvPr id="40" name="Picture 39">
            <a:extLst>
              <a:ext uri="{FF2B5EF4-FFF2-40B4-BE49-F238E27FC236}">
                <a16:creationId xmlns:a16="http://schemas.microsoft.com/office/drawing/2014/main" id="{49107FA1-2FE2-352F-DF42-B7A0DDD889D7}"/>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645240" y="2465942"/>
            <a:ext cx="1239061" cy="1003487"/>
          </a:xfrm>
          <a:prstGeom prst="rect">
            <a:avLst/>
          </a:prstGeom>
        </p:spPr>
      </p:pic>
      <p:sp>
        <p:nvSpPr>
          <p:cNvPr id="2" name="Rectangle 1">
            <a:extLst>
              <a:ext uri="{FF2B5EF4-FFF2-40B4-BE49-F238E27FC236}">
                <a16:creationId xmlns:a16="http://schemas.microsoft.com/office/drawing/2014/main" id="{AD100059-A4A4-B104-F269-D7B20487FB25}"/>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21" name="Rectangle 20">
            <a:extLst>
              <a:ext uri="{FF2B5EF4-FFF2-40B4-BE49-F238E27FC236}">
                <a16:creationId xmlns:a16="http://schemas.microsoft.com/office/drawing/2014/main" id="{82FA3C27-AD73-47FC-F130-ACAF6481239C}"/>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3599428" y="-648"/>
            <a:ext cx="6306571" cy="222191"/>
          </a:xfrm>
          <a:prstGeom prst="rect">
            <a:avLst/>
          </a:prstGeom>
          <a:solidFill>
            <a:srgbClr val="3733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800" dirty="0">
              <a:solidFill>
                <a:schemeClr val="tx1"/>
              </a:solidFill>
              <a:latin typeface="HP Simplified" panose="020B0604020204020204" pitchFamily="34" charset="0"/>
            </a:endParaRPr>
          </a:p>
        </p:txBody>
      </p:sp>
      <p:pic>
        <p:nvPicPr>
          <p:cNvPr id="14" name="Picture 8" descr="HP Designjet T630 Printer | Colyer Repropoint - Printers | Supplies |  Support">
            <a:extLst>
              <a:ext uri="{FF2B5EF4-FFF2-40B4-BE49-F238E27FC236}">
                <a16:creationId xmlns:a16="http://schemas.microsoft.com/office/drawing/2014/main" id="{9C159E32-A046-1226-4F97-573A2FEE5322}"/>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379387" y="368068"/>
            <a:ext cx="2004247" cy="150558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13731" y="2479617"/>
            <a:ext cx="2892974" cy="1765311"/>
          </a:xfrm>
          <a:prstGeom prst="rect">
            <a:avLst/>
          </a:prstGeom>
        </p:spPr>
      </p:pic>
      <p:pic>
        <p:nvPicPr>
          <p:cNvPr id="65" name="Picture 64" descr="A picture containing text, computer, electronics, display&#10;&#10;Description automatically generated">
            <a:extLst>
              <a:ext uri="{FF2B5EF4-FFF2-40B4-BE49-F238E27FC236}">
                <a16:creationId xmlns:a16="http://schemas.microsoft.com/office/drawing/2014/main" id="{7199C542-9791-54FE-6D91-F1627C90E7A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6751" y="2459134"/>
            <a:ext cx="2889248" cy="1116971"/>
          </a:xfrm>
          <a:prstGeom prst="rect">
            <a:avLst/>
          </a:prstGeom>
        </p:spPr>
      </p:pic>
      <p:pic>
        <p:nvPicPr>
          <p:cNvPr id="49" name="Picture 48" descr="A person looking at a computer screen&#10;&#10;Description automatically generated with medium confidence">
            <a:extLst>
              <a:ext uri="{FF2B5EF4-FFF2-40B4-BE49-F238E27FC236}">
                <a16:creationId xmlns:a16="http://schemas.microsoft.com/office/drawing/2014/main" id="{C5E09F29-AC83-B93F-ADC0-8E9095AAEA2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 y="-1523"/>
            <a:ext cx="1737411" cy="1044000"/>
          </a:xfrm>
          <a:prstGeom prst="rect">
            <a:avLst/>
          </a:prstGeom>
        </p:spPr>
      </p:pic>
      <p:sp>
        <p:nvSpPr>
          <p:cNvPr id="140" name="Rectangle 139"/>
          <p:cNvSpPr/>
          <p:nvPr/>
        </p:nvSpPr>
        <p:spPr>
          <a:xfrm>
            <a:off x="1737413" y="-2722"/>
            <a:ext cx="1934312" cy="1045165"/>
          </a:xfrm>
          <a:prstGeom prst="rect">
            <a:avLst/>
          </a:prstGeom>
          <a:solidFill>
            <a:srgbClr val="3733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HP Simplified" panose="020B0604020204020204" pitchFamily="34" charset="0"/>
            </a:endParaRPr>
          </a:p>
        </p:txBody>
      </p:sp>
      <p:sp>
        <p:nvSpPr>
          <p:cNvPr id="110" name="Rectangle 109"/>
          <p:cNvSpPr/>
          <p:nvPr/>
        </p:nvSpPr>
        <p:spPr>
          <a:xfrm>
            <a:off x="1984787" y="0"/>
            <a:ext cx="1775106" cy="400110"/>
          </a:xfrm>
          <a:prstGeom prst="rect">
            <a:avLst/>
          </a:prstGeom>
          <a:noFill/>
        </p:spPr>
        <p:txBody>
          <a:bodyPr wrap="square">
            <a:spAutoFit/>
          </a:bodyPr>
          <a:lstStyle/>
          <a:p>
            <a:pPr eaLnBrk="1" fontAlgn="auto" hangingPunct="1">
              <a:spcBef>
                <a:spcPts val="0"/>
              </a:spcBef>
              <a:spcAft>
                <a:spcPts val="0"/>
              </a:spcAft>
              <a:buClr>
                <a:srgbClr val="000000"/>
              </a:buClr>
              <a:defRPr/>
            </a:pPr>
            <a:r>
              <a:rPr lang="en-US" sz="1000" b="1" spc="300" dirty="0">
                <a:solidFill>
                  <a:schemeClr val="accent2"/>
                </a:solidFill>
                <a:effectLst>
                  <a:outerShdw blurRad="38100" dist="38100" dir="2700000" algn="tl">
                    <a:srgbClr val="000000">
                      <a:alpha val="43137"/>
                    </a:srgbClr>
                  </a:outerShdw>
                </a:effectLst>
                <a:latin typeface="HP Simplified" panose="020B0604020204020204" pitchFamily="34" charset="0"/>
                <a:ea typeface="Nexa Bold" charset="0"/>
                <a:cs typeface="Nexa Bold" charset="0"/>
                <a:sym typeface="Arial"/>
              </a:rPr>
              <a:t>HP Business Workstations</a:t>
            </a:r>
            <a:r>
              <a:rPr lang="el-GR" sz="1000" b="1" spc="300" dirty="0">
                <a:solidFill>
                  <a:schemeClr val="accent2"/>
                </a:solidFill>
                <a:effectLst>
                  <a:outerShdw blurRad="38100" dist="38100" dir="2700000" algn="tl">
                    <a:srgbClr val="000000">
                      <a:alpha val="43137"/>
                    </a:srgbClr>
                  </a:outerShdw>
                </a:effectLst>
                <a:latin typeface="HP Simplified" panose="020B0604020204020204" pitchFamily="34" charset="0"/>
                <a:ea typeface="Nexa Bold" charset="0"/>
                <a:cs typeface="Nexa Bold" charset="0"/>
                <a:sym typeface="Arial"/>
              </a:rPr>
              <a:t> </a:t>
            </a:r>
            <a:r>
              <a:rPr lang="en-US" sz="1000" b="1" spc="300" dirty="0">
                <a:solidFill>
                  <a:schemeClr val="accent2"/>
                </a:solidFill>
                <a:effectLst>
                  <a:outerShdw blurRad="38100" dist="38100" dir="2700000" algn="tl">
                    <a:srgbClr val="000000">
                      <a:alpha val="43137"/>
                    </a:srgbClr>
                  </a:outerShdw>
                </a:effectLst>
                <a:latin typeface="HP Simplified" panose="020B0604020204020204" pitchFamily="34" charset="0"/>
                <a:ea typeface="Nexa Bold" charset="0"/>
                <a:cs typeface="Nexa Bold" charset="0"/>
                <a:sym typeface="Arial"/>
              </a:rPr>
              <a:t>PCs</a:t>
            </a:r>
          </a:p>
        </p:txBody>
      </p:sp>
      <p:pic>
        <p:nvPicPr>
          <p:cNvPr id="3089" name="Picture 110"/>
          <p:cNvPicPr>
            <a:picLocks noChangeAspect="1"/>
          </p:cNvPicPr>
          <p:nvPr/>
        </p:nvPicPr>
        <p:blipFill>
          <a:blip r:embed="rId7" cstate="email">
            <a:biLevel thresh="25000"/>
            <a:extLst>
              <a:ext uri="{28A0092B-C50C-407E-A947-70E740481C1C}">
                <a14:useLocalDpi xmlns:a14="http://schemas.microsoft.com/office/drawing/2010/main"/>
              </a:ext>
            </a:extLst>
          </a:blip>
          <a:srcRect/>
          <a:stretch>
            <a:fillRect/>
          </a:stretch>
        </p:blipFill>
        <p:spPr bwMode="auto">
          <a:xfrm>
            <a:off x="1778085" y="65318"/>
            <a:ext cx="257355"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7" name="Straight Connector 86">
            <a:extLst>
              <a:ext uri="{FF2B5EF4-FFF2-40B4-BE49-F238E27FC236}">
                <a16:creationId xmlns:a16="http://schemas.microsoft.com/office/drawing/2014/main" id="{4731A037-101B-6C54-CA4E-7E02FF1D1100}"/>
              </a:ext>
            </a:extLst>
          </p:cNvPr>
          <p:cNvCxnSpPr/>
          <p:nvPr/>
        </p:nvCxnSpPr>
        <p:spPr>
          <a:xfrm>
            <a:off x="3661074" y="1071612"/>
            <a:ext cx="0" cy="518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BFC0F2F-C245-D796-1D62-B81DD03A5D71}"/>
              </a:ext>
            </a:extLst>
          </p:cNvPr>
          <p:cNvSpPr txBox="1"/>
          <p:nvPr/>
        </p:nvSpPr>
        <p:spPr>
          <a:xfrm>
            <a:off x="60368" y="3158566"/>
            <a:ext cx="3652677" cy="569387"/>
          </a:xfrm>
          <a:prstGeom prst="rect">
            <a:avLst/>
          </a:prstGeom>
          <a:noFill/>
        </p:spPr>
        <p:txBody>
          <a:bodyPr wrap="square">
            <a:spAutoFit/>
          </a:bodyPr>
          <a:lstStyle/>
          <a:p>
            <a:pPr fontAlgn="base"/>
            <a:r>
              <a:rPr lang="en-GB" sz="750" i="0" dirty="0">
                <a:solidFill>
                  <a:schemeClr val="tx1">
                    <a:lumMod val="50000"/>
                    <a:lumOff val="50000"/>
                  </a:schemeClr>
                </a:solidFill>
                <a:effectLst/>
                <a:latin typeface="HP Simplified" panose="020B0604020204020204" pitchFamily="34" charset="0"/>
              </a:rPr>
              <a:t>Experience a whole new level of performance for your professional workflow. </a:t>
            </a:r>
            <a:r>
              <a:rPr lang="en-GB" sz="800" b="1" i="0" dirty="0">
                <a:solidFill>
                  <a:schemeClr val="accent2">
                    <a:lumMod val="75000"/>
                  </a:schemeClr>
                </a:solidFill>
                <a:effectLst/>
                <a:latin typeface="HP Simplified" panose="020B0604020204020204" pitchFamily="34" charset="0"/>
              </a:rPr>
              <a:t>The Z2 Tower </a:t>
            </a:r>
            <a:r>
              <a:rPr lang="en-GB" sz="750" i="0" dirty="0">
                <a:solidFill>
                  <a:schemeClr val="tx1">
                    <a:lumMod val="50000"/>
                    <a:lumOff val="50000"/>
                  </a:schemeClr>
                </a:solidFill>
                <a:effectLst/>
                <a:latin typeface="HP Simplified" panose="020B0604020204020204" pitchFamily="34" charset="0"/>
              </a:rPr>
              <a:t>is engineered to seamlessly run multi-threaded apps for fast rendering, simulation, and now real-time ray tracing. And when your demands change, you have impressive expandability to upgrade.</a:t>
            </a:r>
          </a:p>
        </p:txBody>
      </p:sp>
      <p:sp>
        <p:nvSpPr>
          <p:cNvPr id="5" name="Rectangle 4">
            <a:extLst>
              <a:ext uri="{FF2B5EF4-FFF2-40B4-BE49-F238E27FC236}">
                <a16:creationId xmlns:a16="http://schemas.microsoft.com/office/drawing/2014/main" id="{7040F50A-30D2-DD55-4AAA-AD032F4E497A}"/>
              </a:ext>
            </a:extLst>
          </p:cNvPr>
          <p:cNvSpPr/>
          <p:nvPr/>
        </p:nvSpPr>
        <p:spPr>
          <a:xfrm>
            <a:off x="7053318" y="5697311"/>
            <a:ext cx="2892973" cy="553998"/>
          </a:xfrm>
          <a:prstGeom prst="rect">
            <a:avLst/>
          </a:prstGeom>
          <a:ln>
            <a:noFill/>
          </a:ln>
        </p:spPr>
        <p:txBody>
          <a:bodyPr wrap="square">
            <a:spAutoFit/>
          </a:bodyPr>
          <a:lstStyle/>
          <a:p>
            <a:pPr eaLnBrk="1" fontAlgn="t" hangingPunct="1">
              <a:spcBef>
                <a:spcPts val="0"/>
              </a:spcBef>
              <a:spcAft>
                <a:spcPts val="0"/>
              </a:spcAft>
            </a:pPr>
            <a:r>
              <a:rPr lang="en-US" sz="750" dirty="0">
                <a:latin typeface="HP Simplified" panose="020B0604020204020204" pitchFamily="34" charset="0"/>
              </a:rPr>
              <a:t>8J9G2AA HP MONITOR 27'', </a:t>
            </a:r>
            <a:r>
              <a:rPr lang="en-US" sz="750" b="1" dirty="0">
                <a:latin typeface="HP Simplified" panose="020B0604020204020204" pitchFamily="34" charset="0"/>
              </a:rPr>
              <a:t>S7 PRO 727PK </a:t>
            </a:r>
            <a:r>
              <a:rPr lang="en-US" sz="750" dirty="0">
                <a:latin typeface="HP Simplified" panose="020B0604020204020204" pitchFamily="34" charset="0"/>
              </a:rPr>
              <a:t>BUSINESS, F, IPS BLACK,</a:t>
            </a:r>
          </a:p>
          <a:p>
            <a:pPr eaLnBrk="1" fontAlgn="t" hangingPunct="1">
              <a:spcBef>
                <a:spcPts val="0"/>
              </a:spcBef>
              <a:spcAft>
                <a:spcPts val="0"/>
              </a:spcAft>
            </a:pPr>
            <a:r>
              <a:rPr lang="en-US" sz="750" dirty="0">
                <a:latin typeface="HP Simplified" panose="020B0604020204020204" pitchFamily="34" charset="0"/>
              </a:rPr>
              <a:t>4K UHD 3840x2160 60Hz, 16:9, 5MS, 400 NITS, HEIGHT ADJUSTABLE, PIVOT, SWIVEL, TILT, HDMI, DISPLAY PORT, THUNDERBOLT WITH USB-C 100W POWER DELIVERY, LAN, 3YW, BLACK/SILVER </a:t>
            </a:r>
            <a:r>
              <a:rPr lang="en-US" sz="750" dirty="0">
                <a:solidFill>
                  <a:srgbClr val="FF0000"/>
                </a:solidFill>
                <a:latin typeface="HP Simplified" panose="020B0604020204020204" pitchFamily="34" charset="0"/>
              </a:rPr>
              <a:t>695 € </a:t>
            </a:r>
            <a:endParaRPr lang="en-US" altLang="en-US" sz="800" i="1" dirty="0">
              <a:solidFill>
                <a:srgbClr val="92D050"/>
              </a:solidFill>
              <a:ea typeface="Calibri" panose="020F0502020204030204" pitchFamily="34" charset="0"/>
            </a:endParaRPr>
          </a:p>
        </p:txBody>
      </p:sp>
      <p:cxnSp>
        <p:nvCxnSpPr>
          <p:cNvPr id="26" name="Straight Connector 25">
            <a:extLst>
              <a:ext uri="{FF2B5EF4-FFF2-40B4-BE49-F238E27FC236}">
                <a16:creationId xmlns:a16="http://schemas.microsoft.com/office/drawing/2014/main" id="{D218C92E-A09B-63C6-076D-EF0AA47C171C}"/>
              </a:ext>
            </a:extLst>
          </p:cNvPr>
          <p:cNvCxnSpPr/>
          <p:nvPr/>
        </p:nvCxnSpPr>
        <p:spPr>
          <a:xfrm>
            <a:off x="6987366" y="267298"/>
            <a:ext cx="27829" cy="61288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BE067414-37F7-71B6-FEDE-4515A5F9CC24}"/>
              </a:ext>
            </a:extLst>
          </p:cNvPr>
          <p:cNvSpPr txBox="1"/>
          <p:nvPr/>
        </p:nvSpPr>
        <p:spPr>
          <a:xfrm>
            <a:off x="81039" y="4319040"/>
            <a:ext cx="2719318"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5F0P2EA HP PC </a:t>
            </a:r>
            <a:r>
              <a:rPr lang="en-GB" sz="750" b="1" dirty="0">
                <a:solidFill>
                  <a:srgbClr val="000000"/>
                </a:solidFill>
                <a:latin typeface="HP Simplified" panose="020B0604020204020204" pitchFamily="34" charset="0"/>
              </a:rPr>
              <a:t>WORKSTATION</a:t>
            </a:r>
            <a:r>
              <a:rPr lang="en-GB" sz="750" b="1" dirty="0">
                <a:ln w="22225">
                  <a:solidFill>
                    <a:schemeClr val="accent2"/>
                  </a:solidFill>
                  <a:prstDash val="solid"/>
                </a:ln>
                <a:solidFill>
                  <a:schemeClr val="accent2">
                    <a:lumMod val="40000"/>
                    <a:lumOff val="60000"/>
                  </a:schemeClr>
                </a:solidFill>
                <a:latin typeface="HP Simplified" panose="020B0604020204020204" pitchFamily="34" charset="0"/>
              </a:rPr>
              <a:t> </a:t>
            </a:r>
            <a:r>
              <a:rPr lang="en-GB" sz="750" b="1" dirty="0">
                <a:solidFill>
                  <a:srgbClr val="000000"/>
                </a:solidFill>
                <a:latin typeface="HP Simplified" panose="020B0604020204020204" pitchFamily="34" charset="0"/>
              </a:rPr>
              <a:t>Z2</a:t>
            </a:r>
            <a:r>
              <a:rPr lang="en-GB" sz="750" dirty="0">
                <a:solidFill>
                  <a:srgbClr val="000000"/>
                </a:solidFill>
                <a:latin typeface="HP Simplified" panose="020B0604020204020204" pitchFamily="34" charset="0"/>
              </a:rPr>
              <a:t> </a:t>
            </a:r>
            <a:r>
              <a:rPr lang="en-GB" sz="750" b="1" dirty="0">
                <a:solidFill>
                  <a:srgbClr val="000000"/>
                </a:solidFill>
                <a:latin typeface="HP Simplified" panose="020B0604020204020204" pitchFamily="34" charset="0"/>
              </a:rPr>
              <a:t>G9</a:t>
            </a:r>
            <a:r>
              <a:rPr lang="en-GB" sz="750" dirty="0">
                <a:solidFill>
                  <a:srgbClr val="000000"/>
                </a:solidFill>
                <a:latin typeface="HP Simplified" panose="020B0604020204020204" pitchFamily="34" charset="0"/>
              </a:rPr>
              <a:t>, INTEL i7-12700K 2.7-4.9GHz/25MB, 12 CORES, 16GB, 512GB PCIe NV Me SSD, NVIDIA A2000 6GB, LAN,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2660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79" name="Picture 78"/>
          <p:cNvPicPr>
            <a:picLocks noChangeAspect="1"/>
          </p:cNvPicPr>
          <p:nvPr/>
        </p:nvPicPr>
        <p:blipFill rotWithShape="1">
          <a:blip r:embed="rId8" cstate="email">
            <a:extLst>
              <a:ext uri="{28A0092B-C50C-407E-A947-70E740481C1C}">
                <a14:useLocalDpi xmlns:a14="http://schemas.microsoft.com/office/drawing/2010/main"/>
              </a:ext>
            </a:extLst>
          </a:blip>
          <a:srcRect l="12486"/>
          <a:stretch/>
        </p:blipFill>
        <p:spPr>
          <a:xfrm>
            <a:off x="98221" y="1779563"/>
            <a:ext cx="961424" cy="1098601"/>
          </a:xfrm>
          <a:prstGeom prst="rect">
            <a:avLst/>
          </a:prstGeom>
        </p:spPr>
      </p:pic>
      <p:sp>
        <p:nvSpPr>
          <p:cNvPr id="82" name="Rectangle 10">
            <a:extLst>
              <a:ext uri="{FF2B5EF4-FFF2-40B4-BE49-F238E27FC236}">
                <a16:creationId xmlns:a16="http://schemas.microsoft.com/office/drawing/2014/main" id="{4621C2BA-FEE5-7175-B3BA-0F848F2C0491}"/>
              </a:ext>
            </a:extLst>
          </p:cNvPr>
          <p:cNvSpPr>
            <a:spLocks noChangeArrowheads="1"/>
          </p:cNvSpPr>
          <p:nvPr/>
        </p:nvSpPr>
        <p:spPr bwMode="auto">
          <a:xfrm>
            <a:off x="37281" y="1096155"/>
            <a:ext cx="3652677" cy="56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800" b="1" dirty="0">
                <a:solidFill>
                  <a:schemeClr val="accent2">
                    <a:lumMod val="75000"/>
                  </a:schemeClr>
                </a:solidFill>
                <a:latin typeface="HP Simplified" panose="020B0604020204020204" pitchFamily="34" charset="0"/>
              </a:rPr>
              <a:t>HP Z1 PCS. </a:t>
            </a:r>
            <a:r>
              <a:rPr lang="en-US" sz="750" dirty="0">
                <a:solidFill>
                  <a:schemeClr val="tx1">
                    <a:lumMod val="50000"/>
                    <a:lumOff val="50000"/>
                  </a:schemeClr>
                </a:solidFill>
                <a:latin typeface="HP Simplified" panose="020B0604020204020204" pitchFamily="34" charset="0"/>
              </a:rPr>
              <a:t>Pro-grade performance is now within reach with a desktop built for designing, editing and even gaming. From 2D and 3D CAD to entry VR content creation, gain speed and efficiency across your workflows. Go beyond a commercial PC with a desktop certified for select professional software applications.</a:t>
            </a:r>
            <a:endParaRPr lang="en-GB" altLang="en-US" sz="750" dirty="0">
              <a:solidFill>
                <a:schemeClr val="tx1">
                  <a:lumMod val="50000"/>
                  <a:lumOff val="50000"/>
                </a:schemeClr>
              </a:solidFill>
              <a:latin typeface="HP Simplified" panose="020B0604020204020204" pitchFamily="34" charset="0"/>
            </a:endParaRPr>
          </a:p>
        </p:txBody>
      </p:sp>
      <p:sp>
        <p:nvSpPr>
          <p:cNvPr id="18" name="TextBox 17">
            <a:extLst>
              <a:ext uri="{FF2B5EF4-FFF2-40B4-BE49-F238E27FC236}">
                <a16:creationId xmlns:a16="http://schemas.microsoft.com/office/drawing/2014/main" id="{C80D2975-EF41-1135-327E-F46CA7C88DDC}"/>
              </a:ext>
            </a:extLst>
          </p:cNvPr>
          <p:cNvSpPr txBox="1"/>
          <p:nvPr/>
        </p:nvSpPr>
        <p:spPr>
          <a:xfrm>
            <a:off x="7752441" y="3688581"/>
            <a:ext cx="2359198" cy="461665"/>
          </a:xfrm>
          <a:prstGeom prst="rect">
            <a:avLst/>
          </a:prstGeom>
          <a:noFill/>
        </p:spPr>
        <p:txBody>
          <a:bodyPr wrap="square">
            <a:spAutoFit/>
          </a:bodyPr>
          <a:lstStyle/>
          <a:p>
            <a:pPr algn="l" latinLnBrk="0"/>
            <a:r>
              <a:rPr lang="en-GB" sz="800" b="1" i="0" dirty="0">
                <a:solidFill>
                  <a:srgbClr val="000000"/>
                </a:solidFill>
                <a:effectLst/>
                <a:latin typeface="forma-djr-micro"/>
              </a:rPr>
              <a:t>HP Wolf Security strengthens your company’s cyber-resilience. </a:t>
            </a:r>
            <a:r>
              <a:rPr lang="en-GB" sz="800" b="1" dirty="0">
                <a:solidFill>
                  <a:srgbClr val="000000"/>
                </a:solidFill>
                <a:latin typeface="forma-djr-micro"/>
              </a:rPr>
              <a:t>EliteDesk, </a:t>
            </a:r>
          </a:p>
          <a:p>
            <a:pPr algn="l" latinLnBrk="0"/>
            <a:r>
              <a:rPr lang="en-GB" sz="800" b="1" dirty="0">
                <a:solidFill>
                  <a:srgbClr val="000000"/>
                </a:solidFill>
                <a:latin typeface="forma-djr-micro"/>
              </a:rPr>
              <a:t>Z Workstation</a:t>
            </a:r>
            <a:endParaRPr lang="en-GB" sz="800" b="1" i="0" dirty="0">
              <a:solidFill>
                <a:srgbClr val="000000"/>
              </a:solidFill>
              <a:effectLst/>
              <a:latin typeface="forma-djr-micro"/>
            </a:endParaRPr>
          </a:p>
        </p:txBody>
      </p:sp>
      <p:sp>
        <p:nvSpPr>
          <p:cNvPr id="34" name="TextBox 33">
            <a:extLst>
              <a:ext uri="{FF2B5EF4-FFF2-40B4-BE49-F238E27FC236}">
                <a16:creationId xmlns:a16="http://schemas.microsoft.com/office/drawing/2014/main" id="{99955C64-7CFC-C056-6C83-F529C8F4E9F6}"/>
              </a:ext>
            </a:extLst>
          </p:cNvPr>
          <p:cNvSpPr txBox="1"/>
          <p:nvPr/>
        </p:nvSpPr>
        <p:spPr>
          <a:xfrm>
            <a:off x="6992819" y="1859748"/>
            <a:ext cx="2907769" cy="553998"/>
          </a:xfrm>
          <a:prstGeom prst="rect">
            <a:avLst/>
          </a:prstGeom>
          <a:noFill/>
        </p:spPr>
        <p:txBody>
          <a:bodyPr wrap="square" rtlCol="0">
            <a:spAutoFit/>
          </a:bodyPr>
          <a:lstStyle/>
          <a:p>
            <a:pPr fontAlgn="t"/>
            <a:r>
              <a:rPr lang="en-US" sz="750" dirty="0">
                <a:latin typeface="HP Simplified" panose="020B0604020204020204" pitchFamily="34" charset="0"/>
              </a:rPr>
              <a:t>5HB09D </a:t>
            </a:r>
            <a:r>
              <a:rPr lang="en-GB" sz="750" b="1" u="none" strike="noStrike" dirty="0">
                <a:effectLst/>
                <a:latin typeface="HP Simplified" panose="020B0604020204020204" pitchFamily="34" charset="0"/>
              </a:rPr>
              <a:t>HP PLOTTER DESIGNJET T630 </a:t>
            </a:r>
            <a:r>
              <a:rPr lang="en-GB" sz="750" u="none" strike="noStrike" dirty="0">
                <a:effectLst/>
                <a:latin typeface="HP Simplified" panose="020B0604020204020204" pitchFamily="34" charset="0"/>
              </a:rPr>
              <a:t>24'' A1, </a:t>
            </a:r>
            <a:r>
              <a:rPr lang="en-GB" sz="750" dirty="0">
                <a:solidFill>
                  <a:srgbClr val="000000"/>
                </a:solidFill>
                <a:latin typeface="HP Simplified" panose="020B0604020204020204" pitchFamily="34" charset="0"/>
              </a:rPr>
              <a:t>PRINT</a:t>
            </a:r>
            <a:r>
              <a:rPr lang="en-GB" sz="750" u="none" strike="noStrike" dirty="0">
                <a:effectLst/>
                <a:latin typeface="HP Simplified" panose="020B0604020204020204" pitchFamily="34" charset="0"/>
              </a:rPr>
              <a:t>, 30 SEC/PAGE ON A1, 76 A1 PRINTS </a:t>
            </a:r>
          </a:p>
          <a:p>
            <a:pPr fontAlgn="t"/>
            <a:r>
              <a:rPr lang="en-GB" sz="750" u="none" strike="noStrike" dirty="0">
                <a:effectLst/>
                <a:latin typeface="HP Simplified" panose="020B0604020204020204" pitchFamily="34" charset="0"/>
              </a:rPr>
              <a:t>PER HOUR, 2400 X 1200 DPI, 1GB, ROLL, STAND, CUTTER, 4 INKS, USB, </a:t>
            </a:r>
          </a:p>
          <a:p>
            <a:pPr fontAlgn="t"/>
            <a:r>
              <a:rPr lang="en-GB" sz="750" u="none" strike="noStrike" dirty="0">
                <a:effectLst/>
                <a:latin typeface="HP Simplified" panose="020B0604020204020204" pitchFamily="34" charset="0"/>
              </a:rPr>
              <a:t>WIFI, LAN, 1YW, </a:t>
            </a:r>
            <a:r>
              <a:rPr lang="en-US" sz="750" u="none" strike="noStrike" dirty="0">
                <a:solidFill>
                  <a:srgbClr val="FF0000"/>
                </a:solidFill>
                <a:effectLst/>
                <a:latin typeface="HP Simplified" panose="020B0604020204020204" pitchFamily="34" charset="0"/>
              </a:rPr>
              <a:t>1330</a:t>
            </a:r>
            <a:r>
              <a:rPr lang="en-US" sz="750" dirty="0">
                <a:solidFill>
                  <a:srgbClr val="FF0000"/>
                </a:solidFill>
                <a:latin typeface="HP Simplified" panose="020B0604020204020204" pitchFamily="34" charset="0"/>
              </a:rPr>
              <a:t> € </a:t>
            </a:r>
          </a:p>
        </p:txBody>
      </p:sp>
      <p:pic>
        <p:nvPicPr>
          <p:cNvPr id="9" name="Picture 8"/>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018570" y="3609606"/>
            <a:ext cx="797716" cy="626777"/>
          </a:xfrm>
          <a:prstGeom prst="rect">
            <a:avLst/>
          </a:prstGeom>
        </p:spPr>
      </p:pic>
      <p:cxnSp>
        <p:nvCxnSpPr>
          <p:cNvPr id="66" name="Straight Connector 65"/>
          <p:cNvCxnSpPr/>
          <p:nvPr/>
        </p:nvCxnSpPr>
        <p:spPr>
          <a:xfrm>
            <a:off x="3922713" y="6462713"/>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316663" y="6459538"/>
            <a:ext cx="0" cy="3603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0" y="6418823"/>
            <a:ext cx="9901938" cy="44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77" name="Rectangle 93"/>
          <p:cNvSpPr>
            <a:spLocks noChangeArrowheads="1"/>
          </p:cNvSpPr>
          <p:nvPr/>
        </p:nvSpPr>
        <p:spPr bwMode="auto">
          <a:xfrm>
            <a:off x="1692479" y="343509"/>
            <a:ext cx="197325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50" dirty="0">
                <a:solidFill>
                  <a:schemeClr val="bg1"/>
                </a:solidFill>
                <a:latin typeface="HP Simplified" panose="020B0604020204020204" pitchFamily="34" charset="0"/>
                <a:cs typeface="Arial" panose="020B0604020202020204" pitchFamily="34" charset="0"/>
              </a:rPr>
              <a:t>Retail  File June 2025. Page 4/4</a:t>
            </a:r>
            <a:endParaRPr lang="en-US" sz="750" dirty="0">
              <a:solidFill>
                <a:schemeClr val="bg1"/>
              </a:solidFill>
              <a:latin typeface="HP Simplified" panose="020B0604020204020204" pitchFamily="34" charset="0"/>
              <a:cs typeface="Arial" panose="020B0604020202020204" pitchFamily="34" charset="0"/>
            </a:endParaRPr>
          </a:p>
        </p:txBody>
      </p:sp>
      <p:pic>
        <p:nvPicPr>
          <p:cNvPr id="11" name="Picture 10"/>
          <p:cNvPicPr>
            <a:picLocks noChangeAspect="1"/>
          </p:cNvPicPr>
          <p:nvPr/>
        </p:nvPicPr>
        <p:blipFill rotWithShape="1">
          <a:blip r:embed="rId10" cstate="email">
            <a:extLst>
              <a:ext uri="{28A0092B-C50C-407E-A947-70E740481C1C}">
                <a14:useLocalDpi xmlns:a14="http://schemas.microsoft.com/office/drawing/2010/main"/>
              </a:ext>
            </a:extLst>
          </a:blip>
          <a:srcRect t="7802" b="42561"/>
          <a:stretch/>
        </p:blipFill>
        <p:spPr>
          <a:xfrm>
            <a:off x="3693131" y="5086671"/>
            <a:ext cx="3352200" cy="1073728"/>
          </a:xfrm>
          <a:prstGeom prst="rect">
            <a:avLst/>
          </a:prstGeom>
        </p:spPr>
      </p:pic>
      <p:sp>
        <p:nvSpPr>
          <p:cNvPr id="16" name="Rectangle 15"/>
          <p:cNvSpPr/>
          <p:nvPr/>
        </p:nvSpPr>
        <p:spPr>
          <a:xfrm>
            <a:off x="4649537" y="4316581"/>
            <a:ext cx="2432089" cy="669414"/>
          </a:xfrm>
          <a:prstGeom prst="rect">
            <a:avLst/>
          </a:prstGeom>
        </p:spPr>
        <p:txBody>
          <a:bodyPr wrap="square">
            <a:spAutoFit/>
          </a:bodyPr>
          <a:lstStyle/>
          <a:p>
            <a:r>
              <a:rPr lang="en-US" sz="750" dirty="0">
                <a:solidFill>
                  <a:srgbClr val="000000"/>
                </a:solidFill>
                <a:latin typeface="HP Simplified" panose="020B0604020204020204" pitchFamily="34" charset="0"/>
              </a:rPr>
              <a:t>3NZ70AA HP </a:t>
            </a:r>
            <a:r>
              <a:rPr lang="en-US" sz="750" b="1" dirty="0">
                <a:solidFill>
                  <a:srgbClr val="000000"/>
                </a:solidFill>
                <a:latin typeface="HP Simplified" panose="020B0604020204020204" pitchFamily="34" charset="0"/>
              </a:rPr>
              <a:t>MOUSE 700 SPECTRE RECHARGEABLE</a:t>
            </a:r>
            <a:r>
              <a:rPr lang="en-US" sz="750" dirty="0">
                <a:solidFill>
                  <a:srgbClr val="000000"/>
                </a:solidFill>
                <a:latin typeface="HP Simplified" panose="020B0604020204020204" pitchFamily="34" charset="0"/>
              </a:rPr>
              <a:t>, BLUETOOTH WIRELLESS, PAIR WITH 4 DEVISES, WITH 1.200 DPI, THE LASER SENSOR PROVIDES SUPERB ACCURACY AND PRECISION — ON ALMOST EVERY SURFACE, DARK ASH SILVER </a:t>
            </a:r>
            <a:r>
              <a:rPr lang="en-US" sz="750" dirty="0">
                <a:solidFill>
                  <a:srgbClr val="FF0000"/>
                </a:solidFill>
                <a:latin typeface="HP Simplified" panose="020B0604020204020204" pitchFamily="34" charset="0"/>
              </a:rPr>
              <a:t>70 </a:t>
            </a:r>
            <a:r>
              <a:rPr lang="en-GB" sz="750" dirty="0">
                <a:solidFill>
                  <a:srgbClr val="FF0000"/>
                </a:solidFill>
                <a:latin typeface="HP Simplified" panose="020B0604020204020204" pitchFamily="34" charset="0"/>
              </a:rPr>
              <a:t>€</a:t>
            </a:r>
            <a:endParaRPr lang="en-US" sz="750" dirty="0">
              <a:solidFill>
                <a:srgbClr val="000000"/>
              </a:solidFill>
              <a:latin typeface="HP Simplified" panose="020B0604020204020204" pitchFamily="34" charset="0"/>
            </a:endParaRPr>
          </a:p>
        </p:txBody>
      </p:sp>
      <p:pic>
        <p:nvPicPr>
          <p:cNvPr id="19" name="Picture 1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959037" y="4426845"/>
            <a:ext cx="625039" cy="521097"/>
          </a:xfrm>
          <a:prstGeom prst="rect">
            <a:avLst/>
          </a:prstGeom>
        </p:spPr>
      </p:pic>
      <p:pic>
        <p:nvPicPr>
          <p:cNvPr id="60" name="Picture 5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2876102" y="3712107"/>
            <a:ext cx="626392" cy="1132567"/>
          </a:xfrm>
          <a:prstGeom prst="rect">
            <a:avLst/>
          </a:prstGeom>
        </p:spPr>
      </p:pic>
      <p:cxnSp>
        <p:nvCxnSpPr>
          <p:cNvPr id="80" name="Straight Connector 79">
            <a:extLst>
              <a:ext uri="{FF2B5EF4-FFF2-40B4-BE49-F238E27FC236}">
                <a16:creationId xmlns:a16="http://schemas.microsoft.com/office/drawing/2014/main" id="{222EE1CB-B22E-2BDF-919C-7DDE97439BAA}"/>
              </a:ext>
            </a:extLst>
          </p:cNvPr>
          <p:cNvCxnSpPr>
            <a:cxnSpLocks/>
          </p:cNvCxnSpPr>
          <p:nvPr/>
        </p:nvCxnSpPr>
        <p:spPr>
          <a:xfrm>
            <a:off x="50625" y="3064517"/>
            <a:ext cx="3630402" cy="316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Rectangle 169"/>
          <p:cNvSpPr>
            <a:spLocks noChangeArrowheads="1"/>
          </p:cNvSpPr>
          <p:nvPr/>
        </p:nvSpPr>
        <p:spPr bwMode="auto">
          <a:xfrm>
            <a:off x="4655682" y="2979089"/>
            <a:ext cx="2397636"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700" dirty="0">
                <a:latin typeface="HP Simplified" panose="020B0604020204020204" pitchFamily="34" charset="0"/>
              </a:rPr>
              <a:t>4M0X6AA</a:t>
            </a:r>
            <a:r>
              <a:rPr lang="en-US" sz="800" dirty="0">
                <a:latin typeface="HP Simplified" panose="020B0604020204020204" pitchFamily="34" charset="0"/>
              </a:rPr>
              <a:t> </a:t>
            </a:r>
            <a:r>
              <a:rPr lang="en-US" altLang="en-US" sz="700" dirty="0">
                <a:latin typeface="HP Simplified" panose="020B0604020204020204" pitchFamily="34" charset="0"/>
              </a:rPr>
              <a:t>HP MOUSE 410 SLIM, UP TO 1200DPI, MULTI SURFACE TRACKING, SLIM AND SLEEK, STRONG AND EFFICIENT CONNECTION WITHOUT INTERFERENCE OR LAG, WORKS WITH EITHER HAND, BLUETOOTH, WHITE </a:t>
            </a:r>
            <a:r>
              <a:rPr lang="en-GB" altLang="en-US" sz="700" dirty="0">
                <a:solidFill>
                  <a:srgbClr val="FF0000"/>
                </a:solidFill>
                <a:latin typeface="HP Simplified" panose="020B0604020204020204" pitchFamily="34" charset="0"/>
              </a:rPr>
              <a:t>32 € </a:t>
            </a:r>
            <a:endParaRPr lang="en-US" altLang="en-US" sz="700" dirty="0">
              <a:solidFill>
                <a:srgbClr val="FF0000"/>
              </a:solidFill>
              <a:latin typeface="HP Simplified" panose="020B0604020204020204" pitchFamily="34" charset="0"/>
            </a:endParaRPr>
          </a:p>
        </p:txBody>
      </p:sp>
      <p:sp>
        <p:nvSpPr>
          <p:cNvPr id="72" name="TextBox 71">
            <a:extLst>
              <a:ext uri="{FF2B5EF4-FFF2-40B4-BE49-F238E27FC236}">
                <a16:creationId xmlns:a16="http://schemas.microsoft.com/office/drawing/2014/main" id="{BE067414-37F7-71B6-FEDE-4515A5F9CC24}"/>
              </a:ext>
            </a:extLst>
          </p:cNvPr>
          <p:cNvSpPr txBox="1"/>
          <p:nvPr/>
        </p:nvSpPr>
        <p:spPr>
          <a:xfrm>
            <a:off x="3671725" y="1772801"/>
            <a:ext cx="3374494"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996Q4ET</a:t>
            </a:r>
            <a:r>
              <a:rPr lang="el-GR"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PC </a:t>
            </a:r>
            <a:r>
              <a:rPr lang="en-US" sz="750" b="1" dirty="0">
                <a:solidFill>
                  <a:srgbClr val="000000"/>
                </a:solidFill>
                <a:latin typeface="HP Simplified" panose="020B0604020204020204" pitchFamily="34" charset="0"/>
              </a:rPr>
              <a:t>WORKSTATION Z2 G9 MINI</a:t>
            </a:r>
            <a:r>
              <a:rPr lang="en-US" sz="750" dirty="0">
                <a:solidFill>
                  <a:srgbClr val="000000"/>
                </a:solidFill>
                <a:latin typeface="HP Simplified" panose="020B0604020204020204" pitchFamily="34" charset="0"/>
              </a:rPr>
              <a:t>, INTEL i7-14700K VPRO 3.4-5.6GHz</a:t>
            </a:r>
          </a:p>
          <a:p>
            <a:pPr eaLnBrk="1" fontAlgn="t" hangingPunct="1">
              <a:spcBef>
                <a:spcPts val="0"/>
              </a:spcBef>
              <a:spcAft>
                <a:spcPts val="0"/>
              </a:spcAft>
            </a:pPr>
            <a:r>
              <a:rPr lang="en-US" sz="750" dirty="0">
                <a:solidFill>
                  <a:srgbClr val="000000"/>
                </a:solidFill>
                <a:latin typeface="HP Simplified" panose="020B0604020204020204" pitchFamily="34" charset="0"/>
              </a:rPr>
              <a:t>/33MB, 20 CORES, 32GB, 1TB PCIe NVMe SSD, NVIDIA RTX A2000 12GB, WIN 11 PRO, 3YW</a:t>
            </a:r>
            <a:r>
              <a:rPr lang="el-GR"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2564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75" name="TextBox 74">
            <a:extLst>
              <a:ext uri="{FF2B5EF4-FFF2-40B4-BE49-F238E27FC236}">
                <a16:creationId xmlns:a16="http://schemas.microsoft.com/office/drawing/2014/main" id="{BE067414-37F7-71B6-FEDE-4515A5F9CC24}"/>
              </a:ext>
            </a:extLst>
          </p:cNvPr>
          <p:cNvSpPr txBox="1"/>
          <p:nvPr/>
        </p:nvSpPr>
        <p:spPr>
          <a:xfrm>
            <a:off x="61825" y="4827001"/>
            <a:ext cx="3214917"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996S5ET</a:t>
            </a:r>
            <a:r>
              <a:rPr lang="el-GR"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a:t>
            </a:r>
            <a:r>
              <a:rPr lang="en-US" sz="750" b="1" dirty="0">
                <a:solidFill>
                  <a:srgbClr val="000000"/>
                </a:solidFill>
                <a:latin typeface="HP Simplified" panose="020B0604020204020204" pitchFamily="34" charset="0"/>
              </a:rPr>
              <a:t>PC WORKSTATION Z2 G9 </a:t>
            </a:r>
            <a:r>
              <a:rPr lang="en-US" sz="750" dirty="0">
                <a:solidFill>
                  <a:srgbClr val="000000"/>
                </a:solidFill>
                <a:latin typeface="HP Simplified" panose="020B0604020204020204" pitchFamily="34" charset="0"/>
              </a:rPr>
              <a:t>700W, INTEL i9-14900 4.3-5.8GHz/36MB, 24 CORES, 32GB (2x16GB), 1TB PCIe NVMe SSD, NVIDIA RTX A2000 12GB, WIN 11 PRO HIGH END, 3YW</a:t>
            </a:r>
            <a:r>
              <a:rPr lang="el-GR"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2816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58" name="TextBox 57">
            <a:extLst>
              <a:ext uri="{FF2B5EF4-FFF2-40B4-BE49-F238E27FC236}">
                <a16:creationId xmlns:a16="http://schemas.microsoft.com/office/drawing/2014/main" id="{DBFC0F2F-C245-D796-1D62-B81DD03A5D71}"/>
              </a:ext>
            </a:extLst>
          </p:cNvPr>
          <p:cNvSpPr txBox="1"/>
          <p:nvPr/>
        </p:nvSpPr>
        <p:spPr>
          <a:xfrm>
            <a:off x="3647738" y="207105"/>
            <a:ext cx="3452716" cy="569387"/>
          </a:xfrm>
          <a:prstGeom prst="rect">
            <a:avLst/>
          </a:prstGeom>
          <a:noFill/>
        </p:spPr>
        <p:txBody>
          <a:bodyPr wrap="square">
            <a:spAutoFit/>
          </a:bodyPr>
          <a:lstStyle/>
          <a:p>
            <a:r>
              <a:rPr lang="en-US" sz="750" dirty="0">
                <a:solidFill>
                  <a:schemeClr val="tx1">
                    <a:lumMod val="50000"/>
                    <a:lumOff val="50000"/>
                  </a:schemeClr>
                </a:solidFill>
                <a:latin typeface="HP Simplified" panose="020B0604020204020204" pitchFamily="34" charset="0"/>
              </a:rPr>
              <a:t>Tackle workflows you never thought before possible on such a tiny PC. The HP </a:t>
            </a:r>
            <a:r>
              <a:rPr lang="en-US" sz="800" b="1" dirty="0">
                <a:solidFill>
                  <a:schemeClr val="accent2">
                    <a:lumMod val="75000"/>
                  </a:schemeClr>
                </a:solidFill>
                <a:latin typeface="HP Simplified" panose="020B0604020204020204" pitchFamily="34" charset="0"/>
              </a:rPr>
              <a:t>Z2 Mini </a:t>
            </a:r>
            <a:r>
              <a:rPr lang="en-US" sz="750" dirty="0">
                <a:solidFill>
                  <a:schemeClr val="tx1">
                    <a:lumMod val="50000"/>
                    <a:lumOff val="50000"/>
                  </a:schemeClr>
                </a:solidFill>
                <a:latin typeface="HP Simplified" panose="020B0604020204020204" pitchFamily="34" charset="0"/>
              </a:rPr>
              <a:t>easily fits on your desk or behind your monitor so you can tackle 3D projects without losing valuable office space. All while feeling protected From the BIOS to the browser, above, in, and below the OS with HP Wolf Security Suite.</a:t>
            </a:r>
            <a:endParaRPr lang="en-GB" sz="750" i="0" dirty="0">
              <a:solidFill>
                <a:schemeClr val="tx1">
                  <a:lumMod val="50000"/>
                  <a:lumOff val="50000"/>
                </a:schemeClr>
              </a:solidFill>
              <a:effectLst/>
              <a:latin typeface="HP Simplified" panose="020B0604020204020204" pitchFamily="34" charset="0"/>
            </a:endParaRPr>
          </a:p>
        </p:txBody>
      </p:sp>
      <p:pic>
        <p:nvPicPr>
          <p:cNvPr id="4" name="Picture 3"/>
          <p:cNvPicPr>
            <a:picLocks noChangeAspect="1"/>
          </p:cNvPicPr>
          <p:nvPr/>
        </p:nvPicPr>
        <p:blipFill>
          <a:blip r:embed="rId13" cstate="email">
            <a:extLst>
              <a:ext uri="{BEBA8EAE-BF5A-486C-A8C5-ECC9F3942E4B}">
                <a14:imgProps xmlns:a14="http://schemas.microsoft.com/office/drawing/2010/main">
                  <a14:imgLayer r:embed="rId14">
                    <a14:imgEffect>
                      <a14:backgroundRemoval t="0" b="93023" l="0" r="100000"/>
                    </a14:imgEffect>
                  </a14:imgLayer>
                </a14:imgProps>
              </a:ext>
              <a:ext uri="{28A0092B-C50C-407E-A947-70E740481C1C}">
                <a14:useLocalDpi xmlns:a14="http://schemas.microsoft.com/office/drawing/2010/main"/>
              </a:ext>
            </a:extLst>
          </a:blip>
          <a:stretch>
            <a:fillRect/>
          </a:stretch>
        </p:blipFill>
        <p:spPr>
          <a:xfrm>
            <a:off x="4761524" y="813451"/>
            <a:ext cx="1002673" cy="420224"/>
          </a:xfrm>
          <a:prstGeom prst="rect">
            <a:avLst/>
          </a:prstGeom>
        </p:spPr>
      </p:pic>
      <p:sp>
        <p:nvSpPr>
          <p:cNvPr id="59" name="Rectangle 58"/>
          <p:cNvSpPr/>
          <p:nvPr/>
        </p:nvSpPr>
        <p:spPr>
          <a:xfrm>
            <a:off x="1694038" y="483525"/>
            <a:ext cx="1811020"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solidFill>
                  <a:schemeClr val="bg1"/>
                </a:solidFill>
                <a:latin typeface="HP Simplified" panose="020B0604020204020204" pitchFamily="34" charset="0"/>
                <a:cs typeface="Arial" panose="020B0604020202020204" pitchFamily="34" charset="0"/>
              </a:rPr>
              <a:t>Promo prices are valid until 30/06 or Until Stock Last.</a:t>
            </a:r>
          </a:p>
        </p:txBody>
      </p:sp>
      <p:cxnSp>
        <p:nvCxnSpPr>
          <p:cNvPr id="62" name="Straight Connector 61">
            <a:extLst>
              <a:ext uri="{FF2B5EF4-FFF2-40B4-BE49-F238E27FC236}">
                <a16:creationId xmlns:a16="http://schemas.microsoft.com/office/drawing/2014/main" id="{222EE1CB-B22E-2BDF-919C-7DDE97439BAA}"/>
              </a:ext>
            </a:extLst>
          </p:cNvPr>
          <p:cNvCxnSpPr/>
          <p:nvPr/>
        </p:nvCxnSpPr>
        <p:spPr>
          <a:xfrm>
            <a:off x="3659663" y="2316197"/>
            <a:ext cx="3332665" cy="50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B6B6046-9CA1-FC24-54FA-57D6DD335461}"/>
              </a:ext>
            </a:extLst>
          </p:cNvPr>
          <p:cNvSpPr txBox="1"/>
          <p:nvPr/>
        </p:nvSpPr>
        <p:spPr>
          <a:xfrm>
            <a:off x="952820" y="1802435"/>
            <a:ext cx="2706065"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996T8ET </a:t>
            </a:r>
            <a:r>
              <a:rPr lang="en-US" sz="750" dirty="0">
                <a:solidFill>
                  <a:srgbClr val="000000"/>
                </a:solidFill>
                <a:latin typeface="HP Simplified" panose="020B0604020204020204" pitchFamily="34" charset="0"/>
              </a:rPr>
              <a:t>HP </a:t>
            </a:r>
            <a:r>
              <a:rPr lang="en-US" sz="750" b="1" dirty="0">
                <a:solidFill>
                  <a:srgbClr val="000000"/>
                </a:solidFill>
                <a:latin typeface="HP Simplified" panose="020B0604020204020204" pitchFamily="34" charset="0"/>
              </a:rPr>
              <a:t>PC WORKSTATION Z1 G9 </a:t>
            </a:r>
            <a:r>
              <a:rPr lang="en-US" sz="750" dirty="0">
                <a:solidFill>
                  <a:srgbClr val="000000"/>
                </a:solidFill>
                <a:latin typeface="HP Simplified" panose="020B0604020204020204" pitchFamily="34" charset="0"/>
              </a:rPr>
              <a:t>550W, INTEL i7-14700 VPRO 4.2-5.4GHz/33MB, 20 CORES, 16GB (1x16GB), 512GB PCIe NVMe SSD, NVIDIA T400 4GB, WIN 11 PRO, 3YW, </a:t>
            </a:r>
            <a:r>
              <a:rPr lang="en-US" sz="750" dirty="0">
                <a:solidFill>
                  <a:srgbClr val="FF0000"/>
                </a:solidFill>
                <a:latin typeface="HP Simplified" panose="020B0604020204020204" pitchFamily="34" charset="0"/>
              </a:rPr>
              <a:t>1798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pic>
        <p:nvPicPr>
          <p:cNvPr id="7" name="Picture 6" descr="A computer monitor with a colorful design&#10;&#10;AI-generated content may be incorrect.">
            <a:extLst>
              <a:ext uri="{FF2B5EF4-FFF2-40B4-BE49-F238E27FC236}">
                <a16:creationId xmlns:a16="http://schemas.microsoft.com/office/drawing/2014/main" id="{7CD5EA5D-8AD0-4148-3725-BA1E6580FF3F}"/>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7615444" y="4476824"/>
            <a:ext cx="1629201" cy="1114373"/>
          </a:xfrm>
          <a:prstGeom prst="rect">
            <a:avLst/>
          </a:prstGeom>
        </p:spPr>
      </p:pic>
      <p:sp>
        <p:nvSpPr>
          <p:cNvPr id="13" name="TextBox 12">
            <a:extLst>
              <a:ext uri="{FF2B5EF4-FFF2-40B4-BE49-F238E27FC236}">
                <a16:creationId xmlns:a16="http://schemas.microsoft.com/office/drawing/2014/main" id="{4FFFF28F-DB2F-BAD5-22A4-015476A7991E}"/>
              </a:ext>
            </a:extLst>
          </p:cNvPr>
          <p:cNvSpPr txBox="1"/>
          <p:nvPr/>
        </p:nvSpPr>
        <p:spPr>
          <a:xfrm>
            <a:off x="949315" y="2387374"/>
            <a:ext cx="2105320" cy="669414"/>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996X6ET </a:t>
            </a:r>
            <a:r>
              <a:rPr lang="en-US" sz="750" dirty="0">
                <a:solidFill>
                  <a:srgbClr val="000000"/>
                </a:solidFill>
                <a:latin typeface="HP Simplified" panose="020B0604020204020204" pitchFamily="34" charset="0"/>
              </a:rPr>
              <a:t>HP PC </a:t>
            </a:r>
            <a:r>
              <a:rPr lang="en-US" sz="750" b="1" dirty="0">
                <a:solidFill>
                  <a:srgbClr val="000000"/>
                </a:solidFill>
                <a:latin typeface="HP Simplified" panose="020B0604020204020204" pitchFamily="34" charset="0"/>
              </a:rPr>
              <a:t>WORKSTATION Z1 G9 </a:t>
            </a:r>
            <a:r>
              <a:rPr lang="en-US" sz="750" dirty="0">
                <a:solidFill>
                  <a:srgbClr val="000000"/>
                </a:solidFill>
                <a:latin typeface="HP Simplified" panose="020B0604020204020204" pitchFamily="34" charset="0"/>
              </a:rPr>
              <a:t>550W, INTEL i9-14900 4.3-5.8GHz/36MB, 24 CORES, 32GB (2x16GB), 1TB PCIe NVMe SSD, NVIDIA GEFORCE RTX 4060 8GB, WIN 11 PRO HIGH END, 3YW , </a:t>
            </a:r>
            <a:r>
              <a:rPr lang="en-US" sz="750" dirty="0">
                <a:solidFill>
                  <a:srgbClr val="FF0000"/>
                </a:solidFill>
                <a:latin typeface="HP Simplified" panose="020B0604020204020204" pitchFamily="34" charset="0"/>
              </a:rPr>
              <a:t>2503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5" name="TextBox 14">
            <a:extLst>
              <a:ext uri="{FF2B5EF4-FFF2-40B4-BE49-F238E27FC236}">
                <a16:creationId xmlns:a16="http://schemas.microsoft.com/office/drawing/2014/main" id="{2BABA228-3E44-35F1-7F8A-EE82D4601129}"/>
              </a:ext>
            </a:extLst>
          </p:cNvPr>
          <p:cNvSpPr txBox="1"/>
          <p:nvPr/>
        </p:nvSpPr>
        <p:spPr>
          <a:xfrm>
            <a:off x="53326" y="5348324"/>
            <a:ext cx="3368174"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996Z5ET </a:t>
            </a:r>
            <a:r>
              <a:rPr lang="en-US" sz="750" dirty="0">
                <a:solidFill>
                  <a:srgbClr val="000000"/>
                </a:solidFill>
                <a:latin typeface="HP Simplified" panose="020B0604020204020204" pitchFamily="34" charset="0"/>
              </a:rPr>
              <a:t>HP </a:t>
            </a:r>
            <a:r>
              <a:rPr lang="en-US" sz="750" b="1" dirty="0">
                <a:solidFill>
                  <a:srgbClr val="000000"/>
                </a:solidFill>
                <a:latin typeface="HP Simplified" panose="020B0604020204020204" pitchFamily="34" charset="0"/>
              </a:rPr>
              <a:t>PC WORKSTATION Z2 G9 </a:t>
            </a:r>
            <a:r>
              <a:rPr lang="en-US" sz="750" dirty="0">
                <a:solidFill>
                  <a:srgbClr val="000000"/>
                </a:solidFill>
                <a:latin typeface="HP Simplified" panose="020B0604020204020204" pitchFamily="34" charset="0"/>
              </a:rPr>
              <a:t>700W, INTEL i9-14900K 3.2-6.0GHz/36MB, 24 CORES, 64GB, 1TB Z TURBO PCIe GEN4 TLC M.2 SSD, NVIDIA RTX A2000 12GB, WIN 11 PRO, 3YW</a:t>
            </a:r>
            <a:r>
              <a:rPr lang="el-GR"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3363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3" name="TextBox 2">
            <a:extLst>
              <a:ext uri="{FF2B5EF4-FFF2-40B4-BE49-F238E27FC236}">
                <a16:creationId xmlns:a16="http://schemas.microsoft.com/office/drawing/2014/main" id="{660F7DEE-6600-0CB0-D5E7-09EFC00140F9}"/>
              </a:ext>
            </a:extLst>
          </p:cNvPr>
          <p:cNvSpPr txBox="1"/>
          <p:nvPr/>
        </p:nvSpPr>
        <p:spPr>
          <a:xfrm>
            <a:off x="3692147" y="1281162"/>
            <a:ext cx="3374494"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997F2ET </a:t>
            </a:r>
            <a:r>
              <a:rPr lang="el-GR"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PC </a:t>
            </a:r>
            <a:r>
              <a:rPr lang="en-US" sz="750" b="1" dirty="0">
                <a:solidFill>
                  <a:srgbClr val="000000"/>
                </a:solidFill>
                <a:latin typeface="HP Simplified" panose="020B0604020204020204" pitchFamily="34" charset="0"/>
              </a:rPr>
              <a:t>WORKSTATION Z2 G9 MINI</a:t>
            </a:r>
            <a:r>
              <a:rPr lang="en-US" sz="750" dirty="0">
                <a:solidFill>
                  <a:srgbClr val="000000"/>
                </a:solidFill>
                <a:latin typeface="HP Simplified" panose="020B0604020204020204" pitchFamily="34" charset="0"/>
              </a:rPr>
              <a:t>, INTEL i7-14700 VPRO 2.1-5.4GHz/33MB, 20 CORES, 16GB, 512GB PCIe NVMe SSD, NVIDIA RTX A2000 12GB, WIN 11 PRO, 3YW </a:t>
            </a:r>
            <a:r>
              <a:rPr lang="en-US" sz="750" dirty="0">
                <a:solidFill>
                  <a:srgbClr val="FF0000"/>
                </a:solidFill>
                <a:latin typeface="HP Simplified" panose="020B0604020204020204" pitchFamily="34" charset="0"/>
              </a:rPr>
              <a:t>2346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7" name="TextBox 16">
            <a:extLst>
              <a:ext uri="{FF2B5EF4-FFF2-40B4-BE49-F238E27FC236}">
                <a16:creationId xmlns:a16="http://schemas.microsoft.com/office/drawing/2014/main" id="{827FCC84-D375-D037-7268-A17EE204D4E5}"/>
              </a:ext>
            </a:extLst>
          </p:cNvPr>
          <p:cNvSpPr txBox="1"/>
          <p:nvPr/>
        </p:nvSpPr>
        <p:spPr>
          <a:xfrm>
            <a:off x="44830" y="5856285"/>
            <a:ext cx="3368174" cy="438582"/>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997D9ET </a:t>
            </a:r>
            <a:r>
              <a:rPr lang="en-US" sz="750" dirty="0">
                <a:solidFill>
                  <a:srgbClr val="000000"/>
                </a:solidFill>
                <a:latin typeface="HP Simplified" panose="020B0604020204020204" pitchFamily="34" charset="0"/>
              </a:rPr>
              <a:t>HP PC WORKSTATION Z2 G9 450W, INTEL i9-14900 2.0-5.8GHz/36MB, 24 CORES, 64GB (2x32GB), 2TB Z TURBO PCIe TLC M.2 SSD, NVIDIA RTX A2000 12GB, WIN 11 PRO HIGH END, 3YW</a:t>
            </a:r>
            <a:r>
              <a:rPr lang="el-GR" sz="750" dirty="0">
                <a:solidFill>
                  <a:srgbClr val="000000"/>
                </a:solidFill>
                <a:latin typeface="HP Simplified" panose="020B0604020204020204" pitchFamily="34" charset="0"/>
              </a:rPr>
              <a:t>, </a:t>
            </a:r>
            <a:r>
              <a:rPr lang="en-US" sz="750" dirty="0">
                <a:solidFill>
                  <a:srgbClr val="FF0000"/>
                </a:solidFill>
                <a:latin typeface="HP Simplified" panose="020B0604020204020204" pitchFamily="34" charset="0"/>
              </a:rPr>
              <a:t>3441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0" name="TextBox 19">
            <a:extLst>
              <a:ext uri="{FF2B5EF4-FFF2-40B4-BE49-F238E27FC236}">
                <a16:creationId xmlns:a16="http://schemas.microsoft.com/office/drawing/2014/main" id="{56FE9859-A77A-CFCF-802C-0B35392D36B6}"/>
              </a:ext>
            </a:extLst>
          </p:cNvPr>
          <p:cNvSpPr txBox="1"/>
          <p:nvPr/>
        </p:nvSpPr>
        <p:spPr>
          <a:xfrm>
            <a:off x="81041" y="3841011"/>
            <a:ext cx="2719316" cy="553998"/>
          </a:xfrm>
          <a:prstGeom prst="rect">
            <a:avLst/>
          </a:prstGeom>
          <a:noFill/>
        </p:spPr>
        <p:txBody>
          <a:bodyPr wrap="square">
            <a:spAutoFit/>
          </a:bodyPr>
          <a:lstStyle/>
          <a:p>
            <a:pPr eaLnBrk="1" fontAlgn="t" hangingPunct="1">
              <a:spcBef>
                <a:spcPts val="0"/>
              </a:spcBef>
              <a:spcAft>
                <a:spcPts val="0"/>
              </a:spcAft>
            </a:pPr>
            <a:r>
              <a:rPr lang="en-GB" sz="750" dirty="0">
                <a:solidFill>
                  <a:srgbClr val="000000"/>
                </a:solidFill>
                <a:latin typeface="HP Simplified" panose="020B0604020204020204" pitchFamily="34" charset="0"/>
              </a:rPr>
              <a:t>997B6ET  HP PC </a:t>
            </a:r>
            <a:r>
              <a:rPr lang="en-GB" sz="750" b="1" dirty="0">
                <a:solidFill>
                  <a:srgbClr val="000000"/>
                </a:solidFill>
                <a:latin typeface="HP Simplified" panose="020B0604020204020204" pitchFamily="34" charset="0"/>
              </a:rPr>
              <a:t>WORKSTATION Z2 G9 </a:t>
            </a:r>
            <a:r>
              <a:rPr lang="en-GB" sz="750" dirty="0">
                <a:solidFill>
                  <a:srgbClr val="000000"/>
                </a:solidFill>
                <a:latin typeface="HP Simplified" panose="020B0604020204020204" pitchFamily="34" charset="0"/>
              </a:rPr>
              <a:t>700W, INTEL i7-14700 VPRO 2.1-5.4GHz/33MB, 20 CORES, 32GB (1x32GB), 1TB PCIe GEN 4 NVMe M.2 SSD, NVIDIA RTX A2000 12GB, WIN 11 PRO, 3YW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2471 </a:t>
            </a:r>
            <a:r>
              <a:rPr lang="en-GB" sz="750" b="0" i="0" u="none" strike="noStrike" kern="1200" dirty="0">
                <a:solidFill>
                  <a:srgbClr val="FF0000"/>
                </a:solidFill>
                <a:effectLst/>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21" name="Rectangle 169">
            <a:extLst>
              <a:ext uri="{FF2B5EF4-FFF2-40B4-BE49-F238E27FC236}">
                <a16:creationId xmlns:a16="http://schemas.microsoft.com/office/drawing/2014/main" id="{9F270143-2674-ACAA-11F0-FFF6AC440339}"/>
              </a:ext>
            </a:extLst>
          </p:cNvPr>
          <p:cNvSpPr>
            <a:spLocks noChangeArrowheads="1"/>
          </p:cNvSpPr>
          <p:nvPr/>
        </p:nvSpPr>
        <p:spPr bwMode="auto">
          <a:xfrm>
            <a:off x="4641550" y="3656303"/>
            <a:ext cx="2403781"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700" dirty="0">
                <a:latin typeface="HP Simplified" panose="020B0604020204020204" pitchFamily="34" charset="0"/>
              </a:rPr>
              <a:t>W2Q00AA</a:t>
            </a:r>
            <a:r>
              <a:rPr lang="en-US" sz="800" dirty="0">
                <a:latin typeface="HP Simplified" panose="020B0604020204020204" pitchFamily="34" charset="0"/>
              </a:rPr>
              <a:t> </a:t>
            </a:r>
            <a:r>
              <a:rPr lang="en-US" altLang="en-US" sz="700" dirty="0">
                <a:latin typeface="HP Simplified" panose="020B0604020204020204" pitchFamily="34" charset="0"/>
              </a:rPr>
              <a:t>HP </a:t>
            </a:r>
            <a:r>
              <a:rPr lang="en-US" altLang="en-US" sz="700" b="1" dirty="0">
                <a:latin typeface="HP Simplified" panose="020B0604020204020204" pitchFamily="34" charset="0"/>
              </a:rPr>
              <a:t>MOUSE Z5000 BLUETOOTH</a:t>
            </a:r>
            <a:r>
              <a:rPr lang="en-US" altLang="en-US" sz="700" dirty="0">
                <a:latin typeface="HP Simplified" panose="020B0604020204020204" pitchFamily="34" charset="0"/>
              </a:rPr>
              <a:t>, ALLOWS EASE OF NAVIGATION IN MULTIPLE OPERATING SYSTEMS. NOTICEABLY STYLISH, USE WITH EITHER HAND, AND SIMPLE TO USE WITH NO CABLES OR TRANSCEIVERS, DARK ASH SILVER </a:t>
            </a:r>
            <a:r>
              <a:rPr lang="en-GB" altLang="en-US" sz="700" dirty="0">
                <a:solidFill>
                  <a:srgbClr val="FF0000"/>
                </a:solidFill>
                <a:latin typeface="HP Simplified" panose="020B0604020204020204" pitchFamily="34" charset="0"/>
              </a:rPr>
              <a:t>41 € </a:t>
            </a:r>
            <a:endParaRPr lang="en-US" altLang="en-US" sz="700" dirty="0">
              <a:solidFill>
                <a:srgbClr val="FF0000"/>
              </a:solidFill>
              <a:latin typeface="HP Simplified" panose="020B0604020204020204" pitchFamily="34" charset="0"/>
            </a:endParaRPr>
          </a:p>
        </p:txBody>
      </p:sp>
      <p:sp>
        <p:nvSpPr>
          <p:cNvPr id="22" name="Rectangle 169">
            <a:extLst>
              <a:ext uri="{FF2B5EF4-FFF2-40B4-BE49-F238E27FC236}">
                <a16:creationId xmlns:a16="http://schemas.microsoft.com/office/drawing/2014/main" id="{74AF4DEB-4517-BA67-1637-7C2B151DCB3F}"/>
              </a:ext>
            </a:extLst>
          </p:cNvPr>
          <p:cNvSpPr>
            <a:spLocks noChangeArrowheads="1"/>
          </p:cNvSpPr>
          <p:nvPr/>
        </p:nvSpPr>
        <p:spPr bwMode="auto">
          <a:xfrm>
            <a:off x="4669005" y="2328004"/>
            <a:ext cx="23976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700" dirty="0">
                <a:latin typeface="HP Simplified" panose="020B0604020204020204" pitchFamily="34" charset="0"/>
              </a:rPr>
              <a:t>758A9AA </a:t>
            </a:r>
            <a:r>
              <a:rPr lang="en-US" sz="800" dirty="0">
                <a:latin typeface="HP Simplified" panose="020B0604020204020204" pitchFamily="34" charset="0"/>
              </a:rPr>
              <a:t> </a:t>
            </a:r>
            <a:r>
              <a:rPr lang="en-US" altLang="en-US" sz="700" dirty="0">
                <a:latin typeface="HP Simplified" panose="020B0604020204020204" pitchFamily="34" charset="0"/>
              </a:rPr>
              <a:t>HP MOUSE Z3700 WIRELESS, DUAL MODE, 3 BUTTONS,  16-MONTHS BATTERY LIFE, GREAT FOR EITHER HAND, THE SLEEK DESIGN COMPLEMENTS YOUR FAVORITE DEVICES, AND FITS COMFORTABLY ANYWHERE, 1YW,  SILVER </a:t>
            </a:r>
            <a:r>
              <a:rPr lang="en-GB" altLang="en-US" sz="700" dirty="0">
                <a:solidFill>
                  <a:srgbClr val="FF0000"/>
                </a:solidFill>
                <a:latin typeface="HP Simplified" panose="020B0604020204020204" pitchFamily="34" charset="0"/>
              </a:rPr>
              <a:t>29 € </a:t>
            </a:r>
            <a:endParaRPr lang="en-US" altLang="en-US" sz="700" dirty="0">
              <a:solidFill>
                <a:srgbClr val="FF0000"/>
              </a:solidFill>
              <a:latin typeface="HP Simplified" panose="020B0604020204020204" pitchFamily="34" charset="0"/>
            </a:endParaRPr>
          </a:p>
        </p:txBody>
      </p:sp>
      <p:pic>
        <p:nvPicPr>
          <p:cNvPr id="24" name="Picture 23">
            <a:extLst>
              <a:ext uri="{FF2B5EF4-FFF2-40B4-BE49-F238E27FC236}">
                <a16:creationId xmlns:a16="http://schemas.microsoft.com/office/drawing/2014/main" id="{3B82ABBD-3A5E-F531-12C3-0864DBF89EFD}"/>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3821332" y="3749790"/>
            <a:ext cx="655295" cy="441276"/>
          </a:xfrm>
          <a:prstGeom prst="rect">
            <a:avLst/>
          </a:prstGeom>
        </p:spPr>
      </p:pic>
      <p:pic>
        <p:nvPicPr>
          <p:cNvPr id="27" name="Picture 26">
            <a:extLst>
              <a:ext uri="{FF2B5EF4-FFF2-40B4-BE49-F238E27FC236}">
                <a16:creationId xmlns:a16="http://schemas.microsoft.com/office/drawing/2014/main" id="{0B896957-DEB3-EE24-5E98-2EDFF71E84F9}"/>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3983977" y="2985176"/>
            <a:ext cx="376808" cy="601881"/>
          </a:xfrm>
          <a:prstGeom prst="rect">
            <a:avLst/>
          </a:prstGeom>
        </p:spPr>
      </p:pic>
      <p:pic>
        <p:nvPicPr>
          <p:cNvPr id="29" name="Picture 28">
            <a:extLst>
              <a:ext uri="{FF2B5EF4-FFF2-40B4-BE49-F238E27FC236}">
                <a16:creationId xmlns:a16="http://schemas.microsoft.com/office/drawing/2014/main" id="{649F88C8-A21D-9658-730D-56D21E55AFDA}"/>
              </a:ext>
            </a:extLst>
          </p:cNvPr>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3915354" y="2365173"/>
            <a:ext cx="625037" cy="470616"/>
          </a:xfrm>
          <a:prstGeom prst="rect">
            <a:avLst/>
          </a:prstGeom>
        </p:spPr>
      </p:pic>
      <p:sp>
        <p:nvSpPr>
          <p:cNvPr id="6" name="Rectangle 5">
            <a:extLst>
              <a:ext uri="{FF2B5EF4-FFF2-40B4-BE49-F238E27FC236}">
                <a16:creationId xmlns:a16="http://schemas.microsoft.com/office/drawing/2014/main" id="{752C0B7D-181D-3CFB-70C5-6511EA6DF6B7}"/>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8" name="Rectangle 7">
            <a:extLst>
              <a:ext uri="{FF2B5EF4-FFF2-40B4-BE49-F238E27FC236}">
                <a16:creationId xmlns:a16="http://schemas.microsoft.com/office/drawing/2014/main" id="{66905D7D-9381-B82B-50E3-7933FFC933B0}"/>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ltitech HP PCs for Business Home  Gaming  Dealer File 02 Dec 2020" id="{0523F6A0-774C-4CFB-9952-5FCAB0B349B2}" vid="{3AE7F3F3-4F11-4123-88E3-5DEF6D8814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4ECEE0F6996647B077F6DDCDD24DFB" ma:contentTypeVersion="2" ma:contentTypeDescription="Create a new document." ma:contentTypeScope="" ma:versionID="b00b87a4132038b3f9a9adfae6c548e6">
  <xsd:schema xmlns:xsd="http://www.w3.org/2001/XMLSchema" xmlns:xs="http://www.w3.org/2001/XMLSchema" xmlns:p="http://schemas.microsoft.com/office/2006/metadata/properties" xmlns:ns3="9f3e7c73-dddf-42d6-810b-782bb279f98c" targetNamespace="http://schemas.microsoft.com/office/2006/metadata/properties" ma:root="true" ma:fieldsID="288bf1d2185f270bd76afe4b379af77c" ns3:_="">
    <xsd:import namespace="9f3e7c73-dddf-42d6-810b-782bb279f98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e7c73-dddf-42d6-810b-782bb279f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B5D4A7-3427-40EE-B318-499768F5CE12}">
  <ds:schemaRefs>
    <ds:schemaRef ds:uri="http://schemas.microsoft.com/sharepoint/v3/contenttype/forms"/>
  </ds:schemaRefs>
</ds:datastoreItem>
</file>

<file path=customXml/itemProps2.xml><?xml version="1.0" encoding="utf-8"?>
<ds:datastoreItem xmlns:ds="http://schemas.openxmlformats.org/officeDocument/2006/customXml" ds:itemID="{E1BC3C40-4C9C-4231-BBA9-DE505F6C29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e7c73-dddf-42d6-810b-782bb279f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5C538E-1E11-49DC-AB0F-7C4435EAFD2B}">
  <ds:schemaRefs>
    <ds:schemaRef ds:uri="9f3e7c73-dddf-42d6-810b-782bb279f98c"/>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Multitech HP PCs for Business Home  Gaming  Dealer File 02 Dec 2020</Template>
  <TotalTime>30672</TotalTime>
  <Words>3917</Words>
  <Application>Microsoft Office PowerPoint</Application>
  <PresentationFormat>A4 Paper (210x297 mm)</PresentationFormat>
  <Paragraphs>118</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forma-djr-micro</vt:lpstr>
      <vt:lpstr>HP Simplified</vt:lpstr>
      <vt:lpstr>Office Theme</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Iraklis Feneridis</dc:creator>
  <cp:lastModifiedBy>Kiki Kalivioti</cp:lastModifiedBy>
  <cp:revision>4729</cp:revision>
  <cp:lastPrinted>2025-02-14T08:51:10Z</cp:lastPrinted>
  <dcterms:created xsi:type="dcterms:W3CDTF">2021-01-04T13:32:38Z</dcterms:created>
  <dcterms:modified xsi:type="dcterms:W3CDTF">2025-06-13T12:46:43Z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0x0101003A4ECEE0F6996647B077F6DDCDD24DFB</vt:lpwstr>
  </property>
</Properties>
</file>