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handoutMasterIdLst>
    <p:handoutMasterId r:id="rId9"/>
  </p:handoutMasterIdLst>
  <p:sldIdLst>
    <p:sldId id="262" r:id="rId2"/>
    <p:sldId id="270" r:id="rId3"/>
    <p:sldId id="274" r:id="rId4"/>
    <p:sldId id="261" r:id="rId5"/>
    <p:sldId id="273" r:id="rId6"/>
    <p:sldId id="272" r:id="rId7"/>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A9C73"/>
    <a:srgbClr val="7E98C5"/>
    <a:srgbClr val="6E4A35"/>
    <a:srgbClr val="415B6E"/>
    <a:srgbClr val="52565C"/>
    <a:srgbClr val="536E48"/>
    <a:srgbClr val="62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87" autoAdjust="0"/>
    <p:restoredTop sz="93789" autoAdjust="0"/>
  </p:normalViewPr>
  <p:slideViewPr>
    <p:cSldViewPr snapToGrid="0">
      <p:cViewPr>
        <p:scale>
          <a:sx n="80" d="100"/>
          <a:sy n="80" d="100"/>
        </p:scale>
        <p:origin x="473" y="17"/>
      </p:cViewPr>
      <p:guideLst>
        <p:guide pos="312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068890"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318084" y="2"/>
            <a:ext cx="4068890" cy="356618"/>
          </a:xfrm>
          <a:prstGeom prst="rect">
            <a:avLst/>
          </a:prstGeom>
        </p:spPr>
        <p:txBody>
          <a:bodyPr vert="horz" lIns="91440" tIns="45720" rIns="91440" bIns="45720" rtlCol="0"/>
          <a:lstStyle>
            <a:lvl1pPr algn="r">
              <a:defRPr sz="1200"/>
            </a:lvl1pPr>
          </a:lstStyle>
          <a:p>
            <a:fld id="{77AA85D3-E13A-42E3-9BEF-B5B6E41017EC}" type="datetimeFigureOut">
              <a:rPr lang="en-US" smtClean="0"/>
              <a:t>6/6/2025</a:t>
            </a:fld>
            <a:endParaRPr lang="en-US" dirty="0"/>
          </a:p>
        </p:txBody>
      </p:sp>
      <p:sp>
        <p:nvSpPr>
          <p:cNvPr id="4" name="Footer Placeholder 3"/>
          <p:cNvSpPr>
            <a:spLocks noGrp="1"/>
          </p:cNvSpPr>
          <p:nvPr>
            <p:ph type="ftr" sz="quarter" idx="2"/>
          </p:nvPr>
        </p:nvSpPr>
        <p:spPr>
          <a:xfrm>
            <a:off x="0" y="6745859"/>
            <a:ext cx="4068890" cy="35661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18084" y="6745859"/>
            <a:ext cx="4068890" cy="356617"/>
          </a:xfrm>
          <a:prstGeom prst="rect">
            <a:avLst/>
          </a:prstGeom>
        </p:spPr>
        <p:txBody>
          <a:bodyPr vert="horz" lIns="91440" tIns="45720" rIns="91440" bIns="45720" rtlCol="0" anchor="b"/>
          <a:lstStyle>
            <a:lvl1pPr algn="r">
              <a:defRPr sz="1200"/>
            </a:lvl1pPr>
          </a:lstStyle>
          <a:p>
            <a:fld id="{E7DBD051-33CD-410F-A863-56614E48DAFC}" type="slidenum">
              <a:rPr lang="en-US" smtClean="0"/>
              <a:t>‹#›</a:t>
            </a:fld>
            <a:endParaRPr lang="en-US" dirty="0"/>
          </a:p>
        </p:txBody>
      </p:sp>
    </p:spTree>
    <p:extLst>
      <p:ext uri="{BB962C8B-B14F-4D97-AF65-F5344CB8AC3E}">
        <p14:creationId xmlns:p14="http://schemas.microsoft.com/office/powerpoint/2010/main" val="970623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4068889" cy="35661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318087" y="1"/>
            <a:ext cx="4068889" cy="356618"/>
          </a:xfrm>
          <a:prstGeom prst="rect">
            <a:avLst/>
          </a:prstGeom>
        </p:spPr>
        <p:txBody>
          <a:bodyPr vert="horz" lIns="91440" tIns="45720" rIns="91440" bIns="45720" rtlCol="0"/>
          <a:lstStyle>
            <a:lvl1pPr algn="r">
              <a:defRPr sz="1200"/>
            </a:lvl1pPr>
          </a:lstStyle>
          <a:p>
            <a:fld id="{360E3543-4B0D-43CE-AE74-04990CE19CB1}" type="datetimeFigureOut">
              <a:rPr lang="en-US" smtClean="0"/>
              <a:t>6/6/2025</a:t>
            </a:fld>
            <a:endParaRPr lang="en-US" dirty="0"/>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8398" y="3418545"/>
            <a:ext cx="7511680" cy="27965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6745859"/>
            <a:ext cx="4068889" cy="35661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8087" y="6745859"/>
            <a:ext cx="4068889" cy="356617"/>
          </a:xfrm>
          <a:prstGeom prst="rect">
            <a:avLst/>
          </a:prstGeom>
        </p:spPr>
        <p:txBody>
          <a:bodyPr vert="horz" lIns="91440" tIns="45720" rIns="91440" bIns="45720" rtlCol="0" anchor="b"/>
          <a:lstStyle>
            <a:lvl1pPr algn="r">
              <a:defRPr sz="1200"/>
            </a:lvl1pPr>
          </a:lstStyle>
          <a:p>
            <a:fld id="{100EA272-B3D9-42C0-A90A-5163FCCFDEA0}" type="slidenum">
              <a:rPr lang="en-US" smtClean="0"/>
              <a:t>‹#›</a:t>
            </a:fld>
            <a:endParaRPr lang="en-US" dirty="0"/>
          </a:p>
        </p:txBody>
      </p:sp>
    </p:spTree>
    <p:extLst>
      <p:ext uri="{BB962C8B-B14F-4D97-AF65-F5344CB8AC3E}">
        <p14:creationId xmlns:p14="http://schemas.microsoft.com/office/powerpoint/2010/main" val="2512979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1</a:t>
            </a:fld>
            <a:endParaRPr lang="en-US" dirty="0"/>
          </a:p>
        </p:txBody>
      </p:sp>
    </p:spTree>
    <p:extLst>
      <p:ext uri="{BB962C8B-B14F-4D97-AF65-F5344CB8AC3E}">
        <p14:creationId xmlns:p14="http://schemas.microsoft.com/office/powerpoint/2010/main" val="317017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2</a:t>
            </a:fld>
            <a:endParaRPr lang="en-US" dirty="0"/>
          </a:p>
        </p:txBody>
      </p:sp>
    </p:spTree>
    <p:extLst>
      <p:ext uri="{BB962C8B-B14F-4D97-AF65-F5344CB8AC3E}">
        <p14:creationId xmlns:p14="http://schemas.microsoft.com/office/powerpoint/2010/main" val="3864251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3</a:t>
            </a:fld>
            <a:endParaRPr lang="en-US" dirty="0"/>
          </a:p>
        </p:txBody>
      </p:sp>
    </p:spTree>
    <p:extLst>
      <p:ext uri="{BB962C8B-B14F-4D97-AF65-F5344CB8AC3E}">
        <p14:creationId xmlns:p14="http://schemas.microsoft.com/office/powerpoint/2010/main" val="2893663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4</a:t>
            </a:fld>
            <a:endParaRPr lang="en-US" dirty="0"/>
          </a:p>
        </p:txBody>
      </p:sp>
    </p:spTree>
    <p:extLst>
      <p:ext uri="{BB962C8B-B14F-4D97-AF65-F5344CB8AC3E}">
        <p14:creationId xmlns:p14="http://schemas.microsoft.com/office/powerpoint/2010/main" val="1948417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5</a:t>
            </a:fld>
            <a:endParaRPr lang="en-US" dirty="0"/>
          </a:p>
        </p:txBody>
      </p:sp>
    </p:spTree>
    <p:extLst>
      <p:ext uri="{BB962C8B-B14F-4D97-AF65-F5344CB8AC3E}">
        <p14:creationId xmlns:p14="http://schemas.microsoft.com/office/powerpoint/2010/main" val="2366837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0EA272-B3D9-42C0-A90A-5163FCCFDEA0}" type="slidenum">
              <a:rPr lang="en-US" smtClean="0"/>
              <a:t>6</a:t>
            </a:fld>
            <a:endParaRPr lang="en-US" dirty="0"/>
          </a:p>
        </p:txBody>
      </p:sp>
    </p:spTree>
    <p:extLst>
      <p:ext uri="{BB962C8B-B14F-4D97-AF65-F5344CB8AC3E}">
        <p14:creationId xmlns:p14="http://schemas.microsoft.com/office/powerpoint/2010/main" val="3730594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6/6/2025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13" Type="http://schemas.openxmlformats.org/officeDocument/2006/relationships/image" Target="../media/image6.jpeg"/><Relationship Id="rId18" Type="http://schemas.openxmlformats.org/officeDocument/2006/relationships/hyperlink" Target="https://b2b.multitech.com.cy/en/product/hp-printer-all-one-inkjet-color-smart-tank-home-office-720-a4-print-scan-copy-23ppm-b-22ppm" TargetMode="External"/><Relationship Id="rId26" Type="http://schemas.openxmlformats.org/officeDocument/2006/relationships/image" Target="../media/image13.jpeg"/><Relationship Id="rId3" Type="http://schemas.openxmlformats.org/officeDocument/2006/relationships/image" Target="../media/image1.jpeg"/><Relationship Id="rId21" Type="http://schemas.openxmlformats.org/officeDocument/2006/relationships/hyperlink" Target="https://b2b.multitech.com.cy/en/product/hp-printer-all-one-inkjet-color-envy-deskjet-home-7920e-hp-a4-print-scan-copy-photo-15ppm-b" TargetMode="External"/><Relationship Id="rId7" Type="http://schemas.openxmlformats.org/officeDocument/2006/relationships/hyperlink" Target="https://b2b.multitech.com.cy/en/product/hp-printer-all-one-inkjet-color-smart-tank-home-office-580-a4-print-scan-copy-22ppm-b-16ppm" TargetMode="External"/><Relationship Id="rId12" Type="http://schemas.openxmlformats.org/officeDocument/2006/relationships/hyperlink" Target="https://b2b.multitech.com.cy/en/product/hp-printer-all-one-inkjet-color-deskjet-home-2821e-hp-a4-print-scan-copy-7ppm-b-5ppm-c-dc1k" TargetMode="External"/><Relationship Id="rId17" Type="http://schemas.openxmlformats.org/officeDocument/2006/relationships/image" Target="../media/image8.jpeg"/><Relationship Id="rId25" Type="http://schemas.openxmlformats.org/officeDocument/2006/relationships/image" Target="../media/image12.jpeg"/><Relationship Id="rId2" Type="http://schemas.openxmlformats.org/officeDocument/2006/relationships/notesSlide" Target="../notesSlides/notesSlide1.xml"/><Relationship Id="rId16" Type="http://schemas.openxmlformats.org/officeDocument/2006/relationships/hyperlink" Target="https://b2b.multitech.com.cy/en/product/hp-printer-inkjet-color-officejet-pro-business-9110b-a4-22ppm-b-18ppm-c-256mb-dc25k-duplex" TargetMode="External"/><Relationship Id="rId20" Type="http://schemas.openxmlformats.org/officeDocument/2006/relationships/hyperlink" Target="https://b2b.multitech.com.cy/en/product/hp-printer-all-one-inkjet-color-smart-tank-home-office-585-a4-print-scan-copy-22ppm-b-16ppm" TargetMode="External"/><Relationship Id="rId29" Type="http://schemas.openxmlformats.org/officeDocument/2006/relationships/hyperlink" Target="https://b2b.multitech.com.cy/en/product/hp-printer-all-one-inkjet-color-officejet-pro-business-9132e-a4-print-scan-copy-fax-25ppm-b"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b2b.multitech.com.cy/en/product/hp-printer-all-one-inkjet-color-officejet-pro-business-9120e-a4-print-scan-copy-fax" TargetMode="External"/><Relationship Id="rId24" Type="http://schemas.openxmlformats.org/officeDocument/2006/relationships/image" Target="../media/image11.jpeg"/><Relationship Id="rId5" Type="http://schemas.openxmlformats.org/officeDocument/2006/relationships/image" Target="../media/image3.png"/><Relationship Id="rId15" Type="http://schemas.openxmlformats.org/officeDocument/2006/relationships/image" Target="../media/image7.jpeg"/><Relationship Id="rId23" Type="http://schemas.openxmlformats.org/officeDocument/2006/relationships/hyperlink" Target="https://b2b.multitech.com.cy/en/product/hp-printer-all-one-inkjet-color-officejet-pro-business-9730e-a3-print-scan-copy-22ppmb" TargetMode="External"/><Relationship Id="rId28" Type="http://schemas.openxmlformats.org/officeDocument/2006/relationships/hyperlink" Target="https://b2b.multitech.com.cy/en/product/hp-printer-all-one-inkjet-color-officejet-mobile-250-a4-print-scan-copy-20-ppm-b-19-ppm-c" TargetMode="External"/><Relationship Id="rId10" Type="http://schemas.openxmlformats.org/officeDocument/2006/relationships/hyperlink" Target="https://b2b.multitech.com.cy/en/product/hp-printer-all-one-inkjet-color-officejet-pro-business-8132e-a4-print-scan-copy-fax-20ppm-b" TargetMode="External"/><Relationship Id="rId19" Type="http://schemas.openxmlformats.org/officeDocument/2006/relationships/image" Target="../media/image9.jpeg"/><Relationship Id="rId4" Type="http://schemas.openxmlformats.org/officeDocument/2006/relationships/image" Target="../media/image2.jpeg"/><Relationship Id="rId9" Type="http://schemas.openxmlformats.org/officeDocument/2006/relationships/hyperlink" Target="https://b2b.multitech.com.cy/en/product/hp-printer-all-one-inkjet-color-officejet-pro-business-8122e-a4-print-scan-copy-20ppm-b" TargetMode="External"/><Relationship Id="rId14" Type="http://schemas.openxmlformats.org/officeDocument/2006/relationships/hyperlink" Target="https://b2b.multitech.com.cy/en/product/hp-printer-all-one-inkjet-color-envy-deskjet-home-6520e-a4-print-scan-copy-10ppm-b-7ppm-c" TargetMode="External"/><Relationship Id="rId22" Type="http://schemas.openxmlformats.org/officeDocument/2006/relationships/image" Target="../media/image10.jpeg"/><Relationship Id="rId27" Type="http://schemas.openxmlformats.org/officeDocument/2006/relationships/hyperlink" Target="https://b2b.multitech.com.cy/en/product/hp-printer-inkjet-color-officejet-pro-mobile-200-a4-20ppm-b-19ppm-c-525-mhz-128mb-dc500-2" TargetMode="External"/><Relationship Id="rId30" Type="http://schemas.openxmlformats.org/officeDocument/2006/relationships/hyperlink" Target="https://b2b.multitech.com.cy/en/product/hp-printer-all-one-inkjet-color-officejet-pro-business-9720e-a3-print-scan-copy-22ppm-b"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b2b.multitech.com.cy/en/product/hp-printer-laser-monochrome-business-4002dn-a4-print-40ppm-1200-x-1200-dpi-256mb-dc80k-250p" TargetMode="External"/><Relationship Id="rId13" Type="http://schemas.openxmlformats.org/officeDocument/2006/relationships/image" Target="../media/image18.jpeg"/><Relationship Id="rId18" Type="http://schemas.openxmlformats.org/officeDocument/2006/relationships/hyperlink" Target="https://b2b.multitech.com.cy/en/product/hp-printer-laser-monochrome-pro-business-m501dn-a4-43ppm-600-x-600-dpi-1500mhz-256mb-dc100k" TargetMode="External"/><Relationship Id="rId3" Type="http://schemas.openxmlformats.org/officeDocument/2006/relationships/image" Target="../media/image14.jpg"/><Relationship Id="rId21" Type="http://schemas.openxmlformats.org/officeDocument/2006/relationships/image" Target="../media/image22.jpeg"/><Relationship Id="rId7" Type="http://schemas.openxmlformats.org/officeDocument/2006/relationships/image" Target="../media/image16.jpg"/><Relationship Id="rId12" Type="http://schemas.openxmlformats.org/officeDocument/2006/relationships/hyperlink" Target="https://b2b.multitech.com.cy/en/product/hp-printer-laser-tank-monochrome-business-2504dw-a4-print-22ppm-600-x-600-dpi-64mb-dc25k-1-5" TargetMode="External"/><Relationship Id="rId17" Type="http://schemas.openxmlformats.org/officeDocument/2006/relationships/image" Target="../media/image20.jpeg"/><Relationship Id="rId2" Type="http://schemas.openxmlformats.org/officeDocument/2006/relationships/notesSlide" Target="../notesSlides/notesSlide2.xml"/><Relationship Id="rId16" Type="http://schemas.openxmlformats.org/officeDocument/2006/relationships/hyperlink" Target="https://b2b.multitech.com.cy/en/product/hp-printer-laser-monochrome-business-3002dw-a4-33ppm-1200-x-1200-dpi-800mhz-256mb-dc50k" TargetMode="External"/><Relationship Id="rId20" Type="http://schemas.openxmlformats.org/officeDocument/2006/relationships/hyperlink" Target="https://b2b.multitech.com.cy/en/product/hp-printer-laser-monochrome-pro-enterprise-m507dn-a4-43ppm-1200-x-1200-dpi-12ghz-512mb"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17.jpeg"/><Relationship Id="rId24" Type="http://schemas.openxmlformats.org/officeDocument/2006/relationships/hyperlink" Target="https://b2b.multitech.com.cy/en/product/hp-printer-laser-monochrome-business-m209dw-a4-print-29ppm-600-x-600-dpi-64mb-dc20k-1-5" TargetMode="External"/><Relationship Id="rId5" Type="http://schemas.openxmlformats.org/officeDocument/2006/relationships/image" Target="../media/image3.png"/><Relationship Id="rId15" Type="http://schemas.openxmlformats.org/officeDocument/2006/relationships/image" Target="../media/image19.jpeg"/><Relationship Id="rId23" Type="http://schemas.openxmlformats.org/officeDocument/2006/relationships/image" Target="../media/image23.jpeg"/><Relationship Id="rId10" Type="http://schemas.openxmlformats.org/officeDocument/2006/relationships/hyperlink" Target="https://b2b.multitech.com.cy/en/product/hp-printer-laser-monochrome-business-4002dw-a4-print-40ppm-1200-x-1200-dpi-256mb-dc80k-250p" TargetMode="External"/><Relationship Id="rId19" Type="http://schemas.openxmlformats.org/officeDocument/2006/relationships/image" Target="../media/image21.jpeg"/><Relationship Id="rId4" Type="http://schemas.openxmlformats.org/officeDocument/2006/relationships/image" Target="../media/image15.jpeg"/><Relationship Id="rId9" Type="http://schemas.openxmlformats.org/officeDocument/2006/relationships/hyperlink" Target="https://b2b.multitech.com.cy/en/product/hp-printer-laser-monochrome-enterprise-m712dn-a3-41ppm-a4-20ppm-a3-1200-x-1200-dpi-800mhz" TargetMode="External"/><Relationship Id="rId14" Type="http://schemas.openxmlformats.org/officeDocument/2006/relationships/hyperlink" Target="https://b2b.multitech.com.cy/en/product/hp-printer-laser-tank-monochrome-business-1504w-a4-print-22ppm-600-x-600-dpi-64mb-dc25k-1-5" TargetMode="External"/><Relationship Id="rId22" Type="http://schemas.openxmlformats.org/officeDocument/2006/relationships/hyperlink" Target="https://b2b.multitech.com.cy/en/product/hp-printer-laser-monochrome-business-3002dn-a4-33ppm-1200-x-1200-dpi-800mhz-256mb-dc50k"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s://b2b.multitech.com.cy/en/product/hp-printer-all-one-laser-monochrome-business-4102fdw-a4-print-scan-copy-fax-40ppm-1200-x" TargetMode="External"/><Relationship Id="rId18" Type="http://schemas.openxmlformats.org/officeDocument/2006/relationships/image" Target="../media/image29.jpeg"/><Relationship Id="rId26" Type="http://schemas.openxmlformats.org/officeDocument/2006/relationships/hyperlink" Target="https://b2b.multitech.com.cy/en/product/hp-printer-all-one-laser-monochrome-business-m234dw-a4-print-scan-copy-29ppm-600-x-600-dpi" TargetMode="External"/><Relationship Id="rId3" Type="http://schemas.openxmlformats.org/officeDocument/2006/relationships/hyperlink" Target="https://b2b.multitech.com.cy/en/product/hp-printer-all-one-laser-monochrome-business-4102fdn-a4-print-scan-copy-fax-40ppm-1200-dpi" TargetMode="External"/><Relationship Id="rId21" Type="http://schemas.openxmlformats.org/officeDocument/2006/relationships/image" Target="../media/image31.jpeg"/><Relationship Id="rId7" Type="http://schemas.openxmlformats.org/officeDocument/2006/relationships/image" Target="../media/image27.jpg"/><Relationship Id="rId12" Type="http://schemas.openxmlformats.org/officeDocument/2006/relationships/hyperlink" Target="https://b2b.multitech.com.cy/en/product/hp-printer-all-one-laser-monochrome-business-4102dw-print-scan-copy-40ppm-a4-1200-x-1200-dpi" TargetMode="External"/><Relationship Id="rId17" Type="http://schemas.openxmlformats.org/officeDocument/2006/relationships/hyperlink" Target="https://b2b.multitech.com.cy/en/product/hp-printer-all-one-laser-monochrome-business-m234sdw-a4-print-scan-copy-29ppm-600-x-600-dpi" TargetMode="External"/><Relationship Id="rId25" Type="http://schemas.openxmlformats.org/officeDocument/2006/relationships/image" Target="../media/image33.jpeg"/><Relationship Id="rId2" Type="http://schemas.openxmlformats.org/officeDocument/2006/relationships/notesSlide" Target="../notesSlides/notesSlide3.xml"/><Relationship Id="rId16" Type="http://schemas.openxmlformats.org/officeDocument/2006/relationships/hyperlink" Target="https://b2b.multitech.com.cy/en/product/hp-printer-all-one-laser-monochrome-business-3102fdn-a4-print-scan-copy-fax-33ppm-1200-x" TargetMode="External"/><Relationship Id="rId20" Type="http://schemas.openxmlformats.org/officeDocument/2006/relationships/hyperlink" Target="https://b2b.multitech.com.cy/en/product/hp-printer-all-one-laser-monochrome-enterprise-m430f-a4-31ppm-print-copy-scan-fax-1200dpi" TargetMode="External"/><Relationship Id="rId29" Type="http://schemas.openxmlformats.org/officeDocument/2006/relationships/image" Target="../media/image35.jpeg"/><Relationship Id="rId1" Type="http://schemas.openxmlformats.org/officeDocument/2006/relationships/slideLayout" Target="../slideLayouts/slideLayout1.xml"/><Relationship Id="rId6" Type="http://schemas.openxmlformats.org/officeDocument/2006/relationships/image" Target="../media/image26.jpg"/><Relationship Id="rId11" Type="http://schemas.openxmlformats.org/officeDocument/2006/relationships/hyperlink" Target="https://b2b.multitech.com.cy/en/product/hp-printer-all-one-laser-monochrome-enterprise-m528f-a4-print-scan-copy-fax-43ppm-1200-x" TargetMode="External"/><Relationship Id="rId24" Type="http://schemas.openxmlformats.org/officeDocument/2006/relationships/hyperlink" Target="https://b2b.multitech.com.cy/en/product/hp-printer-all-one-laser-tank-monochrome-business-1604w-a4-print-scan-copy-22ppm-600-x-600" TargetMode="External"/><Relationship Id="rId5" Type="http://schemas.openxmlformats.org/officeDocument/2006/relationships/image" Target="../media/image25.jpeg"/><Relationship Id="rId15" Type="http://schemas.openxmlformats.org/officeDocument/2006/relationships/image" Target="../media/image28.jpg"/><Relationship Id="rId23" Type="http://schemas.openxmlformats.org/officeDocument/2006/relationships/hyperlink" Target="https://b2b.multitech.com.cy/en/product/hp-printer-all-one-laser-monochrome-business-m234sdn-a4-print-scan-copy-29ppm-600-x-600-dpi" TargetMode="External"/><Relationship Id="rId28" Type="http://schemas.openxmlformats.org/officeDocument/2006/relationships/image" Target="../media/image34.jpeg"/><Relationship Id="rId10" Type="http://schemas.openxmlformats.org/officeDocument/2006/relationships/hyperlink" Target="https://b2b.multitech.com.cy/en/product/hp-printer-all-one-laser-tank-monochrome-business-2604sdw-a4-print-scan-copy-22ppm-600-x-600" TargetMode="External"/><Relationship Id="rId19" Type="http://schemas.openxmlformats.org/officeDocument/2006/relationships/image" Target="../media/image30.jpeg"/><Relationship Id="rId4" Type="http://schemas.openxmlformats.org/officeDocument/2006/relationships/image" Target="../media/image24.jpeg"/><Relationship Id="rId9" Type="http://schemas.openxmlformats.org/officeDocument/2006/relationships/image" Target="../media/image4.png"/><Relationship Id="rId14" Type="http://schemas.openxmlformats.org/officeDocument/2006/relationships/hyperlink" Target="https://b2b.multitech.com.cy/en/product/hp-printer-all-one-laser-monochrome-business-m140w-a4-print-scan-copy-20ppm-600-x-600-dpi" TargetMode="External"/><Relationship Id="rId22" Type="http://schemas.openxmlformats.org/officeDocument/2006/relationships/image" Target="../media/image32.jpeg"/><Relationship Id="rId27" Type="http://schemas.openxmlformats.org/officeDocument/2006/relationships/hyperlink" Target="https://b2b.multitech.com.cy/en/product/hp-printer-all-one-laser-monochrome-business-3102fdw-a4-print-scan-copy-fax-33ppm-1200-x" TargetMode="External"/><Relationship Id="rId30" Type="http://schemas.openxmlformats.org/officeDocument/2006/relationships/hyperlink" Target="https://b2b.multitech.com.cy/en/product/hp-printer-all-one-laser-monochrome-business-m443nda-a3-print-scan-copy-25ppm-a4-13ppm-a3"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38.jpeg"/><Relationship Id="rId13" Type="http://schemas.openxmlformats.org/officeDocument/2006/relationships/hyperlink" Target="https://b2b.multitech.com.cy/en/product/hp-printer-laser-color-enterprise-m455dn-a4-27ppm-b-24ppm-c-600-x-600-dpi-800mhz-125gb-dc55k" TargetMode="External"/><Relationship Id="rId3" Type="http://schemas.openxmlformats.org/officeDocument/2006/relationships/image" Target="../media/image36.jpeg"/><Relationship Id="rId7" Type="http://schemas.openxmlformats.org/officeDocument/2006/relationships/hyperlink" Target="https://b2b.multitech.com.cy/en/product/hp-printer-laser-color-pro-business-4202dw-a4-35ppm-bc-600-x-600-dpi-512mb-dc50k-duplex" TargetMode="External"/><Relationship Id="rId12" Type="http://schemas.openxmlformats.org/officeDocument/2006/relationships/image" Target="../media/image40.jpeg"/><Relationship Id="rId17" Type="http://schemas.openxmlformats.org/officeDocument/2006/relationships/image" Target="../media/image43.jpeg"/><Relationship Id="rId2" Type="http://schemas.openxmlformats.org/officeDocument/2006/relationships/notesSlide" Target="../notesSlides/notesSlide4.xml"/><Relationship Id="rId16" Type="http://schemas.openxmlformats.org/officeDocument/2006/relationships/image" Target="../media/image42.png"/><Relationship Id="rId1" Type="http://schemas.openxmlformats.org/officeDocument/2006/relationships/slideLayout" Target="../slideLayouts/slideLayout1.xml"/><Relationship Id="rId6" Type="http://schemas.openxmlformats.org/officeDocument/2006/relationships/image" Target="../media/image37.jpeg"/><Relationship Id="rId11" Type="http://schemas.openxmlformats.org/officeDocument/2006/relationships/hyperlink" Target="https://b2b.multitech.com.cy/en/product/hp-printer-laser-color-business-150nw-a4-18ppm-b-4ppm-c-600-x-600-dpi-400mhz-64mb-dc20k-usb" TargetMode="External"/><Relationship Id="rId5" Type="http://schemas.openxmlformats.org/officeDocument/2006/relationships/image" Target="../media/image4.png"/><Relationship Id="rId15" Type="http://schemas.openxmlformats.org/officeDocument/2006/relationships/hyperlink" Target="https://b2b.multitech.com.cy/en/product/hp-printer-laser-color-business-professional-cp5225dn-a3-20ppm-bc-a4-10ppm-bc-a3-600-x-600" TargetMode="External"/><Relationship Id="rId10" Type="http://schemas.openxmlformats.org/officeDocument/2006/relationships/image" Target="../media/image39.jpeg"/><Relationship Id="rId4" Type="http://schemas.openxmlformats.org/officeDocument/2006/relationships/image" Target="../media/image3.png"/><Relationship Id="rId9" Type="http://schemas.openxmlformats.org/officeDocument/2006/relationships/hyperlink" Target="https://b2b.multitech.com.cy/en/product/hp-printer-laser-color-pro-business-3202dn-a4-25ppm-bc-600x600-dpi-12ghz-256mb-dc40k-duplex" TargetMode="External"/><Relationship Id="rId14" Type="http://schemas.openxmlformats.org/officeDocument/2006/relationships/image" Target="../media/image41.jpeg"/></Relationships>
</file>

<file path=ppt/slides/_rels/slide5.xml.rels><?xml version="1.0" encoding="UTF-8" standalone="yes"?>
<Relationships xmlns="http://schemas.openxmlformats.org/package/2006/relationships"><Relationship Id="rId8" Type="http://schemas.openxmlformats.org/officeDocument/2006/relationships/hyperlink" Target="https://b2b.multitech.com.cy/en/product/hp-printer-all-one-inkjet-color-smart-tank-business-790-a4-print-scan-copy-fax-23ppm-b-22ppm" TargetMode="External"/><Relationship Id="rId13" Type="http://schemas.openxmlformats.org/officeDocument/2006/relationships/image" Target="../media/image48.jpeg"/><Relationship Id="rId18" Type="http://schemas.openxmlformats.org/officeDocument/2006/relationships/image" Target="../media/image50.jpeg"/><Relationship Id="rId26" Type="http://schemas.openxmlformats.org/officeDocument/2006/relationships/image" Target="../media/image53.png"/><Relationship Id="rId3" Type="http://schemas.openxmlformats.org/officeDocument/2006/relationships/image" Target="../media/image44.jpeg"/><Relationship Id="rId21" Type="http://schemas.openxmlformats.org/officeDocument/2006/relationships/hyperlink" Target="https://b2b.multitech.com.cy/en/product/hp-printer-all-one-laser-color-pro-business-3302sdw-a4-print-scan-copy-25ppm-bc-600-x-600" TargetMode="External"/><Relationship Id="rId7" Type="http://schemas.openxmlformats.org/officeDocument/2006/relationships/hyperlink" Target="https://b2b.multitech.com.cy/en/product/hp-printer-all-one-laser-color-pro-business-4302fdn-a4-print-scan-copy-fax-35ppm-bc-600-x" TargetMode="External"/><Relationship Id="rId12" Type="http://schemas.openxmlformats.org/officeDocument/2006/relationships/hyperlink" Target="https://b2b.multitech.com.cy/en/product/hp-printer-all-one-laser-color-pro-business-4302dw-a4-print-scan-copy-35ppm-bc-600-x-600-dpi" TargetMode="External"/><Relationship Id="rId17" Type="http://schemas.openxmlformats.org/officeDocument/2006/relationships/hyperlink" Target="https://b2b.multitech.com.cy/en/product/hp-printer-all-one-inkjet-color-smart-tank-business-750-a4-print-scan-copy-23ppm-b-22ppm-c" TargetMode="External"/><Relationship Id="rId25" Type="http://schemas.openxmlformats.org/officeDocument/2006/relationships/image" Target="../media/image52.png"/><Relationship Id="rId2" Type="http://schemas.openxmlformats.org/officeDocument/2006/relationships/notesSlide" Target="../notesSlides/notesSlide5.xml"/><Relationship Id="rId16" Type="http://schemas.openxmlformats.org/officeDocument/2006/relationships/hyperlink" Target="https://b2b.multitech.com.cy/en/product/hp-printer-all-one-inkjet-color-smart-tank-home-office-670-a4-print-scan-copy-22ppm-b-21ppm" TargetMode="External"/><Relationship Id="rId20" Type="http://schemas.openxmlformats.org/officeDocument/2006/relationships/image" Target="../media/image51.jpeg"/><Relationship Id="rId1" Type="http://schemas.openxmlformats.org/officeDocument/2006/relationships/slideLayout" Target="../slideLayouts/slideLayout1.xml"/><Relationship Id="rId6" Type="http://schemas.openxmlformats.org/officeDocument/2006/relationships/image" Target="../media/image45.jpeg"/><Relationship Id="rId11" Type="http://schemas.openxmlformats.org/officeDocument/2006/relationships/hyperlink" Target="https://b2b.multitech.com.cy/en/product/hp-printer-all-one-laser-color-pro-business-3302fdw-a4-print-scan-copy-fax-25ppm-bc-600-x" TargetMode="External"/><Relationship Id="rId24" Type="http://schemas.openxmlformats.org/officeDocument/2006/relationships/hyperlink" Target="https://b2b.multitech.com.cy/en/product/hp-printer-all-one-laser-color-business-178nw-a4-print-scan-copy-18ppm-b-4ppm-c-600-x-600" TargetMode="External"/><Relationship Id="rId5" Type="http://schemas.openxmlformats.org/officeDocument/2006/relationships/image" Target="../media/image4.png"/><Relationship Id="rId15" Type="http://schemas.openxmlformats.org/officeDocument/2006/relationships/image" Target="../media/image49.jpeg"/><Relationship Id="rId23" Type="http://schemas.openxmlformats.org/officeDocument/2006/relationships/hyperlink" Target="https://b2b.multitech.com.cy/en/product/hp-printer-all-one-laser-color-pro-business-4302fdw-a4-print-scan-copy-fax-35ppm-bc-600-x" TargetMode="External"/><Relationship Id="rId10" Type="http://schemas.openxmlformats.org/officeDocument/2006/relationships/image" Target="../media/image47.jpeg"/><Relationship Id="rId19" Type="http://schemas.openxmlformats.org/officeDocument/2006/relationships/hyperlink" Target="https://b2b.multitech.com.cy/en/product/hp-printer-all-one-laser-color-business-179fnw-a4-print-scan-copy-fax-18ppm-b-4ppm-c-600-x" TargetMode="External"/><Relationship Id="rId4" Type="http://schemas.openxmlformats.org/officeDocument/2006/relationships/image" Target="../media/image3.png"/><Relationship Id="rId9" Type="http://schemas.openxmlformats.org/officeDocument/2006/relationships/image" Target="../media/image46.jpeg"/><Relationship Id="rId14" Type="http://schemas.openxmlformats.org/officeDocument/2006/relationships/hyperlink" Target="https://b2b.multitech.com.cy/en/product/hp-printer-all-one-inkjet-color-envy-deskjet-home-6120e-a4-print-scan-copy-10ppm-b-7ppm-c" TargetMode="External"/><Relationship Id="rId22" Type="http://schemas.openxmlformats.org/officeDocument/2006/relationships/hyperlink" Target="https://b2b.multitech.com.cy/en/product/hp-printer-all-one-laser-color-pro-business-3302fdn-a4-print-scan-copy-fax-25ppm-bc-600-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b2b.multitech.com.cy/en/product/hp-plotter-designjet-t630-36-a0-print-30-secpage-76-a1-prints-hour-2400-x-1200-dpi-stand" TargetMode="External"/><Relationship Id="rId13" Type="http://schemas.openxmlformats.org/officeDocument/2006/relationships/hyperlink" Target="https://b2b.multitech.com.cy/en/product/hp-plotter-designjet-t230-24-a1-print-35-secpage-68-a1-prints-hour-2400-x-1200-dpi-512-mb-0" TargetMode="External"/><Relationship Id="rId3" Type="http://schemas.openxmlformats.org/officeDocument/2006/relationships/image" Target="../media/image54.jpeg"/><Relationship Id="rId7" Type="http://schemas.openxmlformats.org/officeDocument/2006/relationships/image" Target="../media/image55.jpeg"/><Relationship Id="rId12" Type="http://schemas.openxmlformats.org/officeDocument/2006/relationships/image" Target="../media/image57.jpeg"/><Relationship Id="rId2" Type="http://schemas.openxmlformats.org/officeDocument/2006/relationships/notesSlide" Target="../notesSlides/notesSlide6.xml"/><Relationship Id="rId16" Type="http://schemas.openxmlformats.org/officeDocument/2006/relationships/hyperlink" Target="https://b2b.multitech.com.cy/en/product/hp-plotter-designjet-t250-24-a1-print-30-secpage-76-a1-prints-hour-2400-x-1200-dpi-512mb-0"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b2b.multitech.com.cy/en/product/hp-plotter-designjet-t630-24-a1-print-30-secpage-76-a1-prints-hour-2400-x-1200-dpi-1gb-sta-0" TargetMode="External"/><Relationship Id="rId5" Type="http://schemas.openxmlformats.org/officeDocument/2006/relationships/image" Target="../media/image3.png"/><Relationship Id="rId15" Type="http://schemas.openxmlformats.org/officeDocument/2006/relationships/hyperlink" Target="https://b2b.multitech.com.cy/en/product/hp-plotter-designjet-t650-36-a0-print-25-secpage-82-a1-prints-hour-2400-x-1200-dpi-1gb-sta-0" TargetMode="External"/><Relationship Id="rId10" Type="http://schemas.openxmlformats.org/officeDocument/2006/relationships/image" Target="../media/image56.jpeg"/><Relationship Id="rId4" Type="http://schemas.openxmlformats.org/officeDocument/2006/relationships/hyperlink" Target="https://b2b.multitech.com.cy/en/product/hp-plotter-designjet-t250-24-a1-print-30-secpage-76-a1-prints-hour-2400-x-1200-dpi-512mb" TargetMode="External"/><Relationship Id="rId9" Type="http://schemas.openxmlformats.org/officeDocument/2006/relationships/hyperlink" Target="https://b2b.multitech.com.cy/en/product/hp-plotter-designjet-t650-24-a1-print-26-secpage-81-a1-prints-hour-2400-x-1200-dpi-1gb-sta-0" TargetMode="External"/><Relationship Id="rId14" Type="http://schemas.openxmlformats.org/officeDocument/2006/relationships/image" Target="../media/image5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p:cNvPicPr>
            <a:picLocks noChangeAspect="1"/>
          </p:cNvPicPr>
          <p:nvPr/>
        </p:nvPicPr>
        <p:blipFill rotWithShape="1">
          <a:blip r:embed="rId3" cstate="email">
            <a:extLst>
              <a:ext uri="{28A0092B-C50C-407E-A947-70E740481C1C}">
                <a14:useLocalDpi xmlns:a14="http://schemas.microsoft.com/office/drawing/2010/main"/>
              </a:ext>
            </a:extLst>
          </a:blip>
          <a:srcRect t="9809" b="9695"/>
          <a:stretch/>
        </p:blipFill>
        <p:spPr>
          <a:xfrm>
            <a:off x="7079701" y="679521"/>
            <a:ext cx="973944" cy="783995"/>
          </a:xfrm>
          <a:prstGeom prst="rect">
            <a:avLst/>
          </a:prstGeom>
        </p:spPr>
      </p:pic>
      <p:pic>
        <p:nvPicPr>
          <p:cNvPr id="47" name="Picture 46" descr="A picture containing text, person, indoor, shelf&#10;&#10;Description automatically generated">
            <a:extLst>
              <a:ext uri="{FF2B5EF4-FFF2-40B4-BE49-F238E27FC236}">
                <a16:creationId xmlns:a16="http://schemas.microsoft.com/office/drawing/2014/main" xmlns="" id="{DC36207F-77A2-C1CF-6F4F-A4D0C75E8D1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5998" y="20357"/>
            <a:ext cx="1758475" cy="991437"/>
          </a:xfrm>
          <a:prstGeom prst="rect">
            <a:avLst/>
          </a:prstGeom>
        </p:spPr>
      </p:pic>
      <p:sp>
        <p:nvSpPr>
          <p:cNvPr id="147" name="TextBox 146">
            <a:extLst>
              <a:ext uri="{FF2B5EF4-FFF2-40B4-BE49-F238E27FC236}">
                <a16:creationId xmlns:a16="http://schemas.microsoft.com/office/drawing/2014/main" xmlns="" id="{FCA22052-6228-44B7-B0EB-C169EE2E4187}"/>
              </a:ext>
            </a:extLst>
          </p:cNvPr>
          <p:cNvSpPr txBox="1"/>
          <p:nvPr/>
        </p:nvSpPr>
        <p:spPr>
          <a:xfrm>
            <a:off x="6869271" y="210619"/>
            <a:ext cx="2989067" cy="307777"/>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The smart printer that gets works done. Save time with Shortcuts and get automatic two-sided printing. Print and scan from your phone. </a:t>
            </a:r>
          </a:p>
        </p:txBody>
      </p:sp>
      <p:sp>
        <p:nvSpPr>
          <p:cNvPr id="96" name="Rectangle 95">
            <a:extLst>
              <a:ext uri="{FF2B5EF4-FFF2-40B4-BE49-F238E27FC236}">
                <a16:creationId xmlns:a16="http://schemas.microsoft.com/office/drawing/2014/main" xmlns="" id="{558F255E-E068-4693-8AB1-48375A74A28F}"/>
              </a:ext>
            </a:extLst>
          </p:cNvPr>
          <p:cNvSpPr/>
          <p:nvPr/>
        </p:nvSpPr>
        <p:spPr>
          <a:xfrm>
            <a:off x="6916565" y="5836"/>
            <a:ext cx="3009442"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HP OFFICE JET PRO BUSINESS MULTIFUNCTION PRINTERS</a:t>
            </a:r>
            <a:endParaRPr lang="en-US" sz="800" b="1" dirty="0">
              <a:solidFill>
                <a:schemeClr val="bg1"/>
              </a:solidFill>
              <a:latin typeface="HP Simplified" panose="020B0604020204020204" pitchFamily="34" charset="0"/>
            </a:endParaRPr>
          </a:p>
        </p:txBody>
      </p:sp>
      <p:pic>
        <p:nvPicPr>
          <p:cNvPr id="73" name="Picture 72"/>
          <p:cNvPicPr>
            <a:picLocks noChangeAspect="1"/>
          </p:cNvPicPr>
          <p:nvPr/>
        </p:nvPicPr>
        <p:blipFill>
          <a:blip r:embed="rId5">
            <a:duotone>
              <a:prstClr val="black"/>
              <a:schemeClr val="accent6">
                <a:tint val="45000"/>
                <a:satMod val="400000"/>
              </a:schemeClr>
            </a:duotone>
          </a:blip>
          <a:stretch>
            <a:fillRect/>
          </a:stretch>
        </p:blipFill>
        <p:spPr>
          <a:xfrm>
            <a:off x="1541013" y="-1664"/>
            <a:ext cx="2115879" cy="1006938"/>
          </a:xfrm>
          <a:prstGeom prst="rect">
            <a:avLst/>
          </a:prstGeom>
        </p:spPr>
      </p:pic>
      <p:sp>
        <p:nvSpPr>
          <p:cNvPr id="90" name="Rectangle 89"/>
          <p:cNvSpPr/>
          <p:nvPr/>
        </p:nvSpPr>
        <p:spPr>
          <a:xfrm>
            <a:off x="1493618" y="-31711"/>
            <a:ext cx="1860613" cy="553998"/>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Home , Envy , Officejet Pro, Smart Tank,  MFPs &amp; Mobile </a:t>
            </a:r>
            <a:r>
              <a:rPr lang="el-GR" sz="1000" b="1" dirty="0">
                <a:solidFill>
                  <a:schemeClr val="bg1"/>
                </a:solidFill>
                <a:effectLst>
                  <a:outerShdw blurRad="38100" dist="38100" dir="2700000" algn="tl">
                    <a:srgbClr val="000000">
                      <a:alpha val="43137"/>
                    </a:srgbClr>
                  </a:outerShdw>
                </a:effectLst>
                <a:latin typeface="HP Simplified" panose="020B0604020204020204" pitchFamily="34" charset="0"/>
              </a:rPr>
              <a:t> </a:t>
            </a:r>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Printers</a:t>
            </a:r>
          </a:p>
        </p:txBody>
      </p:sp>
      <p:sp>
        <p:nvSpPr>
          <p:cNvPr id="93" name="Rectangle 92"/>
          <p:cNvSpPr/>
          <p:nvPr/>
        </p:nvSpPr>
        <p:spPr>
          <a:xfrm>
            <a:off x="1500324" y="435659"/>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1/6</a:t>
            </a:r>
            <a:endParaRPr lang="en-US" sz="700" dirty="0">
              <a:solidFill>
                <a:schemeClr val="bg1"/>
              </a:solidFill>
              <a:latin typeface="HP Simplified" panose="020B0604020204020204" pitchFamily="34" charset="0"/>
              <a:cs typeface="Arial" panose="020B0604020202020204" pitchFamily="34" charset="0"/>
            </a:endParaRPr>
          </a:p>
        </p:txBody>
      </p:sp>
      <p:pic>
        <p:nvPicPr>
          <p:cNvPr id="100"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3328974" y="23694"/>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xmlns="" id="{0F1A5A9D-3ABC-5D97-CD45-F6DDC8D110E5}"/>
              </a:ext>
            </a:extLst>
          </p:cNvPr>
          <p:cNvCxnSpPr>
            <a:cxnSpLocks/>
          </p:cNvCxnSpPr>
          <p:nvPr/>
        </p:nvCxnSpPr>
        <p:spPr>
          <a:xfrm>
            <a:off x="3638038" y="1698212"/>
            <a:ext cx="6524" cy="45241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xmlns="" id="{FBBB32A7-90B3-0E6F-4E9B-5D6A0D9FB372}"/>
              </a:ext>
            </a:extLst>
          </p:cNvPr>
          <p:cNvSpPr/>
          <p:nvPr/>
        </p:nvSpPr>
        <p:spPr>
          <a:xfrm>
            <a:off x="460" y="1007359"/>
            <a:ext cx="3656432" cy="218514"/>
          </a:xfrm>
          <a:prstGeom prst="rect">
            <a:avLst/>
          </a:prstGeom>
          <a:solidFill>
            <a:schemeClr val="accent5">
              <a:lumMod val="75000"/>
            </a:schemeClr>
          </a:solidFill>
        </p:spPr>
        <p:txBody>
          <a:bodyPr wrap="square">
            <a:spAutoFit/>
          </a:bodyPr>
          <a:lstStyle/>
          <a:p>
            <a:pPr algn="ctr" defTabSz="914426" fontAlgn="b"/>
            <a:r>
              <a:rPr lang="en-GB" sz="800" b="1" dirty="0">
                <a:solidFill>
                  <a:schemeClr val="bg1"/>
                </a:solidFill>
                <a:latin typeface="HP Simplified" panose="020B0604020204020204" pitchFamily="34" charset="0"/>
              </a:rPr>
              <a:t>HP SMART TANK PRINTERS HOME – HOME OFFICE</a:t>
            </a:r>
            <a:r>
              <a:rPr lang="el-GR" sz="800" b="1" dirty="0">
                <a:solidFill>
                  <a:schemeClr val="bg1"/>
                </a:solidFill>
                <a:latin typeface="HP Simplified" panose="020B0604020204020204" pitchFamily="34" charset="0"/>
              </a:rPr>
              <a:t> </a:t>
            </a:r>
            <a:endParaRPr lang="en-GB" sz="800" b="1" dirty="0">
              <a:solidFill>
                <a:schemeClr val="bg1"/>
              </a:solidFill>
              <a:latin typeface="HP Simplified" panose="020B0604020204020204" pitchFamily="34" charset="0"/>
            </a:endParaRPr>
          </a:p>
        </p:txBody>
      </p:sp>
      <p:sp>
        <p:nvSpPr>
          <p:cNvPr id="57" name="TextBox 56">
            <a:extLst>
              <a:ext uri="{FF2B5EF4-FFF2-40B4-BE49-F238E27FC236}">
                <a16:creationId xmlns:a16="http://schemas.microsoft.com/office/drawing/2014/main" xmlns="" id="{0CC8D907-6FF7-F68E-D54D-03F5156121FA}"/>
              </a:ext>
            </a:extLst>
          </p:cNvPr>
          <p:cNvSpPr txBox="1"/>
          <p:nvPr/>
        </p:nvSpPr>
        <p:spPr>
          <a:xfrm>
            <a:off x="-18584" y="2411503"/>
            <a:ext cx="3698178" cy="32316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High volume colour printing at extremely low cost per page.</a:t>
            </a:r>
            <a:r>
              <a:rPr lang="en-GB" sz="800" b="0" i="0" dirty="0">
                <a:solidFill>
                  <a:srgbClr val="000000"/>
                </a:solidFill>
                <a:effectLst/>
                <a:latin typeface="forma-djr-micro"/>
              </a:rPr>
              <a:t> </a:t>
            </a:r>
            <a:r>
              <a:rPr lang="en-GB" sz="700" b="1" dirty="0">
                <a:solidFill>
                  <a:schemeClr val="tx2">
                    <a:lumMod val="75000"/>
                  </a:schemeClr>
                </a:solidFill>
                <a:latin typeface="HP Simplified" panose="020B0604020204020204" pitchFamily="34" charset="0"/>
              </a:rPr>
              <a:t>Get up to 8,000 black pages or up to 6,000 colour pages.</a:t>
            </a:r>
            <a:endParaRPr lang="x-none" sz="700" b="1" dirty="0">
              <a:solidFill>
                <a:schemeClr val="tx2">
                  <a:lumMod val="75000"/>
                </a:schemeClr>
              </a:solidFill>
              <a:latin typeface="HP Simplified" panose="020B0604020204020204" pitchFamily="34" charset="0"/>
            </a:endParaRPr>
          </a:p>
        </p:txBody>
      </p:sp>
      <p:sp>
        <p:nvSpPr>
          <p:cNvPr id="77" name="TextBox 76">
            <a:extLst>
              <a:ext uri="{FF2B5EF4-FFF2-40B4-BE49-F238E27FC236}">
                <a16:creationId xmlns:a16="http://schemas.microsoft.com/office/drawing/2014/main" xmlns="" id="{762627C0-507A-1249-B079-DABD7A6B5996}"/>
              </a:ext>
            </a:extLst>
          </p:cNvPr>
          <p:cNvSpPr txBox="1"/>
          <p:nvPr/>
        </p:nvSpPr>
        <p:spPr>
          <a:xfrm>
            <a:off x="1497473" y="2663789"/>
            <a:ext cx="2063443"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1F3Y2A</a:t>
            </a:r>
            <a:r>
              <a:rPr lang="en-GB" sz="750" dirty="0">
                <a:solidFill>
                  <a:srgbClr val="000000"/>
                </a:solidFill>
                <a:latin typeface="HP Simplified" panose="020B0604020204020204" pitchFamily="34" charset="0"/>
                <a:hlinkClick r:id="rId7"/>
              </a:rPr>
              <a:t>  </a:t>
            </a:r>
            <a:r>
              <a:rPr lang="en-GB" sz="750" dirty="0">
                <a:solidFill>
                  <a:srgbClr val="000000"/>
                </a:solidFill>
                <a:latin typeface="HP Simplified" panose="020B0604020204020204" pitchFamily="34" charset="0"/>
              </a:rPr>
              <a:t>HP PRINTER ALL IN ONE INKJET COLOR </a:t>
            </a:r>
            <a:r>
              <a:rPr lang="en-GB" sz="750" b="1" dirty="0">
                <a:solidFill>
                  <a:srgbClr val="000000"/>
                </a:solidFill>
                <a:latin typeface="HP Simplified" panose="020B0604020204020204" pitchFamily="34" charset="0"/>
              </a:rPr>
              <a:t>SMART TANK HOME - OFFICE 580 A4</a:t>
            </a:r>
            <a:r>
              <a:rPr lang="en-GB" sz="750" dirty="0">
                <a:solidFill>
                  <a:srgbClr val="000000"/>
                </a:solidFill>
                <a:latin typeface="HP Simplified" panose="020B0604020204020204" pitchFamily="34" charset="0"/>
              </a:rPr>
              <a:t>, PRINT, SCAN, COPY, 22PPM (B), 16PPM (C), 4800 x 1200 DPI, 100P TRAY, DC: 3K, 4 BOTTLES INK, BT, WIFI, 1YW, INCLUDES 8K  BLACK &amp; 6K COLOR INK</a:t>
            </a:r>
            <a:r>
              <a:rPr lang="en-GB" sz="750" dirty="0">
                <a:latin typeface="HP Simplified" panose="020B0604020204020204" pitchFamily="34" charset="0"/>
              </a:rPr>
              <a:t>, </a:t>
            </a:r>
            <a:r>
              <a:rPr lang="en-US" sz="750" b="1" dirty="0">
                <a:latin typeface="HP Simplified" panose="020B0604020204020204" pitchFamily="34" charset="0"/>
              </a:rPr>
              <a:t>GET 3YW EXT. FREE, CASHBACK 50€ UNTIL 31/07/25</a:t>
            </a:r>
            <a:r>
              <a:rPr lang="en-GB" sz="750" b="1" dirty="0">
                <a:latin typeface="HP Simplified" panose="020B0604020204020204" pitchFamily="34" charset="0"/>
              </a:rPr>
              <a:t> </a:t>
            </a:r>
            <a:r>
              <a:rPr lang="en-US" sz="750" b="0" i="0" u="none" strike="noStrike" kern="1200" dirty="0" smtClean="0">
                <a:solidFill>
                  <a:srgbClr val="FF0000"/>
                </a:solidFill>
                <a:effectLst/>
                <a:latin typeface="HP Simplified" panose="020B0604020204020204" pitchFamily="34" charset="0"/>
              </a:rPr>
              <a:t>124 </a:t>
            </a:r>
            <a:r>
              <a:rPr lang="en-GB" sz="750" b="0" i="0" u="none" strike="noStrike" kern="1200" dirty="0" smtClean="0">
                <a:solidFill>
                  <a:srgbClr val="FF0000"/>
                </a:solidFill>
                <a:effectLst/>
                <a:latin typeface="HP Simplified" panose="020B0604020204020204" pitchFamily="34" charset="0"/>
              </a:rPr>
              <a:t>€  </a:t>
            </a:r>
            <a:endParaRPr lang="en-GB" sz="750" b="0" i="0" u="none" strike="noStrike" kern="1200" dirty="0">
              <a:solidFill>
                <a:srgbClr val="FF0000"/>
              </a:solidFill>
              <a:effectLst/>
              <a:latin typeface="HP Simplified" panose="020B0604020204020204" pitchFamily="34" charset="0"/>
            </a:endParaRPr>
          </a:p>
        </p:txBody>
      </p:sp>
      <p:pic>
        <p:nvPicPr>
          <p:cNvPr id="5" name="Picture 4" descr="A picture containing text, electronics, printer&#10;&#10;Description automatically generated">
            <a:extLst>
              <a:ext uri="{FF2B5EF4-FFF2-40B4-BE49-F238E27FC236}">
                <a16:creationId xmlns:a16="http://schemas.microsoft.com/office/drawing/2014/main" xmlns="" id="{330E50F7-F39E-7B86-BE0B-26359B76D3CA}"/>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119780" y="2782379"/>
            <a:ext cx="1223501" cy="749534"/>
          </a:xfrm>
          <a:prstGeom prst="rect">
            <a:avLst/>
          </a:prstGeom>
        </p:spPr>
      </p:pic>
      <p:sp>
        <p:nvSpPr>
          <p:cNvPr id="86" name="Rectangle 85"/>
          <p:cNvSpPr/>
          <p:nvPr/>
        </p:nvSpPr>
        <p:spPr>
          <a:xfrm>
            <a:off x="-8086" y="6366803"/>
            <a:ext cx="9910024" cy="497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7" name="Rectangle 96"/>
          <p:cNvSpPr/>
          <p:nvPr/>
        </p:nvSpPr>
        <p:spPr>
          <a:xfrm>
            <a:off x="6278843" y="6389717"/>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99" name="Rectangle 98"/>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cxnSp>
        <p:nvCxnSpPr>
          <p:cNvPr id="111" name="Straight Connector 110">
            <a:extLst>
              <a:ext uri="{FF2B5EF4-FFF2-40B4-BE49-F238E27FC236}">
                <a16:creationId xmlns:a16="http://schemas.microsoft.com/office/drawing/2014/main" xmlns="" id="{0F1A5A9D-3ABC-5D97-CD45-F6DDC8D110E5}"/>
              </a:ext>
            </a:extLst>
          </p:cNvPr>
          <p:cNvCxnSpPr>
            <a:cxnSpLocks/>
            <a:stCxn id="147" idx="1"/>
          </p:cNvCxnSpPr>
          <p:nvPr/>
        </p:nvCxnSpPr>
        <p:spPr>
          <a:xfrm>
            <a:off x="6869271" y="364508"/>
            <a:ext cx="44895" cy="59357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8181518" y="672229"/>
            <a:ext cx="1696320" cy="900246"/>
          </a:xfrm>
          <a:prstGeom prst="rect">
            <a:avLst/>
          </a:prstGeom>
        </p:spPr>
        <p:txBody>
          <a:bodyPr wrap="square">
            <a:spAutoFit/>
          </a:bodyPr>
          <a:lstStyle/>
          <a:p>
            <a:r>
              <a:rPr lang="en-US" sz="750" dirty="0">
                <a:solidFill>
                  <a:srgbClr val="000000"/>
                </a:solidFill>
                <a:latin typeface="HP Simplified" panose="020B0604020204020204" pitchFamily="34" charset="0"/>
              </a:rPr>
              <a:t>405U3B</a:t>
            </a:r>
            <a:r>
              <a:rPr lang="en-US" sz="750" dirty="0">
                <a:solidFill>
                  <a:srgbClr val="000000"/>
                </a:solidFill>
                <a:latin typeface="HP Simplified" panose="020B0604020204020204" pitchFamily="34" charset="0"/>
                <a:hlinkClick r:id="rId9"/>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OFFICEJET PRO 8122e</a:t>
            </a:r>
            <a:r>
              <a:rPr lang="en-US" sz="750" dirty="0">
                <a:solidFill>
                  <a:srgbClr val="000000"/>
                </a:solidFill>
                <a:latin typeface="HP Simplified" panose="020B0604020204020204" pitchFamily="34" charset="0"/>
              </a:rPr>
              <a:t> A4, PRINT, SCAN COPY, 20PPM (B) &amp; 10PPM (C) , 1200x1200 DPI, DC:20K, DUPLEX, ADF 35P, LAN, USB, WIFI, 1YW, WHITE+BASALT , </a:t>
            </a:r>
            <a:r>
              <a:rPr lang="en-US" sz="750" b="1" dirty="0">
                <a:solidFill>
                  <a:srgbClr val="000000"/>
                </a:solidFill>
                <a:latin typeface="HP Simplified" panose="020B0604020204020204" pitchFamily="34" charset="0"/>
              </a:rPr>
              <a:t>CASHBACK 20€ UNTIL 31/07/2025 </a:t>
            </a:r>
            <a:r>
              <a:rPr lang="en-US" sz="750" dirty="0" smtClean="0">
                <a:solidFill>
                  <a:srgbClr val="FF0000"/>
                </a:solidFill>
                <a:latin typeface="HP Simplified" panose="020B0604020204020204" pitchFamily="34" charset="0"/>
              </a:rPr>
              <a:t>115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9" name="Rectangle 8"/>
          <p:cNvSpPr/>
          <p:nvPr/>
        </p:nvSpPr>
        <p:spPr>
          <a:xfrm>
            <a:off x="6860083" y="1590260"/>
            <a:ext cx="2941238" cy="553998"/>
          </a:xfrm>
          <a:prstGeom prst="rect">
            <a:avLst/>
          </a:prstGeom>
        </p:spPr>
        <p:txBody>
          <a:bodyPr wrap="square">
            <a:spAutoFit/>
          </a:bodyPr>
          <a:lstStyle/>
          <a:p>
            <a:r>
              <a:rPr lang="en-US" sz="750" dirty="0">
                <a:solidFill>
                  <a:srgbClr val="000000"/>
                </a:solidFill>
                <a:latin typeface="HP Simplified" panose="020B0604020204020204" pitchFamily="34" charset="0"/>
              </a:rPr>
              <a:t>40Q45B</a:t>
            </a:r>
            <a:r>
              <a:rPr lang="en-US" sz="750" dirty="0">
                <a:solidFill>
                  <a:srgbClr val="000000"/>
                </a:solidFill>
                <a:latin typeface="HP Simplified" panose="020B0604020204020204" pitchFamily="34" charset="0"/>
                <a:hlinkClick r:id="rId10"/>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OFFICEJET PRO 8132e </a:t>
            </a:r>
            <a:r>
              <a:rPr lang="en-US" sz="750" dirty="0">
                <a:solidFill>
                  <a:srgbClr val="000000"/>
                </a:solidFill>
                <a:latin typeface="HP Simplified" panose="020B0604020204020204" pitchFamily="34" charset="0"/>
              </a:rPr>
              <a:t>A4, PRINT, SCAN, COPY, FAX, 20PPM (B) &amp; 10PPM (C) DC:20K, DUPLEX, ADF 35P, USB, WIFI, LAN, 1YW, WHITE+BASALT, </a:t>
            </a:r>
            <a:r>
              <a:rPr lang="en-US" sz="750" b="1" dirty="0">
                <a:solidFill>
                  <a:srgbClr val="000000"/>
                </a:solidFill>
                <a:latin typeface="HP Simplified" panose="020B0604020204020204" pitchFamily="34" charset="0"/>
              </a:rPr>
              <a:t>CASHBACK 20€ UNTIL </a:t>
            </a:r>
            <a:r>
              <a:rPr lang="en-US" sz="750" b="1">
                <a:solidFill>
                  <a:srgbClr val="000000"/>
                </a:solidFill>
                <a:latin typeface="HP Simplified" panose="020B0604020204020204" pitchFamily="34" charset="0"/>
              </a:rPr>
              <a:t>31/07/2025 </a:t>
            </a:r>
            <a:r>
              <a:rPr lang="en-US" sz="750" smtClean="0">
                <a:solidFill>
                  <a:srgbClr val="FF0000"/>
                </a:solidFill>
                <a:latin typeface="HP Simplified" panose="020B0604020204020204" pitchFamily="34" charset="0"/>
              </a:rPr>
              <a:t>125 </a:t>
            </a:r>
            <a:r>
              <a:rPr lang="el-GR" sz="75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2" name="Rectangle 11"/>
          <p:cNvSpPr/>
          <p:nvPr/>
        </p:nvSpPr>
        <p:spPr>
          <a:xfrm>
            <a:off x="6866523" y="2096095"/>
            <a:ext cx="2602316" cy="669414"/>
          </a:xfrm>
          <a:prstGeom prst="rect">
            <a:avLst/>
          </a:prstGeom>
        </p:spPr>
        <p:txBody>
          <a:bodyPr wrap="square">
            <a:spAutoFit/>
          </a:bodyPr>
          <a:lstStyle/>
          <a:p>
            <a:r>
              <a:rPr lang="en-US" sz="750" dirty="0">
                <a:solidFill>
                  <a:srgbClr val="000000"/>
                </a:solidFill>
                <a:latin typeface="HP Simplified" panose="020B0604020204020204" pitchFamily="34" charset="0"/>
              </a:rPr>
              <a:t>403X8B</a:t>
            </a:r>
            <a:r>
              <a:rPr lang="en-US" sz="750" dirty="0">
                <a:solidFill>
                  <a:srgbClr val="000000"/>
                </a:solidFill>
                <a:latin typeface="HP Simplified" panose="020B0604020204020204" pitchFamily="34" charset="0"/>
                <a:hlinkClick r:id="rId11"/>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OFFICEJET PRO BUSINESS 9120e </a:t>
            </a:r>
            <a:r>
              <a:rPr lang="en-US" sz="750" dirty="0">
                <a:solidFill>
                  <a:srgbClr val="000000"/>
                </a:solidFill>
                <a:latin typeface="HP Simplified" panose="020B0604020204020204" pitchFamily="34" charset="0"/>
              </a:rPr>
              <a:t>A4, PRINT, SCAN, COPY, FAX, 22PPM (B) 18PPM (C), 1200X1200 DPI, DC:25K, DUPLEX PRINT &amp; SCAN, ADF 35P, TRAY 250P, WIFI, LAN, USB, 1YW , BASALT, </a:t>
            </a:r>
            <a:r>
              <a:rPr lang="en-US" sz="750" b="1" dirty="0">
                <a:solidFill>
                  <a:srgbClr val="000000"/>
                </a:solidFill>
                <a:latin typeface="HP Simplified" panose="020B0604020204020204" pitchFamily="34" charset="0"/>
              </a:rPr>
              <a:t>CASHBACK 30€ UNTIL 31/07/2025 </a:t>
            </a:r>
            <a:r>
              <a:rPr lang="en-US" sz="750" dirty="0" smtClean="0">
                <a:solidFill>
                  <a:srgbClr val="FF0000"/>
                </a:solidFill>
                <a:latin typeface="HP Simplified" panose="020B0604020204020204" pitchFamily="34" charset="0"/>
              </a:rPr>
              <a:t>243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19" name="Rectangle 118">
            <a:extLst>
              <a:ext uri="{FF2B5EF4-FFF2-40B4-BE49-F238E27FC236}">
                <a16:creationId xmlns:a16="http://schemas.microsoft.com/office/drawing/2014/main" xmlns="" id="{558F255E-E068-4693-8AB1-48375A74A28F}"/>
              </a:ext>
            </a:extLst>
          </p:cNvPr>
          <p:cNvSpPr/>
          <p:nvPr/>
        </p:nvSpPr>
        <p:spPr>
          <a:xfrm>
            <a:off x="-12556" y="4982128"/>
            <a:ext cx="3642281"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a:t>
            </a:r>
            <a:r>
              <a:rPr lang="en-US" sz="800" b="1" dirty="0">
                <a:solidFill>
                  <a:schemeClr val="bg1"/>
                </a:solidFill>
                <a:latin typeface="HP Simplified" panose="020B0604020204020204" pitchFamily="34" charset="0"/>
              </a:rPr>
              <a:t>P PRINTER INKJET COLOR OFFICEJET PRO</a:t>
            </a:r>
          </a:p>
        </p:txBody>
      </p:sp>
      <p:sp>
        <p:nvSpPr>
          <p:cNvPr id="2" name="Rectangle 1"/>
          <p:cNvSpPr/>
          <p:nvPr/>
        </p:nvSpPr>
        <p:spPr>
          <a:xfrm>
            <a:off x="6866523" y="2724412"/>
            <a:ext cx="3073841" cy="553998"/>
          </a:xfrm>
          <a:prstGeom prst="rect">
            <a:avLst/>
          </a:prstGeom>
        </p:spPr>
        <p:txBody>
          <a:bodyPr wrap="square">
            <a:spAutoFit/>
          </a:bodyPr>
          <a:lstStyle/>
          <a:p>
            <a:r>
              <a:rPr lang="en-US" sz="750" dirty="0">
                <a:solidFill>
                  <a:srgbClr val="000000"/>
                </a:solidFill>
                <a:highlight>
                  <a:srgbClr val="FFFFFF"/>
                </a:highlight>
                <a:latin typeface="HP Simplified" panose="020B0604020204020204" pitchFamily="34" charset="0"/>
              </a:rPr>
              <a:t>4V2N0B</a:t>
            </a:r>
            <a:r>
              <a:rPr lang="en-US" sz="750" dirty="0">
                <a:solidFill>
                  <a:srgbClr val="000000"/>
                </a:solidFill>
                <a:latin typeface="HP Simplified" panose="020B0604020204020204" pitchFamily="34" charset="0"/>
              </a:rPr>
              <a:t> HP PRINTER ALL IN ONE INKJET </a:t>
            </a:r>
            <a:r>
              <a:rPr lang="en-US" sz="750" b="1" dirty="0">
                <a:solidFill>
                  <a:srgbClr val="000000"/>
                </a:solidFill>
                <a:latin typeface="HP Simplified" panose="020B0604020204020204" pitchFamily="34" charset="0"/>
              </a:rPr>
              <a:t>COLOR OFFICEJET PRO BUSINESS 9120b</a:t>
            </a:r>
            <a:r>
              <a:rPr lang="en-US" sz="750" dirty="0">
                <a:solidFill>
                  <a:srgbClr val="000000"/>
                </a:solidFill>
                <a:latin typeface="HP Simplified" panose="020B0604020204020204" pitchFamily="34" charset="0"/>
              </a:rPr>
              <a:t> A4, PRINT, SCAN, COPY, FAX, 20PPM (B) 16PPM (C), 1200X1200 DPI, DC:25K, DUPLEX PRINT &amp; SCAN, ADF 35P, TRAY 250P, WIFI, LAN, USB, 1YW - </a:t>
            </a:r>
            <a:r>
              <a:rPr lang="en-US" sz="750" b="1" dirty="0">
                <a:solidFill>
                  <a:srgbClr val="000000"/>
                </a:solidFill>
                <a:latin typeface="HP Simplified" panose="020B0604020204020204" pitchFamily="34" charset="0"/>
              </a:rPr>
              <a:t>GET 3YW FREE</a:t>
            </a:r>
            <a:r>
              <a:rPr lang="en-US" sz="750" dirty="0">
                <a:solidFill>
                  <a:srgbClr val="000000"/>
                </a:solidFill>
                <a:latin typeface="HP Simplified" panose="020B0604020204020204" pitchFamily="34" charset="0"/>
              </a:rPr>
              <a:t>, BASALT </a:t>
            </a:r>
            <a:r>
              <a:rPr lang="en-US" sz="750" dirty="0">
                <a:solidFill>
                  <a:srgbClr val="FF0000"/>
                </a:solidFill>
                <a:latin typeface="HP Simplified" panose="020B0604020204020204" pitchFamily="34" charset="0"/>
              </a:rPr>
              <a:t>256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76" name="Straight Connector 75">
            <a:extLst>
              <a:ext uri="{FF2B5EF4-FFF2-40B4-BE49-F238E27FC236}">
                <a16:creationId xmlns:a16="http://schemas.microsoft.com/office/drawing/2014/main" xmlns="" id="{A2E03BCD-FB11-C870-4E33-FD3FCD6806CB}"/>
              </a:ext>
            </a:extLst>
          </p:cNvPr>
          <p:cNvCxnSpPr/>
          <p:nvPr/>
        </p:nvCxnSpPr>
        <p:spPr>
          <a:xfrm flipV="1">
            <a:off x="1110" y="3620359"/>
            <a:ext cx="3614948" cy="103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xmlns="" id="{558F255E-E068-4693-8AB1-48375A74A28F}"/>
              </a:ext>
            </a:extLst>
          </p:cNvPr>
          <p:cNvSpPr/>
          <p:nvPr/>
        </p:nvSpPr>
        <p:spPr>
          <a:xfrm>
            <a:off x="3656714" y="2299416"/>
            <a:ext cx="3226140" cy="215444"/>
          </a:xfrm>
          <a:prstGeom prst="rect">
            <a:avLst/>
          </a:prstGeom>
          <a:solidFill>
            <a:schemeClr val="accent6"/>
          </a:solidFill>
        </p:spPr>
        <p:txBody>
          <a:bodyPr wrap="square">
            <a:spAutoFit/>
          </a:bodyPr>
          <a:lstStyle/>
          <a:p>
            <a:pPr algn="ctr"/>
            <a:r>
              <a:rPr lang="en-GB" sz="800" b="1" dirty="0">
                <a:solidFill>
                  <a:schemeClr val="bg1"/>
                </a:solidFill>
                <a:latin typeface="HP Simplified" panose="020B0604020204020204" pitchFamily="34" charset="0"/>
              </a:rPr>
              <a:t>H</a:t>
            </a:r>
            <a:r>
              <a:rPr lang="en-US" sz="800" b="1" dirty="0">
                <a:solidFill>
                  <a:schemeClr val="bg1"/>
                </a:solidFill>
                <a:latin typeface="HP Simplified" panose="020B0604020204020204" pitchFamily="34" charset="0"/>
              </a:rPr>
              <a:t>P PRINTER INKJET COLOR DESKJET HOME</a:t>
            </a:r>
          </a:p>
        </p:txBody>
      </p:sp>
      <p:sp>
        <p:nvSpPr>
          <p:cNvPr id="63" name="Rectangle 62"/>
          <p:cNvSpPr/>
          <p:nvPr/>
        </p:nvSpPr>
        <p:spPr>
          <a:xfrm>
            <a:off x="5003687" y="2858213"/>
            <a:ext cx="1759781" cy="669414"/>
          </a:xfrm>
          <a:prstGeom prst="rect">
            <a:avLst/>
          </a:prstGeom>
        </p:spPr>
        <p:txBody>
          <a:bodyPr wrap="square">
            <a:spAutoFit/>
          </a:bodyPr>
          <a:lstStyle/>
          <a:p>
            <a:r>
              <a:rPr lang="en-US" sz="750" dirty="0">
                <a:solidFill>
                  <a:srgbClr val="000000"/>
                </a:solidFill>
                <a:latin typeface="HP Simplified" panose="020B0604020204020204" pitchFamily="34" charset="0"/>
              </a:rPr>
              <a:t>588Q2B</a:t>
            </a:r>
            <a:r>
              <a:rPr lang="en-US" sz="750" dirty="0">
                <a:solidFill>
                  <a:srgbClr val="000000"/>
                </a:solidFill>
                <a:latin typeface="HP Simplified" panose="020B0604020204020204" pitchFamily="34" charset="0"/>
                <a:hlinkClick r:id="rId12"/>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DESKJET HOME 2821</a:t>
            </a:r>
            <a:r>
              <a:rPr lang="en-US" sz="750" dirty="0">
                <a:solidFill>
                  <a:srgbClr val="000000"/>
                </a:solidFill>
                <a:latin typeface="HP Simplified" panose="020B0604020204020204" pitchFamily="34" charset="0"/>
              </a:rPr>
              <a:t>e HP+ A4, PRINT, SCAN COPY, 7PPM (B), 5PPM (C), DC:1K, 60P INPUT TRAY, AIR PRINT, USB, WIFI, 1YW, </a:t>
            </a:r>
            <a:r>
              <a:rPr lang="en-US" sz="750" dirty="0" smtClean="0">
                <a:solidFill>
                  <a:srgbClr val="FF0000"/>
                </a:solidFill>
                <a:latin typeface="HP Simplified" panose="020B0604020204020204" pitchFamily="34" charset="0"/>
              </a:rPr>
              <a:t>46 </a:t>
            </a:r>
            <a:r>
              <a:rPr lang="el-GR" sz="750" dirty="0" smtClean="0">
                <a:solidFill>
                  <a:srgbClr val="FF0000"/>
                </a:solidFill>
                <a:latin typeface="HP Simplified" panose="020B0604020204020204" pitchFamily="34" charset="0"/>
              </a:rPr>
              <a:t>€</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3696472" y="2870741"/>
            <a:ext cx="1160465" cy="623750"/>
          </a:xfrm>
          <a:prstGeom prst="rect">
            <a:avLst/>
          </a:prstGeom>
        </p:spPr>
      </p:pic>
      <p:sp>
        <p:nvSpPr>
          <p:cNvPr id="62" name="TextBox 61">
            <a:extLst>
              <a:ext uri="{FF2B5EF4-FFF2-40B4-BE49-F238E27FC236}">
                <a16:creationId xmlns:a16="http://schemas.microsoft.com/office/drawing/2014/main" xmlns="" id="{AACF1D3D-D3F1-76F7-9668-591E53C7929C}"/>
              </a:ext>
            </a:extLst>
          </p:cNvPr>
          <p:cNvSpPr txBox="1"/>
          <p:nvPr/>
        </p:nvSpPr>
        <p:spPr>
          <a:xfrm>
            <a:off x="5048151" y="4050781"/>
            <a:ext cx="1798859" cy="784830"/>
          </a:xfrm>
          <a:prstGeom prst="rect">
            <a:avLst/>
          </a:prstGeom>
          <a:noFill/>
        </p:spPr>
        <p:txBody>
          <a:bodyPr wrap="square" rtlCol="0">
            <a:spAutoFit/>
          </a:bodyPr>
          <a:lstStyle/>
          <a:p>
            <a:pPr fontAlgn="ctr"/>
            <a:r>
              <a:rPr lang="en-US" sz="750" dirty="0">
                <a:latin typeface="HP Simplified" panose="020B0604020204020204" pitchFamily="34" charset="0"/>
              </a:rPr>
              <a:t>714N9B</a:t>
            </a:r>
            <a:r>
              <a:rPr lang="en-US" sz="750" dirty="0">
                <a:latin typeface="HP Simplified" panose="020B0604020204020204" pitchFamily="34" charset="0"/>
                <a:hlinkClick r:id="rId14"/>
              </a:rPr>
              <a:t> </a:t>
            </a:r>
            <a:r>
              <a:rPr lang="en-US" sz="750" dirty="0">
                <a:latin typeface="HP Simplified" panose="020B0604020204020204" pitchFamily="34" charset="0"/>
              </a:rPr>
              <a:t>HP PRINTER ALL IN ONE INKJET COLOR </a:t>
            </a:r>
            <a:r>
              <a:rPr lang="en-US" sz="750" b="1" dirty="0">
                <a:latin typeface="HP Simplified" panose="020B0604020204020204" pitchFamily="34" charset="0"/>
              </a:rPr>
              <a:t>ENVY DESKJET HOME 6520e A4, </a:t>
            </a:r>
            <a:r>
              <a:rPr lang="en-US" sz="750" dirty="0">
                <a:latin typeface="HP Simplified" panose="020B0604020204020204" pitchFamily="34" charset="0"/>
              </a:rPr>
              <a:t>PRINT, SCAN COPY, 10PPM (B), 7PPM (C), DC:1K, DUPLEX, ADF 35P, USB, WIFI, 1YW, CEMENT, </a:t>
            </a:r>
            <a:r>
              <a:rPr lang="en-US" sz="750" b="1" dirty="0">
                <a:latin typeface="HP Simplified" panose="020B0604020204020204" pitchFamily="34" charset="0"/>
              </a:rPr>
              <a:t>CASHBACK 10€ UNTIL 31/07/2025 </a:t>
            </a:r>
            <a:r>
              <a:rPr lang="en-GB" sz="750" dirty="0">
                <a:solidFill>
                  <a:srgbClr val="FF0000"/>
                </a:solidFill>
                <a:latin typeface="HP Simplified" panose="020B0604020204020204" pitchFamily="34" charset="0"/>
              </a:rPr>
              <a:t>113 € </a:t>
            </a:r>
            <a:r>
              <a:rPr lang="en-US" sz="700" dirty="0">
                <a:solidFill>
                  <a:srgbClr val="FF0000"/>
                </a:solidFill>
                <a:latin typeface="HP Simplified" panose="020B0604020204020204" pitchFamily="34" charset="0"/>
              </a:rPr>
              <a:t> </a:t>
            </a:r>
            <a:endParaRPr lang="x-none" sz="700" i="1" dirty="0">
              <a:solidFill>
                <a:schemeClr val="accent6">
                  <a:lumMod val="75000"/>
                </a:schemeClr>
              </a:solidFill>
            </a:endParaRPr>
          </a:p>
        </p:txBody>
      </p:sp>
      <p:pic>
        <p:nvPicPr>
          <p:cNvPr id="6" name="Picture 5"/>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729792" y="4099360"/>
            <a:ext cx="1112246" cy="649133"/>
          </a:xfrm>
          <a:prstGeom prst="rect">
            <a:avLst/>
          </a:prstGeom>
        </p:spPr>
      </p:pic>
      <p:sp>
        <p:nvSpPr>
          <p:cNvPr id="60" name="Rectangle 59"/>
          <p:cNvSpPr/>
          <p:nvPr/>
        </p:nvSpPr>
        <p:spPr>
          <a:xfrm>
            <a:off x="1499336" y="545111"/>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or Until Stock Last.</a:t>
            </a:r>
          </a:p>
        </p:txBody>
      </p:sp>
      <p:sp>
        <p:nvSpPr>
          <p:cNvPr id="56" name="Rectangle 55"/>
          <p:cNvSpPr/>
          <p:nvPr/>
        </p:nvSpPr>
        <p:spPr>
          <a:xfrm>
            <a:off x="1507094" y="5486557"/>
            <a:ext cx="1730602" cy="669414"/>
          </a:xfrm>
          <a:prstGeom prst="rect">
            <a:avLst/>
          </a:prstGeom>
        </p:spPr>
        <p:txBody>
          <a:bodyPr wrap="square">
            <a:spAutoFit/>
          </a:bodyPr>
          <a:lstStyle/>
          <a:p>
            <a:r>
              <a:rPr lang="en-US" sz="750" dirty="0">
                <a:solidFill>
                  <a:srgbClr val="000000"/>
                </a:solidFill>
                <a:latin typeface="HP Simplified" panose="020B0604020204020204" pitchFamily="34" charset="0"/>
              </a:rPr>
              <a:t>5A0S3B</a:t>
            </a:r>
            <a:r>
              <a:rPr lang="en-US" sz="750" dirty="0">
                <a:solidFill>
                  <a:srgbClr val="000000"/>
                </a:solidFill>
                <a:latin typeface="HP Simplified" panose="020B0604020204020204" pitchFamily="34" charset="0"/>
                <a:hlinkClick r:id="rId16"/>
              </a:rPr>
              <a:t> </a:t>
            </a:r>
            <a:r>
              <a:rPr lang="en-US" sz="750" b="1" dirty="0">
                <a:solidFill>
                  <a:srgbClr val="000000"/>
                </a:solidFill>
                <a:latin typeface="HP Simplified" panose="020B0604020204020204" pitchFamily="34" charset="0"/>
              </a:rPr>
              <a:t>HP PRINTER INKJET COLOR OFFICEJET PRO BUSINESS 9110b A4</a:t>
            </a:r>
            <a:r>
              <a:rPr lang="en-US" sz="750" dirty="0">
                <a:solidFill>
                  <a:srgbClr val="000000"/>
                </a:solidFill>
                <a:latin typeface="HP Simplified" panose="020B0604020204020204" pitchFamily="34" charset="0"/>
              </a:rPr>
              <a:t>, 22PPM (B), 18PPM (C), 256MB, DC:25K,  DUPLEX, USB, WIFI, LAN, 1YW, </a:t>
            </a:r>
            <a:r>
              <a:rPr lang="en-US" sz="750" b="1" dirty="0">
                <a:solidFill>
                  <a:srgbClr val="000000"/>
                </a:solidFill>
                <a:latin typeface="HP Simplified" panose="020B0604020204020204" pitchFamily="34" charset="0"/>
              </a:rPr>
              <a:t>GET 3YW FREE,  </a:t>
            </a:r>
            <a:r>
              <a:rPr lang="en-US" sz="750" dirty="0">
                <a:solidFill>
                  <a:srgbClr val="FF0000"/>
                </a:solidFill>
                <a:latin typeface="HP Simplified" panose="020B0604020204020204" pitchFamily="34" charset="0"/>
              </a:rPr>
              <a:t>154 € </a:t>
            </a:r>
          </a:p>
        </p:txBody>
      </p:sp>
      <p:sp>
        <p:nvSpPr>
          <p:cNvPr id="58" name="TextBox 57">
            <a:extLst>
              <a:ext uri="{FF2B5EF4-FFF2-40B4-BE49-F238E27FC236}">
                <a16:creationId xmlns:a16="http://schemas.microsoft.com/office/drawing/2014/main" xmlns="" id="{0CC8D907-6FF7-F68E-D54D-03F5156121FA}"/>
              </a:ext>
            </a:extLst>
          </p:cNvPr>
          <p:cNvSpPr txBox="1"/>
          <p:nvPr/>
        </p:nvSpPr>
        <p:spPr>
          <a:xfrm>
            <a:off x="1516597" y="5240321"/>
            <a:ext cx="3250187" cy="200055"/>
          </a:xfrm>
          <a:prstGeom prst="rect">
            <a:avLst/>
          </a:prstGeom>
          <a:noFill/>
        </p:spPr>
        <p:txBody>
          <a:bodyPr wrap="square">
            <a:spAutoFit/>
          </a:bodyPr>
          <a:lstStyle/>
          <a:p>
            <a:r>
              <a:rPr lang="en-GB" sz="700" b="1" dirty="0">
                <a:solidFill>
                  <a:schemeClr val="tx2">
                    <a:lumMod val="75000"/>
                  </a:schemeClr>
                </a:solidFill>
                <a:latin typeface="HP Simplified" panose="020B0604020204020204" pitchFamily="34" charset="0"/>
              </a:rPr>
              <a:t>Supercharged performance for home and office.</a:t>
            </a:r>
            <a:endParaRPr lang="x-none" sz="700" b="1" dirty="0">
              <a:solidFill>
                <a:schemeClr val="tx2">
                  <a:lumMod val="75000"/>
                </a:schemeClr>
              </a:solidFill>
              <a:latin typeface="HP Simplified" panose="020B0604020204020204" pitchFamily="34" charset="0"/>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224893" y="4144290"/>
            <a:ext cx="1061296" cy="739748"/>
          </a:xfrm>
          <a:prstGeom prst="rect">
            <a:avLst/>
          </a:prstGeom>
        </p:spPr>
      </p:pic>
      <p:sp>
        <p:nvSpPr>
          <p:cNvPr id="50" name="TextBox 49">
            <a:extLst>
              <a:ext uri="{FF2B5EF4-FFF2-40B4-BE49-F238E27FC236}">
                <a16:creationId xmlns:a16="http://schemas.microsoft.com/office/drawing/2014/main" xmlns="" id="{FCA22052-6228-44B7-B0EB-C169EE2E4187}"/>
              </a:ext>
            </a:extLst>
          </p:cNvPr>
          <p:cNvSpPr txBox="1"/>
          <p:nvPr/>
        </p:nvSpPr>
        <p:spPr>
          <a:xfrm>
            <a:off x="-18134" y="3642966"/>
            <a:ext cx="3674848" cy="415498"/>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Simplify at-home printing with mobile setup, automatic two-sided printing, smart-guided buttons, and fewer interruptions. Plus, get more value from high-volume ink – up to three years of Original HP Ink included in the box.</a:t>
            </a:r>
            <a:endParaRPr lang="en-GB" sz="700" b="1" dirty="0">
              <a:solidFill>
                <a:schemeClr val="tx2">
                  <a:lumMod val="75000"/>
                </a:schemeClr>
              </a:solidFill>
              <a:latin typeface="HP Simplified" panose="020B0604020204020204" pitchFamily="34" charset="0"/>
            </a:endParaRPr>
          </a:p>
        </p:txBody>
      </p:sp>
      <p:sp>
        <p:nvSpPr>
          <p:cNvPr id="51" name="Rectangle 50"/>
          <p:cNvSpPr/>
          <p:nvPr/>
        </p:nvSpPr>
        <p:spPr>
          <a:xfrm>
            <a:off x="1481927" y="4113801"/>
            <a:ext cx="2050845" cy="784830"/>
          </a:xfrm>
          <a:prstGeom prst="rect">
            <a:avLst/>
          </a:prstGeom>
        </p:spPr>
        <p:txBody>
          <a:bodyPr wrap="square">
            <a:spAutoFit/>
          </a:bodyPr>
          <a:lstStyle/>
          <a:p>
            <a:r>
              <a:rPr lang="en-US" sz="750" dirty="0">
                <a:solidFill>
                  <a:srgbClr val="000000"/>
                </a:solidFill>
                <a:latin typeface="HP Simplified" panose="020B0604020204020204" pitchFamily="34" charset="0"/>
              </a:rPr>
              <a:t>6UU46A</a:t>
            </a:r>
            <a:r>
              <a:rPr lang="en-US" sz="750" dirty="0">
                <a:solidFill>
                  <a:srgbClr val="000000"/>
                </a:solidFill>
                <a:latin typeface="HP Simplified" panose="020B0604020204020204" pitchFamily="34" charset="0"/>
                <a:hlinkClick r:id="rId18"/>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SMART TANK HOME - OFFICE 720 A4</a:t>
            </a:r>
            <a:r>
              <a:rPr lang="en-US" sz="750" dirty="0">
                <a:solidFill>
                  <a:srgbClr val="000000"/>
                </a:solidFill>
                <a:latin typeface="HP Simplified" panose="020B0604020204020204" pitchFamily="34" charset="0"/>
              </a:rPr>
              <a:t>, PRINT, SCAN, COPY, 23PPM (B), 22PPM (C), 4800x1200 DPI, DC:5K, DUPLEX, 250P TRAY, USB, BT, WIFI,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50€ UNTIL 31/07/2025 </a:t>
            </a:r>
            <a:r>
              <a:rPr lang="en-US" sz="750" dirty="0">
                <a:solidFill>
                  <a:srgbClr val="FF0000"/>
                </a:solidFill>
                <a:latin typeface="HP Simplified" panose="020B0604020204020204" pitchFamily="34" charset="0"/>
              </a:rPr>
              <a:t>292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55" name="TextBox 54">
            <a:extLst>
              <a:ext uri="{FF2B5EF4-FFF2-40B4-BE49-F238E27FC236}">
                <a16:creationId xmlns:a16="http://schemas.microsoft.com/office/drawing/2014/main" xmlns="" id="{FCA22052-6228-44B7-B0EB-C169EE2E4187}"/>
              </a:ext>
            </a:extLst>
          </p:cNvPr>
          <p:cNvSpPr txBox="1"/>
          <p:nvPr/>
        </p:nvSpPr>
        <p:spPr>
          <a:xfrm>
            <a:off x="3598172" y="3649000"/>
            <a:ext cx="3285743" cy="415498"/>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Elevate home printing with the World's #1 Printer Company. HP's wireless all in one color photo printer, with automatic document feeder and the easiest-to-use print app, offers vivid scanning, copying, duplex printing, and borderless photos.</a:t>
            </a:r>
            <a:endParaRPr lang="en-GB" sz="700" b="1" dirty="0">
              <a:solidFill>
                <a:schemeClr val="tx2">
                  <a:lumMod val="75000"/>
                </a:schemeClr>
              </a:solidFill>
              <a:latin typeface="HP Simplified" panose="020B0604020204020204" pitchFamily="34" charset="0"/>
            </a:endParaRPr>
          </a:p>
        </p:txBody>
      </p:sp>
      <p:sp>
        <p:nvSpPr>
          <p:cNvPr id="64" name="TextBox 63">
            <a:extLst>
              <a:ext uri="{FF2B5EF4-FFF2-40B4-BE49-F238E27FC236}">
                <a16:creationId xmlns:a16="http://schemas.microsoft.com/office/drawing/2014/main" xmlns="" id="{FCA22052-6228-44B7-B0EB-C169EE2E4187}"/>
              </a:ext>
            </a:extLst>
          </p:cNvPr>
          <p:cNvSpPr txBox="1"/>
          <p:nvPr/>
        </p:nvSpPr>
        <p:spPr>
          <a:xfrm>
            <a:off x="-29781" y="1243681"/>
            <a:ext cx="3701849"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Enjoy everyday reliability with the HP Smart Tank 585 All-in-One Printer that delivers HP quality you expect and savings that are anything but expected.</a:t>
            </a:r>
            <a:endParaRPr lang="en-GB" sz="700" b="1" dirty="0">
              <a:solidFill>
                <a:schemeClr val="tx2">
                  <a:lumMod val="75000"/>
                </a:schemeClr>
              </a:solidFill>
              <a:latin typeface="HP Simplified" panose="020B0604020204020204" pitchFamily="34" charset="0"/>
            </a:endParaRPr>
          </a:p>
        </p:txBody>
      </p:sp>
      <p:pic>
        <p:nvPicPr>
          <p:cNvPr id="16" name="Picture 15"/>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124867" y="1707897"/>
            <a:ext cx="1344669" cy="527684"/>
          </a:xfrm>
          <a:prstGeom prst="rect">
            <a:avLst/>
          </a:prstGeom>
        </p:spPr>
      </p:pic>
      <p:sp>
        <p:nvSpPr>
          <p:cNvPr id="65" name="TextBox 64">
            <a:extLst>
              <a:ext uri="{FF2B5EF4-FFF2-40B4-BE49-F238E27FC236}">
                <a16:creationId xmlns:a16="http://schemas.microsoft.com/office/drawing/2014/main" xmlns="" id="{AACF1D3D-D3F1-76F7-9668-591E53C7929C}"/>
              </a:ext>
            </a:extLst>
          </p:cNvPr>
          <p:cNvSpPr txBox="1"/>
          <p:nvPr/>
        </p:nvSpPr>
        <p:spPr>
          <a:xfrm>
            <a:off x="1496823" y="1560037"/>
            <a:ext cx="2062876" cy="784830"/>
          </a:xfrm>
          <a:prstGeom prst="rect">
            <a:avLst/>
          </a:prstGeom>
          <a:noFill/>
        </p:spPr>
        <p:txBody>
          <a:bodyPr wrap="square" rtlCol="0">
            <a:spAutoFit/>
          </a:bodyPr>
          <a:lstStyle/>
          <a:p>
            <a:pPr fontAlgn="ctr"/>
            <a:r>
              <a:rPr lang="en-US" sz="750" dirty="0">
                <a:latin typeface="HP Simplified" panose="020B0604020204020204" pitchFamily="34" charset="0"/>
              </a:rPr>
              <a:t>1F3Y4A</a:t>
            </a:r>
            <a:r>
              <a:rPr lang="en-US" sz="750" dirty="0">
                <a:latin typeface="HP Simplified" panose="020B0604020204020204" pitchFamily="34" charset="0"/>
                <a:hlinkClick r:id="rId20"/>
              </a:rPr>
              <a:t> </a:t>
            </a:r>
            <a:r>
              <a:rPr lang="en-US" sz="750" dirty="0">
                <a:latin typeface="HP Simplified" panose="020B0604020204020204" pitchFamily="34" charset="0"/>
              </a:rPr>
              <a:t>HP PRINTER ALL IN ONE INKJET COLOR </a:t>
            </a:r>
            <a:r>
              <a:rPr lang="en-US" sz="750" b="1" dirty="0">
                <a:latin typeface="HP Simplified" panose="020B0604020204020204" pitchFamily="34" charset="0"/>
              </a:rPr>
              <a:t>SMART TANK HOME - OFFICE 585 A4</a:t>
            </a:r>
            <a:r>
              <a:rPr lang="en-US" sz="750" dirty="0">
                <a:latin typeface="HP Simplified" panose="020B0604020204020204" pitchFamily="34" charset="0"/>
              </a:rPr>
              <a:t>, PRINT, SCAN, COPY, 22PPM (B), 16PPM (C), 4800 x 1200 DPI, 100P TRAY, DC: 3K, 4 BOTTLES INK, BT, WIFI, 1YW, BLUE SCANNER PLATE, </a:t>
            </a:r>
            <a:r>
              <a:rPr lang="en-US" sz="750" b="1" dirty="0">
                <a:latin typeface="HP Simplified" panose="020B0604020204020204" pitchFamily="34" charset="0"/>
              </a:rPr>
              <a:t>CASHBACK 50€ UNTIL 31/07/2025 </a:t>
            </a:r>
            <a:r>
              <a:rPr lang="en-GB" sz="750" dirty="0">
                <a:solidFill>
                  <a:srgbClr val="FF0000"/>
                </a:solidFill>
                <a:latin typeface="HP Simplified" panose="020B0604020204020204" pitchFamily="34" charset="0"/>
              </a:rPr>
              <a:t>155 € </a:t>
            </a:r>
            <a:r>
              <a:rPr lang="en-US" sz="700" dirty="0">
                <a:solidFill>
                  <a:srgbClr val="FF0000"/>
                </a:solidFill>
                <a:latin typeface="HP Simplified" panose="020B0604020204020204" pitchFamily="34" charset="0"/>
              </a:rPr>
              <a:t> </a:t>
            </a:r>
            <a:endParaRPr lang="x-none" sz="700" i="1" dirty="0">
              <a:solidFill>
                <a:schemeClr val="accent6">
                  <a:lumMod val="75000"/>
                </a:schemeClr>
              </a:solidFill>
            </a:endParaRPr>
          </a:p>
        </p:txBody>
      </p:sp>
      <p:cxnSp>
        <p:nvCxnSpPr>
          <p:cNvPr id="66" name="Straight Connector 65">
            <a:extLst>
              <a:ext uri="{FF2B5EF4-FFF2-40B4-BE49-F238E27FC236}">
                <a16:creationId xmlns:a16="http://schemas.microsoft.com/office/drawing/2014/main" xmlns="" id="{A2E03BCD-FB11-C870-4E33-FD3FCD6806CB}"/>
              </a:ext>
            </a:extLst>
          </p:cNvPr>
          <p:cNvCxnSpPr>
            <a:cxnSpLocks/>
          </p:cNvCxnSpPr>
          <p:nvPr/>
        </p:nvCxnSpPr>
        <p:spPr>
          <a:xfrm flipV="1">
            <a:off x="83626" y="2398815"/>
            <a:ext cx="3502803" cy="1664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xmlns="" id="{FCA22052-6228-44B7-B0EB-C169EE2E4187}"/>
              </a:ext>
            </a:extLst>
          </p:cNvPr>
          <p:cNvSpPr txBox="1"/>
          <p:nvPr/>
        </p:nvSpPr>
        <p:spPr>
          <a:xfrm>
            <a:off x="3605109" y="4907954"/>
            <a:ext cx="3309218"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Enjoy everyday reliability with the HP Smart Tank 585 All-in-One Printer that delivers HP quality you expect and savings that are anything but expected.</a:t>
            </a:r>
            <a:endParaRPr lang="en-GB" sz="700" b="1" dirty="0">
              <a:solidFill>
                <a:schemeClr val="tx2">
                  <a:lumMod val="75000"/>
                </a:schemeClr>
              </a:solidFill>
              <a:latin typeface="HP Simplified" panose="020B0604020204020204" pitchFamily="34" charset="0"/>
            </a:endParaRPr>
          </a:p>
        </p:txBody>
      </p:sp>
      <p:sp>
        <p:nvSpPr>
          <p:cNvPr id="68" name="TextBox 67">
            <a:extLst>
              <a:ext uri="{FF2B5EF4-FFF2-40B4-BE49-F238E27FC236}">
                <a16:creationId xmlns:a16="http://schemas.microsoft.com/office/drawing/2014/main" xmlns="" id="{AACF1D3D-D3F1-76F7-9668-591E53C7929C}"/>
              </a:ext>
            </a:extLst>
          </p:cNvPr>
          <p:cNvSpPr txBox="1"/>
          <p:nvPr/>
        </p:nvSpPr>
        <p:spPr>
          <a:xfrm>
            <a:off x="5063963" y="5255699"/>
            <a:ext cx="1799470" cy="900246"/>
          </a:xfrm>
          <a:prstGeom prst="rect">
            <a:avLst/>
          </a:prstGeom>
          <a:noFill/>
        </p:spPr>
        <p:txBody>
          <a:bodyPr wrap="square" rtlCol="0">
            <a:spAutoFit/>
          </a:bodyPr>
          <a:lstStyle/>
          <a:p>
            <a:pPr fontAlgn="ctr"/>
            <a:r>
              <a:rPr lang="en-US" sz="750" dirty="0">
                <a:latin typeface="HP Simplified" panose="020B0604020204020204" pitchFamily="34" charset="0"/>
              </a:rPr>
              <a:t>242Q0B</a:t>
            </a:r>
            <a:r>
              <a:rPr lang="en-US" sz="750" dirty="0">
                <a:latin typeface="HP Simplified" panose="020B0604020204020204" pitchFamily="34" charset="0"/>
                <a:hlinkClick r:id="rId21"/>
              </a:rPr>
              <a:t> </a:t>
            </a:r>
            <a:r>
              <a:rPr lang="en-US" sz="750" dirty="0">
                <a:latin typeface="HP Simplified" panose="020B0604020204020204" pitchFamily="34" charset="0"/>
              </a:rPr>
              <a:t>HP PRINTER ALL IN ONE INKJET COLOR </a:t>
            </a:r>
            <a:r>
              <a:rPr lang="en-US" sz="750" b="1" dirty="0">
                <a:latin typeface="HP Simplified" panose="020B0604020204020204" pitchFamily="34" charset="0"/>
              </a:rPr>
              <a:t>ENVY DESKJET HOME 7920e </a:t>
            </a:r>
            <a:r>
              <a:rPr lang="en-US" sz="750" dirty="0">
                <a:latin typeface="HP Simplified" panose="020B0604020204020204" pitchFamily="34" charset="0"/>
              </a:rPr>
              <a:t>HP+ A4, PRINT, SCAN COPY, PHOTO, 15PPM (B), 10PPM (C), DC:1K, TRAY 125P, DUPLEX, ADF, WIFI, 1YW, WHITE+CEMENT, </a:t>
            </a:r>
            <a:r>
              <a:rPr lang="en-US" sz="750" b="1" dirty="0">
                <a:latin typeface="HP Simplified" panose="020B0604020204020204" pitchFamily="34" charset="0"/>
              </a:rPr>
              <a:t>CASHBACK 10€ UNTIL 31/07/2025 </a:t>
            </a:r>
            <a:r>
              <a:rPr lang="en-GB" sz="750" dirty="0">
                <a:solidFill>
                  <a:srgbClr val="FF0000"/>
                </a:solidFill>
                <a:latin typeface="HP Simplified" panose="020B0604020204020204" pitchFamily="34" charset="0"/>
              </a:rPr>
              <a:t>157 € </a:t>
            </a:r>
            <a:r>
              <a:rPr lang="en-US" sz="700" dirty="0">
                <a:solidFill>
                  <a:srgbClr val="FF0000"/>
                </a:solidFill>
                <a:latin typeface="HP Simplified" panose="020B0604020204020204" pitchFamily="34" charset="0"/>
              </a:rPr>
              <a:t> </a:t>
            </a:r>
            <a:endParaRPr lang="x-none" sz="700" i="1" dirty="0">
              <a:solidFill>
                <a:schemeClr val="accent6">
                  <a:lumMod val="75000"/>
                </a:schemeClr>
              </a:solidFill>
            </a:endParaRPr>
          </a:p>
        </p:txBody>
      </p:sp>
      <p:pic>
        <p:nvPicPr>
          <p:cNvPr id="18" name="Picture 17"/>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3721684" y="5400047"/>
            <a:ext cx="1161052" cy="647834"/>
          </a:xfrm>
          <a:prstGeom prst="rect">
            <a:avLst/>
          </a:prstGeom>
        </p:spPr>
      </p:pic>
      <p:sp>
        <p:nvSpPr>
          <p:cNvPr id="69" name="Rectangle 68"/>
          <p:cNvSpPr/>
          <p:nvPr/>
        </p:nvSpPr>
        <p:spPr>
          <a:xfrm>
            <a:off x="3735335" y="1496162"/>
            <a:ext cx="3019687" cy="553998"/>
          </a:xfrm>
          <a:prstGeom prst="rect">
            <a:avLst/>
          </a:prstGeom>
        </p:spPr>
        <p:txBody>
          <a:bodyPr wrap="square">
            <a:spAutoFit/>
          </a:bodyPr>
          <a:lstStyle/>
          <a:p>
            <a:r>
              <a:rPr lang="en-US" sz="750" dirty="0">
                <a:solidFill>
                  <a:srgbClr val="000000"/>
                </a:solidFill>
                <a:latin typeface="HP Simplified" panose="020B0604020204020204" pitchFamily="34" charset="0"/>
              </a:rPr>
              <a:t>537P6B</a:t>
            </a:r>
            <a:r>
              <a:rPr lang="en-US" sz="750" dirty="0">
                <a:solidFill>
                  <a:srgbClr val="000000"/>
                </a:solidFill>
                <a:latin typeface="HP Simplified" panose="020B0604020204020204" pitchFamily="34" charset="0"/>
                <a:hlinkClick r:id="rId23"/>
              </a:rPr>
              <a:t> </a:t>
            </a:r>
            <a:r>
              <a:rPr lang="en-US" sz="750" b="1" dirty="0">
                <a:solidFill>
                  <a:srgbClr val="000000"/>
                </a:solidFill>
                <a:latin typeface="HP Simplified" panose="020B0604020204020204" pitchFamily="34" charset="0"/>
              </a:rPr>
              <a:t>HP PRINTER ALL IN ONE INKJET COLOR OFFICEJET PRO BUSINESS 9730e A3, </a:t>
            </a:r>
            <a:r>
              <a:rPr lang="en-US" sz="750" dirty="0">
                <a:solidFill>
                  <a:srgbClr val="000000"/>
                </a:solidFill>
                <a:latin typeface="HP Simplified" panose="020B0604020204020204" pitchFamily="34" charset="0"/>
              </a:rPr>
              <a:t>PRINT, SCAN, COPY, 22PPM(B) 18PPM(C), 1200DPI, 512MB, DC:30K, DUPLEX PRINT&amp; SCAN, ADF 35P, 2X TRAYS, USB, WIFI, LAN, 1YW, WHITE</a:t>
            </a:r>
            <a:r>
              <a:rPr lang="en-US" sz="750" b="1" dirty="0">
                <a:solidFill>
                  <a:srgbClr val="000000"/>
                </a:solidFill>
                <a:latin typeface="HP Simplified" panose="020B0604020204020204" pitchFamily="34" charset="0"/>
              </a:rPr>
              <a:t>, CASHBACK 40€ UNTIL 31/07/2025</a:t>
            </a:r>
            <a:r>
              <a:rPr lang="el-GR" sz="750" b="1" dirty="0">
                <a:solidFill>
                  <a:srgbClr val="000000"/>
                </a:solidFill>
                <a:latin typeface="HP Simplified" panose="020B0604020204020204" pitchFamily="34" charset="0"/>
              </a:rPr>
              <a:t>,</a:t>
            </a:r>
            <a:r>
              <a:rPr lang="en-US" sz="750" b="1" dirty="0">
                <a:solidFill>
                  <a:srgbClr val="000000"/>
                </a:solidFill>
                <a:latin typeface="HP Simplified" panose="020B0604020204020204" pitchFamily="34" charset="0"/>
              </a:rPr>
              <a:t> </a:t>
            </a:r>
            <a:r>
              <a:rPr lang="en-US" sz="750" dirty="0" smtClean="0">
                <a:solidFill>
                  <a:srgbClr val="FF0000"/>
                </a:solidFill>
                <a:latin typeface="HP Simplified" panose="020B0604020204020204" pitchFamily="34" charset="0"/>
              </a:rPr>
              <a:t>277 € </a:t>
            </a:r>
            <a:endParaRPr lang="en-US" sz="750" dirty="0">
              <a:solidFill>
                <a:srgbClr val="FF0000"/>
              </a:solidFill>
              <a:latin typeface="HP Simplified" panose="020B0604020204020204" pitchFamily="34" charset="0"/>
            </a:endParaRPr>
          </a:p>
        </p:txBody>
      </p:sp>
      <p:pic>
        <p:nvPicPr>
          <p:cNvPr id="20" name="Picture 19"/>
          <p:cNvPicPr>
            <a:picLocks noChangeAspect="1"/>
          </p:cNvPicPr>
          <p:nvPr/>
        </p:nvPicPr>
        <p:blipFill>
          <a:blip r:embed="rId24" cstate="email">
            <a:extLst>
              <a:ext uri="{28A0092B-C50C-407E-A947-70E740481C1C}">
                <a14:useLocalDpi xmlns:a14="http://schemas.microsoft.com/office/drawing/2010/main"/>
              </a:ext>
            </a:extLst>
          </a:blip>
          <a:stretch>
            <a:fillRect/>
          </a:stretch>
        </p:blipFill>
        <p:spPr>
          <a:xfrm>
            <a:off x="279278" y="5414636"/>
            <a:ext cx="923591" cy="736535"/>
          </a:xfrm>
          <a:prstGeom prst="rect">
            <a:avLst/>
          </a:prstGeom>
        </p:spPr>
      </p:pic>
      <p:sp>
        <p:nvSpPr>
          <p:cNvPr id="70" name="Rectangle 69">
            <a:extLst>
              <a:ext uri="{FF2B5EF4-FFF2-40B4-BE49-F238E27FC236}">
                <a16:creationId xmlns:a16="http://schemas.microsoft.com/office/drawing/2014/main" xmlns="" id="{558F255E-E068-4693-8AB1-48375A74A28F}"/>
              </a:ext>
            </a:extLst>
          </p:cNvPr>
          <p:cNvSpPr/>
          <p:nvPr/>
        </p:nvSpPr>
        <p:spPr>
          <a:xfrm>
            <a:off x="3659293" y="5836"/>
            <a:ext cx="3258679" cy="215444"/>
          </a:xfrm>
          <a:prstGeom prst="rect">
            <a:avLst/>
          </a:prstGeom>
          <a:solidFill>
            <a:schemeClr val="accent6"/>
          </a:solidFill>
        </p:spPr>
        <p:txBody>
          <a:bodyPr wrap="square">
            <a:spAutoFit/>
          </a:bodyPr>
          <a:lstStyle/>
          <a:p>
            <a:pPr algn="ctr"/>
            <a:r>
              <a:rPr lang="en-US" sz="800" b="1" dirty="0">
                <a:solidFill>
                  <a:schemeClr val="bg1"/>
                </a:solidFill>
                <a:latin typeface="HP Simplified" panose="020B0604020204020204" pitchFamily="34" charset="0"/>
              </a:rPr>
              <a:t>HP OFFICE JET PRO BUSINESS MULTIFUNCTION PRINTER</a:t>
            </a:r>
          </a:p>
        </p:txBody>
      </p:sp>
      <p:sp>
        <p:nvSpPr>
          <p:cNvPr id="72" name="TextBox 71">
            <a:extLst>
              <a:ext uri="{FF2B5EF4-FFF2-40B4-BE49-F238E27FC236}">
                <a16:creationId xmlns:a16="http://schemas.microsoft.com/office/drawing/2014/main" xmlns="" id="{769CDC1E-CE3B-2639-67A7-D50BC5FA33F0}"/>
              </a:ext>
            </a:extLst>
          </p:cNvPr>
          <p:cNvSpPr txBox="1"/>
          <p:nvPr/>
        </p:nvSpPr>
        <p:spPr>
          <a:xfrm>
            <a:off x="6390622" y="217427"/>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pic>
        <p:nvPicPr>
          <p:cNvPr id="3" name="Picture 2"/>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3757928" y="500705"/>
            <a:ext cx="1091160" cy="897268"/>
          </a:xfrm>
          <a:prstGeom prst="rect">
            <a:avLst/>
          </a:prstGeom>
        </p:spPr>
      </p:pic>
      <p:sp>
        <p:nvSpPr>
          <p:cNvPr id="74" name="TextBox 73">
            <a:extLst>
              <a:ext uri="{FF2B5EF4-FFF2-40B4-BE49-F238E27FC236}">
                <a16:creationId xmlns:a16="http://schemas.microsoft.com/office/drawing/2014/main" xmlns="" id="{0CC8D907-6FF7-F68E-D54D-03F5156121FA}"/>
              </a:ext>
            </a:extLst>
          </p:cNvPr>
          <p:cNvSpPr txBox="1"/>
          <p:nvPr/>
        </p:nvSpPr>
        <p:spPr>
          <a:xfrm>
            <a:off x="3630014" y="235332"/>
            <a:ext cx="2771683" cy="200055"/>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Wide format professional color inkjet printer. </a:t>
            </a:r>
            <a:endParaRPr lang="x-none" sz="700" b="1" dirty="0">
              <a:solidFill>
                <a:schemeClr val="tx2">
                  <a:lumMod val="75000"/>
                </a:schemeClr>
              </a:solidFill>
              <a:latin typeface="HP Simplified" panose="020B0604020204020204" pitchFamily="34" charset="0"/>
            </a:endParaRPr>
          </a:p>
        </p:txBody>
      </p:sp>
      <p:pic>
        <p:nvPicPr>
          <p:cNvPr id="21" name="Picture 20"/>
          <p:cNvPicPr>
            <a:picLocks noChangeAspect="1"/>
          </p:cNvPicPr>
          <p:nvPr/>
        </p:nvPicPr>
        <p:blipFill>
          <a:blip r:embed="rId26" cstate="email">
            <a:extLst>
              <a:ext uri="{28A0092B-C50C-407E-A947-70E740481C1C}">
                <a14:useLocalDpi xmlns:a14="http://schemas.microsoft.com/office/drawing/2010/main"/>
              </a:ext>
            </a:extLst>
          </a:blip>
          <a:stretch>
            <a:fillRect/>
          </a:stretch>
        </p:blipFill>
        <p:spPr>
          <a:xfrm>
            <a:off x="7823652" y="4475479"/>
            <a:ext cx="1233229" cy="825352"/>
          </a:xfrm>
          <a:prstGeom prst="rect">
            <a:avLst/>
          </a:prstGeom>
        </p:spPr>
      </p:pic>
      <p:sp>
        <p:nvSpPr>
          <p:cNvPr id="87" name="Rectangle 86">
            <a:extLst>
              <a:ext uri="{FF2B5EF4-FFF2-40B4-BE49-F238E27FC236}">
                <a16:creationId xmlns:a16="http://schemas.microsoft.com/office/drawing/2014/main" xmlns="" id="{558F255E-E068-4693-8AB1-48375A74A28F}"/>
              </a:ext>
            </a:extLst>
          </p:cNvPr>
          <p:cNvSpPr/>
          <p:nvPr/>
        </p:nvSpPr>
        <p:spPr>
          <a:xfrm>
            <a:off x="6903427" y="3969813"/>
            <a:ext cx="3002573" cy="215444"/>
          </a:xfrm>
          <a:prstGeom prst="rect">
            <a:avLst/>
          </a:prstGeom>
          <a:solidFill>
            <a:schemeClr val="accent6"/>
          </a:solidFill>
        </p:spPr>
        <p:txBody>
          <a:bodyPr wrap="square">
            <a:spAutoFit/>
          </a:bodyPr>
          <a:lstStyle/>
          <a:p>
            <a:pPr algn="ctr"/>
            <a:r>
              <a:rPr lang="en-GB" sz="800" b="1" dirty="0">
                <a:solidFill>
                  <a:srgbClr val="FFFFFF"/>
                </a:solidFill>
                <a:latin typeface="HP Simplified" panose="020B0604020204020204" pitchFamily="34" charset="0"/>
              </a:rPr>
              <a:t>HP OFFICEJET MOBILE PRINTERS</a:t>
            </a:r>
            <a:endParaRPr lang="en-US" sz="800" b="1" dirty="0">
              <a:solidFill>
                <a:srgbClr val="FFFFFF"/>
              </a:solidFill>
              <a:latin typeface="HP Simplified" panose="020B0604020204020204" pitchFamily="34" charset="0"/>
            </a:endParaRPr>
          </a:p>
        </p:txBody>
      </p:sp>
      <p:sp>
        <p:nvSpPr>
          <p:cNvPr id="88" name="TextBox 87">
            <a:extLst>
              <a:ext uri="{FF2B5EF4-FFF2-40B4-BE49-F238E27FC236}">
                <a16:creationId xmlns:a16="http://schemas.microsoft.com/office/drawing/2014/main" xmlns="" id="{FCA22052-6228-44B7-B0EB-C169EE2E4187}"/>
              </a:ext>
            </a:extLst>
          </p:cNvPr>
          <p:cNvSpPr txBox="1"/>
          <p:nvPr/>
        </p:nvSpPr>
        <p:spPr>
          <a:xfrm>
            <a:off x="6876116" y="4187909"/>
            <a:ext cx="2989067"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Make the world your office with powerful, quick &amp; quiet portable printing – No network necessary. </a:t>
            </a:r>
            <a:endParaRPr lang="en-GB" sz="700" b="1" dirty="0">
              <a:solidFill>
                <a:schemeClr val="tx2">
                  <a:lumMod val="75000"/>
                </a:schemeClr>
              </a:solidFill>
              <a:latin typeface="HP Simplified" panose="020B0604020204020204" pitchFamily="34" charset="0"/>
            </a:endParaRPr>
          </a:p>
        </p:txBody>
      </p:sp>
      <p:sp>
        <p:nvSpPr>
          <p:cNvPr id="89" name="Rectangle 88"/>
          <p:cNvSpPr/>
          <p:nvPr/>
        </p:nvSpPr>
        <p:spPr>
          <a:xfrm>
            <a:off x="6917317" y="5319391"/>
            <a:ext cx="2944172" cy="438582"/>
          </a:xfrm>
          <a:prstGeom prst="rect">
            <a:avLst/>
          </a:prstGeom>
        </p:spPr>
        <p:txBody>
          <a:bodyPr wrap="square">
            <a:spAutoFit/>
          </a:bodyPr>
          <a:lstStyle/>
          <a:p>
            <a:r>
              <a:rPr lang="en-US" sz="750" dirty="0">
                <a:solidFill>
                  <a:srgbClr val="000000"/>
                </a:solidFill>
                <a:latin typeface="HP Simplified" panose="020B0604020204020204" pitchFamily="34" charset="0"/>
              </a:rPr>
              <a:t>CZ993A</a:t>
            </a:r>
            <a:r>
              <a:rPr lang="en-US" sz="750" b="1" dirty="0">
                <a:solidFill>
                  <a:srgbClr val="000000"/>
                </a:solidFill>
                <a:latin typeface="HP Simplified" panose="020B0604020204020204" pitchFamily="34" charset="0"/>
                <a:hlinkClick r:id="rId27"/>
              </a:rPr>
              <a:t> </a:t>
            </a:r>
            <a:r>
              <a:rPr lang="en-US" sz="750" b="1" dirty="0">
                <a:solidFill>
                  <a:srgbClr val="000000"/>
                </a:solidFill>
                <a:latin typeface="HP Simplified" panose="020B0604020204020204" pitchFamily="34" charset="0"/>
              </a:rPr>
              <a:t>HP PRINTER INKJET COLOR OFFICEJET PRO MOBILE 200 A4</a:t>
            </a:r>
            <a:r>
              <a:rPr lang="en-US" sz="750" dirty="0">
                <a:solidFill>
                  <a:srgbClr val="000000"/>
                </a:solidFill>
                <a:latin typeface="HP Simplified" panose="020B0604020204020204" pitchFamily="34" charset="0"/>
              </a:rPr>
              <a:t>, 20PPM (B), 19PPM (C), 525 MHz, 128MB, DC:500, 2 INKS, USB, WIFI DIRECT, WIFI, 1YW, BLACK, </a:t>
            </a:r>
            <a:r>
              <a:rPr lang="en-US" sz="750" b="1" dirty="0">
                <a:solidFill>
                  <a:srgbClr val="000000"/>
                </a:solidFill>
                <a:latin typeface="HP Simplified" panose="020B0604020204020204" pitchFamily="34" charset="0"/>
              </a:rPr>
              <a:t>CASHBACK 20€ UNTIL 31/07/25 </a:t>
            </a:r>
            <a:r>
              <a:rPr lang="en-US" sz="750" dirty="0">
                <a:solidFill>
                  <a:srgbClr val="FF0000"/>
                </a:solidFill>
                <a:latin typeface="HP Simplified" panose="020B0604020204020204" pitchFamily="34" charset="0"/>
              </a:rPr>
              <a:t>295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91" name="Rectangle 90"/>
          <p:cNvSpPr/>
          <p:nvPr/>
        </p:nvSpPr>
        <p:spPr>
          <a:xfrm>
            <a:off x="6924259" y="5713099"/>
            <a:ext cx="2981741" cy="553998"/>
          </a:xfrm>
          <a:prstGeom prst="rect">
            <a:avLst/>
          </a:prstGeom>
        </p:spPr>
        <p:txBody>
          <a:bodyPr wrap="square">
            <a:spAutoFit/>
          </a:bodyPr>
          <a:lstStyle/>
          <a:p>
            <a:r>
              <a:rPr lang="en-US" sz="750" dirty="0">
                <a:solidFill>
                  <a:srgbClr val="000000"/>
                </a:solidFill>
                <a:latin typeface="HP Simplified" panose="020B0604020204020204" pitchFamily="34" charset="0"/>
              </a:rPr>
              <a:t>CZ992A</a:t>
            </a:r>
            <a:r>
              <a:rPr lang="en-US" sz="750" b="1" dirty="0">
                <a:solidFill>
                  <a:srgbClr val="000000"/>
                </a:solidFill>
                <a:latin typeface="HP Simplified" panose="020B0604020204020204" pitchFamily="34" charset="0"/>
                <a:hlinkClick r:id="rId28"/>
              </a:rPr>
              <a:t>  </a:t>
            </a:r>
            <a:r>
              <a:rPr lang="en-US" sz="750" b="1" dirty="0">
                <a:solidFill>
                  <a:srgbClr val="000000"/>
                </a:solidFill>
                <a:latin typeface="HP Simplified" panose="020B0604020204020204" pitchFamily="34" charset="0"/>
              </a:rPr>
              <a:t>HP PRINTER ALL IN ONE INKJET COLOR OFFICEJET MOBILE 250 A4</a:t>
            </a:r>
            <a:r>
              <a:rPr lang="en-US" sz="750" dirty="0">
                <a:solidFill>
                  <a:srgbClr val="000000"/>
                </a:solidFill>
                <a:latin typeface="HP Simplified" panose="020B0604020204020204" pitchFamily="34" charset="0"/>
              </a:rPr>
              <a:t>, PRINT, SCAN, COPY, 20 PPM (B), 19 PPM (C), 4800x1200 DPI, 700MHZ, 256MB, DC:500, 2 INKS, USB, WIFI, 1YW, BLACK, </a:t>
            </a:r>
            <a:r>
              <a:rPr lang="en-US" sz="750" b="1" dirty="0">
                <a:solidFill>
                  <a:srgbClr val="000000"/>
                </a:solidFill>
                <a:latin typeface="HP Simplified" panose="020B0604020204020204" pitchFamily="34" charset="0"/>
              </a:rPr>
              <a:t>CASHBACK 20€ UNTIL 31/07/25</a:t>
            </a:r>
            <a:r>
              <a:rPr lang="el-GR" sz="750" b="1"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345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92" name="TextBox 91">
            <a:extLst>
              <a:ext uri="{FF2B5EF4-FFF2-40B4-BE49-F238E27FC236}">
                <a16:creationId xmlns:a16="http://schemas.microsoft.com/office/drawing/2014/main" xmlns="" id="{0CC8D907-6FF7-F68E-D54D-03F5156121FA}"/>
              </a:ext>
            </a:extLst>
          </p:cNvPr>
          <p:cNvSpPr txBox="1"/>
          <p:nvPr/>
        </p:nvSpPr>
        <p:spPr>
          <a:xfrm>
            <a:off x="3598345" y="2489138"/>
            <a:ext cx="3322746" cy="307777"/>
          </a:xfrm>
          <a:prstGeom prst="rect">
            <a:avLst/>
          </a:prstGeom>
          <a:noFill/>
        </p:spPr>
        <p:txBody>
          <a:bodyPr wrap="square">
            <a:spAutoFit/>
          </a:bodyPr>
          <a:lstStyle/>
          <a:p>
            <a:r>
              <a:rPr lang="en-US" sz="700" b="1" dirty="0">
                <a:solidFill>
                  <a:schemeClr val="tx2">
                    <a:lumMod val="75000"/>
                  </a:schemeClr>
                </a:solidFill>
                <a:latin typeface="HP Simplified" panose="020B0604020204020204" pitchFamily="34" charset="0"/>
              </a:rPr>
              <a:t>Effortlessly print, scan, and copy with this compact, wireless home printer paired with the best and easiest-to-use print app. </a:t>
            </a:r>
            <a:endParaRPr lang="x-none" sz="700" b="1" dirty="0">
              <a:solidFill>
                <a:schemeClr val="tx2">
                  <a:lumMod val="75000"/>
                </a:schemeClr>
              </a:solidFill>
              <a:latin typeface="HP Simplified" panose="020B0604020204020204" pitchFamily="34" charset="0"/>
            </a:endParaRPr>
          </a:p>
        </p:txBody>
      </p:sp>
      <p:sp>
        <p:nvSpPr>
          <p:cNvPr id="85" name="Rectangle 84"/>
          <p:cNvSpPr/>
          <p:nvPr/>
        </p:nvSpPr>
        <p:spPr>
          <a:xfrm>
            <a:off x="6876116" y="3240408"/>
            <a:ext cx="2898815" cy="553998"/>
          </a:xfrm>
          <a:prstGeom prst="rect">
            <a:avLst/>
          </a:prstGeom>
        </p:spPr>
        <p:txBody>
          <a:bodyPr wrap="square">
            <a:spAutoFit/>
          </a:bodyPr>
          <a:lstStyle/>
          <a:p>
            <a:r>
              <a:rPr lang="en-US" sz="750" dirty="0">
                <a:solidFill>
                  <a:srgbClr val="000000"/>
                </a:solidFill>
                <a:latin typeface="HP Simplified" panose="020B0604020204020204" pitchFamily="34" charset="0"/>
              </a:rPr>
              <a:t>404M5B</a:t>
            </a:r>
            <a:r>
              <a:rPr lang="en-US" sz="750" dirty="0">
                <a:solidFill>
                  <a:srgbClr val="000000"/>
                </a:solidFill>
                <a:latin typeface="HP Simplified" panose="020B0604020204020204" pitchFamily="34" charset="0"/>
                <a:hlinkClick r:id="rId29"/>
              </a:rPr>
              <a:t> </a:t>
            </a:r>
            <a:r>
              <a:rPr lang="en-US" sz="750" dirty="0">
                <a:solidFill>
                  <a:srgbClr val="000000"/>
                </a:solidFill>
                <a:latin typeface="HP Simplified" panose="020B0604020204020204" pitchFamily="34" charset="0"/>
              </a:rPr>
              <a:t>HP PRINTER ALL IN ONE INKJET COLOR </a:t>
            </a:r>
            <a:r>
              <a:rPr lang="en-US" sz="750" b="1" dirty="0">
                <a:solidFill>
                  <a:srgbClr val="000000"/>
                </a:solidFill>
                <a:latin typeface="HP Simplified" panose="020B0604020204020204" pitchFamily="34" charset="0"/>
              </a:rPr>
              <a:t>OFFICEJET</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PRO</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9132e</a:t>
            </a:r>
            <a:r>
              <a:rPr lang="en-US" sz="750" dirty="0">
                <a:solidFill>
                  <a:srgbClr val="000000"/>
                </a:solidFill>
                <a:latin typeface="HP Simplified" panose="020B0604020204020204" pitchFamily="34" charset="0"/>
              </a:rPr>
              <a:t> HP+ A4, PRINT, SCAN, COPY, FAX, 25PPM (B) 20PPM (C), DC:30K, DUPLEX, ADF 35P, 2X TRAYS 500 SHEET, AIR PRINT, USB, WIFI, LAN, 1YW, BASALT, </a:t>
            </a:r>
            <a:r>
              <a:rPr lang="en-US" sz="750" b="1" dirty="0">
                <a:solidFill>
                  <a:srgbClr val="000000"/>
                </a:solidFill>
                <a:latin typeface="HP Simplified" panose="020B0604020204020204" pitchFamily="34" charset="0"/>
              </a:rPr>
              <a:t>CASHBACK 30€ UNTIL 31/07/2025 </a:t>
            </a:r>
            <a:r>
              <a:rPr lang="en-US" sz="750" dirty="0">
                <a:solidFill>
                  <a:srgbClr val="FF0000"/>
                </a:solidFill>
                <a:latin typeface="HP Simplified" panose="020B0604020204020204" pitchFamily="34" charset="0"/>
              </a:rPr>
              <a:t>310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01" name="Rectangle 100"/>
          <p:cNvSpPr/>
          <p:nvPr/>
        </p:nvSpPr>
        <p:spPr>
          <a:xfrm>
            <a:off x="4917739" y="610915"/>
            <a:ext cx="1928228" cy="784830"/>
          </a:xfrm>
          <a:prstGeom prst="rect">
            <a:avLst/>
          </a:prstGeom>
        </p:spPr>
        <p:txBody>
          <a:bodyPr wrap="square">
            <a:spAutoFit/>
          </a:bodyPr>
          <a:lstStyle/>
          <a:p>
            <a:r>
              <a:rPr lang="en-US" sz="750" dirty="0">
                <a:solidFill>
                  <a:srgbClr val="000000"/>
                </a:solidFill>
                <a:latin typeface="HP Simplified" panose="020B0604020204020204" pitchFamily="34" charset="0"/>
              </a:rPr>
              <a:t>53N95B</a:t>
            </a:r>
            <a:r>
              <a:rPr lang="en-US" sz="750" dirty="0">
                <a:solidFill>
                  <a:srgbClr val="000000"/>
                </a:solidFill>
                <a:latin typeface="HP Simplified" panose="020B0604020204020204" pitchFamily="34" charset="0"/>
                <a:hlinkClick r:id="rId30"/>
              </a:rPr>
              <a:t> </a:t>
            </a:r>
            <a:r>
              <a:rPr lang="en-US" sz="750" b="1" dirty="0">
                <a:solidFill>
                  <a:srgbClr val="000000"/>
                </a:solidFill>
                <a:latin typeface="HP Simplified" panose="020B0604020204020204" pitchFamily="34" charset="0"/>
              </a:rPr>
              <a:t>HP PRINTER ALL IN ONE INKJET COLOR OFFICEJET PRO BUSINESS 9720e A3</a:t>
            </a:r>
            <a:r>
              <a:rPr lang="en-US" sz="750" dirty="0">
                <a:solidFill>
                  <a:srgbClr val="000000"/>
                </a:solidFill>
                <a:latin typeface="HP Simplified" panose="020B0604020204020204" pitchFamily="34" charset="0"/>
              </a:rPr>
              <a:t>, PRINT, SCAN, COPY, 22PPM (B), 18PPM (C), 1200DPI, 512MB, DC:30K, DUPLEX PRINTING, ADF 35P, USB, WIFI, LAN, 1YW, </a:t>
            </a:r>
            <a:r>
              <a:rPr lang="en-US" sz="750" b="1" dirty="0">
                <a:solidFill>
                  <a:srgbClr val="000000"/>
                </a:solidFill>
                <a:latin typeface="HP Simplified" panose="020B0604020204020204" pitchFamily="34" charset="0"/>
              </a:rPr>
              <a:t>CASHBACK 40€ UNTIL 31/05,GET2YW EXT. FREE </a:t>
            </a:r>
            <a:r>
              <a:rPr lang="en-US" sz="750" dirty="0">
                <a:solidFill>
                  <a:srgbClr val="FF0000"/>
                </a:solidFill>
                <a:latin typeface="HP Simplified" panose="020B0604020204020204" pitchFamily="34" charset="0"/>
              </a:rPr>
              <a:t>241 € </a:t>
            </a:r>
          </a:p>
        </p:txBody>
      </p:sp>
    </p:spTree>
    <p:extLst>
      <p:ext uri="{BB962C8B-B14F-4D97-AF65-F5344CB8AC3E}">
        <p14:creationId xmlns:p14="http://schemas.microsoft.com/office/powerpoint/2010/main" val="1654671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A picture containing text, person, person, indoor&#10;&#10;Description automatically generated">
            <a:extLst>
              <a:ext uri="{FF2B5EF4-FFF2-40B4-BE49-F238E27FC236}">
                <a16:creationId xmlns:a16="http://schemas.microsoft.com/office/drawing/2014/main" xmlns="" id="{CE020F15-17AC-FF9E-8D64-BBDDB7C720F6}"/>
              </a:ext>
            </a:extLst>
          </p:cNvPr>
          <p:cNvPicPr>
            <a:picLocks noChangeAspect="1"/>
          </p:cNvPicPr>
          <p:nvPr/>
        </p:nvPicPr>
        <p:blipFill rotWithShape="1">
          <a:blip r:embed="rId3">
            <a:extLst>
              <a:ext uri="{28A0092B-C50C-407E-A947-70E740481C1C}">
                <a14:useLocalDpi xmlns:a14="http://schemas.microsoft.com/office/drawing/2010/main"/>
              </a:ext>
            </a:extLst>
          </a:blip>
          <a:srcRect l="7334"/>
          <a:stretch/>
        </p:blipFill>
        <p:spPr>
          <a:xfrm>
            <a:off x="9328" y="-3111"/>
            <a:ext cx="2533209" cy="1228725"/>
          </a:xfrm>
          <a:prstGeom prst="rect">
            <a:avLst/>
          </a:prstGeom>
        </p:spPr>
      </p:pic>
      <p:pic>
        <p:nvPicPr>
          <p:cNvPr id="92" name="Picture 2" descr="HP Laserjet Enterprise 700 Printer M712dn Cf236a - Εκτυπωτες (PER.450397) :  e-shop.cy">
            <a:extLst>
              <a:ext uri="{FF2B5EF4-FFF2-40B4-BE49-F238E27FC236}">
                <a16:creationId xmlns:a16="http://schemas.microsoft.com/office/drawing/2014/main" xmlns="" id="{6A91B982-B9E3-C282-BB14-BBEC9CAB12A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157576" y="3036943"/>
            <a:ext cx="1319820" cy="1181239"/>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2"/>
          <p:cNvPicPr>
            <a:picLocks noChangeAspect="1"/>
          </p:cNvPicPr>
          <p:nvPr/>
        </p:nvPicPr>
        <p:blipFill>
          <a:blip r:embed="rId5">
            <a:duotone>
              <a:prstClr val="black"/>
              <a:schemeClr val="tx2">
                <a:tint val="45000"/>
                <a:satMod val="400000"/>
              </a:schemeClr>
            </a:duotone>
          </a:blip>
          <a:stretch>
            <a:fillRect/>
          </a:stretch>
        </p:blipFill>
        <p:spPr>
          <a:xfrm>
            <a:off x="2527049" y="12232"/>
            <a:ext cx="2062194" cy="1218304"/>
          </a:xfrm>
          <a:prstGeom prst="rect">
            <a:avLst/>
          </a:prstGeom>
        </p:spPr>
      </p:pic>
      <p:sp>
        <p:nvSpPr>
          <p:cNvPr id="93" name="Rectangle 92"/>
          <p:cNvSpPr/>
          <p:nvPr/>
        </p:nvSpPr>
        <p:spPr>
          <a:xfrm>
            <a:off x="2457340" y="5764"/>
            <a:ext cx="1664351"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a:t>
            </a:r>
            <a:r>
              <a:rPr lang="en-GB" sz="1000" b="1" dirty="0">
                <a:solidFill>
                  <a:schemeClr val="bg1"/>
                </a:solidFill>
                <a:latin typeface="HP Simplified" panose="020B0604020204020204" pitchFamily="34" charset="0"/>
              </a:rPr>
              <a:t>Monochrome Single Function 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4124029" y="23601"/>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8" name="Straight Connector 107">
            <a:extLst>
              <a:ext uri="{FF2B5EF4-FFF2-40B4-BE49-F238E27FC236}">
                <a16:creationId xmlns:a16="http://schemas.microsoft.com/office/drawing/2014/main" xmlns="" id="{BEE6EABE-60A3-71B2-C76F-B051F193F3BD}"/>
              </a:ext>
            </a:extLst>
          </p:cNvPr>
          <p:cNvCxnSpPr/>
          <p:nvPr/>
        </p:nvCxnSpPr>
        <p:spPr>
          <a:xfrm flipH="1">
            <a:off x="4559345" y="1237536"/>
            <a:ext cx="1608" cy="51206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xmlns="" id="{4185F89E-B138-A339-5F67-FD9F6246DAF9}"/>
              </a:ext>
            </a:extLst>
          </p:cNvPr>
          <p:cNvSpPr/>
          <p:nvPr/>
        </p:nvSpPr>
        <p:spPr>
          <a:xfrm>
            <a:off x="4583879" y="1347214"/>
            <a:ext cx="5318059" cy="307777"/>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t>
            </a:r>
            <a:endParaRPr lang="en-US" sz="700" dirty="0">
              <a:solidFill>
                <a:schemeClr val="tx2"/>
              </a:solidFill>
              <a:latin typeface="HP Simplified" panose="020B0604020204020204" pitchFamily="34" charset="0"/>
            </a:endParaRPr>
          </a:p>
        </p:txBody>
      </p:sp>
      <p:pic>
        <p:nvPicPr>
          <p:cNvPr id="21" name="Picture 20" descr="A picture containing text, electronics, oven, printer&#10;&#10;Description automatically generated">
            <a:extLst>
              <a:ext uri="{FF2B5EF4-FFF2-40B4-BE49-F238E27FC236}">
                <a16:creationId xmlns:a16="http://schemas.microsoft.com/office/drawing/2014/main" xmlns="" id="{1AE821A2-432D-F449-57D0-06F986164074}"/>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8002879" y="1621039"/>
            <a:ext cx="1401475" cy="1134018"/>
          </a:xfrm>
          <a:prstGeom prst="rect">
            <a:avLst/>
          </a:prstGeom>
        </p:spPr>
      </p:pic>
      <p:sp>
        <p:nvSpPr>
          <p:cNvPr id="56" name="TextBox 55">
            <a:extLst>
              <a:ext uri="{FF2B5EF4-FFF2-40B4-BE49-F238E27FC236}">
                <a16:creationId xmlns:a16="http://schemas.microsoft.com/office/drawing/2014/main" xmlns="" id="{A43D64AB-365D-501A-8932-272764ADD8EC}"/>
              </a:ext>
            </a:extLst>
          </p:cNvPr>
          <p:cNvSpPr txBox="1"/>
          <p:nvPr/>
        </p:nvSpPr>
        <p:spPr>
          <a:xfrm>
            <a:off x="4777480" y="1714959"/>
            <a:ext cx="2925977" cy="553998"/>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2Z605F</a:t>
            </a:r>
            <a:r>
              <a:rPr lang="en-GB" sz="750" dirty="0">
                <a:latin typeface="HP Simplified" panose="020B0604020204020204" pitchFamily="34" charset="0"/>
                <a:hlinkClick r:id="rId8"/>
              </a:rPr>
              <a:t> </a:t>
            </a:r>
            <a:r>
              <a:rPr lang="en-GB" sz="750" b="1" i="0" u="none" strike="noStrike" kern="1200" dirty="0">
                <a:solidFill>
                  <a:srgbClr val="000000"/>
                </a:solidFill>
                <a:effectLst/>
                <a:latin typeface="HP Simplified" panose="020B0604020204020204" pitchFamily="34" charset="0"/>
              </a:rPr>
              <a:t>HP PRINTER LASER MONOCHROME BUSINESS 4002DN A4</a:t>
            </a:r>
            <a:r>
              <a:rPr lang="en-GB" sz="750" b="0" i="0" u="none" strike="noStrike" kern="1200" dirty="0">
                <a:solidFill>
                  <a:srgbClr val="000000"/>
                </a:solidFill>
                <a:effectLst/>
                <a:latin typeface="HP Simplified" panose="020B0604020204020204" pitchFamily="34" charset="0"/>
              </a:rPr>
              <a:t>, PRINT, 40PPM, 1200 X 1200 DPI, 256MB, DC:80K, 250P TRAY, NUMBER OF USERS: 3-10, USB, LAN, 1YW, WHITE</a:t>
            </a:r>
            <a:r>
              <a:rPr lang="en-GB" sz="750" dirty="0">
                <a:latin typeface="HP Simplified" panose="020B0604020204020204" pitchFamily="34" charset="0"/>
              </a:rPr>
              <a:t>, </a:t>
            </a:r>
            <a:r>
              <a:rPr lang="en-US" sz="750" b="1" dirty="0">
                <a:latin typeface="HP Simplified" panose="020B0604020204020204" pitchFamily="34" charset="0"/>
              </a:rPr>
              <a:t>GET 3YW FREE EXT, </a:t>
            </a:r>
            <a:r>
              <a:rPr lang="en-US" sz="750" b="1" dirty="0">
                <a:solidFill>
                  <a:srgbClr val="000000"/>
                </a:solidFill>
                <a:latin typeface="HP Simplified" panose="020B0604020204020204" pitchFamily="34" charset="0"/>
              </a:rPr>
              <a:t>CASHBACK 30€ UNTIL 31/07/2025 </a:t>
            </a:r>
            <a:r>
              <a:rPr lang="en-US" sz="750" dirty="0">
                <a:solidFill>
                  <a:srgbClr val="FF0000"/>
                </a:solidFill>
                <a:latin typeface="HP Simplified" panose="020B0604020204020204" pitchFamily="34" charset="0"/>
              </a:rPr>
              <a:t>231 </a:t>
            </a:r>
            <a:r>
              <a:rPr lang="en-GB" sz="750" b="0" i="0" u="none" strike="noStrike" kern="1200" dirty="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4" name="Rectangle 53"/>
          <p:cNvSpPr/>
          <p:nvPr/>
        </p:nvSpPr>
        <p:spPr>
          <a:xfrm>
            <a:off x="-8086" y="6356492"/>
            <a:ext cx="9910024" cy="50823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85" name="Straight Connector 84">
            <a:extLst>
              <a:ext uri="{FF2B5EF4-FFF2-40B4-BE49-F238E27FC236}">
                <a16:creationId xmlns:a16="http://schemas.microsoft.com/office/drawing/2014/main" xmlns="" id="{589ACF99-54FB-E380-77A9-AB1BBFA857DB}"/>
              </a:ext>
            </a:extLst>
          </p:cNvPr>
          <p:cNvCxnSpPr/>
          <p:nvPr/>
        </p:nvCxnSpPr>
        <p:spPr>
          <a:xfrm flipV="1">
            <a:off x="4527546" y="2925739"/>
            <a:ext cx="5244953" cy="22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xmlns="" id="{394B1B4D-1854-A35F-74E1-77AA923A5132}"/>
              </a:ext>
            </a:extLst>
          </p:cNvPr>
          <p:cNvSpPr txBox="1"/>
          <p:nvPr/>
        </p:nvSpPr>
        <p:spPr>
          <a:xfrm>
            <a:off x="4817520" y="3720211"/>
            <a:ext cx="3163997" cy="553998"/>
          </a:xfrm>
          <a:prstGeom prst="rect">
            <a:avLst/>
          </a:prstGeom>
          <a:noFill/>
        </p:spPr>
        <p:txBody>
          <a:bodyPr wrap="square" rtlCol="0">
            <a:spAutoFit/>
          </a:bodyPr>
          <a:lstStyle/>
          <a:p>
            <a:pPr fontAlgn="ctr"/>
            <a:r>
              <a:rPr lang="en-GB" sz="750" dirty="0">
                <a:latin typeface="HP Simplified" panose="020B0604020204020204" pitchFamily="34" charset="0"/>
              </a:rPr>
              <a:t>CF236A</a:t>
            </a:r>
            <a:r>
              <a:rPr lang="en-GB" sz="750" dirty="0">
                <a:latin typeface="HP Simplified" panose="020B0604020204020204" pitchFamily="34" charset="0"/>
                <a:hlinkClick r:id="rId9"/>
              </a:rPr>
              <a:t> </a:t>
            </a:r>
            <a:r>
              <a:rPr lang="en-GB" sz="750" b="1" dirty="0">
                <a:latin typeface="HP Simplified" panose="020B0604020204020204" pitchFamily="34" charset="0"/>
              </a:rPr>
              <a:t>HP PRINTER LASER MONOCHROME ENTERPRISE M712DN A3, </a:t>
            </a:r>
            <a:r>
              <a:rPr lang="en-GB" sz="750" dirty="0">
                <a:latin typeface="HP Simplified" panose="020B0604020204020204" pitchFamily="34" charset="0"/>
              </a:rPr>
              <a:t>41PPM A4 / 20 PPM A3, 1200 X 1200 DPI, 800MHZ, 512MB, 8GB SSD, DC:100K, NUMBER OF USERS: 10-30, DUPLEX, 3X TRAYS 600 SHEETS, USB, LAN</a:t>
            </a:r>
            <a:r>
              <a:rPr lang="en-US" sz="750" dirty="0">
                <a:latin typeface="HP Simplified" panose="020B0604020204020204" pitchFamily="34" charset="0"/>
              </a:rPr>
              <a:t>, 1YW, </a:t>
            </a:r>
            <a:r>
              <a:rPr lang="en-US" sz="750" dirty="0">
                <a:solidFill>
                  <a:srgbClr val="FF0000"/>
                </a:solidFill>
                <a:latin typeface="HP Simplified" panose="020B0604020204020204" pitchFamily="34" charset="0"/>
              </a:rPr>
              <a:t>1,867 €</a:t>
            </a:r>
          </a:p>
        </p:txBody>
      </p:sp>
      <p:sp>
        <p:nvSpPr>
          <p:cNvPr id="90" name="TextBox 89">
            <a:extLst>
              <a:ext uri="{FF2B5EF4-FFF2-40B4-BE49-F238E27FC236}">
                <a16:creationId xmlns:a16="http://schemas.microsoft.com/office/drawing/2014/main" xmlns="" id="{C3D152A1-8233-A0A8-0FE0-3ABD64F517AA}"/>
              </a:ext>
            </a:extLst>
          </p:cNvPr>
          <p:cNvSpPr txBox="1"/>
          <p:nvPr/>
        </p:nvSpPr>
        <p:spPr>
          <a:xfrm>
            <a:off x="4616667" y="3206270"/>
            <a:ext cx="3412855" cy="415498"/>
          </a:xfrm>
          <a:prstGeom prst="rect">
            <a:avLst/>
          </a:prstGeom>
          <a:noFill/>
        </p:spPr>
        <p:txBody>
          <a:bodyPr wrap="square" rtlCol="0">
            <a:spAutoFit/>
          </a:bodyPr>
          <a:lstStyle/>
          <a:p>
            <a:r>
              <a:rPr lang="en-GB" sz="700" b="1" dirty="0">
                <a:solidFill>
                  <a:schemeClr val="tx2"/>
                </a:solidFill>
                <a:latin typeface="HP Simplified" panose="020B0604020204020204" pitchFamily="34" charset="0"/>
              </a:rPr>
              <a:t>Enable high-volume, black-and-white printing on paper sizes up to A3, Control costs with energy-saving features and two-sided printing. Protect sensitive business data and centrally manage printing policies.</a:t>
            </a:r>
            <a:endParaRPr lang="en-US" sz="700" b="1" dirty="0">
              <a:solidFill>
                <a:schemeClr val="tx2"/>
              </a:solidFill>
              <a:latin typeface="HP Simplified" panose="020B0604020204020204" pitchFamily="34" charset="0"/>
            </a:endParaRPr>
          </a:p>
        </p:txBody>
      </p:sp>
      <p:sp>
        <p:nvSpPr>
          <p:cNvPr id="91" name="TextBox 90">
            <a:extLst>
              <a:ext uri="{FF2B5EF4-FFF2-40B4-BE49-F238E27FC236}">
                <a16:creationId xmlns:a16="http://schemas.microsoft.com/office/drawing/2014/main" xmlns="" id="{769CDC1E-CE3B-2639-67A7-D50BC5FA33F0}"/>
              </a:ext>
            </a:extLst>
          </p:cNvPr>
          <p:cNvSpPr txBox="1"/>
          <p:nvPr/>
        </p:nvSpPr>
        <p:spPr>
          <a:xfrm>
            <a:off x="4559345" y="2927866"/>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cxnSp>
        <p:nvCxnSpPr>
          <p:cNvPr id="52" name="Straight Connector 51">
            <a:extLst>
              <a:ext uri="{FF2B5EF4-FFF2-40B4-BE49-F238E27FC236}">
                <a16:creationId xmlns:a16="http://schemas.microsoft.com/office/drawing/2014/main" xmlns="" id="{80C0534E-F2A1-CA27-43DF-7EF5234C9B33}"/>
              </a:ext>
            </a:extLst>
          </p:cNvPr>
          <p:cNvCxnSpPr/>
          <p:nvPr/>
        </p:nvCxnSpPr>
        <p:spPr>
          <a:xfrm flipV="1">
            <a:off x="66257" y="2547887"/>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774462" y="2256497"/>
            <a:ext cx="3134335" cy="669414"/>
          </a:xfrm>
          <a:prstGeom prst="rect">
            <a:avLst/>
          </a:prstGeom>
        </p:spPr>
        <p:txBody>
          <a:bodyPr wrap="square">
            <a:spAutoFit/>
          </a:bodyPr>
          <a:lstStyle/>
          <a:p>
            <a:r>
              <a:rPr lang="en-US" sz="750" dirty="0">
                <a:latin typeface="HP Simplified" panose="020B0604020204020204" pitchFamily="34" charset="0"/>
              </a:rPr>
              <a:t>2Z606F</a:t>
            </a:r>
            <a:r>
              <a:rPr lang="en-US" sz="750" dirty="0">
                <a:latin typeface="HP Simplified" panose="020B0604020204020204" pitchFamily="34" charset="0"/>
                <a:hlinkClick r:id="rId10"/>
              </a:rPr>
              <a:t> </a:t>
            </a:r>
            <a:r>
              <a:rPr lang="en-US" sz="750" b="1" dirty="0">
                <a:latin typeface="HP Simplified" panose="020B0604020204020204" pitchFamily="34" charset="0"/>
              </a:rPr>
              <a:t>HP PRINTER LASER MONOCHROME BUSINESS 4002DW A4</a:t>
            </a:r>
            <a:r>
              <a:rPr lang="en-US" sz="750" dirty="0">
                <a:latin typeface="HP Simplified" panose="020B0604020204020204" pitchFamily="34" charset="0"/>
              </a:rPr>
              <a:t>, PRINT, 40PPM, 1200 X 1200 DPI, 256MB, DC:80K, 250P TRAY, NUMBER OF USERS: 3-10, DUPLEX, USB, LAN, WIFI, 1YW, </a:t>
            </a:r>
            <a:r>
              <a:rPr lang="en-US" sz="750" b="1" dirty="0">
                <a:latin typeface="HP Simplified" panose="020B0604020204020204" pitchFamily="34" charset="0"/>
              </a:rPr>
              <a:t>GET 3YW FREE EXT, CASHBACK 30€ UNTIL 31/07/2025 </a:t>
            </a:r>
            <a:r>
              <a:rPr lang="en-GB" sz="750" dirty="0">
                <a:solidFill>
                  <a:srgbClr val="FF0000"/>
                </a:solidFill>
                <a:latin typeface="HP Simplified" panose="020B0604020204020204" pitchFamily="34" charset="0"/>
              </a:rPr>
              <a:t>270 </a:t>
            </a:r>
            <a:r>
              <a:rPr lang="el-GR" sz="750" dirty="0">
                <a:solidFill>
                  <a:srgbClr val="FF0000"/>
                </a:solidFill>
                <a:latin typeface="HP Simplified" panose="020B0604020204020204" pitchFamily="34" charset="0"/>
              </a:rPr>
              <a:t>€</a:t>
            </a:r>
            <a:endParaRPr lang="en-US" altLang="en-US" sz="750" i="1" dirty="0">
              <a:solidFill>
                <a:srgbClr val="92D050"/>
              </a:solidFill>
              <a:latin typeface="HP Simplified" panose="020B0604020204020204" pitchFamily="34" charset="0"/>
              <a:ea typeface="Calibri" panose="020F0502020204030204" pitchFamily="34" charset="0"/>
            </a:endParaRPr>
          </a:p>
          <a:p>
            <a:endParaRPr lang="en-US" sz="750" dirty="0">
              <a:latin typeface="HP Simplified" panose="020B0604020204020204" pitchFamily="34" charset="0"/>
            </a:endParaRPr>
          </a:p>
        </p:txBody>
      </p:sp>
      <p:cxnSp>
        <p:nvCxnSpPr>
          <p:cNvPr id="78" name="Straight Connector 77">
            <a:extLst>
              <a:ext uri="{FF2B5EF4-FFF2-40B4-BE49-F238E27FC236}">
                <a16:creationId xmlns:a16="http://schemas.microsoft.com/office/drawing/2014/main" xmlns="" id="{589ACF99-54FB-E380-77A9-AB1BBFA857DB}"/>
              </a:ext>
            </a:extLst>
          </p:cNvPr>
          <p:cNvCxnSpPr/>
          <p:nvPr/>
        </p:nvCxnSpPr>
        <p:spPr>
          <a:xfrm flipV="1">
            <a:off x="4733292" y="4286004"/>
            <a:ext cx="5019232" cy="3381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2474391" y="403784"/>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2/6</a:t>
            </a:r>
            <a:endParaRPr lang="en-US" sz="700" dirty="0">
              <a:solidFill>
                <a:schemeClr val="bg1"/>
              </a:solidFill>
              <a:latin typeface="HP Simplified" panose="020B0604020204020204" pitchFamily="34" charset="0"/>
              <a:cs typeface="Arial" panose="020B0604020202020204" pitchFamily="34" charset="0"/>
            </a:endParaRPr>
          </a:p>
        </p:txBody>
      </p:sp>
      <p:pic>
        <p:nvPicPr>
          <p:cNvPr id="12" name="Picture 1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4726935" y="4364422"/>
            <a:ext cx="5128589" cy="1789725"/>
          </a:xfrm>
          <a:prstGeom prst="rect">
            <a:avLst/>
          </a:prstGeom>
        </p:spPr>
      </p:pic>
      <p:sp>
        <p:nvSpPr>
          <p:cNvPr id="38" name="Rectangle 37"/>
          <p:cNvSpPr/>
          <p:nvPr/>
        </p:nvSpPr>
        <p:spPr>
          <a:xfrm>
            <a:off x="2482021" y="53971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or Until Stock Last.</a:t>
            </a:r>
          </a:p>
        </p:txBody>
      </p:sp>
      <p:cxnSp>
        <p:nvCxnSpPr>
          <p:cNvPr id="39" name="Straight Connector 38">
            <a:extLst>
              <a:ext uri="{FF2B5EF4-FFF2-40B4-BE49-F238E27FC236}">
                <a16:creationId xmlns:a16="http://schemas.microsoft.com/office/drawing/2014/main" xmlns="" id="{80C0534E-F2A1-CA27-43DF-7EF5234C9B33}"/>
              </a:ext>
            </a:extLst>
          </p:cNvPr>
          <p:cNvCxnSpPr/>
          <p:nvPr/>
        </p:nvCxnSpPr>
        <p:spPr>
          <a:xfrm flipV="1">
            <a:off x="66257" y="5378946"/>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xmlns="" id="{1156C2D3-54B8-EB45-22DA-76FCC62C8E12}"/>
              </a:ext>
            </a:extLst>
          </p:cNvPr>
          <p:cNvSpPr txBox="1"/>
          <p:nvPr/>
        </p:nvSpPr>
        <p:spPr>
          <a:xfrm>
            <a:off x="-24700" y="4892528"/>
            <a:ext cx="3225503"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2R7F4A</a:t>
            </a:r>
            <a:r>
              <a:rPr lang="en-GB" sz="750" dirty="0">
                <a:solidFill>
                  <a:srgbClr val="000000"/>
                </a:solidFill>
                <a:latin typeface="HP Simplified" panose="020B0604020204020204" pitchFamily="34" charset="0"/>
                <a:hlinkClick r:id="rId12"/>
              </a:rPr>
              <a:t> </a:t>
            </a:r>
            <a:r>
              <a:rPr lang="en-GB" sz="750" b="1" dirty="0">
                <a:solidFill>
                  <a:srgbClr val="000000"/>
                </a:solidFill>
                <a:latin typeface="HP Simplified" panose="020B0604020204020204" pitchFamily="34" charset="0"/>
              </a:rPr>
              <a:t>HP PRINTER LASER TANK MONOCHROME BUSINESS 2504DW A4</a:t>
            </a:r>
            <a:r>
              <a:rPr lang="en-GB" sz="750" dirty="0">
                <a:solidFill>
                  <a:srgbClr val="000000"/>
                </a:solidFill>
                <a:latin typeface="HP Simplified" panose="020B0604020204020204" pitchFamily="34" charset="0"/>
              </a:rPr>
              <a:t>, PRINT, 22PPM, 600 X 600 DPI, 64MB, DC:25K, 1-5 USERS, DUPLEX, USB, LAN, WIFI, BASALT, 1YW, </a:t>
            </a:r>
            <a:r>
              <a:rPr lang="en-GB" sz="750" b="1" dirty="0">
                <a:solidFill>
                  <a:srgbClr val="000000"/>
                </a:solidFill>
                <a:latin typeface="HP Simplified" panose="020B0604020204020204" pitchFamily="34" charset="0"/>
              </a:rPr>
              <a:t>PRE-FILLED WITH UP TO 5K PAGES OF HP TONER, </a:t>
            </a:r>
            <a:r>
              <a:rPr lang="en-GB" sz="750" dirty="0">
                <a:solidFill>
                  <a:srgbClr val="FF0000"/>
                </a:solidFill>
                <a:latin typeface="HP Simplified" panose="020B0604020204020204" pitchFamily="34" charset="0"/>
              </a:rPr>
              <a:t>232 </a:t>
            </a:r>
            <a:r>
              <a:rPr lang="en-GB" sz="750" b="0" i="0" u="none" strike="noStrike" kern="1200" dirty="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2" name="TextBox 41">
            <a:extLst>
              <a:ext uri="{FF2B5EF4-FFF2-40B4-BE49-F238E27FC236}">
                <a16:creationId xmlns:a16="http://schemas.microsoft.com/office/drawing/2014/main" xmlns="" id="{E46BAA46-B110-3329-9E1A-37634663554D}"/>
              </a:ext>
            </a:extLst>
          </p:cNvPr>
          <p:cNvSpPr txBox="1"/>
          <p:nvPr/>
        </p:nvSpPr>
        <p:spPr>
          <a:xfrm>
            <a:off x="-29420" y="4487821"/>
            <a:ext cx="3267951"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Discover business-friendly features and cost-saving opportunities with the HP LaserJet Tank 2504dw printer with pre-filled toner for up to 5,000 pages of Original HP toner</a:t>
            </a:r>
            <a:endParaRPr lang="x-none" sz="700" b="1" dirty="0">
              <a:solidFill>
                <a:schemeClr val="tx2"/>
              </a:solidFill>
              <a:latin typeface="HP Simplified" panose="020B0604020204020204" pitchFamily="34" charset="0"/>
            </a:endParaRPr>
          </a:p>
        </p:txBody>
      </p:sp>
      <p:pic>
        <p:nvPicPr>
          <p:cNvPr id="10" name="Picture 9"/>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3399578" y="4522343"/>
            <a:ext cx="1039944" cy="841859"/>
          </a:xfrm>
          <a:prstGeom prst="rect">
            <a:avLst/>
          </a:prstGeom>
        </p:spPr>
      </p:pic>
      <p:cxnSp>
        <p:nvCxnSpPr>
          <p:cNvPr id="46" name="Straight Connector 45">
            <a:extLst>
              <a:ext uri="{FF2B5EF4-FFF2-40B4-BE49-F238E27FC236}">
                <a16:creationId xmlns:a16="http://schemas.microsoft.com/office/drawing/2014/main" xmlns="" id="{589ACF99-54FB-E380-77A9-AB1BBFA857DB}"/>
              </a:ext>
            </a:extLst>
          </p:cNvPr>
          <p:cNvCxnSpPr/>
          <p:nvPr/>
        </p:nvCxnSpPr>
        <p:spPr>
          <a:xfrm flipV="1">
            <a:off x="4576111" y="1337892"/>
            <a:ext cx="5244953" cy="22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xmlns="" id="{A43D64AB-365D-501A-8932-272764ADD8EC}"/>
              </a:ext>
            </a:extLst>
          </p:cNvPr>
          <p:cNvSpPr txBox="1"/>
          <p:nvPr/>
        </p:nvSpPr>
        <p:spPr>
          <a:xfrm>
            <a:off x="-20064" y="3876533"/>
            <a:ext cx="3220867"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2R7F3A</a:t>
            </a:r>
            <a:r>
              <a:rPr lang="en-GB" sz="750" dirty="0">
                <a:solidFill>
                  <a:srgbClr val="000000"/>
                </a:solidFill>
                <a:latin typeface="HP Simplified" panose="020B0604020204020204" pitchFamily="34" charset="0"/>
                <a:hlinkClick r:id="rId14"/>
              </a:rPr>
              <a:t> </a:t>
            </a:r>
            <a:r>
              <a:rPr lang="en-GB" sz="750" b="1" dirty="0">
                <a:solidFill>
                  <a:srgbClr val="000000"/>
                </a:solidFill>
                <a:latin typeface="HP Simplified" panose="020B0604020204020204" pitchFamily="34" charset="0"/>
              </a:rPr>
              <a:t>HP PRINTER LASER TANK MONOCHROME BUSINESS 1504W A4, </a:t>
            </a:r>
            <a:r>
              <a:rPr lang="en-GB" sz="750" dirty="0">
                <a:solidFill>
                  <a:srgbClr val="000000"/>
                </a:solidFill>
                <a:latin typeface="HP Simplified" panose="020B0604020204020204" pitchFamily="34" charset="0"/>
              </a:rPr>
              <a:t>PRINT, 22PPM, 600 X 600 DPI, 64MB, DC:25K, 1-5 USERS, USB, WIFI, BASALT, 1YW, </a:t>
            </a:r>
            <a:r>
              <a:rPr lang="en-GB" sz="750" b="1" dirty="0">
                <a:solidFill>
                  <a:srgbClr val="000000"/>
                </a:solidFill>
                <a:latin typeface="HP Simplified" panose="020B0604020204020204" pitchFamily="34" charset="0"/>
              </a:rPr>
              <a:t>PRE-FILLED WITH UP TO 5K PAGES OF HP TONER  </a:t>
            </a:r>
            <a:r>
              <a:rPr lang="en-US" sz="750" dirty="0">
                <a:solidFill>
                  <a:srgbClr val="FF0000"/>
                </a:solidFill>
                <a:latin typeface="HP Simplified" panose="020B0604020204020204" pitchFamily="34" charset="0"/>
              </a:rPr>
              <a:t>209 </a:t>
            </a:r>
            <a:r>
              <a:rPr lang="en-GB" sz="750" b="0" i="0" u="none" strike="noStrike" kern="1200" dirty="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50" name="Rectangle 49">
            <a:extLst>
              <a:ext uri="{FF2B5EF4-FFF2-40B4-BE49-F238E27FC236}">
                <a16:creationId xmlns:a16="http://schemas.microsoft.com/office/drawing/2014/main" xmlns="" id="{4185F89E-B138-A339-5F67-FD9F6246DAF9}"/>
              </a:ext>
            </a:extLst>
          </p:cNvPr>
          <p:cNvSpPr/>
          <p:nvPr/>
        </p:nvSpPr>
        <p:spPr>
          <a:xfrm>
            <a:off x="-22193" y="3569895"/>
            <a:ext cx="3423912" cy="307777"/>
          </a:xfrm>
          <a:prstGeom prst="rect">
            <a:avLst/>
          </a:prstGeom>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1504w Printer pre-filled with up to 5,000 pages of Original HP Toner </a:t>
            </a:r>
            <a:endParaRPr lang="en-US" sz="700" dirty="0">
              <a:solidFill>
                <a:schemeClr val="tx2"/>
              </a:solidFill>
              <a:latin typeface="HP Simplified" panose="020B0604020204020204" pitchFamily="34" charset="0"/>
            </a:endParaRPr>
          </a:p>
        </p:txBody>
      </p:sp>
      <p:pic>
        <p:nvPicPr>
          <p:cNvPr id="13" name="Picture 12"/>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460691" y="3558523"/>
            <a:ext cx="1050054" cy="799350"/>
          </a:xfrm>
          <a:prstGeom prst="rect">
            <a:avLst/>
          </a:prstGeom>
        </p:spPr>
      </p:pic>
      <p:cxnSp>
        <p:nvCxnSpPr>
          <p:cNvPr id="40" name="Straight Connector 39">
            <a:extLst>
              <a:ext uri="{FF2B5EF4-FFF2-40B4-BE49-F238E27FC236}">
                <a16:creationId xmlns:a16="http://schemas.microsoft.com/office/drawing/2014/main" xmlns="" id="{80C0534E-F2A1-CA27-43DF-7EF5234C9B33}"/>
              </a:ext>
            </a:extLst>
          </p:cNvPr>
          <p:cNvCxnSpPr/>
          <p:nvPr/>
        </p:nvCxnSpPr>
        <p:spPr>
          <a:xfrm flipV="1">
            <a:off x="1321" y="4407996"/>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 id="{1156C2D3-54B8-EB45-22DA-76FCC62C8E12}"/>
              </a:ext>
            </a:extLst>
          </p:cNvPr>
          <p:cNvSpPr txBox="1"/>
          <p:nvPr/>
        </p:nvSpPr>
        <p:spPr>
          <a:xfrm>
            <a:off x="1638652" y="1571782"/>
            <a:ext cx="1851952"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3G652F</a:t>
            </a:r>
            <a:r>
              <a:rPr lang="en-GB" sz="750" dirty="0">
                <a:solidFill>
                  <a:srgbClr val="000000"/>
                </a:solidFill>
                <a:latin typeface="HP Simplified" panose="020B0604020204020204" pitchFamily="34" charset="0"/>
                <a:hlinkClick r:id="rId16"/>
              </a:rPr>
              <a:t> </a:t>
            </a:r>
            <a:r>
              <a:rPr lang="en-GB" sz="750" b="1" dirty="0">
                <a:solidFill>
                  <a:srgbClr val="000000"/>
                </a:solidFill>
                <a:latin typeface="HP Simplified" panose="020B0604020204020204" pitchFamily="34" charset="0"/>
              </a:rPr>
              <a:t>HP PRINTER LASER MONOCHROME BUSINESS 3002DW A4</a:t>
            </a:r>
            <a:r>
              <a:rPr lang="en-GB" sz="750" dirty="0">
                <a:solidFill>
                  <a:srgbClr val="000000"/>
                </a:solidFill>
                <a:latin typeface="HP Simplified" panose="020B0604020204020204" pitchFamily="34" charset="0"/>
              </a:rPr>
              <a:t>, 33PPM, 1200 x 1200 DPI, 800MHz, 256MB, DC:50K, DUPLEX, 1X TRAY, NUMBER OF USERS:1-5 USERS, USB, LAN, WIFI, 1YW,  </a:t>
            </a:r>
            <a:r>
              <a:rPr lang="en-GB" sz="750" b="1" dirty="0">
                <a:solidFill>
                  <a:srgbClr val="000000"/>
                </a:solidFill>
                <a:latin typeface="HP Simplified" panose="020B0604020204020204" pitchFamily="34" charset="0"/>
              </a:rPr>
              <a:t>CASHBACK 30€ UNTIL 31/07/25,  </a:t>
            </a:r>
            <a:r>
              <a:rPr lang="en-GB" sz="750" dirty="0">
                <a:solidFill>
                  <a:srgbClr val="FF0000"/>
                </a:solidFill>
                <a:latin typeface="HP Simplified" panose="020B0604020204020204" pitchFamily="34" charset="0"/>
              </a:rPr>
              <a:t>206 </a:t>
            </a:r>
            <a:r>
              <a:rPr lang="en-GB" sz="750" b="0" i="0" u="none" strike="noStrike" kern="1200" dirty="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44" name="TextBox 43">
            <a:extLst>
              <a:ext uri="{FF2B5EF4-FFF2-40B4-BE49-F238E27FC236}">
                <a16:creationId xmlns:a16="http://schemas.microsoft.com/office/drawing/2014/main" xmlns="" id="{E46BAA46-B110-3329-9E1A-37634663554D}"/>
              </a:ext>
            </a:extLst>
          </p:cNvPr>
          <p:cNvSpPr txBox="1"/>
          <p:nvPr/>
        </p:nvSpPr>
        <p:spPr>
          <a:xfrm>
            <a:off x="-41608" y="1216490"/>
            <a:ext cx="4505076"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3487199" y="1580587"/>
            <a:ext cx="906164" cy="748042"/>
          </a:xfrm>
          <a:prstGeom prst="rect">
            <a:avLst/>
          </a:prstGeom>
        </p:spPr>
      </p:pic>
      <p:sp>
        <p:nvSpPr>
          <p:cNvPr id="45" name="TextBox 44">
            <a:extLst>
              <a:ext uri="{FF2B5EF4-FFF2-40B4-BE49-F238E27FC236}">
                <a16:creationId xmlns:a16="http://schemas.microsoft.com/office/drawing/2014/main" xmlns="" id="{E46BAA46-B110-3329-9E1A-37634663554D}"/>
              </a:ext>
            </a:extLst>
          </p:cNvPr>
          <p:cNvSpPr txBox="1"/>
          <p:nvPr/>
        </p:nvSpPr>
        <p:spPr>
          <a:xfrm>
            <a:off x="-29050" y="5398991"/>
            <a:ext cx="3267951" cy="415498"/>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Put impressive print speeds and performance to work in your office. This energy-saving printer starts faster and delivers security features to help guard against threats.</a:t>
            </a:r>
            <a:endParaRPr lang="x-none" sz="700" b="1" dirty="0">
              <a:solidFill>
                <a:schemeClr val="tx2"/>
              </a:solidFill>
              <a:latin typeface="HP Simplified" panose="020B0604020204020204" pitchFamily="34" charset="0"/>
            </a:endParaRPr>
          </a:p>
        </p:txBody>
      </p:sp>
      <p:sp>
        <p:nvSpPr>
          <p:cNvPr id="47" name="TextBox 46">
            <a:extLst>
              <a:ext uri="{FF2B5EF4-FFF2-40B4-BE49-F238E27FC236}">
                <a16:creationId xmlns:a16="http://schemas.microsoft.com/office/drawing/2014/main" xmlns="" id="{1156C2D3-54B8-EB45-22DA-76FCC62C8E12}"/>
              </a:ext>
            </a:extLst>
          </p:cNvPr>
          <p:cNvSpPr txBox="1"/>
          <p:nvPr/>
        </p:nvSpPr>
        <p:spPr>
          <a:xfrm>
            <a:off x="-20064" y="5787027"/>
            <a:ext cx="3101784"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J8H61A</a:t>
            </a:r>
            <a:r>
              <a:rPr lang="en-GB" sz="750" dirty="0">
                <a:solidFill>
                  <a:srgbClr val="000000"/>
                </a:solidFill>
                <a:latin typeface="HP Simplified" panose="020B0604020204020204" pitchFamily="34" charset="0"/>
                <a:hlinkClick r:id="rId18"/>
              </a:rPr>
              <a:t> </a:t>
            </a:r>
            <a:r>
              <a:rPr lang="en-GB" sz="750" b="1" dirty="0">
                <a:solidFill>
                  <a:srgbClr val="000000"/>
                </a:solidFill>
                <a:latin typeface="HP Simplified" panose="020B0604020204020204" pitchFamily="34" charset="0"/>
              </a:rPr>
              <a:t>HP PRINTER LASER  MONOCHROME PRO BUSINESS M501DN A4, </a:t>
            </a:r>
            <a:r>
              <a:rPr lang="en-GB" sz="750" dirty="0">
                <a:solidFill>
                  <a:srgbClr val="000000"/>
                </a:solidFill>
                <a:latin typeface="HP Simplified" panose="020B0604020204020204" pitchFamily="34" charset="0"/>
              </a:rPr>
              <a:t>43PPM, 600 x 600 DPI, 1500MHz, 256MB, DC:100K, DUPLEX, 2X TRAYS, NUMBER OF USERS:5-15 USERS, USB, LAN, 1YW,</a:t>
            </a:r>
            <a:r>
              <a:rPr lang="en-GB" sz="750" b="1" dirty="0">
                <a:solidFill>
                  <a:srgbClr val="000000"/>
                </a:solidFill>
                <a:latin typeface="HP Simplified" panose="020B0604020204020204" pitchFamily="34" charset="0"/>
              </a:rPr>
              <a:t> GET 3TW EXT. FREE </a:t>
            </a:r>
            <a:r>
              <a:rPr lang="en-GB" sz="750" dirty="0">
                <a:solidFill>
                  <a:srgbClr val="FF0000"/>
                </a:solidFill>
                <a:latin typeface="HP Simplified" panose="020B0604020204020204" pitchFamily="34" charset="0"/>
              </a:rPr>
              <a:t>470 </a:t>
            </a:r>
            <a:r>
              <a:rPr lang="en-GB" sz="750" b="0" i="0" u="none" strike="noStrike" kern="1200" dirty="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3489920" y="5451909"/>
            <a:ext cx="991597" cy="703044"/>
          </a:xfrm>
          <a:prstGeom prst="rect">
            <a:avLst/>
          </a:prstGeom>
        </p:spPr>
      </p:pic>
      <p:sp>
        <p:nvSpPr>
          <p:cNvPr id="58" name="TextBox 57">
            <a:extLst>
              <a:ext uri="{FF2B5EF4-FFF2-40B4-BE49-F238E27FC236}">
                <a16:creationId xmlns:a16="http://schemas.microsoft.com/office/drawing/2014/main" xmlns="" id="{E46BAA46-B110-3329-9E1A-37634663554D}"/>
              </a:ext>
            </a:extLst>
          </p:cNvPr>
          <p:cNvSpPr txBox="1"/>
          <p:nvPr/>
        </p:nvSpPr>
        <p:spPr>
          <a:xfrm>
            <a:off x="4616666" y="19981"/>
            <a:ext cx="5204397" cy="307777"/>
          </a:xfrm>
          <a:prstGeom prst="rect">
            <a:avLst/>
          </a:prstGeom>
          <a:noFill/>
        </p:spPr>
        <p:txBody>
          <a:bodyPr wrap="square">
            <a:spAutoFit/>
          </a:bodyPr>
          <a:lstStyle/>
          <a:p>
            <a:pPr algn="just"/>
            <a:r>
              <a:rPr lang="en-US" sz="700" b="1" dirty="0">
                <a:solidFill>
                  <a:schemeClr val="tx2"/>
                </a:solidFill>
                <a:latin typeface="HP Simplified" panose="020B0604020204020204" pitchFamily="34" charset="0"/>
              </a:rPr>
              <a:t>Designed to handle business solutions securely and efficiently, and helps conserve energy with HP EcoSmart black toner. Keep up with the demands of growing business with a printer you can rely on. </a:t>
            </a:r>
            <a:endParaRPr lang="x-none" sz="700" b="1" dirty="0">
              <a:solidFill>
                <a:schemeClr val="tx2"/>
              </a:solidFill>
              <a:latin typeface="HP Simplified" panose="020B0604020204020204" pitchFamily="34" charset="0"/>
            </a:endParaRPr>
          </a:p>
        </p:txBody>
      </p:sp>
      <p:sp>
        <p:nvSpPr>
          <p:cNvPr id="59" name="TextBox 58">
            <a:extLst>
              <a:ext uri="{FF2B5EF4-FFF2-40B4-BE49-F238E27FC236}">
                <a16:creationId xmlns:a16="http://schemas.microsoft.com/office/drawing/2014/main" xmlns="" id="{1156C2D3-54B8-EB45-22DA-76FCC62C8E12}"/>
              </a:ext>
            </a:extLst>
          </p:cNvPr>
          <p:cNvSpPr txBox="1"/>
          <p:nvPr/>
        </p:nvSpPr>
        <p:spPr>
          <a:xfrm>
            <a:off x="5046836" y="426262"/>
            <a:ext cx="2261225"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1PV87A</a:t>
            </a:r>
            <a:r>
              <a:rPr lang="en-GB" sz="750" dirty="0">
                <a:solidFill>
                  <a:srgbClr val="000000"/>
                </a:solidFill>
                <a:latin typeface="HP Simplified" panose="020B0604020204020204" pitchFamily="34" charset="0"/>
                <a:hlinkClick r:id="rId20"/>
              </a:rPr>
              <a:t> </a:t>
            </a:r>
            <a:r>
              <a:rPr lang="en-GB" sz="750" b="1" dirty="0">
                <a:solidFill>
                  <a:srgbClr val="000000"/>
                </a:solidFill>
                <a:latin typeface="HP Simplified" panose="020B0604020204020204" pitchFamily="34" charset="0"/>
              </a:rPr>
              <a:t>HP PRINTER LASER MONOCHROME PRO ENTERPRISE M507DN A4, </a:t>
            </a:r>
            <a:r>
              <a:rPr lang="en-GB" sz="750" dirty="0">
                <a:solidFill>
                  <a:srgbClr val="000000"/>
                </a:solidFill>
                <a:latin typeface="HP Simplified" panose="020B0604020204020204" pitchFamily="34" charset="0"/>
              </a:rPr>
              <a:t>43PPM, 1200 x 1200 DPI, 1.2GHZ, 512MB, DC:150K, DUPLEX, 2X TRAYS 650 SHEETS, NUMBER OF USERS: 5-15, USB, LAN, 1YW</a:t>
            </a:r>
            <a:r>
              <a:rPr lang="en-GB" sz="750" b="1" dirty="0">
                <a:solidFill>
                  <a:srgbClr val="000000"/>
                </a:solidFill>
                <a:latin typeface="HP Simplified" panose="020B0604020204020204" pitchFamily="34" charset="0"/>
              </a:rPr>
              <a:t>, GET 3YW EXT. FREE  </a:t>
            </a:r>
            <a:r>
              <a:rPr lang="en-GB" sz="750" dirty="0">
                <a:solidFill>
                  <a:srgbClr val="FF0000"/>
                </a:solidFill>
                <a:latin typeface="HP Simplified" panose="020B0604020204020204" pitchFamily="34" charset="0"/>
              </a:rPr>
              <a:t>626 </a:t>
            </a:r>
            <a:r>
              <a:rPr lang="en-GB" sz="750" b="0" i="0" u="none" strike="noStrike" kern="1200" dirty="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pic>
        <p:nvPicPr>
          <p:cNvPr id="6" name="Picture 5"/>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7369758" y="324627"/>
            <a:ext cx="1276987" cy="971974"/>
          </a:xfrm>
          <a:prstGeom prst="rect">
            <a:avLst/>
          </a:prstGeom>
        </p:spPr>
      </p:pic>
      <p:sp>
        <p:nvSpPr>
          <p:cNvPr id="7" name="Rectangle 6">
            <a:extLst>
              <a:ext uri="{FF2B5EF4-FFF2-40B4-BE49-F238E27FC236}">
                <a16:creationId xmlns:a16="http://schemas.microsoft.com/office/drawing/2014/main" xmlns="" id="{54FCCAE3-9B0C-A9CB-692E-9FDF70D9C0AA}"/>
              </a:ext>
            </a:extLst>
          </p:cNvPr>
          <p:cNvSpPr/>
          <p:nvPr/>
        </p:nvSpPr>
        <p:spPr>
          <a:xfrm>
            <a:off x="6278843" y="6389717"/>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14" name="Rectangle 13">
            <a:extLst>
              <a:ext uri="{FF2B5EF4-FFF2-40B4-BE49-F238E27FC236}">
                <a16:creationId xmlns:a16="http://schemas.microsoft.com/office/drawing/2014/main" xmlns="" id="{A2EF515A-FC30-6C70-E700-534F21251D03}"/>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53" name="TextBox 52">
            <a:extLst>
              <a:ext uri="{FF2B5EF4-FFF2-40B4-BE49-F238E27FC236}">
                <a16:creationId xmlns:a16="http://schemas.microsoft.com/office/drawing/2014/main" xmlns="" id="{1156C2D3-54B8-EB45-22DA-76FCC62C8E12}"/>
              </a:ext>
            </a:extLst>
          </p:cNvPr>
          <p:cNvSpPr txBox="1"/>
          <p:nvPr/>
        </p:nvSpPr>
        <p:spPr>
          <a:xfrm>
            <a:off x="65198" y="1589708"/>
            <a:ext cx="1711654"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3G651F</a:t>
            </a:r>
            <a:r>
              <a:rPr lang="en-GB" sz="750" dirty="0">
                <a:solidFill>
                  <a:srgbClr val="000000"/>
                </a:solidFill>
                <a:latin typeface="HP Simplified" panose="020B0604020204020204" pitchFamily="34" charset="0"/>
                <a:hlinkClick r:id="rId22"/>
              </a:rPr>
              <a:t> </a:t>
            </a:r>
            <a:r>
              <a:rPr lang="en-GB" sz="750" b="1" dirty="0">
                <a:solidFill>
                  <a:srgbClr val="000000"/>
                </a:solidFill>
                <a:latin typeface="HP Simplified" panose="020B0604020204020204" pitchFamily="34" charset="0"/>
              </a:rPr>
              <a:t>HP PRINTER LASER MONOCHROME BUSINESS 3002DN</a:t>
            </a:r>
            <a:r>
              <a:rPr lang="en-GB" sz="750" dirty="0">
                <a:solidFill>
                  <a:srgbClr val="000000"/>
                </a:solidFill>
                <a:latin typeface="HP Simplified" panose="020B0604020204020204" pitchFamily="34" charset="0"/>
              </a:rPr>
              <a:t> A4, 33PPM, 1200 x 1200 DPI, 800MHz, 256MB, DC:50K, DUPLEX, 1X TRAY, NUMBER OF USERS:1-5 USERS, USB, LAN, 1YW,  </a:t>
            </a:r>
            <a:r>
              <a:rPr lang="en-GB" sz="750" b="1" dirty="0">
                <a:solidFill>
                  <a:srgbClr val="000000"/>
                </a:solidFill>
                <a:latin typeface="HP Simplified" panose="020B0604020204020204" pitchFamily="34" charset="0"/>
              </a:rPr>
              <a:t>CASHBACK 30€ UNTIL 31/07/25,  </a:t>
            </a:r>
            <a:r>
              <a:rPr lang="en-GB" sz="750" dirty="0">
                <a:solidFill>
                  <a:srgbClr val="FF0000"/>
                </a:solidFill>
                <a:latin typeface="HP Simplified" panose="020B0604020204020204" pitchFamily="34" charset="0"/>
              </a:rPr>
              <a:t>182 </a:t>
            </a:r>
            <a:r>
              <a:rPr lang="en-GB" sz="750" b="0" i="0" u="none" strike="noStrike" kern="1200" dirty="0">
                <a:solidFill>
                  <a:srgbClr val="FF0000"/>
                </a:solidFill>
                <a:effectLst/>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60" name="Straight Connector 59">
            <a:extLst>
              <a:ext uri="{FF2B5EF4-FFF2-40B4-BE49-F238E27FC236}">
                <a16:creationId xmlns:a16="http://schemas.microsoft.com/office/drawing/2014/main" xmlns="" id="{80C0534E-F2A1-CA27-43DF-7EF5234C9B33}"/>
              </a:ext>
            </a:extLst>
          </p:cNvPr>
          <p:cNvCxnSpPr/>
          <p:nvPr/>
        </p:nvCxnSpPr>
        <p:spPr>
          <a:xfrm flipV="1">
            <a:off x="26094" y="3495750"/>
            <a:ext cx="4437374" cy="55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3509057" y="2624309"/>
            <a:ext cx="930459" cy="818257"/>
          </a:xfrm>
          <a:prstGeom prst="rect">
            <a:avLst/>
          </a:prstGeom>
        </p:spPr>
      </p:pic>
      <p:sp>
        <p:nvSpPr>
          <p:cNvPr id="61" name="TextBox 60">
            <a:extLst>
              <a:ext uri="{FF2B5EF4-FFF2-40B4-BE49-F238E27FC236}">
                <a16:creationId xmlns:a16="http://schemas.microsoft.com/office/drawing/2014/main" xmlns="" id="{A43D64AB-365D-501A-8932-272764ADD8EC}"/>
              </a:ext>
            </a:extLst>
          </p:cNvPr>
          <p:cNvSpPr txBox="1"/>
          <p:nvPr/>
        </p:nvSpPr>
        <p:spPr>
          <a:xfrm>
            <a:off x="37100" y="2925739"/>
            <a:ext cx="2932575" cy="43858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6GW62F</a:t>
            </a:r>
            <a:r>
              <a:rPr lang="en-GB" sz="750" dirty="0">
                <a:solidFill>
                  <a:srgbClr val="000000"/>
                </a:solidFill>
                <a:latin typeface="HP Simplified" panose="020B0604020204020204" pitchFamily="34" charset="0"/>
                <a:hlinkClick r:id="rId24"/>
              </a:rPr>
              <a:t> </a:t>
            </a:r>
            <a:r>
              <a:rPr lang="en-GB" sz="750" b="1" dirty="0">
                <a:solidFill>
                  <a:srgbClr val="000000"/>
                </a:solidFill>
                <a:latin typeface="HP Simplified" panose="020B0604020204020204" pitchFamily="34" charset="0"/>
              </a:rPr>
              <a:t>HP PRINTER LASER MONOCHROME BUSINESS M209DW </a:t>
            </a:r>
            <a:r>
              <a:rPr lang="en-GB" sz="750" dirty="0">
                <a:solidFill>
                  <a:srgbClr val="000000"/>
                </a:solidFill>
                <a:latin typeface="HP Simplified" panose="020B0604020204020204" pitchFamily="34" charset="0"/>
              </a:rPr>
              <a:t>A4, PRINT, 29PPM, 600 X 600 DPI, 64MB, DC:20K, 1-5 USERS, DUPLEX, AIR PRINT, USB, LAN, WIFI, BLUETOOTH, 1YW, WHITE + BASALT</a:t>
            </a:r>
            <a:r>
              <a:rPr lang="en-GB" sz="750" b="1"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146 </a:t>
            </a:r>
            <a:r>
              <a:rPr lang="en-GB" sz="750" b="0" i="0" u="none" strike="noStrike" kern="1200" dirty="0">
                <a:solidFill>
                  <a:srgbClr val="FF0000"/>
                </a:solidFill>
                <a:effectLst/>
                <a:latin typeface="HP Simplified" panose="020B0604020204020204" pitchFamily="34" charset="0"/>
              </a:rPr>
              <a:t>€</a:t>
            </a:r>
            <a:endParaRPr lang="en-US" sz="700" dirty="0">
              <a:solidFill>
                <a:srgbClr val="FF0000"/>
              </a:solidFill>
              <a:latin typeface="HP Simplified" panose="020B0604020204020204" pitchFamily="34" charset="0"/>
            </a:endParaRPr>
          </a:p>
        </p:txBody>
      </p:sp>
      <p:sp>
        <p:nvSpPr>
          <p:cNvPr id="63" name="Rectangle 62">
            <a:extLst>
              <a:ext uri="{FF2B5EF4-FFF2-40B4-BE49-F238E27FC236}">
                <a16:creationId xmlns:a16="http://schemas.microsoft.com/office/drawing/2014/main" xmlns="" id="{4185F89E-B138-A339-5F67-FD9F6246DAF9}"/>
              </a:ext>
            </a:extLst>
          </p:cNvPr>
          <p:cNvSpPr/>
          <p:nvPr/>
        </p:nvSpPr>
        <p:spPr>
          <a:xfrm>
            <a:off x="15310" y="2626997"/>
            <a:ext cx="2984607" cy="307777"/>
          </a:xfrm>
          <a:prstGeom prst="rect">
            <a:avLst/>
          </a:prstGeom>
        </p:spPr>
        <p:txBody>
          <a:bodyPr wrap="square">
            <a:spAutoFit/>
          </a:bodyPr>
          <a:lstStyle/>
          <a:p>
            <a:r>
              <a:rPr lang="en-US" sz="700" b="1" dirty="0">
                <a:solidFill>
                  <a:schemeClr val="tx2"/>
                </a:solidFill>
                <a:latin typeface="HP Simplified" panose="020B0604020204020204" pitchFamily="34" charset="0"/>
              </a:rPr>
              <a:t>Designed for high-volume, high-speed document printing packed with best-in-class security features.</a:t>
            </a:r>
            <a:endParaRPr lang="en-US" sz="700" dirty="0">
              <a:solidFill>
                <a:schemeClr val="tx2"/>
              </a:solidFill>
              <a:latin typeface="HP Simplified" panose="020B0604020204020204" pitchFamily="34" charset="0"/>
            </a:endParaRPr>
          </a:p>
        </p:txBody>
      </p:sp>
    </p:spTree>
    <p:extLst>
      <p:ext uri="{BB962C8B-B14F-4D97-AF65-F5344CB8AC3E}">
        <p14:creationId xmlns:p14="http://schemas.microsoft.com/office/powerpoint/2010/main" val="3131483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TextBox 62">
            <a:extLst>
              <a:ext uri="{FF2B5EF4-FFF2-40B4-BE49-F238E27FC236}">
                <a16:creationId xmlns:a16="http://schemas.microsoft.com/office/drawing/2014/main" xmlns="" id="{99E668A3-8D77-A1AE-B83C-46B8C18C2659}"/>
              </a:ext>
            </a:extLst>
          </p:cNvPr>
          <p:cNvSpPr txBox="1"/>
          <p:nvPr/>
        </p:nvSpPr>
        <p:spPr>
          <a:xfrm>
            <a:off x="6452143" y="5173757"/>
            <a:ext cx="3499717"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2Z623F</a:t>
            </a:r>
            <a:r>
              <a:rPr lang="en-GB" sz="750" dirty="0">
                <a:latin typeface="HP Simplified" panose="020B0604020204020204" pitchFamily="34" charset="0"/>
                <a:hlinkClick r:id="rId3"/>
              </a:rPr>
              <a:t> </a:t>
            </a:r>
            <a:r>
              <a:rPr lang="en-GB" sz="750" b="1" i="0" u="none" strike="noStrike" kern="1200" dirty="0">
                <a:solidFill>
                  <a:srgbClr val="000000"/>
                </a:solidFill>
                <a:effectLst/>
                <a:latin typeface="HP Simplified" panose="020B0604020204020204" pitchFamily="34" charset="0"/>
              </a:rPr>
              <a:t>HP PRINTER ALL IN ONE LASER MONOCHROME BUSINESS 4102FDN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1YW, </a:t>
            </a:r>
            <a:br>
              <a:rPr lang="en-GB" sz="750" b="0" i="0" u="none" strike="noStrike" kern="1200" dirty="0">
                <a:solidFill>
                  <a:srgbClr val="000000"/>
                </a:solidFill>
                <a:effectLst/>
                <a:latin typeface="HP Simplified" panose="020B0604020204020204" pitchFamily="34" charset="0"/>
              </a:rPr>
            </a:br>
            <a:r>
              <a:rPr lang="en-GB" sz="750" b="0" i="0" u="none" strike="noStrike" kern="1200" dirty="0">
                <a:solidFill>
                  <a:srgbClr val="000000"/>
                </a:solidFill>
                <a:effectLst/>
                <a:latin typeface="HP Simplified" panose="020B0604020204020204" pitchFamily="34" charset="0"/>
              </a:rPr>
              <a:t>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b="1" dirty="0">
                <a:latin typeface="HP Simplified" panose="020B0604020204020204" pitchFamily="34" charset="0"/>
              </a:rPr>
              <a:t>CASHBACK 50€ UNTIL 31/07/2025 </a:t>
            </a:r>
            <a:r>
              <a:rPr lang="en-US" sz="750" dirty="0">
                <a:solidFill>
                  <a:srgbClr val="FF0000"/>
                </a:solidFill>
                <a:latin typeface="HP Simplified" panose="020B0604020204020204" pitchFamily="34" charset="0"/>
              </a:rPr>
              <a:t>393 </a:t>
            </a:r>
            <a:r>
              <a:rPr lang="en-GB" sz="750" b="0" i="0" u="none" strike="noStrike" kern="1200" dirty="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pic>
        <p:nvPicPr>
          <p:cNvPr id="17" name="Picture 2" descr="HP LaserJet Tank Printers | HP® Malaysia">
            <a:extLst>
              <a:ext uri="{FF2B5EF4-FFF2-40B4-BE49-F238E27FC236}">
                <a16:creationId xmlns:a16="http://schemas.microsoft.com/office/drawing/2014/main" xmlns="" id="{B7E33E88-A20C-3AE7-160E-457E50B9E23F}"/>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086" y="5338"/>
            <a:ext cx="1937854" cy="1116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rotWithShape="1">
          <a:blip r:embed="rId5" cstate="email">
            <a:extLst>
              <a:ext uri="{28A0092B-C50C-407E-A947-70E740481C1C}">
                <a14:useLocalDpi xmlns:a14="http://schemas.microsoft.com/office/drawing/2010/main"/>
              </a:ext>
            </a:extLst>
          </a:blip>
          <a:srcRect l="4732" r="1813" b="2584"/>
          <a:stretch/>
        </p:blipFill>
        <p:spPr>
          <a:xfrm>
            <a:off x="5330761" y="5253402"/>
            <a:ext cx="958721" cy="999359"/>
          </a:xfrm>
          <a:prstGeom prst="rect">
            <a:avLst/>
          </a:prstGeom>
        </p:spPr>
      </p:pic>
      <p:pic>
        <p:nvPicPr>
          <p:cNvPr id="15" name="Picture 14" descr="A picture containing electronics, indoor, printer, duplicator&#10;&#10;Description automatically generated">
            <a:extLst>
              <a:ext uri="{FF2B5EF4-FFF2-40B4-BE49-F238E27FC236}">
                <a16:creationId xmlns:a16="http://schemas.microsoft.com/office/drawing/2014/main" xmlns="" id="{93196892-D1FA-4878-8073-E8CAA52E21BC}"/>
              </a:ext>
            </a:extLst>
          </p:cNvPr>
          <p:cNvPicPr>
            <a:picLocks noChangeAspect="1"/>
          </p:cNvPicPr>
          <p:nvPr/>
        </p:nvPicPr>
        <p:blipFill rotWithShape="1">
          <a:blip r:embed="rId6">
            <a:extLst>
              <a:ext uri="{28A0092B-C50C-407E-A947-70E740481C1C}">
                <a14:useLocalDpi xmlns:a14="http://schemas.microsoft.com/office/drawing/2010/main"/>
              </a:ext>
            </a:extLst>
          </a:blip>
          <a:srcRect l="2263" r="1025"/>
          <a:stretch/>
        </p:blipFill>
        <p:spPr>
          <a:xfrm>
            <a:off x="8485588" y="3832391"/>
            <a:ext cx="1051294" cy="895219"/>
          </a:xfrm>
          <a:prstGeom prst="rect">
            <a:avLst/>
          </a:prstGeom>
        </p:spPr>
      </p:pic>
      <p:pic>
        <p:nvPicPr>
          <p:cNvPr id="21" name="Picture 20" descr="A close-up of a printer&#10;&#10;Description automatically generated with medium confidence">
            <a:extLst>
              <a:ext uri="{FF2B5EF4-FFF2-40B4-BE49-F238E27FC236}">
                <a16:creationId xmlns:a16="http://schemas.microsoft.com/office/drawing/2014/main" xmlns="" id="{1E067017-5F93-23DC-A2C6-8B3742571121}"/>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2503610" y="5443114"/>
            <a:ext cx="990832" cy="926907"/>
          </a:xfrm>
          <a:prstGeom prst="rect">
            <a:avLst/>
          </a:prstGeom>
        </p:spPr>
      </p:pic>
      <p:sp>
        <p:nvSpPr>
          <p:cNvPr id="92" name="Rectangle 91"/>
          <p:cNvSpPr/>
          <p:nvPr/>
        </p:nvSpPr>
        <p:spPr>
          <a:xfrm>
            <a:off x="6539967" y="3847207"/>
            <a:ext cx="1823603" cy="846386"/>
          </a:xfrm>
          <a:prstGeom prst="rect">
            <a:avLst/>
          </a:prstGeom>
        </p:spPr>
        <p:txBody>
          <a:bodyPr wrap="square">
            <a:spAutoFit/>
          </a:bodyPr>
          <a:lstStyle/>
          <a:p>
            <a:r>
              <a:rPr lang="en-GB" sz="700" b="1" dirty="0">
                <a:solidFill>
                  <a:schemeClr val="tx2"/>
                </a:solidFill>
                <a:latin typeface="HP Simplified" panose="020B0604020204020204" pitchFamily="34" charset="0"/>
              </a:rPr>
              <a:t>This modern printer is built for maximum productivity with fast speeds and reliable hardware, delivering effortless everyday use so you can focus more on your business. And with HP+, printers have never been easier to manage and use from anywhere.</a:t>
            </a:r>
            <a:endParaRPr lang="en-US" sz="700" b="1" dirty="0">
              <a:solidFill>
                <a:schemeClr val="tx2"/>
              </a:solidFill>
              <a:latin typeface="HP Simplified" panose="020B0604020204020204" pitchFamily="34" charset="0"/>
            </a:endParaRPr>
          </a:p>
        </p:txBody>
      </p:sp>
      <p:pic>
        <p:nvPicPr>
          <p:cNvPr id="83" name="Picture 82"/>
          <p:cNvPicPr>
            <a:picLocks noChangeAspect="1"/>
          </p:cNvPicPr>
          <p:nvPr/>
        </p:nvPicPr>
        <p:blipFill>
          <a:blip r:embed="rId8">
            <a:duotone>
              <a:prstClr val="black"/>
              <a:schemeClr val="accent1">
                <a:tint val="45000"/>
                <a:satMod val="400000"/>
              </a:schemeClr>
            </a:duotone>
          </a:blip>
          <a:stretch>
            <a:fillRect/>
          </a:stretch>
        </p:blipFill>
        <p:spPr>
          <a:xfrm>
            <a:off x="1769818" y="8270"/>
            <a:ext cx="1946389" cy="1116000"/>
          </a:xfrm>
          <a:prstGeom prst="rect">
            <a:avLst/>
          </a:prstGeom>
        </p:spPr>
      </p:pic>
      <p:sp>
        <p:nvSpPr>
          <p:cNvPr id="93" name="Rectangle 92"/>
          <p:cNvSpPr/>
          <p:nvPr/>
        </p:nvSpPr>
        <p:spPr>
          <a:xfrm>
            <a:off x="1689766" y="-16955"/>
            <a:ext cx="1526399"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Monochrome All in One MFP </a:t>
            </a:r>
            <a:r>
              <a:rPr lang="en-GB" sz="1000" b="1" dirty="0">
                <a:solidFill>
                  <a:schemeClr val="bg1"/>
                </a:solidFill>
                <a:latin typeface="HP Simplified" panose="020B0604020204020204" pitchFamily="34" charset="0"/>
              </a:rPr>
              <a:t>Laser Printers </a:t>
            </a:r>
            <a:endPar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102" name="Picture 8" descr="http://evonexus.org/wp-content/uploads/2015/11/hp-logo-color.png"/>
          <p:cNvPicPr>
            <a:picLocks noChangeAspect="1" noChangeArrowheads="1"/>
          </p:cNvPicPr>
          <p:nvPr/>
        </p:nvPicPr>
        <p:blipFill rotWithShape="1">
          <a:blip r:embed="rId9" cstate="email">
            <a:biLevel thresh="25000"/>
            <a:extLst>
              <a:ext uri="{28A0092B-C50C-407E-A947-70E740481C1C}">
                <a14:useLocalDpi xmlns:a14="http://schemas.microsoft.com/office/drawing/2010/main"/>
              </a:ext>
            </a:extLst>
          </a:blip>
          <a:srcRect l="22939" r="21562"/>
          <a:stretch/>
        </p:blipFill>
        <p:spPr bwMode="auto">
          <a:xfrm>
            <a:off x="3298759" y="37482"/>
            <a:ext cx="331480"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109" name="Straight Connector 108">
            <a:extLst>
              <a:ext uri="{FF2B5EF4-FFF2-40B4-BE49-F238E27FC236}">
                <a16:creationId xmlns:a16="http://schemas.microsoft.com/office/drawing/2014/main" xmlns="" id="{F3FFADBD-E25D-395A-9245-57B4577644BB}"/>
              </a:ext>
            </a:extLst>
          </p:cNvPr>
          <p:cNvCxnSpPr/>
          <p:nvPr/>
        </p:nvCxnSpPr>
        <p:spPr>
          <a:xfrm>
            <a:off x="3705200" y="1156325"/>
            <a:ext cx="22014" cy="530943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xmlns="" id="{216D44C4-C3B2-97CD-FBEF-FA6EA0F11D45}"/>
              </a:ext>
            </a:extLst>
          </p:cNvPr>
          <p:cNvCxnSpPr/>
          <p:nvPr/>
        </p:nvCxnSpPr>
        <p:spPr>
          <a:xfrm flipV="1">
            <a:off x="-8720" y="5099455"/>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xmlns="" id="{8CE1957A-A493-DD91-EDAD-4C35AFF37E15}"/>
              </a:ext>
            </a:extLst>
          </p:cNvPr>
          <p:cNvSpPr txBox="1"/>
          <p:nvPr/>
        </p:nvSpPr>
        <p:spPr>
          <a:xfrm>
            <a:off x="177576" y="5548604"/>
            <a:ext cx="2038186" cy="784830"/>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381V1A</a:t>
            </a:r>
            <a:r>
              <a:rPr lang="en-GB" sz="750" dirty="0">
                <a:latin typeface="HP Simplified" panose="020B0604020204020204" pitchFamily="34" charset="0"/>
                <a:hlinkClick r:id="rId10"/>
              </a:rPr>
              <a:t> </a:t>
            </a:r>
            <a:r>
              <a:rPr lang="en-GB" sz="750" b="1" i="0" u="none" strike="noStrike" kern="1200" dirty="0">
                <a:solidFill>
                  <a:srgbClr val="000000"/>
                </a:solidFill>
                <a:effectLst/>
                <a:latin typeface="HP Simplified" panose="020B0604020204020204" pitchFamily="34" charset="0"/>
              </a:rPr>
              <a:t>HP PRINTER ALL IN ONE LASER TANK MONOCHROME BUSINESS 2604SDW</a:t>
            </a:r>
            <a:r>
              <a:rPr lang="en-GB" sz="750" b="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A4</a:t>
            </a:r>
            <a:r>
              <a:rPr lang="en-GB" sz="750" b="0" i="0" u="none" strike="noStrike" kern="1200" dirty="0">
                <a:solidFill>
                  <a:srgbClr val="000000"/>
                </a:solidFill>
                <a:effectLst/>
                <a:latin typeface="HP Simplified" panose="020B0604020204020204" pitchFamily="34" charset="0"/>
              </a:rPr>
              <a:t>, PRINT, SCAN, COPY, 22PPM, 600 X 600 DPI, 64MB, DC:25K, 1-5 USERS, DUPLEX, ADF, USB, LAN, WIFI, 1YW, BASALT</a:t>
            </a:r>
            <a:r>
              <a:rPr lang="en-GB" sz="750" b="1" i="0" u="none" strike="noStrike" kern="1200" dirty="0">
                <a:solidFill>
                  <a:srgbClr val="000000"/>
                </a:solidFill>
                <a:effectLst/>
                <a:latin typeface="HP Simplified" panose="020B0604020204020204" pitchFamily="34" charset="0"/>
              </a:rPr>
              <a:t>, PRE-FILLED WITH UP TO 5K PAGES OF HP TONER</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323 </a:t>
            </a:r>
            <a:r>
              <a:rPr lang="en-GB" sz="750" b="0" i="0" u="none" strike="noStrike" kern="1200" dirty="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5" name="TextBox 54">
            <a:extLst>
              <a:ext uri="{FF2B5EF4-FFF2-40B4-BE49-F238E27FC236}">
                <a16:creationId xmlns:a16="http://schemas.microsoft.com/office/drawing/2014/main" xmlns="" id="{B5F60962-C7C5-7838-271D-372C08E6DC70}"/>
              </a:ext>
            </a:extLst>
          </p:cNvPr>
          <p:cNvSpPr txBox="1"/>
          <p:nvPr/>
        </p:nvSpPr>
        <p:spPr>
          <a:xfrm>
            <a:off x="3761833" y="5235539"/>
            <a:ext cx="1509791" cy="1015663"/>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1PV65A</a:t>
            </a:r>
            <a:r>
              <a:rPr lang="en-GB" sz="750" dirty="0">
                <a:solidFill>
                  <a:srgbClr val="000000"/>
                </a:solidFill>
                <a:latin typeface="HP Simplified" panose="020B0604020204020204" pitchFamily="34" charset="0"/>
                <a:hlinkClick r:id="rId11"/>
              </a:rPr>
              <a:t>  </a:t>
            </a:r>
            <a:r>
              <a:rPr lang="en-GB" sz="750" b="1" dirty="0">
                <a:solidFill>
                  <a:srgbClr val="000000"/>
                </a:solidFill>
                <a:latin typeface="HP Simplified" panose="020B0604020204020204" pitchFamily="34" charset="0"/>
              </a:rPr>
              <a:t>HP PRINTER</a:t>
            </a:r>
            <a:r>
              <a:rPr lang="en-GB" sz="750" b="1" i="0" u="none" strike="noStrike" kern="1200" dirty="0">
                <a:solidFill>
                  <a:srgbClr val="000000"/>
                </a:solidFill>
                <a:effectLst/>
                <a:latin typeface="HP Simplified" panose="020B0604020204020204" pitchFamily="34" charset="0"/>
              </a:rPr>
              <a:t> ALL IN ONE LASER MONOCHROME ENTERPRISE M528F A4</a:t>
            </a:r>
            <a:r>
              <a:rPr lang="en-GB" sz="750" b="0" i="0" u="none" strike="noStrike" kern="1200" dirty="0">
                <a:solidFill>
                  <a:srgbClr val="000000"/>
                </a:solidFill>
                <a:effectLst/>
                <a:latin typeface="HP Simplified" panose="020B0604020204020204" pitchFamily="34" charset="0"/>
              </a:rPr>
              <a:t>, PRINT, SCAN, COPY, FAX, 43PPM, 1200 DPI, 1.25GB, DC:150K, DUPLEX , ADF 100 SHEETS, 2X TRAYS, No OF USERS: 5-15, USB, LAN, 1YW - </a:t>
            </a:r>
            <a:r>
              <a:rPr lang="en-GB" sz="750" b="1" i="0" u="none" strike="noStrike" kern="1200" dirty="0">
                <a:solidFill>
                  <a:srgbClr val="000000"/>
                </a:solidFill>
                <a:effectLst/>
                <a:latin typeface="HP Simplified" panose="020B0604020204020204" pitchFamily="34" charset="0"/>
              </a:rPr>
              <a:t>GET 3YW FREE EXT, </a:t>
            </a:r>
            <a:r>
              <a:rPr lang="en-US" sz="750" dirty="0">
                <a:solidFill>
                  <a:srgbClr val="FF0000"/>
                </a:solidFill>
                <a:latin typeface="HP Simplified" panose="020B0604020204020204" pitchFamily="34" charset="0"/>
              </a:rPr>
              <a:t>1,780 </a:t>
            </a:r>
            <a:r>
              <a:rPr lang="en-GB" sz="750" b="0" i="0" u="none" strike="noStrike" kern="1200" dirty="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59" name="TextBox 58">
            <a:extLst>
              <a:ext uri="{FF2B5EF4-FFF2-40B4-BE49-F238E27FC236}">
                <a16:creationId xmlns:a16="http://schemas.microsoft.com/office/drawing/2014/main" xmlns="" id="{99E668A3-8D77-A1AE-B83C-46B8C18C2659}"/>
              </a:ext>
            </a:extLst>
          </p:cNvPr>
          <p:cNvSpPr txBox="1"/>
          <p:nvPr/>
        </p:nvSpPr>
        <p:spPr>
          <a:xfrm>
            <a:off x="6452144" y="4681541"/>
            <a:ext cx="3499717"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2Z622F</a:t>
            </a:r>
            <a:r>
              <a:rPr lang="en-GB" sz="750" dirty="0">
                <a:solidFill>
                  <a:srgbClr val="000000"/>
                </a:solidFill>
                <a:latin typeface="HP Simplified" panose="020B0604020204020204" pitchFamily="34" charset="0"/>
                <a:hlinkClick r:id="rId12"/>
              </a:rPr>
              <a:t> </a:t>
            </a:r>
            <a:r>
              <a:rPr lang="en-GB" sz="750" b="1" dirty="0">
                <a:solidFill>
                  <a:srgbClr val="000000"/>
                </a:solidFill>
                <a:latin typeface="HP Simplified" panose="020B0604020204020204" pitchFamily="34" charset="0"/>
              </a:rPr>
              <a:t>HP PRINTER ALL IN ONE LASER MONOCHROME BUSINESS 4102DW, PRINT, SCAN, COPY, 40PPM A4, </a:t>
            </a:r>
            <a:r>
              <a:rPr lang="en-GB" sz="750" dirty="0">
                <a:solidFill>
                  <a:srgbClr val="000000"/>
                </a:solidFill>
                <a:latin typeface="HP Simplified" panose="020B0604020204020204" pitchFamily="34" charset="0"/>
              </a:rPr>
              <a:t>1200 X 1200 DPI, 1200MHz,512MB,DC:80K, DUPLEX,ADF 50P,2X TRAYS 350 SHEETS,USERS 3-10,USB,LAN,WIFI,1YW,</a:t>
            </a:r>
            <a:r>
              <a:rPr lang="en-GB" sz="750" b="1" dirty="0">
                <a:solidFill>
                  <a:srgbClr val="000000"/>
                </a:solidFill>
                <a:latin typeface="HP Simplified" panose="020B0604020204020204" pitchFamily="34" charset="0"/>
              </a:rPr>
              <a:t>GET 3YW FREE EXT, CASHBACK 50€ UNTIL31/7/25  </a:t>
            </a:r>
            <a:r>
              <a:rPr lang="en-US" sz="750" dirty="0">
                <a:solidFill>
                  <a:srgbClr val="FF0000"/>
                </a:solidFill>
                <a:latin typeface="HP Simplified" panose="020B0604020204020204" pitchFamily="34" charset="0"/>
              </a:rPr>
              <a:t>377 </a:t>
            </a:r>
            <a:r>
              <a:rPr lang="en-GB" sz="750" b="0" i="0" u="none" strike="noStrike" kern="1200" dirty="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0" name="TextBox 59">
            <a:extLst>
              <a:ext uri="{FF2B5EF4-FFF2-40B4-BE49-F238E27FC236}">
                <a16:creationId xmlns:a16="http://schemas.microsoft.com/office/drawing/2014/main" xmlns="" id="{76C2629E-7E34-971C-2B0B-ECA1C8BAAB3D}"/>
              </a:ext>
            </a:extLst>
          </p:cNvPr>
          <p:cNvSpPr txBox="1"/>
          <p:nvPr/>
        </p:nvSpPr>
        <p:spPr>
          <a:xfrm>
            <a:off x="6458887" y="5654754"/>
            <a:ext cx="3436079" cy="56169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2Z624F</a:t>
            </a:r>
            <a:r>
              <a:rPr lang="en-GB" sz="750" dirty="0">
                <a:latin typeface="HP Simplified" panose="020B0604020204020204" pitchFamily="34" charset="0"/>
                <a:hlinkClick r:id="rId13"/>
              </a:rPr>
              <a:t> </a:t>
            </a:r>
            <a:r>
              <a:rPr lang="en-GB" sz="750" b="1" i="0" u="none" strike="noStrike" kern="1200" dirty="0">
                <a:solidFill>
                  <a:srgbClr val="000000"/>
                </a:solidFill>
                <a:effectLst/>
                <a:latin typeface="HP Simplified" panose="020B0604020204020204" pitchFamily="34" charset="0"/>
              </a:rPr>
              <a:t>HP PRINTER ALL IN ONE LASER MONOCHROME BUSINESS 4102FDW A4</a:t>
            </a:r>
            <a:r>
              <a:rPr lang="en-GB" sz="750" b="0" i="0" u="none" strike="noStrike" kern="1200" dirty="0">
                <a:solidFill>
                  <a:srgbClr val="000000"/>
                </a:solidFill>
                <a:effectLst/>
                <a:latin typeface="HP Simplified" panose="020B0604020204020204" pitchFamily="34" charset="0"/>
              </a:rPr>
              <a:t>, PRINT, SCAN, COPY, FAX, 40PPM, 1200 X 1200 DPI, 512MB, DC:80K, DUPLEX, ADF 50P, 2X TRAYS 350 SHEETS, NUMBER OF USERS: 3-10, USB, LAN, WIFI, 1YW, WHITE</a:t>
            </a:r>
            <a:r>
              <a:rPr lang="en-GB" sz="750" dirty="0">
                <a:latin typeface="HP Simplified" panose="020B0604020204020204" pitchFamily="34" charset="0"/>
              </a:rPr>
              <a:t>, </a:t>
            </a:r>
            <a:r>
              <a:rPr lang="en-GB" sz="750" b="1" dirty="0">
                <a:solidFill>
                  <a:srgbClr val="000000"/>
                </a:solidFill>
                <a:latin typeface="HP Simplified" panose="020B0604020204020204" pitchFamily="34" charset="0"/>
              </a:rPr>
              <a:t>GET 3YW FREE EXT, </a:t>
            </a:r>
            <a:r>
              <a:rPr lang="en-US" sz="750" b="1" dirty="0">
                <a:latin typeface="HP Simplified" panose="020B0604020204020204" pitchFamily="34" charset="0"/>
              </a:rPr>
              <a:t>CASHBACK 50€ UNTIL 31/07/2025 </a:t>
            </a:r>
            <a:r>
              <a:rPr lang="en-US" sz="750" dirty="0">
                <a:solidFill>
                  <a:srgbClr val="FF0000"/>
                </a:solidFill>
                <a:latin typeface="HP Simplified" panose="020B0604020204020204" pitchFamily="34" charset="0"/>
              </a:rPr>
              <a:t>430 </a:t>
            </a:r>
            <a:r>
              <a:rPr lang="en-GB" sz="750" b="0" i="0" u="none" strike="noStrike" kern="1200" dirty="0">
                <a:solidFill>
                  <a:srgbClr val="FF0000"/>
                </a:solidFill>
                <a:effectLst/>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62" name="TextBox 61">
            <a:extLst>
              <a:ext uri="{FF2B5EF4-FFF2-40B4-BE49-F238E27FC236}">
                <a16:creationId xmlns:a16="http://schemas.microsoft.com/office/drawing/2014/main" xmlns="" id="{CA132E69-BE7A-5B24-B59F-02BBA624B7D6}"/>
              </a:ext>
            </a:extLst>
          </p:cNvPr>
          <p:cNvSpPr txBox="1"/>
          <p:nvPr/>
        </p:nvSpPr>
        <p:spPr>
          <a:xfrm>
            <a:off x="142678" y="1677362"/>
            <a:ext cx="192722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7MD72F</a:t>
            </a:r>
            <a:r>
              <a:rPr lang="en-GB" sz="750" dirty="0">
                <a:solidFill>
                  <a:srgbClr val="000000"/>
                </a:solidFill>
                <a:latin typeface="HP Simplified" panose="020B0604020204020204" pitchFamily="34" charset="0"/>
                <a:hlinkClick r:id="rId14"/>
              </a:rPr>
              <a:t> </a:t>
            </a:r>
            <a:r>
              <a:rPr lang="en-US" sz="750" b="1" dirty="0">
                <a:solidFill>
                  <a:srgbClr val="000000"/>
                </a:solidFill>
                <a:latin typeface="HP Simplified" panose="020B0604020204020204" pitchFamily="34" charset="0"/>
              </a:rPr>
              <a:t>HP PRINTER ALL IN ONE LASER MONOCHROME BUSINESS M140W A4</a:t>
            </a:r>
            <a:r>
              <a:rPr lang="en-US" sz="750" dirty="0">
                <a:solidFill>
                  <a:srgbClr val="000000"/>
                </a:solidFill>
                <a:latin typeface="HP Simplified" panose="020B0604020204020204" pitchFamily="34" charset="0"/>
              </a:rPr>
              <a:t>, PRINT, SCAN, COPY, 20PPM, 600 X 600 DPI, 64MB, DC:8K, 1-3 USERS, AIR PRINT, USB, WIFI, 2YW, WHITE </a:t>
            </a:r>
            <a:r>
              <a:rPr lang="en-US" sz="750" dirty="0">
                <a:solidFill>
                  <a:srgbClr val="FF0000"/>
                </a:solidFill>
                <a:latin typeface="HP Simplified" panose="020B0604020204020204" pitchFamily="34" charset="0"/>
              </a:rPr>
              <a:t>157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6" name="TextBox 5">
            <a:extLst>
              <a:ext uri="{FF2B5EF4-FFF2-40B4-BE49-F238E27FC236}">
                <a16:creationId xmlns:a16="http://schemas.microsoft.com/office/drawing/2014/main" xmlns="" id="{3AD520C0-3B42-46D4-D46F-F5F38B35963E}"/>
              </a:ext>
            </a:extLst>
          </p:cNvPr>
          <p:cNvSpPr txBox="1"/>
          <p:nvPr/>
        </p:nvSpPr>
        <p:spPr>
          <a:xfrm>
            <a:off x="-1796" y="5099455"/>
            <a:ext cx="3760478" cy="415498"/>
          </a:xfrm>
          <a:prstGeom prst="rect">
            <a:avLst/>
          </a:prstGeom>
          <a:noFill/>
        </p:spPr>
        <p:txBody>
          <a:bodyPr wrap="square">
            <a:spAutoFit/>
          </a:bodyPr>
          <a:lstStyle/>
          <a:p>
            <a:pPr fontAlgn="base"/>
            <a:r>
              <a:rPr lang="en-GB" sz="700" b="1" i="0" dirty="0">
                <a:solidFill>
                  <a:schemeClr val="tx2"/>
                </a:solidFill>
                <a:effectLst/>
                <a:latin typeface="HP Simplified" panose="020B0604020204020204" pitchFamily="34" charset="0"/>
              </a:rPr>
              <a:t>Discover business-ready capabilities and savings with HP LaserJet Tank All-in-One Printer</a:t>
            </a:r>
            <a:r>
              <a:rPr lang="en-GB" sz="700" b="1" dirty="0">
                <a:solidFill>
                  <a:schemeClr val="tx2"/>
                </a:solidFill>
                <a:latin typeface="HP Simplified" panose="020B0604020204020204" pitchFamily="34" charset="0"/>
              </a:rPr>
              <a:t>s </a:t>
            </a:r>
            <a:r>
              <a:rPr lang="en-GB" sz="700" b="1" i="0" dirty="0">
                <a:solidFill>
                  <a:schemeClr val="tx2"/>
                </a:solidFill>
                <a:effectLst/>
                <a:latin typeface="HP Simplified" panose="020B0604020204020204" pitchFamily="34" charset="0"/>
              </a:rPr>
              <a:t>pre-filled with up to 5,000 pages</a:t>
            </a:r>
            <a:r>
              <a:rPr lang="en-GB" sz="700" b="1" dirty="0">
                <a:solidFill>
                  <a:schemeClr val="tx2"/>
                </a:solidFill>
                <a:latin typeface="HP Simplified" panose="020B0604020204020204" pitchFamily="34" charset="0"/>
              </a:rPr>
              <a:t>.</a:t>
            </a:r>
            <a:r>
              <a:rPr lang="en-GB" sz="700" b="1" i="0" dirty="0">
                <a:solidFill>
                  <a:schemeClr val="tx2"/>
                </a:solidFill>
                <a:effectLst/>
                <a:latin typeface="HP Simplified" panose="020B0604020204020204" pitchFamily="34" charset="0"/>
              </a:rPr>
              <a:t> Get high-quality printing with the lowest cost per page Engineered for hig</a:t>
            </a:r>
            <a:r>
              <a:rPr lang="en-GB" sz="700" b="1" dirty="0">
                <a:solidFill>
                  <a:schemeClr val="tx2"/>
                </a:solidFill>
                <a:latin typeface="HP Simplified" panose="020B0604020204020204" pitchFamily="34" charset="0"/>
              </a:rPr>
              <a:t>h </a:t>
            </a:r>
            <a:r>
              <a:rPr lang="en-GB" sz="700" b="1" i="0" dirty="0">
                <a:solidFill>
                  <a:schemeClr val="tx2"/>
                </a:solidFill>
                <a:effectLst/>
                <a:latin typeface="HP Simplified" panose="020B0604020204020204" pitchFamily="34" charset="0"/>
              </a:rPr>
              <a:t>volume printing  pre-filled with 5,000 pages of toner in the tank. </a:t>
            </a:r>
          </a:p>
        </p:txBody>
      </p:sp>
      <p:cxnSp>
        <p:nvCxnSpPr>
          <p:cNvPr id="30" name="Straight Connector 29">
            <a:extLst>
              <a:ext uri="{FF2B5EF4-FFF2-40B4-BE49-F238E27FC236}">
                <a16:creationId xmlns:a16="http://schemas.microsoft.com/office/drawing/2014/main" xmlns="" id="{037A010B-79F4-A896-48D7-C7AD5BB2696E}"/>
              </a:ext>
            </a:extLst>
          </p:cNvPr>
          <p:cNvCxnSpPr/>
          <p:nvPr/>
        </p:nvCxnSpPr>
        <p:spPr>
          <a:xfrm flipH="1">
            <a:off x="6486765" y="-5654"/>
            <a:ext cx="0" cy="64008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FFCD18DD-6384-41B8-3C35-32A0CA749C76}"/>
              </a:ext>
            </a:extLst>
          </p:cNvPr>
          <p:cNvSpPr txBox="1"/>
          <p:nvPr/>
        </p:nvSpPr>
        <p:spPr>
          <a:xfrm>
            <a:off x="3705201" y="-17413"/>
            <a:ext cx="2795170" cy="415498"/>
          </a:xfrm>
          <a:prstGeom prst="rect">
            <a:avLst/>
          </a:prstGeom>
          <a:noFill/>
        </p:spPr>
        <p:txBody>
          <a:bodyPr wrap="square">
            <a:spAutoFit/>
          </a:bodyPr>
          <a:lstStyle/>
          <a:p>
            <a:r>
              <a:rPr lang="en-GB" sz="700" b="1" i="0" dirty="0">
                <a:solidFill>
                  <a:schemeClr val="tx2"/>
                </a:solidFill>
                <a:effectLst/>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endParaRPr lang="x-none" sz="700" b="1" dirty="0">
              <a:solidFill>
                <a:schemeClr val="tx2"/>
              </a:solidFill>
              <a:latin typeface="HP Simplified" panose="020B0604020204020204" pitchFamily="34" charset="0"/>
            </a:endParaRPr>
          </a:p>
        </p:txBody>
      </p:sp>
      <p:sp>
        <p:nvSpPr>
          <p:cNvPr id="48" name="TextBox 47">
            <a:extLst>
              <a:ext uri="{FF2B5EF4-FFF2-40B4-BE49-F238E27FC236}">
                <a16:creationId xmlns:a16="http://schemas.microsoft.com/office/drawing/2014/main" xmlns="" id="{11EC932B-888D-1C95-8A1A-68531AC48C2D}"/>
              </a:ext>
            </a:extLst>
          </p:cNvPr>
          <p:cNvSpPr txBox="1"/>
          <p:nvPr/>
        </p:nvSpPr>
        <p:spPr>
          <a:xfrm>
            <a:off x="3673119" y="4831117"/>
            <a:ext cx="2761940" cy="307777"/>
          </a:xfrm>
          <a:prstGeom prst="rect">
            <a:avLst/>
          </a:prstGeom>
          <a:noFill/>
        </p:spPr>
        <p:txBody>
          <a:bodyPr wrap="square">
            <a:spAutoFit/>
          </a:bodyPr>
          <a:lstStyle/>
          <a:p>
            <a:r>
              <a:rPr lang="en-GB" sz="700" b="1" dirty="0">
                <a:solidFill>
                  <a:schemeClr val="tx2"/>
                </a:solidFill>
                <a:latin typeface="HP Simplified" panose="020B0604020204020204" pitchFamily="34" charset="0"/>
              </a:rPr>
              <a:t>Choose an HP LaserJet Enterprise MFP designed to handle business solutions securely and efficiently.</a:t>
            </a:r>
            <a:endParaRPr lang="x-none" sz="700" b="1" dirty="0">
              <a:solidFill>
                <a:schemeClr val="tx2"/>
              </a:solidFill>
              <a:latin typeface="HP Simplified" panose="020B0604020204020204" pitchFamily="34" charset="0"/>
            </a:endParaRPr>
          </a:p>
        </p:txBody>
      </p:sp>
      <p:pic>
        <p:nvPicPr>
          <p:cNvPr id="12" name="Picture 11" descr="A close-up of a printer&#10;&#10;Description automatically generated with medium confidence">
            <a:extLst>
              <a:ext uri="{FF2B5EF4-FFF2-40B4-BE49-F238E27FC236}">
                <a16:creationId xmlns:a16="http://schemas.microsoft.com/office/drawing/2014/main" xmlns="" id="{F879A1B4-A1D8-8C37-1CC0-C2603445E217}"/>
              </a:ext>
            </a:extLst>
          </p:cNvPr>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5436201" y="463469"/>
            <a:ext cx="974976" cy="906155"/>
          </a:xfrm>
          <a:prstGeom prst="rect">
            <a:avLst/>
          </a:prstGeom>
        </p:spPr>
      </p:pic>
      <p:sp>
        <p:nvSpPr>
          <p:cNvPr id="64" name="Rectangle 63"/>
          <p:cNvSpPr/>
          <p:nvPr/>
        </p:nvSpPr>
        <p:spPr>
          <a:xfrm>
            <a:off x="-8720" y="6382822"/>
            <a:ext cx="9910024" cy="483829"/>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84" name="Straight Connector 83">
            <a:extLst>
              <a:ext uri="{FF2B5EF4-FFF2-40B4-BE49-F238E27FC236}">
                <a16:creationId xmlns:a16="http://schemas.microsoft.com/office/drawing/2014/main" xmlns="" id="{5B721002-9265-B188-55E9-89E7ADC4DF66}"/>
              </a:ext>
            </a:extLst>
          </p:cNvPr>
          <p:cNvCxnSpPr/>
          <p:nvPr/>
        </p:nvCxnSpPr>
        <p:spPr>
          <a:xfrm>
            <a:off x="3753998" y="1508764"/>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 id="{5B721002-9265-B188-55E9-89E7ADC4DF66}"/>
              </a:ext>
            </a:extLst>
          </p:cNvPr>
          <p:cNvCxnSpPr/>
          <p:nvPr/>
        </p:nvCxnSpPr>
        <p:spPr>
          <a:xfrm>
            <a:off x="6595218" y="1652279"/>
            <a:ext cx="319795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xmlns="" id="{5B721002-9265-B188-55E9-89E7ADC4DF66}"/>
              </a:ext>
            </a:extLst>
          </p:cNvPr>
          <p:cNvCxnSpPr/>
          <p:nvPr/>
        </p:nvCxnSpPr>
        <p:spPr>
          <a:xfrm>
            <a:off x="6500370" y="3811316"/>
            <a:ext cx="319795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184887" y="4165580"/>
            <a:ext cx="2222250" cy="784830"/>
          </a:xfrm>
          <a:prstGeom prst="rect">
            <a:avLst/>
          </a:prstGeom>
          <a:solidFill>
            <a:schemeClr val="bg1"/>
          </a:solidFill>
        </p:spPr>
        <p:txBody>
          <a:bodyPr wrap="square">
            <a:spAutoFit/>
          </a:bodyPr>
          <a:lstStyle/>
          <a:p>
            <a:r>
              <a:rPr lang="en-US" sz="750" dirty="0">
                <a:solidFill>
                  <a:srgbClr val="000000"/>
                </a:solidFill>
                <a:latin typeface="HP Simplified" panose="020B0604020204020204" pitchFamily="34" charset="0"/>
              </a:rPr>
              <a:t>3G629F</a:t>
            </a:r>
            <a:r>
              <a:rPr lang="en-US" sz="750" dirty="0">
                <a:solidFill>
                  <a:srgbClr val="000000"/>
                </a:solidFill>
                <a:latin typeface="HP Simplified" panose="020B0604020204020204" pitchFamily="34" charset="0"/>
                <a:hlinkClick r:id="rId16"/>
              </a:rPr>
              <a:t> </a:t>
            </a:r>
            <a:r>
              <a:rPr lang="en-US" sz="750" b="1" dirty="0">
                <a:solidFill>
                  <a:srgbClr val="000000"/>
                </a:solidFill>
                <a:latin typeface="HP Simplified" panose="020B0604020204020204" pitchFamily="34" charset="0"/>
              </a:rPr>
              <a:t>HP PRINTER ALL IN ONE LASER MONOCHROME BUSINESS 3102FDN</a:t>
            </a:r>
            <a:r>
              <a:rPr lang="en-US" sz="750" dirty="0">
                <a:solidFill>
                  <a:srgbClr val="000000"/>
                </a:solidFill>
                <a:latin typeface="HP Simplified" panose="020B0604020204020204" pitchFamily="34" charset="0"/>
              </a:rPr>
              <a:t>,</a:t>
            </a:r>
            <a:r>
              <a:rPr lang="en-US" sz="750" b="1" dirty="0">
                <a:solidFill>
                  <a:srgbClr val="000000"/>
                </a:solidFill>
                <a:latin typeface="HP Simplified" panose="020B0604020204020204" pitchFamily="34" charset="0"/>
              </a:rPr>
              <a:t> A4</a:t>
            </a:r>
            <a:r>
              <a:rPr lang="en-US" sz="750" dirty="0">
                <a:solidFill>
                  <a:srgbClr val="000000"/>
                </a:solidFill>
                <a:latin typeface="HP Simplified" panose="020B0604020204020204" pitchFamily="34" charset="0"/>
              </a:rPr>
              <a:t>, PRINT, SCAN, COPY, FAX, 33PPM, 1200 X 1200 DPI, 800MHz, DC:50K, DUPLEX, ADF 50 SHEETS, 1X TRAY, USB, LAN, 1YW,</a:t>
            </a:r>
            <a:r>
              <a:rPr lang="en-US" sz="750" dirty="0">
                <a:solidFill>
                  <a:srgbClr val="FF0000"/>
                </a:solidFill>
                <a:latin typeface="HP Simplified" panose="020B0604020204020204" pitchFamily="34" charset="0"/>
              </a:rPr>
              <a:t> </a:t>
            </a:r>
            <a:r>
              <a:rPr lang="en-US" sz="750" b="1" dirty="0">
                <a:latin typeface="HP Simplified" panose="020B0604020204020204" pitchFamily="34" charset="0"/>
              </a:rPr>
              <a:t>CASHBACK 30€ UNTIL 31/07/2025 </a:t>
            </a:r>
            <a:r>
              <a:rPr lang="en-US" sz="750" dirty="0">
                <a:solidFill>
                  <a:srgbClr val="FF0000"/>
                </a:solidFill>
                <a:latin typeface="HP Simplified" panose="020B0604020204020204" pitchFamily="34" charset="0"/>
              </a:rPr>
              <a:t>290 € </a:t>
            </a:r>
          </a:p>
        </p:txBody>
      </p:sp>
      <p:sp>
        <p:nvSpPr>
          <p:cNvPr id="82" name="Rectangle 81"/>
          <p:cNvSpPr/>
          <p:nvPr/>
        </p:nvSpPr>
        <p:spPr>
          <a:xfrm>
            <a:off x="6507149" y="3319763"/>
            <a:ext cx="3336075" cy="438582"/>
          </a:xfrm>
          <a:prstGeom prst="rect">
            <a:avLst/>
          </a:prstGeom>
        </p:spPr>
        <p:txBody>
          <a:bodyPr wrap="square">
            <a:spAutoFit/>
          </a:bodyPr>
          <a:lstStyle/>
          <a:p>
            <a:r>
              <a:rPr lang="en-US" sz="750" dirty="0">
                <a:solidFill>
                  <a:srgbClr val="000000"/>
                </a:solidFill>
                <a:latin typeface="HP Simplified" panose="020B0604020204020204" pitchFamily="34" charset="0"/>
              </a:rPr>
              <a:t>6GX01F</a:t>
            </a:r>
            <a:r>
              <a:rPr lang="en-US" sz="750" dirty="0">
                <a:solidFill>
                  <a:srgbClr val="000000"/>
                </a:solidFill>
                <a:latin typeface="HP Simplified" panose="020B0604020204020204" pitchFamily="34" charset="0"/>
                <a:hlinkClick r:id="rId17"/>
              </a:rPr>
              <a:t> </a:t>
            </a:r>
            <a:r>
              <a:rPr lang="en-US" sz="750" b="1" dirty="0">
                <a:solidFill>
                  <a:srgbClr val="000000"/>
                </a:solidFill>
                <a:latin typeface="HP Simplified" panose="020B0604020204020204" pitchFamily="34" charset="0"/>
              </a:rPr>
              <a:t>HP PRINTER ALL IN ONE LASER MONOCHROME BUSINESS M234SDW A4</a:t>
            </a:r>
            <a:r>
              <a:rPr lang="en-US" sz="750" dirty="0">
                <a:solidFill>
                  <a:srgbClr val="000000"/>
                </a:solidFill>
                <a:latin typeface="HP Simplified" panose="020B0604020204020204" pitchFamily="34" charset="0"/>
              </a:rPr>
              <a:t>, PRINT, SCAN, COPY, 29PPM, 600 X 600 DPI, 64MB, DC:20K, 1-5 USERS, DUPLEX, ADF, USB, LAN, WIFI, 1YW,  WHITE + BASALT  </a:t>
            </a:r>
            <a:r>
              <a:rPr lang="en-US" sz="750" dirty="0">
                <a:solidFill>
                  <a:srgbClr val="FF0000"/>
                </a:solidFill>
                <a:latin typeface="HP Simplified" panose="020B0604020204020204" pitchFamily="34" charset="0"/>
              </a:rPr>
              <a:t>209 € </a:t>
            </a:r>
            <a:endParaRPr lang="en-US" sz="750" dirty="0">
              <a:solidFill>
                <a:srgbClr val="000000"/>
              </a:solidFill>
              <a:latin typeface="HP Simplified" panose="020B0604020204020204" pitchFamily="34" charset="0"/>
            </a:endParaRPr>
          </a:p>
        </p:txBody>
      </p:sp>
      <p:sp>
        <p:nvSpPr>
          <p:cNvPr id="7" name="Rectangle 6"/>
          <p:cNvSpPr/>
          <p:nvPr/>
        </p:nvSpPr>
        <p:spPr>
          <a:xfrm>
            <a:off x="-4036" y="3688241"/>
            <a:ext cx="3762718" cy="415498"/>
          </a:xfrm>
          <a:prstGeom prst="rect">
            <a:avLst/>
          </a:prstGeom>
        </p:spPr>
        <p:txBody>
          <a:bodyPr wrap="square">
            <a:spAutoFit/>
          </a:bodyPr>
          <a:lstStyle/>
          <a:p>
            <a:r>
              <a:rPr lang="en-US" sz="700" b="1" dirty="0">
                <a:solidFill>
                  <a:schemeClr val="tx2"/>
                </a:solidFill>
                <a:latin typeface="HP Simplified" panose="020B0604020204020204" pitchFamily="34" charset="0"/>
              </a:rPr>
              <a:t>This printer is built for powerful productivity with fast speeds and reliable hardware, delivering effortless everyday use from wherever work happens so you can focus more on your business</a:t>
            </a:r>
          </a:p>
        </p:txBody>
      </p:sp>
      <p:sp>
        <p:nvSpPr>
          <p:cNvPr id="9" name="Rectangle 8"/>
          <p:cNvSpPr/>
          <p:nvPr/>
        </p:nvSpPr>
        <p:spPr>
          <a:xfrm>
            <a:off x="6481399" y="1666104"/>
            <a:ext cx="3424601" cy="415498"/>
          </a:xfrm>
          <a:prstGeom prst="rect">
            <a:avLst/>
          </a:prstGeom>
        </p:spPr>
        <p:txBody>
          <a:bodyPr wrap="square">
            <a:spAutoFit/>
          </a:bodyPr>
          <a:lstStyle/>
          <a:p>
            <a:r>
              <a:rPr lang="en-US" sz="700" b="1" dirty="0">
                <a:solidFill>
                  <a:schemeClr val="tx2"/>
                </a:solidFill>
                <a:latin typeface="HP Simplified" panose="020B0604020204020204" pitchFamily="34" charset="0"/>
              </a:rPr>
              <a:t>A high-productivity MFP with the fastest two-sided printing in its class, an automatic feeder, and the time-saving HP Smart app. Count on peace of mind from more reliable connections, and a worry-free experience with simplified setup.</a:t>
            </a:r>
          </a:p>
        </p:txBody>
      </p:sp>
      <p:pic>
        <p:nvPicPr>
          <p:cNvPr id="10" name="Picture 9"/>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8642048" y="2237579"/>
            <a:ext cx="1113844" cy="1059620"/>
          </a:xfrm>
          <a:prstGeom prst="rect">
            <a:avLst/>
          </a:prstGeom>
        </p:spPr>
      </p:pic>
      <p:pic>
        <p:nvPicPr>
          <p:cNvPr id="4" name="Picture 3"/>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2389167" y="4057519"/>
            <a:ext cx="1105567" cy="968252"/>
          </a:xfrm>
          <a:prstGeom prst="rect">
            <a:avLst/>
          </a:prstGeom>
        </p:spPr>
      </p:pic>
      <p:cxnSp>
        <p:nvCxnSpPr>
          <p:cNvPr id="85" name="Straight Connector 84">
            <a:extLst>
              <a:ext uri="{FF2B5EF4-FFF2-40B4-BE49-F238E27FC236}">
                <a16:creationId xmlns:a16="http://schemas.microsoft.com/office/drawing/2014/main" xmlns="" id="{5B721002-9265-B188-55E9-89E7ADC4DF66}"/>
              </a:ext>
            </a:extLst>
          </p:cNvPr>
          <p:cNvCxnSpPr/>
          <p:nvPr/>
        </p:nvCxnSpPr>
        <p:spPr>
          <a:xfrm>
            <a:off x="3768787" y="2996162"/>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xmlns="" id="{B5F60962-C7C5-7838-271D-372C08E6DC70}"/>
              </a:ext>
            </a:extLst>
          </p:cNvPr>
          <p:cNvSpPr txBox="1"/>
          <p:nvPr/>
        </p:nvSpPr>
        <p:spPr>
          <a:xfrm>
            <a:off x="3718730" y="2005145"/>
            <a:ext cx="1537265" cy="900246"/>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3PZ55A</a:t>
            </a:r>
            <a:r>
              <a:rPr lang="en-US" sz="750" dirty="0">
                <a:solidFill>
                  <a:srgbClr val="000000"/>
                </a:solidFill>
                <a:latin typeface="HP Simplified" panose="020B0604020204020204" pitchFamily="34" charset="0"/>
                <a:hlinkClick r:id="rId20"/>
              </a:rPr>
              <a:t> </a:t>
            </a:r>
            <a:r>
              <a:rPr lang="en-US" sz="750" b="1" dirty="0">
                <a:solidFill>
                  <a:srgbClr val="000000"/>
                </a:solidFill>
                <a:latin typeface="HP Simplified" panose="020B0604020204020204" pitchFamily="34" charset="0"/>
              </a:rPr>
              <a:t>HP PRINTER ALL IN ONE LASER MONOCHROME ENTERPRISE M430F A4</a:t>
            </a:r>
            <a:r>
              <a:rPr lang="en-US" sz="750" dirty="0">
                <a:solidFill>
                  <a:srgbClr val="000000"/>
                </a:solidFill>
                <a:latin typeface="HP Simplified" panose="020B0604020204020204" pitchFamily="34" charset="0"/>
              </a:rPr>
              <a:t>, 31PPM, PRINT, COPY, SCAN, FAX, 1200DPI, 1GB, 800MHZ, DC:100K, DUPLEX, ADF:50, 2X TRAY, LAN, 1YW, </a:t>
            </a:r>
            <a:r>
              <a:rPr lang="en-US" sz="750" b="1" dirty="0">
                <a:solidFill>
                  <a:srgbClr val="000000"/>
                </a:solidFill>
                <a:latin typeface="HP Simplified" panose="020B0604020204020204" pitchFamily="34" charset="0"/>
              </a:rPr>
              <a:t>GET 3YW EXT. FREE </a:t>
            </a:r>
            <a:r>
              <a:rPr lang="en-US" sz="750" dirty="0">
                <a:solidFill>
                  <a:srgbClr val="FF0000"/>
                </a:solidFill>
                <a:latin typeface="HP Simplified" panose="020B0604020204020204" pitchFamily="34" charset="0"/>
              </a:rPr>
              <a:t>575 </a:t>
            </a:r>
            <a:r>
              <a:rPr lang="en-GB" sz="750" b="0" i="0" u="none" strike="noStrike" kern="1200" dirty="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pic>
        <p:nvPicPr>
          <p:cNvPr id="8" name="Picture 7"/>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5334405" y="1960026"/>
            <a:ext cx="1146994" cy="949892"/>
          </a:xfrm>
          <a:prstGeom prst="rect">
            <a:avLst/>
          </a:prstGeom>
        </p:spPr>
      </p:pic>
      <p:sp>
        <p:nvSpPr>
          <p:cNvPr id="13" name="Rectangle 12"/>
          <p:cNvSpPr/>
          <p:nvPr/>
        </p:nvSpPr>
        <p:spPr>
          <a:xfrm>
            <a:off x="3652899" y="1550765"/>
            <a:ext cx="2906671" cy="415498"/>
          </a:xfrm>
          <a:prstGeom prst="rect">
            <a:avLst/>
          </a:prstGeom>
        </p:spPr>
        <p:txBody>
          <a:bodyPr wrap="square">
            <a:spAutoFit/>
          </a:bodyPr>
          <a:lstStyle/>
          <a:p>
            <a:r>
              <a:rPr lang="en-US" sz="700" b="1" dirty="0">
                <a:solidFill>
                  <a:schemeClr val="tx2"/>
                </a:solidFill>
                <a:latin typeface="HP Simplified" panose="020B0604020204020204" pitchFamily="34" charset="0"/>
              </a:rPr>
              <a:t>Centralise control of your printing environment with HP Web Jetadmin – and help build business efficiency. Easily enable workflows across your fleet with a consistent user experience and intuitive, tablet-like icons.</a:t>
            </a:r>
          </a:p>
        </p:txBody>
      </p:sp>
      <p:pic>
        <p:nvPicPr>
          <p:cNvPr id="90" name="Picture 89"/>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6500370" y="11728"/>
            <a:ext cx="3401568" cy="1609344"/>
          </a:xfrm>
          <a:prstGeom prst="rect">
            <a:avLst/>
          </a:prstGeom>
        </p:spPr>
      </p:pic>
      <p:sp>
        <p:nvSpPr>
          <p:cNvPr id="89" name="Rectangle 88"/>
          <p:cNvSpPr/>
          <p:nvPr/>
        </p:nvSpPr>
        <p:spPr>
          <a:xfrm>
            <a:off x="1718072" y="371050"/>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3/6</a:t>
            </a:r>
            <a:endParaRPr lang="en-US" sz="700" dirty="0">
              <a:solidFill>
                <a:schemeClr val="bg1"/>
              </a:solidFill>
              <a:latin typeface="HP Simplified" panose="020B0604020204020204" pitchFamily="34" charset="0"/>
              <a:cs typeface="Arial" panose="020B0604020202020204" pitchFamily="34" charset="0"/>
            </a:endParaRPr>
          </a:p>
        </p:txBody>
      </p:sp>
      <p:sp>
        <p:nvSpPr>
          <p:cNvPr id="57" name="Rectangle 56"/>
          <p:cNvSpPr/>
          <p:nvPr/>
        </p:nvSpPr>
        <p:spPr>
          <a:xfrm>
            <a:off x="1723669" y="49931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or Until Stock Last.</a:t>
            </a:r>
          </a:p>
        </p:txBody>
      </p:sp>
      <p:sp>
        <p:nvSpPr>
          <p:cNvPr id="47" name="Rectangle 46"/>
          <p:cNvSpPr/>
          <p:nvPr/>
        </p:nvSpPr>
        <p:spPr>
          <a:xfrm>
            <a:off x="6507149" y="2709084"/>
            <a:ext cx="2227088" cy="669414"/>
          </a:xfrm>
          <a:prstGeom prst="rect">
            <a:avLst/>
          </a:prstGeom>
        </p:spPr>
        <p:txBody>
          <a:bodyPr wrap="square">
            <a:spAutoFit/>
          </a:bodyPr>
          <a:lstStyle/>
          <a:p>
            <a:r>
              <a:rPr lang="en-US" sz="750" dirty="0">
                <a:solidFill>
                  <a:srgbClr val="000000"/>
                </a:solidFill>
                <a:latin typeface="HP Simplified" panose="020B0604020204020204" pitchFamily="34" charset="0"/>
              </a:rPr>
              <a:t>6GX00F</a:t>
            </a:r>
            <a:r>
              <a:rPr lang="en-US" sz="750" dirty="0">
                <a:solidFill>
                  <a:srgbClr val="000000"/>
                </a:solidFill>
                <a:latin typeface="HP Simplified" panose="020B0604020204020204" pitchFamily="34" charset="0"/>
                <a:hlinkClick r:id="rId23"/>
              </a:rPr>
              <a:t> </a:t>
            </a:r>
            <a:r>
              <a:rPr lang="en-US" sz="750" b="1" dirty="0">
                <a:solidFill>
                  <a:srgbClr val="000000"/>
                </a:solidFill>
                <a:latin typeface="HP Simplified" panose="020B0604020204020204" pitchFamily="34" charset="0"/>
              </a:rPr>
              <a:t>HP PRINTER ALL IN ONE LASER MONOCHROME BUSINESS M234SDN A4, </a:t>
            </a:r>
            <a:r>
              <a:rPr lang="en-US" sz="750" dirty="0">
                <a:solidFill>
                  <a:srgbClr val="000000"/>
                </a:solidFill>
                <a:latin typeface="HP Simplified" panose="020B0604020204020204" pitchFamily="34" charset="0"/>
              </a:rPr>
              <a:t>PRINT, SCAN, COPY, 29PPM, 600 X 600 DPI, 64MB, DC:20K, 1-5 USERS, DUPLEX, ADF, USB, LAN, 1YW, WHITE + BASALT</a:t>
            </a:r>
            <a:r>
              <a:rPr lang="en-US" sz="750" b="1"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176 € </a:t>
            </a:r>
            <a:endParaRPr lang="en-US" sz="750" dirty="0">
              <a:solidFill>
                <a:srgbClr val="000000"/>
              </a:solidFill>
              <a:latin typeface="HP Simplified" panose="020B0604020204020204" pitchFamily="34" charset="0"/>
            </a:endParaRPr>
          </a:p>
        </p:txBody>
      </p:sp>
      <p:cxnSp>
        <p:nvCxnSpPr>
          <p:cNvPr id="50" name="Straight Connector 49">
            <a:extLst>
              <a:ext uri="{FF2B5EF4-FFF2-40B4-BE49-F238E27FC236}">
                <a16:creationId xmlns:a16="http://schemas.microsoft.com/office/drawing/2014/main" xmlns="" id="{216D44C4-C3B2-97CD-FBEF-FA6EA0F11D45}"/>
              </a:ext>
            </a:extLst>
          </p:cNvPr>
          <p:cNvCxnSpPr/>
          <p:nvPr/>
        </p:nvCxnSpPr>
        <p:spPr>
          <a:xfrm flipV="1">
            <a:off x="53993" y="3691297"/>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xmlns="" id="{8CE1957A-A493-DD91-EDAD-4C35AFF37E15}"/>
              </a:ext>
            </a:extLst>
          </p:cNvPr>
          <p:cNvSpPr txBox="1"/>
          <p:nvPr/>
        </p:nvSpPr>
        <p:spPr>
          <a:xfrm>
            <a:off x="167378" y="2849851"/>
            <a:ext cx="2068302"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381L0A</a:t>
            </a:r>
            <a:r>
              <a:rPr lang="en-GB" sz="750" dirty="0">
                <a:solidFill>
                  <a:srgbClr val="000000"/>
                </a:solidFill>
                <a:latin typeface="HP Simplified" panose="020B0604020204020204" pitchFamily="34" charset="0"/>
                <a:hlinkClick r:id="rId24"/>
              </a:rPr>
              <a:t> </a:t>
            </a:r>
            <a:r>
              <a:rPr lang="en-GB" sz="750" b="1" dirty="0">
                <a:solidFill>
                  <a:srgbClr val="000000"/>
                </a:solidFill>
                <a:latin typeface="HP Simplified" panose="020B0604020204020204" pitchFamily="34" charset="0"/>
              </a:rPr>
              <a:t>HP PRINTER ALL IN ONE LASER TANK MONOCHROME BUSINESS 1604W, A4, </a:t>
            </a:r>
            <a:r>
              <a:rPr lang="en-GB" sz="750" dirty="0">
                <a:solidFill>
                  <a:srgbClr val="000000"/>
                </a:solidFill>
                <a:latin typeface="HP Simplified" panose="020B0604020204020204" pitchFamily="34" charset="0"/>
              </a:rPr>
              <a:t>PRINT, SCAN, COPY, 22PPM, 600 X 600 DPI, 64MB, DC:25K, 1-5 USERS, USB, WIFI, BASALT, 1YW, </a:t>
            </a:r>
            <a:r>
              <a:rPr lang="en-GB" sz="750" b="1" dirty="0">
                <a:solidFill>
                  <a:srgbClr val="000000"/>
                </a:solidFill>
                <a:latin typeface="HP Simplified" panose="020B0604020204020204" pitchFamily="34" charset="0"/>
              </a:rPr>
              <a:t>PRE-FILLED WITH UP TO 5K PAGES OF HP TONER</a:t>
            </a:r>
            <a:r>
              <a:rPr lang="en-GB" sz="750" b="1" dirty="0">
                <a:latin typeface="HP Simplified" panose="020B0604020204020204" pitchFamily="34" charset="0"/>
              </a:rPr>
              <a:t>, </a:t>
            </a:r>
            <a:r>
              <a:rPr lang="en-GB" sz="750" dirty="0">
                <a:solidFill>
                  <a:srgbClr val="FF0000"/>
                </a:solidFill>
                <a:latin typeface="HP Simplified" panose="020B0604020204020204" pitchFamily="34" charset="0"/>
              </a:rPr>
              <a:t>244 </a:t>
            </a:r>
            <a:r>
              <a:rPr lang="en-GB" sz="750" b="0" i="0" u="none" strike="noStrike" kern="1200" dirty="0">
                <a:solidFill>
                  <a:srgbClr val="FF0000"/>
                </a:solidFill>
                <a:effectLst/>
                <a:latin typeface="HP Simplified" panose="020B0604020204020204" pitchFamily="34" charset="0"/>
              </a:rPr>
              <a:t>€ </a:t>
            </a:r>
            <a:endParaRPr lang="en-US" altLang="en-US" sz="700" i="1" dirty="0">
              <a:solidFill>
                <a:srgbClr val="92D050"/>
              </a:solidFill>
              <a:latin typeface="HP Simplified" panose="020B0604020204020204" pitchFamily="34" charset="0"/>
              <a:ea typeface="Calibri" panose="020F0502020204030204" pitchFamily="34" charset="0"/>
            </a:endParaRPr>
          </a:p>
        </p:txBody>
      </p:sp>
      <p:sp>
        <p:nvSpPr>
          <p:cNvPr id="52" name="TextBox 51">
            <a:extLst>
              <a:ext uri="{FF2B5EF4-FFF2-40B4-BE49-F238E27FC236}">
                <a16:creationId xmlns:a16="http://schemas.microsoft.com/office/drawing/2014/main" xmlns="" id="{11EC932B-888D-1C95-8A1A-68531AC48C2D}"/>
              </a:ext>
            </a:extLst>
          </p:cNvPr>
          <p:cNvSpPr txBox="1"/>
          <p:nvPr/>
        </p:nvSpPr>
        <p:spPr>
          <a:xfrm>
            <a:off x="-33192" y="2420679"/>
            <a:ext cx="378719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Discover business-ready capabilities and savings with HP LaserJet Tank MFP 1604w All-in-One Printer pre-filled with up to 5,000 pages of Original HP Toner</a:t>
            </a:r>
            <a:endParaRPr lang="x-none"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2331842" y="2711106"/>
            <a:ext cx="1181033" cy="900433"/>
          </a:xfrm>
          <a:prstGeom prst="rect">
            <a:avLst/>
          </a:prstGeom>
        </p:spPr>
      </p:pic>
      <p:sp>
        <p:nvSpPr>
          <p:cNvPr id="56" name="Rectangle 55"/>
          <p:cNvSpPr/>
          <p:nvPr/>
        </p:nvSpPr>
        <p:spPr>
          <a:xfrm>
            <a:off x="6507149" y="2081338"/>
            <a:ext cx="2227088" cy="669414"/>
          </a:xfrm>
          <a:prstGeom prst="rect">
            <a:avLst/>
          </a:prstGeom>
        </p:spPr>
        <p:txBody>
          <a:bodyPr wrap="square">
            <a:spAutoFit/>
          </a:bodyPr>
          <a:lstStyle/>
          <a:p>
            <a:r>
              <a:rPr lang="en-US" sz="750" dirty="0">
                <a:solidFill>
                  <a:srgbClr val="000000"/>
                </a:solidFill>
                <a:latin typeface="HP Simplified" panose="020B0604020204020204" pitchFamily="34" charset="0"/>
              </a:rPr>
              <a:t>6GW99F</a:t>
            </a:r>
            <a:r>
              <a:rPr lang="en-US" sz="750" dirty="0">
                <a:solidFill>
                  <a:srgbClr val="000000"/>
                </a:solidFill>
                <a:latin typeface="HP Simplified" panose="020B0604020204020204" pitchFamily="34" charset="0"/>
                <a:hlinkClick r:id="rId26"/>
              </a:rPr>
              <a:t> </a:t>
            </a:r>
            <a:r>
              <a:rPr lang="en-US" sz="750" b="1" dirty="0">
                <a:solidFill>
                  <a:srgbClr val="000000"/>
                </a:solidFill>
                <a:latin typeface="HP Simplified" panose="020B0604020204020204" pitchFamily="34" charset="0"/>
              </a:rPr>
              <a:t>HP PRINTER ALL IN ONE LASER MONOCHROME BUSINESS M234DW A4, </a:t>
            </a:r>
            <a:r>
              <a:rPr lang="en-US" sz="750" dirty="0">
                <a:solidFill>
                  <a:srgbClr val="000000"/>
                </a:solidFill>
                <a:latin typeface="HP Simplified" panose="020B0604020204020204" pitchFamily="34" charset="0"/>
              </a:rPr>
              <a:t>PRINT, SCAN, COPY, 29PPM, 600 X 600 DPI, 64MB, DC:20K, 1-5 USERS, DUPLEX, USB, WIFI, LAN, 1YW,  WHITE + BASALT</a:t>
            </a:r>
            <a:r>
              <a:rPr lang="en-US" sz="750" b="1"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166 € </a:t>
            </a:r>
            <a:endParaRPr lang="en-US" sz="750" dirty="0">
              <a:solidFill>
                <a:srgbClr val="000000"/>
              </a:solidFill>
              <a:latin typeface="HP Simplified" panose="020B0604020204020204" pitchFamily="34" charset="0"/>
            </a:endParaRPr>
          </a:p>
        </p:txBody>
      </p:sp>
      <p:cxnSp>
        <p:nvCxnSpPr>
          <p:cNvPr id="74" name="Straight Connector 73">
            <a:extLst>
              <a:ext uri="{FF2B5EF4-FFF2-40B4-BE49-F238E27FC236}">
                <a16:creationId xmlns:a16="http://schemas.microsoft.com/office/drawing/2014/main" xmlns="" id="{216D44C4-C3B2-97CD-FBEF-FA6EA0F11D45}"/>
              </a:ext>
            </a:extLst>
          </p:cNvPr>
          <p:cNvCxnSpPr/>
          <p:nvPr/>
        </p:nvCxnSpPr>
        <p:spPr>
          <a:xfrm flipV="1">
            <a:off x="12884" y="2349664"/>
            <a:ext cx="3673221" cy="12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xmlns="" id="{CA132E69-BE7A-5B24-B59F-02BBA624B7D6}"/>
              </a:ext>
            </a:extLst>
          </p:cNvPr>
          <p:cNvSpPr txBox="1"/>
          <p:nvPr/>
        </p:nvSpPr>
        <p:spPr>
          <a:xfrm>
            <a:off x="3742791" y="497063"/>
            <a:ext cx="1676431" cy="1015663"/>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3G630F</a:t>
            </a:r>
            <a:r>
              <a:rPr lang="en-GB" sz="750" dirty="0">
                <a:latin typeface="HP Simplified" panose="020B0604020204020204" pitchFamily="34" charset="0"/>
                <a:hlinkClick r:id="rId27"/>
              </a:rPr>
              <a:t> </a:t>
            </a:r>
            <a:r>
              <a:rPr lang="en-GB" sz="750" b="1" i="0" u="none" strike="noStrike" kern="1200" dirty="0">
                <a:solidFill>
                  <a:srgbClr val="000000"/>
                </a:solidFill>
                <a:effectLst/>
                <a:latin typeface="HP Simplified" panose="020B0604020204020204" pitchFamily="34" charset="0"/>
              </a:rPr>
              <a:t>HP PRINTER ALL IN ONE LASER MONOCHROME BUSINESS 3102FDW</a:t>
            </a:r>
            <a:r>
              <a:rPr lang="en-GB" sz="750" b="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A4</a:t>
            </a:r>
            <a:r>
              <a:rPr lang="en-GB" sz="750" b="0" i="0" u="none" strike="noStrike" kern="1200" dirty="0">
                <a:solidFill>
                  <a:srgbClr val="000000"/>
                </a:solidFill>
                <a:effectLst/>
                <a:latin typeface="HP Simplified" panose="020B0604020204020204" pitchFamily="34" charset="0"/>
              </a:rPr>
              <a:t>, PRINT, SCAN, COPY, FAX, 33PPM, 1200 DPI, 800MHz, DC:50K, DUPLEX, ADF 50 SHEETS, 1X TRAY, USB, LAN, WIFI, 1YW</a:t>
            </a:r>
            <a:r>
              <a:rPr lang="en-GB" sz="750" dirty="0">
                <a:latin typeface="HP Simplified" panose="020B0604020204020204" pitchFamily="34" charset="0"/>
              </a:rPr>
              <a:t>, </a:t>
            </a:r>
            <a:r>
              <a:rPr lang="en-US" sz="750" b="1" dirty="0">
                <a:latin typeface="HP Simplified" panose="020B0604020204020204" pitchFamily="34" charset="0"/>
              </a:rPr>
              <a:t>CASHBACK 30€ UNTIL 31/07/2025 </a:t>
            </a:r>
            <a:r>
              <a:rPr lang="en-US" sz="750" b="1" dirty="0">
                <a:solidFill>
                  <a:srgbClr val="FF0000"/>
                </a:solidFill>
                <a:latin typeface="HP Simplified" panose="020B0604020204020204" pitchFamily="34" charset="0"/>
              </a:rPr>
              <a:t>338</a:t>
            </a:r>
            <a:r>
              <a:rPr lang="en-US"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78" name="TextBox 77">
            <a:extLst>
              <a:ext uri="{FF2B5EF4-FFF2-40B4-BE49-F238E27FC236}">
                <a16:creationId xmlns:a16="http://schemas.microsoft.com/office/drawing/2014/main" xmlns="" id="{FFCD18DD-6384-41B8-3C35-32A0CA749C76}"/>
              </a:ext>
            </a:extLst>
          </p:cNvPr>
          <p:cNvSpPr txBox="1"/>
          <p:nvPr/>
        </p:nvSpPr>
        <p:spPr>
          <a:xfrm>
            <a:off x="-7192" y="1134494"/>
            <a:ext cx="3575747"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An efficient, high-quality multifunction printer that fits your space and your budget. Get fast printing from HP's smallest laser, plus the time-saving HP Smart app.</a:t>
            </a:r>
            <a:endParaRPr lang="x-none" sz="700" b="1" dirty="0">
              <a:solidFill>
                <a:schemeClr val="tx2"/>
              </a:solidFill>
              <a:latin typeface="HP Simplified" panose="020B0604020204020204" pitchFamily="34" charset="0"/>
            </a:endParaRPr>
          </a:p>
        </p:txBody>
      </p:sp>
      <p:pic>
        <p:nvPicPr>
          <p:cNvPr id="11" name="Picture 10"/>
          <p:cNvPicPr>
            <a:picLocks noChangeAspect="1"/>
          </p:cNvPicPr>
          <p:nvPr/>
        </p:nvPicPr>
        <p:blipFill>
          <a:blip r:embed="rId28" cstate="email">
            <a:extLst>
              <a:ext uri="{28A0092B-C50C-407E-A947-70E740481C1C}">
                <a14:useLocalDpi xmlns:a14="http://schemas.microsoft.com/office/drawing/2010/main"/>
              </a:ext>
            </a:extLst>
          </a:blip>
          <a:stretch>
            <a:fillRect/>
          </a:stretch>
        </p:blipFill>
        <p:spPr>
          <a:xfrm>
            <a:off x="2355706" y="1407460"/>
            <a:ext cx="1267139" cy="830119"/>
          </a:xfrm>
          <a:prstGeom prst="rect">
            <a:avLst/>
          </a:prstGeom>
        </p:spPr>
      </p:pic>
      <p:cxnSp>
        <p:nvCxnSpPr>
          <p:cNvPr id="79" name="Straight Connector 78">
            <a:extLst>
              <a:ext uri="{FF2B5EF4-FFF2-40B4-BE49-F238E27FC236}">
                <a16:creationId xmlns:a16="http://schemas.microsoft.com/office/drawing/2014/main" xmlns="" id="{5B721002-9265-B188-55E9-89E7ADC4DF66}"/>
              </a:ext>
            </a:extLst>
          </p:cNvPr>
          <p:cNvCxnSpPr/>
          <p:nvPr/>
        </p:nvCxnSpPr>
        <p:spPr>
          <a:xfrm>
            <a:off x="3722284" y="4768270"/>
            <a:ext cx="2704374" cy="75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xmlns="" id="{11EC932B-888D-1C95-8A1A-68531AC48C2D}"/>
              </a:ext>
            </a:extLst>
          </p:cNvPr>
          <p:cNvSpPr txBox="1"/>
          <p:nvPr/>
        </p:nvSpPr>
        <p:spPr>
          <a:xfrm>
            <a:off x="3690670" y="3032878"/>
            <a:ext cx="1657339" cy="523220"/>
          </a:xfrm>
          <a:prstGeom prst="rect">
            <a:avLst/>
          </a:prstGeom>
          <a:noFill/>
        </p:spPr>
        <p:txBody>
          <a:bodyPr wrap="square">
            <a:spAutoFit/>
          </a:bodyPr>
          <a:lstStyle/>
          <a:p>
            <a:r>
              <a:rPr lang="en-US" sz="700" b="1" dirty="0">
                <a:solidFill>
                  <a:schemeClr val="tx2"/>
                </a:solidFill>
                <a:latin typeface="HP Simplified" panose="020B0604020204020204" pitchFamily="34" charset="0"/>
              </a:rPr>
              <a:t>Surpass your office printer expectations with the speed, quality, and efficiency of HP LaserJet office printers.</a:t>
            </a:r>
            <a:endParaRPr lang="x-none" sz="700" b="1" dirty="0">
              <a:solidFill>
                <a:schemeClr val="tx2"/>
              </a:solidFill>
              <a:latin typeface="HP Simplified" panose="020B0604020204020204" pitchFamily="34" charset="0"/>
            </a:endParaRPr>
          </a:p>
        </p:txBody>
      </p:sp>
      <p:pic>
        <p:nvPicPr>
          <p:cNvPr id="14" name="Picture 13"/>
          <p:cNvPicPr>
            <a:picLocks noChangeAspect="1"/>
          </p:cNvPicPr>
          <p:nvPr/>
        </p:nvPicPr>
        <p:blipFill>
          <a:blip r:embed="rId29" cstate="email">
            <a:extLst>
              <a:ext uri="{28A0092B-C50C-407E-A947-70E740481C1C}">
                <a14:useLocalDpi xmlns:a14="http://schemas.microsoft.com/office/drawing/2010/main"/>
              </a:ext>
            </a:extLst>
          </a:blip>
          <a:stretch>
            <a:fillRect/>
          </a:stretch>
        </p:blipFill>
        <p:spPr>
          <a:xfrm>
            <a:off x="5291075" y="3540779"/>
            <a:ext cx="1120102" cy="1015960"/>
          </a:xfrm>
          <a:prstGeom prst="rect">
            <a:avLst/>
          </a:prstGeom>
        </p:spPr>
      </p:pic>
      <p:sp>
        <p:nvSpPr>
          <p:cNvPr id="86" name="TextBox 85">
            <a:extLst>
              <a:ext uri="{FF2B5EF4-FFF2-40B4-BE49-F238E27FC236}">
                <a16:creationId xmlns:a16="http://schemas.microsoft.com/office/drawing/2014/main" xmlns="" id="{B5F60962-C7C5-7838-271D-372C08E6DC70}"/>
              </a:ext>
            </a:extLst>
          </p:cNvPr>
          <p:cNvSpPr txBox="1"/>
          <p:nvPr/>
        </p:nvSpPr>
        <p:spPr>
          <a:xfrm>
            <a:off x="3702049" y="3538199"/>
            <a:ext cx="1661130" cy="1015663"/>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8AF72A</a:t>
            </a:r>
            <a:r>
              <a:rPr lang="el-GR" sz="750" dirty="0">
                <a:solidFill>
                  <a:srgbClr val="000000"/>
                </a:solidFill>
                <a:latin typeface="HP Simplified" panose="020B0604020204020204" pitchFamily="34" charset="0"/>
                <a:hlinkClick r:id="rId30"/>
              </a:rPr>
              <a:t> </a:t>
            </a:r>
            <a:r>
              <a:rPr lang="en-US" sz="750" b="1" dirty="0">
                <a:solidFill>
                  <a:srgbClr val="000000"/>
                </a:solidFill>
                <a:latin typeface="HP Simplified" panose="020B0604020204020204" pitchFamily="34" charset="0"/>
              </a:rPr>
              <a:t>HP PRINTER ALL IN ONE LASER MONOCHROME BUSINESS M443NDA A3, </a:t>
            </a:r>
            <a:r>
              <a:rPr lang="en-US" sz="750" dirty="0">
                <a:solidFill>
                  <a:srgbClr val="000000"/>
                </a:solidFill>
                <a:latin typeface="HP Simplified" panose="020B0604020204020204" pitchFamily="34" charset="0"/>
              </a:rPr>
              <a:t>PRINT, SCAN, COPY, 25PPM A4 / 13PPM A3, 1200 X 1200 DPI, 600MHz, 512MB, DC:50K, DUPLEX, ADF 100 SHEETS, 2X TRAYS 350 SHEETS, NUMBER OF USERS: 25+, USB, LAN, 1YW </a:t>
            </a:r>
            <a:r>
              <a:rPr lang="en-US" sz="750" dirty="0">
                <a:solidFill>
                  <a:srgbClr val="FF0000"/>
                </a:solidFill>
                <a:latin typeface="HP Simplified" panose="020B0604020204020204" pitchFamily="34" charset="0"/>
              </a:rPr>
              <a:t>921 </a:t>
            </a:r>
            <a:r>
              <a:rPr lang="en-GB" sz="750" b="0" i="0" u="none" strike="noStrike" kern="1200" dirty="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87" name="TextBox 86">
            <a:extLst>
              <a:ext uri="{FF2B5EF4-FFF2-40B4-BE49-F238E27FC236}">
                <a16:creationId xmlns:a16="http://schemas.microsoft.com/office/drawing/2014/main" xmlns="" id="{769CDC1E-CE3B-2639-67A7-D50BC5FA33F0}"/>
              </a:ext>
            </a:extLst>
          </p:cNvPr>
          <p:cNvSpPr txBox="1"/>
          <p:nvPr/>
        </p:nvSpPr>
        <p:spPr>
          <a:xfrm>
            <a:off x="6026199" y="3019908"/>
            <a:ext cx="455002" cy="246221"/>
          </a:xfrm>
          <a:prstGeom prst="rect">
            <a:avLst/>
          </a:prstGeom>
          <a:solidFill>
            <a:schemeClr val="accent2"/>
          </a:solidFill>
        </p:spPr>
        <p:txBody>
          <a:bodyPr wrap="square">
            <a:spAutoFit/>
          </a:bodyPr>
          <a:lstStyle/>
          <a:p>
            <a:pPr algn="ctr"/>
            <a:r>
              <a:rPr lang="en-GB" sz="1000" b="1" dirty="0">
                <a:solidFill>
                  <a:schemeClr val="bg1"/>
                </a:solidFill>
                <a:latin typeface="HP Simplified" panose="020B0604020204020204" pitchFamily="34" charset="0"/>
              </a:rPr>
              <a:t>A3</a:t>
            </a:r>
            <a:endParaRPr lang="x-none" sz="1000" dirty="0">
              <a:solidFill>
                <a:schemeClr val="bg1"/>
              </a:solidFill>
            </a:endParaRPr>
          </a:p>
        </p:txBody>
      </p:sp>
      <p:sp>
        <p:nvSpPr>
          <p:cNvPr id="16" name="Rectangle 15">
            <a:extLst>
              <a:ext uri="{FF2B5EF4-FFF2-40B4-BE49-F238E27FC236}">
                <a16:creationId xmlns:a16="http://schemas.microsoft.com/office/drawing/2014/main" xmlns="" id="{67712A5E-DC8D-C6DF-2440-637B492199CF}"/>
              </a:ext>
            </a:extLst>
          </p:cNvPr>
          <p:cNvSpPr/>
          <p:nvPr/>
        </p:nvSpPr>
        <p:spPr>
          <a:xfrm>
            <a:off x="6278843" y="6389717"/>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19" name="Rectangle 18">
            <a:extLst>
              <a:ext uri="{FF2B5EF4-FFF2-40B4-BE49-F238E27FC236}">
                <a16:creationId xmlns:a16="http://schemas.microsoft.com/office/drawing/2014/main" xmlns="" id="{A2225B29-481A-D52A-A8BD-38C7F20F9922}"/>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extLst>
      <p:ext uri="{BB962C8B-B14F-4D97-AF65-F5344CB8AC3E}">
        <p14:creationId xmlns:p14="http://schemas.microsoft.com/office/powerpoint/2010/main" val="1469624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A picture containing indoor, window, table&#10;&#10;Description automatically generated">
            <a:extLst>
              <a:ext uri="{FF2B5EF4-FFF2-40B4-BE49-F238E27FC236}">
                <a16:creationId xmlns:a16="http://schemas.microsoft.com/office/drawing/2014/main" xmlns="" id="{AB12A1D7-53AA-BAC8-1DA5-EB752ECDD74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30137"/>
          <a:stretch/>
        </p:blipFill>
        <p:spPr>
          <a:xfrm>
            <a:off x="-18871" y="0"/>
            <a:ext cx="2548823" cy="1260000"/>
          </a:xfrm>
          <a:prstGeom prst="rect">
            <a:avLst/>
          </a:prstGeom>
        </p:spPr>
      </p:pic>
      <p:pic>
        <p:nvPicPr>
          <p:cNvPr id="74" name="Picture 73"/>
          <p:cNvPicPr>
            <a:picLocks noChangeAspect="1"/>
          </p:cNvPicPr>
          <p:nvPr/>
        </p:nvPicPr>
        <p:blipFill>
          <a:blip r:embed="rId4">
            <a:duotone>
              <a:prstClr val="black"/>
              <a:schemeClr val="accent2">
                <a:tint val="45000"/>
                <a:satMod val="400000"/>
              </a:schemeClr>
            </a:duotone>
          </a:blip>
          <a:stretch>
            <a:fillRect/>
          </a:stretch>
        </p:blipFill>
        <p:spPr>
          <a:xfrm>
            <a:off x="2529951" y="-1223"/>
            <a:ext cx="2443083" cy="1261996"/>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5732" y="37175"/>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2529949" y="8105"/>
            <a:ext cx="1815547"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Single Function Laser Printers </a:t>
            </a:r>
          </a:p>
        </p:txBody>
      </p:sp>
      <p:cxnSp>
        <p:nvCxnSpPr>
          <p:cNvPr id="25" name="Straight Connector 24">
            <a:extLst>
              <a:ext uri="{FF2B5EF4-FFF2-40B4-BE49-F238E27FC236}">
                <a16:creationId xmlns:a16="http://schemas.microsoft.com/office/drawing/2014/main" xmlns="" id="{E1EF66C3-1094-6067-79EF-C04DD94FCB3B}"/>
              </a:ext>
            </a:extLst>
          </p:cNvPr>
          <p:cNvCxnSpPr/>
          <p:nvPr/>
        </p:nvCxnSpPr>
        <p:spPr>
          <a:xfrm flipH="1">
            <a:off x="4960100" y="1390424"/>
            <a:ext cx="12934" cy="4932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36CB906B-26BC-85C1-182B-CCFBD6C978E0}"/>
              </a:ext>
            </a:extLst>
          </p:cNvPr>
          <p:cNvCxnSpPr/>
          <p:nvPr/>
        </p:nvCxnSpPr>
        <p:spPr>
          <a:xfrm>
            <a:off x="4960100" y="3744398"/>
            <a:ext cx="475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098" name="Picture 2" descr="Product Image"/>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50353" y="5264492"/>
            <a:ext cx="1447512" cy="968027"/>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a:extLst>
              <a:ext uri="{FF2B5EF4-FFF2-40B4-BE49-F238E27FC236}">
                <a16:creationId xmlns:a16="http://schemas.microsoft.com/office/drawing/2014/main" xmlns="" id="{0F7C8EF0-93B1-2C16-0012-9FD378612415}"/>
              </a:ext>
            </a:extLst>
          </p:cNvPr>
          <p:cNvSpPr txBox="1"/>
          <p:nvPr/>
        </p:nvSpPr>
        <p:spPr>
          <a:xfrm>
            <a:off x="-6392" y="4917540"/>
            <a:ext cx="4927212" cy="200055"/>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high-volume, high-speed document printing packed with best-in-class security features. Perfect for Office.</a:t>
            </a:r>
            <a:endParaRPr lang="el-GR" sz="700" b="1" dirty="0">
              <a:solidFill>
                <a:schemeClr val="tx2"/>
              </a:solidFill>
              <a:latin typeface="HP Simplified" panose="020B0604020204020204" pitchFamily="34" charset="0"/>
            </a:endParaRPr>
          </a:p>
        </p:txBody>
      </p:sp>
      <p:sp>
        <p:nvSpPr>
          <p:cNvPr id="52" name="Rectangle 51"/>
          <p:cNvSpPr/>
          <p:nvPr/>
        </p:nvSpPr>
        <p:spPr>
          <a:xfrm>
            <a:off x="-8086" y="6418823"/>
            <a:ext cx="9910024"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62" name="Rectangle 61"/>
          <p:cNvSpPr/>
          <p:nvPr/>
        </p:nvSpPr>
        <p:spPr>
          <a:xfrm>
            <a:off x="1715081" y="5436625"/>
            <a:ext cx="2676453" cy="553998"/>
          </a:xfrm>
          <a:prstGeom prst="rect">
            <a:avLst/>
          </a:prstGeom>
        </p:spPr>
        <p:txBody>
          <a:bodyPr wrap="square">
            <a:spAutoFit/>
          </a:bodyPr>
          <a:lstStyle/>
          <a:p>
            <a:r>
              <a:rPr lang="en-US" sz="750" dirty="0">
                <a:solidFill>
                  <a:srgbClr val="000000"/>
                </a:solidFill>
                <a:latin typeface="HP Simplified" panose="020B0604020204020204" pitchFamily="34" charset="0"/>
              </a:rPr>
              <a:t>4RA88F</a:t>
            </a:r>
            <a:r>
              <a:rPr lang="en-US" sz="750" dirty="0">
                <a:solidFill>
                  <a:srgbClr val="000000"/>
                </a:solidFill>
                <a:latin typeface="HP Simplified" panose="020B0604020204020204" pitchFamily="34" charset="0"/>
                <a:hlinkClick r:id="rId7"/>
              </a:rPr>
              <a:t> </a:t>
            </a:r>
            <a:r>
              <a:rPr lang="en-US" sz="750" b="1" dirty="0">
                <a:solidFill>
                  <a:srgbClr val="000000"/>
                </a:solidFill>
                <a:latin typeface="HP Simplified" panose="020B0604020204020204" pitchFamily="34" charset="0"/>
              </a:rPr>
              <a:t>HP PRINTER LASER COLOR PRO BUSINESS 4202DW A4, </a:t>
            </a:r>
            <a:r>
              <a:rPr lang="en-US" sz="750" dirty="0">
                <a:solidFill>
                  <a:srgbClr val="000000"/>
                </a:solidFill>
                <a:latin typeface="HP Simplified" panose="020B0604020204020204" pitchFamily="34" charset="0"/>
              </a:rPr>
              <a:t>35PPM (B&amp;C), 600 X 600 DPI,512MB,DC:50K,DUPLEX,USERS 3-10,USB,WIFI,LAN,1YW, </a:t>
            </a:r>
            <a:r>
              <a:rPr lang="en-US" sz="750" b="1" dirty="0">
                <a:solidFill>
                  <a:srgbClr val="000000"/>
                </a:solidFill>
                <a:latin typeface="HP Simplified" panose="020B0604020204020204" pitchFamily="34" charset="0"/>
              </a:rPr>
              <a:t>GET3YW EXT. FREE</a:t>
            </a:r>
            <a:r>
              <a:rPr lang="en-US" sz="750" dirty="0">
                <a:solidFill>
                  <a:srgbClr val="000000"/>
                </a:solidFill>
                <a:latin typeface="HP Simplified" panose="020B0604020204020204" pitchFamily="34" charset="0"/>
              </a:rPr>
              <a:t>,</a:t>
            </a:r>
            <a:r>
              <a:rPr lang="en-US" sz="750" dirty="0">
                <a:latin typeface="HP Simplified" panose="020B0604020204020204" pitchFamily="34" charset="0"/>
              </a:rPr>
              <a:t> </a:t>
            </a:r>
            <a:r>
              <a:rPr lang="en-US" sz="750" b="1" dirty="0">
                <a:latin typeface="HP Simplified" panose="020B0604020204020204" pitchFamily="34" charset="0"/>
              </a:rPr>
              <a:t>CASHBACK 50€ UNTIL 31/07/2025 </a:t>
            </a:r>
            <a:r>
              <a:rPr lang="en-US" sz="750" dirty="0">
                <a:solidFill>
                  <a:srgbClr val="FF0000"/>
                </a:solidFill>
                <a:latin typeface="HP Simplified" panose="020B0604020204020204" pitchFamily="34" charset="0"/>
              </a:rPr>
              <a:t>456 </a:t>
            </a:r>
            <a:r>
              <a:rPr lang="en-GB" sz="750" dirty="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45" name="TextBox 44">
            <a:extLst>
              <a:ext uri="{FF2B5EF4-FFF2-40B4-BE49-F238E27FC236}">
                <a16:creationId xmlns:a16="http://schemas.microsoft.com/office/drawing/2014/main" xmlns="" id="{0F7C8EF0-93B1-2C16-0012-9FD378612415}"/>
              </a:ext>
            </a:extLst>
          </p:cNvPr>
          <p:cNvSpPr txBox="1"/>
          <p:nvPr/>
        </p:nvSpPr>
        <p:spPr>
          <a:xfrm>
            <a:off x="22326" y="3146227"/>
            <a:ext cx="4869776"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8" name="Picture 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09959" y="3596461"/>
            <a:ext cx="1273830" cy="1041344"/>
          </a:xfrm>
          <a:prstGeom prst="rect">
            <a:avLst/>
          </a:prstGeom>
        </p:spPr>
      </p:pic>
      <p:sp>
        <p:nvSpPr>
          <p:cNvPr id="48" name="TextBox 47">
            <a:extLst>
              <a:ext uri="{FF2B5EF4-FFF2-40B4-BE49-F238E27FC236}">
                <a16:creationId xmlns:a16="http://schemas.microsoft.com/office/drawing/2014/main" xmlns="" id="{B036CF4D-F7C2-33A1-5CAB-D06DFC47BE33}"/>
              </a:ext>
            </a:extLst>
          </p:cNvPr>
          <p:cNvSpPr txBox="1"/>
          <p:nvPr/>
        </p:nvSpPr>
        <p:spPr>
          <a:xfrm>
            <a:off x="1595783" y="3587541"/>
            <a:ext cx="2800051"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8D7L0A</a:t>
            </a:r>
            <a:r>
              <a:rPr lang="en-US" sz="750" dirty="0">
                <a:solidFill>
                  <a:srgbClr val="000000"/>
                </a:solidFill>
                <a:latin typeface="HP Simplified" panose="020B0604020204020204" pitchFamily="34" charset="0"/>
                <a:hlinkClick r:id="rId9"/>
              </a:rPr>
              <a:t> </a:t>
            </a:r>
            <a:r>
              <a:rPr lang="en-US" sz="750" b="1" dirty="0">
                <a:solidFill>
                  <a:srgbClr val="000000"/>
                </a:solidFill>
                <a:latin typeface="HP Simplified" panose="020B0604020204020204" pitchFamily="34" charset="0"/>
              </a:rPr>
              <a:t>HP PRINTER LASER COLOR PRO BUSINESS 3202DN A4, </a:t>
            </a:r>
            <a:r>
              <a:rPr lang="en-US" sz="750" dirty="0">
                <a:solidFill>
                  <a:srgbClr val="000000"/>
                </a:solidFill>
                <a:latin typeface="HP Simplified" panose="020B0604020204020204" pitchFamily="34" charset="0"/>
              </a:rPr>
              <a:t>25PPM (B&amp;C), 600X600 DPI, 1.2GHz, 256MB, DC:40K, DUPLEX, AIRPRINT, USB, LAN, 1YW, </a:t>
            </a:r>
            <a:r>
              <a:rPr lang="en-US" sz="750" b="1" dirty="0">
                <a:solidFill>
                  <a:srgbClr val="000000"/>
                </a:solidFill>
                <a:latin typeface="HP Simplified" panose="020B0604020204020204" pitchFamily="34" charset="0"/>
              </a:rPr>
              <a:t>GET 3YW EXT. FREE ,</a:t>
            </a:r>
            <a:r>
              <a:rPr lang="en-US" sz="750" b="1" dirty="0">
                <a:latin typeface="HP Simplified" panose="020B0604020204020204" pitchFamily="34" charset="0"/>
              </a:rPr>
              <a:t> CASHBACK 30€ UNTIL 31/07/2025 </a:t>
            </a:r>
            <a:r>
              <a:rPr lang="en-US" sz="750" dirty="0">
                <a:solidFill>
                  <a:srgbClr val="FF0000"/>
                </a:solidFill>
                <a:latin typeface="HP Simplified" panose="020B0604020204020204" pitchFamily="34" charset="0"/>
              </a:rPr>
              <a:t>301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40" name="Straight Connector 39">
            <a:extLst>
              <a:ext uri="{FF2B5EF4-FFF2-40B4-BE49-F238E27FC236}">
                <a16:creationId xmlns:a16="http://schemas.microsoft.com/office/drawing/2014/main" xmlns="" id="{36CB906B-26BC-85C1-182B-CCFBD6C978E0}"/>
              </a:ext>
            </a:extLst>
          </p:cNvPr>
          <p:cNvCxnSpPr/>
          <p:nvPr/>
        </p:nvCxnSpPr>
        <p:spPr>
          <a:xfrm flipV="1">
            <a:off x="5188" y="3055182"/>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531461" y="397175"/>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4/6</a:t>
            </a:r>
            <a:endParaRPr lang="en-US" sz="700" dirty="0">
              <a:solidFill>
                <a:schemeClr val="bg1"/>
              </a:solidFill>
              <a:latin typeface="HP Simplified" panose="020B0604020204020204" pitchFamily="34" charset="0"/>
              <a:cs typeface="Arial" panose="020B0604020202020204" pitchFamily="34" charset="0"/>
            </a:endParaRPr>
          </a:p>
        </p:txBody>
      </p:sp>
      <p:pic>
        <p:nvPicPr>
          <p:cNvPr id="4" name="Picture 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366831" y="3892072"/>
            <a:ext cx="4072517" cy="2206301"/>
          </a:xfrm>
          <a:prstGeom prst="rect">
            <a:avLst/>
          </a:prstGeom>
        </p:spPr>
      </p:pic>
      <p:sp>
        <p:nvSpPr>
          <p:cNvPr id="30" name="Rectangle 29"/>
          <p:cNvSpPr/>
          <p:nvPr/>
        </p:nvSpPr>
        <p:spPr>
          <a:xfrm>
            <a:off x="2529949" y="524248"/>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or Until Stock Last.</a:t>
            </a:r>
          </a:p>
        </p:txBody>
      </p:sp>
      <p:sp>
        <p:nvSpPr>
          <p:cNvPr id="27" name="TextBox 26">
            <a:extLst>
              <a:ext uri="{FF2B5EF4-FFF2-40B4-BE49-F238E27FC236}">
                <a16:creationId xmlns:a16="http://schemas.microsoft.com/office/drawing/2014/main" xmlns="" id="{B036CF4D-F7C2-33A1-5CAB-D06DFC47BE33}"/>
              </a:ext>
            </a:extLst>
          </p:cNvPr>
          <p:cNvSpPr txBox="1"/>
          <p:nvPr/>
        </p:nvSpPr>
        <p:spPr>
          <a:xfrm>
            <a:off x="1540306" y="1936563"/>
            <a:ext cx="3055426" cy="553998"/>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4ZB95A</a:t>
            </a:r>
            <a:r>
              <a:rPr lang="en-US" sz="750" dirty="0">
                <a:solidFill>
                  <a:srgbClr val="000000"/>
                </a:solidFill>
                <a:latin typeface="HP Simplified" panose="020B0604020204020204" pitchFamily="34" charset="0"/>
                <a:hlinkClick r:id="rId11"/>
              </a:rPr>
              <a:t> </a:t>
            </a:r>
            <a:r>
              <a:rPr lang="en-US" sz="750" b="1" dirty="0">
                <a:solidFill>
                  <a:srgbClr val="000000"/>
                </a:solidFill>
                <a:latin typeface="HP Simplified" panose="020B0604020204020204" pitchFamily="34" charset="0"/>
              </a:rPr>
              <a:t>HP PRINTER LASER COLOR BUSINESS 150NW A4</a:t>
            </a:r>
            <a:r>
              <a:rPr lang="en-US" sz="750" dirty="0">
                <a:solidFill>
                  <a:srgbClr val="000000"/>
                </a:solidFill>
                <a:latin typeface="HP Simplified" panose="020B0604020204020204" pitchFamily="34" charset="0"/>
              </a:rPr>
              <a:t>, 18PPM (B), 4PPM (C), 600 X 600 DPI, 400MHZ, 64MB, DC:20K, USB, WIFI, LAN, 1YW. WORK EFFICIENTLY WITH A SMALL, COMPACT PRINTER – WORLD'S SMALLEST IN-CLASS. </a:t>
            </a:r>
            <a:r>
              <a:rPr lang="en-US" sz="750" dirty="0">
                <a:solidFill>
                  <a:srgbClr val="FF0000"/>
                </a:solidFill>
                <a:latin typeface="HP Simplified" panose="020B0604020204020204" pitchFamily="34" charset="0"/>
              </a:rPr>
              <a:t>235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28" name="TextBox 27">
            <a:extLst>
              <a:ext uri="{FF2B5EF4-FFF2-40B4-BE49-F238E27FC236}">
                <a16:creationId xmlns:a16="http://schemas.microsoft.com/office/drawing/2014/main" xmlns="" id="{0F7C8EF0-93B1-2C16-0012-9FD378612415}"/>
              </a:ext>
            </a:extLst>
          </p:cNvPr>
          <p:cNvSpPr txBox="1"/>
          <p:nvPr/>
        </p:nvSpPr>
        <p:spPr>
          <a:xfrm>
            <a:off x="-8086" y="1351818"/>
            <a:ext cx="4691150"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maximum productivity in limited spaces, the HP Color Laser 150nw A4 Color Laser Printer is a reliable and enduring device that fits any office.</a:t>
            </a:r>
            <a:endParaRPr lang="el-GR" sz="700" b="1" dirty="0">
              <a:solidFill>
                <a:schemeClr val="tx2"/>
              </a:solidFill>
              <a:latin typeface="HP Simplified" panose="020B0604020204020204" pitchFamily="34" charset="0"/>
            </a:endParaRPr>
          </a:p>
        </p:txBody>
      </p:sp>
      <p:pic>
        <p:nvPicPr>
          <p:cNvPr id="5" name="Picture 4"/>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09959" y="1703819"/>
            <a:ext cx="1287926" cy="1263158"/>
          </a:xfrm>
          <a:prstGeom prst="rect">
            <a:avLst/>
          </a:prstGeom>
        </p:spPr>
      </p:pic>
      <p:cxnSp>
        <p:nvCxnSpPr>
          <p:cNvPr id="35" name="Straight Connector 34">
            <a:extLst>
              <a:ext uri="{FF2B5EF4-FFF2-40B4-BE49-F238E27FC236}">
                <a16:creationId xmlns:a16="http://schemas.microsoft.com/office/drawing/2014/main" xmlns="" id="{36CB906B-26BC-85C1-182B-CCFBD6C978E0}"/>
              </a:ext>
            </a:extLst>
          </p:cNvPr>
          <p:cNvCxnSpPr/>
          <p:nvPr/>
        </p:nvCxnSpPr>
        <p:spPr>
          <a:xfrm flipV="1">
            <a:off x="5012314" y="1590130"/>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521484" y="621045"/>
            <a:ext cx="2443711" cy="553998"/>
          </a:xfrm>
          <a:prstGeom prst="rect">
            <a:avLst/>
          </a:prstGeom>
        </p:spPr>
        <p:txBody>
          <a:bodyPr wrap="square">
            <a:spAutoFit/>
          </a:bodyPr>
          <a:lstStyle/>
          <a:p>
            <a:r>
              <a:rPr lang="en-US" sz="750" dirty="0">
                <a:solidFill>
                  <a:srgbClr val="000000"/>
                </a:solidFill>
                <a:latin typeface="HP Simplified" panose="020B0604020204020204" pitchFamily="34" charset="0"/>
              </a:rPr>
              <a:t>3PZ95A</a:t>
            </a:r>
            <a:r>
              <a:rPr lang="en-US" sz="750" dirty="0">
                <a:solidFill>
                  <a:srgbClr val="000000"/>
                </a:solidFill>
                <a:latin typeface="HP Simplified" panose="020B0604020204020204" pitchFamily="34" charset="0"/>
                <a:hlinkClick r:id="rId13"/>
              </a:rPr>
              <a:t> </a:t>
            </a:r>
            <a:r>
              <a:rPr lang="en-US" sz="750" b="1" dirty="0">
                <a:solidFill>
                  <a:srgbClr val="000000"/>
                </a:solidFill>
                <a:latin typeface="HP Simplified" panose="020B0604020204020204" pitchFamily="34" charset="0"/>
              </a:rPr>
              <a:t>HP PRINTER LASER COLOR ENTERPRISE M455DN A4, </a:t>
            </a:r>
            <a:r>
              <a:rPr lang="en-US" sz="750" dirty="0">
                <a:solidFill>
                  <a:srgbClr val="000000"/>
                </a:solidFill>
                <a:latin typeface="HP Simplified" panose="020B0604020204020204" pitchFamily="34" charset="0"/>
              </a:rPr>
              <a:t>27PPM (B) &amp; 24PPM (C), 600 X 600 DPI, 800MHz, 1.25GB, DC:55K, DUPLEX, 2X TRAYS 300 SHEETS TOTAL, 3-10 USERS, LAN, 1YW,</a:t>
            </a:r>
            <a:r>
              <a:rPr lang="en-US" sz="750" b="1" dirty="0">
                <a:solidFill>
                  <a:srgbClr val="000000"/>
                </a:solidFill>
                <a:latin typeface="HP Simplified" panose="020B0604020204020204" pitchFamily="34" charset="0"/>
              </a:rPr>
              <a:t> GET 3YW EXT. FREE  </a:t>
            </a:r>
            <a:r>
              <a:rPr lang="en-US" sz="750" dirty="0">
                <a:solidFill>
                  <a:srgbClr val="FF0000"/>
                </a:solidFill>
                <a:latin typeface="HP Simplified" panose="020B0604020204020204" pitchFamily="34" charset="0"/>
              </a:rPr>
              <a:t>616 </a:t>
            </a:r>
            <a:r>
              <a:rPr lang="en-GB" sz="750" dirty="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37" name="TextBox 36">
            <a:extLst>
              <a:ext uri="{FF2B5EF4-FFF2-40B4-BE49-F238E27FC236}">
                <a16:creationId xmlns:a16="http://schemas.microsoft.com/office/drawing/2014/main" xmlns="" id="{0F7C8EF0-93B1-2C16-0012-9FD378612415}"/>
              </a:ext>
            </a:extLst>
          </p:cNvPr>
          <p:cNvSpPr txBox="1"/>
          <p:nvPr/>
        </p:nvSpPr>
        <p:spPr>
          <a:xfrm>
            <a:off x="5066103" y="88382"/>
            <a:ext cx="4539994" cy="307777"/>
          </a:xfrm>
          <a:prstGeom prst="rect">
            <a:avLst/>
          </a:prstGeom>
          <a:noFill/>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color printing, laser productivity, and award-winning reliability in a space-saving design.</a:t>
            </a:r>
            <a:endParaRPr lang="el-GR" sz="7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8159375" y="476450"/>
            <a:ext cx="1364029" cy="929084"/>
          </a:xfrm>
          <a:prstGeom prst="rect">
            <a:avLst/>
          </a:prstGeom>
        </p:spPr>
      </p:pic>
      <p:sp>
        <p:nvSpPr>
          <p:cNvPr id="6" name="Rectangle 5">
            <a:extLst>
              <a:ext uri="{FF2B5EF4-FFF2-40B4-BE49-F238E27FC236}">
                <a16:creationId xmlns:a16="http://schemas.microsoft.com/office/drawing/2014/main" xmlns="" id="{0393EE66-FE8B-76F1-143D-65B5AE4E1C34}"/>
              </a:ext>
            </a:extLst>
          </p:cNvPr>
          <p:cNvSpPr/>
          <p:nvPr/>
        </p:nvSpPr>
        <p:spPr>
          <a:xfrm>
            <a:off x="6278843" y="6417425"/>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9" name="Rectangle 8">
            <a:extLst>
              <a:ext uri="{FF2B5EF4-FFF2-40B4-BE49-F238E27FC236}">
                <a16:creationId xmlns:a16="http://schemas.microsoft.com/office/drawing/2014/main" xmlns="" id="{35BFD563-5D88-1EF9-2267-C63B21CD1E01}"/>
              </a:ext>
            </a:extLst>
          </p:cNvPr>
          <p:cNvSpPr/>
          <p:nvPr/>
        </p:nvSpPr>
        <p:spPr>
          <a:xfrm>
            <a:off x="-17620" y="6402095"/>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38" name="TextBox 37">
            <a:extLst>
              <a:ext uri="{FF2B5EF4-FFF2-40B4-BE49-F238E27FC236}">
                <a16:creationId xmlns:a16="http://schemas.microsoft.com/office/drawing/2014/main" xmlns="" id="{B036CF4D-F7C2-33A1-5CAB-D06DFC47BE33}"/>
              </a:ext>
            </a:extLst>
          </p:cNvPr>
          <p:cNvSpPr txBox="1"/>
          <p:nvPr/>
        </p:nvSpPr>
        <p:spPr>
          <a:xfrm>
            <a:off x="1591483" y="4153381"/>
            <a:ext cx="2800051" cy="553998"/>
          </a:xfrm>
          <a:prstGeom prst="rect">
            <a:avLst/>
          </a:prstGeom>
          <a:noFill/>
        </p:spPr>
        <p:txBody>
          <a:bodyPr wrap="square" rtlCol="0">
            <a:spAutoFit/>
          </a:bodyPr>
          <a:lstStyle/>
          <a:p>
            <a:pPr fontAlgn="t"/>
            <a:r>
              <a:rPr lang="en-US" sz="750" dirty="0">
                <a:solidFill>
                  <a:srgbClr val="000000"/>
                </a:solidFill>
                <a:highlight>
                  <a:srgbClr val="FFFFFF"/>
                </a:highlight>
                <a:latin typeface="HP Simplified" panose="020B0604020204020204" pitchFamily="34" charset="0"/>
              </a:rPr>
              <a:t>499R0F</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HP PRINTER LASER COLOR PRO BUSINESS 3202DW </a:t>
            </a:r>
            <a:r>
              <a:rPr lang="en-US" sz="750" dirty="0">
                <a:solidFill>
                  <a:srgbClr val="000000"/>
                </a:solidFill>
                <a:latin typeface="HP Simplified" panose="020B0604020204020204" pitchFamily="34" charset="0"/>
              </a:rPr>
              <a:t>A4, 25PPM (B&amp;C), 600X600 DPI, 1.2GHz, 256MB, DC:40K, DUPLEX, AIRPRINT, USB, WIFI, LAN, 1YW, </a:t>
            </a:r>
            <a:r>
              <a:rPr lang="en-US" sz="750" b="1" dirty="0">
                <a:solidFill>
                  <a:srgbClr val="000000"/>
                </a:solidFill>
                <a:latin typeface="HP Simplified" panose="020B0604020204020204" pitchFamily="34" charset="0"/>
              </a:rPr>
              <a:t>GET 3YW EXT. FREE, CASHBACK 30€ UNTIL 31/07/25 </a:t>
            </a:r>
            <a:r>
              <a:rPr lang="en-US" sz="750" dirty="0">
                <a:solidFill>
                  <a:srgbClr val="FF0000"/>
                </a:solidFill>
                <a:latin typeface="HP Simplified" panose="020B0604020204020204" pitchFamily="34" charset="0"/>
              </a:rPr>
              <a:t>310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39" name="Straight Connector 38">
            <a:extLst>
              <a:ext uri="{FF2B5EF4-FFF2-40B4-BE49-F238E27FC236}">
                <a16:creationId xmlns:a16="http://schemas.microsoft.com/office/drawing/2014/main" xmlns="" id="{36CB906B-26BC-85C1-182B-CCFBD6C978E0}"/>
              </a:ext>
            </a:extLst>
          </p:cNvPr>
          <p:cNvCxnSpPr/>
          <p:nvPr/>
        </p:nvCxnSpPr>
        <p:spPr>
          <a:xfrm flipV="1">
            <a:off x="23969" y="4776495"/>
            <a:ext cx="4818915" cy="753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648354" y="2535356"/>
            <a:ext cx="2274758" cy="669414"/>
          </a:xfrm>
          <a:prstGeom prst="rect">
            <a:avLst/>
          </a:prstGeom>
        </p:spPr>
        <p:txBody>
          <a:bodyPr wrap="square">
            <a:spAutoFit/>
          </a:bodyPr>
          <a:lstStyle/>
          <a:p>
            <a:r>
              <a:rPr lang="en-US" sz="750" dirty="0">
                <a:solidFill>
                  <a:srgbClr val="000000"/>
                </a:solidFill>
                <a:latin typeface="HP Simplified" panose="020B0604020204020204" pitchFamily="34" charset="0"/>
              </a:rPr>
              <a:t>CE712A</a:t>
            </a:r>
            <a:r>
              <a:rPr lang="en-US" sz="750" dirty="0">
                <a:solidFill>
                  <a:srgbClr val="000000"/>
                </a:solidFill>
                <a:latin typeface="HP Simplified" panose="020B0604020204020204" pitchFamily="34" charset="0"/>
                <a:hlinkClick r:id="rId15"/>
              </a:rPr>
              <a:t> </a:t>
            </a:r>
            <a:r>
              <a:rPr lang="en-US" sz="750" b="1" dirty="0">
                <a:solidFill>
                  <a:srgbClr val="000000"/>
                </a:solidFill>
                <a:latin typeface="HP Simplified" panose="020B0604020204020204" pitchFamily="34" charset="0"/>
              </a:rPr>
              <a:t>HP PRINTER LASER COLOR BUSINESS PROFESSIONAL CP5225DN A3</a:t>
            </a:r>
            <a:r>
              <a:rPr lang="en-US" sz="750" dirty="0">
                <a:solidFill>
                  <a:srgbClr val="000000"/>
                </a:solidFill>
                <a:latin typeface="HP Simplified" panose="020B0604020204020204" pitchFamily="34" charset="0"/>
              </a:rPr>
              <a:t>, 20PPM (B&amp;C) A4 10PPM (B&amp;C) A3, 600 X 600 DPI, DC:75K, DUPLEX, 2X TRAYS, NUMBER OF USERS: 5-15 USERS, USB, LAN, 1YW </a:t>
            </a:r>
            <a:r>
              <a:rPr lang="en-US" sz="750" dirty="0">
                <a:solidFill>
                  <a:srgbClr val="FF0000"/>
                </a:solidFill>
                <a:latin typeface="HP Simplified" panose="020B0604020204020204" pitchFamily="34" charset="0"/>
              </a:rPr>
              <a:t>1,503 </a:t>
            </a:r>
            <a:r>
              <a:rPr lang="en-GB" sz="750" dirty="0">
                <a:solidFill>
                  <a:srgbClr val="FF0000"/>
                </a:solidFill>
                <a:latin typeface="HP Simplified" panose="020B0604020204020204" pitchFamily="34" charset="0"/>
              </a:rPr>
              <a:t>€</a:t>
            </a:r>
            <a:endParaRPr lang="en-US" altLang="en-US" sz="800" i="1" dirty="0">
              <a:solidFill>
                <a:srgbClr val="92D050"/>
              </a:solidFill>
              <a:latin typeface="HP Simplified" panose="020B0604020204020204" pitchFamily="34" charset="0"/>
              <a:ea typeface="Calibri" panose="020F0502020204030204" pitchFamily="34" charset="0"/>
            </a:endParaRPr>
          </a:p>
        </p:txBody>
      </p:sp>
      <p:pic>
        <p:nvPicPr>
          <p:cNvPr id="12" name="Picture 11"/>
          <p:cNvPicPr>
            <a:picLocks noChangeAspect="1"/>
          </p:cNvPicPr>
          <p:nvPr/>
        </p:nvPicPr>
        <p:blipFill>
          <a:blip r:embed="rId16"/>
          <a:stretch>
            <a:fillRect/>
          </a:stretch>
        </p:blipFill>
        <p:spPr>
          <a:xfrm>
            <a:off x="9448760" y="1599048"/>
            <a:ext cx="457240" cy="280440"/>
          </a:xfrm>
          <a:prstGeom prst="rect">
            <a:avLst/>
          </a:prstGeom>
        </p:spPr>
      </p:pic>
      <p:sp>
        <p:nvSpPr>
          <p:cNvPr id="42" name="TextBox 41">
            <a:extLst>
              <a:ext uri="{FF2B5EF4-FFF2-40B4-BE49-F238E27FC236}">
                <a16:creationId xmlns:a16="http://schemas.microsoft.com/office/drawing/2014/main" xmlns="" id="{0F7C8EF0-93B1-2C16-0012-9FD378612415}"/>
              </a:ext>
            </a:extLst>
          </p:cNvPr>
          <p:cNvSpPr txBox="1"/>
          <p:nvPr/>
        </p:nvSpPr>
        <p:spPr>
          <a:xfrm>
            <a:off x="5090249" y="1654939"/>
            <a:ext cx="4119851" cy="415498"/>
          </a:xfrm>
          <a:prstGeom prst="rect">
            <a:avLst/>
          </a:prstGeom>
          <a:noFill/>
        </p:spPr>
        <p:txBody>
          <a:bodyPr wrap="square">
            <a:spAutoFit/>
          </a:bodyPr>
          <a:lstStyle/>
          <a:p>
            <a:r>
              <a:rPr lang="en-US" sz="700" b="1" dirty="0">
                <a:solidFill>
                  <a:schemeClr val="tx2"/>
                </a:solidFill>
                <a:latin typeface="HP Simplified" panose="020B0604020204020204" pitchFamily="34" charset="0"/>
              </a:rPr>
              <a:t>Cover all your colour business printing needs from postcards to oversize documents, with this versatile and affordable A3 desktop printer. Get superior print quality with HP ColorSphere toner, fast speeds and ease of use, with unrivalled reliability.</a:t>
            </a:r>
            <a:endParaRPr lang="el-GR" sz="700" b="1" dirty="0">
              <a:solidFill>
                <a:schemeClr val="tx2"/>
              </a:solidFill>
              <a:latin typeface="HP Simplified" panose="020B0604020204020204" pitchFamily="34" charset="0"/>
            </a:endParaRPr>
          </a:p>
        </p:txBody>
      </p:sp>
      <p:pic>
        <p:nvPicPr>
          <p:cNvPr id="13" name="Picture 1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072043" y="2236892"/>
            <a:ext cx="1492199" cy="1216757"/>
          </a:xfrm>
          <a:prstGeom prst="rect">
            <a:avLst/>
          </a:prstGeom>
        </p:spPr>
      </p:pic>
    </p:spTree>
    <p:extLst>
      <p:ext uri="{BB962C8B-B14F-4D97-AF65-F5344CB8AC3E}">
        <p14:creationId xmlns:p14="http://schemas.microsoft.com/office/powerpoint/2010/main" val="3918572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erson looking at a computer&#10;&#10;Description automatically generated">
            <a:extLst>
              <a:ext uri="{FF2B5EF4-FFF2-40B4-BE49-F238E27FC236}">
                <a16:creationId xmlns:a16="http://schemas.microsoft.com/office/drawing/2014/main" xmlns="" id="{434C6800-CECC-8E9E-91F9-EA82BCE3244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5753"/>
          <a:stretch/>
        </p:blipFill>
        <p:spPr>
          <a:xfrm>
            <a:off x="539" y="2773"/>
            <a:ext cx="3050571" cy="1260000"/>
          </a:xfrm>
          <a:prstGeom prst="rect">
            <a:avLst/>
          </a:prstGeom>
        </p:spPr>
      </p:pic>
      <p:sp>
        <p:nvSpPr>
          <p:cNvPr id="56" name="Rectangle 55"/>
          <p:cNvSpPr/>
          <p:nvPr/>
        </p:nvSpPr>
        <p:spPr>
          <a:xfrm>
            <a:off x="2672186" y="1321434"/>
            <a:ext cx="2242259" cy="415498"/>
          </a:xfrm>
          <a:prstGeom prst="rect">
            <a:avLst/>
          </a:prstGeom>
        </p:spPr>
        <p:txBody>
          <a:bodyPr wrap="square">
            <a:spAutoFit/>
          </a:bodyPr>
          <a:lstStyle/>
          <a:p>
            <a:r>
              <a:rPr lang="en-GB" sz="700" b="1" dirty="0">
                <a:solidFill>
                  <a:schemeClr val="tx2"/>
                </a:solidFill>
                <a:latin typeface="HP Simplified" panose="020B0604020204020204" pitchFamily="34" charset="0"/>
              </a:rPr>
              <a:t>The HP Color LaserJet Pro </a:t>
            </a:r>
            <a:r>
              <a:rPr lang="en-US" sz="700" b="1" dirty="0">
                <a:solidFill>
                  <a:schemeClr val="tx2"/>
                </a:solidFill>
                <a:latin typeface="HP Simplified" panose="020B0604020204020204" pitchFamily="34" charset="0"/>
              </a:rPr>
              <a:t>Bussiness </a:t>
            </a:r>
            <a:r>
              <a:rPr lang="en-GB" sz="700" b="1" dirty="0">
                <a:solidFill>
                  <a:schemeClr val="tx2"/>
                </a:solidFill>
                <a:latin typeface="HP Simplified" panose="020B0604020204020204" pitchFamily="34" charset="0"/>
              </a:rPr>
              <a:t>is designed to let you focus your time where it’s most effective-growing your business and staying ahead of the competition.</a:t>
            </a:r>
            <a:endParaRPr lang="en-US" sz="700" b="1" dirty="0">
              <a:solidFill>
                <a:schemeClr val="tx2"/>
              </a:solidFill>
              <a:latin typeface="HP Simplified" panose="020B0604020204020204" pitchFamily="34" charset="0"/>
            </a:endParaRPr>
          </a:p>
        </p:txBody>
      </p:sp>
      <p:pic>
        <p:nvPicPr>
          <p:cNvPr id="74" name="Picture 73"/>
          <p:cNvPicPr>
            <a:picLocks noChangeAspect="1"/>
          </p:cNvPicPr>
          <p:nvPr/>
        </p:nvPicPr>
        <p:blipFill>
          <a:blip r:embed="rId4">
            <a:duotone>
              <a:schemeClr val="accent5">
                <a:shade val="45000"/>
                <a:satMod val="135000"/>
              </a:schemeClr>
              <a:prstClr val="white"/>
            </a:duotone>
          </a:blip>
          <a:stretch>
            <a:fillRect/>
          </a:stretch>
        </p:blipFill>
        <p:spPr>
          <a:xfrm>
            <a:off x="3026101" y="-1905"/>
            <a:ext cx="1928103" cy="1271647"/>
          </a:xfrm>
          <a:prstGeom prst="rect">
            <a:avLst/>
          </a:prstGeom>
        </p:spPr>
      </p:pic>
      <p:pic>
        <p:nvPicPr>
          <p:cNvPr id="96" name="Picture 8" descr="http://evonexus.org/wp-content/uploads/2015/11/hp-logo-color.png"/>
          <p:cNvPicPr>
            <a:picLocks noChangeAspect="1" noChangeArrowheads="1"/>
          </p:cNvPicPr>
          <p:nvPr/>
        </p:nvPicPr>
        <p:blipFill rotWithShape="1">
          <a:blip r:embed="rId5" cstate="email">
            <a:biLevel thresh="25000"/>
            <a:extLst>
              <a:ext uri="{28A0092B-C50C-407E-A947-70E740481C1C}">
                <a14:useLocalDpi xmlns:a14="http://schemas.microsoft.com/office/drawing/2010/main"/>
              </a:ext>
            </a:extLst>
          </a:blip>
          <a:srcRect l="22939" r="21562"/>
          <a:stretch/>
        </p:blipFill>
        <p:spPr bwMode="auto">
          <a:xfrm>
            <a:off x="4593204" y="33546"/>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3009996" y="27455"/>
            <a:ext cx="1423250" cy="400110"/>
          </a:xfrm>
          <a:prstGeom prst="rect">
            <a:avLst/>
          </a:prstGeom>
          <a:noFill/>
        </p:spPr>
        <p:txBody>
          <a:bodyPr wrap="square">
            <a:spAutoFit/>
          </a:bodyPr>
          <a:lstStyle/>
          <a:p>
            <a:r>
              <a:rPr lang="en-GB" sz="1000" b="1" dirty="0">
                <a:solidFill>
                  <a:schemeClr val="bg1"/>
                </a:solidFill>
                <a:effectLst>
                  <a:outerShdw blurRad="38100" dist="38100" dir="2700000" algn="tl">
                    <a:srgbClr val="000000">
                      <a:alpha val="43137"/>
                    </a:srgbClr>
                  </a:outerShdw>
                </a:effectLst>
                <a:latin typeface="HP Simplified" panose="020B0604020204020204" pitchFamily="34" charset="0"/>
              </a:rPr>
              <a:t>HP Colour All In One MFP Laser Printers</a:t>
            </a:r>
          </a:p>
        </p:txBody>
      </p:sp>
      <p:cxnSp>
        <p:nvCxnSpPr>
          <p:cNvPr id="25" name="Straight Connector 24">
            <a:extLst>
              <a:ext uri="{FF2B5EF4-FFF2-40B4-BE49-F238E27FC236}">
                <a16:creationId xmlns:a16="http://schemas.microsoft.com/office/drawing/2014/main" xmlns="" id="{E1EF66C3-1094-6067-79EF-C04DD94FCB3B}"/>
              </a:ext>
            </a:extLst>
          </p:cNvPr>
          <p:cNvCxnSpPr>
            <a:cxnSpLocks/>
          </p:cNvCxnSpPr>
          <p:nvPr/>
        </p:nvCxnSpPr>
        <p:spPr>
          <a:xfrm>
            <a:off x="4979600" y="39827"/>
            <a:ext cx="4822" cy="62735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980401" y="1907194"/>
            <a:ext cx="1601611" cy="1601611"/>
          </a:xfrm>
          <a:prstGeom prst="rect">
            <a:avLst/>
          </a:prstGeom>
        </p:spPr>
      </p:pic>
      <p:sp>
        <p:nvSpPr>
          <p:cNvPr id="45" name="TextBox 44">
            <a:extLst>
              <a:ext uri="{FF2B5EF4-FFF2-40B4-BE49-F238E27FC236}">
                <a16:creationId xmlns:a16="http://schemas.microsoft.com/office/drawing/2014/main" xmlns="" id="{49462435-303A-45CC-AC83-DCDBE47D8861}"/>
              </a:ext>
            </a:extLst>
          </p:cNvPr>
          <p:cNvSpPr txBox="1"/>
          <p:nvPr/>
        </p:nvSpPr>
        <p:spPr>
          <a:xfrm>
            <a:off x="2729906" y="4526719"/>
            <a:ext cx="2081350"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4RA84F</a:t>
            </a:r>
            <a:r>
              <a:rPr lang="en-GB" sz="750" dirty="0">
                <a:solidFill>
                  <a:srgbClr val="000000"/>
                </a:solidFill>
                <a:latin typeface="HP Simplified" panose="020B0604020204020204" pitchFamily="34" charset="0"/>
                <a:hlinkClick r:id="rId7"/>
              </a:rPr>
              <a:t> </a:t>
            </a:r>
            <a:r>
              <a:rPr lang="en-GB" sz="750" b="1" dirty="0">
                <a:solidFill>
                  <a:srgbClr val="000000"/>
                </a:solidFill>
                <a:latin typeface="HP Simplified" panose="020B0604020204020204" pitchFamily="34" charset="0"/>
              </a:rPr>
              <a:t>HP PRINTER ALL IN ONE LASER COLOR PRO BUSINESS 4302FDN</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A4</a:t>
            </a:r>
            <a:r>
              <a:rPr lang="en-GB" sz="750" dirty="0">
                <a:solidFill>
                  <a:srgbClr val="000000"/>
                </a:solidFill>
                <a:latin typeface="HP Simplified" panose="020B0604020204020204" pitchFamily="34" charset="0"/>
              </a:rPr>
              <a:t>, PRINT, SCAN, COPY, FAX, 35PPM (B&amp;C), 600 X 600 DPI, 512MB, DC:50K, DUPLEX, ADF 50 PAGES, USERS 3-10, USB, LAN, 1YW, </a:t>
            </a:r>
            <a:r>
              <a:rPr lang="en-GB" sz="750" b="1" dirty="0">
                <a:solidFill>
                  <a:srgbClr val="000000"/>
                </a:solidFill>
                <a:latin typeface="HP Simplified" panose="020B0604020204020204" pitchFamily="34" charset="0"/>
              </a:rPr>
              <a:t>GET 3YW EXT. FREE, </a:t>
            </a:r>
            <a:r>
              <a:rPr lang="en-US" sz="750" b="1" dirty="0">
                <a:solidFill>
                  <a:srgbClr val="000000"/>
                </a:solidFill>
                <a:latin typeface="HP Simplified" panose="020B0604020204020204" pitchFamily="34" charset="0"/>
              </a:rPr>
              <a:t>CASHBACK 50€ UNTIL 31/07/2025 </a:t>
            </a:r>
            <a:r>
              <a:rPr lang="en-US" sz="750" dirty="0">
                <a:solidFill>
                  <a:srgbClr val="FF0000"/>
                </a:solidFill>
                <a:latin typeface="HP Simplified" panose="020B0604020204020204" pitchFamily="34" charset="0"/>
              </a:rPr>
              <a:t>615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cxnSp>
        <p:nvCxnSpPr>
          <p:cNvPr id="48" name="Straight Connector 47">
            <a:extLst>
              <a:ext uri="{FF2B5EF4-FFF2-40B4-BE49-F238E27FC236}">
                <a16:creationId xmlns:a16="http://schemas.microsoft.com/office/drawing/2014/main" xmlns="" id="{2C091173-7332-D2A8-1CCD-2ED39E229A0B}"/>
              </a:ext>
            </a:extLst>
          </p:cNvPr>
          <p:cNvCxnSpPr/>
          <p:nvPr/>
        </p:nvCxnSpPr>
        <p:spPr>
          <a:xfrm flipH="1">
            <a:off x="2671541" y="1292173"/>
            <a:ext cx="645" cy="50829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8086" y="6389302"/>
            <a:ext cx="9910024" cy="47542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Rectangle 53"/>
          <p:cNvSpPr/>
          <p:nvPr/>
        </p:nvSpPr>
        <p:spPr>
          <a:xfrm>
            <a:off x="6273783" y="6474230"/>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61" name="Rectangle 60"/>
          <p:cNvSpPr/>
          <p:nvPr/>
        </p:nvSpPr>
        <p:spPr>
          <a:xfrm>
            <a:off x="15584" y="641113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50" name="Rectangle 49"/>
          <p:cNvSpPr/>
          <p:nvPr/>
        </p:nvSpPr>
        <p:spPr>
          <a:xfrm>
            <a:off x="5134980" y="537440"/>
            <a:ext cx="2989033" cy="553998"/>
          </a:xfrm>
          <a:prstGeom prst="rect">
            <a:avLst/>
          </a:prstGeom>
        </p:spPr>
        <p:txBody>
          <a:bodyPr wrap="square">
            <a:spAutoFit/>
          </a:bodyPr>
          <a:lstStyle/>
          <a:p>
            <a:r>
              <a:rPr lang="en-US" sz="750" dirty="0">
                <a:latin typeface="HP Simplified" panose="020B0604020204020204" pitchFamily="34" charset="0"/>
              </a:rPr>
              <a:t>4WF66A</a:t>
            </a:r>
            <a:r>
              <a:rPr lang="en-US" sz="750" dirty="0">
                <a:latin typeface="HP Simplified" panose="020B0604020204020204" pitchFamily="34" charset="0"/>
                <a:hlinkClick r:id="rId8"/>
              </a:rPr>
              <a:t> </a:t>
            </a:r>
            <a:r>
              <a:rPr lang="en-US" sz="750" b="1" dirty="0">
                <a:latin typeface="HP Simplified" panose="020B0604020204020204" pitchFamily="34" charset="0"/>
              </a:rPr>
              <a:t>HP PRINTER ALL IN ONE INKJET COLOR SMART TANK BUSINESS 790 A4</a:t>
            </a:r>
            <a:r>
              <a:rPr lang="en-US" sz="750" dirty="0">
                <a:latin typeface="HP Simplified" panose="020B0604020204020204" pitchFamily="34" charset="0"/>
              </a:rPr>
              <a:t>, PRINT, SCAN, COPY, FAX, 23PPM (B), 22PPM (C),</a:t>
            </a:r>
          </a:p>
          <a:p>
            <a:r>
              <a:rPr lang="en-US" sz="750" dirty="0">
                <a:latin typeface="HP Simplified" panose="020B0604020204020204" pitchFamily="34" charset="0"/>
              </a:rPr>
              <a:t>4800 x 1200 DPI, DC:6K, DUPLEX, ADF, 250P TRAY, USB, BT, WIFI, LAN, 1YW, </a:t>
            </a:r>
            <a:r>
              <a:rPr lang="en-US" sz="750" b="1" dirty="0">
                <a:latin typeface="HP Simplified" panose="020B0604020204020204" pitchFamily="34" charset="0"/>
              </a:rPr>
              <a:t>GET 3YW EXT. FREE, CASHBACK 50€ UNTIL 31/07/2025 </a:t>
            </a:r>
            <a:r>
              <a:rPr lang="en-US" sz="750" dirty="0">
                <a:solidFill>
                  <a:srgbClr val="FF0000"/>
                </a:solidFill>
                <a:latin typeface="HP Simplified" panose="020B0604020204020204" pitchFamily="34" charset="0"/>
              </a:rPr>
              <a:t>383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6" name="Picture 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221018" y="378565"/>
            <a:ext cx="1087460" cy="806698"/>
          </a:xfrm>
          <a:prstGeom prst="rect">
            <a:avLst/>
          </a:prstGeom>
        </p:spPr>
      </p:pic>
      <p:sp>
        <p:nvSpPr>
          <p:cNvPr id="17" name="Rectangle 16"/>
          <p:cNvSpPr/>
          <p:nvPr/>
        </p:nvSpPr>
        <p:spPr>
          <a:xfrm>
            <a:off x="4924684" y="23570"/>
            <a:ext cx="4921337" cy="307777"/>
          </a:xfrm>
          <a:prstGeom prst="rect">
            <a:avLst/>
          </a:prstGeom>
        </p:spPr>
        <p:txBody>
          <a:bodyPr wrap="square">
            <a:spAutoFit/>
          </a:bodyPr>
          <a:lstStyle/>
          <a:p>
            <a:r>
              <a:rPr lang="en-US" sz="700" b="1" dirty="0">
                <a:solidFill>
                  <a:schemeClr val="tx2"/>
                </a:solidFill>
                <a:latin typeface="HP Simplified" panose="020B0604020204020204" pitchFamily="34" charset="0"/>
              </a:rPr>
              <a:t>Boost productivity with mobile setup, two-sided printing, Magic touch panel, and fax, so you can connect, work, and print intuitively. Get outstanding quality and value – up to three years of Original HP Ink included in the box.</a:t>
            </a:r>
          </a:p>
        </p:txBody>
      </p:sp>
      <p:pic>
        <p:nvPicPr>
          <p:cNvPr id="11" name="Picture 10"/>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422758" y="3215527"/>
            <a:ext cx="1081597" cy="991657"/>
          </a:xfrm>
          <a:prstGeom prst="rect">
            <a:avLst/>
          </a:prstGeom>
        </p:spPr>
      </p:pic>
      <p:sp>
        <p:nvSpPr>
          <p:cNvPr id="63" name="Rectangle 62">
            <a:extLst>
              <a:ext uri="{FF2B5EF4-FFF2-40B4-BE49-F238E27FC236}">
                <a16:creationId xmlns:a16="http://schemas.microsoft.com/office/drawing/2014/main" xmlns="" id="{8592DAB7-EB45-4087-8930-E3B5041A49B0}"/>
              </a:ext>
            </a:extLst>
          </p:cNvPr>
          <p:cNvSpPr/>
          <p:nvPr/>
        </p:nvSpPr>
        <p:spPr>
          <a:xfrm>
            <a:off x="4968490" y="2500099"/>
            <a:ext cx="4872329" cy="307777"/>
          </a:xfrm>
          <a:prstGeom prst="rect">
            <a:avLst/>
          </a:prstGeom>
        </p:spPr>
        <p:txBody>
          <a:bodyPr wrap="square">
            <a:spAutoFit/>
          </a:bodyPr>
          <a:lstStyle/>
          <a:p>
            <a:r>
              <a:rPr lang="en-US" sz="700" b="1" dirty="0">
                <a:solidFill>
                  <a:schemeClr val="tx2"/>
                </a:solidFill>
                <a:latin typeface="HP Simplified" panose="020B0604020204020204" pitchFamily="34" charset="0"/>
              </a:rPr>
              <a:t>Designed for business work teams that need professional performance with fast, high-quality two-sided printing with scanning, copying and fax, plus award-winning reliability in a compact design.</a:t>
            </a:r>
          </a:p>
        </p:txBody>
      </p:sp>
      <p:sp>
        <p:nvSpPr>
          <p:cNvPr id="70" name="Rectangle 69"/>
          <p:cNvSpPr/>
          <p:nvPr/>
        </p:nvSpPr>
        <p:spPr>
          <a:xfrm>
            <a:off x="5160116" y="3828409"/>
            <a:ext cx="3122799" cy="553998"/>
          </a:xfrm>
          <a:prstGeom prst="rect">
            <a:avLst/>
          </a:prstGeom>
        </p:spPr>
        <p:txBody>
          <a:bodyPr wrap="square">
            <a:spAutoFit/>
          </a:bodyPr>
          <a:lstStyle/>
          <a:p>
            <a:r>
              <a:rPr lang="en-US" sz="750" dirty="0">
                <a:solidFill>
                  <a:srgbClr val="000000"/>
                </a:solidFill>
                <a:latin typeface="HP Simplified" panose="020B0604020204020204" pitchFamily="34" charset="0"/>
              </a:rPr>
              <a:t>499Q8F</a:t>
            </a:r>
            <a:r>
              <a:rPr lang="en-US" sz="750" dirty="0">
                <a:solidFill>
                  <a:srgbClr val="000000"/>
                </a:solidFill>
                <a:latin typeface="HP Simplified" panose="020B0604020204020204" pitchFamily="34" charset="0"/>
                <a:hlinkClick r:id="rId11"/>
              </a:rPr>
              <a:t> </a:t>
            </a:r>
            <a:r>
              <a:rPr lang="en-US" sz="750" b="1" dirty="0">
                <a:solidFill>
                  <a:srgbClr val="000000"/>
                </a:solidFill>
                <a:latin typeface="HP Simplified" panose="020B0604020204020204" pitchFamily="34" charset="0"/>
              </a:rPr>
              <a:t>HP PRINTER ALL IN ONE LASER COLOR PRO BUSINESS 3302FDW A4, </a:t>
            </a:r>
            <a:r>
              <a:rPr lang="en-US" sz="750" dirty="0">
                <a:solidFill>
                  <a:srgbClr val="000000"/>
                </a:solidFill>
                <a:latin typeface="HP Simplified" panose="020B0604020204020204" pitchFamily="34" charset="0"/>
              </a:rPr>
              <a:t>PRINT, SCAN, COPY, FAX, 25PPM (B&amp;C), 600 X 600 DPI,1.2GHz, 512MB, DC:40K, DUPLEX, ADF, AIRPRINT,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30€ UNTIL 31/07/2025 </a:t>
            </a:r>
            <a:r>
              <a:rPr lang="en-US" sz="750" dirty="0">
                <a:solidFill>
                  <a:srgbClr val="FF0000"/>
                </a:solidFill>
                <a:latin typeface="HP Simplified" panose="020B0604020204020204" pitchFamily="34" charset="0"/>
              </a:rPr>
              <a:t>445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2" name="TextBox 41">
            <a:extLst>
              <a:ext uri="{FF2B5EF4-FFF2-40B4-BE49-F238E27FC236}">
                <a16:creationId xmlns:a16="http://schemas.microsoft.com/office/drawing/2014/main" xmlns="" id="{49462435-303A-45CC-AC83-DCDBE47D8861}"/>
              </a:ext>
            </a:extLst>
          </p:cNvPr>
          <p:cNvSpPr txBox="1"/>
          <p:nvPr/>
        </p:nvSpPr>
        <p:spPr>
          <a:xfrm>
            <a:off x="2727180" y="3664793"/>
            <a:ext cx="2160237" cy="900246"/>
          </a:xfrm>
          <a:prstGeom prst="rect">
            <a:avLst/>
          </a:prstGeom>
          <a:noFill/>
        </p:spPr>
        <p:txBody>
          <a:bodyPr wrap="square" rtlCol="0">
            <a:spAutoFit/>
          </a:bodyPr>
          <a:lstStyle/>
          <a:p>
            <a:pPr fontAlgn="t"/>
            <a:r>
              <a:rPr lang="en-US" sz="750" dirty="0">
                <a:solidFill>
                  <a:srgbClr val="000000"/>
                </a:solidFill>
                <a:latin typeface="HP Simplified" panose="020B0604020204020204" pitchFamily="34" charset="0"/>
              </a:rPr>
              <a:t>4RA83F</a:t>
            </a:r>
            <a:r>
              <a:rPr lang="en-US" sz="750" dirty="0">
                <a:solidFill>
                  <a:srgbClr val="000000"/>
                </a:solidFill>
                <a:latin typeface="HP Simplified" panose="020B0604020204020204" pitchFamily="34" charset="0"/>
                <a:hlinkClick r:id="rId12"/>
              </a:rPr>
              <a:t> </a:t>
            </a:r>
            <a:r>
              <a:rPr lang="en-US" sz="750" b="1" dirty="0">
                <a:solidFill>
                  <a:srgbClr val="000000"/>
                </a:solidFill>
                <a:latin typeface="HP Simplified" panose="020B0604020204020204" pitchFamily="34" charset="0"/>
              </a:rPr>
              <a:t>HP PRINTER ALL IN ONE LASER COLOR PRO BUSINESS 4302DW A4</a:t>
            </a:r>
            <a:r>
              <a:rPr lang="en-US" sz="750" dirty="0">
                <a:solidFill>
                  <a:srgbClr val="000000"/>
                </a:solidFill>
                <a:latin typeface="HP Simplified" panose="020B0604020204020204" pitchFamily="34" charset="0"/>
              </a:rPr>
              <a:t>, PRINT, SCAN, COPY, 35PPM (B&amp;C), 600 X 600 DPI, 512MB, DC:50K, DUPLEX, ADF 50 PAGES, USERS 3-10, USB, WIFI, LAN, 1YW, </a:t>
            </a:r>
            <a:r>
              <a:rPr lang="en-US" sz="750" b="1" dirty="0">
                <a:solidFill>
                  <a:srgbClr val="000000"/>
                </a:solidFill>
                <a:latin typeface="HP Simplified" panose="020B0604020204020204" pitchFamily="34" charset="0"/>
              </a:rPr>
              <a:t>GET 3YW EXT. FREE</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CASHBACK 50€ UNTIL 31/07/2025 </a:t>
            </a:r>
            <a:r>
              <a:rPr lang="en-US" sz="750" dirty="0">
                <a:solidFill>
                  <a:srgbClr val="FF0000"/>
                </a:solidFill>
                <a:latin typeface="HP Simplified" panose="020B0604020204020204" pitchFamily="34" charset="0"/>
              </a:rPr>
              <a:t>488 </a:t>
            </a:r>
            <a:r>
              <a:rPr lang="en-GB" sz="750" dirty="0">
                <a:solidFill>
                  <a:srgbClr val="FF0000"/>
                </a:solidFill>
                <a:latin typeface="HP Simplified" panose="020B0604020204020204" pitchFamily="34" charset="0"/>
              </a:rPr>
              <a:t>€</a:t>
            </a:r>
            <a:endParaRPr lang="en-US" altLang="en-US" sz="700" i="1" dirty="0">
              <a:solidFill>
                <a:srgbClr val="92D050"/>
              </a:solidFill>
              <a:latin typeface="HP Simplified" panose="020B0604020204020204" pitchFamily="34" charset="0"/>
              <a:ea typeface="Calibri" panose="020F0502020204030204" pitchFamily="34" charset="0"/>
            </a:endParaRPr>
          </a:p>
          <a:p>
            <a:pPr fontAlgn="t"/>
            <a:endParaRPr lang="en-US" altLang="en-US" sz="750" dirty="0">
              <a:solidFill>
                <a:srgbClr val="FF0000"/>
              </a:solidFill>
              <a:latin typeface="HP Simplified" panose="020B0604020204020204" pitchFamily="34" charset="0"/>
            </a:endParaRPr>
          </a:p>
        </p:txBody>
      </p:sp>
      <p:cxnSp>
        <p:nvCxnSpPr>
          <p:cNvPr id="41" name="Straight Connector 40">
            <a:extLst>
              <a:ext uri="{FF2B5EF4-FFF2-40B4-BE49-F238E27FC236}">
                <a16:creationId xmlns:a16="http://schemas.microsoft.com/office/drawing/2014/main" xmlns="" id="{36CB906B-26BC-85C1-182B-CCFBD6C978E0}"/>
              </a:ext>
            </a:extLst>
          </p:cNvPr>
          <p:cNvCxnSpPr/>
          <p:nvPr/>
        </p:nvCxnSpPr>
        <p:spPr>
          <a:xfrm>
            <a:off x="5049563" y="1210417"/>
            <a:ext cx="4805897" cy="1488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3009996" y="401239"/>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5/6</a:t>
            </a:r>
            <a:endParaRPr lang="en-US" sz="700" dirty="0">
              <a:solidFill>
                <a:schemeClr val="bg1"/>
              </a:solidFill>
              <a:latin typeface="HP Simplified" panose="020B0604020204020204" pitchFamily="34" charset="0"/>
              <a:cs typeface="Arial" panose="020B0604020202020204" pitchFamily="34" charset="0"/>
            </a:endParaRPr>
          </a:p>
        </p:txBody>
      </p:sp>
      <p:sp>
        <p:nvSpPr>
          <p:cNvPr id="49" name="Rectangle 48"/>
          <p:cNvSpPr/>
          <p:nvPr/>
        </p:nvSpPr>
        <p:spPr>
          <a:xfrm>
            <a:off x="3009996" y="544619"/>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or Until Stock Last.</a:t>
            </a:r>
          </a:p>
        </p:txBody>
      </p:sp>
      <p:sp>
        <p:nvSpPr>
          <p:cNvPr id="35" name="Rectangle 34"/>
          <p:cNvSpPr/>
          <p:nvPr/>
        </p:nvSpPr>
        <p:spPr>
          <a:xfrm>
            <a:off x="-24705" y="1329076"/>
            <a:ext cx="2641795" cy="523220"/>
          </a:xfrm>
          <a:prstGeom prst="rect">
            <a:avLst/>
          </a:prstGeom>
        </p:spPr>
        <p:txBody>
          <a:bodyPr wrap="square">
            <a:spAutoFit/>
          </a:bodyPr>
          <a:lstStyle/>
          <a:p>
            <a:r>
              <a:rPr lang="en-US" sz="700" b="1" dirty="0">
                <a:solidFill>
                  <a:schemeClr val="tx2"/>
                </a:solidFill>
                <a:latin typeface="HP Simplified" panose="020B0604020204020204" pitchFamily="34" charset="0"/>
              </a:rPr>
              <a:t>Elevate your home printing with the World's #1 Printer Company. HP's wireless all in one color photo printer, paired with the easiest-to-use print app, offers vivid color scanning, copying, duplex printing, and borderless photos. </a:t>
            </a:r>
          </a:p>
        </p:txBody>
      </p:sp>
      <p:pic>
        <p:nvPicPr>
          <p:cNvPr id="3" name="Picture 2"/>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97206" y="1810182"/>
            <a:ext cx="1809421" cy="1106793"/>
          </a:xfrm>
          <a:prstGeom prst="rect">
            <a:avLst/>
          </a:prstGeom>
        </p:spPr>
      </p:pic>
      <p:sp>
        <p:nvSpPr>
          <p:cNvPr id="37" name="Rectangle 36"/>
          <p:cNvSpPr/>
          <p:nvPr/>
        </p:nvSpPr>
        <p:spPr>
          <a:xfrm>
            <a:off x="15584" y="2907039"/>
            <a:ext cx="2647190" cy="553998"/>
          </a:xfrm>
          <a:prstGeom prst="rect">
            <a:avLst/>
          </a:prstGeom>
        </p:spPr>
        <p:txBody>
          <a:bodyPr wrap="square">
            <a:spAutoFit/>
          </a:bodyPr>
          <a:lstStyle/>
          <a:p>
            <a:r>
              <a:rPr lang="en-US" sz="750" dirty="0">
                <a:latin typeface="HP Simplified" panose="020B0604020204020204" pitchFamily="34" charset="0"/>
              </a:rPr>
              <a:t>714L8B</a:t>
            </a:r>
            <a:r>
              <a:rPr lang="en-US" sz="750" dirty="0">
                <a:latin typeface="HP Simplified" panose="020B0604020204020204" pitchFamily="34" charset="0"/>
                <a:hlinkClick r:id="rId14"/>
              </a:rPr>
              <a:t> </a:t>
            </a:r>
            <a:r>
              <a:rPr lang="en-US" sz="750" b="1" dirty="0">
                <a:latin typeface="HP Simplified" panose="020B0604020204020204" pitchFamily="34" charset="0"/>
              </a:rPr>
              <a:t>HP PRINTER ALL IN ONE INKJET COLOR ENVY DESKJET HOME 6120e A4, </a:t>
            </a:r>
            <a:r>
              <a:rPr lang="en-US" sz="750" dirty="0">
                <a:latin typeface="HP Simplified" panose="020B0604020204020204" pitchFamily="34" charset="0"/>
              </a:rPr>
              <a:t>PRINT, SCAN COPY, 10PPM (B), 7PPM (C), DC:1K, DUPLEX, USB, WIFI, 1YW, CEMENT, </a:t>
            </a:r>
            <a:r>
              <a:rPr lang="en-US" sz="750" b="1" dirty="0">
                <a:latin typeface="HP Simplified" panose="020B0604020204020204" pitchFamily="34" charset="0"/>
              </a:rPr>
              <a:t>CASHBACK 10€ UNTIL 31/07/2025,  </a:t>
            </a:r>
            <a:r>
              <a:rPr lang="en-US" sz="750" dirty="0">
                <a:solidFill>
                  <a:srgbClr val="FF0000"/>
                </a:solidFill>
                <a:latin typeface="HP Simplified" panose="020B0604020204020204" pitchFamily="34" charset="0"/>
              </a:rPr>
              <a:t>93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38" name="Straight Connector 37">
            <a:extLst>
              <a:ext uri="{FF2B5EF4-FFF2-40B4-BE49-F238E27FC236}">
                <a16:creationId xmlns:a16="http://schemas.microsoft.com/office/drawing/2014/main" xmlns="" id="{36CB906B-26BC-85C1-182B-CCFBD6C978E0}"/>
              </a:ext>
            </a:extLst>
          </p:cNvPr>
          <p:cNvCxnSpPr/>
          <p:nvPr/>
        </p:nvCxnSpPr>
        <p:spPr>
          <a:xfrm flipV="1">
            <a:off x="15584" y="3477135"/>
            <a:ext cx="2612671" cy="73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8923" y="3488098"/>
            <a:ext cx="2690908" cy="523220"/>
          </a:xfrm>
          <a:prstGeom prst="rect">
            <a:avLst/>
          </a:prstGeom>
        </p:spPr>
        <p:txBody>
          <a:bodyPr wrap="square">
            <a:spAutoFit/>
          </a:bodyPr>
          <a:lstStyle/>
          <a:p>
            <a:r>
              <a:rPr lang="en-US" sz="700" b="1" dirty="0">
                <a:solidFill>
                  <a:schemeClr val="tx2"/>
                </a:solidFill>
                <a:latin typeface="HP Simplified" panose="020B0604020204020204" pitchFamily="34" charset="0"/>
              </a:rPr>
              <a:t>Simplify at-home printing with mobile setup, two-sided printing, smart-guided buttons, Low on Ink sensors, and fewer interruptions. Plus, get more value from high-volume ink – up to three years of Original HP Ink included in the box.</a:t>
            </a:r>
          </a:p>
        </p:txBody>
      </p:sp>
      <p:pic>
        <p:nvPicPr>
          <p:cNvPr id="5" name="Picture 4"/>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1535823" y="4248128"/>
            <a:ext cx="1080647" cy="726088"/>
          </a:xfrm>
          <a:prstGeom prst="rect">
            <a:avLst/>
          </a:prstGeom>
        </p:spPr>
      </p:pic>
      <p:sp>
        <p:nvSpPr>
          <p:cNvPr id="47" name="Rectangle 46"/>
          <p:cNvSpPr/>
          <p:nvPr/>
        </p:nvSpPr>
        <p:spPr>
          <a:xfrm>
            <a:off x="-8086" y="4149574"/>
            <a:ext cx="1624887" cy="1015663"/>
          </a:xfrm>
          <a:prstGeom prst="rect">
            <a:avLst/>
          </a:prstGeom>
        </p:spPr>
        <p:txBody>
          <a:bodyPr wrap="square">
            <a:spAutoFit/>
          </a:bodyPr>
          <a:lstStyle/>
          <a:p>
            <a:r>
              <a:rPr lang="en-US" sz="750" dirty="0">
                <a:latin typeface="HP Simplified" panose="020B0604020204020204" pitchFamily="34" charset="0"/>
              </a:rPr>
              <a:t>6UU48A</a:t>
            </a:r>
            <a:r>
              <a:rPr lang="en-US" sz="750" dirty="0">
                <a:latin typeface="HP Simplified" panose="020B0604020204020204" pitchFamily="34" charset="0"/>
                <a:hlinkClick r:id="rId16"/>
              </a:rPr>
              <a:t> </a:t>
            </a:r>
            <a:r>
              <a:rPr lang="en-US" sz="750" b="1" dirty="0">
                <a:latin typeface="HP Simplified" panose="020B0604020204020204" pitchFamily="34" charset="0"/>
              </a:rPr>
              <a:t>HP PRINTER ALL IN ONE INKJET COLOR SMART TANK HOME - OFFICE 670 A4</a:t>
            </a:r>
            <a:r>
              <a:rPr lang="en-US" sz="750" dirty="0">
                <a:latin typeface="HP Simplified" panose="020B0604020204020204" pitchFamily="34" charset="0"/>
              </a:rPr>
              <a:t>, PRINT, SCAN, COPY, 22PPM (B), 21PPM (C), 4800x1200 DPI, DC:3K, DUPLEX, 150P TRAY, USB, BT, WIFI, 1YW, </a:t>
            </a:r>
            <a:r>
              <a:rPr lang="en-US" sz="750" b="1" dirty="0">
                <a:latin typeface="HP Simplified" panose="020B0604020204020204" pitchFamily="34" charset="0"/>
              </a:rPr>
              <a:t>GET 3YW EXT. FREE, CASHBACK 50€ UNTIL 31/07/2025,  </a:t>
            </a:r>
            <a:r>
              <a:rPr lang="en-US" sz="750" dirty="0">
                <a:solidFill>
                  <a:srgbClr val="FF0000"/>
                </a:solidFill>
                <a:latin typeface="HP Simplified" panose="020B0604020204020204" pitchFamily="34" charset="0"/>
              </a:rPr>
              <a:t>231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58" name="Rectangle 57"/>
          <p:cNvSpPr/>
          <p:nvPr/>
        </p:nvSpPr>
        <p:spPr>
          <a:xfrm>
            <a:off x="-3211" y="5235383"/>
            <a:ext cx="1587251" cy="1131079"/>
          </a:xfrm>
          <a:prstGeom prst="rect">
            <a:avLst/>
          </a:prstGeom>
        </p:spPr>
        <p:txBody>
          <a:bodyPr wrap="square">
            <a:spAutoFit/>
          </a:bodyPr>
          <a:lstStyle/>
          <a:p>
            <a:r>
              <a:rPr lang="en-US" sz="750" dirty="0">
                <a:latin typeface="HP Simplified" panose="020B0604020204020204" pitchFamily="34" charset="0"/>
              </a:rPr>
              <a:t>6UU47A</a:t>
            </a:r>
            <a:r>
              <a:rPr lang="en-US" sz="750" dirty="0">
                <a:latin typeface="HP Simplified" panose="020B0604020204020204" pitchFamily="34" charset="0"/>
                <a:hlinkClick r:id="rId17"/>
              </a:rPr>
              <a:t> </a:t>
            </a:r>
            <a:r>
              <a:rPr lang="en-US" sz="750" b="1" dirty="0">
                <a:latin typeface="HP Simplified" panose="020B0604020204020204" pitchFamily="34" charset="0"/>
              </a:rPr>
              <a:t>HP PRINTER ALL IN ONE INKJET COLOR SMART TANK BUSINESS 750 A4, </a:t>
            </a:r>
            <a:r>
              <a:rPr lang="en-US" sz="750" dirty="0">
                <a:latin typeface="HP Simplified" panose="020B0604020204020204" pitchFamily="34" charset="0"/>
              </a:rPr>
              <a:t>PRINT, SCAN, COPY, 23PPM (B), 22PPM (C), 4800x1200 DPI, DC:5K, DUPLEX, ADF, 250P TRAY, USB, BT, WIFI, LAN, 1YW</a:t>
            </a:r>
            <a:r>
              <a:rPr lang="en-US" sz="750" b="1" dirty="0">
                <a:latin typeface="HP Simplified" panose="020B0604020204020204" pitchFamily="34" charset="0"/>
              </a:rPr>
              <a:t>, GET 3YW EXT. FREE, CASHBACK 50€ UNTIL 31/07/2025,  </a:t>
            </a:r>
            <a:r>
              <a:rPr lang="en-US" sz="750" dirty="0">
                <a:solidFill>
                  <a:srgbClr val="FF0000"/>
                </a:solidFill>
                <a:latin typeface="HP Simplified" panose="020B0604020204020204" pitchFamily="34" charset="0"/>
              </a:rPr>
              <a:t>321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1554764" y="5244906"/>
            <a:ext cx="1079499" cy="792258"/>
          </a:xfrm>
          <a:prstGeom prst="rect">
            <a:avLst/>
          </a:prstGeom>
        </p:spPr>
      </p:pic>
      <p:cxnSp>
        <p:nvCxnSpPr>
          <p:cNvPr id="51" name="Straight Connector 50">
            <a:extLst>
              <a:ext uri="{FF2B5EF4-FFF2-40B4-BE49-F238E27FC236}">
                <a16:creationId xmlns:a16="http://schemas.microsoft.com/office/drawing/2014/main" xmlns="" id="{36CB906B-26BC-85C1-182B-CCFBD6C978E0}"/>
              </a:ext>
            </a:extLst>
          </p:cNvPr>
          <p:cNvCxnSpPr/>
          <p:nvPr/>
        </p:nvCxnSpPr>
        <p:spPr>
          <a:xfrm>
            <a:off x="5004362" y="2480033"/>
            <a:ext cx="4855734" cy="42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xmlns="" id="{8592DAB7-EB45-4087-8930-E3B5041A49B0}"/>
              </a:ext>
            </a:extLst>
          </p:cNvPr>
          <p:cNvSpPr/>
          <p:nvPr/>
        </p:nvSpPr>
        <p:spPr>
          <a:xfrm>
            <a:off x="4942882" y="1304722"/>
            <a:ext cx="4764293" cy="307777"/>
          </a:xfrm>
          <a:prstGeom prst="rect">
            <a:avLst/>
          </a:prstGeom>
        </p:spPr>
        <p:txBody>
          <a:bodyPr wrap="square">
            <a:spAutoFit/>
          </a:bodyPr>
          <a:lstStyle/>
          <a:p>
            <a:r>
              <a:rPr lang="en-US" sz="700" b="1" dirty="0">
                <a:solidFill>
                  <a:schemeClr val="tx2"/>
                </a:solidFill>
                <a:latin typeface="HP Simplified" panose="020B0604020204020204" pitchFamily="34" charset="0"/>
              </a:rPr>
              <a:t>Get productive MFP performance – world's smallest in-class. Print, scan, copy, and fax, produce high-quality colour results, and print and scan from your phone. </a:t>
            </a:r>
          </a:p>
        </p:txBody>
      </p:sp>
      <p:sp>
        <p:nvSpPr>
          <p:cNvPr id="73" name="Rectangle 72"/>
          <p:cNvSpPr/>
          <p:nvPr/>
        </p:nvSpPr>
        <p:spPr>
          <a:xfrm>
            <a:off x="5134980" y="1995870"/>
            <a:ext cx="2928970" cy="438582"/>
          </a:xfrm>
          <a:prstGeom prst="rect">
            <a:avLst/>
          </a:prstGeom>
        </p:spPr>
        <p:txBody>
          <a:bodyPr wrap="square">
            <a:spAutoFit/>
          </a:bodyPr>
          <a:lstStyle/>
          <a:p>
            <a:r>
              <a:rPr lang="en-US" sz="750" dirty="0">
                <a:solidFill>
                  <a:srgbClr val="000000"/>
                </a:solidFill>
                <a:latin typeface="HP Simplified" panose="020B0604020204020204" pitchFamily="34" charset="0"/>
              </a:rPr>
              <a:t>4ZB97A</a:t>
            </a:r>
            <a:r>
              <a:rPr lang="en-US" sz="750" dirty="0">
                <a:solidFill>
                  <a:srgbClr val="000000"/>
                </a:solidFill>
                <a:latin typeface="HP Simplified" panose="020B0604020204020204" pitchFamily="34" charset="0"/>
                <a:hlinkClick r:id="rId19"/>
              </a:rPr>
              <a:t> </a:t>
            </a:r>
            <a:r>
              <a:rPr lang="en-US" sz="750" b="1" dirty="0">
                <a:solidFill>
                  <a:srgbClr val="000000"/>
                </a:solidFill>
                <a:latin typeface="HP Simplified" panose="020B0604020204020204" pitchFamily="34" charset="0"/>
              </a:rPr>
              <a:t>HP PRINTER ALL IN ONE LASER COLOR BUSINESS 179FNW A4, </a:t>
            </a:r>
            <a:r>
              <a:rPr lang="en-US" sz="750" dirty="0">
                <a:solidFill>
                  <a:srgbClr val="000000"/>
                </a:solidFill>
                <a:latin typeface="HP Simplified" panose="020B0604020204020204" pitchFamily="34" charset="0"/>
              </a:rPr>
              <a:t>PRINT, SCAN, COPY, FAX, 18PPM (B), 4PPM (C), 600 X 600 DPI, DC:20K, ADF, USB, WIFI, LAN, 1YW  </a:t>
            </a:r>
            <a:r>
              <a:rPr lang="en-US" sz="750" dirty="0">
                <a:solidFill>
                  <a:srgbClr val="FF0000"/>
                </a:solidFill>
                <a:latin typeface="HP Simplified" panose="020B0604020204020204" pitchFamily="34" charset="0"/>
              </a:rPr>
              <a:t>396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13" name="Picture 12"/>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8311856" y="1497986"/>
            <a:ext cx="1009785" cy="840526"/>
          </a:xfrm>
          <a:prstGeom prst="rect">
            <a:avLst/>
          </a:prstGeom>
        </p:spPr>
      </p:pic>
      <p:sp>
        <p:nvSpPr>
          <p:cNvPr id="59" name="Rectangle 58"/>
          <p:cNvSpPr/>
          <p:nvPr/>
        </p:nvSpPr>
        <p:spPr>
          <a:xfrm>
            <a:off x="5146481" y="2837071"/>
            <a:ext cx="3039412" cy="553998"/>
          </a:xfrm>
          <a:prstGeom prst="rect">
            <a:avLst/>
          </a:prstGeom>
        </p:spPr>
        <p:txBody>
          <a:bodyPr wrap="square">
            <a:spAutoFit/>
          </a:bodyPr>
          <a:lstStyle/>
          <a:p>
            <a:r>
              <a:rPr lang="en-US" sz="750" dirty="0">
                <a:solidFill>
                  <a:srgbClr val="000000"/>
                </a:solidFill>
                <a:latin typeface="HP Simplified" panose="020B0604020204020204" pitchFamily="34" charset="0"/>
              </a:rPr>
              <a:t>499Q6F</a:t>
            </a:r>
            <a:r>
              <a:rPr lang="en-US" sz="750" dirty="0">
                <a:solidFill>
                  <a:srgbClr val="000000"/>
                </a:solidFill>
                <a:latin typeface="HP Simplified" panose="020B0604020204020204" pitchFamily="34" charset="0"/>
                <a:hlinkClick r:id="rId21"/>
              </a:rPr>
              <a:t> </a:t>
            </a:r>
            <a:r>
              <a:rPr lang="en-US" sz="750" b="1" dirty="0">
                <a:solidFill>
                  <a:srgbClr val="000000"/>
                </a:solidFill>
                <a:latin typeface="HP Simplified" panose="020B0604020204020204" pitchFamily="34" charset="0"/>
              </a:rPr>
              <a:t>HP PRINTER ALL IN ONE LASER COLOR PRO BUSINESS 3302SDW </a:t>
            </a:r>
            <a:r>
              <a:rPr lang="en-US" sz="750" dirty="0">
                <a:solidFill>
                  <a:srgbClr val="000000"/>
                </a:solidFill>
                <a:latin typeface="HP Simplified" panose="020B0604020204020204" pitchFamily="34" charset="0"/>
              </a:rPr>
              <a:t>A4, PRINT, SCAN, COPY, 25PPM (B&amp;C), 600 X 600 DPI,1.2GHz, 512MB, DC:40K, DUPLEX, ADF, AIRPRINT, USB, WIFI, LAN,1YW,GET </a:t>
            </a:r>
            <a:r>
              <a:rPr lang="en-US" sz="750" b="1" dirty="0">
                <a:solidFill>
                  <a:srgbClr val="000000"/>
                </a:solidFill>
                <a:latin typeface="HP Simplified" panose="020B0604020204020204" pitchFamily="34" charset="0"/>
              </a:rPr>
              <a:t>3YW EXT. FREE,CASHBACK 30€ UNTIL 31/07/25 </a:t>
            </a:r>
            <a:r>
              <a:rPr lang="en-US" sz="750" dirty="0">
                <a:solidFill>
                  <a:srgbClr val="FF0000"/>
                </a:solidFill>
                <a:latin typeface="HP Simplified" panose="020B0604020204020204" pitchFamily="34" charset="0"/>
              </a:rPr>
              <a:t>381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76" name="Rectangle 75"/>
          <p:cNvSpPr/>
          <p:nvPr/>
        </p:nvSpPr>
        <p:spPr>
          <a:xfrm>
            <a:off x="5146481" y="3332962"/>
            <a:ext cx="3122799" cy="553998"/>
          </a:xfrm>
          <a:prstGeom prst="rect">
            <a:avLst/>
          </a:prstGeom>
        </p:spPr>
        <p:txBody>
          <a:bodyPr wrap="square">
            <a:spAutoFit/>
          </a:bodyPr>
          <a:lstStyle/>
          <a:p>
            <a:r>
              <a:rPr lang="en-US" sz="750" dirty="0">
                <a:solidFill>
                  <a:srgbClr val="000000"/>
                </a:solidFill>
                <a:latin typeface="HP Simplified" panose="020B0604020204020204" pitchFamily="34" charset="0"/>
              </a:rPr>
              <a:t>499Q7F</a:t>
            </a:r>
            <a:r>
              <a:rPr lang="en-US" sz="750" dirty="0">
                <a:solidFill>
                  <a:srgbClr val="000000"/>
                </a:solidFill>
                <a:latin typeface="HP Simplified" panose="020B0604020204020204" pitchFamily="34" charset="0"/>
                <a:hlinkClick r:id="rId22"/>
              </a:rPr>
              <a:t> </a:t>
            </a:r>
            <a:r>
              <a:rPr lang="en-US" sz="750" b="1" dirty="0">
                <a:solidFill>
                  <a:srgbClr val="000000"/>
                </a:solidFill>
                <a:latin typeface="HP Simplified" panose="020B0604020204020204" pitchFamily="34" charset="0"/>
              </a:rPr>
              <a:t>HP PRINTER ALL IN ONE LASER COLOR PRO BUSINESS 3302FDN </a:t>
            </a:r>
            <a:r>
              <a:rPr lang="en-US" sz="750" dirty="0">
                <a:solidFill>
                  <a:srgbClr val="000000"/>
                </a:solidFill>
                <a:latin typeface="HP Simplified" panose="020B0604020204020204" pitchFamily="34" charset="0"/>
              </a:rPr>
              <a:t>A4, PRINT, SCAN, COPY, FAX, 25PPM (B&amp;C), 600 X 600 DPI, 1.2GHz, 512MB, DC:40K, DUPLEX, ADF, AIRPRINT, USB, LAN, 1YW, </a:t>
            </a:r>
            <a:r>
              <a:rPr lang="en-US" sz="750" b="1" dirty="0">
                <a:solidFill>
                  <a:srgbClr val="000000"/>
                </a:solidFill>
                <a:latin typeface="HP Simplified" panose="020B0604020204020204" pitchFamily="34" charset="0"/>
              </a:rPr>
              <a:t>GET 3YW EXT. FREE, CASHBACK 30€ UNTIL 31/07/25</a:t>
            </a:r>
            <a:r>
              <a:rPr lang="en-US"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405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77" name="TextBox 76">
            <a:extLst>
              <a:ext uri="{FF2B5EF4-FFF2-40B4-BE49-F238E27FC236}">
                <a16:creationId xmlns:a16="http://schemas.microsoft.com/office/drawing/2014/main" xmlns="" id="{49462435-303A-45CC-AC83-DCDBE47D8861}"/>
              </a:ext>
            </a:extLst>
          </p:cNvPr>
          <p:cNvSpPr txBox="1"/>
          <p:nvPr/>
        </p:nvSpPr>
        <p:spPr>
          <a:xfrm>
            <a:off x="2740531" y="5349498"/>
            <a:ext cx="2081350"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5HH64F</a:t>
            </a:r>
            <a:r>
              <a:rPr lang="en-GB" sz="750" dirty="0">
                <a:solidFill>
                  <a:srgbClr val="000000"/>
                </a:solidFill>
                <a:latin typeface="HP Simplified" panose="020B0604020204020204" pitchFamily="34" charset="0"/>
                <a:hlinkClick r:id="rId23"/>
              </a:rPr>
              <a:t> </a:t>
            </a:r>
            <a:r>
              <a:rPr lang="en-GB" sz="750" b="1" dirty="0">
                <a:solidFill>
                  <a:srgbClr val="000000"/>
                </a:solidFill>
                <a:latin typeface="HP Simplified" panose="020B0604020204020204" pitchFamily="34" charset="0"/>
              </a:rPr>
              <a:t>HP PRINTER ALL IN ONE LASER COLOR PRO BUSINESS </a:t>
            </a:r>
            <a:r>
              <a:rPr lang="en-GB" sz="750" dirty="0">
                <a:solidFill>
                  <a:srgbClr val="000000"/>
                </a:solidFill>
                <a:latin typeface="HP Simplified" panose="020B0604020204020204" pitchFamily="34" charset="0"/>
              </a:rPr>
              <a:t>4302FDW A4, PRINT, SCAN, COPY, FAX, 35PPM (B&amp;C), 600 X 600 DPI, 512MB,DC:50K,DUPLEX,ADF 50 PAGES, USERS 3-10,USB,WIFI,LAN,1YW,</a:t>
            </a:r>
            <a:r>
              <a:rPr lang="en-GB" sz="750" b="1" dirty="0">
                <a:solidFill>
                  <a:srgbClr val="000000"/>
                </a:solidFill>
                <a:latin typeface="HP Simplified" panose="020B0604020204020204" pitchFamily="34" charset="0"/>
              </a:rPr>
              <a:t>GET 3YW EXT. FREE, CASHBACK 50€ UNTIL 31/07/25 </a:t>
            </a:r>
            <a:r>
              <a:rPr lang="en-US" sz="750" dirty="0">
                <a:solidFill>
                  <a:srgbClr val="FF0000"/>
                </a:solidFill>
                <a:latin typeface="HP Simplified" panose="020B0604020204020204" pitchFamily="34" charset="0"/>
              </a:rPr>
              <a:t>642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latin typeface="HP Simplified" panose="020B0604020204020204" pitchFamily="34" charset="0"/>
              <a:ea typeface="Calibri" panose="020F0502020204030204" pitchFamily="34" charset="0"/>
            </a:endParaRPr>
          </a:p>
        </p:txBody>
      </p:sp>
      <p:sp>
        <p:nvSpPr>
          <p:cNvPr id="79" name="Rectangle 78"/>
          <p:cNvSpPr/>
          <p:nvPr/>
        </p:nvSpPr>
        <p:spPr>
          <a:xfrm>
            <a:off x="5134980" y="1593469"/>
            <a:ext cx="2835724" cy="438582"/>
          </a:xfrm>
          <a:prstGeom prst="rect">
            <a:avLst/>
          </a:prstGeom>
        </p:spPr>
        <p:txBody>
          <a:bodyPr wrap="square">
            <a:spAutoFit/>
          </a:bodyPr>
          <a:lstStyle/>
          <a:p>
            <a:r>
              <a:rPr lang="en-US" sz="750" dirty="0">
                <a:solidFill>
                  <a:srgbClr val="000000"/>
                </a:solidFill>
                <a:latin typeface="HP Simplified" panose="020B0604020204020204" pitchFamily="34" charset="0"/>
              </a:rPr>
              <a:t>4ZB96A</a:t>
            </a:r>
            <a:r>
              <a:rPr lang="en-US" sz="750" dirty="0">
                <a:solidFill>
                  <a:srgbClr val="000000"/>
                </a:solidFill>
                <a:latin typeface="HP Simplified" panose="020B0604020204020204" pitchFamily="34" charset="0"/>
                <a:hlinkClick r:id="rId24"/>
              </a:rPr>
              <a:t> </a:t>
            </a:r>
            <a:r>
              <a:rPr lang="en-US" sz="750" b="1" dirty="0">
                <a:solidFill>
                  <a:srgbClr val="000000"/>
                </a:solidFill>
                <a:latin typeface="HP Simplified" panose="020B0604020204020204" pitchFamily="34" charset="0"/>
              </a:rPr>
              <a:t>HP PRINTER ALL IN ONE LASER COLOR BUSINESS 178NW A4</a:t>
            </a:r>
            <a:r>
              <a:rPr lang="en-US" sz="750" dirty="0">
                <a:solidFill>
                  <a:srgbClr val="000000"/>
                </a:solidFill>
                <a:latin typeface="HP Simplified" panose="020B0604020204020204" pitchFamily="34" charset="0"/>
              </a:rPr>
              <a:t>, PRINT, SCAN, COPY, 18PPM (B), 4PPM (C), 600 X 600 DPI, 1-5 USERS, DC:20K, USB, WIFI, LAN, 1YW</a:t>
            </a:r>
            <a:r>
              <a:rPr lang="en-US" sz="750" b="1"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317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80" name="Straight Connector 79">
            <a:extLst>
              <a:ext uri="{FF2B5EF4-FFF2-40B4-BE49-F238E27FC236}">
                <a16:creationId xmlns:a16="http://schemas.microsoft.com/office/drawing/2014/main" xmlns="" id="{36CB906B-26BC-85C1-182B-CCFBD6C978E0}"/>
              </a:ext>
            </a:extLst>
          </p:cNvPr>
          <p:cNvCxnSpPr>
            <a:cxnSpLocks/>
          </p:cNvCxnSpPr>
          <p:nvPr/>
        </p:nvCxnSpPr>
        <p:spPr>
          <a:xfrm flipV="1">
            <a:off x="4991376" y="4471207"/>
            <a:ext cx="4864084" cy="1590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xmlns="" id="{B24DB9E7-51A5-538D-8359-575F127E2734}"/>
              </a:ext>
            </a:extLst>
          </p:cNvPr>
          <p:cNvPicPr>
            <a:picLocks noChangeAspect="1"/>
          </p:cNvPicPr>
          <p:nvPr/>
        </p:nvPicPr>
        <p:blipFill>
          <a:blip r:embed="rId25"/>
          <a:stretch>
            <a:fillRect/>
          </a:stretch>
        </p:blipFill>
        <p:spPr>
          <a:xfrm>
            <a:off x="4991376" y="4503218"/>
            <a:ext cx="451143" cy="286537"/>
          </a:xfrm>
          <a:prstGeom prst="rect">
            <a:avLst/>
          </a:prstGeom>
        </p:spPr>
      </p:pic>
      <p:pic>
        <p:nvPicPr>
          <p:cNvPr id="15" name="Picture 14" descr="A white printer with a tablet on top&#10;&#10;AI-generated content may be incorrect.">
            <a:extLst>
              <a:ext uri="{FF2B5EF4-FFF2-40B4-BE49-F238E27FC236}">
                <a16:creationId xmlns:a16="http://schemas.microsoft.com/office/drawing/2014/main" xmlns="" id="{CC553229-FD39-95E7-08DC-B6C69FCB5A5D}"/>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5541315" y="4802176"/>
            <a:ext cx="1106824" cy="1301126"/>
          </a:xfrm>
          <a:prstGeom prst="rect">
            <a:avLst/>
          </a:prstGeom>
        </p:spPr>
      </p:pic>
      <p:sp>
        <p:nvSpPr>
          <p:cNvPr id="20" name="Rectangle 19">
            <a:extLst>
              <a:ext uri="{FF2B5EF4-FFF2-40B4-BE49-F238E27FC236}">
                <a16:creationId xmlns:a16="http://schemas.microsoft.com/office/drawing/2014/main" xmlns="" id="{1BC9DD69-9B93-DB53-DDFC-83446DE705A3}"/>
              </a:ext>
            </a:extLst>
          </p:cNvPr>
          <p:cNvSpPr/>
          <p:nvPr/>
        </p:nvSpPr>
        <p:spPr>
          <a:xfrm>
            <a:off x="6732395" y="4736575"/>
            <a:ext cx="2965136" cy="523220"/>
          </a:xfrm>
          <a:prstGeom prst="rect">
            <a:avLst/>
          </a:prstGeom>
        </p:spPr>
        <p:txBody>
          <a:bodyPr wrap="square">
            <a:spAutoFit/>
          </a:bodyPr>
          <a:lstStyle/>
          <a:p>
            <a:r>
              <a:rPr lang="en-US" sz="700" b="1" dirty="0">
                <a:solidFill>
                  <a:schemeClr val="tx2"/>
                </a:solidFill>
                <a:latin typeface="HP Simplified" panose="020B0604020204020204" pitchFamily="34" charset="0"/>
              </a:rPr>
              <a:t>Expect brilliant colour prints from advanced MFPs, equipped with JetIntelligence technology. Offering the world’s most secure printing 1 and a wide range of paper handling features, this is printing that helps save time and simplifies workflows.</a:t>
            </a:r>
          </a:p>
        </p:txBody>
      </p:sp>
      <p:sp>
        <p:nvSpPr>
          <p:cNvPr id="12" name="Rectangle 11">
            <a:extLst>
              <a:ext uri="{FF2B5EF4-FFF2-40B4-BE49-F238E27FC236}">
                <a16:creationId xmlns:a16="http://schemas.microsoft.com/office/drawing/2014/main" xmlns="" id="{8BAE616E-BE4C-892E-3821-8421536A4EF5}"/>
              </a:ext>
            </a:extLst>
          </p:cNvPr>
          <p:cNvSpPr/>
          <p:nvPr/>
        </p:nvSpPr>
        <p:spPr>
          <a:xfrm>
            <a:off x="6763537" y="5344723"/>
            <a:ext cx="2558104" cy="553998"/>
          </a:xfrm>
          <a:prstGeom prst="rect">
            <a:avLst/>
          </a:prstGeom>
        </p:spPr>
        <p:txBody>
          <a:bodyPr wrap="square">
            <a:spAutoFit/>
          </a:bodyPr>
          <a:lstStyle/>
          <a:p>
            <a:r>
              <a:rPr lang="en-US" sz="750" dirty="0">
                <a:solidFill>
                  <a:srgbClr val="000000"/>
                </a:solidFill>
                <a:highlight>
                  <a:srgbClr val="FFFFFF"/>
                </a:highlight>
                <a:latin typeface="HP Simplified" panose="020B0604020204020204" pitchFamily="34" charset="0"/>
              </a:rPr>
              <a:t>T3U55A </a:t>
            </a:r>
            <a:r>
              <a:rPr lang="en-US" sz="750" dirty="0">
                <a:solidFill>
                  <a:srgbClr val="000000"/>
                </a:solidFill>
                <a:highlight>
                  <a:srgbClr val="FFFFFF"/>
                </a:highlight>
                <a:latin typeface="HP Simplified" panose="020B0604020204020204" pitchFamily="34" charset="0"/>
                <a:hlinkClick r:id="rId11"/>
              </a:rPr>
              <a:t> </a:t>
            </a:r>
            <a:r>
              <a:rPr lang="en-US" sz="750" b="1" dirty="0">
                <a:solidFill>
                  <a:srgbClr val="000000"/>
                </a:solidFill>
                <a:latin typeface="HP Simplified" panose="020B0604020204020204" pitchFamily="34" charset="0"/>
              </a:rPr>
              <a:t>HP PRINTER ALL IN ONE LASER COLOR ENTERPRISE M776DN A3</a:t>
            </a:r>
            <a:r>
              <a:rPr lang="en-US" sz="750" dirty="0">
                <a:solidFill>
                  <a:srgbClr val="000000"/>
                </a:solidFill>
                <a:latin typeface="HP Simplified" panose="020B0604020204020204" pitchFamily="34" charset="0"/>
              </a:rPr>
              <a:t>, PRINT, SCAN, COPY, 46PPM, DC:200K, 5-20 USERS, 1200x1200 DPI, 3GB MEMORY, 2X TRAY, DUPLEX, ADF, USB, LAN, 1YW</a:t>
            </a:r>
            <a:r>
              <a:rPr lang="en-US" sz="750" b="1"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3,837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389560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8" descr="HP Designjet T630 Printer | Colyer Repropoint - Printers | Supplies |  Support">
            <a:extLst>
              <a:ext uri="{FF2B5EF4-FFF2-40B4-BE49-F238E27FC236}">
                <a16:creationId xmlns:a16="http://schemas.microsoft.com/office/drawing/2014/main" xmlns="" id="{C4B3BC0C-3F8B-48ED-AC45-72F572405F0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967713" y="1396690"/>
            <a:ext cx="2538876" cy="190719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225765" y="943547"/>
            <a:ext cx="5527462" cy="46166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The world's smallest plotters, including a built-in stand, are designed to fit your office, budget, and the way you work. </a:t>
            </a:r>
            <a:r>
              <a:rPr lang="en-GB" sz="800" dirty="0">
                <a:solidFill>
                  <a:schemeClr val="tx2">
                    <a:lumMod val="75000"/>
                  </a:schemeClr>
                </a:solidFill>
                <a:latin typeface="HP Simplified" panose="020B0604020204020204" pitchFamily="34" charset="0"/>
              </a:rPr>
              <a:t>Print multi-size projects automatically. Avoid waiting with high-speed printing as fast as 25/30 seconds per A1/D plot. </a:t>
            </a:r>
            <a:r>
              <a:rPr lang="en-GB" sz="800" b="1" dirty="0">
                <a:solidFill>
                  <a:schemeClr val="accent6"/>
                </a:solidFill>
                <a:latin typeface="HP Simplified" panose="020B0604020204020204" pitchFamily="34" charset="0"/>
              </a:rPr>
              <a:t>Ideal for office working professionals</a:t>
            </a:r>
            <a:endParaRPr lang="en-US" sz="800" b="1" dirty="0">
              <a:solidFill>
                <a:schemeClr val="accent6"/>
              </a:solidFill>
              <a:latin typeface="HP Simplified" panose="020B0604020204020204" pitchFamily="34" charset="0"/>
            </a:endParaRPr>
          </a:p>
        </p:txBody>
      </p:sp>
      <p:sp>
        <p:nvSpPr>
          <p:cNvPr id="19" name="Rectangle 18"/>
          <p:cNvSpPr/>
          <p:nvPr/>
        </p:nvSpPr>
        <p:spPr>
          <a:xfrm>
            <a:off x="7001101" y="3489219"/>
            <a:ext cx="2911623" cy="707886"/>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The world's smallest wide-format printer with a built-in stand, is designed to fit your office, budget, and the way you work. </a:t>
            </a:r>
            <a:r>
              <a:rPr lang="en-US" sz="800" dirty="0">
                <a:solidFill>
                  <a:schemeClr val="tx2">
                    <a:lumMod val="75000"/>
                  </a:schemeClr>
                </a:solidFill>
                <a:latin typeface="HP Simplified" panose="020B0604020204020204" pitchFamily="34" charset="0"/>
              </a:rPr>
              <a:t>Print multi-size projects with ease. Print your A1 plot as fast as 26 seconds. 1 GB memory. </a:t>
            </a:r>
            <a:r>
              <a:rPr lang="en-GB" sz="800" b="1" dirty="0">
                <a:solidFill>
                  <a:schemeClr val="accent6"/>
                </a:solidFill>
                <a:latin typeface="HP Simplified" panose="020B0604020204020204" pitchFamily="34" charset="0"/>
              </a:rPr>
              <a:t>Ideal for office working professionals</a:t>
            </a:r>
          </a:p>
        </p:txBody>
      </p:sp>
      <p:sp>
        <p:nvSpPr>
          <p:cNvPr id="50" name="Rectangle 49"/>
          <p:cNvSpPr/>
          <p:nvPr/>
        </p:nvSpPr>
        <p:spPr>
          <a:xfrm>
            <a:off x="21942" y="3713719"/>
            <a:ext cx="4006797" cy="584775"/>
          </a:xfrm>
          <a:prstGeom prst="rect">
            <a:avLst/>
          </a:prstGeom>
        </p:spPr>
        <p:txBody>
          <a:bodyPr wrap="square">
            <a:spAutoFit/>
          </a:bodyPr>
          <a:lstStyle/>
          <a:p>
            <a:r>
              <a:rPr lang="en-GB" sz="800" b="1" dirty="0">
                <a:solidFill>
                  <a:schemeClr val="tx2">
                    <a:lumMod val="75000"/>
                  </a:schemeClr>
                </a:solidFill>
                <a:latin typeface="HP Simplified" panose="020B0604020204020204" pitchFamily="34" charset="0"/>
              </a:rPr>
              <a:t>Designed to fit your office, budget, and the way you work, the world's smallest plotters provide extreme simplicity. </a:t>
            </a:r>
            <a:r>
              <a:rPr lang="en-GB" sz="800" dirty="0">
                <a:solidFill>
                  <a:schemeClr val="tx2">
                    <a:lumMod val="75000"/>
                  </a:schemeClr>
                </a:solidFill>
                <a:latin typeface="HP Simplified" panose="020B0604020204020204" pitchFamily="34" charset="0"/>
              </a:rPr>
              <a:t>Send multiple files in one click. Avoid waiting by the printer with high-speed printing as fast as 30/35 seconds per A1/D plot.</a:t>
            </a:r>
            <a:r>
              <a:rPr lang="en-GB" sz="800" b="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52" name="TextBox 51"/>
          <p:cNvSpPr txBox="1"/>
          <p:nvPr/>
        </p:nvSpPr>
        <p:spPr>
          <a:xfrm>
            <a:off x="2459070" y="5479521"/>
            <a:ext cx="1742854" cy="669414"/>
          </a:xfrm>
          <a:prstGeom prst="rect">
            <a:avLst/>
          </a:prstGeom>
          <a:noFill/>
        </p:spPr>
        <p:txBody>
          <a:bodyPr wrap="square" rtlCol="0" anchor="ctr">
            <a:spAutoFit/>
          </a:bodyPr>
          <a:lstStyle/>
          <a:p>
            <a:pPr fontAlgn="t"/>
            <a:r>
              <a:rPr lang="en-US" sz="750" dirty="0">
                <a:latin typeface="HP Simplified" panose="020B0604020204020204" pitchFamily="34" charset="0"/>
              </a:rPr>
              <a:t>5HB06A</a:t>
            </a:r>
            <a:r>
              <a:rPr lang="en-US" sz="750" dirty="0">
                <a:latin typeface="HP Simplified" panose="020B0604020204020204" pitchFamily="34" charset="0"/>
                <a:hlinkClick r:id="rId4"/>
              </a:rPr>
              <a:t> </a:t>
            </a:r>
            <a:r>
              <a:rPr lang="en-GB" sz="750" b="1" u="none" strike="noStrike" dirty="0">
                <a:effectLst/>
                <a:latin typeface="HP Simplified" panose="020B0604020204020204" pitchFamily="34" charset="0"/>
              </a:rPr>
              <a:t>HP </a:t>
            </a:r>
            <a:r>
              <a:rPr lang="en-GB" sz="750" b="1" dirty="0">
                <a:latin typeface="HP Simplified" panose="020B0604020204020204" pitchFamily="34" charset="0"/>
              </a:rPr>
              <a:t>PLOTTER</a:t>
            </a:r>
            <a:r>
              <a:rPr lang="en-GB" sz="750" b="1" u="none" strike="noStrike" dirty="0">
                <a:effectLst/>
                <a:latin typeface="HP Simplified" panose="020B0604020204020204" pitchFamily="34" charset="0"/>
              </a:rPr>
              <a:t> DESIGNJET T250 </a:t>
            </a:r>
            <a:r>
              <a:rPr lang="en-GB" sz="750" u="none" strike="noStrike" dirty="0">
                <a:effectLst/>
                <a:latin typeface="HP Simplified" panose="020B0604020204020204" pitchFamily="34" charset="0"/>
              </a:rPr>
              <a:t>24'' A1, 30 SEC/PAGE ON D, 76 A1 PRINTS PER HOUR, 2400 X 1200 DPI, 512MB, ROLL, CUTTER, 4 INKS, MOBILE PRINT, USB, WIFI, LAN, 2YW  </a:t>
            </a:r>
            <a:r>
              <a:rPr lang="en-US" sz="750" dirty="0" smtClean="0">
                <a:solidFill>
                  <a:srgbClr val="FF0000"/>
                </a:solidFill>
                <a:latin typeface="HP Simplified" panose="020B0604020204020204" pitchFamily="34" charset="0"/>
              </a:rPr>
              <a:t>985 €</a:t>
            </a:r>
            <a:endParaRPr lang="en-US" sz="750" dirty="0">
              <a:solidFill>
                <a:srgbClr val="FF0000"/>
              </a:solidFill>
              <a:latin typeface="HP Simplified" panose="020B0604020204020204" pitchFamily="34" charset="0"/>
            </a:endParaRPr>
          </a:p>
        </p:txBody>
      </p:sp>
      <p:sp>
        <p:nvSpPr>
          <p:cNvPr id="48" name="TextBox 47">
            <a:extLst>
              <a:ext uri="{FF2B5EF4-FFF2-40B4-BE49-F238E27FC236}">
                <a16:creationId xmlns:a16="http://schemas.microsoft.com/office/drawing/2014/main" xmlns="" id="{8750F8F8-9B1F-47FC-B831-0E0C66564C90}"/>
              </a:ext>
            </a:extLst>
          </p:cNvPr>
          <p:cNvSpPr txBox="1"/>
          <p:nvPr/>
        </p:nvSpPr>
        <p:spPr>
          <a:xfrm>
            <a:off x="4246883" y="279929"/>
            <a:ext cx="5302927" cy="553998"/>
          </a:xfrm>
          <a:prstGeom prst="rect">
            <a:avLst/>
          </a:prstGeom>
          <a:noFill/>
        </p:spPr>
        <p:txBody>
          <a:bodyPr wrap="square">
            <a:spAutoFit/>
          </a:bodyPr>
          <a:lstStyle/>
          <a:p>
            <a:pPr algn="ctr"/>
            <a:r>
              <a:rPr lang="en-GB" sz="1000" b="1" dirty="0">
                <a:solidFill>
                  <a:schemeClr val="accent1"/>
                </a:solidFill>
                <a:latin typeface="HP Simplified" panose="020B0604020204020204" pitchFamily="34" charset="0"/>
              </a:rPr>
              <a:t>Extreme simplicity The HP DesignJet T200, T600 and Studio series are the world’s easiest large-format print job submission plotters, intuitive and easy to print, so that as Architects, Engineers and Construction professionals, you can give your attention to what is important.</a:t>
            </a:r>
          </a:p>
        </p:txBody>
      </p:sp>
      <p:pic>
        <p:nvPicPr>
          <p:cNvPr id="53" name="Picture 52"/>
          <p:cNvPicPr>
            <a:picLocks noChangeAspect="1"/>
          </p:cNvPicPr>
          <p:nvPr/>
        </p:nvPicPr>
        <p:blipFill>
          <a:blip r:embed="rId5">
            <a:duotone>
              <a:schemeClr val="accent2">
                <a:shade val="45000"/>
                <a:satMod val="135000"/>
              </a:schemeClr>
              <a:prstClr val="white"/>
            </a:duotone>
          </a:blip>
          <a:stretch>
            <a:fillRect/>
          </a:stretch>
        </p:blipFill>
        <p:spPr>
          <a:xfrm>
            <a:off x="1805463" y="-4329"/>
            <a:ext cx="2049859" cy="1403735"/>
          </a:xfrm>
          <a:prstGeom prst="rect">
            <a:avLst/>
          </a:prstGeom>
        </p:spPr>
      </p:pic>
      <p:pic>
        <p:nvPicPr>
          <p:cNvPr id="79"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3475386" y="49843"/>
            <a:ext cx="331480" cy="360000"/>
          </a:xfrm>
          <a:prstGeom prst="rect">
            <a:avLst/>
          </a:prstGeom>
          <a:noFill/>
          <a:extLst>
            <a:ext uri="{909E8E84-426E-40DD-AFC4-6F175D3DCCD1}">
              <a14:hiddenFill xmlns:a14="http://schemas.microsoft.com/office/drawing/2010/main">
                <a:solidFill>
                  <a:srgbClr val="FFFFFF"/>
                </a:solidFill>
              </a14:hiddenFill>
            </a:ext>
          </a:extLst>
        </p:spPr>
      </p:pic>
      <p:sp>
        <p:nvSpPr>
          <p:cNvPr id="81" name="TextBox 80"/>
          <p:cNvSpPr txBox="1"/>
          <p:nvPr/>
        </p:nvSpPr>
        <p:spPr>
          <a:xfrm>
            <a:off x="1844773" y="8457"/>
            <a:ext cx="1536133" cy="430887"/>
          </a:xfrm>
          <a:prstGeom prst="rect">
            <a:avLst/>
          </a:prstGeom>
          <a:noFill/>
        </p:spPr>
        <p:txBody>
          <a:bodyPr wrap="square" rtlCol="0">
            <a:spAutoFit/>
          </a:bodyPr>
          <a:lstStyle/>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HP DesignJet </a:t>
            </a:r>
          </a:p>
          <a:p>
            <a:r>
              <a:rPr lang="en-US" sz="1100" b="1" dirty="0">
                <a:solidFill>
                  <a:schemeClr val="bg1"/>
                </a:solidFill>
                <a:effectLst>
                  <a:outerShdw blurRad="38100" dist="38100" dir="2700000" algn="tl">
                    <a:srgbClr val="000000">
                      <a:alpha val="43137"/>
                    </a:srgbClr>
                  </a:outerShdw>
                </a:effectLst>
                <a:latin typeface="HP Simplified" panose="020B0604020204020204" pitchFamily="34" charset="0"/>
              </a:rPr>
              <a:t>Large-Format Printers</a:t>
            </a:r>
            <a:endParaRPr lang="en-US" sz="1100" b="1" dirty="0">
              <a:effectLst>
                <a:outerShdw blurRad="38100" dist="38100" dir="2700000" algn="tl">
                  <a:srgbClr val="000000">
                    <a:alpha val="43137"/>
                  </a:srgbClr>
                </a:outerShdw>
              </a:effectLst>
              <a:latin typeface="HP Simplified" panose="020B0604020204020204" pitchFamily="34" charset="0"/>
            </a:endParaRPr>
          </a:p>
        </p:txBody>
      </p:sp>
      <p:cxnSp>
        <p:nvCxnSpPr>
          <p:cNvPr id="57" name="Straight Connector 56">
            <a:extLst>
              <a:ext uri="{FF2B5EF4-FFF2-40B4-BE49-F238E27FC236}">
                <a16:creationId xmlns:a16="http://schemas.microsoft.com/office/drawing/2014/main" xmlns="" id="{6FE861F4-2665-F966-899F-2D84BBBB1935}"/>
              </a:ext>
            </a:extLst>
          </p:cNvPr>
          <p:cNvCxnSpPr/>
          <p:nvPr/>
        </p:nvCxnSpPr>
        <p:spPr>
          <a:xfrm>
            <a:off x="4305743" y="1573337"/>
            <a:ext cx="0" cy="48018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erson holding a paper airplane&#10;&#10;Description automatically generated with low confidence">
            <a:extLst>
              <a:ext uri="{FF2B5EF4-FFF2-40B4-BE49-F238E27FC236}">
                <a16:creationId xmlns:a16="http://schemas.microsoft.com/office/drawing/2014/main" xmlns="" id="{5FA485FB-2571-BCA3-2022-FF2E39775C45}"/>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 y="-4594"/>
            <a:ext cx="1847851" cy="1404000"/>
          </a:xfrm>
          <a:prstGeom prst="rect">
            <a:avLst/>
          </a:prstGeom>
        </p:spPr>
      </p:pic>
      <p:sp>
        <p:nvSpPr>
          <p:cNvPr id="60" name="Rectangle 59"/>
          <p:cNvSpPr/>
          <p:nvPr/>
        </p:nvSpPr>
        <p:spPr>
          <a:xfrm>
            <a:off x="-8086" y="6375166"/>
            <a:ext cx="9910024" cy="48955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54" name="TextBox 53">
            <a:extLst>
              <a:ext uri="{FF2B5EF4-FFF2-40B4-BE49-F238E27FC236}">
                <a16:creationId xmlns:a16="http://schemas.microsoft.com/office/drawing/2014/main" xmlns="" id="{B855C6BB-180B-5D6C-0D04-52F734E08760}"/>
              </a:ext>
            </a:extLst>
          </p:cNvPr>
          <p:cNvSpPr txBox="1"/>
          <p:nvPr/>
        </p:nvSpPr>
        <p:spPr>
          <a:xfrm>
            <a:off x="4404874" y="2339665"/>
            <a:ext cx="2381672" cy="669414"/>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5HB11A</a:t>
            </a:r>
            <a:r>
              <a:rPr lang="en-GB" sz="750" dirty="0">
                <a:latin typeface="HP Simplified" panose="020B0604020204020204" pitchFamily="34" charset="0"/>
                <a:hlinkClick r:id="rId8"/>
              </a:rPr>
              <a:t> </a:t>
            </a:r>
            <a:r>
              <a:rPr lang="en-GB" sz="750" b="1" i="0" u="none" strike="noStrike" kern="1200" dirty="0">
                <a:effectLst/>
                <a:latin typeface="HP Simplified" panose="020B0604020204020204" pitchFamily="34" charset="0"/>
              </a:rPr>
              <a:t>HP PLOTTER DESIGNJET T630 </a:t>
            </a:r>
            <a:r>
              <a:rPr lang="en-GB" sz="750" b="0" i="0" u="none" strike="noStrike" kern="1200" dirty="0">
                <a:effectLst/>
                <a:latin typeface="HP Simplified" panose="020B0604020204020204" pitchFamily="34" charset="0"/>
              </a:rPr>
              <a:t>36'' A0, PRINT, 30 SEC/PAGE, 76 A1 PRINTS PER HOUR, 2400 X 1200 DPI, STAND, SHEET FEED, ROLL FEED, ADF, MEDIA BIN, AUTOMATIC CUTTER, 4 INKS, USB, WIFI, WIFI, WIFI DIRECT, LAN, 1YW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2,069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1" name="Rectangle 40"/>
          <p:cNvSpPr/>
          <p:nvPr/>
        </p:nvSpPr>
        <p:spPr>
          <a:xfrm>
            <a:off x="6490146" y="-2809"/>
            <a:ext cx="3540753" cy="246221"/>
          </a:xfrm>
          <a:prstGeom prst="rect">
            <a:avLst/>
          </a:prstGeom>
        </p:spPr>
        <p:txBody>
          <a:bodyPr wrap="square">
            <a:spAutoFit/>
          </a:bodyPr>
          <a:lstStyle/>
          <a:p>
            <a:r>
              <a:rPr lang="en-US" sz="1000" b="1" i="1" dirty="0">
                <a:solidFill>
                  <a:schemeClr val="bg1"/>
                </a:solidFill>
                <a:latin typeface="Calibri" panose="020F0502020204030204" pitchFamily="34" charset="0"/>
                <a:ea typeface="Calibri" panose="020F0502020204030204" pitchFamily="34" charset="0"/>
              </a:rPr>
              <a:t>Promos will be announced soon and for specific part numbers</a:t>
            </a:r>
            <a:endParaRPr lang="en-US" sz="1000" i="1" dirty="0">
              <a:solidFill>
                <a:schemeClr val="bg1"/>
              </a:solidFill>
            </a:endParaRPr>
          </a:p>
        </p:txBody>
      </p:sp>
      <p:cxnSp>
        <p:nvCxnSpPr>
          <p:cNvPr id="37" name="Straight Connector 36">
            <a:extLst>
              <a:ext uri="{FF2B5EF4-FFF2-40B4-BE49-F238E27FC236}">
                <a16:creationId xmlns:a16="http://schemas.microsoft.com/office/drawing/2014/main" xmlns="" id="{36CB906B-26BC-85C1-182B-CCFBD6C978E0}"/>
              </a:ext>
            </a:extLst>
          </p:cNvPr>
          <p:cNvCxnSpPr/>
          <p:nvPr/>
        </p:nvCxnSpPr>
        <p:spPr>
          <a:xfrm>
            <a:off x="4305743" y="3433130"/>
            <a:ext cx="5490755" cy="34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844773" y="440562"/>
            <a:ext cx="1594607"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Retail  File June 2025</a:t>
            </a:r>
            <a:r>
              <a:rPr lang="en-GB" sz="700" dirty="0">
                <a:solidFill>
                  <a:schemeClr val="bg1"/>
                </a:solidFill>
                <a:latin typeface="HP Simplified" panose="020B0604020204020204" pitchFamily="34" charset="0"/>
                <a:cs typeface="Arial" panose="020B0604020202020204" pitchFamily="34" charset="0"/>
              </a:rPr>
              <a:t> Page 6/6</a:t>
            </a:r>
            <a:endParaRPr lang="en-US" sz="700" dirty="0">
              <a:solidFill>
                <a:schemeClr val="bg1"/>
              </a:solidFill>
              <a:latin typeface="HP Simplified" panose="020B0604020204020204" pitchFamily="34" charset="0"/>
              <a:cs typeface="Arial" panose="020B0604020202020204" pitchFamily="34" charset="0"/>
            </a:endParaRPr>
          </a:p>
        </p:txBody>
      </p:sp>
      <p:sp>
        <p:nvSpPr>
          <p:cNvPr id="30" name="Rectangle 29"/>
          <p:cNvSpPr/>
          <p:nvPr/>
        </p:nvSpPr>
        <p:spPr>
          <a:xfrm>
            <a:off x="1844773" y="558842"/>
            <a:ext cx="2045525" cy="200055"/>
          </a:xfrm>
          <a:prstGeom prst="rect">
            <a:avLst/>
          </a:prstGeom>
        </p:spPr>
        <p:txBody>
          <a:bodyPr wrap="square">
            <a:spAutoFit/>
          </a:bodyPr>
          <a:lstStyle/>
          <a:p>
            <a:r>
              <a:rPr lang="en-US" sz="700" dirty="0">
                <a:solidFill>
                  <a:schemeClr val="bg1"/>
                </a:solidFill>
                <a:latin typeface="HP Simplified" panose="020B0604020204020204" pitchFamily="34" charset="0"/>
                <a:cs typeface="Arial" panose="020B0604020202020204" pitchFamily="34" charset="0"/>
              </a:rPr>
              <a:t>Prices are valid  until 30/06 Until Stock Last.</a:t>
            </a:r>
          </a:p>
        </p:txBody>
      </p:sp>
      <p:sp>
        <p:nvSpPr>
          <p:cNvPr id="29" name="TextBox 28">
            <a:extLst>
              <a:ext uri="{FF2B5EF4-FFF2-40B4-BE49-F238E27FC236}">
                <a16:creationId xmlns:a16="http://schemas.microsoft.com/office/drawing/2014/main" xmlns="" id="{B855C6BB-180B-5D6C-0D04-52F734E08760}"/>
              </a:ext>
            </a:extLst>
          </p:cNvPr>
          <p:cNvSpPr txBox="1"/>
          <p:nvPr/>
        </p:nvSpPr>
        <p:spPr>
          <a:xfrm>
            <a:off x="6989495" y="4569441"/>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5HB08D</a:t>
            </a:r>
            <a:r>
              <a:rPr lang="en-GB" sz="750" dirty="0">
                <a:solidFill>
                  <a:srgbClr val="000000"/>
                </a:solidFill>
                <a:latin typeface="HP Simplified" panose="020B0604020204020204" pitchFamily="34" charset="0"/>
                <a:hlinkClick r:id="rId9"/>
              </a:rPr>
              <a:t> </a:t>
            </a:r>
            <a:r>
              <a:rPr lang="en-GB" sz="750" b="1" dirty="0">
                <a:latin typeface="HP Simplified" panose="020B0604020204020204" pitchFamily="34" charset="0"/>
              </a:rPr>
              <a:t>HP PLOTTER DESIGNJET T650 </a:t>
            </a:r>
            <a:r>
              <a:rPr lang="en-GB" sz="750" dirty="0">
                <a:latin typeface="HP Simplified" panose="020B0604020204020204" pitchFamily="34" charset="0"/>
              </a:rPr>
              <a:t>24'' A1, PRINT, 26 SEC/PAGE, 81 A1 PRINTS PER HOUR, 2400 X 1200 DPI, 1GB, STAND, SHEET FEED, ROLL FEED, ADF, MEDIA BIN, AUTOMATIC CUTTER, 4 INKS, USB, WIFI, WIFI DIRECT, LAN, 2YW, </a:t>
            </a:r>
            <a:r>
              <a:rPr lang="en-US" sz="750" dirty="0">
                <a:solidFill>
                  <a:srgbClr val="FF0000"/>
                </a:solidFill>
                <a:latin typeface="HP Simplified" panose="020B0604020204020204" pitchFamily="34" charset="0"/>
              </a:rPr>
              <a:t>1,479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4360412" y="3804093"/>
            <a:ext cx="2470595" cy="1941834"/>
          </a:xfrm>
          <a:prstGeom prst="rect">
            <a:avLst/>
          </a:prstGeom>
        </p:spPr>
      </p:pic>
      <p:sp>
        <p:nvSpPr>
          <p:cNvPr id="32" name="TextBox 31">
            <a:extLst>
              <a:ext uri="{FF2B5EF4-FFF2-40B4-BE49-F238E27FC236}">
                <a16:creationId xmlns:a16="http://schemas.microsoft.com/office/drawing/2014/main" xmlns="" id="{B855C6BB-180B-5D6C-0D04-52F734E08760}"/>
              </a:ext>
            </a:extLst>
          </p:cNvPr>
          <p:cNvSpPr txBox="1"/>
          <p:nvPr/>
        </p:nvSpPr>
        <p:spPr>
          <a:xfrm>
            <a:off x="4404874" y="1619259"/>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5HB09D</a:t>
            </a:r>
            <a:r>
              <a:rPr lang="en-GB" sz="750" dirty="0">
                <a:solidFill>
                  <a:srgbClr val="000000"/>
                </a:solidFill>
                <a:latin typeface="HP Simplified" panose="020B0604020204020204" pitchFamily="34" charset="0"/>
                <a:hlinkClick r:id="rId11"/>
              </a:rPr>
              <a:t> </a:t>
            </a:r>
            <a:r>
              <a:rPr lang="en-GB" sz="750" b="1" dirty="0">
                <a:latin typeface="HP Simplified" panose="020B0604020204020204" pitchFamily="34" charset="0"/>
              </a:rPr>
              <a:t>HP PLOTTER DESIGNJET T630 </a:t>
            </a:r>
            <a:r>
              <a:rPr lang="en-GB" sz="750" dirty="0">
                <a:latin typeface="HP Simplified" panose="020B0604020204020204" pitchFamily="34" charset="0"/>
              </a:rPr>
              <a:t>24'' A1, PRINT, 30 SEC/PAGE, 76 A1 PRINTS PER HOUR, 2400 X 1200 DPI, 1GB, STAND, SHEET FEED, ROLL FEED, ADF, MEDIA BIN, AUTOMATIC CUTTER, 4 INKS, USB, WIFI, WIFI DIRECT, LAN, 1YW , </a:t>
            </a:r>
            <a:r>
              <a:rPr lang="en-US" sz="750" dirty="0">
                <a:solidFill>
                  <a:srgbClr val="FF0000"/>
                </a:solidFill>
                <a:latin typeface="HP Simplified" panose="020B0604020204020204" pitchFamily="34" charset="0"/>
              </a:rPr>
              <a:t>1,330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33" name="Straight Connector 32">
            <a:extLst>
              <a:ext uri="{FF2B5EF4-FFF2-40B4-BE49-F238E27FC236}">
                <a16:creationId xmlns:a16="http://schemas.microsoft.com/office/drawing/2014/main" xmlns="" id="{36CB906B-26BC-85C1-182B-CCFBD6C978E0}"/>
              </a:ext>
            </a:extLst>
          </p:cNvPr>
          <p:cNvCxnSpPr/>
          <p:nvPr/>
        </p:nvCxnSpPr>
        <p:spPr>
          <a:xfrm>
            <a:off x="92304" y="3615854"/>
            <a:ext cx="413346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1942" y="4515942"/>
            <a:ext cx="2413255" cy="1536934"/>
          </a:xfrm>
          <a:prstGeom prst="rect">
            <a:avLst/>
          </a:prstGeom>
        </p:spPr>
      </p:pic>
      <p:sp>
        <p:nvSpPr>
          <p:cNvPr id="36" name="Rectangle 35"/>
          <p:cNvSpPr/>
          <p:nvPr/>
        </p:nvSpPr>
        <p:spPr>
          <a:xfrm>
            <a:off x="16523" y="1441503"/>
            <a:ext cx="4006797" cy="584775"/>
          </a:xfrm>
          <a:prstGeom prst="rect">
            <a:avLst/>
          </a:prstGeom>
        </p:spPr>
        <p:txBody>
          <a:bodyPr wrap="square">
            <a:spAutoFit/>
          </a:bodyPr>
          <a:lstStyle/>
          <a:p>
            <a:r>
              <a:rPr lang="en-US" sz="800" b="1" dirty="0">
                <a:solidFill>
                  <a:schemeClr val="tx2">
                    <a:lumMod val="75000"/>
                  </a:schemeClr>
                </a:solidFill>
                <a:latin typeface="HP Simplified" panose="020B0604020204020204" pitchFamily="34" charset="0"/>
              </a:rPr>
              <a:t>With its compact design and user-friendly operation, this plotter is ideal for offices with limited space--without compromising on performance.  </a:t>
            </a:r>
            <a:r>
              <a:rPr lang="en-US" sz="800" dirty="0">
                <a:solidFill>
                  <a:schemeClr val="tx2">
                    <a:lumMod val="75000"/>
                  </a:schemeClr>
                </a:solidFill>
                <a:latin typeface="HP Simplified" panose="020B0604020204020204" pitchFamily="34" charset="0"/>
              </a:rPr>
              <a:t>The HP DesignJet T230 delivers high-quality prints, allowing you to produce precise and detailed documents with ease.</a:t>
            </a:r>
            <a:r>
              <a:rPr lang="en-GB" sz="800" i="0" dirty="0">
                <a:solidFill>
                  <a:srgbClr val="000000"/>
                </a:solidFill>
                <a:effectLst/>
                <a:latin typeface="HPSimplified"/>
              </a:rPr>
              <a:t> </a:t>
            </a:r>
            <a:r>
              <a:rPr lang="en-GB" sz="800" b="1" dirty="0">
                <a:solidFill>
                  <a:schemeClr val="accent6"/>
                </a:solidFill>
                <a:latin typeface="HP Simplified" panose="020B0604020204020204" pitchFamily="34" charset="0"/>
              </a:rPr>
              <a:t>Ideal for home working professionals</a:t>
            </a:r>
            <a:endParaRPr lang="en-US" sz="800" b="1" dirty="0">
              <a:solidFill>
                <a:schemeClr val="accent6"/>
              </a:solidFill>
              <a:latin typeface="HP Simplified" panose="020B0604020204020204" pitchFamily="34" charset="0"/>
            </a:endParaRPr>
          </a:p>
        </p:txBody>
      </p:sp>
      <p:sp>
        <p:nvSpPr>
          <p:cNvPr id="38" name="TextBox 37"/>
          <p:cNvSpPr txBox="1"/>
          <p:nvPr/>
        </p:nvSpPr>
        <p:spPr>
          <a:xfrm>
            <a:off x="27829" y="2994758"/>
            <a:ext cx="3885703" cy="438582"/>
          </a:xfrm>
          <a:prstGeom prst="rect">
            <a:avLst/>
          </a:prstGeom>
          <a:noFill/>
        </p:spPr>
        <p:txBody>
          <a:bodyPr wrap="square" rtlCol="0" anchor="ctr">
            <a:spAutoFit/>
          </a:bodyPr>
          <a:lstStyle/>
          <a:p>
            <a:pPr fontAlgn="t"/>
            <a:r>
              <a:rPr lang="en-US" sz="750" dirty="0">
                <a:latin typeface="HP Simplified" panose="020B0604020204020204" pitchFamily="34" charset="0"/>
              </a:rPr>
              <a:t>5HB07D</a:t>
            </a:r>
            <a:r>
              <a:rPr lang="en-US" sz="750" dirty="0">
                <a:latin typeface="HP Simplified" panose="020B0604020204020204" pitchFamily="34" charset="0"/>
                <a:hlinkClick r:id="rId13"/>
              </a:rPr>
              <a:t> </a:t>
            </a:r>
            <a:r>
              <a:rPr lang="en-GB" sz="750" b="1" dirty="0">
                <a:latin typeface="HP Simplified" panose="020B0604020204020204" pitchFamily="34" charset="0"/>
              </a:rPr>
              <a:t>HP PLOTTER DESIGNJET T230 </a:t>
            </a:r>
            <a:r>
              <a:rPr lang="en-GB" sz="750" dirty="0">
                <a:latin typeface="HP Simplified" panose="020B0604020204020204" pitchFamily="34" charset="0"/>
              </a:rPr>
              <a:t>24'' A1, PRINT, 35 SEC/PAGE, 68 A1 PRINTS PER HOUR, 2400 X 1200 DPI, 512 MB, SHEET FEED, ROLL FEED, AUTOMATIC CUTTER, 4 INKS, USB, WIFI, WIFI DIRECT, LAN, 1YW</a:t>
            </a:r>
            <a:r>
              <a:rPr lang="en-GB" sz="750" u="none" strike="noStrike" dirty="0">
                <a:effectLst/>
                <a:latin typeface="HP Simplified" panose="020B0604020204020204" pitchFamily="34" charset="0"/>
              </a:rPr>
              <a:t>, 2YW  </a:t>
            </a:r>
            <a:r>
              <a:rPr lang="en-US" sz="750" dirty="0">
                <a:solidFill>
                  <a:srgbClr val="FF0000"/>
                </a:solidFill>
                <a:latin typeface="HP Simplified" panose="020B0604020204020204" pitchFamily="34" charset="0"/>
              </a:rPr>
              <a:t>862 €</a:t>
            </a:r>
          </a:p>
        </p:txBody>
      </p:sp>
      <p:pic>
        <p:nvPicPr>
          <p:cNvPr id="12" name="Picture 11"/>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982467" y="2033092"/>
            <a:ext cx="2353133" cy="885751"/>
          </a:xfrm>
          <a:prstGeom prst="rect">
            <a:avLst/>
          </a:prstGeom>
        </p:spPr>
      </p:pic>
      <p:sp>
        <p:nvSpPr>
          <p:cNvPr id="42" name="TextBox 41">
            <a:extLst>
              <a:ext uri="{FF2B5EF4-FFF2-40B4-BE49-F238E27FC236}">
                <a16:creationId xmlns:a16="http://schemas.microsoft.com/office/drawing/2014/main" xmlns="" id="{B855C6BB-180B-5D6C-0D04-52F734E08760}"/>
              </a:ext>
            </a:extLst>
          </p:cNvPr>
          <p:cNvSpPr txBox="1"/>
          <p:nvPr/>
        </p:nvSpPr>
        <p:spPr>
          <a:xfrm>
            <a:off x="6974091" y="5317252"/>
            <a:ext cx="23816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5HB10D</a:t>
            </a:r>
            <a:r>
              <a:rPr lang="en-GB" sz="750" dirty="0">
                <a:solidFill>
                  <a:srgbClr val="000000"/>
                </a:solidFill>
                <a:latin typeface="HP Simplified" panose="020B0604020204020204" pitchFamily="34" charset="0"/>
                <a:hlinkClick r:id="rId15"/>
              </a:rPr>
              <a:t> </a:t>
            </a:r>
            <a:r>
              <a:rPr lang="en-GB" sz="750" b="1" dirty="0">
                <a:latin typeface="HP Simplified" panose="020B0604020204020204" pitchFamily="34" charset="0"/>
              </a:rPr>
              <a:t>HP PLOTTER DESIGNJET T650 </a:t>
            </a:r>
            <a:r>
              <a:rPr lang="en-GB" sz="750" dirty="0">
                <a:latin typeface="HP Simplified" panose="020B0604020204020204" pitchFamily="34" charset="0"/>
              </a:rPr>
              <a:t>36'' A0, PRINT, 25 SEC/PAGE, 82 A1 PRINTS PER HOUR, 2400 X 1200 DPI, 1GB, STAND, SHEET FEED, ROLL FEED, ADF, MEDIA BIN, AUTOMATIC CUTTER, 4 INKS, USB, WIFI, WIFI DIRECT, LAN, 2YW,  </a:t>
            </a:r>
            <a:r>
              <a:rPr lang="en-US" sz="750" dirty="0">
                <a:solidFill>
                  <a:srgbClr val="FF0000"/>
                </a:solidFill>
                <a:latin typeface="HP Simplified" panose="020B0604020204020204" pitchFamily="34" charset="0"/>
              </a:rPr>
              <a:t>2,379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45" name="TextBox 44"/>
          <p:cNvSpPr txBox="1"/>
          <p:nvPr/>
        </p:nvSpPr>
        <p:spPr>
          <a:xfrm>
            <a:off x="2459070" y="4478378"/>
            <a:ext cx="1731248" cy="784830"/>
          </a:xfrm>
          <a:prstGeom prst="rect">
            <a:avLst/>
          </a:prstGeom>
          <a:noFill/>
        </p:spPr>
        <p:txBody>
          <a:bodyPr wrap="square" rtlCol="0" anchor="ctr">
            <a:spAutoFit/>
          </a:bodyPr>
          <a:lstStyle/>
          <a:p>
            <a:pPr fontAlgn="t"/>
            <a:r>
              <a:rPr lang="en-US" sz="750" dirty="0">
                <a:latin typeface="HP Simplified" panose="020B0604020204020204" pitchFamily="34" charset="0"/>
              </a:rPr>
              <a:t>5HB06D</a:t>
            </a:r>
            <a:r>
              <a:rPr lang="en-US" sz="750" dirty="0">
                <a:solidFill>
                  <a:srgbClr val="0070C0"/>
                </a:solidFill>
                <a:latin typeface="HP Simplified" panose="020B0604020204020204" pitchFamily="34" charset="0"/>
                <a:hlinkClick r:id="rId16"/>
              </a:rPr>
              <a:t> </a:t>
            </a:r>
            <a:r>
              <a:rPr lang="en-GB" sz="750" b="1" dirty="0">
                <a:latin typeface="HP Simplified" panose="020B0604020204020204" pitchFamily="34" charset="0"/>
              </a:rPr>
              <a:t>HP PLOTTER DESIGNJET T250 </a:t>
            </a:r>
            <a:r>
              <a:rPr lang="en-GB" sz="750" dirty="0">
                <a:latin typeface="HP Simplified" panose="020B0604020204020204" pitchFamily="34" charset="0"/>
              </a:rPr>
              <a:t>24'' A1, PRINT, 30 SEC/PAGE, 76 A1 PRINTS PER HOUR, 2400 X 1200 DPI, 512MB, SHEET FEED, ROLL FEED, AUTOMATIC CUTTER, 4 INKS, USB, WIFI, WIFI DIRECT, LAN, 2YW  </a:t>
            </a:r>
            <a:r>
              <a:rPr lang="en-US" sz="750" dirty="0">
                <a:solidFill>
                  <a:srgbClr val="FF0000"/>
                </a:solidFill>
                <a:latin typeface="HP Simplified" panose="020B0604020204020204" pitchFamily="34" charset="0"/>
              </a:rPr>
              <a:t>985 €</a:t>
            </a:r>
          </a:p>
        </p:txBody>
      </p:sp>
      <p:sp>
        <p:nvSpPr>
          <p:cNvPr id="3" name="Rectangle 2">
            <a:extLst>
              <a:ext uri="{FF2B5EF4-FFF2-40B4-BE49-F238E27FC236}">
                <a16:creationId xmlns:a16="http://schemas.microsoft.com/office/drawing/2014/main" xmlns="" id="{ECFF2590-0906-D6A8-8A65-CC9D98B04792}"/>
              </a:ext>
            </a:extLst>
          </p:cNvPr>
          <p:cNvSpPr/>
          <p:nvPr/>
        </p:nvSpPr>
        <p:spPr>
          <a:xfrm>
            <a:off x="6278843" y="6389717"/>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6" name="Rectangle 5">
            <a:extLst>
              <a:ext uri="{FF2B5EF4-FFF2-40B4-BE49-F238E27FC236}">
                <a16:creationId xmlns:a16="http://schemas.microsoft.com/office/drawing/2014/main" xmlns="" id="{91121943-7CB6-0ADD-3A4A-F63BEAA8D081}"/>
              </a:ext>
            </a:extLst>
          </p:cNvPr>
          <p:cNvSpPr/>
          <p:nvPr/>
        </p:nvSpPr>
        <p:spPr>
          <a:xfrm>
            <a:off x="-17620" y="6374387"/>
            <a:ext cx="4009527"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Tree>
    <p:extLst>
      <p:ext uri="{BB962C8B-B14F-4D97-AF65-F5344CB8AC3E}">
        <p14:creationId xmlns:p14="http://schemas.microsoft.com/office/powerpoint/2010/main" val="17703026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35743</TotalTime>
  <Words>5576</Words>
  <Application>Microsoft Office PowerPoint</Application>
  <PresentationFormat>A4 Paper (210x297 mm)</PresentationFormat>
  <Paragraphs>171</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forma-djr-micro</vt:lpstr>
      <vt:lpstr>HP Simplified</vt:lpstr>
      <vt:lpstr>HPSimplified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5372</cp:revision>
  <cp:lastPrinted>2025-06-03T14:10:33Z</cp:lastPrinted>
  <dcterms:created xsi:type="dcterms:W3CDTF">2015-12-18T09:11:23Z</dcterms:created>
  <dcterms:modified xsi:type="dcterms:W3CDTF">2025-06-06T08:35:48Z</dcterms:modified>
</cp:coreProperties>
</file>