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9906000" cy="6858000" type="A4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7A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250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1581" y="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11D7F-D008-47EA-AA93-5412100F960D}" type="datetimeFigureOut">
              <a:rPr lang="en-US"/>
              <a:pPr>
                <a:defRPr/>
              </a:pPr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B41FB-9BF5-4C83-8518-CA95C17FB9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814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0DF54-6B34-4ECB-9145-BC8CF9B71B06}" type="datetimeFigureOut">
              <a:rPr lang="en-US"/>
              <a:pPr>
                <a:defRPr/>
              </a:pPr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05EF2-9BDB-4721-B5F0-900C44FF3F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09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70C92-9125-4AC7-AB12-85FB8135BA02}" type="datetimeFigureOut">
              <a:rPr lang="en-US"/>
              <a:pPr>
                <a:defRPr/>
              </a:pPr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347EE-17AD-4723-AD8C-66A69196E4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97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3740D-198A-44ED-9F71-1A08EC8A656F}" type="datetimeFigureOut">
              <a:rPr lang="en-US"/>
              <a:pPr>
                <a:defRPr/>
              </a:pPr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2A367-1FC5-41D8-A4A6-7AE2DD5546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234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1DECB-ECBC-4AF5-9EFA-DDDC42E8F9DE}" type="datetimeFigureOut">
              <a:rPr lang="en-US"/>
              <a:pPr>
                <a:defRPr/>
              </a:pPr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06B89-A05C-447C-9EEC-7CB8A0AA11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6813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01D66-8BFE-418B-A4F7-FB4B6F553544}" type="datetimeFigureOut">
              <a:rPr lang="en-US"/>
              <a:pPr>
                <a:defRPr/>
              </a:pPr>
              <a:t>6/12/2025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F7101-16AB-4A22-87D0-C645BB6C09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91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AA370-FA6B-4F11-AE0B-095D5F332915}" type="datetimeFigureOut">
              <a:rPr lang="en-US"/>
              <a:pPr>
                <a:defRPr/>
              </a:pPr>
              <a:t>6/12/2025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F727B-6872-4AB2-8BD6-62323C5C32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13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CA4F6-3376-451C-9A49-CCDDAC46FE74}" type="datetimeFigureOut">
              <a:rPr lang="en-US"/>
              <a:pPr>
                <a:defRPr/>
              </a:pPr>
              <a:t>6/12/2025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3A778-FDDC-486A-B44B-4F7BFCA8BC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88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5C639-9995-4E18-9ACA-1969A35B5647}" type="datetimeFigureOut">
              <a:rPr lang="en-US"/>
              <a:pPr>
                <a:defRPr/>
              </a:pPr>
              <a:t>6/12/2025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090F8-3F2F-4EFA-8B2D-69093701AB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63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61365-52F6-4456-8EF9-9A192A8B063B}" type="datetimeFigureOut">
              <a:rPr lang="en-US"/>
              <a:pPr>
                <a:defRPr/>
              </a:pPr>
              <a:t>6/12/2025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9E7E-FB08-4F20-977B-F903F52D61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9606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A5144-4629-4D26-BF32-72BBD8DC4020}" type="datetimeFigureOut">
              <a:rPr lang="en-US"/>
              <a:pPr>
                <a:defRPr/>
              </a:pPr>
              <a:t>6/12/2025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EF0FA-712A-4414-AADB-2B175A1D4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019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A5915E-DE17-413A-B1B7-34CB65F36214}" type="datetimeFigureOut">
              <a:rPr lang="en-US"/>
              <a:pPr>
                <a:defRPr/>
              </a:pPr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A917DD-30CB-40BC-8552-2BEA91A260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jpe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6.png"/><Relationship Id="rId4" Type="http://schemas.openxmlformats.org/officeDocument/2006/relationships/image" Target="../media/image4.jpe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724" y="1070383"/>
            <a:ext cx="896744" cy="12278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9997" y="5045052"/>
            <a:ext cx="924353" cy="1546782"/>
          </a:xfrm>
          <a:prstGeom prst="rect">
            <a:avLst/>
          </a:prstGeom>
        </p:spPr>
      </p:pic>
      <p:pic>
        <p:nvPicPr>
          <p:cNvPr id="2053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-352"/>
            <a:ext cx="1127952" cy="6879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Rectangle 69"/>
          <p:cNvSpPr/>
          <p:nvPr/>
        </p:nvSpPr>
        <p:spPr>
          <a:xfrm>
            <a:off x="756" y="2897782"/>
            <a:ext cx="1132839" cy="23929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650" dirty="0">
                <a:latin typeface="HP Simplified" panose="020B0604020204020204" pitchFamily="34" charset="0"/>
                <a:cs typeface="Calibri" pitchFamily="34" charset="0"/>
              </a:rPr>
              <a:t>Prices, promotions, specifications, availability and terms of offers may change without notice. Despite our best efforts, a small number of items may contain pricing, typography, or photography errors. </a:t>
            </a:r>
          </a:p>
          <a:p>
            <a:pPr>
              <a:defRPr/>
            </a:pPr>
            <a:endParaRPr lang="en-GB" sz="650" dirty="0">
              <a:latin typeface="HP Simplified" panose="020B0604020204020204" pitchFamily="34" charset="0"/>
              <a:cs typeface="Calibri" pitchFamily="34" charset="0"/>
            </a:endParaRPr>
          </a:p>
          <a:p>
            <a:pPr>
              <a:defRPr/>
            </a:pPr>
            <a:r>
              <a:rPr lang="en-GB" sz="650" dirty="0">
                <a:latin typeface="HP Simplified" panose="020B0604020204020204" pitchFamily="34" charset="0"/>
                <a:cs typeface="Calibri" pitchFamily="34" charset="0"/>
              </a:rPr>
              <a:t>Correct prices and promotions are validated at the time your order is placed. Recycling fees are not included in the Dealer &amp; Retail File. Delivery and installation charges are not included. </a:t>
            </a:r>
          </a:p>
          <a:p>
            <a:pPr>
              <a:defRPr/>
            </a:pPr>
            <a:endParaRPr lang="en-GB" sz="650" dirty="0">
              <a:latin typeface="HP Simplified" panose="020B0604020204020204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650" dirty="0">
                <a:latin typeface="HP Simplified" panose="020B0604020204020204" pitchFamily="34" charset="0"/>
                <a:cs typeface="Calibri" pitchFamily="34" charset="0"/>
              </a:rPr>
              <a:t>Products' warranty is the warranty given by the manufacturer.</a:t>
            </a:r>
            <a:r>
              <a:rPr lang="en-GB" sz="650" dirty="0">
                <a:latin typeface="HP Simplified" panose="020B0604020204020204" pitchFamily="34" charset="0"/>
                <a:cs typeface="Calibri" pitchFamily="34" charset="0"/>
              </a:rPr>
              <a:t>  </a:t>
            </a:r>
          </a:p>
          <a:p>
            <a:pPr>
              <a:defRPr/>
            </a:pPr>
            <a:r>
              <a:rPr lang="en-GB" sz="650" dirty="0">
                <a:latin typeface="HP Simplified" panose="020B0604020204020204" pitchFamily="34" charset="0"/>
                <a:cs typeface="Calibri" pitchFamily="34" charset="0"/>
              </a:rPr>
              <a:t>VAT </a:t>
            </a:r>
            <a:r>
              <a:rPr lang="en-GB" sz="650" dirty="0" smtClean="0">
                <a:latin typeface="HP Simplified" panose="020B0604020204020204" pitchFamily="34" charset="0"/>
                <a:cs typeface="Calibri" pitchFamily="34" charset="0"/>
              </a:rPr>
              <a:t>is </a:t>
            </a:r>
            <a:r>
              <a:rPr lang="en-GB" sz="650" dirty="0">
                <a:latin typeface="HP Simplified" panose="020B0604020204020204" pitchFamily="34" charset="0"/>
                <a:cs typeface="Calibri" pitchFamily="34" charset="0"/>
              </a:rPr>
              <a:t>included</a:t>
            </a:r>
          </a:p>
        </p:txBody>
      </p:sp>
      <p:sp>
        <p:nvSpPr>
          <p:cNvPr id="2055" name="Rectangle 71"/>
          <p:cNvSpPr>
            <a:spLocks noChangeArrowheads="1"/>
          </p:cNvSpPr>
          <p:nvPr/>
        </p:nvSpPr>
        <p:spPr bwMode="auto">
          <a:xfrm>
            <a:off x="-11784" y="5372401"/>
            <a:ext cx="129222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700" dirty="0">
                <a:solidFill>
                  <a:schemeClr val="bg1"/>
                </a:solidFill>
                <a:latin typeface="HP Simplified" panose="020B0604020204020204" pitchFamily="34" charset="0"/>
                <a:cs typeface="Calibri" panose="020F0502020204030204" pitchFamily="34" charset="0"/>
              </a:rPr>
              <a:t>Call now </a:t>
            </a:r>
            <a:r>
              <a:rPr lang="en-US" altLang="en-US" sz="700" dirty="0" smtClean="0">
                <a:solidFill>
                  <a:schemeClr val="bg1"/>
                </a:solidFill>
                <a:latin typeface="HP Simplified" panose="020B0604020204020204" pitchFamily="34" charset="0"/>
                <a:cs typeface="Calibri" panose="020F0502020204030204" pitchFamily="34" charset="0"/>
              </a:rPr>
              <a:t>on</a:t>
            </a:r>
            <a:endParaRPr lang="en-US" altLang="en-US" sz="700" dirty="0">
              <a:solidFill>
                <a:schemeClr val="bg1"/>
              </a:solidFill>
              <a:latin typeface="HP Simplified" panose="020B060402020402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700" dirty="0">
                <a:solidFill>
                  <a:schemeClr val="bg1"/>
                </a:solidFill>
                <a:latin typeface="HP Simplified" panose="020B0604020204020204" pitchFamily="34" charset="0"/>
                <a:cs typeface="Calibri" panose="020F0502020204030204" pitchFamily="34" charset="0"/>
              </a:rPr>
              <a:t>Mail on</a:t>
            </a:r>
            <a:r>
              <a:rPr lang="en-US" altLang="en-US" sz="700" dirty="0" smtClean="0">
                <a:solidFill>
                  <a:schemeClr val="bg1"/>
                </a:solidFill>
                <a:latin typeface="HP Simplified" panose="020B0604020204020204" pitchFamily="34" charset="0"/>
                <a:cs typeface="Calibri" panose="020F0502020204030204" pitchFamily="34" charset="0"/>
              </a:rPr>
              <a:t>:</a:t>
            </a:r>
            <a:endParaRPr lang="en-US" altLang="en-US" sz="700" dirty="0">
              <a:solidFill>
                <a:schemeClr val="bg1"/>
              </a:solidFill>
              <a:latin typeface="HP Simplified" panose="020B060402020402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1775" y="1396460"/>
            <a:ext cx="1166069" cy="8463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700" b="1" kern="0" dirty="0">
                <a:solidFill>
                  <a:schemeClr val="bg1"/>
                </a:solidFill>
                <a:latin typeface="HP Simplified" panose="020B0604020204020204" pitchFamily="34" charset="0"/>
                <a:cs typeface="Arial" panose="020B0604020202020204" pitchFamily="34" charset="0"/>
              </a:rPr>
              <a:t>H</a:t>
            </a:r>
            <a:r>
              <a:rPr lang="en-GB" sz="700" b="1" kern="0" dirty="0">
                <a:solidFill>
                  <a:schemeClr val="bg1"/>
                </a:solidFill>
                <a:latin typeface="HP Simplified" panose="020B0604020204020204" pitchFamily="34" charset="0"/>
                <a:cs typeface="Arial" panose="020B0604020202020204" pitchFamily="34" charset="0"/>
              </a:rPr>
              <a:t>EWLETT PACKARD</a:t>
            </a:r>
            <a:endParaRPr lang="en-US" sz="700" b="1" kern="0" dirty="0">
              <a:solidFill>
                <a:schemeClr val="bg1"/>
              </a:solidFill>
              <a:latin typeface="HP Simplified" panose="020B0604020204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700" b="1" kern="0" dirty="0">
                <a:solidFill>
                  <a:schemeClr val="bg1"/>
                </a:solidFill>
                <a:latin typeface="HP Simplified" panose="020B0604020204020204" pitchFamily="34" charset="0"/>
                <a:cs typeface="Arial" panose="020B0604020202020204" pitchFamily="34" charset="0"/>
              </a:rPr>
              <a:t>SERVERS AND OPTIONS</a:t>
            </a:r>
            <a:endParaRPr lang="en-US" sz="700" b="1" kern="0" dirty="0">
              <a:solidFill>
                <a:schemeClr val="bg1"/>
              </a:solidFill>
              <a:latin typeface="HP Simplified" panose="020B0604020204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700" dirty="0">
              <a:solidFill>
                <a:schemeClr val="bg1"/>
              </a:solidFill>
              <a:latin typeface="HP Simplified" panose="020B0604020204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700" dirty="0" smtClean="0">
                <a:solidFill>
                  <a:schemeClr val="bg1"/>
                </a:solidFill>
                <a:latin typeface="HP Simplified" panose="020B0604020204020204" pitchFamily="34" charset="0"/>
                <a:cs typeface="Arial" panose="020B0604020202020204" pitchFamily="34" charset="0"/>
              </a:rPr>
              <a:t>Retail File </a:t>
            </a:r>
            <a:r>
              <a:rPr lang="en-US" sz="700" dirty="0" smtClean="0">
                <a:solidFill>
                  <a:schemeClr val="bg1"/>
                </a:solidFill>
                <a:latin typeface="HP Simplified" panose="020B0604020204020204" pitchFamily="34" charset="0"/>
                <a:cs typeface="Arial" panose="020B0604020202020204" pitchFamily="34" charset="0"/>
              </a:rPr>
              <a:t>June 2025</a:t>
            </a:r>
            <a:endParaRPr lang="en-US" sz="700" dirty="0">
              <a:solidFill>
                <a:schemeClr val="bg1"/>
              </a:solidFill>
              <a:latin typeface="HP Simplified" panose="020B0604020204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700" dirty="0">
              <a:solidFill>
                <a:schemeClr val="bg1"/>
              </a:solidFill>
              <a:latin typeface="HP Simplified" panose="020B0604020204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700" dirty="0">
                <a:solidFill>
                  <a:schemeClr val="bg1"/>
                </a:solidFill>
                <a:latin typeface="HP Simplified" panose="020B0604020204020204" pitchFamily="34" charset="0"/>
                <a:cs typeface="Arial" panose="020B0604020202020204" pitchFamily="34" charset="0"/>
              </a:rPr>
              <a:t>Valid Until  </a:t>
            </a:r>
            <a:r>
              <a:rPr lang="en-US" sz="700" dirty="0" smtClean="0">
                <a:solidFill>
                  <a:schemeClr val="bg1"/>
                </a:solidFill>
                <a:latin typeface="HP Simplified" panose="020B0604020204020204" pitchFamily="34" charset="0"/>
                <a:cs typeface="Arial" panose="020B0604020202020204" pitchFamily="34" charset="0"/>
              </a:rPr>
              <a:t>30/06 or</a:t>
            </a:r>
            <a:endParaRPr lang="en-US" sz="700" dirty="0">
              <a:solidFill>
                <a:schemeClr val="bg1"/>
              </a:solidFill>
              <a:latin typeface="HP Simplified" panose="020B0604020204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700" dirty="0">
                <a:solidFill>
                  <a:schemeClr val="bg1"/>
                </a:solidFill>
                <a:latin typeface="HP Simplified" panose="020B0604020204020204" pitchFamily="34" charset="0"/>
                <a:cs typeface="Arial" panose="020B0604020202020204" pitchFamily="34" charset="0"/>
              </a:rPr>
              <a:t>Until Stock Last</a:t>
            </a:r>
          </a:p>
        </p:txBody>
      </p:sp>
      <p:pic>
        <p:nvPicPr>
          <p:cNvPr id="2211" name="Picture 6" descr="A person using a tablet&#10;&#10;Description automatically generated with medium confidenc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29669" y="5912701"/>
            <a:ext cx="1202358" cy="72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87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540" y="6658851"/>
            <a:ext cx="8991472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7" name="Picture 5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" y="1037685"/>
            <a:ext cx="890588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062103" y="203249"/>
            <a:ext cx="0" cy="6336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8711" y="2867282"/>
            <a:ext cx="10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8089" y="5301610"/>
            <a:ext cx="1080000" cy="1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57"/>
          <p:cNvSpPr txBox="1">
            <a:spLocks noChangeArrowheads="1"/>
          </p:cNvSpPr>
          <p:nvPr/>
        </p:nvSpPr>
        <p:spPr bwMode="auto">
          <a:xfrm>
            <a:off x="860590" y="237826"/>
            <a:ext cx="361836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GB" altLang="en-US" sz="1000" b="1" dirty="0">
                <a:solidFill>
                  <a:srgbClr val="5E7A76"/>
                </a:solidFill>
                <a:latin typeface="HP Simplified" panose="020B0604020204020204" pitchFamily="34" charset="0"/>
              </a:rPr>
              <a:t>HPE ProLiant ML110 Gen11</a:t>
            </a:r>
          </a:p>
        </p:txBody>
      </p:sp>
      <p:sp>
        <p:nvSpPr>
          <p:cNvPr id="125" name="TextBox 77"/>
          <p:cNvSpPr txBox="1">
            <a:spLocks noChangeArrowheads="1"/>
          </p:cNvSpPr>
          <p:nvPr/>
        </p:nvSpPr>
        <p:spPr bwMode="auto">
          <a:xfrm>
            <a:off x="1975447" y="1315522"/>
            <a:ext cx="2945256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P55637-421</a:t>
            </a:r>
            <a:r>
              <a:rPr lang="en-GB" altLang="en-US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 </a:t>
            </a:r>
            <a:r>
              <a:rPr lang="en-US" altLang="en-US" sz="700" b="1" dirty="0">
                <a:solidFill>
                  <a:srgbClr val="000000"/>
                </a:solidFill>
                <a:latin typeface="HP Simplified" panose="020B0604020204020204" pitchFamily="34" charset="0"/>
              </a:rPr>
              <a:t>HPE SERVER TOWER ML110 G11 </a:t>
            </a:r>
            <a:r>
              <a:rPr lang="en-US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TOWER, INTEL XEON B 3408U 1.8-1.9GHz/22.5MB, 8 CORES, 16GB (1x 16GB) RDIMM, NO HDD, 4 LFF 3.5'' SATA HOT PLUG BAYS, 1GbE 2 PORTS LAN, VROCK, 1000 PSU, 3/3/3 YW, </a:t>
            </a:r>
            <a:r>
              <a:rPr lang="en-US" altLang="en-US" sz="700" dirty="0">
                <a:solidFill>
                  <a:srgbClr val="FF0000"/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1877.00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30" name="TextBox 108"/>
          <p:cNvSpPr txBox="1">
            <a:spLocks noChangeArrowheads="1"/>
          </p:cNvSpPr>
          <p:nvPr/>
        </p:nvSpPr>
        <p:spPr bwMode="auto">
          <a:xfrm>
            <a:off x="860590" y="2387603"/>
            <a:ext cx="35786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en-US" sz="1000" b="1" dirty="0">
                <a:solidFill>
                  <a:srgbClr val="5E7A76"/>
                </a:solidFill>
                <a:latin typeface="HP Simplified" panose="020B0604020204020204" pitchFamily="34" charset="0"/>
              </a:rPr>
              <a:t>HPE ProLiant ML30 Gen11</a:t>
            </a:r>
            <a:endParaRPr lang="en-GB" altLang="en-US" sz="1000" b="1" dirty="0">
              <a:solidFill>
                <a:srgbClr val="5E7A76"/>
              </a:solidFill>
              <a:latin typeface="HP Simplified" panose="020B0604020204020204" pitchFamily="34" charset="0"/>
            </a:endParaRPr>
          </a:p>
        </p:txBody>
      </p:sp>
      <p:pic>
        <p:nvPicPr>
          <p:cNvPr id="161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052" y="-352"/>
            <a:ext cx="8832947" cy="213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9" name="Straight Connector 48"/>
          <p:cNvCxnSpPr/>
          <p:nvPr/>
        </p:nvCxnSpPr>
        <p:spPr>
          <a:xfrm>
            <a:off x="1176638" y="2392399"/>
            <a:ext cx="3670916" cy="1417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12494" y="2904242"/>
            <a:ext cx="682200" cy="1267801"/>
          </a:xfrm>
          <a:prstGeom prst="rect">
            <a:avLst/>
          </a:prstGeom>
        </p:spPr>
      </p:pic>
      <p:cxnSp>
        <p:nvCxnSpPr>
          <p:cNvPr id="55" name="Straight Connector 54"/>
          <p:cNvCxnSpPr/>
          <p:nvPr/>
        </p:nvCxnSpPr>
        <p:spPr>
          <a:xfrm flipV="1">
            <a:off x="1192520" y="4492763"/>
            <a:ext cx="3459703" cy="1012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7"/>
          <p:cNvSpPr txBox="1">
            <a:spLocks noChangeArrowheads="1"/>
          </p:cNvSpPr>
          <p:nvPr/>
        </p:nvSpPr>
        <p:spPr bwMode="auto">
          <a:xfrm>
            <a:off x="166031" y="4525209"/>
            <a:ext cx="361836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GB" altLang="en-US" sz="1000" b="1" dirty="0">
                <a:solidFill>
                  <a:srgbClr val="5E7A76"/>
                </a:solidFill>
                <a:latin typeface="HP Simplified" panose="020B0604020204020204" pitchFamily="34" charset="0"/>
              </a:rPr>
              <a:t>HPE ProLiant ML350 Gen11</a:t>
            </a:r>
          </a:p>
        </p:txBody>
      </p:sp>
      <p:sp>
        <p:nvSpPr>
          <p:cNvPr id="58" name="TextBox 9"/>
          <p:cNvSpPr txBox="1">
            <a:spLocks noChangeArrowheads="1"/>
          </p:cNvSpPr>
          <p:nvPr/>
        </p:nvSpPr>
        <p:spPr bwMode="auto">
          <a:xfrm>
            <a:off x="1133595" y="-5164"/>
            <a:ext cx="87844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900" b="1" dirty="0">
                <a:solidFill>
                  <a:schemeClr val="bg1"/>
                </a:solidFill>
                <a:latin typeface="HP Simplified" panose="020B0604020204020204" pitchFamily="34" charset="0"/>
              </a:rPr>
              <a:t>HEWLETT PACKARD PROLIANT TOWER &amp; RACK SERVERS</a:t>
            </a:r>
            <a:endParaRPr lang="en-US" altLang="en-US" sz="900" b="1" dirty="0">
              <a:solidFill>
                <a:schemeClr val="bg1"/>
              </a:solidFill>
            </a:endParaRPr>
          </a:p>
        </p:txBody>
      </p:sp>
      <p:pic>
        <p:nvPicPr>
          <p:cNvPr id="56" name="Picture 5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0373" y="4045581"/>
            <a:ext cx="1466301" cy="261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63246" y="424116"/>
            <a:ext cx="28954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/>
              <a:t>Intuitive Cloud Operating Experience: Simple, Unified, and Automated</a:t>
            </a:r>
          </a:p>
        </p:txBody>
      </p:sp>
      <p:sp>
        <p:nvSpPr>
          <p:cNvPr id="7" name="Rectangle 6"/>
          <p:cNvSpPr/>
          <p:nvPr/>
        </p:nvSpPr>
        <p:spPr>
          <a:xfrm>
            <a:off x="1869618" y="695506"/>
            <a:ext cx="3012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2">
                    <a:lumMod val="50000"/>
                  </a:schemeClr>
                </a:solidFill>
              </a:rPr>
              <a:t>HPE ProLiant ML110 Gen11 servers are engineered for your hybrid world. HPE ProLiant Gen11 servers simplify the way you control your business’s compute—from edge to cloud—with a cloud operating experience.</a:t>
            </a:r>
          </a:p>
        </p:txBody>
      </p:sp>
      <p:cxnSp>
        <p:nvCxnSpPr>
          <p:cNvPr id="65" name="Straight Connector 64"/>
          <p:cNvCxnSpPr/>
          <p:nvPr/>
        </p:nvCxnSpPr>
        <p:spPr>
          <a:xfrm flipV="1">
            <a:off x="5078343" y="3315301"/>
            <a:ext cx="4734121" cy="1481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1849946" y="2572154"/>
            <a:ext cx="325300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/>
              <a:t>Powerful and cost-effective servers for your daily workloads in the office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853621" y="2709736"/>
            <a:ext cx="3176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2">
                    <a:lumMod val="50000"/>
                  </a:schemeClr>
                </a:solidFill>
              </a:rPr>
              <a:t>The HPE ProLiant ML30 Gen11 Server, offers more than enough performance for small to medium-sized business applications.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154152" y="4745200"/>
            <a:ext cx="335615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/>
              <a:t>Intuitive Cloud Operating Experience: Simple, Self-service, and Automated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169842" y="4926346"/>
            <a:ext cx="30254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2">
                    <a:lumMod val="50000"/>
                  </a:schemeClr>
                </a:solidFill>
              </a:rPr>
              <a:t>HPE ProLiant ML350 Gen11 servers are engineered for your hybrid world. The new ProLiant Gen11 servers simplify the way you control your business’s compute—from edge to cloud—with a cloud operating experience.</a:t>
            </a:r>
          </a:p>
        </p:txBody>
      </p:sp>
      <p:sp>
        <p:nvSpPr>
          <p:cNvPr id="67" name="TextBox 108"/>
          <p:cNvSpPr txBox="1">
            <a:spLocks noChangeArrowheads="1"/>
          </p:cNvSpPr>
          <p:nvPr/>
        </p:nvSpPr>
        <p:spPr bwMode="auto">
          <a:xfrm>
            <a:off x="3247978" y="3349677"/>
            <a:ext cx="51823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en-US" sz="1000" b="1" dirty="0">
                <a:solidFill>
                  <a:srgbClr val="5E7A76"/>
                </a:solidFill>
                <a:latin typeface="HP Simplified" panose="020B0604020204020204" pitchFamily="34" charset="0"/>
              </a:rPr>
              <a:t>HPE ProLiant DL380 Gen11</a:t>
            </a:r>
            <a:endParaRPr lang="en-GB" altLang="en-US" sz="1000" b="1" dirty="0">
              <a:solidFill>
                <a:srgbClr val="5E7A76"/>
              </a:solidFill>
              <a:latin typeface="HP Simplified" panose="020B0604020204020204" pitchFamily="34" charset="0"/>
            </a:endParaRPr>
          </a:p>
        </p:txBody>
      </p:sp>
      <p:sp>
        <p:nvSpPr>
          <p:cNvPr id="88" name="TextBox 77"/>
          <p:cNvSpPr txBox="1">
            <a:spLocks noChangeArrowheads="1"/>
          </p:cNvSpPr>
          <p:nvPr/>
        </p:nvSpPr>
        <p:spPr bwMode="auto">
          <a:xfrm>
            <a:off x="5211888" y="5101650"/>
            <a:ext cx="2587912" cy="63094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P71674-425</a:t>
            </a:r>
            <a:r>
              <a:rPr lang="en-GB" altLang="en-US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b="1" dirty="0">
                <a:solidFill>
                  <a:srgbClr val="000000"/>
                </a:solidFill>
                <a:latin typeface="HP Simplified" panose="020B0604020204020204" pitchFamily="34" charset="0"/>
              </a:rPr>
              <a:t>HPE SERVER RACK DL380 G11 </a:t>
            </a:r>
            <a:r>
              <a:rPr lang="en-US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2U, INTEL XEON SILVER 4510 2.4-4.1GHz/30MB, 150W, 12 CORES, 64GB (2x 32GB) PC5-5600B DDR5 RDIMM, 2x 960GB SSD, 2x 1000W PSU, 8x SFF SAS/SATA BAYS, TRI-MODE RAID MR408i-o, 1GB 4 PORTS BASE, 3YW 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5552.00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057943" y="808012"/>
            <a:ext cx="25757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2">
                    <a:lumMod val="50000"/>
                  </a:schemeClr>
                </a:solidFill>
              </a:rPr>
              <a:t>The HPE ProLiant DL360 Gen10 Plus server is powered by 3rd Generation Intel® Xeon® processors and built with foundational intelligence to transform IT with insights that enhance workload performance, placement, and efficiency, delivering better outcomes faster.</a:t>
            </a:r>
          </a:p>
        </p:txBody>
      </p:sp>
      <p:sp>
        <p:nvSpPr>
          <p:cNvPr id="92" name="Rectangle 91"/>
          <p:cNvSpPr/>
          <p:nvPr/>
        </p:nvSpPr>
        <p:spPr>
          <a:xfrm>
            <a:off x="5041306" y="3558442"/>
            <a:ext cx="329986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/>
              <a:t>A dual-socket scalable solution to power data analytics or hybrid cloud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879" y="4353743"/>
            <a:ext cx="1591339" cy="542272"/>
          </a:xfrm>
          <a:prstGeom prst="rect">
            <a:avLst/>
          </a:prstGeom>
        </p:spPr>
      </p:pic>
      <p:sp>
        <p:nvSpPr>
          <p:cNvPr id="87" name="TextBox 77"/>
          <p:cNvSpPr txBox="1">
            <a:spLocks noChangeArrowheads="1"/>
          </p:cNvSpPr>
          <p:nvPr/>
        </p:nvSpPr>
        <p:spPr bwMode="auto">
          <a:xfrm>
            <a:off x="1960175" y="3198080"/>
            <a:ext cx="3004232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P77232-425</a:t>
            </a:r>
            <a:r>
              <a:rPr lang="en-GB" altLang="en-US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b="1" dirty="0">
                <a:solidFill>
                  <a:srgbClr val="000000"/>
                </a:solidFill>
                <a:latin typeface="HP Simplified" panose="020B0604020204020204" pitchFamily="34" charset="0"/>
              </a:rPr>
              <a:t>HPE SERVER TOWER ML30 G11, </a:t>
            </a:r>
            <a:r>
              <a:rPr lang="en-US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INTEL XEON E-2434 QUAD-CORE 3.4-5.00GHz/12MB, 55W, 4 CORES</a:t>
            </a:r>
            <a:r>
              <a:rPr lang="en-US" altLang="en-US" sz="700" b="1" dirty="0">
                <a:solidFill>
                  <a:srgbClr val="000000"/>
                </a:solidFill>
                <a:latin typeface="HP Simplified" panose="020B0604020204020204" pitchFamily="34" charset="0"/>
              </a:rPr>
              <a:t>, </a:t>
            </a:r>
            <a:r>
              <a:rPr lang="en-US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32GB (1x32GB) DDR5 4400B-E UDIMM, 2x 960GB SSD, 800W PSU, 8x SFF SAS/SATA BAYS, VROCK RAID, 1GB 4 PORTS BASE, 3YW,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2827.00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60" name="TextBox 77"/>
          <p:cNvSpPr txBox="1">
            <a:spLocks noChangeArrowheads="1"/>
          </p:cNvSpPr>
          <p:nvPr/>
        </p:nvSpPr>
        <p:spPr bwMode="auto">
          <a:xfrm>
            <a:off x="1975214" y="1823804"/>
            <a:ext cx="2945256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P71659-425</a:t>
            </a:r>
            <a:r>
              <a:rPr lang="en-GB" altLang="en-US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b="1" dirty="0">
                <a:solidFill>
                  <a:srgbClr val="000000"/>
                </a:solidFill>
                <a:latin typeface="HP Simplified" panose="020B0604020204020204" pitchFamily="34" charset="0"/>
              </a:rPr>
              <a:t>HPE SERVER TOWER ML110 G11</a:t>
            </a:r>
            <a:r>
              <a:rPr lang="en-US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 TOWER, INTEL XEON SILVER 4510 2.4-4.1GHz/30MB, 12 CORES, 64GB (2x32GB) 5600 RDIMM, 2x 480GB SSD, 2x 1000W PSU, 8x SFF 2.5'' SATA/SAS HOT PLUG BAYS, RAID MR408i-o, 1GB 2 PORTS BASE, 3YW, </a:t>
            </a:r>
            <a:r>
              <a:rPr lang="en-US" altLang="en-US" sz="700" dirty="0">
                <a:solidFill>
                  <a:srgbClr val="FF0000"/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4455.00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61" name="TextBox 77"/>
          <p:cNvSpPr txBox="1">
            <a:spLocks noChangeArrowheads="1"/>
          </p:cNvSpPr>
          <p:nvPr/>
        </p:nvSpPr>
        <p:spPr bwMode="auto">
          <a:xfrm>
            <a:off x="1232083" y="5769530"/>
            <a:ext cx="293299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P71671-425</a:t>
            </a:r>
            <a:r>
              <a:rPr lang="en-GB" altLang="en-US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b="1" dirty="0">
                <a:solidFill>
                  <a:srgbClr val="000000"/>
                </a:solidFill>
                <a:latin typeface="HP Simplified" panose="020B0604020204020204" pitchFamily="34" charset="0"/>
              </a:rPr>
              <a:t>HPE SERVER TOWER ML350 G11, </a:t>
            </a:r>
            <a:r>
              <a:rPr lang="en-US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INTEL XEON SILVER 4510 2.4-4.1GHz/30MB, 150W, 12 CORES, 64GB (2x 32GB) PC5-5600B DDR5 RDIMM, 2x 960GB SSD, 2x 1000W PSU, 8x SFF SAS/SATA BAYS, TRI-MODE RAID MR408i-o, 1GB 4 PORTS BASE, 3YW,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5709.00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66" name="TextBox 77"/>
          <p:cNvSpPr txBox="1">
            <a:spLocks noChangeArrowheads="1"/>
          </p:cNvSpPr>
          <p:nvPr/>
        </p:nvSpPr>
        <p:spPr bwMode="auto">
          <a:xfrm>
            <a:off x="5216181" y="5766968"/>
            <a:ext cx="2358680" cy="63094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P71675-425</a:t>
            </a:r>
            <a:r>
              <a:rPr lang="en-GB" altLang="en-US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b="1" dirty="0">
                <a:solidFill>
                  <a:srgbClr val="000000"/>
                </a:solidFill>
                <a:latin typeface="HP Simplified" panose="020B0604020204020204" pitchFamily="34" charset="0"/>
              </a:rPr>
              <a:t>HPE SERVER RACK DL380 G11 2U</a:t>
            </a:r>
            <a:r>
              <a:rPr lang="en-US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, INTEL XEON SILVER 4510 2.4GHz/30MB, 12 CORES, 64GB (2x 32GB) PC5-5600B DDR5 RDIMM, 2x 8TB HDD, 2x 1000W PSU, 12x LFF SAS/SATA BAYS, TRI-MODE RAID MR416i-p, 1GB 4 PORTS BASE, 3YW</a:t>
            </a:r>
            <a:r>
              <a:rPr lang="en-US" altLang="en-US" sz="700" b="1" dirty="0">
                <a:solidFill>
                  <a:srgbClr val="000000"/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5864.00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69" name="TextBox 108"/>
          <p:cNvSpPr txBox="1">
            <a:spLocks noChangeArrowheads="1"/>
          </p:cNvSpPr>
          <p:nvPr/>
        </p:nvSpPr>
        <p:spPr bwMode="auto">
          <a:xfrm>
            <a:off x="3269672" y="190495"/>
            <a:ext cx="51823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en-US" sz="1000" b="1" dirty="0">
                <a:solidFill>
                  <a:srgbClr val="5E7A76"/>
                </a:solidFill>
                <a:latin typeface="HP Simplified" panose="020B0604020204020204" pitchFamily="34" charset="0"/>
              </a:rPr>
              <a:t>HPE ProLiant DL360 Gen10</a:t>
            </a:r>
            <a:endParaRPr lang="en-GB" altLang="en-US" sz="1000" b="1" dirty="0">
              <a:solidFill>
                <a:srgbClr val="5E7A76"/>
              </a:solidFill>
              <a:latin typeface="HP Simplified" panose="020B0604020204020204" pitchFamily="34" charset="0"/>
            </a:endParaRPr>
          </a:p>
        </p:txBody>
      </p:sp>
      <p:sp>
        <p:nvSpPr>
          <p:cNvPr id="71" name="TextBox 108"/>
          <p:cNvSpPr txBox="1">
            <a:spLocks noChangeArrowheads="1"/>
          </p:cNvSpPr>
          <p:nvPr/>
        </p:nvSpPr>
        <p:spPr bwMode="auto">
          <a:xfrm>
            <a:off x="5919794" y="185121"/>
            <a:ext cx="51823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en-US" sz="1000" b="1" dirty="0">
                <a:solidFill>
                  <a:srgbClr val="5E7A76"/>
                </a:solidFill>
                <a:latin typeface="HP Simplified" panose="020B0604020204020204" pitchFamily="34" charset="0"/>
              </a:rPr>
              <a:t>HPE ProLiant DL360 Gen11</a:t>
            </a:r>
            <a:endParaRPr lang="en-GB" altLang="en-US" sz="1000" b="1" dirty="0">
              <a:solidFill>
                <a:srgbClr val="5E7A76"/>
              </a:solidFill>
              <a:latin typeface="HP Simplified" panose="020B0604020204020204" pitchFamily="34" charset="0"/>
            </a:endParaRPr>
          </a:p>
        </p:txBody>
      </p:sp>
      <p:sp>
        <p:nvSpPr>
          <p:cNvPr id="77" name="TextBox 77"/>
          <p:cNvSpPr txBox="1">
            <a:spLocks noChangeArrowheads="1"/>
          </p:cNvSpPr>
          <p:nvPr/>
        </p:nvSpPr>
        <p:spPr bwMode="auto">
          <a:xfrm>
            <a:off x="7666214" y="2189151"/>
            <a:ext cx="2344224" cy="63094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P71673-425</a:t>
            </a:r>
            <a:r>
              <a:rPr lang="en-GB" altLang="en-US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b="1" dirty="0">
                <a:solidFill>
                  <a:srgbClr val="000000"/>
                </a:solidFill>
                <a:latin typeface="HP Simplified" panose="020B0604020204020204" pitchFamily="34" charset="0"/>
              </a:rPr>
              <a:t>HPE SERVER RACK DL360 G11 </a:t>
            </a:r>
            <a:r>
              <a:rPr lang="en-US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1U, INTEL XEON SILVER 4510 2.4-4.1GHz/30MB, 150W, 12 CORES, 64GB (2x 32GB) PC5-5600B DDR5 RDIMM, 2x 960GB SSD, 2x 1000W PSU, 8x SFF SAS/SATA BAYS, TRI-MODE RAID MR408i-o, 1GB 4 PORTS BASE, 3YW </a:t>
            </a:r>
            <a:r>
              <a:rPr lang="en-US" altLang="en-US" sz="700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5317.00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617" y="1715336"/>
            <a:ext cx="1615928" cy="36596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420" y="1639451"/>
            <a:ext cx="1489875" cy="424301"/>
          </a:xfrm>
          <a:prstGeom prst="rect">
            <a:avLst/>
          </a:prstGeom>
        </p:spPr>
      </p:pic>
      <p:sp>
        <p:nvSpPr>
          <p:cNvPr id="78" name="Rectangle 77"/>
          <p:cNvSpPr/>
          <p:nvPr/>
        </p:nvSpPr>
        <p:spPr>
          <a:xfrm>
            <a:off x="7693020" y="391282"/>
            <a:ext cx="21426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/>
              <a:t>A scalable, compute-dense solution for hybrid cloud or other data workloads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029888" y="3721300"/>
            <a:ext cx="36141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2">
                    <a:lumMod val="50000"/>
                  </a:schemeClr>
                </a:solidFill>
              </a:rPr>
              <a:t>The HPE ProLiant DL380 Gen11 server is engineered to optimize IT with a cloud operating experience, built-in security, and optimized performance for workloads to drive your business forward.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704810" y="679529"/>
            <a:ext cx="22027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2">
                    <a:lumMod val="50000"/>
                  </a:schemeClr>
                </a:solidFill>
              </a:rPr>
              <a:t>The HPE ProLiant DL360 Gen11 server is a rack-optimized, 1U 2P solution that delivers exceptional compute performance, upgraded high-speed data transfer rate, and memory depth at 2P compute capability. </a:t>
            </a:r>
          </a:p>
        </p:txBody>
      </p:sp>
      <p:sp>
        <p:nvSpPr>
          <p:cNvPr id="84" name="Rectangle 83"/>
          <p:cNvSpPr/>
          <p:nvPr/>
        </p:nvSpPr>
        <p:spPr>
          <a:xfrm>
            <a:off x="5045864" y="383560"/>
            <a:ext cx="26861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/>
              <a:t>Provides real-time operational feedback on server performance plus recommendations for fine-tuning BIOS settings to adjust to better serve changing business needs.</a:t>
            </a:r>
          </a:p>
        </p:txBody>
      </p:sp>
      <p:sp>
        <p:nvSpPr>
          <p:cNvPr id="85" name="TextBox 77"/>
          <p:cNvSpPr txBox="1">
            <a:spLocks noChangeArrowheads="1"/>
          </p:cNvSpPr>
          <p:nvPr/>
        </p:nvSpPr>
        <p:spPr bwMode="auto">
          <a:xfrm>
            <a:off x="1962324" y="3712932"/>
            <a:ext cx="3004232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P81773-425</a:t>
            </a:r>
            <a:r>
              <a:rPr lang="en-GB" altLang="en-US" sz="700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b="1" dirty="0">
                <a:solidFill>
                  <a:srgbClr val="000000"/>
                </a:solidFill>
                <a:latin typeface="HP Simplified" panose="020B0604020204020204" pitchFamily="34" charset="0"/>
              </a:rPr>
              <a:t>HPE SERVER TOWER ML30 G11, </a:t>
            </a:r>
            <a:r>
              <a:rPr lang="en-US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INTEL XEON E-2436 QUAD-CORE 2.90-5.00GHz/18MB, 6 CORES, 32GB (1x32GB) DDR5 SDRAM 1600 W, 2x 480GB SSD, 2x 800W PSU, 8x SFF SATA, MR216i-p, 1GB 4-PORT BASE, </a:t>
            </a:r>
            <a:r>
              <a:rPr lang="en-US" altLang="en-US" sz="700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3YW </a:t>
            </a:r>
            <a:r>
              <a:rPr lang="en-US" altLang="en-US" sz="700" b="1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3228.00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86" name="TextBox 77"/>
          <p:cNvSpPr txBox="1">
            <a:spLocks noChangeArrowheads="1"/>
          </p:cNvSpPr>
          <p:nvPr/>
        </p:nvSpPr>
        <p:spPr bwMode="auto">
          <a:xfrm>
            <a:off x="5127584" y="2688223"/>
            <a:ext cx="2338642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P71373-425</a:t>
            </a:r>
            <a:r>
              <a:rPr lang="en-GB" altLang="en-US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altLang="en-US" sz="700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b="1" dirty="0">
                <a:solidFill>
                  <a:srgbClr val="000000"/>
                </a:solidFill>
                <a:latin typeface="HP Simplified" panose="020B0604020204020204" pitchFamily="34" charset="0"/>
              </a:rPr>
              <a:t>HPE SERVER PROLIANT DL360 G10</a:t>
            </a:r>
            <a:r>
              <a:rPr lang="en-US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, INTEL XEON S-4208 -2.10/11MB, 8 CORES, 64GB (2x32GB) 2933MHz RDIMM, 2x 969GB SFF SC P4081 SSD, 2 X 800W PSU, 1GB 4 PORTS BASE, </a:t>
            </a:r>
            <a:r>
              <a:rPr lang="en-US" altLang="en-US" sz="700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3YW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4159.00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68" name="TextBox 77"/>
          <p:cNvSpPr txBox="1">
            <a:spLocks noChangeArrowheads="1"/>
          </p:cNvSpPr>
          <p:nvPr/>
        </p:nvSpPr>
        <p:spPr bwMode="auto">
          <a:xfrm>
            <a:off x="5124688" y="2173556"/>
            <a:ext cx="2519785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P77128-425</a:t>
            </a:r>
            <a:r>
              <a:rPr lang="en-GB" altLang="en-US" sz="700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b="1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HPE </a:t>
            </a:r>
            <a:r>
              <a:rPr lang="en-US" altLang="en-US" sz="700" b="1" dirty="0">
                <a:solidFill>
                  <a:srgbClr val="000000"/>
                </a:solidFill>
                <a:latin typeface="HP Simplified" panose="020B0604020204020204" pitchFamily="34" charset="0"/>
              </a:rPr>
              <a:t>SERVER PROLIANT DL360 G10+, </a:t>
            </a:r>
            <a:r>
              <a:rPr lang="en-US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INTEL XEON SILVER 4309 2.8GHz/18MB, 8 CORES, 64GB (2x32GB) PC4-3200 RDIMM, 2x 480GB SSD, 8x HOT PLUG SFF SAS/SATA BAYS, MICROCHIP SR416i-a, 2x 800W PSU, </a:t>
            </a:r>
            <a:r>
              <a:rPr lang="en-US" altLang="en-US" sz="700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3YW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3872.00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11828">
            <a:off x="1174505" y="142208"/>
            <a:ext cx="678465" cy="648000"/>
          </a:xfrm>
          <a:prstGeom prst="rect">
            <a:avLst/>
          </a:prstGeom>
        </p:spPr>
      </p:pic>
      <p:pic>
        <p:nvPicPr>
          <p:cNvPr id="205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952"/>
            <a:ext cx="1127952" cy="6884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Rectangle 69"/>
          <p:cNvSpPr/>
          <p:nvPr/>
        </p:nvSpPr>
        <p:spPr>
          <a:xfrm>
            <a:off x="756" y="2897782"/>
            <a:ext cx="1132839" cy="23929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650" dirty="0">
                <a:latin typeface="HP Simplified" panose="020B0604020204020204" pitchFamily="34" charset="0"/>
                <a:cs typeface="Calibri" pitchFamily="34" charset="0"/>
              </a:rPr>
              <a:t>Prices, promotions, specifications, availability and terms of offers may change without notice. Despite our best efforts, a small number of items may contain pricing, typography, or photography errors. </a:t>
            </a:r>
          </a:p>
          <a:p>
            <a:pPr>
              <a:defRPr/>
            </a:pPr>
            <a:endParaRPr lang="en-GB" sz="650" dirty="0">
              <a:latin typeface="HP Simplified" panose="020B0604020204020204" pitchFamily="34" charset="0"/>
              <a:cs typeface="Calibri" pitchFamily="34" charset="0"/>
            </a:endParaRPr>
          </a:p>
          <a:p>
            <a:pPr>
              <a:defRPr/>
            </a:pPr>
            <a:r>
              <a:rPr lang="en-GB" sz="650" dirty="0">
                <a:latin typeface="HP Simplified" panose="020B0604020204020204" pitchFamily="34" charset="0"/>
                <a:cs typeface="Calibri" pitchFamily="34" charset="0"/>
              </a:rPr>
              <a:t>Correct prices and promotions are validated at the time your order is placed. Recycling fees are not included in the Dealer &amp; Retail File. Delivery and installation charges are not included. </a:t>
            </a:r>
          </a:p>
          <a:p>
            <a:pPr>
              <a:defRPr/>
            </a:pPr>
            <a:endParaRPr lang="en-GB" sz="650" dirty="0">
              <a:latin typeface="HP Simplified" panose="020B0604020204020204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650" dirty="0">
                <a:latin typeface="HP Simplified" panose="020B0604020204020204" pitchFamily="34" charset="0"/>
                <a:cs typeface="Calibri" pitchFamily="34" charset="0"/>
              </a:rPr>
              <a:t>Products' warranty is the warranty given by the manufacturer.</a:t>
            </a:r>
            <a:r>
              <a:rPr lang="en-GB" sz="650" dirty="0">
                <a:latin typeface="HP Simplified" panose="020B0604020204020204" pitchFamily="34" charset="0"/>
                <a:cs typeface="Calibri" pitchFamily="34" charset="0"/>
              </a:rPr>
              <a:t>  </a:t>
            </a:r>
          </a:p>
          <a:p>
            <a:pPr>
              <a:defRPr/>
            </a:pPr>
            <a:r>
              <a:rPr lang="en-GB" sz="650" dirty="0">
                <a:latin typeface="HP Simplified" panose="020B0604020204020204" pitchFamily="34" charset="0"/>
                <a:cs typeface="Calibri" pitchFamily="34" charset="0"/>
              </a:rPr>
              <a:t>VAT is </a:t>
            </a:r>
            <a:r>
              <a:rPr lang="en-GB" sz="650" dirty="0" smtClean="0">
                <a:latin typeface="HP Simplified" panose="020B0604020204020204" pitchFamily="34" charset="0"/>
                <a:cs typeface="Calibri" pitchFamily="34" charset="0"/>
              </a:rPr>
              <a:t>included</a:t>
            </a:r>
            <a:endParaRPr lang="en-GB" sz="650" dirty="0">
              <a:latin typeface="HP Simplified" panose="020B0604020204020204" pitchFamily="34" charset="0"/>
              <a:cs typeface="Calibri" pitchFamily="34" charset="0"/>
            </a:endParaRPr>
          </a:p>
        </p:txBody>
      </p:sp>
      <p:sp>
        <p:nvSpPr>
          <p:cNvPr id="2055" name="Rectangle 71"/>
          <p:cNvSpPr>
            <a:spLocks noChangeArrowheads="1"/>
          </p:cNvSpPr>
          <p:nvPr/>
        </p:nvSpPr>
        <p:spPr bwMode="auto">
          <a:xfrm>
            <a:off x="-11784" y="5372401"/>
            <a:ext cx="129222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700" dirty="0">
                <a:solidFill>
                  <a:schemeClr val="bg1"/>
                </a:solidFill>
                <a:latin typeface="HP Simplified" panose="020B0604020204020204" pitchFamily="34" charset="0"/>
                <a:cs typeface="Calibri" panose="020F0502020204030204" pitchFamily="34" charset="0"/>
              </a:rPr>
              <a:t>Call now </a:t>
            </a:r>
            <a:r>
              <a:rPr lang="en-US" altLang="en-US" sz="700" dirty="0" smtClean="0">
                <a:solidFill>
                  <a:schemeClr val="bg1"/>
                </a:solidFill>
                <a:latin typeface="HP Simplified" panose="020B0604020204020204" pitchFamily="34" charset="0"/>
                <a:cs typeface="Calibri" panose="020F0502020204030204" pitchFamily="34" charset="0"/>
              </a:rPr>
              <a:t>on</a:t>
            </a:r>
            <a:endParaRPr lang="en-US" altLang="en-US" sz="700" dirty="0">
              <a:solidFill>
                <a:schemeClr val="bg1"/>
              </a:solidFill>
              <a:latin typeface="HP Simplified" panose="020B060402020402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700" dirty="0">
                <a:solidFill>
                  <a:schemeClr val="bg1"/>
                </a:solidFill>
                <a:latin typeface="HP Simplified" panose="020B0604020204020204" pitchFamily="34" charset="0"/>
                <a:cs typeface="Calibri" panose="020F0502020204030204" pitchFamily="34" charset="0"/>
              </a:rPr>
              <a:t>Mail on</a:t>
            </a:r>
            <a:r>
              <a:rPr lang="en-US" altLang="en-US" sz="700" dirty="0" smtClean="0">
                <a:solidFill>
                  <a:schemeClr val="bg1"/>
                </a:solidFill>
                <a:latin typeface="HP Simplified" panose="020B0604020204020204" pitchFamily="34" charset="0"/>
                <a:cs typeface="Calibri" panose="020F0502020204030204" pitchFamily="34" charset="0"/>
              </a:rPr>
              <a:t>:</a:t>
            </a:r>
            <a:endParaRPr lang="en-US" altLang="en-US" sz="700" dirty="0">
              <a:solidFill>
                <a:schemeClr val="bg1"/>
              </a:solidFill>
              <a:latin typeface="HP Simplified" panose="020B060402020402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2160" y="1390484"/>
            <a:ext cx="1166069" cy="8463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700" b="1" kern="0" dirty="0">
                <a:solidFill>
                  <a:schemeClr val="bg1"/>
                </a:solidFill>
                <a:latin typeface="HP Simplified" panose="020B0604020204020204" pitchFamily="34" charset="0"/>
                <a:cs typeface="Arial" panose="020B0604020202020204" pitchFamily="34" charset="0"/>
              </a:rPr>
              <a:t>H</a:t>
            </a:r>
            <a:r>
              <a:rPr lang="en-GB" sz="700" b="1" kern="0" dirty="0">
                <a:solidFill>
                  <a:schemeClr val="bg1"/>
                </a:solidFill>
                <a:latin typeface="HP Simplified" panose="020B0604020204020204" pitchFamily="34" charset="0"/>
                <a:cs typeface="Arial" panose="020B0604020202020204" pitchFamily="34" charset="0"/>
              </a:rPr>
              <a:t>EWLETT PACKARD</a:t>
            </a:r>
            <a:endParaRPr lang="en-US" sz="700" b="1" kern="0" dirty="0">
              <a:solidFill>
                <a:schemeClr val="bg1"/>
              </a:solidFill>
              <a:latin typeface="HP Simplified" panose="020B0604020204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700" b="1" kern="0" dirty="0">
                <a:solidFill>
                  <a:schemeClr val="bg1"/>
                </a:solidFill>
                <a:latin typeface="HP Simplified" panose="020B0604020204020204" pitchFamily="34" charset="0"/>
                <a:cs typeface="Arial" panose="020B0604020202020204" pitchFamily="34" charset="0"/>
              </a:rPr>
              <a:t>SERVERS AND OPTIONS</a:t>
            </a:r>
            <a:endParaRPr lang="en-US" sz="700" b="1" kern="0" dirty="0">
              <a:solidFill>
                <a:schemeClr val="bg1"/>
              </a:solidFill>
              <a:latin typeface="HP Simplified" panose="020B0604020204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700" dirty="0">
              <a:solidFill>
                <a:schemeClr val="bg1"/>
              </a:solidFill>
              <a:latin typeface="HP Simplified" panose="020B0604020204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700" dirty="0" smtClean="0">
                <a:solidFill>
                  <a:schemeClr val="bg1"/>
                </a:solidFill>
                <a:latin typeface="HP Simplified" panose="020B0604020204020204" pitchFamily="34" charset="0"/>
                <a:cs typeface="Arial" panose="020B0604020202020204" pitchFamily="34" charset="0"/>
              </a:rPr>
              <a:t>Retail File </a:t>
            </a:r>
            <a:r>
              <a:rPr lang="en-US" sz="700" dirty="0" smtClean="0">
                <a:solidFill>
                  <a:schemeClr val="bg1"/>
                </a:solidFill>
                <a:latin typeface="HP Simplified" panose="020B0604020204020204" pitchFamily="34" charset="0"/>
                <a:cs typeface="Arial" panose="020B0604020202020204" pitchFamily="34" charset="0"/>
              </a:rPr>
              <a:t>June 2025</a:t>
            </a:r>
            <a:endParaRPr lang="en-US" sz="700" dirty="0">
              <a:solidFill>
                <a:schemeClr val="bg1"/>
              </a:solidFill>
              <a:latin typeface="HP Simplified" panose="020B0604020204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700" dirty="0">
              <a:solidFill>
                <a:schemeClr val="bg1"/>
              </a:solidFill>
              <a:latin typeface="HP Simplified" panose="020B0604020204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700" dirty="0">
                <a:solidFill>
                  <a:schemeClr val="bg1"/>
                </a:solidFill>
                <a:latin typeface="HP Simplified" panose="020B0604020204020204" pitchFamily="34" charset="0"/>
                <a:cs typeface="Arial" panose="020B0604020202020204" pitchFamily="34" charset="0"/>
              </a:rPr>
              <a:t>Valid Until  </a:t>
            </a:r>
            <a:r>
              <a:rPr lang="en-US" sz="700" dirty="0" smtClean="0">
                <a:solidFill>
                  <a:schemeClr val="bg1"/>
                </a:solidFill>
                <a:latin typeface="HP Simplified" panose="020B0604020204020204" pitchFamily="34" charset="0"/>
                <a:cs typeface="Arial" panose="020B0604020202020204" pitchFamily="34" charset="0"/>
              </a:rPr>
              <a:t>30/06 or</a:t>
            </a:r>
            <a:endParaRPr lang="en-US" sz="700" dirty="0">
              <a:solidFill>
                <a:schemeClr val="bg1"/>
              </a:solidFill>
              <a:latin typeface="HP Simplified" panose="020B0604020204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700" dirty="0">
                <a:solidFill>
                  <a:schemeClr val="bg1"/>
                </a:solidFill>
                <a:latin typeface="HP Simplified" panose="020B0604020204020204" pitchFamily="34" charset="0"/>
                <a:cs typeface="Arial" panose="020B0604020202020204" pitchFamily="34" charset="0"/>
              </a:rPr>
              <a:t>Until Stock Last</a:t>
            </a:r>
          </a:p>
        </p:txBody>
      </p:sp>
      <p:sp>
        <p:nvSpPr>
          <p:cNvPr id="2065" name="TextBox 123"/>
          <p:cNvSpPr txBox="1">
            <a:spLocks noChangeArrowheads="1"/>
          </p:cNvSpPr>
          <p:nvPr/>
        </p:nvSpPr>
        <p:spPr bwMode="auto">
          <a:xfrm>
            <a:off x="2355571" y="4325503"/>
            <a:ext cx="18292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700" b="1" dirty="0">
                <a:latin typeface="HP Simplified" panose="020B0604020204020204" pitchFamily="34" charset="0"/>
              </a:rPr>
              <a:t>HPE MICROSOFT SOFTWARE - </a:t>
            </a:r>
            <a:r>
              <a:rPr lang="en-GB" altLang="en-US" sz="700" dirty="0">
                <a:latin typeface="HP Simplified" panose="020B0604020204020204" pitchFamily="34" charset="0"/>
              </a:rPr>
              <a:t>WORKS WITH HPE SERVERS ONLY</a:t>
            </a:r>
          </a:p>
        </p:txBody>
      </p:sp>
      <p:sp>
        <p:nvSpPr>
          <p:cNvPr id="2067" name="TextBox 103"/>
          <p:cNvSpPr txBox="1">
            <a:spLocks noChangeArrowheads="1"/>
          </p:cNvSpPr>
          <p:nvPr/>
        </p:nvSpPr>
        <p:spPr bwMode="auto">
          <a:xfrm>
            <a:off x="1200770" y="5913496"/>
            <a:ext cx="31263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t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P46171-021</a:t>
            </a:r>
            <a:r>
              <a:rPr lang="en-GB" altLang="en-US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HPE MICROSOFT WINDOWS SERVER 2022 STANDARD 16 CORES ROK,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1173.00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en-US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pic>
        <p:nvPicPr>
          <p:cNvPr id="2211" name="Picture 6" descr="A person using a tablet&#10;&#10;Description automatically generated with medium confidenc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29669" y="5912701"/>
            <a:ext cx="1202358" cy="72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90" name="TextBox 8"/>
          <p:cNvSpPr txBox="1">
            <a:spLocks noChangeArrowheads="1"/>
          </p:cNvSpPr>
          <p:nvPr/>
        </p:nvSpPr>
        <p:spPr bwMode="auto">
          <a:xfrm>
            <a:off x="1169367" y="5051958"/>
            <a:ext cx="31331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t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P46215-B21</a:t>
            </a:r>
            <a:r>
              <a:rPr lang="en-GB" altLang="en-US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HPE MICROSOFT WINDOWS SERVER STANDARD 2022 CALS 5 USERS</a:t>
            </a:r>
            <a:r>
              <a:rPr lang="en-GB" altLang="en-US" sz="700" dirty="0">
                <a:latin typeface="HP Simplified" panose="020B0604020204020204" pitchFamily="34" charset="0"/>
              </a:rPr>
              <a:t>,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321.30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en-US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pic>
        <p:nvPicPr>
          <p:cNvPr id="208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540" y="6664675"/>
            <a:ext cx="8988108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7" name="Picture 5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" y="1037685"/>
            <a:ext cx="890588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4265224" y="70346"/>
            <a:ext cx="0" cy="6552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25"/>
          <p:cNvSpPr txBox="1">
            <a:spLocks noChangeArrowheads="1"/>
          </p:cNvSpPr>
          <p:nvPr/>
        </p:nvSpPr>
        <p:spPr bwMode="auto">
          <a:xfrm>
            <a:off x="4128418" y="5629806"/>
            <a:ext cx="56226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800" b="1" dirty="0">
                <a:latin typeface="HP Simplified" panose="020B0604020204020204" pitchFamily="34" charset="0"/>
              </a:rPr>
              <a:t>HEWLETT PACKARD SSD DRIVES INTERNAL  LFF 3.5’’</a:t>
            </a:r>
            <a:endParaRPr lang="en-US" altLang="en-US" sz="700" dirty="0"/>
          </a:p>
        </p:txBody>
      </p:sp>
      <p:sp>
        <p:nvSpPr>
          <p:cNvPr id="82" name="Rectangle 81"/>
          <p:cNvSpPr/>
          <p:nvPr/>
        </p:nvSpPr>
        <p:spPr>
          <a:xfrm>
            <a:off x="4302315" y="3506312"/>
            <a:ext cx="427630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861691-B21</a:t>
            </a:r>
            <a:r>
              <a:rPr lang="el-GR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HPE HDD INTERNAL 1TB SATA, 6GB/s, 7.2K RPM, LFF 3.5'', HOT PLUG SC, MIDLINE, MICRO, DL380 G10, ML10, ML30 GEN9, ML150</a:t>
            </a:r>
            <a:r>
              <a:rPr lang="el-GR" sz="650" dirty="0">
                <a:latin typeface="HP Simplified" panose="020B0604020204020204" pitchFamily="34" charset="0"/>
              </a:rPr>
              <a:t> </a:t>
            </a:r>
            <a:r>
              <a:rPr lang="en-US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109.50 </a:t>
            </a:r>
            <a:r>
              <a:rPr lang="en-GB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aa-ET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327113" y="4708455"/>
            <a:ext cx="4486939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872491-B21</a:t>
            </a:r>
            <a:r>
              <a:rPr lang="el-GR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HPE HDD INTERNAL 4TB SATA, 6GB/s 7.2K RPM, LFF 3.5'', HOT PLUG, SC MIDLINE, ML110 G9, ML350 G9, DL360 G10, DL380 G10</a:t>
            </a:r>
            <a:r>
              <a:rPr lang="el-GR" sz="650" dirty="0">
                <a:latin typeface="HP Simplified" panose="020B0604020204020204" pitchFamily="34" charset="0"/>
              </a:rPr>
              <a:t> </a:t>
            </a:r>
            <a:r>
              <a:rPr lang="en-US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283.70 </a:t>
            </a:r>
            <a:r>
              <a:rPr lang="en-GB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r>
              <a:rPr lang="el-GR" sz="650" dirty="0" smtClean="0">
                <a:latin typeface="HP Simplified" panose="020B0604020204020204" pitchFamily="34" charset="0"/>
              </a:rPr>
              <a:t> </a:t>
            </a:r>
            <a:endParaRPr lang="aa-ET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308656" y="3713492"/>
            <a:ext cx="43361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>
                <a:solidFill>
                  <a:srgbClr val="0070C0"/>
                </a:solidFill>
                <a:latin typeface="HP Simplified" panose="020B0604020204020204" pitchFamily="34" charset="0"/>
              </a:rPr>
              <a:t>458941-B21</a:t>
            </a:r>
            <a:r>
              <a:rPr lang="en-GB" sz="650" dirty="0">
                <a:latin typeface="HP Simplified" panose="020B0604020204020204" pitchFamily="34" charset="0"/>
              </a:rPr>
              <a:t> HPE HDD INTERNAL 500GB SATA, 3GB/s 7.2K RPM, LFF 3.5'', NON HOT </a:t>
            </a:r>
            <a:r>
              <a:rPr lang="en-GB" sz="700" dirty="0">
                <a:latin typeface="HP Simplified" panose="020B0604020204020204" pitchFamily="34" charset="0"/>
              </a:rPr>
              <a:t>PLUG, FOR HPE SERVERS ML G5, G6 1YW </a:t>
            </a:r>
            <a:r>
              <a:rPr 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148.00 </a:t>
            </a:r>
            <a:r>
              <a:rPr lang="en-GB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aa-ET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1169367" y="4321125"/>
            <a:ext cx="3060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1138204" y="3453229"/>
            <a:ext cx="135240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BW930A</a:t>
            </a:r>
            <a:r>
              <a:rPr lang="el-GR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HPE RACK OPTION AIR FLOW OPTIMISATION KIT FOR RACK 642</a:t>
            </a:r>
            <a:r>
              <a:rPr lang="el-GR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 </a:t>
            </a:r>
            <a:r>
              <a:rPr 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87.10 </a:t>
            </a:r>
            <a:r>
              <a:rPr lang="en-GB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aa-ET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141738" y="3814081"/>
            <a:ext cx="137504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BW906A</a:t>
            </a:r>
            <a:r>
              <a:rPr lang="el-GR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700" dirty="0">
                <a:latin typeface="HP Simplified" panose="020B0604020204020204" pitchFamily="34" charset="0"/>
              </a:rPr>
              <a:t>HPE RACK OPTION 1075MM 42U SIDE PANEL KIT FOR RACK 642</a:t>
            </a:r>
            <a:r>
              <a:rPr lang="en-US" sz="700" dirty="0">
                <a:latin typeface="HP Simplified" panose="020B0604020204020204" pitchFamily="34" charset="0"/>
              </a:rPr>
              <a:t>,</a:t>
            </a:r>
            <a:r>
              <a:rPr lang="en-US" sz="700" dirty="0">
                <a:solidFill>
                  <a:srgbClr val="FF0000"/>
                </a:solidFill>
                <a:latin typeface="HP Simplified" panose="020B0604020204020204" pitchFamily="34" charset="0"/>
              </a:rPr>
              <a:t> </a:t>
            </a:r>
            <a:r>
              <a:rPr 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545.90 </a:t>
            </a:r>
            <a:r>
              <a:rPr lang="en-GB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aa-ET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93" name="Rectangle 75"/>
          <p:cNvSpPr>
            <a:spLocks noChangeArrowheads="1"/>
          </p:cNvSpPr>
          <p:nvPr/>
        </p:nvSpPr>
        <p:spPr bwMode="auto">
          <a:xfrm>
            <a:off x="2487408" y="2948759"/>
            <a:ext cx="1682923" cy="286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">
              <a:buNone/>
            </a:pPr>
            <a:r>
              <a:rPr lang="en-GB" sz="700" b="1" dirty="0">
                <a:solidFill>
                  <a:schemeClr val="dk1"/>
                </a:solidFill>
                <a:latin typeface="HP Simplified" panose="020B0604020204020204" pitchFamily="34" charset="0"/>
              </a:rPr>
              <a:t>HPE POWER SUPPLY FOR ML 350, DL 360 &amp; DL 380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450838" y="3761805"/>
            <a:ext cx="170101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865408-B21</a:t>
            </a:r>
            <a:r>
              <a:rPr lang="el-GR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700" dirty="0">
                <a:latin typeface="HP Simplified" panose="020B0604020204020204" pitchFamily="34" charset="0"/>
              </a:rPr>
              <a:t>HPE POWER SUPPLY 500W, FLEX SLOT PLATINUM HOT PLUG, LOW HALOGEN, FOR G10 SERVERS</a:t>
            </a:r>
            <a:r>
              <a:rPr lang="el-GR" sz="700" dirty="0">
                <a:latin typeface="HP Simplified" panose="020B0604020204020204" pitchFamily="34" charset="0"/>
              </a:rPr>
              <a:t> </a:t>
            </a:r>
            <a:r>
              <a:rPr lang="en-US" sz="700" dirty="0">
                <a:latin typeface="HP Simplified" panose="020B0604020204020204" pitchFamily="34" charset="0"/>
              </a:rPr>
              <a:t> </a:t>
            </a:r>
            <a:r>
              <a:rPr 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129.80 </a:t>
            </a:r>
            <a:r>
              <a:rPr lang="en-GB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aa-ET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04" name="TextBox 9"/>
          <p:cNvSpPr txBox="1">
            <a:spLocks noChangeArrowheads="1"/>
          </p:cNvSpPr>
          <p:nvPr/>
        </p:nvSpPr>
        <p:spPr bwMode="auto">
          <a:xfrm>
            <a:off x="1170941" y="0"/>
            <a:ext cx="313154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800" b="1" dirty="0">
                <a:latin typeface="HP Simplified" panose="020B0604020204020204" pitchFamily="34" charset="0"/>
              </a:rPr>
              <a:t>HEWLETT PACKARD MEMORY MODULES FOR HPE SERVERS </a:t>
            </a:r>
            <a:endParaRPr lang="en-US" altLang="en-US" sz="800" b="1" dirty="0"/>
          </a:p>
        </p:txBody>
      </p:sp>
      <p:sp>
        <p:nvSpPr>
          <p:cNvPr id="105" name="TextBox 31"/>
          <p:cNvSpPr txBox="1">
            <a:spLocks noChangeArrowheads="1"/>
          </p:cNvSpPr>
          <p:nvPr/>
        </p:nvSpPr>
        <p:spPr bwMode="auto">
          <a:xfrm>
            <a:off x="4201031" y="1226206"/>
            <a:ext cx="559927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800" b="1" dirty="0">
                <a:latin typeface="HP Simplified" panose="020B0604020204020204" pitchFamily="34" charset="0"/>
              </a:rPr>
              <a:t>HEWLETT PACKARD SSD DRIVES INTERNAL SFF 2.5’’ HOT PLUG</a:t>
            </a:r>
            <a:endParaRPr lang="en-US" altLang="en-US" sz="1800" b="1" dirty="0"/>
          </a:p>
        </p:txBody>
      </p:sp>
      <p:sp>
        <p:nvSpPr>
          <p:cNvPr id="131" name="Rectangle 130"/>
          <p:cNvSpPr/>
          <p:nvPr/>
        </p:nvSpPr>
        <p:spPr>
          <a:xfrm>
            <a:off x="1854479" y="414046"/>
            <a:ext cx="246422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P43019-B21</a:t>
            </a:r>
            <a:r>
              <a:rPr lang="el-GR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700" dirty="0">
                <a:latin typeface="HP Simplified" panose="020B0604020204020204" pitchFamily="34" charset="0"/>
              </a:rPr>
              <a:t>HPE MEMORY 16GB, 1Rx16 DDR4-3200 UNBUFFERED STANDARD MEMORY KIT, FOR HPE SERVERS DL20 G9, ML30 G9, G10, G10+, 1YW </a:t>
            </a:r>
            <a:r>
              <a:rPr lang="en-US" sz="700" dirty="0">
                <a:latin typeface="HP Simplified" panose="020B0604020204020204" pitchFamily="34" charset="0"/>
              </a:rPr>
              <a:t> </a:t>
            </a:r>
            <a:r>
              <a:rPr 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131.40 </a:t>
            </a:r>
            <a:r>
              <a:rPr lang="el-GR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r>
              <a:rPr lang="el-GR" sz="700" dirty="0" smtClean="0">
                <a:latin typeface="HP Simplified" panose="020B0604020204020204" pitchFamily="34" charset="0"/>
              </a:rPr>
              <a:t> </a:t>
            </a:r>
            <a:endParaRPr lang="aa-ET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16" name="Rectangle 75"/>
          <p:cNvSpPr>
            <a:spLocks noChangeArrowheads="1"/>
          </p:cNvSpPr>
          <p:nvPr/>
        </p:nvSpPr>
        <p:spPr bwMode="auto">
          <a:xfrm>
            <a:off x="937540" y="2936033"/>
            <a:ext cx="1658230" cy="189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">
              <a:buNone/>
            </a:pPr>
            <a:r>
              <a:rPr lang="en-GB" sz="700" b="1" dirty="0">
                <a:solidFill>
                  <a:schemeClr val="dk1"/>
                </a:solidFill>
                <a:latin typeface="HP Simplified" panose="020B0604020204020204" pitchFamily="34" charset="0"/>
              </a:rPr>
              <a:t>HPE RACK OPTION </a:t>
            </a:r>
          </a:p>
        </p:txBody>
      </p:sp>
      <p:sp>
        <p:nvSpPr>
          <p:cNvPr id="96" name="TextBox 77"/>
          <p:cNvSpPr txBox="1">
            <a:spLocks noChangeArrowheads="1"/>
          </p:cNvSpPr>
          <p:nvPr/>
        </p:nvSpPr>
        <p:spPr bwMode="auto">
          <a:xfrm>
            <a:off x="4315915" y="4455177"/>
            <a:ext cx="4486937" cy="29238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801888-B21</a:t>
            </a:r>
            <a:r>
              <a:rPr lang="en-GB" altLang="en-US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nn-NO" altLang="en-US" sz="650" dirty="0">
                <a:solidFill>
                  <a:srgbClr val="000000"/>
                </a:solidFill>
                <a:latin typeface="HP Simplified" panose="020B0604020204020204" pitchFamily="34" charset="0"/>
              </a:rPr>
              <a:t>HPE HDD INTERNAL 4TB SATA, 6GB/s 7.2K RPM, LFF 3.5'' RW, NON HOT PLUG, MIDLINE, FOR HPE SERVERS ML30 G10 NEW CPU, DL20, ML110, ML350, ML110 GEN 10, 1YW </a:t>
            </a:r>
            <a:r>
              <a:rPr lang="en-US" altLang="en-US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280.25 </a:t>
            </a:r>
            <a:r>
              <a:rPr lang="en-GB" altLang="en-US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97" name="TextBox 77"/>
          <p:cNvSpPr txBox="1">
            <a:spLocks noChangeArrowheads="1"/>
          </p:cNvSpPr>
          <p:nvPr/>
        </p:nvSpPr>
        <p:spPr bwMode="auto">
          <a:xfrm>
            <a:off x="1129844" y="3118969"/>
            <a:ext cx="1369291" cy="39241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870213-B21</a:t>
            </a:r>
            <a:r>
              <a:rPr lang="en-GB" altLang="en-US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nn-NO" altLang="en-US" sz="650" dirty="0">
                <a:solidFill>
                  <a:srgbClr val="000000"/>
                </a:solidFill>
                <a:latin typeface="HP Simplified" panose="020B0604020204020204" pitchFamily="34" charset="0"/>
              </a:rPr>
              <a:t>HPE MICROSERVER GEN10 NHP SFF CONVERTER KIT </a:t>
            </a:r>
            <a:r>
              <a:rPr lang="en-US" altLang="en-US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10.60 </a:t>
            </a:r>
            <a:r>
              <a:rPr lang="en-GB" altLang="en-US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03" name="TextBox 77"/>
          <p:cNvSpPr txBox="1">
            <a:spLocks noChangeArrowheads="1"/>
          </p:cNvSpPr>
          <p:nvPr/>
        </p:nvSpPr>
        <p:spPr bwMode="auto">
          <a:xfrm>
            <a:off x="1138751" y="745910"/>
            <a:ext cx="3220853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P43022-B21</a:t>
            </a:r>
            <a:r>
              <a:rPr lang="en-GB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 HPE MEMORY 32GB, 1Rx8 DDR4-3200 UNBUFFERED STANDARD MEMORY KIT, FOR HPE SERVERS DL20 G9, ML30 G9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140.80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13" name="TextBox 77"/>
          <p:cNvSpPr txBox="1">
            <a:spLocks noChangeArrowheads="1"/>
          </p:cNvSpPr>
          <p:nvPr/>
        </p:nvSpPr>
        <p:spPr bwMode="auto">
          <a:xfrm>
            <a:off x="1120459" y="2594389"/>
            <a:ext cx="3218461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815097-B21</a:t>
            </a:r>
            <a:r>
              <a:rPr lang="en-GB" altLang="en-US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HPE MEMORY 8GB (1X8GB) SINGLE RANK X8 DDR4-2666 CAS-19-19-19 REGISTERED , FOR HPE SERVERS ML110 G10, DL360 G10, DL380 G10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410.55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17" name="TextBox 77"/>
          <p:cNvSpPr txBox="1">
            <a:spLocks noChangeArrowheads="1"/>
          </p:cNvSpPr>
          <p:nvPr/>
        </p:nvSpPr>
        <p:spPr bwMode="auto">
          <a:xfrm>
            <a:off x="1169367" y="4762231"/>
            <a:ext cx="3124254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P11078-A21</a:t>
            </a:r>
            <a:r>
              <a:rPr lang="en-GB" altLang="en-US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HPE MICROSOFT WINDOWS SERVER 2019 5 DEVICE CALS WORKS WITH HPE SERVERS ONLY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185.95 € </a:t>
            </a:r>
            <a:endParaRPr lang="en-GB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cxnSp>
        <p:nvCxnSpPr>
          <p:cNvPr id="122" name="Straight Connector 121"/>
          <p:cNvCxnSpPr/>
          <p:nvPr/>
        </p:nvCxnSpPr>
        <p:spPr>
          <a:xfrm flipV="1">
            <a:off x="4339019" y="1217072"/>
            <a:ext cx="5400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21"/>
          <p:cNvSpPr txBox="1">
            <a:spLocks noChangeArrowheads="1"/>
          </p:cNvSpPr>
          <p:nvPr/>
        </p:nvSpPr>
        <p:spPr bwMode="auto">
          <a:xfrm>
            <a:off x="4229367" y="96388"/>
            <a:ext cx="54536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800" b="1" dirty="0">
                <a:latin typeface="HP Simplified" panose="020B0604020204020204" pitchFamily="34" charset="0"/>
              </a:rPr>
              <a:t>HEWLETT PACKARD HARD DISK DRIVES  INTERNAL  SFF 2.5’’ HOT PLUG</a:t>
            </a:r>
            <a:endParaRPr lang="en-US" altLang="en-US" sz="700" dirty="0">
              <a:solidFill>
                <a:srgbClr val="FF0000"/>
              </a:solidFill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>
            <a:off x="-919" y="2892523"/>
            <a:ext cx="111842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-471" y="5296619"/>
            <a:ext cx="1087849" cy="1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1132892" y="1490599"/>
            <a:ext cx="314099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P43322-B21</a:t>
            </a:r>
            <a:r>
              <a:rPr lang="el-GR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700" dirty="0">
                <a:latin typeface="HP Simplified" panose="020B0604020204020204" pitchFamily="34" charset="0"/>
              </a:rPr>
              <a:t>HPE MEMORY 16GB (1X16GB) SINGLE RANK X8 DDR5-4800 CAS-40-39-39 EC8 REGISTERED SMART MEMORY KIT, FOR HPE SERVERS DL320 G11, DL380 G11, ML350 G11, 1YW</a:t>
            </a:r>
            <a:r>
              <a:rPr lang="el-GR" sz="700" dirty="0">
                <a:latin typeface="HP Simplified" panose="020B0604020204020204" pitchFamily="34" charset="0"/>
              </a:rPr>
              <a:t> </a:t>
            </a:r>
            <a:r>
              <a:rPr 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215.85 </a:t>
            </a:r>
            <a:r>
              <a:rPr lang="el-GR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r>
              <a:rPr lang="el-GR" sz="700" dirty="0" smtClean="0">
                <a:latin typeface="HP Simplified" panose="020B0604020204020204" pitchFamily="34" charset="0"/>
              </a:rPr>
              <a:t> </a:t>
            </a:r>
            <a:endParaRPr lang="aa-ET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132892" y="2049938"/>
            <a:ext cx="32686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P43328-B21</a:t>
            </a:r>
            <a:r>
              <a:rPr lang="el-GR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700" dirty="0">
                <a:latin typeface="HP Simplified" panose="020B0604020204020204" pitchFamily="34" charset="0"/>
              </a:rPr>
              <a:t>HPE MEMORY 32GB (1X32GB) DUAL RANK X8 DDR5-4800 CAS-40-39-39 EC8 REG., FOR HPE SERVERS DL360 G11, DL380 G11, ML350 G11, 1YW</a:t>
            </a:r>
            <a:r>
              <a:rPr lang="el-GR" sz="700" dirty="0">
                <a:latin typeface="HP Simplified" panose="020B0604020204020204" pitchFamily="34" charset="0"/>
              </a:rPr>
              <a:t> </a:t>
            </a:r>
            <a:r>
              <a:rPr 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305.00 </a:t>
            </a:r>
            <a:r>
              <a:rPr lang="el-GR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r>
              <a:rPr lang="el-GR" sz="700" dirty="0" smtClean="0">
                <a:latin typeface="HP Simplified" panose="020B0604020204020204" pitchFamily="34" charset="0"/>
              </a:rPr>
              <a:t> </a:t>
            </a:r>
            <a:endParaRPr lang="aa-ET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4329179" y="5074565"/>
            <a:ext cx="448280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861678-B21</a:t>
            </a:r>
            <a:r>
              <a:rPr lang="el-GR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HPE HDD INTERNAL 4TB SATA, 6GB/S 7.2K RPM, LFF 3.5'', HOT PLUG SC, DS, MIDLINE, FOR HPE SERVERS, ML110 G9, DL80, DL120 G9, DL160 G9, DL180 G9</a:t>
            </a:r>
            <a:r>
              <a:rPr lang="el-GR" sz="650" dirty="0">
                <a:latin typeface="HP Simplified" panose="020B0604020204020204" pitchFamily="34" charset="0"/>
              </a:rPr>
              <a:t> </a:t>
            </a:r>
            <a:r>
              <a:rPr lang="en-US" sz="650" dirty="0">
                <a:solidFill>
                  <a:srgbClr val="FF0000"/>
                </a:solidFill>
                <a:latin typeface="HP Simplified" panose="020B0604020204020204" pitchFamily="34" charset="0"/>
              </a:rPr>
              <a:t> </a:t>
            </a:r>
            <a:r>
              <a:rPr lang="en-US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798.80 </a:t>
            </a:r>
            <a:r>
              <a:rPr lang="en-GB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aa-ET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4242932" y="648459"/>
            <a:ext cx="4814804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P28586-B21</a:t>
            </a:r>
            <a:r>
              <a:rPr lang="en-GB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l-GR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HPE HDD INTERNAL 1.2TB SAS,12GB/s 10K RPM, SFF 2.5'', HOT PLUG, BASIC CARRIER, DIGITALLY SIGNED FIRMWARE, FOR HPE SERVERS DL360 G10+ G11, DL380 G10+ G11, ML110 G11, ML350 G11,3YW, </a:t>
            </a:r>
            <a:r>
              <a:rPr lang="el-GR" sz="650" dirty="0">
                <a:latin typeface="HP Simplified" panose="020B0604020204020204" pitchFamily="34" charset="0"/>
              </a:rPr>
              <a:t> </a:t>
            </a:r>
            <a:r>
              <a:rPr lang="en-US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240.45 </a:t>
            </a:r>
            <a:r>
              <a:rPr lang="en-GB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aa-ET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cxnSp>
        <p:nvCxnSpPr>
          <p:cNvPr id="136" name="Straight Connector 135"/>
          <p:cNvCxnSpPr/>
          <p:nvPr/>
        </p:nvCxnSpPr>
        <p:spPr>
          <a:xfrm flipV="1">
            <a:off x="1141738" y="2907890"/>
            <a:ext cx="3060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137"/>
          <p:cNvSpPr/>
          <p:nvPr/>
        </p:nvSpPr>
        <p:spPr>
          <a:xfrm>
            <a:off x="1861157" y="174325"/>
            <a:ext cx="24984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805667-B21</a:t>
            </a:r>
            <a:r>
              <a:rPr lang="en-GB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700" dirty="0">
                <a:latin typeface="HP Simplified" panose="020B0604020204020204" pitchFamily="34" charset="0"/>
              </a:rPr>
              <a:t>HPE MEMORY 8GB, 1Rx4 PC4-2133P-R FOR HPE SERVERS ML110 G9, M150 G9, DL20 G9, DL160 G9 </a:t>
            </a:r>
            <a:r>
              <a:rPr 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130.90 </a:t>
            </a:r>
            <a:r>
              <a:rPr lang="el-GR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r>
              <a:rPr lang="el-GR" sz="700" dirty="0" smtClean="0">
                <a:latin typeface="HP Simplified" panose="020B0604020204020204" pitchFamily="34" charset="0"/>
              </a:rPr>
              <a:t> </a:t>
            </a:r>
            <a:endParaRPr lang="aa-ET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39" name="TextBox 77"/>
          <p:cNvSpPr txBox="1">
            <a:spLocks noChangeArrowheads="1"/>
          </p:cNvSpPr>
          <p:nvPr/>
        </p:nvSpPr>
        <p:spPr bwMode="auto">
          <a:xfrm>
            <a:off x="1154958" y="1271824"/>
            <a:ext cx="3111388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803028-B21</a:t>
            </a:r>
            <a:r>
              <a:rPr lang="en-GB" altLang="en-US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HPE MEMORY 8GB, 1Rx4 PC4-2133P-R FOR HPE SERVERS ML110 G9, M150 G9, DL20 G9, DL160 G9,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174.00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4229367" y="392109"/>
            <a:ext cx="4518774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P53561-B21</a:t>
            </a:r>
            <a:r>
              <a:rPr lang="en-GB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HPE HDD INTERNAL 600GB SAS, 12GB/s 10K RPM, SFF 2.5'', HOT PLUG, BASIC CARRIER, DIGITALLY SIGNED FIRMWARE, FOR HPE SERVERS DL20 G10+, DL360 G10+ G11, DL380 G10+ G11, ML110 G11, ML350 G11, </a:t>
            </a:r>
            <a:r>
              <a:rPr lang="en-GB" sz="650" dirty="0" smtClean="0">
                <a:latin typeface="HP Simplified" panose="020B0604020204020204" pitchFamily="34" charset="0"/>
              </a:rPr>
              <a:t>3YW, </a:t>
            </a:r>
            <a:r>
              <a:rPr lang="en-GB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236.60 €</a:t>
            </a:r>
            <a:endParaRPr lang="aa-ET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4286235" y="5871784"/>
            <a:ext cx="562810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P19974-B21</a:t>
            </a:r>
            <a:r>
              <a:rPr lang="en-GB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HPE SSD INTERNAL 480GB, SATA 6G, LFF HOT PLUG, READ INTENSIVE LPC 5300, FOR HPE SERVERS ML110 G10, ML30 G10, ML350 G10, DL20 G10, DL360 G10+, DL380 G10+, ML110 G10, ML350 G10, 3YW </a:t>
            </a:r>
            <a:r>
              <a:rPr lang="en-GB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1053.00 </a:t>
            </a:r>
            <a:r>
              <a:rPr lang="el-GR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en-GB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8697749" y="4015669"/>
            <a:ext cx="1232994" cy="792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GB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P24188-B21</a:t>
            </a:r>
            <a:r>
              <a:rPr lang="en-GB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HPE SSD INTERNAL 480GB, M.2 NVME X4 LANES, GEN3, MAINSTREAM PERFORMANCE READ INTENSIVE M.2 22110 PE6010, FOR HPE SERVERS ML30 G10, DL20 G10, 3YW </a:t>
            </a:r>
            <a:r>
              <a:rPr lang="en-GB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834.50 </a:t>
            </a:r>
            <a:r>
              <a:rPr lang="el-GR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en-GB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4273882" y="6159246"/>
            <a:ext cx="574480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P09691-B21</a:t>
            </a:r>
            <a:r>
              <a:rPr lang="en-GB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HPE SSD INTERNAL 960GB, SATA 6G, LFF HOT PLUG, READ INTENSIVE LPC PM883, FOR HPE SERVERS DL20 G10, ML110 G10, ML350 G10</a:t>
            </a:r>
            <a:r>
              <a:rPr lang="en-GB" sz="650" dirty="0" smtClean="0">
                <a:latin typeface="HP Simplified" panose="020B0604020204020204" pitchFamily="34" charset="0"/>
              </a:rPr>
              <a:t>,</a:t>
            </a:r>
          </a:p>
          <a:p>
            <a:pPr fontAlgn="t"/>
            <a:r>
              <a:rPr lang="en-GB" sz="650" dirty="0" smtClean="0"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3YW </a:t>
            </a:r>
            <a:r>
              <a:rPr lang="en-GB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1730.00 </a:t>
            </a:r>
            <a:r>
              <a:rPr lang="el-GR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en-GB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4254479" y="1400810"/>
            <a:ext cx="5653133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P47810-B21</a:t>
            </a:r>
            <a:r>
              <a:rPr lang="en-GB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HPE SSD INTERNAL 480GB SATA, 6G READ INTENSIVE, SFF 2.5'', HOT PLUG, SMART CARRIER, FOR HPE SERVERS DL20 G10+, DL360 G10+, DL380 G10, DL385 G10, DL388 G10, DL560 G10,DL 580 G10, ML110 G10, ML350 G10, 3YW  </a:t>
            </a:r>
            <a:r>
              <a:rPr lang="en-GB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125.15 </a:t>
            </a:r>
            <a:r>
              <a:rPr lang="el-GR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en-GB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44052" y="206518"/>
            <a:ext cx="1194799" cy="4803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15076" y="2975431"/>
            <a:ext cx="733434" cy="50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68659" y="3241149"/>
            <a:ext cx="783150" cy="466805"/>
          </a:xfrm>
          <a:prstGeom prst="rect">
            <a:avLst/>
          </a:prstGeom>
        </p:spPr>
      </p:pic>
      <p:cxnSp>
        <p:nvCxnSpPr>
          <p:cNvPr id="88" name="Straight Connector 87"/>
          <p:cNvCxnSpPr/>
          <p:nvPr/>
        </p:nvCxnSpPr>
        <p:spPr>
          <a:xfrm flipH="1">
            <a:off x="2436657" y="3125316"/>
            <a:ext cx="1" cy="11672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4411057" y="2913863"/>
            <a:ext cx="5339973" cy="973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984403" y="4875880"/>
            <a:ext cx="622874" cy="470334"/>
          </a:xfrm>
          <a:prstGeom prst="rect">
            <a:avLst/>
          </a:prstGeom>
        </p:spPr>
      </p:pic>
      <p:sp>
        <p:nvSpPr>
          <p:cNvPr id="99" name="TextBox 25"/>
          <p:cNvSpPr txBox="1">
            <a:spLocks noChangeArrowheads="1"/>
          </p:cNvSpPr>
          <p:nvPr/>
        </p:nvSpPr>
        <p:spPr bwMode="auto">
          <a:xfrm>
            <a:off x="4843634" y="3005166"/>
            <a:ext cx="43923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800" b="1" dirty="0">
                <a:latin typeface="HP Simplified" panose="020B0604020204020204" pitchFamily="34" charset="0"/>
              </a:rPr>
              <a:t>HEWLETT PACKARD HARD DISK DRIVES INTERNAL  LFF 3.5’’</a:t>
            </a:r>
            <a:endParaRPr lang="en-US" altLang="en-US" sz="700" dirty="0"/>
          </a:p>
        </p:txBody>
      </p:sp>
      <p:cxnSp>
        <p:nvCxnSpPr>
          <p:cNvPr id="100" name="Straight Connector 99"/>
          <p:cNvCxnSpPr/>
          <p:nvPr/>
        </p:nvCxnSpPr>
        <p:spPr>
          <a:xfrm flipV="1">
            <a:off x="4381046" y="5479958"/>
            <a:ext cx="5400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8687606" y="3282884"/>
            <a:ext cx="7908" cy="20952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29448" y="4481978"/>
            <a:ext cx="1074414" cy="216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674488" y="3831175"/>
            <a:ext cx="127951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800" b="1" dirty="0">
                <a:latin typeface="HP Simplified" panose="020B0604020204020204" pitchFamily="34" charset="0"/>
              </a:rPr>
              <a:t>HPE M2. NVME SSD DRIVE</a:t>
            </a:r>
            <a:endParaRPr 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4266733" y="2105255"/>
            <a:ext cx="5628623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P40498-B21</a:t>
            </a:r>
            <a:r>
              <a:rPr lang="en-GB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HPE SSD INTERNAL 960GB SATA, 6G READ INTENSIVE, SFF 2.5'', HOT PLUG, BASIC CARRIER, MV,FOR HPE SERVERS DL20 G10+, DL345 G10+, DL360 G10+, DL365 G10+, DL380 G10+, DL385 G10+, ML30 G10+, 3YW  </a:t>
            </a:r>
            <a:r>
              <a:rPr lang="en-GB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387.90 </a:t>
            </a:r>
            <a:r>
              <a:rPr lang="el-GR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en-GB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315913" y="3942947"/>
            <a:ext cx="417271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801882-B21</a:t>
            </a:r>
            <a:r>
              <a:rPr lang="en-GB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HPE HDD INTERNAL 1TB SATA, 6GB/s 7.2K RPM, LFF 3.5'', NON HOT PLUG, FOR HPE SERVERS DL20 G9, ML30 G9, ML110 G9, G10, ML350 G10, 1YW </a:t>
            </a:r>
            <a:r>
              <a:rPr 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167.40 </a:t>
            </a:r>
            <a:r>
              <a:rPr lang="en-GB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aa-ET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4315913" y="4192631"/>
            <a:ext cx="427630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861686-B21</a:t>
            </a:r>
            <a:r>
              <a:rPr lang="en-GB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HPE HDD INTERNAL 1TB SATA, 6GB/s, 7.2K RPM, LFF 3.5'', HOT PLUG SC, MIDLINE, MICRO, DL380 G10, ML10, ML30 GEN9, ML150</a:t>
            </a:r>
            <a:r>
              <a:rPr lang="el-GR" sz="650" dirty="0">
                <a:latin typeface="HP Simplified" panose="020B0604020204020204" pitchFamily="34" charset="0"/>
              </a:rPr>
              <a:t> </a:t>
            </a:r>
            <a:r>
              <a:rPr lang="en-US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179.90 </a:t>
            </a:r>
            <a:r>
              <a:rPr lang="en-GB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aa-ET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254720" y="1637720"/>
            <a:ext cx="5628623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P40496-B21</a:t>
            </a:r>
            <a:r>
              <a:rPr lang="en-GB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HPE SSD INTERNAL 240GB SATA, 6G READ INTENSIVE, SFF 2.5'', HOT PLUG, BASIC CARRIER, MV, FOR HPE SERVERS DL345 G10+, DL360 G10+, DL365 G10+, DL380 G10+, DL385 G10+, ML30 G10+, 3YW </a:t>
            </a:r>
            <a:r>
              <a:rPr lang="en-GB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195.55 </a:t>
            </a:r>
            <a:r>
              <a:rPr lang="el-GR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en-GB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265582" y="2581431"/>
            <a:ext cx="5262653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P36999-B21</a:t>
            </a:r>
            <a:r>
              <a:rPr lang="en-GB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HPE SSD INTERNAL 1.92TB SAS, 12G READ INTENSIVE, SFF 2.5'', HOT PLUG, SMART CARRIER, FOR HPE SERVERS DL20 G10, DL360 G10, DL365 G10+, DL380 G10, DL385 G10+, ML30 G10, ML110 G10, ML350 G10, 3YW  </a:t>
            </a:r>
            <a:r>
              <a:rPr lang="en-GB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913.55 </a:t>
            </a:r>
            <a:r>
              <a:rPr lang="el-GR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en-GB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4229367" y="902790"/>
            <a:ext cx="471766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P28352-B21</a:t>
            </a:r>
            <a:r>
              <a:rPr lang="en-GB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HPE HDD INTERNAL 2.4TB SAS 12G/s 10K RPM SFF 2.5'', HOT PLUG BC, DIGITALLY SIGNED FIRMWARE, ENTERPRISE, FOR HPE SERVERS, DL20 G10+, DL360 G10+ G11, DL380 G10+ G11, ML110 G11, ML350 G11, 3YW, </a:t>
            </a:r>
            <a:r>
              <a:rPr lang="en-US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412.70 </a:t>
            </a:r>
            <a:r>
              <a:rPr lang="en-GB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aa-ET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89" name="TextBox 77"/>
          <p:cNvSpPr txBox="1">
            <a:spLocks noChangeArrowheads="1"/>
          </p:cNvSpPr>
          <p:nvPr/>
        </p:nvSpPr>
        <p:spPr bwMode="auto">
          <a:xfrm>
            <a:off x="1141738" y="1820020"/>
            <a:ext cx="3220853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P64339-B21</a:t>
            </a:r>
            <a:r>
              <a:rPr lang="en-GB" altLang="en-US" sz="70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HPE MEMORY 32GB (1X32GB) DUAL RANK x8 DDR5-4800 CAS-40-39-39 UNBUFFERED MEMORY KIT, FOR HPE SERVERS ML30 G11, 1YW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258.75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4270219" y="2331300"/>
            <a:ext cx="5628623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P40499-B21</a:t>
            </a:r>
            <a:r>
              <a:rPr lang="en-GB" sz="650" dirty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>
                <a:latin typeface="HP Simplified" panose="020B0604020204020204" pitchFamily="34" charset="0"/>
              </a:rPr>
              <a:t>HPE SSD INTERNAL 1.92TB SATA, 6G READ INTENSIVE, SFF 2.5'', HOT PLUG, BASIC CARRIER, MV, FOR HPE SERVERS DL20 G10+, DL345 G10+, DL360 G10+, DL365 G10+, DL380 G10+, DL360 G11, DL380 G11, ML110 G11, ML350 G11, 3YW </a:t>
            </a:r>
            <a:r>
              <a:rPr lang="en-GB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672.60 </a:t>
            </a:r>
            <a:r>
              <a:rPr lang="el-GR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en-GB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72" name="TextBox 103"/>
          <p:cNvSpPr txBox="1">
            <a:spLocks noChangeArrowheads="1"/>
          </p:cNvSpPr>
          <p:nvPr/>
        </p:nvSpPr>
        <p:spPr bwMode="auto">
          <a:xfrm>
            <a:off x="1190699" y="5327644"/>
            <a:ext cx="300011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t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P77112-B21</a:t>
            </a:r>
            <a:r>
              <a:rPr lang="en-GB" altLang="en-US" sz="700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HPE </a:t>
            </a:r>
            <a:r>
              <a:rPr lang="en-US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MICROSOFT WINDOWS SERVER 2025 5 USERS CAL WW </a:t>
            </a:r>
            <a:r>
              <a:rPr lang="en-US" altLang="en-US" sz="700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LTU,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349.55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en-US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73" name="TextBox 103"/>
          <p:cNvSpPr txBox="1">
            <a:spLocks noChangeArrowheads="1"/>
          </p:cNvSpPr>
          <p:nvPr/>
        </p:nvSpPr>
        <p:spPr bwMode="auto">
          <a:xfrm>
            <a:off x="1186037" y="5620775"/>
            <a:ext cx="302579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t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P77103-A21</a:t>
            </a:r>
            <a:r>
              <a:rPr lang="en-GB" altLang="en-US" sz="700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pt-BR" altLang="en-US" sz="700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HPE </a:t>
            </a:r>
            <a:r>
              <a:rPr lang="pt-BR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MICROSOFT WINDOWS SERVER 2025 10-CORE Ess ROK EU </a:t>
            </a:r>
            <a:r>
              <a:rPr lang="pt-BR" altLang="en-US" sz="700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SW</a:t>
            </a:r>
            <a:r>
              <a:rPr lang="en-US" altLang="en-US" sz="700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,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502.25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en-US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74" name="TextBox 103"/>
          <p:cNvSpPr txBox="1">
            <a:spLocks noChangeArrowheads="1"/>
          </p:cNvSpPr>
          <p:nvPr/>
        </p:nvSpPr>
        <p:spPr bwMode="auto">
          <a:xfrm>
            <a:off x="1202811" y="6228746"/>
            <a:ext cx="304012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t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P77100-A21</a:t>
            </a:r>
            <a:r>
              <a:rPr lang="en-GB" altLang="en-US" sz="700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pt-BR" altLang="en-US" sz="700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HPE </a:t>
            </a:r>
            <a:r>
              <a:rPr lang="pt-BR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MICROSOFT WINDOWS SERVER 2025 16-CORE Std ROK EU </a:t>
            </a:r>
            <a:r>
              <a:rPr lang="pt-BR" altLang="en-US" sz="700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SW</a:t>
            </a:r>
            <a:r>
              <a:rPr lang="en-US" altLang="en-US" sz="700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, </a:t>
            </a:r>
            <a:r>
              <a:rPr lang="en-US" altLang="en-US" sz="700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1289.00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en-US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132892" y="2269288"/>
            <a:ext cx="317629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700" b="1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P64706-B21</a:t>
            </a:r>
            <a:r>
              <a:rPr lang="en-GB" sz="700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700" dirty="0" smtClean="0">
                <a:latin typeface="HP Simplified" panose="020B0604020204020204" pitchFamily="34" charset="0"/>
              </a:rPr>
              <a:t>HPE </a:t>
            </a:r>
            <a:r>
              <a:rPr lang="en-GB" sz="700" dirty="0">
                <a:latin typeface="HP Simplified" panose="020B0604020204020204" pitchFamily="34" charset="0"/>
              </a:rPr>
              <a:t>MEMORY 32GB (1X32GB) DUAL RANK x8 DDR5-5600 CAS-46-45-45 EC8 REGISTERED SMART MEMORY KIT, FOR HPE SERVERS DL320 G11, DL380 G11, ML350 G11, </a:t>
            </a:r>
            <a:r>
              <a:rPr lang="en-GB" sz="700" dirty="0" smtClean="0">
                <a:latin typeface="HP Simplified" panose="020B0604020204020204" pitchFamily="34" charset="0"/>
              </a:rPr>
              <a:t>1YW </a:t>
            </a:r>
            <a:r>
              <a:rPr 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321.72 </a:t>
            </a:r>
            <a:r>
              <a:rPr lang="el-GR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r>
              <a:rPr lang="el-GR" sz="700" dirty="0" smtClean="0">
                <a:latin typeface="HP Simplified" panose="020B0604020204020204" pitchFamily="34" charset="0"/>
              </a:rPr>
              <a:t> </a:t>
            </a:r>
            <a:endParaRPr lang="aa-ET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270219" y="1870188"/>
            <a:ext cx="554122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P40497-B21</a:t>
            </a:r>
            <a:r>
              <a:rPr lang="en-GB" sz="650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 smtClean="0">
                <a:latin typeface="HP Simplified" panose="020B0604020204020204" pitchFamily="34" charset="0"/>
              </a:rPr>
              <a:t>HPE </a:t>
            </a:r>
            <a:r>
              <a:rPr lang="en-GB" sz="650" dirty="0">
                <a:latin typeface="HP Simplified" panose="020B0604020204020204" pitchFamily="34" charset="0"/>
              </a:rPr>
              <a:t>SSD INTERNAL 480GB SATA, 6G READ INTENSIVE, SFF 2.5'', HOT PLUG, BASIC CARRIER, MV, FOR HPE SERVERS ML30 G10+, DL20 G10+, DL345 G10+, DL360 G10+, DL365 G10+, DL380 G10+, DL385 G10+ </a:t>
            </a:r>
            <a:r>
              <a:rPr lang="en-GB" sz="650" dirty="0" smtClean="0">
                <a:latin typeface="HP Simplified" panose="020B0604020204020204" pitchFamily="34" charset="0"/>
              </a:rPr>
              <a:t>3YW  </a:t>
            </a:r>
            <a:r>
              <a:rPr lang="en-GB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258.00 </a:t>
            </a:r>
            <a:r>
              <a:rPr lang="el-GR" sz="65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en-GB" sz="65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324779" y="4946800"/>
            <a:ext cx="439497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650" b="1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834028-B21</a:t>
            </a:r>
            <a:r>
              <a:rPr lang="en-GB" sz="650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sz="650" dirty="0" smtClean="0">
                <a:latin typeface="HP Simplified" panose="020B0604020204020204" pitchFamily="34" charset="0"/>
              </a:rPr>
              <a:t>HPE </a:t>
            </a:r>
            <a:r>
              <a:rPr lang="en-GB" sz="650" dirty="0">
                <a:latin typeface="HP Simplified" panose="020B0604020204020204" pitchFamily="34" charset="0"/>
              </a:rPr>
              <a:t>HDD 8TB SATA 6G Midline 7.2K LFF 3.5’’ LP 1yr Wty 512e Digitally Signed Firmware </a:t>
            </a:r>
            <a:r>
              <a:rPr lang="en-GB" sz="650" dirty="0" smtClean="0">
                <a:latin typeface="HP Simplified" panose="020B0604020204020204" pitchFamily="34" charset="0"/>
              </a:rPr>
              <a:t>HDD </a:t>
            </a:r>
            <a:r>
              <a:rPr 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381.35 </a:t>
            </a:r>
            <a:r>
              <a:rPr lang="en-GB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</a:t>
            </a:r>
            <a:endParaRPr lang="aa-ET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  <p:sp>
        <p:nvSpPr>
          <p:cNvPr id="107" name="TextBox 77"/>
          <p:cNvSpPr txBox="1">
            <a:spLocks noChangeArrowheads="1"/>
          </p:cNvSpPr>
          <p:nvPr/>
        </p:nvSpPr>
        <p:spPr bwMode="auto">
          <a:xfrm>
            <a:off x="1149338" y="952416"/>
            <a:ext cx="3164311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en-US" sz="700" b="1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P00924-B21</a:t>
            </a:r>
            <a:r>
              <a:rPr lang="en-GB" altLang="en-US" sz="700" dirty="0" smtClean="0">
                <a:solidFill>
                  <a:schemeClr val="accent1">
                    <a:lumMod val="75000"/>
                  </a:schemeClr>
                </a:solidFill>
                <a:latin typeface="HP Simplified" panose="020B0604020204020204" pitchFamily="34" charset="0"/>
              </a:rPr>
              <a:t> </a:t>
            </a:r>
            <a:r>
              <a:rPr lang="en-GB" altLang="en-US" sz="700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HPE </a:t>
            </a:r>
            <a:r>
              <a:rPr lang="en-GB" altLang="en-US" sz="700" dirty="0">
                <a:solidFill>
                  <a:srgbClr val="000000"/>
                </a:solidFill>
                <a:latin typeface="HP Simplified" panose="020B0604020204020204" pitchFamily="34" charset="0"/>
              </a:rPr>
              <a:t>MEMORY 32GB (1X32GB) DUAL RANK X4 DDR4-2933 CAS-21-21-21 REGISTERED SMART MEMORY KIT, FOR HPE SERVERS DL20 G10, DL360 G9 G10, DL380 G9 G10, ML30 G10, ML110 G9 G10, ML350 G9 G10, </a:t>
            </a:r>
            <a:r>
              <a:rPr lang="en-GB" altLang="en-US" sz="700" dirty="0" smtClean="0">
                <a:solidFill>
                  <a:srgbClr val="000000"/>
                </a:solidFill>
                <a:latin typeface="HP Simplified" panose="020B0604020204020204" pitchFamily="34" charset="0"/>
              </a:rPr>
              <a:t>1YW </a:t>
            </a:r>
            <a:r>
              <a:rPr lang="en-US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160.20 </a:t>
            </a:r>
            <a:r>
              <a:rPr lang="en-GB" altLang="en-US" sz="700" dirty="0" smtClean="0">
                <a:solidFill>
                  <a:srgbClr val="FF0000"/>
                </a:solidFill>
                <a:latin typeface="HP Simplified" panose="020B0604020204020204" pitchFamily="34" charset="0"/>
              </a:rPr>
              <a:t>€ </a:t>
            </a:r>
            <a:endParaRPr lang="en-GB" altLang="en-US" sz="700" dirty="0">
              <a:solidFill>
                <a:srgbClr val="FF0000"/>
              </a:solidFill>
              <a:latin typeface="HP Simplified" panose="020B0604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84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14736</TotalTime>
  <Words>2345</Words>
  <Application>Microsoft Office PowerPoint</Application>
  <PresentationFormat>A4 Paper (210x297 mm)</PresentationFormat>
  <Paragraphs>109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HP Simplified</vt:lpstr>
      <vt:lpstr>Office Theme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Abou-Chabke</dc:creator>
  <cp:lastModifiedBy>Georgia Stylianou</cp:lastModifiedBy>
  <cp:revision>1608</cp:revision>
  <cp:lastPrinted>2025-06-12T07:31:06Z</cp:lastPrinted>
  <dcterms:created xsi:type="dcterms:W3CDTF">2019-09-01T04:19:44Z</dcterms:created>
  <dcterms:modified xsi:type="dcterms:W3CDTF">2025-06-12T12:40:58Z</dcterms:modified>
</cp:coreProperties>
</file>