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63" r:id="rId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F8F8F"/>
    <a:srgbClr val="BF9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205" autoAdjust="0"/>
    <p:restoredTop sz="85017" autoAdjust="0"/>
  </p:normalViewPr>
  <p:slideViewPr>
    <p:cSldViewPr snapToGrid="0">
      <p:cViewPr varScale="1">
        <p:scale>
          <a:sx n="98" d="100"/>
          <a:sy n="98" d="100"/>
        </p:scale>
        <p:origin x="164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35045D3-85A7-4E14-9AFB-31A76BE09A9E}" type="datetimeFigureOut">
              <a:rPr lang="en-US" smtClean="0"/>
              <a:t>6/2/2025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CE2188-5B85-44ED-8CE8-F3AD28E7BF67}" type="slidenum">
              <a:rPr lang="en-US" smtClean="0"/>
              <a:t>‹#›</a:t>
            </a:fld>
            <a:endParaRPr lang="en-US"/>
          </a:p>
        </p:txBody>
      </p:sp>
    </p:spTree>
    <p:extLst>
      <p:ext uri="{BB962C8B-B14F-4D97-AF65-F5344CB8AC3E}">
        <p14:creationId xmlns:p14="http://schemas.microsoft.com/office/powerpoint/2010/main" val="3060984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35045D3-85A7-4E14-9AFB-31A76BE09A9E}" type="datetimeFigureOut">
              <a:rPr lang="en-US" smtClean="0"/>
              <a:t>6/2/2025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CE2188-5B85-44ED-8CE8-F3AD28E7BF67}" type="slidenum">
              <a:rPr lang="en-US" smtClean="0"/>
              <a:t>‹#›</a:t>
            </a:fld>
            <a:endParaRPr lang="en-US"/>
          </a:p>
        </p:txBody>
      </p:sp>
    </p:spTree>
    <p:extLst>
      <p:ext uri="{BB962C8B-B14F-4D97-AF65-F5344CB8AC3E}">
        <p14:creationId xmlns:p14="http://schemas.microsoft.com/office/powerpoint/2010/main" val="16435630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35045D3-85A7-4E14-9AFB-31A76BE09A9E}" type="datetimeFigureOut">
              <a:rPr lang="en-US" smtClean="0"/>
              <a:t>6/2/2025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CE2188-5B85-44ED-8CE8-F3AD28E7BF67}" type="slidenum">
              <a:rPr lang="en-US" smtClean="0"/>
              <a:t>‹#›</a:t>
            </a:fld>
            <a:endParaRPr lang="en-US"/>
          </a:p>
        </p:txBody>
      </p:sp>
    </p:spTree>
    <p:extLst>
      <p:ext uri="{BB962C8B-B14F-4D97-AF65-F5344CB8AC3E}">
        <p14:creationId xmlns:p14="http://schemas.microsoft.com/office/powerpoint/2010/main" val="16926407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35045D3-85A7-4E14-9AFB-31A76BE09A9E}" type="datetimeFigureOut">
              <a:rPr lang="en-US" smtClean="0"/>
              <a:t>6/2/2025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CE2188-5B85-44ED-8CE8-F3AD28E7BF67}" type="slidenum">
              <a:rPr lang="en-US" smtClean="0"/>
              <a:t>‹#›</a:t>
            </a:fld>
            <a:endParaRPr lang="en-US"/>
          </a:p>
        </p:txBody>
      </p:sp>
    </p:spTree>
    <p:extLst>
      <p:ext uri="{BB962C8B-B14F-4D97-AF65-F5344CB8AC3E}">
        <p14:creationId xmlns:p14="http://schemas.microsoft.com/office/powerpoint/2010/main" val="24440674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5045D3-85A7-4E14-9AFB-31A76BE09A9E}" type="datetimeFigureOut">
              <a:rPr lang="en-US" smtClean="0"/>
              <a:t>6/2/2025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CE2188-5B85-44ED-8CE8-F3AD28E7BF67}" type="slidenum">
              <a:rPr lang="en-US" smtClean="0"/>
              <a:t>‹#›</a:t>
            </a:fld>
            <a:endParaRPr lang="en-US"/>
          </a:p>
        </p:txBody>
      </p:sp>
    </p:spTree>
    <p:extLst>
      <p:ext uri="{BB962C8B-B14F-4D97-AF65-F5344CB8AC3E}">
        <p14:creationId xmlns:p14="http://schemas.microsoft.com/office/powerpoint/2010/main" val="15796871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35045D3-85A7-4E14-9AFB-31A76BE09A9E}" type="datetimeFigureOut">
              <a:rPr lang="en-US" smtClean="0"/>
              <a:t>6/2/2025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CE2188-5B85-44ED-8CE8-F3AD28E7BF67}" type="slidenum">
              <a:rPr lang="en-US" smtClean="0"/>
              <a:t>‹#›</a:t>
            </a:fld>
            <a:endParaRPr lang="en-US"/>
          </a:p>
        </p:txBody>
      </p:sp>
    </p:spTree>
    <p:extLst>
      <p:ext uri="{BB962C8B-B14F-4D97-AF65-F5344CB8AC3E}">
        <p14:creationId xmlns:p14="http://schemas.microsoft.com/office/powerpoint/2010/main" val="1543704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35045D3-85A7-4E14-9AFB-31A76BE09A9E}" type="datetimeFigureOut">
              <a:rPr lang="en-US" smtClean="0"/>
              <a:t>6/2/2025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CE2188-5B85-44ED-8CE8-F3AD28E7BF67}" type="slidenum">
              <a:rPr lang="en-US" smtClean="0"/>
              <a:t>‹#›</a:t>
            </a:fld>
            <a:endParaRPr lang="en-US"/>
          </a:p>
        </p:txBody>
      </p:sp>
    </p:spTree>
    <p:extLst>
      <p:ext uri="{BB962C8B-B14F-4D97-AF65-F5344CB8AC3E}">
        <p14:creationId xmlns:p14="http://schemas.microsoft.com/office/powerpoint/2010/main" val="29302324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35045D3-85A7-4E14-9AFB-31A76BE09A9E}" type="datetimeFigureOut">
              <a:rPr lang="en-US" smtClean="0"/>
              <a:t>6/2/2025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CE2188-5B85-44ED-8CE8-F3AD28E7BF67}" type="slidenum">
              <a:rPr lang="en-US" smtClean="0"/>
              <a:t>‹#›</a:t>
            </a:fld>
            <a:endParaRPr lang="en-US"/>
          </a:p>
        </p:txBody>
      </p:sp>
    </p:spTree>
    <p:extLst>
      <p:ext uri="{BB962C8B-B14F-4D97-AF65-F5344CB8AC3E}">
        <p14:creationId xmlns:p14="http://schemas.microsoft.com/office/powerpoint/2010/main" val="11525311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5045D3-85A7-4E14-9AFB-31A76BE09A9E}" type="datetimeFigureOut">
              <a:rPr lang="en-US" smtClean="0"/>
              <a:t>6/2/2025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CE2188-5B85-44ED-8CE8-F3AD28E7BF67}" type="slidenum">
              <a:rPr lang="en-US" smtClean="0"/>
              <a:t>‹#›</a:t>
            </a:fld>
            <a:endParaRPr lang="en-US"/>
          </a:p>
        </p:txBody>
      </p:sp>
    </p:spTree>
    <p:extLst>
      <p:ext uri="{BB962C8B-B14F-4D97-AF65-F5344CB8AC3E}">
        <p14:creationId xmlns:p14="http://schemas.microsoft.com/office/powerpoint/2010/main" val="25165905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5045D3-85A7-4E14-9AFB-31A76BE09A9E}" type="datetimeFigureOut">
              <a:rPr lang="en-US" smtClean="0"/>
              <a:t>6/2/2025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CE2188-5B85-44ED-8CE8-F3AD28E7BF67}" type="slidenum">
              <a:rPr lang="en-US" smtClean="0"/>
              <a:t>‹#›</a:t>
            </a:fld>
            <a:endParaRPr lang="en-US"/>
          </a:p>
        </p:txBody>
      </p:sp>
    </p:spTree>
    <p:extLst>
      <p:ext uri="{BB962C8B-B14F-4D97-AF65-F5344CB8AC3E}">
        <p14:creationId xmlns:p14="http://schemas.microsoft.com/office/powerpoint/2010/main" val="2729133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5045D3-85A7-4E14-9AFB-31A76BE09A9E}" type="datetimeFigureOut">
              <a:rPr lang="en-US" smtClean="0"/>
              <a:t>6/2/2025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CE2188-5B85-44ED-8CE8-F3AD28E7BF67}" type="slidenum">
              <a:rPr lang="en-US" smtClean="0"/>
              <a:t>‹#›</a:t>
            </a:fld>
            <a:endParaRPr lang="en-US"/>
          </a:p>
        </p:txBody>
      </p:sp>
    </p:spTree>
    <p:extLst>
      <p:ext uri="{BB962C8B-B14F-4D97-AF65-F5344CB8AC3E}">
        <p14:creationId xmlns:p14="http://schemas.microsoft.com/office/powerpoint/2010/main" val="10117009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5045D3-85A7-4E14-9AFB-31A76BE09A9E}" type="datetimeFigureOut">
              <a:rPr lang="en-US" smtClean="0"/>
              <a:t>6/2/2025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CE2188-5B85-44ED-8CE8-F3AD28E7BF67}" type="slidenum">
              <a:rPr lang="en-US" smtClean="0"/>
              <a:t>‹#›</a:t>
            </a:fld>
            <a:endParaRPr lang="en-US"/>
          </a:p>
        </p:txBody>
      </p:sp>
    </p:spTree>
    <p:extLst>
      <p:ext uri="{BB962C8B-B14F-4D97-AF65-F5344CB8AC3E}">
        <p14:creationId xmlns:p14="http://schemas.microsoft.com/office/powerpoint/2010/main" val="317667888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extBox 31"/>
          <p:cNvSpPr txBox="1"/>
          <p:nvPr/>
        </p:nvSpPr>
        <p:spPr>
          <a:xfrm>
            <a:off x="1352145" y="29032"/>
            <a:ext cx="7791855" cy="332482"/>
          </a:xfrm>
          <a:prstGeom prst="rect">
            <a:avLst/>
          </a:prstGeom>
          <a:solidFill>
            <a:srgbClr val="1571A1"/>
          </a:solidFill>
        </p:spPr>
        <p:txBody>
          <a:bodyPr wrap="square" rtlCol="0">
            <a:noAutofit/>
          </a:bodyPr>
          <a:lstStyle/>
          <a:p>
            <a:pPr algn="ctr"/>
            <a:endParaRPr lang="en-US" dirty="0">
              <a:solidFill>
                <a:schemeClr val="bg1"/>
              </a:solidFill>
            </a:endParaRPr>
          </a:p>
        </p:txBody>
      </p:sp>
      <p:sp>
        <p:nvSpPr>
          <p:cNvPr id="16" name="TextBox 15"/>
          <p:cNvSpPr txBox="1"/>
          <p:nvPr/>
        </p:nvSpPr>
        <p:spPr>
          <a:xfrm>
            <a:off x="1" y="-31554"/>
            <a:ext cx="9124948" cy="461665"/>
          </a:xfrm>
          <a:prstGeom prst="rect">
            <a:avLst/>
          </a:prstGeom>
          <a:noFill/>
        </p:spPr>
        <p:txBody>
          <a:bodyPr wrap="square" rtlCol="0">
            <a:spAutoFit/>
          </a:bodyPr>
          <a:lstStyle/>
          <a:p>
            <a:pPr algn="ctr"/>
            <a:r>
              <a:rPr lang="en-GB" sz="2400" b="1" smtClean="0">
                <a:solidFill>
                  <a:schemeClr val="bg1"/>
                </a:solidFill>
              </a:rPr>
              <a:t>TVs </a:t>
            </a:r>
            <a:endParaRPr lang="en-US" sz="2400" b="1" dirty="0">
              <a:solidFill>
                <a:schemeClr val="bg1"/>
              </a:solidFill>
            </a:endParaRPr>
          </a:p>
        </p:txBody>
      </p:sp>
      <p:sp>
        <p:nvSpPr>
          <p:cNvPr id="54" name="Title 1"/>
          <p:cNvSpPr txBox="1">
            <a:spLocks/>
          </p:cNvSpPr>
          <p:nvPr/>
        </p:nvSpPr>
        <p:spPr>
          <a:xfrm>
            <a:off x="32129" y="644590"/>
            <a:ext cx="4128513" cy="169911"/>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s-ES" sz="2400" dirty="0">
                <a:solidFill>
                  <a:schemeClr val="bg1"/>
                </a:solidFill>
                <a:latin typeface="HELVETICA" panose="020B0604020202020204" pitchFamily="34" charset="0"/>
                <a:cs typeface="HELVETICA" panose="020B0604020202020204" pitchFamily="34" charset="0"/>
              </a:rPr>
              <a:t>Neo QLED 8K </a:t>
            </a:r>
            <a:r>
              <a:rPr lang="es-ES" sz="2400" dirty="0" smtClean="0">
                <a:solidFill>
                  <a:schemeClr val="bg1"/>
                </a:solidFill>
                <a:latin typeface="HELVETICA" panose="020B0604020202020204" pitchFamily="34" charset="0"/>
                <a:cs typeface="HELVETICA" panose="020B0604020202020204" pitchFamily="34" charset="0"/>
              </a:rPr>
              <a:t>Series</a:t>
            </a:r>
            <a:endParaRPr lang="en-US" sz="2400" b="1" u="sng" dirty="0">
              <a:solidFill>
                <a:schemeClr val="bg1"/>
              </a:solidFill>
              <a:latin typeface="HELVETICA" panose="020B0604020202020204" pitchFamily="34" charset="0"/>
              <a:cs typeface="HELVETICA" panose="020B0604020202020204" pitchFamily="34" charset="0"/>
            </a:endParaRPr>
          </a:p>
        </p:txBody>
      </p:sp>
      <p:sp>
        <p:nvSpPr>
          <p:cNvPr id="91" name="TextBox 90"/>
          <p:cNvSpPr txBox="1"/>
          <p:nvPr/>
        </p:nvSpPr>
        <p:spPr>
          <a:xfrm>
            <a:off x="7746380" y="38451"/>
            <a:ext cx="1479707" cy="219291"/>
          </a:xfrm>
          <a:prstGeom prst="rect">
            <a:avLst/>
          </a:prstGeom>
          <a:noFill/>
        </p:spPr>
        <p:txBody>
          <a:bodyPr wrap="square" rtlCol="0">
            <a:spAutoFit/>
          </a:bodyPr>
          <a:lstStyle/>
          <a:p>
            <a:r>
              <a:rPr lang="en-GB" sz="825" dirty="0" smtClean="0">
                <a:solidFill>
                  <a:schemeClr val="bg1"/>
                </a:solidFill>
              </a:rPr>
              <a:t>Retail File June 2025</a:t>
            </a:r>
            <a:endParaRPr lang="en-US" sz="825" dirty="0">
              <a:solidFill>
                <a:schemeClr val="bg1"/>
              </a:solidFill>
            </a:endParaRPr>
          </a:p>
        </p:txBody>
      </p:sp>
      <p:sp>
        <p:nvSpPr>
          <p:cNvPr id="33" name="TextBox 32"/>
          <p:cNvSpPr txBox="1"/>
          <p:nvPr/>
        </p:nvSpPr>
        <p:spPr>
          <a:xfrm>
            <a:off x="32129" y="6361095"/>
            <a:ext cx="9111871" cy="45719"/>
          </a:xfrm>
          <a:prstGeom prst="rect">
            <a:avLst/>
          </a:prstGeom>
          <a:solidFill>
            <a:srgbClr val="8F8F8F"/>
          </a:solidFill>
        </p:spPr>
        <p:txBody>
          <a:bodyPr wrap="square" rtlCol="0">
            <a:noAutofit/>
          </a:bodyPr>
          <a:lstStyle>
            <a:defPPr>
              <a:defRPr lang="en-US"/>
            </a:defPPr>
            <a:lvl1pPr algn="ctr">
              <a:defRPr>
                <a:solidFill>
                  <a:schemeClr val="bg1"/>
                </a:solidFill>
              </a:defRPr>
            </a:lvl1pPr>
          </a:lstStyle>
          <a:p>
            <a:endParaRPr lang="en-US" dirty="0"/>
          </a:p>
        </p:txBody>
      </p:sp>
      <p:pic>
        <p:nvPicPr>
          <p:cNvPr id="25" name="Picture 24"/>
          <p:cNvPicPr>
            <a:picLocks noChangeAspect="1"/>
          </p:cNvPicPr>
          <p:nvPr/>
        </p:nvPicPr>
        <p:blipFill rotWithShape="1">
          <a:blip r:embed="rId2">
            <a:extLst>
              <a:ext uri="{28A0092B-C50C-407E-A947-70E740481C1C}">
                <a14:useLocalDpi xmlns:a14="http://schemas.microsoft.com/office/drawing/2010/main" val="0"/>
              </a:ext>
            </a:extLst>
          </a:blip>
          <a:srcRect l="43496" t="4383" r="37225" b="13497"/>
          <a:stretch/>
        </p:blipFill>
        <p:spPr>
          <a:xfrm>
            <a:off x="38609" y="4059215"/>
            <a:ext cx="2477226" cy="1544029"/>
          </a:xfrm>
          <a:prstGeom prst="rect">
            <a:avLst/>
          </a:prstGeom>
        </p:spPr>
      </p:pic>
      <p:pic>
        <p:nvPicPr>
          <p:cNvPr id="27" name="Picture 26"/>
          <p:cNvPicPr>
            <a:picLocks noChangeAspect="1"/>
          </p:cNvPicPr>
          <p:nvPr/>
        </p:nvPicPr>
        <p:blipFill rotWithShape="1">
          <a:blip r:embed="rId2">
            <a:extLst>
              <a:ext uri="{28A0092B-C50C-407E-A947-70E740481C1C}">
                <a14:useLocalDpi xmlns:a14="http://schemas.microsoft.com/office/drawing/2010/main" val="0"/>
              </a:ext>
            </a:extLst>
          </a:blip>
          <a:srcRect l="19970" t="3439" r="57514" b="9830"/>
          <a:stretch/>
        </p:blipFill>
        <p:spPr>
          <a:xfrm>
            <a:off x="4370840" y="1140134"/>
            <a:ext cx="2592497" cy="1461219"/>
          </a:xfrm>
          <a:prstGeom prst="rect">
            <a:avLst/>
          </a:prstGeom>
        </p:spPr>
      </p:pic>
      <p:pic>
        <p:nvPicPr>
          <p:cNvPr id="28" name="Picture 27"/>
          <p:cNvPicPr>
            <a:picLocks noChangeAspect="1"/>
          </p:cNvPicPr>
          <p:nvPr/>
        </p:nvPicPr>
        <p:blipFill rotWithShape="1">
          <a:blip r:embed="rId2">
            <a:extLst>
              <a:ext uri="{28A0092B-C50C-407E-A947-70E740481C1C}">
                <a14:useLocalDpi xmlns:a14="http://schemas.microsoft.com/office/drawing/2010/main" val="0"/>
              </a:ext>
            </a:extLst>
          </a:blip>
          <a:srcRect t="4384" r="80028" b="10111"/>
          <a:stretch/>
        </p:blipFill>
        <p:spPr>
          <a:xfrm>
            <a:off x="152984" y="1229172"/>
            <a:ext cx="2223243" cy="1350630"/>
          </a:xfrm>
          <a:prstGeom prst="rect">
            <a:avLst/>
          </a:prstGeom>
        </p:spPr>
      </p:pic>
      <p:sp>
        <p:nvSpPr>
          <p:cNvPr id="29" name="Rectangle 28">
            <a:extLst>
              <a:ext uri="{FF2B5EF4-FFF2-40B4-BE49-F238E27FC236}">
                <a16:creationId xmlns:a16="http://schemas.microsoft.com/office/drawing/2014/main" xmlns="" id="{D87007A5-C138-B3B2-AC3A-36249A3FA566}"/>
              </a:ext>
            </a:extLst>
          </p:cNvPr>
          <p:cNvSpPr/>
          <p:nvPr/>
        </p:nvSpPr>
        <p:spPr>
          <a:xfrm>
            <a:off x="6912093" y="1058614"/>
            <a:ext cx="1910709" cy="2246769"/>
          </a:xfrm>
          <a:prstGeom prst="rect">
            <a:avLst/>
          </a:prstGeom>
          <a:noFill/>
        </p:spPr>
        <p:txBody>
          <a:bodyPr wrap="square">
            <a:spAutoFit/>
          </a:bodyPr>
          <a:lstStyle/>
          <a:p>
            <a:r>
              <a:rPr lang="en-US" sz="1000" b="1" dirty="0" smtClean="0">
                <a:latin typeface="HP Simplified" panose="020B0604020204020204" pitchFamily="34" charset="0"/>
              </a:rPr>
              <a:t>HYTV-43D1S</a:t>
            </a:r>
          </a:p>
          <a:p>
            <a:pPr marL="171450" indent="-171450">
              <a:buFont typeface="Arial" panose="020B0604020202020204" pitchFamily="34" charset="0"/>
              <a:buChar char="•"/>
            </a:pPr>
            <a:r>
              <a:rPr lang="en-US" sz="1000" dirty="0">
                <a:latin typeface="HP Simplified" panose="020B0604020204020204" pitchFamily="34" charset="0"/>
              </a:rPr>
              <a:t>43’’ </a:t>
            </a:r>
            <a:endParaRPr lang="en-US" sz="1000" dirty="0" smtClean="0">
              <a:latin typeface="HP Simplified" panose="020B0604020204020204" pitchFamily="34" charset="0"/>
            </a:endParaRPr>
          </a:p>
          <a:p>
            <a:pPr marL="171450" indent="-171450">
              <a:buFont typeface="Arial" panose="020B0604020202020204" pitchFamily="34" charset="0"/>
              <a:buChar char="•"/>
            </a:pPr>
            <a:r>
              <a:rPr lang="en-US" sz="1000" dirty="0" smtClean="0">
                <a:latin typeface="HP Simplified" panose="020B0604020204020204" pitchFamily="34" charset="0"/>
              </a:rPr>
              <a:t>FHD </a:t>
            </a:r>
            <a:r>
              <a:rPr lang="en-US" sz="1000" dirty="0">
                <a:latin typeface="HP Simplified" panose="020B0604020204020204" pitchFamily="34" charset="0"/>
              </a:rPr>
              <a:t>(1920 X 1080)</a:t>
            </a:r>
          </a:p>
          <a:p>
            <a:pPr marL="171450" lvl="0" indent="-171450">
              <a:buFont typeface="Arial" panose="020B0604020202020204" pitchFamily="34" charset="0"/>
              <a:buChar char="•"/>
            </a:pPr>
            <a:r>
              <a:rPr lang="en-US" sz="1000" dirty="0">
                <a:latin typeface="HP Simplified" panose="020B0604020204020204" pitchFamily="34" charset="0"/>
              </a:rPr>
              <a:t>SMART ANDROID 9.0</a:t>
            </a:r>
          </a:p>
          <a:p>
            <a:pPr marL="171450" indent="-171450">
              <a:buFont typeface="Arial" panose="020B0604020202020204" pitchFamily="34" charset="0"/>
              <a:buChar char="•"/>
            </a:pPr>
            <a:r>
              <a:rPr lang="en-US" sz="1000" dirty="0">
                <a:latin typeface="HP Simplified" panose="020B0604020204020204" pitchFamily="34" charset="0"/>
              </a:rPr>
              <a:t>60 HZ</a:t>
            </a:r>
          </a:p>
          <a:p>
            <a:pPr marL="171450" indent="-171450">
              <a:buFont typeface="Arial" panose="020B0604020202020204" pitchFamily="34" charset="0"/>
              <a:buChar char="•"/>
            </a:pPr>
            <a:r>
              <a:rPr lang="en-US" sz="1000" dirty="0">
                <a:latin typeface="HP Simplified" panose="020B0604020204020204" pitchFamily="34" charset="0"/>
              </a:rPr>
              <a:t>ROM(FLASH): 8GB</a:t>
            </a:r>
          </a:p>
          <a:p>
            <a:pPr marL="171450" indent="-171450">
              <a:buFont typeface="Arial" panose="020B0604020202020204" pitchFamily="34" charset="0"/>
              <a:buChar char="•"/>
            </a:pPr>
            <a:r>
              <a:rPr lang="en-US" sz="1000" dirty="0">
                <a:latin typeface="HP Simplified" panose="020B0604020204020204" pitchFamily="34" charset="0"/>
              </a:rPr>
              <a:t>HOTEL MODE, SLEEP TIMER, PVR, OTA, DOLBY, TELETEX, PARENTAL GUIDANCE</a:t>
            </a:r>
          </a:p>
          <a:p>
            <a:pPr marL="171450" indent="-171450">
              <a:buFont typeface="Arial" panose="020B0604020202020204" pitchFamily="34" charset="0"/>
              <a:buChar char="•"/>
            </a:pPr>
            <a:r>
              <a:rPr lang="en-US" sz="1000" dirty="0">
                <a:latin typeface="HP Simplified" panose="020B0604020204020204" pitchFamily="34" charset="0"/>
              </a:rPr>
              <a:t>2X HDMI, 2X USB, BLUETOOTH</a:t>
            </a:r>
          </a:p>
          <a:p>
            <a:pPr defTabSz="457200">
              <a:defRPr/>
            </a:pPr>
            <a:r>
              <a:rPr lang="en-US" sz="1100" b="1" dirty="0">
                <a:ln w="0"/>
                <a:solidFill>
                  <a:schemeClr val="accent1">
                    <a:lumMod val="75000"/>
                  </a:schemeClr>
                </a:solidFill>
                <a:latin typeface="HP Simplified" panose="020B0604020204020204" pitchFamily="34" charset="0"/>
              </a:rPr>
              <a:t>RRP :  € 219.00</a:t>
            </a:r>
          </a:p>
          <a:p>
            <a:endParaRPr lang="en-US" sz="1000" dirty="0">
              <a:solidFill>
                <a:srgbClr val="000000"/>
              </a:solidFill>
              <a:latin typeface="HP Simplified" panose="020B0604020204020204" pitchFamily="34" charset="0"/>
            </a:endParaRPr>
          </a:p>
        </p:txBody>
      </p:sp>
      <p:sp>
        <p:nvSpPr>
          <p:cNvPr id="31" name="Rectangle 30">
            <a:extLst>
              <a:ext uri="{FF2B5EF4-FFF2-40B4-BE49-F238E27FC236}">
                <a16:creationId xmlns:a16="http://schemas.microsoft.com/office/drawing/2014/main" xmlns="" id="{BEE11311-5F8A-D138-D7C2-07C7E50469B4}"/>
              </a:ext>
            </a:extLst>
          </p:cNvPr>
          <p:cNvSpPr/>
          <p:nvPr/>
        </p:nvSpPr>
        <p:spPr>
          <a:xfrm>
            <a:off x="6831089" y="3844160"/>
            <a:ext cx="1958871" cy="2092881"/>
          </a:xfrm>
          <a:prstGeom prst="rect">
            <a:avLst/>
          </a:prstGeom>
          <a:noFill/>
        </p:spPr>
        <p:txBody>
          <a:bodyPr wrap="square">
            <a:spAutoFit/>
          </a:bodyPr>
          <a:lstStyle/>
          <a:p>
            <a:r>
              <a:rPr lang="en-US" sz="1000" b="1" dirty="0" smtClean="0">
                <a:latin typeface="HP Simplified" panose="020B0604020204020204" pitchFamily="34" charset="0"/>
              </a:rPr>
              <a:t>HYTV-65F3U</a:t>
            </a:r>
          </a:p>
          <a:p>
            <a:pPr marL="171450" indent="-171450">
              <a:buFont typeface="Arial" panose="020B0604020202020204" pitchFamily="34" charset="0"/>
              <a:buChar char="•"/>
            </a:pPr>
            <a:r>
              <a:rPr lang="en-US" sz="1000" dirty="0">
                <a:latin typeface="HP Simplified" panose="020B0604020204020204" pitchFamily="34" charset="0"/>
              </a:rPr>
              <a:t>65’’ </a:t>
            </a:r>
            <a:endParaRPr lang="en-US" sz="1000" dirty="0" smtClean="0">
              <a:latin typeface="HP Simplified" panose="020B0604020204020204" pitchFamily="34" charset="0"/>
            </a:endParaRPr>
          </a:p>
          <a:p>
            <a:pPr marL="171450" indent="-171450">
              <a:buFont typeface="Arial" panose="020B0604020202020204" pitchFamily="34" charset="0"/>
              <a:buChar char="•"/>
            </a:pPr>
            <a:r>
              <a:rPr lang="en-US" sz="1000" dirty="0" smtClean="0">
                <a:latin typeface="HP Simplified" panose="020B0604020204020204" pitchFamily="34" charset="0"/>
              </a:rPr>
              <a:t>UHD </a:t>
            </a:r>
            <a:r>
              <a:rPr lang="en-US" sz="1000" dirty="0">
                <a:latin typeface="HP Simplified" panose="020B0604020204020204" pitchFamily="34" charset="0"/>
              </a:rPr>
              <a:t>(3840 X 2160)</a:t>
            </a:r>
          </a:p>
          <a:p>
            <a:pPr marL="171450" lvl="0" indent="-171450">
              <a:buFont typeface="Arial" panose="020B0604020202020204" pitchFamily="34" charset="0"/>
              <a:buChar char="•"/>
            </a:pPr>
            <a:r>
              <a:rPr lang="en-US" sz="1000" dirty="0">
                <a:latin typeface="HP Simplified" panose="020B0604020204020204" pitchFamily="34" charset="0"/>
              </a:rPr>
              <a:t>SMART ANDROID 9.0</a:t>
            </a:r>
          </a:p>
          <a:p>
            <a:pPr marL="171450" indent="-171450">
              <a:buFont typeface="Arial" panose="020B0604020202020204" pitchFamily="34" charset="0"/>
              <a:buChar char="•"/>
            </a:pPr>
            <a:r>
              <a:rPr lang="en-US" sz="1000" dirty="0">
                <a:latin typeface="HP Simplified" panose="020B0604020204020204" pitchFamily="34" charset="0"/>
              </a:rPr>
              <a:t>60 HZ</a:t>
            </a:r>
          </a:p>
          <a:p>
            <a:pPr marL="171450" indent="-171450">
              <a:buFont typeface="Arial" panose="020B0604020202020204" pitchFamily="34" charset="0"/>
              <a:buChar char="•"/>
            </a:pPr>
            <a:r>
              <a:rPr lang="en-US" sz="1000" dirty="0">
                <a:latin typeface="HP Simplified" panose="020B0604020204020204" pitchFamily="34" charset="0"/>
              </a:rPr>
              <a:t>ROM(FLASH): 8GB</a:t>
            </a:r>
          </a:p>
          <a:p>
            <a:pPr marL="171450" indent="-171450">
              <a:buFont typeface="Arial" panose="020B0604020202020204" pitchFamily="34" charset="0"/>
              <a:buChar char="•"/>
            </a:pPr>
            <a:r>
              <a:rPr lang="en-US" sz="1000" dirty="0">
                <a:latin typeface="HP Simplified" panose="020B0604020204020204" pitchFamily="34" charset="0"/>
              </a:rPr>
              <a:t>HOTEL MODE, SLEEP TIMER, PVR, OTA, DOLBY, TELETEX, PARENTAL GUIDANCE</a:t>
            </a:r>
          </a:p>
          <a:p>
            <a:pPr marL="171450" indent="-171450">
              <a:buFont typeface="Arial" panose="020B0604020202020204" pitchFamily="34" charset="0"/>
              <a:buChar char="•"/>
            </a:pPr>
            <a:r>
              <a:rPr lang="en-US" sz="1000" dirty="0">
                <a:latin typeface="HP Simplified" panose="020B0604020204020204" pitchFamily="34" charset="0"/>
              </a:rPr>
              <a:t>3X HDMI, 2X USB, BLUETOOTH</a:t>
            </a:r>
          </a:p>
          <a:p>
            <a:pPr defTabSz="457200">
              <a:defRPr/>
            </a:pPr>
            <a:r>
              <a:rPr lang="en-US" sz="1100" b="1" dirty="0">
                <a:ln w="0"/>
                <a:solidFill>
                  <a:schemeClr val="accent1">
                    <a:lumMod val="75000"/>
                  </a:schemeClr>
                </a:solidFill>
                <a:latin typeface="HP Simplified" panose="020B0604020204020204" pitchFamily="34" charset="0"/>
              </a:rPr>
              <a:t>RRP :  € 489.00</a:t>
            </a:r>
          </a:p>
        </p:txBody>
      </p:sp>
      <p:sp>
        <p:nvSpPr>
          <p:cNvPr id="34" name="Rectangle 33">
            <a:extLst>
              <a:ext uri="{FF2B5EF4-FFF2-40B4-BE49-F238E27FC236}">
                <a16:creationId xmlns:a16="http://schemas.microsoft.com/office/drawing/2014/main" xmlns="" id="{8D054401-E500-C4C3-48D5-7C3BD1134301}"/>
              </a:ext>
            </a:extLst>
          </p:cNvPr>
          <p:cNvSpPr/>
          <p:nvPr/>
        </p:nvSpPr>
        <p:spPr>
          <a:xfrm>
            <a:off x="2423538" y="3811688"/>
            <a:ext cx="1947302" cy="2246769"/>
          </a:xfrm>
          <a:prstGeom prst="rect">
            <a:avLst/>
          </a:prstGeom>
          <a:noFill/>
        </p:spPr>
        <p:txBody>
          <a:bodyPr wrap="square">
            <a:spAutoFit/>
          </a:bodyPr>
          <a:lstStyle/>
          <a:p>
            <a:r>
              <a:rPr lang="en-US" sz="1000" b="1" dirty="0" smtClean="0">
                <a:latin typeface="HP Simplified" panose="020B0604020204020204" pitchFamily="34" charset="0"/>
              </a:rPr>
              <a:t>HYTV-55F3U</a:t>
            </a:r>
          </a:p>
          <a:p>
            <a:pPr marL="171450" indent="-171450">
              <a:buFont typeface="Arial" panose="020B0604020202020204" pitchFamily="34" charset="0"/>
              <a:buChar char="•"/>
            </a:pPr>
            <a:r>
              <a:rPr lang="en-US" sz="1000" dirty="0">
                <a:latin typeface="HP Simplified" panose="020B0604020204020204" pitchFamily="34" charset="0"/>
              </a:rPr>
              <a:t>55’’ </a:t>
            </a:r>
            <a:endParaRPr lang="en-US" sz="1000" dirty="0" smtClean="0">
              <a:latin typeface="HP Simplified" panose="020B0604020204020204" pitchFamily="34" charset="0"/>
            </a:endParaRPr>
          </a:p>
          <a:p>
            <a:pPr marL="171450" indent="-171450">
              <a:buFont typeface="Arial" panose="020B0604020202020204" pitchFamily="34" charset="0"/>
              <a:buChar char="•"/>
            </a:pPr>
            <a:r>
              <a:rPr lang="en-US" sz="1000" dirty="0" smtClean="0">
                <a:latin typeface="HP Simplified" panose="020B0604020204020204" pitchFamily="34" charset="0"/>
              </a:rPr>
              <a:t>UHD </a:t>
            </a:r>
            <a:r>
              <a:rPr lang="en-US" sz="1000" dirty="0">
                <a:latin typeface="HP Simplified" panose="020B0604020204020204" pitchFamily="34" charset="0"/>
              </a:rPr>
              <a:t>(3840 X 2160)</a:t>
            </a:r>
          </a:p>
          <a:p>
            <a:pPr marL="171450" lvl="0" indent="-171450">
              <a:buFont typeface="Arial" panose="020B0604020202020204" pitchFamily="34" charset="0"/>
              <a:buChar char="•"/>
            </a:pPr>
            <a:r>
              <a:rPr lang="en-US" sz="1000" dirty="0">
                <a:latin typeface="HP Simplified" panose="020B0604020204020204" pitchFamily="34" charset="0"/>
              </a:rPr>
              <a:t>SMART ANDROID 9.0</a:t>
            </a:r>
          </a:p>
          <a:p>
            <a:pPr marL="171450" indent="-171450">
              <a:buFont typeface="Arial" panose="020B0604020202020204" pitchFamily="34" charset="0"/>
              <a:buChar char="•"/>
            </a:pPr>
            <a:r>
              <a:rPr lang="en-US" sz="1000" dirty="0">
                <a:latin typeface="HP Simplified" panose="020B0604020204020204" pitchFamily="34" charset="0"/>
              </a:rPr>
              <a:t>60 HZ</a:t>
            </a:r>
          </a:p>
          <a:p>
            <a:pPr marL="171450" indent="-171450">
              <a:buFont typeface="Arial" panose="020B0604020202020204" pitchFamily="34" charset="0"/>
              <a:buChar char="•"/>
            </a:pPr>
            <a:r>
              <a:rPr lang="en-US" sz="1000" dirty="0">
                <a:latin typeface="HP Simplified" panose="020B0604020204020204" pitchFamily="34" charset="0"/>
              </a:rPr>
              <a:t>ROM(FLASH): 8-16GB</a:t>
            </a:r>
          </a:p>
          <a:p>
            <a:pPr marL="171450" indent="-171450">
              <a:buFont typeface="Arial" panose="020B0604020202020204" pitchFamily="34" charset="0"/>
              <a:buChar char="•"/>
            </a:pPr>
            <a:r>
              <a:rPr lang="en-US" sz="1000" dirty="0">
                <a:latin typeface="HP Simplified" panose="020B0604020204020204" pitchFamily="34" charset="0"/>
              </a:rPr>
              <a:t>HOTEL MODE, SLEEP TIMER, PVR, OTA, DOLBY, TELETEX, PARENTAL GUIDANCE</a:t>
            </a:r>
          </a:p>
          <a:p>
            <a:pPr marL="171450" indent="-171450">
              <a:buFont typeface="Arial" panose="020B0604020202020204" pitchFamily="34" charset="0"/>
              <a:buChar char="•"/>
            </a:pPr>
            <a:r>
              <a:rPr lang="en-US" sz="1000" dirty="0">
                <a:latin typeface="HP Simplified" panose="020B0604020204020204" pitchFamily="34" charset="0"/>
              </a:rPr>
              <a:t>3X HDMI, 2X USB, BLUETOOTH</a:t>
            </a:r>
          </a:p>
          <a:p>
            <a:pPr defTabSz="457200">
              <a:defRPr/>
            </a:pPr>
            <a:r>
              <a:rPr lang="en-US" sz="1100" b="1" dirty="0">
                <a:ln w="0"/>
                <a:solidFill>
                  <a:schemeClr val="accent1">
                    <a:lumMod val="75000"/>
                  </a:schemeClr>
                </a:solidFill>
                <a:latin typeface="HP Simplified" panose="020B0604020204020204" pitchFamily="34" charset="0"/>
              </a:rPr>
              <a:t>RRP :  € 339.00</a:t>
            </a:r>
          </a:p>
          <a:p>
            <a:endParaRPr lang="en-GB" sz="1000" b="1" dirty="0">
              <a:solidFill>
                <a:srgbClr val="FF0000"/>
              </a:solidFill>
              <a:latin typeface="HP Simplified" panose="020B0604020204020204" pitchFamily="34" charset="0"/>
            </a:endParaRPr>
          </a:p>
        </p:txBody>
      </p:sp>
      <p:sp>
        <p:nvSpPr>
          <p:cNvPr id="35" name="Rectangle 34"/>
          <p:cNvSpPr/>
          <p:nvPr/>
        </p:nvSpPr>
        <p:spPr>
          <a:xfrm>
            <a:off x="2358504" y="1063859"/>
            <a:ext cx="1946156" cy="2092881"/>
          </a:xfrm>
          <a:prstGeom prst="rect">
            <a:avLst/>
          </a:prstGeom>
        </p:spPr>
        <p:txBody>
          <a:bodyPr wrap="square">
            <a:spAutoFit/>
          </a:bodyPr>
          <a:lstStyle/>
          <a:p>
            <a:r>
              <a:rPr lang="en-US" sz="1000" b="1" dirty="0">
                <a:latin typeface="HP Simplified" panose="020B0604020204020204" pitchFamily="34" charset="0"/>
              </a:rPr>
              <a:t>HYTV-32D1S </a:t>
            </a:r>
            <a:r>
              <a:rPr lang="en-US" sz="1000" b="1" dirty="0" smtClean="0">
                <a:latin typeface="HP Simplified" panose="020B0604020204020204" pitchFamily="34" charset="0"/>
              </a:rPr>
              <a:t> </a:t>
            </a:r>
          </a:p>
          <a:p>
            <a:pPr marL="171450" indent="-171450">
              <a:buFont typeface="Arial" panose="020B0604020202020204" pitchFamily="34" charset="0"/>
              <a:buChar char="•"/>
            </a:pPr>
            <a:r>
              <a:rPr lang="en-US" sz="1000" dirty="0">
                <a:latin typeface="HP Simplified" panose="020B0604020204020204" pitchFamily="34" charset="0"/>
              </a:rPr>
              <a:t>32’’ </a:t>
            </a:r>
            <a:endParaRPr lang="en-US" sz="1000" dirty="0" smtClean="0">
              <a:latin typeface="HP Simplified" panose="020B0604020204020204" pitchFamily="34" charset="0"/>
            </a:endParaRPr>
          </a:p>
          <a:p>
            <a:pPr marL="171450" indent="-171450">
              <a:buFont typeface="Arial" panose="020B0604020202020204" pitchFamily="34" charset="0"/>
              <a:buChar char="•"/>
            </a:pPr>
            <a:r>
              <a:rPr lang="en-US" sz="1000" dirty="0" smtClean="0">
                <a:latin typeface="HP Simplified" panose="020B0604020204020204" pitchFamily="34" charset="0"/>
              </a:rPr>
              <a:t>HD </a:t>
            </a:r>
            <a:r>
              <a:rPr lang="en-US" sz="1000" dirty="0">
                <a:latin typeface="HP Simplified" panose="020B0604020204020204" pitchFamily="34" charset="0"/>
              </a:rPr>
              <a:t>(1366X768)</a:t>
            </a:r>
          </a:p>
          <a:p>
            <a:pPr marL="171450" indent="-171450">
              <a:buFont typeface="Arial" panose="020B0604020202020204" pitchFamily="34" charset="0"/>
              <a:buChar char="•"/>
            </a:pPr>
            <a:r>
              <a:rPr lang="en-US" sz="1000" dirty="0">
                <a:latin typeface="HP Simplified" panose="020B0604020204020204" pitchFamily="34" charset="0"/>
              </a:rPr>
              <a:t>SMART ANDROID 9.0</a:t>
            </a:r>
          </a:p>
          <a:p>
            <a:pPr marL="171450" indent="-171450">
              <a:buFont typeface="Arial" panose="020B0604020202020204" pitchFamily="34" charset="0"/>
              <a:buChar char="•"/>
            </a:pPr>
            <a:r>
              <a:rPr lang="en-US" sz="1000" dirty="0">
                <a:latin typeface="HP Simplified" panose="020B0604020204020204" pitchFamily="34" charset="0"/>
              </a:rPr>
              <a:t>60 HZ</a:t>
            </a:r>
          </a:p>
          <a:p>
            <a:pPr marL="171450" indent="-171450">
              <a:buFont typeface="Arial" panose="020B0604020202020204" pitchFamily="34" charset="0"/>
              <a:buChar char="•"/>
            </a:pPr>
            <a:r>
              <a:rPr lang="en-US" sz="1000" dirty="0">
                <a:latin typeface="HP Simplified" panose="020B0604020204020204" pitchFamily="34" charset="0"/>
              </a:rPr>
              <a:t>ROM(FLASH): 8GB</a:t>
            </a:r>
          </a:p>
          <a:p>
            <a:pPr marL="171450" indent="-171450">
              <a:buFont typeface="Arial" panose="020B0604020202020204" pitchFamily="34" charset="0"/>
              <a:buChar char="•"/>
            </a:pPr>
            <a:r>
              <a:rPr lang="en-US" sz="1000" dirty="0">
                <a:latin typeface="HP Simplified" panose="020B0604020204020204" pitchFamily="34" charset="0"/>
              </a:rPr>
              <a:t>HOTEL MODE, SLEEP TIMER, PVR, OTA, DOLBY, TELETEX, PARENTAL GUIDANCE</a:t>
            </a:r>
          </a:p>
          <a:p>
            <a:pPr marL="171450" indent="-171450">
              <a:buFont typeface="Arial" panose="020B0604020202020204" pitchFamily="34" charset="0"/>
              <a:buChar char="•"/>
            </a:pPr>
            <a:r>
              <a:rPr lang="en-US" sz="1000" dirty="0">
                <a:latin typeface="HP Simplified" panose="020B0604020204020204" pitchFamily="34" charset="0"/>
              </a:rPr>
              <a:t>2X HDMI, 2X USB, BLUETOOTH</a:t>
            </a:r>
          </a:p>
          <a:p>
            <a:pPr defTabSz="457200">
              <a:defRPr/>
            </a:pPr>
            <a:r>
              <a:rPr lang="en-US" sz="1100" b="1" dirty="0" smtClean="0">
                <a:ln w="0"/>
                <a:solidFill>
                  <a:schemeClr val="accent1">
                    <a:lumMod val="75000"/>
                  </a:schemeClr>
                </a:solidFill>
                <a:latin typeface="HP Simplified" panose="020B0604020204020204" pitchFamily="34" charset="0"/>
              </a:rPr>
              <a:t>RRP : </a:t>
            </a:r>
            <a:r>
              <a:rPr lang="el-GR" sz="1100" b="1" dirty="0" smtClean="0">
                <a:ln w="0"/>
                <a:solidFill>
                  <a:schemeClr val="accent1">
                    <a:lumMod val="75000"/>
                  </a:schemeClr>
                </a:solidFill>
                <a:latin typeface="HP Simplified" panose="020B0604020204020204" pitchFamily="34" charset="0"/>
              </a:rPr>
              <a:t>€ </a:t>
            </a:r>
            <a:r>
              <a:rPr lang="en-US" sz="1100" b="1" dirty="0" smtClean="0">
                <a:ln w="0"/>
                <a:solidFill>
                  <a:schemeClr val="accent1">
                    <a:lumMod val="75000"/>
                  </a:schemeClr>
                </a:solidFill>
                <a:latin typeface="HP Simplified" panose="020B0604020204020204" pitchFamily="34" charset="0"/>
              </a:rPr>
              <a:t>149.00</a:t>
            </a:r>
            <a:endParaRPr lang="en-US" sz="1100" b="1" dirty="0">
              <a:ln w="0"/>
              <a:solidFill>
                <a:schemeClr val="accent1">
                  <a:lumMod val="75000"/>
                </a:schemeClr>
              </a:solidFill>
              <a:latin typeface="HP Simplified" panose="020B0604020204020204" pitchFamily="34" charset="0"/>
            </a:endParaRPr>
          </a:p>
        </p:txBody>
      </p:sp>
      <p:pic>
        <p:nvPicPr>
          <p:cNvPr id="36" name="Picture 4" descr="Hyundai Electronics"/>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52984" y="58504"/>
            <a:ext cx="1043518" cy="303010"/>
          </a:xfrm>
          <a:prstGeom prst="rect">
            <a:avLst/>
          </a:prstGeom>
          <a:noFill/>
          <a:extLst>
            <a:ext uri="{909E8E84-426E-40DD-AFC4-6F175D3DCCD1}">
              <a14:hiddenFill xmlns:a14="http://schemas.microsoft.com/office/drawing/2010/main">
                <a:solidFill>
                  <a:srgbClr val="FFFFFF"/>
                </a:solidFill>
              </a14:hiddenFill>
            </a:ext>
          </a:extLst>
        </p:spPr>
      </p:pic>
      <p:sp>
        <p:nvSpPr>
          <p:cNvPr id="37" name="Rectangle 36"/>
          <p:cNvSpPr/>
          <p:nvPr/>
        </p:nvSpPr>
        <p:spPr>
          <a:xfrm>
            <a:off x="622" y="504898"/>
            <a:ext cx="9124327" cy="309006"/>
          </a:xfrm>
          <a:prstGeom prst="rect">
            <a:avLst/>
          </a:prstGeom>
          <a:gradFill flip="none" rotWithShape="1">
            <a:gsLst>
              <a:gs pos="0">
                <a:srgbClr val="F2F2F2">
                  <a:shade val="30000"/>
                  <a:satMod val="115000"/>
                </a:srgbClr>
              </a:gs>
              <a:gs pos="50000">
                <a:srgbClr val="F2F2F2">
                  <a:shade val="67500"/>
                  <a:satMod val="115000"/>
                </a:srgbClr>
              </a:gs>
              <a:gs pos="100000">
                <a:srgbClr val="F2F2F2">
                  <a:shade val="100000"/>
                  <a:satMod val="115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
          </a:p>
        </p:txBody>
      </p:sp>
      <p:sp>
        <p:nvSpPr>
          <p:cNvPr id="38" name="Title 1"/>
          <p:cNvSpPr txBox="1">
            <a:spLocks/>
          </p:cNvSpPr>
          <p:nvPr/>
        </p:nvSpPr>
        <p:spPr>
          <a:xfrm>
            <a:off x="38609" y="504898"/>
            <a:ext cx="4128513" cy="384179"/>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s-ES" sz="2400" dirty="0" smtClean="0">
                <a:solidFill>
                  <a:schemeClr val="bg1"/>
                </a:solidFill>
                <a:latin typeface="HELVETICA" panose="020B0604020202020204" pitchFamily="34" charset="0"/>
                <a:cs typeface="HELVETICA" panose="020B0604020202020204" pitchFamily="34" charset="0"/>
              </a:rPr>
              <a:t>LED HD READY</a:t>
            </a:r>
            <a:endParaRPr lang="en-US" sz="2400" b="1" u="sng" dirty="0">
              <a:solidFill>
                <a:schemeClr val="bg1"/>
              </a:solidFill>
              <a:latin typeface="HELVETICA" panose="020B0604020202020204" pitchFamily="34" charset="0"/>
              <a:cs typeface="HELVETICA" panose="020B0604020202020204" pitchFamily="34" charset="0"/>
            </a:endParaRPr>
          </a:p>
        </p:txBody>
      </p:sp>
      <p:sp>
        <p:nvSpPr>
          <p:cNvPr id="40" name="Title 1"/>
          <p:cNvSpPr txBox="1">
            <a:spLocks/>
          </p:cNvSpPr>
          <p:nvPr/>
        </p:nvSpPr>
        <p:spPr>
          <a:xfrm>
            <a:off x="4828371" y="718485"/>
            <a:ext cx="4128513" cy="169911"/>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s-ES" sz="2400" dirty="0" smtClean="0">
                <a:solidFill>
                  <a:schemeClr val="bg1"/>
                </a:solidFill>
                <a:latin typeface="HELVETICA" panose="020B0604020202020204" pitchFamily="34" charset="0"/>
                <a:cs typeface="HELVETICA" panose="020B0604020202020204" pitchFamily="34" charset="0"/>
              </a:rPr>
              <a:t>LED FHD</a:t>
            </a:r>
            <a:endParaRPr lang="en-US" sz="2400" b="1" u="sng" dirty="0">
              <a:solidFill>
                <a:schemeClr val="bg1"/>
              </a:solidFill>
              <a:latin typeface="HELVETICA" panose="020B0604020202020204" pitchFamily="34" charset="0"/>
              <a:cs typeface="HELVETICA" panose="020B0604020202020204" pitchFamily="34" charset="0"/>
            </a:endParaRPr>
          </a:p>
        </p:txBody>
      </p:sp>
      <p:sp>
        <p:nvSpPr>
          <p:cNvPr id="41" name="Rectangle 40"/>
          <p:cNvSpPr/>
          <p:nvPr/>
        </p:nvSpPr>
        <p:spPr>
          <a:xfrm>
            <a:off x="0" y="3242780"/>
            <a:ext cx="9124949" cy="309006"/>
          </a:xfrm>
          <a:prstGeom prst="rect">
            <a:avLst/>
          </a:prstGeom>
          <a:gradFill flip="none" rotWithShape="1">
            <a:gsLst>
              <a:gs pos="0">
                <a:srgbClr val="F2F2F2">
                  <a:shade val="30000"/>
                  <a:satMod val="115000"/>
                </a:srgbClr>
              </a:gs>
              <a:gs pos="50000">
                <a:srgbClr val="F2F2F2">
                  <a:shade val="67500"/>
                  <a:satMod val="115000"/>
                </a:srgbClr>
              </a:gs>
              <a:gs pos="100000">
                <a:srgbClr val="F2F2F2">
                  <a:shade val="100000"/>
                  <a:satMod val="115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
          </a:p>
        </p:txBody>
      </p:sp>
      <p:sp>
        <p:nvSpPr>
          <p:cNvPr id="42" name="Title 1"/>
          <p:cNvSpPr txBox="1">
            <a:spLocks/>
          </p:cNvSpPr>
          <p:nvPr/>
        </p:nvSpPr>
        <p:spPr>
          <a:xfrm>
            <a:off x="37987" y="3242780"/>
            <a:ext cx="4128513" cy="384179"/>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s-ES" sz="2400" dirty="0" smtClean="0">
                <a:solidFill>
                  <a:schemeClr val="bg1"/>
                </a:solidFill>
                <a:latin typeface="HELVETICA" panose="020B0604020202020204" pitchFamily="34" charset="0"/>
                <a:cs typeface="HELVETICA" panose="020B0604020202020204" pitchFamily="34" charset="0"/>
              </a:rPr>
              <a:t>LED 4K</a:t>
            </a:r>
            <a:endParaRPr lang="en-US" sz="2400" b="1" u="sng" dirty="0">
              <a:solidFill>
                <a:schemeClr val="bg1"/>
              </a:solidFill>
              <a:latin typeface="HELVETICA" panose="020B0604020202020204" pitchFamily="34" charset="0"/>
              <a:cs typeface="HELVETICA" panose="020B0604020202020204" pitchFamily="34" charset="0"/>
            </a:endParaRPr>
          </a:p>
        </p:txBody>
      </p:sp>
      <p:pic>
        <p:nvPicPr>
          <p:cNvPr id="43" name="Picture 42"/>
          <p:cNvPicPr>
            <a:picLocks noChangeAspect="1"/>
          </p:cNvPicPr>
          <p:nvPr/>
        </p:nvPicPr>
        <p:blipFill rotWithShape="1">
          <a:blip r:embed="rId2">
            <a:extLst>
              <a:ext uri="{28A0092B-C50C-407E-A947-70E740481C1C}">
                <a14:useLocalDpi xmlns:a14="http://schemas.microsoft.com/office/drawing/2010/main" val="0"/>
              </a:ext>
            </a:extLst>
          </a:blip>
          <a:srcRect l="43496" t="4383" r="37225" b="13497"/>
          <a:stretch/>
        </p:blipFill>
        <p:spPr>
          <a:xfrm>
            <a:off x="4383644" y="4075425"/>
            <a:ext cx="2477226" cy="1544029"/>
          </a:xfrm>
          <a:prstGeom prst="rect">
            <a:avLst/>
          </a:prstGeom>
        </p:spPr>
      </p:pic>
      <p:sp>
        <p:nvSpPr>
          <p:cNvPr id="44" name="Rectangle 43"/>
          <p:cNvSpPr/>
          <p:nvPr/>
        </p:nvSpPr>
        <p:spPr>
          <a:xfrm>
            <a:off x="7575352" y="6404773"/>
            <a:ext cx="1035460" cy="276999"/>
          </a:xfrm>
          <a:prstGeom prst="rect">
            <a:avLst/>
          </a:prstGeom>
        </p:spPr>
        <p:txBody>
          <a:bodyPr wrap="square">
            <a:spAutoFit/>
          </a:bodyPr>
          <a:lstStyle/>
          <a:p>
            <a:r>
              <a:rPr lang="en-US" sz="600" dirty="0">
                <a:latin typeface="HP Simplified" panose="020B0604020204020204" pitchFamily="34" charset="0"/>
                <a:cs typeface="Calibri" pitchFamily="34" charset="0"/>
              </a:rPr>
              <a:t>Call now on</a:t>
            </a:r>
            <a:r>
              <a:rPr lang="en-US" sz="600" dirty="0" smtClean="0">
                <a:latin typeface="HP Simplified" panose="020B0604020204020204" pitchFamily="34" charset="0"/>
                <a:cs typeface="Calibri" pitchFamily="34" charset="0"/>
              </a:rPr>
              <a:t>:</a:t>
            </a:r>
            <a:endParaRPr lang="en-US" sz="600" dirty="0">
              <a:latin typeface="HP Simplified" panose="020B0604020204020204" pitchFamily="34" charset="0"/>
              <a:cs typeface="Calibri" pitchFamily="34" charset="0"/>
            </a:endParaRPr>
          </a:p>
          <a:p>
            <a:r>
              <a:rPr lang="en-US" sz="600" dirty="0">
                <a:latin typeface="HP Simplified" panose="020B0604020204020204" pitchFamily="34" charset="0"/>
                <a:cs typeface="Calibri" pitchFamily="34" charset="0"/>
              </a:rPr>
              <a:t>Mail on</a:t>
            </a:r>
            <a:r>
              <a:rPr lang="en-US" sz="600" dirty="0" smtClean="0">
                <a:latin typeface="HP Simplified" panose="020B0604020204020204" pitchFamily="34" charset="0"/>
                <a:cs typeface="Calibri" pitchFamily="34" charset="0"/>
              </a:rPr>
              <a:t>:</a:t>
            </a:r>
            <a:endParaRPr lang="en-US" sz="600" dirty="0">
              <a:latin typeface="HP Simplified" panose="020B0604020204020204" pitchFamily="34" charset="0"/>
              <a:cs typeface="Calibri" pitchFamily="34" charset="0"/>
            </a:endParaRPr>
          </a:p>
        </p:txBody>
      </p:sp>
      <p:sp>
        <p:nvSpPr>
          <p:cNvPr id="45" name="Rectangle 44"/>
          <p:cNvSpPr/>
          <p:nvPr/>
        </p:nvSpPr>
        <p:spPr>
          <a:xfrm>
            <a:off x="-26526" y="6403396"/>
            <a:ext cx="4808554" cy="461665"/>
          </a:xfrm>
          <a:prstGeom prst="rect">
            <a:avLst/>
          </a:prstGeom>
          <a:ln>
            <a:noFill/>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600" dirty="0">
                <a:latin typeface="HP Simplified" panose="020B0604020204020204" pitchFamily="34" charset="0"/>
                <a:cs typeface="Calibri" pitchFamily="34" charset="0"/>
              </a:rPr>
              <a:t>Prices, promotions, specifications, availability and terms of offers may change without notice. Despite our best efforts, </a:t>
            </a:r>
          </a:p>
          <a:p>
            <a:pPr algn="just"/>
            <a:r>
              <a:rPr lang="en-GB" sz="600" dirty="0">
                <a:latin typeface="HP Simplified" panose="020B0604020204020204" pitchFamily="34" charset="0"/>
                <a:cs typeface="Calibri" pitchFamily="34" charset="0"/>
              </a:rPr>
              <a:t>a small number of items may contain pricing, typography, or photography errors. Correct prices and promotions are validated at the time your order is placed. Recycling fees are not included in the Dealer &amp; Retail File. Delivery and installation charges are not included. </a:t>
            </a:r>
            <a:r>
              <a:rPr lang="en-US" sz="600" dirty="0">
                <a:latin typeface="HP Simplified" panose="020B0604020204020204" pitchFamily="34" charset="0"/>
                <a:cs typeface="Calibri" pitchFamily="34" charset="0"/>
              </a:rPr>
              <a:t>Products' warranty is the warranty given by the manufacturer.</a:t>
            </a:r>
            <a:r>
              <a:rPr lang="en-GB" sz="600" dirty="0">
                <a:latin typeface="HP Simplified" panose="020B0604020204020204" pitchFamily="34" charset="0"/>
                <a:cs typeface="Calibri" pitchFamily="34" charset="0"/>
              </a:rPr>
              <a:t>  VAT is </a:t>
            </a:r>
            <a:r>
              <a:rPr lang="en-GB" sz="600" dirty="0" smtClean="0">
                <a:latin typeface="HP Simplified" panose="020B0604020204020204" pitchFamily="34" charset="0"/>
                <a:cs typeface="Calibri" pitchFamily="34" charset="0"/>
              </a:rPr>
              <a:t>included</a:t>
            </a:r>
            <a:endParaRPr lang="en-GB" sz="600" dirty="0">
              <a:latin typeface="HP Simplified" panose="020B0604020204020204" pitchFamily="34" charset="0"/>
              <a:cs typeface="Calibri" pitchFamily="34" charset="0"/>
            </a:endParaRPr>
          </a:p>
        </p:txBody>
      </p:sp>
    </p:spTree>
    <p:extLst>
      <p:ext uri="{BB962C8B-B14F-4D97-AF65-F5344CB8AC3E}">
        <p14:creationId xmlns:p14="http://schemas.microsoft.com/office/powerpoint/2010/main" val="133349564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1617</TotalTime>
  <Words>281</Words>
  <Application>Microsoft Office PowerPoint</Application>
  <PresentationFormat>On-screen Show (4:3)</PresentationFormat>
  <Paragraphs>46</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HELVETICA</vt:lpstr>
      <vt:lpstr>HP Simplified</vt:lpstr>
      <vt:lpstr>Office Theme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Loucas Kyriakou</dc:creator>
  <cp:lastModifiedBy>Loucas Kyriakou</cp:lastModifiedBy>
  <cp:revision>164</cp:revision>
  <cp:lastPrinted>2024-07-09T12:08:19Z</cp:lastPrinted>
  <dcterms:created xsi:type="dcterms:W3CDTF">2023-12-06T07:09:32Z</dcterms:created>
  <dcterms:modified xsi:type="dcterms:W3CDTF">2025-06-02T13:07:41Z</dcterms:modified>
</cp:coreProperties>
</file>