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3"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8F8F"/>
    <a:srgbClr val="BF9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85017" autoAdjust="0"/>
  </p:normalViewPr>
  <p:slideViewPr>
    <p:cSldViewPr snapToGrid="0">
      <p:cViewPr varScale="1">
        <p:scale>
          <a:sx n="98" d="100"/>
          <a:sy n="98" d="100"/>
        </p:scale>
        <p:origin x="16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30609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643563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69264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444067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5045D3-85A7-4E14-9AFB-31A76BE09A9E}"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57968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5045D3-85A7-4E14-9AFB-31A76BE09A9E}"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543704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5045D3-85A7-4E14-9AFB-31A76BE09A9E}" type="datetimeFigureOut">
              <a:rPr lang="en-US" smtClean="0"/>
              <a:t>6/2/2025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930232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5045D3-85A7-4E14-9AFB-31A76BE09A9E}" type="datetimeFigureOut">
              <a:rPr lang="en-US" smtClean="0"/>
              <a:t>6/2/2025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152531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045D3-85A7-4E14-9AFB-31A76BE09A9E}" type="datetimeFigureOut">
              <a:rPr lang="en-US" smtClean="0"/>
              <a:t>6/2/2025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516590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5045D3-85A7-4E14-9AFB-31A76BE09A9E}"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72913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5045D3-85A7-4E14-9AFB-31A76BE09A9E}"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01170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045D3-85A7-4E14-9AFB-31A76BE09A9E}" type="datetimeFigureOut">
              <a:rPr lang="en-US" smtClean="0"/>
              <a:t>6/2/2025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E2188-5B85-44ED-8CE8-F3AD28E7BF67}" type="slidenum">
              <a:rPr lang="en-US" smtClean="0"/>
              <a:t>‹#›</a:t>
            </a:fld>
            <a:endParaRPr lang="en-US"/>
          </a:p>
        </p:txBody>
      </p:sp>
    </p:spTree>
    <p:extLst>
      <p:ext uri="{BB962C8B-B14F-4D97-AF65-F5344CB8AC3E}">
        <p14:creationId xmlns:p14="http://schemas.microsoft.com/office/powerpoint/2010/main" val="31766788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1352145" y="29032"/>
            <a:ext cx="7791855" cy="332482"/>
          </a:xfrm>
          <a:prstGeom prst="rect">
            <a:avLst/>
          </a:prstGeom>
          <a:solidFill>
            <a:srgbClr val="1571A1"/>
          </a:solidFill>
        </p:spPr>
        <p:txBody>
          <a:bodyPr wrap="square" rtlCol="0">
            <a:noAutofit/>
          </a:bodyPr>
          <a:lstStyle/>
          <a:p>
            <a:pPr algn="ctr"/>
            <a:endParaRPr lang="en-US" dirty="0">
              <a:solidFill>
                <a:schemeClr val="bg1"/>
              </a:solidFill>
            </a:endParaRPr>
          </a:p>
        </p:txBody>
      </p:sp>
      <p:sp>
        <p:nvSpPr>
          <p:cNvPr id="16" name="TextBox 15"/>
          <p:cNvSpPr txBox="1"/>
          <p:nvPr/>
        </p:nvSpPr>
        <p:spPr>
          <a:xfrm>
            <a:off x="1" y="-31554"/>
            <a:ext cx="9124948" cy="461665"/>
          </a:xfrm>
          <a:prstGeom prst="rect">
            <a:avLst/>
          </a:prstGeom>
          <a:noFill/>
        </p:spPr>
        <p:txBody>
          <a:bodyPr wrap="square" rtlCol="0">
            <a:spAutoFit/>
          </a:bodyPr>
          <a:lstStyle/>
          <a:p>
            <a:pPr algn="ctr"/>
            <a:r>
              <a:rPr lang="en-GB" sz="2400" b="1" smtClean="0">
                <a:solidFill>
                  <a:schemeClr val="bg1"/>
                </a:solidFill>
              </a:rPr>
              <a:t>TVs </a:t>
            </a:r>
            <a:endParaRPr lang="en-US" sz="2400" b="1" dirty="0">
              <a:solidFill>
                <a:schemeClr val="bg1"/>
              </a:solidFill>
            </a:endParaRPr>
          </a:p>
        </p:txBody>
      </p:sp>
      <p:sp>
        <p:nvSpPr>
          <p:cNvPr id="54" name="Title 1"/>
          <p:cNvSpPr txBox="1">
            <a:spLocks/>
          </p:cNvSpPr>
          <p:nvPr/>
        </p:nvSpPr>
        <p:spPr>
          <a:xfrm>
            <a:off x="32129" y="644590"/>
            <a:ext cx="4128513" cy="169911"/>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s-ES" sz="2400" dirty="0">
                <a:solidFill>
                  <a:schemeClr val="bg1"/>
                </a:solidFill>
                <a:latin typeface="HELVETICA" panose="020B0604020202020204" pitchFamily="34" charset="0"/>
                <a:cs typeface="HELVETICA" panose="020B0604020202020204" pitchFamily="34" charset="0"/>
              </a:rPr>
              <a:t>Neo QLED 8K </a:t>
            </a:r>
            <a:r>
              <a:rPr lang="es-ES" sz="2400" dirty="0" smtClean="0">
                <a:solidFill>
                  <a:schemeClr val="bg1"/>
                </a:solidFill>
                <a:latin typeface="HELVETICA" panose="020B0604020202020204" pitchFamily="34" charset="0"/>
                <a:cs typeface="HELVETICA" panose="020B0604020202020204" pitchFamily="34" charset="0"/>
              </a:rPr>
              <a:t>Series</a:t>
            </a:r>
            <a:endParaRPr lang="en-US" sz="2400" b="1" u="sng" dirty="0">
              <a:solidFill>
                <a:schemeClr val="bg1"/>
              </a:solidFill>
              <a:latin typeface="HELVETICA" panose="020B0604020202020204" pitchFamily="34" charset="0"/>
              <a:cs typeface="HELVETICA" panose="020B0604020202020204" pitchFamily="34" charset="0"/>
            </a:endParaRPr>
          </a:p>
        </p:txBody>
      </p:sp>
      <p:sp>
        <p:nvSpPr>
          <p:cNvPr id="91" name="TextBox 90"/>
          <p:cNvSpPr txBox="1"/>
          <p:nvPr/>
        </p:nvSpPr>
        <p:spPr>
          <a:xfrm>
            <a:off x="7746380" y="38451"/>
            <a:ext cx="1479707" cy="219291"/>
          </a:xfrm>
          <a:prstGeom prst="rect">
            <a:avLst/>
          </a:prstGeom>
          <a:noFill/>
        </p:spPr>
        <p:txBody>
          <a:bodyPr wrap="square" rtlCol="0">
            <a:spAutoFit/>
          </a:bodyPr>
          <a:lstStyle/>
          <a:p>
            <a:r>
              <a:rPr lang="en-GB" sz="825" dirty="0" smtClean="0">
                <a:solidFill>
                  <a:schemeClr val="bg1"/>
                </a:solidFill>
              </a:rPr>
              <a:t>Retail File June 2025</a:t>
            </a:r>
            <a:endParaRPr lang="en-US" sz="825" dirty="0">
              <a:solidFill>
                <a:schemeClr val="bg1"/>
              </a:solidFill>
            </a:endParaRPr>
          </a:p>
        </p:txBody>
      </p:sp>
      <p:sp>
        <p:nvSpPr>
          <p:cNvPr id="33" name="TextBox 32"/>
          <p:cNvSpPr txBox="1"/>
          <p:nvPr/>
        </p:nvSpPr>
        <p:spPr>
          <a:xfrm>
            <a:off x="32129" y="6361095"/>
            <a:ext cx="9111871" cy="45719"/>
          </a:xfrm>
          <a:prstGeom prst="rect">
            <a:avLst/>
          </a:prstGeom>
          <a:solidFill>
            <a:srgbClr val="8F8F8F"/>
          </a:solidFill>
        </p:spPr>
        <p:txBody>
          <a:bodyPr wrap="square" rtlCol="0">
            <a:noAutofit/>
          </a:bodyPr>
          <a:lstStyle>
            <a:defPPr>
              <a:defRPr lang="en-US"/>
            </a:defPPr>
            <a:lvl1pPr algn="ctr">
              <a:defRPr>
                <a:solidFill>
                  <a:schemeClr val="bg1"/>
                </a:solidFill>
              </a:defRPr>
            </a:lvl1pPr>
          </a:lstStyle>
          <a:p>
            <a:endParaRPr lang="en-US" dirty="0"/>
          </a:p>
        </p:txBody>
      </p:sp>
      <p:pic>
        <p:nvPicPr>
          <p:cNvPr id="25" name="Picture 24"/>
          <p:cNvPicPr>
            <a:picLocks noChangeAspect="1"/>
          </p:cNvPicPr>
          <p:nvPr/>
        </p:nvPicPr>
        <p:blipFill rotWithShape="1">
          <a:blip r:embed="rId2">
            <a:extLst>
              <a:ext uri="{28A0092B-C50C-407E-A947-70E740481C1C}">
                <a14:useLocalDpi xmlns:a14="http://schemas.microsoft.com/office/drawing/2010/main" val="0"/>
              </a:ext>
            </a:extLst>
          </a:blip>
          <a:srcRect l="43496" t="4383" r="37225" b="13497"/>
          <a:stretch/>
        </p:blipFill>
        <p:spPr>
          <a:xfrm>
            <a:off x="38609" y="4059215"/>
            <a:ext cx="2477226" cy="1544029"/>
          </a:xfrm>
          <a:prstGeom prst="rect">
            <a:avLst/>
          </a:prstGeom>
        </p:spPr>
      </p:pic>
      <p:pic>
        <p:nvPicPr>
          <p:cNvPr id="27" name="Picture 26"/>
          <p:cNvPicPr>
            <a:picLocks noChangeAspect="1"/>
          </p:cNvPicPr>
          <p:nvPr/>
        </p:nvPicPr>
        <p:blipFill rotWithShape="1">
          <a:blip r:embed="rId2">
            <a:extLst>
              <a:ext uri="{28A0092B-C50C-407E-A947-70E740481C1C}">
                <a14:useLocalDpi xmlns:a14="http://schemas.microsoft.com/office/drawing/2010/main" val="0"/>
              </a:ext>
            </a:extLst>
          </a:blip>
          <a:srcRect l="19970" t="3439" r="57514" b="9830"/>
          <a:stretch/>
        </p:blipFill>
        <p:spPr>
          <a:xfrm>
            <a:off x="4370840" y="1140134"/>
            <a:ext cx="2592497" cy="1461219"/>
          </a:xfrm>
          <a:prstGeom prst="rect">
            <a:avLst/>
          </a:prstGeom>
        </p:spPr>
      </p:pic>
      <p:pic>
        <p:nvPicPr>
          <p:cNvPr id="28" name="Picture 27"/>
          <p:cNvPicPr>
            <a:picLocks noChangeAspect="1"/>
          </p:cNvPicPr>
          <p:nvPr/>
        </p:nvPicPr>
        <p:blipFill rotWithShape="1">
          <a:blip r:embed="rId2">
            <a:extLst>
              <a:ext uri="{28A0092B-C50C-407E-A947-70E740481C1C}">
                <a14:useLocalDpi xmlns:a14="http://schemas.microsoft.com/office/drawing/2010/main" val="0"/>
              </a:ext>
            </a:extLst>
          </a:blip>
          <a:srcRect t="4384" r="80028" b="10111"/>
          <a:stretch/>
        </p:blipFill>
        <p:spPr>
          <a:xfrm>
            <a:off x="152984" y="1229172"/>
            <a:ext cx="2223243" cy="1350630"/>
          </a:xfrm>
          <a:prstGeom prst="rect">
            <a:avLst/>
          </a:prstGeom>
        </p:spPr>
      </p:pic>
      <p:sp>
        <p:nvSpPr>
          <p:cNvPr id="29" name="Rectangle 28">
            <a:extLst>
              <a:ext uri="{FF2B5EF4-FFF2-40B4-BE49-F238E27FC236}">
                <a16:creationId xmlns:a16="http://schemas.microsoft.com/office/drawing/2014/main" xmlns="" id="{D87007A5-C138-B3B2-AC3A-36249A3FA566}"/>
              </a:ext>
            </a:extLst>
          </p:cNvPr>
          <p:cNvSpPr/>
          <p:nvPr/>
        </p:nvSpPr>
        <p:spPr>
          <a:xfrm>
            <a:off x="6912093" y="1058614"/>
            <a:ext cx="1910709" cy="2246769"/>
          </a:xfrm>
          <a:prstGeom prst="rect">
            <a:avLst/>
          </a:prstGeom>
          <a:noFill/>
        </p:spPr>
        <p:txBody>
          <a:bodyPr wrap="square">
            <a:spAutoFit/>
          </a:bodyPr>
          <a:lstStyle/>
          <a:p>
            <a:r>
              <a:rPr lang="en-US" sz="1000" b="1" dirty="0" smtClean="0">
                <a:latin typeface="HP Simplified" panose="020B0604020204020204" pitchFamily="34" charset="0"/>
              </a:rPr>
              <a:t>HYTV-43D1S</a:t>
            </a:r>
          </a:p>
          <a:p>
            <a:pPr marL="171450" indent="-171450">
              <a:buFont typeface="Arial" panose="020B0604020202020204" pitchFamily="34" charset="0"/>
              <a:buChar char="•"/>
            </a:pPr>
            <a:r>
              <a:rPr lang="en-US" sz="1000" dirty="0">
                <a:latin typeface="HP Simplified" panose="020B0604020204020204" pitchFamily="34" charset="0"/>
              </a:rPr>
              <a:t>43’’ </a:t>
            </a:r>
            <a:endParaRPr lang="en-US" sz="1000" dirty="0" smtClean="0">
              <a:latin typeface="HP Simplified" panose="020B0604020204020204" pitchFamily="34" charset="0"/>
            </a:endParaRPr>
          </a:p>
          <a:p>
            <a:pPr marL="171450" indent="-171450">
              <a:buFont typeface="Arial" panose="020B0604020202020204" pitchFamily="34" charset="0"/>
              <a:buChar char="•"/>
            </a:pPr>
            <a:r>
              <a:rPr lang="en-US" sz="1000" dirty="0" smtClean="0">
                <a:latin typeface="HP Simplified" panose="020B0604020204020204" pitchFamily="34" charset="0"/>
              </a:rPr>
              <a:t>FHD </a:t>
            </a:r>
            <a:r>
              <a:rPr lang="en-US" sz="1000" dirty="0">
                <a:latin typeface="HP Simplified" panose="020B0604020204020204" pitchFamily="34" charset="0"/>
              </a:rPr>
              <a:t>(1920 X 1080)</a:t>
            </a:r>
          </a:p>
          <a:p>
            <a:pPr marL="171450" lvl="0" indent="-171450">
              <a:buFont typeface="Arial" panose="020B0604020202020204" pitchFamily="34" charset="0"/>
              <a:buChar char="•"/>
            </a:pPr>
            <a:r>
              <a:rPr lang="en-US" sz="1000" dirty="0">
                <a:latin typeface="HP Simplified" panose="020B0604020204020204" pitchFamily="34" charset="0"/>
              </a:rPr>
              <a:t>SMART ANDROID 9.0</a:t>
            </a:r>
          </a:p>
          <a:p>
            <a:pPr marL="171450" indent="-171450">
              <a:buFont typeface="Arial" panose="020B0604020202020204" pitchFamily="34" charset="0"/>
              <a:buChar char="•"/>
            </a:pPr>
            <a:r>
              <a:rPr lang="en-US" sz="1000" dirty="0">
                <a:latin typeface="HP Simplified" panose="020B0604020204020204" pitchFamily="34" charset="0"/>
              </a:rPr>
              <a:t>60 HZ</a:t>
            </a:r>
          </a:p>
          <a:p>
            <a:pPr marL="171450" indent="-171450">
              <a:buFont typeface="Arial" panose="020B0604020202020204" pitchFamily="34" charset="0"/>
              <a:buChar char="•"/>
            </a:pPr>
            <a:r>
              <a:rPr lang="en-US" sz="1000" dirty="0">
                <a:latin typeface="HP Simplified" panose="020B0604020204020204" pitchFamily="34" charset="0"/>
              </a:rPr>
              <a:t>ROM(FLASH): 8GB</a:t>
            </a:r>
          </a:p>
          <a:p>
            <a:pPr marL="171450" indent="-171450">
              <a:buFont typeface="Arial" panose="020B0604020202020204" pitchFamily="34" charset="0"/>
              <a:buChar char="•"/>
            </a:pPr>
            <a:r>
              <a:rPr lang="en-US" sz="1000" dirty="0">
                <a:latin typeface="HP Simplified" panose="020B0604020204020204" pitchFamily="34" charset="0"/>
              </a:rPr>
              <a:t>HOTEL MODE, SLEEP TIMER, PVR, OTA, DOLBY, TELETEX, PARENTAL GUIDANCE</a:t>
            </a:r>
          </a:p>
          <a:p>
            <a:pPr marL="171450" indent="-171450">
              <a:buFont typeface="Arial" panose="020B0604020202020204" pitchFamily="34" charset="0"/>
              <a:buChar char="•"/>
            </a:pPr>
            <a:r>
              <a:rPr lang="en-US" sz="1000" dirty="0">
                <a:latin typeface="HP Simplified" panose="020B0604020204020204" pitchFamily="34" charset="0"/>
              </a:rPr>
              <a:t>2X HDMI, 2X USB, BLUETOOTH</a:t>
            </a:r>
          </a:p>
          <a:p>
            <a:pPr defTabSz="457200">
              <a:defRPr/>
            </a:pPr>
            <a:r>
              <a:rPr lang="en-US" sz="1100" b="1" dirty="0">
                <a:ln w="0"/>
                <a:solidFill>
                  <a:schemeClr val="accent1">
                    <a:lumMod val="75000"/>
                  </a:schemeClr>
                </a:solidFill>
                <a:latin typeface="HP Simplified" panose="020B0604020204020204" pitchFamily="34" charset="0"/>
              </a:rPr>
              <a:t>RRP :  € 219.00</a:t>
            </a:r>
          </a:p>
          <a:p>
            <a:endParaRPr lang="en-US" sz="1000" dirty="0">
              <a:solidFill>
                <a:srgbClr val="000000"/>
              </a:solidFill>
              <a:latin typeface="HP Simplified" panose="020B0604020204020204" pitchFamily="34" charset="0"/>
            </a:endParaRPr>
          </a:p>
        </p:txBody>
      </p:sp>
      <p:sp>
        <p:nvSpPr>
          <p:cNvPr id="31" name="Rectangle 30">
            <a:extLst>
              <a:ext uri="{FF2B5EF4-FFF2-40B4-BE49-F238E27FC236}">
                <a16:creationId xmlns:a16="http://schemas.microsoft.com/office/drawing/2014/main" xmlns="" id="{BEE11311-5F8A-D138-D7C2-07C7E50469B4}"/>
              </a:ext>
            </a:extLst>
          </p:cNvPr>
          <p:cNvSpPr/>
          <p:nvPr/>
        </p:nvSpPr>
        <p:spPr>
          <a:xfrm>
            <a:off x="6831089" y="3844160"/>
            <a:ext cx="1958871" cy="2092881"/>
          </a:xfrm>
          <a:prstGeom prst="rect">
            <a:avLst/>
          </a:prstGeom>
          <a:noFill/>
        </p:spPr>
        <p:txBody>
          <a:bodyPr wrap="square">
            <a:spAutoFit/>
          </a:bodyPr>
          <a:lstStyle/>
          <a:p>
            <a:r>
              <a:rPr lang="en-US" sz="1000" b="1" dirty="0" smtClean="0">
                <a:latin typeface="HP Simplified" panose="020B0604020204020204" pitchFamily="34" charset="0"/>
              </a:rPr>
              <a:t>HYTV-65F3U</a:t>
            </a:r>
          </a:p>
          <a:p>
            <a:pPr marL="171450" indent="-171450">
              <a:buFont typeface="Arial" panose="020B0604020202020204" pitchFamily="34" charset="0"/>
              <a:buChar char="•"/>
            </a:pPr>
            <a:r>
              <a:rPr lang="en-US" sz="1000" dirty="0">
                <a:latin typeface="HP Simplified" panose="020B0604020204020204" pitchFamily="34" charset="0"/>
              </a:rPr>
              <a:t>65’’ </a:t>
            </a:r>
            <a:endParaRPr lang="en-US" sz="1000" dirty="0" smtClean="0">
              <a:latin typeface="HP Simplified" panose="020B0604020204020204" pitchFamily="34" charset="0"/>
            </a:endParaRPr>
          </a:p>
          <a:p>
            <a:pPr marL="171450" indent="-171450">
              <a:buFont typeface="Arial" panose="020B0604020202020204" pitchFamily="34" charset="0"/>
              <a:buChar char="•"/>
            </a:pPr>
            <a:r>
              <a:rPr lang="en-US" sz="1000" dirty="0" smtClean="0">
                <a:latin typeface="HP Simplified" panose="020B0604020204020204" pitchFamily="34" charset="0"/>
              </a:rPr>
              <a:t>UHD </a:t>
            </a:r>
            <a:r>
              <a:rPr lang="en-US" sz="1000" dirty="0">
                <a:latin typeface="HP Simplified" panose="020B0604020204020204" pitchFamily="34" charset="0"/>
              </a:rPr>
              <a:t>(3840 X 2160)</a:t>
            </a:r>
          </a:p>
          <a:p>
            <a:pPr marL="171450" lvl="0" indent="-171450">
              <a:buFont typeface="Arial" panose="020B0604020202020204" pitchFamily="34" charset="0"/>
              <a:buChar char="•"/>
            </a:pPr>
            <a:r>
              <a:rPr lang="en-US" sz="1000" dirty="0">
                <a:latin typeface="HP Simplified" panose="020B0604020204020204" pitchFamily="34" charset="0"/>
              </a:rPr>
              <a:t>SMART ANDROID 9.0</a:t>
            </a:r>
          </a:p>
          <a:p>
            <a:pPr marL="171450" indent="-171450">
              <a:buFont typeface="Arial" panose="020B0604020202020204" pitchFamily="34" charset="0"/>
              <a:buChar char="•"/>
            </a:pPr>
            <a:r>
              <a:rPr lang="en-US" sz="1000" dirty="0">
                <a:latin typeface="HP Simplified" panose="020B0604020204020204" pitchFamily="34" charset="0"/>
              </a:rPr>
              <a:t>60 HZ</a:t>
            </a:r>
          </a:p>
          <a:p>
            <a:pPr marL="171450" indent="-171450">
              <a:buFont typeface="Arial" panose="020B0604020202020204" pitchFamily="34" charset="0"/>
              <a:buChar char="•"/>
            </a:pPr>
            <a:r>
              <a:rPr lang="en-US" sz="1000" dirty="0">
                <a:latin typeface="HP Simplified" panose="020B0604020204020204" pitchFamily="34" charset="0"/>
              </a:rPr>
              <a:t>ROM(FLASH): 8GB</a:t>
            </a:r>
          </a:p>
          <a:p>
            <a:pPr marL="171450" indent="-171450">
              <a:buFont typeface="Arial" panose="020B0604020202020204" pitchFamily="34" charset="0"/>
              <a:buChar char="•"/>
            </a:pPr>
            <a:r>
              <a:rPr lang="en-US" sz="1000" dirty="0">
                <a:latin typeface="HP Simplified" panose="020B0604020204020204" pitchFamily="34" charset="0"/>
              </a:rPr>
              <a:t>HOTEL MODE, SLEEP TIMER, PVR, OTA, DOLBY, TELETEX, PARENTAL GUIDANCE</a:t>
            </a:r>
          </a:p>
          <a:p>
            <a:pPr marL="171450" indent="-171450">
              <a:buFont typeface="Arial" panose="020B0604020202020204" pitchFamily="34" charset="0"/>
              <a:buChar char="•"/>
            </a:pPr>
            <a:r>
              <a:rPr lang="en-US" sz="1000" dirty="0">
                <a:latin typeface="HP Simplified" panose="020B0604020204020204" pitchFamily="34" charset="0"/>
              </a:rPr>
              <a:t>3X HDMI, 2X USB, BLUETOOTH</a:t>
            </a:r>
          </a:p>
          <a:p>
            <a:pPr defTabSz="457200">
              <a:defRPr/>
            </a:pPr>
            <a:r>
              <a:rPr lang="en-US" sz="1100" b="1" dirty="0">
                <a:ln w="0"/>
                <a:solidFill>
                  <a:schemeClr val="accent1">
                    <a:lumMod val="75000"/>
                  </a:schemeClr>
                </a:solidFill>
                <a:latin typeface="HP Simplified" panose="020B0604020204020204" pitchFamily="34" charset="0"/>
              </a:rPr>
              <a:t>RRP :  € 489.00</a:t>
            </a:r>
          </a:p>
        </p:txBody>
      </p:sp>
      <p:sp>
        <p:nvSpPr>
          <p:cNvPr id="34" name="Rectangle 33">
            <a:extLst>
              <a:ext uri="{FF2B5EF4-FFF2-40B4-BE49-F238E27FC236}">
                <a16:creationId xmlns:a16="http://schemas.microsoft.com/office/drawing/2014/main" xmlns="" id="{8D054401-E500-C4C3-48D5-7C3BD1134301}"/>
              </a:ext>
            </a:extLst>
          </p:cNvPr>
          <p:cNvSpPr/>
          <p:nvPr/>
        </p:nvSpPr>
        <p:spPr>
          <a:xfrm>
            <a:off x="2423538" y="3811688"/>
            <a:ext cx="1947302" cy="2246769"/>
          </a:xfrm>
          <a:prstGeom prst="rect">
            <a:avLst/>
          </a:prstGeom>
          <a:noFill/>
        </p:spPr>
        <p:txBody>
          <a:bodyPr wrap="square">
            <a:spAutoFit/>
          </a:bodyPr>
          <a:lstStyle/>
          <a:p>
            <a:r>
              <a:rPr lang="en-US" sz="1000" b="1" dirty="0" smtClean="0">
                <a:latin typeface="HP Simplified" panose="020B0604020204020204" pitchFamily="34" charset="0"/>
              </a:rPr>
              <a:t>HYTV-55F3U</a:t>
            </a:r>
          </a:p>
          <a:p>
            <a:pPr marL="171450" indent="-171450">
              <a:buFont typeface="Arial" panose="020B0604020202020204" pitchFamily="34" charset="0"/>
              <a:buChar char="•"/>
            </a:pPr>
            <a:r>
              <a:rPr lang="en-US" sz="1000" dirty="0">
                <a:latin typeface="HP Simplified" panose="020B0604020204020204" pitchFamily="34" charset="0"/>
              </a:rPr>
              <a:t>55’’ </a:t>
            </a:r>
            <a:endParaRPr lang="en-US" sz="1000" dirty="0" smtClean="0">
              <a:latin typeface="HP Simplified" panose="020B0604020204020204" pitchFamily="34" charset="0"/>
            </a:endParaRPr>
          </a:p>
          <a:p>
            <a:pPr marL="171450" indent="-171450">
              <a:buFont typeface="Arial" panose="020B0604020202020204" pitchFamily="34" charset="0"/>
              <a:buChar char="•"/>
            </a:pPr>
            <a:r>
              <a:rPr lang="en-US" sz="1000" dirty="0" smtClean="0">
                <a:latin typeface="HP Simplified" panose="020B0604020204020204" pitchFamily="34" charset="0"/>
              </a:rPr>
              <a:t>UHD </a:t>
            </a:r>
            <a:r>
              <a:rPr lang="en-US" sz="1000" dirty="0">
                <a:latin typeface="HP Simplified" panose="020B0604020204020204" pitchFamily="34" charset="0"/>
              </a:rPr>
              <a:t>(3840 X 2160)</a:t>
            </a:r>
          </a:p>
          <a:p>
            <a:pPr marL="171450" lvl="0" indent="-171450">
              <a:buFont typeface="Arial" panose="020B0604020202020204" pitchFamily="34" charset="0"/>
              <a:buChar char="•"/>
            </a:pPr>
            <a:r>
              <a:rPr lang="en-US" sz="1000" dirty="0">
                <a:latin typeface="HP Simplified" panose="020B0604020204020204" pitchFamily="34" charset="0"/>
              </a:rPr>
              <a:t>SMART ANDROID 9.0</a:t>
            </a:r>
          </a:p>
          <a:p>
            <a:pPr marL="171450" indent="-171450">
              <a:buFont typeface="Arial" panose="020B0604020202020204" pitchFamily="34" charset="0"/>
              <a:buChar char="•"/>
            </a:pPr>
            <a:r>
              <a:rPr lang="en-US" sz="1000" dirty="0">
                <a:latin typeface="HP Simplified" panose="020B0604020204020204" pitchFamily="34" charset="0"/>
              </a:rPr>
              <a:t>60 HZ</a:t>
            </a:r>
          </a:p>
          <a:p>
            <a:pPr marL="171450" indent="-171450">
              <a:buFont typeface="Arial" panose="020B0604020202020204" pitchFamily="34" charset="0"/>
              <a:buChar char="•"/>
            </a:pPr>
            <a:r>
              <a:rPr lang="en-US" sz="1000" dirty="0">
                <a:latin typeface="HP Simplified" panose="020B0604020204020204" pitchFamily="34" charset="0"/>
              </a:rPr>
              <a:t>ROM(FLASH): 8-16GB</a:t>
            </a:r>
          </a:p>
          <a:p>
            <a:pPr marL="171450" indent="-171450">
              <a:buFont typeface="Arial" panose="020B0604020202020204" pitchFamily="34" charset="0"/>
              <a:buChar char="•"/>
            </a:pPr>
            <a:r>
              <a:rPr lang="en-US" sz="1000" dirty="0">
                <a:latin typeface="HP Simplified" panose="020B0604020204020204" pitchFamily="34" charset="0"/>
              </a:rPr>
              <a:t>HOTEL MODE, SLEEP TIMER, PVR, OTA, DOLBY, TELETEX, PARENTAL GUIDANCE</a:t>
            </a:r>
          </a:p>
          <a:p>
            <a:pPr marL="171450" indent="-171450">
              <a:buFont typeface="Arial" panose="020B0604020202020204" pitchFamily="34" charset="0"/>
              <a:buChar char="•"/>
            </a:pPr>
            <a:r>
              <a:rPr lang="en-US" sz="1000" dirty="0">
                <a:latin typeface="HP Simplified" panose="020B0604020204020204" pitchFamily="34" charset="0"/>
              </a:rPr>
              <a:t>3X HDMI, 2X USB, BLUETOOTH</a:t>
            </a:r>
          </a:p>
          <a:p>
            <a:pPr defTabSz="457200">
              <a:defRPr/>
            </a:pPr>
            <a:r>
              <a:rPr lang="en-US" sz="1100" b="1" dirty="0">
                <a:ln w="0"/>
                <a:solidFill>
                  <a:schemeClr val="accent1">
                    <a:lumMod val="75000"/>
                  </a:schemeClr>
                </a:solidFill>
                <a:latin typeface="HP Simplified" panose="020B0604020204020204" pitchFamily="34" charset="0"/>
              </a:rPr>
              <a:t>RRP :  € 339.00</a:t>
            </a:r>
          </a:p>
          <a:p>
            <a:endParaRPr lang="en-GB" sz="1000" b="1" dirty="0">
              <a:solidFill>
                <a:srgbClr val="FF0000"/>
              </a:solidFill>
              <a:latin typeface="HP Simplified" panose="020B0604020204020204" pitchFamily="34" charset="0"/>
            </a:endParaRPr>
          </a:p>
        </p:txBody>
      </p:sp>
      <p:sp>
        <p:nvSpPr>
          <p:cNvPr id="35" name="Rectangle 34"/>
          <p:cNvSpPr/>
          <p:nvPr/>
        </p:nvSpPr>
        <p:spPr>
          <a:xfrm>
            <a:off x="2358504" y="1063859"/>
            <a:ext cx="1946156" cy="2092881"/>
          </a:xfrm>
          <a:prstGeom prst="rect">
            <a:avLst/>
          </a:prstGeom>
        </p:spPr>
        <p:txBody>
          <a:bodyPr wrap="square">
            <a:spAutoFit/>
          </a:bodyPr>
          <a:lstStyle/>
          <a:p>
            <a:r>
              <a:rPr lang="en-US" sz="1000" b="1" dirty="0">
                <a:latin typeface="HP Simplified" panose="020B0604020204020204" pitchFamily="34" charset="0"/>
              </a:rPr>
              <a:t>HYTV-32D1S </a:t>
            </a:r>
            <a:r>
              <a:rPr lang="en-US" sz="1000" b="1" dirty="0" smtClean="0">
                <a:latin typeface="HP Simplified" panose="020B0604020204020204" pitchFamily="34" charset="0"/>
              </a:rPr>
              <a:t> </a:t>
            </a:r>
          </a:p>
          <a:p>
            <a:pPr marL="171450" indent="-171450">
              <a:buFont typeface="Arial" panose="020B0604020202020204" pitchFamily="34" charset="0"/>
              <a:buChar char="•"/>
            </a:pPr>
            <a:r>
              <a:rPr lang="en-US" sz="1000" dirty="0">
                <a:latin typeface="HP Simplified" panose="020B0604020204020204" pitchFamily="34" charset="0"/>
              </a:rPr>
              <a:t>32’’ </a:t>
            </a:r>
            <a:endParaRPr lang="en-US" sz="1000" dirty="0" smtClean="0">
              <a:latin typeface="HP Simplified" panose="020B0604020204020204" pitchFamily="34" charset="0"/>
            </a:endParaRPr>
          </a:p>
          <a:p>
            <a:pPr marL="171450" indent="-171450">
              <a:buFont typeface="Arial" panose="020B0604020202020204" pitchFamily="34" charset="0"/>
              <a:buChar char="•"/>
            </a:pPr>
            <a:r>
              <a:rPr lang="en-US" sz="1000" dirty="0" smtClean="0">
                <a:latin typeface="HP Simplified" panose="020B0604020204020204" pitchFamily="34" charset="0"/>
              </a:rPr>
              <a:t>HD </a:t>
            </a:r>
            <a:r>
              <a:rPr lang="en-US" sz="1000" dirty="0">
                <a:latin typeface="HP Simplified" panose="020B0604020204020204" pitchFamily="34" charset="0"/>
              </a:rPr>
              <a:t>(1366X768)</a:t>
            </a:r>
          </a:p>
          <a:p>
            <a:pPr marL="171450" indent="-171450">
              <a:buFont typeface="Arial" panose="020B0604020202020204" pitchFamily="34" charset="0"/>
              <a:buChar char="•"/>
            </a:pPr>
            <a:r>
              <a:rPr lang="en-US" sz="1000" dirty="0">
                <a:latin typeface="HP Simplified" panose="020B0604020204020204" pitchFamily="34" charset="0"/>
              </a:rPr>
              <a:t>SMART ANDROID 9.0</a:t>
            </a:r>
          </a:p>
          <a:p>
            <a:pPr marL="171450" indent="-171450">
              <a:buFont typeface="Arial" panose="020B0604020202020204" pitchFamily="34" charset="0"/>
              <a:buChar char="•"/>
            </a:pPr>
            <a:r>
              <a:rPr lang="en-US" sz="1000" dirty="0">
                <a:latin typeface="HP Simplified" panose="020B0604020204020204" pitchFamily="34" charset="0"/>
              </a:rPr>
              <a:t>60 HZ</a:t>
            </a:r>
          </a:p>
          <a:p>
            <a:pPr marL="171450" indent="-171450">
              <a:buFont typeface="Arial" panose="020B0604020202020204" pitchFamily="34" charset="0"/>
              <a:buChar char="•"/>
            </a:pPr>
            <a:r>
              <a:rPr lang="en-US" sz="1000" dirty="0">
                <a:latin typeface="HP Simplified" panose="020B0604020204020204" pitchFamily="34" charset="0"/>
              </a:rPr>
              <a:t>ROM(FLASH): 8GB</a:t>
            </a:r>
          </a:p>
          <a:p>
            <a:pPr marL="171450" indent="-171450">
              <a:buFont typeface="Arial" panose="020B0604020202020204" pitchFamily="34" charset="0"/>
              <a:buChar char="•"/>
            </a:pPr>
            <a:r>
              <a:rPr lang="en-US" sz="1000" dirty="0">
                <a:latin typeface="HP Simplified" panose="020B0604020204020204" pitchFamily="34" charset="0"/>
              </a:rPr>
              <a:t>HOTEL MODE, SLEEP TIMER, PVR, OTA, DOLBY, TELETEX, PARENTAL GUIDANCE</a:t>
            </a:r>
          </a:p>
          <a:p>
            <a:pPr marL="171450" indent="-171450">
              <a:buFont typeface="Arial" panose="020B0604020202020204" pitchFamily="34" charset="0"/>
              <a:buChar char="•"/>
            </a:pPr>
            <a:r>
              <a:rPr lang="en-US" sz="1000" dirty="0">
                <a:latin typeface="HP Simplified" panose="020B0604020204020204" pitchFamily="34" charset="0"/>
              </a:rPr>
              <a:t>2X HDMI, 2X USB, BLUETOOTH</a:t>
            </a:r>
          </a:p>
          <a:p>
            <a:pPr defTabSz="457200">
              <a:defRPr/>
            </a:pPr>
            <a:r>
              <a:rPr lang="en-US" sz="1100" b="1" dirty="0" smtClean="0">
                <a:ln w="0"/>
                <a:solidFill>
                  <a:schemeClr val="accent1">
                    <a:lumMod val="75000"/>
                  </a:schemeClr>
                </a:solidFill>
                <a:latin typeface="HP Simplified" panose="020B0604020204020204" pitchFamily="34" charset="0"/>
              </a:rPr>
              <a:t>RRP : </a:t>
            </a:r>
            <a:r>
              <a:rPr lang="el-GR" sz="1100" b="1" dirty="0" smtClean="0">
                <a:ln w="0"/>
                <a:solidFill>
                  <a:schemeClr val="accent1">
                    <a:lumMod val="75000"/>
                  </a:schemeClr>
                </a:solidFill>
                <a:latin typeface="HP Simplified" panose="020B0604020204020204" pitchFamily="34" charset="0"/>
              </a:rPr>
              <a:t>€ </a:t>
            </a:r>
            <a:r>
              <a:rPr lang="en-US" sz="1100" b="1" dirty="0" smtClean="0">
                <a:ln w="0"/>
                <a:solidFill>
                  <a:schemeClr val="accent1">
                    <a:lumMod val="75000"/>
                  </a:schemeClr>
                </a:solidFill>
                <a:latin typeface="HP Simplified" panose="020B0604020204020204" pitchFamily="34" charset="0"/>
              </a:rPr>
              <a:t>149.00</a:t>
            </a:r>
            <a:endParaRPr lang="en-US" sz="1100" b="1" dirty="0">
              <a:ln w="0"/>
              <a:solidFill>
                <a:schemeClr val="accent1">
                  <a:lumMod val="75000"/>
                </a:schemeClr>
              </a:solidFill>
              <a:latin typeface="HP Simplified" panose="020B0604020204020204" pitchFamily="34" charset="0"/>
            </a:endParaRPr>
          </a:p>
        </p:txBody>
      </p:sp>
      <p:pic>
        <p:nvPicPr>
          <p:cNvPr id="36" name="Picture 4" descr="Hyundai Electronic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2984" y="58504"/>
            <a:ext cx="1043518" cy="303010"/>
          </a:xfrm>
          <a:prstGeom prst="rect">
            <a:avLst/>
          </a:prstGeom>
          <a:noFill/>
          <a:extLst>
            <a:ext uri="{909E8E84-426E-40DD-AFC4-6F175D3DCCD1}">
              <a14:hiddenFill xmlns:a14="http://schemas.microsoft.com/office/drawing/2010/main">
                <a:solidFill>
                  <a:srgbClr val="FFFFFF"/>
                </a:solidFill>
              </a14:hiddenFill>
            </a:ext>
          </a:extLst>
        </p:spPr>
      </p:pic>
      <p:sp>
        <p:nvSpPr>
          <p:cNvPr id="37" name="Rectangle 36"/>
          <p:cNvSpPr/>
          <p:nvPr/>
        </p:nvSpPr>
        <p:spPr>
          <a:xfrm>
            <a:off x="622" y="504898"/>
            <a:ext cx="9124327" cy="309006"/>
          </a:xfrm>
          <a:prstGeom prst="rect">
            <a:avLst/>
          </a:prstGeom>
          <a:gradFill flip="none" rotWithShape="1">
            <a:gsLst>
              <a:gs pos="0">
                <a:srgbClr val="F2F2F2">
                  <a:shade val="30000"/>
                  <a:satMod val="115000"/>
                </a:srgbClr>
              </a:gs>
              <a:gs pos="50000">
                <a:srgbClr val="F2F2F2">
                  <a:shade val="67500"/>
                  <a:satMod val="115000"/>
                </a:srgbClr>
              </a:gs>
              <a:gs pos="100000">
                <a:srgbClr val="F2F2F2">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
          </a:p>
        </p:txBody>
      </p:sp>
      <p:sp>
        <p:nvSpPr>
          <p:cNvPr id="38" name="Title 1"/>
          <p:cNvSpPr txBox="1">
            <a:spLocks/>
          </p:cNvSpPr>
          <p:nvPr/>
        </p:nvSpPr>
        <p:spPr>
          <a:xfrm>
            <a:off x="38609" y="504898"/>
            <a:ext cx="4128513" cy="38417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s-ES" sz="2400" dirty="0" smtClean="0">
                <a:solidFill>
                  <a:schemeClr val="bg1"/>
                </a:solidFill>
                <a:latin typeface="HELVETICA" panose="020B0604020202020204" pitchFamily="34" charset="0"/>
                <a:cs typeface="HELVETICA" panose="020B0604020202020204" pitchFamily="34" charset="0"/>
              </a:rPr>
              <a:t>LED HD READY</a:t>
            </a:r>
            <a:endParaRPr lang="en-US" sz="2400" b="1" u="sng" dirty="0">
              <a:solidFill>
                <a:schemeClr val="bg1"/>
              </a:solidFill>
              <a:latin typeface="HELVETICA" panose="020B0604020202020204" pitchFamily="34" charset="0"/>
              <a:cs typeface="HELVETICA" panose="020B0604020202020204" pitchFamily="34" charset="0"/>
            </a:endParaRPr>
          </a:p>
        </p:txBody>
      </p:sp>
      <p:sp>
        <p:nvSpPr>
          <p:cNvPr id="40" name="Title 1"/>
          <p:cNvSpPr txBox="1">
            <a:spLocks/>
          </p:cNvSpPr>
          <p:nvPr/>
        </p:nvSpPr>
        <p:spPr>
          <a:xfrm>
            <a:off x="4828371" y="718485"/>
            <a:ext cx="4128513" cy="169911"/>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s-ES" sz="2400" dirty="0" smtClean="0">
                <a:solidFill>
                  <a:schemeClr val="bg1"/>
                </a:solidFill>
                <a:latin typeface="HELVETICA" panose="020B0604020202020204" pitchFamily="34" charset="0"/>
                <a:cs typeface="HELVETICA" panose="020B0604020202020204" pitchFamily="34" charset="0"/>
              </a:rPr>
              <a:t>LED FHD</a:t>
            </a:r>
            <a:endParaRPr lang="en-US" sz="2400" b="1" u="sng" dirty="0">
              <a:solidFill>
                <a:schemeClr val="bg1"/>
              </a:solidFill>
              <a:latin typeface="HELVETICA" panose="020B0604020202020204" pitchFamily="34" charset="0"/>
              <a:cs typeface="HELVETICA" panose="020B0604020202020204" pitchFamily="34" charset="0"/>
            </a:endParaRPr>
          </a:p>
        </p:txBody>
      </p:sp>
      <p:sp>
        <p:nvSpPr>
          <p:cNvPr id="41" name="Rectangle 40"/>
          <p:cNvSpPr/>
          <p:nvPr/>
        </p:nvSpPr>
        <p:spPr>
          <a:xfrm>
            <a:off x="0" y="3242780"/>
            <a:ext cx="9124949" cy="309006"/>
          </a:xfrm>
          <a:prstGeom prst="rect">
            <a:avLst/>
          </a:prstGeom>
          <a:gradFill flip="none" rotWithShape="1">
            <a:gsLst>
              <a:gs pos="0">
                <a:srgbClr val="F2F2F2">
                  <a:shade val="30000"/>
                  <a:satMod val="115000"/>
                </a:srgbClr>
              </a:gs>
              <a:gs pos="50000">
                <a:srgbClr val="F2F2F2">
                  <a:shade val="67500"/>
                  <a:satMod val="115000"/>
                </a:srgbClr>
              </a:gs>
              <a:gs pos="100000">
                <a:srgbClr val="F2F2F2">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
          </a:p>
        </p:txBody>
      </p:sp>
      <p:sp>
        <p:nvSpPr>
          <p:cNvPr id="42" name="Title 1"/>
          <p:cNvSpPr txBox="1">
            <a:spLocks/>
          </p:cNvSpPr>
          <p:nvPr/>
        </p:nvSpPr>
        <p:spPr>
          <a:xfrm>
            <a:off x="37987" y="3242780"/>
            <a:ext cx="4128513" cy="38417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s-ES" sz="2400" dirty="0" smtClean="0">
                <a:solidFill>
                  <a:schemeClr val="bg1"/>
                </a:solidFill>
                <a:latin typeface="HELVETICA" panose="020B0604020202020204" pitchFamily="34" charset="0"/>
                <a:cs typeface="HELVETICA" panose="020B0604020202020204" pitchFamily="34" charset="0"/>
              </a:rPr>
              <a:t>LED 4K</a:t>
            </a:r>
            <a:endParaRPr lang="en-US" sz="2400" b="1" u="sng" dirty="0">
              <a:solidFill>
                <a:schemeClr val="bg1"/>
              </a:solidFill>
              <a:latin typeface="HELVETICA" panose="020B0604020202020204" pitchFamily="34" charset="0"/>
              <a:cs typeface="HELVETICA" panose="020B0604020202020204" pitchFamily="34" charset="0"/>
            </a:endParaRPr>
          </a:p>
        </p:txBody>
      </p:sp>
      <p:pic>
        <p:nvPicPr>
          <p:cNvPr id="43" name="Picture 42"/>
          <p:cNvPicPr>
            <a:picLocks noChangeAspect="1"/>
          </p:cNvPicPr>
          <p:nvPr/>
        </p:nvPicPr>
        <p:blipFill rotWithShape="1">
          <a:blip r:embed="rId2">
            <a:extLst>
              <a:ext uri="{28A0092B-C50C-407E-A947-70E740481C1C}">
                <a14:useLocalDpi xmlns:a14="http://schemas.microsoft.com/office/drawing/2010/main" val="0"/>
              </a:ext>
            </a:extLst>
          </a:blip>
          <a:srcRect l="43496" t="4383" r="37225" b="13497"/>
          <a:stretch/>
        </p:blipFill>
        <p:spPr>
          <a:xfrm>
            <a:off x="4383644" y="4075425"/>
            <a:ext cx="2477226" cy="1544029"/>
          </a:xfrm>
          <a:prstGeom prst="rect">
            <a:avLst/>
          </a:prstGeom>
        </p:spPr>
      </p:pic>
      <p:sp>
        <p:nvSpPr>
          <p:cNvPr id="44" name="Rectangle 43"/>
          <p:cNvSpPr/>
          <p:nvPr/>
        </p:nvSpPr>
        <p:spPr>
          <a:xfrm>
            <a:off x="7575352" y="6404773"/>
            <a:ext cx="1035460"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45" name="Rectangle 44"/>
          <p:cNvSpPr/>
          <p:nvPr/>
        </p:nvSpPr>
        <p:spPr>
          <a:xfrm>
            <a:off x="-26526" y="6403396"/>
            <a:ext cx="4808554"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1333495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1617</TotalTime>
  <Words>281</Words>
  <Application>Microsoft Office PowerPoint</Application>
  <PresentationFormat>On-screen Show (4:3)</PresentationFormat>
  <Paragraphs>46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HP Simplified</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Loucas Kyriakou</dc:creator>
  <cp:lastModifiedBy>Loucas Kyriakou</cp:lastModifiedBy>
  <cp:revision>164</cp:revision>
  <cp:lastPrinted>2024-07-09T12:08:19Z</cp:lastPrinted>
  <dcterms:created xsi:type="dcterms:W3CDTF">2023-12-06T07:09:32Z</dcterms:created>
  <dcterms:modified xsi:type="dcterms:W3CDTF">2025-06-02T13:07:41Z</dcterms:modified>
</cp:coreProperties>
</file>