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2725"/>
    <a:srgbClr val="451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16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241B59-A68C-48E2-A694-FA04827AEA5F}"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B81B1-AB7F-4D9C-A013-8995DA649FE1}" type="slidenum">
              <a:rPr lang="en-GB" smtClean="0"/>
              <a:t>‹#›</a:t>
            </a:fld>
            <a:endParaRPr lang="en-GB"/>
          </a:p>
        </p:txBody>
      </p:sp>
    </p:spTree>
    <p:extLst>
      <p:ext uri="{BB962C8B-B14F-4D97-AF65-F5344CB8AC3E}">
        <p14:creationId xmlns:p14="http://schemas.microsoft.com/office/powerpoint/2010/main" val="200228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241B59-A68C-48E2-A694-FA04827AEA5F}"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B81B1-AB7F-4D9C-A013-8995DA649FE1}" type="slidenum">
              <a:rPr lang="en-GB" smtClean="0"/>
              <a:t>‹#›</a:t>
            </a:fld>
            <a:endParaRPr lang="en-GB"/>
          </a:p>
        </p:txBody>
      </p:sp>
    </p:spTree>
    <p:extLst>
      <p:ext uri="{BB962C8B-B14F-4D97-AF65-F5344CB8AC3E}">
        <p14:creationId xmlns:p14="http://schemas.microsoft.com/office/powerpoint/2010/main" val="206928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241B59-A68C-48E2-A694-FA04827AEA5F}"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B81B1-AB7F-4D9C-A013-8995DA649FE1}" type="slidenum">
              <a:rPr lang="en-GB" smtClean="0"/>
              <a:t>‹#›</a:t>
            </a:fld>
            <a:endParaRPr lang="en-GB"/>
          </a:p>
        </p:txBody>
      </p:sp>
    </p:spTree>
    <p:extLst>
      <p:ext uri="{BB962C8B-B14F-4D97-AF65-F5344CB8AC3E}">
        <p14:creationId xmlns:p14="http://schemas.microsoft.com/office/powerpoint/2010/main" val="34848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241B59-A68C-48E2-A694-FA04827AEA5F}"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B81B1-AB7F-4D9C-A013-8995DA649FE1}" type="slidenum">
              <a:rPr lang="en-GB" smtClean="0"/>
              <a:t>‹#›</a:t>
            </a:fld>
            <a:endParaRPr lang="en-GB"/>
          </a:p>
        </p:txBody>
      </p:sp>
    </p:spTree>
    <p:extLst>
      <p:ext uri="{BB962C8B-B14F-4D97-AF65-F5344CB8AC3E}">
        <p14:creationId xmlns:p14="http://schemas.microsoft.com/office/powerpoint/2010/main" val="383015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41B59-A68C-48E2-A694-FA04827AEA5F}"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3B81B1-AB7F-4D9C-A013-8995DA649FE1}" type="slidenum">
              <a:rPr lang="en-GB" smtClean="0"/>
              <a:t>‹#›</a:t>
            </a:fld>
            <a:endParaRPr lang="en-GB"/>
          </a:p>
        </p:txBody>
      </p:sp>
    </p:spTree>
    <p:extLst>
      <p:ext uri="{BB962C8B-B14F-4D97-AF65-F5344CB8AC3E}">
        <p14:creationId xmlns:p14="http://schemas.microsoft.com/office/powerpoint/2010/main" val="64731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241B59-A68C-48E2-A694-FA04827AEA5F}"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3B81B1-AB7F-4D9C-A013-8995DA649FE1}" type="slidenum">
              <a:rPr lang="en-GB" smtClean="0"/>
              <a:t>‹#›</a:t>
            </a:fld>
            <a:endParaRPr lang="en-GB"/>
          </a:p>
        </p:txBody>
      </p:sp>
    </p:spTree>
    <p:extLst>
      <p:ext uri="{BB962C8B-B14F-4D97-AF65-F5344CB8AC3E}">
        <p14:creationId xmlns:p14="http://schemas.microsoft.com/office/powerpoint/2010/main" val="5005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241B59-A68C-48E2-A694-FA04827AEA5F}" type="datetimeFigureOut">
              <a:rPr lang="en-GB" smtClean="0"/>
              <a:t>23/06/2025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3B81B1-AB7F-4D9C-A013-8995DA649FE1}" type="slidenum">
              <a:rPr lang="en-GB" smtClean="0"/>
              <a:t>‹#›</a:t>
            </a:fld>
            <a:endParaRPr lang="en-GB"/>
          </a:p>
        </p:txBody>
      </p:sp>
    </p:spTree>
    <p:extLst>
      <p:ext uri="{BB962C8B-B14F-4D97-AF65-F5344CB8AC3E}">
        <p14:creationId xmlns:p14="http://schemas.microsoft.com/office/powerpoint/2010/main" val="106957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241B59-A68C-48E2-A694-FA04827AEA5F}" type="datetimeFigureOut">
              <a:rPr lang="en-GB" smtClean="0"/>
              <a:t>23/06/2025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3B81B1-AB7F-4D9C-A013-8995DA649FE1}" type="slidenum">
              <a:rPr lang="en-GB" smtClean="0"/>
              <a:t>‹#›</a:t>
            </a:fld>
            <a:endParaRPr lang="en-GB"/>
          </a:p>
        </p:txBody>
      </p:sp>
    </p:spTree>
    <p:extLst>
      <p:ext uri="{BB962C8B-B14F-4D97-AF65-F5344CB8AC3E}">
        <p14:creationId xmlns:p14="http://schemas.microsoft.com/office/powerpoint/2010/main" val="32925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41B59-A68C-48E2-A694-FA04827AEA5F}" type="datetimeFigureOut">
              <a:rPr lang="en-GB" smtClean="0"/>
              <a:t>23/06/2025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3B81B1-AB7F-4D9C-A013-8995DA649FE1}" type="slidenum">
              <a:rPr lang="en-GB" smtClean="0"/>
              <a:t>‹#›</a:t>
            </a:fld>
            <a:endParaRPr lang="en-GB"/>
          </a:p>
        </p:txBody>
      </p:sp>
    </p:spTree>
    <p:extLst>
      <p:ext uri="{BB962C8B-B14F-4D97-AF65-F5344CB8AC3E}">
        <p14:creationId xmlns:p14="http://schemas.microsoft.com/office/powerpoint/2010/main" val="366800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41B59-A68C-48E2-A694-FA04827AEA5F}"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3B81B1-AB7F-4D9C-A013-8995DA649FE1}" type="slidenum">
              <a:rPr lang="en-GB" smtClean="0"/>
              <a:t>‹#›</a:t>
            </a:fld>
            <a:endParaRPr lang="en-GB"/>
          </a:p>
        </p:txBody>
      </p:sp>
    </p:spTree>
    <p:extLst>
      <p:ext uri="{BB962C8B-B14F-4D97-AF65-F5344CB8AC3E}">
        <p14:creationId xmlns:p14="http://schemas.microsoft.com/office/powerpoint/2010/main" val="101152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41B59-A68C-48E2-A694-FA04827AEA5F}"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3B81B1-AB7F-4D9C-A013-8995DA649FE1}" type="slidenum">
              <a:rPr lang="en-GB" smtClean="0"/>
              <a:t>‹#›</a:t>
            </a:fld>
            <a:endParaRPr lang="en-GB"/>
          </a:p>
        </p:txBody>
      </p:sp>
    </p:spTree>
    <p:extLst>
      <p:ext uri="{BB962C8B-B14F-4D97-AF65-F5344CB8AC3E}">
        <p14:creationId xmlns:p14="http://schemas.microsoft.com/office/powerpoint/2010/main" val="232806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41B59-A68C-48E2-A694-FA04827AEA5F}" type="datetimeFigureOut">
              <a:rPr lang="en-GB" smtClean="0"/>
              <a:t>23/06/2025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B81B1-AB7F-4D9C-A013-8995DA649FE1}" type="slidenum">
              <a:rPr lang="en-GB" smtClean="0"/>
              <a:t>‹#›</a:t>
            </a:fld>
            <a:endParaRPr lang="en-GB"/>
          </a:p>
        </p:txBody>
      </p:sp>
    </p:spTree>
    <p:extLst>
      <p:ext uri="{BB962C8B-B14F-4D97-AF65-F5344CB8AC3E}">
        <p14:creationId xmlns:p14="http://schemas.microsoft.com/office/powerpoint/2010/main" val="277739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4.jpg"/><Relationship Id="rId3" Type="http://schemas.openxmlformats.org/officeDocument/2006/relationships/image" Target="../media/image12.jpg"/><Relationship Id="rId7" Type="http://schemas.openxmlformats.org/officeDocument/2006/relationships/image" Target="../media/image4.JP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8.JPG"/><Relationship Id="rId5" Type="http://schemas.openxmlformats.org/officeDocument/2006/relationships/image" Target="../media/image1.png"/><Relationship Id="rId10"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p:cNvPicPr>
            <a:picLocks noChangeAspect="1"/>
          </p:cNvPicPr>
          <p:nvPr/>
        </p:nvPicPr>
        <p:blipFill rotWithShape="1">
          <a:blip r:embed="rId2">
            <a:extLst>
              <a:ext uri="{28A0092B-C50C-407E-A947-70E740481C1C}">
                <a14:useLocalDpi xmlns:a14="http://schemas.microsoft.com/office/drawing/2010/main" val="0"/>
              </a:ext>
            </a:extLst>
          </a:blip>
          <a:srcRect l="600" t="275" r="2172"/>
          <a:stretch/>
        </p:blipFill>
        <p:spPr>
          <a:xfrm>
            <a:off x="0" y="1"/>
            <a:ext cx="2103340" cy="6248399"/>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443" t="924" b="83268"/>
          <a:stretch/>
        </p:blipFill>
        <p:spPr>
          <a:xfrm>
            <a:off x="2192050" y="1"/>
            <a:ext cx="7710503" cy="920883"/>
          </a:xfrm>
          <a:prstGeom prst="rect">
            <a:avLst/>
          </a:prstGeom>
        </p:spPr>
      </p:pic>
      <p:sp>
        <p:nvSpPr>
          <p:cNvPr id="4" name="TextBox 3"/>
          <p:cNvSpPr txBox="1"/>
          <p:nvPr/>
        </p:nvSpPr>
        <p:spPr>
          <a:xfrm>
            <a:off x="5471608" y="2210937"/>
            <a:ext cx="4341487" cy="861774"/>
          </a:xfrm>
          <a:prstGeom prst="rect">
            <a:avLst/>
          </a:prstGeom>
          <a:noFill/>
        </p:spPr>
        <p:txBody>
          <a:bodyPr wrap="square" rtlCol="0">
            <a:spAutoFit/>
          </a:bodyPr>
          <a:lstStyle/>
          <a:p>
            <a:r>
              <a:rPr lang="en-GB" sz="800" b="1" dirty="0" smtClean="0">
                <a:solidFill>
                  <a:srgbClr val="0070C0"/>
                </a:solidFill>
              </a:rPr>
              <a:t>21NS004RVU </a:t>
            </a:r>
            <a:r>
              <a:rPr lang="en-GB" sz="800" b="1" dirty="0" smtClean="0"/>
              <a:t>LENOVO NOTEBOOK THINKPAD X1 CARBON G13</a:t>
            </a:r>
            <a:r>
              <a:rPr lang="en-GB" sz="800" dirty="0" smtClean="0"/>
              <a:t>, INTEL ULTRA 7 258V, 4.8GHz/12MB, 8 CORES, AI 47 TOPS, 32GB, 1TB SSD M.2 2280 PCIe5, ARC 140V, 14' WUXGA 1920x1200 IPS 500NITS TOUCH, </a:t>
            </a:r>
            <a:r>
              <a:rPr lang="en-GB" sz="900" b="1" u="sng" dirty="0" smtClean="0"/>
              <a:t>5G</a:t>
            </a:r>
            <a:r>
              <a:rPr lang="en-GB" sz="800" dirty="0" smtClean="0"/>
              <a:t>, WIFI7, BT, USB-A, USB4, HDMI, WIN 11 PRO, 3YW, BLACK </a:t>
            </a:r>
            <a:r>
              <a:rPr lang="en-GB" sz="800" b="1" dirty="0" smtClean="0">
                <a:solidFill>
                  <a:srgbClr val="FF0000"/>
                </a:solidFill>
              </a:rPr>
              <a:t>€ 3,309 </a:t>
            </a:r>
          </a:p>
          <a:p>
            <a:r>
              <a:rPr lang="en-GB" sz="800" b="1" dirty="0" smtClean="0">
                <a:solidFill>
                  <a:srgbClr val="0070C0"/>
                </a:solidFill>
              </a:rPr>
              <a:t>21NS004KVU </a:t>
            </a:r>
            <a:r>
              <a:rPr lang="en-GB" sz="800" b="1" dirty="0" smtClean="0"/>
              <a:t>LENOVO NOTEBOOK THINKPAD X1 CARBON G13</a:t>
            </a:r>
            <a:r>
              <a:rPr lang="en-GB" sz="800" dirty="0" smtClean="0"/>
              <a:t>, INTEL ULTRA 7 258V, 4.8GHz/12MB, 8 CORES, AI 47 TOPS, 32GB, 2TB SSD M.2 2280 PCIe5, ARC 140V, 14" 2.8K 2880x1800 OLED 500NITS, </a:t>
            </a:r>
            <a:r>
              <a:rPr lang="en-GB" sz="900" b="1" u="sng" dirty="0" smtClean="0"/>
              <a:t>5G</a:t>
            </a:r>
            <a:r>
              <a:rPr lang="en-GB" sz="800" dirty="0" smtClean="0"/>
              <a:t>, WIFI7, BT, USB-A, USB4, HDMI, WIN 11 PRO, 3YW, BLACK</a:t>
            </a:r>
            <a:r>
              <a:rPr lang="en-GB" sz="800" b="1" dirty="0" smtClean="0">
                <a:solidFill>
                  <a:srgbClr val="FF0000"/>
                </a:solidFill>
              </a:rPr>
              <a:t> € 3,524</a:t>
            </a:r>
          </a:p>
        </p:txBody>
      </p:sp>
      <p:sp>
        <p:nvSpPr>
          <p:cNvPr id="7" name="Rectangle 6"/>
          <p:cNvSpPr/>
          <p:nvPr/>
        </p:nvSpPr>
        <p:spPr>
          <a:xfrm>
            <a:off x="0" y="6321208"/>
            <a:ext cx="9906000" cy="536791"/>
          </a:xfrm>
          <a:prstGeom prst="rect">
            <a:avLst/>
          </a:prstGeom>
          <a:solidFill>
            <a:schemeClr val="bg1">
              <a:lumMod val="95000"/>
            </a:schemeClr>
          </a:solidFill>
          <a:ln>
            <a:noFill/>
          </a:ln>
          <a:effectLst>
            <a:outerShdw blurRad="50800" dist="12700" dir="1542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706788" y="160546"/>
            <a:ext cx="1188609" cy="230832"/>
          </a:xfrm>
          <a:prstGeom prst="rect">
            <a:avLst/>
          </a:prstGeom>
          <a:noFill/>
        </p:spPr>
        <p:txBody>
          <a:bodyPr wrap="square" rtlCol="0">
            <a:spAutoFit/>
          </a:bodyPr>
          <a:lstStyle/>
          <a:p>
            <a:pPr algn="r"/>
            <a:r>
              <a:rPr lang="en-US" sz="900" b="1" dirty="0" smtClean="0">
                <a:solidFill>
                  <a:schemeClr val="bg1"/>
                </a:solidFill>
              </a:rPr>
              <a:t>Retail </a:t>
            </a:r>
            <a:r>
              <a:rPr lang="en-US" sz="900" b="1" dirty="0">
                <a:solidFill>
                  <a:schemeClr val="bg1"/>
                </a:solidFill>
              </a:rPr>
              <a:t>File </a:t>
            </a:r>
            <a:r>
              <a:rPr lang="en-US" sz="900" b="1" dirty="0" smtClean="0">
                <a:solidFill>
                  <a:schemeClr val="bg1"/>
                </a:solidFill>
              </a:rPr>
              <a:t>June 2025</a:t>
            </a:r>
            <a:endParaRPr lang="en-US" sz="900" b="1" dirty="0">
              <a:solidFill>
                <a:schemeClr val="bg1"/>
              </a:solidFill>
            </a:endParaRPr>
          </a:p>
        </p:txBody>
      </p:sp>
      <p:sp>
        <p:nvSpPr>
          <p:cNvPr id="14" name="TextBox 13"/>
          <p:cNvSpPr txBox="1"/>
          <p:nvPr/>
        </p:nvSpPr>
        <p:spPr>
          <a:xfrm>
            <a:off x="6887603" y="315293"/>
            <a:ext cx="3014950" cy="230832"/>
          </a:xfrm>
          <a:prstGeom prst="rect">
            <a:avLst/>
          </a:prstGeom>
          <a:noFill/>
        </p:spPr>
        <p:txBody>
          <a:bodyPr wrap="square" rtlCol="0">
            <a:spAutoFit/>
          </a:bodyPr>
          <a:lstStyle/>
          <a:p>
            <a:pPr algn="r"/>
            <a:r>
              <a:rPr lang="en-US" sz="900" b="1" dirty="0" smtClean="0">
                <a:solidFill>
                  <a:schemeClr val="accent4">
                    <a:lumMod val="20000"/>
                    <a:lumOff val="80000"/>
                  </a:schemeClr>
                </a:solidFill>
              </a:rPr>
              <a:t>Special Offers are valid until 30.06 or until stock lasts.</a:t>
            </a:r>
            <a:endParaRPr lang="en-GB" sz="900" b="1" dirty="0">
              <a:solidFill>
                <a:schemeClr val="accent4">
                  <a:lumMod val="20000"/>
                  <a:lumOff val="80000"/>
                </a:schemeClr>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050" y="36446"/>
            <a:ext cx="1333746" cy="522160"/>
          </a:xfrm>
          <a:prstGeom prst="rect">
            <a:avLst/>
          </a:prstGeom>
        </p:spPr>
      </p:pic>
      <p:sp>
        <p:nvSpPr>
          <p:cNvPr id="19" name="TextBox 18"/>
          <p:cNvSpPr txBox="1"/>
          <p:nvPr/>
        </p:nvSpPr>
        <p:spPr>
          <a:xfrm>
            <a:off x="2257923" y="459219"/>
            <a:ext cx="5485645" cy="461665"/>
          </a:xfrm>
          <a:prstGeom prst="rect">
            <a:avLst/>
          </a:prstGeom>
          <a:noFill/>
        </p:spPr>
        <p:txBody>
          <a:bodyPr wrap="square" rtlCol="0">
            <a:spAutoFit/>
          </a:bodyPr>
          <a:lstStyle/>
          <a:p>
            <a:r>
              <a:rPr lang="fr-FR" sz="2400" b="1" dirty="0" smtClean="0">
                <a:solidFill>
                  <a:srgbClr val="FFFFFF"/>
                </a:solidFill>
                <a:latin typeface="Calibri" panose="020F0502020204030204" pitchFamily="34" charset="0"/>
                <a:ea typeface="Segoe UI Black" panose="020B0A02040204020203" pitchFamily="34" charset="0"/>
                <a:cs typeface="Calibri" panose="020F0502020204030204" pitchFamily="34" charset="0"/>
              </a:rPr>
              <a:t>X1 Carbon Gen 13 Aura Edition</a:t>
            </a:r>
            <a:r>
              <a:rPr lang="en-GB" sz="2400" dirty="0" smtClean="0">
                <a:solidFill>
                  <a:srgbClr val="FFFFFF"/>
                </a:solidFill>
                <a:latin typeface="Calibri" panose="020F0502020204030204" pitchFamily="34" charset="0"/>
                <a:ea typeface="Segoe UI Black" panose="020B0A02040204020203" pitchFamily="34" charset="0"/>
                <a:cs typeface="Calibri" panose="020F0502020204030204" pitchFamily="34" charset="0"/>
              </a:rPr>
              <a:t> </a:t>
            </a:r>
            <a:r>
              <a:rPr lang="en-GB" dirty="0" smtClean="0">
                <a:solidFill>
                  <a:srgbClr val="FFFFFF"/>
                </a:solidFill>
                <a:latin typeface="Calibri" panose="020F0502020204030204" pitchFamily="34" charset="0"/>
                <a:ea typeface="Segoe UI Black" panose="020B0A02040204020203" pitchFamily="34" charset="0"/>
                <a:cs typeface="Calibri" panose="020F0502020204030204" pitchFamily="34" charset="0"/>
              </a:rPr>
              <a:t>Special Offers</a:t>
            </a:r>
            <a:endParaRPr lang="en-GB" sz="1600" dirty="0">
              <a:solidFill>
                <a:srgbClr val="FFFFFF"/>
              </a:solidFill>
              <a:latin typeface="Calibri" panose="020F0502020204030204" pitchFamily="34" charset="0"/>
              <a:ea typeface="Segoe UI Black" panose="020B0A02040204020203" pitchFamily="34" charset="0"/>
              <a:cs typeface="Calibri" panose="020F0502020204030204" pitchFamily="34" charset="0"/>
            </a:endParaRPr>
          </a:p>
        </p:txBody>
      </p:sp>
      <p:sp>
        <p:nvSpPr>
          <p:cNvPr id="21" name="Rectangle 20"/>
          <p:cNvSpPr/>
          <p:nvPr/>
        </p:nvSpPr>
        <p:spPr>
          <a:xfrm>
            <a:off x="2117111" y="5303"/>
            <a:ext cx="45719" cy="9155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3010792" y="3906248"/>
            <a:ext cx="2921324" cy="461665"/>
          </a:xfrm>
          <a:prstGeom prst="rect">
            <a:avLst/>
          </a:prstGeom>
        </p:spPr>
        <p:txBody>
          <a:bodyPr wrap="square">
            <a:spAutoFit/>
          </a:bodyPr>
          <a:lstStyle/>
          <a:p>
            <a:r>
              <a:rPr lang="en-GB" sz="1200" dirty="0" smtClean="0">
                <a:solidFill>
                  <a:schemeClr val="bg2">
                    <a:lumMod val="50000"/>
                  </a:schemeClr>
                </a:solidFill>
              </a:rPr>
              <a:t>LENOVO AURA EDITION SMART MODES</a:t>
            </a:r>
          </a:p>
          <a:p>
            <a:r>
              <a:rPr lang="en-GB" sz="1200" b="1" dirty="0" smtClean="0">
                <a:solidFill>
                  <a:srgbClr val="6D1C69"/>
                </a:solidFill>
              </a:rPr>
              <a:t>Minimal distraction, maximum get-it-done.</a:t>
            </a:r>
            <a:endParaRPr lang="en-GB" sz="1200" b="1" dirty="0">
              <a:solidFill>
                <a:srgbClr val="6D1C69"/>
              </a:solidFill>
            </a:endParaRPr>
          </a:p>
        </p:txBody>
      </p:sp>
      <p:sp>
        <p:nvSpPr>
          <p:cNvPr id="62" name="Rectangle 61"/>
          <p:cNvSpPr/>
          <p:nvPr/>
        </p:nvSpPr>
        <p:spPr>
          <a:xfrm>
            <a:off x="3462018" y="4407786"/>
            <a:ext cx="673377" cy="276999"/>
          </a:xfrm>
          <a:prstGeom prst="rect">
            <a:avLst/>
          </a:prstGeom>
        </p:spPr>
        <p:txBody>
          <a:bodyPr wrap="square">
            <a:spAutoFit/>
          </a:bodyPr>
          <a:lstStyle/>
          <a:p>
            <a:r>
              <a:rPr lang="en-GB" sz="1200" b="1" dirty="0" smtClean="0">
                <a:solidFill>
                  <a:srgbClr val="6D1C69"/>
                </a:solidFill>
              </a:rPr>
              <a:t>SHIELD</a:t>
            </a:r>
            <a:endParaRPr lang="en-GB" sz="1200" b="1" dirty="0">
              <a:solidFill>
                <a:srgbClr val="6D1C69"/>
              </a:solidFill>
            </a:endParaRPr>
          </a:p>
        </p:txBody>
      </p:sp>
      <p:sp>
        <p:nvSpPr>
          <p:cNvPr id="63" name="Rectangle 62"/>
          <p:cNvSpPr/>
          <p:nvPr/>
        </p:nvSpPr>
        <p:spPr>
          <a:xfrm>
            <a:off x="3461069" y="5659535"/>
            <a:ext cx="1461085" cy="276999"/>
          </a:xfrm>
          <a:prstGeom prst="rect">
            <a:avLst/>
          </a:prstGeom>
        </p:spPr>
        <p:txBody>
          <a:bodyPr wrap="square">
            <a:spAutoFit/>
          </a:bodyPr>
          <a:lstStyle/>
          <a:p>
            <a:r>
              <a:rPr lang="en-GB" sz="1200" b="1" dirty="0" smtClean="0">
                <a:solidFill>
                  <a:srgbClr val="6D1C69"/>
                </a:solidFill>
              </a:rPr>
              <a:t>COLLABORATION</a:t>
            </a:r>
            <a:endParaRPr lang="en-GB" sz="1200" b="1" dirty="0">
              <a:solidFill>
                <a:srgbClr val="6D1C69"/>
              </a:solidFill>
            </a:endParaRPr>
          </a:p>
        </p:txBody>
      </p:sp>
      <p:sp>
        <p:nvSpPr>
          <p:cNvPr id="64" name="Rectangle 63"/>
          <p:cNvSpPr/>
          <p:nvPr/>
        </p:nvSpPr>
        <p:spPr>
          <a:xfrm>
            <a:off x="6192173" y="4448895"/>
            <a:ext cx="673377" cy="276999"/>
          </a:xfrm>
          <a:prstGeom prst="rect">
            <a:avLst/>
          </a:prstGeom>
        </p:spPr>
        <p:txBody>
          <a:bodyPr wrap="square">
            <a:spAutoFit/>
          </a:bodyPr>
          <a:lstStyle/>
          <a:p>
            <a:r>
              <a:rPr lang="en-GB" sz="1200" b="1" dirty="0" smtClean="0">
                <a:solidFill>
                  <a:srgbClr val="6D1C69"/>
                </a:solidFill>
              </a:rPr>
              <a:t>POWER</a:t>
            </a:r>
            <a:endParaRPr lang="en-GB" sz="1200" b="1" dirty="0">
              <a:solidFill>
                <a:srgbClr val="6D1C69"/>
              </a:solidFill>
            </a:endParaRPr>
          </a:p>
        </p:txBody>
      </p:sp>
      <p:sp>
        <p:nvSpPr>
          <p:cNvPr id="65" name="Rectangle 64"/>
          <p:cNvSpPr/>
          <p:nvPr/>
        </p:nvSpPr>
        <p:spPr>
          <a:xfrm>
            <a:off x="3461069" y="5021264"/>
            <a:ext cx="948390" cy="276999"/>
          </a:xfrm>
          <a:prstGeom prst="rect">
            <a:avLst/>
          </a:prstGeom>
        </p:spPr>
        <p:txBody>
          <a:bodyPr wrap="square">
            <a:spAutoFit/>
          </a:bodyPr>
          <a:lstStyle/>
          <a:p>
            <a:r>
              <a:rPr lang="en-GB" sz="1200" b="1" dirty="0" smtClean="0">
                <a:solidFill>
                  <a:srgbClr val="6D1C69"/>
                </a:solidFill>
              </a:rPr>
              <a:t>ATTENTION</a:t>
            </a:r>
            <a:endParaRPr lang="en-GB" sz="1200" b="1" dirty="0">
              <a:solidFill>
                <a:srgbClr val="6D1C69"/>
              </a:solidFill>
            </a:endParaRPr>
          </a:p>
        </p:txBody>
      </p:sp>
      <p:sp>
        <p:nvSpPr>
          <p:cNvPr id="66" name="Rectangle 65"/>
          <p:cNvSpPr/>
          <p:nvPr/>
        </p:nvSpPr>
        <p:spPr>
          <a:xfrm>
            <a:off x="6162095" y="5042436"/>
            <a:ext cx="917567" cy="276999"/>
          </a:xfrm>
          <a:prstGeom prst="rect">
            <a:avLst/>
          </a:prstGeom>
        </p:spPr>
        <p:txBody>
          <a:bodyPr wrap="square">
            <a:spAutoFit/>
          </a:bodyPr>
          <a:lstStyle/>
          <a:p>
            <a:r>
              <a:rPr lang="en-GB" sz="1200" b="1" dirty="0" smtClean="0">
                <a:solidFill>
                  <a:srgbClr val="6D1C69"/>
                </a:solidFill>
              </a:rPr>
              <a:t>WELLNESS</a:t>
            </a:r>
            <a:endParaRPr lang="en-GB" sz="1200" b="1" dirty="0">
              <a:solidFill>
                <a:srgbClr val="6D1C69"/>
              </a:solidFill>
            </a:endParaRPr>
          </a:p>
        </p:txBody>
      </p:sp>
      <p:sp>
        <p:nvSpPr>
          <p:cNvPr id="67" name="Rectangle 66"/>
          <p:cNvSpPr/>
          <p:nvPr/>
        </p:nvSpPr>
        <p:spPr>
          <a:xfrm>
            <a:off x="3461069" y="4575992"/>
            <a:ext cx="2173135" cy="507831"/>
          </a:xfrm>
          <a:prstGeom prst="rect">
            <a:avLst/>
          </a:prstGeom>
        </p:spPr>
        <p:txBody>
          <a:bodyPr wrap="square">
            <a:spAutoFit/>
          </a:bodyPr>
          <a:lstStyle/>
          <a:p>
            <a:r>
              <a:rPr lang="en-US" sz="900" dirty="0" smtClean="0"/>
              <a:t>Provides AI-enhanced security features and recommends actions for digital protection.</a:t>
            </a:r>
            <a:endParaRPr lang="en-GB" sz="900" dirty="0"/>
          </a:p>
        </p:txBody>
      </p:sp>
      <p:sp>
        <p:nvSpPr>
          <p:cNvPr id="68" name="Rectangle 67"/>
          <p:cNvSpPr/>
          <p:nvPr/>
        </p:nvSpPr>
        <p:spPr>
          <a:xfrm>
            <a:off x="3461069" y="5835472"/>
            <a:ext cx="2218287" cy="369332"/>
          </a:xfrm>
          <a:prstGeom prst="rect">
            <a:avLst/>
          </a:prstGeom>
        </p:spPr>
        <p:txBody>
          <a:bodyPr wrap="square">
            <a:spAutoFit/>
          </a:bodyPr>
          <a:lstStyle/>
          <a:p>
            <a:r>
              <a:rPr lang="en-US" sz="900" dirty="0" smtClean="0"/>
              <a:t>Enhances audiovisual effects with AI for richer collaboration, regardless of platform</a:t>
            </a:r>
            <a:endParaRPr lang="en-GB" sz="900" dirty="0"/>
          </a:p>
        </p:txBody>
      </p:sp>
      <p:sp>
        <p:nvSpPr>
          <p:cNvPr id="69" name="Rectangle 68"/>
          <p:cNvSpPr/>
          <p:nvPr/>
        </p:nvSpPr>
        <p:spPr>
          <a:xfrm>
            <a:off x="6165904" y="4603135"/>
            <a:ext cx="2173135" cy="369332"/>
          </a:xfrm>
          <a:prstGeom prst="rect">
            <a:avLst/>
          </a:prstGeom>
        </p:spPr>
        <p:txBody>
          <a:bodyPr wrap="square">
            <a:spAutoFit/>
          </a:bodyPr>
          <a:lstStyle/>
          <a:p>
            <a:r>
              <a:rPr lang="en-US" sz="900" dirty="0" smtClean="0"/>
              <a:t>Optimizes energy efficiency by prioritizing performance, battery life, and fan speed.</a:t>
            </a:r>
            <a:endParaRPr lang="en-GB" sz="900" dirty="0"/>
          </a:p>
        </p:txBody>
      </p:sp>
      <p:sp>
        <p:nvSpPr>
          <p:cNvPr id="70" name="Rectangle 69"/>
          <p:cNvSpPr/>
          <p:nvPr/>
        </p:nvSpPr>
        <p:spPr>
          <a:xfrm>
            <a:off x="6170507" y="5202328"/>
            <a:ext cx="2260187" cy="507831"/>
          </a:xfrm>
          <a:prstGeom prst="rect">
            <a:avLst/>
          </a:prstGeom>
        </p:spPr>
        <p:txBody>
          <a:bodyPr wrap="square">
            <a:spAutoFit/>
          </a:bodyPr>
          <a:lstStyle/>
          <a:p>
            <a:r>
              <a:rPr lang="en-US" sz="900" dirty="0" smtClean="0"/>
              <a:t>Promotes digital health by encouraging regular eye breaks and fostering good ergonomics.</a:t>
            </a:r>
            <a:endParaRPr lang="en-GB" sz="900" dirty="0"/>
          </a:p>
        </p:txBody>
      </p:sp>
      <p:pic>
        <p:nvPicPr>
          <p:cNvPr id="71" name="Picture 70"/>
          <p:cNvPicPr>
            <a:picLocks noChangeAspect="1"/>
          </p:cNvPicPr>
          <p:nvPr/>
        </p:nvPicPr>
        <p:blipFill rotWithShape="1">
          <a:blip r:embed="rId5">
            <a:extLst>
              <a:ext uri="{28A0092B-C50C-407E-A947-70E740481C1C}">
                <a14:useLocalDpi xmlns:a14="http://schemas.microsoft.com/office/drawing/2010/main" val="0"/>
              </a:ext>
            </a:extLst>
          </a:blip>
          <a:srcRect t="1993" b="8432"/>
          <a:stretch/>
        </p:blipFill>
        <p:spPr>
          <a:xfrm>
            <a:off x="2995156" y="4430743"/>
            <a:ext cx="543345" cy="561966"/>
          </a:xfrm>
          <a:prstGeom prst="rect">
            <a:avLst/>
          </a:prstGeom>
        </p:spPr>
      </p:pic>
      <p:pic>
        <p:nvPicPr>
          <p:cNvPr id="72" name="Picture 71"/>
          <p:cNvPicPr>
            <a:picLocks noChangeAspect="1"/>
          </p:cNvPicPr>
          <p:nvPr/>
        </p:nvPicPr>
        <p:blipFill rotWithShape="1">
          <a:blip r:embed="rId6">
            <a:extLst>
              <a:ext uri="{28A0092B-C50C-407E-A947-70E740481C1C}">
                <a14:useLocalDpi xmlns:a14="http://schemas.microsoft.com/office/drawing/2010/main" val="0"/>
              </a:ext>
            </a:extLst>
          </a:blip>
          <a:srcRect l="121" t="859" r="1405" b="2170"/>
          <a:stretch/>
        </p:blipFill>
        <p:spPr>
          <a:xfrm>
            <a:off x="3010792" y="5048613"/>
            <a:ext cx="527709" cy="509354"/>
          </a:xfrm>
          <a:prstGeom prst="rect">
            <a:avLst/>
          </a:prstGeom>
        </p:spPr>
      </p:pic>
      <p:pic>
        <p:nvPicPr>
          <p:cNvPr id="73" name="Picture 7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3566" y="5648197"/>
            <a:ext cx="534935" cy="529420"/>
          </a:xfrm>
          <a:prstGeom prst="rect">
            <a:avLst/>
          </a:prstGeom>
        </p:spPr>
      </p:pic>
      <p:pic>
        <p:nvPicPr>
          <p:cNvPr id="74" name="Picture 73"/>
          <p:cNvPicPr>
            <a:picLocks noChangeAspect="1"/>
          </p:cNvPicPr>
          <p:nvPr/>
        </p:nvPicPr>
        <p:blipFill rotWithShape="1">
          <a:blip r:embed="rId8">
            <a:extLst>
              <a:ext uri="{28A0092B-C50C-407E-A947-70E740481C1C}">
                <a14:useLocalDpi xmlns:a14="http://schemas.microsoft.com/office/drawing/2010/main" val="0"/>
              </a:ext>
            </a:extLst>
          </a:blip>
          <a:srcRect l="2348" t="545" r="1653" b="861"/>
          <a:stretch/>
        </p:blipFill>
        <p:spPr>
          <a:xfrm>
            <a:off x="5684787" y="4436406"/>
            <a:ext cx="541663" cy="556303"/>
          </a:xfrm>
          <a:prstGeom prst="rect">
            <a:avLst/>
          </a:prstGeom>
        </p:spPr>
      </p:pic>
      <p:pic>
        <p:nvPicPr>
          <p:cNvPr id="75" name="Picture 74"/>
          <p:cNvPicPr>
            <a:picLocks noChangeAspect="1"/>
          </p:cNvPicPr>
          <p:nvPr/>
        </p:nvPicPr>
        <p:blipFill rotWithShape="1">
          <a:blip r:embed="rId9">
            <a:extLst>
              <a:ext uri="{28A0092B-C50C-407E-A947-70E740481C1C}">
                <a14:useLocalDpi xmlns:a14="http://schemas.microsoft.com/office/drawing/2010/main" val="0"/>
              </a:ext>
            </a:extLst>
          </a:blip>
          <a:srcRect l="5342" t="861" r="2513" b="2170"/>
          <a:stretch/>
        </p:blipFill>
        <p:spPr>
          <a:xfrm>
            <a:off x="5700437" y="5045922"/>
            <a:ext cx="550924" cy="536426"/>
          </a:xfrm>
          <a:prstGeom prst="rect">
            <a:avLst/>
          </a:prstGeom>
        </p:spPr>
      </p:pic>
      <p:cxnSp>
        <p:nvCxnSpPr>
          <p:cNvPr id="76" name="Straight Connector 75"/>
          <p:cNvCxnSpPr/>
          <p:nvPr/>
        </p:nvCxnSpPr>
        <p:spPr>
          <a:xfrm>
            <a:off x="2855429" y="3804925"/>
            <a:ext cx="6548906" cy="1513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77" name="Rectangle 76"/>
          <p:cNvSpPr/>
          <p:nvPr/>
        </p:nvSpPr>
        <p:spPr>
          <a:xfrm>
            <a:off x="3461069" y="5213016"/>
            <a:ext cx="2173136" cy="369332"/>
          </a:xfrm>
          <a:prstGeom prst="rect">
            <a:avLst/>
          </a:prstGeom>
        </p:spPr>
        <p:txBody>
          <a:bodyPr wrap="square">
            <a:spAutoFit/>
          </a:bodyPr>
          <a:lstStyle/>
          <a:p>
            <a:r>
              <a:rPr lang="en-US" sz="900" dirty="0" smtClean="0"/>
              <a:t>Suppresses unwanted disruptions, so you can concentrate on the task at hand.</a:t>
            </a:r>
            <a:endParaRPr lang="en-GB" sz="900" dirty="0"/>
          </a:p>
        </p:txBody>
      </p:sp>
      <p:sp>
        <p:nvSpPr>
          <p:cNvPr id="78" name="TextBox 77"/>
          <p:cNvSpPr txBox="1"/>
          <p:nvPr/>
        </p:nvSpPr>
        <p:spPr>
          <a:xfrm>
            <a:off x="5471608" y="987380"/>
            <a:ext cx="4341490" cy="1200329"/>
          </a:xfrm>
          <a:prstGeom prst="rect">
            <a:avLst/>
          </a:prstGeom>
          <a:noFill/>
        </p:spPr>
        <p:txBody>
          <a:bodyPr wrap="square" rtlCol="0">
            <a:spAutoFit/>
          </a:bodyPr>
          <a:lstStyle/>
          <a:p>
            <a:r>
              <a:rPr lang="en-US" sz="1200" i="1" dirty="0">
                <a:solidFill>
                  <a:schemeClr val="tx1">
                    <a:lumMod val="65000"/>
                    <a:lumOff val="35000"/>
                  </a:schemeClr>
                </a:solidFill>
              </a:rPr>
              <a:t>Lenovo is delivering one of the widest and deepest portfolios of AI PCs to provide a work experience that's personalized, productive, and protected for you. The new </a:t>
            </a:r>
            <a:r>
              <a:rPr lang="en-US" sz="1200" b="1" i="1" dirty="0">
                <a:solidFill>
                  <a:schemeClr val="tx1">
                    <a:lumMod val="65000"/>
                    <a:lumOff val="35000"/>
                  </a:schemeClr>
                </a:solidFill>
              </a:rPr>
              <a:t>Lenovo ThinkPad X1 Carbon Gen 13 Aura Edition</a:t>
            </a:r>
            <a:r>
              <a:rPr lang="en-US" sz="1200" i="1" dirty="0">
                <a:solidFill>
                  <a:schemeClr val="tx1">
                    <a:lumMod val="65000"/>
                    <a:lumOff val="35000"/>
                  </a:schemeClr>
                </a:solidFill>
              </a:rPr>
              <a:t> is the first Intel-powered Lenovo Commercial Copilot+ PC 1 complete with Lenovo Aura Edition experiences that amp up your UX to next-level premium.</a:t>
            </a:r>
            <a:endParaRPr lang="en-GB" sz="1200" i="1" dirty="0">
              <a:solidFill>
                <a:schemeClr val="tx1">
                  <a:lumMod val="65000"/>
                  <a:lumOff val="35000"/>
                </a:schemeClr>
              </a:solidFill>
            </a:endParaRPr>
          </a:p>
        </p:txBody>
      </p:sp>
      <p:pic>
        <p:nvPicPr>
          <p:cNvPr id="3"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r="8163"/>
          <a:stretch/>
        </p:blipFill>
        <p:spPr>
          <a:xfrm>
            <a:off x="-97593" y="4516659"/>
            <a:ext cx="2837131" cy="1737736"/>
          </a:xfrm>
          <a:prstGeom prst="rect">
            <a:avLst/>
          </a:prstGeom>
        </p:spPr>
      </p:pic>
      <p:sp>
        <p:nvSpPr>
          <p:cNvPr id="88" name="TextBox 87"/>
          <p:cNvSpPr txBox="1"/>
          <p:nvPr/>
        </p:nvSpPr>
        <p:spPr>
          <a:xfrm>
            <a:off x="6264048" y="3453659"/>
            <a:ext cx="3549047" cy="261610"/>
          </a:xfrm>
          <a:prstGeom prst="rect">
            <a:avLst/>
          </a:prstGeom>
          <a:noFill/>
          <a:ln w="12700">
            <a:solidFill>
              <a:schemeClr val="tx1"/>
            </a:solidFill>
          </a:ln>
        </p:spPr>
        <p:txBody>
          <a:bodyPr wrap="square" rtlCol="0">
            <a:spAutoFit/>
          </a:bodyPr>
          <a:lstStyle/>
          <a:p>
            <a:r>
              <a:rPr lang="en-GB" sz="1100" dirty="0" smtClean="0"/>
              <a:t>Quectel </a:t>
            </a:r>
            <a:r>
              <a:rPr lang="en-GB" sz="1100" dirty="0"/>
              <a:t>RM520N-GL, </a:t>
            </a:r>
            <a:r>
              <a:rPr lang="en-GB" sz="1100" b="1" dirty="0"/>
              <a:t>5G</a:t>
            </a:r>
            <a:r>
              <a:rPr lang="en-GB" sz="1100" dirty="0"/>
              <a:t> Sub-6 GHz, with </a:t>
            </a:r>
            <a:r>
              <a:rPr lang="en-GB" sz="1100" b="1" dirty="0"/>
              <a:t>Embedded eSIM</a:t>
            </a:r>
          </a:p>
        </p:txBody>
      </p:sp>
      <p:sp>
        <p:nvSpPr>
          <p:cNvPr id="89" name="TextBox 88"/>
          <p:cNvSpPr txBox="1"/>
          <p:nvPr/>
        </p:nvSpPr>
        <p:spPr>
          <a:xfrm>
            <a:off x="6258510" y="3143137"/>
            <a:ext cx="3554585" cy="307777"/>
          </a:xfrm>
          <a:prstGeom prst="rect">
            <a:avLst/>
          </a:prstGeom>
          <a:solidFill>
            <a:srgbClr val="451B5B"/>
          </a:solidFill>
        </p:spPr>
        <p:txBody>
          <a:bodyPr wrap="square" rtlCol="0">
            <a:spAutoFit/>
          </a:bodyPr>
          <a:lstStyle/>
          <a:p>
            <a:pPr marL="171450" indent="-171450">
              <a:buFont typeface="Wingdings" panose="05000000000000000000" pitchFamily="2" charset="2"/>
              <a:buChar char="q"/>
            </a:pPr>
            <a:r>
              <a:rPr lang="en-GB" sz="1400" b="1" dirty="0" smtClean="0">
                <a:solidFill>
                  <a:schemeClr val="bg1"/>
                </a:solidFill>
              </a:rPr>
              <a:t>Includes Mobile </a:t>
            </a:r>
            <a:r>
              <a:rPr lang="en-GB" sz="1400" b="1" dirty="0">
                <a:solidFill>
                  <a:schemeClr val="bg1"/>
                </a:solidFill>
              </a:rPr>
              <a:t>Broadband</a:t>
            </a:r>
          </a:p>
        </p:txBody>
      </p:sp>
      <p:sp>
        <p:nvSpPr>
          <p:cNvPr id="91" name="Rectangle 90"/>
          <p:cNvSpPr/>
          <p:nvPr/>
        </p:nvSpPr>
        <p:spPr>
          <a:xfrm>
            <a:off x="-1" y="6248972"/>
            <a:ext cx="990600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 name="Picture 9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2027892"/>
            <a:ext cx="2103340" cy="1275057"/>
          </a:xfrm>
          <a:prstGeom prst="rect">
            <a:avLst/>
          </a:prstGeom>
        </p:spPr>
      </p:pic>
      <p:pic>
        <p:nvPicPr>
          <p:cNvPr id="96" name="Picture 9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57923" y="1265734"/>
            <a:ext cx="3218688" cy="2359152"/>
          </a:xfrm>
          <a:prstGeom prst="rect">
            <a:avLst/>
          </a:prstGeom>
        </p:spPr>
      </p:pic>
      <p:sp>
        <p:nvSpPr>
          <p:cNvPr id="94" name="TextBox 93"/>
          <p:cNvSpPr txBox="1"/>
          <p:nvPr/>
        </p:nvSpPr>
        <p:spPr>
          <a:xfrm>
            <a:off x="2128822" y="938333"/>
            <a:ext cx="1145824" cy="276999"/>
          </a:xfrm>
          <a:prstGeom prst="rect">
            <a:avLst/>
          </a:prstGeom>
          <a:solidFill>
            <a:srgbClr val="DF2725"/>
          </a:solidFill>
        </p:spPr>
        <p:txBody>
          <a:bodyPr wrap="square" rtlCol="0">
            <a:spAutoFit/>
          </a:bodyPr>
          <a:lstStyle/>
          <a:p>
            <a:r>
              <a:rPr lang="en-GB" sz="1200" b="1" dirty="0" smtClean="0">
                <a:solidFill>
                  <a:schemeClr val="bg1"/>
                </a:solidFill>
              </a:rPr>
              <a:t>Pre-Order Now</a:t>
            </a:r>
            <a:endParaRPr lang="en-GB" sz="1200" b="1" dirty="0">
              <a:solidFill>
                <a:schemeClr val="bg1"/>
              </a:solidFill>
            </a:endParaRPr>
          </a:p>
        </p:txBody>
      </p:sp>
      <p:sp>
        <p:nvSpPr>
          <p:cNvPr id="36" name="Rectangle 35"/>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a:t>
            </a:r>
            <a:r>
              <a:rPr lang="en-US" sz="600" dirty="0" smtClean="0">
                <a:latin typeface="HP Simplified" panose="020B0604020204020204" pitchFamily="34" charset="0"/>
                <a:cs typeface="Calibri" pitchFamily="34" charset="0"/>
              </a:rPr>
              <a:t>on</a:t>
            </a:r>
            <a:r>
              <a:rPr lang="en-US" sz="700" dirty="0" smtClean="0">
                <a:latin typeface="HP Simplified" panose="020B0604020204020204" pitchFamily="34" charset="0"/>
                <a:cs typeface="Calibri" pitchFamily="34" charset="0"/>
              </a:rPr>
              <a:t>: </a:t>
            </a:r>
          </a:p>
        </p:txBody>
      </p:sp>
      <p:sp>
        <p:nvSpPr>
          <p:cNvPr id="37" name="Rectangle 36"/>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6424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443" t="924" b="83268"/>
          <a:stretch/>
        </p:blipFill>
        <p:spPr>
          <a:xfrm>
            <a:off x="2192050" y="1"/>
            <a:ext cx="7710503" cy="920883"/>
          </a:xfrm>
          <a:prstGeom prst="rect">
            <a:avLst/>
          </a:prstGeom>
        </p:spPr>
      </p:pic>
      <p:sp>
        <p:nvSpPr>
          <p:cNvPr id="7" name="Rectangle 6"/>
          <p:cNvSpPr/>
          <p:nvPr/>
        </p:nvSpPr>
        <p:spPr>
          <a:xfrm>
            <a:off x="0" y="6321208"/>
            <a:ext cx="9906000" cy="536791"/>
          </a:xfrm>
          <a:prstGeom prst="rect">
            <a:avLst/>
          </a:prstGeom>
          <a:solidFill>
            <a:schemeClr val="bg1">
              <a:lumMod val="95000"/>
            </a:schemeClr>
          </a:solidFill>
          <a:ln>
            <a:noFill/>
          </a:ln>
          <a:effectLst>
            <a:outerShdw blurRad="50800" dist="12700" dir="15420000" algn="ctr" rotWithShape="0">
              <a:srgbClr val="000000">
                <a:alpha val="9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706788" y="160546"/>
            <a:ext cx="1188609" cy="230832"/>
          </a:xfrm>
          <a:prstGeom prst="rect">
            <a:avLst/>
          </a:prstGeom>
          <a:noFill/>
        </p:spPr>
        <p:txBody>
          <a:bodyPr wrap="square" rtlCol="0">
            <a:spAutoFit/>
          </a:bodyPr>
          <a:lstStyle/>
          <a:p>
            <a:pPr algn="r"/>
            <a:r>
              <a:rPr lang="en-US" sz="900" b="1" dirty="0" smtClean="0">
                <a:solidFill>
                  <a:schemeClr val="bg1"/>
                </a:solidFill>
              </a:rPr>
              <a:t>Retail </a:t>
            </a:r>
            <a:r>
              <a:rPr lang="en-US" sz="900" b="1" dirty="0">
                <a:solidFill>
                  <a:schemeClr val="bg1"/>
                </a:solidFill>
              </a:rPr>
              <a:t>File </a:t>
            </a:r>
            <a:r>
              <a:rPr lang="en-US" sz="900" b="1" dirty="0" smtClean="0">
                <a:solidFill>
                  <a:schemeClr val="bg1"/>
                </a:solidFill>
              </a:rPr>
              <a:t>June 2025</a:t>
            </a:r>
            <a:endParaRPr lang="en-US" sz="900" b="1" dirty="0">
              <a:solidFill>
                <a:schemeClr val="bg1"/>
              </a:solidFill>
            </a:endParaRPr>
          </a:p>
        </p:txBody>
      </p:sp>
      <p:sp>
        <p:nvSpPr>
          <p:cNvPr id="14" name="TextBox 13"/>
          <p:cNvSpPr txBox="1"/>
          <p:nvPr/>
        </p:nvSpPr>
        <p:spPr>
          <a:xfrm>
            <a:off x="6887603" y="315293"/>
            <a:ext cx="3014950" cy="230832"/>
          </a:xfrm>
          <a:prstGeom prst="rect">
            <a:avLst/>
          </a:prstGeom>
          <a:noFill/>
        </p:spPr>
        <p:txBody>
          <a:bodyPr wrap="square" rtlCol="0">
            <a:spAutoFit/>
          </a:bodyPr>
          <a:lstStyle/>
          <a:p>
            <a:pPr algn="r"/>
            <a:r>
              <a:rPr lang="en-US" sz="900" b="1" dirty="0" smtClean="0">
                <a:solidFill>
                  <a:schemeClr val="accent4">
                    <a:lumMod val="20000"/>
                    <a:lumOff val="80000"/>
                  </a:schemeClr>
                </a:solidFill>
              </a:rPr>
              <a:t>Special Offers are valid until 30.06 or until stock lasts.</a:t>
            </a:r>
            <a:endParaRPr lang="en-GB" sz="900" b="1" dirty="0">
              <a:solidFill>
                <a:schemeClr val="accent4">
                  <a:lumMod val="20000"/>
                  <a:lumOff val="80000"/>
                </a:schemeClr>
              </a:solidFill>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1266" b="92321"/>
          <a:stretch/>
        </p:blipFill>
        <p:spPr>
          <a:xfrm rot="5400000">
            <a:off x="-349705" y="349705"/>
            <a:ext cx="920885" cy="221478"/>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2050" y="36446"/>
            <a:ext cx="1333746" cy="522160"/>
          </a:xfrm>
          <a:prstGeom prst="rect">
            <a:avLst/>
          </a:prstGeom>
        </p:spPr>
      </p:pic>
      <p:sp>
        <p:nvSpPr>
          <p:cNvPr id="19" name="TextBox 18"/>
          <p:cNvSpPr txBox="1"/>
          <p:nvPr/>
        </p:nvSpPr>
        <p:spPr>
          <a:xfrm>
            <a:off x="2257923" y="459219"/>
            <a:ext cx="7651787" cy="461665"/>
          </a:xfrm>
          <a:prstGeom prst="rect">
            <a:avLst/>
          </a:prstGeom>
          <a:noFill/>
        </p:spPr>
        <p:txBody>
          <a:bodyPr wrap="square" rtlCol="0">
            <a:spAutoFit/>
          </a:bodyPr>
          <a:lstStyle/>
          <a:p>
            <a:r>
              <a:rPr lang="en-US" sz="2400" b="1" dirty="0">
                <a:solidFill>
                  <a:srgbClr val="FFFFFF"/>
                </a:solidFill>
                <a:latin typeface="Calibri" panose="020F0502020204030204" pitchFamily="34" charset="0"/>
                <a:ea typeface="Segoe UI Black" panose="020B0A02040204020203" pitchFamily="34" charset="0"/>
                <a:cs typeface="Calibri" panose="020F0502020204030204" pitchFamily="34" charset="0"/>
              </a:rPr>
              <a:t>ThinkPad X1 2-in-1 Gen 10 Aura </a:t>
            </a:r>
            <a:r>
              <a:rPr lang="en-US" sz="2400" b="1" dirty="0" smtClean="0">
                <a:solidFill>
                  <a:srgbClr val="FFFFFF"/>
                </a:solidFill>
                <a:latin typeface="Calibri" panose="020F0502020204030204" pitchFamily="34" charset="0"/>
                <a:ea typeface="Segoe UI Black" panose="020B0A02040204020203" pitchFamily="34" charset="0"/>
                <a:cs typeface="Calibri" panose="020F0502020204030204" pitchFamily="34" charset="0"/>
              </a:rPr>
              <a:t>Edition </a:t>
            </a:r>
            <a:r>
              <a:rPr lang="en-GB" dirty="0" smtClean="0">
                <a:solidFill>
                  <a:srgbClr val="FFFFFF"/>
                </a:solidFill>
                <a:latin typeface="Calibri" panose="020F0502020204030204" pitchFamily="34" charset="0"/>
                <a:ea typeface="Segoe UI Black" panose="020B0A02040204020203" pitchFamily="34" charset="0"/>
                <a:cs typeface="Calibri" panose="020F0502020204030204" pitchFamily="34" charset="0"/>
              </a:rPr>
              <a:t>Special Offers</a:t>
            </a:r>
            <a:endParaRPr lang="en-GB" sz="1600" dirty="0">
              <a:solidFill>
                <a:srgbClr val="FFFFFF"/>
              </a:solidFill>
              <a:latin typeface="Calibri" panose="020F0502020204030204" pitchFamily="34" charset="0"/>
              <a:ea typeface="Segoe UI Black" panose="020B0A02040204020203" pitchFamily="34" charset="0"/>
              <a:cs typeface="Calibri" panose="020F0502020204030204" pitchFamily="34" charset="0"/>
            </a:endParaRP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600" t="275" r="2172"/>
          <a:stretch/>
        </p:blipFill>
        <p:spPr>
          <a:xfrm>
            <a:off x="0" y="1"/>
            <a:ext cx="2103340" cy="6248399"/>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027892"/>
            <a:ext cx="2103340" cy="1275057"/>
          </a:xfrm>
          <a:prstGeom prst="rect">
            <a:avLst/>
          </a:prstGeom>
        </p:spPr>
      </p:pic>
      <p:sp>
        <p:nvSpPr>
          <p:cNvPr id="21" name="Rectangle 20"/>
          <p:cNvSpPr/>
          <p:nvPr/>
        </p:nvSpPr>
        <p:spPr>
          <a:xfrm>
            <a:off x="2117111" y="5303"/>
            <a:ext cx="45719" cy="9155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258510" y="987380"/>
            <a:ext cx="3554587" cy="1384995"/>
          </a:xfrm>
          <a:prstGeom prst="rect">
            <a:avLst/>
          </a:prstGeom>
          <a:noFill/>
        </p:spPr>
        <p:txBody>
          <a:bodyPr wrap="square" rtlCol="0">
            <a:spAutoFit/>
          </a:bodyPr>
          <a:lstStyle/>
          <a:p>
            <a:r>
              <a:rPr lang="en-US" sz="1200" i="1" dirty="0">
                <a:solidFill>
                  <a:schemeClr val="tx1">
                    <a:lumMod val="65000"/>
                    <a:lumOff val="35000"/>
                  </a:schemeClr>
                </a:solidFill>
              </a:rPr>
              <a:t>This remarkable </a:t>
            </a:r>
            <a:r>
              <a:rPr lang="en-US" sz="1200" b="1" i="1" dirty="0">
                <a:solidFill>
                  <a:schemeClr val="tx1">
                    <a:lumMod val="65000"/>
                    <a:lumOff val="35000"/>
                  </a:schemeClr>
                </a:solidFill>
              </a:rPr>
              <a:t>2-in-1 </a:t>
            </a:r>
            <a:r>
              <a:rPr lang="en-US" sz="1200" i="1" dirty="0">
                <a:solidFill>
                  <a:schemeClr val="tx1">
                    <a:lumMod val="65000"/>
                    <a:lumOff val="35000"/>
                  </a:schemeClr>
                </a:solidFill>
              </a:rPr>
              <a:t>device provides an outlet for unleashed creativity. Imagine the power of a premium laptop, the convenience of a touchscreen tablet, and the flexibility of a 360-degree hinge that makes physical screen sharing a cinch. Add to that the magnetic pen option and you can sign documents, sketch designs, take notes, and so much more.</a:t>
            </a:r>
            <a:endParaRPr lang="en-GB" sz="1200" i="1" dirty="0">
              <a:solidFill>
                <a:schemeClr val="tx1">
                  <a:lumMod val="65000"/>
                  <a:lumOff val="35000"/>
                </a:schemeClr>
              </a:solidFill>
            </a:endParaRPr>
          </a:p>
        </p:txBody>
      </p:sp>
      <p:sp>
        <p:nvSpPr>
          <p:cNvPr id="23" name="Rectangle 22"/>
          <p:cNvSpPr/>
          <p:nvPr/>
        </p:nvSpPr>
        <p:spPr>
          <a:xfrm>
            <a:off x="3010792" y="3906248"/>
            <a:ext cx="2921324" cy="461665"/>
          </a:xfrm>
          <a:prstGeom prst="rect">
            <a:avLst/>
          </a:prstGeom>
        </p:spPr>
        <p:txBody>
          <a:bodyPr wrap="square">
            <a:spAutoFit/>
          </a:bodyPr>
          <a:lstStyle/>
          <a:p>
            <a:r>
              <a:rPr lang="en-GB" sz="1200" dirty="0" smtClean="0">
                <a:solidFill>
                  <a:schemeClr val="bg2">
                    <a:lumMod val="50000"/>
                  </a:schemeClr>
                </a:solidFill>
              </a:rPr>
              <a:t>LENOVO AURA EDITION SMART MODES</a:t>
            </a:r>
          </a:p>
          <a:p>
            <a:r>
              <a:rPr lang="en-GB" sz="1200" b="1" dirty="0" smtClean="0">
                <a:solidFill>
                  <a:srgbClr val="6D1C69"/>
                </a:solidFill>
              </a:rPr>
              <a:t>Minimal distraction, maximum get-it-done.</a:t>
            </a:r>
            <a:endParaRPr lang="en-GB" sz="1200" b="1" dirty="0">
              <a:solidFill>
                <a:srgbClr val="6D1C69"/>
              </a:solidFill>
            </a:endParaRPr>
          </a:p>
        </p:txBody>
      </p:sp>
      <p:sp>
        <p:nvSpPr>
          <p:cNvPr id="24" name="Rectangle 23"/>
          <p:cNvSpPr/>
          <p:nvPr/>
        </p:nvSpPr>
        <p:spPr>
          <a:xfrm>
            <a:off x="3462018" y="4407786"/>
            <a:ext cx="673377" cy="276999"/>
          </a:xfrm>
          <a:prstGeom prst="rect">
            <a:avLst/>
          </a:prstGeom>
        </p:spPr>
        <p:txBody>
          <a:bodyPr wrap="square">
            <a:spAutoFit/>
          </a:bodyPr>
          <a:lstStyle/>
          <a:p>
            <a:r>
              <a:rPr lang="en-GB" sz="1200" b="1" dirty="0" smtClean="0">
                <a:solidFill>
                  <a:srgbClr val="6D1C69"/>
                </a:solidFill>
              </a:rPr>
              <a:t>SHIELD</a:t>
            </a:r>
            <a:endParaRPr lang="en-GB" sz="1200" b="1" dirty="0">
              <a:solidFill>
                <a:srgbClr val="6D1C69"/>
              </a:solidFill>
            </a:endParaRPr>
          </a:p>
        </p:txBody>
      </p:sp>
      <p:sp>
        <p:nvSpPr>
          <p:cNvPr id="25" name="Rectangle 24"/>
          <p:cNvSpPr/>
          <p:nvPr/>
        </p:nvSpPr>
        <p:spPr>
          <a:xfrm>
            <a:off x="3461069" y="5659535"/>
            <a:ext cx="1461085" cy="276999"/>
          </a:xfrm>
          <a:prstGeom prst="rect">
            <a:avLst/>
          </a:prstGeom>
        </p:spPr>
        <p:txBody>
          <a:bodyPr wrap="square">
            <a:spAutoFit/>
          </a:bodyPr>
          <a:lstStyle/>
          <a:p>
            <a:r>
              <a:rPr lang="en-GB" sz="1200" b="1" dirty="0" smtClean="0">
                <a:solidFill>
                  <a:srgbClr val="6D1C69"/>
                </a:solidFill>
              </a:rPr>
              <a:t>COLLABORATION</a:t>
            </a:r>
            <a:endParaRPr lang="en-GB" sz="1200" b="1" dirty="0">
              <a:solidFill>
                <a:srgbClr val="6D1C69"/>
              </a:solidFill>
            </a:endParaRPr>
          </a:p>
        </p:txBody>
      </p:sp>
      <p:sp>
        <p:nvSpPr>
          <p:cNvPr id="26" name="Rectangle 25"/>
          <p:cNvSpPr/>
          <p:nvPr/>
        </p:nvSpPr>
        <p:spPr>
          <a:xfrm>
            <a:off x="6192173" y="4448895"/>
            <a:ext cx="673377" cy="276999"/>
          </a:xfrm>
          <a:prstGeom prst="rect">
            <a:avLst/>
          </a:prstGeom>
        </p:spPr>
        <p:txBody>
          <a:bodyPr wrap="square">
            <a:spAutoFit/>
          </a:bodyPr>
          <a:lstStyle/>
          <a:p>
            <a:r>
              <a:rPr lang="en-GB" sz="1200" b="1" dirty="0" smtClean="0">
                <a:solidFill>
                  <a:srgbClr val="6D1C69"/>
                </a:solidFill>
              </a:rPr>
              <a:t>POWER</a:t>
            </a:r>
            <a:endParaRPr lang="en-GB" sz="1200" b="1" dirty="0">
              <a:solidFill>
                <a:srgbClr val="6D1C69"/>
              </a:solidFill>
            </a:endParaRPr>
          </a:p>
        </p:txBody>
      </p:sp>
      <p:sp>
        <p:nvSpPr>
          <p:cNvPr id="27" name="Rectangle 26"/>
          <p:cNvSpPr/>
          <p:nvPr/>
        </p:nvSpPr>
        <p:spPr>
          <a:xfrm>
            <a:off x="3461069" y="5021264"/>
            <a:ext cx="948390" cy="276999"/>
          </a:xfrm>
          <a:prstGeom prst="rect">
            <a:avLst/>
          </a:prstGeom>
        </p:spPr>
        <p:txBody>
          <a:bodyPr wrap="square">
            <a:spAutoFit/>
          </a:bodyPr>
          <a:lstStyle/>
          <a:p>
            <a:r>
              <a:rPr lang="en-GB" sz="1200" b="1" dirty="0" smtClean="0">
                <a:solidFill>
                  <a:srgbClr val="6D1C69"/>
                </a:solidFill>
              </a:rPr>
              <a:t>ATTENTION</a:t>
            </a:r>
            <a:endParaRPr lang="en-GB" sz="1200" b="1" dirty="0">
              <a:solidFill>
                <a:srgbClr val="6D1C69"/>
              </a:solidFill>
            </a:endParaRPr>
          </a:p>
        </p:txBody>
      </p:sp>
      <p:sp>
        <p:nvSpPr>
          <p:cNvPr id="28" name="Rectangle 27"/>
          <p:cNvSpPr/>
          <p:nvPr/>
        </p:nvSpPr>
        <p:spPr>
          <a:xfrm>
            <a:off x="6162095" y="5042436"/>
            <a:ext cx="917567" cy="276999"/>
          </a:xfrm>
          <a:prstGeom prst="rect">
            <a:avLst/>
          </a:prstGeom>
        </p:spPr>
        <p:txBody>
          <a:bodyPr wrap="square">
            <a:spAutoFit/>
          </a:bodyPr>
          <a:lstStyle/>
          <a:p>
            <a:r>
              <a:rPr lang="en-GB" sz="1200" b="1" dirty="0" smtClean="0">
                <a:solidFill>
                  <a:srgbClr val="6D1C69"/>
                </a:solidFill>
              </a:rPr>
              <a:t>WELLNESS</a:t>
            </a:r>
            <a:endParaRPr lang="en-GB" sz="1200" b="1" dirty="0">
              <a:solidFill>
                <a:srgbClr val="6D1C69"/>
              </a:solidFill>
            </a:endParaRPr>
          </a:p>
        </p:txBody>
      </p:sp>
      <p:sp>
        <p:nvSpPr>
          <p:cNvPr id="29" name="Rectangle 28"/>
          <p:cNvSpPr/>
          <p:nvPr/>
        </p:nvSpPr>
        <p:spPr>
          <a:xfrm>
            <a:off x="3461069" y="4575992"/>
            <a:ext cx="2173135" cy="507831"/>
          </a:xfrm>
          <a:prstGeom prst="rect">
            <a:avLst/>
          </a:prstGeom>
        </p:spPr>
        <p:txBody>
          <a:bodyPr wrap="square">
            <a:spAutoFit/>
          </a:bodyPr>
          <a:lstStyle/>
          <a:p>
            <a:r>
              <a:rPr lang="en-US" sz="900" dirty="0" smtClean="0"/>
              <a:t>Provides AI-enhanced security features and recommends actions for digital protection.</a:t>
            </a:r>
            <a:endParaRPr lang="en-GB" sz="900" dirty="0"/>
          </a:p>
        </p:txBody>
      </p:sp>
      <p:sp>
        <p:nvSpPr>
          <p:cNvPr id="30" name="Rectangle 29"/>
          <p:cNvSpPr/>
          <p:nvPr/>
        </p:nvSpPr>
        <p:spPr>
          <a:xfrm>
            <a:off x="3461069" y="5835472"/>
            <a:ext cx="2218287" cy="369332"/>
          </a:xfrm>
          <a:prstGeom prst="rect">
            <a:avLst/>
          </a:prstGeom>
        </p:spPr>
        <p:txBody>
          <a:bodyPr wrap="square">
            <a:spAutoFit/>
          </a:bodyPr>
          <a:lstStyle/>
          <a:p>
            <a:r>
              <a:rPr lang="en-US" sz="900" dirty="0" smtClean="0"/>
              <a:t>Enhances audiovisual effects with AI for richer collaboration, regardless of platform</a:t>
            </a:r>
            <a:endParaRPr lang="en-GB" sz="900" dirty="0"/>
          </a:p>
        </p:txBody>
      </p:sp>
      <p:sp>
        <p:nvSpPr>
          <p:cNvPr id="31" name="Rectangle 30"/>
          <p:cNvSpPr/>
          <p:nvPr/>
        </p:nvSpPr>
        <p:spPr>
          <a:xfrm>
            <a:off x="6165904" y="4603135"/>
            <a:ext cx="2173135" cy="369332"/>
          </a:xfrm>
          <a:prstGeom prst="rect">
            <a:avLst/>
          </a:prstGeom>
        </p:spPr>
        <p:txBody>
          <a:bodyPr wrap="square">
            <a:spAutoFit/>
          </a:bodyPr>
          <a:lstStyle/>
          <a:p>
            <a:r>
              <a:rPr lang="en-US" sz="900" dirty="0" smtClean="0"/>
              <a:t>Optimizes energy efficiency by prioritizing performance, battery life, and fan speed.</a:t>
            </a:r>
            <a:endParaRPr lang="en-GB" sz="900" dirty="0"/>
          </a:p>
        </p:txBody>
      </p:sp>
      <p:sp>
        <p:nvSpPr>
          <p:cNvPr id="32" name="Rectangle 31"/>
          <p:cNvSpPr/>
          <p:nvPr/>
        </p:nvSpPr>
        <p:spPr>
          <a:xfrm>
            <a:off x="6170507" y="5202328"/>
            <a:ext cx="2260187" cy="507831"/>
          </a:xfrm>
          <a:prstGeom prst="rect">
            <a:avLst/>
          </a:prstGeom>
        </p:spPr>
        <p:txBody>
          <a:bodyPr wrap="square">
            <a:spAutoFit/>
          </a:bodyPr>
          <a:lstStyle/>
          <a:p>
            <a:r>
              <a:rPr lang="en-US" sz="900" dirty="0" smtClean="0"/>
              <a:t>Promotes digital health by encouraging regular eye breaks and fostering good ergonomics.</a:t>
            </a:r>
            <a:endParaRPr lang="en-GB" sz="900" dirty="0"/>
          </a:p>
        </p:txBody>
      </p:sp>
      <p:pic>
        <p:nvPicPr>
          <p:cNvPr id="33" name="Picture 32"/>
          <p:cNvPicPr>
            <a:picLocks noChangeAspect="1"/>
          </p:cNvPicPr>
          <p:nvPr/>
        </p:nvPicPr>
        <p:blipFill rotWithShape="1">
          <a:blip r:embed="rId7">
            <a:extLst>
              <a:ext uri="{28A0092B-C50C-407E-A947-70E740481C1C}">
                <a14:useLocalDpi xmlns:a14="http://schemas.microsoft.com/office/drawing/2010/main" val="0"/>
              </a:ext>
            </a:extLst>
          </a:blip>
          <a:srcRect t="1993" b="8432"/>
          <a:stretch/>
        </p:blipFill>
        <p:spPr>
          <a:xfrm>
            <a:off x="2995156" y="4430743"/>
            <a:ext cx="543345" cy="561966"/>
          </a:xfrm>
          <a:prstGeom prst="rect">
            <a:avLst/>
          </a:prstGeom>
        </p:spPr>
      </p:pic>
      <p:pic>
        <p:nvPicPr>
          <p:cNvPr id="34" name="Picture 33"/>
          <p:cNvPicPr>
            <a:picLocks noChangeAspect="1"/>
          </p:cNvPicPr>
          <p:nvPr/>
        </p:nvPicPr>
        <p:blipFill rotWithShape="1">
          <a:blip r:embed="rId8">
            <a:extLst>
              <a:ext uri="{28A0092B-C50C-407E-A947-70E740481C1C}">
                <a14:useLocalDpi xmlns:a14="http://schemas.microsoft.com/office/drawing/2010/main" val="0"/>
              </a:ext>
            </a:extLst>
          </a:blip>
          <a:srcRect l="121" t="859" r="1405" b="2170"/>
          <a:stretch/>
        </p:blipFill>
        <p:spPr>
          <a:xfrm>
            <a:off x="3010792" y="5048613"/>
            <a:ext cx="527709" cy="509354"/>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3566" y="5648197"/>
            <a:ext cx="534935" cy="529420"/>
          </a:xfrm>
          <a:prstGeom prst="rect">
            <a:avLst/>
          </a:prstGeom>
        </p:spPr>
      </p:pic>
      <p:pic>
        <p:nvPicPr>
          <p:cNvPr id="36" name="Picture 35"/>
          <p:cNvPicPr>
            <a:picLocks noChangeAspect="1"/>
          </p:cNvPicPr>
          <p:nvPr/>
        </p:nvPicPr>
        <p:blipFill rotWithShape="1">
          <a:blip r:embed="rId10">
            <a:extLst>
              <a:ext uri="{28A0092B-C50C-407E-A947-70E740481C1C}">
                <a14:useLocalDpi xmlns:a14="http://schemas.microsoft.com/office/drawing/2010/main" val="0"/>
              </a:ext>
            </a:extLst>
          </a:blip>
          <a:srcRect l="2348" t="545" r="1653" b="861"/>
          <a:stretch/>
        </p:blipFill>
        <p:spPr>
          <a:xfrm>
            <a:off x="5684787" y="4436406"/>
            <a:ext cx="541663" cy="556303"/>
          </a:xfrm>
          <a:prstGeom prst="rect">
            <a:avLst/>
          </a:prstGeom>
        </p:spPr>
      </p:pic>
      <p:pic>
        <p:nvPicPr>
          <p:cNvPr id="37" name="Picture 36"/>
          <p:cNvPicPr>
            <a:picLocks noChangeAspect="1"/>
          </p:cNvPicPr>
          <p:nvPr/>
        </p:nvPicPr>
        <p:blipFill rotWithShape="1">
          <a:blip r:embed="rId11">
            <a:extLst>
              <a:ext uri="{28A0092B-C50C-407E-A947-70E740481C1C}">
                <a14:useLocalDpi xmlns:a14="http://schemas.microsoft.com/office/drawing/2010/main" val="0"/>
              </a:ext>
            </a:extLst>
          </a:blip>
          <a:srcRect l="5342" t="861" r="2513" b="2170"/>
          <a:stretch/>
        </p:blipFill>
        <p:spPr>
          <a:xfrm>
            <a:off x="5700437" y="5045922"/>
            <a:ext cx="550924" cy="536426"/>
          </a:xfrm>
          <a:prstGeom prst="rect">
            <a:avLst/>
          </a:prstGeom>
        </p:spPr>
      </p:pic>
      <p:cxnSp>
        <p:nvCxnSpPr>
          <p:cNvPr id="38" name="Straight Connector 37"/>
          <p:cNvCxnSpPr/>
          <p:nvPr/>
        </p:nvCxnSpPr>
        <p:spPr>
          <a:xfrm>
            <a:off x="2855429" y="3804925"/>
            <a:ext cx="6548906" cy="1513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6258510" y="2446426"/>
            <a:ext cx="3554585" cy="600164"/>
          </a:xfrm>
          <a:prstGeom prst="rect">
            <a:avLst/>
          </a:prstGeom>
          <a:noFill/>
        </p:spPr>
        <p:txBody>
          <a:bodyPr wrap="square" rtlCol="0">
            <a:spAutoFit/>
          </a:bodyPr>
          <a:lstStyle/>
          <a:p>
            <a:r>
              <a:rPr lang="en-GB" sz="800" b="1" dirty="0" smtClean="0">
                <a:solidFill>
                  <a:srgbClr val="0070C0"/>
                </a:solidFill>
              </a:rPr>
              <a:t>21NU002BVU </a:t>
            </a:r>
            <a:r>
              <a:rPr lang="en-GB" sz="800" b="1" dirty="0" smtClean="0"/>
              <a:t>LENOVO NOTEBOOK THINKPAD X1 2 IN 1 G10</a:t>
            </a:r>
            <a:r>
              <a:rPr lang="en-GB" sz="800" dirty="0" smtClean="0"/>
              <a:t>, INTEL ULTRA 7 258V, 4.8GHz/12MB, 8 CORES, AI 47 TOPS, 32GB, 1TB SSD M.2 2280 PCIe5, ARC 140V, 14" 2.8K 2880x1800 OLED 500NITS TOUCH, </a:t>
            </a:r>
            <a:r>
              <a:rPr lang="en-GB" sz="900" b="1" u="sng" dirty="0" smtClean="0"/>
              <a:t>5G</a:t>
            </a:r>
            <a:r>
              <a:rPr lang="en-GB" sz="800" dirty="0" smtClean="0"/>
              <a:t>, WIFI7, BT, USB-A, USB4, HDMI, WIN 11 PRO, 3YW, GREY </a:t>
            </a:r>
            <a:r>
              <a:rPr lang="en-GB" sz="800" b="1" dirty="0" smtClean="0">
                <a:solidFill>
                  <a:srgbClr val="FF0000"/>
                </a:solidFill>
              </a:rPr>
              <a:t>€ 3,792</a:t>
            </a:r>
            <a:endParaRPr lang="en-GB" sz="800" b="1" dirty="0">
              <a:solidFill>
                <a:srgbClr val="FF0000"/>
              </a:solidFill>
            </a:endParaRPr>
          </a:p>
        </p:txBody>
      </p:sp>
      <p:sp>
        <p:nvSpPr>
          <p:cNvPr id="59" name="Rectangle 58"/>
          <p:cNvSpPr/>
          <p:nvPr/>
        </p:nvSpPr>
        <p:spPr>
          <a:xfrm>
            <a:off x="3461069" y="5213016"/>
            <a:ext cx="2173136" cy="369332"/>
          </a:xfrm>
          <a:prstGeom prst="rect">
            <a:avLst/>
          </a:prstGeom>
        </p:spPr>
        <p:txBody>
          <a:bodyPr wrap="square">
            <a:spAutoFit/>
          </a:bodyPr>
          <a:lstStyle/>
          <a:p>
            <a:r>
              <a:rPr lang="en-US" sz="900" dirty="0" smtClean="0"/>
              <a:t>Suppresses unwanted disruptions, so you can concentrate on the task at hand.</a:t>
            </a:r>
            <a:endParaRPr lang="en-GB" sz="900" dirty="0"/>
          </a:p>
        </p:txBody>
      </p:sp>
      <p:sp>
        <p:nvSpPr>
          <p:cNvPr id="66" name="TextBox 65"/>
          <p:cNvSpPr txBox="1"/>
          <p:nvPr/>
        </p:nvSpPr>
        <p:spPr>
          <a:xfrm>
            <a:off x="6264048" y="3453659"/>
            <a:ext cx="3549047" cy="261610"/>
          </a:xfrm>
          <a:prstGeom prst="rect">
            <a:avLst/>
          </a:prstGeom>
          <a:noFill/>
          <a:ln w="12700">
            <a:solidFill>
              <a:schemeClr val="tx1"/>
            </a:solidFill>
          </a:ln>
        </p:spPr>
        <p:txBody>
          <a:bodyPr wrap="square" rtlCol="0">
            <a:spAutoFit/>
          </a:bodyPr>
          <a:lstStyle/>
          <a:p>
            <a:r>
              <a:rPr lang="en-GB" sz="1100" dirty="0" smtClean="0"/>
              <a:t>Quectel </a:t>
            </a:r>
            <a:r>
              <a:rPr lang="en-GB" sz="1100" dirty="0"/>
              <a:t>RM520N-GL, </a:t>
            </a:r>
            <a:r>
              <a:rPr lang="en-GB" sz="1100" b="1" dirty="0"/>
              <a:t>5G</a:t>
            </a:r>
            <a:r>
              <a:rPr lang="en-GB" sz="1100" dirty="0"/>
              <a:t> Sub-6 GHz, with </a:t>
            </a:r>
            <a:r>
              <a:rPr lang="en-GB" sz="1100" b="1" dirty="0"/>
              <a:t>Embedded eSIM</a:t>
            </a:r>
          </a:p>
        </p:txBody>
      </p:sp>
      <p:sp>
        <p:nvSpPr>
          <p:cNvPr id="67" name="TextBox 66"/>
          <p:cNvSpPr txBox="1"/>
          <p:nvPr/>
        </p:nvSpPr>
        <p:spPr>
          <a:xfrm>
            <a:off x="6258510" y="3143137"/>
            <a:ext cx="3554585" cy="307777"/>
          </a:xfrm>
          <a:prstGeom prst="rect">
            <a:avLst/>
          </a:prstGeom>
          <a:solidFill>
            <a:srgbClr val="451B5B"/>
          </a:solidFill>
        </p:spPr>
        <p:txBody>
          <a:bodyPr wrap="square" rtlCol="0">
            <a:spAutoFit/>
          </a:bodyPr>
          <a:lstStyle/>
          <a:p>
            <a:pPr marL="171450" indent="-171450">
              <a:buFont typeface="Wingdings" panose="05000000000000000000" pitchFamily="2" charset="2"/>
              <a:buChar char="q"/>
            </a:pPr>
            <a:r>
              <a:rPr lang="en-GB" sz="1400" b="1" dirty="0" smtClean="0">
                <a:solidFill>
                  <a:schemeClr val="bg1"/>
                </a:solidFill>
              </a:rPr>
              <a:t>Includes Mobile </a:t>
            </a:r>
            <a:r>
              <a:rPr lang="en-GB" sz="1400" b="1" dirty="0">
                <a:solidFill>
                  <a:schemeClr val="bg1"/>
                </a:solidFill>
              </a:rPr>
              <a:t>Broadband</a:t>
            </a:r>
          </a:p>
        </p:txBody>
      </p:sp>
      <p:sp>
        <p:nvSpPr>
          <p:cNvPr id="43" name="Rectangle 42"/>
          <p:cNvSpPr/>
          <p:nvPr/>
        </p:nvSpPr>
        <p:spPr>
          <a:xfrm>
            <a:off x="-1" y="6248972"/>
            <a:ext cx="9906001"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12">
            <a:extLst>
              <a:ext uri="{28A0092B-C50C-407E-A947-70E740481C1C}">
                <a14:useLocalDpi xmlns:a14="http://schemas.microsoft.com/office/drawing/2010/main" val="0"/>
              </a:ext>
            </a:extLst>
          </a:blip>
          <a:srcRect l="1201" t="3614" r="1281" b="1269"/>
          <a:stretch/>
        </p:blipFill>
        <p:spPr>
          <a:xfrm>
            <a:off x="243174" y="4154097"/>
            <a:ext cx="2575470" cy="2140594"/>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27074" y="977774"/>
            <a:ext cx="2968752" cy="2810706"/>
          </a:xfrm>
          <a:prstGeom prst="rect">
            <a:avLst/>
          </a:prstGeom>
        </p:spPr>
      </p:pic>
      <p:sp>
        <p:nvSpPr>
          <p:cNvPr id="39" name="Rectangle 38"/>
          <p:cNvSpPr/>
          <p:nvPr/>
        </p:nvSpPr>
        <p:spPr>
          <a:xfrm>
            <a:off x="1200461" y="6443409"/>
            <a:ext cx="1318048" cy="292388"/>
          </a:xfrm>
          <a:prstGeom prst="rect">
            <a:avLst/>
          </a:prstGeom>
          <a:noFill/>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a:t>
            </a:r>
            <a:r>
              <a:rPr lang="en-US" sz="600" dirty="0" smtClean="0">
                <a:latin typeface="HP Simplified" panose="020B0604020204020204" pitchFamily="34" charset="0"/>
                <a:cs typeface="Calibri" pitchFamily="34" charset="0"/>
              </a:rPr>
              <a:t>on</a:t>
            </a:r>
            <a:r>
              <a:rPr lang="en-US" sz="700" dirty="0" smtClean="0">
                <a:latin typeface="HP Simplified" panose="020B0604020204020204" pitchFamily="34" charset="0"/>
                <a:cs typeface="Calibri" pitchFamily="34" charset="0"/>
              </a:rPr>
              <a:t>: </a:t>
            </a:r>
          </a:p>
        </p:txBody>
      </p:sp>
      <p:sp>
        <p:nvSpPr>
          <p:cNvPr id="40" name="Rectangle 39"/>
          <p:cNvSpPr/>
          <p:nvPr/>
        </p:nvSpPr>
        <p:spPr>
          <a:xfrm>
            <a:off x="6709033" y="6312604"/>
            <a:ext cx="3223772" cy="553998"/>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600" dirty="0">
                <a:latin typeface="HP Simplified" panose="020B0604020204020204" pitchFamily="34" charset="0"/>
                <a:cs typeface="Calibri" pitchFamily="34" charset="0"/>
              </a:rPr>
              <a:t>Prices, promotions, specifications, availability and terms of offers may change without notice. Despite our best efforts, a small number of items may contain pricing, typography, or photography errors. Correct prices and promotions are validated at the time your order is placed.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a:t>
            </a:r>
            <a:r>
              <a:rPr lang="en-GB" sz="600" b="1" dirty="0">
                <a:latin typeface="HP Simplified" panose="020B0604020204020204" pitchFamily="34" charset="0"/>
                <a:cs typeface="Calibri" pitchFamily="34" charset="0"/>
              </a:rPr>
              <a:t>VAT is included</a:t>
            </a:r>
          </a:p>
        </p:txBody>
      </p:sp>
    </p:spTree>
    <p:extLst>
      <p:ext uri="{BB962C8B-B14F-4D97-AF65-F5344CB8AC3E}">
        <p14:creationId xmlns:p14="http://schemas.microsoft.com/office/powerpoint/2010/main" val="1290358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TotalTime>
  <Words>708</Words>
  <Application>Microsoft Office PowerPoint</Application>
  <PresentationFormat>A4 Paper (210x297 mm)</PresentationFormat>
  <Paragraphs>46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HP Simplified</vt:lpstr>
      <vt:lpstr>Segoe UI Black</vt:lpstr>
      <vt:lpstr>Wingdings</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Yiannis Andreou</dc:creator>
  <cp:lastModifiedBy>Yiannis Andreou</cp:lastModifiedBy>
  <cp:revision>30</cp:revision>
  <dcterms:created xsi:type="dcterms:W3CDTF">2025-06-20T05:31:33Z</dcterms:created>
  <dcterms:modified xsi:type="dcterms:W3CDTF">2025-06-23T14:24:34Z</dcterms:modified>
</cp:coreProperties>
</file>