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1C69"/>
    <a:srgbClr val="421C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16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1A5BF4-85C5-4011-A5EC-B4DDCEE9CB82}"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B6B342-55DF-4EAE-BCA7-891DA6F18077}" type="slidenum">
              <a:rPr lang="en-GB" smtClean="0"/>
              <a:t>‹#›</a:t>
            </a:fld>
            <a:endParaRPr lang="en-GB"/>
          </a:p>
        </p:txBody>
      </p:sp>
    </p:spTree>
    <p:extLst>
      <p:ext uri="{BB962C8B-B14F-4D97-AF65-F5344CB8AC3E}">
        <p14:creationId xmlns:p14="http://schemas.microsoft.com/office/powerpoint/2010/main" val="167459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1A5BF4-85C5-4011-A5EC-B4DDCEE9CB82}"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B6B342-55DF-4EAE-BCA7-891DA6F18077}" type="slidenum">
              <a:rPr lang="en-GB" smtClean="0"/>
              <a:t>‹#›</a:t>
            </a:fld>
            <a:endParaRPr lang="en-GB"/>
          </a:p>
        </p:txBody>
      </p:sp>
    </p:spTree>
    <p:extLst>
      <p:ext uri="{BB962C8B-B14F-4D97-AF65-F5344CB8AC3E}">
        <p14:creationId xmlns:p14="http://schemas.microsoft.com/office/powerpoint/2010/main" val="293765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1A5BF4-85C5-4011-A5EC-B4DDCEE9CB82}"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B6B342-55DF-4EAE-BCA7-891DA6F18077}" type="slidenum">
              <a:rPr lang="en-GB" smtClean="0"/>
              <a:t>‹#›</a:t>
            </a:fld>
            <a:endParaRPr lang="en-GB"/>
          </a:p>
        </p:txBody>
      </p:sp>
    </p:spTree>
    <p:extLst>
      <p:ext uri="{BB962C8B-B14F-4D97-AF65-F5344CB8AC3E}">
        <p14:creationId xmlns:p14="http://schemas.microsoft.com/office/powerpoint/2010/main" val="428669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1A5BF4-85C5-4011-A5EC-B4DDCEE9CB82}"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B6B342-55DF-4EAE-BCA7-891DA6F18077}" type="slidenum">
              <a:rPr lang="en-GB" smtClean="0"/>
              <a:t>‹#›</a:t>
            </a:fld>
            <a:endParaRPr lang="en-GB"/>
          </a:p>
        </p:txBody>
      </p:sp>
    </p:spTree>
    <p:extLst>
      <p:ext uri="{BB962C8B-B14F-4D97-AF65-F5344CB8AC3E}">
        <p14:creationId xmlns:p14="http://schemas.microsoft.com/office/powerpoint/2010/main" val="165939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1A5BF4-85C5-4011-A5EC-B4DDCEE9CB82}"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B6B342-55DF-4EAE-BCA7-891DA6F18077}" type="slidenum">
              <a:rPr lang="en-GB" smtClean="0"/>
              <a:t>‹#›</a:t>
            </a:fld>
            <a:endParaRPr lang="en-GB"/>
          </a:p>
        </p:txBody>
      </p:sp>
    </p:spTree>
    <p:extLst>
      <p:ext uri="{BB962C8B-B14F-4D97-AF65-F5344CB8AC3E}">
        <p14:creationId xmlns:p14="http://schemas.microsoft.com/office/powerpoint/2010/main" val="126734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1A5BF4-85C5-4011-A5EC-B4DDCEE9CB82}" type="datetimeFigureOut">
              <a:rPr lang="en-GB" smtClean="0"/>
              <a:t>19/06/2025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B6B342-55DF-4EAE-BCA7-891DA6F18077}" type="slidenum">
              <a:rPr lang="en-GB" smtClean="0"/>
              <a:t>‹#›</a:t>
            </a:fld>
            <a:endParaRPr lang="en-GB"/>
          </a:p>
        </p:txBody>
      </p:sp>
    </p:spTree>
    <p:extLst>
      <p:ext uri="{BB962C8B-B14F-4D97-AF65-F5344CB8AC3E}">
        <p14:creationId xmlns:p14="http://schemas.microsoft.com/office/powerpoint/2010/main" val="2552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1A5BF4-85C5-4011-A5EC-B4DDCEE9CB82}" type="datetimeFigureOut">
              <a:rPr lang="en-GB" smtClean="0"/>
              <a:t>19/06/2025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B6B342-55DF-4EAE-BCA7-891DA6F18077}" type="slidenum">
              <a:rPr lang="en-GB" smtClean="0"/>
              <a:t>‹#›</a:t>
            </a:fld>
            <a:endParaRPr lang="en-GB"/>
          </a:p>
        </p:txBody>
      </p:sp>
    </p:spTree>
    <p:extLst>
      <p:ext uri="{BB962C8B-B14F-4D97-AF65-F5344CB8AC3E}">
        <p14:creationId xmlns:p14="http://schemas.microsoft.com/office/powerpoint/2010/main" val="150783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1A5BF4-85C5-4011-A5EC-B4DDCEE9CB82}" type="datetimeFigureOut">
              <a:rPr lang="en-GB" smtClean="0"/>
              <a:t>19/06/2025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B6B342-55DF-4EAE-BCA7-891DA6F18077}" type="slidenum">
              <a:rPr lang="en-GB" smtClean="0"/>
              <a:t>‹#›</a:t>
            </a:fld>
            <a:endParaRPr lang="en-GB"/>
          </a:p>
        </p:txBody>
      </p:sp>
    </p:spTree>
    <p:extLst>
      <p:ext uri="{BB962C8B-B14F-4D97-AF65-F5344CB8AC3E}">
        <p14:creationId xmlns:p14="http://schemas.microsoft.com/office/powerpoint/2010/main" val="1990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A5BF4-85C5-4011-A5EC-B4DDCEE9CB82}" type="datetimeFigureOut">
              <a:rPr lang="en-GB" smtClean="0"/>
              <a:t>19/06/2025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B6B342-55DF-4EAE-BCA7-891DA6F18077}" type="slidenum">
              <a:rPr lang="en-GB" smtClean="0"/>
              <a:t>‹#›</a:t>
            </a:fld>
            <a:endParaRPr lang="en-GB"/>
          </a:p>
        </p:txBody>
      </p:sp>
    </p:spTree>
    <p:extLst>
      <p:ext uri="{BB962C8B-B14F-4D97-AF65-F5344CB8AC3E}">
        <p14:creationId xmlns:p14="http://schemas.microsoft.com/office/powerpoint/2010/main" val="253528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A5BF4-85C5-4011-A5EC-B4DDCEE9CB82}" type="datetimeFigureOut">
              <a:rPr lang="en-GB" smtClean="0"/>
              <a:t>19/06/2025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B6B342-55DF-4EAE-BCA7-891DA6F18077}" type="slidenum">
              <a:rPr lang="en-GB" smtClean="0"/>
              <a:t>‹#›</a:t>
            </a:fld>
            <a:endParaRPr lang="en-GB"/>
          </a:p>
        </p:txBody>
      </p:sp>
    </p:spTree>
    <p:extLst>
      <p:ext uri="{BB962C8B-B14F-4D97-AF65-F5344CB8AC3E}">
        <p14:creationId xmlns:p14="http://schemas.microsoft.com/office/powerpoint/2010/main" val="148971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A5BF4-85C5-4011-A5EC-B4DDCEE9CB82}" type="datetimeFigureOut">
              <a:rPr lang="en-GB" smtClean="0"/>
              <a:t>19/06/2025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B6B342-55DF-4EAE-BCA7-891DA6F18077}" type="slidenum">
              <a:rPr lang="en-GB" smtClean="0"/>
              <a:t>‹#›</a:t>
            </a:fld>
            <a:endParaRPr lang="en-GB"/>
          </a:p>
        </p:txBody>
      </p:sp>
    </p:spTree>
    <p:extLst>
      <p:ext uri="{BB962C8B-B14F-4D97-AF65-F5344CB8AC3E}">
        <p14:creationId xmlns:p14="http://schemas.microsoft.com/office/powerpoint/2010/main" val="393154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A5BF4-85C5-4011-A5EC-B4DDCEE9CB82}" type="datetimeFigureOut">
              <a:rPr lang="en-GB" smtClean="0"/>
              <a:t>19/06/2025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6B342-55DF-4EAE-BCA7-891DA6F18077}" type="slidenum">
              <a:rPr lang="en-GB" smtClean="0"/>
              <a:t>‹#›</a:t>
            </a:fld>
            <a:endParaRPr lang="en-GB"/>
          </a:p>
        </p:txBody>
      </p:sp>
    </p:spTree>
    <p:extLst>
      <p:ext uri="{BB962C8B-B14F-4D97-AF65-F5344CB8AC3E}">
        <p14:creationId xmlns:p14="http://schemas.microsoft.com/office/powerpoint/2010/main" val="3506527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0.JPG"/><Relationship Id="rId3" Type="http://schemas.openxmlformats.org/officeDocument/2006/relationships/image" Target="../media/image2.png"/><Relationship Id="rId7" Type="http://schemas.openxmlformats.org/officeDocument/2006/relationships/image" Target="../media/image13.jpeg"/><Relationship Id="rId12" Type="http://schemas.openxmlformats.org/officeDocument/2006/relationships/image" Target="../media/image9.JPG"/><Relationship Id="rId2"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6.jpg"/><Relationship Id="rId10" Type="http://schemas.openxmlformats.org/officeDocument/2006/relationships/image" Target="../media/image7.JPG"/><Relationship Id="rId4" Type="http://schemas.openxmlformats.org/officeDocument/2006/relationships/image" Target="../media/image4.png"/><Relationship Id="rId9" Type="http://schemas.openxmlformats.org/officeDocument/2006/relationships/image" Target="../media/image15.JP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117111" y="5303"/>
            <a:ext cx="45719" cy="9155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p:cNvPicPr>
            <a:picLocks noChangeAspect="1"/>
          </p:cNvPicPr>
          <p:nvPr/>
        </p:nvPicPr>
        <p:blipFill rotWithShape="1">
          <a:blip r:embed="rId2">
            <a:extLst>
              <a:ext uri="{28A0092B-C50C-407E-A947-70E740481C1C}">
                <a14:useLocalDpi xmlns:a14="http://schemas.microsoft.com/office/drawing/2010/main" val="0"/>
              </a:ext>
            </a:extLst>
          </a:blip>
          <a:srcRect l="443" t="924" b="83268"/>
          <a:stretch/>
        </p:blipFill>
        <p:spPr>
          <a:xfrm>
            <a:off x="2192050" y="1"/>
            <a:ext cx="7710503" cy="920883"/>
          </a:xfrm>
          <a:prstGeom prst="rect">
            <a:avLst/>
          </a:prstGeom>
        </p:spPr>
      </p:pic>
      <p:sp>
        <p:nvSpPr>
          <p:cNvPr id="4" name="TextBox 3"/>
          <p:cNvSpPr txBox="1"/>
          <p:nvPr/>
        </p:nvSpPr>
        <p:spPr>
          <a:xfrm>
            <a:off x="6109762" y="2059189"/>
            <a:ext cx="2357757" cy="1569660"/>
          </a:xfrm>
          <a:prstGeom prst="rect">
            <a:avLst/>
          </a:prstGeom>
          <a:noFill/>
        </p:spPr>
        <p:txBody>
          <a:bodyPr wrap="square" rtlCol="0">
            <a:spAutoFit/>
          </a:bodyPr>
          <a:lstStyle/>
          <a:p>
            <a:r>
              <a:rPr lang="en-GB" sz="800" b="1" dirty="0" smtClean="0">
                <a:solidFill>
                  <a:srgbClr val="0070C0"/>
                </a:solidFill>
              </a:rPr>
              <a:t>21QA001CVU</a:t>
            </a:r>
            <a:r>
              <a:rPr lang="en-GB" sz="800" dirty="0"/>
              <a:t> </a:t>
            </a:r>
            <a:r>
              <a:rPr lang="en-GB" sz="800" b="1" dirty="0" smtClean="0"/>
              <a:t>LENOVO NOTEBOOK THINKPAD X9-14 G1</a:t>
            </a:r>
            <a:r>
              <a:rPr lang="en-GB" sz="800" dirty="0" smtClean="0"/>
              <a:t>, INTEL ULTRA 7 258V, 2.2-4.8GHz/12MB, 8 CORES, 32GB, 1TB SSD M.2 2242 PCIe, AI NPU 47 TOPS, ARC 140V GRAPHICS, 14' WUXGA 1920x1200 OLED 400NITS, WIFI7, BT, USB-C, HDMI, WIN 11 PRO, 3YW, GREY </a:t>
            </a:r>
            <a:r>
              <a:rPr lang="en-GB" sz="800" b="1" dirty="0" smtClean="0">
                <a:solidFill>
                  <a:srgbClr val="FF0000"/>
                </a:solidFill>
              </a:rPr>
              <a:t>€ </a:t>
            </a:r>
            <a:r>
              <a:rPr lang="en-GB" sz="800" b="1" dirty="0" smtClean="0">
                <a:solidFill>
                  <a:srgbClr val="FF0000"/>
                </a:solidFill>
              </a:rPr>
              <a:t>2</a:t>
            </a:r>
            <a:r>
              <a:rPr lang="el-GR" sz="800" b="1" dirty="0" smtClean="0">
                <a:solidFill>
                  <a:srgbClr val="FF0000"/>
                </a:solidFill>
              </a:rPr>
              <a:t>,</a:t>
            </a:r>
            <a:r>
              <a:rPr lang="en-GB" sz="800" b="1" dirty="0" smtClean="0">
                <a:solidFill>
                  <a:srgbClr val="FF0000"/>
                </a:solidFill>
              </a:rPr>
              <a:t>459</a:t>
            </a:r>
            <a:endParaRPr lang="en-GB" sz="800" b="1" dirty="0" smtClean="0">
              <a:solidFill>
                <a:srgbClr val="FF0000"/>
              </a:solidFill>
            </a:endParaRPr>
          </a:p>
          <a:p>
            <a:r>
              <a:rPr lang="en-GB" sz="800" b="1" dirty="0" smtClean="0">
                <a:solidFill>
                  <a:srgbClr val="0070C0"/>
                </a:solidFill>
              </a:rPr>
              <a:t>21QA0048VU</a:t>
            </a:r>
            <a:r>
              <a:rPr lang="en-GB" sz="800" dirty="0"/>
              <a:t> </a:t>
            </a:r>
            <a:r>
              <a:rPr lang="en-GB" sz="800" b="1" dirty="0" smtClean="0"/>
              <a:t>LENOVO NOTEBOOK THINKPAD X9-14 G1</a:t>
            </a:r>
            <a:r>
              <a:rPr lang="en-GB" sz="800" dirty="0" smtClean="0"/>
              <a:t>, INTEL ULTRA 7 258V, 2.2-4.8GHz/12MB, 8 CORES, 32GB, 1TB SSD M.2 2242 PCIe, AI NPU 47 TOPS, ARC 140V GRAPHICS, 14' 2.8K 2880x1800 OLED 500NITS, TOUCH, WIFI7, BT, USB-C, HDMI, WIN 11 PRO, 3YW, GREY </a:t>
            </a:r>
            <a:r>
              <a:rPr lang="en-GB" sz="800" b="1" dirty="0" smtClean="0">
                <a:solidFill>
                  <a:srgbClr val="FF0000"/>
                </a:solidFill>
              </a:rPr>
              <a:t>€ </a:t>
            </a:r>
            <a:r>
              <a:rPr lang="en-GB" sz="800" b="1" dirty="0" smtClean="0">
                <a:solidFill>
                  <a:srgbClr val="FF0000"/>
                </a:solidFill>
              </a:rPr>
              <a:t>2</a:t>
            </a:r>
            <a:r>
              <a:rPr lang="el-GR" sz="800" b="1" dirty="0" smtClean="0">
                <a:solidFill>
                  <a:srgbClr val="FF0000"/>
                </a:solidFill>
              </a:rPr>
              <a:t>,</a:t>
            </a:r>
            <a:r>
              <a:rPr lang="en-GB" sz="800" b="1" dirty="0" smtClean="0">
                <a:solidFill>
                  <a:srgbClr val="FF0000"/>
                </a:solidFill>
              </a:rPr>
              <a:t>665</a:t>
            </a:r>
            <a:endParaRPr lang="en-GB" sz="800" b="1" dirty="0" smtClean="0">
              <a:solidFill>
                <a:srgbClr val="FF0000"/>
              </a:solidFill>
            </a:endParaRPr>
          </a:p>
        </p:txBody>
      </p:sp>
      <p:sp>
        <p:nvSpPr>
          <p:cNvPr id="6" name="Rectangle 5"/>
          <p:cNvSpPr/>
          <p:nvPr/>
        </p:nvSpPr>
        <p:spPr>
          <a:xfrm>
            <a:off x="0" y="6321208"/>
            <a:ext cx="9906000" cy="536791"/>
          </a:xfrm>
          <a:prstGeom prst="rect">
            <a:avLst/>
          </a:prstGeom>
          <a:solidFill>
            <a:schemeClr val="bg1">
              <a:lumMod val="95000"/>
            </a:schemeClr>
          </a:solidFill>
          <a:ln>
            <a:noFill/>
          </a:ln>
          <a:effectLst>
            <a:outerShdw blurRad="50800" dist="12700" dir="1542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713944" y="171366"/>
            <a:ext cx="1188609" cy="230832"/>
          </a:xfrm>
          <a:prstGeom prst="rect">
            <a:avLst/>
          </a:prstGeom>
          <a:noFill/>
        </p:spPr>
        <p:txBody>
          <a:bodyPr wrap="square" rtlCol="0">
            <a:spAutoFit/>
          </a:bodyPr>
          <a:lstStyle/>
          <a:p>
            <a:pPr algn="r"/>
            <a:r>
              <a:rPr lang="en-US" sz="900" b="1" dirty="0" smtClean="0"/>
              <a:t>Retail </a:t>
            </a:r>
            <a:r>
              <a:rPr lang="en-US" sz="900" b="1" dirty="0"/>
              <a:t>File </a:t>
            </a:r>
            <a:r>
              <a:rPr lang="en-US" sz="900" b="1" dirty="0" smtClean="0"/>
              <a:t>June 2025</a:t>
            </a:r>
            <a:endParaRPr lang="en-US" sz="900" b="1" dirty="0"/>
          </a:p>
        </p:txBody>
      </p:sp>
      <p:sp>
        <p:nvSpPr>
          <p:cNvPr id="13" name="TextBox 12"/>
          <p:cNvSpPr txBox="1"/>
          <p:nvPr/>
        </p:nvSpPr>
        <p:spPr>
          <a:xfrm>
            <a:off x="6894759" y="326113"/>
            <a:ext cx="3014950" cy="230832"/>
          </a:xfrm>
          <a:prstGeom prst="rect">
            <a:avLst/>
          </a:prstGeom>
          <a:noFill/>
        </p:spPr>
        <p:txBody>
          <a:bodyPr wrap="square" rtlCol="0">
            <a:spAutoFit/>
          </a:bodyPr>
          <a:lstStyle/>
          <a:p>
            <a:pPr algn="r"/>
            <a:r>
              <a:rPr lang="en-US" sz="900" b="1" dirty="0" smtClean="0">
                <a:solidFill>
                  <a:srgbClr val="FF0000"/>
                </a:solidFill>
              </a:rPr>
              <a:t>Special Offers are valid until 30.06 or until stock lasts.</a:t>
            </a:r>
            <a:endParaRPr lang="en-GB" sz="900" b="1" dirty="0">
              <a:solidFill>
                <a:srgbClr val="FF0000"/>
              </a:solidFill>
            </a:endParaRPr>
          </a:p>
        </p:txBody>
      </p:sp>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600" t="275" r="2172"/>
          <a:stretch/>
        </p:blipFill>
        <p:spPr>
          <a:xfrm>
            <a:off x="-12248" y="1"/>
            <a:ext cx="2115588" cy="6174296"/>
          </a:xfrm>
          <a:prstGeom prst="rect">
            <a:avLst/>
          </a:prstGeom>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8482" t="3352" r="6027" b="3864"/>
          <a:stretch/>
        </p:blipFill>
        <p:spPr>
          <a:xfrm>
            <a:off x="99631" y="3906313"/>
            <a:ext cx="2954535" cy="2377272"/>
          </a:xfrm>
          <a:prstGeom prst="rect">
            <a:avLst/>
          </a:prstGeom>
        </p:spPr>
      </p:pic>
      <p:sp>
        <p:nvSpPr>
          <p:cNvPr id="38" name="TextBox 37"/>
          <p:cNvSpPr txBox="1"/>
          <p:nvPr/>
        </p:nvSpPr>
        <p:spPr>
          <a:xfrm>
            <a:off x="2305739" y="949439"/>
            <a:ext cx="6223683" cy="1200329"/>
          </a:xfrm>
          <a:prstGeom prst="rect">
            <a:avLst/>
          </a:prstGeom>
          <a:noFill/>
        </p:spPr>
        <p:txBody>
          <a:bodyPr wrap="square" rtlCol="0">
            <a:spAutoFit/>
          </a:bodyPr>
          <a:lstStyle/>
          <a:p>
            <a:r>
              <a:rPr lang="en-US" sz="1200" i="1" dirty="0" smtClean="0">
                <a:solidFill>
                  <a:schemeClr val="tx1">
                    <a:lumMod val="65000"/>
                    <a:lumOff val="35000"/>
                  </a:schemeClr>
                </a:solidFill>
              </a:rPr>
              <a:t>What happens when the already-innovative ThinkPad is reimagined to embody a next- level next-gen AI PC? Introducing Lenovo ThinkPad X9 14 Gen 1 Aura Edition, imagined with Intel, a modern premium device that combines intentional elegance and an extraordinary UX. Delivering extreme thinness, energy efficiency, and personalized AI-accelerated productivity with Copilot+ PC 1 experiences and Lenovo AI Now, Lenovo is setting new industry standards and pushing the boundaries of distinction.</a:t>
            </a:r>
            <a:endParaRPr lang="en-GB" sz="1200" i="1" dirty="0">
              <a:solidFill>
                <a:schemeClr val="tx1">
                  <a:lumMod val="65000"/>
                  <a:lumOff val="35000"/>
                </a:schemeClr>
              </a:solidFill>
            </a:endParaRPr>
          </a:p>
        </p:txBody>
      </p:sp>
      <p:sp>
        <p:nvSpPr>
          <p:cNvPr id="42" name="TextBox 41"/>
          <p:cNvSpPr txBox="1"/>
          <p:nvPr/>
        </p:nvSpPr>
        <p:spPr>
          <a:xfrm>
            <a:off x="2257923" y="459219"/>
            <a:ext cx="4822835" cy="477054"/>
          </a:xfrm>
          <a:prstGeom prst="rect">
            <a:avLst/>
          </a:prstGeom>
          <a:noFill/>
        </p:spPr>
        <p:txBody>
          <a:bodyPr wrap="square" rtlCol="0">
            <a:spAutoFit/>
          </a:bodyPr>
          <a:lstStyle/>
          <a:p>
            <a:r>
              <a:rPr lang="fr-FR" sz="2400" b="1" dirty="0" smtClean="0">
                <a:solidFill>
                  <a:srgbClr val="FFFFFF"/>
                </a:solidFill>
                <a:latin typeface="Calibri" panose="020F0502020204030204" pitchFamily="34" charset="0"/>
                <a:ea typeface="Segoe UI Black" panose="020B0A02040204020203" pitchFamily="34" charset="0"/>
                <a:cs typeface="Calibri" panose="020F0502020204030204" pitchFamily="34" charset="0"/>
              </a:rPr>
              <a:t>X9 14 Gen 1 Aura Edition</a:t>
            </a:r>
            <a:r>
              <a:rPr lang="en-GB" sz="2400" dirty="0" smtClean="0">
                <a:solidFill>
                  <a:srgbClr val="FFFFFF"/>
                </a:solidFill>
                <a:latin typeface="Calibri" panose="020F0502020204030204" pitchFamily="34" charset="0"/>
                <a:ea typeface="Segoe UI Black" panose="020B0A02040204020203" pitchFamily="34" charset="0"/>
                <a:cs typeface="Calibri" panose="020F0502020204030204" pitchFamily="34" charset="0"/>
              </a:rPr>
              <a:t> </a:t>
            </a:r>
            <a:r>
              <a:rPr lang="en-GB" dirty="0" smtClean="0">
                <a:solidFill>
                  <a:srgbClr val="FFFFFF"/>
                </a:solidFill>
                <a:latin typeface="Calibri" panose="020F0502020204030204" pitchFamily="34" charset="0"/>
                <a:ea typeface="Segoe UI Black" panose="020B0A02040204020203" pitchFamily="34" charset="0"/>
                <a:cs typeface="Calibri" panose="020F0502020204030204" pitchFamily="34" charset="0"/>
              </a:rPr>
              <a:t>Special Offers</a:t>
            </a:r>
            <a:endParaRPr lang="en-GB" sz="1600" dirty="0">
              <a:solidFill>
                <a:srgbClr val="FFFFFF"/>
              </a:solidFill>
              <a:latin typeface="Calibri" panose="020F0502020204030204" pitchFamily="34" charset="0"/>
              <a:ea typeface="Segoe UI Black" panose="020B0A02040204020203" pitchFamily="34" charset="0"/>
              <a:cs typeface="Calibri" panose="020F0502020204030204" pitchFamily="34" charset="0"/>
            </a:endParaRPr>
          </a:p>
        </p:txBody>
      </p:sp>
      <p:sp>
        <p:nvSpPr>
          <p:cNvPr id="44" name="TextBox 43"/>
          <p:cNvSpPr txBox="1"/>
          <p:nvPr/>
        </p:nvSpPr>
        <p:spPr>
          <a:xfrm>
            <a:off x="8706788" y="160546"/>
            <a:ext cx="1188609" cy="230832"/>
          </a:xfrm>
          <a:prstGeom prst="rect">
            <a:avLst/>
          </a:prstGeom>
          <a:noFill/>
        </p:spPr>
        <p:txBody>
          <a:bodyPr wrap="square" rtlCol="0">
            <a:spAutoFit/>
          </a:bodyPr>
          <a:lstStyle/>
          <a:p>
            <a:pPr algn="r"/>
            <a:r>
              <a:rPr lang="en-US" sz="900" b="1" dirty="0" smtClean="0">
                <a:solidFill>
                  <a:schemeClr val="bg1"/>
                </a:solidFill>
              </a:rPr>
              <a:t>Retail </a:t>
            </a:r>
            <a:r>
              <a:rPr lang="en-US" sz="900" b="1" dirty="0">
                <a:solidFill>
                  <a:schemeClr val="bg1"/>
                </a:solidFill>
              </a:rPr>
              <a:t>File </a:t>
            </a:r>
            <a:r>
              <a:rPr lang="en-US" sz="900" b="1" dirty="0" smtClean="0">
                <a:solidFill>
                  <a:schemeClr val="bg1"/>
                </a:solidFill>
              </a:rPr>
              <a:t>June 2025</a:t>
            </a:r>
            <a:endParaRPr lang="en-US" sz="900" b="1" dirty="0">
              <a:solidFill>
                <a:schemeClr val="bg1"/>
              </a:solidFill>
            </a:endParaRPr>
          </a:p>
        </p:txBody>
      </p:sp>
      <p:sp>
        <p:nvSpPr>
          <p:cNvPr id="45" name="TextBox 44"/>
          <p:cNvSpPr txBox="1"/>
          <p:nvPr/>
        </p:nvSpPr>
        <p:spPr>
          <a:xfrm>
            <a:off x="6887603" y="315293"/>
            <a:ext cx="3014950" cy="230832"/>
          </a:xfrm>
          <a:prstGeom prst="rect">
            <a:avLst/>
          </a:prstGeom>
          <a:noFill/>
        </p:spPr>
        <p:txBody>
          <a:bodyPr wrap="square" rtlCol="0">
            <a:spAutoFit/>
          </a:bodyPr>
          <a:lstStyle/>
          <a:p>
            <a:pPr algn="r"/>
            <a:r>
              <a:rPr lang="en-US" sz="900" b="1" dirty="0" smtClean="0">
                <a:solidFill>
                  <a:schemeClr val="accent4">
                    <a:lumMod val="20000"/>
                    <a:lumOff val="80000"/>
                  </a:schemeClr>
                </a:solidFill>
              </a:rPr>
              <a:t>Special Offers are valid until 30.06 or until stock lasts.</a:t>
            </a:r>
            <a:endParaRPr lang="en-GB" sz="900" b="1" dirty="0">
              <a:solidFill>
                <a:schemeClr val="accent4">
                  <a:lumMod val="20000"/>
                  <a:lumOff val="80000"/>
                </a:schemeClr>
              </a:solidFill>
            </a:endParaRPr>
          </a:p>
        </p:txBody>
      </p:sp>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2050" y="36446"/>
            <a:ext cx="1333746" cy="522160"/>
          </a:xfrm>
          <a:prstGeom prst="rect">
            <a:avLst/>
          </a:prstGeom>
        </p:spPr>
      </p:pic>
      <p:pic>
        <p:nvPicPr>
          <p:cNvPr id="56" name="Picture 5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48" y="2027892"/>
            <a:ext cx="2115588" cy="1275057"/>
          </a:xfrm>
          <a:prstGeom prst="rect">
            <a:avLst/>
          </a:prstGeom>
        </p:spPr>
      </p:pic>
      <p:pic>
        <p:nvPicPr>
          <p:cNvPr id="78" name="Picture 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0236" y="2059189"/>
            <a:ext cx="3497298" cy="1662269"/>
          </a:xfrm>
          <a:prstGeom prst="rect">
            <a:avLst/>
          </a:prstGeom>
        </p:spPr>
      </p:pic>
      <p:sp>
        <p:nvSpPr>
          <p:cNvPr id="80" name="Rectangle 79"/>
          <p:cNvSpPr/>
          <p:nvPr/>
        </p:nvSpPr>
        <p:spPr>
          <a:xfrm>
            <a:off x="3012575" y="3923109"/>
            <a:ext cx="2921324" cy="461665"/>
          </a:xfrm>
          <a:prstGeom prst="rect">
            <a:avLst/>
          </a:prstGeom>
        </p:spPr>
        <p:txBody>
          <a:bodyPr wrap="square">
            <a:spAutoFit/>
          </a:bodyPr>
          <a:lstStyle/>
          <a:p>
            <a:r>
              <a:rPr lang="en-GB" sz="1200" dirty="0" smtClean="0">
                <a:solidFill>
                  <a:schemeClr val="bg2">
                    <a:lumMod val="50000"/>
                  </a:schemeClr>
                </a:solidFill>
              </a:rPr>
              <a:t>LENOVO AURA EDITION SMART MODES</a:t>
            </a:r>
          </a:p>
          <a:p>
            <a:r>
              <a:rPr lang="en-GB" sz="1200" b="1" dirty="0" smtClean="0">
                <a:solidFill>
                  <a:srgbClr val="6D1C69"/>
                </a:solidFill>
              </a:rPr>
              <a:t>Minimal distraction, maximum get-it-done.</a:t>
            </a:r>
            <a:endParaRPr lang="en-GB" sz="1200" b="1" dirty="0">
              <a:solidFill>
                <a:srgbClr val="6D1C69"/>
              </a:solidFill>
            </a:endParaRPr>
          </a:p>
        </p:txBody>
      </p:sp>
      <p:sp>
        <p:nvSpPr>
          <p:cNvPr id="81" name="Rectangle 80"/>
          <p:cNvSpPr/>
          <p:nvPr/>
        </p:nvSpPr>
        <p:spPr>
          <a:xfrm>
            <a:off x="3525796" y="4377279"/>
            <a:ext cx="673377" cy="276999"/>
          </a:xfrm>
          <a:prstGeom prst="rect">
            <a:avLst/>
          </a:prstGeom>
        </p:spPr>
        <p:txBody>
          <a:bodyPr wrap="square">
            <a:spAutoFit/>
          </a:bodyPr>
          <a:lstStyle/>
          <a:p>
            <a:r>
              <a:rPr lang="en-GB" sz="1200" b="1" dirty="0" smtClean="0">
                <a:solidFill>
                  <a:srgbClr val="6D1C69"/>
                </a:solidFill>
              </a:rPr>
              <a:t>SHIELD</a:t>
            </a:r>
            <a:endParaRPr lang="en-GB" sz="1200" b="1" dirty="0">
              <a:solidFill>
                <a:srgbClr val="6D1C69"/>
              </a:solidFill>
            </a:endParaRPr>
          </a:p>
        </p:txBody>
      </p:sp>
      <p:sp>
        <p:nvSpPr>
          <p:cNvPr id="82" name="Rectangle 81"/>
          <p:cNvSpPr/>
          <p:nvPr/>
        </p:nvSpPr>
        <p:spPr>
          <a:xfrm>
            <a:off x="3524847" y="5629028"/>
            <a:ext cx="1461085" cy="276999"/>
          </a:xfrm>
          <a:prstGeom prst="rect">
            <a:avLst/>
          </a:prstGeom>
        </p:spPr>
        <p:txBody>
          <a:bodyPr wrap="square">
            <a:spAutoFit/>
          </a:bodyPr>
          <a:lstStyle/>
          <a:p>
            <a:r>
              <a:rPr lang="en-GB" sz="1200" b="1" dirty="0" smtClean="0">
                <a:solidFill>
                  <a:srgbClr val="6D1C69"/>
                </a:solidFill>
              </a:rPr>
              <a:t>COLLABORATION</a:t>
            </a:r>
            <a:endParaRPr lang="en-GB" sz="1200" b="1" dirty="0">
              <a:solidFill>
                <a:srgbClr val="6D1C69"/>
              </a:solidFill>
            </a:endParaRPr>
          </a:p>
        </p:txBody>
      </p:sp>
      <p:sp>
        <p:nvSpPr>
          <p:cNvPr id="83" name="Rectangle 82"/>
          <p:cNvSpPr/>
          <p:nvPr/>
        </p:nvSpPr>
        <p:spPr>
          <a:xfrm>
            <a:off x="6255951" y="4418388"/>
            <a:ext cx="673377" cy="276999"/>
          </a:xfrm>
          <a:prstGeom prst="rect">
            <a:avLst/>
          </a:prstGeom>
        </p:spPr>
        <p:txBody>
          <a:bodyPr wrap="square">
            <a:spAutoFit/>
          </a:bodyPr>
          <a:lstStyle/>
          <a:p>
            <a:r>
              <a:rPr lang="en-GB" sz="1200" b="1" dirty="0" smtClean="0">
                <a:solidFill>
                  <a:srgbClr val="6D1C69"/>
                </a:solidFill>
              </a:rPr>
              <a:t>POWER</a:t>
            </a:r>
            <a:endParaRPr lang="en-GB" sz="1200" b="1" dirty="0">
              <a:solidFill>
                <a:srgbClr val="6D1C69"/>
              </a:solidFill>
            </a:endParaRPr>
          </a:p>
        </p:txBody>
      </p:sp>
      <p:sp>
        <p:nvSpPr>
          <p:cNvPr id="84" name="Rectangle 83"/>
          <p:cNvSpPr/>
          <p:nvPr/>
        </p:nvSpPr>
        <p:spPr>
          <a:xfrm>
            <a:off x="3524847" y="4990757"/>
            <a:ext cx="948390" cy="276999"/>
          </a:xfrm>
          <a:prstGeom prst="rect">
            <a:avLst/>
          </a:prstGeom>
        </p:spPr>
        <p:txBody>
          <a:bodyPr wrap="square">
            <a:spAutoFit/>
          </a:bodyPr>
          <a:lstStyle/>
          <a:p>
            <a:r>
              <a:rPr lang="en-GB" sz="1200" b="1" dirty="0" smtClean="0">
                <a:solidFill>
                  <a:srgbClr val="6D1C69"/>
                </a:solidFill>
              </a:rPr>
              <a:t>ATTENTION</a:t>
            </a:r>
            <a:endParaRPr lang="en-GB" sz="1200" b="1" dirty="0">
              <a:solidFill>
                <a:srgbClr val="6D1C69"/>
              </a:solidFill>
            </a:endParaRPr>
          </a:p>
        </p:txBody>
      </p:sp>
      <p:sp>
        <p:nvSpPr>
          <p:cNvPr id="86" name="Rectangle 85"/>
          <p:cNvSpPr/>
          <p:nvPr/>
        </p:nvSpPr>
        <p:spPr>
          <a:xfrm>
            <a:off x="6225873" y="5011929"/>
            <a:ext cx="917567" cy="276999"/>
          </a:xfrm>
          <a:prstGeom prst="rect">
            <a:avLst/>
          </a:prstGeom>
        </p:spPr>
        <p:txBody>
          <a:bodyPr wrap="square">
            <a:spAutoFit/>
          </a:bodyPr>
          <a:lstStyle/>
          <a:p>
            <a:r>
              <a:rPr lang="en-GB" sz="1200" b="1" dirty="0" smtClean="0">
                <a:solidFill>
                  <a:srgbClr val="6D1C69"/>
                </a:solidFill>
              </a:rPr>
              <a:t>WELLNESS</a:t>
            </a:r>
            <a:endParaRPr lang="en-GB" sz="1200" b="1" dirty="0">
              <a:solidFill>
                <a:srgbClr val="6D1C69"/>
              </a:solidFill>
            </a:endParaRPr>
          </a:p>
        </p:txBody>
      </p:sp>
      <p:sp>
        <p:nvSpPr>
          <p:cNvPr id="88" name="Rectangle 87"/>
          <p:cNvSpPr/>
          <p:nvPr/>
        </p:nvSpPr>
        <p:spPr>
          <a:xfrm>
            <a:off x="3524847" y="4545485"/>
            <a:ext cx="2173135" cy="507831"/>
          </a:xfrm>
          <a:prstGeom prst="rect">
            <a:avLst/>
          </a:prstGeom>
        </p:spPr>
        <p:txBody>
          <a:bodyPr wrap="square">
            <a:spAutoFit/>
          </a:bodyPr>
          <a:lstStyle/>
          <a:p>
            <a:r>
              <a:rPr lang="en-US" sz="900" dirty="0" smtClean="0"/>
              <a:t>Provides AI-enhanced security features and recommends actions for digital protection.</a:t>
            </a:r>
            <a:endParaRPr lang="en-GB" sz="900" dirty="0"/>
          </a:p>
        </p:txBody>
      </p:sp>
      <p:sp>
        <p:nvSpPr>
          <p:cNvPr id="89" name="Rectangle 88"/>
          <p:cNvSpPr/>
          <p:nvPr/>
        </p:nvSpPr>
        <p:spPr>
          <a:xfrm>
            <a:off x="3524847" y="5182509"/>
            <a:ext cx="2173136" cy="369332"/>
          </a:xfrm>
          <a:prstGeom prst="rect">
            <a:avLst/>
          </a:prstGeom>
        </p:spPr>
        <p:txBody>
          <a:bodyPr wrap="square">
            <a:spAutoFit/>
          </a:bodyPr>
          <a:lstStyle/>
          <a:p>
            <a:r>
              <a:rPr lang="en-US" sz="900" dirty="0" smtClean="0"/>
              <a:t>Suppresses unwanted disruptions, so you can concentrate on the task at hand.</a:t>
            </a:r>
            <a:endParaRPr lang="en-GB" sz="900" dirty="0"/>
          </a:p>
        </p:txBody>
      </p:sp>
      <p:sp>
        <p:nvSpPr>
          <p:cNvPr id="90" name="Rectangle 89"/>
          <p:cNvSpPr/>
          <p:nvPr/>
        </p:nvSpPr>
        <p:spPr>
          <a:xfrm>
            <a:off x="3524847" y="5804965"/>
            <a:ext cx="2218287" cy="369332"/>
          </a:xfrm>
          <a:prstGeom prst="rect">
            <a:avLst/>
          </a:prstGeom>
        </p:spPr>
        <p:txBody>
          <a:bodyPr wrap="square">
            <a:spAutoFit/>
          </a:bodyPr>
          <a:lstStyle/>
          <a:p>
            <a:r>
              <a:rPr lang="en-US" sz="900" dirty="0" smtClean="0"/>
              <a:t>Enhances audiovisual effects with AI for richer collaboration, regardless of platform</a:t>
            </a:r>
            <a:endParaRPr lang="en-GB" sz="900" dirty="0"/>
          </a:p>
        </p:txBody>
      </p:sp>
      <p:sp>
        <p:nvSpPr>
          <p:cNvPr id="91" name="Rectangle 90"/>
          <p:cNvSpPr/>
          <p:nvPr/>
        </p:nvSpPr>
        <p:spPr>
          <a:xfrm>
            <a:off x="6229682" y="4572628"/>
            <a:ext cx="2173135" cy="369332"/>
          </a:xfrm>
          <a:prstGeom prst="rect">
            <a:avLst/>
          </a:prstGeom>
        </p:spPr>
        <p:txBody>
          <a:bodyPr wrap="square">
            <a:spAutoFit/>
          </a:bodyPr>
          <a:lstStyle/>
          <a:p>
            <a:r>
              <a:rPr lang="en-US" sz="900" dirty="0" smtClean="0"/>
              <a:t>Optimizes energy efficiency by prioritizing performance, battery life, and fan speed.</a:t>
            </a:r>
            <a:endParaRPr lang="en-GB" sz="900" dirty="0"/>
          </a:p>
        </p:txBody>
      </p:sp>
      <p:sp>
        <p:nvSpPr>
          <p:cNvPr id="92" name="Rectangle 91"/>
          <p:cNvSpPr/>
          <p:nvPr/>
        </p:nvSpPr>
        <p:spPr>
          <a:xfrm>
            <a:off x="6234285" y="5171821"/>
            <a:ext cx="2260187" cy="507831"/>
          </a:xfrm>
          <a:prstGeom prst="rect">
            <a:avLst/>
          </a:prstGeom>
        </p:spPr>
        <p:txBody>
          <a:bodyPr wrap="square">
            <a:spAutoFit/>
          </a:bodyPr>
          <a:lstStyle/>
          <a:p>
            <a:r>
              <a:rPr lang="en-US" sz="900" dirty="0" smtClean="0"/>
              <a:t>Promotes digital health by encouraging regular eye breaks and fostering good ergonomics.</a:t>
            </a:r>
            <a:endParaRPr lang="en-GB" sz="900" dirty="0"/>
          </a:p>
        </p:txBody>
      </p:sp>
      <p:pic>
        <p:nvPicPr>
          <p:cNvPr id="93" name="Picture 92"/>
          <p:cNvPicPr>
            <a:picLocks noChangeAspect="1"/>
          </p:cNvPicPr>
          <p:nvPr/>
        </p:nvPicPr>
        <p:blipFill rotWithShape="1">
          <a:blip r:embed="rId8">
            <a:extLst>
              <a:ext uri="{28A0092B-C50C-407E-A947-70E740481C1C}">
                <a14:useLocalDpi xmlns:a14="http://schemas.microsoft.com/office/drawing/2010/main" val="0"/>
              </a:ext>
            </a:extLst>
          </a:blip>
          <a:srcRect t="1993" b="8432"/>
          <a:stretch/>
        </p:blipFill>
        <p:spPr>
          <a:xfrm>
            <a:off x="3058934" y="4400236"/>
            <a:ext cx="543345" cy="561966"/>
          </a:xfrm>
          <a:prstGeom prst="rect">
            <a:avLst/>
          </a:prstGeom>
        </p:spPr>
      </p:pic>
      <p:pic>
        <p:nvPicPr>
          <p:cNvPr id="94" name="Picture 93"/>
          <p:cNvPicPr>
            <a:picLocks noChangeAspect="1"/>
          </p:cNvPicPr>
          <p:nvPr/>
        </p:nvPicPr>
        <p:blipFill rotWithShape="1">
          <a:blip r:embed="rId9">
            <a:extLst>
              <a:ext uri="{28A0092B-C50C-407E-A947-70E740481C1C}">
                <a14:useLocalDpi xmlns:a14="http://schemas.microsoft.com/office/drawing/2010/main" val="0"/>
              </a:ext>
            </a:extLst>
          </a:blip>
          <a:srcRect l="121" t="859" r="1405" b="2170"/>
          <a:stretch/>
        </p:blipFill>
        <p:spPr>
          <a:xfrm>
            <a:off x="3074570" y="5018106"/>
            <a:ext cx="527709" cy="509354"/>
          </a:xfrm>
          <a:prstGeom prst="rect">
            <a:avLst/>
          </a:prstGeom>
        </p:spPr>
      </p:pic>
      <p:pic>
        <p:nvPicPr>
          <p:cNvPr id="95" name="Picture 9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7344" y="5617690"/>
            <a:ext cx="534935" cy="529420"/>
          </a:xfrm>
          <a:prstGeom prst="rect">
            <a:avLst/>
          </a:prstGeom>
        </p:spPr>
      </p:pic>
      <p:pic>
        <p:nvPicPr>
          <p:cNvPr id="96" name="Picture 95"/>
          <p:cNvPicPr>
            <a:picLocks noChangeAspect="1"/>
          </p:cNvPicPr>
          <p:nvPr/>
        </p:nvPicPr>
        <p:blipFill rotWithShape="1">
          <a:blip r:embed="rId11">
            <a:extLst>
              <a:ext uri="{28A0092B-C50C-407E-A947-70E740481C1C}">
                <a14:useLocalDpi xmlns:a14="http://schemas.microsoft.com/office/drawing/2010/main" val="0"/>
              </a:ext>
            </a:extLst>
          </a:blip>
          <a:srcRect l="2348" t="545" r="1653" b="861"/>
          <a:stretch/>
        </p:blipFill>
        <p:spPr>
          <a:xfrm>
            <a:off x="5748565" y="4405899"/>
            <a:ext cx="541663" cy="556303"/>
          </a:xfrm>
          <a:prstGeom prst="rect">
            <a:avLst/>
          </a:prstGeom>
        </p:spPr>
      </p:pic>
      <p:pic>
        <p:nvPicPr>
          <p:cNvPr id="97" name="Picture 96"/>
          <p:cNvPicPr>
            <a:picLocks noChangeAspect="1"/>
          </p:cNvPicPr>
          <p:nvPr/>
        </p:nvPicPr>
        <p:blipFill rotWithShape="1">
          <a:blip r:embed="rId12">
            <a:extLst>
              <a:ext uri="{28A0092B-C50C-407E-A947-70E740481C1C}">
                <a14:useLocalDpi xmlns:a14="http://schemas.microsoft.com/office/drawing/2010/main" val="0"/>
              </a:ext>
            </a:extLst>
          </a:blip>
          <a:srcRect l="5342" t="861" r="2513" b="2170"/>
          <a:stretch/>
        </p:blipFill>
        <p:spPr>
          <a:xfrm>
            <a:off x="5764215" y="5015415"/>
            <a:ext cx="550924" cy="536426"/>
          </a:xfrm>
          <a:prstGeom prst="rect">
            <a:avLst/>
          </a:prstGeom>
        </p:spPr>
      </p:pic>
      <p:cxnSp>
        <p:nvCxnSpPr>
          <p:cNvPr id="99" name="Straight Connector 98"/>
          <p:cNvCxnSpPr/>
          <p:nvPr/>
        </p:nvCxnSpPr>
        <p:spPr>
          <a:xfrm flipV="1">
            <a:off x="3074570" y="3866538"/>
            <a:ext cx="5229171" cy="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109" name="Group 108"/>
          <p:cNvGrpSpPr/>
          <p:nvPr/>
        </p:nvGrpSpPr>
        <p:grpSpPr>
          <a:xfrm>
            <a:off x="8575669" y="1025430"/>
            <a:ext cx="1334041" cy="5081338"/>
            <a:chOff x="8575669" y="1025430"/>
            <a:chExt cx="1334041" cy="5081338"/>
          </a:xfrm>
        </p:grpSpPr>
        <p:grpSp>
          <p:nvGrpSpPr>
            <p:cNvPr id="110" name="Group 109"/>
            <p:cNvGrpSpPr/>
            <p:nvPr/>
          </p:nvGrpSpPr>
          <p:grpSpPr>
            <a:xfrm>
              <a:off x="8600180" y="1025430"/>
              <a:ext cx="1309530" cy="1167662"/>
              <a:chOff x="8600180" y="1025430"/>
              <a:chExt cx="1309530" cy="1167662"/>
            </a:xfrm>
          </p:grpSpPr>
          <p:pic>
            <p:nvPicPr>
              <p:cNvPr id="123" name="Picture 122"/>
              <p:cNvPicPr>
                <a:picLocks noChangeAspect="1"/>
              </p:cNvPicPr>
              <p:nvPr/>
            </p:nvPicPr>
            <p:blipFill rotWithShape="1">
              <a:blip r:embed="rId13" cstate="print">
                <a:extLst>
                  <a:ext uri="{28A0092B-C50C-407E-A947-70E740481C1C}">
                    <a14:useLocalDpi xmlns:a14="http://schemas.microsoft.com/office/drawing/2010/main" val="0"/>
                  </a:ext>
                </a:extLst>
              </a:blip>
              <a:srcRect l="613" r="900"/>
              <a:stretch/>
            </p:blipFill>
            <p:spPr>
              <a:xfrm>
                <a:off x="8602352" y="1092248"/>
                <a:ext cx="1220506" cy="880363"/>
              </a:xfrm>
              <a:prstGeom prst="rect">
                <a:avLst/>
              </a:prstGeom>
            </p:spPr>
          </p:pic>
          <p:sp>
            <p:nvSpPr>
              <p:cNvPr id="124" name="TextBox 123"/>
              <p:cNvSpPr txBox="1"/>
              <p:nvPr/>
            </p:nvSpPr>
            <p:spPr>
              <a:xfrm>
                <a:off x="8600180" y="1969954"/>
                <a:ext cx="1309530" cy="223138"/>
              </a:xfrm>
              <a:prstGeom prst="rect">
                <a:avLst/>
              </a:prstGeom>
              <a:noFill/>
            </p:spPr>
            <p:txBody>
              <a:bodyPr wrap="square" rtlCol="0">
                <a:spAutoFit/>
              </a:bodyPr>
              <a:lstStyle/>
              <a:p>
                <a:pPr algn="r"/>
                <a:r>
                  <a:rPr lang="en-US" sz="850" b="1" dirty="0" smtClean="0">
                    <a:solidFill>
                      <a:schemeClr val="bg2">
                        <a:lumMod val="50000"/>
                      </a:schemeClr>
                    </a:solidFill>
                  </a:rPr>
                  <a:t>Innovation Meets Style</a:t>
                </a:r>
                <a:endParaRPr lang="en-GB" sz="850" b="1" dirty="0">
                  <a:solidFill>
                    <a:schemeClr val="bg2">
                      <a:lumMod val="50000"/>
                    </a:schemeClr>
                  </a:solidFill>
                </a:endParaRPr>
              </a:p>
            </p:txBody>
          </p:sp>
          <p:sp>
            <p:nvSpPr>
              <p:cNvPr id="125" name="Rectangle 124"/>
              <p:cNvSpPr/>
              <p:nvPr/>
            </p:nvSpPr>
            <p:spPr>
              <a:xfrm>
                <a:off x="8600180" y="1025430"/>
                <a:ext cx="1218734" cy="94885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p:cNvGrpSpPr/>
            <p:nvPr/>
          </p:nvGrpSpPr>
          <p:grpSpPr>
            <a:xfrm>
              <a:off x="8575669" y="4783686"/>
              <a:ext cx="1326884" cy="1323082"/>
              <a:chOff x="8575669" y="4783686"/>
              <a:chExt cx="1326884" cy="1323082"/>
            </a:xfrm>
          </p:grpSpPr>
          <p:pic>
            <p:nvPicPr>
              <p:cNvPr id="120" name="Picture 1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97060" y="4785359"/>
                <a:ext cx="1221853" cy="952209"/>
              </a:xfrm>
              <a:prstGeom prst="rect">
                <a:avLst/>
              </a:prstGeom>
            </p:spPr>
          </p:pic>
          <p:sp>
            <p:nvSpPr>
              <p:cNvPr id="121" name="TextBox 120"/>
              <p:cNvSpPr txBox="1"/>
              <p:nvPr/>
            </p:nvSpPr>
            <p:spPr>
              <a:xfrm>
                <a:off x="8575669" y="5752825"/>
                <a:ext cx="1326884" cy="353943"/>
              </a:xfrm>
              <a:prstGeom prst="rect">
                <a:avLst/>
              </a:prstGeom>
              <a:noFill/>
            </p:spPr>
            <p:txBody>
              <a:bodyPr wrap="square" rtlCol="0">
                <a:spAutoFit/>
              </a:bodyPr>
              <a:lstStyle/>
              <a:p>
                <a:pPr algn="r"/>
                <a:r>
                  <a:rPr lang="en-US" sz="850" b="1" dirty="0" smtClean="0">
                    <a:solidFill>
                      <a:schemeClr val="bg2">
                        <a:lumMod val="50000"/>
                      </a:schemeClr>
                    </a:solidFill>
                  </a:rPr>
                  <a:t>Seamless Security for Your Business</a:t>
                </a:r>
                <a:endParaRPr lang="en-GB" sz="850" b="1" dirty="0">
                  <a:solidFill>
                    <a:schemeClr val="bg2">
                      <a:lumMod val="50000"/>
                    </a:schemeClr>
                  </a:solidFill>
                </a:endParaRPr>
              </a:p>
            </p:txBody>
          </p:sp>
          <p:sp>
            <p:nvSpPr>
              <p:cNvPr id="122" name="Rectangle 121"/>
              <p:cNvSpPr/>
              <p:nvPr/>
            </p:nvSpPr>
            <p:spPr>
              <a:xfrm>
                <a:off x="8597060" y="4783686"/>
                <a:ext cx="1213442" cy="95388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2" name="Group 111"/>
            <p:cNvGrpSpPr/>
            <p:nvPr/>
          </p:nvGrpSpPr>
          <p:grpSpPr>
            <a:xfrm>
              <a:off x="8575669" y="3551163"/>
              <a:ext cx="1334041" cy="1200158"/>
              <a:chOff x="8575669" y="3551163"/>
              <a:chExt cx="1334041" cy="1200158"/>
            </a:xfrm>
          </p:grpSpPr>
          <p:pic>
            <p:nvPicPr>
              <p:cNvPr id="117" name="Picture 1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75669" y="3559303"/>
                <a:ext cx="1218735" cy="949784"/>
              </a:xfrm>
              <a:prstGeom prst="rect">
                <a:avLst/>
              </a:prstGeom>
            </p:spPr>
          </p:pic>
          <p:sp>
            <p:nvSpPr>
              <p:cNvPr id="118" name="TextBox 117"/>
              <p:cNvSpPr txBox="1"/>
              <p:nvPr/>
            </p:nvSpPr>
            <p:spPr>
              <a:xfrm>
                <a:off x="8575670" y="4528183"/>
                <a:ext cx="1334040" cy="223138"/>
              </a:xfrm>
              <a:prstGeom prst="rect">
                <a:avLst/>
              </a:prstGeom>
              <a:noFill/>
            </p:spPr>
            <p:txBody>
              <a:bodyPr wrap="square" rtlCol="0">
                <a:spAutoFit/>
              </a:bodyPr>
              <a:lstStyle/>
              <a:p>
                <a:pPr algn="r"/>
                <a:r>
                  <a:rPr lang="en-US" sz="850" b="1" dirty="0" smtClean="0">
                    <a:solidFill>
                      <a:schemeClr val="bg2">
                        <a:lumMod val="50000"/>
                      </a:schemeClr>
                    </a:solidFill>
                  </a:rPr>
                  <a:t>ThinkPad Tough</a:t>
                </a:r>
                <a:endParaRPr lang="en-GB" sz="850" b="1" dirty="0">
                  <a:solidFill>
                    <a:schemeClr val="bg2">
                      <a:lumMod val="50000"/>
                    </a:schemeClr>
                  </a:solidFill>
                </a:endParaRPr>
              </a:p>
            </p:txBody>
          </p:sp>
          <p:sp>
            <p:nvSpPr>
              <p:cNvPr id="119" name="Rectangle 118"/>
              <p:cNvSpPr/>
              <p:nvPr/>
            </p:nvSpPr>
            <p:spPr>
              <a:xfrm>
                <a:off x="8575669" y="3551163"/>
                <a:ext cx="1218734" cy="94885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8575669" y="2262895"/>
              <a:ext cx="1326884" cy="1293062"/>
              <a:chOff x="8575669" y="2262895"/>
              <a:chExt cx="1326884" cy="1293062"/>
            </a:xfrm>
          </p:grpSpPr>
          <p:pic>
            <p:nvPicPr>
              <p:cNvPr id="114" name="Picture 1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97060" y="2262895"/>
                <a:ext cx="1221854" cy="939119"/>
              </a:xfrm>
              <a:prstGeom prst="rect">
                <a:avLst/>
              </a:prstGeom>
            </p:spPr>
          </p:pic>
          <p:sp>
            <p:nvSpPr>
              <p:cNvPr id="115" name="TextBox 114"/>
              <p:cNvSpPr txBox="1"/>
              <p:nvPr/>
            </p:nvSpPr>
            <p:spPr>
              <a:xfrm>
                <a:off x="8575669" y="3202014"/>
                <a:ext cx="1326884" cy="353943"/>
              </a:xfrm>
              <a:prstGeom prst="rect">
                <a:avLst/>
              </a:prstGeom>
              <a:noFill/>
            </p:spPr>
            <p:txBody>
              <a:bodyPr wrap="square" rtlCol="0">
                <a:spAutoFit/>
              </a:bodyPr>
              <a:lstStyle/>
              <a:p>
                <a:pPr algn="r"/>
                <a:r>
                  <a:rPr lang="en-US" sz="850" b="1" dirty="0" smtClean="0">
                    <a:solidFill>
                      <a:schemeClr val="bg2">
                        <a:lumMod val="50000"/>
                      </a:schemeClr>
                    </a:solidFill>
                  </a:rPr>
                  <a:t>A Modern Keyboard That Feels Great</a:t>
                </a:r>
                <a:endParaRPr lang="en-GB" sz="850" b="1" dirty="0">
                  <a:solidFill>
                    <a:schemeClr val="bg2">
                      <a:lumMod val="50000"/>
                    </a:schemeClr>
                  </a:solidFill>
                </a:endParaRPr>
              </a:p>
            </p:txBody>
          </p:sp>
          <p:sp>
            <p:nvSpPr>
              <p:cNvPr id="116" name="Rectangle 115"/>
              <p:cNvSpPr/>
              <p:nvPr/>
            </p:nvSpPr>
            <p:spPr>
              <a:xfrm>
                <a:off x="8600180" y="2262895"/>
                <a:ext cx="1218734" cy="94885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7" name="Rectangle 56"/>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a:t>
            </a:r>
            <a:r>
              <a:rPr lang="en-US" sz="600" dirty="0" smtClean="0">
                <a:latin typeface="HP Simplified" panose="020B0604020204020204" pitchFamily="34" charset="0"/>
                <a:cs typeface="Calibri" pitchFamily="34" charset="0"/>
              </a:rPr>
              <a:t>on</a:t>
            </a:r>
            <a:r>
              <a:rPr lang="en-US" sz="700" dirty="0" smtClean="0">
                <a:latin typeface="HP Simplified" panose="020B0604020204020204" pitchFamily="34" charset="0"/>
                <a:cs typeface="Calibri" pitchFamily="34" charset="0"/>
              </a:rPr>
              <a:t>: </a:t>
            </a:r>
          </a:p>
        </p:txBody>
      </p:sp>
      <p:sp>
        <p:nvSpPr>
          <p:cNvPr id="58" name="Rectangle 57"/>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10768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117111" y="5303"/>
            <a:ext cx="45719" cy="9155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p:cNvPicPr>
            <a:picLocks noChangeAspect="1"/>
          </p:cNvPicPr>
          <p:nvPr/>
        </p:nvPicPr>
        <p:blipFill rotWithShape="1">
          <a:blip r:embed="rId2">
            <a:extLst>
              <a:ext uri="{28A0092B-C50C-407E-A947-70E740481C1C}">
                <a14:useLocalDpi xmlns:a14="http://schemas.microsoft.com/office/drawing/2010/main" val="0"/>
              </a:ext>
            </a:extLst>
          </a:blip>
          <a:srcRect l="443" t="924" b="83268"/>
          <a:stretch/>
        </p:blipFill>
        <p:spPr>
          <a:xfrm>
            <a:off x="2192050" y="1"/>
            <a:ext cx="7710503" cy="920883"/>
          </a:xfrm>
          <a:prstGeom prst="rect">
            <a:avLst/>
          </a:prstGeom>
        </p:spPr>
      </p:pic>
      <p:sp>
        <p:nvSpPr>
          <p:cNvPr id="6" name="Rectangle 5"/>
          <p:cNvSpPr/>
          <p:nvPr/>
        </p:nvSpPr>
        <p:spPr>
          <a:xfrm>
            <a:off x="0" y="6321208"/>
            <a:ext cx="9906000" cy="536791"/>
          </a:xfrm>
          <a:prstGeom prst="rect">
            <a:avLst/>
          </a:prstGeom>
          <a:solidFill>
            <a:schemeClr val="bg1">
              <a:lumMod val="95000"/>
            </a:schemeClr>
          </a:solidFill>
          <a:ln>
            <a:noFill/>
          </a:ln>
          <a:effectLst>
            <a:outerShdw blurRad="50800" dist="12700" dir="1542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713944" y="171366"/>
            <a:ext cx="1188609" cy="230832"/>
          </a:xfrm>
          <a:prstGeom prst="rect">
            <a:avLst/>
          </a:prstGeom>
          <a:noFill/>
        </p:spPr>
        <p:txBody>
          <a:bodyPr wrap="square" rtlCol="0">
            <a:spAutoFit/>
          </a:bodyPr>
          <a:lstStyle/>
          <a:p>
            <a:pPr algn="r"/>
            <a:r>
              <a:rPr lang="en-US" sz="900" b="1" dirty="0" smtClean="0"/>
              <a:t>Retail </a:t>
            </a:r>
            <a:r>
              <a:rPr lang="en-US" sz="900" b="1" dirty="0"/>
              <a:t>File </a:t>
            </a:r>
            <a:r>
              <a:rPr lang="en-US" sz="900" b="1" dirty="0" smtClean="0"/>
              <a:t>June 2025</a:t>
            </a:r>
            <a:endParaRPr lang="en-US" sz="900" b="1" dirty="0"/>
          </a:p>
        </p:txBody>
      </p:sp>
      <p:sp>
        <p:nvSpPr>
          <p:cNvPr id="13" name="TextBox 12"/>
          <p:cNvSpPr txBox="1"/>
          <p:nvPr/>
        </p:nvSpPr>
        <p:spPr>
          <a:xfrm>
            <a:off x="6894759" y="326113"/>
            <a:ext cx="3014950" cy="230832"/>
          </a:xfrm>
          <a:prstGeom prst="rect">
            <a:avLst/>
          </a:prstGeom>
          <a:noFill/>
        </p:spPr>
        <p:txBody>
          <a:bodyPr wrap="square" rtlCol="0">
            <a:spAutoFit/>
          </a:bodyPr>
          <a:lstStyle/>
          <a:p>
            <a:pPr algn="r"/>
            <a:r>
              <a:rPr lang="en-US" sz="900" b="1" dirty="0" smtClean="0">
                <a:solidFill>
                  <a:srgbClr val="FF0000"/>
                </a:solidFill>
              </a:rPr>
              <a:t>Special Offers are valid until 30.06 or until stock lasts.</a:t>
            </a:r>
            <a:endParaRPr lang="en-GB" sz="900" b="1" dirty="0">
              <a:solidFill>
                <a:srgbClr val="FF0000"/>
              </a:solidFill>
            </a:endParaRPr>
          </a:p>
        </p:txBody>
      </p:sp>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600" t="275" r="2172"/>
          <a:stretch/>
        </p:blipFill>
        <p:spPr>
          <a:xfrm>
            <a:off x="-12248" y="1"/>
            <a:ext cx="2115588" cy="6174296"/>
          </a:xfrm>
          <a:prstGeom prst="rect">
            <a:avLst/>
          </a:prstGeom>
        </p:spPr>
      </p:pic>
      <p:sp>
        <p:nvSpPr>
          <p:cNvPr id="38" name="TextBox 37"/>
          <p:cNvSpPr txBox="1"/>
          <p:nvPr/>
        </p:nvSpPr>
        <p:spPr>
          <a:xfrm>
            <a:off x="2305739" y="949439"/>
            <a:ext cx="6223683" cy="1015663"/>
          </a:xfrm>
          <a:prstGeom prst="rect">
            <a:avLst/>
          </a:prstGeom>
          <a:noFill/>
        </p:spPr>
        <p:txBody>
          <a:bodyPr wrap="square" rtlCol="0">
            <a:spAutoFit/>
          </a:bodyPr>
          <a:lstStyle/>
          <a:p>
            <a:r>
              <a:rPr lang="en-US" sz="1200" i="1" dirty="0">
                <a:solidFill>
                  <a:schemeClr val="tx1">
                    <a:lumMod val="65000"/>
                    <a:lumOff val="35000"/>
                  </a:schemeClr>
                </a:solidFill>
              </a:rPr>
              <a:t>Designed for business users who demand a premium computing experience that's productive, personalized, and protected, the all-new Lenovo ThinkPad X9 15 Aura Edition, imagined with Intel, merges cutting-edge technology with elegant, intentional design. Boasting an elevated UX, along with the AI-accelerated productivity of Copilot+ PC1 experiences and Lenovo AI Now, this next-gen AI PC sets a new industry standard. This is ThinkPad, reimagined.</a:t>
            </a:r>
            <a:endParaRPr lang="en-GB" sz="1200" i="1" dirty="0">
              <a:solidFill>
                <a:schemeClr val="tx1">
                  <a:lumMod val="65000"/>
                  <a:lumOff val="35000"/>
                </a:schemeClr>
              </a:solidFill>
            </a:endParaRPr>
          </a:p>
        </p:txBody>
      </p:sp>
      <p:sp>
        <p:nvSpPr>
          <p:cNvPr id="44" name="TextBox 43"/>
          <p:cNvSpPr txBox="1"/>
          <p:nvPr/>
        </p:nvSpPr>
        <p:spPr>
          <a:xfrm>
            <a:off x="8706788" y="160546"/>
            <a:ext cx="1188609" cy="230832"/>
          </a:xfrm>
          <a:prstGeom prst="rect">
            <a:avLst/>
          </a:prstGeom>
          <a:noFill/>
        </p:spPr>
        <p:txBody>
          <a:bodyPr wrap="square" rtlCol="0">
            <a:spAutoFit/>
          </a:bodyPr>
          <a:lstStyle/>
          <a:p>
            <a:pPr algn="r"/>
            <a:r>
              <a:rPr lang="en-US" sz="900" b="1" dirty="0" smtClean="0">
                <a:solidFill>
                  <a:schemeClr val="bg1"/>
                </a:solidFill>
              </a:rPr>
              <a:t>Retail </a:t>
            </a:r>
            <a:r>
              <a:rPr lang="en-US" sz="900" b="1" dirty="0">
                <a:solidFill>
                  <a:schemeClr val="bg1"/>
                </a:solidFill>
              </a:rPr>
              <a:t>File </a:t>
            </a:r>
            <a:r>
              <a:rPr lang="en-US" sz="900" b="1" dirty="0" smtClean="0">
                <a:solidFill>
                  <a:schemeClr val="bg1"/>
                </a:solidFill>
              </a:rPr>
              <a:t>June 2025</a:t>
            </a:r>
            <a:endParaRPr lang="en-US" sz="900" b="1" dirty="0">
              <a:solidFill>
                <a:schemeClr val="bg1"/>
              </a:solidFill>
            </a:endParaRPr>
          </a:p>
        </p:txBody>
      </p:sp>
      <p:sp>
        <p:nvSpPr>
          <p:cNvPr id="45" name="TextBox 44"/>
          <p:cNvSpPr txBox="1"/>
          <p:nvPr/>
        </p:nvSpPr>
        <p:spPr>
          <a:xfrm>
            <a:off x="6887603" y="315293"/>
            <a:ext cx="3014950" cy="230832"/>
          </a:xfrm>
          <a:prstGeom prst="rect">
            <a:avLst/>
          </a:prstGeom>
          <a:noFill/>
        </p:spPr>
        <p:txBody>
          <a:bodyPr wrap="square" rtlCol="0">
            <a:spAutoFit/>
          </a:bodyPr>
          <a:lstStyle/>
          <a:p>
            <a:pPr algn="r"/>
            <a:r>
              <a:rPr lang="en-US" sz="900" b="1" dirty="0" smtClean="0">
                <a:solidFill>
                  <a:schemeClr val="accent4">
                    <a:lumMod val="20000"/>
                    <a:lumOff val="80000"/>
                  </a:schemeClr>
                </a:solidFill>
              </a:rPr>
              <a:t>Special Offers are valid until 30.06 or until stock lasts.</a:t>
            </a:r>
            <a:endParaRPr lang="en-GB" sz="900" b="1" dirty="0">
              <a:solidFill>
                <a:schemeClr val="accent4">
                  <a:lumMod val="20000"/>
                  <a:lumOff val="80000"/>
                </a:schemeClr>
              </a:solidFill>
            </a:endParaRP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050" y="36446"/>
            <a:ext cx="1333746" cy="522160"/>
          </a:xfrm>
          <a:prstGeom prst="rect">
            <a:avLst/>
          </a:prstGeom>
        </p:spPr>
      </p:pic>
      <p:pic>
        <p:nvPicPr>
          <p:cNvPr id="56" name="Picture 5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48" y="2027892"/>
            <a:ext cx="2115588" cy="1275057"/>
          </a:xfrm>
          <a:prstGeom prst="rect">
            <a:avLst/>
          </a:prstGeom>
        </p:spPr>
      </p:pic>
      <p:grpSp>
        <p:nvGrpSpPr>
          <p:cNvPr id="107" name="Group 106"/>
          <p:cNvGrpSpPr/>
          <p:nvPr/>
        </p:nvGrpSpPr>
        <p:grpSpPr>
          <a:xfrm>
            <a:off x="8575669" y="1025430"/>
            <a:ext cx="1334041" cy="5081338"/>
            <a:chOff x="8575669" y="1025430"/>
            <a:chExt cx="1334041" cy="5081338"/>
          </a:xfrm>
        </p:grpSpPr>
        <p:grpSp>
          <p:nvGrpSpPr>
            <p:cNvPr id="103" name="Group 102"/>
            <p:cNvGrpSpPr/>
            <p:nvPr/>
          </p:nvGrpSpPr>
          <p:grpSpPr>
            <a:xfrm>
              <a:off x="8600180" y="1025430"/>
              <a:ext cx="1309530" cy="1167662"/>
              <a:chOff x="8600180" y="1025430"/>
              <a:chExt cx="1309530" cy="1167662"/>
            </a:xfrm>
          </p:grpSpPr>
          <p:pic>
            <p:nvPicPr>
              <p:cNvPr id="58" name="Picture 57"/>
              <p:cNvPicPr>
                <a:picLocks noChangeAspect="1"/>
              </p:cNvPicPr>
              <p:nvPr/>
            </p:nvPicPr>
            <p:blipFill rotWithShape="1">
              <a:blip r:embed="rId6" cstate="print">
                <a:extLst>
                  <a:ext uri="{28A0092B-C50C-407E-A947-70E740481C1C}">
                    <a14:useLocalDpi xmlns:a14="http://schemas.microsoft.com/office/drawing/2010/main" val="0"/>
                  </a:ext>
                </a:extLst>
              </a:blip>
              <a:srcRect l="613" r="900"/>
              <a:stretch/>
            </p:blipFill>
            <p:spPr>
              <a:xfrm>
                <a:off x="8602352" y="1092248"/>
                <a:ext cx="1220506" cy="880363"/>
              </a:xfrm>
              <a:prstGeom prst="rect">
                <a:avLst/>
              </a:prstGeom>
            </p:spPr>
          </p:pic>
          <p:sp>
            <p:nvSpPr>
              <p:cNvPr id="59" name="TextBox 58"/>
              <p:cNvSpPr txBox="1"/>
              <p:nvPr/>
            </p:nvSpPr>
            <p:spPr>
              <a:xfrm>
                <a:off x="8600180" y="1969954"/>
                <a:ext cx="1309530" cy="223138"/>
              </a:xfrm>
              <a:prstGeom prst="rect">
                <a:avLst/>
              </a:prstGeom>
              <a:noFill/>
            </p:spPr>
            <p:txBody>
              <a:bodyPr wrap="square" rtlCol="0">
                <a:spAutoFit/>
              </a:bodyPr>
              <a:lstStyle/>
              <a:p>
                <a:pPr algn="r"/>
                <a:r>
                  <a:rPr lang="en-US" sz="850" b="1" dirty="0" smtClean="0">
                    <a:solidFill>
                      <a:schemeClr val="bg2">
                        <a:lumMod val="50000"/>
                      </a:schemeClr>
                    </a:solidFill>
                  </a:rPr>
                  <a:t>Innovation Meets Style</a:t>
                </a:r>
                <a:endParaRPr lang="en-GB" sz="850" b="1" dirty="0">
                  <a:solidFill>
                    <a:schemeClr val="bg2">
                      <a:lumMod val="50000"/>
                    </a:schemeClr>
                  </a:solidFill>
                </a:endParaRPr>
              </a:p>
            </p:txBody>
          </p:sp>
          <p:sp>
            <p:nvSpPr>
              <p:cNvPr id="69" name="Rectangle 68"/>
              <p:cNvSpPr/>
              <p:nvPr/>
            </p:nvSpPr>
            <p:spPr>
              <a:xfrm>
                <a:off x="8600180" y="1025430"/>
                <a:ext cx="1218734" cy="94885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p:cNvGrpSpPr/>
            <p:nvPr/>
          </p:nvGrpSpPr>
          <p:grpSpPr>
            <a:xfrm>
              <a:off x="8575669" y="4783686"/>
              <a:ext cx="1326884" cy="1323082"/>
              <a:chOff x="8575669" y="4783686"/>
              <a:chExt cx="1326884" cy="1323082"/>
            </a:xfrm>
          </p:grpSpPr>
          <p:pic>
            <p:nvPicPr>
              <p:cNvPr id="64" name="Picture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7060" y="4785359"/>
                <a:ext cx="1221853" cy="952209"/>
              </a:xfrm>
              <a:prstGeom prst="rect">
                <a:avLst/>
              </a:prstGeom>
            </p:spPr>
          </p:pic>
          <p:sp>
            <p:nvSpPr>
              <p:cNvPr id="65" name="TextBox 64"/>
              <p:cNvSpPr txBox="1"/>
              <p:nvPr/>
            </p:nvSpPr>
            <p:spPr>
              <a:xfrm>
                <a:off x="8575669" y="5752825"/>
                <a:ext cx="1326884" cy="353943"/>
              </a:xfrm>
              <a:prstGeom prst="rect">
                <a:avLst/>
              </a:prstGeom>
              <a:noFill/>
            </p:spPr>
            <p:txBody>
              <a:bodyPr wrap="square" rtlCol="0">
                <a:spAutoFit/>
              </a:bodyPr>
              <a:lstStyle/>
              <a:p>
                <a:pPr algn="r"/>
                <a:r>
                  <a:rPr lang="en-US" sz="850" b="1" dirty="0" smtClean="0">
                    <a:solidFill>
                      <a:schemeClr val="bg2">
                        <a:lumMod val="50000"/>
                      </a:schemeClr>
                    </a:solidFill>
                  </a:rPr>
                  <a:t>Seamless Security for Your Business</a:t>
                </a:r>
                <a:endParaRPr lang="en-GB" sz="850" b="1" dirty="0">
                  <a:solidFill>
                    <a:schemeClr val="bg2">
                      <a:lumMod val="50000"/>
                    </a:schemeClr>
                  </a:solidFill>
                </a:endParaRPr>
              </a:p>
            </p:txBody>
          </p:sp>
          <p:sp>
            <p:nvSpPr>
              <p:cNvPr id="72" name="Rectangle 71"/>
              <p:cNvSpPr/>
              <p:nvPr/>
            </p:nvSpPr>
            <p:spPr>
              <a:xfrm>
                <a:off x="8597060" y="4783686"/>
                <a:ext cx="1213442" cy="95388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 name="Group 104"/>
            <p:cNvGrpSpPr/>
            <p:nvPr/>
          </p:nvGrpSpPr>
          <p:grpSpPr>
            <a:xfrm>
              <a:off x="8575669" y="3551163"/>
              <a:ext cx="1334041" cy="1200158"/>
              <a:chOff x="8575669" y="3551163"/>
              <a:chExt cx="1334041" cy="1200158"/>
            </a:xfrm>
          </p:grpSpPr>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75669" y="3559303"/>
                <a:ext cx="1218735" cy="949784"/>
              </a:xfrm>
              <a:prstGeom prst="rect">
                <a:avLst/>
              </a:prstGeom>
            </p:spPr>
          </p:pic>
          <p:sp>
            <p:nvSpPr>
              <p:cNvPr id="63" name="TextBox 62"/>
              <p:cNvSpPr txBox="1"/>
              <p:nvPr/>
            </p:nvSpPr>
            <p:spPr>
              <a:xfrm>
                <a:off x="8575670" y="4528183"/>
                <a:ext cx="1334040" cy="223138"/>
              </a:xfrm>
              <a:prstGeom prst="rect">
                <a:avLst/>
              </a:prstGeom>
              <a:noFill/>
            </p:spPr>
            <p:txBody>
              <a:bodyPr wrap="square" rtlCol="0">
                <a:spAutoFit/>
              </a:bodyPr>
              <a:lstStyle/>
              <a:p>
                <a:pPr algn="r"/>
                <a:r>
                  <a:rPr lang="en-US" sz="850" b="1" dirty="0" smtClean="0">
                    <a:solidFill>
                      <a:schemeClr val="bg2">
                        <a:lumMod val="50000"/>
                      </a:schemeClr>
                    </a:solidFill>
                  </a:rPr>
                  <a:t>ThinkPad Tough</a:t>
                </a:r>
                <a:endParaRPr lang="en-GB" sz="850" b="1" dirty="0">
                  <a:solidFill>
                    <a:schemeClr val="bg2">
                      <a:lumMod val="50000"/>
                    </a:schemeClr>
                  </a:solidFill>
                </a:endParaRPr>
              </a:p>
            </p:txBody>
          </p:sp>
          <p:sp>
            <p:nvSpPr>
              <p:cNvPr id="73" name="Rectangle 72"/>
              <p:cNvSpPr/>
              <p:nvPr/>
            </p:nvSpPr>
            <p:spPr>
              <a:xfrm>
                <a:off x="8575669" y="3551163"/>
                <a:ext cx="1218734" cy="94885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8575669" y="2262895"/>
              <a:ext cx="1326884" cy="1293062"/>
              <a:chOff x="8575669" y="2262895"/>
              <a:chExt cx="1326884" cy="1293062"/>
            </a:xfrm>
          </p:grpSpPr>
          <p:pic>
            <p:nvPicPr>
              <p:cNvPr id="60" name="Picture 5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97060" y="2262895"/>
                <a:ext cx="1221854" cy="939119"/>
              </a:xfrm>
              <a:prstGeom prst="rect">
                <a:avLst/>
              </a:prstGeom>
            </p:spPr>
          </p:pic>
          <p:sp>
            <p:nvSpPr>
              <p:cNvPr id="61" name="TextBox 60"/>
              <p:cNvSpPr txBox="1"/>
              <p:nvPr/>
            </p:nvSpPr>
            <p:spPr>
              <a:xfrm>
                <a:off x="8575669" y="3202014"/>
                <a:ext cx="1326884" cy="353943"/>
              </a:xfrm>
              <a:prstGeom prst="rect">
                <a:avLst/>
              </a:prstGeom>
              <a:noFill/>
            </p:spPr>
            <p:txBody>
              <a:bodyPr wrap="square" rtlCol="0">
                <a:spAutoFit/>
              </a:bodyPr>
              <a:lstStyle/>
              <a:p>
                <a:pPr algn="r"/>
                <a:r>
                  <a:rPr lang="en-US" sz="850" b="1" dirty="0" smtClean="0">
                    <a:solidFill>
                      <a:schemeClr val="bg2">
                        <a:lumMod val="50000"/>
                      </a:schemeClr>
                    </a:solidFill>
                  </a:rPr>
                  <a:t>A Modern Keyboard That Feels Great</a:t>
                </a:r>
                <a:endParaRPr lang="en-GB" sz="850" b="1" dirty="0">
                  <a:solidFill>
                    <a:schemeClr val="bg2">
                      <a:lumMod val="50000"/>
                    </a:schemeClr>
                  </a:solidFill>
                </a:endParaRPr>
              </a:p>
            </p:txBody>
          </p:sp>
          <p:sp>
            <p:nvSpPr>
              <p:cNvPr id="74" name="Rectangle 73"/>
              <p:cNvSpPr/>
              <p:nvPr/>
            </p:nvSpPr>
            <p:spPr>
              <a:xfrm>
                <a:off x="8600180" y="2262895"/>
                <a:ext cx="1218734" cy="94885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81" name="Rectangle 80"/>
          <p:cNvSpPr/>
          <p:nvPr/>
        </p:nvSpPr>
        <p:spPr>
          <a:xfrm>
            <a:off x="3525796" y="4377279"/>
            <a:ext cx="673377" cy="276999"/>
          </a:xfrm>
          <a:prstGeom prst="rect">
            <a:avLst/>
          </a:prstGeom>
        </p:spPr>
        <p:txBody>
          <a:bodyPr wrap="square">
            <a:spAutoFit/>
          </a:bodyPr>
          <a:lstStyle/>
          <a:p>
            <a:r>
              <a:rPr lang="en-GB" sz="1200" b="1" dirty="0" smtClean="0">
                <a:solidFill>
                  <a:srgbClr val="6D1C69"/>
                </a:solidFill>
              </a:rPr>
              <a:t>SHIELD</a:t>
            </a:r>
            <a:endParaRPr lang="en-GB" sz="1200" b="1" dirty="0">
              <a:solidFill>
                <a:srgbClr val="6D1C69"/>
              </a:solidFill>
            </a:endParaRPr>
          </a:p>
        </p:txBody>
      </p:sp>
      <p:sp>
        <p:nvSpPr>
          <p:cNvPr id="82" name="Rectangle 81"/>
          <p:cNvSpPr/>
          <p:nvPr/>
        </p:nvSpPr>
        <p:spPr>
          <a:xfrm>
            <a:off x="3524847" y="5629028"/>
            <a:ext cx="1461085" cy="276999"/>
          </a:xfrm>
          <a:prstGeom prst="rect">
            <a:avLst/>
          </a:prstGeom>
        </p:spPr>
        <p:txBody>
          <a:bodyPr wrap="square">
            <a:spAutoFit/>
          </a:bodyPr>
          <a:lstStyle/>
          <a:p>
            <a:r>
              <a:rPr lang="en-GB" sz="1200" b="1" dirty="0" smtClean="0">
                <a:solidFill>
                  <a:srgbClr val="6D1C69"/>
                </a:solidFill>
              </a:rPr>
              <a:t>COLLABORATION</a:t>
            </a:r>
            <a:endParaRPr lang="en-GB" sz="1200" b="1" dirty="0">
              <a:solidFill>
                <a:srgbClr val="6D1C69"/>
              </a:solidFill>
            </a:endParaRPr>
          </a:p>
        </p:txBody>
      </p:sp>
      <p:sp>
        <p:nvSpPr>
          <p:cNvPr id="83" name="Rectangle 82"/>
          <p:cNvSpPr/>
          <p:nvPr/>
        </p:nvSpPr>
        <p:spPr>
          <a:xfrm>
            <a:off x="6255951" y="4418388"/>
            <a:ext cx="673377" cy="276999"/>
          </a:xfrm>
          <a:prstGeom prst="rect">
            <a:avLst/>
          </a:prstGeom>
        </p:spPr>
        <p:txBody>
          <a:bodyPr wrap="square">
            <a:spAutoFit/>
          </a:bodyPr>
          <a:lstStyle/>
          <a:p>
            <a:r>
              <a:rPr lang="en-GB" sz="1200" b="1" dirty="0" smtClean="0">
                <a:solidFill>
                  <a:srgbClr val="6D1C69"/>
                </a:solidFill>
              </a:rPr>
              <a:t>POWER</a:t>
            </a:r>
            <a:endParaRPr lang="en-GB" sz="1200" b="1" dirty="0">
              <a:solidFill>
                <a:srgbClr val="6D1C69"/>
              </a:solidFill>
            </a:endParaRPr>
          </a:p>
        </p:txBody>
      </p:sp>
      <p:sp>
        <p:nvSpPr>
          <p:cNvPr id="84" name="Rectangle 83"/>
          <p:cNvSpPr/>
          <p:nvPr/>
        </p:nvSpPr>
        <p:spPr>
          <a:xfrm>
            <a:off x="3524847" y="4990757"/>
            <a:ext cx="948390" cy="276999"/>
          </a:xfrm>
          <a:prstGeom prst="rect">
            <a:avLst/>
          </a:prstGeom>
        </p:spPr>
        <p:txBody>
          <a:bodyPr wrap="square">
            <a:spAutoFit/>
          </a:bodyPr>
          <a:lstStyle/>
          <a:p>
            <a:r>
              <a:rPr lang="en-GB" sz="1200" b="1" dirty="0" smtClean="0">
                <a:solidFill>
                  <a:srgbClr val="6D1C69"/>
                </a:solidFill>
              </a:rPr>
              <a:t>ATTENTION</a:t>
            </a:r>
            <a:endParaRPr lang="en-GB" sz="1200" b="1" dirty="0">
              <a:solidFill>
                <a:srgbClr val="6D1C69"/>
              </a:solidFill>
            </a:endParaRPr>
          </a:p>
        </p:txBody>
      </p:sp>
      <p:sp>
        <p:nvSpPr>
          <p:cNvPr id="86" name="Rectangle 85"/>
          <p:cNvSpPr/>
          <p:nvPr/>
        </p:nvSpPr>
        <p:spPr>
          <a:xfrm>
            <a:off x="6225873" y="5011929"/>
            <a:ext cx="917567" cy="276999"/>
          </a:xfrm>
          <a:prstGeom prst="rect">
            <a:avLst/>
          </a:prstGeom>
        </p:spPr>
        <p:txBody>
          <a:bodyPr wrap="square">
            <a:spAutoFit/>
          </a:bodyPr>
          <a:lstStyle/>
          <a:p>
            <a:r>
              <a:rPr lang="en-GB" sz="1200" b="1" dirty="0" smtClean="0">
                <a:solidFill>
                  <a:srgbClr val="6D1C69"/>
                </a:solidFill>
              </a:rPr>
              <a:t>WELLNESS</a:t>
            </a:r>
            <a:endParaRPr lang="en-GB" sz="1200" b="1" dirty="0">
              <a:solidFill>
                <a:srgbClr val="6D1C69"/>
              </a:solidFill>
            </a:endParaRPr>
          </a:p>
        </p:txBody>
      </p:sp>
      <p:sp>
        <p:nvSpPr>
          <p:cNvPr id="88" name="Rectangle 87"/>
          <p:cNvSpPr/>
          <p:nvPr/>
        </p:nvSpPr>
        <p:spPr>
          <a:xfrm>
            <a:off x="3524847" y="4545485"/>
            <a:ext cx="2173135" cy="507831"/>
          </a:xfrm>
          <a:prstGeom prst="rect">
            <a:avLst/>
          </a:prstGeom>
        </p:spPr>
        <p:txBody>
          <a:bodyPr wrap="square">
            <a:spAutoFit/>
          </a:bodyPr>
          <a:lstStyle/>
          <a:p>
            <a:r>
              <a:rPr lang="en-US" sz="900" dirty="0" smtClean="0"/>
              <a:t>Provides AI-enhanced security features and recommends actions for digital protection.</a:t>
            </a:r>
            <a:endParaRPr lang="en-GB" sz="900" dirty="0"/>
          </a:p>
        </p:txBody>
      </p:sp>
      <p:sp>
        <p:nvSpPr>
          <p:cNvPr id="89" name="Rectangle 88"/>
          <p:cNvSpPr/>
          <p:nvPr/>
        </p:nvSpPr>
        <p:spPr>
          <a:xfrm>
            <a:off x="3524847" y="5182509"/>
            <a:ext cx="2173136" cy="369332"/>
          </a:xfrm>
          <a:prstGeom prst="rect">
            <a:avLst/>
          </a:prstGeom>
        </p:spPr>
        <p:txBody>
          <a:bodyPr wrap="square">
            <a:spAutoFit/>
          </a:bodyPr>
          <a:lstStyle/>
          <a:p>
            <a:r>
              <a:rPr lang="en-US" sz="900" dirty="0" smtClean="0"/>
              <a:t>Suppresses unwanted disruptions, so you can concentrate on the task at hand.</a:t>
            </a:r>
            <a:endParaRPr lang="en-GB" sz="900" dirty="0"/>
          </a:p>
        </p:txBody>
      </p:sp>
      <p:sp>
        <p:nvSpPr>
          <p:cNvPr id="90" name="Rectangle 89"/>
          <p:cNvSpPr/>
          <p:nvPr/>
        </p:nvSpPr>
        <p:spPr>
          <a:xfrm>
            <a:off x="3524847" y="5804965"/>
            <a:ext cx="2218287" cy="369332"/>
          </a:xfrm>
          <a:prstGeom prst="rect">
            <a:avLst/>
          </a:prstGeom>
        </p:spPr>
        <p:txBody>
          <a:bodyPr wrap="square">
            <a:spAutoFit/>
          </a:bodyPr>
          <a:lstStyle/>
          <a:p>
            <a:r>
              <a:rPr lang="en-US" sz="900" dirty="0" smtClean="0"/>
              <a:t>Enhances audiovisual effects with AI for richer collaboration, regardless of platform</a:t>
            </a:r>
            <a:endParaRPr lang="en-GB" sz="900" dirty="0"/>
          </a:p>
        </p:txBody>
      </p:sp>
      <p:sp>
        <p:nvSpPr>
          <p:cNvPr id="91" name="Rectangle 90"/>
          <p:cNvSpPr/>
          <p:nvPr/>
        </p:nvSpPr>
        <p:spPr>
          <a:xfrm>
            <a:off x="6229682" y="4572628"/>
            <a:ext cx="2173135" cy="369332"/>
          </a:xfrm>
          <a:prstGeom prst="rect">
            <a:avLst/>
          </a:prstGeom>
        </p:spPr>
        <p:txBody>
          <a:bodyPr wrap="square">
            <a:spAutoFit/>
          </a:bodyPr>
          <a:lstStyle/>
          <a:p>
            <a:r>
              <a:rPr lang="en-US" sz="900" dirty="0" smtClean="0"/>
              <a:t>Optimizes energy efficiency by prioritizing performance, battery life, and fan speed.</a:t>
            </a:r>
            <a:endParaRPr lang="en-GB" sz="900" dirty="0"/>
          </a:p>
        </p:txBody>
      </p:sp>
      <p:sp>
        <p:nvSpPr>
          <p:cNvPr id="92" name="Rectangle 91"/>
          <p:cNvSpPr/>
          <p:nvPr/>
        </p:nvSpPr>
        <p:spPr>
          <a:xfrm>
            <a:off x="6234285" y="5171821"/>
            <a:ext cx="2260187" cy="507831"/>
          </a:xfrm>
          <a:prstGeom prst="rect">
            <a:avLst/>
          </a:prstGeom>
        </p:spPr>
        <p:txBody>
          <a:bodyPr wrap="square">
            <a:spAutoFit/>
          </a:bodyPr>
          <a:lstStyle/>
          <a:p>
            <a:r>
              <a:rPr lang="en-US" sz="900" dirty="0" smtClean="0"/>
              <a:t>Promotes digital health by encouraging regular eye breaks and fostering good ergonomics.</a:t>
            </a:r>
            <a:endParaRPr lang="en-GB" sz="900" dirty="0"/>
          </a:p>
        </p:txBody>
      </p:sp>
      <p:pic>
        <p:nvPicPr>
          <p:cNvPr id="93" name="Picture 92"/>
          <p:cNvPicPr>
            <a:picLocks noChangeAspect="1"/>
          </p:cNvPicPr>
          <p:nvPr/>
        </p:nvPicPr>
        <p:blipFill rotWithShape="1">
          <a:blip r:embed="rId10">
            <a:extLst>
              <a:ext uri="{28A0092B-C50C-407E-A947-70E740481C1C}">
                <a14:useLocalDpi xmlns:a14="http://schemas.microsoft.com/office/drawing/2010/main" val="0"/>
              </a:ext>
            </a:extLst>
          </a:blip>
          <a:srcRect t="1993" b="8432"/>
          <a:stretch/>
        </p:blipFill>
        <p:spPr>
          <a:xfrm>
            <a:off x="3058934" y="4400236"/>
            <a:ext cx="543345" cy="561966"/>
          </a:xfrm>
          <a:prstGeom prst="rect">
            <a:avLst/>
          </a:prstGeom>
        </p:spPr>
      </p:pic>
      <p:pic>
        <p:nvPicPr>
          <p:cNvPr id="94" name="Picture 93"/>
          <p:cNvPicPr>
            <a:picLocks noChangeAspect="1"/>
          </p:cNvPicPr>
          <p:nvPr/>
        </p:nvPicPr>
        <p:blipFill rotWithShape="1">
          <a:blip r:embed="rId11">
            <a:extLst>
              <a:ext uri="{28A0092B-C50C-407E-A947-70E740481C1C}">
                <a14:useLocalDpi xmlns:a14="http://schemas.microsoft.com/office/drawing/2010/main" val="0"/>
              </a:ext>
            </a:extLst>
          </a:blip>
          <a:srcRect l="121" t="859" r="1405" b="2170"/>
          <a:stretch/>
        </p:blipFill>
        <p:spPr>
          <a:xfrm>
            <a:off x="3074570" y="5018106"/>
            <a:ext cx="527709" cy="509354"/>
          </a:xfrm>
          <a:prstGeom prst="rect">
            <a:avLst/>
          </a:prstGeom>
        </p:spPr>
      </p:pic>
      <p:pic>
        <p:nvPicPr>
          <p:cNvPr id="95" name="Picture 9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67344" y="5617690"/>
            <a:ext cx="534935" cy="529420"/>
          </a:xfrm>
          <a:prstGeom prst="rect">
            <a:avLst/>
          </a:prstGeom>
        </p:spPr>
      </p:pic>
      <p:pic>
        <p:nvPicPr>
          <p:cNvPr id="96" name="Picture 95"/>
          <p:cNvPicPr>
            <a:picLocks noChangeAspect="1"/>
          </p:cNvPicPr>
          <p:nvPr/>
        </p:nvPicPr>
        <p:blipFill rotWithShape="1">
          <a:blip r:embed="rId13">
            <a:extLst>
              <a:ext uri="{28A0092B-C50C-407E-A947-70E740481C1C}">
                <a14:useLocalDpi xmlns:a14="http://schemas.microsoft.com/office/drawing/2010/main" val="0"/>
              </a:ext>
            </a:extLst>
          </a:blip>
          <a:srcRect l="2348" t="545" r="1653" b="861"/>
          <a:stretch/>
        </p:blipFill>
        <p:spPr>
          <a:xfrm>
            <a:off x="5748565" y="4405899"/>
            <a:ext cx="541663" cy="556303"/>
          </a:xfrm>
          <a:prstGeom prst="rect">
            <a:avLst/>
          </a:prstGeom>
        </p:spPr>
      </p:pic>
      <p:pic>
        <p:nvPicPr>
          <p:cNvPr id="97" name="Picture 96"/>
          <p:cNvPicPr>
            <a:picLocks noChangeAspect="1"/>
          </p:cNvPicPr>
          <p:nvPr/>
        </p:nvPicPr>
        <p:blipFill rotWithShape="1">
          <a:blip r:embed="rId14">
            <a:extLst>
              <a:ext uri="{28A0092B-C50C-407E-A947-70E740481C1C}">
                <a14:useLocalDpi xmlns:a14="http://schemas.microsoft.com/office/drawing/2010/main" val="0"/>
              </a:ext>
            </a:extLst>
          </a:blip>
          <a:srcRect l="5342" t="861" r="2513" b="2170"/>
          <a:stretch/>
        </p:blipFill>
        <p:spPr>
          <a:xfrm>
            <a:off x="5764215" y="5015415"/>
            <a:ext cx="550924" cy="536426"/>
          </a:xfrm>
          <a:prstGeom prst="rect">
            <a:avLst/>
          </a:prstGeom>
        </p:spPr>
      </p:pic>
      <p:cxnSp>
        <p:nvCxnSpPr>
          <p:cNvPr id="99" name="Straight Connector 98"/>
          <p:cNvCxnSpPr/>
          <p:nvPr/>
        </p:nvCxnSpPr>
        <p:spPr>
          <a:xfrm flipV="1">
            <a:off x="3074570" y="3866538"/>
            <a:ext cx="5229171" cy="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6087762" y="2057152"/>
            <a:ext cx="2315055" cy="830997"/>
          </a:xfrm>
          <a:prstGeom prst="rect">
            <a:avLst/>
          </a:prstGeom>
          <a:noFill/>
        </p:spPr>
        <p:txBody>
          <a:bodyPr wrap="square" rtlCol="0">
            <a:spAutoFit/>
          </a:bodyPr>
          <a:lstStyle/>
          <a:p>
            <a:r>
              <a:rPr lang="en-GB" sz="800" b="1" dirty="0" smtClean="0">
                <a:solidFill>
                  <a:srgbClr val="0070C0"/>
                </a:solidFill>
              </a:rPr>
              <a:t>21Q6001NVU</a:t>
            </a:r>
            <a:r>
              <a:rPr lang="en-GB" sz="800" dirty="0" smtClean="0"/>
              <a:t> </a:t>
            </a:r>
            <a:r>
              <a:rPr lang="en-GB" sz="800" b="1" dirty="0" smtClean="0"/>
              <a:t>LENOVO NOTEBOOK THINKPAD X9-15 G1</a:t>
            </a:r>
            <a:r>
              <a:rPr lang="en-GB" sz="800" dirty="0" smtClean="0"/>
              <a:t>, INTEL ULTRA 7 258V, 2.2-4.8GHz/12MB, 8C, 32GB, 1TB SSD M.2 2242 PCIe, AI 47 TOPS, ARC 140V GRAPHICS, 15.3' 2.8K 2880x1800 OLED 500NITS, TOUCH, WIFI7, BT, USB, USB-C, HDMI, WIN 11 PRO, 3YW, GREY</a:t>
            </a:r>
            <a:r>
              <a:rPr lang="en-GB" sz="800" b="1" dirty="0" smtClean="0">
                <a:solidFill>
                  <a:srgbClr val="FF0000"/>
                </a:solidFill>
              </a:rPr>
              <a:t> € </a:t>
            </a:r>
            <a:r>
              <a:rPr lang="en-GB" sz="800" b="1" dirty="0" smtClean="0">
                <a:solidFill>
                  <a:srgbClr val="FF0000"/>
                </a:solidFill>
              </a:rPr>
              <a:t>2</a:t>
            </a:r>
            <a:r>
              <a:rPr lang="el-GR" sz="800" b="1" dirty="0" smtClean="0">
                <a:solidFill>
                  <a:srgbClr val="FF0000"/>
                </a:solidFill>
              </a:rPr>
              <a:t>,</a:t>
            </a:r>
            <a:r>
              <a:rPr lang="en-GB" sz="800" b="1" dirty="0" smtClean="0">
                <a:solidFill>
                  <a:srgbClr val="FF0000"/>
                </a:solidFill>
              </a:rPr>
              <a:t>679</a:t>
            </a:r>
            <a:endParaRPr lang="en-GB" sz="800" b="1" dirty="0">
              <a:solidFill>
                <a:srgbClr val="FF0000"/>
              </a:solidFill>
            </a:endParaRPr>
          </a:p>
        </p:txBody>
      </p:sp>
      <p:pic>
        <p:nvPicPr>
          <p:cNvPr id="66" name="Picture 6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20781" y="2128493"/>
            <a:ext cx="3149600" cy="1677151"/>
          </a:xfrm>
          <a:prstGeom prst="rect">
            <a:avLst/>
          </a:prstGeom>
        </p:spPr>
      </p:pic>
      <p:pic>
        <p:nvPicPr>
          <p:cNvPr id="70" name="Picture 69"/>
          <p:cNvPicPr>
            <a:picLocks noChangeAspect="1"/>
          </p:cNvPicPr>
          <p:nvPr/>
        </p:nvPicPr>
        <p:blipFill rotWithShape="1">
          <a:blip r:embed="rId16">
            <a:extLst>
              <a:ext uri="{28A0092B-C50C-407E-A947-70E740481C1C}">
                <a14:useLocalDpi xmlns:a14="http://schemas.microsoft.com/office/drawing/2010/main" val="0"/>
              </a:ext>
            </a:extLst>
          </a:blip>
          <a:srcRect l="5731" t="3154" r="3222" b="3844"/>
          <a:stretch/>
        </p:blipFill>
        <p:spPr>
          <a:xfrm>
            <a:off x="64915" y="3912698"/>
            <a:ext cx="2985608" cy="2347615"/>
          </a:xfrm>
          <a:prstGeom prst="rect">
            <a:avLst/>
          </a:prstGeom>
        </p:spPr>
      </p:pic>
      <p:sp>
        <p:nvSpPr>
          <p:cNvPr id="76" name="Rectangle 75"/>
          <p:cNvSpPr/>
          <p:nvPr/>
        </p:nvSpPr>
        <p:spPr>
          <a:xfrm>
            <a:off x="3012575" y="3923109"/>
            <a:ext cx="2921324" cy="461665"/>
          </a:xfrm>
          <a:prstGeom prst="rect">
            <a:avLst/>
          </a:prstGeom>
        </p:spPr>
        <p:txBody>
          <a:bodyPr wrap="square">
            <a:spAutoFit/>
          </a:bodyPr>
          <a:lstStyle/>
          <a:p>
            <a:r>
              <a:rPr lang="en-GB" sz="1200" dirty="0" smtClean="0">
                <a:solidFill>
                  <a:schemeClr val="bg2">
                    <a:lumMod val="50000"/>
                  </a:schemeClr>
                </a:solidFill>
              </a:rPr>
              <a:t>LENOVO AURA EDITION SMART MODES</a:t>
            </a:r>
          </a:p>
          <a:p>
            <a:r>
              <a:rPr lang="en-GB" sz="1200" b="1" dirty="0" smtClean="0">
                <a:solidFill>
                  <a:srgbClr val="6D1C69"/>
                </a:solidFill>
              </a:rPr>
              <a:t>Minimal distraction, maximum get-it-done.</a:t>
            </a:r>
            <a:endParaRPr lang="en-GB" sz="1200" b="1" dirty="0">
              <a:solidFill>
                <a:srgbClr val="6D1C69"/>
              </a:solidFill>
            </a:endParaRPr>
          </a:p>
        </p:txBody>
      </p:sp>
      <p:sp>
        <p:nvSpPr>
          <p:cNvPr id="67" name="TextBox 66"/>
          <p:cNvSpPr txBox="1"/>
          <p:nvPr/>
        </p:nvSpPr>
        <p:spPr>
          <a:xfrm>
            <a:off x="2257923" y="459219"/>
            <a:ext cx="4822835" cy="477054"/>
          </a:xfrm>
          <a:prstGeom prst="rect">
            <a:avLst/>
          </a:prstGeom>
          <a:noFill/>
        </p:spPr>
        <p:txBody>
          <a:bodyPr wrap="square" rtlCol="0">
            <a:spAutoFit/>
          </a:bodyPr>
          <a:lstStyle/>
          <a:p>
            <a:r>
              <a:rPr lang="fr-FR" sz="2400" b="1" dirty="0" smtClean="0">
                <a:solidFill>
                  <a:srgbClr val="FFFFFF"/>
                </a:solidFill>
                <a:latin typeface="Calibri" panose="020F0502020204030204" pitchFamily="34" charset="0"/>
                <a:ea typeface="Segoe UI Black" panose="020B0A02040204020203" pitchFamily="34" charset="0"/>
                <a:cs typeface="Calibri" panose="020F0502020204030204" pitchFamily="34" charset="0"/>
              </a:rPr>
              <a:t>X9 15 Gen 1 Aura Edition</a:t>
            </a:r>
            <a:r>
              <a:rPr lang="en-GB" sz="2400" dirty="0" smtClean="0">
                <a:solidFill>
                  <a:srgbClr val="FFFFFF"/>
                </a:solidFill>
                <a:latin typeface="Calibri" panose="020F0502020204030204" pitchFamily="34" charset="0"/>
                <a:ea typeface="Segoe UI Black" panose="020B0A02040204020203" pitchFamily="34" charset="0"/>
                <a:cs typeface="Calibri" panose="020F0502020204030204" pitchFamily="34" charset="0"/>
              </a:rPr>
              <a:t> </a:t>
            </a:r>
            <a:r>
              <a:rPr lang="en-GB" dirty="0" smtClean="0">
                <a:solidFill>
                  <a:srgbClr val="FFFFFF"/>
                </a:solidFill>
                <a:latin typeface="Calibri" panose="020F0502020204030204" pitchFamily="34" charset="0"/>
                <a:ea typeface="Segoe UI Black" panose="020B0A02040204020203" pitchFamily="34" charset="0"/>
                <a:cs typeface="Calibri" panose="020F0502020204030204" pitchFamily="34" charset="0"/>
              </a:rPr>
              <a:t>Special Offers</a:t>
            </a:r>
            <a:endParaRPr lang="en-GB" sz="1600" dirty="0">
              <a:solidFill>
                <a:srgbClr val="FFFFFF"/>
              </a:solidFill>
              <a:latin typeface="Calibri" panose="020F0502020204030204" pitchFamily="34" charset="0"/>
              <a:ea typeface="Segoe UI Black" panose="020B0A02040204020203" pitchFamily="34" charset="0"/>
              <a:cs typeface="Calibri" panose="020F0502020204030204" pitchFamily="34" charset="0"/>
            </a:endParaRPr>
          </a:p>
        </p:txBody>
      </p:sp>
      <p:sp>
        <p:nvSpPr>
          <p:cNvPr id="68" name="Rectangle 67"/>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a:t>
            </a:r>
            <a:r>
              <a:rPr lang="en-US" sz="600" dirty="0" smtClean="0">
                <a:latin typeface="HP Simplified" panose="020B0604020204020204" pitchFamily="34" charset="0"/>
                <a:cs typeface="Calibri" pitchFamily="34" charset="0"/>
              </a:rPr>
              <a:t>on</a:t>
            </a:r>
            <a:r>
              <a:rPr lang="en-US" sz="700" dirty="0" smtClean="0">
                <a:latin typeface="HP Simplified" panose="020B0604020204020204" pitchFamily="34" charset="0"/>
                <a:cs typeface="Calibri" pitchFamily="34" charset="0"/>
              </a:rPr>
              <a:t>: </a:t>
            </a:r>
          </a:p>
        </p:txBody>
      </p:sp>
      <p:sp>
        <p:nvSpPr>
          <p:cNvPr id="71" name="Rectangle 70"/>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14161721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TotalTime>
  <Words>765</Words>
  <Application>Microsoft Office PowerPoint</Application>
  <PresentationFormat>A4 Paper (210x297 mm)</PresentationFormat>
  <Paragraphs>53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HP Simplified</vt:lpstr>
      <vt:lpstr>Segoe UI Black</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Andreou</dc:creator>
  <cp:lastModifiedBy>Yiannis Andreou</cp:lastModifiedBy>
  <cp:revision>28</cp:revision>
  <dcterms:created xsi:type="dcterms:W3CDTF">2025-06-19T05:45:45Z</dcterms:created>
  <dcterms:modified xsi:type="dcterms:W3CDTF">2025-06-19T10:00:32Z</dcterms:modified>
</cp:coreProperties>
</file>