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16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A4A6AB-FA65-4C19-8E54-86DEDC48B1E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11167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A4A6AB-FA65-4C19-8E54-86DEDC48B1E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354872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A4A6AB-FA65-4C19-8E54-86DEDC48B1E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161618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A4A6AB-FA65-4C19-8E54-86DEDC48B1E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298545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A4A6AB-FA65-4C19-8E54-86DEDC48B1EC}" type="datetimeFigureOut">
              <a:rPr lang="en-US" smtClean="0"/>
              <a:t>6/13/2025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42087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A4A6AB-FA65-4C19-8E54-86DEDC48B1E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270330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A4A6AB-FA65-4C19-8E54-86DEDC48B1EC}" type="datetimeFigureOut">
              <a:rPr lang="en-US" smtClean="0"/>
              <a:t>6/13/2025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1150158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A4A6AB-FA65-4C19-8E54-86DEDC48B1EC}" type="datetimeFigureOut">
              <a:rPr lang="en-US" smtClean="0"/>
              <a:t>6/13/2025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3999829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4A6AB-FA65-4C19-8E54-86DEDC48B1EC}" type="datetimeFigureOut">
              <a:rPr lang="en-US" smtClean="0"/>
              <a:t>6/13/2025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699432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A4A6AB-FA65-4C19-8E54-86DEDC48B1E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154959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A4A6AB-FA65-4C19-8E54-86DEDC48B1EC}" type="datetimeFigureOut">
              <a:rPr lang="en-US" smtClean="0"/>
              <a:t>6/13/2025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1CA2F9-D3A5-43DB-8409-59C9C66BB45F}" type="slidenum">
              <a:rPr lang="en-US" smtClean="0"/>
              <a:t>‹#›</a:t>
            </a:fld>
            <a:endParaRPr lang="en-US"/>
          </a:p>
        </p:txBody>
      </p:sp>
    </p:spTree>
    <p:extLst>
      <p:ext uri="{BB962C8B-B14F-4D97-AF65-F5344CB8AC3E}">
        <p14:creationId xmlns:p14="http://schemas.microsoft.com/office/powerpoint/2010/main" val="135255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A4A6AB-FA65-4C19-8E54-86DEDC48B1EC}" type="datetimeFigureOut">
              <a:rPr lang="en-US" smtClean="0"/>
              <a:t>6/13/2025</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1CA2F9-D3A5-43DB-8409-59C9C66BB45F}" type="slidenum">
              <a:rPr lang="en-US" smtClean="0"/>
              <a:t>‹#›</a:t>
            </a:fld>
            <a:endParaRPr lang="en-US"/>
          </a:p>
        </p:txBody>
      </p:sp>
    </p:spTree>
    <p:extLst>
      <p:ext uri="{BB962C8B-B14F-4D97-AF65-F5344CB8AC3E}">
        <p14:creationId xmlns:p14="http://schemas.microsoft.com/office/powerpoint/2010/main" val="2473953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11.png"/><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 y="338228"/>
            <a:ext cx="9906004" cy="5908314"/>
          </a:xfrm>
          <a:prstGeom prst="rect">
            <a:avLst/>
          </a:prstGeom>
        </p:spPr>
      </p:pic>
      <p:pic>
        <p:nvPicPr>
          <p:cNvPr id="103" name="Picture 102"/>
          <p:cNvPicPr>
            <a:picLocks noChangeAspect="1"/>
          </p:cNvPicPr>
          <p:nvPr/>
        </p:nvPicPr>
        <p:blipFill rotWithShape="1">
          <a:blip r:embed="rId3">
            <a:extLst>
              <a:ext uri="{28A0092B-C50C-407E-A947-70E740481C1C}">
                <a14:useLocalDpi xmlns:a14="http://schemas.microsoft.com/office/drawing/2010/main" val="0"/>
              </a:ext>
            </a:extLst>
          </a:blip>
          <a:srcRect l="52921" r="537"/>
          <a:stretch/>
        </p:blipFill>
        <p:spPr>
          <a:xfrm>
            <a:off x="3708784" y="323515"/>
            <a:ext cx="6197216" cy="5900041"/>
          </a:xfrm>
          <a:prstGeom prst="rect">
            <a:avLst/>
          </a:prstGeom>
        </p:spPr>
      </p:pic>
      <p:sp>
        <p:nvSpPr>
          <p:cNvPr id="27" name="Rectangle 26"/>
          <p:cNvSpPr/>
          <p:nvPr/>
        </p:nvSpPr>
        <p:spPr>
          <a:xfrm>
            <a:off x="3708784" y="4972789"/>
            <a:ext cx="6197221" cy="806416"/>
          </a:xfrm>
          <a:prstGeom prst="rect">
            <a:avLst/>
          </a:prstGeom>
          <a:solidFill>
            <a:schemeClr val="bg1">
              <a:lumMod val="65000"/>
              <a:alpha val="1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flipH="1">
            <a:off x="4922311" y="1301242"/>
            <a:ext cx="61375" cy="9906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3" name="Picture 22"/>
          <p:cNvPicPr>
            <a:picLocks noChangeAspect="1"/>
          </p:cNvPicPr>
          <p:nvPr/>
        </p:nvPicPr>
        <p:blipFill rotWithShape="1">
          <a:blip r:embed="rId4" cstate="print">
            <a:extLst>
              <a:ext uri="{28A0092B-C50C-407E-A947-70E740481C1C}">
                <a14:useLocalDpi xmlns:a14="http://schemas.microsoft.com/office/drawing/2010/main" val="0"/>
              </a:ext>
            </a:extLst>
          </a:blip>
          <a:srcRect l="11264" t="33166" r="10633" b="12542"/>
          <a:stretch/>
        </p:blipFill>
        <p:spPr>
          <a:xfrm>
            <a:off x="50749" y="428412"/>
            <a:ext cx="2494685" cy="730062"/>
          </a:xfrm>
          <a:prstGeom prst="rect">
            <a:avLst/>
          </a:prstGeom>
        </p:spPr>
      </p:pic>
      <p:sp>
        <p:nvSpPr>
          <p:cNvPr id="26" name="TextBox 25"/>
          <p:cNvSpPr txBox="1"/>
          <p:nvPr/>
        </p:nvSpPr>
        <p:spPr>
          <a:xfrm>
            <a:off x="3708779" y="5009763"/>
            <a:ext cx="6079656" cy="769441"/>
          </a:xfrm>
          <a:prstGeom prst="rect">
            <a:avLst/>
          </a:prstGeom>
          <a:noFill/>
        </p:spPr>
        <p:txBody>
          <a:bodyPr wrap="square" rtlCol="0">
            <a:spAutoFit/>
          </a:bodyPr>
          <a:lstStyle/>
          <a:p>
            <a:pPr marL="171450" indent="-171450">
              <a:buFont typeface="Arial" panose="020B0604020202020204" pitchFamily="34" charset="0"/>
              <a:buChar char="•"/>
            </a:pPr>
            <a:r>
              <a:rPr lang="en-US" sz="1100" dirty="0" smtClean="0">
                <a:solidFill>
                  <a:schemeClr val="bg1"/>
                </a:solidFill>
              </a:rPr>
              <a:t>ThinkSmart solutions can help your return to the office to be more collaborative and productive.</a:t>
            </a:r>
          </a:p>
          <a:p>
            <a:pPr marL="171450" indent="-171450">
              <a:buFont typeface="Arial" panose="020B0604020202020204" pitchFamily="34" charset="0"/>
              <a:buChar char="•"/>
            </a:pPr>
            <a:r>
              <a:rPr lang="en-US" sz="1100" dirty="0" smtClean="0">
                <a:solidFill>
                  <a:schemeClr val="bg1"/>
                </a:solidFill>
              </a:rPr>
              <a:t> Offering flexibility across platforms and room sizes so you can redefine your meeting space.</a:t>
            </a:r>
          </a:p>
          <a:p>
            <a:pPr marL="171450" indent="-171450">
              <a:buFont typeface="Arial" panose="020B0604020202020204" pitchFamily="34" charset="0"/>
              <a:buChar char="•"/>
            </a:pPr>
            <a:r>
              <a:rPr lang="en-US" sz="1100" dirty="0" smtClean="0">
                <a:solidFill>
                  <a:schemeClr val="bg1"/>
                </a:solidFill>
              </a:rPr>
              <a:t>With the ThinkShield, the integrated suite of security solutions, you can trust your data will remain safe and your privacy intact.</a:t>
            </a:r>
            <a:endParaRPr lang="en-US" sz="1100" dirty="0">
              <a:solidFill>
                <a:schemeClr val="bg1"/>
              </a:solidFill>
            </a:endParaRPr>
          </a:p>
        </p:txBody>
      </p:sp>
      <p:grpSp>
        <p:nvGrpSpPr>
          <p:cNvPr id="95" name="Group 94"/>
          <p:cNvGrpSpPr/>
          <p:nvPr/>
        </p:nvGrpSpPr>
        <p:grpSpPr>
          <a:xfrm>
            <a:off x="3827518" y="722368"/>
            <a:ext cx="5653866" cy="3905575"/>
            <a:chOff x="4914113" y="646362"/>
            <a:chExt cx="4761648" cy="3905575"/>
          </a:xfrm>
          <a:blipFill>
            <a:blip r:embed="rId5"/>
            <a:stretch>
              <a:fillRect/>
            </a:stretch>
          </a:blipFill>
        </p:grpSpPr>
        <p:sp>
          <p:nvSpPr>
            <p:cNvPr id="33" name="Hexagon 32"/>
            <p:cNvSpPr/>
            <p:nvPr/>
          </p:nvSpPr>
          <p:spPr>
            <a:xfrm>
              <a:off x="7186797" y="1210667"/>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Hexagon 33"/>
            <p:cNvSpPr/>
            <p:nvPr/>
          </p:nvSpPr>
          <p:spPr>
            <a:xfrm>
              <a:off x="8319009" y="1775487"/>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Hexagon 34"/>
            <p:cNvSpPr/>
            <p:nvPr/>
          </p:nvSpPr>
          <p:spPr>
            <a:xfrm>
              <a:off x="7188800" y="2334689"/>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Hexagon 35"/>
            <p:cNvSpPr/>
            <p:nvPr/>
          </p:nvSpPr>
          <p:spPr>
            <a:xfrm>
              <a:off x="6052316" y="2907068"/>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Hexagon 36"/>
            <p:cNvSpPr/>
            <p:nvPr/>
          </p:nvSpPr>
          <p:spPr>
            <a:xfrm>
              <a:off x="7202054" y="3455553"/>
              <a:ext cx="1328785"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p:cNvSpPr/>
            <p:nvPr/>
          </p:nvSpPr>
          <p:spPr>
            <a:xfrm>
              <a:off x="6044322" y="646362"/>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Hexagon 39"/>
            <p:cNvSpPr/>
            <p:nvPr/>
          </p:nvSpPr>
          <p:spPr>
            <a:xfrm>
              <a:off x="6044322" y="1774972"/>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p:cNvSpPr/>
            <p:nvPr/>
          </p:nvSpPr>
          <p:spPr>
            <a:xfrm>
              <a:off x="4914113" y="2346708"/>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Hexagon 42"/>
            <p:cNvSpPr/>
            <p:nvPr/>
          </p:nvSpPr>
          <p:spPr>
            <a:xfrm>
              <a:off x="4921025" y="3462927"/>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Hexagon 44"/>
            <p:cNvSpPr/>
            <p:nvPr/>
          </p:nvSpPr>
          <p:spPr>
            <a:xfrm>
              <a:off x="8333344" y="2906170"/>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Hexagon 86"/>
            <p:cNvSpPr/>
            <p:nvPr/>
          </p:nvSpPr>
          <p:spPr>
            <a:xfrm>
              <a:off x="8326366" y="646362"/>
              <a:ext cx="1342417" cy="1089010"/>
            </a:xfrm>
            <a:prstGeom prst="hexagon">
              <a:avLst/>
            </a:prstGeom>
            <a:grp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rot="5400000" flipH="1">
            <a:off x="630575" y="3145349"/>
            <a:ext cx="5900043" cy="256374"/>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797" y="1159880"/>
            <a:ext cx="4971808" cy="533560"/>
          </a:xfrm>
          <a:prstGeom prst="rect">
            <a:avLst/>
          </a:prstGeom>
        </p:spPr>
      </p:pic>
      <p:pic>
        <p:nvPicPr>
          <p:cNvPr id="20" name="Picture 19"/>
          <p:cNvPicPr>
            <a:picLocks noChangeAspect="1"/>
          </p:cNvPicPr>
          <p:nvPr/>
        </p:nvPicPr>
        <p:blipFill rotWithShape="1">
          <a:blip r:embed="rId7">
            <a:extLst>
              <a:ext uri="{28A0092B-C50C-407E-A947-70E740481C1C}">
                <a14:useLocalDpi xmlns:a14="http://schemas.microsoft.com/office/drawing/2010/main" val="0"/>
              </a:ext>
            </a:extLst>
          </a:blip>
          <a:srcRect l="8593" t="10402" r="17062" b="16094"/>
          <a:stretch/>
        </p:blipFill>
        <p:spPr>
          <a:xfrm>
            <a:off x="31224" y="2331276"/>
            <a:ext cx="3305337" cy="2452346"/>
          </a:xfrm>
          <a:prstGeom prst="rect">
            <a:avLst/>
          </a:prstGeom>
        </p:spPr>
      </p:pic>
      <p:sp>
        <p:nvSpPr>
          <p:cNvPr id="9" name="Rectangle 8"/>
          <p:cNvSpPr/>
          <p:nvPr/>
        </p:nvSpPr>
        <p:spPr>
          <a:xfrm>
            <a:off x="0" y="-1"/>
            <a:ext cx="9906000" cy="329161"/>
          </a:xfrm>
          <a:prstGeom prst="rect">
            <a:avLst/>
          </a:prstGeom>
          <a:solidFill>
            <a:schemeClr val="bg1"/>
          </a:solidFill>
          <a:ln w="3175">
            <a:noFill/>
          </a:ln>
          <a:effectLst>
            <a:outerShdw blurRad="50800" dir="57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 y="0"/>
            <a:ext cx="1166075" cy="329161"/>
          </a:xfrm>
          <a:prstGeom prst="rect">
            <a:avLst/>
          </a:prstGeom>
          <a:effectLst>
            <a:outerShdw blurRad="50800" dist="50800" dir="21540000" algn="ctr" rotWithShape="0">
              <a:schemeClr val="tx1">
                <a:alpha val="27000"/>
              </a:schemeClr>
            </a:outerShdw>
            <a:softEdge rad="0"/>
          </a:effectLst>
        </p:spPr>
      </p:pic>
      <p:sp>
        <p:nvSpPr>
          <p:cNvPr id="105" name="TextBox 104"/>
          <p:cNvSpPr txBox="1"/>
          <p:nvPr/>
        </p:nvSpPr>
        <p:spPr>
          <a:xfrm>
            <a:off x="8723870" y="1724"/>
            <a:ext cx="1182130" cy="230832"/>
          </a:xfrm>
          <a:prstGeom prst="rect">
            <a:avLst/>
          </a:prstGeom>
          <a:noFill/>
        </p:spPr>
        <p:txBody>
          <a:bodyPr wrap="square" rtlCol="0">
            <a:spAutoFit/>
          </a:bodyPr>
          <a:lstStyle/>
          <a:p>
            <a:r>
              <a:rPr lang="en-US" sz="900" dirty="0" smtClean="0"/>
              <a:t>Retail File June 2025</a:t>
            </a:r>
            <a:endParaRPr lang="en-US" sz="900" dirty="0"/>
          </a:p>
        </p:txBody>
      </p:sp>
      <p:sp>
        <p:nvSpPr>
          <p:cNvPr id="47" name="TextBox 46"/>
          <p:cNvSpPr txBox="1"/>
          <p:nvPr/>
        </p:nvSpPr>
        <p:spPr>
          <a:xfrm>
            <a:off x="7161193" y="133616"/>
            <a:ext cx="2744807" cy="230832"/>
          </a:xfrm>
          <a:prstGeom prst="rect">
            <a:avLst/>
          </a:prstGeom>
          <a:noFill/>
        </p:spPr>
        <p:txBody>
          <a:bodyPr wrap="square" rtlCol="0">
            <a:spAutoFit/>
          </a:bodyPr>
          <a:lstStyle/>
          <a:p>
            <a:pPr algn="r"/>
            <a:r>
              <a:rPr lang="en-US" sz="900" b="1" dirty="0" smtClean="0">
                <a:solidFill>
                  <a:srgbClr val="FF0000"/>
                </a:solidFill>
              </a:rPr>
              <a:t>Special Offers are valid until 30.06 or until stock lasts.</a:t>
            </a:r>
            <a:endParaRPr lang="en-GB" sz="900" b="1" dirty="0">
              <a:solidFill>
                <a:srgbClr val="FF0000"/>
              </a:solidFill>
            </a:endParaRPr>
          </a:p>
        </p:txBody>
      </p:sp>
      <p:sp>
        <p:nvSpPr>
          <p:cNvPr id="48" name="Rectangle 47"/>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49" name="Rectangle 48"/>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607910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 y="329161"/>
            <a:ext cx="9906005" cy="5894396"/>
          </a:xfrm>
          <a:prstGeom prst="rect">
            <a:avLst/>
          </a:prstGeom>
        </p:spPr>
      </p:pic>
      <p:pic>
        <p:nvPicPr>
          <p:cNvPr id="28" name="Picture 27"/>
          <p:cNvPicPr>
            <a:picLocks noChangeAspect="1"/>
          </p:cNvPicPr>
          <p:nvPr/>
        </p:nvPicPr>
        <p:blipFill rotWithShape="1">
          <a:blip r:embed="rId3">
            <a:extLst>
              <a:ext uri="{28A0092B-C50C-407E-A947-70E740481C1C}">
                <a14:useLocalDpi xmlns:a14="http://schemas.microsoft.com/office/drawing/2010/main" val="0"/>
              </a:ext>
            </a:extLst>
          </a:blip>
          <a:srcRect l="52921" r="537"/>
          <a:stretch/>
        </p:blipFill>
        <p:spPr>
          <a:xfrm>
            <a:off x="3708784" y="323515"/>
            <a:ext cx="6197216" cy="5900041"/>
          </a:xfrm>
          <a:prstGeom prst="rect">
            <a:avLst/>
          </a:prstGeom>
        </p:spPr>
      </p:pic>
      <p:sp>
        <p:nvSpPr>
          <p:cNvPr id="10" name="Rectangle 9"/>
          <p:cNvSpPr/>
          <p:nvPr/>
        </p:nvSpPr>
        <p:spPr>
          <a:xfrm rot="5400000" flipH="1">
            <a:off x="4930139" y="1309070"/>
            <a:ext cx="45719" cy="990600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0" y="-1"/>
            <a:ext cx="9906000" cy="329161"/>
          </a:xfrm>
          <a:prstGeom prst="rect">
            <a:avLst/>
          </a:prstGeom>
          <a:solidFill>
            <a:schemeClr val="bg1"/>
          </a:solidFill>
          <a:ln w="3175">
            <a:noFill/>
          </a:ln>
          <a:effectLst>
            <a:outerShdw blurRad="50800" dir="57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 y="0"/>
            <a:ext cx="1166075" cy="329161"/>
          </a:xfrm>
          <a:prstGeom prst="rect">
            <a:avLst/>
          </a:prstGeom>
          <a:effectLst>
            <a:outerShdw blurRad="50800" dist="50800" dir="21540000" algn="ctr" rotWithShape="0">
              <a:schemeClr val="tx1">
                <a:alpha val="27000"/>
              </a:schemeClr>
            </a:outerShdw>
            <a:softEdge rad="0"/>
          </a:effectLst>
        </p:spPr>
      </p:pic>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l="1112" b="8742"/>
          <a:stretch/>
        </p:blipFill>
        <p:spPr>
          <a:xfrm>
            <a:off x="239472" y="3214806"/>
            <a:ext cx="3390425" cy="829971"/>
          </a:xfrm>
          <a:prstGeom prst="rect">
            <a:avLst/>
          </a:prstGeom>
        </p:spPr>
      </p:pic>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56559" t="15777" r="1291" b="19704"/>
          <a:stretch/>
        </p:blipFill>
        <p:spPr>
          <a:xfrm>
            <a:off x="239472" y="1428590"/>
            <a:ext cx="2534624" cy="1540307"/>
          </a:xfrm>
          <a:prstGeom prst="rect">
            <a:avLst/>
          </a:prstGeom>
        </p:spPr>
      </p:pic>
      <p:sp>
        <p:nvSpPr>
          <p:cNvPr id="7" name="TextBox 6"/>
          <p:cNvSpPr txBox="1"/>
          <p:nvPr/>
        </p:nvSpPr>
        <p:spPr>
          <a:xfrm>
            <a:off x="51742" y="403357"/>
            <a:ext cx="3614194" cy="707886"/>
          </a:xfrm>
          <a:prstGeom prst="rect">
            <a:avLst/>
          </a:prstGeom>
          <a:noFill/>
        </p:spPr>
        <p:txBody>
          <a:bodyPr wrap="square" rtlCol="0">
            <a:spAutoFit/>
          </a:bodyPr>
          <a:lstStyle/>
          <a:p>
            <a:r>
              <a:rPr lang="en-US" sz="2000" b="1" dirty="0" smtClean="0">
                <a:solidFill>
                  <a:schemeClr val="bg1"/>
                </a:solidFill>
              </a:rPr>
              <a:t>                         Core </a:t>
            </a:r>
          </a:p>
          <a:p>
            <a:r>
              <a:rPr lang="en-US" sz="2000" b="1" dirty="0" smtClean="0">
                <a:solidFill>
                  <a:schemeClr val="bg1"/>
                </a:solidFill>
              </a:rPr>
              <a:t>for </a:t>
            </a:r>
            <a:r>
              <a:rPr lang="en-US" sz="2000" b="1" dirty="0">
                <a:solidFill>
                  <a:schemeClr val="bg1"/>
                </a:solidFill>
              </a:rPr>
              <a:t>Microsoft </a:t>
            </a:r>
            <a:r>
              <a:rPr lang="en-US" sz="2000" b="1" dirty="0" smtClean="0">
                <a:solidFill>
                  <a:schemeClr val="bg1"/>
                </a:solidFill>
              </a:rPr>
              <a:t>Team Rooms</a:t>
            </a:r>
            <a:endParaRPr lang="en-US" sz="2000" dirty="0">
              <a:solidFill>
                <a:schemeClr val="bg1"/>
              </a:solidFill>
            </a:endParaRPr>
          </a:p>
        </p:txBody>
      </p:sp>
      <p:sp>
        <p:nvSpPr>
          <p:cNvPr id="27" name="TextBox 26"/>
          <p:cNvSpPr txBox="1"/>
          <p:nvPr/>
        </p:nvSpPr>
        <p:spPr>
          <a:xfrm>
            <a:off x="3733065" y="5111507"/>
            <a:ext cx="4686006" cy="307777"/>
          </a:xfrm>
          <a:prstGeom prst="rect">
            <a:avLst/>
          </a:prstGeom>
          <a:noFill/>
        </p:spPr>
        <p:txBody>
          <a:bodyPr wrap="square" rtlCol="0">
            <a:spAutoFit/>
          </a:bodyPr>
          <a:lstStyle/>
          <a:p>
            <a:r>
              <a:rPr lang="en-US" sz="1400" b="1" dirty="0">
                <a:solidFill>
                  <a:schemeClr val="bg1"/>
                </a:solidFill>
              </a:rPr>
              <a:t>ThinkSmart Core + Controller Kit for Microsoft Teams Rooms</a:t>
            </a:r>
          </a:p>
        </p:txBody>
      </p:sp>
      <p:sp>
        <p:nvSpPr>
          <p:cNvPr id="29" name="TextBox 28"/>
          <p:cNvSpPr txBox="1"/>
          <p:nvPr/>
        </p:nvSpPr>
        <p:spPr>
          <a:xfrm>
            <a:off x="150314" y="5038336"/>
            <a:ext cx="2803643" cy="1169551"/>
          </a:xfrm>
          <a:prstGeom prst="rect">
            <a:avLst/>
          </a:prstGeom>
          <a:noFill/>
        </p:spPr>
        <p:txBody>
          <a:bodyPr wrap="square" rtlCol="0">
            <a:spAutoFit/>
          </a:bodyPr>
          <a:lstStyle/>
          <a:p>
            <a:pPr marL="285750" indent="-285750">
              <a:buFont typeface="Wingdings" panose="05000000000000000000" pitchFamily="2" charset="2"/>
              <a:buChar char="§"/>
            </a:pPr>
            <a:r>
              <a:rPr lang="en-US" sz="1400" dirty="0">
                <a:solidFill>
                  <a:schemeClr val="bg1"/>
                </a:solidFill>
              </a:rPr>
              <a:t>Powerful &amp; secure performance</a:t>
            </a:r>
          </a:p>
          <a:p>
            <a:pPr marL="285750" indent="-285750">
              <a:buFont typeface="Wingdings" panose="05000000000000000000" pitchFamily="2" charset="2"/>
              <a:buChar char="§"/>
            </a:pPr>
            <a:r>
              <a:rPr lang="en-US" sz="1400" dirty="0">
                <a:solidFill>
                  <a:schemeClr val="bg1"/>
                </a:solidFill>
              </a:rPr>
              <a:t>Collaborate face-to-face</a:t>
            </a:r>
          </a:p>
          <a:p>
            <a:pPr marL="285750" indent="-285750">
              <a:buFont typeface="Wingdings" panose="05000000000000000000" pitchFamily="2" charset="2"/>
              <a:buChar char="§"/>
            </a:pPr>
            <a:r>
              <a:rPr lang="en-US" sz="1400" dirty="0">
                <a:solidFill>
                  <a:schemeClr val="bg1"/>
                </a:solidFill>
              </a:rPr>
              <a:t>Easy to manage</a:t>
            </a:r>
          </a:p>
          <a:p>
            <a:pPr marL="285750" indent="-285750">
              <a:buFont typeface="Wingdings" panose="05000000000000000000" pitchFamily="2" charset="2"/>
              <a:buChar char="§"/>
            </a:pPr>
            <a:r>
              <a:rPr lang="en-US" sz="1400" dirty="0">
                <a:solidFill>
                  <a:schemeClr val="bg1"/>
                </a:solidFill>
              </a:rPr>
              <a:t>Security matters</a:t>
            </a:r>
          </a:p>
          <a:p>
            <a:pPr marL="285750" indent="-285750">
              <a:buFont typeface="Wingdings" panose="05000000000000000000" pitchFamily="2" charset="2"/>
              <a:buChar char="§"/>
            </a:pPr>
            <a:r>
              <a:rPr lang="en-US" sz="1400" dirty="0">
                <a:solidFill>
                  <a:schemeClr val="bg1"/>
                </a:solidFill>
              </a:rPr>
              <a:t>Fits anywhere</a:t>
            </a:r>
          </a:p>
        </p:txBody>
      </p:sp>
      <p:grpSp>
        <p:nvGrpSpPr>
          <p:cNvPr id="32" name="Group 31"/>
          <p:cNvGrpSpPr/>
          <p:nvPr/>
        </p:nvGrpSpPr>
        <p:grpSpPr>
          <a:xfrm>
            <a:off x="3911264" y="2433518"/>
            <a:ext cx="5922731" cy="2605634"/>
            <a:chOff x="68140" y="2637409"/>
            <a:chExt cx="5922731" cy="2605634"/>
          </a:xfrm>
        </p:grpSpPr>
        <p:grpSp>
          <p:nvGrpSpPr>
            <p:cNvPr id="33" name="Group 32">
              <a:extLst>
                <a:ext uri="{FF2B5EF4-FFF2-40B4-BE49-F238E27FC236}">
                  <a16:creationId xmlns:a16="http://schemas.microsoft.com/office/drawing/2014/main" xmlns="" id="{ACA21B16-DAEB-A16D-8AAE-653AEEB3B040}"/>
                </a:ext>
              </a:extLst>
            </p:cNvPr>
            <p:cNvGrpSpPr/>
            <p:nvPr/>
          </p:nvGrpSpPr>
          <p:grpSpPr>
            <a:xfrm>
              <a:off x="68140" y="2872427"/>
              <a:ext cx="5852207" cy="2370616"/>
              <a:chOff x="914399" y="1538960"/>
              <a:chExt cx="5852207" cy="2370616"/>
            </a:xfrm>
          </p:grpSpPr>
          <p:sp>
            <p:nvSpPr>
              <p:cNvPr id="38" name="Rectangle 37">
                <a:extLst>
                  <a:ext uri="{FF2B5EF4-FFF2-40B4-BE49-F238E27FC236}">
                    <a16:creationId xmlns:a16="http://schemas.microsoft.com/office/drawing/2014/main" xmlns="" id="{92475BE6-62A8-DBAC-B410-BA8E780AB33A}"/>
                  </a:ext>
                </a:extLst>
              </p:cNvPr>
              <p:cNvSpPr/>
              <p:nvPr/>
            </p:nvSpPr>
            <p:spPr>
              <a:xfrm>
                <a:off x="922941" y="3030326"/>
                <a:ext cx="5842184"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xmlns="" id="{6FA12CCB-7841-EA9D-9EF9-509647A04CC1}"/>
                  </a:ext>
                </a:extLst>
              </p:cNvPr>
              <p:cNvSpPr/>
              <p:nvPr/>
            </p:nvSpPr>
            <p:spPr>
              <a:xfrm>
                <a:off x="922941" y="1538960"/>
                <a:ext cx="5842184"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xmlns="" id="{3B59D622-F519-8B15-FEE0-9F5CC7B5A57E}"/>
                  </a:ext>
                </a:extLst>
              </p:cNvPr>
              <p:cNvSpPr/>
              <p:nvPr/>
            </p:nvSpPr>
            <p:spPr>
              <a:xfrm>
                <a:off x="922941" y="1999506"/>
                <a:ext cx="5842184"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xmlns="" id="{4B581D5B-9526-7C33-74A7-9235BE8DE02A}"/>
                  </a:ext>
                </a:extLst>
              </p:cNvPr>
              <p:cNvSpPr/>
              <p:nvPr/>
            </p:nvSpPr>
            <p:spPr>
              <a:xfrm>
                <a:off x="922941" y="2229779"/>
                <a:ext cx="5842184"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xmlns="" id="{6163FD62-9059-9ED0-516C-5AA4ADD67C5E}"/>
                  </a:ext>
                </a:extLst>
              </p:cNvPr>
              <p:cNvSpPr/>
              <p:nvPr/>
            </p:nvSpPr>
            <p:spPr>
              <a:xfrm>
                <a:off x="922941" y="2460052"/>
                <a:ext cx="5842184"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xmlns="" id="{9D860436-FFCC-23D4-1358-68B6315D230A}"/>
                  </a:ext>
                </a:extLst>
              </p:cNvPr>
              <p:cNvSpPr/>
              <p:nvPr/>
            </p:nvSpPr>
            <p:spPr>
              <a:xfrm>
                <a:off x="922941" y="3370324"/>
                <a:ext cx="5842184"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xmlns="" id="{3899297F-2A2C-335E-7294-187DF75D60B7}"/>
                  </a:ext>
                </a:extLst>
              </p:cNvPr>
              <p:cNvSpPr/>
              <p:nvPr/>
            </p:nvSpPr>
            <p:spPr>
              <a:xfrm>
                <a:off x="922941" y="1769233"/>
                <a:ext cx="5842184"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xmlns="" id="{C3AD2112-9D3E-89CD-AA63-F7512E446004}"/>
                  </a:ext>
                </a:extLst>
              </p:cNvPr>
              <p:cNvSpPr/>
              <p:nvPr/>
            </p:nvSpPr>
            <p:spPr>
              <a:xfrm>
                <a:off x="922941" y="2690325"/>
                <a:ext cx="5842184"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xmlns="" id="{0EC3B9F7-92D1-E9EE-04F0-381D79A5CEB5}"/>
                  </a:ext>
                </a:extLst>
              </p:cNvPr>
              <p:cNvSpPr/>
              <p:nvPr/>
            </p:nvSpPr>
            <p:spPr>
              <a:xfrm>
                <a:off x="914399" y="3708408"/>
                <a:ext cx="5852207"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grpSp>
        <p:cxnSp>
          <p:nvCxnSpPr>
            <p:cNvPr id="34" name="Straight Connector 33">
              <a:extLst>
                <a:ext uri="{FF2B5EF4-FFF2-40B4-BE49-F238E27FC236}">
                  <a16:creationId xmlns:a16="http://schemas.microsoft.com/office/drawing/2014/main" xmlns="" id="{5ACD8C55-B552-B284-9385-6D285B8F8223}"/>
                </a:ext>
              </a:extLst>
            </p:cNvPr>
            <p:cNvCxnSpPr>
              <a:cxnSpLocks/>
            </p:cNvCxnSpPr>
            <p:nvPr/>
          </p:nvCxnSpPr>
          <p:spPr>
            <a:xfrm>
              <a:off x="1174862" y="2872427"/>
              <a:ext cx="0" cy="2370616"/>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xmlns="" id="{17A11A9F-4AD5-A9D7-71CC-4482831A0682}"/>
                </a:ext>
              </a:extLst>
            </p:cNvPr>
            <p:cNvSpPr txBox="1"/>
            <p:nvPr/>
          </p:nvSpPr>
          <p:spPr>
            <a:xfrm>
              <a:off x="259099" y="2917979"/>
              <a:ext cx="1066656" cy="2233792"/>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Processor </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Operating </a:t>
              </a:r>
              <a:r>
                <a:rPr lang="en-US" sz="800" b="1" dirty="0" smtClean="0">
                  <a:solidFill>
                    <a:schemeClr val="bg1"/>
                  </a:solidFill>
                  <a:latin typeface="Arial" panose="020B0604020202020204" pitchFamily="34" charset="0"/>
                  <a:cs typeface="Arial" panose="020B0604020202020204" pitchFamily="34" charset="0"/>
                </a:rPr>
                <a:t>System</a:t>
              </a: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Memory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Storage</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Graphics </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Wi-Fi</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Ports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Security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Dimensions</a:t>
              </a:r>
            </a:p>
          </p:txBody>
        </p:sp>
        <p:sp>
          <p:nvSpPr>
            <p:cNvPr id="36" name="TextBox 35">
              <a:extLst>
                <a:ext uri="{FF2B5EF4-FFF2-40B4-BE49-F238E27FC236}">
                  <a16:creationId xmlns:a16="http://schemas.microsoft.com/office/drawing/2014/main" xmlns="" id="{B5413905-DB7D-B64A-E53A-FCCCE4AF76C2}"/>
                </a:ext>
              </a:extLst>
            </p:cNvPr>
            <p:cNvSpPr txBox="1"/>
            <p:nvPr/>
          </p:nvSpPr>
          <p:spPr>
            <a:xfrm>
              <a:off x="1253750" y="2902325"/>
              <a:ext cx="4737121" cy="2233792"/>
            </a:xfrm>
            <a:prstGeom prst="rect">
              <a:avLst/>
            </a:prstGeom>
            <a:noFill/>
          </p:spPr>
          <p:txBody>
            <a:bodyPr wrap="square" lIns="0" tIns="0" rIns="0" bIns="0" rtlCol="0" anchor="t" anchorCtr="0">
              <a:noAutofit/>
            </a:bodyPr>
            <a:lstStyle/>
            <a:p>
              <a:pPr>
                <a:lnSpc>
                  <a:spcPts val="940"/>
                </a:lnSpc>
              </a:pPr>
              <a:r>
                <a:rPr lang="en-US" sz="800" dirty="0" smtClean="0">
                  <a:solidFill>
                    <a:schemeClr val="bg1"/>
                  </a:solidFill>
                  <a:latin typeface="Arial" panose="020B0604020202020204" pitchFamily="34" charset="0"/>
                  <a:cs typeface="Arial" panose="020B0604020202020204" pitchFamily="34" charset="0"/>
                </a:rPr>
                <a:t>Intel</a:t>
              </a:r>
              <a:r>
                <a:rPr lang="en-US" sz="800" dirty="0">
                  <a:solidFill>
                    <a:schemeClr val="bg1"/>
                  </a:solidFill>
                  <a:latin typeface="Arial" panose="020B0604020202020204" pitchFamily="34" charset="0"/>
                  <a:cs typeface="Arial" panose="020B0604020202020204" pitchFamily="34" charset="0"/>
                </a:rPr>
                <a:t>® Core™ i5-1145G7E (4C / 8T, 1.5 / 4.1GHz, 8MB)</a:t>
              </a:r>
              <a:endParaRPr lang="en-US" sz="800" dirty="0" smtClean="0">
                <a:solidFill>
                  <a:schemeClr val="bg1"/>
                </a:solidFill>
                <a:effectLst/>
                <a:latin typeface="Arial" panose="020B0604020202020204" pitchFamily="34" charset="0"/>
                <a:cs typeface="Arial" panose="020B0604020202020204" pitchFamily="34" charset="0"/>
              </a:endParaRPr>
            </a:p>
            <a:p>
              <a:pPr>
                <a:lnSpc>
                  <a:spcPts val="940"/>
                </a:lnSpc>
              </a:pPr>
              <a:endParaRPr lang="en-US" sz="800" dirty="0" smtClean="0">
                <a:solidFill>
                  <a:schemeClr val="bg1"/>
                </a:solidFill>
                <a:effectLst/>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Windows® 11 IoT Enterprise for Collaboration GAC 64, </a:t>
              </a:r>
              <a:r>
                <a:rPr lang="en-US" sz="800" dirty="0" smtClean="0">
                  <a:solidFill>
                    <a:schemeClr val="bg1"/>
                  </a:solidFill>
                  <a:latin typeface="Arial" panose="020B0604020202020204" pitchFamily="34" charset="0"/>
                  <a:cs typeface="Arial" panose="020B0604020202020204" pitchFamily="34" charset="0"/>
                </a:rPr>
                <a:t>English</a:t>
              </a: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1x 16GB Soldered </a:t>
              </a:r>
              <a:r>
                <a:rPr lang="en-US" sz="800" dirty="0" smtClean="0">
                  <a:solidFill>
                    <a:schemeClr val="bg1"/>
                  </a:solidFill>
                  <a:latin typeface="Arial" panose="020B0604020202020204" pitchFamily="34" charset="0"/>
                  <a:cs typeface="Arial" panose="020B0604020202020204" pitchFamily="34" charset="0"/>
                </a:rPr>
                <a:t>DDR4-3200</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256GB SSD M.2 2280 PCIe® 3.0x4 NVMe</a:t>
              </a:r>
              <a:r>
                <a:rPr lang="en-US" sz="800" dirty="0" smtClean="0">
                  <a:solidFill>
                    <a:schemeClr val="bg1"/>
                  </a:solidFill>
                  <a:latin typeface="Arial" panose="020B0604020202020204" pitchFamily="34" charset="0"/>
                  <a:cs typeface="Arial" panose="020B0604020202020204" pitchFamily="34" charset="0"/>
                </a:rPr>
                <a:t>®</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Integrated Intel® Iris® Xe </a:t>
              </a:r>
              <a:r>
                <a:rPr lang="en-US" sz="800" dirty="0" smtClean="0">
                  <a:solidFill>
                    <a:schemeClr val="bg1"/>
                  </a:solidFill>
                  <a:latin typeface="Arial" panose="020B0604020202020204" pitchFamily="34" charset="0"/>
                  <a:cs typeface="Arial" panose="020B0604020202020204" pitchFamily="34" charset="0"/>
                </a:rPr>
                <a:t>Graphics</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Intel® Wi-Fi® 6 AX201, 11ax 2x2 + BT5.0, vPro</a:t>
              </a:r>
              <a:r>
                <a:rPr lang="en-US" sz="800" dirty="0" smtClean="0">
                  <a:solidFill>
                    <a:schemeClr val="bg1"/>
                  </a:solidFill>
                  <a:latin typeface="Arial" panose="020B0604020202020204" pitchFamily="34" charset="0"/>
                  <a:cs typeface="Arial" panose="020B0604020202020204" pitchFamily="34" charset="0"/>
                </a:rPr>
                <a:t>®</a:t>
              </a: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Thunderbolt 4, USB-C 3.2 Gen 1, USB 3.2 Gen 1, USB 3.2 Gen 2, HDMI-in, HDMI-out 1.4, Ethernet </a:t>
              </a: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latin typeface="Arial" panose="020B0604020202020204" pitchFamily="34" charset="0"/>
                  <a:cs typeface="Arial" panose="020B0604020202020204" pitchFamily="34" charset="0"/>
                </a:rPr>
                <a:t>(</a:t>
              </a:r>
              <a:r>
                <a:rPr lang="en-US" sz="800" dirty="0">
                  <a:solidFill>
                    <a:schemeClr val="bg1"/>
                  </a:solidFill>
                  <a:latin typeface="Arial" panose="020B0604020202020204" pitchFamily="34" charset="0"/>
                  <a:cs typeface="Arial" panose="020B0604020202020204" pitchFamily="34" charset="0"/>
                </a:rPr>
                <a:t>RJ-45), power </a:t>
              </a:r>
              <a:r>
                <a:rPr lang="en-US" sz="800" dirty="0" smtClean="0">
                  <a:solidFill>
                    <a:schemeClr val="bg1"/>
                  </a:solidFill>
                  <a:latin typeface="Arial" panose="020B0604020202020204" pitchFamily="34" charset="0"/>
                  <a:cs typeface="Arial" panose="020B0604020202020204" pitchFamily="34" charset="0"/>
                </a:rPr>
                <a:t>connector</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Discrete TPM 2.0, TCG certified, Kensington® Security </a:t>
              </a:r>
              <a:r>
                <a:rPr lang="en-US" sz="800" dirty="0" smtClean="0">
                  <a:solidFill>
                    <a:schemeClr val="bg1"/>
                  </a:solidFill>
                  <a:latin typeface="Arial" panose="020B0604020202020204" pitchFamily="34" charset="0"/>
                  <a:cs typeface="Arial" panose="020B0604020202020204" pitchFamily="34" charset="0"/>
                </a:rPr>
                <a:t>Slot</a:t>
              </a:r>
            </a:p>
            <a:p>
              <a:pPr>
                <a:lnSpc>
                  <a:spcPts val="940"/>
                </a:lnSpc>
              </a:pPr>
              <a:endParaRPr lang="en-US" sz="800" dirty="0" smtClean="0">
                <a:solidFill>
                  <a:schemeClr val="bg1"/>
                </a:solidFill>
                <a:effectLst/>
                <a:latin typeface="Arial" panose="020B0604020202020204" pitchFamily="34" charset="0"/>
                <a:cs typeface="Arial" panose="020B0604020202020204" pitchFamily="34" charset="0"/>
              </a:endParaRPr>
            </a:p>
            <a:p>
              <a:pPr>
                <a:lnSpc>
                  <a:spcPts val="940"/>
                </a:lnSpc>
              </a:pPr>
              <a:endParaRPr lang="en-US" sz="800" dirty="0">
                <a:solidFill>
                  <a:schemeClr val="bg1"/>
                </a:solidFill>
                <a:effectLst/>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226 x 200 x 37.5 mm (8.9 x 7.9 x 1.5 inches)</a:t>
              </a:r>
            </a:p>
            <a:p>
              <a:pPr>
                <a:lnSpc>
                  <a:spcPts val="940"/>
                </a:lnSpc>
              </a:pPr>
              <a:endParaRPr lang="en-US" sz="800" dirty="0">
                <a:solidFill>
                  <a:schemeClr val="bg1"/>
                </a:solidFill>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xmlns="" id="{23A850D9-74B9-1EA3-B677-8F6B1DFCC421}"/>
                </a:ext>
              </a:extLst>
            </p:cNvPr>
            <p:cNvSpPr txBox="1"/>
            <p:nvPr/>
          </p:nvSpPr>
          <p:spPr>
            <a:xfrm>
              <a:off x="99637" y="2637409"/>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Compute</a:t>
              </a:r>
              <a:endParaRPr lang="en-US" sz="1400" b="1" dirty="0">
                <a:solidFill>
                  <a:srgbClr val="FF0000"/>
                </a:solidFill>
                <a:effectLst/>
                <a:latin typeface="Arial" panose="020B0604020202020204" pitchFamily="34" charset="0"/>
                <a:cs typeface="Arial" panose="020B0604020202020204" pitchFamily="34" charset="0"/>
              </a:endParaRPr>
            </a:p>
          </p:txBody>
        </p:sp>
      </p:grpSp>
      <p:grpSp>
        <p:nvGrpSpPr>
          <p:cNvPr id="75" name="Group 74"/>
          <p:cNvGrpSpPr/>
          <p:nvPr/>
        </p:nvGrpSpPr>
        <p:grpSpPr>
          <a:xfrm>
            <a:off x="3911264" y="367997"/>
            <a:ext cx="4570338" cy="1754090"/>
            <a:chOff x="4591686" y="652658"/>
            <a:chExt cx="4570338" cy="1754090"/>
          </a:xfrm>
        </p:grpSpPr>
        <p:sp>
          <p:nvSpPr>
            <p:cNvPr id="76" name="Rectangle 75">
              <a:extLst>
                <a:ext uri="{FF2B5EF4-FFF2-40B4-BE49-F238E27FC236}">
                  <a16:creationId xmlns:a16="http://schemas.microsoft.com/office/drawing/2014/main" xmlns="" id="{8D3998D2-9B19-4D21-6D3A-6BADE7D25563}"/>
                </a:ext>
              </a:extLst>
            </p:cNvPr>
            <p:cNvSpPr/>
            <p:nvPr/>
          </p:nvSpPr>
          <p:spPr>
            <a:xfrm>
              <a:off x="4591687" y="893646"/>
              <a:ext cx="4208736" cy="40233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xmlns="" id="{FCFD6BC2-5E5B-8080-C88D-14C4625395FE}"/>
                </a:ext>
              </a:extLst>
            </p:cNvPr>
            <p:cNvSpPr/>
            <p:nvPr/>
          </p:nvSpPr>
          <p:spPr>
            <a:xfrm>
              <a:off x="4591687" y="1336784"/>
              <a:ext cx="4208736"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xmlns="" id="{BB38EE06-FF1D-CEF2-DCF7-8B08D6E2D8FB}"/>
                </a:ext>
              </a:extLst>
            </p:cNvPr>
            <p:cNvSpPr/>
            <p:nvPr/>
          </p:nvSpPr>
          <p:spPr>
            <a:xfrm>
              <a:off x="4591687" y="1688482"/>
              <a:ext cx="4208736"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xmlns="" id="{7C6F9443-9EF2-6AB8-CD53-B0526C9C3E67}"/>
                </a:ext>
              </a:extLst>
            </p:cNvPr>
            <p:cNvSpPr/>
            <p:nvPr/>
          </p:nvSpPr>
          <p:spPr>
            <a:xfrm>
              <a:off x="4591686" y="2040180"/>
              <a:ext cx="4208737" cy="357500"/>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80" name="Straight Connector 79">
              <a:extLst>
                <a:ext uri="{FF2B5EF4-FFF2-40B4-BE49-F238E27FC236}">
                  <a16:creationId xmlns:a16="http://schemas.microsoft.com/office/drawing/2014/main" xmlns="" id="{24263006-72AC-E806-CF64-0D5F5EE14B7C}"/>
                </a:ext>
              </a:extLst>
            </p:cNvPr>
            <p:cNvCxnSpPr>
              <a:cxnSpLocks/>
            </p:cNvCxnSpPr>
            <p:nvPr/>
          </p:nvCxnSpPr>
          <p:spPr>
            <a:xfrm flipH="1">
              <a:off x="5405393" y="877170"/>
              <a:ext cx="7621" cy="1529578"/>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81" name="TextBox 80">
              <a:extLst>
                <a:ext uri="{FF2B5EF4-FFF2-40B4-BE49-F238E27FC236}">
                  <a16:creationId xmlns:a16="http://schemas.microsoft.com/office/drawing/2014/main" xmlns="" id="{0AC73244-D79A-A028-CD84-6B55E3253E3B}"/>
                </a:ext>
              </a:extLst>
            </p:cNvPr>
            <p:cNvSpPr txBox="1"/>
            <p:nvPr/>
          </p:nvSpPr>
          <p:spPr>
            <a:xfrm>
              <a:off x="4782645" y="995429"/>
              <a:ext cx="1066656" cy="1309927"/>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Display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Resolution</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Ports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Security</a:t>
              </a:r>
            </a:p>
          </p:txBody>
        </p:sp>
        <p:sp>
          <p:nvSpPr>
            <p:cNvPr id="82" name="TextBox 81">
              <a:extLst>
                <a:ext uri="{FF2B5EF4-FFF2-40B4-BE49-F238E27FC236}">
                  <a16:creationId xmlns:a16="http://schemas.microsoft.com/office/drawing/2014/main" xmlns="" id="{5A09B914-0335-2379-1FA9-45A2EB302E0E}"/>
                </a:ext>
              </a:extLst>
            </p:cNvPr>
            <p:cNvSpPr txBox="1"/>
            <p:nvPr/>
          </p:nvSpPr>
          <p:spPr>
            <a:xfrm>
              <a:off x="5487526" y="1027347"/>
              <a:ext cx="3674498" cy="1318626"/>
            </a:xfrm>
            <a:prstGeom prst="rect">
              <a:avLst/>
            </a:prstGeom>
            <a:noFill/>
          </p:spPr>
          <p:txBody>
            <a:bodyPr wrap="square" lIns="0" tIns="0" rIns="0" bIns="0" rtlCol="0" anchor="t" anchorCtr="0">
              <a:noAutofit/>
            </a:bodyPr>
            <a:lstStyle/>
            <a:p>
              <a:pPr>
                <a:lnSpc>
                  <a:spcPts val="940"/>
                </a:lnSpc>
              </a:pPr>
              <a:r>
                <a:rPr lang="en-US" sz="800" dirty="0" smtClean="0">
                  <a:solidFill>
                    <a:schemeClr val="bg1"/>
                  </a:solidFill>
                  <a:latin typeface="Arial" panose="020B0604020202020204" pitchFamily="34" charset="0"/>
                  <a:cs typeface="Arial" panose="020B0604020202020204" pitchFamily="34" charset="0"/>
                </a:rPr>
                <a:t>10.1</a:t>
              </a:r>
              <a:r>
                <a:rPr lang="en-US" sz="800" dirty="0">
                  <a:solidFill>
                    <a:schemeClr val="bg1"/>
                  </a:solidFill>
                  <a:latin typeface="Arial" panose="020B0604020202020204" pitchFamily="34" charset="0"/>
                  <a:cs typeface="Arial" panose="020B0604020202020204" pitchFamily="34" charset="0"/>
                </a:rPr>
                <a:t>" Display, 10-point </a:t>
              </a:r>
              <a:r>
                <a:rPr lang="en-US" sz="800" dirty="0" smtClean="0">
                  <a:solidFill>
                    <a:schemeClr val="bg1"/>
                  </a:solidFill>
                  <a:latin typeface="Arial" panose="020B0604020202020204" pitchFamily="34" charset="0"/>
                  <a:cs typeface="Arial" panose="020B0604020202020204" pitchFamily="34" charset="0"/>
                </a:rPr>
                <a:t>Multi-touch</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HD 1280x800, Up to 340 nits brightness, 16:10 aspect </a:t>
              </a:r>
              <a:r>
                <a:rPr lang="en-US" sz="800" dirty="0" smtClean="0">
                  <a:solidFill>
                    <a:schemeClr val="bg1"/>
                  </a:solidFill>
                  <a:latin typeface="Arial" panose="020B0604020202020204" pitchFamily="34" charset="0"/>
                  <a:cs typeface="Arial" panose="020B0604020202020204" pitchFamily="34" charset="0"/>
                </a:rPr>
                <a:t>ratio</a:t>
              </a: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USB-C® (connect to compute unit, 10m USB-C cable </a:t>
              </a:r>
              <a:r>
                <a:rPr lang="en-US" sz="800" dirty="0" smtClean="0">
                  <a:solidFill>
                    <a:schemeClr val="bg1"/>
                  </a:solidFill>
                  <a:latin typeface="Arial" panose="020B0604020202020204" pitchFamily="34" charset="0"/>
                  <a:cs typeface="Arial" panose="020B0604020202020204" pitchFamily="34" charset="0"/>
                </a:rPr>
                <a:t>included</a:t>
              </a:r>
              <a:r>
                <a:rPr lang="en-US" sz="800" dirty="0">
                  <a:solidFill>
                    <a:schemeClr val="bg1"/>
                  </a:solidFill>
                  <a:latin typeface="Arial" panose="020B0604020202020204" pitchFamily="34" charset="0"/>
                  <a:cs typeface="Arial" panose="020B0604020202020204" pitchFamily="34" charset="0"/>
                </a:rPr>
                <a:t>), 3.5mm headphone / mic combo </a:t>
              </a:r>
              <a:r>
                <a:rPr lang="en-US" sz="800" dirty="0" smtClean="0">
                  <a:solidFill>
                    <a:schemeClr val="bg1"/>
                  </a:solidFill>
                  <a:latin typeface="Arial" panose="020B0604020202020204" pitchFamily="34" charset="0"/>
                  <a:cs typeface="Arial" panose="020B0604020202020204" pitchFamily="34" charset="0"/>
                </a:rPr>
                <a:t>jack</a:t>
              </a:r>
            </a:p>
            <a:p>
              <a:pPr>
                <a:lnSpc>
                  <a:spcPts val="940"/>
                </a:lnSpc>
              </a:pPr>
              <a:r>
                <a:rPr lang="en-US" sz="800" dirty="0">
                  <a:solidFill>
                    <a:schemeClr val="bg1"/>
                  </a:solidFill>
                  <a:latin typeface="Arial" panose="020B0604020202020204" pitchFamily="34" charset="0"/>
                  <a:cs typeface="Arial" panose="020B0604020202020204" pitchFamily="34" charset="0"/>
                </a:rPr>
                <a:t>	</a:t>
              </a: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Kensington Security Slot</a:t>
              </a:r>
            </a:p>
          </p:txBody>
        </p:sp>
        <p:sp>
          <p:nvSpPr>
            <p:cNvPr id="83" name="TextBox 82">
              <a:extLst>
                <a:ext uri="{FF2B5EF4-FFF2-40B4-BE49-F238E27FC236}">
                  <a16:creationId xmlns:a16="http://schemas.microsoft.com/office/drawing/2014/main" xmlns="" id="{48F6553E-391A-2A7A-3E87-504916A8C010}"/>
                </a:ext>
              </a:extLst>
            </p:cNvPr>
            <p:cNvSpPr txBox="1"/>
            <p:nvPr/>
          </p:nvSpPr>
          <p:spPr>
            <a:xfrm>
              <a:off x="4623183" y="652658"/>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Controller</a:t>
              </a:r>
              <a:endParaRPr lang="en-US" sz="1400" b="1" dirty="0">
                <a:solidFill>
                  <a:srgbClr val="FF0000"/>
                </a:solidFill>
                <a:effectLst/>
                <a:latin typeface="Arial" panose="020B0604020202020204" pitchFamily="34" charset="0"/>
                <a:cs typeface="Arial" panose="020B0604020202020204" pitchFamily="34" charset="0"/>
              </a:endParaRPr>
            </a:p>
          </p:txBody>
        </p:sp>
      </p:grpSp>
      <p:sp>
        <p:nvSpPr>
          <p:cNvPr id="47" name="TextBox 46"/>
          <p:cNvSpPr txBox="1"/>
          <p:nvPr/>
        </p:nvSpPr>
        <p:spPr>
          <a:xfrm>
            <a:off x="3720428" y="5423818"/>
            <a:ext cx="6107362" cy="584775"/>
          </a:xfrm>
          <a:prstGeom prst="rect">
            <a:avLst/>
          </a:prstGeom>
          <a:solidFill>
            <a:schemeClr val="tx1">
              <a:lumMod val="95000"/>
              <a:lumOff val="5000"/>
              <a:alpha val="34000"/>
            </a:schemeClr>
          </a:solidFill>
        </p:spPr>
        <p:txBody>
          <a:bodyPr wrap="square" rtlCol="0">
            <a:spAutoFit/>
          </a:bodyPr>
          <a:lstStyle/>
          <a:p>
            <a:r>
              <a:rPr lang="en-US" sz="1100" b="1" dirty="0">
                <a:solidFill>
                  <a:srgbClr val="0070C0"/>
                </a:solidFill>
              </a:rPr>
              <a:t>11LR000BUK</a:t>
            </a:r>
            <a:r>
              <a:rPr lang="en-US" sz="1100" dirty="0">
                <a:solidFill>
                  <a:srgbClr val="0070C0"/>
                </a:solidFill>
              </a:rPr>
              <a:t> </a:t>
            </a:r>
            <a:r>
              <a:rPr lang="en-US" sz="1000" b="1" dirty="0">
                <a:solidFill>
                  <a:schemeClr val="bg1"/>
                </a:solidFill>
              </a:rPr>
              <a:t>LENOVO THINKSMART CORE + CONTROLLER KIT, 10.1'' </a:t>
            </a:r>
            <a:r>
              <a:rPr lang="en-US" sz="1000" dirty="0">
                <a:solidFill>
                  <a:schemeClr val="bg1"/>
                </a:solidFill>
              </a:rPr>
              <a:t>TOUCH, INTEL i5-1145G7E 1.5-4.1GHz/8MB, 4 CORES, 8GB, 256GB SSD M.2 NVME, GIGA LAN, WIFI, BT, VESA MOUNT, INTEL V PRO, WIN 10 IoT Enterprise SAC 64, 3YW ONSITE PREMIER SUPPORT, BLACK </a:t>
            </a:r>
            <a:r>
              <a:rPr lang="en-US" sz="1100" b="1" dirty="0">
                <a:solidFill>
                  <a:srgbClr val="FF0000"/>
                </a:solidFill>
              </a:rPr>
              <a:t>€ </a:t>
            </a:r>
            <a:r>
              <a:rPr lang="en-US" sz="1100" b="1" dirty="0" smtClean="0">
                <a:solidFill>
                  <a:srgbClr val="FF0000"/>
                </a:solidFill>
              </a:rPr>
              <a:t>2.229</a:t>
            </a:r>
            <a:endParaRPr lang="en-US" sz="1200" b="1" dirty="0">
              <a:solidFill>
                <a:srgbClr val="FF0000"/>
              </a:solidFill>
            </a:endParaRPr>
          </a:p>
        </p:txBody>
      </p:sp>
      <p:pic>
        <p:nvPicPr>
          <p:cNvPr id="48" name="Picture 47"/>
          <p:cNvPicPr>
            <a:picLocks noChangeAspect="1"/>
          </p:cNvPicPr>
          <p:nvPr/>
        </p:nvPicPr>
        <p:blipFill rotWithShape="1">
          <a:blip r:embed="rId7" cstate="print">
            <a:extLst>
              <a:ext uri="{28A0092B-C50C-407E-A947-70E740481C1C}">
                <a14:useLocalDpi xmlns:a14="http://schemas.microsoft.com/office/drawing/2010/main" val="0"/>
              </a:ext>
            </a:extLst>
          </a:blip>
          <a:srcRect l="11264" t="33166" r="10633" b="12542"/>
          <a:stretch/>
        </p:blipFill>
        <p:spPr>
          <a:xfrm>
            <a:off x="119385" y="386742"/>
            <a:ext cx="1411544" cy="413084"/>
          </a:xfrm>
          <a:prstGeom prst="rect">
            <a:avLst/>
          </a:prstGeom>
        </p:spPr>
      </p:pic>
      <p:sp>
        <p:nvSpPr>
          <p:cNvPr id="49" name="TextBox 48"/>
          <p:cNvSpPr txBox="1"/>
          <p:nvPr/>
        </p:nvSpPr>
        <p:spPr>
          <a:xfrm>
            <a:off x="8723870" y="1724"/>
            <a:ext cx="1182130" cy="230832"/>
          </a:xfrm>
          <a:prstGeom prst="rect">
            <a:avLst/>
          </a:prstGeom>
          <a:noFill/>
        </p:spPr>
        <p:txBody>
          <a:bodyPr wrap="square" rtlCol="0">
            <a:spAutoFit/>
          </a:bodyPr>
          <a:lstStyle/>
          <a:p>
            <a:r>
              <a:rPr lang="en-US" sz="900" dirty="0" smtClean="0"/>
              <a:t>Retail File June 2025</a:t>
            </a:r>
            <a:endParaRPr lang="en-US" sz="900" dirty="0"/>
          </a:p>
        </p:txBody>
      </p:sp>
      <p:sp>
        <p:nvSpPr>
          <p:cNvPr id="50" name="TextBox 49"/>
          <p:cNvSpPr txBox="1"/>
          <p:nvPr/>
        </p:nvSpPr>
        <p:spPr>
          <a:xfrm>
            <a:off x="7161193" y="133616"/>
            <a:ext cx="2744807" cy="230832"/>
          </a:xfrm>
          <a:prstGeom prst="rect">
            <a:avLst/>
          </a:prstGeom>
          <a:noFill/>
        </p:spPr>
        <p:txBody>
          <a:bodyPr wrap="square" rtlCol="0">
            <a:spAutoFit/>
          </a:bodyPr>
          <a:lstStyle/>
          <a:p>
            <a:pPr algn="r"/>
            <a:r>
              <a:rPr lang="en-US" sz="900" b="1" dirty="0" smtClean="0">
                <a:solidFill>
                  <a:srgbClr val="FF0000"/>
                </a:solidFill>
              </a:rPr>
              <a:t>Special Offers are valid until 30.06 or until stock lasts.</a:t>
            </a:r>
            <a:endParaRPr lang="en-GB" sz="900" b="1" dirty="0">
              <a:solidFill>
                <a:srgbClr val="FF0000"/>
              </a:solidFill>
            </a:endParaRPr>
          </a:p>
        </p:txBody>
      </p:sp>
      <p:sp>
        <p:nvSpPr>
          <p:cNvPr id="51" name="Rectangle 50"/>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52" name="Rectangle 51"/>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1108336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icture 7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 y="329161"/>
            <a:ext cx="9906005" cy="5894396"/>
          </a:xfrm>
          <a:prstGeom prst="rect">
            <a:avLst/>
          </a:prstGeom>
        </p:spPr>
      </p:pic>
      <p:pic>
        <p:nvPicPr>
          <p:cNvPr id="72" name="Picture 71"/>
          <p:cNvPicPr>
            <a:picLocks noChangeAspect="1"/>
          </p:cNvPicPr>
          <p:nvPr/>
        </p:nvPicPr>
        <p:blipFill rotWithShape="1">
          <a:blip r:embed="rId3">
            <a:extLst>
              <a:ext uri="{28A0092B-C50C-407E-A947-70E740481C1C}">
                <a14:useLocalDpi xmlns:a14="http://schemas.microsoft.com/office/drawing/2010/main" val="0"/>
              </a:ext>
            </a:extLst>
          </a:blip>
          <a:srcRect l="52921" r="537"/>
          <a:stretch/>
        </p:blipFill>
        <p:spPr>
          <a:xfrm>
            <a:off x="3708784" y="323515"/>
            <a:ext cx="6197216" cy="5900041"/>
          </a:xfrm>
          <a:prstGeom prst="rect">
            <a:avLst/>
          </a:prstGeom>
        </p:spPr>
      </p:pic>
      <p:sp>
        <p:nvSpPr>
          <p:cNvPr id="73" name="Rectangle 72"/>
          <p:cNvSpPr/>
          <p:nvPr/>
        </p:nvSpPr>
        <p:spPr>
          <a:xfrm>
            <a:off x="0" y="-1"/>
            <a:ext cx="9906000" cy="329161"/>
          </a:xfrm>
          <a:prstGeom prst="rect">
            <a:avLst/>
          </a:prstGeom>
          <a:solidFill>
            <a:schemeClr val="bg1"/>
          </a:solidFill>
          <a:ln w="3175">
            <a:noFill/>
          </a:ln>
          <a:effectLst>
            <a:outerShdw blurRad="50800" dir="57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 y="6313071"/>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p:cNvGrpSpPr/>
          <p:nvPr/>
        </p:nvGrpSpPr>
        <p:grpSpPr>
          <a:xfrm>
            <a:off x="5706092" y="358265"/>
            <a:ext cx="4084962" cy="2653087"/>
            <a:chOff x="68141" y="2599548"/>
            <a:chExt cx="4084962" cy="2653087"/>
          </a:xfrm>
        </p:grpSpPr>
        <p:grpSp>
          <p:nvGrpSpPr>
            <p:cNvPr id="21" name="Group 20">
              <a:extLst>
                <a:ext uri="{FF2B5EF4-FFF2-40B4-BE49-F238E27FC236}">
                  <a16:creationId xmlns:a16="http://schemas.microsoft.com/office/drawing/2014/main" xmlns="" id="{ACA21B16-DAEB-A16D-8AAE-653AEEB3B040}"/>
                </a:ext>
              </a:extLst>
            </p:cNvPr>
            <p:cNvGrpSpPr/>
            <p:nvPr/>
          </p:nvGrpSpPr>
          <p:grpSpPr>
            <a:xfrm>
              <a:off x="68141" y="2872427"/>
              <a:ext cx="4084962" cy="2370616"/>
              <a:chOff x="914400" y="1538960"/>
              <a:chExt cx="4084962" cy="2370616"/>
            </a:xfrm>
          </p:grpSpPr>
          <p:sp>
            <p:nvSpPr>
              <p:cNvPr id="22" name="Rectangle 21">
                <a:extLst>
                  <a:ext uri="{FF2B5EF4-FFF2-40B4-BE49-F238E27FC236}">
                    <a16:creationId xmlns:a16="http://schemas.microsoft.com/office/drawing/2014/main" xmlns="" id="{92475BE6-62A8-DBAC-B410-BA8E780AB33A}"/>
                  </a:ext>
                </a:extLst>
              </p:cNvPr>
              <p:cNvSpPr/>
              <p:nvPr/>
            </p:nvSpPr>
            <p:spPr>
              <a:xfrm>
                <a:off x="922941" y="3030326"/>
                <a:ext cx="4076421"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xmlns="" id="{6FA12CCB-7841-EA9D-9EF9-509647A04CC1}"/>
                  </a:ext>
                </a:extLst>
              </p:cNvPr>
              <p:cNvSpPr/>
              <p:nvPr/>
            </p:nvSpPr>
            <p:spPr>
              <a:xfrm>
                <a:off x="922941" y="1538960"/>
                <a:ext cx="4076421"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xmlns="" id="{3B59D622-F519-8B15-FEE0-9F5CC7B5A57E}"/>
                  </a:ext>
                </a:extLst>
              </p:cNvPr>
              <p:cNvSpPr/>
              <p:nvPr/>
            </p:nvSpPr>
            <p:spPr>
              <a:xfrm>
                <a:off x="922941" y="1999506"/>
                <a:ext cx="4076421"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4B581D5B-9526-7C33-74A7-9235BE8DE02A}"/>
                  </a:ext>
                </a:extLst>
              </p:cNvPr>
              <p:cNvSpPr/>
              <p:nvPr/>
            </p:nvSpPr>
            <p:spPr>
              <a:xfrm>
                <a:off x="922941" y="2229779"/>
                <a:ext cx="4076421"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163FD62-9059-9ED0-516C-5AA4ADD67C5E}"/>
                  </a:ext>
                </a:extLst>
              </p:cNvPr>
              <p:cNvSpPr/>
              <p:nvPr/>
            </p:nvSpPr>
            <p:spPr>
              <a:xfrm>
                <a:off x="922941" y="2460052"/>
                <a:ext cx="4076421"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9D860436-FFCC-23D4-1358-68B6315D230A}"/>
                  </a:ext>
                </a:extLst>
              </p:cNvPr>
              <p:cNvSpPr/>
              <p:nvPr/>
            </p:nvSpPr>
            <p:spPr>
              <a:xfrm>
                <a:off x="922941" y="3370324"/>
                <a:ext cx="4076421"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xmlns="" id="{3899297F-2A2C-335E-7294-187DF75D60B7}"/>
                  </a:ext>
                </a:extLst>
              </p:cNvPr>
              <p:cNvSpPr/>
              <p:nvPr/>
            </p:nvSpPr>
            <p:spPr>
              <a:xfrm>
                <a:off x="922941" y="1769233"/>
                <a:ext cx="4076421"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xmlns="" id="{C3AD2112-9D3E-89CD-AA63-F7512E446004}"/>
                  </a:ext>
                </a:extLst>
              </p:cNvPr>
              <p:cNvSpPr/>
              <p:nvPr/>
            </p:nvSpPr>
            <p:spPr>
              <a:xfrm>
                <a:off x="922941" y="2690325"/>
                <a:ext cx="4076421"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xmlns="" id="{0EC3B9F7-92D1-E9EE-04F0-381D79A5CEB5}"/>
                  </a:ext>
                </a:extLst>
              </p:cNvPr>
              <p:cNvSpPr/>
              <p:nvPr/>
            </p:nvSpPr>
            <p:spPr>
              <a:xfrm>
                <a:off x="914400" y="3708408"/>
                <a:ext cx="4083415"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grpSp>
        <p:cxnSp>
          <p:nvCxnSpPr>
            <p:cNvPr id="36" name="Straight Connector 35">
              <a:extLst>
                <a:ext uri="{FF2B5EF4-FFF2-40B4-BE49-F238E27FC236}">
                  <a16:creationId xmlns:a16="http://schemas.microsoft.com/office/drawing/2014/main" xmlns="" id="{5ACD8C55-B552-B284-9385-6D285B8F8223}"/>
                </a:ext>
              </a:extLst>
            </p:cNvPr>
            <p:cNvCxnSpPr>
              <a:cxnSpLocks/>
            </p:cNvCxnSpPr>
            <p:nvPr/>
          </p:nvCxnSpPr>
          <p:spPr>
            <a:xfrm>
              <a:off x="1197058" y="2882019"/>
              <a:ext cx="0" cy="2370616"/>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xmlns="" id="{17A11A9F-4AD5-A9D7-71CC-4482831A0682}"/>
                </a:ext>
              </a:extLst>
            </p:cNvPr>
            <p:cNvSpPr txBox="1"/>
            <p:nvPr/>
          </p:nvSpPr>
          <p:spPr>
            <a:xfrm>
              <a:off x="259099" y="2917979"/>
              <a:ext cx="1066656" cy="2233792"/>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Processor </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Operating </a:t>
              </a:r>
              <a:r>
                <a:rPr lang="en-US" sz="800" b="1" dirty="0" smtClean="0">
                  <a:solidFill>
                    <a:schemeClr val="bg1"/>
                  </a:solidFill>
                  <a:latin typeface="Arial" panose="020B0604020202020204" pitchFamily="34" charset="0"/>
                  <a:cs typeface="Arial" panose="020B0604020202020204" pitchFamily="34" charset="0"/>
                </a:rPr>
                <a:t>System</a:t>
              </a: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Memory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Storage</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Graphics </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Wi-Fi</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Ports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Security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Dimensions</a:t>
              </a:r>
            </a:p>
          </p:txBody>
        </p:sp>
        <p:sp>
          <p:nvSpPr>
            <p:cNvPr id="39" name="TextBox 38">
              <a:extLst>
                <a:ext uri="{FF2B5EF4-FFF2-40B4-BE49-F238E27FC236}">
                  <a16:creationId xmlns:a16="http://schemas.microsoft.com/office/drawing/2014/main" xmlns="" id="{B5413905-DB7D-B64A-E53A-FCCCE4AF76C2}"/>
                </a:ext>
              </a:extLst>
            </p:cNvPr>
            <p:cNvSpPr txBox="1"/>
            <p:nvPr/>
          </p:nvSpPr>
          <p:spPr>
            <a:xfrm>
              <a:off x="1305619" y="2925144"/>
              <a:ext cx="2847484" cy="2233792"/>
            </a:xfrm>
            <a:prstGeom prst="rect">
              <a:avLst/>
            </a:prstGeom>
            <a:noFill/>
          </p:spPr>
          <p:txBody>
            <a:bodyPr wrap="square" lIns="0" tIns="0" rIns="0" bIns="0" rtlCol="0" anchor="t" anchorCtr="0">
              <a:noAutofit/>
            </a:bodyPr>
            <a:lstStyle/>
            <a:p>
              <a:pPr>
                <a:lnSpc>
                  <a:spcPts val="940"/>
                </a:lnSpc>
              </a:pPr>
              <a:r>
                <a:rPr lang="en-US" sz="800" dirty="0">
                  <a:solidFill>
                    <a:schemeClr val="bg1"/>
                  </a:solidFill>
                  <a:effectLst/>
                  <a:latin typeface="Arial" panose="020B0604020202020204" pitchFamily="34" charset="0"/>
                  <a:cs typeface="Arial" panose="020B0604020202020204" pitchFamily="34" charset="0"/>
                </a:rPr>
                <a:t>11th Gen Intel</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Core</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vPro</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i5 1145G7E</a:t>
              </a:r>
            </a:p>
            <a:p>
              <a:pPr>
                <a:lnSpc>
                  <a:spcPts val="940"/>
                </a:lnSpc>
              </a:pPr>
              <a:endParaRPr lang="en-US" sz="800" dirty="0">
                <a:solidFill>
                  <a:schemeClr val="bg1"/>
                </a:solidFill>
                <a:effectLst/>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Windows</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10 IoT </a:t>
              </a:r>
              <a:r>
                <a:rPr lang="en-US" sz="800" dirty="0" smtClean="0">
                  <a:solidFill>
                    <a:schemeClr val="bg1"/>
                  </a:solidFill>
                  <a:effectLst/>
                  <a:latin typeface="Arial" panose="020B0604020202020204" pitchFamily="34" charset="0"/>
                  <a:cs typeface="Arial" panose="020B0604020202020204" pitchFamily="34" charset="0"/>
                </a:rPr>
                <a:t>Enterprise</a:t>
              </a: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effectLst/>
                  <a:latin typeface="Arial" panose="020B0604020202020204" pitchFamily="34" charset="0"/>
                  <a:cs typeface="Arial" panose="020B0604020202020204" pitchFamily="34" charset="0"/>
                </a:rPr>
                <a:t>8 </a:t>
              </a:r>
              <a:r>
                <a:rPr lang="en-US" sz="800" dirty="0">
                  <a:solidFill>
                    <a:schemeClr val="bg1"/>
                  </a:solidFill>
                  <a:effectLst/>
                  <a:latin typeface="Arial" panose="020B0604020202020204" pitchFamily="34" charset="0"/>
                  <a:cs typeface="Arial" panose="020B0604020202020204" pitchFamily="34" charset="0"/>
                </a:rPr>
                <a:t>GB (Dual-Channel) DDR4 3200MHz</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256GB PCIe gen4 TLC SSD</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Intel</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Iris</a:t>
              </a:r>
              <a:r>
                <a:rPr lang="en-US" sz="800" baseline="30000" dirty="0">
                  <a:solidFill>
                    <a:schemeClr val="bg1"/>
                  </a:solidFill>
                  <a:effectLst/>
                  <a:latin typeface="Arial" panose="020B0604020202020204" pitchFamily="34" charset="0"/>
                  <a:cs typeface="Arial" panose="020B0604020202020204" pitchFamily="34" charset="0"/>
                </a:rPr>
                <a:t>®</a:t>
              </a:r>
              <a:r>
                <a:rPr lang="en-US" sz="800" dirty="0">
                  <a:solidFill>
                    <a:schemeClr val="bg1"/>
                  </a:solidFill>
                  <a:effectLst/>
                  <a:latin typeface="Arial" panose="020B0604020202020204" pitchFamily="34" charset="0"/>
                  <a:cs typeface="Arial" panose="020B0604020202020204" pitchFamily="34" charset="0"/>
                </a:rPr>
                <a:t> X</a:t>
              </a:r>
              <a:r>
                <a:rPr lang="en-US" sz="800" baseline="30000" dirty="0">
                  <a:solidFill>
                    <a:schemeClr val="bg1"/>
                  </a:solidFill>
                  <a:effectLst/>
                  <a:latin typeface="Arial" panose="020B0604020202020204" pitchFamily="34" charset="0"/>
                  <a:cs typeface="Arial" panose="020B0604020202020204" pitchFamily="34" charset="0"/>
                </a:rPr>
                <a:t>e</a:t>
              </a:r>
              <a:r>
                <a:rPr lang="en-US" sz="800" dirty="0">
                  <a:solidFill>
                    <a:schemeClr val="bg1"/>
                  </a:solidFill>
                  <a:effectLst/>
                  <a:latin typeface="Arial" panose="020B0604020202020204" pitchFamily="34" charset="0"/>
                  <a:cs typeface="Arial" panose="020B0604020202020204" pitchFamily="34" charset="0"/>
                </a:rPr>
                <a:t> Graphics</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WLAN 802.11 AX (2x2)</a:t>
              </a:r>
            </a:p>
            <a:p>
              <a:pPr>
                <a:lnSpc>
                  <a:spcPts val="940"/>
                </a:lnSpc>
              </a:pPr>
              <a:r>
                <a:rPr lang="en-US" sz="800" dirty="0">
                  <a:solidFill>
                    <a:schemeClr val="bg1"/>
                  </a:solidFill>
                  <a:effectLst/>
                  <a:latin typeface="Arial" panose="020B0604020202020204" pitchFamily="34" charset="0"/>
                  <a:cs typeface="Arial" panose="020B0604020202020204" pitchFamily="34" charset="0"/>
                </a:rPr>
                <a:t>Bluetooth® Low Energy (LE) 5.0</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1x HDMI In, 2x USB-A 3.2 Gen 1 (DP function), USB-C 2.0 Gen 1 (display only), USB-C 3.2 Gen 1, 2x LAN, 1x DC-IN</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effectLst/>
                  <a:latin typeface="Arial" panose="020B0604020202020204" pitchFamily="34" charset="0"/>
                  <a:cs typeface="Arial" panose="020B0604020202020204" pitchFamily="34" charset="0"/>
                </a:rPr>
                <a:t>TPM 2.0, Kensington™ Mini-saver Lock Slot, Integrated Cable Management</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a:solidFill>
                    <a:schemeClr val="bg1"/>
                  </a:solidFill>
                  <a:latin typeface="Arial" panose="020B0604020202020204" pitchFamily="34" charset="0"/>
                  <a:cs typeface="Arial" panose="020B0604020202020204" pitchFamily="34" charset="0"/>
                </a:rPr>
                <a:t>700 x115x89 mm, 27.56 x 4.53 x 3.50 in</a:t>
              </a:r>
              <a:endParaRPr lang="en-US" sz="800" dirty="0">
                <a:solidFill>
                  <a:schemeClr val="bg1"/>
                </a:solidFill>
                <a:effectLst/>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p:txBody>
        </p:sp>
        <p:sp>
          <p:nvSpPr>
            <p:cNvPr id="40" name="TextBox 39">
              <a:extLst>
                <a:ext uri="{FF2B5EF4-FFF2-40B4-BE49-F238E27FC236}">
                  <a16:creationId xmlns:a16="http://schemas.microsoft.com/office/drawing/2014/main" xmlns="" id="{23A850D9-74B9-1EA3-B677-8F6B1DFCC421}"/>
                </a:ext>
              </a:extLst>
            </p:cNvPr>
            <p:cNvSpPr txBox="1"/>
            <p:nvPr/>
          </p:nvSpPr>
          <p:spPr>
            <a:xfrm>
              <a:off x="99637" y="2599548"/>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Compute</a:t>
              </a:r>
              <a:endParaRPr lang="en-US" sz="1400" b="1" dirty="0">
                <a:solidFill>
                  <a:srgbClr val="FF0000"/>
                </a:solidFill>
                <a:effectLst/>
                <a:latin typeface="Arial" panose="020B0604020202020204" pitchFamily="34" charset="0"/>
                <a:cs typeface="Arial" panose="020B0604020202020204" pitchFamily="34" charset="0"/>
              </a:endParaRPr>
            </a:p>
          </p:txBody>
        </p:sp>
      </p:grpSp>
      <p:grpSp>
        <p:nvGrpSpPr>
          <p:cNvPr id="16" name="Group 15"/>
          <p:cNvGrpSpPr/>
          <p:nvPr/>
        </p:nvGrpSpPr>
        <p:grpSpPr>
          <a:xfrm>
            <a:off x="7057900" y="5171904"/>
            <a:ext cx="2713382" cy="983242"/>
            <a:chOff x="68141" y="5289816"/>
            <a:chExt cx="2713382" cy="983242"/>
          </a:xfrm>
        </p:grpSpPr>
        <p:grpSp>
          <p:nvGrpSpPr>
            <p:cNvPr id="41" name="Group 40">
              <a:extLst>
                <a:ext uri="{FF2B5EF4-FFF2-40B4-BE49-F238E27FC236}">
                  <a16:creationId xmlns:a16="http://schemas.microsoft.com/office/drawing/2014/main" xmlns="" id="{221D3B17-6EA0-6BD5-6673-1D7EAFCC8AC3}"/>
                </a:ext>
              </a:extLst>
            </p:cNvPr>
            <p:cNvGrpSpPr/>
            <p:nvPr/>
          </p:nvGrpSpPr>
          <p:grpSpPr>
            <a:xfrm>
              <a:off x="68141" y="5543841"/>
              <a:ext cx="2713382" cy="661714"/>
              <a:chOff x="-6916727" y="1668968"/>
              <a:chExt cx="7431099" cy="661714"/>
            </a:xfrm>
          </p:grpSpPr>
          <p:sp>
            <p:nvSpPr>
              <p:cNvPr id="42" name="Rectangle 41">
                <a:extLst>
                  <a:ext uri="{FF2B5EF4-FFF2-40B4-BE49-F238E27FC236}">
                    <a16:creationId xmlns:a16="http://schemas.microsoft.com/office/drawing/2014/main" xmlns="" id="{FB125780-5A4E-30D4-1384-278DCE6F5DAA}"/>
                  </a:ext>
                </a:extLst>
              </p:cNvPr>
              <p:cNvSpPr/>
              <p:nvPr/>
            </p:nvSpPr>
            <p:spPr>
              <a:xfrm>
                <a:off x="-6916727" y="1668968"/>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xmlns="" id="{75AC7F45-AF3A-D361-2B8C-241CFEB17986}"/>
                  </a:ext>
                </a:extLst>
              </p:cNvPr>
              <p:cNvSpPr/>
              <p:nvPr/>
            </p:nvSpPr>
            <p:spPr>
              <a:xfrm>
                <a:off x="-6916727" y="2129514"/>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xmlns="" id="{23D9123E-DE33-438F-C924-55EF473EC79C}"/>
                  </a:ext>
                </a:extLst>
              </p:cNvPr>
              <p:cNvSpPr/>
              <p:nvPr/>
            </p:nvSpPr>
            <p:spPr>
              <a:xfrm>
                <a:off x="-6916727" y="1899241"/>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cxnSp>
          <p:nvCxnSpPr>
            <p:cNvPr id="45" name="Straight Connector 44">
              <a:extLst>
                <a:ext uri="{FF2B5EF4-FFF2-40B4-BE49-F238E27FC236}">
                  <a16:creationId xmlns:a16="http://schemas.microsoft.com/office/drawing/2014/main" xmlns="" id="{2B518745-39B6-A62A-1F92-D47EB8CD5A07}"/>
                </a:ext>
              </a:extLst>
            </p:cNvPr>
            <p:cNvCxnSpPr>
              <a:cxnSpLocks/>
            </p:cNvCxnSpPr>
            <p:nvPr/>
          </p:nvCxnSpPr>
          <p:spPr>
            <a:xfrm>
              <a:off x="1622033" y="5543841"/>
              <a:ext cx="0" cy="657365"/>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xmlns="" id="{72173832-D7B9-E33C-A80A-49B664AF088C}"/>
                </a:ext>
              </a:extLst>
            </p:cNvPr>
            <p:cNvSpPr txBox="1"/>
            <p:nvPr/>
          </p:nvSpPr>
          <p:spPr>
            <a:xfrm>
              <a:off x="250557" y="5589393"/>
              <a:ext cx="1296054" cy="611813"/>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Diagonal Field of view </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Horizontal Field of view</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Vertical Field of view</a:t>
              </a:r>
            </a:p>
          </p:txBody>
        </p:sp>
        <p:sp>
          <p:nvSpPr>
            <p:cNvPr id="51" name="TextBox 50">
              <a:extLst>
                <a:ext uri="{FF2B5EF4-FFF2-40B4-BE49-F238E27FC236}">
                  <a16:creationId xmlns:a16="http://schemas.microsoft.com/office/drawing/2014/main" xmlns="" id="{9D79648B-512C-057F-E4E8-06F752057B78}"/>
                </a:ext>
              </a:extLst>
            </p:cNvPr>
            <p:cNvSpPr txBox="1"/>
            <p:nvPr/>
          </p:nvSpPr>
          <p:spPr>
            <a:xfrm>
              <a:off x="2086815" y="5589393"/>
              <a:ext cx="694700" cy="683665"/>
            </a:xfrm>
            <a:prstGeom prst="rect">
              <a:avLst/>
            </a:prstGeom>
            <a:noFill/>
          </p:spPr>
          <p:txBody>
            <a:bodyPr wrap="square" lIns="0" tIns="0" rIns="0" bIns="0" rtlCol="0" anchor="t" anchorCtr="0">
              <a:noAutofit/>
            </a:bodyPr>
            <a:lstStyle/>
            <a:p>
              <a:r>
                <a:rPr lang="en-US" sz="800" dirty="0">
                  <a:solidFill>
                    <a:schemeClr val="bg1"/>
                  </a:solidFill>
                  <a:latin typeface="Arial" panose="020B0604020202020204" pitchFamily="34" charset="0"/>
                  <a:cs typeface="Arial" panose="020B0604020202020204" pitchFamily="34" charset="0"/>
                </a:rPr>
                <a:t>125°</a:t>
              </a:r>
            </a:p>
            <a:p>
              <a:pPr>
                <a:lnSpc>
                  <a:spcPts val="940"/>
                </a:lnSpc>
              </a:pPr>
              <a:endParaRPr lang="en-US" sz="800" dirty="0">
                <a:solidFill>
                  <a:schemeClr val="bg1"/>
                </a:solidFill>
                <a:effectLst/>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100°</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68°</a:t>
              </a:r>
            </a:p>
          </p:txBody>
        </p:sp>
        <p:sp>
          <p:nvSpPr>
            <p:cNvPr id="52" name="TextBox 51">
              <a:extLst>
                <a:ext uri="{FF2B5EF4-FFF2-40B4-BE49-F238E27FC236}">
                  <a16:creationId xmlns:a16="http://schemas.microsoft.com/office/drawing/2014/main" xmlns="" id="{F889B526-7B0A-A9EE-9101-E348E1E6A186}"/>
                </a:ext>
              </a:extLst>
            </p:cNvPr>
            <p:cNvSpPr txBox="1"/>
            <p:nvPr/>
          </p:nvSpPr>
          <p:spPr>
            <a:xfrm>
              <a:off x="91095" y="5289816"/>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Camera</a:t>
              </a:r>
              <a:endParaRPr lang="en-US" sz="1400" b="1" dirty="0">
                <a:solidFill>
                  <a:srgbClr val="FF0000"/>
                </a:solidFill>
                <a:effectLst/>
                <a:latin typeface="Arial" panose="020B0604020202020204" pitchFamily="34" charset="0"/>
                <a:cs typeface="Arial" panose="020B0604020202020204" pitchFamily="34" charset="0"/>
              </a:endParaRPr>
            </a:p>
          </p:txBody>
        </p:sp>
      </p:grpSp>
      <p:grpSp>
        <p:nvGrpSpPr>
          <p:cNvPr id="13" name="Group 12"/>
          <p:cNvGrpSpPr/>
          <p:nvPr/>
        </p:nvGrpSpPr>
        <p:grpSpPr>
          <a:xfrm>
            <a:off x="7051517" y="3013181"/>
            <a:ext cx="2716591" cy="1213046"/>
            <a:chOff x="5413014" y="2601639"/>
            <a:chExt cx="2716591" cy="1213046"/>
          </a:xfrm>
        </p:grpSpPr>
        <p:grpSp>
          <p:nvGrpSpPr>
            <p:cNvPr id="31" name="Group 30">
              <a:extLst>
                <a:ext uri="{FF2B5EF4-FFF2-40B4-BE49-F238E27FC236}">
                  <a16:creationId xmlns:a16="http://schemas.microsoft.com/office/drawing/2014/main" xmlns="" id="{603B400B-1DF5-C0C5-4B54-3E5DA87BEEAC}"/>
                </a:ext>
              </a:extLst>
            </p:cNvPr>
            <p:cNvGrpSpPr/>
            <p:nvPr/>
          </p:nvGrpSpPr>
          <p:grpSpPr>
            <a:xfrm>
              <a:off x="5413014" y="2855664"/>
              <a:ext cx="2716591" cy="900515"/>
              <a:chOff x="6390822" y="2530491"/>
              <a:chExt cx="2716591" cy="900515"/>
            </a:xfrm>
          </p:grpSpPr>
          <p:sp>
            <p:nvSpPr>
              <p:cNvPr id="32" name="Rectangle 31">
                <a:extLst>
                  <a:ext uri="{FF2B5EF4-FFF2-40B4-BE49-F238E27FC236}">
                    <a16:creationId xmlns:a16="http://schemas.microsoft.com/office/drawing/2014/main" xmlns="" id="{60224651-A064-DDE8-BE03-4C6BAC7EDD0B}"/>
                  </a:ext>
                </a:extLst>
              </p:cNvPr>
              <p:cNvSpPr/>
              <p:nvPr/>
            </p:nvSpPr>
            <p:spPr>
              <a:xfrm>
                <a:off x="6394031" y="2530491"/>
                <a:ext cx="2713382"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xmlns="" id="{8AC1EF43-ED73-1766-E391-DBE56C8601D3}"/>
                  </a:ext>
                </a:extLst>
              </p:cNvPr>
              <p:cNvSpPr/>
              <p:nvPr/>
            </p:nvSpPr>
            <p:spPr>
              <a:xfrm>
                <a:off x="6394031" y="2991037"/>
                <a:ext cx="2713382"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xmlns="" id="{1A081649-595A-CC60-7777-D1C3D1AAD676}"/>
                  </a:ext>
                </a:extLst>
              </p:cNvPr>
              <p:cNvSpPr/>
              <p:nvPr/>
            </p:nvSpPr>
            <p:spPr>
              <a:xfrm>
                <a:off x="6394031" y="2760764"/>
                <a:ext cx="2713382"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517AB4F9-2135-561C-0B6A-85250FF33C17}"/>
                  </a:ext>
                </a:extLst>
              </p:cNvPr>
              <p:cNvSpPr/>
              <p:nvPr/>
            </p:nvSpPr>
            <p:spPr>
              <a:xfrm>
                <a:off x="6390822" y="3229838"/>
                <a:ext cx="2713382"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cxnSp>
          <p:nvCxnSpPr>
            <p:cNvPr id="53" name="Straight Connector 52">
              <a:extLst>
                <a:ext uri="{FF2B5EF4-FFF2-40B4-BE49-F238E27FC236}">
                  <a16:creationId xmlns:a16="http://schemas.microsoft.com/office/drawing/2014/main" xmlns="" id="{ED6B8884-B7C2-2F61-BBF3-084EC8EA12C8}"/>
                </a:ext>
              </a:extLst>
            </p:cNvPr>
            <p:cNvCxnSpPr>
              <a:cxnSpLocks/>
            </p:cNvCxnSpPr>
            <p:nvPr/>
          </p:nvCxnSpPr>
          <p:spPr>
            <a:xfrm>
              <a:off x="6970115" y="2855664"/>
              <a:ext cx="0" cy="898509"/>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xmlns="" id="{09BCBB42-747D-67EB-F653-1E19E5A469EB}"/>
                </a:ext>
              </a:extLst>
            </p:cNvPr>
            <p:cNvSpPr txBox="1"/>
            <p:nvPr/>
          </p:nvSpPr>
          <p:spPr>
            <a:xfrm>
              <a:off x="5598639" y="2901216"/>
              <a:ext cx="1296054" cy="611813"/>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SPL</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Rated Power</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Speaker Sampling Rate</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Impedance</a:t>
              </a:r>
            </a:p>
          </p:txBody>
        </p:sp>
        <p:sp>
          <p:nvSpPr>
            <p:cNvPr id="55" name="TextBox 54">
              <a:extLst>
                <a:ext uri="{FF2B5EF4-FFF2-40B4-BE49-F238E27FC236}">
                  <a16:creationId xmlns:a16="http://schemas.microsoft.com/office/drawing/2014/main" xmlns="" id="{D4F720A0-7F75-E4A8-A98D-4E1493CA0AA0}"/>
                </a:ext>
              </a:extLst>
            </p:cNvPr>
            <p:cNvSpPr txBox="1"/>
            <p:nvPr/>
          </p:nvSpPr>
          <p:spPr>
            <a:xfrm>
              <a:off x="7434897" y="2901216"/>
              <a:ext cx="694700" cy="913469"/>
            </a:xfrm>
            <a:prstGeom prst="rect">
              <a:avLst/>
            </a:prstGeom>
            <a:noFill/>
          </p:spPr>
          <p:txBody>
            <a:bodyPr wrap="square" lIns="0" tIns="0" rIns="0" bIns="0" rtlCol="0" anchor="t" anchorCtr="0">
              <a:noAutofit/>
            </a:bodyPr>
            <a:lstStyle/>
            <a:p>
              <a:r>
                <a:rPr lang="en-US" sz="800" dirty="0">
                  <a:solidFill>
                    <a:schemeClr val="bg1"/>
                  </a:solidFill>
                  <a:latin typeface="Arial" panose="020B0604020202020204" pitchFamily="34" charset="0"/>
                  <a:cs typeface="Arial" panose="020B0604020202020204" pitchFamily="34" charset="0"/>
                </a:rPr>
                <a:t>85+/-3dB</a:t>
              </a:r>
            </a:p>
            <a:p>
              <a:pPr>
                <a:lnSpc>
                  <a:spcPts val="940"/>
                </a:lnSpc>
              </a:pPr>
              <a:endParaRPr lang="en-US" sz="800" dirty="0">
                <a:solidFill>
                  <a:schemeClr val="bg1"/>
                </a:solidFill>
                <a:effectLst/>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15W x2</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48k Hz</a:t>
              </a:r>
            </a:p>
            <a:p>
              <a:endParaRPr lang="en-US" sz="800" dirty="0">
                <a:solidFill>
                  <a:schemeClr val="bg1"/>
                </a:solidFill>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30hms</a:t>
              </a:r>
            </a:p>
            <a:p>
              <a:endParaRPr lang="en-US" sz="800" dirty="0">
                <a:solidFill>
                  <a:schemeClr val="bg1"/>
                </a:solidFill>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xmlns="" id="{27F8A617-A577-70EA-CBCA-3D31E9F3F8E1}"/>
                </a:ext>
              </a:extLst>
            </p:cNvPr>
            <p:cNvSpPr txBox="1"/>
            <p:nvPr/>
          </p:nvSpPr>
          <p:spPr>
            <a:xfrm>
              <a:off x="5439177" y="2601639"/>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Speakers</a:t>
              </a:r>
              <a:endParaRPr lang="en-US" sz="1400" b="1" dirty="0">
                <a:solidFill>
                  <a:srgbClr val="FF0000"/>
                </a:solidFill>
                <a:effectLst/>
                <a:latin typeface="Arial" panose="020B0604020202020204" pitchFamily="34" charset="0"/>
                <a:cs typeface="Arial" panose="020B0604020202020204" pitchFamily="34" charset="0"/>
              </a:endParaRPr>
            </a:p>
          </p:txBody>
        </p:sp>
      </p:grpSp>
      <p:grpSp>
        <p:nvGrpSpPr>
          <p:cNvPr id="14" name="Group 13"/>
          <p:cNvGrpSpPr/>
          <p:nvPr/>
        </p:nvGrpSpPr>
        <p:grpSpPr>
          <a:xfrm>
            <a:off x="7034748" y="4218272"/>
            <a:ext cx="2730151" cy="983242"/>
            <a:chOff x="5421227" y="3980829"/>
            <a:chExt cx="2730151" cy="983242"/>
          </a:xfrm>
        </p:grpSpPr>
        <p:grpSp>
          <p:nvGrpSpPr>
            <p:cNvPr id="57" name="Group 56">
              <a:extLst>
                <a:ext uri="{FF2B5EF4-FFF2-40B4-BE49-F238E27FC236}">
                  <a16:creationId xmlns:a16="http://schemas.microsoft.com/office/drawing/2014/main" xmlns="" id="{0758E67C-7BCB-0E9C-0B31-F76A8CA373C6}"/>
                </a:ext>
              </a:extLst>
            </p:cNvPr>
            <p:cNvGrpSpPr/>
            <p:nvPr/>
          </p:nvGrpSpPr>
          <p:grpSpPr>
            <a:xfrm>
              <a:off x="5421227" y="4234854"/>
              <a:ext cx="2713382" cy="661714"/>
              <a:chOff x="-6916727" y="1668968"/>
              <a:chExt cx="7431099" cy="661714"/>
            </a:xfrm>
          </p:grpSpPr>
          <p:sp>
            <p:nvSpPr>
              <p:cNvPr id="58" name="Rectangle 57">
                <a:extLst>
                  <a:ext uri="{FF2B5EF4-FFF2-40B4-BE49-F238E27FC236}">
                    <a16:creationId xmlns:a16="http://schemas.microsoft.com/office/drawing/2014/main" xmlns="" id="{3BB98D12-CCCF-AFC7-784F-7366B6861A24}"/>
                  </a:ext>
                </a:extLst>
              </p:cNvPr>
              <p:cNvSpPr/>
              <p:nvPr/>
            </p:nvSpPr>
            <p:spPr>
              <a:xfrm>
                <a:off x="-6916727" y="1668968"/>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xmlns="" id="{964D2EF3-2176-C718-98E9-4F3D41DA5FF2}"/>
                  </a:ext>
                </a:extLst>
              </p:cNvPr>
              <p:cNvSpPr/>
              <p:nvPr/>
            </p:nvSpPr>
            <p:spPr>
              <a:xfrm>
                <a:off x="-6916727" y="2129514"/>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E226C4EB-6306-2845-6E19-566B0900F418}"/>
                  </a:ext>
                </a:extLst>
              </p:cNvPr>
              <p:cNvSpPr/>
              <p:nvPr/>
            </p:nvSpPr>
            <p:spPr>
              <a:xfrm>
                <a:off x="-6916727" y="1899241"/>
                <a:ext cx="7431099"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cxnSp>
          <p:nvCxnSpPr>
            <p:cNvPr id="61" name="Straight Connector 60">
              <a:extLst>
                <a:ext uri="{FF2B5EF4-FFF2-40B4-BE49-F238E27FC236}">
                  <a16:creationId xmlns:a16="http://schemas.microsoft.com/office/drawing/2014/main" xmlns="" id="{CF2D10EC-67D9-C46F-168B-D41126DA36E9}"/>
                </a:ext>
              </a:extLst>
            </p:cNvPr>
            <p:cNvCxnSpPr>
              <a:cxnSpLocks/>
            </p:cNvCxnSpPr>
            <p:nvPr/>
          </p:nvCxnSpPr>
          <p:spPr>
            <a:xfrm>
              <a:off x="6624245" y="4234854"/>
              <a:ext cx="0" cy="657365"/>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62" name="TextBox 61">
              <a:extLst>
                <a:ext uri="{FF2B5EF4-FFF2-40B4-BE49-F238E27FC236}">
                  <a16:creationId xmlns:a16="http://schemas.microsoft.com/office/drawing/2014/main" xmlns="" id="{0169BE22-A7B3-E96E-9C0B-0D23875B7616}"/>
                </a:ext>
              </a:extLst>
            </p:cNvPr>
            <p:cNvSpPr txBox="1"/>
            <p:nvPr/>
          </p:nvSpPr>
          <p:spPr>
            <a:xfrm>
              <a:off x="5603643" y="4280406"/>
              <a:ext cx="1296054" cy="611813"/>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Number of mics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Pickup range</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Sensitivity</a:t>
              </a:r>
            </a:p>
          </p:txBody>
        </p:sp>
        <p:sp>
          <p:nvSpPr>
            <p:cNvPr id="63" name="TextBox 62">
              <a:extLst>
                <a:ext uri="{FF2B5EF4-FFF2-40B4-BE49-F238E27FC236}">
                  <a16:creationId xmlns:a16="http://schemas.microsoft.com/office/drawing/2014/main" xmlns="" id="{6A94AA94-0F01-BCF0-64D3-9E0AF4F93E09}"/>
                </a:ext>
              </a:extLst>
            </p:cNvPr>
            <p:cNvSpPr txBox="1"/>
            <p:nvPr/>
          </p:nvSpPr>
          <p:spPr>
            <a:xfrm>
              <a:off x="6855333" y="4280406"/>
              <a:ext cx="1296045" cy="683665"/>
            </a:xfrm>
            <a:prstGeom prst="rect">
              <a:avLst/>
            </a:prstGeom>
            <a:noFill/>
          </p:spPr>
          <p:txBody>
            <a:bodyPr wrap="square" lIns="0" tIns="0" rIns="0" bIns="0" rtlCol="0" anchor="t" anchorCtr="0">
              <a:noAutofit/>
            </a:bodyPr>
            <a:lstStyle/>
            <a:p>
              <a:r>
                <a:rPr lang="en-US" sz="800" dirty="0">
                  <a:solidFill>
                    <a:schemeClr val="bg1"/>
                  </a:solidFill>
                  <a:latin typeface="Arial" panose="020B0604020202020204" pitchFamily="34" charset="0"/>
                  <a:cs typeface="Arial" panose="020B0604020202020204" pitchFamily="34" charset="0"/>
                </a:rPr>
                <a:t>8 mics for audio capture</a:t>
              </a:r>
            </a:p>
            <a:p>
              <a:pPr>
                <a:lnSpc>
                  <a:spcPts val="940"/>
                </a:lnSpc>
              </a:pPr>
              <a:endParaRPr lang="en-US" sz="800" dirty="0">
                <a:solidFill>
                  <a:schemeClr val="bg1"/>
                </a:solidFill>
                <a:effectLst/>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6m</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r>
                <a:rPr lang="en-US" sz="800" dirty="0">
                  <a:solidFill>
                    <a:schemeClr val="bg1"/>
                  </a:solidFill>
                  <a:latin typeface="Arial" panose="020B0604020202020204" pitchFamily="34" charset="0"/>
                  <a:cs typeface="Arial" panose="020B0604020202020204" pitchFamily="34" charset="0"/>
                </a:rPr>
                <a:t>-35dBFS</a:t>
              </a:r>
            </a:p>
          </p:txBody>
        </p:sp>
        <p:sp>
          <p:nvSpPr>
            <p:cNvPr id="64" name="TextBox 63">
              <a:extLst>
                <a:ext uri="{FF2B5EF4-FFF2-40B4-BE49-F238E27FC236}">
                  <a16:creationId xmlns:a16="http://schemas.microsoft.com/office/drawing/2014/main" xmlns="" id="{135B010D-1BB6-2F10-8FE3-434D29529073}"/>
                </a:ext>
              </a:extLst>
            </p:cNvPr>
            <p:cNvSpPr txBox="1"/>
            <p:nvPr/>
          </p:nvSpPr>
          <p:spPr>
            <a:xfrm>
              <a:off x="5444181" y="3980829"/>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Microphones</a:t>
              </a:r>
              <a:endParaRPr lang="en-US" sz="1400" b="1" dirty="0">
                <a:solidFill>
                  <a:srgbClr val="FF0000"/>
                </a:solidFill>
                <a:effectLst/>
                <a:latin typeface="Arial" panose="020B0604020202020204" pitchFamily="34" charset="0"/>
                <a:cs typeface="Arial" panose="020B0604020202020204" pitchFamily="34" charset="0"/>
              </a:endParaRPr>
            </a:p>
          </p:txBody>
        </p:sp>
      </p:grpSp>
      <p:sp>
        <p:nvSpPr>
          <p:cNvPr id="78" name="TextBox 77"/>
          <p:cNvSpPr txBox="1"/>
          <p:nvPr/>
        </p:nvSpPr>
        <p:spPr>
          <a:xfrm>
            <a:off x="3718444" y="5144195"/>
            <a:ext cx="3265227" cy="892552"/>
          </a:xfrm>
          <a:prstGeom prst="rect">
            <a:avLst/>
          </a:prstGeom>
          <a:solidFill>
            <a:schemeClr val="tx1">
              <a:lumMod val="95000"/>
              <a:lumOff val="5000"/>
              <a:alpha val="34000"/>
            </a:schemeClr>
          </a:solidFill>
        </p:spPr>
        <p:txBody>
          <a:bodyPr wrap="square" rtlCol="0">
            <a:spAutoFit/>
          </a:bodyPr>
          <a:lstStyle/>
          <a:p>
            <a:r>
              <a:rPr lang="en-US" sz="1100" b="1" dirty="0">
                <a:solidFill>
                  <a:srgbClr val="0070C0"/>
                </a:solidFill>
              </a:rPr>
              <a:t>12BS0005UK </a:t>
            </a:r>
            <a:r>
              <a:rPr lang="en-US" sz="1000" b="1" dirty="0" smtClean="0">
                <a:solidFill>
                  <a:schemeClr val="bg1"/>
                </a:solidFill>
              </a:rPr>
              <a:t>LENOVO THINKSMART ONE, MICROSOFT TEAM ROOMS</a:t>
            </a:r>
            <a:r>
              <a:rPr lang="en-US" sz="1000" dirty="0" smtClean="0">
                <a:solidFill>
                  <a:schemeClr val="bg1"/>
                </a:solidFill>
              </a:rPr>
              <a:t>, 10.1' DISPL CONTR, TOUCH, INTEL i5-1145G7E, 1.5-4.1GHz/8MB, 4C, 8GB, 256GB SSD, INTEL IRIS XE GRAPHICS, LAN, WIFI, USB, USB-C, HDMI, CAM, SPEAKER, MIC, WIN 10 IoT EPRISE 64, 3YW, BLACK </a:t>
            </a:r>
            <a:r>
              <a:rPr lang="en-US" sz="1100" b="1" dirty="0" smtClean="0">
                <a:solidFill>
                  <a:srgbClr val="FF0000"/>
                </a:solidFill>
              </a:rPr>
              <a:t>€ 2.599</a:t>
            </a:r>
          </a:p>
        </p:txBody>
      </p:sp>
      <p:sp>
        <p:nvSpPr>
          <p:cNvPr id="65" name="TextBox 64"/>
          <p:cNvSpPr txBox="1"/>
          <p:nvPr/>
        </p:nvSpPr>
        <p:spPr>
          <a:xfrm>
            <a:off x="8419070" y="0"/>
            <a:ext cx="1486931" cy="230832"/>
          </a:xfrm>
          <a:prstGeom prst="rect">
            <a:avLst/>
          </a:prstGeom>
          <a:noFill/>
        </p:spPr>
        <p:txBody>
          <a:bodyPr wrap="square" rtlCol="0">
            <a:spAutoFit/>
          </a:bodyPr>
          <a:lstStyle/>
          <a:p>
            <a:r>
              <a:rPr lang="en-US" sz="900" b="1" dirty="0" smtClean="0">
                <a:solidFill>
                  <a:schemeClr val="bg1"/>
                </a:solidFill>
              </a:rPr>
              <a:t>Retail </a:t>
            </a:r>
            <a:r>
              <a:rPr lang="en-US" sz="900" b="1" dirty="0">
                <a:solidFill>
                  <a:schemeClr val="bg1"/>
                </a:solidFill>
              </a:rPr>
              <a:t>File </a:t>
            </a:r>
            <a:r>
              <a:rPr lang="en-US" sz="900" b="1" dirty="0" smtClean="0">
                <a:solidFill>
                  <a:schemeClr val="bg1"/>
                </a:solidFill>
              </a:rPr>
              <a:t>October </a:t>
            </a:r>
            <a:r>
              <a:rPr lang="en-US" sz="900" b="1" dirty="0">
                <a:solidFill>
                  <a:schemeClr val="bg1"/>
                </a:solidFill>
              </a:rPr>
              <a:t>2023</a:t>
            </a:r>
          </a:p>
        </p:txBody>
      </p:sp>
      <p:sp>
        <p:nvSpPr>
          <p:cNvPr id="66" name="TextBox 65">
            <a:extLst>
              <a:ext uri="{FF2B5EF4-FFF2-40B4-BE49-F238E27FC236}">
                <a16:creationId xmlns:a16="http://schemas.microsoft.com/office/drawing/2014/main" xmlns="" id="{25A81B47-1832-ED08-E045-6A9922894C9D}"/>
              </a:ext>
            </a:extLst>
          </p:cNvPr>
          <p:cNvSpPr txBox="1"/>
          <p:nvPr/>
        </p:nvSpPr>
        <p:spPr>
          <a:xfrm>
            <a:off x="12399" y="78839"/>
            <a:ext cx="4572000" cy="353943"/>
          </a:xfrm>
          <a:prstGeom prst="rect">
            <a:avLst/>
          </a:prstGeom>
          <a:noFill/>
        </p:spPr>
        <p:txBody>
          <a:bodyPr wrap="square" rtlCol="0">
            <a:spAutoFit/>
          </a:bodyPr>
          <a:lstStyle/>
          <a:p>
            <a:pPr>
              <a:lnSpc>
                <a:spcPct val="85000"/>
              </a:lnSpc>
            </a:pPr>
            <a:r>
              <a:rPr lang="en-US" sz="2000" b="1" spc="-150" dirty="0">
                <a:solidFill>
                  <a:schemeClr val="bg1"/>
                </a:solidFill>
                <a:latin typeface="Arial" panose="020B0604020202020204" pitchFamily="34" charset="0"/>
                <a:cs typeface="Arial" panose="020B0604020202020204" pitchFamily="34" charset="0"/>
              </a:rPr>
              <a:t>ThinkSmart One </a:t>
            </a:r>
            <a:r>
              <a:rPr lang="en-US" sz="2000" b="1" spc="-150" dirty="0" smtClean="0">
                <a:solidFill>
                  <a:schemeClr val="bg1"/>
                </a:solidFill>
                <a:latin typeface="Arial" panose="020B0604020202020204" pitchFamily="34" charset="0"/>
                <a:cs typeface="Arial" panose="020B0604020202020204" pitchFamily="34" charset="0"/>
              </a:rPr>
              <a:t>with </a:t>
            </a:r>
            <a:r>
              <a:rPr lang="en-US" sz="2000" b="1" spc="-150" dirty="0">
                <a:solidFill>
                  <a:schemeClr val="bg1"/>
                </a:solidFill>
                <a:latin typeface="Arial" panose="020B0604020202020204" pitchFamily="34" charset="0"/>
                <a:cs typeface="Arial" panose="020B0604020202020204" pitchFamily="34" charset="0"/>
              </a:rPr>
              <a:t>Controller </a:t>
            </a:r>
          </a:p>
        </p:txBody>
      </p:sp>
      <p:pic>
        <p:nvPicPr>
          <p:cNvPr id="68" name="Picture 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 y="0"/>
            <a:ext cx="1166075" cy="329161"/>
          </a:xfrm>
          <a:prstGeom prst="rect">
            <a:avLst/>
          </a:prstGeom>
          <a:effectLst>
            <a:outerShdw blurRad="50800" dist="50800" dir="21540000" algn="ctr" rotWithShape="0">
              <a:schemeClr val="tx1">
                <a:alpha val="27000"/>
              </a:schemeClr>
            </a:outerShdw>
            <a:softEdge rad="0"/>
          </a:effectLst>
        </p:spPr>
      </p:pic>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l="15229" t="16440" r="2765" b="12940"/>
          <a:stretch/>
        </p:blipFill>
        <p:spPr>
          <a:xfrm>
            <a:off x="161009" y="809482"/>
            <a:ext cx="4376063" cy="2477690"/>
          </a:xfrm>
          <a:prstGeom prst="rect">
            <a:avLst/>
          </a:prstGeom>
        </p:spPr>
      </p:pic>
      <p:sp>
        <p:nvSpPr>
          <p:cNvPr id="76" name="TextBox 75">
            <a:extLst>
              <a:ext uri="{FF2B5EF4-FFF2-40B4-BE49-F238E27FC236}">
                <a16:creationId xmlns:a16="http://schemas.microsoft.com/office/drawing/2014/main" xmlns="" id="{25A81B47-1832-ED08-E045-6A9922894C9D}"/>
              </a:ext>
            </a:extLst>
          </p:cNvPr>
          <p:cNvSpPr txBox="1"/>
          <p:nvPr/>
        </p:nvSpPr>
        <p:spPr>
          <a:xfrm>
            <a:off x="1382771" y="481349"/>
            <a:ext cx="2215876" cy="353943"/>
          </a:xfrm>
          <a:prstGeom prst="rect">
            <a:avLst/>
          </a:prstGeom>
          <a:noFill/>
        </p:spPr>
        <p:txBody>
          <a:bodyPr wrap="square" rtlCol="0">
            <a:spAutoFit/>
          </a:bodyPr>
          <a:lstStyle/>
          <a:p>
            <a:pPr>
              <a:lnSpc>
                <a:spcPct val="85000"/>
              </a:lnSpc>
            </a:pPr>
            <a:r>
              <a:rPr lang="en-US" sz="2000" b="1" spc="-150" dirty="0" smtClean="0">
                <a:solidFill>
                  <a:schemeClr val="bg1"/>
                </a:solidFill>
                <a:latin typeface="Arial" panose="020B0604020202020204" pitchFamily="34" charset="0"/>
                <a:cs typeface="Arial" panose="020B0604020202020204" pitchFamily="34" charset="0"/>
              </a:rPr>
              <a:t>One with </a:t>
            </a:r>
            <a:r>
              <a:rPr lang="en-US" sz="2000" b="1" spc="-150" dirty="0">
                <a:solidFill>
                  <a:schemeClr val="bg1"/>
                </a:solidFill>
                <a:latin typeface="Arial" panose="020B0604020202020204" pitchFamily="34" charset="0"/>
                <a:cs typeface="Arial" panose="020B0604020202020204" pitchFamily="34" charset="0"/>
              </a:rPr>
              <a:t>Controller </a:t>
            </a:r>
          </a:p>
        </p:txBody>
      </p:sp>
      <p:sp>
        <p:nvSpPr>
          <p:cNvPr id="77" name="TextBox 76">
            <a:extLst>
              <a:ext uri="{FF2B5EF4-FFF2-40B4-BE49-F238E27FC236}">
                <a16:creationId xmlns:a16="http://schemas.microsoft.com/office/drawing/2014/main" xmlns="" id="{F7C4C0C9-881E-8F4F-8907-63EF1F1E3455}"/>
              </a:ext>
            </a:extLst>
          </p:cNvPr>
          <p:cNvSpPr txBox="1"/>
          <p:nvPr/>
        </p:nvSpPr>
        <p:spPr>
          <a:xfrm>
            <a:off x="3696542" y="4897945"/>
            <a:ext cx="2574397" cy="275460"/>
          </a:xfrm>
          <a:prstGeom prst="rect">
            <a:avLst/>
          </a:prstGeom>
          <a:noFill/>
        </p:spPr>
        <p:txBody>
          <a:bodyPr wrap="square" rtlCol="0">
            <a:spAutoFit/>
          </a:bodyPr>
          <a:lstStyle/>
          <a:p>
            <a:pPr>
              <a:lnSpc>
                <a:spcPct val="85000"/>
              </a:lnSpc>
            </a:pPr>
            <a:r>
              <a:rPr lang="en-US" sz="1400" b="1" spc="-50" dirty="0">
                <a:solidFill>
                  <a:schemeClr val="bg1"/>
                </a:solidFill>
                <a:latin typeface="Arial" panose="020B0604020202020204" pitchFamily="34" charset="0"/>
                <a:cs typeface="Arial" panose="020B0604020202020204" pitchFamily="34" charset="0"/>
              </a:rPr>
              <a:t>ThinkSmart One + Controller</a:t>
            </a:r>
          </a:p>
        </p:txBody>
      </p:sp>
      <p:grpSp>
        <p:nvGrpSpPr>
          <p:cNvPr id="12" name="Group 11"/>
          <p:cNvGrpSpPr/>
          <p:nvPr/>
        </p:nvGrpSpPr>
        <p:grpSpPr>
          <a:xfrm>
            <a:off x="4185427" y="2946448"/>
            <a:ext cx="2711453" cy="1643976"/>
            <a:chOff x="4591687" y="604291"/>
            <a:chExt cx="2711453" cy="1643976"/>
          </a:xfrm>
        </p:grpSpPr>
        <p:sp>
          <p:nvSpPr>
            <p:cNvPr id="98" name="Rectangle 97">
              <a:extLst>
                <a:ext uri="{FF2B5EF4-FFF2-40B4-BE49-F238E27FC236}">
                  <a16:creationId xmlns:a16="http://schemas.microsoft.com/office/drawing/2014/main" xmlns="" id="{8D3998D2-9B19-4D21-6D3A-6BADE7D25563}"/>
                </a:ext>
              </a:extLst>
            </p:cNvPr>
            <p:cNvSpPr/>
            <p:nvPr/>
          </p:nvSpPr>
          <p:spPr>
            <a:xfrm>
              <a:off x="4591687" y="893646"/>
              <a:ext cx="2711453" cy="40233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xmlns="" id="{FCFD6BC2-5E5B-8080-C88D-14C4625395FE}"/>
                </a:ext>
              </a:extLst>
            </p:cNvPr>
            <p:cNvSpPr/>
            <p:nvPr/>
          </p:nvSpPr>
          <p:spPr>
            <a:xfrm>
              <a:off x="4591687" y="1336784"/>
              <a:ext cx="2711453"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xmlns="" id="{BB38EE06-FF1D-CEF2-DCF7-8B08D6E2D8FB}"/>
                </a:ext>
              </a:extLst>
            </p:cNvPr>
            <p:cNvSpPr/>
            <p:nvPr/>
          </p:nvSpPr>
          <p:spPr>
            <a:xfrm>
              <a:off x="4591687" y="1688482"/>
              <a:ext cx="2711453" cy="310896"/>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xmlns="" id="{7C6F9443-9EF2-6AB8-CD53-B0526C9C3E67}"/>
                </a:ext>
              </a:extLst>
            </p:cNvPr>
            <p:cNvSpPr/>
            <p:nvPr/>
          </p:nvSpPr>
          <p:spPr>
            <a:xfrm>
              <a:off x="4591687" y="2040180"/>
              <a:ext cx="2711453" cy="201168"/>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94" name="Straight Connector 93">
              <a:extLst>
                <a:ext uri="{FF2B5EF4-FFF2-40B4-BE49-F238E27FC236}">
                  <a16:creationId xmlns:a16="http://schemas.microsoft.com/office/drawing/2014/main" xmlns="" id="{24263006-72AC-E806-CF64-0D5F5EE14B7C}"/>
                </a:ext>
              </a:extLst>
            </p:cNvPr>
            <p:cNvCxnSpPr>
              <a:cxnSpLocks/>
            </p:cNvCxnSpPr>
            <p:nvPr/>
          </p:nvCxnSpPr>
          <p:spPr>
            <a:xfrm>
              <a:off x="5413014" y="877170"/>
              <a:ext cx="0" cy="1364178"/>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95" name="TextBox 94">
              <a:extLst>
                <a:ext uri="{FF2B5EF4-FFF2-40B4-BE49-F238E27FC236}">
                  <a16:creationId xmlns:a16="http://schemas.microsoft.com/office/drawing/2014/main" xmlns="" id="{0AC73244-D79A-A028-CD84-6B55E3253E3B}"/>
                </a:ext>
              </a:extLst>
            </p:cNvPr>
            <p:cNvSpPr txBox="1"/>
            <p:nvPr/>
          </p:nvSpPr>
          <p:spPr>
            <a:xfrm>
              <a:off x="4816023" y="938340"/>
              <a:ext cx="1066656" cy="1309927"/>
            </a:xfrm>
            <a:prstGeom prst="rect">
              <a:avLst/>
            </a:prstGeom>
            <a:noFill/>
          </p:spPr>
          <p:txBody>
            <a:bodyPr wrap="square" lIns="0" tIns="0" rIns="0" bIns="0" rtlCol="0" anchor="t" anchorCtr="0">
              <a:noAutofit/>
            </a:bodyPr>
            <a:lstStyle/>
            <a:p>
              <a:pPr indent="-569913">
                <a:lnSpc>
                  <a:spcPts val="940"/>
                </a:lnSpc>
              </a:pPr>
              <a:r>
                <a:rPr lang="en-US" sz="800" b="1" dirty="0">
                  <a:solidFill>
                    <a:schemeClr val="bg1"/>
                  </a:solidFill>
                  <a:latin typeface="Arial" panose="020B0604020202020204" pitchFamily="34" charset="0"/>
                  <a:cs typeface="Arial" panose="020B0604020202020204" pitchFamily="34" charset="0"/>
                </a:rPr>
                <a:t>Display</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Resolution</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Ports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Security</a:t>
              </a:r>
            </a:p>
          </p:txBody>
        </p:sp>
        <p:sp>
          <p:nvSpPr>
            <p:cNvPr id="96" name="TextBox 95">
              <a:extLst>
                <a:ext uri="{FF2B5EF4-FFF2-40B4-BE49-F238E27FC236}">
                  <a16:creationId xmlns:a16="http://schemas.microsoft.com/office/drawing/2014/main" xmlns="" id="{5A09B914-0335-2379-1FA9-45A2EB302E0E}"/>
                </a:ext>
              </a:extLst>
            </p:cNvPr>
            <p:cNvSpPr txBox="1"/>
            <p:nvPr/>
          </p:nvSpPr>
          <p:spPr>
            <a:xfrm>
              <a:off x="5454991" y="922722"/>
              <a:ext cx="1574080" cy="1318626"/>
            </a:xfrm>
            <a:prstGeom prst="rect">
              <a:avLst/>
            </a:prstGeom>
            <a:noFill/>
          </p:spPr>
          <p:txBody>
            <a:bodyPr wrap="square" lIns="0" tIns="0" rIns="0" bIns="0" rtlCol="0" anchor="t" anchorCtr="0">
              <a:noAutofit/>
            </a:bodyPr>
            <a:lstStyle/>
            <a:p>
              <a:pPr algn="l">
                <a:lnSpc>
                  <a:spcPts val="940"/>
                </a:lnSpc>
              </a:pPr>
              <a:r>
                <a:rPr lang="en-US" sz="800" dirty="0">
                  <a:solidFill>
                    <a:schemeClr val="bg1"/>
                  </a:solidFill>
                  <a:latin typeface="Arial" panose="020B0604020202020204" pitchFamily="34" charset="0"/>
                  <a:cs typeface="Arial" panose="020B0604020202020204" pitchFamily="34" charset="0"/>
                </a:rPr>
                <a:t>10.1" 10-point touch</a:t>
              </a:r>
            </a:p>
            <a:p>
              <a:pPr algn="l">
                <a:lnSpc>
                  <a:spcPts val="940"/>
                </a:lnSpc>
              </a:pPr>
              <a:r>
                <a:rPr lang="en-US" sz="800" dirty="0">
                  <a:solidFill>
                    <a:schemeClr val="bg1"/>
                  </a:solidFill>
                  <a:latin typeface="Arial" panose="020B0604020202020204" pitchFamily="34" charset="0"/>
                  <a:cs typeface="Arial" panose="020B0604020202020204" pitchFamily="34" charset="0"/>
                </a:rPr>
                <a:t>30˚ and 60˚ rotatable</a:t>
              </a:r>
            </a:p>
            <a:p>
              <a:pPr algn="l">
                <a:lnSpc>
                  <a:spcPts val="940"/>
                </a:lnSpc>
              </a:pPr>
              <a:r>
                <a:rPr lang="en-US" sz="800" dirty="0">
                  <a:solidFill>
                    <a:schemeClr val="bg1"/>
                  </a:solidFill>
                  <a:latin typeface="Arial" panose="020B0604020202020204" pitchFamily="34" charset="0"/>
                  <a:cs typeface="Arial" panose="020B0604020202020204" pitchFamily="34" charset="0"/>
                </a:rPr>
                <a:t>Anti-glare, anti-fingerprint</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gn="l">
                <a:lnSpc>
                  <a:spcPts val="940"/>
                </a:lnSpc>
              </a:pPr>
              <a:r>
                <a:rPr lang="en-US" sz="800" dirty="0">
                  <a:solidFill>
                    <a:schemeClr val="bg1"/>
                  </a:solidFill>
                  <a:latin typeface="Arial" panose="020B0604020202020204" pitchFamily="34" charset="0"/>
                  <a:cs typeface="Arial" panose="020B0604020202020204" pitchFamily="34" charset="0"/>
                </a:rPr>
                <a:t>1280 x 800 (&lt;340nits)</a:t>
              </a:r>
            </a:p>
            <a:p>
              <a:pPr algn="l">
                <a:lnSpc>
                  <a:spcPts val="940"/>
                </a:lnSpc>
              </a:pPr>
              <a:r>
                <a:rPr lang="en-US" sz="800" dirty="0">
                  <a:solidFill>
                    <a:schemeClr val="bg1"/>
                  </a:solidFill>
                  <a:latin typeface="Arial" panose="020B0604020202020204" pitchFamily="34" charset="0"/>
                  <a:cs typeface="Arial" panose="020B0604020202020204" pitchFamily="34" charset="0"/>
                </a:rPr>
                <a:t>16:10 aspect ratio</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gn="l">
                <a:lnSpc>
                  <a:spcPts val="940"/>
                </a:lnSpc>
              </a:pPr>
              <a:r>
                <a:rPr lang="en-US" sz="800" dirty="0">
                  <a:solidFill>
                    <a:schemeClr val="bg1"/>
                  </a:solidFill>
                  <a:latin typeface="Arial" panose="020B0604020202020204" pitchFamily="34" charset="0"/>
                  <a:cs typeface="Arial" panose="020B0604020202020204" pitchFamily="34" charset="0"/>
                </a:rPr>
                <a:t>1x USA-C 2.0</a:t>
              </a:r>
            </a:p>
            <a:p>
              <a:pPr algn="l">
                <a:lnSpc>
                  <a:spcPts val="940"/>
                </a:lnSpc>
              </a:pPr>
              <a:r>
                <a:rPr lang="en-US" sz="800" dirty="0">
                  <a:solidFill>
                    <a:schemeClr val="bg1"/>
                  </a:solidFill>
                  <a:latin typeface="Arial" panose="020B0604020202020204" pitchFamily="34" charset="0"/>
                  <a:cs typeface="Arial" panose="020B0604020202020204" pitchFamily="34" charset="0"/>
                </a:rPr>
                <a:t>1x 3.5mm headphone</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gn="l">
                <a:lnSpc>
                  <a:spcPts val="940"/>
                </a:lnSpc>
              </a:pPr>
              <a:r>
                <a:rPr lang="en-US" sz="800" dirty="0">
                  <a:solidFill>
                    <a:schemeClr val="bg1"/>
                  </a:solidFill>
                  <a:latin typeface="Arial" panose="020B0604020202020204" pitchFamily="34" charset="0"/>
                  <a:cs typeface="Arial" panose="020B0604020202020204" pitchFamily="34" charset="0"/>
                </a:rPr>
                <a:t>Kensington</a:t>
              </a:r>
              <a:r>
                <a:rPr lang="en-US" sz="800" baseline="30000" dirty="0">
                  <a:solidFill>
                    <a:schemeClr val="bg1"/>
                  </a:solidFill>
                  <a:latin typeface="Arial" panose="020B0604020202020204" pitchFamily="34" charset="0"/>
                  <a:cs typeface="Arial" panose="020B0604020202020204" pitchFamily="34" charset="0"/>
                </a:rPr>
                <a:t>™</a:t>
              </a:r>
              <a:r>
                <a:rPr lang="en-US" sz="800" dirty="0">
                  <a:solidFill>
                    <a:schemeClr val="bg1"/>
                  </a:solidFill>
                  <a:latin typeface="Arial" panose="020B0604020202020204" pitchFamily="34" charset="0"/>
                  <a:cs typeface="Arial" panose="020B0604020202020204" pitchFamily="34" charset="0"/>
                </a:rPr>
                <a:t> MiniSaver Lock Slot</a:t>
              </a:r>
            </a:p>
            <a:p>
              <a:pPr>
                <a:lnSpc>
                  <a:spcPts val="940"/>
                </a:lnSpc>
              </a:pPr>
              <a:endParaRPr lang="en-US" sz="800" dirty="0">
                <a:solidFill>
                  <a:schemeClr val="bg1"/>
                </a:solidFill>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xmlns="" id="{48F6553E-391A-2A7A-3E87-504916A8C010}"/>
                </a:ext>
              </a:extLst>
            </p:cNvPr>
            <p:cNvSpPr txBox="1"/>
            <p:nvPr/>
          </p:nvSpPr>
          <p:spPr>
            <a:xfrm>
              <a:off x="4614641" y="604291"/>
              <a:ext cx="2156947" cy="215444"/>
            </a:xfrm>
            <a:prstGeom prst="rect">
              <a:avLst/>
            </a:prstGeom>
            <a:noFill/>
          </p:spPr>
          <p:txBody>
            <a:bodyPr wrap="square" lIns="0" tIns="0" rIns="0" bIns="0" rtlCol="0">
              <a:spAutoFit/>
            </a:bodyPr>
            <a:lstStyle/>
            <a:p>
              <a:r>
                <a:rPr lang="en-US" sz="1400" b="1" dirty="0" smtClean="0">
                  <a:solidFill>
                    <a:srgbClr val="FF0000"/>
                  </a:solidFill>
                  <a:effectLst/>
                  <a:latin typeface="Arial" panose="020B0604020202020204" pitchFamily="34" charset="0"/>
                  <a:cs typeface="Arial" panose="020B0604020202020204" pitchFamily="34" charset="0"/>
                </a:rPr>
                <a:t>Controller</a:t>
              </a:r>
              <a:endParaRPr lang="en-US" sz="1400" b="1" dirty="0">
                <a:solidFill>
                  <a:srgbClr val="FF0000"/>
                </a:solidFill>
                <a:effectLst/>
                <a:latin typeface="Arial" panose="020B0604020202020204" pitchFamily="34" charset="0"/>
                <a:cs typeface="Arial" panose="020B0604020202020204" pitchFamily="34" charset="0"/>
              </a:endParaRPr>
            </a:p>
          </p:txBody>
        </p:sp>
      </p:grpSp>
      <p:pic>
        <p:nvPicPr>
          <p:cNvPr id="75" name="Picture 74"/>
          <p:cNvPicPr>
            <a:picLocks noChangeAspect="1"/>
          </p:cNvPicPr>
          <p:nvPr/>
        </p:nvPicPr>
        <p:blipFill rotWithShape="1">
          <a:blip r:embed="rId6" cstate="print">
            <a:extLst>
              <a:ext uri="{28A0092B-C50C-407E-A947-70E740481C1C}">
                <a14:useLocalDpi xmlns:a14="http://schemas.microsoft.com/office/drawing/2010/main" val="0"/>
              </a:ext>
            </a:extLst>
          </a:blip>
          <a:srcRect l="11264" t="33166" r="10633" b="12542"/>
          <a:stretch/>
        </p:blipFill>
        <p:spPr>
          <a:xfrm>
            <a:off x="25771" y="383848"/>
            <a:ext cx="1411544" cy="413084"/>
          </a:xfrm>
          <a:prstGeom prst="rect">
            <a:avLst/>
          </a:prstGeom>
        </p:spPr>
      </p:pic>
      <p:sp>
        <p:nvSpPr>
          <p:cNvPr id="79" name="TextBox 78"/>
          <p:cNvSpPr txBox="1"/>
          <p:nvPr/>
        </p:nvSpPr>
        <p:spPr>
          <a:xfrm>
            <a:off x="58028" y="4838525"/>
            <a:ext cx="3722695" cy="1384995"/>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1"/>
                </a:solidFill>
              </a:rPr>
              <a:t>Powered by a winning combo: Windows &amp; Intel </a:t>
            </a:r>
            <a:r>
              <a:rPr lang="en-US" sz="1400" dirty="0" smtClean="0">
                <a:solidFill>
                  <a:schemeClr val="bg1"/>
                </a:solidFill>
              </a:rPr>
              <a:t>vPro</a:t>
            </a:r>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Premium remote management</a:t>
            </a:r>
          </a:p>
          <a:p>
            <a:pPr marL="285750" indent="-285750">
              <a:buFont typeface="Arial" panose="020B0604020202020204" pitchFamily="34" charset="0"/>
              <a:buChar char="•"/>
            </a:pPr>
            <a:r>
              <a:rPr lang="en-US" sz="1400" dirty="0">
                <a:solidFill>
                  <a:schemeClr val="bg1"/>
                </a:solidFill>
              </a:rPr>
              <a:t>One bar that does it all</a:t>
            </a:r>
          </a:p>
          <a:p>
            <a:pPr marL="285750" indent="-285750">
              <a:buFont typeface="Arial" panose="020B0604020202020204" pitchFamily="34" charset="0"/>
              <a:buChar char="•"/>
            </a:pPr>
            <a:r>
              <a:rPr lang="en-US" sz="1400" dirty="0">
                <a:solidFill>
                  <a:schemeClr val="bg1"/>
                </a:solidFill>
              </a:rPr>
              <a:t>Collaborate with the touch of a finger</a:t>
            </a:r>
          </a:p>
          <a:p>
            <a:pPr marL="285750" indent="-285750">
              <a:buFont typeface="Arial" panose="020B0604020202020204" pitchFamily="34" charset="0"/>
              <a:buChar char="•"/>
            </a:pPr>
            <a:r>
              <a:rPr lang="en-US" sz="1400" dirty="0">
                <a:solidFill>
                  <a:schemeClr val="bg1"/>
                </a:solidFill>
              </a:rPr>
              <a:t>Hang it your way</a:t>
            </a:r>
          </a:p>
        </p:txBody>
      </p:sp>
      <p:sp>
        <p:nvSpPr>
          <p:cNvPr id="80" name="Rectangle 79"/>
          <p:cNvSpPr/>
          <p:nvPr/>
        </p:nvSpPr>
        <p:spPr>
          <a:xfrm rot="5400000" flipH="1">
            <a:off x="4930139" y="1309070"/>
            <a:ext cx="45719" cy="990600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8723870" y="1724"/>
            <a:ext cx="1182130" cy="230832"/>
          </a:xfrm>
          <a:prstGeom prst="rect">
            <a:avLst/>
          </a:prstGeom>
          <a:noFill/>
        </p:spPr>
        <p:txBody>
          <a:bodyPr wrap="square" rtlCol="0">
            <a:spAutoFit/>
          </a:bodyPr>
          <a:lstStyle/>
          <a:p>
            <a:r>
              <a:rPr lang="en-US" sz="900" dirty="0" smtClean="0"/>
              <a:t>Retail File June 2025</a:t>
            </a:r>
            <a:endParaRPr lang="en-US" sz="900" dirty="0"/>
          </a:p>
        </p:txBody>
      </p:sp>
      <p:sp>
        <p:nvSpPr>
          <p:cNvPr id="86" name="TextBox 85"/>
          <p:cNvSpPr txBox="1"/>
          <p:nvPr/>
        </p:nvSpPr>
        <p:spPr>
          <a:xfrm>
            <a:off x="7161193" y="133616"/>
            <a:ext cx="2744807" cy="230832"/>
          </a:xfrm>
          <a:prstGeom prst="rect">
            <a:avLst/>
          </a:prstGeom>
          <a:noFill/>
        </p:spPr>
        <p:txBody>
          <a:bodyPr wrap="square" rtlCol="0">
            <a:spAutoFit/>
          </a:bodyPr>
          <a:lstStyle/>
          <a:p>
            <a:pPr algn="r"/>
            <a:r>
              <a:rPr lang="en-US" sz="900" b="1" dirty="0" smtClean="0">
                <a:solidFill>
                  <a:srgbClr val="FF0000"/>
                </a:solidFill>
              </a:rPr>
              <a:t>Special Offers are valid until 30.06 or until stock lasts.</a:t>
            </a:r>
            <a:endParaRPr lang="en-GB" sz="900" b="1" dirty="0">
              <a:solidFill>
                <a:srgbClr val="FF0000"/>
              </a:solidFill>
            </a:endParaRPr>
          </a:p>
        </p:txBody>
      </p:sp>
      <p:sp>
        <p:nvSpPr>
          <p:cNvPr id="87" name="Rectangle 86"/>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88" name="Rectangle 87"/>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180429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 name="Picture 7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 y="329161"/>
            <a:ext cx="9906005" cy="5894396"/>
          </a:xfrm>
          <a:prstGeom prst="rect">
            <a:avLst/>
          </a:prstGeom>
        </p:spPr>
      </p:pic>
      <p:pic>
        <p:nvPicPr>
          <p:cNvPr id="72" name="Picture 71"/>
          <p:cNvPicPr>
            <a:picLocks noChangeAspect="1"/>
          </p:cNvPicPr>
          <p:nvPr/>
        </p:nvPicPr>
        <p:blipFill rotWithShape="1">
          <a:blip r:embed="rId3">
            <a:extLst>
              <a:ext uri="{28A0092B-C50C-407E-A947-70E740481C1C}">
                <a14:useLocalDpi xmlns:a14="http://schemas.microsoft.com/office/drawing/2010/main" val="0"/>
              </a:ext>
            </a:extLst>
          </a:blip>
          <a:srcRect l="52921" r="537"/>
          <a:stretch/>
        </p:blipFill>
        <p:spPr>
          <a:xfrm>
            <a:off x="3708784" y="323515"/>
            <a:ext cx="6197216" cy="5900041"/>
          </a:xfrm>
          <a:prstGeom prst="rect">
            <a:avLst/>
          </a:prstGeom>
        </p:spPr>
      </p:pic>
      <p:sp>
        <p:nvSpPr>
          <p:cNvPr id="73" name="Rectangle 72"/>
          <p:cNvSpPr/>
          <p:nvPr/>
        </p:nvSpPr>
        <p:spPr>
          <a:xfrm>
            <a:off x="0" y="-1"/>
            <a:ext cx="9906000" cy="329161"/>
          </a:xfrm>
          <a:prstGeom prst="rect">
            <a:avLst/>
          </a:prstGeom>
          <a:solidFill>
            <a:schemeClr val="bg1"/>
          </a:solidFill>
          <a:ln w="3175">
            <a:noFill/>
          </a:ln>
          <a:effectLst>
            <a:outerShdw blurRad="50800" dir="57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 y="6313071"/>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p:cNvSpPr txBox="1"/>
          <p:nvPr/>
        </p:nvSpPr>
        <p:spPr>
          <a:xfrm>
            <a:off x="8419070" y="0"/>
            <a:ext cx="1486931" cy="230832"/>
          </a:xfrm>
          <a:prstGeom prst="rect">
            <a:avLst/>
          </a:prstGeom>
          <a:noFill/>
        </p:spPr>
        <p:txBody>
          <a:bodyPr wrap="square" rtlCol="0">
            <a:spAutoFit/>
          </a:bodyPr>
          <a:lstStyle/>
          <a:p>
            <a:r>
              <a:rPr lang="en-US" sz="900" b="1" dirty="0" smtClean="0">
                <a:solidFill>
                  <a:schemeClr val="bg1"/>
                </a:solidFill>
              </a:rPr>
              <a:t>Retail </a:t>
            </a:r>
            <a:r>
              <a:rPr lang="en-US" sz="900" b="1" dirty="0">
                <a:solidFill>
                  <a:schemeClr val="bg1"/>
                </a:solidFill>
              </a:rPr>
              <a:t>File </a:t>
            </a:r>
            <a:r>
              <a:rPr lang="en-US" sz="900" b="1" dirty="0" smtClean="0">
                <a:solidFill>
                  <a:schemeClr val="bg1"/>
                </a:solidFill>
              </a:rPr>
              <a:t>October </a:t>
            </a:r>
            <a:r>
              <a:rPr lang="en-US" sz="900" b="1" dirty="0">
                <a:solidFill>
                  <a:schemeClr val="bg1"/>
                </a:solidFill>
              </a:rPr>
              <a:t>2023</a:t>
            </a:r>
          </a:p>
        </p:txBody>
      </p:sp>
      <p:sp>
        <p:nvSpPr>
          <p:cNvPr id="66" name="TextBox 65">
            <a:extLst>
              <a:ext uri="{FF2B5EF4-FFF2-40B4-BE49-F238E27FC236}">
                <a16:creationId xmlns:a16="http://schemas.microsoft.com/office/drawing/2014/main" xmlns="" id="{25A81B47-1832-ED08-E045-6A9922894C9D}"/>
              </a:ext>
            </a:extLst>
          </p:cNvPr>
          <p:cNvSpPr txBox="1"/>
          <p:nvPr/>
        </p:nvSpPr>
        <p:spPr>
          <a:xfrm>
            <a:off x="12399" y="78839"/>
            <a:ext cx="4572000" cy="353943"/>
          </a:xfrm>
          <a:prstGeom prst="rect">
            <a:avLst/>
          </a:prstGeom>
          <a:noFill/>
        </p:spPr>
        <p:txBody>
          <a:bodyPr wrap="square" rtlCol="0">
            <a:spAutoFit/>
          </a:bodyPr>
          <a:lstStyle/>
          <a:p>
            <a:pPr>
              <a:lnSpc>
                <a:spcPct val="85000"/>
              </a:lnSpc>
            </a:pPr>
            <a:r>
              <a:rPr lang="en-US" sz="2000" b="1" spc="-150" dirty="0">
                <a:solidFill>
                  <a:schemeClr val="bg1"/>
                </a:solidFill>
                <a:latin typeface="Arial" panose="020B0604020202020204" pitchFamily="34" charset="0"/>
                <a:cs typeface="Arial" panose="020B0604020202020204" pitchFamily="34" charset="0"/>
              </a:rPr>
              <a:t>ThinkSmart One </a:t>
            </a:r>
            <a:r>
              <a:rPr lang="en-US" sz="2000" b="1" spc="-150" dirty="0" smtClean="0">
                <a:solidFill>
                  <a:schemeClr val="bg1"/>
                </a:solidFill>
                <a:latin typeface="Arial" panose="020B0604020202020204" pitchFamily="34" charset="0"/>
                <a:cs typeface="Arial" panose="020B0604020202020204" pitchFamily="34" charset="0"/>
              </a:rPr>
              <a:t>with </a:t>
            </a:r>
            <a:r>
              <a:rPr lang="en-US" sz="2000" b="1" spc="-150" dirty="0">
                <a:solidFill>
                  <a:schemeClr val="bg1"/>
                </a:solidFill>
                <a:latin typeface="Arial" panose="020B0604020202020204" pitchFamily="34" charset="0"/>
                <a:cs typeface="Arial" panose="020B0604020202020204" pitchFamily="34" charset="0"/>
              </a:rPr>
              <a:t>Controller </a:t>
            </a:r>
          </a:p>
        </p:txBody>
      </p:sp>
      <p:pic>
        <p:nvPicPr>
          <p:cNvPr id="68" name="Picture 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 y="0"/>
            <a:ext cx="1166075" cy="329161"/>
          </a:xfrm>
          <a:prstGeom prst="rect">
            <a:avLst/>
          </a:prstGeom>
          <a:effectLst>
            <a:outerShdw blurRad="50800" dist="50800" dir="21540000" algn="ctr" rotWithShape="0">
              <a:schemeClr val="tx1">
                <a:alpha val="27000"/>
              </a:schemeClr>
            </a:outerShdw>
            <a:softEdge rad="0"/>
          </a:effectLst>
        </p:spPr>
      </p:pic>
      <p:sp>
        <p:nvSpPr>
          <p:cNvPr id="74" name="TextBox 73"/>
          <p:cNvSpPr txBox="1"/>
          <p:nvPr/>
        </p:nvSpPr>
        <p:spPr>
          <a:xfrm>
            <a:off x="8723870" y="1724"/>
            <a:ext cx="1182130" cy="230832"/>
          </a:xfrm>
          <a:prstGeom prst="rect">
            <a:avLst/>
          </a:prstGeom>
          <a:noFill/>
        </p:spPr>
        <p:txBody>
          <a:bodyPr wrap="square" rtlCol="0">
            <a:spAutoFit/>
          </a:bodyPr>
          <a:lstStyle/>
          <a:p>
            <a:r>
              <a:rPr lang="en-US" sz="900" dirty="0" smtClean="0"/>
              <a:t>Retail File June 2025</a:t>
            </a:r>
            <a:endParaRPr lang="en-US" sz="900" dirty="0"/>
          </a:p>
        </p:txBody>
      </p:sp>
      <p:sp>
        <p:nvSpPr>
          <p:cNvPr id="86" name="TextBox 85"/>
          <p:cNvSpPr txBox="1"/>
          <p:nvPr/>
        </p:nvSpPr>
        <p:spPr>
          <a:xfrm>
            <a:off x="7161193" y="133616"/>
            <a:ext cx="2744807" cy="230832"/>
          </a:xfrm>
          <a:prstGeom prst="rect">
            <a:avLst/>
          </a:prstGeom>
          <a:noFill/>
        </p:spPr>
        <p:txBody>
          <a:bodyPr wrap="square" rtlCol="0">
            <a:spAutoFit/>
          </a:bodyPr>
          <a:lstStyle/>
          <a:p>
            <a:pPr algn="r"/>
            <a:r>
              <a:rPr lang="en-US" sz="900" b="1" dirty="0" smtClean="0">
                <a:solidFill>
                  <a:srgbClr val="FF0000"/>
                </a:solidFill>
              </a:rPr>
              <a:t>Special Offers are valid until 30.06 or until stock lasts.</a:t>
            </a:r>
            <a:endParaRPr lang="en-GB" sz="900" b="1" dirty="0">
              <a:solidFill>
                <a:srgbClr val="FF0000"/>
              </a:solidFill>
            </a:endParaRPr>
          </a:p>
        </p:txBody>
      </p:sp>
      <p:sp>
        <p:nvSpPr>
          <p:cNvPr id="87" name="TextBox 86"/>
          <p:cNvSpPr txBox="1"/>
          <p:nvPr/>
        </p:nvSpPr>
        <p:spPr>
          <a:xfrm>
            <a:off x="1383462" y="458266"/>
            <a:ext cx="1512138" cy="400110"/>
          </a:xfrm>
          <a:prstGeom prst="rect">
            <a:avLst/>
          </a:prstGeom>
          <a:noFill/>
        </p:spPr>
        <p:txBody>
          <a:bodyPr wrap="square" rtlCol="0">
            <a:spAutoFit/>
          </a:bodyPr>
          <a:lstStyle/>
          <a:p>
            <a:r>
              <a:rPr lang="en-US" sz="2000" b="1" dirty="0" smtClean="0">
                <a:solidFill>
                  <a:schemeClr val="bg1"/>
                </a:solidFill>
                <a:latin typeface="Arial" panose="020B0604020202020204" pitchFamily="34" charset="0"/>
                <a:cs typeface="Arial" panose="020B0604020202020204" pitchFamily="34" charset="0"/>
              </a:rPr>
              <a:t>Bar</a:t>
            </a:r>
            <a:endParaRPr lang="en-US" sz="2000" b="1" dirty="0">
              <a:solidFill>
                <a:schemeClr val="bg1"/>
              </a:solidFill>
              <a:latin typeface="Arial" panose="020B0604020202020204" pitchFamily="34" charset="0"/>
              <a:cs typeface="Arial" panose="020B0604020202020204" pitchFamily="34" charset="0"/>
            </a:endParaRPr>
          </a:p>
        </p:txBody>
      </p:sp>
      <p:sp>
        <p:nvSpPr>
          <p:cNvPr id="89" name="TextBox 88"/>
          <p:cNvSpPr txBox="1"/>
          <p:nvPr/>
        </p:nvSpPr>
        <p:spPr>
          <a:xfrm>
            <a:off x="3790036" y="5210851"/>
            <a:ext cx="6049289" cy="430887"/>
          </a:xfrm>
          <a:prstGeom prst="rect">
            <a:avLst/>
          </a:prstGeom>
          <a:solidFill>
            <a:schemeClr val="tx1">
              <a:lumMod val="95000"/>
              <a:lumOff val="5000"/>
              <a:alpha val="34000"/>
            </a:schemeClr>
          </a:solidFill>
        </p:spPr>
        <p:txBody>
          <a:bodyPr wrap="square" rtlCol="0">
            <a:spAutoFit/>
          </a:bodyPr>
          <a:lstStyle/>
          <a:p>
            <a:r>
              <a:rPr lang="en-US" sz="1100" b="1" dirty="0" smtClean="0">
                <a:solidFill>
                  <a:srgbClr val="0070C0"/>
                </a:solidFill>
              </a:rPr>
              <a:t>11RTZ9CAGE</a:t>
            </a:r>
            <a:r>
              <a:rPr lang="en-US" sz="1100" dirty="0" smtClean="0">
                <a:solidFill>
                  <a:srgbClr val="0070C0"/>
                </a:solidFill>
              </a:rPr>
              <a:t> </a:t>
            </a:r>
            <a:r>
              <a:rPr lang="en-US" sz="1000" b="1" dirty="0" smtClean="0">
                <a:solidFill>
                  <a:schemeClr val="bg1"/>
                </a:solidFill>
              </a:rPr>
              <a:t>LENOVO </a:t>
            </a:r>
            <a:r>
              <a:rPr lang="en-US" sz="1000" b="1" dirty="0">
                <a:solidFill>
                  <a:schemeClr val="bg1"/>
                </a:solidFill>
              </a:rPr>
              <a:t>SOUND BAR XL THINKSMART </a:t>
            </a:r>
            <a:r>
              <a:rPr lang="en-US" sz="1000" dirty="0">
                <a:solidFill>
                  <a:schemeClr val="bg1"/>
                </a:solidFill>
              </a:rPr>
              <a:t>USB 2.0, USB-C port, UP TO 100DB, 20+ 20W WITH 4 SPEAKERS, BT 5.0, 4 X MICS, DSP, NOICE CANCELLATION, TV MOUNTING, 5m USB A TO USB C CABLE </a:t>
            </a:r>
            <a:r>
              <a:rPr lang="en-US" sz="1100" b="1" dirty="0">
                <a:solidFill>
                  <a:srgbClr val="FF0000"/>
                </a:solidFill>
              </a:rPr>
              <a:t>€ </a:t>
            </a:r>
            <a:r>
              <a:rPr lang="en-US" sz="1100" b="1" dirty="0" smtClean="0">
                <a:solidFill>
                  <a:srgbClr val="FF0000"/>
                </a:solidFill>
              </a:rPr>
              <a:t>564</a:t>
            </a:r>
            <a:endParaRPr lang="en-US" sz="1100" b="1" dirty="0">
              <a:solidFill>
                <a:srgbClr val="FF0000"/>
              </a:solidFill>
            </a:endParaRPr>
          </a:p>
        </p:txBody>
      </p:sp>
      <p:pic>
        <p:nvPicPr>
          <p:cNvPr id="90" name="Picture 89"/>
          <p:cNvPicPr>
            <a:picLocks noChangeAspect="1"/>
          </p:cNvPicPr>
          <p:nvPr/>
        </p:nvPicPr>
        <p:blipFill rotWithShape="1">
          <a:blip r:embed="rId5" cstate="print">
            <a:extLst>
              <a:ext uri="{28A0092B-C50C-407E-A947-70E740481C1C}">
                <a14:useLocalDpi xmlns:a14="http://schemas.microsoft.com/office/drawing/2010/main" val="0"/>
              </a:ext>
            </a:extLst>
          </a:blip>
          <a:srcRect l="11264" t="33166" r="10633" b="12542"/>
          <a:stretch/>
        </p:blipFill>
        <p:spPr>
          <a:xfrm>
            <a:off x="25771" y="383848"/>
            <a:ext cx="1411544" cy="413084"/>
          </a:xfrm>
          <a:prstGeom prst="rect">
            <a:avLst/>
          </a:prstGeom>
        </p:spPr>
      </p:pic>
      <p:sp>
        <p:nvSpPr>
          <p:cNvPr id="91" name="TextBox 90"/>
          <p:cNvSpPr txBox="1"/>
          <p:nvPr/>
        </p:nvSpPr>
        <p:spPr>
          <a:xfrm>
            <a:off x="62898" y="3957737"/>
            <a:ext cx="3609152" cy="2246769"/>
          </a:xfrm>
          <a:prstGeom prst="rect">
            <a:avLst/>
          </a:prstGeom>
          <a:noFill/>
        </p:spPr>
        <p:txBody>
          <a:bodyPr wrap="square" rtlCol="0">
            <a:spAutoFit/>
          </a:bodyPr>
          <a:lstStyle/>
          <a:p>
            <a:pPr marL="285750" indent="-285750">
              <a:buFont typeface="Wingdings" panose="05000000000000000000" pitchFamily="2" charset="2"/>
              <a:buChar char="§"/>
            </a:pPr>
            <a:r>
              <a:rPr lang="en-US" sz="1400" dirty="0" smtClean="0">
                <a:solidFill>
                  <a:schemeClr val="bg1"/>
                </a:solidFill>
              </a:rPr>
              <a:t>Certified </a:t>
            </a:r>
            <a:r>
              <a:rPr lang="en-US" sz="1400" dirty="0">
                <a:solidFill>
                  <a:schemeClr val="bg1"/>
                </a:solidFill>
              </a:rPr>
              <a:t>for Microsoft Teams Rooms and compatible with Zoom </a:t>
            </a:r>
            <a:r>
              <a:rPr lang="en-US" sz="1400" dirty="0" smtClean="0">
                <a:solidFill>
                  <a:schemeClr val="bg1"/>
                </a:solidFill>
              </a:rPr>
              <a:t>Rooms</a:t>
            </a:r>
            <a:endParaRPr lang="en-US" sz="1400" dirty="0">
              <a:solidFill>
                <a:schemeClr val="bg1"/>
              </a:solidFill>
            </a:endParaRPr>
          </a:p>
          <a:p>
            <a:pPr marL="285750" indent="-285750">
              <a:buFont typeface="Wingdings" panose="05000000000000000000" pitchFamily="2" charset="2"/>
              <a:buChar char="§"/>
            </a:pPr>
            <a:r>
              <a:rPr lang="en-US" sz="1400" dirty="0" smtClean="0">
                <a:solidFill>
                  <a:schemeClr val="bg1"/>
                </a:solidFill>
              </a:rPr>
              <a:t>Purpose-built </a:t>
            </a:r>
            <a:r>
              <a:rPr lang="en-US" sz="1400" dirty="0">
                <a:solidFill>
                  <a:schemeClr val="bg1"/>
                </a:solidFill>
              </a:rPr>
              <a:t>for meeting room-based video </a:t>
            </a:r>
            <a:r>
              <a:rPr lang="en-US" sz="1400" dirty="0" smtClean="0">
                <a:solidFill>
                  <a:schemeClr val="bg1"/>
                </a:solidFill>
              </a:rPr>
              <a:t>conferencing</a:t>
            </a:r>
          </a:p>
          <a:p>
            <a:pPr marL="285750" indent="-285750">
              <a:buFont typeface="Wingdings" panose="05000000000000000000" pitchFamily="2" charset="2"/>
              <a:buChar char="§"/>
            </a:pPr>
            <a:r>
              <a:rPr lang="en-US" sz="1400" dirty="0" smtClean="0">
                <a:solidFill>
                  <a:schemeClr val="bg1"/>
                </a:solidFill>
              </a:rPr>
              <a:t>Can pair with a computing device or used as a standard plug-and-play device</a:t>
            </a:r>
          </a:p>
          <a:p>
            <a:pPr marL="285750" indent="-285750">
              <a:buFont typeface="Wingdings" panose="05000000000000000000" pitchFamily="2" charset="2"/>
              <a:buChar char="§"/>
            </a:pPr>
            <a:r>
              <a:rPr lang="en-US" sz="1400" dirty="0" smtClean="0">
                <a:solidFill>
                  <a:schemeClr val="bg1"/>
                </a:solidFill>
              </a:rPr>
              <a:t>An </a:t>
            </a:r>
            <a:r>
              <a:rPr lang="en-US" sz="1400" dirty="0">
                <a:solidFill>
                  <a:schemeClr val="bg1"/>
                </a:solidFill>
              </a:rPr>
              <a:t>enterprise-level sound bar that delivers exceptional sound quality and </a:t>
            </a:r>
            <a:r>
              <a:rPr lang="en-US" sz="1400" dirty="0" smtClean="0">
                <a:solidFill>
                  <a:schemeClr val="bg1"/>
                </a:solidFill>
              </a:rPr>
              <a:t>scalability</a:t>
            </a:r>
          </a:p>
          <a:p>
            <a:pPr marL="285750" indent="-285750">
              <a:buFont typeface="Wingdings" panose="05000000000000000000" pitchFamily="2" charset="2"/>
              <a:buChar char="§"/>
            </a:pPr>
            <a:r>
              <a:rPr lang="en-US" sz="1400" dirty="0" smtClean="0">
                <a:solidFill>
                  <a:schemeClr val="bg1"/>
                </a:solidFill>
              </a:rPr>
              <a:t>Immersive</a:t>
            </a:r>
            <a:r>
              <a:rPr lang="en-US" sz="1400" dirty="0">
                <a:solidFill>
                  <a:schemeClr val="bg1"/>
                </a:solidFill>
              </a:rPr>
              <a:t>, where remote attendees feel like they are in the same room</a:t>
            </a:r>
          </a:p>
        </p:txBody>
      </p:sp>
      <p:grpSp>
        <p:nvGrpSpPr>
          <p:cNvPr id="133" name="Group 132"/>
          <p:cNvGrpSpPr/>
          <p:nvPr/>
        </p:nvGrpSpPr>
        <p:grpSpPr>
          <a:xfrm>
            <a:off x="5348558" y="958790"/>
            <a:ext cx="4227778" cy="2130461"/>
            <a:chOff x="5348558" y="911165"/>
            <a:chExt cx="4227778" cy="2130461"/>
          </a:xfrm>
        </p:grpSpPr>
        <p:sp>
          <p:nvSpPr>
            <p:cNvPr id="115" name="Rectangle 114">
              <a:extLst>
                <a:ext uri="{FF2B5EF4-FFF2-40B4-BE49-F238E27FC236}">
                  <a16:creationId xmlns:a16="http://schemas.microsoft.com/office/drawing/2014/main" xmlns="" id="{6FA12CCB-7841-EA9D-9EF9-509647A04CC1}"/>
                </a:ext>
              </a:extLst>
            </p:cNvPr>
            <p:cNvSpPr/>
            <p:nvPr/>
          </p:nvSpPr>
          <p:spPr>
            <a:xfrm>
              <a:off x="5355720" y="924680"/>
              <a:ext cx="4220616" cy="632294"/>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xmlns="" id="{3B59D622-F519-8B15-FEE0-9F5CC7B5A57E}"/>
                </a:ext>
              </a:extLst>
            </p:cNvPr>
            <p:cNvSpPr/>
            <p:nvPr/>
          </p:nvSpPr>
          <p:spPr>
            <a:xfrm>
              <a:off x="5355720" y="2256428"/>
              <a:ext cx="4220616" cy="632294"/>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xmlns="" id="{3899297F-2A2C-335E-7294-187DF75D60B7}"/>
                </a:ext>
              </a:extLst>
            </p:cNvPr>
            <p:cNvSpPr/>
            <p:nvPr/>
          </p:nvSpPr>
          <p:spPr>
            <a:xfrm>
              <a:off x="5348558" y="1590554"/>
              <a:ext cx="4220616" cy="632294"/>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18" name="Straight Connector 117">
              <a:extLst>
                <a:ext uri="{FF2B5EF4-FFF2-40B4-BE49-F238E27FC236}">
                  <a16:creationId xmlns:a16="http://schemas.microsoft.com/office/drawing/2014/main" xmlns="" id="{5ACD8C55-B552-B284-9385-6D285B8F8223}"/>
                </a:ext>
              </a:extLst>
            </p:cNvPr>
            <p:cNvCxnSpPr>
              <a:cxnSpLocks/>
            </p:cNvCxnSpPr>
            <p:nvPr/>
          </p:nvCxnSpPr>
          <p:spPr>
            <a:xfrm>
              <a:off x="6132278" y="911165"/>
              <a:ext cx="0" cy="1977557"/>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120" name="TextBox 119">
              <a:extLst>
                <a:ext uri="{FF2B5EF4-FFF2-40B4-BE49-F238E27FC236}">
                  <a16:creationId xmlns:a16="http://schemas.microsoft.com/office/drawing/2014/main" xmlns="" id="{17A11A9F-4AD5-A9D7-71CC-4482831A0682}"/>
                </a:ext>
              </a:extLst>
            </p:cNvPr>
            <p:cNvSpPr txBox="1"/>
            <p:nvPr/>
          </p:nvSpPr>
          <p:spPr>
            <a:xfrm>
              <a:off x="5468419" y="917539"/>
              <a:ext cx="663859" cy="2124087"/>
            </a:xfrm>
            <a:prstGeom prst="rect">
              <a:avLst/>
            </a:prstGeom>
            <a:noFill/>
          </p:spPr>
          <p:txBody>
            <a:bodyPr wrap="square" lIns="0" tIns="0" rIns="0" bIns="0" rtlCol="0" anchor="t" anchorCtr="0">
              <a:noAutofit/>
            </a:bodyPr>
            <a:lstStyle/>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smtClean="0">
                  <a:solidFill>
                    <a:schemeClr val="bg1"/>
                  </a:solidFill>
                  <a:latin typeface="Arial" panose="020B0604020202020204" pitchFamily="34" charset="0"/>
                  <a:cs typeface="Arial" panose="020B0604020202020204" pitchFamily="34" charset="0"/>
                </a:rPr>
                <a:t>Speakers</a:t>
              </a: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smtClean="0">
                  <a:solidFill>
                    <a:schemeClr val="bg1"/>
                  </a:solidFill>
                  <a:latin typeface="Arial" panose="020B0604020202020204" pitchFamily="34" charset="0"/>
                  <a:cs typeface="Arial" panose="020B0604020202020204" pitchFamily="34" charset="0"/>
                </a:rPr>
                <a:t>Microphones</a:t>
              </a: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smtClean="0">
                  <a:solidFill>
                    <a:schemeClr val="bg1"/>
                  </a:solidFill>
                  <a:latin typeface="Arial" panose="020B0604020202020204" pitchFamily="34" charset="0"/>
                  <a:cs typeface="Arial" panose="020B0604020202020204" pitchFamily="34" charset="0"/>
                </a:rPr>
                <a:t>Connectivity</a:t>
              </a: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xmlns="" id="{B5413905-DB7D-B64A-E53A-FCCCE4AF76C2}"/>
                </a:ext>
              </a:extLst>
            </p:cNvPr>
            <p:cNvSpPr txBox="1"/>
            <p:nvPr/>
          </p:nvSpPr>
          <p:spPr>
            <a:xfrm>
              <a:off x="6191724" y="955665"/>
              <a:ext cx="3318003" cy="1837118"/>
            </a:xfrm>
            <a:prstGeom prst="rect">
              <a:avLst/>
            </a:prstGeom>
            <a:noFill/>
          </p:spPr>
          <p:txBody>
            <a:bodyPr wrap="square" lIns="0" tIns="0" rIns="0" bIns="0" rtlCol="0" anchor="t" anchorCtr="0">
              <a:noAutofit/>
            </a:bodyPr>
            <a:lstStyle/>
            <a:p>
              <a:pPr>
                <a:lnSpc>
                  <a:spcPts val="940"/>
                </a:lnSpc>
              </a:pPr>
              <a:r>
                <a:rPr lang="en-US" sz="800" dirty="0">
                  <a:solidFill>
                    <a:schemeClr val="bg1"/>
                  </a:solidFill>
                  <a:latin typeface="Arial" panose="020B0604020202020204" pitchFamily="34" charset="0"/>
                  <a:cs typeface="Arial" panose="020B0604020202020204" pitchFamily="34" charset="0"/>
                </a:rPr>
                <a:t>4 stereo speakers</a:t>
              </a:r>
            </a:p>
            <a:p>
              <a:pPr>
                <a:lnSpc>
                  <a:spcPts val="940"/>
                </a:lnSpc>
              </a:pPr>
              <a:r>
                <a:rPr lang="en-US" sz="800" dirty="0">
                  <a:solidFill>
                    <a:schemeClr val="bg1"/>
                  </a:solidFill>
                  <a:latin typeface="Arial" panose="020B0604020202020204" pitchFamily="34" charset="0"/>
                  <a:cs typeface="Arial" panose="020B0604020202020204" pitchFamily="34" charset="0"/>
                </a:rPr>
                <a:t>Up to 97dB</a:t>
              </a:r>
            </a:p>
            <a:p>
              <a:pPr>
                <a:lnSpc>
                  <a:spcPts val="940"/>
                </a:lnSpc>
              </a:pPr>
              <a:r>
                <a:rPr lang="en-US" sz="800" dirty="0">
                  <a:solidFill>
                    <a:schemeClr val="bg1"/>
                  </a:solidFill>
                  <a:latin typeface="Arial" panose="020B0604020202020204" pitchFamily="34" charset="0"/>
                  <a:cs typeface="Arial" panose="020B0604020202020204" pitchFamily="34" charset="0"/>
                </a:rPr>
                <a:t>20+20W power output</a:t>
              </a:r>
            </a:p>
            <a:p>
              <a:pPr>
                <a:lnSpc>
                  <a:spcPts val="940"/>
                </a:lnSpc>
              </a:pPr>
              <a:r>
                <a:rPr lang="en-US" sz="800" dirty="0">
                  <a:solidFill>
                    <a:schemeClr val="bg1"/>
                  </a:solidFill>
                  <a:latin typeface="Arial" panose="020B0604020202020204" pitchFamily="34" charset="0"/>
                  <a:cs typeface="Arial" panose="020B0604020202020204" pitchFamily="34" charset="0"/>
                </a:rPr>
                <a:t>Built-in digital signal processing (DSP) for echo- and noise-cancellation</a:t>
              </a:r>
            </a:p>
            <a:p>
              <a:pPr>
                <a:lnSpc>
                  <a:spcPts val="940"/>
                </a:lnSpc>
              </a:pPr>
              <a:r>
                <a:rPr lang="en-US" sz="800" dirty="0">
                  <a:solidFill>
                    <a:schemeClr val="bg1"/>
                  </a:solidFill>
                  <a:latin typeface="Arial" panose="020B0604020202020204" pitchFamily="34" charset="0"/>
                  <a:cs typeface="Arial" panose="020B0604020202020204" pitchFamily="34" charset="0"/>
                </a:rPr>
                <a:t>250Hz to 20KHz </a:t>
              </a:r>
              <a:r>
                <a:rPr lang="en-US" sz="800" dirty="0" smtClean="0">
                  <a:solidFill>
                    <a:schemeClr val="bg1"/>
                  </a:solidFill>
                  <a:latin typeface="Arial" panose="020B0604020202020204" pitchFamily="34" charset="0"/>
                  <a:cs typeface="Arial" panose="020B0604020202020204" pitchFamily="34" charset="0"/>
                </a:rPr>
                <a:t>frequency</a:t>
              </a: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latin typeface="Arial" panose="020B0604020202020204" pitchFamily="34" charset="0"/>
                  <a:cs typeface="Arial" panose="020B0604020202020204" pitchFamily="34" charset="0"/>
                </a:rPr>
                <a:t>4 </a:t>
              </a:r>
              <a:r>
                <a:rPr lang="en-US" sz="800" dirty="0">
                  <a:solidFill>
                    <a:schemeClr val="bg1"/>
                  </a:solidFill>
                  <a:latin typeface="Arial" panose="020B0604020202020204" pitchFamily="34" charset="0"/>
                  <a:cs typeface="Arial" panose="020B0604020202020204" pitchFamily="34" charset="0"/>
                </a:rPr>
                <a:t>built-in beamforming mics</a:t>
              </a:r>
            </a:p>
            <a:p>
              <a:pPr>
                <a:lnSpc>
                  <a:spcPts val="940"/>
                </a:lnSpc>
              </a:pPr>
              <a:r>
                <a:rPr lang="en-US" sz="800" dirty="0">
                  <a:solidFill>
                    <a:schemeClr val="bg1"/>
                  </a:solidFill>
                  <a:latin typeface="Arial" panose="020B0604020202020204" pitchFamily="34" charset="0"/>
                  <a:cs typeface="Arial" panose="020B0604020202020204" pitchFamily="34" charset="0"/>
                </a:rPr>
                <a:t>180⁰ coverage</a:t>
              </a:r>
            </a:p>
            <a:p>
              <a:pPr>
                <a:lnSpc>
                  <a:spcPts val="940"/>
                </a:lnSpc>
              </a:pPr>
              <a:r>
                <a:rPr lang="en-US" sz="800" dirty="0">
                  <a:solidFill>
                    <a:schemeClr val="bg1"/>
                  </a:solidFill>
                  <a:latin typeface="Arial" panose="020B0604020202020204" pitchFamily="34" charset="0"/>
                  <a:cs typeface="Arial" panose="020B0604020202020204" pitchFamily="34" charset="0"/>
                </a:rPr>
                <a:t>Up to 8.5m / 27.9' range*</a:t>
              </a:r>
            </a:p>
            <a:p>
              <a:pPr>
                <a:lnSpc>
                  <a:spcPts val="940"/>
                </a:lnSpc>
              </a:pPr>
              <a:r>
                <a:rPr lang="en-US" sz="800" dirty="0">
                  <a:solidFill>
                    <a:schemeClr val="bg1"/>
                  </a:solidFill>
                  <a:latin typeface="Arial" panose="020B0604020202020204" pitchFamily="34" charset="0"/>
                  <a:cs typeface="Arial" panose="020B0604020202020204" pitchFamily="34" charset="0"/>
                </a:rPr>
                <a:t>300Hz to 8KHz frequency</a:t>
              </a: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latin typeface="Arial" panose="020B0604020202020204" pitchFamily="34" charset="0"/>
                  <a:cs typeface="Arial" panose="020B0604020202020204" pitchFamily="34" charset="0"/>
                </a:rPr>
                <a:t>USB-A </a:t>
              </a:r>
              <a:r>
                <a:rPr lang="en-US" sz="800" dirty="0">
                  <a:solidFill>
                    <a:schemeClr val="bg1"/>
                  </a:solidFill>
                  <a:latin typeface="Arial" panose="020B0604020202020204" pitchFamily="34" charset="0"/>
                  <a:cs typeface="Arial" panose="020B0604020202020204" pitchFamily="34" charset="0"/>
                </a:rPr>
                <a:t>2.0</a:t>
              </a:r>
            </a:p>
            <a:p>
              <a:pPr>
                <a:lnSpc>
                  <a:spcPts val="940"/>
                </a:lnSpc>
              </a:pPr>
              <a:r>
                <a:rPr lang="en-US" sz="800" dirty="0">
                  <a:solidFill>
                    <a:schemeClr val="bg1"/>
                  </a:solidFill>
                  <a:latin typeface="Arial" panose="020B0604020202020204" pitchFamily="34" charset="0"/>
                  <a:cs typeface="Arial" panose="020B0604020202020204" pitchFamily="34" charset="0"/>
                </a:rPr>
                <a:t>USB-C 2.0</a:t>
              </a:r>
            </a:p>
            <a:p>
              <a:pPr>
                <a:lnSpc>
                  <a:spcPts val="940"/>
                </a:lnSpc>
              </a:pPr>
              <a:r>
                <a:rPr lang="en-US" sz="800" dirty="0">
                  <a:solidFill>
                    <a:schemeClr val="bg1"/>
                  </a:solidFill>
                  <a:latin typeface="Arial" panose="020B0604020202020204" pitchFamily="34" charset="0"/>
                  <a:cs typeface="Arial" panose="020B0604020202020204" pitchFamily="34" charset="0"/>
                </a:rPr>
                <a:t>Bluetooth® 5.0 (A2DP, SBC, MPEG-4, AAC</a:t>
              </a:r>
              <a:r>
                <a:rPr lang="en-US" sz="800" dirty="0" smtClean="0">
                  <a:solidFill>
                    <a:schemeClr val="bg1"/>
                  </a:solidFill>
                  <a:latin typeface="Arial" panose="020B0604020202020204" pitchFamily="34" charset="0"/>
                  <a:cs typeface="Arial" panose="020B0604020202020204" pitchFamily="34" charset="0"/>
                </a:rPr>
                <a:t>)</a:t>
              </a:r>
              <a:endParaRPr lang="en-US" sz="800" dirty="0">
                <a:solidFill>
                  <a:schemeClr val="bg1"/>
                </a:solidFill>
                <a:latin typeface="Arial" panose="020B0604020202020204" pitchFamily="34" charset="0"/>
                <a:cs typeface="Arial" panose="020B0604020202020204" pitchFamily="34" charset="0"/>
              </a:endParaRPr>
            </a:p>
          </p:txBody>
        </p:sp>
      </p:grpSp>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814" y="901640"/>
            <a:ext cx="4845876" cy="3088666"/>
          </a:xfrm>
          <a:prstGeom prst="rect">
            <a:avLst/>
          </a:prstGeom>
        </p:spPr>
      </p:pic>
      <p:sp>
        <p:nvSpPr>
          <p:cNvPr id="123" name="TextBox 122">
            <a:extLst>
              <a:ext uri="{FF2B5EF4-FFF2-40B4-BE49-F238E27FC236}">
                <a16:creationId xmlns:a16="http://schemas.microsoft.com/office/drawing/2014/main" xmlns="" id="{F7C4C0C9-881E-8F4F-8907-63EF1F1E3455}"/>
              </a:ext>
            </a:extLst>
          </p:cNvPr>
          <p:cNvSpPr txBox="1"/>
          <p:nvPr/>
        </p:nvSpPr>
        <p:spPr>
          <a:xfrm>
            <a:off x="3790036" y="4950783"/>
            <a:ext cx="2001163" cy="275460"/>
          </a:xfrm>
          <a:prstGeom prst="rect">
            <a:avLst/>
          </a:prstGeom>
          <a:noFill/>
        </p:spPr>
        <p:txBody>
          <a:bodyPr wrap="square" rtlCol="0">
            <a:spAutoFit/>
          </a:bodyPr>
          <a:lstStyle/>
          <a:p>
            <a:pPr>
              <a:lnSpc>
                <a:spcPct val="85000"/>
              </a:lnSpc>
            </a:pPr>
            <a:r>
              <a:rPr lang="en-US" sz="1400" b="1" spc="-50" dirty="0" smtClean="0">
                <a:solidFill>
                  <a:schemeClr val="bg1"/>
                </a:solidFill>
                <a:latin typeface="Arial" panose="020B0604020202020204" pitchFamily="34" charset="0"/>
                <a:cs typeface="Arial" panose="020B0604020202020204" pitchFamily="34" charset="0"/>
              </a:rPr>
              <a:t>ThinkSmart Sound Bar</a:t>
            </a:r>
            <a:endParaRPr lang="en-US" sz="1400" b="1" spc="-50" dirty="0">
              <a:solidFill>
                <a:schemeClr val="bg1"/>
              </a:solidFill>
              <a:latin typeface="Arial" panose="020B0604020202020204" pitchFamily="34" charset="0"/>
              <a:cs typeface="Arial" panose="020B0604020202020204" pitchFamily="34" charset="0"/>
            </a:endParaRPr>
          </a:p>
        </p:txBody>
      </p:sp>
      <p:grpSp>
        <p:nvGrpSpPr>
          <p:cNvPr id="134" name="Group 133"/>
          <p:cNvGrpSpPr/>
          <p:nvPr/>
        </p:nvGrpSpPr>
        <p:grpSpPr>
          <a:xfrm>
            <a:off x="5347348" y="3034140"/>
            <a:ext cx="4228988" cy="1610021"/>
            <a:chOff x="5348558" y="3483735"/>
            <a:chExt cx="4228988" cy="1610021"/>
          </a:xfrm>
        </p:grpSpPr>
        <p:sp>
          <p:nvSpPr>
            <p:cNvPr id="130" name="Rectangle 129">
              <a:extLst>
                <a:ext uri="{FF2B5EF4-FFF2-40B4-BE49-F238E27FC236}">
                  <a16:creationId xmlns:a16="http://schemas.microsoft.com/office/drawing/2014/main" xmlns="" id="{6FA12CCB-7841-EA9D-9EF9-509647A04CC1}"/>
                </a:ext>
              </a:extLst>
            </p:cNvPr>
            <p:cNvSpPr/>
            <p:nvPr/>
          </p:nvSpPr>
          <p:spPr>
            <a:xfrm>
              <a:off x="5355720" y="3483735"/>
              <a:ext cx="4220616" cy="405050"/>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xmlns="" id="{3B59D622-F519-8B15-FEE0-9F5CC7B5A57E}"/>
                </a:ext>
              </a:extLst>
            </p:cNvPr>
            <p:cNvSpPr/>
            <p:nvPr/>
          </p:nvSpPr>
          <p:spPr>
            <a:xfrm>
              <a:off x="5356930" y="4359600"/>
              <a:ext cx="4220616" cy="405050"/>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xmlns="" id="{3899297F-2A2C-335E-7294-187DF75D60B7}"/>
                </a:ext>
              </a:extLst>
            </p:cNvPr>
            <p:cNvSpPr/>
            <p:nvPr/>
          </p:nvSpPr>
          <p:spPr>
            <a:xfrm>
              <a:off x="5348558" y="3921663"/>
              <a:ext cx="4220616" cy="405050"/>
            </a:xfrm>
            <a:prstGeom prst="rect">
              <a:avLst/>
            </a:prstGeom>
            <a:solidFill>
              <a:schemeClr val="bg1">
                <a:alpha val="17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26" name="Group 125"/>
            <p:cNvGrpSpPr/>
            <p:nvPr/>
          </p:nvGrpSpPr>
          <p:grpSpPr>
            <a:xfrm>
              <a:off x="5468416" y="3483735"/>
              <a:ext cx="2876100" cy="1610021"/>
              <a:chOff x="4318313" y="3570251"/>
              <a:chExt cx="3067719" cy="1610021"/>
            </a:xfrm>
          </p:grpSpPr>
          <p:cxnSp>
            <p:nvCxnSpPr>
              <p:cNvPr id="127" name="Straight Connector 126">
                <a:extLst>
                  <a:ext uri="{FF2B5EF4-FFF2-40B4-BE49-F238E27FC236}">
                    <a16:creationId xmlns:a16="http://schemas.microsoft.com/office/drawing/2014/main" xmlns="" id="{5ACD8C55-B552-B284-9385-6D285B8F8223}"/>
                  </a:ext>
                </a:extLst>
              </p:cNvPr>
              <p:cNvCxnSpPr>
                <a:cxnSpLocks/>
              </p:cNvCxnSpPr>
              <p:nvPr/>
            </p:nvCxnSpPr>
            <p:spPr>
              <a:xfrm>
                <a:off x="5026401" y="3570251"/>
                <a:ext cx="0" cy="1280915"/>
              </a:xfrm>
              <a:prstGeom prst="line">
                <a:avLst/>
              </a:prstGeom>
              <a:ln>
                <a:solidFill>
                  <a:schemeClr val="bg1">
                    <a:alpha val="50000"/>
                  </a:schemeClr>
                </a:solidFill>
              </a:ln>
            </p:spPr>
            <p:style>
              <a:lnRef idx="1">
                <a:schemeClr val="dk1"/>
              </a:lnRef>
              <a:fillRef idx="0">
                <a:schemeClr val="dk1"/>
              </a:fillRef>
              <a:effectRef idx="0">
                <a:schemeClr val="dk1"/>
              </a:effectRef>
              <a:fontRef idx="minor">
                <a:schemeClr val="tx1"/>
              </a:fontRef>
            </p:style>
          </p:cxnSp>
          <p:sp>
            <p:nvSpPr>
              <p:cNvPr id="128" name="TextBox 127">
                <a:extLst>
                  <a:ext uri="{FF2B5EF4-FFF2-40B4-BE49-F238E27FC236}">
                    <a16:creationId xmlns:a16="http://schemas.microsoft.com/office/drawing/2014/main" xmlns="" id="{17A11A9F-4AD5-A9D7-71CC-4482831A0682}"/>
                  </a:ext>
                </a:extLst>
              </p:cNvPr>
              <p:cNvSpPr txBox="1"/>
              <p:nvPr/>
            </p:nvSpPr>
            <p:spPr>
              <a:xfrm>
                <a:off x="4318313" y="3657846"/>
                <a:ext cx="708088" cy="1522426"/>
              </a:xfrm>
              <a:prstGeom prst="rect">
                <a:avLst/>
              </a:prstGeom>
              <a:noFill/>
            </p:spPr>
            <p:txBody>
              <a:bodyPr wrap="square" lIns="0" tIns="0" rIns="0" bIns="0" rtlCol="0" anchor="t" anchorCtr="0">
                <a:noAutofit/>
              </a:bodyPr>
              <a:lstStyle/>
              <a:p>
                <a:pPr indent="-569913">
                  <a:lnSpc>
                    <a:spcPts val="940"/>
                  </a:lnSpc>
                </a:pPr>
                <a:r>
                  <a:rPr lang="pt-BR" sz="800" b="1" dirty="0" smtClean="0">
                    <a:solidFill>
                      <a:schemeClr val="bg1"/>
                    </a:solidFill>
                    <a:latin typeface="Arial" panose="020B0604020202020204" pitchFamily="34" charset="0"/>
                    <a:cs typeface="Arial" panose="020B0604020202020204" pitchFamily="34" charset="0"/>
                  </a:rPr>
                  <a:t>Dimensions </a:t>
                </a:r>
                <a:r>
                  <a:rPr lang="pt-BR" sz="800" b="1" dirty="0">
                    <a:solidFill>
                      <a:schemeClr val="bg1"/>
                    </a:solidFill>
                    <a:latin typeface="Arial" panose="020B0604020202020204" pitchFamily="34" charset="0"/>
                    <a:cs typeface="Arial" panose="020B0604020202020204" pitchFamily="34" charset="0"/>
                  </a:rPr>
                  <a:t>(H x W x D)</a:t>
                </a: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smtClean="0">
                    <a:solidFill>
                      <a:schemeClr val="bg1"/>
                    </a:solidFill>
                    <a:latin typeface="Arial" panose="020B0604020202020204" pitchFamily="34" charset="0"/>
                    <a:cs typeface="Arial" panose="020B0604020202020204" pitchFamily="34" charset="0"/>
                  </a:rPr>
                  <a:t>Weight</a:t>
                </a: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smtClean="0">
                  <a:solidFill>
                    <a:schemeClr val="bg1"/>
                  </a:solidFill>
                  <a:latin typeface="Arial" panose="020B0604020202020204" pitchFamily="34" charset="0"/>
                  <a:cs typeface="Arial" panose="020B0604020202020204" pitchFamily="34" charset="0"/>
                </a:endParaRPr>
              </a:p>
              <a:p>
                <a:pPr indent="-569913">
                  <a:lnSpc>
                    <a:spcPts val="940"/>
                  </a:lnSpc>
                </a:pPr>
                <a:endParaRPr lang="en-US" sz="800" b="1" dirty="0">
                  <a:solidFill>
                    <a:schemeClr val="bg1"/>
                  </a:solidFill>
                  <a:latin typeface="Arial" panose="020B0604020202020204" pitchFamily="34" charset="0"/>
                  <a:cs typeface="Arial" panose="020B0604020202020204" pitchFamily="34" charset="0"/>
                </a:endParaRPr>
              </a:p>
              <a:p>
                <a:pPr indent="-569913">
                  <a:lnSpc>
                    <a:spcPts val="940"/>
                  </a:lnSpc>
                </a:pPr>
                <a:r>
                  <a:rPr lang="en-US" sz="800" b="1" dirty="0">
                    <a:solidFill>
                      <a:schemeClr val="bg1"/>
                    </a:solidFill>
                    <a:latin typeface="Arial" panose="020B0604020202020204" pitchFamily="34" charset="0"/>
                    <a:cs typeface="Arial" panose="020B0604020202020204" pitchFamily="34" charset="0"/>
                  </a:rPr>
                  <a:t>Mounting</a:t>
                </a:r>
              </a:p>
            </p:txBody>
          </p:sp>
          <p:sp>
            <p:nvSpPr>
              <p:cNvPr id="129" name="TextBox 128">
                <a:extLst>
                  <a:ext uri="{FF2B5EF4-FFF2-40B4-BE49-F238E27FC236}">
                    <a16:creationId xmlns:a16="http://schemas.microsoft.com/office/drawing/2014/main" xmlns="" id="{B5413905-DB7D-B64A-E53A-FCCCE4AF76C2}"/>
                  </a:ext>
                </a:extLst>
              </p:cNvPr>
              <p:cNvSpPr txBox="1"/>
              <p:nvPr/>
            </p:nvSpPr>
            <p:spPr>
              <a:xfrm>
                <a:off x="5090042" y="3674854"/>
                <a:ext cx="2295990" cy="1194922"/>
              </a:xfrm>
              <a:prstGeom prst="rect">
                <a:avLst/>
              </a:prstGeom>
              <a:noFill/>
            </p:spPr>
            <p:txBody>
              <a:bodyPr wrap="square" lIns="0" tIns="0" rIns="0" bIns="0" rtlCol="0" anchor="t" anchorCtr="0">
                <a:noAutofit/>
              </a:bodyPr>
              <a:lstStyle/>
              <a:p>
                <a:pPr>
                  <a:lnSpc>
                    <a:spcPts val="940"/>
                  </a:lnSpc>
                </a:pPr>
                <a:r>
                  <a:rPr lang="en-US" sz="800" dirty="0" smtClean="0">
                    <a:solidFill>
                      <a:schemeClr val="bg1"/>
                    </a:solidFill>
                    <a:latin typeface="Arial" panose="020B0604020202020204" pitchFamily="34" charset="0"/>
                    <a:cs typeface="Arial" panose="020B0604020202020204" pitchFamily="34" charset="0"/>
                  </a:rPr>
                  <a:t>55mm </a:t>
                </a:r>
                <a:r>
                  <a:rPr lang="en-US" sz="800" dirty="0">
                    <a:solidFill>
                      <a:schemeClr val="bg1"/>
                    </a:solidFill>
                    <a:latin typeface="Arial" panose="020B0604020202020204" pitchFamily="34" charset="0"/>
                    <a:cs typeface="Arial" panose="020B0604020202020204" pitchFamily="34" charset="0"/>
                  </a:rPr>
                  <a:t>x 800mm x 90mm / 2.2" x 31.5" x 3.5"</a:t>
                </a: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latin typeface="Arial" panose="020B0604020202020204" pitchFamily="34" charset="0"/>
                    <a:cs typeface="Arial" panose="020B0604020202020204" pitchFamily="34" charset="0"/>
                  </a:rPr>
                  <a:t>1.9kg </a:t>
                </a:r>
                <a:r>
                  <a:rPr lang="en-US" sz="800" dirty="0">
                    <a:solidFill>
                      <a:schemeClr val="bg1"/>
                    </a:solidFill>
                    <a:latin typeface="Arial" panose="020B0604020202020204" pitchFamily="34" charset="0"/>
                    <a:cs typeface="Arial" panose="020B0604020202020204" pitchFamily="34" charset="0"/>
                  </a:rPr>
                  <a:t>/ 4.2lbs</a:t>
                </a: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smtClean="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endParaRPr lang="en-US" sz="800" dirty="0">
                  <a:solidFill>
                    <a:schemeClr val="bg1"/>
                  </a:solidFill>
                  <a:latin typeface="Arial" panose="020B0604020202020204" pitchFamily="34" charset="0"/>
                  <a:cs typeface="Arial" panose="020B0604020202020204" pitchFamily="34" charset="0"/>
                </a:endParaRPr>
              </a:p>
              <a:p>
                <a:pPr>
                  <a:lnSpc>
                    <a:spcPts val="940"/>
                  </a:lnSpc>
                </a:pPr>
                <a:r>
                  <a:rPr lang="en-US" sz="800" dirty="0" smtClean="0">
                    <a:solidFill>
                      <a:schemeClr val="bg1"/>
                    </a:solidFill>
                    <a:latin typeface="Arial" panose="020B0604020202020204" pitchFamily="34" charset="0"/>
                    <a:cs typeface="Arial" panose="020B0604020202020204" pitchFamily="34" charset="0"/>
                  </a:rPr>
                  <a:t>Standalone </a:t>
                </a:r>
                <a:r>
                  <a:rPr lang="en-US" sz="800" dirty="0">
                    <a:solidFill>
                      <a:schemeClr val="bg1"/>
                    </a:solidFill>
                    <a:latin typeface="Arial" panose="020B0604020202020204" pitchFamily="34" charset="0"/>
                    <a:cs typeface="Arial" panose="020B0604020202020204" pitchFamily="34" charset="0"/>
                  </a:rPr>
                  <a:t>/ tabletop</a:t>
                </a:r>
              </a:p>
            </p:txBody>
          </p:sp>
        </p:grpSp>
      </p:grpSp>
      <p:sp>
        <p:nvSpPr>
          <p:cNvPr id="135" name="Rectangle 134"/>
          <p:cNvSpPr/>
          <p:nvPr/>
        </p:nvSpPr>
        <p:spPr>
          <a:xfrm rot="5400000" flipH="1">
            <a:off x="4930139" y="1309070"/>
            <a:ext cx="45719" cy="990600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39" name="Rectangle 38"/>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Tree>
    <p:extLst>
      <p:ext uri="{BB962C8B-B14F-4D97-AF65-F5344CB8AC3E}">
        <p14:creationId xmlns:p14="http://schemas.microsoft.com/office/powerpoint/2010/main" val="31577984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1191</Words>
  <Application>Microsoft Office PowerPoint</Application>
  <PresentationFormat>A4 Paper (210x297 mm)</PresentationFormat>
  <Paragraphs>262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HP Simplified</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Kyriacos Pieri</dc:creator>
  <cp:lastModifiedBy>Yiannis Andreou</cp:lastModifiedBy>
  <cp:revision>263</cp:revision>
  <dcterms:created xsi:type="dcterms:W3CDTF">2024-02-16T12:59:02Z</dcterms:created>
  <dcterms:modified xsi:type="dcterms:W3CDTF">2025-06-13T10:10:42Z</dcterms:modified>
</cp:coreProperties>
</file>