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iannis Andreou" initials="YA" lastIdx="1" clrIdx="0">
    <p:extLst>
      <p:ext uri="{19B8F6BF-5375-455C-9EA6-DF929625EA0E}">
        <p15:presenceInfo xmlns:p15="http://schemas.microsoft.com/office/powerpoint/2012/main" userId="S-1-5-21-3360520816-3730548329-4133419901-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9F9"/>
    <a:srgbClr val="FDFDFD"/>
    <a:srgbClr val="F7F7F7"/>
    <a:srgbClr val="EAEAEA"/>
    <a:srgbClr val="EEEEEE"/>
    <a:srgbClr val="E1251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16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69629FF-D42B-4DFB-A570-D954B92DB863}"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2892353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9629FF-D42B-4DFB-A570-D954B92DB863}"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417964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9629FF-D42B-4DFB-A570-D954B92DB863}"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83905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9629FF-D42B-4DFB-A570-D954B92DB863}"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165063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9629FF-D42B-4DFB-A570-D954B92DB863}"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2876985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9629FF-D42B-4DFB-A570-D954B92DB863}"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150922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69629FF-D42B-4DFB-A570-D954B92DB863}" type="datetimeFigureOut">
              <a:rPr lang="en-GB" smtClean="0"/>
              <a:t>18/06/2025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221564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9629FF-D42B-4DFB-A570-D954B92DB863}" type="datetimeFigureOut">
              <a:rPr lang="en-GB" smtClean="0"/>
              <a:t>18/06/2025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1422257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9629FF-D42B-4DFB-A570-D954B92DB863}" type="datetimeFigureOut">
              <a:rPr lang="en-GB" smtClean="0"/>
              <a:t>18/06/2025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177070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9629FF-D42B-4DFB-A570-D954B92DB863}"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407940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9629FF-D42B-4DFB-A570-D954B92DB863}"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3DC90C-B43C-4E84-95C5-83F78E1FAEA6}" type="slidenum">
              <a:rPr lang="en-GB" smtClean="0"/>
              <a:t>‹#›</a:t>
            </a:fld>
            <a:endParaRPr lang="en-GB"/>
          </a:p>
        </p:txBody>
      </p:sp>
    </p:spTree>
    <p:extLst>
      <p:ext uri="{BB962C8B-B14F-4D97-AF65-F5344CB8AC3E}">
        <p14:creationId xmlns:p14="http://schemas.microsoft.com/office/powerpoint/2010/main" val="168409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629FF-D42B-4DFB-A570-D954B92DB863}" type="datetimeFigureOut">
              <a:rPr lang="en-GB" smtClean="0"/>
              <a:t>18/06/2025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DC90C-B43C-4E84-95C5-83F78E1FAEA6}" type="slidenum">
              <a:rPr lang="en-GB" smtClean="0"/>
              <a:t>‹#›</a:t>
            </a:fld>
            <a:endParaRPr lang="en-GB"/>
          </a:p>
        </p:txBody>
      </p:sp>
    </p:spTree>
    <p:extLst>
      <p:ext uri="{BB962C8B-B14F-4D97-AF65-F5344CB8AC3E}">
        <p14:creationId xmlns:p14="http://schemas.microsoft.com/office/powerpoint/2010/main" val="3038074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2946716" y="5247"/>
            <a:ext cx="47944" cy="615171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 y="0"/>
            <a:ext cx="3670110" cy="6261135"/>
          </a:xfrm>
          <a:prstGeom prst="rect">
            <a:avLst/>
          </a:prstGeom>
        </p:spPr>
      </p:pic>
      <p:sp>
        <p:nvSpPr>
          <p:cNvPr id="62" name="Rectangle 61"/>
          <p:cNvSpPr/>
          <p:nvPr/>
        </p:nvSpPr>
        <p:spPr>
          <a:xfrm>
            <a:off x="3694784" y="4408413"/>
            <a:ext cx="6087670" cy="1744752"/>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 name="Picture 49"/>
          <p:cNvPicPr>
            <a:picLocks noChangeAspect="1"/>
          </p:cNvPicPr>
          <p:nvPr/>
        </p:nvPicPr>
        <p:blipFill rotWithShape="1">
          <a:blip r:embed="rId3"/>
          <a:srcRect l="92701"/>
          <a:stretch/>
        </p:blipFill>
        <p:spPr>
          <a:xfrm>
            <a:off x="4373748" y="-2388"/>
            <a:ext cx="5532252" cy="571186"/>
          </a:xfrm>
          <a:prstGeom prst="rect">
            <a:avLst/>
          </a:prstGeom>
        </p:spPr>
      </p:pic>
      <p:sp>
        <p:nvSpPr>
          <p:cNvPr id="6" name="Rectangle 5"/>
          <p:cNvSpPr/>
          <p:nvPr/>
        </p:nvSpPr>
        <p:spPr>
          <a:xfrm>
            <a:off x="0" y="6321208"/>
            <a:ext cx="9906000" cy="536791"/>
          </a:xfrm>
          <a:prstGeom prst="rect">
            <a:avLst/>
          </a:prstGeom>
          <a:solidFill>
            <a:schemeClr val="bg1">
              <a:lumMod val="95000"/>
            </a:schemeClr>
          </a:solidFill>
          <a:ln>
            <a:noFill/>
          </a:ln>
          <a:effectLst>
            <a:outerShdw blurRad="50800" dist="12700" dir="15420000" algn="ctr" rotWithShape="0">
              <a:srgbClr val="000000">
                <a:alpha val="9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6706114" y="2025579"/>
            <a:ext cx="3120444" cy="2169825"/>
          </a:xfrm>
          <a:prstGeom prst="rect">
            <a:avLst/>
          </a:prstGeom>
          <a:noFill/>
        </p:spPr>
        <p:txBody>
          <a:bodyPr wrap="square" rtlCol="0">
            <a:spAutoFit/>
          </a:bodyPr>
          <a:lstStyle/>
          <a:p>
            <a:r>
              <a:rPr lang="en-GB" sz="900" b="1" dirty="0" smtClean="0">
                <a:solidFill>
                  <a:srgbClr val="0070C0"/>
                </a:solidFill>
              </a:rPr>
              <a:t>21KX000MCY</a:t>
            </a:r>
            <a:r>
              <a:rPr lang="en-GB" sz="900" dirty="0"/>
              <a:t> </a:t>
            </a:r>
            <a:r>
              <a:rPr lang="en-GB" sz="900" b="1" dirty="0" smtClean="0"/>
              <a:t>LENOVO NOTEBOOK THINKPAD P16v G2</a:t>
            </a:r>
            <a:r>
              <a:rPr lang="en-GB" sz="900" dirty="0" smtClean="0"/>
              <a:t>, INTEL ULTRA 7 155H, 4.8GHz/24MB, 16C, 32GB, 1TB SSD M.2 2280 PCIe, AI 11 TOPS, NVIDIA RTX 1000 ADA 6GB, 16' WUXGA 1920x1200 IPS 300NITS, LAN, WIFI6E, USB, USB4, HDMI, WIN 11 PRO, 3YW, BLACK </a:t>
            </a:r>
            <a:r>
              <a:rPr lang="en-GB" sz="900" b="1" dirty="0" smtClean="0">
                <a:solidFill>
                  <a:srgbClr val="FF0000"/>
                </a:solidFill>
              </a:rPr>
              <a:t>€ 2,453 </a:t>
            </a:r>
          </a:p>
          <a:p>
            <a:r>
              <a:rPr lang="en-GB" sz="900" b="1" dirty="0" smtClean="0">
                <a:solidFill>
                  <a:srgbClr val="0070C0"/>
                </a:solidFill>
              </a:rPr>
              <a:t>21KX0019CY</a:t>
            </a:r>
            <a:r>
              <a:rPr lang="en-GB" sz="900" dirty="0"/>
              <a:t> </a:t>
            </a:r>
            <a:r>
              <a:rPr lang="en-GB" sz="900" b="1" dirty="0" smtClean="0"/>
              <a:t>LENOVO NOTEBOOK THINKPAD P16v G2</a:t>
            </a:r>
            <a:r>
              <a:rPr lang="en-GB" sz="900" dirty="0" smtClean="0"/>
              <a:t>, INTEL ULTRA 7 155H, 4.8GHz/24MB, 16C, 32GB, 1TB SSD M.2 2280 PCIe, AI 11 TOPS, NVIDIA RTX 2000 ADA 8GB, 16' WUXGA 1920x1200 IPS 300NITS, LAN, WIFI6E, USB, USB4, HDMI, WIN 11 PRO, 3YW, BLACK </a:t>
            </a:r>
            <a:r>
              <a:rPr lang="en-GB" sz="900" b="1" dirty="0" smtClean="0">
                <a:solidFill>
                  <a:srgbClr val="FF0000"/>
                </a:solidFill>
              </a:rPr>
              <a:t>€ 2,749 </a:t>
            </a:r>
          </a:p>
          <a:p>
            <a:r>
              <a:rPr lang="en-GB" sz="900" b="1" dirty="0" smtClean="0">
                <a:solidFill>
                  <a:srgbClr val="0070C0"/>
                </a:solidFill>
              </a:rPr>
              <a:t>21KX003MCY</a:t>
            </a:r>
            <a:r>
              <a:rPr lang="en-GB" sz="900" dirty="0"/>
              <a:t> </a:t>
            </a:r>
            <a:r>
              <a:rPr lang="en-GB" sz="900" b="1" dirty="0" smtClean="0"/>
              <a:t>LENOVO NOTEBOOK THINKPAD P16v G2</a:t>
            </a:r>
            <a:r>
              <a:rPr lang="en-GB" sz="900" dirty="0" smtClean="0"/>
              <a:t>, INTEL ULTRA 9 185H, 5.1GHz/24MB, 16C, 32GB, 1TB SSD M.2 2280 PCIe, AI 11 TOPS, NVIDIA RTX 3000 ADA 8GB, 16' WUXGA 1920x1200 IPS 400NITS, LAN, WIFI6E, USB, USB4, HDMI, WIN 11 PRO, 3YW, BLACK </a:t>
            </a:r>
            <a:r>
              <a:rPr lang="en-GB" sz="900" b="1" dirty="0" smtClean="0">
                <a:solidFill>
                  <a:srgbClr val="FF0000"/>
                </a:solidFill>
              </a:rPr>
              <a:t>€ 3,866</a:t>
            </a:r>
            <a:endParaRPr lang="en-GB" sz="900" b="1" dirty="0">
              <a:solidFill>
                <a:srgbClr val="FF0000"/>
              </a:solidFill>
            </a:endParaRPr>
          </a:p>
        </p:txBody>
      </p:sp>
      <p:sp>
        <p:nvSpPr>
          <p:cNvPr id="15" name="TextBox 14"/>
          <p:cNvSpPr txBox="1"/>
          <p:nvPr/>
        </p:nvSpPr>
        <p:spPr>
          <a:xfrm>
            <a:off x="3025140" y="619898"/>
            <a:ext cx="6835140" cy="1200329"/>
          </a:xfrm>
          <a:prstGeom prst="rect">
            <a:avLst/>
          </a:prstGeom>
          <a:noFill/>
        </p:spPr>
        <p:txBody>
          <a:bodyPr wrap="square" rtlCol="0">
            <a:spAutoFit/>
          </a:bodyPr>
          <a:lstStyle/>
          <a:p>
            <a:r>
              <a:rPr lang="en-US" sz="1200" i="1" dirty="0" smtClean="0">
                <a:solidFill>
                  <a:schemeClr val="tx1">
                    <a:lumMod val="65000"/>
                    <a:lumOff val="35000"/>
                  </a:schemeClr>
                </a:solidFill>
              </a:rPr>
              <a:t>The all-new ThinkPad P16v Gen 2 balances extreme power, optimum portability and seamless user experience to accelerate workflows. The Intel® Core™ Ultra H Series processor marries productivity and experiential wow of AI without the worry of performance lags and battery drain. The optional NVIDIA® RTX graphics boosts your creation- from editing high-resolution videos to running complex AI simulations. An impressive 90Wh battery and Rapid Charge support elevates productivity, while the MIL-SPEC durability shields it from the everyday knocks and bumps.</a:t>
            </a:r>
            <a:endParaRPr lang="en-GB" sz="1200" i="1" dirty="0">
              <a:solidFill>
                <a:schemeClr val="tx1">
                  <a:lumMod val="65000"/>
                  <a:lumOff val="35000"/>
                </a:schemeClr>
              </a:solidFill>
            </a:endParaRPr>
          </a:p>
        </p:txBody>
      </p:sp>
      <p:pic>
        <p:nvPicPr>
          <p:cNvPr id="30" name="Picture 29"/>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694784" y="2025578"/>
            <a:ext cx="2648682" cy="2169825"/>
          </a:xfrm>
          <a:prstGeom prst="rect">
            <a:avLst/>
          </a:prstGeom>
        </p:spPr>
      </p:pic>
      <p:pic>
        <p:nvPicPr>
          <p:cNvPr id="46" name="Picture 45"/>
          <p:cNvPicPr>
            <a:picLocks noChangeAspect="1"/>
          </p:cNvPicPr>
          <p:nvPr/>
        </p:nvPicPr>
        <p:blipFill rotWithShape="1">
          <a:blip r:embed="rId5">
            <a:extLst>
              <a:ext uri="{28A0092B-C50C-407E-A947-70E740481C1C}">
                <a14:useLocalDpi xmlns:a14="http://schemas.microsoft.com/office/drawing/2010/main" val="0"/>
              </a:ext>
            </a:extLst>
          </a:blip>
          <a:srcRect t="1266" b="92321"/>
          <a:stretch/>
        </p:blipFill>
        <p:spPr>
          <a:xfrm rot="5400000">
            <a:off x="-717633" y="717632"/>
            <a:ext cx="1889762" cy="454499"/>
          </a:xfrm>
          <a:prstGeom prst="rect">
            <a:avLst/>
          </a:prstGeom>
        </p:spPr>
      </p:pic>
      <p:pic>
        <p:nvPicPr>
          <p:cNvPr id="49" name="Picture 48"/>
          <p:cNvPicPr>
            <a:picLocks noChangeAspect="1"/>
          </p:cNvPicPr>
          <p:nvPr/>
        </p:nvPicPr>
        <p:blipFill rotWithShape="1">
          <a:blip r:embed="rId3"/>
          <a:srcRect r="7103"/>
          <a:stretch/>
        </p:blipFill>
        <p:spPr>
          <a:xfrm>
            <a:off x="3025140" y="0"/>
            <a:ext cx="1348608" cy="568798"/>
          </a:xfrm>
          <a:prstGeom prst="rect">
            <a:avLst/>
          </a:prstGeom>
        </p:spPr>
      </p:pic>
      <p:sp>
        <p:nvSpPr>
          <p:cNvPr id="60" name="TextBox 59"/>
          <p:cNvSpPr txBox="1"/>
          <p:nvPr/>
        </p:nvSpPr>
        <p:spPr>
          <a:xfrm>
            <a:off x="3694785" y="4408412"/>
            <a:ext cx="602895" cy="230832"/>
          </a:xfrm>
          <a:prstGeom prst="rect">
            <a:avLst/>
          </a:prstGeom>
          <a:solidFill>
            <a:srgbClr val="E1251A"/>
          </a:solidFill>
        </p:spPr>
        <p:txBody>
          <a:bodyPr wrap="square" rtlCol="0">
            <a:spAutoFit/>
          </a:bodyPr>
          <a:lstStyle/>
          <a:p>
            <a:r>
              <a:rPr lang="en-GB" sz="900" dirty="0" smtClean="0">
                <a:solidFill>
                  <a:srgbClr val="FFFFFF"/>
                </a:solidFill>
                <a:ea typeface="Segoe UI Black" panose="020B0A02040204020203" pitchFamily="34" charset="0"/>
                <a:cs typeface="Calibri" panose="020F0502020204030204" pitchFamily="34" charset="0"/>
              </a:rPr>
              <a:t>Optional</a:t>
            </a:r>
            <a:endParaRPr lang="en-GB" sz="900" dirty="0">
              <a:solidFill>
                <a:srgbClr val="FFFFFF"/>
              </a:solidFill>
              <a:ea typeface="Segoe UI Black" panose="020B0A02040204020203" pitchFamily="34" charset="0"/>
              <a:cs typeface="Calibri" panose="020F0502020204030204" pitchFamily="34" charset="0"/>
            </a:endParaRPr>
          </a:p>
        </p:txBody>
      </p:sp>
      <p:sp>
        <p:nvSpPr>
          <p:cNvPr id="27" name="Rectangle 26"/>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28" name="Rectangle 27"/>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29" name="TextBox 28"/>
          <p:cNvSpPr txBox="1"/>
          <p:nvPr/>
        </p:nvSpPr>
        <p:spPr>
          <a:xfrm>
            <a:off x="3770945" y="5699773"/>
            <a:ext cx="2320503" cy="461665"/>
          </a:xfrm>
          <a:prstGeom prst="rect">
            <a:avLst/>
          </a:prstGeom>
          <a:noFill/>
        </p:spPr>
        <p:txBody>
          <a:bodyPr wrap="square" rtlCol="0">
            <a:spAutoFit/>
          </a:bodyPr>
          <a:lstStyle/>
          <a:p>
            <a:r>
              <a:rPr lang="en-GB" sz="800" b="1" dirty="0" smtClean="0">
                <a:solidFill>
                  <a:srgbClr val="0070C0"/>
                </a:solidFill>
              </a:rPr>
              <a:t>4Y51C21216</a:t>
            </a:r>
            <a:r>
              <a:rPr lang="en-GB" sz="800" dirty="0" smtClean="0"/>
              <a:t> </a:t>
            </a:r>
            <a:r>
              <a:rPr lang="en-US" sz="800" dirty="0" smtClean="0"/>
              <a:t>LENOVO </a:t>
            </a:r>
            <a:r>
              <a:rPr lang="en-US" sz="800" b="1" dirty="0" smtClean="0"/>
              <a:t>MOUSE GO USB-C WIRELESS, RECHARGEABLE, SETTING DPI 2400, 1600, 800, BLUE OPTICAL SENSOR, THUNDER BLACK </a:t>
            </a:r>
            <a:r>
              <a:rPr lang="en-GB" sz="800" b="1" dirty="0" smtClean="0">
                <a:solidFill>
                  <a:srgbClr val="FF0000"/>
                </a:solidFill>
              </a:rPr>
              <a:t>€ 39</a:t>
            </a:r>
          </a:p>
        </p:txBody>
      </p:sp>
      <p:sp>
        <p:nvSpPr>
          <p:cNvPr id="31" name="TextBox 30"/>
          <p:cNvSpPr txBox="1"/>
          <p:nvPr/>
        </p:nvSpPr>
        <p:spPr>
          <a:xfrm>
            <a:off x="8069285" y="5691500"/>
            <a:ext cx="1690309" cy="461665"/>
          </a:xfrm>
          <a:prstGeom prst="rect">
            <a:avLst/>
          </a:prstGeom>
          <a:noFill/>
        </p:spPr>
        <p:txBody>
          <a:bodyPr wrap="square" rtlCol="0">
            <a:spAutoFit/>
          </a:bodyPr>
          <a:lstStyle/>
          <a:p>
            <a:r>
              <a:rPr lang="en-GB" sz="800" b="1" dirty="0" smtClean="0">
                <a:solidFill>
                  <a:srgbClr val="0070C0"/>
                </a:solidFill>
              </a:rPr>
              <a:t>4X41A30365 </a:t>
            </a:r>
            <a:r>
              <a:rPr lang="en-US" sz="800" dirty="0" smtClean="0"/>
              <a:t>LENOVO CARRY CASE, </a:t>
            </a:r>
            <a:r>
              <a:rPr lang="en-US" sz="800" b="1" dirty="0" smtClean="0"/>
              <a:t>THINKPAD ESSENTIAL PLUS ECO TOPLOAD,15.6'‘ </a:t>
            </a:r>
            <a:r>
              <a:rPr lang="en-GB" sz="800" b="1" dirty="0" smtClean="0">
                <a:solidFill>
                  <a:srgbClr val="FF0000"/>
                </a:solidFill>
              </a:rPr>
              <a:t>€ 73</a:t>
            </a:r>
          </a:p>
        </p:txBody>
      </p:sp>
      <p:sp>
        <p:nvSpPr>
          <p:cNvPr id="32" name="TextBox 31"/>
          <p:cNvSpPr txBox="1"/>
          <p:nvPr/>
        </p:nvSpPr>
        <p:spPr>
          <a:xfrm>
            <a:off x="6040665" y="5695295"/>
            <a:ext cx="2008405" cy="461665"/>
          </a:xfrm>
          <a:prstGeom prst="rect">
            <a:avLst/>
          </a:prstGeom>
          <a:noFill/>
        </p:spPr>
        <p:txBody>
          <a:bodyPr wrap="square" rtlCol="0">
            <a:spAutoFit/>
          </a:bodyPr>
          <a:lstStyle/>
          <a:p>
            <a:r>
              <a:rPr lang="en-GB" sz="800" b="1" dirty="0" smtClean="0">
                <a:solidFill>
                  <a:srgbClr val="0070C0"/>
                </a:solidFill>
              </a:rPr>
              <a:t>4Y51C21217</a:t>
            </a:r>
            <a:r>
              <a:rPr lang="en-GB" sz="800" dirty="0" smtClean="0"/>
              <a:t> </a:t>
            </a:r>
            <a:r>
              <a:rPr lang="en-US" sz="800" dirty="0" smtClean="0"/>
              <a:t>LENOVO </a:t>
            </a:r>
            <a:r>
              <a:rPr lang="en-US" sz="800" b="1" dirty="0" smtClean="0"/>
              <a:t>MOUSE GO WIRELESS MULTI-DEVICE, RECHARGEABLE, 2400 DPI, BLUE OPTICAL SENSOR, BLACK </a:t>
            </a:r>
            <a:r>
              <a:rPr lang="en-GB" sz="800" b="1" dirty="0" smtClean="0">
                <a:solidFill>
                  <a:srgbClr val="FF0000"/>
                </a:solidFill>
              </a:rPr>
              <a:t>€ 62</a:t>
            </a:r>
          </a:p>
        </p:txBody>
      </p:sp>
      <p:pic>
        <p:nvPicPr>
          <p:cNvPr id="33" name="Picture 3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362020" y="4789578"/>
            <a:ext cx="1208703" cy="934368"/>
          </a:xfrm>
          <a:prstGeom prst="rect">
            <a:avLst/>
          </a:prstGeom>
        </p:spPr>
      </p:pic>
      <p:pic>
        <p:nvPicPr>
          <p:cNvPr id="34" name="Picture 3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126999" y="4759098"/>
            <a:ext cx="1384883" cy="976755"/>
          </a:xfrm>
          <a:prstGeom prst="rect">
            <a:avLst/>
          </a:prstGeom>
        </p:spPr>
      </p:pic>
      <p:pic>
        <p:nvPicPr>
          <p:cNvPr id="35" name="Picture 34"/>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4209766" y="4789578"/>
            <a:ext cx="1208362" cy="910195"/>
          </a:xfrm>
          <a:prstGeom prst="rect">
            <a:avLst/>
          </a:prstGeom>
        </p:spPr>
      </p:pic>
      <p:sp>
        <p:nvSpPr>
          <p:cNvPr id="24" name="TextBox 23"/>
          <p:cNvSpPr txBox="1"/>
          <p:nvPr/>
        </p:nvSpPr>
        <p:spPr>
          <a:xfrm>
            <a:off x="4373748" y="12869"/>
            <a:ext cx="4241340" cy="461665"/>
          </a:xfrm>
          <a:prstGeom prst="rect">
            <a:avLst/>
          </a:prstGeom>
          <a:noFill/>
        </p:spPr>
        <p:txBody>
          <a:bodyPr wrap="square" rtlCol="0">
            <a:spAutoFit/>
          </a:bodyPr>
          <a:lstStyle/>
          <a:p>
            <a:r>
              <a:rPr lang="en-GB" sz="2400" dirty="0" smtClean="0">
                <a:solidFill>
                  <a:srgbClr val="FFFFFF"/>
                </a:solidFill>
                <a:latin typeface="Calibri" panose="020F0502020204030204" pitchFamily="34" charset="0"/>
                <a:ea typeface="Segoe UI Black" panose="020B0A02040204020203" pitchFamily="34" charset="0"/>
                <a:cs typeface="Calibri" panose="020F0502020204030204" pitchFamily="34" charset="0"/>
              </a:rPr>
              <a:t>P16v Gen2 </a:t>
            </a:r>
            <a:r>
              <a:rPr lang="en-GB" sz="1600" dirty="0" smtClean="0">
                <a:solidFill>
                  <a:srgbClr val="FFFFFF"/>
                </a:solidFill>
                <a:latin typeface="Calibri" panose="020F0502020204030204" pitchFamily="34" charset="0"/>
                <a:ea typeface="Segoe UI Black" panose="020B0A02040204020203" pitchFamily="34" charset="0"/>
                <a:cs typeface="Calibri" panose="020F0502020204030204" pitchFamily="34" charset="0"/>
              </a:rPr>
              <a:t>Special Offers</a:t>
            </a:r>
            <a:endParaRPr lang="en-GB" sz="1600" dirty="0">
              <a:solidFill>
                <a:srgbClr val="FFFFFF"/>
              </a:solidFill>
              <a:latin typeface="Calibri" panose="020F0502020204030204" pitchFamily="34" charset="0"/>
              <a:ea typeface="Segoe UI Black" panose="020B0A02040204020203" pitchFamily="34" charset="0"/>
              <a:cs typeface="Calibri" panose="020F0502020204030204" pitchFamily="34" charset="0"/>
            </a:endParaRPr>
          </a:p>
        </p:txBody>
      </p:sp>
      <p:sp>
        <p:nvSpPr>
          <p:cNvPr id="25" name="TextBox 24"/>
          <p:cNvSpPr txBox="1"/>
          <p:nvPr/>
        </p:nvSpPr>
        <p:spPr>
          <a:xfrm>
            <a:off x="8713944" y="171366"/>
            <a:ext cx="1188609" cy="230832"/>
          </a:xfrm>
          <a:prstGeom prst="rect">
            <a:avLst/>
          </a:prstGeom>
          <a:noFill/>
        </p:spPr>
        <p:txBody>
          <a:bodyPr wrap="square" rtlCol="0">
            <a:spAutoFit/>
          </a:bodyPr>
          <a:lstStyle/>
          <a:p>
            <a:pPr algn="r"/>
            <a:r>
              <a:rPr lang="en-US" sz="900" b="1" dirty="0" smtClean="0">
                <a:solidFill>
                  <a:schemeClr val="bg1"/>
                </a:solidFill>
              </a:rPr>
              <a:t>Retail </a:t>
            </a:r>
            <a:r>
              <a:rPr lang="en-US" sz="900" b="1" dirty="0">
                <a:solidFill>
                  <a:schemeClr val="bg1"/>
                </a:solidFill>
              </a:rPr>
              <a:t>File </a:t>
            </a:r>
            <a:r>
              <a:rPr lang="en-US" sz="900" b="1" dirty="0" smtClean="0">
                <a:solidFill>
                  <a:schemeClr val="bg1"/>
                </a:solidFill>
              </a:rPr>
              <a:t>June 2025</a:t>
            </a:r>
            <a:endParaRPr lang="en-US" sz="900" b="1" dirty="0">
              <a:solidFill>
                <a:schemeClr val="bg1"/>
              </a:solidFill>
            </a:endParaRPr>
          </a:p>
        </p:txBody>
      </p:sp>
      <p:sp>
        <p:nvSpPr>
          <p:cNvPr id="26" name="TextBox 25"/>
          <p:cNvSpPr txBox="1"/>
          <p:nvPr/>
        </p:nvSpPr>
        <p:spPr>
          <a:xfrm>
            <a:off x="6894759" y="326113"/>
            <a:ext cx="3014950" cy="230832"/>
          </a:xfrm>
          <a:prstGeom prst="rect">
            <a:avLst/>
          </a:prstGeom>
          <a:noFill/>
        </p:spPr>
        <p:txBody>
          <a:bodyPr wrap="square" rtlCol="0">
            <a:spAutoFit/>
          </a:bodyPr>
          <a:lstStyle/>
          <a:p>
            <a:pPr algn="r"/>
            <a:r>
              <a:rPr lang="en-US" sz="900" b="1" dirty="0" smtClean="0">
                <a:solidFill>
                  <a:schemeClr val="accent4">
                    <a:lumMod val="20000"/>
                    <a:lumOff val="80000"/>
                  </a:schemeClr>
                </a:solidFill>
              </a:rPr>
              <a:t>Special Offers are valid until 30.06 or until stock lasts.</a:t>
            </a:r>
            <a:endParaRPr lang="en-GB" sz="900" b="1" dirty="0">
              <a:solidFill>
                <a:schemeClr val="accent4">
                  <a:lumMod val="20000"/>
                  <a:lumOff val="80000"/>
                </a:schemeClr>
              </a:solidFill>
            </a:endParaRPr>
          </a:p>
        </p:txBody>
      </p:sp>
    </p:spTree>
    <p:extLst>
      <p:ext uri="{BB962C8B-B14F-4D97-AF65-F5344CB8AC3E}">
        <p14:creationId xmlns:p14="http://schemas.microsoft.com/office/powerpoint/2010/main" val="3266049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TotalTime>
  <Words>425</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HP Simplified</vt:lpstr>
      <vt:lpstr>Segoe UI Black</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Yiannis Andreou</cp:lastModifiedBy>
  <cp:revision>26</cp:revision>
  <dcterms:created xsi:type="dcterms:W3CDTF">2025-06-18T07:34:47Z</dcterms:created>
  <dcterms:modified xsi:type="dcterms:W3CDTF">2025-06-18T10:41:31Z</dcterms:modified>
</cp:coreProperties>
</file>