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
  </p:notesMasterIdLst>
  <p:sldIdLst>
    <p:sldId id="256" r:id="rId2"/>
    <p:sldId id="262" r:id="rId3"/>
    <p:sldId id="264" r:id="rId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5017" autoAdjust="0"/>
  </p:normalViewPr>
  <p:slideViewPr>
    <p:cSldViewPr snapToGrid="0">
      <p:cViewPr varScale="1">
        <p:scale>
          <a:sx n="98" d="100"/>
          <a:sy n="98" d="100"/>
        </p:scale>
        <p:origin x="195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DC3549D-D8FB-4D01-9894-915BCE1BBB82}" type="datetimeFigureOut">
              <a:rPr lang="en-US" smtClean="0"/>
              <a:t>5/29/2025</a:t>
            </a:fld>
            <a:endParaRPr lang="en-US"/>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407FA4C-B999-4248-B08A-D19E986BE6B5}" type="slidenum">
              <a:rPr lang="en-US" smtClean="0"/>
              <a:t>‹#›</a:t>
            </a:fld>
            <a:endParaRPr lang="en-US"/>
          </a:p>
        </p:txBody>
      </p:sp>
    </p:spTree>
    <p:extLst>
      <p:ext uri="{BB962C8B-B14F-4D97-AF65-F5344CB8AC3E}">
        <p14:creationId xmlns:p14="http://schemas.microsoft.com/office/powerpoint/2010/main" val="4108354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07FA4C-B999-4248-B08A-D19E986BE6B5}" type="slidenum">
              <a:rPr lang="en-US" smtClean="0"/>
              <a:t>1</a:t>
            </a:fld>
            <a:endParaRPr lang="en-US"/>
          </a:p>
        </p:txBody>
      </p:sp>
    </p:spTree>
    <p:extLst>
      <p:ext uri="{BB962C8B-B14F-4D97-AF65-F5344CB8AC3E}">
        <p14:creationId xmlns:p14="http://schemas.microsoft.com/office/powerpoint/2010/main" val="25191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07FA4C-B999-4248-B08A-D19E986BE6B5}" type="slidenum">
              <a:rPr lang="en-US" smtClean="0"/>
              <a:t>2</a:t>
            </a:fld>
            <a:endParaRPr lang="en-US"/>
          </a:p>
        </p:txBody>
      </p:sp>
    </p:spTree>
    <p:extLst>
      <p:ext uri="{BB962C8B-B14F-4D97-AF65-F5344CB8AC3E}">
        <p14:creationId xmlns:p14="http://schemas.microsoft.com/office/powerpoint/2010/main" val="1513774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07FA4C-B999-4248-B08A-D19E986BE6B5}" type="slidenum">
              <a:rPr lang="en-US" smtClean="0"/>
              <a:t>3</a:t>
            </a:fld>
            <a:endParaRPr lang="en-US"/>
          </a:p>
        </p:txBody>
      </p:sp>
    </p:spTree>
    <p:extLst>
      <p:ext uri="{BB962C8B-B14F-4D97-AF65-F5344CB8AC3E}">
        <p14:creationId xmlns:p14="http://schemas.microsoft.com/office/powerpoint/2010/main" val="1738712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35045D3-85A7-4E14-9AFB-31A76BE09A9E}" type="datetimeFigureOut">
              <a:rPr lang="en-US" smtClean="0"/>
              <a:t>5/29/2025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CE2188-5B85-44ED-8CE8-F3AD28E7BF67}" type="slidenum">
              <a:rPr lang="en-US" smtClean="0"/>
              <a:t>‹#›</a:t>
            </a:fld>
            <a:endParaRPr lang="en-US"/>
          </a:p>
        </p:txBody>
      </p:sp>
    </p:spTree>
    <p:extLst>
      <p:ext uri="{BB962C8B-B14F-4D97-AF65-F5344CB8AC3E}">
        <p14:creationId xmlns:p14="http://schemas.microsoft.com/office/powerpoint/2010/main" val="30609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5045D3-85A7-4E14-9AFB-31A76BE09A9E}" type="datetimeFigureOut">
              <a:rPr lang="en-US" smtClean="0"/>
              <a:t>5/29/2025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CE2188-5B85-44ED-8CE8-F3AD28E7BF67}" type="slidenum">
              <a:rPr lang="en-US" smtClean="0"/>
              <a:t>‹#›</a:t>
            </a:fld>
            <a:endParaRPr lang="en-US"/>
          </a:p>
        </p:txBody>
      </p:sp>
    </p:spTree>
    <p:extLst>
      <p:ext uri="{BB962C8B-B14F-4D97-AF65-F5344CB8AC3E}">
        <p14:creationId xmlns:p14="http://schemas.microsoft.com/office/powerpoint/2010/main" val="1643563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5045D3-85A7-4E14-9AFB-31A76BE09A9E}" type="datetimeFigureOut">
              <a:rPr lang="en-US" smtClean="0"/>
              <a:t>5/29/2025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CE2188-5B85-44ED-8CE8-F3AD28E7BF67}" type="slidenum">
              <a:rPr lang="en-US" smtClean="0"/>
              <a:t>‹#›</a:t>
            </a:fld>
            <a:endParaRPr lang="en-US"/>
          </a:p>
        </p:txBody>
      </p:sp>
    </p:spTree>
    <p:extLst>
      <p:ext uri="{BB962C8B-B14F-4D97-AF65-F5344CB8AC3E}">
        <p14:creationId xmlns:p14="http://schemas.microsoft.com/office/powerpoint/2010/main" val="1692640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5045D3-85A7-4E14-9AFB-31A76BE09A9E}" type="datetimeFigureOut">
              <a:rPr lang="en-US" smtClean="0"/>
              <a:t>5/29/2025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CE2188-5B85-44ED-8CE8-F3AD28E7BF67}" type="slidenum">
              <a:rPr lang="en-US" smtClean="0"/>
              <a:t>‹#›</a:t>
            </a:fld>
            <a:endParaRPr lang="en-US"/>
          </a:p>
        </p:txBody>
      </p:sp>
    </p:spTree>
    <p:extLst>
      <p:ext uri="{BB962C8B-B14F-4D97-AF65-F5344CB8AC3E}">
        <p14:creationId xmlns:p14="http://schemas.microsoft.com/office/powerpoint/2010/main" val="2444067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5045D3-85A7-4E14-9AFB-31A76BE09A9E}" type="datetimeFigureOut">
              <a:rPr lang="en-US" smtClean="0"/>
              <a:t>5/29/2025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CE2188-5B85-44ED-8CE8-F3AD28E7BF67}" type="slidenum">
              <a:rPr lang="en-US" smtClean="0"/>
              <a:t>‹#›</a:t>
            </a:fld>
            <a:endParaRPr lang="en-US"/>
          </a:p>
        </p:txBody>
      </p:sp>
    </p:spTree>
    <p:extLst>
      <p:ext uri="{BB962C8B-B14F-4D97-AF65-F5344CB8AC3E}">
        <p14:creationId xmlns:p14="http://schemas.microsoft.com/office/powerpoint/2010/main" val="1579687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35045D3-85A7-4E14-9AFB-31A76BE09A9E}" type="datetimeFigureOut">
              <a:rPr lang="en-US" smtClean="0"/>
              <a:t>5/29/2025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CE2188-5B85-44ED-8CE8-F3AD28E7BF67}" type="slidenum">
              <a:rPr lang="en-US" smtClean="0"/>
              <a:t>‹#›</a:t>
            </a:fld>
            <a:endParaRPr lang="en-US"/>
          </a:p>
        </p:txBody>
      </p:sp>
    </p:spTree>
    <p:extLst>
      <p:ext uri="{BB962C8B-B14F-4D97-AF65-F5344CB8AC3E}">
        <p14:creationId xmlns:p14="http://schemas.microsoft.com/office/powerpoint/2010/main" val="1543704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35045D3-85A7-4E14-9AFB-31A76BE09A9E}" type="datetimeFigureOut">
              <a:rPr lang="en-US" smtClean="0"/>
              <a:t>5/29/2025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CE2188-5B85-44ED-8CE8-F3AD28E7BF67}" type="slidenum">
              <a:rPr lang="en-US" smtClean="0"/>
              <a:t>‹#›</a:t>
            </a:fld>
            <a:endParaRPr lang="en-US"/>
          </a:p>
        </p:txBody>
      </p:sp>
    </p:spTree>
    <p:extLst>
      <p:ext uri="{BB962C8B-B14F-4D97-AF65-F5344CB8AC3E}">
        <p14:creationId xmlns:p14="http://schemas.microsoft.com/office/powerpoint/2010/main" val="2930232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35045D3-85A7-4E14-9AFB-31A76BE09A9E}" type="datetimeFigureOut">
              <a:rPr lang="en-US" smtClean="0"/>
              <a:t>5/29/2025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CE2188-5B85-44ED-8CE8-F3AD28E7BF67}" type="slidenum">
              <a:rPr lang="en-US" smtClean="0"/>
              <a:t>‹#›</a:t>
            </a:fld>
            <a:endParaRPr lang="en-US"/>
          </a:p>
        </p:txBody>
      </p:sp>
    </p:spTree>
    <p:extLst>
      <p:ext uri="{BB962C8B-B14F-4D97-AF65-F5344CB8AC3E}">
        <p14:creationId xmlns:p14="http://schemas.microsoft.com/office/powerpoint/2010/main" val="1152531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5045D3-85A7-4E14-9AFB-31A76BE09A9E}" type="datetimeFigureOut">
              <a:rPr lang="en-US" smtClean="0"/>
              <a:t>5/29/2025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CE2188-5B85-44ED-8CE8-F3AD28E7BF67}" type="slidenum">
              <a:rPr lang="en-US" smtClean="0"/>
              <a:t>‹#›</a:t>
            </a:fld>
            <a:endParaRPr lang="en-US"/>
          </a:p>
        </p:txBody>
      </p:sp>
    </p:spTree>
    <p:extLst>
      <p:ext uri="{BB962C8B-B14F-4D97-AF65-F5344CB8AC3E}">
        <p14:creationId xmlns:p14="http://schemas.microsoft.com/office/powerpoint/2010/main" val="2516590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5045D3-85A7-4E14-9AFB-31A76BE09A9E}" type="datetimeFigureOut">
              <a:rPr lang="en-US" smtClean="0"/>
              <a:t>5/29/2025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CE2188-5B85-44ED-8CE8-F3AD28E7BF67}" type="slidenum">
              <a:rPr lang="en-US" smtClean="0"/>
              <a:t>‹#›</a:t>
            </a:fld>
            <a:endParaRPr lang="en-US"/>
          </a:p>
        </p:txBody>
      </p:sp>
    </p:spTree>
    <p:extLst>
      <p:ext uri="{BB962C8B-B14F-4D97-AF65-F5344CB8AC3E}">
        <p14:creationId xmlns:p14="http://schemas.microsoft.com/office/powerpoint/2010/main" val="2729133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5045D3-85A7-4E14-9AFB-31A76BE09A9E}" type="datetimeFigureOut">
              <a:rPr lang="en-US" smtClean="0"/>
              <a:t>5/29/2025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CE2188-5B85-44ED-8CE8-F3AD28E7BF67}" type="slidenum">
              <a:rPr lang="en-US" smtClean="0"/>
              <a:t>‹#›</a:t>
            </a:fld>
            <a:endParaRPr lang="en-US"/>
          </a:p>
        </p:txBody>
      </p:sp>
    </p:spTree>
    <p:extLst>
      <p:ext uri="{BB962C8B-B14F-4D97-AF65-F5344CB8AC3E}">
        <p14:creationId xmlns:p14="http://schemas.microsoft.com/office/powerpoint/2010/main" val="1011700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5045D3-85A7-4E14-9AFB-31A76BE09A9E}" type="datetimeFigureOut">
              <a:rPr lang="en-US" smtClean="0"/>
              <a:t>5/29/2025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CE2188-5B85-44ED-8CE8-F3AD28E7BF67}" type="slidenum">
              <a:rPr lang="en-US" smtClean="0"/>
              <a:t>‹#›</a:t>
            </a:fld>
            <a:endParaRPr lang="en-US"/>
          </a:p>
        </p:txBody>
      </p:sp>
    </p:spTree>
    <p:extLst>
      <p:ext uri="{BB962C8B-B14F-4D97-AF65-F5344CB8AC3E}">
        <p14:creationId xmlns:p14="http://schemas.microsoft.com/office/powerpoint/2010/main" val="317667888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1.jpg"/><Relationship Id="rId18" Type="http://schemas.openxmlformats.org/officeDocument/2006/relationships/image" Target="../media/image16.jpeg"/><Relationship Id="rId26" Type="http://schemas.openxmlformats.org/officeDocument/2006/relationships/image" Target="../media/image24.jpg"/><Relationship Id="rId3" Type="http://schemas.openxmlformats.org/officeDocument/2006/relationships/image" Target="../media/image1.jpg"/><Relationship Id="rId21" Type="http://schemas.openxmlformats.org/officeDocument/2006/relationships/image" Target="../media/image19.jpeg"/><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jpeg"/><Relationship Id="rId25" Type="http://schemas.openxmlformats.org/officeDocument/2006/relationships/image" Target="../media/image23.jpeg"/><Relationship Id="rId2" Type="http://schemas.openxmlformats.org/officeDocument/2006/relationships/notesSlide" Target="../notesSlides/notesSlide1.xml"/><Relationship Id="rId16" Type="http://schemas.openxmlformats.org/officeDocument/2006/relationships/image" Target="../media/image14.jpg"/><Relationship Id="rId20"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jpeg"/><Relationship Id="rId24" Type="http://schemas.openxmlformats.org/officeDocument/2006/relationships/image" Target="../media/image22.jpeg"/><Relationship Id="rId5" Type="http://schemas.openxmlformats.org/officeDocument/2006/relationships/image" Target="../media/image3.jpg"/><Relationship Id="rId15" Type="http://schemas.openxmlformats.org/officeDocument/2006/relationships/image" Target="../media/image13.jpg"/><Relationship Id="rId23" Type="http://schemas.openxmlformats.org/officeDocument/2006/relationships/image" Target="../media/image21.jpeg"/><Relationship Id="rId28" Type="http://schemas.openxmlformats.org/officeDocument/2006/relationships/image" Target="../media/image26.jpg"/><Relationship Id="rId10" Type="http://schemas.openxmlformats.org/officeDocument/2006/relationships/image" Target="../media/image8.png"/><Relationship Id="rId19" Type="http://schemas.openxmlformats.org/officeDocument/2006/relationships/image" Target="../media/image17.jpg"/><Relationship Id="rId4" Type="http://schemas.openxmlformats.org/officeDocument/2006/relationships/image" Target="../media/image2.jpg"/><Relationship Id="rId9" Type="http://schemas.openxmlformats.org/officeDocument/2006/relationships/image" Target="../media/image7.jpeg"/><Relationship Id="rId14" Type="http://schemas.openxmlformats.org/officeDocument/2006/relationships/image" Target="../media/image12.jpg"/><Relationship Id="rId22" Type="http://schemas.openxmlformats.org/officeDocument/2006/relationships/image" Target="../media/image20.jpeg"/><Relationship Id="rId27" Type="http://schemas.openxmlformats.org/officeDocument/2006/relationships/image" Target="../media/image25.jp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34.jpg"/><Relationship Id="rId18" Type="http://schemas.openxmlformats.org/officeDocument/2006/relationships/image" Target="../media/image39.jpg"/><Relationship Id="rId26" Type="http://schemas.openxmlformats.org/officeDocument/2006/relationships/image" Target="../media/image47.jpg"/><Relationship Id="rId3" Type="http://schemas.openxmlformats.org/officeDocument/2006/relationships/image" Target="../media/image27.jpg"/><Relationship Id="rId21" Type="http://schemas.openxmlformats.org/officeDocument/2006/relationships/image" Target="../media/image42.jpg"/><Relationship Id="rId7" Type="http://schemas.openxmlformats.org/officeDocument/2006/relationships/image" Target="../media/image7.jpeg"/><Relationship Id="rId12" Type="http://schemas.openxmlformats.org/officeDocument/2006/relationships/image" Target="../media/image9.jpeg"/><Relationship Id="rId17" Type="http://schemas.openxmlformats.org/officeDocument/2006/relationships/image" Target="../media/image38.jpeg"/><Relationship Id="rId25" Type="http://schemas.openxmlformats.org/officeDocument/2006/relationships/image" Target="../media/image46.jpg"/><Relationship Id="rId2" Type="http://schemas.openxmlformats.org/officeDocument/2006/relationships/notesSlide" Target="../notesSlides/notesSlide2.xml"/><Relationship Id="rId16" Type="http://schemas.openxmlformats.org/officeDocument/2006/relationships/image" Target="../media/image37.jpeg"/><Relationship Id="rId20" Type="http://schemas.openxmlformats.org/officeDocument/2006/relationships/image" Target="../media/image41.jpg"/><Relationship Id="rId1" Type="http://schemas.openxmlformats.org/officeDocument/2006/relationships/slideLayout" Target="../slideLayouts/slideLayout1.xml"/><Relationship Id="rId6" Type="http://schemas.openxmlformats.org/officeDocument/2006/relationships/image" Target="../media/image30.jpg"/><Relationship Id="rId11" Type="http://schemas.openxmlformats.org/officeDocument/2006/relationships/image" Target="../media/image33.jpg"/><Relationship Id="rId24" Type="http://schemas.openxmlformats.org/officeDocument/2006/relationships/image" Target="../media/image45.jpg"/><Relationship Id="rId5" Type="http://schemas.openxmlformats.org/officeDocument/2006/relationships/image" Target="../media/image29.jpg"/><Relationship Id="rId15" Type="http://schemas.openxmlformats.org/officeDocument/2006/relationships/image" Target="../media/image36.jpeg"/><Relationship Id="rId23" Type="http://schemas.openxmlformats.org/officeDocument/2006/relationships/image" Target="../media/image44.jpeg"/><Relationship Id="rId28" Type="http://schemas.openxmlformats.org/officeDocument/2006/relationships/image" Target="../media/image49.png"/><Relationship Id="rId10" Type="http://schemas.openxmlformats.org/officeDocument/2006/relationships/image" Target="../media/image32.jpg"/><Relationship Id="rId19" Type="http://schemas.openxmlformats.org/officeDocument/2006/relationships/image" Target="../media/image40.jpg"/><Relationship Id="rId4" Type="http://schemas.openxmlformats.org/officeDocument/2006/relationships/image" Target="../media/image28.jpg"/><Relationship Id="rId9" Type="http://schemas.openxmlformats.org/officeDocument/2006/relationships/image" Target="../media/image31.jpg"/><Relationship Id="rId14" Type="http://schemas.openxmlformats.org/officeDocument/2006/relationships/image" Target="../media/image35.jpeg"/><Relationship Id="rId22" Type="http://schemas.openxmlformats.org/officeDocument/2006/relationships/image" Target="../media/image43.jpeg"/><Relationship Id="rId27" Type="http://schemas.openxmlformats.org/officeDocument/2006/relationships/image" Target="../media/image48.jpg"/></Relationships>
</file>

<file path=ppt/slides/_rels/slide3.xml.rels><?xml version="1.0" encoding="UTF-8" standalone="yes"?>
<Relationships xmlns="http://schemas.openxmlformats.org/package/2006/relationships"><Relationship Id="rId8" Type="http://schemas.openxmlformats.org/officeDocument/2006/relationships/image" Target="../media/image53.jpg"/><Relationship Id="rId13" Type="http://schemas.openxmlformats.org/officeDocument/2006/relationships/image" Target="../media/image57.jpg"/><Relationship Id="rId18" Type="http://schemas.openxmlformats.org/officeDocument/2006/relationships/image" Target="../media/image62.jpeg"/><Relationship Id="rId3" Type="http://schemas.openxmlformats.org/officeDocument/2006/relationships/image" Target="../media/image50.jpeg"/><Relationship Id="rId21" Type="http://schemas.openxmlformats.org/officeDocument/2006/relationships/image" Target="../media/image65.jpeg"/><Relationship Id="rId7" Type="http://schemas.openxmlformats.org/officeDocument/2006/relationships/image" Target="../media/image52.jpg"/><Relationship Id="rId12" Type="http://schemas.openxmlformats.org/officeDocument/2006/relationships/image" Target="../media/image56.jpeg"/><Relationship Id="rId17" Type="http://schemas.openxmlformats.org/officeDocument/2006/relationships/image" Target="../media/image61.jpeg"/><Relationship Id="rId25" Type="http://schemas.openxmlformats.org/officeDocument/2006/relationships/image" Target="../media/image69.jpg"/><Relationship Id="rId2" Type="http://schemas.openxmlformats.org/officeDocument/2006/relationships/notesSlide" Target="../notesSlides/notesSlide3.xml"/><Relationship Id="rId16" Type="http://schemas.openxmlformats.org/officeDocument/2006/relationships/image" Target="../media/image60.jpg"/><Relationship Id="rId20" Type="http://schemas.openxmlformats.org/officeDocument/2006/relationships/image" Target="../media/image64.png"/><Relationship Id="rId1" Type="http://schemas.openxmlformats.org/officeDocument/2006/relationships/slideLayout" Target="../slideLayouts/slideLayout1.xml"/><Relationship Id="rId6" Type="http://schemas.openxmlformats.org/officeDocument/2006/relationships/image" Target="../media/image51.jpeg"/><Relationship Id="rId11" Type="http://schemas.openxmlformats.org/officeDocument/2006/relationships/image" Target="../media/image9.jpeg"/><Relationship Id="rId24" Type="http://schemas.openxmlformats.org/officeDocument/2006/relationships/image" Target="../media/image68.png"/><Relationship Id="rId5" Type="http://schemas.openxmlformats.org/officeDocument/2006/relationships/image" Target="../media/image8.png"/><Relationship Id="rId15" Type="http://schemas.openxmlformats.org/officeDocument/2006/relationships/image" Target="../media/image59.jpg"/><Relationship Id="rId23" Type="http://schemas.openxmlformats.org/officeDocument/2006/relationships/image" Target="../media/image67.jpeg"/><Relationship Id="rId10" Type="http://schemas.openxmlformats.org/officeDocument/2006/relationships/image" Target="../media/image55.jpeg"/><Relationship Id="rId19" Type="http://schemas.openxmlformats.org/officeDocument/2006/relationships/image" Target="../media/image63.png"/><Relationship Id="rId4" Type="http://schemas.openxmlformats.org/officeDocument/2006/relationships/image" Target="../media/image7.jpeg"/><Relationship Id="rId9" Type="http://schemas.openxmlformats.org/officeDocument/2006/relationships/image" Target="../media/image54.jpg"/><Relationship Id="rId14" Type="http://schemas.openxmlformats.org/officeDocument/2006/relationships/image" Target="../media/image58.jpg"/><Relationship Id="rId22" Type="http://schemas.openxmlformats.org/officeDocument/2006/relationships/image" Target="../media/image6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1" name="Picture 2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813" y="4657371"/>
            <a:ext cx="724688" cy="819587"/>
          </a:xfrm>
          <a:prstGeom prst="rect">
            <a:avLst/>
          </a:prstGeom>
        </p:spPr>
      </p:pic>
      <p:sp>
        <p:nvSpPr>
          <p:cNvPr id="38" name="TextBox 37"/>
          <p:cNvSpPr txBox="1"/>
          <p:nvPr/>
        </p:nvSpPr>
        <p:spPr>
          <a:xfrm>
            <a:off x="155521" y="97458"/>
            <a:ext cx="8890805" cy="369332"/>
          </a:xfrm>
          <a:prstGeom prst="rect">
            <a:avLst/>
          </a:prstGeom>
          <a:noFill/>
        </p:spPr>
        <p:txBody>
          <a:bodyPr wrap="square" rtlCol="0">
            <a:spAutoFit/>
          </a:bodyPr>
          <a:lstStyle/>
          <a:p>
            <a:pPr algn="ctr"/>
            <a:r>
              <a:rPr lang="en-GB" dirty="0" smtClean="0"/>
              <a:t>SMALL DOMESTIC APPLIANCES </a:t>
            </a:r>
            <a:r>
              <a:rPr lang="en-GB" dirty="0" smtClean="0"/>
              <a:t>OFFERS</a:t>
            </a:r>
            <a:endParaRPr lang="en-US" dirty="0"/>
          </a:p>
        </p:txBody>
      </p:sp>
      <p:pic>
        <p:nvPicPr>
          <p:cNvPr id="152" name="Picture 15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556" y="1979949"/>
            <a:ext cx="859536" cy="408432"/>
          </a:xfrm>
          <a:prstGeom prst="rect">
            <a:avLst/>
          </a:prstGeom>
        </p:spPr>
      </p:pic>
      <p:pic>
        <p:nvPicPr>
          <p:cNvPr id="263" name="Picture 26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93786" y="1889771"/>
            <a:ext cx="494385" cy="865174"/>
          </a:xfrm>
          <a:prstGeom prst="rect">
            <a:avLst/>
          </a:prstGeom>
        </p:spPr>
      </p:pic>
      <p:pic>
        <p:nvPicPr>
          <p:cNvPr id="73" name="Picture 7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38455" y="576578"/>
            <a:ext cx="762000" cy="554736"/>
          </a:xfrm>
          <a:prstGeom prst="rect">
            <a:avLst/>
          </a:prstGeom>
        </p:spPr>
      </p:pic>
      <p:sp>
        <p:nvSpPr>
          <p:cNvPr id="5" name="Rounded Rectangle 4"/>
          <p:cNvSpPr/>
          <p:nvPr/>
        </p:nvSpPr>
        <p:spPr>
          <a:xfrm>
            <a:off x="118458" y="67917"/>
            <a:ext cx="8927869" cy="6225273"/>
          </a:xfrm>
          <a:prstGeom prst="roundRect">
            <a:avLst>
              <a:gd name="adj" fmla="val 3025"/>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44" name="Straight Connector 143"/>
          <p:cNvCxnSpPr/>
          <p:nvPr/>
        </p:nvCxnSpPr>
        <p:spPr>
          <a:xfrm>
            <a:off x="4203010" y="579774"/>
            <a:ext cx="0" cy="1208686"/>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7422822" y="507289"/>
            <a:ext cx="0" cy="1208686"/>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0" name="Rounded Rectangle 69"/>
          <p:cNvSpPr/>
          <p:nvPr/>
        </p:nvSpPr>
        <p:spPr>
          <a:xfrm>
            <a:off x="221056" y="594971"/>
            <a:ext cx="1136732" cy="1187540"/>
          </a:xfrm>
          <a:prstGeom prst="round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0" name="Rounded Rectangle 79"/>
          <p:cNvSpPr/>
          <p:nvPr/>
        </p:nvSpPr>
        <p:spPr>
          <a:xfrm>
            <a:off x="180723" y="446593"/>
            <a:ext cx="8813914" cy="5804123"/>
          </a:xfrm>
          <a:custGeom>
            <a:avLst/>
            <a:gdLst>
              <a:gd name="connsiteX0" fmla="*/ 0 w 8798889"/>
              <a:gd name="connsiteY0" fmla="*/ 453811 h 2722813"/>
              <a:gd name="connsiteX1" fmla="*/ 453811 w 8798889"/>
              <a:gd name="connsiteY1" fmla="*/ 0 h 2722813"/>
              <a:gd name="connsiteX2" fmla="*/ 8345078 w 8798889"/>
              <a:gd name="connsiteY2" fmla="*/ 0 h 2722813"/>
              <a:gd name="connsiteX3" fmla="*/ 8798889 w 8798889"/>
              <a:gd name="connsiteY3" fmla="*/ 453811 h 2722813"/>
              <a:gd name="connsiteX4" fmla="*/ 8798889 w 8798889"/>
              <a:gd name="connsiteY4" fmla="*/ 2269002 h 2722813"/>
              <a:gd name="connsiteX5" fmla="*/ 8345078 w 8798889"/>
              <a:gd name="connsiteY5" fmla="*/ 2722813 h 2722813"/>
              <a:gd name="connsiteX6" fmla="*/ 453811 w 8798889"/>
              <a:gd name="connsiteY6" fmla="*/ 2722813 h 2722813"/>
              <a:gd name="connsiteX7" fmla="*/ 0 w 8798889"/>
              <a:gd name="connsiteY7" fmla="*/ 2269002 h 2722813"/>
              <a:gd name="connsiteX8" fmla="*/ 0 w 8798889"/>
              <a:gd name="connsiteY8" fmla="*/ 453811 h 2722813"/>
              <a:gd name="connsiteX0" fmla="*/ 9414 w 8808303"/>
              <a:gd name="connsiteY0" fmla="*/ 453811 h 2722813"/>
              <a:gd name="connsiteX1" fmla="*/ 463225 w 8808303"/>
              <a:gd name="connsiteY1" fmla="*/ 0 h 2722813"/>
              <a:gd name="connsiteX2" fmla="*/ 8354492 w 8808303"/>
              <a:gd name="connsiteY2" fmla="*/ 0 h 2722813"/>
              <a:gd name="connsiteX3" fmla="*/ 8808303 w 8808303"/>
              <a:gd name="connsiteY3" fmla="*/ 453811 h 2722813"/>
              <a:gd name="connsiteX4" fmla="*/ 8808303 w 8808303"/>
              <a:gd name="connsiteY4" fmla="*/ 2269002 h 2722813"/>
              <a:gd name="connsiteX5" fmla="*/ 8354492 w 8808303"/>
              <a:gd name="connsiteY5" fmla="*/ 2722813 h 2722813"/>
              <a:gd name="connsiteX6" fmla="*/ 463225 w 8808303"/>
              <a:gd name="connsiteY6" fmla="*/ 2722813 h 2722813"/>
              <a:gd name="connsiteX7" fmla="*/ 9414 w 8808303"/>
              <a:gd name="connsiteY7" fmla="*/ 2269002 h 2722813"/>
              <a:gd name="connsiteX8" fmla="*/ 9414 w 8808303"/>
              <a:gd name="connsiteY8" fmla="*/ 453811 h 2722813"/>
              <a:gd name="connsiteX0" fmla="*/ 9414 w 8808303"/>
              <a:gd name="connsiteY0" fmla="*/ 453811 h 2722813"/>
              <a:gd name="connsiteX1" fmla="*/ 463225 w 8808303"/>
              <a:gd name="connsiteY1" fmla="*/ 0 h 2722813"/>
              <a:gd name="connsiteX2" fmla="*/ 8354492 w 8808303"/>
              <a:gd name="connsiteY2" fmla="*/ 0 h 2722813"/>
              <a:gd name="connsiteX3" fmla="*/ 8808303 w 8808303"/>
              <a:gd name="connsiteY3" fmla="*/ 453811 h 2722813"/>
              <a:gd name="connsiteX4" fmla="*/ 8808303 w 8808303"/>
              <a:gd name="connsiteY4" fmla="*/ 2269002 h 2722813"/>
              <a:gd name="connsiteX5" fmla="*/ 8354492 w 8808303"/>
              <a:gd name="connsiteY5" fmla="*/ 2722813 h 2722813"/>
              <a:gd name="connsiteX6" fmla="*/ 209225 w 8808303"/>
              <a:gd name="connsiteY6" fmla="*/ 2716463 h 2722813"/>
              <a:gd name="connsiteX7" fmla="*/ 9414 w 8808303"/>
              <a:gd name="connsiteY7" fmla="*/ 2269002 h 2722813"/>
              <a:gd name="connsiteX8" fmla="*/ 9414 w 8808303"/>
              <a:gd name="connsiteY8" fmla="*/ 453811 h 2722813"/>
              <a:gd name="connsiteX0" fmla="*/ 9414 w 8809602"/>
              <a:gd name="connsiteY0" fmla="*/ 453811 h 2722813"/>
              <a:gd name="connsiteX1" fmla="*/ 463225 w 8809602"/>
              <a:gd name="connsiteY1" fmla="*/ 0 h 2722813"/>
              <a:gd name="connsiteX2" fmla="*/ 8354492 w 8809602"/>
              <a:gd name="connsiteY2" fmla="*/ 0 h 2722813"/>
              <a:gd name="connsiteX3" fmla="*/ 8808303 w 8809602"/>
              <a:gd name="connsiteY3" fmla="*/ 453811 h 2722813"/>
              <a:gd name="connsiteX4" fmla="*/ 8808303 w 8809602"/>
              <a:gd name="connsiteY4" fmla="*/ 2269002 h 2722813"/>
              <a:gd name="connsiteX5" fmla="*/ 8589442 w 8809602"/>
              <a:gd name="connsiteY5" fmla="*/ 2722813 h 2722813"/>
              <a:gd name="connsiteX6" fmla="*/ 209225 w 8809602"/>
              <a:gd name="connsiteY6" fmla="*/ 2716463 h 2722813"/>
              <a:gd name="connsiteX7" fmla="*/ 9414 w 8809602"/>
              <a:gd name="connsiteY7" fmla="*/ 2269002 h 2722813"/>
              <a:gd name="connsiteX8" fmla="*/ 9414 w 8809602"/>
              <a:gd name="connsiteY8" fmla="*/ 453811 h 2722813"/>
              <a:gd name="connsiteX0" fmla="*/ 9414 w 8813914"/>
              <a:gd name="connsiteY0" fmla="*/ 479211 h 2748213"/>
              <a:gd name="connsiteX1" fmla="*/ 463225 w 8813914"/>
              <a:gd name="connsiteY1" fmla="*/ 25400 h 2748213"/>
              <a:gd name="connsiteX2" fmla="*/ 8614842 w 8813914"/>
              <a:gd name="connsiteY2" fmla="*/ 0 h 2748213"/>
              <a:gd name="connsiteX3" fmla="*/ 8808303 w 8813914"/>
              <a:gd name="connsiteY3" fmla="*/ 479211 h 2748213"/>
              <a:gd name="connsiteX4" fmla="*/ 8808303 w 8813914"/>
              <a:gd name="connsiteY4" fmla="*/ 2294402 h 2748213"/>
              <a:gd name="connsiteX5" fmla="*/ 8589442 w 8813914"/>
              <a:gd name="connsiteY5" fmla="*/ 2748213 h 2748213"/>
              <a:gd name="connsiteX6" fmla="*/ 209225 w 8813914"/>
              <a:gd name="connsiteY6" fmla="*/ 2741863 h 2748213"/>
              <a:gd name="connsiteX7" fmla="*/ 9414 w 8813914"/>
              <a:gd name="connsiteY7" fmla="*/ 2294402 h 2748213"/>
              <a:gd name="connsiteX8" fmla="*/ 9414 w 8813914"/>
              <a:gd name="connsiteY8" fmla="*/ 479211 h 2748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13914" h="2748213">
                <a:moveTo>
                  <a:pt x="9414" y="479211"/>
                </a:moveTo>
                <a:cubicBezTo>
                  <a:pt x="9414" y="228578"/>
                  <a:pt x="-104908" y="25400"/>
                  <a:pt x="463225" y="25400"/>
                </a:cubicBezTo>
                <a:lnTo>
                  <a:pt x="8614842" y="0"/>
                </a:lnTo>
                <a:cubicBezTo>
                  <a:pt x="8865475" y="0"/>
                  <a:pt x="8808303" y="228578"/>
                  <a:pt x="8808303" y="479211"/>
                </a:cubicBezTo>
                <a:lnTo>
                  <a:pt x="8808303" y="2294402"/>
                </a:lnTo>
                <a:cubicBezTo>
                  <a:pt x="8808303" y="2545035"/>
                  <a:pt x="8840075" y="2748213"/>
                  <a:pt x="8589442" y="2748213"/>
                </a:cubicBezTo>
                <a:lnTo>
                  <a:pt x="209225" y="2741863"/>
                </a:lnTo>
                <a:cubicBezTo>
                  <a:pt x="-41408" y="2741863"/>
                  <a:pt x="9414" y="2545035"/>
                  <a:pt x="9414" y="2294402"/>
                </a:cubicBezTo>
                <a:lnTo>
                  <a:pt x="9414" y="479211"/>
                </a:lnTo>
                <a:close/>
              </a:path>
            </a:pathLst>
          </a:cu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2" name="Straight Connector 11"/>
          <p:cNvCxnSpPr/>
          <p:nvPr/>
        </p:nvCxnSpPr>
        <p:spPr>
          <a:xfrm flipV="1">
            <a:off x="351417" y="1833399"/>
            <a:ext cx="8519917" cy="48808"/>
          </a:xfrm>
          <a:prstGeom prst="line">
            <a:avLst/>
          </a:prstGeom>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7615056" y="230762"/>
            <a:ext cx="1335921" cy="219291"/>
          </a:xfrm>
          <a:prstGeom prst="rect">
            <a:avLst/>
          </a:prstGeom>
          <a:noFill/>
        </p:spPr>
        <p:txBody>
          <a:bodyPr wrap="square" rtlCol="0">
            <a:spAutoFit/>
          </a:bodyPr>
          <a:lstStyle/>
          <a:p>
            <a:r>
              <a:rPr lang="en-GB" sz="825" dirty="0" smtClean="0"/>
              <a:t>Retail</a:t>
            </a:r>
            <a:r>
              <a:rPr lang="en-GB" sz="825" dirty="0" smtClean="0"/>
              <a:t> </a:t>
            </a:r>
            <a:r>
              <a:rPr lang="en-GB" sz="825" dirty="0" smtClean="0"/>
              <a:t>File: June 2025</a:t>
            </a:r>
            <a:endParaRPr lang="en-US" sz="825" dirty="0"/>
          </a:p>
        </p:txBody>
      </p:sp>
      <p:sp>
        <p:nvSpPr>
          <p:cNvPr id="81" name="Rectangle 80"/>
          <p:cNvSpPr/>
          <p:nvPr/>
        </p:nvSpPr>
        <p:spPr>
          <a:xfrm>
            <a:off x="1498619" y="985502"/>
            <a:ext cx="1187567" cy="819455"/>
          </a:xfrm>
          <a:prstGeom prst="rect">
            <a:avLst/>
          </a:prstGeom>
        </p:spPr>
        <p:txBody>
          <a:bodyPr wrap="square">
            <a:spAutoFit/>
          </a:bodyPr>
          <a:lstStyle/>
          <a:p>
            <a:r>
              <a:rPr lang="en-US" sz="675" b="1" u="sng" dirty="0">
                <a:solidFill>
                  <a:schemeClr val="accent5"/>
                </a:solidFill>
              </a:rPr>
              <a:t>AT 2515</a:t>
            </a:r>
          </a:p>
          <a:p>
            <a:r>
              <a:rPr lang="en-US" sz="675" dirty="0" smtClean="0"/>
              <a:t>SEVERIN GRILL TABLE WITH STAND 2300W, HIGH QUALITY SURFACE 851 CM2, REMOVABLE WINDSHIELD, VARIABLE THERMOSTAT </a:t>
            </a:r>
          </a:p>
          <a:p>
            <a:r>
              <a:rPr lang="en-US" sz="675" b="1" dirty="0" smtClean="0">
                <a:solidFill>
                  <a:schemeClr val="accent1">
                    <a:lumMod val="75000"/>
                  </a:schemeClr>
                </a:solidFill>
              </a:rPr>
              <a:t>RRP</a:t>
            </a:r>
            <a:r>
              <a:rPr lang="en-US" sz="675" b="1" dirty="0">
                <a:solidFill>
                  <a:schemeClr val="accent1">
                    <a:lumMod val="75000"/>
                  </a:schemeClr>
                </a:solidFill>
              </a:rPr>
              <a:t>: </a:t>
            </a:r>
            <a:r>
              <a:rPr lang="en-US" sz="675" b="1" dirty="0" smtClean="0">
                <a:solidFill>
                  <a:schemeClr val="accent1">
                    <a:lumMod val="75000"/>
                  </a:schemeClr>
                </a:solidFill>
              </a:rPr>
              <a:t>€44.99</a:t>
            </a:r>
            <a:endParaRPr lang="en-US" sz="675" dirty="0"/>
          </a:p>
        </p:txBody>
      </p:sp>
      <p:sp>
        <p:nvSpPr>
          <p:cNvPr id="82" name="Rectangle 81"/>
          <p:cNvSpPr/>
          <p:nvPr/>
        </p:nvSpPr>
        <p:spPr>
          <a:xfrm>
            <a:off x="2795502" y="892764"/>
            <a:ext cx="1624277" cy="923330"/>
          </a:xfrm>
          <a:prstGeom prst="rect">
            <a:avLst/>
          </a:prstGeom>
        </p:spPr>
        <p:txBody>
          <a:bodyPr wrap="square">
            <a:spAutoFit/>
          </a:bodyPr>
          <a:lstStyle/>
          <a:p>
            <a:r>
              <a:rPr lang="en-US" sz="675" b="1" u="sng" dirty="0">
                <a:solidFill>
                  <a:schemeClr val="accent5"/>
                </a:solidFill>
              </a:rPr>
              <a:t>AT 2234</a:t>
            </a:r>
          </a:p>
          <a:p>
            <a:r>
              <a:rPr lang="en-US" sz="675" dirty="0"/>
              <a:t>SEVERIN TOASTER, 4 SLICES, 1400W, HEAT INSULATED HOUSING WTH BURN WARMER, ELECTRONIC BROWNING CNTRL TEMP.SENSOR, MID-CYCLE CANCEL BUTTON, AUTO SWITCH OFF ,CRUM TRAY, </a:t>
            </a:r>
            <a:r>
              <a:rPr lang="en-US" sz="675" dirty="0" smtClean="0"/>
              <a:t>WHITE/GREY</a:t>
            </a:r>
          </a:p>
          <a:p>
            <a:r>
              <a:rPr lang="en-US" sz="675" b="1" dirty="0">
                <a:solidFill>
                  <a:schemeClr val="accent1">
                    <a:lumMod val="75000"/>
                  </a:schemeClr>
                </a:solidFill>
              </a:rPr>
              <a:t>RRP: </a:t>
            </a:r>
            <a:r>
              <a:rPr lang="en-US" sz="675" b="1" dirty="0" smtClean="0">
                <a:solidFill>
                  <a:schemeClr val="accent1">
                    <a:lumMod val="75000"/>
                  </a:schemeClr>
                </a:solidFill>
              </a:rPr>
              <a:t>€44.99</a:t>
            </a:r>
            <a:endParaRPr lang="en-US" sz="675" dirty="0"/>
          </a:p>
        </p:txBody>
      </p:sp>
      <p:pic>
        <p:nvPicPr>
          <p:cNvPr id="94" name="Picture 9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47723" y="544126"/>
            <a:ext cx="652272" cy="457200"/>
          </a:xfrm>
          <a:prstGeom prst="rect">
            <a:avLst/>
          </a:prstGeom>
        </p:spPr>
      </p:pic>
      <p:cxnSp>
        <p:nvCxnSpPr>
          <p:cNvPr id="95" name="Straight Connector 94"/>
          <p:cNvCxnSpPr/>
          <p:nvPr/>
        </p:nvCxnSpPr>
        <p:spPr>
          <a:xfrm>
            <a:off x="5913576" y="606645"/>
            <a:ext cx="0" cy="1208686"/>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11165" y="551922"/>
            <a:ext cx="1230244" cy="338554"/>
          </a:xfrm>
          <a:prstGeom prst="rect">
            <a:avLst/>
          </a:prstGeom>
          <a:noFill/>
        </p:spPr>
        <p:txBody>
          <a:bodyPr wrap="square" rtlCol="0">
            <a:spAutoFit/>
          </a:bodyPr>
          <a:lstStyle/>
          <a:p>
            <a:r>
              <a:rPr lang="en-US" sz="1600" b="1" dirty="0" smtClean="0">
                <a:solidFill>
                  <a:schemeClr val="bg1"/>
                </a:solidFill>
                <a:effectLst>
                  <a:outerShdw blurRad="38100" dist="38100" dir="2700000" algn="tl">
                    <a:srgbClr val="000000">
                      <a:alpha val="43137"/>
                    </a:srgbClr>
                  </a:outerShdw>
                </a:effectLst>
              </a:rPr>
              <a:t>BREAKFAST</a:t>
            </a:r>
            <a:endParaRPr lang="en-US" sz="1600" b="1" dirty="0">
              <a:solidFill>
                <a:schemeClr val="bg1"/>
              </a:solidFill>
              <a:effectLst>
                <a:outerShdw blurRad="38100" dist="38100" dir="2700000" algn="tl">
                  <a:srgbClr val="000000">
                    <a:alpha val="43137"/>
                  </a:srgbClr>
                </a:outerShdw>
              </a:effectLst>
            </a:endParaRPr>
          </a:p>
        </p:txBody>
      </p:sp>
      <p:pic>
        <p:nvPicPr>
          <p:cNvPr id="100" name="Picture 2" descr="Αποχυμωτής - Πολτοποιητής Severin Slow Juicer ES 356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05497" y="668709"/>
            <a:ext cx="219282" cy="219282"/>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12" descr="Severin Logo Download 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25383" y="547370"/>
            <a:ext cx="465338" cy="74454"/>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2" descr="Αποχυμωτής - Πολτοποιητής Severin Slow Juicer ES 356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832504" y="686528"/>
            <a:ext cx="219282" cy="219282"/>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12" descr="Severin Logo Download 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852390" y="565189"/>
            <a:ext cx="465338" cy="74454"/>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2" descr="Αποχυμωτής - Πολτοποιητής Severin Slow Juicer ES 356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402224" y="660475"/>
            <a:ext cx="219282" cy="219282"/>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12" descr="Severin Logo Download 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92372" y="560431"/>
            <a:ext cx="465338" cy="74454"/>
          </a:xfrm>
          <a:prstGeom prst="rect">
            <a:avLst/>
          </a:prstGeom>
          <a:noFill/>
          <a:extLst>
            <a:ext uri="{909E8E84-426E-40DD-AFC4-6F175D3DCCD1}">
              <a14:hiddenFill xmlns:a14="http://schemas.microsoft.com/office/drawing/2010/main">
                <a:solidFill>
                  <a:srgbClr val="FFFFFF"/>
                </a:solidFill>
              </a14:hiddenFill>
            </a:ext>
          </a:extLst>
        </p:spPr>
      </p:pic>
      <p:cxnSp>
        <p:nvCxnSpPr>
          <p:cNvPr id="110" name="Straight Connector 109"/>
          <p:cNvCxnSpPr/>
          <p:nvPr/>
        </p:nvCxnSpPr>
        <p:spPr>
          <a:xfrm>
            <a:off x="1445672" y="1913957"/>
            <a:ext cx="0" cy="1208686"/>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3066881" y="1968419"/>
            <a:ext cx="0" cy="1208686"/>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6850517" y="1913957"/>
            <a:ext cx="0" cy="1208686"/>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4944573" y="1946787"/>
            <a:ext cx="0" cy="1208686"/>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6" name="Rectangle 115"/>
          <p:cNvSpPr/>
          <p:nvPr/>
        </p:nvSpPr>
        <p:spPr>
          <a:xfrm>
            <a:off x="4298413" y="922667"/>
            <a:ext cx="1438691" cy="819455"/>
          </a:xfrm>
          <a:prstGeom prst="rect">
            <a:avLst/>
          </a:prstGeom>
        </p:spPr>
        <p:txBody>
          <a:bodyPr wrap="square">
            <a:spAutoFit/>
          </a:bodyPr>
          <a:lstStyle/>
          <a:p>
            <a:r>
              <a:rPr lang="en-US" sz="675" b="1" u="sng" dirty="0">
                <a:solidFill>
                  <a:schemeClr val="accent5"/>
                </a:solidFill>
              </a:rPr>
              <a:t>AT </a:t>
            </a:r>
            <a:r>
              <a:rPr lang="en-US" sz="675" b="1" u="sng" dirty="0">
                <a:solidFill>
                  <a:schemeClr val="accent5"/>
                </a:solidFill>
              </a:rPr>
              <a:t>2217</a:t>
            </a:r>
          </a:p>
          <a:p>
            <a:r>
              <a:rPr lang="en-US" sz="675" dirty="0"/>
              <a:t>SEVERIN TOASTER, 2 SLICES, 800W, AUTOMATIC,INTEGRADED BUN WARMER, FROZEN BREAD BUTTON WITH PILOT LIGHT,REHEAT FUCTION , RED METTALIC / </a:t>
            </a:r>
            <a:r>
              <a:rPr lang="en-US" sz="675" dirty="0" smtClean="0"/>
              <a:t>BLACK</a:t>
            </a:r>
            <a:r>
              <a:rPr lang="en-US" sz="675" b="1" dirty="0">
                <a:solidFill>
                  <a:schemeClr val="accent1">
                    <a:lumMod val="75000"/>
                  </a:schemeClr>
                </a:solidFill>
              </a:rPr>
              <a:t> RRP: </a:t>
            </a:r>
            <a:r>
              <a:rPr lang="en-US" sz="675" b="1" dirty="0" smtClean="0">
                <a:solidFill>
                  <a:schemeClr val="accent1">
                    <a:lumMod val="75000"/>
                  </a:schemeClr>
                </a:solidFill>
              </a:rPr>
              <a:t>€44.99</a:t>
            </a:r>
            <a:endParaRPr lang="en-US" sz="675" dirty="0"/>
          </a:p>
        </p:txBody>
      </p:sp>
      <p:sp>
        <p:nvSpPr>
          <p:cNvPr id="121" name="Rectangle 120"/>
          <p:cNvSpPr/>
          <p:nvPr/>
        </p:nvSpPr>
        <p:spPr>
          <a:xfrm>
            <a:off x="7496949" y="928193"/>
            <a:ext cx="1502744" cy="923330"/>
          </a:xfrm>
          <a:prstGeom prst="rect">
            <a:avLst/>
          </a:prstGeom>
        </p:spPr>
        <p:txBody>
          <a:bodyPr wrap="square">
            <a:spAutoFit/>
          </a:bodyPr>
          <a:lstStyle/>
          <a:p>
            <a:r>
              <a:rPr lang="en-US" sz="675" b="1" u="sng" dirty="0">
                <a:solidFill>
                  <a:schemeClr val="accent5"/>
                </a:solidFill>
              </a:rPr>
              <a:t>960639000</a:t>
            </a:r>
          </a:p>
          <a:p>
            <a:r>
              <a:rPr lang="en-US" sz="675" dirty="0"/>
              <a:t>TAURUS TOASTER MY TOAST DUPLO, 1450W, 2 EXTRA LONG VARIABLE SLOTS, 32MM WIDE GROOVES, DEFROST MODE, REHEAT, CANCEL COOK, EXTRA LIFT FOR PICKUP, CRUMB TRAY, CABLE HOUSING, </a:t>
            </a:r>
            <a:r>
              <a:rPr lang="en-US" sz="675" dirty="0" smtClean="0"/>
              <a:t>WHITE </a:t>
            </a:r>
            <a:r>
              <a:rPr lang="en-US" sz="675" b="1" dirty="0">
                <a:solidFill>
                  <a:schemeClr val="accent1">
                    <a:lumMod val="75000"/>
                  </a:schemeClr>
                </a:solidFill>
              </a:rPr>
              <a:t>RRP: </a:t>
            </a:r>
            <a:r>
              <a:rPr lang="en-US" sz="675" b="1" dirty="0" smtClean="0">
                <a:solidFill>
                  <a:schemeClr val="accent1">
                    <a:lumMod val="75000"/>
                  </a:schemeClr>
                </a:solidFill>
              </a:rPr>
              <a:t>€59.99</a:t>
            </a:r>
            <a:endParaRPr lang="en-US" sz="675" dirty="0"/>
          </a:p>
        </p:txBody>
      </p:sp>
      <p:sp>
        <p:nvSpPr>
          <p:cNvPr id="122" name="Rectangle 121"/>
          <p:cNvSpPr/>
          <p:nvPr/>
        </p:nvSpPr>
        <p:spPr>
          <a:xfrm>
            <a:off x="216214" y="2352836"/>
            <a:ext cx="1168338" cy="819455"/>
          </a:xfrm>
          <a:prstGeom prst="rect">
            <a:avLst/>
          </a:prstGeom>
        </p:spPr>
        <p:txBody>
          <a:bodyPr wrap="square">
            <a:spAutoFit/>
          </a:bodyPr>
          <a:lstStyle/>
          <a:p>
            <a:r>
              <a:rPr lang="en-US" sz="675" b="1" u="sng" dirty="0">
                <a:solidFill>
                  <a:schemeClr val="accent5"/>
                </a:solidFill>
              </a:rPr>
              <a:t>960650000</a:t>
            </a:r>
          </a:p>
          <a:p>
            <a:r>
              <a:rPr lang="en-US" sz="675" dirty="0"/>
              <a:t>TAURUS TOASTER ASTREA, 600W, FLAT TOASTER, QUARTZ HEATING ELEMENTS, 12 TOASTING </a:t>
            </a:r>
            <a:r>
              <a:rPr lang="en-US" sz="675" dirty="0" smtClean="0"/>
              <a:t>LEVELS </a:t>
            </a:r>
            <a:r>
              <a:rPr lang="en-US" sz="675" b="1" dirty="0">
                <a:solidFill>
                  <a:schemeClr val="accent1">
                    <a:lumMod val="75000"/>
                  </a:schemeClr>
                </a:solidFill>
              </a:rPr>
              <a:t>RRP: </a:t>
            </a:r>
            <a:r>
              <a:rPr lang="en-US" sz="675" b="1" dirty="0" smtClean="0">
                <a:solidFill>
                  <a:schemeClr val="accent1">
                    <a:lumMod val="75000"/>
                  </a:schemeClr>
                </a:solidFill>
              </a:rPr>
              <a:t>€29.99</a:t>
            </a:r>
            <a:endParaRPr lang="en-US" sz="675" dirty="0"/>
          </a:p>
          <a:p>
            <a:endParaRPr lang="en-US" sz="675" dirty="0"/>
          </a:p>
        </p:txBody>
      </p:sp>
      <p:pic>
        <p:nvPicPr>
          <p:cNvPr id="145" name="Picture 14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479813" y="539414"/>
            <a:ext cx="466597" cy="122033"/>
          </a:xfrm>
          <a:prstGeom prst="rect">
            <a:avLst/>
          </a:prstGeom>
        </p:spPr>
      </p:pic>
      <p:pic>
        <p:nvPicPr>
          <p:cNvPr id="148" name="Picture 14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55880" y="1986264"/>
            <a:ext cx="466597" cy="122033"/>
          </a:xfrm>
          <a:prstGeom prst="rect">
            <a:avLst/>
          </a:prstGeom>
        </p:spPr>
      </p:pic>
      <p:cxnSp>
        <p:nvCxnSpPr>
          <p:cNvPr id="149" name="Straight Connector 148"/>
          <p:cNvCxnSpPr/>
          <p:nvPr/>
        </p:nvCxnSpPr>
        <p:spPr>
          <a:xfrm flipV="1">
            <a:off x="331008" y="3230467"/>
            <a:ext cx="8519917" cy="488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3051786" y="3322550"/>
            <a:ext cx="0" cy="1208686"/>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7495450" y="3303500"/>
            <a:ext cx="0" cy="1208686"/>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4399707" y="3297578"/>
            <a:ext cx="0" cy="1208686"/>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64" name="Picture 2" descr="Αποχυμωτής - Πολτοποιητής Severin Slow Juicer ES 356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43752" y="2039787"/>
            <a:ext cx="219282" cy="219282"/>
          </a:xfrm>
          <a:prstGeom prst="rect">
            <a:avLst/>
          </a:prstGeom>
          <a:noFill/>
          <a:extLst>
            <a:ext uri="{909E8E84-426E-40DD-AFC4-6F175D3DCCD1}">
              <a14:hiddenFill xmlns:a14="http://schemas.microsoft.com/office/drawing/2010/main">
                <a:solidFill>
                  <a:srgbClr val="FFFFFF"/>
                </a:solidFill>
              </a14:hiddenFill>
            </a:ext>
          </a:extLst>
        </p:spPr>
      </p:pic>
      <p:pic>
        <p:nvPicPr>
          <p:cNvPr id="165" name="Picture 12" descr="Severin Logo Download 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04309" y="1940091"/>
            <a:ext cx="465338" cy="74454"/>
          </a:xfrm>
          <a:prstGeom prst="rect">
            <a:avLst/>
          </a:prstGeom>
          <a:noFill/>
          <a:extLst>
            <a:ext uri="{909E8E84-426E-40DD-AFC4-6F175D3DCCD1}">
              <a14:hiddenFill xmlns:a14="http://schemas.microsoft.com/office/drawing/2010/main">
                <a:solidFill>
                  <a:srgbClr val="FFFFFF"/>
                </a:solidFill>
              </a14:hiddenFill>
            </a:ext>
          </a:extLst>
        </p:spPr>
      </p:pic>
      <p:sp>
        <p:nvSpPr>
          <p:cNvPr id="166" name="Rectangle 165"/>
          <p:cNvSpPr/>
          <p:nvPr/>
        </p:nvSpPr>
        <p:spPr>
          <a:xfrm>
            <a:off x="1384552" y="2392252"/>
            <a:ext cx="1653754" cy="819455"/>
          </a:xfrm>
          <a:prstGeom prst="rect">
            <a:avLst/>
          </a:prstGeom>
        </p:spPr>
        <p:txBody>
          <a:bodyPr wrap="square">
            <a:spAutoFit/>
          </a:bodyPr>
          <a:lstStyle/>
          <a:p>
            <a:r>
              <a:rPr lang="en-US" sz="675" b="1" u="sng" dirty="0">
                <a:solidFill>
                  <a:schemeClr val="accent5"/>
                </a:solidFill>
              </a:rPr>
              <a:t>WK 3418</a:t>
            </a:r>
          </a:p>
          <a:p>
            <a:r>
              <a:rPr lang="en-US" sz="675" dirty="0"/>
              <a:t>SEVERIN KETTLE JUG, DIGITAL ELECTRIC, 3000W, 1.7L, XXL OPENING, 360° CENTRAL CORDLESS SYSTEM, LEVEL INDICATOR BOTH SIDES, </a:t>
            </a:r>
            <a:r>
              <a:rPr lang="en-US" sz="675" dirty="0" smtClean="0"/>
              <a:t>STAINLESS-STEEL</a:t>
            </a:r>
          </a:p>
          <a:p>
            <a:r>
              <a:rPr lang="en-US" sz="675" dirty="0" smtClean="0"/>
              <a:t> </a:t>
            </a:r>
            <a:r>
              <a:rPr lang="en-US" sz="675" b="1" dirty="0">
                <a:solidFill>
                  <a:schemeClr val="accent1">
                    <a:lumMod val="75000"/>
                  </a:schemeClr>
                </a:solidFill>
              </a:rPr>
              <a:t>RRP: </a:t>
            </a:r>
            <a:r>
              <a:rPr lang="en-US" sz="675" b="1" dirty="0" smtClean="0">
                <a:solidFill>
                  <a:schemeClr val="accent1">
                    <a:lumMod val="75000"/>
                  </a:schemeClr>
                </a:solidFill>
              </a:rPr>
              <a:t>€69.99</a:t>
            </a:r>
            <a:endParaRPr lang="en-US" sz="675" dirty="0"/>
          </a:p>
          <a:p>
            <a:endParaRPr lang="en-US" sz="675" dirty="0"/>
          </a:p>
        </p:txBody>
      </p:sp>
      <p:cxnSp>
        <p:nvCxnSpPr>
          <p:cNvPr id="170" name="Straight Connector 169"/>
          <p:cNvCxnSpPr/>
          <p:nvPr/>
        </p:nvCxnSpPr>
        <p:spPr>
          <a:xfrm flipV="1">
            <a:off x="259162" y="4601458"/>
            <a:ext cx="8519917" cy="48808"/>
          </a:xfrm>
          <a:prstGeom prst="line">
            <a:avLst/>
          </a:prstGeom>
        </p:spPr>
        <p:style>
          <a:lnRef idx="1">
            <a:schemeClr val="accent1"/>
          </a:lnRef>
          <a:fillRef idx="0">
            <a:schemeClr val="accent1"/>
          </a:fillRef>
          <a:effectRef idx="0">
            <a:schemeClr val="accent1"/>
          </a:effectRef>
          <a:fontRef idx="minor">
            <a:schemeClr val="tx1"/>
          </a:fontRef>
        </p:style>
      </p:cxnSp>
      <p:pic>
        <p:nvPicPr>
          <p:cNvPr id="186" name="Grafik 367">
            <a:extLst>
              <a:ext uri="{FF2B5EF4-FFF2-40B4-BE49-F238E27FC236}">
                <a16:creationId xmlns:lc="http://schemas.openxmlformats.org/drawingml/2006/lockedCanvas" xmlns:a16="http://schemas.microsoft.com/office/drawing/2014/main" xmlns="" xmlns:xdr="http://schemas.openxmlformats.org/drawingml/2006/spreadsheetDrawing" id="{00000000-0008-0000-0000-000070010000}"/>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2439491" y="1922965"/>
            <a:ext cx="485775" cy="564666"/>
          </a:xfrm>
          <a:prstGeom prst="rect">
            <a:avLst/>
          </a:prstGeom>
        </p:spPr>
      </p:pic>
      <p:cxnSp>
        <p:nvCxnSpPr>
          <p:cNvPr id="234" name="Straight Connector 233"/>
          <p:cNvCxnSpPr/>
          <p:nvPr/>
        </p:nvCxnSpPr>
        <p:spPr>
          <a:xfrm>
            <a:off x="1489762" y="4779213"/>
            <a:ext cx="14696" cy="1390228"/>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41" name="Picture 2" descr="Αποχυμωτής - Πολτοποιητής Severin Slow Juicer ES 356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74535" y="2082274"/>
            <a:ext cx="219282" cy="219282"/>
          </a:xfrm>
          <a:prstGeom prst="rect">
            <a:avLst/>
          </a:prstGeom>
          <a:noFill/>
          <a:extLst>
            <a:ext uri="{909E8E84-426E-40DD-AFC4-6F175D3DCCD1}">
              <a14:hiddenFill xmlns:a14="http://schemas.microsoft.com/office/drawing/2010/main">
                <a:solidFill>
                  <a:srgbClr val="FFFFFF"/>
                </a:solidFill>
              </a14:hiddenFill>
            </a:ext>
          </a:extLst>
        </p:spPr>
      </p:pic>
      <p:pic>
        <p:nvPicPr>
          <p:cNvPr id="242" name="Picture 12" descr="Severin Logo Download 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35092" y="1982578"/>
            <a:ext cx="465338" cy="74454"/>
          </a:xfrm>
          <a:prstGeom prst="rect">
            <a:avLst/>
          </a:prstGeom>
          <a:noFill/>
          <a:extLst>
            <a:ext uri="{909E8E84-426E-40DD-AFC4-6F175D3DCCD1}">
              <a14:hiddenFill xmlns:a14="http://schemas.microsoft.com/office/drawing/2010/main">
                <a:solidFill>
                  <a:srgbClr val="FFFFFF"/>
                </a:solidFill>
              </a14:hiddenFill>
            </a:ext>
          </a:extLst>
        </p:spPr>
      </p:pic>
      <p:pic>
        <p:nvPicPr>
          <p:cNvPr id="243" name="Picture 2" descr="Αποχυμωτής - Πολτοποιητής Severin Slow Juicer ES 356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68482" y="2061130"/>
            <a:ext cx="219282" cy="219282"/>
          </a:xfrm>
          <a:prstGeom prst="rect">
            <a:avLst/>
          </a:prstGeom>
          <a:noFill/>
          <a:extLst>
            <a:ext uri="{909E8E84-426E-40DD-AFC4-6F175D3DCCD1}">
              <a14:hiddenFill xmlns:a14="http://schemas.microsoft.com/office/drawing/2010/main">
                <a:solidFill>
                  <a:srgbClr val="FFFFFF"/>
                </a:solidFill>
              </a14:hiddenFill>
            </a:ext>
          </a:extLst>
        </p:spPr>
      </p:pic>
      <p:pic>
        <p:nvPicPr>
          <p:cNvPr id="244" name="Picture 12" descr="Severin Logo Download 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129039" y="1961434"/>
            <a:ext cx="465338" cy="74454"/>
          </a:xfrm>
          <a:prstGeom prst="rect">
            <a:avLst/>
          </a:prstGeom>
          <a:noFill/>
          <a:extLst>
            <a:ext uri="{909E8E84-426E-40DD-AFC4-6F175D3DCCD1}">
              <a14:hiddenFill xmlns:a14="http://schemas.microsoft.com/office/drawing/2010/main">
                <a:solidFill>
                  <a:srgbClr val="FFFFFF"/>
                </a:solidFill>
              </a14:hiddenFill>
            </a:ext>
          </a:extLst>
        </p:spPr>
      </p:pic>
      <p:pic>
        <p:nvPicPr>
          <p:cNvPr id="245" name="Picture 2" descr="Αποχυμωτής - Πολτοποιητής Severin Slow Juicer ES 356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71027" y="2046483"/>
            <a:ext cx="219282" cy="219282"/>
          </a:xfrm>
          <a:prstGeom prst="rect">
            <a:avLst/>
          </a:prstGeom>
          <a:noFill/>
          <a:extLst>
            <a:ext uri="{909E8E84-426E-40DD-AFC4-6F175D3DCCD1}">
              <a14:hiddenFill xmlns:a14="http://schemas.microsoft.com/office/drawing/2010/main">
                <a:solidFill>
                  <a:srgbClr val="FFFFFF"/>
                </a:solidFill>
              </a14:hiddenFill>
            </a:ext>
          </a:extLst>
        </p:spPr>
      </p:pic>
      <p:pic>
        <p:nvPicPr>
          <p:cNvPr id="246" name="Picture 12" descr="Severin Logo Download 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931584" y="1946787"/>
            <a:ext cx="465338" cy="74454"/>
          </a:xfrm>
          <a:prstGeom prst="rect">
            <a:avLst/>
          </a:prstGeom>
          <a:noFill/>
          <a:extLst>
            <a:ext uri="{909E8E84-426E-40DD-AFC4-6F175D3DCCD1}">
              <a14:hiddenFill xmlns:a14="http://schemas.microsoft.com/office/drawing/2010/main">
                <a:solidFill>
                  <a:srgbClr val="FFFFFF"/>
                </a:solidFill>
              </a14:hiddenFill>
            </a:ext>
          </a:extLst>
        </p:spPr>
      </p:pic>
      <p:sp>
        <p:nvSpPr>
          <p:cNvPr id="260" name="Rectangle 259"/>
          <p:cNvSpPr/>
          <p:nvPr/>
        </p:nvSpPr>
        <p:spPr>
          <a:xfrm>
            <a:off x="3135621" y="2557610"/>
            <a:ext cx="1954006" cy="715581"/>
          </a:xfrm>
          <a:prstGeom prst="rect">
            <a:avLst/>
          </a:prstGeom>
        </p:spPr>
        <p:txBody>
          <a:bodyPr wrap="square">
            <a:spAutoFit/>
          </a:bodyPr>
          <a:lstStyle/>
          <a:p>
            <a:r>
              <a:rPr lang="en-US" sz="675" b="1" u="sng" dirty="0">
                <a:solidFill>
                  <a:schemeClr val="accent5"/>
                </a:solidFill>
              </a:rPr>
              <a:t>ES 3571 </a:t>
            </a:r>
          </a:p>
          <a:p>
            <a:r>
              <a:rPr lang="en-US" sz="675" dirty="0"/>
              <a:t>SEVERIN SLOW JUICER,150W,1L JUICE CONTAINER,1.3L PULP CONTAINER,2 FILTER INSERTS AND ADDITIONAL FROZEN FRUITS ATTACHMENT </a:t>
            </a:r>
            <a:r>
              <a:rPr lang="en-US" sz="675" b="1" dirty="0">
                <a:solidFill>
                  <a:schemeClr val="accent1">
                    <a:lumMod val="75000"/>
                  </a:schemeClr>
                </a:solidFill>
              </a:rPr>
              <a:t>RRP: </a:t>
            </a:r>
            <a:r>
              <a:rPr lang="en-US" sz="675" b="1" dirty="0" smtClean="0">
                <a:solidFill>
                  <a:schemeClr val="accent1">
                    <a:lumMod val="75000"/>
                  </a:schemeClr>
                </a:solidFill>
              </a:rPr>
              <a:t>€149.99</a:t>
            </a:r>
            <a:endParaRPr lang="en-US" sz="675" dirty="0"/>
          </a:p>
          <a:p>
            <a:endParaRPr lang="en-US" sz="675" dirty="0"/>
          </a:p>
        </p:txBody>
      </p:sp>
      <p:sp>
        <p:nvSpPr>
          <p:cNvPr id="261" name="Rectangle 260"/>
          <p:cNvSpPr/>
          <p:nvPr/>
        </p:nvSpPr>
        <p:spPr>
          <a:xfrm>
            <a:off x="6885320" y="2437536"/>
            <a:ext cx="2002306" cy="923330"/>
          </a:xfrm>
          <a:prstGeom prst="rect">
            <a:avLst/>
          </a:prstGeom>
        </p:spPr>
        <p:txBody>
          <a:bodyPr wrap="square">
            <a:spAutoFit/>
          </a:bodyPr>
          <a:lstStyle/>
          <a:p>
            <a:r>
              <a:rPr lang="en-US" sz="675" b="1" u="sng" dirty="0">
                <a:solidFill>
                  <a:schemeClr val="accent5"/>
                </a:solidFill>
              </a:rPr>
              <a:t>ES 3566 </a:t>
            </a:r>
          </a:p>
          <a:p>
            <a:r>
              <a:rPr lang="en-US" sz="675" dirty="0"/>
              <a:t>SEVERIN JUICE EXTRACTOR 400W, 2 SPEEDS, MAX 14.150RPM, REMOVABLE 500ML PULP CONTAINER, EASYTOCLEAN, SAFETY LOCK, JUICE CONTAINER WTH FOAM SEPARATOR 450ML, S/S MICRO CONTAINER &amp; CUTTER, FOOD CHUTE</a:t>
            </a:r>
          </a:p>
          <a:p>
            <a:r>
              <a:rPr lang="en-US" sz="675" b="1" dirty="0">
                <a:solidFill>
                  <a:schemeClr val="accent1">
                    <a:lumMod val="75000"/>
                  </a:schemeClr>
                </a:solidFill>
              </a:rPr>
              <a:t>RRP: </a:t>
            </a:r>
            <a:r>
              <a:rPr lang="en-US" sz="675" b="1" dirty="0" smtClean="0">
                <a:solidFill>
                  <a:schemeClr val="accent1">
                    <a:lumMod val="75000"/>
                  </a:schemeClr>
                </a:solidFill>
              </a:rPr>
              <a:t>€59.99</a:t>
            </a:r>
            <a:endParaRPr lang="en-US" sz="675" dirty="0"/>
          </a:p>
          <a:p>
            <a:endParaRPr lang="en-US" sz="675" b="1" dirty="0"/>
          </a:p>
        </p:txBody>
      </p:sp>
      <p:sp>
        <p:nvSpPr>
          <p:cNvPr id="262" name="Rectangle 261"/>
          <p:cNvSpPr/>
          <p:nvPr/>
        </p:nvSpPr>
        <p:spPr>
          <a:xfrm>
            <a:off x="5053615" y="2431536"/>
            <a:ext cx="1851834" cy="819455"/>
          </a:xfrm>
          <a:prstGeom prst="rect">
            <a:avLst/>
          </a:prstGeom>
        </p:spPr>
        <p:txBody>
          <a:bodyPr wrap="square">
            <a:spAutoFit/>
          </a:bodyPr>
          <a:lstStyle/>
          <a:p>
            <a:r>
              <a:rPr lang="en-US" sz="675" b="1" u="sng" dirty="0">
                <a:solidFill>
                  <a:schemeClr val="accent5"/>
                </a:solidFill>
              </a:rPr>
              <a:t>ES 3570</a:t>
            </a:r>
          </a:p>
          <a:p>
            <a:r>
              <a:rPr lang="en-US" sz="675" dirty="0"/>
              <a:t>SEVERIN JUICE EXTRACTOR 800W, 19000RPM, REMOVABLE 1100ML PULP CONTAINER, EASYTOCLEAN, SAFETY LOCK, JUICE CONTAINER WTH FOAM, SEPARATOR, APPROX.1000L, WIDE FEED OPENING, S/S MICRO CONTAINER &amp; CUTTER </a:t>
            </a:r>
            <a:r>
              <a:rPr lang="en-US" sz="675" b="1" dirty="0">
                <a:solidFill>
                  <a:schemeClr val="accent1">
                    <a:lumMod val="75000"/>
                  </a:schemeClr>
                </a:solidFill>
              </a:rPr>
              <a:t>RRP: </a:t>
            </a:r>
            <a:r>
              <a:rPr lang="en-US" sz="675" b="1" dirty="0" smtClean="0">
                <a:solidFill>
                  <a:schemeClr val="accent1">
                    <a:lumMod val="75000"/>
                  </a:schemeClr>
                </a:solidFill>
              </a:rPr>
              <a:t>€99.99</a:t>
            </a:r>
            <a:endParaRPr lang="en-US" sz="675" dirty="0"/>
          </a:p>
        </p:txBody>
      </p:sp>
      <p:pic>
        <p:nvPicPr>
          <p:cNvPr id="264" name="Picture 26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925512" y="1875800"/>
            <a:ext cx="641776" cy="732462"/>
          </a:xfrm>
          <a:prstGeom prst="rect">
            <a:avLst/>
          </a:prstGeom>
        </p:spPr>
      </p:pic>
      <p:pic>
        <p:nvPicPr>
          <p:cNvPr id="265" name="Picture 26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978565" y="1855079"/>
            <a:ext cx="664503" cy="697399"/>
          </a:xfrm>
          <a:prstGeom prst="rect">
            <a:avLst/>
          </a:prstGeom>
        </p:spPr>
      </p:pic>
      <p:cxnSp>
        <p:nvCxnSpPr>
          <p:cNvPr id="266" name="Straight Connector 265"/>
          <p:cNvCxnSpPr/>
          <p:nvPr/>
        </p:nvCxnSpPr>
        <p:spPr>
          <a:xfrm>
            <a:off x="3032378" y="4722063"/>
            <a:ext cx="14696" cy="1390228"/>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a:off x="4425637" y="4705890"/>
            <a:ext cx="14696" cy="1390228"/>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a:off x="6053769" y="4712472"/>
            <a:ext cx="14696" cy="1390228"/>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944573" y="524202"/>
            <a:ext cx="585216" cy="524256"/>
          </a:xfrm>
          <a:prstGeom prst="rect">
            <a:avLst/>
          </a:prstGeom>
        </p:spPr>
      </p:pic>
      <p:pic>
        <p:nvPicPr>
          <p:cNvPr id="150" name="Picture 149"/>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979364" y="501986"/>
            <a:ext cx="914400" cy="536448"/>
          </a:xfrm>
          <a:prstGeom prst="rect">
            <a:avLst/>
          </a:prstGeom>
        </p:spPr>
      </p:pic>
      <p:cxnSp>
        <p:nvCxnSpPr>
          <p:cNvPr id="125" name="Straight Connector 124"/>
          <p:cNvCxnSpPr/>
          <p:nvPr/>
        </p:nvCxnSpPr>
        <p:spPr>
          <a:xfrm>
            <a:off x="2756785" y="526971"/>
            <a:ext cx="0" cy="1208686"/>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26" name="Grafik 302">
            <a:extLst>
              <a:ext uri="{FF2B5EF4-FFF2-40B4-BE49-F238E27FC236}">
                <a16:creationId xmlns:lc="http://schemas.openxmlformats.org/drawingml/2006/lockedCanvas" xmlns:a16="http://schemas.microsoft.com/office/drawing/2014/main" xmlns="" xmlns:xdr="http://schemas.openxmlformats.org/drawingml/2006/spreadsheetDrawing" id="{00000000-0008-0000-0000-00002D040000}"/>
              </a:ext>
            </a:extLst>
          </p:cNvPr>
          <p:cNvPicPr>
            <a:picLocks noChangeAspect="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6435640" y="488808"/>
            <a:ext cx="706292" cy="686112"/>
          </a:xfrm>
          <a:prstGeom prst="rect">
            <a:avLst/>
          </a:prstGeom>
          <a:noFill/>
          <a:ln w="9525">
            <a:noFill/>
            <a:miter lim="800000"/>
            <a:headEnd/>
            <a:tailEnd/>
          </a:ln>
        </p:spPr>
      </p:pic>
      <p:sp>
        <p:nvSpPr>
          <p:cNvPr id="127" name="Rectangle 126"/>
          <p:cNvSpPr/>
          <p:nvPr/>
        </p:nvSpPr>
        <p:spPr>
          <a:xfrm>
            <a:off x="5950075" y="1041825"/>
            <a:ext cx="1435542" cy="715581"/>
          </a:xfrm>
          <a:prstGeom prst="rect">
            <a:avLst/>
          </a:prstGeom>
        </p:spPr>
        <p:txBody>
          <a:bodyPr wrap="square">
            <a:spAutoFit/>
          </a:bodyPr>
          <a:lstStyle/>
          <a:p>
            <a:r>
              <a:rPr lang="en-US" sz="675" b="1" u="sng" dirty="0">
                <a:solidFill>
                  <a:schemeClr val="accent5"/>
                </a:solidFill>
              </a:rPr>
              <a:t>AT </a:t>
            </a:r>
            <a:r>
              <a:rPr lang="en-US" sz="675" b="1" u="sng" dirty="0">
                <a:solidFill>
                  <a:schemeClr val="accent5"/>
                </a:solidFill>
              </a:rPr>
              <a:t>2287</a:t>
            </a:r>
          </a:p>
          <a:p>
            <a:r>
              <a:rPr lang="en-US" sz="675" dirty="0"/>
              <a:t>SEVERIN TOASTER, 2 SLICES, 700W, AUTOMATIC, STAINLESS STEEL, INTEGRATED BREAD ROLL TOASTING, ADJUSTABLE DEGREE, </a:t>
            </a:r>
            <a:r>
              <a:rPr lang="en-US" sz="675" dirty="0" smtClean="0"/>
              <a:t>BLACK </a:t>
            </a:r>
            <a:r>
              <a:rPr lang="en-US" sz="675" b="1" dirty="0">
                <a:solidFill>
                  <a:schemeClr val="accent1">
                    <a:lumMod val="75000"/>
                  </a:schemeClr>
                </a:solidFill>
              </a:rPr>
              <a:t>RRP: </a:t>
            </a:r>
            <a:r>
              <a:rPr lang="en-US" sz="675" b="1" dirty="0" smtClean="0">
                <a:solidFill>
                  <a:schemeClr val="accent1">
                    <a:lumMod val="75000"/>
                  </a:schemeClr>
                </a:solidFill>
              </a:rPr>
              <a:t>€29.99</a:t>
            </a:r>
            <a:endParaRPr lang="en-US" sz="675" dirty="0"/>
          </a:p>
        </p:txBody>
      </p:sp>
      <p:pic>
        <p:nvPicPr>
          <p:cNvPr id="128" name="Picture 2" descr="Αποχυμωτής - Πολτοποιητής Severin Slow Juicer ES 356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31370" y="647646"/>
            <a:ext cx="219282" cy="219282"/>
          </a:xfrm>
          <a:prstGeom prst="rect">
            <a:avLst/>
          </a:prstGeom>
          <a:noFill/>
          <a:extLst>
            <a:ext uri="{909E8E84-426E-40DD-AFC4-6F175D3DCCD1}">
              <a14:hiddenFill xmlns:a14="http://schemas.microsoft.com/office/drawing/2010/main">
                <a:solidFill>
                  <a:srgbClr val="FFFFFF"/>
                </a:solidFill>
              </a14:hiddenFill>
            </a:ext>
          </a:extLst>
        </p:spPr>
      </p:pic>
      <p:pic>
        <p:nvPicPr>
          <p:cNvPr id="130" name="Picture 12" descr="Severin Logo Download 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023398" y="554008"/>
            <a:ext cx="465338" cy="74454"/>
          </a:xfrm>
          <a:prstGeom prst="rect">
            <a:avLst/>
          </a:prstGeom>
          <a:noFill/>
          <a:extLst>
            <a:ext uri="{909E8E84-426E-40DD-AFC4-6F175D3DCCD1}">
              <a14:hiddenFill xmlns:a14="http://schemas.microsoft.com/office/drawing/2010/main">
                <a:solidFill>
                  <a:srgbClr val="FFFFFF"/>
                </a:solidFill>
              </a14:hiddenFill>
            </a:ext>
          </a:extLst>
        </p:spPr>
      </p:pic>
      <p:sp>
        <p:nvSpPr>
          <p:cNvPr id="169" name="Rounded Rectangle 168"/>
          <p:cNvSpPr/>
          <p:nvPr/>
        </p:nvSpPr>
        <p:spPr>
          <a:xfrm>
            <a:off x="309532" y="3360866"/>
            <a:ext cx="1121622" cy="1181467"/>
          </a:xfrm>
          <a:prstGeom prst="roundRect">
            <a:avLst/>
          </a:prstGeom>
          <a:blipFill>
            <a:blip r:embed="rId1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2" name="TextBox 171"/>
          <p:cNvSpPr txBox="1"/>
          <p:nvPr/>
        </p:nvSpPr>
        <p:spPr>
          <a:xfrm>
            <a:off x="245173" y="3325181"/>
            <a:ext cx="1167401" cy="338554"/>
          </a:xfrm>
          <a:prstGeom prst="rect">
            <a:avLst/>
          </a:prstGeom>
          <a:noFill/>
        </p:spPr>
        <p:txBody>
          <a:bodyPr wrap="square" rtlCol="0">
            <a:spAutoFit/>
          </a:bodyPr>
          <a:lstStyle/>
          <a:p>
            <a:pPr algn="ctr"/>
            <a:r>
              <a:rPr lang="en-US" sz="1600" b="1" dirty="0" smtClean="0">
                <a:solidFill>
                  <a:schemeClr val="bg1"/>
                </a:solidFill>
                <a:effectLst>
                  <a:outerShdw blurRad="38100" dist="38100" dir="2700000" algn="tl">
                    <a:srgbClr val="000000">
                      <a:alpha val="43137"/>
                    </a:srgbClr>
                  </a:outerShdw>
                </a:effectLst>
              </a:rPr>
              <a:t>COFFEE</a:t>
            </a:r>
            <a:endParaRPr lang="en-US" sz="1600" b="1" dirty="0">
              <a:solidFill>
                <a:schemeClr val="bg1"/>
              </a:solidFill>
              <a:effectLst>
                <a:outerShdw blurRad="38100" dist="38100" dir="2700000" algn="tl">
                  <a:srgbClr val="000000">
                    <a:alpha val="43137"/>
                  </a:srgbClr>
                </a:outerShdw>
              </a:effectLst>
            </a:endParaRPr>
          </a:p>
        </p:txBody>
      </p:sp>
      <p:pic>
        <p:nvPicPr>
          <p:cNvPr id="179" name="Picture 178"/>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944872" y="4783640"/>
            <a:ext cx="396240" cy="640080"/>
          </a:xfrm>
          <a:prstGeom prst="rect">
            <a:avLst/>
          </a:prstGeom>
        </p:spPr>
      </p:pic>
      <p:pic>
        <p:nvPicPr>
          <p:cNvPr id="185" name="Grafik 364">
            <a:extLst>
              <a:ext uri="{FF2B5EF4-FFF2-40B4-BE49-F238E27FC236}">
                <a16:creationId xmlns:lc="http://schemas.openxmlformats.org/drawingml/2006/lockedCanvas" xmlns:a16="http://schemas.microsoft.com/office/drawing/2014/main" xmlns="" xmlns:xdr="http://schemas.openxmlformats.org/drawingml/2006/spreadsheetDrawing" id="{00000000-0008-0000-0000-00006D010000}"/>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2441406" y="4758656"/>
            <a:ext cx="428624" cy="658521"/>
          </a:xfrm>
          <a:prstGeom prst="rect">
            <a:avLst/>
          </a:prstGeom>
        </p:spPr>
      </p:pic>
      <p:pic>
        <p:nvPicPr>
          <p:cNvPr id="187" name="Picture 186" descr="Severin KM 3874 Ηλεκτρικός Μύλος Καφέ 100W με Χωρητικότητα 150gr Μαύρος"/>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6819797" y="3322311"/>
            <a:ext cx="401936" cy="605690"/>
          </a:xfrm>
          <a:prstGeom prst="rect">
            <a:avLst/>
          </a:prstGeom>
          <a:noFill/>
          <a:extLst>
            <a:ext uri="{909E8E84-426E-40DD-AFC4-6F175D3DCCD1}">
              <a14:hiddenFill xmlns:a14="http://schemas.microsoft.com/office/drawing/2010/main">
                <a:solidFill>
                  <a:srgbClr val="FFFFFF"/>
                </a:solidFill>
              </a14:hiddenFill>
            </a:ext>
          </a:extLst>
        </p:spPr>
      </p:pic>
      <p:pic>
        <p:nvPicPr>
          <p:cNvPr id="189" name="Picture 2" descr="Αποχυμωτής - Πολτοποιητής Severin Slow Juicer ES 356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17865" y="3397274"/>
            <a:ext cx="219282" cy="219282"/>
          </a:xfrm>
          <a:prstGeom prst="rect">
            <a:avLst/>
          </a:prstGeom>
          <a:noFill/>
          <a:extLst>
            <a:ext uri="{909E8E84-426E-40DD-AFC4-6F175D3DCCD1}">
              <a14:hiddenFill xmlns:a14="http://schemas.microsoft.com/office/drawing/2010/main">
                <a:solidFill>
                  <a:srgbClr val="FFFFFF"/>
                </a:solidFill>
              </a14:hiddenFill>
            </a:ext>
          </a:extLst>
        </p:spPr>
      </p:pic>
      <p:pic>
        <p:nvPicPr>
          <p:cNvPr id="191" name="Picture 12" descr="Severin Logo Download 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78422" y="3297578"/>
            <a:ext cx="465338" cy="74454"/>
          </a:xfrm>
          <a:prstGeom prst="rect">
            <a:avLst/>
          </a:prstGeom>
          <a:noFill/>
          <a:extLst>
            <a:ext uri="{909E8E84-426E-40DD-AFC4-6F175D3DCCD1}">
              <a14:hiddenFill xmlns:a14="http://schemas.microsoft.com/office/drawing/2010/main">
                <a:solidFill>
                  <a:srgbClr val="FFFFFF"/>
                </a:solidFill>
              </a14:hiddenFill>
            </a:ext>
          </a:extLst>
        </p:spPr>
      </p:pic>
      <p:pic>
        <p:nvPicPr>
          <p:cNvPr id="193" name="Picture 2" descr="Αποχυμωτής - Πολτοποιητής Severin Slow Juicer ES 356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02813" y="3393208"/>
            <a:ext cx="219283" cy="219283"/>
          </a:xfrm>
          <a:prstGeom prst="rect">
            <a:avLst/>
          </a:prstGeom>
          <a:noFill/>
          <a:extLst>
            <a:ext uri="{909E8E84-426E-40DD-AFC4-6F175D3DCCD1}">
              <a14:hiddenFill xmlns:a14="http://schemas.microsoft.com/office/drawing/2010/main">
                <a:solidFill>
                  <a:srgbClr val="FFFFFF"/>
                </a:solidFill>
              </a14:hiddenFill>
            </a:ext>
          </a:extLst>
        </p:spPr>
      </p:pic>
      <p:pic>
        <p:nvPicPr>
          <p:cNvPr id="194" name="Picture 12" descr="Severin Logo Download 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163370" y="3293512"/>
            <a:ext cx="465339" cy="74454"/>
          </a:xfrm>
          <a:prstGeom prst="rect">
            <a:avLst/>
          </a:prstGeom>
          <a:noFill/>
          <a:extLst>
            <a:ext uri="{909E8E84-426E-40DD-AFC4-6F175D3DCCD1}">
              <a14:hiddenFill xmlns:a14="http://schemas.microsoft.com/office/drawing/2010/main">
                <a:solidFill>
                  <a:srgbClr val="FFFFFF"/>
                </a:solidFill>
              </a14:hiddenFill>
            </a:ext>
          </a:extLst>
        </p:spPr>
      </p:pic>
      <p:pic>
        <p:nvPicPr>
          <p:cNvPr id="195" name="Picture 19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640905" y="3287610"/>
            <a:ext cx="466597" cy="122033"/>
          </a:xfrm>
          <a:prstGeom prst="rect">
            <a:avLst/>
          </a:prstGeom>
        </p:spPr>
      </p:pic>
      <p:pic>
        <p:nvPicPr>
          <p:cNvPr id="196" name="Picture 2" descr="Αποχυμωτής - Πολτοποιητής Severin Slow Juicer ES 356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90069" y="3400664"/>
            <a:ext cx="219283" cy="219283"/>
          </a:xfrm>
          <a:prstGeom prst="rect">
            <a:avLst/>
          </a:prstGeom>
          <a:noFill/>
          <a:extLst>
            <a:ext uri="{909E8E84-426E-40DD-AFC4-6F175D3DCCD1}">
              <a14:hiddenFill xmlns:a14="http://schemas.microsoft.com/office/drawing/2010/main">
                <a:solidFill>
                  <a:srgbClr val="FFFFFF"/>
                </a:solidFill>
              </a14:hiddenFill>
            </a:ext>
          </a:extLst>
        </p:spPr>
      </p:pic>
      <p:pic>
        <p:nvPicPr>
          <p:cNvPr id="197" name="Picture 12" descr="Severin Logo Download 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950626" y="3300968"/>
            <a:ext cx="465339" cy="74454"/>
          </a:xfrm>
          <a:prstGeom prst="rect">
            <a:avLst/>
          </a:prstGeom>
          <a:noFill/>
          <a:extLst>
            <a:ext uri="{909E8E84-426E-40DD-AFC4-6F175D3DCCD1}">
              <a14:hiddenFill xmlns:a14="http://schemas.microsoft.com/office/drawing/2010/main">
                <a:solidFill>
                  <a:srgbClr val="FFFFFF"/>
                </a:solidFill>
              </a14:hiddenFill>
            </a:ext>
          </a:extLst>
        </p:spPr>
      </p:pic>
      <p:pic>
        <p:nvPicPr>
          <p:cNvPr id="198" name="Picture 2" descr="Αποχυμωτής - Πολτοποιητής Severin Slow Juicer ES 356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67429" y="3399769"/>
            <a:ext cx="219283" cy="219283"/>
          </a:xfrm>
          <a:prstGeom prst="rect">
            <a:avLst/>
          </a:prstGeom>
          <a:noFill/>
          <a:extLst>
            <a:ext uri="{909E8E84-426E-40DD-AFC4-6F175D3DCCD1}">
              <a14:hiddenFill xmlns:a14="http://schemas.microsoft.com/office/drawing/2010/main">
                <a:solidFill>
                  <a:srgbClr val="FFFFFF"/>
                </a:solidFill>
              </a14:hiddenFill>
            </a:ext>
          </a:extLst>
        </p:spPr>
      </p:pic>
      <p:pic>
        <p:nvPicPr>
          <p:cNvPr id="199" name="Picture 12" descr="Severin Logo Download 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527986" y="3300073"/>
            <a:ext cx="465339" cy="74454"/>
          </a:xfrm>
          <a:prstGeom prst="rect">
            <a:avLst/>
          </a:prstGeom>
          <a:noFill/>
          <a:extLst>
            <a:ext uri="{909E8E84-426E-40DD-AFC4-6F175D3DCCD1}">
              <a14:hiddenFill xmlns:a14="http://schemas.microsoft.com/office/drawing/2010/main">
                <a:solidFill>
                  <a:srgbClr val="FFFFFF"/>
                </a:solidFill>
              </a14:hiddenFill>
            </a:ext>
          </a:extLst>
        </p:spPr>
      </p:pic>
      <p:pic>
        <p:nvPicPr>
          <p:cNvPr id="200" name="Picture 2" descr="Αποχυμωτής - Πολτοποιητής Severin Slow Juicer ES 356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6808" y="4944686"/>
            <a:ext cx="219283" cy="219283"/>
          </a:xfrm>
          <a:prstGeom prst="rect">
            <a:avLst/>
          </a:prstGeom>
          <a:noFill/>
          <a:extLst>
            <a:ext uri="{909E8E84-426E-40DD-AFC4-6F175D3DCCD1}">
              <a14:hiddenFill xmlns:a14="http://schemas.microsoft.com/office/drawing/2010/main">
                <a:solidFill>
                  <a:srgbClr val="FFFFFF"/>
                </a:solidFill>
              </a14:hiddenFill>
            </a:ext>
          </a:extLst>
        </p:spPr>
      </p:pic>
      <p:pic>
        <p:nvPicPr>
          <p:cNvPr id="201" name="Picture 12" descr="Severin Logo Download 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17365" y="4873565"/>
            <a:ext cx="465339" cy="74454"/>
          </a:xfrm>
          <a:prstGeom prst="rect">
            <a:avLst/>
          </a:prstGeom>
          <a:noFill/>
          <a:extLst>
            <a:ext uri="{909E8E84-426E-40DD-AFC4-6F175D3DCCD1}">
              <a14:hiddenFill xmlns:a14="http://schemas.microsoft.com/office/drawing/2010/main">
                <a:solidFill>
                  <a:srgbClr val="FFFFFF"/>
                </a:solidFill>
              </a14:hiddenFill>
            </a:ext>
          </a:extLst>
        </p:spPr>
      </p:pic>
      <p:pic>
        <p:nvPicPr>
          <p:cNvPr id="202" name="Picture 2" descr="Αποχυμωτής - Πολτοποιητής Severin Slow Juicer ES 356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85243" y="4943244"/>
            <a:ext cx="219283" cy="219283"/>
          </a:xfrm>
          <a:prstGeom prst="rect">
            <a:avLst/>
          </a:prstGeom>
          <a:noFill/>
          <a:extLst>
            <a:ext uri="{909E8E84-426E-40DD-AFC4-6F175D3DCCD1}">
              <a14:hiddenFill xmlns:a14="http://schemas.microsoft.com/office/drawing/2010/main">
                <a:solidFill>
                  <a:srgbClr val="FFFFFF"/>
                </a:solidFill>
              </a14:hiddenFill>
            </a:ext>
          </a:extLst>
        </p:spPr>
      </p:pic>
      <p:pic>
        <p:nvPicPr>
          <p:cNvPr id="203" name="Picture 12" descr="Severin Logo Download 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45800" y="4862598"/>
            <a:ext cx="465339" cy="74454"/>
          </a:xfrm>
          <a:prstGeom prst="rect">
            <a:avLst/>
          </a:prstGeom>
          <a:noFill/>
          <a:extLst>
            <a:ext uri="{909E8E84-426E-40DD-AFC4-6F175D3DCCD1}">
              <a14:hiddenFill xmlns:a14="http://schemas.microsoft.com/office/drawing/2010/main">
                <a:solidFill>
                  <a:srgbClr val="FFFFFF"/>
                </a:solidFill>
              </a14:hiddenFill>
            </a:ext>
          </a:extLst>
        </p:spPr>
      </p:pic>
      <p:sp>
        <p:nvSpPr>
          <p:cNvPr id="204" name="Rectangle 203"/>
          <p:cNvSpPr/>
          <p:nvPr/>
        </p:nvSpPr>
        <p:spPr>
          <a:xfrm>
            <a:off x="1438378" y="3850720"/>
            <a:ext cx="1684946" cy="923330"/>
          </a:xfrm>
          <a:prstGeom prst="rect">
            <a:avLst/>
          </a:prstGeom>
        </p:spPr>
        <p:txBody>
          <a:bodyPr wrap="square">
            <a:spAutoFit/>
          </a:bodyPr>
          <a:lstStyle/>
          <a:p>
            <a:r>
              <a:rPr lang="en-US" sz="675" b="1" u="sng" dirty="0">
                <a:solidFill>
                  <a:schemeClr val="accent5"/>
                </a:solidFill>
              </a:rPr>
              <a:t>SM 3584</a:t>
            </a:r>
          </a:p>
          <a:p>
            <a:r>
              <a:rPr lang="en-US" sz="675" dirty="0"/>
              <a:t>SEVERIN MILK FROTHER WITH PLUG, 100ML COLD OR HOT FROTHING/ 200ML HEATING, 2 PROGRAMS, 450W, NON-STICK, EASY CLEANING, 360° CONNECTOR, HIGH-GRADE, BRUSHED STAINLESS STEEL </a:t>
            </a:r>
            <a:r>
              <a:rPr lang="en-US" sz="675" dirty="0" smtClean="0"/>
              <a:t>BLACK  </a:t>
            </a:r>
            <a:r>
              <a:rPr lang="en-US" sz="675" b="1" dirty="0">
                <a:solidFill>
                  <a:schemeClr val="accent1">
                    <a:lumMod val="75000"/>
                  </a:schemeClr>
                </a:solidFill>
              </a:rPr>
              <a:t>RRP: </a:t>
            </a:r>
            <a:r>
              <a:rPr lang="en-US" sz="675" b="1" dirty="0" smtClean="0">
                <a:solidFill>
                  <a:schemeClr val="accent1">
                    <a:lumMod val="75000"/>
                  </a:schemeClr>
                </a:solidFill>
              </a:rPr>
              <a:t>€59.99</a:t>
            </a:r>
            <a:endParaRPr lang="en-US" sz="675" dirty="0"/>
          </a:p>
          <a:p>
            <a:endParaRPr lang="en-US" sz="675" dirty="0"/>
          </a:p>
        </p:txBody>
      </p:sp>
      <p:sp>
        <p:nvSpPr>
          <p:cNvPr id="205" name="Rectangle 204"/>
          <p:cNvSpPr/>
          <p:nvPr/>
        </p:nvSpPr>
        <p:spPr>
          <a:xfrm>
            <a:off x="3058052" y="3882349"/>
            <a:ext cx="1271535" cy="819455"/>
          </a:xfrm>
          <a:prstGeom prst="rect">
            <a:avLst/>
          </a:prstGeom>
        </p:spPr>
        <p:txBody>
          <a:bodyPr wrap="square">
            <a:spAutoFit/>
          </a:bodyPr>
          <a:lstStyle/>
          <a:p>
            <a:r>
              <a:rPr lang="en-US" sz="675" b="1" u="sng" dirty="0">
                <a:solidFill>
                  <a:schemeClr val="accent5"/>
                </a:solidFill>
              </a:rPr>
              <a:t>SM 3590</a:t>
            </a:r>
          </a:p>
          <a:p>
            <a:r>
              <a:rPr lang="en-US" sz="675" dirty="0"/>
              <a:t>SEVERIN MILK FROTHER, STAINLESS STEEL WHISK, MAX. 11.500 R.P.M., INCL. 2 BATTERIES WITH </a:t>
            </a:r>
            <a:r>
              <a:rPr lang="en-US" sz="675" dirty="0" smtClean="0"/>
              <a:t>1,5V </a:t>
            </a:r>
            <a:r>
              <a:rPr lang="en-US" sz="675" dirty="0"/>
              <a:t>EACH </a:t>
            </a:r>
            <a:r>
              <a:rPr lang="en-US" sz="675" b="1" dirty="0">
                <a:solidFill>
                  <a:schemeClr val="accent1">
                    <a:lumMod val="75000"/>
                  </a:schemeClr>
                </a:solidFill>
              </a:rPr>
              <a:t>RRP: </a:t>
            </a:r>
            <a:r>
              <a:rPr lang="en-US" sz="675" b="1" dirty="0" smtClean="0">
                <a:solidFill>
                  <a:schemeClr val="accent1">
                    <a:lumMod val="75000"/>
                  </a:schemeClr>
                </a:solidFill>
              </a:rPr>
              <a:t>€9.99</a:t>
            </a:r>
            <a:endParaRPr lang="en-US" sz="675" dirty="0"/>
          </a:p>
          <a:p>
            <a:endParaRPr lang="en-US" sz="675" dirty="0"/>
          </a:p>
        </p:txBody>
      </p:sp>
      <p:sp>
        <p:nvSpPr>
          <p:cNvPr id="206" name="Rectangle 205"/>
          <p:cNvSpPr/>
          <p:nvPr/>
        </p:nvSpPr>
        <p:spPr>
          <a:xfrm>
            <a:off x="4479635" y="3890275"/>
            <a:ext cx="1462894" cy="819455"/>
          </a:xfrm>
          <a:prstGeom prst="rect">
            <a:avLst/>
          </a:prstGeom>
        </p:spPr>
        <p:txBody>
          <a:bodyPr wrap="square">
            <a:spAutoFit/>
          </a:bodyPr>
          <a:lstStyle/>
          <a:p>
            <a:r>
              <a:rPr lang="en-US" sz="675" b="1" u="sng" dirty="0">
                <a:solidFill>
                  <a:schemeClr val="accent5"/>
                </a:solidFill>
              </a:rPr>
              <a:t>KM 3879</a:t>
            </a:r>
          </a:p>
          <a:p>
            <a:r>
              <a:rPr lang="en-US" sz="675" dirty="0"/>
              <a:t>SEVERIN COFFEE AND SPICE GRINDER, 150W, 50G, INDIVIDUAL GRIND LEVEL, SAFE OPERATING, BRUSHED STAINLESS STEEL/ BLACK </a:t>
            </a:r>
            <a:r>
              <a:rPr lang="en-US" sz="675" b="1" dirty="0">
                <a:solidFill>
                  <a:schemeClr val="accent1">
                    <a:lumMod val="75000"/>
                  </a:schemeClr>
                </a:solidFill>
              </a:rPr>
              <a:t>RRP: </a:t>
            </a:r>
            <a:r>
              <a:rPr lang="en-US" sz="675" b="1" dirty="0" smtClean="0">
                <a:solidFill>
                  <a:schemeClr val="accent1">
                    <a:lumMod val="75000"/>
                  </a:schemeClr>
                </a:solidFill>
              </a:rPr>
              <a:t>€34.99</a:t>
            </a:r>
            <a:endParaRPr lang="en-US" sz="675" dirty="0"/>
          </a:p>
          <a:p>
            <a:endParaRPr lang="en-US" sz="675" dirty="0"/>
          </a:p>
        </p:txBody>
      </p:sp>
      <p:sp>
        <p:nvSpPr>
          <p:cNvPr id="207" name="Rectangle 206"/>
          <p:cNvSpPr/>
          <p:nvPr/>
        </p:nvSpPr>
        <p:spPr>
          <a:xfrm>
            <a:off x="5899731" y="3846287"/>
            <a:ext cx="1574278" cy="923330"/>
          </a:xfrm>
          <a:prstGeom prst="rect">
            <a:avLst/>
          </a:prstGeom>
        </p:spPr>
        <p:txBody>
          <a:bodyPr wrap="square">
            <a:spAutoFit/>
          </a:bodyPr>
          <a:lstStyle/>
          <a:p>
            <a:r>
              <a:rPr lang="en-US" sz="675" b="1" u="sng" dirty="0">
                <a:solidFill>
                  <a:schemeClr val="accent5"/>
                </a:solidFill>
              </a:rPr>
              <a:t>KM 3874</a:t>
            </a:r>
          </a:p>
          <a:p>
            <a:r>
              <a:rPr lang="en-US" sz="675" dirty="0"/>
              <a:t>SEVERIN COFFEE GRINDER, 100W, 150GR, ADJUSTABLE GRINDING FILTER LEVEL, SELECT NO.CUPS, START BUTTON, S/S DISK GRINDER, CLEANING BRUSH, BLACK/STAINLESS STEEL </a:t>
            </a:r>
            <a:r>
              <a:rPr lang="en-US" sz="675" b="1" dirty="0">
                <a:solidFill>
                  <a:schemeClr val="accent1">
                    <a:lumMod val="75000"/>
                  </a:schemeClr>
                </a:solidFill>
              </a:rPr>
              <a:t>RRP: </a:t>
            </a:r>
            <a:r>
              <a:rPr lang="en-US" sz="675" b="1" dirty="0" smtClean="0">
                <a:solidFill>
                  <a:schemeClr val="accent1">
                    <a:lumMod val="75000"/>
                  </a:schemeClr>
                </a:solidFill>
              </a:rPr>
              <a:t>€54.99</a:t>
            </a:r>
            <a:endParaRPr lang="en-US" sz="675" dirty="0"/>
          </a:p>
          <a:p>
            <a:endParaRPr lang="en-US" sz="675" dirty="0"/>
          </a:p>
        </p:txBody>
      </p:sp>
      <p:sp>
        <p:nvSpPr>
          <p:cNvPr id="208" name="Rectangle 207"/>
          <p:cNvSpPr/>
          <p:nvPr/>
        </p:nvSpPr>
        <p:spPr>
          <a:xfrm>
            <a:off x="7586930" y="3870508"/>
            <a:ext cx="1226919" cy="819455"/>
          </a:xfrm>
          <a:prstGeom prst="rect">
            <a:avLst/>
          </a:prstGeom>
        </p:spPr>
        <p:txBody>
          <a:bodyPr wrap="square">
            <a:spAutoFit/>
          </a:bodyPr>
          <a:lstStyle/>
          <a:p>
            <a:r>
              <a:rPr lang="en-US" sz="675" b="1" u="sng" dirty="0">
                <a:solidFill>
                  <a:schemeClr val="accent5"/>
                </a:solidFill>
              </a:rPr>
              <a:t>908503000</a:t>
            </a:r>
          </a:p>
          <a:p>
            <a:r>
              <a:rPr lang="en-US" sz="675" dirty="0"/>
              <a:t>TAURUS COFFEE GRINDER, AROMATIC, 150W, 50G, PULSE BUTTON, CABLE HOUSING, STAINLESS STEEL </a:t>
            </a:r>
            <a:r>
              <a:rPr lang="en-US" sz="675" b="1" dirty="0">
                <a:solidFill>
                  <a:schemeClr val="accent1">
                    <a:lumMod val="75000"/>
                  </a:schemeClr>
                </a:solidFill>
              </a:rPr>
              <a:t>RRP: </a:t>
            </a:r>
            <a:r>
              <a:rPr lang="en-US" sz="675" b="1" dirty="0" smtClean="0">
                <a:solidFill>
                  <a:schemeClr val="accent1">
                    <a:lumMod val="75000"/>
                  </a:schemeClr>
                </a:solidFill>
              </a:rPr>
              <a:t>€34.99</a:t>
            </a:r>
            <a:endParaRPr lang="en-US" sz="675" dirty="0"/>
          </a:p>
          <a:p>
            <a:endParaRPr lang="en-US" sz="675" dirty="0"/>
          </a:p>
        </p:txBody>
      </p:sp>
      <p:sp>
        <p:nvSpPr>
          <p:cNvPr id="209" name="Rectangle 208"/>
          <p:cNvSpPr/>
          <p:nvPr/>
        </p:nvSpPr>
        <p:spPr>
          <a:xfrm>
            <a:off x="254554" y="5224857"/>
            <a:ext cx="1306944" cy="1131079"/>
          </a:xfrm>
          <a:prstGeom prst="rect">
            <a:avLst/>
          </a:prstGeom>
        </p:spPr>
        <p:txBody>
          <a:bodyPr wrap="square">
            <a:spAutoFit/>
          </a:bodyPr>
          <a:lstStyle/>
          <a:p>
            <a:r>
              <a:rPr lang="en-US" sz="675" b="1" u="sng" dirty="0">
                <a:solidFill>
                  <a:schemeClr val="accent5"/>
                </a:solidFill>
              </a:rPr>
              <a:t>KA </a:t>
            </a:r>
            <a:r>
              <a:rPr lang="en-US" sz="675" b="1" u="sng" dirty="0">
                <a:solidFill>
                  <a:schemeClr val="accent5"/>
                </a:solidFill>
              </a:rPr>
              <a:t>4817</a:t>
            </a:r>
          </a:p>
          <a:p>
            <a:r>
              <a:rPr lang="en-US" sz="675" dirty="0"/>
              <a:t>SEVERIN COFFEE MACHINE TYPE 1000W, 10 CUPS, AUTO SWITCH OFF, AUTOMATIC KEEP WARM FUCTION, 1 X 4 SWING FILTER WITH DRIP STOP, ON-OFF BUTTON, RED PAINTED STAINLESS STEEL / </a:t>
            </a:r>
            <a:r>
              <a:rPr lang="en-US" sz="675" dirty="0" smtClean="0"/>
              <a:t>BLACK </a:t>
            </a:r>
            <a:r>
              <a:rPr lang="en-US" sz="675" b="1" dirty="0">
                <a:solidFill>
                  <a:schemeClr val="accent1">
                    <a:lumMod val="75000"/>
                  </a:schemeClr>
                </a:solidFill>
              </a:rPr>
              <a:t>RRP</a:t>
            </a:r>
            <a:r>
              <a:rPr lang="en-US" sz="675" b="1" dirty="0" smtClean="0">
                <a:solidFill>
                  <a:schemeClr val="accent1">
                    <a:lumMod val="75000"/>
                  </a:schemeClr>
                </a:solidFill>
              </a:rPr>
              <a:t>:€59.99</a:t>
            </a:r>
            <a:endParaRPr lang="en-US" sz="675" dirty="0"/>
          </a:p>
          <a:p>
            <a:endParaRPr lang="en-US" sz="675" dirty="0"/>
          </a:p>
        </p:txBody>
      </p:sp>
      <p:sp>
        <p:nvSpPr>
          <p:cNvPr id="210" name="Rectangle 209"/>
          <p:cNvSpPr/>
          <p:nvPr/>
        </p:nvSpPr>
        <p:spPr>
          <a:xfrm>
            <a:off x="1522908" y="5224839"/>
            <a:ext cx="1314870" cy="1131079"/>
          </a:xfrm>
          <a:prstGeom prst="rect">
            <a:avLst/>
          </a:prstGeom>
        </p:spPr>
        <p:txBody>
          <a:bodyPr wrap="square">
            <a:spAutoFit/>
          </a:bodyPr>
          <a:lstStyle/>
          <a:p>
            <a:r>
              <a:rPr lang="en-US" sz="675" b="1" u="sng" dirty="0">
                <a:solidFill>
                  <a:schemeClr val="accent5"/>
                </a:solidFill>
              </a:rPr>
              <a:t>KA 4808</a:t>
            </a:r>
          </a:p>
          <a:p>
            <a:r>
              <a:rPr lang="en-US" sz="675" dirty="0"/>
              <a:t>SEVERIN COFFEE MAKER, APPROX. 800 W, UP TO10 CUPS, PIVOTED FILTER HOLDER 1 X 4, TRANSPARENT WATERCONTAINER WITH WATERLEVEL INDICATOR, HOTPLATE, AUTO SHUT OFF </a:t>
            </a:r>
            <a:r>
              <a:rPr lang="en-US" sz="675" b="1" dirty="0">
                <a:solidFill>
                  <a:schemeClr val="accent1">
                    <a:lumMod val="75000"/>
                  </a:schemeClr>
                </a:solidFill>
              </a:rPr>
              <a:t>RRP: </a:t>
            </a:r>
            <a:r>
              <a:rPr lang="en-US" sz="675" b="1" dirty="0" smtClean="0">
                <a:solidFill>
                  <a:schemeClr val="accent1">
                    <a:lumMod val="75000"/>
                  </a:schemeClr>
                </a:solidFill>
              </a:rPr>
              <a:t>€34.99</a:t>
            </a:r>
            <a:endParaRPr lang="en-US" sz="675" dirty="0"/>
          </a:p>
          <a:p>
            <a:endParaRPr lang="en-US" sz="675" dirty="0"/>
          </a:p>
        </p:txBody>
      </p:sp>
      <p:pic>
        <p:nvPicPr>
          <p:cNvPr id="211" name="Grafik 495">
            <a:extLst>
              <a:ext uri="{FF2B5EF4-FFF2-40B4-BE49-F238E27FC236}">
                <a16:creationId xmlns:lc="http://schemas.openxmlformats.org/drawingml/2006/lockedCanvas" xmlns:a16="http://schemas.microsoft.com/office/drawing/2014/main" xmlns="" xmlns:xdr="http://schemas.openxmlformats.org/drawingml/2006/spreadsheetDrawing" id="{98526A59-D2F1-4C72-AD6A-B296AF159582}"/>
              </a:ext>
            </a:extLst>
          </p:cNvPr>
          <p:cNvPicPr>
            <a:picLocks noChangeAspect="1"/>
          </p:cNvPicPr>
          <p:nvPr/>
        </p:nvPicPr>
        <p:blipFill rotWithShape="1">
          <a:blip r:embed="rId22" cstate="screen">
            <a:extLst>
              <a:ext uri="{28A0092B-C50C-407E-A947-70E740481C1C}">
                <a14:useLocalDpi xmlns:a14="http://schemas.microsoft.com/office/drawing/2010/main"/>
              </a:ext>
            </a:extLst>
          </a:blip>
          <a:srcRect/>
          <a:stretch/>
        </p:blipFill>
        <p:spPr bwMode="auto">
          <a:xfrm>
            <a:off x="2435623" y="3355661"/>
            <a:ext cx="455094" cy="571232"/>
          </a:xfrm>
          <a:prstGeom prst="rect">
            <a:avLst/>
          </a:prstGeom>
          <a:ln>
            <a:noFill/>
          </a:ln>
          <a:extLst>
            <a:ext uri="{53640926-AAD7-44D8-BBD7-CCE9431645EC}">
              <a14:shadowObscured xmlns:a14="http://schemas.microsoft.com/office/drawing/2010/main"/>
            </a:ext>
          </a:extLst>
        </p:spPr>
      </p:pic>
      <p:pic>
        <p:nvPicPr>
          <p:cNvPr id="212" name="Grafik 141" descr="SM3590_Perspektive">
            <a:extLst>
              <a:ext uri="{FF2B5EF4-FFF2-40B4-BE49-F238E27FC236}">
                <a16:creationId xmlns:lc="http://schemas.openxmlformats.org/drawingml/2006/lockedCanvas" xmlns:a16="http://schemas.microsoft.com/office/drawing/2014/main" xmlns="" xmlns:xdr="http://schemas.openxmlformats.org/drawingml/2006/spreadsheetDrawing" id="{00000000-0008-0000-0000-000079040000}"/>
              </a:ext>
            </a:extLst>
          </p:cNvPr>
          <p:cNvPicPr>
            <a:picLocks noChangeAspect="1" noChangeArrowheads="1"/>
          </p:cNvPicPr>
          <p:nvPr/>
        </p:nvPicPr>
        <p:blipFill>
          <a:blip r:embed="rId23" cstate="screen">
            <a:extLst>
              <a:ext uri="{28A0092B-C50C-407E-A947-70E740481C1C}">
                <a14:useLocalDpi xmlns:a14="http://schemas.microsoft.com/office/drawing/2010/main"/>
              </a:ext>
            </a:extLst>
          </a:blip>
          <a:srcRect/>
          <a:stretch>
            <a:fillRect/>
          </a:stretch>
        </p:blipFill>
        <p:spPr bwMode="auto">
          <a:xfrm>
            <a:off x="3863161" y="3346898"/>
            <a:ext cx="417339" cy="628650"/>
          </a:xfrm>
          <a:prstGeom prst="rect">
            <a:avLst/>
          </a:prstGeom>
          <a:noFill/>
          <a:ln w="9525">
            <a:noFill/>
            <a:miter lim="800000"/>
            <a:headEnd/>
            <a:tailEnd/>
          </a:ln>
        </p:spPr>
      </p:pic>
      <p:pic>
        <p:nvPicPr>
          <p:cNvPr id="213" name="Picture 212" descr="https://taurus-home.com/cdn/shop/files/1500_908503000---Aromatic-1.jpg?v=1695844509&amp;width=1946"/>
          <p:cNvPicPr>
            <a:picLocks noChangeAspect="1" noChangeArrowheads="1"/>
          </p:cNvPicPr>
          <p:nvPr/>
        </p:nvPicPr>
        <p:blipFill rotWithShape="1">
          <a:blip r:embed="rId24" cstate="print">
            <a:extLst>
              <a:ext uri="{28A0092B-C50C-407E-A947-70E740481C1C}">
                <a14:useLocalDpi xmlns:a14="http://schemas.microsoft.com/office/drawing/2010/main" val="0"/>
              </a:ext>
            </a:extLst>
          </a:blip>
          <a:srcRect l="25000" t="7734" r="26229" b="7200"/>
          <a:stretch/>
        </p:blipFill>
        <p:spPr bwMode="auto">
          <a:xfrm>
            <a:off x="8317325" y="3374527"/>
            <a:ext cx="330167" cy="559376"/>
          </a:xfrm>
          <a:prstGeom prst="rect">
            <a:avLst/>
          </a:prstGeom>
          <a:noFill/>
          <a:extLst>
            <a:ext uri="{909E8E84-426E-40DD-AFC4-6F175D3DCCD1}">
              <a14:hiddenFill xmlns:a14="http://schemas.microsoft.com/office/drawing/2010/main">
                <a:solidFill>
                  <a:srgbClr val="FFFFFF"/>
                </a:solidFill>
              </a14:hiddenFill>
            </a:ext>
          </a:extLst>
        </p:spPr>
      </p:pic>
      <p:pic>
        <p:nvPicPr>
          <p:cNvPr id="214" name="Picture 2" descr="Αποχυμωτής - Πολτοποιητής Severin Slow Juicer ES 356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99748" y="4888214"/>
            <a:ext cx="219283" cy="219283"/>
          </a:xfrm>
          <a:prstGeom prst="rect">
            <a:avLst/>
          </a:prstGeom>
          <a:noFill/>
          <a:extLst>
            <a:ext uri="{909E8E84-426E-40DD-AFC4-6F175D3DCCD1}">
              <a14:hiddenFill xmlns:a14="http://schemas.microsoft.com/office/drawing/2010/main">
                <a:solidFill>
                  <a:srgbClr val="FFFFFF"/>
                </a:solidFill>
              </a14:hiddenFill>
            </a:ext>
          </a:extLst>
        </p:spPr>
      </p:pic>
      <p:pic>
        <p:nvPicPr>
          <p:cNvPr id="215" name="Picture 12" descr="Severin Logo Download 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131680" y="4788518"/>
            <a:ext cx="465339" cy="74454"/>
          </a:xfrm>
          <a:prstGeom prst="rect">
            <a:avLst/>
          </a:prstGeom>
          <a:noFill/>
          <a:extLst>
            <a:ext uri="{909E8E84-426E-40DD-AFC4-6F175D3DCCD1}">
              <a14:hiddenFill xmlns:a14="http://schemas.microsoft.com/office/drawing/2010/main">
                <a:solidFill>
                  <a:srgbClr val="FFFFFF"/>
                </a:solidFill>
              </a14:hiddenFill>
            </a:ext>
          </a:extLst>
        </p:spPr>
      </p:pic>
      <p:sp>
        <p:nvSpPr>
          <p:cNvPr id="216" name="Rectangle 215"/>
          <p:cNvSpPr/>
          <p:nvPr/>
        </p:nvSpPr>
        <p:spPr>
          <a:xfrm>
            <a:off x="3069094" y="5225517"/>
            <a:ext cx="1404223" cy="1027204"/>
          </a:xfrm>
          <a:prstGeom prst="rect">
            <a:avLst/>
          </a:prstGeom>
        </p:spPr>
        <p:txBody>
          <a:bodyPr wrap="square">
            <a:spAutoFit/>
          </a:bodyPr>
          <a:lstStyle/>
          <a:p>
            <a:r>
              <a:rPr lang="en-US" sz="675" b="1" u="sng" dirty="0">
                <a:solidFill>
                  <a:schemeClr val="accent5"/>
                </a:solidFill>
              </a:rPr>
              <a:t>KA 4478</a:t>
            </a:r>
          </a:p>
          <a:p>
            <a:r>
              <a:rPr lang="en-US" sz="675" dirty="0"/>
              <a:t>SEVERIN COFFEE MAKER, APPROX. 800 W, UP TO10 CUPS, PIVOTED FILTER HOLDER 1 X 4, TRANSPARENT WATERCONTAINER WITH WATERLEVEL INDICATOR, HOTPLATE, AUTO SHUT </a:t>
            </a:r>
            <a:r>
              <a:rPr lang="en-US" sz="675" dirty="0" smtClean="0"/>
              <a:t>OFF </a:t>
            </a:r>
            <a:r>
              <a:rPr lang="en-US" sz="675" b="1" dirty="0">
                <a:solidFill>
                  <a:schemeClr val="accent1">
                    <a:lumMod val="75000"/>
                  </a:schemeClr>
                </a:solidFill>
              </a:rPr>
              <a:t>RRP</a:t>
            </a:r>
            <a:r>
              <a:rPr lang="en-US" sz="675" b="1" dirty="0" smtClean="0">
                <a:solidFill>
                  <a:schemeClr val="accent1">
                    <a:lumMod val="75000"/>
                  </a:schemeClr>
                </a:solidFill>
              </a:rPr>
              <a:t>:€29.99</a:t>
            </a:r>
            <a:endParaRPr lang="en-US" sz="675" dirty="0"/>
          </a:p>
          <a:p>
            <a:endParaRPr lang="en-US" sz="675" dirty="0"/>
          </a:p>
        </p:txBody>
      </p:sp>
      <p:pic>
        <p:nvPicPr>
          <p:cNvPr id="217" name="Grafik 22">
            <a:extLst>
              <a:ext uri="{FF2B5EF4-FFF2-40B4-BE49-F238E27FC236}">
                <a16:creationId xmlns:lc="http://schemas.openxmlformats.org/drawingml/2006/lockedCanvas" xmlns:a16="http://schemas.microsoft.com/office/drawing/2014/main" xmlns="" xmlns:xdr="http://schemas.openxmlformats.org/drawingml/2006/spreadsheetDrawing" id="{00000000-0008-0000-0000-000017000000}"/>
              </a:ext>
            </a:extLst>
          </p:cNvPr>
          <p:cNvPicPr>
            <a:picLocks noChangeAspect="1"/>
          </p:cNvPicPr>
          <p:nvPr/>
        </p:nvPicPr>
        <p:blipFill rotWithShape="1">
          <a:blip r:embed="rId25" cstate="screen">
            <a:extLst>
              <a:ext uri="{28A0092B-C50C-407E-A947-70E740481C1C}">
                <a14:useLocalDpi xmlns:a14="http://schemas.microsoft.com/office/drawing/2010/main"/>
              </a:ext>
            </a:extLst>
          </a:blip>
          <a:srcRect/>
          <a:stretch/>
        </p:blipFill>
        <p:spPr>
          <a:xfrm>
            <a:off x="3893958" y="4765335"/>
            <a:ext cx="506746" cy="597348"/>
          </a:xfrm>
          <a:prstGeom prst="rect">
            <a:avLst/>
          </a:prstGeom>
        </p:spPr>
      </p:pic>
      <p:pic>
        <p:nvPicPr>
          <p:cNvPr id="218" name="Picture 217"/>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5263147" y="3339870"/>
            <a:ext cx="323088" cy="646176"/>
          </a:xfrm>
          <a:prstGeom prst="rect">
            <a:avLst/>
          </a:prstGeom>
        </p:spPr>
      </p:pic>
      <p:cxnSp>
        <p:nvCxnSpPr>
          <p:cNvPr id="219" name="Straight Connector 218"/>
          <p:cNvCxnSpPr/>
          <p:nvPr/>
        </p:nvCxnSpPr>
        <p:spPr>
          <a:xfrm>
            <a:off x="5882489" y="3287610"/>
            <a:ext cx="0" cy="1208686"/>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28" name="Picture 227"/>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4528706" y="4743878"/>
            <a:ext cx="1421369" cy="1323118"/>
          </a:xfrm>
          <a:prstGeom prst="rect">
            <a:avLst/>
          </a:prstGeom>
        </p:spPr>
      </p:pic>
      <p:sp>
        <p:nvSpPr>
          <p:cNvPr id="229" name="TextBox 228"/>
          <p:cNvSpPr txBox="1"/>
          <p:nvPr/>
        </p:nvSpPr>
        <p:spPr>
          <a:xfrm>
            <a:off x="4639946" y="4715271"/>
            <a:ext cx="1167401" cy="338554"/>
          </a:xfrm>
          <a:prstGeom prst="rect">
            <a:avLst/>
          </a:prstGeom>
          <a:noFill/>
        </p:spPr>
        <p:txBody>
          <a:bodyPr wrap="square" rtlCol="0">
            <a:spAutoFit/>
          </a:bodyPr>
          <a:lstStyle/>
          <a:p>
            <a:pPr algn="ctr"/>
            <a:r>
              <a:rPr lang="en-US" sz="1600" b="1" dirty="0" smtClean="0">
                <a:solidFill>
                  <a:schemeClr val="bg1"/>
                </a:solidFill>
                <a:effectLst>
                  <a:outerShdw blurRad="38100" dist="38100" dir="2700000" algn="tl">
                    <a:srgbClr val="000000">
                      <a:alpha val="43137"/>
                    </a:srgbClr>
                  </a:outerShdw>
                </a:effectLst>
              </a:rPr>
              <a:t>COOKING</a:t>
            </a:r>
            <a:endParaRPr lang="en-US" sz="1600" b="1" dirty="0">
              <a:solidFill>
                <a:schemeClr val="bg1"/>
              </a:solidFill>
              <a:effectLst>
                <a:outerShdw blurRad="38100" dist="38100" dir="2700000" algn="tl">
                  <a:srgbClr val="000000">
                    <a:alpha val="43137"/>
                  </a:srgbClr>
                </a:outerShdw>
              </a:effectLst>
            </a:endParaRPr>
          </a:p>
        </p:txBody>
      </p:sp>
      <p:sp>
        <p:nvSpPr>
          <p:cNvPr id="230" name="Rectangle 229"/>
          <p:cNvSpPr/>
          <p:nvPr/>
        </p:nvSpPr>
        <p:spPr>
          <a:xfrm>
            <a:off x="6146951" y="5278331"/>
            <a:ext cx="1439980" cy="1131079"/>
          </a:xfrm>
          <a:prstGeom prst="rect">
            <a:avLst/>
          </a:prstGeom>
        </p:spPr>
        <p:txBody>
          <a:bodyPr wrap="square">
            <a:spAutoFit/>
          </a:bodyPr>
          <a:lstStyle/>
          <a:p>
            <a:r>
              <a:rPr lang="en-US" sz="675" b="1" u="sng" dirty="0">
                <a:solidFill>
                  <a:schemeClr val="accent5"/>
                </a:solidFill>
              </a:rPr>
              <a:t>FR 2446</a:t>
            </a:r>
          </a:p>
          <a:p>
            <a:r>
              <a:rPr lang="en-US" sz="675" dirty="0"/>
              <a:t>SEVERIN MULTI HOT AIR FRYER, 2000 W, 11 L, HOT AIR TECHNOLOGY, INTUITIVE LED DISPLAY WITH TOUCH CONTROL, 8 AUTOMATIC PROGRAMMES, ADJUSTABLE TEMPERATURE CONTROL FROM 35 TO 200° C </a:t>
            </a:r>
            <a:r>
              <a:rPr lang="en-US" sz="675" b="1" dirty="0">
                <a:solidFill>
                  <a:schemeClr val="accent1">
                    <a:lumMod val="75000"/>
                  </a:schemeClr>
                </a:solidFill>
              </a:rPr>
              <a:t>RRP</a:t>
            </a:r>
            <a:r>
              <a:rPr lang="en-US" sz="675" b="1" dirty="0" smtClean="0">
                <a:solidFill>
                  <a:schemeClr val="accent1">
                    <a:lumMod val="75000"/>
                  </a:schemeClr>
                </a:solidFill>
              </a:rPr>
              <a:t>:€189.99</a:t>
            </a:r>
            <a:endParaRPr lang="en-US" sz="675" dirty="0"/>
          </a:p>
          <a:p>
            <a:endParaRPr lang="en-US" sz="675" dirty="0"/>
          </a:p>
        </p:txBody>
      </p:sp>
      <p:pic>
        <p:nvPicPr>
          <p:cNvPr id="232" name="Picture 2" descr="Αποχυμωτής - Πολτοποιητής Severin Slow Juicer ES 356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99862" y="4887323"/>
            <a:ext cx="219283" cy="219283"/>
          </a:xfrm>
          <a:prstGeom prst="rect">
            <a:avLst/>
          </a:prstGeom>
          <a:noFill/>
          <a:extLst>
            <a:ext uri="{909E8E84-426E-40DD-AFC4-6F175D3DCCD1}">
              <a14:hiddenFill xmlns:a14="http://schemas.microsoft.com/office/drawing/2010/main">
                <a:solidFill>
                  <a:srgbClr val="FFFFFF"/>
                </a:solidFill>
              </a14:hiddenFill>
            </a:ext>
          </a:extLst>
        </p:spPr>
      </p:pic>
      <p:pic>
        <p:nvPicPr>
          <p:cNvPr id="233" name="Picture 12" descr="Severin Logo Download 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160419" y="4787627"/>
            <a:ext cx="465339" cy="74454"/>
          </a:xfrm>
          <a:prstGeom prst="rect">
            <a:avLst/>
          </a:prstGeom>
          <a:noFill/>
          <a:extLst>
            <a:ext uri="{909E8E84-426E-40DD-AFC4-6F175D3DCCD1}">
              <a14:hiddenFill xmlns:a14="http://schemas.microsoft.com/office/drawing/2010/main">
                <a:solidFill>
                  <a:srgbClr val="FFFFFF"/>
                </a:solidFill>
              </a14:hiddenFill>
            </a:ext>
          </a:extLst>
        </p:spPr>
      </p:pic>
      <p:cxnSp>
        <p:nvCxnSpPr>
          <p:cNvPr id="248" name="Straight Connector 247"/>
          <p:cNvCxnSpPr/>
          <p:nvPr/>
        </p:nvCxnSpPr>
        <p:spPr>
          <a:xfrm>
            <a:off x="7495450" y="4741775"/>
            <a:ext cx="0" cy="1208686"/>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49" name="Rectangle 248"/>
          <p:cNvSpPr/>
          <p:nvPr/>
        </p:nvSpPr>
        <p:spPr>
          <a:xfrm>
            <a:off x="7575288" y="5263565"/>
            <a:ext cx="1355813" cy="923330"/>
          </a:xfrm>
          <a:prstGeom prst="rect">
            <a:avLst/>
          </a:prstGeom>
        </p:spPr>
        <p:txBody>
          <a:bodyPr wrap="square">
            <a:spAutoFit/>
          </a:bodyPr>
          <a:lstStyle/>
          <a:p>
            <a:r>
              <a:rPr lang="en-US" sz="675" b="1" u="sng" dirty="0">
                <a:solidFill>
                  <a:schemeClr val="accent5"/>
                </a:solidFill>
              </a:rPr>
              <a:t>FR 2452</a:t>
            </a:r>
          </a:p>
          <a:p>
            <a:r>
              <a:rPr lang="en-US" sz="675" dirty="0"/>
              <a:t>SEVERIN HOT AIR FRYER,1500W, 4.3L, 800GR,CERAMIC COATING BASKET,MANUAL CONTROL,ADJUST TEMP. 80°C-200°C,30 MIN TIMER </a:t>
            </a:r>
            <a:endParaRPr lang="en-US" sz="675" dirty="0" smtClean="0"/>
          </a:p>
          <a:p>
            <a:r>
              <a:rPr lang="en-US" sz="675" b="1" dirty="0">
                <a:solidFill>
                  <a:schemeClr val="accent1">
                    <a:lumMod val="75000"/>
                  </a:schemeClr>
                </a:solidFill>
              </a:rPr>
              <a:t>RRP: </a:t>
            </a:r>
            <a:r>
              <a:rPr lang="en-US" sz="675" b="1" dirty="0" smtClean="0">
                <a:solidFill>
                  <a:schemeClr val="accent1">
                    <a:lumMod val="75000"/>
                  </a:schemeClr>
                </a:solidFill>
              </a:rPr>
              <a:t>€89.99</a:t>
            </a:r>
            <a:endParaRPr lang="en-US" sz="675" dirty="0"/>
          </a:p>
          <a:p>
            <a:endParaRPr lang="en-US" sz="675" dirty="0"/>
          </a:p>
        </p:txBody>
      </p:sp>
      <p:pic>
        <p:nvPicPr>
          <p:cNvPr id="250" name="Picture 249"/>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8267915" y="4778859"/>
            <a:ext cx="487680" cy="597408"/>
          </a:xfrm>
          <a:prstGeom prst="rect">
            <a:avLst/>
          </a:prstGeom>
        </p:spPr>
      </p:pic>
      <p:pic>
        <p:nvPicPr>
          <p:cNvPr id="251" name="Picture 2" descr="Αποχυμωτής - Πολτοποιητής Severin Slow Juicer ES 356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79345" y="4904586"/>
            <a:ext cx="219283" cy="219283"/>
          </a:xfrm>
          <a:prstGeom prst="rect">
            <a:avLst/>
          </a:prstGeom>
          <a:noFill/>
          <a:extLst>
            <a:ext uri="{909E8E84-426E-40DD-AFC4-6F175D3DCCD1}">
              <a14:hiddenFill xmlns:a14="http://schemas.microsoft.com/office/drawing/2010/main">
                <a:solidFill>
                  <a:srgbClr val="FFFFFF"/>
                </a:solidFill>
              </a14:hiddenFill>
            </a:ext>
          </a:extLst>
        </p:spPr>
      </p:pic>
      <p:pic>
        <p:nvPicPr>
          <p:cNvPr id="252" name="Picture 12" descr="Severin Logo Download 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39902" y="4804890"/>
            <a:ext cx="465339" cy="74454"/>
          </a:xfrm>
          <a:prstGeom prst="rect">
            <a:avLst/>
          </a:prstGeom>
          <a:noFill/>
          <a:extLst>
            <a:ext uri="{909E8E84-426E-40DD-AFC4-6F175D3DCCD1}">
              <a14:hiddenFill xmlns:a14="http://schemas.microsoft.com/office/drawing/2010/main">
                <a:solidFill>
                  <a:srgbClr val="FFFFFF"/>
                </a:solidFill>
              </a14:hiddenFill>
            </a:ext>
          </a:extLst>
        </p:spPr>
      </p:pic>
      <p:sp>
        <p:nvSpPr>
          <p:cNvPr id="134" name="Rectangle 133">
            <a:extLst>
              <a:ext uri="{FF2B5EF4-FFF2-40B4-BE49-F238E27FC236}">
                <a16:creationId xmlns:a16="http://schemas.microsoft.com/office/drawing/2014/main" xmlns="" xmlns:lc="http://schemas.openxmlformats.org/drawingml/2006/lockedCanvas" id="{F4F6F95B-1A9B-26E5-08AB-250514CDC4AE}"/>
              </a:ext>
            </a:extLst>
          </p:cNvPr>
          <p:cNvSpPr/>
          <p:nvPr/>
        </p:nvSpPr>
        <p:spPr>
          <a:xfrm>
            <a:off x="7439332" y="6464419"/>
            <a:ext cx="1209981" cy="3693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00" dirty="0">
                <a:latin typeface="HP Simplified Light" panose="020B0404020204020204" pitchFamily="34" charset="0"/>
                <a:cs typeface="Calibri" pitchFamily="34" charset="0"/>
              </a:rPr>
              <a:t>Call now on: </a:t>
            </a:r>
            <a:r>
              <a:rPr lang="en-US" sz="600" dirty="0" smtClean="0">
                <a:latin typeface="HP Simplified Light" panose="020B0404020204020204" pitchFamily="34" charset="0"/>
                <a:cs typeface="Calibri" pitchFamily="34" charset="0"/>
              </a:rPr>
              <a:t> </a:t>
            </a:r>
            <a:endParaRPr lang="en-US" sz="600" dirty="0">
              <a:latin typeface="HP Simplified Light" panose="020B0404020204020204" pitchFamily="34" charset="0"/>
              <a:cs typeface="Calibri" pitchFamily="34" charset="0"/>
            </a:endParaRPr>
          </a:p>
          <a:p>
            <a:pPr algn="ctr"/>
            <a:r>
              <a:rPr lang="en-US" sz="600" dirty="0">
                <a:latin typeface="HP Simplified Light" panose="020B0404020204020204" pitchFamily="34" charset="0"/>
                <a:cs typeface="Calibri" pitchFamily="34" charset="0"/>
              </a:rPr>
              <a:t>Mail on: </a:t>
            </a:r>
          </a:p>
          <a:p>
            <a:pPr algn="ctr"/>
            <a:endParaRPr lang="en-US" sz="600" dirty="0">
              <a:latin typeface="HP Simplified Light" panose="020B0404020204020204" pitchFamily="34" charset="0"/>
              <a:cs typeface="Calibri" pitchFamily="34" charset="0"/>
            </a:endParaRPr>
          </a:p>
        </p:txBody>
      </p:sp>
      <p:sp>
        <p:nvSpPr>
          <p:cNvPr id="137" name="Rectangle 136">
            <a:extLst>
              <a:ext uri="{FF2B5EF4-FFF2-40B4-BE49-F238E27FC236}">
                <a16:creationId xmlns:a16="http://schemas.microsoft.com/office/drawing/2014/main" xmlns="" xmlns:lc="http://schemas.openxmlformats.org/drawingml/2006/lockedCanvas" id="{EE5B3504-DEA9-0104-6F3E-D6ED48FB606E}"/>
              </a:ext>
            </a:extLst>
          </p:cNvPr>
          <p:cNvSpPr/>
          <p:nvPr/>
        </p:nvSpPr>
        <p:spPr>
          <a:xfrm>
            <a:off x="59898" y="6387259"/>
            <a:ext cx="7349489" cy="415498"/>
          </a:xfrm>
          <a:prstGeom prst="rect">
            <a:avLst/>
          </a:prstGeom>
          <a:ln>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dirty="0">
                <a:latin typeface="HP Simplified Light" panose="020B0404020204020204" pitchFamily="34" charset="0"/>
                <a:cs typeface="Calibri" pitchFamily="34" charset="0"/>
              </a:rPr>
              <a:t>Prices, promotions, specifications, availability and terms of offers may change without notice. Despite our best efforts, </a:t>
            </a:r>
          </a:p>
          <a:p>
            <a:r>
              <a:rPr lang="en-GB" sz="700" dirty="0">
                <a:latin typeface="HP Simplified Light" panose="020B0404020204020204" pitchFamily="34" charset="0"/>
                <a:cs typeface="Calibri" pitchFamily="34" charset="0"/>
              </a:rPr>
              <a:t>a small number of items may contain pricing, typography, or photography errors. Correct prices and promotions are validated at the time your order is placed. Recycling fees are not included in the Dealer &amp; Retail File. Delivery and installation charges are not included. </a:t>
            </a:r>
            <a:r>
              <a:rPr lang="en-US" sz="700" dirty="0">
                <a:latin typeface="HP Simplified Light" panose="020B0404020204020204" pitchFamily="34" charset="0"/>
                <a:cs typeface="Calibri" pitchFamily="34" charset="0"/>
              </a:rPr>
              <a:t>Products' warranty is the warranty given by the manufacturer.</a:t>
            </a:r>
            <a:r>
              <a:rPr lang="en-GB" sz="700" dirty="0">
                <a:latin typeface="HP Simplified Light" panose="020B0404020204020204" pitchFamily="34" charset="0"/>
                <a:cs typeface="Calibri" pitchFamily="34" charset="0"/>
              </a:rPr>
              <a:t>  VAT  </a:t>
            </a:r>
            <a:r>
              <a:rPr lang="en-GB" sz="700" dirty="0" smtClean="0">
                <a:latin typeface="HP Simplified Light" panose="020B0404020204020204" pitchFamily="34" charset="0"/>
                <a:cs typeface="Calibri" pitchFamily="34" charset="0"/>
              </a:rPr>
              <a:t>included</a:t>
            </a:r>
            <a:endParaRPr lang="en-GB" sz="700" dirty="0">
              <a:latin typeface="HP Simplified Light" panose="020B0404020204020204" pitchFamily="34" charset="0"/>
              <a:cs typeface="Calibri" pitchFamily="34" charset="0"/>
            </a:endParaRPr>
          </a:p>
        </p:txBody>
      </p:sp>
    </p:spTree>
    <p:extLst>
      <p:ext uri="{BB962C8B-B14F-4D97-AF65-F5344CB8AC3E}">
        <p14:creationId xmlns:p14="http://schemas.microsoft.com/office/powerpoint/2010/main" val="7995014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7" name="Picture 26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6489" y="5070082"/>
            <a:ext cx="670560" cy="658368"/>
          </a:xfrm>
          <a:prstGeom prst="rect">
            <a:avLst/>
          </a:prstGeom>
        </p:spPr>
      </p:pic>
      <p:pic>
        <p:nvPicPr>
          <p:cNvPr id="165" name="Picture 1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8427" y="410924"/>
            <a:ext cx="635079" cy="633984"/>
          </a:xfrm>
          <a:prstGeom prst="rect">
            <a:avLst/>
          </a:prstGeom>
        </p:spPr>
      </p:pic>
      <p:pic>
        <p:nvPicPr>
          <p:cNvPr id="228" name="Picture 2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13232" y="3551313"/>
            <a:ext cx="522964" cy="647480"/>
          </a:xfrm>
          <a:prstGeom prst="rect">
            <a:avLst/>
          </a:prstGeom>
        </p:spPr>
      </p:pic>
      <p:sp>
        <p:nvSpPr>
          <p:cNvPr id="5" name="Rounded Rectangle 4"/>
          <p:cNvSpPr/>
          <p:nvPr/>
        </p:nvSpPr>
        <p:spPr>
          <a:xfrm>
            <a:off x="118458" y="67917"/>
            <a:ext cx="8927869" cy="6399065"/>
          </a:xfrm>
          <a:prstGeom prst="roundRect">
            <a:avLst>
              <a:gd name="adj" fmla="val 3025"/>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14" name="Straight Connector 113"/>
          <p:cNvCxnSpPr/>
          <p:nvPr/>
        </p:nvCxnSpPr>
        <p:spPr>
          <a:xfrm>
            <a:off x="7377741" y="560311"/>
            <a:ext cx="0" cy="1208686"/>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5134432" y="564965"/>
            <a:ext cx="0" cy="1208686"/>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3042241" y="599468"/>
            <a:ext cx="0" cy="1208686"/>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V="1">
            <a:off x="317860" y="1818183"/>
            <a:ext cx="8519917" cy="488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7387266" y="1928215"/>
            <a:ext cx="0" cy="146251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5819937" y="1931773"/>
            <a:ext cx="0" cy="146251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4372432" y="1961444"/>
            <a:ext cx="0" cy="146251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2986716" y="1957092"/>
            <a:ext cx="0" cy="146251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V="1">
            <a:off x="384535" y="3446958"/>
            <a:ext cx="8519917" cy="488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1478800" y="1951919"/>
            <a:ext cx="0" cy="146251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55" name="Rectangle 154"/>
          <p:cNvSpPr/>
          <p:nvPr/>
        </p:nvSpPr>
        <p:spPr>
          <a:xfrm>
            <a:off x="1686315" y="890047"/>
            <a:ext cx="1451118" cy="1131079"/>
          </a:xfrm>
          <a:prstGeom prst="rect">
            <a:avLst/>
          </a:prstGeom>
        </p:spPr>
        <p:txBody>
          <a:bodyPr wrap="square">
            <a:spAutoFit/>
          </a:bodyPr>
          <a:lstStyle/>
          <a:p>
            <a:r>
              <a:rPr lang="en-US" sz="675" b="1" u="sng" dirty="0">
                <a:solidFill>
                  <a:schemeClr val="accent5"/>
                </a:solidFill>
              </a:rPr>
              <a:t>FR 2445</a:t>
            </a:r>
          </a:p>
          <a:p>
            <a:r>
              <a:rPr lang="en-US" sz="675" dirty="0"/>
              <a:t>SEVERIN COMPACT HOT AIR FRYER XXL, 5L, 8 PROGRAMMS, CERAMIC COATING BASKET, HIGH SCRATCH RESISTANCE, LED TOUCH DISPLAY, ADJUST TEMP. 80°C-200°C, COOKING TIME, 60 MIN TIMER WITH DEEP, EASY CLEAN, BLACK </a:t>
            </a:r>
            <a:r>
              <a:rPr lang="en-US" sz="675" b="1" dirty="0">
                <a:solidFill>
                  <a:schemeClr val="accent1">
                    <a:lumMod val="75000"/>
                  </a:schemeClr>
                </a:solidFill>
              </a:rPr>
              <a:t>RRP: </a:t>
            </a:r>
            <a:r>
              <a:rPr lang="en-US" sz="675" b="1" dirty="0" smtClean="0">
                <a:solidFill>
                  <a:schemeClr val="accent1">
                    <a:lumMod val="75000"/>
                  </a:schemeClr>
                </a:solidFill>
              </a:rPr>
              <a:t>€139.99</a:t>
            </a:r>
            <a:endParaRPr lang="en-US" sz="675" dirty="0"/>
          </a:p>
          <a:p>
            <a:endParaRPr lang="en-US" sz="675" dirty="0"/>
          </a:p>
        </p:txBody>
      </p:sp>
      <p:sp>
        <p:nvSpPr>
          <p:cNvPr id="157" name="Rectangle 156"/>
          <p:cNvSpPr/>
          <p:nvPr/>
        </p:nvSpPr>
        <p:spPr>
          <a:xfrm>
            <a:off x="169383" y="875330"/>
            <a:ext cx="1576854" cy="1234953"/>
          </a:xfrm>
          <a:prstGeom prst="rect">
            <a:avLst/>
          </a:prstGeom>
        </p:spPr>
        <p:txBody>
          <a:bodyPr wrap="square">
            <a:spAutoFit/>
          </a:bodyPr>
          <a:lstStyle/>
          <a:p>
            <a:r>
              <a:rPr lang="en-US" sz="675" b="1" u="sng" dirty="0">
                <a:solidFill>
                  <a:schemeClr val="accent5"/>
                </a:solidFill>
              </a:rPr>
              <a:t>FR 2455</a:t>
            </a:r>
          </a:p>
          <a:p>
            <a:r>
              <a:rPr lang="en-US" sz="675" dirty="0"/>
              <a:t>SEVERIN COMPACT HOT AIR FRYER, 1.8L, 500-600GR,SLIM DESIGN, CERAMIC COATING BASKET, HIGH SCRATCH RESISTANCE, LED DISPLAY, TOUCH CONTROL, ADJUST TEMP. 80°C-200°C, COOKING TIME, AUTO SWITCH, 60 MIN TIMER WITH DEEP, EASY CLEAN, BLACK </a:t>
            </a:r>
            <a:r>
              <a:rPr lang="en-US" sz="675" b="1" dirty="0">
                <a:solidFill>
                  <a:schemeClr val="accent1">
                    <a:lumMod val="75000"/>
                  </a:schemeClr>
                </a:solidFill>
              </a:rPr>
              <a:t>RRP: </a:t>
            </a:r>
            <a:r>
              <a:rPr lang="en-US" sz="675" b="1" dirty="0" smtClean="0">
                <a:solidFill>
                  <a:schemeClr val="accent1">
                    <a:lumMod val="75000"/>
                  </a:schemeClr>
                </a:solidFill>
              </a:rPr>
              <a:t>€79.99</a:t>
            </a:r>
            <a:endParaRPr lang="en-US" sz="675" dirty="0"/>
          </a:p>
          <a:p>
            <a:endParaRPr lang="en-US" sz="675" b="1" dirty="0">
              <a:solidFill>
                <a:schemeClr val="accent1">
                  <a:lumMod val="75000"/>
                </a:schemeClr>
              </a:solidFill>
            </a:endParaRPr>
          </a:p>
          <a:p>
            <a:endParaRPr lang="en-US" sz="675" dirty="0"/>
          </a:p>
        </p:txBody>
      </p:sp>
      <p:pic>
        <p:nvPicPr>
          <p:cNvPr id="167" name="Picture 1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98455" y="433824"/>
            <a:ext cx="432816" cy="573024"/>
          </a:xfrm>
          <a:prstGeom prst="rect">
            <a:avLst/>
          </a:prstGeom>
        </p:spPr>
      </p:pic>
      <p:cxnSp>
        <p:nvCxnSpPr>
          <p:cNvPr id="168" name="Straight Connector 167"/>
          <p:cNvCxnSpPr/>
          <p:nvPr/>
        </p:nvCxnSpPr>
        <p:spPr>
          <a:xfrm>
            <a:off x="7387266" y="3491943"/>
            <a:ext cx="0" cy="146251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5810412" y="3505026"/>
            <a:ext cx="0" cy="146251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4362907" y="3515647"/>
            <a:ext cx="0" cy="146251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2977191" y="3520820"/>
            <a:ext cx="0" cy="146251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flipV="1">
            <a:off x="317860" y="4991027"/>
            <a:ext cx="8519917" cy="488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469275" y="3525172"/>
            <a:ext cx="0" cy="146251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76" name="Picture 2" descr="Αποχυμωτής - Πολτοποιητής Severin Slow Juicer ES 356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4886" y="585435"/>
            <a:ext cx="219283" cy="219283"/>
          </a:xfrm>
          <a:prstGeom prst="rect">
            <a:avLst/>
          </a:prstGeom>
          <a:noFill/>
          <a:extLst>
            <a:ext uri="{909E8E84-426E-40DD-AFC4-6F175D3DCCD1}">
              <a14:hiddenFill xmlns:a14="http://schemas.microsoft.com/office/drawing/2010/main">
                <a:solidFill>
                  <a:srgbClr val="FFFFFF"/>
                </a:solidFill>
              </a14:hiddenFill>
            </a:ext>
          </a:extLst>
        </p:spPr>
      </p:pic>
      <p:pic>
        <p:nvPicPr>
          <p:cNvPr id="178" name="Picture 12" descr="Severin Logo Download 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9711" y="495068"/>
            <a:ext cx="465339" cy="74454"/>
          </a:xfrm>
          <a:prstGeom prst="rect">
            <a:avLst/>
          </a:prstGeom>
          <a:noFill/>
          <a:extLst>
            <a:ext uri="{909E8E84-426E-40DD-AFC4-6F175D3DCCD1}">
              <a14:hiddenFill xmlns:a14="http://schemas.microsoft.com/office/drawing/2010/main">
                <a:solidFill>
                  <a:srgbClr val="FFFFFF"/>
                </a:solidFill>
              </a14:hiddenFill>
            </a:ext>
          </a:extLst>
        </p:spPr>
      </p:pic>
      <p:pic>
        <p:nvPicPr>
          <p:cNvPr id="179" name="Picture 2" descr="Αποχυμωτής - Πολτοποιητής Severin Slow Juicer ES 356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88732" y="585435"/>
            <a:ext cx="219283" cy="219283"/>
          </a:xfrm>
          <a:prstGeom prst="rect">
            <a:avLst/>
          </a:prstGeom>
          <a:noFill/>
          <a:extLst>
            <a:ext uri="{909E8E84-426E-40DD-AFC4-6F175D3DCCD1}">
              <a14:hiddenFill xmlns:a14="http://schemas.microsoft.com/office/drawing/2010/main">
                <a:solidFill>
                  <a:srgbClr val="FFFFFF"/>
                </a:solidFill>
              </a14:hiddenFill>
            </a:ext>
          </a:extLst>
        </p:spPr>
      </p:pic>
      <p:pic>
        <p:nvPicPr>
          <p:cNvPr id="180" name="Picture 12" descr="Severin Logo Download 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68339" y="476214"/>
            <a:ext cx="465339" cy="74454"/>
          </a:xfrm>
          <a:prstGeom prst="rect">
            <a:avLst/>
          </a:prstGeom>
          <a:noFill/>
          <a:extLst>
            <a:ext uri="{909E8E84-426E-40DD-AFC4-6F175D3DCCD1}">
              <a14:hiddenFill xmlns:a14="http://schemas.microsoft.com/office/drawing/2010/main">
                <a:solidFill>
                  <a:srgbClr val="FFFFFF"/>
                </a:solidFill>
              </a14:hiddenFill>
            </a:ext>
          </a:extLst>
        </p:spPr>
      </p:pic>
      <p:cxnSp>
        <p:nvCxnSpPr>
          <p:cNvPr id="181" name="Straight Connector 180"/>
          <p:cNvCxnSpPr/>
          <p:nvPr/>
        </p:nvCxnSpPr>
        <p:spPr>
          <a:xfrm>
            <a:off x="7544936" y="5135244"/>
            <a:ext cx="0" cy="1208686"/>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4582313" y="5124107"/>
            <a:ext cx="0" cy="1208686"/>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2977191" y="5124107"/>
            <a:ext cx="0" cy="1208686"/>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469275" y="5128459"/>
            <a:ext cx="0" cy="1208686"/>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94" name="Picture 2" descr="Αποχυμωτής - Πολτοποιητής Severin Slow Juicer ES 356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97268" y="3637536"/>
            <a:ext cx="219283" cy="219283"/>
          </a:xfrm>
          <a:prstGeom prst="rect">
            <a:avLst/>
          </a:prstGeom>
          <a:noFill/>
          <a:extLst>
            <a:ext uri="{909E8E84-426E-40DD-AFC4-6F175D3DCCD1}">
              <a14:hiddenFill xmlns:a14="http://schemas.microsoft.com/office/drawing/2010/main">
                <a:solidFill>
                  <a:srgbClr val="FFFFFF"/>
                </a:solidFill>
              </a14:hiddenFill>
            </a:ext>
          </a:extLst>
        </p:spPr>
      </p:pic>
      <p:pic>
        <p:nvPicPr>
          <p:cNvPr id="195" name="Picture 12" descr="Severin Logo Download 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87701" y="3539167"/>
            <a:ext cx="465339" cy="74454"/>
          </a:xfrm>
          <a:prstGeom prst="rect">
            <a:avLst/>
          </a:prstGeom>
          <a:noFill/>
          <a:extLst>
            <a:ext uri="{909E8E84-426E-40DD-AFC4-6F175D3DCCD1}">
              <a14:hiddenFill xmlns:a14="http://schemas.microsoft.com/office/drawing/2010/main">
                <a:solidFill>
                  <a:srgbClr val="FFFFFF"/>
                </a:solidFill>
              </a14:hiddenFill>
            </a:ext>
          </a:extLst>
        </p:spPr>
      </p:pic>
      <p:pic>
        <p:nvPicPr>
          <p:cNvPr id="198" name="Picture 2" descr="Αποχυμωτής - Πολτοποιητής Severin Slow Juicer ES 356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77580" y="3685607"/>
            <a:ext cx="219283" cy="219283"/>
          </a:xfrm>
          <a:prstGeom prst="rect">
            <a:avLst/>
          </a:prstGeom>
          <a:noFill/>
          <a:extLst>
            <a:ext uri="{909E8E84-426E-40DD-AFC4-6F175D3DCCD1}">
              <a14:hiddenFill xmlns:a14="http://schemas.microsoft.com/office/drawing/2010/main">
                <a:solidFill>
                  <a:srgbClr val="FFFFFF"/>
                </a:solidFill>
              </a14:hiddenFill>
            </a:ext>
          </a:extLst>
        </p:spPr>
      </p:pic>
      <p:pic>
        <p:nvPicPr>
          <p:cNvPr id="199" name="Picture 12" descr="Severin Logo Download 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57187" y="3576386"/>
            <a:ext cx="465339" cy="74454"/>
          </a:xfrm>
          <a:prstGeom prst="rect">
            <a:avLst/>
          </a:prstGeom>
          <a:noFill/>
          <a:extLst>
            <a:ext uri="{909E8E84-426E-40DD-AFC4-6F175D3DCCD1}">
              <a14:hiddenFill xmlns:a14="http://schemas.microsoft.com/office/drawing/2010/main">
                <a:solidFill>
                  <a:srgbClr val="FFFFFF"/>
                </a:solidFill>
              </a14:hiddenFill>
            </a:ext>
          </a:extLst>
        </p:spPr>
      </p:pic>
      <p:pic>
        <p:nvPicPr>
          <p:cNvPr id="200" name="Picture 2" descr="Αποχυμωτής - Πολτοποιητής Severin Slow Juicer ES 356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92851" y="3685607"/>
            <a:ext cx="219283" cy="219283"/>
          </a:xfrm>
          <a:prstGeom prst="rect">
            <a:avLst/>
          </a:prstGeom>
          <a:noFill/>
          <a:extLst>
            <a:ext uri="{909E8E84-426E-40DD-AFC4-6F175D3DCCD1}">
              <a14:hiddenFill xmlns:a14="http://schemas.microsoft.com/office/drawing/2010/main">
                <a:solidFill>
                  <a:srgbClr val="FFFFFF"/>
                </a:solidFill>
              </a14:hiddenFill>
            </a:ext>
          </a:extLst>
        </p:spPr>
      </p:pic>
      <p:pic>
        <p:nvPicPr>
          <p:cNvPr id="201" name="Picture 12" descr="Severin Logo Download 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72458" y="3576386"/>
            <a:ext cx="465339" cy="74454"/>
          </a:xfrm>
          <a:prstGeom prst="rect">
            <a:avLst/>
          </a:prstGeom>
          <a:noFill/>
          <a:extLst>
            <a:ext uri="{909E8E84-426E-40DD-AFC4-6F175D3DCCD1}">
              <a14:hiddenFill xmlns:a14="http://schemas.microsoft.com/office/drawing/2010/main">
                <a:solidFill>
                  <a:srgbClr val="FFFFFF"/>
                </a:solidFill>
              </a14:hiddenFill>
            </a:ext>
          </a:extLst>
        </p:spPr>
      </p:pic>
      <p:sp>
        <p:nvSpPr>
          <p:cNvPr id="223" name="Rectangle 222"/>
          <p:cNvSpPr/>
          <p:nvPr/>
        </p:nvSpPr>
        <p:spPr>
          <a:xfrm>
            <a:off x="2953184" y="4091238"/>
            <a:ext cx="1318767" cy="1131079"/>
          </a:xfrm>
          <a:prstGeom prst="rect">
            <a:avLst/>
          </a:prstGeom>
        </p:spPr>
        <p:txBody>
          <a:bodyPr wrap="square">
            <a:spAutoFit/>
          </a:bodyPr>
          <a:lstStyle/>
          <a:p>
            <a:r>
              <a:rPr lang="en-US" sz="675" b="1" u="sng" dirty="0">
                <a:solidFill>
                  <a:schemeClr val="accent5"/>
                </a:solidFill>
              </a:rPr>
              <a:t>SM 3707</a:t>
            </a:r>
          </a:p>
          <a:p>
            <a:r>
              <a:rPr lang="en-US" sz="675" dirty="0"/>
              <a:t>SEVERIN BLENDER, 1.5L, DRINKS/ CRUSH ICE, SMOOTHIE, 600W, REMOVABLE GLASS BLENDER &amp; KNIFE, POURING SPOUT, MEASURING CUP, S/S KNIFE, BLACK</a:t>
            </a:r>
          </a:p>
          <a:p>
            <a:r>
              <a:rPr lang="en-US" sz="675" b="1" dirty="0">
                <a:solidFill>
                  <a:schemeClr val="accent1">
                    <a:lumMod val="75000"/>
                  </a:schemeClr>
                </a:solidFill>
              </a:rPr>
              <a:t>RRP: </a:t>
            </a:r>
            <a:r>
              <a:rPr lang="en-US" sz="675" b="1" dirty="0" smtClean="0">
                <a:solidFill>
                  <a:schemeClr val="accent1">
                    <a:lumMod val="75000"/>
                  </a:schemeClr>
                </a:solidFill>
              </a:rPr>
              <a:t>€44.99</a:t>
            </a:r>
            <a:endParaRPr lang="en-US" sz="675" dirty="0"/>
          </a:p>
          <a:p>
            <a:endParaRPr lang="en-US" sz="675" dirty="0"/>
          </a:p>
          <a:p>
            <a:endParaRPr lang="en-US" sz="675" b="1" dirty="0"/>
          </a:p>
        </p:txBody>
      </p:sp>
      <p:pic>
        <p:nvPicPr>
          <p:cNvPr id="224" name="Picture 22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32573" y="3587959"/>
            <a:ext cx="337251" cy="610870"/>
          </a:xfrm>
          <a:prstGeom prst="rect">
            <a:avLst/>
          </a:prstGeom>
        </p:spPr>
      </p:pic>
      <p:sp>
        <p:nvSpPr>
          <p:cNvPr id="225" name="Rectangle 224"/>
          <p:cNvSpPr/>
          <p:nvPr/>
        </p:nvSpPr>
        <p:spPr>
          <a:xfrm>
            <a:off x="4401975" y="4145173"/>
            <a:ext cx="1344989" cy="923330"/>
          </a:xfrm>
          <a:prstGeom prst="rect">
            <a:avLst/>
          </a:prstGeom>
        </p:spPr>
        <p:txBody>
          <a:bodyPr wrap="square">
            <a:spAutoFit/>
          </a:bodyPr>
          <a:lstStyle/>
          <a:p>
            <a:r>
              <a:rPr lang="en-US" sz="675" b="1" u="sng" dirty="0">
                <a:solidFill>
                  <a:schemeClr val="accent5"/>
                </a:solidFill>
              </a:rPr>
              <a:t>SM 3734</a:t>
            </a:r>
          </a:p>
          <a:p>
            <a:r>
              <a:rPr lang="en-US" sz="675" dirty="0"/>
              <a:t>SEVERIN MIXER-MULTI &amp; SMOOTHIE MIX&amp;GO , 500 W,1000 ML REMOVABLE GLASS BOWL,REMOVABLE LID, 600 ML SMOOTHIE MAKER </a:t>
            </a:r>
            <a:endParaRPr lang="en-US" sz="675" dirty="0" smtClean="0"/>
          </a:p>
          <a:p>
            <a:r>
              <a:rPr lang="en-US" sz="675" b="1" dirty="0">
                <a:solidFill>
                  <a:schemeClr val="accent1">
                    <a:lumMod val="75000"/>
                  </a:schemeClr>
                </a:solidFill>
              </a:rPr>
              <a:t>RRP: </a:t>
            </a:r>
            <a:r>
              <a:rPr lang="en-US" sz="675" b="1" dirty="0" smtClean="0">
                <a:solidFill>
                  <a:schemeClr val="accent1">
                    <a:lumMod val="75000"/>
                  </a:schemeClr>
                </a:solidFill>
              </a:rPr>
              <a:t>€59.99</a:t>
            </a:r>
            <a:endParaRPr lang="en-US" sz="675" dirty="0"/>
          </a:p>
          <a:p>
            <a:endParaRPr lang="en-US" sz="675" b="1" dirty="0"/>
          </a:p>
        </p:txBody>
      </p:sp>
      <p:pic>
        <p:nvPicPr>
          <p:cNvPr id="226" name="Picture 22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41785" y="3606777"/>
            <a:ext cx="293176" cy="652316"/>
          </a:xfrm>
          <a:prstGeom prst="rect">
            <a:avLst/>
          </a:prstGeom>
        </p:spPr>
      </p:pic>
      <p:sp>
        <p:nvSpPr>
          <p:cNvPr id="227" name="Rectangle 226"/>
          <p:cNvSpPr/>
          <p:nvPr/>
        </p:nvSpPr>
        <p:spPr>
          <a:xfrm>
            <a:off x="1423044" y="4034424"/>
            <a:ext cx="1530177" cy="1234953"/>
          </a:xfrm>
          <a:prstGeom prst="rect">
            <a:avLst/>
          </a:prstGeom>
        </p:spPr>
        <p:txBody>
          <a:bodyPr wrap="square">
            <a:spAutoFit/>
          </a:bodyPr>
          <a:lstStyle/>
          <a:p>
            <a:r>
              <a:rPr lang="en-US" sz="675" b="1" u="sng" dirty="0">
                <a:solidFill>
                  <a:schemeClr val="accent5"/>
                </a:solidFill>
              </a:rPr>
              <a:t>SM 3737 </a:t>
            </a:r>
          </a:p>
          <a:p>
            <a:r>
              <a:rPr lang="en-US" sz="675" dirty="0"/>
              <a:t>SEVERIN MIXER-MULTI &amp; SMOOTHIE MIX&amp;GO 500W/1L, REMOVABLE GLASS BOWL, REMOVABLE LID, MEASURING CUP,2SPEEDS,PULSE FUNCTION,INCLUDES SMOOTHIE MAKER, MIXER&amp;PRACTICAL DRINK HOLDER,S/S BLADES,POWERFUL MOTOR </a:t>
            </a:r>
            <a:r>
              <a:rPr lang="en-US" sz="675" b="1" dirty="0">
                <a:solidFill>
                  <a:schemeClr val="accent1">
                    <a:lumMod val="75000"/>
                  </a:schemeClr>
                </a:solidFill>
              </a:rPr>
              <a:t>RRP: </a:t>
            </a:r>
            <a:r>
              <a:rPr lang="en-US" sz="675" b="1" dirty="0" smtClean="0">
                <a:solidFill>
                  <a:schemeClr val="accent1">
                    <a:lumMod val="75000"/>
                  </a:schemeClr>
                </a:solidFill>
              </a:rPr>
              <a:t>€69.99</a:t>
            </a:r>
            <a:endParaRPr lang="en-US" sz="675" dirty="0"/>
          </a:p>
          <a:p>
            <a:endParaRPr lang="en-US" sz="675" b="1" dirty="0">
              <a:solidFill>
                <a:schemeClr val="accent1">
                  <a:lumMod val="75000"/>
                </a:schemeClr>
              </a:solidFill>
            </a:endParaRPr>
          </a:p>
          <a:p>
            <a:endParaRPr lang="en-US" sz="675" dirty="0"/>
          </a:p>
        </p:txBody>
      </p:sp>
      <p:cxnSp>
        <p:nvCxnSpPr>
          <p:cNvPr id="123" name="Straight Connector 122"/>
          <p:cNvCxnSpPr/>
          <p:nvPr/>
        </p:nvCxnSpPr>
        <p:spPr>
          <a:xfrm>
            <a:off x="1686315" y="599468"/>
            <a:ext cx="0" cy="1208686"/>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50" name="Picture 2" descr="Αποχυμωτής - Πολτοποιητής Severin Slow Juicer ES 356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67539" y="626408"/>
            <a:ext cx="219283" cy="219283"/>
          </a:xfrm>
          <a:prstGeom prst="rect">
            <a:avLst/>
          </a:prstGeom>
          <a:noFill/>
          <a:extLst>
            <a:ext uri="{909E8E84-426E-40DD-AFC4-6F175D3DCCD1}">
              <a14:hiddenFill xmlns:a14="http://schemas.microsoft.com/office/drawing/2010/main">
                <a:solidFill>
                  <a:srgbClr val="FFFFFF"/>
                </a:solidFill>
              </a14:hiddenFill>
            </a:ext>
          </a:extLst>
        </p:spPr>
      </p:pic>
      <p:pic>
        <p:nvPicPr>
          <p:cNvPr id="152" name="Picture 12" descr="Severin Logo Download 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28096" y="526712"/>
            <a:ext cx="465339" cy="74454"/>
          </a:xfrm>
          <a:prstGeom prst="rect">
            <a:avLst/>
          </a:prstGeom>
          <a:noFill/>
          <a:extLst>
            <a:ext uri="{909E8E84-426E-40DD-AFC4-6F175D3DCCD1}">
              <a14:hiddenFill xmlns:a14="http://schemas.microsoft.com/office/drawing/2010/main">
                <a:solidFill>
                  <a:srgbClr val="FFFFFF"/>
                </a:solidFill>
              </a14:hiddenFill>
            </a:ext>
          </a:extLst>
        </p:spPr>
      </p:pic>
      <p:sp>
        <p:nvSpPr>
          <p:cNvPr id="156" name="Rectangle 155"/>
          <p:cNvSpPr/>
          <p:nvPr/>
        </p:nvSpPr>
        <p:spPr>
          <a:xfrm>
            <a:off x="7383057" y="1086431"/>
            <a:ext cx="1632356" cy="923330"/>
          </a:xfrm>
          <a:prstGeom prst="rect">
            <a:avLst/>
          </a:prstGeom>
        </p:spPr>
        <p:txBody>
          <a:bodyPr wrap="square">
            <a:spAutoFit/>
          </a:bodyPr>
          <a:lstStyle/>
          <a:p>
            <a:r>
              <a:rPr lang="en-GB" sz="675" b="1" u="sng" dirty="0">
                <a:solidFill>
                  <a:schemeClr val="accent5"/>
                </a:solidFill>
              </a:rPr>
              <a:t>HM 3820</a:t>
            </a:r>
            <a:endParaRPr lang="en-US" sz="675" b="1" u="sng" dirty="0">
              <a:solidFill>
                <a:schemeClr val="accent5"/>
              </a:solidFill>
            </a:endParaRPr>
          </a:p>
          <a:p>
            <a:r>
              <a:rPr lang="en-US" sz="675" dirty="0"/>
              <a:t>SEVERIN HAND MIXER, 300W, 5 SPEEDS, EXTRA TURBO SPEED, 2 BEATERS, 2DOUGH HOOKS INCL.BLENDER ATTACHMENTS, WHITE / GREY </a:t>
            </a:r>
            <a:endParaRPr lang="en-US" sz="675" dirty="0" smtClean="0"/>
          </a:p>
          <a:p>
            <a:r>
              <a:rPr lang="en-US" sz="675" b="1" dirty="0">
                <a:solidFill>
                  <a:schemeClr val="accent1">
                    <a:lumMod val="75000"/>
                  </a:schemeClr>
                </a:solidFill>
              </a:rPr>
              <a:t>RRP: </a:t>
            </a:r>
            <a:r>
              <a:rPr lang="en-US" sz="675" b="1" dirty="0" smtClean="0">
                <a:solidFill>
                  <a:schemeClr val="accent1">
                    <a:lumMod val="75000"/>
                  </a:schemeClr>
                </a:solidFill>
              </a:rPr>
              <a:t>€24.99</a:t>
            </a:r>
            <a:endParaRPr lang="en-US" sz="675" dirty="0"/>
          </a:p>
          <a:p>
            <a:endParaRPr lang="en-US" sz="675" b="1" dirty="0">
              <a:solidFill>
                <a:schemeClr val="accent1">
                  <a:lumMod val="75000"/>
                </a:schemeClr>
              </a:solidFill>
            </a:endParaRPr>
          </a:p>
          <a:p>
            <a:endParaRPr lang="en-US" sz="675" dirty="0"/>
          </a:p>
        </p:txBody>
      </p:sp>
      <p:pic>
        <p:nvPicPr>
          <p:cNvPr id="158" name="Picture 15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109858" y="560033"/>
            <a:ext cx="607923" cy="697730"/>
          </a:xfrm>
          <a:prstGeom prst="rect">
            <a:avLst/>
          </a:prstGeom>
        </p:spPr>
      </p:pic>
      <p:sp>
        <p:nvSpPr>
          <p:cNvPr id="177" name="Rectangle 176"/>
          <p:cNvSpPr/>
          <p:nvPr/>
        </p:nvSpPr>
        <p:spPr>
          <a:xfrm>
            <a:off x="2936579" y="2605401"/>
            <a:ext cx="1451118" cy="923330"/>
          </a:xfrm>
          <a:prstGeom prst="rect">
            <a:avLst/>
          </a:prstGeom>
        </p:spPr>
        <p:txBody>
          <a:bodyPr wrap="square">
            <a:spAutoFit/>
          </a:bodyPr>
          <a:lstStyle/>
          <a:p>
            <a:r>
              <a:rPr lang="en-US" sz="675" b="1" u="sng" dirty="0">
                <a:solidFill>
                  <a:schemeClr val="accent5"/>
                </a:solidFill>
              </a:rPr>
              <a:t>913529000</a:t>
            </a:r>
            <a:endParaRPr lang="en-US" sz="675" b="1" u="sng" dirty="0">
              <a:solidFill>
                <a:schemeClr val="accent5"/>
              </a:solidFill>
            </a:endParaRPr>
          </a:p>
          <a:p>
            <a:r>
              <a:rPr lang="en-US" sz="675" dirty="0"/>
              <a:t>TAURUS FOOD MIXER STATION INOX, 500W, 5 SPEEDS, TURBO FUNCTION, DETACHABLE ACCESSORIES, BPA FREE, ERGONOMIC, </a:t>
            </a:r>
            <a:r>
              <a:rPr lang="en-US" sz="675" dirty="0" smtClean="0"/>
              <a:t>BLACK-WHITE </a:t>
            </a:r>
            <a:r>
              <a:rPr lang="en-US" sz="675" b="1" dirty="0">
                <a:solidFill>
                  <a:schemeClr val="accent1">
                    <a:lumMod val="75000"/>
                  </a:schemeClr>
                </a:solidFill>
              </a:rPr>
              <a:t>RRP</a:t>
            </a:r>
            <a:r>
              <a:rPr lang="en-US" sz="675" b="1" dirty="0" smtClean="0">
                <a:solidFill>
                  <a:schemeClr val="accent1">
                    <a:lumMod val="75000"/>
                  </a:schemeClr>
                </a:solidFill>
              </a:rPr>
              <a:t>:€36.99</a:t>
            </a:r>
            <a:endParaRPr lang="en-US" sz="675" dirty="0"/>
          </a:p>
          <a:p>
            <a:endParaRPr lang="en-US" sz="675" dirty="0"/>
          </a:p>
        </p:txBody>
      </p:sp>
      <p:sp>
        <p:nvSpPr>
          <p:cNvPr id="189" name="Rectangle 188"/>
          <p:cNvSpPr/>
          <p:nvPr/>
        </p:nvSpPr>
        <p:spPr>
          <a:xfrm>
            <a:off x="1458318" y="2601918"/>
            <a:ext cx="1576854" cy="923330"/>
          </a:xfrm>
          <a:prstGeom prst="rect">
            <a:avLst/>
          </a:prstGeom>
        </p:spPr>
        <p:txBody>
          <a:bodyPr wrap="square">
            <a:spAutoFit/>
          </a:bodyPr>
          <a:lstStyle/>
          <a:p>
            <a:r>
              <a:rPr lang="en-US" sz="675" b="1" u="sng" dirty="0">
                <a:solidFill>
                  <a:schemeClr val="accent5"/>
                </a:solidFill>
              </a:rPr>
              <a:t>913528000</a:t>
            </a:r>
            <a:endParaRPr lang="en-US" sz="675" b="1" u="sng" dirty="0">
              <a:solidFill>
                <a:schemeClr val="accent5"/>
              </a:solidFill>
            </a:endParaRPr>
          </a:p>
          <a:p>
            <a:r>
              <a:rPr lang="en-US" sz="675" dirty="0"/>
              <a:t>TAURUS FOOD MIXER STATION GREY, 300W, 5 SPEEDS, TURBO FUNCTION, DETACHABLE ACCESSORIES, BPA FREE, ERGONOMIC, </a:t>
            </a:r>
            <a:r>
              <a:rPr lang="en-US" sz="675" dirty="0" smtClean="0"/>
              <a:t>GREY-WHITE </a:t>
            </a:r>
          </a:p>
          <a:p>
            <a:r>
              <a:rPr lang="en-US" sz="675" b="1" dirty="0">
                <a:solidFill>
                  <a:schemeClr val="accent1">
                    <a:lumMod val="75000"/>
                  </a:schemeClr>
                </a:solidFill>
              </a:rPr>
              <a:t>RRP: </a:t>
            </a:r>
            <a:r>
              <a:rPr lang="en-US" sz="675" b="1" dirty="0" smtClean="0">
                <a:solidFill>
                  <a:schemeClr val="accent1">
                    <a:lumMod val="75000"/>
                  </a:schemeClr>
                </a:solidFill>
              </a:rPr>
              <a:t>€31.99</a:t>
            </a:r>
            <a:endParaRPr lang="en-US" sz="675" dirty="0"/>
          </a:p>
          <a:p>
            <a:endParaRPr lang="en-US" sz="675" b="1" dirty="0">
              <a:solidFill>
                <a:schemeClr val="accent1">
                  <a:lumMod val="75000"/>
                </a:schemeClr>
              </a:solidFill>
            </a:endParaRPr>
          </a:p>
          <a:p>
            <a:endParaRPr lang="en-US" sz="675" dirty="0"/>
          </a:p>
        </p:txBody>
      </p:sp>
      <p:pic>
        <p:nvPicPr>
          <p:cNvPr id="193" name="Picture 2" descr="Αποχυμωτής - Πολτοποιητής Severin Slow Juicer ES 356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3571" y="2068450"/>
            <a:ext cx="219283" cy="219283"/>
          </a:xfrm>
          <a:prstGeom prst="rect">
            <a:avLst/>
          </a:prstGeom>
          <a:noFill/>
          <a:extLst>
            <a:ext uri="{909E8E84-426E-40DD-AFC4-6F175D3DCCD1}">
              <a14:hiddenFill xmlns:a14="http://schemas.microsoft.com/office/drawing/2010/main">
                <a:solidFill>
                  <a:srgbClr val="FFFFFF"/>
                </a:solidFill>
              </a14:hiddenFill>
            </a:ext>
          </a:extLst>
        </p:spPr>
      </p:pic>
      <p:pic>
        <p:nvPicPr>
          <p:cNvPr id="202" name="Picture 12" descr="Severin Logo Download 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4128" y="1968754"/>
            <a:ext cx="465339" cy="74454"/>
          </a:xfrm>
          <a:prstGeom prst="rect">
            <a:avLst/>
          </a:prstGeom>
          <a:noFill/>
          <a:extLst>
            <a:ext uri="{909E8E84-426E-40DD-AFC4-6F175D3DCCD1}">
              <a14:hiddenFill xmlns:a14="http://schemas.microsoft.com/office/drawing/2010/main">
                <a:solidFill>
                  <a:srgbClr val="FFFFFF"/>
                </a:solidFill>
              </a14:hiddenFill>
            </a:ext>
          </a:extLst>
        </p:spPr>
      </p:pic>
      <p:pic>
        <p:nvPicPr>
          <p:cNvPr id="203" name="Picture 20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508188" y="1944964"/>
            <a:ext cx="466597" cy="122033"/>
          </a:xfrm>
          <a:prstGeom prst="rect">
            <a:avLst/>
          </a:prstGeom>
        </p:spPr>
      </p:pic>
      <p:pic>
        <p:nvPicPr>
          <p:cNvPr id="204" name="Picture 20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032761" y="1924854"/>
            <a:ext cx="466597" cy="122033"/>
          </a:xfrm>
          <a:prstGeom prst="rect">
            <a:avLst/>
          </a:prstGeom>
        </p:spPr>
      </p:pic>
      <p:sp>
        <p:nvSpPr>
          <p:cNvPr id="205" name="Rectangle 204"/>
          <p:cNvSpPr/>
          <p:nvPr/>
        </p:nvSpPr>
        <p:spPr>
          <a:xfrm>
            <a:off x="203700" y="2597401"/>
            <a:ext cx="1324686" cy="1027204"/>
          </a:xfrm>
          <a:prstGeom prst="rect">
            <a:avLst/>
          </a:prstGeom>
        </p:spPr>
        <p:txBody>
          <a:bodyPr wrap="square">
            <a:spAutoFit/>
          </a:bodyPr>
          <a:lstStyle/>
          <a:p>
            <a:r>
              <a:rPr lang="en-US" sz="675" b="1" u="sng" dirty="0">
                <a:solidFill>
                  <a:schemeClr val="accent5"/>
                </a:solidFill>
              </a:rPr>
              <a:t>HM 3827</a:t>
            </a:r>
          </a:p>
          <a:p>
            <a:r>
              <a:rPr lang="en-US" sz="675" dirty="0" smtClean="0"/>
              <a:t>SEVERIN </a:t>
            </a:r>
            <a:r>
              <a:rPr lang="en-US" sz="675" dirty="0"/>
              <a:t>FOOD MIXER, 5 SPEEDS, 200W, 2 STAINLESS STEEL WHISKS &amp; DOUGH HOOKS, RELEASE BUTTON, TURBO FUNCTION, </a:t>
            </a:r>
            <a:r>
              <a:rPr lang="en-US" sz="675" dirty="0" smtClean="0"/>
              <a:t>WHITE</a:t>
            </a:r>
          </a:p>
          <a:p>
            <a:r>
              <a:rPr lang="en-US" sz="675" b="1" dirty="0">
                <a:solidFill>
                  <a:schemeClr val="accent1">
                    <a:lumMod val="75000"/>
                  </a:schemeClr>
                </a:solidFill>
              </a:rPr>
              <a:t>RRP: </a:t>
            </a:r>
            <a:r>
              <a:rPr lang="en-US" sz="675" b="1" dirty="0" smtClean="0">
                <a:solidFill>
                  <a:schemeClr val="accent1">
                    <a:lumMod val="75000"/>
                  </a:schemeClr>
                </a:solidFill>
              </a:rPr>
              <a:t>€23.99</a:t>
            </a:r>
            <a:endParaRPr lang="en-US" sz="675" dirty="0"/>
          </a:p>
          <a:p>
            <a:endParaRPr lang="en-US" sz="675" b="1" dirty="0">
              <a:solidFill>
                <a:schemeClr val="accent1">
                  <a:lumMod val="75000"/>
                </a:schemeClr>
              </a:solidFill>
            </a:endParaRPr>
          </a:p>
          <a:p>
            <a:r>
              <a:rPr lang="en-US" sz="675" b="1" dirty="0"/>
              <a:t> </a:t>
            </a:r>
          </a:p>
        </p:txBody>
      </p:sp>
      <p:pic>
        <p:nvPicPr>
          <p:cNvPr id="206" name="Picture 20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77395" y="2113136"/>
            <a:ext cx="640080" cy="469392"/>
          </a:xfrm>
          <a:prstGeom prst="rect">
            <a:avLst/>
          </a:prstGeom>
        </p:spPr>
      </p:pic>
      <p:pic>
        <p:nvPicPr>
          <p:cNvPr id="207" name="Picture 206" descr="https://m.media-amazon.com/images/I/51sf6HbkvAL._AC_SL1500_.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074658" y="2029394"/>
            <a:ext cx="494387" cy="622779"/>
          </a:xfrm>
          <a:prstGeom prst="rect">
            <a:avLst/>
          </a:prstGeom>
          <a:noFill/>
          <a:extLst>
            <a:ext uri="{909E8E84-426E-40DD-AFC4-6F175D3DCCD1}">
              <a14:hiddenFill xmlns:a14="http://schemas.microsoft.com/office/drawing/2010/main">
                <a:solidFill>
                  <a:srgbClr val="FFFFFF"/>
                </a:solidFill>
              </a14:hiddenFill>
            </a:ext>
          </a:extLst>
        </p:spPr>
      </p:pic>
      <p:pic>
        <p:nvPicPr>
          <p:cNvPr id="208" name="Picture 207" descr="Taurus HM501 Station Inox 500W Hand Mixer - 913529000"/>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9750" t="20125" r="10874" b="22000"/>
          <a:stretch/>
        </p:blipFill>
        <p:spPr bwMode="auto">
          <a:xfrm>
            <a:off x="3329679" y="2078119"/>
            <a:ext cx="748174" cy="537126"/>
          </a:xfrm>
          <a:prstGeom prst="rect">
            <a:avLst/>
          </a:prstGeom>
          <a:noFill/>
          <a:extLst>
            <a:ext uri="{909E8E84-426E-40DD-AFC4-6F175D3DCCD1}">
              <a14:hiddenFill xmlns:a14="http://schemas.microsoft.com/office/drawing/2010/main">
                <a:solidFill>
                  <a:srgbClr val="FFFFFF"/>
                </a:solidFill>
              </a14:hiddenFill>
            </a:ext>
          </a:extLst>
        </p:spPr>
      </p:pic>
      <p:pic>
        <p:nvPicPr>
          <p:cNvPr id="212" name="Picture 2" descr="Αποχυμωτής - Πολτοποιητής Severin Slow Juicer ES 356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44936" y="2071211"/>
            <a:ext cx="219282" cy="219282"/>
          </a:xfrm>
          <a:prstGeom prst="rect">
            <a:avLst/>
          </a:prstGeom>
          <a:noFill/>
          <a:extLst>
            <a:ext uri="{909E8E84-426E-40DD-AFC4-6F175D3DCCD1}">
              <a14:hiddenFill xmlns:a14="http://schemas.microsoft.com/office/drawing/2010/main">
                <a:solidFill>
                  <a:srgbClr val="FFFFFF"/>
                </a:solidFill>
              </a14:hiddenFill>
            </a:ext>
          </a:extLst>
        </p:spPr>
      </p:pic>
      <p:pic>
        <p:nvPicPr>
          <p:cNvPr id="219" name="Picture 12" descr="Severin Logo Download 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05493" y="1971515"/>
            <a:ext cx="465338" cy="74454"/>
          </a:xfrm>
          <a:prstGeom prst="rect">
            <a:avLst/>
          </a:prstGeom>
          <a:noFill/>
          <a:extLst>
            <a:ext uri="{909E8E84-426E-40DD-AFC4-6F175D3DCCD1}">
              <a14:hiddenFill xmlns:a14="http://schemas.microsoft.com/office/drawing/2010/main">
                <a:solidFill>
                  <a:srgbClr val="FFFFFF"/>
                </a:solidFill>
              </a14:hiddenFill>
            </a:ext>
          </a:extLst>
        </p:spPr>
      </p:pic>
      <p:pic>
        <p:nvPicPr>
          <p:cNvPr id="229" name="Picture 2" descr="Αποχυμωτής - Πολτοποιητής Severin Slow Juicer ES 356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50920" y="2061192"/>
            <a:ext cx="219283" cy="219283"/>
          </a:xfrm>
          <a:prstGeom prst="rect">
            <a:avLst/>
          </a:prstGeom>
          <a:noFill/>
          <a:extLst>
            <a:ext uri="{909E8E84-426E-40DD-AFC4-6F175D3DCCD1}">
              <a14:hiddenFill xmlns:a14="http://schemas.microsoft.com/office/drawing/2010/main">
                <a:solidFill>
                  <a:srgbClr val="FFFFFF"/>
                </a:solidFill>
              </a14:hiddenFill>
            </a:ext>
          </a:extLst>
        </p:spPr>
      </p:pic>
      <p:pic>
        <p:nvPicPr>
          <p:cNvPr id="231" name="Picture 12" descr="Severin Logo Download 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11477" y="1961496"/>
            <a:ext cx="465339" cy="74454"/>
          </a:xfrm>
          <a:prstGeom prst="rect">
            <a:avLst/>
          </a:prstGeom>
          <a:noFill/>
          <a:extLst>
            <a:ext uri="{909E8E84-426E-40DD-AFC4-6F175D3DCCD1}">
              <a14:hiddenFill xmlns:a14="http://schemas.microsoft.com/office/drawing/2010/main">
                <a:solidFill>
                  <a:srgbClr val="FFFFFF"/>
                </a:solidFill>
              </a14:hiddenFill>
            </a:ext>
          </a:extLst>
        </p:spPr>
      </p:pic>
      <p:pic>
        <p:nvPicPr>
          <p:cNvPr id="234" name="Picture 23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30222" y="3665010"/>
            <a:ext cx="466597" cy="122033"/>
          </a:xfrm>
          <a:prstGeom prst="rect">
            <a:avLst/>
          </a:prstGeom>
        </p:spPr>
      </p:pic>
      <p:pic>
        <p:nvPicPr>
          <p:cNvPr id="235" name="Picture 2" descr="Αποχυμωτής - Πολτοποιητής Severin Slow Juicer ES 356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15536" y="2067753"/>
            <a:ext cx="219283" cy="219283"/>
          </a:xfrm>
          <a:prstGeom prst="rect">
            <a:avLst/>
          </a:prstGeom>
          <a:noFill/>
          <a:extLst>
            <a:ext uri="{909E8E84-426E-40DD-AFC4-6F175D3DCCD1}">
              <a14:hiddenFill xmlns:a14="http://schemas.microsoft.com/office/drawing/2010/main">
                <a:solidFill>
                  <a:srgbClr val="FFFFFF"/>
                </a:solidFill>
              </a14:hiddenFill>
            </a:ext>
          </a:extLst>
        </p:spPr>
      </p:pic>
      <p:pic>
        <p:nvPicPr>
          <p:cNvPr id="236" name="Picture 12" descr="Severin Logo Download 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76093" y="1968057"/>
            <a:ext cx="465339" cy="74454"/>
          </a:xfrm>
          <a:prstGeom prst="rect">
            <a:avLst/>
          </a:prstGeom>
          <a:noFill/>
          <a:extLst>
            <a:ext uri="{909E8E84-426E-40DD-AFC4-6F175D3DCCD1}">
              <a14:hiddenFill xmlns:a14="http://schemas.microsoft.com/office/drawing/2010/main">
                <a:solidFill>
                  <a:srgbClr val="FFFFFF"/>
                </a:solidFill>
              </a14:hiddenFill>
            </a:ext>
          </a:extLst>
        </p:spPr>
      </p:pic>
      <p:sp>
        <p:nvSpPr>
          <p:cNvPr id="237" name="Rectangle 236"/>
          <p:cNvSpPr/>
          <p:nvPr/>
        </p:nvSpPr>
        <p:spPr>
          <a:xfrm>
            <a:off x="7449979" y="2507284"/>
            <a:ext cx="1314870" cy="819455"/>
          </a:xfrm>
          <a:prstGeom prst="rect">
            <a:avLst/>
          </a:prstGeom>
        </p:spPr>
        <p:txBody>
          <a:bodyPr wrap="square">
            <a:spAutoFit/>
          </a:bodyPr>
          <a:lstStyle/>
          <a:p>
            <a:r>
              <a:rPr lang="en-US" sz="675" b="1" u="sng" dirty="0">
                <a:solidFill>
                  <a:schemeClr val="accent5"/>
                </a:solidFill>
              </a:rPr>
              <a:t>KM 3865</a:t>
            </a:r>
          </a:p>
          <a:p>
            <a:r>
              <a:rPr lang="en-US" sz="675" dirty="0"/>
              <a:t>SEVERIN FOOD CHOPPER, 400W, 500ML, 2 LEVELS STAINLESS STEEL KNIFE, MULTI-WHISKING DISK, </a:t>
            </a:r>
            <a:r>
              <a:rPr lang="en-US" sz="675" dirty="0" smtClean="0"/>
              <a:t>INOX </a:t>
            </a:r>
            <a:r>
              <a:rPr lang="en-US" sz="675" b="1" dirty="0">
                <a:solidFill>
                  <a:schemeClr val="accent1">
                    <a:lumMod val="75000"/>
                  </a:schemeClr>
                </a:solidFill>
              </a:rPr>
              <a:t>RRP</a:t>
            </a:r>
            <a:r>
              <a:rPr lang="en-US" sz="675" b="1" dirty="0" smtClean="0">
                <a:solidFill>
                  <a:schemeClr val="accent1">
                    <a:lumMod val="75000"/>
                  </a:schemeClr>
                </a:solidFill>
              </a:rPr>
              <a:t>:€59.99</a:t>
            </a:r>
            <a:endParaRPr lang="en-US" sz="675" dirty="0"/>
          </a:p>
          <a:p>
            <a:endParaRPr lang="en-US" sz="675" dirty="0"/>
          </a:p>
        </p:txBody>
      </p:sp>
      <p:sp>
        <p:nvSpPr>
          <p:cNvPr id="238" name="Rectangle 237"/>
          <p:cNvSpPr/>
          <p:nvPr/>
        </p:nvSpPr>
        <p:spPr>
          <a:xfrm>
            <a:off x="4365705" y="2463297"/>
            <a:ext cx="1409544" cy="819455"/>
          </a:xfrm>
          <a:prstGeom prst="rect">
            <a:avLst/>
          </a:prstGeom>
        </p:spPr>
        <p:txBody>
          <a:bodyPr wrap="square">
            <a:spAutoFit/>
          </a:bodyPr>
          <a:lstStyle/>
          <a:p>
            <a:r>
              <a:rPr lang="en-US" sz="675" b="1" u="sng" dirty="0">
                <a:solidFill>
                  <a:schemeClr val="accent5"/>
                </a:solidFill>
              </a:rPr>
              <a:t>KM 3867</a:t>
            </a:r>
          </a:p>
          <a:p>
            <a:r>
              <a:rPr lang="en-US" sz="675" dirty="0" smtClean="0"/>
              <a:t>SEVERIN </a:t>
            </a:r>
            <a:r>
              <a:rPr lang="en-US" sz="675" dirty="0"/>
              <a:t>FOOD CHOPPER, 400W, 1L, 4 BLADE KNIFE, MULTI-WHISKING DISK, MATT BLACK / BRUSHED STAINLESS STEEL / GLASS </a:t>
            </a:r>
            <a:r>
              <a:rPr lang="en-US" sz="675" b="1" dirty="0">
                <a:solidFill>
                  <a:schemeClr val="accent1">
                    <a:lumMod val="75000"/>
                  </a:schemeClr>
                </a:solidFill>
              </a:rPr>
              <a:t>RRP: </a:t>
            </a:r>
            <a:r>
              <a:rPr lang="en-US" sz="675" b="1" dirty="0" smtClean="0">
                <a:solidFill>
                  <a:schemeClr val="accent1">
                    <a:lumMod val="75000"/>
                  </a:schemeClr>
                </a:solidFill>
              </a:rPr>
              <a:t>€44.99</a:t>
            </a:r>
            <a:endParaRPr lang="en-US" sz="675" dirty="0"/>
          </a:p>
          <a:p>
            <a:endParaRPr lang="en-US" sz="675" dirty="0"/>
          </a:p>
        </p:txBody>
      </p:sp>
      <p:sp>
        <p:nvSpPr>
          <p:cNvPr id="239" name="Rectangle 238"/>
          <p:cNvSpPr/>
          <p:nvPr/>
        </p:nvSpPr>
        <p:spPr>
          <a:xfrm>
            <a:off x="5777119" y="2414914"/>
            <a:ext cx="1404223" cy="923330"/>
          </a:xfrm>
          <a:prstGeom prst="rect">
            <a:avLst/>
          </a:prstGeom>
        </p:spPr>
        <p:txBody>
          <a:bodyPr wrap="square">
            <a:spAutoFit/>
          </a:bodyPr>
          <a:lstStyle/>
          <a:p>
            <a:r>
              <a:rPr lang="en-US" sz="675" b="1" u="sng" dirty="0">
                <a:solidFill>
                  <a:schemeClr val="accent5"/>
                </a:solidFill>
              </a:rPr>
              <a:t>UZ 3861</a:t>
            </a:r>
          </a:p>
          <a:p>
            <a:r>
              <a:rPr lang="en-US" sz="675" dirty="0"/>
              <a:t>SEVERIN FOOD CHOPPER UNIVERSAL, 260W, 250ML, 3900RPM, STAINLESS STEEL BLADE, PULSE SWITCH, SAFETY SWITCH, ANTI-SLIP PROTECTION, </a:t>
            </a:r>
            <a:r>
              <a:rPr lang="en-US" sz="675" dirty="0" smtClean="0"/>
              <a:t>WHITE </a:t>
            </a:r>
            <a:r>
              <a:rPr lang="en-US" sz="675" b="1" dirty="0">
                <a:solidFill>
                  <a:schemeClr val="accent1">
                    <a:lumMod val="75000"/>
                  </a:schemeClr>
                </a:solidFill>
              </a:rPr>
              <a:t>RRP: </a:t>
            </a:r>
            <a:r>
              <a:rPr lang="en-US" sz="675" b="1" dirty="0" smtClean="0">
                <a:solidFill>
                  <a:schemeClr val="accent1">
                    <a:lumMod val="75000"/>
                  </a:schemeClr>
                </a:solidFill>
              </a:rPr>
              <a:t>€29.99</a:t>
            </a:r>
            <a:endParaRPr lang="en-US" sz="675" dirty="0"/>
          </a:p>
          <a:p>
            <a:endParaRPr lang="en-US" sz="675" dirty="0"/>
          </a:p>
        </p:txBody>
      </p:sp>
      <p:sp>
        <p:nvSpPr>
          <p:cNvPr id="240" name="Rectangle 239"/>
          <p:cNvSpPr/>
          <p:nvPr/>
        </p:nvSpPr>
        <p:spPr>
          <a:xfrm>
            <a:off x="129041" y="4184568"/>
            <a:ext cx="1270859" cy="715581"/>
          </a:xfrm>
          <a:prstGeom prst="rect">
            <a:avLst/>
          </a:prstGeom>
        </p:spPr>
        <p:txBody>
          <a:bodyPr wrap="square">
            <a:spAutoFit/>
          </a:bodyPr>
          <a:lstStyle/>
          <a:p>
            <a:r>
              <a:rPr lang="en-GB" sz="675" b="1" u="sng" dirty="0">
                <a:solidFill>
                  <a:schemeClr val="accent5"/>
                </a:solidFill>
              </a:rPr>
              <a:t>925017000</a:t>
            </a:r>
            <a:endParaRPr lang="en-US" sz="675" b="1" u="sng" dirty="0">
              <a:solidFill>
                <a:schemeClr val="accent5"/>
              </a:solidFill>
            </a:endParaRPr>
          </a:p>
          <a:p>
            <a:r>
              <a:rPr lang="en-US" sz="675" dirty="0"/>
              <a:t>TAURUS FOOD CHOPPER ELOANE, 200-400W, 1L, DOUBLE S/S BLADE, NON-SLIP BASE, </a:t>
            </a:r>
            <a:r>
              <a:rPr lang="en-US" sz="675" dirty="0" smtClean="0"/>
              <a:t>INOX </a:t>
            </a:r>
            <a:r>
              <a:rPr lang="en-US" sz="675" b="1" dirty="0">
                <a:solidFill>
                  <a:schemeClr val="accent1">
                    <a:lumMod val="75000"/>
                  </a:schemeClr>
                </a:solidFill>
              </a:rPr>
              <a:t>RRP: </a:t>
            </a:r>
            <a:r>
              <a:rPr lang="en-US" sz="675" b="1" dirty="0" smtClean="0">
                <a:solidFill>
                  <a:schemeClr val="accent1">
                    <a:lumMod val="75000"/>
                  </a:schemeClr>
                </a:solidFill>
              </a:rPr>
              <a:t>€49.99</a:t>
            </a:r>
            <a:endParaRPr lang="en-US" sz="675" dirty="0"/>
          </a:p>
          <a:p>
            <a:endParaRPr lang="en-US" sz="675" dirty="0"/>
          </a:p>
        </p:txBody>
      </p:sp>
      <p:pic>
        <p:nvPicPr>
          <p:cNvPr id="241" name="Grafik 483">
            <a:extLst>
              <a:ext uri="{FF2B5EF4-FFF2-40B4-BE49-F238E27FC236}">
                <a16:creationId xmlns:lc="http://schemas.openxmlformats.org/drawingml/2006/lockedCanvas" xmlns:a16="http://schemas.microsoft.com/office/drawing/2014/main" xmlns="" xmlns:xdr="http://schemas.openxmlformats.org/drawingml/2006/spreadsheetDrawing" id="{2F58252D-571C-E45A-1580-F16B9DC4CF6B}"/>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1" t="12040" r="265" b="26523"/>
          <a:stretch/>
        </p:blipFill>
        <p:spPr>
          <a:xfrm>
            <a:off x="5002327" y="1961452"/>
            <a:ext cx="666750" cy="638045"/>
          </a:xfrm>
          <a:prstGeom prst="rect">
            <a:avLst/>
          </a:prstGeom>
        </p:spPr>
      </p:pic>
      <p:pic>
        <p:nvPicPr>
          <p:cNvPr id="242" name="Picture 241" descr="Taurus 925017000 picadora eléctrica de alimentos 1 L 400 W Negro Acero ..."/>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l="30590" t="23629" r="30380" b="24472"/>
          <a:stretch/>
        </p:blipFill>
        <p:spPr bwMode="auto">
          <a:xfrm>
            <a:off x="930001" y="3705484"/>
            <a:ext cx="397565" cy="528654"/>
          </a:xfrm>
          <a:prstGeom prst="rect">
            <a:avLst/>
          </a:prstGeom>
          <a:noFill/>
          <a:extLst>
            <a:ext uri="{909E8E84-426E-40DD-AFC4-6F175D3DCCD1}">
              <a14:hiddenFill xmlns:a14="http://schemas.microsoft.com/office/drawing/2010/main">
                <a:solidFill>
                  <a:srgbClr val="FFFFFF"/>
                </a:solidFill>
              </a14:hiddenFill>
            </a:ext>
          </a:extLst>
        </p:spPr>
      </p:pic>
      <p:pic>
        <p:nvPicPr>
          <p:cNvPr id="243" name="Picture 242"/>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047006" y="2056050"/>
            <a:ext cx="749808" cy="560832"/>
          </a:xfrm>
          <a:prstGeom prst="rect">
            <a:avLst/>
          </a:prstGeom>
        </p:spPr>
      </p:pic>
      <p:pic>
        <p:nvPicPr>
          <p:cNvPr id="244" name="Picture 243"/>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527521" y="1958712"/>
            <a:ext cx="426720" cy="591312"/>
          </a:xfrm>
          <a:prstGeom prst="rect">
            <a:avLst/>
          </a:prstGeom>
        </p:spPr>
      </p:pic>
      <p:pic>
        <p:nvPicPr>
          <p:cNvPr id="252" name="Picture 2" descr="Αποχυμωτής - Πολτοποιητής Severin Slow Juicer ES 356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0102" y="5154294"/>
            <a:ext cx="219283" cy="219283"/>
          </a:xfrm>
          <a:prstGeom prst="rect">
            <a:avLst/>
          </a:prstGeom>
          <a:noFill/>
          <a:extLst>
            <a:ext uri="{909E8E84-426E-40DD-AFC4-6F175D3DCCD1}">
              <a14:hiddenFill xmlns:a14="http://schemas.microsoft.com/office/drawing/2010/main">
                <a:solidFill>
                  <a:srgbClr val="FFFFFF"/>
                </a:solidFill>
              </a14:hiddenFill>
            </a:ext>
          </a:extLst>
        </p:spPr>
      </p:pic>
      <p:pic>
        <p:nvPicPr>
          <p:cNvPr id="253" name="Picture 12" descr="Severin Logo Download 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0659" y="5083173"/>
            <a:ext cx="465339" cy="74454"/>
          </a:xfrm>
          <a:prstGeom prst="rect">
            <a:avLst/>
          </a:prstGeom>
          <a:noFill/>
          <a:extLst>
            <a:ext uri="{909E8E84-426E-40DD-AFC4-6F175D3DCCD1}">
              <a14:hiddenFill xmlns:a14="http://schemas.microsoft.com/office/drawing/2010/main">
                <a:solidFill>
                  <a:srgbClr val="FFFFFF"/>
                </a:solidFill>
              </a14:hiddenFill>
            </a:ext>
          </a:extLst>
        </p:spPr>
      </p:pic>
      <p:pic>
        <p:nvPicPr>
          <p:cNvPr id="254" name="Picture 2" descr="Αποχυμωτής - Πολτοποιητής Severin Slow Juicer ES 356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31903" y="5169939"/>
            <a:ext cx="219283" cy="219283"/>
          </a:xfrm>
          <a:prstGeom prst="rect">
            <a:avLst/>
          </a:prstGeom>
          <a:noFill/>
          <a:extLst>
            <a:ext uri="{909E8E84-426E-40DD-AFC4-6F175D3DCCD1}">
              <a14:hiddenFill xmlns:a14="http://schemas.microsoft.com/office/drawing/2010/main">
                <a:solidFill>
                  <a:srgbClr val="FFFFFF"/>
                </a:solidFill>
              </a14:hiddenFill>
            </a:ext>
          </a:extLst>
        </p:spPr>
      </p:pic>
      <p:pic>
        <p:nvPicPr>
          <p:cNvPr id="255" name="Picture 12" descr="Severin Logo Download 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92460" y="5089293"/>
            <a:ext cx="465339" cy="74454"/>
          </a:xfrm>
          <a:prstGeom prst="rect">
            <a:avLst/>
          </a:prstGeom>
          <a:noFill/>
          <a:extLst>
            <a:ext uri="{909E8E84-426E-40DD-AFC4-6F175D3DCCD1}">
              <a14:hiddenFill xmlns:a14="http://schemas.microsoft.com/office/drawing/2010/main">
                <a:solidFill>
                  <a:srgbClr val="FFFFFF"/>
                </a:solidFill>
              </a14:hiddenFill>
            </a:ext>
          </a:extLst>
        </p:spPr>
      </p:pic>
      <p:sp>
        <p:nvSpPr>
          <p:cNvPr id="256" name="Rectangle 255"/>
          <p:cNvSpPr/>
          <p:nvPr/>
        </p:nvSpPr>
        <p:spPr>
          <a:xfrm>
            <a:off x="173215" y="5650064"/>
            <a:ext cx="1306944" cy="923330"/>
          </a:xfrm>
          <a:prstGeom prst="rect">
            <a:avLst/>
          </a:prstGeom>
        </p:spPr>
        <p:txBody>
          <a:bodyPr wrap="square">
            <a:spAutoFit/>
          </a:bodyPr>
          <a:lstStyle/>
          <a:p>
            <a:r>
              <a:rPr lang="en-GB" sz="675" b="1" u="sng" dirty="0">
                <a:solidFill>
                  <a:schemeClr val="accent5"/>
                </a:solidFill>
              </a:rPr>
              <a:t>SM 3771</a:t>
            </a:r>
            <a:endParaRPr lang="en-US" sz="675" b="1" u="sng" dirty="0">
              <a:solidFill>
                <a:schemeClr val="accent5"/>
              </a:solidFill>
            </a:endParaRPr>
          </a:p>
          <a:p>
            <a:r>
              <a:rPr lang="en-US" sz="675" dirty="0"/>
              <a:t>SEVERIN HAND BLENDER 600W, S/S, 15.000RPM, ERGONOMIC DESING, REMOVABLE SS STIRRING ROD, EASY CLEANIGN, BPA-FREE, BRUSHED STAINLESS </a:t>
            </a:r>
            <a:r>
              <a:rPr lang="en-US" sz="675" dirty="0" smtClean="0"/>
              <a:t>STEEL/BLACK </a:t>
            </a:r>
            <a:r>
              <a:rPr lang="en-US" sz="675" b="1" dirty="0">
                <a:solidFill>
                  <a:schemeClr val="accent1">
                    <a:lumMod val="75000"/>
                  </a:schemeClr>
                </a:solidFill>
              </a:rPr>
              <a:t>RRP: </a:t>
            </a:r>
            <a:r>
              <a:rPr lang="en-US" sz="675" b="1" dirty="0" smtClean="0">
                <a:solidFill>
                  <a:schemeClr val="accent1">
                    <a:lumMod val="75000"/>
                  </a:schemeClr>
                </a:solidFill>
              </a:rPr>
              <a:t>€34.99</a:t>
            </a:r>
            <a:endParaRPr lang="en-US" sz="675" dirty="0"/>
          </a:p>
          <a:p>
            <a:endParaRPr lang="en-US" sz="675" dirty="0"/>
          </a:p>
        </p:txBody>
      </p:sp>
      <p:sp>
        <p:nvSpPr>
          <p:cNvPr id="257" name="Rectangle 256"/>
          <p:cNvSpPr/>
          <p:nvPr/>
        </p:nvSpPr>
        <p:spPr>
          <a:xfrm>
            <a:off x="1469568" y="5623455"/>
            <a:ext cx="1511526" cy="923330"/>
          </a:xfrm>
          <a:prstGeom prst="rect">
            <a:avLst/>
          </a:prstGeom>
        </p:spPr>
        <p:txBody>
          <a:bodyPr wrap="square">
            <a:spAutoFit/>
          </a:bodyPr>
          <a:lstStyle/>
          <a:p>
            <a:r>
              <a:rPr lang="en-GB" sz="675" b="1" u="sng" dirty="0">
                <a:solidFill>
                  <a:schemeClr val="accent5"/>
                </a:solidFill>
              </a:rPr>
              <a:t>SM 3772</a:t>
            </a:r>
            <a:endParaRPr lang="en-US" sz="675" b="1" u="sng" dirty="0">
              <a:solidFill>
                <a:schemeClr val="accent5"/>
              </a:solidFill>
            </a:endParaRPr>
          </a:p>
          <a:p>
            <a:r>
              <a:rPr lang="en-US" sz="675" dirty="0"/>
              <a:t>SEVERIN HAND BLENDER SET 600W, S/S, 15.000RPM, ERGONOMIC DESING, REMOVABLE SS STIRRING ROD, EASY CLEANIGN, BPA-FREE, BRUSHED STAINLESS </a:t>
            </a:r>
            <a:r>
              <a:rPr lang="en-US" sz="675" dirty="0" smtClean="0"/>
              <a:t>STEEL/BLACK </a:t>
            </a:r>
            <a:r>
              <a:rPr lang="en-US" sz="675" b="1" dirty="0" smtClean="0">
                <a:solidFill>
                  <a:schemeClr val="accent1">
                    <a:lumMod val="75000"/>
                  </a:schemeClr>
                </a:solidFill>
              </a:rPr>
              <a:t>RRP</a:t>
            </a:r>
            <a:r>
              <a:rPr lang="en-US" sz="675" b="1" dirty="0">
                <a:solidFill>
                  <a:schemeClr val="accent1">
                    <a:lumMod val="75000"/>
                  </a:schemeClr>
                </a:solidFill>
              </a:rPr>
              <a:t>: </a:t>
            </a:r>
            <a:r>
              <a:rPr lang="en-US" sz="675" b="1" dirty="0" smtClean="0">
                <a:solidFill>
                  <a:schemeClr val="accent1">
                    <a:lumMod val="75000"/>
                  </a:schemeClr>
                </a:solidFill>
              </a:rPr>
              <a:t>€59.99</a:t>
            </a:r>
            <a:endParaRPr lang="en-US" sz="675" dirty="0"/>
          </a:p>
          <a:p>
            <a:endParaRPr lang="en-US" sz="675" dirty="0"/>
          </a:p>
        </p:txBody>
      </p:sp>
      <p:pic>
        <p:nvPicPr>
          <p:cNvPr id="258" name="Picture 2" descr="Αποχυμωτής - Πολτοποιητής Severin Slow Juicer ES 356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83687" y="5194358"/>
            <a:ext cx="219283" cy="219283"/>
          </a:xfrm>
          <a:prstGeom prst="rect">
            <a:avLst/>
          </a:prstGeom>
          <a:noFill/>
          <a:extLst>
            <a:ext uri="{909E8E84-426E-40DD-AFC4-6F175D3DCCD1}">
              <a14:hiddenFill xmlns:a14="http://schemas.microsoft.com/office/drawing/2010/main">
                <a:solidFill>
                  <a:srgbClr val="FFFFFF"/>
                </a:solidFill>
              </a14:hiddenFill>
            </a:ext>
          </a:extLst>
        </p:spPr>
      </p:pic>
      <p:pic>
        <p:nvPicPr>
          <p:cNvPr id="259" name="Picture 12" descr="Severin Logo Download 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44244" y="5094662"/>
            <a:ext cx="465339" cy="74454"/>
          </a:xfrm>
          <a:prstGeom prst="rect">
            <a:avLst/>
          </a:prstGeom>
          <a:noFill/>
          <a:extLst>
            <a:ext uri="{909E8E84-426E-40DD-AFC4-6F175D3DCCD1}">
              <a14:hiddenFill xmlns:a14="http://schemas.microsoft.com/office/drawing/2010/main">
                <a:solidFill>
                  <a:srgbClr val="FFFFFF"/>
                </a:solidFill>
              </a14:hiddenFill>
            </a:ext>
          </a:extLst>
        </p:spPr>
      </p:pic>
      <p:sp>
        <p:nvSpPr>
          <p:cNvPr id="260" name="Rectangle 259"/>
          <p:cNvSpPr/>
          <p:nvPr/>
        </p:nvSpPr>
        <p:spPr>
          <a:xfrm>
            <a:off x="4591349" y="5540444"/>
            <a:ext cx="1537800" cy="923330"/>
          </a:xfrm>
          <a:prstGeom prst="rect">
            <a:avLst/>
          </a:prstGeom>
        </p:spPr>
        <p:txBody>
          <a:bodyPr wrap="square">
            <a:spAutoFit/>
          </a:bodyPr>
          <a:lstStyle/>
          <a:p>
            <a:r>
              <a:rPr lang="en-GB" sz="675" b="1" u="sng" dirty="0">
                <a:solidFill>
                  <a:schemeClr val="accent5"/>
                </a:solidFill>
              </a:rPr>
              <a:t>SM 3775</a:t>
            </a:r>
            <a:endParaRPr lang="en-US" sz="675" b="1" u="sng" dirty="0">
              <a:solidFill>
                <a:schemeClr val="accent5"/>
              </a:solidFill>
            </a:endParaRPr>
          </a:p>
          <a:p>
            <a:r>
              <a:rPr lang="en-US" sz="675" dirty="0"/>
              <a:t>SEVERIN HAND BLENDER PREMIUM SET 600W, S/S, 14.000RPM, CORDLESS MODE, ERGONOMIC DESING, REMOVABLE SS STIRRING ROD, EASY CLEANIGN, BPA-FREE, BRUSHED STAINLESS STEEL/BLACK </a:t>
            </a:r>
            <a:r>
              <a:rPr lang="en-US" sz="675" b="1" dirty="0">
                <a:solidFill>
                  <a:schemeClr val="accent1">
                    <a:lumMod val="75000"/>
                  </a:schemeClr>
                </a:solidFill>
              </a:rPr>
              <a:t>RRP: </a:t>
            </a:r>
            <a:r>
              <a:rPr lang="en-US" sz="675" b="1" dirty="0" smtClean="0">
                <a:solidFill>
                  <a:schemeClr val="accent1">
                    <a:lumMod val="75000"/>
                  </a:schemeClr>
                </a:solidFill>
              </a:rPr>
              <a:t>€89.99</a:t>
            </a:r>
            <a:endParaRPr lang="en-US" sz="675" dirty="0"/>
          </a:p>
          <a:p>
            <a:endParaRPr lang="en-US" sz="675" dirty="0"/>
          </a:p>
        </p:txBody>
      </p:sp>
      <p:sp>
        <p:nvSpPr>
          <p:cNvPr id="261" name="Rectangle 260"/>
          <p:cNvSpPr/>
          <p:nvPr/>
        </p:nvSpPr>
        <p:spPr>
          <a:xfrm>
            <a:off x="7421859" y="4004165"/>
            <a:ext cx="1578545" cy="1131079"/>
          </a:xfrm>
          <a:prstGeom prst="rect">
            <a:avLst/>
          </a:prstGeom>
        </p:spPr>
        <p:txBody>
          <a:bodyPr wrap="square">
            <a:spAutoFit/>
          </a:bodyPr>
          <a:lstStyle/>
          <a:p>
            <a:r>
              <a:rPr lang="en-GB" sz="675" b="1" u="sng" dirty="0">
                <a:solidFill>
                  <a:schemeClr val="accent5"/>
                </a:solidFill>
              </a:rPr>
              <a:t>916381000</a:t>
            </a:r>
            <a:endParaRPr lang="en-US" sz="675" b="1" u="sng" dirty="0">
              <a:solidFill>
                <a:schemeClr val="accent5"/>
              </a:solidFill>
            </a:endParaRPr>
          </a:p>
          <a:p>
            <a:r>
              <a:rPr lang="en-US" sz="675" dirty="0"/>
              <a:t>TAURUS HAND BLENDER, BAPI 1200 ROCKET COMPLET, 1200W, 20 SPEEDS, TURBO FUNCTION &amp; ROTATION SYST, ICE CRUSHER, BPA FREE, S/S BLADES BLEND&amp;CHOP, DISHWASHER SAFE, CHOPPER JAR &amp; MEASURING CUP, ANTI-SPLASH, ERGONOMIC, </a:t>
            </a:r>
            <a:r>
              <a:rPr lang="en-US" sz="675" dirty="0" smtClean="0"/>
              <a:t>BLACK </a:t>
            </a:r>
            <a:r>
              <a:rPr lang="en-US" sz="675" b="1" dirty="0">
                <a:solidFill>
                  <a:schemeClr val="accent1">
                    <a:lumMod val="75000"/>
                  </a:schemeClr>
                </a:solidFill>
              </a:rPr>
              <a:t>RRP: </a:t>
            </a:r>
            <a:r>
              <a:rPr lang="en-US" sz="675" b="1" dirty="0" smtClean="0">
                <a:solidFill>
                  <a:schemeClr val="accent1">
                    <a:lumMod val="75000"/>
                  </a:schemeClr>
                </a:solidFill>
              </a:rPr>
              <a:t>€60.99</a:t>
            </a:r>
            <a:endParaRPr lang="en-US" sz="675" dirty="0"/>
          </a:p>
          <a:p>
            <a:endParaRPr lang="en-US" sz="675" dirty="0"/>
          </a:p>
        </p:txBody>
      </p:sp>
      <p:sp>
        <p:nvSpPr>
          <p:cNvPr id="262" name="Rectangle 261"/>
          <p:cNvSpPr/>
          <p:nvPr/>
        </p:nvSpPr>
        <p:spPr>
          <a:xfrm>
            <a:off x="2958468" y="5616344"/>
            <a:ext cx="1668848" cy="1027204"/>
          </a:xfrm>
          <a:prstGeom prst="rect">
            <a:avLst/>
          </a:prstGeom>
        </p:spPr>
        <p:txBody>
          <a:bodyPr wrap="square">
            <a:spAutoFit/>
          </a:bodyPr>
          <a:lstStyle/>
          <a:p>
            <a:r>
              <a:rPr lang="en-GB" sz="675" b="1" u="sng" dirty="0">
                <a:solidFill>
                  <a:schemeClr val="accent5"/>
                </a:solidFill>
              </a:rPr>
              <a:t>916364000</a:t>
            </a:r>
            <a:endParaRPr lang="en-US" sz="675" b="1" u="sng" dirty="0">
              <a:solidFill>
                <a:schemeClr val="accent5"/>
              </a:solidFill>
            </a:endParaRPr>
          </a:p>
          <a:p>
            <a:r>
              <a:rPr lang="en-US" sz="675" dirty="0"/>
              <a:t>TAURUS HAND BLENDER, BAPI 850 PLUS INOX, 850W, HIGH PERFORMANCE MOTOR, 20 SPEEDS, ICE CRUSHER, BPA FREE, STAINLESS STEEL BLADES BEAT&amp;CHOP, CHOPPER JAR &amp; WHISK &amp; MEASURING CUP, </a:t>
            </a:r>
            <a:r>
              <a:rPr lang="en-US" sz="675" dirty="0" smtClean="0"/>
              <a:t>INOX </a:t>
            </a:r>
            <a:r>
              <a:rPr lang="en-US" sz="675" b="1" dirty="0">
                <a:solidFill>
                  <a:schemeClr val="accent1">
                    <a:lumMod val="75000"/>
                  </a:schemeClr>
                </a:solidFill>
              </a:rPr>
              <a:t>RRP: €</a:t>
            </a:r>
            <a:endParaRPr lang="en-US" sz="675" dirty="0"/>
          </a:p>
          <a:p>
            <a:endParaRPr lang="en-US" sz="675" dirty="0"/>
          </a:p>
          <a:p>
            <a:endParaRPr lang="en-US" sz="675" dirty="0"/>
          </a:p>
        </p:txBody>
      </p:sp>
      <p:pic>
        <p:nvPicPr>
          <p:cNvPr id="263" name="Picture 26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548811" y="3505817"/>
            <a:ext cx="466597" cy="122033"/>
          </a:xfrm>
          <a:prstGeom prst="rect">
            <a:avLst/>
          </a:prstGeom>
        </p:spPr>
      </p:pic>
      <p:pic>
        <p:nvPicPr>
          <p:cNvPr id="264" name="Picture 26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024775" y="5038370"/>
            <a:ext cx="466597" cy="122033"/>
          </a:xfrm>
          <a:prstGeom prst="rect">
            <a:avLst/>
          </a:prstGeom>
        </p:spPr>
      </p:pic>
      <p:pic>
        <p:nvPicPr>
          <p:cNvPr id="265" name="Picture 264"/>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854195" y="5161893"/>
            <a:ext cx="207264" cy="591312"/>
          </a:xfrm>
          <a:prstGeom prst="rect">
            <a:avLst/>
          </a:prstGeom>
        </p:spPr>
      </p:pic>
      <p:pic>
        <p:nvPicPr>
          <p:cNvPr id="266" name="Picture 265"/>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187671" y="5045982"/>
            <a:ext cx="622097" cy="649746"/>
          </a:xfrm>
          <a:prstGeom prst="rect">
            <a:avLst/>
          </a:prstGeom>
        </p:spPr>
      </p:pic>
      <p:pic>
        <p:nvPicPr>
          <p:cNvPr id="268" name="Picture 267" descr="Taurus Bapi 1200 Rocket Complet 916381000 - Opinie i ceny na Ceneo.pl"/>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8297183" y="3508920"/>
            <a:ext cx="415679" cy="572655"/>
          </a:xfrm>
          <a:prstGeom prst="rect">
            <a:avLst/>
          </a:prstGeom>
          <a:noFill/>
          <a:extLst>
            <a:ext uri="{909E8E84-426E-40DD-AFC4-6F175D3DCCD1}">
              <a14:hiddenFill xmlns:a14="http://schemas.microsoft.com/office/drawing/2010/main">
                <a:solidFill>
                  <a:srgbClr val="FFFFFF"/>
                </a:solidFill>
              </a14:hiddenFill>
            </a:ext>
          </a:extLst>
        </p:spPr>
      </p:pic>
      <p:pic>
        <p:nvPicPr>
          <p:cNvPr id="269" name="Picture 268" descr="https://taurus-home.com/cdn/shop/files/Bapis-foto-principal-4.jpg?v=1689698211&amp;width=1946"/>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564222" y="5030726"/>
            <a:ext cx="685103" cy="677317"/>
          </a:xfrm>
          <a:prstGeom prst="rect">
            <a:avLst/>
          </a:prstGeom>
          <a:noFill/>
          <a:extLst>
            <a:ext uri="{909E8E84-426E-40DD-AFC4-6F175D3DCCD1}">
              <a14:hiddenFill xmlns:a14="http://schemas.microsoft.com/office/drawing/2010/main">
                <a:solidFill>
                  <a:srgbClr val="FFFFFF"/>
                </a:solidFill>
              </a14:hiddenFill>
            </a:ext>
          </a:extLst>
        </p:spPr>
      </p:pic>
      <p:pic>
        <p:nvPicPr>
          <p:cNvPr id="275" name="Picture 2" descr="Αποχυμωτής - Πολτοποιητής Severin Slow Juicer ES 356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81838" y="554134"/>
            <a:ext cx="219283" cy="219283"/>
          </a:xfrm>
          <a:prstGeom prst="rect">
            <a:avLst/>
          </a:prstGeom>
          <a:noFill/>
          <a:extLst>
            <a:ext uri="{909E8E84-426E-40DD-AFC4-6F175D3DCCD1}">
              <a14:hiddenFill xmlns:a14="http://schemas.microsoft.com/office/drawing/2010/main">
                <a:solidFill>
                  <a:srgbClr val="FFFFFF"/>
                </a:solidFill>
              </a14:hiddenFill>
            </a:ext>
          </a:extLst>
        </p:spPr>
      </p:pic>
      <p:pic>
        <p:nvPicPr>
          <p:cNvPr id="276" name="Picture 12" descr="Severin Logo Download 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72271" y="455765"/>
            <a:ext cx="465339" cy="74454"/>
          </a:xfrm>
          <a:prstGeom prst="rect">
            <a:avLst/>
          </a:prstGeom>
          <a:noFill/>
          <a:extLst>
            <a:ext uri="{909E8E84-426E-40DD-AFC4-6F175D3DCCD1}">
              <a14:hiddenFill xmlns:a14="http://schemas.microsoft.com/office/drawing/2010/main">
                <a:solidFill>
                  <a:srgbClr val="FFFFFF"/>
                </a:solidFill>
              </a14:hiddenFill>
            </a:ext>
          </a:extLst>
        </p:spPr>
      </p:pic>
      <p:pic>
        <p:nvPicPr>
          <p:cNvPr id="277" name="Picture 2" descr="Αποχυμωτής - Πολτοποιητής Severin Slow Juicer ES 356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80908" y="536556"/>
            <a:ext cx="219283" cy="219283"/>
          </a:xfrm>
          <a:prstGeom prst="rect">
            <a:avLst/>
          </a:prstGeom>
          <a:noFill/>
          <a:extLst>
            <a:ext uri="{909E8E84-426E-40DD-AFC4-6F175D3DCCD1}">
              <a14:hiddenFill xmlns:a14="http://schemas.microsoft.com/office/drawing/2010/main">
                <a:solidFill>
                  <a:srgbClr val="FFFFFF"/>
                </a:solidFill>
              </a14:hiddenFill>
            </a:ext>
          </a:extLst>
        </p:spPr>
      </p:pic>
      <p:pic>
        <p:nvPicPr>
          <p:cNvPr id="278" name="Picture 12" descr="Severin Logo Download 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71341" y="438187"/>
            <a:ext cx="465339" cy="74454"/>
          </a:xfrm>
          <a:prstGeom prst="rect">
            <a:avLst/>
          </a:prstGeom>
          <a:noFill/>
          <a:extLst>
            <a:ext uri="{909E8E84-426E-40DD-AFC4-6F175D3DCCD1}">
              <a14:hiddenFill xmlns:a14="http://schemas.microsoft.com/office/drawing/2010/main">
                <a:solidFill>
                  <a:srgbClr val="FFFFFF"/>
                </a:solidFill>
              </a14:hiddenFill>
            </a:ext>
          </a:extLst>
        </p:spPr>
      </p:pic>
      <p:sp>
        <p:nvSpPr>
          <p:cNvPr id="279" name="Rectangle 278"/>
          <p:cNvSpPr/>
          <p:nvPr/>
        </p:nvSpPr>
        <p:spPr>
          <a:xfrm>
            <a:off x="3187830" y="1036935"/>
            <a:ext cx="1890447" cy="1027204"/>
          </a:xfrm>
          <a:prstGeom prst="rect">
            <a:avLst/>
          </a:prstGeom>
        </p:spPr>
        <p:txBody>
          <a:bodyPr wrap="square">
            <a:spAutoFit/>
          </a:bodyPr>
          <a:lstStyle/>
          <a:p>
            <a:r>
              <a:rPr lang="en-US" sz="675" b="1" u="sng" dirty="0">
                <a:solidFill>
                  <a:schemeClr val="accent5"/>
                </a:solidFill>
              </a:rPr>
              <a:t>KG 2397</a:t>
            </a:r>
          </a:p>
          <a:p>
            <a:r>
              <a:rPr lang="en-US" sz="675" dirty="0"/>
              <a:t>SEVERIN GRILL TABLE 2200W, HIGH QUALITY NON STICK XXL COATED PLATE, SURFACE 1919 CM², REMOVABLE CORD WTH VARIABLE THERMOSTAT,S/S STEEL FRONT PANEL, FAT COLLECTION TRAY, SUITABLE FOR TEPAN YAKI </a:t>
            </a:r>
            <a:r>
              <a:rPr lang="en-US" sz="675" b="1" dirty="0">
                <a:solidFill>
                  <a:schemeClr val="accent1">
                    <a:lumMod val="75000"/>
                  </a:schemeClr>
                </a:solidFill>
              </a:rPr>
              <a:t>RRP: </a:t>
            </a:r>
            <a:r>
              <a:rPr lang="en-US" sz="675" b="1" dirty="0" smtClean="0">
                <a:solidFill>
                  <a:schemeClr val="accent1">
                    <a:lumMod val="75000"/>
                  </a:schemeClr>
                </a:solidFill>
              </a:rPr>
              <a:t>€64.99</a:t>
            </a:r>
            <a:endParaRPr lang="en-US" sz="675" dirty="0"/>
          </a:p>
          <a:p>
            <a:endParaRPr lang="en-US" sz="675" dirty="0"/>
          </a:p>
          <a:p>
            <a:r>
              <a:rPr lang="en-US" sz="675" dirty="0"/>
              <a:t> </a:t>
            </a:r>
          </a:p>
        </p:txBody>
      </p:sp>
      <p:pic>
        <p:nvPicPr>
          <p:cNvPr id="280" name="Picture 279"/>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3596714" y="620191"/>
            <a:ext cx="1012856" cy="379821"/>
          </a:xfrm>
          <a:prstGeom prst="rect">
            <a:avLst/>
          </a:prstGeom>
        </p:spPr>
      </p:pic>
      <p:pic>
        <p:nvPicPr>
          <p:cNvPr id="281" name="Picture 280"/>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6063076" y="591081"/>
            <a:ext cx="980413" cy="490207"/>
          </a:xfrm>
          <a:prstGeom prst="rect">
            <a:avLst/>
          </a:prstGeom>
        </p:spPr>
      </p:pic>
      <p:sp>
        <p:nvSpPr>
          <p:cNvPr id="282" name="Rectangle 281"/>
          <p:cNvSpPr/>
          <p:nvPr/>
        </p:nvSpPr>
        <p:spPr>
          <a:xfrm>
            <a:off x="5191615" y="1043055"/>
            <a:ext cx="1883661" cy="819455"/>
          </a:xfrm>
          <a:prstGeom prst="rect">
            <a:avLst/>
          </a:prstGeom>
        </p:spPr>
        <p:txBody>
          <a:bodyPr wrap="square">
            <a:spAutoFit/>
          </a:bodyPr>
          <a:lstStyle/>
          <a:p>
            <a:r>
              <a:rPr lang="en-US" sz="675" b="1" u="sng" dirty="0">
                <a:solidFill>
                  <a:schemeClr val="accent5"/>
                </a:solidFill>
              </a:rPr>
              <a:t>RG 2375</a:t>
            </a:r>
          </a:p>
          <a:p>
            <a:r>
              <a:rPr lang="en-US" sz="675" dirty="0"/>
              <a:t>SEVERIN RACLETTE GRILL,8 PANS,FULL NON STICK COATED PLATE,ADJUSTABLE THERMOSTAT,REMOVABLE PARTS ,ON / OFF BUTTON,BRUSHED STAINLESS STEEL/BLACK </a:t>
            </a:r>
            <a:r>
              <a:rPr lang="en-US" sz="675" b="1" dirty="0">
                <a:solidFill>
                  <a:schemeClr val="accent1">
                    <a:lumMod val="75000"/>
                  </a:schemeClr>
                </a:solidFill>
              </a:rPr>
              <a:t>RRP</a:t>
            </a:r>
            <a:r>
              <a:rPr lang="en-US" sz="675" b="1" dirty="0" smtClean="0">
                <a:solidFill>
                  <a:schemeClr val="accent1">
                    <a:lumMod val="75000"/>
                  </a:schemeClr>
                </a:solidFill>
              </a:rPr>
              <a:t>:€79.99</a:t>
            </a:r>
            <a:endParaRPr lang="en-US" sz="675" dirty="0"/>
          </a:p>
          <a:p>
            <a:endParaRPr lang="en-US" sz="675" b="1" dirty="0">
              <a:solidFill>
                <a:schemeClr val="accent1">
                  <a:lumMod val="75000"/>
                </a:schemeClr>
              </a:solidFill>
            </a:endParaRPr>
          </a:p>
        </p:txBody>
      </p:sp>
      <p:pic>
        <p:nvPicPr>
          <p:cNvPr id="293" name="Picture 2" descr="Αποχυμωτής - Πολτοποιητής Severin Slow Juicer ES 356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02648" y="5173317"/>
            <a:ext cx="219283" cy="219283"/>
          </a:xfrm>
          <a:prstGeom prst="rect">
            <a:avLst/>
          </a:prstGeom>
          <a:noFill/>
          <a:extLst>
            <a:ext uri="{909E8E84-426E-40DD-AFC4-6F175D3DCCD1}">
              <a14:hiddenFill xmlns:a14="http://schemas.microsoft.com/office/drawing/2010/main">
                <a:solidFill>
                  <a:srgbClr val="FFFFFF"/>
                </a:solidFill>
              </a14:hiddenFill>
            </a:ext>
          </a:extLst>
        </p:spPr>
      </p:pic>
      <p:pic>
        <p:nvPicPr>
          <p:cNvPr id="294" name="Picture 12" descr="Severin Logo Download 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63205" y="5073621"/>
            <a:ext cx="465339" cy="74454"/>
          </a:xfrm>
          <a:prstGeom prst="rect">
            <a:avLst/>
          </a:prstGeom>
          <a:noFill/>
          <a:extLst>
            <a:ext uri="{909E8E84-426E-40DD-AFC4-6F175D3DCCD1}">
              <a14:hiddenFill xmlns:a14="http://schemas.microsoft.com/office/drawing/2010/main">
                <a:solidFill>
                  <a:srgbClr val="FFFFFF"/>
                </a:solidFill>
              </a14:hiddenFill>
            </a:ext>
          </a:extLst>
        </p:spPr>
      </p:pic>
      <p:pic>
        <p:nvPicPr>
          <p:cNvPr id="295" name="Picture 294"/>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6667639" y="5233911"/>
            <a:ext cx="804672" cy="420624"/>
          </a:xfrm>
          <a:prstGeom prst="rect">
            <a:avLst/>
          </a:prstGeom>
        </p:spPr>
      </p:pic>
      <p:sp>
        <p:nvSpPr>
          <p:cNvPr id="296" name="Rectangle 295"/>
          <p:cNvSpPr/>
          <p:nvPr/>
        </p:nvSpPr>
        <p:spPr>
          <a:xfrm>
            <a:off x="6105286" y="5582863"/>
            <a:ext cx="1479251" cy="923330"/>
          </a:xfrm>
          <a:prstGeom prst="rect">
            <a:avLst/>
          </a:prstGeom>
        </p:spPr>
        <p:txBody>
          <a:bodyPr wrap="square">
            <a:spAutoFit/>
          </a:bodyPr>
          <a:lstStyle/>
          <a:p>
            <a:r>
              <a:rPr lang="en-US" sz="675" b="1" u="sng" dirty="0">
                <a:solidFill>
                  <a:schemeClr val="accent5"/>
                </a:solidFill>
              </a:rPr>
              <a:t>CM 2198 </a:t>
            </a:r>
          </a:p>
          <a:p>
            <a:r>
              <a:rPr lang="en-US" sz="675" dirty="0"/>
              <a:t>SEVERIN CREPES MAKER 1000W, NON-STIK COATED PAN APPROX/ 30 CM, WOODEN SPATULA &amp; TURNING STICK, PLASTIC HOUSING, VARIABLE THERMOSTAT, PILOT LIGHT, BLACK </a:t>
            </a:r>
            <a:r>
              <a:rPr lang="en-US" sz="675" b="1" dirty="0">
                <a:solidFill>
                  <a:schemeClr val="accent1">
                    <a:lumMod val="75000"/>
                  </a:schemeClr>
                </a:solidFill>
              </a:rPr>
              <a:t>RRP: </a:t>
            </a:r>
            <a:r>
              <a:rPr lang="en-US" sz="675" b="1" dirty="0" smtClean="0">
                <a:solidFill>
                  <a:schemeClr val="accent1">
                    <a:lumMod val="75000"/>
                  </a:schemeClr>
                </a:solidFill>
              </a:rPr>
              <a:t>€39.99</a:t>
            </a:r>
            <a:endParaRPr lang="en-US" sz="675" dirty="0"/>
          </a:p>
          <a:p>
            <a:pPr algn="just"/>
            <a:endParaRPr lang="en-US" sz="675" dirty="0"/>
          </a:p>
        </p:txBody>
      </p:sp>
      <p:cxnSp>
        <p:nvCxnSpPr>
          <p:cNvPr id="298" name="Straight Connector 297"/>
          <p:cNvCxnSpPr/>
          <p:nvPr/>
        </p:nvCxnSpPr>
        <p:spPr>
          <a:xfrm>
            <a:off x="6134819" y="5124107"/>
            <a:ext cx="0" cy="1208686"/>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306" name="Picture 305"/>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8112835" y="5185691"/>
            <a:ext cx="591312" cy="438912"/>
          </a:xfrm>
          <a:prstGeom prst="rect">
            <a:avLst/>
          </a:prstGeom>
        </p:spPr>
      </p:pic>
      <p:pic>
        <p:nvPicPr>
          <p:cNvPr id="307" name="Picture 2" descr="Αποχυμωτής - Πολτοποιητής Severin Slow Juicer ES 356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58271" y="5168293"/>
            <a:ext cx="219283" cy="219283"/>
          </a:xfrm>
          <a:prstGeom prst="rect">
            <a:avLst/>
          </a:prstGeom>
          <a:noFill/>
          <a:extLst>
            <a:ext uri="{909E8E84-426E-40DD-AFC4-6F175D3DCCD1}">
              <a14:hiddenFill xmlns:a14="http://schemas.microsoft.com/office/drawing/2010/main">
                <a:solidFill>
                  <a:srgbClr val="FFFFFF"/>
                </a:solidFill>
              </a14:hiddenFill>
            </a:ext>
          </a:extLst>
        </p:spPr>
      </p:pic>
      <p:pic>
        <p:nvPicPr>
          <p:cNvPr id="308" name="Picture 12" descr="Severin Logo Download 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18828" y="5068597"/>
            <a:ext cx="465339" cy="74454"/>
          </a:xfrm>
          <a:prstGeom prst="rect">
            <a:avLst/>
          </a:prstGeom>
          <a:noFill/>
          <a:extLst>
            <a:ext uri="{909E8E84-426E-40DD-AFC4-6F175D3DCCD1}">
              <a14:hiddenFill xmlns:a14="http://schemas.microsoft.com/office/drawing/2010/main">
                <a:solidFill>
                  <a:srgbClr val="FFFFFF"/>
                </a:solidFill>
              </a14:hiddenFill>
            </a:ext>
          </a:extLst>
        </p:spPr>
      </p:pic>
      <p:sp>
        <p:nvSpPr>
          <p:cNvPr id="309" name="Rectangle 308"/>
          <p:cNvSpPr/>
          <p:nvPr/>
        </p:nvSpPr>
        <p:spPr>
          <a:xfrm>
            <a:off x="7481135" y="5474623"/>
            <a:ext cx="1565191" cy="1027204"/>
          </a:xfrm>
          <a:prstGeom prst="rect">
            <a:avLst/>
          </a:prstGeom>
        </p:spPr>
        <p:txBody>
          <a:bodyPr wrap="square">
            <a:spAutoFit/>
          </a:bodyPr>
          <a:lstStyle/>
          <a:p>
            <a:r>
              <a:rPr lang="en-US" sz="675" b="1" u="sng" dirty="0">
                <a:solidFill>
                  <a:schemeClr val="accent5"/>
                </a:solidFill>
              </a:rPr>
              <a:t>WA 2103</a:t>
            </a:r>
          </a:p>
          <a:p>
            <a:r>
              <a:rPr lang="en-US" sz="675" dirty="0"/>
              <a:t>SEVERIN WAFFLE MAKER, 1300W, HEAT RESISTANT HOUSING WITH S/S COVER, NON-STICK COATING, POWER&amp;READY TO USE INDICATORS, </a:t>
            </a:r>
            <a:r>
              <a:rPr lang="en-US" sz="675" dirty="0" smtClean="0"/>
              <a:t>VARIABLEP </a:t>
            </a:r>
            <a:r>
              <a:rPr lang="en-US" sz="675" dirty="0"/>
              <a:t>THERMOSTAT, SPACE-SAVING VERTICAL </a:t>
            </a:r>
            <a:r>
              <a:rPr lang="en-US" sz="675" dirty="0" smtClean="0"/>
              <a:t>STORAGE</a:t>
            </a:r>
          </a:p>
          <a:p>
            <a:r>
              <a:rPr lang="en-US" sz="675" dirty="0" smtClean="0"/>
              <a:t> </a:t>
            </a:r>
            <a:r>
              <a:rPr lang="en-US" sz="675" b="1" dirty="0">
                <a:solidFill>
                  <a:schemeClr val="accent1">
                    <a:lumMod val="75000"/>
                  </a:schemeClr>
                </a:solidFill>
              </a:rPr>
              <a:t>RRP: </a:t>
            </a:r>
            <a:r>
              <a:rPr lang="en-US" sz="675" b="1" dirty="0" smtClean="0">
                <a:solidFill>
                  <a:schemeClr val="accent1">
                    <a:lumMod val="75000"/>
                  </a:schemeClr>
                </a:solidFill>
              </a:rPr>
              <a:t>€39.99</a:t>
            </a:r>
            <a:endParaRPr lang="en-US" sz="675" dirty="0"/>
          </a:p>
          <a:p>
            <a:endParaRPr lang="en-US" sz="675" b="1" dirty="0">
              <a:solidFill>
                <a:schemeClr val="accent1">
                  <a:lumMod val="75000"/>
                </a:schemeClr>
              </a:solidFill>
            </a:endParaRPr>
          </a:p>
        </p:txBody>
      </p:sp>
      <p:sp>
        <p:nvSpPr>
          <p:cNvPr id="311" name="TextBox 310"/>
          <p:cNvSpPr txBox="1"/>
          <p:nvPr/>
        </p:nvSpPr>
        <p:spPr>
          <a:xfrm>
            <a:off x="155521" y="68883"/>
            <a:ext cx="8890805" cy="369332"/>
          </a:xfrm>
          <a:prstGeom prst="rect">
            <a:avLst/>
          </a:prstGeom>
          <a:noFill/>
        </p:spPr>
        <p:txBody>
          <a:bodyPr wrap="square" rtlCol="0">
            <a:spAutoFit/>
          </a:bodyPr>
          <a:lstStyle/>
          <a:p>
            <a:pPr algn="ctr"/>
            <a:r>
              <a:rPr lang="en-GB" dirty="0"/>
              <a:t>SMALL DOMESTIC APPLIANCES OFFERS</a:t>
            </a:r>
            <a:endParaRPr lang="en-US" dirty="0"/>
          </a:p>
        </p:txBody>
      </p:sp>
      <p:sp>
        <p:nvSpPr>
          <p:cNvPr id="312" name="TextBox 311"/>
          <p:cNvSpPr txBox="1"/>
          <p:nvPr/>
        </p:nvSpPr>
        <p:spPr>
          <a:xfrm>
            <a:off x="7615056" y="106937"/>
            <a:ext cx="1335921" cy="219291"/>
          </a:xfrm>
          <a:prstGeom prst="rect">
            <a:avLst/>
          </a:prstGeom>
          <a:noFill/>
        </p:spPr>
        <p:txBody>
          <a:bodyPr wrap="square" rtlCol="0">
            <a:spAutoFit/>
          </a:bodyPr>
          <a:lstStyle/>
          <a:p>
            <a:r>
              <a:rPr lang="en-GB" sz="825" dirty="0" smtClean="0"/>
              <a:t>Retail</a:t>
            </a:r>
            <a:r>
              <a:rPr lang="en-GB" sz="825" dirty="0" smtClean="0"/>
              <a:t> </a:t>
            </a:r>
            <a:r>
              <a:rPr lang="en-GB" sz="825" dirty="0" smtClean="0"/>
              <a:t>File: June 2025</a:t>
            </a:r>
            <a:endParaRPr lang="en-US" sz="825" dirty="0"/>
          </a:p>
        </p:txBody>
      </p:sp>
      <p:sp>
        <p:nvSpPr>
          <p:cNvPr id="313" name="Rounded Rectangle 79"/>
          <p:cNvSpPr/>
          <p:nvPr/>
        </p:nvSpPr>
        <p:spPr>
          <a:xfrm>
            <a:off x="180723" y="323649"/>
            <a:ext cx="8813914" cy="6112626"/>
          </a:xfrm>
          <a:custGeom>
            <a:avLst/>
            <a:gdLst>
              <a:gd name="connsiteX0" fmla="*/ 0 w 8798889"/>
              <a:gd name="connsiteY0" fmla="*/ 453811 h 2722813"/>
              <a:gd name="connsiteX1" fmla="*/ 453811 w 8798889"/>
              <a:gd name="connsiteY1" fmla="*/ 0 h 2722813"/>
              <a:gd name="connsiteX2" fmla="*/ 8345078 w 8798889"/>
              <a:gd name="connsiteY2" fmla="*/ 0 h 2722813"/>
              <a:gd name="connsiteX3" fmla="*/ 8798889 w 8798889"/>
              <a:gd name="connsiteY3" fmla="*/ 453811 h 2722813"/>
              <a:gd name="connsiteX4" fmla="*/ 8798889 w 8798889"/>
              <a:gd name="connsiteY4" fmla="*/ 2269002 h 2722813"/>
              <a:gd name="connsiteX5" fmla="*/ 8345078 w 8798889"/>
              <a:gd name="connsiteY5" fmla="*/ 2722813 h 2722813"/>
              <a:gd name="connsiteX6" fmla="*/ 453811 w 8798889"/>
              <a:gd name="connsiteY6" fmla="*/ 2722813 h 2722813"/>
              <a:gd name="connsiteX7" fmla="*/ 0 w 8798889"/>
              <a:gd name="connsiteY7" fmla="*/ 2269002 h 2722813"/>
              <a:gd name="connsiteX8" fmla="*/ 0 w 8798889"/>
              <a:gd name="connsiteY8" fmla="*/ 453811 h 2722813"/>
              <a:gd name="connsiteX0" fmla="*/ 9414 w 8808303"/>
              <a:gd name="connsiteY0" fmla="*/ 453811 h 2722813"/>
              <a:gd name="connsiteX1" fmla="*/ 463225 w 8808303"/>
              <a:gd name="connsiteY1" fmla="*/ 0 h 2722813"/>
              <a:gd name="connsiteX2" fmla="*/ 8354492 w 8808303"/>
              <a:gd name="connsiteY2" fmla="*/ 0 h 2722813"/>
              <a:gd name="connsiteX3" fmla="*/ 8808303 w 8808303"/>
              <a:gd name="connsiteY3" fmla="*/ 453811 h 2722813"/>
              <a:gd name="connsiteX4" fmla="*/ 8808303 w 8808303"/>
              <a:gd name="connsiteY4" fmla="*/ 2269002 h 2722813"/>
              <a:gd name="connsiteX5" fmla="*/ 8354492 w 8808303"/>
              <a:gd name="connsiteY5" fmla="*/ 2722813 h 2722813"/>
              <a:gd name="connsiteX6" fmla="*/ 463225 w 8808303"/>
              <a:gd name="connsiteY6" fmla="*/ 2722813 h 2722813"/>
              <a:gd name="connsiteX7" fmla="*/ 9414 w 8808303"/>
              <a:gd name="connsiteY7" fmla="*/ 2269002 h 2722813"/>
              <a:gd name="connsiteX8" fmla="*/ 9414 w 8808303"/>
              <a:gd name="connsiteY8" fmla="*/ 453811 h 2722813"/>
              <a:gd name="connsiteX0" fmla="*/ 9414 w 8808303"/>
              <a:gd name="connsiteY0" fmla="*/ 453811 h 2722813"/>
              <a:gd name="connsiteX1" fmla="*/ 463225 w 8808303"/>
              <a:gd name="connsiteY1" fmla="*/ 0 h 2722813"/>
              <a:gd name="connsiteX2" fmla="*/ 8354492 w 8808303"/>
              <a:gd name="connsiteY2" fmla="*/ 0 h 2722813"/>
              <a:gd name="connsiteX3" fmla="*/ 8808303 w 8808303"/>
              <a:gd name="connsiteY3" fmla="*/ 453811 h 2722813"/>
              <a:gd name="connsiteX4" fmla="*/ 8808303 w 8808303"/>
              <a:gd name="connsiteY4" fmla="*/ 2269002 h 2722813"/>
              <a:gd name="connsiteX5" fmla="*/ 8354492 w 8808303"/>
              <a:gd name="connsiteY5" fmla="*/ 2722813 h 2722813"/>
              <a:gd name="connsiteX6" fmla="*/ 209225 w 8808303"/>
              <a:gd name="connsiteY6" fmla="*/ 2716463 h 2722813"/>
              <a:gd name="connsiteX7" fmla="*/ 9414 w 8808303"/>
              <a:gd name="connsiteY7" fmla="*/ 2269002 h 2722813"/>
              <a:gd name="connsiteX8" fmla="*/ 9414 w 8808303"/>
              <a:gd name="connsiteY8" fmla="*/ 453811 h 2722813"/>
              <a:gd name="connsiteX0" fmla="*/ 9414 w 8809602"/>
              <a:gd name="connsiteY0" fmla="*/ 453811 h 2722813"/>
              <a:gd name="connsiteX1" fmla="*/ 463225 w 8809602"/>
              <a:gd name="connsiteY1" fmla="*/ 0 h 2722813"/>
              <a:gd name="connsiteX2" fmla="*/ 8354492 w 8809602"/>
              <a:gd name="connsiteY2" fmla="*/ 0 h 2722813"/>
              <a:gd name="connsiteX3" fmla="*/ 8808303 w 8809602"/>
              <a:gd name="connsiteY3" fmla="*/ 453811 h 2722813"/>
              <a:gd name="connsiteX4" fmla="*/ 8808303 w 8809602"/>
              <a:gd name="connsiteY4" fmla="*/ 2269002 h 2722813"/>
              <a:gd name="connsiteX5" fmla="*/ 8589442 w 8809602"/>
              <a:gd name="connsiteY5" fmla="*/ 2722813 h 2722813"/>
              <a:gd name="connsiteX6" fmla="*/ 209225 w 8809602"/>
              <a:gd name="connsiteY6" fmla="*/ 2716463 h 2722813"/>
              <a:gd name="connsiteX7" fmla="*/ 9414 w 8809602"/>
              <a:gd name="connsiteY7" fmla="*/ 2269002 h 2722813"/>
              <a:gd name="connsiteX8" fmla="*/ 9414 w 8809602"/>
              <a:gd name="connsiteY8" fmla="*/ 453811 h 2722813"/>
              <a:gd name="connsiteX0" fmla="*/ 9414 w 8813914"/>
              <a:gd name="connsiteY0" fmla="*/ 479211 h 2748213"/>
              <a:gd name="connsiteX1" fmla="*/ 463225 w 8813914"/>
              <a:gd name="connsiteY1" fmla="*/ 25400 h 2748213"/>
              <a:gd name="connsiteX2" fmla="*/ 8614842 w 8813914"/>
              <a:gd name="connsiteY2" fmla="*/ 0 h 2748213"/>
              <a:gd name="connsiteX3" fmla="*/ 8808303 w 8813914"/>
              <a:gd name="connsiteY3" fmla="*/ 479211 h 2748213"/>
              <a:gd name="connsiteX4" fmla="*/ 8808303 w 8813914"/>
              <a:gd name="connsiteY4" fmla="*/ 2294402 h 2748213"/>
              <a:gd name="connsiteX5" fmla="*/ 8589442 w 8813914"/>
              <a:gd name="connsiteY5" fmla="*/ 2748213 h 2748213"/>
              <a:gd name="connsiteX6" fmla="*/ 209225 w 8813914"/>
              <a:gd name="connsiteY6" fmla="*/ 2741863 h 2748213"/>
              <a:gd name="connsiteX7" fmla="*/ 9414 w 8813914"/>
              <a:gd name="connsiteY7" fmla="*/ 2294402 h 2748213"/>
              <a:gd name="connsiteX8" fmla="*/ 9414 w 8813914"/>
              <a:gd name="connsiteY8" fmla="*/ 479211 h 2748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13914" h="2748213">
                <a:moveTo>
                  <a:pt x="9414" y="479211"/>
                </a:moveTo>
                <a:cubicBezTo>
                  <a:pt x="9414" y="228578"/>
                  <a:pt x="-104908" y="25400"/>
                  <a:pt x="463225" y="25400"/>
                </a:cubicBezTo>
                <a:lnTo>
                  <a:pt x="8614842" y="0"/>
                </a:lnTo>
                <a:cubicBezTo>
                  <a:pt x="8865475" y="0"/>
                  <a:pt x="8808303" y="228578"/>
                  <a:pt x="8808303" y="479211"/>
                </a:cubicBezTo>
                <a:lnTo>
                  <a:pt x="8808303" y="2294402"/>
                </a:lnTo>
                <a:cubicBezTo>
                  <a:pt x="8808303" y="2545035"/>
                  <a:pt x="8840075" y="2748213"/>
                  <a:pt x="8589442" y="2748213"/>
                </a:cubicBezTo>
                <a:lnTo>
                  <a:pt x="209225" y="2741863"/>
                </a:lnTo>
                <a:cubicBezTo>
                  <a:pt x="-41408" y="2741863"/>
                  <a:pt x="9414" y="2545035"/>
                  <a:pt x="9414" y="2294402"/>
                </a:cubicBezTo>
                <a:lnTo>
                  <a:pt x="9414" y="479211"/>
                </a:lnTo>
                <a:close/>
              </a:path>
            </a:pathLst>
          </a:cu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14" name="Picture 313"/>
          <p:cNvPicPr>
            <a:picLocks noChangeAspect="1"/>
          </p:cNvPicPr>
          <p:nvPr/>
        </p:nvPicPr>
        <p:blipFill>
          <a:blip r:embed="rId28"/>
          <a:stretch>
            <a:fillRect/>
          </a:stretch>
        </p:blipFill>
        <p:spPr>
          <a:xfrm>
            <a:off x="6887985" y="3521313"/>
            <a:ext cx="499281" cy="695426"/>
          </a:xfrm>
          <a:prstGeom prst="rect">
            <a:avLst/>
          </a:prstGeom>
        </p:spPr>
      </p:pic>
      <p:sp>
        <p:nvSpPr>
          <p:cNvPr id="315" name="Rectangle 314"/>
          <p:cNvSpPr/>
          <p:nvPr/>
        </p:nvSpPr>
        <p:spPr>
          <a:xfrm>
            <a:off x="5793424" y="4200685"/>
            <a:ext cx="1592689" cy="819455"/>
          </a:xfrm>
          <a:prstGeom prst="rect">
            <a:avLst/>
          </a:prstGeom>
        </p:spPr>
        <p:txBody>
          <a:bodyPr wrap="square">
            <a:spAutoFit/>
          </a:bodyPr>
          <a:lstStyle/>
          <a:p>
            <a:r>
              <a:rPr lang="en-US" sz="675" b="1" u="sng" dirty="0">
                <a:solidFill>
                  <a:schemeClr val="accent5"/>
                </a:solidFill>
              </a:rPr>
              <a:t>SM </a:t>
            </a:r>
            <a:r>
              <a:rPr lang="en-US" sz="675" b="1" u="sng" dirty="0">
                <a:solidFill>
                  <a:schemeClr val="accent5"/>
                </a:solidFill>
              </a:rPr>
              <a:t>7971</a:t>
            </a:r>
            <a:endParaRPr lang="en-US" sz="675" b="1" u="sng" dirty="0">
              <a:solidFill>
                <a:schemeClr val="accent5"/>
              </a:solidFill>
            </a:endParaRPr>
          </a:p>
          <a:p>
            <a:r>
              <a:rPr lang="en-US" sz="675" dirty="0"/>
              <a:t>SEVERIN MIXER-MULTI &amp; SMOOTHIE MIX&amp;GO , 500 W,1000 ML REMOVABLE GLASS BOWL,REMOVABLE LID, 600 ML SMOOTHIE MAKER </a:t>
            </a:r>
            <a:endParaRPr lang="en-US" sz="675" dirty="0" smtClean="0"/>
          </a:p>
          <a:p>
            <a:r>
              <a:rPr lang="en-US" sz="675" b="1" dirty="0">
                <a:solidFill>
                  <a:schemeClr val="accent1">
                    <a:lumMod val="75000"/>
                  </a:schemeClr>
                </a:solidFill>
              </a:rPr>
              <a:t>RRP: </a:t>
            </a:r>
            <a:r>
              <a:rPr lang="en-US" sz="675" b="1" dirty="0" smtClean="0">
                <a:solidFill>
                  <a:schemeClr val="accent1">
                    <a:lumMod val="75000"/>
                  </a:schemeClr>
                </a:solidFill>
              </a:rPr>
              <a:t>€69.99</a:t>
            </a:r>
            <a:endParaRPr lang="en-US" sz="675" dirty="0"/>
          </a:p>
          <a:p>
            <a:endParaRPr lang="en-US" sz="675" b="1" dirty="0"/>
          </a:p>
        </p:txBody>
      </p:sp>
      <p:pic>
        <p:nvPicPr>
          <p:cNvPr id="317" name="Picture 2" descr="Αποχυμωτής - Πολτοποιητής Severin Slow Juicer ES 356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30310" y="3678454"/>
            <a:ext cx="219283" cy="219283"/>
          </a:xfrm>
          <a:prstGeom prst="rect">
            <a:avLst/>
          </a:prstGeom>
          <a:noFill/>
          <a:extLst>
            <a:ext uri="{909E8E84-426E-40DD-AFC4-6F175D3DCCD1}">
              <a14:hiddenFill xmlns:a14="http://schemas.microsoft.com/office/drawing/2010/main">
                <a:solidFill>
                  <a:srgbClr val="FFFFFF"/>
                </a:solidFill>
              </a14:hiddenFill>
            </a:ext>
          </a:extLst>
        </p:spPr>
      </p:pic>
      <p:pic>
        <p:nvPicPr>
          <p:cNvPr id="318" name="Picture 12" descr="Severin Logo Download 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90867" y="3578758"/>
            <a:ext cx="465339" cy="74454"/>
          </a:xfrm>
          <a:prstGeom prst="rect">
            <a:avLst/>
          </a:prstGeom>
          <a:noFill/>
          <a:extLst>
            <a:ext uri="{909E8E84-426E-40DD-AFC4-6F175D3DCCD1}">
              <a14:hiddenFill xmlns:a14="http://schemas.microsoft.com/office/drawing/2010/main">
                <a:solidFill>
                  <a:srgbClr val="FFFFFF"/>
                </a:solidFill>
              </a14:hiddenFill>
            </a:ext>
          </a:extLst>
        </p:spPr>
      </p:pic>
      <p:sp>
        <p:nvSpPr>
          <p:cNvPr id="143" name="Rectangle 142">
            <a:extLst>
              <a:ext uri="{FF2B5EF4-FFF2-40B4-BE49-F238E27FC236}">
                <a16:creationId xmlns:a16="http://schemas.microsoft.com/office/drawing/2014/main" xmlns="" xmlns:lc="http://schemas.openxmlformats.org/drawingml/2006/lockedCanvas" id="{F4F6F95B-1A9B-26E5-08AB-250514CDC4AE}"/>
              </a:ext>
            </a:extLst>
          </p:cNvPr>
          <p:cNvSpPr/>
          <p:nvPr/>
        </p:nvSpPr>
        <p:spPr>
          <a:xfrm>
            <a:off x="7439332" y="6513059"/>
            <a:ext cx="1209981" cy="3693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00" dirty="0">
                <a:latin typeface="HP Simplified Light" panose="020B0404020204020204" pitchFamily="34" charset="0"/>
                <a:cs typeface="Calibri" pitchFamily="34" charset="0"/>
              </a:rPr>
              <a:t>Call now on: </a:t>
            </a:r>
            <a:r>
              <a:rPr lang="en-US" sz="600" dirty="0" smtClean="0">
                <a:latin typeface="HP Simplified Light" panose="020B0404020204020204" pitchFamily="34" charset="0"/>
                <a:cs typeface="Calibri" pitchFamily="34" charset="0"/>
              </a:rPr>
              <a:t> </a:t>
            </a:r>
            <a:endParaRPr lang="en-US" sz="600" dirty="0">
              <a:latin typeface="HP Simplified Light" panose="020B0404020204020204" pitchFamily="34" charset="0"/>
              <a:cs typeface="Calibri" pitchFamily="34" charset="0"/>
            </a:endParaRPr>
          </a:p>
          <a:p>
            <a:pPr algn="ctr"/>
            <a:r>
              <a:rPr lang="en-US" sz="600" dirty="0">
                <a:latin typeface="HP Simplified Light" panose="020B0404020204020204" pitchFamily="34" charset="0"/>
                <a:cs typeface="Calibri" pitchFamily="34" charset="0"/>
              </a:rPr>
              <a:t>Mail on: </a:t>
            </a:r>
          </a:p>
          <a:p>
            <a:pPr algn="ctr"/>
            <a:endParaRPr lang="en-US" sz="600" dirty="0">
              <a:latin typeface="HP Simplified Light" panose="020B0404020204020204" pitchFamily="34" charset="0"/>
              <a:cs typeface="Calibri" pitchFamily="34" charset="0"/>
            </a:endParaRPr>
          </a:p>
        </p:txBody>
      </p:sp>
      <p:sp>
        <p:nvSpPr>
          <p:cNvPr id="144" name="Rectangle 143">
            <a:extLst>
              <a:ext uri="{FF2B5EF4-FFF2-40B4-BE49-F238E27FC236}">
                <a16:creationId xmlns:a16="http://schemas.microsoft.com/office/drawing/2014/main" xmlns="" xmlns:lc="http://schemas.openxmlformats.org/drawingml/2006/lockedCanvas" id="{EE5B3504-DEA9-0104-6F3E-D6ED48FB606E}"/>
              </a:ext>
            </a:extLst>
          </p:cNvPr>
          <p:cNvSpPr/>
          <p:nvPr/>
        </p:nvSpPr>
        <p:spPr>
          <a:xfrm>
            <a:off x="59898" y="6435899"/>
            <a:ext cx="7349489" cy="415498"/>
          </a:xfrm>
          <a:prstGeom prst="rect">
            <a:avLst/>
          </a:prstGeom>
          <a:ln>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dirty="0">
                <a:latin typeface="HP Simplified Light" panose="020B0404020204020204" pitchFamily="34" charset="0"/>
                <a:cs typeface="Calibri" pitchFamily="34" charset="0"/>
              </a:rPr>
              <a:t>Prices, promotions, specifications, availability and terms of offers may change without notice. Despite our best efforts, </a:t>
            </a:r>
          </a:p>
          <a:p>
            <a:r>
              <a:rPr lang="en-GB" sz="700" dirty="0">
                <a:latin typeface="HP Simplified Light" panose="020B0404020204020204" pitchFamily="34" charset="0"/>
                <a:cs typeface="Calibri" pitchFamily="34" charset="0"/>
              </a:rPr>
              <a:t>a small number of items may contain pricing, typography, or photography errors. Correct prices and promotions are validated at the time your order is placed. Recycling fees are not included in the Dealer &amp; Retail File. Delivery and installation charges are not included. </a:t>
            </a:r>
            <a:r>
              <a:rPr lang="en-US" sz="700" dirty="0">
                <a:latin typeface="HP Simplified Light" panose="020B0404020204020204" pitchFamily="34" charset="0"/>
                <a:cs typeface="Calibri" pitchFamily="34" charset="0"/>
              </a:rPr>
              <a:t>Products' warranty is the warranty given by the manufacturer.</a:t>
            </a:r>
            <a:r>
              <a:rPr lang="en-GB" sz="700" dirty="0">
                <a:latin typeface="HP Simplified Light" panose="020B0404020204020204" pitchFamily="34" charset="0"/>
                <a:cs typeface="Calibri" pitchFamily="34" charset="0"/>
              </a:rPr>
              <a:t>  VAT  </a:t>
            </a:r>
            <a:r>
              <a:rPr lang="en-GB" sz="700" dirty="0" smtClean="0">
                <a:latin typeface="HP Simplified Light" panose="020B0404020204020204" pitchFamily="34" charset="0"/>
                <a:cs typeface="Calibri" pitchFamily="34" charset="0"/>
              </a:rPr>
              <a:t>included</a:t>
            </a:r>
            <a:endParaRPr lang="en-GB" sz="700" dirty="0">
              <a:latin typeface="HP Simplified Light" panose="020B0404020204020204" pitchFamily="34" charset="0"/>
              <a:cs typeface="Calibri" pitchFamily="34" charset="0"/>
            </a:endParaRPr>
          </a:p>
        </p:txBody>
      </p:sp>
    </p:spTree>
    <p:extLst>
      <p:ext uri="{BB962C8B-B14F-4D97-AF65-F5344CB8AC3E}">
        <p14:creationId xmlns:p14="http://schemas.microsoft.com/office/powerpoint/2010/main" val="14650932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18458" y="67917"/>
            <a:ext cx="8927869" cy="6399065"/>
          </a:xfrm>
          <a:prstGeom prst="roundRect">
            <a:avLst>
              <a:gd name="adj" fmla="val 3025"/>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1" name="Rounded Rectangle 79"/>
          <p:cNvSpPr/>
          <p:nvPr/>
        </p:nvSpPr>
        <p:spPr>
          <a:xfrm>
            <a:off x="180723" y="446593"/>
            <a:ext cx="8813914" cy="5960214"/>
          </a:xfrm>
          <a:custGeom>
            <a:avLst/>
            <a:gdLst>
              <a:gd name="connsiteX0" fmla="*/ 0 w 8798889"/>
              <a:gd name="connsiteY0" fmla="*/ 453811 h 2722813"/>
              <a:gd name="connsiteX1" fmla="*/ 453811 w 8798889"/>
              <a:gd name="connsiteY1" fmla="*/ 0 h 2722813"/>
              <a:gd name="connsiteX2" fmla="*/ 8345078 w 8798889"/>
              <a:gd name="connsiteY2" fmla="*/ 0 h 2722813"/>
              <a:gd name="connsiteX3" fmla="*/ 8798889 w 8798889"/>
              <a:gd name="connsiteY3" fmla="*/ 453811 h 2722813"/>
              <a:gd name="connsiteX4" fmla="*/ 8798889 w 8798889"/>
              <a:gd name="connsiteY4" fmla="*/ 2269002 h 2722813"/>
              <a:gd name="connsiteX5" fmla="*/ 8345078 w 8798889"/>
              <a:gd name="connsiteY5" fmla="*/ 2722813 h 2722813"/>
              <a:gd name="connsiteX6" fmla="*/ 453811 w 8798889"/>
              <a:gd name="connsiteY6" fmla="*/ 2722813 h 2722813"/>
              <a:gd name="connsiteX7" fmla="*/ 0 w 8798889"/>
              <a:gd name="connsiteY7" fmla="*/ 2269002 h 2722813"/>
              <a:gd name="connsiteX8" fmla="*/ 0 w 8798889"/>
              <a:gd name="connsiteY8" fmla="*/ 453811 h 2722813"/>
              <a:gd name="connsiteX0" fmla="*/ 9414 w 8808303"/>
              <a:gd name="connsiteY0" fmla="*/ 453811 h 2722813"/>
              <a:gd name="connsiteX1" fmla="*/ 463225 w 8808303"/>
              <a:gd name="connsiteY1" fmla="*/ 0 h 2722813"/>
              <a:gd name="connsiteX2" fmla="*/ 8354492 w 8808303"/>
              <a:gd name="connsiteY2" fmla="*/ 0 h 2722813"/>
              <a:gd name="connsiteX3" fmla="*/ 8808303 w 8808303"/>
              <a:gd name="connsiteY3" fmla="*/ 453811 h 2722813"/>
              <a:gd name="connsiteX4" fmla="*/ 8808303 w 8808303"/>
              <a:gd name="connsiteY4" fmla="*/ 2269002 h 2722813"/>
              <a:gd name="connsiteX5" fmla="*/ 8354492 w 8808303"/>
              <a:gd name="connsiteY5" fmla="*/ 2722813 h 2722813"/>
              <a:gd name="connsiteX6" fmla="*/ 463225 w 8808303"/>
              <a:gd name="connsiteY6" fmla="*/ 2722813 h 2722813"/>
              <a:gd name="connsiteX7" fmla="*/ 9414 w 8808303"/>
              <a:gd name="connsiteY7" fmla="*/ 2269002 h 2722813"/>
              <a:gd name="connsiteX8" fmla="*/ 9414 w 8808303"/>
              <a:gd name="connsiteY8" fmla="*/ 453811 h 2722813"/>
              <a:gd name="connsiteX0" fmla="*/ 9414 w 8808303"/>
              <a:gd name="connsiteY0" fmla="*/ 453811 h 2722813"/>
              <a:gd name="connsiteX1" fmla="*/ 463225 w 8808303"/>
              <a:gd name="connsiteY1" fmla="*/ 0 h 2722813"/>
              <a:gd name="connsiteX2" fmla="*/ 8354492 w 8808303"/>
              <a:gd name="connsiteY2" fmla="*/ 0 h 2722813"/>
              <a:gd name="connsiteX3" fmla="*/ 8808303 w 8808303"/>
              <a:gd name="connsiteY3" fmla="*/ 453811 h 2722813"/>
              <a:gd name="connsiteX4" fmla="*/ 8808303 w 8808303"/>
              <a:gd name="connsiteY4" fmla="*/ 2269002 h 2722813"/>
              <a:gd name="connsiteX5" fmla="*/ 8354492 w 8808303"/>
              <a:gd name="connsiteY5" fmla="*/ 2722813 h 2722813"/>
              <a:gd name="connsiteX6" fmla="*/ 209225 w 8808303"/>
              <a:gd name="connsiteY6" fmla="*/ 2716463 h 2722813"/>
              <a:gd name="connsiteX7" fmla="*/ 9414 w 8808303"/>
              <a:gd name="connsiteY7" fmla="*/ 2269002 h 2722813"/>
              <a:gd name="connsiteX8" fmla="*/ 9414 w 8808303"/>
              <a:gd name="connsiteY8" fmla="*/ 453811 h 2722813"/>
              <a:gd name="connsiteX0" fmla="*/ 9414 w 8809602"/>
              <a:gd name="connsiteY0" fmla="*/ 453811 h 2722813"/>
              <a:gd name="connsiteX1" fmla="*/ 463225 w 8809602"/>
              <a:gd name="connsiteY1" fmla="*/ 0 h 2722813"/>
              <a:gd name="connsiteX2" fmla="*/ 8354492 w 8809602"/>
              <a:gd name="connsiteY2" fmla="*/ 0 h 2722813"/>
              <a:gd name="connsiteX3" fmla="*/ 8808303 w 8809602"/>
              <a:gd name="connsiteY3" fmla="*/ 453811 h 2722813"/>
              <a:gd name="connsiteX4" fmla="*/ 8808303 w 8809602"/>
              <a:gd name="connsiteY4" fmla="*/ 2269002 h 2722813"/>
              <a:gd name="connsiteX5" fmla="*/ 8589442 w 8809602"/>
              <a:gd name="connsiteY5" fmla="*/ 2722813 h 2722813"/>
              <a:gd name="connsiteX6" fmla="*/ 209225 w 8809602"/>
              <a:gd name="connsiteY6" fmla="*/ 2716463 h 2722813"/>
              <a:gd name="connsiteX7" fmla="*/ 9414 w 8809602"/>
              <a:gd name="connsiteY7" fmla="*/ 2269002 h 2722813"/>
              <a:gd name="connsiteX8" fmla="*/ 9414 w 8809602"/>
              <a:gd name="connsiteY8" fmla="*/ 453811 h 2722813"/>
              <a:gd name="connsiteX0" fmla="*/ 9414 w 8813914"/>
              <a:gd name="connsiteY0" fmla="*/ 479211 h 2748213"/>
              <a:gd name="connsiteX1" fmla="*/ 463225 w 8813914"/>
              <a:gd name="connsiteY1" fmla="*/ 25400 h 2748213"/>
              <a:gd name="connsiteX2" fmla="*/ 8614842 w 8813914"/>
              <a:gd name="connsiteY2" fmla="*/ 0 h 2748213"/>
              <a:gd name="connsiteX3" fmla="*/ 8808303 w 8813914"/>
              <a:gd name="connsiteY3" fmla="*/ 479211 h 2748213"/>
              <a:gd name="connsiteX4" fmla="*/ 8808303 w 8813914"/>
              <a:gd name="connsiteY4" fmla="*/ 2294402 h 2748213"/>
              <a:gd name="connsiteX5" fmla="*/ 8589442 w 8813914"/>
              <a:gd name="connsiteY5" fmla="*/ 2748213 h 2748213"/>
              <a:gd name="connsiteX6" fmla="*/ 209225 w 8813914"/>
              <a:gd name="connsiteY6" fmla="*/ 2741863 h 2748213"/>
              <a:gd name="connsiteX7" fmla="*/ 9414 w 8813914"/>
              <a:gd name="connsiteY7" fmla="*/ 2294402 h 2748213"/>
              <a:gd name="connsiteX8" fmla="*/ 9414 w 8813914"/>
              <a:gd name="connsiteY8" fmla="*/ 479211 h 2748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13914" h="2748213">
                <a:moveTo>
                  <a:pt x="9414" y="479211"/>
                </a:moveTo>
                <a:cubicBezTo>
                  <a:pt x="9414" y="228578"/>
                  <a:pt x="-104908" y="25400"/>
                  <a:pt x="463225" y="25400"/>
                </a:cubicBezTo>
                <a:lnTo>
                  <a:pt x="8614842" y="0"/>
                </a:lnTo>
                <a:cubicBezTo>
                  <a:pt x="8865475" y="0"/>
                  <a:pt x="8808303" y="228578"/>
                  <a:pt x="8808303" y="479211"/>
                </a:cubicBezTo>
                <a:lnTo>
                  <a:pt x="8808303" y="2294402"/>
                </a:lnTo>
                <a:cubicBezTo>
                  <a:pt x="8808303" y="2545035"/>
                  <a:pt x="8840075" y="2748213"/>
                  <a:pt x="8589442" y="2748213"/>
                </a:cubicBezTo>
                <a:lnTo>
                  <a:pt x="209225" y="2741863"/>
                </a:lnTo>
                <a:cubicBezTo>
                  <a:pt x="-41408" y="2741863"/>
                  <a:pt x="9414" y="2545035"/>
                  <a:pt x="9414" y="2294402"/>
                </a:cubicBezTo>
                <a:lnTo>
                  <a:pt x="9414" y="479211"/>
                </a:lnTo>
                <a:close/>
              </a:path>
            </a:pathLst>
          </a:cu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14" name="Straight Connector 113"/>
          <p:cNvCxnSpPr/>
          <p:nvPr/>
        </p:nvCxnSpPr>
        <p:spPr>
          <a:xfrm>
            <a:off x="6881497" y="578363"/>
            <a:ext cx="0" cy="1208686"/>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4987870" y="552121"/>
            <a:ext cx="0" cy="1208686"/>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3507414" y="543602"/>
            <a:ext cx="0" cy="1208686"/>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1869574" y="581388"/>
            <a:ext cx="0" cy="1208686"/>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V="1">
            <a:off x="355960" y="1818183"/>
            <a:ext cx="8519917" cy="488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7387266" y="1918487"/>
            <a:ext cx="0" cy="146251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5772312" y="1922045"/>
            <a:ext cx="0" cy="146251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3848557" y="1951716"/>
            <a:ext cx="0" cy="146251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2024691" y="1947364"/>
            <a:ext cx="0" cy="146251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V="1">
            <a:off x="422635" y="3446958"/>
            <a:ext cx="8519917" cy="488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6777666" y="3562244"/>
            <a:ext cx="0" cy="132955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5043896" y="3562244"/>
            <a:ext cx="0" cy="132955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3262941" y="3589482"/>
            <a:ext cx="0" cy="132955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flipV="1">
            <a:off x="355960" y="4914827"/>
            <a:ext cx="8519917" cy="488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6894350" y="5093699"/>
            <a:ext cx="0" cy="1208686"/>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4600555" y="5111100"/>
            <a:ext cx="0" cy="1208686"/>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2621814" y="5125894"/>
            <a:ext cx="0" cy="1208686"/>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37" name="Rectangle 136"/>
          <p:cNvSpPr/>
          <p:nvPr/>
        </p:nvSpPr>
        <p:spPr>
          <a:xfrm>
            <a:off x="5823181" y="2562120"/>
            <a:ext cx="1649818" cy="923330"/>
          </a:xfrm>
          <a:prstGeom prst="rect">
            <a:avLst/>
          </a:prstGeom>
        </p:spPr>
        <p:txBody>
          <a:bodyPr wrap="square">
            <a:spAutoFit/>
          </a:bodyPr>
          <a:lstStyle/>
          <a:p>
            <a:r>
              <a:rPr lang="en-GB" sz="675" b="1" u="sng" dirty="0">
                <a:solidFill>
                  <a:schemeClr val="accent5"/>
                </a:solidFill>
              </a:rPr>
              <a:t>FS 3604</a:t>
            </a:r>
            <a:endParaRPr lang="en-US" sz="675" b="1" u="sng" dirty="0">
              <a:solidFill>
                <a:schemeClr val="accent5"/>
              </a:solidFill>
            </a:endParaRPr>
          </a:p>
          <a:p>
            <a:r>
              <a:rPr lang="en-US" sz="675" dirty="0"/>
              <a:t>SEVERIN BAG SEALER, AIR FUNCTION WITH SEALING WIRE &amp; CUTOFF WIRE, VIEWING WINDOW, 2 PILOT LIGHTS VACUUM CONTRL, 1 ROLL FOIL, 28.5CM, CABLE </a:t>
            </a:r>
            <a:r>
              <a:rPr lang="en-US" sz="675" dirty="0" smtClean="0"/>
              <a:t>STORAGE </a:t>
            </a:r>
            <a:r>
              <a:rPr lang="en-US" sz="675" b="1" dirty="0">
                <a:solidFill>
                  <a:schemeClr val="accent1">
                    <a:lumMod val="75000"/>
                  </a:schemeClr>
                </a:solidFill>
              </a:rPr>
              <a:t>RRP: </a:t>
            </a:r>
            <a:r>
              <a:rPr lang="en-US" sz="675" b="1" dirty="0" smtClean="0">
                <a:solidFill>
                  <a:schemeClr val="accent1">
                    <a:lumMod val="75000"/>
                  </a:schemeClr>
                </a:solidFill>
              </a:rPr>
              <a:t>€34.99</a:t>
            </a:r>
            <a:endParaRPr lang="en-US" sz="675" dirty="0"/>
          </a:p>
          <a:p>
            <a:endParaRPr lang="en-US" sz="675" dirty="0">
              <a:solidFill>
                <a:schemeClr val="accent1">
                  <a:lumMod val="75000"/>
                </a:schemeClr>
              </a:solidFill>
            </a:endParaRPr>
          </a:p>
          <a:p>
            <a:endParaRPr lang="en-US" sz="675" dirty="0"/>
          </a:p>
        </p:txBody>
      </p:sp>
      <p:pic>
        <p:nvPicPr>
          <p:cNvPr id="143" name="Grafik 321">
            <a:extLst>
              <a:ext uri="{FF2B5EF4-FFF2-40B4-BE49-F238E27FC236}">
                <a16:creationId xmlns:lc="http://schemas.openxmlformats.org/drawingml/2006/lockedCanvas" xmlns:a16="http://schemas.microsoft.com/office/drawing/2014/main" xmlns="" xmlns:xdr="http://schemas.openxmlformats.org/drawingml/2006/spreadsheetDrawing" id="{00000000-0008-0000-0000-00007E040000}"/>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519984" y="2162079"/>
            <a:ext cx="676275" cy="490631"/>
          </a:xfrm>
          <a:prstGeom prst="rect">
            <a:avLst/>
          </a:prstGeom>
          <a:noFill/>
          <a:ln w="9525">
            <a:noFill/>
            <a:miter lim="800000"/>
            <a:headEnd/>
            <a:tailEnd/>
          </a:ln>
        </p:spPr>
      </p:pic>
      <p:pic>
        <p:nvPicPr>
          <p:cNvPr id="145" name="Picture 2" descr="Αποχυμωτής - Πολτοποιητής Severin Slow Juicer ES 356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32193" y="2073664"/>
            <a:ext cx="219283" cy="219283"/>
          </a:xfrm>
          <a:prstGeom prst="rect">
            <a:avLst/>
          </a:prstGeom>
          <a:noFill/>
          <a:extLst>
            <a:ext uri="{909E8E84-426E-40DD-AFC4-6F175D3DCCD1}">
              <a14:hiddenFill xmlns:a14="http://schemas.microsoft.com/office/drawing/2010/main">
                <a:solidFill>
                  <a:srgbClr val="FFFFFF"/>
                </a:solidFill>
              </a14:hiddenFill>
            </a:ext>
          </a:extLst>
        </p:spPr>
      </p:pic>
      <p:pic>
        <p:nvPicPr>
          <p:cNvPr id="148" name="Picture 12" descr="Severin Logo Download 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22626" y="1975295"/>
            <a:ext cx="465339" cy="74454"/>
          </a:xfrm>
          <a:prstGeom prst="rect">
            <a:avLst/>
          </a:prstGeom>
          <a:noFill/>
          <a:extLst>
            <a:ext uri="{909E8E84-426E-40DD-AFC4-6F175D3DCCD1}">
              <a14:hiddenFill xmlns:a14="http://schemas.microsoft.com/office/drawing/2010/main">
                <a:solidFill>
                  <a:srgbClr val="FFFFFF"/>
                </a:solidFill>
              </a14:hiddenFill>
            </a:ext>
          </a:extLst>
        </p:spPr>
      </p:pic>
      <p:pic>
        <p:nvPicPr>
          <p:cNvPr id="151" name="Picture 2" descr="Αποχυμωτής - Πολτοποιητής Severin Slow Juicer ES 356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51166" y="635580"/>
            <a:ext cx="219283" cy="219283"/>
          </a:xfrm>
          <a:prstGeom prst="rect">
            <a:avLst/>
          </a:prstGeom>
          <a:noFill/>
          <a:extLst>
            <a:ext uri="{909E8E84-426E-40DD-AFC4-6F175D3DCCD1}">
              <a14:hiddenFill xmlns:a14="http://schemas.microsoft.com/office/drawing/2010/main">
                <a:solidFill>
                  <a:srgbClr val="FFFFFF"/>
                </a:solidFill>
              </a14:hiddenFill>
            </a:ext>
          </a:extLst>
        </p:spPr>
      </p:pic>
      <p:pic>
        <p:nvPicPr>
          <p:cNvPr id="164" name="Picture 12" descr="Severin Logo Download 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11723" y="535884"/>
            <a:ext cx="465339" cy="74454"/>
          </a:xfrm>
          <a:prstGeom prst="rect">
            <a:avLst/>
          </a:prstGeom>
          <a:noFill/>
          <a:extLst>
            <a:ext uri="{909E8E84-426E-40DD-AFC4-6F175D3DCCD1}">
              <a14:hiddenFill xmlns:a14="http://schemas.microsoft.com/office/drawing/2010/main">
                <a:solidFill>
                  <a:srgbClr val="FFFFFF"/>
                </a:solidFill>
              </a14:hiddenFill>
            </a:ext>
          </a:extLst>
        </p:spPr>
      </p:pic>
      <p:sp>
        <p:nvSpPr>
          <p:cNvPr id="165" name="Rectangle 164"/>
          <p:cNvSpPr/>
          <p:nvPr/>
        </p:nvSpPr>
        <p:spPr>
          <a:xfrm>
            <a:off x="1844068" y="1037574"/>
            <a:ext cx="1663346" cy="923330"/>
          </a:xfrm>
          <a:prstGeom prst="rect">
            <a:avLst/>
          </a:prstGeom>
        </p:spPr>
        <p:txBody>
          <a:bodyPr wrap="square">
            <a:spAutoFit/>
          </a:bodyPr>
          <a:lstStyle/>
          <a:p>
            <a:r>
              <a:rPr lang="en-US" sz="675" b="1" u="sng" dirty="0" smtClean="0">
                <a:solidFill>
                  <a:schemeClr val="accent5"/>
                </a:solidFill>
              </a:rPr>
              <a:t>EK 3163</a:t>
            </a:r>
            <a:endParaRPr lang="en-US" sz="675" b="1" u="sng" dirty="0">
              <a:solidFill>
                <a:schemeClr val="accent5"/>
              </a:solidFill>
            </a:endParaRPr>
          </a:p>
          <a:p>
            <a:r>
              <a:rPr lang="en-US" sz="675" dirty="0"/>
              <a:t>SEVERIN DIGITAL YOGHURT MAKER WITH AUTOMATIC PROGRAMS, 7GLASS JARS 150ML,DISPLAY,AUTO SWITCH OFF, ELECTRONICALLY CONTROLLED TEMPERATURE,BRUSHED STAINLESS STEEL/BLACK </a:t>
            </a:r>
            <a:r>
              <a:rPr lang="en-US" sz="675" b="1" dirty="0">
                <a:solidFill>
                  <a:schemeClr val="accent1">
                    <a:lumMod val="75000"/>
                  </a:schemeClr>
                </a:solidFill>
              </a:rPr>
              <a:t>RRP: </a:t>
            </a:r>
            <a:r>
              <a:rPr lang="en-US" sz="675" b="1" dirty="0" smtClean="0">
                <a:solidFill>
                  <a:schemeClr val="accent1">
                    <a:lumMod val="75000"/>
                  </a:schemeClr>
                </a:solidFill>
              </a:rPr>
              <a:t>€34.99</a:t>
            </a:r>
            <a:endParaRPr lang="en-US" sz="675" dirty="0"/>
          </a:p>
          <a:p>
            <a:endParaRPr lang="en-US" sz="675" b="1" dirty="0"/>
          </a:p>
        </p:txBody>
      </p:sp>
      <p:pic>
        <p:nvPicPr>
          <p:cNvPr id="166" name="Grafik 33">
            <a:extLst>
              <a:ext uri="{FF2B5EF4-FFF2-40B4-BE49-F238E27FC236}">
                <a16:creationId xmlns:lc="http://schemas.openxmlformats.org/drawingml/2006/lockedCanvas" xmlns:a16="http://schemas.microsoft.com/office/drawing/2014/main" xmlns="" xmlns:xdr="http://schemas.openxmlformats.org/drawingml/2006/spreadsheetDrawing" id="{9AFA0AB2-E952-413E-87EF-4F1FDBA1F0B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9783" t="19935" r="20518" b="24977"/>
          <a:stretch/>
        </p:blipFill>
        <p:spPr>
          <a:xfrm>
            <a:off x="2533108" y="631853"/>
            <a:ext cx="694891" cy="523715"/>
          </a:xfrm>
          <a:prstGeom prst="rect">
            <a:avLst/>
          </a:prstGeom>
        </p:spPr>
      </p:pic>
      <p:pic>
        <p:nvPicPr>
          <p:cNvPr id="176" name="Picture 2" descr="Αποχυμωτής - Πολτοποιητής Severin Slow Juicer ES 356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6054" y="644154"/>
            <a:ext cx="219283" cy="219283"/>
          </a:xfrm>
          <a:prstGeom prst="rect">
            <a:avLst/>
          </a:prstGeom>
          <a:noFill/>
          <a:extLst>
            <a:ext uri="{909E8E84-426E-40DD-AFC4-6F175D3DCCD1}">
              <a14:hiddenFill xmlns:a14="http://schemas.microsoft.com/office/drawing/2010/main">
                <a:solidFill>
                  <a:srgbClr val="FFFFFF"/>
                </a:solidFill>
              </a14:hiddenFill>
            </a:ext>
          </a:extLst>
        </p:spPr>
      </p:pic>
      <p:pic>
        <p:nvPicPr>
          <p:cNvPr id="178" name="Picture 12" descr="Severin Logo Download 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96611" y="544458"/>
            <a:ext cx="465339" cy="74454"/>
          </a:xfrm>
          <a:prstGeom prst="rect">
            <a:avLst/>
          </a:prstGeom>
          <a:noFill/>
          <a:extLst>
            <a:ext uri="{909E8E84-426E-40DD-AFC4-6F175D3DCCD1}">
              <a14:hiddenFill xmlns:a14="http://schemas.microsoft.com/office/drawing/2010/main">
                <a:solidFill>
                  <a:srgbClr val="FFFFFF"/>
                </a:solidFill>
              </a14:hiddenFill>
            </a:ext>
          </a:extLst>
        </p:spPr>
      </p:pic>
      <p:sp>
        <p:nvSpPr>
          <p:cNvPr id="179" name="Rectangle 178"/>
          <p:cNvSpPr/>
          <p:nvPr/>
        </p:nvSpPr>
        <p:spPr>
          <a:xfrm>
            <a:off x="3467765" y="1103928"/>
            <a:ext cx="1491368" cy="923330"/>
          </a:xfrm>
          <a:prstGeom prst="rect">
            <a:avLst/>
          </a:prstGeom>
        </p:spPr>
        <p:txBody>
          <a:bodyPr wrap="square">
            <a:spAutoFit/>
          </a:bodyPr>
          <a:lstStyle/>
          <a:p>
            <a:r>
              <a:rPr lang="en-US" sz="675" b="1" u="sng" dirty="0">
                <a:solidFill>
                  <a:schemeClr val="accent5"/>
                </a:solidFill>
              </a:rPr>
              <a:t>JG 3518</a:t>
            </a:r>
          </a:p>
          <a:p>
            <a:r>
              <a:rPr lang="en-US" sz="675" dirty="0"/>
              <a:t>SEVERIN JOGHURT MAKER 13W, 7 JARS OF 150ML, 7 JARS WITH LIDS, TRANSPARENT MAIN COVER WITH HANDLE, </a:t>
            </a:r>
            <a:r>
              <a:rPr lang="en-US" sz="675" dirty="0" smtClean="0"/>
              <a:t>WH34.99ITE-GREY</a:t>
            </a:r>
            <a:r>
              <a:rPr lang="en-US" sz="675" b="1" dirty="0" smtClean="0"/>
              <a:t> </a:t>
            </a:r>
            <a:endParaRPr lang="en-US" sz="675" b="1" dirty="0" smtClean="0"/>
          </a:p>
          <a:p>
            <a:r>
              <a:rPr lang="en-US" sz="675" b="1" dirty="0">
                <a:solidFill>
                  <a:schemeClr val="accent1">
                    <a:lumMod val="75000"/>
                  </a:schemeClr>
                </a:solidFill>
              </a:rPr>
              <a:t>RRP: €</a:t>
            </a:r>
            <a:endParaRPr lang="en-US" sz="675" dirty="0"/>
          </a:p>
          <a:p>
            <a:endParaRPr lang="en-US" sz="675" b="1" dirty="0">
              <a:solidFill>
                <a:schemeClr val="accent1">
                  <a:lumMod val="75000"/>
                </a:schemeClr>
              </a:solidFill>
            </a:endParaRPr>
          </a:p>
          <a:p>
            <a:r>
              <a:rPr lang="en-US" sz="675" b="1" dirty="0"/>
              <a:t> </a:t>
            </a:r>
          </a:p>
        </p:txBody>
      </p:sp>
      <p:pic>
        <p:nvPicPr>
          <p:cNvPr id="180" name="Picture 17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74427" y="697599"/>
            <a:ext cx="678347" cy="473265"/>
          </a:xfrm>
          <a:prstGeom prst="rect">
            <a:avLst/>
          </a:prstGeom>
        </p:spPr>
      </p:pic>
      <p:pic>
        <p:nvPicPr>
          <p:cNvPr id="190" name="Picture 18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15665" y="502270"/>
            <a:ext cx="531105" cy="869080"/>
          </a:xfrm>
          <a:prstGeom prst="rect">
            <a:avLst/>
          </a:prstGeom>
        </p:spPr>
      </p:pic>
      <p:pic>
        <p:nvPicPr>
          <p:cNvPr id="198" name="Picture 2" descr="Αποχυμωτής - Πολτοποιητής Severin Slow Juicer ES 356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5584" y="649484"/>
            <a:ext cx="219283" cy="219283"/>
          </a:xfrm>
          <a:prstGeom prst="rect">
            <a:avLst/>
          </a:prstGeom>
          <a:noFill/>
          <a:extLst>
            <a:ext uri="{909E8E84-426E-40DD-AFC4-6F175D3DCCD1}">
              <a14:hiddenFill xmlns:a14="http://schemas.microsoft.com/office/drawing/2010/main">
                <a:solidFill>
                  <a:srgbClr val="FFFFFF"/>
                </a:solidFill>
              </a14:hiddenFill>
            </a:ext>
          </a:extLst>
        </p:spPr>
      </p:pic>
      <p:pic>
        <p:nvPicPr>
          <p:cNvPr id="199" name="Picture 12" descr="Severin Logo Download 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6141" y="578363"/>
            <a:ext cx="465339" cy="74454"/>
          </a:xfrm>
          <a:prstGeom prst="rect">
            <a:avLst/>
          </a:prstGeom>
          <a:noFill/>
          <a:extLst>
            <a:ext uri="{909E8E84-426E-40DD-AFC4-6F175D3DCCD1}">
              <a14:hiddenFill xmlns:a14="http://schemas.microsoft.com/office/drawing/2010/main">
                <a:solidFill>
                  <a:srgbClr val="FFFFFF"/>
                </a:solidFill>
              </a14:hiddenFill>
            </a:ext>
          </a:extLst>
        </p:spPr>
      </p:pic>
      <p:pic>
        <p:nvPicPr>
          <p:cNvPr id="200" name="Picture 2" descr="Αποχυμωτής - Πολτοποιητής Severin Slow Juicer ES 356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1762" y="636706"/>
            <a:ext cx="219283" cy="219283"/>
          </a:xfrm>
          <a:prstGeom prst="rect">
            <a:avLst/>
          </a:prstGeom>
          <a:noFill/>
          <a:extLst>
            <a:ext uri="{909E8E84-426E-40DD-AFC4-6F175D3DCCD1}">
              <a14:hiddenFill xmlns:a14="http://schemas.microsoft.com/office/drawing/2010/main">
                <a:solidFill>
                  <a:srgbClr val="FFFFFF"/>
                </a:solidFill>
              </a14:hiddenFill>
            </a:ext>
          </a:extLst>
        </p:spPr>
      </p:pic>
      <p:pic>
        <p:nvPicPr>
          <p:cNvPr id="201" name="Picture 12" descr="Severin Logo Download 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62319" y="556060"/>
            <a:ext cx="465339" cy="74454"/>
          </a:xfrm>
          <a:prstGeom prst="rect">
            <a:avLst/>
          </a:prstGeom>
          <a:noFill/>
          <a:extLst>
            <a:ext uri="{909E8E84-426E-40DD-AFC4-6F175D3DCCD1}">
              <a14:hiddenFill xmlns:a14="http://schemas.microsoft.com/office/drawing/2010/main">
                <a:solidFill>
                  <a:srgbClr val="FFFFFF"/>
                </a:solidFill>
              </a14:hiddenFill>
            </a:ext>
          </a:extLst>
        </p:spPr>
      </p:pic>
      <p:pic>
        <p:nvPicPr>
          <p:cNvPr id="203" name="Picture 20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87482" y="476842"/>
            <a:ext cx="602332" cy="894508"/>
          </a:xfrm>
          <a:prstGeom prst="rect">
            <a:avLst/>
          </a:prstGeom>
        </p:spPr>
      </p:pic>
      <p:sp>
        <p:nvSpPr>
          <p:cNvPr id="210" name="Rectangle 209"/>
          <p:cNvSpPr/>
          <p:nvPr/>
        </p:nvSpPr>
        <p:spPr>
          <a:xfrm>
            <a:off x="4964329" y="1223796"/>
            <a:ext cx="2089562" cy="715581"/>
          </a:xfrm>
          <a:prstGeom prst="rect">
            <a:avLst/>
          </a:prstGeom>
        </p:spPr>
        <p:txBody>
          <a:bodyPr wrap="square">
            <a:spAutoFit/>
          </a:bodyPr>
          <a:lstStyle/>
          <a:p>
            <a:r>
              <a:rPr lang="en-US" sz="675" b="1" u="sng" dirty="0">
                <a:solidFill>
                  <a:schemeClr val="accent5"/>
                </a:solidFill>
              </a:rPr>
              <a:t>PG 8550</a:t>
            </a:r>
          </a:p>
          <a:p>
            <a:r>
              <a:rPr lang="en-US" sz="675" dirty="0"/>
              <a:t>SEVERIN GRILL TABLE WITH STAND 2300W, HIGH QUALITY SURFACE 851 CM2, REMOVABLE WINDSHIELD, VARIABLE THERMOSTAT </a:t>
            </a:r>
          </a:p>
          <a:p>
            <a:r>
              <a:rPr lang="en-US" sz="675" b="1" dirty="0">
                <a:solidFill>
                  <a:schemeClr val="accent1">
                    <a:lumMod val="75000"/>
                  </a:schemeClr>
                </a:solidFill>
              </a:rPr>
              <a:t>RRP: </a:t>
            </a:r>
            <a:r>
              <a:rPr lang="en-US" sz="675" b="1" dirty="0" smtClean="0">
                <a:solidFill>
                  <a:schemeClr val="accent1">
                    <a:lumMod val="75000"/>
                  </a:schemeClr>
                </a:solidFill>
              </a:rPr>
              <a:t>€69.99</a:t>
            </a:r>
            <a:endParaRPr lang="en-US" sz="675" dirty="0"/>
          </a:p>
          <a:p>
            <a:endParaRPr lang="en-US" sz="675" dirty="0"/>
          </a:p>
        </p:txBody>
      </p:sp>
      <p:sp>
        <p:nvSpPr>
          <p:cNvPr id="215" name="Rectangle 214"/>
          <p:cNvSpPr/>
          <p:nvPr/>
        </p:nvSpPr>
        <p:spPr>
          <a:xfrm>
            <a:off x="6831089" y="1122383"/>
            <a:ext cx="2268765" cy="819455"/>
          </a:xfrm>
          <a:prstGeom prst="rect">
            <a:avLst/>
          </a:prstGeom>
        </p:spPr>
        <p:txBody>
          <a:bodyPr wrap="square">
            <a:spAutoFit/>
          </a:bodyPr>
          <a:lstStyle/>
          <a:p>
            <a:r>
              <a:rPr lang="en-US" sz="675" b="1" u="sng" dirty="0">
                <a:solidFill>
                  <a:schemeClr val="accent5"/>
                </a:solidFill>
              </a:rPr>
              <a:t>PG 8568</a:t>
            </a:r>
          </a:p>
          <a:p>
            <a:r>
              <a:rPr lang="en-US" sz="675" dirty="0"/>
              <a:t>SEVERIN GRILL TABLE WITH STAND 2200W, ELECTRIC, QUICK GRILL TIMER, INDOOR/OUTDOOR USE, SAFETOUCH SURFACE, RIBBED GRILL PLATE, REMOVABLE PARTS, THERMOSTAT-CONTROLLED HEATING ELEMENT, EASY CLEAN, STAINLESS STEEL GRILL GRADE </a:t>
            </a:r>
            <a:r>
              <a:rPr lang="en-US" sz="675" b="1" dirty="0">
                <a:solidFill>
                  <a:schemeClr val="accent1">
                    <a:lumMod val="75000"/>
                  </a:schemeClr>
                </a:solidFill>
              </a:rPr>
              <a:t>RRP: </a:t>
            </a:r>
            <a:r>
              <a:rPr lang="en-US" sz="675" b="1" dirty="0" smtClean="0">
                <a:solidFill>
                  <a:schemeClr val="accent1">
                    <a:lumMod val="75000"/>
                  </a:schemeClr>
                </a:solidFill>
              </a:rPr>
              <a:t>€99.99</a:t>
            </a:r>
            <a:endParaRPr lang="en-US" sz="675" dirty="0"/>
          </a:p>
          <a:p>
            <a:endParaRPr lang="en-US" sz="675" dirty="0"/>
          </a:p>
        </p:txBody>
      </p:sp>
      <p:sp>
        <p:nvSpPr>
          <p:cNvPr id="217" name="Rounded Rectangle 216"/>
          <p:cNvSpPr/>
          <p:nvPr/>
        </p:nvSpPr>
        <p:spPr>
          <a:xfrm>
            <a:off x="275899" y="3943595"/>
            <a:ext cx="1231893" cy="960783"/>
          </a:xfrm>
          <a:prstGeom prst="roundRect">
            <a:avLst/>
          </a:prstGeom>
          <a:blipFill>
            <a:blip r:embed="rId10"/>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8" name="TextBox 217"/>
          <p:cNvSpPr txBox="1"/>
          <p:nvPr/>
        </p:nvSpPr>
        <p:spPr>
          <a:xfrm>
            <a:off x="144116" y="3430761"/>
            <a:ext cx="1434321" cy="584775"/>
          </a:xfrm>
          <a:prstGeom prst="rect">
            <a:avLst/>
          </a:prstGeom>
          <a:noFill/>
        </p:spPr>
        <p:txBody>
          <a:bodyPr wrap="square" rtlCol="0">
            <a:spAutoFit/>
          </a:bodyPr>
          <a:lstStyle/>
          <a:p>
            <a:pPr algn="ctr"/>
            <a:r>
              <a:rPr lang="en-GB" sz="1600" b="1" dirty="0" smtClean="0">
                <a:effectLst>
                  <a:outerShdw blurRad="38100" dist="38100" dir="2700000" algn="tl">
                    <a:srgbClr val="000000">
                      <a:alpha val="43137"/>
                    </a:srgbClr>
                  </a:outerShdw>
                </a:effectLst>
              </a:rPr>
              <a:t>PERSONAL</a:t>
            </a:r>
            <a:r>
              <a:rPr lang="en-GB" sz="1600" b="1" dirty="0">
                <a:solidFill>
                  <a:schemeClr val="bg1"/>
                </a:solidFill>
                <a:effectLst>
                  <a:outerShdw blurRad="38100" dist="38100" dir="2700000" algn="tl">
                    <a:srgbClr val="000000">
                      <a:alpha val="43137"/>
                    </a:srgbClr>
                  </a:outerShdw>
                </a:effectLst>
              </a:rPr>
              <a:t> </a:t>
            </a:r>
            <a:endParaRPr lang="en-GB" sz="1600" b="1" dirty="0" smtClean="0">
              <a:solidFill>
                <a:schemeClr val="bg1"/>
              </a:solidFill>
              <a:effectLst>
                <a:outerShdw blurRad="38100" dist="38100" dir="2700000" algn="tl">
                  <a:srgbClr val="000000">
                    <a:alpha val="43137"/>
                  </a:srgbClr>
                </a:outerShdw>
              </a:effectLst>
            </a:endParaRPr>
          </a:p>
          <a:p>
            <a:pPr algn="ctr"/>
            <a:r>
              <a:rPr lang="en-GB" sz="1600" b="1" dirty="0" smtClean="0">
                <a:effectLst>
                  <a:outerShdw blurRad="38100" dist="38100" dir="2700000" algn="tl">
                    <a:srgbClr val="000000">
                      <a:alpha val="43137"/>
                    </a:srgbClr>
                  </a:outerShdw>
                </a:effectLst>
              </a:rPr>
              <a:t>CARE</a:t>
            </a:r>
            <a:endParaRPr lang="en-US" sz="1600" b="1" dirty="0">
              <a:effectLst>
                <a:outerShdw blurRad="38100" dist="38100" dir="2700000" algn="tl">
                  <a:srgbClr val="000000">
                    <a:alpha val="43137"/>
                  </a:srgbClr>
                </a:outerShdw>
              </a:effectLst>
            </a:endParaRPr>
          </a:p>
        </p:txBody>
      </p:sp>
      <p:sp>
        <p:nvSpPr>
          <p:cNvPr id="220" name="Rectangle 219"/>
          <p:cNvSpPr/>
          <p:nvPr/>
        </p:nvSpPr>
        <p:spPr>
          <a:xfrm>
            <a:off x="3347639" y="4141400"/>
            <a:ext cx="1668848" cy="715581"/>
          </a:xfrm>
          <a:prstGeom prst="rect">
            <a:avLst/>
          </a:prstGeom>
        </p:spPr>
        <p:txBody>
          <a:bodyPr wrap="square">
            <a:spAutoFit/>
          </a:bodyPr>
          <a:lstStyle/>
          <a:p>
            <a:r>
              <a:rPr lang="en-GB" sz="675" b="1" u="sng" dirty="0">
                <a:solidFill>
                  <a:schemeClr val="accent5"/>
                </a:solidFill>
              </a:rPr>
              <a:t>902218000</a:t>
            </a:r>
            <a:endParaRPr lang="en-US" sz="675" b="1" u="sng" dirty="0">
              <a:solidFill>
                <a:schemeClr val="accent5"/>
              </a:solidFill>
            </a:endParaRPr>
          </a:p>
          <a:p>
            <a:r>
              <a:rPr lang="en-US" sz="675" dirty="0"/>
              <a:t>TAURUS HAIR CLIPPERS HC-0150 4.8V 8.000 RPM, HIGH STRENGT STAINLESS STEEL BLADES, TITANIUM BLADES 60 MINUTES USE 3.6.9.12.15Y 18MM </a:t>
            </a:r>
            <a:r>
              <a:rPr lang="en-US" sz="675" b="1" dirty="0">
                <a:solidFill>
                  <a:schemeClr val="accent1">
                    <a:lumMod val="75000"/>
                  </a:schemeClr>
                </a:solidFill>
              </a:rPr>
              <a:t>RRP</a:t>
            </a:r>
            <a:r>
              <a:rPr lang="en-US" sz="675" b="1" dirty="0" smtClean="0">
                <a:solidFill>
                  <a:schemeClr val="accent1">
                    <a:lumMod val="75000"/>
                  </a:schemeClr>
                </a:solidFill>
              </a:rPr>
              <a:t>:€25.99</a:t>
            </a:r>
            <a:endParaRPr lang="en-US" sz="675" dirty="0"/>
          </a:p>
        </p:txBody>
      </p:sp>
      <p:sp>
        <p:nvSpPr>
          <p:cNvPr id="221" name="Rectangle 220"/>
          <p:cNvSpPr/>
          <p:nvPr/>
        </p:nvSpPr>
        <p:spPr>
          <a:xfrm>
            <a:off x="1551143" y="4076399"/>
            <a:ext cx="1605000" cy="1027204"/>
          </a:xfrm>
          <a:prstGeom prst="rect">
            <a:avLst/>
          </a:prstGeom>
        </p:spPr>
        <p:txBody>
          <a:bodyPr wrap="square">
            <a:spAutoFit/>
          </a:bodyPr>
          <a:lstStyle/>
          <a:p>
            <a:r>
              <a:rPr lang="en-GB" sz="675" b="1" u="sng" dirty="0">
                <a:solidFill>
                  <a:schemeClr val="accent5"/>
                </a:solidFill>
              </a:rPr>
              <a:t>902225000</a:t>
            </a:r>
            <a:endParaRPr lang="en-US" sz="675" b="1" u="sng" dirty="0">
              <a:solidFill>
                <a:schemeClr val="accent5"/>
              </a:solidFill>
            </a:endParaRPr>
          </a:p>
          <a:p>
            <a:r>
              <a:rPr lang="en-US" sz="675" dirty="0"/>
              <a:t>TAURUS HAIR CLIPPER HESTIA, HIGH RESISTANCE STAINLESS STEEL BLADES, 5V~1A, 2000 MAH LITHIUM BATTERY, 240 MIN AUTONOMY, CORDED/ CORDLESS USE, LCD DIGITAL SCREEN, PROFESSIONAL </a:t>
            </a:r>
            <a:r>
              <a:rPr lang="en-US" sz="675" dirty="0" smtClean="0"/>
              <a:t>DESIGN </a:t>
            </a:r>
          </a:p>
          <a:p>
            <a:r>
              <a:rPr lang="en-US" sz="675" b="1" dirty="0">
                <a:solidFill>
                  <a:schemeClr val="accent1">
                    <a:lumMod val="75000"/>
                  </a:schemeClr>
                </a:solidFill>
              </a:rPr>
              <a:t>RRP: </a:t>
            </a:r>
            <a:r>
              <a:rPr lang="en-US" sz="675" b="1" dirty="0" smtClean="0">
                <a:solidFill>
                  <a:schemeClr val="accent1">
                    <a:lumMod val="75000"/>
                  </a:schemeClr>
                </a:solidFill>
              </a:rPr>
              <a:t>€32.99</a:t>
            </a:r>
            <a:endParaRPr lang="en-US" sz="675" dirty="0"/>
          </a:p>
          <a:p>
            <a:endParaRPr lang="en-US" sz="675" dirty="0"/>
          </a:p>
        </p:txBody>
      </p:sp>
      <p:pic>
        <p:nvPicPr>
          <p:cNvPr id="222" name="Picture 22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413946" y="3563426"/>
            <a:ext cx="466597" cy="122033"/>
          </a:xfrm>
          <a:prstGeom prst="rect">
            <a:avLst/>
          </a:prstGeom>
        </p:spPr>
      </p:pic>
      <p:sp>
        <p:nvSpPr>
          <p:cNvPr id="224" name="Rectangle 223"/>
          <p:cNvSpPr/>
          <p:nvPr/>
        </p:nvSpPr>
        <p:spPr>
          <a:xfrm>
            <a:off x="5040149" y="4118878"/>
            <a:ext cx="1822143" cy="923330"/>
          </a:xfrm>
          <a:prstGeom prst="rect">
            <a:avLst/>
          </a:prstGeom>
        </p:spPr>
        <p:txBody>
          <a:bodyPr wrap="square">
            <a:spAutoFit/>
          </a:bodyPr>
          <a:lstStyle/>
          <a:p>
            <a:r>
              <a:rPr lang="en-US" sz="675" b="1" u="sng" dirty="0">
                <a:solidFill>
                  <a:schemeClr val="accent5"/>
                </a:solidFill>
              </a:rPr>
              <a:t>903907000</a:t>
            </a:r>
            <a:endParaRPr lang="en-US" sz="675" b="1" u="sng" dirty="0">
              <a:solidFill>
                <a:schemeClr val="accent5"/>
              </a:solidFill>
            </a:endParaRPr>
          </a:p>
          <a:p>
            <a:r>
              <a:rPr lang="en-US" sz="675" dirty="0"/>
              <a:t>TAURUS HAIR CLIPPER, TRIMMER HADES FOR BEARD, MUSTACHE AND SIDEBURNS, 1-8MM, HIGH STRENGTH STAINLESS STEEL BLADES, 50 MINUTES AUTONOMY BATTERY, INCLUDES LUBRICATING OIL AND CLEANING </a:t>
            </a:r>
            <a:r>
              <a:rPr lang="en-US" sz="675" dirty="0" smtClean="0"/>
              <a:t>BRUSH </a:t>
            </a:r>
            <a:r>
              <a:rPr lang="en-US" sz="675" b="1" dirty="0">
                <a:solidFill>
                  <a:schemeClr val="accent1">
                    <a:lumMod val="75000"/>
                  </a:schemeClr>
                </a:solidFill>
              </a:rPr>
              <a:t>RRP</a:t>
            </a:r>
            <a:r>
              <a:rPr lang="en-US" sz="675" b="1" dirty="0" smtClean="0">
                <a:solidFill>
                  <a:schemeClr val="accent1">
                    <a:lumMod val="75000"/>
                  </a:schemeClr>
                </a:solidFill>
              </a:rPr>
              <a:t>:€21.99</a:t>
            </a:r>
            <a:endParaRPr lang="en-US" sz="675" dirty="0"/>
          </a:p>
          <a:p>
            <a:r>
              <a:rPr lang="en-US" sz="675" b="1" dirty="0" smtClean="0"/>
              <a:t> </a:t>
            </a:r>
            <a:endParaRPr lang="en-US" sz="675" b="1" dirty="0"/>
          </a:p>
        </p:txBody>
      </p:sp>
      <p:pic>
        <p:nvPicPr>
          <p:cNvPr id="226" name="Picture 22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131523" y="3535771"/>
            <a:ext cx="427966" cy="122033"/>
          </a:xfrm>
          <a:prstGeom prst="rect">
            <a:avLst/>
          </a:prstGeom>
        </p:spPr>
      </p:pic>
      <p:pic>
        <p:nvPicPr>
          <p:cNvPr id="227" name="Picture 22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631297" y="3510716"/>
            <a:ext cx="466597" cy="122033"/>
          </a:xfrm>
          <a:prstGeom prst="rect">
            <a:avLst/>
          </a:prstGeom>
        </p:spPr>
      </p:pic>
      <p:pic>
        <p:nvPicPr>
          <p:cNvPr id="228" name="Picture 227" descr="CORTAPELO TAURUS HC0150 6NG al por Mayor ≫ Plasticosu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29201" r="30670"/>
          <a:stretch/>
        </p:blipFill>
        <p:spPr bwMode="auto">
          <a:xfrm>
            <a:off x="4135832" y="3560023"/>
            <a:ext cx="296386" cy="740965"/>
          </a:xfrm>
          <a:prstGeom prst="rect">
            <a:avLst/>
          </a:prstGeom>
          <a:noFill/>
          <a:extLst>
            <a:ext uri="{909E8E84-426E-40DD-AFC4-6F175D3DCCD1}">
              <a14:hiddenFill xmlns:a14="http://schemas.microsoft.com/office/drawing/2010/main">
                <a:solidFill>
                  <a:srgbClr val="FFFFFF"/>
                </a:solidFill>
              </a14:hiddenFill>
            </a:ext>
          </a:extLst>
        </p:spPr>
      </p:pic>
      <p:pic>
        <p:nvPicPr>
          <p:cNvPr id="229" name="Picture 22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933197" y="3519344"/>
            <a:ext cx="411434" cy="767751"/>
          </a:xfrm>
          <a:prstGeom prst="rect">
            <a:avLst/>
          </a:prstGeom>
        </p:spPr>
      </p:pic>
      <p:pic>
        <p:nvPicPr>
          <p:cNvPr id="230" name="Picture 22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213205" y="3561243"/>
            <a:ext cx="353568" cy="621792"/>
          </a:xfrm>
          <a:prstGeom prst="rect">
            <a:avLst/>
          </a:prstGeom>
        </p:spPr>
      </p:pic>
      <p:pic>
        <p:nvPicPr>
          <p:cNvPr id="238" name="Picture 23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761033" y="5090861"/>
            <a:ext cx="580030" cy="580030"/>
          </a:xfrm>
          <a:prstGeom prst="rect">
            <a:avLst/>
          </a:prstGeom>
        </p:spPr>
      </p:pic>
      <p:pic>
        <p:nvPicPr>
          <p:cNvPr id="249" name="Picture 24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878300" y="5051659"/>
            <a:ext cx="935531" cy="943596"/>
          </a:xfrm>
          <a:prstGeom prst="rect">
            <a:avLst/>
          </a:prstGeom>
        </p:spPr>
      </p:pic>
      <p:pic>
        <p:nvPicPr>
          <p:cNvPr id="250" name="Picture 2" descr="Αποχυμωτής - Πολτοποιητής Severin Slow Juicer ES 356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8809" y="5089724"/>
            <a:ext cx="219283" cy="219283"/>
          </a:xfrm>
          <a:prstGeom prst="rect">
            <a:avLst/>
          </a:prstGeom>
          <a:noFill/>
          <a:extLst>
            <a:ext uri="{909E8E84-426E-40DD-AFC4-6F175D3DCCD1}">
              <a14:hiddenFill xmlns:a14="http://schemas.microsoft.com/office/drawing/2010/main">
                <a:solidFill>
                  <a:srgbClr val="FFFFFF"/>
                </a:solidFill>
              </a14:hiddenFill>
            </a:ext>
          </a:extLst>
        </p:spPr>
      </p:pic>
      <p:pic>
        <p:nvPicPr>
          <p:cNvPr id="251" name="Picture 12" descr="Severin Logo Download 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69242" y="4991355"/>
            <a:ext cx="465339" cy="74454"/>
          </a:xfrm>
          <a:prstGeom prst="rect">
            <a:avLst/>
          </a:prstGeom>
          <a:noFill/>
          <a:extLst>
            <a:ext uri="{909E8E84-426E-40DD-AFC4-6F175D3DCCD1}">
              <a14:hiddenFill xmlns:a14="http://schemas.microsoft.com/office/drawing/2010/main">
                <a:solidFill>
                  <a:srgbClr val="FFFFFF"/>
                </a:solidFill>
              </a14:hiddenFill>
            </a:ext>
          </a:extLst>
        </p:spPr>
      </p:pic>
      <p:sp>
        <p:nvSpPr>
          <p:cNvPr id="259" name="Rectangle 258"/>
          <p:cNvSpPr/>
          <p:nvPr/>
        </p:nvSpPr>
        <p:spPr>
          <a:xfrm>
            <a:off x="7001762" y="5649485"/>
            <a:ext cx="1965470" cy="923330"/>
          </a:xfrm>
          <a:prstGeom prst="rect">
            <a:avLst/>
          </a:prstGeom>
        </p:spPr>
        <p:txBody>
          <a:bodyPr wrap="square">
            <a:spAutoFit/>
          </a:bodyPr>
          <a:lstStyle/>
          <a:p>
            <a:r>
              <a:rPr lang="en-GB" sz="675" b="1" u="sng" dirty="0">
                <a:solidFill>
                  <a:schemeClr val="accent5"/>
                </a:solidFill>
              </a:rPr>
              <a:t>954512000</a:t>
            </a:r>
            <a:endParaRPr lang="en-US" sz="675" b="1" u="sng" dirty="0">
              <a:solidFill>
                <a:schemeClr val="accent5"/>
              </a:solidFill>
            </a:endParaRPr>
          </a:p>
          <a:p>
            <a:r>
              <a:rPr lang="en-US" sz="675" dirty="0"/>
              <a:t>TAURUS STEAM CLEANER, RAPIDISSIMO CLEAN PRO, 1050W, 7 ACCESSORIES, 3.5 BAR PRESSURE, 45MIN STEAN FLOW, 350ML TANK, ANTIBACTERIAL, ERGONOMIC HANDLE, CORRECT PRESSURE LEVEL LIGHT INDICATOR, </a:t>
            </a:r>
            <a:r>
              <a:rPr lang="en-US" sz="675" dirty="0" smtClean="0"/>
              <a:t>DARK-BLUE </a:t>
            </a:r>
            <a:r>
              <a:rPr lang="en-US" sz="675" b="1" dirty="0">
                <a:solidFill>
                  <a:schemeClr val="accent1">
                    <a:lumMod val="75000"/>
                  </a:schemeClr>
                </a:solidFill>
              </a:rPr>
              <a:t>RRP: </a:t>
            </a:r>
            <a:r>
              <a:rPr lang="en-US" sz="675" b="1" dirty="0" smtClean="0">
                <a:solidFill>
                  <a:schemeClr val="accent1">
                    <a:lumMod val="75000"/>
                  </a:schemeClr>
                </a:solidFill>
              </a:rPr>
              <a:t>€43.99</a:t>
            </a:r>
            <a:endParaRPr lang="en-US" sz="675" dirty="0"/>
          </a:p>
          <a:p>
            <a:endParaRPr lang="en-US" sz="675" dirty="0"/>
          </a:p>
        </p:txBody>
      </p:sp>
      <p:sp>
        <p:nvSpPr>
          <p:cNvPr id="260" name="Rectangle 259"/>
          <p:cNvSpPr/>
          <p:nvPr/>
        </p:nvSpPr>
        <p:spPr>
          <a:xfrm>
            <a:off x="2647018" y="5715443"/>
            <a:ext cx="2002570" cy="819455"/>
          </a:xfrm>
          <a:prstGeom prst="rect">
            <a:avLst/>
          </a:prstGeom>
        </p:spPr>
        <p:txBody>
          <a:bodyPr wrap="square">
            <a:spAutoFit/>
          </a:bodyPr>
          <a:lstStyle/>
          <a:p>
            <a:r>
              <a:rPr lang="en-US" sz="675" b="1" u="sng" dirty="0">
                <a:solidFill>
                  <a:schemeClr val="accent5"/>
                </a:solidFill>
              </a:rPr>
              <a:t>BA 3211</a:t>
            </a:r>
            <a:endParaRPr lang="en-US" sz="675" b="1" u="sng" dirty="0">
              <a:solidFill>
                <a:schemeClr val="accent5"/>
              </a:solidFill>
            </a:endParaRPr>
          </a:p>
          <a:p>
            <a:r>
              <a:rPr lang="en-US" sz="675" dirty="0"/>
              <a:t>SEVERIN IRON 1200W, DRY, WHITE, POLISHED ALUMINIUM SOLEPLATE, VARIABLE THERMOSTAT, PILOT LIGHT, THERMAL SAFETY CUT-OUT, REVERSIBLE </a:t>
            </a:r>
            <a:r>
              <a:rPr lang="en-US" sz="675" dirty="0" smtClean="0"/>
              <a:t>CORD </a:t>
            </a:r>
            <a:r>
              <a:rPr lang="en-US" sz="675" b="1" dirty="0">
                <a:solidFill>
                  <a:schemeClr val="accent1">
                    <a:lumMod val="75000"/>
                  </a:schemeClr>
                </a:solidFill>
              </a:rPr>
              <a:t>RRP: </a:t>
            </a:r>
            <a:r>
              <a:rPr lang="en-US" sz="675" b="1" dirty="0" smtClean="0">
                <a:solidFill>
                  <a:schemeClr val="accent1">
                    <a:lumMod val="75000"/>
                  </a:schemeClr>
                </a:solidFill>
              </a:rPr>
              <a:t>€24.99</a:t>
            </a:r>
            <a:endParaRPr lang="en-US" sz="675" dirty="0"/>
          </a:p>
          <a:p>
            <a:endParaRPr lang="en-US" sz="675" dirty="0"/>
          </a:p>
          <a:p>
            <a:r>
              <a:rPr lang="en-US" sz="675" dirty="0"/>
              <a:t> </a:t>
            </a:r>
          </a:p>
        </p:txBody>
      </p:sp>
      <p:sp>
        <p:nvSpPr>
          <p:cNvPr id="261" name="Rectangle 260"/>
          <p:cNvSpPr/>
          <p:nvPr/>
        </p:nvSpPr>
        <p:spPr>
          <a:xfrm>
            <a:off x="4716868" y="5700816"/>
            <a:ext cx="1916156" cy="715581"/>
          </a:xfrm>
          <a:prstGeom prst="rect">
            <a:avLst/>
          </a:prstGeom>
        </p:spPr>
        <p:txBody>
          <a:bodyPr wrap="square">
            <a:spAutoFit/>
          </a:bodyPr>
          <a:lstStyle/>
          <a:p>
            <a:r>
              <a:rPr lang="en-GB" sz="675" b="1" u="sng" dirty="0">
                <a:solidFill>
                  <a:schemeClr val="accent5"/>
                </a:solidFill>
              </a:rPr>
              <a:t>CY 7089</a:t>
            </a:r>
            <a:endParaRPr lang="en-US" sz="675" b="1" u="sng" dirty="0">
              <a:solidFill>
                <a:schemeClr val="accent5"/>
              </a:solidFill>
            </a:endParaRPr>
          </a:p>
          <a:p>
            <a:r>
              <a:rPr lang="en-US" sz="675" dirty="0"/>
              <a:t>SEVERIN SINGLE CYCLONE CLEANER, 2, 1L, 750W, ADJUSTABLE POWER REGULATION, SOFT TOUCH HANDLE, INCL PARGUET NOZZLE, DARK </a:t>
            </a:r>
            <a:r>
              <a:rPr lang="en-US" sz="675" dirty="0" smtClean="0"/>
              <a:t>GREY </a:t>
            </a:r>
            <a:r>
              <a:rPr lang="en-US" sz="675" b="1" dirty="0">
                <a:solidFill>
                  <a:schemeClr val="accent1">
                    <a:lumMod val="75000"/>
                  </a:schemeClr>
                </a:solidFill>
              </a:rPr>
              <a:t>RRP: </a:t>
            </a:r>
            <a:r>
              <a:rPr lang="en-US" sz="675" b="1" dirty="0" smtClean="0">
                <a:solidFill>
                  <a:schemeClr val="accent1">
                    <a:lumMod val="75000"/>
                  </a:schemeClr>
                </a:solidFill>
              </a:rPr>
              <a:t>€139.99</a:t>
            </a:r>
            <a:endParaRPr lang="en-US" sz="675" dirty="0"/>
          </a:p>
          <a:p>
            <a:endParaRPr lang="en-US" sz="675" dirty="0"/>
          </a:p>
        </p:txBody>
      </p:sp>
      <p:pic>
        <p:nvPicPr>
          <p:cNvPr id="262" name="Picture 2" descr="Αποχυμωτής - Πολτοποιητής Severin Slow Juicer ES 356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11910" y="5124217"/>
            <a:ext cx="219283" cy="219283"/>
          </a:xfrm>
          <a:prstGeom prst="rect">
            <a:avLst/>
          </a:prstGeom>
          <a:noFill/>
          <a:extLst>
            <a:ext uri="{909E8E84-426E-40DD-AFC4-6F175D3DCCD1}">
              <a14:hiddenFill xmlns:a14="http://schemas.microsoft.com/office/drawing/2010/main">
                <a:solidFill>
                  <a:srgbClr val="FFFFFF"/>
                </a:solidFill>
              </a14:hiddenFill>
            </a:ext>
          </a:extLst>
        </p:spPr>
      </p:pic>
      <p:pic>
        <p:nvPicPr>
          <p:cNvPr id="263" name="Grafik 104" descr="BA3211">
            <a:extLst>
              <a:ext uri="{FF2B5EF4-FFF2-40B4-BE49-F238E27FC236}">
                <a16:creationId xmlns:lc="http://schemas.openxmlformats.org/drawingml/2006/lockedCanvas" xmlns:a16="http://schemas.microsoft.com/office/drawing/2014/main" xmlns="" xmlns:xdr="http://schemas.openxmlformats.org/drawingml/2006/spreadsheetDrawing" id="{00000000-0008-0000-0000-000057040000}"/>
              </a:ext>
            </a:extLst>
          </p:cNvPr>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3511398" y="5023939"/>
            <a:ext cx="876863" cy="751597"/>
          </a:xfrm>
          <a:prstGeom prst="rect">
            <a:avLst/>
          </a:prstGeom>
          <a:noFill/>
          <a:ln w="9525">
            <a:noFill/>
            <a:miter lim="800000"/>
            <a:headEnd/>
            <a:tailEnd/>
          </a:ln>
        </p:spPr>
      </p:pic>
      <p:pic>
        <p:nvPicPr>
          <p:cNvPr id="264" name="Picture 26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092233" y="5014498"/>
            <a:ext cx="466597" cy="122033"/>
          </a:xfrm>
          <a:prstGeom prst="rect">
            <a:avLst/>
          </a:prstGeom>
        </p:spPr>
      </p:pic>
      <p:pic>
        <p:nvPicPr>
          <p:cNvPr id="266" name="Picture 12" descr="Severin Logo Download 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89644" y="5014632"/>
            <a:ext cx="465339" cy="7445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81245" y="5505780"/>
            <a:ext cx="2224954" cy="1027204"/>
          </a:xfrm>
          <a:prstGeom prst="rect">
            <a:avLst/>
          </a:prstGeom>
        </p:spPr>
        <p:txBody>
          <a:bodyPr wrap="square">
            <a:spAutoFit/>
          </a:bodyPr>
          <a:lstStyle/>
          <a:p>
            <a:r>
              <a:rPr lang="en-US" sz="675" b="1" u="sng" dirty="0">
                <a:solidFill>
                  <a:schemeClr val="accent5"/>
                </a:solidFill>
              </a:rPr>
              <a:t>918694000</a:t>
            </a:r>
          </a:p>
          <a:p>
            <a:r>
              <a:rPr lang="en-US" sz="675" dirty="0"/>
              <a:t>TAURUS STEAM IRON VERTICAL STEAMER SLIDING CARE PRO, READY IN 18 SEC, CONTINUOUS 25G/MIN STEAM, AUTO SWITCH OFF AFTER 8 MIN, S/S HEAD, 2 ACCESS. DELICATE/ THICK FABRICS,  ECO/MAX, 135ML TANK, VISIBLE WATER LEVEL COMPACT, </a:t>
            </a:r>
            <a:r>
              <a:rPr lang="en-US" sz="675" dirty="0" smtClean="0"/>
              <a:t>TIRQUASE </a:t>
            </a:r>
          </a:p>
          <a:p>
            <a:r>
              <a:rPr lang="en-US" sz="675" b="1" dirty="0">
                <a:solidFill>
                  <a:schemeClr val="accent1">
                    <a:lumMod val="75000"/>
                  </a:schemeClr>
                </a:solidFill>
              </a:rPr>
              <a:t>RRP: </a:t>
            </a:r>
            <a:r>
              <a:rPr lang="en-US" sz="675" b="1" dirty="0" smtClean="0">
                <a:solidFill>
                  <a:schemeClr val="accent1">
                    <a:lumMod val="75000"/>
                  </a:schemeClr>
                </a:solidFill>
              </a:rPr>
              <a:t>€49.99</a:t>
            </a:r>
            <a:endParaRPr lang="en-US" sz="675" dirty="0"/>
          </a:p>
          <a:p>
            <a:endParaRPr lang="en-US" sz="675" dirty="0"/>
          </a:p>
          <a:p>
            <a:endParaRPr lang="en-US" sz="675" b="1" dirty="0"/>
          </a:p>
        </p:txBody>
      </p:sp>
      <p:pic>
        <p:nvPicPr>
          <p:cNvPr id="268" name="Picture 267" descr="https://taurus-home.com/cdn/shop/files/918694000.MAIN.jpg?v=1689706635&amp;width=1946"/>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l="22471" t="5229" r="20170" b="5492"/>
          <a:stretch/>
        </p:blipFill>
        <p:spPr bwMode="auto">
          <a:xfrm>
            <a:off x="1991938" y="5048466"/>
            <a:ext cx="463053" cy="723328"/>
          </a:xfrm>
          <a:prstGeom prst="rect">
            <a:avLst/>
          </a:prstGeom>
          <a:noFill/>
          <a:extLst>
            <a:ext uri="{909E8E84-426E-40DD-AFC4-6F175D3DCCD1}">
              <a14:hiddenFill xmlns:a14="http://schemas.microsoft.com/office/drawing/2010/main">
                <a:solidFill>
                  <a:srgbClr val="FFFFFF"/>
                </a:solidFill>
              </a14:hiddenFill>
            </a:ext>
          </a:extLst>
        </p:spPr>
      </p:pic>
      <p:pic>
        <p:nvPicPr>
          <p:cNvPr id="269" name="Picture 26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71151" y="5042586"/>
            <a:ext cx="466597" cy="122033"/>
          </a:xfrm>
          <a:prstGeom prst="rect">
            <a:avLst/>
          </a:prstGeom>
        </p:spPr>
      </p:pic>
      <p:sp>
        <p:nvSpPr>
          <p:cNvPr id="271" name="Rectangle 270"/>
          <p:cNvSpPr/>
          <p:nvPr/>
        </p:nvSpPr>
        <p:spPr>
          <a:xfrm>
            <a:off x="6813034" y="4093121"/>
            <a:ext cx="2224954" cy="923330"/>
          </a:xfrm>
          <a:prstGeom prst="rect">
            <a:avLst/>
          </a:prstGeom>
        </p:spPr>
        <p:txBody>
          <a:bodyPr wrap="square">
            <a:spAutoFit/>
          </a:bodyPr>
          <a:lstStyle/>
          <a:p>
            <a:r>
              <a:rPr lang="en-US" sz="675" b="1" u="sng" dirty="0">
                <a:solidFill>
                  <a:schemeClr val="accent5"/>
                </a:solidFill>
              </a:rPr>
              <a:t>HT 8999</a:t>
            </a:r>
            <a:endParaRPr lang="en-US" sz="675" b="1" u="sng" dirty="0">
              <a:solidFill>
                <a:schemeClr val="accent5"/>
              </a:solidFill>
            </a:endParaRPr>
          </a:p>
          <a:p>
            <a:r>
              <a:rPr lang="en-US" sz="675" dirty="0"/>
              <a:t>VOX HAIR DRYER </a:t>
            </a:r>
            <a:r>
              <a:rPr lang="en-US" sz="675" dirty="0" smtClean="0"/>
              <a:t>POWER </a:t>
            </a:r>
            <a:r>
              <a:rPr lang="en-US" sz="675" dirty="0"/>
              <a:t>2200W, AC </a:t>
            </a:r>
            <a:r>
              <a:rPr lang="en-US" sz="675" dirty="0" smtClean="0"/>
              <a:t>MOTOR, TWO SPEED SETTINGS,THREE TEMPERATURE OPTIONS, </a:t>
            </a:r>
            <a:r>
              <a:rPr lang="en-US" sz="675" dirty="0"/>
              <a:t>IONIC, COOL SHOT</a:t>
            </a:r>
            <a:r>
              <a:rPr lang="en-US" sz="675" dirty="0" smtClean="0"/>
              <a:t>, HANGING LOOP, ULTRA –THIN CONCENTRATION FOR STYLING</a:t>
            </a:r>
            <a:endParaRPr lang="en-US" sz="675" dirty="0"/>
          </a:p>
          <a:p>
            <a:r>
              <a:rPr lang="en-US" sz="675" b="1" dirty="0">
                <a:solidFill>
                  <a:schemeClr val="accent1">
                    <a:lumMod val="75000"/>
                  </a:schemeClr>
                </a:solidFill>
              </a:rPr>
              <a:t>RRP</a:t>
            </a:r>
            <a:r>
              <a:rPr lang="en-US" sz="675" b="1">
                <a:solidFill>
                  <a:schemeClr val="accent1">
                    <a:lumMod val="75000"/>
                  </a:schemeClr>
                </a:solidFill>
              </a:rPr>
              <a:t>: </a:t>
            </a:r>
            <a:r>
              <a:rPr lang="en-US" sz="675" b="1" smtClean="0">
                <a:solidFill>
                  <a:schemeClr val="accent1">
                    <a:lumMod val="75000"/>
                  </a:schemeClr>
                </a:solidFill>
              </a:rPr>
              <a:t>€27.99</a:t>
            </a:r>
            <a:endParaRPr lang="en-US" sz="675" dirty="0"/>
          </a:p>
          <a:p>
            <a:endParaRPr lang="en-US" sz="675" dirty="0"/>
          </a:p>
          <a:p>
            <a:endParaRPr lang="en-US" sz="675" b="1" dirty="0"/>
          </a:p>
        </p:txBody>
      </p:sp>
      <p:pic>
        <p:nvPicPr>
          <p:cNvPr id="273" name="Picture 272" descr="Fen HT 8999 "/>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12210" b="5022"/>
          <a:stretch/>
        </p:blipFill>
        <p:spPr bwMode="auto">
          <a:xfrm>
            <a:off x="8029742" y="3634903"/>
            <a:ext cx="646043" cy="536632"/>
          </a:xfrm>
          <a:prstGeom prst="rect">
            <a:avLst/>
          </a:prstGeom>
          <a:noFill/>
          <a:extLst>
            <a:ext uri="{909E8E84-426E-40DD-AFC4-6F175D3DCCD1}">
              <a14:hiddenFill xmlns:a14="http://schemas.microsoft.com/office/drawing/2010/main">
                <a:solidFill>
                  <a:srgbClr val="FFFFFF"/>
                </a:solidFill>
              </a14:hiddenFill>
            </a:ext>
          </a:extLst>
        </p:spPr>
      </p:pic>
      <p:pic>
        <p:nvPicPr>
          <p:cNvPr id="274" name="Picture 27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894350" y="3535771"/>
            <a:ext cx="401528" cy="222774"/>
          </a:xfrm>
          <a:prstGeom prst="rect">
            <a:avLst/>
          </a:prstGeom>
        </p:spPr>
      </p:pic>
      <p:pic>
        <p:nvPicPr>
          <p:cNvPr id="275" name="Picture 274" descr="TAURUS 925011000 Multicooker - Geomar Electronics Shop"/>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200086" y="1985878"/>
            <a:ext cx="748718" cy="632373"/>
          </a:xfrm>
          <a:prstGeom prst="rect">
            <a:avLst/>
          </a:prstGeom>
          <a:noFill/>
          <a:extLst>
            <a:ext uri="{909E8E84-426E-40DD-AFC4-6F175D3DCCD1}">
              <a14:hiddenFill xmlns:a14="http://schemas.microsoft.com/office/drawing/2010/main">
                <a:solidFill>
                  <a:srgbClr val="FFFFFF"/>
                </a:solidFill>
              </a14:hiddenFill>
            </a:ext>
          </a:extLst>
        </p:spPr>
      </p:pic>
      <p:pic>
        <p:nvPicPr>
          <p:cNvPr id="276" name="Picture 275" descr="Las 10 Mejores OLLAS ELECTRICAS TAURUS en 2023 | Expertos en Ollas"/>
          <p:cNvPicPr>
            <a:picLocks noChangeAspect="1" noChangeArrowheads="1"/>
          </p:cNvPicPr>
          <p:nvPr/>
        </p:nvPicPr>
        <p:blipFill rotWithShape="1">
          <a:blip r:embed="rId22" cstate="print">
            <a:extLst>
              <a:ext uri="{28A0092B-C50C-407E-A947-70E740481C1C}">
                <a14:useLocalDpi xmlns:a14="http://schemas.microsoft.com/office/drawing/2010/main" val="0"/>
              </a:ext>
            </a:extLst>
          </a:blip>
          <a:srcRect b="10364"/>
          <a:stretch/>
        </p:blipFill>
        <p:spPr bwMode="auto">
          <a:xfrm>
            <a:off x="5131523" y="1987261"/>
            <a:ext cx="503301" cy="593322"/>
          </a:xfrm>
          <a:prstGeom prst="rect">
            <a:avLst/>
          </a:prstGeom>
          <a:noFill/>
          <a:extLst>
            <a:ext uri="{909E8E84-426E-40DD-AFC4-6F175D3DCCD1}">
              <a14:hiddenFill xmlns:a14="http://schemas.microsoft.com/office/drawing/2010/main">
                <a:solidFill>
                  <a:srgbClr val="FFFFFF"/>
                </a:solidFill>
              </a14:hiddenFill>
            </a:ext>
          </a:extLst>
        </p:spPr>
      </p:pic>
      <p:pic>
        <p:nvPicPr>
          <p:cNvPr id="277" name="Picture 276" descr="Taurus Roner Clip + sirkulaattori 800w - Chez Marius"/>
          <p:cNvPicPr>
            <a:picLocks noChangeAspect="1" noChangeArrowheads="1"/>
          </p:cNvPicPr>
          <p:nvPr/>
        </p:nvPicPr>
        <p:blipFill rotWithShape="1">
          <a:blip r:embed="rId23" cstate="print">
            <a:extLst>
              <a:ext uri="{28A0092B-C50C-407E-A947-70E740481C1C}">
                <a14:useLocalDpi xmlns:a14="http://schemas.microsoft.com/office/drawing/2010/main" val="0"/>
              </a:ext>
            </a:extLst>
          </a:blip>
          <a:srcRect l="33745" r="36753"/>
          <a:stretch/>
        </p:blipFill>
        <p:spPr bwMode="auto">
          <a:xfrm>
            <a:off x="3456564" y="1992038"/>
            <a:ext cx="215821" cy="734074"/>
          </a:xfrm>
          <a:prstGeom prst="rect">
            <a:avLst/>
          </a:prstGeom>
          <a:noFill/>
          <a:extLst>
            <a:ext uri="{909E8E84-426E-40DD-AFC4-6F175D3DCCD1}">
              <a14:hiddenFill xmlns:a14="http://schemas.microsoft.com/office/drawing/2010/main">
                <a:solidFill>
                  <a:srgbClr val="FFFFFF"/>
                </a:solidFill>
              </a14:hiddenFill>
            </a:ext>
          </a:extLst>
        </p:spPr>
      </p:pic>
      <p:pic>
        <p:nvPicPr>
          <p:cNvPr id="278" name="Picture 27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110908" y="2001505"/>
            <a:ext cx="466597" cy="122033"/>
          </a:xfrm>
          <a:prstGeom prst="rect">
            <a:avLst/>
          </a:prstGeom>
        </p:spPr>
      </p:pic>
      <p:pic>
        <p:nvPicPr>
          <p:cNvPr id="279" name="Picture 27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980885" y="1973850"/>
            <a:ext cx="427966" cy="122033"/>
          </a:xfrm>
          <a:prstGeom prst="rect">
            <a:avLst/>
          </a:prstGeom>
        </p:spPr>
      </p:pic>
      <p:pic>
        <p:nvPicPr>
          <p:cNvPr id="280" name="Picture 27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28259" y="1948795"/>
            <a:ext cx="466597" cy="122033"/>
          </a:xfrm>
          <a:prstGeom prst="rect">
            <a:avLst/>
          </a:prstGeom>
        </p:spPr>
      </p:pic>
      <p:sp>
        <p:nvSpPr>
          <p:cNvPr id="281" name="Rectangle 280"/>
          <p:cNvSpPr/>
          <p:nvPr/>
        </p:nvSpPr>
        <p:spPr>
          <a:xfrm>
            <a:off x="236611" y="2599550"/>
            <a:ext cx="1605000" cy="923330"/>
          </a:xfrm>
          <a:prstGeom prst="rect">
            <a:avLst/>
          </a:prstGeom>
        </p:spPr>
        <p:txBody>
          <a:bodyPr wrap="square">
            <a:spAutoFit/>
          </a:bodyPr>
          <a:lstStyle/>
          <a:p>
            <a:r>
              <a:rPr lang="en-GB" sz="675" b="1" u="sng" dirty="0">
                <a:solidFill>
                  <a:schemeClr val="accent5"/>
                </a:solidFill>
              </a:rPr>
              <a:t>925011000</a:t>
            </a:r>
          </a:p>
          <a:p>
            <a:r>
              <a:rPr lang="en-US" sz="675" dirty="0"/>
              <a:t>TAURUS PROGRAMMABLE KITCHEN ROBOT, TOP CUISINE, 860W, 5L, 12 PROGRAMS, 24H TIMER, NONSTICK REMOVABLE </a:t>
            </a:r>
            <a:r>
              <a:rPr lang="en-US" sz="675" dirty="0" smtClean="0"/>
              <a:t>BUCKER</a:t>
            </a:r>
          </a:p>
          <a:p>
            <a:r>
              <a:rPr lang="en-US" sz="675" b="1" dirty="0">
                <a:solidFill>
                  <a:schemeClr val="accent1">
                    <a:lumMod val="75000"/>
                  </a:schemeClr>
                </a:solidFill>
              </a:rPr>
              <a:t>RRP: </a:t>
            </a:r>
            <a:r>
              <a:rPr lang="en-US" sz="675" b="1" dirty="0" smtClean="0">
                <a:solidFill>
                  <a:schemeClr val="accent1">
                    <a:lumMod val="75000"/>
                  </a:schemeClr>
                </a:solidFill>
              </a:rPr>
              <a:t>€89.99</a:t>
            </a:r>
            <a:endParaRPr lang="en-US" sz="675" dirty="0"/>
          </a:p>
          <a:p>
            <a:endParaRPr lang="en-US" sz="675" b="1" dirty="0">
              <a:solidFill>
                <a:schemeClr val="accent1">
                  <a:lumMod val="75000"/>
                </a:schemeClr>
              </a:solidFill>
            </a:endParaRPr>
          </a:p>
          <a:p>
            <a:endParaRPr lang="en-US" sz="675" dirty="0"/>
          </a:p>
        </p:txBody>
      </p:sp>
      <p:sp>
        <p:nvSpPr>
          <p:cNvPr id="282" name="Rectangle 281"/>
          <p:cNvSpPr/>
          <p:nvPr/>
        </p:nvSpPr>
        <p:spPr>
          <a:xfrm>
            <a:off x="2037695" y="2561645"/>
            <a:ext cx="1605000" cy="923330"/>
          </a:xfrm>
          <a:prstGeom prst="rect">
            <a:avLst/>
          </a:prstGeom>
        </p:spPr>
        <p:txBody>
          <a:bodyPr wrap="square">
            <a:spAutoFit/>
          </a:bodyPr>
          <a:lstStyle/>
          <a:p>
            <a:r>
              <a:rPr lang="en-GB" sz="675" b="1" u="sng" dirty="0">
                <a:solidFill>
                  <a:schemeClr val="accent5"/>
                </a:solidFill>
              </a:rPr>
              <a:t>917002000</a:t>
            </a:r>
          </a:p>
          <a:p>
            <a:r>
              <a:rPr lang="en-US" sz="675" dirty="0"/>
              <a:t>TAURUS LOW TEMPERATURE COOKING THERMOSTAT, RONER CLIP+,  800 W, DIVING CIRCUIT, DIGITAL, IPX7, 99 HOURS, 18/8 STAINLESS </a:t>
            </a:r>
            <a:r>
              <a:rPr lang="en-US" sz="675" dirty="0" smtClean="0"/>
              <a:t>STEEL</a:t>
            </a:r>
          </a:p>
          <a:p>
            <a:r>
              <a:rPr lang="en-US" sz="675" b="1" dirty="0">
                <a:solidFill>
                  <a:schemeClr val="accent1">
                    <a:lumMod val="75000"/>
                  </a:schemeClr>
                </a:solidFill>
              </a:rPr>
              <a:t>RRP: </a:t>
            </a:r>
            <a:r>
              <a:rPr lang="en-US" sz="675" b="1" dirty="0" smtClean="0">
                <a:solidFill>
                  <a:schemeClr val="accent1">
                    <a:lumMod val="75000"/>
                  </a:schemeClr>
                </a:solidFill>
              </a:rPr>
              <a:t>€99.99</a:t>
            </a:r>
            <a:endParaRPr lang="en-US" sz="675" dirty="0"/>
          </a:p>
          <a:p>
            <a:endParaRPr lang="en-US" sz="675" b="1" dirty="0">
              <a:solidFill>
                <a:schemeClr val="accent1">
                  <a:lumMod val="75000"/>
                </a:schemeClr>
              </a:solidFill>
            </a:endParaRPr>
          </a:p>
          <a:p>
            <a:endParaRPr lang="en-US" sz="675" dirty="0"/>
          </a:p>
        </p:txBody>
      </p:sp>
      <p:sp>
        <p:nvSpPr>
          <p:cNvPr id="283" name="Rectangle 282"/>
          <p:cNvSpPr/>
          <p:nvPr/>
        </p:nvSpPr>
        <p:spPr>
          <a:xfrm>
            <a:off x="3895437" y="2541564"/>
            <a:ext cx="1605000" cy="819455"/>
          </a:xfrm>
          <a:prstGeom prst="rect">
            <a:avLst/>
          </a:prstGeom>
        </p:spPr>
        <p:txBody>
          <a:bodyPr wrap="square">
            <a:spAutoFit/>
          </a:bodyPr>
          <a:lstStyle/>
          <a:p>
            <a:r>
              <a:rPr lang="en-GB" sz="675" b="1" u="sng" dirty="0">
                <a:solidFill>
                  <a:schemeClr val="accent5"/>
                </a:solidFill>
              </a:rPr>
              <a:t>968116000</a:t>
            </a:r>
          </a:p>
          <a:p>
            <a:r>
              <a:rPr lang="en-US" sz="675" dirty="0"/>
              <a:t>TAURUS COOKER STEAM, SALUTECOOK, 800W, 6L FOOD, 1L TANK, RICE TRAY, 1 HOUR TIMER, </a:t>
            </a:r>
            <a:r>
              <a:rPr lang="en-US" sz="675" dirty="0" smtClean="0"/>
              <a:t>WHITE</a:t>
            </a:r>
          </a:p>
          <a:p>
            <a:r>
              <a:rPr lang="en-US" sz="675" b="1" dirty="0">
                <a:solidFill>
                  <a:schemeClr val="accent1">
                    <a:lumMod val="75000"/>
                  </a:schemeClr>
                </a:solidFill>
              </a:rPr>
              <a:t>RRP: </a:t>
            </a:r>
            <a:r>
              <a:rPr lang="en-US" sz="675" b="1" dirty="0" smtClean="0">
                <a:solidFill>
                  <a:schemeClr val="accent1">
                    <a:lumMod val="75000"/>
                  </a:schemeClr>
                </a:solidFill>
              </a:rPr>
              <a:t>€60.99</a:t>
            </a:r>
            <a:endParaRPr lang="en-US" sz="675" dirty="0"/>
          </a:p>
          <a:p>
            <a:endParaRPr lang="en-US" sz="675" b="1" dirty="0">
              <a:solidFill>
                <a:schemeClr val="accent1">
                  <a:lumMod val="75000"/>
                </a:schemeClr>
              </a:solidFill>
            </a:endParaRPr>
          </a:p>
          <a:p>
            <a:endParaRPr lang="en-US" sz="675" dirty="0"/>
          </a:p>
        </p:txBody>
      </p:sp>
      <p:sp>
        <p:nvSpPr>
          <p:cNvPr id="285" name="Rectangle 284"/>
          <p:cNvSpPr/>
          <p:nvPr/>
        </p:nvSpPr>
        <p:spPr>
          <a:xfrm>
            <a:off x="7402122" y="2530451"/>
            <a:ext cx="1605000" cy="923330"/>
          </a:xfrm>
          <a:prstGeom prst="rect">
            <a:avLst/>
          </a:prstGeom>
        </p:spPr>
        <p:txBody>
          <a:bodyPr wrap="square">
            <a:spAutoFit/>
          </a:bodyPr>
          <a:lstStyle/>
          <a:p>
            <a:r>
              <a:rPr lang="en-GB" sz="675" b="1" u="sng" dirty="0">
                <a:solidFill>
                  <a:schemeClr val="accent5"/>
                </a:solidFill>
              </a:rPr>
              <a:t>902225000</a:t>
            </a:r>
            <a:endParaRPr lang="en-US" sz="675" b="1" u="sng" dirty="0">
              <a:solidFill>
                <a:schemeClr val="accent5"/>
              </a:solidFill>
            </a:endParaRPr>
          </a:p>
          <a:p>
            <a:r>
              <a:rPr lang="en-US" sz="675" dirty="0"/>
              <a:t>VOX KITCHEN SCALE CAPACITY: 5KG, DIVISION: 1G, TARE FUNCTION, OVERLOAD INDICATOR, WATER-TRANSFER TECHNOLOGY OF </a:t>
            </a:r>
            <a:r>
              <a:rPr lang="en-US" sz="675" dirty="0" smtClean="0"/>
              <a:t>PRINTING</a:t>
            </a:r>
          </a:p>
          <a:p>
            <a:r>
              <a:rPr lang="en-US" sz="675" b="1" dirty="0">
                <a:solidFill>
                  <a:schemeClr val="accent1">
                    <a:lumMod val="75000"/>
                  </a:schemeClr>
                </a:solidFill>
              </a:rPr>
              <a:t>RRP: </a:t>
            </a:r>
            <a:r>
              <a:rPr lang="en-US" sz="675" b="1" dirty="0" smtClean="0">
                <a:solidFill>
                  <a:schemeClr val="accent1">
                    <a:lumMod val="75000"/>
                  </a:schemeClr>
                </a:solidFill>
              </a:rPr>
              <a:t>€18.99</a:t>
            </a:r>
            <a:endParaRPr lang="en-US" sz="675" dirty="0"/>
          </a:p>
          <a:p>
            <a:endParaRPr lang="en-US" sz="675" b="1" dirty="0">
              <a:solidFill>
                <a:schemeClr val="accent1">
                  <a:lumMod val="75000"/>
                </a:schemeClr>
              </a:solidFill>
            </a:endParaRPr>
          </a:p>
          <a:p>
            <a:endParaRPr lang="en-US" sz="675" dirty="0"/>
          </a:p>
        </p:txBody>
      </p:sp>
      <p:pic>
        <p:nvPicPr>
          <p:cNvPr id="289" name="Picture 288" descr="Vaga kuhinjska KW 2711 | VOX Club"/>
          <p:cNvPicPr>
            <a:picLocks noChangeAspect="1" noChangeArrowheads="1"/>
          </p:cNvPicPr>
          <p:nvPr/>
        </p:nvPicPr>
        <p:blipFill rotWithShape="1">
          <a:blip r:embed="rId24" cstate="print">
            <a:extLst>
              <a:ext uri="{28A0092B-C50C-407E-A947-70E740481C1C}">
                <a14:useLocalDpi xmlns:a14="http://schemas.microsoft.com/office/drawing/2010/main" val="0"/>
              </a:ext>
            </a:extLst>
          </a:blip>
          <a:srcRect l="534" t="14115" r="-534" b="12050"/>
          <a:stretch/>
        </p:blipFill>
        <p:spPr bwMode="auto">
          <a:xfrm>
            <a:off x="8188421" y="1973976"/>
            <a:ext cx="687456" cy="509517"/>
          </a:xfrm>
          <a:prstGeom prst="rect">
            <a:avLst/>
          </a:prstGeom>
          <a:noFill/>
          <a:extLst>
            <a:ext uri="{909E8E84-426E-40DD-AFC4-6F175D3DCCD1}">
              <a14:hiddenFill xmlns:a14="http://schemas.microsoft.com/office/drawing/2010/main">
                <a:solidFill>
                  <a:srgbClr val="FFFFFF"/>
                </a:solidFill>
              </a14:hiddenFill>
            </a:ext>
          </a:extLst>
        </p:spPr>
      </p:pic>
      <p:pic>
        <p:nvPicPr>
          <p:cNvPr id="290" name="Picture 289"/>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523983" y="1916978"/>
            <a:ext cx="401528" cy="222774"/>
          </a:xfrm>
          <a:prstGeom prst="rect">
            <a:avLst/>
          </a:prstGeom>
        </p:spPr>
      </p:pic>
      <p:pic>
        <p:nvPicPr>
          <p:cNvPr id="291" name="Picture 290"/>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037271" y="678523"/>
            <a:ext cx="719328" cy="396240"/>
          </a:xfrm>
          <a:prstGeom prst="rect">
            <a:avLst/>
          </a:prstGeom>
        </p:spPr>
      </p:pic>
      <p:pic>
        <p:nvPicPr>
          <p:cNvPr id="292" name="Picture 12" descr="Severin Logo Download 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7651" y="552073"/>
            <a:ext cx="465338" cy="74454"/>
          </a:xfrm>
          <a:prstGeom prst="rect">
            <a:avLst/>
          </a:prstGeom>
          <a:noFill/>
          <a:extLst>
            <a:ext uri="{909E8E84-426E-40DD-AFC4-6F175D3DCCD1}">
              <a14:hiddenFill xmlns:a14="http://schemas.microsoft.com/office/drawing/2010/main">
                <a:solidFill>
                  <a:srgbClr val="FFFFFF"/>
                </a:solidFill>
              </a14:hiddenFill>
            </a:ext>
          </a:extLst>
        </p:spPr>
      </p:pic>
      <p:sp>
        <p:nvSpPr>
          <p:cNvPr id="293" name="Rectangle 292"/>
          <p:cNvSpPr/>
          <p:nvPr/>
        </p:nvSpPr>
        <p:spPr>
          <a:xfrm>
            <a:off x="345820" y="1001193"/>
            <a:ext cx="1543043" cy="1027204"/>
          </a:xfrm>
          <a:prstGeom prst="rect">
            <a:avLst/>
          </a:prstGeom>
        </p:spPr>
        <p:txBody>
          <a:bodyPr wrap="square">
            <a:spAutoFit/>
          </a:bodyPr>
          <a:lstStyle/>
          <a:p>
            <a:r>
              <a:rPr lang="en-US" sz="675" b="1" u="sng" dirty="0">
                <a:solidFill>
                  <a:schemeClr val="accent5"/>
                </a:solidFill>
              </a:rPr>
              <a:t>WA 2106</a:t>
            </a:r>
          </a:p>
          <a:p>
            <a:r>
              <a:rPr lang="en-US" sz="675" dirty="0"/>
              <a:t>SEVERIN WAFFLE MAKER DOUBLE, 1200W, HEAT RESISTANT HOUSING, DOUBLE PLATES, NONSTICK COATED, POWER INDICATORS,VARIABLE THERMOSTAT, SPACE-SAVING VERTICAL STORAGE, </a:t>
            </a:r>
            <a:r>
              <a:rPr lang="en-US" sz="675" dirty="0" smtClean="0"/>
              <a:t>BLACK</a:t>
            </a:r>
          </a:p>
          <a:p>
            <a:r>
              <a:rPr lang="en-US" sz="675" dirty="0" smtClean="0"/>
              <a:t> </a:t>
            </a:r>
            <a:r>
              <a:rPr lang="en-US" sz="675" b="1" dirty="0">
                <a:solidFill>
                  <a:schemeClr val="accent1">
                    <a:lumMod val="75000"/>
                  </a:schemeClr>
                </a:solidFill>
              </a:rPr>
              <a:t>RRP: </a:t>
            </a:r>
            <a:r>
              <a:rPr lang="en-US" sz="675" b="1" dirty="0" smtClean="0">
                <a:solidFill>
                  <a:schemeClr val="accent1">
                    <a:lumMod val="75000"/>
                  </a:schemeClr>
                </a:solidFill>
              </a:rPr>
              <a:t>€44.99</a:t>
            </a:r>
            <a:endParaRPr lang="en-US" sz="675" dirty="0"/>
          </a:p>
          <a:p>
            <a:endParaRPr lang="en-US" sz="675" b="1" dirty="0">
              <a:solidFill>
                <a:schemeClr val="accent1">
                  <a:lumMod val="75000"/>
                </a:schemeClr>
              </a:solidFill>
            </a:endParaRPr>
          </a:p>
        </p:txBody>
      </p:sp>
      <p:pic>
        <p:nvPicPr>
          <p:cNvPr id="295" name="Picture 2" descr="Αποχυμωτής - Πολτοποιητής Severin Slow Juicer ES 356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325" y="653457"/>
            <a:ext cx="219282" cy="219282"/>
          </a:xfrm>
          <a:prstGeom prst="rect">
            <a:avLst/>
          </a:prstGeom>
          <a:noFill/>
          <a:extLst>
            <a:ext uri="{909E8E84-426E-40DD-AFC4-6F175D3DCCD1}">
              <a14:hiddenFill xmlns:a14="http://schemas.microsoft.com/office/drawing/2010/main">
                <a:solidFill>
                  <a:srgbClr val="FFFFFF"/>
                </a:solidFill>
              </a14:hiddenFill>
            </a:ext>
          </a:extLst>
        </p:spPr>
      </p:pic>
      <p:sp>
        <p:nvSpPr>
          <p:cNvPr id="296" name="TextBox 295"/>
          <p:cNvSpPr txBox="1"/>
          <p:nvPr/>
        </p:nvSpPr>
        <p:spPr>
          <a:xfrm>
            <a:off x="116317" y="87260"/>
            <a:ext cx="8890805" cy="369332"/>
          </a:xfrm>
          <a:prstGeom prst="rect">
            <a:avLst/>
          </a:prstGeom>
          <a:noFill/>
        </p:spPr>
        <p:txBody>
          <a:bodyPr wrap="square" rtlCol="0">
            <a:spAutoFit/>
          </a:bodyPr>
          <a:lstStyle/>
          <a:p>
            <a:pPr algn="ctr"/>
            <a:r>
              <a:rPr lang="en-GB" dirty="0"/>
              <a:t>SMALL DOMESTIC APPLIANCES OFFERS</a:t>
            </a:r>
            <a:endParaRPr lang="en-US" dirty="0"/>
          </a:p>
        </p:txBody>
      </p:sp>
      <p:sp>
        <p:nvSpPr>
          <p:cNvPr id="297" name="TextBox 296"/>
          <p:cNvSpPr txBox="1"/>
          <p:nvPr/>
        </p:nvSpPr>
        <p:spPr>
          <a:xfrm>
            <a:off x="7834807" y="171841"/>
            <a:ext cx="1335921" cy="219291"/>
          </a:xfrm>
          <a:prstGeom prst="rect">
            <a:avLst/>
          </a:prstGeom>
          <a:noFill/>
        </p:spPr>
        <p:txBody>
          <a:bodyPr wrap="square" rtlCol="0">
            <a:spAutoFit/>
          </a:bodyPr>
          <a:lstStyle/>
          <a:p>
            <a:r>
              <a:rPr lang="en-GB" sz="825" dirty="0" smtClean="0"/>
              <a:t>Retail</a:t>
            </a:r>
            <a:r>
              <a:rPr lang="en-GB" sz="825" dirty="0" smtClean="0"/>
              <a:t> </a:t>
            </a:r>
            <a:r>
              <a:rPr lang="en-GB" sz="825" dirty="0" smtClean="0"/>
              <a:t>File: June 2025</a:t>
            </a:r>
            <a:endParaRPr lang="en-US" sz="825" dirty="0"/>
          </a:p>
        </p:txBody>
      </p:sp>
      <p:sp>
        <p:nvSpPr>
          <p:cNvPr id="105" name="Rectangle 104">
            <a:extLst>
              <a:ext uri="{FF2B5EF4-FFF2-40B4-BE49-F238E27FC236}">
                <a16:creationId xmlns:a16="http://schemas.microsoft.com/office/drawing/2014/main" xmlns="" xmlns:lc="http://schemas.openxmlformats.org/drawingml/2006/lockedCanvas" id="{F4F6F95B-1A9B-26E5-08AB-250514CDC4AE}"/>
              </a:ext>
            </a:extLst>
          </p:cNvPr>
          <p:cNvSpPr/>
          <p:nvPr/>
        </p:nvSpPr>
        <p:spPr>
          <a:xfrm>
            <a:off x="7439332" y="6503331"/>
            <a:ext cx="1209981" cy="3693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00" dirty="0">
                <a:latin typeface="HP Simplified Light" panose="020B0404020204020204" pitchFamily="34" charset="0"/>
                <a:cs typeface="Calibri" pitchFamily="34" charset="0"/>
              </a:rPr>
              <a:t>Call now on: </a:t>
            </a:r>
            <a:r>
              <a:rPr lang="en-US" sz="600" dirty="0" smtClean="0">
                <a:latin typeface="HP Simplified Light" panose="020B0404020204020204" pitchFamily="34" charset="0"/>
                <a:cs typeface="Calibri" pitchFamily="34" charset="0"/>
              </a:rPr>
              <a:t> </a:t>
            </a:r>
            <a:endParaRPr lang="en-US" sz="600" dirty="0">
              <a:latin typeface="HP Simplified Light" panose="020B0404020204020204" pitchFamily="34" charset="0"/>
              <a:cs typeface="Calibri" pitchFamily="34" charset="0"/>
            </a:endParaRPr>
          </a:p>
          <a:p>
            <a:pPr algn="ctr"/>
            <a:r>
              <a:rPr lang="en-US" sz="600" dirty="0">
                <a:latin typeface="HP Simplified Light" panose="020B0404020204020204" pitchFamily="34" charset="0"/>
                <a:cs typeface="Calibri" pitchFamily="34" charset="0"/>
              </a:rPr>
              <a:t>Mail on: </a:t>
            </a:r>
          </a:p>
          <a:p>
            <a:pPr algn="ctr"/>
            <a:endParaRPr lang="en-US" sz="600" dirty="0">
              <a:latin typeface="HP Simplified Light" panose="020B0404020204020204" pitchFamily="34" charset="0"/>
              <a:cs typeface="Calibri" pitchFamily="34" charset="0"/>
            </a:endParaRPr>
          </a:p>
        </p:txBody>
      </p:sp>
      <p:sp>
        <p:nvSpPr>
          <p:cNvPr id="106" name="Rectangle 105">
            <a:extLst>
              <a:ext uri="{FF2B5EF4-FFF2-40B4-BE49-F238E27FC236}">
                <a16:creationId xmlns:a16="http://schemas.microsoft.com/office/drawing/2014/main" xmlns="" xmlns:lc="http://schemas.openxmlformats.org/drawingml/2006/lockedCanvas" id="{EE5B3504-DEA9-0104-6F3E-D6ED48FB606E}"/>
              </a:ext>
            </a:extLst>
          </p:cNvPr>
          <p:cNvSpPr/>
          <p:nvPr/>
        </p:nvSpPr>
        <p:spPr>
          <a:xfrm>
            <a:off x="59898" y="6426171"/>
            <a:ext cx="7349489" cy="415498"/>
          </a:xfrm>
          <a:prstGeom prst="rect">
            <a:avLst/>
          </a:prstGeom>
          <a:ln>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dirty="0">
                <a:latin typeface="HP Simplified Light" panose="020B0404020204020204" pitchFamily="34" charset="0"/>
                <a:cs typeface="Calibri" pitchFamily="34" charset="0"/>
              </a:rPr>
              <a:t>Prices, promotions, specifications, availability and terms of offers may change without notice. Despite our best efforts, </a:t>
            </a:r>
          </a:p>
          <a:p>
            <a:r>
              <a:rPr lang="en-GB" sz="700" dirty="0">
                <a:latin typeface="HP Simplified Light" panose="020B0404020204020204" pitchFamily="34" charset="0"/>
                <a:cs typeface="Calibri" pitchFamily="34" charset="0"/>
              </a:rPr>
              <a:t>a small number of items may contain pricing, typography, or photography errors. Correct prices and promotions are validated at the time your order is placed. Recycling fees are not included in the Dealer &amp; Retail File. Delivery and installation charges are not included. </a:t>
            </a:r>
            <a:r>
              <a:rPr lang="en-US" sz="700" dirty="0">
                <a:latin typeface="HP Simplified Light" panose="020B0404020204020204" pitchFamily="34" charset="0"/>
                <a:cs typeface="Calibri" pitchFamily="34" charset="0"/>
              </a:rPr>
              <a:t>Products' warranty is the warranty given by the manufacturer.</a:t>
            </a:r>
            <a:r>
              <a:rPr lang="en-GB" sz="700" dirty="0">
                <a:latin typeface="HP Simplified Light" panose="020B0404020204020204" pitchFamily="34" charset="0"/>
                <a:cs typeface="Calibri" pitchFamily="34" charset="0"/>
              </a:rPr>
              <a:t>  VAT  </a:t>
            </a:r>
            <a:r>
              <a:rPr lang="en-GB" sz="700" dirty="0" smtClean="0">
                <a:latin typeface="HP Simplified Light" panose="020B0404020204020204" pitchFamily="34" charset="0"/>
                <a:cs typeface="Calibri" pitchFamily="34" charset="0"/>
              </a:rPr>
              <a:t>included</a:t>
            </a:r>
            <a:endParaRPr lang="en-GB" sz="700" dirty="0">
              <a:latin typeface="HP Simplified Light" panose="020B0404020204020204" pitchFamily="34" charset="0"/>
              <a:cs typeface="Calibri" pitchFamily="34" charset="0"/>
            </a:endParaRPr>
          </a:p>
        </p:txBody>
      </p:sp>
    </p:spTree>
    <p:extLst>
      <p:ext uri="{BB962C8B-B14F-4D97-AF65-F5344CB8AC3E}">
        <p14:creationId xmlns:p14="http://schemas.microsoft.com/office/powerpoint/2010/main" val="12321430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1507</TotalTime>
  <Words>2308</Words>
  <Application>Microsoft Office PowerPoint</Application>
  <PresentationFormat>On-screen Show (4:3)</PresentationFormat>
  <Paragraphs>179</Paragraphs>
  <Slides>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HP Simplified Light</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Loucas Kyriakou</dc:creator>
  <cp:lastModifiedBy>Loucas Kyriakou</cp:lastModifiedBy>
  <cp:revision>184</cp:revision>
  <cp:lastPrinted>2024-07-01T14:18:23Z</cp:lastPrinted>
  <dcterms:created xsi:type="dcterms:W3CDTF">2023-12-06T07:09:32Z</dcterms:created>
  <dcterms:modified xsi:type="dcterms:W3CDTF">2025-05-29T08:02:19Z</dcterms:modified>
</cp:coreProperties>
</file>