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67" r:id="rId2"/>
    <p:sldId id="268" r:id="rId3"/>
  </p:sldIdLst>
  <p:sldSz cx="9906000" cy="6858000" type="A4"/>
  <p:notesSz cx="9385300" cy="70993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chalis Michael" initials="MM" lastIdx="0" clrIdx="0">
    <p:extLst>
      <p:ext uri="{19B8F6BF-5375-455C-9EA6-DF929625EA0E}">
        <p15:presenceInfo xmlns:p15="http://schemas.microsoft.com/office/powerpoint/2012/main" userId="S-1-5-21-3360520816-3730548329-4133419901-112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BEF"/>
    <a:srgbClr val="F8FFF3"/>
    <a:srgbClr val="FFF7F8"/>
    <a:srgbClr val="FFF3F4"/>
    <a:srgbClr val="ECF3FA"/>
    <a:srgbClr val="E7FDE3"/>
    <a:srgbClr val="D90000"/>
    <a:srgbClr val="F7F7F7"/>
    <a:srgbClr val="7A1701"/>
    <a:srgbClr val="1B161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3553" autoAdjust="0"/>
    <p:restoredTop sz="94660"/>
  </p:normalViewPr>
  <p:slideViewPr>
    <p:cSldViewPr snapToGrid="0">
      <p:cViewPr varScale="1">
        <p:scale>
          <a:sx n="88" d="100"/>
          <a:sy n="88" d="100"/>
        </p:scale>
        <p:origin x="162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13" indent="0" algn="ctr">
              <a:buNone/>
              <a:defRPr sz="2000"/>
            </a:lvl2pPr>
            <a:lvl3pPr marL="914426" indent="0" algn="ctr">
              <a:buNone/>
              <a:defRPr sz="1800"/>
            </a:lvl3pPr>
            <a:lvl4pPr marL="1371638" indent="0" algn="ctr">
              <a:buNone/>
              <a:defRPr sz="1600"/>
            </a:lvl4pPr>
            <a:lvl5pPr marL="1828851" indent="0" algn="ctr">
              <a:buNone/>
              <a:defRPr sz="1600"/>
            </a:lvl5pPr>
            <a:lvl6pPr marL="2286063" indent="0" algn="ctr">
              <a:buNone/>
              <a:defRPr sz="1600"/>
            </a:lvl6pPr>
            <a:lvl7pPr marL="2743277" indent="0" algn="ctr">
              <a:buNone/>
              <a:defRPr sz="1600"/>
            </a:lvl7pPr>
            <a:lvl8pPr marL="3200489" indent="0" algn="ctr">
              <a:buNone/>
              <a:defRPr sz="1600"/>
            </a:lvl8pPr>
            <a:lvl9pPr marL="3657702"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0463483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6217242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4" y="365125"/>
            <a:ext cx="2135981"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1040" y="365125"/>
            <a:ext cx="6284119"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2599270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286026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5881" y="1709741"/>
            <a:ext cx="8543925"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75881" y="4589465"/>
            <a:ext cx="8543925" cy="1500187"/>
          </a:xfrm>
        </p:spPr>
        <p:txBody>
          <a:bodyPr/>
          <a:lstStyle>
            <a:lvl1pPr marL="0" indent="0">
              <a:buNone/>
              <a:defRPr sz="2400">
                <a:solidFill>
                  <a:schemeClr val="tx1"/>
                </a:solidFill>
              </a:defRPr>
            </a:lvl1pPr>
            <a:lvl2pPr marL="457213" indent="0">
              <a:buNone/>
              <a:defRPr sz="2000">
                <a:solidFill>
                  <a:schemeClr val="tx1">
                    <a:tint val="75000"/>
                  </a:schemeClr>
                </a:solidFill>
              </a:defRPr>
            </a:lvl2pPr>
            <a:lvl3pPr marL="914426" indent="0">
              <a:buNone/>
              <a:defRPr sz="1800">
                <a:solidFill>
                  <a:schemeClr val="tx1">
                    <a:tint val="75000"/>
                  </a:schemeClr>
                </a:solidFill>
              </a:defRPr>
            </a:lvl3pPr>
            <a:lvl4pPr marL="1371638" indent="0">
              <a:buNone/>
              <a:defRPr sz="1600">
                <a:solidFill>
                  <a:schemeClr val="tx1">
                    <a:tint val="75000"/>
                  </a:schemeClr>
                </a:solidFill>
              </a:defRPr>
            </a:lvl4pPr>
            <a:lvl5pPr marL="1828851" indent="0">
              <a:buNone/>
              <a:defRPr sz="1600">
                <a:solidFill>
                  <a:schemeClr val="tx1">
                    <a:tint val="75000"/>
                  </a:schemeClr>
                </a:solidFill>
              </a:defRPr>
            </a:lvl5pPr>
            <a:lvl6pPr marL="2286063" indent="0">
              <a:buNone/>
              <a:defRPr sz="1600">
                <a:solidFill>
                  <a:schemeClr val="tx1">
                    <a:tint val="75000"/>
                  </a:schemeClr>
                </a:solidFill>
              </a:defRPr>
            </a:lvl6pPr>
            <a:lvl7pPr marL="2743277" indent="0">
              <a:buNone/>
              <a:defRPr sz="1600">
                <a:solidFill>
                  <a:schemeClr val="tx1">
                    <a:tint val="75000"/>
                  </a:schemeClr>
                </a:solidFill>
              </a:defRPr>
            </a:lvl7pPr>
            <a:lvl8pPr marL="3200489" indent="0">
              <a:buNone/>
              <a:defRPr sz="1600">
                <a:solidFill>
                  <a:schemeClr val="tx1">
                    <a:tint val="75000"/>
                  </a:schemeClr>
                </a:solidFill>
              </a:defRPr>
            </a:lvl8pPr>
            <a:lvl9pPr marL="3657702"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589691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1038"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14913" y="1825626"/>
            <a:ext cx="42100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4809327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82330" y="365128"/>
            <a:ext cx="8543925"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4" name="Content Placeholder 3"/>
          <p:cNvSpPr>
            <a:spLocks noGrp="1"/>
          </p:cNvSpPr>
          <p:nvPr>
            <p:ph sz="half" idx="2"/>
          </p:nvPr>
        </p:nvSpPr>
        <p:spPr>
          <a:xfrm>
            <a:off x="682329" y="2505075"/>
            <a:ext cx="4190702"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13" indent="0">
              <a:buNone/>
              <a:defRPr sz="2000" b="1"/>
            </a:lvl2pPr>
            <a:lvl3pPr marL="914426" indent="0">
              <a:buNone/>
              <a:defRPr sz="1800" b="1"/>
            </a:lvl3pPr>
            <a:lvl4pPr marL="1371638" indent="0">
              <a:buNone/>
              <a:defRPr sz="1600" b="1"/>
            </a:lvl4pPr>
            <a:lvl5pPr marL="1828851" indent="0">
              <a:buNone/>
              <a:defRPr sz="1600" b="1"/>
            </a:lvl5pPr>
            <a:lvl6pPr marL="2286063" indent="0">
              <a:buNone/>
              <a:defRPr sz="1600" b="1"/>
            </a:lvl6pPr>
            <a:lvl7pPr marL="2743277" indent="0">
              <a:buNone/>
              <a:defRPr sz="1600" b="1"/>
            </a:lvl7pPr>
            <a:lvl8pPr marL="3200489" indent="0">
              <a:buNone/>
              <a:defRPr sz="1600" b="1"/>
            </a:lvl8pPr>
            <a:lvl9pPr marL="3657702"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14913" y="2505075"/>
            <a:ext cx="4211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36486521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1523546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433649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4211342" y="987428"/>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28027773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2330" y="457200"/>
            <a:ext cx="3194943"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211342" y="987428"/>
            <a:ext cx="5014913" cy="4873625"/>
          </a:xfrm>
        </p:spPr>
        <p:txBody>
          <a:bodyPr anchor="t"/>
          <a:lstStyle>
            <a:lvl1pPr marL="0" indent="0">
              <a:buNone/>
              <a:defRPr sz="3200"/>
            </a:lvl1pPr>
            <a:lvl2pPr marL="457213" indent="0">
              <a:buNone/>
              <a:defRPr sz="2800"/>
            </a:lvl2pPr>
            <a:lvl3pPr marL="914426" indent="0">
              <a:buNone/>
              <a:defRPr sz="2400"/>
            </a:lvl3pPr>
            <a:lvl4pPr marL="1371638" indent="0">
              <a:buNone/>
              <a:defRPr sz="2000"/>
            </a:lvl4pPr>
            <a:lvl5pPr marL="1828851" indent="0">
              <a:buNone/>
              <a:defRPr sz="2000"/>
            </a:lvl5pPr>
            <a:lvl6pPr marL="2286063" indent="0">
              <a:buNone/>
              <a:defRPr sz="2000"/>
            </a:lvl6pPr>
            <a:lvl7pPr marL="2743277" indent="0">
              <a:buNone/>
              <a:defRPr sz="2000"/>
            </a:lvl7pPr>
            <a:lvl8pPr marL="3200489" indent="0">
              <a:buNone/>
              <a:defRPr sz="2000"/>
            </a:lvl8pPr>
            <a:lvl9pPr marL="3657702" indent="0">
              <a:buNone/>
              <a:defRPr sz="2000"/>
            </a:lvl9pPr>
          </a:lstStyle>
          <a:p>
            <a:r>
              <a:rPr lang="en-US" dirty="0"/>
              <a:t>Click icon to add picture</a:t>
            </a:r>
          </a:p>
        </p:txBody>
      </p:sp>
      <p:sp>
        <p:nvSpPr>
          <p:cNvPr id="4" name="Text Placeholder 3"/>
          <p:cNvSpPr>
            <a:spLocks noGrp="1"/>
          </p:cNvSpPr>
          <p:nvPr>
            <p:ph type="body" sz="half" idx="2"/>
          </p:nvPr>
        </p:nvSpPr>
        <p:spPr>
          <a:xfrm>
            <a:off x="682330" y="2057400"/>
            <a:ext cx="3194943" cy="3811588"/>
          </a:xfrm>
        </p:spPr>
        <p:txBody>
          <a:bodyPr/>
          <a:lstStyle>
            <a:lvl1pPr marL="0" indent="0">
              <a:buNone/>
              <a:defRPr sz="1600"/>
            </a:lvl1pPr>
            <a:lvl2pPr marL="457213" indent="0">
              <a:buNone/>
              <a:defRPr sz="1400"/>
            </a:lvl2pPr>
            <a:lvl3pPr marL="914426" indent="0">
              <a:buNone/>
              <a:defRPr sz="1200"/>
            </a:lvl3pPr>
            <a:lvl4pPr marL="1371638" indent="0">
              <a:buNone/>
              <a:defRPr sz="1000"/>
            </a:lvl4pPr>
            <a:lvl5pPr marL="1828851" indent="0">
              <a:buNone/>
              <a:defRPr sz="1000"/>
            </a:lvl5pPr>
            <a:lvl6pPr marL="2286063" indent="0">
              <a:buNone/>
              <a:defRPr sz="1000"/>
            </a:lvl6pPr>
            <a:lvl7pPr marL="2743277" indent="0">
              <a:buNone/>
              <a:defRPr sz="1000"/>
            </a:lvl7pPr>
            <a:lvl8pPr marL="3200489" indent="0">
              <a:buNone/>
              <a:defRPr sz="1000"/>
            </a:lvl8pPr>
            <a:lvl9pPr marL="3657702"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57C1C09-9EC7-47F0-891F-F8B69CC0B4DB}" type="datetimeFigureOut">
              <a:rPr lang="en-US" smtClean="0"/>
              <a:t>7/3/2025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EDB7C34-BF89-4A18-9672-E0CC811EED1E}" type="slidenum">
              <a:rPr lang="en-US" smtClean="0"/>
              <a:t>‹#›</a:t>
            </a:fld>
            <a:endParaRPr lang="en-US" dirty="0"/>
          </a:p>
        </p:txBody>
      </p:sp>
    </p:spTree>
    <p:extLst>
      <p:ext uri="{BB962C8B-B14F-4D97-AF65-F5344CB8AC3E}">
        <p14:creationId xmlns:p14="http://schemas.microsoft.com/office/powerpoint/2010/main" val="7692300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40" y="365128"/>
            <a:ext cx="854392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1040" y="1825626"/>
            <a:ext cx="8543925"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81038" y="6356353"/>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C1C09-9EC7-47F0-891F-F8B69CC0B4DB}" type="datetimeFigureOut">
              <a:rPr lang="en-US" smtClean="0"/>
              <a:t>7/3/2025</a:t>
            </a:fld>
            <a:endParaRPr lang="en-US" dirty="0"/>
          </a:p>
        </p:txBody>
      </p:sp>
      <p:sp>
        <p:nvSpPr>
          <p:cNvPr id="5" name="Footer Placeholder 4"/>
          <p:cNvSpPr>
            <a:spLocks noGrp="1"/>
          </p:cNvSpPr>
          <p:nvPr>
            <p:ph type="ftr" sz="quarter" idx="3"/>
          </p:nvPr>
        </p:nvSpPr>
        <p:spPr>
          <a:xfrm>
            <a:off x="3281365" y="6356353"/>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996113" y="6356353"/>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DB7C34-BF89-4A18-9672-E0CC811EED1E}" type="slidenum">
              <a:rPr lang="en-US" smtClean="0"/>
              <a:t>‹#›</a:t>
            </a:fld>
            <a:endParaRPr lang="en-US" dirty="0"/>
          </a:p>
        </p:txBody>
      </p:sp>
    </p:spTree>
    <p:extLst>
      <p:ext uri="{BB962C8B-B14F-4D97-AF65-F5344CB8AC3E}">
        <p14:creationId xmlns:p14="http://schemas.microsoft.com/office/powerpoint/2010/main" val="1635011272"/>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26" rtl="0" eaLnBrk="1" latinLnBrk="0" hangingPunct="1">
        <a:lnSpc>
          <a:spcPct val="90000"/>
        </a:lnSpc>
        <a:spcBef>
          <a:spcPct val="0"/>
        </a:spcBef>
        <a:buNone/>
        <a:defRPr sz="4401" kern="1200">
          <a:solidFill>
            <a:schemeClr val="tx1"/>
          </a:solidFill>
          <a:latin typeface="+mj-lt"/>
          <a:ea typeface="+mj-ea"/>
          <a:cs typeface="+mj-cs"/>
        </a:defRPr>
      </a:lvl1pPr>
    </p:titleStyle>
    <p:bodyStyle>
      <a:lvl1pPr marL="228606" indent="-228606" algn="l" defTabSz="914426"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19" indent="-228606" algn="l" defTabSz="914426"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32" indent="-228606" algn="l" defTabSz="914426"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45"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57"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71"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83"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96"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308" indent="-228606" algn="l" defTabSz="914426"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26" rtl="0" eaLnBrk="1" latinLnBrk="0" hangingPunct="1">
        <a:defRPr sz="1800" kern="1200">
          <a:solidFill>
            <a:schemeClr val="tx1"/>
          </a:solidFill>
          <a:latin typeface="+mn-lt"/>
          <a:ea typeface="+mn-ea"/>
          <a:cs typeface="+mn-cs"/>
        </a:defRPr>
      </a:lvl1pPr>
      <a:lvl2pPr marL="457213" algn="l" defTabSz="914426" rtl="0" eaLnBrk="1" latinLnBrk="0" hangingPunct="1">
        <a:defRPr sz="1800" kern="1200">
          <a:solidFill>
            <a:schemeClr val="tx1"/>
          </a:solidFill>
          <a:latin typeface="+mn-lt"/>
          <a:ea typeface="+mn-ea"/>
          <a:cs typeface="+mn-cs"/>
        </a:defRPr>
      </a:lvl2pPr>
      <a:lvl3pPr marL="914426" algn="l" defTabSz="914426" rtl="0" eaLnBrk="1" latinLnBrk="0" hangingPunct="1">
        <a:defRPr sz="1800" kern="1200">
          <a:solidFill>
            <a:schemeClr val="tx1"/>
          </a:solidFill>
          <a:latin typeface="+mn-lt"/>
          <a:ea typeface="+mn-ea"/>
          <a:cs typeface="+mn-cs"/>
        </a:defRPr>
      </a:lvl3pPr>
      <a:lvl4pPr marL="1371638" algn="l" defTabSz="914426" rtl="0" eaLnBrk="1" latinLnBrk="0" hangingPunct="1">
        <a:defRPr sz="1800" kern="1200">
          <a:solidFill>
            <a:schemeClr val="tx1"/>
          </a:solidFill>
          <a:latin typeface="+mn-lt"/>
          <a:ea typeface="+mn-ea"/>
          <a:cs typeface="+mn-cs"/>
        </a:defRPr>
      </a:lvl4pPr>
      <a:lvl5pPr marL="1828851" algn="l" defTabSz="914426" rtl="0" eaLnBrk="1" latinLnBrk="0" hangingPunct="1">
        <a:defRPr sz="1800" kern="1200">
          <a:solidFill>
            <a:schemeClr val="tx1"/>
          </a:solidFill>
          <a:latin typeface="+mn-lt"/>
          <a:ea typeface="+mn-ea"/>
          <a:cs typeface="+mn-cs"/>
        </a:defRPr>
      </a:lvl5pPr>
      <a:lvl6pPr marL="2286063" algn="l" defTabSz="914426" rtl="0" eaLnBrk="1" latinLnBrk="0" hangingPunct="1">
        <a:defRPr sz="1800" kern="1200">
          <a:solidFill>
            <a:schemeClr val="tx1"/>
          </a:solidFill>
          <a:latin typeface="+mn-lt"/>
          <a:ea typeface="+mn-ea"/>
          <a:cs typeface="+mn-cs"/>
        </a:defRPr>
      </a:lvl6pPr>
      <a:lvl7pPr marL="2743277" algn="l" defTabSz="914426" rtl="0" eaLnBrk="1" latinLnBrk="0" hangingPunct="1">
        <a:defRPr sz="1800" kern="1200">
          <a:solidFill>
            <a:schemeClr val="tx1"/>
          </a:solidFill>
          <a:latin typeface="+mn-lt"/>
          <a:ea typeface="+mn-ea"/>
          <a:cs typeface="+mn-cs"/>
        </a:defRPr>
      </a:lvl7pPr>
      <a:lvl8pPr marL="3200489" algn="l" defTabSz="914426" rtl="0" eaLnBrk="1" latinLnBrk="0" hangingPunct="1">
        <a:defRPr sz="1800" kern="1200">
          <a:solidFill>
            <a:schemeClr val="tx1"/>
          </a:solidFill>
          <a:latin typeface="+mn-lt"/>
          <a:ea typeface="+mn-ea"/>
          <a:cs typeface="+mn-cs"/>
        </a:defRPr>
      </a:lvl8pPr>
      <a:lvl9pPr marL="3657702" algn="l" defTabSz="914426"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jpeg"/><Relationship Id="rId13" Type="http://schemas.openxmlformats.org/officeDocument/2006/relationships/image" Target="../media/image10.png"/><Relationship Id="rId3" Type="http://schemas.openxmlformats.org/officeDocument/2006/relationships/hyperlink" Target="https://eu.aoc.com/en/gaming/products/g2590fx" TargetMode="External"/><Relationship Id="rId7" Type="http://schemas.openxmlformats.org/officeDocument/2006/relationships/hyperlink" Target="https://b2b.multitech.com.cy/en/product/aoc-monitor-27g42e-gaming-27-e-180hz-speakers-ips-led-05ms-1920x1080-80m1-300-cdm%C2%B2-tilt-1x" TargetMode="External"/><Relationship Id="rId12" Type="http://schemas.openxmlformats.org/officeDocument/2006/relationships/image" Target="../media/image9.jpeg"/><Relationship Id="rId17" Type="http://schemas.openxmlformats.org/officeDocument/2006/relationships/image" Target="../media/image14.jpeg"/><Relationship Id="rId2" Type="http://schemas.openxmlformats.org/officeDocument/2006/relationships/image" Target="../media/image1.jpg"/><Relationship Id="rId16"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4.jpeg"/><Relationship Id="rId11" Type="http://schemas.openxmlformats.org/officeDocument/2006/relationships/image" Target="../media/image8.jpeg"/><Relationship Id="rId5" Type="http://schemas.openxmlformats.org/officeDocument/2006/relationships/image" Target="../media/image3.JPG"/><Relationship Id="rId15" Type="http://schemas.openxmlformats.org/officeDocument/2006/relationships/image" Target="../media/image12.jpeg"/><Relationship Id="rId10" Type="http://schemas.openxmlformats.org/officeDocument/2006/relationships/image" Target="../media/image7.jpeg"/><Relationship Id="rId4" Type="http://schemas.openxmlformats.org/officeDocument/2006/relationships/image" Target="../media/image2.png"/><Relationship Id="rId9" Type="http://schemas.openxmlformats.org/officeDocument/2006/relationships/image" Target="../media/image6.jpeg"/><Relationship Id="rId14" Type="http://schemas.openxmlformats.org/officeDocument/2006/relationships/image" Target="../media/image11.jpeg"/></Relationships>
</file>

<file path=ppt/slides/_rels/slide2.xml.rels><?xml version="1.0" encoding="UTF-8" standalone="yes"?>
<Relationships xmlns="http://schemas.openxmlformats.org/package/2006/relationships"><Relationship Id="rId8" Type="http://schemas.openxmlformats.org/officeDocument/2006/relationships/image" Target="../media/image18.JPG"/><Relationship Id="rId13" Type="http://schemas.openxmlformats.org/officeDocument/2006/relationships/image" Target="../media/image23.jpeg"/><Relationship Id="rId3" Type="http://schemas.openxmlformats.org/officeDocument/2006/relationships/hyperlink" Target="https://eu.aoc.com/en/gaming/products/g2590fx" TargetMode="External"/><Relationship Id="rId7" Type="http://schemas.openxmlformats.org/officeDocument/2006/relationships/image" Target="../media/image17.jpeg"/><Relationship Id="rId12" Type="http://schemas.openxmlformats.org/officeDocument/2006/relationships/image" Target="../media/image22.jpeg"/><Relationship Id="rId17" Type="http://schemas.openxmlformats.org/officeDocument/2006/relationships/image" Target="../media/image27.jpeg"/><Relationship Id="rId2" Type="http://schemas.openxmlformats.org/officeDocument/2006/relationships/image" Target="../media/image1.jpg"/><Relationship Id="rId16" Type="http://schemas.openxmlformats.org/officeDocument/2006/relationships/image" Target="../media/image26.jpeg"/><Relationship Id="rId1" Type="http://schemas.openxmlformats.org/officeDocument/2006/relationships/slideLayout" Target="../slideLayouts/slideLayout2.xml"/><Relationship Id="rId6" Type="http://schemas.openxmlformats.org/officeDocument/2006/relationships/image" Target="../media/image16.jpeg"/><Relationship Id="rId11" Type="http://schemas.openxmlformats.org/officeDocument/2006/relationships/image" Target="../media/image21.jpeg"/><Relationship Id="rId5" Type="http://schemas.openxmlformats.org/officeDocument/2006/relationships/image" Target="../media/image15.jpeg"/><Relationship Id="rId15" Type="http://schemas.openxmlformats.org/officeDocument/2006/relationships/image" Target="../media/image25.jpeg"/><Relationship Id="rId10" Type="http://schemas.openxmlformats.org/officeDocument/2006/relationships/image" Target="../media/image20.jpeg"/><Relationship Id="rId4" Type="http://schemas.openxmlformats.org/officeDocument/2006/relationships/image" Target="../media/image2.png"/><Relationship Id="rId9" Type="http://schemas.openxmlformats.org/officeDocument/2006/relationships/image" Target="../media/image19.jpeg"/><Relationship Id="rId14" Type="http://schemas.openxmlformats.org/officeDocument/2006/relationships/image" Target="../media/image2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Table 14"/>
          <p:cNvGraphicFramePr>
            <a:graphicFrameLocks noGrp="1"/>
          </p:cNvGraphicFramePr>
          <p:nvPr>
            <p:extLst>
              <p:ext uri="{D42A27DB-BD31-4B8C-83A1-F6EECF244321}">
                <p14:modId xmlns:p14="http://schemas.microsoft.com/office/powerpoint/2010/main" val="265623377"/>
              </p:ext>
            </p:extLst>
          </p:nvPr>
        </p:nvGraphicFramePr>
        <p:xfrm>
          <a:off x="8951" y="386062"/>
          <a:ext cx="9897050" cy="6019047"/>
        </p:xfrm>
        <a:graphic>
          <a:graphicData uri="http://schemas.openxmlformats.org/drawingml/2006/table">
            <a:tbl>
              <a:tblPr firstRow="1" bandRow="1">
                <a:tableStyleId>{5C22544A-7EE6-4342-B048-85BDC9FD1C3A}</a:tableStyleId>
              </a:tblPr>
              <a:tblGrid>
                <a:gridCol w="1979410">
                  <a:extLst>
                    <a:ext uri="{9D8B030D-6E8A-4147-A177-3AD203B41FA5}">
                      <a16:colId xmlns="" xmlns:a16="http://schemas.microsoft.com/office/drawing/2014/main" val="20000"/>
                    </a:ext>
                  </a:extLst>
                </a:gridCol>
                <a:gridCol w="1979410">
                  <a:extLst>
                    <a:ext uri="{9D8B030D-6E8A-4147-A177-3AD203B41FA5}">
                      <a16:colId xmlns="" xmlns:a16="http://schemas.microsoft.com/office/drawing/2014/main" val="20001"/>
                    </a:ext>
                  </a:extLst>
                </a:gridCol>
                <a:gridCol w="1979410">
                  <a:extLst>
                    <a:ext uri="{9D8B030D-6E8A-4147-A177-3AD203B41FA5}">
                      <a16:colId xmlns="" xmlns:a16="http://schemas.microsoft.com/office/drawing/2014/main" val="20002"/>
                    </a:ext>
                  </a:extLst>
                </a:gridCol>
                <a:gridCol w="1979410">
                  <a:extLst>
                    <a:ext uri="{9D8B030D-6E8A-4147-A177-3AD203B41FA5}">
                      <a16:colId xmlns="" xmlns:a16="http://schemas.microsoft.com/office/drawing/2014/main" val="20003"/>
                    </a:ext>
                  </a:extLst>
                </a:gridCol>
                <a:gridCol w="1979410">
                  <a:extLst>
                    <a:ext uri="{9D8B030D-6E8A-4147-A177-3AD203B41FA5}">
                      <a16:colId xmlns="" xmlns:a16="http://schemas.microsoft.com/office/drawing/2014/main" val="20004"/>
                    </a:ext>
                  </a:extLst>
                </a:gridCol>
              </a:tblGrid>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0"/>
                  </a:ext>
                </a:extLst>
              </a:tr>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1"/>
                  </a:ext>
                </a:extLst>
              </a:tr>
              <a:tr h="2006349">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0002"/>
                  </a:ext>
                </a:extLst>
              </a:tr>
            </a:tbl>
          </a:graphicData>
        </a:graphic>
      </p:graphicFrame>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9052"/>
          <a:stretch/>
        </p:blipFill>
        <p:spPr>
          <a:xfrm>
            <a:off x="-4948" y="-11234"/>
            <a:ext cx="9919980" cy="420537"/>
          </a:xfrm>
          <a:prstGeom prst="rect">
            <a:avLst/>
          </a:prstGeom>
        </p:spPr>
      </p:pic>
      <p:sp>
        <p:nvSpPr>
          <p:cNvPr id="5" name="Rectangle 4"/>
          <p:cNvSpPr/>
          <p:nvPr/>
        </p:nvSpPr>
        <p:spPr>
          <a:xfrm>
            <a:off x="8412362" y="376"/>
            <a:ext cx="1478665" cy="215444"/>
          </a:xfrm>
          <a:prstGeom prst="rect">
            <a:avLst/>
          </a:prstGeom>
        </p:spPr>
        <p:txBody>
          <a:bodyPr wrap="square">
            <a:spAutoFit/>
          </a:bodyPr>
          <a:lstStyle/>
          <a:p>
            <a:pPr algn="r"/>
            <a:r>
              <a:rPr lang="en-US" sz="800" dirty="0" smtClean="0">
                <a:solidFill>
                  <a:schemeClr val="bg1"/>
                </a:solidFill>
                <a:cs typeface="Arial" panose="020B0604020202020204" pitchFamily="34" charset="0"/>
              </a:rPr>
              <a:t>Retail </a:t>
            </a:r>
            <a:r>
              <a:rPr lang="en-US" sz="800" dirty="0">
                <a:solidFill>
                  <a:schemeClr val="bg1"/>
                </a:solidFill>
                <a:cs typeface="Arial" panose="020B0604020202020204" pitchFamily="34" charset="0"/>
              </a:rPr>
              <a:t>File </a:t>
            </a:r>
            <a:r>
              <a:rPr lang="en-US" sz="800" dirty="0" smtClean="0">
                <a:solidFill>
                  <a:schemeClr val="bg1"/>
                </a:solidFill>
                <a:cs typeface="Arial" panose="020B0604020202020204" pitchFamily="34" charset="0"/>
              </a:rPr>
              <a:t>July </a:t>
            </a:r>
            <a:r>
              <a:rPr lang="en-US" sz="800" dirty="0">
                <a:solidFill>
                  <a:schemeClr val="bg1"/>
                </a:solidFill>
                <a:cs typeface="Arial" panose="020B0604020202020204" pitchFamily="34" charset="0"/>
              </a:rPr>
              <a:t>2025</a:t>
            </a:r>
          </a:p>
        </p:txBody>
      </p:sp>
      <p:sp>
        <p:nvSpPr>
          <p:cNvPr id="6" name="Rectangle 5"/>
          <p:cNvSpPr/>
          <p:nvPr/>
        </p:nvSpPr>
        <p:spPr>
          <a:xfrm>
            <a:off x="5746825" y="-22982"/>
            <a:ext cx="3230546" cy="246221"/>
          </a:xfrm>
          <a:prstGeom prst="rect">
            <a:avLst/>
          </a:prstGeom>
        </p:spPr>
        <p:txBody>
          <a:bodyPr wrap="square">
            <a:spAutoFit/>
          </a:bodyPr>
          <a:lstStyle/>
          <a:p>
            <a:pPr algn="ctr"/>
            <a:r>
              <a:rPr lang="en-GB" sz="1000" b="1" dirty="0">
                <a:solidFill>
                  <a:srgbClr val="92D050"/>
                </a:solidFill>
                <a:effectLst>
                  <a:outerShdw blurRad="38100" dist="38100" dir="2700000" algn="tl">
                    <a:srgbClr val="000000">
                      <a:alpha val="43137"/>
                    </a:srgbClr>
                  </a:outerShdw>
                </a:effectLst>
              </a:rPr>
              <a:t>The worldwide Leader in displays</a:t>
            </a:r>
            <a:endParaRPr lang="en-GB" sz="1000" b="1" i="0" dirty="0">
              <a:solidFill>
                <a:srgbClr val="92D050"/>
              </a:solidFill>
              <a:effectLst>
                <a:outerShdw blurRad="38100" dist="38100" dir="2700000" algn="tl">
                  <a:srgbClr val="000000">
                    <a:alpha val="43137"/>
                  </a:srgbClr>
                </a:outerShdw>
              </a:effectLst>
              <a:hlinkClick r:id="rId3"/>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9" y="14753"/>
            <a:ext cx="945919" cy="319617"/>
          </a:xfrm>
          <a:prstGeom prst="rect">
            <a:avLst/>
          </a:prstGeom>
        </p:spPr>
      </p:pic>
      <p:sp>
        <p:nvSpPr>
          <p:cNvPr id="8" name="Rectangle 7"/>
          <p:cNvSpPr/>
          <p:nvPr/>
        </p:nvSpPr>
        <p:spPr>
          <a:xfrm>
            <a:off x="1155053" y="-26945"/>
            <a:ext cx="5205823" cy="400110"/>
          </a:xfrm>
          <a:prstGeom prst="rect">
            <a:avLst/>
          </a:prstGeom>
          <a:noFill/>
        </p:spPr>
        <p:txBody>
          <a:bodyPr wrap="square" lIns="91440" tIns="45720" rIns="91440" bIns="45720">
            <a:spAutoFit/>
          </a:bodyPr>
          <a:lstStyle/>
          <a:p>
            <a:pPr algn="ctr"/>
            <a:r>
              <a:rPr lang="en-US" sz="2000" b="1" cap="none" spc="0" dirty="0">
                <a:ln w="9525">
                  <a:solidFill>
                    <a:schemeClr val="bg1"/>
                  </a:solidFill>
                  <a:prstDash val="solid"/>
                </a:ln>
                <a:solidFill>
                  <a:schemeClr val="bg1"/>
                </a:solidFill>
                <a:effectLst>
                  <a:outerShdw blurRad="38100" dist="38100" dir="2700000" algn="tl">
                    <a:srgbClr val="000000">
                      <a:alpha val="43137"/>
                    </a:srgbClr>
                  </a:outerShdw>
                </a:effectLst>
              </a:rPr>
              <a:t>AOC HOME, Business and Gaming PC Monitors</a:t>
            </a:r>
          </a:p>
        </p:txBody>
      </p:sp>
      <p:sp>
        <p:nvSpPr>
          <p:cNvPr id="9" name="Rectangle 8"/>
          <p:cNvSpPr/>
          <p:nvPr/>
        </p:nvSpPr>
        <p:spPr>
          <a:xfrm>
            <a:off x="5925" y="6392517"/>
            <a:ext cx="9899010"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cxnSp>
        <p:nvCxnSpPr>
          <p:cNvPr id="98" name="Straight Connector 97"/>
          <p:cNvCxnSpPr/>
          <p:nvPr/>
        </p:nvCxnSpPr>
        <p:spPr>
          <a:xfrm>
            <a:off x="1191" y="6387612"/>
            <a:ext cx="9890791" cy="0"/>
          </a:xfrm>
          <a:prstGeom prst="line">
            <a:avLst/>
          </a:prstGeom>
          <a:ln>
            <a:solidFill>
              <a:srgbClr val="7A1701"/>
            </a:solidFill>
          </a:ln>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a:off x="8949" y="400427"/>
            <a:ext cx="9890791" cy="0"/>
          </a:xfrm>
          <a:prstGeom prst="line">
            <a:avLst/>
          </a:prstGeom>
          <a:ln/>
        </p:spPr>
        <p:style>
          <a:lnRef idx="3">
            <a:schemeClr val="accent3"/>
          </a:lnRef>
          <a:fillRef idx="0">
            <a:schemeClr val="accent3"/>
          </a:fillRef>
          <a:effectRef idx="2">
            <a:schemeClr val="accent3"/>
          </a:effectRef>
          <a:fontRef idx="minor">
            <a:schemeClr val="tx1"/>
          </a:fontRef>
        </p:style>
      </p:cxnSp>
      <p:sp>
        <p:nvSpPr>
          <p:cNvPr id="54" name="Rectangle 53"/>
          <p:cNvSpPr/>
          <p:nvPr/>
        </p:nvSpPr>
        <p:spPr>
          <a:xfrm>
            <a:off x="7919334" y="5627866"/>
            <a:ext cx="1885122" cy="584775"/>
          </a:xfrm>
          <a:prstGeom prst="rect">
            <a:avLst/>
          </a:prstGeom>
        </p:spPr>
        <p:txBody>
          <a:bodyPr wrap="square">
            <a:spAutoFit/>
          </a:bodyPr>
          <a:lstStyle/>
          <a:p>
            <a:r>
              <a:rPr lang="en-US" sz="800" b="1" dirty="0"/>
              <a:t>27G2SPAE/BK </a:t>
            </a:r>
            <a:r>
              <a:rPr lang="en-US" sz="800" dirty="0"/>
              <a:t>AOC MONITOR 27'', </a:t>
            </a:r>
            <a:r>
              <a:rPr lang="en-US" sz="800" b="1" dirty="0"/>
              <a:t>GAMING</a:t>
            </a:r>
            <a:r>
              <a:rPr lang="en-US" sz="800" dirty="0"/>
              <a:t>, E, IPS, 1920x1080, 80M:1, 1MS, </a:t>
            </a:r>
            <a:r>
              <a:rPr lang="en-US" sz="800" dirty="0">
                <a:solidFill>
                  <a:srgbClr val="FF0000"/>
                </a:solidFill>
              </a:rPr>
              <a:t>SPEAKERS, </a:t>
            </a:r>
            <a:r>
              <a:rPr lang="en-US" sz="800" dirty="0"/>
              <a:t>250 CD/M², </a:t>
            </a:r>
            <a:r>
              <a:rPr lang="en-US" sz="800" dirty="0">
                <a:solidFill>
                  <a:srgbClr val="FF0000"/>
                </a:solidFill>
              </a:rPr>
              <a:t>165Hz, </a:t>
            </a:r>
            <a:r>
              <a:rPr lang="en-US" sz="800" dirty="0"/>
              <a:t>TILT, DISPLAY PORT, 2 X HDMI, 3Y, BLACK </a:t>
            </a:r>
            <a:r>
              <a:rPr lang="en-US" sz="800" b="1" dirty="0" smtClean="0">
                <a:solidFill>
                  <a:srgbClr val="FF0000"/>
                </a:solidFill>
              </a:rPr>
              <a:t>€</a:t>
            </a:r>
            <a:r>
              <a:rPr lang="en-US" sz="800" b="1" dirty="0" smtClean="0">
                <a:solidFill>
                  <a:srgbClr val="FF0000"/>
                </a:solidFill>
              </a:rPr>
              <a:t>167</a:t>
            </a:r>
            <a:endParaRPr lang="en-US" sz="800" b="1" dirty="0">
              <a:solidFill>
                <a:srgbClr val="FF0000"/>
              </a:solidFill>
            </a:endParaRPr>
          </a:p>
        </p:txBody>
      </p:sp>
      <p:sp>
        <p:nvSpPr>
          <p:cNvPr id="78" name="Rectangle 77"/>
          <p:cNvSpPr/>
          <p:nvPr/>
        </p:nvSpPr>
        <p:spPr>
          <a:xfrm>
            <a:off x="-4948" y="1707484"/>
            <a:ext cx="1976301" cy="584775"/>
          </a:xfrm>
          <a:prstGeom prst="rect">
            <a:avLst/>
          </a:prstGeom>
        </p:spPr>
        <p:txBody>
          <a:bodyPr wrap="square">
            <a:spAutoFit/>
          </a:bodyPr>
          <a:lstStyle/>
          <a:p>
            <a:r>
              <a:rPr lang="en-US" sz="800" b="1" dirty="0"/>
              <a:t>24B3HMA2 AOC MONITOR 23.8'', BUSINESS</a:t>
            </a:r>
            <a:r>
              <a:rPr lang="en-US" sz="800" dirty="0"/>
              <a:t>, E, VA, FHD 1920 X 1080, 100Hz, 1MS, </a:t>
            </a:r>
            <a:r>
              <a:rPr lang="en-US" sz="800" dirty="0">
                <a:solidFill>
                  <a:srgbClr val="FF0000"/>
                </a:solidFill>
              </a:rPr>
              <a:t>SPEAKERS</a:t>
            </a:r>
            <a:r>
              <a:rPr lang="en-US" sz="800" dirty="0"/>
              <a:t>, 250CD/M2, TILT, VGA, HDMI IN, 3YW, BLACK </a:t>
            </a:r>
            <a:r>
              <a:rPr lang="en-US" sz="800" b="1" dirty="0" smtClean="0">
                <a:solidFill>
                  <a:srgbClr val="FF0000"/>
                </a:solidFill>
              </a:rPr>
              <a:t>€</a:t>
            </a:r>
            <a:r>
              <a:rPr lang="en-US" sz="800" b="1" dirty="0" smtClean="0">
                <a:solidFill>
                  <a:srgbClr val="FF0000"/>
                </a:solidFill>
              </a:rPr>
              <a:t>97</a:t>
            </a:r>
            <a:endParaRPr lang="en-US" sz="800" b="1" dirty="0">
              <a:solidFill>
                <a:srgbClr val="FF0000"/>
              </a:solidFill>
            </a:endParaRPr>
          </a:p>
        </p:txBody>
      </p:sp>
      <p:sp>
        <p:nvSpPr>
          <p:cNvPr id="65" name="Rectangle 64"/>
          <p:cNvSpPr/>
          <p:nvPr/>
        </p:nvSpPr>
        <p:spPr>
          <a:xfrm>
            <a:off x="3958708" y="3669781"/>
            <a:ext cx="2026122" cy="600164"/>
          </a:xfrm>
          <a:prstGeom prst="rect">
            <a:avLst/>
          </a:prstGeom>
        </p:spPr>
        <p:txBody>
          <a:bodyPr wrap="square">
            <a:spAutoFit/>
          </a:bodyPr>
          <a:lstStyle/>
          <a:p>
            <a:r>
              <a:rPr lang="en-US" sz="800" b="1" dirty="0"/>
              <a:t>Q24P2Q AOC MONITOR 23.8'‘ BUSINESS</a:t>
            </a:r>
            <a:r>
              <a:rPr lang="en-US" sz="800" dirty="0"/>
              <a:t>, E, WITH SPEAKERS, IPS WLED QHD </a:t>
            </a:r>
            <a:r>
              <a:rPr lang="en-US" sz="800" dirty="0">
                <a:solidFill>
                  <a:srgbClr val="FF0000"/>
                </a:solidFill>
              </a:rPr>
              <a:t>2560X1440</a:t>
            </a:r>
            <a:r>
              <a:rPr lang="en-US" sz="800" dirty="0"/>
              <a:t>, 5Hz ,TILT, PIVOT, SWIVEL, H.ADJ. 4xUSB, VGA, HDMI, DP, VESA, 3YW, BLACK</a:t>
            </a:r>
            <a:r>
              <a:rPr lang="en-US" sz="900" dirty="0"/>
              <a:t>, </a:t>
            </a:r>
            <a:r>
              <a:rPr lang="en-US" sz="800" b="1" dirty="0" smtClean="0">
                <a:solidFill>
                  <a:srgbClr val="FF0000"/>
                </a:solidFill>
              </a:rPr>
              <a:t>194</a:t>
            </a:r>
            <a:endParaRPr lang="en-US" sz="800" b="1" dirty="0">
              <a:solidFill>
                <a:srgbClr val="FF0000"/>
              </a:solidFill>
            </a:endParaRPr>
          </a:p>
        </p:txBody>
      </p:sp>
      <p:sp>
        <p:nvSpPr>
          <p:cNvPr id="85" name="Rectangle 84"/>
          <p:cNvSpPr/>
          <p:nvPr/>
        </p:nvSpPr>
        <p:spPr>
          <a:xfrm>
            <a:off x="5925" y="5633185"/>
            <a:ext cx="1995432" cy="723275"/>
          </a:xfrm>
          <a:prstGeom prst="rect">
            <a:avLst/>
          </a:prstGeom>
        </p:spPr>
        <p:txBody>
          <a:bodyPr wrap="square">
            <a:spAutoFit/>
          </a:bodyPr>
          <a:lstStyle/>
          <a:p>
            <a:r>
              <a:rPr lang="en-US" sz="800" b="1" dirty="0"/>
              <a:t>CU34P3CV AOC MONITOR 34'', BUSINESS</a:t>
            </a:r>
            <a:r>
              <a:rPr lang="en-US" sz="800" dirty="0"/>
              <a:t> </a:t>
            </a:r>
            <a:r>
              <a:rPr lang="en-US" sz="800" b="1" dirty="0">
                <a:solidFill>
                  <a:srgbClr val="FF0000"/>
                </a:solidFill>
              </a:rPr>
              <a:t>CURVED</a:t>
            </a:r>
            <a:r>
              <a:rPr lang="en-US" sz="800" dirty="0"/>
              <a:t>, G, VA, WQHD, 3440x1440, ULTRA WIDE, </a:t>
            </a:r>
            <a:r>
              <a:rPr lang="en-US" sz="800" dirty="0">
                <a:solidFill>
                  <a:srgbClr val="FF0000"/>
                </a:solidFill>
              </a:rPr>
              <a:t>SPEAKERS</a:t>
            </a:r>
            <a:r>
              <a:rPr lang="en-US" sz="800" dirty="0"/>
              <a:t>, TILT, SWIVEL, H.ADJ., HDMI, DP, USB HUB, USB-C, LAN, VESA, 3YW, BLACK,</a:t>
            </a:r>
            <a:r>
              <a:rPr lang="en-US" sz="900" dirty="0"/>
              <a:t> </a:t>
            </a:r>
            <a:r>
              <a:rPr lang="en-US" sz="800" b="1" dirty="0" smtClean="0">
                <a:solidFill>
                  <a:srgbClr val="FF0000"/>
                </a:solidFill>
              </a:rPr>
              <a:t>€</a:t>
            </a:r>
            <a:r>
              <a:rPr lang="en-US" sz="800" b="1" dirty="0" smtClean="0">
                <a:solidFill>
                  <a:srgbClr val="FF0000"/>
                </a:solidFill>
              </a:rPr>
              <a:t>399</a:t>
            </a:r>
            <a:endParaRPr lang="en-US" sz="800" b="1" dirty="0">
              <a:solidFill>
                <a:srgbClr val="FF0000"/>
              </a:solidFill>
            </a:endParaRPr>
          </a:p>
        </p:txBody>
      </p:sp>
      <p:sp>
        <p:nvSpPr>
          <p:cNvPr id="38" name="Rectangle 37"/>
          <p:cNvSpPr/>
          <p:nvPr/>
        </p:nvSpPr>
        <p:spPr>
          <a:xfrm>
            <a:off x="4015963" y="5665481"/>
            <a:ext cx="1951833" cy="584775"/>
          </a:xfrm>
          <a:prstGeom prst="rect">
            <a:avLst/>
          </a:prstGeom>
        </p:spPr>
        <p:txBody>
          <a:bodyPr wrap="square">
            <a:spAutoFit/>
          </a:bodyPr>
          <a:lstStyle/>
          <a:p>
            <a:r>
              <a:rPr lang="en-US" sz="800" b="1" dirty="0"/>
              <a:t>24G42E AOC MONITOR 23.8'', GAMING</a:t>
            </a:r>
            <a:r>
              <a:rPr lang="en-US" sz="800" dirty="0"/>
              <a:t>, E, IPS, </a:t>
            </a:r>
            <a:r>
              <a:rPr lang="en-US" sz="800" b="1" dirty="0">
                <a:solidFill>
                  <a:srgbClr val="FF0000"/>
                </a:solidFill>
              </a:rPr>
              <a:t>SPEAKERS</a:t>
            </a:r>
            <a:r>
              <a:rPr lang="en-US" sz="800" dirty="0"/>
              <a:t>, 1920x1080,  80M:1, 1MS, 300 CD/M², TILT, AMD FREESYNC, </a:t>
            </a:r>
            <a:r>
              <a:rPr lang="en-US" sz="800" dirty="0">
                <a:solidFill>
                  <a:srgbClr val="FF0000"/>
                </a:solidFill>
              </a:rPr>
              <a:t>180 Hz, </a:t>
            </a:r>
            <a:r>
              <a:rPr lang="en-US" sz="800" dirty="0"/>
              <a:t>2X HDMI, DISPLAY PORT, 3YW, BLACK </a:t>
            </a:r>
            <a:r>
              <a:rPr lang="en-US" sz="800" b="1" dirty="0" smtClean="0">
                <a:solidFill>
                  <a:srgbClr val="FF0000"/>
                </a:solidFill>
              </a:rPr>
              <a:t>€</a:t>
            </a:r>
            <a:r>
              <a:rPr lang="en-US" sz="800" b="1" dirty="0" smtClean="0">
                <a:solidFill>
                  <a:srgbClr val="FF0000"/>
                </a:solidFill>
              </a:rPr>
              <a:t>137</a:t>
            </a:r>
            <a:endParaRPr lang="en-US" sz="800" b="1" dirty="0">
              <a:solidFill>
                <a:srgbClr val="FF0000"/>
              </a:solidFill>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4329504" y="4456079"/>
            <a:ext cx="1284531" cy="1022754"/>
          </a:xfrm>
          <a:prstGeom prst="rect">
            <a:avLst/>
          </a:prstGeom>
        </p:spPr>
      </p:pic>
      <p:pic>
        <p:nvPicPr>
          <p:cNvPr id="29" name="Picture 28"/>
          <p:cNvPicPr>
            <a:picLocks noChangeAspect="1"/>
          </p:cNvPicPr>
          <p:nvPr/>
        </p:nvPicPr>
        <p:blipFill rotWithShape="1">
          <a:blip r:embed="rId6" cstate="print">
            <a:extLst>
              <a:ext uri="{28A0092B-C50C-407E-A947-70E740481C1C}">
                <a14:useLocalDpi xmlns:a14="http://schemas.microsoft.com/office/drawing/2010/main" val="0"/>
              </a:ext>
            </a:extLst>
          </a:blip>
          <a:srcRect l="7500" t="8620" r="4214" b="5983"/>
          <a:stretch/>
        </p:blipFill>
        <p:spPr>
          <a:xfrm>
            <a:off x="373308" y="450723"/>
            <a:ext cx="1226468" cy="964503"/>
          </a:xfrm>
          <a:prstGeom prst="rect">
            <a:avLst/>
          </a:prstGeom>
        </p:spPr>
      </p:pic>
      <p:pic>
        <p:nvPicPr>
          <p:cNvPr id="62" name="Picture 6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352167" y="4444803"/>
            <a:ext cx="1176244" cy="936535"/>
          </a:xfrm>
          <a:prstGeom prst="rect">
            <a:avLst/>
          </a:prstGeom>
        </p:spPr>
      </p:pic>
      <p:sp>
        <p:nvSpPr>
          <p:cNvPr id="63" name="Rectangle 62"/>
          <p:cNvSpPr/>
          <p:nvPr/>
        </p:nvSpPr>
        <p:spPr>
          <a:xfrm>
            <a:off x="6002630" y="5617422"/>
            <a:ext cx="1916704" cy="707886"/>
          </a:xfrm>
          <a:prstGeom prst="rect">
            <a:avLst/>
          </a:prstGeom>
        </p:spPr>
        <p:txBody>
          <a:bodyPr wrap="square">
            <a:spAutoFit/>
          </a:bodyPr>
          <a:lstStyle/>
          <a:p>
            <a:r>
              <a:rPr lang="en-US" sz="800" b="1" dirty="0"/>
              <a:t>27G42E </a:t>
            </a:r>
            <a:r>
              <a:rPr lang="en-US" sz="800" b="1" dirty="0">
                <a:hlinkClick r:id="rId7"/>
              </a:rPr>
              <a:t> </a:t>
            </a:r>
            <a:r>
              <a:rPr lang="en-US" sz="800" dirty="0"/>
              <a:t>AOC MONITOR 27G42E, </a:t>
            </a:r>
            <a:r>
              <a:rPr lang="en-US" sz="800" b="1" dirty="0"/>
              <a:t>GAMING</a:t>
            </a:r>
            <a:r>
              <a:rPr lang="en-US" sz="800" dirty="0"/>
              <a:t> 27'', E, </a:t>
            </a:r>
            <a:r>
              <a:rPr lang="en-US" sz="800" dirty="0">
                <a:solidFill>
                  <a:srgbClr val="FF0000"/>
                </a:solidFill>
              </a:rPr>
              <a:t>180HZ</a:t>
            </a:r>
            <a:r>
              <a:rPr lang="en-US" sz="800" dirty="0"/>
              <a:t>, </a:t>
            </a:r>
            <a:r>
              <a:rPr lang="en-US" sz="800" dirty="0">
                <a:solidFill>
                  <a:srgbClr val="FF0000"/>
                </a:solidFill>
              </a:rPr>
              <a:t>SPEAKERS</a:t>
            </a:r>
            <a:r>
              <a:rPr lang="en-US" sz="800" dirty="0"/>
              <a:t>, IPS LED, 0.5MS, 1920x1080, 80M:1, 300 CD/M², TILT, 1X HDMI, DISPLAY PORT, FRAMELESS , 3YW, BLACK </a:t>
            </a:r>
            <a:r>
              <a:rPr lang="en-US" sz="800" b="1" dirty="0" smtClean="0">
                <a:solidFill>
                  <a:srgbClr val="FF0000"/>
                </a:solidFill>
              </a:rPr>
              <a:t>€</a:t>
            </a:r>
            <a:r>
              <a:rPr lang="en-US" sz="800" b="1" dirty="0" smtClean="0">
                <a:solidFill>
                  <a:srgbClr val="FF0000"/>
                </a:solidFill>
              </a:rPr>
              <a:t>164</a:t>
            </a:r>
            <a:endParaRPr lang="en-US" sz="800" b="1" dirty="0">
              <a:solidFill>
                <a:srgbClr val="FF0000"/>
              </a:solidFill>
            </a:endParaRPr>
          </a:p>
        </p:txBody>
      </p:sp>
      <p:pic>
        <p:nvPicPr>
          <p:cNvPr id="53" name="Picture 52"/>
          <p:cNvPicPr>
            <a:picLocks noChangeAspect="1"/>
          </p:cNvPicPr>
          <p:nvPr/>
        </p:nvPicPr>
        <p:blipFill rotWithShape="1">
          <a:blip r:embed="rId6" cstate="print">
            <a:extLst>
              <a:ext uri="{28A0092B-C50C-407E-A947-70E740481C1C}">
                <a14:useLocalDpi xmlns:a14="http://schemas.microsoft.com/office/drawing/2010/main" val="0"/>
              </a:ext>
            </a:extLst>
          </a:blip>
          <a:srcRect l="7500" t="8620" r="4214" b="5983"/>
          <a:stretch/>
        </p:blipFill>
        <p:spPr>
          <a:xfrm>
            <a:off x="2355221" y="427690"/>
            <a:ext cx="1248767" cy="982039"/>
          </a:xfrm>
          <a:prstGeom prst="rect">
            <a:avLst/>
          </a:prstGeom>
        </p:spPr>
      </p:pic>
      <p:sp>
        <p:nvSpPr>
          <p:cNvPr id="59" name="Rectangle 58"/>
          <p:cNvSpPr/>
          <p:nvPr/>
        </p:nvSpPr>
        <p:spPr>
          <a:xfrm>
            <a:off x="1936062" y="1692455"/>
            <a:ext cx="2032523" cy="584775"/>
          </a:xfrm>
          <a:prstGeom prst="rect">
            <a:avLst/>
          </a:prstGeom>
        </p:spPr>
        <p:txBody>
          <a:bodyPr wrap="square">
            <a:spAutoFit/>
          </a:bodyPr>
          <a:lstStyle/>
          <a:p>
            <a:r>
              <a:rPr lang="en-US" sz="800" b="1" dirty="0"/>
              <a:t>24B3HA2  AOC MONITOR 23.8'', BUSINESS, </a:t>
            </a:r>
            <a:r>
              <a:rPr lang="en-US" sz="800" dirty="0"/>
              <a:t>E, IPS, FHD 1920 X 1080, 100Hz, 1MS, </a:t>
            </a:r>
            <a:r>
              <a:rPr lang="en-US" sz="800" dirty="0">
                <a:solidFill>
                  <a:srgbClr val="FF0000"/>
                </a:solidFill>
              </a:rPr>
              <a:t>SPEAKERS, </a:t>
            </a:r>
            <a:r>
              <a:rPr lang="en-US" sz="800" dirty="0"/>
              <a:t>250CD/M2, TILT, VGA, HDMI IN, 3YW, BLACK </a:t>
            </a:r>
            <a:r>
              <a:rPr lang="en-US" sz="800" b="1" dirty="0" smtClean="0">
                <a:solidFill>
                  <a:srgbClr val="FF0000"/>
                </a:solidFill>
              </a:rPr>
              <a:t>€</a:t>
            </a:r>
            <a:r>
              <a:rPr lang="en-US" sz="800" b="1" dirty="0" smtClean="0">
                <a:solidFill>
                  <a:srgbClr val="FF0000"/>
                </a:solidFill>
              </a:rPr>
              <a:t>97</a:t>
            </a:r>
            <a:endParaRPr lang="en-US" sz="800" b="1" dirty="0">
              <a:solidFill>
                <a:srgbClr val="FF0000"/>
              </a:solidFill>
            </a:endParaRPr>
          </a:p>
        </p:txBody>
      </p:sp>
      <p:pic>
        <p:nvPicPr>
          <p:cNvPr id="3" name="Picture 2"/>
          <p:cNvPicPr>
            <a:picLocks noChangeAspect="1"/>
          </p:cNvPicPr>
          <p:nvPr/>
        </p:nvPicPr>
        <p:blipFill rotWithShape="1">
          <a:blip r:embed="rId8" cstate="print">
            <a:extLst>
              <a:ext uri="{28A0092B-C50C-407E-A947-70E740481C1C}">
                <a14:useLocalDpi xmlns:a14="http://schemas.microsoft.com/office/drawing/2010/main" val="0"/>
              </a:ext>
            </a:extLst>
          </a:blip>
          <a:srcRect l="6487" t="8635" r="4474" b="8191"/>
          <a:stretch/>
        </p:blipFill>
        <p:spPr>
          <a:xfrm>
            <a:off x="321152" y="2438430"/>
            <a:ext cx="1314686" cy="997821"/>
          </a:xfrm>
          <a:prstGeom prst="rect">
            <a:avLst/>
          </a:prstGeom>
        </p:spPr>
      </p:pic>
      <p:sp>
        <p:nvSpPr>
          <p:cNvPr id="39" name="Rectangle 38"/>
          <p:cNvSpPr/>
          <p:nvPr/>
        </p:nvSpPr>
        <p:spPr>
          <a:xfrm>
            <a:off x="2053" y="3696012"/>
            <a:ext cx="1962402" cy="584775"/>
          </a:xfrm>
          <a:prstGeom prst="rect">
            <a:avLst/>
          </a:prstGeom>
        </p:spPr>
        <p:txBody>
          <a:bodyPr wrap="square">
            <a:spAutoFit/>
          </a:bodyPr>
          <a:lstStyle/>
          <a:p>
            <a:r>
              <a:rPr lang="en-US" sz="800" b="1" dirty="0"/>
              <a:t>27B3CA2</a:t>
            </a:r>
            <a:r>
              <a:rPr lang="el-GR" sz="800" b="1" dirty="0"/>
              <a:t> </a:t>
            </a:r>
            <a:r>
              <a:rPr lang="en-US" sz="800" b="1" dirty="0"/>
              <a:t>AOC MONITOR 27'' BUSINESS</a:t>
            </a:r>
            <a:r>
              <a:rPr lang="en-US" sz="800" dirty="0"/>
              <a:t>, F, IPS, FHD, 100HZ, 1920x1080, 1MS, </a:t>
            </a:r>
            <a:r>
              <a:rPr lang="en-US" sz="800" dirty="0">
                <a:solidFill>
                  <a:srgbClr val="FF0000"/>
                </a:solidFill>
              </a:rPr>
              <a:t>SPEAKERS, </a:t>
            </a:r>
            <a:r>
              <a:rPr lang="en-US" sz="800" dirty="0"/>
              <a:t>TILT, HDMI, USB-C, USB-HUB, VESA COMPATIBLE, BLACK, 3 YW </a:t>
            </a:r>
            <a:r>
              <a:rPr lang="en-US" sz="800" b="1" dirty="0">
                <a:solidFill>
                  <a:srgbClr val="FF0000"/>
                </a:solidFill>
              </a:rPr>
              <a:t>€</a:t>
            </a:r>
            <a:r>
              <a:rPr lang="en-US" sz="800" b="1" dirty="0" smtClean="0">
                <a:solidFill>
                  <a:srgbClr val="FF0000"/>
                </a:solidFill>
              </a:rPr>
              <a:t>158</a:t>
            </a:r>
            <a:endParaRPr lang="en-US" sz="800" b="1" dirty="0">
              <a:solidFill>
                <a:srgbClr val="FF0000"/>
              </a:solidFill>
            </a:endParaRPr>
          </a:p>
        </p:txBody>
      </p:sp>
      <p:pic>
        <p:nvPicPr>
          <p:cNvPr id="16" name="Picture 15"/>
          <p:cNvPicPr>
            <a:picLocks noChangeAspect="1"/>
          </p:cNvPicPr>
          <p:nvPr/>
        </p:nvPicPr>
        <p:blipFill rotWithShape="1">
          <a:blip r:embed="rId9" cstate="print">
            <a:extLst>
              <a:ext uri="{28A0092B-C50C-407E-A947-70E740481C1C}">
                <a14:useLocalDpi xmlns:a14="http://schemas.microsoft.com/office/drawing/2010/main" val="0"/>
              </a:ext>
            </a:extLst>
          </a:blip>
          <a:srcRect l="4698" t="12699" r="4635" b="18349"/>
          <a:stretch/>
        </p:blipFill>
        <p:spPr>
          <a:xfrm>
            <a:off x="6277430" y="2415911"/>
            <a:ext cx="1334990" cy="1015265"/>
          </a:xfrm>
          <a:prstGeom prst="rect">
            <a:avLst/>
          </a:prstGeom>
        </p:spPr>
      </p:pic>
      <p:sp>
        <p:nvSpPr>
          <p:cNvPr id="42" name="Rectangle 41"/>
          <p:cNvSpPr/>
          <p:nvPr/>
        </p:nvSpPr>
        <p:spPr>
          <a:xfrm>
            <a:off x="5993316" y="3634028"/>
            <a:ext cx="1995432" cy="723275"/>
          </a:xfrm>
          <a:prstGeom prst="rect">
            <a:avLst/>
          </a:prstGeom>
        </p:spPr>
        <p:txBody>
          <a:bodyPr wrap="square">
            <a:spAutoFit/>
          </a:bodyPr>
          <a:lstStyle/>
          <a:p>
            <a:r>
              <a:rPr lang="en-US" sz="800" b="1" dirty="0"/>
              <a:t>Q32V4</a:t>
            </a:r>
            <a:r>
              <a:rPr lang="en-US" sz="800" dirty="0"/>
              <a:t> </a:t>
            </a:r>
            <a:r>
              <a:rPr lang="en-US" sz="800" b="1" dirty="0"/>
              <a:t>AOC MONITOR 31.5 INCH, </a:t>
            </a:r>
            <a:r>
              <a:rPr lang="en-US" sz="800" dirty="0"/>
              <a:t>G, QHD IPS, 2560 X 1440, 75Hz, 4 MS, FLICKER FREE, LOW BLUE LIGHT, 2W </a:t>
            </a:r>
            <a:r>
              <a:rPr lang="en-US" sz="800" dirty="0">
                <a:solidFill>
                  <a:srgbClr val="FF0000"/>
                </a:solidFill>
              </a:rPr>
              <a:t>SPEAKERS</a:t>
            </a:r>
            <a:r>
              <a:rPr lang="en-US" sz="800" dirty="0"/>
              <a:t>, WALLMOUNT, TILT, HDMI, DP, BLACK, 3YW,</a:t>
            </a:r>
            <a:r>
              <a:rPr lang="en-US" sz="900" dirty="0"/>
              <a:t> </a:t>
            </a:r>
            <a:r>
              <a:rPr lang="en-US" sz="800" b="1" dirty="0" smtClean="0">
                <a:solidFill>
                  <a:srgbClr val="FF0000"/>
                </a:solidFill>
              </a:rPr>
              <a:t>€</a:t>
            </a:r>
            <a:r>
              <a:rPr lang="en-US" sz="800" b="1" dirty="0" smtClean="0">
                <a:solidFill>
                  <a:srgbClr val="FF0000"/>
                </a:solidFill>
              </a:rPr>
              <a:t>245</a:t>
            </a:r>
            <a:endParaRPr lang="en-US" sz="800" b="1" dirty="0">
              <a:solidFill>
                <a:srgbClr val="FF0000"/>
              </a:solidFill>
            </a:endParaRPr>
          </a:p>
        </p:txBody>
      </p:sp>
      <p:pic>
        <p:nvPicPr>
          <p:cNvPr id="43" name="Picture 42"/>
          <p:cNvPicPr>
            <a:picLocks noChangeAspect="1"/>
          </p:cNvPicPr>
          <p:nvPr/>
        </p:nvPicPr>
        <p:blipFill rotWithShape="1">
          <a:blip r:embed="rId8" cstate="print">
            <a:extLst>
              <a:ext uri="{28A0092B-C50C-407E-A947-70E740481C1C}">
                <a14:useLocalDpi xmlns:a14="http://schemas.microsoft.com/office/drawing/2010/main" val="0"/>
              </a:ext>
            </a:extLst>
          </a:blip>
          <a:srcRect l="6487" t="8635" r="4474" b="8191"/>
          <a:stretch/>
        </p:blipFill>
        <p:spPr>
          <a:xfrm>
            <a:off x="8243378" y="2436744"/>
            <a:ext cx="1361217" cy="1033137"/>
          </a:xfrm>
          <a:prstGeom prst="rect">
            <a:avLst/>
          </a:prstGeom>
        </p:spPr>
      </p:pic>
      <p:sp>
        <p:nvSpPr>
          <p:cNvPr id="44" name="Rectangle 43"/>
          <p:cNvSpPr/>
          <p:nvPr/>
        </p:nvSpPr>
        <p:spPr>
          <a:xfrm>
            <a:off x="7895595" y="3629124"/>
            <a:ext cx="1995432" cy="723275"/>
          </a:xfrm>
          <a:prstGeom prst="rect">
            <a:avLst/>
          </a:prstGeom>
        </p:spPr>
        <p:txBody>
          <a:bodyPr wrap="square">
            <a:spAutoFit/>
          </a:bodyPr>
          <a:lstStyle/>
          <a:p>
            <a:r>
              <a:rPr lang="en-US" sz="800" b="1" dirty="0"/>
              <a:t>Q27B3CF2 AOC MONITOR 27'' BUSINESS</a:t>
            </a:r>
            <a:r>
              <a:rPr lang="en-US" sz="800" dirty="0"/>
              <a:t>, F, IPS, QHD, 100HZ, 2560x1440, 1MS, </a:t>
            </a:r>
            <a:r>
              <a:rPr lang="en-US" sz="800" dirty="0">
                <a:solidFill>
                  <a:srgbClr val="FF0000"/>
                </a:solidFill>
              </a:rPr>
              <a:t>SPEAKERS</a:t>
            </a:r>
            <a:r>
              <a:rPr lang="en-US" sz="800" dirty="0"/>
              <a:t>, TILT, HEIGHT ADJUSTABLE, HDMI, USB-C, USB-HUB, VESA COMPATIBLE, BLACK, 3 YW,</a:t>
            </a:r>
            <a:r>
              <a:rPr lang="en-US" sz="900" dirty="0"/>
              <a:t> </a:t>
            </a:r>
            <a:r>
              <a:rPr lang="en-US" sz="800" b="1" dirty="0" smtClean="0">
                <a:solidFill>
                  <a:srgbClr val="FF0000"/>
                </a:solidFill>
              </a:rPr>
              <a:t>€</a:t>
            </a:r>
            <a:r>
              <a:rPr lang="en-US" sz="800" b="1" dirty="0" smtClean="0">
                <a:solidFill>
                  <a:srgbClr val="FF0000"/>
                </a:solidFill>
              </a:rPr>
              <a:t>250</a:t>
            </a:r>
            <a:endParaRPr lang="en-US" sz="800" b="1" dirty="0">
              <a:solidFill>
                <a:srgbClr val="FF0000"/>
              </a:solidFill>
            </a:endParaRPr>
          </a:p>
        </p:txBody>
      </p:sp>
      <p:pic>
        <p:nvPicPr>
          <p:cNvPr id="18" name="Picture 17"/>
          <p:cNvPicPr>
            <a:picLocks noChangeAspect="1"/>
          </p:cNvPicPr>
          <p:nvPr/>
        </p:nvPicPr>
        <p:blipFill rotWithShape="1">
          <a:blip r:embed="rId10" cstate="print">
            <a:extLst>
              <a:ext uri="{28A0092B-C50C-407E-A947-70E740481C1C}">
                <a14:useLocalDpi xmlns:a14="http://schemas.microsoft.com/office/drawing/2010/main" val="0"/>
              </a:ext>
            </a:extLst>
          </a:blip>
          <a:srcRect l="4190" t="24254" r="3747" b="13651"/>
          <a:stretch/>
        </p:blipFill>
        <p:spPr>
          <a:xfrm>
            <a:off x="2252535" y="4441670"/>
            <a:ext cx="1434765" cy="967725"/>
          </a:xfrm>
          <a:prstGeom prst="rect">
            <a:avLst/>
          </a:prstGeom>
        </p:spPr>
      </p:pic>
      <p:sp>
        <p:nvSpPr>
          <p:cNvPr id="45" name="Rectangle 44"/>
          <p:cNvSpPr/>
          <p:nvPr/>
        </p:nvSpPr>
        <p:spPr>
          <a:xfrm>
            <a:off x="1936062" y="5561612"/>
            <a:ext cx="2084834" cy="830997"/>
          </a:xfrm>
          <a:prstGeom prst="rect">
            <a:avLst/>
          </a:prstGeom>
        </p:spPr>
        <p:txBody>
          <a:bodyPr wrap="square">
            <a:spAutoFit/>
          </a:bodyPr>
          <a:lstStyle/>
          <a:p>
            <a:r>
              <a:rPr lang="en-US" sz="800" b="1" dirty="0"/>
              <a:t>CU34V5CW/BK AOC MONITOR 34'', BUSINESS </a:t>
            </a:r>
            <a:r>
              <a:rPr lang="en-US" sz="800" b="1" dirty="0">
                <a:solidFill>
                  <a:srgbClr val="FF0000"/>
                </a:solidFill>
              </a:rPr>
              <a:t>CURVED</a:t>
            </a:r>
            <a:r>
              <a:rPr lang="en-US" sz="800" dirty="0"/>
              <a:t>, G, VA, WQHD, 3440x1440, 20M:1, 4MS, 100 Hz, 21:9, ULTRA WIDE, </a:t>
            </a:r>
            <a:r>
              <a:rPr lang="en-US" sz="800" dirty="0">
                <a:solidFill>
                  <a:srgbClr val="FF0000"/>
                </a:solidFill>
              </a:rPr>
              <a:t>SPEAKERS</a:t>
            </a:r>
            <a:r>
              <a:rPr lang="en-US" sz="800" dirty="0"/>
              <a:t>, </a:t>
            </a:r>
            <a:r>
              <a:rPr lang="en-US" sz="800" dirty="0">
                <a:solidFill>
                  <a:srgbClr val="FF0000"/>
                </a:solidFill>
              </a:rPr>
              <a:t>CAMERA 2MP,  </a:t>
            </a:r>
            <a:r>
              <a:rPr lang="en-US" sz="800" dirty="0"/>
              <a:t>TILT, SWIVEL, HEIGHT ADJUSTABLE, HDMI, DP, USB HUB, USB-C,  WALLMOUNT, 3YW, BLACK,</a:t>
            </a:r>
            <a:r>
              <a:rPr lang="en-US" sz="800" b="1" dirty="0" smtClean="0">
                <a:solidFill>
                  <a:srgbClr val="FF0000"/>
                </a:solidFill>
              </a:rPr>
              <a:t>€</a:t>
            </a:r>
            <a:r>
              <a:rPr lang="en-US" sz="800" b="1" dirty="0" smtClean="0">
                <a:solidFill>
                  <a:srgbClr val="FF0000"/>
                </a:solidFill>
              </a:rPr>
              <a:t>424</a:t>
            </a:r>
            <a:endParaRPr lang="en-US" sz="800" b="1" dirty="0">
              <a:solidFill>
                <a:srgbClr val="FF0000"/>
              </a:solidFill>
            </a:endParaRPr>
          </a:p>
        </p:txBody>
      </p:sp>
      <p:pic>
        <p:nvPicPr>
          <p:cNvPr id="19" name="Picture 18"/>
          <p:cNvPicPr>
            <a:picLocks noChangeAspect="1"/>
          </p:cNvPicPr>
          <p:nvPr/>
        </p:nvPicPr>
        <p:blipFill rotWithShape="1">
          <a:blip r:embed="rId11" cstate="print">
            <a:extLst>
              <a:ext uri="{28A0092B-C50C-407E-A947-70E740481C1C}">
                <a14:useLocalDpi xmlns:a14="http://schemas.microsoft.com/office/drawing/2010/main" val="0"/>
              </a:ext>
            </a:extLst>
          </a:blip>
          <a:srcRect l="4572" t="11429" r="4127" b="5397"/>
          <a:stretch/>
        </p:blipFill>
        <p:spPr>
          <a:xfrm>
            <a:off x="4367311" y="2429202"/>
            <a:ext cx="1163081" cy="1059553"/>
          </a:xfrm>
          <a:prstGeom prst="rect">
            <a:avLst/>
          </a:prstGeom>
        </p:spPr>
      </p:pic>
      <p:pic>
        <p:nvPicPr>
          <p:cNvPr id="49" name="Picture 48"/>
          <p:cNvPicPr>
            <a:picLocks noChangeAspect="1"/>
          </p:cNvPicPr>
          <p:nvPr/>
        </p:nvPicPr>
        <p:blipFill rotWithShape="1">
          <a:blip r:embed="rId12" cstate="print">
            <a:extLst>
              <a:ext uri="{28A0092B-C50C-407E-A947-70E740481C1C}">
                <a14:useLocalDpi xmlns:a14="http://schemas.microsoft.com/office/drawing/2010/main" val="0"/>
              </a:ext>
            </a:extLst>
          </a:blip>
          <a:srcRect l="3683" t="12699" r="4381" b="15429"/>
          <a:stretch/>
        </p:blipFill>
        <p:spPr>
          <a:xfrm>
            <a:off x="8251870" y="4440292"/>
            <a:ext cx="1297705" cy="1014504"/>
          </a:xfrm>
          <a:prstGeom prst="rect">
            <a:avLst/>
          </a:prstGeom>
        </p:spPr>
      </p:pic>
      <p:pic>
        <p:nvPicPr>
          <p:cNvPr id="25" name="Picture 24">
            <a:extLst>
              <a:ext uri="{FF2B5EF4-FFF2-40B4-BE49-F238E27FC236}">
                <a16:creationId xmlns="" xmlns:a16="http://schemas.microsoft.com/office/drawing/2014/main" id="{81548778-F1B4-5617-2155-9FAB3E43C166}"/>
              </a:ext>
            </a:extLst>
          </p:cNvPr>
          <p:cNvPicPr>
            <a:picLocks noChangeAspect="1"/>
          </p:cNvPicPr>
          <p:nvPr/>
        </p:nvPicPr>
        <p:blipFill>
          <a:blip r:embed="rId13"/>
          <a:stretch>
            <a:fillRect/>
          </a:stretch>
        </p:blipFill>
        <p:spPr>
          <a:xfrm>
            <a:off x="4149585" y="3478590"/>
            <a:ext cx="243861" cy="228620"/>
          </a:xfrm>
          <a:prstGeom prst="rect">
            <a:avLst/>
          </a:prstGeom>
        </p:spPr>
      </p:pic>
      <p:pic>
        <p:nvPicPr>
          <p:cNvPr id="50" name="Picture 49"/>
          <p:cNvPicPr>
            <a:picLocks noChangeAspect="1"/>
          </p:cNvPicPr>
          <p:nvPr/>
        </p:nvPicPr>
        <p:blipFill rotWithShape="1">
          <a:blip r:embed="rId6" cstate="print">
            <a:extLst>
              <a:ext uri="{28A0092B-C50C-407E-A947-70E740481C1C}">
                <a14:useLocalDpi xmlns:a14="http://schemas.microsoft.com/office/drawing/2010/main" val="0"/>
              </a:ext>
            </a:extLst>
          </a:blip>
          <a:srcRect l="7500" t="8620" r="4214" b="5983"/>
          <a:stretch/>
        </p:blipFill>
        <p:spPr>
          <a:xfrm>
            <a:off x="4299043" y="423299"/>
            <a:ext cx="1332410" cy="1047816"/>
          </a:xfrm>
          <a:prstGeom prst="rect">
            <a:avLst/>
          </a:prstGeom>
        </p:spPr>
      </p:pic>
      <p:sp>
        <p:nvSpPr>
          <p:cNvPr id="51" name="Rectangle 50"/>
          <p:cNvSpPr/>
          <p:nvPr/>
        </p:nvSpPr>
        <p:spPr>
          <a:xfrm>
            <a:off x="3968585" y="1677483"/>
            <a:ext cx="1939422" cy="584775"/>
          </a:xfrm>
          <a:prstGeom prst="rect">
            <a:avLst/>
          </a:prstGeom>
        </p:spPr>
        <p:txBody>
          <a:bodyPr wrap="square">
            <a:spAutoFit/>
          </a:bodyPr>
          <a:lstStyle/>
          <a:p>
            <a:r>
              <a:rPr lang="en-US" sz="800" b="1" dirty="0" smtClean="0"/>
              <a:t>27B3HA2 </a:t>
            </a:r>
            <a:r>
              <a:rPr lang="en-US" sz="800" b="1" dirty="0"/>
              <a:t>AOC MONITOR </a:t>
            </a:r>
            <a:r>
              <a:rPr lang="en-US" sz="800" b="1" dirty="0" smtClean="0"/>
              <a:t>27</a:t>
            </a:r>
            <a:r>
              <a:rPr lang="en-US" sz="800" b="1" dirty="0"/>
              <a:t> </a:t>
            </a:r>
            <a:r>
              <a:rPr lang="en-US" sz="800" b="1" dirty="0" smtClean="0"/>
              <a:t>BUSINESS , </a:t>
            </a:r>
            <a:r>
              <a:rPr lang="en-US" sz="800" dirty="0"/>
              <a:t>E, IPS,  FULL HD, 100 HZ, 1 MS, </a:t>
            </a:r>
            <a:r>
              <a:rPr lang="en-US" sz="800" dirty="0">
                <a:solidFill>
                  <a:srgbClr val="FF0000"/>
                </a:solidFill>
              </a:rPr>
              <a:t>SPEAKERS</a:t>
            </a:r>
            <a:r>
              <a:rPr lang="en-US" sz="800" dirty="0"/>
              <a:t>, TILT, HDMI AND VGA INPUTS, VESA COMPATIBLE, </a:t>
            </a:r>
            <a:r>
              <a:rPr lang="en-US" sz="800" dirty="0" smtClean="0"/>
              <a:t>BLACK</a:t>
            </a:r>
            <a:r>
              <a:rPr lang="el-GR" sz="800" dirty="0" smtClean="0"/>
              <a:t> </a:t>
            </a:r>
            <a:r>
              <a:rPr lang="en-US" sz="800" b="1" dirty="0" smtClean="0">
                <a:solidFill>
                  <a:srgbClr val="FF0000"/>
                </a:solidFill>
              </a:rPr>
              <a:t>€</a:t>
            </a:r>
            <a:r>
              <a:rPr lang="en-US" sz="800" b="1" dirty="0" smtClean="0">
                <a:solidFill>
                  <a:srgbClr val="FF0000"/>
                </a:solidFill>
              </a:rPr>
              <a:t>122</a:t>
            </a:r>
            <a:endParaRPr lang="en-US" sz="800" b="1" dirty="0">
              <a:solidFill>
                <a:srgbClr val="FF0000"/>
              </a:solidFill>
            </a:endParaRPr>
          </a:p>
        </p:txBody>
      </p:sp>
      <p:pic>
        <p:nvPicPr>
          <p:cNvPr id="52" name="Picture 51"/>
          <p:cNvPicPr>
            <a:picLocks noChangeAspect="1"/>
          </p:cNvPicPr>
          <p:nvPr/>
        </p:nvPicPr>
        <p:blipFill rotWithShape="1">
          <a:blip r:embed="rId14" cstate="print">
            <a:extLst>
              <a:ext uri="{28A0092B-C50C-407E-A947-70E740481C1C}">
                <a14:useLocalDpi xmlns:a14="http://schemas.microsoft.com/office/drawing/2010/main" val="0"/>
              </a:ext>
            </a:extLst>
          </a:blip>
          <a:srcRect l="6487" t="8635" r="4474" b="8191"/>
          <a:stretch/>
        </p:blipFill>
        <p:spPr>
          <a:xfrm>
            <a:off x="6300381" y="482004"/>
            <a:ext cx="1256905" cy="953966"/>
          </a:xfrm>
          <a:prstGeom prst="rect">
            <a:avLst/>
          </a:prstGeom>
        </p:spPr>
      </p:pic>
      <p:sp>
        <p:nvSpPr>
          <p:cNvPr id="56" name="Rectangle 55"/>
          <p:cNvSpPr/>
          <p:nvPr/>
        </p:nvSpPr>
        <p:spPr>
          <a:xfrm>
            <a:off x="5930214" y="1637546"/>
            <a:ext cx="2058534" cy="707886"/>
          </a:xfrm>
          <a:prstGeom prst="rect">
            <a:avLst/>
          </a:prstGeom>
        </p:spPr>
        <p:txBody>
          <a:bodyPr wrap="square">
            <a:spAutoFit/>
          </a:bodyPr>
          <a:lstStyle/>
          <a:p>
            <a:r>
              <a:rPr lang="en-US" sz="800" b="1" dirty="0" smtClean="0"/>
              <a:t>24B3CF2</a:t>
            </a:r>
            <a:r>
              <a:rPr lang="el-GR" sz="800" b="1" dirty="0" smtClean="0"/>
              <a:t> </a:t>
            </a:r>
            <a:r>
              <a:rPr lang="en-US" sz="800" b="1" dirty="0"/>
              <a:t>AOC MONITOR 23.8'', BUSINESS, </a:t>
            </a:r>
            <a:r>
              <a:rPr lang="en-US" sz="800" dirty="0"/>
              <a:t>E, IPS, FHD 1920 X 1080, 100Hz, 1MS, </a:t>
            </a:r>
            <a:r>
              <a:rPr lang="en-US" sz="800" dirty="0">
                <a:solidFill>
                  <a:srgbClr val="FF0000"/>
                </a:solidFill>
              </a:rPr>
              <a:t>SPEAKERS</a:t>
            </a:r>
            <a:r>
              <a:rPr lang="en-US" sz="800" dirty="0"/>
              <a:t>, 250CD/M2, TILT, HEIGHT ADUSTABLE, HDMI, USB-C POWER DELIVERY 65W, USB 3.2 X 2, 3YW, </a:t>
            </a:r>
            <a:r>
              <a:rPr lang="en-US" sz="800" dirty="0" smtClean="0"/>
              <a:t>BLACK </a:t>
            </a:r>
            <a:r>
              <a:rPr lang="en-US" sz="800" b="1" dirty="0" smtClean="0">
                <a:solidFill>
                  <a:srgbClr val="FF0000"/>
                </a:solidFill>
              </a:rPr>
              <a:t>€</a:t>
            </a:r>
            <a:r>
              <a:rPr lang="en-US" sz="800" b="1" dirty="0" smtClean="0">
                <a:solidFill>
                  <a:srgbClr val="FF0000"/>
                </a:solidFill>
              </a:rPr>
              <a:t>134</a:t>
            </a:r>
            <a:endParaRPr lang="en-US" sz="800" b="1" dirty="0">
              <a:solidFill>
                <a:srgbClr val="FF0000"/>
              </a:solidFill>
            </a:endParaRPr>
          </a:p>
        </p:txBody>
      </p:sp>
      <p:pic>
        <p:nvPicPr>
          <p:cNvPr id="2" name="Picture 1"/>
          <p:cNvPicPr>
            <a:picLocks noChangeAspect="1"/>
          </p:cNvPicPr>
          <p:nvPr/>
        </p:nvPicPr>
        <p:blipFill rotWithShape="1">
          <a:blip r:embed="rId15" cstate="print">
            <a:extLst>
              <a:ext uri="{28A0092B-C50C-407E-A947-70E740481C1C}">
                <a14:useLocalDpi xmlns:a14="http://schemas.microsoft.com/office/drawing/2010/main" val="0"/>
              </a:ext>
            </a:extLst>
          </a:blip>
          <a:srcRect l="4825" t="12445" r="4762" b="6286"/>
          <a:stretch/>
        </p:blipFill>
        <p:spPr>
          <a:xfrm>
            <a:off x="8277997" y="433134"/>
            <a:ext cx="1262400" cy="1134741"/>
          </a:xfrm>
          <a:prstGeom prst="rect">
            <a:avLst/>
          </a:prstGeom>
        </p:spPr>
      </p:pic>
      <p:pic>
        <p:nvPicPr>
          <p:cNvPr id="58" name="Picture 57"/>
          <p:cNvPicPr>
            <a:picLocks noChangeAspect="1"/>
          </p:cNvPicPr>
          <p:nvPr/>
        </p:nvPicPr>
        <p:blipFill rotWithShape="1">
          <a:blip r:embed="rId16" cstate="print">
            <a:extLst>
              <a:ext uri="{28A0092B-C50C-407E-A947-70E740481C1C}">
                <a14:useLocalDpi xmlns:a14="http://schemas.microsoft.com/office/drawing/2010/main" val="0"/>
              </a:ext>
            </a:extLst>
          </a:blip>
          <a:srcRect l="4825" t="12445" r="4762" b="6286"/>
          <a:stretch/>
        </p:blipFill>
        <p:spPr>
          <a:xfrm>
            <a:off x="2307771" y="2422194"/>
            <a:ext cx="1339216" cy="1203789"/>
          </a:xfrm>
          <a:prstGeom prst="rect">
            <a:avLst/>
          </a:prstGeom>
        </p:spPr>
      </p:pic>
      <p:pic>
        <p:nvPicPr>
          <p:cNvPr id="20" name="Picture 19"/>
          <p:cNvPicPr>
            <a:picLocks noChangeAspect="1"/>
          </p:cNvPicPr>
          <p:nvPr/>
        </p:nvPicPr>
        <p:blipFill rotWithShape="1">
          <a:blip r:embed="rId17" cstate="print">
            <a:extLst>
              <a:ext uri="{28A0092B-C50C-407E-A947-70E740481C1C}">
                <a14:useLocalDpi xmlns:a14="http://schemas.microsoft.com/office/drawing/2010/main" val="0"/>
              </a:ext>
            </a:extLst>
          </a:blip>
          <a:srcRect l="4445" t="26412" r="4381" b="5016"/>
          <a:stretch/>
        </p:blipFill>
        <p:spPr>
          <a:xfrm>
            <a:off x="220380" y="4449713"/>
            <a:ext cx="1564435" cy="1176595"/>
          </a:xfrm>
          <a:prstGeom prst="rect">
            <a:avLst/>
          </a:prstGeom>
        </p:spPr>
      </p:pic>
      <p:sp>
        <p:nvSpPr>
          <p:cNvPr id="46" name="Rectangle 45"/>
          <p:cNvSpPr/>
          <p:nvPr/>
        </p:nvSpPr>
        <p:spPr>
          <a:xfrm>
            <a:off x="7887054" y="1587637"/>
            <a:ext cx="2058534" cy="707886"/>
          </a:xfrm>
          <a:prstGeom prst="rect">
            <a:avLst/>
          </a:prstGeom>
        </p:spPr>
        <p:txBody>
          <a:bodyPr wrap="square">
            <a:spAutoFit/>
          </a:bodyPr>
          <a:lstStyle/>
          <a:p>
            <a:r>
              <a:rPr lang="en-US" sz="800" b="1" dirty="0" smtClean="0"/>
              <a:t>24E3QAF </a:t>
            </a:r>
            <a:r>
              <a:rPr lang="en-US" sz="800" b="1" dirty="0"/>
              <a:t>AOC MONITOR 23.8</a:t>
            </a:r>
            <a:r>
              <a:rPr lang="en-US" sz="800" dirty="0"/>
              <a:t>'', </a:t>
            </a:r>
            <a:r>
              <a:rPr lang="en-US" sz="800" dirty="0">
                <a:solidFill>
                  <a:srgbClr val="FF0000"/>
                </a:solidFill>
              </a:rPr>
              <a:t>SPEAKERS</a:t>
            </a:r>
            <a:r>
              <a:rPr lang="en-US" sz="800" dirty="0"/>
              <a:t>, IPS, WLED, FHD 1920 X 1080, 20M:1, 300 CD/M2, 4MS, 75HZ, TILT, HEIGHT ADJUSTABLE, SWIVEL, PIVOT, VGA, DP, HDMI, WALLMOUNT, 3YW, </a:t>
            </a:r>
            <a:r>
              <a:rPr lang="en-US" sz="800" dirty="0" smtClean="0"/>
              <a:t>BLACK </a:t>
            </a:r>
            <a:r>
              <a:rPr lang="en-US" sz="800" b="1" dirty="0" smtClean="0">
                <a:solidFill>
                  <a:srgbClr val="FF0000"/>
                </a:solidFill>
              </a:rPr>
              <a:t>€</a:t>
            </a:r>
            <a:r>
              <a:rPr lang="en-US" sz="800" b="1" dirty="0" smtClean="0">
                <a:solidFill>
                  <a:srgbClr val="FF0000"/>
                </a:solidFill>
              </a:rPr>
              <a:t>148</a:t>
            </a:r>
            <a:endParaRPr lang="en-US" sz="800" b="1" dirty="0">
              <a:solidFill>
                <a:srgbClr val="FF0000"/>
              </a:solidFill>
            </a:endParaRPr>
          </a:p>
        </p:txBody>
      </p:sp>
      <p:sp>
        <p:nvSpPr>
          <p:cNvPr id="47" name="Rectangle 46"/>
          <p:cNvSpPr/>
          <p:nvPr/>
        </p:nvSpPr>
        <p:spPr>
          <a:xfrm>
            <a:off x="1983372" y="3657135"/>
            <a:ext cx="2058534" cy="707886"/>
          </a:xfrm>
          <a:prstGeom prst="rect">
            <a:avLst/>
          </a:prstGeom>
        </p:spPr>
        <p:txBody>
          <a:bodyPr wrap="square">
            <a:spAutoFit/>
          </a:bodyPr>
          <a:lstStyle/>
          <a:p>
            <a:r>
              <a:rPr lang="en-US" sz="800" b="1" dirty="0" smtClean="0"/>
              <a:t>27E3QAF </a:t>
            </a:r>
            <a:r>
              <a:rPr lang="en-US" sz="800" b="1" dirty="0"/>
              <a:t>AOC MONITOR 27'', </a:t>
            </a:r>
            <a:r>
              <a:rPr lang="en-US" sz="800" dirty="0">
                <a:solidFill>
                  <a:srgbClr val="FF0000"/>
                </a:solidFill>
              </a:rPr>
              <a:t>SPEAKERS</a:t>
            </a:r>
            <a:r>
              <a:rPr lang="en-US" sz="800" dirty="0"/>
              <a:t>, IPS, WLED, FHD 1920 X 1080, 20M:1, 300 CD/M2, 4MS, 75HZ, TILT, HEIGHT ADJUSTABLE, SWIVEL, PIVOT, VGA, DP, HDMI, WALLMOUNT, 3YW, </a:t>
            </a:r>
            <a:r>
              <a:rPr lang="en-US" sz="800" dirty="0" smtClean="0"/>
              <a:t>BLACK </a:t>
            </a:r>
            <a:r>
              <a:rPr lang="en-US" sz="800" b="1" dirty="0" smtClean="0">
                <a:solidFill>
                  <a:srgbClr val="FF0000"/>
                </a:solidFill>
              </a:rPr>
              <a:t>€</a:t>
            </a:r>
            <a:r>
              <a:rPr lang="en-US" sz="800" b="1" dirty="0" smtClean="0">
                <a:solidFill>
                  <a:srgbClr val="FF0000"/>
                </a:solidFill>
              </a:rPr>
              <a:t>171</a:t>
            </a:r>
            <a:endParaRPr lang="en-US" sz="800" b="1" dirty="0">
              <a:solidFill>
                <a:srgbClr val="FF0000"/>
              </a:solidFill>
            </a:endParaRPr>
          </a:p>
        </p:txBody>
      </p:sp>
      <p:sp>
        <p:nvSpPr>
          <p:cNvPr id="48" name="Rectangle 47"/>
          <p:cNvSpPr/>
          <p:nvPr/>
        </p:nvSpPr>
        <p:spPr>
          <a:xfrm>
            <a:off x="6594378" y="6411375"/>
            <a:ext cx="1035460" cy="369332"/>
          </a:xfrm>
          <a:prstGeom prst="rect">
            <a:avLst/>
          </a:prstGeom>
        </p:spPr>
        <p:txBody>
          <a:bodyPr wrap="square">
            <a:spAutoFit/>
          </a:bodyPr>
          <a:lstStyle/>
          <a:p>
            <a:pPr algn="ctr"/>
            <a:r>
              <a:rPr lang="en-US" sz="600" dirty="0">
                <a:latin typeface="Tw Cen MT" panose="020B0602020104020603" pitchFamily="34" charset="0"/>
                <a:cs typeface="Calibri" pitchFamily="34" charset="0"/>
              </a:rPr>
              <a:t>Call now on</a:t>
            </a:r>
            <a:r>
              <a:rPr lang="en-US" sz="600" dirty="0" smtClean="0">
                <a:latin typeface="Tw Cen MT" panose="020B0602020104020603" pitchFamily="34" charset="0"/>
                <a:cs typeface="Calibri" pitchFamily="34" charset="0"/>
              </a:rPr>
              <a:t>:</a:t>
            </a:r>
            <a:endParaRPr lang="en-US" sz="600" dirty="0">
              <a:latin typeface="Tw Cen MT" panose="020B0602020104020603" pitchFamily="34" charset="0"/>
              <a:cs typeface="Calibri" pitchFamily="34" charset="0"/>
            </a:endParaRPr>
          </a:p>
          <a:p>
            <a:pPr algn="ctr"/>
            <a:r>
              <a:rPr lang="en-US" sz="600" dirty="0">
                <a:latin typeface="Tw Cen MT" panose="020B0602020104020603" pitchFamily="34" charset="0"/>
                <a:cs typeface="Calibri" pitchFamily="34" charset="0"/>
              </a:rPr>
              <a:t>Mail on: </a:t>
            </a:r>
          </a:p>
          <a:p>
            <a:pPr algn="ctr"/>
            <a:endParaRPr lang="en-US" sz="600" dirty="0">
              <a:latin typeface="Tw Cen MT" panose="020B0602020104020603" pitchFamily="34" charset="0"/>
              <a:cs typeface="Calibri" pitchFamily="34" charset="0"/>
            </a:endParaRPr>
          </a:p>
        </p:txBody>
      </p:sp>
      <p:sp>
        <p:nvSpPr>
          <p:cNvPr id="57" name="Rectangle 56"/>
          <p:cNvSpPr/>
          <p:nvPr/>
        </p:nvSpPr>
        <p:spPr>
          <a:xfrm>
            <a:off x="12594"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Tw Cen MT" panose="020B0602020104020603" pitchFamily="34" charset="0"/>
                <a:cs typeface="Calibri" pitchFamily="34" charset="0"/>
              </a:rPr>
              <a:t>Prices, promotions, specifications, availability and terms of offers may change without notice. Despite our best efforts, </a:t>
            </a:r>
          </a:p>
          <a:p>
            <a:r>
              <a:rPr lang="en-GB" sz="600" dirty="0">
                <a:latin typeface="Tw Cen MT" panose="020B0602020104020603"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Tw Cen MT" panose="020B0602020104020603" pitchFamily="34" charset="0"/>
                <a:cs typeface="Calibri" pitchFamily="34" charset="0"/>
              </a:rPr>
              <a:t>Products' warranty is the warranty given by the manufacturer.</a:t>
            </a:r>
            <a:r>
              <a:rPr lang="en-GB" sz="600" dirty="0">
                <a:latin typeface="Tw Cen MT" panose="020B0602020104020603" pitchFamily="34" charset="0"/>
                <a:cs typeface="Calibri" pitchFamily="34" charset="0"/>
              </a:rPr>
              <a:t>  VAT is </a:t>
            </a:r>
            <a:r>
              <a:rPr lang="en-GB" sz="600" dirty="0" smtClean="0">
                <a:latin typeface="Tw Cen MT" panose="020B0602020104020603" pitchFamily="34" charset="0"/>
                <a:cs typeface="Calibri" pitchFamily="34" charset="0"/>
              </a:rPr>
              <a:t>included</a:t>
            </a:r>
            <a:endParaRPr lang="en-GB" sz="600" dirty="0">
              <a:latin typeface="Tw Cen MT" panose="020B0602020104020603" pitchFamily="34" charset="0"/>
              <a:cs typeface="Calibri" pitchFamily="34" charset="0"/>
            </a:endParaRPr>
          </a:p>
        </p:txBody>
      </p:sp>
    </p:spTree>
    <p:extLst>
      <p:ext uri="{BB962C8B-B14F-4D97-AF65-F5344CB8AC3E}">
        <p14:creationId xmlns:p14="http://schemas.microsoft.com/office/powerpoint/2010/main" val="87478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 13"/>
          <p:cNvGraphicFramePr>
            <a:graphicFrameLocks noGrp="1"/>
          </p:cNvGraphicFramePr>
          <p:nvPr>
            <p:extLst>
              <p:ext uri="{D42A27DB-BD31-4B8C-83A1-F6EECF244321}">
                <p14:modId xmlns:p14="http://schemas.microsoft.com/office/powerpoint/2010/main" val="535232394"/>
              </p:ext>
            </p:extLst>
          </p:nvPr>
        </p:nvGraphicFramePr>
        <p:xfrm>
          <a:off x="0" y="424437"/>
          <a:ext cx="9906000" cy="5963175"/>
        </p:xfrm>
        <a:graphic>
          <a:graphicData uri="http://schemas.openxmlformats.org/drawingml/2006/table">
            <a:tbl>
              <a:tblPr firstRow="1" bandRow="1">
                <a:tableStyleId>{5C22544A-7EE6-4342-B048-85BDC9FD1C3A}</a:tableStyleId>
              </a:tblPr>
              <a:tblGrid>
                <a:gridCol w="1981200"/>
                <a:gridCol w="1981200"/>
                <a:gridCol w="1981200"/>
                <a:gridCol w="1981200"/>
                <a:gridCol w="1981200"/>
              </a:tblGrid>
              <a:tr h="1987725">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987725">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r h="1987725">
                <a:tc>
                  <a:txBody>
                    <a:bodyPr/>
                    <a:lstStyle/>
                    <a:p>
                      <a:endParaRPr lang="en-US"/>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c>
                  <a:txBody>
                    <a:bodyPr/>
                    <a:lstStyle/>
                    <a:p>
                      <a:endParaRPr lang="en-US" dirty="0"/>
                    </a:p>
                  </a:txBody>
                  <a:tcP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noFill/>
                  </a:tcPr>
                </a:tc>
              </a:tr>
            </a:tbl>
          </a:graphicData>
        </a:graphic>
      </p:graphicFrame>
      <p:pic>
        <p:nvPicPr>
          <p:cNvPr id="4" name="Picture 3"/>
          <p:cNvPicPr>
            <a:picLocks noChangeAspect="1"/>
          </p:cNvPicPr>
          <p:nvPr/>
        </p:nvPicPr>
        <p:blipFill rotWithShape="1">
          <a:blip r:embed="rId2">
            <a:extLst>
              <a:ext uri="{28A0092B-C50C-407E-A947-70E740481C1C}">
                <a14:useLocalDpi xmlns:a14="http://schemas.microsoft.com/office/drawing/2010/main" val="0"/>
              </a:ext>
            </a:extLst>
          </a:blip>
          <a:srcRect b="49052"/>
          <a:stretch/>
        </p:blipFill>
        <p:spPr>
          <a:xfrm>
            <a:off x="0" y="-11234"/>
            <a:ext cx="9906000" cy="420537"/>
          </a:xfrm>
          <a:prstGeom prst="rect">
            <a:avLst/>
          </a:prstGeom>
        </p:spPr>
      </p:pic>
      <p:sp>
        <p:nvSpPr>
          <p:cNvPr id="5" name="Rectangle 4"/>
          <p:cNvSpPr/>
          <p:nvPr/>
        </p:nvSpPr>
        <p:spPr>
          <a:xfrm>
            <a:off x="8368938" y="376"/>
            <a:ext cx="1522090" cy="215444"/>
          </a:xfrm>
          <a:prstGeom prst="rect">
            <a:avLst/>
          </a:prstGeom>
        </p:spPr>
        <p:txBody>
          <a:bodyPr wrap="square">
            <a:spAutoFit/>
          </a:bodyPr>
          <a:lstStyle/>
          <a:p>
            <a:pPr algn="r"/>
            <a:r>
              <a:rPr lang="en-US" sz="800" dirty="0" smtClean="0">
                <a:solidFill>
                  <a:schemeClr val="bg1"/>
                </a:solidFill>
                <a:cs typeface="Arial" panose="020B0604020202020204" pitchFamily="34" charset="0"/>
              </a:rPr>
              <a:t>Retail </a:t>
            </a:r>
            <a:r>
              <a:rPr lang="en-US" sz="800" dirty="0">
                <a:solidFill>
                  <a:schemeClr val="bg1"/>
                </a:solidFill>
                <a:cs typeface="Arial" panose="020B0604020202020204" pitchFamily="34" charset="0"/>
              </a:rPr>
              <a:t>File </a:t>
            </a:r>
            <a:r>
              <a:rPr lang="en-US" sz="800" dirty="0" smtClean="0">
                <a:solidFill>
                  <a:schemeClr val="bg1"/>
                </a:solidFill>
                <a:cs typeface="Arial" panose="020B0604020202020204" pitchFamily="34" charset="0"/>
              </a:rPr>
              <a:t>July </a:t>
            </a:r>
            <a:r>
              <a:rPr lang="en-US" sz="800" dirty="0">
                <a:solidFill>
                  <a:schemeClr val="bg1"/>
                </a:solidFill>
                <a:cs typeface="Arial" panose="020B0604020202020204" pitchFamily="34" charset="0"/>
              </a:rPr>
              <a:t>2025</a:t>
            </a:r>
          </a:p>
        </p:txBody>
      </p:sp>
      <p:sp>
        <p:nvSpPr>
          <p:cNvPr id="6" name="Rectangle 5"/>
          <p:cNvSpPr/>
          <p:nvPr/>
        </p:nvSpPr>
        <p:spPr>
          <a:xfrm>
            <a:off x="5746825" y="-22982"/>
            <a:ext cx="3230546" cy="246221"/>
          </a:xfrm>
          <a:prstGeom prst="rect">
            <a:avLst/>
          </a:prstGeom>
        </p:spPr>
        <p:txBody>
          <a:bodyPr wrap="square">
            <a:spAutoFit/>
          </a:bodyPr>
          <a:lstStyle/>
          <a:p>
            <a:pPr algn="ctr"/>
            <a:r>
              <a:rPr lang="en-GB" sz="1000" b="1" dirty="0">
                <a:solidFill>
                  <a:srgbClr val="92D050"/>
                </a:solidFill>
                <a:effectLst>
                  <a:outerShdw blurRad="38100" dist="38100" dir="2700000" algn="tl">
                    <a:srgbClr val="000000">
                      <a:alpha val="43137"/>
                    </a:srgbClr>
                  </a:outerShdw>
                </a:effectLst>
              </a:rPr>
              <a:t>The worldwide Leader in displays</a:t>
            </a:r>
            <a:endParaRPr lang="en-GB" sz="1000" b="1" i="0" dirty="0">
              <a:solidFill>
                <a:srgbClr val="92D050"/>
              </a:solidFill>
              <a:effectLst>
                <a:outerShdw blurRad="38100" dist="38100" dir="2700000" algn="tl">
                  <a:srgbClr val="000000">
                    <a:alpha val="43137"/>
                  </a:srgbClr>
                </a:outerShdw>
              </a:effectLst>
              <a:hlinkClick r:id="rId3"/>
            </a:endParaRPr>
          </a:p>
        </p:txBody>
      </p: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6679" y="14753"/>
            <a:ext cx="945919" cy="319617"/>
          </a:xfrm>
          <a:prstGeom prst="rect">
            <a:avLst/>
          </a:prstGeom>
        </p:spPr>
      </p:pic>
      <p:sp>
        <p:nvSpPr>
          <p:cNvPr id="8" name="Rectangle 7"/>
          <p:cNvSpPr/>
          <p:nvPr/>
        </p:nvSpPr>
        <p:spPr>
          <a:xfrm>
            <a:off x="1155053" y="-26945"/>
            <a:ext cx="5205823" cy="400110"/>
          </a:xfrm>
          <a:prstGeom prst="rect">
            <a:avLst/>
          </a:prstGeom>
          <a:noFill/>
        </p:spPr>
        <p:txBody>
          <a:bodyPr wrap="square" lIns="91440" tIns="45720" rIns="91440" bIns="45720">
            <a:spAutoFit/>
          </a:bodyPr>
          <a:lstStyle/>
          <a:p>
            <a:pPr algn="ctr"/>
            <a:r>
              <a:rPr lang="en-US" sz="2000" b="1" cap="none" spc="0" dirty="0">
                <a:ln w="9525">
                  <a:solidFill>
                    <a:schemeClr val="bg1"/>
                  </a:solidFill>
                  <a:prstDash val="solid"/>
                </a:ln>
                <a:solidFill>
                  <a:schemeClr val="bg1"/>
                </a:solidFill>
                <a:effectLst>
                  <a:outerShdw blurRad="38100" dist="38100" dir="2700000" algn="tl">
                    <a:srgbClr val="000000">
                      <a:alpha val="43137"/>
                    </a:srgbClr>
                  </a:outerShdw>
                </a:effectLst>
              </a:rPr>
              <a:t>AOC HOME, Business and Gaming PC Monitors</a:t>
            </a:r>
          </a:p>
        </p:txBody>
      </p:sp>
      <p:sp>
        <p:nvSpPr>
          <p:cNvPr id="9" name="Rectangle 8"/>
          <p:cNvSpPr/>
          <p:nvPr/>
        </p:nvSpPr>
        <p:spPr>
          <a:xfrm>
            <a:off x="5925" y="6392517"/>
            <a:ext cx="9899010" cy="465483"/>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latin typeface="Tw Cen MT" panose="020B0602020104020603" pitchFamily="34" charset="0"/>
            </a:endParaRPr>
          </a:p>
        </p:txBody>
      </p:sp>
      <p:cxnSp>
        <p:nvCxnSpPr>
          <p:cNvPr id="98" name="Straight Connector 97"/>
          <p:cNvCxnSpPr/>
          <p:nvPr/>
        </p:nvCxnSpPr>
        <p:spPr>
          <a:xfrm>
            <a:off x="1191" y="6387612"/>
            <a:ext cx="9890791" cy="0"/>
          </a:xfrm>
          <a:prstGeom prst="line">
            <a:avLst/>
          </a:prstGeom>
          <a:ln>
            <a:solidFill>
              <a:srgbClr val="7A1701"/>
            </a:solidFill>
          </a:ln>
        </p:spPr>
        <p:style>
          <a:lnRef idx="2">
            <a:schemeClr val="dk1"/>
          </a:lnRef>
          <a:fillRef idx="0">
            <a:schemeClr val="dk1"/>
          </a:fillRef>
          <a:effectRef idx="1">
            <a:schemeClr val="dk1"/>
          </a:effectRef>
          <a:fontRef idx="minor">
            <a:schemeClr val="tx1"/>
          </a:fontRef>
        </p:style>
      </p:cxnSp>
      <p:cxnSp>
        <p:nvCxnSpPr>
          <p:cNvPr id="74" name="Straight Connector 73"/>
          <p:cNvCxnSpPr/>
          <p:nvPr/>
        </p:nvCxnSpPr>
        <p:spPr>
          <a:xfrm>
            <a:off x="8949" y="400427"/>
            <a:ext cx="9890791" cy="0"/>
          </a:xfrm>
          <a:prstGeom prst="line">
            <a:avLst/>
          </a:prstGeom>
          <a:ln/>
        </p:spPr>
        <p:style>
          <a:lnRef idx="3">
            <a:schemeClr val="accent3"/>
          </a:lnRef>
          <a:fillRef idx="0">
            <a:schemeClr val="accent3"/>
          </a:fillRef>
          <a:effectRef idx="2">
            <a:schemeClr val="accent3"/>
          </a:effectRef>
          <a:fontRef idx="minor">
            <a:schemeClr val="tx1"/>
          </a:fontRef>
        </p:style>
      </p:cxnSp>
      <p:sp>
        <p:nvSpPr>
          <p:cNvPr id="91" name="TextBox 90"/>
          <p:cNvSpPr txBox="1"/>
          <p:nvPr/>
        </p:nvSpPr>
        <p:spPr>
          <a:xfrm>
            <a:off x="5892229" y="1678537"/>
            <a:ext cx="2150051" cy="707886"/>
          </a:xfrm>
          <a:prstGeom prst="rect">
            <a:avLst/>
          </a:prstGeom>
          <a:noFill/>
        </p:spPr>
        <p:txBody>
          <a:bodyPr wrap="square" rtlCol="0">
            <a:spAutoFit/>
          </a:bodyPr>
          <a:lstStyle/>
          <a:p>
            <a:r>
              <a:rPr lang="en-US" sz="800" b="1" dirty="0"/>
              <a:t>27G2ZN3/BK AOC MONITOR 27'', GAMING</a:t>
            </a:r>
            <a:r>
              <a:rPr lang="en-US" sz="800" dirty="0"/>
              <a:t>, E, VA, 1920x1080, 80M:1, 1MS, 300 CD/M²,</a:t>
            </a:r>
            <a:r>
              <a:rPr lang="en-US" sz="800" dirty="0">
                <a:solidFill>
                  <a:srgbClr val="FF0000"/>
                </a:solidFill>
              </a:rPr>
              <a:t> 280Hz, </a:t>
            </a:r>
            <a:r>
              <a:rPr lang="en-US" sz="800" dirty="0"/>
              <a:t>DISPLAY PORT, TILT, PIVOT, SWIVEL, HEIGHT ADJUSTABLE, 2 X HDMI, 3Y, BLACK </a:t>
            </a:r>
            <a:r>
              <a:rPr lang="en-US" sz="800" b="1" dirty="0" smtClean="0">
                <a:solidFill>
                  <a:srgbClr val="FF0000"/>
                </a:solidFill>
              </a:rPr>
              <a:t>€</a:t>
            </a:r>
            <a:r>
              <a:rPr lang="en-GB" sz="800" b="1" dirty="0" smtClean="0">
                <a:solidFill>
                  <a:srgbClr val="FF0000"/>
                </a:solidFill>
              </a:rPr>
              <a:t>230</a:t>
            </a:r>
            <a:endParaRPr lang="en-US" sz="800" b="1" dirty="0">
              <a:solidFill>
                <a:srgbClr val="FF0000"/>
              </a:solidFill>
            </a:endParaRPr>
          </a:p>
        </p:txBody>
      </p:sp>
      <p:sp>
        <p:nvSpPr>
          <p:cNvPr id="93" name="Rectangle 92"/>
          <p:cNvSpPr/>
          <p:nvPr/>
        </p:nvSpPr>
        <p:spPr>
          <a:xfrm>
            <a:off x="3898968" y="1629903"/>
            <a:ext cx="2015851" cy="830997"/>
          </a:xfrm>
          <a:prstGeom prst="rect">
            <a:avLst/>
          </a:prstGeom>
        </p:spPr>
        <p:txBody>
          <a:bodyPr wrap="square">
            <a:spAutoFit/>
          </a:bodyPr>
          <a:lstStyle/>
          <a:p>
            <a:r>
              <a:rPr lang="en-US" sz="800" b="1" dirty="0"/>
              <a:t>25G3ZM/BK AOC MONITOR 24.5'',</a:t>
            </a:r>
            <a:r>
              <a:rPr lang="en-US" sz="800" dirty="0"/>
              <a:t>25G3ZM/BK GAMING, VA, 1920x1080, 80M:1, 0.5MS, 300 CD/M²,</a:t>
            </a:r>
            <a:r>
              <a:rPr lang="en-US" sz="800" dirty="0">
                <a:solidFill>
                  <a:srgbClr val="FF0000"/>
                </a:solidFill>
              </a:rPr>
              <a:t> 240Hz</a:t>
            </a:r>
            <a:r>
              <a:rPr lang="en-US" sz="800" dirty="0"/>
              <a:t>, 2 X HDMI, DISPLAY PORT, HEIGHT ADJUSTABLE, TILT, PIVOT, SWIVEL, VESA,  BORDERLESS , 3YW, BLACK </a:t>
            </a:r>
            <a:r>
              <a:rPr lang="en-US" sz="800" b="1" dirty="0">
                <a:solidFill>
                  <a:srgbClr val="FF0000"/>
                </a:solidFill>
              </a:rPr>
              <a:t>€</a:t>
            </a:r>
            <a:r>
              <a:rPr lang="en-US" sz="800" b="1" dirty="0" smtClean="0">
                <a:solidFill>
                  <a:srgbClr val="FF0000"/>
                </a:solidFill>
              </a:rPr>
              <a:t>194</a:t>
            </a:r>
            <a:endParaRPr lang="en-US" sz="800" b="1" dirty="0">
              <a:solidFill>
                <a:srgbClr val="FF0000"/>
              </a:solidFill>
            </a:endParaRPr>
          </a:p>
        </p:txBody>
      </p:sp>
      <p:sp>
        <p:nvSpPr>
          <p:cNvPr id="95" name="TextBox 94"/>
          <p:cNvSpPr txBox="1"/>
          <p:nvPr/>
        </p:nvSpPr>
        <p:spPr>
          <a:xfrm>
            <a:off x="7958319" y="1666157"/>
            <a:ext cx="2029987" cy="707886"/>
          </a:xfrm>
          <a:prstGeom prst="rect">
            <a:avLst/>
          </a:prstGeom>
          <a:noFill/>
        </p:spPr>
        <p:txBody>
          <a:bodyPr wrap="square" rtlCol="0">
            <a:spAutoFit/>
          </a:bodyPr>
          <a:lstStyle/>
          <a:p>
            <a:r>
              <a:rPr lang="en-US" sz="800" b="1" dirty="0"/>
              <a:t>C27G4ZXE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AMD FREESYNC/G-SYNC OMPATIBLE, 2X HDMI, DISPLAY PORT, 3YW, BLACK </a:t>
            </a:r>
            <a:r>
              <a:rPr lang="en-US" sz="800" b="1" dirty="0" smtClean="0">
                <a:solidFill>
                  <a:srgbClr val="FF0000"/>
                </a:solidFill>
              </a:rPr>
              <a:t>€</a:t>
            </a:r>
            <a:r>
              <a:rPr lang="en-GB" sz="800" b="1" dirty="0" smtClean="0">
                <a:solidFill>
                  <a:srgbClr val="FF0000"/>
                </a:solidFill>
              </a:rPr>
              <a:t>230</a:t>
            </a:r>
            <a:endParaRPr lang="en-US" sz="800" b="1" dirty="0">
              <a:solidFill>
                <a:srgbClr val="FF0000"/>
              </a:solidFill>
            </a:endParaRPr>
          </a:p>
        </p:txBody>
      </p:sp>
      <p:pic>
        <p:nvPicPr>
          <p:cNvPr id="96" name="Picture 9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293743" y="459448"/>
            <a:ext cx="1261748" cy="968436"/>
          </a:xfrm>
          <a:prstGeom prst="rect">
            <a:avLst/>
          </a:prstGeom>
        </p:spPr>
      </p:pic>
      <p:sp>
        <p:nvSpPr>
          <p:cNvPr id="97" name="TextBox 96"/>
          <p:cNvSpPr txBox="1"/>
          <p:nvPr/>
        </p:nvSpPr>
        <p:spPr>
          <a:xfrm>
            <a:off x="1941370" y="3618823"/>
            <a:ext cx="2117882" cy="707886"/>
          </a:xfrm>
          <a:prstGeom prst="rect">
            <a:avLst/>
          </a:prstGeom>
          <a:noFill/>
        </p:spPr>
        <p:txBody>
          <a:bodyPr wrap="square" rtlCol="0">
            <a:spAutoFit/>
          </a:bodyPr>
          <a:lstStyle/>
          <a:p>
            <a:r>
              <a:rPr lang="en-US" sz="800" b="1" dirty="0"/>
              <a:t>CQ27G4X AOC MONITOR</a:t>
            </a:r>
            <a:r>
              <a:rPr lang="en-US" sz="800" dirty="0"/>
              <a:t>, </a:t>
            </a:r>
            <a:r>
              <a:rPr lang="en-US" sz="800" b="1" dirty="0">
                <a:solidFill>
                  <a:srgbClr val="FF0000"/>
                </a:solidFill>
              </a:rPr>
              <a:t>CURVED</a:t>
            </a:r>
            <a:r>
              <a:rPr lang="en-US" sz="800" dirty="0">
                <a:solidFill>
                  <a:srgbClr val="FF0000"/>
                </a:solidFill>
              </a:rPr>
              <a:t> </a:t>
            </a:r>
            <a:r>
              <a:rPr lang="en-US" sz="800" b="1" dirty="0"/>
              <a:t>GAMING</a:t>
            </a:r>
            <a:r>
              <a:rPr lang="en-US" sz="800" dirty="0"/>
              <a:t> 27'', G, </a:t>
            </a:r>
            <a:r>
              <a:rPr lang="en-US" sz="800" dirty="0">
                <a:solidFill>
                  <a:srgbClr val="FF0000"/>
                </a:solidFill>
              </a:rPr>
              <a:t>180HZ, </a:t>
            </a:r>
            <a:r>
              <a:rPr lang="en-US" sz="800" dirty="0"/>
              <a:t>VA LED, 2560x1440, 80M:1, 0.5MS, 300 CD/M², AMD FREESYNC, TILT, SWIVEL, HEIGHT ADJUSTABLE, 2X HDMI, DISPLAY PORT, FRAMELESS, 3YW, BLACK </a:t>
            </a:r>
            <a:r>
              <a:rPr lang="en-US" sz="800" b="1" dirty="0" smtClean="0">
                <a:solidFill>
                  <a:srgbClr val="FF0000"/>
                </a:solidFill>
              </a:rPr>
              <a:t>€</a:t>
            </a:r>
            <a:r>
              <a:rPr lang="en-GB" sz="800" b="1" dirty="0" smtClean="0">
                <a:solidFill>
                  <a:srgbClr val="FF0000"/>
                </a:solidFill>
              </a:rPr>
              <a:t>235</a:t>
            </a:r>
            <a:endParaRPr lang="en-US" sz="800" b="1" dirty="0">
              <a:solidFill>
                <a:srgbClr val="FF0000"/>
              </a:solidFill>
            </a:endParaRPr>
          </a:p>
        </p:txBody>
      </p:sp>
      <p:pic>
        <p:nvPicPr>
          <p:cNvPr id="99" name="Picture 98"/>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2346792" y="2448555"/>
            <a:ext cx="1260630" cy="1025987"/>
          </a:xfrm>
          <a:prstGeom prst="rect">
            <a:avLst/>
          </a:prstGeom>
        </p:spPr>
      </p:pic>
      <p:sp>
        <p:nvSpPr>
          <p:cNvPr id="100" name="TextBox 99"/>
          <p:cNvSpPr txBox="1"/>
          <p:nvPr/>
        </p:nvSpPr>
        <p:spPr>
          <a:xfrm>
            <a:off x="5911063" y="3619235"/>
            <a:ext cx="2053495" cy="707886"/>
          </a:xfrm>
          <a:prstGeom prst="rect">
            <a:avLst/>
          </a:prstGeom>
          <a:noFill/>
        </p:spPr>
        <p:txBody>
          <a:bodyPr wrap="square" rtlCol="0">
            <a:spAutoFit/>
          </a:bodyPr>
          <a:lstStyle/>
          <a:p>
            <a:r>
              <a:rPr lang="en-US" sz="800" b="1" dirty="0"/>
              <a:t>C27G2Z3/BK AOC MONITOR 27'', GAMING</a:t>
            </a:r>
            <a:r>
              <a:rPr lang="en-US" sz="800" dirty="0"/>
              <a:t> </a:t>
            </a:r>
            <a:r>
              <a:rPr lang="en-US" sz="800" b="1" dirty="0">
                <a:solidFill>
                  <a:srgbClr val="FF0000"/>
                </a:solidFill>
              </a:rPr>
              <a:t>CURVED</a:t>
            </a:r>
            <a:r>
              <a:rPr lang="en-US" sz="800" dirty="0"/>
              <a:t>, F, VA LED, 1920x1080, 80M:1, 0.5MS, 300 CD/M², HEIGHT ADJUSTABLE, SWIVEL, TILT, </a:t>
            </a:r>
            <a:r>
              <a:rPr lang="en-US" sz="800" dirty="0">
                <a:solidFill>
                  <a:srgbClr val="FF0000"/>
                </a:solidFill>
              </a:rPr>
              <a:t>280 Hz, </a:t>
            </a:r>
            <a:r>
              <a:rPr lang="en-US" sz="800" dirty="0"/>
              <a:t>2X HDMI, DISPLAY PORT, FRAMELESS , 3YW, BLACK-RED </a:t>
            </a:r>
            <a:r>
              <a:rPr lang="en-US" sz="800" b="1" dirty="0" smtClean="0">
                <a:solidFill>
                  <a:srgbClr val="FF0000"/>
                </a:solidFill>
              </a:rPr>
              <a:t>€</a:t>
            </a:r>
            <a:r>
              <a:rPr lang="en-GB" sz="800" b="1" dirty="0" smtClean="0">
                <a:solidFill>
                  <a:srgbClr val="FF0000"/>
                </a:solidFill>
              </a:rPr>
              <a:t>238</a:t>
            </a:r>
            <a:endParaRPr lang="en-US" sz="800" b="1" dirty="0">
              <a:solidFill>
                <a:srgbClr val="FF0000"/>
              </a:solidFill>
            </a:endParaRPr>
          </a:p>
        </p:txBody>
      </p:sp>
      <p:pic>
        <p:nvPicPr>
          <p:cNvPr id="101" name="Picture 100"/>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55915" y="2415783"/>
            <a:ext cx="1367407" cy="1208406"/>
          </a:xfrm>
          <a:prstGeom prst="rect">
            <a:avLst/>
          </a:prstGeom>
        </p:spPr>
      </p:pic>
      <p:sp>
        <p:nvSpPr>
          <p:cNvPr id="102" name="TextBox 101"/>
          <p:cNvSpPr txBox="1"/>
          <p:nvPr/>
        </p:nvSpPr>
        <p:spPr>
          <a:xfrm>
            <a:off x="7898294" y="3579639"/>
            <a:ext cx="2068272" cy="830997"/>
          </a:xfrm>
          <a:prstGeom prst="rect">
            <a:avLst/>
          </a:prstGeom>
          <a:noFill/>
        </p:spPr>
        <p:txBody>
          <a:bodyPr wrap="square" rtlCol="0">
            <a:spAutoFit/>
          </a:bodyPr>
          <a:lstStyle/>
          <a:p>
            <a:r>
              <a:rPr lang="en-US" sz="800" b="1" dirty="0"/>
              <a:t>C27G4ZXU AOC MONITOR 27'', GAMING</a:t>
            </a:r>
            <a:r>
              <a:rPr lang="en-US" sz="800" dirty="0"/>
              <a:t> </a:t>
            </a:r>
            <a:r>
              <a:rPr lang="en-US" sz="800" b="1" dirty="0">
                <a:solidFill>
                  <a:srgbClr val="FF0000"/>
                </a:solidFill>
              </a:rPr>
              <a:t>CURVED</a:t>
            </a:r>
            <a:r>
              <a:rPr lang="en-US" sz="800" dirty="0"/>
              <a:t>, E, VA LED, 1920x1080, 80M:1, 0.3MS, </a:t>
            </a:r>
            <a:r>
              <a:rPr lang="en-US" sz="800" dirty="0">
                <a:solidFill>
                  <a:srgbClr val="FF0000"/>
                </a:solidFill>
              </a:rPr>
              <a:t>280HZ, </a:t>
            </a:r>
            <a:r>
              <a:rPr lang="en-US" sz="800" dirty="0"/>
              <a:t>300 CD/M², TILT, SWIVEL, HEIGHT ADJUSTABLE, AMD FREESYNC/G-SYNC COMPATIBLE, 2X HDMI, DISPLAY PORT, 3YW, BLACK </a:t>
            </a:r>
            <a:r>
              <a:rPr lang="en-US" sz="800" b="1" dirty="0" smtClean="0">
                <a:solidFill>
                  <a:srgbClr val="FF0000"/>
                </a:solidFill>
              </a:rPr>
              <a:t>€</a:t>
            </a:r>
            <a:r>
              <a:rPr lang="en-GB" sz="800" b="1" dirty="0" smtClean="0">
                <a:solidFill>
                  <a:srgbClr val="FF0000"/>
                </a:solidFill>
              </a:rPr>
              <a:t>249</a:t>
            </a:r>
            <a:endParaRPr lang="en-US" sz="800" b="1" dirty="0">
              <a:solidFill>
                <a:srgbClr val="FF0000"/>
              </a:solidFill>
            </a:endParaRPr>
          </a:p>
        </p:txBody>
      </p:sp>
      <p:sp>
        <p:nvSpPr>
          <p:cNvPr id="103" name="TextBox 102"/>
          <p:cNvSpPr txBox="1"/>
          <p:nvPr/>
        </p:nvSpPr>
        <p:spPr>
          <a:xfrm>
            <a:off x="5944180" y="5589380"/>
            <a:ext cx="1987259" cy="830997"/>
          </a:xfrm>
          <a:prstGeom prst="rect">
            <a:avLst/>
          </a:prstGeom>
          <a:noFill/>
        </p:spPr>
        <p:txBody>
          <a:bodyPr wrap="square" rtlCol="0">
            <a:spAutoFit/>
          </a:bodyPr>
          <a:lstStyle/>
          <a:p>
            <a:r>
              <a:rPr lang="en-US" sz="800" b="1" dirty="0"/>
              <a:t>Q27G3XMN/BK AOC MONITOR 27'', GAMING</a:t>
            </a:r>
            <a:r>
              <a:rPr lang="en-US" sz="800" dirty="0"/>
              <a:t>, G, VA, MINI LED, </a:t>
            </a:r>
            <a:r>
              <a:rPr lang="en-US" sz="800" dirty="0">
                <a:solidFill>
                  <a:srgbClr val="FF0000"/>
                </a:solidFill>
              </a:rPr>
              <a:t>2560 X 1440, </a:t>
            </a:r>
            <a:r>
              <a:rPr lang="en-US" sz="800" dirty="0"/>
              <a:t>80M:1, 1MS, 1000 CD/M², </a:t>
            </a:r>
            <a:r>
              <a:rPr lang="en-US" sz="800" dirty="0">
                <a:solidFill>
                  <a:srgbClr val="FF0000"/>
                </a:solidFill>
              </a:rPr>
              <a:t>180Hz, </a:t>
            </a:r>
            <a:r>
              <a:rPr lang="en-US" sz="800" dirty="0"/>
              <a:t>TILT, HEIGHT ADJUSTABLE, SWIVEL, PIVOT, 2 X HDMI, 1 X DISPLAY PORT, 3YW, BLACK-RED </a:t>
            </a:r>
            <a:r>
              <a:rPr lang="en-US" sz="800" b="1" dirty="0" smtClean="0">
                <a:solidFill>
                  <a:srgbClr val="FF0000"/>
                </a:solidFill>
              </a:rPr>
              <a:t>€</a:t>
            </a:r>
            <a:r>
              <a:rPr lang="en-GB" sz="800" b="1" dirty="0" smtClean="0">
                <a:solidFill>
                  <a:srgbClr val="FF0000"/>
                </a:solidFill>
              </a:rPr>
              <a:t>379</a:t>
            </a:r>
            <a:endParaRPr lang="en-US" sz="800" b="1" dirty="0">
              <a:solidFill>
                <a:srgbClr val="FF0000"/>
              </a:solidFill>
            </a:endParaRPr>
          </a:p>
        </p:txBody>
      </p:sp>
      <p:sp>
        <p:nvSpPr>
          <p:cNvPr id="104" name="TextBox 103"/>
          <p:cNvSpPr txBox="1"/>
          <p:nvPr/>
        </p:nvSpPr>
        <p:spPr>
          <a:xfrm>
            <a:off x="7932192" y="5547651"/>
            <a:ext cx="1996186" cy="830997"/>
          </a:xfrm>
          <a:prstGeom prst="rect">
            <a:avLst/>
          </a:prstGeom>
          <a:noFill/>
        </p:spPr>
        <p:txBody>
          <a:bodyPr wrap="square" rtlCol="0">
            <a:spAutoFit/>
          </a:bodyPr>
          <a:lstStyle/>
          <a:p>
            <a:r>
              <a:rPr lang="en-US" sz="800" b="1" dirty="0"/>
              <a:t>AG276QZD2 AOC MONITOR 27'' GAMING</a:t>
            </a:r>
            <a:r>
              <a:rPr lang="en-US" sz="800" dirty="0"/>
              <a:t> </a:t>
            </a:r>
            <a:r>
              <a:rPr lang="en-US" sz="800" b="1" dirty="0">
                <a:solidFill>
                  <a:srgbClr val="FF0000"/>
                </a:solidFill>
              </a:rPr>
              <a:t>AGON PRO, OLED</a:t>
            </a:r>
            <a:r>
              <a:rPr lang="en-US" sz="800" dirty="0"/>
              <a:t>, 2560x1440, 80M:1, </a:t>
            </a:r>
            <a:r>
              <a:rPr lang="en-US" sz="800" dirty="0">
                <a:solidFill>
                  <a:srgbClr val="FF0000"/>
                </a:solidFill>
              </a:rPr>
              <a:t>240Hz, </a:t>
            </a:r>
            <a:r>
              <a:rPr lang="en-US" sz="800" dirty="0"/>
              <a:t>0.03MS, </a:t>
            </a:r>
            <a:r>
              <a:rPr lang="en-US" sz="800" dirty="0">
                <a:solidFill>
                  <a:srgbClr val="FF0000"/>
                </a:solidFill>
              </a:rPr>
              <a:t>1000 CD/M2, </a:t>
            </a:r>
            <a:r>
              <a:rPr lang="en-US" sz="800" dirty="0"/>
              <a:t>SPEAKERS, G-SYNC COMPATIBLE, TILT, SWIVEL, PIVOT, HEIGHT ADJUSTABLE, HDMI X 2, DISPLAY PORT X 2, USB 3.2 X 2, BLACK </a:t>
            </a:r>
            <a:r>
              <a:rPr lang="en-US" sz="800" b="1" dirty="0" smtClean="0">
                <a:solidFill>
                  <a:srgbClr val="FF0000"/>
                </a:solidFill>
              </a:rPr>
              <a:t>€</a:t>
            </a:r>
            <a:r>
              <a:rPr lang="en-US" sz="800" b="1" dirty="0" smtClean="0">
                <a:solidFill>
                  <a:srgbClr val="FF0000"/>
                </a:solidFill>
              </a:rPr>
              <a:t>677</a:t>
            </a:r>
            <a:endParaRPr lang="en-US" sz="800" b="1" dirty="0">
              <a:solidFill>
                <a:srgbClr val="FF0000"/>
              </a:solidFill>
            </a:endParaRPr>
          </a:p>
        </p:txBody>
      </p:sp>
      <p:pic>
        <p:nvPicPr>
          <p:cNvPr id="105" name="Picture 104"/>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8238869" y="4427613"/>
            <a:ext cx="1343829" cy="1073337"/>
          </a:xfrm>
          <a:prstGeom prst="rect">
            <a:avLst/>
          </a:prstGeom>
        </p:spPr>
      </p:pic>
      <p:pic>
        <p:nvPicPr>
          <p:cNvPr id="106" name="Picture 105"/>
          <p:cNvPicPr>
            <a:picLocks noChangeAspect="1"/>
          </p:cNvPicPr>
          <p:nvPr/>
        </p:nvPicPr>
        <p:blipFill rotWithShape="1">
          <a:blip r:embed="rId9" cstate="print">
            <a:extLst>
              <a:ext uri="{28A0092B-C50C-407E-A947-70E740481C1C}">
                <a14:useLocalDpi xmlns:a14="http://schemas.microsoft.com/office/drawing/2010/main" val="0"/>
              </a:ext>
            </a:extLst>
          </a:blip>
          <a:srcRect l="3809" t="12699" r="3619" b="1968"/>
          <a:stretch/>
        </p:blipFill>
        <p:spPr>
          <a:xfrm>
            <a:off x="4292157" y="449032"/>
            <a:ext cx="1275678" cy="1175933"/>
          </a:xfrm>
          <a:prstGeom prst="rect">
            <a:avLst/>
          </a:prstGeom>
        </p:spPr>
      </p:pic>
      <p:pic>
        <p:nvPicPr>
          <p:cNvPr id="107" name="Picture 10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333260" y="2460634"/>
            <a:ext cx="1239722" cy="951530"/>
          </a:xfrm>
          <a:prstGeom prst="rect">
            <a:avLst/>
          </a:prstGeom>
        </p:spPr>
      </p:pic>
      <p:pic>
        <p:nvPicPr>
          <p:cNvPr id="108" name="Picture 107"/>
          <p:cNvPicPr>
            <a:picLocks noChangeAspect="1"/>
          </p:cNvPicPr>
          <p:nvPr/>
        </p:nvPicPr>
        <p:blipFill rotWithShape="1">
          <a:blip r:embed="rId10" cstate="print">
            <a:extLst>
              <a:ext uri="{28A0092B-C50C-407E-A947-70E740481C1C}">
                <a14:useLocalDpi xmlns:a14="http://schemas.microsoft.com/office/drawing/2010/main" val="0"/>
              </a:ext>
            </a:extLst>
          </a:blip>
          <a:srcRect l="3809" t="12699" r="3619" b="1968"/>
          <a:stretch/>
        </p:blipFill>
        <p:spPr>
          <a:xfrm>
            <a:off x="6302973" y="4436763"/>
            <a:ext cx="1253039" cy="1155065"/>
          </a:xfrm>
          <a:prstGeom prst="rect">
            <a:avLst/>
          </a:prstGeom>
        </p:spPr>
      </p:pic>
      <p:pic>
        <p:nvPicPr>
          <p:cNvPr id="2" name="Picture 1"/>
          <p:cNvPicPr>
            <a:picLocks noChangeAspect="1"/>
          </p:cNvPicPr>
          <p:nvPr/>
        </p:nvPicPr>
        <p:blipFill rotWithShape="1">
          <a:blip r:embed="rId11" cstate="print">
            <a:extLst>
              <a:ext uri="{28A0092B-C50C-407E-A947-70E740481C1C}">
                <a14:useLocalDpi xmlns:a14="http://schemas.microsoft.com/office/drawing/2010/main" val="0"/>
              </a:ext>
            </a:extLst>
          </a:blip>
          <a:srcRect l="3937" t="11174" r="2857" b="12889"/>
          <a:stretch/>
        </p:blipFill>
        <p:spPr>
          <a:xfrm>
            <a:off x="335219" y="2460634"/>
            <a:ext cx="1298667" cy="1058042"/>
          </a:xfrm>
          <a:prstGeom prst="rect">
            <a:avLst/>
          </a:prstGeom>
        </p:spPr>
      </p:pic>
      <p:sp>
        <p:nvSpPr>
          <p:cNvPr id="33" name="TextBox 32"/>
          <p:cNvSpPr txBox="1"/>
          <p:nvPr/>
        </p:nvSpPr>
        <p:spPr>
          <a:xfrm>
            <a:off x="-17020" y="3631932"/>
            <a:ext cx="1889115" cy="707886"/>
          </a:xfrm>
          <a:prstGeom prst="rect">
            <a:avLst/>
          </a:prstGeom>
          <a:noFill/>
        </p:spPr>
        <p:txBody>
          <a:bodyPr wrap="square" rtlCol="0">
            <a:spAutoFit/>
          </a:bodyPr>
          <a:lstStyle/>
          <a:p>
            <a:r>
              <a:rPr lang="en-US" sz="800" b="1" dirty="0"/>
              <a:t>Q27G4XF AOC MONITOR GAMING </a:t>
            </a:r>
            <a:r>
              <a:rPr lang="en-US" sz="800" dirty="0"/>
              <a:t>27'', G, 180HZ, IPS LED, </a:t>
            </a:r>
            <a:r>
              <a:rPr lang="en-US" sz="800" dirty="0">
                <a:solidFill>
                  <a:srgbClr val="FF0000"/>
                </a:solidFill>
              </a:rPr>
              <a:t>2560x1440</a:t>
            </a:r>
            <a:r>
              <a:rPr lang="en-US" sz="800" dirty="0"/>
              <a:t>, 1 MS, 80M:1, 300 CD/M², HEIGHT ADJUSTABLE, TILT, SWIVEL, PIVOT, 2X HDMI, DISPLAY PORT, 3YW, BLACK-RED </a:t>
            </a:r>
            <a:r>
              <a:rPr lang="en-US" sz="800" b="1" dirty="0" smtClean="0">
                <a:solidFill>
                  <a:srgbClr val="FF0000"/>
                </a:solidFill>
              </a:rPr>
              <a:t>€</a:t>
            </a:r>
            <a:r>
              <a:rPr lang="en-GB" sz="800" b="1" dirty="0" smtClean="0">
                <a:solidFill>
                  <a:srgbClr val="FF0000"/>
                </a:solidFill>
              </a:rPr>
              <a:t>232</a:t>
            </a:r>
            <a:endParaRPr lang="en-US" sz="800" b="1" dirty="0">
              <a:solidFill>
                <a:srgbClr val="FF0000"/>
              </a:solidFill>
            </a:endParaRPr>
          </a:p>
        </p:txBody>
      </p:sp>
      <p:pic>
        <p:nvPicPr>
          <p:cNvPr id="34" name="Picture 33"/>
          <p:cNvPicPr>
            <a:picLocks noChangeAspect="1"/>
          </p:cNvPicPr>
          <p:nvPr/>
        </p:nvPicPr>
        <p:blipFill rotWithShape="1">
          <a:blip r:embed="rId11" cstate="print">
            <a:extLst>
              <a:ext uri="{28A0092B-C50C-407E-A947-70E740481C1C}">
                <a14:useLocalDpi xmlns:a14="http://schemas.microsoft.com/office/drawing/2010/main" val="0"/>
              </a:ext>
            </a:extLst>
          </a:blip>
          <a:srcRect l="3937" t="11174" r="2857" b="12889"/>
          <a:stretch/>
        </p:blipFill>
        <p:spPr>
          <a:xfrm>
            <a:off x="4274739" y="2431003"/>
            <a:ext cx="1298667" cy="1058042"/>
          </a:xfrm>
          <a:prstGeom prst="rect">
            <a:avLst/>
          </a:prstGeom>
        </p:spPr>
      </p:pic>
      <p:sp>
        <p:nvSpPr>
          <p:cNvPr id="35" name="TextBox 34"/>
          <p:cNvSpPr txBox="1"/>
          <p:nvPr/>
        </p:nvSpPr>
        <p:spPr>
          <a:xfrm>
            <a:off x="3924498" y="3619762"/>
            <a:ext cx="2130694" cy="707886"/>
          </a:xfrm>
          <a:prstGeom prst="rect">
            <a:avLst/>
          </a:prstGeom>
          <a:noFill/>
        </p:spPr>
        <p:txBody>
          <a:bodyPr wrap="square" rtlCol="0">
            <a:spAutoFit/>
          </a:bodyPr>
          <a:lstStyle/>
          <a:p>
            <a:r>
              <a:rPr lang="en-US" sz="800" b="1" dirty="0"/>
              <a:t>Q27G4X AOC MONITOR GAMING 27'', </a:t>
            </a:r>
            <a:r>
              <a:rPr lang="en-US" sz="800" dirty="0"/>
              <a:t>G, 180HZ, SPEAKERS, IPS LED, </a:t>
            </a:r>
            <a:r>
              <a:rPr lang="en-US" sz="800" dirty="0">
                <a:solidFill>
                  <a:srgbClr val="FF0000"/>
                </a:solidFill>
              </a:rPr>
              <a:t>2560x1440</a:t>
            </a:r>
            <a:r>
              <a:rPr lang="en-US" sz="800" dirty="0"/>
              <a:t>, 80M:1, 400 CD/M², HEIGHT ADJUSTABLE, TILT, SWIVEL, PIVOT, 2X HDMI, DISPLAY PORT, FRAMELESS , 3YW, BLACK-RED </a:t>
            </a:r>
            <a:r>
              <a:rPr lang="en-US" sz="800" b="1" dirty="0" smtClean="0">
                <a:solidFill>
                  <a:srgbClr val="FF0000"/>
                </a:solidFill>
              </a:rPr>
              <a:t>€</a:t>
            </a:r>
            <a:r>
              <a:rPr lang="en-GB" sz="800" b="1" dirty="0" smtClean="0">
                <a:solidFill>
                  <a:srgbClr val="FF0000"/>
                </a:solidFill>
              </a:rPr>
              <a:t>235</a:t>
            </a:r>
            <a:endParaRPr lang="en-US" sz="800" b="1" dirty="0">
              <a:solidFill>
                <a:srgbClr val="FF0000"/>
              </a:solidFill>
            </a:endParaRPr>
          </a:p>
        </p:txBody>
      </p:sp>
      <p:pic>
        <p:nvPicPr>
          <p:cNvPr id="16" name="Picture 15"/>
          <p:cNvPicPr>
            <a:picLocks noChangeAspect="1"/>
          </p:cNvPicPr>
          <p:nvPr/>
        </p:nvPicPr>
        <p:blipFill rotWithShape="1">
          <a:blip r:embed="rId12" cstate="print">
            <a:extLst>
              <a:ext uri="{28A0092B-C50C-407E-A947-70E740481C1C}">
                <a14:useLocalDpi xmlns:a14="http://schemas.microsoft.com/office/drawing/2010/main" val="0"/>
              </a:ext>
            </a:extLst>
          </a:blip>
          <a:srcRect l="17350" t="10159" r="16948" b="7937"/>
          <a:stretch/>
        </p:blipFill>
        <p:spPr>
          <a:xfrm>
            <a:off x="6246656" y="432477"/>
            <a:ext cx="1361325" cy="1193009"/>
          </a:xfrm>
          <a:prstGeom prst="rect">
            <a:avLst/>
          </a:prstGeom>
        </p:spPr>
      </p:pic>
      <p:sp>
        <p:nvSpPr>
          <p:cNvPr id="39" name="TextBox 38"/>
          <p:cNvSpPr txBox="1"/>
          <p:nvPr/>
        </p:nvSpPr>
        <p:spPr>
          <a:xfrm>
            <a:off x="-39816" y="5652977"/>
            <a:ext cx="2019365" cy="707886"/>
          </a:xfrm>
          <a:prstGeom prst="rect">
            <a:avLst/>
          </a:prstGeom>
          <a:noFill/>
        </p:spPr>
        <p:txBody>
          <a:bodyPr wrap="square" rtlCol="0">
            <a:spAutoFit/>
          </a:bodyPr>
          <a:lstStyle/>
          <a:p>
            <a:r>
              <a:rPr lang="en-US" sz="800" b="1" dirty="0"/>
              <a:t>C32G2ZE/BK</a:t>
            </a:r>
            <a:r>
              <a:rPr lang="en-US" sz="800" dirty="0"/>
              <a:t> </a:t>
            </a:r>
            <a:r>
              <a:rPr lang="en-US" sz="800" b="1" dirty="0"/>
              <a:t> AOC MONITOR 31.5'', GAMING CURVED</a:t>
            </a:r>
            <a:r>
              <a:rPr lang="en-US" sz="800" dirty="0"/>
              <a:t>, F, VA LED, FHD 1920x1080, 80M:1, 0.5MS, FREESYNC, </a:t>
            </a:r>
            <a:r>
              <a:rPr lang="en-US" sz="800" dirty="0">
                <a:solidFill>
                  <a:srgbClr val="FF0000"/>
                </a:solidFill>
              </a:rPr>
              <a:t>240 Hz</a:t>
            </a:r>
            <a:r>
              <a:rPr lang="en-US" sz="800" dirty="0"/>
              <a:t>, FLICKERFREE, TILT, HDMIx2, DP, WALLMOUNT, 3YW, BLACK </a:t>
            </a:r>
            <a:r>
              <a:rPr lang="en-US" sz="800" b="1" dirty="0" smtClean="0">
                <a:solidFill>
                  <a:srgbClr val="FF0000"/>
                </a:solidFill>
              </a:rPr>
              <a:t>€</a:t>
            </a:r>
            <a:r>
              <a:rPr lang="en-GB" sz="800" b="1" dirty="0" smtClean="0">
                <a:solidFill>
                  <a:srgbClr val="FF0000"/>
                </a:solidFill>
              </a:rPr>
              <a:t>265</a:t>
            </a:r>
            <a:endParaRPr lang="en-US" sz="800" b="1" dirty="0">
              <a:solidFill>
                <a:srgbClr val="FF0000"/>
              </a:solidFill>
            </a:endParaRPr>
          </a:p>
        </p:txBody>
      </p:sp>
      <p:sp>
        <p:nvSpPr>
          <p:cNvPr id="40" name="TextBox 39"/>
          <p:cNvSpPr txBox="1"/>
          <p:nvPr/>
        </p:nvSpPr>
        <p:spPr>
          <a:xfrm>
            <a:off x="1941370" y="5595749"/>
            <a:ext cx="1994644" cy="707886"/>
          </a:xfrm>
          <a:prstGeom prst="rect">
            <a:avLst/>
          </a:prstGeom>
          <a:noFill/>
        </p:spPr>
        <p:txBody>
          <a:bodyPr wrap="square" rtlCol="0">
            <a:spAutoFit/>
          </a:bodyPr>
          <a:lstStyle/>
          <a:p>
            <a:r>
              <a:rPr lang="en-US" sz="800" b="1" dirty="0"/>
              <a:t>CQ32G4VE AOC MONITOR CURVED GAMING 32'', </a:t>
            </a:r>
            <a:r>
              <a:rPr lang="en-US" sz="800" dirty="0"/>
              <a:t>VA, G, 180HZ, </a:t>
            </a:r>
            <a:r>
              <a:rPr lang="en-US" sz="800" dirty="0" smtClean="0"/>
              <a:t>2560x1440</a:t>
            </a:r>
            <a:r>
              <a:rPr lang="en-US" sz="800" dirty="0"/>
              <a:t>, 80M:1, 300 CD/M², AMD FREESYNC, TILT, 2X HDMI, DISPLAY PORT, FRAMELESS , 3YW, BLACK/RED </a:t>
            </a:r>
            <a:r>
              <a:rPr lang="en-US" sz="800" b="1" dirty="0" smtClean="0">
                <a:solidFill>
                  <a:srgbClr val="FF0000"/>
                </a:solidFill>
              </a:rPr>
              <a:t>€</a:t>
            </a:r>
            <a:r>
              <a:rPr lang="en-GB" sz="800" b="1" dirty="0" smtClean="0">
                <a:solidFill>
                  <a:srgbClr val="FF0000"/>
                </a:solidFill>
              </a:rPr>
              <a:t>275</a:t>
            </a:r>
            <a:endParaRPr lang="en-US" sz="800" b="1" dirty="0">
              <a:solidFill>
                <a:srgbClr val="FF0000"/>
              </a:solidFill>
            </a:endParaRPr>
          </a:p>
        </p:txBody>
      </p:sp>
      <p:pic>
        <p:nvPicPr>
          <p:cNvPr id="17" name="Picture 16"/>
          <p:cNvPicPr>
            <a:picLocks noChangeAspect="1"/>
          </p:cNvPicPr>
          <p:nvPr/>
        </p:nvPicPr>
        <p:blipFill rotWithShape="1">
          <a:blip r:embed="rId13" cstate="print">
            <a:extLst>
              <a:ext uri="{28A0092B-C50C-407E-A947-70E740481C1C}">
                <a14:useLocalDpi xmlns:a14="http://schemas.microsoft.com/office/drawing/2010/main" val="0"/>
              </a:ext>
            </a:extLst>
          </a:blip>
          <a:srcRect l="4064" t="12063" r="4000" b="18603"/>
          <a:stretch/>
        </p:blipFill>
        <p:spPr>
          <a:xfrm>
            <a:off x="295515" y="4428715"/>
            <a:ext cx="1357476" cy="1023732"/>
          </a:xfrm>
          <a:prstGeom prst="rect">
            <a:avLst/>
          </a:prstGeom>
        </p:spPr>
      </p:pic>
      <p:pic>
        <p:nvPicPr>
          <p:cNvPr id="18" name="Picture 17"/>
          <p:cNvPicPr>
            <a:picLocks noChangeAspect="1"/>
          </p:cNvPicPr>
          <p:nvPr/>
        </p:nvPicPr>
        <p:blipFill rotWithShape="1">
          <a:blip r:embed="rId14" cstate="print">
            <a:extLst>
              <a:ext uri="{28A0092B-C50C-407E-A947-70E740481C1C}">
                <a14:useLocalDpi xmlns:a14="http://schemas.microsoft.com/office/drawing/2010/main" val="0"/>
              </a:ext>
            </a:extLst>
          </a:blip>
          <a:srcRect l="3163" t="13714" r="1802" b="9588"/>
          <a:stretch/>
        </p:blipFill>
        <p:spPr>
          <a:xfrm>
            <a:off x="2299473" y="4449952"/>
            <a:ext cx="1373952" cy="1033458"/>
          </a:xfrm>
          <a:prstGeom prst="rect">
            <a:avLst/>
          </a:prstGeom>
        </p:spPr>
      </p:pic>
      <p:sp>
        <p:nvSpPr>
          <p:cNvPr id="41" name="Rectangle 40"/>
          <p:cNvSpPr/>
          <p:nvPr/>
        </p:nvSpPr>
        <p:spPr>
          <a:xfrm>
            <a:off x="1907823" y="1628964"/>
            <a:ext cx="2099174" cy="830997"/>
          </a:xfrm>
          <a:prstGeom prst="rect">
            <a:avLst/>
          </a:prstGeom>
        </p:spPr>
        <p:txBody>
          <a:bodyPr wrap="square">
            <a:spAutoFit/>
          </a:bodyPr>
          <a:lstStyle/>
          <a:p>
            <a:r>
              <a:rPr lang="en-US" sz="800" b="1" dirty="0"/>
              <a:t>24G4X </a:t>
            </a:r>
            <a:r>
              <a:rPr lang="en-US" sz="800" dirty="0"/>
              <a:t>AOC MONITOR 23.8'', </a:t>
            </a:r>
            <a:r>
              <a:rPr lang="en-US" sz="800" b="1" dirty="0"/>
              <a:t>GAMING</a:t>
            </a:r>
            <a:r>
              <a:rPr lang="en-US" sz="800" dirty="0"/>
              <a:t>, E, IPS, </a:t>
            </a:r>
            <a:r>
              <a:rPr lang="en-US" sz="800" b="1" dirty="0">
                <a:solidFill>
                  <a:srgbClr val="FF0000"/>
                </a:solidFill>
              </a:rPr>
              <a:t>SPEAKERS</a:t>
            </a:r>
            <a:r>
              <a:rPr lang="en-US" sz="800" dirty="0"/>
              <a:t>, 1920x1080,  80M:1, 1MS, 250 CD/M²,TILT, HEIGHT ADJUSTABLE, SWIVEL, PIVOT, AMD FREESYNC-G-SYNC COMPATIBLE, </a:t>
            </a:r>
            <a:r>
              <a:rPr lang="en-US" sz="800" dirty="0">
                <a:solidFill>
                  <a:srgbClr val="FF0000"/>
                </a:solidFill>
              </a:rPr>
              <a:t>180 Hz</a:t>
            </a:r>
            <a:r>
              <a:rPr lang="en-US" sz="800" dirty="0"/>
              <a:t>, 2X HDMI, DISPLAY PORT, 3YW, BLACK </a:t>
            </a:r>
            <a:r>
              <a:rPr lang="en-US" sz="800" b="1" dirty="0">
                <a:solidFill>
                  <a:srgbClr val="FF0000"/>
                </a:solidFill>
              </a:rPr>
              <a:t>€</a:t>
            </a:r>
            <a:r>
              <a:rPr lang="el-GR" sz="800" b="1" dirty="0" smtClean="0">
                <a:solidFill>
                  <a:srgbClr val="FF0000"/>
                </a:solidFill>
              </a:rPr>
              <a:t>1</a:t>
            </a:r>
            <a:r>
              <a:rPr lang="en-US" sz="800" b="1" dirty="0" smtClean="0">
                <a:solidFill>
                  <a:srgbClr val="FF0000"/>
                </a:solidFill>
              </a:rPr>
              <a:t>73</a:t>
            </a:r>
            <a:endParaRPr lang="en-US" sz="800" b="1" dirty="0">
              <a:solidFill>
                <a:srgbClr val="FF0000"/>
              </a:solidFill>
            </a:endParaRPr>
          </a:p>
        </p:txBody>
      </p:sp>
      <p:sp>
        <p:nvSpPr>
          <p:cNvPr id="42" name="Rectangle 41"/>
          <p:cNvSpPr/>
          <p:nvPr/>
        </p:nvSpPr>
        <p:spPr>
          <a:xfrm>
            <a:off x="-29447" y="1705810"/>
            <a:ext cx="1955146" cy="707886"/>
          </a:xfrm>
          <a:prstGeom prst="rect">
            <a:avLst/>
          </a:prstGeom>
        </p:spPr>
        <p:txBody>
          <a:bodyPr wrap="square">
            <a:spAutoFit/>
          </a:bodyPr>
          <a:lstStyle/>
          <a:p>
            <a:r>
              <a:rPr lang="en-US" sz="800" b="1" dirty="0"/>
              <a:t>C24G2AE/BK </a:t>
            </a:r>
            <a:r>
              <a:rPr lang="en-US" sz="800" dirty="0"/>
              <a:t>AOC MONITOR 24'', </a:t>
            </a:r>
            <a:r>
              <a:rPr lang="en-US" sz="800" b="1" dirty="0"/>
              <a:t>GAMING</a:t>
            </a:r>
            <a:r>
              <a:rPr lang="en-US" sz="800" dirty="0"/>
              <a:t> </a:t>
            </a:r>
            <a:r>
              <a:rPr lang="en-US" sz="800" b="1" dirty="0">
                <a:solidFill>
                  <a:srgbClr val="FF0000"/>
                </a:solidFill>
              </a:rPr>
              <a:t>CURVED</a:t>
            </a:r>
            <a:r>
              <a:rPr lang="en-US" sz="800" dirty="0"/>
              <a:t>, VA LED, 1920x1080,  80M:1, 1MS, 250 CD/M², AMD FREESYNC, </a:t>
            </a:r>
            <a:r>
              <a:rPr lang="en-US" sz="800" dirty="0">
                <a:solidFill>
                  <a:srgbClr val="FF0000"/>
                </a:solidFill>
              </a:rPr>
              <a:t>165 Hz, </a:t>
            </a:r>
            <a:r>
              <a:rPr lang="en-US" sz="800" dirty="0"/>
              <a:t>VGA,  2X HDMI, DISPLAY PORT, FRAMELESS 3YW, BLACK-RED </a:t>
            </a:r>
            <a:r>
              <a:rPr lang="en-US" sz="800" b="1" dirty="0">
                <a:solidFill>
                  <a:srgbClr val="FF0000"/>
                </a:solidFill>
              </a:rPr>
              <a:t>€</a:t>
            </a:r>
            <a:r>
              <a:rPr lang="el-GR" sz="800" b="1" dirty="0" smtClean="0">
                <a:solidFill>
                  <a:srgbClr val="FF0000"/>
                </a:solidFill>
              </a:rPr>
              <a:t>1</a:t>
            </a:r>
            <a:r>
              <a:rPr lang="en-US" sz="800" b="1" dirty="0" smtClean="0">
                <a:solidFill>
                  <a:srgbClr val="FF0000"/>
                </a:solidFill>
              </a:rPr>
              <a:t>73</a:t>
            </a:r>
            <a:endParaRPr lang="en-US" sz="800" b="1" dirty="0">
              <a:solidFill>
                <a:srgbClr val="FF0000"/>
              </a:solidFill>
            </a:endParaRPr>
          </a:p>
        </p:txBody>
      </p:sp>
      <p:pic>
        <p:nvPicPr>
          <p:cNvPr id="43" name="Picture 42"/>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43928" y="455472"/>
            <a:ext cx="1297194" cy="986275"/>
          </a:xfrm>
          <a:prstGeom prst="rect">
            <a:avLst/>
          </a:prstGeom>
        </p:spPr>
      </p:pic>
      <p:pic>
        <p:nvPicPr>
          <p:cNvPr id="44" name="Picture 43"/>
          <p:cNvPicPr>
            <a:picLocks noChangeAspect="1"/>
          </p:cNvPicPr>
          <p:nvPr/>
        </p:nvPicPr>
        <p:blipFill rotWithShape="1">
          <a:blip r:embed="rId16" cstate="print">
            <a:extLst>
              <a:ext uri="{28A0092B-C50C-407E-A947-70E740481C1C}">
                <a14:useLocalDpi xmlns:a14="http://schemas.microsoft.com/office/drawing/2010/main" val="0"/>
              </a:ext>
            </a:extLst>
          </a:blip>
          <a:srcRect l="13841" t="15492" r="15175" b="18603"/>
          <a:stretch/>
        </p:blipFill>
        <p:spPr>
          <a:xfrm>
            <a:off x="2447179" y="492328"/>
            <a:ext cx="1102241" cy="1023368"/>
          </a:xfrm>
          <a:prstGeom prst="rect">
            <a:avLst/>
          </a:prstGeom>
        </p:spPr>
      </p:pic>
      <p:pic>
        <p:nvPicPr>
          <p:cNvPr id="3" name="Picture 2"/>
          <p:cNvPicPr>
            <a:picLocks noChangeAspect="1"/>
          </p:cNvPicPr>
          <p:nvPr/>
        </p:nvPicPr>
        <p:blipFill rotWithShape="1">
          <a:blip r:embed="rId17" cstate="print">
            <a:extLst>
              <a:ext uri="{28A0092B-C50C-407E-A947-70E740481C1C}">
                <a14:useLocalDpi xmlns:a14="http://schemas.microsoft.com/office/drawing/2010/main" val="0"/>
              </a:ext>
            </a:extLst>
          </a:blip>
          <a:srcRect l="4762" t="7745" r="5075" b="6921"/>
          <a:stretch/>
        </p:blipFill>
        <p:spPr>
          <a:xfrm>
            <a:off x="4271369" y="4439365"/>
            <a:ext cx="1416602" cy="942531"/>
          </a:xfrm>
          <a:prstGeom prst="rect">
            <a:avLst/>
          </a:prstGeom>
        </p:spPr>
      </p:pic>
      <p:sp>
        <p:nvSpPr>
          <p:cNvPr id="45" name="TextBox 44"/>
          <p:cNvSpPr txBox="1"/>
          <p:nvPr/>
        </p:nvSpPr>
        <p:spPr>
          <a:xfrm>
            <a:off x="3940092" y="5530233"/>
            <a:ext cx="2031526" cy="830997"/>
          </a:xfrm>
          <a:prstGeom prst="rect">
            <a:avLst/>
          </a:prstGeom>
          <a:noFill/>
        </p:spPr>
        <p:txBody>
          <a:bodyPr wrap="square" rtlCol="0">
            <a:spAutoFit/>
          </a:bodyPr>
          <a:lstStyle/>
          <a:p>
            <a:r>
              <a:rPr lang="en-US" sz="800" b="1" dirty="0" smtClean="0"/>
              <a:t>CU34G2XP/BK </a:t>
            </a:r>
            <a:r>
              <a:rPr lang="en-US" sz="800" b="1" dirty="0"/>
              <a:t>AOC MONITOR 34'', </a:t>
            </a:r>
            <a:r>
              <a:rPr lang="en-US" sz="800" b="1" dirty="0" smtClean="0"/>
              <a:t> </a:t>
            </a:r>
            <a:r>
              <a:rPr lang="en-US" sz="800" b="1" dirty="0"/>
              <a:t>GAMING CURVED</a:t>
            </a:r>
            <a:r>
              <a:rPr lang="en-US" sz="800" dirty="0"/>
              <a:t>, G, VA, WQHD, 3440x1440, 80M:1, 1MS, FREESYNC, 180 Hz, 21:9, ULTRA WIDE, TILT,SWIVEL, HEIGHT ADJUSTABLE, HDMIx2, DPx2, USB HUB, WALLMOUNT, 3YW, </a:t>
            </a:r>
            <a:r>
              <a:rPr lang="en-US" sz="800" dirty="0" smtClean="0"/>
              <a:t>BLACK </a:t>
            </a:r>
            <a:r>
              <a:rPr lang="en-US" sz="800" b="1" dirty="0" smtClean="0">
                <a:solidFill>
                  <a:srgbClr val="FF0000"/>
                </a:solidFill>
              </a:rPr>
              <a:t>€</a:t>
            </a:r>
            <a:r>
              <a:rPr lang="en-GB" sz="800" b="1" dirty="0" smtClean="0">
                <a:solidFill>
                  <a:srgbClr val="FF0000"/>
                </a:solidFill>
              </a:rPr>
              <a:t>275</a:t>
            </a:r>
            <a:endParaRPr lang="en-US" sz="800" b="1" dirty="0">
              <a:solidFill>
                <a:srgbClr val="FF0000"/>
              </a:solidFill>
            </a:endParaRPr>
          </a:p>
        </p:txBody>
      </p:sp>
      <p:sp>
        <p:nvSpPr>
          <p:cNvPr id="46" name="Rectangle 45"/>
          <p:cNvSpPr/>
          <p:nvPr/>
        </p:nvSpPr>
        <p:spPr>
          <a:xfrm>
            <a:off x="6594378" y="6411375"/>
            <a:ext cx="1035460" cy="369332"/>
          </a:xfrm>
          <a:prstGeom prst="rect">
            <a:avLst/>
          </a:prstGeom>
        </p:spPr>
        <p:txBody>
          <a:bodyPr wrap="square">
            <a:spAutoFit/>
          </a:bodyPr>
          <a:lstStyle/>
          <a:p>
            <a:pPr algn="ctr"/>
            <a:r>
              <a:rPr lang="en-US" sz="600" dirty="0">
                <a:latin typeface="Tw Cen MT" panose="020B0602020104020603" pitchFamily="34" charset="0"/>
                <a:cs typeface="Calibri" pitchFamily="34" charset="0"/>
              </a:rPr>
              <a:t>Call now on</a:t>
            </a:r>
            <a:r>
              <a:rPr lang="en-US" sz="600" dirty="0" smtClean="0">
                <a:latin typeface="Tw Cen MT" panose="020B0602020104020603" pitchFamily="34" charset="0"/>
                <a:cs typeface="Calibri" pitchFamily="34" charset="0"/>
              </a:rPr>
              <a:t>:</a:t>
            </a:r>
            <a:endParaRPr lang="en-US" sz="600" dirty="0">
              <a:latin typeface="Tw Cen MT" panose="020B0602020104020603" pitchFamily="34" charset="0"/>
              <a:cs typeface="Calibri" pitchFamily="34" charset="0"/>
            </a:endParaRPr>
          </a:p>
          <a:p>
            <a:pPr algn="ctr"/>
            <a:r>
              <a:rPr lang="en-US" sz="600" dirty="0">
                <a:latin typeface="Tw Cen MT" panose="020B0602020104020603" pitchFamily="34" charset="0"/>
                <a:cs typeface="Calibri" pitchFamily="34" charset="0"/>
              </a:rPr>
              <a:t>Mail on: </a:t>
            </a:r>
          </a:p>
          <a:p>
            <a:pPr algn="ctr"/>
            <a:endParaRPr lang="en-US" sz="600" dirty="0">
              <a:latin typeface="Tw Cen MT" panose="020B0602020104020603" pitchFamily="34" charset="0"/>
              <a:cs typeface="Calibri" pitchFamily="34" charset="0"/>
            </a:endParaRPr>
          </a:p>
        </p:txBody>
      </p:sp>
      <p:sp>
        <p:nvSpPr>
          <p:cNvPr id="47" name="Rectangle 46"/>
          <p:cNvSpPr/>
          <p:nvPr/>
        </p:nvSpPr>
        <p:spPr>
          <a:xfrm>
            <a:off x="12594" y="6393880"/>
            <a:ext cx="3994403" cy="461665"/>
          </a:xfrm>
          <a:prstGeom prst="rect">
            <a:avLst/>
          </a:prstGeom>
          <a:ln>
            <a:noFill/>
          </a:ln>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600" dirty="0">
                <a:latin typeface="Tw Cen MT" panose="020B0602020104020603" pitchFamily="34" charset="0"/>
                <a:cs typeface="Calibri" pitchFamily="34" charset="0"/>
              </a:rPr>
              <a:t>Prices, promotions, specifications, availability and terms of offers may change without notice. Despite our best efforts, </a:t>
            </a:r>
          </a:p>
          <a:p>
            <a:r>
              <a:rPr lang="en-GB" sz="600" dirty="0">
                <a:latin typeface="Tw Cen MT" panose="020B0602020104020603" pitchFamily="34" charset="0"/>
                <a:cs typeface="Calibri" pitchFamily="34" charset="0"/>
              </a:rPr>
              <a:t>a small number of items may contain pricing, typography, or photography errors. Correct prices and promotions are validated at the time your order is placed. Recycling fees are not included in the Dealer &amp; Retail File. Delivery and installation charges are not included. </a:t>
            </a:r>
            <a:r>
              <a:rPr lang="en-US" sz="600" dirty="0">
                <a:latin typeface="Tw Cen MT" panose="020B0602020104020603" pitchFamily="34" charset="0"/>
                <a:cs typeface="Calibri" pitchFamily="34" charset="0"/>
              </a:rPr>
              <a:t>Products' warranty is the warranty given by the manufacturer.</a:t>
            </a:r>
            <a:r>
              <a:rPr lang="en-GB" sz="600" dirty="0">
                <a:latin typeface="Tw Cen MT" panose="020B0602020104020603" pitchFamily="34" charset="0"/>
                <a:cs typeface="Calibri" pitchFamily="34" charset="0"/>
              </a:rPr>
              <a:t>  VAT is </a:t>
            </a:r>
            <a:r>
              <a:rPr lang="en-GB" sz="600" dirty="0" smtClean="0">
                <a:latin typeface="Tw Cen MT" panose="020B0602020104020603" pitchFamily="34" charset="0"/>
                <a:cs typeface="Calibri" pitchFamily="34" charset="0"/>
              </a:rPr>
              <a:t>included</a:t>
            </a:r>
            <a:endParaRPr lang="en-GB" sz="600" dirty="0">
              <a:latin typeface="Tw Cen MT" panose="020B0602020104020603" pitchFamily="34" charset="0"/>
              <a:cs typeface="Calibri" pitchFamily="34" charset="0"/>
            </a:endParaRPr>
          </a:p>
        </p:txBody>
      </p:sp>
    </p:spTree>
    <p:extLst>
      <p:ext uri="{BB962C8B-B14F-4D97-AF65-F5344CB8AC3E}">
        <p14:creationId xmlns:p14="http://schemas.microsoft.com/office/powerpoint/2010/main" val="41933165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21075</TotalTime>
  <Words>1468</Words>
  <Application>Microsoft Office PowerPoint</Application>
  <PresentationFormat>A4 Paper (210x297 mm)</PresentationFormat>
  <Paragraphs>44</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Tw Cen MT</vt:lpstr>
      <vt:lpstr>Office Theme</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Michalis Michael</dc:creator>
  <cp:lastModifiedBy>George Georgiou</cp:lastModifiedBy>
  <cp:revision>3330</cp:revision>
  <cp:lastPrinted>2025-02-20T10:48:48Z</cp:lastPrinted>
  <dcterms:created xsi:type="dcterms:W3CDTF">2015-12-18T09:11:23Z</dcterms:created>
  <dcterms:modified xsi:type="dcterms:W3CDTF">2025-07-03T06:29:02Z</dcterms:modified>
</cp:coreProperties>
</file>