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133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giotis Papaeconomou" userId="d2669bce-f281-4dcb-b2b6-01568d8daf3a" providerId="ADAL" clId="{EF4DE29A-1D5A-40E7-AAEA-FEBB8B338BBB}"/>
    <pc:docChg chg="undo custSel modSld">
      <pc:chgData name="Panagiotis Papaeconomou" userId="d2669bce-f281-4dcb-b2b6-01568d8daf3a" providerId="ADAL" clId="{EF4DE29A-1D5A-40E7-AAEA-FEBB8B338BBB}" dt="2025-07-14T12:16:43.928" v="302" actId="3626"/>
      <pc:docMkLst>
        <pc:docMk/>
      </pc:docMkLst>
      <pc:sldChg chg="addSp modSp mod">
        <pc:chgData name="Panagiotis Papaeconomou" userId="d2669bce-f281-4dcb-b2b6-01568d8daf3a" providerId="ADAL" clId="{EF4DE29A-1D5A-40E7-AAEA-FEBB8B338BBB}" dt="2025-07-14T12:16:43.928" v="302" actId="3626"/>
        <pc:sldMkLst>
          <pc:docMk/>
          <pc:sldMk cId="335608145" sldId="256"/>
        </pc:sldMkLst>
        <pc:spChg chg="add mod">
          <ac:chgData name="Panagiotis Papaeconomou" userId="d2669bce-f281-4dcb-b2b6-01568d8daf3a" providerId="ADAL" clId="{EF4DE29A-1D5A-40E7-AAEA-FEBB8B338BBB}" dt="2025-07-14T11:06:23.184" v="247"/>
          <ac:spMkLst>
            <pc:docMk/>
            <pc:sldMk cId="335608145" sldId="256"/>
            <ac:spMk id="2" creationId="{66B23153-9092-F743-2F50-9A36E8329599}"/>
          </ac:spMkLst>
        </pc:spChg>
        <pc:spChg chg="mod">
          <ac:chgData name="Panagiotis Papaeconomou" userId="d2669bce-f281-4dcb-b2b6-01568d8daf3a" providerId="ADAL" clId="{EF4DE29A-1D5A-40E7-AAEA-FEBB8B338BBB}" dt="2025-07-14T12:16:16.127" v="294" actId="3626"/>
          <ac:spMkLst>
            <pc:docMk/>
            <pc:sldMk cId="335608145" sldId="256"/>
            <ac:spMk id="4" creationId="{00000000-0000-0000-0000-000000000000}"/>
          </ac:spMkLst>
        </pc:spChg>
        <pc:spChg chg="mod">
          <ac:chgData name="Panagiotis Papaeconomou" userId="d2669bce-f281-4dcb-b2b6-01568d8daf3a" providerId="ADAL" clId="{EF4DE29A-1D5A-40E7-AAEA-FEBB8B338BBB}" dt="2025-07-14T12:16:37.254" v="300" actId="3626"/>
          <ac:spMkLst>
            <pc:docMk/>
            <pc:sldMk cId="335608145" sldId="256"/>
            <ac:spMk id="6" creationId="{00000000-0000-0000-0000-000000000000}"/>
          </ac:spMkLst>
        </pc:spChg>
        <pc:spChg chg="mod">
          <ac:chgData name="Panagiotis Papaeconomou" userId="d2669bce-f281-4dcb-b2b6-01568d8daf3a" providerId="ADAL" clId="{EF4DE29A-1D5A-40E7-AAEA-FEBB8B338BBB}" dt="2025-07-14T12:16:40.816" v="301" actId="3626"/>
          <ac:spMkLst>
            <pc:docMk/>
            <pc:sldMk cId="335608145" sldId="256"/>
            <ac:spMk id="7" creationId="{00000000-0000-0000-0000-000000000000}"/>
          </ac:spMkLst>
        </pc:spChg>
        <pc:spChg chg="mod">
          <ac:chgData name="Panagiotis Papaeconomou" userId="d2669bce-f281-4dcb-b2b6-01568d8daf3a" providerId="ADAL" clId="{EF4DE29A-1D5A-40E7-AAEA-FEBB8B338BBB}" dt="2025-07-14T12:15:59.169" v="290" actId="3626"/>
          <ac:spMkLst>
            <pc:docMk/>
            <pc:sldMk cId="335608145" sldId="256"/>
            <ac:spMk id="8" creationId="{00000000-0000-0000-0000-000000000000}"/>
          </ac:spMkLst>
        </pc:spChg>
        <pc:spChg chg="mod">
          <ac:chgData name="Panagiotis Papaeconomou" userId="d2669bce-f281-4dcb-b2b6-01568d8daf3a" providerId="ADAL" clId="{EF4DE29A-1D5A-40E7-AAEA-FEBB8B338BBB}" dt="2025-07-14T12:16:23.923" v="296" actId="3626"/>
          <ac:spMkLst>
            <pc:docMk/>
            <pc:sldMk cId="335608145" sldId="256"/>
            <ac:spMk id="9" creationId="{00000000-0000-0000-0000-000000000000}"/>
          </ac:spMkLst>
        </pc:spChg>
        <pc:spChg chg="add mod">
          <ac:chgData name="Panagiotis Papaeconomou" userId="d2669bce-f281-4dcb-b2b6-01568d8daf3a" providerId="ADAL" clId="{EF4DE29A-1D5A-40E7-AAEA-FEBB8B338BBB}" dt="2025-07-14T11:06:23.184" v="247"/>
          <ac:spMkLst>
            <pc:docMk/>
            <pc:sldMk cId="335608145" sldId="256"/>
            <ac:spMk id="10" creationId="{EF78A751-CCC2-CA1F-BFF5-3455BAFB52C9}"/>
          </ac:spMkLst>
        </pc:spChg>
        <pc:spChg chg="add mod">
          <ac:chgData name="Panagiotis Papaeconomou" userId="d2669bce-f281-4dcb-b2b6-01568d8daf3a" providerId="ADAL" clId="{EF4DE29A-1D5A-40E7-AAEA-FEBB8B338BBB}" dt="2025-07-14T11:06:23.184" v="247"/>
          <ac:spMkLst>
            <pc:docMk/>
            <pc:sldMk cId="335608145" sldId="256"/>
            <ac:spMk id="12" creationId="{65E4E46A-2333-8EDC-162A-A763C236D16E}"/>
          </ac:spMkLst>
        </pc:spChg>
        <pc:spChg chg="mod">
          <ac:chgData name="Panagiotis Papaeconomou" userId="d2669bce-f281-4dcb-b2b6-01568d8daf3a" providerId="ADAL" clId="{EF4DE29A-1D5A-40E7-AAEA-FEBB8B338BBB}" dt="2025-07-14T11:06:41.437" v="249" actId="14100"/>
          <ac:spMkLst>
            <pc:docMk/>
            <pc:sldMk cId="335608145" sldId="256"/>
            <ac:spMk id="17" creationId="{4F2DB209-E71B-24E4-02B6-544F2DB7A16B}"/>
          </ac:spMkLst>
        </pc:spChg>
        <pc:spChg chg="mod">
          <ac:chgData name="Panagiotis Papaeconomou" userId="d2669bce-f281-4dcb-b2b6-01568d8daf3a" providerId="ADAL" clId="{EF4DE29A-1D5A-40E7-AAEA-FEBB8B338BBB}" dt="2025-07-14T12:09:31.034" v="262" actId="20577"/>
          <ac:spMkLst>
            <pc:docMk/>
            <pc:sldMk cId="335608145" sldId="256"/>
            <ac:spMk id="19" creationId="{00000000-0000-0000-0000-000000000000}"/>
          </ac:spMkLst>
        </pc:spChg>
        <pc:spChg chg="mod">
          <ac:chgData name="Panagiotis Papaeconomou" userId="d2669bce-f281-4dcb-b2b6-01568d8daf3a" providerId="ADAL" clId="{EF4DE29A-1D5A-40E7-AAEA-FEBB8B338BBB}" dt="2025-07-14T12:16:43.928" v="302" actId="3626"/>
          <ac:spMkLst>
            <pc:docMk/>
            <pc:sldMk cId="335608145" sldId="256"/>
            <ac:spMk id="32" creationId="{00000000-0000-0000-0000-000000000000}"/>
          </ac:spMkLst>
        </pc:spChg>
        <pc:spChg chg="mod">
          <ac:chgData name="Panagiotis Papaeconomou" userId="d2669bce-f281-4dcb-b2b6-01568d8daf3a" providerId="ADAL" clId="{EF4DE29A-1D5A-40E7-AAEA-FEBB8B338BBB}" dt="2025-07-14T12:16:30.180" v="298" actId="3626"/>
          <ac:spMkLst>
            <pc:docMk/>
            <pc:sldMk cId="335608145" sldId="256"/>
            <ac:spMk id="48" creationId="{4154CB34-C227-B3E0-742C-3F7F9CF3A23A}"/>
          </ac:spMkLst>
        </pc:spChg>
        <pc:spChg chg="mod">
          <ac:chgData name="Panagiotis Papaeconomou" userId="d2669bce-f281-4dcb-b2b6-01568d8daf3a" providerId="ADAL" clId="{EF4DE29A-1D5A-40E7-AAEA-FEBB8B338BBB}" dt="2025-07-14T12:16:08.150" v="292" actId="3626"/>
          <ac:spMkLst>
            <pc:docMk/>
            <pc:sldMk cId="335608145" sldId="256"/>
            <ac:spMk id="49" creationId="{DCC852A7-CED6-9C7E-789D-35B7173DE5C3}"/>
          </ac:spMkLst>
        </pc:spChg>
        <pc:graphicFrameChg chg="mod modGraphic">
          <ac:chgData name="Panagiotis Papaeconomou" userId="d2669bce-f281-4dcb-b2b6-01568d8daf3a" providerId="ADAL" clId="{EF4DE29A-1D5A-40E7-AAEA-FEBB8B338BBB}" dt="2025-07-14T11:06:58.853" v="250" actId="14100"/>
          <ac:graphicFrameMkLst>
            <pc:docMk/>
            <pc:sldMk cId="335608145" sldId="256"/>
            <ac:graphicFrameMk id="22" creationId="{00000000-0000-0000-0000-000000000000}"/>
          </ac:graphicFrameMkLst>
        </pc:graphicFrameChg>
      </pc:sldChg>
      <pc:sldChg chg="addSp modSp mod">
        <pc:chgData name="Panagiotis Papaeconomou" userId="d2669bce-f281-4dcb-b2b6-01568d8daf3a" providerId="ADAL" clId="{EF4DE29A-1D5A-40E7-AAEA-FEBB8B338BBB}" dt="2025-07-14T12:15:41.419" v="288" actId="3626"/>
        <pc:sldMkLst>
          <pc:docMk/>
          <pc:sldMk cId="801649840" sldId="257"/>
        </pc:sldMkLst>
        <pc:spChg chg="mod">
          <ac:chgData name="Panagiotis Papaeconomou" userId="d2669bce-f281-4dcb-b2b6-01568d8daf3a" providerId="ADAL" clId="{EF4DE29A-1D5A-40E7-AAEA-FEBB8B338BBB}" dt="2025-07-14T12:15:41.419" v="288" actId="3626"/>
          <ac:spMkLst>
            <pc:docMk/>
            <pc:sldMk cId="801649840" sldId="257"/>
            <ac:spMk id="5" creationId="{00000000-0000-0000-0000-000000000000}"/>
          </ac:spMkLst>
        </pc:spChg>
        <pc:spChg chg="mod">
          <ac:chgData name="Panagiotis Papaeconomou" userId="d2669bce-f281-4dcb-b2b6-01568d8daf3a" providerId="ADAL" clId="{EF4DE29A-1D5A-40E7-AAEA-FEBB8B338BBB}" dt="2025-07-14T12:14:08.078" v="279" actId="3626"/>
          <ac:spMkLst>
            <pc:docMk/>
            <pc:sldMk cId="801649840" sldId="257"/>
            <ac:spMk id="10" creationId="{00000000-0000-0000-0000-000000000000}"/>
          </ac:spMkLst>
        </pc:spChg>
        <pc:spChg chg="add mod">
          <ac:chgData name="Panagiotis Papaeconomou" userId="d2669bce-f281-4dcb-b2b6-01568d8daf3a" providerId="ADAL" clId="{EF4DE29A-1D5A-40E7-AAEA-FEBB8B338BBB}" dt="2025-07-14T11:06:10.847" v="246"/>
          <ac:spMkLst>
            <pc:docMk/>
            <pc:sldMk cId="801649840" sldId="257"/>
            <ac:spMk id="12" creationId="{94EB5ECD-05CA-88FE-9A30-5784065E7B21}"/>
          </ac:spMkLst>
        </pc:spChg>
        <pc:spChg chg="mod">
          <ac:chgData name="Panagiotis Papaeconomou" userId="d2669bce-f281-4dcb-b2b6-01568d8daf3a" providerId="ADAL" clId="{EF4DE29A-1D5A-40E7-AAEA-FEBB8B338BBB}" dt="2025-07-14T12:14:29.334" v="283" actId="3626"/>
          <ac:spMkLst>
            <pc:docMk/>
            <pc:sldMk cId="801649840" sldId="257"/>
            <ac:spMk id="16" creationId="{3DEF2E25-6EBA-E591-7307-8FDF6D385528}"/>
          </ac:spMkLst>
        </pc:spChg>
        <pc:spChg chg="add mod">
          <ac:chgData name="Panagiotis Papaeconomou" userId="d2669bce-f281-4dcb-b2b6-01568d8daf3a" providerId="ADAL" clId="{EF4DE29A-1D5A-40E7-AAEA-FEBB8B338BBB}" dt="2025-07-14T11:06:10.847" v="246"/>
          <ac:spMkLst>
            <pc:docMk/>
            <pc:sldMk cId="801649840" sldId="257"/>
            <ac:spMk id="17" creationId="{5CAE2DC7-036A-EB55-510D-5E583D61FE9F}"/>
          </ac:spMkLst>
        </pc:spChg>
        <pc:spChg chg="add mod">
          <ac:chgData name="Panagiotis Papaeconomou" userId="d2669bce-f281-4dcb-b2b6-01568d8daf3a" providerId="ADAL" clId="{EF4DE29A-1D5A-40E7-AAEA-FEBB8B338BBB}" dt="2025-07-14T11:06:10.847" v="246"/>
          <ac:spMkLst>
            <pc:docMk/>
            <pc:sldMk cId="801649840" sldId="257"/>
            <ac:spMk id="24" creationId="{7B84D56B-575D-F177-6169-B8CC5691A063}"/>
          </ac:spMkLst>
        </pc:spChg>
        <pc:spChg chg="mod">
          <ac:chgData name="Panagiotis Papaeconomou" userId="d2669bce-f281-4dcb-b2b6-01568d8daf3a" providerId="ADAL" clId="{EF4DE29A-1D5A-40E7-AAEA-FEBB8B338BBB}" dt="2025-07-14T12:10:00.187" v="275" actId="3626"/>
          <ac:spMkLst>
            <pc:docMk/>
            <pc:sldMk cId="801649840" sldId="257"/>
            <ac:spMk id="28" creationId="{7C0C0FAF-37AF-A1C3-1B43-5B1C264588FC}"/>
          </ac:spMkLst>
        </pc:spChg>
        <pc:spChg chg="mod">
          <ac:chgData name="Panagiotis Papaeconomou" userId="d2669bce-f281-4dcb-b2b6-01568d8daf3a" providerId="ADAL" clId="{EF4DE29A-1D5A-40E7-AAEA-FEBB8B338BBB}" dt="2025-07-14T12:09:41.821" v="274" actId="20577"/>
          <ac:spMkLst>
            <pc:docMk/>
            <pc:sldMk cId="801649840" sldId="257"/>
            <ac:spMk id="29" creationId="{00000000-0000-0000-0000-000000000000}"/>
          </ac:spMkLst>
        </pc:spChg>
        <pc:spChg chg="mod">
          <ac:chgData name="Panagiotis Papaeconomou" userId="d2669bce-f281-4dcb-b2b6-01568d8daf3a" providerId="ADAL" clId="{EF4DE29A-1D5A-40E7-AAEA-FEBB8B338BBB}" dt="2025-07-14T12:15:33.218" v="286" actId="3626"/>
          <ac:spMkLst>
            <pc:docMk/>
            <pc:sldMk cId="801649840" sldId="257"/>
            <ac:spMk id="32" creationId="{00000000-0000-0000-0000-000000000000}"/>
          </ac:spMkLst>
        </pc:spChg>
        <pc:spChg chg="mod">
          <ac:chgData name="Panagiotis Papaeconomou" userId="d2669bce-f281-4dcb-b2b6-01568d8daf3a" providerId="ADAL" clId="{EF4DE29A-1D5A-40E7-AAEA-FEBB8B338BBB}" dt="2025-07-14T12:10:04.386" v="276" actId="3626"/>
          <ac:spMkLst>
            <pc:docMk/>
            <pc:sldMk cId="801649840" sldId="257"/>
            <ac:spMk id="33" creationId="{2A8F0036-4B8F-09A5-753D-12D9C5BC4965}"/>
          </ac:spMkLst>
        </pc:spChg>
        <pc:spChg chg="mod">
          <ac:chgData name="Panagiotis Papaeconomou" userId="d2669bce-f281-4dcb-b2b6-01568d8daf3a" providerId="ADAL" clId="{EF4DE29A-1D5A-40E7-AAEA-FEBB8B338BBB}" dt="2025-07-14T12:14:15.235" v="281" actId="3626"/>
          <ac:spMkLst>
            <pc:docMk/>
            <pc:sldMk cId="801649840" sldId="257"/>
            <ac:spMk id="46" creationId="{F25BBA2C-0189-605F-94AB-16D0769B5658}"/>
          </ac:spMkLst>
        </pc:spChg>
        <pc:spChg chg="mod">
          <ac:chgData name="Panagiotis Papaeconomou" userId="d2669bce-f281-4dcb-b2b6-01568d8daf3a" providerId="ADAL" clId="{EF4DE29A-1D5A-40E7-AAEA-FEBB8B338BBB}" dt="2025-07-14T12:14:36.557" v="285" actId="3626"/>
          <ac:spMkLst>
            <pc:docMk/>
            <pc:sldMk cId="801649840" sldId="257"/>
            <ac:spMk id="48" creationId="{37B88E38-E3D0-2E86-B316-CF83BB6B40D4}"/>
          </ac:spMkLst>
        </pc:spChg>
        <pc:spChg chg="mod">
          <ac:chgData name="Panagiotis Papaeconomou" userId="d2669bce-f281-4dcb-b2b6-01568d8daf3a" providerId="ADAL" clId="{EF4DE29A-1D5A-40E7-AAEA-FEBB8B338BBB}" dt="2025-07-14T12:10:20.411" v="277" actId="3626"/>
          <ac:spMkLst>
            <pc:docMk/>
            <pc:sldMk cId="801649840" sldId="257"/>
            <ac:spMk id="53" creationId="{5A52DA65-8847-AED0-7002-4D520F33085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992644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63482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66909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3503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5A5D6-270B-44B6-98CD-616EE6231ADC}"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37066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C5A5D6-270B-44B6-98CD-616EE6231ADC}" type="datetimeFigureOut">
              <a:rPr lang="en-GB" smtClean="0"/>
              <a:t>14/07/2025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521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C5A5D6-270B-44B6-98CD-616EE6231ADC}" type="datetimeFigureOut">
              <a:rPr lang="en-GB" smtClean="0"/>
              <a:t>14/07/2025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340196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C5A5D6-270B-44B6-98CD-616EE6231ADC}" type="datetimeFigureOut">
              <a:rPr lang="en-GB" smtClean="0"/>
              <a:t>14/07/2025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27953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5A5D6-270B-44B6-98CD-616EE6231ADC}" type="datetimeFigureOut">
              <a:rPr lang="en-GB" smtClean="0"/>
              <a:t>14/07/2025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40203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14/07/2025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425786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14/07/2025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71429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C5A5D6-270B-44B6-98CD-616EE6231ADC}" type="datetimeFigureOut">
              <a:rPr lang="en-GB" smtClean="0"/>
              <a:t>14/07/2025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87F3-D8D8-4CC4-A283-5C5C78A80F30}" type="slidenum">
              <a:rPr lang="en-GB" smtClean="0"/>
              <a:t>‹#›</a:t>
            </a:fld>
            <a:endParaRPr lang="en-GB"/>
          </a:p>
        </p:txBody>
      </p:sp>
    </p:spTree>
    <p:extLst>
      <p:ext uri="{BB962C8B-B14F-4D97-AF65-F5344CB8AC3E}">
        <p14:creationId xmlns:p14="http://schemas.microsoft.com/office/powerpoint/2010/main" val="303673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eg"/><Relationship Id="rId12" Type="http://schemas.openxmlformats.org/officeDocument/2006/relationships/image" Target="../media/image9.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8.png"/><Relationship Id="rId5" Type="http://schemas.openxmlformats.org/officeDocument/2006/relationships/image" Target="../media/image4.JPG"/><Relationship Id="rId10" Type="http://schemas.openxmlformats.org/officeDocument/2006/relationships/hyperlink" Target="https://b2b.multitech.com.cy/en/user/register" TargetMode="External"/><Relationship Id="rId4" Type="http://schemas.openxmlformats.org/officeDocument/2006/relationships/image" Target="../media/image3.JPG"/><Relationship Id="rId9" Type="http://schemas.openxmlformats.org/officeDocument/2006/relationships/hyperlink" Target="https://b2b.multitech.com.cy/en"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10.JPG"/><Relationship Id="rId7"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b2b.multitech.com.cy/en/user/register" TargetMode="External"/><Relationship Id="rId11" Type="http://schemas.openxmlformats.org/officeDocument/2006/relationships/image" Target="../media/image15.jpeg"/><Relationship Id="rId5" Type="http://schemas.openxmlformats.org/officeDocument/2006/relationships/hyperlink" Target="https://b2b.multitech.com.cy/en" TargetMode="External"/><Relationship Id="rId10" Type="http://schemas.openxmlformats.org/officeDocument/2006/relationships/image" Target="../media/image14.jpeg"/><Relationship Id="rId4" Type="http://schemas.openxmlformats.org/officeDocument/2006/relationships/image" Target="../media/image11.jpe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p:cNvSpPr/>
          <p:nvPr/>
        </p:nvSpPr>
        <p:spPr>
          <a:xfrm>
            <a:off x="-12707" y="-8747"/>
            <a:ext cx="9918707"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Table 22"/>
          <p:cNvGraphicFramePr>
            <a:graphicFrameLocks noGrp="1"/>
          </p:cNvGraphicFramePr>
          <p:nvPr>
            <p:extLst>
              <p:ext uri="{D42A27DB-BD31-4B8C-83A1-F6EECF244321}">
                <p14:modId xmlns:p14="http://schemas.microsoft.com/office/powerpoint/2010/main" val="767081855"/>
              </p:ext>
            </p:extLst>
          </p:nvPr>
        </p:nvGraphicFramePr>
        <p:xfrm>
          <a:off x="2844348" y="3664438"/>
          <a:ext cx="7061651" cy="2668624"/>
        </p:xfrm>
        <a:graphic>
          <a:graphicData uri="http://schemas.openxmlformats.org/drawingml/2006/table">
            <a:tbl>
              <a:tblPr firstRow="1" bandRow="1">
                <a:tableStyleId>{5940675A-B579-460E-94D1-54222C63F5DA}</a:tableStyleId>
              </a:tblPr>
              <a:tblGrid>
                <a:gridCol w="4911874">
                  <a:extLst>
                    <a:ext uri="{9D8B030D-6E8A-4147-A177-3AD203B41FA5}">
                      <a16:colId xmlns:a16="http://schemas.microsoft.com/office/drawing/2014/main" val="20000"/>
                    </a:ext>
                  </a:extLst>
                </a:gridCol>
                <a:gridCol w="2149777">
                  <a:extLst>
                    <a:ext uri="{9D8B030D-6E8A-4147-A177-3AD203B41FA5}">
                      <a16:colId xmlns:a16="http://schemas.microsoft.com/office/drawing/2014/main" val="20001"/>
                    </a:ext>
                  </a:extLst>
                </a:gridCol>
              </a:tblGrid>
              <a:tr h="2668624">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0"/>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529530491"/>
              </p:ext>
            </p:extLst>
          </p:nvPr>
        </p:nvGraphicFramePr>
        <p:xfrm>
          <a:off x="0" y="454189"/>
          <a:ext cx="9906001" cy="3260221"/>
        </p:xfrm>
        <a:graphic>
          <a:graphicData uri="http://schemas.openxmlformats.org/drawingml/2006/table">
            <a:tbl>
              <a:tblPr firstRow="1" bandRow="1">
                <a:tableStyleId>{5940675A-B579-460E-94D1-54222C63F5DA}</a:tableStyleId>
              </a:tblPr>
              <a:tblGrid>
                <a:gridCol w="2838586">
                  <a:extLst>
                    <a:ext uri="{9D8B030D-6E8A-4147-A177-3AD203B41FA5}">
                      <a16:colId xmlns:a16="http://schemas.microsoft.com/office/drawing/2014/main" val="20000"/>
                    </a:ext>
                  </a:extLst>
                </a:gridCol>
                <a:gridCol w="2114415">
                  <a:extLst>
                    <a:ext uri="{9D8B030D-6E8A-4147-A177-3AD203B41FA5}">
                      <a16:colId xmlns:a16="http://schemas.microsoft.com/office/drawing/2014/main" val="20001"/>
                    </a:ext>
                  </a:extLst>
                </a:gridCol>
                <a:gridCol w="2707515">
                  <a:extLst>
                    <a:ext uri="{9D8B030D-6E8A-4147-A177-3AD203B41FA5}">
                      <a16:colId xmlns:a16="http://schemas.microsoft.com/office/drawing/2014/main" val="20002"/>
                    </a:ext>
                  </a:extLst>
                </a:gridCol>
                <a:gridCol w="2245485">
                  <a:extLst>
                    <a:ext uri="{9D8B030D-6E8A-4147-A177-3AD203B41FA5}">
                      <a16:colId xmlns:a16="http://schemas.microsoft.com/office/drawing/2014/main" val="20003"/>
                    </a:ext>
                  </a:extLst>
                </a:gridCol>
              </a:tblGrid>
              <a:tr h="3260221">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0"/>
                  </a:ext>
                </a:extLst>
              </a:tr>
            </a:tbl>
          </a:graphicData>
        </a:graphic>
      </p:graphicFrame>
      <p:sp>
        <p:nvSpPr>
          <p:cNvPr id="4" name="TextBox 3"/>
          <p:cNvSpPr txBox="1"/>
          <p:nvPr/>
        </p:nvSpPr>
        <p:spPr>
          <a:xfrm>
            <a:off x="2835510" y="1915231"/>
            <a:ext cx="2160019" cy="1815882"/>
          </a:xfrm>
          <a:prstGeom prst="rect">
            <a:avLst/>
          </a:prstGeom>
          <a:noFill/>
        </p:spPr>
        <p:txBody>
          <a:bodyPr wrap="square" rtlCol="0">
            <a:spAutoFit/>
          </a:bodyPr>
          <a:lstStyle/>
          <a:p>
            <a:r>
              <a:rPr lang="en-GB" sz="800" b="1" dirty="0">
                <a:solidFill>
                  <a:srgbClr val="0070C0"/>
                </a:solidFill>
              </a:rPr>
              <a:t>90NX0881-M01BB0</a:t>
            </a:r>
            <a:r>
              <a:rPr lang="en-GB" sz="800" dirty="0">
                <a:solidFill>
                  <a:srgbClr val="0070C0"/>
                </a:solidFill>
              </a:rPr>
              <a:t> </a:t>
            </a:r>
            <a:r>
              <a:rPr lang="en-GB" sz="800" b="1" dirty="0"/>
              <a:t>ASUS NOTEBOOK EXPERTBOOK P1, P1503CVA-S70720</a:t>
            </a:r>
            <a:r>
              <a:rPr lang="en-GB" sz="800" dirty="0"/>
              <a:t>, INTEL i3-1315U, 3.30-4.50GHz/10MB, 6C, 8GB, 256GB SSD M.2 2280 NVMe PCIe4, INTEL UHD, 15.6'' FHD 1920x1080 300NITS AG, WIFI6, BT, LAN, USB-A, USB-C, HDMI, DOS, 3YW, MISTY GREY    </a:t>
            </a:r>
            <a:r>
              <a:rPr lang="en-GB" sz="800" b="1" dirty="0">
                <a:solidFill>
                  <a:srgbClr val="FF0000"/>
                </a:solidFill>
              </a:rPr>
              <a:t>€ 742-Special </a:t>
            </a:r>
            <a:r>
              <a:rPr lang="en-US" sz="800" b="1" dirty="0">
                <a:solidFill>
                  <a:srgbClr val="FF0000"/>
                </a:solidFill>
              </a:rPr>
              <a:t>Offer</a:t>
            </a:r>
            <a:endParaRPr lang="en-GB" sz="800" b="1" dirty="0">
              <a:solidFill>
                <a:srgbClr val="FF0000"/>
              </a:solidFill>
            </a:endParaRPr>
          </a:p>
          <a:p>
            <a:r>
              <a:rPr lang="en-GB" sz="800" b="1" dirty="0">
                <a:solidFill>
                  <a:srgbClr val="0070C0"/>
                </a:solidFill>
              </a:rPr>
              <a:t>90NX0881-M01BC0</a:t>
            </a:r>
            <a:r>
              <a:rPr lang="en-GB" sz="800" dirty="0"/>
              <a:t> </a:t>
            </a:r>
            <a:r>
              <a:rPr lang="en-GB" sz="800" b="1" dirty="0"/>
              <a:t>ASUS NOTEBOOK EXPERTBOOK P1, P1503CVA-S70720</a:t>
            </a:r>
            <a:r>
              <a:rPr lang="en-GB" sz="800" dirty="0"/>
              <a:t>, INTEL i7-13700H, 2.4-5GHz/24MB, 14C, 16GB, 512GB SSD M.2 2280 NVMe PCIe4, INTEL IRIS X, 15.6'' TN FHD 250NITS AG, WIFI6, BT, LAN, USB-A, USB-C, HDMI, DOS, 3YW, MISTY GREY                  </a:t>
            </a:r>
            <a:r>
              <a:rPr lang="en-GB" sz="800" b="1" dirty="0">
                <a:solidFill>
                  <a:srgbClr val="FF0000"/>
                </a:solidFill>
              </a:rPr>
              <a:t>€ 811-Special </a:t>
            </a:r>
            <a:r>
              <a:rPr lang="en-US" sz="800" b="1" dirty="0">
                <a:solidFill>
                  <a:srgbClr val="FF0000"/>
                </a:solidFill>
              </a:rPr>
              <a:t>Offer</a:t>
            </a:r>
            <a:endParaRPr lang="en-GB" sz="800" b="1" dirty="0">
              <a:solidFill>
                <a:srgbClr val="FF0000"/>
              </a:solidFill>
            </a:endParaRPr>
          </a:p>
        </p:txBody>
      </p:sp>
      <p:sp>
        <p:nvSpPr>
          <p:cNvPr id="6" name="TextBox 5"/>
          <p:cNvSpPr txBox="1"/>
          <p:nvPr/>
        </p:nvSpPr>
        <p:spPr>
          <a:xfrm>
            <a:off x="4908979" y="2077387"/>
            <a:ext cx="2515666" cy="1569660"/>
          </a:xfrm>
          <a:prstGeom prst="rect">
            <a:avLst/>
          </a:prstGeom>
          <a:noFill/>
        </p:spPr>
        <p:txBody>
          <a:bodyPr wrap="square" rtlCol="0">
            <a:spAutoFit/>
          </a:bodyPr>
          <a:lstStyle/>
          <a:p>
            <a:r>
              <a:rPr lang="en-GB" sz="800" b="1" dirty="0">
                <a:solidFill>
                  <a:srgbClr val="0070C0"/>
                </a:solidFill>
              </a:rPr>
              <a:t>90NX0811-M02H40</a:t>
            </a:r>
            <a:r>
              <a:rPr lang="en-GB" sz="800" dirty="0"/>
              <a:t> </a:t>
            </a:r>
            <a:r>
              <a:rPr lang="en-GB" sz="800" b="1" dirty="0"/>
              <a:t>ASUS NOTEBOOK EXPERTBOOK B1, B1403CVA-S60408</a:t>
            </a:r>
            <a:r>
              <a:rPr lang="en-GB" sz="800" dirty="0"/>
              <a:t>, INTEL CORE 5 120U, 1.4-5GHz/12MB, 10C, 16GB, 512GB SSD M.2 2280 NVMe PCIe4, INTEL GRAPHICS, 14'' IPS LED FHD 1920x1080 300NITS AG, WIFI6E, BT, LAN, USB-A, USB-C, HDMI, DOS, 3YW, GREY </a:t>
            </a:r>
            <a:r>
              <a:rPr lang="en-GB" sz="800" b="1" dirty="0">
                <a:solidFill>
                  <a:srgbClr val="FF0000"/>
                </a:solidFill>
              </a:rPr>
              <a:t>€ 713-Special </a:t>
            </a:r>
            <a:r>
              <a:rPr lang="en-US" sz="800" b="1" dirty="0">
                <a:solidFill>
                  <a:srgbClr val="FF0000"/>
                </a:solidFill>
              </a:rPr>
              <a:t>Offer</a:t>
            </a:r>
            <a:r>
              <a:rPr lang="en-GB" sz="800" b="1" dirty="0">
                <a:solidFill>
                  <a:srgbClr val="FF0000"/>
                </a:solidFill>
              </a:rPr>
              <a:t> </a:t>
            </a:r>
          </a:p>
          <a:p>
            <a:r>
              <a:rPr lang="en-GB" sz="800" b="1" dirty="0">
                <a:solidFill>
                  <a:srgbClr val="0070C0"/>
                </a:solidFill>
              </a:rPr>
              <a:t>90NX0811-M02H50</a:t>
            </a:r>
            <a:r>
              <a:rPr lang="en-GB" sz="800" dirty="0"/>
              <a:t> </a:t>
            </a:r>
            <a:r>
              <a:rPr lang="en-GB" sz="800" b="1" dirty="0"/>
              <a:t>ASUS NOTEBOOK EXPERTBOOK B1, B1403CVA-S60409</a:t>
            </a:r>
            <a:r>
              <a:rPr lang="en-GB" sz="800" dirty="0"/>
              <a:t>, INTEL CORE 7 150U, 1.8-5.4GHz/12MB, 10C, 16GB, 512GB SSD M.2 2280 NVMe PCIe4, INTEL GRAPHICS, 14'' IPS LED FHD 1920x1080 300NITS AG, WIFI6E, BT, LAN, USB-A, USB-C, HDMI, DOS, 3YW, GREY </a:t>
            </a:r>
            <a:r>
              <a:rPr lang="en-GB" sz="800" b="1" dirty="0">
                <a:solidFill>
                  <a:srgbClr val="FF0000"/>
                </a:solidFill>
              </a:rPr>
              <a:t>€ 885-Special </a:t>
            </a:r>
            <a:r>
              <a:rPr lang="en-US" sz="800" b="1" dirty="0">
                <a:solidFill>
                  <a:srgbClr val="FF0000"/>
                </a:solidFill>
              </a:rPr>
              <a:t>Offer</a:t>
            </a:r>
            <a:endParaRPr lang="en-GB" sz="800" b="1" dirty="0">
              <a:solidFill>
                <a:srgbClr val="FF0000"/>
              </a:solidFill>
            </a:endParaRPr>
          </a:p>
        </p:txBody>
      </p:sp>
      <p:sp>
        <p:nvSpPr>
          <p:cNvPr id="7" name="TextBox 6"/>
          <p:cNvSpPr txBox="1"/>
          <p:nvPr/>
        </p:nvSpPr>
        <p:spPr>
          <a:xfrm>
            <a:off x="7742114" y="2075744"/>
            <a:ext cx="2119535" cy="954107"/>
          </a:xfrm>
          <a:prstGeom prst="rect">
            <a:avLst/>
          </a:prstGeom>
          <a:noFill/>
        </p:spPr>
        <p:txBody>
          <a:bodyPr wrap="square" rtlCol="0">
            <a:spAutoFit/>
          </a:bodyPr>
          <a:lstStyle/>
          <a:p>
            <a:r>
              <a:rPr lang="en-GB" sz="800" b="1" dirty="0">
                <a:solidFill>
                  <a:srgbClr val="0070C0"/>
                </a:solidFill>
              </a:rPr>
              <a:t>90NX05W1-M025Y0</a:t>
            </a:r>
            <a:r>
              <a:rPr lang="en-GB" sz="800" dirty="0"/>
              <a:t> </a:t>
            </a:r>
            <a:r>
              <a:rPr lang="en-GB" sz="800" b="1" dirty="0"/>
              <a:t>ASUS NOTEBOOK EXPERTBOOK B9 OLED, B9403CVAR-KM1327</a:t>
            </a:r>
            <a:r>
              <a:rPr lang="en-GB" sz="800" dirty="0"/>
              <a:t>, INTEL CORE 7 150U, 1.8-5.4GHz/12MB, 10C, 32GB, 512GB SSD M.2 2280 NVMe PCIe4, INTEL GRAPHICS, 14'' WQXGA 2880x1800 OLED 400NITS, WIFI6E, BT, USB, USB4, HDMI, DOS, 3YW, BLACK </a:t>
            </a:r>
            <a:r>
              <a:rPr lang="en-GB" sz="800" b="1" dirty="0">
                <a:solidFill>
                  <a:srgbClr val="FF0000"/>
                </a:solidFill>
              </a:rPr>
              <a:t>€ 1724-Special </a:t>
            </a:r>
            <a:r>
              <a:rPr lang="en-US" sz="800" b="1" dirty="0">
                <a:solidFill>
                  <a:srgbClr val="FF0000"/>
                </a:solidFill>
              </a:rPr>
              <a:t>Offer</a:t>
            </a:r>
            <a:endParaRPr lang="en-GB" sz="800" b="1" dirty="0">
              <a:solidFill>
                <a:srgbClr val="FF0000"/>
              </a:solidFill>
            </a:endParaRPr>
          </a:p>
        </p:txBody>
      </p:sp>
      <p:sp>
        <p:nvSpPr>
          <p:cNvPr id="8" name="TextBox 7"/>
          <p:cNvSpPr txBox="1"/>
          <p:nvPr/>
        </p:nvSpPr>
        <p:spPr>
          <a:xfrm>
            <a:off x="54216" y="1915231"/>
            <a:ext cx="2405295" cy="1569660"/>
          </a:xfrm>
          <a:prstGeom prst="rect">
            <a:avLst/>
          </a:prstGeom>
          <a:noFill/>
        </p:spPr>
        <p:txBody>
          <a:bodyPr wrap="square" rtlCol="0">
            <a:spAutoFit/>
          </a:bodyPr>
          <a:lstStyle/>
          <a:p>
            <a:r>
              <a:rPr lang="en-GB" sz="800" b="1" dirty="0">
                <a:solidFill>
                  <a:srgbClr val="0070C0"/>
                </a:solidFill>
              </a:rPr>
              <a:t>90NX0831-M00KY0</a:t>
            </a:r>
            <a:r>
              <a:rPr lang="en-GB" sz="800" dirty="0"/>
              <a:t> </a:t>
            </a:r>
            <a:r>
              <a:rPr lang="en-GB" sz="800" b="1" dirty="0"/>
              <a:t>ASUS NOTEBOOK EXPERTBOOK BM1, BM1403CDA-S60121, </a:t>
            </a:r>
            <a:r>
              <a:rPr lang="en-GB" sz="800" dirty="0"/>
              <a:t>AMD RYZEN 5 7535U, 2.9-4.55GHz/16MB, 6C, 16GB, 512GB SSD M.2 2280 NVMe PCIe4, AMD RADEON, 14'' IPS LED FHD 1920x1080 300NITS AG, WIFI6, BT, LAN, USB-A, USB-C, HDMI, DOS, 3YW, GREY </a:t>
            </a:r>
            <a:r>
              <a:rPr lang="en-GB" sz="800" b="1" dirty="0">
                <a:solidFill>
                  <a:srgbClr val="FF0000"/>
                </a:solidFill>
              </a:rPr>
              <a:t>€ </a:t>
            </a:r>
            <a:r>
              <a:rPr lang="en-US" sz="800" b="1" dirty="0">
                <a:solidFill>
                  <a:srgbClr val="FF0000"/>
                </a:solidFill>
              </a:rPr>
              <a:t>588</a:t>
            </a:r>
            <a:r>
              <a:rPr lang="el-GR" sz="800" b="1" dirty="0">
                <a:solidFill>
                  <a:srgbClr val="FF0000"/>
                </a:solidFill>
              </a:rPr>
              <a:t>-</a:t>
            </a:r>
            <a:r>
              <a:rPr lang="en-US" sz="800" b="1" dirty="0">
                <a:solidFill>
                  <a:srgbClr val="FF0000"/>
                </a:solidFill>
              </a:rPr>
              <a:t>Special Offer</a:t>
            </a:r>
            <a:endParaRPr lang="en-GB" sz="800" b="1" dirty="0">
              <a:solidFill>
                <a:srgbClr val="FF0000"/>
              </a:solidFill>
            </a:endParaRPr>
          </a:p>
          <a:p>
            <a:r>
              <a:rPr lang="en-GB" sz="800" b="1" dirty="0">
                <a:solidFill>
                  <a:srgbClr val="FF0000"/>
                </a:solidFill>
              </a:rPr>
              <a:t> </a:t>
            </a:r>
            <a:r>
              <a:rPr lang="en-GB" sz="800" b="1" dirty="0">
                <a:solidFill>
                  <a:srgbClr val="0070C0"/>
                </a:solidFill>
              </a:rPr>
              <a:t>90NX0831-M00KZ0</a:t>
            </a:r>
            <a:r>
              <a:rPr lang="en-GB" sz="800" dirty="0"/>
              <a:t> </a:t>
            </a:r>
            <a:r>
              <a:rPr lang="en-GB" sz="800" b="1" dirty="0"/>
              <a:t>ASUS NOTEBOOK EXPERTBOOK BM1, BM1403CDA-S60122</a:t>
            </a:r>
            <a:r>
              <a:rPr lang="en-GB" sz="800" dirty="0"/>
              <a:t>, AMD RYZEN 7 7735U, 2.7-4.75GHz/16MB, 8C, 16GB, 512GB SSD M.2 2280 NVMe PCIe4, AMD RADEON, 14'' IPS LED FHD 1920x1080 300NITS AG, WIFI6, BT, LAN, USB-A, USB-C, HDMI, DOS, 3YW, GREY </a:t>
            </a:r>
            <a:r>
              <a:rPr lang="en-GB" sz="800" b="1" dirty="0">
                <a:solidFill>
                  <a:srgbClr val="FF0000"/>
                </a:solidFill>
              </a:rPr>
              <a:t>€ 668-Special </a:t>
            </a:r>
            <a:r>
              <a:rPr lang="en-US" sz="800" b="1" dirty="0">
                <a:solidFill>
                  <a:srgbClr val="FF0000"/>
                </a:solidFill>
              </a:rPr>
              <a:t>Offer</a:t>
            </a:r>
            <a:endParaRPr lang="en-GB" sz="800" b="1" dirty="0">
              <a:solidFill>
                <a:srgbClr val="FF0000"/>
              </a:solidFill>
            </a:endParaRPr>
          </a:p>
        </p:txBody>
      </p:sp>
      <p:sp>
        <p:nvSpPr>
          <p:cNvPr id="9" name="TextBox 8"/>
          <p:cNvSpPr txBox="1"/>
          <p:nvPr/>
        </p:nvSpPr>
        <p:spPr>
          <a:xfrm>
            <a:off x="2826963" y="5435576"/>
            <a:ext cx="4910676" cy="830997"/>
          </a:xfrm>
          <a:prstGeom prst="rect">
            <a:avLst/>
          </a:prstGeom>
          <a:noFill/>
        </p:spPr>
        <p:txBody>
          <a:bodyPr wrap="square" rtlCol="0">
            <a:spAutoFit/>
          </a:bodyPr>
          <a:lstStyle/>
          <a:p>
            <a:r>
              <a:rPr lang="en-GB" sz="800" b="1" dirty="0">
                <a:solidFill>
                  <a:srgbClr val="0070C0"/>
                </a:solidFill>
              </a:rPr>
              <a:t>90NX0801-M01HD0</a:t>
            </a:r>
            <a:r>
              <a:rPr lang="en-GB" sz="800" dirty="0"/>
              <a:t> </a:t>
            </a:r>
            <a:r>
              <a:rPr lang="en-GB" sz="800" b="1" dirty="0"/>
              <a:t>ASUS NOTEBOOK EXPERTBOOK B1, B1503CVA-NJ0144X</a:t>
            </a:r>
            <a:r>
              <a:rPr lang="en-GB" sz="800" dirty="0"/>
              <a:t>, INTEL CORE 5 120U, 1.4-5GHz/12MB, 10C, 16GB, 512GB SSD M.2 2280 NVMe PCIe4, INTEL UHD, 15.6'' TN LED FHD 1920x1080 250NITS AG, WIFI6E,BT, LAN, USB-A, USB-C, HDMI, WIN 11 PRO,3YW, GREY </a:t>
            </a:r>
            <a:r>
              <a:rPr lang="en-GB" sz="800" b="1" dirty="0">
                <a:solidFill>
                  <a:srgbClr val="FF0000"/>
                </a:solidFill>
              </a:rPr>
              <a:t>€ 891-Special Offer</a:t>
            </a:r>
          </a:p>
          <a:p>
            <a:r>
              <a:rPr lang="en-GB" sz="800" b="1" dirty="0">
                <a:solidFill>
                  <a:srgbClr val="0070C0"/>
                </a:solidFill>
              </a:rPr>
              <a:t>90NX0801-M02T60</a:t>
            </a:r>
            <a:r>
              <a:rPr lang="en-GB" sz="800" dirty="0"/>
              <a:t> </a:t>
            </a:r>
            <a:r>
              <a:rPr lang="en-GB" sz="800" b="1" dirty="0"/>
              <a:t>ASUS NOTEBOOK EXPERTBOOK B1, B1503CVA-NJ0145X</a:t>
            </a:r>
            <a:r>
              <a:rPr lang="en-GB" sz="800" dirty="0"/>
              <a:t>, INTEL CORE 7 150U, 1.8-5.4GHz/12MB,10C, 16GB, 512GB SSD M.2 2280 NVMe PCIe4, INTEL UHD, 15.6'' TN LED FHD 1920x1080 250NITS AG, WIFI6E,BT, LAN, USB-A,USB-C, HDMI, WIN 11 PRO,3YW, GREY </a:t>
            </a:r>
            <a:r>
              <a:rPr lang="en-GB" sz="800" b="1" dirty="0">
                <a:solidFill>
                  <a:srgbClr val="FF0000"/>
                </a:solidFill>
              </a:rPr>
              <a:t>€ 1049-Special Offer</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667449"/>
            <a:ext cx="2010642" cy="1252673"/>
          </a:xfrm>
          <a:prstGeom prst="rect">
            <a:avLst/>
          </a:prstGeom>
        </p:spPr>
      </p:pic>
      <p:sp>
        <p:nvSpPr>
          <p:cNvPr id="19" name="TextBox 18"/>
          <p:cNvSpPr txBox="1"/>
          <p:nvPr/>
        </p:nvSpPr>
        <p:spPr>
          <a:xfrm>
            <a:off x="8707395" y="14673"/>
            <a:ext cx="1198605" cy="230832"/>
          </a:xfrm>
          <a:prstGeom prst="rect">
            <a:avLst/>
          </a:prstGeom>
          <a:noFill/>
        </p:spPr>
        <p:txBody>
          <a:bodyPr wrap="square" rtlCol="0">
            <a:spAutoFit/>
          </a:bodyPr>
          <a:lstStyle/>
          <a:p>
            <a:pPr algn="r"/>
            <a:r>
              <a:rPr lang="en-US" sz="900" b="1" dirty="0"/>
              <a:t>Retail File July 2025</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188044" y="14673"/>
            <a:ext cx="3287170"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EXPERTBOOK </a:t>
            </a:r>
            <a:r>
              <a:rPr lang="en-US" sz="1200" dirty="0">
                <a:latin typeface="Dubai Light" panose="020B0303030403030204" pitchFamily="34" charset="-78"/>
                <a:cs typeface="Dubai Light" panose="020B0303030403030204" pitchFamily="34" charset="-78"/>
              </a:rPr>
              <a:t>BUSINESS NOTEBOOKS</a:t>
            </a:r>
            <a:endParaRPr lang="en-GB" sz="1200" dirty="0">
              <a:latin typeface="Dubai Light" panose="020B0303030403030204" pitchFamily="34" charset="-78"/>
              <a:cs typeface="Dubai Light" panose="020B0303030403030204" pitchFamily="34" charset="-78"/>
            </a:endParaRPr>
          </a:p>
        </p:txBody>
      </p:sp>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35510" y="667450"/>
            <a:ext cx="2078711" cy="1252673"/>
          </a:xfrm>
          <a:prstGeom prst="rect">
            <a:avLst/>
          </a:prstGeom>
        </p:spPr>
      </p:pic>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0943" y="769835"/>
            <a:ext cx="2070201" cy="1252674"/>
          </a:xfrm>
          <a:prstGeom prst="rect">
            <a:avLst/>
          </a:prstGeom>
        </p:spPr>
      </p:pic>
      <p:pic>
        <p:nvPicPr>
          <p:cNvPr id="31" name="Picture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47854" y="3925019"/>
            <a:ext cx="1961125" cy="1212844"/>
          </a:xfrm>
          <a:prstGeom prst="rect">
            <a:avLst/>
          </a:prstGeom>
        </p:spPr>
      </p:pic>
      <p:pic>
        <p:nvPicPr>
          <p:cNvPr id="39" name="Picture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77774" y="779882"/>
            <a:ext cx="2050327" cy="1252673"/>
          </a:xfrm>
          <a:prstGeom prst="rect">
            <a:avLst/>
          </a:prstGeom>
        </p:spPr>
      </p:pic>
      <p:sp>
        <p:nvSpPr>
          <p:cNvPr id="32" name="TextBox 31"/>
          <p:cNvSpPr txBox="1"/>
          <p:nvPr/>
        </p:nvSpPr>
        <p:spPr>
          <a:xfrm>
            <a:off x="7737639" y="5430319"/>
            <a:ext cx="2187167" cy="830997"/>
          </a:xfrm>
          <a:prstGeom prst="rect">
            <a:avLst/>
          </a:prstGeom>
          <a:noFill/>
        </p:spPr>
        <p:txBody>
          <a:bodyPr wrap="square" rtlCol="0">
            <a:spAutoFit/>
          </a:bodyPr>
          <a:lstStyle/>
          <a:p>
            <a:r>
              <a:rPr lang="en-GB" sz="800" b="1" dirty="0">
                <a:solidFill>
                  <a:srgbClr val="0070C0"/>
                </a:solidFill>
              </a:rPr>
              <a:t>90NB15K1-M003B0</a:t>
            </a:r>
            <a:r>
              <a:rPr lang="en-GB" sz="800" dirty="0"/>
              <a:t> </a:t>
            </a:r>
            <a:r>
              <a:rPr lang="en-GB" sz="800" b="1" dirty="0"/>
              <a:t>ASUS NOTEBOOK PROART P16, H7606WP-OLED-ME011X</a:t>
            </a:r>
            <a:r>
              <a:rPr lang="en-GB" sz="800" dirty="0"/>
              <a:t>, AMD RYZEN AI 9 HX 370 2-5.1GHz/36MB, 12C, 64GB, 2x2TB SSD M.2 NVMe, NVIDIA RTX 5070 8GB, 16'', OLED 4K 3840x2400 60Hz 500NITS TOUCH, WIFI7,BT,USB-C,USB-A,HDMI, WIN 11 PRO, 2YW, BLACK </a:t>
            </a:r>
            <a:r>
              <a:rPr lang="en-GB" sz="800" b="1" dirty="0">
                <a:solidFill>
                  <a:srgbClr val="FF0000"/>
                </a:solidFill>
              </a:rPr>
              <a:t>€ 4010</a:t>
            </a:r>
          </a:p>
        </p:txBody>
      </p:sp>
      <p:sp>
        <p:nvSpPr>
          <p:cNvPr id="35" name="TextBox 34"/>
          <p:cNvSpPr txBox="1"/>
          <p:nvPr/>
        </p:nvSpPr>
        <p:spPr>
          <a:xfrm>
            <a:off x="-12707" y="405344"/>
            <a:ext cx="2494762" cy="215444"/>
          </a:xfrm>
          <a:prstGeom prst="rect">
            <a:avLst/>
          </a:prstGeom>
          <a:solidFill>
            <a:srgbClr val="4D4D4D"/>
          </a:solidFill>
          <a:ln>
            <a:noFill/>
          </a:ln>
        </p:spPr>
        <p:txBody>
          <a:bodyPr wrap="square" rtlCol="0">
            <a:spAutoFit/>
          </a:bodyPr>
          <a:lstStyle/>
          <a:p>
            <a:pPr algn="ctr"/>
            <a:r>
              <a:rPr lang="en-US" sz="800" b="1" dirty="0">
                <a:solidFill>
                  <a:schemeClr val="bg1"/>
                </a:solidFill>
              </a:rPr>
              <a:t>EXPERTBOOK BM1,  </a:t>
            </a:r>
            <a:r>
              <a:rPr lang="en-GB" sz="800" b="1" dirty="0">
                <a:solidFill>
                  <a:schemeClr val="bg1"/>
                </a:solidFill>
              </a:rPr>
              <a:t>BM1403CDA</a:t>
            </a:r>
            <a:endParaRPr lang="en-US" sz="800" b="1" dirty="0">
              <a:solidFill>
                <a:schemeClr val="bg1"/>
              </a:solidFill>
            </a:endParaRPr>
          </a:p>
        </p:txBody>
      </p:sp>
      <p:sp>
        <p:nvSpPr>
          <p:cNvPr id="36" name="TextBox 35"/>
          <p:cNvSpPr txBox="1"/>
          <p:nvPr/>
        </p:nvSpPr>
        <p:spPr>
          <a:xfrm>
            <a:off x="2459511" y="410234"/>
            <a:ext cx="2504927"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P1</a:t>
            </a:r>
            <a:endParaRPr lang="en-US" sz="800" b="1" dirty="0">
              <a:solidFill>
                <a:schemeClr val="bg1"/>
              </a:solidFill>
            </a:endParaRPr>
          </a:p>
        </p:txBody>
      </p:sp>
      <p:sp>
        <p:nvSpPr>
          <p:cNvPr id="38" name="TextBox 37"/>
          <p:cNvSpPr txBox="1"/>
          <p:nvPr/>
        </p:nvSpPr>
        <p:spPr>
          <a:xfrm>
            <a:off x="4919021" y="407979"/>
            <a:ext cx="2504927"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B1, B1403CVA</a:t>
            </a:r>
            <a:endParaRPr lang="en-US" sz="800" b="1" dirty="0">
              <a:solidFill>
                <a:schemeClr val="bg1"/>
              </a:solidFill>
            </a:endParaRPr>
          </a:p>
        </p:txBody>
      </p:sp>
      <p:sp>
        <p:nvSpPr>
          <p:cNvPr id="40" name="TextBox 39"/>
          <p:cNvSpPr txBox="1"/>
          <p:nvPr/>
        </p:nvSpPr>
        <p:spPr>
          <a:xfrm>
            <a:off x="7401073" y="402820"/>
            <a:ext cx="2504927"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B9 </a:t>
            </a:r>
            <a:endParaRPr lang="en-US" sz="800" b="1" dirty="0">
              <a:solidFill>
                <a:schemeClr val="bg1"/>
              </a:solidFill>
            </a:endParaRPr>
          </a:p>
        </p:txBody>
      </p:sp>
      <p:sp>
        <p:nvSpPr>
          <p:cNvPr id="41" name="TextBox 40"/>
          <p:cNvSpPr txBox="1"/>
          <p:nvPr/>
        </p:nvSpPr>
        <p:spPr>
          <a:xfrm>
            <a:off x="2482055" y="3654940"/>
            <a:ext cx="4964436"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B1, B1503CVA</a:t>
            </a:r>
            <a:endParaRPr lang="en-US" sz="800" b="1" dirty="0">
              <a:solidFill>
                <a:schemeClr val="bg1"/>
              </a:solidFill>
            </a:endParaRPr>
          </a:p>
        </p:txBody>
      </p:sp>
      <p:sp>
        <p:nvSpPr>
          <p:cNvPr id="42" name="TextBox 41"/>
          <p:cNvSpPr txBox="1"/>
          <p:nvPr/>
        </p:nvSpPr>
        <p:spPr>
          <a:xfrm>
            <a:off x="7423946" y="3664896"/>
            <a:ext cx="2482053" cy="215444"/>
          </a:xfrm>
          <a:prstGeom prst="rect">
            <a:avLst/>
          </a:prstGeom>
          <a:solidFill>
            <a:schemeClr val="accent5">
              <a:lumMod val="75000"/>
            </a:schemeClr>
          </a:solidFill>
          <a:ln>
            <a:noFill/>
          </a:ln>
        </p:spPr>
        <p:txBody>
          <a:bodyPr wrap="square" rtlCol="0">
            <a:spAutoFit/>
          </a:bodyPr>
          <a:lstStyle/>
          <a:p>
            <a:pPr algn="ctr"/>
            <a:r>
              <a:rPr lang="en-GB" sz="800" b="1" dirty="0">
                <a:solidFill>
                  <a:schemeClr val="bg1"/>
                </a:solidFill>
              </a:rPr>
              <a:t>PROART P16</a:t>
            </a:r>
            <a:endParaRPr lang="en-US" sz="800" b="1" dirty="0">
              <a:solidFill>
                <a:schemeClr val="bg1"/>
              </a:solidFill>
            </a:endParaRPr>
          </a:p>
        </p:txBody>
      </p:sp>
      <p:pic>
        <p:nvPicPr>
          <p:cNvPr id="24" name="Picture 2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47292" y="4043133"/>
            <a:ext cx="1767860" cy="1316983"/>
          </a:xfrm>
          <a:prstGeom prst="rect">
            <a:avLst/>
          </a:prstGeom>
        </p:spPr>
      </p:pic>
      <p:sp>
        <p:nvSpPr>
          <p:cNvPr id="43" name="TextBox 42"/>
          <p:cNvSpPr txBox="1"/>
          <p:nvPr/>
        </p:nvSpPr>
        <p:spPr>
          <a:xfrm>
            <a:off x="7241144" y="160628"/>
            <a:ext cx="2688140" cy="230832"/>
          </a:xfrm>
          <a:prstGeom prst="rect">
            <a:avLst/>
          </a:prstGeom>
          <a:noFill/>
        </p:spPr>
        <p:txBody>
          <a:bodyPr wrap="square" rtlCol="0">
            <a:spAutoFit/>
          </a:bodyPr>
          <a:lstStyle/>
          <a:p>
            <a:pPr algn="r"/>
            <a:r>
              <a:rPr lang="en-US" sz="850" b="1" dirty="0">
                <a:solidFill>
                  <a:srgbClr val="FF0000"/>
                </a:solidFill>
              </a:rPr>
              <a:t>Special Offers are valid until 31.08 or until stock lasts.</a:t>
            </a:r>
            <a:endParaRPr lang="en-GB" sz="850" b="1" dirty="0">
              <a:solidFill>
                <a:srgbClr val="FF0000"/>
              </a:solidFill>
            </a:endParaRPr>
          </a:p>
        </p:txBody>
      </p:sp>
      <p:sp>
        <p:nvSpPr>
          <p:cNvPr id="3" name="Rectangle 7">
            <a:extLst>
              <a:ext uri="{FF2B5EF4-FFF2-40B4-BE49-F238E27FC236}">
                <a16:creationId xmlns:a16="http://schemas.microsoft.com/office/drawing/2014/main" id="{3F83B074-CB12-682E-4FE8-6264C2B34F2E}"/>
              </a:ext>
            </a:extLst>
          </p:cNvPr>
          <p:cNvSpPr/>
          <p:nvPr/>
        </p:nvSpPr>
        <p:spPr>
          <a:xfrm>
            <a:off x="0" y="6321208"/>
            <a:ext cx="9906000" cy="5367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3BEE43AA-F01F-7E80-48DC-4D95D9FDBE72}"/>
              </a:ext>
            </a:extLst>
          </p:cNvPr>
          <p:cNvSpPr txBox="1"/>
          <p:nvPr/>
        </p:nvSpPr>
        <p:spPr>
          <a:xfrm>
            <a:off x="7080759" y="6398882"/>
            <a:ext cx="1448664" cy="369332"/>
          </a:xfrm>
          <a:prstGeom prst="rect">
            <a:avLst/>
          </a:prstGeom>
          <a:noFill/>
        </p:spPr>
        <p:txBody>
          <a:bodyPr wrap="square">
            <a:spAutoFit/>
          </a:bodyPr>
          <a:lstStyle/>
          <a:p>
            <a:pPr algn="ctr">
              <a:defRPr/>
            </a:pPr>
            <a:r>
              <a:rPr lang="en-US" sz="600" dirty="0">
                <a:latin typeface="Calibri" panose="020F0502020204030204" pitchFamily="34" charset="0"/>
                <a:ea typeface="Calibri" panose="020F0502020204030204" pitchFamily="34" charset="0"/>
                <a:cs typeface="Calibri" panose="020F0502020204030204" pitchFamily="34" charset="0"/>
              </a:rPr>
              <a:t>A.T Multitech Corporation  Ltd</a:t>
            </a:r>
          </a:p>
          <a:p>
            <a:pPr algn="ctr">
              <a:defRPr/>
            </a:pPr>
            <a:r>
              <a:rPr lang="en-US" sz="600" b="1" dirty="0">
                <a:latin typeface="Calibri" panose="020F0502020204030204" pitchFamily="34" charset="0"/>
                <a:ea typeface="Calibri" panose="020F0502020204030204" pitchFamily="34" charset="0"/>
                <a:cs typeface="Calibri" panose="020F0502020204030204" pitchFamily="34" charset="0"/>
              </a:rPr>
              <a:t>ASUS Authorized Distributor </a:t>
            </a:r>
            <a:endParaRPr lang="el-GR" sz="600" b="1" dirty="0">
              <a:latin typeface="Calibri" panose="020F0502020204030204" pitchFamily="34" charset="0"/>
              <a:ea typeface="Calibri" panose="020F0502020204030204" pitchFamily="34" charset="0"/>
              <a:cs typeface="Calibri" panose="020F0502020204030204" pitchFamily="34" charset="0"/>
            </a:endParaRPr>
          </a:p>
          <a:p>
            <a:pPr algn="ctr"/>
            <a:r>
              <a:rPr lang="en-US" sz="600" dirty="0">
                <a:latin typeface="Calibri" panose="020F0502020204030204" pitchFamily="34" charset="0"/>
                <a:cs typeface="Calibri" panose="020F0502020204030204" pitchFamily="34" charset="0"/>
              </a:rPr>
              <a:t>www.multitech.com.cy</a:t>
            </a:r>
            <a:endParaRPr lang="en-US" sz="600" dirty="0">
              <a:latin typeface="Calibri" panose="020F0502020204030204" pitchFamily="34" charset="0"/>
              <a:ea typeface="Calibri" panose="020F0502020204030204" pitchFamily="34" charset="0"/>
              <a:cs typeface="Calibri" panose="020F0502020204030204" pitchFamily="34" charset="0"/>
            </a:endParaRPr>
          </a:p>
        </p:txBody>
      </p:sp>
      <p:sp>
        <p:nvSpPr>
          <p:cNvPr id="13" name="Rectangle 9">
            <a:extLst>
              <a:ext uri="{FF2B5EF4-FFF2-40B4-BE49-F238E27FC236}">
                <a16:creationId xmlns:a16="http://schemas.microsoft.com/office/drawing/2014/main" id="{E03759CC-ABD8-3CB1-9A0D-757E39C57FF3}"/>
              </a:ext>
            </a:extLst>
          </p:cNvPr>
          <p:cNvSpPr/>
          <p:nvPr/>
        </p:nvSpPr>
        <p:spPr>
          <a:xfrm>
            <a:off x="5897792" y="6410864"/>
            <a:ext cx="1318048" cy="369332"/>
          </a:xfrm>
          <a:prstGeom prst="rect">
            <a:avLst/>
          </a:prstGeom>
          <a:noFill/>
        </p:spPr>
        <p:txBody>
          <a:bodyPr wrap="square">
            <a:spAutoFit/>
          </a:bodyPr>
          <a:lstStyle/>
          <a:p>
            <a:pPr algn="ctr"/>
            <a:r>
              <a:rPr lang="en-US" sz="600" dirty="0">
                <a:latin typeface="Calibri" panose="020F0502020204030204" pitchFamily="34" charset="0"/>
                <a:cs typeface="Calibri" panose="020F0502020204030204" pitchFamily="34" charset="0"/>
              </a:rPr>
              <a:t>Call now on: 22-711300 </a:t>
            </a:r>
          </a:p>
          <a:p>
            <a:pPr algn="ctr"/>
            <a:r>
              <a:rPr lang="en-US" sz="600" dirty="0">
                <a:latin typeface="Calibri" panose="020F0502020204030204" pitchFamily="34" charset="0"/>
                <a:cs typeface="Calibri" panose="020F0502020204030204" pitchFamily="34" charset="0"/>
              </a:rPr>
              <a:t>Mail on: </a:t>
            </a:r>
          </a:p>
          <a:p>
            <a:pPr algn="ctr"/>
            <a:r>
              <a:rPr lang="en-US" sz="600" dirty="0">
                <a:latin typeface="Calibri" panose="020F0502020204030204" pitchFamily="34" charset="0"/>
                <a:cs typeface="Calibri" panose="020F0502020204030204" pitchFamily="34" charset="0"/>
              </a:rPr>
              <a:t>orders@multitech.com.cy</a:t>
            </a:r>
          </a:p>
        </p:txBody>
      </p:sp>
      <p:sp>
        <p:nvSpPr>
          <p:cNvPr id="14" name="Rectangle 10">
            <a:extLst>
              <a:ext uri="{FF2B5EF4-FFF2-40B4-BE49-F238E27FC236}">
                <a16:creationId xmlns:a16="http://schemas.microsoft.com/office/drawing/2014/main" id="{5C245DC6-FEB2-6DE0-1531-C6F152A1CA01}"/>
              </a:ext>
            </a:extLst>
          </p:cNvPr>
          <p:cNvSpPr/>
          <p:nvPr/>
        </p:nvSpPr>
        <p:spPr>
          <a:xfrm>
            <a:off x="99632" y="6312140"/>
            <a:ext cx="3219066"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Calibri" panose="020F0502020204030204" pitchFamily="34" charset="0"/>
                <a:cs typeface="Calibri" panose="020F0502020204030204"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Calibri" panose="020F0502020204030204" pitchFamily="34" charset="0"/>
                <a:cs typeface="Calibri" panose="020F0502020204030204" pitchFamily="34" charset="0"/>
              </a:rPr>
              <a:t>Products' warranty is the warranty given by the manufacturer.</a:t>
            </a:r>
            <a:r>
              <a:rPr lang="en-GB" sz="600" dirty="0">
                <a:latin typeface="Calibri" panose="020F0502020204030204" pitchFamily="34" charset="0"/>
                <a:cs typeface="Calibri" panose="020F0502020204030204" pitchFamily="34" charset="0"/>
              </a:rPr>
              <a:t>  VAT is not included</a:t>
            </a:r>
          </a:p>
        </p:txBody>
      </p:sp>
      <p:sp>
        <p:nvSpPr>
          <p:cNvPr id="15" name="Rectangle 11">
            <a:extLst>
              <a:ext uri="{FF2B5EF4-FFF2-40B4-BE49-F238E27FC236}">
                <a16:creationId xmlns:a16="http://schemas.microsoft.com/office/drawing/2014/main" id="{51B88523-E8C1-2DEB-C529-E9E82E8FEFC6}"/>
              </a:ext>
            </a:extLst>
          </p:cNvPr>
          <p:cNvSpPr/>
          <p:nvPr/>
        </p:nvSpPr>
        <p:spPr>
          <a:xfrm>
            <a:off x="3452410" y="6358306"/>
            <a:ext cx="2545123"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b="1" dirty="0">
                <a:latin typeface="Calibri" panose="020F0502020204030204" pitchFamily="34" charset="0"/>
                <a:cs typeface="Calibri" panose="020F0502020204030204" pitchFamily="34" charset="0"/>
              </a:rPr>
              <a:t>Multitech b2b </a:t>
            </a:r>
            <a:r>
              <a:rPr lang="en-US" sz="600" dirty="0">
                <a:latin typeface="Calibri" panose="020F0502020204030204" pitchFamily="34" charset="0"/>
                <a:cs typeface="Calibri" panose="020F0502020204030204" pitchFamily="34" charset="0"/>
              </a:rPr>
              <a:t>Place your order on: </a:t>
            </a:r>
            <a:r>
              <a:rPr lang="en-US" sz="600" dirty="0">
                <a:solidFill>
                  <a:srgbClr val="0070C0"/>
                </a:solidFill>
                <a:latin typeface="Calibri" panose="020F0502020204030204" pitchFamily="34" charset="0"/>
                <a:cs typeface="Calibri" panose="020F0502020204030204" pitchFamily="34" charset="0"/>
                <a:hlinkClick r:id="rId9"/>
              </a:rPr>
              <a:t>https://b2b.multitech.com.cy/en</a:t>
            </a:r>
            <a:r>
              <a:rPr lang="en-US" sz="600" dirty="0">
                <a:solidFill>
                  <a:srgbClr val="0070C0"/>
                </a:solidFill>
                <a:latin typeface="Calibri" panose="020F0502020204030204" pitchFamily="34" charset="0"/>
                <a:cs typeface="Calibri" panose="020F0502020204030204" pitchFamily="34" charset="0"/>
              </a:rPr>
              <a:t> </a:t>
            </a:r>
            <a:r>
              <a:rPr lang="en-GB" sz="600" dirty="0">
                <a:latin typeface="Calibri" panose="020F0502020204030204" pitchFamily="34" charset="0"/>
                <a:cs typeface="Calibri" panose="020F0502020204030204" pitchFamily="34" charset="0"/>
              </a:rPr>
              <a:t>Click on any item part number for more specs and place your order online. </a:t>
            </a:r>
            <a:endParaRPr lang="el-GR" sz="600" dirty="0">
              <a:latin typeface="Calibri" panose="020F0502020204030204" pitchFamily="34" charset="0"/>
              <a:cs typeface="Calibri" panose="020F0502020204030204" pitchFamily="34" charset="0"/>
            </a:endParaRPr>
          </a:p>
          <a:p>
            <a:r>
              <a:rPr lang="en-US" sz="600" dirty="0">
                <a:latin typeface="Calibri" panose="020F0502020204030204" pitchFamily="34" charset="0"/>
                <a:cs typeface="Calibri" panose="020F0502020204030204" pitchFamily="34" charset="0"/>
              </a:rPr>
              <a:t>In case you don’t have an account yet please register in the below link </a:t>
            </a:r>
            <a:r>
              <a:rPr lang="el-GR" sz="600" u="sng" dirty="0">
                <a:solidFill>
                  <a:srgbClr val="0070C0"/>
                </a:solidFill>
                <a:latin typeface="Calibri" panose="020F0502020204030204" pitchFamily="34" charset="0"/>
                <a:cs typeface="Calibri" panose="020F0502020204030204" pitchFamily="34" charset="0"/>
                <a:hlinkClick r:id="rId10"/>
              </a:rPr>
              <a:t>https://b2b.multitech.com.cy/en/user/register</a:t>
            </a:r>
            <a:endParaRPr lang="en-GB" sz="600" u="sng" dirty="0">
              <a:solidFill>
                <a:srgbClr val="0070C0"/>
              </a:solidFill>
              <a:latin typeface="Calibri" panose="020F0502020204030204" pitchFamily="34" charset="0"/>
              <a:cs typeface="Calibri" panose="020F0502020204030204" pitchFamily="34" charset="0"/>
            </a:endParaRPr>
          </a:p>
        </p:txBody>
      </p:sp>
      <p:pic>
        <p:nvPicPr>
          <p:cNvPr id="16" name="Picture 12">
            <a:extLst>
              <a:ext uri="{FF2B5EF4-FFF2-40B4-BE49-F238E27FC236}">
                <a16:creationId xmlns:a16="http://schemas.microsoft.com/office/drawing/2014/main" id="{79E33B5E-8A76-437D-12FE-DD9497364406}"/>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8522167" y="6304505"/>
            <a:ext cx="1237427" cy="582049"/>
          </a:xfrm>
          <a:prstGeom prst="rect">
            <a:avLst/>
          </a:prstGeom>
        </p:spPr>
      </p:pic>
      <p:sp>
        <p:nvSpPr>
          <p:cNvPr id="17" name="TextBox 16">
            <a:extLst>
              <a:ext uri="{FF2B5EF4-FFF2-40B4-BE49-F238E27FC236}">
                <a16:creationId xmlns:a16="http://schemas.microsoft.com/office/drawing/2014/main" id="{4F2DB209-E71B-24E4-02B6-544F2DB7A16B}"/>
              </a:ext>
            </a:extLst>
          </p:cNvPr>
          <p:cNvSpPr txBox="1"/>
          <p:nvPr/>
        </p:nvSpPr>
        <p:spPr>
          <a:xfrm>
            <a:off x="-12707" y="3654940"/>
            <a:ext cx="2504927" cy="215444"/>
          </a:xfrm>
          <a:prstGeom prst="rect">
            <a:avLst/>
          </a:prstGeom>
          <a:solidFill>
            <a:srgbClr val="4D4D4D"/>
          </a:solidFill>
          <a:ln>
            <a:noFill/>
          </a:ln>
        </p:spPr>
        <p:txBody>
          <a:bodyPr wrap="square" rtlCol="0">
            <a:spAutoFit/>
          </a:bodyPr>
          <a:lstStyle/>
          <a:p>
            <a:pPr algn="ctr"/>
            <a:r>
              <a:rPr lang="en-US" sz="800" b="1" dirty="0">
                <a:solidFill>
                  <a:schemeClr val="bg1"/>
                </a:solidFill>
              </a:rPr>
              <a:t>EXPERTBOOK BM1, BM1503CDA</a:t>
            </a:r>
          </a:p>
        </p:txBody>
      </p:sp>
      <p:pic>
        <p:nvPicPr>
          <p:cNvPr id="47" name="Εικόνα 46" descr="Εικόνα που περιέχει ηλεκτρονικές συσκευές, υπολογιστής, notebook/σημειωματάριο,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B3C3EB94-1518-BEBE-B6AF-6BD0EF1038B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64006" y="3918459"/>
            <a:ext cx="2010642" cy="1213264"/>
          </a:xfrm>
          <a:prstGeom prst="rect">
            <a:avLst/>
          </a:prstGeom>
        </p:spPr>
      </p:pic>
      <p:sp>
        <p:nvSpPr>
          <p:cNvPr id="48" name="TextBox 47">
            <a:extLst>
              <a:ext uri="{FF2B5EF4-FFF2-40B4-BE49-F238E27FC236}">
                <a16:creationId xmlns:a16="http://schemas.microsoft.com/office/drawing/2014/main" id="{4154CB34-C227-B3E0-742C-3F7F9CF3A23A}"/>
              </a:ext>
            </a:extLst>
          </p:cNvPr>
          <p:cNvSpPr txBox="1"/>
          <p:nvPr/>
        </p:nvSpPr>
        <p:spPr>
          <a:xfrm>
            <a:off x="5079824" y="3867248"/>
            <a:ext cx="2574443" cy="1692771"/>
          </a:xfrm>
          <a:prstGeom prst="rect">
            <a:avLst/>
          </a:prstGeom>
          <a:noFill/>
        </p:spPr>
        <p:txBody>
          <a:bodyPr wrap="square" rtlCol="0">
            <a:spAutoFit/>
          </a:bodyPr>
          <a:lstStyle/>
          <a:p>
            <a:r>
              <a:rPr lang="en-GB" sz="800" b="1" dirty="0">
                <a:solidFill>
                  <a:srgbClr val="0070C0"/>
                </a:solidFill>
              </a:rPr>
              <a:t>90NX0801-M022S0</a:t>
            </a:r>
            <a:r>
              <a:rPr lang="en-GB" sz="800" dirty="0"/>
              <a:t> </a:t>
            </a:r>
            <a:r>
              <a:rPr lang="en-GB" sz="800" b="1" dirty="0"/>
              <a:t>ASUS NOTEBOOK EXPERTBOOK B1, B1503CVA-NJ0144, </a:t>
            </a:r>
            <a:r>
              <a:rPr lang="en-GB" sz="800" dirty="0"/>
              <a:t>INTEL CORE 5 120U, 1.4-5GHz/12MB,10C, 16GB, 512GB SSD M.2 2280 </a:t>
            </a:r>
            <a:r>
              <a:rPr lang="en-GB" sz="800" dirty="0" err="1"/>
              <a:t>NVMe</a:t>
            </a:r>
            <a:r>
              <a:rPr lang="en-GB" sz="800" dirty="0"/>
              <a:t> PCIe4, INTEL UHD, 15.6'' TN LED FHD 1920x1080 250NITS AG, WIFI6E, BT, LAN, USB-A, USB-C, HDMI, DOS, 3YW, GENTLE GREY </a:t>
            </a:r>
            <a:r>
              <a:rPr lang="en-GB" sz="800" b="1" dirty="0">
                <a:solidFill>
                  <a:srgbClr val="FF0000"/>
                </a:solidFill>
              </a:rPr>
              <a:t>€ 707-Special Offer</a:t>
            </a:r>
          </a:p>
          <a:p>
            <a:r>
              <a:rPr lang="en-GB" sz="800" b="1" dirty="0">
                <a:solidFill>
                  <a:srgbClr val="0070C0"/>
                </a:solidFill>
              </a:rPr>
              <a:t>90NX0801-M022T0</a:t>
            </a:r>
            <a:r>
              <a:rPr lang="en-GB" sz="800" dirty="0"/>
              <a:t> </a:t>
            </a:r>
            <a:r>
              <a:rPr lang="en-GB" sz="800" b="1" dirty="0"/>
              <a:t>ASUS NOTEBOOK EXPERTBOOK B1, B1503CVA-NJ0145, </a:t>
            </a:r>
            <a:r>
              <a:rPr lang="en-GB" sz="800" dirty="0"/>
              <a:t>INTEL CORE 7 150U, 1.8-5.4GHz/12MB, 10C, 16GB, 512GB M.2 2280 </a:t>
            </a:r>
            <a:r>
              <a:rPr lang="en-GB" sz="800" dirty="0" err="1"/>
              <a:t>NVMe</a:t>
            </a:r>
            <a:r>
              <a:rPr lang="en-GB" sz="800" dirty="0"/>
              <a:t> PCIe4, INTEL UHD, 15.6'' TN LED FHD 1920x1080 250NITS AG, WIFI6E, BT, LAN, USB-A, USB-C, HDMI, DOS, 3YW, GENTLE GREY </a:t>
            </a:r>
            <a:r>
              <a:rPr lang="en-GB" sz="800" b="1" dirty="0">
                <a:solidFill>
                  <a:srgbClr val="FF0000"/>
                </a:solidFill>
              </a:rPr>
              <a:t>€  855-Special Offer</a:t>
            </a:r>
          </a:p>
          <a:p>
            <a:endParaRPr lang="en-CY" sz="800" dirty="0"/>
          </a:p>
        </p:txBody>
      </p:sp>
      <p:sp>
        <p:nvSpPr>
          <p:cNvPr id="49" name="TextBox 48">
            <a:extLst>
              <a:ext uri="{FF2B5EF4-FFF2-40B4-BE49-F238E27FC236}">
                <a16:creationId xmlns:a16="http://schemas.microsoft.com/office/drawing/2014/main" id="{DCC852A7-CED6-9C7E-789D-35B7173DE5C3}"/>
              </a:ext>
            </a:extLst>
          </p:cNvPr>
          <p:cNvSpPr txBox="1"/>
          <p:nvPr/>
        </p:nvSpPr>
        <p:spPr>
          <a:xfrm>
            <a:off x="50411" y="5065600"/>
            <a:ext cx="2800063" cy="1323439"/>
          </a:xfrm>
          <a:prstGeom prst="rect">
            <a:avLst/>
          </a:prstGeom>
          <a:noFill/>
        </p:spPr>
        <p:txBody>
          <a:bodyPr wrap="square" rtlCol="0">
            <a:spAutoFit/>
          </a:bodyPr>
          <a:lstStyle/>
          <a:p>
            <a:r>
              <a:rPr lang="en-US" sz="800" b="1" dirty="0">
                <a:solidFill>
                  <a:schemeClr val="accent5">
                    <a:lumMod val="75000"/>
                  </a:schemeClr>
                </a:solidFill>
              </a:rPr>
              <a:t>90NX0821-M00D60</a:t>
            </a:r>
            <a:r>
              <a:rPr lang="en-US" sz="800" dirty="0"/>
              <a:t> </a:t>
            </a:r>
            <a:r>
              <a:rPr lang="en-US" sz="800" b="1" dirty="0"/>
              <a:t> ASUS NOTEBOOK EXPERTBOOK BM1, BM1503CDA-NJ0052</a:t>
            </a:r>
            <a:r>
              <a:rPr lang="en-US" sz="800" dirty="0"/>
              <a:t>,AMD RYZEN 5 7535U, 2.9 4.55GHz/16MB, 6C, 16GB, 512GB SSD M.2 2280 </a:t>
            </a:r>
            <a:r>
              <a:rPr lang="en-US" sz="800" dirty="0" err="1"/>
              <a:t>NVMe</a:t>
            </a:r>
            <a:r>
              <a:rPr lang="en-US" sz="800" dirty="0"/>
              <a:t> PCIe4, AMD RADEON, 15.6'' TN LED FHD 1920x1080 250NITS AG, WIFI, BT, LAN, USB-A, USB-C, HDMI, DOS, 3YW, GREY </a:t>
            </a:r>
            <a:r>
              <a:rPr lang="en-GB" sz="800" b="1" dirty="0">
                <a:solidFill>
                  <a:srgbClr val="FF0000"/>
                </a:solidFill>
              </a:rPr>
              <a:t>€ 588-Special Offer</a:t>
            </a:r>
            <a:endParaRPr lang="en-US" sz="800" dirty="0"/>
          </a:p>
          <a:p>
            <a:r>
              <a:rPr lang="en-US" sz="800" b="1" dirty="0">
                <a:solidFill>
                  <a:schemeClr val="accent5">
                    <a:lumMod val="75000"/>
                  </a:schemeClr>
                </a:solidFill>
              </a:rPr>
              <a:t>90NX0821-M00D70</a:t>
            </a:r>
            <a:r>
              <a:rPr lang="en-US" sz="800" dirty="0">
                <a:solidFill>
                  <a:srgbClr val="0070C0"/>
                </a:solidFill>
              </a:rPr>
              <a:t> </a:t>
            </a:r>
            <a:r>
              <a:rPr lang="en-US" sz="800" b="1" dirty="0"/>
              <a:t> ASUS NOTEBOOK EXPERTBOOK BM1, BM1503CDA-NJ0053</a:t>
            </a:r>
            <a:r>
              <a:rPr lang="en-US" sz="800" dirty="0"/>
              <a:t>,AMD RYZEN 7 7735U, 2.7-4.75GHz/16MB, 8C, 16GB, 512GB M.2 2280 </a:t>
            </a:r>
            <a:r>
              <a:rPr lang="en-US" sz="800" dirty="0" err="1"/>
              <a:t>NVMe</a:t>
            </a:r>
            <a:r>
              <a:rPr lang="en-US" sz="800" dirty="0"/>
              <a:t> PCIe4, AMD RADEON, 15.6'' TN LED FHD 1920x1080 250NITS AG, WIFI6,BT, LAN, USB-A, USB-C, HDMI, DOS, 3YW, GENTLE GREY </a:t>
            </a:r>
            <a:r>
              <a:rPr lang="en-GB" sz="800" b="1" dirty="0">
                <a:solidFill>
                  <a:srgbClr val="FF0000"/>
                </a:solidFill>
              </a:rPr>
              <a:t>€ 817</a:t>
            </a:r>
            <a:endParaRPr lang="en-CY" sz="800" dirty="0"/>
          </a:p>
        </p:txBody>
      </p:sp>
      <p:sp>
        <p:nvSpPr>
          <p:cNvPr id="2" name="Rectangle 11">
            <a:extLst>
              <a:ext uri="{FF2B5EF4-FFF2-40B4-BE49-F238E27FC236}">
                <a16:creationId xmlns:a16="http://schemas.microsoft.com/office/drawing/2014/main" id="{66B23153-9092-F743-2F50-9A36E8329599}"/>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36">
            <a:extLst>
              <a:ext uri="{FF2B5EF4-FFF2-40B4-BE49-F238E27FC236}">
                <a16:creationId xmlns:a16="http://schemas.microsoft.com/office/drawing/2014/main" id="{EF78A751-CCC2-CA1F-BFF5-3455BAFB52C9}"/>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12" name="Rectangle 43">
            <a:extLst>
              <a:ext uri="{FF2B5EF4-FFF2-40B4-BE49-F238E27FC236}">
                <a16:creationId xmlns:a16="http://schemas.microsoft.com/office/drawing/2014/main" id="{65E4E46A-2333-8EDC-162A-A763C236D16E}"/>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335608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 name="Πίνακας 54">
            <a:extLst>
              <a:ext uri="{FF2B5EF4-FFF2-40B4-BE49-F238E27FC236}">
                <a16:creationId xmlns:a16="http://schemas.microsoft.com/office/drawing/2014/main" id="{0E3BDAA8-8D7A-89D6-2977-0977618AE636}"/>
              </a:ext>
            </a:extLst>
          </p:cNvPr>
          <p:cNvGraphicFramePr>
            <a:graphicFrameLocks noGrp="1"/>
          </p:cNvGraphicFramePr>
          <p:nvPr>
            <p:extLst>
              <p:ext uri="{D42A27DB-BD31-4B8C-83A1-F6EECF244321}">
                <p14:modId xmlns:p14="http://schemas.microsoft.com/office/powerpoint/2010/main" val="2374794013"/>
              </p:ext>
            </p:extLst>
          </p:nvPr>
        </p:nvGraphicFramePr>
        <p:xfrm>
          <a:off x="0" y="657437"/>
          <a:ext cx="9906000" cy="5661093"/>
        </p:xfrm>
        <a:graphic>
          <a:graphicData uri="http://schemas.openxmlformats.org/drawingml/2006/table">
            <a:tbl>
              <a:tblPr firstRow="1" bandRow="1">
                <a:tableStyleId>{5940675A-B579-460E-94D1-54222C63F5DA}</a:tableStyleId>
              </a:tblPr>
              <a:tblGrid>
                <a:gridCol w="2800024">
                  <a:extLst>
                    <a:ext uri="{9D8B030D-6E8A-4147-A177-3AD203B41FA5}">
                      <a16:colId xmlns:a16="http://schemas.microsoft.com/office/drawing/2014/main" val="3124480608"/>
                    </a:ext>
                  </a:extLst>
                </a:gridCol>
                <a:gridCol w="2755387">
                  <a:extLst>
                    <a:ext uri="{9D8B030D-6E8A-4147-A177-3AD203B41FA5}">
                      <a16:colId xmlns:a16="http://schemas.microsoft.com/office/drawing/2014/main" val="2761025358"/>
                    </a:ext>
                  </a:extLst>
                </a:gridCol>
                <a:gridCol w="4350589">
                  <a:extLst>
                    <a:ext uri="{9D8B030D-6E8A-4147-A177-3AD203B41FA5}">
                      <a16:colId xmlns:a16="http://schemas.microsoft.com/office/drawing/2014/main" val="709331142"/>
                    </a:ext>
                  </a:extLst>
                </a:gridCol>
              </a:tblGrid>
              <a:tr h="2962807">
                <a:tc>
                  <a:txBody>
                    <a:bodyPr/>
                    <a:lstStyle/>
                    <a:p>
                      <a:endParaRPr lang="en-CY"/>
                    </a:p>
                  </a:txBody>
                  <a:tcPr/>
                </a:tc>
                <a:tc>
                  <a:txBody>
                    <a:bodyPr/>
                    <a:lstStyle/>
                    <a:p>
                      <a:endParaRPr lang="en-CY" dirty="0"/>
                    </a:p>
                  </a:txBody>
                  <a:tcPr/>
                </a:tc>
                <a:tc>
                  <a:txBody>
                    <a:bodyPr/>
                    <a:lstStyle/>
                    <a:p>
                      <a:endParaRPr lang="en-CY" dirty="0"/>
                    </a:p>
                  </a:txBody>
                  <a:tcPr/>
                </a:tc>
                <a:extLst>
                  <a:ext uri="{0D108BD9-81ED-4DB2-BD59-A6C34878D82A}">
                    <a16:rowId xmlns:a16="http://schemas.microsoft.com/office/drawing/2014/main" val="64830190"/>
                  </a:ext>
                </a:extLst>
              </a:tr>
              <a:tr h="2698286">
                <a:tc>
                  <a:txBody>
                    <a:bodyPr/>
                    <a:lstStyle/>
                    <a:p>
                      <a:endParaRPr lang="en-CY" dirty="0"/>
                    </a:p>
                  </a:txBody>
                  <a:tcPr/>
                </a:tc>
                <a:tc>
                  <a:txBody>
                    <a:bodyPr/>
                    <a:lstStyle/>
                    <a:p>
                      <a:endParaRPr lang="en-CY" dirty="0"/>
                    </a:p>
                  </a:txBody>
                  <a:tcPr/>
                </a:tc>
                <a:tc>
                  <a:txBody>
                    <a:bodyPr/>
                    <a:lstStyle/>
                    <a:p>
                      <a:endParaRPr lang="en-CY" dirty="0"/>
                    </a:p>
                  </a:txBody>
                  <a:tcPr/>
                </a:tc>
                <a:extLst>
                  <a:ext uri="{0D108BD9-81ED-4DB2-BD59-A6C34878D82A}">
                    <a16:rowId xmlns:a16="http://schemas.microsoft.com/office/drawing/2014/main" val="3193858171"/>
                  </a:ext>
                </a:extLst>
              </a:tr>
            </a:tbl>
          </a:graphicData>
        </a:graphic>
      </p:graphicFrame>
      <p:sp>
        <p:nvSpPr>
          <p:cNvPr id="18" name="Rectangle 17"/>
          <p:cNvSpPr/>
          <p:nvPr/>
        </p:nvSpPr>
        <p:spPr>
          <a:xfrm>
            <a:off x="0" y="-8747"/>
            <a:ext cx="9906000"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2219666" y="46762"/>
            <a:ext cx="5460027"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ALL IN ONE &amp; EXPERTCENTER </a:t>
            </a:r>
            <a:r>
              <a:rPr lang="en-US" sz="1200" dirty="0">
                <a:latin typeface="Dubai Light" panose="020B0303030403030204" pitchFamily="34" charset="-78"/>
                <a:cs typeface="Dubai Light" panose="020B0303030403030204" pitchFamily="34" charset="-78"/>
              </a:rPr>
              <a:t>BUSINESS PCs</a:t>
            </a:r>
            <a:endParaRPr lang="en-GB" sz="1200" dirty="0">
              <a:latin typeface="Dubai Light" panose="020B0303030403030204" pitchFamily="34" charset="-78"/>
              <a:cs typeface="Dubai Light" panose="020B0303030403030204" pitchFamily="34" charset="-78"/>
            </a:endParaRPr>
          </a:p>
        </p:txBody>
      </p:sp>
      <p:sp>
        <p:nvSpPr>
          <p:cNvPr id="5" name="TextBox 4"/>
          <p:cNvSpPr txBox="1"/>
          <p:nvPr/>
        </p:nvSpPr>
        <p:spPr>
          <a:xfrm>
            <a:off x="8031227" y="692720"/>
            <a:ext cx="1816050" cy="2185214"/>
          </a:xfrm>
          <a:prstGeom prst="rect">
            <a:avLst/>
          </a:prstGeom>
          <a:noFill/>
        </p:spPr>
        <p:txBody>
          <a:bodyPr wrap="square" rtlCol="0">
            <a:spAutoFit/>
          </a:bodyPr>
          <a:lstStyle/>
          <a:p>
            <a:r>
              <a:rPr lang="en-GB" sz="800" b="1" dirty="0">
                <a:solidFill>
                  <a:srgbClr val="0070C0"/>
                </a:solidFill>
              </a:rPr>
              <a:t>90PT03N1-M022C0</a:t>
            </a:r>
            <a:r>
              <a:rPr lang="en-GB" sz="800" dirty="0">
                <a:solidFill>
                  <a:srgbClr val="0070C0"/>
                </a:solidFill>
              </a:rPr>
              <a:t> </a:t>
            </a:r>
            <a:r>
              <a:rPr lang="en-GB" sz="800" b="1" dirty="0"/>
              <a:t>ASUS PC ALL IN ONE A5702WVA, A5702WVARK-BPE0540</a:t>
            </a:r>
            <a:r>
              <a:rPr lang="en-GB" sz="800" dirty="0"/>
              <a:t>, 27'', FHD 1920x1080 LCD 250NITS 75Hz AG, INTEL CORE 5 120U 1.4-5GHz/12MB, 10C, 16GB, 512GB SSD M.2 NVMe PCIe4, INTEL IRIS X GRAPH,WIFI6E,BT, LAN,USB-A,USB-C,USB4,HDMI,DOS,3YW,BLACK </a:t>
            </a:r>
          </a:p>
          <a:p>
            <a:r>
              <a:rPr lang="en-GB" sz="800" b="1" dirty="0">
                <a:solidFill>
                  <a:srgbClr val="FF0000"/>
                </a:solidFill>
              </a:rPr>
              <a:t>€ 980-Special Offer</a:t>
            </a:r>
          </a:p>
          <a:p>
            <a:r>
              <a:rPr lang="en-GB" sz="800" b="1" dirty="0">
                <a:solidFill>
                  <a:srgbClr val="0070C0"/>
                </a:solidFill>
              </a:rPr>
              <a:t>90PT03N1-M022D0</a:t>
            </a:r>
            <a:r>
              <a:rPr lang="en-GB" sz="800" dirty="0">
                <a:solidFill>
                  <a:srgbClr val="0070C0"/>
                </a:solidFill>
              </a:rPr>
              <a:t> </a:t>
            </a:r>
            <a:r>
              <a:rPr lang="en-GB" sz="800" b="1" dirty="0"/>
              <a:t>ASUS PC ALL IN ONE A5702WVA, A5702WVARK-BPE0550</a:t>
            </a:r>
            <a:r>
              <a:rPr lang="en-GB" sz="800" dirty="0"/>
              <a:t>, 27'', FHD 1920x1080 LCD 250NITS 75Hz AG, INTEL CORE 7 150U 1.8-5.4GHz/12MB, 10C, 16GB, 512GB SSDM.2 NVMe PCIe4,INTEL IRIS X GRAPH,WIFI6E,BT, LAN, USB-A, USB-C, HDMI, DOS, 3YW, BLACK </a:t>
            </a:r>
            <a:r>
              <a:rPr lang="en-GB" sz="800" b="1" dirty="0">
                <a:solidFill>
                  <a:srgbClr val="FF0000"/>
                </a:solidFill>
              </a:rPr>
              <a:t>€  1278</a:t>
            </a:r>
          </a:p>
        </p:txBody>
      </p:sp>
      <p:sp>
        <p:nvSpPr>
          <p:cNvPr id="10" name="TextBox 9"/>
          <p:cNvSpPr txBox="1"/>
          <p:nvPr/>
        </p:nvSpPr>
        <p:spPr>
          <a:xfrm>
            <a:off x="2850426" y="2242229"/>
            <a:ext cx="2833907" cy="1446550"/>
          </a:xfrm>
          <a:prstGeom prst="rect">
            <a:avLst/>
          </a:prstGeom>
          <a:noFill/>
        </p:spPr>
        <p:txBody>
          <a:bodyPr wrap="square" rtlCol="0">
            <a:spAutoFit/>
          </a:bodyPr>
          <a:lstStyle/>
          <a:p>
            <a:r>
              <a:rPr lang="en-GB" sz="800" b="1" dirty="0">
                <a:solidFill>
                  <a:srgbClr val="0070C0"/>
                </a:solidFill>
              </a:rPr>
              <a:t>90PT03J3-M04B60</a:t>
            </a:r>
            <a:r>
              <a:rPr lang="en-GB" sz="800" dirty="0">
                <a:solidFill>
                  <a:srgbClr val="0070C0"/>
                </a:solidFill>
              </a:rPr>
              <a:t> </a:t>
            </a:r>
            <a:r>
              <a:rPr lang="en-GB" sz="800" b="1" dirty="0"/>
              <a:t>ASUS PC ALL IN ONE A5402WVA, A5402WVARK-BPC0320</a:t>
            </a:r>
            <a:r>
              <a:rPr lang="en-GB" sz="800" dirty="0"/>
              <a:t>, 23.8'', FHD 1920x1080 LCD 250NITS 100Hz AG, INTEL CORE 5 120U, 1.4-5GHz/12MB, 10C, 16GB,512GB SSD M.2 NVMe PCIe4,INTEL IRIS X GRAPH,WIFI7,BT,LAN,USB-A,USB-C,USB4,HDMI,DOS,3YW,WHITE </a:t>
            </a:r>
            <a:r>
              <a:rPr lang="en-GB" sz="800" b="1" dirty="0">
                <a:solidFill>
                  <a:srgbClr val="FF0000"/>
                </a:solidFill>
              </a:rPr>
              <a:t>€  855-Special Offer</a:t>
            </a:r>
            <a:endParaRPr lang="en-GB" sz="800" b="1" dirty="0">
              <a:solidFill>
                <a:srgbClr val="0070C0"/>
              </a:solidFill>
            </a:endParaRPr>
          </a:p>
          <a:p>
            <a:r>
              <a:rPr lang="en-GB" sz="800" b="1" dirty="0">
                <a:solidFill>
                  <a:srgbClr val="0070C0"/>
                </a:solidFill>
              </a:rPr>
              <a:t>90PT03J3-M04B50</a:t>
            </a:r>
            <a:r>
              <a:rPr lang="en-GB" sz="800" dirty="0">
                <a:solidFill>
                  <a:srgbClr val="0070C0"/>
                </a:solidFill>
              </a:rPr>
              <a:t> </a:t>
            </a:r>
            <a:r>
              <a:rPr lang="en-GB" sz="800" b="1" dirty="0"/>
              <a:t>ASUS PC ALL IN ONE A5402WVA, A5402WVARK-BPC0310</a:t>
            </a:r>
            <a:r>
              <a:rPr lang="en-GB" sz="800" dirty="0"/>
              <a:t>, 23.8'', FHD 1920x1080 LCD 250NITS 100Hz AG, INTEL CORE 7 150U 1.8-5.4GHz/12MB, 10C, 16GB, 512GB M.2 </a:t>
            </a:r>
            <a:r>
              <a:rPr lang="en-GB" sz="800" dirty="0" err="1"/>
              <a:t>NVMe</a:t>
            </a:r>
            <a:r>
              <a:rPr lang="en-GB" sz="800" dirty="0"/>
              <a:t> PCIe4, INTEL GRAPHICS, WIFI7,BT, LAN,USB-A,USB-C,USB4,HDMI,DOS,3YW, WHITE </a:t>
            </a:r>
            <a:r>
              <a:rPr lang="en-GB" sz="800" b="1" dirty="0">
                <a:solidFill>
                  <a:srgbClr val="FF0000"/>
                </a:solidFill>
              </a:rPr>
              <a:t>€  945-Special Offer</a:t>
            </a:r>
            <a:endParaRPr lang="en-GB" sz="800" b="1" dirty="0">
              <a:solidFill>
                <a:srgbClr val="0070C0"/>
              </a:solidFill>
            </a:endParaRP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97792" y="718495"/>
            <a:ext cx="2025891" cy="1684532"/>
          </a:xfrm>
          <a:prstGeom prst="rect">
            <a:avLst/>
          </a:prstGeom>
        </p:spPr>
      </p:pic>
      <p:pic>
        <p:nvPicPr>
          <p:cNvPr id="23" name="Picture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66454" y="723921"/>
            <a:ext cx="1834578" cy="1511764"/>
          </a:xfrm>
          <a:prstGeom prst="rect">
            <a:avLst/>
          </a:prstGeom>
        </p:spPr>
      </p:pic>
      <p:sp>
        <p:nvSpPr>
          <p:cNvPr id="41" name="TextBox 40"/>
          <p:cNvSpPr txBox="1"/>
          <p:nvPr/>
        </p:nvSpPr>
        <p:spPr>
          <a:xfrm>
            <a:off x="-7943" y="442177"/>
            <a:ext cx="2858369" cy="215444"/>
          </a:xfrm>
          <a:prstGeom prst="rect">
            <a:avLst/>
          </a:prstGeom>
          <a:solidFill>
            <a:srgbClr val="4D4D4D"/>
          </a:solidFill>
          <a:ln>
            <a:noFill/>
          </a:ln>
        </p:spPr>
        <p:txBody>
          <a:bodyPr wrap="square" rtlCol="0">
            <a:spAutoFit/>
          </a:bodyPr>
          <a:lstStyle/>
          <a:p>
            <a:pPr algn="ctr"/>
            <a:r>
              <a:rPr lang="en-US" sz="800" b="1" dirty="0">
                <a:solidFill>
                  <a:schemeClr val="bg1"/>
                </a:solidFill>
              </a:rPr>
              <a:t>A3402WVAK</a:t>
            </a:r>
          </a:p>
        </p:txBody>
      </p:sp>
      <p:sp>
        <p:nvSpPr>
          <p:cNvPr id="42" name="TextBox 41"/>
          <p:cNvSpPr txBox="1"/>
          <p:nvPr/>
        </p:nvSpPr>
        <p:spPr>
          <a:xfrm>
            <a:off x="5503665" y="443470"/>
            <a:ext cx="4410278" cy="215444"/>
          </a:xfrm>
          <a:prstGeom prst="rect">
            <a:avLst/>
          </a:prstGeom>
          <a:solidFill>
            <a:srgbClr val="4D4D4D"/>
          </a:solidFill>
          <a:ln>
            <a:noFill/>
          </a:ln>
        </p:spPr>
        <p:txBody>
          <a:bodyPr wrap="square" rtlCol="0">
            <a:spAutoFit/>
          </a:bodyPr>
          <a:lstStyle/>
          <a:p>
            <a:pPr algn="ctr"/>
            <a:r>
              <a:rPr lang="en-GB" sz="800" b="1" dirty="0">
                <a:solidFill>
                  <a:schemeClr val="bg1"/>
                </a:solidFill>
              </a:rPr>
              <a:t>A5702WVA</a:t>
            </a:r>
            <a:endParaRPr lang="en-US" sz="800" b="1" dirty="0">
              <a:solidFill>
                <a:schemeClr val="bg1"/>
              </a:solidFill>
            </a:endParaRPr>
          </a:p>
        </p:txBody>
      </p:sp>
      <p:sp>
        <p:nvSpPr>
          <p:cNvPr id="29" name="TextBox 28"/>
          <p:cNvSpPr txBox="1"/>
          <p:nvPr/>
        </p:nvSpPr>
        <p:spPr>
          <a:xfrm>
            <a:off x="8707395" y="14673"/>
            <a:ext cx="1198605" cy="230832"/>
          </a:xfrm>
          <a:prstGeom prst="rect">
            <a:avLst/>
          </a:prstGeom>
          <a:noFill/>
        </p:spPr>
        <p:txBody>
          <a:bodyPr wrap="square" rtlCol="0">
            <a:spAutoFit/>
          </a:bodyPr>
          <a:lstStyle/>
          <a:p>
            <a:pPr algn="r"/>
            <a:r>
              <a:rPr lang="en-US" sz="900" b="1" dirty="0"/>
              <a:t>Retail File July 2025</a:t>
            </a:r>
          </a:p>
        </p:txBody>
      </p:sp>
      <p:sp>
        <p:nvSpPr>
          <p:cNvPr id="30" name="TextBox 29"/>
          <p:cNvSpPr txBox="1"/>
          <p:nvPr/>
        </p:nvSpPr>
        <p:spPr>
          <a:xfrm>
            <a:off x="7241144" y="160628"/>
            <a:ext cx="2688140" cy="230832"/>
          </a:xfrm>
          <a:prstGeom prst="rect">
            <a:avLst/>
          </a:prstGeom>
          <a:noFill/>
        </p:spPr>
        <p:txBody>
          <a:bodyPr wrap="square" rtlCol="0">
            <a:spAutoFit/>
          </a:bodyPr>
          <a:lstStyle/>
          <a:p>
            <a:pPr algn="r"/>
            <a:r>
              <a:rPr lang="en-US" sz="850" b="1" dirty="0">
                <a:solidFill>
                  <a:srgbClr val="FF0000"/>
                </a:solidFill>
              </a:rPr>
              <a:t>Special Offers are valid until 31.08 or until stock lasts.</a:t>
            </a:r>
            <a:endParaRPr lang="en-GB" sz="850" b="1" dirty="0">
              <a:solidFill>
                <a:srgbClr val="FF0000"/>
              </a:solidFill>
            </a:endParaRPr>
          </a:p>
        </p:txBody>
      </p:sp>
      <p:sp>
        <p:nvSpPr>
          <p:cNvPr id="3" name="Rectangle 7">
            <a:extLst>
              <a:ext uri="{FF2B5EF4-FFF2-40B4-BE49-F238E27FC236}">
                <a16:creationId xmlns:a16="http://schemas.microsoft.com/office/drawing/2014/main" id="{2DAC587F-21C1-2F9E-0318-E9EA99E0FA1B}"/>
              </a:ext>
            </a:extLst>
          </p:cNvPr>
          <p:cNvSpPr/>
          <p:nvPr/>
        </p:nvSpPr>
        <p:spPr>
          <a:xfrm>
            <a:off x="0" y="6321208"/>
            <a:ext cx="9906000" cy="5367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64C9F493-2914-C0F0-B07C-B4CA9DBAE5C5}"/>
              </a:ext>
            </a:extLst>
          </p:cNvPr>
          <p:cNvSpPr txBox="1"/>
          <p:nvPr/>
        </p:nvSpPr>
        <p:spPr>
          <a:xfrm>
            <a:off x="7080759" y="6398882"/>
            <a:ext cx="1448664" cy="369332"/>
          </a:xfrm>
          <a:prstGeom prst="rect">
            <a:avLst/>
          </a:prstGeom>
          <a:noFill/>
        </p:spPr>
        <p:txBody>
          <a:bodyPr wrap="square">
            <a:spAutoFit/>
          </a:bodyPr>
          <a:lstStyle/>
          <a:p>
            <a:pPr algn="ctr">
              <a:defRPr/>
            </a:pPr>
            <a:r>
              <a:rPr lang="en-US" sz="600" dirty="0">
                <a:latin typeface="Calibri" panose="020F0502020204030204" pitchFamily="34" charset="0"/>
                <a:ea typeface="Calibri" panose="020F0502020204030204" pitchFamily="34" charset="0"/>
                <a:cs typeface="Calibri" panose="020F0502020204030204" pitchFamily="34" charset="0"/>
              </a:rPr>
              <a:t>A.T Multitech Corporation  Ltd</a:t>
            </a:r>
          </a:p>
          <a:p>
            <a:pPr algn="ctr">
              <a:defRPr/>
            </a:pPr>
            <a:r>
              <a:rPr lang="en-US" sz="600" b="1" dirty="0">
                <a:latin typeface="Calibri" panose="020F0502020204030204" pitchFamily="34" charset="0"/>
                <a:ea typeface="Calibri" panose="020F0502020204030204" pitchFamily="34" charset="0"/>
                <a:cs typeface="Calibri" panose="020F0502020204030204" pitchFamily="34" charset="0"/>
              </a:rPr>
              <a:t>ASUS Authorized Distributor </a:t>
            </a:r>
            <a:endParaRPr lang="el-GR" sz="600" b="1" dirty="0">
              <a:latin typeface="Calibri" panose="020F0502020204030204" pitchFamily="34" charset="0"/>
              <a:ea typeface="Calibri" panose="020F0502020204030204" pitchFamily="34" charset="0"/>
              <a:cs typeface="Calibri" panose="020F0502020204030204" pitchFamily="34" charset="0"/>
            </a:endParaRPr>
          </a:p>
          <a:p>
            <a:pPr algn="ctr"/>
            <a:r>
              <a:rPr lang="en-US" sz="600" dirty="0">
                <a:latin typeface="Calibri" panose="020F0502020204030204" pitchFamily="34" charset="0"/>
                <a:cs typeface="Calibri" panose="020F0502020204030204" pitchFamily="34" charset="0"/>
              </a:rPr>
              <a:t>www.multitech.com.cy</a:t>
            </a:r>
            <a:endParaRPr lang="en-US" sz="600" dirty="0">
              <a:latin typeface="Calibri" panose="020F0502020204030204" pitchFamily="34" charset="0"/>
              <a:ea typeface="Calibri" panose="020F0502020204030204" pitchFamily="34" charset="0"/>
              <a:cs typeface="Calibri" panose="020F0502020204030204" pitchFamily="34" charset="0"/>
            </a:endParaRPr>
          </a:p>
        </p:txBody>
      </p:sp>
      <p:sp>
        <p:nvSpPr>
          <p:cNvPr id="9" name="Rectangle 9">
            <a:extLst>
              <a:ext uri="{FF2B5EF4-FFF2-40B4-BE49-F238E27FC236}">
                <a16:creationId xmlns:a16="http://schemas.microsoft.com/office/drawing/2014/main" id="{21125E3B-13BA-582D-7B5D-7B5A6024D017}"/>
              </a:ext>
            </a:extLst>
          </p:cNvPr>
          <p:cNvSpPr/>
          <p:nvPr/>
        </p:nvSpPr>
        <p:spPr>
          <a:xfrm>
            <a:off x="5897792" y="6410864"/>
            <a:ext cx="1318048" cy="369332"/>
          </a:xfrm>
          <a:prstGeom prst="rect">
            <a:avLst/>
          </a:prstGeom>
          <a:noFill/>
        </p:spPr>
        <p:txBody>
          <a:bodyPr wrap="square">
            <a:spAutoFit/>
          </a:bodyPr>
          <a:lstStyle/>
          <a:p>
            <a:pPr algn="ctr"/>
            <a:r>
              <a:rPr lang="en-US" sz="600" dirty="0">
                <a:latin typeface="Calibri" panose="020F0502020204030204" pitchFamily="34" charset="0"/>
                <a:cs typeface="Calibri" panose="020F0502020204030204" pitchFamily="34" charset="0"/>
              </a:rPr>
              <a:t>Call now on: 22-711300 </a:t>
            </a:r>
          </a:p>
          <a:p>
            <a:pPr algn="ctr"/>
            <a:r>
              <a:rPr lang="en-US" sz="600" dirty="0">
                <a:latin typeface="Calibri" panose="020F0502020204030204" pitchFamily="34" charset="0"/>
                <a:cs typeface="Calibri" panose="020F0502020204030204" pitchFamily="34" charset="0"/>
              </a:rPr>
              <a:t>Mail on: </a:t>
            </a:r>
          </a:p>
          <a:p>
            <a:pPr algn="ctr"/>
            <a:r>
              <a:rPr lang="en-US" sz="600" dirty="0">
                <a:latin typeface="Calibri" panose="020F0502020204030204" pitchFamily="34" charset="0"/>
                <a:cs typeface="Calibri" panose="020F0502020204030204" pitchFamily="34" charset="0"/>
              </a:rPr>
              <a:t>orders@multitech.com.cy</a:t>
            </a:r>
          </a:p>
        </p:txBody>
      </p:sp>
      <p:sp>
        <p:nvSpPr>
          <p:cNvPr id="13" name="Rectangle 10">
            <a:extLst>
              <a:ext uri="{FF2B5EF4-FFF2-40B4-BE49-F238E27FC236}">
                <a16:creationId xmlns:a16="http://schemas.microsoft.com/office/drawing/2014/main" id="{6ABCA404-3BD1-901A-EB2C-0B839B604A4C}"/>
              </a:ext>
            </a:extLst>
          </p:cNvPr>
          <p:cNvSpPr/>
          <p:nvPr/>
        </p:nvSpPr>
        <p:spPr>
          <a:xfrm>
            <a:off x="99632" y="6312140"/>
            <a:ext cx="3219066"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Calibri" panose="020F0502020204030204" pitchFamily="34" charset="0"/>
                <a:cs typeface="Calibri" panose="020F0502020204030204"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Calibri" panose="020F0502020204030204" pitchFamily="34" charset="0"/>
                <a:cs typeface="Calibri" panose="020F0502020204030204" pitchFamily="34" charset="0"/>
              </a:rPr>
              <a:t>Products' warranty is the warranty given by the manufacturer.</a:t>
            </a:r>
            <a:r>
              <a:rPr lang="en-GB" sz="600" dirty="0">
                <a:latin typeface="Calibri" panose="020F0502020204030204" pitchFamily="34" charset="0"/>
                <a:cs typeface="Calibri" panose="020F0502020204030204" pitchFamily="34" charset="0"/>
              </a:rPr>
              <a:t>  VAT is not included</a:t>
            </a:r>
          </a:p>
        </p:txBody>
      </p:sp>
      <p:sp>
        <p:nvSpPr>
          <p:cNvPr id="14" name="Rectangle 11">
            <a:extLst>
              <a:ext uri="{FF2B5EF4-FFF2-40B4-BE49-F238E27FC236}">
                <a16:creationId xmlns:a16="http://schemas.microsoft.com/office/drawing/2014/main" id="{F550F289-8249-08C3-0511-726556547207}"/>
              </a:ext>
            </a:extLst>
          </p:cNvPr>
          <p:cNvSpPr/>
          <p:nvPr/>
        </p:nvSpPr>
        <p:spPr>
          <a:xfrm>
            <a:off x="3452410" y="6358306"/>
            <a:ext cx="2545123"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b="1" dirty="0">
                <a:latin typeface="Calibri" panose="020F0502020204030204" pitchFamily="34" charset="0"/>
                <a:cs typeface="Calibri" panose="020F0502020204030204" pitchFamily="34" charset="0"/>
              </a:rPr>
              <a:t>Multitech b2b </a:t>
            </a:r>
            <a:r>
              <a:rPr lang="en-US" sz="600" dirty="0">
                <a:latin typeface="Calibri" panose="020F0502020204030204" pitchFamily="34" charset="0"/>
                <a:cs typeface="Calibri" panose="020F0502020204030204" pitchFamily="34" charset="0"/>
              </a:rPr>
              <a:t>Place your order on: </a:t>
            </a:r>
            <a:r>
              <a:rPr lang="en-US" sz="600" dirty="0">
                <a:solidFill>
                  <a:srgbClr val="0070C0"/>
                </a:solidFill>
                <a:latin typeface="Calibri" panose="020F0502020204030204" pitchFamily="34" charset="0"/>
                <a:cs typeface="Calibri" panose="020F0502020204030204" pitchFamily="34" charset="0"/>
                <a:hlinkClick r:id="rId5"/>
              </a:rPr>
              <a:t>https://b2b.multitech.com.cy/en</a:t>
            </a:r>
            <a:r>
              <a:rPr lang="en-US" sz="600" dirty="0">
                <a:solidFill>
                  <a:srgbClr val="0070C0"/>
                </a:solidFill>
                <a:latin typeface="Calibri" panose="020F0502020204030204" pitchFamily="34" charset="0"/>
                <a:cs typeface="Calibri" panose="020F0502020204030204" pitchFamily="34" charset="0"/>
              </a:rPr>
              <a:t> </a:t>
            </a:r>
            <a:r>
              <a:rPr lang="en-GB" sz="600" dirty="0">
                <a:latin typeface="Calibri" panose="020F0502020204030204" pitchFamily="34" charset="0"/>
                <a:cs typeface="Calibri" panose="020F0502020204030204" pitchFamily="34" charset="0"/>
              </a:rPr>
              <a:t>Click on any item part number for more specs and place your order online. </a:t>
            </a:r>
            <a:endParaRPr lang="el-GR" sz="600" dirty="0">
              <a:latin typeface="Calibri" panose="020F0502020204030204" pitchFamily="34" charset="0"/>
              <a:cs typeface="Calibri" panose="020F0502020204030204" pitchFamily="34" charset="0"/>
            </a:endParaRPr>
          </a:p>
          <a:p>
            <a:r>
              <a:rPr lang="en-US" sz="600" dirty="0">
                <a:latin typeface="Calibri" panose="020F0502020204030204" pitchFamily="34" charset="0"/>
                <a:cs typeface="Calibri" panose="020F0502020204030204" pitchFamily="34" charset="0"/>
              </a:rPr>
              <a:t>In case you don’t have an account yet please register in the below link </a:t>
            </a:r>
            <a:r>
              <a:rPr lang="el-GR" sz="600" u="sng" dirty="0">
                <a:solidFill>
                  <a:srgbClr val="0070C0"/>
                </a:solidFill>
                <a:latin typeface="Calibri" panose="020F0502020204030204" pitchFamily="34" charset="0"/>
                <a:cs typeface="Calibri" panose="020F0502020204030204" pitchFamily="34" charset="0"/>
                <a:hlinkClick r:id="rId6"/>
              </a:rPr>
              <a:t>https://b2b.multitech.com.cy/en/user/register</a:t>
            </a:r>
            <a:endParaRPr lang="en-GB" sz="600" u="sng" dirty="0">
              <a:solidFill>
                <a:srgbClr val="0070C0"/>
              </a:solidFill>
              <a:latin typeface="Calibri" panose="020F0502020204030204" pitchFamily="34" charset="0"/>
              <a:cs typeface="Calibri" panose="020F0502020204030204" pitchFamily="34" charset="0"/>
            </a:endParaRPr>
          </a:p>
        </p:txBody>
      </p:sp>
      <p:pic>
        <p:nvPicPr>
          <p:cNvPr id="15" name="Picture 12">
            <a:extLst>
              <a:ext uri="{FF2B5EF4-FFF2-40B4-BE49-F238E27FC236}">
                <a16:creationId xmlns:a16="http://schemas.microsoft.com/office/drawing/2014/main" id="{166A8DA0-6FE0-1A6B-BA8D-4040C3E39F44}"/>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522167" y="6304505"/>
            <a:ext cx="1237427" cy="582049"/>
          </a:xfrm>
          <a:prstGeom prst="rect">
            <a:avLst/>
          </a:prstGeom>
        </p:spPr>
      </p:pic>
      <p:sp>
        <p:nvSpPr>
          <p:cNvPr id="16" name="TextBox 15">
            <a:extLst>
              <a:ext uri="{FF2B5EF4-FFF2-40B4-BE49-F238E27FC236}">
                <a16:creationId xmlns:a16="http://schemas.microsoft.com/office/drawing/2014/main" id="{3DEF2E25-6EBA-E591-7307-8FDF6D385528}"/>
              </a:ext>
            </a:extLst>
          </p:cNvPr>
          <p:cNvSpPr txBox="1"/>
          <p:nvPr/>
        </p:nvSpPr>
        <p:spPr>
          <a:xfrm>
            <a:off x="5503665" y="2769314"/>
            <a:ext cx="4461060" cy="830997"/>
          </a:xfrm>
          <a:prstGeom prst="rect">
            <a:avLst/>
          </a:prstGeom>
          <a:noFill/>
        </p:spPr>
        <p:txBody>
          <a:bodyPr wrap="square" rtlCol="0">
            <a:spAutoFit/>
          </a:bodyPr>
          <a:lstStyle/>
          <a:p>
            <a:r>
              <a:rPr lang="en-GB" sz="800" b="1" dirty="0">
                <a:solidFill>
                  <a:srgbClr val="0070C0"/>
                </a:solidFill>
              </a:rPr>
              <a:t>90PT03N1-M022J0</a:t>
            </a:r>
            <a:r>
              <a:rPr lang="en-GB" sz="800" dirty="0">
                <a:solidFill>
                  <a:srgbClr val="0070C0"/>
                </a:solidFill>
              </a:rPr>
              <a:t> </a:t>
            </a:r>
            <a:r>
              <a:rPr lang="en-GB" sz="800" b="1" dirty="0"/>
              <a:t>ASUS PC ALL IN ONE A5702WVA, A5702WVARK-BPE073X</a:t>
            </a:r>
            <a:r>
              <a:rPr lang="en-GB" sz="800" dirty="0"/>
              <a:t>, 27'',FHD 1920x1080 LCD 250NITS 75Hz AG,INTEL CORE 5 120U 1.4-5GHz/12MB,10C,16GB,512GB SSD M.2 </a:t>
            </a:r>
            <a:r>
              <a:rPr lang="en-GB" sz="800" dirty="0" err="1"/>
              <a:t>NVMe</a:t>
            </a:r>
            <a:r>
              <a:rPr lang="en-GB" sz="800" dirty="0"/>
              <a:t> PCIe4,INTEL IRIS X GRAPH,WIFI6E,BT,LAN,USB-A,USB-C,USB4,HDMI,WIN 11 PRO,3YW,BLACK</a:t>
            </a:r>
            <a:r>
              <a:rPr lang="en-GB" sz="800" b="1" dirty="0">
                <a:solidFill>
                  <a:srgbClr val="FF0000"/>
                </a:solidFill>
              </a:rPr>
              <a:t> € 1041-Special Offer</a:t>
            </a:r>
          </a:p>
          <a:p>
            <a:r>
              <a:rPr lang="en-GB" sz="800" b="1" dirty="0">
                <a:solidFill>
                  <a:srgbClr val="0070C0"/>
                </a:solidFill>
              </a:rPr>
              <a:t>90PT03N1-M022H0</a:t>
            </a:r>
            <a:r>
              <a:rPr lang="en-GB" sz="800" dirty="0">
                <a:solidFill>
                  <a:srgbClr val="0070C0"/>
                </a:solidFill>
              </a:rPr>
              <a:t> </a:t>
            </a:r>
            <a:r>
              <a:rPr lang="en-GB" sz="800" b="1" dirty="0"/>
              <a:t>ASUS PC ALL IN ONE A5702WVA, A5702WVARK-BPE072X</a:t>
            </a:r>
            <a:r>
              <a:rPr lang="en-GB" sz="800" dirty="0"/>
              <a:t>,27'',FHD 1920x1080 LCD 250NITS 75Hz AG,INTEL CORE 7 150U 1.8-5.4GHz/12MB,10C,16GB,512GB SSD M.2 </a:t>
            </a:r>
            <a:r>
              <a:rPr lang="en-GB" sz="800" dirty="0" err="1"/>
              <a:t>NVMe</a:t>
            </a:r>
            <a:r>
              <a:rPr lang="en-GB" sz="800" dirty="0"/>
              <a:t> PCIe4,INTEL IRIS X GRAPH,WIFI6E,BT,LAN,USB-A,USB-C,USB4,HDMI,WIN 11 PRO,3YW,BLACK</a:t>
            </a:r>
            <a:r>
              <a:rPr lang="en-GB" sz="800" b="1" dirty="0">
                <a:solidFill>
                  <a:srgbClr val="FF0000"/>
                </a:solidFill>
              </a:rPr>
              <a:t> €  1168-Special Offer</a:t>
            </a:r>
          </a:p>
        </p:txBody>
      </p:sp>
      <p:sp>
        <p:nvSpPr>
          <p:cNvPr id="19" name="TextBox 18">
            <a:extLst>
              <a:ext uri="{FF2B5EF4-FFF2-40B4-BE49-F238E27FC236}">
                <a16:creationId xmlns:a16="http://schemas.microsoft.com/office/drawing/2014/main" id="{03E7E985-ACEE-E83B-69F7-6BB35F9D7FCF}"/>
              </a:ext>
            </a:extLst>
          </p:cNvPr>
          <p:cNvSpPr txBox="1"/>
          <p:nvPr/>
        </p:nvSpPr>
        <p:spPr>
          <a:xfrm>
            <a:off x="2843730" y="443470"/>
            <a:ext cx="2666632" cy="215444"/>
          </a:xfrm>
          <a:prstGeom prst="rect">
            <a:avLst/>
          </a:prstGeom>
          <a:solidFill>
            <a:srgbClr val="4D4D4D"/>
          </a:solidFill>
          <a:ln>
            <a:noFill/>
          </a:ln>
        </p:spPr>
        <p:txBody>
          <a:bodyPr wrap="square" rtlCol="0">
            <a:spAutoFit/>
          </a:bodyPr>
          <a:lstStyle/>
          <a:p>
            <a:pPr algn="ctr"/>
            <a:r>
              <a:rPr lang="en-GB" sz="800" b="1" dirty="0">
                <a:solidFill>
                  <a:schemeClr val="bg1"/>
                </a:solidFill>
              </a:rPr>
              <a:t>A5402WVA</a:t>
            </a:r>
            <a:endParaRPr lang="en-US" sz="800" b="1" dirty="0">
              <a:solidFill>
                <a:schemeClr val="bg1"/>
              </a:solidFill>
            </a:endParaRPr>
          </a:p>
        </p:txBody>
      </p:sp>
      <p:pic>
        <p:nvPicPr>
          <p:cNvPr id="27" name="Εικόνα 26" descr="Εικόνα που περιέχει κείμενο, οθόνη, συσκευή προβολής, πολυμέσα&#10;&#10;Το περιεχόμενο που δημιουργείται από AI ενδέχεται να είναι εσφαλμένο.">
            <a:extLst>
              <a:ext uri="{FF2B5EF4-FFF2-40B4-BE49-F238E27FC236}">
                <a16:creationId xmlns:a16="http://schemas.microsoft.com/office/drawing/2014/main" id="{2A1E1F48-7E3F-9333-86F9-08F1E0E623F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1524" y="664796"/>
            <a:ext cx="1949183" cy="1516031"/>
          </a:xfrm>
          <a:prstGeom prst="rect">
            <a:avLst/>
          </a:prstGeom>
        </p:spPr>
      </p:pic>
      <p:sp>
        <p:nvSpPr>
          <p:cNvPr id="28" name="TextBox 27">
            <a:extLst>
              <a:ext uri="{FF2B5EF4-FFF2-40B4-BE49-F238E27FC236}">
                <a16:creationId xmlns:a16="http://schemas.microsoft.com/office/drawing/2014/main" id="{7C0C0FAF-37AF-A1C3-1B43-5B1C264588FC}"/>
              </a:ext>
            </a:extLst>
          </p:cNvPr>
          <p:cNvSpPr txBox="1"/>
          <p:nvPr/>
        </p:nvSpPr>
        <p:spPr>
          <a:xfrm>
            <a:off x="58723" y="2309160"/>
            <a:ext cx="2883327" cy="707886"/>
          </a:xfrm>
          <a:prstGeom prst="rect">
            <a:avLst/>
          </a:prstGeom>
          <a:noFill/>
        </p:spPr>
        <p:txBody>
          <a:bodyPr wrap="square" rtlCol="0">
            <a:spAutoFit/>
          </a:bodyPr>
          <a:lstStyle/>
          <a:p>
            <a:r>
              <a:rPr lang="en-US" sz="800" b="1" dirty="0">
                <a:solidFill>
                  <a:schemeClr val="accent5"/>
                </a:solidFill>
              </a:rPr>
              <a:t>90PT03T1-M033R0</a:t>
            </a:r>
            <a:r>
              <a:rPr lang="en-US" sz="800" dirty="0"/>
              <a:t> </a:t>
            </a:r>
            <a:r>
              <a:rPr lang="en-US" sz="800" b="1" dirty="0"/>
              <a:t>ASUS PC ALL IN ONE A3402WVA, A3402WVAK-WPC1760</a:t>
            </a:r>
            <a:r>
              <a:rPr lang="en-US" sz="800" dirty="0"/>
              <a:t>, 23.8'', FHD 1920x1080 LCD 250NITS 100Hz AG, INTEL i5-1335U 1.3-4.6GHz/12MB, 10C, 16GB, 512GB SSD M.2 </a:t>
            </a:r>
            <a:r>
              <a:rPr lang="en-US" sz="800" dirty="0" err="1"/>
              <a:t>NVMe</a:t>
            </a:r>
            <a:r>
              <a:rPr lang="en-US" sz="800" dirty="0"/>
              <a:t> PCIe4, INTEL IRIS X GRAPH, WIFI6E, BT, LAN,USB-A,USB-C,HDMI, DOS, 3YW, WHITE </a:t>
            </a:r>
            <a:r>
              <a:rPr lang="en-GB" sz="800" b="1" dirty="0">
                <a:solidFill>
                  <a:srgbClr val="FF0000"/>
                </a:solidFill>
              </a:rPr>
              <a:t>€ 742-Special Offer</a:t>
            </a:r>
            <a:endParaRPr lang="en-CY" sz="800" b="1" dirty="0"/>
          </a:p>
        </p:txBody>
      </p:sp>
      <p:sp>
        <p:nvSpPr>
          <p:cNvPr id="33" name="TextBox 32">
            <a:extLst>
              <a:ext uri="{FF2B5EF4-FFF2-40B4-BE49-F238E27FC236}">
                <a16:creationId xmlns:a16="http://schemas.microsoft.com/office/drawing/2014/main" id="{2A8F0036-4B8F-09A5-753D-12D9C5BC4965}"/>
              </a:ext>
            </a:extLst>
          </p:cNvPr>
          <p:cNvSpPr txBox="1"/>
          <p:nvPr/>
        </p:nvSpPr>
        <p:spPr>
          <a:xfrm>
            <a:off x="58722" y="2970300"/>
            <a:ext cx="2883327" cy="707886"/>
          </a:xfrm>
          <a:prstGeom prst="rect">
            <a:avLst/>
          </a:prstGeom>
          <a:noFill/>
        </p:spPr>
        <p:txBody>
          <a:bodyPr wrap="square" rtlCol="0">
            <a:spAutoFit/>
          </a:bodyPr>
          <a:lstStyle/>
          <a:p>
            <a:r>
              <a:rPr lang="en-US" sz="800" b="1" dirty="0">
                <a:solidFill>
                  <a:schemeClr val="accent5"/>
                </a:solidFill>
              </a:rPr>
              <a:t>90PT03T1-M033S0</a:t>
            </a:r>
            <a:r>
              <a:rPr lang="en-US" sz="800" dirty="0"/>
              <a:t> </a:t>
            </a:r>
            <a:r>
              <a:rPr lang="en-US" sz="800" b="1" dirty="0"/>
              <a:t>ASUS PC ALL IN ONE A3402WVA, A3402WVAK-WPC1770</a:t>
            </a:r>
            <a:r>
              <a:rPr lang="en-US" sz="800" dirty="0"/>
              <a:t>, 23.8'', FHD 1920x1080 LCD 250NITS 100Hz AG, INTEL i7-1355U 1.7-5GHz/12MB, 10C, 16GB, 512GB SSD M.2 </a:t>
            </a:r>
            <a:r>
              <a:rPr lang="en-US" sz="800" dirty="0" err="1"/>
              <a:t>NVMe</a:t>
            </a:r>
            <a:r>
              <a:rPr lang="en-US" sz="800" dirty="0"/>
              <a:t> PCIe4, INTEL GRAPHICS, WIFI6E, BT, LAN, USB-A, USB-C, HDMI, DOS, 3YW, WHITE </a:t>
            </a:r>
            <a:r>
              <a:rPr lang="en-GB" sz="800" b="1" dirty="0">
                <a:solidFill>
                  <a:srgbClr val="FF0000"/>
                </a:solidFill>
              </a:rPr>
              <a:t>€ 861-Special Offer</a:t>
            </a:r>
            <a:endParaRPr lang="en-CY" sz="800" dirty="0"/>
          </a:p>
        </p:txBody>
      </p:sp>
      <p:sp>
        <p:nvSpPr>
          <p:cNvPr id="32" name="TextBox 31"/>
          <p:cNvSpPr txBox="1"/>
          <p:nvPr/>
        </p:nvSpPr>
        <p:spPr>
          <a:xfrm>
            <a:off x="5598221" y="5779675"/>
            <a:ext cx="4162944" cy="461665"/>
          </a:xfrm>
          <a:prstGeom prst="rect">
            <a:avLst/>
          </a:prstGeom>
          <a:noFill/>
        </p:spPr>
        <p:txBody>
          <a:bodyPr wrap="square" rtlCol="0">
            <a:spAutoFit/>
          </a:bodyPr>
          <a:lstStyle/>
          <a:p>
            <a:r>
              <a:rPr lang="en-GB" sz="800" b="1" dirty="0">
                <a:solidFill>
                  <a:srgbClr val="0070C0"/>
                </a:solidFill>
              </a:rPr>
              <a:t>90PF05J1-M00JB0</a:t>
            </a:r>
            <a:r>
              <a:rPr lang="en-GB" sz="800" dirty="0"/>
              <a:t> </a:t>
            </a:r>
            <a:r>
              <a:rPr lang="en-GB" sz="800" b="1" dirty="0"/>
              <a:t>ASUS PC EXPERTCENTER D7 MT, D701MER-7147000480</a:t>
            </a:r>
            <a:r>
              <a:rPr lang="en-GB" sz="800" dirty="0"/>
              <a:t>, INTEL i7-14700 2.1-5.3GHz/33MB, 20C, 16GB, 512GB SSD M.2 2280 NVMe PCIe4, INTEL UHD GRAPHICS 770, DVDRW, LAN, USB-A, USB-C, HDMI, DP, VGA, DOS, 5YW, BLACK </a:t>
            </a:r>
            <a:r>
              <a:rPr lang="en-GB" sz="800" b="1" dirty="0">
                <a:solidFill>
                  <a:srgbClr val="FF0000"/>
                </a:solidFill>
              </a:rPr>
              <a:t>€ 921-Special Offer</a:t>
            </a:r>
          </a:p>
        </p:txBody>
      </p:sp>
      <p:pic>
        <p:nvPicPr>
          <p:cNvPr id="3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015793" y="3888146"/>
            <a:ext cx="2044495" cy="1684532"/>
          </a:xfrm>
          <a:prstGeom prst="rect">
            <a:avLst/>
          </a:prstGeom>
        </p:spPr>
      </p:pic>
      <p:sp>
        <p:nvSpPr>
          <p:cNvPr id="43" name="TextBox 42"/>
          <p:cNvSpPr txBox="1"/>
          <p:nvPr/>
        </p:nvSpPr>
        <p:spPr>
          <a:xfrm>
            <a:off x="5562600" y="3613513"/>
            <a:ext cx="4323395"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EXPERTCENTER D7 MT, D701MER</a:t>
            </a:r>
            <a:endParaRPr lang="en-US" sz="800" b="1" dirty="0">
              <a:solidFill>
                <a:schemeClr val="bg1"/>
              </a:solidFill>
            </a:endParaRPr>
          </a:p>
        </p:txBody>
      </p:sp>
      <p:sp>
        <p:nvSpPr>
          <p:cNvPr id="44" name="TextBox 43">
            <a:extLst>
              <a:ext uri="{FF2B5EF4-FFF2-40B4-BE49-F238E27FC236}">
                <a16:creationId xmlns:a16="http://schemas.microsoft.com/office/drawing/2014/main" id="{AD6FFE85-B1F9-2D99-5A0E-7CD2EDEBBA4F}"/>
              </a:ext>
            </a:extLst>
          </p:cNvPr>
          <p:cNvSpPr txBox="1"/>
          <p:nvPr/>
        </p:nvSpPr>
        <p:spPr>
          <a:xfrm>
            <a:off x="2801349" y="3615078"/>
            <a:ext cx="2761251" cy="215444"/>
          </a:xfrm>
          <a:prstGeom prst="rect">
            <a:avLst/>
          </a:prstGeom>
          <a:solidFill>
            <a:srgbClr val="4D4D4D"/>
          </a:solidFill>
          <a:ln>
            <a:noFill/>
          </a:ln>
        </p:spPr>
        <p:txBody>
          <a:bodyPr wrap="square" rtlCol="0">
            <a:spAutoFit/>
          </a:bodyPr>
          <a:lstStyle/>
          <a:p>
            <a:pPr algn="ctr"/>
            <a:r>
              <a:rPr lang="en-US" sz="800" b="1" dirty="0">
                <a:solidFill>
                  <a:schemeClr val="bg1"/>
                </a:solidFill>
              </a:rPr>
              <a:t>EXPERTCENTER P500 MT, MINI TOWER</a:t>
            </a:r>
          </a:p>
        </p:txBody>
      </p:sp>
      <p:sp>
        <p:nvSpPr>
          <p:cNvPr id="46" name="TextBox 45">
            <a:extLst>
              <a:ext uri="{FF2B5EF4-FFF2-40B4-BE49-F238E27FC236}">
                <a16:creationId xmlns:a16="http://schemas.microsoft.com/office/drawing/2014/main" id="{F25BBA2C-0189-605F-94AB-16D0769B5658}"/>
              </a:ext>
            </a:extLst>
          </p:cNvPr>
          <p:cNvSpPr txBox="1"/>
          <p:nvPr/>
        </p:nvSpPr>
        <p:spPr>
          <a:xfrm>
            <a:off x="2803117" y="5026728"/>
            <a:ext cx="2761252" cy="1323439"/>
          </a:xfrm>
          <a:prstGeom prst="rect">
            <a:avLst/>
          </a:prstGeom>
          <a:noFill/>
        </p:spPr>
        <p:txBody>
          <a:bodyPr wrap="square" rtlCol="0">
            <a:spAutoFit/>
          </a:bodyPr>
          <a:lstStyle/>
          <a:p>
            <a:r>
              <a:rPr lang="en-US" sz="800" b="1" dirty="0">
                <a:solidFill>
                  <a:srgbClr val="0070C0"/>
                </a:solidFill>
              </a:rPr>
              <a:t>90PF05I1-M00PV0</a:t>
            </a:r>
            <a:r>
              <a:rPr lang="en-US" sz="800" dirty="0"/>
              <a:t> </a:t>
            </a:r>
            <a:r>
              <a:rPr lang="en-US" sz="800" b="1" dirty="0"/>
              <a:t>ASUS PC EXPERTCENTER P500 MT</a:t>
            </a:r>
            <a:r>
              <a:rPr lang="en-US" sz="800" dirty="0"/>
              <a:t>, </a:t>
            </a:r>
            <a:r>
              <a:rPr lang="en-US" sz="800" b="1" dirty="0"/>
              <a:t>P500MV-13420H1500</a:t>
            </a:r>
            <a:r>
              <a:rPr lang="en-US" sz="800" dirty="0"/>
              <a:t>, INTEL i5-13420H 2.1-4.6GHz/12MB, 8C, 16GB, 512GB SSD M.2 2280 </a:t>
            </a:r>
            <a:r>
              <a:rPr lang="en-US" sz="800" dirty="0" err="1"/>
              <a:t>NVMe</a:t>
            </a:r>
            <a:r>
              <a:rPr lang="en-US" sz="800" dirty="0"/>
              <a:t> PCIe4, INTEL UHD GRAPHICS, DVDRW, LAN, USB-A, USB-C, HDMI, DP, DOS, 5YW, GREY </a:t>
            </a:r>
            <a:r>
              <a:rPr lang="en-GB" sz="800" b="1" dirty="0">
                <a:solidFill>
                  <a:srgbClr val="FF0000"/>
                </a:solidFill>
              </a:rPr>
              <a:t>€ 573-Special Offer</a:t>
            </a:r>
          </a:p>
          <a:p>
            <a:r>
              <a:rPr lang="en-US" sz="800" b="1" dirty="0">
                <a:solidFill>
                  <a:schemeClr val="accent5"/>
                </a:solidFill>
              </a:rPr>
              <a:t>90PF05I1-M00PW0</a:t>
            </a:r>
            <a:r>
              <a:rPr lang="en-US" sz="800" dirty="0"/>
              <a:t> </a:t>
            </a:r>
            <a:r>
              <a:rPr lang="en-US" sz="800" b="1" dirty="0"/>
              <a:t>ASUS PC EXPERTCENTER P500 MT, P500MV-13620H0580</a:t>
            </a:r>
            <a:r>
              <a:rPr lang="en-US" sz="800" dirty="0"/>
              <a:t>, INTEL i7-13620H 2.4-4.9GHz/24MB, 10C, 16GB, 512GB SSD M.2 2280 </a:t>
            </a:r>
            <a:r>
              <a:rPr lang="en-US" sz="800" dirty="0" err="1"/>
              <a:t>NVMe</a:t>
            </a:r>
            <a:r>
              <a:rPr lang="en-US" sz="800" dirty="0"/>
              <a:t> PCIe4, INTEL UHD GRAPHICS, DVDRW, LAN, USB-A, USB-C, HDMI, DP, DOS, 5YW, GREY </a:t>
            </a:r>
            <a:r>
              <a:rPr lang="en-GB" sz="800" b="1" dirty="0">
                <a:solidFill>
                  <a:srgbClr val="FF0000"/>
                </a:solidFill>
              </a:rPr>
              <a:t>€ 727-Special Offer</a:t>
            </a:r>
            <a:endParaRPr lang="en-CY" sz="800" dirty="0"/>
          </a:p>
        </p:txBody>
      </p:sp>
      <p:pic>
        <p:nvPicPr>
          <p:cNvPr id="47" name="Εικόνα 46" descr="Εικόνα που περιέχει ηλεκτρονικές συσκευές, ηλεκτρονική συσκευή, υπολογιστής, συσκευή εξόδου&#10;&#10;Το περιεχόμενο που δημιουργείται από AI ενδέχεται να είναι εσφαλμένο.">
            <a:extLst>
              <a:ext uri="{FF2B5EF4-FFF2-40B4-BE49-F238E27FC236}">
                <a16:creationId xmlns:a16="http://schemas.microsoft.com/office/drawing/2014/main" id="{448706FD-3AE3-1AEC-3E5D-390A4DE55A6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369381" y="3888146"/>
            <a:ext cx="1572290" cy="1199739"/>
          </a:xfrm>
          <a:prstGeom prst="rect">
            <a:avLst/>
          </a:prstGeom>
        </p:spPr>
      </p:pic>
      <p:sp>
        <p:nvSpPr>
          <p:cNvPr id="48" name="TextBox 47">
            <a:extLst>
              <a:ext uri="{FF2B5EF4-FFF2-40B4-BE49-F238E27FC236}">
                <a16:creationId xmlns:a16="http://schemas.microsoft.com/office/drawing/2014/main" id="{37B88E38-E3D0-2E86-B316-CF83BB6B40D4}"/>
              </a:ext>
            </a:extLst>
          </p:cNvPr>
          <p:cNvSpPr txBox="1"/>
          <p:nvPr/>
        </p:nvSpPr>
        <p:spPr>
          <a:xfrm>
            <a:off x="8031227" y="3842159"/>
            <a:ext cx="1945671" cy="2185214"/>
          </a:xfrm>
          <a:prstGeom prst="rect">
            <a:avLst/>
          </a:prstGeom>
          <a:noFill/>
        </p:spPr>
        <p:txBody>
          <a:bodyPr wrap="square" rtlCol="0">
            <a:spAutoFit/>
          </a:bodyPr>
          <a:lstStyle/>
          <a:p>
            <a:r>
              <a:rPr lang="en-GB" sz="800" b="1" dirty="0">
                <a:solidFill>
                  <a:srgbClr val="0070C0"/>
                </a:solidFill>
              </a:rPr>
              <a:t>90PF05J1-M00JA0</a:t>
            </a:r>
            <a:r>
              <a:rPr lang="en-GB" sz="800" dirty="0"/>
              <a:t> </a:t>
            </a:r>
            <a:r>
              <a:rPr lang="en-GB" sz="800" b="1" dirty="0"/>
              <a:t>ASUS PC EXPERTCENTER D7 MT, D701MER-5145000320</a:t>
            </a:r>
            <a:r>
              <a:rPr lang="en-GB" sz="800" dirty="0"/>
              <a:t>, INTEL i5-14500 2.6-5GHz/24MB, 14C, 16GB, 512GB SSD M.2 2280 </a:t>
            </a:r>
            <a:r>
              <a:rPr lang="en-GB" sz="800" dirty="0" err="1"/>
              <a:t>NVMe</a:t>
            </a:r>
            <a:r>
              <a:rPr lang="en-GB" sz="800" dirty="0"/>
              <a:t> PCIe4, INTEL UHD GRAPHICS 770, DVDRW, LAN, USB-A, USB-C, HDMI, DP, VGA, DOS, 5YW, BLACK</a:t>
            </a:r>
          </a:p>
          <a:p>
            <a:r>
              <a:rPr lang="en-GB" sz="800" b="1" dirty="0">
                <a:solidFill>
                  <a:srgbClr val="FF0000"/>
                </a:solidFill>
              </a:rPr>
              <a:t>€  707-Special Offer</a:t>
            </a:r>
          </a:p>
          <a:p>
            <a:r>
              <a:rPr lang="en-GB" sz="800" b="1" dirty="0">
                <a:solidFill>
                  <a:srgbClr val="0070C0"/>
                </a:solidFill>
              </a:rPr>
              <a:t>90PF05J1-M00YF0</a:t>
            </a:r>
            <a:r>
              <a:rPr lang="en-GB" sz="800" dirty="0"/>
              <a:t> </a:t>
            </a:r>
            <a:r>
              <a:rPr lang="en-GB" sz="800" b="1" dirty="0"/>
              <a:t>ASUS PC EXPERTCENTER D7 MT, D701MER-514500127X</a:t>
            </a:r>
            <a:r>
              <a:rPr lang="en-GB" sz="800" dirty="0"/>
              <a:t>, INTEL i5-14500 2.6-5GHz/24MB, 14C, 16GB, 512GB SSD M.2 2280 </a:t>
            </a:r>
            <a:r>
              <a:rPr lang="en-GB" sz="800" dirty="0" err="1"/>
              <a:t>NVMe</a:t>
            </a:r>
            <a:r>
              <a:rPr lang="en-GB" sz="800" dirty="0"/>
              <a:t> PCIe4, INTEL UHD GRAPHICS 770, DVDRW, LAN, USB-A, USB-C, HDMI, DP, VGA, WIN 11 PRO, 5YW, BLACK </a:t>
            </a:r>
          </a:p>
          <a:p>
            <a:r>
              <a:rPr lang="en-GB" sz="800" b="1" dirty="0">
                <a:solidFill>
                  <a:srgbClr val="FF0000"/>
                </a:solidFill>
              </a:rPr>
              <a:t>€  781-Special Offer</a:t>
            </a:r>
          </a:p>
          <a:p>
            <a:endParaRPr lang="en-CY" sz="800" dirty="0"/>
          </a:p>
        </p:txBody>
      </p:sp>
      <p:sp>
        <p:nvSpPr>
          <p:cNvPr id="49" name="TextBox 48"/>
          <p:cNvSpPr txBox="1"/>
          <p:nvPr/>
        </p:nvSpPr>
        <p:spPr>
          <a:xfrm>
            <a:off x="0" y="3616294"/>
            <a:ext cx="2870203"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EXPERTCENTER D7 SFF, D701SER</a:t>
            </a:r>
            <a:endParaRPr lang="en-US" sz="800" b="1" dirty="0">
              <a:solidFill>
                <a:schemeClr val="bg1"/>
              </a:solidFill>
            </a:endParaRPr>
          </a:p>
        </p:txBody>
      </p:sp>
      <p:sp>
        <p:nvSpPr>
          <p:cNvPr id="53" name="TextBox 52">
            <a:extLst>
              <a:ext uri="{FF2B5EF4-FFF2-40B4-BE49-F238E27FC236}">
                <a16:creationId xmlns:a16="http://schemas.microsoft.com/office/drawing/2014/main" id="{5A52DA65-8847-AED0-7002-4D520F33085B}"/>
              </a:ext>
            </a:extLst>
          </p:cNvPr>
          <p:cNvSpPr txBox="1"/>
          <p:nvPr/>
        </p:nvSpPr>
        <p:spPr>
          <a:xfrm>
            <a:off x="234159" y="5373421"/>
            <a:ext cx="2405911" cy="830997"/>
          </a:xfrm>
          <a:prstGeom prst="rect">
            <a:avLst/>
          </a:prstGeom>
          <a:noFill/>
        </p:spPr>
        <p:txBody>
          <a:bodyPr wrap="square" rtlCol="0">
            <a:spAutoFit/>
          </a:bodyPr>
          <a:lstStyle/>
          <a:p>
            <a:r>
              <a:rPr lang="en-GB" sz="800" b="1" dirty="0">
                <a:solidFill>
                  <a:srgbClr val="0070C0"/>
                </a:solidFill>
              </a:rPr>
              <a:t>90PF05N1-M00F60</a:t>
            </a:r>
            <a:r>
              <a:rPr lang="en-GB" sz="800" dirty="0"/>
              <a:t> </a:t>
            </a:r>
            <a:r>
              <a:rPr lang="en-GB" sz="800" b="1" dirty="0"/>
              <a:t>ASUS PC EXPERTCENTER D7 SFF, D701SER-5145000270</a:t>
            </a:r>
            <a:r>
              <a:rPr lang="en-GB" sz="800" dirty="0"/>
              <a:t>, INTEL i5-14500 2.6-5GHz/24MB, 14C, 16GB, 512GB SSD M.2 2280 NVMe PCIe4, INTEL UHD GRAPHICS 770, DVDRW, LAN, USB-A, USB-C, HDMI, DP, VGA, DOS, 5YW, BLACK</a:t>
            </a:r>
            <a:r>
              <a:rPr lang="en-GB" sz="800" b="1" dirty="0">
                <a:solidFill>
                  <a:srgbClr val="FF0000"/>
                </a:solidFill>
              </a:rPr>
              <a:t> </a:t>
            </a:r>
          </a:p>
          <a:p>
            <a:r>
              <a:rPr lang="en-GB" sz="800" b="1" dirty="0">
                <a:solidFill>
                  <a:srgbClr val="FF0000"/>
                </a:solidFill>
              </a:rPr>
              <a:t>€  </a:t>
            </a:r>
            <a:r>
              <a:rPr lang="en-US" sz="800" b="1" dirty="0">
                <a:solidFill>
                  <a:srgbClr val="FF0000"/>
                </a:solidFill>
              </a:rPr>
              <a:t>594</a:t>
            </a:r>
            <a:r>
              <a:rPr lang="el-GR" sz="800" b="1" dirty="0">
                <a:solidFill>
                  <a:srgbClr val="FF0000"/>
                </a:solidFill>
              </a:rPr>
              <a:t>-</a:t>
            </a:r>
            <a:r>
              <a:rPr lang="en-US" sz="800" b="1" dirty="0">
                <a:solidFill>
                  <a:srgbClr val="FF0000"/>
                </a:solidFill>
              </a:rPr>
              <a:t>Special </a:t>
            </a:r>
            <a:r>
              <a:rPr lang="en-GB" sz="800" b="1" dirty="0">
                <a:solidFill>
                  <a:srgbClr val="FF0000"/>
                </a:solidFill>
              </a:rPr>
              <a:t>Offer</a:t>
            </a:r>
          </a:p>
        </p:txBody>
      </p:sp>
      <p:pic>
        <p:nvPicPr>
          <p:cNvPr id="54" name="Picture 23">
            <a:extLst>
              <a:ext uri="{FF2B5EF4-FFF2-40B4-BE49-F238E27FC236}">
                <a16:creationId xmlns:a16="http://schemas.microsoft.com/office/drawing/2014/main" id="{22B9675B-90EC-ED4D-DC86-B90C64CA7FE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04297" y="3894402"/>
            <a:ext cx="1440403" cy="1207676"/>
          </a:xfrm>
          <a:prstGeom prst="rect">
            <a:avLst/>
          </a:prstGeom>
        </p:spPr>
      </p:pic>
      <p:sp>
        <p:nvSpPr>
          <p:cNvPr id="12" name="Rectangle 11">
            <a:extLst>
              <a:ext uri="{FF2B5EF4-FFF2-40B4-BE49-F238E27FC236}">
                <a16:creationId xmlns:a16="http://schemas.microsoft.com/office/drawing/2014/main" id="{94EB5ECD-05CA-88FE-9A30-5784065E7B21}"/>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36">
            <a:extLst>
              <a:ext uri="{FF2B5EF4-FFF2-40B4-BE49-F238E27FC236}">
                <a16:creationId xmlns:a16="http://schemas.microsoft.com/office/drawing/2014/main" id="{5CAE2DC7-036A-EB55-510D-5E583D61FE9F}"/>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24" name="Rectangle 43">
            <a:extLst>
              <a:ext uri="{FF2B5EF4-FFF2-40B4-BE49-F238E27FC236}">
                <a16:creationId xmlns:a16="http://schemas.microsoft.com/office/drawing/2014/main" id="{7B84D56B-575D-F177-6169-B8CC5691A063}"/>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8016498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691</TotalTime>
  <Words>2307</Words>
  <Application>Microsoft Office PowerPoint</Application>
  <PresentationFormat>Χαρτί Α4 (210x297 χιλ.)</PresentationFormat>
  <Paragraphs>75</Paragraphs>
  <Slides>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vt:i4>
      </vt:variant>
    </vt:vector>
  </HeadingPairs>
  <TitlesOfParts>
    <vt:vector size="8" baseType="lpstr">
      <vt:lpstr>Arial</vt:lpstr>
      <vt:lpstr>Calibri</vt:lpstr>
      <vt:lpstr>Calibri Light</vt:lpstr>
      <vt:lpstr>Dubai Light</vt:lpstr>
      <vt:lpstr>HP Simplified</vt:lpstr>
      <vt:lpstr>Office Theme</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Andreou</dc:creator>
  <cp:lastModifiedBy>Panagiotis Papaeconomou</cp:lastModifiedBy>
  <cp:revision>69</cp:revision>
  <dcterms:created xsi:type="dcterms:W3CDTF">2025-06-05T12:36:59Z</dcterms:created>
  <dcterms:modified xsi:type="dcterms:W3CDTF">2025-07-14T12:16:54Z</dcterms:modified>
</cp:coreProperties>
</file>