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1" d="100"/>
          <a:sy n="91" d="100"/>
        </p:scale>
        <p:origin x="130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2558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FED08A-CF97-4A62-904D-C22B319FEC5D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87FD30-5CF7-4466-927E-4DB32F5B0F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338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87FD30-5CF7-4466-927E-4DB32F5B0F9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0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6486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3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833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37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95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969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2320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83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858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03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641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EBC88-AC68-4E25-9249-489354F79D7F}" type="datetimeFigureOut">
              <a:rPr lang="en-US" smtClean="0"/>
              <a:t>7/8/2025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768F7-7875-4B08-9AE0-5F1AF195A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551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image" Target="../media/image9.png"/><Relationship Id="rId3" Type="http://schemas.openxmlformats.org/officeDocument/2006/relationships/image" Target="../media/image1.jpeg"/><Relationship Id="rId7" Type="http://schemas.openxmlformats.org/officeDocument/2006/relationships/image" Target="../media/image3.png"/><Relationship Id="rId12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b2b.multitech.com.cy/en/product/canon-calculator-ls39ebl-8-digit-dual-power-eur-converter-black" TargetMode="External"/><Relationship Id="rId11" Type="http://schemas.openxmlformats.org/officeDocument/2006/relationships/image" Target="../media/image7.jpg"/><Relationship Id="rId5" Type="http://schemas.openxmlformats.org/officeDocument/2006/relationships/hyperlink" Target="https://b2b.multitech.com.cy/en/product/canon-calculator-ls100kmbl-10-digit-dual-power-large-display-tax-functions-recyclable" TargetMode="External"/><Relationship Id="rId10" Type="http://schemas.openxmlformats.org/officeDocument/2006/relationships/image" Target="../media/image6.jpg"/><Relationship Id="rId4" Type="http://schemas.openxmlformats.org/officeDocument/2006/relationships/image" Target="../media/image2.jpe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66" y="0"/>
            <a:ext cx="1305050" cy="741872"/>
          </a:xfrm>
          <a:prstGeom prst="rect">
            <a:avLst/>
          </a:prstGeom>
        </p:spPr>
      </p:pic>
      <p:sp>
        <p:nvSpPr>
          <p:cNvPr id="29" name="Rectangle 28"/>
          <p:cNvSpPr>
            <a:spLocks noChangeArrowheads="1"/>
          </p:cNvSpPr>
          <p:nvPr/>
        </p:nvSpPr>
        <p:spPr bwMode="auto">
          <a:xfrm>
            <a:off x="-105485" y="6285584"/>
            <a:ext cx="1981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el-G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>
                <a:solidFill>
                  <a:schemeClr val="bg1"/>
                </a:solidFill>
              </a:rPr>
              <a:t>Call now on:                             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>
                <a:solidFill>
                  <a:schemeClr val="bg1"/>
                </a:solidFill>
              </a:rPr>
              <a:t>Fax your order on: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>
                <a:solidFill>
                  <a:schemeClr val="bg1"/>
                </a:solidFill>
              </a:rPr>
              <a:t>Mail on:</a:t>
            </a: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33" name="TextBox 2"/>
          <p:cNvSpPr txBox="1"/>
          <p:nvPr/>
        </p:nvSpPr>
        <p:spPr>
          <a:xfrm>
            <a:off x="7579877" y="135223"/>
            <a:ext cx="163976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900" b="1" dirty="0" smtClean="0"/>
              <a:t>Retail File </a:t>
            </a:r>
            <a:r>
              <a:rPr lang="en-GB" sz="900" b="1" dirty="0" smtClean="0"/>
              <a:t>July 2025</a:t>
            </a:r>
            <a:endParaRPr lang="en-US" sz="900" b="1" dirty="0"/>
          </a:p>
        </p:txBody>
      </p:sp>
      <p:sp>
        <p:nvSpPr>
          <p:cNvPr id="34" name="TextBox 25"/>
          <p:cNvSpPr txBox="1">
            <a:spLocks noChangeArrowheads="1"/>
          </p:cNvSpPr>
          <p:nvPr/>
        </p:nvSpPr>
        <p:spPr bwMode="auto">
          <a:xfrm>
            <a:off x="0" y="6422118"/>
            <a:ext cx="9140108" cy="5847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>
            <a:defPPr>
              <a:defRPr lang="el-G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defRPr/>
            </a:pPr>
            <a:r>
              <a:rPr lang="en-US" sz="800" b="1" dirty="0">
                <a:solidFill>
                  <a:schemeClr val="bg1"/>
                </a:solidFill>
                <a:ea typeface="Calibri"/>
              </a:rPr>
              <a:t>Prices, promotions, specifications, availability and terms of offers may change without notice.</a:t>
            </a:r>
          </a:p>
          <a:p>
            <a:pPr algn="r">
              <a:defRPr/>
            </a:pPr>
            <a:r>
              <a:rPr lang="en-US" sz="800" b="1" dirty="0">
                <a:solidFill>
                  <a:schemeClr val="bg1"/>
                </a:solidFill>
                <a:ea typeface="Calibri"/>
              </a:rPr>
              <a:t>Despite our best efforts, a small number of items may contain pricing, typography, or photography errors. </a:t>
            </a:r>
          </a:p>
          <a:p>
            <a:pPr algn="r">
              <a:defRPr/>
            </a:pPr>
            <a:r>
              <a:rPr lang="en-US" sz="800" b="1" dirty="0">
                <a:solidFill>
                  <a:schemeClr val="bg1"/>
                </a:solidFill>
                <a:ea typeface="Calibri"/>
              </a:rPr>
              <a:t>Correct prices and promotions are validated at the time your order is placed. </a:t>
            </a:r>
          </a:p>
          <a:p>
            <a:pPr algn="r">
              <a:defRPr/>
            </a:pPr>
            <a:r>
              <a:rPr lang="en-US" sz="800" b="1" u="sng" dirty="0">
                <a:solidFill>
                  <a:schemeClr val="bg1"/>
                </a:solidFill>
                <a:ea typeface="Calibri"/>
              </a:rPr>
              <a:t>Delivery installation charges are not included</a:t>
            </a:r>
            <a:r>
              <a:rPr lang="en-US" sz="800" b="1" dirty="0">
                <a:solidFill>
                  <a:schemeClr val="bg1"/>
                </a:solidFill>
                <a:ea typeface="Calibri"/>
              </a:rPr>
              <a:t>. </a:t>
            </a:r>
            <a:r>
              <a:rPr lang="en-US" sz="800" b="1" dirty="0">
                <a:solidFill>
                  <a:srgbClr val="FF0000"/>
                </a:solidFill>
                <a:ea typeface="Calibri"/>
              </a:rPr>
              <a:t>VAT is included</a:t>
            </a:r>
            <a:r>
              <a:rPr lang="en-US" sz="700" b="1" dirty="0">
                <a:solidFill>
                  <a:srgbClr val="FF0000"/>
                </a:solidFill>
                <a:cs typeface="Arial" charset="0"/>
              </a:rPr>
              <a:t>.</a:t>
            </a:r>
          </a:p>
        </p:txBody>
      </p:sp>
      <p:sp>
        <p:nvSpPr>
          <p:cNvPr id="28" name="Rectangle 15"/>
          <p:cNvSpPr>
            <a:spLocks noChangeArrowheads="1"/>
          </p:cNvSpPr>
          <p:nvPr/>
        </p:nvSpPr>
        <p:spPr bwMode="auto">
          <a:xfrm>
            <a:off x="0" y="6434673"/>
            <a:ext cx="14509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Call now on:                               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Fax your order on: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en-US" altLang="en-US" sz="800" b="1" dirty="0">
                <a:solidFill>
                  <a:schemeClr val="bg1"/>
                </a:solidFill>
              </a:rPr>
              <a:t>Mail on:</a:t>
            </a:r>
            <a:endParaRPr lang="en-US" altLang="en-US" sz="1800" dirty="0">
              <a:latin typeface="Arial" panose="020B0604020202020204" pitchFamily="34" charset="0"/>
            </a:endParaRPr>
          </a:p>
        </p:txBody>
      </p:sp>
      <p:sp>
        <p:nvSpPr>
          <p:cNvPr id="16" name="TextBox 5"/>
          <p:cNvSpPr txBox="1">
            <a:spLocks noChangeArrowheads="1"/>
          </p:cNvSpPr>
          <p:nvPr/>
        </p:nvSpPr>
        <p:spPr bwMode="auto">
          <a:xfrm>
            <a:off x="1516772" y="44045"/>
            <a:ext cx="6230003" cy="355482"/>
          </a:xfrm>
          <a:prstGeom prst="rect">
            <a:avLst/>
          </a:prstGeom>
          <a:solidFill>
            <a:srgbClr val="C00000"/>
          </a:solidFill>
          <a:ln>
            <a:noFill/>
          </a:ln>
          <a:extLst/>
        </p:spPr>
        <p:txBody>
          <a:bodyPr wrap="square">
            <a:spAutoFit/>
          </a:bodyPr>
          <a:lstStyle>
            <a:defPPr>
              <a:defRPr lang="el-G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lnSpc>
                <a:spcPct val="95000"/>
              </a:lnSpc>
              <a:spcBef>
                <a:spcPct val="20000"/>
              </a:spcBef>
            </a:pPr>
            <a:r>
              <a:rPr lang="en-GB" dirty="0" smtClean="0">
                <a:solidFill>
                  <a:schemeClr val="bg1"/>
                </a:solidFill>
                <a:latin typeface="Berlin Sans FB Demi" pitchFamily="34" charset="0"/>
              </a:rPr>
              <a:t>  </a:t>
            </a:r>
            <a:endParaRPr lang="en-GB" dirty="0">
              <a:solidFill>
                <a:schemeClr val="bg1"/>
              </a:solidFill>
              <a:latin typeface="Berlin Sans FB Dem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348690" y="59952"/>
            <a:ext cx="22527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CANON </a:t>
            </a:r>
            <a:r>
              <a:rPr lang="en-US" b="1" dirty="0" smtClean="0">
                <a:solidFill>
                  <a:schemeClr val="bg1"/>
                </a:solidFill>
              </a:rPr>
              <a:t>CALCULATOR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59" name="Picture 5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2779" y="1619492"/>
            <a:ext cx="1445696" cy="1310066"/>
          </a:xfrm>
          <a:prstGeom prst="rect">
            <a:avLst/>
          </a:prstGeom>
        </p:spPr>
      </p:pic>
      <p:sp>
        <p:nvSpPr>
          <p:cNvPr id="61" name="Rectangle 60"/>
          <p:cNvSpPr/>
          <p:nvPr/>
        </p:nvSpPr>
        <p:spPr>
          <a:xfrm>
            <a:off x="5984144" y="3939565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CALCULATOR </a:t>
            </a:r>
            <a:r>
              <a:rPr lang="en-US" sz="1050" dirty="0" smtClean="0"/>
              <a:t>F-715</a:t>
            </a:r>
            <a:r>
              <a:rPr lang="en-US" sz="1050" dirty="0"/>
              <a:t>, SCIENTIFIC </a:t>
            </a:r>
            <a:endParaRPr lang="en-US" sz="1050" dirty="0" smtClean="0"/>
          </a:p>
          <a:p>
            <a:r>
              <a:rPr lang="en-US" sz="1050" dirty="0" smtClean="0"/>
              <a:t> </a:t>
            </a:r>
            <a:r>
              <a:rPr lang="en-US" sz="105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5730B001AB </a:t>
            </a:r>
            <a:r>
              <a:rPr lang="en-US" sz="1050" b="1" smtClean="0">
                <a:solidFill>
                  <a:srgbClr val="FF0000"/>
                </a:solidFill>
              </a:rPr>
              <a:t>RRP</a:t>
            </a:r>
            <a:r>
              <a:rPr lang="en-US" sz="1050" b="1" dirty="0" smtClean="0">
                <a:solidFill>
                  <a:srgbClr val="FF0000"/>
                </a:solidFill>
              </a:rPr>
              <a:t>:  </a:t>
            </a:r>
            <a:r>
              <a:rPr lang="en-US" sz="1050" b="1" smtClean="0">
                <a:solidFill>
                  <a:srgbClr val="FF0000"/>
                </a:solidFill>
              </a:rPr>
              <a:t>€15.65</a:t>
            </a:r>
            <a:endParaRPr lang="en-US" sz="1050" b="1" dirty="0" smtClean="0">
              <a:solidFill>
                <a:srgbClr val="FF0000"/>
              </a:solidFill>
            </a:endParaRPr>
          </a:p>
          <a:p>
            <a:endParaRPr lang="en-US" sz="1050" b="1" dirty="0">
              <a:solidFill>
                <a:srgbClr val="FF0000"/>
              </a:solidFill>
            </a:endParaRPr>
          </a:p>
        </p:txBody>
      </p:sp>
      <p:sp>
        <p:nvSpPr>
          <p:cNvPr id="62" name="Rectangle 61"/>
          <p:cNvSpPr/>
          <p:nvPr/>
        </p:nvSpPr>
        <p:spPr>
          <a:xfrm>
            <a:off x="3494350" y="3981272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CALCULATOR LS-100K </a:t>
            </a:r>
          </a:p>
          <a:p>
            <a:r>
              <a:rPr lang="en-US" sz="1050" dirty="0" smtClean="0"/>
              <a:t>MPK </a:t>
            </a:r>
            <a:r>
              <a:rPr lang="en-US" sz="1050" dirty="0"/>
              <a:t>HWB         </a:t>
            </a:r>
            <a:endParaRPr lang="en-US" sz="1050" dirty="0" smtClean="0"/>
          </a:p>
          <a:p>
            <a:r>
              <a:rPr lang="en-US" sz="1050" dirty="0">
                <a:hlinkClick r:id="rId5"/>
              </a:rPr>
              <a:t>0289C001AB </a:t>
            </a:r>
            <a:r>
              <a:rPr lang="en-US" sz="1050" b="1" dirty="0" smtClean="0">
                <a:solidFill>
                  <a:srgbClr val="FF0000"/>
                </a:solidFill>
              </a:rPr>
              <a:t>RRP:  €9.60</a:t>
            </a:r>
          </a:p>
          <a:p>
            <a:endParaRPr lang="en-US" sz="1050" b="1" dirty="0">
              <a:solidFill>
                <a:srgbClr val="FF0000"/>
              </a:solidFill>
            </a:endParaRPr>
          </a:p>
        </p:txBody>
      </p:sp>
      <p:sp>
        <p:nvSpPr>
          <p:cNvPr id="63" name="Rectangle 62"/>
          <p:cNvSpPr/>
          <p:nvPr/>
        </p:nvSpPr>
        <p:spPr>
          <a:xfrm>
            <a:off x="201730" y="886402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CALCULATOR </a:t>
            </a:r>
            <a:r>
              <a:rPr lang="en-US" sz="1050" dirty="0"/>
              <a:t>LS39E        </a:t>
            </a:r>
            <a:endParaRPr lang="en-US" sz="1050" dirty="0" smtClean="0"/>
          </a:p>
          <a:p>
            <a:r>
              <a:rPr lang="en-US" sz="1050" dirty="0" smtClean="0">
                <a:hlinkClick r:id="rId6"/>
              </a:rPr>
              <a:t>4046A014AB</a:t>
            </a:r>
            <a:r>
              <a:rPr lang="en-US" sz="1050" dirty="0"/>
              <a:t> </a:t>
            </a:r>
            <a:r>
              <a:rPr lang="en-US" sz="1050" b="1" dirty="0" smtClean="0">
                <a:solidFill>
                  <a:srgbClr val="FF0000"/>
                </a:solidFill>
              </a:rPr>
              <a:t>RRP:  €4.50</a:t>
            </a:r>
          </a:p>
          <a:p>
            <a:endParaRPr lang="en-US" sz="1050" b="1" dirty="0">
              <a:solidFill>
                <a:srgbClr val="FF0000"/>
              </a:solidFill>
            </a:endParaRPr>
          </a:p>
        </p:txBody>
      </p:sp>
      <p:pic>
        <p:nvPicPr>
          <p:cNvPr id="64" name="Picture 6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26733" y="1831322"/>
            <a:ext cx="2946336" cy="288759"/>
          </a:xfrm>
          <a:prstGeom prst="rect">
            <a:avLst/>
          </a:prstGeom>
        </p:spPr>
      </p:pic>
      <p:pic>
        <p:nvPicPr>
          <p:cNvPr id="65" name="Picture 6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2425428" y="1727682"/>
            <a:ext cx="2888606" cy="288759"/>
          </a:xfrm>
          <a:prstGeom prst="rect">
            <a:avLst/>
          </a:prstGeom>
        </p:spPr>
      </p:pic>
      <p:sp>
        <p:nvSpPr>
          <p:cNvPr id="66" name="Rectangle 65"/>
          <p:cNvSpPr/>
          <p:nvPr/>
        </p:nvSpPr>
        <p:spPr>
          <a:xfrm>
            <a:off x="2044312" y="812219"/>
            <a:ext cx="1746572" cy="5770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50" dirty="0"/>
              <a:t>CALCULATOR </a:t>
            </a:r>
            <a:r>
              <a:rPr lang="en-US" sz="1050" dirty="0" smtClean="0"/>
              <a:t>AS-120 </a:t>
            </a:r>
            <a:r>
              <a:rPr lang="en-US" sz="1050" dirty="0"/>
              <a:t>EMEA </a:t>
            </a:r>
            <a:r>
              <a:rPr lang="en-US" sz="1050" dirty="0" smtClean="0"/>
              <a:t> </a:t>
            </a:r>
            <a:r>
              <a:rPr lang="en-US" sz="1050" dirty="0"/>
              <a:t>  </a:t>
            </a:r>
            <a:endParaRPr lang="en-US" sz="1050" dirty="0" smtClean="0"/>
          </a:p>
          <a:p>
            <a:r>
              <a:rPr lang="en-US" sz="1050" dirty="0"/>
              <a:t>4722C003AA </a:t>
            </a:r>
            <a:r>
              <a:rPr lang="en-US" sz="1050" b="1" dirty="0" smtClean="0">
                <a:solidFill>
                  <a:srgbClr val="FF0000"/>
                </a:solidFill>
              </a:rPr>
              <a:t>RRP:  €5.50</a:t>
            </a:r>
          </a:p>
        </p:txBody>
      </p:sp>
      <p:pic>
        <p:nvPicPr>
          <p:cNvPr id="67" name="Picture 6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128" y="1543049"/>
            <a:ext cx="1727074" cy="1414771"/>
          </a:xfrm>
          <a:prstGeom prst="rect">
            <a:avLst/>
          </a:prstGeom>
        </p:spPr>
      </p:pic>
      <p:sp>
        <p:nvSpPr>
          <p:cNvPr id="68" name="Rectangle 67"/>
          <p:cNvSpPr/>
          <p:nvPr/>
        </p:nvSpPr>
        <p:spPr>
          <a:xfrm>
            <a:off x="4080601" y="852880"/>
            <a:ext cx="4572000" cy="57708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CALCULATOR </a:t>
            </a:r>
            <a:r>
              <a:rPr lang="en-US" sz="1050" dirty="0"/>
              <a:t>AS-1200 </a:t>
            </a:r>
            <a:endParaRPr lang="en-US" sz="1050" dirty="0" smtClean="0"/>
          </a:p>
          <a:p>
            <a:r>
              <a:rPr lang="en-US" sz="1050" dirty="0" smtClean="0"/>
              <a:t>HB </a:t>
            </a:r>
            <a:r>
              <a:rPr lang="en-US" sz="1050" dirty="0"/>
              <a:t>EMEA      </a:t>
            </a:r>
            <a:endParaRPr lang="en-US" sz="1050" dirty="0" smtClean="0"/>
          </a:p>
          <a:p>
            <a:r>
              <a:rPr lang="en-US" sz="1050" dirty="0" smtClean="0"/>
              <a:t>4599B001AB</a:t>
            </a:r>
            <a:r>
              <a:rPr lang="en-US" sz="1050" dirty="0"/>
              <a:t> </a:t>
            </a:r>
            <a:r>
              <a:rPr lang="en-US" sz="1050" b="1" dirty="0" smtClean="0">
                <a:solidFill>
                  <a:srgbClr val="FF0000"/>
                </a:solidFill>
              </a:rPr>
              <a:t>RRP:  €7.50</a:t>
            </a:r>
          </a:p>
        </p:txBody>
      </p:sp>
      <p:pic>
        <p:nvPicPr>
          <p:cNvPr id="69" name="Picture 6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1560665" y="4904673"/>
            <a:ext cx="2713866" cy="288759"/>
          </a:xfrm>
          <a:prstGeom prst="rect">
            <a:avLst/>
          </a:prstGeom>
        </p:spPr>
      </p:pic>
      <p:pic>
        <p:nvPicPr>
          <p:cNvPr id="70" name="Picture 6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0800000">
            <a:off x="461193" y="3492421"/>
            <a:ext cx="8586082" cy="288759"/>
          </a:xfrm>
          <a:prstGeom prst="rect">
            <a:avLst/>
          </a:prstGeom>
        </p:spPr>
      </p:pic>
      <p:sp>
        <p:nvSpPr>
          <p:cNvPr id="71" name="Rectangle 70"/>
          <p:cNvSpPr/>
          <p:nvPr/>
        </p:nvSpPr>
        <p:spPr>
          <a:xfrm>
            <a:off x="995954" y="3966600"/>
            <a:ext cx="4572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 smtClean="0"/>
              <a:t>CALCULATOR LS-100K </a:t>
            </a:r>
          </a:p>
          <a:p>
            <a:r>
              <a:rPr lang="en-US" sz="1050" dirty="0" smtClean="0"/>
              <a:t>MPK </a:t>
            </a:r>
            <a:r>
              <a:rPr lang="en-US" sz="1050" dirty="0"/>
              <a:t>HWB        </a:t>
            </a:r>
            <a:endParaRPr lang="en-US" sz="1050" dirty="0" smtClean="0"/>
          </a:p>
          <a:p>
            <a:r>
              <a:rPr lang="en-US" sz="1050" dirty="0"/>
              <a:t>0289C003AB </a:t>
            </a:r>
            <a:r>
              <a:rPr lang="en-US" sz="1050" b="1" dirty="0" smtClean="0">
                <a:solidFill>
                  <a:srgbClr val="FF0000"/>
                </a:solidFill>
              </a:rPr>
              <a:t>RRP:  €9.60</a:t>
            </a:r>
          </a:p>
          <a:p>
            <a:endParaRPr lang="en-US" sz="1050" b="1" dirty="0">
              <a:solidFill>
                <a:srgbClr val="FF0000"/>
              </a:solidFill>
            </a:endParaRPr>
          </a:p>
        </p:txBody>
      </p:sp>
      <p:pic>
        <p:nvPicPr>
          <p:cNvPr id="72" name="Picture 7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23" y="1857282"/>
            <a:ext cx="1251297" cy="1023789"/>
          </a:xfrm>
          <a:prstGeom prst="rect">
            <a:avLst/>
          </a:prstGeom>
        </p:spPr>
      </p:pic>
      <p:pic>
        <p:nvPicPr>
          <p:cNvPr id="73" name="Picture 7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227" y="4811400"/>
            <a:ext cx="877949" cy="1233438"/>
          </a:xfrm>
          <a:prstGeom prst="rect">
            <a:avLst/>
          </a:prstGeom>
        </p:spPr>
      </p:pic>
      <p:pic>
        <p:nvPicPr>
          <p:cNvPr id="74" name="Picture 73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8907" y="4825579"/>
            <a:ext cx="871728" cy="1292352"/>
          </a:xfrm>
          <a:prstGeom prst="rect">
            <a:avLst/>
          </a:prstGeom>
        </p:spPr>
      </p:pic>
      <p:pic>
        <p:nvPicPr>
          <p:cNvPr id="75" name="Picture 7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074079" y="4855479"/>
            <a:ext cx="2888606" cy="288759"/>
          </a:xfrm>
          <a:prstGeom prst="rect">
            <a:avLst/>
          </a:prstGeom>
        </p:spPr>
      </p:pic>
      <p:pic>
        <p:nvPicPr>
          <p:cNvPr id="76" name="Picture 7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16200000">
            <a:off x="4629478" y="1798095"/>
            <a:ext cx="2888606" cy="288759"/>
          </a:xfrm>
          <a:prstGeom prst="rect">
            <a:avLst/>
          </a:prstGeom>
        </p:spPr>
      </p:pic>
      <p:sp>
        <p:nvSpPr>
          <p:cNvPr id="77" name="Rectangle 76"/>
          <p:cNvSpPr/>
          <p:nvPr/>
        </p:nvSpPr>
        <p:spPr>
          <a:xfrm>
            <a:off x="6218161" y="849477"/>
            <a:ext cx="4572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50" dirty="0"/>
              <a:t>CALCULATOR AS220RTS with vat button</a:t>
            </a:r>
            <a:endParaRPr lang="en-US" sz="1050" dirty="0" smtClean="0"/>
          </a:p>
          <a:p>
            <a:r>
              <a:rPr lang="en-US" sz="1050" dirty="0"/>
              <a:t>4898B001AB</a:t>
            </a:r>
            <a:r>
              <a:rPr lang="en-US" sz="1050" b="1" dirty="0">
                <a:solidFill>
                  <a:srgbClr val="FF0000"/>
                </a:solidFill>
              </a:rPr>
              <a:t> </a:t>
            </a:r>
            <a:r>
              <a:rPr lang="en-US" sz="1050" b="1" dirty="0" smtClean="0">
                <a:solidFill>
                  <a:srgbClr val="FF0000"/>
                </a:solidFill>
              </a:rPr>
              <a:t>RRP:  €9.60</a:t>
            </a:r>
          </a:p>
        </p:txBody>
      </p:sp>
      <p:pic>
        <p:nvPicPr>
          <p:cNvPr id="78" name="Picture 7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501376" y="1642255"/>
            <a:ext cx="1136091" cy="1241938"/>
          </a:xfrm>
          <a:prstGeom prst="rect">
            <a:avLst/>
          </a:prstGeom>
        </p:spPr>
      </p:pic>
      <p:pic>
        <p:nvPicPr>
          <p:cNvPr id="79" name="Picture 7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146245" y="4527969"/>
            <a:ext cx="914740" cy="1593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5921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820</TotalTime>
  <Words>130</Words>
  <Application>Microsoft Office PowerPoint</Application>
  <PresentationFormat>On-screen Show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Berlin Sans FB Demi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Sofronis Sofroniou</dc:creator>
  <cp:lastModifiedBy>Costas Andreou</cp:lastModifiedBy>
  <cp:revision>177</cp:revision>
  <dcterms:created xsi:type="dcterms:W3CDTF">2017-02-17T08:22:56Z</dcterms:created>
  <dcterms:modified xsi:type="dcterms:W3CDTF">2025-07-08T13:29:03Z</dcterms:modified>
</cp:coreProperties>
</file>