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906000" cy="6858000" type="A4"/>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riacos Pieri" initials="KP" lastIdx="2" clrIdx="0">
    <p:extLst>
      <p:ext uri="{19B8F6BF-5375-455C-9EA6-DF929625EA0E}">
        <p15:presenceInfo xmlns:p15="http://schemas.microsoft.com/office/powerpoint/2012/main" userId="S-1-5-21-3360520816-3730548329-4133419901-1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0B18"/>
    <a:srgbClr val="CACA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84" autoAdjust="0"/>
    <p:restoredTop sz="94660"/>
  </p:normalViewPr>
  <p:slideViewPr>
    <p:cSldViewPr snapToGrid="0">
      <p:cViewPr varScale="1">
        <p:scale>
          <a:sx n="95" d="100"/>
          <a:sy n="95" d="100"/>
        </p:scale>
        <p:origin x="1581"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41882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30606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58475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2787739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74010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231120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2433204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239735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150789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2193889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4E3C6-2010-46C8-8341-7419ECDD7181}" type="datetimeFigureOut">
              <a:rPr lang="en-US" smtClean="0"/>
              <a:pPr/>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3441822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4E3C6-2010-46C8-8341-7419ECDD7181}" type="datetimeFigureOut">
              <a:rPr lang="en-US" smtClean="0"/>
              <a:pPr/>
              <a:t>7/11/2025</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CA9D5-0067-432A-B1CB-1CF017BB8328}" type="slidenum">
              <a:rPr lang="en-US" smtClean="0"/>
              <a:pPr/>
              <a:t>‹#›</a:t>
            </a:fld>
            <a:endParaRPr lang="en-US" dirty="0"/>
          </a:p>
        </p:txBody>
      </p:sp>
    </p:spTree>
    <p:extLst>
      <p:ext uri="{BB962C8B-B14F-4D97-AF65-F5344CB8AC3E}">
        <p14:creationId xmlns:p14="http://schemas.microsoft.com/office/powerpoint/2010/main" val="260469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12" Type="http://schemas.openxmlformats.org/officeDocument/2006/relationships/image" Target="../media/image11.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3.jpeg"/><Relationship Id="rId5" Type="http://schemas.openxmlformats.org/officeDocument/2006/relationships/image" Target="../media/image12.JP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128" y="1394227"/>
            <a:ext cx="988614" cy="992786"/>
          </a:xfrm>
          <a:prstGeom prst="rect">
            <a:avLst/>
          </a:prstGeom>
        </p:spPr>
      </p:pic>
      <p:pic>
        <p:nvPicPr>
          <p:cNvPr id="14" name="Picture 13"/>
          <p:cNvPicPr>
            <a:picLocks noChangeAspect="1"/>
          </p:cNvPicPr>
          <p:nvPr/>
        </p:nvPicPr>
        <p:blipFill rotWithShape="1">
          <a:blip r:embed="rId3">
            <a:extLst>
              <a:ext uri="{28A0092B-C50C-407E-A947-70E740481C1C}">
                <a14:useLocalDpi xmlns:a14="http://schemas.microsoft.com/office/drawing/2010/main"/>
              </a:ext>
            </a:extLst>
          </a:blip>
          <a:srcRect r="57688"/>
          <a:stretch/>
        </p:blipFill>
        <p:spPr>
          <a:xfrm>
            <a:off x="4980" y="0"/>
            <a:ext cx="9901020" cy="870212"/>
          </a:xfrm>
          <a:prstGeom prst="rect">
            <a:avLst/>
          </a:prstGeom>
        </p:spPr>
      </p:pic>
      <p:sp>
        <p:nvSpPr>
          <p:cNvPr id="42" name="Rectangle 41"/>
          <p:cNvSpPr/>
          <p:nvPr/>
        </p:nvSpPr>
        <p:spPr>
          <a:xfrm>
            <a:off x="0" y="6260411"/>
            <a:ext cx="9906000" cy="597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 name="Picture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6216045"/>
            <a:ext cx="9906000" cy="45719"/>
          </a:xfrm>
          <a:prstGeom prst="rect">
            <a:avLst/>
          </a:prstGeom>
        </p:spPr>
      </p:pic>
      <p:sp>
        <p:nvSpPr>
          <p:cNvPr id="2" name="TextBox 1"/>
          <p:cNvSpPr txBox="1"/>
          <p:nvPr/>
        </p:nvSpPr>
        <p:spPr>
          <a:xfrm>
            <a:off x="8798011" y="548926"/>
            <a:ext cx="1109893" cy="215444"/>
          </a:xfrm>
          <a:prstGeom prst="rect">
            <a:avLst/>
          </a:prstGeom>
          <a:noFill/>
        </p:spPr>
        <p:txBody>
          <a:bodyPr wrap="square" rtlCol="0">
            <a:spAutoFit/>
          </a:bodyPr>
          <a:lstStyle/>
          <a:p>
            <a:pPr algn="r"/>
            <a:r>
              <a:rPr lang="en-US" sz="800" dirty="0" smtClean="0"/>
              <a:t>Retail File</a:t>
            </a:r>
            <a:r>
              <a:rPr lang="" sz="800" dirty="0" smtClean="0"/>
              <a:t> </a:t>
            </a:r>
            <a:r>
              <a:rPr lang="" sz="800" dirty="0" smtClean="0"/>
              <a:t>July</a:t>
            </a:r>
            <a:r>
              <a:rPr lang="en-US" sz="800" dirty="0" smtClean="0"/>
              <a:t> 202</a:t>
            </a:r>
            <a:r>
              <a:rPr lang="" sz="800" dirty="0" smtClean="0"/>
              <a:t>5</a:t>
            </a:r>
          </a:p>
        </p:txBody>
      </p:sp>
      <p:sp>
        <p:nvSpPr>
          <p:cNvPr id="66" name="Rectangle 65"/>
          <p:cNvSpPr/>
          <p:nvPr/>
        </p:nvSpPr>
        <p:spPr>
          <a:xfrm>
            <a:off x="7435298" y="3552769"/>
            <a:ext cx="2361093"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3300426" y="6254896"/>
            <a:ext cx="1600627" cy="415498"/>
          </a:xfrm>
          <a:prstGeom prst="rect">
            <a:avLst/>
          </a:prstGeom>
        </p:spPr>
        <p:txBody>
          <a:bodyPr wrap="square">
            <a:spAutoFit/>
          </a:bodyPr>
          <a:lstStyle/>
          <a:p>
            <a:pPr algn="ctr"/>
            <a:r>
              <a:rPr lang="en-US" sz="700" dirty="0">
                <a:cs typeface="Calibri" pitchFamily="34" charset="0"/>
              </a:rPr>
              <a:t>Call now on</a:t>
            </a:r>
            <a:r>
              <a:rPr lang="en-US" sz="700" dirty="0" smtClean="0">
                <a:cs typeface="Calibri" pitchFamily="34" charset="0"/>
              </a:rPr>
              <a:t>:</a:t>
            </a:r>
            <a:endParaRPr lang="en-US" sz="700" dirty="0" smtClean="0">
              <a:cs typeface="Calibri" pitchFamily="34" charset="0"/>
            </a:endParaRPr>
          </a:p>
          <a:p>
            <a:pPr algn="ctr"/>
            <a:r>
              <a:rPr lang="en-US" sz="700" dirty="0">
                <a:cs typeface="Calibri" pitchFamily="34" charset="0"/>
              </a:rPr>
              <a:t>Mail on</a:t>
            </a:r>
            <a:r>
              <a:rPr lang="en-US" sz="700" dirty="0" smtClean="0">
                <a:cs typeface="Calibri" pitchFamily="34" charset="0"/>
              </a:rPr>
              <a:t>:</a:t>
            </a:r>
            <a:endParaRPr lang="en-US" sz="700" dirty="0">
              <a:cs typeface="Calibri" pitchFamily="34" charset="0"/>
            </a:endParaRPr>
          </a:p>
          <a:p>
            <a:pPr algn="ctr"/>
            <a:r>
              <a:rPr lang="en-US" sz="700" dirty="0" smtClean="0">
                <a:cs typeface="Calibri" pitchFamily="34" charset="0"/>
              </a:rPr>
              <a:t>Place </a:t>
            </a:r>
            <a:r>
              <a:rPr lang="en-US" sz="700" dirty="0">
                <a:cs typeface="Calibri" pitchFamily="34" charset="0"/>
              </a:rPr>
              <a:t>your order on</a:t>
            </a:r>
            <a:r>
              <a:rPr lang="en-US" sz="700" dirty="0" smtClean="0">
                <a:cs typeface="Calibri" pitchFamily="34" charset="0"/>
              </a:rPr>
              <a:t>:</a:t>
            </a:r>
            <a:endParaRPr lang="el-GR" sz="700" dirty="0">
              <a:cs typeface="Calibri" pitchFamily="34" charset="0"/>
            </a:endParaRPr>
          </a:p>
        </p:txBody>
      </p:sp>
      <p:sp>
        <p:nvSpPr>
          <p:cNvPr id="57" name="Rectangle 56"/>
          <p:cNvSpPr/>
          <p:nvPr/>
        </p:nvSpPr>
        <p:spPr>
          <a:xfrm>
            <a:off x="5298831" y="6237795"/>
            <a:ext cx="4607169" cy="63094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b="1" dirty="0"/>
              <a:t>Please call for models not listed </a:t>
            </a:r>
            <a:r>
              <a:rPr lang="en-US" sz="700" b="1" dirty="0" smtClean="0"/>
              <a:t>above</a:t>
            </a:r>
            <a:r>
              <a:rPr lang="en-US" sz="700" b="1" dirty="0" smtClean="0">
                <a:solidFill>
                  <a:schemeClr val="bg1">
                    <a:lumMod val="50000"/>
                  </a:schemeClr>
                </a:solidFill>
              </a:rPr>
              <a:t>. </a:t>
            </a:r>
            <a:endParaRPr lang="el-GR" sz="700" b="1" dirty="0">
              <a:solidFill>
                <a:schemeClr val="bg1">
                  <a:lumMod val="50000"/>
                </a:schemeClr>
              </a:solidFill>
            </a:endParaRPr>
          </a:p>
          <a:p>
            <a:pPr algn="r"/>
            <a:r>
              <a:rPr lang="en-US" sz="700" dirty="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Products' warranty is the warranty given by the manufacturer.  VAT is </a:t>
            </a:r>
            <a:r>
              <a:rPr lang="en-US" sz="700" dirty="0" smtClean="0">
                <a:cs typeface="Calibri" pitchFamily="34" charset="0"/>
              </a:rPr>
              <a:t>included</a:t>
            </a:r>
            <a:endParaRPr lang="en-US" sz="700" dirty="0">
              <a:cs typeface="Calibri" pitchFamily="34" charset="0"/>
            </a:endParaRPr>
          </a:p>
        </p:txBody>
      </p:sp>
      <p:cxnSp>
        <p:nvCxnSpPr>
          <p:cNvPr id="61" name="Straight Connector 60"/>
          <p:cNvCxnSpPr/>
          <p:nvPr/>
        </p:nvCxnSpPr>
        <p:spPr>
          <a:xfrm>
            <a:off x="3277637" y="630961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072349" y="630126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5014825" y="3551182"/>
            <a:ext cx="2361093"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7441983" y="910221"/>
            <a:ext cx="2361093"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2596300" y="3552371"/>
            <a:ext cx="2361093"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35584" y="910221"/>
            <a:ext cx="2315745"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5020726" y="910221"/>
            <a:ext cx="2361093"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2593342" y="911463"/>
            <a:ext cx="2366658"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0" name="Picture 79"/>
          <p:cNvPicPr>
            <a:picLocks noChangeAspect="1"/>
          </p:cNvPicPr>
          <p:nvPr/>
        </p:nvPicPr>
        <p:blipFill rotWithShape="1">
          <a:blip r:embed="rId3">
            <a:extLst>
              <a:ext uri="{28A0092B-C50C-407E-A947-70E740481C1C}">
                <a14:useLocalDpi xmlns:a14="http://schemas.microsoft.com/office/drawing/2010/main"/>
              </a:ext>
            </a:extLst>
          </a:blip>
          <a:srcRect l="41593" t="20373" r="42382" b="24146"/>
          <a:stretch/>
        </p:blipFill>
        <p:spPr>
          <a:xfrm>
            <a:off x="0" y="42070"/>
            <a:ext cx="1305711" cy="659088"/>
          </a:xfrm>
          <a:prstGeom prst="rect">
            <a:avLst/>
          </a:prstGeom>
        </p:spPr>
      </p:pic>
      <p:pic>
        <p:nvPicPr>
          <p:cNvPr id="105" name="Picture 104"/>
          <p:cNvPicPr>
            <a:picLocks noChangeAspect="1"/>
          </p:cNvPicPr>
          <p:nvPr/>
        </p:nvPicPr>
        <p:blipFill rotWithShape="1">
          <a:blip r:embed="rId5" cstate="print">
            <a:extLst>
              <a:ext uri="{28A0092B-C50C-407E-A947-70E740481C1C}">
                <a14:useLocalDpi xmlns:a14="http://schemas.microsoft.com/office/drawing/2010/main" val="0"/>
              </a:ext>
            </a:extLst>
          </a:blip>
          <a:srcRect t="2080"/>
          <a:stretch/>
        </p:blipFill>
        <p:spPr>
          <a:xfrm>
            <a:off x="4604019" y="63880"/>
            <a:ext cx="1938337" cy="739561"/>
          </a:xfrm>
          <a:prstGeom prst="rect">
            <a:avLst/>
          </a:prstGeom>
          <a:effectLst>
            <a:softEdge rad="152400"/>
          </a:effectLst>
        </p:spPr>
      </p:pic>
      <p:sp>
        <p:nvSpPr>
          <p:cNvPr id="71" name="Rectangle 70"/>
          <p:cNvSpPr/>
          <p:nvPr/>
        </p:nvSpPr>
        <p:spPr>
          <a:xfrm>
            <a:off x="239353" y="3558827"/>
            <a:ext cx="2317638"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12134" y="2777779"/>
            <a:ext cx="2353252" cy="738664"/>
          </a:xfrm>
          <a:prstGeom prst="rect">
            <a:avLst/>
          </a:prstGeom>
          <a:noFill/>
        </p:spPr>
        <p:txBody>
          <a:bodyPr wrap="square" rtlCol="0">
            <a:spAutoFit/>
          </a:bodyPr>
          <a:lstStyle/>
          <a:p>
            <a:r>
              <a:rPr lang="en-US" sz="900" b="1" dirty="0" smtClean="0">
                <a:solidFill>
                  <a:srgbClr val="0070C0"/>
                </a:solidFill>
              </a:rPr>
              <a:t>PA03811-B001</a:t>
            </a:r>
          </a:p>
          <a:p>
            <a:r>
              <a:rPr lang="en-US" sz="800" b="1" dirty="0" smtClean="0"/>
              <a:t>FUJITSU SCANNER SP-1120N NETWORK A4 SHEETFEED</a:t>
            </a:r>
            <a:r>
              <a:rPr lang="en-US" sz="800" dirty="0" smtClean="0"/>
              <a:t>, 20PPM / 40IPM, 600 DPI, DUPLEX, ADF 50 PAGES, SOFTWARE: PAPERSTREAM IP, USB, LAN</a:t>
            </a:r>
          </a:p>
          <a:p>
            <a:r>
              <a:rPr lang="en-US" sz="900" b="1" dirty="0" smtClean="0">
                <a:solidFill>
                  <a:srgbClr val="FF0000"/>
                </a:solidFill>
              </a:rPr>
              <a:t>SP € </a:t>
            </a:r>
            <a:r>
              <a:rPr lang="" sz="900" b="1" dirty="0" smtClean="0">
                <a:solidFill>
                  <a:srgbClr val="FF0000"/>
                </a:solidFill>
              </a:rPr>
              <a:t>311</a:t>
            </a:r>
            <a:endParaRPr lang="en-US" sz="900" b="1" dirty="0" smtClean="0">
              <a:solidFill>
                <a:srgbClr val="FF0000"/>
              </a:solidFill>
            </a:endParaRPr>
          </a:p>
        </p:txBody>
      </p:sp>
      <p:sp>
        <p:nvSpPr>
          <p:cNvPr id="49" name="TextBox 48"/>
          <p:cNvSpPr txBox="1"/>
          <p:nvPr/>
        </p:nvSpPr>
        <p:spPr>
          <a:xfrm>
            <a:off x="230861" y="911650"/>
            <a:ext cx="2315847" cy="215444"/>
          </a:xfrm>
          <a:prstGeom prst="rect">
            <a:avLst/>
          </a:prstGeom>
          <a:noFill/>
        </p:spPr>
        <p:txBody>
          <a:bodyPr wrap="square" rtlCol="0">
            <a:spAutoFit/>
          </a:bodyPr>
          <a:lstStyle/>
          <a:p>
            <a:pPr algn="ctr"/>
            <a:r>
              <a:rPr lang="en-US" sz="800" b="1" dirty="0" smtClean="0"/>
              <a:t>SP-1120N </a:t>
            </a:r>
            <a:r>
              <a:rPr lang="en-US" sz="800" b="1" dirty="0"/>
              <a:t>NETWORK A4 SHEETFEED</a:t>
            </a:r>
          </a:p>
        </p:txBody>
      </p:sp>
      <p:sp>
        <p:nvSpPr>
          <p:cNvPr id="52" name="TextBox 51"/>
          <p:cNvSpPr txBox="1"/>
          <p:nvPr/>
        </p:nvSpPr>
        <p:spPr>
          <a:xfrm>
            <a:off x="210425" y="1182954"/>
            <a:ext cx="1331934" cy="1569660"/>
          </a:xfrm>
          <a:prstGeom prst="rect">
            <a:avLst/>
          </a:prstGeom>
          <a:noFill/>
        </p:spPr>
        <p:txBody>
          <a:bodyPr wrap="square" rtlCol="0">
            <a:spAutoFit/>
          </a:bodyPr>
          <a:lstStyle/>
          <a:p>
            <a:r>
              <a:rPr lang="en-US" sz="800" dirty="0"/>
              <a:t>Simple and network compatible scanner for </a:t>
            </a:r>
            <a:r>
              <a:rPr lang="en-US" sz="800" dirty="0" smtClean="0"/>
              <a:t>business. The </a:t>
            </a:r>
            <a:r>
              <a:rPr lang="en-US" sz="800" dirty="0"/>
              <a:t>SP-1120N provides high-value performance as an entry-level model for your business with scanning speeds of 20 ppm/40 ipm (A4 portrait, color, 200 / 300 dpi), ADF capacity of 50 sheets, ability to scan a wide range of documents</a:t>
            </a:r>
            <a:r>
              <a:rPr lang="en-US" sz="800" dirty="0" smtClean="0"/>
              <a:t>.</a:t>
            </a:r>
            <a:endParaRPr lang="en-US" sz="800" dirty="0"/>
          </a:p>
        </p:txBody>
      </p:sp>
      <p:pic>
        <p:nvPicPr>
          <p:cNvPr id="53" name="Picture 52"/>
          <p:cNvPicPr>
            <a:picLocks noChangeAspect="1"/>
          </p:cNvPicPr>
          <p:nvPr/>
        </p:nvPicPr>
        <p:blipFill rotWithShape="1">
          <a:blip r:embed="rId6" cstate="email">
            <a:extLst>
              <a:ext uri="{28A0092B-C50C-407E-A947-70E740481C1C}">
                <a14:useLocalDpi xmlns:a14="http://schemas.microsoft.com/office/drawing/2010/main"/>
              </a:ext>
            </a:extLst>
          </a:blip>
          <a:srcRect l="2380" t="7159" r="2511" b="6355"/>
          <a:stretch/>
        </p:blipFill>
        <p:spPr>
          <a:xfrm>
            <a:off x="1493628" y="1526412"/>
            <a:ext cx="998883" cy="738185"/>
          </a:xfrm>
          <a:prstGeom prst="rect">
            <a:avLst/>
          </a:prstGeom>
        </p:spPr>
      </p:pic>
      <p:sp>
        <p:nvSpPr>
          <p:cNvPr id="67" name="TextBox 66"/>
          <p:cNvSpPr txBox="1"/>
          <p:nvPr/>
        </p:nvSpPr>
        <p:spPr>
          <a:xfrm>
            <a:off x="238121" y="5278514"/>
            <a:ext cx="2037262" cy="861774"/>
          </a:xfrm>
          <a:prstGeom prst="rect">
            <a:avLst/>
          </a:prstGeom>
          <a:noFill/>
        </p:spPr>
        <p:txBody>
          <a:bodyPr wrap="square" rtlCol="0">
            <a:spAutoFit/>
          </a:bodyPr>
          <a:lstStyle/>
          <a:p>
            <a:r>
              <a:rPr lang="en-US" sz="900" b="1" dirty="0" smtClean="0">
                <a:solidFill>
                  <a:srgbClr val="0070C0"/>
                </a:solidFill>
              </a:rPr>
              <a:t>PA03820-B001</a:t>
            </a:r>
          </a:p>
          <a:p>
            <a:r>
              <a:rPr lang="en-US" sz="800" b="1" dirty="0"/>
              <a:t>FUJITSU SCANNER SCANSNAP iX-1400 A4 SHEETFEED</a:t>
            </a:r>
            <a:r>
              <a:rPr lang="en-US" sz="800" dirty="0"/>
              <a:t>, 40PPM / 80IPM, 50 PAGES ADF, DUPLEX, SOFTWARE: SCANSNAP, FINEREADER, USB 3.2</a:t>
            </a:r>
          </a:p>
          <a:p>
            <a:r>
              <a:rPr lang="en-US" sz="900" dirty="0"/>
              <a:t> </a:t>
            </a:r>
            <a:r>
              <a:rPr lang="en-US" sz="900" b="1" dirty="0" smtClean="0">
                <a:solidFill>
                  <a:srgbClr val="FF0000"/>
                </a:solidFill>
              </a:rPr>
              <a:t>SP € </a:t>
            </a:r>
            <a:r>
              <a:rPr lang="en-US" sz="900" b="1" dirty="0" smtClean="0">
                <a:solidFill>
                  <a:srgbClr val="FF0000"/>
                </a:solidFill>
              </a:rPr>
              <a:t>408</a:t>
            </a:r>
            <a:endParaRPr lang="en-US" sz="900" b="1" dirty="0">
              <a:solidFill>
                <a:srgbClr val="FF0000"/>
              </a:solidFill>
            </a:endParaRPr>
          </a:p>
        </p:txBody>
      </p:sp>
      <p:sp>
        <p:nvSpPr>
          <p:cNvPr id="68" name="TextBox 67"/>
          <p:cNvSpPr txBox="1"/>
          <p:nvPr/>
        </p:nvSpPr>
        <p:spPr>
          <a:xfrm>
            <a:off x="160601" y="3558827"/>
            <a:ext cx="2357320" cy="215444"/>
          </a:xfrm>
          <a:prstGeom prst="rect">
            <a:avLst/>
          </a:prstGeom>
          <a:noFill/>
        </p:spPr>
        <p:txBody>
          <a:bodyPr wrap="square" rtlCol="0">
            <a:spAutoFit/>
          </a:bodyPr>
          <a:lstStyle/>
          <a:p>
            <a:pPr algn="ctr"/>
            <a:r>
              <a:rPr lang="en-US" sz="800" b="1" dirty="0" smtClean="0"/>
              <a:t>SCANSNAP </a:t>
            </a:r>
            <a:r>
              <a:rPr lang="en-US" sz="800" b="1" dirty="0"/>
              <a:t>iX-1400 A4 SHEETFEED</a:t>
            </a:r>
          </a:p>
        </p:txBody>
      </p:sp>
      <p:sp>
        <p:nvSpPr>
          <p:cNvPr id="69" name="TextBox 68"/>
          <p:cNvSpPr txBox="1"/>
          <p:nvPr/>
        </p:nvSpPr>
        <p:spPr>
          <a:xfrm>
            <a:off x="210425" y="3835994"/>
            <a:ext cx="1198217" cy="1200329"/>
          </a:xfrm>
          <a:prstGeom prst="rect">
            <a:avLst/>
          </a:prstGeom>
          <a:noFill/>
        </p:spPr>
        <p:txBody>
          <a:bodyPr wrap="square" rtlCol="0">
            <a:spAutoFit/>
          </a:bodyPr>
          <a:lstStyle/>
          <a:p>
            <a:r>
              <a:rPr lang="en-US" sz="800" dirty="0"/>
              <a:t>ScanSnap iX1400 is the model dedicated to providing a simple, one-touch experience. It scans with a single touch of the button, with no compromises on performance and image quality.</a:t>
            </a:r>
          </a:p>
        </p:txBody>
      </p:sp>
      <p:sp>
        <p:nvSpPr>
          <p:cNvPr id="121" name="TextBox 120"/>
          <p:cNvSpPr txBox="1"/>
          <p:nvPr/>
        </p:nvSpPr>
        <p:spPr>
          <a:xfrm>
            <a:off x="2583957" y="5186867"/>
            <a:ext cx="2349512" cy="984885"/>
          </a:xfrm>
          <a:prstGeom prst="rect">
            <a:avLst/>
          </a:prstGeom>
          <a:noFill/>
        </p:spPr>
        <p:txBody>
          <a:bodyPr wrap="square" rtlCol="0">
            <a:spAutoFit/>
          </a:bodyPr>
          <a:lstStyle/>
          <a:p>
            <a:r>
              <a:rPr lang="en-US" sz="900" b="1" dirty="0" smtClean="0">
                <a:solidFill>
                  <a:srgbClr val="0070C0"/>
                </a:solidFill>
              </a:rPr>
              <a:t>PA03770-B401</a:t>
            </a:r>
          </a:p>
          <a:p>
            <a:r>
              <a:rPr lang="en-US" sz="800" b="1" dirty="0" smtClean="0"/>
              <a:t>FUJITSU </a:t>
            </a:r>
            <a:r>
              <a:rPr lang="en-US" sz="800" b="1" dirty="0"/>
              <a:t>SCANNER SCANSNAP iX-1600 A4 SHEETFEED</a:t>
            </a:r>
            <a:r>
              <a:rPr lang="en-US" sz="800" dirty="0"/>
              <a:t>, 40PPM / 80IPM, WIFI SCAN TO PC, TOUCHSCREEN, MAC, IPAD, IPHONE, ANDROID, 50 PAGES ADF, DUPLEX, SOFTWARE: SCANSNAP, FINEREADER, USB </a:t>
            </a:r>
            <a:r>
              <a:rPr lang="en-US" sz="800" dirty="0" smtClean="0"/>
              <a:t>3.0</a:t>
            </a:r>
          </a:p>
          <a:p>
            <a:r>
              <a:rPr lang="en-US" sz="900" b="1" dirty="0" smtClean="0">
                <a:solidFill>
                  <a:srgbClr val="FF0000"/>
                </a:solidFill>
              </a:rPr>
              <a:t>SP € </a:t>
            </a:r>
            <a:r>
              <a:rPr lang="en-US" sz="900" b="1" dirty="0" smtClean="0">
                <a:solidFill>
                  <a:srgbClr val="FF0000"/>
                </a:solidFill>
              </a:rPr>
              <a:t>514</a:t>
            </a:r>
            <a:endParaRPr lang="en-US" sz="900" b="1" dirty="0">
              <a:solidFill>
                <a:srgbClr val="FF0000"/>
              </a:solidFill>
            </a:endParaRPr>
          </a:p>
        </p:txBody>
      </p:sp>
      <p:pic>
        <p:nvPicPr>
          <p:cNvPr id="123" name="Picture 122"/>
          <p:cNvPicPr>
            <a:picLocks noChangeAspect="1"/>
          </p:cNvPicPr>
          <p:nvPr/>
        </p:nvPicPr>
        <p:blipFill rotWithShape="1">
          <a:blip r:embed="rId7" cstate="print">
            <a:extLst>
              <a:ext uri="{28A0092B-C50C-407E-A947-70E740481C1C}">
                <a14:useLocalDpi xmlns:a14="http://schemas.microsoft.com/office/drawing/2010/main" val="0"/>
              </a:ext>
            </a:extLst>
          </a:blip>
          <a:srcRect l="2380" t="6340" r="5417" b="2516"/>
          <a:stretch/>
        </p:blipFill>
        <p:spPr>
          <a:xfrm>
            <a:off x="3793207" y="3950649"/>
            <a:ext cx="803822" cy="853671"/>
          </a:xfrm>
          <a:prstGeom prst="rect">
            <a:avLst/>
          </a:prstGeom>
        </p:spPr>
      </p:pic>
      <p:sp>
        <p:nvSpPr>
          <p:cNvPr id="124" name="TextBox 123"/>
          <p:cNvSpPr txBox="1"/>
          <p:nvPr/>
        </p:nvSpPr>
        <p:spPr>
          <a:xfrm>
            <a:off x="2539970" y="3562525"/>
            <a:ext cx="2336628" cy="215444"/>
          </a:xfrm>
          <a:prstGeom prst="rect">
            <a:avLst/>
          </a:prstGeom>
          <a:noFill/>
        </p:spPr>
        <p:txBody>
          <a:bodyPr wrap="square" rtlCol="0">
            <a:spAutoFit/>
          </a:bodyPr>
          <a:lstStyle/>
          <a:p>
            <a:pPr algn="ctr"/>
            <a:r>
              <a:rPr lang="en-US" sz="800" b="1" dirty="0" smtClean="0"/>
              <a:t>SCANSNAP </a:t>
            </a:r>
            <a:r>
              <a:rPr lang="en-US" sz="800" b="1" dirty="0"/>
              <a:t>iX-1600 A4 SHEETFEED</a:t>
            </a:r>
          </a:p>
        </p:txBody>
      </p:sp>
      <p:sp>
        <p:nvSpPr>
          <p:cNvPr id="125" name="TextBox 124"/>
          <p:cNvSpPr txBox="1"/>
          <p:nvPr/>
        </p:nvSpPr>
        <p:spPr>
          <a:xfrm>
            <a:off x="2546708" y="3840729"/>
            <a:ext cx="1185322" cy="1077218"/>
          </a:xfrm>
          <a:prstGeom prst="rect">
            <a:avLst/>
          </a:prstGeom>
          <a:noFill/>
        </p:spPr>
        <p:txBody>
          <a:bodyPr wrap="square" rtlCol="0">
            <a:spAutoFit/>
          </a:bodyPr>
          <a:lstStyle/>
          <a:p>
            <a:r>
              <a:rPr lang="en-US" sz="800" dirty="0"/>
              <a:t>ScanSnap iX1600 comes with a 4.3-inch touch screen and provides ease-of-use so that users can complete scanning to data utilization, with just "one touch".</a:t>
            </a:r>
          </a:p>
        </p:txBody>
      </p:sp>
      <p:sp>
        <p:nvSpPr>
          <p:cNvPr id="4" name="TextBox 3"/>
          <p:cNvSpPr txBox="1"/>
          <p:nvPr/>
        </p:nvSpPr>
        <p:spPr>
          <a:xfrm>
            <a:off x="7424375" y="2572254"/>
            <a:ext cx="2498562" cy="984885"/>
          </a:xfrm>
          <a:prstGeom prst="rect">
            <a:avLst/>
          </a:prstGeom>
          <a:noFill/>
        </p:spPr>
        <p:txBody>
          <a:bodyPr wrap="square" rtlCol="0">
            <a:spAutoFit/>
          </a:bodyPr>
          <a:lstStyle/>
          <a:p>
            <a:r>
              <a:rPr lang="en-US" sz="900" b="1" dirty="0">
                <a:solidFill>
                  <a:srgbClr val="0070C0"/>
                </a:solidFill>
              </a:rPr>
              <a:t>PA03805-B001</a:t>
            </a:r>
          </a:p>
          <a:p>
            <a:r>
              <a:rPr lang="en-US" sz="800" b="1" dirty="0"/>
              <a:t>FUJITSU SCANNER SCANSNAP IX1300</a:t>
            </a:r>
            <a:r>
              <a:rPr lang="en-US" sz="800" dirty="0"/>
              <a:t>, PORTABLE &amp; MOBILE </a:t>
            </a:r>
            <a:r>
              <a:rPr lang="el-GR" sz="800" dirty="0"/>
              <a:t>Α4,30</a:t>
            </a:r>
            <a:r>
              <a:rPr lang="en-US" sz="800" dirty="0"/>
              <a:t>PPM/30IPM, ADF 20 PAGES, RETURN SCAN, FOR PLASTIC CARDS, RECEIPTS, BI-FOLDED A3 DOCUMENTS, SUPPORT WIRELESS SCAN TO iOS, ANDROID FROM PC, USB, WHITE </a:t>
            </a:r>
          </a:p>
          <a:p>
            <a:r>
              <a:rPr lang="en-US" sz="900" b="1" dirty="0">
                <a:solidFill>
                  <a:srgbClr val="FF0000"/>
                </a:solidFill>
              </a:rPr>
              <a:t>SP € </a:t>
            </a:r>
            <a:r>
              <a:rPr lang="en-US" sz="900" b="1" dirty="0" smtClean="0">
                <a:solidFill>
                  <a:srgbClr val="FF0000"/>
                </a:solidFill>
              </a:rPr>
              <a:t>350</a:t>
            </a:r>
            <a:endParaRPr lang="en-US" sz="900" b="1" dirty="0">
              <a:solidFill>
                <a:srgbClr val="FF0000"/>
              </a:solidFill>
            </a:endParaRPr>
          </a:p>
        </p:txBody>
      </p:sp>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49411" y="1403225"/>
            <a:ext cx="814572" cy="827658"/>
          </a:xfrm>
          <a:prstGeom prst="rect">
            <a:avLst/>
          </a:prstGeom>
        </p:spPr>
      </p:pic>
      <p:sp>
        <p:nvSpPr>
          <p:cNvPr id="83" name="TextBox 82"/>
          <p:cNvSpPr txBox="1"/>
          <p:nvPr/>
        </p:nvSpPr>
        <p:spPr>
          <a:xfrm>
            <a:off x="7487750" y="897125"/>
            <a:ext cx="2323323" cy="215444"/>
          </a:xfrm>
          <a:prstGeom prst="rect">
            <a:avLst/>
          </a:prstGeom>
          <a:noFill/>
        </p:spPr>
        <p:txBody>
          <a:bodyPr wrap="square" rtlCol="0">
            <a:spAutoFit/>
          </a:bodyPr>
          <a:lstStyle/>
          <a:p>
            <a:pPr algn="ctr"/>
            <a:r>
              <a:rPr lang="en-US" sz="800" b="1" dirty="0" smtClean="0"/>
              <a:t>SCANSNAP </a:t>
            </a:r>
            <a:r>
              <a:rPr lang="en-US" sz="800" b="1" dirty="0"/>
              <a:t>IX1300</a:t>
            </a:r>
          </a:p>
        </p:txBody>
      </p:sp>
      <p:sp>
        <p:nvSpPr>
          <p:cNvPr id="8" name="TextBox 7"/>
          <p:cNvSpPr txBox="1"/>
          <p:nvPr/>
        </p:nvSpPr>
        <p:spPr>
          <a:xfrm>
            <a:off x="7457918" y="1138969"/>
            <a:ext cx="1081590" cy="1323439"/>
          </a:xfrm>
          <a:prstGeom prst="rect">
            <a:avLst/>
          </a:prstGeom>
          <a:noFill/>
        </p:spPr>
        <p:txBody>
          <a:bodyPr wrap="square" rtlCol="0">
            <a:spAutoFit/>
          </a:bodyPr>
          <a:lstStyle/>
          <a:p>
            <a:r>
              <a:rPr lang="en-US" sz="800" dirty="0"/>
              <a:t>ScanSnap iX1300 is a compact, yet powerful solution to all your daily and ad-hoc scanning needs. Being compact and multi-functional, the iX1300 is the perfect model for a hybrid workstyle.</a:t>
            </a:r>
          </a:p>
        </p:txBody>
      </p:sp>
      <p:sp>
        <p:nvSpPr>
          <p:cNvPr id="72" name="TextBox 43"/>
          <p:cNvSpPr txBox="1"/>
          <p:nvPr/>
        </p:nvSpPr>
        <p:spPr>
          <a:xfrm>
            <a:off x="1852179" y="237762"/>
            <a:ext cx="2479921"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smtClean="0">
                <a:solidFill>
                  <a:srgbClr val="D00B18"/>
                </a:solidFill>
                <a:latin typeface="Century Gothic" panose="020B0502020202020204" pitchFamily="34" charset="0"/>
              </a:rPr>
              <a:t>FUJITSU SCANNERS</a:t>
            </a:r>
            <a:endParaRPr lang="en-GB" sz="800" dirty="0">
              <a:solidFill>
                <a:srgbClr val="D00B18"/>
              </a:solidFill>
              <a:latin typeface="Century Gothic" panose="020B0502020202020204" pitchFamily="34" charset="0"/>
            </a:endParaRPr>
          </a:p>
        </p:txBody>
      </p:sp>
      <p:sp>
        <p:nvSpPr>
          <p:cNvPr id="76" name="TextBox 75"/>
          <p:cNvSpPr txBox="1"/>
          <p:nvPr/>
        </p:nvSpPr>
        <p:spPr>
          <a:xfrm>
            <a:off x="4974979" y="2806867"/>
            <a:ext cx="2537620" cy="738664"/>
          </a:xfrm>
          <a:prstGeom prst="rect">
            <a:avLst/>
          </a:prstGeom>
          <a:noFill/>
        </p:spPr>
        <p:txBody>
          <a:bodyPr wrap="square" rtlCol="0">
            <a:spAutoFit/>
          </a:bodyPr>
          <a:lstStyle/>
          <a:p>
            <a:r>
              <a:rPr lang="en-US" sz="900" b="1" dirty="0" smtClean="0">
                <a:solidFill>
                  <a:srgbClr val="0070C0"/>
                </a:solidFill>
              </a:rPr>
              <a:t>PA03688-B001</a:t>
            </a:r>
          </a:p>
          <a:p>
            <a:r>
              <a:rPr lang="en-US" sz="800" b="1" dirty="0"/>
              <a:t>FUJITSU SCANNER SCANSNAP iX100 A4 SHEETFEED</a:t>
            </a:r>
            <a:r>
              <a:rPr lang="en-US" sz="800" dirty="0"/>
              <a:t>, PORTABLE AND COMPACT, 600 DPI, WIRELESS, SCAN SPEED: 5 SECONDS/PAGE, LI-ION BATTERY 720mAh, USB</a:t>
            </a:r>
          </a:p>
          <a:p>
            <a:r>
              <a:rPr lang="en-US" sz="900" b="1" dirty="0" smtClean="0">
                <a:solidFill>
                  <a:srgbClr val="FF0000"/>
                </a:solidFill>
              </a:rPr>
              <a:t>SP  </a:t>
            </a:r>
            <a:r>
              <a:rPr lang="en-US" sz="900" b="1" dirty="0">
                <a:solidFill>
                  <a:srgbClr val="FF0000"/>
                </a:solidFill>
              </a:rPr>
              <a:t>€ </a:t>
            </a:r>
            <a:r>
              <a:rPr lang="en-US" sz="900" b="1" dirty="0" smtClean="0">
                <a:solidFill>
                  <a:srgbClr val="FF0000"/>
                </a:solidFill>
              </a:rPr>
              <a:t>282</a:t>
            </a:r>
            <a:endParaRPr lang="en-US" sz="900" b="1" dirty="0">
              <a:solidFill>
                <a:srgbClr val="FF0000"/>
              </a:solidFill>
            </a:endParaRPr>
          </a:p>
        </p:txBody>
      </p:sp>
      <p:sp>
        <p:nvSpPr>
          <p:cNvPr id="78" name="TextBox 77"/>
          <p:cNvSpPr txBox="1"/>
          <p:nvPr/>
        </p:nvSpPr>
        <p:spPr>
          <a:xfrm>
            <a:off x="4937201" y="906972"/>
            <a:ext cx="2354409" cy="215444"/>
          </a:xfrm>
          <a:prstGeom prst="rect">
            <a:avLst/>
          </a:prstGeom>
          <a:noFill/>
        </p:spPr>
        <p:txBody>
          <a:bodyPr wrap="square" rtlCol="0">
            <a:spAutoFit/>
          </a:bodyPr>
          <a:lstStyle/>
          <a:p>
            <a:pPr algn="ctr"/>
            <a:r>
              <a:rPr lang="en-US" sz="800" b="1" dirty="0" smtClean="0"/>
              <a:t>SCANSNAP </a:t>
            </a:r>
            <a:r>
              <a:rPr lang="en-US" sz="800" b="1" dirty="0"/>
              <a:t>iX100 A4 SHEETFEED</a:t>
            </a:r>
          </a:p>
        </p:txBody>
      </p:sp>
      <p:sp>
        <p:nvSpPr>
          <p:cNvPr id="82" name="TextBox 81"/>
          <p:cNvSpPr txBox="1"/>
          <p:nvPr/>
        </p:nvSpPr>
        <p:spPr>
          <a:xfrm>
            <a:off x="5003840" y="1156331"/>
            <a:ext cx="1480814" cy="1692771"/>
          </a:xfrm>
          <a:prstGeom prst="rect">
            <a:avLst/>
          </a:prstGeom>
          <a:noFill/>
        </p:spPr>
        <p:txBody>
          <a:bodyPr wrap="square" rtlCol="0">
            <a:spAutoFit/>
          </a:bodyPr>
          <a:lstStyle/>
          <a:p>
            <a:r>
              <a:rPr lang="en-US" sz="800" dirty="0"/>
              <a:t>The ScanSnap iX100 is the world's fastest battery powered ScanSnap. Whether scanning receipts, contracts, recipes, or plastic cards, the iX100 takes scanning beyond the desktop and into your mobile world. Completely wireless and weighing only 400 g, the iX100 brings mobility and wireless scanning to your PC or Mac as well as iOS or Android device.</a:t>
            </a: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96430" y="3994025"/>
            <a:ext cx="751257" cy="770627"/>
          </a:xfrm>
          <a:prstGeom prst="rect">
            <a:avLst/>
          </a:prstGeom>
        </p:spPr>
      </p:pic>
      <p:sp>
        <p:nvSpPr>
          <p:cNvPr id="87" name="TextBox 86"/>
          <p:cNvSpPr txBox="1"/>
          <p:nvPr/>
        </p:nvSpPr>
        <p:spPr>
          <a:xfrm>
            <a:off x="4968622" y="5390729"/>
            <a:ext cx="2513175" cy="738664"/>
          </a:xfrm>
          <a:prstGeom prst="rect">
            <a:avLst/>
          </a:prstGeom>
          <a:noFill/>
        </p:spPr>
        <p:txBody>
          <a:bodyPr wrap="square" rtlCol="0">
            <a:spAutoFit/>
          </a:bodyPr>
          <a:lstStyle/>
          <a:p>
            <a:r>
              <a:rPr lang="en-US" sz="900" b="1" dirty="0">
                <a:solidFill>
                  <a:srgbClr val="0070C0"/>
                </a:solidFill>
              </a:rPr>
              <a:t>PA03836-B001</a:t>
            </a:r>
          </a:p>
          <a:p>
            <a:r>
              <a:rPr lang="en-US" sz="800" b="1" dirty="0"/>
              <a:t>FUJITSU SCANNER FI-8040, 40PPM / 80IPM, 600 DPI, DUPLEX, </a:t>
            </a:r>
            <a:r>
              <a:rPr lang="en-US" sz="800" dirty="0"/>
              <a:t>ADF 50 PAGES, SOFTWARE: ABBYY, USB 3.2 Gen 1, LAN</a:t>
            </a:r>
          </a:p>
          <a:p>
            <a:r>
              <a:rPr lang="en-US" sz="900" b="1" dirty="0" smtClean="0">
                <a:solidFill>
                  <a:srgbClr val="FF0000"/>
                </a:solidFill>
              </a:rPr>
              <a:t>SP </a:t>
            </a:r>
            <a:r>
              <a:rPr lang="en-US" sz="900" b="1" dirty="0" smtClean="0">
                <a:solidFill>
                  <a:srgbClr val="FF0000"/>
                </a:solidFill>
              </a:rPr>
              <a:t>€490</a:t>
            </a:r>
            <a:endParaRPr lang="en-US" sz="900" b="1" dirty="0">
              <a:solidFill>
                <a:srgbClr val="FF0000"/>
              </a:solidFill>
            </a:endParaRPr>
          </a:p>
        </p:txBody>
      </p:sp>
      <p:sp>
        <p:nvSpPr>
          <p:cNvPr id="88" name="TextBox 87"/>
          <p:cNvSpPr txBox="1"/>
          <p:nvPr/>
        </p:nvSpPr>
        <p:spPr>
          <a:xfrm>
            <a:off x="4974979" y="3791677"/>
            <a:ext cx="1515990" cy="1569660"/>
          </a:xfrm>
          <a:prstGeom prst="rect">
            <a:avLst/>
          </a:prstGeom>
          <a:noFill/>
        </p:spPr>
        <p:txBody>
          <a:bodyPr wrap="square" rtlCol="0">
            <a:spAutoFit/>
          </a:bodyPr>
          <a:lstStyle/>
          <a:p>
            <a:r>
              <a:rPr lang="en-US" sz="800" dirty="0"/>
              <a:t>The fi-8040 </a:t>
            </a:r>
            <a:r>
              <a:rPr lang="en-US" sz="800" dirty="0" smtClean="0"/>
              <a:t>combines quality</a:t>
            </a:r>
            <a:r>
              <a:rPr lang="en-US" sz="800" dirty="0"/>
              <a:t>, versatile connectivity and an intuitive user experience</a:t>
            </a:r>
            <a:r>
              <a:rPr lang="en-US" sz="800" dirty="0" smtClean="0"/>
              <a:t>. </a:t>
            </a:r>
            <a:r>
              <a:rPr lang="en-US" sz="800" dirty="0"/>
              <a:t>T</a:t>
            </a:r>
            <a:r>
              <a:rPr lang="en-US" sz="800" dirty="0" smtClean="0"/>
              <a:t>he </a:t>
            </a:r>
            <a:r>
              <a:rPr lang="en-US" sz="800" dirty="0"/>
              <a:t>scanner has multiple options for connecting via a network, or to an individual PC using USB. And its 10.9cm </a:t>
            </a:r>
            <a:r>
              <a:rPr lang="en-US" sz="800" dirty="0" smtClean="0"/>
              <a:t>color </a:t>
            </a:r>
            <a:r>
              <a:rPr lang="en-US" sz="800" dirty="0"/>
              <a:t>touchscreen and DirectScan application, enable PC-less scanning directly to workflows or email addresses, saving both time and effort.</a:t>
            </a:r>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90812" y="3932911"/>
            <a:ext cx="837537" cy="831741"/>
          </a:xfrm>
          <a:prstGeom prst="rect">
            <a:avLst/>
          </a:prstGeom>
        </p:spPr>
      </p:pic>
      <p:sp>
        <p:nvSpPr>
          <p:cNvPr id="89" name="TextBox 88"/>
          <p:cNvSpPr txBox="1"/>
          <p:nvPr/>
        </p:nvSpPr>
        <p:spPr>
          <a:xfrm>
            <a:off x="3676529" y="3543168"/>
            <a:ext cx="4812080" cy="215444"/>
          </a:xfrm>
          <a:prstGeom prst="rect">
            <a:avLst/>
          </a:prstGeom>
          <a:noFill/>
        </p:spPr>
        <p:txBody>
          <a:bodyPr wrap="square" rtlCol="0">
            <a:spAutoFit/>
          </a:bodyPr>
          <a:lstStyle/>
          <a:p>
            <a:pPr algn="ctr"/>
            <a:r>
              <a:rPr lang="en-US" sz="800" b="1" dirty="0"/>
              <a:t>FUJITSU SCANNER </a:t>
            </a:r>
            <a:r>
              <a:rPr lang="en-US" sz="800" b="1" dirty="0" smtClean="0"/>
              <a:t>FI-8040</a:t>
            </a:r>
            <a:endParaRPr lang="en-US" sz="800" b="1" dirty="0"/>
          </a:p>
        </p:txBody>
      </p:sp>
      <p:sp>
        <p:nvSpPr>
          <p:cNvPr id="90" name="TextBox 89"/>
          <p:cNvSpPr txBox="1"/>
          <p:nvPr/>
        </p:nvSpPr>
        <p:spPr>
          <a:xfrm>
            <a:off x="2553237" y="2755163"/>
            <a:ext cx="2430015" cy="738664"/>
          </a:xfrm>
          <a:prstGeom prst="rect">
            <a:avLst/>
          </a:prstGeom>
          <a:noFill/>
        </p:spPr>
        <p:txBody>
          <a:bodyPr wrap="square" rtlCol="0">
            <a:spAutoFit/>
          </a:bodyPr>
          <a:lstStyle/>
          <a:p>
            <a:r>
              <a:rPr lang="en-US" sz="900" b="1" dirty="0">
                <a:solidFill>
                  <a:srgbClr val="0070C0"/>
                </a:solidFill>
              </a:rPr>
              <a:t>PA03811-B021</a:t>
            </a:r>
          </a:p>
          <a:p>
            <a:r>
              <a:rPr lang="en-US" sz="800" b="1" dirty="0"/>
              <a:t>FUJITSU SCANNER SP-1130N NETWORK A4 SHEETFEED, </a:t>
            </a:r>
            <a:r>
              <a:rPr lang="en-US" sz="800" dirty="0"/>
              <a:t>30PPM / 60IPM, DUPLEX, ADF 50 PAGES, 600DPI, SOFTWARE: PAPERSTREAM IP, USB, LAN</a:t>
            </a:r>
          </a:p>
          <a:p>
            <a:r>
              <a:rPr lang="en-US" sz="900" b="1" dirty="0" smtClean="0">
                <a:solidFill>
                  <a:srgbClr val="FF0000"/>
                </a:solidFill>
              </a:rPr>
              <a:t>SP € </a:t>
            </a:r>
            <a:r>
              <a:rPr lang="" sz="900" b="1" dirty="0" smtClean="0">
                <a:solidFill>
                  <a:srgbClr val="FF0000"/>
                </a:solidFill>
              </a:rPr>
              <a:t>335</a:t>
            </a:r>
            <a:endParaRPr lang="en-US" sz="900" b="1" dirty="0" smtClean="0">
              <a:solidFill>
                <a:srgbClr val="FF0000"/>
              </a:solidFill>
            </a:endParaRPr>
          </a:p>
        </p:txBody>
      </p:sp>
      <p:sp>
        <p:nvSpPr>
          <p:cNvPr id="92" name="TextBox 91"/>
          <p:cNvSpPr txBox="1"/>
          <p:nvPr/>
        </p:nvSpPr>
        <p:spPr>
          <a:xfrm>
            <a:off x="2474282" y="897526"/>
            <a:ext cx="2315847" cy="215444"/>
          </a:xfrm>
          <a:prstGeom prst="rect">
            <a:avLst/>
          </a:prstGeom>
          <a:noFill/>
        </p:spPr>
        <p:txBody>
          <a:bodyPr wrap="square" rtlCol="0">
            <a:spAutoFit/>
          </a:bodyPr>
          <a:lstStyle/>
          <a:p>
            <a:pPr algn="ctr"/>
            <a:r>
              <a:rPr lang="en-US" sz="800" b="1" dirty="0" smtClean="0"/>
              <a:t>SP-1130N NETWORK </a:t>
            </a:r>
            <a:r>
              <a:rPr lang="en-US" sz="800" b="1" dirty="0"/>
              <a:t>A4 SHEETFEED</a:t>
            </a:r>
          </a:p>
        </p:txBody>
      </p:sp>
      <p:sp>
        <p:nvSpPr>
          <p:cNvPr id="93" name="TextBox 92"/>
          <p:cNvSpPr txBox="1"/>
          <p:nvPr/>
        </p:nvSpPr>
        <p:spPr>
          <a:xfrm>
            <a:off x="2563524" y="1174781"/>
            <a:ext cx="1436236" cy="1569660"/>
          </a:xfrm>
          <a:prstGeom prst="rect">
            <a:avLst/>
          </a:prstGeom>
          <a:noFill/>
        </p:spPr>
        <p:txBody>
          <a:bodyPr wrap="square" rtlCol="0">
            <a:spAutoFit/>
          </a:bodyPr>
          <a:lstStyle/>
          <a:p>
            <a:r>
              <a:rPr lang="en-US" sz="800" dirty="0"/>
              <a:t>Simple and network compatible scanner for </a:t>
            </a:r>
            <a:r>
              <a:rPr lang="en-US" sz="800" dirty="0" smtClean="0"/>
              <a:t>business. SP-1130N </a:t>
            </a:r>
            <a:r>
              <a:rPr lang="en-US" sz="800" dirty="0"/>
              <a:t>scans documents </a:t>
            </a:r>
            <a:r>
              <a:rPr lang="en-US" sz="800" dirty="0" smtClean="0"/>
              <a:t>at 30 </a:t>
            </a:r>
            <a:r>
              <a:rPr lang="en-US" sz="800" dirty="0"/>
              <a:t>ppm/60 ipm (A4 portrait 200/300 dpi</a:t>
            </a:r>
            <a:r>
              <a:rPr lang="en-US" sz="800" dirty="0" smtClean="0"/>
              <a:t>) and </a:t>
            </a:r>
            <a:r>
              <a:rPr lang="en-US" sz="800" dirty="0"/>
              <a:t>loads up to 50 sheets at a time. With </a:t>
            </a:r>
            <a:r>
              <a:rPr lang="en-US" sz="800" dirty="0" smtClean="0"/>
              <a:t>a compact </a:t>
            </a:r>
            <a:r>
              <a:rPr lang="en-US" sz="800" dirty="0"/>
              <a:t>and network compatible design, </a:t>
            </a:r>
            <a:r>
              <a:rPr lang="en-US" sz="800" dirty="0" smtClean="0"/>
              <a:t>the unit </a:t>
            </a:r>
            <a:r>
              <a:rPr lang="en-US" sz="800" dirty="0"/>
              <a:t>provides high-value performance as an</a:t>
            </a:r>
          </a:p>
          <a:p>
            <a:r>
              <a:rPr lang="en-US" sz="800" dirty="0"/>
              <a:t>entry-level model for all businesses.</a:t>
            </a:r>
          </a:p>
        </p:txBody>
      </p:sp>
      <p:pic>
        <p:nvPicPr>
          <p:cNvPr id="17" name="Picture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460511" y="3765850"/>
            <a:ext cx="2325054" cy="2371204"/>
          </a:xfrm>
          <a:prstGeom prst="rect">
            <a:avLst/>
          </a:prstGeom>
        </p:spPr>
      </p:pic>
      <p:pic>
        <p:nvPicPr>
          <p:cNvPr id="18" name="Picture 1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17025875">
            <a:off x="6309500" y="1429088"/>
            <a:ext cx="1083913" cy="793807"/>
          </a:xfrm>
          <a:prstGeom prst="rect">
            <a:avLst/>
          </a:prstGeom>
        </p:spPr>
      </p:pic>
    </p:spTree>
    <p:extLst>
      <p:ext uri="{BB962C8B-B14F-4D97-AF65-F5344CB8AC3E}">
        <p14:creationId xmlns:p14="http://schemas.microsoft.com/office/powerpoint/2010/main" val="46397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a:extLst>
              <a:ext uri="{28A0092B-C50C-407E-A947-70E740481C1C}">
                <a14:useLocalDpi xmlns:a14="http://schemas.microsoft.com/office/drawing/2010/main"/>
              </a:ext>
            </a:extLst>
          </a:blip>
          <a:srcRect r="57688"/>
          <a:stretch/>
        </p:blipFill>
        <p:spPr>
          <a:xfrm>
            <a:off x="4980" y="0"/>
            <a:ext cx="9901020" cy="870212"/>
          </a:xfrm>
          <a:prstGeom prst="rect">
            <a:avLst/>
          </a:prstGeom>
        </p:spPr>
      </p:pic>
      <p:sp>
        <p:nvSpPr>
          <p:cNvPr id="42" name="Rectangle 41"/>
          <p:cNvSpPr/>
          <p:nvPr/>
        </p:nvSpPr>
        <p:spPr>
          <a:xfrm>
            <a:off x="0" y="6260411"/>
            <a:ext cx="9906000" cy="597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 name="Picture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6216045"/>
            <a:ext cx="9906000" cy="45719"/>
          </a:xfrm>
          <a:prstGeom prst="rect">
            <a:avLst/>
          </a:prstGeom>
        </p:spPr>
      </p:pic>
      <p:sp>
        <p:nvSpPr>
          <p:cNvPr id="56" name="Rectangle 55"/>
          <p:cNvSpPr/>
          <p:nvPr/>
        </p:nvSpPr>
        <p:spPr>
          <a:xfrm>
            <a:off x="3164397" y="6249673"/>
            <a:ext cx="2029586" cy="415498"/>
          </a:xfrm>
          <a:prstGeom prst="rect">
            <a:avLst/>
          </a:prstGeom>
        </p:spPr>
        <p:txBody>
          <a:bodyPr wrap="square">
            <a:spAutoFit/>
          </a:bodyPr>
          <a:lstStyle/>
          <a:p>
            <a:pPr algn="ctr"/>
            <a:r>
              <a:rPr lang="en-US" sz="700" dirty="0">
                <a:cs typeface="Calibri" pitchFamily="34" charset="0"/>
              </a:rPr>
              <a:t>Call now on</a:t>
            </a:r>
            <a:r>
              <a:rPr lang="en-US" sz="700" dirty="0" smtClean="0">
                <a:cs typeface="Calibri" pitchFamily="34" charset="0"/>
              </a:rPr>
              <a:t>:</a:t>
            </a:r>
            <a:endParaRPr lang="en-US" sz="700" dirty="0" smtClean="0">
              <a:cs typeface="Calibri" pitchFamily="34" charset="0"/>
            </a:endParaRPr>
          </a:p>
          <a:p>
            <a:pPr algn="ctr"/>
            <a:r>
              <a:rPr lang="en-US" sz="700" dirty="0">
                <a:cs typeface="Calibri" pitchFamily="34" charset="0"/>
              </a:rPr>
              <a:t>Mail on</a:t>
            </a:r>
            <a:r>
              <a:rPr lang="en-US" sz="700" dirty="0" smtClean="0">
                <a:cs typeface="Calibri" pitchFamily="34" charset="0"/>
              </a:rPr>
              <a:t>:</a:t>
            </a:r>
            <a:endParaRPr lang="en-US" sz="700" dirty="0">
              <a:cs typeface="Calibri" pitchFamily="34" charset="0"/>
            </a:endParaRPr>
          </a:p>
          <a:p>
            <a:pPr algn="ctr"/>
            <a:r>
              <a:rPr lang="en-US" sz="700" dirty="0" smtClean="0">
                <a:cs typeface="Calibri" pitchFamily="34" charset="0"/>
              </a:rPr>
              <a:t>Place </a:t>
            </a:r>
            <a:r>
              <a:rPr lang="en-US" sz="700" dirty="0">
                <a:cs typeface="Calibri" pitchFamily="34" charset="0"/>
              </a:rPr>
              <a:t>your </a:t>
            </a:r>
            <a:r>
              <a:rPr lang="en-US" sz="700" dirty="0" smtClean="0">
                <a:cs typeface="Calibri" pitchFamily="34" charset="0"/>
              </a:rPr>
              <a:t>order on:</a:t>
            </a:r>
            <a:endParaRPr lang="el-GR" sz="700" dirty="0">
              <a:cs typeface="Calibri" pitchFamily="34" charset="0"/>
            </a:endParaRPr>
          </a:p>
        </p:txBody>
      </p:sp>
      <p:sp>
        <p:nvSpPr>
          <p:cNvPr id="57" name="Rectangle 56"/>
          <p:cNvSpPr/>
          <p:nvPr/>
        </p:nvSpPr>
        <p:spPr>
          <a:xfrm>
            <a:off x="5298831" y="6237795"/>
            <a:ext cx="4607169" cy="63094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b="1" dirty="0"/>
              <a:t>Please call for models not listed </a:t>
            </a:r>
            <a:r>
              <a:rPr lang="en-US" sz="700" b="1" dirty="0" smtClean="0"/>
              <a:t>above</a:t>
            </a:r>
            <a:r>
              <a:rPr lang="en-US" sz="700" b="1" dirty="0" smtClean="0">
                <a:solidFill>
                  <a:schemeClr val="bg1">
                    <a:lumMod val="50000"/>
                  </a:schemeClr>
                </a:solidFill>
              </a:rPr>
              <a:t>. </a:t>
            </a:r>
            <a:endParaRPr lang="el-GR" sz="700" b="1" dirty="0">
              <a:solidFill>
                <a:schemeClr val="bg1">
                  <a:lumMod val="50000"/>
                </a:schemeClr>
              </a:solidFill>
            </a:endParaRPr>
          </a:p>
          <a:p>
            <a:pPr algn="r"/>
            <a:r>
              <a:rPr lang="en-US" sz="700" dirty="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Products' warranty is the warranty given by the manufacturer.  VAT is </a:t>
            </a:r>
            <a:r>
              <a:rPr lang="en-US" sz="700" dirty="0" smtClean="0">
                <a:cs typeface="Calibri" pitchFamily="34" charset="0"/>
              </a:rPr>
              <a:t>included</a:t>
            </a:r>
            <a:endParaRPr lang="en-US" sz="700" dirty="0">
              <a:cs typeface="Calibri" pitchFamily="34" charset="0"/>
            </a:endParaRPr>
          </a:p>
        </p:txBody>
      </p:sp>
      <p:cxnSp>
        <p:nvCxnSpPr>
          <p:cNvPr id="61" name="Straight Connector 60"/>
          <p:cNvCxnSpPr/>
          <p:nvPr/>
        </p:nvCxnSpPr>
        <p:spPr>
          <a:xfrm>
            <a:off x="3277637" y="630961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072349" y="630126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05" name="Picture 104"/>
          <p:cNvPicPr>
            <a:picLocks noChangeAspect="1"/>
          </p:cNvPicPr>
          <p:nvPr/>
        </p:nvPicPr>
        <p:blipFill rotWithShape="1">
          <a:blip r:embed="rId4" cstate="print">
            <a:extLst>
              <a:ext uri="{28A0092B-C50C-407E-A947-70E740481C1C}">
                <a14:useLocalDpi xmlns:a14="http://schemas.microsoft.com/office/drawing/2010/main" val="0"/>
              </a:ext>
            </a:extLst>
          </a:blip>
          <a:srcRect t="2080"/>
          <a:stretch/>
        </p:blipFill>
        <p:spPr>
          <a:xfrm>
            <a:off x="4604019" y="63880"/>
            <a:ext cx="1938337" cy="739561"/>
          </a:xfrm>
          <a:prstGeom prst="rect">
            <a:avLst/>
          </a:prstGeom>
          <a:effectLst>
            <a:softEdge rad="152400"/>
          </a:effectLst>
        </p:spPr>
      </p:pic>
      <p:grpSp>
        <p:nvGrpSpPr>
          <p:cNvPr id="7" name="Group 6"/>
          <p:cNvGrpSpPr/>
          <p:nvPr/>
        </p:nvGrpSpPr>
        <p:grpSpPr>
          <a:xfrm>
            <a:off x="97670" y="3696211"/>
            <a:ext cx="9782776" cy="2217872"/>
            <a:chOff x="123224" y="3690556"/>
            <a:chExt cx="9782776" cy="2217872"/>
          </a:xfrm>
        </p:grpSpPr>
        <p:sp>
          <p:nvSpPr>
            <p:cNvPr id="6" name="Rectangle 5"/>
            <p:cNvSpPr/>
            <p:nvPr/>
          </p:nvSpPr>
          <p:spPr>
            <a:xfrm>
              <a:off x="123224" y="3691798"/>
              <a:ext cx="9646851" cy="221663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804494" y="4234814"/>
              <a:ext cx="3101506" cy="1384995"/>
            </a:xfrm>
            <a:prstGeom prst="rect">
              <a:avLst/>
            </a:prstGeom>
            <a:noFill/>
          </p:spPr>
          <p:txBody>
            <a:bodyPr wrap="square" rtlCol="0">
              <a:spAutoFit/>
            </a:bodyPr>
            <a:lstStyle/>
            <a:p>
              <a:pPr algn="ctr"/>
              <a:r>
                <a:rPr lang="en-US" sz="1200" dirty="0"/>
                <a:t>Digital transformation is rapidly changing the needs in all business </a:t>
              </a:r>
              <a:r>
                <a:rPr lang="en-US" sz="1200" dirty="0" smtClean="0"/>
                <a:t>areas. Scanning </a:t>
              </a:r>
              <a:r>
                <a:rPr lang="en-US" sz="1200" dirty="0"/>
                <a:t>is the enabler that allows organizations to digitize, augment, organize and share information to fuel business growth and innovation.</a:t>
              </a:r>
            </a:p>
            <a:p>
              <a:pPr algn="ctr"/>
              <a:r>
                <a:rPr lang="en-US" sz="1200" dirty="0"/>
                <a:t>Scanning unlocks the flow of information through the business.</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3224" y="3690556"/>
              <a:ext cx="6763609" cy="2217871"/>
            </a:xfrm>
            <a:prstGeom prst="rect">
              <a:avLst/>
            </a:prstGeom>
          </p:spPr>
        </p:pic>
      </p:grpSp>
      <p:pic>
        <p:nvPicPr>
          <p:cNvPr id="45" name="Picture 44"/>
          <p:cNvPicPr>
            <a:picLocks noChangeAspect="1"/>
          </p:cNvPicPr>
          <p:nvPr/>
        </p:nvPicPr>
        <p:blipFill rotWithShape="1">
          <a:blip r:embed="rId2">
            <a:extLst>
              <a:ext uri="{28A0092B-C50C-407E-A947-70E740481C1C}">
                <a14:useLocalDpi xmlns:a14="http://schemas.microsoft.com/office/drawing/2010/main"/>
              </a:ext>
            </a:extLst>
          </a:blip>
          <a:srcRect l="41593" t="20373" r="42382" b="24146"/>
          <a:stretch/>
        </p:blipFill>
        <p:spPr>
          <a:xfrm>
            <a:off x="0" y="42070"/>
            <a:ext cx="1305711" cy="659088"/>
          </a:xfrm>
          <a:prstGeom prst="rect">
            <a:avLst/>
          </a:prstGeom>
        </p:spPr>
      </p:pic>
      <p:sp>
        <p:nvSpPr>
          <p:cNvPr id="27" name="TextBox 43"/>
          <p:cNvSpPr txBox="1"/>
          <p:nvPr/>
        </p:nvSpPr>
        <p:spPr>
          <a:xfrm>
            <a:off x="1852179" y="237762"/>
            <a:ext cx="2479921"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smtClean="0">
                <a:solidFill>
                  <a:srgbClr val="D00B18"/>
                </a:solidFill>
                <a:latin typeface="Century Gothic" panose="020B0502020202020204" pitchFamily="34" charset="0"/>
              </a:rPr>
              <a:t>FUJITSU SCANNERS</a:t>
            </a:r>
            <a:endParaRPr lang="en-GB" sz="800" dirty="0">
              <a:solidFill>
                <a:srgbClr val="D00B18"/>
              </a:solidFill>
              <a:latin typeface="Century Gothic" panose="020B0502020202020204" pitchFamily="34" charset="0"/>
            </a:endParaRPr>
          </a:p>
        </p:txBody>
      </p:sp>
      <p:sp>
        <p:nvSpPr>
          <p:cNvPr id="2" name="TextBox 1"/>
          <p:cNvSpPr txBox="1"/>
          <p:nvPr/>
        </p:nvSpPr>
        <p:spPr>
          <a:xfrm>
            <a:off x="5006598" y="2885529"/>
            <a:ext cx="4742117" cy="615553"/>
          </a:xfrm>
          <a:prstGeom prst="rect">
            <a:avLst/>
          </a:prstGeom>
          <a:noFill/>
        </p:spPr>
        <p:txBody>
          <a:bodyPr wrap="square" rtlCol="0">
            <a:spAutoFit/>
          </a:bodyPr>
          <a:lstStyle/>
          <a:p>
            <a:r>
              <a:rPr lang="en-US" sz="900" b="1" dirty="0" smtClean="0">
                <a:solidFill>
                  <a:srgbClr val="0070C0"/>
                </a:solidFill>
              </a:rPr>
              <a:t>PA03641-B301</a:t>
            </a:r>
            <a:endParaRPr lang="en-US" sz="900" dirty="0">
              <a:solidFill>
                <a:srgbClr val="0070C0"/>
              </a:solidFill>
            </a:endParaRPr>
          </a:p>
          <a:p>
            <a:r>
              <a:rPr lang="en-US" sz="800" b="1" dirty="0" smtClean="0"/>
              <a:t>FUJITSU </a:t>
            </a:r>
            <a:r>
              <a:rPr lang="en-US" sz="800" b="1" dirty="0"/>
              <a:t>SCANNER SV600 A3 OVERHEAD, SIMPLEX SCANSNAP</a:t>
            </a:r>
            <a:r>
              <a:rPr lang="en-US" sz="800" dirty="0"/>
              <a:t>, 285x283  DPI, A6, B6 POST CARD, BUSINESS CARD, </a:t>
            </a:r>
            <a:r>
              <a:rPr lang="en-US" sz="800" dirty="0" smtClean="0"/>
              <a:t>USB</a:t>
            </a:r>
          </a:p>
          <a:p>
            <a:r>
              <a:rPr lang="en-US" sz="900" b="1" dirty="0" smtClean="0">
                <a:solidFill>
                  <a:srgbClr val="FF0000"/>
                </a:solidFill>
              </a:rPr>
              <a:t>SP € </a:t>
            </a:r>
            <a:r>
              <a:rPr lang="en-US" sz="900" b="1" dirty="0" smtClean="0">
                <a:solidFill>
                  <a:srgbClr val="FF0000"/>
                </a:solidFill>
              </a:rPr>
              <a:t>817 </a:t>
            </a:r>
            <a:endParaRPr lang="en-US" sz="900" b="1" dirty="0">
              <a:solidFill>
                <a:srgbClr val="FF0000"/>
              </a:solidFill>
            </a:endParaRPr>
          </a:p>
        </p:txBody>
      </p:sp>
      <p:sp>
        <p:nvSpPr>
          <p:cNvPr id="48" name="TextBox 47"/>
          <p:cNvSpPr txBox="1"/>
          <p:nvPr/>
        </p:nvSpPr>
        <p:spPr>
          <a:xfrm>
            <a:off x="5006598" y="924302"/>
            <a:ext cx="4763477" cy="215444"/>
          </a:xfrm>
          <a:prstGeom prst="rect">
            <a:avLst/>
          </a:prstGeom>
          <a:noFill/>
        </p:spPr>
        <p:txBody>
          <a:bodyPr wrap="square" rtlCol="0">
            <a:spAutoFit/>
          </a:bodyPr>
          <a:lstStyle/>
          <a:p>
            <a:pPr algn="ctr"/>
            <a:r>
              <a:rPr lang="en-US" sz="800" b="1" dirty="0" smtClean="0"/>
              <a:t>SV600 </a:t>
            </a:r>
            <a:r>
              <a:rPr lang="en-US" sz="800" b="1" dirty="0"/>
              <a:t>A3 OVERHEAD</a:t>
            </a:r>
          </a:p>
        </p:txBody>
      </p:sp>
      <p:sp>
        <p:nvSpPr>
          <p:cNvPr id="49" name="TextBox 48"/>
          <p:cNvSpPr txBox="1"/>
          <p:nvPr/>
        </p:nvSpPr>
        <p:spPr>
          <a:xfrm>
            <a:off x="4967902" y="2340876"/>
            <a:ext cx="4802173" cy="338554"/>
          </a:xfrm>
          <a:prstGeom prst="rect">
            <a:avLst/>
          </a:prstGeom>
          <a:noFill/>
        </p:spPr>
        <p:txBody>
          <a:bodyPr wrap="square" rtlCol="0">
            <a:spAutoFit/>
          </a:bodyPr>
          <a:lstStyle/>
          <a:p>
            <a:r>
              <a:rPr lang="en-US" sz="800" dirty="0"/>
              <a:t>The ScanSnap SV600 Contactless scanner provides a new perspective on document scanning. Easily scan newspapers, magazines, documents or books directly without cutting or damaging them.</a:t>
            </a:r>
          </a:p>
        </p:txBody>
      </p:sp>
      <p:pic>
        <p:nvPicPr>
          <p:cNvPr id="50" name="Picture 49"/>
          <p:cNvPicPr>
            <a:picLocks noChangeAspect="1"/>
          </p:cNvPicPr>
          <p:nvPr/>
        </p:nvPicPr>
        <p:blipFill rotWithShape="1">
          <a:blip r:embed="rId6" cstate="email">
            <a:extLst>
              <a:ext uri="{28A0092B-C50C-407E-A947-70E740481C1C}">
                <a14:useLocalDpi xmlns:a14="http://schemas.microsoft.com/office/drawing/2010/main"/>
              </a:ext>
            </a:extLst>
          </a:blip>
          <a:srcRect l="7213" t="2867" r="4472" b="3409"/>
          <a:stretch/>
        </p:blipFill>
        <p:spPr>
          <a:xfrm>
            <a:off x="6960102" y="1179251"/>
            <a:ext cx="642313" cy="1147304"/>
          </a:xfrm>
          <a:prstGeom prst="rect">
            <a:avLst/>
          </a:prstGeom>
        </p:spPr>
      </p:pic>
      <p:sp>
        <p:nvSpPr>
          <p:cNvPr id="51" name="Rectangle 50"/>
          <p:cNvSpPr/>
          <p:nvPr/>
        </p:nvSpPr>
        <p:spPr>
          <a:xfrm>
            <a:off x="5008605" y="925174"/>
            <a:ext cx="4761470" cy="2601437"/>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97673" y="919195"/>
            <a:ext cx="4812078" cy="2607416"/>
          </a:xfrm>
          <a:prstGeom prst="rect">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8798011" y="548926"/>
            <a:ext cx="1109893" cy="215444"/>
          </a:xfrm>
          <a:prstGeom prst="rect">
            <a:avLst/>
          </a:prstGeom>
          <a:noFill/>
        </p:spPr>
        <p:txBody>
          <a:bodyPr wrap="square" rtlCol="0">
            <a:spAutoFit/>
          </a:bodyPr>
          <a:lstStyle/>
          <a:p>
            <a:pPr algn="r"/>
            <a:r>
              <a:rPr lang="en-US" sz="800" dirty="0" smtClean="0"/>
              <a:t>Retail File</a:t>
            </a:r>
            <a:r>
              <a:rPr lang="" sz="800" dirty="0" smtClean="0"/>
              <a:t> </a:t>
            </a:r>
            <a:r>
              <a:rPr lang="" sz="800" dirty="0" smtClean="0"/>
              <a:t>July</a:t>
            </a:r>
            <a:r>
              <a:rPr lang="en-US" sz="800" dirty="0" smtClean="0"/>
              <a:t> 202</a:t>
            </a:r>
            <a:r>
              <a:rPr lang="" sz="800" dirty="0"/>
              <a:t>5</a:t>
            </a:r>
            <a:endParaRPr lang="" sz="800" dirty="0" smtClean="0"/>
          </a:p>
        </p:txBody>
      </p:sp>
      <p:sp>
        <p:nvSpPr>
          <p:cNvPr id="38" name="TextBox 37"/>
          <p:cNvSpPr txBox="1"/>
          <p:nvPr/>
        </p:nvSpPr>
        <p:spPr>
          <a:xfrm>
            <a:off x="97671" y="2917910"/>
            <a:ext cx="4812080" cy="615553"/>
          </a:xfrm>
          <a:prstGeom prst="rect">
            <a:avLst/>
          </a:prstGeom>
          <a:noFill/>
        </p:spPr>
        <p:txBody>
          <a:bodyPr wrap="square" rtlCol="0">
            <a:spAutoFit/>
          </a:bodyPr>
          <a:lstStyle/>
          <a:p>
            <a:r>
              <a:rPr lang="en-US" sz="900" b="1" dirty="0" smtClean="0">
                <a:solidFill>
                  <a:srgbClr val="0070C0"/>
                </a:solidFill>
              </a:rPr>
              <a:t>PA03810-B051</a:t>
            </a:r>
            <a:endParaRPr lang="" sz="700" dirty="0"/>
          </a:p>
          <a:p>
            <a:r>
              <a:rPr lang="en-US" sz="800" b="1" dirty="0" smtClean="0"/>
              <a:t>FUJITSU </a:t>
            </a:r>
            <a:r>
              <a:rPr lang="en-US" sz="800" b="1" dirty="0"/>
              <a:t>SCANNER FI-8170, DUAL CIS, </a:t>
            </a:r>
            <a:r>
              <a:rPr lang="el-GR" sz="800" b="1" dirty="0"/>
              <a:t>Α4</a:t>
            </a:r>
            <a:r>
              <a:rPr lang="el-GR" sz="800" dirty="0"/>
              <a:t>, </a:t>
            </a:r>
            <a:r>
              <a:rPr lang="en-US" sz="800" dirty="0"/>
              <a:t>DUPLEX, ADF 100 PAGES, 70PPM/140IPM, 600DPI, FOR PAPER, BOOKLET, PLASTIC CARD, SUPPORTED ON WIN, OS, </a:t>
            </a:r>
            <a:r>
              <a:rPr lang="en-US" sz="800" dirty="0" smtClean="0"/>
              <a:t>UBUNTU</a:t>
            </a:r>
            <a:endParaRPr lang="" sz="700" dirty="0"/>
          </a:p>
          <a:p>
            <a:r>
              <a:rPr lang="" sz="900" b="1" dirty="0" smtClean="0">
                <a:solidFill>
                  <a:srgbClr val="FF0000"/>
                </a:solidFill>
              </a:rPr>
              <a:t>SP </a:t>
            </a:r>
            <a:r>
              <a:rPr lang="en-US" sz="900" b="1" dirty="0" smtClean="0">
                <a:solidFill>
                  <a:srgbClr val="FF0000"/>
                </a:solidFill>
              </a:rPr>
              <a:t>€ </a:t>
            </a:r>
            <a:r>
              <a:rPr lang="en-US" sz="900" b="1" dirty="0" smtClean="0">
                <a:solidFill>
                  <a:srgbClr val="FF0000"/>
                </a:solidFill>
              </a:rPr>
              <a:t>1,039</a:t>
            </a:r>
            <a:endParaRPr lang="en-US" sz="900" b="1" dirty="0">
              <a:solidFill>
                <a:srgbClr val="FF0000"/>
              </a:solidFill>
            </a:endParaRPr>
          </a:p>
        </p:txBody>
      </p:sp>
      <p:sp>
        <p:nvSpPr>
          <p:cNvPr id="46" name="TextBox 45"/>
          <p:cNvSpPr txBox="1"/>
          <p:nvPr/>
        </p:nvSpPr>
        <p:spPr>
          <a:xfrm>
            <a:off x="97670" y="914326"/>
            <a:ext cx="4812080" cy="215444"/>
          </a:xfrm>
          <a:prstGeom prst="rect">
            <a:avLst/>
          </a:prstGeom>
          <a:noFill/>
        </p:spPr>
        <p:txBody>
          <a:bodyPr wrap="square" rtlCol="0">
            <a:spAutoFit/>
          </a:bodyPr>
          <a:lstStyle/>
          <a:p>
            <a:pPr algn="ctr"/>
            <a:r>
              <a:rPr lang="en-US" sz="800" b="1" dirty="0"/>
              <a:t>FUJITSU SCANNER FI-8170</a:t>
            </a:r>
          </a:p>
        </p:txBody>
      </p:sp>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2982" y="1151029"/>
            <a:ext cx="847070" cy="1175526"/>
          </a:xfrm>
          <a:prstGeom prst="rect">
            <a:avLst/>
          </a:prstGeom>
        </p:spPr>
      </p:pic>
      <p:sp>
        <p:nvSpPr>
          <p:cNvPr id="47" name="TextBox 46"/>
          <p:cNvSpPr txBox="1"/>
          <p:nvPr/>
        </p:nvSpPr>
        <p:spPr>
          <a:xfrm>
            <a:off x="97671" y="2286686"/>
            <a:ext cx="4812079" cy="584775"/>
          </a:xfrm>
          <a:prstGeom prst="rect">
            <a:avLst/>
          </a:prstGeom>
          <a:noFill/>
        </p:spPr>
        <p:txBody>
          <a:bodyPr wrap="square" rtlCol="0">
            <a:spAutoFit/>
          </a:bodyPr>
          <a:lstStyle/>
          <a:p>
            <a:r>
              <a:rPr lang="en-US" sz="800" dirty="0"/>
              <a:t>In the “Manual Feed Mode”, the fi-8170 </a:t>
            </a:r>
            <a:r>
              <a:rPr lang="en-US" sz="800" dirty="0" smtClean="0"/>
              <a:t>scans</a:t>
            </a:r>
            <a:r>
              <a:rPr lang="" sz="800" dirty="0" smtClean="0"/>
              <a:t> </a:t>
            </a:r>
            <a:r>
              <a:rPr lang="en-US" sz="800" dirty="0" smtClean="0"/>
              <a:t>copy </a:t>
            </a:r>
            <a:r>
              <a:rPr lang="en-US" sz="800" dirty="0"/>
              <a:t>forms and passports or booklets up </a:t>
            </a:r>
            <a:r>
              <a:rPr lang="en-US" sz="800" dirty="0" smtClean="0"/>
              <a:t>to</a:t>
            </a:r>
            <a:r>
              <a:rPr lang="" sz="800" dirty="0" smtClean="0"/>
              <a:t> </a:t>
            </a:r>
            <a:r>
              <a:rPr lang="en-US" sz="800" dirty="0" smtClean="0"/>
              <a:t>thicknesses </a:t>
            </a:r>
            <a:r>
              <a:rPr lang="en-US" sz="800" dirty="0"/>
              <a:t>of 7 mm without the carrier sheet</a:t>
            </a:r>
            <a:r>
              <a:rPr lang="en-US" sz="800" dirty="0" smtClean="0"/>
              <a:t>.</a:t>
            </a:r>
            <a:r>
              <a:rPr lang="" sz="800" dirty="0" smtClean="0"/>
              <a:t> </a:t>
            </a:r>
            <a:r>
              <a:rPr lang="en-US" sz="800" dirty="0" smtClean="0"/>
              <a:t>Precise </a:t>
            </a:r>
            <a:r>
              <a:rPr lang="en-US" sz="800" dirty="0"/>
              <a:t>multi-feed detection on a wide </a:t>
            </a:r>
            <a:r>
              <a:rPr lang="en-US" sz="800" dirty="0" smtClean="0"/>
              <a:t>range</a:t>
            </a:r>
            <a:r>
              <a:rPr lang="" sz="800" dirty="0" smtClean="0"/>
              <a:t> </a:t>
            </a:r>
            <a:r>
              <a:rPr lang="en-US" sz="800" dirty="0" smtClean="0"/>
              <a:t>of </a:t>
            </a:r>
            <a:r>
              <a:rPr lang="en-US" sz="800" dirty="0"/>
              <a:t>documents like plastic cards </a:t>
            </a:r>
            <a:r>
              <a:rPr lang="en-US" sz="800" dirty="0" smtClean="0"/>
              <a:t>and</a:t>
            </a:r>
            <a:r>
              <a:rPr lang="" sz="800" dirty="0" smtClean="0"/>
              <a:t> </a:t>
            </a:r>
            <a:r>
              <a:rPr lang="en-US" sz="800" dirty="0" smtClean="0"/>
              <a:t>documents </a:t>
            </a:r>
            <a:r>
              <a:rPr lang="en-US" sz="800" dirty="0"/>
              <a:t>with attachments, enable </a:t>
            </a:r>
            <a:r>
              <a:rPr lang="en-US" sz="800" dirty="0" smtClean="0"/>
              <a:t>continual</a:t>
            </a:r>
            <a:r>
              <a:rPr lang="" sz="800" dirty="0" smtClean="0"/>
              <a:t> </a:t>
            </a:r>
            <a:r>
              <a:rPr lang="en-US" sz="800" dirty="0" smtClean="0"/>
              <a:t>scanning </a:t>
            </a:r>
            <a:r>
              <a:rPr lang="en-US" sz="800" dirty="0"/>
              <a:t>with the same profiles. </a:t>
            </a:r>
            <a:r>
              <a:rPr lang="en-US" sz="800" dirty="0" smtClean="0"/>
              <a:t>In</a:t>
            </a:r>
            <a:r>
              <a:rPr lang="" sz="800" dirty="0" smtClean="0"/>
              <a:t> </a:t>
            </a:r>
            <a:r>
              <a:rPr lang="en-US" sz="800" dirty="0" smtClean="0"/>
              <a:t>addition</a:t>
            </a:r>
            <a:r>
              <a:rPr lang="en-US" sz="800" dirty="0"/>
              <a:t>, the “Automatic Separation Control</a:t>
            </a:r>
            <a:r>
              <a:rPr lang="en-US" sz="800" dirty="0" smtClean="0"/>
              <a:t>”</a:t>
            </a:r>
            <a:r>
              <a:rPr lang="" sz="800" dirty="0" smtClean="0"/>
              <a:t> </a:t>
            </a:r>
            <a:r>
              <a:rPr lang="en-US" sz="800" dirty="0" smtClean="0"/>
              <a:t>optimizes </a:t>
            </a:r>
            <a:r>
              <a:rPr lang="en-US" sz="800" dirty="0"/>
              <a:t>paper feed to match the number </a:t>
            </a:r>
            <a:r>
              <a:rPr lang="en-US" sz="800" dirty="0" smtClean="0"/>
              <a:t>of</a:t>
            </a:r>
            <a:r>
              <a:rPr lang="" sz="800" dirty="0" smtClean="0"/>
              <a:t> </a:t>
            </a:r>
            <a:r>
              <a:rPr lang="en-US" sz="800" dirty="0" smtClean="0"/>
              <a:t>sheets </a:t>
            </a:r>
            <a:r>
              <a:rPr lang="en-US" sz="800" dirty="0"/>
              <a:t>loaded, preventing interruptions</a:t>
            </a:r>
            <a:r>
              <a:rPr lang="en-US" sz="800" dirty="0" smtClean="0"/>
              <a:t>.</a:t>
            </a:r>
            <a:endParaRPr lang="en-US" sz="800" dirty="0"/>
          </a:p>
        </p:txBody>
      </p:sp>
    </p:spTree>
    <p:extLst>
      <p:ext uri="{BB962C8B-B14F-4D97-AF65-F5344CB8AC3E}">
        <p14:creationId xmlns:p14="http://schemas.microsoft.com/office/powerpoint/2010/main" val="1033137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4496</TotalTime>
  <Words>1030</Words>
  <Application>Microsoft Office PowerPoint</Application>
  <PresentationFormat>A4 Paper (210x297 mm)</PresentationFormat>
  <Paragraphs>62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gm-michael@multitech.com.cy</dc:creator>
  <cp:lastModifiedBy>Georgia Stylianou</cp:lastModifiedBy>
  <cp:revision>853</cp:revision>
  <cp:lastPrinted>2025-07-11T05:40:18Z</cp:lastPrinted>
  <dcterms:created xsi:type="dcterms:W3CDTF">2015-05-29T14:05:26Z</dcterms:created>
  <dcterms:modified xsi:type="dcterms:W3CDTF">2025-07-11T09:49:11Z</dcterms:modified>
</cp:coreProperties>
</file>