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6"/>
  </p:notesMasterIdLst>
  <p:sldIdLst>
    <p:sldId id="265" r:id="rId2"/>
    <p:sldId id="272" r:id="rId3"/>
    <p:sldId id="269" r:id="rId4"/>
    <p:sldId id="271" r:id="rId5"/>
  </p:sldIdLst>
  <p:sldSz cx="9906000" cy="6858000" type="A4"/>
  <p:notesSz cx="9388475" cy="7102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halis Michael" initials="MM" lastIdx="0" clrIdx="0">
    <p:extLst>
      <p:ext uri="{19B8F6BF-5375-455C-9EA6-DF929625EA0E}">
        <p15:presenceInfo xmlns:p15="http://schemas.microsoft.com/office/powerpoint/2012/main" userId="S-1-5-21-3360520816-3730548329-4133419901-112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324"/>
    <a:srgbClr val="425563"/>
    <a:srgbClr val="D321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276" autoAdjust="0"/>
    <p:restoredTop sz="95070" autoAdjust="0"/>
  </p:normalViewPr>
  <p:slideViewPr>
    <p:cSldViewPr snapToGrid="0">
      <p:cViewPr varScale="1">
        <p:scale>
          <a:sx n="95" d="100"/>
          <a:sy n="95" d="100"/>
        </p:scale>
        <p:origin x="1197" y="62"/>
      </p:cViewPr>
      <p:guideLst/>
    </p:cSldViewPr>
  </p:slideViewPr>
  <p:notesTextViewPr>
    <p:cViewPr>
      <p:scale>
        <a:sx n="3" d="2"/>
        <a:sy n="3" d="2"/>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068551" cy="355759"/>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idx="1"/>
          </p:nvPr>
        </p:nvSpPr>
        <p:spPr>
          <a:xfrm>
            <a:off x="5318337" y="0"/>
            <a:ext cx="4068551" cy="355759"/>
          </a:xfrm>
          <a:prstGeom prst="rect">
            <a:avLst/>
          </a:prstGeom>
        </p:spPr>
        <p:txBody>
          <a:bodyPr vert="horz" lIns="91440" tIns="45720" rIns="91440" bIns="45720" rtlCol="0"/>
          <a:lstStyle>
            <a:lvl1pPr algn="r">
              <a:defRPr sz="1200"/>
            </a:lvl1pPr>
          </a:lstStyle>
          <a:p>
            <a:fld id="{3F66A410-E79C-442B-B4CC-AFF531AF879B}" type="datetimeFigureOut">
              <a:rPr lang="el-GR" smtClean="0"/>
              <a:t>4/7/2025</a:t>
            </a:fld>
            <a:endParaRPr lang="el-GR"/>
          </a:p>
        </p:txBody>
      </p:sp>
      <p:sp>
        <p:nvSpPr>
          <p:cNvPr id="4" name="Slide Image Placeholder 3"/>
          <p:cNvSpPr>
            <a:spLocks noGrp="1" noRot="1" noChangeAspect="1"/>
          </p:cNvSpPr>
          <p:nvPr>
            <p:ph type="sldImg" idx="2"/>
          </p:nvPr>
        </p:nvSpPr>
        <p:spPr>
          <a:xfrm>
            <a:off x="2965450" y="887413"/>
            <a:ext cx="3457575" cy="2395537"/>
          </a:xfrm>
          <a:prstGeom prst="rect">
            <a:avLst/>
          </a:prstGeom>
          <a:noFill/>
          <a:ln w="12700">
            <a:solidFill>
              <a:prstClr val="black"/>
            </a:solidFill>
          </a:ln>
        </p:spPr>
        <p:txBody>
          <a:bodyPr vert="horz" lIns="91440" tIns="45720" rIns="91440" bIns="45720" rtlCol="0" anchor="ctr"/>
          <a:lstStyle/>
          <a:p>
            <a:endParaRPr lang="el-GR"/>
          </a:p>
        </p:txBody>
      </p:sp>
      <p:sp>
        <p:nvSpPr>
          <p:cNvPr id="5" name="Notes Placeholder 4"/>
          <p:cNvSpPr>
            <a:spLocks noGrp="1"/>
          </p:cNvSpPr>
          <p:nvPr>
            <p:ph type="body" sz="quarter" idx="3"/>
          </p:nvPr>
        </p:nvSpPr>
        <p:spPr>
          <a:xfrm>
            <a:off x="938531" y="3417827"/>
            <a:ext cx="7511415" cy="2796839"/>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6" name="Footer Placeholder 5"/>
          <p:cNvSpPr>
            <a:spLocks noGrp="1"/>
          </p:cNvSpPr>
          <p:nvPr>
            <p:ph type="ftr" sz="quarter" idx="4"/>
          </p:nvPr>
        </p:nvSpPr>
        <p:spPr>
          <a:xfrm>
            <a:off x="1" y="6746716"/>
            <a:ext cx="4068551" cy="355759"/>
          </a:xfrm>
          <a:prstGeom prst="rect">
            <a:avLst/>
          </a:prstGeom>
        </p:spPr>
        <p:txBody>
          <a:bodyPr vert="horz" lIns="91440" tIns="45720" rIns="91440" bIns="45720" rtlCol="0" anchor="b"/>
          <a:lstStyle>
            <a:lvl1pPr algn="l">
              <a:defRPr sz="1200"/>
            </a:lvl1pPr>
          </a:lstStyle>
          <a:p>
            <a:endParaRPr lang="el-GR"/>
          </a:p>
        </p:txBody>
      </p:sp>
      <p:sp>
        <p:nvSpPr>
          <p:cNvPr id="7" name="Slide Number Placeholder 6"/>
          <p:cNvSpPr>
            <a:spLocks noGrp="1"/>
          </p:cNvSpPr>
          <p:nvPr>
            <p:ph type="sldNum" sz="quarter" idx="5"/>
          </p:nvPr>
        </p:nvSpPr>
        <p:spPr>
          <a:xfrm>
            <a:off x="5318337" y="6746716"/>
            <a:ext cx="4068551" cy="355759"/>
          </a:xfrm>
          <a:prstGeom prst="rect">
            <a:avLst/>
          </a:prstGeom>
        </p:spPr>
        <p:txBody>
          <a:bodyPr vert="horz" lIns="91440" tIns="45720" rIns="91440" bIns="45720" rtlCol="0" anchor="b"/>
          <a:lstStyle>
            <a:lvl1pPr algn="r">
              <a:defRPr sz="1200"/>
            </a:lvl1pPr>
          </a:lstStyle>
          <a:p>
            <a:fld id="{7090A0B5-CA8C-460D-9B89-627EC875B2F5}" type="slidenum">
              <a:rPr lang="el-GR" smtClean="0"/>
              <a:t>‹#›</a:t>
            </a:fld>
            <a:endParaRPr lang="el-GR"/>
          </a:p>
        </p:txBody>
      </p:sp>
    </p:spTree>
    <p:extLst>
      <p:ext uri="{BB962C8B-B14F-4D97-AF65-F5344CB8AC3E}">
        <p14:creationId xmlns:p14="http://schemas.microsoft.com/office/powerpoint/2010/main" val="7309282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7090A0B5-CA8C-460D-9B89-627EC875B2F5}" type="slidenum">
              <a:rPr lang="el-GR" smtClean="0"/>
              <a:t>1</a:t>
            </a:fld>
            <a:endParaRPr lang="el-GR"/>
          </a:p>
        </p:txBody>
      </p:sp>
    </p:spTree>
    <p:extLst>
      <p:ext uri="{BB962C8B-B14F-4D97-AF65-F5344CB8AC3E}">
        <p14:creationId xmlns:p14="http://schemas.microsoft.com/office/powerpoint/2010/main" val="24386320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Web Cameras</a:t>
            </a:r>
            <a:endParaRPr lang="el-GR" dirty="0"/>
          </a:p>
          <a:p>
            <a:endParaRPr lang="el-GR" dirty="0"/>
          </a:p>
        </p:txBody>
      </p:sp>
      <p:sp>
        <p:nvSpPr>
          <p:cNvPr id="4" name="Slide Number Placeholder 3"/>
          <p:cNvSpPr>
            <a:spLocks noGrp="1"/>
          </p:cNvSpPr>
          <p:nvPr>
            <p:ph type="sldNum" sz="quarter" idx="10"/>
          </p:nvPr>
        </p:nvSpPr>
        <p:spPr/>
        <p:txBody>
          <a:bodyPr/>
          <a:lstStyle/>
          <a:p>
            <a:fld id="{7090A0B5-CA8C-460D-9B89-627EC875B2F5}" type="slidenum">
              <a:rPr lang="el-GR" smtClean="0"/>
              <a:t>4</a:t>
            </a:fld>
            <a:endParaRPr lang="el-GR"/>
          </a:p>
        </p:txBody>
      </p:sp>
    </p:spTree>
    <p:extLst>
      <p:ext uri="{BB962C8B-B14F-4D97-AF65-F5344CB8AC3E}">
        <p14:creationId xmlns:p14="http://schemas.microsoft.com/office/powerpoint/2010/main" val="2076681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13" indent="0" algn="ctr">
              <a:buNone/>
              <a:defRPr sz="2000"/>
            </a:lvl2pPr>
            <a:lvl3pPr marL="914426" indent="0" algn="ctr">
              <a:buNone/>
              <a:defRPr sz="1800"/>
            </a:lvl3pPr>
            <a:lvl4pPr marL="1371638" indent="0" algn="ctr">
              <a:buNone/>
              <a:defRPr sz="1600"/>
            </a:lvl4pPr>
            <a:lvl5pPr marL="1828851" indent="0" algn="ctr">
              <a:buNone/>
              <a:defRPr sz="1600"/>
            </a:lvl5pPr>
            <a:lvl6pPr marL="2286063" indent="0" algn="ctr">
              <a:buNone/>
              <a:defRPr sz="1600"/>
            </a:lvl6pPr>
            <a:lvl7pPr marL="2743277" indent="0" algn="ctr">
              <a:buNone/>
              <a:defRPr sz="1600"/>
            </a:lvl7pPr>
            <a:lvl8pPr marL="3200489" indent="0" algn="ctr">
              <a:buNone/>
              <a:defRPr sz="1600"/>
            </a:lvl8pPr>
            <a:lvl9pPr marL="3657702"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57C1C09-9EC7-47F0-891F-F8B69CC0B4DB}" type="datetimeFigureOut">
              <a:rPr lang="en-US" smtClean="0"/>
              <a:t>7/4/2025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10463483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7C1C09-9EC7-47F0-891F-F8B69CC0B4DB}" type="datetimeFigureOut">
              <a:rPr lang="en-US" smtClean="0"/>
              <a:t>7/4/2025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6217242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4" y="365125"/>
            <a:ext cx="2135981"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1040" y="365125"/>
            <a:ext cx="6284119"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7C1C09-9EC7-47F0-891F-F8B69CC0B4DB}" type="datetimeFigureOut">
              <a:rPr lang="en-US" smtClean="0"/>
              <a:t>7/4/2025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22599270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7C1C09-9EC7-47F0-891F-F8B69CC0B4DB}" type="datetimeFigureOut">
              <a:rPr lang="en-US" smtClean="0"/>
              <a:t>7/4/2025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32860264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81" y="1709741"/>
            <a:ext cx="8543925"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75881" y="4589465"/>
            <a:ext cx="8543925" cy="1500187"/>
          </a:xfrm>
        </p:spPr>
        <p:txBody>
          <a:bodyPr/>
          <a:lstStyle>
            <a:lvl1pPr marL="0" indent="0">
              <a:buNone/>
              <a:defRPr sz="2400">
                <a:solidFill>
                  <a:schemeClr val="tx1"/>
                </a:solidFill>
              </a:defRPr>
            </a:lvl1pPr>
            <a:lvl2pPr marL="457213" indent="0">
              <a:buNone/>
              <a:defRPr sz="2000">
                <a:solidFill>
                  <a:schemeClr val="tx1">
                    <a:tint val="75000"/>
                  </a:schemeClr>
                </a:solidFill>
              </a:defRPr>
            </a:lvl2pPr>
            <a:lvl3pPr marL="914426" indent="0">
              <a:buNone/>
              <a:defRPr sz="1800">
                <a:solidFill>
                  <a:schemeClr val="tx1">
                    <a:tint val="75000"/>
                  </a:schemeClr>
                </a:solidFill>
              </a:defRPr>
            </a:lvl3pPr>
            <a:lvl4pPr marL="1371638" indent="0">
              <a:buNone/>
              <a:defRPr sz="1600">
                <a:solidFill>
                  <a:schemeClr val="tx1">
                    <a:tint val="75000"/>
                  </a:schemeClr>
                </a:solidFill>
              </a:defRPr>
            </a:lvl4pPr>
            <a:lvl5pPr marL="1828851" indent="0">
              <a:buNone/>
              <a:defRPr sz="1600">
                <a:solidFill>
                  <a:schemeClr val="tx1">
                    <a:tint val="75000"/>
                  </a:schemeClr>
                </a:solidFill>
              </a:defRPr>
            </a:lvl5pPr>
            <a:lvl6pPr marL="2286063" indent="0">
              <a:buNone/>
              <a:defRPr sz="1600">
                <a:solidFill>
                  <a:schemeClr val="tx1">
                    <a:tint val="75000"/>
                  </a:schemeClr>
                </a:solidFill>
              </a:defRPr>
            </a:lvl6pPr>
            <a:lvl7pPr marL="2743277" indent="0">
              <a:buNone/>
              <a:defRPr sz="1600">
                <a:solidFill>
                  <a:schemeClr val="tx1">
                    <a:tint val="75000"/>
                  </a:schemeClr>
                </a:solidFill>
              </a:defRPr>
            </a:lvl7pPr>
            <a:lvl8pPr marL="3200489" indent="0">
              <a:buNone/>
              <a:defRPr sz="1600">
                <a:solidFill>
                  <a:schemeClr val="tx1">
                    <a:tint val="75000"/>
                  </a:schemeClr>
                </a:solidFill>
              </a:defRPr>
            </a:lvl8pPr>
            <a:lvl9pPr marL="3657702"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57C1C09-9EC7-47F0-891F-F8B69CC0B4DB}" type="datetimeFigureOut">
              <a:rPr lang="en-US" smtClean="0"/>
              <a:t>7/4/2025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3589691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1038" y="1825626"/>
            <a:ext cx="42100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14913" y="1825626"/>
            <a:ext cx="42100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57C1C09-9EC7-47F0-891F-F8B69CC0B4DB}" type="datetimeFigureOut">
              <a:rPr lang="en-US" smtClean="0"/>
              <a:t>7/4/2025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34809327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30" y="365128"/>
            <a:ext cx="8543925"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13" indent="0">
              <a:buNone/>
              <a:defRPr sz="2000" b="1"/>
            </a:lvl2pPr>
            <a:lvl3pPr marL="914426" indent="0">
              <a:buNone/>
              <a:defRPr sz="1800" b="1"/>
            </a:lvl3pPr>
            <a:lvl4pPr marL="1371638" indent="0">
              <a:buNone/>
              <a:defRPr sz="1600" b="1"/>
            </a:lvl4pPr>
            <a:lvl5pPr marL="1828851" indent="0">
              <a:buNone/>
              <a:defRPr sz="1600" b="1"/>
            </a:lvl5pPr>
            <a:lvl6pPr marL="2286063" indent="0">
              <a:buNone/>
              <a:defRPr sz="1600" b="1"/>
            </a:lvl6pPr>
            <a:lvl7pPr marL="2743277" indent="0">
              <a:buNone/>
              <a:defRPr sz="1600" b="1"/>
            </a:lvl7pPr>
            <a:lvl8pPr marL="3200489" indent="0">
              <a:buNone/>
              <a:defRPr sz="1600" b="1"/>
            </a:lvl8pPr>
            <a:lvl9pPr marL="3657702" indent="0">
              <a:buNone/>
              <a:defRPr sz="1600" b="1"/>
            </a:lvl9pPr>
          </a:lstStyle>
          <a:p>
            <a:pPr lvl="0"/>
            <a:r>
              <a:rPr lang="en-US"/>
              <a:t>Click to 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13" indent="0">
              <a:buNone/>
              <a:defRPr sz="2000" b="1"/>
            </a:lvl2pPr>
            <a:lvl3pPr marL="914426" indent="0">
              <a:buNone/>
              <a:defRPr sz="1800" b="1"/>
            </a:lvl3pPr>
            <a:lvl4pPr marL="1371638" indent="0">
              <a:buNone/>
              <a:defRPr sz="1600" b="1"/>
            </a:lvl4pPr>
            <a:lvl5pPr marL="1828851" indent="0">
              <a:buNone/>
              <a:defRPr sz="1600" b="1"/>
            </a:lvl5pPr>
            <a:lvl6pPr marL="2286063" indent="0">
              <a:buNone/>
              <a:defRPr sz="1600" b="1"/>
            </a:lvl6pPr>
            <a:lvl7pPr marL="2743277" indent="0">
              <a:buNone/>
              <a:defRPr sz="1600" b="1"/>
            </a:lvl7pPr>
            <a:lvl8pPr marL="3200489" indent="0">
              <a:buNone/>
              <a:defRPr sz="1600" b="1"/>
            </a:lvl8pPr>
            <a:lvl9pPr marL="3657702"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57C1C09-9EC7-47F0-891F-F8B69CC0B4DB}" type="datetimeFigureOut">
              <a:rPr lang="en-US" smtClean="0"/>
              <a:t>7/4/2025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36486521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57C1C09-9EC7-47F0-891F-F8B69CC0B4DB}" type="datetimeFigureOut">
              <a:rPr lang="en-US" smtClean="0"/>
              <a:t>7/4/2025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15235463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7C1C09-9EC7-47F0-891F-F8B69CC0B4DB}" type="datetimeFigureOut">
              <a:rPr lang="en-US" smtClean="0"/>
              <a:t>7/4/2025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24336492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30" y="457200"/>
            <a:ext cx="3194943"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4211342" y="987428"/>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2330" y="2057400"/>
            <a:ext cx="3194943" cy="3811588"/>
          </a:xfrm>
        </p:spPr>
        <p:txBody>
          <a:bodyPr/>
          <a:lstStyle>
            <a:lvl1pPr marL="0" indent="0">
              <a:buNone/>
              <a:defRPr sz="1600"/>
            </a:lvl1pPr>
            <a:lvl2pPr marL="457213" indent="0">
              <a:buNone/>
              <a:defRPr sz="1400"/>
            </a:lvl2pPr>
            <a:lvl3pPr marL="914426" indent="0">
              <a:buNone/>
              <a:defRPr sz="1200"/>
            </a:lvl3pPr>
            <a:lvl4pPr marL="1371638" indent="0">
              <a:buNone/>
              <a:defRPr sz="1000"/>
            </a:lvl4pPr>
            <a:lvl5pPr marL="1828851" indent="0">
              <a:buNone/>
              <a:defRPr sz="1000"/>
            </a:lvl5pPr>
            <a:lvl6pPr marL="2286063" indent="0">
              <a:buNone/>
              <a:defRPr sz="1000"/>
            </a:lvl6pPr>
            <a:lvl7pPr marL="2743277" indent="0">
              <a:buNone/>
              <a:defRPr sz="1000"/>
            </a:lvl7pPr>
            <a:lvl8pPr marL="3200489" indent="0">
              <a:buNone/>
              <a:defRPr sz="1000"/>
            </a:lvl8pPr>
            <a:lvl9pPr marL="3657702"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57C1C09-9EC7-47F0-891F-F8B69CC0B4DB}" type="datetimeFigureOut">
              <a:rPr lang="en-US" smtClean="0"/>
              <a:t>7/4/2025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28027773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30" y="457200"/>
            <a:ext cx="3194943"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11342" y="987428"/>
            <a:ext cx="5014913" cy="4873625"/>
          </a:xfrm>
        </p:spPr>
        <p:txBody>
          <a:bodyPr anchor="t"/>
          <a:lstStyle>
            <a:lvl1pPr marL="0" indent="0">
              <a:buNone/>
              <a:defRPr sz="3200"/>
            </a:lvl1pPr>
            <a:lvl2pPr marL="457213" indent="0">
              <a:buNone/>
              <a:defRPr sz="2800"/>
            </a:lvl2pPr>
            <a:lvl3pPr marL="914426" indent="0">
              <a:buNone/>
              <a:defRPr sz="2400"/>
            </a:lvl3pPr>
            <a:lvl4pPr marL="1371638" indent="0">
              <a:buNone/>
              <a:defRPr sz="2000"/>
            </a:lvl4pPr>
            <a:lvl5pPr marL="1828851" indent="0">
              <a:buNone/>
              <a:defRPr sz="2000"/>
            </a:lvl5pPr>
            <a:lvl6pPr marL="2286063" indent="0">
              <a:buNone/>
              <a:defRPr sz="2000"/>
            </a:lvl6pPr>
            <a:lvl7pPr marL="2743277" indent="0">
              <a:buNone/>
              <a:defRPr sz="2000"/>
            </a:lvl7pPr>
            <a:lvl8pPr marL="3200489" indent="0">
              <a:buNone/>
              <a:defRPr sz="2000"/>
            </a:lvl8pPr>
            <a:lvl9pPr marL="3657702" indent="0">
              <a:buNone/>
              <a:defRPr sz="2000"/>
            </a:lvl9pPr>
          </a:lstStyle>
          <a:p>
            <a:r>
              <a:rPr lang="en-US" dirty="0"/>
              <a:t>Click icon to add picture</a:t>
            </a:r>
          </a:p>
        </p:txBody>
      </p:sp>
      <p:sp>
        <p:nvSpPr>
          <p:cNvPr id="4" name="Text Placeholder 3"/>
          <p:cNvSpPr>
            <a:spLocks noGrp="1"/>
          </p:cNvSpPr>
          <p:nvPr>
            <p:ph type="body" sz="half" idx="2"/>
          </p:nvPr>
        </p:nvSpPr>
        <p:spPr>
          <a:xfrm>
            <a:off x="682330" y="2057400"/>
            <a:ext cx="3194943" cy="3811588"/>
          </a:xfrm>
        </p:spPr>
        <p:txBody>
          <a:bodyPr/>
          <a:lstStyle>
            <a:lvl1pPr marL="0" indent="0">
              <a:buNone/>
              <a:defRPr sz="1600"/>
            </a:lvl1pPr>
            <a:lvl2pPr marL="457213" indent="0">
              <a:buNone/>
              <a:defRPr sz="1400"/>
            </a:lvl2pPr>
            <a:lvl3pPr marL="914426" indent="0">
              <a:buNone/>
              <a:defRPr sz="1200"/>
            </a:lvl3pPr>
            <a:lvl4pPr marL="1371638" indent="0">
              <a:buNone/>
              <a:defRPr sz="1000"/>
            </a:lvl4pPr>
            <a:lvl5pPr marL="1828851" indent="0">
              <a:buNone/>
              <a:defRPr sz="1000"/>
            </a:lvl5pPr>
            <a:lvl6pPr marL="2286063" indent="0">
              <a:buNone/>
              <a:defRPr sz="1000"/>
            </a:lvl6pPr>
            <a:lvl7pPr marL="2743277" indent="0">
              <a:buNone/>
              <a:defRPr sz="1000"/>
            </a:lvl7pPr>
            <a:lvl8pPr marL="3200489" indent="0">
              <a:buNone/>
              <a:defRPr sz="1000"/>
            </a:lvl8pPr>
            <a:lvl9pPr marL="3657702"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57C1C09-9EC7-47F0-891F-F8B69CC0B4DB}" type="datetimeFigureOut">
              <a:rPr lang="en-US" smtClean="0"/>
              <a:t>7/4/2025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7692300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40" y="365128"/>
            <a:ext cx="8543925"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1040" y="1825626"/>
            <a:ext cx="8543925"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1038" y="6356353"/>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7C1C09-9EC7-47F0-891F-F8B69CC0B4DB}" type="datetimeFigureOut">
              <a:rPr lang="en-US" smtClean="0"/>
              <a:t>7/4/2025</a:t>
            </a:fld>
            <a:endParaRPr lang="en-US" dirty="0"/>
          </a:p>
        </p:txBody>
      </p:sp>
      <p:sp>
        <p:nvSpPr>
          <p:cNvPr id="5" name="Footer Placeholder 4"/>
          <p:cNvSpPr>
            <a:spLocks noGrp="1"/>
          </p:cNvSpPr>
          <p:nvPr>
            <p:ph type="ftr" sz="quarter" idx="3"/>
          </p:nvPr>
        </p:nvSpPr>
        <p:spPr>
          <a:xfrm>
            <a:off x="3281365" y="6356353"/>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996113" y="6356353"/>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DB7C34-BF89-4A18-9672-E0CC811EED1E}" type="slidenum">
              <a:rPr lang="en-US" smtClean="0"/>
              <a:t>‹#›</a:t>
            </a:fld>
            <a:endParaRPr lang="en-US" dirty="0"/>
          </a:p>
        </p:txBody>
      </p:sp>
    </p:spTree>
    <p:extLst>
      <p:ext uri="{BB962C8B-B14F-4D97-AF65-F5344CB8AC3E}">
        <p14:creationId xmlns:p14="http://schemas.microsoft.com/office/powerpoint/2010/main" val="163501127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26" rtl="0" eaLnBrk="1" latinLnBrk="0" hangingPunct="1">
        <a:lnSpc>
          <a:spcPct val="90000"/>
        </a:lnSpc>
        <a:spcBef>
          <a:spcPct val="0"/>
        </a:spcBef>
        <a:buNone/>
        <a:defRPr sz="4401" kern="1200">
          <a:solidFill>
            <a:schemeClr val="tx1"/>
          </a:solidFill>
          <a:latin typeface="+mj-lt"/>
          <a:ea typeface="+mj-ea"/>
          <a:cs typeface="+mj-cs"/>
        </a:defRPr>
      </a:lvl1pPr>
    </p:titleStyle>
    <p:bodyStyle>
      <a:lvl1pPr marL="228606" indent="-228606" algn="l" defTabSz="914426"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19" indent="-228606" algn="l" defTabSz="914426"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32" indent="-228606" algn="l" defTabSz="914426"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45" indent="-228606" algn="l" defTabSz="91442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57" indent="-228606" algn="l" defTabSz="91442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71" indent="-228606" algn="l" defTabSz="91442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83" indent="-228606" algn="l" defTabSz="91442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96" indent="-228606" algn="l" defTabSz="91442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308" indent="-228606" algn="l" defTabSz="91442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26" rtl="0" eaLnBrk="1" latinLnBrk="0" hangingPunct="1">
        <a:defRPr sz="1800" kern="1200">
          <a:solidFill>
            <a:schemeClr val="tx1"/>
          </a:solidFill>
          <a:latin typeface="+mn-lt"/>
          <a:ea typeface="+mn-ea"/>
          <a:cs typeface="+mn-cs"/>
        </a:defRPr>
      </a:lvl1pPr>
      <a:lvl2pPr marL="457213" algn="l" defTabSz="914426" rtl="0" eaLnBrk="1" latinLnBrk="0" hangingPunct="1">
        <a:defRPr sz="1800" kern="1200">
          <a:solidFill>
            <a:schemeClr val="tx1"/>
          </a:solidFill>
          <a:latin typeface="+mn-lt"/>
          <a:ea typeface="+mn-ea"/>
          <a:cs typeface="+mn-cs"/>
        </a:defRPr>
      </a:lvl2pPr>
      <a:lvl3pPr marL="914426" algn="l" defTabSz="914426" rtl="0" eaLnBrk="1" latinLnBrk="0" hangingPunct="1">
        <a:defRPr sz="1800" kern="1200">
          <a:solidFill>
            <a:schemeClr val="tx1"/>
          </a:solidFill>
          <a:latin typeface="+mn-lt"/>
          <a:ea typeface="+mn-ea"/>
          <a:cs typeface="+mn-cs"/>
        </a:defRPr>
      </a:lvl3pPr>
      <a:lvl4pPr marL="1371638" algn="l" defTabSz="914426" rtl="0" eaLnBrk="1" latinLnBrk="0" hangingPunct="1">
        <a:defRPr sz="1800" kern="1200">
          <a:solidFill>
            <a:schemeClr val="tx1"/>
          </a:solidFill>
          <a:latin typeface="+mn-lt"/>
          <a:ea typeface="+mn-ea"/>
          <a:cs typeface="+mn-cs"/>
        </a:defRPr>
      </a:lvl4pPr>
      <a:lvl5pPr marL="1828851" algn="l" defTabSz="914426" rtl="0" eaLnBrk="1" latinLnBrk="0" hangingPunct="1">
        <a:defRPr sz="1800" kern="1200">
          <a:solidFill>
            <a:schemeClr val="tx1"/>
          </a:solidFill>
          <a:latin typeface="+mn-lt"/>
          <a:ea typeface="+mn-ea"/>
          <a:cs typeface="+mn-cs"/>
        </a:defRPr>
      </a:lvl5pPr>
      <a:lvl6pPr marL="2286063" algn="l" defTabSz="914426" rtl="0" eaLnBrk="1" latinLnBrk="0" hangingPunct="1">
        <a:defRPr sz="1800" kern="1200">
          <a:solidFill>
            <a:schemeClr val="tx1"/>
          </a:solidFill>
          <a:latin typeface="+mn-lt"/>
          <a:ea typeface="+mn-ea"/>
          <a:cs typeface="+mn-cs"/>
        </a:defRPr>
      </a:lvl6pPr>
      <a:lvl7pPr marL="2743277" algn="l" defTabSz="914426" rtl="0" eaLnBrk="1" latinLnBrk="0" hangingPunct="1">
        <a:defRPr sz="1800" kern="1200">
          <a:solidFill>
            <a:schemeClr val="tx1"/>
          </a:solidFill>
          <a:latin typeface="+mn-lt"/>
          <a:ea typeface="+mn-ea"/>
          <a:cs typeface="+mn-cs"/>
        </a:defRPr>
      </a:lvl7pPr>
      <a:lvl8pPr marL="3200489" algn="l" defTabSz="914426" rtl="0" eaLnBrk="1" latinLnBrk="0" hangingPunct="1">
        <a:defRPr sz="1800" kern="1200">
          <a:solidFill>
            <a:schemeClr val="tx1"/>
          </a:solidFill>
          <a:latin typeface="+mn-lt"/>
          <a:ea typeface="+mn-ea"/>
          <a:cs typeface="+mn-cs"/>
        </a:defRPr>
      </a:lvl8pPr>
      <a:lvl9pPr marL="3657702" algn="l" defTabSz="914426"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13" Type="http://schemas.openxmlformats.org/officeDocument/2006/relationships/image" Target="../media/image11.jpeg"/><Relationship Id="rId18" Type="http://schemas.openxmlformats.org/officeDocument/2006/relationships/image" Target="../media/image16.jpeg"/><Relationship Id="rId26" Type="http://schemas.openxmlformats.org/officeDocument/2006/relationships/image" Target="../media/image24.jpeg"/><Relationship Id="rId3" Type="http://schemas.openxmlformats.org/officeDocument/2006/relationships/image" Target="../media/image1.jpeg"/><Relationship Id="rId21" Type="http://schemas.openxmlformats.org/officeDocument/2006/relationships/image" Target="../media/image19.jpeg"/><Relationship Id="rId7" Type="http://schemas.openxmlformats.org/officeDocument/2006/relationships/image" Target="../media/image5.jpeg"/><Relationship Id="rId12" Type="http://schemas.openxmlformats.org/officeDocument/2006/relationships/image" Target="../media/image10.png"/><Relationship Id="rId17" Type="http://schemas.openxmlformats.org/officeDocument/2006/relationships/image" Target="../media/image15.jpeg"/><Relationship Id="rId25" Type="http://schemas.openxmlformats.org/officeDocument/2006/relationships/image" Target="../media/image23.jpeg"/><Relationship Id="rId2" Type="http://schemas.openxmlformats.org/officeDocument/2006/relationships/notesSlide" Target="../notesSlides/notesSlide1.xml"/><Relationship Id="rId16" Type="http://schemas.openxmlformats.org/officeDocument/2006/relationships/image" Target="../media/image14.png"/><Relationship Id="rId20" Type="http://schemas.openxmlformats.org/officeDocument/2006/relationships/image" Target="../media/image18.jpeg"/><Relationship Id="rId1" Type="http://schemas.openxmlformats.org/officeDocument/2006/relationships/slideLayout" Target="../slideLayouts/slideLayout1.xml"/><Relationship Id="rId6" Type="http://schemas.openxmlformats.org/officeDocument/2006/relationships/image" Target="../media/image4.jpeg"/><Relationship Id="rId11" Type="http://schemas.openxmlformats.org/officeDocument/2006/relationships/image" Target="../media/image9.jpeg"/><Relationship Id="rId24" Type="http://schemas.openxmlformats.org/officeDocument/2006/relationships/image" Target="../media/image22.jpeg"/><Relationship Id="rId5" Type="http://schemas.openxmlformats.org/officeDocument/2006/relationships/image" Target="../media/image3.jpeg"/><Relationship Id="rId15" Type="http://schemas.openxmlformats.org/officeDocument/2006/relationships/image" Target="../media/image13.jpeg"/><Relationship Id="rId23" Type="http://schemas.openxmlformats.org/officeDocument/2006/relationships/image" Target="../media/image21.jpeg"/><Relationship Id="rId10" Type="http://schemas.openxmlformats.org/officeDocument/2006/relationships/image" Target="../media/image8.jpeg"/><Relationship Id="rId19" Type="http://schemas.openxmlformats.org/officeDocument/2006/relationships/image" Target="../media/image17.jpeg"/><Relationship Id="rId4" Type="http://schemas.openxmlformats.org/officeDocument/2006/relationships/image" Target="../media/image2.jpeg"/><Relationship Id="rId9" Type="http://schemas.openxmlformats.org/officeDocument/2006/relationships/image" Target="../media/image7.jpeg"/><Relationship Id="rId14" Type="http://schemas.openxmlformats.org/officeDocument/2006/relationships/image" Target="../media/image12.png"/><Relationship Id="rId22" Type="http://schemas.openxmlformats.org/officeDocument/2006/relationships/image" Target="../media/image20.jpeg"/></Relationships>
</file>

<file path=ppt/slides/_rels/slide2.xml.rels><?xml version="1.0" encoding="UTF-8" standalone="yes"?>
<Relationships xmlns="http://schemas.openxmlformats.org/package/2006/relationships"><Relationship Id="rId13" Type="http://schemas.openxmlformats.org/officeDocument/2006/relationships/image" Target="../media/image35.jpeg"/><Relationship Id="rId18" Type="http://schemas.openxmlformats.org/officeDocument/2006/relationships/image" Target="../media/image40.jpeg"/><Relationship Id="rId26" Type="http://schemas.openxmlformats.org/officeDocument/2006/relationships/image" Target="../media/image47.jpg"/><Relationship Id="rId39" Type="http://schemas.openxmlformats.org/officeDocument/2006/relationships/image" Target="../media/image57.jpeg"/><Relationship Id="rId21" Type="http://schemas.openxmlformats.org/officeDocument/2006/relationships/image" Target="../media/image43.jpeg"/><Relationship Id="rId34" Type="http://schemas.openxmlformats.org/officeDocument/2006/relationships/image" Target="../media/image53.png"/><Relationship Id="rId7" Type="http://schemas.openxmlformats.org/officeDocument/2006/relationships/image" Target="../media/image29.jpeg"/><Relationship Id="rId12" Type="http://schemas.openxmlformats.org/officeDocument/2006/relationships/image" Target="../media/image34.jpeg"/><Relationship Id="rId17" Type="http://schemas.openxmlformats.org/officeDocument/2006/relationships/image" Target="../media/image39.jpeg"/><Relationship Id="rId25" Type="http://schemas.openxmlformats.org/officeDocument/2006/relationships/image" Target="../media/image46.jpeg"/><Relationship Id="rId33" Type="http://schemas.openxmlformats.org/officeDocument/2006/relationships/image" Target="../media/image52.png"/><Relationship Id="rId38" Type="http://schemas.openxmlformats.org/officeDocument/2006/relationships/image" Target="../media/image56.jpeg"/><Relationship Id="rId2" Type="http://schemas.openxmlformats.org/officeDocument/2006/relationships/image" Target="../media/image25.png"/><Relationship Id="rId16" Type="http://schemas.openxmlformats.org/officeDocument/2006/relationships/image" Target="../media/image38.jpeg"/><Relationship Id="rId20" Type="http://schemas.openxmlformats.org/officeDocument/2006/relationships/image" Target="../media/image42.jpeg"/><Relationship Id="rId29" Type="http://schemas.openxmlformats.org/officeDocument/2006/relationships/image" Target="../media/image49.png"/><Relationship Id="rId1" Type="http://schemas.openxmlformats.org/officeDocument/2006/relationships/slideLayout" Target="../slideLayouts/slideLayout1.xml"/><Relationship Id="rId6" Type="http://schemas.openxmlformats.org/officeDocument/2006/relationships/image" Target="../media/image28.jpeg"/><Relationship Id="rId11" Type="http://schemas.openxmlformats.org/officeDocument/2006/relationships/image" Target="../media/image33.jpeg"/><Relationship Id="rId24" Type="http://schemas.openxmlformats.org/officeDocument/2006/relationships/image" Target="../media/image12.png"/><Relationship Id="rId32" Type="http://schemas.openxmlformats.org/officeDocument/2006/relationships/image" Target="../media/image51.png"/><Relationship Id="rId37" Type="http://schemas.openxmlformats.org/officeDocument/2006/relationships/image" Target="../media/image55.jpeg"/><Relationship Id="rId40" Type="http://schemas.openxmlformats.org/officeDocument/2006/relationships/image" Target="../media/image58.jpeg"/><Relationship Id="rId5" Type="http://schemas.openxmlformats.org/officeDocument/2006/relationships/image" Target="../media/image27.jpg"/><Relationship Id="rId15" Type="http://schemas.openxmlformats.org/officeDocument/2006/relationships/image" Target="../media/image37.jpeg"/><Relationship Id="rId23" Type="http://schemas.openxmlformats.org/officeDocument/2006/relationships/image" Target="../media/image45.jpeg"/><Relationship Id="rId28" Type="http://schemas.openxmlformats.org/officeDocument/2006/relationships/image" Target="../media/image48.jpg"/><Relationship Id="rId36" Type="http://schemas.openxmlformats.org/officeDocument/2006/relationships/image" Target="../media/image54.jpeg"/><Relationship Id="rId10" Type="http://schemas.openxmlformats.org/officeDocument/2006/relationships/image" Target="../media/image32.jpeg"/><Relationship Id="rId19" Type="http://schemas.openxmlformats.org/officeDocument/2006/relationships/image" Target="../media/image41.jpeg"/><Relationship Id="rId31" Type="http://schemas.openxmlformats.org/officeDocument/2006/relationships/hyperlink" Target="https://b2b.multitech.com.cy/en/product/hp-mouse-wireless-premium-24-ghz-3-buttons-black-great-either-hand-1yw" TargetMode="External"/><Relationship Id="rId4" Type="http://schemas.openxmlformats.org/officeDocument/2006/relationships/image" Target="../media/image26.jpeg"/><Relationship Id="rId9" Type="http://schemas.openxmlformats.org/officeDocument/2006/relationships/image" Target="../media/image31.jpeg"/><Relationship Id="rId14" Type="http://schemas.openxmlformats.org/officeDocument/2006/relationships/image" Target="../media/image36.jpeg"/><Relationship Id="rId22" Type="http://schemas.openxmlformats.org/officeDocument/2006/relationships/image" Target="../media/image44.jpeg"/><Relationship Id="rId27" Type="http://schemas.openxmlformats.org/officeDocument/2006/relationships/hyperlink" Target="https://b2b.multitech.com.cy/en/product/hp-mouse-envy-rechargeable-500-wireless-1600-dpi-laser-sensor-provides-accuracy-and" TargetMode="External"/><Relationship Id="rId30" Type="http://schemas.openxmlformats.org/officeDocument/2006/relationships/image" Target="../media/image50.jpeg"/><Relationship Id="rId35" Type="http://schemas.microsoft.com/office/2007/relationships/hdphoto" Target="../media/hdphoto2.wdp"/><Relationship Id="rId8" Type="http://schemas.openxmlformats.org/officeDocument/2006/relationships/image" Target="../media/image30.jpeg"/><Relationship Id="rId3" Type="http://schemas.microsoft.com/office/2007/relationships/hdphoto" Target="../media/hdphoto1.wdp"/></Relationships>
</file>

<file path=ppt/slides/_rels/slide3.xml.rels><?xml version="1.0" encoding="UTF-8" standalone="yes"?>
<Relationships xmlns="http://schemas.openxmlformats.org/package/2006/relationships"><Relationship Id="rId8" Type="http://schemas.openxmlformats.org/officeDocument/2006/relationships/image" Target="../media/image64.jpeg"/><Relationship Id="rId13" Type="http://schemas.openxmlformats.org/officeDocument/2006/relationships/image" Target="../media/image69.jpeg"/><Relationship Id="rId18" Type="http://schemas.openxmlformats.org/officeDocument/2006/relationships/image" Target="../media/image74.jpeg"/><Relationship Id="rId3" Type="http://schemas.openxmlformats.org/officeDocument/2006/relationships/image" Target="../media/image60.png"/><Relationship Id="rId21" Type="http://schemas.openxmlformats.org/officeDocument/2006/relationships/image" Target="../media/image77.png"/><Relationship Id="rId7" Type="http://schemas.openxmlformats.org/officeDocument/2006/relationships/image" Target="../media/image12.png"/><Relationship Id="rId12" Type="http://schemas.openxmlformats.org/officeDocument/2006/relationships/image" Target="../media/image68.jpeg"/><Relationship Id="rId17" Type="http://schemas.openxmlformats.org/officeDocument/2006/relationships/image" Target="../media/image73.jpeg"/><Relationship Id="rId2" Type="http://schemas.openxmlformats.org/officeDocument/2006/relationships/image" Target="../media/image59.jpg"/><Relationship Id="rId16" Type="http://schemas.openxmlformats.org/officeDocument/2006/relationships/image" Target="../media/image72.jpeg"/><Relationship Id="rId20" Type="http://schemas.openxmlformats.org/officeDocument/2006/relationships/image" Target="../media/image76.jpeg"/><Relationship Id="rId1" Type="http://schemas.openxmlformats.org/officeDocument/2006/relationships/slideLayout" Target="../slideLayouts/slideLayout1.xml"/><Relationship Id="rId6" Type="http://schemas.openxmlformats.org/officeDocument/2006/relationships/image" Target="../media/image63.jpg"/><Relationship Id="rId11" Type="http://schemas.openxmlformats.org/officeDocument/2006/relationships/image" Target="../media/image67.png"/><Relationship Id="rId5" Type="http://schemas.openxmlformats.org/officeDocument/2006/relationships/image" Target="../media/image62.jpeg"/><Relationship Id="rId15" Type="http://schemas.openxmlformats.org/officeDocument/2006/relationships/image" Target="../media/image71.jpeg"/><Relationship Id="rId10" Type="http://schemas.openxmlformats.org/officeDocument/2006/relationships/image" Target="../media/image66.jpeg"/><Relationship Id="rId19" Type="http://schemas.openxmlformats.org/officeDocument/2006/relationships/image" Target="../media/image75.jpeg"/><Relationship Id="rId4" Type="http://schemas.openxmlformats.org/officeDocument/2006/relationships/image" Target="../media/image61.jpeg"/><Relationship Id="rId9" Type="http://schemas.openxmlformats.org/officeDocument/2006/relationships/image" Target="../media/image65.jpeg"/><Relationship Id="rId14" Type="http://schemas.openxmlformats.org/officeDocument/2006/relationships/image" Target="../media/image70.jpeg"/></Relationships>
</file>

<file path=ppt/slides/_rels/slide4.xml.rels><?xml version="1.0" encoding="UTF-8" standalone="yes"?>
<Relationships xmlns="http://schemas.openxmlformats.org/package/2006/relationships"><Relationship Id="rId8" Type="http://schemas.openxmlformats.org/officeDocument/2006/relationships/image" Target="../media/image83.jpeg"/><Relationship Id="rId13" Type="http://schemas.openxmlformats.org/officeDocument/2006/relationships/image" Target="../media/image87.jpeg"/><Relationship Id="rId18" Type="http://schemas.openxmlformats.org/officeDocument/2006/relationships/image" Target="../media/image92.jpg"/><Relationship Id="rId26" Type="http://schemas.openxmlformats.org/officeDocument/2006/relationships/image" Target="../media/image100.jpeg"/><Relationship Id="rId3" Type="http://schemas.openxmlformats.org/officeDocument/2006/relationships/image" Target="../media/image78.jpeg"/><Relationship Id="rId21" Type="http://schemas.openxmlformats.org/officeDocument/2006/relationships/image" Target="../media/image95.jpeg"/><Relationship Id="rId7" Type="http://schemas.openxmlformats.org/officeDocument/2006/relationships/image" Target="../media/image82.jpeg"/><Relationship Id="rId12" Type="http://schemas.openxmlformats.org/officeDocument/2006/relationships/image" Target="../media/image12.png"/><Relationship Id="rId17" Type="http://schemas.openxmlformats.org/officeDocument/2006/relationships/image" Target="../media/image91.jpeg"/><Relationship Id="rId25" Type="http://schemas.openxmlformats.org/officeDocument/2006/relationships/image" Target="../media/image99.jpeg"/><Relationship Id="rId2" Type="http://schemas.openxmlformats.org/officeDocument/2006/relationships/notesSlide" Target="../notesSlides/notesSlide2.xml"/><Relationship Id="rId16" Type="http://schemas.openxmlformats.org/officeDocument/2006/relationships/image" Target="../media/image90.jpeg"/><Relationship Id="rId20" Type="http://schemas.openxmlformats.org/officeDocument/2006/relationships/image" Target="../media/image94.jpeg"/><Relationship Id="rId29" Type="http://schemas.openxmlformats.org/officeDocument/2006/relationships/image" Target="../media/image103.png"/><Relationship Id="rId1" Type="http://schemas.openxmlformats.org/officeDocument/2006/relationships/slideLayout" Target="../slideLayouts/slideLayout1.xml"/><Relationship Id="rId6" Type="http://schemas.openxmlformats.org/officeDocument/2006/relationships/image" Target="../media/image81.jpeg"/><Relationship Id="rId11" Type="http://schemas.openxmlformats.org/officeDocument/2006/relationships/image" Target="../media/image86.png"/><Relationship Id="rId24" Type="http://schemas.openxmlformats.org/officeDocument/2006/relationships/image" Target="../media/image98.jpeg"/><Relationship Id="rId5" Type="http://schemas.openxmlformats.org/officeDocument/2006/relationships/image" Target="../media/image80.jpeg"/><Relationship Id="rId15" Type="http://schemas.openxmlformats.org/officeDocument/2006/relationships/image" Target="../media/image89.jpeg"/><Relationship Id="rId23" Type="http://schemas.openxmlformats.org/officeDocument/2006/relationships/image" Target="../media/image97.jpeg"/><Relationship Id="rId28" Type="http://schemas.openxmlformats.org/officeDocument/2006/relationships/image" Target="../media/image102.jpeg"/><Relationship Id="rId10" Type="http://schemas.openxmlformats.org/officeDocument/2006/relationships/image" Target="../media/image85.jpeg"/><Relationship Id="rId19" Type="http://schemas.openxmlformats.org/officeDocument/2006/relationships/image" Target="../media/image93.jpeg"/><Relationship Id="rId4" Type="http://schemas.openxmlformats.org/officeDocument/2006/relationships/image" Target="../media/image79.jpeg"/><Relationship Id="rId9" Type="http://schemas.openxmlformats.org/officeDocument/2006/relationships/image" Target="../media/image84.jpeg"/><Relationship Id="rId14" Type="http://schemas.openxmlformats.org/officeDocument/2006/relationships/image" Target="../media/image88.jpeg"/><Relationship Id="rId22" Type="http://schemas.openxmlformats.org/officeDocument/2006/relationships/image" Target="../media/image96.jpg"/><Relationship Id="rId27" Type="http://schemas.openxmlformats.org/officeDocument/2006/relationships/image" Target="../media/image101.jpeg"/><Relationship Id="rId30" Type="http://schemas.openxmlformats.org/officeDocument/2006/relationships/image" Target="../media/image10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7" name="Picture 176">
            <a:extLst>
              <a:ext uri="{FF2B5EF4-FFF2-40B4-BE49-F238E27FC236}">
                <a16:creationId xmlns:a16="http://schemas.microsoft.com/office/drawing/2014/main" xmlns="" id="{05BAA4AE-F800-BBAC-803D-7881F32335D0}"/>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909407" y="2737810"/>
            <a:ext cx="736516" cy="736516"/>
          </a:xfrm>
          <a:prstGeom prst="rect">
            <a:avLst/>
          </a:prstGeom>
        </p:spPr>
      </p:pic>
      <p:pic>
        <p:nvPicPr>
          <p:cNvPr id="1024" name="Picture 1023" descr="A picture containing accessory, case&#10;&#10;Description automatically generated">
            <a:extLst>
              <a:ext uri="{FF2B5EF4-FFF2-40B4-BE49-F238E27FC236}">
                <a16:creationId xmlns:a16="http://schemas.microsoft.com/office/drawing/2014/main" xmlns="" id="{212854C5-DED2-6754-F422-881D3C5E0077}"/>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2592408" y="4059691"/>
            <a:ext cx="826618" cy="696100"/>
          </a:xfrm>
          <a:prstGeom prst="rect">
            <a:avLst/>
          </a:prstGeom>
        </p:spPr>
      </p:pic>
      <p:pic>
        <p:nvPicPr>
          <p:cNvPr id="36" name="Picture 35">
            <a:extLst>
              <a:ext uri="{FF2B5EF4-FFF2-40B4-BE49-F238E27FC236}">
                <a16:creationId xmlns:a16="http://schemas.microsoft.com/office/drawing/2014/main" xmlns="" id="{DC9E8235-0B78-F05E-05B6-039A822C0DE0}"/>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7251552" y="2642109"/>
            <a:ext cx="753555" cy="753555"/>
          </a:xfrm>
          <a:prstGeom prst="rect">
            <a:avLst/>
          </a:prstGeom>
        </p:spPr>
      </p:pic>
      <p:pic>
        <p:nvPicPr>
          <p:cNvPr id="24" name="Picture 4" descr="https://b2b.multitech.com.cy/sites/default/files/styles/picl/public/products/242975988.1666169412.JPG?itok=NiR112JF"/>
          <p:cNvPicPr>
            <a:picLocks noChangeAspect="1" noChangeArrowheads="1"/>
          </p:cNvPicPr>
          <p:nvPr/>
        </p:nvPicPr>
        <p:blipFill rotWithShape="1">
          <a:blip r:embed="rId6" cstate="email">
            <a:extLst>
              <a:ext uri="{28A0092B-C50C-407E-A947-70E740481C1C}">
                <a14:useLocalDpi xmlns:a14="http://schemas.microsoft.com/office/drawing/2010/main"/>
              </a:ext>
            </a:extLst>
          </a:blip>
          <a:srcRect l="16088" r="12705"/>
          <a:stretch/>
        </p:blipFill>
        <p:spPr bwMode="auto">
          <a:xfrm>
            <a:off x="1426918" y="1402960"/>
            <a:ext cx="524651" cy="736803"/>
          </a:xfrm>
          <a:prstGeom prst="rect">
            <a:avLst/>
          </a:prstGeom>
          <a:noFill/>
          <a:extLst>
            <a:ext uri="{909E8E84-426E-40DD-AFC4-6F175D3DCCD1}">
              <a14:hiddenFill xmlns:a14="http://schemas.microsoft.com/office/drawing/2010/main">
                <a:solidFill>
                  <a:srgbClr val="FFFFFF"/>
                </a:solidFill>
              </a14:hiddenFill>
            </a:ext>
          </a:extLst>
        </p:spPr>
      </p:pic>
      <p:pic>
        <p:nvPicPr>
          <p:cNvPr id="215" name="Picture 2" descr="https://b2b.multitech.com.cy/sites/default/files/styles/picl/public/products/195288805.1689242294.JPG?itok=p4IND0zh"/>
          <p:cNvPicPr>
            <a:picLocks noChangeAspect="1" noChangeArrowheads="1"/>
          </p:cNvPicPr>
          <p:nvPr/>
        </p:nvPicPr>
        <p:blipFill rotWithShape="1">
          <a:blip r:embed="rId7" cstate="email">
            <a:extLst>
              <a:ext uri="{28A0092B-C50C-407E-A947-70E740481C1C}">
                <a14:useLocalDpi xmlns:a14="http://schemas.microsoft.com/office/drawing/2010/main"/>
              </a:ext>
            </a:extLst>
          </a:blip>
          <a:srcRect l="11847" r="11005"/>
          <a:stretch/>
        </p:blipFill>
        <p:spPr bwMode="auto">
          <a:xfrm>
            <a:off x="4030678" y="131417"/>
            <a:ext cx="611005" cy="792000"/>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18"/>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2740767" y="140240"/>
            <a:ext cx="591347" cy="724584"/>
          </a:xfrm>
          <a:prstGeom prst="rect">
            <a:avLst/>
          </a:prstGeom>
        </p:spPr>
      </p:pic>
      <p:pic>
        <p:nvPicPr>
          <p:cNvPr id="76" name="Picture 75" descr="A close-up of a briefcase&#10;&#10;Description automatically generated with medium confidence">
            <a:extLst>
              <a:ext uri="{FF2B5EF4-FFF2-40B4-BE49-F238E27FC236}">
                <a16:creationId xmlns:a16="http://schemas.microsoft.com/office/drawing/2014/main" xmlns="" id="{D1000882-7DF2-B108-37EB-69303564714E}"/>
              </a:ext>
            </a:extLst>
          </p:cNvPr>
          <p:cNvPicPr>
            <a:picLocks noChangeAspect="1"/>
          </p:cNvPicPr>
          <p:nvPr/>
        </p:nvPicPr>
        <p:blipFill>
          <a:blip r:embed="rId9" cstate="email">
            <a:extLst>
              <a:ext uri="{28A0092B-C50C-407E-A947-70E740481C1C}">
                <a14:useLocalDpi xmlns:a14="http://schemas.microsoft.com/office/drawing/2010/main"/>
              </a:ext>
            </a:extLst>
          </a:blip>
          <a:stretch>
            <a:fillRect/>
          </a:stretch>
        </p:blipFill>
        <p:spPr>
          <a:xfrm>
            <a:off x="2715910" y="1442227"/>
            <a:ext cx="505905" cy="697536"/>
          </a:xfrm>
          <a:prstGeom prst="rect">
            <a:avLst/>
          </a:prstGeom>
        </p:spPr>
      </p:pic>
      <p:pic>
        <p:nvPicPr>
          <p:cNvPr id="11" name="Picture 10"/>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a:off x="5111812" y="2772684"/>
            <a:ext cx="799885" cy="626980"/>
          </a:xfrm>
          <a:prstGeom prst="rect">
            <a:avLst/>
          </a:prstGeom>
        </p:spPr>
      </p:pic>
      <p:pic>
        <p:nvPicPr>
          <p:cNvPr id="1033" name="Picture 1032" descr="A picture containing accessory, case, bag&#10;&#10;Description automatically generated">
            <a:extLst>
              <a:ext uri="{FF2B5EF4-FFF2-40B4-BE49-F238E27FC236}">
                <a16:creationId xmlns:a16="http://schemas.microsoft.com/office/drawing/2014/main" xmlns="" id="{3F60C77F-DBED-BB4C-E625-C63848575D13}"/>
              </a:ext>
            </a:extLst>
          </p:cNvPr>
          <p:cNvPicPr>
            <a:picLocks noChangeAspect="1"/>
          </p:cNvPicPr>
          <p:nvPr/>
        </p:nvPicPr>
        <p:blipFill>
          <a:blip r:embed="rId11" cstate="email">
            <a:extLst>
              <a:ext uri="{28A0092B-C50C-407E-A947-70E740481C1C}">
                <a14:useLocalDpi xmlns:a14="http://schemas.microsoft.com/office/drawing/2010/main"/>
              </a:ext>
            </a:extLst>
          </a:blip>
          <a:stretch>
            <a:fillRect/>
          </a:stretch>
        </p:blipFill>
        <p:spPr>
          <a:xfrm>
            <a:off x="6543741" y="4121386"/>
            <a:ext cx="845871" cy="696081"/>
          </a:xfrm>
          <a:prstGeom prst="rect">
            <a:avLst/>
          </a:prstGeom>
        </p:spPr>
      </p:pic>
      <p:pic>
        <p:nvPicPr>
          <p:cNvPr id="9" name="Picture 8" descr="A person and person walking with a bicycle&#10;&#10;Description automatically generated">
            <a:extLst>
              <a:ext uri="{FF2B5EF4-FFF2-40B4-BE49-F238E27FC236}">
                <a16:creationId xmlns:a16="http://schemas.microsoft.com/office/drawing/2014/main" xmlns="" id="{7E446033-F166-3AC3-EB9C-1EE309672245}"/>
              </a:ext>
            </a:extLst>
          </p:cNvPr>
          <p:cNvPicPr>
            <a:picLocks noChangeAspect="1"/>
          </p:cNvPicPr>
          <p:nvPr/>
        </p:nvPicPr>
        <p:blipFill>
          <a:blip r:embed="rId12" cstate="email">
            <a:extLst>
              <a:ext uri="{28A0092B-C50C-407E-A947-70E740481C1C}">
                <a14:useLocalDpi xmlns:a14="http://schemas.microsoft.com/office/drawing/2010/main"/>
              </a:ext>
            </a:extLst>
          </a:blip>
          <a:stretch>
            <a:fillRect/>
          </a:stretch>
        </p:blipFill>
        <p:spPr>
          <a:xfrm>
            <a:off x="8" y="0"/>
            <a:ext cx="1565219" cy="1033021"/>
          </a:xfrm>
          <a:prstGeom prst="rect">
            <a:avLst/>
          </a:prstGeom>
        </p:spPr>
      </p:pic>
      <p:pic>
        <p:nvPicPr>
          <p:cNvPr id="34" name="Picture 33" descr="A black bag with a strap&#10;&#10;Description automatically generated">
            <a:extLst>
              <a:ext uri="{FF2B5EF4-FFF2-40B4-BE49-F238E27FC236}">
                <a16:creationId xmlns:a16="http://schemas.microsoft.com/office/drawing/2014/main" xmlns="" id="{9AE478D3-DCCA-B430-42FA-B1914FC8BD88}"/>
              </a:ext>
            </a:extLst>
          </p:cNvPr>
          <p:cNvPicPr>
            <a:picLocks noChangeAspect="1"/>
          </p:cNvPicPr>
          <p:nvPr/>
        </p:nvPicPr>
        <p:blipFill>
          <a:blip r:embed="rId13" cstate="email">
            <a:extLst>
              <a:ext uri="{28A0092B-C50C-407E-A947-70E740481C1C}">
                <a14:useLocalDpi xmlns:a14="http://schemas.microsoft.com/office/drawing/2010/main"/>
              </a:ext>
            </a:extLst>
          </a:blip>
          <a:stretch>
            <a:fillRect/>
          </a:stretch>
        </p:blipFill>
        <p:spPr>
          <a:xfrm>
            <a:off x="5539551" y="1414096"/>
            <a:ext cx="714472" cy="721690"/>
          </a:xfrm>
          <a:prstGeom prst="rect">
            <a:avLst/>
          </a:prstGeom>
        </p:spPr>
      </p:pic>
      <p:sp>
        <p:nvSpPr>
          <p:cNvPr id="119" name="Rectangle 118">
            <a:extLst>
              <a:ext uri="{FF2B5EF4-FFF2-40B4-BE49-F238E27FC236}">
                <a16:creationId xmlns:a16="http://schemas.microsoft.com/office/drawing/2014/main" xmlns="" id="{415C9401-2E93-F4E4-25A3-CE67D5913FC1}"/>
              </a:ext>
            </a:extLst>
          </p:cNvPr>
          <p:cNvSpPr/>
          <p:nvPr/>
        </p:nvSpPr>
        <p:spPr>
          <a:xfrm>
            <a:off x="859972" y="-4509"/>
            <a:ext cx="1833579" cy="1036970"/>
          </a:xfrm>
          <a:prstGeom prst="rect">
            <a:avLst/>
          </a:prstGeom>
          <a:solidFill>
            <a:srgbClr val="8BA9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9" name="Rectangle 128"/>
          <p:cNvSpPr/>
          <p:nvPr/>
        </p:nvSpPr>
        <p:spPr>
          <a:xfrm>
            <a:off x="11370" y="6441183"/>
            <a:ext cx="9905999" cy="465483"/>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HP Simplified" panose="020B0604020204020204" pitchFamily="34" charset="0"/>
            </a:endParaRPr>
          </a:p>
        </p:txBody>
      </p:sp>
      <p:sp>
        <p:nvSpPr>
          <p:cNvPr id="43" name="Rectangle 42"/>
          <p:cNvSpPr/>
          <p:nvPr/>
        </p:nvSpPr>
        <p:spPr>
          <a:xfrm>
            <a:off x="6786183" y="132"/>
            <a:ext cx="1357035" cy="207749"/>
          </a:xfrm>
          <a:prstGeom prst="rect">
            <a:avLst/>
          </a:prstGeom>
        </p:spPr>
        <p:txBody>
          <a:bodyPr wrap="square">
            <a:spAutoFit/>
          </a:bodyPr>
          <a:lstStyle/>
          <a:p>
            <a:pPr algn="ctr"/>
            <a:r>
              <a:rPr lang="en-US" sz="750" dirty="0">
                <a:solidFill>
                  <a:schemeClr val="tx1">
                    <a:lumMod val="50000"/>
                    <a:lumOff val="50000"/>
                  </a:schemeClr>
                </a:solidFill>
                <a:latin typeface="HP Simplified" panose="020B0604020204020204" pitchFamily="34" charset="0"/>
              </a:rPr>
              <a:t>HP 15.6" PRELUDE BACKPACK </a:t>
            </a:r>
          </a:p>
        </p:txBody>
      </p:sp>
      <p:sp>
        <p:nvSpPr>
          <p:cNvPr id="4" name="Rectangle 3"/>
          <p:cNvSpPr/>
          <p:nvPr/>
        </p:nvSpPr>
        <p:spPr>
          <a:xfrm>
            <a:off x="1108956" y="-12858"/>
            <a:ext cx="1284387" cy="338554"/>
          </a:xfrm>
          <a:prstGeom prst="rect">
            <a:avLst/>
          </a:prstGeom>
        </p:spPr>
        <p:txBody>
          <a:bodyPr wrap="square">
            <a:spAutoFit/>
          </a:bodyPr>
          <a:lstStyle/>
          <a:p>
            <a:r>
              <a:rPr lang="en-GB" sz="800" dirty="0">
                <a:latin typeface="HP Simplified" panose="020B0604020204020204" pitchFamily="34" charset="0"/>
              </a:rPr>
              <a:t>HP ACCESSORIES &amp; OPTIONS </a:t>
            </a:r>
            <a:r>
              <a:rPr lang="en-GB" sz="800" dirty="0">
                <a:solidFill>
                  <a:schemeClr val="bg1"/>
                </a:solidFill>
                <a:latin typeface="HP Simplified" panose="020B0604020204020204" pitchFamily="34" charset="0"/>
              </a:rPr>
              <a:t>CARRY CASES</a:t>
            </a:r>
          </a:p>
        </p:txBody>
      </p:sp>
      <p:sp>
        <p:nvSpPr>
          <p:cNvPr id="105" name="Rectangle 104"/>
          <p:cNvSpPr/>
          <p:nvPr/>
        </p:nvSpPr>
        <p:spPr>
          <a:xfrm>
            <a:off x="820025" y="302724"/>
            <a:ext cx="1582392" cy="200055"/>
          </a:xfrm>
          <a:prstGeom prst="rect">
            <a:avLst/>
          </a:prstGeom>
        </p:spPr>
        <p:txBody>
          <a:bodyPr wrap="square">
            <a:spAutoFit/>
          </a:bodyPr>
          <a:lstStyle/>
          <a:p>
            <a:r>
              <a:rPr lang="en-US" sz="700" dirty="0" smtClean="0">
                <a:latin typeface="HP Simplified" panose="020B0604020204020204" pitchFamily="34" charset="0"/>
                <a:cs typeface="Arial" panose="020B0604020202020204" pitchFamily="34" charset="0"/>
              </a:rPr>
              <a:t>Retail File July 2025 </a:t>
            </a:r>
            <a:r>
              <a:rPr lang="en-GB" sz="700" dirty="0">
                <a:latin typeface="HP Simplified" panose="020B0604020204020204" pitchFamily="34" charset="0"/>
                <a:cs typeface="Arial" panose="020B0604020202020204" pitchFamily="34" charset="0"/>
              </a:rPr>
              <a:t>Page 1/</a:t>
            </a:r>
            <a:r>
              <a:rPr lang="en-US" sz="700" dirty="0">
                <a:latin typeface="HP Simplified" panose="020B0604020204020204" pitchFamily="34" charset="0"/>
                <a:cs typeface="Arial" panose="020B0604020202020204" pitchFamily="34" charset="0"/>
              </a:rPr>
              <a:t>4</a:t>
            </a:r>
            <a:endParaRPr lang="en-GB" sz="700" dirty="0">
              <a:latin typeface="HP Simplified" panose="020B0604020204020204" pitchFamily="34" charset="0"/>
              <a:cs typeface="Arial" panose="020B0604020202020204" pitchFamily="34" charset="0"/>
            </a:endParaRPr>
          </a:p>
        </p:txBody>
      </p:sp>
      <p:sp>
        <p:nvSpPr>
          <p:cNvPr id="110" name="Rectangle 109"/>
          <p:cNvSpPr/>
          <p:nvPr/>
        </p:nvSpPr>
        <p:spPr>
          <a:xfrm>
            <a:off x="817886" y="414842"/>
            <a:ext cx="1598027" cy="307777"/>
          </a:xfrm>
          <a:prstGeom prst="rect">
            <a:avLst/>
          </a:prstGeom>
        </p:spPr>
        <p:txBody>
          <a:bodyPr wrap="square">
            <a:spAutoFit/>
          </a:bodyPr>
          <a:lstStyle/>
          <a:p>
            <a:r>
              <a:rPr lang="en-US" sz="700" dirty="0">
                <a:latin typeface="HP Simplified" panose="020B0604020204020204" pitchFamily="34" charset="0"/>
                <a:cs typeface="Arial" panose="020B0604020202020204" pitchFamily="34" charset="0"/>
              </a:rPr>
              <a:t>Promo prices are valid until </a:t>
            </a:r>
            <a:r>
              <a:rPr lang="en-US" sz="700" dirty="0" smtClean="0">
                <a:latin typeface="HP Simplified" panose="020B0604020204020204" pitchFamily="34" charset="0"/>
                <a:cs typeface="Arial" panose="020B0604020202020204" pitchFamily="34" charset="0"/>
              </a:rPr>
              <a:t>31/07 or </a:t>
            </a:r>
            <a:r>
              <a:rPr lang="en-US" sz="700" dirty="0">
                <a:latin typeface="HP Simplified" panose="020B0604020204020204" pitchFamily="34" charset="0"/>
                <a:cs typeface="Arial" panose="020B0604020202020204" pitchFamily="34" charset="0"/>
              </a:rPr>
              <a:t>until stock </a:t>
            </a:r>
            <a:r>
              <a:rPr lang="en-US" sz="700" dirty="0" smtClean="0">
                <a:latin typeface="HP Simplified" panose="020B0604020204020204" pitchFamily="34" charset="0"/>
                <a:cs typeface="Arial" panose="020B0604020202020204" pitchFamily="34" charset="0"/>
              </a:rPr>
              <a:t>last</a:t>
            </a:r>
            <a:endParaRPr lang="en-US" sz="700" dirty="0">
              <a:latin typeface="HP Simplified" panose="020B0604020204020204" pitchFamily="34" charset="0"/>
              <a:cs typeface="Arial" panose="020B0604020202020204" pitchFamily="34" charset="0"/>
            </a:endParaRPr>
          </a:p>
        </p:txBody>
      </p:sp>
      <p:sp>
        <p:nvSpPr>
          <p:cNvPr id="113" name="Rectangle 112"/>
          <p:cNvSpPr/>
          <p:nvPr/>
        </p:nvSpPr>
        <p:spPr>
          <a:xfrm>
            <a:off x="6572512" y="6437888"/>
            <a:ext cx="1035460" cy="369332"/>
          </a:xfrm>
          <a:prstGeom prst="rect">
            <a:avLst/>
          </a:prstGeom>
        </p:spPr>
        <p:txBody>
          <a:bodyPr wrap="square">
            <a:spAutoFit/>
          </a:bodyPr>
          <a:lstStyle/>
          <a:p>
            <a:pPr algn="ctr"/>
            <a:r>
              <a:rPr lang="en-US" sz="600" dirty="0">
                <a:latin typeface="HP Simplified" panose="020B0604020204020204" pitchFamily="34" charset="0"/>
                <a:cs typeface="Calibri" pitchFamily="34" charset="0"/>
              </a:rPr>
              <a:t>Call now on</a:t>
            </a:r>
            <a:r>
              <a:rPr lang="en-US" sz="600" dirty="0" smtClean="0">
                <a:latin typeface="HP Simplified" panose="020B0604020204020204" pitchFamily="34" charset="0"/>
                <a:cs typeface="Calibri" pitchFamily="34" charset="0"/>
              </a:rPr>
              <a:t>:</a:t>
            </a:r>
            <a:endParaRPr lang="en-US" sz="600" dirty="0">
              <a:latin typeface="HP Simplified" panose="020B0604020204020204" pitchFamily="34" charset="0"/>
              <a:cs typeface="Calibri" pitchFamily="34" charset="0"/>
            </a:endParaRPr>
          </a:p>
          <a:p>
            <a:pPr algn="ctr"/>
            <a:r>
              <a:rPr lang="en-US" sz="600" dirty="0">
                <a:latin typeface="HP Simplified" panose="020B0604020204020204" pitchFamily="34" charset="0"/>
                <a:cs typeface="Calibri" pitchFamily="34" charset="0"/>
              </a:rPr>
              <a:t>Mail on: </a:t>
            </a:r>
          </a:p>
          <a:p>
            <a:pPr algn="ctr"/>
            <a:endParaRPr lang="en-US" sz="600" dirty="0">
              <a:latin typeface="HP Simplified" panose="020B0604020204020204" pitchFamily="34" charset="0"/>
              <a:cs typeface="Calibri" pitchFamily="34" charset="0"/>
            </a:endParaRPr>
          </a:p>
        </p:txBody>
      </p:sp>
      <p:sp>
        <p:nvSpPr>
          <p:cNvPr id="120" name="Rectangle 119"/>
          <p:cNvSpPr/>
          <p:nvPr/>
        </p:nvSpPr>
        <p:spPr>
          <a:xfrm>
            <a:off x="-6031" y="6393880"/>
            <a:ext cx="3994403" cy="461665"/>
          </a:xfrm>
          <a:prstGeom prst="rect">
            <a:avLst/>
          </a:prstGeom>
          <a:ln>
            <a:no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600" dirty="0">
                <a:latin typeface="HP Simplified" panose="020B0604020204020204" pitchFamily="34" charset="0"/>
                <a:cs typeface="Calibri" pitchFamily="34" charset="0"/>
              </a:rPr>
              <a:t>Prices, promotions, specifications, availability and terms of offers may change without notice. Despite our best efforts, </a:t>
            </a:r>
          </a:p>
          <a:p>
            <a:pPr algn="just"/>
            <a:r>
              <a:rPr lang="en-GB" sz="600" dirty="0">
                <a:latin typeface="HP Simplified" panose="020B0604020204020204" pitchFamily="34" charset="0"/>
                <a:cs typeface="Calibri" pitchFamily="34" charset="0"/>
              </a:rPr>
              <a:t>a small number of items may contain pricing, typography, or photography errors. Correct prices and promotions are validated at the time your order is placed. Recycling fees are not included in the Dealer &amp; Retail File. Delivery and installation charges are not included. </a:t>
            </a:r>
            <a:r>
              <a:rPr lang="en-US" sz="600" dirty="0">
                <a:latin typeface="HP Simplified" panose="020B0604020204020204" pitchFamily="34" charset="0"/>
                <a:cs typeface="Calibri" pitchFamily="34" charset="0"/>
              </a:rPr>
              <a:t>Products' warranty is the warranty given by the manufacturer.</a:t>
            </a:r>
            <a:r>
              <a:rPr lang="en-GB" sz="600" dirty="0">
                <a:latin typeface="HP Simplified" panose="020B0604020204020204" pitchFamily="34" charset="0"/>
                <a:cs typeface="Calibri" pitchFamily="34" charset="0"/>
              </a:rPr>
              <a:t>  VAT is </a:t>
            </a:r>
            <a:r>
              <a:rPr lang="en-GB" sz="600" dirty="0" smtClean="0">
                <a:latin typeface="HP Simplified" panose="020B0604020204020204" pitchFamily="34" charset="0"/>
                <a:cs typeface="Calibri" pitchFamily="34" charset="0"/>
              </a:rPr>
              <a:t>included</a:t>
            </a:r>
            <a:endParaRPr lang="en-GB" sz="600" dirty="0">
              <a:latin typeface="HP Simplified" panose="020B0604020204020204" pitchFamily="34" charset="0"/>
              <a:cs typeface="Calibri" pitchFamily="34" charset="0"/>
            </a:endParaRPr>
          </a:p>
        </p:txBody>
      </p:sp>
      <p:sp>
        <p:nvSpPr>
          <p:cNvPr id="26" name="TextBox 25">
            <a:extLst>
              <a:ext uri="{FF2B5EF4-FFF2-40B4-BE49-F238E27FC236}">
                <a16:creationId xmlns:a16="http://schemas.microsoft.com/office/drawing/2014/main" xmlns="" id="{ED3B2768-8548-4B59-A369-6A27C30E9C0B}"/>
              </a:ext>
            </a:extLst>
          </p:cNvPr>
          <p:cNvSpPr txBox="1"/>
          <p:nvPr/>
        </p:nvSpPr>
        <p:spPr>
          <a:xfrm>
            <a:off x="5808999" y="300452"/>
            <a:ext cx="973288" cy="892552"/>
          </a:xfrm>
          <a:prstGeom prst="rect">
            <a:avLst/>
          </a:prstGeom>
          <a:noFill/>
        </p:spPr>
        <p:txBody>
          <a:bodyPr wrap="square" rtlCol="0">
            <a:spAutoFit/>
          </a:bodyPr>
          <a:lstStyle/>
          <a:p>
            <a:pPr fontAlgn="t"/>
            <a:r>
              <a:rPr lang="en-GB" sz="750" dirty="0">
                <a:solidFill>
                  <a:srgbClr val="000000"/>
                </a:solidFill>
                <a:latin typeface="HP Simplified" panose="020B0604020204020204" pitchFamily="34" charset="0"/>
              </a:rPr>
              <a:t>4Z513AA </a:t>
            </a:r>
            <a:r>
              <a:rPr lang="en-US" sz="750" dirty="0">
                <a:solidFill>
                  <a:srgbClr val="000000"/>
                </a:solidFill>
                <a:latin typeface="HP Simplified" panose="020B0604020204020204" pitchFamily="34" charset="0"/>
              </a:rPr>
              <a:t>HP CARRY CASE PRELUDE PRO 15.6'' </a:t>
            </a:r>
            <a:r>
              <a:rPr lang="en-US" sz="750" dirty="0" smtClean="0">
                <a:solidFill>
                  <a:srgbClr val="000000"/>
                </a:solidFill>
                <a:latin typeface="HP Simplified" panose="020B0604020204020204" pitchFamily="34" charset="0"/>
              </a:rPr>
              <a:t> BACKPACK</a:t>
            </a:r>
            <a:r>
              <a:rPr lang="en-US" sz="750" dirty="0">
                <a:solidFill>
                  <a:srgbClr val="000000"/>
                </a:solidFill>
                <a:latin typeface="HP Simplified" panose="020B0604020204020204" pitchFamily="34" charset="0"/>
              </a:rPr>
              <a:t>, </a:t>
            </a:r>
            <a:r>
              <a:rPr lang="el-GR" sz="750" dirty="0" smtClean="0">
                <a:solidFill>
                  <a:srgbClr val="FF0000"/>
                </a:solidFill>
                <a:latin typeface="HP Simplified" panose="020B0604020204020204" pitchFamily="34" charset="0"/>
              </a:rPr>
              <a:t>38.10 </a:t>
            </a:r>
            <a:r>
              <a:rPr lang="en-GB" sz="750" b="0" i="0" u="none" strike="noStrike" kern="1200" dirty="0" smtClean="0">
                <a:solidFill>
                  <a:srgbClr val="FF0000"/>
                </a:solidFill>
                <a:effectLst/>
                <a:latin typeface="HP Simplified" panose="020B0604020204020204" pitchFamily="34" charset="0"/>
              </a:rPr>
              <a:t>€</a:t>
            </a:r>
            <a:endParaRPr lang="el-GR" sz="750" b="0" i="0" u="none" strike="noStrike" kern="1200" dirty="0">
              <a:solidFill>
                <a:srgbClr val="FF0000"/>
              </a:solidFill>
              <a:effectLst/>
              <a:latin typeface="HP Simplified" panose="020B0604020204020204" pitchFamily="34" charset="0"/>
            </a:endParaRPr>
          </a:p>
          <a:p>
            <a:pPr fontAlgn="t"/>
            <a:endParaRPr lang="en-US" sz="750" i="1" dirty="0">
              <a:solidFill>
                <a:srgbClr val="92D050"/>
              </a:solidFill>
              <a:latin typeface="HP Simplified" panose="020B0604020204020204" pitchFamily="34" charset="0"/>
              <a:ea typeface="Calibri" panose="020F0502020204030204" pitchFamily="34" charset="0"/>
            </a:endParaRPr>
          </a:p>
          <a:p>
            <a:pPr fontAlgn="t"/>
            <a:r>
              <a:rPr lang="en-GB" sz="750" b="0" i="0" u="none" strike="noStrike" kern="1200" dirty="0">
                <a:solidFill>
                  <a:srgbClr val="FF0000"/>
                </a:solidFill>
                <a:effectLst/>
                <a:latin typeface="HP Simplified" panose="020B0604020204020204" pitchFamily="34" charset="0"/>
              </a:rPr>
              <a:t/>
            </a:r>
            <a:br>
              <a:rPr lang="en-GB" sz="750" b="0" i="0" u="none" strike="noStrike" kern="1200" dirty="0">
                <a:solidFill>
                  <a:srgbClr val="FF0000"/>
                </a:solidFill>
                <a:effectLst/>
                <a:latin typeface="HP Simplified" panose="020B0604020204020204" pitchFamily="34" charset="0"/>
              </a:rPr>
            </a:br>
            <a:endParaRPr lang="en-US" sz="700" i="1" dirty="0">
              <a:solidFill>
                <a:srgbClr val="92D050"/>
              </a:solidFill>
              <a:ea typeface="Calibri" panose="020F0502020204030204" pitchFamily="34" charset="0"/>
            </a:endParaRPr>
          </a:p>
        </p:txBody>
      </p:sp>
      <p:sp>
        <p:nvSpPr>
          <p:cNvPr id="42" name="TextBox 41">
            <a:extLst>
              <a:ext uri="{FF2B5EF4-FFF2-40B4-BE49-F238E27FC236}">
                <a16:creationId xmlns:a16="http://schemas.microsoft.com/office/drawing/2014/main" xmlns="" id="{AD06B66B-1006-408F-B560-B76614CD462D}"/>
              </a:ext>
            </a:extLst>
          </p:cNvPr>
          <p:cNvSpPr txBox="1"/>
          <p:nvPr/>
        </p:nvSpPr>
        <p:spPr>
          <a:xfrm>
            <a:off x="9111181" y="205185"/>
            <a:ext cx="751451" cy="892552"/>
          </a:xfrm>
          <a:prstGeom prst="rect">
            <a:avLst/>
          </a:prstGeom>
          <a:noFill/>
        </p:spPr>
        <p:txBody>
          <a:bodyPr wrap="square" rtlCol="0">
            <a:spAutoFit/>
          </a:bodyPr>
          <a:lstStyle/>
          <a:p>
            <a:pPr fontAlgn="t"/>
            <a:r>
              <a:rPr lang="en-GB" sz="750" b="0" i="0" u="none" strike="noStrike" kern="1200" dirty="0">
                <a:solidFill>
                  <a:srgbClr val="000000"/>
                </a:solidFill>
                <a:effectLst/>
                <a:latin typeface="HP Simplified" panose="020B0604020204020204" pitchFamily="34" charset="0"/>
              </a:rPr>
              <a:t>2Z8A3AA</a:t>
            </a:r>
            <a:r>
              <a:rPr lang="en-GB" sz="750" dirty="0">
                <a:latin typeface="HP Simplified" panose="020B0604020204020204" pitchFamily="34" charset="0"/>
              </a:rPr>
              <a:t> </a:t>
            </a:r>
            <a:r>
              <a:rPr lang="en-GB" sz="750" b="0" i="0" u="none" strike="noStrike" kern="1200" dirty="0">
                <a:solidFill>
                  <a:srgbClr val="000000"/>
                </a:solidFill>
                <a:effectLst/>
                <a:latin typeface="HP Simplified" panose="020B0604020204020204" pitchFamily="34" charset="0"/>
              </a:rPr>
              <a:t>HP CARRY CASE TRAVEL 15.6‘’ BACKPACK, GREY</a:t>
            </a:r>
            <a:r>
              <a:rPr lang="en-GB" sz="750" dirty="0">
                <a:latin typeface="HP Simplified" panose="020B0604020204020204" pitchFamily="34" charset="0"/>
              </a:rPr>
              <a:t>, </a:t>
            </a:r>
            <a:r>
              <a:rPr lang="el-GR" sz="750" b="0" i="0" u="none" strike="noStrike" kern="1200" dirty="0" smtClean="0">
                <a:solidFill>
                  <a:srgbClr val="FF0000"/>
                </a:solidFill>
                <a:effectLst/>
                <a:latin typeface="HP Simplified" panose="020B0604020204020204" pitchFamily="34" charset="0"/>
              </a:rPr>
              <a:t>47.60 </a:t>
            </a:r>
            <a:r>
              <a:rPr lang="en-GB" sz="750" b="0" i="0" u="none" strike="noStrike" kern="1200" dirty="0" smtClean="0">
                <a:solidFill>
                  <a:srgbClr val="FF0000"/>
                </a:solidFill>
                <a:effectLst/>
                <a:latin typeface="HP Simplified" panose="020B0604020204020204" pitchFamily="34" charset="0"/>
              </a:rPr>
              <a:t>€</a:t>
            </a:r>
            <a:endParaRPr lang="en-GB" sz="750" b="0" i="0" u="none" strike="noStrike" kern="1200" dirty="0">
              <a:solidFill>
                <a:srgbClr val="FF0000"/>
              </a:solidFill>
              <a:effectLst/>
              <a:latin typeface="HP Simplified" panose="020B0604020204020204" pitchFamily="34" charset="0"/>
            </a:endParaRPr>
          </a:p>
          <a:p>
            <a:pPr fontAlgn="t"/>
            <a:r>
              <a:rPr lang="en-GB" sz="750" b="0" i="0" u="none" strike="noStrike" kern="1200" dirty="0">
                <a:solidFill>
                  <a:srgbClr val="FF0000"/>
                </a:solidFill>
                <a:effectLst/>
                <a:latin typeface="HP Simplified" panose="020B0604020204020204" pitchFamily="34" charset="0"/>
              </a:rPr>
              <a:t/>
            </a:r>
            <a:br>
              <a:rPr lang="en-GB" sz="750" b="0" i="0" u="none" strike="noStrike" kern="1200" dirty="0">
                <a:solidFill>
                  <a:srgbClr val="FF0000"/>
                </a:solidFill>
                <a:effectLst/>
                <a:latin typeface="HP Simplified" panose="020B0604020204020204" pitchFamily="34" charset="0"/>
              </a:rPr>
            </a:br>
            <a:endParaRPr lang="en-US" sz="700" i="1" dirty="0">
              <a:solidFill>
                <a:srgbClr val="92D050"/>
              </a:solidFill>
              <a:ea typeface="Calibri" panose="020F0502020204030204" pitchFamily="34" charset="0"/>
            </a:endParaRPr>
          </a:p>
        </p:txBody>
      </p:sp>
      <p:sp>
        <p:nvSpPr>
          <p:cNvPr id="134" name="TextBox 133">
            <a:extLst>
              <a:ext uri="{FF2B5EF4-FFF2-40B4-BE49-F238E27FC236}">
                <a16:creationId xmlns:a16="http://schemas.microsoft.com/office/drawing/2014/main" xmlns="" id="{6C8D40EA-E272-4BEB-959E-0817157B6EBD}"/>
              </a:ext>
            </a:extLst>
          </p:cNvPr>
          <p:cNvSpPr txBox="1"/>
          <p:nvPr/>
        </p:nvSpPr>
        <p:spPr>
          <a:xfrm>
            <a:off x="8514356" y="10299"/>
            <a:ext cx="1025932" cy="207749"/>
          </a:xfrm>
          <a:prstGeom prst="rect">
            <a:avLst/>
          </a:prstGeom>
          <a:noFill/>
        </p:spPr>
        <p:txBody>
          <a:bodyPr wrap="square">
            <a:spAutoFit/>
          </a:bodyPr>
          <a:lstStyle/>
          <a:p>
            <a:r>
              <a:rPr lang="en-GB" sz="750" dirty="0">
                <a:solidFill>
                  <a:schemeClr val="tx1">
                    <a:lumMod val="50000"/>
                    <a:lumOff val="50000"/>
                  </a:schemeClr>
                </a:solidFill>
                <a:latin typeface="HP Simplified" panose="020B0604020204020204" pitchFamily="34" charset="0"/>
              </a:rPr>
              <a:t>HP 15.6 ‘’ BACKPACK</a:t>
            </a:r>
          </a:p>
        </p:txBody>
      </p:sp>
      <p:cxnSp>
        <p:nvCxnSpPr>
          <p:cNvPr id="166" name="Straight Connector 165">
            <a:extLst>
              <a:ext uri="{FF2B5EF4-FFF2-40B4-BE49-F238E27FC236}">
                <a16:creationId xmlns:a16="http://schemas.microsoft.com/office/drawing/2014/main" xmlns="" id="{2CA2BA7D-AD22-DDF0-B591-ED5051F006C1}"/>
              </a:ext>
            </a:extLst>
          </p:cNvPr>
          <p:cNvCxnSpPr/>
          <p:nvPr/>
        </p:nvCxnSpPr>
        <p:spPr>
          <a:xfrm>
            <a:off x="6719364" y="72153"/>
            <a:ext cx="12422" cy="920594"/>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67" name="Straight Connector 166">
            <a:extLst>
              <a:ext uri="{FF2B5EF4-FFF2-40B4-BE49-F238E27FC236}">
                <a16:creationId xmlns:a16="http://schemas.microsoft.com/office/drawing/2014/main" xmlns="" id="{CF23D9CA-5759-51C8-C925-616545C6298F}"/>
              </a:ext>
            </a:extLst>
          </p:cNvPr>
          <p:cNvCxnSpPr/>
          <p:nvPr/>
        </p:nvCxnSpPr>
        <p:spPr>
          <a:xfrm>
            <a:off x="2722031" y="1018504"/>
            <a:ext cx="7132320" cy="0"/>
          </a:xfrm>
          <a:prstGeom prst="line">
            <a:avLst/>
          </a:prstGeom>
          <a:ln w="635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pic>
        <p:nvPicPr>
          <p:cNvPr id="104" name="Picture 8" descr="http://evonexus.org/wp-content/uploads/2015/11/hp-logo-color.png"/>
          <p:cNvPicPr>
            <a:picLocks noChangeAspect="1" noChangeArrowheads="1"/>
          </p:cNvPicPr>
          <p:nvPr/>
        </p:nvPicPr>
        <p:blipFill rotWithShape="1">
          <a:blip r:embed="rId14" cstate="email">
            <a:biLevel thresh="25000"/>
            <a:extLst>
              <a:ext uri="{28A0092B-C50C-407E-A947-70E740481C1C}">
                <a14:useLocalDpi xmlns:a14="http://schemas.microsoft.com/office/drawing/2010/main"/>
              </a:ext>
            </a:extLst>
          </a:blip>
          <a:srcRect l="22939" r="21562"/>
          <a:stretch/>
        </p:blipFill>
        <p:spPr bwMode="auto">
          <a:xfrm>
            <a:off x="872949" y="-19828"/>
            <a:ext cx="331480" cy="360000"/>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21" descr="A picture containing accessory, suitcase, case, bag&#10;&#10;Description automatically generated">
            <a:extLst>
              <a:ext uri="{FF2B5EF4-FFF2-40B4-BE49-F238E27FC236}">
                <a16:creationId xmlns:a16="http://schemas.microsoft.com/office/drawing/2014/main" xmlns="" id="{B47EC68E-F550-E4EE-A83B-589236443C9B}"/>
              </a:ext>
            </a:extLst>
          </p:cNvPr>
          <p:cNvPicPr>
            <a:picLocks noChangeAspect="1"/>
          </p:cNvPicPr>
          <p:nvPr/>
        </p:nvPicPr>
        <p:blipFill>
          <a:blip r:embed="rId15" cstate="email">
            <a:extLst>
              <a:ext uri="{28A0092B-C50C-407E-A947-70E740481C1C}">
                <a14:useLocalDpi xmlns:a14="http://schemas.microsoft.com/office/drawing/2010/main"/>
              </a:ext>
            </a:extLst>
          </a:blip>
          <a:stretch>
            <a:fillRect/>
          </a:stretch>
        </p:blipFill>
        <p:spPr>
          <a:xfrm>
            <a:off x="8639999" y="188252"/>
            <a:ext cx="510236" cy="711281"/>
          </a:xfrm>
          <a:prstGeom prst="rect">
            <a:avLst/>
          </a:prstGeom>
        </p:spPr>
      </p:pic>
      <p:sp>
        <p:nvSpPr>
          <p:cNvPr id="39" name="TextBox 67">
            <a:extLst>
              <a:ext uri="{FF2B5EF4-FFF2-40B4-BE49-F238E27FC236}">
                <a16:creationId xmlns:a16="http://schemas.microsoft.com/office/drawing/2014/main" xmlns="" id="{1EE30FA9-AF39-9B1D-3333-CB95B8ED96FE}"/>
              </a:ext>
            </a:extLst>
          </p:cNvPr>
          <p:cNvSpPr txBox="1">
            <a:spLocks noChangeArrowheads="1"/>
          </p:cNvSpPr>
          <p:nvPr/>
        </p:nvSpPr>
        <p:spPr bwMode="auto">
          <a:xfrm>
            <a:off x="3214568" y="1331950"/>
            <a:ext cx="817541" cy="1123384"/>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fontAlgn="ctr">
              <a:lnSpc>
                <a:spcPct val="100000"/>
              </a:lnSpc>
              <a:spcBef>
                <a:spcPct val="0"/>
              </a:spcBef>
              <a:buNone/>
            </a:pPr>
            <a:r>
              <a:rPr lang="en-US" sz="750" dirty="0">
                <a:latin typeface="HP Simplified" panose="020B0604020204020204" pitchFamily="34" charset="0"/>
              </a:rPr>
              <a:t>6B8U4AA </a:t>
            </a:r>
          </a:p>
          <a:p>
            <a:pPr fontAlgn="ctr">
              <a:lnSpc>
                <a:spcPct val="100000"/>
              </a:lnSpc>
              <a:spcBef>
                <a:spcPct val="0"/>
              </a:spcBef>
              <a:buNone/>
            </a:pPr>
            <a:r>
              <a:rPr lang="en-US" sz="750" dirty="0">
                <a:latin typeface="HP Simplified" panose="020B0604020204020204" pitchFamily="34" charset="0"/>
              </a:rPr>
              <a:t>HP CARRY CASE TRAVEL 25L 15.6 LAPTOP BACKPACK, IRON GRAY </a:t>
            </a:r>
            <a:r>
              <a:rPr lang="el-GR" altLang="en-US" sz="750" dirty="0" smtClean="0">
                <a:solidFill>
                  <a:srgbClr val="FF0000"/>
                </a:solidFill>
                <a:latin typeface="HP Simplified" panose="020B0604020204020204" pitchFamily="34" charset="0"/>
              </a:rPr>
              <a:t>41.25 </a:t>
            </a:r>
            <a:r>
              <a:rPr lang="en-GB" altLang="en-US" sz="750" dirty="0" smtClean="0">
                <a:solidFill>
                  <a:srgbClr val="FF0000"/>
                </a:solidFill>
                <a:latin typeface="HP Simplified" panose="020B0604020204020204" pitchFamily="34" charset="0"/>
              </a:rPr>
              <a:t>€</a:t>
            </a:r>
            <a:endParaRPr lang="el-GR" altLang="en-US" sz="750" dirty="0">
              <a:solidFill>
                <a:srgbClr val="FF0000"/>
              </a:solidFill>
              <a:latin typeface="HP Simplified" panose="020B0604020204020204" pitchFamily="34" charset="0"/>
            </a:endParaRPr>
          </a:p>
          <a:p>
            <a:pPr fontAlgn="ctr">
              <a:lnSpc>
                <a:spcPct val="100000"/>
              </a:lnSpc>
              <a:spcBef>
                <a:spcPct val="0"/>
              </a:spcBef>
              <a:buNone/>
            </a:pPr>
            <a:r>
              <a:rPr lang="en-GB" altLang="en-US" sz="750" dirty="0">
                <a:solidFill>
                  <a:srgbClr val="FF0000"/>
                </a:solidFill>
                <a:latin typeface="HP Simplified" panose="020B0604020204020204" pitchFamily="34" charset="0"/>
              </a:rPr>
              <a:t/>
            </a:r>
            <a:br>
              <a:rPr lang="en-GB" altLang="en-US" sz="750" dirty="0">
                <a:solidFill>
                  <a:srgbClr val="FF0000"/>
                </a:solidFill>
                <a:latin typeface="HP Simplified" panose="020B0604020204020204" pitchFamily="34" charset="0"/>
              </a:rPr>
            </a:br>
            <a:endParaRPr lang="en-US" sz="700" i="1" dirty="0">
              <a:solidFill>
                <a:srgbClr val="92D050"/>
              </a:solidFill>
              <a:ea typeface="Calibri" panose="020F0502020204030204" pitchFamily="34" charset="0"/>
            </a:endParaRPr>
          </a:p>
        </p:txBody>
      </p:sp>
      <p:sp>
        <p:nvSpPr>
          <p:cNvPr id="44" name="TextBox 43">
            <a:extLst>
              <a:ext uri="{FF2B5EF4-FFF2-40B4-BE49-F238E27FC236}">
                <a16:creationId xmlns:a16="http://schemas.microsoft.com/office/drawing/2014/main" xmlns="" id="{7E840F9F-25C3-A444-238F-51999C097C04}"/>
              </a:ext>
            </a:extLst>
          </p:cNvPr>
          <p:cNvSpPr txBox="1"/>
          <p:nvPr/>
        </p:nvSpPr>
        <p:spPr>
          <a:xfrm>
            <a:off x="2261060" y="1071989"/>
            <a:ext cx="1489313" cy="207749"/>
          </a:xfrm>
          <a:prstGeom prst="rect">
            <a:avLst/>
          </a:prstGeom>
          <a:noFill/>
        </p:spPr>
        <p:txBody>
          <a:bodyPr wrap="square">
            <a:spAutoFit/>
          </a:bodyPr>
          <a:lstStyle/>
          <a:p>
            <a:pPr algn="ctr"/>
            <a:r>
              <a:rPr lang="en-US" sz="750" dirty="0">
                <a:solidFill>
                  <a:schemeClr val="tx1">
                    <a:lumMod val="50000"/>
                    <a:lumOff val="50000"/>
                  </a:schemeClr>
                </a:solidFill>
                <a:latin typeface="HP Simplified" panose="020B0604020204020204" pitchFamily="34" charset="0"/>
              </a:rPr>
              <a:t>HP </a:t>
            </a:r>
            <a:r>
              <a:rPr lang="el-GR" sz="750" dirty="0">
                <a:solidFill>
                  <a:schemeClr val="tx1">
                    <a:lumMod val="50000"/>
                    <a:lumOff val="50000"/>
                  </a:schemeClr>
                </a:solidFill>
                <a:latin typeface="HP Simplified" panose="020B0604020204020204" pitchFamily="34" charset="0"/>
              </a:rPr>
              <a:t>15,6’’ </a:t>
            </a:r>
            <a:r>
              <a:rPr lang="en-US" sz="750" dirty="0">
                <a:solidFill>
                  <a:schemeClr val="tx1">
                    <a:lumMod val="50000"/>
                    <a:lumOff val="50000"/>
                  </a:schemeClr>
                </a:solidFill>
                <a:latin typeface="HP Simplified" panose="020B0604020204020204" pitchFamily="34" charset="0"/>
              </a:rPr>
              <a:t>CARRY CASES TRAVEL </a:t>
            </a:r>
            <a:endParaRPr lang="aa-ET" sz="750" dirty="0">
              <a:solidFill>
                <a:schemeClr val="tx1">
                  <a:lumMod val="50000"/>
                  <a:lumOff val="50000"/>
                </a:schemeClr>
              </a:solidFill>
              <a:latin typeface="HP Simplified" panose="020B0604020204020204" pitchFamily="34" charset="0"/>
            </a:endParaRPr>
          </a:p>
        </p:txBody>
      </p:sp>
      <p:sp>
        <p:nvSpPr>
          <p:cNvPr id="50" name="TextBox 67">
            <a:extLst>
              <a:ext uri="{FF2B5EF4-FFF2-40B4-BE49-F238E27FC236}">
                <a16:creationId xmlns:a16="http://schemas.microsoft.com/office/drawing/2014/main" xmlns="" id="{6645DA9E-4F11-01B8-8006-74166C0DA19F}"/>
              </a:ext>
            </a:extLst>
          </p:cNvPr>
          <p:cNvSpPr txBox="1">
            <a:spLocks noChangeArrowheads="1"/>
          </p:cNvSpPr>
          <p:nvPr/>
        </p:nvSpPr>
        <p:spPr bwMode="auto">
          <a:xfrm>
            <a:off x="4577569" y="1348330"/>
            <a:ext cx="762118" cy="784830"/>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fontAlgn="ctr">
              <a:lnSpc>
                <a:spcPct val="100000"/>
              </a:lnSpc>
              <a:spcBef>
                <a:spcPct val="0"/>
              </a:spcBef>
              <a:buNone/>
            </a:pPr>
            <a:r>
              <a:rPr lang="en-US" sz="750" dirty="0">
                <a:latin typeface="HP Simplified" panose="020B0604020204020204" pitchFamily="34" charset="0"/>
              </a:rPr>
              <a:t>6B8U5AA </a:t>
            </a:r>
          </a:p>
          <a:p>
            <a:pPr fontAlgn="ctr">
              <a:lnSpc>
                <a:spcPct val="100000"/>
              </a:lnSpc>
              <a:spcBef>
                <a:spcPct val="0"/>
              </a:spcBef>
              <a:buNone/>
            </a:pPr>
            <a:r>
              <a:rPr lang="en-US" sz="750" dirty="0">
                <a:latin typeface="HP Simplified" panose="020B0604020204020204" pitchFamily="34" charset="0"/>
              </a:rPr>
              <a:t>HP CARRY CASE TRAVEL 25L 15.6  BACKPACK, BLUE</a:t>
            </a:r>
            <a:r>
              <a:rPr lang="en-US" altLang="en-US" sz="750" dirty="0">
                <a:latin typeface="HP Simplified" panose="020B0604020204020204" pitchFamily="34" charset="0"/>
              </a:rPr>
              <a:t>, </a:t>
            </a:r>
            <a:r>
              <a:rPr lang="el-GR" altLang="en-US" sz="750" dirty="0" smtClean="0">
                <a:solidFill>
                  <a:srgbClr val="FF0000"/>
                </a:solidFill>
                <a:latin typeface="HP Simplified" panose="020B0604020204020204" pitchFamily="34" charset="0"/>
              </a:rPr>
              <a:t>41.25 </a:t>
            </a:r>
            <a:r>
              <a:rPr lang="en-GB" altLang="en-US" sz="750" dirty="0" smtClean="0">
                <a:solidFill>
                  <a:srgbClr val="FF0000"/>
                </a:solidFill>
                <a:latin typeface="HP Simplified" panose="020B0604020204020204" pitchFamily="34" charset="0"/>
              </a:rPr>
              <a:t>€</a:t>
            </a:r>
            <a:endParaRPr lang="en-US" altLang="en-US" sz="750" dirty="0">
              <a:solidFill>
                <a:srgbClr val="FF0000"/>
              </a:solidFill>
              <a:latin typeface="HP Simplified" panose="020B0604020204020204" pitchFamily="34" charset="0"/>
            </a:endParaRPr>
          </a:p>
        </p:txBody>
      </p:sp>
      <p:cxnSp>
        <p:nvCxnSpPr>
          <p:cNvPr id="66" name="Straight Connector 65">
            <a:extLst>
              <a:ext uri="{FF2B5EF4-FFF2-40B4-BE49-F238E27FC236}">
                <a16:creationId xmlns:a16="http://schemas.microsoft.com/office/drawing/2014/main" xmlns="" id="{897C8FFE-1A8A-E92E-3F1D-F0A0AC739630}"/>
              </a:ext>
            </a:extLst>
          </p:cNvPr>
          <p:cNvCxnSpPr/>
          <p:nvPr/>
        </p:nvCxnSpPr>
        <p:spPr>
          <a:xfrm flipV="1">
            <a:off x="34299" y="2285992"/>
            <a:ext cx="9903659" cy="4472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85" name="TextBox 84">
            <a:extLst>
              <a:ext uri="{FF2B5EF4-FFF2-40B4-BE49-F238E27FC236}">
                <a16:creationId xmlns:a16="http://schemas.microsoft.com/office/drawing/2014/main" xmlns="" id="{6186FF63-B42C-CC46-D918-2235C59A12C1}"/>
              </a:ext>
            </a:extLst>
          </p:cNvPr>
          <p:cNvSpPr txBox="1"/>
          <p:nvPr/>
        </p:nvSpPr>
        <p:spPr>
          <a:xfrm>
            <a:off x="7535394" y="5652971"/>
            <a:ext cx="1108625" cy="438582"/>
          </a:xfrm>
          <a:prstGeom prst="rect">
            <a:avLst/>
          </a:prstGeom>
          <a:noFill/>
        </p:spPr>
        <p:txBody>
          <a:bodyPr wrap="square">
            <a:spAutoFit/>
          </a:bodyPr>
          <a:lstStyle/>
          <a:p>
            <a:pPr fontAlgn="t"/>
            <a:r>
              <a:rPr lang="en-GB" sz="750" dirty="0">
                <a:solidFill>
                  <a:srgbClr val="000000"/>
                </a:solidFill>
                <a:latin typeface="HP Simplified" panose="020B0604020204020204" pitchFamily="34" charset="0"/>
              </a:rPr>
              <a:t>14V34AA HP </a:t>
            </a:r>
            <a:r>
              <a:rPr lang="en-GB" sz="750" b="0" i="0" u="none" strike="noStrike" kern="1200" dirty="0">
                <a:effectLst/>
                <a:latin typeface="HP Simplified" panose="020B0604020204020204" pitchFamily="34" charset="0"/>
              </a:rPr>
              <a:t>POUCH</a:t>
            </a:r>
            <a:r>
              <a:rPr lang="en-GB" sz="750" b="0" i="0" u="none" strike="noStrike" kern="1200" dirty="0">
                <a:solidFill>
                  <a:srgbClr val="000000"/>
                </a:solidFill>
                <a:effectLst/>
                <a:latin typeface="HP Simplified" panose="020B0604020204020204" pitchFamily="34" charset="0"/>
              </a:rPr>
              <a:t> SPORT, 21 x 14 x 6.5 CM, BLACK</a:t>
            </a:r>
            <a:r>
              <a:rPr lang="en-GB" sz="750" dirty="0">
                <a:latin typeface="HP Simplified" panose="020B0604020204020204" pitchFamily="34" charset="0"/>
              </a:rPr>
              <a:t>. </a:t>
            </a:r>
            <a:r>
              <a:rPr lang="en-GB" sz="750" dirty="0">
                <a:solidFill>
                  <a:srgbClr val="FF0000"/>
                </a:solidFill>
                <a:latin typeface="HP Simplified" panose="020B0604020204020204" pitchFamily="34" charset="0"/>
              </a:rPr>
              <a:t> </a:t>
            </a:r>
            <a:r>
              <a:rPr lang="el-GR" sz="750" dirty="0" smtClean="0">
                <a:solidFill>
                  <a:srgbClr val="FF0000"/>
                </a:solidFill>
                <a:latin typeface="HP Simplified" panose="020B0604020204020204" pitchFamily="34" charset="0"/>
              </a:rPr>
              <a:t>15.40 </a:t>
            </a:r>
            <a:r>
              <a:rPr lang="en-GB" sz="750" b="0" i="0" u="none" strike="noStrike" kern="1200" dirty="0" smtClean="0">
                <a:solidFill>
                  <a:srgbClr val="FF0000"/>
                </a:solidFill>
                <a:effectLst/>
                <a:latin typeface="HP Simplified" panose="020B0604020204020204" pitchFamily="34" charset="0"/>
              </a:rPr>
              <a:t>€</a:t>
            </a:r>
            <a:endParaRPr lang="en-GB" sz="750" b="0" i="0" u="none" strike="noStrike" kern="1200" dirty="0">
              <a:solidFill>
                <a:srgbClr val="FF0000"/>
              </a:solidFill>
              <a:effectLst/>
              <a:latin typeface="HP Simplified" panose="020B0604020204020204" pitchFamily="34" charset="0"/>
            </a:endParaRPr>
          </a:p>
        </p:txBody>
      </p:sp>
      <p:pic>
        <p:nvPicPr>
          <p:cNvPr id="86" name="Picture 85">
            <a:extLst>
              <a:ext uri="{FF2B5EF4-FFF2-40B4-BE49-F238E27FC236}">
                <a16:creationId xmlns:a16="http://schemas.microsoft.com/office/drawing/2014/main" xmlns="" id="{114C7937-DBB0-9975-58EB-CE1CA0379BE1}"/>
              </a:ext>
            </a:extLst>
          </p:cNvPr>
          <p:cNvPicPr>
            <a:picLocks noChangeAspect="1"/>
          </p:cNvPicPr>
          <p:nvPr/>
        </p:nvPicPr>
        <p:blipFill>
          <a:blip r:embed="rId16" cstate="email">
            <a:extLst>
              <a:ext uri="{28A0092B-C50C-407E-A947-70E740481C1C}">
                <a14:useLocalDpi xmlns:a14="http://schemas.microsoft.com/office/drawing/2010/main"/>
              </a:ext>
            </a:extLst>
          </a:blip>
          <a:stretch>
            <a:fillRect/>
          </a:stretch>
        </p:blipFill>
        <p:spPr>
          <a:xfrm>
            <a:off x="8704878" y="5640671"/>
            <a:ext cx="773534" cy="599128"/>
          </a:xfrm>
          <a:prstGeom prst="rect">
            <a:avLst/>
          </a:prstGeom>
        </p:spPr>
      </p:pic>
      <p:cxnSp>
        <p:nvCxnSpPr>
          <p:cNvPr id="101" name="Straight Connector 100">
            <a:extLst>
              <a:ext uri="{FF2B5EF4-FFF2-40B4-BE49-F238E27FC236}">
                <a16:creationId xmlns:a16="http://schemas.microsoft.com/office/drawing/2014/main" xmlns="" id="{2A97C5F9-EEC3-BA69-40B4-738669A55C3B}"/>
              </a:ext>
            </a:extLst>
          </p:cNvPr>
          <p:cNvCxnSpPr/>
          <p:nvPr/>
        </p:nvCxnSpPr>
        <p:spPr>
          <a:xfrm>
            <a:off x="7031479" y="1247330"/>
            <a:ext cx="0" cy="949657"/>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pic>
        <p:nvPicPr>
          <p:cNvPr id="69" name="Picture 68" descr="A picture containing accessory, case, bag&#10;&#10;Description automatically generated">
            <a:extLst>
              <a:ext uri="{FF2B5EF4-FFF2-40B4-BE49-F238E27FC236}">
                <a16:creationId xmlns:a16="http://schemas.microsoft.com/office/drawing/2014/main" xmlns="" id="{62C08675-D4AD-9F26-50A2-30D7DFB8E4AA}"/>
              </a:ext>
            </a:extLst>
          </p:cNvPr>
          <p:cNvPicPr>
            <a:picLocks noChangeAspect="1"/>
          </p:cNvPicPr>
          <p:nvPr/>
        </p:nvPicPr>
        <p:blipFill>
          <a:blip r:embed="rId17" cstate="email">
            <a:extLst>
              <a:ext uri="{28A0092B-C50C-407E-A947-70E740481C1C}">
                <a14:useLocalDpi xmlns:a14="http://schemas.microsoft.com/office/drawing/2010/main"/>
              </a:ext>
            </a:extLst>
          </a:blip>
          <a:stretch>
            <a:fillRect/>
          </a:stretch>
        </p:blipFill>
        <p:spPr>
          <a:xfrm>
            <a:off x="4083642" y="1441034"/>
            <a:ext cx="505075" cy="686588"/>
          </a:xfrm>
          <a:prstGeom prst="rect">
            <a:avLst/>
          </a:prstGeom>
        </p:spPr>
      </p:pic>
      <p:sp>
        <p:nvSpPr>
          <p:cNvPr id="100" name="TextBox 67">
            <a:extLst>
              <a:ext uri="{FF2B5EF4-FFF2-40B4-BE49-F238E27FC236}">
                <a16:creationId xmlns:a16="http://schemas.microsoft.com/office/drawing/2014/main" xmlns="" id="{B6ED177B-B878-AE5E-C5B1-934F51F82F69}"/>
              </a:ext>
            </a:extLst>
          </p:cNvPr>
          <p:cNvSpPr txBox="1">
            <a:spLocks noChangeArrowheads="1"/>
          </p:cNvSpPr>
          <p:nvPr/>
        </p:nvSpPr>
        <p:spPr bwMode="auto">
          <a:xfrm>
            <a:off x="6287036" y="1320226"/>
            <a:ext cx="753176" cy="900246"/>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fontAlgn="ctr">
              <a:lnSpc>
                <a:spcPct val="100000"/>
              </a:lnSpc>
              <a:spcBef>
                <a:spcPct val="0"/>
              </a:spcBef>
              <a:buNone/>
            </a:pPr>
            <a:r>
              <a:rPr lang="en-US" sz="750" dirty="0">
                <a:latin typeface="HP Simplified" panose="020B0604020204020204" pitchFamily="34" charset="0"/>
              </a:rPr>
              <a:t>6M5S4AA </a:t>
            </a:r>
          </a:p>
          <a:p>
            <a:pPr fontAlgn="ctr">
              <a:lnSpc>
                <a:spcPct val="100000"/>
              </a:lnSpc>
              <a:spcBef>
                <a:spcPct val="0"/>
              </a:spcBef>
              <a:buNone/>
            </a:pPr>
            <a:r>
              <a:rPr lang="en-US" sz="750" dirty="0">
                <a:latin typeface="HP Simplified" panose="020B0604020204020204" pitchFamily="34" charset="0"/>
              </a:rPr>
              <a:t>HP CARRY CASE CREATOR 13.3’’  SLING, DARK NAVY, </a:t>
            </a:r>
            <a:r>
              <a:rPr lang="en-US" altLang="en-US" sz="750" dirty="0">
                <a:latin typeface="HP Simplified" panose="020B0604020204020204" pitchFamily="34" charset="0"/>
              </a:rPr>
              <a:t> </a:t>
            </a:r>
            <a:r>
              <a:rPr lang="el-GR" altLang="en-US" sz="750" dirty="0" smtClean="0">
                <a:solidFill>
                  <a:srgbClr val="FF0000"/>
                </a:solidFill>
                <a:latin typeface="HP Simplified" panose="020B0604020204020204" pitchFamily="34" charset="0"/>
              </a:rPr>
              <a:t>38.10 </a:t>
            </a:r>
            <a:r>
              <a:rPr lang="en-GB" altLang="en-US" sz="750" dirty="0" smtClean="0">
                <a:solidFill>
                  <a:srgbClr val="FF0000"/>
                </a:solidFill>
                <a:latin typeface="HP Simplified" panose="020B0604020204020204" pitchFamily="34" charset="0"/>
              </a:rPr>
              <a:t>€</a:t>
            </a:r>
            <a:endParaRPr lang="en-US" altLang="en-US" sz="750" dirty="0">
              <a:solidFill>
                <a:srgbClr val="FF0000"/>
              </a:solidFill>
              <a:latin typeface="HP Simplified" panose="020B0604020204020204" pitchFamily="34" charset="0"/>
            </a:endParaRPr>
          </a:p>
        </p:txBody>
      </p:sp>
      <p:sp>
        <p:nvSpPr>
          <p:cNvPr id="137" name="Rectangle 136"/>
          <p:cNvSpPr/>
          <p:nvPr/>
        </p:nvSpPr>
        <p:spPr>
          <a:xfrm>
            <a:off x="5583795" y="1097577"/>
            <a:ext cx="1281627" cy="207749"/>
          </a:xfrm>
          <a:prstGeom prst="rect">
            <a:avLst/>
          </a:prstGeom>
        </p:spPr>
        <p:txBody>
          <a:bodyPr wrap="square">
            <a:spAutoFit/>
          </a:bodyPr>
          <a:lstStyle/>
          <a:p>
            <a:pPr algn="ctr" fontAlgn="ctr"/>
            <a:r>
              <a:rPr lang="en-GB" sz="750" dirty="0">
                <a:solidFill>
                  <a:schemeClr val="tx1">
                    <a:lumMod val="50000"/>
                    <a:lumOff val="50000"/>
                  </a:schemeClr>
                </a:solidFill>
                <a:latin typeface="HP Simplified" panose="020B0604020204020204" pitchFamily="34" charset="0"/>
              </a:rPr>
              <a:t>HP CARRY CASE CREATOR</a:t>
            </a:r>
            <a:endParaRPr lang="en-US" sz="750" dirty="0">
              <a:solidFill>
                <a:schemeClr val="tx1">
                  <a:lumMod val="50000"/>
                  <a:lumOff val="50000"/>
                </a:schemeClr>
              </a:solidFill>
              <a:latin typeface="HP Simplified" panose="020B0604020204020204" pitchFamily="34" charset="0"/>
            </a:endParaRPr>
          </a:p>
        </p:txBody>
      </p:sp>
      <p:pic>
        <p:nvPicPr>
          <p:cNvPr id="7" name="Picture 6"/>
          <p:cNvPicPr>
            <a:picLocks noChangeAspect="1"/>
          </p:cNvPicPr>
          <p:nvPr/>
        </p:nvPicPr>
        <p:blipFill>
          <a:blip r:embed="rId18" cstate="email">
            <a:extLst>
              <a:ext uri="{28A0092B-C50C-407E-A947-70E740481C1C}">
                <a14:useLocalDpi xmlns:a14="http://schemas.microsoft.com/office/drawing/2010/main"/>
              </a:ext>
            </a:extLst>
          </a:blip>
          <a:stretch>
            <a:fillRect/>
          </a:stretch>
        </p:blipFill>
        <p:spPr>
          <a:xfrm>
            <a:off x="5302803" y="193869"/>
            <a:ext cx="521824" cy="711578"/>
          </a:xfrm>
          <a:prstGeom prst="rect">
            <a:avLst/>
          </a:prstGeom>
        </p:spPr>
      </p:pic>
      <p:pic>
        <p:nvPicPr>
          <p:cNvPr id="1026" name="Picture 2" descr="https://b2b.multitech.com.cy/sites/default/files/styles/picl/public/products/195288805.1689242294.JPG?itok=p4IND0zh"/>
          <p:cNvPicPr>
            <a:picLocks noChangeAspect="1" noChangeArrowheads="1"/>
          </p:cNvPicPr>
          <p:nvPr/>
        </p:nvPicPr>
        <p:blipFill rotWithShape="1">
          <a:blip r:embed="rId7" cstate="email">
            <a:extLst>
              <a:ext uri="{28A0092B-C50C-407E-A947-70E740481C1C}">
                <a14:useLocalDpi xmlns:a14="http://schemas.microsoft.com/office/drawing/2010/main"/>
              </a:ext>
            </a:extLst>
          </a:blip>
          <a:srcRect l="11847" r="11005"/>
          <a:stretch/>
        </p:blipFill>
        <p:spPr bwMode="auto">
          <a:xfrm>
            <a:off x="6989104" y="219361"/>
            <a:ext cx="538733" cy="698319"/>
          </a:xfrm>
          <a:prstGeom prst="rect">
            <a:avLst/>
          </a:prstGeom>
          <a:noFill/>
          <a:extLst>
            <a:ext uri="{909E8E84-426E-40DD-AFC4-6F175D3DCCD1}">
              <a14:hiddenFill xmlns:a14="http://schemas.microsoft.com/office/drawing/2010/main">
                <a:solidFill>
                  <a:srgbClr val="FFFFFF"/>
                </a:solidFill>
              </a14:hiddenFill>
            </a:ext>
          </a:extLst>
        </p:spPr>
      </p:pic>
      <p:sp>
        <p:nvSpPr>
          <p:cNvPr id="90" name="TextBox 89"/>
          <p:cNvSpPr txBox="1"/>
          <p:nvPr/>
        </p:nvSpPr>
        <p:spPr>
          <a:xfrm>
            <a:off x="7595024" y="217641"/>
            <a:ext cx="679052" cy="892552"/>
          </a:xfrm>
          <a:prstGeom prst="rect">
            <a:avLst/>
          </a:prstGeom>
          <a:noFill/>
        </p:spPr>
        <p:txBody>
          <a:bodyPr wrap="square" rtlCol="0">
            <a:spAutoFit/>
          </a:bodyPr>
          <a:lstStyle/>
          <a:p>
            <a:pPr fontAlgn="ctr"/>
            <a:r>
              <a:rPr lang="en-US" sz="750" dirty="0">
                <a:latin typeface="HP Simplified" panose="020B0604020204020204" pitchFamily="34" charset="0"/>
              </a:rPr>
              <a:t>1E7D6AA </a:t>
            </a:r>
          </a:p>
          <a:p>
            <a:pPr fontAlgn="ctr"/>
            <a:r>
              <a:rPr lang="en-US" sz="750" dirty="0">
                <a:latin typeface="HP Simplified" panose="020B0604020204020204" pitchFamily="34" charset="0"/>
              </a:rPr>
              <a:t>HP PRELUDE BACKPACK 15.6, GREY,</a:t>
            </a:r>
            <a:r>
              <a:rPr lang="en-GB" sz="750" dirty="0">
                <a:latin typeface="HP Simplified" panose="020B0604020204020204" pitchFamily="34" charset="0"/>
              </a:rPr>
              <a:t> </a:t>
            </a:r>
            <a:r>
              <a:rPr lang="el-GR" sz="750" dirty="0" smtClean="0">
                <a:solidFill>
                  <a:srgbClr val="FF0000"/>
                </a:solidFill>
                <a:latin typeface="HP Simplified" panose="020B0604020204020204" pitchFamily="34" charset="0"/>
              </a:rPr>
              <a:t>31.75 </a:t>
            </a:r>
            <a:r>
              <a:rPr lang="en-US" sz="750" dirty="0" smtClean="0">
                <a:solidFill>
                  <a:srgbClr val="FF0000"/>
                </a:solidFill>
                <a:latin typeface="HP Simplified" panose="020B0604020204020204" pitchFamily="34" charset="0"/>
              </a:rPr>
              <a:t>€</a:t>
            </a:r>
            <a:endParaRPr lang="el-GR" sz="750" dirty="0">
              <a:solidFill>
                <a:srgbClr val="FF0000"/>
              </a:solidFill>
              <a:latin typeface="HP Simplified" panose="020B0604020204020204" pitchFamily="34" charset="0"/>
            </a:endParaRPr>
          </a:p>
          <a:p>
            <a:pPr fontAlgn="ctr"/>
            <a:r>
              <a:rPr lang="en-US" sz="750" dirty="0">
                <a:solidFill>
                  <a:srgbClr val="FF0000"/>
                </a:solidFill>
                <a:latin typeface="HP Simplified" panose="020B0604020204020204" pitchFamily="34" charset="0"/>
              </a:rPr>
              <a:t/>
            </a:r>
            <a:br>
              <a:rPr lang="en-US" sz="750" dirty="0">
                <a:solidFill>
                  <a:srgbClr val="FF0000"/>
                </a:solidFill>
                <a:latin typeface="HP Simplified" panose="020B0604020204020204" pitchFamily="34" charset="0"/>
              </a:rPr>
            </a:br>
            <a:endParaRPr lang="en-US" sz="700" i="1" dirty="0">
              <a:solidFill>
                <a:srgbClr val="92D050"/>
              </a:solidFill>
              <a:ea typeface="Calibri" panose="020F0502020204030204" pitchFamily="34" charset="0"/>
            </a:endParaRPr>
          </a:p>
        </p:txBody>
      </p:sp>
      <p:cxnSp>
        <p:nvCxnSpPr>
          <p:cNvPr id="91" name="Straight Connector 90">
            <a:extLst>
              <a:ext uri="{FF2B5EF4-FFF2-40B4-BE49-F238E27FC236}">
                <a16:creationId xmlns:a16="http://schemas.microsoft.com/office/drawing/2014/main" xmlns="" id="{D39AEC4C-7D29-68EC-53D8-288CCC8487ED}"/>
              </a:ext>
            </a:extLst>
          </p:cNvPr>
          <p:cNvCxnSpPr/>
          <p:nvPr/>
        </p:nvCxnSpPr>
        <p:spPr>
          <a:xfrm>
            <a:off x="5429492" y="1336967"/>
            <a:ext cx="0" cy="927452"/>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0" name="Rectangle 19">
            <a:extLst>
              <a:ext uri="{FF2B5EF4-FFF2-40B4-BE49-F238E27FC236}">
                <a16:creationId xmlns:a16="http://schemas.microsoft.com/office/drawing/2014/main" xmlns="" id="{33B0D36A-351A-230E-3756-91B01D381C25}"/>
              </a:ext>
            </a:extLst>
          </p:cNvPr>
          <p:cNvSpPr/>
          <p:nvPr/>
        </p:nvSpPr>
        <p:spPr>
          <a:xfrm>
            <a:off x="122211" y="5489058"/>
            <a:ext cx="1320811" cy="669414"/>
          </a:xfrm>
          <a:prstGeom prst="rect">
            <a:avLst/>
          </a:prstGeom>
        </p:spPr>
        <p:txBody>
          <a:bodyPr wrap="square">
            <a:spAutoFit/>
          </a:bodyPr>
          <a:lstStyle/>
          <a:p>
            <a:pPr algn="ctr"/>
            <a:r>
              <a:rPr lang="en-US" sz="750" dirty="0">
                <a:solidFill>
                  <a:schemeClr val="tx1">
                    <a:lumMod val="50000"/>
                    <a:lumOff val="50000"/>
                  </a:schemeClr>
                </a:solidFill>
                <a:latin typeface="HP Simplified" panose="020B0604020204020204" pitchFamily="34" charset="0"/>
              </a:rPr>
              <a:t>HP CASE NEOPRENE REVERSIBLE SLEEVE </a:t>
            </a:r>
            <a:r>
              <a:rPr lang="el-GR" sz="750" dirty="0">
                <a:solidFill>
                  <a:schemeClr val="tx1">
                    <a:lumMod val="50000"/>
                    <a:lumOff val="50000"/>
                  </a:schemeClr>
                </a:solidFill>
                <a:latin typeface="HP Simplified" panose="020B0604020204020204" pitchFamily="34" charset="0"/>
              </a:rPr>
              <a:t>14’’  &amp; </a:t>
            </a:r>
            <a:r>
              <a:rPr lang="en-US" sz="750" dirty="0">
                <a:solidFill>
                  <a:schemeClr val="tx1">
                    <a:lumMod val="50000"/>
                    <a:lumOff val="50000"/>
                  </a:schemeClr>
                </a:solidFill>
                <a:latin typeface="HP Simplified" panose="020B0604020204020204" pitchFamily="34" charset="0"/>
              </a:rPr>
              <a:t>15.6'', FLEXIBLE STYLE, EVERYDAY PROTECTION FROM BUMPS AND SCRAPES</a:t>
            </a:r>
            <a:endParaRPr lang="en-GB" sz="750" dirty="0">
              <a:solidFill>
                <a:schemeClr val="tx1">
                  <a:lumMod val="50000"/>
                  <a:lumOff val="50000"/>
                </a:schemeClr>
              </a:solidFill>
              <a:latin typeface="HP Simplified" panose="020B0604020204020204" pitchFamily="34" charset="0"/>
            </a:endParaRPr>
          </a:p>
        </p:txBody>
      </p:sp>
      <p:sp>
        <p:nvSpPr>
          <p:cNvPr id="30" name="TextBox 29">
            <a:extLst>
              <a:ext uri="{FF2B5EF4-FFF2-40B4-BE49-F238E27FC236}">
                <a16:creationId xmlns:a16="http://schemas.microsoft.com/office/drawing/2014/main" xmlns="" id="{F42E5E30-6519-72EC-F0A9-5503ACD484CC}"/>
              </a:ext>
            </a:extLst>
          </p:cNvPr>
          <p:cNvSpPr txBox="1"/>
          <p:nvPr/>
        </p:nvSpPr>
        <p:spPr>
          <a:xfrm>
            <a:off x="3945400" y="5644820"/>
            <a:ext cx="1249654" cy="323165"/>
          </a:xfrm>
          <a:prstGeom prst="rect">
            <a:avLst/>
          </a:prstGeom>
          <a:noFill/>
        </p:spPr>
        <p:txBody>
          <a:bodyPr wrap="square" rtlCol="0">
            <a:spAutoFit/>
          </a:bodyPr>
          <a:lstStyle/>
          <a:p>
            <a:pPr fontAlgn="ctr"/>
            <a:r>
              <a:rPr lang="en-US" sz="750" dirty="0">
                <a:latin typeface="HP Simplified" panose="020B0604020204020204" pitchFamily="34" charset="0"/>
              </a:rPr>
              <a:t>2F1W8AA HP </a:t>
            </a:r>
            <a:r>
              <a:rPr lang="el-GR" sz="750" dirty="0">
                <a:latin typeface="HP Simplified" panose="020B0604020204020204" pitchFamily="34" charset="0"/>
              </a:rPr>
              <a:t>15.6’’ </a:t>
            </a:r>
            <a:r>
              <a:rPr lang="en-US" sz="750" dirty="0">
                <a:latin typeface="HP Simplified" panose="020B0604020204020204" pitchFamily="34" charset="0"/>
              </a:rPr>
              <a:t>CASE, MAUVE/ BLACK</a:t>
            </a:r>
            <a:r>
              <a:rPr lang="en-GB" sz="750" dirty="0">
                <a:latin typeface="HP Simplified" panose="020B0604020204020204" pitchFamily="34" charset="0"/>
              </a:rPr>
              <a:t>, </a:t>
            </a:r>
            <a:r>
              <a:rPr lang="el-GR" sz="750" dirty="0" smtClean="0">
                <a:solidFill>
                  <a:srgbClr val="FF0000"/>
                </a:solidFill>
                <a:latin typeface="HP Simplified" panose="020B0604020204020204" pitchFamily="34" charset="0"/>
              </a:rPr>
              <a:t>23.80 </a:t>
            </a:r>
            <a:r>
              <a:rPr lang="en-US" sz="750" dirty="0" smtClean="0">
                <a:solidFill>
                  <a:srgbClr val="FF0000"/>
                </a:solidFill>
                <a:latin typeface="HP Simplified" panose="020B0604020204020204" pitchFamily="34" charset="0"/>
              </a:rPr>
              <a:t>€</a:t>
            </a:r>
            <a:endParaRPr lang="el-GR" sz="750" dirty="0">
              <a:solidFill>
                <a:srgbClr val="FF0000"/>
              </a:solidFill>
              <a:latin typeface="HP Simplified" panose="020B0604020204020204" pitchFamily="34" charset="0"/>
            </a:endParaRPr>
          </a:p>
        </p:txBody>
      </p:sp>
      <p:sp>
        <p:nvSpPr>
          <p:cNvPr id="59" name="Rectangle 58">
            <a:extLst>
              <a:ext uri="{FF2B5EF4-FFF2-40B4-BE49-F238E27FC236}">
                <a16:creationId xmlns:a16="http://schemas.microsoft.com/office/drawing/2014/main" xmlns="" id="{3D109AD7-190B-B9C9-2DD5-31A014EFC1AA}"/>
              </a:ext>
            </a:extLst>
          </p:cNvPr>
          <p:cNvSpPr/>
          <p:nvPr/>
        </p:nvSpPr>
        <p:spPr>
          <a:xfrm>
            <a:off x="8005823" y="2896336"/>
            <a:ext cx="1399152" cy="323165"/>
          </a:xfrm>
          <a:prstGeom prst="rect">
            <a:avLst/>
          </a:prstGeom>
        </p:spPr>
        <p:txBody>
          <a:bodyPr wrap="square">
            <a:spAutoFit/>
          </a:bodyPr>
          <a:lstStyle/>
          <a:p>
            <a:pPr algn="ctr"/>
            <a:r>
              <a:rPr lang="en-US" sz="750" dirty="0">
                <a:latin typeface="HP Simplified" panose="020B0604020204020204" pitchFamily="34" charset="0"/>
              </a:rPr>
              <a:t>500S8AA </a:t>
            </a:r>
            <a:r>
              <a:rPr lang="en-GB" sz="750" dirty="0">
                <a:latin typeface="HP Simplified" panose="020B0604020204020204" pitchFamily="34" charset="0"/>
              </a:rPr>
              <a:t>HP CARRY CASE</a:t>
            </a:r>
            <a:r>
              <a:rPr lang="el-GR" sz="750" dirty="0">
                <a:latin typeface="HP Simplified" panose="020B0604020204020204" pitchFamily="34" charset="0"/>
              </a:rPr>
              <a:t> </a:t>
            </a:r>
            <a:r>
              <a:rPr lang="en-GB" sz="750" dirty="0">
                <a:latin typeface="HP Simplified" panose="020B0604020204020204" pitchFamily="34" charset="0"/>
              </a:rPr>
              <a:t>PROFESSIONAL 14.1’’ </a:t>
            </a:r>
            <a:r>
              <a:rPr lang="el-GR" sz="750" dirty="0" smtClean="0">
                <a:solidFill>
                  <a:srgbClr val="FF0000"/>
                </a:solidFill>
                <a:latin typeface="HP Simplified" panose="020B0604020204020204" pitchFamily="34" charset="0"/>
              </a:rPr>
              <a:t>32.55 </a:t>
            </a:r>
            <a:r>
              <a:rPr lang="en-US" sz="750" dirty="0" smtClean="0">
                <a:solidFill>
                  <a:srgbClr val="FF0000"/>
                </a:solidFill>
                <a:latin typeface="HP Simplified" panose="020B0604020204020204" pitchFamily="34" charset="0"/>
              </a:rPr>
              <a:t>€</a:t>
            </a:r>
            <a:endParaRPr lang="en-US" sz="750" dirty="0">
              <a:solidFill>
                <a:srgbClr val="FF0000"/>
              </a:solidFill>
              <a:latin typeface="HP Simplified" panose="020B0604020204020204" pitchFamily="34" charset="0"/>
            </a:endParaRPr>
          </a:p>
        </p:txBody>
      </p:sp>
      <p:sp>
        <p:nvSpPr>
          <p:cNvPr id="60" name="TextBox 59">
            <a:extLst>
              <a:ext uri="{FF2B5EF4-FFF2-40B4-BE49-F238E27FC236}">
                <a16:creationId xmlns:a16="http://schemas.microsoft.com/office/drawing/2014/main" xmlns="" id="{F774C8D9-F9AA-F6B1-CA98-56501A2E63DC}"/>
              </a:ext>
            </a:extLst>
          </p:cNvPr>
          <p:cNvSpPr txBox="1"/>
          <p:nvPr/>
        </p:nvSpPr>
        <p:spPr>
          <a:xfrm>
            <a:off x="7782254" y="2457400"/>
            <a:ext cx="1133461" cy="207749"/>
          </a:xfrm>
          <a:prstGeom prst="rect">
            <a:avLst/>
          </a:prstGeom>
          <a:noFill/>
        </p:spPr>
        <p:txBody>
          <a:bodyPr wrap="square">
            <a:spAutoFit/>
          </a:bodyPr>
          <a:lstStyle/>
          <a:p>
            <a:pPr algn="ctr"/>
            <a:r>
              <a:rPr lang="en-GB" sz="750" dirty="0">
                <a:solidFill>
                  <a:schemeClr val="tx1">
                    <a:lumMod val="50000"/>
                    <a:lumOff val="50000"/>
                  </a:schemeClr>
                </a:solidFill>
                <a:latin typeface="HP Simplified" panose="020B0604020204020204" pitchFamily="34" charset="0"/>
              </a:rPr>
              <a:t>HP EXECUTIVE 14.1’’</a:t>
            </a:r>
          </a:p>
        </p:txBody>
      </p:sp>
      <p:cxnSp>
        <p:nvCxnSpPr>
          <p:cNvPr id="83" name="Straight Connector 82">
            <a:extLst>
              <a:ext uri="{FF2B5EF4-FFF2-40B4-BE49-F238E27FC236}">
                <a16:creationId xmlns:a16="http://schemas.microsoft.com/office/drawing/2014/main" xmlns="" id="{42874A1B-6F04-8257-4F69-B554C5E65DF1}"/>
              </a:ext>
            </a:extLst>
          </p:cNvPr>
          <p:cNvCxnSpPr/>
          <p:nvPr/>
        </p:nvCxnSpPr>
        <p:spPr>
          <a:xfrm flipV="1">
            <a:off x="39556" y="3637295"/>
            <a:ext cx="9684000" cy="231"/>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pic>
        <p:nvPicPr>
          <p:cNvPr id="84" name="Picture 83" descr="A picture containing accessory, case&#10;&#10;Description automatically generated">
            <a:extLst>
              <a:ext uri="{FF2B5EF4-FFF2-40B4-BE49-F238E27FC236}">
                <a16:creationId xmlns:a16="http://schemas.microsoft.com/office/drawing/2014/main" xmlns="" id="{810D73D1-D19C-86B4-F8D6-128CCC5FA1C4}"/>
              </a:ext>
            </a:extLst>
          </p:cNvPr>
          <p:cNvPicPr>
            <a:picLocks noChangeAspect="1"/>
          </p:cNvPicPr>
          <p:nvPr/>
        </p:nvPicPr>
        <p:blipFill>
          <a:blip r:embed="rId19" cstate="email">
            <a:extLst>
              <a:ext uri="{28A0092B-C50C-407E-A947-70E740481C1C}">
                <a14:useLocalDpi xmlns:a14="http://schemas.microsoft.com/office/drawing/2010/main"/>
              </a:ext>
            </a:extLst>
          </a:blip>
          <a:stretch>
            <a:fillRect/>
          </a:stretch>
        </p:blipFill>
        <p:spPr>
          <a:xfrm>
            <a:off x="4678010" y="4066419"/>
            <a:ext cx="829367" cy="720000"/>
          </a:xfrm>
          <a:prstGeom prst="rect">
            <a:avLst/>
          </a:prstGeom>
        </p:spPr>
      </p:pic>
      <p:sp>
        <p:nvSpPr>
          <p:cNvPr id="88" name="TextBox 87">
            <a:extLst>
              <a:ext uri="{FF2B5EF4-FFF2-40B4-BE49-F238E27FC236}">
                <a16:creationId xmlns:a16="http://schemas.microsoft.com/office/drawing/2014/main" xmlns="" id="{668FEFEC-3BA5-1B2D-5A1F-4EE173248838}"/>
              </a:ext>
            </a:extLst>
          </p:cNvPr>
          <p:cNvSpPr txBox="1"/>
          <p:nvPr/>
        </p:nvSpPr>
        <p:spPr>
          <a:xfrm>
            <a:off x="8089191" y="4826335"/>
            <a:ext cx="1515886" cy="323165"/>
          </a:xfrm>
          <a:prstGeom prst="rect">
            <a:avLst/>
          </a:prstGeom>
          <a:noFill/>
          <a:ln>
            <a:noFill/>
          </a:ln>
        </p:spPr>
        <p:txBody>
          <a:bodyPr wrap="square" rtlCol="0">
            <a:spAutoFit/>
          </a:bodyPr>
          <a:lstStyle/>
          <a:p>
            <a:pPr algn="ctr" fontAlgn="t"/>
            <a:r>
              <a:rPr lang="en-US" sz="750" dirty="0">
                <a:latin typeface="HP Simplified" panose="020B0604020204020204" pitchFamily="34" charset="0"/>
              </a:rPr>
              <a:t>3E2U6AA </a:t>
            </a:r>
            <a:r>
              <a:rPr lang="en-GB" sz="750" dirty="0">
                <a:latin typeface="HP Simplified" panose="020B0604020204020204" pitchFamily="34" charset="0"/>
              </a:rPr>
              <a:t>HP CARRY CASE </a:t>
            </a:r>
            <a:r>
              <a:rPr lang="en-GB" sz="750" dirty="0">
                <a:solidFill>
                  <a:srgbClr val="000000"/>
                </a:solidFill>
                <a:latin typeface="HP Simplified" panose="020B0604020204020204" pitchFamily="34" charset="0"/>
              </a:rPr>
              <a:t>TOPLOAD </a:t>
            </a:r>
            <a:r>
              <a:rPr lang="en-GB" sz="750" dirty="0">
                <a:latin typeface="HP Simplified" panose="020B0604020204020204" pitchFamily="34" charset="0"/>
              </a:rPr>
              <a:t>17.3”, BLACK,</a:t>
            </a:r>
            <a:r>
              <a:rPr lang="en-US" sz="750" dirty="0">
                <a:latin typeface="HP Simplified" panose="020B0604020204020204" pitchFamily="34" charset="0"/>
              </a:rPr>
              <a:t> </a:t>
            </a:r>
            <a:r>
              <a:rPr lang="el-GR" sz="750" dirty="0" smtClean="0">
                <a:solidFill>
                  <a:srgbClr val="FF0000"/>
                </a:solidFill>
                <a:latin typeface="HP Simplified" panose="020B0604020204020204" pitchFamily="34" charset="0"/>
              </a:rPr>
              <a:t>38.70 </a:t>
            </a:r>
            <a:r>
              <a:rPr lang="en-US" sz="750" dirty="0" smtClean="0">
                <a:solidFill>
                  <a:srgbClr val="FF0000"/>
                </a:solidFill>
                <a:latin typeface="HP Simplified" panose="020B0604020204020204" pitchFamily="34" charset="0"/>
              </a:rPr>
              <a:t>€</a:t>
            </a:r>
            <a:endParaRPr lang="en-US" sz="750" dirty="0">
              <a:solidFill>
                <a:srgbClr val="FF0000"/>
              </a:solidFill>
              <a:latin typeface="HP Simplified" panose="020B0604020204020204" pitchFamily="34" charset="0"/>
            </a:endParaRPr>
          </a:p>
        </p:txBody>
      </p:sp>
      <p:sp>
        <p:nvSpPr>
          <p:cNvPr id="89" name="TextBox 88">
            <a:extLst>
              <a:ext uri="{FF2B5EF4-FFF2-40B4-BE49-F238E27FC236}">
                <a16:creationId xmlns:a16="http://schemas.microsoft.com/office/drawing/2014/main" xmlns="" id="{4DD569B4-0BEA-BB4F-01C8-E0C3C3ABE93D}"/>
              </a:ext>
            </a:extLst>
          </p:cNvPr>
          <p:cNvSpPr txBox="1"/>
          <p:nvPr/>
        </p:nvSpPr>
        <p:spPr>
          <a:xfrm>
            <a:off x="2185417" y="4838817"/>
            <a:ext cx="1471926" cy="323165"/>
          </a:xfrm>
          <a:prstGeom prst="rect">
            <a:avLst/>
          </a:prstGeom>
          <a:noFill/>
        </p:spPr>
        <p:txBody>
          <a:bodyPr wrap="square" rtlCol="0">
            <a:spAutoFit/>
          </a:bodyPr>
          <a:lstStyle/>
          <a:p>
            <a:pPr algn="ctr" fontAlgn="t"/>
            <a:r>
              <a:rPr lang="en-GB" sz="750" b="0" i="0" u="none" strike="noStrike" kern="1200" dirty="0">
                <a:solidFill>
                  <a:srgbClr val="000000"/>
                </a:solidFill>
                <a:effectLst/>
                <a:latin typeface="HP Simplified" panose="020B0604020204020204" pitchFamily="34" charset="0"/>
              </a:rPr>
              <a:t>3E5F8AA</a:t>
            </a:r>
            <a:r>
              <a:rPr lang="en-GB" sz="750" dirty="0">
                <a:latin typeface="HP Simplified" panose="020B0604020204020204" pitchFamily="34" charset="0"/>
              </a:rPr>
              <a:t> </a:t>
            </a:r>
            <a:r>
              <a:rPr lang="en-GB" sz="750" b="0" i="0" u="none" strike="noStrike" kern="1200" dirty="0">
                <a:solidFill>
                  <a:srgbClr val="000000"/>
                </a:solidFill>
                <a:effectLst/>
                <a:latin typeface="HP Simplified" panose="020B0604020204020204" pitchFamily="34" charset="0"/>
              </a:rPr>
              <a:t>HP CARRY CASE TOPLOAD 15.6'', BLACK</a:t>
            </a:r>
            <a:r>
              <a:rPr lang="en-GB" sz="750" dirty="0">
                <a:latin typeface="HP Simplified" panose="020B0604020204020204" pitchFamily="34" charset="0"/>
              </a:rPr>
              <a:t>, </a:t>
            </a:r>
            <a:r>
              <a:rPr lang="el-GR" sz="750" b="0" i="0" u="none" strike="noStrike" kern="1200" dirty="0" smtClean="0">
                <a:solidFill>
                  <a:srgbClr val="FF0000"/>
                </a:solidFill>
                <a:effectLst/>
                <a:latin typeface="HP Simplified" panose="020B0604020204020204" pitchFamily="34" charset="0"/>
              </a:rPr>
              <a:t>34.80 </a:t>
            </a:r>
            <a:r>
              <a:rPr lang="en-GB" sz="750" b="0" i="0" u="none" strike="noStrike" kern="1200" dirty="0" smtClean="0">
                <a:solidFill>
                  <a:srgbClr val="FF0000"/>
                </a:solidFill>
                <a:effectLst/>
                <a:latin typeface="HP Simplified" panose="020B0604020204020204" pitchFamily="34" charset="0"/>
              </a:rPr>
              <a:t>€</a:t>
            </a:r>
            <a:endParaRPr lang="x-none" sz="750" b="0" i="0" u="none" strike="noStrike" dirty="0">
              <a:solidFill>
                <a:srgbClr val="FF0000"/>
              </a:solidFill>
              <a:effectLst/>
              <a:latin typeface="HP Simplified" panose="020B0604020204020204" pitchFamily="34" charset="0"/>
            </a:endParaRPr>
          </a:p>
        </p:txBody>
      </p:sp>
      <p:sp>
        <p:nvSpPr>
          <p:cNvPr id="93" name="TextBox 92">
            <a:extLst>
              <a:ext uri="{FF2B5EF4-FFF2-40B4-BE49-F238E27FC236}">
                <a16:creationId xmlns:a16="http://schemas.microsoft.com/office/drawing/2014/main" xmlns="" id="{BE57ACDD-8159-F773-E14F-B786ABE91EF6}"/>
              </a:ext>
            </a:extLst>
          </p:cNvPr>
          <p:cNvSpPr txBox="1"/>
          <p:nvPr/>
        </p:nvSpPr>
        <p:spPr>
          <a:xfrm>
            <a:off x="6381413" y="4884308"/>
            <a:ext cx="1213611" cy="410882"/>
          </a:xfrm>
          <a:prstGeom prst="rect">
            <a:avLst/>
          </a:prstGeom>
          <a:noFill/>
        </p:spPr>
        <p:txBody>
          <a:bodyPr wrap="square" rtlCol="0">
            <a:spAutoFit/>
          </a:bodyPr>
          <a:lstStyle/>
          <a:p>
            <a:pPr algn="ctr" fontAlgn="t">
              <a:lnSpc>
                <a:spcPct val="90000"/>
              </a:lnSpc>
              <a:spcBef>
                <a:spcPct val="0"/>
              </a:spcBef>
            </a:pPr>
            <a:r>
              <a:rPr lang="en-GB" sz="750" b="0" i="0" u="none" strike="noStrike" kern="1200" dirty="0">
                <a:solidFill>
                  <a:srgbClr val="000000"/>
                </a:solidFill>
                <a:effectLst/>
                <a:latin typeface="HP Simplified" panose="020B0604020204020204" pitchFamily="34" charset="0"/>
              </a:rPr>
              <a:t>3E2P1AA</a:t>
            </a:r>
            <a:r>
              <a:rPr lang="en-GB" sz="750" dirty="0">
                <a:latin typeface="HP Simplified" panose="020B0604020204020204" pitchFamily="34" charset="0"/>
              </a:rPr>
              <a:t> </a:t>
            </a:r>
            <a:r>
              <a:rPr lang="en-GB" sz="750" b="0" i="0" u="none" strike="noStrike" kern="1200" dirty="0">
                <a:solidFill>
                  <a:srgbClr val="000000"/>
                </a:solidFill>
                <a:effectLst/>
                <a:latin typeface="HP Simplified" panose="020B0604020204020204" pitchFamily="34" charset="0"/>
              </a:rPr>
              <a:t>HP CARRY CASE TOPLOAD 17.3'', </a:t>
            </a:r>
            <a:r>
              <a:rPr lang="el-GR" sz="750" b="0" i="0" u="none" strike="noStrike" kern="1200" dirty="0" smtClean="0">
                <a:solidFill>
                  <a:srgbClr val="FF0000"/>
                </a:solidFill>
                <a:effectLst/>
                <a:latin typeface="HP Simplified" panose="020B0604020204020204" pitchFamily="34" charset="0"/>
              </a:rPr>
              <a:t>34.90 </a:t>
            </a:r>
            <a:r>
              <a:rPr lang="en-GB" sz="750" b="0" i="0" u="none" strike="noStrike" kern="1200" dirty="0" smtClean="0">
                <a:solidFill>
                  <a:srgbClr val="FF0000"/>
                </a:solidFill>
                <a:effectLst/>
                <a:latin typeface="HP Simplified" panose="020B0604020204020204" pitchFamily="34" charset="0"/>
              </a:rPr>
              <a:t>€ </a:t>
            </a:r>
            <a:r>
              <a:rPr lang="en-GB" sz="750" b="0" i="0" u="none" strike="noStrike" kern="1200" dirty="0">
                <a:solidFill>
                  <a:srgbClr val="FF0000"/>
                </a:solidFill>
                <a:effectLst/>
                <a:latin typeface="HP Simplified" panose="020B0604020204020204" pitchFamily="34" charset="0"/>
              </a:rPr>
              <a:t/>
            </a:r>
            <a:br>
              <a:rPr lang="en-GB" sz="750" b="0" i="0" u="none" strike="noStrike" kern="1200" dirty="0">
                <a:solidFill>
                  <a:srgbClr val="FF0000"/>
                </a:solidFill>
                <a:effectLst/>
                <a:latin typeface="HP Simplified" panose="020B0604020204020204" pitchFamily="34" charset="0"/>
              </a:rPr>
            </a:br>
            <a:endParaRPr lang="en-US" sz="800" i="1" dirty="0">
              <a:solidFill>
                <a:srgbClr val="92D050"/>
              </a:solidFill>
              <a:ea typeface="Calibri" panose="020F0502020204030204" pitchFamily="34" charset="0"/>
            </a:endParaRPr>
          </a:p>
        </p:txBody>
      </p:sp>
      <p:sp>
        <p:nvSpPr>
          <p:cNvPr id="111" name="TextBox 110">
            <a:extLst>
              <a:ext uri="{FF2B5EF4-FFF2-40B4-BE49-F238E27FC236}">
                <a16:creationId xmlns:a16="http://schemas.microsoft.com/office/drawing/2014/main" xmlns="" id="{6B16D416-A4AC-D8C6-5DF5-DA7EA9F69693}"/>
              </a:ext>
            </a:extLst>
          </p:cNvPr>
          <p:cNvSpPr txBox="1"/>
          <p:nvPr/>
        </p:nvSpPr>
        <p:spPr>
          <a:xfrm>
            <a:off x="6407959" y="3804614"/>
            <a:ext cx="1247041" cy="208002"/>
          </a:xfrm>
          <a:prstGeom prst="rect">
            <a:avLst/>
          </a:prstGeom>
          <a:noFill/>
        </p:spPr>
        <p:txBody>
          <a:bodyPr wrap="square">
            <a:spAutoFit/>
          </a:bodyPr>
          <a:lstStyle/>
          <a:p>
            <a:pPr algn="ctr" fontAlgn="base"/>
            <a:r>
              <a:rPr lang="en-GB" sz="750" dirty="0">
                <a:solidFill>
                  <a:schemeClr val="tx1">
                    <a:lumMod val="50000"/>
                    <a:lumOff val="50000"/>
                  </a:schemeClr>
                </a:solidFill>
                <a:latin typeface="HP Simplified" panose="020B0604020204020204" pitchFamily="34" charset="0"/>
              </a:rPr>
              <a:t>HP PRELUDE PRO 17.3’’</a:t>
            </a:r>
          </a:p>
        </p:txBody>
      </p:sp>
      <p:sp>
        <p:nvSpPr>
          <p:cNvPr id="114" name="TextBox 113">
            <a:extLst>
              <a:ext uri="{FF2B5EF4-FFF2-40B4-BE49-F238E27FC236}">
                <a16:creationId xmlns:a16="http://schemas.microsoft.com/office/drawing/2014/main" xmlns="" id="{BB3D3D22-BB4E-1D4E-6525-D5DD01862522}"/>
              </a:ext>
            </a:extLst>
          </p:cNvPr>
          <p:cNvSpPr txBox="1"/>
          <p:nvPr/>
        </p:nvSpPr>
        <p:spPr>
          <a:xfrm>
            <a:off x="2429757" y="3800495"/>
            <a:ext cx="1171189" cy="207749"/>
          </a:xfrm>
          <a:prstGeom prst="rect">
            <a:avLst/>
          </a:prstGeom>
          <a:noFill/>
        </p:spPr>
        <p:txBody>
          <a:bodyPr wrap="square">
            <a:spAutoFit/>
          </a:bodyPr>
          <a:lstStyle/>
          <a:p>
            <a:pPr algn="ctr"/>
            <a:r>
              <a:rPr lang="en-GB" sz="750" dirty="0">
                <a:solidFill>
                  <a:schemeClr val="tx1">
                    <a:lumMod val="50000"/>
                    <a:lumOff val="50000"/>
                  </a:schemeClr>
                </a:solidFill>
                <a:latin typeface="HP Simplified" panose="020B0604020204020204" pitchFamily="34" charset="0"/>
              </a:rPr>
              <a:t>HP BUSINESS 15.6’’ BAG</a:t>
            </a:r>
          </a:p>
        </p:txBody>
      </p:sp>
      <p:sp>
        <p:nvSpPr>
          <p:cNvPr id="117" name="TextBox 116">
            <a:extLst>
              <a:ext uri="{FF2B5EF4-FFF2-40B4-BE49-F238E27FC236}">
                <a16:creationId xmlns:a16="http://schemas.microsoft.com/office/drawing/2014/main" xmlns="" id="{AE68C133-B903-EDCF-BF3F-F7BEB0564250}"/>
              </a:ext>
            </a:extLst>
          </p:cNvPr>
          <p:cNvSpPr txBox="1"/>
          <p:nvPr/>
        </p:nvSpPr>
        <p:spPr>
          <a:xfrm>
            <a:off x="4311602" y="4856709"/>
            <a:ext cx="1341697" cy="323165"/>
          </a:xfrm>
          <a:prstGeom prst="rect">
            <a:avLst/>
          </a:prstGeom>
          <a:noFill/>
        </p:spPr>
        <p:txBody>
          <a:bodyPr wrap="square" rtlCol="0">
            <a:spAutoFit/>
          </a:bodyPr>
          <a:lstStyle/>
          <a:p>
            <a:pPr marL="0" algn="ctr" rtl="0" eaLnBrk="1" fontAlgn="t" latinLnBrk="0" hangingPunct="1">
              <a:spcBef>
                <a:spcPts val="0"/>
              </a:spcBef>
              <a:spcAft>
                <a:spcPts val="0"/>
              </a:spcAft>
            </a:pPr>
            <a:r>
              <a:rPr lang="en-GB" sz="750" b="0" i="0" u="none" strike="noStrike" kern="1200" dirty="0">
                <a:solidFill>
                  <a:srgbClr val="000000"/>
                </a:solidFill>
                <a:effectLst/>
                <a:latin typeface="HP Simplified" panose="020B0604020204020204" pitchFamily="34" charset="0"/>
              </a:rPr>
              <a:t>2Z8A4AA</a:t>
            </a:r>
            <a:r>
              <a:rPr lang="en-GB" sz="750" dirty="0">
                <a:latin typeface="HP Simplified" panose="020B0604020204020204" pitchFamily="34" charset="0"/>
              </a:rPr>
              <a:t> </a:t>
            </a:r>
            <a:r>
              <a:rPr lang="en-GB" sz="750" b="0" i="0" u="none" strike="noStrike" kern="1200" dirty="0">
                <a:solidFill>
                  <a:srgbClr val="000000"/>
                </a:solidFill>
                <a:effectLst/>
                <a:latin typeface="HP Simplified" panose="020B0604020204020204" pitchFamily="34" charset="0"/>
              </a:rPr>
              <a:t>HP CARRY CASE TRAVEL 15.6'', GREY</a:t>
            </a:r>
            <a:r>
              <a:rPr lang="en-GB" sz="750" dirty="0">
                <a:latin typeface="HP Simplified" panose="020B0604020204020204" pitchFamily="34" charset="0"/>
              </a:rPr>
              <a:t>, </a:t>
            </a:r>
            <a:r>
              <a:rPr lang="el-GR" sz="750" dirty="0" smtClean="0">
                <a:solidFill>
                  <a:srgbClr val="FF0000"/>
                </a:solidFill>
                <a:latin typeface="HP Simplified" panose="020B0604020204020204" pitchFamily="34" charset="0"/>
              </a:rPr>
              <a:t>39.70 </a:t>
            </a:r>
            <a:r>
              <a:rPr lang="en-GB" sz="750" b="0" i="0" u="none" strike="noStrike" kern="1200" dirty="0" smtClean="0">
                <a:solidFill>
                  <a:srgbClr val="FF0000"/>
                </a:solidFill>
                <a:effectLst/>
                <a:latin typeface="HP Simplified" panose="020B0604020204020204" pitchFamily="34" charset="0"/>
              </a:rPr>
              <a:t>€</a:t>
            </a:r>
            <a:endParaRPr lang="x-none" sz="750" b="0" i="0" u="none" strike="noStrike" dirty="0">
              <a:solidFill>
                <a:srgbClr val="FF0000"/>
              </a:solidFill>
              <a:effectLst/>
              <a:latin typeface="HP Simplified" panose="020B0604020204020204" pitchFamily="34" charset="0"/>
            </a:endParaRPr>
          </a:p>
        </p:txBody>
      </p:sp>
      <p:sp>
        <p:nvSpPr>
          <p:cNvPr id="124" name="TextBox 123">
            <a:extLst>
              <a:ext uri="{FF2B5EF4-FFF2-40B4-BE49-F238E27FC236}">
                <a16:creationId xmlns:a16="http://schemas.microsoft.com/office/drawing/2014/main" xmlns="" id="{75746D12-B008-E500-DD8A-91EF6A11CB36}"/>
              </a:ext>
            </a:extLst>
          </p:cNvPr>
          <p:cNvSpPr txBox="1"/>
          <p:nvPr/>
        </p:nvSpPr>
        <p:spPr>
          <a:xfrm>
            <a:off x="4604902" y="3788043"/>
            <a:ext cx="1026814" cy="207749"/>
          </a:xfrm>
          <a:prstGeom prst="rect">
            <a:avLst/>
          </a:prstGeom>
          <a:noFill/>
        </p:spPr>
        <p:txBody>
          <a:bodyPr wrap="square">
            <a:spAutoFit/>
          </a:bodyPr>
          <a:lstStyle/>
          <a:p>
            <a:r>
              <a:rPr lang="en-GB" sz="750" dirty="0">
                <a:solidFill>
                  <a:schemeClr val="tx1">
                    <a:lumMod val="50000"/>
                    <a:lumOff val="50000"/>
                  </a:schemeClr>
                </a:solidFill>
                <a:latin typeface="HP Simplified" panose="020B0604020204020204" pitchFamily="34" charset="0"/>
              </a:rPr>
              <a:t>HP CARRY CASE 15.6'' </a:t>
            </a:r>
            <a:endParaRPr lang="x-none" sz="750" dirty="0">
              <a:solidFill>
                <a:schemeClr val="tx1">
                  <a:lumMod val="50000"/>
                  <a:lumOff val="50000"/>
                </a:schemeClr>
              </a:solidFill>
              <a:latin typeface="HP Simplified" panose="020B0604020204020204" pitchFamily="34" charset="0"/>
            </a:endParaRPr>
          </a:p>
        </p:txBody>
      </p:sp>
      <p:sp>
        <p:nvSpPr>
          <p:cNvPr id="1025" name="TextBox 1024">
            <a:extLst>
              <a:ext uri="{FF2B5EF4-FFF2-40B4-BE49-F238E27FC236}">
                <a16:creationId xmlns:a16="http://schemas.microsoft.com/office/drawing/2014/main" xmlns="" id="{6D1D7450-C80E-301E-8944-26CE8EB1DB63}"/>
              </a:ext>
            </a:extLst>
          </p:cNvPr>
          <p:cNvSpPr txBox="1"/>
          <p:nvPr/>
        </p:nvSpPr>
        <p:spPr>
          <a:xfrm>
            <a:off x="8184265" y="3788045"/>
            <a:ext cx="1193394" cy="207749"/>
          </a:xfrm>
          <a:prstGeom prst="rect">
            <a:avLst/>
          </a:prstGeom>
          <a:noFill/>
        </p:spPr>
        <p:txBody>
          <a:bodyPr wrap="square">
            <a:spAutoFit/>
          </a:bodyPr>
          <a:lstStyle/>
          <a:p>
            <a:pPr algn="ctr"/>
            <a:r>
              <a:rPr lang="en-GB" sz="750" dirty="0">
                <a:solidFill>
                  <a:schemeClr val="tx1">
                    <a:lumMod val="50000"/>
                    <a:lumOff val="50000"/>
                  </a:schemeClr>
                </a:solidFill>
                <a:latin typeface="HP Simplified" panose="020B0604020204020204" pitchFamily="34" charset="0"/>
              </a:rPr>
              <a:t>HP BUSINESS 17.3’’</a:t>
            </a:r>
          </a:p>
        </p:txBody>
      </p:sp>
      <p:pic>
        <p:nvPicPr>
          <p:cNvPr id="1031" name="Picture 1030" descr="A picture containing accessory, case&#10;&#10;Description automatically generated">
            <a:extLst>
              <a:ext uri="{FF2B5EF4-FFF2-40B4-BE49-F238E27FC236}">
                <a16:creationId xmlns:a16="http://schemas.microsoft.com/office/drawing/2014/main" xmlns="" id="{B402D82F-C393-90C7-041F-8E96E03807F6}"/>
              </a:ext>
            </a:extLst>
          </p:cNvPr>
          <p:cNvPicPr>
            <a:picLocks noChangeAspect="1"/>
          </p:cNvPicPr>
          <p:nvPr/>
        </p:nvPicPr>
        <p:blipFill>
          <a:blip r:embed="rId20" cstate="email">
            <a:extLst>
              <a:ext uri="{28A0092B-C50C-407E-A947-70E740481C1C}">
                <a14:useLocalDpi xmlns:a14="http://schemas.microsoft.com/office/drawing/2010/main"/>
              </a:ext>
            </a:extLst>
          </a:blip>
          <a:stretch>
            <a:fillRect/>
          </a:stretch>
        </p:blipFill>
        <p:spPr>
          <a:xfrm>
            <a:off x="8462633" y="4108696"/>
            <a:ext cx="824097" cy="684000"/>
          </a:xfrm>
          <a:prstGeom prst="rect">
            <a:avLst/>
          </a:prstGeom>
        </p:spPr>
      </p:pic>
      <p:pic>
        <p:nvPicPr>
          <p:cNvPr id="1034" name="Picture 1033">
            <a:extLst>
              <a:ext uri="{FF2B5EF4-FFF2-40B4-BE49-F238E27FC236}">
                <a16:creationId xmlns:a16="http://schemas.microsoft.com/office/drawing/2014/main" xmlns="" id="{FB842DDD-0BDA-07A2-7468-094E6616A4F7}"/>
              </a:ext>
            </a:extLst>
          </p:cNvPr>
          <p:cNvPicPr>
            <a:picLocks noChangeAspect="1"/>
          </p:cNvPicPr>
          <p:nvPr/>
        </p:nvPicPr>
        <p:blipFill>
          <a:blip r:embed="rId21" cstate="email">
            <a:extLst>
              <a:ext uri="{28A0092B-C50C-407E-A947-70E740481C1C}">
                <a14:useLocalDpi xmlns:a14="http://schemas.microsoft.com/office/drawing/2010/main"/>
              </a:ext>
            </a:extLst>
          </a:blip>
          <a:stretch>
            <a:fillRect/>
          </a:stretch>
        </p:blipFill>
        <p:spPr>
          <a:xfrm>
            <a:off x="635521" y="3997440"/>
            <a:ext cx="792000" cy="792000"/>
          </a:xfrm>
          <a:prstGeom prst="rect">
            <a:avLst/>
          </a:prstGeom>
        </p:spPr>
      </p:pic>
      <p:sp>
        <p:nvSpPr>
          <p:cNvPr id="1035" name="Rectangle 1034">
            <a:extLst>
              <a:ext uri="{FF2B5EF4-FFF2-40B4-BE49-F238E27FC236}">
                <a16:creationId xmlns:a16="http://schemas.microsoft.com/office/drawing/2014/main" xmlns="" id="{9B0D078A-A058-EE27-BC6A-05FF1D8436FA}"/>
              </a:ext>
            </a:extLst>
          </p:cNvPr>
          <p:cNvSpPr/>
          <p:nvPr/>
        </p:nvSpPr>
        <p:spPr>
          <a:xfrm>
            <a:off x="281453" y="4807549"/>
            <a:ext cx="1481344" cy="323165"/>
          </a:xfrm>
          <a:prstGeom prst="rect">
            <a:avLst/>
          </a:prstGeom>
        </p:spPr>
        <p:txBody>
          <a:bodyPr wrap="square">
            <a:spAutoFit/>
          </a:bodyPr>
          <a:lstStyle/>
          <a:p>
            <a:pPr algn="ctr"/>
            <a:r>
              <a:rPr lang="en-US" sz="750" dirty="0">
                <a:latin typeface="HP Simplified" panose="020B0604020204020204" pitchFamily="34" charset="0"/>
              </a:rPr>
              <a:t>500S7AA </a:t>
            </a:r>
            <a:r>
              <a:rPr lang="en-GB" sz="750" dirty="0">
                <a:latin typeface="HP Simplified" panose="020B0604020204020204" pitchFamily="34" charset="0"/>
              </a:rPr>
              <a:t>HP CARRY CASE</a:t>
            </a:r>
            <a:r>
              <a:rPr lang="el-GR" sz="750" dirty="0">
                <a:latin typeface="HP Simplified" panose="020B0604020204020204" pitchFamily="34" charset="0"/>
              </a:rPr>
              <a:t> </a:t>
            </a:r>
            <a:r>
              <a:rPr lang="en-GB" sz="750" dirty="0">
                <a:latin typeface="HP Simplified" panose="020B0604020204020204" pitchFamily="34" charset="0"/>
              </a:rPr>
              <a:t>PROFESSIONAL 15.6’’  </a:t>
            </a:r>
            <a:r>
              <a:rPr lang="el-GR" sz="750" dirty="0" smtClean="0">
                <a:solidFill>
                  <a:srgbClr val="FF0000"/>
                </a:solidFill>
                <a:latin typeface="HP Simplified" panose="020B0604020204020204" pitchFamily="34" charset="0"/>
              </a:rPr>
              <a:t>34.15 </a:t>
            </a:r>
            <a:r>
              <a:rPr lang="en-US" sz="750" dirty="0" smtClean="0">
                <a:solidFill>
                  <a:srgbClr val="FF0000"/>
                </a:solidFill>
                <a:latin typeface="HP Simplified" panose="020B0604020204020204" pitchFamily="34" charset="0"/>
              </a:rPr>
              <a:t>€</a:t>
            </a:r>
            <a:endParaRPr lang="en-US" sz="750" dirty="0">
              <a:solidFill>
                <a:srgbClr val="FF0000"/>
              </a:solidFill>
              <a:latin typeface="HP Simplified" panose="020B0604020204020204" pitchFamily="34" charset="0"/>
            </a:endParaRPr>
          </a:p>
        </p:txBody>
      </p:sp>
      <p:sp>
        <p:nvSpPr>
          <p:cNvPr id="1036" name="TextBox 1035">
            <a:extLst>
              <a:ext uri="{FF2B5EF4-FFF2-40B4-BE49-F238E27FC236}">
                <a16:creationId xmlns:a16="http://schemas.microsoft.com/office/drawing/2014/main" xmlns="" id="{DE0CFC85-78F0-72E2-0105-507B5EEAACD4}"/>
              </a:ext>
            </a:extLst>
          </p:cNvPr>
          <p:cNvSpPr txBox="1"/>
          <p:nvPr/>
        </p:nvSpPr>
        <p:spPr>
          <a:xfrm>
            <a:off x="414202" y="3788043"/>
            <a:ext cx="1282088" cy="207749"/>
          </a:xfrm>
          <a:prstGeom prst="rect">
            <a:avLst/>
          </a:prstGeom>
          <a:noFill/>
        </p:spPr>
        <p:txBody>
          <a:bodyPr wrap="square">
            <a:spAutoFit/>
          </a:bodyPr>
          <a:lstStyle/>
          <a:p>
            <a:pPr algn="ctr"/>
            <a:r>
              <a:rPr lang="en-GB" sz="750" dirty="0">
                <a:solidFill>
                  <a:schemeClr val="tx1">
                    <a:lumMod val="50000"/>
                    <a:lumOff val="50000"/>
                  </a:schemeClr>
                </a:solidFill>
                <a:latin typeface="HP Simplified" panose="020B0604020204020204" pitchFamily="34" charset="0"/>
              </a:rPr>
              <a:t>HP EXECUTIVE 15.6’’</a:t>
            </a:r>
          </a:p>
        </p:txBody>
      </p:sp>
      <p:cxnSp>
        <p:nvCxnSpPr>
          <p:cNvPr id="1059" name="Straight Connector 1058">
            <a:extLst>
              <a:ext uri="{FF2B5EF4-FFF2-40B4-BE49-F238E27FC236}">
                <a16:creationId xmlns:a16="http://schemas.microsoft.com/office/drawing/2014/main" xmlns="" id="{FA558D76-AD32-2E0A-3C48-1538A6C9D7AC}"/>
              </a:ext>
            </a:extLst>
          </p:cNvPr>
          <p:cNvCxnSpPr/>
          <p:nvPr/>
        </p:nvCxnSpPr>
        <p:spPr>
          <a:xfrm flipV="1">
            <a:off x="42878" y="5295663"/>
            <a:ext cx="9842981" cy="20953"/>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xmlns="" id="{AF494078-4099-08C9-A505-24585E890EA7}"/>
              </a:ext>
            </a:extLst>
          </p:cNvPr>
          <p:cNvCxnSpPr/>
          <p:nvPr/>
        </p:nvCxnSpPr>
        <p:spPr>
          <a:xfrm>
            <a:off x="1962194" y="4090699"/>
            <a:ext cx="0" cy="1151686"/>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78" name="TextBox 177">
            <a:extLst>
              <a:ext uri="{FF2B5EF4-FFF2-40B4-BE49-F238E27FC236}">
                <a16:creationId xmlns:a16="http://schemas.microsoft.com/office/drawing/2014/main" xmlns="" id="{5E74AF66-14ED-95D5-B14F-E9A8DA8C5B71}"/>
              </a:ext>
            </a:extLst>
          </p:cNvPr>
          <p:cNvSpPr txBox="1"/>
          <p:nvPr/>
        </p:nvSpPr>
        <p:spPr>
          <a:xfrm>
            <a:off x="2693551" y="2373785"/>
            <a:ext cx="1498476" cy="207749"/>
          </a:xfrm>
          <a:prstGeom prst="rect">
            <a:avLst/>
          </a:prstGeom>
          <a:noFill/>
        </p:spPr>
        <p:txBody>
          <a:bodyPr wrap="square">
            <a:spAutoFit/>
          </a:bodyPr>
          <a:lstStyle/>
          <a:p>
            <a:pPr algn="ctr" fontAlgn="base"/>
            <a:r>
              <a:rPr lang="en-GB" sz="750" dirty="0">
                <a:solidFill>
                  <a:schemeClr val="tx1">
                    <a:lumMod val="50000"/>
                    <a:lumOff val="50000"/>
                  </a:schemeClr>
                </a:solidFill>
                <a:latin typeface="HP Simplified" panose="020B0604020204020204" pitchFamily="34" charset="0"/>
              </a:rPr>
              <a:t>HP PRELUDE PRO 15.6’’  </a:t>
            </a:r>
            <a:r>
              <a:rPr lang="en-GB" sz="750" dirty="0" smtClean="0">
                <a:solidFill>
                  <a:schemeClr val="tx1">
                    <a:lumMod val="50000"/>
                    <a:lumOff val="50000"/>
                  </a:schemeClr>
                </a:solidFill>
                <a:latin typeface="HP Simplified" panose="020B0604020204020204" pitchFamily="34" charset="0"/>
              </a:rPr>
              <a:t>BAGS</a:t>
            </a:r>
            <a:endParaRPr lang="en-GB" sz="750" dirty="0">
              <a:solidFill>
                <a:schemeClr val="tx1">
                  <a:lumMod val="50000"/>
                  <a:lumOff val="50000"/>
                </a:schemeClr>
              </a:solidFill>
              <a:latin typeface="HP Simplified" panose="020B0604020204020204" pitchFamily="34" charset="0"/>
            </a:endParaRPr>
          </a:p>
        </p:txBody>
      </p:sp>
      <p:sp>
        <p:nvSpPr>
          <p:cNvPr id="202" name="TextBox 201">
            <a:extLst>
              <a:ext uri="{FF2B5EF4-FFF2-40B4-BE49-F238E27FC236}">
                <a16:creationId xmlns:a16="http://schemas.microsoft.com/office/drawing/2014/main" xmlns="" id="{ABDF806E-C1EF-B754-AB21-B72BB119043F}"/>
              </a:ext>
            </a:extLst>
          </p:cNvPr>
          <p:cNvSpPr txBox="1"/>
          <p:nvPr/>
        </p:nvSpPr>
        <p:spPr>
          <a:xfrm>
            <a:off x="3631042" y="2808258"/>
            <a:ext cx="1350675" cy="784830"/>
          </a:xfrm>
          <a:prstGeom prst="rect">
            <a:avLst/>
          </a:prstGeom>
          <a:noFill/>
        </p:spPr>
        <p:txBody>
          <a:bodyPr wrap="square" rtlCol="0">
            <a:spAutoFit/>
          </a:bodyPr>
          <a:lstStyle/>
          <a:p>
            <a:pPr algn="ctr" fontAlgn="ctr"/>
            <a:r>
              <a:rPr lang="en-US" sz="750" dirty="0">
                <a:latin typeface="HP Simplified" panose="020B0604020204020204" pitchFamily="34" charset="0"/>
              </a:rPr>
              <a:t>4Z514AA HP CARRY CASE BUSINESS PRELUDE PRO TOPLOAD 15.6'', STYLISH, DURABLE CASE, WATER RESISTANT COATING, GREY, </a:t>
            </a:r>
            <a:r>
              <a:rPr lang="el-GR" sz="750" dirty="0" smtClean="0">
                <a:solidFill>
                  <a:srgbClr val="FF0000"/>
                </a:solidFill>
                <a:latin typeface="HP Simplified" panose="020B0604020204020204" pitchFamily="34" charset="0"/>
              </a:rPr>
              <a:t>32.30 </a:t>
            </a:r>
            <a:r>
              <a:rPr lang="en-US" sz="750" dirty="0" smtClean="0">
                <a:solidFill>
                  <a:srgbClr val="FF0000"/>
                </a:solidFill>
                <a:latin typeface="HP Simplified" panose="020B0604020204020204" pitchFamily="34" charset="0"/>
              </a:rPr>
              <a:t>€ </a:t>
            </a:r>
            <a:endParaRPr lang="en-US" sz="750" dirty="0">
              <a:solidFill>
                <a:srgbClr val="FF0000"/>
              </a:solidFill>
              <a:latin typeface="HP Simplified" panose="020B0604020204020204" pitchFamily="34" charset="0"/>
            </a:endParaRPr>
          </a:p>
        </p:txBody>
      </p:sp>
      <p:sp>
        <p:nvSpPr>
          <p:cNvPr id="207" name="TextBox 206">
            <a:extLst>
              <a:ext uri="{FF2B5EF4-FFF2-40B4-BE49-F238E27FC236}">
                <a16:creationId xmlns:a16="http://schemas.microsoft.com/office/drawing/2014/main" xmlns="" id="{6C8D40EA-E272-4BEB-959E-0817157B6EBD}"/>
              </a:ext>
            </a:extLst>
          </p:cNvPr>
          <p:cNvSpPr txBox="1"/>
          <p:nvPr/>
        </p:nvSpPr>
        <p:spPr>
          <a:xfrm>
            <a:off x="5370779" y="-57457"/>
            <a:ext cx="1285578" cy="207749"/>
          </a:xfrm>
          <a:prstGeom prst="rect">
            <a:avLst/>
          </a:prstGeom>
          <a:noFill/>
        </p:spPr>
        <p:txBody>
          <a:bodyPr wrap="square">
            <a:spAutoFit/>
          </a:bodyPr>
          <a:lstStyle/>
          <a:p>
            <a:pPr algn="ctr"/>
            <a:r>
              <a:rPr lang="en-GB" sz="750" dirty="0">
                <a:solidFill>
                  <a:schemeClr val="tx1">
                    <a:lumMod val="50000"/>
                    <a:lumOff val="50000"/>
                  </a:schemeClr>
                </a:solidFill>
                <a:latin typeface="HP Simplified" panose="020B0604020204020204" pitchFamily="34" charset="0"/>
              </a:rPr>
              <a:t>HP 15.6 ‘’ BACKPACK</a:t>
            </a:r>
          </a:p>
        </p:txBody>
      </p:sp>
      <p:sp>
        <p:nvSpPr>
          <p:cNvPr id="208" name="TextBox 67">
            <a:extLst>
              <a:ext uri="{FF2B5EF4-FFF2-40B4-BE49-F238E27FC236}">
                <a16:creationId xmlns:a16="http://schemas.microsoft.com/office/drawing/2014/main" xmlns="" id="{6645DA9E-4F11-01B8-8006-74166C0DA19F}"/>
              </a:ext>
            </a:extLst>
          </p:cNvPr>
          <p:cNvSpPr txBox="1">
            <a:spLocks noChangeArrowheads="1"/>
          </p:cNvSpPr>
          <p:nvPr/>
        </p:nvSpPr>
        <p:spPr bwMode="auto">
          <a:xfrm>
            <a:off x="1917156" y="1330678"/>
            <a:ext cx="820742" cy="1123384"/>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fontAlgn="ctr">
              <a:lnSpc>
                <a:spcPct val="100000"/>
              </a:lnSpc>
              <a:spcBef>
                <a:spcPct val="0"/>
              </a:spcBef>
              <a:buNone/>
            </a:pPr>
            <a:r>
              <a:rPr lang="en-US" sz="750" dirty="0">
                <a:latin typeface="HP Simplified" panose="020B0604020204020204" pitchFamily="34" charset="0"/>
              </a:rPr>
              <a:t>6B8U7AA</a:t>
            </a:r>
          </a:p>
          <a:p>
            <a:pPr fontAlgn="ctr">
              <a:lnSpc>
                <a:spcPct val="100000"/>
              </a:lnSpc>
              <a:spcBef>
                <a:spcPct val="0"/>
              </a:spcBef>
              <a:buNone/>
            </a:pPr>
            <a:r>
              <a:rPr lang="en-US" sz="750" dirty="0">
                <a:latin typeface="HP Simplified" panose="020B0604020204020204" pitchFamily="34" charset="0"/>
              </a:rPr>
              <a:t>HP CARRY CASE TRAVEL </a:t>
            </a:r>
            <a:r>
              <a:rPr lang="el-GR" sz="750" dirty="0">
                <a:latin typeface="HP Simplified" panose="020B0604020204020204" pitchFamily="34" charset="0"/>
              </a:rPr>
              <a:t>18</a:t>
            </a:r>
            <a:r>
              <a:rPr lang="en-US" sz="750" dirty="0">
                <a:latin typeface="HP Simplified" panose="020B0604020204020204" pitchFamily="34" charset="0"/>
              </a:rPr>
              <a:t>L 15.6</a:t>
            </a:r>
            <a:r>
              <a:rPr lang="el-GR" sz="750" dirty="0">
                <a:latin typeface="HP Simplified" panose="020B0604020204020204" pitchFamily="34" charset="0"/>
              </a:rPr>
              <a:t> </a:t>
            </a:r>
            <a:r>
              <a:rPr lang="en-US" sz="750" dirty="0">
                <a:latin typeface="HP Simplified" panose="020B0604020204020204" pitchFamily="34" charset="0"/>
              </a:rPr>
              <a:t>BACKPACK, BLUE</a:t>
            </a:r>
            <a:r>
              <a:rPr lang="en-US" altLang="en-US" sz="750" dirty="0">
                <a:latin typeface="HP Simplified" panose="020B0604020204020204" pitchFamily="34" charset="0"/>
              </a:rPr>
              <a:t>, </a:t>
            </a:r>
          </a:p>
          <a:p>
            <a:pPr fontAlgn="ctr">
              <a:lnSpc>
                <a:spcPct val="100000"/>
              </a:lnSpc>
              <a:spcBef>
                <a:spcPct val="0"/>
              </a:spcBef>
              <a:buNone/>
            </a:pPr>
            <a:r>
              <a:rPr lang="el-GR" altLang="en-US" sz="750" dirty="0" smtClean="0">
                <a:solidFill>
                  <a:srgbClr val="FF0000"/>
                </a:solidFill>
                <a:latin typeface="HP Simplified" panose="020B0604020204020204" pitchFamily="34" charset="0"/>
              </a:rPr>
              <a:t>30.45 </a:t>
            </a:r>
            <a:r>
              <a:rPr lang="en-GB" altLang="en-US" sz="750" dirty="0" smtClean="0">
                <a:solidFill>
                  <a:srgbClr val="FF0000"/>
                </a:solidFill>
                <a:latin typeface="HP Simplified" panose="020B0604020204020204" pitchFamily="34" charset="0"/>
              </a:rPr>
              <a:t>€</a:t>
            </a:r>
            <a:endParaRPr lang="el-GR" altLang="en-US" sz="750" dirty="0">
              <a:solidFill>
                <a:srgbClr val="FF0000"/>
              </a:solidFill>
              <a:latin typeface="HP Simplified" panose="020B0604020204020204" pitchFamily="34" charset="0"/>
            </a:endParaRPr>
          </a:p>
          <a:p>
            <a:pPr fontAlgn="ctr">
              <a:lnSpc>
                <a:spcPct val="100000"/>
              </a:lnSpc>
              <a:spcBef>
                <a:spcPct val="0"/>
              </a:spcBef>
              <a:buNone/>
            </a:pPr>
            <a:endParaRPr lang="en-US" sz="750" i="1" dirty="0">
              <a:solidFill>
                <a:srgbClr val="92D050"/>
              </a:solidFill>
              <a:latin typeface="HP Simplified" panose="020B0604020204020204" pitchFamily="34" charset="0"/>
              <a:ea typeface="Calibri" panose="020F0502020204030204" pitchFamily="34" charset="0"/>
            </a:endParaRPr>
          </a:p>
          <a:p>
            <a:pPr fontAlgn="ctr">
              <a:lnSpc>
                <a:spcPct val="100000"/>
              </a:lnSpc>
              <a:spcBef>
                <a:spcPct val="0"/>
              </a:spcBef>
              <a:buNone/>
            </a:pPr>
            <a:r>
              <a:rPr lang="en-GB" altLang="en-US" sz="750" dirty="0">
                <a:solidFill>
                  <a:srgbClr val="FF0000"/>
                </a:solidFill>
                <a:latin typeface="HP Simplified" panose="020B0604020204020204" pitchFamily="34" charset="0"/>
              </a:rPr>
              <a:t/>
            </a:r>
            <a:br>
              <a:rPr lang="en-GB" altLang="en-US" sz="750" dirty="0">
                <a:solidFill>
                  <a:srgbClr val="FF0000"/>
                </a:solidFill>
                <a:latin typeface="HP Simplified" panose="020B0604020204020204" pitchFamily="34" charset="0"/>
              </a:rPr>
            </a:br>
            <a:endParaRPr lang="en-US" sz="700" i="1" dirty="0">
              <a:solidFill>
                <a:srgbClr val="92D050"/>
              </a:solidFill>
              <a:ea typeface="Calibri" panose="020F0502020204030204" pitchFamily="34" charset="0"/>
            </a:endParaRPr>
          </a:p>
        </p:txBody>
      </p:sp>
      <p:cxnSp>
        <p:nvCxnSpPr>
          <p:cNvPr id="211" name="Straight Connector 210">
            <a:extLst>
              <a:ext uri="{FF2B5EF4-FFF2-40B4-BE49-F238E27FC236}">
                <a16:creationId xmlns:a16="http://schemas.microsoft.com/office/drawing/2014/main" xmlns="" id="{0CAC0FE8-E71D-BF72-CE20-31DC9E5D700C}"/>
              </a:ext>
            </a:extLst>
          </p:cNvPr>
          <p:cNvCxnSpPr/>
          <p:nvPr/>
        </p:nvCxnSpPr>
        <p:spPr>
          <a:xfrm flipH="1">
            <a:off x="5216891" y="65014"/>
            <a:ext cx="4528" cy="910842"/>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16" name="TextBox 215"/>
          <p:cNvSpPr txBox="1"/>
          <p:nvPr/>
        </p:nvSpPr>
        <p:spPr>
          <a:xfrm>
            <a:off x="4556420" y="141817"/>
            <a:ext cx="660120" cy="784830"/>
          </a:xfrm>
          <a:prstGeom prst="rect">
            <a:avLst/>
          </a:prstGeom>
          <a:noFill/>
        </p:spPr>
        <p:txBody>
          <a:bodyPr wrap="square" rtlCol="0">
            <a:spAutoFit/>
          </a:bodyPr>
          <a:lstStyle/>
          <a:p>
            <a:pPr fontAlgn="ctr"/>
            <a:r>
              <a:rPr lang="en-US" sz="750" dirty="0">
                <a:latin typeface="HP Simplified" panose="020B0604020204020204" pitchFamily="34" charset="0"/>
              </a:rPr>
              <a:t>2Z8P3AA HP PRELUDE BACKPACK 15.6, GREY,</a:t>
            </a:r>
            <a:r>
              <a:rPr lang="en-GB" sz="750" dirty="0">
                <a:latin typeface="HP Simplified" panose="020B0604020204020204" pitchFamily="34" charset="0"/>
              </a:rPr>
              <a:t> </a:t>
            </a:r>
            <a:r>
              <a:rPr lang="el-GR" sz="750" dirty="0" smtClean="0">
                <a:solidFill>
                  <a:srgbClr val="FF0000"/>
                </a:solidFill>
                <a:latin typeface="HP Simplified" panose="020B0604020204020204" pitchFamily="34" charset="0"/>
              </a:rPr>
              <a:t>27.40</a:t>
            </a:r>
            <a:r>
              <a:rPr lang="en-GB" sz="750" dirty="0" smtClean="0">
                <a:solidFill>
                  <a:srgbClr val="FF0000"/>
                </a:solidFill>
                <a:latin typeface="HP Simplified" panose="020B0604020204020204" pitchFamily="34" charset="0"/>
              </a:rPr>
              <a:t> </a:t>
            </a:r>
            <a:r>
              <a:rPr lang="en-US" sz="750" dirty="0">
                <a:solidFill>
                  <a:srgbClr val="FF0000"/>
                </a:solidFill>
                <a:latin typeface="HP Simplified" panose="020B0604020204020204" pitchFamily="34" charset="0"/>
              </a:rPr>
              <a:t>€</a:t>
            </a:r>
          </a:p>
        </p:txBody>
      </p:sp>
      <p:sp>
        <p:nvSpPr>
          <p:cNvPr id="15" name="Rectangle 14"/>
          <p:cNvSpPr/>
          <p:nvPr/>
        </p:nvSpPr>
        <p:spPr>
          <a:xfrm>
            <a:off x="5912413" y="2817500"/>
            <a:ext cx="1042618" cy="553998"/>
          </a:xfrm>
          <a:prstGeom prst="rect">
            <a:avLst/>
          </a:prstGeom>
        </p:spPr>
        <p:txBody>
          <a:bodyPr wrap="square">
            <a:spAutoFit/>
          </a:bodyPr>
          <a:lstStyle/>
          <a:p>
            <a:pPr algn="ctr"/>
            <a:r>
              <a:rPr lang="en-US" sz="750" dirty="0">
                <a:solidFill>
                  <a:srgbClr val="000000"/>
                </a:solidFill>
                <a:latin typeface="HP Simplified" panose="020B0604020204020204" pitchFamily="34" charset="0"/>
              </a:rPr>
              <a:t>1E7D7A6</a:t>
            </a:r>
            <a:r>
              <a:rPr lang="el-GR" sz="750" dirty="0">
                <a:solidFill>
                  <a:srgbClr val="000000"/>
                </a:solidFill>
                <a:latin typeface="HP Simplified" panose="020B0604020204020204" pitchFamily="34" charset="0"/>
              </a:rPr>
              <a:t> </a:t>
            </a:r>
            <a:r>
              <a:rPr lang="en-US" sz="750" dirty="0">
                <a:solidFill>
                  <a:srgbClr val="000000"/>
                </a:solidFill>
                <a:latin typeface="HP Simplified" panose="020B0604020204020204" pitchFamily="34" charset="0"/>
              </a:rPr>
              <a:t>HP CARRY CASE PRELUDE TOPLOAD G2 15.6'', GREY</a:t>
            </a:r>
            <a:r>
              <a:rPr lang="en-US" sz="750" dirty="0" smtClean="0">
                <a:solidFill>
                  <a:srgbClr val="000000"/>
                </a:solidFill>
                <a:latin typeface="HP Simplified" panose="020B0604020204020204" pitchFamily="34" charset="0"/>
              </a:rPr>
              <a:t>, </a:t>
            </a:r>
            <a:r>
              <a:rPr lang="el-GR" sz="750" dirty="0" smtClean="0">
                <a:solidFill>
                  <a:srgbClr val="000000"/>
                </a:solidFill>
                <a:latin typeface="HP Simplified" panose="020B0604020204020204" pitchFamily="34" charset="0"/>
              </a:rPr>
              <a:t> </a:t>
            </a:r>
            <a:r>
              <a:rPr lang="el-GR" sz="750" dirty="0" smtClean="0">
                <a:solidFill>
                  <a:srgbClr val="FF0000"/>
                </a:solidFill>
                <a:latin typeface="HP Simplified" panose="020B0604020204020204" pitchFamily="34" charset="0"/>
              </a:rPr>
              <a:t>32.30 €</a:t>
            </a:r>
            <a:endParaRPr lang="el-GR" sz="700" i="1" dirty="0">
              <a:solidFill>
                <a:srgbClr val="92D050"/>
              </a:solidFill>
              <a:ea typeface="Calibri" panose="020F0502020204030204" pitchFamily="34" charset="0"/>
            </a:endParaRPr>
          </a:p>
        </p:txBody>
      </p:sp>
      <p:sp>
        <p:nvSpPr>
          <p:cNvPr id="25" name="Rectangle 24"/>
          <p:cNvSpPr/>
          <p:nvPr/>
        </p:nvSpPr>
        <p:spPr>
          <a:xfrm>
            <a:off x="3307514" y="131152"/>
            <a:ext cx="819545" cy="900246"/>
          </a:xfrm>
          <a:prstGeom prst="rect">
            <a:avLst/>
          </a:prstGeom>
        </p:spPr>
        <p:txBody>
          <a:bodyPr wrap="square">
            <a:spAutoFit/>
          </a:bodyPr>
          <a:lstStyle/>
          <a:p>
            <a:r>
              <a:rPr lang="en-US" sz="750" dirty="0">
                <a:solidFill>
                  <a:srgbClr val="000000"/>
                </a:solidFill>
                <a:latin typeface="HP Simplified" panose="020B0604020204020204" pitchFamily="34" charset="0"/>
              </a:rPr>
              <a:t>1X644A6 </a:t>
            </a:r>
            <a:r>
              <a:rPr lang="en-GB" sz="750" dirty="0">
                <a:solidFill>
                  <a:srgbClr val="000000"/>
                </a:solidFill>
                <a:latin typeface="HP Simplified" panose="020B0604020204020204" pitchFamily="34" charset="0"/>
              </a:rPr>
              <a:t>HP CARRY CASE PRELUDE PRO RECYCLED 15.6'',</a:t>
            </a:r>
            <a:br>
              <a:rPr lang="en-GB" sz="750" dirty="0">
                <a:solidFill>
                  <a:srgbClr val="000000"/>
                </a:solidFill>
                <a:latin typeface="HP Simplified" panose="020B0604020204020204" pitchFamily="34" charset="0"/>
              </a:rPr>
            </a:br>
            <a:r>
              <a:rPr lang="en-GB" sz="750" dirty="0">
                <a:solidFill>
                  <a:srgbClr val="000000"/>
                </a:solidFill>
                <a:latin typeface="HP Simplified" panose="020B0604020204020204" pitchFamily="34" charset="0"/>
              </a:rPr>
              <a:t>CHARCOAL </a:t>
            </a:r>
            <a:br>
              <a:rPr lang="en-GB" sz="750" dirty="0">
                <a:solidFill>
                  <a:srgbClr val="000000"/>
                </a:solidFill>
                <a:latin typeface="HP Simplified" panose="020B0604020204020204" pitchFamily="34" charset="0"/>
              </a:rPr>
            </a:br>
            <a:r>
              <a:rPr lang="el-GR" sz="750" dirty="0" smtClean="0">
                <a:solidFill>
                  <a:srgbClr val="FF0000"/>
                </a:solidFill>
                <a:latin typeface="HP Simplified" panose="020B0604020204020204" pitchFamily="34" charset="0"/>
              </a:rPr>
              <a:t>27.40 €</a:t>
            </a:r>
            <a:endParaRPr lang="en-US" sz="750" dirty="0">
              <a:solidFill>
                <a:srgbClr val="FF0000"/>
              </a:solidFill>
              <a:latin typeface="HP Simplified" panose="020B0604020204020204" pitchFamily="34" charset="0"/>
            </a:endParaRPr>
          </a:p>
        </p:txBody>
      </p:sp>
      <p:sp>
        <p:nvSpPr>
          <p:cNvPr id="175" name="Rectangle 174"/>
          <p:cNvSpPr/>
          <p:nvPr/>
        </p:nvSpPr>
        <p:spPr>
          <a:xfrm>
            <a:off x="3193118" y="-34611"/>
            <a:ext cx="1440421" cy="207749"/>
          </a:xfrm>
          <a:prstGeom prst="rect">
            <a:avLst/>
          </a:prstGeom>
        </p:spPr>
        <p:txBody>
          <a:bodyPr wrap="square">
            <a:spAutoFit/>
          </a:bodyPr>
          <a:lstStyle/>
          <a:p>
            <a:pPr algn="ctr"/>
            <a:r>
              <a:rPr lang="en-US" sz="750" dirty="0">
                <a:solidFill>
                  <a:schemeClr val="tx1">
                    <a:lumMod val="50000"/>
                    <a:lumOff val="50000"/>
                  </a:schemeClr>
                </a:solidFill>
                <a:latin typeface="HP Simplified" panose="020B0604020204020204" pitchFamily="34" charset="0"/>
              </a:rPr>
              <a:t>HP 15.6" PRELUDE BACKPACK </a:t>
            </a:r>
          </a:p>
        </p:txBody>
      </p:sp>
      <p:sp>
        <p:nvSpPr>
          <p:cNvPr id="81" name="TextBox 80">
            <a:extLst>
              <a:ext uri="{FF2B5EF4-FFF2-40B4-BE49-F238E27FC236}">
                <a16:creationId xmlns:a16="http://schemas.microsoft.com/office/drawing/2014/main" xmlns="" id="{6ED357F2-7D28-4717-3E01-AC1846F224F0}"/>
              </a:ext>
            </a:extLst>
          </p:cNvPr>
          <p:cNvSpPr txBox="1"/>
          <p:nvPr/>
        </p:nvSpPr>
        <p:spPr>
          <a:xfrm>
            <a:off x="7040212" y="5419510"/>
            <a:ext cx="2747871" cy="207749"/>
          </a:xfrm>
          <a:prstGeom prst="rect">
            <a:avLst/>
          </a:prstGeom>
          <a:noFill/>
        </p:spPr>
        <p:txBody>
          <a:bodyPr wrap="square">
            <a:spAutoFit/>
          </a:bodyPr>
          <a:lstStyle/>
          <a:p>
            <a:pPr algn="ctr"/>
            <a:r>
              <a:rPr lang="en-GB" sz="750" dirty="0">
                <a:solidFill>
                  <a:schemeClr val="tx1">
                    <a:lumMod val="50000"/>
                    <a:lumOff val="50000"/>
                  </a:schemeClr>
                </a:solidFill>
                <a:latin typeface="HP Simplified" panose="020B0604020204020204" pitchFamily="34" charset="0"/>
              </a:rPr>
              <a:t>HP POUCH CASES </a:t>
            </a:r>
          </a:p>
        </p:txBody>
      </p:sp>
      <p:sp>
        <p:nvSpPr>
          <p:cNvPr id="67" name="Rectangle 66"/>
          <p:cNvSpPr/>
          <p:nvPr/>
        </p:nvSpPr>
        <p:spPr>
          <a:xfrm>
            <a:off x="6226185" y="5654196"/>
            <a:ext cx="1230749" cy="323165"/>
          </a:xfrm>
          <a:prstGeom prst="rect">
            <a:avLst/>
          </a:prstGeom>
        </p:spPr>
        <p:txBody>
          <a:bodyPr wrap="square">
            <a:spAutoFit/>
          </a:bodyPr>
          <a:lstStyle/>
          <a:p>
            <a:pPr fontAlgn="ctr"/>
            <a:r>
              <a:rPr lang="en-US" sz="750" dirty="0">
                <a:latin typeface="HP Simplified" panose="020B0604020204020204" pitchFamily="34" charset="0"/>
              </a:rPr>
              <a:t>2F2L0AA HP </a:t>
            </a:r>
            <a:r>
              <a:rPr lang="el-GR" sz="750" dirty="0">
                <a:latin typeface="HP Simplified" panose="020B0604020204020204" pitchFamily="34" charset="0"/>
              </a:rPr>
              <a:t>15.6’’ </a:t>
            </a:r>
            <a:r>
              <a:rPr lang="en-US" sz="750" dirty="0">
                <a:latin typeface="HP Simplified" panose="020B0604020204020204" pitchFamily="34" charset="0"/>
              </a:rPr>
              <a:t>CASE BLACK/ GREY</a:t>
            </a:r>
            <a:r>
              <a:rPr lang="en-GB" sz="750" dirty="0">
                <a:latin typeface="HP Simplified" panose="020B0604020204020204" pitchFamily="34" charset="0"/>
              </a:rPr>
              <a:t>, </a:t>
            </a:r>
            <a:r>
              <a:rPr lang="el-GR" sz="750" dirty="0" smtClean="0">
                <a:solidFill>
                  <a:srgbClr val="FF0000"/>
                </a:solidFill>
                <a:latin typeface="HP Simplified" panose="020B0604020204020204" pitchFamily="34" charset="0"/>
              </a:rPr>
              <a:t>17.20 </a:t>
            </a:r>
            <a:r>
              <a:rPr lang="en-US" sz="750" dirty="0" smtClean="0">
                <a:solidFill>
                  <a:srgbClr val="FF0000"/>
                </a:solidFill>
                <a:latin typeface="HP Simplified" panose="020B0604020204020204" pitchFamily="34" charset="0"/>
              </a:rPr>
              <a:t>€</a:t>
            </a:r>
            <a:endParaRPr lang="el-GR" sz="750" dirty="0">
              <a:solidFill>
                <a:srgbClr val="FF0000"/>
              </a:solidFill>
              <a:latin typeface="HP Simplified" panose="020B0604020204020204" pitchFamily="34" charset="0"/>
            </a:endParaRPr>
          </a:p>
        </p:txBody>
      </p:sp>
      <p:cxnSp>
        <p:nvCxnSpPr>
          <p:cNvPr id="203" name="Straight Connector 202">
            <a:extLst>
              <a:ext uri="{FF2B5EF4-FFF2-40B4-BE49-F238E27FC236}">
                <a16:creationId xmlns:a16="http://schemas.microsoft.com/office/drawing/2014/main" xmlns="" id="{3EBB864A-EBFB-9DA0-9FFC-C34CB00A3489}"/>
              </a:ext>
            </a:extLst>
          </p:cNvPr>
          <p:cNvCxnSpPr/>
          <p:nvPr/>
        </p:nvCxnSpPr>
        <p:spPr>
          <a:xfrm>
            <a:off x="4015500" y="4051023"/>
            <a:ext cx="2049" cy="111360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pic>
        <p:nvPicPr>
          <p:cNvPr id="23" name="Picture 22"/>
          <p:cNvPicPr>
            <a:picLocks noChangeAspect="1"/>
          </p:cNvPicPr>
          <p:nvPr/>
        </p:nvPicPr>
        <p:blipFill>
          <a:blip r:embed="rId22" cstate="email">
            <a:extLst>
              <a:ext uri="{28A0092B-C50C-407E-A947-70E740481C1C}">
                <a14:useLocalDpi xmlns:a14="http://schemas.microsoft.com/office/drawing/2010/main"/>
              </a:ext>
            </a:extLst>
          </a:blip>
          <a:stretch>
            <a:fillRect/>
          </a:stretch>
        </p:blipFill>
        <p:spPr>
          <a:xfrm>
            <a:off x="1581133" y="5540074"/>
            <a:ext cx="1137990" cy="664376"/>
          </a:xfrm>
          <a:prstGeom prst="rect">
            <a:avLst/>
          </a:prstGeom>
        </p:spPr>
      </p:pic>
      <p:cxnSp>
        <p:nvCxnSpPr>
          <p:cNvPr id="168" name="Straight Connector 167">
            <a:extLst>
              <a:ext uri="{FF2B5EF4-FFF2-40B4-BE49-F238E27FC236}">
                <a16:creationId xmlns:a16="http://schemas.microsoft.com/office/drawing/2014/main" xmlns="" id="{2E8BDEB4-6FB0-302D-FE71-24F7F79ED9B1}"/>
              </a:ext>
            </a:extLst>
          </p:cNvPr>
          <p:cNvCxnSpPr/>
          <p:nvPr/>
        </p:nvCxnSpPr>
        <p:spPr>
          <a:xfrm>
            <a:off x="7389612" y="5644820"/>
            <a:ext cx="0" cy="78050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4" name="Rectangle 13"/>
          <p:cNvSpPr/>
          <p:nvPr/>
        </p:nvSpPr>
        <p:spPr>
          <a:xfrm>
            <a:off x="5169988" y="5646793"/>
            <a:ext cx="1244532" cy="338554"/>
          </a:xfrm>
          <a:prstGeom prst="rect">
            <a:avLst/>
          </a:prstGeom>
        </p:spPr>
        <p:txBody>
          <a:bodyPr wrap="square">
            <a:spAutoFit/>
          </a:bodyPr>
          <a:lstStyle/>
          <a:p>
            <a:pPr fontAlgn="ctr"/>
            <a:r>
              <a:rPr lang="en-US" sz="750" dirty="0">
                <a:latin typeface="HP Simplified" panose="020B0604020204020204" pitchFamily="34" charset="0"/>
              </a:rPr>
              <a:t>2F2L4AA</a:t>
            </a:r>
            <a:r>
              <a:rPr lang="en-US" sz="800" dirty="0">
                <a:latin typeface="HP Simplified" panose="020B0604020204020204" pitchFamily="34" charset="0"/>
              </a:rPr>
              <a:t> </a:t>
            </a:r>
            <a:r>
              <a:rPr lang="en-US" sz="750" dirty="0">
                <a:latin typeface="HP Simplified" panose="020B0604020204020204" pitchFamily="34" charset="0"/>
              </a:rPr>
              <a:t>HP</a:t>
            </a:r>
            <a:r>
              <a:rPr lang="el-GR" sz="750" dirty="0">
                <a:latin typeface="HP Simplified" panose="020B0604020204020204" pitchFamily="34" charset="0"/>
              </a:rPr>
              <a:t>14’’ </a:t>
            </a:r>
            <a:r>
              <a:rPr lang="en-US" sz="750" dirty="0">
                <a:latin typeface="HP Simplified" panose="020B0604020204020204" pitchFamily="34" charset="0"/>
              </a:rPr>
              <a:t>CASE , GREY / BLACK</a:t>
            </a:r>
            <a:r>
              <a:rPr lang="en-GB" sz="800" dirty="0">
                <a:latin typeface="HP Simplified" panose="020B0604020204020204" pitchFamily="34" charset="0"/>
              </a:rPr>
              <a:t>, </a:t>
            </a:r>
            <a:r>
              <a:rPr lang="el-GR" sz="750" dirty="0" smtClean="0">
                <a:solidFill>
                  <a:srgbClr val="FF0000"/>
                </a:solidFill>
                <a:latin typeface="HP Simplified" panose="020B0604020204020204" pitchFamily="34" charset="0"/>
              </a:rPr>
              <a:t>16.80 </a:t>
            </a:r>
            <a:r>
              <a:rPr lang="en-US" sz="750" dirty="0" smtClean="0">
                <a:solidFill>
                  <a:srgbClr val="FF0000"/>
                </a:solidFill>
                <a:latin typeface="HP Simplified" panose="020B0604020204020204" pitchFamily="34" charset="0"/>
              </a:rPr>
              <a:t>€</a:t>
            </a:r>
            <a:endParaRPr lang="el-GR" sz="750" dirty="0">
              <a:solidFill>
                <a:srgbClr val="FF0000"/>
              </a:solidFill>
              <a:latin typeface="HP Simplified" panose="020B0604020204020204" pitchFamily="34" charset="0"/>
            </a:endParaRPr>
          </a:p>
        </p:txBody>
      </p:sp>
      <p:sp>
        <p:nvSpPr>
          <p:cNvPr id="35" name="Rectangle 34"/>
          <p:cNvSpPr/>
          <p:nvPr/>
        </p:nvSpPr>
        <p:spPr>
          <a:xfrm>
            <a:off x="2772436" y="5662182"/>
            <a:ext cx="1361718" cy="323165"/>
          </a:xfrm>
          <a:prstGeom prst="rect">
            <a:avLst/>
          </a:prstGeom>
        </p:spPr>
        <p:txBody>
          <a:bodyPr wrap="square">
            <a:spAutoFit/>
          </a:bodyPr>
          <a:lstStyle/>
          <a:p>
            <a:pPr fontAlgn="ctr"/>
            <a:r>
              <a:rPr lang="en-US" sz="750" dirty="0">
                <a:latin typeface="HP Simplified" panose="020B0604020204020204" pitchFamily="34" charset="0"/>
              </a:rPr>
              <a:t>2F2K6AA  </a:t>
            </a:r>
            <a:r>
              <a:rPr lang="en-US" sz="750" dirty="0">
                <a:solidFill>
                  <a:srgbClr val="000000"/>
                </a:solidFill>
                <a:latin typeface="HP Simplified" panose="020B0604020204020204" pitchFamily="34" charset="0"/>
              </a:rPr>
              <a:t>HP </a:t>
            </a:r>
            <a:r>
              <a:rPr lang="el-GR" sz="750" dirty="0">
                <a:solidFill>
                  <a:srgbClr val="000000"/>
                </a:solidFill>
                <a:latin typeface="HP Simplified" panose="020B0604020204020204" pitchFamily="34" charset="0"/>
              </a:rPr>
              <a:t>15.6’’ </a:t>
            </a:r>
            <a:r>
              <a:rPr lang="en-US" sz="750" dirty="0">
                <a:solidFill>
                  <a:srgbClr val="000000"/>
                </a:solidFill>
                <a:latin typeface="HP Simplified" panose="020B0604020204020204" pitchFamily="34" charset="0"/>
              </a:rPr>
              <a:t>CASE GOLD/ BLACK</a:t>
            </a:r>
            <a:r>
              <a:rPr lang="en-GB" sz="750" dirty="0">
                <a:latin typeface="HP Simplified" panose="020B0604020204020204" pitchFamily="34" charset="0"/>
              </a:rPr>
              <a:t>, </a:t>
            </a:r>
            <a:r>
              <a:rPr lang="el-GR" sz="750" dirty="0" smtClean="0">
                <a:solidFill>
                  <a:srgbClr val="FF0000"/>
                </a:solidFill>
                <a:latin typeface="HP Simplified" panose="020B0604020204020204" pitchFamily="34" charset="0"/>
              </a:rPr>
              <a:t>23.80 </a:t>
            </a:r>
            <a:r>
              <a:rPr lang="en-US" sz="750" dirty="0" smtClean="0">
                <a:solidFill>
                  <a:srgbClr val="FF0000"/>
                </a:solidFill>
                <a:latin typeface="HP Simplified" panose="020B0604020204020204" pitchFamily="34" charset="0"/>
              </a:rPr>
              <a:t>€</a:t>
            </a:r>
            <a:endParaRPr lang="en-US" sz="750" dirty="0">
              <a:solidFill>
                <a:srgbClr val="FF0000"/>
              </a:solidFill>
              <a:latin typeface="HP Simplified" panose="020B0604020204020204" pitchFamily="34" charset="0"/>
            </a:endParaRPr>
          </a:p>
        </p:txBody>
      </p:sp>
      <p:cxnSp>
        <p:nvCxnSpPr>
          <p:cNvPr id="147" name="Straight Connector 146">
            <a:extLst>
              <a:ext uri="{FF2B5EF4-FFF2-40B4-BE49-F238E27FC236}">
                <a16:creationId xmlns:a16="http://schemas.microsoft.com/office/drawing/2014/main" xmlns="" id="{7E8FC870-7E75-A6C3-993A-DF9547DCA58D}"/>
              </a:ext>
            </a:extLst>
          </p:cNvPr>
          <p:cNvCxnSpPr/>
          <p:nvPr/>
        </p:nvCxnSpPr>
        <p:spPr>
          <a:xfrm>
            <a:off x="7934550" y="4204681"/>
            <a:ext cx="0" cy="104400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53" name="Straight Connector 152">
            <a:extLst>
              <a:ext uri="{FF2B5EF4-FFF2-40B4-BE49-F238E27FC236}">
                <a16:creationId xmlns:a16="http://schemas.microsoft.com/office/drawing/2014/main" xmlns="" id="{7E8FC870-7E75-A6C3-993A-DF9547DCA58D}"/>
              </a:ext>
            </a:extLst>
          </p:cNvPr>
          <p:cNvCxnSpPr/>
          <p:nvPr/>
        </p:nvCxnSpPr>
        <p:spPr>
          <a:xfrm>
            <a:off x="7141804" y="2530364"/>
            <a:ext cx="0" cy="104400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54" name="Straight Connector 153">
            <a:extLst>
              <a:ext uri="{FF2B5EF4-FFF2-40B4-BE49-F238E27FC236}">
                <a16:creationId xmlns:a16="http://schemas.microsoft.com/office/drawing/2014/main" xmlns="" id="{13D518CE-137C-BB9F-4DAB-BF6E16CF27B9}"/>
              </a:ext>
            </a:extLst>
          </p:cNvPr>
          <p:cNvCxnSpPr>
            <a:cxnSpLocks/>
          </p:cNvCxnSpPr>
          <p:nvPr/>
        </p:nvCxnSpPr>
        <p:spPr>
          <a:xfrm>
            <a:off x="6224887" y="4033961"/>
            <a:ext cx="7653" cy="115880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55" name="Straight Connector 154">
            <a:extLst>
              <a:ext uri="{FF2B5EF4-FFF2-40B4-BE49-F238E27FC236}">
                <a16:creationId xmlns:a16="http://schemas.microsoft.com/office/drawing/2014/main" xmlns="" id="{0CAC0FE8-E71D-BF72-CE20-31DC9E5D700C}"/>
              </a:ext>
            </a:extLst>
          </p:cNvPr>
          <p:cNvCxnSpPr/>
          <p:nvPr/>
        </p:nvCxnSpPr>
        <p:spPr>
          <a:xfrm flipH="1">
            <a:off x="8423565" y="47117"/>
            <a:ext cx="4528" cy="910842"/>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48" name="TextBox 147">
            <a:extLst>
              <a:ext uri="{FF2B5EF4-FFF2-40B4-BE49-F238E27FC236}">
                <a16:creationId xmlns:a16="http://schemas.microsoft.com/office/drawing/2014/main" xmlns="" id="{ED3B2768-8548-4B59-A369-6A27C30E9C0B}"/>
              </a:ext>
            </a:extLst>
          </p:cNvPr>
          <p:cNvSpPr txBox="1"/>
          <p:nvPr/>
        </p:nvSpPr>
        <p:spPr>
          <a:xfrm>
            <a:off x="647189" y="1325429"/>
            <a:ext cx="782752" cy="1238801"/>
          </a:xfrm>
          <a:prstGeom prst="rect">
            <a:avLst/>
          </a:prstGeom>
          <a:noFill/>
        </p:spPr>
        <p:txBody>
          <a:bodyPr wrap="square" rtlCol="0">
            <a:spAutoFit/>
          </a:bodyPr>
          <a:lstStyle/>
          <a:p>
            <a:pPr fontAlgn="t"/>
            <a:r>
              <a:rPr lang="en-GB" sz="750" dirty="0">
                <a:solidFill>
                  <a:srgbClr val="000000"/>
                </a:solidFill>
                <a:latin typeface="HP Simplified" panose="020B0604020204020204" pitchFamily="34" charset="0"/>
              </a:rPr>
              <a:t>9W0Z7AA </a:t>
            </a:r>
            <a:r>
              <a:rPr lang="en-US" sz="750" dirty="0">
                <a:solidFill>
                  <a:srgbClr val="000000"/>
                </a:solidFill>
                <a:latin typeface="HP Simplified" panose="020B0604020204020204" pitchFamily="34" charset="0"/>
              </a:rPr>
              <a:t>HP CARRY CASE TRAVEL 15.6 LAPTOP BACKPACK, BLUE NIGHT, </a:t>
            </a:r>
            <a:r>
              <a:rPr lang="el-GR" sz="750" dirty="0" smtClean="0">
                <a:solidFill>
                  <a:srgbClr val="FF0000"/>
                </a:solidFill>
                <a:latin typeface="HP Simplified" panose="020B0604020204020204" pitchFamily="34" charset="0"/>
              </a:rPr>
              <a:t>23.80 </a:t>
            </a:r>
            <a:r>
              <a:rPr lang="en-GB" sz="750" b="0" i="0" u="none" strike="noStrike" kern="1200" dirty="0" smtClean="0">
                <a:solidFill>
                  <a:srgbClr val="FF0000"/>
                </a:solidFill>
                <a:effectLst/>
                <a:latin typeface="HP Simplified" panose="020B0604020204020204" pitchFamily="34" charset="0"/>
              </a:rPr>
              <a:t>€</a:t>
            </a:r>
            <a:endParaRPr lang="el-GR" sz="750" b="0" i="0" u="none" strike="noStrike" kern="1200" dirty="0">
              <a:solidFill>
                <a:srgbClr val="FF0000"/>
              </a:solidFill>
              <a:effectLst/>
              <a:latin typeface="HP Simplified" panose="020B0604020204020204" pitchFamily="34" charset="0"/>
            </a:endParaRPr>
          </a:p>
          <a:p>
            <a:pPr fontAlgn="t"/>
            <a:endParaRPr lang="en-US" sz="750" i="1" dirty="0">
              <a:solidFill>
                <a:srgbClr val="92D050"/>
              </a:solidFill>
              <a:latin typeface="HP Simplified" panose="020B0604020204020204" pitchFamily="34" charset="0"/>
              <a:ea typeface="Calibri" panose="020F0502020204030204" pitchFamily="34" charset="0"/>
            </a:endParaRPr>
          </a:p>
          <a:p>
            <a:pPr fontAlgn="t"/>
            <a:r>
              <a:rPr lang="en-GB" sz="750" b="0" i="0" u="none" strike="noStrike" kern="1200" dirty="0">
                <a:solidFill>
                  <a:srgbClr val="FF0000"/>
                </a:solidFill>
                <a:effectLst/>
                <a:latin typeface="HP Simplified" panose="020B0604020204020204" pitchFamily="34" charset="0"/>
              </a:rPr>
              <a:t/>
            </a:r>
            <a:br>
              <a:rPr lang="en-GB" sz="750" b="0" i="0" u="none" strike="noStrike" kern="1200" dirty="0">
                <a:solidFill>
                  <a:srgbClr val="FF0000"/>
                </a:solidFill>
                <a:effectLst/>
                <a:latin typeface="HP Simplified" panose="020B0604020204020204" pitchFamily="34" charset="0"/>
              </a:rPr>
            </a:br>
            <a:endParaRPr lang="en-US" sz="700" i="1" dirty="0">
              <a:solidFill>
                <a:srgbClr val="92D050"/>
              </a:solidFill>
              <a:ea typeface="Calibri" panose="020F0502020204030204" pitchFamily="34" charset="0"/>
            </a:endParaRPr>
          </a:p>
        </p:txBody>
      </p:sp>
      <p:pic>
        <p:nvPicPr>
          <p:cNvPr id="6" name="Picture 5"/>
          <p:cNvPicPr>
            <a:picLocks noChangeAspect="1"/>
          </p:cNvPicPr>
          <p:nvPr/>
        </p:nvPicPr>
        <p:blipFill>
          <a:blip r:embed="rId23" cstate="print">
            <a:extLst>
              <a:ext uri="{28A0092B-C50C-407E-A947-70E740481C1C}">
                <a14:useLocalDpi xmlns:a14="http://schemas.microsoft.com/office/drawing/2010/main" val="0"/>
              </a:ext>
            </a:extLst>
          </a:blip>
          <a:stretch>
            <a:fillRect/>
          </a:stretch>
        </p:blipFill>
        <p:spPr>
          <a:xfrm>
            <a:off x="96069" y="1360969"/>
            <a:ext cx="488628" cy="774313"/>
          </a:xfrm>
          <a:prstGeom prst="rect">
            <a:avLst/>
          </a:prstGeom>
        </p:spPr>
      </p:pic>
      <p:sp>
        <p:nvSpPr>
          <p:cNvPr id="21" name="TextBox 20">
            <a:extLst>
              <a:ext uri="{FF2B5EF4-FFF2-40B4-BE49-F238E27FC236}">
                <a16:creationId xmlns:a16="http://schemas.microsoft.com/office/drawing/2014/main" xmlns="" id="{5EB99BF7-C51C-11FB-1872-32FC53389D70}"/>
              </a:ext>
            </a:extLst>
          </p:cNvPr>
          <p:cNvSpPr txBox="1"/>
          <p:nvPr/>
        </p:nvSpPr>
        <p:spPr>
          <a:xfrm>
            <a:off x="7749828" y="1331674"/>
            <a:ext cx="759122" cy="784830"/>
          </a:xfrm>
          <a:prstGeom prst="rect">
            <a:avLst/>
          </a:prstGeom>
          <a:noFill/>
        </p:spPr>
        <p:txBody>
          <a:bodyPr wrap="square" rtlCol="0">
            <a:spAutoFit/>
          </a:bodyPr>
          <a:lstStyle/>
          <a:p>
            <a:pPr algn="ctr" fontAlgn="t"/>
            <a:r>
              <a:rPr lang="en-GB" sz="750" b="0" i="0" u="none" strike="noStrike" kern="1200" dirty="0">
                <a:solidFill>
                  <a:srgbClr val="000000"/>
                </a:solidFill>
                <a:effectLst/>
                <a:latin typeface="HP Simplified" panose="020B0604020204020204" pitchFamily="34" charset="0"/>
              </a:rPr>
              <a:t>A08KLUT  </a:t>
            </a:r>
            <a:r>
              <a:rPr lang="en-US" sz="750" dirty="0">
                <a:latin typeface="HP Simplified" panose="020B0604020204020204" pitchFamily="34" charset="0"/>
              </a:rPr>
              <a:t>HP CARRY CASE BACKPACK EVERYDAY ODYSSEY 16'', GREY</a:t>
            </a:r>
            <a:r>
              <a:rPr lang="en-GB" sz="750" dirty="0">
                <a:latin typeface="HP Simplified" panose="020B0604020204020204" pitchFamily="34" charset="0"/>
              </a:rPr>
              <a:t>, </a:t>
            </a:r>
            <a:r>
              <a:rPr lang="el-GR" sz="750" b="0" i="0" u="none" strike="noStrike" kern="1200" dirty="0" smtClean="0">
                <a:solidFill>
                  <a:srgbClr val="FF0000"/>
                </a:solidFill>
                <a:effectLst/>
                <a:latin typeface="HP Simplified" panose="020B0604020204020204" pitchFamily="34" charset="0"/>
              </a:rPr>
              <a:t>23.80 </a:t>
            </a:r>
            <a:r>
              <a:rPr lang="en-GB" sz="750" b="0" i="0" u="none" strike="noStrike" kern="1200" dirty="0" smtClean="0">
                <a:solidFill>
                  <a:srgbClr val="FF0000"/>
                </a:solidFill>
                <a:effectLst/>
                <a:latin typeface="HP Simplified" panose="020B0604020204020204" pitchFamily="34" charset="0"/>
              </a:rPr>
              <a:t>€</a:t>
            </a:r>
            <a:endParaRPr lang="x-none" sz="750" b="0" i="0" u="none" strike="noStrike" dirty="0">
              <a:solidFill>
                <a:srgbClr val="FF0000"/>
              </a:solidFill>
              <a:effectLst/>
              <a:latin typeface="HP Simplified" panose="020B0604020204020204" pitchFamily="34" charset="0"/>
            </a:endParaRPr>
          </a:p>
        </p:txBody>
      </p:sp>
      <p:sp>
        <p:nvSpPr>
          <p:cNvPr id="132" name="TextBox 131">
            <a:extLst>
              <a:ext uri="{FF2B5EF4-FFF2-40B4-BE49-F238E27FC236}">
                <a16:creationId xmlns:a16="http://schemas.microsoft.com/office/drawing/2014/main" xmlns="" id="{6C8D40EA-E272-4BEB-959E-0817157B6EBD}"/>
              </a:ext>
            </a:extLst>
          </p:cNvPr>
          <p:cNvSpPr txBox="1"/>
          <p:nvPr/>
        </p:nvSpPr>
        <p:spPr>
          <a:xfrm>
            <a:off x="7842290" y="1060964"/>
            <a:ext cx="1407738" cy="207749"/>
          </a:xfrm>
          <a:prstGeom prst="rect">
            <a:avLst/>
          </a:prstGeom>
          <a:noFill/>
        </p:spPr>
        <p:txBody>
          <a:bodyPr wrap="square">
            <a:spAutoFit/>
          </a:bodyPr>
          <a:lstStyle/>
          <a:p>
            <a:r>
              <a:rPr lang="en-GB" sz="750" dirty="0">
                <a:solidFill>
                  <a:schemeClr val="tx1">
                    <a:lumMod val="50000"/>
                    <a:lumOff val="50000"/>
                  </a:schemeClr>
                </a:solidFill>
                <a:latin typeface="HP Simplified" panose="020B0604020204020204" pitchFamily="34" charset="0"/>
              </a:rPr>
              <a:t>HP </a:t>
            </a:r>
            <a:r>
              <a:rPr lang="en-GB" sz="750" dirty="0" smtClean="0">
                <a:solidFill>
                  <a:schemeClr val="tx1">
                    <a:lumMod val="50000"/>
                    <a:lumOff val="50000"/>
                  </a:schemeClr>
                </a:solidFill>
                <a:latin typeface="HP Simplified" panose="020B0604020204020204" pitchFamily="34" charset="0"/>
              </a:rPr>
              <a:t>16 ‘’ ODYSSEY BACKPACK</a:t>
            </a:r>
            <a:endParaRPr lang="en-GB" sz="750" dirty="0">
              <a:solidFill>
                <a:schemeClr val="tx1">
                  <a:lumMod val="50000"/>
                  <a:lumOff val="50000"/>
                </a:schemeClr>
              </a:solidFill>
              <a:latin typeface="HP Simplified" panose="020B0604020204020204" pitchFamily="34" charset="0"/>
            </a:endParaRPr>
          </a:p>
        </p:txBody>
      </p:sp>
      <p:pic>
        <p:nvPicPr>
          <p:cNvPr id="27" name="Picture 26"/>
          <p:cNvPicPr>
            <a:picLocks noChangeAspect="1"/>
          </p:cNvPicPr>
          <p:nvPr/>
        </p:nvPicPr>
        <p:blipFill>
          <a:blip r:embed="rId24" cstate="print">
            <a:extLst>
              <a:ext uri="{28A0092B-C50C-407E-A947-70E740481C1C}">
                <a14:useLocalDpi xmlns:a14="http://schemas.microsoft.com/office/drawing/2010/main" val="0"/>
              </a:ext>
            </a:extLst>
          </a:blip>
          <a:stretch>
            <a:fillRect/>
          </a:stretch>
        </p:blipFill>
        <p:spPr>
          <a:xfrm>
            <a:off x="7251189" y="1409085"/>
            <a:ext cx="519268" cy="720275"/>
          </a:xfrm>
          <a:prstGeom prst="rect">
            <a:avLst/>
          </a:prstGeom>
        </p:spPr>
      </p:pic>
      <p:sp>
        <p:nvSpPr>
          <p:cNvPr id="165" name="Rectangle 164">
            <a:extLst>
              <a:ext uri="{FF2B5EF4-FFF2-40B4-BE49-F238E27FC236}">
                <a16:creationId xmlns:a16="http://schemas.microsoft.com/office/drawing/2014/main" xmlns="" id="{3D109AD7-190B-B9C9-2DD5-31A014EFC1AA}"/>
              </a:ext>
            </a:extLst>
          </p:cNvPr>
          <p:cNvSpPr/>
          <p:nvPr/>
        </p:nvSpPr>
        <p:spPr>
          <a:xfrm>
            <a:off x="1165769" y="2867433"/>
            <a:ext cx="1641491" cy="584775"/>
          </a:xfrm>
          <a:prstGeom prst="rect">
            <a:avLst/>
          </a:prstGeom>
        </p:spPr>
        <p:txBody>
          <a:bodyPr wrap="square">
            <a:spAutoFit/>
          </a:bodyPr>
          <a:lstStyle/>
          <a:p>
            <a:pPr algn="ctr"/>
            <a:r>
              <a:rPr lang="en-US" sz="800" dirty="0"/>
              <a:t>2Z8P4AA HP CARRY CASE PRELUDE 15.6'' TOPLOAD  ULTRALIGHT COMFORT  WATER RESISTANT  GRAY </a:t>
            </a:r>
            <a:r>
              <a:rPr lang="el-GR" sz="750" dirty="0" smtClean="0">
                <a:solidFill>
                  <a:srgbClr val="FF0000"/>
                </a:solidFill>
                <a:latin typeface="HP Simplified" panose="020B0604020204020204" pitchFamily="34" charset="0"/>
              </a:rPr>
              <a:t>23.80 </a:t>
            </a:r>
            <a:r>
              <a:rPr lang="en-US" sz="750" dirty="0" smtClean="0">
                <a:solidFill>
                  <a:srgbClr val="FF0000"/>
                </a:solidFill>
                <a:latin typeface="HP Simplified" panose="020B0604020204020204" pitchFamily="34" charset="0"/>
              </a:rPr>
              <a:t>€</a:t>
            </a:r>
            <a:endParaRPr lang="en-US" sz="750" dirty="0">
              <a:solidFill>
                <a:srgbClr val="FF0000"/>
              </a:solidFill>
              <a:latin typeface="HP Simplified" panose="020B0604020204020204" pitchFamily="34" charset="0"/>
            </a:endParaRPr>
          </a:p>
        </p:txBody>
      </p:sp>
      <p:pic>
        <p:nvPicPr>
          <p:cNvPr id="29" name="Picture 28"/>
          <p:cNvPicPr>
            <a:picLocks noChangeAspect="1"/>
          </p:cNvPicPr>
          <p:nvPr/>
        </p:nvPicPr>
        <p:blipFill>
          <a:blip r:embed="rId25" cstate="print">
            <a:extLst>
              <a:ext uri="{28A0092B-C50C-407E-A947-70E740481C1C}">
                <a14:useLocalDpi xmlns:a14="http://schemas.microsoft.com/office/drawing/2010/main" val="0"/>
              </a:ext>
            </a:extLst>
          </a:blip>
          <a:stretch>
            <a:fillRect/>
          </a:stretch>
        </p:blipFill>
        <p:spPr>
          <a:xfrm>
            <a:off x="357915" y="2789705"/>
            <a:ext cx="773578" cy="626092"/>
          </a:xfrm>
          <a:prstGeom prst="rect">
            <a:avLst/>
          </a:prstGeom>
        </p:spPr>
      </p:pic>
      <p:sp>
        <p:nvSpPr>
          <p:cNvPr id="170" name="Rectangle 169">
            <a:extLst>
              <a:ext uri="{FF2B5EF4-FFF2-40B4-BE49-F238E27FC236}">
                <a16:creationId xmlns:a16="http://schemas.microsoft.com/office/drawing/2014/main" xmlns="" id="{3D109AD7-190B-B9C9-2DD5-31A014EFC1AA}"/>
              </a:ext>
            </a:extLst>
          </p:cNvPr>
          <p:cNvSpPr/>
          <p:nvPr/>
        </p:nvSpPr>
        <p:spPr>
          <a:xfrm>
            <a:off x="9006399" y="1282824"/>
            <a:ext cx="776935" cy="946413"/>
          </a:xfrm>
          <a:prstGeom prst="rect">
            <a:avLst/>
          </a:prstGeom>
        </p:spPr>
        <p:txBody>
          <a:bodyPr wrap="square">
            <a:spAutoFit/>
          </a:bodyPr>
          <a:lstStyle/>
          <a:p>
            <a:pPr algn="ctr"/>
            <a:r>
              <a:rPr lang="en-US" sz="800" dirty="0"/>
              <a:t>A08JXAA HP CARRY CASE EVERYDAY </a:t>
            </a:r>
            <a:r>
              <a:rPr lang="en-US" sz="800" dirty="0" smtClean="0"/>
              <a:t>16” </a:t>
            </a:r>
            <a:r>
              <a:rPr lang="en-US" sz="800" dirty="0"/>
              <a:t>ODYSSEY GRAY LAPTOP BACKPACK </a:t>
            </a:r>
            <a:r>
              <a:rPr lang="el-GR" sz="750" dirty="0" smtClean="0">
                <a:solidFill>
                  <a:srgbClr val="FF0000"/>
                </a:solidFill>
                <a:latin typeface="HP Simplified" panose="020B0604020204020204" pitchFamily="34" charset="0"/>
              </a:rPr>
              <a:t>30.60 </a:t>
            </a:r>
            <a:r>
              <a:rPr lang="en-US" sz="750" dirty="0" smtClean="0">
                <a:solidFill>
                  <a:srgbClr val="FF0000"/>
                </a:solidFill>
                <a:latin typeface="HP Simplified" panose="020B0604020204020204" pitchFamily="34" charset="0"/>
              </a:rPr>
              <a:t>€</a:t>
            </a:r>
            <a:endParaRPr lang="en-US" sz="750" dirty="0">
              <a:solidFill>
                <a:srgbClr val="FF0000"/>
              </a:solidFill>
              <a:latin typeface="HP Simplified" panose="020B0604020204020204" pitchFamily="34" charset="0"/>
            </a:endParaRPr>
          </a:p>
        </p:txBody>
      </p:sp>
      <p:pic>
        <p:nvPicPr>
          <p:cNvPr id="32" name="Picture 31"/>
          <p:cNvPicPr>
            <a:picLocks noChangeAspect="1"/>
          </p:cNvPicPr>
          <p:nvPr/>
        </p:nvPicPr>
        <p:blipFill>
          <a:blip r:embed="rId26" cstate="print">
            <a:extLst>
              <a:ext uri="{28A0092B-C50C-407E-A947-70E740481C1C}">
                <a14:useLocalDpi xmlns:a14="http://schemas.microsoft.com/office/drawing/2010/main" val="0"/>
              </a:ext>
            </a:extLst>
          </a:blip>
          <a:stretch>
            <a:fillRect/>
          </a:stretch>
        </p:blipFill>
        <p:spPr>
          <a:xfrm>
            <a:off x="8553451" y="1404649"/>
            <a:ext cx="481028" cy="705180"/>
          </a:xfrm>
          <a:prstGeom prst="rect">
            <a:avLst/>
          </a:prstGeom>
        </p:spPr>
      </p:pic>
    </p:spTree>
    <p:extLst>
      <p:ext uri="{BB962C8B-B14F-4D97-AF65-F5344CB8AC3E}">
        <p14:creationId xmlns:p14="http://schemas.microsoft.com/office/powerpoint/2010/main" val="15082954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 name="Picture 36"/>
          <p:cNvPicPr>
            <a:picLocks noChangeAspect="1"/>
          </p:cNvPicPr>
          <p:nvPr/>
        </p:nvPicPr>
        <p:blipFill>
          <a:blip r:embed="rId2" cstate="email">
            <a:extLst>
              <a:ext uri="{BEBA8EAE-BF5A-486C-A8C5-ECC9F3942E4B}">
                <a14:imgProps xmlns:a14="http://schemas.microsoft.com/office/drawing/2010/main">
                  <a14:imgLayer r:embed="rId3">
                    <a14:imgEffect>
                      <a14:backgroundRemoval t="521" b="95313" l="393" r="100000">
                        <a14:foregroundMark x1="76817" y1="44271" x2="76817" y2="44271"/>
                        <a14:foregroundMark x1="55206" y1="16667" x2="46758" y2="9115"/>
                        <a14:foregroundMark x1="61100" y1="40104" x2="61100" y2="40104"/>
                        <a14:foregroundMark x1="72888" y1="59635" x2="76031" y2="51302"/>
                        <a14:foregroundMark x1="43222" y1="9635" x2="59528" y2="10677"/>
                        <a14:foregroundMark x1="47151" y1="8594" x2="36542" y2="7552"/>
                        <a14:foregroundMark x1="62279" y1="5469" x2="39293" y2="3906"/>
                      </a14:backgroundRemoval>
                    </a14:imgEffect>
                  </a14:imgLayer>
                </a14:imgProps>
              </a:ext>
              <a:ext uri="{28A0092B-C50C-407E-A947-70E740481C1C}">
                <a14:useLocalDpi xmlns:a14="http://schemas.microsoft.com/office/drawing/2010/main"/>
              </a:ext>
            </a:extLst>
          </a:blip>
          <a:stretch>
            <a:fillRect/>
          </a:stretch>
        </p:blipFill>
        <p:spPr>
          <a:xfrm>
            <a:off x="5144036" y="5896181"/>
            <a:ext cx="571576" cy="431209"/>
          </a:xfrm>
          <a:prstGeom prst="rect">
            <a:avLst/>
          </a:prstGeom>
        </p:spPr>
      </p:pic>
      <p:pic>
        <p:nvPicPr>
          <p:cNvPr id="18" name="Picture 2" descr="HP 410 Slim Wireless 4M0X6AA Bluetooth, weiß Buy">
            <a:extLst>
              <a:ext uri="{FF2B5EF4-FFF2-40B4-BE49-F238E27FC236}">
                <a16:creationId xmlns:a16="http://schemas.microsoft.com/office/drawing/2014/main" xmlns="" id="{D0631DF1-2B0F-1315-5679-BD3AECA08855}"/>
              </a:ext>
            </a:extLst>
          </p:cNvPr>
          <p:cNvPicPr>
            <a:picLocks noChangeAspect="1" noChangeArrowheads="1"/>
          </p:cNvPicPr>
          <p:nvPr/>
        </p:nvPicPr>
        <p:blipFill rotWithShape="1">
          <a:blip r:embed="rId4" cstate="email">
            <a:extLst>
              <a:ext uri="{28A0092B-C50C-407E-A947-70E740481C1C}">
                <a14:useLocalDpi xmlns:a14="http://schemas.microsoft.com/office/drawing/2010/main"/>
              </a:ext>
            </a:extLst>
          </a:blip>
          <a:srcRect t="16402" b="18361"/>
          <a:stretch/>
        </p:blipFill>
        <p:spPr bwMode="auto">
          <a:xfrm>
            <a:off x="41267" y="4635995"/>
            <a:ext cx="662190" cy="432000"/>
          </a:xfrm>
          <a:prstGeom prst="rect">
            <a:avLst/>
          </a:prstGeom>
          <a:noFill/>
          <a:extLst>
            <a:ext uri="{909E8E84-426E-40DD-AFC4-6F175D3DCCD1}">
              <a14:hiddenFill xmlns:a14="http://schemas.microsoft.com/office/drawing/2010/main">
                <a:solidFill>
                  <a:srgbClr val="FFFFFF"/>
                </a:solidFill>
              </a14:hiddenFill>
            </a:ext>
          </a:extLst>
        </p:spPr>
      </p:pic>
      <p:sp>
        <p:nvSpPr>
          <p:cNvPr id="182" name="TextBox 3"/>
          <p:cNvSpPr txBox="1">
            <a:spLocks noChangeArrowheads="1"/>
          </p:cNvSpPr>
          <p:nvPr/>
        </p:nvSpPr>
        <p:spPr bwMode="auto">
          <a:xfrm>
            <a:off x="1280543" y="1502953"/>
            <a:ext cx="1040349"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ctr"/>
            <a:r>
              <a:rPr lang="en-US" altLang="en-US" sz="750" dirty="0">
                <a:latin typeface="HP Simplified" panose="020B0604020204020204" pitchFamily="34" charset="0"/>
              </a:rPr>
              <a:t>9VA80A6 </a:t>
            </a:r>
            <a:r>
              <a:rPr lang="en-GB" altLang="en-US" sz="750" dirty="0">
                <a:latin typeface="HP Simplified" panose="020B0604020204020204" pitchFamily="34" charset="0"/>
              </a:rPr>
              <a:t>HP MOUSE 320M, BLACK</a:t>
            </a:r>
            <a:r>
              <a:rPr lang="en-GB" altLang="en-US" sz="750" dirty="0">
                <a:solidFill>
                  <a:srgbClr val="FF0000"/>
                </a:solidFill>
                <a:latin typeface="HP Simplified" panose="020B0604020204020204" pitchFamily="34" charset="0"/>
              </a:rPr>
              <a:t> </a:t>
            </a:r>
            <a:r>
              <a:rPr lang="el-GR" altLang="en-US" sz="750" dirty="0" smtClean="0">
                <a:solidFill>
                  <a:srgbClr val="FF0000"/>
                </a:solidFill>
                <a:latin typeface="HP Simplified" panose="020B0604020204020204" pitchFamily="34" charset="0"/>
              </a:rPr>
              <a:t>10.20 </a:t>
            </a:r>
            <a:r>
              <a:rPr lang="en-US" altLang="en-US" sz="750" dirty="0" smtClean="0">
                <a:solidFill>
                  <a:srgbClr val="FF0000"/>
                </a:solidFill>
                <a:latin typeface="HP Simplified" panose="020B0604020204020204" pitchFamily="34" charset="0"/>
              </a:rPr>
              <a:t>€</a:t>
            </a:r>
            <a:endParaRPr lang="en-US" altLang="en-US" sz="750" i="1" dirty="0">
              <a:solidFill>
                <a:srgbClr val="92D050"/>
              </a:solidFill>
              <a:latin typeface="+mn-lt"/>
              <a:ea typeface="Calibri" panose="020F0502020204030204" pitchFamily="34" charset="0"/>
            </a:endParaRPr>
          </a:p>
        </p:txBody>
      </p:sp>
      <p:pic>
        <p:nvPicPr>
          <p:cNvPr id="40" name="Picture 39">
            <a:extLst>
              <a:ext uri="{FF2B5EF4-FFF2-40B4-BE49-F238E27FC236}">
                <a16:creationId xmlns:a16="http://schemas.microsoft.com/office/drawing/2014/main" xmlns="" id="{D5C8C946-77CC-48AC-24BA-CF6814D788C5}"/>
              </a:ext>
            </a:extLst>
          </p:cNvPr>
          <p:cNvPicPr>
            <a:picLocks noChangeAspect="1"/>
          </p:cNvPicPr>
          <p:nvPr/>
        </p:nvPicPr>
        <p:blipFill>
          <a:blip r:embed="rId5">
            <a:extLst>
              <a:ext uri="{28A0092B-C50C-407E-A947-70E740481C1C}">
                <a14:useLocalDpi xmlns:a14="http://schemas.microsoft.com/office/drawing/2010/main"/>
              </a:ext>
            </a:extLst>
          </a:blip>
          <a:stretch>
            <a:fillRect/>
          </a:stretch>
        </p:blipFill>
        <p:spPr>
          <a:xfrm>
            <a:off x="7008100" y="1347166"/>
            <a:ext cx="390525" cy="714375"/>
          </a:xfrm>
          <a:prstGeom prst="rect">
            <a:avLst/>
          </a:prstGeom>
        </p:spPr>
      </p:pic>
      <p:pic>
        <p:nvPicPr>
          <p:cNvPr id="57" name="Picture 56"/>
          <p:cNvPicPr>
            <a:picLocks noChangeAspect="1"/>
          </p:cNvPicPr>
          <p:nvPr/>
        </p:nvPicPr>
        <p:blipFill rotWithShape="1">
          <a:blip r:embed="rId6" cstate="email">
            <a:extLst>
              <a:ext uri="{28A0092B-C50C-407E-A947-70E740481C1C}">
                <a14:useLocalDpi xmlns:a14="http://schemas.microsoft.com/office/drawing/2010/main"/>
              </a:ext>
            </a:extLst>
          </a:blip>
          <a:srcRect l="5672"/>
          <a:stretch/>
        </p:blipFill>
        <p:spPr>
          <a:xfrm>
            <a:off x="164861" y="2512775"/>
            <a:ext cx="656263" cy="483254"/>
          </a:xfrm>
          <a:prstGeom prst="rect">
            <a:avLst/>
          </a:prstGeom>
        </p:spPr>
      </p:pic>
      <p:pic>
        <p:nvPicPr>
          <p:cNvPr id="48" name="Picture 47"/>
          <p:cNvPicPr>
            <a:picLocks noChangeAspect="1"/>
          </p:cNvPicPr>
          <p:nvPr/>
        </p:nvPicPr>
        <p:blipFill rotWithShape="1">
          <a:blip r:embed="rId7" cstate="email">
            <a:extLst>
              <a:ext uri="{28A0092B-C50C-407E-A947-70E740481C1C}">
                <a14:useLocalDpi xmlns:a14="http://schemas.microsoft.com/office/drawing/2010/main"/>
              </a:ext>
            </a:extLst>
          </a:blip>
          <a:srcRect l="4701" r="9151"/>
          <a:stretch/>
        </p:blipFill>
        <p:spPr>
          <a:xfrm>
            <a:off x="3448951" y="5914412"/>
            <a:ext cx="475432" cy="404365"/>
          </a:xfrm>
          <a:prstGeom prst="rect">
            <a:avLst/>
          </a:prstGeom>
        </p:spPr>
      </p:pic>
      <p:pic>
        <p:nvPicPr>
          <p:cNvPr id="17" name="Picture 16">
            <a:extLst>
              <a:ext uri="{FF2B5EF4-FFF2-40B4-BE49-F238E27FC236}">
                <a16:creationId xmlns:a16="http://schemas.microsoft.com/office/drawing/2014/main" xmlns="" id="{F2BB7B35-F4F9-92E2-EB83-877AF37DAC96}"/>
              </a:ext>
            </a:extLst>
          </p:cNvPr>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119703" y="5643477"/>
            <a:ext cx="485485" cy="640481"/>
          </a:xfrm>
          <a:prstGeom prst="rect">
            <a:avLst/>
          </a:prstGeom>
        </p:spPr>
      </p:pic>
      <p:pic>
        <p:nvPicPr>
          <p:cNvPr id="6" name="Picture 2" descr="https://b2b.multitech.com.cy/sites/default/files/styles/picl/public/products/570493065.1689751660.JPG?itok=04DcTcat"/>
          <p:cNvPicPr>
            <a:picLocks noChangeAspect="1" noChangeArrowheads="1"/>
          </p:cNvPicPr>
          <p:nvPr/>
        </p:nvPicPr>
        <p:blipFill>
          <a:blip r:embed="rId9" cstate="email">
            <a:extLst>
              <a:ext uri="{28A0092B-C50C-407E-A947-70E740481C1C}">
                <a14:useLocalDpi xmlns:a14="http://schemas.microsoft.com/office/drawing/2010/main"/>
              </a:ext>
            </a:extLst>
          </a:blip>
          <a:srcRect/>
          <a:stretch>
            <a:fillRect/>
          </a:stretch>
        </p:blipFill>
        <p:spPr bwMode="auto">
          <a:xfrm>
            <a:off x="3410372" y="3786477"/>
            <a:ext cx="525323" cy="525323"/>
          </a:xfrm>
          <a:prstGeom prst="rect">
            <a:avLst/>
          </a:prstGeom>
          <a:noFill/>
          <a:extLst>
            <a:ext uri="{909E8E84-426E-40DD-AFC4-6F175D3DCCD1}">
              <a14:hiddenFill xmlns:a14="http://schemas.microsoft.com/office/drawing/2010/main">
                <a:solidFill>
                  <a:srgbClr val="FFFFFF"/>
                </a:solidFill>
              </a14:hiddenFill>
            </a:ext>
          </a:extLst>
        </p:spPr>
      </p:pic>
      <p:pic>
        <p:nvPicPr>
          <p:cNvPr id="45" name="Picture 44"/>
          <p:cNvPicPr>
            <a:picLocks noChangeAspect="1"/>
          </p:cNvPicPr>
          <p:nvPr/>
        </p:nvPicPr>
        <p:blipFill rotWithShape="1">
          <a:blip r:embed="rId10" cstate="email">
            <a:extLst>
              <a:ext uri="{28A0092B-C50C-407E-A947-70E740481C1C}">
                <a14:useLocalDpi xmlns:a14="http://schemas.microsoft.com/office/drawing/2010/main"/>
              </a:ext>
            </a:extLst>
          </a:blip>
          <a:srcRect t="4525" r="5534" b="15301"/>
          <a:stretch/>
        </p:blipFill>
        <p:spPr>
          <a:xfrm>
            <a:off x="3935043" y="3821531"/>
            <a:ext cx="537052" cy="455796"/>
          </a:xfrm>
          <a:prstGeom prst="rect">
            <a:avLst/>
          </a:prstGeom>
        </p:spPr>
      </p:pic>
      <p:pic>
        <p:nvPicPr>
          <p:cNvPr id="34" name="Picture 4" descr="HP Dual Mode Multi Device Wireless Mouse - HP Store UK">
            <a:extLst>
              <a:ext uri="{FF2B5EF4-FFF2-40B4-BE49-F238E27FC236}">
                <a16:creationId xmlns:a16="http://schemas.microsoft.com/office/drawing/2014/main" xmlns="" id="{BF6367E8-EA09-B4D5-831B-178C8B3C7F5B}"/>
              </a:ext>
            </a:extLst>
          </p:cNvPr>
          <p:cNvPicPr>
            <a:picLocks noChangeAspect="1" noChangeArrowheads="1"/>
          </p:cNvPicPr>
          <p:nvPr/>
        </p:nvPicPr>
        <p:blipFill>
          <a:blip r:embed="rId11" cstate="email">
            <a:extLst>
              <a:ext uri="{28A0092B-C50C-407E-A947-70E740481C1C}">
                <a14:useLocalDpi xmlns:a14="http://schemas.microsoft.com/office/drawing/2010/main"/>
              </a:ext>
            </a:extLst>
          </a:blip>
          <a:srcRect/>
          <a:stretch>
            <a:fillRect/>
          </a:stretch>
        </p:blipFill>
        <p:spPr bwMode="auto">
          <a:xfrm>
            <a:off x="2277614" y="2702716"/>
            <a:ext cx="715584" cy="525467"/>
          </a:xfrm>
          <a:prstGeom prst="rect">
            <a:avLst/>
          </a:prstGeom>
          <a:noFill/>
          <a:extLst>
            <a:ext uri="{909E8E84-426E-40DD-AFC4-6F175D3DCCD1}">
              <a14:hiddenFill xmlns:a14="http://schemas.microsoft.com/office/drawing/2010/main">
                <a:solidFill>
                  <a:srgbClr val="FFFFFF"/>
                </a:solidFill>
              </a14:hiddenFill>
            </a:ext>
          </a:extLst>
        </p:spPr>
      </p:pic>
      <p:pic>
        <p:nvPicPr>
          <p:cNvPr id="56" name="Picture 4" descr="HP OMEN by HP Photon Wireless Mouse - 6CL96AA#ABB - Redcorp.com/en">
            <a:extLst>
              <a:ext uri="{FF2B5EF4-FFF2-40B4-BE49-F238E27FC236}">
                <a16:creationId xmlns:a16="http://schemas.microsoft.com/office/drawing/2014/main" xmlns="" id="{E1CA5CE3-D4CD-E632-A41B-B44E11A26641}"/>
              </a:ext>
            </a:extLst>
          </p:cNvPr>
          <p:cNvPicPr>
            <a:picLocks noChangeAspect="1" noChangeArrowheads="1"/>
          </p:cNvPicPr>
          <p:nvPr/>
        </p:nvPicPr>
        <p:blipFill>
          <a:blip r:embed="rId12" cstate="email">
            <a:extLst>
              <a:ext uri="{28A0092B-C50C-407E-A947-70E740481C1C}">
                <a14:useLocalDpi xmlns:a14="http://schemas.microsoft.com/office/drawing/2010/main"/>
              </a:ext>
            </a:extLst>
          </a:blip>
          <a:srcRect/>
          <a:stretch>
            <a:fillRect/>
          </a:stretch>
        </p:blipFill>
        <p:spPr bwMode="auto">
          <a:xfrm>
            <a:off x="1988" y="1214"/>
            <a:ext cx="1458000" cy="972000"/>
          </a:xfrm>
          <a:prstGeom prst="rect">
            <a:avLst/>
          </a:prstGeom>
          <a:noFill/>
          <a:extLst>
            <a:ext uri="{909E8E84-426E-40DD-AFC4-6F175D3DCCD1}">
              <a14:hiddenFill xmlns:a14="http://schemas.microsoft.com/office/drawing/2010/main">
                <a:solidFill>
                  <a:srgbClr val="FFFFFF"/>
                </a:solidFill>
              </a14:hiddenFill>
            </a:ext>
          </a:extLst>
        </p:spPr>
      </p:pic>
      <p:pic>
        <p:nvPicPr>
          <p:cNvPr id="26" name="Picture 25"/>
          <p:cNvPicPr>
            <a:picLocks noChangeAspect="1"/>
          </p:cNvPicPr>
          <p:nvPr/>
        </p:nvPicPr>
        <p:blipFill rotWithShape="1">
          <a:blip r:embed="rId13" cstate="email">
            <a:extLst>
              <a:ext uri="{28A0092B-C50C-407E-A947-70E740481C1C}">
                <a14:useLocalDpi xmlns:a14="http://schemas.microsoft.com/office/drawing/2010/main"/>
              </a:ext>
            </a:extLst>
          </a:blip>
          <a:srcRect l="17087" r="16193"/>
          <a:stretch/>
        </p:blipFill>
        <p:spPr>
          <a:xfrm>
            <a:off x="5490182" y="2611387"/>
            <a:ext cx="342412" cy="513209"/>
          </a:xfrm>
          <a:prstGeom prst="rect">
            <a:avLst/>
          </a:prstGeom>
        </p:spPr>
      </p:pic>
      <p:pic>
        <p:nvPicPr>
          <p:cNvPr id="2050" name="Picture 2" descr="Original tavan Neatins hp z3700 wireless - photographieetpartage.org">
            <a:extLst>
              <a:ext uri="{FF2B5EF4-FFF2-40B4-BE49-F238E27FC236}">
                <a16:creationId xmlns:a16="http://schemas.microsoft.com/office/drawing/2014/main" xmlns="" id="{0B4DCE7F-6384-4355-BC07-40DBCB1450BE}"/>
              </a:ext>
            </a:extLst>
          </p:cNvPr>
          <p:cNvPicPr>
            <a:picLocks noChangeAspect="1" noChangeArrowheads="1"/>
          </p:cNvPicPr>
          <p:nvPr/>
        </p:nvPicPr>
        <p:blipFill rotWithShape="1">
          <a:blip r:embed="rId14" cstate="email">
            <a:extLst>
              <a:ext uri="{28A0092B-C50C-407E-A947-70E740481C1C}">
                <a14:useLocalDpi xmlns:a14="http://schemas.microsoft.com/office/drawing/2010/main"/>
              </a:ext>
            </a:extLst>
          </a:blip>
          <a:srcRect t="24493" b="18939"/>
          <a:stretch/>
        </p:blipFill>
        <p:spPr bwMode="auto">
          <a:xfrm>
            <a:off x="7502568" y="4014439"/>
            <a:ext cx="1442508" cy="612000"/>
          </a:xfrm>
          <a:prstGeom prst="rect">
            <a:avLst/>
          </a:prstGeom>
          <a:noFill/>
          <a:extLst>
            <a:ext uri="{909E8E84-426E-40DD-AFC4-6F175D3DCCD1}">
              <a14:hiddenFill xmlns:a14="http://schemas.microsoft.com/office/drawing/2010/main">
                <a:solidFill>
                  <a:srgbClr val="FFFFFF"/>
                </a:solidFill>
              </a14:hiddenFill>
            </a:ext>
          </a:extLst>
        </p:spPr>
      </p:pic>
      <p:sp>
        <p:nvSpPr>
          <p:cNvPr id="158" name="Rectangle 157">
            <a:extLst>
              <a:ext uri="{FF2B5EF4-FFF2-40B4-BE49-F238E27FC236}">
                <a16:creationId xmlns:a16="http://schemas.microsoft.com/office/drawing/2014/main" xmlns="" id="{C055BF4E-F862-6876-C7BA-A0F13658E030}"/>
              </a:ext>
            </a:extLst>
          </p:cNvPr>
          <p:cNvSpPr/>
          <p:nvPr/>
        </p:nvSpPr>
        <p:spPr>
          <a:xfrm flipV="1">
            <a:off x="1219012" y="-3805"/>
            <a:ext cx="1726895" cy="977015"/>
          </a:xfrm>
          <a:prstGeom prst="rect">
            <a:avLst/>
          </a:prstGeom>
          <a:solidFill>
            <a:srgbClr val="6BA0C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pPr>
            <a:endParaRPr lang="en-GB"/>
          </a:p>
        </p:txBody>
      </p:sp>
      <p:pic>
        <p:nvPicPr>
          <p:cNvPr id="11" name="Picture 10" descr="A black computer mouse&#10;&#10;Description automatically generated">
            <a:extLst>
              <a:ext uri="{FF2B5EF4-FFF2-40B4-BE49-F238E27FC236}">
                <a16:creationId xmlns:a16="http://schemas.microsoft.com/office/drawing/2014/main" xmlns="" id="{0E3328AD-24E5-9B2C-6324-EF3FF70DF4D7}"/>
              </a:ext>
            </a:extLst>
          </p:cNvPr>
          <p:cNvPicPr>
            <a:picLocks noChangeAspect="1"/>
          </p:cNvPicPr>
          <p:nvPr/>
        </p:nvPicPr>
        <p:blipFill>
          <a:blip r:embed="rId15" cstate="email">
            <a:extLst>
              <a:ext uri="{28A0092B-C50C-407E-A947-70E740481C1C}">
                <a14:useLocalDpi xmlns:a14="http://schemas.microsoft.com/office/drawing/2010/main"/>
              </a:ext>
            </a:extLst>
          </a:blip>
          <a:stretch>
            <a:fillRect/>
          </a:stretch>
        </p:blipFill>
        <p:spPr>
          <a:xfrm>
            <a:off x="4636913" y="2567221"/>
            <a:ext cx="546624" cy="562701"/>
          </a:xfrm>
          <a:prstGeom prst="rect">
            <a:avLst/>
          </a:prstGeom>
        </p:spPr>
      </p:pic>
      <p:pic>
        <p:nvPicPr>
          <p:cNvPr id="2" name="Picture 1"/>
          <p:cNvPicPr>
            <a:picLocks noChangeAspect="1"/>
          </p:cNvPicPr>
          <p:nvPr/>
        </p:nvPicPr>
        <p:blipFill>
          <a:blip r:embed="rId16" cstate="email">
            <a:extLst>
              <a:ext uri="{28A0092B-C50C-407E-A947-70E740481C1C}">
                <a14:useLocalDpi xmlns:a14="http://schemas.microsoft.com/office/drawing/2010/main"/>
              </a:ext>
            </a:extLst>
          </a:blip>
          <a:stretch>
            <a:fillRect/>
          </a:stretch>
        </p:blipFill>
        <p:spPr>
          <a:xfrm>
            <a:off x="29935" y="3927514"/>
            <a:ext cx="654074" cy="654074"/>
          </a:xfrm>
          <a:prstGeom prst="rect">
            <a:avLst/>
          </a:prstGeom>
        </p:spPr>
      </p:pic>
      <p:pic>
        <p:nvPicPr>
          <p:cNvPr id="53" name="Picture 52">
            <a:extLst>
              <a:ext uri="{FF2B5EF4-FFF2-40B4-BE49-F238E27FC236}">
                <a16:creationId xmlns:a16="http://schemas.microsoft.com/office/drawing/2014/main" xmlns="" id="{0FAF3F73-D1A8-4505-808C-7C0478A403EA}"/>
              </a:ext>
            </a:extLst>
          </p:cNvPr>
          <p:cNvPicPr>
            <a:picLocks noChangeAspect="1"/>
          </p:cNvPicPr>
          <p:nvPr/>
        </p:nvPicPr>
        <p:blipFill>
          <a:blip r:embed="rId17" cstate="email">
            <a:extLst>
              <a:ext uri="{28A0092B-C50C-407E-A947-70E740481C1C}">
                <a14:useLocalDpi xmlns:a14="http://schemas.microsoft.com/office/drawing/2010/main"/>
              </a:ext>
            </a:extLst>
          </a:blip>
          <a:stretch>
            <a:fillRect/>
          </a:stretch>
        </p:blipFill>
        <p:spPr>
          <a:xfrm>
            <a:off x="5071256" y="4447034"/>
            <a:ext cx="387305" cy="630320"/>
          </a:xfrm>
          <a:prstGeom prst="rect">
            <a:avLst/>
          </a:prstGeom>
        </p:spPr>
      </p:pic>
      <p:pic>
        <p:nvPicPr>
          <p:cNvPr id="1026" name="Picture 2" descr="HP Mouse Wireless OpticalJerry Black (VK479AA)">
            <a:extLst>
              <a:ext uri="{FF2B5EF4-FFF2-40B4-BE49-F238E27FC236}">
                <a16:creationId xmlns:a16="http://schemas.microsoft.com/office/drawing/2014/main" xmlns="" id="{BBFC0276-9EAD-40FD-BEF9-6260257F2134}"/>
              </a:ext>
            </a:extLst>
          </p:cNvPr>
          <p:cNvPicPr>
            <a:picLocks noChangeAspect="1" noChangeArrowheads="1"/>
          </p:cNvPicPr>
          <p:nvPr/>
        </p:nvPicPr>
        <p:blipFill>
          <a:blip r:embed="rId18" cstate="email">
            <a:extLst>
              <a:ext uri="{28A0092B-C50C-407E-A947-70E740481C1C}">
                <a14:useLocalDpi xmlns:a14="http://schemas.microsoft.com/office/drawing/2010/main"/>
              </a:ext>
            </a:extLst>
          </a:blip>
          <a:srcRect/>
          <a:stretch>
            <a:fillRect/>
          </a:stretch>
        </p:blipFill>
        <p:spPr bwMode="auto">
          <a:xfrm>
            <a:off x="1739802" y="2626484"/>
            <a:ext cx="617844" cy="617844"/>
          </a:xfrm>
          <a:prstGeom prst="rect">
            <a:avLst/>
          </a:prstGeom>
          <a:noFill/>
          <a:extLst>
            <a:ext uri="{909E8E84-426E-40DD-AFC4-6F175D3DCCD1}">
              <a14:hiddenFill xmlns:a14="http://schemas.microsoft.com/office/drawing/2010/main">
                <a:solidFill>
                  <a:srgbClr val="FFFFFF"/>
                </a:solidFill>
              </a14:hiddenFill>
            </a:ext>
          </a:extLst>
        </p:spPr>
      </p:pic>
      <p:pic>
        <p:nvPicPr>
          <p:cNvPr id="29" name="Picture 28" descr="A black computer mouse&#10;&#10;Description automatically generated with medium confidence">
            <a:extLst>
              <a:ext uri="{FF2B5EF4-FFF2-40B4-BE49-F238E27FC236}">
                <a16:creationId xmlns:a16="http://schemas.microsoft.com/office/drawing/2014/main" xmlns="" id="{8B7450B7-93E4-4AA5-B669-58A58B0A418C}"/>
              </a:ext>
            </a:extLst>
          </p:cNvPr>
          <p:cNvPicPr>
            <a:picLocks noChangeAspect="1"/>
          </p:cNvPicPr>
          <p:nvPr/>
        </p:nvPicPr>
        <p:blipFill>
          <a:blip r:embed="rId19" cstate="email">
            <a:extLst>
              <a:ext uri="{28A0092B-C50C-407E-A947-70E740481C1C}">
                <a14:useLocalDpi xmlns:a14="http://schemas.microsoft.com/office/drawing/2010/main"/>
              </a:ext>
            </a:extLst>
          </a:blip>
          <a:stretch>
            <a:fillRect/>
          </a:stretch>
        </p:blipFill>
        <p:spPr>
          <a:xfrm>
            <a:off x="7513052" y="2833767"/>
            <a:ext cx="819740" cy="614805"/>
          </a:xfrm>
          <a:prstGeom prst="rect">
            <a:avLst/>
          </a:prstGeom>
        </p:spPr>
      </p:pic>
      <p:pic>
        <p:nvPicPr>
          <p:cNvPr id="60" name="Picture 59" descr="A picture containing text&#10;&#10;Description automatically generated">
            <a:extLst>
              <a:ext uri="{FF2B5EF4-FFF2-40B4-BE49-F238E27FC236}">
                <a16:creationId xmlns:a16="http://schemas.microsoft.com/office/drawing/2014/main" xmlns="" id="{BADF9C53-2C92-461D-9EE1-D4B2161979A7}"/>
              </a:ext>
            </a:extLst>
          </p:cNvPr>
          <p:cNvPicPr>
            <a:picLocks noChangeAspect="1"/>
          </p:cNvPicPr>
          <p:nvPr/>
        </p:nvPicPr>
        <p:blipFill>
          <a:blip r:embed="rId20" cstate="email">
            <a:extLst>
              <a:ext uri="{28A0092B-C50C-407E-A947-70E740481C1C}">
                <a14:useLocalDpi xmlns:a14="http://schemas.microsoft.com/office/drawing/2010/main"/>
              </a:ext>
            </a:extLst>
          </a:blip>
          <a:stretch>
            <a:fillRect/>
          </a:stretch>
        </p:blipFill>
        <p:spPr>
          <a:xfrm>
            <a:off x="8667310" y="2860435"/>
            <a:ext cx="624579" cy="576000"/>
          </a:xfrm>
          <a:prstGeom prst="rect">
            <a:avLst/>
          </a:prstGeom>
        </p:spPr>
      </p:pic>
      <p:pic>
        <p:nvPicPr>
          <p:cNvPr id="75" name="Picture 74">
            <a:extLst>
              <a:ext uri="{FF2B5EF4-FFF2-40B4-BE49-F238E27FC236}">
                <a16:creationId xmlns:a16="http://schemas.microsoft.com/office/drawing/2014/main" xmlns="" id="{BF8377AE-4989-41DA-843A-181B1E5F22EA}"/>
              </a:ext>
            </a:extLst>
          </p:cNvPr>
          <p:cNvPicPr>
            <a:picLocks noChangeAspect="1"/>
          </p:cNvPicPr>
          <p:nvPr/>
        </p:nvPicPr>
        <p:blipFill>
          <a:blip r:embed="rId21" cstate="email">
            <a:extLst>
              <a:ext uri="{28A0092B-C50C-407E-A947-70E740481C1C}">
                <a14:useLocalDpi xmlns:a14="http://schemas.microsoft.com/office/drawing/2010/main"/>
              </a:ext>
            </a:extLst>
          </a:blip>
          <a:stretch>
            <a:fillRect/>
          </a:stretch>
        </p:blipFill>
        <p:spPr>
          <a:xfrm>
            <a:off x="8260933" y="234530"/>
            <a:ext cx="1119673" cy="432000"/>
          </a:xfrm>
          <a:prstGeom prst="rect">
            <a:avLst/>
          </a:prstGeom>
        </p:spPr>
      </p:pic>
      <p:pic>
        <p:nvPicPr>
          <p:cNvPr id="7" name="Picture 6" descr="A picture containing text, monitor, case, accessory&#10;&#10;Description automatically generated">
            <a:extLst>
              <a:ext uri="{FF2B5EF4-FFF2-40B4-BE49-F238E27FC236}">
                <a16:creationId xmlns:a16="http://schemas.microsoft.com/office/drawing/2014/main" xmlns="" id="{243D7FE6-6843-4CD2-A8F6-095DB9622E65}"/>
              </a:ext>
            </a:extLst>
          </p:cNvPr>
          <p:cNvPicPr>
            <a:picLocks noChangeAspect="1"/>
          </p:cNvPicPr>
          <p:nvPr/>
        </p:nvPicPr>
        <p:blipFill>
          <a:blip r:embed="rId22" cstate="email">
            <a:extLst>
              <a:ext uri="{28A0092B-C50C-407E-A947-70E740481C1C}">
                <a14:useLocalDpi xmlns:a14="http://schemas.microsoft.com/office/drawing/2010/main"/>
              </a:ext>
            </a:extLst>
          </a:blip>
          <a:stretch>
            <a:fillRect/>
          </a:stretch>
        </p:blipFill>
        <p:spPr>
          <a:xfrm>
            <a:off x="6010196" y="2913981"/>
            <a:ext cx="474218" cy="756000"/>
          </a:xfrm>
          <a:prstGeom prst="rect">
            <a:avLst/>
          </a:prstGeom>
        </p:spPr>
      </p:pic>
      <p:pic>
        <p:nvPicPr>
          <p:cNvPr id="2167" name="Picture 4" descr="https://ssl-product-images.www8-hp.com/digmedialib/prodimg/lowres/c05835763.jpg"/>
          <p:cNvPicPr>
            <a:picLocks noChangeAspect="1" noChangeArrowheads="1"/>
          </p:cNvPicPr>
          <p:nvPr/>
        </p:nvPicPr>
        <p:blipFill>
          <a:blip r:embed="rId23" cstate="email">
            <a:extLst>
              <a:ext uri="{28A0092B-C50C-407E-A947-70E740481C1C}">
                <a14:useLocalDpi xmlns:a14="http://schemas.microsoft.com/office/drawing/2010/main"/>
              </a:ext>
            </a:extLst>
          </a:blip>
          <a:srcRect/>
          <a:stretch>
            <a:fillRect/>
          </a:stretch>
        </p:blipFill>
        <p:spPr bwMode="auto">
          <a:xfrm>
            <a:off x="6544002" y="3140082"/>
            <a:ext cx="219615" cy="61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75" name="TextBox 31"/>
          <p:cNvSpPr txBox="1">
            <a:spLocks noChangeArrowheads="1"/>
          </p:cNvSpPr>
          <p:nvPr/>
        </p:nvSpPr>
        <p:spPr bwMode="auto">
          <a:xfrm>
            <a:off x="601123" y="4014439"/>
            <a:ext cx="1011596" cy="438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ctr"/>
            <a:r>
              <a:rPr lang="en-US" altLang="en-US" sz="750" dirty="0">
                <a:latin typeface="HP Simplified" panose="020B0604020204020204" pitchFamily="34" charset="0"/>
              </a:rPr>
              <a:t>4M0X5AA </a:t>
            </a:r>
            <a:r>
              <a:rPr lang="en-GB" sz="750" dirty="0">
                <a:latin typeface="HP Simplified" panose="020B0604020204020204" pitchFamily="34" charset="0"/>
              </a:rPr>
              <a:t>HP MOUSE 410 SLIM ASH SILVER </a:t>
            </a:r>
            <a:r>
              <a:rPr lang="el-GR" altLang="en-US" sz="750" dirty="0" smtClean="0">
                <a:solidFill>
                  <a:srgbClr val="FF0000"/>
                </a:solidFill>
                <a:latin typeface="HP Simplified" panose="020B0604020204020204" pitchFamily="34" charset="0"/>
              </a:rPr>
              <a:t>32.00 </a:t>
            </a:r>
            <a:r>
              <a:rPr lang="en-GB" altLang="en-US" sz="700" dirty="0" smtClean="0">
                <a:solidFill>
                  <a:srgbClr val="FF0000"/>
                </a:solidFill>
                <a:latin typeface="HP Simplified" panose="020B0604020204020204" pitchFamily="34" charset="0"/>
              </a:rPr>
              <a:t>€</a:t>
            </a:r>
            <a:endParaRPr lang="en-GB" altLang="en-US" sz="700" dirty="0">
              <a:solidFill>
                <a:srgbClr val="FF0000"/>
              </a:solidFill>
              <a:latin typeface="HP Simplified" panose="020B0604020204020204" pitchFamily="34" charset="0"/>
            </a:endParaRPr>
          </a:p>
        </p:txBody>
      </p:sp>
      <p:sp>
        <p:nvSpPr>
          <p:cNvPr id="2079" name="TextBox 44"/>
          <p:cNvSpPr txBox="1">
            <a:spLocks noChangeArrowheads="1"/>
          </p:cNvSpPr>
          <p:nvPr/>
        </p:nvSpPr>
        <p:spPr bwMode="auto">
          <a:xfrm>
            <a:off x="5589499" y="63500"/>
            <a:ext cx="954087"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fontAlgn="ctr" hangingPunct="1"/>
            <a:endParaRPr lang="en-US" altLang="en-US" sz="700" dirty="0">
              <a:solidFill>
                <a:srgbClr val="FF0000"/>
              </a:solidFill>
              <a:latin typeface="HP Simplified" panose="020B0604020204020204" pitchFamily="34" charset="0"/>
            </a:endParaRPr>
          </a:p>
        </p:txBody>
      </p:sp>
      <p:sp>
        <p:nvSpPr>
          <p:cNvPr id="2080" name="TextBox 47"/>
          <p:cNvSpPr txBox="1">
            <a:spLocks noChangeArrowheads="1"/>
          </p:cNvSpPr>
          <p:nvPr/>
        </p:nvSpPr>
        <p:spPr bwMode="auto">
          <a:xfrm>
            <a:off x="3096867" y="2964619"/>
            <a:ext cx="1475682" cy="5463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ctr"/>
            <a:r>
              <a:rPr lang="aa-ET" sz="750" dirty="0">
                <a:latin typeface="HP Simplified" panose="020B0604020204020204" pitchFamily="34" charset="0"/>
              </a:rPr>
              <a:t>7KX12AA, SNOW WHITE</a:t>
            </a:r>
            <a:r>
              <a:rPr lang="el-GR" sz="750" dirty="0">
                <a:latin typeface="HP Simplified" panose="020B0604020204020204" pitchFamily="34" charset="0"/>
              </a:rPr>
              <a:t>, </a:t>
            </a:r>
            <a:r>
              <a:rPr lang="el-GR" sz="750" dirty="0" smtClean="0">
                <a:solidFill>
                  <a:srgbClr val="FF0000"/>
                </a:solidFill>
                <a:latin typeface="HP Simplified" panose="020B0604020204020204" pitchFamily="34" charset="0"/>
              </a:rPr>
              <a:t>22.10 </a:t>
            </a:r>
            <a:r>
              <a:rPr lang="en-GB" sz="750" dirty="0" smtClean="0">
                <a:solidFill>
                  <a:srgbClr val="FF0000"/>
                </a:solidFill>
                <a:latin typeface="HP Simplified" panose="020B0604020204020204" pitchFamily="34" charset="0"/>
              </a:rPr>
              <a:t>€</a:t>
            </a:r>
            <a:endParaRPr lang="en-GB" sz="750" dirty="0">
              <a:solidFill>
                <a:srgbClr val="FF0000"/>
              </a:solidFill>
              <a:latin typeface="HP Simplified" panose="020B0604020204020204" pitchFamily="34" charset="0"/>
            </a:endParaRPr>
          </a:p>
          <a:p>
            <a:pPr fontAlgn="ctr"/>
            <a:r>
              <a:rPr lang="en-GB" sz="750" dirty="0">
                <a:latin typeface="HP Simplified" panose="020B0604020204020204" pitchFamily="34" charset="0"/>
              </a:rPr>
              <a:t>3FV66AA BLACK </a:t>
            </a:r>
            <a:r>
              <a:rPr lang="el-GR" sz="750" dirty="0" smtClean="0">
                <a:solidFill>
                  <a:srgbClr val="FF0000"/>
                </a:solidFill>
                <a:latin typeface="HP Simplified" panose="020B0604020204020204" pitchFamily="34" charset="0"/>
              </a:rPr>
              <a:t>22.95 </a:t>
            </a:r>
            <a:r>
              <a:rPr lang="en-GB" sz="750" dirty="0" smtClean="0">
                <a:solidFill>
                  <a:srgbClr val="FF0000"/>
                </a:solidFill>
                <a:latin typeface="HP Simplified" panose="020B0604020204020204" pitchFamily="34" charset="0"/>
              </a:rPr>
              <a:t>€ </a:t>
            </a:r>
            <a:endParaRPr lang="en-GB" sz="750" u="none" strike="noStrike" dirty="0">
              <a:effectLst/>
              <a:latin typeface="HP Simplified" panose="020B0604020204020204" pitchFamily="34" charset="0"/>
            </a:endParaRPr>
          </a:p>
          <a:p>
            <a:pPr fontAlgn="ctr"/>
            <a:r>
              <a:rPr lang="en-GB" sz="750" dirty="0" smtClean="0">
                <a:solidFill>
                  <a:srgbClr val="000000"/>
                </a:solidFill>
                <a:latin typeface="HP Simplified" panose="020B0604020204020204" pitchFamily="34" charset="0"/>
              </a:rPr>
              <a:t>7KX11AA </a:t>
            </a:r>
            <a:r>
              <a:rPr lang="en-US" sz="750" dirty="0">
                <a:solidFill>
                  <a:srgbClr val="000000"/>
                </a:solidFill>
                <a:latin typeface="HP Simplified" panose="020B0604020204020204" pitchFamily="34" charset="0"/>
              </a:rPr>
              <a:t>LUMIERE BLUE, </a:t>
            </a:r>
            <a:r>
              <a:rPr lang="el-GR" sz="750" dirty="0" smtClean="0">
                <a:solidFill>
                  <a:srgbClr val="FF0000"/>
                </a:solidFill>
                <a:latin typeface="HP Simplified" panose="020B0604020204020204" pitchFamily="34" charset="0"/>
              </a:rPr>
              <a:t>23.80 </a:t>
            </a:r>
            <a:r>
              <a:rPr lang="en-GB" sz="750" b="0" i="0" u="none" strike="noStrike" kern="1200" dirty="0" smtClean="0">
                <a:solidFill>
                  <a:srgbClr val="FF0000"/>
                </a:solidFill>
                <a:effectLst/>
                <a:latin typeface="HP Simplified" panose="020B0604020204020204" pitchFamily="34" charset="0"/>
              </a:rPr>
              <a:t>€</a:t>
            </a:r>
            <a:endParaRPr lang="en-GB" sz="750" b="0" i="0" u="none" strike="noStrike" kern="1200" dirty="0">
              <a:solidFill>
                <a:srgbClr val="FF0000"/>
              </a:solidFill>
              <a:effectLst/>
              <a:latin typeface="HP Simplified" panose="020B0604020204020204" pitchFamily="34" charset="0"/>
            </a:endParaRPr>
          </a:p>
          <a:p>
            <a:pPr fontAlgn="ctr"/>
            <a:endParaRPr lang="en-GB" sz="700" b="0" i="0" u="none" strike="noStrike" kern="1200" dirty="0">
              <a:solidFill>
                <a:srgbClr val="FF0000"/>
              </a:solidFill>
              <a:effectLst/>
              <a:latin typeface="HP Simplified" panose="020B0604020204020204" pitchFamily="34" charset="0"/>
            </a:endParaRPr>
          </a:p>
        </p:txBody>
      </p:sp>
      <p:sp>
        <p:nvSpPr>
          <p:cNvPr id="2083" name="TextBox 60"/>
          <p:cNvSpPr txBox="1">
            <a:spLocks noChangeArrowheads="1"/>
          </p:cNvSpPr>
          <p:nvPr/>
        </p:nvSpPr>
        <p:spPr bwMode="auto">
          <a:xfrm>
            <a:off x="7962008" y="5684574"/>
            <a:ext cx="1165621"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fontAlgn="ctr"/>
            <a:r>
              <a:rPr lang="en-GB" sz="750" dirty="0">
                <a:solidFill>
                  <a:srgbClr val="363636"/>
                </a:solidFill>
                <a:latin typeface="HP Simplified" panose="020B0604020204020204" pitchFamily="34" charset="0"/>
              </a:rPr>
              <a:t>5JH72AA </a:t>
            </a:r>
          </a:p>
          <a:p>
            <a:pPr algn="ctr" fontAlgn="ctr"/>
            <a:r>
              <a:rPr lang="en-GB" altLang="en-US" sz="750" dirty="0">
                <a:latin typeface="HP Simplified" panose="020B0604020204020204" pitchFamily="34" charset="0"/>
              </a:rPr>
              <a:t>PAVILION USB,  </a:t>
            </a:r>
            <a:r>
              <a:rPr lang="el-GR" altLang="en-US" sz="750" dirty="0" smtClean="0">
                <a:solidFill>
                  <a:srgbClr val="FF0000"/>
                </a:solidFill>
                <a:latin typeface="HP Simplified" panose="020B0604020204020204" pitchFamily="34" charset="0"/>
              </a:rPr>
              <a:t>33.65 </a:t>
            </a:r>
            <a:r>
              <a:rPr lang="en-GB" altLang="en-US" sz="750" dirty="0" smtClean="0">
                <a:solidFill>
                  <a:srgbClr val="FF0000"/>
                </a:solidFill>
                <a:latin typeface="HP Simplified" panose="020B0604020204020204" pitchFamily="34" charset="0"/>
              </a:rPr>
              <a:t>€</a:t>
            </a:r>
            <a:endParaRPr lang="en-US" altLang="en-US" sz="750" dirty="0">
              <a:solidFill>
                <a:srgbClr val="FF0000"/>
              </a:solidFill>
              <a:latin typeface="HP Simplified" panose="020B0604020204020204" pitchFamily="34" charset="0"/>
            </a:endParaRPr>
          </a:p>
        </p:txBody>
      </p:sp>
      <p:sp>
        <p:nvSpPr>
          <p:cNvPr id="2090" name="TextBox 136"/>
          <p:cNvSpPr txBox="1">
            <a:spLocks noChangeArrowheads="1"/>
          </p:cNvSpPr>
          <p:nvPr/>
        </p:nvSpPr>
        <p:spPr bwMode="auto">
          <a:xfrm>
            <a:off x="6101820" y="3828194"/>
            <a:ext cx="72371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700" dirty="0">
                <a:latin typeface="HP Simplified" panose="020B0604020204020204" pitchFamily="34" charset="0"/>
              </a:rPr>
              <a:t>2CE30AA  UP TO 9.4 M TO PC, SLEEK METAL-ACCENTED DEVICE, FAST RECHARGING </a:t>
            </a:r>
            <a:r>
              <a:rPr lang="el-GR" altLang="en-US" sz="700" dirty="0" smtClean="0">
                <a:solidFill>
                  <a:srgbClr val="FF0000"/>
                </a:solidFill>
                <a:latin typeface="HP Simplified" panose="020B0604020204020204" pitchFamily="34" charset="0"/>
              </a:rPr>
              <a:t>59.20</a:t>
            </a:r>
            <a:r>
              <a:rPr lang="en-GB" altLang="en-US" sz="700" dirty="0" smtClean="0">
                <a:solidFill>
                  <a:srgbClr val="FF0000"/>
                </a:solidFill>
                <a:latin typeface="HP Simplified" panose="020B0604020204020204" pitchFamily="34" charset="0"/>
              </a:rPr>
              <a:t>€</a:t>
            </a:r>
            <a:endParaRPr lang="en-US" altLang="en-US" sz="700" dirty="0">
              <a:solidFill>
                <a:srgbClr val="FF0000"/>
              </a:solidFill>
              <a:latin typeface="HP Simplified" panose="020B0604020204020204" pitchFamily="34" charset="0"/>
              <a:cs typeface="Calibri" panose="020F0502020204030204" pitchFamily="34" charset="0"/>
            </a:endParaRPr>
          </a:p>
        </p:txBody>
      </p:sp>
      <p:sp>
        <p:nvSpPr>
          <p:cNvPr id="2093" name="Rectangle 126"/>
          <p:cNvSpPr>
            <a:spLocks noChangeArrowheads="1"/>
          </p:cNvSpPr>
          <p:nvPr/>
        </p:nvSpPr>
        <p:spPr bwMode="auto">
          <a:xfrm>
            <a:off x="54374" y="3061974"/>
            <a:ext cx="1671805" cy="438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en-GB" altLang="en-US" sz="750" dirty="0">
                <a:solidFill>
                  <a:srgbClr val="333333"/>
                </a:solidFill>
                <a:latin typeface="HP Simplified" panose="020B0604020204020204" pitchFamily="34" charset="0"/>
              </a:rPr>
              <a:t>E5C13AA  </a:t>
            </a:r>
            <a:r>
              <a:rPr lang="en-GB" altLang="en-US" sz="750" dirty="0">
                <a:solidFill>
                  <a:srgbClr val="000000"/>
                </a:solidFill>
                <a:latin typeface="HP Simplified" panose="020B0604020204020204" pitchFamily="34" charset="0"/>
              </a:rPr>
              <a:t>WHITE </a:t>
            </a:r>
            <a:r>
              <a:rPr lang="el-GR" altLang="en-US" sz="750" dirty="0" smtClean="0">
                <a:solidFill>
                  <a:srgbClr val="FF0000"/>
                </a:solidFill>
                <a:latin typeface="HP Simplified" panose="020B0604020204020204" pitchFamily="34" charset="0"/>
              </a:rPr>
              <a:t>32.00 </a:t>
            </a:r>
            <a:r>
              <a:rPr lang="en-GB" altLang="en-US" sz="750" dirty="0" smtClean="0">
                <a:solidFill>
                  <a:srgbClr val="FF0000"/>
                </a:solidFill>
                <a:latin typeface="HP Simplified" panose="020B0604020204020204" pitchFamily="34" charset="0"/>
              </a:rPr>
              <a:t>€</a:t>
            </a:r>
            <a:endParaRPr lang="en-GB" altLang="en-US" sz="750" dirty="0">
              <a:solidFill>
                <a:srgbClr val="FF0000"/>
              </a:solidFill>
              <a:latin typeface="HP Simplified" panose="020B0604020204020204" pitchFamily="34" charset="0"/>
            </a:endParaRPr>
          </a:p>
          <a:p>
            <a:pPr eaLnBrk="1" hangingPunct="1"/>
            <a:endParaRPr lang="en-GB" altLang="en-US" sz="750" dirty="0">
              <a:solidFill>
                <a:srgbClr val="FF0000"/>
              </a:solidFill>
              <a:latin typeface="HP Simplified" panose="020B0604020204020204" pitchFamily="34" charset="0"/>
            </a:endParaRPr>
          </a:p>
          <a:p>
            <a:r>
              <a:rPr lang="en-US" altLang="en-US" sz="750" dirty="0">
                <a:latin typeface="HP Simplified" panose="020B0604020204020204" pitchFamily="34" charset="0"/>
              </a:rPr>
              <a:t>W2Q00AA DARK ASH SILVER </a:t>
            </a:r>
            <a:r>
              <a:rPr lang="el-GR" altLang="en-US" sz="750" dirty="0" smtClean="0">
                <a:solidFill>
                  <a:srgbClr val="FF0000"/>
                </a:solidFill>
                <a:latin typeface="HP Simplified" panose="020B0604020204020204" pitchFamily="34" charset="0"/>
              </a:rPr>
              <a:t>38.10 </a:t>
            </a:r>
            <a:r>
              <a:rPr lang="en-US" altLang="en-US" sz="750" dirty="0" smtClean="0">
                <a:solidFill>
                  <a:srgbClr val="FF0000"/>
                </a:solidFill>
                <a:latin typeface="HP Simplified" panose="020B0604020204020204" pitchFamily="34" charset="0"/>
              </a:rPr>
              <a:t>€</a:t>
            </a:r>
            <a:endParaRPr lang="en-US" altLang="en-US" sz="750" dirty="0">
              <a:solidFill>
                <a:srgbClr val="FF0000"/>
              </a:solidFill>
              <a:latin typeface="HP Simplified" panose="020B0604020204020204" pitchFamily="34" charset="0"/>
            </a:endParaRPr>
          </a:p>
        </p:txBody>
      </p:sp>
      <p:sp>
        <p:nvSpPr>
          <p:cNvPr id="2094" name="Rectangle 1047"/>
          <p:cNvSpPr>
            <a:spLocks noChangeArrowheads="1"/>
          </p:cNvSpPr>
          <p:nvPr/>
        </p:nvSpPr>
        <p:spPr bwMode="auto">
          <a:xfrm>
            <a:off x="4744110" y="5061138"/>
            <a:ext cx="1193370" cy="207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n-US" altLang="en-US" sz="750" dirty="0">
                <a:solidFill>
                  <a:srgbClr val="333333"/>
                </a:solidFill>
                <a:latin typeface="HP Simplified" panose="020B0604020204020204" pitchFamily="34" charset="0"/>
              </a:rPr>
              <a:t>H5N61AA  BLACK </a:t>
            </a:r>
            <a:r>
              <a:rPr lang="el-GR" altLang="en-US" sz="750" dirty="0" smtClean="0">
                <a:solidFill>
                  <a:srgbClr val="E21A2C"/>
                </a:solidFill>
                <a:latin typeface="HP Simplified" panose="020B0604020204020204" pitchFamily="34" charset="0"/>
              </a:rPr>
              <a:t>33.35 </a:t>
            </a:r>
            <a:r>
              <a:rPr lang="en-US" altLang="en-US" sz="750" dirty="0" smtClean="0">
                <a:solidFill>
                  <a:srgbClr val="E21A2C"/>
                </a:solidFill>
                <a:latin typeface="HP Simplified" panose="020B0604020204020204" pitchFamily="34" charset="0"/>
              </a:rPr>
              <a:t>€</a:t>
            </a:r>
            <a:endParaRPr lang="en-US" altLang="en-US" sz="750" dirty="0">
              <a:solidFill>
                <a:srgbClr val="E21A2C"/>
              </a:solidFill>
              <a:latin typeface="HP Simplified" panose="020B0604020204020204" pitchFamily="34" charset="0"/>
            </a:endParaRPr>
          </a:p>
        </p:txBody>
      </p:sp>
      <p:sp>
        <p:nvSpPr>
          <p:cNvPr id="33" name="Rectangle 32"/>
          <p:cNvSpPr/>
          <p:nvPr/>
        </p:nvSpPr>
        <p:spPr>
          <a:xfrm>
            <a:off x="-27186" y="2093911"/>
            <a:ext cx="1680416" cy="546303"/>
          </a:xfrm>
          <a:prstGeom prst="rect">
            <a:avLst/>
          </a:prstGeom>
        </p:spPr>
        <p:txBody>
          <a:bodyPr wrap="square">
            <a:spAutoFit/>
          </a:bodyPr>
          <a:lstStyle/>
          <a:p>
            <a:pPr algn="ctr">
              <a:defRPr/>
            </a:pPr>
            <a:r>
              <a:rPr lang="en-GB" sz="750" dirty="0">
                <a:solidFill>
                  <a:schemeClr val="tx1">
                    <a:lumMod val="50000"/>
                    <a:lumOff val="50000"/>
                  </a:schemeClr>
                </a:solidFill>
                <a:latin typeface="HP Simplified" panose="020B0604020204020204" pitchFamily="34" charset="0"/>
              </a:rPr>
              <a:t>HP MOUSE Z5000 BLUETOOTH WIRELESS. </a:t>
            </a:r>
            <a:r>
              <a:rPr lang="en-GB" sz="700" dirty="0">
                <a:solidFill>
                  <a:schemeClr val="tx1">
                    <a:lumMod val="50000"/>
                    <a:lumOff val="50000"/>
                  </a:schemeClr>
                </a:solidFill>
                <a:latin typeface="HP Simplified" panose="020B0604020204020204" pitchFamily="34" charset="0"/>
              </a:rPr>
              <a:t>Three standard buttons and scroll wheel. Ultra-slim mouse control</a:t>
            </a:r>
          </a:p>
          <a:p>
            <a:pPr algn="ctr" eaLnBrk="1" fontAlgn="auto" hangingPunct="1">
              <a:spcBef>
                <a:spcPts val="0"/>
              </a:spcBef>
              <a:spcAft>
                <a:spcPts val="0"/>
              </a:spcAft>
              <a:defRPr/>
            </a:pPr>
            <a:r>
              <a:rPr lang="en-GB" sz="750" dirty="0">
                <a:solidFill>
                  <a:schemeClr val="tx1">
                    <a:lumMod val="50000"/>
                    <a:lumOff val="50000"/>
                  </a:schemeClr>
                </a:solidFill>
                <a:latin typeface="HP Simplified" panose="020B0604020204020204" pitchFamily="34" charset="0"/>
              </a:rPr>
              <a:t> </a:t>
            </a:r>
          </a:p>
        </p:txBody>
      </p:sp>
      <p:sp>
        <p:nvSpPr>
          <p:cNvPr id="43" name="Rectangle 42"/>
          <p:cNvSpPr/>
          <p:nvPr/>
        </p:nvSpPr>
        <p:spPr>
          <a:xfrm>
            <a:off x="5936948" y="2286937"/>
            <a:ext cx="957362" cy="438582"/>
          </a:xfrm>
          <a:prstGeom prst="rect">
            <a:avLst/>
          </a:prstGeom>
        </p:spPr>
        <p:txBody>
          <a:bodyPr wrap="square">
            <a:spAutoFit/>
          </a:bodyPr>
          <a:lstStyle/>
          <a:p>
            <a:pPr algn="ctr" eaLnBrk="1" fontAlgn="auto" hangingPunct="1">
              <a:spcBef>
                <a:spcPts val="0"/>
              </a:spcBef>
              <a:spcAft>
                <a:spcPts val="0"/>
              </a:spcAft>
              <a:defRPr/>
            </a:pPr>
            <a:r>
              <a:rPr lang="en-GB" sz="750" dirty="0">
                <a:solidFill>
                  <a:schemeClr val="tx1">
                    <a:lumMod val="50000"/>
                    <a:lumOff val="50000"/>
                  </a:schemeClr>
                </a:solidFill>
                <a:latin typeface="HP Simplified" panose="020B0604020204020204" pitchFamily="34" charset="0"/>
              </a:rPr>
              <a:t>HP MOUSE  PRESENTER ELITE, BLUETOOTH</a:t>
            </a:r>
            <a:endParaRPr lang="en-US" sz="750" dirty="0">
              <a:solidFill>
                <a:schemeClr val="tx1">
                  <a:lumMod val="50000"/>
                  <a:lumOff val="50000"/>
                </a:schemeClr>
              </a:solidFill>
              <a:latin typeface="HP Simplified" panose="020B0604020204020204" pitchFamily="34" charset="0"/>
            </a:endParaRPr>
          </a:p>
        </p:txBody>
      </p:sp>
      <p:sp>
        <p:nvSpPr>
          <p:cNvPr id="2120" name="TextBox 36"/>
          <p:cNvSpPr txBox="1">
            <a:spLocks noChangeArrowheads="1"/>
          </p:cNvSpPr>
          <p:nvPr/>
        </p:nvSpPr>
        <p:spPr bwMode="auto">
          <a:xfrm>
            <a:off x="8298872" y="1421698"/>
            <a:ext cx="1232449" cy="78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ctr"/>
            <a:r>
              <a:rPr lang="en-US" altLang="en-US" sz="750" dirty="0">
                <a:latin typeface="HP Simplified" panose="020B0604020204020204" pitchFamily="34" charset="0"/>
              </a:rPr>
              <a:t>8BC53AA , </a:t>
            </a:r>
            <a:r>
              <a:rPr lang="en-GB" sz="750" dirty="0">
                <a:solidFill>
                  <a:srgbClr val="000000"/>
                </a:solidFill>
                <a:latin typeface="HP Simplified" panose="020B0604020204020204" pitchFamily="34" charset="0"/>
              </a:rPr>
              <a:t>OMEN RADAR 3 SENSOR, CO-DEVELOPED </a:t>
            </a:r>
          </a:p>
          <a:p>
            <a:pPr fontAlgn="ctr"/>
            <a:r>
              <a:rPr lang="en-GB" sz="750" dirty="0">
                <a:solidFill>
                  <a:srgbClr val="000000"/>
                </a:solidFill>
                <a:latin typeface="HP Simplified" panose="020B0604020204020204" pitchFamily="34" charset="0"/>
              </a:rPr>
              <a:t>WITH PIXART, CUSTOM LIGHTING THROUGH OMEN COMMAND CENTER</a:t>
            </a:r>
            <a:r>
              <a:rPr lang="en-US" altLang="en-US" sz="750" dirty="0">
                <a:latin typeface="HP Simplified" panose="020B0604020204020204" pitchFamily="34" charset="0"/>
              </a:rPr>
              <a:t>, </a:t>
            </a:r>
            <a:endParaRPr lang="en-US" altLang="en-US" sz="750" dirty="0" smtClean="0">
              <a:latin typeface="HP Simplified" panose="020B0604020204020204" pitchFamily="34" charset="0"/>
            </a:endParaRPr>
          </a:p>
          <a:p>
            <a:pPr fontAlgn="ctr"/>
            <a:r>
              <a:rPr lang="el-GR" altLang="en-US" sz="750" dirty="0" smtClean="0">
                <a:solidFill>
                  <a:srgbClr val="FF0000"/>
                </a:solidFill>
                <a:latin typeface="HP Simplified" panose="020B0604020204020204" pitchFamily="34" charset="0"/>
              </a:rPr>
              <a:t>35.85 </a:t>
            </a:r>
            <a:r>
              <a:rPr lang="en-US" altLang="en-US" sz="750" dirty="0" smtClean="0">
                <a:solidFill>
                  <a:srgbClr val="FF0000"/>
                </a:solidFill>
                <a:latin typeface="HP Simplified" panose="020B0604020204020204" pitchFamily="34" charset="0"/>
              </a:rPr>
              <a:t>€</a:t>
            </a:r>
            <a:endParaRPr lang="en-US" altLang="en-US" sz="750" dirty="0">
              <a:solidFill>
                <a:srgbClr val="FF0000"/>
              </a:solidFill>
              <a:latin typeface="HP Simplified" panose="020B0604020204020204" pitchFamily="34" charset="0"/>
            </a:endParaRPr>
          </a:p>
        </p:txBody>
      </p:sp>
      <p:sp>
        <p:nvSpPr>
          <p:cNvPr id="2125" name="TextBox 57"/>
          <p:cNvSpPr txBox="1">
            <a:spLocks noChangeArrowheads="1"/>
          </p:cNvSpPr>
          <p:nvPr/>
        </p:nvSpPr>
        <p:spPr bwMode="auto">
          <a:xfrm>
            <a:off x="8017944" y="658244"/>
            <a:ext cx="1391078" cy="207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fontAlgn="ctr" hangingPunct="1"/>
            <a:r>
              <a:rPr lang="en-US" altLang="en-US" sz="750" dirty="0">
                <a:latin typeface="HP Simplified" panose="020B0604020204020204" pitchFamily="34" charset="0"/>
              </a:rPr>
              <a:t>8DX48AA</a:t>
            </a:r>
            <a:r>
              <a:rPr lang="en-GB" altLang="en-US" sz="750" dirty="0">
                <a:latin typeface="HP Simplified" panose="020B0604020204020204" pitchFamily="34" charset="0"/>
              </a:rPr>
              <a:t>  7 BUTTONS, </a:t>
            </a:r>
            <a:r>
              <a:rPr lang="el-GR" altLang="en-US" sz="750" dirty="0" smtClean="0">
                <a:solidFill>
                  <a:srgbClr val="FF0000"/>
                </a:solidFill>
                <a:latin typeface="HP Simplified" panose="020B0604020204020204" pitchFamily="34" charset="0"/>
              </a:rPr>
              <a:t>19.20 </a:t>
            </a:r>
            <a:r>
              <a:rPr lang="en-US" altLang="en-US" sz="750" dirty="0" smtClean="0">
                <a:solidFill>
                  <a:srgbClr val="FF0000"/>
                </a:solidFill>
                <a:latin typeface="HP Simplified" panose="020B0604020204020204" pitchFamily="34" charset="0"/>
              </a:rPr>
              <a:t>€</a:t>
            </a:r>
            <a:endParaRPr lang="en-US" altLang="en-US" sz="750" dirty="0">
              <a:solidFill>
                <a:srgbClr val="FF0000"/>
              </a:solidFill>
              <a:latin typeface="HP Simplified" panose="020B0604020204020204" pitchFamily="34" charset="0"/>
            </a:endParaRPr>
          </a:p>
        </p:txBody>
      </p:sp>
      <p:sp>
        <p:nvSpPr>
          <p:cNvPr id="165" name="Rectangle 164"/>
          <p:cNvSpPr/>
          <p:nvPr/>
        </p:nvSpPr>
        <p:spPr>
          <a:xfrm>
            <a:off x="1086228" y="1052234"/>
            <a:ext cx="2252856" cy="207749"/>
          </a:xfrm>
          <a:prstGeom prst="rect">
            <a:avLst/>
          </a:prstGeom>
        </p:spPr>
        <p:txBody>
          <a:bodyPr wrap="square">
            <a:spAutoFit/>
          </a:bodyPr>
          <a:lstStyle/>
          <a:p>
            <a:pPr algn="ctr" eaLnBrk="1" fontAlgn="auto" hangingPunct="1">
              <a:spcBef>
                <a:spcPts val="0"/>
              </a:spcBef>
              <a:spcAft>
                <a:spcPts val="0"/>
              </a:spcAft>
              <a:defRPr/>
            </a:pPr>
            <a:r>
              <a:rPr lang="en-US" sz="750" dirty="0">
                <a:solidFill>
                  <a:schemeClr val="tx1">
                    <a:lumMod val="50000"/>
                    <a:lumOff val="50000"/>
                  </a:schemeClr>
                </a:solidFill>
                <a:latin typeface="HP Simplified" panose="020B0604020204020204" pitchFamily="34" charset="0"/>
              </a:rPr>
              <a:t>HP MOUSE</a:t>
            </a:r>
            <a:r>
              <a:rPr lang="el-GR" sz="750" dirty="0">
                <a:solidFill>
                  <a:schemeClr val="tx1">
                    <a:lumMod val="50000"/>
                    <a:lumOff val="50000"/>
                  </a:schemeClr>
                </a:solidFill>
                <a:latin typeface="HP Simplified" panose="020B0604020204020204" pitchFamily="34" charset="0"/>
              </a:rPr>
              <a:t> </a:t>
            </a:r>
            <a:r>
              <a:rPr lang="en-US" sz="750" dirty="0">
                <a:solidFill>
                  <a:schemeClr val="tx1">
                    <a:lumMod val="50000"/>
                    <a:lumOff val="50000"/>
                  </a:schemeClr>
                </a:solidFill>
                <a:latin typeface="HP Simplified" panose="020B0604020204020204" pitchFamily="34" charset="0"/>
              </a:rPr>
              <a:t>USB WIRED</a:t>
            </a:r>
          </a:p>
        </p:txBody>
      </p:sp>
      <p:sp>
        <p:nvSpPr>
          <p:cNvPr id="143" name="Rectangle 142"/>
          <p:cNvSpPr/>
          <p:nvPr/>
        </p:nvSpPr>
        <p:spPr>
          <a:xfrm>
            <a:off x="7766201" y="5455137"/>
            <a:ext cx="1361429" cy="207749"/>
          </a:xfrm>
          <a:prstGeom prst="rect">
            <a:avLst/>
          </a:prstGeom>
        </p:spPr>
        <p:txBody>
          <a:bodyPr wrap="square">
            <a:spAutoFit/>
          </a:bodyPr>
          <a:lstStyle/>
          <a:p>
            <a:pPr algn="ctr" eaLnBrk="1" fontAlgn="auto" hangingPunct="1">
              <a:spcBef>
                <a:spcPts val="0"/>
              </a:spcBef>
              <a:spcAft>
                <a:spcPts val="0"/>
              </a:spcAft>
              <a:defRPr/>
            </a:pPr>
            <a:r>
              <a:rPr lang="en-GB" sz="750" dirty="0">
                <a:solidFill>
                  <a:schemeClr val="tx1">
                    <a:lumMod val="50000"/>
                    <a:lumOff val="50000"/>
                  </a:schemeClr>
                </a:solidFill>
                <a:latin typeface="HP Simplified" panose="020B0604020204020204" pitchFamily="34" charset="0"/>
              </a:rPr>
              <a:t>HP MOUSEPAD </a:t>
            </a:r>
            <a:endParaRPr lang="en-US" sz="750" dirty="0">
              <a:solidFill>
                <a:schemeClr val="tx1">
                  <a:lumMod val="50000"/>
                  <a:lumOff val="50000"/>
                </a:schemeClr>
              </a:solidFill>
              <a:latin typeface="HP Simplified" panose="020B0604020204020204" pitchFamily="34" charset="0"/>
            </a:endParaRPr>
          </a:p>
        </p:txBody>
      </p:sp>
      <p:sp>
        <p:nvSpPr>
          <p:cNvPr id="148" name="Rectangle 147"/>
          <p:cNvSpPr/>
          <p:nvPr/>
        </p:nvSpPr>
        <p:spPr>
          <a:xfrm>
            <a:off x="4747552" y="3950907"/>
            <a:ext cx="1310300" cy="200055"/>
          </a:xfrm>
          <a:prstGeom prst="rect">
            <a:avLst/>
          </a:prstGeom>
        </p:spPr>
        <p:txBody>
          <a:bodyPr wrap="square">
            <a:spAutoFit/>
          </a:bodyPr>
          <a:lstStyle/>
          <a:p>
            <a:pPr eaLnBrk="1" fontAlgn="auto" hangingPunct="1">
              <a:spcBef>
                <a:spcPts val="0"/>
              </a:spcBef>
              <a:spcAft>
                <a:spcPts val="0"/>
              </a:spcAft>
              <a:defRPr/>
            </a:pPr>
            <a:r>
              <a:rPr lang="en-US" sz="700" dirty="0">
                <a:solidFill>
                  <a:schemeClr val="tx1">
                    <a:lumMod val="50000"/>
                    <a:lumOff val="50000"/>
                  </a:schemeClr>
                </a:solidFill>
                <a:latin typeface="HP Simplified" panose="020B0604020204020204" pitchFamily="34" charset="0"/>
              </a:rPr>
              <a:t>HP MOUSE</a:t>
            </a:r>
            <a:r>
              <a:rPr lang="el-GR" sz="700" dirty="0">
                <a:solidFill>
                  <a:schemeClr val="tx1">
                    <a:lumMod val="50000"/>
                    <a:lumOff val="50000"/>
                  </a:schemeClr>
                </a:solidFill>
                <a:latin typeface="HP Simplified" panose="020B0604020204020204" pitchFamily="34" charset="0"/>
              </a:rPr>
              <a:t> </a:t>
            </a:r>
            <a:r>
              <a:rPr lang="en-US" sz="700" dirty="0">
                <a:solidFill>
                  <a:schemeClr val="tx1">
                    <a:lumMod val="50000"/>
                    <a:lumOff val="50000"/>
                  </a:schemeClr>
                </a:solidFill>
                <a:latin typeface="HP Simplified" panose="020B0604020204020204" pitchFamily="34" charset="0"/>
              </a:rPr>
              <a:t>Z400 WIRELESS</a:t>
            </a:r>
          </a:p>
        </p:txBody>
      </p:sp>
      <p:sp>
        <p:nvSpPr>
          <p:cNvPr id="154" name="Rectangle 153"/>
          <p:cNvSpPr/>
          <p:nvPr/>
        </p:nvSpPr>
        <p:spPr>
          <a:xfrm>
            <a:off x="3165126" y="2041762"/>
            <a:ext cx="1478951" cy="207749"/>
          </a:xfrm>
          <a:prstGeom prst="rect">
            <a:avLst/>
          </a:prstGeom>
        </p:spPr>
        <p:txBody>
          <a:bodyPr wrap="square">
            <a:spAutoFit/>
          </a:bodyPr>
          <a:lstStyle/>
          <a:p>
            <a:pPr algn="ctr" eaLnBrk="1" fontAlgn="auto" hangingPunct="1">
              <a:spcBef>
                <a:spcPts val="0"/>
              </a:spcBef>
              <a:spcAft>
                <a:spcPts val="0"/>
              </a:spcAft>
              <a:defRPr/>
            </a:pPr>
            <a:r>
              <a:rPr lang="en-GB" sz="750" u="none" strike="noStrike" dirty="0">
                <a:solidFill>
                  <a:schemeClr val="tx1">
                    <a:lumMod val="50000"/>
                    <a:lumOff val="50000"/>
                  </a:schemeClr>
                </a:solidFill>
                <a:effectLst/>
                <a:latin typeface="HP Simplified" panose="020B0604020204020204" pitchFamily="34" charset="0"/>
              </a:rPr>
              <a:t>HP MOUSE 220 WIRELESS</a:t>
            </a:r>
            <a:endParaRPr lang="en-US" sz="750" dirty="0">
              <a:solidFill>
                <a:schemeClr val="tx1">
                  <a:lumMod val="50000"/>
                  <a:lumOff val="50000"/>
                </a:schemeClr>
              </a:solidFill>
              <a:latin typeface="HP Simplified" panose="020B0604020204020204" pitchFamily="34" charset="0"/>
            </a:endParaRPr>
          </a:p>
        </p:txBody>
      </p:sp>
      <p:sp>
        <p:nvSpPr>
          <p:cNvPr id="2157" name="TextBox 158"/>
          <p:cNvSpPr txBox="1">
            <a:spLocks noChangeArrowheads="1"/>
          </p:cNvSpPr>
          <p:nvPr/>
        </p:nvSpPr>
        <p:spPr bwMode="auto">
          <a:xfrm>
            <a:off x="7401058" y="1446304"/>
            <a:ext cx="937182" cy="669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ctr"/>
            <a:r>
              <a:rPr lang="en-US" altLang="en-US" sz="750" dirty="0">
                <a:latin typeface="HP Simplified" panose="020B0604020204020204" pitchFamily="34" charset="0"/>
              </a:rPr>
              <a:t>8BC52AA, </a:t>
            </a:r>
            <a:r>
              <a:rPr lang="en-GB" sz="750" dirty="0">
                <a:solidFill>
                  <a:srgbClr val="000000"/>
                </a:solidFill>
                <a:latin typeface="HP Simplified" panose="020B0604020204020204" pitchFamily="34" charset="0"/>
              </a:rPr>
              <a:t>OMEN RADAR 1 SENSOR, CO-DEVELOPED </a:t>
            </a:r>
          </a:p>
          <a:p>
            <a:pPr fontAlgn="ctr"/>
            <a:r>
              <a:rPr lang="en-GB" sz="750" dirty="0">
                <a:solidFill>
                  <a:srgbClr val="000000"/>
                </a:solidFill>
                <a:latin typeface="HP Simplified" panose="020B0604020204020204" pitchFamily="34" charset="0"/>
              </a:rPr>
              <a:t>WITH PIXART, </a:t>
            </a:r>
            <a:r>
              <a:rPr lang="el-GR" sz="750" dirty="0" smtClean="0">
                <a:solidFill>
                  <a:srgbClr val="FF0000"/>
                </a:solidFill>
                <a:latin typeface="HP Simplified" panose="020B0604020204020204" pitchFamily="34" charset="0"/>
              </a:rPr>
              <a:t>28.90 </a:t>
            </a:r>
            <a:r>
              <a:rPr lang="en-GB" altLang="en-US" sz="750" dirty="0" smtClean="0">
                <a:solidFill>
                  <a:srgbClr val="FF0000"/>
                </a:solidFill>
                <a:latin typeface="HP Simplified" panose="020B0604020204020204" pitchFamily="34" charset="0"/>
              </a:rPr>
              <a:t>€</a:t>
            </a:r>
            <a:endParaRPr lang="en-US" altLang="en-US" sz="750" dirty="0">
              <a:solidFill>
                <a:srgbClr val="FF0000"/>
              </a:solidFill>
              <a:latin typeface="HP Simplified" panose="020B0604020204020204" pitchFamily="34" charset="0"/>
            </a:endParaRPr>
          </a:p>
        </p:txBody>
      </p:sp>
      <p:sp>
        <p:nvSpPr>
          <p:cNvPr id="2158" name="TextBox 161"/>
          <p:cNvSpPr txBox="1">
            <a:spLocks noChangeArrowheads="1"/>
          </p:cNvSpPr>
          <p:nvPr/>
        </p:nvSpPr>
        <p:spPr bwMode="auto">
          <a:xfrm>
            <a:off x="8484990" y="3426916"/>
            <a:ext cx="1281699" cy="207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fontAlgn="ctr" hangingPunct="1"/>
            <a:r>
              <a:rPr lang="en-US" altLang="en-US" sz="750" dirty="0">
                <a:latin typeface="HP Simplified" panose="020B0604020204020204" pitchFamily="34" charset="0"/>
              </a:rPr>
              <a:t>7ZF19AA WHITE, </a:t>
            </a:r>
            <a:r>
              <a:rPr lang="el-GR" altLang="en-US" sz="750" dirty="0" smtClean="0">
                <a:solidFill>
                  <a:srgbClr val="FF0000"/>
                </a:solidFill>
                <a:latin typeface="HP Simplified" panose="020B0604020204020204" pitchFamily="34" charset="0"/>
              </a:rPr>
              <a:t>66.55 </a:t>
            </a:r>
            <a:r>
              <a:rPr lang="en-GB" altLang="en-US" sz="750" dirty="0" smtClean="0">
                <a:solidFill>
                  <a:srgbClr val="FF0000"/>
                </a:solidFill>
                <a:latin typeface="HP Simplified" panose="020B0604020204020204" pitchFamily="34" charset="0"/>
              </a:rPr>
              <a:t>€</a:t>
            </a:r>
            <a:endParaRPr lang="en-US" altLang="en-US" sz="750" dirty="0">
              <a:solidFill>
                <a:srgbClr val="FF0000"/>
              </a:solidFill>
              <a:latin typeface="HP Simplified" panose="020B0604020204020204" pitchFamily="34" charset="0"/>
            </a:endParaRPr>
          </a:p>
        </p:txBody>
      </p:sp>
      <p:sp>
        <p:nvSpPr>
          <p:cNvPr id="64" name="Rectangle 63"/>
          <p:cNvSpPr/>
          <p:nvPr/>
        </p:nvSpPr>
        <p:spPr>
          <a:xfrm>
            <a:off x="1630232" y="2070282"/>
            <a:ext cx="1484938" cy="646331"/>
          </a:xfrm>
          <a:prstGeom prst="rect">
            <a:avLst/>
          </a:prstGeom>
        </p:spPr>
        <p:txBody>
          <a:bodyPr wrap="square">
            <a:spAutoFit/>
          </a:bodyPr>
          <a:lstStyle/>
          <a:p>
            <a:pPr algn="ctr">
              <a:defRPr/>
            </a:pPr>
            <a:r>
              <a:rPr lang="en-US" sz="750" dirty="0">
                <a:solidFill>
                  <a:schemeClr val="tx1">
                    <a:lumMod val="50000"/>
                    <a:lumOff val="50000"/>
                  </a:schemeClr>
                </a:solidFill>
                <a:latin typeface="HP Simplified" panose="020B0604020204020204" pitchFamily="34" charset="0"/>
              </a:rPr>
              <a:t>HP MOUSE DUAL </a:t>
            </a:r>
            <a:r>
              <a:rPr lang="en-US" sz="750" dirty="0" smtClean="0">
                <a:solidFill>
                  <a:schemeClr val="tx1">
                    <a:lumMod val="50000"/>
                    <a:lumOff val="50000"/>
                  </a:schemeClr>
                </a:solidFill>
                <a:latin typeface="HP Simplified" panose="020B0604020204020204" pitchFamily="34" charset="0"/>
              </a:rPr>
              <a:t>MODE</a:t>
            </a:r>
          </a:p>
          <a:p>
            <a:pPr algn="ctr">
              <a:defRPr/>
            </a:pPr>
            <a:r>
              <a:rPr lang="en-US" sz="750" dirty="0" smtClean="0">
                <a:solidFill>
                  <a:schemeClr val="tx1">
                    <a:lumMod val="50000"/>
                    <a:lumOff val="50000"/>
                  </a:schemeClr>
                </a:solidFill>
                <a:latin typeface="HP Simplified" panose="020B0604020204020204" pitchFamily="34" charset="0"/>
              </a:rPr>
              <a:t> </a:t>
            </a:r>
            <a:r>
              <a:rPr lang="en-GB" sz="700" dirty="0">
                <a:solidFill>
                  <a:schemeClr val="tx1">
                    <a:lumMod val="50000"/>
                    <a:lumOff val="50000"/>
                  </a:schemeClr>
                </a:solidFill>
                <a:latin typeface="HP Simplified" panose="020B0604020204020204" pitchFamily="34" charset="0"/>
              </a:rPr>
              <a:t>With this dual mode wireless mouse, you can easily connect to two separate PCs via Bluetooth or 2.4 GHz wireless.</a:t>
            </a:r>
            <a:endParaRPr lang="x-none" sz="700" dirty="0">
              <a:solidFill>
                <a:schemeClr val="tx1">
                  <a:lumMod val="50000"/>
                  <a:lumOff val="50000"/>
                </a:schemeClr>
              </a:solidFill>
              <a:latin typeface="HP Simplified" panose="020B0604020204020204" pitchFamily="34" charset="0"/>
            </a:endParaRPr>
          </a:p>
        </p:txBody>
      </p:sp>
      <p:sp>
        <p:nvSpPr>
          <p:cNvPr id="2162" name="Rectangle 64"/>
          <p:cNvSpPr>
            <a:spLocks noChangeArrowheads="1"/>
          </p:cNvSpPr>
          <p:nvPr/>
        </p:nvSpPr>
        <p:spPr bwMode="auto">
          <a:xfrm>
            <a:off x="1682384" y="3455414"/>
            <a:ext cx="1489279"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fontAlgn="ctr" hangingPunct="1"/>
            <a:r>
              <a:rPr lang="en-GB" altLang="en-US" sz="750" dirty="0">
                <a:latin typeface="HP Simplified" panose="020B0604020204020204" pitchFamily="34" charset="0"/>
              </a:rPr>
              <a:t>6CR71AA HP MOUSE </a:t>
            </a:r>
            <a:r>
              <a:rPr lang="en-US" altLang="en-US" sz="750" dirty="0">
                <a:latin typeface="HP Simplified" panose="020B0604020204020204" pitchFamily="34" charset="0"/>
              </a:rPr>
              <a:t>WIRELESS,  BLACK </a:t>
            </a:r>
            <a:r>
              <a:rPr lang="el-GR" altLang="en-US" sz="750" dirty="0" smtClean="0">
                <a:solidFill>
                  <a:srgbClr val="FF0000"/>
                </a:solidFill>
                <a:latin typeface="HP Simplified" panose="020B0604020204020204" pitchFamily="34" charset="0"/>
              </a:rPr>
              <a:t>25.65 </a:t>
            </a:r>
            <a:r>
              <a:rPr lang="en-GB" altLang="en-US" sz="750" dirty="0" smtClean="0">
                <a:solidFill>
                  <a:srgbClr val="FF0000"/>
                </a:solidFill>
                <a:latin typeface="HP Simplified" panose="020B0604020204020204" pitchFamily="34" charset="0"/>
              </a:rPr>
              <a:t>€</a:t>
            </a:r>
            <a:endParaRPr lang="en-US" altLang="en-US" sz="750" dirty="0">
              <a:solidFill>
                <a:srgbClr val="FF0000"/>
              </a:solidFill>
              <a:latin typeface="HP Simplified" panose="020B0604020204020204" pitchFamily="34" charset="0"/>
            </a:endParaRPr>
          </a:p>
        </p:txBody>
      </p:sp>
      <p:sp>
        <p:nvSpPr>
          <p:cNvPr id="2169" name="TextBox 159"/>
          <p:cNvSpPr txBox="1">
            <a:spLocks noChangeArrowheads="1"/>
          </p:cNvSpPr>
          <p:nvPr/>
        </p:nvSpPr>
        <p:spPr bwMode="auto">
          <a:xfrm>
            <a:off x="3102922" y="4254551"/>
            <a:ext cx="1480090"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fontAlgn="ctr"/>
            <a:r>
              <a:rPr lang="en-US" altLang="en-US" sz="750" dirty="0">
                <a:latin typeface="HP Simplified" panose="020B0604020204020204" pitchFamily="34" charset="0"/>
              </a:rPr>
              <a:t>793F9AA LUNAR WHITE </a:t>
            </a:r>
            <a:r>
              <a:rPr lang="el-GR" altLang="en-US" sz="750" dirty="0" smtClean="0">
                <a:solidFill>
                  <a:srgbClr val="FF0000"/>
                </a:solidFill>
                <a:latin typeface="HP Simplified" panose="020B0604020204020204" pitchFamily="34" charset="0"/>
              </a:rPr>
              <a:t>22.10 </a:t>
            </a:r>
            <a:r>
              <a:rPr lang="en-US" altLang="en-US" sz="750" dirty="0" smtClean="0">
                <a:solidFill>
                  <a:srgbClr val="FF0000"/>
                </a:solidFill>
                <a:latin typeface="HP Simplified" panose="020B0604020204020204" pitchFamily="34" charset="0"/>
              </a:rPr>
              <a:t>€</a:t>
            </a:r>
            <a:endParaRPr lang="en-US" altLang="en-US" sz="750" dirty="0">
              <a:solidFill>
                <a:srgbClr val="FF0000"/>
              </a:solidFill>
              <a:latin typeface="HP Simplified" panose="020B0604020204020204" pitchFamily="34" charset="0"/>
            </a:endParaRPr>
          </a:p>
          <a:p>
            <a:pPr algn="ctr" fontAlgn="ctr"/>
            <a:r>
              <a:rPr lang="en-US" altLang="en-US" sz="750" dirty="0">
                <a:latin typeface="HP Simplified" panose="020B0604020204020204" pitchFamily="34" charset="0"/>
              </a:rPr>
              <a:t>43N04AA PIKE SILVER </a:t>
            </a:r>
            <a:r>
              <a:rPr lang="el-GR" altLang="en-US" sz="750" dirty="0" smtClean="0">
                <a:solidFill>
                  <a:srgbClr val="FF0000"/>
                </a:solidFill>
                <a:latin typeface="HP Simplified" panose="020B0604020204020204" pitchFamily="34" charset="0"/>
              </a:rPr>
              <a:t>22.95 </a:t>
            </a:r>
            <a:r>
              <a:rPr lang="en-US" altLang="en-US" sz="750" dirty="0" smtClean="0">
                <a:solidFill>
                  <a:srgbClr val="FF0000"/>
                </a:solidFill>
                <a:latin typeface="HP Simplified" panose="020B0604020204020204" pitchFamily="34" charset="0"/>
              </a:rPr>
              <a:t>€</a:t>
            </a:r>
            <a:endParaRPr lang="en-US" altLang="en-US" sz="750" dirty="0">
              <a:solidFill>
                <a:srgbClr val="FF0000"/>
              </a:solidFill>
              <a:latin typeface="HP Simplified" panose="020B0604020204020204" pitchFamily="34" charset="0"/>
            </a:endParaRPr>
          </a:p>
          <a:p>
            <a:pPr algn="ctr" fontAlgn="ctr"/>
            <a:endParaRPr lang="en-US" altLang="en-US" sz="700" dirty="0">
              <a:solidFill>
                <a:srgbClr val="FF0000"/>
              </a:solidFill>
              <a:latin typeface="HP Simplified" panose="020B0604020204020204" pitchFamily="34" charset="0"/>
            </a:endParaRPr>
          </a:p>
        </p:txBody>
      </p:sp>
      <p:sp>
        <p:nvSpPr>
          <p:cNvPr id="145" name="Rectangle 144"/>
          <p:cNvSpPr/>
          <p:nvPr/>
        </p:nvSpPr>
        <p:spPr>
          <a:xfrm>
            <a:off x="1509000" y="2920"/>
            <a:ext cx="1370457" cy="338554"/>
          </a:xfrm>
          <a:prstGeom prst="rect">
            <a:avLst/>
          </a:prstGeom>
        </p:spPr>
        <p:txBody>
          <a:bodyPr wrap="square">
            <a:spAutoFit/>
          </a:bodyPr>
          <a:lstStyle/>
          <a:p>
            <a:r>
              <a:rPr lang="en-GB" sz="800" dirty="0">
                <a:latin typeface="HP Simplified" panose="020B0604020204020204" pitchFamily="34" charset="0"/>
              </a:rPr>
              <a:t>HP ACCESSORIES &amp; OPTIONS </a:t>
            </a:r>
            <a:r>
              <a:rPr lang="en-GB" sz="800" dirty="0">
                <a:solidFill>
                  <a:schemeClr val="bg1"/>
                </a:solidFill>
                <a:latin typeface="HP Simplified" panose="020B0604020204020204" pitchFamily="34" charset="0"/>
              </a:rPr>
              <a:t>MICE </a:t>
            </a:r>
          </a:p>
        </p:txBody>
      </p:sp>
      <p:pic>
        <p:nvPicPr>
          <p:cNvPr id="140" name="Picture 8" descr="http://evonexus.org/wp-content/uploads/2015/11/hp-logo-color.png"/>
          <p:cNvPicPr>
            <a:picLocks noChangeAspect="1" noChangeArrowheads="1"/>
          </p:cNvPicPr>
          <p:nvPr/>
        </p:nvPicPr>
        <p:blipFill rotWithShape="1">
          <a:blip r:embed="rId24" cstate="email">
            <a:biLevel thresh="25000"/>
            <a:extLst>
              <a:ext uri="{28A0092B-C50C-407E-A947-70E740481C1C}">
                <a14:useLocalDpi xmlns:a14="http://schemas.microsoft.com/office/drawing/2010/main"/>
              </a:ext>
            </a:extLst>
          </a:blip>
          <a:srcRect l="22939" r="21562"/>
          <a:stretch/>
        </p:blipFill>
        <p:spPr bwMode="auto">
          <a:xfrm>
            <a:off x="1215797" y="-18583"/>
            <a:ext cx="364628" cy="396000"/>
          </a:xfrm>
          <a:prstGeom prst="rect">
            <a:avLst/>
          </a:prstGeom>
          <a:noFill/>
          <a:extLst>
            <a:ext uri="{909E8E84-426E-40DD-AFC4-6F175D3DCCD1}">
              <a14:hiddenFill xmlns:a14="http://schemas.microsoft.com/office/drawing/2010/main">
                <a:solidFill>
                  <a:srgbClr val="FFFFFF"/>
                </a:solidFill>
              </a14:hiddenFill>
            </a:ext>
          </a:extLst>
        </p:spPr>
      </p:pic>
      <p:sp>
        <p:nvSpPr>
          <p:cNvPr id="137" name="Rectangle 136"/>
          <p:cNvSpPr/>
          <p:nvPr/>
        </p:nvSpPr>
        <p:spPr>
          <a:xfrm>
            <a:off x="1157959" y="328754"/>
            <a:ext cx="1770826" cy="200055"/>
          </a:xfrm>
          <a:prstGeom prst="rect">
            <a:avLst/>
          </a:prstGeom>
        </p:spPr>
        <p:txBody>
          <a:bodyPr wrap="square">
            <a:spAutoFit/>
          </a:bodyPr>
          <a:lstStyle/>
          <a:p>
            <a:r>
              <a:rPr lang="en-US" sz="700" dirty="0" smtClean="0">
                <a:latin typeface="HP Simplified" panose="020B0604020204020204" pitchFamily="34" charset="0"/>
                <a:cs typeface="Arial" panose="020B0604020202020204" pitchFamily="34" charset="0"/>
              </a:rPr>
              <a:t>Retail File July 2025 </a:t>
            </a:r>
            <a:r>
              <a:rPr lang="en-GB" sz="700" dirty="0">
                <a:latin typeface="HP Simplified" panose="020B0604020204020204" pitchFamily="34" charset="0"/>
                <a:cs typeface="Arial" panose="020B0604020202020204" pitchFamily="34" charset="0"/>
              </a:rPr>
              <a:t>Page 2/4</a:t>
            </a:r>
          </a:p>
        </p:txBody>
      </p:sp>
      <p:sp>
        <p:nvSpPr>
          <p:cNvPr id="138" name="Rectangle 137"/>
          <p:cNvSpPr/>
          <p:nvPr/>
        </p:nvSpPr>
        <p:spPr>
          <a:xfrm>
            <a:off x="1164142" y="447564"/>
            <a:ext cx="1391274" cy="307777"/>
          </a:xfrm>
          <a:prstGeom prst="rect">
            <a:avLst/>
          </a:prstGeom>
        </p:spPr>
        <p:txBody>
          <a:bodyPr wrap="square">
            <a:spAutoFit/>
          </a:bodyPr>
          <a:lstStyle/>
          <a:p>
            <a:r>
              <a:rPr lang="en-US" sz="700" dirty="0">
                <a:latin typeface="HP Simplified" panose="020B0604020204020204" pitchFamily="34" charset="0"/>
                <a:cs typeface="Arial" panose="020B0604020202020204" pitchFamily="34" charset="0"/>
              </a:rPr>
              <a:t>Promo prices are valid until </a:t>
            </a:r>
            <a:r>
              <a:rPr lang="en-US" sz="700" dirty="0" smtClean="0">
                <a:latin typeface="HP Simplified" panose="020B0604020204020204" pitchFamily="34" charset="0"/>
                <a:cs typeface="Arial" panose="020B0604020202020204" pitchFamily="34" charset="0"/>
              </a:rPr>
              <a:t>31/07 or </a:t>
            </a:r>
            <a:r>
              <a:rPr lang="en-US" sz="700" dirty="0">
                <a:latin typeface="HP Simplified" panose="020B0604020204020204" pitchFamily="34" charset="0"/>
                <a:cs typeface="Arial" panose="020B0604020202020204" pitchFamily="34" charset="0"/>
              </a:rPr>
              <a:t>until stock last. </a:t>
            </a:r>
          </a:p>
        </p:txBody>
      </p:sp>
      <p:sp>
        <p:nvSpPr>
          <p:cNvPr id="159" name="TextBox 161"/>
          <p:cNvSpPr txBox="1">
            <a:spLocks noChangeArrowheads="1"/>
          </p:cNvSpPr>
          <p:nvPr/>
        </p:nvSpPr>
        <p:spPr bwMode="auto">
          <a:xfrm>
            <a:off x="7246686" y="3427551"/>
            <a:ext cx="1166535" cy="207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ctr"/>
            <a:r>
              <a:rPr lang="en-GB" sz="750" dirty="0">
                <a:latin typeface="HP Simplified" panose="020B0604020204020204" pitchFamily="34" charset="0"/>
              </a:rPr>
              <a:t>2VP02AA </a:t>
            </a:r>
            <a:r>
              <a:rPr lang="en-GB" altLang="en-US" sz="750" dirty="0">
                <a:latin typeface="HP Simplified" panose="020B0604020204020204" pitchFamily="34" charset="0"/>
              </a:rPr>
              <a:t>BLACK</a:t>
            </a:r>
            <a:r>
              <a:rPr lang="en-US" altLang="en-US" sz="750" dirty="0">
                <a:latin typeface="HP Simplified" panose="020B0604020204020204" pitchFamily="34" charset="0"/>
              </a:rPr>
              <a:t>, </a:t>
            </a:r>
            <a:r>
              <a:rPr lang="el-GR" altLang="en-US" sz="750" dirty="0" smtClean="0">
                <a:solidFill>
                  <a:srgbClr val="FF0000"/>
                </a:solidFill>
                <a:latin typeface="HP Simplified" panose="020B0604020204020204" pitchFamily="34" charset="0"/>
              </a:rPr>
              <a:t>53.80 </a:t>
            </a:r>
            <a:r>
              <a:rPr lang="en-US" altLang="en-US" sz="750" dirty="0" smtClean="0">
                <a:solidFill>
                  <a:srgbClr val="FF0000"/>
                </a:solidFill>
                <a:latin typeface="HP Simplified" panose="020B0604020204020204" pitchFamily="34" charset="0"/>
              </a:rPr>
              <a:t>€</a:t>
            </a:r>
            <a:endParaRPr lang="en-US" altLang="en-US" sz="750" dirty="0">
              <a:solidFill>
                <a:srgbClr val="FF0000"/>
              </a:solidFill>
              <a:latin typeface="HP Simplified" panose="020B0604020204020204" pitchFamily="34" charset="0"/>
            </a:endParaRPr>
          </a:p>
        </p:txBody>
      </p:sp>
      <p:sp>
        <p:nvSpPr>
          <p:cNvPr id="178" name="TextBox 177">
            <a:extLst>
              <a:ext uri="{FF2B5EF4-FFF2-40B4-BE49-F238E27FC236}">
                <a16:creationId xmlns:a16="http://schemas.microsoft.com/office/drawing/2014/main" xmlns="" id="{E041B693-9488-437C-AF0F-FBE7D82A3B09}"/>
              </a:ext>
            </a:extLst>
          </p:cNvPr>
          <p:cNvSpPr txBox="1"/>
          <p:nvPr/>
        </p:nvSpPr>
        <p:spPr>
          <a:xfrm>
            <a:off x="7569461" y="3729555"/>
            <a:ext cx="1613774" cy="207749"/>
          </a:xfrm>
          <a:prstGeom prst="rect">
            <a:avLst/>
          </a:prstGeom>
          <a:noFill/>
        </p:spPr>
        <p:txBody>
          <a:bodyPr wrap="square">
            <a:spAutoFit/>
          </a:bodyPr>
          <a:lstStyle/>
          <a:p>
            <a:pPr algn="ctr"/>
            <a:r>
              <a:rPr lang="en-GB" sz="750" dirty="0">
                <a:solidFill>
                  <a:schemeClr val="tx1">
                    <a:lumMod val="50000"/>
                    <a:lumOff val="50000"/>
                  </a:schemeClr>
                </a:solidFill>
                <a:latin typeface="HP Simplified" panose="020B0604020204020204" pitchFamily="34" charset="0"/>
              </a:rPr>
              <a:t>HP MOUSE WIRELESS  Z3700</a:t>
            </a:r>
            <a:endParaRPr lang="x-none" sz="750" dirty="0">
              <a:solidFill>
                <a:schemeClr val="tx1">
                  <a:lumMod val="50000"/>
                  <a:lumOff val="50000"/>
                </a:schemeClr>
              </a:solidFill>
              <a:latin typeface="HP Simplified" panose="020B0604020204020204" pitchFamily="34" charset="0"/>
            </a:endParaRPr>
          </a:p>
        </p:txBody>
      </p:sp>
      <p:sp>
        <p:nvSpPr>
          <p:cNvPr id="180" name="TextBox 179">
            <a:extLst>
              <a:ext uri="{FF2B5EF4-FFF2-40B4-BE49-F238E27FC236}">
                <a16:creationId xmlns:a16="http://schemas.microsoft.com/office/drawing/2014/main" xmlns="" id="{AEAB17AD-4E60-49F4-B51E-01DCDAD076D9}"/>
              </a:ext>
            </a:extLst>
          </p:cNvPr>
          <p:cNvSpPr txBox="1"/>
          <p:nvPr/>
        </p:nvSpPr>
        <p:spPr>
          <a:xfrm>
            <a:off x="4630534" y="1807471"/>
            <a:ext cx="1269069" cy="207749"/>
          </a:xfrm>
          <a:prstGeom prst="rect">
            <a:avLst/>
          </a:prstGeom>
          <a:noFill/>
        </p:spPr>
        <p:txBody>
          <a:bodyPr wrap="square">
            <a:spAutoFit/>
          </a:bodyPr>
          <a:lstStyle/>
          <a:p>
            <a:pPr algn="ctr"/>
            <a:r>
              <a:rPr lang="en-GB" sz="750" u="none" strike="noStrike" dirty="0">
                <a:solidFill>
                  <a:schemeClr val="tx1">
                    <a:lumMod val="50000"/>
                    <a:lumOff val="50000"/>
                  </a:schemeClr>
                </a:solidFill>
                <a:effectLst/>
                <a:latin typeface="HP Simplified" panose="020B0604020204020204" pitchFamily="34" charset="0"/>
              </a:rPr>
              <a:t>HP MOUSE 200 WIRELESS </a:t>
            </a:r>
            <a:endParaRPr lang="x-none" sz="750" dirty="0">
              <a:solidFill>
                <a:schemeClr val="tx1">
                  <a:lumMod val="50000"/>
                  <a:lumOff val="50000"/>
                </a:schemeClr>
              </a:solidFill>
              <a:latin typeface="HP Simplified" panose="020B0604020204020204" pitchFamily="34" charset="0"/>
            </a:endParaRPr>
          </a:p>
        </p:txBody>
      </p:sp>
      <p:sp>
        <p:nvSpPr>
          <p:cNvPr id="198" name="TextBox 197">
            <a:extLst>
              <a:ext uri="{FF2B5EF4-FFF2-40B4-BE49-F238E27FC236}">
                <a16:creationId xmlns:a16="http://schemas.microsoft.com/office/drawing/2014/main" xmlns="" id="{7E106424-6971-46B7-985D-1367D628D006}"/>
              </a:ext>
            </a:extLst>
          </p:cNvPr>
          <p:cNvSpPr txBox="1"/>
          <p:nvPr/>
        </p:nvSpPr>
        <p:spPr>
          <a:xfrm>
            <a:off x="5439800" y="738393"/>
            <a:ext cx="1385730" cy="207749"/>
          </a:xfrm>
          <a:prstGeom prst="rect">
            <a:avLst/>
          </a:prstGeom>
          <a:noFill/>
        </p:spPr>
        <p:txBody>
          <a:bodyPr wrap="square">
            <a:spAutoFit/>
          </a:bodyPr>
          <a:lstStyle/>
          <a:p>
            <a:pPr algn="ctr"/>
            <a:r>
              <a:rPr lang="en-GB" sz="750" b="0" i="0" u="none" strike="noStrike" dirty="0">
                <a:solidFill>
                  <a:srgbClr val="363636"/>
                </a:solidFill>
                <a:effectLst/>
                <a:latin typeface="HP Simplified" panose="020B0604020204020204" pitchFamily="34" charset="0"/>
              </a:rPr>
              <a:t>4PH30AA, </a:t>
            </a:r>
            <a:r>
              <a:rPr lang="en-GB" sz="750" dirty="0">
                <a:solidFill>
                  <a:srgbClr val="363636"/>
                </a:solidFill>
                <a:latin typeface="HP Simplified" panose="020B0604020204020204" pitchFamily="34" charset="0"/>
              </a:rPr>
              <a:t>8 BUTTONS </a:t>
            </a:r>
            <a:r>
              <a:rPr lang="el-GR" sz="750" dirty="0" smtClean="0">
                <a:solidFill>
                  <a:srgbClr val="FF0000"/>
                </a:solidFill>
                <a:latin typeface="HP Simplified" panose="020B0604020204020204" pitchFamily="34" charset="0"/>
              </a:rPr>
              <a:t>28.90 </a:t>
            </a:r>
            <a:r>
              <a:rPr lang="en-GB" sz="750" b="0" i="0" u="none" strike="noStrike" dirty="0" smtClean="0">
                <a:solidFill>
                  <a:srgbClr val="FF0000"/>
                </a:solidFill>
                <a:effectLst/>
                <a:latin typeface="HP Simplified" panose="020B0604020204020204" pitchFamily="34" charset="0"/>
              </a:rPr>
              <a:t>€</a:t>
            </a:r>
            <a:endParaRPr lang="x-none" sz="750" dirty="0">
              <a:solidFill>
                <a:srgbClr val="FF0000"/>
              </a:solidFill>
              <a:latin typeface="HP Simplified" panose="020B0604020204020204" pitchFamily="34" charset="0"/>
            </a:endParaRPr>
          </a:p>
        </p:txBody>
      </p:sp>
      <p:sp>
        <p:nvSpPr>
          <p:cNvPr id="152" name="Rectangle 151">
            <a:extLst>
              <a:ext uri="{FF2B5EF4-FFF2-40B4-BE49-F238E27FC236}">
                <a16:creationId xmlns:a16="http://schemas.microsoft.com/office/drawing/2014/main" xmlns="" id="{947CAB69-3163-490D-8FC4-BED904439FCF}"/>
              </a:ext>
            </a:extLst>
          </p:cNvPr>
          <p:cNvSpPr/>
          <p:nvPr/>
        </p:nvSpPr>
        <p:spPr>
          <a:xfrm>
            <a:off x="6873217" y="2319898"/>
            <a:ext cx="3006262" cy="205661"/>
          </a:xfrm>
          <a:prstGeom prst="rect">
            <a:avLst/>
          </a:prstGeom>
        </p:spPr>
        <p:txBody>
          <a:bodyPr wrap="square">
            <a:spAutoFit/>
          </a:bodyPr>
          <a:lstStyle/>
          <a:p>
            <a:pPr algn="ctr" eaLnBrk="1" fontAlgn="auto" hangingPunct="1">
              <a:spcBef>
                <a:spcPts val="0"/>
              </a:spcBef>
              <a:spcAft>
                <a:spcPts val="0"/>
              </a:spcAft>
              <a:defRPr/>
            </a:pPr>
            <a:r>
              <a:rPr lang="en-US" sz="700" dirty="0">
                <a:solidFill>
                  <a:schemeClr val="tx1">
                    <a:lumMod val="50000"/>
                    <a:lumOff val="50000"/>
                  </a:schemeClr>
                </a:solidFill>
                <a:latin typeface="HP Simplified" panose="020B0604020204020204" pitchFamily="34" charset="0"/>
              </a:rPr>
              <a:t>HP OMEN REACTOR GAMING MOUSE USB – 6 BUTTONS</a:t>
            </a:r>
          </a:p>
        </p:txBody>
      </p:sp>
      <p:pic>
        <p:nvPicPr>
          <p:cNvPr id="1036" name="Picture 12" descr="HP Pavilion Gaming Mouse 300 - HP Store UK">
            <a:extLst>
              <a:ext uri="{FF2B5EF4-FFF2-40B4-BE49-F238E27FC236}">
                <a16:creationId xmlns:a16="http://schemas.microsoft.com/office/drawing/2014/main" xmlns="" id="{9F5CDD6D-5484-4444-AED5-D3E20AAA6003}"/>
              </a:ext>
            </a:extLst>
          </p:cNvPr>
          <p:cNvPicPr>
            <a:picLocks noChangeAspect="1" noChangeArrowheads="1"/>
          </p:cNvPicPr>
          <p:nvPr/>
        </p:nvPicPr>
        <p:blipFill rotWithShape="1">
          <a:blip r:embed="rId25" cstate="email">
            <a:extLst>
              <a:ext uri="{28A0092B-C50C-407E-A947-70E740481C1C}">
                <a14:useLocalDpi xmlns:a14="http://schemas.microsoft.com/office/drawing/2010/main"/>
              </a:ext>
            </a:extLst>
          </a:blip>
          <a:srcRect t="18856" b="26994"/>
          <a:stretch/>
        </p:blipFill>
        <p:spPr bwMode="auto">
          <a:xfrm>
            <a:off x="5788664" y="350197"/>
            <a:ext cx="905746" cy="360000"/>
          </a:xfrm>
          <a:prstGeom prst="rect">
            <a:avLst/>
          </a:prstGeom>
          <a:noFill/>
          <a:extLst>
            <a:ext uri="{909E8E84-426E-40DD-AFC4-6F175D3DCCD1}">
              <a14:hiddenFill xmlns:a14="http://schemas.microsoft.com/office/drawing/2010/main">
                <a:solidFill>
                  <a:srgbClr val="FFFFFF"/>
                </a:solidFill>
              </a14:hiddenFill>
            </a:ext>
          </a:extLst>
        </p:spPr>
      </p:pic>
      <p:sp>
        <p:nvSpPr>
          <p:cNvPr id="176" name="Rectangle 175">
            <a:extLst>
              <a:ext uri="{FF2B5EF4-FFF2-40B4-BE49-F238E27FC236}">
                <a16:creationId xmlns:a16="http://schemas.microsoft.com/office/drawing/2014/main" xmlns="" id="{428EE1C5-D7A2-4FE9-89EA-C7B1E182B98B}"/>
              </a:ext>
            </a:extLst>
          </p:cNvPr>
          <p:cNvSpPr/>
          <p:nvPr/>
        </p:nvSpPr>
        <p:spPr>
          <a:xfrm>
            <a:off x="6855671" y="1004349"/>
            <a:ext cx="2965709" cy="207749"/>
          </a:xfrm>
          <a:prstGeom prst="rect">
            <a:avLst/>
          </a:prstGeom>
        </p:spPr>
        <p:txBody>
          <a:bodyPr wrap="square">
            <a:spAutoFit/>
          </a:bodyPr>
          <a:lstStyle/>
          <a:p>
            <a:pPr algn="ctr" eaLnBrk="1" fontAlgn="auto" hangingPunct="1">
              <a:spcBef>
                <a:spcPts val="0"/>
              </a:spcBef>
              <a:spcAft>
                <a:spcPts val="0"/>
              </a:spcAft>
              <a:defRPr/>
            </a:pPr>
            <a:r>
              <a:rPr lang="en-US" sz="750" dirty="0">
                <a:solidFill>
                  <a:schemeClr val="tx1">
                    <a:lumMod val="50000"/>
                    <a:lumOff val="50000"/>
                  </a:schemeClr>
                </a:solidFill>
                <a:latin typeface="HP Simplified" panose="020B0604020204020204" pitchFamily="34" charset="0"/>
              </a:rPr>
              <a:t>HP OMEN VECTOR GAMING MOUSE USB, 6 BUTTONS</a:t>
            </a:r>
          </a:p>
        </p:txBody>
      </p:sp>
      <p:sp>
        <p:nvSpPr>
          <p:cNvPr id="163" name="TextBox 162">
            <a:extLst>
              <a:ext uri="{FF2B5EF4-FFF2-40B4-BE49-F238E27FC236}">
                <a16:creationId xmlns:a16="http://schemas.microsoft.com/office/drawing/2014/main" xmlns="" id="{08FC1B31-1FD0-443D-BFC8-3401D2E35041}"/>
              </a:ext>
            </a:extLst>
          </p:cNvPr>
          <p:cNvSpPr txBox="1"/>
          <p:nvPr/>
        </p:nvSpPr>
        <p:spPr>
          <a:xfrm>
            <a:off x="7784937" y="28821"/>
            <a:ext cx="2034104" cy="207749"/>
          </a:xfrm>
          <a:prstGeom prst="rect">
            <a:avLst/>
          </a:prstGeom>
          <a:noFill/>
        </p:spPr>
        <p:txBody>
          <a:bodyPr wrap="square">
            <a:spAutoFit/>
          </a:bodyPr>
          <a:lstStyle/>
          <a:p>
            <a:pPr algn="ctr"/>
            <a:r>
              <a:rPr lang="en-GB" sz="750" dirty="0">
                <a:solidFill>
                  <a:schemeClr val="tx1">
                    <a:lumMod val="50000"/>
                    <a:lumOff val="50000"/>
                  </a:schemeClr>
                </a:solidFill>
                <a:latin typeface="HP Simplified" panose="020B0604020204020204" pitchFamily="34" charset="0"/>
              </a:rPr>
              <a:t>HP X220 BACKLIT GAMING MOUSE USB</a:t>
            </a:r>
          </a:p>
        </p:txBody>
      </p:sp>
      <p:sp>
        <p:nvSpPr>
          <p:cNvPr id="208" name="Rectangle 207">
            <a:extLst>
              <a:ext uri="{FF2B5EF4-FFF2-40B4-BE49-F238E27FC236}">
                <a16:creationId xmlns:a16="http://schemas.microsoft.com/office/drawing/2014/main" xmlns="" id="{B6B2E4A2-697C-44D4-A729-AAD86A3155FF}"/>
              </a:ext>
            </a:extLst>
          </p:cNvPr>
          <p:cNvSpPr/>
          <p:nvPr/>
        </p:nvSpPr>
        <p:spPr>
          <a:xfrm>
            <a:off x="5164516" y="9215"/>
            <a:ext cx="2348536" cy="323165"/>
          </a:xfrm>
          <a:prstGeom prst="rect">
            <a:avLst/>
          </a:prstGeom>
        </p:spPr>
        <p:txBody>
          <a:bodyPr wrap="square">
            <a:spAutoFit/>
          </a:bodyPr>
          <a:lstStyle/>
          <a:p>
            <a:pPr algn="ctr">
              <a:defRPr/>
            </a:pPr>
            <a:r>
              <a:rPr lang="en-US" sz="750" dirty="0">
                <a:solidFill>
                  <a:schemeClr val="tx1">
                    <a:lumMod val="50000"/>
                    <a:lumOff val="50000"/>
                  </a:schemeClr>
                </a:solidFill>
                <a:latin typeface="HP Simplified" panose="020B0604020204020204" pitchFamily="34" charset="0"/>
              </a:rPr>
              <a:t>HP PAVILION GAMING MOUSE USB 300 </a:t>
            </a:r>
            <a:r>
              <a:rPr lang="en-GB" sz="750" dirty="0">
                <a:solidFill>
                  <a:schemeClr val="tx1">
                    <a:lumMod val="50000"/>
                    <a:lumOff val="50000"/>
                  </a:schemeClr>
                </a:solidFill>
                <a:latin typeface="HP Simplified" panose="020B0604020204020204" pitchFamily="34" charset="0"/>
              </a:rPr>
              <a:t>5,000 dpi optical sensor for precision.</a:t>
            </a:r>
            <a:endParaRPr lang="x-none" sz="750" dirty="0">
              <a:solidFill>
                <a:schemeClr val="tx1">
                  <a:lumMod val="50000"/>
                  <a:lumOff val="50000"/>
                </a:schemeClr>
              </a:solidFill>
              <a:latin typeface="HP Simplified" panose="020B0604020204020204" pitchFamily="34" charset="0"/>
            </a:endParaRPr>
          </a:p>
        </p:txBody>
      </p:sp>
      <p:sp>
        <p:nvSpPr>
          <p:cNvPr id="184" name="TextBox 183">
            <a:extLst>
              <a:ext uri="{FF2B5EF4-FFF2-40B4-BE49-F238E27FC236}">
                <a16:creationId xmlns:a16="http://schemas.microsoft.com/office/drawing/2014/main" xmlns="" id="{99032523-9240-4BA9-BFC5-D3915C0C0381}"/>
              </a:ext>
            </a:extLst>
          </p:cNvPr>
          <p:cNvSpPr txBox="1"/>
          <p:nvPr/>
        </p:nvSpPr>
        <p:spPr>
          <a:xfrm>
            <a:off x="4661090" y="2021189"/>
            <a:ext cx="1262264" cy="523220"/>
          </a:xfrm>
          <a:prstGeom prst="rect">
            <a:avLst/>
          </a:prstGeom>
          <a:noFill/>
        </p:spPr>
        <p:txBody>
          <a:bodyPr wrap="square">
            <a:spAutoFit/>
          </a:bodyPr>
          <a:lstStyle/>
          <a:p>
            <a:pPr algn="ctr"/>
            <a:r>
              <a:rPr lang="en-GB" sz="700" dirty="0">
                <a:solidFill>
                  <a:schemeClr val="tx1">
                    <a:lumMod val="50000"/>
                    <a:lumOff val="50000"/>
                  </a:schemeClr>
                </a:solidFill>
                <a:latin typeface="HP Simplified" panose="020B0604020204020204" pitchFamily="34" charset="0"/>
              </a:rPr>
              <a:t>Low-cost wireless has never been so easy. It gives you the freedom to create without being blocked by cables</a:t>
            </a:r>
            <a:endParaRPr lang="x-none" sz="700" dirty="0">
              <a:solidFill>
                <a:schemeClr val="tx1">
                  <a:lumMod val="50000"/>
                  <a:lumOff val="50000"/>
                </a:schemeClr>
              </a:solidFill>
              <a:latin typeface="HP Simplified" panose="020B0604020204020204" pitchFamily="34" charset="0"/>
            </a:endParaRPr>
          </a:p>
        </p:txBody>
      </p:sp>
      <p:sp>
        <p:nvSpPr>
          <p:cNvPr id="216" name="TextBox 215">
            <a:extLst>
              <a:ext uri="{FF2B5EF4-FFF2-40B4-BE49-F238E27FC236}">
                <a16:creationId xmlns:a16="http://schemas.microsoft.com/office/drawing/2014/main" xmlns="" id="{47AFA846-6FFB-4058-8B04-39EFCEA187BC}"/>
              </a:ext>
            </a:extLst>
          </p:cNvPr>
          <p:cNvSpPr txBox="1"/>
          <p:nvPr/>
        </p:nvSpPr>
        <p:spPr>
          <a:xfrm>
            <a:off x="6972625" y="2451089"/>
            <a:ext cx="2987913" cy="415498"/>
          </a:xfrm>
          <a:prstGeom prst="rect">
            <a:avLst/>
          </a:prstGeom>
          <a:noFill/>
        </p:spPr>
        <p:txBody>
          <a:bodyPr wrap="square">
            <a:spAutoFit/>
          </a:bodyPr>
          <a:lstStyle/>
          <a:p>
            <a:pPr algn="ctr"/>
            <a:r>
              <a:rPr lang="en-GB" sz="700" b="0" i="0" dirty="0">
                <a:solidFill>
                  <a:schemeClr val="tx1">
                    <a:lumMod val="50000"/>
                    <a:lumOff val="50000"/>
                  </a:schemeClr>
                </a:solidFill>
                <a:effectLst/>
                <a:latin typeface="HP Simplified Light" panose="020B0404020204020204" pitchFamily="34" charset="0"/>
              </a:rPr>
              <a:t>Light beam detection enables a 0.2ms click response time, 3 times faster than a traditional mechanical mouse switch. Respond quicker in-game and enjoy extended durability with a 50 million click lifetime.</a:t>
            </a:r>
            <a:endParaRPr lang="x-none" sz="700" dirty="0">
              <a:solidFill>
                <a:schemeClr val="tx1">
                  <a:lumMod val="50000"/>
                  <a:lumOff val="50000"/>
                </a:schemeClr>
              </a:solidFill>
            </a:endParaRPr>
          </a:p>
        </p:txBody>
      </p:sp>
      <p:sp>
        <p:nvSpPr>
          <p:cNvPr id="220" name="TextBox 219">
            <a:extLst>
              <a:ext uri="{FF2B5EF4-FFF2-40B4-BE49-F238E27FC236}">
                <a16:creationId xmlns:a16="http://schemas.microsoft.com/office/drawing/2014/main" xmlns="" id="{D9667AB2-CE91-4525-97B3-95127D6E3DCA}"/>
              </a:ext>
            </a:extLst>
          </p:cNvPr>
          <p:cNvSpPr txBox="1"/>
          <p:nvPr/>
        </p:nvSpPr>
        <p:spPr>
          <a:xfrm>
            <a:off x="4599117" y="4094498"/>
            <a:ext cx="1413636" cy="307777"/>
          </a:xfrm>
          <a:prstGeom prst="rect">
            <a:avLst/>
          </a:prstGeom>
          <a:noFill/>
        </p:spPr>
        <p:txBody>
          <a:bodyPr wrap="square">
            <a:spAutoFit/>
          </a:bodyPr>
          <a:lstStyle/>
          <a:p>
            <a:r>
              <a:rPr lang="en-GB" sz="700" dirty="0">
                <a:solidFill>
                  <a:srgbClr val="5A5A5A"/>
                </a:solidFill>
                <a:latin typeface="HP Simplified" panose="020B0604020204020204" pitchFamily="34" charset="0"/>
              </a:rPr>
              <a:t>Three standard buttons and scroll wheel</a:t>
            </a:r>
            <a:endParaRPr lang="x-none" sz="700" dirty="0">
              <a:solidFill>
                <a:srgbClr val="5A5A5A"/>
              </a:solidFill>
              <a:latin typeface="HP Simplified" panose="020B0604020204020204" pitchFamily="34" charset="0"/>
            </a:endParaRPr>
          </a:p>
        </p:txBody>
      </p:sp>
      <p:sp>
        <p:nvSpPr>
          <p:cNvPr id="212" name="TextBox 31"/>
          <p:cNvSpPr txBox="1">
            <a:spLocks noChangeArrowheads="1"/>
          </p:cNvSpPr>
          <p:nvPr/>
        </p:nvSpPr>
        <p:spPr bwMode="auto">
          <a:xfrm>
            <a:off x="4646304" y="3187959"/>
            <a:ext cx="1362984"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ctr"/>
            <a:r>
              <a:rPr lang="en-US" altLang="en-US" sz="750" dirty="0">
                <a:latin typeface="HP Simplified" panose="020B0604020204020204" pitchFamily="34" charset="0"/>
              </a:rPr>
              <a:t>X6W31AA </a:t>
            </a:r>
            <a:r>
              <a:rPr lang="en-GB" altLang="en-US" sz="750" dirty="0">
                <a:latin typeface="HP Simplified" panose="020B0604020204020204" pitchFamily="34" charset="0"/>
              </a:rPr>
              <a:t>BLACK </a:t>
            </a:r>
            <a:r>
              <a:rPr lang="el-GR" altLang="en-US" sz="750" dirty="0" smtClean="0">
                <a:solidFill>
                  <a:srgbClr val="FF0000"/>
                </a:solidFill>
                <a:latin typeface="HP Simplified" panose="020B0604020204020204" pitchFamily="34" charset="0"/>
              </a:rPr>
              <a:t>20.90 </a:t>
            </a:r>
            <a:r>
              <a:rPr lang="en-GB" altLang="en-US" sz="750" dirty="0" smtClean="0">
                <a:solidFill>
                  <a:srgbClr val="FF0000"/>
                </a:solidFill>
                <a:latin typeface="HP Simplified" panose="020B0604020204020204" pitchFamily="34" charset="0"/>
              </a:rPr>
              <a:t>€</a:t>
            </a:r>
            <a:endParaRPr lang="en-GB" altLang="en-US" sz="750" dirty="0">
              <a:solidFill>
                <a:srgbClr val="FF0000"/>
              </a:solidFill>
              <a:latin typeface="HP Simplified" panose="020B0604020204020204" pitchFamily="34" charset="0"/>
            </a:endParaRPr>
          </a:p>
          <a:p>
            <a:pPr fontAlgn="ctr"/>
            <a:r>
              <a:rPr lang="en-GB" altLang="en-US" sz="750" dirty="0">
                <a:latin typeface="HP Simplified" panose="020B0604020204020204" pitchFamily="34" charset="0"/>
              </a:rPr>
              <a:t>2HU82AA</a:t>
            </a:r>
            <a:r>
              <a:rPr lang="en-GB" altLang="en-US" sz="750" dirty="0">
                <a:solidFill>
                  <a:srgbClr val="FF0000"/>
                </a:solidFill>
                <a:latin typeface="HP Simplified" panose="020B0604020204020204" pitchFamily="34" charset="0"/>
              </a:rPr>
              <a:t> </a:t>
            </a:r>
            <a:r>
              <a:rPr lang="en-GB" altLang="en-US" sz="750" dirty="0">
                <a:latin typeface="HP Simplified" panose="020B0604020204020204" pitchFamily="34" charset="0"/>
              </a:rPr>
              <a:t>RED</a:t>
            </a:r>
            <a:r>
              <a:rPr lang="en-GB" altLang="en-US" sz="750" dirty="0">
                <a:solidFill>
                  <a:srgbClr val="FF0000"/>
                </a:solidFill>
                <a:latin typeface="HP Simplified" panose="020B0604020204020204" pitchFamily="34" charset="0"/>
              </a:rPr>
              <a:t> </a:t>
            </a:r>
            <a:r>
              <a:rPr lang="el-GR" altLang="en-US" sz="750" dirty="0" smtClean="0">
                <a:solidFill>
                  <a:srgbClr val="FF0000"/>
                </a:solidFill>
                <a:latin typeface="HP Simplified" panose="020B0604020204020204" pitchFamily="34" charset="0"/>
              </a:rPr>
              <a:t>17.65 </a:t>
            </a:r>
            <a:r>
              <a:rPr lang="en-GB" altLang="en-US" sz="750" dirty="0" smtClean="0">
                <a:solidFill>
                  <a:srgbClr val="FF0000"/>
                </a:solidFill>
                <a:latin typeface="HP Simplified" panose="020B0604020204020204" pitchFamily="34" charset="0"/>
              </a:rPr>
              <a:t>€</a:t>
            </a:r>
            <a:endParaRPr lang="en-GB" altLang="en-US" sz="750" dirty="0">
              <a:solidFill>
                <a:srgbClr val="FF0000"/>
              </a:solidFill>
              <a:latin typeface="HP Simplified" panose="020B0604020204020204" pitchFamily="34" charset="0"/>
            </a:endParaRPr>
          </a:p>
          <a:p>
            <a:pPr fontAlgn="ctr"/>
            <a:r>
              <a:rPr lang="en-US" altLang="en-US" sz="750" dirty="0">
                <a:latin typeface="HP Simplified" panose="020B0604020204020204" pitchFamily="34" charset="0"/>
              </a:rPr>
              <a:t>2HU84AA </a:t>
            </a:r>
            <a:r>
              <a:rPr lang="en-GB" altLang="en-US" sz="750" dirty="0">
                <a:latin typeface="HP Simplified" panose="020B0604020204020204" pitchFamily="34" charset="0"/>
              </a:rPr>
              <a:t>PIKE SILVER </a:t>
            </a:r>
            <a:r>
              <a:rPr lang="el-GR" altLang="en-US" sz="750" dirty="0" smtClean="0">
                <a:solidFill>
                  <a:srgbClr val="FF0000"/>
                </a:solidFill>
                <a:latin typeface="HP Simplified" panose="020B0604020204020204" pitchFamily="34" charset="0"/>
              </a:rPr>
              <a:t>18.40 </a:t>
            </a:r>
            <a:r>
              <a:rPr lang="en-GB" altLang="en-US" sz="750" dirty="0" smtClean="0">
                <a:solidFill>
                  <a:srgbClr val="FF0000"/>
                </a:solidFill>
                <a:latin typeface="HP Simplified" panose="020B0604020204020204" pitchFamily="34" charset="0"/>
              </a:rPr>
              <a:t>€</a:t>
            </a:r>
            <a:endParaRPr lang="en-GB" altLang="en-US" sz="750" dirty="0">
              <a:solidFill>
                <a:srgbClr val="FF0000"/>
              </a:solidFill>
              <a:latin typeface="HP Simplified" panose="020B0604020204020204" pitchFamily="34" charset="0"/>
            </a:endParaRPr>
          </a:p>
          <a:p>
            <a:pPr fontAlgn="ctr"/>
            <a:r>
              <a:rPr lang="en-US" altLang="en-US" sz="750" dirty="0">
                <a:latin typeface="HP Simplified" panose="020B0604020204020204" pitchFamily="34" charset="0"/>
              </a:rPr>
              <a:t>2HU83AA </a:t>
            </a:r>
            <a:r>
              <a:rPr lang="en-GB" altLang="en-US" sz="750" dirty="0">
                <a:latin typeface="HP Simplified" panose="020B0604020204020204" pitchFamily="34" charset="0"/>
              </a:rPr>
              <a:t>SILK GOLD </a:t>
            </a:r>
            <a:r>
              <a:rPr lang="el-GR" altLang="en-US" sz="750" dirty="0" smtClean="0">
                <a:solidFill>
                  <a:srgbClr val="FF0000"/>
                </a:solidFill>
                <a:latin typeface="HP Simplified" panose="020B0604020204020204" pitchFamily="34" charset="0"/>
              </a:rPr>
              <a:t>23.80 </a:t>
            </a:r>
            <a:r>
              <a:rPr lang="en-GB" altLang="en-US" sz="750" dirty="0" smtClean="0">
                <a:solidFill>
                  <a:srgbClr val="FF0000"/>
                </a:solidFill>
                <a:latin typeface="HP Simplified" panose="020B0604020204020204" pitchFamily="34" charset="0"/>
              </a:rPr>
              <a:t>€</a:t>
            </a:r>
            <a:endParaRPr lang="en-GB" altLang="en-US" sz="750" dirty="0">
              <a:solidFill>
                <a:srgbClr val="FF0000"/>
              </a:solidFill>
              <a:latin typeface="HP Simplified" panose="020B0604020204020204" pitchFamily="34" charset="0"/>
            </a:endParaRPr>
          </a:p>
        </p:txBody>
      </p:sp>
      <p:sp>
        <p:nvSpPr>
          <p:cNvPr id="167" name="TextBox 166">
            <a:extLst>
              <a:ext uri="{FF2B5EF4-FFF2-40B4-BE49-F238E27FC236}">
                <a16:creationId xmlns:a16="http://schemas.microsoft.com/office/drawing/2014/main" xmlns="" id="{678E598B-8579-9921-A50D-76EBC489F7A1}"/>
              </a:ext>
            </a:extLst>
          </p:cNvPr>
          <p:cNvSpPr txBox="1"/>
          <p:nvPr/>
        </p:nvSpPr>
        <p:spPr>
          <a:xfrm>
            <a:off x="131189" y="3577099"/>
            <a:ext cx="1474174" cy="323165"/>
          </a:xfrm>
          <a:prstGeom prst="rect">
            <a:avLst/>
          </a:prstGeom>
          <a:noFill/>
        </p:spPr>
        <p:txBody>
          <a:bodyPr wrap="square">
            <a:spAutoFit/>
          </a:bodyPr>
          <a:lstStyle/>
          <a:p>
            <a:pPr algn="ctr"/>
            <a:r>
              <a:rPr lang="en-GB" sz="750" b="0" i="0" dirty="0">
                <a:solidFill>
                  <a:schemeClr val="tx1">
                    <a:lumMod val="50000"/>
                    <a:lumOff val="50000"/>
                  </a:schemeClr>
                </a:solidFill>
                <a:effectLst/>
                <a:latin typeface="HP Simplified" panose="020B0604020204020204" pitchFamily="34" charset="0"/>
              </a:rPr>
              <a:t>HP 410 SLIM SILVER BLUETOOTH WIRELESS MOUSE</a:t>
            </a:r>
            <a:endParaRPr lang="x-none" sz="750" dirty="0">
              <a:solidFill>
                <a:schemeClr val="tx1">
                  <a:lumMod val="50000"/>
                  <a:lumOff val="50000"/>
                </a:schemeClr>
              </a:solidFill>
            </a:endParaRPr>
          </a:p>
        </p:txBody>
      </p:sp>
      <p:cxnSp>
        <p:nvCxnSpPr>
          <p:cNvPr id="187" name="Straight Connector 186">
            <a:extLst>
              <a:ext uri="{FF2B5EF4-FFF2-40B4-BE49-F238E27FC236}">
                <a16:creationId xmlns:a16="http://schemas.microsoft.com/office/drawing/2014/main" xmlns="" id="{8919CACA-0BC6-6E1A-08E5-CDBD78D8DC1D}"/>
              </a:ext>
            </a:extLst>
          </p:cNvPr>
          <p:cNvCxnSpPr/>
          <p:nvPr/>
        </p:nvCxnSpPr>
        <p:spPr>
          <a:xfrm flipH="1">
            <a:off x="6903795" y="939401"/>
            <a:ext cx="8333" cy="4340294"/>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a:extLst>
              <a:ext uri="{FF2B5EF4-FFF2-40B4-BE49-F238E27FC236}">
                <a16:creationId xmlns:a16="http://schemas.microsoft.com/office/drawing/2014/main" xmlns="" id="{CB5A4F3B-7C92-6D37-2231-1932DB001CCE}"/>
              </a:ext>
            </a:extLst>
          </p:cNvPr>
          <p:cNvCxnSpPr/>
          <p:nvPr/>
        </p:nvCxnSpPr>
        <p:spPr>
          <a:xfrm flipV="1">
            <a:off x="6937826" y="2206449"/>
            <a:ext cx="2941653" cy="22223"/>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28" name="Straight Connector 227">
            <a:extLst>
              <a:ext uri="{FF2B5EF4-FFF2-40B4-BE49-F238E27FC236}">
                <a16:creationId xmlns:a16="http://schemas.microsoft.com/office/drawing/2014/main" xmlns="" id="{D72C6DFA-D61E-24E0-516F-2C4E1A5A4CD8}"/>
              </a:ext>
            </a:extLst>
          </p:cNvPr>
          <p:cNvCxnSpPr/>
          <p:nvPr/>
        </p:nvCxnSpPr>
        <p:spPr>
          <a:xfrm>
            <a:off x="6961507" y="3672481"/>
            <a:ext cx="288000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30" name="Straight Connector 229">
            <a:extLst>
              <a:ext uri="{FF2B5EF4-FFF2-40B4-BE49-F238E27FC236}">
                <a16:creationId xmlns:a16="http://schemas.microsoft.com/office/drawing/2014/main" xmlns="" id="{AC6327DB-C520-A7E1-D05C-3C12ABDEB20C}"/>
              </a:ext>
            </a:extLst>
          </p:cNvPr>
          <p:cNvCxnSpPr>
            <a:cxnSpLocks/>
          </p:cNvCxnSpPr>
          <p:nvPr/>
        </p:nvCxnSpPr>
        <p:spPr>
          <a:xfrm flipH="1">
            <a:off x="5963042" y="1824497"/>
            <a:ext cx="8330" cy="3608406"/>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31" name="Straight Connector 230">
            <a:extLst>
              <a:ext uri="{FF2B5EF4-FFF2-40B4-BE49-F238E27FC236}">
                <a16:creationId xmlns:a16="http://schemas.microsoft.com/office/drawing/2014/main" xmlns="" id="{73537B12-E0F3-FAF3-DC8F-8EEFE827F022}"/>
              </a:ext>
            </a:extLst>
          </p:cNvPr>
          <p:cNvCxnSpPr/>
          <p:nvPr/>
        </p:nvCxnSpPr>
        <p:spPr>
          <a:xfrm flipV="1">
            <a:off x="2911793" y="956950"/>
            <a:ext cx="6967686" cy="14775"/>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32" name="Straight Connector 231">
            <a:extLst>
              <a:ext uri="{FF2B5EF4-FFF2-40B4-BE49-F238E27FC236}">
                <a16:creationId xmlns:a16="http://schemas.microsoft.com/office/drawing/2014/main" xmlns="" id="{C2DD0036-A261-5DD0-2718-889113A45EE9}"/>
              </a:ext>
            </a:extLst>
          </p:cNvPr>
          <p:cNvCxnSpPr/>
          <p:nvPr/>
        </p:nvCxnSpPr>
        <p:spPr>
          <a:xfrm>
            <a:off x="-6031" y="2016443"/>
            <a:ext cx="4632772" cy="21127"/>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33" name="Straight Connector 232">
            <a:extLst>
              <a:ext uri="{FF2B5EF4-FFF2-40B4-BE49-F238E27FC236}">
                <a16:creationId xmlns:a16="http://schemas.microsoft.com/office/drawing/2014/main" xmlns="" id="{D612AFE5-FD23-B108-C502-DFDDC2297BB5}"/>
              </a:ext>
            </a:extLst>
          </p:cNvPr>
          <p:cNvCxnSpPr/>
          <p:nvPr/>
        </p:nvCxnSpPr>
        <p:spPr>
          <a:xfrm>
            <a:off x="1682178" y="2070387"/>
            <a:ext cx="0" cy="435600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34" name="Straight Connector 233">
            <a:extLst>
              <a:ext uri="{FF2B5EF4-FFF2-40B4-BE49-F238E27FC236}">
                <a16:creationId xmlns:a16="http://schemas.microsoft.com/office/drawing/2014/main" xmlns="" id="{90E60706-90DF-E666-3C1B-B73E95165194}"/>
              </a:ext>
            </a:extLst>
          </p:cNvPr>
          <p:cNvCxnSpPr/>
          <p:nvPr/>
        </p:nvCxnSpPr>
        <p:spPr>
          <a:xfrm flipH="1">
            <a:off x="3157277" y="2063255"/>
            <a:ext cx="8575" cy="4311001"/>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35" name="Straight Connector 234">
            <a:extLst>
              <a:ext uri="{FF2B5EF4-FFF2-40B4-BE49-F238E27FC236}">
                <a16:creationId xmlns:a16="http://schemas.microsoft.com/office/drawing/2014/main" xmlns="" id="{F91E4F0A-1575-73F5-F950-25538D5A2F64}"/>
              </a:ext>
            </a:extLst>
          </p:cNvPr>
          <p:cNvCxnSpPr/>
          <p:nvPr/>
        </p:nvCxnSpPr>
        <p:spPr>
          <a:xfrm flipH="1">
            <a:off x="4635375" y="1014098"/>
            <a:ext cx="5282" cy="4457983"/>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39" name="Straight Connector 238">
            <a:extLst>
              <a:ext uri="{FF2B5EF4-FFF2-40B4-BE49-F238E27FC236}">
                <a16:creationId xmlns:a16="http://schemas.microsoft.com/office/drawing/2014/main" xmlns="" id="{386775E6-362C-E81E-B419-652601607899}"/>
              </a:ext>
            </a:extLst>
          </p:cNvPr>
          <p:cNvCxnSpPr/>
          <p:nvPr/>
        </p:nvCxnSpPr>
        <p:spPr>
          <a:xfrm>
            <a:off x="1988" y="3546277"/>
            <a:ext cx="158400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43" name="Straight Connector 242">
            <a:extLst>
              <a:ext uri="{FF2B5EF4-FFF2-40B4-BE49-F238E27FC236}">
                <a16:creationId xmlns:a16="http://schemas.microsoft.com/office/drawing/2014/main" xmlns="" id="{86276C09-841A-119F-DB08-1A125341F9AC}"/>
              </a:ext>
            </a:extLst>
          </p:cNvPr>
          <p:cNvCxnSpPr/>
          <p:nvPr/>
        </p:nvCxnSpPr>
        <p:spPr>
          <a:xfrm>
            <a:off x="3276549" y="3594429"/>
            <a:ext cx="129600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46" name="Straight Connector 245">
            <a:extLst>
              <a:ext uri="{FF2B5EF4-FFF2-40B4-BE49-F238E27FC236}">
                <a16:creationId xmlns:a16="http://schemas.microsoft.com/office/drawing/2014/main" xmlns="" id="{C956796F-A008-CEB3-7D09-9DC4099EA682}"/>
              </a:ext>
            </a:extLst>
          </p:cNvPr>
          <p:cNvCxnSpPr/>
          <p:nvPr/>
        </p:nvCxnSpPr>
        <p:spPr>
          <a:xfrm>
            <a:off x="4674743" y="3833429"/>
            <a:ext cx="1251363"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pic>
        <p:nvPicPr>
          <p:cNvPr id="50" name="Picture 49">
            <a:extLst>
              <a:ext uri="{FF2B5EF4-FFF2-40B4-BE49-F238E27FC236}">
                <a16:creationId xmlns:a16="http://schemas.microsoft.com/office/drawing/2014/main" xmlns="" id="{036E0A3B-F33D-6B45-64C7-9AE0E5792AE4}"/>
              </a:ext>
            </a:extLst>
          </p:cNvPr>
          <p:cNvPicPr>
            <a:picLocks noChangeAspect="1"/>
          </p:cNvPicPr>
          <p:nvPr/>
        </p:nvPicPr>
        <p:blipFill>
          <a:blip r:embed="rId26">
            <a:extLst>
              <a:ext uri="{28A0092B-C50C-407E-A947-70E740481C1C}">
                <a14:useLocalDpi xmlns:a14="http://schemas.microsoft.com/office/drawing/2010/main"/>
              </a:ext>
            </a:extLst>
          </a:blip>
          <a:stretch>
            <a:fillRect/>
          </a:stretch>
        </p:blipFill>
        <p:spPr>
          <a:xfrm>
            <a:off x="9456234" y="1327387"/>
            <a:ext cx="409575" cy="714375"/>
          </a:xfrm>
          <a:prstGeom prst="rect">
            <a:avLst/>
          </a:prstGeom>
        </p:spPr>
      </p:pic>
      <p:sp>
        <p:nvSpPr>
          <p:cNvPr id="162" name="TextBox 34"/>
          <p:cNvSpPr txBox="1">
            <a:spLocks noChangeArrowheads="1"/>
          </p:cNvSpPr>
          <p:nvPr/>
        </p:nvSpPr>
        <p:spPr bwMode="auto">
          <a:xfrm>
            <a:off x="6919143" y="4676509"/>
            <a:ext cx="1588732" cy="777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171450" indent="-17145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marL="0" indent="0" fontAlgn="ctr"/>
            <a:r>
              <a:rPr lang="en-GB" sz="750" dirty="0">
                <a:latin typeface="HP Simplified" panose="020B0604020204020204" pitchFamily="34" charset="0"/>
              </a:rPr>
              <a:t>V0L82AA</a:t>
            </a:r>
            <a:r>
              <a:rPr lang="en-GB" sz="750" dirty="0"/>
              <a:t> </a:t>
            </a:r>
            <a:r>
              <a:rPr lang="en-US" altLang="en-US" sz="750" dirty="0">
                <a:latin typeface="HP Simplified" panose="020B0604020204020204" pitchFamily="34" charset="0"/>
              </a:rPr>
              <a:t>RED, </a:t>
            </a:r>
            <a:r>
              <a:rPr lang="el-GR" altLang="en-US" sz="750" dirty="0" smtClean="0">
                <a:solidFill>
                  <a:srgbClr val="FF0000"/>
                </a:solidFill>
                <a:latin typeface="HP Simplified" panose="020B0604020204020204" pitchFamily="34" charset="0"/>
              </a:rPr>
              <a:t>19.65 </a:t>
            </a:r>
            <a:r>
              <a:rPr lang="en-GB" altLang="en-US" sz="750" dirty="0" smtClean="0">
                <a:solidFill>
                  <a:srgbClr val="FF0000"/>
                </a:solidFill>
                <a:latin typeface="HP Simplified" panose="020B0604020204020204" pitchFamily="34" charset="0"/>
              </a:rPr>
              <a:t>€</a:t>
            </a:r>
            <a:endParaRPr lang="en-GB" altLang="en-US" sz="750" dirty="0">
              <a:solidFill>
                <a:srgbClr val="FF0000"/>
              </a:solidFill>
              <a:latin typeface="HP Simplified" panose="020B0604020204020204" pitchFamily="34" charset="0"/>
            </a:endParaRPr>
          </a:p>
          <a:p>
            <a:pPr fontAlgn="ctr"/>
            <a:r>
              <a:rPr lang="en-GB" sz="750" dirty="0">
                <a:latin typeface="HP Simplified" panose="020B0604020204020204" pitchFamily="34" charset="0"/>
              </a:rPr>
              <a:t>X7Q43AA</a:t>
            </a:r>
            <a:r>
              <a:rPr lang="en-GB" sz="750" dirty="0"/>
              <a:t> </a:t>
            </a:r>
            <a:r>
              <a:rPr lang="en-US" sz="750" dirty="0">
                <a:latin typeface="HP Simplified" panose="020B0604020204020204" pitchFamily="34" charset="0"/>
              </a:rPr>
              <a:t>GOLD, </a:t>
            </a:r>
            <a:r>
              <a:rPr lang="el-GR" sz="750" dirty="0" smtClean="0">
                <a:solidFill>
                  <a:srgbClr val="FF0000"/>
                </a:solidFill>
                <a:latin typeface="HP Simplified" panose="020B0604020204020204" pitchFamily="34" charset="0"/>
              </a:rPr>
              <a:t>23.80 </a:t>
            </a:r>
            <a:r>
              <a:rPr lang="en-US" sz="750" dirty="0" smtClean="0">
                <a:solidFill>
                  <a:srgbClr val="FF0000"/>
                </a:solidFill>
                <a:latin typeface="HP Simplified" panose="020B0604020204020204" pitchFamily="34" charset="0"/>
              </a:rPr>
              <a:t>€</a:t>
            </a:r>
            <a:endParaRPr lang="en-US" sz="750" dirty="0">
              <a:solidFill>
                <a:srgbClr val="FF0000"/>
              </a:solidFill>
              <a:latin typeface="HP Simplified" panose="020B0604020204020204" pitchFamily="34" charset="0"/>
            </a:endParaRPr>
          </a:p>
          <a:p>
            <a:pPr fontAlgn="ctr"/>
            <a:r>
              <a:rPr lang="en-US" altLang="en-US" sz="750" dirty="0">
                <a:latin typeface="HP Simplified" panose="020B0604020204020204" pitchFamily="34" charset="0"/>
              </a:rPr>
              <a:t>V0L80AA WHITE  </a:t>
            </a:r>
            <a:r>
              <a:rPr lang="el-GR" altLang="en-US" sz="750" dirty="0" smtClean="0">
                <a:solidFill>
                  <a:srgbClr val="FF0000"/>
                </a:solidFill>
                <a:latin typeface="HP Simplified" panose="020B0604020204020204" pitchFamily="34" charset="0"/>
              </a:rPr>
              <a:t>19.65 </a:t>
            </a:r>
            <a:r>
              <a:rPr lang="en-US" altLang="en-US" sz="750" dirty="0" smtClean="0">
                <a:solidFill>
                  <a:srgbClr val="FF0000"/>
                </a:solidFill>
                <a:latin typeface="HP Simplified" panose="020B0604020204020204" pitchFamily="34" charset="0"/>
              </a:rPr>
              <a:t>€</a:t>
            </a:r>
            <a:endParaRPr lang="en-US" altLang="en-US" sz="750" dirty="0">
              <a:solidFill>
                <a:srgbClr val="FF0000"/>
              </a:solidFill>
              <a:latin typeface="HP Simplified" panose="020B0604020204020204" pitchFamily="34" charset="0"/>
            </a:endParaRPr>
          </a:p>
          <a:p>
            <a:pPr fontAlgn="ctr"/>
            <a:r>
              <a:rPr lang="en-US" altLang="en-US" sz="750" dirty="0">
                <a:latin typeface="HP Simplified" panose="020B0604020204020204" pitchFamily="34" charset="0"/>
              </a:rPr>
              <a:t>7UH88AA LUMIERE BLUE </a:t>
            </a:r>
            <a:r>
              <a:rPr lang="el-GR" altLang="en-US" sz="750" dirty="0" smtClean="0">
                <a:solidFill>
                  <a:srgbClr val="FF0000"/>
                </a:solidFill>
                <a:latin typeface="HP Simplified" panose="020B0604020204020204" pitchFamily="34" charset="0"/>
              </a:rPr>
              <a:t>19.65 </a:t>
            </a:r>
            <a:r>
              <a:rPr lang="en-US" altLang="en-US" sz="750" dirty="0" smtClean="0">
                <a:solidFill>
                  <a:srgbClr val="FF0000"/>
                </a:solidFill>
                <a:latin typeface="HP Simplified" panose="020B0604020204020204" pitchFamily="34" charset="0"/>
              </a:rPr>
              <a:t>€</a:t>
            </a:r>
            <a:endParaRPr lang="en-US" altLang="en-US" sz="750" dirty="0">
              <a:solidFill>
                <a:srgbClr val="FF0000"/>
              </a:solidFill>
              <a:latin typeface="HP Simplified" panose="020B0604020204020204" pitchFamily="34" charset="0"/>
            </a:endParaRPr>
          </a:p>
          <a:p>
            <a:pPr fontAlgn="ctr"/>
            <a:r>
              <a:rPr lang="en-US" altLang="en-US" sz="750" dirty="0">
                <a:latin typeface="HP Simplified" panose="020B0604020204020204" pitchFamily="34" charset="0"/>
              </a:rPr>
              <a:t>V0L81AA DRAGONFLY BLUE </a:t>
            </a:r>
            <a:r>
              <a:rPr lang="el-GR" altLang="en-US" sz="750" dirty="0" smtClean="0">
                <a:solidFill>
                  <a:srgbClr val="FF0000"/>
                </a:solidFill>
                <a:latin typeface="HP Simplified" panose="020B0604020204020204" pitchFamily="34" charset="0"/>
              </a:rPr>
              <a:t>19.65 </a:t>
            </a:r>
            <a:r>
              <a:rPr lang="en-US" altLang="en-US" sz="700" dirty="0" smtClean="0">
                <a:solidFill>
                  <a:srgbClr val="FF0000"/>
                </a:solidFill>
                <a:latin typeface="HP Simplified" panose="020B0604020204020204" pitchFamily="34" charset="0"/>
              </a:rPr>
              <a:t>€</a:t>
            </a:r>
            <a:endParaRPr lang="en-US" altLang="en-US" sz="700" dirty="0">
              <a:solidFill>
                <a:srgbClr val="FF0000"/>
              </a:solidFill>
              <a:latin typeface="HP Simplified" panose="020B0604020204020204" pitchFamily="34" charset="0"/>
            </a:endParaRPr>
          </a:p>
          <a:p>
            <a:pPr fontAlgn="ctr"/>
            <a:endParaRPr lang="en-US" altLang="en-US" sz="700" dirty="0">
              <a:solidFill>
                <a:srgbClr val="FF0000"/>
              </a:solidFill>
              <a:latin typeface="HP Simplified" panose="020B0604020204020204" pitchFamily="34" charset="0"/>
            </a:endParaRPr>
          </a:p>
        </p:txBody>
      </p:sp>
      <p:sp>
        <p:nvSpPr>
          <p:cNvPr id="172" name="Rectangle 171"/>
          <p:cNvSpPr/>
          <p:nvPr/>
        </p:nvSpPr>
        <p:spPr>
          <a:xfrm>
            <a:off x="3087629" y="3616996"/>
            <a:ext cx="1488669" cy="207749"/>
          </a:xfrm>
          <a:prstGeom prst="rect">
            <a:avLst/>
          </a:prstGeom>
        </p:spPr>
        <p:txBody>
          <a:bodyPr wrap="square">
            <a:spAutoFit/>
          </a:bodyPr>
          <a:lstStyle/>
          <a:p>
            <a:pPr algn="ctr" eaLnBrk="1" fontAlgn="auto" hangingPunct="1">
              <a:spcBef>
                <a:spcPts val="0"/>
              </a:spcBef>
              <a:spcAft>
                <a:spcPts val="0"/>
              </a:spcAft>
              <a:defRPr/>
            </a:pPr>
            <a:r>
              <a:rPr lang="en-GB" sz="750" u="none" strike="noStrike" dirty="0">
                <a:solidFill>
                  <a:schemeClr val="tx1">
                    <a:lumMod val="50000"/>
                    <a:lumOff val="50000"/>
                  </a:schemeClr>
                </a:solidFill>
                <a:effectLst/>
                <a:latin typeface="HP Simplified" panose="020B0604020204020204" pitchFamily="34" charset="0"/>
              </a:rPr>
              <a:t>HP MOUSE 240 WIRELESS</a:t>
            </a:r>
            <a:endParaRPr lang="en-US" sz="750" dirty="0">
              <a:solidFill>
                <a:schemeClr val="tx1">
                  <a:lumMod val="50000"/>
                  <a:lumOff val="50000"/>
                </a:schemeClr>
              </a:solidFill>
              <a:latin typeface="HP Simplified" panose="020B0604020204020204" pitchFamily="34" charset="0"/>
            </a:endParaRPr>
          </a:p>
        </p:txBody>
      </p:sp>
      <p:cxnSp>
        <p:nvCxnSpPr>
          <p:cNvPr id="181" name="Straight Connector 180">
            <a:extLst>
              <a:ext uri="{FF2B5EF4-FFF2-40B4-BE49-F238E27FC236}">
                <a16:creationId xmlns:a16="http://schemas.microsoft.com/office/drawing/2014/main" xmlns="" id="{386775E6-362C-E81E-B419-652601607899}"/>
              </a:ext>
            </a:extLst>
          </p:cNvPr>
          <p:cNvCxnSpPr/>
          <p:nvPr/>
        </p:nvCxnSpPr>
        <p:spPr>
          <a:xfrm flipV="1">
            <a:off x="-9035" y="5145099"/>
            <a:ext cx="1380230" cy="4471"/>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35" name="TextBox 34">
            <a:extLst>
              <a:ext uri="{FF2B5EF4-FFF2-40B4-BE49-F238E27FC236}">
                <a16:creationId xmlns:a16="http://schemas.microsoft.com/office/drawing/2014/main" xmlns="" id="{9B3D4002-FDCC-FDED-DEEB-D33805C2402C}"/>
              </a:ext>
            </a:extLst>
          </p:cNvPr>
          <p:cNvSpPr txBox="1"/>
          <p:nvPr/>
        </p:nvSpPr>
        <p:spPr>
          <a:xfrm>
            <a:off x="1675717" y="3196292"/>
            <a:ext cx="1507598" cy="323165"/>
          </a:xfrm>
          <a:prstGeom prst="rect">
            <a:avLst/>
          </a:prstGeom>
          <a:noFill/>
        </p:spPr>
        <p:txBody>
          <a:bodyPr wrap="square" rtlCol="0">
            <a:spAutoFit/>
          </a:bodyPr>
          <a:lstStyle/>
          <a:p>
            <a:pPr marL="0" rtl="0" eaLnBrk="1" fontAlgn="ctr" latinLnBrk="0" hangingPunct="1">
              <a:spcBef>
                <a:spcPts val="0"/>
              </a:spcBef>
              <a:spcAft>
                <a:spcPts val="0"/>
              </a:spcAft>
            </a:pPr>
            <a:r>
              <a:rPr lang="aa-ET" sz="750" i="0" u="none" strike="noStrike" kern="1200" dirty="0">
                <a:effectLst/>
                <a:latin typeface="HP Simplified" panose="020B0604020204020204" pitchFamily="34" charset="0"/>
              </a:rPr>
              <a:t>6CR72AA</a:t>
            </a:r>
            <a:r>
              <a:rPr lang="en-GB" sz="750" dirty="0">
                <a:latin typeface="HP Simplified" panose="020B0604020204020204" pitchFamily="34" charset="0"/>
              </a:rPr>
              <a:t> </a:t>
            </a:r>
            <a:r>
              <a:rPr lang="aa-ET" sz="750" i="0" u="none" strike="noStrike" kern="1200" dirty="0">
                <a:effectLst/>
                <a:latin typeface="HP Simplified" panose="020B0604020204020204" pitchFamily="34" charset="0"/>
              </a:rPr>
              <a:t>HP MOUSE WIRELESS,  SILVER</a:t>
            </a:r>
            <a:r>
              <a:rPr lang="en-GB" sz="750" i="0" u="none" strike="noStrike" kern="1200" dirty="0">
                <a:effectLst/>
                <a:latin typeface="HP Simplified" panose="020B0604020204020204" pitchFamily="34" charset="0"/>
              </a:rPr>
              <a:t>, </a:t>
            </a:r>
            <a:r>
              <a:rPr lang="el-GR" sz="750" i="0" u="none" strike="noStrike" kern="1200" dirty="0" smtClean="0">
                <a:solidFill>
                  <a:srgbClr val="FF0000"/>
                </a:solidFill>
                <a:effectLst/>
                <a:latin typeface="HP Simplified" panose="020B0604020204020204" pitchFamily="34" charset="0"/>
              </a:rPr>
              <a:t>24.85 </a:t>
            </a:r>
            <a:r>
              <a:rPr lang="en-GB" sz="750" i="0" u="none" strike="noStrike" kern="1200" dirty="0" smtClean="0">
                <a:solidFill>
                  <a:srgbClr val="FF0000"/>
                </a:solidFill>
                <a:effectLst/>
                <a:latin typeface="HP Simplified" panose="020B0604020204020204" pitchFamily="34" charset="0"/>
              </a:rPr>
              <a:t>€</a:t>
            </a:r>
            <a:endParaRPr lang="aa-ET" sz="750" i="0" u="none" strike="noStrike" dirty="0">
              <a:solidFill>
                <a:srgbClr val="FF0000"/>
              </a:solidFill>
              <a:effectLst/>
              <a:latin typeface="HP Simplified" panose="020B0604020204020204" pitchFamily="34" charset="0"/>
            </a:endParaRPr>
          </a:p>
        </p:txBody>
      </p:sp>
      <p:cxnSp>
        <p:nvCxnSpPr>
          <p:cNvPr id="41" name="Straight Connector 40">
            <a:extLst>
              <a:ext uri="{FF2B5EF4-FFF2-40B4-BE49-F238E27FC236}">
                <a16:creationId xmlns:a16="http://schemas.microsoft.com/office/drawing/2014/main" xmlns="" id="{985D3656-92A3-C292-AF5D-38E67422515D}"/>
              </a:ext>
            </a:extLst>
          </p:cNvPr>
          <p:cNvCxnSpPr/>
          <p:nvPr/>
        </p:nvCxnSpPr>
        <p:spPr>
          <a:xfrm>
            <a:off x="3183781" y="5484151"/>
            <a:ext cx="6573073"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58" name="TextBox 57">
            <a:extLst>
              <a:ext uri="{FF2B5EF4-FFF2-40B4-BE49-F238E27FC236}">
                <a16:creationId xmlns:a16="http://schemas.microsoft.com/office/drawing/2014/main" xmlns="" id="{ED036C57-9FF2-FDFC-64E1-FD3216E9C662}"/>
              </a:ext>
            </a:extLst>
          </p:cNvPr>
          <p:cNvSpPr txBox="1"/>
          <p:nvPr/>
        </p:nvSpPr>
        <p:spPr>
          <a:xfrm>
            <a:off x="3973229" y="5917065"/>
            <a:ext cx="860205" cy="438582"/>
          </a:xfrm>
          <a:prstGeom prst="rect">
            <a:avLst/>
          </a:prstGeom>
          <a:noFill/>
        </p:spPr>
        <p:txBody>
          <a:bodyPr wrap="square">
            <a:spAutoFit/>
          </a:bodyPr>
          <a:lstStyle/>
          <a:p>
            <a:r>
              <a:rPr lang="en-GB" sz="750" b="0" i="0" u="none" strike="noStrike" dirty="0">
                <a:effectLst/>
                <a:latin typeface="HP Simplified" panose="020B0604020204020204" pitchFamily="34" charset="0"/>
              </a:rPr>
              <a:t>3NZ70AA</a:t>
            </a:r>
            <a:r>
              <a:rPr lang="en-GB" sz="750" dirty="0">
                <a:latin typeface="HP Simplified" panose="020B0604020204020204" pitchFamily="34" charset="0"/>
              </a:rPr>
              <a:t> </a:t>
            </a:r>
            <a:br>
              <a:rPr lang="en-GB" sz="750" dirty="0">
                <a:latin typeface="HP Simplified" panose="020B0604020204020204" pitchFamily="34" charset="0"/>
              </a:rPr>
            </a:br>
            <a:r>
              <a:rPr lang="en-GB" sz="750" b="0" i="0" u="none" strike="noStrike" dirty="0">
                <a:effectLst/>
                <a:latin typeface="HP Simplified" panose="020B0604020204020204" pitchFamily="34" charset="0"/>
              </a:rPr>
              <a:t>DARK ASH SILVER</a:t>
            </a:r>
            <a:r>
              <a:rPr lang="en-GB" sz="750" b="0" i="0" u="none" strike="noStrike" dirty="0">
                <a:solidFill>
                  <a:srgbClr val="363636"/>
                </a:solidFill>
                <a:effectLst/>
                <a:latin typeface="HP Simplified" panose="020B0604020204020204" pitchFamily="34" charset="0"/>
              </a:rPr>
              <a:t>, </a:t>
            </a:r>
            <a:r>
              <a:rPr lang="el-GR" sz="750" b="0" i="0" u="none" strike="noStrike" dirty="0" smtClean="0">
                <a:solidFill>
                  <a:srgbClr val="FF0000"/>
                </a:solidFill>
                <a:effectLst/>
                <a:latin typeface="HP Simplified" panose="020B0604020204020204" pitchFamily="34" charset="0"/>
              </a:rPr>
              <a:t>64.50 </a:t>
            </a:r>
            <a:r>
              <a:rPr lang="en-GB" sz="750" b="0" i="0" u="none" strike="noStrike" dirty="0" smtClean="0">
                <a:solidFill>
                  <a:srgbClr val="FF0000"/>
                </a:solidFill>
                <a:effectLst/>
                <a:latin typeface="HP Simplified" panose="020B0604020204020204" pitchFamily="34" charset="0"/>
              </a:rPr>
              <a:t>€</a:t>
            </a:r>
            <a:endParaRPr lang="aa-ET" sz="750" dirty="0">
              <a:solidFill>
                <a:srgbClr val="FF0000"/>
              </a:solidFill>
              <a:latin typeface="HP Simplified" panose="020B0604020204020204" pitchFamily="34" charset="0"/>
            </a:endParaRPr>
          </a:p>
        </p:txBody>
      </p:sp>
      <p:sp>
        <p:nvSpPr>
          <p:cNvPr id="8" name="TextBox 67">
            <a:extLst>
              <a:ext uri="{FF2B5EF4-FFF2-40B4-BE49-F238E27FC236}">
                <a16:creationId xmlns:a16="http://schemas.microsoft.com/office/drawing/2014/main" xmlns="" id="{B8E1B04A-9BB6-4654-D934-22E9F45E976C}"/>
              </a:ext>
            </a:extLst>
          </p:cNvPr>
          <p:cNvSpPr txBox="1">
            <a:spLocks noChangeArrowheads="1"/>
          </p:cNvSpPr>
          <p:nvPr/>
        </p:nvSpPr>
        <p:spPr bwMode="auto">
          <a:xfrm>
            <a:off x="657987" y="4624860"/>
            <a:ext cx="1013669" cy="323165"/>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fontAlgn="ctr">
              <a:lnSpc>
                <a:spcPct val="100000"/>
              </a:lnSpc>
              <a:spcBef>
                <a:spcPct val="0"/>
              </a:spcBef>
              <a:buNone/>
            </a:pPr>
            <a:r>
              <a:rPr lang="en-US" sz="750" dirty="0">
                <a:latin typeface="HP Simplified" panose="020B0604020204020204" pitchFamily="34" charset="0"/>
              </a:rPr>
              <a:t>4M0X6AA HP MOUSE 410  WHITE </a:t>
            </a:r>
            <a:r>
              <a:rPr lang="en-US" altLang="en-US" sz="750" dirty="0">
                <a:latin typeface="HP Simplified" panose="020B0604020204020204" pitchFamily="34" charset="0"/>
              </a:rPr>
              <a:t>, </a:t>
            </a:r>
            <a:r>
              <a:rPr lang="el-GR" altLang="en-US" sz="750" dirty="0" smtClean="0">
                <a:solidFill>
                  <a:srgbClr val="FF0000"/>
                </a:solidFill>
                <a:latin typeface="HP Simplified" panose="020B0604020204020204" pitchFamily="34" charset="0"/>
              </a:rPr>
              <a:t>32.00 </a:t>
            </a:r>
            <a:r>
              <a:rPr lang="en-GB" altLang="en-US" sz="750" dirty="0" smtClean="0">
                <a:solidFill>
                  <a:srgbClr val="FF0000"/>
                </a:solidFill>
                <a:latin typeface="HP Simplified" panose="020B0604020204020204" pitchFamily="34" charset="0"/>
              </a:rPr>
              <a:t>€</a:t>
            </a:r>
            <a:endParaRPr lang="en-US" altLang="en-US" sz="750" dirty="0">
              <a:solidFill>
                <a:srgbClr val="FF0000"/>
              </a:solidFill>
              <a:latin typeface="HP Simplified" panose="020B0604020204020204" pitchFamily="34" charset="0"/>
            </a:endParaRPr>
          </a:p>
        </p:txBody>
      </p:sp>
      <p:sp>
        <p:nvSpPr>
          <p:cNvPr id="16" name="TextBox 67">
            <a:extLst>
              <a:ext uri="{FF2B5EF4-FFF2-40B4-BE49-F238E27FC236}">
                <a16:creationId xmlns:a16="http://schemas.microsoft.com/office/drawing/2014/main" xmlns="" id="{897991C8-7AAF-0382-1305-BA55DEDF868E}"/>
              </a:ext>
            </a:extLst>
          </p:cNvPr>
          <p:cNvSpPr txBox="1">
            <a:spLocks noChangeArrowheads="1"/>
          </p:cNvSpPr>
          <p:nvPr/>
        </p:nvSpPr>
        <p:spPr bwMode="auto">
          <a:xfrm>
            <a:off x="591709" y="5684574"/>
            <a:ext cx="926390" cy="1215717"/>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fontAlgn="ctr">
              <a:lnSpc>
                <a:spcPct val="100000"/>
              </a:lnSpc>
              <a:spcBef>
                <a:spcPct val="0"/>
              </a:spcBef>
              <a:buNone/>
            </a:pPr>
            <a:r>
              <a:rPr lang="en-US" sz="750" dirty="0">
                <a:latin typeface="HP Simplified" panose="020B0604020204020204" pitchFamily="34" charset="0"/>
              </a:rPr>
              <a:t>2LX92AA</a:t>
            </a:r>
            <a:endParaRPr lang="en-US" sz="750" dirty="0">
              <a:latin typeface="HP Simplified" panose="020B0604020204020204" pitchFamily="34" charset="0"/>
              <a:hlinkClick r:id="rId27"/>
            </a:endParaRPr>
          </a:p>
          <a:p>
            <a:pPr fontAlgn="ctr">
              <a:lnSpc>
                <a:spcPct val="100000"/>
              </a:lnSpc>
              <a:spcBef>
                <a:spcPct val="0"/>
              </a:spcBef>
              <a:buNone/>
            </a:pPr>
            <a:r>
              <a:rPr lang="en-US" sz="750" dirty="0">
                <a:latin typeface="HP Simplified" panose="020B0604020204020204" pitchFamily="34" charset="0"/>
              </a:rPr>
              <a:t>RUBBER GRIPS AND ALUMINIUM FINISH, </a:t>
            </a:r>
          </a:p>
          <a:p>
            <a:pPr fontAlgn="ctr">
              <a:lnSpc>
                <a:spcPct val="100000"/>
              </a:lnSpc>
              <a:spcBef>
                <a:spcPct val="0"/>
              </a:spcBef>
              <a:buNone/>
            </a:pPr>
            <a:r>
              <a:rPr lang="el-GR" altLang="en-US" sz="750" dirty="0" smtClean="0">
                <a:solidFill>
                  <a:srgbClr val="FF0000"/>
                </a:solidFill>
                <a:latin typeface="HP Simplified" panose="020B0604020204020204" pitchFamily="34" charset="0"/>
              </a:rPr>
              <a:t>37.35 </a:t>
            </a:r>
            <a:r>
              <a:rPr lang="en-GB" altLang="en-US" sz="750" dirty="0" smtClean="0">
                <a:solidFill>
                  <a:srgbClr val="FF0000"/>
                </a:solidFill>
                <a:latin typeface="HP Simplified" panose="020B0604020204020204" pitchFamily="34" charset="0"/>
              </a:rPr>
              <a:t>€</a:t>
            </a:r>
            <a:endParaRPr lang="en-GB" altLang="en-US" sz="750" dirty="0">
              <a:solidFill>
                <a:srgbClr val="FF0000"/>
              </a:solidFill>
              <a:latin typeface="HP Simplified" panose="020B0604020204020204" pitchFamily="34" charset="0"/>
            </a:endParaRPr>
          </a:p>
          <a:p>
            <a:pPr fontAlgn="ctr">
              <a:lnSpc>
                <a:spcPct val="100000"/>
              </a:lnSpc>
              <a:spcBef>
                <a:spcPct val="0"/>
              </a:spcBef>
              <a:buNone/>
            </a:pPr>
            <a:endParaRPr lang="en-GB" altLang="en-US" sz="700" dirty="0">
              <a:solidFill>
                <a:srgbClr val="FF0000"/>
              </a:solidFill>
              <a:latin typeface="HP Simplified" panose="020B0604020204020204" pitchFamily="34" charset="0"/>
            </a:endParaRPr>
          </a:p>
          <a:p>
            <a:pPr fontAlgn="ctr">
              <a:lnSpc>
                <a:spcPct val="100000"/>
              </a:lnSpc>
              <a:spcBef>
                <a:spcPct val="0"/>
              </a:spcBef>
              <a:buNone/>
            </a:pPr>
            <a:endParaRPr lang="el-GR" sz="750" i="1" dirty="0">
              <a:solidFill>
                <a:srgbClr val="92D050"/>
              </a:solidFill>
              <a:latin typeface="HP Simplified" panose="020B0604020204020204" pitchFamily="34" charset="0"/>
              <a:ea typeface="Calibri" panose="020F0502020204030204" pitchFamily="34" charset="0"/>
            </a:endParaRPr>
          </a:p>
          <a:p>
            <a:pPr fontAlgn="ctr">
              <a:lnSpc>
                <a:spcPct val="100000"/>
              </a:lnSpc>
              <a:spcBef>
                <a:spcPct val="0"/>
              </a:spcBef>
              <a:buNone/>
            </a:pPr>
            <a:endParaRPr lang="en-GB" altLang="en-US" sz="700" dirty="0">
              <a:solidFill>
                <a:srgbClr val="FF0000"/>
              </a:solidFill>
              <a:latin typeface="HP Simplified" panose="020B0604020204020204" pitchFamily="34" charset="0"/>
            </a:endParaRPr>
          </a:p>
          <a:p>
            <a:pPr fontAlgn="ctr">
              <a:lnSpc>
                <a:spcPct val="100000"/>
              </a:lnSpc>
              <a:spcBef>
                <a:spcPct val="0"/>
              </a:spcBef>
              <a:buNone/>
            </a:pPr>
            <a:r>
              <a:rPr lang="en-GB" altLang="en-US" sz="700" dirty="0">
                <a:solidFill>
                  <a:srgbClr val="FF0000"/>
                </a:solidFill>
                <a:latin typeface="HP Simplified" panose="020B0604020204020204" pitchFamily="34" charset="0"/>
              </a:rPr>
              <a:t> </a:t>
            </a:r>
            <a:endParaRPr lang="en-GB" sz="700" i="1" dirty="0">
              <a:solidFill>
                <a:srgbClr val="92D050"/>
              </a:solidFill>
              <a:ea typeface="Calibri" panose="020F0502020204030204" pitchFamily="34" charset="0"/>
            </a:endParaRPr>
          </a:p>
          <a:p>
            <a:pPr fontAlgn="ctr">
              <a:lnSpc>
                <a:spcPct val="100000"/>
              </a:lnSpc>
              <a:spcBef>
                <a:spcPct val="0"/>
              </a:spcBef>
              <a:buNone/>
            </a:pPr>
            <a:endParaRPr lang="en-US" altLang="en-US" sz="700" dirty="0">
              <a:solidFill>
                <a:srgbClr val="FF0000"/>
              </a:solidFill>
              <a:latin typeface="HP Simplified" panose="020B0604020204020204" pitchFamily="34" charset="0"/>
            </a:endParaRPr>
          </a:p>
        </p:txBody>
      </p:sp>
      <p:sp>
        <p:nvSpPr>
          <p:cNvPr id="54" name="TextBox 53">
            <a:extLst>
              <a:ext uri="{FF2B5EF4-FFF2-40B4-BE49-F238E27FC236}">
                <a16:creationId xmlns:a16="http://schemas.microsoft.com/office/drawing/2014/main" xmlns="" id="{3FDD4730-22CF-4FFE-8F71-3B176CEB3DAE}"/>
              </a:ext>
            </a:extLst>
          </p:cNvPr>
          <p:cNvSpPr txBox="1"/>
          <p:nvPr/>
        </p:nvSpPr>
        <p:spPr>
          <a:xfrm>
            <a:off x="41267" y="5214697"/>
            <a:ext cx="1502939" cy="323165"/>
          </a:xfrm>
          <a:prstGeom prst="rect">
            <a:avLst/>
          </a:prstGeom>
          <a:noFill/>
        </p:spPr>
        <p:txBody>
          <a:bodyPr wrap="square">
            <a:spAutoFit/>
          </a:bodyPr>
          <a:lstStyle/>
          <a:p>
            <a:r>
              <a:rPr lang="en-US" sz="750" dirty="0">
                <a:solidFill>
                  <a:schemeClr val="tx1">
                    <a:lumMod val="50000"/>
                    <a:lumOff val="50000"/>
                  </a:schemeClr>
                </a:solidFill>
                <a:latin typeface="HP Simplified" panose="020B0604020204020204" pitchFamily="34" charset="0"/>
              </a:rPr>
              <a:t>HP MOUSE ENVY RECHARGEABLE 500, WIRELLESS </a:t>
            </a:r>
            <a:endParaRPr lang="aa-ET" sz="750" dirty="0">
              <a:solidFill>
                <a:schemeClr val="tx1">
                  <a:lumMod val="50000"/>
                  <a:lumOff val="50000"/>
                </a:schemeClr>
              </a:solidFill>
              <a:latin typeface="HP Simplified" panose="020B0604020204020204" pitchFamily="34" charset="0"/>
            </a:endParaRPr>
          </a:p>
        </p:txBody>
      </p:sp>
      <p:pic>
        <p:nvPicPr>
          <p:cNvPr id="67" name="Picture 66">
            <a:extLst>
              <a:ext uri="{FF2B5EF4-FFF2-40B4-BE49-F238E27FC236}">
                <a16:creationId xmlns:a16="http://schemas.microsoft.com/office/drawing/2014/main" xmlns="" id="{B1256B94-D200-B749-D3CA-0FEA09801552}"/>
              </a:ext>
            </a:extLst>
          </p:cNvPr>
          <p:cNvPicPr>
            <a:picLocks noChangeAspect="1"/>
          </p:cNvPicPr>
          <p:nvPr/>
        </p:nvPicPr>
        <p:blipFill>
          <a:blip r:embed="rId28">
            <a:extLst>
              <a:ext uri="{28A0092B-C50C-407E-A947-70E740481C1C}">
                <a14:useLocalDpi xmlns:a14="http://schemas.microsoft.com/office/drawing/2010/main"/>
              </a:ext>
            </a:extLst>
          </a:blip>
          <a:stretch>
            <a:fillRect/>
          </a:stretch>
        </p:blipFill>
        <p:spPr>
          <a:xfrm>
            <a:off x="3484247" y="2236172"/>
            <a:ext cx="757613" cy="712517"/>
          </a:xfrm>
          <a:prstGeom prst="rect">
            <a:avLst/>
          </a:prstGeom>
        </p:spPr>
      </p:pic>
      <p:sp>
        <p:nvSpPr>
          <p:cNvPr id="170" name="TextBox 169">
            <a:extLst>
              <a:ext uri="{FF2B5EF4-FFF2-40B4-BE49-F238E27FC236}">
                <a16:creationId xmlns:a16="http://schemas.microsoft.com/office/drawing/2014/main" xmlns="" id="{891B6F5B-2D5A-493E-8BA8-B69B885631BC}"/>
              </a:ext>
            </a:extLst>
          </p:cNvPr>
          <p:cNvSpPr txBox="1"/>
          <p:nvPr/>
        </p:nvSpPr>
        <p:spPr>
          <a:xfrm>
            <a:off x="5665541" y="5928942"/>
            <a:ext cx="876863" cy="323165"/>
          </a:xfrm>
          <a:prstGeom prst="rect">
            <a:avLst/>
          </a:prstGeom>
          <a:noFill/>
        </p:spPr>
        <p:txBody>
          <a:bodyPr wrap="square" rtlCol="0">
            <a:spAutoFit/>
          </a:bodyPr>
          <a:lstStyle/>
          <a:p>
            <a:pPr fontAlgn="t"/>
            <a:r>
              <a:rPr lang="en-GB" sz="750" dirty="0">
                <a:solidFill>
                  <a:srgbClr val="000000"/>
                </a:solidFill>
                <a:latin typeface="HP Simplified" panose="020B0604020204020204" pitchFamily="34" charset="0"/>
              </a:rPr>
              <a:t>3NZ71AA </a:t>
            </a:r>
            <a:r>
              <a:rPr lang="en-US" sz="750" dirty="0">
                <a:solidFill>
                  <a:srgbClr val="000000"/>
                </a:solidFill>
                <a:latin typeface="HP Simplified" panose="020B0604020204020204" pitchFamily="34" charset="0"/>
              </a:rPr>
              <a:t>PIKE SILVER,  </a:t>
            </a:r>
            <a:r>
              <a:rPr lang="el-GR" sz="750" dirty="0" smtClean="0">
                <a:solidFill>
                  <a:srgbClr val="FF0000"/>
                </a:solidFill>
                <a:latin typeface="HP Simplified" panose="020B0604020204020204" pitchFamily="34" charset="0"/>
              </a:rPr>
              <a:t>64.50 </a:t>
            </a:r>
            <a:r>
              <a:rPr lang="en-GB" sz="750" b="0" i="0" u="none" strike="noStrike" kern="1200" dirty="0" smtClean="0">
                <a:solidFill>
                  <a:srgbClr val="FF0000"/>
                </a:solidFill>
                <a:effectLst/>
                <a:latin typeface="HP Simplified" panose="020B0604020204020204" pitchFamily="34" charset="0"/>
              </a:rPr>
              <a:t>€</a:t>
            </a:r>
            <a:endParaRPr lang="x-none" sz="750" b="0" i="0" u="none" strike="noStrike" dirty="0">
              <a:solidFill>
                <a:srgbClr val="FF0000"/>
              </a:solidFill>
              <a:effectLst/>
              <a:latin typeface="HP Simplified" panose="020B0604020204020204" pitchFamily="34" charset="0"/>
            </a:endParaRPr>
          </a:p>
        </p:txBody>
      </p:sp>
      <p:pic>
        <p:nvPicPr>
          <p:cNvPr id="10" name="Picture 9"/>
          <p:cNvPicPr>
            <a:picLocks noChangeAspect="1"/>
          </p:cNvPicPr>
          <p:nvPr/>
        </p:nvPicPr>
        <p:blipFill>
          <a:blip r:embed="rId29" cstate="email">
            <a:extLst>
              <a:ext uri="{28A0092B-C50C-407E-A947-70E740481C1C}">
                <a14:useLocalDpi xmlns:a14="http://schemas.microsoft.com/office/drawing/2010/main"/>
              </a:ext>
            </a:extLst>
          </a:blip>
          <a:stretch>
            <a:fillRect/>
          </a:stretch>
        </p:blipFill>
        <p:spPr>
          <a:xfrm>
            <a:off x="5131706" y="2610170"/>
            <a:ext cx="364396" cy="518367"/>
          </a:xfrm>
          <a:prstGeom prst="rect">
            <a:avLst/>
          </a:prstGeom>
        </p:spPr>
      </p:pic>
      <p:sp>
        <p:nvSpPr>
          <p:cNvPr id="55" name="TextBox 54">
            <a:extLst>
              <a:ext uri="{FF2B5EF4-FFF2-40B4-BE49-F238E27FC236}">
                <a16:creationId xmlns:a16="http://schemas.microsoft.com/office/drawing/2014/main" xmlns="" id="{69001E1E-EA54-626E-34C5-A97B7BA2B3BF}"/>
              </a:ext>
            </a:extLst>
          </p:cNvPr>
          <p:cNvSpPr txBox="1"/>
          <p:nvPr/>
        </p:nvSpPr>
        <p:spPr>
          <a:xfrm>
            <a:off x="3154228" y="5534222"/>
            <a:ext cx="3731275" cy="438582"/>
          </a:xfrm>
          <a:prstGeom prst="rect">
            <a:avLst/>
          </a:prstGeom>
          <a:noFill/>
        </p:spPr>
        <p:txBody>
          <a:bodyPr wrap="square">
            <a:spAutoFit/>
          </a:bodyPr>
          <a:lstStyle/>
          <a:p>
            <a:r>
              <a:rPr lang="en-GB" sz="750" b="0" i="0" u="none" strike="noStrike" kern="1200" dirty="0">
                <a:solidFill>
                  <a:schemeClr val="accent3"/>
                </a:solidFill>
                <a:effectLst/>
                <a:latin typeface="HP Simplified" panose="020B0604020204020204" pitchFamily="34" charset="0"/>
              </a:rPr>
              <a:t>HP MOUSE 700 SPECTRE RECHARGEABLE, BLUETOOTH WIRELLESS, PAIR WITH 4 DEVISES, WITH 1.200 DPI, THE LASER SENSOR PROVIDES SUPERB ACCURACY AND PRECISION — ON ALMOST EVERY SURFACE</a:t>
            </a:r>
            <a:endParaRPr lang="el-GR" sz="750" dirty="0">
              <a:solidFill>
                <a:schemeClr val="accent3"/>
              </a:solidFill>
              <a:latin typeface="HP Simplified" panose="020B0604020204020204" pitchFamily="34" charset="0"/>
            </a:endParaRPr>
          </a:p>
        </p:txBody>
      </p:sp>
      <p:pic>
        <p:nvPicPr>
          <p:cNvPr id="42" name="Picture 2" descr="https://b2b.multitech.com.cy/sites/default/files/styles/picl/public/products/1980359376.1543934440.JPG?itok=C0Lhzla8"/>
          <p:cNvPicPr>
            <a:picLocks noChangeAspect="1" noChangeArrowheads="1"/>
          </p:cNvPicPr>
          <p:nvPr/>
        </p:nvPicPr>
        <p:blipFill rotWithShape="1">
          <a:blip r:embed="rId30" cstate="email">
            <a:extLst>
              <a:ext uri="{28A0092B-C50C-407E-A947-70E740481C1C}">
                <a14:useLocalDpi xmlns:a14="http://schemas.microsoft.com/office/drawing/2010/main"/>
              </a:ext>
            </a:extLst>
          </a:blip>
          <a:srcRect l="3569" t="16016" r="7790" b="14224"/>
          <a:stretch/>
        </p:blipFill>
        <p:spPr bwMode="auto">
          <a:xfrm>
            <a:off x="6094729" y="1102210"/>
            <a:ext cx="544024" cy="428149"/>
          </a:xfrm>
          <a:prstGeom prst="rect">
            <a:avLst/>
          </a:prstGeom>
          <a:noFill/>
          <a:extLst>
            <a:ext uri="{909E8E84-426E-40DD-AFC4-6F175D3DCCD1}">
              <a14:hiddenFill xmlns:a14="http://schemas.microsoft.com/office/drawing/2010/main">
                <a:solidFill>
                  <a:srgbClr val="FFFFFF"/>
                </a:solidFill>
              </a14:hiddenFill>
            </a:ext>
          </a:extLst>
        </p:spPr>
      </p:pic>
      <p:sp>
        <p:nvSpPr>
          <p:cNvPr id="190" name="Rectangle 189"/>
          <p:cNvSpPr/>
          <p:nvPr/>
        </p:nvSpPr>
        <p:spPr>
          <a:xfrm>
            <a:off x="5009734" y="1007341"/>
            <a:ext cx="1095164" cy="200055"/>
          </a:xfrm>
          <a:prstGeom prst="rect">
            <a:avLst/>
          </a:prstGeom>
        </p:spPr>
        <p:txBody>
          <a:bodyPr wrap="square">
            <a:spAutoFit/>
          </a:bodyPr>
          <a:lstStyle/>
          <a:p>
            <a:pPr eaLnBrk="1" fontAlgn="auto" hangingPunct="1">
              <a:spcBef>
                <a:spcPts val="0"/>
              </a:spcBef>
              <a:spcAft>
                <a:spcPts val="0"/>
              </a:spcAft>
              <a:defRPr/>
            </a:pPr>
            <a:r>
              <a:rPr lang="en-US" sz="700" dirty="0">
                <a:solidFill>
                  <a:schemeClr val="tx1">
                    <a:lumMod val="50000"/>
                    <a:lumOff val="50000"/>
                  </a:schemeClr>
                </a:solidFill>
                <a:latin typeface="HP Simplified" panose="020B0604020204020204" pitchFamily="34" charset="0"/>
              </a:rPr>
              <a:t>HP MOUSE</a:t>
            </a:r>
            <a:r>
              <a:rPr lang="el-GR" sz="700" dirty="0">
                <a:solidFill>
                  <a:schemeClr val="tx1">
                    <a:lumMod val="50000"/>
                    <a:lumOff val="50000"/>
                  </a:schemeClr>
                </a:solidFill>
                <a:latin typeface="HP Simplified" panose="020B0604020204020204" pitchFamily="34" charset="0"/>
              </a:rPr>
              <a:t> </a:t>
            </a:r>
            <a:r>
              <a:rPr lang="en-US" sz="700" dirty="0">
                <a:solidFill>
                  <a:schemeClr val="tx1">
                    <a:lumMod val="50000"/>
                    <a:lumOff val="50000"/>
                  </a:schemeClr>
                </a:solidFill>
                <a:latin typeface="HP Simplified" panose="020B0604020204020204" pitchFamily="34" charset="0"/>
              </a:rPr>
              <a:t>WIRELESS</a:t>
            </a:r>
          </a:p>
        </p:txBody>
      </p:sp>
      <p:sp>
        <p:nvSpPr>
          <p:cNvPr id="191" name="Rectangle 1047">
            <a:hlinkClick r:id="rId31"/>
          </p:cNvPr>
          <p:cNvSpPr>
            <a:spLocks noChangeArrowheads="1"/>
          </p:cNvSpPr>
          <p:nvPr/>
        </p:nvSpPr>
        <p:spPr bwMode="auto">
          <a:xfrm>
            <a:off x="5225760" y="1265771"/>
            <a:ext cx="887402" cy="438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n-US" altLang="en-US" sz="750" dirty="0">
                <a:solidFill>
                  <a:srgbClr val="333333"/>
                </a:solidFill>
                <a:latin typeface="HP Simplified" panose="020B0604020204020204" pitchFamily="34" charset="0"/>
              </a:rPr>
              <a:t>1JR31AA</a:t>
            </a:r>
            <a:r>
              <a:rPr lang="el-GR" altLang="en-US" sz="750" dirty="0">
                <a:solidFill>
                  <a:srgbClr val="333333"/>
                </a:solidFill>
                <a:latin typeface="HP Simplified" panose="020B0604020204020204" pitchFamily="34" charset="0"/>
              </a:rPr>
              <a:t> </a:t>
            </a:r>
            <a:r>
              <a:rPr lang="en-GB" altLang="en-US" sz="750" dirty="0">
                <a:latin typeface="HP Simplified" panose="020B0604020204020204" pitchFamily="34" charset="0"/>
              </a:rPr>
              <a:t>HP MOUSE </a:t>
            </a:r>
            <a:r>
              <a:rPr lang="en-US" altLang="en-US" sz="750" dirty="0">
                <a:latin typeface="HP Simplified" panose="020B0604020204020204" pitchFamily="34" charset="0"/>
              </a:rPr>
              <a:t>WIRELESS </a:t>
            </a:r>
            <a:r>
              <a:rPr lang="en-US" altLang="en-US" sz="750" dirty="0">
                <a:solidFill>
                  <a:srgbClr val="333333"/>
                </a:solidFill>
                <a:latin typeface="HP Simplified" panose="020B0604020204020204" pitchFamily="34" charset="0"/>
              </a:rPr>
              <a:t>BLACK </a:t>
            </a:r>
            <a:r>
              <a:rPr lang="el-GR" altLang="en-US" sz="750" dirty="0" smtClean="0">
                <a:solidFill>
                  <a:srgbClr val="E21A2C"/>
                </a:solidFill>
                <a:latin typeface="HP Simplified" panose="020B0604020204020204" pitchFamily="34" charset="0"/>
              </a:rPr>
              <a:t>34.95 </a:t>
            </a:r>
            <a:r>
              <a:rPr lang="en-US" altLang="en-US" sz="750" dirty="0" smtClean="0">
                <a:solidFill>
                  <a:srgbClr val="E21A2C"/>
                </a:solidFill>
                <a:latin typeface="HP Simplified" panose="020B0604020204020204" pitchFamily="34" charset="0"/>
              </a:rPr>
              <a:t>€</a:t>
            </a:r>
            <a:endParaRPr lang="en-US" altLang="en-US" sz="750" dirty="0">
              <a:solidFill>
                <a:srgbClr val="E21A2C"/>
              </a:solidFill>
              <a:latin typeface="HP Simplified" panose="020B0604020204020204" pitchFamily="34" charset="0"/>
            </a:endParaRPr>
          </a:p>
        </p:txBody>
      </p:sp>
      <p:pic>
        <p:nvPicPr>
          <p:cNvPr id="32" name="Picture 31"/>
          <p:cNvPicPr>
            <a:picLocks noChangeAspect="1"/>
          </p:cNvPicPr>
          <p:nvPr/>
        </p:nvPicPr>
        <p:blipFill>
          <a:blip r:embed="rId32" cstate="email">
            <a:extLst>
              <a:ext uri="{28A0092B-C50C-407E-A947-70E740481C1C}">
                <a14:useLocalDpi xmlns:a14="http://schemas.microsoft.com/office/drawing/2010/main"/>
              </a:ext>
            </a:extLst>
          </a:blip>
          <a:stretch>
            <a:fillRect/>
          </a:stretch>
        </p:blipFill>
        <p:spPr>
          <a:xfrm>
            <a:off x="857602" y="2502247"/>
            <a:ext cx="660497" cy="483844"/>
          </a:xfrm>
          <a:prstGeom prst="rect">
            <a:avLst/>
          </a:prstGeom>
        </p:spPr>
      </p:pic>
      <p:cxnSp>
        <p:nvCxnSpPr>
          <p:cNvPr id="204" name="Straight Connector 203">
            <a:extLst>
              <a:ext uri="{FF2B5EF4-FFF2-40B4-BE49-F238E27FC236}">
                <a16:creationId xmlns:a16="http://schemas.microsoft.com/office/drawing/2014/main" xmlns="" id="{DE445038-EACD-BBB0-5DD0-D8DC84AA5EF9}"/>
              </a:ext>
            </a:extLst>
          </p:cNvPr>
          <p:cNvCxnSpPr/>
          <p:nvPr/>
        </p:nvCxnSpPr>
        <p:spPr>
          <a:xfrm flipV="1">
            <a:off x="7680492" y="8211"/>
            <a:ext cx="0" cy="91209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4" name="Rectangle 13"/>
          <p:cNvSpPr/>
          <p:nvPr/>
        </p:nvSpPr>
        <p:spPr>
          <a:xfrm>
            <a:off x="8388167" y="4688159"/>
            <a:ext cx="1517832" cy="1100301"/>
          </a:xfrm>
          <a:prstGeom prst="rect">
            <a:avLst/>
          </a:prstGeom>
        </p:spPr>
        <p:txBody>
          <a:bodyPr wrap="square">
            <a:spAutoFit/>
          </a:bodyPr>
          <a:lstStyle/>
          <a:p>
            <a:pPr fontAlgn="ctr"/>
            <a:r>
              <a:rPr lang="en-US" sz="750" dirty="0">
                <a:latin typeface="HP Simplified" panose="020B0604020204020204" pitchFamily="34" charset="0"/>
              </a:rPr>
              <a:t>171D8AA WHITE, </a:t>
            </a:r>
            <a:r>
              <a:rPr lang="el-GR" sz="750" dirty="0">
                <a:solidFill>
                  <a:srgbClr val="FF0000"/>
                </a:solidFill>
                <a:latin typeface="HP Simplified" panose="020B0604020204020204" pitchFamily="34" charset="0"/>
              </a:rPr>
              <a:t>20.45 €</a:t>
            </a:r>
          </a:p>
          <a:p>
            <a:pPr fontAlgn="ctr"/>
            <a:r>
              <a:rPr lang="en-GB" sz="750" dirty="0" smtClean="0">
                <a:latin typeface="HP Simplified" panose="020B0604020204020204" pitchFamily="34" charset="0"/>
              </a:rPr>
              <a:t>4VY82AA </a:t>
            </a:r>
            <a:r>
              <a:rPr lang="en-GB" altLang="en-US" sz="750" dirty="0">
                <a:latin typeface="HP Simplified" panose="020B0604020204020204" pitchFamily="34" charset="0"/>
              </a:rPr>
              <a:t>WHITE/PINK, </a:t>
            </a:r>
            <a:r>
              <a:rPr lang="el-GR" altLang="en-US" sz="750" dirty="0" smtClean="0">
                <a:solidFill>
                  <a:srgbClr val="FF0000"/>
                </a:solidFill>
                <a:latin typeface="HP Simplified" panose="020B0604020204020204" pitchFamily="34" charset="0"/>
              </a:rPr>
              <a:t>22.10 </a:t>
            </a:r>
            <a:r>
              <a:rPr lang="en-GB" altLang="en-US" sz="750" dirty="0" smtClean="0">
                <a:solidFill>
                  <a:srgbClr val="FF0000"/>
                </a:solidFill>
                <a:latin typeface="HP Simplified" panose="020B0604020204020204" pitchFamily="34" charset="0"/>
              </a:rPr>
              <a:t>€</a:t>
            </a:r>
            <a:endParaRPr lang="en-US" altLang="en-US" sz="750" dirty="0">
              <a:solidFill>
                <a:srgbClr val="FF0000"/>
              </a:solidFill>
              <a:latin typeface="HP Simplified" panose="020B0604020204020204" pitchFamily="34" charset="0"/>
            </a:endParaRPr>
          </a:p>
          <a:p>
            <a:pPr fontAlgn="ctr"/>
            <a:r>
              <a:rPr lang="en-US" altLang="en-US" sz="750" dirty="0">
                <a:latin typeface="HP Simplified" panose="020B0604020204020204" pitchFamily="34" charset="0"/>
              </a:rPr>
              <a:t>758A9AA SILVER,</a:t>
            </a:r>
            <a:r>
              <a:rPr lang="en-US" altLang="en-US" sz="750" dirty="0">
                <a:solidFill>
                  <a:srgbClr val="FF0000"/>
                </a:solidFill>
                <a:latin typeface="HP Simplified" panose="020B0604020204020204" pitchFamily="34" charset="0"/>
              </a:rPr>
              <a:t> </a:t>
            </a:r>
            <a:r>
              <a:rPr lang="el-GR" altLang="en-US" sz="750" dirty="0" smtClean="0">
                <a:solidFill>
                  <a:srgbClr val="FF0000"/>
                </a:solidFill>
                <a:latin typeface="HP Simplified" panose="020B0604020204020204" pitchFamily="34" charset="0"/>
              </a:rPr>
              <a:t>25.10 </a:t>
            </a:r>
            <a:r>
              <a:rPr lang="en-US" altLang="en-US" sz="750" dirty="0" smtClean="0">
                <a:solidFill>
                  <a:srgbClr val="FF0000"/>
                </a:solidFill>
                <a:latin typeface="HP Simplified" panose="020B0604020204020204" pitchFamily="34" charset="0"/>
              </a:rPr>
              <a:t>€</a:t>
            </a:r>
            <a:endParaRPr lang="en-US" altLang="en-US" sz="750" dirty="0">
              <a:solidFill>
                <a:srgbClr val="FF0000"/>
              </a:solidFill>
              <a:latin typeface="HP Simplified" panose="020B0604020204020204" pitchFamily="34" charset="0"/>
            </a:endParaRPr>
          </a:p>
          <a:p>
            <a:pPr fontAlgn="ctr"/>
            <a:r>
              <a:rPr lang="en-US" altLang="en-US" sz="750" dirty="0">
                <a:latin typeface="HP Simplified" panose="020B0604020204020204" pitchFamily="34" charset="0"/>
              </a:rPr>
              <a:t>758A8AA BLACK, </a:t>
            </a:r>
            <a:r>
              <a:rPr lang="el-GR" altLang="en-US" sz="750" dirty="0" smtClean="0">
                <a:solidFill>
                  <a:srgbClr val="FF0000"/>
                </a:solidFill>
                <a:latin typeface="HP Simplified" panose="020B0604020204020204" pitchFamily="34" charset="0"/>
              </a:rPr>
              <a:t>25.10 </a:t>
            </a:r>
            <a:r>
              <a:rPr lang="en-US" altLang="en-US" sz="750" dirty="0" smtClean="0">
                <a:solidFill>
                  <a:srgbClr val="FF0000"/>
                </a:solidFill>
                <a:latin typeface="HP Simplified" panose="020B0604020204020204" pitchFamily="34" charset="0"/>
              </a:rPr>
              <a:t>€</a:t>
            </a:r>
            <a:endParaRPr lang="en-US" altLang="en-US" sz="750" dirty="0">
              <a:solidFill>
                <a:srgbClr val="FF0000"/>
              </a:solidFill>
              <a:latin typeface="HP Simplified" panose="020B0604020204020204" pitchFamily="34" charset="0"/>
            </a:endParaRPr>
          </a:p>
          <a:p>
            <a:pPr fontAlgn="ctr"/>
            <a:r>
              <a:rPr lang="en-US" altLang="en-US" sz="750" dirty="0">
                <a:latin typeface="HP Simplified" panose="020B0604020204020204" pitchFamily="34" charset="0"/>
              </a:rPr>
              <a:t>V0L79AA</a:t>
            </a:r>
            <a:r>
              <a:rPr lang="en-US" altLang="en-US" sz="750" dirty="0">
                <a:solidFill>
                  <a:srgbClr val="FF0000"/>
                </a:solidFill>
                <a:latin typeface="HP Simplified" panose="020B0604020204020204" pitchFamily="34" charset="0"/>
              </a:rPr>
              <a:t> </a:t>
            </a:r>
            <a:r>
              <a:rPr lang="en-US" altLang="en-US" sz="750" dirty="0">
                <a:latin typeface="HP Simplified" panose="020B0604020204020204" pitchFamily="34" charset="0"/>
              </a:rPr>
              <a:t>BLACK, </a:t>
            </a:r>
            <a:r>
              <a:rPr lang="el-GR" altLang="en-US" sz="750" dirty="0" smtClean="0">
                <a:solidFill>
                  <a:srgbClr val="FF0000"/>
                </a:solidFill>
                <a:latin typeface="HP Simplified" panose="020B0604020204020204" pitchFamily="34" charset="0"/>
              </a:rPr>
              <a:t>24.30 </a:t>
            </a:r>
            <a:r>
              <a:rPr lang="en-US" altLang="en-US" sz="750" dirty="0" smtClean="0">
                <a:solidFill>
                  <a:srgbClr val="FF0000"/>
                </a:solidFill>
                <a:latin typeface="HP Simplified" panose="020B0604020204020204" pitchFamily="34" charset="0"/>
              </a:rPr>
              <a:t>€</a:t>
            </a:r>
            <a:endParaRPr lang="en-US" altLang="en-US" sz="750" dirty="0">
              <a:solidFill>
                <a:srgbClr val="FF0000"/>
              </a:solidFill>
              <a:latin typeface="HP Simplified" panose="020B0604020204020204" pitchFamily="34" charset="0"/>
            </a:endParaRPr>
          </a:p>
          <a:p>
            <a:pPr fontAlgn="ctr"/>
            <a:endParaRPr lang="en-US" altLang="en-US" sz="700" dirty="0">
              <a:solidFill>
                <a:srgbClr val="FF0000"/>
              </a:solidFill>
              <a:latin typeface="HP Simplified" panose="020B0604020204020204" pitchFamily="34" charset="0"/>
            </a:endParaRPr>
          </a:p>
          <a:p>
            <a:pPr fontAlgn="ctr"/>
            <a:endParaRPr lang="en-US" altLang="en-US" sz="700" dirty="0">
              <a:solidFill>
                <a:srgbClr val="FF0000"/>
              </a:solidFill>
              <a:latin typeface="HP Simplified" panose="020B0604020204020204" pitchFamily="34" charset="0"/>
            </a:endParaRPr>
          </a:p>
          <a:p>
            <a:pPr fontAlgn="ctr"/>
            <a:endParaRPr lang="en-US" altLang="en-US" sz="700" dirty="0">
              <a:solidFill>
                <a:srgbClr val="FF0000"/>
              </a:solidFill>
              <a:latin typeface="HP Simplified" panose="020B0604020204020204" pitchFamily="34" charset="0"/>
            </a:endParaRPr>
          </a:p>
          <a:p>
            <a:pPr fontAlgn="ctr"/>
            <a:endParaRPr lang="en-US" altLang="en-US" sz="700" dirty="0">
              <a:solidFill>
                <a:srgbClr val="FF0000"/>
              </a:solidFill>
              <a:latin typeface="HP Simplified" panose="020B0604020204020204" pitchFamily="34" charset="0"/>
            </a:endParaRPr>
          </a:p>
        </p:txBody>
      </p:sp>
      <p:pic>
        <p:nvPicPr>
          <p:cNvPr id="23" name="Picture 22"/>
          <p:cNvPicPr>
            <a:picLocks noChangeAspect="1"/>
          </p:cNvPicPr>
          <p:nvPr/>
        </p:nvPicPr>
        <p:blipFill rotWithShape="1">
          <a:blip r:embed="rId33" cstate="email">
            <a:extLst>
              <a:ext uri="{28A0092B-C50C-407E-A947-70E740481C1C}">
                <a14:useLocalDpi xmlns:a14="http://schemas.microsoft.com/office/drawing/2010/main"/>
              </a:ext>
            </a:extLst>
          </a:blip>
          <a:srcRect l="34505" t="44024" r="22550"/>
          <a:stretch/>
        </p:blipFill>
        <p:spPr>
          <a:xfrm rot="16200000">
            <a:off x="822832" y="1396957"/>
            <a:ext cx="367814" cy="589835"/>
          </a:xfrm>
          <a:prstGeom prst="rect">
            <a:avLst/>
          </a:prstGeom>
        </p:spPr>
      </p:pic>
      <p:pic>
        <p:nvPicPr>
          <p:cNvPr id="27" name="Picture 26"/>
          <p:cNvPicPr>
            <a:picLocks noChangeAspect="1"/>
          </p:cNvPicPr>
          <p:nvPr/>
        </p:nvPicPr>
        <p:blipFill rotWithShape="1">
          <a:blip r:embed="rId34" cstate="email">
            <a:extLst>
              <a:ext uri="{BEBA8EAE-BF5A-486C-A8C5-ECC9F3942E4B}">
                <a14:imgProps xmlns:a14="http://schemas.microsoft.com/office/drawing/2010/main">
                  <a14:imgLayer r:embed="rId35">
                    <a14:imgEffect>
                      <a14:backgroundRemoval t="4247" b="99228" l="9874" r="98319"/>
                    </a14:imgEffect>
                  </a14:imgLayer>
                </a14:imgProps>
              </a:ext>
              <a:ext uri="{28A0092B-C50C-407E-A947-70E740481C1C}">
                <a14:useLocalDpi xmlns:a14="http://schemas.microsoft.com/office/drawing/2010/main"/>
              </a:ext>
            </a:extLst>
          </a:blip>
          <a:srcRect l="34334" t="5074" r="4322" b="1186"/>
          <a:stretch/>
        </p:blipFill>
        <p:spPr>
          <a:xfrm>
            <a:off x="8843101" y="4043392"/>
            <a:ext cx="332166" cy="552365"/>
          </a:xfrm>
          <a:prstGeom prst="rect">
            <a:avLst/>
          </a:prstGeom>
        </p:spPr>
      </p:pic>
      <p:cxnSp>
        <p:nvCxnSpPr>
          <p:cNvPr id="201" name="Straight Connector 200">
            <a:extLst>
              <a:ext uri="{FF2B5EF4-FFF2-40B4-BE49-F238E27FC236}">
                <a16:creationId xmlns:a16="http://schemas.microsoft.com/office/drawing/2014/main" xmlns="" id="{01C1A39F-C47B-A752-30EC-9294C6B26CB5}"/>
              </a:ext>
            </a:extLst>
          </p:cNvPr>
          <p:cNvCxnSpPr/>
          <p:nvPr/>
        </p:nvCxnSpPr>
        <p:spPr>
          <a:xfrm flipH="1">
            <a:off x="6895584" y="5304137"/>
            <a:ext cx="3086" cy="104510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37" name="Rectangle 236"/>
          <p:cNvSpPr/>
          <p:nvPr/>
        </p:nvSpPr>
        <p:spPr>
          <a:xfrm>
            <a:off x="0" y="6392517"/>
            <a:ext cx="9905999" cy="465483"/>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HP Simplified" panose="020B0604020204020204" pitchFamily="34" charset="0"/>
            </a:endParaRPr>
          </a:p>
        </p:txBody>
      </p:sp>
      <p:sp>
        <p:nvSpPr>
          <p:cNvPr id="240" name="Rectangle 239"/>
          <p:cNvSpPr/>
          <p:nvPr/>
        </p:nvSpPr>
        <p:spPr>
          <a:xfrm>
            <a:off x="6575753" y="6411375"/>
            <a:ext cx="1035460" cy="276999"/>
          </a:xfrm>
          <a:prstGeom prst="rect">
            <a:avLst/>
          </a:prstGeom>
        </p:spPr>
        <p:txBody>
          <a:bodyPr wrap="square">
            <a:spAutoFit/>
          </a:bodyPr>
          <a:lstStyle/>
          <a:p>
            <a:pPr algn="ctr"/>
            <a:r>
              <a:rPr lang="en-US" sz="600" dirty="0">
                <a:latin typeface="HP Simplified" panose="020B0604020204020204" pitchFamily="34" charset="0"/>
                <a:cs typeface="Calibri" pitchFamily="34" charset="0"/>
              </a:rPr>
              <a:t>Call now on</a:t>
            </a:r>
            <a:r>
              <a:rPr lang="en-US" sz="600" dirty="0" smtClean="0">
                <a:latin typeface="HP Simplified" panose="020B0604020204020204" pitchFamily="34" charset="0"/>
                <a:cs typeface="Calibri" pitchFamily="34" charset="0"/>
              </a:rPr>
              <a:t>:</a:t>
            </a:r>
            <a:endParaRPr lang="en-US" sz="600" dirty="0">
              <a:latin typeface="HP Simplified" panose="020B0604020204020204" pitchFamily="34" charset="0"/>
              <a:cs typeface="Calibri" pitchFamily="34" charset="0"/>
            </a:endParaRPr>
          </a:p>
          <a:p>
            <a:pPr algn="ctr"/>
            <a:r>
              <a:rPr lang="en-US" sz="600" dirty="0">
                <a:latin typeface="HP Simplified" panose="020B0604020204020204" pitchFamily="34" charset="0"/>
                <a:cs typeface="Calibri" pitchFamily="34" charset="0"/>
              </a:rPr>
              <a:t>Mail on</a:t>
            </a:r>
            <a:r>
              <a:rPr lang="en-US" sz="600" dirty="0" smtClean="0">
                <a:latin typeface="HP Simplified" panose="020B0604020204020204" pitchFamily="34" charset="0"/>
                <a:cs typeface="Calibri" pitchFamily="34" charset="0"/>
              </a:rPr>
              <a:t>:</a:t>
            </a:r>
            <a:endParaRPr lang="en-US" sz="600" dirty="0">
              <a:latin typeface="HP Simplified" panose="020B0604020204020204" pitchFamily="34" charset="0"/>
              <a:cs typeface="Calibri" pitchFamily="34" charset="0"/>
            </a:endParaRPr>
          </a:p>
        </p:txBody>
      </p:sp>
      <p:sp>
        <p:nvSpPr>
          <p:cNvPr id="242" name="Rectangle 241"/>
          <p:cNvSpPr/>
          <p:nvPr/>
        </p:nvSpPr>
        <p:spPr>
          <a:xfrm>
            <a:off x="-6031" y="6393880"/>
            <a:ext cx="3994403" cy="461665"/>
          </a:xfrm>
          <a:prstGeom prst="rect">
            <a:avLst/>
          </a:prstGeom>
          <a:ln>
            <a:no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600" dirty="0">
                <a:latin typeface="HP Simplified" panose="020B0604020204020204" pitchFamily="34" charset="0"/>
                <a:cs typeface="Calibri" pitchFamily="34" charset="0"/>
              </a:rPr>
              <a:t>Prices, promotions, specifications, availability and terms of offers may change without notice. Despite our best efforts, </a:t>
            </a:r>
          </a:p>
          <a:p>
            <a:pPr algn="just"/>
            <a:r>
              <a:rPr lang="en-GB" sz="600" dirty="0">
                <a:latin typeface="HP Simplified" panose="020B0604020204020204" pitchFamily="34" charset="0"/>
                <a:cs typeface="Calibri" pitchFamily="34" charset="0"/>
              </a:rPr>
              <a:t>a small number of items may contain pricing, typography, or photography errors. Correct prices and promotions are validated at the time your order is placed. Recycling fees are not included in the Dealer &amp; Retail File. Delivery and installation charges are not included. </a:t>
            </a:r>
            <a:r>
              <a:rPr lang="en-US" sz="600" dirty="0">
                <a:latin typeface="HP Simplified" panose="020B0604020204020204" pitchFamily="34" charset="0"/>
                <a:cs typeface="Calibri" pitchFamily="34" charset="0"/>
              </a:rPr>
              <a:t>Products' warranty is the warranty given by the manufacturer.</a:t>
            </a:r>
            <a:r>
              <a:rPr lang="en-GB" sz="600" dirty="0">
                <a:latin typeface="HP Simplified" panose="020B0604020204020204" pitchFamily="34" charset="0"/>
                <a:cs typeface="Calibri" pitchFamily="34" charset="0"/>
              </a:rPr>
              <a:t>  VAT is </a:t>
            </a:r>
            <a:r>
              <a:rPr lang="en-GB" sz="600" dirty="0" smtClean="0">
                <a:latin typeface="HP Simplified" panose="020B0604020204020204" pitchFamily="34" charset="0"/>
                <a:cs typeface="Calibri" pitchFamily="34" charset="0"/>
              </a:rPr>
              <a:t>included</a:t>
            </a:r>
            <a:endParaRPr lang="en-GB" sz="600" dirty="0">
              <a:latin typeface="HP Simplified" panose="020B0604020204020204" pitchFamily="34" charset="0"/>
              <a:cs typeface="Calibri" pitchFamily="34" charset="0"/>
            </a:endParaRPr>
          </a:p>
        </p:txBody>
      </p:sp>
      <p:sp>
        <p:nvSpPr>
          <p:cNvPr id="168" name="TextBox 3"/>
          <p:cNvSpPr txBox="1">
            <a:spLocks noChangeArrowheads="1"/>
          </p:cNvSpPr>
          <p:nvPr/>
        </p:nvSpPr>
        <p:spPr bwMode="auto">
          <a:xfrm>
            <a:off x="2874518" y="1334658"/>
            <a:ext cx="967927" cy="661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ctr"/>
            <a:r>
              <a:rPr lang="en-US" altLang="en-US" sz="750" dirty="0">
                <a:latin typeface="HP Simplified" panose="020B0604020204020204" pitchFamily="34" charset="0"/>
              </a:rPr>
              <a:t>4QM14AA HP MOUSE 1000 WIRED OPTICAL, BLACK</a:t>
            </a:r>
            <a:r>
              <a:rPr lang="en-GB" altLang="en-US" sz="750" dirty="0">
                <a:latin typeface="HP Simplified" panose="020B0604020204020204" pitchFamily="34" charset="0"/>
              </a:rPr>
              <a:t>, </a:t>
            </a:r>
            <a:r>
              <a:rPr lang="el-GR" altLang="en-US" sz="750" dirty="0" smtClean="0">
                <a:solidFill>
                  <a:srgbClr val="FF0000"/>
                </a:solidFill>
                <a:latin typeface="HP Simplified" panose="020B0604020204020204" pitchFamily="34" charset="0"/>
              </a:rPr>
              <a:t>12.75 </a:t>
            </a:r>
            <a:r>
              <a:rPr lang="en-US" altLang="en-US" sz="750" dirty="0" smtClean="0">
                <a:solidFill>
                  <a:srgbClr val="FF0000"/>
                </a:solidFill>
                <a:latin typeface="HP Simplified" panose="020B0604020204020204" pitchFamily="34" charset="0"/>
              </a:rPr>
              <a:t>€ </a:t>
            </a:r>
            <a:r>
              <a:rPr lang="en-US" altLang="en-US" sz="700" dirty="0">
                <a:solidFill>
                  <a:srgbClr val="FF0000"/>
                </a:solidFill>
                <a:latin typeface="HP Simplified" panose="020B0604020204020204" pitchFamily="34" charset="0"/>
              </a:rPr>
              <a:t/>
            </a:r>
            <a:br>
              <a:rPr lang="en-US" altLang="en-US" sz="700" dirty="0">
                <a:solidFill>
                  <a:srgbClr val="FF0000"/>
                </a:solidFill>
                <a:latin typeface="HP Simplified" panose="020B0604020204020204" pitchFamily="34" charset="0"/>
              </a:rPr>
            </a:br>
            <a:endParaRPr lang="el-GR" sz="700" i="1" dirty="0">
              <a:solidFill>
                <a:srgbClr val="92D050"/>
              </a:solidFill>
              <a:ea typeface="Calibri" panose="020F0502020204030204" pitchFamily="34" charset="0"/>
            </a:endParaRPr>
          </a:p>
        </p:txBody>
      </p:sp>
      <p:pic>
        <p:nvPicPr>
          <p:cNvPr id="20" name="Picture 19"/>
          <p:cNvPicPr>
            <a:picLocks noChangeAspect="1"/>
          </p:cNvPicPr>
          <p:nvPr/>
        </p:nvPicPr>
        <p:blipFill>
          <a:blip r:embed="rId36" cstate="print">
            <a:extLst>
              <a:ext uri="{28A0092B-C50C-407E-A947-70E740481C1C}">
                <a14:useLocalDpi xmlns:a14="http://schemas.microsoft.com/office/drawing/2010/main" val="0"/>
              </a:ext>
            </a:extLst>
          </a:blip>
          <a:stretch>
            <a:fillRect/>
          </a:stretch>
        </p:blipFill>
        <p:spPr>
          <a:xfrm>
            <a:off x="2639115" y="1402127"/>
            <a:ext cx="272464" cy="441538"/>
          </a:xfrm>
          <a:prstGeom prst="rect">
            <a:avLst/>
          </a:prstGeom>
        </p:spPr>
      </p:pic>
      <p:cxnSp>
        <p:nvCxnSpPr>
          <p:cNvPr id="174" name="Straight Connector 173">
            <a:extLst>
              <a:ext uri="{FF2B5EF4-FFF2-40B4-BE49-F238E27FC236}">
                <a16:creationId xmlns:a16="http://schemas.microsoft.com/office/drawing/2014/main" xmlns="" id="{86276C09-841A-119F-DB08-1A125341F9AC}"/>
              </a:ext>
            </a:extLst>
          </p:cNvPr>
          <p:cNvCxnSpPr/>
          <p:nvPr/>
        </p:nvCxnSpPr>
        <p:spPr>
          <a:xfrm flipV="1">
            <a:off x="3298030" y="4684785"/>
            <a:ext cx="1280735" cy="4286"/>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77" name="Rectangle 176"/>
          <p:cNvSpPr/>
          <p:nvPr/>
        </p:nvSpPr>
        <p:spPr>
          <a:xfrm>
            <a:off x="3207766" y="4702509"/>
            <a:ext cx="1488669" cy="207749"/>
          </a:xfrm>
          <a:prstGeom prst="rect">
            <a:avLst/>
          </a:prstGeom>
        </p:spPr>
        <p:txBody>
          <a:bodyPr wrap="square">
            <a:spAutoFit/>
          </a:bodyPr>
          <a:lstStyle/>
          <a:p>
            <a:pPr algn="ctr" eaLnBrk="1" fontAlgn="auto" hangingPunct="1">
              <a:spcBef>
                <a:spcPts val="0"/>
              </a:spcBef>
              <a:spcAft>
                <a:spcPts val="0"/>
              </a:spcAft>
              <a:defRPr/>
            </a:pPr>
            <a:r>
              <a:rPr lang="en-GB" sz="750" u="none" strike="noStrike" dirty="0">
                <a:solidFill>
                  <a:schemeClr val="tx1">
                    <a:lumMod val="50000"/>
                    <a:lumOff val="50000"/>
                  </a:schemeClr>
                </a:solidFill>
                <a:effectLst/>
                <a:latin typeface="HP Simplified" panose="020B0604020204020204" pitchFamily="34" charset="0"/>
              </a:rPr>
              <a:t>HP MOUSE 690 WIRELESS</a:t>
            </a:r>
            <a:endParaRPr lang="en-US" sz="750" dirty="0">
              <a:solidFill>
                <a:schemeClr val="tx1">
                  <a:lumMod val="50000"/>
                  <a:lumOff val="50000"/>
                </a:schemeClr>
              </a:solidFill>
              <a:latin typeface="HP Simplified" panose="020B0604020204020204" pitchFamily="34" charset="0"/>
            </a:endParaRPr>
          </a:p>
        </p:txBody>
      </p:sp>
      <p:sp>
        <p:nvSpPr>
          <p:cNvPr id="193" name="Rectangle 169"/>
          <p:cNvSpPr>
            <a:spLocks noChangeArrowheads="1"/>
          </p:cNvSpPr>
          <p:nvPr/>
        </p:nvSpPr>
        <p:spPr bwMode="auto">
          <a:xfrm>
            <a:off x="3708036" y="4849669"/>
            <a:ext cx="942401" cy="669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en-GB" altLang="en-US" sz="750" dirty="0">
                <a:latin typeface="HP Simplified" panose="020B0604020204020204" pitchFamily="34" charset="0"/>
              </a:rPr>
              <a:t>7M1D4AA </a:t>
            </a:r>
            <a:r>
              <a:rPr lang="en-US" altLang="en-US" sz="750" dirty="0">
                <a:latin typeface="HP Simplified" panose="020B0604020204020204" pitchFamily="34" charset="0"/>
              </a:rPr>
              <a:t>HP MOUSE 690 RECHARGEABLE WIRELESS, BLACK, 2YW</a:t>
            </a:r>
            <a:r>
              <a:rPr lang="en-GB" altLang="en-US" sz="750" dirty="0">
                <a:solidFill>
                  <a:srgbClr val="363636"/>
                </a:solidFill>
                <a:latin typeface="HP Simplified" panose="020B0604020204020204" pitchFamily="34" charset="0"/>
              </a:rPr>
              <a:t>,</a:t>
            </a:r>
            <a:r>
              <a:rPr lang="en-GB" altLang="en-US" sz="750" dirty="0">
                <a:solidFill>
                  <a:srgbClr val="FF0000"/>
                </a:solidFill>
                <a:latin typeface="HP Simplified" panose="020B0604020204020204" pitchFamily="34" charset="0"/>
              </a:rPr>
              <a:t> </a:t>
            </a:r>
            <a:r>
              <a:rPr lang="el-GR" altLang="en-US" sz="750" dirty="0" smtClean="0">
                <a:solidFill>
                  <a:srgbClr val="FF0000"/>
                </a:solidFill>
                <a:latin typeface="HP Simplified" panose="020B0604020204020204" pitchFamily="34" charset="0"/>
              </a:rPr>
              <a:t>46.60 </a:t>
            </a:r>
            <a:r>
              <a:rPr lang="en-GB" altLang="en-US" sz="750" dirty="0" smtClean="0">
                <a:solidFill>
                  <a:srgbClr val="FF0000"/>
                </a:solidFill>
                <a:latin typeface="HP Simplified" panose="020B0604020204020204" pitchFamily="34" charset="0"/>
              </a:rPr>
              <a:t>€ </a:t>
            </a:r>
            <a:endParaRPr lang="en-US" altLang="en-US" sz="750" dirty="0">
              <a:solidFill>
                <a:srgbClr val="FF0000"/>
              </a:solidFill>
              <a:latin typeface="HP Simplified" panose="020B0604020204020204" pitchFamily="34" charset="0"/>
            </a:endParaRPr>
          </a:p>
        </p:txBody>
      </p:sp>
      <p:pic>
        <p:nvPicPr>
          <p:cNvPr id="59" name="Picture 58"/>
          <p:cNvPicPr>
            <a:picLocks noChangeAspect="1"/>
          </p:cNvPicPr>
          <p:nvPr/>
        </p:nvPicPr>
        <p:blipFill>
          <a:blip r:embed="rId37" cstate="print">
            <a:extLst>
              <a:ext uri="{28A0092B-C50C-407E-A947-70E740481C1C}">
                <a14:useLocalDpi xmlns:a14="http://schemas.microsoft.com/office/drawing/2010/main" val="0"/>
              </a:ext>
            </a:extLst>
          </a:blip>
          <a:stretch>
            <a:fillRect/>
          </a:stretch>
        </p:blipFill>
        <p:spPr>
          <a:xfrm>
            <a:off x="3205153" y="4967399"/>
            <a:ext cx="573264" cy="373965"/>
          </a:xfrm>
          <a:prstGeom prst="rect">
            <a:avLst/>
          </a:prstGeom>
        </p:spPr>
      </p:pic>
      <p:pic>
        <p:nvPicPr>
          <p:cNvPr id="5" name="Picture 4"/>
          <p:cNvPicPr>
            <a:picLocks noChangeAspect="1"/>
          </p:cNvPicPr>
          <p:nvPr/>
        </p:nvPicPr>
        <p:blipFill>
          <a:blip r:embed="rId38" cstate="print">
            <a:extLst>
              <a:ext uri="{28A0092B-C50C-407E-A947-70E740481C1C}">
                <a14:useLocalDpi xmlns:a14="http://schemas.microsoft.com/office/drawing/2010/main" val="0"/>
              </a:ext>
            </a:extLst>
          </a:blip>
          <a:stretch>
            <a:fillRect/>
          </a:stretch>
        </p:blipFill>
        <p:spPr>
          <a:xfrm>
            <a:off x="3420105" y="9215"/>
            <a:ext cx="1414169" cy="959560"/>
          </a:xfrm>
          <a:prstGeom prst="rect">
            <a:avLst/>
          </a:prstGeom>
        </p:spPr>
      </p:pic>
      <p:pic>
        <p:nvPicPr>
          <p:cNvPr id="12" name="Picture 11"/>
          <p:cNvPicPr>
            <a:picLocks noChangeAspect="1"/>
          </p:cNvPicPr>
          <p:nvPr/>
        </p:nvPicPr>
        <p:blipFill>
          <a:blip r:embed="rId39" cstate="print">
            <a:extLst>
              <a:ext uri="{28A0092B-C50C-407E-A947-70E740481C1C}">
                <a14:useLocalDpi xmlns:a14="http://schemas.microsoft.com/office/drawing/2010/main" val="0"/>
              </a:ext>
            </a:extLst>
          </a:blip>
          <a:stretch>
            <a:fillRect/>
          </a:stretch>
        </p:blipFill>
        <p:spPr>
          <a:xfrm>
            <a:off x="7223380" y="5519083"/>
            <a:ext cx="730090" cy="640551"/>
          </a:xfrm>
          <a:prstGeom prst="rect">
            <a:avLst/>
          </a:prstGeom>
        </p:spPr>
      </p:pic>
      <p:cxnSp>
        <p:nvCxnSpPr>
          <p:cNvPr id="21" name="Straight Connector 20">
            <a:extLst>
              <a:ext uri="{FF2B5EF4-FFF2-40B4-BE49-F238E27FC236}">
                <a16:creationId xmlns:a16="http://schemas.microsoft.com/office/drawing/2014/main" xmlns="" id="{0B0B8DB1-6EC8-1777-1C74-BCBFC2DCDC37}"/>
              </a:ext>
            </a:extLst>
          </p:cNvPr>
          <p:cNvCxnSpPr>
            <a:cxnSpLocks/>
          </p:cNvCxnSpPr>
          <p:nvPr/>
        </p:nvCxnSpPr>
        <p:spPr>
          <a:xfrm flipV="1">
            <a:off x="4675099" y="1762111"/>
            <a:ext cx="2156927" cy="1890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25" name="Straight Connector 124">
            <a:extLst>
              <a:ext uri="{FF2B5EF4-FFF2-40B4-BE49-F238E27FC236}">
                <a16:creationId xmlns:a16="http://schemas.microsoft.com/office/drawing/2014/main" xmlns="" id="{386775E6-362C-E81E-B419-652601607899}"/>
              </a:ext>
            </a:extLst>
          </p:cNvPr>
          <p:cNvCxnSpPr/>
          <p:nvPr/>
        </p:nvCxnSpPr>
        <p:spPr>
          <a:xfrm flipV="1">
            <a:off x="1709322" y="3821851"/>
            <a:ext cx="1380230" cy="4471"/>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26" name="TextBox 125">
            <a:extLst>
              <a:ext uri="{FF2B5EF4-FFF2-40B4-BE49-F238E27FC236}">
                <a16:creationId xmlns:a16="http://schemas.microsoft.com/office/drawing/2014/main" xmlns="" id="{678E598B-8579-9921-A50D-76EBC489F7A1}"/>
              </a:ext>
            </a:extLst>
          </p:cNvPr>
          <p:cNvSpPr txBox="1"/>
          <p:nvPr/>
        </p:nvSpPr>
        <p:spPr>
          <a:xfrm>
            <a:off x="1651616" y="3854740"/>
            <a:ext cx="1377993" cy="323165"/>
          </a:xfrm>
          <a:prstGeom prst="rect">
            <a:avLst/>
          </a:prstGeom>
          <a:noFill/>
        </p:spPr>
        <p:txBody>
          <a:bodyPr wrap="square">
            <a:spAutoFit/>
          </a:bodyPr>
          <a:lstStyle/>
          <a:p>
            <a:pPr algn="ctr"/>
            <a:r>
              <a:rPr lang="en-US" sz="750" dirty="0">
                <a:solidFill>
                  <a:schemeClr val="tx1">
                    <a:lumMod val="50000"/>
                    <a:lumOff val="50000"/>
                  </a:schemeClr>
                </a:solidFill>
                <a:latin typeface="HP Simplified" panose="020B0604020204020204" pitchFamily="34" charset="0"/>
              </a:rPr>
              <a:t>HP 280 </a:t>
            </a:r>
            <a:r>
              <a:rPr lang="en-US" sz="750" dirty="0" smtClean="0">
                <a:solidFill>
                  <a:schemeClr val="tx1">
                    <a:lumMod val="50000"/>
                    <a:lumOff val="50000"/>
                  </a:schemeClr>
                </a:solidFill>
                <a:latin typeface="HP Simplified" panose="020B0604020204020204" pitchFamily="34" charset="0"/>
              </a:rPr>
              <a:t>SILENT BLACK WIRELESS MOUE</a:t>
            </a:r>
            <a:endParaRPr lang="x-none" sz="750" dirty="0">
              <a:solidFill>
                <a:schemeClr val="tx1">
                  <a:lumMod val="50000"/>
                  <a:lumOff val="50000"/>
                </a:schemeClr>
              </a:solidFill>
            </a:endParaRPr>
          </a:p>
        </p:txBody>
      </p:sp>
      <p:pic>
        <p:nvPicPr>
          <p:cNvPr id="3" name="Picture 2"/>
          <p:cNvPicPr>
            <a:picLocks noChangeAspect="1"/>
          </p:cNvPicPr>
          <p:nvPr/>
        </p:nvPicPr>
        <p:blipFill>
          <a:blip r:embed="rId40" cstate="print">
            <a:extLst>
              <a:ext uri="{28A0092B-C50C-407E-A947-70E740481C1C}">
                <a14:useLocalDpi xmlns:a14="http://schemas.microsoft.com/office/drawing/2010/main" val="0"/>
              </a:ext>
            </a:extLst>
          </a:blip>
          <a:stretch>
            <a:fillRect/>
          </a:stretch>
        </p:blipFill>
        <p:spPr>
          <a:xfrm>
            <a:off x="2119431" y="4233730"/>
            <a:ext cx="426835" cy="623614"/>
          </a:xfrm>
          <a:prstGeom prst="rect">
            <a:avLst/>
          </a:prstGeom>
        </p:spPr>
      </p:pic>
      <p:sp>
        <p:nvSpPr>
          <p:cNvPr id="128" name="TextBox 31"/>
          <p:cNvSpPr txBox="1">
            <a:spLocks noChangeArrowheads="1"/>
          </p:cNvSpPr>
          <p:nvPr/>
        </p:nvSpPr>
        <p:spPr bwMode="auto">
          <a:xfrm>
            <a:off x="1808221" y="4938496"/>
            <a:ext cx="1226183"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ctr"/>
            <a:r>
              <a:rPr lang="en-US" sz="800" dirty="0"/>
              <a:t>19U64AA HP MOUSE 280M WIRELESS SILENT 2.4GHZ,  2 BUTTONS, 1200 DPI, 18-MONTHS BATTERY LIFE, GREAT FOR EITHER HAND, HP BLUE OPTICAL TECHNOLOGY, WORK ON ANY SURFACE, ANYTIME, 2YW, BLACK </a:t>
            </a:r>
            <a:r>
              <a:rPr lang="el-GR" altLang="en-US" sz="750" dirty="0" smtClean="0">
                <a:solidFill>
                  <a:srgbClr val="FF0000"/>
                </a:solidFill>
                <a:latin typeface="HP Simplified" panose="020B0604020204020204" pitchFamily="34" charset="0"/>
              </a:rPr>
              <a:t>25.85 </a:t>
            </a:r>
            <a:r>
              <a:rPr lang="en-GB" altLang="en-US" sz="700" dirty="0" smtClean="0">
                <a:solidFill>
                  <a:srgbClr val="FF0000"/>
                </a:solidFill>
                <a:latin typeface="HP Simplified" panose="020B0604020204020204" pitchFamily="34" charset="0"/>
              </a:rPr>
              <a:t>€</a:t>
            </a:r>
            <a:endParaRPr lang="en-GB" altLang="en-US" sz="700" dirty="0">
              <a:solidFill>
                <a:srgbClr val="FF0000"/>
              </a:solidFill>
              <a:latin typeface="HP Simplified" panose="020B0604020204020204" pitchFamily="34" charset="0"/>
            </a:endParaRPr>
          </a:p>
        </p:txBody>
      </p:sp>
    </p:spTree>
    <p:extLst>
      <p:ext uri="{BB962C8B-B14F-4D97-AF65-F5344CB8AC3E}">
        <p14:creationId xmlns:p14="http://schemas.microsoft.com/office/powerpoint/2010/main" val="32618668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 name="Picture 26" descr="A picture containing text, keyboard, electronics&#10;&#10;Description automatically generated">
            <a:extLst>
              <a:ext uri="{FF2B5EF4-FFF2-40B4-BE49-F238E27FC236}">
                <a16:creationId xmlns:a16="http://schemas.microsoft.com/office/drawing/2014/main" xmlns="" id="{957C8697-9E72-7C02-29D7-8ED243412DF1}"/>
              </a:ext>
            </a:extLst>
          </p:cNvPr>
          <p:cNvPicPr>
            <a:picLocks noChangeAspect="1"/>
          </p:cNvPicPr>
          <p:nvPr/>
        </p:nvPicPr>
        <p:blipFill rotWithShape="1">
          <a:blip r:embed="rId2">
            <a:extLst>
              <a:ext uri="{28A0092B-C50C-407E-A947-70E740481C1C}">
                <a14:useLocalDpi xmlns:a14="http://schemas.microsoft.com/office/drawing/2010/main"/>
              </a:ext>
            </a:extLst>
          </a:blip>
          <a:srcRect l="5322" r="-1"/>
          <a:stretch/>
        </p:blipFill>
        <p:spPr>
          <a:xfrm>
            <a:off x="262450" y="4040906"/>
            <a:ext cx="1434045" cy="503367"/>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05384" y="3120405"/>
            <a:ext cx="1258309" cy="583855"/>
          </a:xfrm>
          <a:prstGeom prst="rect">
            <a:avLst/>
          </a:prstGeom>
        </p:spPr>
      </p:pic>
      <p:pic>
        <p:nvPicPr>
          <p:cNvPr id="115" name="Picture 114">
            <a:extLst>
              <a:ext uri="{FF2B5EF4-FFF2-40B4-BE49-F238E27FC236}">
                <a16:creationId xmlns:a16="http://schemas.microsoft.com/office/drawing/2014/main" xmlns="" id="{12DBFDB5-A3AD-AE31-BA2B-6451F6C0E630}"/>
              </a:ext>
            </a:extLst>
          </p:cNvPr>
          <p:cNvPicPr>
            <a:picLocks noChangeAspect="1"/>
          </p:cNvPicPr>
          <p:nvPr/>
        </p:nvPicPr>
        <p:blipFill rotWithShape="1">
          <a:blip r:embed="rId4" cstate="email">
            <a:extLst>
              <a:ext uri="{28A0092B-C50C-407E-A947-70E740481C1C}">
                <a14:useLocalDpi xmlns:a14="http://schemas.microsoft.com/office/drawing/2010/main"/>
              </a:ext>
            </a:extLst>
          </a:blip>
          <a:srcRect r="17589"/>
          <a:stretch/>
        </p:blipFill>
        <p:spPr>
          <a:xfrm>
            <a:off x="7195436" y="2908311"/>
            <a:ext cx="666568" cy="771228"/>
          </a:xfrm>
          <a:prstGeom prst="rect">
            <a:avLst/>
          </a:prstGeom>
        </p:spPr>
      </p:pic>
      <p:pic>
        <p:nvPicPr>
          <p:cNvPr id="7" name="Picture 6" descr="A person working on a computer&#10;&#10;Description automatically generated with low confidence">
            <a:extLst>
              <a:ext uri="{FF2B5EF4-FFF2-40B4-BE49-F238E27FC236}">
                <a16:creationId xmlns:a16="http://schemas.microsoft.com/office/drawing/2014/main" xmlns="" id="{C5FF0ADE-E08E-415A-C481-FDFEEBF33B1C}"/>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1044" y="381"/>
            <a:ext cx="1177427" cy="871603"/>
          </a:xfrm>
          <a:prstGeom prst="rect">
            <a:avLst/>
          </a:prstGeom>
        </p:spPr>
      </p:pic>
      <p:sp>
        <p:nvSpPr>
          <p:cNvPr id="84" name="Rectangle 83">
            <a:extLst>
              <a:ext uri="{FF2B5EF4-FFF2-40B4-BE49-F238E27FC236}">
                <a16:creationId xmlns:a16="http://schemas.microsoft.com/office/drawing/2014/main" xmlns="" id="{25D25155-2529-55D8-A91D-4A40F9773C23}"/>
              </a:ext>
            </a:extLst>
          </p:cNvPr>
          <p:cNvSpPr/>
          <p:nvPr/>
        </p:nvSpPr>
        <p:spPr>
          <a:xfrm flipV="1">
            <a:off x="1170563" y="11928"/>
            <a:ext cx="3479751" cy="863107"/>
          </a:xfrm>
          <a:prstGeom prst="rect">
            <a:avLst/>
          </a:prstGeom>
          <a:solidFill>
            <a:schemeClr val="accent2">
              <a:lumMod val="60000"/>
              <a:lumOff val="40000"/>
            </a:schemeClr>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pPr>
            <a:endParaRPr lang="en-GB"/>
          </a:p>
        </p:txBody>
      </p:sp>
      <p:pic>
        <p:nvPicPr>
          <p:cNvPr id="12" name="Picture 11" descr="A picture containing text&#10;&#10;Description automatically generated">
            <a:extLst>
              <a:ext uri="{FF2B5EF4-FFF2-40B4-BE49-F238E27FC236}">
                <a16:creationId xmlns:a16="http://schemas.microsoft.com/office/drawing/2014/main" xmlns="" id="{8DB30F88-C254-48AC-8C1F-0AF03291597C}"/>
              </a:ext>
            </a:extLst>
          </p:cNvPr>
          <p:cNvPicPr>
            <a:picLocks noChangeAspect="1"/>
          </p:cNvPicPr>
          <p:nvPr/>
        </p:nvPicPr>
        <p:blipFill>
          <a:blip r:embed="rId6">
            <a:extLst>
              <a:ext uri="{28A0092B-C50C-407E-A947-70E740481C1C}">
                <a14:useLocalDpi xmlns:a14="http://schemas.microsoft.com/office/drawing/2010/main"/>
              </a:ext>
            </a:extLst>
          </a:blip>
          <a:stretch>
            <a:fillRect/>
          </a:stretch>
        </p:blipFill>
        <p:spPr>
          <a:xfrm>
            <a:off x="7551939" y="4518679"/>
            <a:ext cx="1667812" cy="828661"/>
          </a:xfrm>
          <a:prstGeom prst="rect">
            <a:avLst/>
          </a:prstGeom>
        </p:spPr>
      </p:pic>
      <p:sp>
        <p:nvSpPr>
          <p:cNvPr id="46" name="Rectangle 45"/>
          <p:cNvSpPr/>
          <p:nvPr/>
        </p:nvSpPr>
        <p:spPr>
          <a:xfrm>
            <a:off x="1544421" y="-7663"/>
            <a:ext cx="2329768" cy="461665"/>
          </a:xfrm>
          <a:prstGeom prst="rect">
            <a:avLst/>
          </a:prstGeom>
        </p:spPr>
        <p:txBody>
          <a:bodyPr wrap="square">
            <a:spAutoFit/>
          </a:bodyPr>
          <a:lstStyle/>
          <a:p>
            <a:r>
              <a:rPr lang="en-GB" sz="800" dirty="0">
                <a:latin typeface="HP Simplified" panose="020B0604020204020204" pitchFamily="34" charset="0"/>
              </a:rPr>
              <a:t>HP ACCESSORIES &amp; OPTIONS  </a:t>
            </a:r>
            <a:endParaRPr lang="el-GR" sz="800" dirty="0">
              <a:latin typeface="HP Simplified" panose="020B0604020204020204" pitchFamily="34" charset="0"/>
            </a:endParaRPr>
          </a:p>
          <a:p>
            <a:r>
              <a:rPr lang="en-GB" sz="800" dirty="0">
                <a:solidFill>
                  <a:schemeClr val="bg1"/>
                </a:solidFill>
                <a:latin typeface="HP Simplified" panose="020B0604020204020204" pitchFamily="34" charset="0"/>
              </a:rPr>
              <a:t>KEYBOARDS &amp; KEYBOARDS /MOUSE SET</a:t>
            </a:r>
            <a:endParaRPr lang="x-none" sz="800" dirty="0">
              <a:solidFill>
                <a:schemeClr val="bg1"/>
              </a:solidFill>
            </a:endParaRPr>
          </a:p>
          <a:p>
            <a:r>
              <a:rPr lang="en-GB" sz="800" dirty="0">
                <a:latin typeface="HP Simplified" panose="020B0604020204020204" pitchFamily="34" charset="0"/>
              </a:rPr>
              <a:t> </a:t>
            </a:r>
          </a:p>
        </p:txBody>
      </p:sp>
      <p:pic>
        <p:nvPicPr>
          <p:cNvPr id="47" name="Picture 8" descr="http://evonexus.org/wp-content/uploads/2015/11/hp-logo-color.png"/>
          <p:cNvPicPr>
            <a:picLocks noChangeAspect="1" noChangeArrowheads="1"/>
          </p:cNvPicPr>
          <p:nvPr/>
        </p:nvPicPr>
        <p:blipFill rotWithShape="1">
          <a:blip r:embed="rId7" cstate="email">
            <a:extLst>
              <a:ext uri="{28A0092B-C50C-407E-A947-70E740481C1C}">
                <a14:useLocalDpi xmlns:a14="http://schemas.microsoft.com/office/drawing/2010/main"/>
              </a:ext>
            </a:extLst>
          </a:blip>
          <a:srcRect l="22939" r="21562"/>
          <a:stretch/>
        </p:blipFill>
        <p:spPr bwMode="auto">
          <a:xfrm>
            <a:off x="1252855" y="-16364"/>
            <a:ext cx="355464" cy="386048"/>
          </a:xfrm>
          <a:prstGeom prst="rect">
            <a:avLst/>
          </a:prstGeom>
          <a:noFill/>
          <a:extLst>
            <a:ext uri="{909E8E84-426E-40DD-AFC4-6F175D3DCCD1}">
              <a14:hiddenFill xmlns:a14="http://schemas.microsoft.com/office/drawing/2010/main">
                <a:solidFill>
                  <a:srgbClr val="FFFFFF"/>
                </a:solidFill>
              </a14:hiddenFill>
            </a:ext>
          </a:extLst>
        </p:spPr>
      </p:pic>
      <p:sp>
        <p:nvSpPr>
          <p:cNvPr id="89" name="Rectangle 88"/>
          <p:cNvSpPr/>
          <p:nvPr/>
        </p:nvSpPr>
        <p:spPr>
          <a:xfrm>
            <a:off x="1560985" y="260447"/>
            <a:ext cx="1781189" cy="200055"/>
          </a:xfrm>
          <a:prstGeom prst="rect">
            <a:avLst/>
          </a:prstGeom>
        </p:spPr>
        <p:txBody>
          <a:bodyPr wrap="square">
            <a:spAutoFit/>
          </a:bodyPr>
          <a:lstStyle/>
          <a:p>
            <a:r>
              <a:rPr lang="en-US" sz="700" dirty="0" smtClean="0">
                <a:latin typeface="HP Simplified" panose="020B0604020204020204" pitchFamily="34" charset="0"/>
                <a:cs typeface="Arial" panose="020B0604020202020204" pitchFamily="34" charset="0"/>
              </a:rPr>
              <a:t>Retail File July2025 </a:t>
            </a:r>
            <a:r>
              <a:rPr lang="en-GB" sz="700" dirty="0">
                <a:latin typeface="HP Simplified" panose="020B0604020204020204" pitchFamily="34" charset="0"/>
                <a:cs typeface="Arial" panose="020B0604020202020204" pitchFamily="34" charset="0"/>
              </a:rPr>
              <a:t>Page 3/4</a:t>
            </a:r>
          </a:p>
        </p:txBody>
      </p:sp>
      <p:sp>
        <p:nvSpPr>
          <p:cNvPr id="90" name="Rectangle 89"/>
          <p:cNvSpPr/>
          <p:nvPr/>
        </p:nvSpPr>
        <p:spPr>
          <a:xfrm>
            <a:off x="1560985" y="367299"/>
            <a:ext cx="1878044" cy="307777"/>
          </a:xfrm>
          <a:prstGeom prst="rect">
            <a:avLst/>
          </a:prstGeom>
        </p:spPr>
        <p:txBody>
          <a:bodyPr wrap="square">
            <a:spAutoFit/>
          </a:bodyPr>
          <a:lstStyle/>
          <a:p>
            <a:r>
              <a:rPr lang="en-US" sz="700" dirty="0">
                <a:latin typeface="HP Simplified" panose="020B0604020204020204" pitchFamily="34" charset="0"/>
                <a:cs typeface="Arial" panose="020B0604020202020204" pitchFamily="34" charset="0"/>
              </a:rPr>
              <a:t>Promo prices are valid until </a:t>
            </a:r>
            <a:r>
              <a:rPr lang="en-US" sz="700" dirty="0" smtClean="0">
                <a:latin typeface="HP Simplified" panose="020B0604020204020204" pitchFamily="34" charset="0"/>
                <a:cs typeface="Arial" panose="020B0604020202020204" pitchFamily="34" charset="0"/>
              </a:rPr>
              <a:t>31/07 or </a:t>
            </a:r>
            <a:r>
              <a:rPr lang="en-US" sz="700" dirty="0">
                <a:latin typeface="HP Simplified" panose="020B0604020204020204" pitchFamily="34" charset="0"/>
                <a:cs typeface="Arial" panose="020B0604020202020204" pitchFamily="34" charset="0"/>
              </a:rPr>
              <a:t>until stock </a:t>
            </a:r>
            <a:r>
              <a:rPr lang="en-US" sz="700" dirty="0" smtClean="0">
                <a:latin typeface="HP Simplified" panose="020B0604020204020204" pitchFamily="34" charset="0"/>
                <a:cs typeface="Arial" panose="020B0604020202020204" pitchFamily="34" charset="0"/>
              </a:rPr>
              <a:t>last</a:t>
            </a:r>
            <a:endParaRPr lang="en-US" sz="700" dirty="0">
              <a:latin typeface="HP Simplified" panose="020B0604020204020204" pitchFamily="34" charset="0"/>
              <a:cs typeface="Arial" panose="020B0604020202020204" pitchFamily="34" charset="0"/>
            </a:endParaRPr>
          </a:p>
        </p:txBody>
      </p:sp>
      <p:sp>
        <p:nvSpPr>
          <p:cNvPr id="49" name="TextBox 48">
            <a:extLst>
              <a:ext uri="{FF2B5EF4-FFF2-40B4-BE49-F238E27FC236}">
                <a16:creationId xmlns:a16="http://schemas.microsoft.com/office/drawing/2014/main" xmlns="" id="{6A76EDC6-7B47-4BA4-B094-1D51AB16BAB5}"/>
              </a:ext>
            </a:extLst>
          </p:cNvPr>
          <p:cNvSpPr txBox="1"/>
          <p:nvPr/>
        </p:nvSpPr>
        <p:spPr>
          <a:xfrm>
            <a:off x="528735" y="5861902"/>
            <a:ext cx="1910895" cy="438582"/>
          </a:xfrm>
          <a:prstGeom prst="rect">
            <a:avLst/>
          </a:prstGeom>
          <a:noFill/>
        </p:spPr>
        <p:txBody>
          <a:bodyPr wrap="square" rtlCol="0">
            <a:spAutoFit/>
          </a:bodyPr>
          <a:lstStyle/>
          <a:p>
            <a:pPr marL="0" rtl="0" eaLnBrk="1" fontAlgn="t" latinLnBrk="0" hangingPunct="1">
              <a:spcBef>
                <a:spcPts val="0"/>
              </a:spcBef>
              <a:spcAft>
                <a:spcPts val="0"/>
              </a:spcAft>
            </a:pPr>
            <a:r>
              <a:rPr lang="en-GB" sz="750" b="0" i="0" u="none" strike="noStrike" kern="1200" dirty="0">
                <a:solidFill>
                  <a:srgbClr val="000000"/>
                </a:solidFill>
                <a:effectLst/>
                <a:latin typeface="HP Simplified" panose="020B0604020204020204" pitchFamily="34" charset="0"/>
              </a:rPr>
              <a:t>Z9H48AA</a:t>
            </a:r>
            <a:r>
              <a:rPr lang="en-GB" sz="750" dirty="0">
                <a:latin typeface="HP Simplified" panose="020B0604020204020204" pitchFamily="34" charset="0"/>
              </a:rPr>
              <a:t> </a:t>
            </a:r>
            <a:r>
              <a:rPr lang="en-GB" sz="750" b="0" i="0" u="none" strike="noStrike" kern="1200" dirty="0">
                <a:solidFill>
                  <a:srgbClr val="000000"/>
                </a:solidFill>
                <a:effectLst/>
                <a:latin typeface="HP Simplified" panose="020B0604020204020204" pitchFamily="34" charset="0"/>
              </a:rPr>
              <a:t>HP KEYBOARD BUSINESS CCID </a:t>
            </a:r>
            <a:r>
              <a:rPr lang="en-GB" sz="750" b="1" i="0" u="none" strike="noStrike" kern="1200" dirty="0">
                <a:solidFill>
                  <a:srgbClr val="000000"/>
                </a:solidFill>
                <a:effectLst/>
                <a:latin typeface="HP Simplified" panose="020B0604020204020204" pitchFamily="34" charset="0"/>
              </a:rPr>
              <a:t>WITH SMARTCARD READER </a:t>
            </a:r>
            <a:r>
              <a:rPr lang="en-GB" sz="750" b="0" i="0" u="none" strike="noStrike" kern="1200" dirty="0">
                <a:solidFill>
                  <a:srgbClr val="000000"/>
                </a:solidFill>
                <a:effectLst/>
                <a:latin typeface="HP Simplified" panose="020B0604020204020204" pitchFamily="34" charset="0"/>
              </a:rPr>
              <a:t>BUILT INTO THE KEYBOARD, USB, </a:t>
            </a:r>
            <a:r>
              <a:rPr lang="en-GB" sz="750" dirty="0">
                <a:latin typeface="HP Simplified" panose="020B0604020204020204" pitchFamily="34" charset="0"/>
              </a:rPr>
              <a:t> </a:t>
            </a:r>
            <a:r>
              <a:rPr lang="el-GR" sz="750" b="0" i="0" u="none" strike="noStrike" kern="1200" dirty="0" smtClean="0">
                <a:solidFill>
                  <a:srgbClr val="FF0000"/>
                </a:solidFill>
                <a:effectLst/>
                <a:latin typeface="HP Simplified" panose="020B0604020204020204" pitchFamily="34" charset="0"/>
              </a:rPr>
              <a:t>36.50 </a:t>
            </a:r>
            <a:r>
              <a:rPr lang="en-GB" sz="750" b="0" i="0" u="none" strike="noStrike" kern="1200" dirty="0" smtClean="0">
                <a:solidFill>
                  <a:srgbClr val="FF0000"/>
                </a:solidFill>
                <a:effectLst/>
                <a:latin typeface="HP Simplified" panose="020B0604020204020204" pitchFamily="34" charset="0"/>
              </a:rPr>
              <a:t>€</a:t>
            </a:r>
            <a:endParaRPr lang="x-none" sz="750" b="0" i="0" u="none" strike="noStrike" dirty="0">
              <a:solidFill>
                <a:srgbClr val="FF0000"/>
              </a:solidFill>
              <a:effectLst/>
              <a:latin typeface="HP Simplified" panose="020B0604020204020204" pitchFamily="34" charset="0"/>
            </a:endParaRPr>
          </a:p>
        </p:txBody>
      </p:sp>
      <p:sp>
        <p:nvSpPr>
          <p:cNvPr id="53" name="TextBox 52">
            <a:extLst>
              <a:ext uri="{FF2B5EF4-FFF2-40B4-BE49-F238E27FC236}">
                <a16:creationId xmlns:a16="http://schemas.microsoft.com/office/drawing/2014/main" xmlns="" id="{B9048A67-6556-456A-9036-DB55EF96ECFD}"/>
              </a:ext>
            </a:extLst>
          </p:cNvPr>
          <p:cNvSpPr txBox="1"/>
          <p:nvPr/>
        </p:nvSpPr>
        <p:spPr>
          <a:xfrm>
            <a:off x="7195436" y="5498555"/>
            <a:ext cx="2329851" cy="669414"/>
          </a:xfrm>
          <a:prstGeom prst="rect">
            <a:avLst/>
          </a:prstGeom>
          <a:noFill/>
        </p:spPr>
        <p:txBody>
          <a:bodyPr wrap="square" rtlCol="0">
            <a:spAutoFit/>
          </a:bodyPr>
          <a:lstStyle/>
          <a:p>
            <a:pPr marL="0" rtl="0" eaLnBrk="1" fontAlgn="t" latinLnBrk="0" hangingPunct="1">
              <a:spcBef>
                <a:spcPts val="0"/>
              </a:spcBef>
              <a:spcAft>
                <a:spcPts val="0"/>
              </a:spcAft>
            </a:pPr>
            <a:r>
              <a:rPr lang="en-GB" sz="750" b="0" i="0" u="none" strike="noStrike" kern="1200" dirty="0">
                <a:solidFill>
                  <a:srgbClr val="000000"/>
                </a:solidFill>
                <a:effectLst/>
                <a:latin typeface="HP Simplified" panose="020B0604020204020204" pitchFamily="34" charset="0"/>
              </a:rPr>
              <a:t>6YW76AA</a:t>
            </a:r>
            <a:r>
              <a:rPr lang="en-GB" sz="750" dirty="0">
                <a:latin typeface="HP Simplified" panose="020B0604020204020204" pitchFamily="34" charset="0"/>
              </a:rPr>
              <a:t> </a:t>
            </a:r>
            <a:r>
              <a:rPr lang="en-GB" sz="750" b="0" i="0" u="none" strike="noStrike" kern="1200" dirty="0">
                <a:solidFill>
                  <a:srgbClr val="000000"/>
                </a:solidFill>
                <a:effectLst/>
                <a:latin typeface="HP Simplified" panose="020B0604020204020204" pitchFamily="34" charset="0"/>
              </a:rPr>
              <a:t>HP KEYBOARD OMEN GAMING BY HP ENCODER, COMMAND A FLAWLESS SYMPHONY OF KEYSTROKES, CHERRY MX RED MECHANICAL SWITCHES DELIVER THE AGILITY YOU NEED TO MANEUVER AHEAD OF THE COMPETITION, RED</a:t>
            </a:r>
            <a:r>
              <a:rPr lang="en-GB" sz="750" dirty="0">
                <a:latin typeface="HP Simplified" panose="020B0604020204020204" pitchFamily="34" charset="0"/>
              </a:rPr>
              <a:t>, </a:t>
            </a:r>
            <a:r>
              <a:rPr lang="el-GR" sz="750" dirty="0" smtClean="0">
                <a:solidFill>
                  <a:srgbClr val="FF0000"/>
                </a:solidFill>
                <a:latin typeface="HP Simplified" panose="020B0604020204020204" pitchFamily="34" charset="0"/>
              </a:rPr>
              <a:t>119.00 </a:t>
            </a:r>
            <a:r>
              <a:rPr lang="en-GB" sz="750" b="0" i="0" u="none" strike="noStrike" kern="1200" dirty="0" smtClean="0">
                <a:solidFill>
                  <a:srgbClr val="FF0000"/>
                </a:solidFill>
                <a:effectLst/>
                <a:latin typeface="HP Simplified" panose="020B0604020204020204" pitchFamily="34" charset="0"/>
              </a:rPr>
              <a:t>€</a:t>
            </a:r>
            <a:endParaRPr lang="x-none" sz="750" b="0" i="0" u="none" strike="noStrike" dirty="0">
              <a:solidFill>
                <a:srgbClr val="FF0000"/>
              </a:solidFill>
              <a:effectLst/>
              <a:latin typeface="HP Simplified" panose="020B0604020204020204" pitchFamily="34" charset="0"/>
            </a:endParaRPr>
          </a:p>
        </p:txBody>
      </p:sp>
      <p:sp>
        <p:nvSpPr>
          <p:cNvPr id="153" name="TextBox 152">
            <a:extLst>
              <a:ext uri="{FF2B5EF4-FFF2-40B4-BE49-F238E27FC236}">
                <a16:creationId xmlns:a16="http://schemas.microsoft.com/office/drawing/2014/main" xmlns="" id="{698D00D0-9E8B-4A36-92F4-2E0CA43924F8}"/>
              </a:ext>
            </a:extLst>
          </p:cNvPr>
          <p:cNvSpPr txBox="1"/>
          <p:nvPr/>
        </p:nvSpPr>
        <p:spPr>
          <a:xfrm>
            <a:off x="6623024" y="4159716"/>
            <a:ext cx="3213103" cy="207749"/>
          </a:xfrm>
          <a:prstGeom prst="rect">
            <a:avLst/>
          </a:prstGeom>
          <a:noFill/>
        </p:spPr>
        <p:txBody>
          <a:bodyPr wrap="square">
            <a:spAutoFit/>
          </a:bodyPr>
          <a:lstStyle/>
          <a:p>
            <a:pPr algn="ctr"/>
            <a:r>
              <a:rPr lang="en-GB" sz="750" i="0" u="none" strike="noStrike" kern="1200" dirty="0">
                <a:solidFill>
                  <a:schemeClr val="tx1">
                    <a:lumMod val="50000"/>
                    <a:lumOff val="50000"/>
                  </a:schemeClr>
                </a:solidFill>
                <a:effectLst/>
                <a:latin typeface="HP Simplified" panose="020B0604020204020204" pitchFamily="34" charset="0"/>
              </a:rPr>
              <a:t>HP KEYBOARD OMEN GAMING BY HP ENCODER</a:t>
            </a:r>
            <a:endParaRPr lang="x-none" sz="750" dirty="0">
              <a:solidFill>
                <a:schemeClr val="tx1">
                  <a:lumMod val="50000"/>
                  <a:lumOff val="50000"/>
                </a:schemeClr>
              </a:solidFill>
            </a:endParaRPr>
          </a:p>
        </p:txBody>
      </p:sp>
      <p:sp>
        <p:nvSpPr>
          <p:cNvPr id="163" name="TextBox 162">
            <a:extLst>
              <a:ext uri="{FF2B5EF4-FFF2-40B4-BE49-F238E27FC236}">
                <a16:creationId xmlns:a16="http://schemas.microsoft.com/office/drawing/2014/main" xmlns="" id="{2A33AF9D-781B-4DBD-A483-CDDD7415282A}"/>
              </a:ext>
            </a:extLst>
          </p:cNvPr>
          <p:cNvSpPr txBox="1"/>
          <p:nvPr/>
        </p:nvSpPr>
        <p:spPr>
          <a:xfrm>
            <a:off x="3792487" y="4781962"/>
            <a:ext cx="3803493" cy="207749"/>
          </a:xfrm>
          <a:prstGeom prst="rect">
            <a:avLst/>
          </a:prstGeom>
          <a:noFill/>
        </p:spPr>
        <p:txBody>
          <a:bodyPr wrap="square">
            <a:spAutoFit/>
          </a:bodyPr>
          <a:lstStyle/>
          <a:p>
            <a:pPr algn="ctr"/>
            <a:r>
              <a:rPr lang="en-GB" sz="750" dirty="0">
                <a:solidFill>
                  <a:schemeClr val="tx1">
                    <a:lumMod val="50000"/>
                    <a:lumOff val="50000"/>
                  </a:schemeClr>
                </a:solidFill>
                <a:latin typeface="HP Simplified" panose="020B0604020204020204" pitchFamily="34" charset="0"/>
              </a:rPr>
              <a:t>HP KEYBOARD WIRELESS</a:t>
            </a:r>
            <a:endParaRPr lang="x-none" sz="750" dirty="0">
              <a:solidFill>
                <a:schemeClr val="tx1">
                  <a:lumMod val="50000"/>
                  <a:lumOff val="50000"/>
                </a:schemeClr>
              </a:solidFill>
            </a:endParaRPr>
          </a:p>
        </p:txBody>
      </p:sp>
      <p:sp>
        <p:nvSpPr>
          <p:cNvPr id="164" name="TextBox 163">
            <a:extLst>
              <a:ext uri="{FF2B5EF4-FFF2-40B4-BE49-F238E27FC236}">
                <a16:creationId xmlns:a16="http://schemas.microsoft.com/office/drawing/2014/main" xmlns="" id="{39EF3A8B-636F-42AD-B53A-9630CF57012A}"/>
              </a:ext>
            </a:extLst>
          </p:cNvPr>
          <p:cNvSpPr txBox="1"/>
          <p:nvPr/>
        </p:nvSpPr>
        <p:spPr>
          <a:xfrm>
            <a:off x="1075029" y="2326964"/>
            <a:ext cx="2278507" cy="211900"/>
          </a:xfrm>
          <a:prstGeom prst="rect">
            <a:avLst/>
          </a:prstGeom>
          <a:noFill/>
        </p:spPr>
        <p:txBody>
          <a:bodyPr wrap="square">
            <a:spAutoFit/>
          </a:bodyPr>
          <a:lstStyle/>
          <a:p>
            <a:pPr algn="ctr"/>
            <a:r>
              <a:rPr lang="en-GB" sz="750" dirty="0">
                <a:solidFill>
                  <a:schemeClr val="tx1">
                    <a:lumMod val="50000"/>
                    <a:lumOff val="50000"/>
                  </a:schemeClr>
                </a:solidFill>
                <a:latin typeface="HP Simplified" panose="020B0604020204020204" pitchFamily="34" charset="0"/>
              </a:rPr>
              <a:t>HP KEYBOARD &amp; MOUSE WIRED USB</a:t>
            </a:r>
            <a:endParaRPr lang="x-none" sz="750" dirty="0">
              <a:solidFill>
                <a:schemeClr val="tx1">
                  <a:lumMod val="50000"/>
                  <a:lumOff val="50000"/>
                </a:schemeClr>
              </a:solidFill>
            </a:endParaRPr>
          </a:p>
        </p:txBody>
      </p:sp>
      <p:sp>
        <p:nvSpPr>
          <p:cNvPr id="165" name="TextBox 164">
            <a:extLst>
              <a:ext uri="{FF2B5EF4-FFF2-40B4-BE49-F238E27FC236}">
                <a16:creationId xmlns:a16="http://schemas.microsoft.com/office/drawing/2014/main" xmlns="" id="{DD2FD9CA-BE54-4FB5-81CD-28A0A4C60B9D}"/>
              </a:ext>
            </a:extLst>
          </p:cNvPr>
          <p:cNvSpPr txBox="1"/>
          <p:nvPr/>
        </p:nvSpPr>
        <p:spPr>
          <a:xfrm>
            <a:off x="-175641" y="3582696"/>
            <a:ext cx="4800624" cy="207749"/>
          </a:xfrm>
          <a:prstGeom prst="rect">
            <a:avLst/>
          </a:prstGeom>
          <a:noFill/>
        </p:spPr>
        <p:txBody>
          <a:bodyPr wrap="square">
            <a:spAutoFit/>
          </a:bodyPr>
          <a:lstStyle/>
          <a:p>
            <a:pPr algn="ctr"/>
            <a:r>
              <a:rPr lang="en-GB" sz="750" dirty="0">
                <a:solidFill>
                  <a:schemeClr val="tx1">
                    <a:lumMod val="50000"/>
                    <a:lumOff val="50000"/>
                  </a:schemeClr>
                </a:solidFill>
                <a:latin typeface="HP Simplified" panose="020B0604020204020204" pitchFamily="34" charset="0"/>
              </a:rPr>
              <a:t>HP KEYBOARD &amp; MOUSE WIRELESS</a:t>
            </a:r>
            <a:endParaRPr lang="x-none" sz="750" dirty="0">
              <a:solidFill>
                <a:schemeClr val="tx1">
                  <a:lumMod val="50000"/>
                  <a:lumOff val="50000"/>
                </a:schemeClr>
              </a:solidFill>
            </a:endParaRPr>
          </a:p>
        </p:txBody>
      </p:sp>
      <p:pic>
        <p:nvPicPr>
          <p:cNvPr id="14" name="Picture 13" descr="A close-up of a keyboard&#10;&#10;Description automatically generated with low confidence">
            <a:extLst>
              <a:ext uri="{FF2B5EF4-FFF2-40B4-BE49-F238E27FC236}">
                <a16:creationId xmlns:a16="http://schemas.microsoft.com/office/drawing/2014/main" xmlns="" id="{358D9A8E-F6AF-484D-B9A1-71F598E0C544}"/>
              </a:ext>
            </a:extLst>
          </p:cNvPr>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2478738" y="5752771"/>
            <a:ext cx="1555242" cy="614172"/>
          </a:xfrm>
          <a:prstGeom prst="rect">
            <a:avLst/>
          </a:prstGeom>
        </p:spPr>
      </p:pic>
      <p:cxnSp>
        <p:nvCxnSpPr>
          <p:cNvPr id="97" name="Straight Connector 96">
            <a:extLst>
              <a:ext uri="{FF2B5EF4-FFF2-40B4-BE49-F238E27FC236}">
                <a16:creationId xmlns:a16="http://schemas.microsoft.com/office/drawing/2014/main" xmlns="" id="{56B9D08B-2126-CEAF-D8B6-E66F6DA86D28}"/>
              </a:ext>
            </a:extLst>
          </p:cNvPr>
          <p:cNvCxnSpPr>
            <a:cxnSpLocks/>
          </p:cNvCxnSpPr>
          <p:nvPr/>
        </p:nvCxnSpPr>
        <p:spPr>
          <a:xfrm>
            <a:off x="6716376" y="4026505"/>
            <a:ext cx="3161842"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00" name="Straight Connector 99">
            <a:extLst>
              <a:ext uri="{FF2B5EF4-FFF2-40B4-BE49-F238E27FC236}">
                <a16:creationId xmlns:a16="http://schemas.microsoft.com/office/drawing/2014/main" xmlns="" id="{B1959FFE-90BE-17C2-D978-23AC02E14006}"/>
              </a:ext>
            </a:extLst>
          </p:cNvPr>
          <p:cNvCxnSpPr>
            <a:cxnSpLocks/>
          </p:cNvCxnSpPr>
          <p:nvPr/>
        </p:nvCxnSpPr>
        <p:spPr>
          <a:xfrm>
            <a:off x="5068" y="3586615"/>
            <a:ext cx="4623825"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02" name="Straight Connector 101">
            <a:extLst>
              <a:ext uri="{FF2B5EF4-FFF2-40B4-BE49-F238E27FC236}">
                <a16:creationId xmlns:a16="http://schemas.microsoft.com/office/drawing/2014/main" xmlns="" id="{0B4BDA67-1AFB-47CE-B9D7-D8FC2E036B50}"/>
              </a:ext>
            </a:extLst>
          </p:cNvPr>
          <p:cNvCxnSpPr>
            <a:cxnSpLocks/>
          </p:cNvCxnSpPr>
          <p:nvPr/>
        </p:nvCxnSpPr>
        <p:spPr>
          <a:xfrm>
            <a:off x="4625085" y="1123845"/>
            <a:ext cx="56783" cy="5389822"/>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03" name="Straight Connector 102">
            <a:extLst>
              <a:ext uri="{FF2B5EF4-FFF2-40B4-BE49-F238E27FC236}">
                <a16:creationId xmlns:a16="http://schemas.microsoft.com/office/drawing/2014/main" xmlns="" id="{657EE313-BAD1-BAE7-F928-1B59F2E7C3A3}"/>
              </a:ext>
            </a:extLst>
          </p:cNvPr>
          <p:cNvCxnSpPr>
            <a:cxnSpLocks/>
          </p:cNvCxnSpPr>
          <p:nvPr/>
        </p:nvCxnSpPr>
        <p:spPr>
          <a:xfrm>
            <a:off x="6691844" y="1268514"/>
            <a:ext cx="49065" cy="5042575"/>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93" name="TextBox 92">
            <a:extLst>
              <a:ext uri="{FF2B5EF4-FFF2-40B4-BE49-F238E27FC236}">
                <a16:creationId xmlns:a16="http://schemas.microsoft.com/office/drawing/2014/main" xmlns="" id="{5014348D-415A-4813-AF88-C05A2FBE06DD}"/>
              </a:ext>
            </a:extLst>
          </p:cNvPr>
          <p:cNvSpPr txBox="1"/>
          <p:nvPr/>
        </p:nvSpPr>
        <p:spPr>
          <a:xfrm>
            <a:off x="1723973" y="4081264"/>
            <a:ext cx="2809210" cy="553998"/>
          </a:xfrm>
          <a:prstGeom prst="rect">
            <a:avLst/>
          </a:prstGeom>
          <a:noFill/>
        </p:spPr>
        <p:txBody>
          <a:bodyPr wrap="square" rtlCol="0">
            <a:spAutoFit/>
          </a:bodyPr>
          <a:lstStyle/>
          <a:p>
            <a:pPr fontAlgn="t"/>
            <a:r>
              <a:rPr lang="en-GB" sz="750" dirty="0">
                <a:solidFill>
                  <a:srgbClr val="000000"/>
                </a:solidFill>
                <a:latin typeface="HP Simplified" panose="020B0604020204020204" pitchFamily="34" charset="0"/>
              </a:rPr>
              <a:t>3L1F0AA HP KEYBOARD AND MOUSE 230, WIRELESS, EXPERIENCE A KEYBOARD AND MOUSE COMBO THAT’S COMFORTABLE, SLEEK AND QUIET. NOW YOU CAN BE AT YOUR MOST EFFICIENT WITH THE LEAST AMOUNT OF NOISE, WHITE</a:t>
            </a:r>
            <a:r>
              <a:rPr lang="en-GB" sz="750" dirty="0">
                <a:latin typeface="HP Simplified" panose="020B0604020204020204" pitchFamily="34" charset="0"/>
              </a:rPr>
              <a:t>, </a:t>
            </a:r>
            <a:r>
              <a:rPr lang="el-GR" sz="750" dirty="0" smtClean="0">
                <a:solidFill>
                  <a:srgbClr val="FF0000"/>
                </a:solidFill>
                <a:latin typeface="HP Simplified" panose="020B0604020204020204" pitchFamily="34" charset="0"/>
              </a:rPr>
              <a:t>37.60 </a:t>
            </a:r>
            <a:r>
              <a:rPr lang="en-GB" sz="750" b="0" i="0" u="none" strike="noStrike" kern="1200" dirty="0" smtClean="0">
                <a:solidFill>
                  <a:srgbClr val="FF0000"/>
                </a:solidFill>
                <a:effectLst/>
                <a:latin typeface="HP Simplified" panose="020B0604020204020204" pitchFamily="34" charset="0"/>
              </a:rPr>
              <a:t>€</a:t>
            </a:r>
            <a:endParaRPr lang="x-none" sz="750" b="0" i="0" u="none" strike="noStrike" dirty="0">
              <a:solidFill>
                <a:srgbClr val="FF0000"/>
              </a:solidFill>
              <a:effectLst/>
              <a:latin typeface="HP Simplified" panose="020B0604020204020204" pitchFamily="34" charset="0"/>
            </a:endParaRPr>
          </a:p>
        </p:txBody>
      </p:sp>
      <p:sp>
        <p:nvSpPr>
          <p:cNvPr id="86" name="TextBox 85">
            <a:extLst>
              <a:ext uri="{FF2B5EF4-FFF2-40B4-BE49-F238E27FC236}">
                <a16:creationId xmlns:a16="http://schemas.microsoft.com/office/drawing/2014/main" xmlns="" id="{422FFFA0-682E-49B1-AFB4-64AE12A9D76A}"/>
              </a:ext>
            </a:extLst>
          </p:cNvPr>
          <p:cNvSpPr txBox="1"/>
          <p:nvPr/>
        </p:nvSpPr>
        <p:spPr>
          <a:xfrm>
            <a:off x="4798284" y="5620171"/>
            <a:ext cx="1893560" cy="669414"/>
          </a:xfrm>
          <a:prstGeom prst="rect">
            <a:avLst/>
          </a:prstGeom>
          <a:noFill/>
        </p:spPr>
        <p:txBody>
          <a:bodyPr wrap="square" rtlCol="0">
            <a:spAutoFit/>
          </a:bodyPr>
          <a:lstStyle/>
          <a:p>
            <a:pPr fontAlgn="t"/>
            <a:r>
              <a:rPr lang="en-GB" sz="750" dirty="0">
                <a:solidFill>
                  <a:srgbClr val="000000"/>
                </a:solidFill>
                <a:latin typeface="HP Simplified" panose="020B0604020204020204" pitchFamily="34" charset="0"/>
              </a:rPr>
              <a:t>3L1E7AA </a:t>
            </a:r>
            <a:r>
              <a:rPr lang="en-GB" sz="750" b="0" i="0" u="none" strike="noStrike" kern="1200" dirty="0">
                <a:solidFill>
                  <a:srgbClr val="000000"/>
                </a:solidFill>
                <a:effectLst/>
                <a:latin typeface="HP Simplified" panose="020B0604020204020204" pitchFamily="34" charset="0"/>
              </a:rPr>
              <a:t>HP KEYBOARD </a:t>
            </a:r>
            <a:r>
              <a:rPr lang="en-US" sz="750" dirty="0">
                <a:solidFill>
                  <a:srgbClr val="000000"/>
                </a:solidFill>
                <a:latin typeface="HP Simplified" panose="020B0604020204020204" pitchFamily="34" charset="0"/>
              </a:rPr>
              <a:t>HP KEYBOARD 230 WIRELESS, STYLISH DESIGN WITH COMFORT IN MIND, EASILY ACTIVATES ALL 12 FUNCTION KEYS WITH JUST ONE CLICK, UP TO 16 MONTHS OF POWER, BLACK</a:t>
            </a:r>
            <a:r>
              <a:rPr lang="en-GB" sz="750" dirty="0">
                <a:latin typeface="HP Simplified" panose="020B0604020204020204" pitchFamily="34" charset="0"/>
              </a:rPr>
              <a:t>, </a:t>
            </a:r>
            <a:r>
              <a:rPr lang="el-GR" sz="750" dirty="0" smtClean="0">
                <a:solidFill>
                  <a:srgbClr val="FF0000"/>
                </a:solidFill>
                <a:latin typeface="HP Simplified" panose="020B0604020204020204" pitchFamily="34" charset="0"/>
              </a:rPr>
              <a:t>35.95 </a:t>
            </a:r>
            <a:r>
              <a:rPr lang="en-GB" sz="750" b="0" i="0" u="none" strike="noStrike" kern="1200" dirty="0" smtClean="0">
                <a:solidFill>
                  <a:srgbClr val="FF0000"/>
                </a:solidFill>
                <a:effectLst/>
                <a:latin typeface="HP Simplified" panose="020B0604020204020204" pitchFamily="34" charset="0"/>
              </a:rPr>
              <a:t>€</a:t>
            </a:r>
            <a:endParaRPr lang="x-none" sz="750" b="0" i="0" u="none" strike="noStrike" dirty="0">
              <a:solidFill>
                <a:srgbClr val="FF0000"/>
              </a:solidFill>
              <a:effectLst/>
              <a:latin typeface="HP Simplified" panose="020B0604020204020204" pitchFamily="34" charset="0"/>
            </a:endParaRPr>
          </a:p>
        </p:txBody>
      </p:sp>
      <p:pic>
        <p:nvPicPr>
          <p:cNvPr id="20" name="Picture 19"/>
          <p:cNvPicPr>
            <a:picLocks noChangeAspect="1"/>
          </p:cNvPicPr>
          <p:nvPr/>
        </p:nvPicPr>
        <p:blipFill>
          <a:blip r:embed="rId9" cstate="email">
            <a:extLst>
              <a:ext uri="{28A0092B-C50C-407E-A947-70E740481C1C}">
                <a14:useLocalDpi xmlns:a14="http://schemas.microsoft.com/office/drawing/2010/main"/>
              </a:ext>
            </a:extLst>
          </a:blip>
          <a:stretch>
            <a:fillRect/>
          </a:stretch>
        </p:blipFill>
        <p:spPr>
          <a:xfrm>
            <a:off x="5042224" y="5060220"/>
            <a:ext cx="1327236" cy="457020"/>
          </a:xfrm>
          <a:prstGeom prst="rect">
            <a:avLst/>
          </a:prstGeom>
        </p:spPr>
      </p:pic>
      <p:pic>
        <p:nvPicPr>
          <p:cNvPr id="3078" name="Picture 6" descr="HP 650 Wireless Keyboard and Mouse Combo | HP® Africa"/>
          <p:cNvPicPr>
            <a:picLocks noChangeAspect="1" noChangeArrowheads="1"/>
          </p:cNvPicPr>
          <p:nvPr/>
        </p:nvPicPr>
        <p:blipFill>
          <a:blip r:embed="rId10" cstate="email">
            <a:extLst>
              <a:ext uri="{28A0092B-C50C-407E-A947-70E740481C1C}">
                <a14:useLocalDpi xmlns:a14="http://schemas.microsoft.com/office/drawing/2010/main"/>
              </a:ext>
            </a:extLst>
          </a:blip>
          <a:srcRect/>
          <a:stretch>
            <a:fillRect/>
          </a:stretch>
        </p:blipFill>
        <p:spPr bwMode="auto">
          <a:xfrm>
            <a:off x="4628895" y="3915"/>
            <a:ext cx="2074996" cy="1406949"/>
          </a:xfrm>
          <a:prstGeom prst="rect">
            <a:avLst/>
          </a:prstGeom>
          <a:noFill/>
          <a:extLst>
            <a:ext uri="{909E8E84-426E-40DD-AFC4-6F175D3DCCD1}">
              <a14:hiddenFill xmlns:a14="http://schemas.microsoft.com/office/drawing/2010/main">
                <a:solidFill>
                  <a:srgbClr val="FFFFFF"/>
                </a:solidFill>
              </a14:hiddenFill>
            </a:ext>
          </a:extLst>
        </p:spPr>
      </p:pic>
      <p:sp>
        <p:nvSpPr>
          <p:cNvPr id="76" name="Rectangle 75"/>
          <p:cNvSpPr/>
          <p:nvPr/>
        </p:nvSpPr>
        <p:spPr>
          <a:xfrm>
            <a:off x="0" y="6392517"/>
            <a:ext cx="9905999" cy="465483"/>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HP Simplified" panose="020B0604020204020204" pitchFamily="34" charset="0"/>
            </a:endParaRPr>
          </a:p>
        </p:txBody>
      </p:sp>
      <p:sp>
        <p:nvSpPr>
          <p:cNvPr id="80" name="Rectangle 79"/>
          <p:cNvSpPr/>
          <p:nvPr/>
        </p:nvSpPr>
        <p:spPr>
          <a:xfrm>
            <a:off x="6575753" y="6411375"/>
            <a:ext cx="1035460" cy="369332"/>
          </a:xfrm>
          <a:prstGeom prst="rect">
            <a:avLst/>
          </a:prstGeom>
        </p:spPr>
        <p:txBody>
          <a:bodyPr wrap="square">
            <a:spAutoFit/>
          </a:bodyPr>
          <a:lstStyle/>
          <a:p>
            <a:pPr algn="ctr"/>
            <a:r>
              <a:rPr lang="en-US" sz="600" dirty="0">
                <a:latin typeface="HP Simplified" panose="020B0604020204020204" pitchFamily="34" charset="0"/>
                <a:cs typeface="Calibri" pitchFamily="34" charset="0"/>
              </a:rPr>
              <a:t>Call now on</a:t>
            </a:r>
            <a:r>
              <a:rPr lang="en-US" sz="600" dirty="0" smtClean="0">
                <a:latin typeface="HP Simplified" panose="020B0604020204020204" pitchFamily="34" charset="0"/>
                <a:cs typeface="Calibri" pitchFamily="34" charset="0"/>
              </a:rPr>
              <a:t>:</a:t>
            </a:r>
            <a:endParaRPr lang="en-US" sz="600" dirty="0">
              <a:latin typeface="HP Simplified" panose="020B0604020204020204" pitchFamily="34" charset="0"/>
              <a:cs typeface="Calibri" pitchFamily="34" charset="0"/>
            </a:endParaRPr>
          </a:p>
          <a:p>
            <a:pPr algn="ctr"/>
            <a:r>
              <a:rPr lang="en-US" sz="600" dirty="0">
                <a:latin typeface="HP Simplified" panose="020B0604020204020204" pitchFamily="34" charset="0"/>
                <a:cs typeface="Calibri" pitchFamily="34" charset="0"/>
              </a:rPr>
              <a:t>Mail on: </a:t>
            </a:r>
          </a:p>
          <a:p>
            <a:pPr algn="ctr"/>
            <a:endParaRPr lang="en-US" sz="600" dirty="0">
              <a:latin typeface="HP Simplified" panose="020B0604020204020204" pitchFamily="34" charset="0"/>
              <a:cs typeface="Calibri" pitchFamily="34" charset="0"/>
            </a:endParaRPr>
          </a:p>
        </p:txBody>
      </p:sp>
      <p:sp>
        <p:nvSpPr>
          <p:cNvPr id="83" name="Rectangle 82"/>
          <p:cNvSpPr/>
          <p:nvPr/>
        </p:nvSpPr>
        <p:spPr>
          <a:xfrm>
            <a:off x="-6031" y="6393880"/>
            <a:ext cx="3994403" cy="461665"/>
          </a:xfrm>
          <a:prstGeom prst="rect">
            <a:avLst/>
          </a:prstGeom>
          <a:ln>
            <a:no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600" dirty="0">
                <a:latin typeface="HP Simplified" panose="020B0604020204020204" pitchFamily="34" charset="0"/>
                <a:cs typeface="Calibri" pitchFamily="34" charset="0"/>
              </a:rPr>
              <a:t>Prices, promotions, specifications, availability and terms of offers may change without notice. Despite our best efforts, </a:t>
            </a:r>
          </a:p>
          <a:p>
            <a:pPr algn="just"/>
            <a:r>
              <a:rPr lang="en-GB" sz="600" dirty="0">
                <a:latin typeface="HP Simplified" panose="020B0604020204020204" pitchFamily="34" charset="0"/>
                <a:cs typeface="Calibri" pitchFamily="34" charset="0"/>
              </a:rPr>
              <a:t>a small number of items may contain pricing, typography, or photography errors. Correct prices and promotions are validated at the time your order is placed. Recycling fees are not included in the Dealer &amp; Retail File. Delivery and installation charges are not included. </a:t>
            </a:r>
            <a:r>
              <a:rPr lang="en-US" sz="600" dirty="0">
                <a:latin typeface="HP Simplified" panose="020B0604020204020204" pitchFamily="34" charset="0"/>
                <a:cs typeface="Calibri" pitchFamily="34" charset="0"/>
              </a:rPr>
              <a:t>Products' warranty is the warranty given by the manufacturer.</a:t>
            </a:r>
            <a:r>
              <a:rPr lang="en-GB" sz="600" dirty="0">
                <a:latin typeface="HP Simplified" panose="020B0604020204020204" pitchFamily="34" charset="0"/>
                <a:cs typeface="Calibri" pitchFamily="34" charset="0"/>
              </a:rPr>
              <a:t>  VAT is </a:t>
            </a:r>
            <a:r>
              <a:rPr lang="en-GB" sz="600" dirty="0" smtClean="0">
                <a:latin typeface="HP Simplified" panose="020B0604020204020204" pitchFamily="34" charset="0"/>
                <a:cs typeface="Calibri" pitchFamily="34" charset="0"/>
              </a:rPr>
              <a:t>included</a:t>
            </a:r>
            <a:endParaRPr lang="en-GB" sz="600" dirty="0">
              <a:latin typeface="HP Simplified" panose="020B0604020204020204" pitchFamily="34" charset="0"/>
              <a:cs typeface="Calibri" pitchFamily="34" charset="0"/>
            </a:endParaRPr>
          </a:p>
        </p:txBody>
      </p:sp>
      <p:sp>
        <p:nvSpPr>
          <p:cNvPr id="11" name="Rectangle 10"/>
          <p:cNvSpPr/>
          <p:nvPr/>
        </p:nvSpPr>
        <p:spPr>
          <a:xfrm>
            <a:off x="1044" y="5532471"/>
            <a:ext cx="4545855" cy="323165"/>
          </a:xfrm>
          <a:prstGeom prst="rect">
            <a:avLst/>
          </a:prstGeom>
        </p:spPr>
        <p:txBody>
          <a:bodyPr wrap="square">
            <a:spAutoFit/>
          </a:bodyPr>
          <a:lstStyle/>
          <a:p>
            <a:r>
              <a:rPr lang="en-GB" sz="750" dirty="0">
                <a:solidFill>
                  <a:schemeClr val="tx1">
                    <a:lumMod val="50000"/>
                    <a:lumOff val="50000"/>
                  </a:schemeClr>
                </a:solidFill>
                <a:latin typeface="HP Simplified" panose="020B0604020204020204" pitchFamily="34" charset="0"/>
              </a:rPr>
              <a:t>Boost your productivity, make a stylish IT choice, and get integrated security features with the HP USB Slim Smartcard Keyboard,</a:t>
            </a:r>
            <a:endParaRPr lang="en-US" sz="750" dirty="0">
              <a:solidFill>
                <a:schemeClr val="tx1">
                  <a:lumMod val="50000"/>
                  <a:lumOff val="50000"/>
                </a:schemeClr>
              </a:solidFill>
              <a:latin typeface="HP Simplified" panose="020B0604020204020204" pitchFamily="34" charset="0"/>
            </a:endParaRPr>
          </a:p>
        </p:txBody>
      </p:sp>
      <p:pic>
        <p:nvPicPr>
          <p:cNvPr id="104" name="Picture 103">
            <a:extLst>
              <a:ext uri="{FF2B5EF4-FFF2-40B4-BE49-F238E27FC236}">
                <a16:creationId xmlns:a16="http://schemas.microsoft.com/office/drawing/2014/main" xmlns="" id="{0C24D82C-D2FE-4ABE-8243-D754060F717F}"/>
              </a:ext>
            </a:extLst>
          </p:cNvPr>
          <p:cNvPicPr>
            <a:picLocks noChangeAspect="1"/>
          </p:cNvPicPr>
          <p:nvPr/>
        </p:nvPicPr>
        <p:blipFill>
          <a:blip r:embed="rId11">
            <a:duotone>
              <a:schemeClr val="accent2">
                <a:shade val="45000"/>
                <a:satMod val="135000"/>
              </a:schemeClr>
              <a:prstClr val="white"/>
            </a:duotone>
            <a:extLst>
              <a:ext uri="{28A0092B-C50C-407E-A947-70E740481C1C}">
                <a14:useLocalDpi xmlns:a14="http://schemas.microsoft.com/office/drawing/2010/main"/>
              </a:ext>
            </a:extLst>
          </a:blip>
          <a:stretch>
            <a:fillRect/>
          </a:stretch>
        </p:blipFill>
        <p:spPr>
          <a:xfrm>
            <a:off x="6693000" y="935"/>
            <a:ext cx="3212999" cy="371241"/>
          </a:xfrm>
          <a:prstGeom prst="rect">
            <a:avLst/>
          </a:prstGeom>
        </p:spPr>
      </p:pic>
      <p:sp>
        <p:nvSpPr>
          <p:cNvPr id="105" name="Rectangle 104"/>
          <p:cNvSpPr/>
          <p:nvPr/>
        </p:nvSpPr>
        <p:spPr>
          <a:xfrm>
            <a:off x="7688381" y="9098"/>
            <a:ext cx="1508279" cy="338554"/>
          </a:xfrm>
          <a:prstGeom prst="rect">
            <a:avLst/>
          </a:prstGeom>
        </p:spPr>
        <p:txBody>
          <a:bodyPr wrap="square">
            <a:spAutoFit/>
          </a:bodyPr>
          <a:lstStyle/>
          <a:p>
            <a:r>
              <a:rPr lang="en-GB" sz="800" dirty="0">
                <a:latin typeface="HP Simplified" panose="020B0604020204020204" pitchFamily="34" charset="0"/>
              </a:rPr>
              <a:t>HP ACCESSORIES &amp; OPTIONS  </a:t>
            </a:r>
          </a:p>
          <a:p>
            <a:r>
              <a:rPr lang="en-GB" sz="800" dirty="0">
                <a:solidFill>
                  <a:schemeClr val="bg1"/>
                </a:solidFill>
                <a:latin typeface="HP Simplified" panose="020B0604020204020204" pitchFamily="34" charset="0"/>
              </a:rPr>
              <a:t>HEADPHONES &amp; SPEAKERS</a:t>
            </a:r>
            <a:r>
              <a:rPr lang="en-GB" sz="800" dirty="0">
                <a:latin typeface="HP Simplified" panose="020B0604020204020204" pitchFamily="34" charset="0"/>
              </a:rPr>
              <a:t>   </a:t>
            </a:r>
          </a:p>
        </p:txBody>
      </p:sp>
      <p:pic>
        <p:nvPicPr>
          <p:cNvPr id="107" name="Picture 2" descr="HP 350 Bluetooth 5 Speaker">
            <a:extLst>
              <a:ext uri="{FF2B5EF4-FFF2-40B4-BE49-F238E27FC236}">
                <a16:creationId xmlns:a16="http://schemas.microsoft.com/office/drawing/2014/main" xmlns="" id="{DACEB8AA-42FF-2385-3C42-59517353C6E1}"/>
              </a:ext>
            </a:extLst>
          </p:cNvPr>
          <p:cNvPicPr>
            <a:picLocks noChangeAspect="1" noChangeArrowheads="1"/>
          </p:cNvPicPr>
          <p:nvPr/>
        </p:nvPicPr>
        <p:blipFill rotWithShape="1">
          <a:blip r:embed="rId12">
            <a:extLst>
              <a:ext uri="{28A0092B-C50C-407E-A947-70E740481C1C}">
                <a14:useLocalDpi xmlns:a14="http://schemas.microsoft.com/office/drawing/2010/main"/>
              </a:ext>
            </a:extLst>
          </a:blip>
          <a:srcRect b="95115"/>
          <a:stretch/>
        </p:blipFill>
        <p:spPr bwMode="auto">
          <a:xfrm>
            <a:off x="6698142" y="366588"/>
            <a:ext cx="3206057" cy="1245941"/>
          </a:xfrm>
          <a:prstGeom prst="rect">
            <a:avLst/>
          </a:prstGeom>
          <a:noFill/>
          <a:extLst>
            <a:ext uri="{909E8E84-426E-40DD-AFC4-6F175D3DCCD1}">
              <a14:hiddenFill xmlns:a14="http://schemas.microsoft.com/office/drawing/2010/main">
                <a:solidFill>
                  <a:srgbClr val="FFFFFF"/>
                </a:solidFill>
              </a14:hiddenFill>
            </a:ext>
          </a:extLst>
        </p:spPr>
      </p:pic>
      <p:pic>
        <p:nvPicPr>
          <p:cNvPr id="108" name="Picture 2" descr="HP 350 Bluetooth 5 Speaker">
            <a:extLst>
              <a:ext uri="{FF2B5EF4-FFF2-40B4-BE49-F238E27FC236}">
                <a16:creationId xmlns:a16="http://schemas.microsoft.com/office/drawing/2014/main" xmlns="" id="{77E5A2AF-9554-DE45-9B8E-21333F1C177C}"/>
              </a:ext>
            </a:extLst>
          </p:cNvPr>
          <p:cNvPicPr>
            <a:picLocks noChangeAspect="1" noChangeArrowheads="1"/>
          </p:cNvPicPr>
          <p:nvPr/>
        </p:nvPicPr>
        <p:blipFill>
          <a:blip r:embed="rId13" cstate="email">
            <a:extLst>
              <a:ext uri="{28A0092B-C50C-407E-A947-70E740481C1C}">
                <a14:useLocalDpi xmlns:a14="http://schemas.microsoft.com/office/drawing/2010/main"/>
              </a:ext>
            </a:extLst>
          </a:blip>
          <a:srcRect/>
          <a:stretch>
            <a:fillRect/>
          </a:stretch>
        </p:blipFill>
        <p:spPr bwMode="auto">
          <a:xfrm>
            <a:off x="7712323" y="420764"/>
            <a:ext cx="2192776" cy="679034"/>
          </a:xfrm>
          <a:prstGeom prst="rect">
            <a:avLst/>
          </a:prstGeom>
          <a:noFill/>
          <a:extLst>
            <a:ext uri="{909E8E84-426E-40DD-AFC4-6F175D3DCCD1}">
              <a14:hiddenFill xmlns:a14="http://schemas.microsoft.com/office/drawing/2010/main">
                <a:solidFill>
                  <a:srgbClr val="FFFFFF"/>
                </a:solidFill>
              </a14:hiddenFill>
            </a:ext>
          </a:extLst>
        </p:spPr>
      </p:pic>
      <p:sp>
        <p:nvSpPr>
          <p:cNvPr id="109" name="TextBox 21"/>
          <p:cNvSpPr txBox="1">
            <a:spLocks noChangeArrowheads="1"/>
          </p:cNvSpPr>
          <p:nvPr/>
        </p:nvSpPr>
        <p:spPr bwMode="auto">
          <a:xfrm>
            <a:off x="8768515" y="1085035"/>
            <a:ext cx="1142882" cy="207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fontAlgn="ctr">
              <a:lnSpc>
                <a:spcPct val="100000"/>
              </a:lnSpc>
              <a:spcBef>
                <a:spcPct val="0"/>
              </a:spcBef>
              <a:buNone/>
            </a:pPr>
            <a:r>
              <a:rPr lang="en-US" sz="750" dirty="0">
                <a:latin typeface="HP Simplified" panose="020B0604020204020204" pitchFamily="34" charset="0"/>
              </a:rPr>
              <a:t>2D802AA </a:t>
            </a:r>
            <a:r>
              <a:rPr lang="en-US" altLang="en-US" sz="750" dirty="0">
                <a:latin typeface="HP Simplified" panose="020B0604020204020204" pitchFamily="34" charset="0"/>
              </a:rPr>
              <a:t>BLACK </a:t>
            </a:r>
            <a:r>
              <a:rPr lang="el-GR" altLang="en-US" sz="750" dirty="0" smtClean="0">
                <a:solidFill>
                  <a:srgbClr val="FF0000"/>
                </a:solidFill>
                <a:latin typeface="HP Simplified" panose="020B0604020204020204" pitchFamily="34" charset="0"/>
              </a:rPr>
              <a:t>25.50 </a:t>
            </a:r>
            <a:r>
              <a:rPr lang="en-US" altLang="en-US" sz="750" dirty="0" smtClean="0">
                <a:solidFill>
                  <a:srgbClr val="FF0000"/>
                </a:solidFill>
                <a:latin typeface="HP Simplified" panose="020B0604020204020204" pitchFamily="34" charset="0"/>
              </a:rPr>
              <a:t>€</a:t>
            </a:r>
            <a:r>
              <a:rPr lang="en-US" altLang="en-US" sz="750" dirty="0" smtClean="0">
                <a:latin typeface="HP Simplified" panose="020B0604020204020204" pitchFamily="34" charset="0"/>
              </a:rPr>
              <a:t>  </a:t>
            </a:r>
            <a:endParaRPr lang="en-US" altLang="en-US" sz="750" dirty="0">
              <a:latin typeface="HP Simplified" panose="020B0604020204020204" pitchFamily="34" charset="0"/>
            </a:endParaRPr>
          </a:p>
        </p:txBody>
      </p:sp>
      <p:sp>
        <p:nvSpPr>
          <p:cNvPr id="110" name="TextBox 109">
            <a:extLst>
              <a:ext uri="{FF2B5EF4-FFF2-40B4-BE49-F238E27FC236}">
                <a16:creationId xmlns:a16="http://schemas.microsoft.com/office/drawing/2014/main" xmlns="" id="{CAEE0B3D-D6C6-4D5F-9C70-A6D1B9DE0645}"/>
              </a:ext>
            </a:extLst>
          </p:cNvPr>
          <p:cNvSpPr txBox="1"/>
          <p:nvPr/>
        </p:nvSpPr>
        <p:spPr>
          <a:xfrm>
            <a:off x="6709639" y="366829"/>
            <a:ext cx="1135642" cy="1131079"/>
          </a:xfrm>
          <a:prstGeom prst="rect">
            <a:avLst/>
          </a:prstGeom>
          <a:noFill/>
        </p:spPr>
        <p:txBody>
          <a:bodyPr wrap="square">
            <a:spAutoFit/>
          </a:bodyPr>
          <a:lstStyle/>
          <a:p>
            <a:r>
              <a:rPr lang="en-GB" sz="750" dirty="0">
                <a:solidFill>
                  <a:schemeClr val="tx1">
                    <a:lumMod val="50000"/>
                    <a:lumOff val="50000"/>
                  </a:schemeClr>
                </a:solidFill>
                <a:latin typeface="HP Simplified" panose="020B0604020204020204" pitchFamily="34" charset="0"/>
              </a:rPr>
              <a:t>Go wherever your music takes you with the perfectly portable HP 350 Bluetooth5 speaker. Listen to music or take a call, hands-free, using the built-in mic with noise reduction.</a:t>
            </a:r>
          </a:p>
        </p:txBody>
      </p:sp>
      <p:sp>
        <p:nvSpPr>
          <p:cNvPr id="34" name="Rectangle 33"/>
          <p:cNvSpPr/>
          <p:nvPr/>
        </p:nvSpPr>
        <p:spPr>
          <a:xfrm>
            <a:off x="7945367" y="1275797"/>
            <a:ext cx="1154483" cy="207749"/>
          </a:xfrm>
          <a:prstGeom prst="rect">
            <a:avLst/>
          </a:prstGeom>
        </p:spPr>
        <p:txBody>
          <a:bodyPr wrap="none">
            <a:spAutoFit/>
          </a:bodyPr>
          <a:lstStyle/>
          <a:p>
            <a:pPr fontAlgn="ctr">
              <a:lnSpc>
                <a:spcPct val="100000"/>
              </a:lnSpc>
              <a:spcBef>
                <a:spcPct val="0"/>
              </a:spcBef>
              <a:buNone/>
            </a:pPr>
            <a:r>
              <a:rPr lang="en-US" sz="750" dirty="0">
                <a:latin typeface="HP Simplified" panose="020B0604020204020204" pitchFamily="34" charset="0"/>
              </a:rPr>
              <a:t>2D803AA BLUE </a:t>
            </a:r>
            <a:r>
              <a:rPr lang="el-GR" sz="750" dirty="0" smtClean="0">
                <a:solidFill>
                  <a:srgbClr val="FF0000"/>
                </a:solidFill>
                <a:latin typeface="HP Simplified" panose="020B0604020204020204" pitchFamily="34" charset="0"/>
              </a:rPr>
              <a:t>23.10 </a:t>
            </a:r>
            <a:r>
              <a:rPr lang="en-US" altLang="en-US" sz="750" dirty="0" smtClean="0">
                <a:solidFill>
                  <a:srgbClr val="FF0000"/>
                </a:solidFill>
                <a:latin typeface="HP Simplified" panose="020B0604020204020204" pitchFamily="34" charset="0"/>
              </a:rPr>
              <a:t>€</a:t>
            </a:r>
            <a:r>
              <a:rPr lang="en-US" altLang="en-US" sz="750" dirty="0" smtClean="0">
                <a:latin typeface="HP Simplified" panose="020B0604020204020204" pitchFamily="34" charset="0"/>
              </a:rPr>
              <a:t>   </a:t>
            </a:r>
            <a:endParaRPr lang="en-US" altLang="en-US" sz="750" dirty="0">
              <a:latin typeface="HP Simplified" panose="020B0604020204020204" pitchFamily="34" charset="0"/>
            </a:endParaRPr>
          </a:p>
        </p:txBody>
      </p:sp>
      <p:pic>
        <p:nvPicPr>
          <p:cNvPr id="111" name="Picture 110" descr="A picture containing indoor, black&#10;&#10;Description automatically generated">
            <a:extLst>
              <a:ext uri="{FF2B5EF4-FFF2-40B4-BE49-F238E27FC236}">
                <a16:creationId xmlns:a16="http://schemas.microsoft.com/office/drawing/2014/main" xmlns="" id="{24C243D3-6AE0-4190-B95B-06DC28B59A58}"/>
              </a:ext>
            </a:extLst>
          </p:cNvPr>
          <p:cNvPicPr>
            <a:picLocks noChangeAspect="1"/>
          </p:cNvPicPr>
          <p:nvPr/>
        </p:nvPicPr>
        <p:blipFill>
          <a:blip r:embed="rId14" cstate="email">
            <a:extLst>
              <a:ext uri="{28A0092B-C50C-407E-A947-70E740481C1C}">
                <a14:useLocalDpi xmlns:a14="http://schemas.microsoft.com/office/drawing/2010/main"/>
              </a:ext>
            </a:extLst>
          </a:blip>
          <a:stretch>
            <a:fillRect/>
          </a:stretch>
        </p:blipFill>
        <p:spPr>
          <a:xfrm>
            <a:off x="7204649" y="1954972"/>
            <a:ext cx="551059" cy="590420"/>
          </a:xfrm>
          <a:prstGeom prst="rect">
            <a:avLst/>
          </a:prstGeom>
        </p:spPr>
      </p:pic>
      <p:sp>
        <p:nvSpPr>
          <p:cNvPr id="112" name="TextBox 111">
            <a:extLst>
              <a:ext uri="{FF2B5EF4-FFF2-40B4-BE49-F238E27FC236}">
                <a16:creationId xmlns:a16="http://schemas.microsoft.com/office/drawing/2014/main" xmlns="" id="{5C2FB466-CAF4-41C6-92FC-A772C3DF2DCD}"/>
              </a:ext>
            </a:extLst>
          </p:cNvPr>
          <p:cNvSpPr txBox="1"/>
          <p:nvPr/>
        </p:nvSpPr>
        <p:spPr>
          <a:xfrm>
            <a:off x="7902587" y="1953399"/>
            <a:ext cx="1940798" cy="669414"/>
          </a:xfrm>
          <a:prstGeom prst="rect">
            <a:avLst/>
          </a:prstGeom>
          <a:noFill/>
        </p:spPr>
        <p:txBody>
          <a:bodyPr wrap="square">
            <a:spAutoFit/>
          </a:bodyPr>
          <a:lstStyle/>
          <a:p>
            <a:r>
              <a:rPr lang="en-GB" sz="750" b="0" i="0" u="none" strike="noStrike" dirty="0">
                <a:solidFill>
                  <a:srgbClr val="363636"/>
                </a:solidFill>
                <a:effectLst/>
                <a:latin typeface="HP Simplified" panose="020B0604020204020204" pitchFamily="34" charset="0"/>
              </a:rPr>
              <a:t>2D799AA</a:t>
            </a:r>
            <a:r>
              <a:rPr lang="en-GB" sz="750" dirty="0">
                <a:latin typeface="HP Simplified" panose="020B0604020204020204" pitchFamily="34" charset="0"/>
              </a:rPr>
              <a:t> </a:t>
            </a:r>
            <a:r>
              <a:rPr lang="en-GB" sz="750" b="0" i="0" u="none" strike="noStrike" dirty="0">
                <a:solidFill>
                  <a:srgbClr val="363636"/>
                </a:solidFill>
                <a:effectLst/>
                <a:latin typeface="HP Simplified" panose="020B0604020204020204" pitchFamily="34" charset="0"/>
              </a:rPr>
              <a:t>HP SPEAKER 360 BLUETTOTH, WHEREVER YOUR MUSIC TAKES YOU WITH THE PERFECTLY PORTABLE BLUETOOTH  SPEAKER, WATER-RESISTANT AND DUST-RESISTANT RATING, BLACK,</a:t>
            </a:r>
            <a:r>
              <a:rPr lang="en-GB" sz="750" dirty="0">
                <a:latin typeface="HP Simplified" panose="020B0604020204020204" pitchFamily="34" charset="0"/>
              </a:rPr>
              <a:t> </a:t>
            </a:r>
            <a:r>
              <a:rPr lang="el-GR" sz="750" b="0" i="0" u="none" strike="noStrike" dirty="0" smtClean="0">
                <a:solidFill>
                  <a:srgbClr val="FF0000"/>
                </a:solidFill>
                <a:effectLst/>
                <a:latin typeface="HP Simplified" panose="020B0604020204020204" pitchFamily="34" charset="0"/>
              </a:rPr>
              <a:t>25.50 </a:t>
            </a:r>
            <a:r>
              <a:rPr lang="en-GB" sz="750" b="0" i="0" u="none" strike="noStrike" dirty="0" smtClean="0">
                <a:solidFill>
                  <a:srgbClr val="FF0000"/>
                </a:solidFill>
                <a:effectLst/>
                <a:latin typeface="HP Simplified" panose="020B0604020204020204" pitchFamily="34" charset="0"/>
              </a:rPr>
              <a:t>€</a:t>
            </a:r>
            <a:endParaRPr lang="x-none" sz="750" dirty="0">
              <a:solidFill>
                <a:srgbClr val="FF0000"/>
              </a:solidFill>
              <a:latin typeface="HP Simplified" panose="020B0604020204020204" pitchFamily="34" charset="0"/>
            </a:endParaRPr>
          </a:p>
        </p:txBody>
      </p:sp>
      <p:sp>
        <p:nvSpPr>
          <p:cNvPr id="116" name="TextBox 64"/>
          <p:cNvSpPr txBox="1">
            <a:spLocks noChangeArrowheads="1"/>
          </p:cNvSpPr>
          <p:nvPr/>
        </p:nvSpPr>
        <p:spPr bwMode="auto">
          <a:xfrm>
            <a:off x="7942680" y="2849423"/>
            <a:ext cx="1810919" cy="9002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lnSpc>
                <a:spcPct val="100000"/>
              </a:lnSpc>
              <a:spcBef>
                <a:spcPct val="0"/>
              </a:spcBef>
              <a:buNone/>
            </a:pPr>
            <a:r>
              <a:rPr lang="en-US" sz="750" dirty="0">
                <a:latin typeface="HP Simplified" panose="020B0604020204020204" pitchFamily="34" charset="0"/>
              </a:rPr>
              <a:t>6MF36AA HP HEADSET OMEN MIND-FRAME PRIME HEADSET, MICROPHONE, BUILT IN VIRTUAL SURROUND SOUND AUDIO CHIP POWERED BY C-MEDIA XEAR, OMEN'S ACTIVE EAR CUP COOLING TECHNOLOGY, COMPATIBLE WITH PCs WITH USB-A PORT, 1YW, WHITE, </a:t>
            </a:r>
            <a:r>
              <a:rPr lang="el-GR" sz="750" dirty="0" smtClean="0">
                <a:solidFill>
                  <a:srgbClr val="FF0000"/>
                </a:solidFill>
                <a:latin typeface="HP Simplified" panose="020B0604020204020204" pitchFamily="34" charset="0"/>
              </a:rPr>
              <a:t>154.60 </a:t>
            </a:r>
            <a:r>
              <a:rPr lang="en-US" sz="750" dirty="0" smtClean="0">
                <a:solidFill>
                  <a:srgbClr val="FF0000"/>
                </a:solidFill>
                <a:latin typeface="HP Simplified" panose="020B0604020204020204" pitchFamily="34" charset="0"/>
              </a:rPr>
              <a:t>€</a:t>
            </a:r>
            <a:endParaRPr lang="en-US" altLang="en-US" sz="750" dirty="0">
              <a:solidFill>
                <a:srgbClr val="FF0000"/>
              </a:solidFill>
              <a:latin typeface="HP Simplified" panose="020B0604020204020204" pitchFamily="34" charset="0"/>
            </a:endParaRPr>
          </a:p>
        </p:txBody>
      </p:sp>
      <p:sp>
        <p:nvSpPr>
          <p:cNvPr id="85" name="Rectangle 84"/>
          <p:cNvSpPr/>
          <p:nvPr/>
        </p:nvSpPr>
        <p:spPr>
          <a:xfrm>
            <a:off x="-6032" y="1038833"/>
            <a:ext cx="4628629" cy="323165"/>
          </a:xfrm>
          <a:prstGeom prst="rect">
            <a:avLst/>
          </a:prstGeom>
        </p:spPr>
        <p:txBody>
          <a:bodyPr wrap="square">
            <a:spAutoFit/>
          </a:bodyPr>
          <a:lstStyle/>
          <a:p>
            <a:r>
              <a:rPr lang="en-US" sz="750" dirty="0">
                <a:solidFill>
                  <a:schemeClr val="tx1">
                    <a:lumMod val="50000"/>
                    <a:lumOff val="50000"/>
                  </a:schemeClr>
                </a:solidFill>
                <a:latin typeface="HP Simplified" panose="020B0604020204020204" pitchFamily="34" charset="0"/>
              </a:rPr>
              <a:t>Pick up and go with this perfect plug-in-play companion, a comfortable keyboard with all the bells and whistles for wherever your journey takes you.</a:t>
            </a:r>
          </a:p>
        </p:txBody>
      </p:sp>
      <p:sp>
        <p:nvSpPr>
          <p:cNvPr id="79" name="TextBox 78">
            <a:extLst>
              <a:ext uri="{FF2B5EF4-FFF2-40B4-BE49-F238E27FC236}">
                <a16:creationId xmlns:a16="http://schemas.microsoft.com/office/drawing/2014/main" xmlns="" id="{6A76EDC6-7B47-4BA4-B094-1D51AB16BAB5}"/>
              </a:ext>
            </a:extLst>
          </p:cNvPr>
          <p:cNvSpPr txBox="1"/>
          <p:nvPr/>
        </p:nvSpPr>
        <p:spPr>
          <a:xfrm>
            <a:off x="787435" y="1935323"/>
            <a:ext cx="1611577" cy="323165"/>
          </a:xfrm>
          <a:prstGeom prst="rect">
            <a:avLst/>
          </a:prstGeom>
          <a:noFill/>
        </p:spPr>
        <p:txBody>
          <a:bodyPr wrap="square" rtlCol="0">
            <a:spAutoFit/>
          </a:bodyPr>
          <a:lstStyle/>
          <a:p>
            <a:pPr fontAlgn="t"/>
            <a:r>
              <a:rPr lang="en-GB" sz="750" dirty="0">
                <a:solidFill>
                  <a:srgbClr val="000000"/>
                </a:solidFill>
                <a:latin typeface="HP Simplified" panose="020B0604020204020204" pitchFamily="34" charset="0"/>
              </a:rPr>
              <a:t>240J7AA </a:t>
            </a:r>
            <a:r>
              <a:rPr lang="en-US" sz="750" dirty="0">
                <a:solidFill>
                  <a:srgbClr val="000000"/>
                </a:solidFill>
                <a:latin typeface="HP Simplified" panose="020B0604020204020204" pitchFamily="34" charset="0"/>
              </a:rPr>
              <a:t>HP KEYBOARD AND MOUSE 150, WIRED, BLACK, </a:t>
            </a:r>
            <a:r>
              <a:rPr lang="el-GR" sz="750" dirty="0" smtClean="0">
                <a:solidFill>
                  <a:srgbClr val="FF0000"/>
                </a:solidFill>
                <a:latin typeface="HP Simplified" panose="020B0604020204020204" pitchFamily="34" charset="0"/>
              </a:rPr>
              <a:t>23.80 </a:t>
            </a:r>
            <a:r>
              <a:rPr lang="en-GB" sz="700" b="0" i="0" u="none" strike="noStrike" kern="1200" dirty="0" smtClean="0">
                <a:solidFill>
                  <a:srgbClr val="FF0000"/>
                </a:solidFill>
                <a:effectLst/>
                <a:latin typeface="HP Simplified" panose="020B0604020204020204" pitchFamily="34" charset="0"/>
              </a:rPr>
              <a:t>€ </a:t>
            </a:r>
            <a:endParaRPr lang="x-none" sz="750" b="0" i="0" u="none" strike="noStrike" dirty="0">
              <a:solidFill>
                <a:srgbClr val="FF0000"/>
              </a:solidFill>
              <a:effectLst/>
              <a:latin typeface="HP Simplified" panose="020B0604020204020204" pitchFamily="34" charset="0"/>
            </a:endParaRPr>
          </a:p>
        </p:txBody>
      </p:sp>
      <p:cxnSp>
        <p:nvCxnSpPr>
          <p:cNvPr id="91" name="Straight Connector 90">
            <a:extLst>
              <a:ext uri="{FF2B5EF4-FFF2-40B4-BE49-F238E27FC236}">
                <a16:creationId xmlns:a16="http://schemas.microsoft.com/office/drawing/2014/main" xmlns="" id="{56B9D08B-2126-CEAF-D8B6-E66F6DA86D28}"/>
              </a:ext>
            </a:extLst>
          </p:cNvPr>
          <p:cNvCxnSpPr/>
          <p:nvPr/>
        </p:nvCxnSpPr>
        <p:spPr>
          <a:xfrm>
            <a:off x="4720976" y="4727131"/>
            <a:ext cx="1879128"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92" name="TextBox 91">
            <a:extLst>
              <a:ext uri="{FF2B5EF4-FFF2-40B4-BE49-F238E27FC236}">
                <a16:creationId xmlns:a16="http://schemas.microsoft.com/office/drawing/2014/main" xmlns="" id="{2A33AF9D-781B-4DBD-A483-CDDD7415282A}"/>
              </a:ext>
            </a:extLst>
          </p:cNvPr>
          <p:cNvSpPr txBox="1"/>
          <p:nvPr/>
        </p:nvSpPr>
        <p:spPr>
          <a:xfrm>
            <a:off x="3767738" y="2945910"/>
            <a:ext cx="3803493" cy="207749"/>
          </a:xfrm>
          <a:prstGeom prst="rect">
            <a:avLst/>
          </a:prstGeom>
          <a:noFill/>
        </p:spPr>
        <p:txBody>
          <a:bodyPr wrap="square">
            <a:spAutoFit/>
          </a:bodyPr>
          <a:lstStyle/>
          <a:p>
            <a:pPr algn="ctr"/>
            <a:r>
              <a:rPr lang="en-GB" sz="750" dirty="0">
                <a:solidFill>
                  <a:schemeClr val="tx1">
                    <a:lumMod val="50000"/>
                    <a:lumOff val="50000"/>
                  </a:schemeClr>
                </a:solidFill>
                <a:latin typeface="HP Simplified" panose="020B0604020204020204" pitchFamily="34" charset="0"/>
              </a:rPr>
              <a:t>HP PAVILION WIRED KEYBOARD</a:t>
            </a:r>
            <a:endParaRPr lang="x-none" sz="750" dirty="0">
              <a:solidFill>
                <a:schemeClr val="tx1">
                  <a:lumMod val="50000"/>
                  <a:lumOff val="50000"/>
                </a:schemeClr>
              </a:solidFill>
            </a:endParaRPr>
          </a:p>
        </p:txBody>
      </p:sp>
      <p:sp>
        <p:nvSpPr>
          <p:cNvPr id="95" name="TextBox 94">
            <a:extLst>
              <a:ext uri="{FF2B5EF4-FFF2-40B4-BE49-F238E27FC236}">
                <a16:creationId xmlns:a16="http://schemas.microsoft.com/office/drawing/2014/main" xmlns="" id="{422FFFA0-682E-49B1-AFB4-64AE12A9D76A}"/>
              </a:ext>
            </a:extLst>
          </p:cNvPr>
          <p:cNvSpPr txBox="1"/>
          <p:nvPr/>
        </p:nvSpPr>
        <p:spPr>
          <a:xfrm>
            <a:off x="4779942" y="3794713"/>
            <a:ext cx="1797496" cy="900246"/>
          </a:xfrm>
          <a:prstGeom prst="rect">
            <a:avLst/>
          </a:prstGeom>
          <a:noFill/>
        </p:spPr>
        <p:txBody>
          <a:bodyPr wrap="square" rtlCol="0">
            <a:spAutoFit/>
          </a:bodyPr>
          <a:lstStyle/>
          <a:p>
            <a:pPr fontAlgn="t"/>
            <a:r>
              <a:rPr lang="en-GB" sz="750" dirty="0">
                <a:solidFill>
                  <a:srgbClr val="000000"/>
                </a:solidFill>
                <a:latin typeface="HP Simplified" panose="020B0604020204020204" pitchFamily="34" charset="0"/>
              </a:rPr>
              <a:t>4CE96AA </a:t>
            </a:r>
            <a:r>
              <a:rPr lang="en-US" sz="750" dirty="0">
                <a:solidFill>
                  <a:srgbClr val="000000"/>
                </a:solidFill>
                <a:latin typeface="HP Simplified" panose="020B0604020204020204" pitchFamily="34" charset="0"/>
              </a:rPr>
              <a:t>HP KEYBOARD PAVILION 300 USB, THREE ZONES, ALL EFFICIENT. BOOST EFFICIENCY AND PRODUCTIVITY WITH AN INCREDIBLE THREE-ZONE KEYBOARD WITH FULL-SIZE ARROW KEYS AND A NU SLIM, APPEALING DESIGN, CHEDDAR BLACK</a:t>
            </a:r>
            <a:r>
              <a:rPr lang="en-GB" sz="750" dirty="0">
                <a:latin typeface="HP Simplified" panose="020B0604020204020204" pitchFamily="34" charset="0"/>
              </a:rPr>
              <a:t>,  </a:t>
            </a:r>
            <a:r>
              <a:rPr lang="el-GR" sz="750" dirty="0" smtClean="0">
                <a:solidFill>
                  <a:srgbClr val="FF0000"/>
                </a:solidFill>
                <a:latin typeface="HP Simplified" panose="020B0604020204020204" pitchFamily="34" charset="0"/>
              </a:rPr>
              <a:t>31.10 </a:t>
            </a:r>
            <a:r>
              <a:rPr lang="en-GB" sz="750" b="0" i="0" u="none" strike="noStrike" kern="1200" dirty="0" smtClean="0">
                <a:solidFill>
                  <a:srgbClr val="FF0000"/>
                </a:solidFill>
                <a:effectLst/>
                <a:latin typeface="HP Simplified" panose="020B0604020204020204" pitchFamily="34" charset="0"/>
              </a:rPr>
              <a:t>€</a:t>
            </a:r>
            <a:endParaRPr lang="x-none" sz="750" b="0" i="0" u="none" strike="noStrike" dirty="0">
              <a:solidFill>
                <a:srgbClr val="FF0000"/>
              </a:solidFill>
              <a:effectLst/>
              <a:latin typeface="HP Simplified" panose="020B0604020204020204" pitchFamily="34" charset="0"/>
            </a:endParaRPr>
          </a:p>
        </p:txBody>
      </p:sp>
      <p:cxnSp>
        <p:nvCxnSpPr>
          <p:cNvPr id="71" name="Straight Connector 70">
            <a:extLst>
              <a:ext uri="{FF2B5EF4-FFF2-40B4-BE49-F238E27FC236}">
                <a16:creationId xmlns:a16="http://schemas.microsoft.com/office/drawing/2014/main" xmlns="" id="{B1959FFE-90BE-17C2-D978-23AC02E14006}"/>
              </a:ext>
            </a:extLst>
          </p:cNvPr>
          <p:cNvCxnSpPr>
            <a:cxnSpLocks/>
          </p:cNvCxnSpPr>
          <p:nvPr/>
        </p:nvCxnSpPr>
        <p:spPr>
          <a:xfrm flipV="1">
            <a:off x="66697" y="2307510"/>
            <a:ext cx="4519280" cy="20945"/>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pic>
        <p:nvPicPr>
          <p:cNvPr id="15" name="Picture 14"/>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897096" y="1337979"/>
            <a:ext cx="1350820" cy="543595"/>
          </a:xfrm>
          <a:prstGeom prst="rect">
            <a:avLst/>
          </a:prstGeom>
        </p:spPr>
      </p:pic>
      <p:sp>
        <p:nvSpPr>
          <p:cNvPr id="75" name="TextBox 74">
            <a:extLst>
              <a:ext uri="{FF2B5EF4-FFF2-40B4-BE49-F238E27FC236}">
                <a16:creationId xmlns:a16="http://schemas.microsoft.com/office/drawing/2014/main" xmlns="" id="{39EF3A8B-636F-42AD-B53A-9630CF57012A}"/>
              </a:ext>
            </a:extLst>
          </p:cNvPr>
          <p:cNvSpPr txBox="1"/>
          <p:nvPr/>
        </p:nvSpPr>
        <p:spPr>
          <a:xfrm>
            <a:off x="1201443" y="875036"/>
            <a:ext cx="2278507" cy="211900"/>
          </a:xfrm>
          <a:prstGeom prst="rect">
            <a:avLst/>
          </a:prstGeom>
          <a:noFill/>
        </p:spPr>
        <p:txBody>
          <a:bodyPr wrap="square">
            <a:spAutoFit/>
          </a:bodyPr>
          <a:lstStyle/>
          <a:p>
            <a:pPr algn="ctr"/>
            <a:r>
              <a:rPr lang="en-GB" sz="750" dirty="0">
                <a:solidFill>
                  <a:schemeClr val="tx1">
                    <a:lumMod val="50000"/>
                    <a:lumOff val="50000"/>
                  </a:schemeClr>
                </a:solidFill>
                <a:latin typeface="HP Simplified" panose="020B0604020204020204" pitchFamily="34" charset="0"/>
              </a:rPr>
              <a:t>HP WIRED KEYBOARDS</a:t>
            </a:r>
            <a:endParaRPr lang="x-none" sz="750" dirty="0">
              <a:solidFill>
                <a:schemeClr val="tx1">
                  <a:lumMod val="50000"/>
                  <a:lumOff val="50000"/>
                </a:schemeClr>
              </a:solidFill>
            </a:endParaRPr>
          </a:p>
        </p:txBody>
      </p:sp>
      <p:sp>
        <p:nvSpPr>
          <p:cNvPr id="65" name="TextBox 64">
            <a:extLst>
              <a:ext uri="{FF2B5EF4-FFF2-40B4-BE49-F238E27FC236}">
                <a16:creationId xmlns:a16="http://schemas.microsoft.com/office/drawing/2014/main" xmlns="" id="{422FFFA0-682E-49B1-AFB4-64AE12A9D76A}"/>
              </a:ext>
            </a:extLst>
          </p:cNvPr>
          <p:cNvSpPr txBox="1"/>
          <p:nvPr/>
        </p:nvSpPr>
        <p:spPr>
          <a:xfrm>
            <a:off x="2590635" y="1924879"/>
            <a:ext cx="1674094" cy="323165"/>
          </a:xfrm>
          <a:prstGeom prst="rect">
            <a:avLst/>
          </a:prstGeom>
          <a:noFill/>
        </p:spPr>
        <p:txBody>
          <a:bodyPr wrap="square" rtlCol="0">
            <a:spAutoFit/>
          </a:bodyPr>
          <a:lstStyle/>
          <a:p>
            <a:pPr fontAlgn="t"/>
            <a:r>
              <a:rPr lang="en-GB" sz="750" dirty="0">
                <a:solidFill>
                  <a:srgbClr val="000000"/>
                </a:solidFill>
                <a:latin typeface="HP Simplified" panose="020B0604020204020204" pitchFamily="34" charset="0"/>
              </a:rPr>
              <a:t>9SR37A6 </a:t>
            </a:r>
            <a:r>
              <a:rPr lang="en-US" sz="750" dirty="0">
                <a:solidFill>
                  <a:srgbClr val="000000"/>
                </a:solidFill>
                <a:latin typeface="HP Simplified" panose="020B0604020204020204" pitchFamily="34" charset="0"/>
              </a:rPr>
              <a:t>HP KEYBOARD 320K WIRED, UK, BLACK, BULK, </a:t>
            </a:r>
            <a:r>
              <a:rPr lang="el-GR" sz="750" dirty="0" smtClean="0">
                <a:solidFill>
                  <a:srgbClr val="FF0000"/>
                </a:solidFill>
                <a:latin typeface="HP Simplified" panose="020B0604020204020204" pitchFamily="34" charset="0"/>
              </a:rPr>
              <a:t>24.00 </a:t>
            </a:r>
            <a:r>
              <a:rPr lang="en-GB" sz="750" b="0" i="0" u="none" strike="noStrike" kern="1200" dirty="0" smtClean="0">
                <a:solidFill>
                  <a:srgbClr val="FF0000"/>
                </a:solidFill>
                <a:effectLst/>
                <a:latin typeface="HP Simplified" panose="020B0604020204020204" pitchFamily="34" charset="0"/>
              </a:rPr>
              <a:t>€</a:t>
            </a:r>
            <a:endParaRPr lang="x-none" sz="750" b="0" i="0" u="none" strike="noStrike" dirty="0">
              <a:solidFill>
                <a:srgbClr val="FF0000"/>
              </a:solidFill>
              <a:effectLst/>
              <a:latin typeface="HP Simplified" panose="020B0604020204020204" pitchFamily="34" charset="0"/>
            </a:endParaRPr>
          </a:p>
        </p:txBody>
      </p:sp>
      <p:pic>
        <p:nvPicPr>
          <p:cNvPr id="5" name="Picture 4"/>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2608272" y="1327907"/>
            <a:ext cx="1590139" cy="554045"/>
          </a:xfrm>
          <a:prstGeom prst="rect">
            <a:avLst/>
          </a:prstGeom>
        </p:spPr>
      </p:pic>
      <p:sp>
        <p:nvSpPr>
          <p:cNvPr id="4" name="TextBox 3">
            <a:extLst>
              <a:ext uri="{FF2B5EF4-FFF2-40B4-BE49-F238E27FC236}">
                <a16:creationId xmlns:a16="http://schemas.microsoft.com/office/drawing/2014/main" xmlns="" id="{4A4A68AA-EAFB-1290-A2EC-54BB3918CFA3}"/>
              </a:ext>
            </a:extLst>
          </p:cNvPr>
          <p:cNvSpPr txBox="1"/>
          <p:nvPr/>
        </p:nvSpPr>
        <p:spPr>
          <a:xfrm>
            <a:off x="1745532" y="3793960"/>
            <a:ext cx="2450880" cy="323165"/>
          </a:xfrm>
          <a:prstGeom prst="rect">
            <a:avLst/>
          </a:prstGeom>
          <a:noFill/>
        </p:spPr>
        <p:txBody>
          <a:bodyPr wrap="square" rtlCol="0">
            <a:spAutoFit/>
          </a:bodyPr>
          <a:lstStyle/>
          <a:p>
            <a:pPr fontAlgn="t"/>
            <a:r>
              <a:rPr lang="en-GB" sz="750" dirty="0">
                <a:solidFill>
                  <a:srgbClr val="000000"/>
                </a:solidFill>
                <a:latin typeface="HP Simplified" panose="020B0604020204020204" pitchFamily="34" charset="0"/>
              </a:rPr>
              <a:t>1Y4D0UT  </a:t>
            </a:r>
            <a:r>
              <a:rPr lang="en-US" sz="750" dirty="0">
                <a:solidFill>
                  <a:srgbClr val="000000"/>
                </a:solidFill>
                <a:latin typeface="HP Simplified" panose="020B0604020204020204" pitchFamily="34" charset="0"/>
              </a:rPr>
              <a:t>HP KEYBOARD AND MOUSE 235, WIRELESS, BLACK </a:t>
            </a:r>
            <a:r>
              <a:rPr lang="el-GR" sz="750" dirty="0" smtClean="0">
                <a:solidFill>
                  <a:srgbClr val="FF0000"/>
                </a:solidFill>
                <a:latin typeface="HP Simplified" panose="020B0604020204020204" pitchFamily="34" charset="0"/>
              </a:rPr>
              <a:t>31.75 </a:t>
            </a:r>
            <a:r>
              <a:rPr lang="en-GB" sz="750" b="0" i="0" u="none" strike="noStrike" kern="1200" dirty="0" smtClean="0">
                <a:solidFill>
                  <a:srgbClr val="FF0000"/>
                </a:solidFill>
                <a:effectLst/>
                <a:latin typeface="HP Simplified" panose="020B0604020204020204" pitchFamily="34" charset="0"/>
              </a:rPr>
              <a:t>€</a:t>
            </a:r>
            <a:endParaRPr lang="x-none" sz="750" b="0" i="0" u="none" strike="noStrike" dirty="0">
              <a:solidFill>
                <a:srgbClr val="FF0000"/>
              </a:solidFill>
              <a:effectLst/>
              <a:latin typeface="HP Simplified" panose="020B0604020204020204" pitchFamily="34" charset="0"/>
            </a:endParaRPr>
          </a:p>
        </p:txBody>
      </p:sp>
      <p:pic>
        <p:nvPicPr>
          <p:cNvPr id="69" name="Picture 68"/>
          <p:cNvPicPr>
            <a:picLocks noChangeAspect="1"/>
          </p:cNvPicPr>
          <p:nvPr/>
        </p:nvPicPr>
        <p:blipFill>
          <a:blip r:embed="rId17" cstate="print">
            <a:extLst>
              <a:ext uri="{28A0092B-C50C-407E-A947-70E740481C1C}">
                <a14:useLocalDpi xmlns:a14="http://schemas.microsoft.com/office/drawing/2010/main" val="0"/>
              </a:ext>
            </a:extLst>
          </a:blip>
          <a:stretch>
            <a:fillRect/>
          </a:stretch>
        </p:blipFill>
        <p:spPr>
          <a:xfrm>
            <a:off x="272501" y="3773927"/>
            <a:ext cx="1300005" cy="374036"/>
          </a:xfrm>
          <a:prstGeom prst="rect">
            <a:avLst/>
          </a:prstGeom>
        </p:spPr>
      </p:pic>
      <p:pic>
        <p:nvPicPr>
          <p:cNvPr id="9" name="Picture 8"/>
          <p:cNvPicPr>
            <a:picLocks noChangeAspect="1"/>
          </p:cNvPicPr>
          <p:nvPr/>
        </p:nvPicPr>
        <p:blipFill>
          <a:blip r:embed="rId18" cstate="print">
            <a:extLst>
              <a:ext uri="{28A0092B-C50C-407E-A947-70E740481C1C}">
                <a14:useLocalDpi xmlns:a14="http://schemas.microsoft.com/office/drawing/2010/main" val="0"/>
              </a:ext>
            </a:extLst>
          </a:blip>
          <a:stretch>
            <a:fillRect/>
          </a:stretch>
        </p:blipFill>
        <p:spPr>
          <a:xfrm>
            <a:off x="1621975" y="2528774"/>
            <a:ext cx="1427925" cy="743938"/>
          </a:xfrm>
          <a:prstGeom prst="rect">
            <a:avLst/>
          </a:prstGeom>
        </p:spPr>
      </p:pic>
      <p:sp>
        <p:nvSpPr>
          <p:cNvPr id="74" name="TextBox 66"/>
          <p:cNvSpPr txBox="1">
            <a:spLocks noChangeArrowheads="1"/>
          </p:cNvSpPr>
          <p:nvPr/>
        </p:nvSpPr>
        <p:spPr bwMode="auto">
          <a:xfrm>
            <a:off x="1026131" y="3295469"/>
            <a:ext cx="3635711"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spcBef>
                <a:spcPts val="0"/>
              </a:spcBef>
              <a:buNone/>
            </a:pPr>
            <a:r>
              <a:rPr lang="en-US" sz="750" dirty="0">
                <a:latin typeface="HP Simplified" panose="020B0604020204020204" pitchFamily="34" charset="0"/>
              </a:rPr>
              <a:t>9SR36UT HP KEYBOARD AND MOUSE 320MK, WIRED, BLACK</a:t>
            </a:r>
            <a:r>
              <a:rPr lang="en-GB" sz="750" dirty="0">
                <a:latin typeface="HP Simplified" panose="020B0604020204020204" pitchFamily="34" charset="0"/>
              </a:rPr>
              <a:t>, </a:t>
            </a:r>
            <a:r>
              <a:rPr lang="el-GR" sz="750" dirty="0" smtClean="0">
                <a:solidFill>
                  <a:srgbClr val="FF0000"/>
                </a:solidFill>
                <a:latin typeface="HP Simplified" panose="020B0604020204020204" pitchFamily="34" charset="0"/>
              </a:rPr>
              <a:t>28.90 </a:t>
            </a:r>
            <a:r>
              <a:rPr lang="en-GB" altLang="en-US" sz="750" dirty="0" smtClean="0">
                <a:solidFill>
                  <a:srgbClr val="FF0000"/>
                </a:solidFill>
                <a:latin typeface="HP Simplified" panose="020B0604020204020204" pitchFamily="34" charset="0"/>
              </a:rPr>
              <a:t>€ </a:t>
            </a:r>
            <a:r>
              <a:rPr lang="en-GB" altLang="en-US" sz="750" dirty="0">
                <a:solidFill>
                  <a:srgbClr val="FF0000"/>
                </a:solidFill>
                <a:latin typeface="HP Simplified" panose="020B0604020204020204" pitchFamily="34" charset="0"/>
              </a:rPr>
              <a:t/>
            </a:r>
            <a:br>
              <a:rPr lang="en-GB" altLang="en-US" sz="750" dirty="0">
                <a:solidFill>
                  <a:srgbClr val="FF0000"/>
                </a:solidFill>
                <a:latin typeface="HP Simplified" panose="020B0604020204020204" pitchFamily="34" charset="0"/>
              </a:rPr>
            </a:br>
            <a:endParaRPr lang="el-GR" sz="750" i="1" dirty="0">
              <a:solidFill>
                <a:srgbClr val="92D050"/>
              </a:solidFill>
              <a:latin typeface="HP Simplified" panose="020B0604020204020204" pitchFamily="34" charset="0"/>
              <a:ea typeface="Calibri" panose="020F0502020204030204" pitchFamily="34" charset="0"/>
            </a:endParaRPr>
          </a:p>
        </p:txBody>
      </p:sp>
      <p:cxnSp>
        <p:nvCxnSpPr>
          <p:cNvPr id="23" name="Straight Connector 22">
            <a:extLst>
              <a:ext uri="{FF2B5EF4-FFF2-40B4-BE49-F238E27FC236}">
                <a16:creationId xmlns:a16="http://schemas.microsoft.com/office/drawing/2014/main" xmlns="" id="{7549DF54-5173-8F82-85F4-2C7C6B227EF4}"/>
              </a:ext>
            </a:extLst>
          </p:cNvPr>
          <p:cNvCxnSpPr>
            <a:cxnSpLocks/>
          </p:cNvCxnSpPr>
          <p:nvPr/>
        </p:nvCxnSpPr>
        <p:spPr>
          <a:xfrm>
            <a:off x="5067" y="5517240"/>
            <a:ext cx="4623825"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xmlns="" id="{56B9D08B-2126-CEAF-D8B6-E66F6DA86D28}"/>
              </a:ext>
            </a:extLst>
          </p:cNvPr>
          <p:cNvCxnSpPr/>
          <p:nvPr/>
        </p:nvCxnSpPr>
        <p:spPr>
          <a:xfrm>
            <a:off x="4720975" y="2849423"/>
            <a:ext cx="1879128"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67" name="TextBox 66">
            <a:extLst>
              <a:ext uri="{FF2B5EF4-FFF2-40B4-BE49-F238E27FC236}">
                <a16:creationId xmlns:a16="http://schemas.microsoft.com/office/drawing/2014/main" xmlns="" id="{2A33AF9D-781B-4DBD-A483-CDDD7415282A}"/>
              </a:ext>
            </a:extLst>
          </p:cNvPr>
          <p:cNvSpPr txBox="1"/>
          <p:nvPr/>
        </p:nvSpPr>
        <p:spPr>
          <a:xfrm>
            <a:off x="3683239" y="1460018"/>
            <a:ext cx="3803493" cy="207749"/>
          </a:xfrm>
          <a:prstGeom prst="rect">
            <a:avLst/>
          </a:prstGeom>
          <a:noFill/>
        </p:spPr>
        <p:txBody>
          <a:bodyPr wrap="square">
            <a:spAutoFit/>
          </a:bodyPr>
          <a:lstStyle/>
          <a:p>
            <a:pPr algn="ctr"/>
            <a:r>
              <a:rPr lang="en-GB" sz="750" dirty="0">
                <a:solidFill>
                  <a:schemeClr val="tx1">
                    <a:lumMod val="50000"/>
                    <a:lumOff val="50000"/>
                  </a:schemeClr>
                </a:solidFill>
                <a:latin typeface="HP Simplified" panose="020B0604020204020204" pitchFamily="34" charset="0"/>
              </a:rPr>
              <a:t>HP PAVILION </a:t>
            </a:r>
            <a:r>
              <a:rPr lang="el-GR" sz="750" dirty="0" smtClean="0">
                <a:solidFill>
                  <a:schemeClr val="tx1">
                    <a:lumMod val="50000"/>
                    <a:lumOff val="50000"/>
                  </a:schemeClr>
                </a:solidFill>
                <a:latin typeface="HP Simplified" panose="020B0604020204020204" pitchFamily="34" charset="0"/>
              </a:rPr>
              <a:t> </a:t>
            </a:r>
            <a:r>
              <a:rPr lang="en-GB" sz="750" dirty="0" smtClean="0">
                <a:solidFill>
                  <a:schemeClr val="tx1">
                    <a:lumMod val="50000"/>
                    <a:lumOff val="50000"/>
                  </a:schemeClr>
                </a:solidFill>
                <a:latin typeface="HP Simplified" panose="020B0604020204020204" pitchFamily="34" charset="0"/>
              </a:rPr>
              <a:t>WIRED KEYBOARD</a:t>
            </a:r>
            <a:r>
              <a:rPr lang="el-GR" sz="750" dirty="0" smtClean="0">
                <a:solidFill>
                  <a:schemeClr val="tx1">
                    <a:lumMod val="50000"/>
                    <a:lumOff val="50000"/>
                  </a:schemeClr>
                </a:solidFill>
                <a:latin typeface="HP Simplified" panose="020B0604020204020204" pitchFamily="34" charset="0"/>
              </a:rPr>
              <a:t> &amp; </a:t>
            </a:r>
            <a:r>
              <a:rPr lang="en-US" sz="750" dirty="0" smtClean="0">
                <a:solidFill>
                  <a:schemeClr val="tx1">
                    <a:lumMod val="50000"/>
                    <a:lumOff val="50000"/>
                  </a:schemeClr>
                </a:solidFill>
                <a:latin typeface="HP Simplified" panose="020B0604020204020204" pitchFamily="34" charset="0"/>
              </a:rPr>
              <a:t>MOUSE</a:t>
            </a:r>
            <a:endParaRPr lang="x-none" sz="750" dirty="0">
              <a:solidFill>
                <a:schemeClr val="tx1">
                  <a:lumMod val="50000"/>
                  <a:lumOff val="50000"/>
                </a:schemeClr>
              </a:solidFill>
            </a:endParaRPr>
          </a:p>
        </p:txBody>
      </p:sp>
      <p:sp>
        <p:nvSpPr>
          <p:cNvPr id="70" name="TextBox 69">
            <a:extLst>
              <a:ext uri="{FF2B5EF4-FFF2-40B4-BE49-F238E27FC236}">
                <a16:creationId xmlns:a16="http://schemas.microsoft.com/office/drawing/2014/main" xmlns="" id="{422FFFA0-682E-49B1-AFB4-64AE12A9D76A}"/>
              </a:ext>
            </a:extLst>
          </p:cNvPr>
          <p:cNvSpPr txBox="1"/>
          <p:nvPr/>
        </p:nvSpPr>
        <p:spPr>
          <a:xfrm>
            <a:off x="4886375" y="2332697"/>
            <a:ext cx="1797496" cy="438582"/>
          </a:xfrm>
          <a:prstGeom prst="rect">
            <a:avLst/>
          </a:prstGeom>
          <a:noFill/>
        </p:spPr>
        <p:txBody>
          <a:bodyPr wrap="square" rtlCol="0">
            <a:spAutoFit/>
          </a:bodyPr>
          <a:lstStyle/>
          <a:p>
            <a:pPr fontAlgn="t"/>
            <a:r>
              <a:rPr lang="en-US" sz="750" dirty="0">
                <a:latin typeface="HP Simplified" panose="020B0604020204020204" pitchFamily="34" charset="0"/>
              </a:rPr>
              <a:t>9DF28AA HP KEYBOARD AND MOUSE PAVILION 200, USB WIRED, BLACK </a:t>
            </a:r>
            <a:r>
              <a:rPr lang="en-GB" sz="750" dirty="0" smtClean="0">
                <a:latin typeface="HP Simplified" panose="020B0604020204020204" pitchFamily="34" charset="0"/>
              </a:rPr>
              <a:t>,  </a:t>
            </a:r>
            <a:r>
              <a:rPr lang="el-GR" sz="750" dirty="0" smtClean="0">
                <a:solidFill>
                  <a:srgbClr val="FF0000"/>
                </a:solidFill>
                <a:latin typeface="HP Simplified" panose="020B0604020204020204" pitchFamily="34" charset="0"/>
              </a:rPr>
              <a:t>30.60 </a:t>
            </a:r>
            <a:r>
              <a:rPr lang="en-GB" sz="750" b="0" i="0" u="none" strike="noStrike" kern="1200" dirty="0" smtClean="0">
                <a:solidFill>
                  <a:srgbClr val="FF0000"/>
                </a:solidFill>
                <a:effectLst/>
                <a:latin typeface="HP Simplified" panose="020B0604020204020204" pitchFamily="34" charset="0"/>
              </a:rPr>
              <a:t>€</a:t>
            </a:r>
            <a:endParaRPr lang="x-none" sz="750" b="0" i="0" u="none" strike="noStrike" dirty="0">
              <a:solidFill>
                <a:srgbClr val="FF0000"/>
              </a:solidFill>
              <a:effectLst/>
              <a:latin typeface="HP Simplified" panose="020B0604020204020204" pitchFamily="34" charset="0"/>
            </a:endParaRPr>
          </a:p>
        </p:txBody>
      </p:sp>
      <p:pic>
        <p:nvPicPr>
          <p:cNvPr id="2" name="Picture 1"/>
          <p:cNvPicPr>
            <a:picLocks noChangeAspect="1"/>
          </p:cNvPicPr>
          <p:nvPr/>
        </p:nvPicPr>
        <p:blipFill>
          <a:blip r:embed="rId19" cstate="print">
            <a:extLst>
              <a:ext uri="{28A0092B-C50C-407E-A947-70E740481C1C}">
                <a14:useLocalDpi xmlns:a14="http://schemas.microsoft.com/office/drawing/2010/main" val="0"/>
              </a:ext>
            </a:extLst>
          </a:blip>
          <a:stretch>
            <a:fillRect/>
          </a:stretch>
        </p:blipFill>
        <p:spPr>
          <a:xfrm>
            <a:off x="4955033" y="1706460"/>
            <a:ext cx="1538486" cy="544550"/>
          </a:xfrm>
          <a:prstGeom prst="rect">
            <a:avLst/>
          </a:prstGeom>
        </p:spPr>
      </p:pic>
      <p:sp>
        <p:nvSpPr>
          <p:cNvPr id="72" name="TextBox 71">
            <a:extLst>
              <a:ext uri="{FF2B5EF4-FFF2-40B4-BE49-F238E27FC236}">
                <a16:creationId xmlns:a16="http://schemas.microsoft.com/office/drawing/2014/main" xmlns="" id="{4A4A68AA-EAFB-1290-A2EC-54BB3918CFA3}"/>
              </a:ext>
            </a:extLst>
          </p:cNvPr>
          <p:cNvSpPr txBox="1"/>
          <p:nvPr/>
        </p:nvSpPr>
        <p:spPr>
          <a:xfrm>
            <a:off x="1689344" y="4641528"/>
            <a:ext cx="2917226" cy="207749"/>
          </a:xfrm>
          <a:prstGeom prst="rect">
            <a:avLst/>
          </a:prstGeom>
          <a:noFill/>
        </p:spPr>
        <p:txBody>
          <a:bodyPr wrap="square" rtlCol="0">
            <a:spAutoFit/>
          </a:bodyPr>
          <a:lstStyle/>
          <a:p>
            <a:pPr fontAlgn="t"/>
            <a:r>
              <a:rPr lang="en-GB" sz="750" dirty="0" smtClean="0">
                <a:solidFill>
                  <a:srgbClr val="000000"/>
                </a:solidFill>
                <a:latin typeface="HP Simplified" panose="020B0604020204020204" pitchFamily="34" charset="0"/>
              </a:rPr>
              <a:t>18H24AA </a:t>
            </a:r>
            <a:r>
              <a:rPr lang="en-US" sz="750" dirty="0" smtClean="0">
                <a:solidFill>
                  <a:srgbClr val="000000"/>
                </a:solidFill>
                <a:latin typeface="HP Simplified" panose="020B0604020204020204" pitchFamily="34" charset="0"/>
              </a:rPr>
              <a:t>HP </a:t>
            </a:r>
            <a:r>
              <a:rPr lang="en-US" sz="750" dirty="0">
                <a:solidFill>
                  <a:srgbClr val="000000"/>
                </a:solidFill>
                <a:latin typeface="HP Simplified" panose="020B0604020204020204" pitchFamily="34" charset="0"/>
              </a:rPr>
              <a:t>KEYBOARD AND MOUSE 230, WIRELESS, BLACK </a:t>
            </a:r>
            <a:r>
              <a:rPr lang="en-US" sz="750" dirty="0" smtClean="0">
                <a:solidFill>
                  <a:srgbClr val="000000"/>
                </a:solidFill>
                <a:latin typeface="HP Simplified" panose="020B0604020204020204" pitchFamily="34" charset="0"/>
              </a:rPr>
              <a:t> </a:t>
            </a:r>
            <a:r>
              <a:rPr lang="el-GR" sz="750" dirty="0" smtClean="0">
                <a:solidFill>
                  <a:srgbClr val="FF0000"/>
                </a:solidFill>
                <a:latin typeface="HP Simplified" panose="020B0604020204020204" pitchFamily="34" charset="0"/>
              </a:rPr>
              <a:t>37.85 </a:t>
            </a:r>
            <a:r>
              <a:rPr lang="en-GB" sz="750" b="0" i="0" u="none" strike="noStrike" kern="1200" dirty="0" smtClean="0">
                <a:solidFill>
                  <a:srgbClr val="FF0000"/>
                </a:solidFill>
                <a:effectLst/>
                <a:latin typeface="HP Simplified" panose="020B0604020204020204" pitchFamily="34" charset="0"/>
              </a:rPr>
              <a:t>€</a:t>
            </a:r>
            <a:endParaRPr lang="x-none" sz="750" b="0" i="0" u="none" strike="noStrike" dirty="0">
              <a:solidFill>
                <a:srgbClr val="FF0000"/>
              </a:solidFill>
              <a:effectLst/>
              <a:latin typeface="HP Simplified" panose="020B0604020204020204" pitchFamily="34" charset="0"/>
            </a:endParaRPr>
          </a:p>
        </p:txBody>
      </p:sp>
      <p:sp>
        <p:nvSpPr>
          <p:cNvPr id="73" name="TextBox 72">
            <a:extLst>
              <a:ext uri="{FF2B5EF4-FFF2-40B4-BE49-F238E27FC236}">
                <a16:creationId xmlns:a16="http://schemas.microsoft.com/office/drawing/2014/main" xmlns="" id="{4A4A68AA-EAFB-1290-A2EC-54BB3918CFA3}"/>
              </a:ext>
            </a:extLst>
          </p:cNvPr>
          <p:cNvSpPr txBox="1"/>
          <p:nvPr/>
        </p:nvSpPr>
        <p:spPr>
          <a:xfrm>
            <a:off x="494698" y="5148058"/>
            <a:ext cx="2254554" cy="323165"/>
          </a:xfrm>
          <a:prstGeom prst="rect">
            <a:avLst/>
          </a:prstGeom>
          <a:noFill/>
        </p:spPr>
        <p:txBody>
          <a:bodyPr wrap="square" rtlCol="0">
            <a:spAutoFit/>
          </a:bodyPr>
          <a:lstStyle/>
          <a:p>
            <a:pPr fontAlgn="t"/>
            <a:r>
              <a:rPr lang="en-GB" sz="750" dirty="0" smtClean="0">
                <a:solidFill>
                  <a:srgbClr val="000000"/>
                </a:solidFill>
                <a:latin typeface="HP Simplified" panose="020B0604020204020204" pitchFamily="34" charset="0"/>
              </a:rPr>
              <a:t>4R009UT </a:t>
            </a:r>
            <a:r>
              <a:rPr lang="en-US" sz="750" dirty="0" smtClean="0">
                <a:solidFill>
                  <a:srgbClr val="000000"/>
                </a:solidFill>
                <a:latin typeface="HP Simplified" panose="020B0604020204020204" pitchFamily="34" charset="0"/>
              </a:rPr>
              <a:t>HP </a:t>
            </a:r>
            <a:r>
              <a:rPr lang="en-US" sz="750" dirty="0">
                <a:solidFill>
                  <a:srgbClr val="000000"/>
                </a:solidFill>
                <a:latin typeface="HP Simplified" panose="020B0604020204020204" pitchFamily="34" charset="0"/>
              </a:rPr>
              <a:t>KEYBOARD AND MOUSE 655, WIRELESS, BLACK </a:t>
            </a:r>
            <a:r>
              <a:rPr lang="el-GR" sz="750" dirty="0" smtClean="0">
                <a:solidFill>
                  <a:srgbClr val="FF0000"/>
                </a:solidFill>
                <a:latin typeface="HP Simplified" panose="020B0604020204020204" pitchFamily="34" charset="0"/>
              </a:rPr>
              <a:t>56.85 </a:t>
            </a:r>
            <a:r>
              <a:rPr lang="en-GB" sz="750" b="0" i="0" u="none" strike="noStrike" kern="1200" dirty="0" smtClean="0">
                <a:solidFill>
                  <a:srgbClr val="FF0000"/>
                </a:solidFill>
                <a:effectLst/>
                <a:latin typeface="HP Simplified" panose="020B0604020204020204" pitchFamily="34" charset="0"/>
              </a:rPr>
              <a:t>€</a:t>
            </a:r>
            <a:endParaRPr lang="x-none" sz="750" b="0" i="0" u="none" strike="noStrike" dirty="0">
              <a:solidFill>
                <a:srgbClr val="FF0000"/>
              </a:solidFill>
              <a:effectLst/>
              <a:latin typeface="HP Simplified" panose="020B0604020204020204" pitchFamily="34" charset="0"/>
            </a:endParaRPr>
          </a:p>
        </p:txBody>
      </p:sp>
      <p:pic>
        <p:nvPicPr>
          <p:cNvPr id="6" name="Picture 5"/>
          <p:cNvPicPr>
            <a:picLocks noChangeAspect="1"/>
          </p:cNvPicPr>
          <p:nvPr/>
        </p:nvPicPr>
        <p:blipFill>
          <a:blip r:embed="rId20" cstate="print">
            <a:extLst>
              <a:ext uri="{28A0092B-C50C-407E-A947-70E740481C1C}">
                <a14:useLocalDpi xmlns:a14="http://schemas.microsoft.com/office/drawing/2010/main" val="0"/>
              </a:ext>
            </a:extLst>
          </a:blip>
          <a:stretch>
            <a:fillRect/>
          </a:stretch>
        </p:blipFill>
        <p:spPr>
          <a:xfrm>
            <a:off x="284888" y="4521932"/>
            <a:ext cx="1275010" cy="345316"/>
          </a:xfrm>
          <a:prstGeom prst="rect">
            <a:avLst/>
          </a:prstGeom>
        </p:spPr>
      </p:pic>
      <p:pic>
        <p:nvPicPr>
          <p:cNvPr id="10" name="Picture 9"/>
          <p:cNvPicPr>
            <a:picLocks noChangeAspect="1"/>
          </p:cNvPicPr>
          <p:nvPr/>
        </p:nvPicPr>
        <p:blipFill>
          <a:blip r:embed="rId21"/>
          <a:stretch>
            <a:fillRect/>
          </a:stretch>
        </p:blipFill>
        <p:spPr>
          <a:xfrm>
            <a:off x="2658073" y="4948123"/>
            <a:ext cx="1725279" cy="550432"/>
          </a:xfrm>
          <a:prstGeom prst="rect">
            <a:avLst/>
          </a:prstGeom>
        </p:spPr>
      </p:pic>
    </p:spTree>
    <p:extLst>
      <p:ext uri="{BB962C8B-B14F-4D97-AF65-F5344CB8AC3E}">
        <p14:creationId xmlns:p14="http://schemas.microsoft.com/office/powerpoint/2010/main" val="5867684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b2b.multitech.com.cy/sites/default/files/styles/picl/public/products/1759354413.1671775709.JPG?itok=HKiyWDYm"/>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2748289" y="4658283"/>
            <a:ext cx="578020" cy="578020"/>
          </a:xfrm>
          <a:prstGeom prst="rect">
            <a:avLst/>
          </a:prstGeom>
          <a:noFill/>
          <a:extLst>
            <a:ext uri="{909E8E84-426E-40DD-AFC4-6F175D3DCCD1}">
              <a14:hiddenFill xmlns:a14="http://schemas.microsoft.com/office/drawing/2010/main">
                <a:solidFill>
                  <a:srgbClr val="FFFFFF"/>
                </a:solidFill>
              </a14:hiddenFill>
            </a:ext>
          </a:extLst>
        </p:spPr>
      </p:pic>
      <p:pic>
        <p:nvPicPr>
          <p:cNvPr id="55" name="Picture 6" descr="https://b2b.multitech.com.cy/sites/default/files/styles/picl/public/products/1812553475.1571404366.JPG?itok=BGsN9T5J"/>
          <p:cNvPicPr>
            <a:picLocks noChangeAspect="1" noChangeArrowheads="1"/>
          </p:cNvPicPr>
          <p:nvPr/>
        </p:nvPicPr>
        <p:blipFill rotWithShape="1">
          <a:blip r:embed="rId4" cstate="email">
            <a:extLst>
              <a:ext uri="{28A0092B-C50C-407E-A947-70E740481C1C}">
                <a14:useLocalDpi xmlns:a14="http://schemas.microsoft.com/office/drawing/2010/main"/>
              </a:ext>
            </a:extLst>
          </a:blip>
          <a:srcRect t="28106" b="28129"/>
          <a:stretch/>
        </p:blipFill>
        <p:spPr bwMode="auto">
          <a:xfrm rot="19216719">
            <a:off x="1488188" y="4773500"/>
            <a:ext cx="729262" cy="319159"/>
          </a:xfrm>
          <a:prstGeom prst="rect">
            <a:avLst/>
          </a:prstGeom>
          <a:noFill/>
          <a:extLst>
            <a:ext uri="{909E8E84-426E-40DD-AFC4-6F175D3DCCD1}">
              <a14:hiddenFill xmlns:a14="http://schemas.microsoft.com/office/drawing/2010/main">
                <a:solidFill>
                  <a:srgbClr val="FFFFFF"/>
                </a:solidFill>
              </a14:hiddenFill>
            </a:ext>
          </a:extLst>
        </p:spPr>
      </p:pic>
      <p:pic>
        <p:nvPicPr>
          <p:cNvPr id="27" name="Picture 26"/>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6087229" y="2836454"/>
            <a:ext cx="649579" cy="554884"/>
          </a:xfrm>
          <a:prstGeom prst="rect">
            <a:avLst/>
          </a:prstGeom>
        </p:spPr>
      </p:pic>
      <p:pic>
        <p:nvPicPr>
          <p:cNvPr id="39" name="Picture 38"/>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7012827" y="1697519"/>
            <a:ext cx="953996" cy="641960"/>
          </a:xfrm>
          <a:prstGeom prst="rect">
            <a:avLst/>
          </a:prstGeom>
        </p:spPr>
      </p:pic>
      <p:pic>
        <p:nvPicPr>
          <p:cNvPr id="1034" name="Picture 10" descr="https://b2b.multitech.com.cy/sites/default/files/styles/picl/public/products/1521464052.1582279574.JPG?itok=ic04rM9k"/>
          <p:cNvPicPr>
            <a:picLocks noChangeAspect="1" noChangeArrowheads="1"/>
          </p:cNvPicPr>
          <p:nvPr/>
        </p:nvPicPr>
        <p:blipFill rotWithShape="1">
          <a:blip r:embed="rId7" cstate="email">
            <a:extLst>
              <a:ext uri="{28A0092B-C50C-407E-A947-70E740481C1C}">
                <a14:useLocalDpi xmlns:a14="http://schemas.microsoft.com/office/drawing/2010/main"/>
              </a:ext>
            </a:extLst>
          </a:blip>
          <a:srcRect t="11829" b="4877"/>
          <a:stretch/>
        </p:blipFill>
        <p:spPr bwMode="auto">
          <a:xfrm rot="20457196">
            <a:off x="1496995" y="5536861"/>
            <a:ext cx="567197" cy="472442"/>
          </a:xfrm>
          <a:prstGeom prst="rect">
            <a:avLst/>
          </a:prstGeom>
          <a:noFill/>
          <a:extLst>
            <a:ext uri="{909E8E84-426E-40DD-AFC4-6F175D3DCCD1}">
              <a14:hiddenFill xmlns:a14="http://schemas.microsoft.com/office/drawing/2010/main">
                <a:solidFill>
                  <a:srgbClr val="FFFFFF"/>
                </a:solidFill>
              </a14:hiddenFill>
            </a:ext>
          </a:extLst>
        </p:spPr>
      </p:pic>
      <p:pic>
        <p:nvPicPr>
          <p:cNvPr id="31" name="Picture 30">
            <a:extLst>
              <a:ext uri="{FF2B5EF4-FFF2-40B4-BE49-F238E27FC236}">
                <a16:creationId xmlns:a16="http://schemas.microsoft.com/office/drawing/2014/main" xmlns="" id="{4A4FE403-C164-CBAE-7045-4D9D76E3427F}"/>
              </a:ext>
            </a:extLst>
          </p:cNvPr>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rot="7069728">
            <a:off x="6085485" y="3596321"/>
            <a:ext cx="793290" cy="326095"/>
          </a:xfrm>
          <a:prstGeom prst="rect">
            <a:avLst/>
          </a:prstGeom>
        </p:spPr>
      </p:pic>
      <p:pic>
        <p:nvPicPr>
          <p:cNvPr id="63" name="Picture 62" descr="A picture containing handcart&#10;&#10;Description automatically generated">
            <a:extLst>
              <a:ext uri="{FF2B5EF4-FFF2-40B4-BE49-F238E27FC236}">
                <a16:creationId xmlns:a16="http://schemas.microsoft.com/office/drawing/2014/main" xmlns="" id="{5F9ED648-DA5B-E344-D120-75F0F89A18DA}"/>
              </a:ext>
            </a:extLst>
          </p:cNvPr>
          <p:cNvPicPr>
            <a:picLocks noChangeAspect="1"/>
          </p:cNvPicPr>
          <p:nvPr/>
        </p:nvPicPr>
        <p:blipFill>
          <a:blip r:embed="rId9" cstate="email">
            <a:extLst>
              <a:ext uri="{28A0092B-C50C-407E-A947-70E740481C1C}">
                <a14:useLocalDpi xmlns:a14="http://schemas.microsoft.com/office/drawing/2010/main"/>
              </a:ext>
            </a:extLst>
          </a:blip>
          <a:stretch>
            <a:fillRect/>
          </a:stretch>
        </p:blipFill>
        <p:spPr>
          <a:xfrm>
            <a:off x="4218868" y="2843034"/>
            <a:ext cx="697601" cy="589353"/>
          </a:xfrm>
          <a:prstGeom prst="rect">
            <a:avLst/>
          </a:prstGeom>
        </p:spPr>
      </p:pic>
      <p:sp>
        <p:nvSpPr>
          <p:cNvPr id="111" name="TextBox 110">
            <a:extLst>
              <a:ext uri="{FF2B5EF4-FFF2-40B4-BE49-F238E27FC236}">
                <a16:creationId xmlns:a16="http://schemas.microsoft.com/office/drawing/2014/main" xmlns="" id="{5176AC98-B36B-4A7F-B589-DD32988631CA}"/>
              </a:ext>
            </a:extLst>
          </p:cNvPr>
          <p:cNvSpPr txBox="1"/>
          <p:nvPr/>
        </p:nvSpPr>
        <p:spPr>
          <a:xfrm>
            <a:off x="8212559" y="2361451"/>
            <a:ext cx="887805" cy="215444"/>
          </a:xfrm>
          <a:prstGeom prst="rect">
            <a:avLst/>
          </a:prstGeom>
          <a:noFill/>
        </p:spPr>
        <p:txBody>
          <a:bodyPr wrap="square">
            <a:spAutoFit/>
          </a:bodyPr>
          <a:lstStyle/>
          <a:p>
            <a:pPr algn="ctr"/>
            <a:r>
              <a:rPr lang="en-GB" sz="750" dirty="0">
                <a:solidFill>
                  <a:schemeClr val="tx1">
                    <a:lumMod val="50000"/>
                    <a:lumOff val="50000"/>
                  </a:schemeClr>
                </a:solidFill>
                <a:latin typeface="HP Simplified" panose="020B0604020204020204" pitchFamily="34" charset="0"/>
              </a:rPr>
              <a:t>HP PENS</a:t>
            </a:r>
            <a:endParaRPr lang="x-none" sz="750" dirty="0">
              <a:solidFill>
                <a:schemeClr val="tx1">
                  <a:lumMod val="50000"/>
                  <a:lumOff val="50000"/>
                </a:schemeClr>
              </a:solidFill>
            </a:endParaRPr>
          </a:p>
        </p:txBody>
      </p:sp>
      <p:sp>
        <p:nvSpPr>
          <p:cNvPr id="103" name="TextBox 21"/>
          <p:cNvSpPr txBox="1">
            <a:spLocks noChangeArrowheads="1"/>
          </p:cNvSpPr>
          <p:nvPr/>
        </p:nvSpPr>
        <p:spPr bwMode="auto">
          <a:xfrm>
            <a:off x="5754353" y="400597"/>
            <a:ext cx="1676392" cy="78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fontAlgn="ctr">
              <a:lnSpc>
                <a:spcPct val="100000"/>
              </a:lnSpc>
              <a:spcBef>
                <a:spcPct val="0"/>
              </a:spcBef>
              <a:buNone/>
            </a:pPr>
            <a:r>
              <a:rPr lang="en-US" sz="750" dirty="0">
                <a:latin typeface="HP Simplified" panose="020B0604020204020204" pitchFamily="34" charset="0"/>
              </a:rPr>
              <a:t>5LX63AA </a:t>
            </a:r>
            <a:r>
              <a:rPr lang="en-GB" sz="750" dirty="0">
                <a:latin typeface="HP Simplified" panose="020B0604020204020204" pitchFamily="34" charset="0"/>
              </a:rPr>
              <a:t>HP HUB ENVY USB-C, HOST PORT (USB 3.0 - TYPE C ALT-MODE W/PD 3.0) WITH CABLE, USB 3.0, USB 2.0, HDMI 2.0, TYPE C POWER PASS THROUGH PORT, CAN CHARGE THE NOTEBOOK</a:t>
            </a:r>
            <a:r>
              <a:rPr lang="en-GB" altLang="en-US" sz="750" dirty="0">
                <a:latin typeface="HP Simplified" panose="020B0604020204020204" pitchFamily="34" charset="0"/>
              </a:rPr>
              <a:t>,</a:t>
            </a:r>
            <a:r>
              <a:rPr lang="en-US" altLang="en-US" sz="750" dirty="0">
                <a:latin typeface="HP Simplified" panose="020B0604020204020204" pitchFamily="34" charset="0"/>
              </a:rPr>
              <a:t> </a:t>
            </a:r>
            <a:r>
              <a:rPr lang="el-GR" altLang="en-US" sz="750" dirty="0" smtClean="0">
                <a:solidFill>
                  <a:srgbClr val="FF0000"/>
                </a:solidFill>
                <a:latin typeface="HP Simplified" panose="020B0604020204020204" pitchFamily="34" charset="0"/>
              </a:rPr>
              <a:t>69.90 </a:t>
            </a:r>
            <a:r>
              <a:rPr lang="en-US" altLang="en-US" sz="750" dirty="0" smtClean="0">
                <a:solidFill>
                  <a:srgbClr val="FF0000"/>
                </a:solidFill>
                <a:latin typeface="HP Simplified" panose="020B0604020204020204" pitchFamily="34" charset="0"/>
              </a:rPr>
              <a:t>€</a:t>
            </a:r>
            <a:endParaRPr lang="en-US" altLang="en-US" sz="750" dirty="0">
              <a:solidFill>
                <a:srgbClr val="FF0000"/>
              </a:solidFill>
              <a:latin typeface="HP Simplified" panose="020B0604020204020204" pitchFamily="34" charset="0"/>
            </a:endParaRPr>
          </a:p>
        </p:txBody>
      </p:sp>
      <p:pic>
        <p:nvPicPr>
          <p:cNvPr id="51" name="Picture 50" descr="A picture containing adapter&#10;&#10;Description automatically generated">
            <a:extLst>
              <a:ext uri="{FF2B5EF4-FFF2-40B4-BE49-F238E27FC236}">
                <a16:creationId xmlns:a16="http://schemas.microsoft.com/office/drawing/2014/main" xmlns="" id="{4811EC7D-014A-48AF-9D3E-5F6408BF551A}"/>
              </a:ext>
            </a:extLst>
          </p:cNvPr>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a:off x="89391" y="5495275"/>
            <a:ext cx="586425" cy="504771"/>
          </a:xfrm>
          <a:prstGeom prst="rect">
            <a:avLst/>
          </a:prstGeom>
        </p:spPr>
      </p:pic>
      <p:pic>
        <p:nvPicPr>
          <p:cNvPr id="8" name="Picture 7"/>
          <p:cNvPicPr>
            <a:picLocks noChangeAspect="1"/>
          </p:cNvPicPr>
          <p:nvPr/>
        </p:nvPicPr>
        <p:blipFill>
          <a:blip r:embed="rId11">
            <a:duotone>
              <a:schemeClr val="bg2">
                <a:shade val="45000"/>
                <a:satMod val="135000"/>
              </a:schemeClr>
              <a:prstClr val="white"/>
            </a:duotone>
            <a:extLst>
              <a:ext uri="{28A0092B-C50C-407E-A947-70E740481C1C}">
                <a14:useLocalDpi xmlns:a14="http://schemas.microsoft.com/office/drawing/2010/main"/>
              </a:ext>
            </a:extLst>
          </a:blip>
          <a:stretch>
            <a:fillRect/>
          </a:stretch>
        </p:blipFill>
        <p:spPr>
          <a:xfrm>
            <a:off x="1382735" y="-1567"/>
            <a:ext cx="2761206" cy="932073"/>
          </a:xfrm>
          <a:prstGeom prst="rect">
            <a:avLst/>
          </a:prstGeom>
        </p:spPr>
      </p:pic>
      <p:sp>
        <p:nvSpPr>
          <p:cNvPr id="75" name="TextBox 21"/>
          <p:cNvSpPr txBox="1">
            <a:spLocks noChangeArrowheads="1"/>
          </p:cNvSpPr>
          <p:nvPr/>
        </p:nvSpPr>
        <p:spPr bwMode="auto">
          <a:xfrm>
            <a:off x="742902" y="5461316"/>
            <a:ext cx="825207"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fontAlgn="ctr">
              <a:lnSpc>
                <a:spcPct val="100000"/>
              </a:lnSpc>
              <a:spcBef>
                <a:spcPct val="0"/>
              </a:spcBef>
              <a:buNone/>
            </a:pPr>
            <a:r>
              <a:rPr lang="en-US" sz="750" dirty="0">
                <a:latin typeface="HP Simplified" panose="020B0604020204020204" pitchFamily="34" charset="0"/>
              </a:rPr>
              <a:t>2PC54AA HP ADAPTER USB-C TO HDMI 2.0</a:t>
            </a:r>
            <a:r>
              <a:rPr lang="en-GB" altLang="en-US" sz="750" dirty="0">
                <a:latin typeface="HP Simplified" panose="020B0604020204020204" pitchFamily="34" charset="0"/>
              </a:rPr>
              <a:t>,</a:t>
            </a:r>
            <a:r>
              <a:rPr lang="en-US" altLang="en-US" sz="750" dirty="0">
                <a:latin typeface="HP Simplified" panose="020B0604020204020204" pitchFamily="34" charset="0"/>
              </a:rPr>
              <a:t> </a:t>
            </a:r>
            <a:r>
              <a:rPr lang="el-GR" altLang="en-US" sz="750" dirty="0" smtClean="0">
                <a:solidFill>
                  <a:srgbClr val="FF0000"/>
                </a:solidFill>
                <a:latin typeface="HP Simplified" panose="020B0604020204020204" pitchFamily="34" charset="0"/>
              </a:rPr>
              <a:t>29.75 </a:t>
            </a:r>
            <a:r>
              <a:rPr lang="en-US" altLang="en-US" sz="750" dirty="0" smtClean="0">
                <a:solidFill>
                  <a:srgbClr val="FF0000"/>
                </a:solidFill>
                <a:latin typeface="HP Simplified" panose="020B0604020204020204" pitchFamily="34" charset="0"/>
              </a:rPr>
              <a:t>€</a:t>
            </a:r>
            <a:endParaRPr lang="en-US" altLang="en-US" sz="750" dirty="0">
              <a:solidFill>
                <a:srgbClr val="FF0000"/>
              </a:solidFill>
              <a:latin typeface="HP Simplified" panose="020B0604020204020204" pitchFamily="34" charset="0"/>
            </a:endParaRPr>
          </a:p>
        </p:txBody>
      </p:sp>
      <p:sp>
        <p:nvSpPr>
          <p:cNvPr id="46" name="Rectangle 45"/>
          <p:cNvSpPr/>
          <p:nvPr/>
        </p:nvSpPr>
        <p:spPr>
          <a:xfrm>
            <a:off x="1749256" y="11303"/>
            <a:ext cx="2579339" cy="338554"/>
          </a:xfrm>
          <a:prstGeom prst="rect">
            <a:avLst/>
          </a:prstGeom>
        </p:spPr>
        <p:txBody>
          <a:bodyPr wrap="square">
            <a:spAutoFit/>
          </a:bodyPr>
          <a:lstStyle/>
          <a:p>
            <a:r>
              <a:rPr lang="en-GB" sz="800" dirty="0">
                <a:latin typeface="HP Simplified" panose="020B0604020204020204" pitchFamily="34" charset="0"/>
              </a:rPr>
              <a:t>HP ACCESSORIES &amp; OPTIONS </a:t>
            </a:r>
          </a:p>
          <a:p>
            <a:r>
              <a:rPr lang="en-GB" sz="800" dirty="0">
                <a:solidFill>
                  <a:schemeClr val="bg1"/>
                </a:solidFill>
                <a:latin typeface="HP Simplified" panose="020B0604020204020204" pitchFamily="34" charset="0"/>
              </a:rPr>
              <a:t>VGA CARDS, DOCKING STATIONS, PEN ,ADAPTORS </a:t>
            </a:r>
          </a:p>
        </p:txBody>
      </p:sp>
      <p:pic>
        <p:nvPicPr>
          <p:cNvPr id="47" name="Picture 8" descr="http://evonexus.org/wp-content/uploads/2015/11/hp-logo-color.png"/>
          <p:cNvPicPr>
            <a:picLocks noChangeAspect="1" noChangeArrowheads="1"/>
          </p:cNvPicPr>
          <p:nvPr/>
        </p:nvPicPr>
        <p:blipFill rotWithShape="1">
          <a:blip r:embed="rId12" cstate="email">
            <a:biLevel thresh="25000"/>
            <a:extLst>
              <a:ext uri="{28A0092B-C50C-407E-A947-70E740481C1C}">
                <a14:useLocalDpi xmlns:a14="http://schemas.microsoft.com/office/drawing/2010/main"/>
              </a:ext>
            </a:extLst>
          </a:blip>
          <a:srcRect l="22939" r="21562"/>
          <a:stretch/>
        </p:blipFill>
        <p:spPr bwMode="auto">
          <a:xfrm>
            <a:off x="1419511" y="-2798"/>
            <a:ext cx="355464" cy="386048"/>
          </a:xfrm>
          <a:prstGeom prst="rect">
            <a:avLst/>
          </a:prstGeom>
          <a:noFill/>
          <a:extLst>
            <a:ext uri="{909E8E84-426E-40DD-AFC4-6F175D3DCCD1}">
              <a14:hiddenFill xmlns:a14="http://schemas.microsoft.com/office/drawing/2010/main">
                <a:solidFill>
                  <a:srgbClr val="FFFFFF"/>
                </a:solidFill>
              </a14:hiddenFill>
            </a:ext>
          </a:extLst>
        </p:spPr>
      </p:pic>
      <p:sp>
        <p:nvSpPr>
          <p:cNvPr id="89" name="Rectangle 88"/>
          <p:cNvSpPr/>
          <p:nvPr/>
        </p:nvSpPr>
        <p:spPr>
          <a:xfrm>
            <a:off x="1357162" y="391881"/>
            <a:ext cx="2079233" cy="200055"/>
          </a:xfrm>
          <a:prstGeom prst="rect">
            <a:avLst/>
          </a:prstGeom>
        </p:spPr>
        <p:txBody>
          <a:bodyPr wrap="square">
            <a:spAutoFit/>
          </a:bodyPr>
          <a:lstStyle/>
          <a:p>
            <a:r>
              <a:rPr lang="en-US" sz="700" dirty="0" smtClean="0">
                <a:latin typeface="HP Simplified" panose="020B0604020204020204" pitchFamily="34" charset="0"/>
                <a:cs typeface="Arial" panose="020B0604020202020204" pitchFamily="34" charset="0"/>
              </a:rPr>
              <a:t>Retail File July 2025 </a:t>
            </a:r>
            <a:r>
              <a:rPr lang="en-GB" sz="700" dirty="0">
                <a:latin typeface="HP Simplified" panose="020B0604020204020204" pitchFamily="34" charset="0"/>
                <a:cs typeface="Arial" panose="020B0604020202020204" pitchFamily="34" charset="0"/>
              </a:rPr>
              <a:t>Page 4/</a:t>
            </a:r>
            <a:r>
              <a:rPr lang="en-US" sz="700" dirty="0">
                <a:latin typeface="HP Simplified" panose="020B0604020204020204" pitchFamily="34" charset="0"/>
                <a:cs typeface="Arial" panose="020B0604020202020204" pitchFamily="34" charset="0"/>
              </a:rPr>
              <a:t>4</a:t>
            </a:r>
            <a:endParaRPr lang="en-GB" sz="700" dirty="0">
              <a:latin typeface="HP Simplified" panose="020B0604020204020204" pitchFamily="34" charset="0"/>
              <a:cs typeface="Arial" panose="020B0604020202020204" pitchFamily="34" charset="0"/>
            </a:endParaRPr>
          </a:p>
        </p:txBody>
      </p:sp>
      <p:sp>
        <p:nvSpPr>
          <p:cNvPr id="90" name="Rectangle 89"/>
          <p:cNvSpPr/>
          <p:nvPr/>
        </p:nvSpPr>
        <p:spPr>
          <a:xfrm>
            <a:off x="1357335" y="532140"/>
            <a:ext cx="3074519" cy="200055"/>
          </a:xfrm>
          <a:prstGeom prst="rect">
            <a:avLst/>
          </a:prstGeom>
        </p:spPr>
        <p:txBody>
          <a:bodyPr wrap="square">
            <a:spAutoFit/>
          </a:bodyPr>
          <a:lstStyle/>
          <a:p>
            <a:r>
              <a:rPr lang="en-US" sz="700" dirty="0">
                <a:latin typeface="HP Simplified" panose="020B0604020204020204" pitchFamily="34" charset="0"/>
                <a:cs typeface="Arial" panose="020B0604020202020204" pitchFamily="34" charset="0"/>
              </a:rPr>
              <a:t>Promo prices are valid until </a:t>
            </a:r>
            <a:r>
              <a:rPr lang="en-US" sz="700" dirty="0" smtClean="0">
                <a:latin typeface="HP Simplified" panose="020B0604020204020204" pitchFamily="34" charset="0"/>
                <a:cs typeface="Arial" panose="020B0604020202020204" pitchFamily="34" charset="0"/>
              </a:rPr>
              <a:t>31/07 or </a:t>
            </a:r>
            <a:r>
              <a:rPr lang="en-US" sz="700" dirty="0">
                <a:latin typeface="HP Simplified" panose="020B0604020204020204" pitchFamily="34" charset="0"/>
                <a:cs typeface="Arial" panose="020B0604020202020204" pitchFamily="34" charset="0"/>
              </a:rPr>
              <a:t>until Stock </a:t>
            </a:r>
            <a:r>
              <a:rPr lang="en-US" sz="700" dirty="0" smtClean="0">
                <a:latin typeface="HP Simplified" panose="020B0604020204020204" pitchFamily="34" charset="0"/>
                <a:cs typeface="Arial" panose="020B0604020202020204" pitchFamily="34" charset="0"/>
              </a:rPr>
              <a:t>last</a:t>
            </a:r>
            <a:endParaRPr lang="en-US" sz="700" dirty="0">
              <a:latin typeface="HP Simplified" panose="020B0604020204020204" pitchFamily="34" charset="0"/>
              <a:cs typeface="Arial" panose="020B0604020202020204" pitchFamily="34" charset="0"/>
            </a:endParaRPr>
          </a:p>
        </p:txBody>
      </p:sp>
      <p:sp>
        <p:nvSpPr>
          <p:cNvPr id="100" name="TextBox 21"/>
          <p:cNvSpPr txBox="1">
            <a:spLocks noChangeArrowheads="1"/>
          </p:cNvSpPr>
          <p:nvPr/>
        </p:nvSpPr>
        <p:spPr bwMode="auto">
          <a:xfrm>
            <a:off x="8281967" y="2568500"/>
            <a:ext cx="1433464" cy="438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fontAlgn="ctr">
              <a:lnSpc>
                <a:spcPct val="100000"/>
              </a:lnSpc>
              <a:spcBef>
                <a:spcPct val="0"/>
              </a:spcBef>
              <a:buNone/>
            </a:pPr>
            <a:r>
              <a:rPr lang="en-US" sz="750" dirty="0">
                <a:latin typeface="HP Simplified" panose="020B0604020204020204" pitchFamily="34" charset="0"/>
              </a:rPr>
              <a:t>3J122AA </a:t>
            </a:r>
            <a:r>
              <a:rPr lang="pl-PL" sz="750" dirty="0">
                <a:latin typeface="HP Simplified" panose="020B0604020204020204" pitchFamily="34" charset="0"/>
              </a:rPr>
              <a:t>HP PEN RECHARGEABLE MPP 2.0 TILTI</a:t>
            </a:r>
            <a:r>
              <a:rPr lang="en-GB" altLang="en-US" sz="750" dirty="0">
                <a:latin typeface="HP Simplified" panose="020B0604020204020204" pitchFamily="34" charset="0"/>
              </a:rPr>
              <a:t>, BLACK</a:t>
            </a:r>
            <a:r>
              <a:rPr lang="en-US" altLang="en-US" sz="750" dirty="0">
                <a:latin typeface="HP Simplified" panose="020B0604020204020204" pitchFamily="34" charset="0"/>
              </a:rPr>
              <a:t> </a:t>
            </a:r>
            <a:r>
              <a:rPr lang="el-GR" altLang="en-US" sz="750" dirty="0" smtClean="0">
                <a:solidFill>
                  <a:srgbClr val="FF0000"/>
                </a:solidFill>
                <a:latin typeface="HP Simplified" panose="020B0604020204020204" pitchFamily="34" charset="0"/>
              </a:rPr>
              <a:t>52.10 </a:t>
            </a:r>
            <a:r>
              <a:rPr lang="en-US" altLang="en-US" sz="750" dirty="0" smtClean="0">
                <a:solidFill>
                  <a:srgbClr val="FF0000"/>
                </a:solidFill>
                <a:latin typeface="HP Simplified" panose="020B0604020204020204" pitchFamily="34" charset="0"/>
              </a:rPr>
              <a:t>€</a:t>
            </a:r>
            <a:endParaRPr lang="en-US" altLang="en-US" sz="750" dirty="0">
              <a:solidFill>
                <a:srgbClr val="FF0000"/>
              </a:solidFill>
              <a:latin typeface="HP Simplified" panose="020B0604020204020204" pitchFamily="34" charset="0"/>
            </a:endParaRPr>
          </a:p>
        </p:txBody>
      </p:sp>
      <p:sp>
        <p:nvSpPr>
          <p:cNvPr id="13" name="TextBox 12">
            <a:extLst>
              <a:ext uri="{FF2B5EF4-FFF2-40B4-BE49-F238E27FC236}">
                <a16:creationId xmlns:a16="http://schemas.microsoft.com/office/drawing/2014/main" xmlns="" id="{DE150558-E478-4CB6-ABD2-4CEFC0596984}"/>
              </a:ext>
            </a:extLst>
          </p:cNvPr>
          <p:cNvSpPr txBox="1"/>
          <p:nvPr/>
        </p:nvSpPr>
        <p:spPr>
          <a:xfrm>
            <a:off x="8376127" y="5598301"/>
            <a:ext cx="1434066" cy="669414"/>
          </a:xfrm>
          <a:prstGeom prst="rect">
            <a:avLst/>
          </a:prstGeom>
          <a:noFill/>
        </p:spPr>
        <p:txBody>
          <a:bodyPr wrap="square" rtlCol="0">
            <a:spAutoFit/>
          </a:bodyPr>
          <a:lstStyle/>
          <a:p>
            <a:pPr marL="0" rtl="0" eaLnBrk="1" fontAlgn="t" latinLnBrk="0" hangingPunct="1">
              <a:spcBef>
                <a:spcPts val="0"/>
              </a:spcBef>
              <a:spcAft>
                <a:spcPts val="0"/>
              </a:spcAft>
            </a:pPr>
            <a:r>
              <a:rPr lang="en-GB" sz="750" b="0" i="0" u="none" strike="noStrike" kern="1200" dirty="0">
                <a:solidFill>
                  <a:srgbClr val="000000"/>
                </a:solidFill>
                <a:effectLst/>
                <a:latin typeface="HP Simplified" panose="020B0604020204020204" pitchFamily="34" charset="0"/>
              </a:rPr>
              <a:t>9GC16AA</a:t>
            </a:r>
            <a:r>
              <a:rPr lang="en-GB" sz="750" dirty="0">
                <a:latin typeface="HP Simplified" panose="020B0604020204020204" pitchFamily="34" charset="0"/>
              </a:rPr>
              <a:t> </a:t>
            </a:r>
            <a:r>
              <a:rPr lang="en-GB" sz="750" b="0" i="0" u="none" strike="noStrike" kern="1200" dirty="0">
                <a:solidFill>
                  <a:srgbClr val="000000"/>
                </a:solidFill>
                <a:effectLst/>
                <a:latin typeface="HP Simplified" panose="020B0604020204020204" pitchFamily="34" charset="0"/>
              </a:rPr>
              <a:t>HP </a:t>
            </a:r>
            <a:r>
              <a:rPr lang="en-GB" sz="750" b="0" i="0" u="none" strike="noStrike" kern="1200" dirty="0">
                <a:effectLst/>
                <a:latin typeface="HP Simplified" panose="020B0604020204020204" pitchFamily="34" charset="0"/>
              </a:rPr>
              <a:t>VGA</a:t>
            </a:r>
            <a:r>
              <a:rPr lang="en-GB" sz="750" b="0" i="0" u="none" strike="noStrike" kern="1200" dirty="0">
                <a:solidFill>
                  <a:srgbClr val="000000"/>
                </a:solidFill>
                <a:effectLst/>
                <a:latin typeface="HP Simplified" panose="020B0604020204020204" pitchFamily="34" charset="0"/>
              </a:rPr>
              <a:t> </a:t>
            </a:r>
            <a:r>
              <a:rPr lang="en-GB" sz="750" b="0" i="0" u="none" strike="noStrike" kern="1200" dirty="0">
                <a:effectLst/>
                <a:latin typeface="HP Simplified" panose="020B0604020204020204" pitchFamily="34" charset="0"/>
              </a:rPr>
              <a:t>CARD </a:t>
            </a:r>
            <a:r>
              <a:rPr lang="en-GB" sz="750" b="0" i="0" u="none" strike="noStrike" kern="1200" dirty="0">
                <a:solidFill>
                  <a:srgbClr val="000000"/>
                </a:solidFill>
                <a:effectLst/>
                <a:latin typeface="HP Simplified" panose="020B0604020204020204" pitchFamily="34" charset="0"/>
              </a:rPr>
              <a:t>AMD RADEON PRO W5500 8GB, 4 DISPLAY PORTS CONNECTS UP TO 4 MONITORS FOR Z SERIES WORKSTATIONS</a:t>
            </a:r>
            <a:r>
              <a:rPr lang="en-GB" sz="750" dirty="0">
                <a:latin typeface="HP Simplified" panose="020B0604020204020204" pitchFamily="34" charset="0"/>
              </a:rPr>
              <a:t>, </a:t>
            </a:r>
            <a:r>
              <a:rPr lang="el-GR" sz="750" b="0" i="0" u="none" strike="noStrike" kern="1200" dirty="0" smtClean="0">
                <a:solidFill>
                  <a:srgbClr val="FF0000"/>
                </a:solidFill>
                <a:effectLst/>
                <a:latin typeface="HP Simplified" panose="020B0604020204020204" pitchFamily="34" charset="0"/>
              </a:rPr>
              <a:t>636.65 </a:t>
            </a:r>
            <a:r>
              <a:rPr lang="en-GB" sz="750" b="0" i="0" u="none" strike="noStrike" kern="1200" dirty="0" smtClean="0">
                <a:solidFill>
                  <a:srgbClr val="FF0000"/>
                </a:solidFill>
                <a:effectLst/>
                <a:latin typeface="HP Simplified" panose="020B0604020204020204" pitchFamily="34" charset="0"/>
              </a:rPr>
              <a:t>€</a:t>
            </a:r>
            <a:endParaRPr lang="x-none" sz="750" b="0" i="0" u="none" strike="noStrike" dirty="0">
              <a:solidFill>
                <a:srgbClr val="FF0000"/>
              </a:solidFill>
              <a:effectLst/>
              <a:latin typeface="HP Simplified" panose="020B0604020204020204" pitchFamily="34" charset="0"/>
            </a:endParaRPr>
          </a:p>
        </p:txBody>
      </p:sp>
      <p:sp>
        <p:nvSpPr>
          <p:cNvPr id="25" name="TextBox 24">
            <a:extLst>
              <a:ext uri="{FF2B5EF4-FFF2-40B4-BE49-F238E27FC236}">
                <a16:creationId xmlns:a16="http://schemas.microsoft.com/office/drawing/2014/main" xmlns="" id="{E0510494-0828-4B1B-9A96-D46535AFC7B5}"/>
              </a:ext>
            </a:extLst>
          </p:cNvPr>
          <p:cNvSpPr txBox="1"/>
          <p:nvPr/>
        </p:nvSpPr>
        <p:spPr>
          <a:xfrm>
            <a:off x="735714" y="4617352"/>
            <a:ext cx="953140" cy="669414"/>
          </a:xfrm>
          <a:prstGeom prst="rect">
            <a:avLst/>
          </a:prstGeom>
          <a:noFill/>
        </p:spPr>
        <p:txBody>
          <a:bodyPr wrap="square" rtlCol="0">
            <a:spAutoFit/>
          </a:bodyPr>
          <a:lstStyle/>
          <a:p>
            <a:pPr marL="0" rtl="0" eaLnBrk="1" fontAlgn="t" latinLnBrk="0" hangingPunct="1">
              <a:spcBef>
                <a:spcPts val="0"/>
              </a:spcBef>
              <a:spcAft>
                <a:spcPts val="0"/>
              </a:spcAft>
            </a:pPr>
            <a:r>
              <a:rPr lang="en-GB" sz="750" b="0" i="0" u="none" strike="noStrike" kern="1200" dirty="0">
                <a:solidFill>
                  <a:srgbClr val="000000"/>
                </a:solidFill>
                <a:effectLst/>
                <a:latin typeface="HP Simplified" panose="020B0604020204020204" pitchFamily="34" charset="0"/>
              </a:rPr>
              <a:t>FH973AA</a:t>
            </a:r>
            <a:r>
              <a:rPr lang="en-GB" sz="750" dirty="0">
                <a:latin typeface="HP Simplified" panose="020B0604020204020204" pitchFamily="34" charset="0"/>
              </a:rPr>
              <a:t> </a:t>
            </a:r>
            <a:r>
              <a:rPr lang="en-GB" sz="750" b="0" i="0" u="none" strike="noStrike" kern="1200" dirty="0">
                <a:solidFill>
                  <a:srgbClr val="000000"/>
                </a:solidFill>
                <a:effectLst/>
                <a:latin typeface="HP Simplified" panose="020B0604020204020204" pitchFamily="34" charset="0"/>
              </a:rPr>
              <a:t>HP ADAPTER DISPLAY PORT TO DVI-D CONVERTER</a:t>
            </a:r>
            <a:r>
              <a:rPr lang="en-GB" sz="750" dirty="0">
                <a:latin typeface="HP Simplified" panose="020B0604020204020204" pitchFamily="34" charset="0"/>
              </a:rPr>
              <a:t>,</a:t>
            </a:r>
          </a:p>
          <a:p>
            <a:pPr marL="0" rtl="0" eaLnBrk="1" fontAlgn="t" latinLnBrk="0" hangingPunct="1">
              <a:spcBef>
                <a:spcPts val="0"/>
              </a:spcBef>
              <a:spcAft>
                <a:spcPts val="0"/>
              </a:spcAft>
            </a:pPr>
            <a:r>
              <a:rPr lang="en-GB" sz="750" dirty="0">
                <a:latin typeface="HP Simplified" panose="020B0604020204020204" pitchFamily="34" charset="0"/>
              </a:rPr>
              <a:t> </a:t>
            </a:r>
            <a:r>
              <a:rPr lang="el-GR" sz="750" dirty="0" smtClean="0">
                <a:solidFill>
                  <a:srgbClr val="FF0000"/>
                </a:solidFill>
                <a:latin typeface="HP Simplified" panose="020B0604020204020204" pitchFamily="34" charset="0"/>
              </a:rPr>
              <a:t>13.60 </a:t>
            </a:r>
            <a:r>
              <a:rPr lang="en-GB" sz="750" b="0" i="0" u="none" strike="noStrike" kern="1200" dirty="0" smtClean="0">
                <a:solidFill>
                  <a:srgbClr val="FF0000"/>
                </a:solidFill>
                <a:effectLst/>
                <a:latin typeface="HP Simplified" panose="020B0604020204020204" pitchFamily="34" charset="0"/>
              </a:rPr>
              <a:t>€</a:t>
            </a:r>
            <a:endParaRPr lang="x-none" sz="750" b="0" i="0" u="none" strike="noStrike" dirty="0">
              <a:solidFill>
                <a:srgbClr val="FF0000"/>
              </a:solidFill>
              <a:effectLst/>
              <a:latin typeface="HP Simplified" panose="020B0604020204020204" pitchFamily="34" charset="0"/>
            </a:endParaRPr>
          </a:p>
        </p:txBody>
      </p:sp>
      <p:sp>
        <p:nvSpPr>
          <p:cNvPr id="33" name="TextBox 32">
            <a:extLst>
              <a:ext uri="{FF2B5EF4-FFF2-40B4-BE49-F238E27FC236}">
                <a16:creationId xmlns:a16="http://schemas.microsoft.com/office/drawing/2014/main" xmlns="" id="{FCB80EEF-010D-4A50-A798-571F0A3C46AF}"/>
              </a:ext>
            </a:extLst>
          </p:cNvPr>
          <p:cNvSpPr txBox="1"/>
          <p:nvPr/>
        </p:nvSpPr>
        <p:spPr>
          <a:xfrm>
            <a:off x="6466743" y="4720076"/>
            <a:ext cx="1077337" cy="669414"/>
          </a:xfrm>
          <a:prstGeom prst="rect">
            <a:avLst/>
          </a:prstGeom>
          <a:noFill/>
        </p:spPr>
        <p:txBody>
          <a:bodyPr wrap="square" rtlCol="0">
            <a:spAutoFit/>
          </a:bodyPr>
          <a:lstStyle/>
          <a:p>
            <a:pPr marL="0" algn="l" rtl="0" eaLnBrk="1" fontAlgn="t" latinLnBrk="0" hangingPunct="1">
              <a:spcBef>
                <a:spcPts val="0"/>
              </a:spcBef>
              <a:spcAft>
                <a:spcPts val="0"/>
              </a:spcAft>
            </a:pPr>
            <a:r>
              <a:rPr lang="en-GB" sz="750" b="0" i="0" u="none" strike="noStrike" kern="1200" dirty="0">
                <a:solidFill>
                  <a:srgbClr val="000000"/>
                </a:solidFill>
                <a:effectLst/>
                <a:latin typeface="HP Simplified" panose="020B0604020204020204" pitchFamily="34" charset="0"/>
              </a:rPr>
              <a:t>NQ099AA</a:t>
            </a:r>
            <a:r>
              <a:rPr lang="en-GB" sz="750" dirty="0">
                <a:latin typeface="HP Simplified" panose="020B0604020204020204" pitchFamily="34" charset="0"/>
              </a:rPr>
              <a:t> </a:t>
            </a:r>
            <a:r>
              <a:rPr lang="en-GB" sz="750" b="0" i="0" u="none" strike="noStrike" kern="1200" dirty="0">
                <a:solidFill>
                  <a:srgbClr val="000000"/>
                </a:solidFill>
                <a:effectLst/>
                <a:latin typeface="HP Simplified" panose="020B0604020204020204" pitchFamily="34" charset="0"/>
              </a:rPr>
              <a:t>HP </a:t>
            </a:r>
            <a:r>
              <a:rPr lang="en-GB" sz="750" b="0" i="0" u="none" strike="noStrike" kern="1200" dirty="0">
                <a:effectLst/>
                <a:latin typeface="HP Simplified" panose="020B0604020204020204" pitchFamily="34" charset="0"/>
              </a:rPr>
              <a:t>OPTICAL</a:t>
            </a:r>
            <a:r>
              <a:rPr lang="en-GB" sz="750" b="0" i="0" u="none" strike="noStrike" kern="1200" dirty="0">
                <a:solidFill>
                  <a:srgbClr val="000000"/>
                </a:solidFill>
                <a:effectLst/>
                <a:latin typeface="HP Simplified" panose="020B0604020204020204" pitchFamily="34" charset="0"/>
              </a:rPr>
              <a:t> BAY HDD MOUNTING BRACKET FOR HP WORKSTATION PCS</a:t>
            </a:r>
            <a:r>
              <a:rPr lang="en-GB" sz="750" dirty="0">
                <a:latin typeface="HP Simplified" panose="020B0604020204020204" pitchFamily="34" charset="0"/>
              </a:rPr>
              <a:t>, </a:t>
            </a:r>
            <a:r>
              <a:rPr lang="el-GR" sz="750" dirty="0" smtClean="0">
                <a:solidFill>
                  <a:srgbClr val="FF0000"/>
                </a:solidFill>
                <a:latin typeface="HP Simplified" panose="020B0604020204020204" pitchFamily="34" charset="0"/>
              </a:rPr>
              <a:t>42.10 </a:t>
            </a:r>
            <a:r>
              <a:rPr lang="en-GB" sz="750" b="0" i="0" u="none" strike="noStrike" kern="1200" dirty="0" smtClean="0">
                <a:solidFill>
                  <a:srgbClr val="FF0000"/>
                </a:solidFill>
                <a:effectLst/>
                <a:latin typeface="HP Simplified" panose="020B0604020204020204" pitchFamily="34" charset="0"/>
              </a:rPr>
              <a:t>€</a:t>
            </a:r>
            <a:endParaRPr lang="x-none" sz="750" b="0" i="0" u="none" strike="noStrike" dirty="0">
              <a:solidFill>
                <a:srgbClr val="FF0000"/>
              </a:solidFill>
              <a:effectLst/>
              <a:latin typeface="HP Simplified" panose="020B0604020204020204" pitchFamily="34" charset="0"/>
            </a:endParaRPr>
          </a:p>
        </p:txBody>
      </p:sp>
      <p:sp>
        <p:nvSpPr>
          <p:cNvPr id="110" name="TextBox 109">
            <a:extLst>
              <a:ext uri="{FF2B5EF4-FFF2-40B4-BE49-F238E27FC236}">
                <a16:creationId xmlns:a16="http://schemas.microsoft.com/office/drawing/2014/main" xmlns="" id="{A87BDC74-AD85-4269-A61D-08932A11B6BB}"/>
              </a:ext>
            </a:extLst>
          </p:cNvPr>
          <p:cNvSpPr txBox="1"/>
          <p:nvPr/>
        </p:nvSpPr>
        <p:spPr>
          <a:xfrm>
            <a:off x="7171247" y="5438622"/>
            <a:ext cx="1850227" cy="207749"/>
          </a:xfrm>
          <a:prstGeom prst="rect">
            <a:avLst/>
          </a:prstGeom>
          <a:noFill/>
        </p:spPr>
        <p:txBody>
          <a:bodyPr wrap="square">
            <a:spAutoFit/>
          </a:bodyPr>
          <a:lstStyle/>
          <a:p>
            <a:pPr algn="ctr"/>
            <a:r>
              <a:rPr lang="en-GB" sz="750" dirty="0">
                <a:solidFill>
                  <a:schemeClr val="tx1">
                    <a:lumMod val="50000"/>
                    <a:lumOff val="50000"/>
                  </a:schemeClr>
                </a:solidFill>
                <a:latin typeface="HP Simplified" panose="020B0604020204020204" pitchFamily="34" charset="0"/>
              </a:rPr>
              <a:t>HP GRAPHICS CARDS – AMD &amp; NVIDIA</a:t>
            </a:r>
            <a:endParaRPr lang="x-none" sz="750" dirty="0">
              <a:solidFill>
                <a:schemeClr val="tx1">
                  <a:lumMod val="50000"/>
                  <a:lumOff val="50000"/>
                </a:schemeClr>
              </a:solidFill>
            </a:endParaRPr>
          </a:p>
        </p:txBody>
      </p:sp>
      <p:sp>
        <p:nvSpPr>
          <p:cNvPr id="113" name="TextBox 112">
            <a:extLst>
              <a:ext uri="{FF2B5EF4-FFF2-40B4-BE49-F238E27FC236}">
                <a16:creationId xmlns:a16="http://schemas.microsoft.com/office/drawing/2014/main" xmlns="" id="{2D66FA65-DADD-47A3-B33F-076F72F481FB}"/>
              </a:ext>
            </a:extLst>
          </p:cNvPr>
          <p:cNvSpPr txBox="1"/>
          <p:nvPr/>
        </p:nvSpPr>
        <p:spPr>
          <a:xfrm>
            <a:off x="1229834" y="1030794"/>
            <a:ext cx="1664760" cy="215444"/>
          </a:xfrm>
          <a:prstGeom prst="rect">
            <a:avLst/>
          </a:prstGeom>
          <a:noFill/>
        </p:spPr>
        <p:txBody>
          <a:bodyPr wrap="square">
            <a:spAutoFit/>
          </a:bodyPr>
          <a:lstStyle/>
          <a:p>
            <a:pPr algn="ctr"/>
            <a:r>
              <a:rPr lang="en-GB" sz="750" dirty="0">
                <a:solidFill>
                  <a:schemeClr val="tx1">
                    <a:lumMod val="50000"/>
                    <a:lumOff val="50000"/>
                  </a:schemeClr>
                </a:solidFill>
                <a:latin typeface="HP Simplified" panose="020B0604020204020204" pitchFamily="34" charset="0"/>
              </a:rPr>
              <a:t>HP DOCKING STATIONS</a:t>
            </a:r>
            <a:endParaRPr lang="x-none" sz="750" dirty="0">
              <a:solidFill>
                <a:schemeClr val="tx1">
                  <a:lumMod val="50000"/>
                  <a:lumOff val="50000"/>
                </a:schemeClr>
              </a:solidFill>
            </a:endParaRPr>
          </a:p>
        </p:txBody>
      </p:sp>
      <p:sp>
        <p:nvSpPr>
          <p:cNvPr id="115" name="TextBox 114">
            <a:extLst>
              <a:ext uri="{FF2B5EF4-FFF2-40B4-BE49-F238E27FC236}">
                <a16:creationId xmlns:a16="http://schemas.microsoft.com/office/drawing/2014/main" xmlns="" id="{F7852A8B-64D3-4E7F-9136-2529EED0C655}"/>
              </a:ext>
            </a:extLst>
          </p:cNvPr>
          <p:cNvSpPr txBox="1"/>
          <p:nvPr/>
        </p:nvSpPr>
        <p:spPr>
          <a:xfrm>
            <a:off x="975" y="4142160"/>
            <a:ext cx="4152817" cy="215444"/>
          </a:xfrm>
          <a:prstGeom prst="rect">
            <a:avLst/>
          </a:prstGeom>
          <a:noFill/>
        </p:spPr>
        <p:txBody>
          <a:bodyPr wrap="square">
            <a:spAutoFit/>
          </a:bodyPr>
          <a:lstStyle/>
          <a:p>
            <a:pPr algn="ctr"/>
            <a:r>
              <a:rPr lang="en-GB" sz="750" dirty="0">
                <a:solidFill>
                  <a:schemeClr val="tx1">
                    <a:lumMod val="50000"/>
                    <a:lumOff val="50000"/>
                  </a:schemeClr>
                </a:solidFill>
                <a:latin typeface="HP Simplified" panose="020B0604020204020204" pitchFamily="34" charset="0"/>
              </a:rPr>
              <a:t>HP DISPLAY ADAPTORS</a:t>
            </a:r>
            <a:endParaRPr lang="x-none" sz="750" dirty="0">
              <a:solidFill>
                <a:schemeClr val="tx1">
                  <a:lumMod val="50000"/>
                  <a:lumOff val="50000"/>
                </a:schemeClr>
              </a:solidFill>
            </a:endParaRPr>
          </a:p>
        </p:txBody>
      </p:sp>
      <p:pic>
        <p:nvPicPr>
          <p:cNvPr id="1030" name="Picture 6" descr="HP Desktop Mini Security Dual VESA Sleeve v2 | 2JA32AA">
            <a:extLst>
              <a:ext uri="{FF2B5EF4-FFF2-40B4-BE49-F238E27FC236}">
                <a16:creationId xmlns:a16="http://schemas.microsoft.com/office/drawing/2014/main" xmlns="" id="{579D18E3-55E3-40B8-A917-323BA633BB2D}"/>
              </a:ext>
            </a:extLst>
          </p:cNvPr>
          <p:cNvPicPr>
            <a:picLocks noChangeAspect="1" noChangeArrowheads="1"/>
          </p:cNvPicPr>
          <p:nvPr/>
        </p:nvPicPr>
        <p:blipFill>
          <a:blip r:embed="rId13" cstate="email">
            <a:extLst>
              <a:ext uri="{28A0092B-C50C-407E-A947-70E740481C1C}">
                <a14:useLocalDpi xmlns:a14="http://schemas.microsoft.com/office/drawing/2010/main"/>
              </a:ext>
            </a:extLst>
          </a:blip>
          <a:srcRect/>
          <a:stretch>
            <a:fillRect/>
          </a:stretch>
        </p:blipFill>
        <p:spPr bwMode="auto">
          <a:xfrm>
            <a:off x="5439589" y="4261848"/>
            <a:ext cx="705316" cy="505718"/>
          </a:xfrm>
          <a:prstGeom prst="rect">
            <a:avLst/>
          </a:prstGeom>
          <a:noFill/>
          <a:extLst>
            <a:ext uri="{909E8E84-426E-40DD-AFC4-6F175D3DCCD1}">
              <a14:hiddenFill xmlns:a14="http://schemas.microsoft.com/office/drawing/2010/main">
                <a:solidFill>
                  <a:srgbClr val="FFFFFF"/>
                </a:solidFill>
              </a14:hiddenFill>
            </a:ext>
          </a:extLst>
        </p:spPr>
      </p:pic>
      <p:sp>
        <p:nvSpPr>
          <p:cNvPr id="122" name="TextBox 121">
            <a:extLst>
              <a:ext uri="{FF2B5EF4-FFF2-40B4-BE49-F238E27FC236}">
                <a16:creationId xmlns:a16="http://schemas.microsoft.com/office/drawing/2014/main" xmlns="" id="{CDBF4592-792E-41C0-96C7-B3074B2C1A68}"/>
              </a:ext>
            </a:extLst>
          </p:cNvPr>
          <p:cNvSpPr txBox="1"/>
          <p:nvPr/>
        </p:nvSpPr>
        <p:spPr>
          <a:xfrm>
            <a:off x="5061738" y="4703860"/>
            <a:ext cx="1569751" cy="669414"/>
          </a:xfrm>
          <a:prstGeom prst="rect">
            <a:avLst/>
          </a:prstGeom>
          <a:noFill/>
        </p:spPr>
        <p:txBody>
          <a:bodyPr wrap="square">
            <a:spAutoFit/>
          </a:bodyPr>
          <a:lstStyle/>
          <a:p>
            <a:r>
              <a:rPr lang="en-GB" sz="750" dirty="0">
                <a:latin typeface="HP Simplified" panose="020B0604020204020204" pitchFamily="34" charset="0"/>
              </a:rPr>
              <a:t>2JA32AA</a:t>
            </a:r>
            <a:r>
              <a:rPr lang="el-GR" sz="750" dirty="0">
                <a:latin typeface="HP Simplified" panose="020B0604020204020204" pitchFamily="34" charset="0"/>
              </a:rPr>
              <a:t> </a:t>
            </a:r>
            <a:r>
              <a:rPr lang="en-GB" sz="750" dirty="0">
                <a:latin typeface="HP Simplified" panose="020B0604020204020204" pitchFamily="34" charset="0"/>
              </a:rPr>
              <a:t>HP MOUNT STAND FOR DESKTOP MINI SECURITY &amp; DUAL VESA SLEEVE COMPATIBLE WITH HP PC 260 / 400 / 600 / 700 / 800 MINI SERIES ONLY</a:t>
            </a:r>
            <a:r>
              <a:rPr lang="el-GR" sz="750" dirty="0">
                <a:latin typeface="HP Simplified" panose="020B0604020204020204" pitchFamily="34" charset="0"/>
              </a:rPr>
              <a:t>, </a:t>
            </a:r>
            <a:r>
              <a:rPr lang="el-GR" sz="750" dirty="0" smtClean="0">
                <a:solidFill>
                  <a:srgbClr val="FF0000"/>
                </a:solidFill>
                <a:latin typeface="HP Simplified" panose="020B0604020204020204" pitchFamily="34" charset="0"/>
              </a:rPr>
              <a:t>23.15 </a:t>
            </a:r>
            <a:r>
              <a:rPr lang="en-GB" sz="750" dirty="0" smtClean="0">
                <a:solidFill>
                  <a:srgbClr val="FF0000"/>
                </a:solidFill>
                <a:latin typeface="HP Simplified" panose="020B0604020204020204" pitchFamily="34" charset="0"/>
              </a:rPr>
              <a:t>€</a:t>
            </a:r>
            <a:endParaRPr lang="x-none" sz="750" dirty="0">
              <a:solidFill>
                <a:srgbClr val="FF0000"/>
              </a:solidFill>
              <a:latin typeface="HP Simplified" panose="020B0604020204020204" pitchFamily="34" charset="0"/>
            </a:endParaRPr>
          </a:p>
        </p:txBody>
      </p:sp>
      <p:pic>
        <p:nvPicPr>
          <p:cNvPr id="3" name="Picture 2" descr="Graphical user interface&#10;&#10;Description automatically generated">
            <a:extLst>
              <a:ext uri="{FF2B5EF4-FFF2-40B4-BE49-F238E27FC236}">
                <a16:creationId xmlns:a16="http://schemas.microsoft.com/office/drawing/2014/main" xmlns="" id="{9C2410B6-A0A7-4E8D-A1FC-14BD415C19AC}"/>
              </a:ext>
            </a:extLst>
          </p:cNvPr>
          <p:cNvPicPr>
            <a:picLocks noChangeAspect="1"/>
          </p:cNvPicPr>
          <p:nvPr/>
        </p:nvPicPr>
        <p:blipFill>
          <a:blip r:embed="rId14" cstate="email">
            <a:extLst>
              <a:ext uri="{28A0092B-C50C-407E-A947-70E740481C1C}">
                <a14:useLocalDpi xmlns:a14="http://schemas.microsoft.com/office/drawing/2010/main"/>
              </a:ext>
            </a:extLst>
          </a:blip>
          <a:stretch>
            <a:fillRect/>
          </a:stretch>
        </p:blipFill>
        <p:spPr>
          <a:xfrm>
            <a:off x="7150806" y="5659095"/>
            <a:ext cx="1098987" cy="544951"/>
          </a:xfrm>
          <a:prstGeom prst="rect">
            <a:avLst/>
          </a:prstGeom>
        </p:spPr>
      </p:pic>
      <p:pic>
        <p:nvPicPr>
          <p:cNvPr id="38" name="Picture 37">
            <a:extLst>
              <a:ext uri="{FF2B5EF4-FFF2-40B4-BE49-F238E27FC236}">
                <a16:creationId xmlns:a16="http://schemas.microsoft.com/office/drawing/2014/main" xmlns="" id="{CB15C299-CA27-4BE1-A753-E0048EFC18F7}"/>
              </a:ext>
            </a:extLst>
          </p:cNvPr>
          <p:cNvPicPr>
            <a:picLocks noChangeAspect="1"/>
          </p:cNvPicPr>
          <p:nvPr/>
        </p:nvPicPr>
        <p:blipFill>
          <a:blip r:embed="rId15" cstate="email">
            <a:extLst>
              <a:ext uri="{28A0092B-C50C-407E-A947-70E740481C1C}">
                <a14:useLocalDpi xmlns:a14="http://schemas.microsoft.com/office/drawing/2010/main"/>
              </a:ext>
            </a:extLst>
          </a:blip>
          <a:stretch>
            <a:fillRect/>
          </a:stretch>
        </p:blipFill>
        <p:spPr>
          <a:xfrm>
            <a:off x="44927" y="4628088"/>
            <a:ext cx="724453" cy="370459"/>
          </a:xfrm>
          <a:prstGeom prst="rect">
            <a:avLst/>
          </a:prstGeom>
        </p:spPr>
      </p:pic>
      <p:pic>
        <p:nvPicPr>
          <p:cNvPr id="6" name="Picture 5" descr="A person typing on a keyboard&#10;&#10;Description automatically generated with medium confidence">
            <a:extLst>
              <a:ext uri="{FF2B5EF4-FFF2-40B4-BE49-F238E27FC236}">
                <a16:creationId xmlns:a16="http://schemas.microsoft.com/office/drawing/2014/main" xmlns="" id="{86A1A164-77DF-4A16-B0ED-20D2B36F8FCF}"/>
              </a:ext>
            </a:extLst>
          </p:cNvPr>
          <p:cNvPicPr>
            <a:picLocks noChangeAspect="1"/>
          </p:cNvPicPr>
          <p:nvPr/>
        </p:nvPicPr>
        <p:blipFill>
          <a:blip r:embed="rId16" cstate="email">
            <a:extLst>
              <a:ext uri="{28A0092B-C50C-407E-A947-70E740481C1C}">
                <a14:useLocalDpi xmlns:a14="http://schemas.microsoft.com/office/drawing/2010/main"/>
              </a:ext>
            </a:extLst>
          </a:blip>
          <a:stretch>
            <a:fillRect/>
          </a:stretch>
        </p:blipFill>
        <p:spPr>
          <a:xfrm>
            <a:off x="-4553" y="-8155"/>
            <a:ext cx="1407576" cy="936000"/>
          </a:xfrm>
          <a:prstGeom prst="rect">
            <a:avLst/>
          </a:prstGeom>
        </p:spPr>
      </p:pic>
      <p:cxnSp>
        <p:nvCxnSpPr>
          <p:cNvPr id="101" name="Straight Connector 100">
            <a:extLst>
              <a:ext uri="{FF2B5EF4-FFF2-40B4-BE49-F238E27FC236}">
                <a16:creationId xmlns:a16="http://schemas.microsoft.com/office/drawing/2014/main" xmlns="" id="{C1D609CF-2955-19CA-6612-210ED1BCBFB5}"/>
              </a:ext>
            </a:extLst>
          </p:cNvPr>
          <p:cNvCxnSpPr/>
          <p:nvPr/>
        </p:nvCxnSpPr>
        <p:spPr>
          <a:xfrm flipV="1">
            <a:off x="4199807" y="2339479"/>
            <a:ext cx="5725654"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04" name="Straight Connector 103">
            <a:extLst>
              <a:ext uri="{FF2B5EF4-FFF2-40B4-BE49-F238E27FC236}">
                <a16:creationId xmlns:a16="http://schemas.microsoft.com/office/drawing/2014/main" xmlns="" id="{35CDFF1B-C0D3-E872-CFED-C41771C036C7}"/>
              </a:ext>
            </a:extLst>
          </p:cNvPr>
          <p:cNvCxnSpPr/>
          <p:nvPr/>
        </p:nvCxnSpPr>
        <p:spPr>
          <a:xfrm flipH="1">
            <a:off x="4108673" y="951598"/>
            <a:ext cx="32501" cy="5397404"/>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34" name="Straight Connector 133">
            <a:extLst>
              <a:ext uri="{FF2B5EF4-FFF2-40B4-BE49-F238E27FC236}">
                <a16:creationId xmlns:a16="http://schemas.microsoft.com/office/drawing/2014/main" xmlns="" id="{17AB72DD-C7E8-E9E7-5BF4-61F189E8E627}"/>
              </a:ext>
            </a:extLst>
          </p:cNvPr>
          <p:cNvCxnSpPr>
            <a:cxnSpLocks/>
          </p:cNvCxnSpPr>
          <p:nvPr/>
        </p:nvCxnSpPr>
        <p:spPr>
          <a:xfrm flipV="1">
            <a:off x="7567552" y="3716737"/>
            <a:ext cx="2305952" cy="26183"/>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40" name="TextBox 139">
            <a:extLst>
              <a:ext uri="{FF2B5EF4-FFF2-40B4-BE49-F238E27FC236}">
                <a16:creationId xmlns:a16="http://schemas.microsoft.com/office/drawing/2014/main" xmlns="" id="{34245BCB-E1FC-3183-6F43-8C372695E11A}"/>
              </a:ext>
            </a:extLst>
          </p:cNvPr>
          <p:cNvSpPr txBox="1"/>
          <p:nvPr/>
        </p:nvSpPr>
        <p:spPr>
          <a:xfrm>
            <a:off x="5404637" y="15105"/>
            <a:ext cx="1048444" cy="215444"/>
          </a:xfrm>
          <a:prstGeom prst="rect">
            <a:avLst/>
          </a:prstGeom>
          <a:noFill/>
        </p:spPr>
        <p:txBody>
          <a:bodyPr wrap="square">
            <a:spAutoFit/>
          </a:bodyPr>
          <a:lstStyle/>
          <a:p>
            <a:pPr algn="ctr"/>
            <a:r>
              <a:rPr lang="en-GB" sz="750" dirty="0">
                <a:solidFill>
                  <a:schemeClr val="tx1">
                    <a:lumMod val="50000"/>
                    <a:lumOff val="50000"/>
                  </a:schemeClr>
                </a:solidFill>
                <a:latin typeface="HP Simplified" panose="020B0604020204020204" pitchFamily="34" charset="0"/>
              </a:rPr>
              <a:t>HP USB HUBs</a:t>
            </a:r>
            <a:endParaRPr lang="x-none" sz="750" dirty="0">
              <a:solidFill>
                <a:schemeClr val="tx1">
                  <a:lumMod val="50000"/>
                  <a:lumOff val="50000"/>
                </a:schemeClr>
              </a:solidFill>
            </a:endParaRPr>
          </a:p>
        </p:txBody>
      </p:sp>
      <p:cxnSp>
        <p:nvCxnSpPr>
          <p:cNvPr id="106" name="Straight Connector 105">
            <a:extLst>
              <a:ext uri="{FF2B5EF4-FFF2-40B4-BE49-F238E27FC236}">
                <a16:creationId xmlns:a16="http://schemas.microsoft.com/office/drawing/2014/main" xmlns="" id="{CC961003-4FC8-960B-D2A2-13C684A1D20B}"/>
              </a:ext>
            </a:extLst>
          </p:cNvPr>
          <p:cNvCxnSpPr/>
          <p:nvPr/>
        </p:nvCxnSpPr>
        <p:spPr>
          <a:xfrm flipV="1">
            <a:off x="4188309" y="5431489"/>
            <a:ext cx="5669280" cy="4471"/>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08" name="TextBox 107">
            <a:extLst>
              <a:ext uri="{FF2B5EF4-FFF2-40B4-BE49-F238E27FC236}">
                <a16:creationId xmlns:a16="http://schemas.microsoft.com/office/drawing/2014/main" xmlns="" id="{6481D5C0-BC26-75A2-DA96-499048BD91B7}"/>
              </a:ext>
            </a:extLst>
          </p:cNvPr>
          <p:cNvSpPr txBox="1"/>
          <p:nvPr/>
        </p:nvSpPr>
        <p:spPr>
          <a:xfrm>
            <a:off x="4749872" y="4094000"/>
            <a:ext cx="2163840" cy="215444"/>
          </a:xfrm>
          <a:prstGeom prst="rect">
            <a:avLst/>
          </a:prstGeom>
          <a:noFill/>
        </p:spPr>
        <p:txBody>
          <a:bodyPr wrap="square">
            <a:spAutoFit/>
          </a:bodyPr>
          <a:lstStyle/>
          <a:p>
            <a:pPr algn="ctr"/>
            <a:r>
              <a:rPr lang="en-GB" sz="750" dirty="0">
                <a:solidFill>
                  <a:schemeClr val="tx1">
                    <a:lumMod val="50000"/>
                    <a:lumOff val="50000"/>
                  </a:schemeClr>
                </a:solidFill>
                <a:latin typeface="HP Simplified" panose="020B0604020204020204" pitchFamily="34" charset="0"/>
              </a:rPr>
              <a:t>HP FAN, STAND &amp; BRACKET</a:t>
            </a:r>
            <a:endParaRPr lang="x-none" sz="750" dirty="0">
              <a:solidFill>
                <a:schemeClr val="tx1">
                  <a:lumMod val="50000"/>
                  <a:lumOff val="50000"/>
                </a:schemeClr>
              </a:solidFill>
            </a:endParaRPr>
          </a:p>
        </p:txBody>
      </p:sp>
      <p:pic>
        <p:nvPicPr>
          <p:cNvPr id="11" name="Picture 2" descr="HP Envy USB-C Hub : Amazon.co.uk: Computers &amp; Accessories">
            <a:extLst>
              <a:ext uri="{FF2B5EF4-FFF2-40B4-BE49-F238E27FC236}">
                <a16:creationId xmlns:a16="http://schemas.microsoft.com/office/drawing/2014/main" xmlns="" id="{E70007A1-FD60-BD2F-9718-2100880596AC}"/>
              </a:ext>
            </a:extLst>
          </p:cNvPr>
          <p:cNvPicPr>
            <a:picLocks noChangeAspect="1" noChangeArrowheads="1"/>
          </p:cNvPicPr>
          <p:nvPr/>
        </p:nvPicPr>
        <p:blipFill>
          <a:blip r:embed="rId17" cstate="email">
            <a:extLst>
              <a:ext uri="{28A0092B-C50C-407E-A947-70E740481C1C}">
                <a14:useLocalDpi xmlns:a14="http://schemas.microsoft.com/office/drawing/2010/main"/>
              </a:ext>
            </a:extLst>
          </a:blip>
          <a:srcRect/>
          <a:stretch>
            <a:fillRect/>
          </a:stretch>
        </p:blipFill>
        <p:spPr bwMode="auto">
          <a:xfrm>
            <a:off x="4511136" y="502108"/>
            <a:ext cx="1089237" cy="420443"/>
          </a:xfrm>
          <a:prstGeom prst="rect">
            <a:avLst/>
          </a:prstGeom>
          <a:noFill/>
          <a:extLst>
            <a:ext uri="{909E8E84-426E-40DD-AFC4-6F175D3DCCD1}">
              <a14:hiddenFill xmlns:a14="http://schemas.microsoft.com/office/drawing/2010/main">
                <a:solidFill>
                  <a:srgbClr val="FFFFFF"/>
                </a:solidFill>
              </a14:hiddenFill>
            </a:ext>
          </a:extLst>
        </p:spPr>
      </p:pic>
      <p:pic>
        <p:nvPicPr>
          <p:cNvPr id="49" name="Picture 48" descr="A close-up of a computer&#10;&#10;Description automatically generated with low confidence">
            <a:extLst>
              <a:ext uri="{FF2B5EF4-FFF2-40B4-BE49-F238E27FC236}">
                <a16:creationId xmlns:a16="http://schemas.microsoft.com/office/drawing/2014/main" xmlns="" id="{6EFE99A7-BF9C-0D6A-A920-A7129D14427A}"/>
              </a:ext>
            </a:extLst>
          </p:cNvPr>
          <p:cNvPicPr>
            <a:picLocks noChangeAspect="1"/>
          </p:cNvPicPr>
          <p:nvPr/>
        </p:nvPicPr>
        <p:blipFill>
          <a:blip r:embed="rId18">
            <a:extLst>
              <a:ext uri="{28A0092B-C50C-407E-A947-70E740481C1C}">
                <a14:useLocalDpi xmlns:a14="http://schemas.microsoft.com/office/drawing/2010/main"/>
              </a:ext>
            </a:extLst>
          </a:blip>
          <a:stretch>
            <a:fillRect/>
          </a:stretch>
        </p:blipFill>
        <p:spPr>
          <a:xfrm>
            <a:off x="6725090" y="4208207"/>
            <a:ext cx="532903" cy="523715"/>
          </a:xfrm>
          <a:prstGeom prst="rect">
            <a:avLst/>
          </a:prstGeom>
        </p:spPr>
      </p:pic>
      <p:sp>
        <p:nvSpPr>
          <p:cNvPr id="26" name="TextBox 25">
            <a:extLst>
              <a:ext uri="{FF2B5EF4-FFF2-40B4-BE49-F238E27FC236}">
                <a16:creationId xmlns:a16="http://schemas.microsoft.com/office/drawing/2014/main" xmlns="" id="{4CD5BA51-F891-A2F3-1BA6-C7ADFA2C014B}"/>
              </a:ext>
            </a:extLst>
          </p:cNvPr>
          <p:cNvSpPr txBox="1"/>
          <p:nvPr/>
        </p:nvSpPr>
        <p:spPr>
          <a:xfrm>
            <a:off x="7546235" y="4803844"/>
            <a:ext cx="1199014" cy="438582"/>
          </a:xfrm>
          <a:prstGeom prst="rect">
            <a:avLst/>
          </a:prstGeom>
          <a:noFill/>
        </p:spPr>
        <p:txBody>
          <a:bodyPr wrap="square" rtlCol="0">
            <a:spAutoFit/>
          </a:bodyPr>
          <a:lstStyle/>
          <a:p>
            <a:pPr marL="0" rtl="0" eaLnBrk="1" fontAlgn="ctr" latinLnBrk="0" hangingPunct="1">
              <a:spcBef>
                <a:spcPts val="0"/>
              </a:spcBef>
              <a:spcAft>
                <a:spcPts val="0"/>
              </a:spcAft>
            </a:pPr>
            <a:r>
              <a:rPr lang="aa-ET" sz="750" dirty="0">
                <a:latin typeface="HP Simplified" panose="020B0604020204020204" pitchFamily="34" charset="0"/>
              </a:rPr>
              <a:t>T0Y16AA</a:t>
            </a:r>
            <a:r>
              <a:rPr lang="en-GB" sz="750" dirty="0">
                <a:latin typeface="HP Simplified" panose="020B0604020204020204" pitchFamily="34" charset="0"/>
              </a:rPr>
              <a:t> </a:t>
            </a:r>
            <a:r>
              <a:rPr lang="aa-ET" sz="750" dirty="0">
                <a:latin typeface="HP Simplified" panose="020B0604020204020204" pitchFamily="34" charset="0"/>
              </a:rPr>
              <a:t>HP ESSENTIAL COMPINATION LOCK FOR LAPTOPS</a:t>
            </a:r>
            <a:r>
              <a:rPr lang="el-GR" sz="750" dirty="0">
                <a:latin typeface="HP Simplified" panose="020B0604020204020204" pitchFamily="34" charset="0"/>
              </a:rPr>
              <a:t>, </a:t>
            </a:r>
            <a:r>
              <a:rPr lang="el-GR" sz="750" dirty="0" smtClean="0">
                <a:solidFill>
                  <a:srgbClr val="FF0000"/>
                </a:solidFill>
                <a:latin typeface="HP Simplified" panose="020B0604020204020204" pitchFamily="34" charset="0"/>
              </a:rPr>
              <a:t>15.30 €</a:t>
            </a:r>
            <a:endParaRPr lang="aa-ET" sz="750" dirty="0">
              <a:solidFill>
                <a:srgbClr val="FF0000"/>
              </a:solidFill>
              <a:latin typeface="HP Simplified" panose="020B0604020204020204" pitchFamily="34" charset="0"/>
            </a:endParaRPr>
          </a:p>
        </p:txBody>
      </p:sp>
      <p:sp>
        <p:nvSpPr>
          <p:cNvPr id="28" name="TextBox 27">
            <a:extLst>
              <a:ext uri="{FF2B5EF4-FFF2-40B4-BE49-F238E27FC236}">
                <a16:creationId xmlns:a16="http://schemas.microsoft.com/office/drawing/2014/main" xmlns="" id="{B16DFABC-5C07-1664-BDEE-D8C36B9614E9}"/>
              </a:ext>
            </a:extLst>
          </p:cNvPr>
          <p:cNvSpPr txBox="1"/>
          <p:nvPr/>
        </p:nvSpPr>
        <p:spPr>
          <a:xfrm>
            <a:off x="8720528" y="4737933"/>
            <a:ext cx="1269114" cy="669414"/>
          </a:xfrm>
          <a:prstGeom prst="rect">
            <a:avLst/>
          </a:prstGeom>
          <a:noFill/>
        </p:spPr>
        <p:txBody>
          <a:bodyPr wrap="square" rtlCol="0">
            <a:spAutoFit/>
          </a:bodyPr>
          <a:lstStyle/>
          <a:p>
            <a:pPr marL="0" rtl="0" eaLnBrk="1" fontAlgn="ctr" latinLnBrk="0" hangingPunct="1">
              <a:spcBef>
                <a:spcPts val="0"/>
              </a:spcBef>
              <a:spcAft>
                <a:spcPts val="0"/>
              </a:spcAft>
            </a:pPr>
            <a:r>
              <a:rPr lang="aa-ET" sz="750" dirty="0">
                <a:latin typeface="HP Simplified" panose="020B0604020204020204" pitchFamily="34" charset="0"/>
              </a:rPr>
              <a:t>6UW42AA</a:t>
            </a:r>
            <a:r>
              <a:rPr lang="en-GB" sz="750" dirty="0">
                <a:latin typeface="HP Simplified" panose="020B0604020204020204" pitchFamily="34" charset="0"/>
              </a:rPr>
              <a:t> </a:t>
            </a:r>
            <a:r>
              <a:rPr lang="aa-ET" sz="750" dirty="0">
                <a:latin typeface="HP Simplified" panose="020B0604020204020204" pitchFamily="34" charset="0"/>
              </a:rPr>
              <a:t>HP SURE KEY CABLE LOCK FOR NOTEBOOK, PCS, THIN CLIENTS, WORKSTATION</a:t>
            </a:r>
            <a:r>
              <a:rPr lang="en-GB" sz="750" dirty="0">
                <a:latin typeface="HP Simplified" panose="020B0604020204020204" pitchFamily="34" charset="0"/>
              </a:rPr>
              <a:t>, </a:t>
            </a:r>
            <a:r>
              <a:rPr lang="el-GR" sz="750" dirty="0" smtClean="0">
                <a:solidFill>
                  <a:srgbClr val="FF0000"/>
                </a:solidFill>
                <a:latin typeface="HP Simplified" panose="020B0604020204020204" pitchFamily="34" charset="0"/>
              </a:rPr>
              <a:t>32.30 </a:t>
            </a:r>
            <a:r>
              <a:rPr lang="en-GB" sz="750" dirty="0" smtClean="0">
                <a:solidFill>
                  <a:srgbClr val="FF0000"/>
                </a:solidFill>
                <a:latin typeface="HP Simplified" panose="020B0604020204020204" pitchFamily="34" charset="0"/>
              </a:rPr>
              <a:t>€</a:t>
            </a:r>
            <a:endParaRPr lang="aa-ET" sz="750" dirty="0">
              <a:solidFill>
                <a:srgbClr val="FF0000"/>
              </a:solidFill>
              <a:latin typeface="HP Simplified" panose="020B0604020204020204" pitchFamily="34" charset="0"/>
            </a:endParaRPr>
          </a:p>
        </p:txBody>
      </p:sp>
      <p:pic>
        <p:nvPicPr>
          <p:cNvPr id="3074" name="Picture 2" descr="HP Sure Key Cable Lock 6UW42UT 6UW42AA 193808933059 | eBay">
            <a:extLst>
              <a:ext uri="{FF2B5EF4-FFF2-40B4-BE49-F238E27FC236}">
                <a16:creationId xmlns:a16="http://schemas.microsoft.com/office/drawing/2014/main" xmlns="" id="{7741467C-AE53-ADE1-9587-5ABE138ACCBE}"/>
              </a:ext>
            </a:extLst>
          </p:cNvPr>
          <p:cNvPicPr>
            <a:picLocks noChangeAspect="1" noChangeArrowheads="1"/>
          </p:cNvPicPr>
          <p:nvPr/>
        </p:nvPicPr>
        <p:blipFill>
          <a:blip r:embed="rId19" cstate="email">
            <a:extLst>
              <a:ext uri="{28A0092B-C50C-407E-A947-70E740481C1C}">
                <a14:useLocalDpi xmlns:a14="http://schemas.microsoft.com/office/drawing/2010/main"/>
              </a:ext>
            </a:extLst>
          </a:blip>
          <a:srcRect/>
          <a:stretch>
            <a:fillRect/>
          </a:stretch>
        </p:blipFill>
        <p:spPr bwMode="auto">
          <a:xfrm>
            <a:off x="8881038" y="4052425"/>
            <a:ext cx="735553" cy="551665"/>
          </a:xfrm>
          <a:prstGeom prst="rect">
            <a:avLst/>
          </a:prstGeom>
          <a:noFill/>
          <a:extLst>
            <a:ext uri="{909E8E84-426E-40DD-AFC4-6F175D3DCCD1}">
              <a14:hiddenFill xmlns:a14="http://schemas.microsoft.com/office/drawing/2010/main">
                <a:solidFill>
                  <a:srgbClr val="FFFFFF"/>
                </a:solidFill>
              </a14:hiddenFill>
            </a:ext>
          </a:extLst>
        </p:spPr>
      </p:pic>
      <p:sp>
        <p:nvSpPr>
          <p:cNvPr id="40" name="TextBox 39">
            <a:extLst>
              <a:ext uri="{FF2B5EF4-FFF2-40B4-BE49-F238E27FC236}">
                <a16:creationId xmlns:a16="http://schemas.microsoft.com/office/drawing/2014/main" xmlns="" id="{328026A7-DCFD-B2CB-F40A-91104437659D}"/>
              </a:ext>
            </a:extLst>
          </p:cNvPr>
          <p:cNvSpPr txBox="1"/>
          <p:nvPr/>
        </p:nvSpPr>
        <p:spPr>
          <a:xfrm>
            <a:off x="4157530" y="4854295"/>
            <a:ext cx="1036531" cy="553998"/>
          </a:xfrm>
          <a:prstGeom prst="rect">
            <a:avLst/>
          </a:prstGeom>
          <a:noFill/>
        </p:spPr>
        <p:txBody>
          <a:bodyPr wrap="square" rtlCol="0">
            <a:spAutoFit/>
          </a:bodyPr>
          <a:lstStyle/>
          <a:p>
            <a:pPr marL="0" algn="l" rtl="0" eaLnBrk="1" fontAlgn="ctr" latinLnBrk="0" hangingPunct="1">
              <a:spcBef>
                <a:spcPts val="0"/>
              </a:spcBef>
              <a:spcAft>
                <a:spcPts val="0"/>
              </a:spcAft>
            </a:pPr>
            <a:r>
              <a:rPr lang="aa-ET" sz="750" dirty="0">
                <a:latin typeface="HP Simplified" panose="020B0604020204020204" pitchFamily="34" charset="0"/>
              </a:rPr>
              <a:t>A2Z46AA</a:t>
            </a:r>
            <a:r>
              <a:rPr lang="en-GB" sz="750" dirty="0">
                <a:latin typeface="HP Simplified" panose="020B0604020204020204" pitchFamily="34" charset="0"/>
              </a:rPr>
              <a:t> </a:t>
            </a:r>
            <a:r>
              <a:rPr lang="aa-ET" sz="750" dirty="0">
                <a:latin typeface="HP Simplified" panose="020B0604020204020204" pitchFamily="34" charset="0"/>
              </a:rPr>
              <a:t>HP Z4  Z2 FAN AND FRONT CARD GUIDE KIT</a:t>
            </a:r>
            <a:r>
              <a:rPr lang="en-GB" sz="750" dirty="0">
                <a:latin typeface="HP Simplified" panose="020B0604020204020204" pitchFamily="34" charset="0"/>
              </a:rPr>
              <a:t>, </a:t>
            </a:r>
            <a:r>
              <a:rPr lang="el-GR" sz="750" dirty="0" smtClean="0">
                <a:solidFill>
                  <a:srgbClr val="FF0000"/>
                </a:solidFill>
                <a:latin typeface="HP Simplified" panose="020B0604020204020204" pitchFamily="34" charset="0"/>
              </a:rPr>
              <a:t>19.35 </a:t>
            </a:r>
            <a:r>
              <a:rPr lang="en-GB" sz="750" dirty="0" smtClean="0">
                <a:solidFill>
                  <a:srgbClr val="FF0000"/>
                </a:solidFill>
                <a:latin typeface="HP Simplified" panose="020B0604020204020204" pitchFamily="34" charset="0"/>
              </a:rPr>
              <a:t>€</a:t>
            </a:r>
            <a:endParaRPr lang="aa-ET" sz="750" dirty="0">
              <a:solidFill>
                <a:srgbClr val="FF0000"/>
              </a:solidFill>
              <a:latin typeface="HP Simplified" panose="020B0604020204020204" pitchFamily="34" charset="0"/>
            </a:endParaRPr>
          </a:p>
        </p:txBody>
      </p:sp>
      <p:sp>
        <p:nvSpPr>
          <p:cNvPr id="50" name="TextBox 49">
            <a:extLst>
              <a:ext uri="{FF2B5EF4-FFF2-40B4-BE49-F238E27FC236}">
                <a16:creationId xmlns:a16="http://schemas.microsoft.com/office/drawing/2014/main" xmlns="" id="{738822F6-8373-A5E7-D07F-D83C88364FB0}"/>
              </a:ext>
            </a:extLst>
          </p:cNvPr>
          <p:cNvSpPr txBox="1"/>
          <p:nvPr/>
        </p:nvSpPr>
        <p:spPr>
          <a:xfrm>
            <a:off x="8202168" y="3823603"/>
            <a:ext cx="991337" cy="215444"/>
          </a:xfrm>
          <a:prstGeom prst="rect">
            <a:avLst/>
          </a:prstGeom>
          <a:noFill/>
        </p:spPr>
        <p:txBody>
          <a:bodyPr wrap="square">
            <a:spAutoFit/>
          </a:bodyPr>
          <a:lstStyle/>
          <a:p>
            <a:r>
              <a:rPr lang="aa-ET" sz="750" dirty="0">
                <a:solidFill>
                  <a:schemeClr val="tx1">
                    <a:lumMod val="50000"/>
                    <a:lumOff val="50000"/>
                  </a:schemeClr>
                </a:solidFill>
                <a:latin typeface="HP Simplified" panose="020B0604020204020204" pitchFamily="34" charset="0"/>
              </a:rPr>
              <a:t>LOCK FOR LAPTOPS</a:t>
            </a:r>
            <a:endParaRPr lang="aa-ET" sz="750" dirty="0">
              <a:solidFill>
                <a:schemeClr val="tx1">
                  <a:lumMod val="50000"/>
                  <a:lumOff val="50000"/>
                </a:schemeClr>
              </a:solidFill>
            </a:endParaRPr>
          </a:p>
        </p:txBody>
      </p:sp>
      <p:pic>
        <p:nvPicPr>
          <p:cNvPr id="3078" name="Picture 6" descr="Amazon.com: HP Elite USB-C Hub with 90w USB-C Port and Charging with USB-A  HDMI Ports, (4WX89AA) : Electronics">
            <a:extLst>
              <a:ext uri="{FF2B5EF4-FFF2-40B4-BE49-F238E27FC236}">
                <a16:creationId xmlns:a16="http://schemas.microsoft.com/office/drawing/2014/main" xmlns="" id="{DDE38CAE-07E5-6F7D-02C3-22C6C65923AA}"/>
              </a:ext>
            </a:extLst>
          </p:cNvPr>
          <p:cNvPicPr>
            <a:picLocks noChangeAspect="1" noChangeArrowheads="1"/>
          </p:cNvPicPr>
          <p:nvPr/>
        </p:nvPicPr>
        <p:blipFill>
          <a:blip r:embed="rId20" cstate="email">
            <a:extLst>
              <a:ext uri="{28A0092B-C50C-407E-A947-70E740481C1C}">
                <a14:useLocalDpi xmlns:a14="http://schemas.microsoft.com/office/drawing/2010/main"/>
              </a:ext>
            </a:extLst>
          </a:blip>
          <a:srcRect/>
          <a:stretch>
            <a:fillRect/>
          </a:stretch>
        </p:blipFill>
        <p:spPr bwMode="auto">
          <a:xfrm>
            <a:off x="7768936" y="-18835"/>
            <a:ext cx="2148229" cy="1431469"/>
          </a:xfrm>
          <a:prstGeom prst="rect">
            <a:avLst/>
          </a:prstGeom>
          <a:noFill/>
          <a:extLst>
            <a:ext uri="{909E8E84-426E-40DD-AFC4-6F175D3DCCD1}">
              <a14:hiddenFill xmlns:a14="http://schemas.microsoft.com/office/drawing/2010/main">
                <a:solidFill>
                  <a:srgbClr val="FFFFFF"/>
                </a:solidFill>
              </a14:hiddenFill>
            </a:ext>
          </a:extLst>
        </p:spPr>
      </p:pic>
      <p:sp>
        <p:nvSpPr>
          <p:cNvPr id="30" name="TextBox 67">
            <a:extLst>
              <a:ext uri="{FF2B5EF4-FFF2-40B4-BE49-F238E27FC236}">
                <a16:creationId xmlns:a16="http://schemas.microsoft.com/office/drawing/2014/main" xmlns="" id="{DBD6C0F4-C49C-5B63-2816-F77C90979852}"/>
              </a:ext>
            </a:extLst>
          </p:cNvPr>
          <p:cNvSpPr txBox="1">
            <a:spLocks noChangeArrowheads="1"/>
          </p:cNvSpPr>
          <p:nvPr/>
        </p:nvSpPr>
        <p:spPr bwMode="auto">
          <a:xfrm>
            <a:off x="6577668" y="3524562"/>
            <a:ext cx="1063065" cy="553998"/>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fontAlgn="ctr">
              <a:lnSpc>
                <a:spcPct val="100000"/>
              </a:lnSpc>
              <a:spcBef>
                <a:spcPct val="0"/>
              </a:spcBef>
              <a:buNone/>
            </a:pPr>
            <a:r>
              <a:rPr lang="en-US" sz="750" dirty="0">
                <a:latin typeface="HP Simplified" panose="020B0604020204020204" pitchFamily="34" charset="0"/>
              </a:rPr>
              <a:t>B3Q36A HP SPINDLE FOR DESIGNJET PLOTTER T120 / T520 24IN, </a:t>
            </a:r>
            <a:r>
              <a:rPr lang="el-GR" sz="750" dirty="0" smtClean="0">
                <a:solidFill>
                  <a:srgbClr val="FF0000"/>
                </a:solidFill>
                <a:latin typeface="HP Simplified" panose="020B0604020204020204" pitchFamily="34" charset="0"/>
              </a:rPr>
              <a:t>83.30 </a:t>
            </a:r>
            <a:r>
              <a:rPr lang="en-GB" altLang="en-US" sz="750" dirty="0" smtClean="0">
                <a:solidFill>
                  <a:srgbClr val="FF0000"/>
                </a:solidFill>
                <a:latin typeface="HP Simplified" panose="020B0604020204020204" pitchFamily="34" charset="0"/>
              </a:rPr>
              <a:t>€</a:t>
            </a:r>
            <a:endParaRPr lang="en-US" altLang="en-US" sz="750" dirty="0">
              <a:solidFill>
                <a:srgbClr val="FF0000"/>
              </a:solidFill>
              <a:latin typeface="HP Simplified" panose="020B0604020204020204" pitchFamily="34" charset="0"/>
            </a:endParaRPr>
          </a:p>
        </p:txBody>
      </p:sp>
      <p:sp>
        <p:nvSpPr>
          <p:cNvPr id="32" name="TextBox 67">
            <a:extLst>
              <a:ext uri="{FF2B5EF4-FFF2-40B4-BE49-F238E27FC236}">
                <a16:creationId xmlns:a16="http://schemas.microsoft.com/office/drawing/2014/main" xmlns="" id="{7888C9EE-12AB-2894-5EAA-B0D40AA69133}"/>
              </a:ext>
            </a:extLst>
          </p:cNvPr>
          <p:cNvSpPr txBox="1">
            <a:spLocks noChangeArrowheads="1"/>
          </p:cNvSpPr>
          <p:nvPr/>
        </p:nvSpPr>
        <p:spPr bwMode="auto">
          <a:xfrm>
            <a:off x="4899602" y="2883713"/>
            <a:ext cx="1101873" cy="438582"/>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fontAlgn="ctr">
              <a:lnSpc>
                <a:spcPct val="100000"/>
              </a:lnSpc>
              <a:spcBef>
                <a:spcPct val="0"/>
              </a:spcBef>
              <a:buNone/>
            </a:pPr>
            <a:r>
              <a:rPr lang="en-US" sz="750" dirty="0">
                <a:latin typeface="HP Simplified" panose="020B0604020204020204" pitchFamily="34" charset="0"/>
              </a:rPr>
              <a:t>6TX91A HP STAND FOR PLOTTERS T125, T130, T525, T530</a:t>
            </a:r>
            <a:r>
              <a:rPr lang="en-US" altLang="en-US" sz="750" dirty="0">
                <a:latin typeface="HP Simplified" panose="020B0604020204020204" pitchFamily="34" charset="0"/>
              </a:rPr>
              <a:t>, </a:t>
            </a:r>
            <a:r>
              <a:rPr lang="el-GR" altLang="en-US" sz="750" dirty="0" smtClean="0">
                <a:solidFill>
                  <a:srgbClr val="FF0000"/>
                </a:solidFill>
                <a:latin typeface="HP Simplified" panose="020B0604020204020204" pitchFamily="34" charset="0"/>
              </a:rPr>
              <a:t>243.95 </a:t>
            </a:r>
            <a:r>
              <a:rPr lang="en-GB" altLang="en-US" sz="750" dirty="0" smtClean="0">
                <a:solidFill>
                  <a:srgbClr val="FF0000"/>
                </a:solidFill>
                <a:latin typeface="HP Simplified" panose="020B0604020204020204" pitchFamily="34" charset="0"/>
              </a:rPr>
              <a:t>€</a:t>
            </a:r>
            <a:endParaRPr lang="en-US" altLang="en-US" sz="750" dirty="0">
              <a:solidFill>
                <a:srgbClr val="FF0000"/>
              </a:solidFill>
              <a:latin typeface="HP Simplified" panose="020B0604020204020204" pitchFamily="34" charset="0"/>
            </a:endParaRPr>
          </a:p>
        </p:txBody>
      </p:sp>
      <p:sp>
        <p:nvSpPr>
          <p:cNvPr id="37" name="TextBox 67">
            <a:extLst>
              <a:ext uri="{FF2B5EF4-FFF2-40B4-BE49-F238E27FC236}">
                <a16:creationId xmlns:a16="http://schemas.microsoft.com/office/drawing/2014/main" xmlns="" id="{A80A01CB-596A-8000-A4D5-935B1CF83F9E}"/>
              </a:ext>
            </a:extLst>
          </p:cNvPr>
          <p:cNvSpPr txBox="1">
            <a:spLocks noChangeArrowheads="1"/>
          </p:cNvSpPr>
          <p:nvPr/>
        </p:nvSpPr>
        <p:spPr bwMode="auto">
          <a:xfrm>
            <a:off x="4928920" y="3311434"/>
            <a:ext cx="1463610" cy="784830"/>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fontAlgn="ctr">
              <a:lnSpc>
                <a:spcPct val="100000"/>
              </a:lnSpc>
              <a:spcBef>
                <a:spcPct val="0"/>
              </a:spcBef>
              <a:buNone/>
            </a:pPr>
            <a:r>
              <a:rPr lang="en-US" sz="750" dirty="0">
                <a:latin typeface="HP Simplified" panose="020B0604020204020204" pitchFamily="34" charset="0"/>
              </a:rPr>
              <a:t>CF084A HP TRAY 500 SHEET PAPER AND HEAVY MEDIA TRAY FOR M551n, M551dn, M551xh, CP3525, CP3525n, CP3525dn, CP3525x, CM3530, CM3530fs</a:t>
            </a:r>
            <a:r>
              <a:rPr lang="en-US" altLang="en-US" sz="750" dirty="0">
                <a:latin typeface="HP Simplified" panose="020B0604020204020204" pitchFamily="34" charset="0"/>
              </a:rPr>
              <a:t>, </a:t>
            </a:r>
            <a:r>
              <a:rPr lang="el-GR" altLang="en-US" sz="750" dirty="0" smtClean="0">
                <a:solidFill>
                  <a:srgbClr val="FF0000"/>
                </a:solidFill>
                <a:latin typeface="HP Simplified" panose="020B0604020204020204" pitchFamily="34" charset="0"/>
              </a:rPr>
              <a:t>352.55 </a:t>
            </a:r>
            <a:r>
              <a:rPr lang="en-GB" altLang="en-US" sz="750" dirty="0" smtClean="0">
                <a:solidFill>
                  <a:srgbClr val="FF0000"/>
                </a:solidFill>
                <a:latin typeface="HP Simplified" panose="020B0604020204020204" pitchFamily="34" charset="0"/>
              </a:rPr>
              <a:t>€</a:t>
            </a:r>
            <a:endParaRPr lang="en-US" altLang="en-US" sz="750" dirty="0">
              <a:solidFill>
                <a:srgbClr val="FF0000"/>
              </a:solidFill>
              <a:latin typeface="HP Simplified" panose="020B0604020204020204" pitchFamily="34" charset="0"/>
            </a:endParaRPr>
          </a:p>
        </p:txBody>
      </p:sp>
      <p:pic>
        <p:nvPicPr>
          <p:cNvPr id="42" name="Picture 41">
            <a:extLst>
              <a:ext uri="{FF2B5EF4-FFF2-40B4-BE49-F238E27FC236}">
                <a16:creationId xmlns:a16="http://schemas.microsoft.com/office/drawing/2014/main" xmlns="" id="{35735BB1-EF25-E19B-FA09-C4C36C86E80B}"/>
              </a:ext>
            </a:extLst>
          </p:cNvPr>
          <p:cNvPicPr>
            <a:picLocks noChangeAspect="1"/>
          </p:cNvPicPr>
          <p:nvPr/>
        </p:nvPicPr>
        <p:blipFill>
          <a:blip r:embed="rId21" cstate="email">
            <a:extLst>
              <a:ext uri="{28A0092B-C50C-407E-A947-70E740481C1C}">
                <a14:useLocalDpi xmlns:a14="http://schemas.microsoft.com/office/drawing/2010/main"/>
              </a:ext>
            </a:extLst>
          </a:blip>
          <a:stretch>
            <a:fillRect/>
          </a:stretch>
        </p:blipFill>
        <p:spPr>
          <a:xfrm>
            <a:off x="4174829" y="3568278"/>
            <a:ext cx="814800" cy="344927"/>
          </a:xfrm>
          <a:prstGeom prst="rect">
            <a:avLst/>
          </a:prstGeom>
        </p:spPr>
      </p:pic>
      <p:sp>
        <p:nvSpPr>
          <p:cNvPr id="52" name="TextBox 51">
            <a:extLst>
              <a:ext uri="{FF2B5EF4-FFF2-40B4-BE49-F238E27FC236}">
                <a16:creationId xmlns:a16="http://schemas.microsoft.com/office/drawing/2014/main" xmlns="" id="{19536B51-B906-393F-8923-D79AD9BBA1E4}"/>
              </a:ext>
            </a:extLst>
          </p:cNvPr>
          <p:cNvSpPr txBox="1"/>
          <p:nvPr/>
        </p:nvSpPr>
        <p:spPr>
          <a:xfrm>
            <a:off x="3660616" y="2610653"/>
            <a:ext cx="4187474" cy="215444"/>
          </a:xfrm>
          <a:prstGeom prst="rect">
            <a:avLst/>
          </a:prstGeom>
          <a:noFill/>
        </p:spPr>
        <p:txBody>
          <a:bodyPr wrap="square">
            <a:spAutoFit/>
          </a:bodyPr>
          <a:lstStyle/>
          <a:p>
            <a:pPr algn="ctr"/>
            <a:r>
              <a:rPr lang="en-GB" sz="750" dirty="0">
                <a:solidFill>
                  <a:schemeClr val="tx1">
                    <a:lumMod val="50000"/>
                    <a:lumOff val="50000"/>
                  </a:schemeClr>
                </a:solidFill>
                <a:latin typeface="HP Simplified" panose="020B0604020204020204" pitchFamily="34" charset="0"/>
              </a:rPr>
              <a:t>HP OPTIONS FOR PRINTERS AND PLOTTERS</a:t>
            </a:r>
            <a:endParaRPr lang="x-none" sz="750" dirty="0">
              <a:solidFill>
                <a:schemeClr val="tx1">
                  <a:lumMod val="50000"/>
                  <a:lumOff val="50000"/>
                </a:schemeClr>
              </a:solidFill>
            </a:endParaRPr>
          </a:p>
        </p:txBody>
      </p:sp>
      <p:sp>
        <p:nvSpPr>
          <p:cNvPr id="65" name="TextBox 64">
            <a:extLst>
              <a:ext uri="{FF2B5EF4-FFF2-40B4-BE49-F238E27FC236}">
                <a16:creationId xmlns:a16="http://schemas.microsoft.com/office/drawing/2014/main" xmlns="" id="{8697C9E5-1340-4E17-05AE-1512CDE02CDE}"/>
              </a:ext>
            </a:extLst>
          </p:cNvPr>
          <p:cNvSpPr txBox="1"/>
          <p:nvPr/>
        </p:nvSpPr>
        <p:spPr>
          <a:xfrm>
            <a:off x="7544080" y="1428418"/>
            <a:ext cx="1336958" cy="207749"/>
          </a:xfrm>
          <a:prstGeom prst="rect">
            <a:avLst/>
          </a:prstGeom>
          <a:noFill/>
        </p:spPr>
        <p:txBody>
          <a:bodyPr wrap="square">
            <a:spAutoFit/>
          </a:bodyPr>
          <a:lstStyle/>
          <a:p>
            <a:pPr algn="ctr"/>
            <a:r>
              <a:rPr lang="en-US" sz="750" dirty="0">
                <a:solidFill>
                  <a:schemeClr val="tx1">
                    <a:lumMod val="50000"/>
                    <a:lumOff val="50000"/>
                  </a:schemeClr>
                </a:solidFill>
                <a:latin typeface="HP Simplified" panose="020B0604020204020204" pitchFamily="34" charset="0"/>
              </a:rPr>
              <a:t>ADAPTORS</a:t>
            </a:r>
            <a:endParaRPr lang="aa-ET" sz="750" dirty="0">
              <a:solidFill>
                <a:schemeClr val="tx1">
                  <a:lumMod val="50000"/>
                  <a:lumOff val="50000"/>
                </a:schemeClr>
              </a:solidFill>
              <a:latin typeface="HP Simplified" panose="020B0604020204020204" pitchFamily="34" charset="0"/>
            </a:endParaRPr>
          </a:p>
        </p:txBody>
      </p:sp>
      <p:pic>
        <p:nvPicPr>
          <p:cNvPr id="17" name="Picture 16" descr="A magnifying glass and a magnifying glass&#10;&#10;Description automatically generated with medium confidence">
            <a:extLst>
              <a:ext uri="{FF2B5EF4-FFF2-40B4-BE49-F238E27FC236}">
                <a16:creationId xmlns:a16="http://schemas.microsoft.com/office/drawing/2014/main" xmlns="" id="{F956086F-9780-76F1-3B05-9E359579D240}"/>
              </a:ext>
            </a:extLst>
          </p:cNvPr>
          <p:cNvPicPr>
            <a:picLocks noChangeAspect="1"/>
          </p:cNvPicPr>
          <p:nvPr/>
        </p:nvPicPr>
        <p:blipFill>
          <a:blip r:embed="rId22">
            <a:extLst>
              <a:ext uri="{28A0092B-C50C-407E-A947-70E740481C1C}">
                <a14:useLocalDpi xmlns:a14="http://schemas.microsoft.com/office/drawing/2010/main"/>
              </a:ext>
            </a:extLst>
          </a:blip>
          <a:stretch>
            <a:fillRect/>
          </a:stretch>
        </p:blipFill>
        <p:spPr>
          <a:xfrm>
            <a:off x="7716900" y="4137013"/>
            <a:ext cx="791043" cy="548887"/>
          </a:xfrm>
          <a:prstGeom prst="rect">
            <a:avLst/>
          </a:prstGeom>
        </p:spPr>
      </p:pic>
      <p:cxnSp>
        <p:nvCxnSpPr>
          <p:cNvPr id="107" name="Straight Connector 106">
            <a:extLst>
              <a:ext uri="{FF2B5EF4-FFF2-40B4-BE49-F238E27FC236}">
                <a16:creationId xmlns:a16="http://schemas.microsoft.com/office/drawing/2014/main" xmlns="" id="{0E04C767-BF86-9449-4865-026DCC4713AE}"/>
              </a:ext>
            </a:extLst>
          </p:cNvPr>
          <p:cNvCxnSpPr/>
          <p:nvPr/>
        </p:nvCxnSpPr>
        <p:spPr>
          <a:xfrm flipV="1">
            <a:off x="4194441" y="1403590"/>
            <a:ext cx="5731020" cy="17733"/>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pic>
        <p:nvPicPr>
          <p:cNvPr id="18" name="Picture 17"/>
          <p:cNvPicPr>
            <a:picLocks noChangeAspect="1"/>
          </p:cNvPicPr>
          <p:nvPr/>
        </p:nvPicPr>
        <p:blipFill>
          <a:blip r:embed="rId23" cstate="email">
            <a:extLst>
              <a:ext uri="{28A0092B-C50C-407E-A947-70E740481C1C}">
                <a14:useLocalDpi xmlns:a14="http://schemas.microsoft.com/office/drawing/2010/main"/>
              </a:ext>
            </a:extLst>
          </a:blip>
          <a:stretch>
            <a:fillRect/>
          </a:stretch>
        </p:blipFill>
        <p:spPr>
          <a:xfrm>
            <a:off x="4199718" y="4243653"/>
            <a:ext cx="607096" cy="572155"/>
          </a:xfrm>
          <a:prstGeom prst="rect">
            <a:avLst/>
          </a:prstGeom>
        </p:spPr>
      </p:pic>
      <p:cxnSp>
        <p:nvCxnSpPr>
          <p:cNvPr id="123" name="Straight Connector 122">
            <a:extLst>
              <a:ext uri="{FF2B5EF4-FFF2-40B4-BE49-F238E27FC236}">
                <a16:creationId xmlns:a16="http://schemas.microsoft.com/office/drawing/2014/main" xmlns="" id="{83229315-24A1-4A22-D79C-B87173712D92}"/>
              </a:ext>
            </a:extLst>
          </p:cNvPr>
          <p:cNvCxnSpPr/>
          <p:nvPr/>
        </p:nvCxnSpPr>
        <p:spPr>
          <a:xfrm flipV="1">
            <a:off x="-8898" y="3998603"/>
            <a:ext cx="4093361" cy="33301"/>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31" name="TextBox 130">
            <a:extLst>
              <a:ext uri="{FF2B5EF4-FFF2-40B4-BE49-F238E27FC236}">
                <a16:creationId xmlns:a16="http://schemas.microsoft.com/office/drawing/2014/main" xmlns="" id="{738822F6-8373-A5E7-D07F-D83C88364FB0}"/>
              </a:ext>
            </a:extLst>
          </p:cNvPr>
          <p:cNvSpPr txBox="1"/>
          <p:nvPr/>
        </p:nvSpPr>
        <p:spPr>
          <a:xfrm>
            <a:off x="5048466" y="5468963"/>
            <a:ext cx="991337" cy="215444"/>
          </a:xfrm>
          <a:prstGeom prst="rect">
            <a:avLst/>
          </a:prstGeom>
          <a:noFill/>
        </p:spPr>
        <p:txBody>
          <a:bodyPr wrap="square">
            <a:spAutoFit/>
          </a:bodyPr>
          <a:lstStyle/>
          <a:p>
            <a:r>
              <a:rPr lang="en-US" sz="750" dirty="0">
                <a:solidFill>
                  <a:schemeClr val="tx1">
                    <a:lumMod val="50000"/>
                    <a:lumOff val="50000"/>
                  </a:schemeClr>
                </a:solidFill>
                <a:latin typeface="HP Simplified" panose="020B0604020204020204" pitchFamily="34" charset="0"/>
              </a:rPr>
              <a:t>HP ETHERNET CARD</a:t>
            </a:r>
            <a:endParaRPr lang="aa-ET" sz="750" dirty="0">
              <a:solidFill>
                <a:schemeClr val="tx1">
                  <a:lumMod val="50000"/>
                  <a:lumOff val="50000"/>
                </a:schemeClr>
              </a:solidFill>
            </a:endParaRPr>
          </a:p>
        </p:txBody>
      </p:sp>
      <p:pic>
        <p:nvPicPr>
          <p:cNvPr id="24" name="Picture 2" descr="https://b2b.multitech.com.cy/sites/default/files/styles/picl/public/products/655142688.1692611260.JPG?itok=a8NcPl7x"/>
          <p:cNvPicPr>
            <a:picLocks noChangeAspect="1" noChangeArrowheads="1"/>
          </p:cNvPicPr>
          <p:nvPr/>
        </p:nvPicPr>
        <p:blipFill rotWithShape="1">
          <a:blip r:embed="rId24" cstate="email">
            <a:extLst>
              <a:ext uri="{28A0092B-C50C-407E-A947-70E740481C1C}">
                <a14:useLocalDpi xmlns:a14="http://schemas.microsoft.com/office/drawing/2010/main"/>
              </a:ext>
            </a:extLst>
          </a:blip>
          <a:srcRect t="13456" b="16661"/>
          <a:stretch/>
        </p:blipFill>
        <p:spPr bwMode="auto">
          <a:xfrm>
            <a:off x="4510813" y="5660536"/>
            <a:ext cx="736596" cy="643542"/>
          </a:xfrm>
          <a:prstGeom prst="rect">
            <a:avLst/>
          </a:prstGeom>
          <a:noFill/>
          <a:extLst>
            <a:ext uri="{909E8E84-426E-40DD-AFC4-6F175D3DCCD1}">
              <a14:hiddenFill xmlns:a14="http://schemas.microsoft.com/office/drawing/2010/main">
                <a:solidFill>
                  <a:srgbClr val="FFFFFF"/>
                </a:solidFill>
              </a14:hiddenFill>
            </a:ext>
          </a:extLst>
        </p:spPr>
      </p:pic>
      <p:sp>
        <p:nvSpPr>
          <p:cNvPr id="138" name="TextBox 21"/>
          <p:cNvSpPr txBox="1">
            <a:spLocks noChangeArrowheads="1"/>
          </p:cNvSpPr>
          <p:nvPr/>
        </p:nvSpPr>
        <p:spPr bwMode="auto">
          <a:xfrm>
            <a:off x="3223977" y="4646355"/>
            <a:ext cx="971219"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fontAlgn="ctr">
              <a:lnSpc>
                <a:spcPct val="100000"/>
              </a:lnSpc>
              <a:spcBef>
                <a:spcPct val="0"/>
              </a:spcBef>
              <a:buNone/>
            </a:pPr>
            <a:r>
              <a:rPr lang="pl-PL" sz="750" dirty="0">
                <a:latin typeface="HP Simplified" panose="020B0604020204020204" pitchFamily="34" charset="0"/>
              </a:rPr>
              <a:t>4Z534AA</a:t>
            </a:r>
            <a:r>
              <a:rPr lang="en-US" sz="750" dirty="0">
                <a:latin typeface="HP Simplified" panose="020B0604020204020204" pitchFamily="34" charset="0"/>
              </a:rPr>
              <a:t> </a:t>
            </a:r>
            <a:r>
              <a:rPr lang="pl-PL" sz="750" dirty="0">
                <a:latin typeface="HP Simplified" panose="020B0604020204020204" pitchFamily="34" charset="0"/>
              </a:rPr>
              <a:t>HP ADAPTER USB-C TO RJ45 ADAPTER G2</a:t>
            </a:r>
            <a:r>
              <a:rPr lang="en-GB" altLang="en-US" sz="750" dirty="0">
                <a:latin typeface="HP Simplified" panose="020B0604020204020204" pitchFamily="34" charset="0"/>
              </a:rPr>
              <a:t>,</a:t>
            </a:r>
            <a:r>
              <a:rPr lang="en-US" altLang="en-US" sz="750" dirty="0">
                <a:latin typeface="HP Simplified" panose="020B0604020204020204" pitchFamily="34" charset="0"/>
              </a:rPr>
              <a:t> </a:t>
            </a:r>
            <a:r>
              <a:rPr lang="el-GR" altLang="en-US" sz="750" dirty="0" smtClean="0">
                <a:solidFill>
                  <a:srgbClr val="FF0000"/>
                </a:solidFill>
                <a:latin typeface="HP Simplified" panose="020B0604020204020204" pitchFamily="34" charset="0"/>
              </a:rPr>
              <a:t>28.90 </a:t>
            </a:r>
            <a:r>
              <a:rPr lang="en-US" altLang="en-US" sz="750" dirty="0" smtClean="0">
                <a:solidFill>
                  <a:srgbClr val="FF0000"/>
                </a:solidFill>
                <a:latin typeface="HP Simplified" panose="020B0604020204020204" pitchFamily="34" charset="0"/>
              </a:rPr>
              <a:t>€</a:t>
            </a:r>
            <a:endParaRPr lang="en-US" altLang="en-US" sz="750" dirty="0">
              <a:solidFill>
                <a:srgbClr val="FF0000"/>
              </a:solidFill>
              <a:latin typeface="HP Simplified" panose="020B0604020204020204" pitchFamily="34" charset="0"/>
            </a:endParaRPr>
          </a:p>
        </p:txBody>
      </p:sp>
      <p:sp>
        <p:nvSpPr>
          <p:cNvPr id="139" name="TextBox 21"/>
          <p:cNvSpPr txBox="1">
            <a:spLocks noChangeArrowheads="1"/>
          </p:cNvSpPr>
          <p:nvPr/>
        </p:nvSpPr>
        <p:spPr bwMode="auto">
          <a:xfrm>
            <a:off x="1983459" y="4644695"/>
            <a:ext cx="873496" cy="669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fontAlgn="ctr">
              <a:lnSpc>
                <a:spcPct val="100000"/>
              </a:lnSpc>
              <a:spcBef>
                <a:spcPct val="0"/>
              </a:spcBef>
              <a:buNone/>
            </a:pPr>
            <a:r>
              <a:rPr lang="pl-PL" sz="750" dirty="0">
                <a:latin typeface="HP Simplified" panose="020B0604020204020204" pitchFamily="34" charset="0"/>
              </a:rPr>
              <a:t>X1B84AA</a:t>
            </a:r>
            <a:r>
              <a:rPr lang="en-US" sz="750" dirty="0">
                <a:latin typeface="HP Simplified" panose="020B0604020204020204" pitchFamily="34" charset="0"/>
              </a:rPr>
              <a:t> </a:t>
            </a:r>
            <a:r>
              <a:rPr lang="pl-PL" sz="750" dirty="0">
                <a:latin typeface="HP Simplified" panose="020B0604020204020204" pitchFamily="34" charset="0"/>
              </a:rPr>
              <a:t>HP ADAPTER HDMI TO VGA CONVERTER</a:t>
            </a:r>
            <a:r>
              <a:rPr lang="en-GB" altLang="en-US" sz="750" dirty="0">
                <a:latin typeface="HP Simplified" panose="020B0604020204020204" pitchFamily="34" charset="0"/>
              </a:rPr>
              <a:t>,</a:t>
            </a:r>
            <a:r>
              <a:rPr lang="en-US" altLang="en-US" sz="750" dirty="0">
                <a:latin typeface="HP Simplified" panose="020B0604020204020204" pitchFamily="34" charset="0"/>
              </a:rPr>
              <a:t> </a:t>
            </a:r>
            <a:r>
              <a:rPr lang="el-GR" altLang="en-US" sz="750" dirty="0" smtClean="0">
                <a:solidFill>
                  <a:srgbClr val="FF0000"/>
                </a:solidFill>
                <a:latin typeface="HP Simplified" panose="020B0604020204020204" pitchFamily="34" charset="0"/>
              </a:rPr>
              <a:t>28.90 </a:t>
            </a:r>
            <a:r>
              <a:rPr lang="en-US" altLang="en-US" sz="700" dirty="0" smtClean="0">
                <a:solidFill>
                  <a:srgbClr val="FF0000"/>
                </a:solidFill>
                <a:latin typeface="HP Simplified" panose="020B0604020204020204" pitchFamily="34" charset="0"/>
              </a:rPr>
              <a:t>€</a:t>
            </a:r>
            <a:endParaRPr lang="en-US" altLang="en-US" sz="700" dirty="0">
              <a:solidFill>
                <a:srgbClr val="FF0000"/>
              </a:solidFill>
              <a:latin typeface="HP Simplified" panose="020B0604020204020204" pitchFamily="34" charset="0"/>
            </a:endParaRPr>
          </a:p>
        </p:txBody>
      </p:sp>
      <p:cxnSp>
        <p:nvCxnSpPr>
          <p:cNvPr id="142" name="Straight Connector 141">
            <a:extLst>
              <a:ext uri="{FF2B5EF4-FFF2-40B4-BE49-F238E27FC236}">
                <a16:creationId xmlns:a16="http://schemas.microsoft.com/office/drawing/2014/main" xmlns="" id="{FD0D9C79-50D8-8397-B6DD-2DFE9333D912}"/>
              </a:ext>
            </a:extLst>
          </p:cNvPr>
          <p:cNvCxnSpPr/>
          <p:nvPr/>
        </p:nvCxnSpPr>
        <p:spPr>
          <a:xfrm>
            <a:off x="6898312" y="5533467"/>
            <a:ext cx="1941" cy="910281"/>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46" name="TextBox 21"/>
          <p:cNvSpPr txBox="1">
            <a:spLocks noChangeArrowheads="1"/>
          </p:cNvSpPr>
          <p:nvPr/>
        </p:nvSpPr>
        <p:spPr bwMode="auto">
          <a:xfrm>
            <a:off x="1965412" y="5470661"/>
            <a:ext cx="929181"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fontAlgn="ctr">
              <a:lnSpc>
                <a:spcPct val="100000"/>
              </a:lnSpc>
              <a:spcBef>
                <a:spcPct val="0"/>
              </a:spcBef>
              <a:buNone/>
            </a:pPr>
            <a:r>
              <a:rPr lang="pl-PL" sz="750" dirty="0">
                <a:latin typeface="HP Simplified" panose="020B0604020204020204" pitchFamily="34" charset="0"/>
              </a:rPr>
              <a:t>P7Z54AA</a:t>
            </a:r>
            <a:r>
              <a:rPr lang="en-US" sz="750" dirty="0">
                <a:latin typeface="HP Simplified" panose="020B0604020204020204" pitchFamily="34" charset="0"/>
              </a:rPr>
              <a:t> </a:t>
            </a:r>
            <a:r>
              <a:rPr lang="pl-PL" sz="750" dirty="0">
                <a:latin typeface="HP Simplified" panose="020B0604020204020204" pitchFamily="34" charset="0"/>
              </a:rPr>
              <a:t>HP ADAPTER USB-C TO VGA DISPLAY ADAPTER</a:t>
            </a:r>
            <a:r>
              <a:rPr lang="en-GB" altLang="en-US" sz="750" dirty="0">
                <a:latin typeface="HP Simplified" panose="020B0604020204020204" pitchFamily="34" charset="0"/>
              </a:rPr>
              <a:t>,</a:t>
            </a:r>
            <a:r>
              <a:rPr lang="en-US" altLang="en-US" sz="750" dirty="0">
                <a:latin typeface="HP Simplified" panose="020B0604020204020204" pitchFamily="34" charset="0"/>
              </a:rPr>
              <a:t> </a:t>
            </a:r>
            <a:r>
              <a:rPr lang="el-GR" altLang="en-US" sz="750" dirty="0" smtClean="0">
                <a:solidFill>
                  <a:srgbClr val="FF0000"/>
                </a:solidFill>
                <a:latin typeface="HP Simplified" panose="020B0604020204020204" pitchFamily="34" charset="0"/>
              </a:rPr>
              <a:t>34.90 </a:t>
            </a:r>
            <a:r>
              <a:rPr lang="en-US" altLang="en-US" sz="750" dirty="0" smtClean="0">
                <a:solidFill>
                  <a:srgbClr val="FF0000"/>
                </a:solidFill>
                <a:latin typeface="HP Simplified" panose="020B0604020204020204" pitchFamily="34" charset="0"/>
              </a:rPr>
              <a:t>€</a:t>
            </a:r>
            <a:endParaRPr lang="en-US" altLang="en-US" sz="750" dirty="0">
              <a:solidFill>
                <a:srgbClr val="FF0000"/>
              </a:solidFill>
              <a:latin typeface="HP Simplified" panose="020B0604020204020204" pitchFamily="34" charset="0"/>
            </a:endParaRPr>
          </a:p>
        </p:txBody>
      </p:sp>
      <p:sp>
        <p:nvSpPr>
          <p:cNvPr id="23" name="Rectangle 22"/>
          <p:cNvSpPr/>
          <p:nvPr/>
        </p:nvSpPr>
        <p:spPr>
          <a:xfrm>
            <a:off x="6664009" y="2883046"/>
            <a:ext cx="935070" cy="553998"/>
          </a:xfrm>
          <a:prstGeom prst="rect">
            <a:avLst/>
          </a:prstGeom>
        </p:spPr>
        <p:txBody>
          <a:bodyPr wrap="square">
            <a:spAutoFit/>
          </a:bodyPr>
          <a:lstStyle/>
          <a:p>
            <a:r>
              <a:rPr lang="en-US" sz="750" dirty="0">
                <a:latin typeface="HP Simplified" panose="020B0604020204020204" pitchFamily="34" charset="0"/>
              </a:rPr>
              <a:t>3C753A - </a:t>
            </a:r>
            <a:r>
              <a:rPr lang="en-GB" sz="750" dirty="0">
                <a:latin typeface="HP Simplified" panose="020B0604020204020204" pitchFamily="34" charset="0"/>
              </a:rPr>
              <a:t>HP STAND FOR PLOTTERS T230, T250 </a:t>
            </a:r>
            <a:r>
              <a:rPr lang="el-GR" sz="750" dirty="0" smtClean="0">
                <a:solidFill>
                  <a:srgbClr val="FF0000"/>
                </a:solidFill>
                <a:latin typeface="HP Simplified" panose="020B0604020204020204" pitchFamily="34" charset="0"/>
              </a:rPr>
              <a:t>278.20 </a:t>
            </a:r>
            <a:r>
              <a:rPr lang="en-GB" sz="750" dirty="0" smtClean="0">
                <a:solidFill>
                  <a:srgbClr val="FF0000"/>
                </a:solidFill>
                <a:latin typeface="HP Simplified" panose="020B0604020204020204" pitchFamily="34" charset="0"/>
              </a:rPr>
              <a:t>€</a:t>
            </a:r>
            <a:endParaRPr lang="en-US" sz="750" dirty="0">
              <a:solidFill>
                <a:srgbClr val="FF0000"/>
              </a:solidFill>
              <a:latin typeface="HP Simplified" panose="020B0604020204020204" pitchFamily="34" charset="0"/>
            </a:endParaRPr>
          </a:p>
        </p:txBody>
      </p:sp>
      <p:sp>
        <p:nvSpPr>
          <p:cNvPr id="36" name="Rectangle 35"/>
          <p:cNvSpPr/>
          <p:nvPr/>
        </p:nvSpPr>
        <p:spPr>
          <a:xfrm>
            <a:off x="7978932" y="1727044"/>
            <a:ext cx="1343347" cy="661720"/>
          </a:xfrm>
          <a:prstGeom prst="rect">
            <a:avLst/>
          </a:prstGeom>
        </p:spPr>
        <p:txBody>
          <a:bodyPr wrap="square">
            <a:spAutoFit/>
          </a:bodyPr>
          <a:lstStyle/>
          <a:p>
            <a:r>
              <a:rPr lang="en-US" sz="750" dirty="0">
                <a:latin typeface="HP Simplified" panose="020B0604020204020204" pitchFamily="34" charset="0"/>
              </a:rPr>
              <a:t>N8N14AA - </a:t>
            </a:r>
            <a:r>
              <a:rPr lang="en-GB" sz="750" dirty="0">
                <a:latin typeface="HP Simplified" panose="020B0604020204020204" pitchFamily="34" charset="0"/>
              </a:rPr>
              <a:t>HP ADAPTER 45W  USB-C, SUPPORT FOR 4 VOLTAGES WITH A SLIMMER CONNECTOR </a:t>
            </a:r>
            <a:r>
              <a:rPr lang="el-GR" sz="750" dirty="0" smtClean="0">
                <a:solidFill>
                  <a:srgbClr val="FF0000"/>
                </a:solidFill>
                <a:latin typeface="HP Simplified" panose="020B0604020204020204" pitchFamily="34" charset="0"/>
              </a:rPr>
              <a:t>46.00 </a:t>
            </a:r>
            <a:r>
              <a:rPr lang="en-US" altLang="en-US" sz="750" dirty="0" smtClean="0">
                <a:solidFill>
                  <a:srgbClr val="FF0000"/>
                </a:solidFill>
                <a:latin typeface="HP Simplified" panose="020B0604020204020204" pitchFamily="34" charset="0"/>
              </a:rPr>
              <a:t>€</a:t>
            </a:r>
            <a:endParaRPr lang="en-US" altLang="en-US" sz="750" dirty="0">
              <a:solidFill>
                <a:srgbClr val="FF0000"/>
              </a:solidFill>
              <a:latin typeface="HP Simplified" panose="020B0604020204020204" pitchFamily="34" charset="0"/>
            </a:endParaRPr>
          </a:p>
          <a:p>
            <a:endParaRPr lang="en-US" sz="700" dirty="0">
              <a:latin typeface="HP Simplified" panose="020B0604020204020204" pitchFamily="34" charset="0"/>
            </a:endParaRPr>
          </a:p>
        </p:txBody>
      </p:sp>
      <p:cxnSp>
        <p:nvCxnSpPr>
          <p:cNvPr id="124" name="Straight Connector 123">
            <a:extLst>
              <a:ext uri="{FF2B5EF4-FFF2-40B4-BE49-F238E27FC236}">
                <a16:creationId xmlns:a16="http://schemas.microsoft.com/office/drawing/2014/main" xmlns="" id="{EF3B14D4-6D0A-1322-B552-821555CE12F8}"/>
              </a:ext>
            </a:extLst>
          </p:cNvPr>
          <p:cNvCxnSpPr/>
          <p:nvPr/>
        </p:nvCxnSpPr>
        <p:spPr>
          <a:xfrm flipH="1">
            <a:off x="7553267" y="2438400"/>
            <a:ext cx="10023" cy="2968947"/>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28" name="Rectangle 127"/>
          <p:cNvSpPr/>
          <p:nvPr/>
        </p:nvSpPr>
        <p:spPr>
          <a:xfrm>
            <a:off x="0" y="6392517"/>
            <a:ext cx="9905999" cy="465483"/>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HP Simplified" panose="020B0604020204020204" pitchFamily="34" charset="0"/>
            </a:endParaRPr>
          </a:p>
        </p:txBody>
      </p:sp>
      <p:sp>
        <p:nvSpPr>
          <p:cNvPr id="132" name="Rectangle 131"/>
          <p:cNvSpPr/>
          <p:nvPr/>
        </p:nvSpPr>
        <p:spPr>
          <a:xfrm>
            <a:off x="6575753" y="6411375"/>
            <a:ext cx="1035460" cy="369332"/>
          </a:xfrm>
          <a:prstGeom prst="rect">
            <a:avLst/>
          </a:prstGeom>
        </p:spPr>
        <p:txBody>
          <a:bodyPr wrap="square">
            <a:spAutoFit/>
          </a:bodyPr>
          <a:lstStyle/>
          <a:p>
            <a:pPr algn="ctr"/>
            <a:r>
              <a:rPr lang="en-US" sz="600" dirty="0">
                <a:latin typeface="HP Simplified" panose="020B0604020204020204" pitchFamily="34" charset="0"/>
                <a:cs typeface="Calibri" pitchFamily="34" charset="0"/>
              </a:rPr>
              <a:t>Call now on</a:t>
            </a:r>
            <a:r>
              <a:rPr lang="en-US" sz="600" dirty="0" smtClean="0">
                <a:latin typeface="HP Simplified" panose="020B0604020204020204" pitchFamily="34" charset="0"/>
                <a:cs typeface="Calibri" pitchFamily="34" charset="0"/>
              </a:rPr>
              <a:t>:</a:t>
            </a:r>
            <a:endParaRPr lang="en-US" sz="600" dirty="0">
              <a:latin typeface="HP Simplified" panose="020B0604020204020204" pitchFamily="34" charset="0"/>
              <a:cs typeface="Calibri" pitchFamily="34" charset="0"/>
            </a:endParaRPr>
          </a:p>
          <a:p>
            <a:pPr algn="ctr"/>
            <a:r>
              <a:rPr lang="en-US" sz="600" dirty="0">
                <a:latin typeface="HP Simplified" panose="020B0604020204020204" pitchFamily="34" charset="0"/>
                <a:cs typeface="Calibri" pitchFamily="34" charset="0"/>
              </a:rPr>
              <a:t>Mail on: </a:t>
            </a:r>
          </a:p>
          <a:p>
            <a:pPr algn="ctr"/>
            <a:endParaRPr lang="en-US" sz="600" dirty="0">
              <a:latin typeface="HP Simplified" panose="020B0604020204020204" pitchFamily="34" charset="0"/>
              <a:cs typeface="Calibri" pitchFamily="34" charset="0"/>
            </a:endParaRPr>
          </a:p>
        </p:txBody>
      </p:sp>
      <p:sp>
        <p:nvSpPr>
          <p:cNvPr id="143" name="Rectangle 142"/>
          <p:cNvSpPr/>
          <p:nvPr/>
        </p:nvSpPr>
        <p:spPr>
          <a:xfrm>
            <a:off x="-6031" y="6393880"/>
            <a:ext cx="3994403" cy="461665"/>
          </a:xfrm>
          <a:prstGeom prst="rect">
            <a:avLst/>
          </a:prstGeom>
          <a:ln>
            <a:no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600" dirty="0">
                <a:latin typeface="HP Simplified" panose="020B0604020204020204" pitchFamily="34" charset="0"/>
                <a:cs typeface="Calibri" pitchFamily="34" charset="0"/>
              </a:rPr>
              <a:t>Prices, promotions, specifications, availability and terms of offers may change without notice. Despite our best efforts, </a:t>
            </a:r>
          </a:p>
          <a:p>
            <a:pPr algn="just"/>
            <a:r>
              <a:rPr lang="en-GB" sz="600" dirty="0">
                <a:latin typeface="HP Simplified" panose="020B0604020204020204" pitchFamily="34" charset="0"/>
                <a:cs typeface="Calibri" pitchFamily="34" charset="0"/>
              </a:rPr>
              <a:t>a small number of items may contain pricing, typography, or photography errors. Correct prices and promotions are validated at the time your order is placed. Recycling fees are not included in the Dealer &amp; Retail File. Delivery and installation charges are not included. </a:t>
            </a:r>
            <a:r>
              <a:rPr lang="en-US" sz="600" dirty="0">
                <a:latin typeface="HP Simplified" panose="020B0604020204020204" pitchFamily="34" charset="0"/>
                <a:cs typeface="Calibri" pitchFamily="34" charset="0"/>
              </a:rPr>
              <a:t>Products' warranty is the warranty given by the manufacturer.</a:t>
            </a:r>
            <a:r>
              <a:rPr lang="en-GB" sz="600" dirty="0">
                <a:latin typeface="HP Simplified" panose="020B0604020204020204" pitchFamily="34" charset="0"/>
                <a:cs typeface="Calibri" pitchFamily="34" charset="0"/>
              </a:rPr>
              <a:t>  VAT is </a:t>
            </a:r>
            <a:r>
              <a:rPr lang="en-GB" sz="600" dirty="0" smtClean="0">
                <a:latin typeface="HP Simplified" panose="020B0604020204020204" pitchFamily="34" charset="0"/>
                <a:cs typeface="Calibri" pitchFamily="34" charset="0"/>
              </a:rPr>
              <a:t>included</a:t>
            </a:r>
            <a:endParaRPr lang="en-GB" sz="600" dirty="0">
              <a:latin typeface="HP Simplified" panose="020B0604020204020204" pitchFamily="34" charset="0"/>
              <a:cs typeface="Calibri" pitchFamily="34" charset="0"/>
            </a:endParaRPr>
          </a:p>
        </p:txBody>
      </p:sp>
      <p:pic>
        <p:nvPicPr>
          <p:cNvPr id="5" name="Picture 4"/>
          <p:cNvPicPr>
            <a:picLocks noChangeAspect="1"/>
          </p:cNvPicPr>
          <p:nvPr/>
        </p:nvPicPr>
        <p:blipFill>
          <a:blip r:embed="rId25" cstate="print">
            <a:extLst>
              <a:ext uri="{28A0092B-C50C-407E-A947-70E740481C1C}">
                <a14:useLocalDpi xmlns:a14="http://schemas.microsoft.com/office/drawing/2010/main" val="0"/>
              </a:ext>
            </a:extLst>
          </a:blip>
          <a:stretch>
            <a:fillRect/>
          </a:stretch>
        </p:blipFill>
        <p:spPr>
          <a:xfrm>
            <a:off x="588796" y="3037319"/>
            <a:ext cx="890926" cy="804162"/>
          </a:xfrm>
          <a:prstGeom prst="rect">
            <a:avLst/>
          </a:prstGeom>
        </p:spPr>
      </p:pic>
      <p:cxnSp>
        <p:nvCxnSpPr>
          <p:cNvPr id="105" name="Straight Connector 104">
            <a:extLst>
              <a:ext uri="{FF2B5EF4-FFF2-40B4-BE49-F238E27FC236}">
                <a16:creationId xmlns:a16="http://schemas.microsoft.com/office/drawing/2014/main" xmlns="" id="{83229315-24A1-4A22-D79C-B87173712D92}"/>
              </a:ext>
            </a:extLst>
          </p:cNvPr>
          <p:cNvCxnSpPr/>
          <p:nvPr/>
        </p:nvCxnSpPr>
        <p:spPr>
          <a:xfrm>
            <a:off x="4212138" y="4096939"/>
            <a:ext cx="3145464"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pic>
        <p:nvPicPr>
          <p:cNvPr id="41" name="Picture 40"/>
          <p:cNvPicPr>
            <a:picLocks noChangeAspect="1"/>
          </p:cNvPicPr>
          <p:nvPr/>
        </p:nvPicPr>
        <p:blipFill>
          <a:blip r:embed="rId26" cstate="print">
            <a:extLst>
              <a:ext uri="{28A0092B-C50C-407E-A947-70E740481C1C}">
                <a14:useLocalDpi xmlns:a14="http://schemas.microsoft.com/office/drawing/2010/main" val="0"/>
              </a:ext>
            </a:extLst>
          </a:blip>
          <a:stretch>
            <a:fillRect/>
          </a:stretch>
        </p:blipFill>
        <p:spPr>
          <a:xfrm>
            <a:off x="753153" y="2059593"/>
            <a:ext cx="674270" cy="925275"/>
          </a:xfrm>
          <a:prstGeom prst="rect">
            <a:avLst/>
          </a:prstGeom>
        </p:spPr>
      </p:pic>
      <p:sp>
        <p:nvSpPr>
          <p:cNvPr id="117" name="TextBox 21"/>
          <p:cNvSpPr txBox="1">
            <a:spLocks noChangeArrowheads="1"/>
          </p:cNvSpPr>
          <p:nvPr/>
        </p:nvSpPr>
        <p:spPr bwMode="auto">
          <a:xfrm>
            <a:off x="1433820" y="2140334"/>
            <a:ext cx="2345550" cy="669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fontAlgn="ctr">
              <a:lnSpc>
                <a:spcPct val="100000"/>
              </a:lnSpc>
              <a:spcBef>
                <a:spcPct val="0"/>
              </a:spcBef>
              <a:buNone/>
            </a:pPr>
            <a:r>
              <a:rPr lang="en-US" sz="750" dirty="0">
                <a:latin typeface="HP Simplified" panose="020B0604020204020204" pitchFamily="34" charset="0"/>
              </a:rPr>
              <a:t>5TW10AA HP DOCKING STATION USB-C G5, UNIVERSAL, USB TYPE-C, USB 3.0 (SIDE, CHARGING SS), 3X USB 3.0 (BACK CHARGING), 2X DISPLAY PORT, HDMI, RJ-45, 1 X HEADPHONE AND MICROPHONE (POWER NOT SUPPORTED ON WKS MOBILE) 1YW</a:t>
            </a:r>
            <a:r>
              <a:rPr lang="en-GB" sz="750" dirty="0">
                <a:latin typeface="HP Simplified" panose="020B0604020204020204" pitchFamily="34" charset="0"/>
              </a:rPr>
              <a:t>,  </a:t>
            </a:r>
            <a:r>
              <a:rPr lang="el-GR" sz="750" dirty="0" smtClean="0">
                <a:solidFill>
                  <a:srgbClr val="FF0000"/>
                </a:solidFill>
                <a:latin typeface="HP Simplified" panose="020B0604020204020204" pitchFamily="34" charset="0"/>
              </a:rPr>
              <a:t>196.35 </a:t>
            </a:r>
            <a:r>
              <a:rPr lang="en-US" altLang="en-US" sz="750" dirty="0" smtClean="0">
                <a:solidFill>
                  <a:srgbClr val="FF0000"/>
                </a:solidFill>
                <a:latin typeface="HP Simplified" panose="020B0604020204020204" pitchFamily="34" charset="0"/>
              </a:rPr>
              <a:t>€ </a:t>
            </a:r>
            <a:endParaRPr lang="en-US" altLang="en-US" sz="750" dirty="0">
              <a:solidFill>
                <a:srgbClr val="FF0000"/>
              </a:solidFill>
              <a:latin typeface="HP Simplified" panose="020B0604020204020204" pitchFamily="34" charset="0"/>
            </a:endParaRPr>
          </a:p>
        </p:txBody>
      </p:sp>
      <p:pic>
        <p:nvPicPr>
          <p:cNvPr id="4" name="Picture 3"/>
          <p:cNvPicPr>
            <a:picLocks noChangeAspect="1"/>
          </p:cNvPicPr>
          <p:nvPr/>
        </p:nvPicPr>
        <p:blipFill>
          <a:blip r:embed="rId27" cstate="print">
            <a:extLst>
              <a:ext uri="{28A0092B-C50C-407E-A947-70E740481C1C}">
                <a14:useLocalDpi xmlns:a14="http://schemas.microsoft.com/office/drawing/2010/main" val="0"/>
              </a:ext>
            </a:extLst>
          </a:blip>
          <a:stretch>
            <a:fillRect/>
          </a:stretch>
        </p:blipFill>
        <p:spPr>
          <a:xfrm>
            <a:off x="7688612" y="2625117"/>
            <a:ext cx="585080" cy="355031"/>
          </a:xfrm>
          <a:prstGeom prst="rect">
            <a:avLst/>
          </a:prstGeom>
        </p:spPr>
      </p:pic>
      <p:sp>
        <p:nvSpPr>
          <p:cNvPr id="95" name="TextBox 21"/>
          <p:cNvSpPr txBox="1">
            <a:spLocks noChangeArrowheads="1"/>
          </p:cNvSpPr>
          <p:nvPr/>
        </p:nvSpPr>
        <p:spPr bwMode="auto">
          <a:xfrm>
            <a:off x="1476121" y="3096839"/>
            <a:ext cx="2298324" cy="438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fontAlgn="ctr">
              <a:lnSpc>
                <a:spcPct val="100000"/>
              </a:lnSpc>
              <a:spcBef>
                <a:spcPct val="0"/>
              </a:spcBef>
              <a:buNone/>
            </a:pPr>
            <a:r>
              <a:rPr lang="en-US" sz="750" dirty="0">
                <a:latin typeface="HP Simplified" panose="020B0604020204020204" pitchFamily="34" charset="0"/>
              </a:rPr>
              <a:t>4J0G4AA HP DOCK THUNDERBOLT 4 280W G4 W/COMBO CABLE , 2X USB 3.2, USB-C, 1 X HDMI, LAN, 2X DISPLAY PORT</a:t>
            </a:r>
            <a:r>
              <a:rPr lang="en-GB" sz="750" dirty="0">
                <a:latin typeface="HP Simplified" panose="020B0604020204020204" pitchFamily="34" charset="0"/>
              </a:rPr>
              <a:t>,  </a:t>
            </a:r>
            <a:r>
              <a:rPr lang="el-GR" sz="750" dirty="0" smtClean="0">
                <a:solidFill>
                  <a:srgbClr val="FF0000"/>
                </a:solidFill>
                <a:latin typeface="HP Simplified" panose="020B0604020204020204" pitchFamily="34" charset="0"/>
              </a:rPr>
              <a:t>328.75 </a:t>
            </a:r>
            <a:r>
              <a:rPr lang="en-US" altLang="en-US" sz="750" dirty="0" smtClean="0">
                <a:solidFill>
                  <a:srgbClr val="FF0000"/>
                </a:solidFill>
                <a:latin typeface="HP Simplified" panose="020B0604020204020204" pitchFamily="34" charset="0"/>
              </a:rPr>
              <a:t>€ </a:t>
            </a:r>
            <a:endParaRPr lang="en-US" altLang="en-US" sz="750" dirty="0">
              <a:solidFill>
                <a:srgbClr val="FF0000"/>
              </a:solidFill>
              <a:latin typeface="HP Simplified" panose="020B0604020204020204" pitchFamily="34" charset="0"/>
            </a:endParaRPr>
          </a:p>
        </p:txBody>
      </p:sp>
      <p:pic>
        <p:nvPicPr>
          <p:cNvPr id="2" name="Picture 1"/>
          <p:cNvPicPr>
            <a:picLocks noChangeAspect="1"/>
          </p:cNvPicPr>
          <p:nvPr/>
        </p:nvPicPr>
        <p:blipFill>
          <a:blip r:embed="rId28" cstate="print">
            <a:extLst>
              <a:ext uri="{28A0092B-C50C-407E-A947-70E740481C1C}">
                <a14:useLocalDpi xmlns:a14="http://schemas.microsoft.com/office/drawing/2010/main" val="0"/>
              </a:ext>
            </a:extLst>
          </a:blip>
          <a:stretch>
            <a:fillRect/>
          </a:stretch>
        </p:blipFill>
        <p:spPr>
          <a:xfrm>
            <a:off x="4199295" y="1438577"/>
            <a:ext cx="2473015" cy="1178796"/>
          </a:xfrm>
          <a:prstGeom prst="rect">
            <a:avLst/>
          </a:prstGeom>
        </p:spPr>
      </p:pic>
      <p:sp>
        <p:nvSpPr>
          <p:cNvPr id="15" name="TextBox 21">
            <a:extLst>
              <a:ext uri="{FF2B5EF4-FFF2-40B4-BE49-F238E27FC236}">
                <a16:creationId xmlns:a16="http://schemas.microsoft.com/office/drawing/2014/main" xmlns="" id="{BD779366-C162-AC20-D9A1-221F78A8D318}"/>
              </a:ext>
            </a:extLst>
          </p:cNvPr>
          <p:cNvSpPr txBox="1">
            <a:spLocks noChangeArrowheads="1"/>
          </p:cNvSpPr>
          <p:nvPr/>
        </p:nvSpPr>
        <p:spPr bwMode="auto">
          <a:xfrm>
            <a:off x="1474960" y="1492986"/>
            <a:ext cx="2298324" cy="438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fontAlgn="ctr">
              <a:lnSpc>
                <a:spcPct val="100000"/>
              </a:lnSpc>
              <a:spcBef>
                <a:spcPct val="0"/>
              </a:spcBef>
              <a:buNone/>
            </a:pPr>
            <a:r>
              <a:rPr lang="en-US" sz="750" dirty="0">
                <a:latin typeface="HP Simplified" panose="020B0604020204020204" pitchFamily="34" charset="0"/>
              </a:rPr>
              <a:t>5TW13AA  HP DOCKING STATION USB-C/A G2  UNIVERSAL  100W  USB TYPE-C  4X USB 3.0  2X DISPLAY PORT 1.4  HDMI  RJ-45  1YW</a:t>
            </a:r>
            <a:r>
              <a:rPr lang="en-GB" sz="750" dirty="0">
                <a:latin typeface="HP Simplified" panose="020B0604020204020204" pitchFamily="34" charset="0"/>
              </a:rPr>
              <a:t>, </a:t>
            </a:r>
            <a:r>
              <a:rPr lang="el-GR" sz="750" dirty="0" smtClean="0">
                <a:solidFill>
                  <a:srgbClr val="FF0000"/>
                </a:solidFill>
                <a:latin typeface="HP Simplified" panose="020B0604020204020204" pitchFamily="34" charset="0"/>
              </a:rPr>
              <a:t>168.10 </a:t>
            </a:r>
            <a:r>
              <a:rPr lang="en-US" altLang="en-US" sz="750" dirty="0" smtClean="0">
                <a:solidFill>
                  <a:srgbClr val="FF0000"/>
                </a:solidFill>
                <a:latin typeface="HP Simplified" panose="020B0604020204020204" pitchFamily="34" charset="0"/>
              </a:rPr>
              <a:t>€ </a:t>
            </a:r>
            <a:endParaRPr lang="en-US" altLang="en-US" sz="750" dirty="0">
              <a:solidFill>
                <a:srgbClr val="FF0000"/>
              </a:solidFill>
              <a:latin typeface="HP Simplified" panose="020B0604020204020204" pitchFamily="34" charset="0"/>
            </a:endParaRPr>
          </a:p>
        </p:txBody>
      </p:sp>
      <p:pic>
        <p:nvPicPr>
          <p:cNvPr id="20" name="Picture 19" descr="A black square device with a cord&#10;&#10;AI-generated content may be incorrect.">
            <a:extLst>
              <a:ext uri="{FF2B5EF4-FFF2-40B4-BE49-F238E27FC236}">
                <a16:creationId xmlns:a16="http://schemas.microsoft.com/office/drawing/2014/main" xmlns="" id="{DEC2A4A0-6542-0CAF-1FDF-058CE307C6DD}"/>
              </a:ext>
            </a:extLst>
          </p:cNvPr>
          <p:cNvPicPr>
            <a:picLocks noChangeAspect="1"/>
          </p:cNvPicPr>
          <p:nvPr/>
        </p:nvPicPr>
        <p:blipFill>
          <a:blip r:embed="rId29" cstate="print">
            <a:extLst>
              <a:ext uri="{28A0092B-C50C-407E-A947-70E740481C1C}">
                <a14:useLocalDpi xmlns:a14="http://schemas.microsoft.com/office/drawing/2010/main" val="0"/>
              </a:ext>
            </a:extLst>
          </a:blip>
          <a:stretch>
            <a:fillRect/>
          </a:stretch>
        </p:blipFill>
        <p:spPr>
          <a:xfrm>
            <a:off x="540063" y="1367474"/>
            <a:ext cx="950866" cy="634923"/>
          </a:xfrm>
          <a:prstGeom prst="rect">
            <a:avLst/>
          </a:prstGeom>
        </p:spPr>
      </p:pic>
      <p:pic>
        <p:nvPicPr>
          <p:cNvPr id="7" name="Picture 6"/>
          <p:cNvPicPr>
            <a:picLocks noChangeAspect="1"/>
          </p:cNvPicPr>
          <p:nvPr/>
        </p:nvPicPr>
        <p:blipFill>
          <a:blip r:embed="rId30" cstate="print">
            <a:extLst>
              <a:ext uri="{28A0092B-C50C-407E-A947-70E740481C1C}">
                <a14:useLocalDpi xmlns:a14="http://schemas.microsoft.com/office/drawing/2010/main" val="0"/>
              </a:ext>
            </a:extLst>
          </a:blip>
          <a:stretch>
            <a:fillRect/>
          </a:stretch>
        </p:blipFill>
        <p:spPr>
          <a:xfrm>
            <a:off x="7709211" y="3127696"/>
            <a:ext cx="521515" cy="378189"/>
          </a:xfrm>
          <a:prstGeom prst="rect">
            <a:avLst/>
          </a:prstGeom>
        </p:spPr>
      </p:pic>
      <p:sp>
        <p:nvSpPr>
          <p:cNvPr id="84" name="TextBox 21"/>
          <p:cNvSpPr txBox="1">
            <a:spLocks noChangeArrowheads="1"/>
          </p:cNvSpPr>
          <p:nvPr/>
        </p:nvSpPr>
        <p:spPr bwMode="auto">
          <a:xfrm>
            <a:off x="8305070" y="2987588"/>
            <a:ext cx="1669194" cy="669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fontAlgn="ctr">
              <a:lnSpc>
                <a:spcPct val="100000"/>
              </a:lnSpc>
              <a:spcBef>
                <a:spcPct val="0"/>
              </a:spcBef>
              <a:buNone/>
            </a:pPr>
            <a:r>
              <a:rPr lang="en-US" sz="750" dirty="0" smtClean="0">
                <a:latin typeface="HP Simplified" panose="020B0604020204020204" pitchFamily="34" charset="0"/>
              </a:rPr>
              <a:t>6SG43AA </a:t>
            </a:r>
            <a:r>
              <a:rPr lang="pl-PL" sz="750" dirty="0" smtClean="0">
                <a:latin typeface="HP Simplified" panose="020B0604020204020204" pitchFamily="34" charset="0"/>
              </a:rPr>
              <a:t>HP </a:t>
            </a:r>
            <a:r>
              <a:rPr lang="pl-PL" sz="750" dirty="0">
                <a:latin typeface="HP Simplified" panose="020B0604020204020204" pitchFamily="34" charset="0"/>
              </a:rPr>
              <a:t>PEN RECHARGEABLE ACTIVE PEN G3, 3 BUTTONS, ONSCREEN NOTE-TAKING, USB-C, FOR ELITEBOOK SERIES, DRAGONFLY, 1YW, </a:t>
            </a:r>
            <a:r>
              <a:rPr lang="pl-PL" sz="750" dirty="0" smtClean="0">
                <a:latin typeface="HP Simplified" panose="020B0604020204020204" pitchFamily="34" charset="0"/>
              </a:rPr>
              <a:t>GREY</a:t>
            </a:r>
            <a:r>
              <a:rPr lang="en-US" sz="750" dirty="0" smtClean="0">
                <a:latin typeface="HP Simplified" panose="020B0604020204020204" pitchFamily="34" charset="0"/>
              </a:rPr>
              <a:t> </a:t>
            </a:r>
            <a:r>
              <a:rPr lang="el-GR" altLang="en-US" sz="750" dirty="0" smtClean="0">
                <a:solidFill>
                  <a:srgbClr val="FF0000"/>
                </a:solidFill>
                <a:latin typeface="HP Simplified" panose="020B0604020204020204" pitchFamily="34" charset="0"/>
              </a:rPr>
              <a:t>75.85 </a:t>
            </a:r>
            <a:r>
              <a:rPr lang="en-US" altLang="en-US" sz="750" dirty="0" smtClean="0">
                <a:solidFill>
                  <a:srgbClr val="FF0000"/>
                </a:solidFill>
                <a:latin typeface="HP Simplified" panose="020B0604020204020204" pitchFamily="34" charset="0"/>
              </a:rPr>
              <a:t>€</a:t>
            </a:r>
            <a:endParaRPr lang="en-US" altLang="en-US" sz="750" dirty="0">
              <a:solidFill>
                <a:srgbClr val="FF0000"/>
              </a:solidFill>
              <a:latin typeface="HP Simplified" panose="020B0604020204020204" pitchFamily="34" charset="0"/>
            </a:endParaRPr>
          </a:p>
        </p:txBody>
      </p:sp>
      <p:sp>
        <p:nvSpPr>
          <p:cNvPr id="77" name="TextBox 76">
            <a:extLst>
              <a:ext uri="{FF2B5EF4-FFF2-40B4-BE49-F238E27FC236}">
                <a16:creationId xmlns="" xmlns:a16="http://schemas.microsoft.com/office/drawing/2014/main" id="{4CD5BA51-F891-A2F3-1BA6-C7ADFA2C014B}"/>
              </a:ext>
            </a:extLst>
          </p:cNvPr>
          <p:cNvSpPr txBox="1"/>
          <p:nvPr/>
        </p:nvSpPr>
        <p:spPr>
          <a:xfrm>
            <a:off x="5293633" y="5669629"/>
            <a:ext cx="1270452" cy="669414"/>
          </a:xfrm>
          <a:prstGeom prst="rect">
            <a:avLst/>
          </a:prstGeom>
          <a:noFill/>
        </p:spPr>
        <p:txBody>
          <a:bodyPr wrap="square" rtlCol="0">
            <a:spAutoFit/>
          </a:bodyPr>
          <a:lstStyle/>
          <a:p>
            <a:pPr fontAlgn="ctr"/>
            <a:r>
              <a:rPr lang="en-US" sz="750" dirty="0">
                <a:latin typeface="HP Simplified" panose="020B0604020204020204" pitchFamily="34" charset="0"/>
              </a:rPr>
              <a:t>1QL49AA HP ETHERNET CARD 10GBASE-T DUAL NIC MODULE FOR HP WORKSTATIONS Z6/Z8 G4 </a:t>
            </a:r>
            <a:r>
              <a:rPr lang="el-GR" sz="750" dirty="0">
                <a:latin typeface="HP Simplified" panose="020B0604020204020204" pitchFamily="34" charset="0"/>
              </a:rPr>
              <a:t>, </a:t>
            </a:r>
            <a:r>
              <a:rPr lang="el-GR" sz="750" dirty="0" smtClean="0">
                <a:solidFill>
                  <a:srgbClr val="FF0000"/>
                </a:solidFill>
                <a:latin typeface="HP Simplified" panose="020B0604020204020204" pitchFamily="34" charset="0"/>
              </a:rPr>
              <a:t>197.85 </a:t>
            </a:r>
            <a:r>
              <a:rPr lang="en-GB" sz="750" dirty="0" smtClean="0">
                <a:solidFill>
                  <a:srgbClr val="FF0000"/>
                </a:solidFill>
                <a:latin typeface="HP Simplified" panose="020B0604020204020204" pitchFamily="34" charset="0"/>
              </a:rPr>
              <a:t>€</a:t>
            </a:r>
            <a:endParaRPr lang="aa-ET" sz="750" dirty="0">
              <a:solidFill>
                <a:srgbClr val="FF0000"/>
              </a:solidFill>
              <a:latin typeface="HP Simplified" panose="020B0604020204020204" pitchFamily="34" charset="0"/>
            </a:endParaRPr>
          </a:p>
        </p:txBody>
      </p:sp>
    </p:spTree>
    <p:extLst>
      <p:ext uri="{BB962C8B-B14F-4D97-AF65-F5344CB8AC3E}">
        <p14:creationId xmlns:p14="http://schemas.microsoft.com/office/powerpoint/2010/main" val="96408311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54869</TotalTime>
  <Words>2367</Words>
  <Application>Microsoft Office PowerPoint</Application>
  <PresentationFormat>A4 Paper (210x297 mm)</PresentationFormat>
  <Paragraphs>233</Paragraphs>
  <Slides>4</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Calibri</vt:lpstr>
      <vt:lpstr>Calibri Light</vt:lpstr>
      <vt:lpstr>HP Simplified</vt:lpstr>
      <vt:lpstr>HP Simplified Light</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Michalis Michael</dc:creator>
  <cp:lastModifiedBy>Georgia Stylianou</cp:lastModifiedBy>
  <cp:revision>8318</cp:revision>
  <cp:lastPrinted>2025-05-15T11:32:09Z</cp:lastPrinted>
  <dcterms:created xsi:type="dcterms:W3CDTF">2015-12-18T09:11:23Z</dcterms:created>
  <dcterms:modified xsi:type="dcterms:W3CDTF">2025-07-04T14:09:36Z</dcterms:modified>
</cp:coreProperties>
</file>