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69" r:id="rId2"/>
    <p:sldId id="270" r:id="rId3"/>
    <p:sldId id="274" r:id="rId4"/>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24"/>
    <a:srgbClr val="E2843E"/>
    <a:srgbClr val="ADD084"/>
    <a:srgbClr val="FEFEFD"/>
    <a:srgbClr val="E2E2E2"/>
    <a:srgbClr val="235570"/>
    <a:srgbClr val="3E4357"/>
    <a:srgbClr val="D1D3D6"/>
    <a:srgbClr val="E1EAF1"/>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9" autoAdjust="0"/>
    <p:restoredTop sz="94003" autoAdjust="0"/>
  </p:normalViewPr>
  <p:slideViewPr>
    <p:cSldViewPr snapToGrid="0">
      <p:cViewPr varScale="1">
        <p:scale>
          <a:sx n="95" d="100"/>
          <a:sy n="95" d="100"/>
        </p:scale>
        <p:origin x="1200"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4067837" cy="356617"/>
          </a:xfrm>
          <a:prstGeom prst="rect">
            <a:avLst/>
          </a:prstGeom>
        </p:spPr>
        <p:txBody>
          <a:bodyPr vert="horz" lIns="91455" tIns="45728" rIns="91455" bIns="45728" rtlCol="0"/>
          <a:lstStyle>
            <a:lvl1pPr algn="l">
              <a:defRPr sz="1200"/>
            </a:lvl1pPr>
          </a:lstStyle>
          <a:p>
            <a:endParaRPr lang="en-US" dirty="0"/>
          </a:p>
        </p:txBody>
      </p:sp>
      <p:sp>
        <p:nvSpPr>
          <p:cNvPr id="3" name="Date Placeholder 2"/>
          <p:cNvSpPr>
            <a:spLocks noGrp="1"/>
          </p:cNvSpPr>
          <p:nvPr>
            <p:ph type="dt" idx="1"/>
          </p:nvPr>
        </p:nvSpPr>
        <p:spPr>
          <a:xfrm>
            <a:off x="5317624" y="2"/>
            <a:ext cx="4069345" cy="356617"/>
          </a:xfrm>
          <a:prstGeom prst="rect">
            <a:avLst/>
          </a:prstGeom>
        </p:spPr>
        <p:txBody>
          <a:bodyPr vert="horz" lIns="91455" tIns="45728" rIns="91455" bIns="45728" rtlCol="0"/>
          <a:lstStyle>
            <a:lvl1pPr algn="r">
              <a:defRPr sz="1200"/>
            </a:lvl1pPr>
          </a:lstStyle>
          <a:p>
            <a:fld id="{87E71411-7E17-461D-B694-D3D412D616DE}" type="datetimeFigureOut">
              <a:rPr lang="en-US" smtClean="0"/>
              <a:t>6/27/2025</a:t>
            </a:fld>
            <a:endParaRPr lang="en-US" dirty="0"/>
          </a:p>
        </p:txBody>
      </p:sp>
      <p:sp>
        <p:nvSpPr>
          <p:cNvPr id="4" name="Slide Image Placeholder 3"/>
          <p:cNvSpPr>
            <a:spLocks noGrp="1" noRot="1" noChangeAspect="1"/>
          </p:cNvSpPr>
          <p:nvPr>
            <p:ph type="sldImg" idx="2"/>
          </p:nvPr>
        </p:nvSpPr>
        <p:spPr>
          <a:xfrm>
            <a:off x="2963863" y="887413"/>
            <a:ext cx="3460750" cy="2397125"/>
          </a:xfrm>
          <a:prstGeom prst="rect">
            <a:avLst/>
          </a:prstGeom>
          <a:noFill/>
          <a:ln w="12700">
            <a:solidFill>
              <a:prstClr val="black"/>
            </a:solidFill>
          </a:ln>
        </p:spPr>
        <p:txBody>
          <a:bodyPr vert="horz" lIns="91455" tIns="45728" rIns="91455" bIns="45728" rtlCol="0" anchor="ctr"/>
          <a:lstStyle/>
          <a:p>
            <a:endParaRPr lang="en-US" dirty="0"/>
          </a:p>
        </p:txBody>
      </p:sp>
      <p:sp>
        <p:nvSpPr>
          <p:cNvPr id="5" name="Notes Placeholder 4"/>
          <p:cNvSpPr>
            <a:spLocks noGrp="1"/>
          </p:cNvSpPr>
          <p:nvPr>
            <p:ph type="body" sz="quarter" idx="3"/>
          </p:nvPr>
        </p:nvSpPr>
        <p:spPr>
          <a:xfrm>
            <a:off x="938849" y="3418547"/>
            <a:ext cx="7510780" cy="2796537"/>
          </a:xfrm>
          <a:prstGeom prst="rect">
            <a:avLst/>
          </a:prstGeom>
        </p:spPr>
        <p:txBody>
          <a:bodyPr vert="horz" lIns="91455" tIns="45728" rIns="91455" bIns="457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745860"/>
            <a:ext cx="4067837" cy="356616"/>
          </a:xfrm>
          <a:prstGeom prst="rect">
            <a:avLst/>
          </a:prstGeom>
        </p:spPr>
        <p:txBody>
          <a:bodyPr vert="horz" lIns="91455" tIns="45728" rIns="91455" bIns="4572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7624" y="6745860"/>
            <a:ext cx="4069345" cy="356616"/>
          </a:xfrm>
          <a:prstGeom prst="rect">
            <a:avLst/>
          </a:prstGeom>
        </p:spPr>
        <p:txBody>
          <a:bodyPr vert="horz" lIns="91455" tIns="45728" rIns="91455" bIns="45728" rtlCol="0" anchor="b"/>
          <a:lstStyle>
            <a:lvl1pPr algn="r">
              <a:defRPr sz="1200"/>
            </a:lvl1pPr>
          </a:lstStyle>
          <a:p>
            <a:fld id="{D4DFC397-A64D-49CB-AB81-CDF4B302BE93}" type="slidenum">
              <a:rPr lang="en-US" smtClean="0"/>
              <a:t>‹#›</a:t>
            </a:fld>
            <a:endParaRPr lang="en-US" dirty="0"/>
          </a:p>
        </p:txBody>
      </p:sp>
    </p:spTree>
    <p:extLst>
      <p:ext uri="{BB962C8B-B14F-4D97-AF65-F5344CB8AC3E}">
        <p14:creationId xmlns:p14="http://schemas.microsoft.com/office/powerpoint/2010/main" val="78298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FC397-A64D-49CB-AB81-CDF4B302BE93}" type="slidenum">
              <a:rPr lang="en-US" smtClean="0"/>
              <a:t>1</a:t>
            </a:fld>
            <a:endParaRPr lang="en-US" dirty="0"/>
          </a:p>
        </p:txBody>
      </p:sp>
    </p:spTree>
    <p:extLst>
      <p:ext uri="{BB962C8B-B14F-4D97-AF65-F5344CB8AC3E}">
        <p14:creationId xmlns:p14="http://schemas.microsoft.com/office/powerpoint/2010/main" val="1213404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FC397-A64D-49CB-AB81-CDF4B302BE93}" type="slidenum">
              <a:rPr lang="en-US" smtClean="0"/>
              <a:t>2</a:t>
            </a:fld>
            <a:endParaRPr lang="en-US" dirty="0"/>
          </a:p>
        </p:txBody>
      </p:sp>
    </p:spTree>
    <p:extLst>
      <p:ext uri="{BB962C8B-B14F-4D97-AF65-F5344CB8AC3E}">
        <p14:creationId xmlns:p14="http://schemas.microsoft.com/office/powerpoint/2010/main" val="1182376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FC397-A64D-49CB-AB81-CDF4B302BE93}" type="slidenum">
              <a:rPr lang="en-US" smtClean="0"/>
              <a:t>3</a:t>
            </a:fld>
            <a:endParaRPr lang="en-US" dirty="0"/>
          </a:p>
        </p:txBody>
      </p:sp>
    </p:spTree>
    <p:extLst>
      <p:ext uri="{BB962C8B-B14F-4D97-AF65-F5344CB8AC3E}">
        <p14:creationId xmlns:p14="http://schemas.microsoft.com/office/powerpoint/2010/main" val="4253565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6/27/2025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6/27/2025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G"/><Relationship Id="rId4" Type="http://schemas.openxmlformats.org/officeDocument/2006/relationships/image" Target="../media/image2.jpe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image" Target="../media/image9.jpeg"/><Relationship Id="rId7" Type="http://schemas.openxmlformats.org/officeDocument/2006/relationships/image" Target="../media/image12.jpeg"/><Relationship Id="rId12" Type="http://schemas.openxmlformats.org/officeDocument/2006/relationships/image" Target="../media/image1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5.png"/><Relationship Id="rId9" Type="http://schemas.openxmlformats.org/officeDocument/2006/relationships/image" Target="../media/image14.jpeg"/></Relationships>
</file>

<file path=ppt/slides/_rels/slide3.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9.jpeg"/><Relationship Id="rId7" Type="http://schemas.openxmlformats.org/officeDocument/2006/relationships/image" Target="../media/image2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0.jpeg"/><Relationship Id="rId5" Type="http://schemas.openxmlformats.org/officeDocument/2006/relationships/image" Target="../media/image5.png"/><Relationship Id="rId10" Type="http://schemas.openxmlformats.org/officeDocument/2006/relationships/image" Target="../media/image24.JPG"/><Relationship Id="rId4" Type="http://schemas.openxmlformats.org/officeDocument/2006/relationships/image" Target="../media/image19.jpeg"/><Relationship Id="rId9" Type="http://schemas.openxmlformats.org/officeDocument/2006/relationships/image" Target="../media/image2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descr="A person sitting in front of a computer&#10;&#10;Description automatically generated">
            <a:extLst>
              <a:ext uri="{FF2B5EF4-FFF2-40B4-BE49-F238E27FC236}">
                <a16:creationId xmlns:a16="http://schemas.microsoft.com/office/drawing/2014/main" xmlns="" id="{7208F21E-2360-5427-35AB-99BA4B289FA3}"/>
              </a:ext>
            </a:extLst>
          </p:cNvPr>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8958" b="48837"/>
          <a:stretch/>
        </p:blipFill>
        <p:spPr>
          <a:xfrm>
            <a:off x="-7867" y="4389"/>
            <a:ext cx="3183386" cy="884442"/>
          </a:xfrm>
          <a:prstGeom prst="rect">
            <a:avLst/>
          </a:prstGeom>
        </p:spPr>
      </p:pic>
      <p:pic>
        <p:nvPicPr>
          <p:cNvPr id="55" name="Picture 54" descr="A computer monitor with a video game screen&#10;&#10;Description automatically generated">
            <a:extLst>
              <a:ext uri="{FF2B5EF4-FFF2-40B4-BE49-F238E27FC236}">
                <a16:creationId xmlns:a16="http://schemas.microsoft.com/office/drawing/2014/main" xmlns="" id="{B56060A5-2D2F-4C0E-D06C-B283B1AD11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7919" y="4417315"/>
            <a:ext cx="1614851" cy="1137474"/>
          </a:xfrm>
          <a:prstGeom prst="rect">
            <a:avLst/>
          </a:prstGeom>
        </p:spPr>
      </p:pic>
      <p:pic>
        <p:nvPicPr>
          <p:cNvPr id="1028" name="Picture 4" descr="https://b2b.multitech.com.cy/sites/default/files/styles/picl/public/products/1653017854.1573227664.JPG?itok=EAvPfZl3"/>
          <p:cNvPicPr>
            <a:picLocks noChangeAspect="1" noChangeArrowheads="1"/>
          </p:cNvPicPr>
          <p:nvPr/>
        </p:nvPicPr>
        <p:blipFill rotWithShape="1">
          <a:blip r:embed="rId5">
            <a:extLst>
              <a:ext uri="{28A0092B-C50C-407E-A947-70E740481C1C}">
                <a14:useLocalDpi xmlns:a14="http://schemas.microsoft.com/office/drawing/2010/main" val="0"/>
              </a:ext>
            </a:extLst>
          </a:blip>
          <a:srcRect t="12900" b="13335"/>
          <a:stretch/>
        </p:blipFill>
        <p:spPr bwMode="auto">
          <a:xfrm>
            <a:off x="3948789" y="981562"/>
            <a:ext cx="1587807" cy="117124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024" descr="A person sitting in front of a computer&#10;&#10;Description automatically generated">
            <a:extLst>
              <a:ext uri="{FF2B5EF4-FFF2-40B4-BE49-F238E27FC236}">
                <a16:creationId xmlns:a16="http://schemas.microsoft.com/office/drawing/2014/main" xmlns="" id="{7208F21E-2360-5427-35AB-99BA4B289FA3}"/>
              </a:ext>
            </a:extLst>
          </p:cNvPr>
          <p:cNvPicPr>
            <a:picLocks noChangeAspect="1"/>
          </p:cNvPicPr>
          <p:nvPr/>
        </p:nvPicPr>
        <p:blipFill rotWithShape="1">
          <a:blip r:embed="rId3">
            <a:extLst>
              <a:ext uri="{28A0092B-C50C-407E-A947-70E740481C1C}">
                <a14:useLocalDpi xmlns:a14="http://schemas.microsoft.com/office/drawing/2010/main" val="0"/>
              </a:ext>
            </a:extLst>
          </a:blip>
          <a:srcRect l="51635" b="48837"/>
          <a:stretch/>
        </p:blipFill>
        <p:spPr>
          <a:xfrm>
            <a:off x="1375035" y="-4400"/>
            <a:ext cx="1811802" cy="884442"/>
          </a:xfrm>
          <a:prstGeom prst="rect">
            <a:avLst/>
          </a:prstGeom>
        </p:spPr>
      </p:pic>
      <p:pic>
        <p:nvPicPr>
          <p:cNvPr id="82" name="Picture 81" descr="A computer screen with a picture of a character on it&#10;&#10;Description automatically generated">
            <a:extLst>
              <a:ext uri="{FF2B5EF4-FFF2-40B4-BE49-F238E27FC236}">
                <a16:creationId xmlns:a16="http://schemas.microsoft.com/office/drawing/2014/main" xmlns="" id="{B5C69BB0-F8B0-BA47-D9F7-FAC20077711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01409" y="4301478"/>
            <a:ext cx="1689566" cy="1190451"/>
          </a:xfrm>
          <a:prstGeom prst="rect">
            <a:avLst/>
          </a:prstGeom>
        </p:spPr>
      </p:pic>
      <p:sp>
        <p:nvSpPr>
          <p:cNvPr id="88" name="TextBox 87"/>
          <p:cNvSpPr txBox="1"/>
          <p:nvPr/>
        </p:nvSpPr>
        <p:spPr>
          <a:xfrm>
            <a:off x="6562060" y="5591422"/>
            <a:ext cx="3104209" cy="777136"/>
          </a:xfrm>
          <a:prstGeom prst="rect">
            <a:avLst/>
          </a:prstGeom>
          <a:noFill/>
          <a:ln>
            <a:noFill/>
          </a:ln>
        </p:spPr>
        <p:txBody>
          <a:bodyPr wrap="square" rtlCol="0">
            <a:spAutoFit/>
          </a:bodyPr>
          <a:lstStyle/>
          <a:p>
            <a:pPr fontAlgn="ctr"/>
            <a:r>
              <a:rPr lang="en-US" sz="750" dirty="0">
                <a:latin typeface="HP Simplified" panose="020B0604020204020204" pitchFamily="34" charset="0"/>
              </a:rPr>
              <a:t>6FN07AA HP MONITOR 27'', </a:t>
            </a:r>
            <a:r>
              <a:rPr lang="en-US" sz="750" b="1" dirty="0">
                <a:latin typeface="HP Simplified" panose="020B0604020204020204" pitchFamily="34" charset="0"/>
              </a:rPr>
              <a:t>X27</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GAMING HOME HDR, C, TN LED, QHD 2560 X 1440, 1MS, 400 NITS, AMD RADEON FREESYNC 240HZ HDR TECHNOLOGY, ADJUSTABLE, PIVOT, SWIVEL, TILT, 2X USB, HDMI, DISPLAY PORT 1.2, 1YW, BLACK, </a:t>
            </a:r>
            <a:r>
              <a:rPr lang="en-US" sz="750" dirty="0" smtClean="0">
                <a:solidFill>
                  <a:srgbClr val="FF0000"/>
                </a:solidFill>
                <a:latin typeface="HP Simplified" panose="020B0604020204020204" pitchFamily="34" charset="0"/>
              </a:rPr>
              <a:t>692.00 €   </a:t>
            </a:r>
            <a:endParaRPr lang="en-US" altLang="en-US" sz="700" i="1" dirty="0">
              <a:solidFill>
                <a:srgbClr val="92D050"/>
              </a:solidFill>
              <a:ea typeface="Calibri" panose="020F0502020204030204" pitchFamily="34" charset="0"/>
            </a:endParaRPr>
          </a:p>
          <a:p>
            <a:pPr fontAlgn="ctr"/>
            <a:r>
              <a:rPr lang="en-US" sz="750" dirty="0">
                <a:solidFill>
                  <a:srgbClr val="FF0000"/>
                </a:solidFill>
                <a:latin typeface="HP Simplified" panose="020B0604020204020204" pitchFamily="34" charset="0"/>
              </a:rPr>
              <a:t/>
            </a:r>
            <a:br>
              <a:rPr lang="en-US" sz="750" dirty="0">
                <a:solidFill>
                  <a:srgbClr val="FF0000"/>
                </a:solidFill>
                <a:latin typeface="HP Simplified" panose="020B0604020204020204" pitchFamily="34" charset="0"/>
              </a:rPr>
            </a:br>
            <a:r>
              <a:rPr lang="en-GB" sz="700" i="1" dirty="0">
                <a:solidFill>
                  <a:srgbClr val="92D050"/>
                </a:solidFill>
                <a:ea typeface="Calibri" panose="020F0502020204030204" pitchFamily="34" charset="0"/>
              </a:rPr>
              <a:t> </a:t>
            </a:r>
          </a:p>
        </p:txBody>
      </p:sp>
      <p:sp>
        <p:nvSpPr>
          <p:cNvPr id="89" name="Rectangle 88"/>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5" name="Rectangle 94"/>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97" name="Straight Connector 96"/>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99" name="Picture 8" descr="http://evonexus.org/wp-content/uploads/2015/11/hp-logo-color.png"/>
          <p:cNvPicPr>
            <a:picLocks noChangeAspect="1" noChangeArrowheads="1"/>
          </p:cNvPicPr>
          <p:nvPr/>
        </p:nvPicPr>
        <p:blipFill rotWithShape="1">
          <a:blip r:embed="rId7" cstate="email">
            <a:biLevel thresh="25000"/>
            <a:extLst>
              <a:ext uri="{28A0092B-C50C-407E-A947-70E740481C1C}">
                <a14:useLocalDpi xmlns:a14="http://schemas.microsoft.com/office/drawing/2010/main"/>
              </a:ext>
            </a:extLst>
          </a:blip>
          <a:srcRect l="22939" r="21562"/>
          <a:stretch/>
        </p:blipFill>
        <p:spPr bwMode="auto">
          <a:xfrm>
            <a:off x="2780373" y="-15122"/>
            <a:ext cx="331479" cy="360000"/>
          </a:xfrm>
          <a:prstGeom prst="rect">
            <a:avLst/>
          </a:prstGeom>
          <a:noFill/>
          <a:extLst>
            <a:ext uri="{909E8E84-426E-40DD-AFC4-6F175D3DCCD1}">
              <a14:hiddenFill xmlns:a14="http://schemas.microsoft.com/office/drawing/2010/main">
                <a:solidFill>
                  <a:srgbClr val="FFFFFF"/>
                </a:solidFill>
              </a14:hiddenFill>
            </a:ext>
          </a:extLst>
        </p:spPr>
      </p:pic>
      <p:sp>
        <p:nvSpPr>
          <p:cNvPr id="101" name="Rectangle 100"/>
          <p:cNvSpPr/>
          <p:nvPr/>
        </p:nvSpPr>
        <p:spPr>
          <a:xfrm>
            <a:off x="-44870" y="-35006"/>
            <a:ext cx="1693976" cy="400110"/>
          </a:xfrm>
          <a:prstGeom prst="rect">
            <a:avLst/>
          </a:prstGeom>
          <a:noFill/>
        </p:spPr>
        <p:txBody>
          <a:bodyPr wrap="square">
            <a:spAutoFit/>
          </a:bodyPr>
          <a:lstStyle/>
          <a:p>
            <a:r>
              <a:rPr lang="en-GB" sz="1000" b="1" dirty="0">
                <a:solidFill>
                  <a:srgbClr val="FF0000"/>
                </a:solidFill>
                <a:latin typeface="HP Simplified" panose="020B0604020204020204" pitchFamily="34" charset="0"/>
              </a:rPr>
              <a:t>HP Home and Gaming Monitors</a:t>
            </a:r>
          </a:p>
        </p:txBody>
      </p:sp>
      <p:sp>
        <p:nvSpPr>
          <p:cNvPr id="117" name="TextBox 116">
            <a:extLst>
              <a:ext uri="{FF2B5EF4-FFF2-40B4-BE49-F238E27FC236}">
                <a16:creationId xmlns:a16="http://schemas.microsoft.com/office/drawing/2014/main" xmlns="" id="{6C2D58A5-C306-41E2-8820-5D2CE74918D9}"/>
              </a:ext>
            </a:extLst>
          </p:cNvPr>
          <p:cNvSpPr txBox="1"/>
          <p:nvPr/>
        </p:nvSpPr>
        <p:spPr>
          <a:xfrm>
            <a:off x="58234" y="5626626"/>
            <a:ext cx="2932205" cy="884858"/>
          </a:xfrm>
          <a:prstGeom prst="rect">
            <a:avLst/>
          </a:prstGeom>
          <a:noFill/>
        </p:spPr>
        <p:txBody>
          <a:bodyPr wrap="square" rtlCol="0">
            <a:spAutoFit/>
          </a:bodyPr>
          <a:lstStyle/>
          <a:p>
            <a:pPr fontAlgn="ctr"/>
            <a:r>
              <a:rPr lang="en-GB" sz="750" dirty="0">
                <a:solidFill>
                  <a:srgbClr val="000000"/>
                </a:solidFill>
                <a:latin typeface="HP Simplified" panose="020B0604020204020204" pitchFamily="34" charset="0"/>
              </a:rPr>
              <a:t>22J05E9 HP MONITOR 24.5'', </a:t>
            </a:r>
            <a:r>
              <a:rPr lang="en-GB" sz="750" b="1" dirty="0">
                <a:solidFill>
                  <a:srgbClr val="000000"/>
                </a:solidFill>
                <a:latin typeface="HP Simplified" panose="020B0604020204020204" pitchFamily="34" charset="0"/>
              </a:rPr>
              <a:t>25i</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OMEN</a:t>
            </a:r>
            <a:r>
              <a:rPr lang="en-GB" sz="750" dirty="0">
                <a:solidFill>
                  <a:srgbClr val="000000"/>
                </a:solidFill>
                <a:latin typeface="HP Simplified" panose="020B0604020204020204" pitchFamily="34" charset="0"/>
              </a:rPr>
              <a:t> GAMING HOME, F, IPS, FHD 1920 X 1080, 1MS, AMD FREESYNC 165Hz PREMIUM PRO, 400 NITS,  TILT, AUDIO OUT, 2 X USB-A 3.2, USB TYPE-B, HDMI, DISPLAY PORT, 2YW, BLACK</a:t>
            </a:r>
            <a:r>
              <a:rPr lang="el-GR" sz="750" dirty="0">
                <a:solidFill>
                  <a:srgbClr val="000000"/>
                </a:solidFill>
                <a:latin typeface="HP Simplified" panose="020B0604020204020204" pitchFamily="34" charset="0"/>
              </a:rPr>
              <a:t>,</a:t>
            </a:r>
            <a:r>
              <a:rPr lang="en-GB"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302.00 </a:t>
            </a:r>
            <a:r>
              <a:rPr lang="en-GB" sz="750" i="0" u="none" strike="noStrike" kern="1200" dirty="0" smtClean="0">
                <a:solidFill>
                  <a:srgbClr val="FF0000"/>
                </a:solidFill>
                <a:effectLst/>
                <a:latin typeface="HP Simplified" panose="020B0604020204020204" pitchFamily="34" charset="0"/>
              </a:rPr>
              <a:t>€ </a:t>
            </a:r>
            <a:endParaRPr lang="en-GB" sz="800" i="1" dirty="0">
              <a:solidFill>
                <a:srgbClr val="92D050"/>
              </a:solidFill>
              <a:ea typeface="Calibri" panose="020F0502020204030204" pitchFamily="34" charset="0"/>
            </a:endParaRPr>
          </a:p>
          <a:p>
            <a:pPr fontAlgn="ctr"/>
            <a:endParaRPr lang="en-US" altLang="en-US" sz="700" i="1" dirty="0">
              <a:solidFill>
                <a:srgbClr val="92D050"/>
              </a:solidFill>
              <a:ea typeface="Calibri" panose="020F0502020204030204" pitchFamily="34" charset="0"/>
            </a:endParaRPr>
          </a:p>
          <a:p>
            <a:pPr fontAlgn="ctr"/>
            <a:endParaRPr lang="en-GB" sz="700" i="1" dirty="0">
              <a:solidFill>
                <a:srgbClr val="92D050"/>
              </a:solidFill>
              <a:ea typeface="Calibri" panose="020F0502020204030204" pitchFamily="34" charset="0"/>
            </a:endParaRPr>
          </a:p>
          <a:p>
            <a:pPr fontAlgn="t"/>
            <a:endParaRPr lang="x-none" sz="750" i="0" u="none" strike="noStrike" dirty="0">
              <a:solidFill>
                <a:srgbClr val="FF0000"/>
              </a:solidFill>
              <a:effectLst/>
              <a:latin typeface="HP Simplified" panose="020B0604020204020204" pitchFamily="34" charset="0"/>
            </a:endParaRPr>
          </a:p>
        </p:txBody>
      </p:sp>
      <p:cxnSp>
        <p:nvCxnSpPr>
          <p:cNvPr id="134" name="Straight Connector 133">
            <a:extLst>
              <a:ext uri="{FF2B5EF4-FFF2-40B4-BE49-F238E27FC236}">
                <a16:creationId xmlns:a16="http://schemas.microsoft.com/office/drawing/2014/main" xmlns="" id="{535C022C-96F3-0CA8-7FEF-F74F681C6910}"/>
              </a:ext>
            </a:extLst>
          </p:cNvPr>
          <p:cNvCxnSpPr>
            <a:cxnSpLocks/>
          </p:cNvCxnSpPr>
          <p:nvPr/>
        </p:nvCxnSpPr>
        <p:spPr>
          <a:xfrm>
            <a:off x="3191974" y="718242"/>
            <a:ext cx="29963" cy="564756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297205" y="2249311"/>
            <a:ext cx="2749970" cy="777136"/>
          </a:xfrm>
          <a:prstGeom prst="rect">
            <a:avLst/>
          </a:prstGeom>
          <a:noFill/>
          <a:ln>
            <a:noFill/>
          </a:ln>
        </p:spPr>
        <p:txBody>
          <a:bodyPr wrap="square" rtlCol="0">
            <a:spAutoFit/>
          </a:bodyPr>
          <a:lstStyle/>
          <a:p>
            <a:pPr fontAlgn="ctr"/>
            <a:r>
              <a:rPr lang="en-US" sz="750" dirty="0">
                <a:latin typeface="HP Simplified" panose="020B0604020204020204" pitchFamily="34" charset="0"/>
              </a:rPr>
              <a:t>4WH47AA HP MONITOR 24.5'', </a:t>
            </a:r>
            <a:r>
              <a:rPr lang="en-US" sz="750" b="1" dirty="0">
                <a:latin typeface="HP Simplified" panose="020B0604020204020204" pitchFamily="34" charset="0"/>
              </a:rPr>
              <a:t>X 25F OMEN</a:t>
            </a:r>
            <a:r>
              <a:rPr lang="en-US" sz="750" dirty="0">
                <a:latin typeface="HP Simplified" panose="020B0604020204020204" pitchFamily="34" charset="0"/>
              </a:rPr>
              <a:t> GAMING HOME, A, TN LED, FHD 1920 X 1080, 240HZ, 1MS, 400 NITS, AMD FREESYNC &amp; NVIDIA G-SYNC, ADJUSTABLE, SWIVEL, TILT, 2X USB, 2X HDMI, DISPLAY PORT, 1YW,  </a:t>
            </a:r>
            <a:r>
              <a:rPr lang="en-US" sz="750" dirty="0" smtClean="0">
                <a:solidFill>
                  <a:srgbClr val="FF0000"/>
                </a:solidFill>
                <a:latin typeface="HP Simplified" panose="020B0604020204020204" pitchFamily="34" charset="0"/>
              </a:rPr>
              <a:t>378.00 €</a:t>
            </a:r>
            <a:endParaRPr lang="en-US" sz="750" dirty="0">
              <a:solidFill>
                <a:srgbClr val="FF0000"/>
              </a:solidFill>
              <a:latin typeface="HP Simplified" panose="020B0604020204020204" pitchFamily="34" charset="0"/>
            </a:endParaRPr>
          </a:p>
          <a:p>
            <a:pPr fontAlgn="ctr"/>
            <a:endParaRPr lang="en-US" altLang="en-US" sz="700" i="1" dirty="0">
              <a:solidFill>
                <a:srgbClr val="92D050"/>
              </a:solidFill>
              <a:ea typeface="Calibri" panose="020F0502020204030204" pitchFamily="34" charset="0"/>
            </a:endParaRPr>
          </a:p>
          <a:p>
            <a:pPr fontAlgn="ctr"/>
            <a:r>
              <a:rPr lang="en-US" sz="750" dirty="0">
                <a:solidFill>
                  <a:srgbClr val="FF0000"/>
                </a:solidFill>
                <a:latin typeface="HP Simplified" panose="020B0604020204020204" pitchFamily="34" charset="0"/>
              </a:rPr>
              <a:t> </a:t>
            </a:r>
          </a:p>
        </p:txBody>
      </p:sp>
      <p:sp>
        <p:nvSpPr>
          <p:cNvPr id="70" name="TextBox 69"/>
          <p:cNvSpPr txBox="1"/>
          <p:nvPr/>
        </p:nvSpPr>
        <p:spPr>
          <a:xfrm>
            <a:off x="3419571" y="5607390"/>
            <a:ext cx="2690375" cy="923330"/>
          </a:xfrm>
          <a:prstGeom prst="rect">
            <a:avLst/>
          </a:prstGeom>
          <a:noFill/>
          <a:ln>
            <a:noFill/>
          </a:ln>
        </p:spPr>
        <p:txBody>
          <a:bodyPr wrap="square" rtlCol="0">
            <a:spAutoFit/>
          </a:bodyPr>
          <a:lstStyle/>
          <a:p>
            <a:pPr fontAlgn="ctr"/>
            <a:r>
              <a:rPr lang="en-US" sz="750" dirty="0">
                <a:latin typeface="HP Simplified" panose="020B0604020204020204" pitchFamily="34" charset="0"/>
              </a:rPr>
              <a:t>780G5E9 HP MONITOR 27'', </a:t>
            </a:r>
            <a:r>
              <a:rPr lang="en-US" sz="750" b="1" dirty="0">
                <a:latin typeface="HP Simplified" panose="020B0604020204020204" pitchFamily="34" charset="0"/>
              </a:rPr>
              <a:t>27S</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GAMING HOME, E, FHD 1920 X 1080 IPS, 1MS, 400 NITS, 240HZ, AMD RADEON FREESYNC, HEIGHT ADJUSTABLE, TILT, HDMI, DISPLAY PORT, VESA, 2YW, BLACK, </a:t>
            </a:r>
            <a:r>
              <a:rPr lang="en-US" sz="750" dirty="0" smtClean="0">
                <a:solidFill>
                  <a:srgbClr val="FF0000"/>
                </a:solidFill>
                <a:latin typeface="HP Simplified" panose="020B0604020204020204" pitchFamily="34" charset="0"/>
              </a:rPr>
              <a:t>394.00 € </a:t>
            </a:r>
            <a:r>
              <a:rPr lang="en-US" sz="800" dirty="0" smtClean="0">
                <a:solidFill>
                  <a:srgbClr val="FF0000"/>
                </a:solidFill>
                <a:latin typeface="HP Simplified" panose="020B0604020204020204" pitchFamily="34" charset="0"/>
              </a:rPr>
              <a:t> </a:t>
            </a:r>
            <a:endParaRPr lang="en-US" altLang="en-US" sz="700" i="1" dirty="0">
              <a:solidFill>
                <a:srgbClr val="92D050"/>
              </a:solidFill>
              <a:ea typeface="Calibri" panose="020F0502020204030204" pitchFamily="34" charset="0"/>
            </a:endParaRPr>
          </a:p>
          <a:p>
            <a:pPr fontAlgn="ctr"/>
            <a:endParaRPr lang="en-US" sz="800" dirty="0">
              <a:solidFill>
                <a:srgbClr val="FF0000"/>
              </a:solidFill>
              <a:latin typeface="HP Simplified" panose="020B0604020204020204" pitchFamily="34" charset="0"/>
            </a:endParaRPr>
          </a:p>
          <a:p>
            <a:pPr fontAlgn="ctr"/>
            <a:endParaRPr lang="en-US" sz="750" dirty="0">
              <a:solidFill>
                <a:srgbClr val="FF0000"/>
              </a:solidFill>
              <a:latin typeface="HP Simplified" panose="020B0604020204020204" pitchFamily="34" charset="0"/>
            </a:endParaRPr>
          </a:p>
          <a:p>
            <a:pPr fontAlgn="ctr"/>
            <a:endParaRPr lang="en-US" sz="800" dirty="0">
              <a:solidFill>
                <a:srgbClr val="FF0000"/>
              </a:solidFill>
              <a:latin typeface="HP Simplified" panose="020B0604020204020204" pitchFamily="34" charset="0"/>
            </a:endParaRPr>
          </a:p>
        </p:txBody>
      </p:sp>
      <p:sp>
        <p:nvSpPr>
          <p:cNvPr id="39" name="TextBox 38">
            <a:extLst>
              <a:ext uri="{FF2B5EF4-FFF2-40B4-BE49-F238E27FC236}">
                <a16:creationId xmlns:a16="http://schemas.microsoft.com/office/drawing/2014/main" xmlns="" id="{589DE301-6CF9-1ECE-F1D8-3F8FAF98218D}"/>
              </a:ext>
            </a:extLst>
          </p:cNvPr>
          <p:cNvSpPr txBox="1"/>
          <p:nvPr/>
        </p:nvSpPr>
        <p:spPr>
          <a:xfrm>
            <a:off x="3191974" y="253219"/>
            <a:ext cx="3109376" cy="669414"/>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Are you ready for true competition? The OMEN X 25f 240Hz Gaming Display with Adaptive Sync was designed specifically for esports, with specs that give you an almost unfair advantage. A lightning-fast 240Hz refresh rate and a 1ms response time mean your grind to the top just got a whole lot easier.</a:t>
            </a:r>
            <a:endParaRPr lang="el-GR" sz="750" dirty="0">
              <a:solidFill>
                <a:schemeClr val="tx1">
                  <a:lumMod val="50000"/>
                  <a:lumOff val="50000"/>
                </a:schemeClr>
              </a:solidFill>
              <a:latin typeface="HP Simplified" panose="020B0604020204020204" pitchFamily="34" charset="0"/>
            </a:endParaRPr>
          </a:p>
        </p:txBody>
      </p:sp>
      <p:sp>
        <p:nvSpPr>
          <p:cNvPr id="40" name="TextBox 39">
            <a:extLst>
              <a:ext uri="{FF2B5EF4-FFF2-40B4-BE49-F238E27FC236}">
                <a16:creationId xmlns:a16="http://schemas.microsoft.com/office/drawing/2014/main" xmlns="" id="{A34C765C-A253-9A43-7413-9737FA94D2DE}"/>
              </a:ext>
            </a:extLst>
          </p:cNvPr>
          <p:cNvSpPr txBox="1"/>
          <p:nvPr/>
        </p:nvSpPr>
        <p:spPr>
          <a:xfrm>
            <a:off x="3198584" y="12016"/>
            <a:ext cx="3216114" cy="215444"/>
          </a:xfrm>
          <a:prstGeom prst="rect">
            <a:avLst/>
          </a:prstGeom>
          <a:solidFill>
            <a:schemeClr val="bg1">
              <a:lumMod val="95000"/>
            </a:schemeClr>
          </a:solidFill>
        </p:spPr>
        <p:txBody>
          <a:bodyPr wrap="square" rtlCol="0">
            <a:spAutoFit/>
          </a:bodyPr>
          <a:lstStyle/>
          <a:p>
            <a:pPr algn="ctr"/>
            <a:r>
              <a:rPr lang="en-GB" sz="800" b="1" dirty="0">
                <a:solidFill>
                  <a:srgbClr val="FF0000"/>
                </a:solidFill>
                <a:latin typeface="HP Simplified" panose="020B0604020204020204" pitchFamily="34" charset="0"/>
              </a:rPr>
              <a:t>OMEN  X 25F SERIES – 24.5’’ GAMING MONITOR</a:t>
            </a:r>
            <a:endParaRPr lang="x-none" sz="800" b="1" dirty="0">
              <a:solidFill>
                <a:srgbClr val="FF0000"/>
              </a:solidFill>
              <a:latin typeface="HP Simplified" panose="020B0604020204020204" pitchFamily="34" charset="0"/>
            </a:endParaRPr>
          </a:p>
        </p:txBody>
      </p:sp>
      <p:sp>
        <p:nvSpPr>
          <p:cNvPr id="42" name="TextBox 41">
            <a:extLst>
              <a:ext uri="{FF2B5EF4-FFF2-40B4-BE49-F238E27FC236}">
                <a16:creationId xmlns:a16="http://schemas.microsoft.com/office/drawing/2014/main" xmlns="" id="{A7B577C3-5309-51D4-DC2C-A1EB27155C72}"/>
              </a:ext>
            </a:extLst>
          </p:cNvPr>
          <p:cNvSpPr txBox="1"/>
          <p:nvPr/>
        </p:nvSpPr>
        <p:spPr>
          <a:xfrm>
            <a:off x="6420993" y="3417874"/>
            <a:ext cx="3357171" cy="553998"/>
          </a:xfrm>
          <a:prstGeom prst="rect">
            <a:avLst/>
          </a:prstGeom>
          <a:noFill/>
        </p:spPr>
        <p:txBody>
          <a:bodyPr wrap="square">
            <a:spAutoFit/>
          </a:bodyPr>
          <a:lstStyle/>
          <a:p>
            <a:pPr algn="just"/>
            <a:r>
              <a:rPr lang="en-GB" sz="750" dirty="0">
                <a:solidFill>
                  <a:schemeClr val="tx1">
                    <a:lumMod val="50000"/>
                    <a:lumOff val="50000"/>
                  </a:schemeClr>
                </a:solidFill>
                <a:latin typeface="HP Simplified" panose="020B0604020204020204" pitchFamily="34" charset="0"/>
              </a:rPr>
              <a:t>Play at your full potential on a monitor that delivers frames at full-throttle speed. From edge to edge, this 240 Hz monitor brings visuals to the next level, with HDR technology that delivers details and contrast like you've never seen before, so you’re ready to react fast, return fire, and rank up.</a:t>
            </a:r>
            <a:endParaRPr lang="el-GR" sz="750" dirty="0">
              <a:solidFill>
                <a:schemeClr val="tx1">
                  <a:lumMod val="50000"/>
                  <a:lumOff val="50000"/>
                </a:schemeClr>
              </a:solidFill>
              <a:latin typeface="HP Simplified" panose="020B0604020204020204" pitchFamily="34" charset="0"/>
            </a:endParaRPr>
          </a:p>
        </p:txBody>
      </p:sp>
      <p:pic>
        <p:nvPicPr>
          <p:cNvPr id="44" name="Picture 43" descr="A screen shot of a video game&#10;&#10;Description automatically generated">
            <a:extLst>
              <a:ext uri="{FF2B5EF4-FFF2-40B4-BE49-F238E27FC236}">
                <a16:creationId xmlns:a16="http://schemas.microsoft.com/office/drawing/2014/main" xmlns="" id="{BFF10463-BB51-D6C2-26AF-2EF90EB9722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57331" y="4121865"/>
            <a:ext cx="1780918" cy="1309497"/>
          </a:xfrm>
          <a:prstGeom prst="rect">
            <a:avLst/>
          </a:prstGeom>
        </p:spPr>
      </p:pic>
      <p:sp>
        <p:nvSpPr>
          <p:cNvPr id="45" name="TextBox 44">
            <a:extLst>
              <a:ext uri="{FF2B5EF4-FFF2-40B4-BE49-F238E27FC236}">
                <a16:creationId xmlns:a16="http://schemas.microsoft.com/office/drawing/2014/main" xmlns="" id="{55788980-1BD6-B7B8-9055-91FD5FF3CAE9}"/>
              </a:ext>
            </a:extLst>
          </p:cNvPr>
          <p:cNvSpPr txBox="1"/>
          <p:nvPr/>
        </p:nvSpPr>
        <p:spPr>
          <a:xfrm>
            <a:off x="6402899" y="3200580"/>
            <a:ext cx="3481345" cy="215444"/>
          </a:xfrm>
          <a:prstGeom prst="rect">
            <a:avLst/>
          </a:prstGeom>
          <a:solidFill>
            <a:schemeClr val="bg1">
              <a:lumMod val="95000"/>
            </a:schemeClr>
          </a:solidFill>
        </p:spPr>
        <p:txBody>
          <a:bodyPr wrap="square" rtlCol="0">
            <a:spAutoFit/>
          </a:bodyPr>
          <a:lstStyle/>
          <a:p>
            <a:pPr algn="ctr"/>
            <a:r>
              <a:rPr lang="en-GB" sz="800" b="1" dirty="0">
                <a:solidFill>
                  <a:srgbClr val="FF0000"/>
                </a:solidFill>
                <a:latin typeface="HP Simplified" panose="020B0604020204020204" pitchFamily="34" charset="0"/>
              </a:rPr>
              <a:t>OMEN  </a:t>
            </a:r>
            <a:r>
              <a:rPr lang="en-GB" sz="800" b="1" i="0" dirty="0">
                <a:solidFill>
                  <a:srgbClr val="FF0000"/>
                </a:solidFill>
                <a:effectLst/>
                <a:latin typeface="HP Simplified" panose="020B0604020204020204" pitchFamily="34" charset="0"/>
              </a:rPr>
              <a:t>X 27 HDR QHD 240HZ </a:t>
            </a:r>
            <a:r>
              <a:rPr lang="en-GB" sz="800" b="1" dirty="0">
                <a:solidFill>
                  <a:srgbClr val="FF0000"/>
                </a:solidFill>
                <a:latin typeface="HP Simplified" panose="020B0604020204020204" pitchFamily="34" charset="0"/>
              </a:rPr>
              <a:t>– 27’’ GAMING MONITOR</a:t>
            </a:r>
            <a:endParaRPr lang="x-none" sz="800" b="1" dirty="0">
              <a:solidFill>
                <a:srgbClr val="FF0000"/>
              </a:solidFill>
              <a:latin typeface="HP Simplified" panose="020B0604020204020204" pitchFamily="34" charset="0"/>
            </a:endParaRPr>
          </a:p>
        </p:txBody>
      </p:sp>
      <p:sp>
        <p:nvSpPr>
          <p:cNvPr id="51" name="TextBox 50">
            <a:extLst>
              <a:ext uri="{FF2B5EF4-FFF2-40B4-BE49-F238E27FC236}">
                <a16:creationId xmlns:a16="http://schemas.microsoft.com/office/drawing/2014/main" xmlns="" id="{FA6C2B74-187C-1CCA-1F50-DB146116802E}"/>
              </a:ext>
            </a:extLst>
          </p:cNvPr>
          <p:cNvSpPr txBox="1"/>
          <p:nvPr/>
        </p:nvSpPr>
        <p:spPr>
          <a:xfrm>
            <a:off x="-36334" y="3921241"/>
            <a:ext cx="3204750" cy="438582"/>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React faster, aim better, and zero in every aspect of your game. We've redefined high definition gaming with 165Hz, 1ms response, AMD FreeSync™ Premium Pro, and more colors than ever before.</a:t>
            </a:r>
            <a:endParaRPr lang="el-GR" sz="750" dirty="0">
              <a:solidFill>
                <a:schemeClr val="tx1">
                  <a:lumMod val="50000"/>
                  <a:lumOff val="50000"/>
                </a:schemeClr>
              </a:solidFill>
              <a:latin typeface="HP Simplified" panose="020B0604020204020204" pitchFamily="34" charset="0"/>
            </a:endParaRPr>
          </a:p>
        </p:txBody>
      </p:sp>
      <p:sp>
        <p:nvSpPr>
          <p:cNvPr id="53" name="TextBox 52">
            <a:extLst>
              <a:ext uri="{FF2B5EF4-FFF2-40B4-BE49-F238E27FC236}">
                <a16:creationId xmlns:a16="http://schemas.microsoft.com/office/drawing/2014/main" xmlns="" id="{E81E75EE-7384-1BED-AA32-50065B90C4C5}"/>
              </a:ext>
            </a:extLst>
          </p:cNvPr>
          <p:cNvSpPr txBox="1"/>
          <p:nvPr/>
        </p:nvSpPr>
        <p:spPr>
          <a:xfrm>
            <a:off x="17186" y="3681838"/>
            <a:ext cx="3204751" cy="215444"/>
          </a:xfrm>
          <a:prstGeom prst="rect">
            <a:avLst/>
          </a:prstGeom>
          <a:solidFill>
            <a:schemeClr val="bg1">
              <a:lumMod val="95000"/>
            </a:schemeClr>
          </a:solidFill>
        </p:spPr>
        <p:txBody>
          <a:bodyPr wrap="square">
            <a:spAutoFit/>
          </a:bodyPr>
          <a:lstStyle/>
          <a:p>
            <a:pPr algn="ctr"/>
            <a:r>
              <a:rPr lang="en-GB" sz="800" b="1" i="0" dirty="0">
                <a:solidFill>
                  <a:srgbClr val="FF0000"/>
                </a:solidFill>
                <a:effectLst/>
                <a:latin typeface="HP Simplified" panose="020B0604020204020204" pitchFamily="34" charset="0"/>
              </a:rPr>
              <a:t>OMEN 25I GAMING FHD 24.5’’ MONITOR</a:t>
            </a:r>
          </a:p>
        </p:txBody>
      </p:sp>
      <p:sp>
        <p:nvSpPr>
          <p:cNvPr id="78" name="TextBox 77">
            <a:extLst>
              <a:ext uri="{FF2B5EF4-FFF2-40B4-BE49-F238E27FC236}">
                <a16:creationId xmlns:a16="http://schemas.microsoft.com/office/drawing/2014/main" xmlns="" id="{88FF9E3F-62DA-B909-19F1-943944F54511}"/>
              </a:ext>
            </a:extLst>
          </p:cNvPr>
          <p:cNvSpPr txBox="1"/>
          <p:nvPr/>
        </p:nvSpPr>
        <p:spPr>
          <a:xfrm>
            <a:off x="3225059" y="3458825"/>
            <a:ext cx="3073993" cy="669414"/>
          </a:xfrm>
          <a:prstGeom prst="rect">
            <a:avLst/>
          </a:prstGeom>
          <a:noFill/>
        </p:spPr>
        <p:txBody>
          <a:bodyPr wrap="square">
            <a:spAutoFit/>
          </a:bodyPr>
          <a:lstStyle/>
          <a:p>
            <a:pPr algn="just"/>
            <a:r>
              <a:rPr lang="en-GB" sz="750" b="0" i="0" dirty="0">
                <a:solidFill>
                  <a:schemeClr val="tx1">
                    <a:lumMod val="50000"/>
                    <a:lumOff val="50000"/>
                  </a:schemeClr>
                </a:solidFill>
                <a:effectLst/>
                <a:latin typeface="HP Simplified" panose="020B0604020204020204" pitchFamily="34" charset="0"/>
              </a:rPr>
              <a:t>Outclass the competition with the OMEN by HP 27-inch FHD 240Hz Gaming Monitor. Delivering ultra-smooth frames and crisp details, this NVIDIA® G-SYNC® compatible display has what it takes to keep up with you. Speed meets looks with a fun, yet refined design unlike any other so you can enjoy it in and out of the game.</a:t>
            </a:r>
            <a:endParaRPr lang="el-GR" sz="750" dirty="0">
              <a:solidFill>
                <a:schemeClr val="tx1">
                  <a:lumMod val="50000"/>
                  <a:lumOff val="50000"/>
                </a:schemeClr>
              </a:solidFill>
              <a:latin typeface="HP Simplified" panose="020B0604020204020204" pitchFamily="34" charset="0"/>
            </a:endParaRPr>
          </a:p>
        </p:txBody>
      </p:sp>
      <p:sp>
        <p:nvSpPr>
          <p:cNvPr id="84" name="TextBox 83">
            <a:extLst>
              <a:ext uri="{FF2B5EF4-FFF2-40B4-BE49-F238E27FC236}">
                <a16:creationId xmlns:a16="http://schemas.microsoft.com/office/drawing/2014/main" xmlns="" id="{D451E9FE-B4F0-32D0-103C-0FC878864FE0}"/>
              </a:ext>
            </a:extLst>
          </p:cNvPr>
          <p:cNvSpPr txBox="1"/>
          <p:nvPr/>
        </p:nvSpPr>
        <p:spPr>
          <a:xfrm>
            <a:off x="3221937" y="3202424"/>
            <a:ext cx="3180962" cy="215444"/>
          </a:xfrm>
          <a:prstGeom prst="rect">
            <a:avLst/>
          </a:prstGeom>
          <a:solidFill>
            <a:schemeClr val="bg1">
              <a:lumMod val="95000"/>
            </a:schemeClr>
          </a:solidFill>
        </p:spPr>
        <p:txBody>
          <a:bodyPr wrap="square">
            <a:spAutoFit/>
          </a:bodyPr>
          <a:lstStyle/>
          <a:p>
            <a:pPr algn="ctr"/>
            <a:r>
              <a:rPr lang="en-GB" sz="800" b="1" i="0" dirty="0">
                <a:solidFill>
                  <a:srgbClr val="FF0000"/>
                </a:solidFill>
                <a:effectLst/>
                <a:latin typeface="HP Simplified" panose="020B0604020204020204" pitchFamily="34" charset="0"/>
              </a:rPr>
              <a:t>OMEN 27S FHD 240HZ 27’’ GAMING MONITOR</a:t>
            </a:r>
          </a:p>
        </p:txBody>
      </p:sp>
      <p:cxnSp>
        <p:nvCxnSpPr>
          <p:cNvPr id="59" name="Straight Connector 58"/>
          <p:cNvCxnSpPr/>
          <p:nvPr/>
        </p:nvCxnSpPr>
        <p:spPr>
          <a:xfrm>
            <a:off x="3963922" y="6440194"/>
            <a:ext cx="0" cy="36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535C022C-96F3-0CA8-7FEF-F74F681C6910}"/>
              </a:ext>
            </a:extLst>
          </p:cNvPr>
          <p:cNvCxnSpPr>
            <a:cxnSpLocks/>
          </p:cNvCxnSpPr>
          <p:nvPr/>
        </p:nvCxnSpPr>
        <p:spPr>
          <a:xfrm>
            <a:off x="6412338" y="33424"/>
            <a:ext cx="8655" cy="621785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54537" y="279453"/>
            <a:ext cx="1934154"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 2025 </a:t>
            </a:r>
            <a:r>
              <a:rPr lang="en-GB" sz="700" dirty="0">
                <a:latin typeface="HP Simplified" panose="020B0604020204020204" pitchFamily="34" charset="0"/>
                <a:cs typeface="Arial" panose="020B0604020202020204" pitchFamily="34" charset="0"/>
              </a:rPr>
              <a:t>Page 1/3</a:t>
            </a:r>
            <a:endParaRPr lang="en-US" sz="700" dirty="0">
              <a:latin typeface="HP Simplified" panose="020B0604020204020204" pitchFamily="34" charset="0"/>
              <a:cs typeface="Arial" panose="020B0604020202020204" pitchFamily="34" charset="0"/>
            </a:endParaRPr>
          </a:p>
        </p:txBody>
      </p:sp>
      <p:sp>
        <p:nvSpPr>
          <p:cNvPr id="80" name="Rectangle 79"/>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48" name="Rectangle 47"/>
          <p:cNvSpPr/>
          <p:nvPr/>
        </p:nvSpPr>
        <p:spPr>
          <a:xfrm>
            <a:off x="-44870" y="386162"/>
            <a:ext cx="1432992"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 or </a:t>
            </a:r>
            <a:r>
              <a:rPr lang="en-US" sz="700" dirty="0">
                <a:latin typeface="HP Simplified" panose="020B0604020204020204" pitchFamily="34" charset="0"/>
                <a:cs typeface="Arial" panose="020B0604020202020204" pitchFamily="34" charset="0"/>
              </a:rPr>
              <a:t>Until Stock Last.</a:t>
            </a:r>
          </a:p>
        </p:txBody>
      </p:sp>
      <p:pic>
        <p:nvPicPr>
          <p:cNvPr id="2" name="Picture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28487" y="611688"/>
            <a:ext cx="3479560" cy="2010629"/>
          </a:xfrm>
          <a:prstGeom prst="rect">
            <a:avLst/>
          </a:prstGeom>
        </p:spPr>
      </p:pic>
      <p:sp>
        <p:nvSpPr>
          <p:cNvPr id="5" name="TextBox 4">
            <a:extLst>
              <a:ext uri="{FF2B5EF4-FFF2-40B4-BE49-F238E27FC236}">
                <a16:creationId xmlns:a16="http://schemas.microsoft.com/office/drawing/2014/main" xmlns="" id="{8A9147EA-7847-35B3-1BDA-55D81B8AA541}"/>
              </a:ext>
            </a:extLst>
          </p:cNvPr>
          <p:cNvSpPr txBox="1"/>
          <p:nvPr/>
        </p:nvSpPr>
        <p:spPr>
          <a:xfrm>
            <a:off x="-539" y="897529"/>
            <a:ext cx="3191974" cy="215444"/>
          </a:xfrm>
          <a:prstGeom prst="rect">
            <a:avLst/>
          </a:prstGeom>
          <a:solidFill>
            <a:schemeClr val="bg1">
              <a:lumMod val="95000"/>
            </a:schemeClr>
          </a:solidFill>
        </p:spPr>
        <p:txBody>
          <a:bodyPr wrap="square">
            <a:spAutoFit/>
          </a:bodyPr>
          <a:lstStyle/>
          <a:p>
            <a:pPr algn="ctr"/>
            <a:r>
              <a:rPr lang="en-US" sz="800" b="1" dirty="0">
                <a:solidFill>
                  <a:schemeClr val="accent5"/>
                </a:solidFill>
                <a:latin typeface="HP Simplified" panose="020B0604020204020204" pitchFamily="34" charset="0"/>
              </a:rPr>
              <a:t>HOME. M- SERIES 23.8’’ MONITORS</a:t>
            </a:r>
          </a:p>
        </p:txBody>
      </p:sp>
      <p:pic>
        <p:nvPicPr>
          <p:cNvPr id="6" name="Picture 5">
            <a:extLst>
              <a:ext uri="{FF2B5EF4-FFF2-40B4-BE49-F238E27FC236}">
                <a16:creationId xmlns:a16="http://schemas.microsoft.com/office/drawing/2014/main" xmlns="" id="{7BAA4E20-A022-F5C8-5183-D7BEB24A9EC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4509" y="1833326"/>
            <a:ext cx="2342955" cy="1158509"/>
          </a:xfrm>
          <a:prstGeom prst="rect">
            <a:avLst/>
          </a:prstGeom>
        </p:spPr>
      </p:pic>
      <p:sp>
        <p:nvSpPr>
          <p:cNvPr id="7" name="TextBox 6">
            <a:extLst>
              <a:ext uri="{FF2B5EF4-FFF2-40B4-BE49-F238E27FC236}">
                <a16:creationId xmlns:a16="http://schemas.microsoft.com/office/drawing/2014/main" xmlns="" id="{A424A0D0-9CCD-75F6-3AAB-93FA7A46FE90}"/>
              </a:ext>
            </a:extLst>
          </p:cNvPr>
          <p:cNvSpPr txBox="1"/>
          <p:nvPr/>
        </p:nvSpPr>
        <p:spPr>
          <a:xfrm>
            <a:off x="232965" y="3026925"/>
            <a:ext cx="2564661" cy="661720"/>
          </a:xfrm>
          <a:prstGeom prst="rect">
            <a:avLst/>
          </a:prstGeom>
          <a:noFill/>
        </p:spPr>
        <p:txBody>
          <a:bodyPr wrap="square" rtlCol="0">
            <a:spAutoFit/>
          </a:bodyPr>
          <a:lstStyle/>
          <a:p>
            <a:pPr fontAlgn="t"/>
            <a:r>
              <a:rPr lang="en-US" sz="750" dirty="0">
                <a:latin typeface="HP Simplified" panose="020B0604020204020204" pitchFamily="34" charset="0"/>
              </a:rPr>
              <a:t>474U1E9 HP MONITOR 23.8'' </a:t>
            </a:r>
            <a:r>
              <a:rPr lang="en-US" sz="750" b="1" dirty="0">
                <a:latin typeface="HP Simplified" panose="020B0604020204020204" pitchFamily="34" charset="0"/>
              </a:rPr>
              <a:t>M24FD</a:t>
            </a:r>
            <a:r>
              <a:rPr lang="en-US" sz="750" dirty="0">
                <a:latin typeface="HP Simplified" panose="020B0604020204020204" pitchFamily="34" charset="0"/>
              </a:rPr>
              <a:t> HOME, IPS LED, FHD 1920 X 1080, 5MS, 300 NITS, AMD FREESYNC, TILT, 2 X USB, HDMI, VGA, USB-C, 2YW, SILVER/BLACK </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235.00 €</a:t>
            </a:r>
            <a:endParaRPr lang="en-US" sz="750" dirty="0">
              <a:solidFill>
                <a:srgbClr val="FF0000"/>
              </a:solidFill>
              <a:latin typeface="HP Simplified" panose="020B0604020204020204" pitchFamily="34" charset="0"/>
            </a:endParaRPr>
          </a:p>
          <a:p>
            <a:pPr fontAlgn="t"/>
            <a:endParaRPr lang="en-US" altLang="en-US" sz="700" i="1" dirty="0">
              <a:solidFill>
                <a:srgbClr val="92D050"/>
              </a:solidFill>
              <a:ea typeface="Calibri" panose="020F0502020204030204" pitchFamily="34" charset="0"/>
            </a:endParaRPr>
          </a:p>
          <a:p>
            <a:pPr fontAlgn="t"/>
            <a:endParaRPr lang="en-US" sz="750" dirty="0">
              <a:solidFill>
                <a:srgbClr val="FF0000"/>
              </a:solidFill>
              <a:latin typeface="HP Simplified" panose="020B0604020204020204" pitchFamily="34" charset="0"/>
            </a:endParaRPr>
          </a:p>
        </p:txBody>
      </p:sp>
      <p:sp>
        <p:nvSpPr>
          <p:cNvPr id="10" name="TextBox 9">
            <a:extLst>
              <a:ext uri="{FF2B5EF4-FFF2-40B4-BE49-F238E27FC236}">
                <a16:creationId xmlns:a16="http://schemas.microsoft.com/office/drawing/2014/main" xmlns="" id="{3A049BF9-E526-E7D9-5191-3DC453DF3AF7}"/>
              </a:ext>
            </a:extLst>
          </p:cNvPr>
          <p:cNvSpPr txBox="1"/>
          <p:nvPr/>
        </p:nvSpPr>
        <p:spPr>
          <a:xfrm>
            <a:off x="-44870" y="1147188"/>
            <a:ext cx="3229804" cy="669414"/>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M24fd FHD USB-C Monitor. </a:t>
            </a:r>
            <a:r>
              <a:rPr lang="en-US" sz="750" dirty="0">
                <a:solidFill>
                  <a:schemeClr val="tx1">
                    <a:lumMod val="50000"/>
                    <a:lumOff val="50000"/>
                  </a:schemeClr>
                </a:solidFill>
                <a:latin typeface="HP Simplified" panose="020B0604020204020204" pitchFamily="34" charset="0"/>
              </a:rPr>
              <a:t>The highest definition of comfort and design</a:t>
            </a:r>
            <a:r>
              <a:rPr lang="el-GR" sz="750" b="0" i="0" dirty="0">
                <a:solidFill>
                  <a:schemeClr val="tx1">
                    <a:lumMod val="50000"/>
                    <a:lumOff val="50000"/>
                  </a:schemeClr>
                </a:solidFill>
                <a:effectLst/>
                <a:latin typeface="HP Simplified" panose="020B0604020204020204" pitchFamily="34" charset="0"/>
              </a:rPr>
              <a:t>. </a:t>
            </a:r>
            <a:r>
              <a:rPr lang="en-GB" sz="750" b="0" i="0" dirty="0">
                <a:solidFill>
                  <a:schemeClr val="tx1">
                    <a:lumMod val="50000"/>
                    <a:lumOff val="50000"/>
                  </a:schemeClr>
                </a:solidFill>
                <a:effectLst/>
                <a:latin typeface="HP Simplified" panose="020B0604020204020204" pitchFamily="34" charset="0"/>
              </a:rPr>
              <a:t>Lose yourself in the picture-perfect immersion of this massive 23.8"canvas that is WWCB certified and is designed to redefine comfort, wellness, and sustainability. Play, work, or simply stare into the new definition of high definition.</a:t>
            </a:r>
            <a:endParaRPr lang="el-GR" sz="750" dirty="0">
              <a:solidFill>
                <a:schemeClr val="tx1">
                  <a:lumMod val="50000"/>
                  <a:lumOff val="50000"/>
                </a:schemeClr>
              </a:solidFill>
              <a:latin typeface="HP Simplified" panose="020B0604020204020204" pitchFamily="34" charset="0"/>
            </a:endParaRPr>
          </a:p>
        </p:txBody>
      </p:sp>
    </p:spTree>
    <p:extLst>
      <p:ext uri="{BB962C8B-B14F-4D97-AF65-F5344CB8AC3E}">
        <p14:creationId xmlns:p14="http://schemas.microsoft.com/office/powerpoint/2010/main" val="389454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86" descr="Background pattern&#10;&#10;Description automatically generated">
            <a:extLst>
              <a:ext uri="{FF2B5EF4-FFF2-40B4-BE49-F238E27FC236}">
                <a16:creationId xmlns:a16="http://schemas.microsoft.com/office/drawing/2014/main" xmlns="" id="{F496669D-4EB1-4136-A9D0-1F77672388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120" y="-10377"/>
            <a:ext cx="3498408" cy="991263"/>
          </a:xfrm>
          <a:prstGeom prst="rect">
            <a:avLst/>
          </a:prstGeom>
        </p:spPr>
      </p:pic>
      <p:sp>
        <p:nvSpPr>
          <p:cNvPr id="100" name="Rectangle 99"/>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111" name="Straight Connector 110"/>
          <p:cNvCxnSpPr/>
          <p:nvPr/>
        </p:nvCxnSpPr>
        <p:spPr>
          <a:xfrm>
            <a:off x="3963922" y="6440194"/>
            <a:ext cx="0" cy="36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120" name="Straight Connector 119"/>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1" name="Picture 8" descr="http://evonexus.org/wp-content/uploads/2015/11/hp-logo-color.pn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22939" r="21562"/>
          <a:stretch/>
        </p:blipFill>
        <p:spPr bwMode="auto">
          <a:xfrm>
            <a:off x="1164875" y="-7706"/>
            <a:ext cx="331479"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Connector 42">
            <a:extLst>
              <a:ext uri="{FF2B5EF4-FFF2-40B4-BE49-F238E27FC236}">
                <a16:creationId xmlns:a16="http://schemas.microsoft.com/office/drawing/2014/main" xmlns="" id="{3FF9BB54-3345-B14B-3881-BE6183D111EF}"/>
              </a:ext>
            </a:extLst>
          </p:cNvPr>
          <p:cNvCxnSpPr/>
          <p:nvPr/>
        </p:nvCxnSpPr>
        <p:spPr>
          <a:xfrm>
            <a:off x="3548085" y="1108650"/>
            <a:ext cx="40083" cy="52341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9" name="Picture 28" descr="A person typing on a keyboard&#10;&#10;Description automatically generated">
            <a:extLst>
              <a:ext uri="{FF2B5EF4-FFF2-40B4-BE49-F238E27FC236}">
                <a16:creationId xmlns:a16="http://schemas.microsoft.com/office/drawing/2014/main" xmlns="" id="{DEF87466-8C22-CBEF-2AD1-7F009138C6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30" y="-6152"/>
            <a:ext cx="1137431" cy="987937"/>
          </a:xfrm>
          <a:prstGeom prst="rect">
            <a:avLst/>
          </a:prstGeom>
        </p:spPr>
      </p:pic>
      <p:cxnSp>
        <p:nvCxnSpPr>
          <p:cNvPr id="151" name="Straight Connector 150">
            <a:extLst>
              <a:ext uri="{FF2B5EF4-FFF2-40B4-BE49-F238E27FC236}">
                <a16:creationId xmlns:a16="http://schemas.microsoft.com/office/drawing/2014/main" xmlns="" id="{3FF9BB54-3345-B14B-3881-BE6183D111EF}"/>
              </a:ext>
            </a:extLst>
          </p:cNvPr>
          <p:cNvCxnSpPr/>
          <p:nvPr/>
        </p:nvCxnSpPr>
        <p:spPr>
          <a:xfrm flipH="1">
            <a:off x="6824554" y="-6736"/>
            <a:ext cx="45591" cy="638802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1086756" y="339133"/>
            <a:ext cx="1934154"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 2025 </a:t>
            </a:r>
            <a:r>
              <a:rPr lang="en-GB" sz="700" dirty="0">
                <a:latin typeface="HP Simplified" panose="020B0604020204020204" pitchFamily="34" charset="0"/>
                <a:cs typeface="Arial" panose="020B0604020202020204" pitchFamily="34" charset="0"/>
              </a:rPr>
              <a:t>Page 2/3</a:t>
            </a:r>
            <a:endParaRPr lang="en-US" sz="700" dirty="0">
              <a:latin typeface="HP Simplified" panose="020B0604020204020204" pitchFamily="34" charset="0"/>
              <a:cs typeface="Arial" panose="020B0604020202020204" pitchFamily="34" charset="0"/>
            </a:endParaRPr>
          </a:p>
        </p:txBody>
      </p:sp>
      <p:sp>
        <p:nvSpPr>
          <p:cNvPr id="82" name="Rectangle 81"/>
          <p:cNvSpPr/>
          <p:nvPr/>
        </p:nvSpPr>
        <p:spPr>
          <a:xfrm>
            <a:off x="1471160" y="-14677"/>
            <a:ext cx="1802043" cy="400110"/>
          </a:xfrm>
          <a:prstGeom prst="rect">
            <a:avLst/>
          </a:prstGeom>
          <a:noFill/>
        </p:spPr>
        <p:txBody>
          <a:bodyPr wrap="square">
            <a:spAutoFit/>
          </a:bodyPr>
          <a:lstStyle/>
          <a:p>
            <a:r>
              <a:rPr lang="en-GB" sz="1000" b="1" dirty="0">
                <a:latin typeface="HP Simplified" panose="020B0604020204020204" pitchFamily="34" charset="0"/>
              </a:rPr>
              <a:t>HP E&amp;P Series Business</a:t>
            </a:r>
            <a:r>
              <a:rPr lang="el-GR" sz="1000" b="1" dirty="0">
                <a:latin typeface="HP Simplified" panose="020B0604020204020204" pitchFamily="34" charset="0"/>
              </a:rPr>
              <a:t> </a:t>
            </a:r>
            <a:r>
              <a:rPr lang="en-GB" sz="1000" b="1" dirty="0">
                <a:latin typeface="HP Simplified" panose="020B0604020204020204" pitchFamily="34" charset="0"/>
              </a:rPr>
              <a:t>Monitors</a:t>
            </a:r>
          </a:p>
        </p:txBody>
      </p:sp>
      <p:sp>
        <p:nvSpPr>
          <p:cNvPr id="69" name="Rectangle 68"/>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44" name="TextBox 43">
            <a:extLst>
              <a:ext uri="{FF2B5EF4-FFF2-40B4-BE49-F238E27FC236}">
                <a16:creationId xmlns:a16="http://schemas.microsoft.com/office/drawing/2014/main" xmlns="" id="{BB983321-43DF-23D0-4505-7DEA5818748A}"/>
              </a:ext>
            </a:extLst>
          </p:cNvPr>
          <p:cNvSpPr txBox="1"/>
          <p:nvPr/>
        </p:nvSpPr>
        <p:spPr>
          <a:xfrm>
            <a:off x="3519703" y="-1000"/>
            <a:ext cx="3341172" cy="215444"/>
          </a:xfrm>
          <a:prstGeom prst="rect">
            <a:avLst/>
          </a:prstGeom>
          <a:solidFill>
            <a:schemeClr val="bg1">
              <a:lumMod val="95000"/>
            </a:schemeClr>
          </a:solidFill>
        </p:spPr>
        <p:txBody>
          <a:bodyPr wrap="square" rtlCol="0">
            <a:spAutoFit/>
          </a:bodyPr>
          <a:lstStyle/>
          <a:p>
            <a:pPr algn="ctr"/>
            <a:r>
              <a:rPr lang="en-GB" sz="800" b="1" dirty="0">
                <a:solidFill>
                  <a:schemeClr val="tx2"/>
                </a:solidFill>
                <a:latin typeface="HP Simplified" panose="020B0604020204020204" pitchFamily="34" charset="0"/>
              </a:rPr>
              <a:t>E27 G5 27’’ BUSINESS MONITOR</a:t>
            </a:r>
            <a:endParaRPr lang="x-none" sz="800" b="1" dirty="0">
              <a:solidFill>
                <a:schemeClr val="tx2"/>
              </a:solidFill>
              <a:latin typeface="HP Simplified" panose="020B0604020204020204" pitchFamily="34" charset="0"/>
            </a:endParaRPr>
          </a:p>
        </p:txBody>
      </p:sp>
      <p:sp>
        <p:nvSpPr>
          <p:cNvPr id="45" name="Rectangle 44"/>
          <p:cNvSpPr/>
          <p:nvPr/>
        </p:nvSpPr>
        <p:spPr>
          <a:xfrm>
            <a:off x="3485819" y="169380"/>
            <a:ext cx="3434035"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Intentionally crafted to deliver crisp visuals, personalized comfort, and true flexibility, the HP Monitor redefines comfort, so there's nothing between you and your best. Stylishly designed with the planet in mind, this display is the perfect fit for both the office and home.</a:t>
            </a:r>
          </a:p>
        </p:txBody>
      </p:sp>
      <p:pic>
        <p:nvPicPr>
          <p:cNvPr id="48" name="Picture 47"/>
          <p:cNvPicPr>
            <a:picLocks noChangeAspect="1"/>
          </p:cNvPicPr>
          <p:nvPr/>
        </p:nvPicPr>
        <p:blipFill rotWithShape="1">
          <a:blip r:embed="rId6" cstate="print">
            <a:extLst>
              <a:ext uri="{28A0092B-C50C-407E-A947-70E740481C1C}">
                <a14:useLocalDpi xmlns:a14="http://schemas.microsoft.com/office/drawing/2010/main" val="0"/>
              </a:ext>
            </a:extLst>
          </a:blip>
          <a:srcRect t="14729" b="14415"/>
          <a:stretch/>
        </p:blipFill>
        <p:spPr>
          <a:xfrm>
            <a:off x="5273915" y="700978"/>
            <a:ext cx="1398972" cy="991263"/>
          </a:xfrm>
          <a:prstGeom prst="rect">
            <a:avLst/>
          </a:prstGeom>
        </p:spPr>
      </p:pic>
      <p:sp>
        <p:nvSpPr>
          <p:cNvPr id="92" name="TextBox 91">
            <a:extLst>
              <a:ext uri="{FF2B5EF4-FFF2-40B4-BE49-F238E27FC236}">
                <a16:creationId xmlns:a16="http://schemas.microsoft.com/office/drawing/2014/main" xmlns="" id="{BB983321-43DF-23D0-4505-7DEA5818748A}"/>
              </a:ext>
            </a:extLst>
          </p:cNvPr>
          <p:cNvSpPr txBox="1"/>
          <p:nvPr/>
        </p:nvSpPr>
        <p:spPr>
          <a:xfrm>
            <a:off x="-28234" y="3836979"/>
            <a:ext cx="3538431" cy="215444"/>
          </a:xfrm>
          <a:prstGeom prst="rect">
            <a:avLst/>
          </a:prstGeom>
          <a:solidFill>
            <a:schemeClr val="bg1">
              <a:lumMod val="95000"/>
            </a:schemeClr>
          </a:solidFill>
        </p:spPr>
        <p:txBody>
          <a:bodyPr wrap="square" rtlCol="0">
            <a:spAutoFit/>
          </a:bodyPr>
          <a:lstStyle/>
          <a:p>
            <a:pPr algn="ctr"/>
            <a:r>
              <a:rPr lang="en-GB" sz="800" b="1" dirty="0">
                <a:solidFill>
                  <a:schemeClr val="tx2"/>
                </a:solidFill>
                <a:latin typeface="HP Simplified" panose="020B0604020204020204" pitchFamily="34" charset="0"/>
              </a:rPr>
              <a:t>E24  G5 23.8’’ FHD MONITOR</a:t>
            </a:r>
            <a:endParaRPr lang="x-none" sz="8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5791" y="4659975"/>
            <a:ext cx="1489623" cy="1064856"/>
          </a:xfrm>
          <a:prstGeom prst="rect">
            <a:avLst/>
          </a:prstGeom>
        </p:spPr>
      </p:pic>
      <p:sp>
        <p:nvSpPr>
          <p:cNvPr id="99" name="Rectangle 98"/>
          <p:cNvSpPr/>
          <p:nvPr/>
        </p:nvSpPr>
        <p:spPr>
          <a:xfrm>
            <a:off x="-34273" y="4037251"/>
            <a:ext cx="3566255"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Intentionally crafted to deliver crisp visuals, personalized comfort, and true flexibility, the HP E24 G5 FHD Monitor redefines comfort, so there's nothing between you and your best. Stylishly designed with the planet in mind, this display is the perfect fit for both the office and home.</a:t>
            </a:r>
          </a:p>
        </p:txBody>
      </p:sp>
      <p:sp>
        <p:nvSpPr>
          <p:cNvPr id="74" name="TextBox 73">
            <a:extLst>
              <a:ext uri="{FF2B5EF4-FFF2-40B4-BE49-F238E27FC236}">
                <a16:creationId xmlns:a16="http://schemas.microsoft.com/office/drawing/2014/main" xmlns="" id="{BB983321-43DF-23D0-4505-7DEA5818748A}"/>
              </a:ext>
            </a:extLst>
          </p:cNvPr>
          <p:cNvSpPr txBox="1"/>
          <p:nvPr/>
        </p:nvSpPr>
        <p:spPr>
          <a:xfrm>
            <a:off x="3552722" y="2361749"/>
            <a:ext cx="3299655" cy="219353"/>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E32k  G5 32’’ UHD MONITOR</a:t>
            </a:r>
          </a:p>
        </p:txBody>
      </p:sp>
      <p:sp>
        <p:nvSpPr>
          <p:cNvPr id="86" name="Rectangle 85"/>
          <p:cNvSpPr/>
          <p:nvPr/>
        </p:nvSpPr>
        <p:spPr>
          <a:xfrm>
            <a:off x="-24135" y="5821324"/>
            <a:ext cx="3415605" cy="553998"/>
          </a:xfrm>
          <a:prstGeom prst="rect">
            <a:avLst/>
          </a:prstGeom>
        </p:spPr>
        <p:txBody>
          <a:bodyPr wrap="square">
            <a:spAutoFit/>
          </a:bodyPr>
          <a:lstStyle/>
          <a:p>
            <a:r>
              <a:rPr lang="en-US" sz="750" dirty="0">
                <a:latin typeface="HP Simplified" panose="020B0604020204020204" pitchFamily="34" charset="0"/>
              </a:rPr>
              <a:t>6N6E6AA HP MONITOR 23.8'', </a:t>
            </a:r>
            <a:r>
              <a:rPr lang="en-US" sz="750" b="1" dirty="0">
                <a:latin typeface="HP Simplified" panose="020B0604020204020204" pitchFamily="34" charset="0"/>
              </a:rPr>
              <a:t>E24t</a:t>
            </a:r>
            <a:r>
              <a:rPr lang="en-US" sz="750" dirty="0">
                <a:latin typeface="HP Simplified" panose="020B0604020204020204" pitchFamily="34" charset="0"/>
              </a:rPr>
              <a:t> G5 BUSINESS, E, IPS, FHD 1920 X 1080 TOUCH, 5MS, 300 NITS, ANTIGLARE, EYE EASE, HEIGHT ADJUSTABLE, PIVOT, SWIVEL, TILT, 4 X USB  TYPE-A , USB TYPE-B, HDMI, DISPLAY PORT, 3YW, BLACK/SILVER, </a:t>
            </a:r>
            <a:r>
              <a:rPr lang="en-US" sz="750" dirty="0" smtClean="0">
                <a:solidFill>
                  <a:srgbClr val="FF0000"/>
                </a:solidFill>
                <a:latin typeface="HP Simplified" panose="020B0604020204020204" pitchFamily="34" charset="0"/>
              </a:rPr>
              <a:t>284.00 €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sp>
        <p:nvSpPr>
          <p:cNvPr id="66" name="Rectangle 65"/>
          <p:cNvSpPr/>
          <p:nvPr/>
        </p:nvSpPr>
        <p:spPr>
          <a:xfrm>
            <a:off x="1083883" y="446188"/>
            <a:ext cx="1811020"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31/07or </a:t>
            </a:r>
            <a:r>
              <a:rPr lang="en-US" sz="700" dirty="0">
                <a:latin typeface="HP Simplified" panose="020B0604020204020204" pitchFamily="34" charset="0"/>
                <a:cs typeface="Arial" panose="020B0604020202020204" pitchFamily="34" charset="0"/>
              </a:rPr>
              <a:t>Until Stock Last.</a:t>
            </a:r>
          </a:p>
        </p:txBody>
      </p:sp>
      <p:sp>
        <p:nvSpPr>
          <p:cNvPr id="41" name="Rectangle 40"/>
          <p:cNvSpPr/>
          <p:nvPr/>
        </p:nvSpPr>
        <p:spPr>
          <a:xfrm>
            <a:off x="3627502" y="3232083"/>
            <a:ext cx="1742929" cy="1015663"/>
          </a:xfrm>
          <a:prstGeom prst="rect">
            <a:avLst/>
          </a:prstGeom>
        </p:spPr>
        <p:txBody>
          <a:bodyPr wrap="square">
            <a:spAutoFit/>
          </a:bodyPr>
          <a:lstStyle/>
          <a:p>
            <a:r>
              <a:rPr lang="en-US" sz="750" dirty="0">
                <a:latin typeface="HP Simplified" panose="020B0604020204020204" pitchFamily="34" charset="0"/>
              </a:rPr>
              <a:t>6N4D6AA HP MONITOR 32'', </a:t>
            </a:r>
            <a:r>
              <a:rPr lang="en-US" sz="750" b="1" dirty="0">
                <a:latin typeface="HP Simplified" panose="020B0604020204020204" pitchFamily="34" charset="0"/>
              </a:rPr>
              <a:t>E32k</a:t>
            </a:r>
            <a:r>
              <a:rPr lang="en-US" sz="750" dirty="0">
                <a:latin typeface="HP Simplified" panose="020B0604020204020204" pitchFamily="34" charset="0"/>
              </a:rPr>
              <a:t> G5 BUSINESS, IPS, 4K UHD 3840 X 2160, 5MS, 350 NITS, 3W SPEAKERS, ANTIGLARE, HEIGHT ADJUSTABLE, PIVOT, SWIVEL, TILT, HDMI, DISPLAY PORT, USB-C 65W POWER DELIVERY, LAN, 3YW, BLACK/SILVER,  </a:t>
            </a:r>
            <a:r>
              <a:rPr lang="en-US" sz="750" dirty="0" smtClean="0">
                <a:solidFill>
                  <a:srgbClr val="FF0000"/>
                </a:solidFill>
                <a:latin typeface="HP Simplified" panose="020B0604020204020204" pitchFamily="34" charset="0"/>
              </a:rPr>
              <a:t>533.00 €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96265" y="3173005"/>
            <a:ext cx="1449552" cy="993666"/>
          </a:xfrm>
          <a:prstGeom prst="rect">
            <a:avLst/>
          </a:prstGeom>
        </p:spPr>
      </p:pic>
      <p:sp>
        <p:nvSpPr>
          <p:cNvPr id="37" name="Rectangle 36"/>
          <p:cNvSpPr/>
          <p:nvPr/>
        </p:nvSpPr>
        <p:spPr>
          <a:xfrm>
            <a:off x="3587105" y="2571316"/>
            <a:ext cx="3319006"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Uniquely designed to deliver incredible visuals and extended flexibility, the HP E32k G5 4K USB-C Monitor redefines precision, so there's nothing between you and your best. Stylishly crafted with your comfort and the planet in mind, this 4K display is a powerhouse of productivity.</a:t>
            </a:r>
          </a:p>
        </p:txBody>
      </p:sp>
      <p:sp>
        <p:nvSpPr>
          <p:cNvPr id="38" name="TextBox 37">
            <a:extLst>
              <a:ext uri="{FF2B5EF4-FFF2-40B4-BE49-F238E27FC236}">
                <a16:creationId xmlns:a16="http://schemas.microsoft.com/office/drawing/2014/main" xmlns="" id="{BB983321-43DF-23D0-4505-7DEA5818748A}"/>
              </a:ext>
            </a:extLst>
          </p:cNvPr>
          <p:cNvSpPr txBox="1"/>
          <p:nvPr/>
        </p:nvSpPr>
        <p:spPr>
          <a:xfrm>
            <a:off x="13120" y="1217782"/>
            <a:ext cx="3538431" cy="215444"/>
          </a:xfrm>
          <a:prstGeom prst="rect">
            <a:avLst/>
          </a:prstGeom>
          <a:solidFill>
            <a:schemeClr val="bg1">
              <a:lumMod val="95000"/>
            </a:schemeClr>
          </a:solidFill>
        </p:spPr>
        <p:txBody>
          <a:bodyPr wrap="square" rtlCol="0">
            <a:spAutoFit/>
          </a:bodyPr>
          <a:lstStyle/>
          <a:p>
            <a:pPr algn="ctr"/>
            <a:r>
              <a:rPr lang="en-GB" sz="800" b="1" dirty="0">
                <a:solidFill>
                  <a:schemeClr val="tx2"/>
                </a:solidFill>
                <a:latin typeface="HP Simplified" panose="020B0604020204020204" pitchFamily="34" charset="0"/>
              </a:rPr>
              <a:t>E24mv  G4 23.8’’ FHD MONITOR</a:t>
            </a:r>
            <a:endParaRPr lang="x-none" sz="800" b="1" dirty="0">
              <a:solidFill>
                <a:schemeClr val="tx2"/>
              </a:solidFill>
              <a:latin typeface="HP Simplified" panose="020B0604020204020204" pitchFamily="34" charset="0"/>
            </a:endParaRPr>
          </a:p>
        </p:txBody>
      </p:sp>
      <p:sp>
        <p:nvSpPr>
          <p:cNvPr id="39" name="Rectangle 38"/>
          <p:cNvSpPr/>
          <p:nvPr/>
        </p:nvSpPr>
        <p:spPr>
          <a:xfrm>
            <a:off x="-58356" y="3266511"/>
            <a:ext cx="3484265" cy="553998"/>
          </a:xfrm>
          <a:prstGeom prst="rect">
            <a:avLst/>
          </a:prstGeom>
        </p:spPr>
        <p:txBody>
          <a:bodyPr wrap="square">
            <a:spAutoFit/>
          </a:bodyPr>
          <a:lstStyle/>
          <a:p>
            <a:r>
              <a:rPr lang="en-US" sz="750" dirty="0">
                <a:latin typeface="HP Simplified" panose="020B0604020204020204" pitchFamily="34" charset="0"/>
              </a:rPr>
              <a:t>169L0AA HP MONITOR 23.8'', </a:t>
            </a:r>
            <a:r>
              <a:rPr lang="en-US" sz="750" b="1" dirty="0">
                <a:latin typeface="HP Simplified" panose="020B0604020204020204" pitchFamily="34" charset="0"/>
              </a:rPr>
              <a:t>E24mv</a:t>
            </a:r>
            <a:r>
              <a:rPr lang="en-US" sz="750" dirty="0">
                <a:latin typeface="HP Simplified" panose="020B0604020204020204" pitchFamily="34" charset="0"/>
              </a:rPr>
              <a:t> G4 CONFERENCING BUSINESS , E, IPS, FHD 1920 X 1080, 16:9, 5MS, 250 NITS, SPEAKERS, CAMERA 5MP, HEIGHT ADJUSTABLE, PIVOT, SWIVEL, TILT, VGA, HDMI, DISPLAY PORT, 3YW, BLACK/SILVER, </a:t>
            </a:r>
            <a:r>
              <a:rPr lang="en-US" sz="750" dirty="0" smtClean="0">
                <a:solidFill>
                  <a:srgbClr val="FF0000"/>
                </a:solidFill>
                <a:latin typeface="HP Simplified" panose="020B0604020204020204" pitchFamily="34" charset="0"/>
              </a:rPr>
              <a:t>250.00 €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sp>
        <p:nvSpPr>
          <p:cNvPr id="40" name="Rectangle 39"/>
          <p:cNvSpPr/>
          <p:nvPr/>
        </p:nvSpPr>
        <p:spPr>
          <a:xfrm>
            <a:off x="-32361" y="1415742"/>
            <a:ext cx="3566255"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Make a great impression on video calls on  23.8-inch full HD conferencing monitor. The integrated, 5MP tilt-adjustable pop-up webcam displays a sharp, detailed picture – even in low light – and the built-in speakers and mic produce clear, life-like sound. Everything you need to present your best self on every call. </a:t>
            </a:r>
          </a:p>
        </p:txBody>
      </p:sp>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03818" y="2019851"/>
            <a:ext cx="1465516" cy="1149424"/>
          </a:xfrm>
          <a:prstGeom prst="rect">
            <a:avLst/>
          </a:prstGeom>
        </p:spPr>
      </p:pic>
      <p:sp>
        <p:nvSpPr>
          <p:cNvPr id="47" name="Rectangle 46"/>
          <p:cNvSpPr/>
          <p:nvPr/>
        </p:nvSpPr>
        <p:spPr>
          <a:xfrm>
            <a:off x="3601615" y="781685"/>
            <a:ext cx="1736029" cy="1246495"/>
          </a:xfrm>
          <a:prstGeom prst="rect">
            <a:avLst/>
          </a:prstGeom>
        </p:spPr>
        <p:txBody>
          <a:bodyPr wrap="square">
            <a:spAutoFit/>
          </a:bodyPr>
          <a:lstStyle/>
          <a:p>
            <a:r>
              <a:rPr lang="en-US" sz="750" dirty="0">
                <a:latin typeface="HP Simplified" panose="020B0604020204020204" pitchFamily="34" charset="0"/>
              </a:rPr>
              <a:t>6N4E2AA HP MONITOR 27</a:t>
            </a:r>
            <a:r>
              <a:rPr lang="en-US" sz="750" b="1" dirty="0">
                <a:latin typeface="HP Simplified" panose="020B0604020204020204" pitchFamily="34" charset="0"/>
              </a:rPr>
              <a:t>''  E27 </a:t>
            </a:r>
            <a:r>
              <a:rPr lang="en-US" sz="750" dirty="0">
                <a:latin typeface="HP Simplified" panose="020B0604020204020204" pitchFamily="34" charset="0"/>
              </a:rPr>
              <a:t>G5 BUSINESS  D  IPS  FHD 1920 X 1080  5MS  250 NITS  ANTIGLARE  EYE EASE  HEIGHT ADJUSTABLE  PIVOT  SWIVEL  TILT  4 X USB  TYPE-A   USB TYPE-B  HDMI  DISPLAY PORT  3YW  BLACK/SILVER, </a:t>
            </a:r>
            <a:r>
              <a:rPr lang="en-US" sz="750" dirty="0" smtClean="0">
                <a:solidFill>
                  <a:srgbClr val="FF0000"/>
                </a:solidFill>
                <a:latin typeface="HP Simplified" panose="020B0604020204020204" pitchFamily="34" charset="0"/>
              </a:rPr>
              <a:t>204.00 €</a:t>
            </a:r>
            <a:endParaRPr lang="en-US" sz="750" dirty="0">
              <a:solidFill>
                <a:srgbClr val="FF0000"/>
              </a:solidFill>
              <a:latin typeface="HP Simplified" panose="020B0604020204020204" pitchFamily="34" charset="0"/>
            </a:endParaRP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49" name="TextBox 48">
            <a:extLst>
              <a:ext uri="{FF2B5EF4-FFF2-40B4-BE49-F238E27FC236}">
                <a16:creationId xmlns:a16="http://schemas.microsoft.com/office/drawing/2014/main" xmlns="" id="{BB983321-43DF-23D0-4505-7DEA5818748A}"/>
              </a:ext>
            </a:extLst>
          </p:cNvPr>
          <p:cNvSpPr txBox="1"/>
          <p:nvPr/>
        </p:nvSpPr>
        <p:spPr>
          <a:xfrm>
            <a:off x="6848845" y="2195583"/>
            <a:ext cx="3057155" cy="215444"/>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P34HC G4 34’’ WQHD CURVED MONITOR</a:t>
            </a:r>
          </a:p>
        </p:txBody>
      </p:sp>
      <p:sp>
        <p:nvSpPr>
          <p:cNvPr id="50" name="Rectangle 49"/>
          <p:cNvSpPr/>
          <p:nvPr/>
        </p:nvSpPr>
        <p:spPr>
          <a:xfrm>
            <a:off x="6845285" y="2367603"/>
            <a:ext cx="3118456" cy="669414"/>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HP P series offers a curved display with Ultrawide resolution,</a:t>
            </a:r>
          </a:p>
          <a:p>
            <a:r>
              <a:rPr lang="en-US" sz="750" dirty="0">
                <a:solidFill>
                  <a:schemeClr val="tx1">
                    <a:lumMod val="50000"/>
                    <a:lumOff val="50000"/>
                  </a:schemeClr>
                </a:solidFill>
                <a:latin typeface="HP Simplified" panose="020B0604020204020204" pitchFamily="34" charset="0"/>
              </a:rPr>
              <a:t>letting you view your projects perfectly on the big screen. You can also have multiple windows open at the same without limiting readability.</a:t>
            </a:r>
          </a:p>
          <a:p>
            <a:r>
              <a:rPr lang="en-US" sz="750" dirty="0">
                <a:solidFill>
                  <a:schemeClr val="tx1">
                    <a:lumMod val="50000"/>
                    <a:lumOff val="50000"/>
                  </a:schemeClr>
                </a:solidFill>
                <a:latin typeface="HP Simplified" panose="020B0604020204020204" pitchFamily="34" charset="0"/>
              </a:rPr>
              <a:t>The curved design gives you wider viewing angle to look at your documents.</a:t>
            </a:r>
          </a:p>
        </p:txBody>
      </p:sp>
      <p:sp>
        <p:nvSpPr>
          <p:cNvPr id="51" name="Rectangle 50"/>
          <p:cNvSpPr/>
          <p:nvPr/>
        </p:nvSpPr>
        <p:spPr>
          <a:xfrm>
            <a:off x="6856759" y="3898631"/>
            <a:ext cx="3224728" cy="900246"/>
          </a:xfrm>
          <a:prstGeom prst="rect">
            <a:avLst/>
          </a:prstGeom>
        </p:spPr>
        <p:txBody>
          <a:bodyPr wrap="square">
            <a:spAutoFit/>
          </a:bodyPr>
          <a:lstStyle/>
          <a:p>
            <a:r>
              <a:rPr lang="en-US" sz="750" dirty="0">
                <a:latin typeface="HP Simplified" panose="020B0604020204020204" pitchFamily="34" charset="0"/>
              </a:rPr>
              <a:t>21Y56AA HP MONITOR 34'', </a:t>
            </a:r>
            <a:r>
              <a:rPr lang="en-US" sz="750" b="1" dirty="0">
                <a:latin typeface="HP Simplified" panose="020B0604020204020204" pitchFamily="34" charset="0"/>
              </a:rPr>
              <a:t>P34HC</a:t>
            </a:r>
            <a:r>
              <a:rPr lang="en-US" sz="750" dirty="0">
                <a:latin typeface="HP Simplified" panose="020B0604020204020204" pitchFamily="34" charset="0"/>
              </a:rPr>
              <a:t> G4 BUSINESS </a:t>
            </a:r>
            <a:r>
              <a:rPr lang="en-US" sz="750" b="1" dirty="0">
                <a:latin typeface="HP Simplified" panose="020B0604020204020204" pitchFamily="34" charset="0"/>
              </a:rPr>
              <a:t>CURVED</a:t>
            </a:r>
            <a:r>
              <a:rPr lang="en-US" sz="750" dirty="0">
                <a:latin typeface="HP Simplified" panose="020B0604020204020204" pitchFamily="34" charset="0"/>
              </a:rPr>
              <a:t>, G, VA LED, WQHD 3440 X 1440, 5MS, 250 NITS, SPEAKER 2 X 3W, ULTRAWIDE, ANTIGLARE, HEIGHT ADJUSTABLE, TILT, USB TYPE-C, 4 X USB 3.2, HDMI, DISPLAY PORT, 3YW, BLACK , </a:t>
            </a:r>
            <a:r>
              <a:rPr lang="en-US" sz="750" dirty="0" smtClean="0">
                <a:solidFill>
                  <a:srgbClr val="FF0000"/>
                </a:solidFill>
                <a:latin typeface="HP Simplified" panose="020B0604020204020204" pitchFamily="34" charset="0"/>
              </a:rPr>
              <a:t>454.00 €</a:t>
            </a:r>
            <a:endParaRPr lang="en-US" sz="750" dirty="0">
              <a:solidFill>
                <a:srgbClr val="FF0000"/>
              </a:solidFill>
              <a:latin typeface="HP Simplified" panose="020B0604020204020204" pitchFamily="34" charset="0"/>
            </a:endParaRP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640544" y="2979430"/>
            <a:ext cx="1421887" cy="907885"/>
          </a:xfrm>
          <a:prstGeom prst="rect">
            <a:avLst/>
          </a:prstGeom>
        </p:spPr>
      </p:pic>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544181" y="4907469"/>
            <a:ext cx="1158840" cy="945170"/>
          </a:xfrm>
          <a:prstGeom prst="rect">
            <a:avLst/>
          </a:prstGeom>
        </p:spPr>
      </p:pic>
      <p:sp>
        <p:nvSpPr>
          <p:cNvPr id="52" name="TextBox 51">
            <a:extLst>
              <a:ext uri="{FF2B5EF4-FFF2-40B4-BE49-F238E27FC236}">
                <a16:creationId xmlns:a16="http://schemas.microsoft.com/office/drawing/2014/main" xmlns="" id="{BB983321-43DF-23D0-4505-7DEA5818748A}"/>
              </a:ext>
            </a:extLst>
          </p:cNvPr>
          <p:cNvSpPr txBox="1"/>
          <p:nvPr/>
        </p:nvSpPr>
        <p:spPr>
          <a:xfrm>
            <a:off x="6832730" y="4585888"/>
            <a:ext cx="3059033" cy="215444"/>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E14 </a:t>
            </a:r>
            <a:r>
              <a:rPr lang="it-IT" sz="800" dirty="0">
                <a:solidFill>
                  <a:srgbClr val="FF0000"/>
                </a:solidFill>
                <a:latin typeface="HP Simplified" panose="020B0604020204020204" pitchFamily="34" charset="0"/>
              </a:rPr>
              <a:t>PORTABLE</a:t>
            </a:r>
            <a:r>
              <a:rPr lang="it-IT" sz="800" b="1" dirty="0">
                <a:solidFill>
                  <a:schemeClr val="tx2"/>
                </a:solidFill>
                <a:latin typeface="HP Simplified" panose="020B0604020204020204" pitchFamily="34" charset="0"/>
              </a:rPr>
              <a:t> BUSINESS 14’’ FHD MONITOR</a:t>
            </a:r>
          </a:p>
        </p:txBody>
      </p:sp>
      <p:sp>
        <p:nvSpPr>
          <p:cNvPr id="53" name="Rectangle 52"/>
          <p:cNvSpPr/>
          <p:nvPr/>
        </p:nvSpPr>
        <p:spPr>
          <a:xfrm>
            <a:off x="7053329" y="5351761"/>
            <a:ext cx="1583777" cy="784830"/>
          </a:xfrm>
          <a:prstGeom prst="rect">
            <a:avLst/>
          </a:prstGeom>
        </p:spPr>
        <p:txBody>
          <a:bodyPr wrap="square">
            <a:spAutoFit/>
          </a:bodyPr>
          <a:lstStyle/>
          <a:p>
            <a:r>
              <a:rPr lang="en-US" sz="750" dirty="0">
                <a:latin typeface="HP Simplified" panose="020B0604020204020204" pitchFamily="34" charset="0"/>
              </a:rPr>
              <a:t>1B065AA HP MONITOR 14'' </a:t>
            </a:r>
            <a:r>
              <a:rPr lang="en-US" sz="750" b="1" dirty="0">
                <a:latin typeface="HP Simplified" panose="020B0604020204020204" pitchFamily="34" charset="0"/>
              </a:rPr>
              <a:t>E14</a:t>
            </a:r>
            <a:r>
              <a:rPr lang="en-US" sz="750" dirty="0">
                <a:latin typeface="HP Simplified" panose="020B0604020204020204" pitchFamily="34" charset="0"/>
              </a:rPr>
              <a:t> PORTABLE BUSINESS, B, IPS LED, FHD 1920 X 1080, 5MS, 400 CD/M², ANTIGLARE, 2X USB TYPE-C, 3YW, SILVER , </a:t>
            </a:r>
            <a:r>
              <a:rPr lang="en-US" sz="750" dirty="0" smtClean="0">
                <a:solidFill>
                  <a:srgbClr val="FF0000"/>
                </a:solidFill>
                <a:latin typeface="HP Simplified" panose="020B0604020204020204" pitchFamily="34" charset="0"/>
              </a:rPr>
              <a:t>313.00 €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sp>
        <p:nvSpPr>
          <p:cNvPr id="54" name="Rectangle 53"/>
          <p:cNvSpPr/>
          <p:nvPr/>
        </p:nvSpPr>
        <p:spPr>
          <a:xfrm>
            <a:off x="6867902" y="4881689"/>
            <a:ext cx="3057155" cy="438582"/>
          </a:xfrm>
          <a:prstGeom prst="rect">
            <a:avLst/>
          </a:prstGeom>
        </p:spPr>
        <p:txBody>
          <a:bodyPr wrap="square">
            <a:spAutoFit/>
          </a:bodyPr>
          <a:lstStyle/>
          <a:p>
            <a:pPr marL="171450" indent="-171450">
              <a:buFont typeface="Arial" panose="020B0604020202020204" pitchFamily="34" charset="0"/>
              <a:buChar char="•"/>
            </a:pPr>
            <a:r>
              <a:rPr lang="en-US" sz="750" dirty="0">
                <a:solidFill>
                  <a:schemeClr val="tx1">
                    <a:lumMod val="50000"/>
                    <a:lumOff val="50000"/>
                  </a:schemeClr>
                </a:solidFill>
                <a:latin typeface="HP Simplified" panose="020B0604020204020204" pitchFamily="34" charset="0"/>
              </a:rPr>
              <a:t>Work anywhere</a:t>
            </a:r>
          </a:p>
          <a:p>
            <a:pPr marL="171450" indent="-171450">
              <a:buFont typeface="Arial" panose="020B0604020202020204" pitchFamily="34" charset="0"/>
              <a:buChar char="•"/>
            </a:pPr>
            <a:r>
              <a:rPr lang="en-US" sz="750" dirty="0">
                <a:solidFill>
                  <a:schemeClr val="tx1">
                    <a:lumMod val="50000"/>
                    <a:lumOff val="50000"/>
                  </a:schemeClr>
                </a:solidFill>
                <a:latin typeface="HP Simplified" panose="020B0604020204020204" pitchFamily="34" charset="0"/>
              </a:rPr>
              <a:t>Portable dual-screen productivity</a:t>
            </a:r>
          </a:p>
          <a:p>
            <a:pPr marL="171450" indent="-171450">
              <a:buFont typeface="Arial" panose="020B0604020202020204" pitchFamily="34" charset="0"/>
              <a:buChar char="•"/>
            </a:pPr>
            <a:r>
              <a:rPr lang="en-US" sz="750" dirty="0">
                <a:solidFill>
                  <a:schemeClr val="tx1">
                    <a:lumMod val="50000"/>
                    <a:lumOff val="50000"/>
                  </a:schemeClr>
                </a:solidFill>
                <a:latin typeface="HP Simplified" panose="020B0604020204020204" pitchFamily="34" charset="0"/>
              </a:rPr>
              <a:t>Conserve your laptop's battery life</a:t>
            </a:r>
          </a:p>
        </p:txBody>
      </p:sp>
      <p:sp>
        <p:nvSpPr>
          <p:cNvPr id="61" name="TextBox 60">
            <a:extLst>
              <a:ext uri="{FF2B5EF4-FFF2-40B4-BE49-F238E27FC236}">
                <a16:creationId xmlns:a16="http://schemas.microsoft.com/office/drawing/2014/main" xmlns="" id="{BB983321-43DF-23D0-4505-7DEA5818748A}"/>
              </a:ext>
            </a:extLst>
          </p:cNvPr>
          <p:cNvSpPr txBox="1"/>
          <p:nvPr/>
        </p:nvSpPr>
        <p:spPr>
          <a:xfrm>
            <a:off x="3592685" y="4290918"/>
            <a:ext cx="3254282" cy="219874"/>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E45C  G5 45’’ DQHD CURVED MONITOR</a:t>
            </a:r>
          </a:p>
        </p:txBody>
      </p:sp>
      <p:sp>
        <p:nvSpPr>
          <p:cNvPr id="65" name="Rectangle 64"/>
          <p:cNvSpPr/>
          <p:nvPr/>
        </p:nvSpPr>
        <p:spPr>
          <a:xfrm>
            <a:off x="3548915" y="5821324"/>
            <a:ext cx="3303463" cy="784830"/>
          </a:xfrm>
          <a:prstGeom prst="rect">
            <a:avLst/>
          </a:prstGeom>
        </p:spPr>
        <p:txBody>
          <a:bodyPr wrap="square">
            <a:spAutoFit/>
          </a:bodyPr>
          <a:lstStyle/>
          <a:p>
            <a:r>
              <a:rPr lang="en-US" sz="750" dirty="0">
                <a:latin typeface="HP Simplified" panose="020B0604020204020204" pitchFamily="34" charset="0"/>
              </a:rPr>
              <a:t>6N4C1AA HP MONITOR 45'', </a:t>
            </a:r>
            <a:r>
              <a:rPr lang="en-US" sz="750" b="1" dirty="0">
                <a:latin typeface="HP Simplified" panose="020B0604020204020204" pitchFamily="34" charset="0"/>
              </a:rPr>
              <a:t>E45c G5</a:t>
            </a:r>
            <a:r>
              <a:rPr lang="en-US" sz="750" dirty="0">
                <a:latin typeface="HP Simplified" panose="020B0604020204020204" pitchFamily="34" charset="0"/>
              </a:rPr>
              <a:t> BUSINESS </a:t>
            </a:r>
            <a:r>
              <a:rPr lang="en-US" sz="750" b="1" dirty="0">
                <a:latin typeface="HP Simplified" panose="020B0604020204020204" pitchFamily="34" charset="0"/>
              </a:rPr>
              <a:t>CURVED</a:t>
            </a:r>
            <a:r>
              <a:rPr lang="en-US" sz="750" dirty="0">
                <a:latin typeface="HP Simplified" panose="020B0604020204020204" pitchFamily="34" charset="0"/>
              </a:rPr>
              <a:t>, G, VA, DQHD 5120 X 1440, 3MS, 400 NITS, 3W SPEAKERS, ANTIGLARE, HEIGHT ADJUSTABLE, SWIVEL, TILT, HDMI, DISPLAY PORT, USB-C, LAN, 3YW, BLACK/SILVER, </a:t>
            </a:r>
            <a:r>
              <a:rPr lang="en-US" sz="750" dirty="0" smtClean="0">
                <a:solidFill>
                  <a:srgbClr val="FF0000"/>
                </a:solidFill>
                <a:latin typeface="HP Simplified" panose="020B0604020204020204" pitchFamily="34" charset="0"/>
              </a:rPr>
              <a:t>922.00 €</a:t>
            </a:r>
            <a:endParaRPr lang="en-US" sz="750" dirty="0">
              <a:solidFill>
                <a:srgbClr val="FF0000"/>
              </a:solidFill>
              <a:latin typeface="HP Simplified" panose="020B0604020204020204" pitchFamily="34" charset="0"/>
            </a:endParaRP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68" name="Rectangle 67"/>
          <p:cNvSpPr/>
          <p:nvPr/>
        </p:nvSpPr>
        <p:spPr>
          <a:xfrm>
            <a:off x="3565029" y="4513247"/>
            <a:ext cx="3319006" cy="43858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Uniquely designed to deliver expansive immersion and flexibility, the HP E45c DQHD Curved Monitor augments what’s possible, so there's nothing between you and your best, all while keeping your comfort and the planet in mind.</a:t>
            </a:r>
          </a:p>
        </p:txBody>
      </p:sp>
      <p:pic>
        <p:nvPicPr>
          <p:cNvPr id="10" name="Picture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228488" y="5005534"/>
            <a:ext cx="1968928" cy="834060"/>
          </a:xfrm>
          <a:prstGeom prst="rect">
            <a:avLst/>
          </a:prstGeom>
        </p:spPr>
      </p:pic>
      <p:sp>
        <p:nvSpPr>
          <p:cNvPr id="56" name="TextBox 55">
            <a:extLst>
              <a:ext uri="{FF2B5EF4-FFF2-40B4-BE49-F238E27FC236}">
                <a16:creationId xmlns:a16="http://schemas.microsoft.com/office/drawing/2014/main" xmlns="" id="{EC4DC9B6-00F9-1A23-A69E-3AEFF86CC320}"/>
              </a:ext>
            </a:extLst>
          </p:cNvPr>
          <p:cNvSpPr txBox="1"/>
          <p:nvPr/>
        </p:nvSpPr>
        <p:spPr>
          <a:xfrm>
            <a:off x="6889799" y="-1000"/>
            <a:ext cx="3026116" cy="215444"/>
          </a:xfrm>
          <a:prstGeom prst="rect">
            <a:avLst/>
          </a:prstGeom>
          <a:solidFill>
            <a:schemeClr val="bg1">
              <a:lumMod val="95000"/>
            </a:schemeClr>
          </a:solidFill>
        </p:spPr>
        <p:txBody>
          <a:bodyPr wrap="square" rtlCol="0">
            <a:spAutoFit/>
          </a:bodyPr>
          <a:lstStyle/>
          <a:p>
            <a:pPr algn="ctr"/>
            <a:r>
              <a:rPr lang="en-US" sz="800" b="1" dirty="0">
                <a:solidFill>
                  <a:schemeClr val="tx2"/>
                </a:solidFill>
                <a:latin typeface="HP Simplified" panose="020B0604020204020204" pitchFamily="34" charset="0"/>
              </a:rPr>
              <a:t>P27H 27</a:t>
            </a:r>
            <a:r>
              <a:rPr lang="en-US" sz="800" b="1" dirty="0" smtClean="0">
                <a:solidFill>
                  <a:schemeClr val="tx2"/>
                </a:solidFill>
                <a:latin typeface="HP Simplified" panose="020B0604020204020204" pitchFamily="34" charset="0"/>
              </a:rPr>
              <a:t>’’ G5 </a:t>
            </a:r>
            <a:r>
              <a:rPr lang="en-US" sz="800" b="1" dirty="0">
                <a:solidFill>
                  <a:schemeClr val="tx2"/>
                </a:solidFill>
                <a:latin typeface="HP Simplified" panose="020B0604020204020204" pitchFamily="34" charset="0"/>
              </a:rPr>
              <a:t>FHD MONITOR</a:t>
            </a:r>
          </a:p>
        </p:txBody>
      </p:sp>
      <p:sp>
        <p:nvSpPr>
          <p:cNvPr id="71" name="Rectangle 70"/>
          <p:cNvSpPr/>
          <p:nvPr/>
        </p:nvSpPr>
        <p:spPr>
          <a:xfrm>
            <a:off x="6845285" y="195473"/>
            <a:ext cx="3057384" cy="43858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Make hybrid work easy and do more at home or in the office with this 68.6 cm (27-inch) diagonal, FHD monitor through a crisp, smooth screen, built-in audio, and simple design.</a:t>
            </a:r>
          </a:p>
        </p:txBody>
      </p:sp>
      <p:pic>
        <p:nvPicPr>
          <p:cNvPr id="5" name="Picture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587853" y="671849"/>
            <a:ext cx="1363686" cy="937683"/>
          </a:xfrm>
          <a:prstGeom prst="rect">
            <a:avLst/>
          </a:prstGeom>
        </p:spPr>
      </p:pic>
      <p:sp>
        <p:nvSpPr>
          <p:cNvPr id="72" name="Rectangle 71"/>
          <p:cNvSpPr/>
          <p:nvPr/>
        </p:nvSpPr>
        <p:spPr>
          <a:xfrm>
            <a:off x="6879700" y="1679552"/>
            <a:ext cx="2947367" cy="784830"/>
          </a:xfrm>
          <a:prstGeom prst="rect">
            <a:avLst/>
          </a:prstGeom>
        </p:spPr>
        <p:txBody>
          <a:bodyPr wrap="square">
            <a:spAutoFit/>
          </a:bodyPr>
          <a:lstStyle/>
          <a:p>
            <a:r>
              <a:rPr lang="en-US" sz="750" dirty="0">
                <a:latin typeface="HP Simplified" panose="020B0604020204020204" pitchFamily="34" charset="0"/>
              </a:rPr>
              <a:t>64W41AA HP MONITOR 27''  </a:t>
            </a:r>
            <a:r>
              <a:rPr lang="en-US" sz="750" b="1" dirty="0">
                <a:latin typeface="HP Simplified" panose="020B0604020204020204" pitchFamily="34" charset="0"/>
              </a:rPr>
              <a:t>P27H</a:t>
            </a:r>
            <a:r>
              <a:rPr lang="en-US" sz="750" dirty="0">
                <a:latin typeface="HP Simplified" panose="020B0604020204020204" pitchFamily="34" charset="0"/>
              </a:rPr>
              <a:t> </a:t>
            </a:r>
            <a:r>
              <a:rPr lang="en-US" sz="750" b="1" dirty="0">
                <a:latin typeface="HP Simplified" panose="020B0604020204020204" pitchFamily="34" charset="0"/>
              </a:rPr>
              <a:t>G5</a:t>
            </a:r>
            <a:r>
              <a:rPr lang="en-US" sz="750" dirty="0">
                <a:latin typeface="HP Simplified" panose="020B0604020204020204" pitchFamily="34" charset="0"/>
              </a:rPr>
              <a:t> BUSINESS WITH DUAL SPEAKERS  D  IPS  FHD 1920 X 1080  5MS  250 NITS  ANTIGLARE  HEIGHT ADJUSTABLE  VGA  DISPLAY PORT  HDMI  3YW  BLACK, </a:t>
            </a:r>
            <a:r>
              <a:rPr lang="en-US" sz="750" dirty="0" smtClean="0">
                <a:solidFill>
                  <a:srgbClr val="FF0000"/>
                </a:solidFill>
                <a:latin typeface="HP Simplified" panose="020B0604020204020204" pitchFamily="34" charset="0"/>
              </a:rPr>
              <a:t>173.00 €</a:t>
            </a:r>
            <a:endParaRPr lang="en-US" sz="750" dirty="0">
              <a:solidFill>
                <a:srgbClr val="FF0000"/>
              </a:solidFill>
              <a:latin typeface="HP Simplified" panose="020B0604020204020204" pitchFamily="34" charset="0"/>
            </a:endParaRP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8" name="Rectangle 7">
            <a:extLst>
              <a:ext uri="{FF2B5EF4-FFF2-40B4-BE49-F238E27FC236}">
                <a16:creationId xmlns:a16="http://schemas.microsoft.com/office/drawing/2014/main" xmlns="" id="{7DBE648C-767F-4304-46FB-B009E0198022}"/>
              </a:ext>
            </a:extLst>
          </p:cNvPr>
          <p:cNvSpPr/>
          <p:nvPr/>
        </p:nvSpPr>
        <p:spPr>
          <a:xfrm>
            <a:off x="3594427" y="1715167"/>
            <a:ext cx="3190269" cy="900246"/>
          </a:xfrm>
          <a:prstGeom prst="rect">
            <a:avLst/>
          </a:prstGeom>
        </p:spPr>
        <p:txBody>
          <a:bodyPr wrap="square">
            <a:spAutoFit/>
          </a:bodyPr>
          <a:lstStyle/>
          <a:p>
            <a:r>
              <a:rPr lang="en-US" sz="750" dirty="0">
                <a:latin typeface="HP Simplified" panose="020B0604020204020204" pitchFamily="34" charset="0"/>
              </a:rPr>
              <a:t>6N4C4AA HP MONITOR 27'', </a:t>
            </a:r>
            <a:r>
              <a:rPr lang="en-US" sz="750" b="1" dirty="0">
                <a:latin typeface="HP Simplified" panose="020B0604020204020204" pitchFamily="34" charset="0"/>
              </a:rPr>
              <a:t>E27k</a:t>
            </a:r>
            <a:r>
              <a:rPr lang="en-US" sz="750" dirty="0">
                <a:latin typeface="HP Simplified" panose="020B0604020204020204" pitchFamily="34" charset="0"/>
              </a:rPr>
              <a:t> G5 BUSINESS, F, IPS, 4K UHD 3840 X 2160, 5MS, 60Hz, 350 NITS, SPEAKERS, HEIGHT ADJUSTABLE, PIVOT, SWIVEL, TILT, HDMI, DISPLAY PORT, USB-C 65W POWER DELIVERY, LAN, 3YW, BLACK/SILVER, </a:t>
            </a:r>
            <a:r>
              <a:rPr lang="en-US" sz="750" dirty="0" smtClean="0">
                <a:solidFill>
                  <a:srgbClr val="FF0000"/>
                </a:solidFill>
                <a:latin typeface="HP Simplified" panose="020B0604020204020204" pitchFamily="34" charset="0"/>
              </a:rPr>
              <a:t>396.00 €</a:t>
            </a:r>
            <a:endParaRPr lang="en-US" sz="750" dirty="0">
              <a:solidFill>
                <a:srgbClr val="FF0000"/>
              </a:solidFill>
              <a:latin typeface="HP Simplified" panose="020B0604020204020204" pitchFamily="34" charset="0"/>
            </a:endParaRP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Tree>
    <p:extLst>
      <p:ext uri="{BB962C8B-B14F-4D97-AF65-F5344CB8AC3E}">
        <p14:creationId xmlns:p14="http://schemas.microsoft.com/office/powerpoint/2010/main" val="23130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86" descr="Background pattern&#10;&#10;Description automatically generated">
            <a:extLst>
              <a:ext uri="{FF2B5EF4-FFF2-40B4-BE49-F238E27FC236}">
                <a16:creationId xmlns:a16="http://schemas.microsoft.com/office/drawing/2014/main" xmlns="" id="{F496669D-4EB1-4136-A9D0-1F77672388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120" y="10981"/>
            <a:ext cx="3817008" cy="969905"/>
          </a:xfrm>
          <a:prstGeom prst="rect">
            <a:avLst/>
          </a:prstGeom>
        </p:spPr>
      </p:pic>
      <p:pic>
        <p:nvPicPr>
          <p:cNvPr id="1026" name="Picture 2" descr="Don't Overlook Your Monitor | HP® Tech at Work"/>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175" r="11099"/>
          <a:stretch/>
        </p:blipFill>
        <p:spPr bwMode="auto">
          <a:xfrm>
            <a:off x="0" y="10981"/>
            <a:ext cx="1547949" cy="980886"/>
          </a:xfrm>
          <a:prstGeom prst="rect">
            <a:avLst/>
          </a:prstGeom>
          <a:noFill/>
          <a:extLst>
            <a:ext uri="{909E8E84-426E-40DD-AFC4-6F175D3DCCD1}">
              <a14:hiddenFill xmlns:a14="http://schemas.microsoft.com/office/drawing/2010/main">
                <a:solidFill>
                  <a:srgbClr val="FFFFFF"/>
                </a:solidFill>
              </a14:hiddenFill>
            </a:ext>
          </a:extLst>
        </p:spPr>
      </p:pic>
      <p:sp>
        <p:nvSpPr>
          <p:cNvPr id="100" name="Rectangle 99"/>
          <p:cNvSpPr/>
          <p:nvPr/>
        </p:nvSpPr>
        <p:spPr>
          <a:xfrm>
            <a:off x="24782" y="6404520"/>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111" name="Straight Connector 110"/>
          <p:cNvCxnSpPr/>
          <p:nvPr/>
        </p:nvCxnSpPr>
        <p:spPr>
          <a:xfrm>
            <a:off x="3963922" y="6440194"/>
            <a:ext cx="0" cy="36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120" name="Straight Connector 119"/>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1" name="Picture 8" descr="http://evonexus.org/wp-content/uploads/2015/11/hp-logo-color.png"/>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22939" r="21562"/>
          <a:stretch/>
        </p:blipFill>
        <p:spPr bwMode="auto">
          <a:xfrm>
            <a:off x="3415202" y="10981"/>
            <a:ext cx="331479" cy="360000"/>
          </a:xfrm>
          <a:prstGeom prst="rect">
            <a:avLst/>
          </a:prstGeom>
          <a:noFill/>
          <a:extLst>
            <a:ext uri="{909E8E84-426E-40DD-AFC4-6F175D3DCCD1}">
              <a14:hiddenFill xmlns:a14="http://schemas.microsoft.com/office/drawing/2010/main">
                <a:solidFill>
                  <a:srgbClr val="FFFFFF"/>
                </a:solidFill>
              </a14:hiddenFill>
            </a:ext>
          </a:extLst>
        </p:spPr>
      </p:pic>
      <p:sp>
        <p:nvSpPr>
          <p:cNvPr id="53" name="Rectangle 52"/>
          <p:cNvSpPr/>
          <p:nvPr/>
        </p:nvSpPr>
        <p:spPr>
          <a:xfrm>
            <a:off x="1500027" y="278396"/>
            <a:ext cx="1727933"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 2025 </a:t>
            </a:r>
            <a:r>
              <a:rPr lang="en-GB" sz="700" dirty="0">
                <a:latin typeface="HP Simplified" panose="020B0604020204020204" pitchFamily="34" charset="0"/>
                <a:cs typeface="Arial" panose="020B0604020202020204" pitchFamily="34" charset="0"/>
              </a:rPr>
              <a:t>Page 3/3</a:t>
            </a:r>
            <a:endParaRPr lang="en-US" sz="700" dirty="0">
              <a:latin typeface="HP Simplified" panose="020B0604020204020204" pitchFamily="34" charset="0"/>
              <a:cs typeface="Arial" panose="020B0604020202020204" pitchFamily="34" charset="0"/>
            </a:endParaRPr>
          </a:p>
        </p:txBody>
      </p:sp>
      <p:sp>
        <p:nvSpPr>
          <p:cNvPr id="82" name="Rectangle 81"/>
          <p:cNvSpPr/>
          <p:nvPr/>
        </p:nvSpPr>
        <p:spPr>
          <a:xfrm>
            <a:off x="1500027" y="-35539"/>
            <a:ext cx="1611877" cy="400110"/>
          </a:xfrm>
          <a:prstGeom prst="rect">
            <a:avLst/>
          </a:prstGeom>
          <a:noFill/>
        </p:spPr>
        <p:txBody>
          <a:bodyPr wrap="square">
            <a:spAutoFit/>
          </a:bodyPr>
          <a:lstStyle/>
          <a:p>
            <a:r>
              <a:rPr lang="en-GB" sz="900" b="1" dirty="0">
                <a:latin typeface="HP Simplified" panose="020B0604020204020204" pitchFamily="34" charset="0"/>
              </a:rPr>
              <a:t>HP </a:t>
            </a:r>
            <a:r>
              <a:rPr lang="en-GB" sz="1000" b="1" dirty="0">
                <a:latin typeface="HP Simplified" panose="020B0604020204020204" pitchFamily="34" charset="0"/>
              </a:rPr>
              <a:t>S3</a:t>
            </a:r>
            <a:r>
              <a:rPr lang="en-GB" sz="900" b="1" dirty="0">
                <a:latin typeface="HP Simplified" panose="020B0604020204020204" pitchFamily="34" charset="0"/>
              </a:rPr>
              <a:t>, S5, </a:t>
            </a:r>
            <a:r>
              <a:rPr lang="en-GB" sz="1000" b="1" dirty="0">
                <a:latin typeface="HP Simplified" panose="020B0604020204020204" pitchFamily="34" charset="0"/>
              </a:rPr>
              <a:t>S7</a:t>
            </a:r>
            <a:r>
              <a:rPr lang="en-GB" sz="900" b="1" dirty="0">
                <a:latin typeface="HP Simplified" panose="020B0604020204020204" pitchFamily="34" charset="0"/>
              </a:rPr>
              <a:t> </a:t>
            </a:r>
            <a:r>
              <a:rPr lang="en-US" sz="900" b="1" dirty="0">
                <a:latin typeface="HP Simplified" panose="020B0604020204020204" pitchFamily="34" charset="0"/>
              </a:rPr>
              <a:t>and </a:t>
            </a:r>
          </a:p>
          <a:p>
            <a:r>
              <a:rPr lang="en-US" sz="1000" b="1" dirty="0">
                <a:latin typeface="HP Simplified" panose="020B0604020204020204" pitchFamily="34" charset="0"/>
              </a:rPr>
              <a:t>Z</a:t>
            </a:r>
            <a:r>
              <a:rPr lang="en-US" sz="900" b="1" dirty="0">
                <a:latin typeface="HP Simplified" panose="020B0604020204020204" pitchFamily="34" charset="0"/>
              </a:rPr>
              <a:t> </a:t>
            </a:r>
            <a:r>
              <a:rPr lang="en-GB" sz="900" b="1" dirty="0">
                <a:latin typeface="HP Simplified" panose="020B0604020204020204" pitchFamily="34" charset="0"/>
              </a:rPr>
              <a:t>Series Business</a:t>
            </a:r>
            <a:r>
              <a:rPr lang="el-GR" sz="900" b="1" dirty="0">
                <a:latin typeface="HP Simplified" panose="020B0604020204020204" pitchFamily="34" charset="0"/>
              </a:rPr>
              <a:t> </a:t>
            </a:r>
            <a:r>
              <a:rPr lang="en-GB" sz="900" b="1" dirty="0">
                <a:latin typeface="HP Simplified" panose="020B0604020204020204" pitchFamily="34" charset="0"/>
              </a:rPr>
              <a:t>Monitors</a:t>
            </a:r>
          </a:p>
        </p:txBody>
      </p:sp>
      <p:sp>
        <p:nvSpPr>
          <p:cNvPr id="56" name="Rectangle 55"/>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27" name="TextBox 26">
            <a:extLst>
              <a:ext uri="{FF2B5EF4-FFF2-40B4-BE49-F238E27FC236}">
                <a16:creationId xmlns:a16="http://schemas.microsoft.com/office/drawing/2014/main" xmlns="" id="{BB983321-43DF-23D0-4505-7DEA5818748A}"/>
              </a:ext>
            </a:extLst>
          </p:cNvPr>
          <p:cNvSpPr txBox="1"/>
          <p:nvPr/>
        </p:nvSpPr>
        <p:spPr>
          <a:xfrm>
            <a:off x="3836564" y="1071"/>
            <a:ext cx="6069435"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S7 </a:t>
            </a:r>
            <a:r>
              <a:rPr lang="en-GB" sz="800" b="1" dirty="0" smtClean="0">
                <a:solidFill>
                  <a:srgbClr val="0070C0"/>
                </a:solidFill>
                <a:latin typeface="HP Simplified" panose="020B0604020204020204" pitchFamily="34" charset="0"/>
              </a:rPr>
              <a:t>27” &amp; 32</a:t>
            </a:r>
            <a:r>
              <a:rPr lang="en-GB" sz="800" b="1" dirty="0">
                <a:solidFill>
                  <a:srgbClr val="0070C0"/>
                </a:solidFill>
                <a:latin typeface="HP Simplified" panose="020B0604020204020204" pitchFamily="34" charset="0"/>
              </a:rPr>
              <a:t>” </a:t>
            </a:r>
            <a:r>
              <a:rPr lang="en-GB" sz="800" b="1" dirty="0" smtClean="0">
                <a:solidFill>
                  <a:srgbClr val="0070C0"/>
                </a:solidFill>
                <a:latin typeface="HP Simplified" panose="020B0604020204020204" pitchFamily="34" charset="0"/>
              </a:rPr>
              <a:t> PRO </a:t>
            </a:r>
            <a:r>
              <a:rPr lang="en-GB" sz="800" b="1" dirty="0">
                <a:solidFill>
                  <a:srgbClr val="0070C0"/>
                </a:solidFill>
                <a:latin typeface="HP Simplified" panose="020B0604020204020204" pitchFamily="34" charset="0"/>
              </a:rPr>
              <a:t>BUSINESS MONITORS</a:t>
            </a:r>
            <a:endParaRPr lang="x-none" sz="800" b="1" dirty="0">
              <a:solidFill>
                <a:srgbClr val="0070C0"/>
              </a:solidFill>
              <a:latin typeface="HP Simplified" panose="020B0604020204020204" pitchFamily="34" charset="0"/>
            </a:endParaRPr>
          </a:p>
        </p:txBody>
      </p:sp>
      <p:cxnSp>
        <p:nvCxnSpPr>
          <p:cNvPr id="30" name="Straight Connector 29">
            <a:extLst>
              <a:ext uri="{FF2B5EF4-FFF2-40B4-BE49-F238E27FC236}">
                <a16:creationId xmlns:a16="http://schemas.microsoft.com/office/drawing/2014/main" xmlns="" id="{3FF9BB54-3345-B14B-3881-BE6183D111EF}"/>
              </a:ext>
            </a:extLst>
          </p:cNvPr>
          <p:cNvCxnSpPr>
            <a:cxnSpLocks/>
          </p:cNvCxnSpPr>
          <p:nvPr/>
        </p:nvCxnSpPr>
        <p:spPr>
          <a:xfrm>
            <a:off x="3821502" y="1006048"/>
            <a:ext cx="3960" cy="535597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5757316" y="5694424"/>
            <a:ext cx="2976053" cy="438582"/>
          </a:xfrm>
          <a:prstGeom prst="rect">
            <a:avLst/>
          </a:prstGeom>
          <a:ln>
            <a:noFill/>
          </a:ln>
        </p:spPr>
        <p:txBody>
          <a:bodyPr wrap="square">
            <a:spAutoFit/>
          </a:bodyPr>
          <a:lstStyle/>
          <a:p>
            <a:pPr fontAlgn="t"/>
            <a:r>
              <a:rPr lang="en-US" sz="750" dirty="0">
                <a:latin typeface="HP Simplified" panose="020B0604020204020204" pitchFamily="34" charset="0"/>
              </a:rPr>
              <a:t>1A9C9AA HP MONITOR 25'' </a:t>
            </a:r>
            <a:r>
              <a:rPr lang="en-US" sz="750" b="1" dirty="0">
                <a:latin typeface="HP Simplified" panose="020B0604020204020204" pitchFamily="34" charset="0"/>
              </a:rPr>
              <a:t>Z25xs</a:t>
            </a:r>
            <a:r>
              <a:rPr lang="en-US" sz="750" dirty="0">
                <a:latin typeface="HP Simplified" panose="020B0604020204020204" pitchFamily="34" charset="0"/>
              </a:rPr>
              <a:t> </a:t>
            </a:r>
            <a:r>
              <a:rPr lang="en-US" sz="750" b="1" dirty="0">
                <a:latin typeface="HP Simplified" panose="020B0604020204020204" pitchFamily="34" charset="0"/>
              </a:rPr>
              <a:t>G3</a:t>
            </a:r>
            <a:r>
              <a:rPr lang="en-US" sz="750" dirty="0">
                <a:latin typeface="HP Simplified" panose="020B0604020204020204" pitchFamily="34" charset="0"/>
              </a:rPr>
              <a:t> BUSINESS DREAMCOLOR, G, IPS, QHD 2560 X 1440, 14MS, 266 NITS, ADJUSTABLE, PIVOT, SWIVEL, TILT, 3X USB, HDMI, DIPLAY PORT, USB TYPE-C, 3YW, </a:t>
            </a:r>
            <a:r>
              <a:rPr lang="en-US" sz="750" dirty="0" smtClean="0">
                <a:solidFill>
                  <a:srgbClr val="FF0000"/>
                </a:solidFill>
                <a:latin typeface="HP Simplified" panose="020B0604020204020204" pitchFamily="34" charset="0"/>
              </a:rPr>
              <a:t>594.00 €</a:t>
            </a:r>
            <a:endParaRPr lang="en-US" sz="700" i="1" dirty="0">
              <a:solidFill>
                <a:srgbClr val="92D050"/>
              </a:solidFill>
              <a:ea typeface="Calibri" panose="020F0502020204030204" pitchFamily="34" charset="0"/>
            </a:endParaRPr>
          </a:p>
        </p:txBody>
      </p:sp>
      <p:sp>
        <p:nvSpPr>
          <p:cNvPr id="48" name="TextBox 47">
            <a:extLst>
              <a:ext uri="{FF2B5EF4-FFF2-40B4-BE49-F238E27FC236}">
                <a16:creationId xmlns:a16="http://schemas.microsoft.com/office/drawing/2014/main" xmlns="" id="{23D81137-745E-3C10-E5A6-90093965DB53}"/>
              </a:ext>
            </a:extLst>
          </p:cNvPr>
          <p:cNvSpPr txBox="1"/>
          <p:nvPr/>
        </p:nvSpPr>
        <p:spPr>
          <a:xfrm>
            <a:off x="5746298" y="5259825"/>
            <a:ext cx="3901552" cy="323165"/>
          </a:xfrm>
          <a:prstGeom prst="rect">
            <a:avLst/>
          </a:prstGeom>
          <a:noFill/>
        </p:spPr>
        <p:txBody>
          <a:bodyPr wrap="square">
            <a:spAutoFit/>
          </a:bodyPr>
          <a:lstStyle/>
          <a:p>
            <a:pPr algn="just"/>
            <a:r>
              <a:rPr lang="en-GB" sz="750" dirty="0">
                <a:solidFill>
                  <a:schemeClr val="tx1">
                    <a:lumMod val="50000"/>
                    <a:lumOff val="50000"/>
                  </a:schemeClr>
                </a:solidFill>
                <a:latin typeface="HP Simplified" panose="020B0604020204020204" pitchFamily="34" charset="0"/>
              </a:rPr>
              <a:t>Remove barriers between designer and design with the HP DreamColor. Create jaw-dropping visuals with over a billion colors and hyper-realistic contrast in QHD and 4K HDR.</a:t>
            </a:r>
            <a:endParaRPr lang="x-none" sz="750" dirty="0">
              <a:solidFill>
                <a:schemeClr val="tx1">
                  <a:lumMod val="50000"/>
                  <a:lumOff val="50000"/>
                </a:schemeClr>
              </a:solidFill>
              <a:latin typeface="HP Simplified" panose="020B0604020204020204" pitchFamily="34" charset="0"/>
            </a:endParaRPr>
          </a:p>
        </p:txBody>
      </p:sp>
      <p:sp>
        <p:nvSpPr>
          <p:cNvPr id="49" name="TextBox 48">
            <a:extLst>
              <a:ext uri="{FF2B5EF4-FFF2-40B4-BE49-F238E27FC236}">
                <a16:creationId xmlns:a16="http://schemas.microsoft.com/office/drawing/2014/main" xmlns="" id="{340D6BFC-5AB6-AC1E-BB15-CF1622E74C19}"/>
              </a:ext>
            </a:extLst>
          </p:cNvPr>
          <p:cNvSpPr txBox="1"/>
          <p:nvPr/>
        </p:nvSpPr>
        <p:spPr>
          <a:xfrm>
            <a:off x="3828296" y="4969234"/>
            <a:ext cx="6034572" cy="215444"/>
          </a:xfrm>
          <a:prstGeom prst="rect">
            <a:avLst/>
          </a:prstGeom>
          <a:solidFill>
            <a:schemeClr val="bg1">
              <a:lumMod val="95000"/>
            </a:schemeClr>
          </a:solidFill>
        </p:spPr>
        <p:txBody>
          <a:bodyPr wrap="square">
            <a:spAutoFit/>
          </a:bodyPr>
          <a:lstStyle/>
          <a:p>
            <a:pPr algn="ctr"/>
            <a:r>
              <a:rPr lang="en-GB" sz="800" b="1" dirty="0">
                <a:solidFill>
                  <a:schemeClr val="accent4">
                    <a:lumMod val="75000"/>
                  </a:schemeClr>
                </a:solidFill>
                <a:latin typeface="HP Simplified" panose="020B0604020204020204" pitchFamily="34" charset="0"/>
              </a:rPr>
              <a:t>Z25XS DREAM COLOUR QHD MONITOR</a:t>
            </a:r>
            <a:endParaRPr lang="el-GR" dirty="0">
              <a:solidFill>
                <a:schemeClr val="accent4">
                  <a:lumMod val="75000"/>
                </a:schemeClr>
              </a:solidFill>
            </a:endParaRPr>
          </a:p>
        </p:txBody>
      </p:sp>
      <p:sp>
        <p:nvSpPr>
          <p:cNvPr id="69" name="TextBox 68">
            <a:extLst>
              <a:ext uri="{FF2B5EF4-FFF2-40B4-BE49-F238E27FC236}">
                <a16:creationId xmlns:a16="http://schemas.microsoft.com/office/drawing/2014/main" xmlns="" id="{BB983321-43DF-23D0-4505-7DEA5818748A}"/>
              </a:ext>
            </a:extLst>
          </p:cNvPr>
          <p:cNvSpPr txBox="1"/>
          <p:nvPr/>
        </p:nvSpPr>
        <p:spPr>
          <a:xfrm>
            <a:off x="11264" y="970745"/>
            <a:ext cx="3805346"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S3-S5 23.8” &amp; 27” PRO BUSINESS MONITORS</a:t>
            </a:r>
            <a:endParaRPr lang="x-none" sz="800" b="1" dirty="0">
              <a:solidFill>
                <a:srgbClr val="0070C0"/>
              </a:solidFill>
              <a:latin typeface="HP Simplified" panose="020B0604020204020204" pitchFamily="34" charset="0"/>
            </a:endParaRPr>
          </a:p>
        </p:txBody>
      </p:sp>
      <p:sp>
        <p:nvSpPr>
          <p:cNvPr id="70" name="Rectangle 69"/>
          <p:cNvSpPr/>
          <p:nvPr/>
        </p:nvSpPr>
        <p:spPr>
          <a:xfrm>
            <a:off x="1826" y="3005484"/>
            <a:ext cx="3617128" cy="323165"/>
          </a:xfrm>
          <a:prstGeom prst="rect">
            <a:avLst/>
          </a:prstGeom>
        </p:spPr>
        <p:txBody>
          <a:bodyPr wrap="square">
            <a:spAutoFit/>
          </a:bodyPr>
          <a:lstStyle/>
          <a:p>
            <a:r>
              <a:rPr lang="en-US" sz="750" dirty="0">
                <a:latin typeface="HP Simplified" panose="020B0604020204020204" pitchFamily="34" charset="0"/>
              </a:rPr>
              <a:t>9U5C1AA HP MONITOR 23.8'', </a:t>
            </a:r>
            <a:r>
              <a:rPr lang="en-US" sz="750" b="1" dirty="0">
                <a:latin typeface="HP Simplified" panose="020B0604020204020204" pitchFamily="34" charset="0"/>
              </a:rPr>
              <a:t>S3 PRO 324PV </a:t>
            </a:r>
            <a:r>
              <a:rPr lang="en-US" sz="750" dirty="0">
                <a:latin typeface="HP Simplified" panose="020B0604020204020204" pitchFamily="34" charset="0"/>
              </a:rPr>
              <a:t>BUSINESS, VA, FHD 1920 X 1080, 5MS, 100Hz, 250 NITS, ANTIGLARE, TILT, VGA, HDMI, 3YW, BLACK, </a:t>
            </a:r>
            <a:r>
              <a:rPr lang="en-US" sz="750" dirty="0" smtClean="0">
                <a:solidFill>
                  <a:srgbClr val="FF0000"/>
                </a:solidFill>
                <a:latin typeface="HP Simplified" panose="020B0604020204020204" pitchFamily="34" charset="0"/>
              </a:rPr>
              <a:t>125.00 €</a:t>
            </a:r>
            <a:endParaRPr lang="en-US" sz="800" dirty="0">
              <a:solidFill>
                <a:srgbClr val="FF0000"/>
              </a:solidFill>
              <a:latin typeface="HP Simplified" panose="020B0604020204020204" pitchFamily="34" charset="0"/>
            </a:endParaRPr>
          </a:p>
        </p:txBody>
      </p:sp>
      <p:sp>
        <p:nvSpPr>
          <p:cNvPr id="71" name="Rectangle 70"/>
          <p:cNvSpPr/>
          <p:nvPr/>
        </p:nvSpPr>
        <p:spPr>
          <a:xfrm>
            <a:off x="-36963" y="2603341"/>
            <a:ext cx="3830128" cy="43858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Expand your view and boost productivity with an additional </a:t>
            </a:r>
            <a:r>
              <a:rPr lang="en-US" sz="750" dirty="0" smtClean="0">
                <a:solidFill>
                  <a:schemeClr val="tx1">
                    <a:lumMod val="50000"/>
                    <a:lumOff val="50000"/>
                  </a:schemeClr>
                </a:solidFill>
                <a:latin typeface="HP Simplified" panose="020B0604020204020204" pitchFamily="34" charset="0"/>
              </a:rPr>
              <a:t>inches </a:t>
            </a:r>
            <a:r>
              <a:rPr lang="en-US" sz="750" dirty="0">
                <a:solidFill>
                  <a:schemeClr val="tx1">
                    <a:lumMod val="50000"/>
                    <a:lumOff val="50000"/>
                  </a:schemeClr>
                </a:solidFill>
                <a:latin typeface="HP Simplified" panose="020B0604020204020204" pitchFamily="34" charset="0"/>
              </a:rPr>
              <a:t>of workspace from this </a:t>
            </a:r>
            <a:r>
              <a:rPr lang="en-US" sz="750" dirty="0" smtClean="0">
                <a:solidFill>
                  <a:schemeClr val="tx1">
                    <a:lumMod val="50000"/>
                    <a:lumOff val="50000"/>
                  </a:schemeClr>
                </a:solidFill>
                <a:latin typeface="HP Simplified" panose="020B0604020204020204" pitchFamily="34" charset="0"/>
              </a:rPr>
              <a:t>monitor</a:t>
            </a:r>
            <a:r>
              <a:rPr lang="en-US" sz="750" dirty="0">
                <a:solidFill>
                  <a:schemeClr val="tx1">
                    <a:lumMod val="50000"/>
                    <a:lumOff val="50000"/>
                  </a:schemeClr>
                </a:solidFill>
                <a:latin typeface="HP Simplified" panose="020B0604020204020204" pitchFamily="34" charset="0"/>
              </a:rPr>
              <a:t>. Work in comfort with a crisp, smooth screen and simple design, so you can get more done everyday..</a:t>
            </a:r>
          </a:p>
        </p:txBody>
      </p:sp>
      <p:sp>
        <p:nvSpPr>
          <p:cNvPr id="42" name="Rectangle 41"/>
          <p:cNvSpPr/>
          <p:nvPr/>
        </p:nvSpPr>
        <p:spPr>
          <a:xfrm>
            <a:off x="-6082" y="3266193"/>
            <a:ext cx="3655822" cy="446276"/>
          </a:xfrm>
          <a:prstGeom prst="rect">
            <a:avLst/>
          </a:prstGeom>
        </p:spPr>
        <p:txBody>
          <a:bodyPr wrap="square">
            <a:spAutoFit/>
          </a:bodyPr>
          <a:lstStyle/>
          <a:p>
            <a:r>
              <a:rPr lang="en-US" sz="750" dirty="0">
                <a:latin typeface="HP Simplified" panose="020B0604020204020204" pitchFamily="34" charset="0"/>
              </a:rPr>
              <a:t>9D9L6UT HP MONITOR 23.8'',  </a:t>
            </a:r>
            <a:r>
              <a:rPr lang="en-US" sz="750" b="1" dirty="0">
                <a:latin typeface="HP Simplified" panose="020B0604020204020204" pitchFamily="34" charset="0"/>
              </a:rPr>
              <a:t>S5 PRO 524PN </a:t>
            </a:r>
            <a:r>
              <a:rPr lang="en-US" sz="750" dirty="0">
                <a:latin typeface="HP Simplified" panose="020B0604020204020204" pitchFamily="34" charset="0"/>
              </a:rPr>
              <a:t>BUSINESS, IPS, FHD 1920 X 1080, 5MS, 100Hz, 350 NITS, ANTIGLARE, HEIGHT ADJUSTABLE, SWIVEL, PIVOT, TILT, DISPLAY PORT, HDMI, 3YW, BLACK, </a:t>
            </a:r>
            <a:r>
              <a:rPr lang="en-US" sz="750" dirty="0" smtClean="0">
                <a:solidFill>
                  <a:srgbClr val="FF0000"/>
                </a:solidFill>
                <a:latin typeface="HP Simplified" panose="020B0604020204020204" pitchFamily="34" charset="0"/>
              </a:rPr>
              <a:t>200.00 €</a:t>
            </a:r>
            <a:r>
              <a:rPr lang="en-US" sz="800" dirty="0" smtClean="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sp>
        <p:nvSpPr>
          <p:cNvPr id="62" name="Rectangle 61"/>
          <p:cNvSpPr/>
          <p:nvPr/>
        </p:nvSpPr>
        <p:spPr>
          <a:xfrm>
            <a:off x="1507677" y="385111"/>
            <a:ext cx="1533863"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 or </a:t>
            </a:r>
            <a:r>
              <a:rPr lang="en-US" sz="700" dirty="0">
                <a:latin typeface="HP Simplified" panose="020B0604020204020204" pitchFamily="34" charset="0"/>
                <a:cs typeface="Arial" panose="020B0604020202020204" pitchFamily="34" charset="0"/>
              </a:rPr>
              <a:t>Until Stock Last.</a:t>
            </a:r>
          </a:p>
        </p:txBody>
      </p:sp>
      <p:sp>
        <p:nvSpPr>
          <p:cNvPr id="45" name="Rectangle 44"/>
          <p:cNvSpPr/>
          <p:nvPr/>
        </p:nvSpPr>
        <p:spPr>
          <a:xfrm>
            <a:off x="1826" y="3639293"/>
            <a:ext cx="3772748" cy="446276"/>
          </a:xfrm>
          <a:prstGeom prst="rect">
            <a:avLst/>
          </a:prstGeom>
        </p:spPr>
        <p:txBody>
          <a:bodyPr wrap="square">
            <a:spAutoFit/>
          </a:bodyPr>
          <a:lstStyle/>
          <a:p>
            <a:r>
              <a:rPr lang="en-US" sz="750" dirty="0">
                <a:latin typeface="HP Simplified" panose="020B0604020204020204" pitchFamily="34" charset="0"/>
              </a:rPr>
              <a:t>9D9V7AA HP MONITOR 23.8',  </a:t>
            </a:r>
            <a:r>
              <a:rPr lang="en-US" sz="750" b="1" dirty="0">
                <a:latin typeface="HP Simplified" panose="020B0604020204020204" pitchFamily="34" charset="0"/>
              </a:rPr>
              <a:t>S5 PRO 524PU </a:t>
            </a:r>
            <a:r>
              <a:rPr lang="en-US" sz="750" dirty="0">
                <a:latin typeface="HP Simplified" panose="020B0604020204020204" pitchFamily="34" charset="0"/>
              </a:rPr>
              <a:t>G5 BUSINESS, IPS LED, FHD 1920X1080, 5MS, 350 NITS, ANTIGLARE, PIVOT, SWIVEL, TILT, HEIGHT ADJUSTABLE, LAN, USB-C POWER DELIVERY 100W, HDMI, DP, VESA,JET BLACK,3YW, </a:t>
            </a:r>
            <a:r>
              <a:rPr lang="en-US" sz="750" dirty="0" smtClean="0">
                <a:solidFill>
                  <a:srgbClr val="FF0000"/>
                </a:solidFill>
                <a:latin typeface="HP Simplified" panose="020B0604020204020204" pitchFamily="34" charset="0"/>
              </a:rPr>
              <a:t>264.00 €</a:t>
            </a:r>
            <a:r>
              <a:rPr lang="en-US" sz="800" dirty="0" smtClean="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21012" y="5259825"/>
            <a:ext cx="1457781" cy="1117884"/>
          </a:xfrm>
          <a:prstGeom prst="rect">
            <a:avLst/>
          </a:prstGeom>
        </p:spPr>
      </p:pic>
      <p:pic>
        <p:nvPicPr>
          <p:cNvPr id="16" name="Pictur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0489" y="431557"/>
            <a:ext cx="1504267" cy="1159373"/>
          </a:xfrm>
          <a:prstGeom prst="rect">
            <a:avLst/>
          </a:prstGeom>
        </p:spPr>
      </p:pic>
      <p:sp>
        <p:nvSpPr>
          <p:cNvPr id="60" name="TextBox 59">
            <a:extLst>
              <a:ext uri="{FF2B5EF4-FFF2-40B4-BE49-F238E27FC236}">
                <a16:creationId xmlns:a16="http://schemas.microsoft.com/office/drawing/2014/main" xmlns="" id="{23D81137-745E-3C10-E5A6-90093965DB53}"/>
              </a:ext>
            </a:extLst>
          </p:cNvPr>
          <p:cNvSpPr txBox="1"/>
          <p:nvPr/>
        </p:nvSpPr>
        <p:spPr>
          <a:xfrm>
            <a:off x="3829813" y="232103"/>
            <a:ext cx="5819955" cy="207749"/>
          </a:xfrm>
          <a:prstGeom prst="rect">
            <a:avLst/>
          </a:prstGeom>
          <a:noFill/>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Create awe-inspiring work with true-to-life clarity on  high-performance displays. </a:t>
            </a:r>
            <a:endParaRPr lang="x-none" sz="750" dirty="0">
              <a:solidFill>
                <a:schemeClr val="tx1">
                  <a:lumMod val="50000"/>
                  <a:lumOff val="50000"/>
                </a:schemeClr>
              </a:solidFill>
              <a:latin typeface="HP Simplified" panose="020B0604020204020204" pitchFamily="34" charset="0"/>
            </a:endParaRPr>
          </a:p>
        </p:txBody>
      </p:sp>
      <p:sp>
        <p:nvSpPr>
          <p:cNvPr id="66" name="Rectangle 65"/>
          <p:cNvSpPr/>
          <p:nvPr/>
        </p:nvSpPr>
        <p:spPr>
          <a:xfrm>
            <a:off x="3890719" y="1300838"/>
            <a:ext cx="4368524" cy="438582"/>
          </a:xfrm>
          <a:prstGeom prst="rect">
            <a:avLst/>
          </a:prstGeom>
        </p:spPr>
        <p:txBody>
          <a:bodyPr wrap="square">
            <a:spAutoFit/>
          </a:bodyPr>
          <a:lstStyle/>
          <a:p>
            <a:r>
              <a:rPr lang="en-US" sz="750" dirty="0">
                <a:latin typeface="HP Simplified" panose="020B0604020204020204" pitchFamily="34" charset="0"/>
              </a:rPr>
              <a:t>8J9G2AA HP MONITOR 27'', </a:t>
            </a:r>
            <a:r>
              <a:rPr lang="en-US" sz="750" b="1" dirty="0">
                <a:latin typeface="HP Simplified" panose="020B0604020204020204" pitchFamily="34" charset="0"/>
              </a:rPr>
              <a:t>S7 PRO 727PK </a:t>
            </a:r>
            <a:r>
              <a:rPr lang="en-US" sz="750" dirty="0">
                <a:latin typeface="HP Simplified" panose="020B0604020204020204" pitchFamily="34" charset="0"/>
              </a:rPr>
              <a:t>BUSINESS, F, IPS BLACK, 4K UHD 3840x2160 60Hz, 16:9, 5MS, 400 NITS, HEIGHT ADJUSTABLE, PIVOT, SWIVEL, TILT, HDMI, DISPLAY PORT, THUNDERBOLT, LAN, 3YW, BLACK/SILVER, </a:t>
            </a:r>
            <a:r>
              <a:rPr lang="en-US" sz="750" dirty="0" smtClean="0">
                <a:solidFill>
                  <a:srgbClr val="FF0000"/>
                </a:solidFill>
                <a:latin typeface="HP Simplified" panose="020B0604020204020204" pitchFamily="34" charset="0"/>
              </a:rPr>
              <a:t>695.00 €</a:t>
            </a:r>
            <a:endParaRPr lang="en-US" sz="800" dirty="0">
              <a:solidFill>
                <a:srgbClr val="FF0000"/>
              </a:solidFill>
              <a:latin typeface="HP Simplified" panose="020B0604020204020204" pitchFamily="34" charset="0"/>
            </a:endParaRPr>
          </a:p>
        </p:txBody>
      </p:sp>
      <p:sp>
        <p:nvSpPr>
          <p:cNvPr id="67" name="Rectangle 66"/>
          <p:cNvSpPr/>
          <p:nvPr/>
        </p:nvSpPr>
        <p:spPr>
          <a:xfrm>
            <a:off x="3870522" y="482995"/>
            <a:ext cx="4408918" cy="438582"/>
          </a:xfrm>
          <a:prstGeom prst="rect">
            <a:avLst/>
          </a:prstGeom>
        </p:spPr>
        <p:txBody>
          <a:bodyPr wrap="square">
            <a:spAutoFit/>
          </a:bodyPr>
          <a:lstStyle/>
          <a:p>
            <a:r>
              <a:rPr lang="en-US" sz="750" dirty="0">
                <a:latin typeface="HP Simplified" panose="020B0604020204020204" pitchFamily="34" charset="0"/>
              </a:rPr>
              <a:t>8J4D8UT HP MONITOR 27'', HP MONITOR 27'', </a:t>
            </a:r>
            <a:r>
              <a:rPr lang="en-US" sz="750" b="1" dirty="0">
                <a:latin typeface="HP Simplified" panose="020B0604020204020204" pitchFamily="34" charset="0"/>
              </a:rPr>
              <a:t>S7 PRO 727PQ </a:t>
            </a:r>
            <a:r>
              <a:rPr lang="en-US" sz="750" dirty="0">
                <a:latin typeface="HP Simplified" panose="020B0604020204020204" pitchFamily="34" charset="0"/>
              </a:rPr>
              <a:t>BUSINESS, F, IPS BLACK, QHD 2560x1440 120Hz, 16:9, 5MS, 400 NITS, HEIGHT ADJUSTABLE, PIVOT, SWIVEL, TILT, AMD FREESYNC PREMIUM, USB-C, HDMI, DISPLAY PORT, 3YW, BLACK/SILVER, </a:t>
            </a:r>
            <a:r>
              <a:rPr lang="en-US" sz="750" dirty="0" smtClean="0">
                <a:solidFill>
                  <a:srgbClr val="FF0000"/>
                </a:solidFill>
                <a:latin typeface="HP Simplified" panose="020B0604020204020204" pitchFamily="34" charset="0"/>
              </a:rPr>
              <a:t>460.00 €</a:t>
            </a:r>
            <a:endParaRPr lang="en-US" sz="800" dirty="0">
              <a:solidFill>
                <a:srgbClr val="FF0000"/>
              </a:solidFill>
              <a:latin typeface="HP Simplified" panose="020B0604020204020204" pitchFamily="34" charset="0"/>
            </a:endParaRPr>
          </a:p>
        </p:txBody>
      </p:sp>
      <p:sp>
        <p:nvSpPr>
          <p:cNvPr id="72" name="Rectangle 71"/>
          <p:cNvSpPr/>
          <p:nvPr/>
        </p:nvSpPr>
        <p:spPr>
          <a:xfrm>
            <a:off x="3888665" y="895832"/>
            <a:ext cx="4462394" cy="438582"/>
          </a:xfrm>
          <a:prstGeom prst="rect">
            <a:avLst/>
          </a:prstGeom>
        </p:spPr>
        <p:txBody>
          <a:bodyPr wrap="square">
            <a:spAutoFit/>
          </a:bodyPr>
          <a:lstStyle/>
          <a:p>
            <a:r>
              <a:rPr lang="en-US" sz="750" dirty="0">
                <a:latin typeface="HP Simplified" panose="020B0604020204020204" pitchFamily="34" charset="0"/>
              </a:rPr>
              <a:t>8J9E6UT</a:t>
            </a:r>
            <a:r>
              <a:rPr lang="en-US" sz="750" dirty="0">
                <a:solidFill>
                  <a:srgbClr val="00B324"/>
                </a:solidFill>
                <a:latin typeface="HP Simplified" panose="020B0604020204020204" pitchFamily="34" charset="0"/>
              </a:rPr>
              <a:t> </a:t>
            </a:r>
            <a:r>
              <a:rPr lang="en-US" sz="750" dirty="0">
                <a:latin typeface="HP Simplified" panose="020B0604020204020204" pitchFamily="34" charset="0"/>
              </a:rPr>
              <a:t>HP MONITOR 27'', </a:t>
            </a:r>
            <a:r>
              <a:rPr lang="en-US" sz="750" b="1" dirty="0">
                <a:latin typeface="HP Simplified" panose="020B0604020204020204" pitchFamily="34" charset="0"/>
              </a:rPr>
              <a:t>S7 PRO 727PU </a:t>
            </a:r>
            <a:r>
              <a:rPr lang="en-US" sz="750" dirty="0">
                <a:latin typeface="HP Simplified" panose="020B0604020204020204" pitchFamily="34" charset="0"/>
              </a:rPr>
              <a:t>BUSINESS, F, IPS BLACK, QHD 2560x1440 120Hz, 16:9, 5MS, 400 NITS, HEIGHT ADJUSTABLE, PIVOT, SWIVEL, TILT, HDMI, DISPLAY PORT, THUNDERBOLT WITH USB-C 100W POWER DELIVERY, LAN, 3YW, BLACK/SILVER, </a:t>
            </a:r>
            <a:r>
              <a:rPr lang="en-US" sz="750" dirty="0" smtClean="0">
                <a:solidFill>
                  <a:srgbClr val="FF0000"/>
                </a:solidFill>
                <a:latin typeface="HP Simplified" panose="020B0604020204020204" pitchFamily="34" charset="0"/>
              </a:rPr>
              <a:t>595.00 €</a:t>
            </a:r>
            <a:endParaRPr lang="en-US" sz="800" dirty="0">
              <a:solidFill>
                <a:srgbClr val="FF0000"/>
              </a:solidFill>
              <a:latin typeface="HP Simplified" panose="020B0604020204020204" pitchFamily="34" charset="0"/>
            </a:endParaRPr>
          </a:p>
        </p:txBody>
      </p:sp>
      <p:sp>
        <p:nvSpPr>
          <p:cNvPr id="73" name="Rectangle 72"/>
          <p:cNvSpPr/>
          <p:nvPr/>
        </p:nvSpPr>
        <p:spPr>
          <a:xfrm>
            <a:off x="3891611" y="1703512"/>
            <a:ext cx="5777650" cy="323165"/>
          </a:xfrm>
          <a:prstGeom prst="rect">
            <a:avLst/>
          </a:prstGeom>
        </p:spPr>
        <p:txBody>
          <a:bodyPr wrap="square">
            <a:spAutoFit/>
          </a:bodyPr>
          <a:lstStyle/>
          <a:p>
            <a:r>
              <a:rPr lang="en-US" sz="750" dirty="0">
                <a:latin typeface="HP Simplified" panose="020B0604020204020204" pitchFamily="34" charset="0"/>
              </a:rPr>
              <a:t>8K135AA HP MONITOR 27'', </a:t>
            </a:r>
            <a:r>
              <a:rPr lang="en-US" sz="750" b="1" dirty="0">
                <a:latin typeface="HP Simplified" panose="020B0604020204020204" pitchFamily="34" charset="0"/>
              </a:rPr>
              <a:t>S7 PRO 727PK </a:t>
            </a:r>
            <a:r>
              <a:rPr lang="en-US" sz="750" dirty="0">
                <a:latin typeface="HP Simplified" panose="020B0604020204020204" pitchFamily="34" charset="0"/>
              </a:rPr>
              <a:t>BUSINESS, F, IPS BLACK, 4K UHD 3840x2160 60Hz, 16:9, 5MS, 400 NITS, CAMERA, SPEAKERS, HEIGHT ADJUSTABLE, PIVOT, SWIVEL, TILT, HDMI, DISPLAY PORT, THUNDERBOLT WITH USB-C 100W POWER DELIVERY, LAN, 3YW, </a:t>
            </a:r>
            <a:r>
              <a:rPr lang="en-US" sz="750" dirty="0" smtClean="0">
                <a:solidFill>
                  <a:srgbClr val="FF0000"/>
                </a:solidFill>
                <a:latin typeface="HP Simplified" panose="020B0604020204020204" pitchFamily="34" charset="0"/>
              </a:rPr>
              <a:t>870.00 €</a:t>
            </a:r>
            <a:endParaRPr lang="en-US" sz="800" dirty="0">
              <a:solidFill>
                <a:srgbClr val="FF0000"/>
              </a:solidFill>
              <a:latin typeface="HP Simplified" panose="020B0604020204020204" pitchFamily="34" charset="0"/>
            </a:endParaRPr>
          </a:p>
        </p:txBody>
      </p:sp>
      <p:sp>
        <p:nvSpPr>
          <p:cNvPr id="74" name="Rectangle 73"/>
          <p:cNvSpPr/>
          <p:nvPr/>
        </p:nvSpPr>
        <p:spPr>
          <a:xfrm>
            <a:off x="3877544" y="1994643"/>
            <a:ext cx="5824523" cy="323165"/>
          </a:xfrm>
          <a:prstGeom prst="rect">
            <a:avLst/>
          </a:prstGeom>
        </p:spPr>
        <p:txBody>
          <a:bodyPr wrap="square">
            <a:spAutoFit/>
          </a:bodyPr>
          <a:lstStyle/>
          <a:p>
            <a:r>
              <a:rPr lang="en-US" sz="750" dirty="0">
                <a:latin typeface="HP Simplified" panose="020B0604020204020204" pitchFamily="34" charset="0"/>
              </a:rPr>
              <a:t>8Y2K9AA HP MONITOR 32'', </a:t>
            </a:r>
            <a:r>
              <a:rPr lang="en-US" sz="750" b="1" dirty="0">
                <a:latin typeface="HP Simplified" panose="020B0604020204020204" pitchFamily="34" charset="0"/>
              </a:rPr>
              <a:t>S7 PRO 732PK </a:t>
            </a:r>
            <a:r>
              <a:rPr lang="en-US" sz="750" dirty="0">
                <a:latin typeface="HP Simplified" panose="020B0604020204020204" pitchFamily="34" charset="0"/>
              </a:rPr>
              <a:t>BUSINESS, G, IPS BLACK, 4K UHD 3840x2160 60Hz, 16:9, 5MS, 400 NITS, HEIGHT ADJUSTABLE, PIVOT, SWIVEL, TILT, HDMI, DISPLAY PORT, THUNDERBOLT WITH USB-C 100W POWER DELIVERY, LAN, 3YW, BLACK/SILVER, </a:t>
            </a:r>
            <a:r>
              <a:rPr lang="en-US" sz="750" dirty="0" smtClean="0">
                <a:solidFill>
                  <a:srgbClr val="FF0000"/>
                </a:solidFill>
                <a:latin typeface="HP Simplified" panose="020B0604020204020204" pitchFamily="34" charset="0"/>
              </a:rPr>
              <a:t>949.00 €</a:t>
            </a:r>
            <a:endParaRPr lang="en-US" sz="800" dirty="0">
              <a:solidFill>
                <a:srgbClr val="FF0000"/>
              </a:solidFill>
              <a:latin typeface="HP Simplified" panose="020B0604020204020204" pitchFamily="34" charset="0"/>
            </a:endParaRPr>
          </a:p>
        </p:txBody>
      </p:sp>
      <p:pic>
        <p:nvPicPr>
          <p:cNvPr id="21" name="Pictur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00918" y="2803173"/>
            <a:ext cx="1713838" cy="1008493"/>
          </a:xfrm>
          <a:prstGeom prst="rect">
            <a:avLst/>
          </a:prstGeom>
        </p:spPr>
      </p:pic>
      <p:sp>
        <p:nvSpPr>
          <p:cNvPr id="77" name="Rectangle 76"/>
          <p:cNvSpPr/>
          <p:nvPr/>
        </p:nvSpPr>
        <p:spPr>
          <a:xfrm>
            <a:off x="3851818" y="2591126"/>
            <a:ext cx="5852813"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Effortlessly make a great impression through extraordinary collaboration powered by built-in AI conferencing on a dazzling ultrawide display with Thunderbolt.</a:t>
            </a:r>
          </a:p>
        </p:txBody>
      </p:sp>
      <p:sp>
        <p:nvSpPr>
          <p:cNvPr id="78" name="TextBox 77">
            <a:extLst>
              <a:ext uri="{FF2B5EF4-FFF2-40B4-BE49-F238E27FC236}">
                <a16:creationId xmlns:a16="http://schemas.microsoft.com/office/drawing/2014/main" xmlns="" id="{BB983321-43DF-23D0-4505-7DEA5818748A}"/>
              </a:ext>
            </a:extLst>
          </p:cNvPr>
          <p:cNvSpPr txBox="1"/>
          <p:nvPr/>
        </p:nvSpPr>
        <p:spPr>
          <a:xfrm>
            <a:off x="3841693" y="2375572"/>
            <a:ext cx="6069435"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S7 </a:t>
            </a:r>
            <a:r>
              <a:rPr lang="en-GB" sz="800" b="1" dirty="0" smtClean="0">
                <a:solidFill>
                  <a:srgbClr val="0070C0"/>
                </a:solidFill>
                <a:latin typeface="HP Simplified" panose="020B0604020204020204" pitchFamily="34" charset="0"/>
              </a:rPr>
              <a:t> 34”, 37.5</a:t>
            </a:r>
            <a:r>
              <a:rPr lang="en-GB" sz="800" b="1" dirty="0">
                <a:solidFill>
                  <a:srgbClr val="0070C0"/>
                </a:solidFill>
                <a:latin typeface="HP Simplified" panose="020B0604020204020204" pitchFamily="34" charset="0"/>
              </a:rPr>
              <a:t>” &amp; 39.7 PRO BUSINESS</a:t>
            </a:r>
            <a:r>
              <a:rPr lang="el-GR" sz="800" b="1" dirty="0">
                <a:solidFill>
                  <a:srgbClr val="0070C0"/>
                </a:solidFill>
                <a:latin typeface="HP Simplified" panose="020B0604020204020204" pitchFamily="34" charset="0"/>
              </a:rPr>
              <a:t> </a:t>
            </a:r>
            <a:r>
              <a:rPr lang="en-US" sz="800" b="1" dirty="0">
                <a:solidFill>
                  <a:srgbClr val="0070C0"/>
                </a:solidFill>
                <a:latin typeface="HP Simplified" panose="020B0604020204020204" pitchFamily="34" charset="0"/>
              </a:rPr>
              <a:t>CURVED </a:t>
            </a:r>
            <a:r>
              <a:rPr lang="en-GB" sz="800" b="1" dirty="0">
                <a:solidFill>
                  <a:srgbClr val="0070C0"/>
                </a:solidFill>
                <a:latin typeface="HP Simplified" panose="020B0604020204020204" pitchFamily="34" charset="0"/>
              </a:rPr>
              <a:t>MONITORS</a:t>
            </a:r>
            <a:endParaRPr lang="x-none" sz="800" b="1" dirty="0">
              <a:solidFill>
                <a:srgbClr val="0070C0"/>
              </a:solidFill>
              <a:latin typeface="HP Simplified" panose="020B0604020204020204" pitchFamily="34" charset="0"/>
            </a:endParaRPr>
          </a:p>
        </p:txBody>
      </p:sp>
      <p:sp>
        <p:nvSpPr>
          <p:cNvPr id="79" name="Rectangle 78"/>
          <p:cNvSpPr/>
          <p:nvPr/>
        </p:nvSpPr>
        <p:spPr>
          <a:xfrm>
            <a:off x="3870030" y="3239281"/>
            <a:ext cx="4025837" cy="438582"/>
          </a:xfrm>
          <a:prstGeom prst="rect">
            <a:avLst/>
          </a:prstGeom>
        </p:spPr>
        <p:txBody>
          <a:bodyPr wrap="square">
            <a:spAutoFit/>
          </a:bodyPr>
          <a:lstStyle/>
          <a:p>
            <a:r>
              <a:rPr lang="en-US" sz="750" dirty="0">
                <a:latin typeface="HP Simplified" panose="020B0604020204020204" pitchFamily="34" charset="0"/>
              </a:rPr>
              <a:t>8K167AA</a:t>
            </a:r>
            <a:r>
              <a:rPr lang="en-US" sz="750" dirty="0">
                <a:solidFill>
                  <a:srgbClr val="00B324"/>
                </a:solidFill>
                <a:latin typeface="HP Simplified" panose="020B0604020204020204" pitchFamily="34" charset="0"/>
              </a:rPr>
              <a:t> </a:t>
            </a:r>
            <a:r>
              <a:rPr lang="en-US" sz="750" dirty="0">
                <a:latin typeface="HP Simplified" panose="020B0604020204020204" pitchFamily="34" charset="0"/>
              </a:rPr>
              <a:t>HP MONITOR 37.5'', </a:t>
            </a:r>
            <a:r>
              <a:rPr lang="en-US" sz="750" b="1" dirty="0">
                <a:latin typeface="HP Simplified" panose="020B0604020204020204" pitchFamily="34" charset="0"/>
              </a:rPr>
              <a:t>S7 PRO 738PU </a:t>
            </a:r>
            <a:r>
              <a:rPr lang="en-US" sz="750" dirty="0">
                <a:latin typeface="HP Simplified" panose="020B0604020204020204" pitchFamily="34" charset="0"/>
              </a:rPr>
              <a:t>BUSINESS </a:t>
            </a:r>
            <a:r>
              <a:rPr lang="en-US" sz="750" b="1" dirty="0">
                <a:latin typeface="HP Simplified" panose="020B0604020204020204" pitchFamily="34" charset="0"/>
              </a:rPr>
              <a:t>CURVED</a:t>
            </a:r>
            <a:r>
              <a:rPr lang="en-US" sz="750" dirty="0">
                <a:latin typeface="HP Simplified" panose="020B0604020204020204" pitchFamily="34" charset="0"/>
              </a:rPr>
              <a:t>, G, IPS BLACK, 4K WQHD+ 3840x1600 60Hz, 21:9, 5MS, 400 NITS, SPEAKERS, HEIGHT ADJUSTABLE, SWIVEL, TILT, HDMI, DISPLAY PORT, THUNDERBOLT WITH USB-C 100W POWER, LAN, 3YW, BLACK/SILVER, </a:t>
            </a:r>
            <a:r>
              <a:rPr lang="en-US" sz="750" dirty="0" smtClean="0">
                <a:solidFill>
                  <a:srgbClr val="FF0000"/>
                </a:solidFill>
                <a:latin typeface="HP Simplified" panose="020B0604020204020204" pitchFamily="34" charset="0"/>
              </a:rPr>
              <a:t>1320.00 €</a:t>
            </a:r>
            <a:endParaRPr lang="en-US" sz="800" dirty="0">
              <a:solidFill>
                <a:srgbClr val="FF0000"/>
              </a:solidFill>
              <a:latin typeface="HP Simplified" panose="020B0604020204020204" pitchFamily="34" charset="0"/>
            </a:endParaRPr>
          </a:p>
        </p:txBody>
      </p:sp>
      <p:sp>
        <p:nvSpPr>
          <p:cNvPr id="80" name="Rectangle 79"/>
          <p:cNvSpPr/>
          <p:nvPr/>
        </p:nvSpPr>
        <p:spPr>
          <a:xfrm>
            <a:off x="3906118" y="4197260"/>
            <a:ext cx="4010184" cy="438582"/>
          </a:xfrm>
          <a:prstGeom prst="rect">
            <a:avLst/>
          </a:prstGeom>
        </p:spPr>
        <p:txBody>
          <a:bodyPr wrap="square">
            <a:spAutoFit/>
          </a:bodyPr>
          <a:lstStyle/>
          <a:p>
            <a:r>
              <a:rPr lang="en-US" sz="750" dirty="0">
                <a:latin typeface="HP Simplified" panose="020B0604020204020204" pitchFamily="34" charset="0"/>
              </a:rPr>
              <a:t>8Y2R2AA HP MONITOR 39.7'', </a:t>
            </a:r>
            <a:r>
              <a:rPr lang="en-US" sz="750" b="1" dirty="0">
                <a:latin typeface="HP Simplified" panose="020B0604020204020204" pitchFamily="34" charset="0"/>
              </a:rPr>
              <a:t>S7 PRO 740PM </a:t>
            </a:r>
            <a:r>
              <a:rPr lang="en-US" sz="750" dirty="0">
                <a:latin typeface="HP Simplified" panose="020B0604020204020204" pitchFamily="34" charset="0"/>
              </a:rPr>
              <a:t>BUSINESS ULTRAWIDE CONFERENCIN </a:t>
            </a:r>
            <a:r>
              <a:rPr lang="en-US" sz="750" b="1" dirty="0">
                <a:latin typeface="HP Simplified" panose="020B0604020204020204" pitchFamily="34" charset="0"/>
              </a:rPr>
              <a:t>CURVED</a:t>
            </a:r>
            <a:r>
              <a:rPr lang="en-US" sz="750" dirty="0">
                <a:latin typeface="HP Simplified" panose="020B0604020204020204" pitchFamily="34" charset="0"/>
              </a:rPr>
              <a:t>, IPS, 5K2K WUHD 5120x2160 60Hz, 21:9, 5MS, CAMERA, SPEAKERS, HEIGHT ADJUSTABLE, SWIVEL, TILT, HDMI, DISPLAY PORT, THUNDERBOLT WITH USB-C 100W, LAN, 3YW, BL/SILV, </a:t>
            </a:r>
            <a:r>
              <a:rPr lang="en-US" sz="750" dirty="0" smtClean="0">
                <a:solidFill>
                  <a:srgbClr val="FF0000"/>
                </a:solidFill>
                <a:latin typeface="HP Simplified" panose="020B0604020204020204" pitchFamily="34" charset="0"/>
              </a:rPr>
              <a:t>1616.00 €</a:t>
            </a:r>
            <a:endParaRPr lang="en-US" sz="800" dirty="0">
              <a:solidFill>
                <a:srgbClr val="FF0000"/>
              </a:solidFill>
              <a:latin typeface="HP Simplified" panose="020B0604020204020204" pitchFamily="34" charset="0"/>
            </a:endParaRPr>
          </a:p>
        </p:txBody>
      </p:sp>
      <p:sp>
        <p:nvSpPr>
          <p:cNvPr id="83" name="Rectangle 82"/>
          <p:cNvSpPr/>
          <p:nvPr/>
        </p:nvSpPr>
        <p:spPr>
          <a:xfrm>
            <a:off x="3887185" y="3684354"/>
            <a:ext cx="3941971"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For those that need eyes on everything, immerse yourself in the expansive views of the HP Series 7 Pro 39.7" 5K2K Conferencing Monitor. See all of your projects at once and experience true-to-life color and remote collaboration on an ultrawide 5K:2K resolution display with an integrated 4K webcam and audio.</a:t>
            </a:r>
          </a:p>
        </p:txBody>
      </p:sp>
      <p:pic>
        <p:nvPicPr>
          <p:cNvPr id="22" name="Picture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29561" y="3890320"/>
            <a:ext cx="1672506" cy="951091"/>
          </a:xfrm>
          <a:prstGeom prst="rect">
            <a:avLst/>
          </a:prstGeom>
        </p:spPr>
      </p:pic>
      <p:sp>
        <p:nvSpPr>
          <p:cNvPr id="4" name="Rectangle 3">
            <a:extLst>
              <a:ext uri="{FF2B5EF4-FFF2-40B4-BE49-F238E27FC236}">
                <a16:creationId xmlns:a16="http://schemas.microsoft.com/office/drawing/2014/main" xmlns="" id="{0B4223FC-D716-6F85-B084-55979E4652B7}"/>
              </a:ext>
            </a:extLst>
          </p:cNvPr>
          <p:cNvSpPr/>
          <p:nvPr/>
        </p:nvSpPr>
        <p:spPr>
          <a:xfrm>
            <a:off x="-4666" y="4019786"/>
            <a:ext cx="3772748" cy="446276"/>
          </a:xfrm>
          <a:prstGeom prst="rect">
            <a:avLst/>
          </a:prstGeom>
        </p:spPr>
        <p:txBody>
          <a:bodyPr wrap="square">
            <a:spAutoFit/>
          </a:bodyPr>
          <a:lstStyle/>
          <a:p>
            <a:r>
              <a:rPr lang="en-US" sz="750" dirty="0">
                <a:latin typeface="HP Simplified" panose="020B0604020204020204" pitchFamily="34" charset="0"/>
              </a:rPr>
              <a:t>9D9S0UT HP MONITOR 27'', </a:t>
            </a:r>
            <a:r>
              <a:rPr lang="en-US" sz="750" b="1" dirty="0">
                <a:latin typeface="HP Simplified" panose="020B0604020204020204" pitchFamily="34" charset="0"/>
              </a:rPr>
              <a:t>S5 PRO 527PQ </a:t>
            </a:r>
            <a:r>
              <a:rPr lang="en-US" sz="750" dirty="0">
                <a:latin typeface="HP Simplified" panose="020B0604020204020204" pitchFamily="34" charset="0"/>
              </a:rPr>
              <a:t>BUSINESS, IPS, QHD 2560X1440, 100Hz, 5MS, 350 NITS, ANTIGLARE, PIVOT, SWIVEL, TILT, HEIGHT ADJUSTABLE, HDMI, DISPLAY PORT, 3YW, </a:t>
            </a:r>
            <a:r>
              <a:rPr lang="en-US" sz="750" dirty="0" smtClean="0">
                <a:solidFill>
                  <a:srgbClr val="FF0000"/>
                </a:solidFill>
                <a:latin typeface="HP Simplified" panose="020B0604020204020204" pitchFamily="34" charset="0"/>
              </a:rPr>
              <a:t>286.00 €</a:t>
            </a:r>
            <a:r>
              <a:rPr lang="en-US" sz="800" dirty="0" smtClean="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sp>
        <p:nvSpPr>
          <p:cNvPr id="5" name="Rectangle 4">
            <a:extLst>
              <a:ext uri="{FF2B5EF4-FFF2-40B4-BE49-F238E27FC236}">
                <a16:creationId xmlns:a16="http://schemas.microsoft.com/office/drawing/2014/main" xmlns="" id="{53499201-050E-08A3-0CB1-D4D93DC3184C}"/>
              </a:ext>
            </a:extLst>
          </p:cNvPr>
          <p:cNvSpPr/>
          <p:nvPr/>
        </p:nvSpPr>
        <p:spPr>
          <a:xfrm>
            <a:off x="-14791" y="5915749"/>
            <a:ext cx="3772748" cy="446276"/>
          </a:xfrm>
          <a:prstGeom prst="rect">
            <a:avLst/>
          </a:prstGeom>
        </p:spPr>
        <p:txBody>
          <a:bodyPr wrap="square">
            <a:spAutoFit/>
          </a:bodyPr>
          <a:lstStyle/>
          <a:p>
            <a:r>
              <a:rPr lang="en-US" sz="750" dirty="0">
                <a:latin typeface="HP Simplified" panose="020B0604020204020204" pitchFamily="34" charset="0"/>
              </a:rPr>
              <a:t>9E0Y9UT  HP MONITOR 27'', </a:t>
            </a:r>
            <a:r>
              <a:rPr lang="en-US" sz="750" b="1" dirty="0">
                <a:latin typeface="HP Simplified" panose="020B0604020204020204" pitchFamily="34" charset="0"/>
              </a:rPr>
              <a:t>S5 PRO 527PM </a:t>
            </a:r>
            <a:r>
              <a:rPr lang="en-US" sz="750" dirty="0">
                <a:latin typeface="HP Simplified" panose="020B0604020204020204" pitchFamily="34" charset="0"/>
              </a:rPr>
              <a:t>BUSINESS, IPS, QHD 2560 X 1440,5MS, 350 NITS,5MS, ANTIGLARE, CAMERA 5MP, SPEAKERS, HEIGHT ADJUSTABLE, SWIVEL, PIVOT, TILT, DISPLAY PORT, HDMI, USB-C, VESA,BLACK, 3YW, </a:t>
            </a:r>
            <a:r>
              <a:rPr lang="en-US" sz="750" dirty="0" smtClean="0">
                <a:solidFill>
                  <a:srgbClr val="FF0000"/>
                </a:solidFill>
                <a:latin typeface="HP Simplified" panose="020B0604020204020204" pitchFamily="34" charset="0"/>
              </a:rPr>
              <a:t>493.00 €</a:t>
            </a:r>
            <a:r>
              <a:rPr lang="en-US" sz="800" dirty="0" smtClean="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sp>
        <p:nvSpPr>
          <p:cNvPr id="51" name="Rectangle 50"/>
          <p:cNvSpPr/>
          <p:nvPr/>
        </p:nvSpPr>
        <p:spPr>
          <a:xfrm>
            <a:off x="3870030" y="2869697"/>
            <a:ext cx="4130729" cy="438582"/>
          </a:xfrm>
          <a:prstGeom prst="rect">
            <a:avLst/>
          </a:prstGeom>
        </p:spPr>
        <p:txBody>
          <a:bodyPr wrap="square">
            <a:spAutoFit/>
          </a:bodyPr>
          <a:lstStyle/>
          <a:p>
            <a:r>
              <a:rPr lang="en-US" sz="750" dirty="0" smtClean="0">
                <a:latin typeface="HP Simplified" panose="020B0604020204020204" pitchFamily="34" charset="0"/>
              </a:rPr>
              <a:t>8K157UT </a:t>
            </a:r>
            <a:r>
              <a:rPr lang="en-US" sz="750" dirty="0">
                <a:latin typeface="HP Simplified" panose="020B0604020204020204" pitchFamily="34" charset="0"/>
              </a:rPr>
              <a:t>HP MONITOR 34'', </a:t>
            </a:r>
            <a:r>
              <a:rPr lang="en-US" sz="750" b="1" dirty="0">
                <a:latin typeface="HP Simplified" panose="020B0604020204020204" pitchFamily="34" charset="0"/>
              </a:rPr>
              <a:t>S7 PRO 734PM</a:t>
            </a:r>
            <a:r>
              <a:rPr lang="en-US" sz="750" dirty="0">
                <a:latin typeface="HP Simplified" panose="020B0604020204020204" pitchFamily="34" charset="0"/>
              </a:rPr>
              <a:t> BUSINESS </a:t>
            </a:r>
            <a:r>
              <a:rPr lang="en-US" sz="750" b="1" dirty="0">
                <a:latin typeface="HP Simplified" panose="020B0604020204020204" pitchFamily="34" charset="0"/>
              </a:rPr>
              <a:t>CURVED</a:t>
            </a:r>
            <a:r>
              <a:rPr lang="en-US" sz="750" dirty="0">
                <a:latin typeface="HP Simplified" panose="020B0604020204020204" pitchFamily="34" charset="0"/>
              </a:rPr>
              <a:t>, G, IPS BLACK, 4K WQHD 3840x1440 120Hz, 21:9, 5MS, 400 NITS, CAMERA, SPEAKERS, HEIGHT ADJUSTABLE, SWIVEL, TILT, HDMI, DISPLAY PORT, THUNDERBOLT WITH USB-C 100W, LAN, 3YW, </a:t>
            </a:r>
            <a:r>
              <a:rPr lang="en-US" sz="750" dirty="0" smtClean="0">
                <a:latin typeface="HP Simplified" panose="020B0604020204020204" pitchFamily="34" charset="0"/>
              </a:rPr>
              <a:t>BLACK/SILVER, </a:t>
            </a:r>
            <a:r>
              <a:rPr lang="en-US" sz="750" dirty="0" smtClean="0">
                <a:solidFill>
                  <a:srgbClr val="FF0000"/>
                </a:solidFill>
                <a:latin typeface="HP Simplified" panose="020B0604020204020204" pitchFamily="34" charset="0"/>
              </a:rPr>
              <a:t>1159.00 €</a:t>
            </a:r>
            <a:endParaRPr lang="en-US" sz="800" dirty="0">
              <a:solidFill>
                <a:srgbClr val="FF0000"/>
              </a:solidFill>
              <a:latin typeface="HP Simplified" panose="020B0604020204020204" pitchFamily="34" charset="0"/>
            </a:endParaRPr>
          </a:p>
        </p:txBody>
      </p:sp>
      <p:sp>
        <p:nvSpPr>
          <p:cNvPr id="52" name="Rectangle 51"/>
          <p:cNvSpPr/>
          <p:nvPr/>
        </p:nvSpPr>
        <p:spPr>
          <a:xfrm>
            <a:off x="-20010" y="5181734"/>
            <a:ext cx="3830128"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Collaborate confidently with advanced AI conferencing. Stay comfortable and connected, wherever you work, with a customizable setup.</a:t>
            </a:r>
          </a:p>
        </p:txBody>
      </p:sp>
      <p:sp>
        <p:nvSpPr>
          <p:cNvPr id="61" name="Rectangle 60">
            <a:extLst>
              <a:ext uri="{FF2B5EF4-FFF2-40B4-BE49-F238E27FC236}">
                <a16:creationId xmlns:a16="http://schemas.microsoft.com/office/drawing/2014/main" xmlns="" id="{53499201-050E-08A3-0CB1-D4D93DC3184C}"/>
              </a:ext>
            </a:extLst>
          </p:cNvPr>
          <p:cNvSpPr/>
          <p:nvPr/>
        </p:nvSpPr>
        <p:spPr>
          <a:xfrm>
            <a:off x="-14791" y="5489808"/>
            <a:ext cx="3772748" cy="446276"/>
          </a:xfrm>
          <a:prstGeom prst="rect">
            <a:avLst/>
          </a:prstGeom>
        </p:spPr>
        <p:txBody>
          <a:bodyPr wrap="square">
            <a:spAutoFit/>
          </a:bodyPr>
          <a:lstStyle/>
          <a:p>
            <a:r>
              <a:rPr lang="en-US" sz="750" dirty="0" smtClean="0">
                <a:latin typeface="HP Simplified" panose="020B0604020204020204" pitchFamily="34" charset="0"/>
              </a:rPr>
              <a:t>9E0G9UT</a:t>
            </a:r>
            <a:r>
              <a:rPr lang="en-US" sz="750" dirty="0" smtClean="0">
                <a:solidFill>
                  <a:srgbClr val="FFFF00"/>
                </a:solidFill>
                <a:latin typeface="HP Simplified" panose="020B0604020204020204" pitchFamily="34" charset="0"/>
              </a:rPr>
              <a:t> </a:t>
            </a:r>
            <a:r>
              <a:rPr lang="en-US" sz="750" dirty="0">
                <a:latin typeface="HP Simplified" panose="020B0604020204020204" pitchFamily="34" charset="0"/>
              </a:rPr>
              <a:t>HP MONITOR 23.8'', </a:t>
            </a:r>
            <a:r>
              <a:rPr lang="en-US" sz="750" b="1" dirty="0">
                <a:latin typeface="HP Simplified" panose="020B0604020204020204" pitchFamily="34" charset="0"/>
              </a:rPr>
              <a:t>S5 PRO 524PM </a:t>
            </a:r>
            <a:r>
              <a:rPr lang="en-US" sz="750" dirty="0">
                <a:latin typeface="HP Simplified" panose="020B0604020204020204" pitchFamily="34" charset="0"/>
              </a:rPr>
              <a:t>BUSINESS, IPS, FHD 1920 X 1080,5MS, 350 NITS,5MS, ANTIGLARE, CAMERA 5MP, HEIGHT ADJUSTABLE, SWIVEL, PIVOT, TILT, DISPLAY PORT, HDMI, USB-C 100W POWER DELIVERY, VESA,BLACK, </a:t>
            </a:r>
            <a:r>
              <a:rPr lang="en-US" sz="750" dirty="0" smtClean="0">
                <a:latin typeface="HP Simplified" panose="020B0604020204020204" pitchFamily="34" charset="0"/>
              </a:rPr>
              <a:t>3YW, </a:t>
            </a:r>
            <a:r>
              <a:rPr lang="en-US" sz="750" dirty="0" smtClean="0">
                <a:solidFill>
                  <a:srgbClr val="FF0000"/>
                </a:solidFill>
                <a:latin typeface="HP Simplified" panose="020B0604020204020204" pitchFamily="34" charset="0"/>
              </a:rPr>
              <a:t>408.00 €</a:t>
            </a:r>
            <a:r>
              <a:rPr lang="en-US" sz="800" dirty="0" smtClean="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sp>
        <p:nvSpPr>
          <p:cNvPr id="63" name="Rectangle 62"/>
          <p:cNvSpPr/>
          <p:nvPr/>
        </p:nvSpPr>
        <p:spPr>
          <a:xfrm>
            <a:off x="-20010" y="4439867"/>
            <a:ext cx="3830128"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Seamlessly connect PCs, peripherals, and displays with enhanced 100W power delivery in a sleek, modern monitor perfectly designed to get work done.</a:t>
            </a:r>
          </a:p>
        </p:txBody>
      </p:sp>
      <p:sp>
        <p:nvSpPr>
          <p:cNvPr id="64" name="Rectangle 63">
            <a:extLst>
              <a:ext uri="{FF2B5EF4-FFF2-40B4-BE49-F238E27FC236}">
                <a16:creationId xmlns:a16="http://schemas.microsoft.com/office/drawing/2014/main" xmlns="" id="{53499201-050E-08A3-0CB1-D4D93DC3184C}"/>
              </a:ext>
            </a:extLst>
          </p:cNvPr>
          <p:cNvSpPr/>
          <p:nvPr/>
        </p:nvSpPr>
        <p:spPr>
          <a:xfrm>
            <a:off x="-14791" y="4747214"/>
            <a:ext cx="3772748" cy="446276"/>
          </a:xfrm>
          <a:prstGeom prst="rect">
            <a:avLst/>
          </a:prstGeom>
        </p:spPr>
        <p:txBody>
          <a:bodyPr wrap="square">
            <a:spAutoFit/>
          </a:bodyPr>
          <a:lstStyle/>
          <a:p>
            <a:r>
              <a:rPr lang="en-US" sz="750" dirty="0">
                <a:latin typeface="HP Simplified" panose="020B0604020204020204" pitchFamily="34" charset="0"/>
              </a:rPr>
              <a:t>9E0G5AA HP MONITOR 27'' </a:t>
            </a:r>
            <a:r>
              <a:rPr lang="en-US" sz="750" b="1" dirty="0">
                <a:latin typeface="HP Simplified" panose="020B0604020204020204" pitchFamily="34" charset="0"/>
              </a:rPr>
              <a:t>S5 PRO 527PU </a:t>
            </a:r>
            <a:r>
              <a:rPr lang="en-US" sz="750" dirty="0">
                <a:latin typeface="HP Simplified" panose="020B0604020204020204" pitchFamily="34" charset="0"/>
              </a:rPr>
              <a:t>BUSINESS, E, IPS, QHD, 2560 X 1440 100Hz, 5MS, RJ-45, USB-C 100W POWER DELIVERY, HEIGHT ADJUSTABLE, TILT, SWIVEL, PIVOT, HDMI, DISPLAY PORT, 3YW </a:t>
            </a:r>
            <a:r>
              <a:rPr lang="en-US" sz="750" dirty="0" smtClean="0">
                <a:latin typeface="HP Simplified" panose="020B0604020204020204" pitchFamily="34" charset="0"/>
              </a:rPr>
              <a:t>BLACK/SILVER, </a:t>
            </a:r>
            <a:r>
              <a:rPr lang="en-US" sz="750" dirty="0" smtClean="0">
                <a:solidFill>
                  <a:srgbClr val="FF0000"/>
                </a:solidFill>
                <a:latin typeface="HP Simplified" panose="020B0604020204020204" pitchFamily="34" charset="0"/>
              </a:rPr>
              <a:t>344.00 €</a:t>
            </a:r>
            <a:r>
              <a:rPr lang="en-US" sz="800" dirty="0" smtClean="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3878" y="1352709"/>
            <a:ext cx="1715410" cy="1215575"/>
          </a:xfrm>
          <a:prstGeom prst="rect">
            <a:avLst/>
          </a:prstGeom>
        </p:spPr>
      </p:pic>
    </p:spTree>
    <p:extLst>
      <p:ext uri="{BB962C8B-B14F-4D97-AF65-F5344CB8AC3E}">
        <p14:creationId xmlns:p14="http://schemas.microsoft.com/office/powerpoint/2010/main" val="7303327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48663</TotalTime>
  <Words>2791</Words>
  <Application>Microsoft Office PowerPoint</Application>
  <PresentationFormat>A4 Paper (210x297 mm)</PresentationFormat>
  <Paragraphs>116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HP Simplified</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7721</cp:revision>
  <cp:lastPrinted>2025-06-27T06:52:22Z</cp:lastPrinted>
  <dcterms:created xsi:type="dcterms:W3CDTF">2015-12-18T09:11:23Z</dcterms:created>
  <dcterms:modified xsi:type="dcterms:W3CDTF">2025-06-27T09:50:20Z</dcterms:modified>
</cp:coreProperties>
</file>