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sldIdLst>
    <p:sldId id="267" r:id="rId5"/>
    <p:sldId id="274" r:id="rId6"/>
    <p:sldId id="271" r:id="rId7"/>
    <p:sldId id="266" r:id="rId8"/>
    <p:sldId id="275" r:id="rId9"/>
    <p:sldId id="277" r:id="rId10"/>
  </p:sldIdLst>
  <p:sldSz cx="9906000" cy="6858000" type="A4"/>
  <p:notesSz cx="7099300" cy="9385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63C1"/>
    <a:srgbClr val="131313"/>
    <a:srgbClr val="121212"/>
    <a:srgbClr val="1B1B1B"/>
    <a:srgbClr val="FFFFFF"/>
    <a:srgbClr val="5B9BD5"/>
    <a:srgbClr val="ED8239"/>
    <a:srgbClr val="FBDFCD"/>
    <a:srgbClr val="A2B9E2"/>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762" autoAdjust="0"/>
    <p:restoredTop sz="96907" autoAdjust="0"/>
  </p:normalViewPr>
  <p:slideViewPr>
    <p:cSldViewPr snapToGrid="0">
      <p:cViewPr varScale="1">
        <p:scale>
          <a:sx n="111" d="100"/>
          <a:sy n="111" d="100"/>
        </p:scale>
        <p:origin x="1974" y="102"/>
      </p:cViewPr>
      <p:guideLst/>
    </p:cSldViewPr>
  </p:slideViewPr>
  <p:notesTextViewPr>
    <p:cViewPr>
      <p:scale>
        <a:sx n="1" d="1"/>
        <a:sy n="1" d="1"/>
      </p:scale>
      <p:origin x="0" y="0"/>
    </p:cViewPr>
  </p:notesTextViewPr>
  <p:gridSpacing cx="59999" cy="59999"/>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76363" cy="47089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4021296" y="0"/>
            <a:ext cx="3076363" cy="470895"/>
          </a:xfrm>
          <a:prstGeom prst="rect">
            <a:avLst/>
          </a:prstGeom>
        </p:spPr>
        <p:txBody>
          <a:bodyPr vert="horz" lIns="91440" tIns="45720" rIns="91440" bIns="45720" rtlCol="0"/>
          <a:lstStyle>
            <a:lvl1pPr algn="r">
              <a:defRPr sz="1200"/>
            </a:lvl1pPr>
          </a:lstStyle>
          <a:p>
            <a:fld id="{627868BD-A6CA-4156-AD0F-A4CA8AF91214}" type="datetimeFigureOut">
              <a:rPr lang="en-US" smtClean="0"/>
              <a:t>6/27/2025</a:t>
            </a:fld>
            <a:endParaRPr lang="en-US" dirty="0"/>
          </a:p>
        </p:txBody>
      </p:sp>
      <p:sp>
        <p:nvSpPr>
          <p:cNvPr id="4" name="Slide Image Placeholder 3"/>
          <p:cNvSpPr>
            <a:spLocks noGrp="1" noRot="1" noChangeAspect="1"/>
          </p:cNvSpPr>
          <p:nvPr>
            <p:ph type="sldImg" idx="2"/>
          </p:nvPr>
        </p:nvSpPr>
        <p:spPr>
          <a:xfrm>
            <a:off x="1262063" y="1173163"/>
            <a:ext cx="4575175" cy="316706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9931" y="4516675"/>
            <a:ext cx="5679440" cy="36954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914407"/>
            <a:ext cx="3076363" cy="47089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1296" y="8914407"/>
            <a:ext cx="3076363" cy="470894"/>
          </a:xfrm>
          <a:prstGeom prst="rect">
            <a:avLst/>
          </a:prstGeom>
        </p:spPr>
        <p:txBody>
          <a:bodyPr vert="horz" lIns="91440" tIns="45720" rIns="91440" bIns="45720" rtlCol="0" anchor="b"/>
          <a:lstStyle>
            <a:lvl1pPr algn="r">
              <a:defRPr sz="1200"/>
            </a:lvl1pPr>
          </a:lstStyle>
          <a:p>
            <a:fld id="{FC853E76-249C-4353-9DDD-C4BAE9F03A01}" type="slidenum">
              <a:rPr lang="en-US" smtClean="0"/>
              <a:t>‹#›</a:t>
            </a:fld>
            <a:endParaRPr lang="en-US" dirty="0"/>
          </a:p>
        </p:txBody>
      </p:sp>
    </p:spTree>
    <p:extLst>
      <p:ext uri="{BB962C8B-B14F-4D97-AF65-F5344CB8AC3E}">
        <p14:creationId xmlns:p14="http://schemas.microsoft.com/office/powerpoint/2010/main" val="1061479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853E76-249C-4353-9DDD-C4BAE9F03A01}" type="slidenum">
              <a:rPr lang="en-US" smtClean="0"/>
              <a:t>5</a:t>
            </a:fld>
            <a:endParaRPr lang="en-US" dirty="0"/>
          </a:p>
        </p:txBody>
      </p:sp>
    </p:spTree>
    <p:extLst>
      <p:ext uri="{BB962C8B-B14F-4D97-AF65-F5344CB8AC3E}">
        <p14:creationId xmlns:p14="http://schemas.microsoft.com/office/powerpoint/2010/main" val="27311722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853E76-249C-4353-9DDD-C4BAE9F03A01}" type="slidenum">
              <a:rPr lang="en-US" smtClean="0"/>
              <a:t>6</a:t>
            </a:fld>
            <a:endParaRPr lang="en-US" dirty="0"/>
          </a:p>
        </p:txBody>
      </p:sp>
    </p:spTree>
    <p:extLst>
      <p:ext uri="{BB962C8B-B14F-4D97-AF65-F5344CB8AC3E}">
        <p14:creationId xmlns:p14="http://schemas.microsoft.com/office/powerpoint/2010/main" val="1735812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E1386C2-EDE5-4096-881E-F09601F735B7}" type="datetimeFigureOut">
              <a:rPr lang="en-US" smtClean="0"/>
              <a:t>6/27/2025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1784652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1386C2-EDE5-4096-881E-F09601F735B7}" type="datetimeFigureOut">
              <a:rPr lang="en-US" smtClean="0"/>
              <a:t>6/27/2025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3606208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1386C2-EDE5-4096-881E-F09601F735B7}" type="datetimeFigureOut">
              <a:rPr lang="en-US" smtClean="0"/>
              <a:t>6/27/2025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58745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1386C2-EDE5-4096-881E-F09601F735B7}" type="datetimeFigureOut">
              <a:rPr lang="en-US" smtClean="0"/>
              <a:t>6/27/2025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1568304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1386C2-EDE5-4096-881E-F09601F735B7}" type="datetimeFigureOut">
              <a:rPr lang="en-US" smtClean="0"/>
              <a:t>6/27/2025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2973003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1386C2-EDE5-4096-881E-F09601F735B7}" type="datetimeFigureOut">
              <a:rPr lang="en-US" smtClean="0"/>
              <a:t>6/27/2025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2845319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E1386C2-EDE5-4096-881E-F09601F735B7}" type="datetimeFigureOut">
              <a:rPr lang="en-US" smtClean="0"/>
              <a:t>6/27/2025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665089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E1386C2-EDE5-4096-881E-F09601F735B7}" type="datetimeFigureOut">
              <a:rPr lang="en-US" smtClean="0"/>
              <a:t>6/27/2025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2925487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1386C2-EDE5-4096-881E-F09601F735B7}" type="datetimeFigureOut">
              <a:rPr lang="en-US" smtClean="0"/>
              <a:t>6/27/2025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1322627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E1386C2-EDE5-4096-881E-F09601F735B7}" type="datetimeFigureOut">
              <a:rPr lang="en-US" smtClean="0"/>
              <a:t>6/27/2025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2219641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E1386C2-EDE5-4096-881E-F09601F735B7}" type="datetimeFigureOut">
              <a:rPr lang="en-US" smtClean="0"/>
              <a:t>6/27/2025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2316693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1386C2-EDE5-4096-881E-F09601F735B7}" type="datetimeFigureOut">
              <a:rPr lang="en-US" smtClean="0"/>
              <a:t>6/27/2025</a:t>
            </a:fld>
            <a:endParaRPr 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04CA3D-1A76-42C7-BF70-E467CB63EA5D}" type="slidenum">
              <a:rPr lang="en-US" smtClean="0"/>
              <a:t>‹#›</a:t>
            </a:fld>
            <a:endParaRPr lang="en-US" dirty="0"/>
          </a:p>
        </p:txBody>
      </p:sp>
    </p:spTree>
    <p:extLst>
      <p:ext uri="{BB962C8B-B14F-4D97-AF65-F5344CB8AC3E}">
        <p14:creationId xmlns:p14="http://schemas.microsoft.com/office/powerpoint/2010/main" val="24791841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jpeg"/><Relationship Id="rId3" Type="http://schemas.openxmlformats.org/officeDocument/2006/relationships/image" Target="../media/image1.jpeg"/><Relationship Id="rId7" Type="http://schemas.openxmlformats.org/officeDocument/2006/relationships/image" Target="../media/image5.jpeg"/><Relationship Id="rId12" Type="http://schemas.openxmlformats.org/officeDocument/2006/relationships/image" Target="../media/image10.jpeg"/><Relationship Id="rId2" Type="http://schemas.openxmlformats.org/officeDocument/2006/relationships/slideLayout" Target="../slideLayouts/slideLayout1.xml"/><Relationship Id="rId16" Type="http://schemas.openxmlformats.org/officeDocument/2006/relationships/image" Target="../media/image14.png"/><Relationship Id="rId1" Type="http://schemas.openxmlformats.org/officeDocument/2006/relationships/themeOverride" Target="../theme/themeOverride1.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 Id="rId14" Type="http://schemas.openxmlformats.org/officeDocument/2006/relationships/image" Target="../media/image12.jpeg"/></Relationships>
</file>

<file path=ppt/slides/_rels/slide2.xml.rels><?xml version="1.0" encoding="UTF-8" standalone="yes"?>
<Relationships xmlns="http://schemas.openxmlformats.org/package/2006/relationships"><Relationship Id="rId8" Type="http://schemas.openxmlformats.org/officeDocument/2006/relationships/image" Target="../media/image19.jpeg"/><Relationship Id="rId13" Type="http://schemas.openxmlformats.org/officeDocument/2006/relationships/image" Target="../media/image24.jpeg"/><Relationship Id="rId18" Type="http://schemas.openxmlformats.org/officeDocument/2006/relationships/image" Target="../media/image28.jpeg"/><Relationship Id="rId3" Type="http://schemas.openxmlformats.org/officeDocument/2006/relationships/image" Target="../media/image16.jpeg"/><Relationship Id="rId7" Type="http://schemas.openxmlformats.org/officeDocument/2006/relationships/image" Target="../media/image18.jpeg"/><Relationship Id="rId12" Type="http://schemas.openxmlformats.org/officeDocument/2006/relationships/image" Target="../media/image23.jpeg"/><Relationship Id="rId17" Type="http://schemas.openxmlformats.org/officeDocument/2006/relationships/image" Target="../media/image27.png"/><Relationship Id="rId2" Type="http://schemas.openxmlformats.org/officeDocument/2006/relationships/image" Target="../media/image15.jpeg"/><Relationship Id="rId16" Type="http://schemas.openxmlformats.org/officeDocument/2006/relationships/hyperlink" Target="https://b2b.multitech.com.cy/en/product/hp-notebook-spectre-x360-convertible-16-ad0002nv-intel-core-ultra-7-155h-ai-38-48ghz24mb-16" TargetMode="External"/><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image" Target="../media/image22.jpeg"/><Relationship Id="rId5" Type="http://schemas.openxmlformats.org/officeDocument/2006/relationships/image" Target="../media/image2.png"/><Relationship Id="rId15" Type="http://schemas.openxmlformats.org/officeDocument/2006/relationships/image" Target="../media/image26.jpeg"/><Relationship Id="rId10" Type="http://schemas.openxmlformats.org/officeDocument/2006/relationships/image" Target="../media/image21.jpeg"/><Relationship Id="rId19" Type="http://schemas.openxmlformats.org/officeDocument/2006/relationships/image" Target="../media/image29.jpeg"/><Relationship Id="rId4" Type="http://schemas.openxmlformats.org/officeDocument/2006/relationships/image" Target="../media/image17.jpeg"/><Relationship Id="rId9" Type="http://schemas.openxmlformats.org/officeDocument/2006/relationships/image" Target="../media/image20.jpeg"/><Relationship Id="rId14" Type="http://schemas.openxmlformats.org/officeDocument/2006/relationships/image" Target="../media/image25.jpeg"/></Relationships>
</file>

<file path=ppt/slides/_rels/slide3.xml.rels><?xml version="1.0" encoding="UTF-8" standalone="yes"?>
<Relationships xmlns="http://schemas.openxmlformats.org/package/2006/relationships"><Relationship Id="rId8" Type="http://schemas.openxmlformats.org/officeDocument/2006/relationships/image" Target="../media/image35.jpeg"/><Relationship Id="rId13" Type="http://schemas.openxmlformats.org/officeDocument/2006/relationships/image" Target="../media/image38.jpeg"/><Relationship Id="rId18" Type="http://schemas.openxmlformats.org/officeDocument/2006/relationships/hyperlink" Target="https://b2b.multitech.com.cy/en/product/hp-notebook-omen-gaming-16-wf1010nv-intel-i9-14900hx-41-58ghz36mb-24-cores-16gb-2x8gb-1tb" TargetMode="External"/><Relationship Id="rId3" Type="http://schemas.openxmlformats.org/officeDocument/2006/relationships/image" Target="../media/image30.jpeg"/><Relationship Id="rId21" Type="http://schemas.openxmlformats.org/officeDocument/2006/relationships/hyperlink" Target="https://b2b.multitech.com.cy/en/product/hp-notebook-victus-gaming-15-fb1000nv-amd-ryzen-5-7535hs-33-455ghz16mb-6-cores-16gb-512gb" TargetMode="External"/><Relationship Id="rId7" Type="http://schemas.openxmlformats.org/officeDocument/2006/relationships/image" Target="../media/image34.jpeg"/><Relationship Id="rId12" Type="http://schemas.openxmlformats.org/officeDocument/2006/relationships/image" Target="../media/image37.jpeg"/><Relationship Id="rId17" Type="http://schemas.openxmlformats.org/officeDocument/2006/relationships/image" Target="../media/image42.jpeg"/><Relationship Id="rId2" Type="http://schemas.openxmlformats.org/officeDocument/2006/relationships/slideLayout" Target="../slideLayouts/slideLayout1.xml"/><Relationship Id="rId16" Type="http://schemas.openxmlformats.org/officeDocument/2006/relationships/image" Target="../media/image41.jpeg"/><Relationship Id="rId20" Type="http://schemas.openxmlformats.org/officeDocument/2006/relationships/hyperlink" Target="https://b2b.multitech.com.cy/en/product/hp-notebook-victus-gaming-16-s0009nv-amd-ryzen-7-7840hs-38-51ghz16mb-8-cores-16gb-512gb-nvme" TargetMode="External"/><Relationship Id="rId1" Type="http://schemas.openxmlformats.org/officeDocument/2006/relationships/themeOverride" Target="../theme/themeOverride2.xml"/><Relationship Id="rId6" Type="http://schemas.openxmlformats.org/officeDocument/2006/relationships/image" Target="../media/image33.jpeg"/><Relationship Id="rId11" Type="http://schemas.openxmlformats.org/officeDocument/2006/relationships/image" Target="../media/image3.png"/><Relationship Id="rId5" Type="http://schemas.openxmlformats.org/officeDocument/2006/relationships/image" Target="../media/image32.jpeg"/><Relationship Id="rId15" Type="http://schemas.openxmlformats.org/officeDocument/2006/relationships/image" Target="../media/image40.jpeg"/><Relationship Id="rId10" Type="http://schemas.openxmlformats.org/officeDocument/2006/relationships/image" Target="../media/image2.png"/><Relationship Id="rId19" Type="http://schemas.openxmlformats.org/officeDocument/2006/relationships/image" Target="../media/image43.jpeg"/><Relationship Id="rId4" Type="http://schemas.openxmlformats.org/officeDocument/2006/relationships/image" Target="../media/image31.jpeg"/><Relationship Id="rId9" Type="http://schemas.openxmlformats.org/officeDocument/2006/relationships/image" Target="../media/image36.jpeg"/><Relationship Id="rId14" Type="http://schemas.openxmlformats.org/officeDocument/2006/relationships/image" Target="../media/image39.jpeg"/></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53.jpeg"/><Relationship Id="rId18" Type="http://schemas.microsoft.com/office/2007/relationships/hdphoto" Target="../media/hdphoto1.wdp"/><Relationship Id="rId3" Type="http://schemas.openxmlformats.org/officeDocument/2006/relationships/image" Target="../media/image45.jpeg"/><Relationship Id="rId21" Type="http://schemas.microsoft.com/office/2007/relationships/hdphoto" Target="../media/hdphoto2.wdp"/><Relationship Id="rId7" Type="http://schemas.openxmlformats.org/officeDocument/2006/relationships/image" Target="../media/image2.png"/><Relationship Id="rId12" Type="http://schemas.openxmlformats.org/officeDocument/2006/relationships/image" Target="../media/image52.jpeg"/><Relationship Id="rId17" Type="http://schemas.openxmlformats.org/officeDocument/2006/relationships/image" Target="../media/image56.png"/><Relationship Id="rId2" Type="http://schemas.openxmlformats.org/officeDocument/2006/relationships/image" Target="../media/image44.jpeg"/><Relationship Id="rId16" Type="http://schemas.openxmlformats.org/officeDocument/2006/relationships/hyperlink" Target="https://b2b.multitech.com.cy/en/product/hp-notebook-250-g9-intel-celeron-n4500-11-28ghz4mb-2-cores-8gb-1x8gb-256gb-pcie-nvme-ssd" TargetMode="External"/><Relationship Id="rId20" Type="http://schemas.openxmlformats.org/officeDocument/2006/relationships/image" Target="../media/image58.png"/><Relationship Id="rId1" Type="http://schemas.openxmlformats.org/officeDocument/2006/relationships/slideLayout" Target="../slideLayouts/slideLayout1.xml"/><Relationship Id="rId6" Type="http://schemas.openxmlformats.org/officeDocument/2006/relationships/image" Target="../media/image48.jpeg"/><Relationship Id="rId11" Type="http://schemas.openxmlformats.org/officeDocument/2006/relationships/image" Target="../media/image51.jpeg"/><Relationship Id="rId5" Type="http://schemas.openxmlformats.org/officeDocument/2006/relationships/image" Target="../media/image47.jpeg"/><Relationship Id="rId15" Type="http://schemas.openxmlformats.org/officeDocument/2006/relationships/image" Target="../media/image55.jpeg"/><Relationship Id="rId23" Type="http://schemas.microsoft.com/office/2007/relationships/hdphoto" Target="../media/hdphoto3.wdp"/><Relationship Id="rId10" Type="http://schemas.openxmlformats.org/officeDocument/2006/relationships/image" Target="../media/image50.jpeg"/><Relationship Id="rId19" Type="http://schemas.openxmlformats.org/officeDocument/2006/relationships/image" Target="../media/image57.jpeg"/><Relationship Id="rId4" Type="http://schemas.openxmlformats.org/officeDocument/2006/relationships/image" Target="../media/image46.jpeg"/><Relationship Id="rId9" Type="http://schemas.openxmlformats.org/officeDocument/2006/relationships/image" Target="../media/image49.jpeg"/><Relationship Id="rId14" Type="http://schemas.openxmlformats.org/officeDocument/2006/relationships/image" Target="../media/image54.png"/><Relationship Id="rId22" Type="http://schemas.openxmlformats.org/officeDocument/2006/relationships/image" Target="../media/image59.png"/></Relationships>
</file>

<file path=ppt/slides/_rels/slide5.xml.rels><?xml version="1.0" encoding="UTF-8" standalone="yes"?>
<Relationships xmlns="http://schemas.openxmlformats.org/package/2006/relationships"><Relationship Id="rId8" Type="http://schemas.openxmlformats.org/officeDocument/2006/relationships/image" Target="../media/image65.jpeg"/><Relationship Id="rId13" Type="http://schemas.openxmlformats.org/officeDocument/2006/relationships/hyperlink" Target="https://b2b.multitech.com.cy/en/product/hp-notebook-elitebook-660-g11-intel-ultra-5-125u-ai-36-43ghz12mb-12-cores-16gb-1x16gb-512gb" TargetMode="External"/><Relationship Id="rId18" Type="http://schemas.openxmlformats.org/officeDocument/2006/relationships/image" Target="../media/image72.jpeg"/><Relationship Id="rId3" Type="http://schemas.openxmlformats.org/officeDocument/2006/relationships/image" Target="../media/image60.jpeg"/><Relationship Id="rId7" Type="http://schemas.openxmlformats.org/officeDocument/2006/relationships/image" Target="../media/image64.jpeg"/><Relationship Id="rId12" Type="http://schemas.openxmlformats.org/officeDocument/2006/relationships/image" Target="../media/image67.jpeg"/><Relationship Id="rId17" Type="http://schemas.openxmlformats.org/officeDocument/2006/relationships/image" Target="../media/image71.jpeg"/><Relationship Id="rId2" Type="http://schemas.openxmlformats.org/officeDocument/2006/relationships/notesSlide" Target="../notesSlides/notesSlide1.xml"/><Relationship Id="rId16" Type="http://schemas.openxmlformats.org/officeDocument/2006/relationships/image" Target="../media/image70.jpeg"/><Relationship Id="rId1" Type="http://schemas.openxmlformats.org/officeDocument/2006/relationships/slideLayout" Target="../slideLayouts/slideLayout1.xml"/><Relationship Id="rId6" Type="http://schemas.openxmlformats.org/officeDocument/2006/relationships/image" Target="../media/image63.jpeg"/><Relationship Id="rId11" Type="http://schemas.openxmlformats.org/officeDocument/2006/relationships/image" Target="../media/image3.png"/><Relationship Id="rId5" Type="http://schemas.openxmlformats.org/officeDocument/2006/relationships/image" Target="../media/image62.jpeg"/><Relationship Id="rId15" Type="http://schemas.openxmlformats.org/officeDocument/2006/relationships/image" Target="../media/image69.jpeg"/><Relationship Id="rId10" Type="http://schemas.openxmlformats.org/officeDocument/2006/relationships/image" Target="../media/image2.png"/><Relationship Id="rId4" Type="http://schemas.openxmlformats.org/officeDocument/2006/relationships/image" Target="../media/image61.jpeg"/><Relationship Id="rId9" Type="http://schemas.openxmlformats.org/officeDocument/2006/relationships/image" Target="../media/image66.jpeg"/><Relationship Id="rId14" Type="http://schemas.openxmlformats.org/officeDocument/2006/relationships/image" Target="../media/image68.jpeg"/></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79.jpeg"/><Relationship Id="rId18" Type="http://schemas.openxmlformats.org/officeDocument/2006/relationships/image" Target="../media/image83.jpeg"/><Relationship Id="rId3" Type="http://schemas.openxmlformats.org/officeDocument/2006/relationships/image" Target="../media/image73.jpeg"/><Relationship Id="rId21" Type="http://schemas.openxmlformats.org/officeDocument/2006/relationships/image" Target="../media/image86.jpeg"/><Relationship Id="rId7" Type="http://schemas.openxmlformats.org/officeDocument/2006/relationships/image" Target="../media/image76.jpeg"/><Relationship Id="rId12" Type="http://schemas.openxmlformats.org/officeDocument/2006/relationships/hyperlink" Target="https://b2b.multitech.com.cy/en/product/hp-plotter-designjet-t630-36-a0-print-30-secpage-76-a1-prints-hour-2400-x-1200-dpi-stand" TargetMode="External"/><Relationship Id="rId17" Type="http://schemas.openxmlformats.org/officeDocument/2006/relationships/hyperlink" Target="https://b2b.multitech.com.cy/en/product/hp-printer-all-one-laser-monochrome-enterprise-m528f-a4-print-scan-copy-fax-43ppm-1200-x" TargetMode="External"/><Relationship Id="rId25" Type="http://schemas.microsoft.com/office/2007/relationships/hdphoto" Target="../media/hdphoto4.wdp"/><Relationship Id="rId2" Type="http://schemas.openxmlformats.org/officeDocument/2006/relationships/notesSlide" Target="../notesSlides/notesSlide2.xml"/><Relationship Id="rId16" Type="http://schemas.openxmlformats.org/officeDocument/2006/relationships/image" Target="../media/image82.jpeg"/><Relationship Id="rId20" Type="http://schemas.openxmlformats.org/officeDocument/2006/relationships/image" Target="../media/image85.jpeg"/><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78.png"/><Relationship Id="rId24" Type="http://schemas.openxmlformats.org/officeDocument/2006/relationships/image" Target="../media/image89.png"/><Relationship Id="rId5" Type="http://schemas.openxmlformats.org/officeDocument/2006/relationships/image" Target="../media/image75.jpeg"/><Relationship Id="rId15" Type="http://schemas.openxmlformats.org/officeDocument/2006/relationships/image" Target="../media/image81.jpeg"/><Relationship Id="rId23" Type="http://schemas.openxmlformats.org/officeDocument/2006/relationships/image" Target="../media/image88.jpeg"/><Relationship Id="rId10" Type="http://schemas.openxmlformats.org/officeDocument/2006/relationships/hyperlink" Target="https://b2b.multitech.com.cy/en/product/hp-plotter-designjet-t630-24-a1-print-30-secpage-76-a1-prints-hour-2400-x-1200-dpi-1gb-stand" TargetMode="External"/><Relationship Id="rId19" Type="http://schemas.openxmlformats.org/officeDocument/2006/relationships/image" Target="../media/image84.jpeg"/><Relationship Id="rId4" Type="http://schemas.openxmlformats.org/officeDocument/2006/relationships/image" Target="../media/image74.jpeg"/><Relationship Id="rId9" Type="http://schemas.openxmlformats.org/officeDocument/2006/relationships/image" Target="../media/image77.jpeg"/><Relationship Id="rId14" Type="http://schemas.openxmlformats.org/officeDocument/2006/relationships/image" Target="../media/image80.jpeg"/><Relationship Id="rId22" Type="http://schemas.openxmlformats.org/officeDocument/2006/relationships/image" Target="../media/image87.jpeg"/></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4" name="Picture 2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558225" y="2658344"/>
            <a:ext cx="1103284" cy="933184"/>
          </a:xfrm>
          <a:prstGeom prst="rect">
            <a:avLst/>
          </a:prstGeom>
        </p:spPr>
      </p:pic>
      <p:pic>
        <p:nvPicPr>
          <p:cNvPr id="106" name="Picture 105" descr="A close up of a building&#10;&#10;Description automatically generated">
            <a:extLst>
              <a:ext uri="{FF2B5EF4-FFF2-40B4-BE49-F238E27FC236}">
                <a16:creationId xmlns:a16="http://schemas.microsoft.com/office/drawing/2014/main" id="{21C402B8-88C9-49A4-ADDA-25A3799AA08D}"/>
              </a:ext>
            </a:extLst>
          </p:cNvPr>
          <p:cNvPicPr>
            <a:picLocks noChangeAspect="1"/>
          </p:cNvPicPr>
          <p:nvPr/>
        </p:nvPicPr>
        <p:blipFill>
          <a:blip r:embed="rId4" cstate="email">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1641666" y="-1223"/>
            <a:ext cx="1577001" cy="907605"/>
          </a:xfrm>
          <a:prstGeom prst="rect">
            <a:avLst/>
          </a:prstGeom>
        </p:spPr>
      </p:pic>
      <p:sp>
        <p:nvSpPr>
          <p:cNvPr id="75" name="Rectangle 74"/>
          <p:cNvSpPr/>
          <p:nvPr/>
        </p:nvSpPr>
        <p:spPr>
          <a:xfrm>
            <a:off x="1631000" y="423774"/>
            <a:ext cx="1612151" cy="200055"/>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Retail File July 2025 Page 1/6 </a:t>
            </a:r>
          </a:p>
        </p:txBody>
      </p:sp>
      <p:sp>
        <p:nvSpPr>
          <p:cNvPr id="112" name="TextBox 111"/>
          <p:cNvSpPr txBox="1"/>
          <p:nvPr/>
        </p:nvSpPr>
        <p:spPr>
          <a:xfrm>
            <a:off x="1607736" y="-23938"/>
            <a:ext cx="1285863" cy="369332"/>
          </a:xfrm>
          <a:prstGeom prst="rect">
            <a:avLst/>
          </a:prstGeom>
          <a:noFill/>
        </p:spPr>
        <p:txBody>
          <a:bodyPr wrap="square" rtlCol="0">
            <a:spAutoFit/>
          </a:bodyPr>
          <a:lstStyle/>
          <a:p>
            <a:r>
              <a:rPr lang="en-GB" sz="900" dirty="0">
                <a:latin typeface="HP Simplified" panose="020B0604020204020204" pitchFamily="34" charset="0"/>
              </a:rPr>
              <a:t>HP Home and Envy Notebooks</a:t>
            </a:r>
          </a:p>
        </p:txBody>
      </p:sp>
      <p:sp>
        <p:nvSpPr>
          <p:cNvPr id="66" name="Rectangle 65"/>
          <p:cNvSpPr/>
          <p:nvPr/>
        </p:nvSpPr>
        <p:spPr>
          <a:xfrm>
            <a:off x="8709" y="6392517"/>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P Simplified" panose="020B0604020204020204" pitchFamily="34" charset="0"/>
            </a:endParaRPr>
          </a:p>
        </p:txBody>
      </p:sp>
      <p:cxnSp>
        <p:nvCxnSpPr>
          <p:cNvPr id="62" name="Straight Connector 61">
            <a:extLst>
              <a:ext uri="{FF2B5EF4-FFF2-40B4-BE49-F238E27FC236}">
                <a16:creationId xmlns:a16="http://schemas.microsoft.com/office/drawing/2014/main" id="{F076D8FB-7A6A-85C4-AD31-F83E7E99CEEB}"/>
              </a:ext>
            </a:extLst>
          </p:cNvPr>
          <p:cNvCxnSpPr/>
          <p:nvPr/>
        </p:nvCxnSpPr>
        <p:spPr>
          <a:xfrm flipH="1">
            <a:off x="6502182" y="49922"/>
            <a:ext cx="3870" cy="626334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B291C2AE-B4C7-84FB-434E-23755162E2B4}"/>
              </a:ext>
            </a:extLst>
          </p:cNvPr>
          <p:cNvCxnSpPr/>
          <p:nvPr/>
        </p:nvCxnSpPr>
        <p:spPr>
          <a:xfrm flipH="1">
            <a:off x="3164715" y="943460"/>
            <a:ext cx="47011" cy="534307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7654327" y="2842311"/>
            <a:ext cx="2284214" cy="553998"/>
          </a:xfrm>
          <a:prstGeom prst="rect">
            <a:avLst/>
          </a:prstGeom>
          <a:noFill/>
        </p:spPr>
        <p:txBody>
          <a:bodyPr wrap="square" rtlCol="0">
            <a:spAutoFit/>
          </a:bodyPr>
          <a:lstStyle/>
          <a:p>
            <a:pPr>
              <a:spcBef>
                <a:spcPct val="0"/>
              </a:spcBef>
            </a:pPr>
            <a:r>
              <a:rPr lang="en-US" sz="750" dirty="0">
                <a:latin typeface="HP Simplified" panose="020B0604020204020204" pitchFamily="34" charset="0"/>
              </a:rPr>
              <a:t>7P364EA HP NOTEBOOK </a:t>
            </a:r>
            <a:r>
              <a:rPr lang="en-US" sz="750" b="1" dirty="0">
                <a:latin typeface="HP Simplified" panose="020B0604020204020204" pitchFamily="34" charset="0"/>
              </a:rPr>
              <a:t>15-FD0012NV</a:t>
            </a:r>
            <a:r>
              <a:rPr lang="en-US" sz="750" dirty="0">
                <a:latin typeface="HP Simplified" panose="020B0604020204020204" pitchFamily="34" charset="0"/>
              </a:rPr>
              <a:t>, INTEL I3-1315U 3.3-4.5GHz /10MB, 6 CORES, 8GB, 512GB PCIe SSD, INTEL IRIS XE GRAPHICS, 15.6'' FHD, WIN 11 HOME, 2YW, MOONLIGHT BLUE, </a:t>
            </a:r>
            <a:r>
              <a:rPr lang="en-US" sz="750" dirty="0">
                <a:solidFill>
                  <a:srgbClr val="FF0000"/>
                </a:solidFill>
                <a:latin typeface="HP Simplified" panose="020B0604020204020204" pitchFamily="34" charset="0"/>
              </a:rPr>
              <a:t>837 </a:t>
            </a:r>
            <a:r>
              <a:rPr lang="en-US" altLang="en-US"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sp>
        <p:nvSpPr>
          <p:cNvPr id="83" name="TextBox 82">
            <a:extLst>
              <a:ext uri="{FF2B5EF4-FFF2-40B4-BE49-F238E27FC236}">
                <a16:creationId xmlns:a16="http://schemas.microsoft.com/office/drawing/2014/main" id="{F840BE8A-B30B-EDCA-1D99-5D16FB964F31}"/>
              </a:ext>
            </a:extLst>
          </p:cNvPr>
          <p:cNvSpPr txBox="1"/>
          <p:nvPr/>
        </p:nvSpPr>
        <p:spPr>
          <a:xfrm>
            <a:off x="141880" y="1422885"/>
            <a:ext cx="1688802" cy="792525"/>
          </a:xfrm>
          <a:prstGeom prst="rect">
            <a:avLst/>
          </a:prstGeom>
          <a:noFill/>
        </p:spPr>
        <p:txBody>
          <a:bodyPr wrap="square" rtlCol="0">
            <a:spAutoFit/>
          </a:bodyPr>
          <a:lstStyle/>
          <a:p>
            <a:pPr>
              <a:spcBef>
                <a:spcPct val="0"/>
              </a:spcBef>
            </a:pPr>
            <a:r>
              <a:rPr lang="en-US" sz="750" dirty="0">
                <a:latin typeface="HP Simplified" panose="020B0604020204020204" pitchFamily="34" charset="0"/>
              </a:rPr>
              <a:t>72V30EA HP NOTEBOOK </a:t>
            </a:r>
            <a:r>
              <a:rPr lang="en-US" sz="750" b="1" dirty="0">
                <a:latin typeface="HP Simplified" panose="020B0604020204020204" pitchFamily="34" charset="0"/>
              </a:rPr>
              <a:t>STREAM 11-AK0002NV</a:t>
            </a:r>
            <a:r>
              <a:rPr lang="en-US" sz="750" dirty="0">
                <a:latin typeface="HP Simplified" panose="020B0604020204020204" pitchFamily="34" charset="0"/>
              </a:rPr>
              <a:t>,  INTEL CELERON N4120 1.1-2.6GHz/4MB, 4 CORES, 4GB, 64GB EMMC, UHD GRAPHICS,11.6' HD, WIN 11 HOME, 2YW, ROYAL BLUE,  </a:t>
            </a:r>
            <a:r>
              <a:rPr lang="en-US" sz="750" dirty="0">
                <a:solidFill>
                  <a:srgbClr val="FF0000"/>
                </a:solidFill>
                <a:latin typeface="HP Simplified" panose="020B0604020204020204" pitchFamily="34" charset="0"/>
              </a:rPr>
              <a:t>300 </a:t>
            </a:r>
            <a:r>
              <a:rPr lang="en-US" altLang="en-US"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a:p>
            <a:pPr>
              <a:spcBef>
                <a:spcPct val="0"/>
              </a:spcBef>
            </a:pPr>
            <a:endParaRPr lang="en-US" altLang="en-US" sz="800" i="1" dirty="0">
              <a:solidFill>
                <a:srgbClr val="92D050"/>
              </a:solidFill>
              <a:latin typeface="Calibri" panose="020F0502020204030204" pitchFamily="34" charset="0"/>
              <a:ea typeface="Calibri" panose="020F0502020204030204" pitchFamily="34" charset="0"/>
            </a:endParaRPr>
          </a:p>
        </p:txBody>
      </p:sp>
      <p:sp>
        <p:nvSpPr>
          <p:cNvPr id="93" name="TextBox 92">
            <a:extLst>
              <a:ext uri="{FF2B5EF4-FFF2-40B4-BE49-F238E27FC236}">
                <a16:creationId xmlns:a16="http://schemas.microsoft.com/office/drawing/2014/main" id="{699971EC-37BF-63DF-F505-193D42EB8478}"/>
              </a:ext>
            </a:extLst>
          </p:cNvPr>
          <p:cNvSpPr txBox="1"/>
          <p:nvPr/>
        </p:nvSpPr>
        <p:spPr>
          <a:xfrm>
            <a:off x="1852" y="897928"/>
            <a:ext cx="3215165" cy="446276"/>
          </a:xfrm>
          <a:prstGeom prst="rect">
            <a:avLst/>
          </a:prstGeom>
          <a:noFill/>
        </p:spPr>
        <p:txBody>
          <a:bodyPr wrap="square">
            <a:spAutoFit/>
          </a:bodyPr>
          <a:lstStyle/>
          <a:p>
            <a:pPr fontAlgn="base"/>
            <a:r>
              <a:rPr lang="en-US" sz="700" dirty="0">
                <a:solidFill>
                  <a:schemeClr val="tx1">
                    <a:lumMod val="50000"/>
                    <a:lumOff val="50000"/>
                  </a:schemeClr>
                </a:solidFill>
                <a:latin typeface="HP Simplified" panose="020B0604020204020204" pitchFamily="34" charset="0"/>
              </a:rPr>
              <a:t>Between home, school, and work your mobile life demands a PC that just doesn’t quit</a:t>
            </a:r>
            <a:r>
              <a:rPr lang="en-US" sz="750" dirty="0">
                <a:solidFill>
                  <a:schemeClr val="tx1">
                    <a:lumMod val="50000"/>
                    <a:lumOff val="50000"/>
                  </a:schemeClr>
                </a:solidFill>
                <a:latin typeface="HP Simplified" panose="020B0604020204020204" pitchFamily="34" charset="0"/>
              </a:rPr>
              <a:t>. </a:t>
            </a:r>
            <a:r>
              <a:rPr lang="en-US" sz="700" dirty="0">
                <a:solidFill>
                  <a:schemeClr val="bg2">
                    <a:lumMod val="50000"/>
                  </a:schemeClr>
                </a:solidFill>
                <a:latin typeface="HP Simplified" panose="020B0604020204020204" pitchFamily="34" charset="0"/>
              </a:rPr>
              <a:t>With up to 13 hours of battery life, the </a:t>
            </a:r>
            <a:r>
              <a:rPr lang="en-US" sz="800" b="1" dirty="0">
                <a:solidFill>
                  <a:schemeClr val="accent6"/>
                </a:solidFill>
                <a:latin typeface="HP Simplified" panose="020B0604020204020204" pitchFamily="34" charset="0"/>
              </a:rPr>
              <a:t>HP Stream 11.6’’ </a:t>
            </a:r>
            <a:r>
              <a:rPr lang="en-US" sz="700" dirty="0">
                <a:solidFill>
                  <a:schemeClr val="bg2">
                    <a:lumMod val="50000"/>
                  </a:schemeClr>
                </a:solidFill>
                <a:latin typeface="HP Simplified" panose="020B0604020204020204" pitchFamily="34" charset="0"/>
              </a:rPr>
              <a:t>does everything your smartphone can’t. </a:t>
            </a:r>
            <a:endParaRPr lang="en-GB" sz="700" i="0" dirty="0">
              <a:solidFill>
                <a:schemeClr val="bg2">
                  <a:lumMod val="50000"/>
                </a:schemeClr>
              </a:solidFill>
              <a:effectLst/>
              <a:latin typeface="HP Simplified" panose="020B0604020204020204" pitchFamily="34" charset="0"/>
            </a:endParaRPr>
          </a:p>
        </p:txBody>
      </p:sp>
      <p:cxnSp>
        <p:nvCxnSpPr>
          <p:cNvPr id="94" name="Straight Connector 93">
            <a:extLst>
              <a:ext uri="{FF2B5EF4-FFF2-40B4-BE49-F238E27FC236}">
                <a16:creationId xmlns:a16="http://schemas.microsoft.com/office/drawing/2014/main" id="{34132449-9477-11EA-FA6A-EC75D0F4E93E}"/>
              </a:ext>
            </a:extLst>
          </p:cNvPr>
          <p:cNvCxnSpPr/>
          <p:nvPr/>
        </p:nvCxnSpPr>
        <p:spPr>
          <a:xfrm flipV="1">
            <a:off x="41736" y="2511725"/>
            <a:ext cx="313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6544805" y="104830"/>
            <a:ext cx="3390520" cy="646331"/>
          </a:xfrm>
          <a:prstGeom prst="rect">
            <a:avLst/>
          </a:prstGeom>
        </p:spPr>
        <p:txBody>
          <a:bodyPr wrap="square">
            <a:spAutoFit/>
          </a:bodyPr>
          <a:lstStyle/>
          <a:p>
            <a:r>
              <a:rPr lang="en-GB" sz="800" b="1" dirty="0">
                <a:solidFill>
                  <a:schemeClr val="accent6"/>
                </a:solidFill>
                <a:latin typeface="HP Simplified" panose="020B0604020204020204" pitchFamily="34" charset="0"/>
              </a:rPr>
              <a:t>The HP 15.6" Laptop PC </a:t>
            </a:r>
            <a:r>
              <a:rPr lang="en-GB" sz="700" dirty="0">
                <a:solidFill>
                  <a:schemeClr val="tx1">
                    <a:lumMod val="50000"/>
                    <a:lumOff val="50000"/>
                  </a:schemeClr>
                </a:solidFill>
                <a:latin typeface="HP Simplified" panose="020B0604020204020204" pitchFamily="34" charset="0"/>
              </a:rPr>
              <a:t>empowers you to do more with the reliable power of an Intel® Processor &amp; AMD Processor plus ample storage, and powerful graphics in a sleek, thoughtfully designed device. Created for wherever the day takes you and built with ocean-bound and post-consumer recycled plastics, it’s easy to show some love for the planet.</a:t>
            </a:r>
            <a:endParaRPr lang="en-US" sz="700" dirty="0">
              <a:solidFill>
                <a:schemeClr val="tx1">
                  <a:lumMod val="50000"/>
                  <a:lumOff val="50000"/>
                </a:schemeClr>
              </a:solidFill>
              <a:latin typeface="HP Simplified" panose="020B0604020204020204" pitchFamily="34" charset="0"/>
            </a:endParaRPr>
          </a:p>
        </p:txBody>
      </p:sp>
      <p:sp>
        <p:nvSpPr>
          <p:cNvPr id="103" name="TextBox 102">
            <a:extLst>
              <a:ext uri="{FF2B5EF4-FFF2-40B4-BE49-F238E27FC236}">
                <a16:creationId xmlns:a16="http://schemas.microsoft.com/office/drawing/2014/main" id="{E041B693-9488-437C-AF0F-FBE7D82A3B09}"/>
              </a:ext>
            </a:extLst>
          </p:cNvPr>
          <p:cNvSpPr txBox="1"/>
          <p:nvPr/>
        </p:nvSpPr>
        <p:spPr>
          <a:xfrm>
            <a:off x="6561894" y="3937752"/>
            <a:ext cx="1805052" cy="207749"/>
          </a:xfrm>
          <a:prstGeom prst="rect">
            <a:avLst/>
          </a:prstGeom>
          <a:noFill/>
        </p:spPr>
        <p:txBody>
          <a:bodyPr wrap="square">
            <a:spAutoFit/>
          </a:bodyPr>
          <a:lstStyle/>
          <a:p>
            <a:r>
              <a:rPr lang="en-GB" sz="750" dirty="0">
                <a:solidFill>
                  <a:schemeClr val="tx1">
                    <a:lumMod val="50000"/>
                    <a:lumOff val="50000"/>
                  </a:schemeClr>
                </a:solidFill>
                <a:latin typeface="HP Simplified" panose="020B0604020204020204" pitchFamily="34" charset="0"/>
              </a:rPr>
              <a:t>HP MOUSE WIRELESS  Z3700</a:t>
            </a:r>
            <a:endParaRPr lang="x-none" sz="750" dirty="0">
              <a:solidFill>
                <a:schemeClr val="tx1">
                  <a:lumMod val="50000"/>
                  <a:lumOff val="50000"/>
                </a:schemeClr>
              </a:solidFill>
              <a:latin typeface="HP Simplified" panose="020B0604020204020204" pitchFamily="34" charset="0"/>
            </a:endParaRPr>
          </a:p>
        </p:txBody>
      </p:sp>
      <p:pic>
        <p:nvPicPr>
          <p:cNvPr id="107" name="Picture 106">
            <a:extLst>
              <a:ext uri="{FF2B5EF4-FFF2-40B4-BE49-F238E27FC236}">
                <a16:creationId xmlns:a16="http://schemas.microsoft.com/office/drawing/2014/main" id="{96692CBB-419D-7D1E-903C-10708BE89A57}"/>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930347" y="26648"/>
            <a:ext cx="252000" cy="252000"/>
          </a:xfrm>
          <a:prstGeom prst="rect">
            <a:avLst/>
          </a:prstGeom>
        </p:spPr>
      </p:pic>
      <p:pic>
        <p:nvPicPr>
          <p:cNvPr id="108" name="Picture 10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3374947" y="4041734"/>
            <a:ext cx="1135546" cy="710340"/>
          </a:xfrm>
          <a:prstGeom prst="rect">
            <a:avLst/>
          </a:prstGeom>
        </p:spPr>
      </p:pic>
      <p:sp>
        <p:nvSpPr>
          <p:cNvPr id="109" name="Rectangle 108"/>
          <p:cNvSpPr/>
          <p:nvPr/>
        </p:nvSpPr>
        <p:spPr>
          <a:xfrm>
            <a:off x="4596749" y="4071113"/>
            <a:ext cx="1904067" cy="677108"/>
          </a:xfrm>
          <a:prstGeom prst="rect">
            <a:avLst/>
          </a:prstGeom>
        </p:spPr>
        <p:txBody>
          <a:bodyPr wrap="square">
            <a:spAutoFit/>
          </a:bodyPr>
          <a:lstStyle/>
          <a:p>
            <a:pPr>
              <a:spcBef>
                <a:spcPct val="0"/>
              </a:spcBef>
            </a:pPr>
            <a:r>
              <a:rPr lang="en-US" sz="750" dirty="0">
                <a:latin typeface="HP Simplified" panose="020B0604020204020204" pitchFamily="34" charset="0"/>
              </a:rPr>
              <a:t>588Q2B HP PRINTER ALL IN ONE INKJET COLOR </a:t>
            </a:r>
            <a:r>
              <a:rPr lang="en-US" sz="750" b="1" dirty="0">
                <a:latin typeface="HP Simplified" panose="020B0604020204020204" pitchFamily="34" charset="0"/>
              </a:rPr>
              <a:t>DESKJET HOME 2821e </a:t>
            </a:r>
            <a:r>
              <a:rPr lang="en-US" sz="750" dirty="0">
                <a:latin typeface="HP Simplified" panose="020B0604020204020204" pitchFamily="34" charset="0"/>
              </a:rPr>
              <a:t>HP+ </a:t>
            </a:r>
            <a:r>
              <a:rPr lang="en-US" sz="750" b="1" dirty="0">
                <a:latin typeface="HP Simplified" panose="020B0604020204020204" pitchFamily="34" charset="0"/>
              </a:rPr>
              <a:t>A4</a:t>
            </a:r>
            <a:r>
              <a:rPr lang="en-US" sz="750" dirty="0">
                <a:latin typeface="HP Simplified" panose="020B0604020204020204" pitchFamily="34" charset="0"/>
              </a:rPr>
              <a:t>, PRINT, SCAN COPY, 7PPM (B), 5PPM (C), DC:1K, 60P INPUT TRAY, AIR PRINT, USB, WIFI, 1YW </a:t>
            </a:r>
            <a:r>
              <a:rPr lang="en-US" sz="750" dirty="0">
                <a:solidFill>
                  <a:srgbClr val="FF0000"/>
                </a:solidFill>
                <a:latin typeface="HP Simplified" panose="020B0604020204020204" pitchFamily="34" charset="0"/>
              </a:rPr>
              <a:t>43 € </a:t>
            </a:r>
            <a:endParaRPr lang="en-GB" sz="800" i="1" dirty="0">
              <a:solidFill>
                <a:srgbClr val="92D050"/>
              </a:solidFill>
              <a:ea typeface="Calibri" panose="020F0502020204030204" pitchFamily="34" charset="0"/>
            </a:endParaRPr>
          </a:p>
        </p:txBody>
      </p:sp>
      <p:sp>
        <p:nvSpPr>
          <p:cNvPr id="95" name="TextBox 34"/>
          <p:cNvSpPr txBox="1">
            <a:spLocks noChangeArrowheads="1"/>
          </p:cNvSpPr>
          <p:nvPr/>
        </p:nvSpPr>
        <p:spPr bwMode="auto">
          <a:xfrm>
            <a:off x="8874507" y="4399883"/>
            <a:ext cx="143479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marL="0" indent="0" fontAlgn="ctr"/>
            <a:r>
              <a:rPr lang="en-GB" sz="700" dirty="0">
                <a:latin typeface="HP Simplified" panose="020B0604020204020204" pitchFamily="34" charset="0"/>
              </a:rPr>
              <a:t>V0L82AA</a:t>
            </a:r>
            <a:r>
              <a:rPr lang="en-GB" sz="800" dirty="0"/>
              <a:t> </a:t>
            </a:r>
            <a:r>
              <a:rPr lang="en-US" altLang="en-US" sz="700" dirty="0">
                <a:latin typeface="HP Simplified" panose="020B0604020204020204" pitchFamily="34" charset="0"/>
              </a:rPr>
              <a:t>RED, </a:t>
            </a:r>
            <a:r>
              <a:rPr lang="en-GB" altLang="en-US" sz="700" dirty="0">
                <a:solidFill>
                  <a:srgbClr val="FF0000"/>
                </a:solidFill>
                <a:latin typeface="HP Simplified" panose="020B0604020204020204" pitchFamily="34" charset="0"/>
              </a:rPr>
              <a:t>20 €</a:t>
            </a:r>
          </a:p>
          <a:p>
            <a:pPr fontAlgn="ctr"/>
            <a:r>
              <a:rPr lang="en-GB" sz="700" dirty="0">
                <a:latin typeface="HP Simplified" panose="020B0604020204020204" pitchFamily="34" charset="0"/>
              </a:rPr>
              <a:t>X7Q43AA</a:t>
            </a:r>
            <a:r>
              <a:rPr lang="en-GB" sz="800" dirty="0"/>
              <a:t> </a:t>
            </a:r>
            <a:r>
              <a:rPr lang="en-US" sz="700" dirty="0">
                <a:latin typeface="HP Simplified" panose="020B0604020204020204" pitchFamily="34" charset="0"/>
              </a:rPr>
              <a:t>GOLD, </a:t>
            </a:r>
            <a:r>
              <a:rPr lang="en-US" sz="700" dirty="0">
                <a:solidFill>
                  <a:srgbClr val="FF0000"/>
                </a:solidFill>
                <a:latin typeface="HP Simplified" panose="020B0604020204020204" pitchFamily="34" charset="0"/>
              </a:rPr>
              <a:t>25 €</a:t>
            </a:r>
          </a:p>
        </p:txBody>
      </p:sp>
      <p:sp>
        <p:nvSpPr>
          <p:cNvPr id="113" name="Rectangle 112"/>
          <p:cNvSpPr/>
          <p:nvPr/>
        </p:nvSpPr>
        <p:spPr>
          <a:xfrm>
            <a:off x="7864436" y="4043906"/>
            <a:ext cx="1266693" cy="523220"/>
          </a:xfrm>
          <a:prstGeom prst="rect">
            <a:avLst/>
          </a:prstGeom>
        </p:spPr>
        <p:txBody>
          <a:bodyPr wrap="none">
            <a:spAutoFit/>
          </a:bodyPr>
          <a:lstStyle/>
          <a:p>
            <a:pPr fontAlgn="ctr"/>
            <a:r>
              <a:rPr lang="en-US" altLang="en-US" sz="700" dirty="0">
                <a:latin typeface="HP Simplified" panose="020B0604020204020204" pitchFamily="34" charset="0"/>
              </a:rPr>
              <a:t>7UH88AA LUMIERE BLUE </a:t>
            </a:r>
            <a:r>
              <a:rPr lang="en-US" altLang="en-US" sz="700" dirty="0">
                <a:solidFill>
                  <a:srgbClr val="FF0000"/>
                </a:solidFill>
                <a:latin typeface="HP Simplified" panose="020B0604020204020204" pitchFamily="34" charset="0"/>
              </a:rPr>
              <a:t>20 €</a:t>
            </a:r>
          </a:p>
          <a:p>
            <a:pPr fontAlgn="ctr"/>
            <a:r>
              <a:rPr lang="en-US" sz="700" dirty="0">
                <a:latin typeface="HP Simplified" panose="020B0604020204020204" pitchFamily="34" charset="0"/>
              </a:rPr>
              <a:t>171D8AA WHITE, </a:t>
            </a:r>
            <a:r>
              <a:rPr lang="en-US" sz="700" dirty="0">
                <a:solidFill>
                  <a:srgbClr val="FF0000"/>
                </a:solidFill>
                <a:latin typeface="HP Simplified" panose="020B0604020204020204" pitchFamily="34" charset="0"/>
              </a:rPr>
              <a:t>20 </a:t>
            </a:r>
            <a:r>
              <a:rPr lang="en-US" altLang="en-US" sz="700" dirty="0">
                <a:solidFill>
                  <a:srgbClr val="FF0000"/>
                </a:solidFill>
                <a:latin typeface="HP Simplified" panose="020B0604020204020204" pitchFamily="34" charset="0"/>
              </a:rPr>
              <a:t>€</a:t>
            </a:r>
          </a:p>
          <a:p>
            <a:pPr fontAlgn="ctr"/>
            <a:r>
              <a:rPr lang="en-US" altLang="en-US" sz="700" dirty="0">
                <a:latin typeface="HP Simplified" panose="020B0604020204020204" pitchFamily="34" charset="0"/>
              </a:rPr>
              <a:t>758A9AA SILVER,</a:t>
            </a:r>
            <a:r>
              <a:rPr lang="en-US" altLang="en-US" sz="700" dirty="0">
                <a:solidFill>
                  <a:srgbClr val="FF0000"/>
                </a:solidFill>
                <a:latin typeface="HP Simplified" panose="020B0604020204020204" pitchFamily="34" charset="0"/>
              </a:rPr>
              <a:t> 25 €</a:t>
            </a:r>
          </a:p>
          <a:p>
            <a:pPr fontAlgn="ctr"/>
            <a:r>
              <a:rPr lang="en-US" altLang="en-US" sz="700" dirty="0">
                <a:latin typeface="HP Simplified" panose="020B0604020204020204" pitchFamily="34" charset="0"/>
              </a:rPr>
              <a:t>758A8AA BLACK, </a:t>
            </a:r>
            <a:r>
              <a:rPr lang="en-US" altLang="en-US" sz="700" dirty="0">
                <a:solidFill>
                  <a:srgbClr val="FF0000"/>
                </a:solidFill>
                <a:latin typeface="HP Simplified" panose="020B0604020204020204" pitchFamily="34" charset="0"/>
              </a:rPr>
              <a:t>25 €</a:t>
            </a:r>
          </a:p>
        </p:txBody>
      </p:sp>
      <p:pic>
        <p:nvPicPr>
          <p:cNvPr id="8" name="Picture 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2012984" y="1421647"/>
            <a:ext cx="1094266" cy="778829"/>
          </a:xfrm>
          <a:prstGeom prst="rect">
            <a:avLst/>
          </a:prstGeom>
        </p:spPr>
      </p:pic>
      <p:sp>
        <p:nvSpPr>
          <p:cNvPr id="2" name="Rectangle 1"/>
          <p:cNvSpPr/>
          <p:nvPr/>
        </p:nvSpPr>
        <p:spPr>
          <a:xfrm>
            <a:off x="7685533" y="4538885"/>
            <a:ext cx="1335582" cy="200055"/>
          </a:xfrm>
          <a:prstGeom prst="rect">
            <a:avLst/>
          </a:prstGeom>
        </p:spPr>
        <p:txBody>
          <a:bodyPr wrap="square">
            <a:spAutoFit/>
          </a:bodyPr>
          <a:lstStyle/>
          <a:p>
            <a:pPr fontAlgn="ctr"/>
            <a:r>
              <a:rPr lang="en-GB" sz="700" dirty="0">
                <a:latin typeface="HP Simplified" panose="020B0604020204020204" pitchFamily="34" charset="0"/>
              </a:rPr>
              <a:t>4VY82AA </a:t>
            </a:r>
            <a:r>
              <a:rPr lang="en-GB" altLang="en-US" sz="700" dirty="0">
                <a:latin typeface="HP Simplified" panose="020B0604020204020204" pitchFamily="34" charset="0"/>
              </a:rPr>
              <a:t>WHITE/PINK, </a:t>
            </a:r>
            <a:r>
              <a:rPr lang="en-GB" altLang="en-US" sz="700" dirty="0">
                <a:solidFill>
                  <a:srgbClr val="FF0000"/>
                </a:solidFill>
                <a:latin typeface="HP Simplified" panose="020B0604020204020204" pitchFamily="34" charset="0"/>
              </a:rPr>
              <a:t>22 €</a:t>
            </a:r>
          </a:p>
        </p:txBody>
      </p:sp>
      <p:cxnSp>
        <p:nvCxnSpPr>
          <p:cNvPr id="145" name="Straight Connector 144">
            <a:extLst>
              <a:ext uri="{FF2B5EF4-FFF2-40B4-BE49-F238E27FC236}">
                <a16:creationId xmlns:a16="http://schemas.microsoft.com/office/drawing/2014/main" id="{CC1B24D0-AA2D-4187-43C3-5F4525908C59}"/>
              </a:ext>
            </a:extLst>
          </p:cNvPr>
          <p:cNvCxnSpPr/>
          <p:nvPr/>
        </p:nvCxnSpPr>
        <p:spPr>
          <a:xfrm>
            <a:off x="6578518" y="3718641"/>
            <a:ext cx="3146030" cy="1286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6661209" y="4229448"/>
            <a:ext cx="1142149" cy="360000"/>
          </a:xfrm>
          <a:prstGeom prst="rect">
            <a:avLst/>
          </a:prstGeom>
        </p:spPr>
      </p:pic>
      <p:pic>
        <p:nvPicPr>
          <p:cNvPr id="4098" name="Picture 2" descr="Home laptops"/>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a:stretch/>
        </p:blipFill>
        <p:spPr bwMode="auto">
          <a:xfrm>
            <a:off x="-6917" y="-3877"/>
            <a:ext cx="1648583" cy="912226"/>
          </a:xfrm>
          <a:prstGeom prst="rect">
            <a:avLst/>
          </a:prstGeom>
          <a:noFill/>
          <a:extLst>
            <a:ext uri="{909E8E84-426E-40DD-AFC4-6F175D3DCCD1}">
              <a14:hiddenFill xmlns:a14="http://schemas.microsoft.com/office/drawing/2010/main">
                <a:solidFill>
                  <a:srgbClr val="FFFFFF"/>
                </a:solidFill>
              </a14:hiddenFill>
            </a:ext>
          </a:extLst>
        </p:spPr>
      </p:pic>
      <p:sp>
        <p:nvSpPr>
          <p:cNvPr id="97" name="TextBox 96"/>
          <p:cNvSpPr txBox="1"/>
          <p:nvPr/>
        </p:nvSpPr>
        <p:spPr>
          <a:xfrm>
            <a:off x="3259102" y="5265081"/>
            <a:ext cx="1916848" cy="677108"/>
          </a:xfrm>
          <a:prstGeom prst="rect">
            <a:avLst/>
          </a:prstGeom>
          <a:noFill/>
        </p:spPr>
        <p:txBody>
          <a:bodyPr wrap="square" rtlCol="0">
            <a:spAutoFit/>
          </a:bodyPr>
          <a:lstStyle/>
          <a:p>
            <a:pPr fontAlgn="t"/>
            <a:r>
              <a:rPr lang="en-US" sz="750" dirty="0">
                <a:latin typeface="HP Simplified" panose="020B0604020204020204" pitchFamily="34" charset="0"/>
              </a:rPr>
              <a:t>474U1E9 </a:t>
            </a:r>
            <a:r>
              <a:rPr lang="en-GB" sz="750" dirty="0">
                <a:latin typeface="HP Simplified" panose="020B0604020204020204" pitchFamily="34" charset="0"/>
              </a:rPr>
              <a:t>HP MONITOR 23.8'' </a:t>
            </a:r>
            <a:r>
              <a:rPr lang="en-GB" sz="750" b="1" dirty="0">
                <a:latin typeface="HP Simplified" panose="020B0604020204020204" pitchFamily="34" charset="0"/>
              </a:rPr>
              <a:t>M24FD HOME, </a:t>
            </a:r>
            <a:r>
              <a:rPr lang="en-GB" sz="750" dirty="0">
                <a:latin typeface="HP Simplified" panose="020B0604020204020204" pitchFamily="34" charset="0"/>
              </a:rPr>
              <a:t>IPS LED, FHD 1920 X 1080, 5MS, 300 NITS, AMD FREESYNC, ANTIGLARE, TILT, DISPLAY PORT, USB TYPE-C, 2 X USB TYPE-A, HDMI, VGA, 2YW, BLACK/SILVER </a:t>
            </a:r>
            <a:r>
              <a:rPr lang="en-US" sz="750" dirty="0">
                <a:solidFill>
                  <a:srgbClr val="FF0000"/>
                </a:solidFill>
                <a:latin typeface="HP Simplified" panose="020B0604020204020204" pitchFamily="34" charset="0"/>
              </a:rPr>
              <a:t>235 € </a:t>
            </a:r>
            <a:r>
              <a:rPr lang="en-GB" sz="800" i="1" dirty="0">
                <a:solidFill>
                  <a:srgbClr val="92D050"/>
                </a:solidFill>
                <a:ea typeface="Calibri" panose="020F0502020204030204" pitchFamily="34" charset="0"/>
              </a:rPr>
              <a:t> </a:t>
            </a:r>
          </a:p>
        </p:txBody>
      </p:sp>
      <p:pic>
        <p:nvPicPr>
          <p:cNvPr id="12" name="Picture 11"/>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5266253" y="5201673"/>
            <a:ext cx="1075536" cy="771223"/>
          </a:xfrm>
          <a:prstGeom prst="rect">
            <a:avLst/>
          </a:prstGeom>
        </p:spPr>
      </p:pic>
      <p:cxnSp>
        <p:nvCxnSpPr>
          <p:cNvPr id="101" name="Straight Connector 100">
            <a:extLst>
              <a:ext uri="{FF2B5EF4-FFF2-40B4-BE49-F238E27FC236}">
                <a16:creationId xmlns:a16="http://schemas.microsoft.com/office/drawing/2014/main" id="{CC1B24D0-AA2D-4187-43C3-5F4525908C59}"/>
              </a:ext>
            </a:extLst>
          </p:cNvPr>
          <p:cNvCxnSpPr/>
          <p:nvPr/>
        </p:nvCxnSpPr>
        <p:spPr>
          <a:xfrm>
            <a:off x="3268444" y="3736705"/>
            <a:ext cx="3127561" cy="88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8702634" y="935442"/>
            <a:ext cx="1078992" cy="847344"/>
          </a:xfrm>
          <a:prstGeom prst="rect">
            <a:avLst/>
          </a:prstGeom>
        </p:spPr>
      </p:pic>
      <p:sp>
        <p:nvSpPr>
          <p:cNvPr id="110" name="Rectangle 109"/>
          <p:cNvSpPr/>
          <p:nvPr/>
        </p:nvSpPr>
        <p:spPr>
          <a:xfrm>
            <a:off x="3295070" y="925341"/>
            <a:ext cx="2037527" cy="669414"/>
          </a:xfrm>
          <a:prstGeom prst="rect">
            <a:avLst/>
          </a:prstGeom>
        </p:spPr>
        <p:txBody>
          <a:bodyPr wrap="square">
            <a:spAutoFit/>
          </a:bodyPr>
          <a:lstStyle/>
          <a:p>
            <a:pPr fontAlgn="ctr">
              <a:spcBef>
                <a:spcPct val="0"/>
              </a:spcBef>
            </a:pPr>
            <a:r>
              <a:rPr lang="en-US" sz="750" dirty="0">
                <a:latin typeface="HP Simplified" panose="020B0604020204020204" pitchFamily="34" charset="0"/>
              </a:rPr>
              <a:t>7E859EA HP NOTEBOOK </a:t>
            </a:r>
            <a:r>
              <a:rPr lang="en-US" sz="750" b="1" dirty="0">
                <a:latin typeface="HP Simplified" panose="020B0604020204020204" pitchFamily="34" charset="0"/>
              </a:rPr>
              <a:t>ENVY</a:t>
            </a:r>
            <a:r>
              <a:rPr lang="en-US" sz="750" dirty="0">
                <a:latin typeface="HP Simplified" panose="020B0604020204020204" pitchFamily="34" charset="0"/>
              </a:rPr>
              <a:t> </a:t>
            </a:r>
            <a:r>
              <a:rPr lang="en-US" sz="750" b="1" dirty="0">
                <a:latin typeface="HP Simplified" panose="020B0604020204020204" pitchFamily="34" charset="0"/>
              </a:rPr>
              <a:t>16-H0003NV</a:t>
            </a:r>
            <a:r>
              <a:rPr lang="en-US" sz="750" dirty="0">
                <a:latin typeface="HP Simplified" panose="020B0604020204020204" pitchFamily="34" charset="0"/>
              </a:rPr>
              <a:t>, INTEL i5-12500H, 2.5-4.5GHz/18MB, 12 CORES, 16GB, 512GB PCle SSD, INTEL ARC A370M 4GB, 16'' WQXGA, WIN 11 HOME, 2YW, NATURAL SILVER </a:t>
            </a:r>
            <a:r>
              <a:rPr lang="en-US" sz="750" dirty="0">
                <a:solidFill>
                  <a:srgbClr val="FF0000"/>
                </a:solidFill>
                <a:latin typeface="HP Simplified" panose="020B0604020204020204" pitchFamily="34" charset="0"/>
              </a:rPr>
              <a:t>1.264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111" name="Rectangle 110"/>
          <p:cNvSpPr/>
          <p:nvPr/>
        </p:nvSpPr>
        <p:spPr>
          <a:xfrm>
            <a:off x="3318884" y="3071397"/>
            <a:ext cx="2930015" cy="438582"/>
          </a:xfrm>
          <a:prstGeom prst="rect">
            <a:avLst/>
          </a:prstGeom>
        </p:spPr>
        <p:txBody>
          <a:bodyPr wrap="square">
            <a:spAutoFit/>
          </a:bodyPr>
          <a:lstStyle/>
          <a:p>
            <a:pPr fontAlgn="ctr">
              <a:spcBef>
                <a:spcPct val="0"/>
              </a:spcBef>
            </a:pPr>
            <a:r>
              <a:rPr lang="en-US" sz="750" dirty="0">
                <a:latin typeface="HP Simplified" panose="020B0604020204020204" pitchFamily="34" charset="0"/>
              </a:rPr>
              <a:t>6K5K6EA HP NOTEBOOK </a:t>
            </a:r>
            <a:r>
              <a:rPr lang="en-US" sz="750" b="1" dirty="0">
                <a:latin typeface="HP Simplified" panose="020B0604020204020204" pitchFamily="34" charset="0"/>
              </a:rPr>
              <a:t>ENVY</a:t>
            </a:r>
            <a:r>
              <a:rPr lang="en-US" sz="750" dirty="0">
                <a:latin typeface="HP Simplified" panose="020B0604020204020204" pitchFamily="34" charset="0"/>
              </a:rPr>
              <a:t> </a:t>
            </a:r>
            <a:r>
              <a:rPr lang="en-US" sz="750" b="1" dirty="0">
                <a:latin typeface="HP Simplified" panose="020B0604020204020204" pitchFamily="34" charset="0"/>
              </a:rPr>
              <a:t>16-H0000NV</a:t>
            </a:r>
            <a:r>
              <a:rPr lang="en-US" sz="750" dirty="0">
                <a:latin typeface="HP Simplified" panose="020B0604020204020204" pitchFamily="34" charset="0"/>
              </a:rPr>
              <a:t>, INTEL i7-12700H 3.5-4.7GHz/24MB, 14 CORES, 16GB, 512GB PCle SSD, INTEL ARC A370M 4GB, 16'' WQXGA, WIN 11 HOME, 2YW, NATURAL SILVER </a:t>
            </a:r>
            <a:r>
              <a:rPr lang="en-US" sz="750" dirty="0">
                <a:solidFill>
                  <a:srgbClr val="FF0000"/>
                </a:solidFill>
                <a:latin typeface="HP Simplified" panose="020B0604020204020204" pitchFamily="34" charset="0"/>
              </a:rPr>
              <a:t>1.413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114" name="Rectangle 113"/>
          <p:cNvSpPr/>
          <p:nvPr/>
        </p:nvSpPr>
        <p:spPr>
          <a:xfrm>
            <a:off x="4428949" y="2001205"/>
            <a:ext cx="2115856" cy="669414"/>
          </a:xfrm>
          <a:prstGeom prst="rect">
            <a:avLst/>
          </a:prstGeom>
        </p:spPr>
        <p:txBody>
          <a:bodyPr wrap="square">
            <a:spAutoFit/>
          </a:bodyPr>
          <a:lstStyle/>
          <a:p>
            <a:r>
              <a:rPr lang="en-US" sz="750" dirty="0">
                <a:latin typeface="HP Simplified" panose="020B0604020204020204" pitchFamily="34" charset="0"/>
              </a:rPr>
              <a:t>803Y4EA</a:t>
            </a:r>
            <a:r>
              <a:rPr lang="el-GR" sz="750" dirty="0">
                <a:latin typeface="HP Simplified" panose="020B0604020204020204" pitchFamily="34" charset="0"/>
              </a:rPr>
              <a:t> </a:t>
            </a:r>
            <a:r>
              <a:rPr lang="en-US" sz="750" dirty="0">
                <a:latin typeface="HP Simplified" panose="020B0604020204020204" pitchFamily="34" charset="0"/>
              </a:rPr>
              <a:t>HP NOTEBOOK </a:t>
            </a:r>
            <a:r>
              <a:rPr lang="en-US" sz="750" b="1" dirty="0">
                <a:latin typeface="HP Simplified" panose="020B0604020204020204" pitchFamily="34" charset="0"/>
              </a:rPr>
              <a:t>ENVY</a:t>
            </a:r>
            <a:r>
              <a:rPr lang="en-US" sz="750" dirty="0">
                <a:latin typeface="HP Simplified" panose="020B0604020204020204" pitchFamily="34" charset="0"/>
              </a:rPr>
              <a:t> </a:t>
            </a:r>
            <a:r>
              <a:rPr lang="en-US" sz="750" b="1" dirty="0">
                <a:latin typeface="HP Simplified" panose="020B0604020204020204" pitchFamily="34" charset="0"/>
              </a:rPr>
              <a:t>16-H1003NV</a:t>
            </a:r>
            <a:r>
              <a:rPr lang="en-US" sz="750" dirty="0">
                <a:latin typeface="HP Simplified" panose="020B0604020204020204" pitchFamily="34" charset="0"/>
              </a:rPr>
              <a:t>, INTEL i7-13700H 3.7-5.0GHz/24MB, 14 CORES, 16GB, 512GB PCle SSD, INTEL ARC  A370M 4GB, 16'' WQXGA, WIN 11 HOME, 2YW, NATURAL SILVER,  </a:t>
            </a:r>
            <a:r>
              <a:rPr lang="el-GR" sz="750" dirty="0">
                <a:solidFill>
                  <a:srgbClr val="FF0000"/>
                </a:solidFill>
                <a:latin typeface="HP Simplified" panose="020B0604020204020204" pitchFamily="34" charset="0"/>
              </a:rPr>
              <a:t>1,</a:t>
            </a:r>
            <a:r>
              <a:rPr lang="en-US" sz="750" dirty="0">
                <a:solidFill>
                  <a:srgbClr val="FF0000"/>
                </a:solidFill>
                <a:latin typeface="HP Simplified" panose="020B0604020204020204" pitchFamily="34" charset="0"/>
              </a:rPr>
              <a:t>883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115" name="Rectangle 114"/>
          <p:cNvSpPr/>
          <p:nvPr/>
        </p:nvSpPr>
        <p:spPr>
          <a:xfrm>
            <a:off x="3311435" y="115724"/>
            <a:ext cx="3134905" cy="638636"/>
          </a:xfrm>
          <a:prstGeom prst="rect">
            <a:avLst/>
          </a:prstGeom>
        </p:spPr>
        <p:txBody>
          <a:bodyPr wrap="square">
            <a:spAutoFit/>
          </a:bodyPr>
          <a:lstStyle/>
          <a:p>
            <a:pPr algn="just"/>
            <a:r>
              <a:rPr lang="en-GB" sz="750" b="1" dirty="0">
                <a:solidFill>
                  <a:srgbClr val="7030A0"/>
                </a:solidFill>
                <a:latin typeface="HP Simplified" panose="020B0604020204020204" pitchFamily="34" charset="0"/>
              </a:rPr>
              <a:t>Experience seamless connectivity with the HP Envy 16". </a:t>
            </a:r>
            <a:r>
              <a:rPr lang="en-GB" sz="700" dirty="0">
                <a:solidFill>
                  <a:schemeClr val="tx1">
                    <a:lumMod val="50000"/>
                    <a:lumOff val="50000"/>
                  </a:schemeClr>
                </a:solidFill>
                <a:latin typeface="HP Simplified" panose="020B0604020204020204" pitchFamily="34" charset="0"/>
              </a:rPr>
              <a:t>Combine the creative power of your devices with HP Palette. Enjoy the ultimate color accuracy on a 16" display. Plus, with the Intel® Processor and powerful graphics, it can handle what you throw at it. Look and sound your best on video calls with a 5MP camera with Auto Frame and AI Noise Reduction.</a:t>
            </a:r>
            <a:endParaRPr lang="en-US" sz="700" dirty="0">
              <a:solidFill>
                <a:schemeClr val="tx1">
                  <a:lumMod val="50000"/>
                  <a:lumOff val="50000"/>
                </a:schemeClr>
              </a:solidFill>
              <a:latin typeface="HP Simplified" panose="020B0604020204020204" pitchFamily="34" charset="0"/>
            </a:endParaRPr>
          </a:p>
        </p:txBody>
      </p:sp>
      <p:pic>
        <p:nvPicPr>
          <p:cNvPr id="116" name="Picture 115"/>
          <p:cNvPicPr>
            <a:picLocks noChangeAspect="1"/>
          </p:cNvPicPr>
          <p:nvPr/>
        </p:nvPicPr>
        <p:blipFill rotWithShape="1">
          <a:blip r:embed="rId12" cstate="email">
            <a:extLst>
              <a:ext uri="{28A0092B-C50C-407E-A947-70E740481C1C}">
                <a14:useLocalDpi xmlns:a14="http://schemas.microsoft.com/office/drawing/2010/main"/>
              </a:ext>
            </a:extLst>
          </a:blip>
          <a:srcRect/>
          <a:stretch/>
        </p:blipFill>
        <p:spPr>
          <a:xfrm>
            <a:off x="3249583" y="1883478"/>
            <a:ext cx="1114288" cy="920397"/>
          </a:xfrm>
          <a:prstGeom prst="rect">
            <a:avLst/>
          </a:prstGeom>
        </p:spPr>
      </p:pic>
      <p:pic>
        <p:nvPicPr>
          <p:cNvPr id="117" name="Picture 116"/>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5346393" y="840886"/>
            <a:ext cx="1106765" cy="920397"/>
          </a:xfrm>
          <a:prstGeom prst="rect">
            <a:avLst/>
          </a:prstGeom>
        </p:spPr>
      </p:pic>
      <p:sp>
        <p:nvSpPr>
          <p:cNvPr id="119" name="TextBox 118"/>
          <p:cNvSpPr txBox="1"/>
          <p:nvPr/>
        </p:nvSpPr>
        <p:spPr>
          <a:xfrm>
            <a:off x="6612229" y="1027775"/>
            <a:ext cx="2071824" cy="669414"/>
          </a:xfrm>
          <a:prstGeom prst="rect">
            <a:avLst/>
          </a:prstGeom>
          <a:noFill/>
        </p:spPr>
        <p:txBody>
          <a:bodyPr wrap="square" rtlCol="0">
            <a:spAutoFit/>
          </a:bodyPr>
          <a:lstStyle/>
          <a:p>
            <a:pPr>
              <a:spcBef>
                <a:spcPct val="0"/>
              </a:spcBef>
            </a:pPr>
            <a:r>
              <a:rPr lang="en-US" sz="750" dirty="0">
                <a:latin typeface="HP Simplified" panose="020B0604020204020204" pitchFamily="34" charset="0"/>
              </a:rPr>
              <a:t>67U58EA HP NOTEBOOK </a:t>
            </a:r>
            <a:r>
              <a:rPr lang="en-US" sz="750" b="1" dirty="0">
                <a:latin typeface="HP Simplified" panose="020B0604020204020204" pitchFamily="34" charset="0"/>
              </a:rPr>
              <a:t>15s-EQ2031NV</a:t>
            </a:r>
            <a:r>
              <a:rPr lang="en-US" sz="750" dirty="0">
                <a:latin typeface="HP Simplified" panose="020B0604020204020204" pitchFamily="34" charset="0"/>
              </a:rPr>
              <a:t>, </a:t>
            </a:r>
          </a:p>
          <a:p>
            <a:pPr>
              <a:spcBef>
                <a:spcPct val="0"/>
              </a:spcBef>
            </a:pPr>
            <a:r>
              <a:rPr lang="en-US" sz="750" dirty="0">
                <a:latin typeface="HP Simplified" panose="020B0604020204020204" pitchFamily="34" charset="0"/>
              </a:rPr>
              <a:t>AMD RYZEN 3 5300U 2.6-3.8GHz/4MB, 4 CORES, 8GB, 256GB PCIe  NVMe M.2 SSD, </a:t>
            </a:r>
            <a:endParaRPr lang="el-GR" sz="750" dirty="0">
              <a:latin typeface="HP Simplified" panose="020B0604020204020204" pitchFamily="34" charset="0"/>
            </a:endParaRPr>
          </a:p>
          <a:p>
            <a:pPr>
              <a:spcBef>
                <a:spcPct val="0"/>
              </a:spcBef>
            </a:pPr>
            <a:r>
              <a:rPr lang="en-US" sz="750" dirty="0">
                <a:latin typeface="HP Simplified" panose="020B0604020204020204" pitchFamily="34" charset="0"/>
              </a:rPr>
              <a:t>AMD RADEON GRAPHICS, 15.6' FHD, WIN 11 HOME IN S MODE, 2YW, SILVER, </a:t>
            </a:r>
            <a:r>
              <a:rPr lang="en-US" sz="750" dirty="0">
                <a:solidFill>
                  <a:srgbClr val="FF0000"/>
                </a:solidFill>
                <a:latin typeface="HP Simplified" panose="020B0604020204020204" pitchFamily="34" charset="0"/>
              </a:rPr>
              <a:t>678 </a:t>
            </a:r>
            <a:r>
              <a:rPr lang="en-US" altLang="en-US"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sp>
        <p:nvSpPr>
          <p:cNvPr id="120" name="Rectangle 119"/>
          <p:cNvSpPr/>
          <p:nvPr/>
        </p:nvSpPr>
        <p:spPr>
          <a:xfrm>
            <a:off x="1617126" y="612977"/>
            <a:ext cx="1577001" cy="30777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00" dirty="0">
                <a:latin typeface="HP Simplified" panose="020B0604020204020204" pitchFamily="34" charset="0"/>
                <a:cs typeface="Arial" panose="020B0604020202020204" pitchFamily="34" charset="0"/>
              </a:rPr>
              <a:t>Promo prices are valid until 31/07 or Until Stock Last.</a:t>
            </a:r>
          </a:p>
        </p:txBody>
      </p:sp>
      <p:sp>
        <p:nvSpPr>
          <p:cNvPr id="39" name="TextBox 38">
            <a:extLst>
              <a:ext uri="{FF2B5EF4-FFF2-40B4-BE49-F238E27FC236}">
                <a16:creationId xmlns:a16="http://schemas.microsoft.com/office/drawing/2014/main" id="{9A996A54-E4E4-9C9B-A868-14B41EF45C70}"/>
              </a:ext>
            </a:extLst>
          </p:cNvPr>
          <p:cNvSpPr txBox="1"/>
          <p:nvPr/>
        </p:nvSpPr>
        <p:spPr>
          <a:xfrm>
            <a:off x="6651535" y="2105369"/>
            <a:ext cx="3034093" cy="438582"/>
          </a:xfrm>
          <a:prstGeom prst="rect">
            <a:avLst/>
          </a:prstGeom>
          <a:noFill/>
        </p:spPr>
        <p:txBody>
          <a:bodyPr wrap="square" rtlCol="0">
            <a:spAutoFit/>
          </a:bodyPr>
          <a:lstStyle/>
          <a:p>
            <a:pPr>
              <a:spcBef>
                <a:spcPct val="0"/>
              </a:spcBef>
            </a:pPr>
            <a:r>
              <a:rPr lang="en-US" sz="750" dirty="0">
                <a:latin typeface="HP Simplified" panose="020B0604020204020204" pitchFamily="34" charset="0"/>
              </a:rPr>
              <a:t>9Y8U4EA</a:t>
            </a:r>
            <a:r>
              <a:rPr lang="el-GR" sz="750" dirty="0">
                <a:latin typeface="HP Simplified" panose="020B0604020204020204" pitchFamily="34" charset="0"/>
              </a:rPr>
              <a:t> </a:t>
            </a:r>
            <a:r>
              <a:rPr lang="en-US" sz="750" dirty="0">
                <a:latin typeface="HP Simplified" panose="020B0604020204020204" pitchFamily="34" charset="0"/>
              </a:rPr>
              <a:t> HP NOTEBOOK </a:t>
            </a:r>
            <a:r>
              <a:rPr lang="en-US" sz="750" b="1" dirty="0">
                <a:latin typeface="HP Simplified" panose="020B0604020204020204" pitchFamily="34" charset="0"/>
              </a:rPr>
              <a:t>15-FD1001NV</a:t>
            </a:r>
            <a:r>
              <a:rPr lang="en-US" sz="750" dirty="0">
                <a:latin typeface="HP Simplified" panose="020B0604020204020204" pitchFamily="34" charset="0"/>
              </a:rPr>
              <a:t>, INTEL CORE ULTRA 7-150U 1.8-5.4GHz/12MB, 10 CORES, 16GB, 512GB PCIe NVMe M.2 SSD, INTEL GRAPHICS, 15.6'' FHD, WIN 11 HOME, 2YW, NATURAL SILVER, </a:t>
            </a:r>
            <a:r>
              <a:rPr lang="en-US" sz="750" dirty="0">
                <a:solidFill>
                  <a:srgbClr val="FF0000"/>
                </a:solidFill>
                <a:latin typeface="HP Simplified" panose="020B0604020204020204" pitchFamily="34" charset="0"/>
              </a:rPr>
              <a:t>989 </a:t>
            </a:r>
            <a:r>
              <a:rPr lang="en-US" altLang="en-US"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sp>
        <p:nvSpPr>
          <p:cNvPr id="41" name="Rectangle 40">
            <a:extLst>
              <a:ext uri="{FF2B5EF4-FFF2-40B4-BE49-F238E27FC236}">
                <a16:creationId xmlns:a16="http://schemas.microsoft.com/office/drawing/2014/main" id="{148C9706-228C-E9A1-9BA8-47D8A6F23AFD}"/>
              </a:ext>
            </a:extLst>
          </p:cNvPr>
          <p:cNvSpPr/>
          <p:nvPr/>
        </p:nvSpPr>
        <p:spPr>
          <a:xfrm>
            <a:off x="120937" y="2579350"/>
            <a:ext cx="2948043" cy="638636"/>
          </a:xfrm>
          <a:prstGeom prst="rect">
            <a:avLst/>
          </a:prstGeom>
        </p:spPr>
        <p:txBody>
          <a:bodyPr wrap="square">
            <a:spAutoFit/>
          </a:bodyPr>
          <a:lstStyle/>
          <a:p>
            <a:pPr algn="just"/>
            <a:r>
              <a:rPr lang="en-US" sz="750" b="1" dirty="0">
                <a:solidFill>
                  <a:srgbClr val="7030A0"/>
                </a:solidFill>
                <a:latin typeface="HP Simplified" panose="020B0604020204020204" pitchFamily="34" charset="0"/>
              </a:rPr>
              <a:t>Power your passion with the HP Envy x360 2-in-1 Laptop PC </a:t>
            </a:r>
            <a:r>
              <a:rPr lang="en-US" sz="700" dirty="0">
                <a:solidFill>
                  <a:schemeClr val="tx1">
                    <a:lumMod val="50000"/>
                    <a:lumOff val="50000"/>
                  </a:schemeClr>
                </a:solidFill>
                <a:latin typeface="HP Simplified" panose="020B0604020204020204" pitchFamily="34" charset="0"/>
              </a:rPr>
              <a:t>featuring AI tech and the latest Intel® processor to optimize processing speed and battery life for smooth multitasking. Plus, its 2-in-1 design lets you switch from laptop to tablet. Made with recycled materials and plastic-free packaging, this laptop PC is good for you and the planet.</a:t>
            </a:r>
          </a:p>
        </p:txBody>
      </p:sp>
      <p:sp>
        <p:nvSpPr>
          <p:cNvPr id="42" name="Rectangle 41">
            <a:extLst>
              <a:ext uri="{FF2B5EF4-FFF2-40B4-BE49-F238E27FC236}">
                <a16:creationId xmlns:a16="http://schemas.microsoft.com/office/drawing/2014/main" id="{7E92B5B7-3D9D-4AF6-2C4C-02B44F52210A}"/>
              </a:ext>
            </a:extLst>
          </p:cNvPr>
          <p:cNvSpPr/>
          <p:nvPr/>
        </p:nvSpPr>
        <p:spPr>
          <a:xfrm>
            <a:off x="139090" y="3447906"/>
            <a:ext cx="2077176" cy="784830"/>
          </a:xfrm>
          <a:prstGeom prst="rect">
            <a:avLst/>
          </a:prstGeom>
        </p:spPr>
        <p:txBody>
          <a:bodyPr wrap="square">
            <a:spAutoFit/>
          </a:bodyPr>
          <a:lstStyle/>
          <a:p>
            <a:pPr fontAlgn="ctr">
              <a:spcBef>
                <a:spcPct val="0"/>
              </a:spcBef>
            </a:pPr>
            <a:r>
              <a:rPr lang="en-US" sz="750" dirty="0">
                <a:latin typeface="HP Simplified" panose="020B0604020204020204" pitchFamily="34" charset="0"/>
              </a:rPr>
              <a:t>B83CPEA HP NOTEBOOK </a:t>
            </a:r>
            <a:r>
              <a:rPr lang="en-US" sz="750" b="1" dirty="0">
                <a:latin typeface="HP Simplified" panose="020B0604020204020204" pitchFamily="34" charset="0"/>
              </a:rPr>
              <a:t>ENVY X360 CONVERTIBLE 14-FC0006NV</a:t>
            </a:r>
            <a:r>
              <a:rPr lang="en-US" sz="750" dirty="0">
                <a:latin typeface="HP Simplified" panose="020B0604020204020204" pitchFamily="34" charset="0"/>
              </a:rPr>
              <a:t>, INTEL ULTRA 5-125U AI 2.1-4.3GHz/12MB, 12 CORES, 16GB, 512GB PCIe SSD, INTEL GRAPHICS, 14'' 2.8K OLED TOUCH, WIN 11 HOME, 2YW, METEOR SILVER </a:t>
            </a:r>
            <a:r>
              <a:rPr lang="en-US" sz="750" dirty="0">
                <a:solidFill>
                  <a:srgbClr val="FF0000"/>
                </a:solidFill>
                <a:latin typeface="HP Simplified" panose="020B0604020204020204" pitchFamily="34" charset="0"/>
              </a:rPr>
              <a:t>1.297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pic>
        <p:nvPicPr>
          <p:cNvPr id="45" name="Picture 44" descr="A computer with a blue flower on the screen&#10;&#10;AI-generated content may be incorrect.">
            <a:extLst>
              <a:ext uri="{FF2B5EF4-FFF2-40B4-BE49-F238E27FC236}">
                <a16:creationId xmlns:a16="http://schemas.microsoft.com/office/drawing/2014/main" id="{6741587F-7E2E-2204-F1B1-78F21E92D903}"/>
              </a:ext>
            </a:extLst>
          </p:cNvPr>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2044799" y="3406470"/>
            <a:ext cx="1149328" cy="926877"/>
          </a:xfrm>
          <a:prstGeom prst="rect">
            <a:avLst/>
          </a:prstGeom>
        </p:spPr>
      </p:pic>
      <p:sp>
        <p:nvSpPr>
          <p:cNvPr id="46" name="Rectangle 45">
            <a:extLst>
              <a:ext uri="{FF2B5EF4-FFF2-40B4-BE49-F238E27FC236}">
                <a16:creationId xmlns:a16="http://schemas.microsoft.com/office/drawing/2014/main" id="{C2B1F38B-C7F2-4644-DA0E-3100AA3E0198}"/>
              </a:ext>
            </a:extLst>
          </p:cNvPr>
          <p:cNvSpPr/>
          <p:nvPr/>
        </p:nvSpPr>
        <p:spPr>
          <a:xfrm>
            <a:off x="111902" y="4477890"/>
            <a:ext cx="2842189" cy="561692"/>
          </a:xfrm>
          <a:prstGeom prst="rect">
            <a:avLst/>
          </a:prstGeom>
        </p:spPr>
        <p:txBody>
          <a:bodyPr wrap="square">
            <a:spAutoFit/>
          </a:bodyPr>
          <a:lstStyle/>
          <a:p>
            <a:pPr fontAlgn="ctr">
              <a:spcBef>
                <a:spcPct val="0"/>
              </a:spcBef>
            </a:pPr>
            <a:r>
              <a:rPr lang="en-US" sz="750" dirty="0">
                <a:latin typeface="HP Simplified" panose="020B0604020204020204" pitchFamily="34" charset="0"/>
              </a:rPr>
              <a:t>A44SWEA</a:t>
            </a:r>
            <a:r>
              <a:rPr lang="en-US" sz="800" dirty="0"/>
              <a:t> </a:t>
            </a:r>
            <a:r>
              <a:rPr lang="en-US" sz="750" dirty="0">
                <a:latin typeface="HP Simplified" panose="020B0604020204020204" pitchFamily="34" charset="0"/>
              </a:rPr>
              <a:t>HP NOTEBOOK </a:t>
            </a:r>
            <a:r>
              <a:rPr lang="en-US" sz="750" b="1" dirty="0">
                <a:latin typeface="HP Simplified" panose="020B0604020204020204" pitchFamily="34" charset="0"/>
              </a:rPr>
              <a:t>ENVY X360 CONVERTIBLE 14-FC0000NV</a:t>
            </a:r>
            <a:r>
              <a:rPr lang="en-US" sz="750" dirty="0">
                <a:latin typeface="HP Simplified" panose="020B0604020204020204" pitchFamily="34" charset="0"/>
              </a:rPr>
              <a:t>, INTEL ULTRA 7-155U AI 2.1-4.8GHz/12MB, 12 CORES, 32GB, 1TB PCIe SSD, INTEL GRAPHICS, 14'' 2.8K OLED TOUCH, WIN 11 HOME, 2YW, METEOR SILVER </a:t>
            </a:r>
            <a:r>
              <a:rPr lang="en-US" sz="750" dirty="0">
                <a:solidFill>
                  <a:srgbClr val="FF0000"/>
                </a:solidFill>
                <a:latin typeface="HP Simplified" panose="020B0604020204020204" pitchFamily="34" charset="0"/>
              </a:rPr>
              <a:t>1</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714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47" name="Rectangle 46">
            <a:extLst>
              <a:ext uri="{FF2B5EF4-FFF2-40B4-BE49-F238E27FC236}">
                <a16:creationId xmlns:a16="http://schemas.microsoft.com/office/drawing/2014/main" id="{E38ECA07-1221-EA3D-50AD-10253A5D8FE1}"/>
              </a:ext>
            </a:extLst>
          </p:cNvPr>
          <p:cNvSpPr/>
          <p:nvPr/>
        </p:nvSpPr>
        <p:spPr>
          <a:xfrm>
            <a:off x="88158" y="5277587"/>
            <a:ext cx="2842189" cy="677108"/>
          </a:xfrm>
          <a:prstGeom prst="rect">
            <a:avLst/>
          </a:prstGeom>
        </p:spPr>
        <p:txBody>
          <a:bodyPr wrap="square">
            <a:spAutoFit/>
          </a:bodyPr>
          <a:lstStyle/>
          <a:p>
            <a:pPr fontAlgn="ctr">
              <a:spcBef>
                <a:spcPct val="0"/>
              </a:spcBef>
            </a:pPr>
            <a:r>
              <a:rPr lang="en-US" sz="750" dirty="0">
                <a:latin typeface="HP Simplified" panose="020B0604020204020204" pitchFamily="34" charset="0"/>
              </a:rPr>
              <a:t>A24C5EA</a:t>
            </a:r>
            <a:r>
              <a:rPr lang="en-US" sz="800" dirty="0"/>
              <a:t> </a:t>
            </a:r>
            <a:r>
              <a:rPr lang="en-US" sz="750" dirty="0">
                <a:latin typeface="HP Simplified" panose="020B0604020204020204" pitchFamily="34" charset="0"/>
              </a:rPr>
              <a:t>HP NOTEBOOK </a:t>
            </a:r>
            <a:r>
              <a:rPr lang="en-US" sz="750" b="1" dirty="0">
                <a:latin typeface="HP Simplified" panose="020B0604020204020204" pitchFamily="34" charset="0"/>
              </a:rPr>
              <a:t>ENVY X360 CONVERTIBLE 16-AC0004NN</a:t>
            </a:r>
            <a:r>
              <a:rPr lang="en-US" sz="750" dirty="0">
                <a:latin typeface="HP Simplified" panose="020B0604020204020204" pitchFamily="34" charset="0"/>
              </a:rPr>
              <a:t>, INTEL ULTRA 7-155U AI 3.8-4.8GHz/12MB, 12 CORES, 16GB, 1TB PCIe NVMe SSD, INTEL IRIS XE GRAPHICS, 16'' 2.8K OLED TOUCH, W/PEN, WIN 11 HOME, 2YW, GLACIER SILVER</a:t>
            </a:r>
          </a:p>
          <a:p>
            <a:pPr fontAlgn="ctr">
              <a:spcBef>
                <a:spcPct val="0"/>
              </a:spcBef>
            </a:pPr>
            <a:r>
              <a:rPr lang="en-US" sz="750" dirty="0">
                <a:solidFill>
                  <a:srgbClr val="FF0000"/>
                </a:solidFill>
                <a:latin typeface="HP Simplified" panose="020B0604020204020204" pitchFamily="34" charset="0"/>
              </a:rPr>
              <a:t>1</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714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3" name="TextBox 2">
            <a:extLst>
              <a:ext uri="{FF2B5EF4-FFF2-40B4-BE49-F238E27FC236}">
                <a16:creationId xmlns:a16="http://schemas.microsoft.com/office/drawing/2014/main" id="{B57194E0-0F33-EEAA-1510-B4D60D742E5F}"/>
              </a:ext>
            </a:extLst>
          </p:cNvPr>
          <p:cNvSpPr txBox="1"/>
          <p:nvPr/>
        </p:nvSpPr>
        <p:spPr>
          <a:xfrm>
            <a:off x="7312702" y="5211807"/>
            <a:ext cx="1006247" cy="553998"/>
          </a:xfrm>
          <a:prstGeom prst="rect">
            <a:avLst/>
          </a:prstGeom>
          <a:noFill/>
        </p:spPr>
        <p:txBody>
          <a:bodyPr wrap="square" rtlCol="0">
            <a:spAutoFit/>
          </a:bodyPr>
          <a:lstStyle/>
          <a:p>
            <a:pPr>
              <a:spcBef>
                <a:spcPct val="0"/>
              </a:spcBef>
            </a:pPr>
            <a:r>
              <a:rPr lang="en-US" sz="750" dirty="0">
                <a:latin typeface="HP Simplified" panose="020B0604020204020204" pitchFamily="34" charset="0"/>
              </a:rPr>
              <a:t>A08KLUT HP CARRY CASE BACKPACK EVERYDAY ODYSSEY 16'', GREY </a:t>
            </a:r>
            <a:r>
              <a:rPr lang="en-US" sz="750" dirty="0">
                <a:solidFill>
                  <a:srgbClr val="FF0000"/>
                </a:solidFill>
                <a:latin typeface="HP Simplified" panose="020B0604020204020204" pitchFamily="34" charset="0"/>
              </a:rPr>
              <a:t>25 </a:t>
            </a:r>
            <a:r>
              <a:rPr lang="en-US" altLang="en-US"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sp>
        <p:nvSpPr>
          <p:cNvPr id="7" name="TextBox 6">
            <a:extLst>
              <a:ext uri="{FF2B5EF4-FFF2-40B4-BE49-F238E27FC236}">
                <a16:creationId xmlns:a16="http://schemas.microsoft.com/office/drawing/2014/main" id="{565DC87E-04E7-5A2E-51BE-E199B1A2953E}"/>
              </a:ext>
            </a:extLst>
          </p:cNvPr>
          <p:cNvSpPr txBox="1"/>
          <p:nvPr/>
        </p:nvSpPr>
        <p:spPr>
          <a:xfrm>
            <a:off x="8908461" y="5201673"/>
            <a:ext cx="1006247" cy="553998"/>
          </a:xfrm>
          <a:prstGeom prst="rect">
            <a:avLst/>
          </a:prstGeom>
          <a:noFill/>
        </p:spPr>
        <p:txBody>
          <a:bodyPr wrap="square" rtlCol="0">
            <a:spAutoFit/>
          </a:bodyPr>
          <a:lstStyle/>
          <a:p>
            <a:pPr>
              <a:spcBef>
                <a:spcPct val="0"/>
              </a:spcBef>
            </a:pPr>
            <a:r>
              <a:rPr lang="en-US" sz="750" dirty="0">
                <a:latin typeface="HP Simplified" panose="020B0604020204020204" pitchFamily="34" charset="0"/>
              </a:rPr>
              <a:t>1E7D6A6  HP CARRY CASE PRELUDE BACKPACK G2 15.6'', GREY </a:t>
            </a:r>
            <a:r>
              <a:rPr lang="en-US" sz="750" dirty="0">
                <a:solidFill>
                  <a:srgbClr val="FF0000"/>
                </a:solidFill>
                <a:latin typeface="HP Simplified" panose="020B0604020204020204" pitchFamily="34" charset="0"/>
              </a:rPr>
              <a:t>26 </a:t>
            </a:r>
            <a:r>
              <a:rPr lang="en-US" altLang="en-US"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pic>
        <p:nvPicPr>
          <p:cNvPr id="19" name="Picture 18">
            <a:extLst>
              <a:ext uri="{FF2B5EF4-FFF2-40B4-BE49-F238E27FC236}">
                <a16:creationId xmlns:a16="http://schemas.microsoft.com/office/drawing/2014/main" id="{35D32F1C-ACF9-13F2-1AC6-A7279705F8FC}"/>
              </a:ext>
            </a:extLst>
          </p:cNvPr>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6695258" y="5071211"/>
            <a:ext cx="653570" cy="878875"/>
          </a:xfrm>
          <a:prstGeom prst="rect">
            <a:avLst/>
          </a:prstGeom>
        </p:spPr>
      </p:pic>
      <p:pic>
        <p:nvPicPr>
          <p:cNvPr id="37" name="Picture 36">
            <a:extLst>
              <a:ext uri="{FF2B5EF4-FFF2-40B4-BE49-F238E27FC236}">
                <a16:creationId xmlns:a16="http://schemas.microsoft.com/office/drawing/2014/main" id="{42A63D87-F6CC-A1B8-3AB3-3F335463F993}"/>
              </a:ext>
            </a:extLst>
          </p:cNvPr>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8240065" y="5027669"/>
            <a:ext cx="696328" cy="962875"/>
          </a:xfrm>
          <a:prstGeom prst="rect">
            <a:avLst/>
          </a:prstGeom>
        </p:spPr>
      </p:pic>
      <p:sp>
        <p:nvSpPr>
          <p:cNvPr id="4" name="Rectangle 3">
            <a:extLst>
              <a:ext uri="{FF2B5EF4-FFF2-40B4-BE49-F238E27FC236}">
                <a16:creationId xmlns:a16="http://schemas.microsoft.com/office/drawing/2014/main" id="{FE91CC8E-3EAC-1CC5-91F2-6C948BD4AEBF}"/>
              </a:ext>
            </a:extLst>
          </p:cNvPr>
          <p:cNvSpPr/>
          <p:nvPr/>
        </p:nvSpPr>
        <p:spPr>
          <a:xfrm>
            <a:off x="-6031" y="6412542"/>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
        <p:nvSpPr>
          <p:cNvPr id="9" name="Rectangle 8">
            <a:extLst>
              <a:ext uri="{FF2B5EF4-FFF2-40B4-BE49-F238E27FC236}">
                <a16:creationId xmlns:a16="http://schemas.microsoft.com/office/drawing/2014/main" id="{B96A1371-9EB3-4F99-BA2F-A6F6AB28824C}"/>
              </a:ext>
            </a:extLst>
          </p:cNvPr>
          <p:cNvSpPr/>
          <p:nvPr/>
        </p:nvSpPr>
        <p:spPr>
          <a:xfrm>
            <a:off x="6727613" y="6489366"/>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Tree>
    <p:extLst>
      <p:ext uri="{BB962C8B-B14F-4D97-AF65-F5344CB8AC3E}">
        <p14:creationId xmlns:p14="http://schemas.microsoft.com/office/powerpoint/2010/main" val="3992078570"/>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621267" y="2906864"/>
            <a:ext cx="1251493" cy="1013965"/>
          </a:xfrm>
          <a:prstGeom prst="rect">
            <a:avLst/>
          </a:prstGeom>
        </p:spPr>
      </p:pic>
      <p:pic>
        <p:nvPicPr>
          <p:cNvPr id="25" name="Picture 24"/>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030" y="-747"/>
            <a:ext cx="1723966" cy="900000"/>
          </a:xfrm>
          <a:prstGeom prst="rect">
            <a:avLst/>
          </a:prstGeom>
        </p:spPr>
      </p:pic>
      <p:pic>
        <p:nvPicPr>
          <p:cNvPr id="12" name="Picture 1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255770" y="5625518"/>
            <a:ext cx="928070" cy="720000"/>
          </a:xfrm>
          <a:prstGeom prst="rect">
            <a:avLst/>
          </a:prstGeom>
        </p:spPr>
      </p:pic>
      <p:pic>
        <p:nvPicPr>
          <p:cNvPr id="4" name="Picture 3" descr="A close up of a building&#10;&#10;Description automatically generated">
            <a:extLst>
              <a:ext uri="{FF2B5EF4-FFF2-40B4-BE49-F238E27FC236}">
                <a16:creationId xmlns:a16="http://schemas.microsoft.com/office/drawing/2014/main" id="{10C4B980-2AA7-3E78-3A89-D2ABA573F696}"/>
              </a:ext>
            </a:extLst>
          </p:cNvPr>
          <p:cNvPicPr>
            <a:picLocks noChangeAspect="1"/>
          </p:cNvPicPr>
          <p:nvPr/>
        </p:nvPicPr>
        <p:blipFill>
          <a:blip r:embed="rId5" cstate="email">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1717937" y="-3054"/>
            <a:ext cx="1559924" cy="909436"/>
          </a:xfrm>
          <a:prstGeom prst="rect">
            <a:avLst/>
          </a:prstGeom>
        </p:spPr>
      </p:pic>
      <p:sp>
        <p:nvSpPr>
          <p:cNvPr id="6" name="TextBox 5">
            <a:extLst>
              <a:ext uri="{FF2B5EF4-FFF2-40B4-BE49-F238E27FC236}">
                <a16:creationId xmlns:a16="http://schemas.microsoft.com/office/drawing/2014/main" id="{6CF40AE3-8D93-BBB7-6A84-0189B87316B8}"/>
              </a:ext>
            </a:extLst>
          </p:cNvPr>
          <p:cNvSpPr txBox="1"/>
          <p:nvPr/>
        </p:nvSpPr>
        <p:spPr>
          <a:xfrm>
            <a:off x="1672943" y="-5617"/>
            <a:ext cx="1660588" cy="369332"/>
          </a:xfrm>
          <a:prstGeom prst="rect">
            <a:avLst/>
          </a:prstGeom>
          <a:noFill/>
        </p:spPr>
        <p:txBody>
          <a:bodyPr wrap="square" rtlCol="0">
            <a:spAutoFit/>
          </a:bodyPr>
          <a:lstStyle/>
          <a:p>
            <a:r>
              <a:rPr lang="en-GB" sz="900" dirty="0">
                <a:latin typeface="HP Simplified" panose="020B0604020204020204" pitchFamily="34" charset="0"/>
              </a:rPr>
              <a:t>HP Pavilion &amp; Spectre</a:t>
            </a:r>
            <a:r>
              <a:rPr lang="el-GR" sz="900" dirty="0">
                <a:latin typeface="HP Simplified" panose="020B0604020204020204" pitchFamily="34" charset="0"/>
              </a:rPr>
              <a:t> </a:t>
            </a:r>
            <a:endParaRPr lang="en-US" sz="900" dirty="0">
              <a:latin typeface="HP Simplified" panose="020B0604020204020204" pitchFamily="34" charset="0"/>
            </a:endParaRPr>
          </a:p>
          <a:p>
            <a:r>
              <a:rPr lang="en-US" sz="900" dirty="0">
                <a:latin typeface="HP Simplified" panose="020B0604020204020204" pitchFamily="34" charset="0"/>
              </a:rPr>
              <a:t>Home </a:t>
            </a:r>
            <a:r>
              <a:rPr lang="en-GB" sz="900" dirty="0">
                <a:latin typeface="HP Simplified" panose="020B0604020204020204" pitchFamily="34" charset="0"/>
              </a:rPr>
              <a:t>Notebooks</a:t>
            </a:r>
          </a:p>
        </p:txBody>
      </p:sp>
      <p:cxnSp>
        <p:nvCxnSpPr>
          <p:cNvPr id="45" name="Straight Connector 44">
            <a:extLst>
              <a:ext uri="{FF2B5EF4-FFF2-40B4-BE49-F238E27FC236}">
                <a16:creationId xmlns:a16="http://schemas.microsoft.com/office/drawing/2014/main" id="{FEBBE02C-A6E6-8BDB-4833-1522F9DE05D9}"/>
              </a:ext>
            </a:extLst>
          </p:cNvPr>
          <p:cNvCxnSpPr>
            <a:cxnSpLocks/>
          </p:cNvCxnSpPr>
          <p:nvPr/>
        </p:nvCxnSpPr>
        <p:spPr>
          <a:xfrm flipH="1">
            <a:off x="3221403" y="922820"/>
            <a:ext cx="33856" cy="549391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FEBBE02C-A6E6-8BDB-4833-1522F9DE05D9}"/>
              </a:ext>
            </a:extLst>
          </p:cNvPr>
          <p:cNvCxnSpPr/>
          <p:nvPr/>
        </p:nvCxnSpPr>
        <p:spPr>
          <a:xfrm flipH="1">
            <a:off x="6955909" y="36027"/>
            <a:ext cx="0" cy="634781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6" name="Rectangle 45"/>
          <p:cNvSpPr/>
          <p:nvPr/>
        </p:nvSpPr>
        <p:spPr>
          <a:xfrm>
            <a:off x="8709" y="6392517"/>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P Simplified" panose="020B0604020204020204" pitchFamily="34" charset="0"/>
            </a:endParaRPr>
          </a:p>
        </p:txBody>
      </p:sp>
      <p:pic>
        <p:nvPicPr>
          <p:cNvPr id="53" name="Picture 52">
            <a:extLst>
              <a:ext uri="{FF2B5EF4-FFF2-40B4-BE49-F238E27FC236}">
                <a16:creationId xmlns:a16="http://schemas.microsoft.com/office/drawing/2014/main" id="{96692CBB-419D-7D1E-903C-10708BE89A57}"/>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974715" y="32272"/>
            <a:ext cx="252000" cy="252000"/>
          </a:xfrm>
          <a:prstGeom prst="rect">
            <a:avLst/>
          </a:prstGeom>
        </p:spPr>
      </p:pic>
      <p:cxnSp>
        <p:nvCxnSpPr>
          <p:cNvPr id="63" name="Straight Connector 62">
            <a:extLst>
              <a:ext uri="{FF2B5EF4-FFF2-40B4-BE49-F238E27FC236}">
                <a16:creationId xmlns:a16="http://schemas.microsoft.com/office/drawing/2014/main" id="{081F205B-A6F1-B2A9-FC5F-56851D2DF8E7}"/>
              </a:ext>
            </a:extLst>
          </p:cNvPr>
          <p:cNvCxnSpPr>
            <a:cxnSpLocks/>
          </p:cNvCxnSpPr>
          <p:nvPr/>
        </p:nvCxnSpPr>
        <p:spPr>
          <a:xfrm>
            <a:off x="8709" y="4604880"/>
            <a:ext cx="312221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4" name="Rectangle 73"/>
          <p:cNvSpPr/>
          <p:nvPr/>
        </p:nvSpPr>
        <p:spPr>
          <a:xfrm>
            <a:off x="3271689" y="4789544"/>
            <a:ext cx="1024862" cy="784830"/>
          </a:xfrm>
          <a:prstGeom prst="rect">
            <a:avLst/>
          </a:prstGeom>
        </p:spPr>
        <p:txBody>
          <a:bodyPr wrap="square">
            <a:spAutoFit/>
          </a:bodyPr>
          <a:lstStyle/>
          <a:p>
            <a:r>
              <a:rPr lang="en-GB" sz="750" dirty="0">
                <a:latin typeface="HP Simplified" panose="020B0604020204020204" pitchFamily="34" charset="0"/>
              </a:rPr>
              <a:t>2Z8A3AA </a:t>
            </a:r>
          </a:p>
          <a:p>
            <a:r>
              <a:rPr lang="en-US" sz="750" dirty="0">
                <a:latin typeface="HP Simplified" panose="020B0604020204020204" pitchFamily="34" charset="0"/>
              </a:rPr>
              <a:t>HP CARRY CASE BACKPACK TRAVEL 15.6'', WATER RESISTANT, GREY </a:t>
            </a:r>
            <a:r>
              <a:rPr lang="en-GB" sz="750" dirty="0">
                <a:latin typeface="HP Simplified" panose="020B0604020204020204" pitchFamily="34" charset="0"/>
              </a:rPr>
              <a:t>, </a:t>
            </a:r>
            <a:r>
              <a:rPr lang="en-GB" sz="750" dirty="0">
                <a:solidFill>
                  <a:srgbClr val="FF0000"/>
                </a:solidFill>
                <a:latin typeface="HP Simplified" panose="020B0604020204020204" pitchFamily="34" charset="0"/>
              </a:rPr>
              <a:t>51 €</a:t>
            </a:r>
            <a:r>
              <a:rPr lang="en-GB" sz="750" dirty="0">
                <a:latin typeface="HP Simplified" panose="020B0604020204020204" pitchFamily="34" charset="0"/>
              </a:rPr>
              <a:t> </a:t>
            </a:r>
            <a:endParaRPr lang="en-US" sz="750" dirty="0">
              <a:latin typeface="HP Simplified" panose="020B0604020204020204" pitchFamily="34" charset="0"/>
            </a:endParaRPr>
          </a:p>
        </p:txBody>
      </p:sp>
      <p:sp>
        <p:nvSpPr>
          <p:cNvPr id="75" name="Rectangle 74"/>
          <p:cNvSpPr/>
          <p:nvPr/>
        </p:nvSpPr>
        <p:spPr>
          <a:xfrm>
            <a:off x="3291475" y="4352788"/>
            <a:ext cx="1326129" cy="207749"/>
          </a:xfrm>
          <a:prstGeom prst="rect">
            <a:avLst/>
          </a:prstGeom>
        </p:spPr>
        <p:txBody>
          <a:bodyPr wrap="square">
            <a:spAutoFit/>
          </a:bodyPr>
          <a:lstStyle/>
          <a:p>
            <a:r>
              <a:rPr lang="en-US" sz="750" b="1" dirty="0">
                <a:latin typeface="HP Simplified" panose="020B0604020204020204" pitchFamily="34" charset="0"/>
              </a:rPr>
              <a:t>HP BACKPACK TRAVEL </a:t>
            </a:r>
            <a:r>
              <a:rPr lang="el-GR" sz="750" b="1" dirty="0">
                <a:latin typeface="HP Simplified" panose="020B0604020204020204" pitchFamily="34" charset="0"/>
              </a:rPr>
              <a:t>15,6’’</a:t>
            </a:r>
            <a:endParaRPr lang="en-US" sz="750" b="1" dirty="0">
              <a:latin typeface="HP Simplified" panose="020B0604020204020204" pitchFamily="34" charset="0"/>
            </a:endParaRPr>
          </a:p>
        </p:txBody>
      </p:sp>
      <p:sp>
        <p:nvSpPr>
          <p:cNvPr id="79" name="TextBox 78">
            <a:extLst>
              <a:ext uri="{FF2B5EF4-FFF2-40B4-BE49-F238E27FC236}">
                <a16:creationId xmlns:a16="http://schemas.microsoft.com/office/drawing/2014/main" id="{ED036C57-9FF2-FDFC-64E1-FD3216E9C662}"/>
              </a:ext>
            </a:extLst>
          </p:cNvPr>
          <p:cNvSpPr txBox="1"/>
          <p:nvPr/>
        </p:nvSpPr>
        <p:spPr>
          <a:xfrm>
            <a:off x="6189338" y="5565624"/>
            <a:ext cx="798264" cy="846386"/>
          </a:xfrm>
          <a:prstGeom prst="rect">
            <a:avLst/>
          </a:prstGeom>
          <a:noFill/>
        </p:spPr>
        <p:txBody>
          <a:bodyPr wrap="square">
            <a:spAutoFit/>
          </a:bodyPr>
          <a:lstStyle/>
          <a:p>
            <a:r>
              <a:rPr lang="en-GB" sz="700" b="0" i="0" u="none" strike="noStrike" dirty="0">
                <a:effectLst/>
                <a:latin typeface="HP Simplified" panose="020B0604020204020204" pitchFamily="34" charset="0"/>
              </a:rPr>
              <a:t>3NZ70AA</a:t>
            </a:r>
            <a:r>
              <a:rPr lang="en-GB" sz="700" dirty="0">
                <a:latin typeface="HP Simplified" panose="020B0604020204020204" pitchFamily="34" charset="0"/>
              </a:rPr>
              <a:t> </a:t>
            </a:r>
            <a:br>
              <a:rPr lang="en-GB" sz="700" dirty="0">
                <a:latin typeface="HP Simplified" panose="020B0604020204020204" pitchFamily="34" charset="0"/>
              </a:rPr>
            </a:br>
            <a:r>
              <a:rPr lang="en-GB" sz="700" b="0" i="0" u="none" strike="noStrike" dirty="0">
                <a:effectLst/>
                <a:latin typeface="HP Simplified" panose="020B0604020204020204" pitchFamily="34" charset="0"/>
              </a:rPr>
              <a:t>DARK ASH SILVER</a:t>
            </a:r>
            <a:r>
              <a:rPr lang="en-GB" sz="700" b="0" i="0" u="none" strike="noStrike" dirty="0">
                <a:solidFill>
                  <a:srgbClr val="363636"/>
                </a:solidFill>
                <a:effectLst/>
                <a:latin typeface="HP Simplified" panose="020B0604020204020204" pitchFamily="34" charset="0"/>
              </a:rPr>
              <a:t>, </a:t>
            </a:r>
            <a:r>
              <a:rPr lang="en-GB" sz="700" dirty="0">
                <a:solidFill>
                  <a:srgbClr val="FF0000"/>
                </a:solidFill>
                <a:latin typeface="HP Simplified" panose="020B0604020204020204" pitchFamily="34" charset="0"/>
              </a:rPr>
              <a:t>65</a:t>
            </a:r>
            <a:r>
              <a:rPr lang="en-GB" sz="700" b="0" i="0" u="none" strike="noStrike" dirty="0">
                <a:solidFill>
                  <a:srgbClr val="FF0000"/>
                </a:solidFill>
                <a:effectLst/>
                <a:latin typeface="HP Simplified" panose="020B0604020204020204" pitchFamily="34" charset="0"/>
              </a:rPr>
              <a:t> €</a:t>
            </a:r>
          </a:p>
          <a:p>
            <a:endParaRPr lang="en-GB" sz="700" dirty="0">
              <a:solidFill>
                <a:srgbClr val="FF0000"/>
              </a:solidFill>
              <a:latin typeface="HP Simplified" panose="020B0604020204020204" pitchFamily="34" charset="0"/>
            </a:endParaRPr>
          </a:p>
          <a:p>
            <a:r>
              <a:rPr lang="en-GB" sz="700" dirty="0">
                <a:solidFill>
                  <a:srgbClr val="000000"/>
                </a:solidFill>
                <a:latin typeface="HP Simplified" panose="020B0604020204020204" pitchFamily="34" charset="0"/>
              </a:rPr>
              <a:t>3NZ71AA </a:t>
            </a:r>
            <a:r>
              <a:rPr lang="en-US" sz="700" dirty="0">
                <a:solidFill>
                  <a:srgbClr val="000000"/>
                </a:solidFill>
                <a:latin typeface="HP Simplified" panose="020B0604020204020204" pitchFamily="34" charset="0"/>
              </a:rPr>
              <a:t>PIKE SILVER,  </a:t>
            </a:r>
            <a:r>
              <a:rPr lang="en-GB" sz="700" dirty="0">
                <a:solidFill>
                  <a:srgbClr val="FF0000"/>
                </a:solidFill>
                <a:latin typeface="HP Simplified" panose="020B0604020204020204" pitchFamily="34" charset="0"/>
              </a:rPr>
              <a:t>65 €</a:t>
            </a:r>
            <a:endParaRPr lang="x-none" sz="700" dirty="0">
              <a:solidFill>
                <a:srgbClr val="FF0000"/>
              </a:solidFill>
              <a:latin typeface="HP Simplified" panose="020B0604020204020204" pitchFamily="34" charset="0"/>
            </a:endParaRPr>
          </a:p>
          <a:p>
            <a:endParaRPr lang="x-none" sz="700" dirty="0">
              <a:solidFill>
                <a:srgbClr val="FF0000"/>
              </a:solidFill>
              <a:latin typeface="HP Simplified" panose="020B0604020204020204" pitchFamily="34" charset="0"/>
            </a:endParaRPr>
          </a:p>
        </p:txBody>
      </p:sp>
      <p:sp>
        <p:nvSpPr>
          <p:cNvPr id="81" name="TextBox 80">
            <a:extLst>
              <a:ext uri="{FF2B5EF4-FFF2-40B4-BE49-F238E27FC236}">
                <a16:creationId xmlns:a16="http://schemas.microsoft.com/office/drawing/2014/main" id="{69001E1E-EA54-626E-34C5-A97B7BA2B3BF}"/>
              </a:ext>
            </a:extLst>
          </p:cNvPr>
          <p:cNvSpPr txBox="1"/>
          <p:nvPr/>
        </p:nvSpPr>
        <p:spPr>
          <a:xfrm>
            <a:off x="3315917" y="5660681"/>
            <a:ext cx="1996571" cy="630942"/>
          </a:xfrm>
          <a:prstGeom prst="rect">
            <a:avLst/>
          </a:prstGeom>
          <a:noFill/>
        </p:spPr>
        <p:txBody>
          <a:bodyPr wrap="square">
            <a:spAutoFit/>
          </a:bodyPr>
          <a:lstStyle/>
          <a:p>
            <a:r>
              <a:rPr lang="en-GB" sz="700" b="0" i="0" u="none" strike="noStrike" kern="1200" dirty="0">
                <a:effectLst/>
                <a:latin typeface="HP Simplified" panose="020B0604020204020204" pitchFamily="34" charset="0"/>
              </a:rPr>
              <a:t>HP </a:t>
            </a:r>
            <a:r>
              <a:rPr lang="en-GB" sz="700" b="1" i="0" u="none" strike="noStrike" kern="1200" dirty="0">
                <a:effectLst/>
                <a:latin typeface="HP Simplified" panose="020B0604020204020204" pitchFamily="34" charset="0"/>
              </a:rPr>
              <a:t>MOUSE 700 </a:t>
            </a:r>
            <a:r>
              <a:rPr lang="en-GB" sz="700" b="0" i="0" u="none" strike="noStrike" kern="1200" dirty="0">
                <a:effectLst/>
                <a:latin typeface="HP Simplified" panose="020B0604020204020204" pitchFamily="34" charset="0"/>
              </a:rPr>
              <a:t>SPECTRE RECHARGEABLE, BLUETOOTH WIRELLESS, PAIR WITH 4 DEVISES, WITH 1.200 DPI, THE LASER SENSOR PROVIDES SUPERB ACCURACY AND PRECISION — ON ALMOST EVERY SURFACE</a:t>
            </a:r>
            <a:endParaRPr lang="el-GR" sz="700" dirty="0">
              <a:latin typeface="HP Simplified" panose="020B0604020204020204" pitchFamily="34" charset="0"/>
            </a:endParaRPr>
          </a:p>
        </p:txBody>
      </p:sp>
      <p:cxnSp>
        <p:nvCxnSpPr>
          <p:cNvPr id="82" name="Straight Connector 81">
            <a:extLst>
              <a:ext uri="{FF2B5EF4-FFF2-40B4-BE49-F238E27FC236}">
                <a16:creationId xmlns:a16="http://schemas.microsoft.com/office/drawing/2014/main" id="{908557B5-7FF9-0C1D-29F3-3F2A6A665CD7}"/>
              </a:ext>
            </a:extLst>
          </p:cNvPr>
          <p:cNvCxnSpPr/>
          <p:nvPr/>
        </p:nvCxnSpPr>
        <p:spPr>
          <a:xfrm flipV="1">
            <a:off x="58753" y="6398280"/>
            <a:ext cx="3168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4" name="TextBox 21"/>
          <p:cNvSpPr txBox="1">
            <a:spLocks noChangeArrowheads="1"/>
          </p:cNvSpPr>
          <p:nvPr/>
        </p:nvSpPr>
        <p:spPr bwMode="auto">
          <a:xfrm>
            <a:off x="1997471" y="5407948"/>
            <a:ext cx="982795"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00" dirty="0">
                <a:latin typeface="HP Simplified" panose="020B0604020204020204" pitchFamily="34" charset="0"/>
              </a:rPr>
              <a:t>2D802AA </a:t>
            </a:r>
            <a:r>
              <a:rPr lang="en-US" altLang="en-US" sz="700" dirty="0">
                <a:latin typeface="HP Simplified" panose="020B0604020204020204" pitchFamily="34" charset="0"/>
              </a:rPr>
              <a:t>BLACK </a:t>
            </a:r>
            <a:r>
              <a:rPr lang="en-US" altLang="en-US" sz="700" dirty="0">
                <a:solidFill>
                  <a:srgbClr val="FF0000"/>
                </a:solidFill>
                <a:latin typeface="HP Simplified" panose="020B0604020204020204" pitchFamily="34" charset="0"/>
              </a:rPr>
              <a:t>26 €</a:t>
            </a:r>
          </a:p>
        </p:txBody>
      </p:sp>
      <p:cxnSp>
        <p:nvCxnSpPr>
          <p:cNvPr id="65" name="Straight Connector 64">
            <a:extLst>
              <a:ext uri="{FF2B5EF4-FFF2-40B4-BE49-F238E27FC236}">
                <a16:creationId xmlns:a16="http://schemas.microsoft.com/office/drawing/2014/main" id="{908557B5-7FF9-0C1D-29F3-3F2A6A665CD7}"/>
              </a:ext>
            </a:extLst>
          </p:cNvPr>
          <p:cNvCxnSpPr/>
          <p:nvPr/>
        </p:nvCxnSpPr>
        <p:spPr>
          <a:xfrm flipV="1">
            <a:off x="3255259" y="4184014"/>
            <a:ext cx="3600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FEBBE02C-A6E6-8BDB-4833-1522F9DE05D9}"/>
              </a:ext>
            </a:extLst>
          </p:cNvPr>
          <p:cNvCxnSpPr/>
          <p:nvPr/>
        </p:nvCxnSpPr>
        <p:spPr>
          <a:xfrm>
            <a:off x="5041776" y="4249259"/>
            <a:ext cx="0" cy="900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908557B5-7FF9-0C1D-29F3-3F2A6A665CD7}"/>
              </a:ext>
            </a:extLst>
          </p:cNvPr>
          <p:cNvCxnSpPr/>
          <p:nvPr/>
        </p:nvCxnSpPr>
        <p:spPr>
          <a:xfrm flipV="1">
            <a:off x="3362694" y="5538325"/>
            <a:ext cx="3168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00" name="TextBox 159"/>
          <p:cNvSpPr txBox="1">
            <a:spLocks noChangeArrowheads="1"/>
          </p:cNvSpPr>
          <p:nvPr/>
        </p:nvSpPr>
        <p:spPr bwMode="auto">
          <a:xfrm>
            <a:off x="256199" y="5319984"/>
            <a:ext cx="162808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altLang="en-US" sz="700" dirty="0">
                <a:latin typeface="HP Simplified" panose="020B0604020204020204" pitchFamily="34" charset="0"/>
              </a:rPr>
              <a:t>43N04AA PIKE SILVER </a:t>
            </a:r>
            <a:r>
              <a:rPr lang="en-US" altLang="en-US" sz="700" dirty="0">
                <a:solidFill>
                  <a:srgbClr val="FF0000"/>
                </a:solidFill>
                <a:latin typeface="HP Simplified" panose="020B0604020204020204" pitchFamily="34" charset="0"/>
              </a:rPr>
              <a:t>23 €</a:t>
            </a:r>
          </a:p>
          <a:p>
            <a:pPr fontAlgn="ctr"/>
            <a:r>
              <a:rPr lang="en-US" sz="700" dirty="0">
                <a:latin typeface="HP Simplified" panose="020B0604020204020204" pitchFamily="34" charset="0"/>
              </a:rPr>
              <a:t>793F9AA LUNAR WHITE </a:t>
            </a:r>
            <a:r>
              <a:rPr lang="en-US" sz="700" dirty="0">
                <a:solidFill>
                  <a:srgbClr val="FF0000"/>
                </a:solidFill>
                <a:latin typeface="HP Simplified" panose="020B0604020204020204" pitchFamily="34" charset="0"/>
              </a:rPr>
              <a:t>22</a:t>
            </a:r>
            <a:r>
              <a:rPr lang="en-US" altLang="en-US" sz="700" dirty="0">
                <a:solidFill>
                  <a:srgbClr val="FF0000"/>
                </a:solidFill>
                <a:latin typeface="HP Simplified" panose="020B0604020204020204" pitchFamily="34" charset="0"/>
              </a:rPr>
              <a:t> €</a:t>
            </a:r>
          </a:p>
        </p:txBody>
      </p:sp>
      <p:sp>
        <p:nvSpPr>
          <p:cNvPr id="101" name="Rectangle 100"/>
          <p:cNvSpPr/>
          <p:nvPr/>
        </p:nvSpPr>
        <p:spPr>
          <a:xfrm>
            <a:off x="703678" y="4894289"/>
            <a:ext cx="1168737" cy="323165"/>
          </a:xfrm>
          <a:prstGeom prst="rect">
            <a:avLst/>
          </a:prstGeom>
        </p:spPr>
        <p:txBody>
          <a:bodyPr wrap="square">
            <a:spAutoFit/>
          </a:bodyPr>
          <a:lstStyle/>
          <a:p>
            <a:pPr algn="ctr" eaLnBrk="1" fontAlgn="auto" hangingPunct="1">
              <a:spcBef>
                <a:spcPts val="0"/>
              </a:spcBef>
              <a:spcAft>
                <a:spcPts val="0"/>
              </a:spcAft>
              <a:defRPr/>
            </a:pPr>
            <a:r>
              <a:rPr lang="en-GB" sz="750" u="none" strike="noStrike" dirty="0">
                <a:effectLst/>
                <a:latin typeface="HP Simplified" panose="020B0604020204020204" pitchFamily="34" charset="0"/>
              </a:rPr>
              <a:t>HP MOUSE 240 WIRELESS</a:t>
            </a:r>
            <a:endParaRPr lang="en-US" sz="750" dirty="0">
              <a:latin typeface="HP Simplified" panose="020B0604020204020204" pitchFamily="34" charset="0"/>
            </a:endParaRPr>
          </a:p>
        </p:txBody>
      </p:sp>
      <p:pic>
        <p:nvPicPr>
          <p:cNvPr id="26" name="Picture 25"/>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276004" y="4801722"/>
            <a:ext cx="616699" cy="540000"/>
          </a:xfrm>
          <a:prstGeom prst="rect">
            <a:avLst/>
          </a:prstGeom>
        </p:spPr>
      </p:pic>
      <p:cxnSp>
        <p:nvCxnSpPr>
          <p:cNvPr id="72" name="Straight Connector 71">
            <a:extLst>
              <a:ext uri="{FF2B5EF4-FFF2-40B4-BE49-F238E27FC236}">
                <a16:creationId xmlns:a16="http://schemas.microsoft.com/office/drawing/2014/main" id="{908557B5-7FF9-0C1D-29F3-3F2A6A665CD7}"/>
              </a:ext>
            </a:extLst>
          </p:cNvPr>
          <p:cNvCxnSpPr/>
          <p:nvPr/>
        </p:nvCxnSpPr>
        <p:spPr>
          <a:xfrm>
            <a:off x="7031514" y="2094566"/>
            <a:ext cx="2778905" cy="1176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rotWithShape="1">
          <a:blip r:embed="rId8" cstate="email">
            <a:extLst>
              <a:ext uri="{28A0092B-C50C-407E-A947-70E740481C1C}">
                <a14:useLocalDpi xmlns:a14="http://schemas.microsoft.com/office/drawing/2010/main"/>
              </a:ext>
            </a:extLst>
          </a:blip>
          <a:srcRect/>
          <a:stretch/>
        </p:blipFill>
        <p:spPr>
          <a:xfrm>
            <a:off x="3279917" y="608835"/>
            <a:ext cx="3665370" cy="1352005"/>
          </a:xfrm>
          <a:prstGeom prst="rect">
            <a:avLst/>
          </a:prstGeom>
        </p:spPr>
      </p:pic>
      <p:pic>
        <p:nvPicPr>
          <p:cNvPr id="17" name="Picture 16"/>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2248581" y="4812575"/>
            <a:ext cx="548060" cy="556649"/>
          </a:xfrm>
          <a:prstGeom prst="rect">
            <a:avLst/>
          </a:prstGeom>
        </p:spPr>
      </p:pic>
      <p:sp>
        <p:nvSpPr>
          <p:cNvPr id="92" name="TextBox 66"/>
          <p:cNvSpPr txBox="1">
            <a:spLocks noChangeArrowheads="1"/>
          </p:cNvSpPr>
          <p:nvPr/>
        </p:nvSpPr>
        <p:spPr bwMode="auto">
          <a:xfrm>
            <a:off x="5173385" y="4999579"/>
            <a:ext cx="1645438" cy="500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spcBef>
                <a:spcPts val="0"/>
              </a:spcBef>
              <a:buNone/>
            </a:pPr>
            <a:r>
              <a:rPr lang="en-US" sz="700" dirty="0">
                <a:latin typeface="HP Simplified" panose="020B0604020204020204" pitchFamily="34" charset="0"/>
              </a:rPr>
              <a:t>9DF28AA HP KEYBOARD AND MOUSE PAVILION 200, USB WIRED, GREEK, BLACK</a:t>
            </a:r>
            <a:r>
              <a:rPr lang="en-GB" sz="700" dirty="0">
                <a:latin typeface="HP Simplified" panose="020B0604020204020204" pitchFamily="34" charset="0"/>
              </a:rPr>
              <a:t>, </a:t>
            </a:r>
            <a:r>
              <a:rPr lang="en-US" sz="700" dirty="0">
                <a:solidFill>
                  <a:srgbClr val="FF0000"/>
                </a:solidFill>
                <a:latin typeface="HP Simplified" panose="020B0604020204020204" pitchFamily="34" charset="0"/>
              </a:rPr>
              <a:t>31 </a:t>
            </a:r>
            <a:r>
              <a:rPr lang="en-GB" altLang="en-US" sz="700" dirty="0">
                <a:solidFill>
                  <a:srgbClr val="FF0000"/>
                </a:solidFill>
                <a:latin typeface="HP Simplified" panose="020B0604020204020204" pitchFamily="34" charset="0"/>
              </a:rPr>
              <a:t>€ </a:t>
            </a:r>
            <a:br>
              <a:rPr lang="en-GB" altLang="en-US" sz="750" dirty="0">
                <a:solidFill>
                  <a:srgbClr val="FF0000"/>
                </a:solidFill>
                <a:latin typeface="HP Simplified" panose="020B0604020204020204" pitchFamily="34" charset="0"/>
              </a:rPr>
            </a:br>
            <a:endParaRPr lang="el-GR" sz="750" i="1" dirty="0">
              <a:solidFill>
                <a:srgbClr val="92D050"/>
              </a:solidFill>
              <a:latin typeface="HP Simplified" panose="020B0604020204020204" pitchFamily="34" charset="0"/>
              <a:ea typeface="Calibri" panose="020F0502020204030204" pitchFamily="34" charset="0"/>
            </a:endParaRPr>
          </a:p>
        </p:txBody>
      </p:sp>
      <p:pic>
        <p:nvPicPr>
          <p:cNvPr id="21" name="Picture 20"/>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5176590" y="4262478"/>
            <a:ext cx="1844147" cy="686744"/>
          </a:xfrm>
          <a:prstGeom prst="rect">
            <a:avLst/>
          </a:prstGeom>
        </p:spPr>
      </p:pic>
      <p:sp>
        <p:nvSpPr>
          <p:cNvPr id="102" name="TextBox 101">
            <a:extLst>
              <a:ext uri="{FF2B5EF4-FFF2-40B4-BE49-F238E27FC236}">
                <a16:creationId xmlns:a16="http://schemas.microsoft.com/office/drawing/2014/main" id="{B16DFABC-5C07-1664-BDEE-D8C36B9614E9}"/>
              </a:ext>
            </a:extLst>
          </p:cNvPr>
          <p:cNvSpPr txBox="1"/>
          <p:nvPr/>
        </p:nvSpPr>
        <p:spPr>
          <a:xfrm>
            <a:off x="1126791" y="5661197"/>
            <a:ext cx="1874335" cy="415498"/>
          </a:xfrm>
          <a:prstGeom prst="rect">
            <a:avLst/>
          </a:prstGeom>
          <a:noFill/>
        </p:spPr>
        <p:txBody>
          <a:bodyPr wrap="square" rtlCol="0">
            <a:spAutoFit/>
          </a:bodyPr>
          <a:lstStyle/>
          <a:p>
            <a:pPr marL="0" rtl="0" eaLnBrk="1" fontAlgn="ctr" latinLnBrk="0" hangingPunct="1">
              <a:spcBef>
                <a:spcPts val="0"/>
              </a:spcBef>
              <a:spcAft>
                <a:spcPts val="0"/>
              </a:spcAft>
            </a:pPr>
            <a:r>
              <a:rPr lang="x-none" sz="700" dirty="0">
                <a:latin typeface="HP Simplified" panose="020B0604020204020204" pitchFamily="34" charset="0"/>
              </a:rPr>
              <a:t>6UW42AA</a:t>
            </a:r>
            <a:r>
              <a:rPr lang="en-GB" sz="700" dirty="0">
                <a:latin typeface="HP Simplified" panose="020B0604020204020204" pitchFamily="34" charset="0"/>
              </a:rPr>
              <a:t> </a:t>
            </a:r>
            <a:r>
              <a:rPr lang="x-none" sz="700" dirty="0">
                <a:latin typeface="HP Simplified" panose="020B0604020204020204" pitchFamily="34" charset="0"/>
              </a:rPr>
              <a:t>HP SURE KEY CABLE LOCK FOR NOTEBOOK, PCS, THIN CLIENTS, WORKSTATION</a:t>
            </a:r>
            <a:r>
              <a:rPr lang="en-GB" sz="700" dirty="0">
                <a:latin typeface="HP Simplified" panose="020B0604020204020204" pitchFamily="34" charset="0"/>
              </a:rPr>
              <a:t>, </a:t>
            </a:r>
            <a:r>
              <a:rPr lang="en-GB" sz="700" dirty="0">
                <a:solidFill>
                  <a:srgbClr val="FF0000"/>
                </a:solidFill>
                <a:latin typeface="HP Simplified" panose="020B0604020204020204" pitchFamily="34" charset="0"/>
              </a:rPr>
              <a:t>32 €</a:t>
            </a:r>
            <a:endParaRPr lang="x-none" sz="700" dirty="0">
              <a:solidFill>
                <a:srgbClr val="FF0000"/>
              </a:solidFill>
              <a:latin typeface="HP Simplified" panose="020B0604020204020204" pitchFamily="34" charset="0"/>
            </a:endParaRPr>
          </a:p>
        </p:txBody>
      </p:sp>
      <p:sp>
        <p:nvSpPr>
          <p:cNvPr id="90" name="TextBox 89">
            <a:extLst>
              <a:ext uri="{FF2B5EF4-FFF2-40B4-BE49-F238E27FC236}">
                <a16:creationId xmlns:a16="http://schemas.microsoft.com/office/drawing/2014/main" id="{41995178-CB45-6826-4A87-E512A8732693}"/>
              </a:ext>
            </a:extLst>
          </p:cNvPr>
          <p:cNvSpPr txBox="1"/>
          <p:nvPr/>
        </p:nvSpPr>
        <p:spPr>
          <a:xfrm>
            <a:off x="7020737" y="1041908"/>
            <a:ext cx="1688876" cy="907941"/>
          </a:xfrm>
          <a:prstGeom prst="rect">
            <a:avLst/>
          </a:prstGeom>
          <a:noFill/>
        </p:spPr>
        <p:txBody>
          <a:bodyPr wrap="square" rtlCol="0">
            <a:spAutoFit/>
          </a:bodyPr>
          <a:lstStyle/>
          <a:p>
            <a:pPr>
              <a:spcBef>
                <a:spcPct val="0"/>
              </a:spcBef>
            </a:pPr>
            <a:r>
              <a:rPr lang="en-US" sz="750" dirty="0">
                <a:latin typeface="HP Simplified" panose="020B0604020204020204" pitchFamily="34" charset="0"/>
              </a:rPr>
              <a:t>A8TG0EA HP NOTEBOOK </a:t>
            </a:r>
            <a:r>
              <a:rPr lang="en-US" sz="750" b="1" dirty="0">
                <a:latin typeface="HP Simplified" panose="020B0604020204020204" pitchFamily="34" charset="0"/>
              </a:rPr>
              <a:t>OMNIBOOK X 14-FE0000NV,</a:t>
            </a:r>
            <a:r>
              <a:rPr lang="en-US" sz="750" dirty="0">
                <a:latin typeface="HP Simplified" panose="020B0604020204020204" pitchFamily="34" charset="0"/>
              </a:rPr>
              <a:t> QC </a:t>
            </a:r>
            <a:r>
              <a:rPr lang="en-US" sz="750" b="1" dirty="0">
                <a:latin typeface="HP Simplified" panose="020B0604020204020204" pitchFamily="34" charset="0"/>
              </a:rPr>
              <a:t>SNAPDRAGON</a:t>
            </a:r>
            <a:r>
              <a:rPr lang="en-US" sz="750" dirty="0">
                <a:latin typeface="HP Simplified" panose="020B0604020204020204" pitchFamily="34" charset="0"/>
              </a:rPr>
              <a:t> X1E-78-100 AI 3.4GHz/12MB, 12 CORES, 32GB, 1TB PCIe NVMe M.2 SSD, QUALCOMM ADRENO 660 GRAPHICS, 14'' 2.2K TOUCH, WIN 11 HOME, 3YW, METEOR SILVER</a:t>
            </a:r>
            <a:r>
              <a:rPr lang="en-US" sz="800" dirty="0"/>
              <a:t> </a:t>
            </a:r>
            <a:r>
              <a:rPr lang="en-US" sz="750" dirty="0">
                <a:solidFill>
                  <a:srgbClr val="FF0000"/>
                </a:solidFill>
                <a:latin typeface="HP Simplified" panose="020B0604020204020204" pitchFamily="34" charset="0"/>
              </a:rPr>
              <a:t>1,784 </a:t>
            </a:r>
            <a:r>
              <a:rPr lang="en-US" altLang="en-US" sz="750" dirty="0">
                <a:solidFill>
                  <a:srgbClr val="FF0000"/>
                </a:solidFill>
                <a:latin typeface="HP Simplified" panose="020B0604020204020204" pitchFamily="34" charset="0"/>
              </a:rPr>
              <a:t>€</a:t>
            </a:r>
            <a:endParaRPr lang="en-GB" sz="800" i="1" dirty="0">
              <a:solidFill>
                <a:srgbClr val="92D050"/>
              </a:solidFill>
              <a:ea typeface="Calibri" panose="020F0502020204030204" pitchFamily="34" charset="0"/>
            </a:endParaRPr>
          </a:p>
        </p:txBody>
      </p:sp>
      <p:sp>
        <p:nvSpPr>
          <p:cNvPr id="91" name="TextBox 90">
            <a:extLst>
              <a:ext uri="{FF2B5EF4-FFF2-40B4-BE49-F238E27FC236}">
                <a16:creationId xmlns:a16="http://schemas.microsoft.com/office/drawing/2014/main" id="{41995178-CB45-6826-4A87-E512A8732693}"/>
              </a:ext>
            </a:extLst>
          </p:cNvPr>
          <p:cNvSpPr txBox="1"/>
          <p:nvPr/>
        </p:nvSpPr>
        <p:spPr>
          <a:xfrm>
            <a:off x="7016317" y="3004421"/>
            <a:ext cx="1668056" cy="1015663"/>
          </a:xfrm>
          <a:prstGeom prst="rect">
            <a:avLst/>
          </a:prstGeom>
          <a:noFill/>
        </p:spPr>
        <p:txBody>
          <a:bodyPr wrap="square" rtlCol="0">
            <a:spAutoFit/>
          </a:bodyPr>
          <a:lstStyle/>
          <a:p>
            <a:pPr>
              <a:spcBef>
                <a:spcPct val="0"/>
              </a:spcBef>
            </a:pPr>
            <a:r>
              <a:rPr lang="en-US" sz="750" dirty="0">
                <a:latin typeface="HP Simplified" panose="020B0604020204020204" pitchFamily="34" charset="0"/>
              </a:rPr>
              <a:t>B17ZNEA HP NOTEBOOK </a:t>
            </a:r>
            <a:r>
              <a:rPr lang="en-US" sz="750" b="1" dirty="0">
                <a:latin typeface="HP Simplified" panose="020B0604020204020204" pitchFamily="34" charset="0"/>
              </a:rPr>
              <a:t>OMNIBOOK ULTRA FLIP 14-FH0002NV, </a:t>
            </a:r>
            <a:r>
              <a:rPr lang="en-US" sz="750" dirty="0">
                <a:latin typeface="HP Simplified" panose="020B0604020204020204" pitchFamily="34" charset="0"/>
              </a:rPr>
              <a:t>INTEL ULTRA 7-256V 3.7-4.8GHz/12MB, 8 CORES, 16GB, 1TB PCIe GEN 4 NVMe M.2 SSD, INTEL ARC GRAPHICS, 14'' 2.8K OLED TOUCH (2880x1880), W/PEN, WIN 11 HOME, 2YW, ATMOSPHERIC BLUE </a:t>
            </a:r>
            <a:r>
              <a:rPr lang="en-US" sz="750" dirty="0">
                <a:solidFill>
                  <a:srgbClr val="FF0000"/>
                </a:solidFill>
                <a:latin typeface="HP Simplified" panose="020B0604020204020204" pitchFamily="34" charset="0"/>
              </a:rPr>
              <a:t>1,981 </a:t>
            </a:r>
            <a:r>
              <a:rPr lang="en-US" altLang="en-US" sz="750" dirty="0">
                <a:solidFill>
                  <a:srgbClr val="FF0000"/>
                </a:solidFill>
                <a:latin typeface="HP Simplified" panose="020B0604020204020204" pitchFamily="34" charset="0"/>
              </a:rPr>
              <a:t>€</a:t>
            </a:r>
            <a:endParaRPr lang="en-GB" sz="800" i="1" dirty="0">
              <a:solidFill>
                <a:srgbClr val="92D050"/>
              </a:solidFill>
              <a:ea typeface="Calibri" panose="020F0502020204030204" pitchFamily="34" charset="0"/>
            </a:endParaRPr>
          </a:p>
        </p:txBody>
      </p:sp>
      <p:sp>
        <p:nvSpPr>
          <p:cNvPr id="3" name="Rectangle 2"/>
          <p:cNvSpPr/>
          <p:nvPr/>
        </p:nvSpPr>
        <p:spPr>
          <a:xfrm>
            <a:off x="7013485" y="2178637"/>
            <a:ext cx="2873528" cy="646331"/>
          </a:xfrm>
          <a:prstGeom prst="rect">
            <a:avLst/>
          </a:prstGeom>
        </p:spPr>
        <p:txBody>
          <a:bodyPr wrap="square">
            <a:spAutoFit/>
          </a:bodyPr>
          <a:lstStyle/>
          <a:p>
            <a:r>
              <a:rPr lang="en-US" sz="700" dirty="0">
                <a:solidFill>
                  <a:schemeClr val="tx1">
                    <a:lumMod val="50000"/>
                    <a:lumOff val="50000"/>
                  </a:schemeClr>
                </a:solidFill>
                <a:latin typeface="HP Simplified" panose="020B0604020204020204" pitchFamily="34" charset="0"/>
              </a:rPr>
              <a:t>Enjoy power, mobility, and style with the </a:t>
            </a:r>
            <a:r>
              <a:rPr lang="en-US" sz="800" b="1" dirty="0">
                <a:solidFill>
                  <a:schemeClr val="accent1">
                    <a:lumMod val="60000"/>
                    <a:lumOff val="40000"/>
                  </a:schemeClr>
                </a:solidFill>
                <a:latin typeface="HP Simplified" panose="020B0604020204020204" pitchFamily="34" charset="0"/>
              </a:rPr>
              <a:t>HP OmniBook </a:t>
            </a:r>
            <a:r>
              <a:rPr lang="en-US" sz="700" dirty="0">
                <a:solidFill>
                  <a:schemeClr val="tx1">
                    <a:lumMod val="50000"/>
                    <a:lumOff val="50000"/>
                  </a:schemeClr>
                </a:solidFill>
                <a:latin typeface="HP Simplified" panose="020B0604020204020204" pitchFamily="34" charset="0"/>
              </a:rPr>
              <a:t>Ultra Flip Next Gen AI PC. Bring your creations to life with the latest AI accelerating Intel® Core™ Ultra Processor. Do more in less time with private and secure AI tools and extended battery life, all while safeguarding your PC with HP Wolf Security features for consumers.</a:t>
            </a:r>
          </a:p>
        </p:txBody>
      </p:sp>
      <p:sp>
        <p:nvSpPr>
          <p:cNvPr id="8" name="Rectangle 7"/>
          <p:cNvSpPr/>
          <p:nvPr/>
        </p:nvSpPr>
        <p:spPr>
          <a:xfrm>
            <a:off x="6987602" y="142294"/>
            <a:ext cx="2950091" cy="661720"/>
          </a:xfrm>
          <a:prstGeom prst="rect">
            <a:avLst/>
          </a:prstGeom>
        </p:spPr>
        <p:txBody>
          <a:bodyPr wrap="square">
            <a:spAutoFit/>
          </a:bodyPr>
          <a:lstStyle/>
          <a:p>
            <a:r>
              <a:rPr lang="en-US" sz="700" dirty="0">
                <a:solidFill>
                  <a:schemeClr val="tx1">
                    <a:lumMod val="50000"/>
                    <a:lumOff val="50000"/>
                  </a:schemeClr>
                </a:solidFill>
                <a:latin typeface="HP Simplified" panose="020B0604020204020204" pitchFamily="34" charset="0"/>
              </a:rPr>
              <a:t>Powered by </a:t>
            </a:r>
            <a:r>
              <a:rPr lang="en-US" sz="800" b="1" dirty="0">
                <a:solidFill>
                  <a:schemeClr val="accent1">
                    <a:lumMod val="60000"/>
                    <a:lumOff val="40000"/>
                  </a:schemeClr>
                </a:solidFill>
                <a:latin typeface="HP Simplified" panose="020B0604020204020204" pitchFamily="34" charset="0"/>
              </a:rPr>
              <a:t>Snapdragon</a:t>
            </a:r>
            <a:r>
              <a:rPr lang="en-US" sz="700" dirty="0">
                <a:solidFill>
                  <a:schemeClr val="tx1">
                    <a:lumMod val="50000"/>
                    <a:lumOff val="50000"/>
                  </a:schemeClr>
                </a:solidFill>
                <a:latin typeface="HP Simplified" panose="020B0604020204020204" pitchFamily="34" charset="0"/>
              </a:rPr>
              <a:t>® X Elite, featuring an AI engine with dedicated NPU and with up to 26-hour battery life, the new </a:t>
            </a:r>
            <a:r>
              <a:rPr lang="en-US" sz="800" b="1" dirty="0">
                <a:solidFill>
                  <a:schemeClr val="accent1">
                    <a:lumMod val="60000"/>
                    <a:lumOff val="40000"/>
                  </a:schemeClr>
                </a:solidFill>
                <a:latin typeface="HP Simplified" panose="020B0604020204020204" pitchFamily="34" charset="0"/>
              </a:rPr>
              <a:t>OmniBook X </a:t>
            </a:r>
            <a:r>
              <a:rPr lang="en-US" sz="700" dirty="0">
                <a:solidFill>
                  <a:schemeClr val="tx1">
                    <a:lumMod val="50000"/>
                    <a:lumOff val="50000"/>
                  </a:schemeClr>
                </a:solidFill>
                <a:latin typeface="HP Simplified" panose="020B0604020204020204" pitchFamily="34" charset="0"/>
              </a:rPr>
              <a:t>AI will take your personalized productivity to the next level. A 5MP camera with Windows Studio Effects and the best collaboration tools will enhance your connections without interruptions.</a:t>
            </a:r>
          </a:p>
        </p:txBody>
      </p:sp>
      <p:pic>
        <p:nvPicPr>
          <p:cNvPr id="10" name="Picture 9"/>
          <p:cNvPicPr>
            <a:picLocks noChangeAspect="1"/>
          </p:cNvPicPr>
          <p:nvPr/>
        </p:nvPicPr>
        <p:blipFill rotWithShape="1">
          <a:blip r:embed="rId11" cstate="email">
            <a:extLst>
              <a:ext uri="{28A0092B-C50C-407E-A947-70E740481C1C}">
                <a14:useLocalDpi xmlns:a14="http://schemas.microsoft.com/office/drawing/2010/main"/>
              </a:ext>
            </a:extLst>
          </a:blip>
          <a:srcRect/>
          <a:stretch/>
        </p:blipFill>
        <p:spPr>
          <a:xfrm>
            <a:off x="8730857" y="953765"/>
            <a:ext cx="1141427" cy="1021304"/>
          </a:xfrm>
          <a:prstGeom prst="rect">
            <a:avLst/>
          </a:prstGeom>
        </p:spPr>
      </p:pic>
      <p:pic>
        <p:nvPicPr>
          <p:cNvPr id="15" name="Picture 14"/>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193945" y="5796201"/>
            <a:ext cx="981456" cy="329184"/>
          </a:xfrm>
          <a:prstGeom prst="rect">
            <a:avLst/>
          </a:prstGeom>
        </p:spPr>
      </p:pic>
      <p:sp>
        <p:nvSpPr>
          <p:cNvPr id="103" name="TextBox 102">
            <a:extLst>
              <a:ext uri="{FF2B5EF4-FFF2-40B4-BE49-F238E27FC236}">
                <a16:creationId xmlns:a16="http://schemas.microsoft.com/office/drawing/2014/main" id="{C4057A72-81A9-1C7A-FCCA-1A66DB0AF787}"/>
              </a:ext>
            </a:extLst>
          </p:cNvPr>
          <p:cNvSpPr txBox="1"/>
          <p:nvPr/>
        </p:nvSpPr>
        <p:spPr>
          <a:xfrm>
            <a:off x="3350766" y="2125022"/>
            <a:ext cx="3497708" cy="530915"/>
          </a:xfrm>
          <a:prstGeom prst="rect">
            <a:avLst/>
          </a:prstGeom>
          <a:noFill/>
        </p:spPr>
        <p:txBody>
          <a:bodyPr wrap="square">
            <a:spAutoFit/>
          </a:bodyPr>
          <a:lstStyle/>
          <a:p>
            <a:r>
              <a:rPr lang="en-US" sz="700" dirty="0">
                <a:solidFill>
                  <a:schemeClr val="tx1">
                    <a:lumMod val="50000"/>
                    <a:lumOff val="50000"/>
                  </a:schemeClr>
                </a:solidFill>
                <a:latin typeface="HP Simplified" panose="020B0604020204020204" pitchFamily="34" charset="0"/>
              </a:rPr>
              <a:t>Elevate your productivity with the </a:t>
            </a:r>
            <a:r>
              <a:rPr lang="en-US" sz="750" b="1" dirty="0">
                <a:solidFill>
                  <a:schemeClr val="accent2"/>
                </a:solidFill>
                <a:latin typeface="HP Simplified" panose="020B0604020204020204" pitchFamily="34" charset="0"/>
              </a:rPr>
              <a:t>HP Spectre x360 16" 2-in-1 Laptop PC</a:t>
            </a:r>
            <a:r>
              <a:rPr lang="en-US" sz="700" dirty="0">
                <a:solidFill>
                  <a:schemeClr val="tx1">
                    <a:lumMod val="50000"/>
                    <a:lumOff val="50000"/>
                  </a:schemeClr>
                </a:solidFill>
                <a:latin typeface="HP Simplified" panose="020B0604020204020204" pitchFamily="34" charset="0"/>
              </a:rPr>
              <a:t>. Easily switch between laptop and tablet, and experience the power of built-in AI technology with the latest Intel® Processor and advanced collaboration technology that adapts to your way of working—all in a responsibly made laptop.</a:t>
            </a:r>
            <a:endParaRPr lang="el-GR" sz="700" dirty="0">
              <a:solidFill>
                <a:schemeClr val="tx1">
                  <a:lumMod val="50000"/>
                  <a:lumOff val="50000"/>
                </a:schemeClr>
              </a:solidFill>
              <a:latin typeface="HP Simplified" panose="020B0604020204020204" pitchFamily="34" charset="0"/>
            </a:endParaRPr>
          </a:p>
        </p:txBody>
      </p:sp>
      <p:sp>
        <p:nvSpPr>
          <p:cNvPr id="104" name="TextBox 103">
            <a:extLst>
              <a:ext uri="{FF2B5EF4-FFF2-40B4-BE49-F238E27FC236}">
                <a16:creationId xmlns:a16="http://schemas.microsoft.com/office/drawing/2014/main" id="{41995178-CB45-6826-4A87-E512A8732693}"/>
              </a:ext>
            </a:extLst>
          </p:cNvPr>
          <p:cNvSpPr txBox="1"/>
          <p:nvPr/>
        </p:nvSpPr>
        <p:spPr>
          <a:xfrm>
            <a:off x="3424856" y="3616422"/>
            <a:ext cx="3552046" cy="438582"/>
          </a:xfrm>
          <a:prstGeom prst="rect">
            <a:avLst/>
          </a:prstGeom>
          <a:noFill/>
        </p:spPr>
        <p:txBody>
          <a:bodyPr wrap="square" rtlCol="0">
            <a:spAutoFit/>
          </a:bodyPr>
          <a:lstStyle/>
          <a:p>
            <a:pPr>
              <a:spcBef>
                <a:spcPct val="0"/>
              </a:spcBef>
            </a:pPr>
            <a:r>
              <a:rPr lang="en-US" sz="750" dirty="0">
                <a:latin typeface="HP Simplified" panose="020B0604020204020204" pitchFamily="34" charset="0"/>
              </a:rPr>
              <a:t>A0DP2EA HP NOTEBOOK </a:t>
            </a:r>
            <a:r>
              <a:rPr lang="en-US" sz="750" b="1" dirty="0">
                <a:latin typeface="HP Simplified" panose="020B0604020204020204" pitchFamily="34" charset="0"/>
              </a:rPr>
              <a:t>SPECTRE X360 CONVERTIBLE 16-AD0002NV</a:t>
            </a:r>
            <a:r>
              <a:rPr lang="en-US" sz="750" dirty="0">
                <a:latin typeface="HP Simplified" panose="020B0604020204020204" pitchFamily="34" charset="0"/>
              </a:rPr>
              <a:t>, INTEL CORE ULTRA 7-155H AI 3.8-4.8GHz/24MB, 16 CORES, 32GB, 1TB PCIe NVMe SSD, INTEL ARC GRAPHICS, 16'' 2.8K OLED TOUCH, WIN 11 PRO, 3YW, NIGHTFALL BLACK </a:t>
            </a:r>
            <a:r>
              <a:rPr lang="en-US" sz="750" dirty="0">
                <a:solidFill>
                  <a:srgbClr val="FF0000"/>
                </a:solidFill>
                <a:latin typeface="HP Simplified" panose="020B0604020204020204" pitchFamily="34" charset="0"/>
              </a:rPr>
              <a:t>2.387 </a:t>
            </a:r>
            <a:r>
              <a:rPr lang="en-US" altLang="en-US" sz="750" dirty="0">
                <a:solidFill>
                  <a:srgbClr val="FF0000"/>
                </a:solidFill>
                <a:latin typeface="HP Simplified" panose="020B0604020204020204" pitchFamily="34" charset="0"/>
              </a:rPr>
              <a:t>€</a:t>
            </a:r>
            <a:endParaRPr lang="en-GB" sz="800" i="1" dirty="0">
              <a:solidFill>
                <a:srgbClr val="92D050"/>
              </a:solidFill>
              <a:ea typeface="Calibri" panose="020F0502020204030204" pitchFamily="34" charset="0"/>
            </a:endParaRPr>
          </a:p>
        </p:txBody>
      </p:sp>
      <p:pic>
        <p:nvPicPr>
          <p:cNvPr id="20" name="Picture 19"/>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5337730" y="2645904"/>
            <a:ext cx="1051511" cy="904014"/>
          </a:xfrm>
          <a:prstGeom prst="rect">
            <a:avLst/>
          </a:prstGeom>
        </p:spPr>
      </p:pic>
      <p:pic>
        <p:nvPicPr>
          <p:cNvPr id="22" name="Picture 21"/>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3898957" y="2840601"/>
            <a:ext cx="1108219" cy="703087"/>
          </a:xfrm>
          <a:prstGeom prst="rect">
            <a:avLst/>
          </a:prstGeom>
        </p:spPr>
      </p:pic>
      <p:cxnSp>
        <p:nvCxnSpPr>
          <p:cNvPr id="105" name="Straight Connector 104">
            <a:extLst>
              <a:ext uri="{FF2B5EF4-FFF2-40B4-BE49-F238E27FC236}">
                <a16:creationId xmlns:a16="http://schemas.microsoft.com/office/drawing/2014/main" id="{908557B5-7FF9-0C1D-29F3-3F2A6A665CD7}"/>
              </a:ext>
            </a:extLst>
          </p:cNvPr>
          <p:cNvCxnSpPr/>
          <p:nvPr/>
        </p:nvCxnSpPr>
        <p:spPr>
          <a:xfrm>
            <a:off x="6965261" y="4105361"/>
            <a:ext cx="2778905" cy="1176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06" name="Rectangle 105"/>
          <p:cNvSpPr/>
          <p:nvPr/>
        </p:nvSpPr>
        <p:spPr>
          <a:xfrm>
            <a:off x="7041975" y="4195113"/>
            <a:ext cx="2816548" cy="754053"/>
          </a:xfrm>
          <a:prstGeom prst="rect">
            <a:avLst/>
          </a:prstGeom>
        </p:spPr>
        <p:txBody>
          <a:bodyPr wrap="square">
            <a:spAutoFit/>
          </a:bodyPr>
          <a:lstStyle/>
          <a:p>
            <a:r>
              <a:rPr lang="en-US" sz="700" dirty="0">
                <a:solidFill>
                  <a:schemeClr val="tx1">
                    <a:lumMod val="50000"/>
                    <a:lumOff val="50000"/>
                  </a:schemeClr>
                </a:solidFill>
                <a:latin typeface="HP Simplified" panose="020B0604020204020204" pitchFamily="34" charset="0"/>
              </a:rPr>
              <a:t>The </a:t>
            </a:r>
            <a:r>
              <a:rPr lang="en-US" sz="800" b="1" dirty="0">
                <a:solidFill>
                  <a:schemeClr val="accent1">
                    <a:lumMod val="60000"/>
                    <a:lumOff val="40000"/>
                  </a:schemeClr>
                </a:solidFill>
                <a:latin typeface="HP Simplified" panose="020B0604020204020204" pitchFamily="34" charset="0"/>
              </a:rPr>
              <a:t>HP OmniBook Ultra Next Gen AI PC </a:t>
            </a:r>
            <a:r>
              <a:rPr lang="en-US" sz="700" dirty="0">
                <a:solidFill>
                  <a:schemeClr val="tx1">
                    <a:lumMod val="50000"/>
                    <a:lumOff val="50000"/>
                  </a:schemeClr>
                </a:solidFill>
                <a:latin typeface="HP Simplified" panose="020B0604020204020204" pitchFamily="34" charset="0"/>
              </a:rPr>
              <a:t>is the ultimate powerhouse for supercharged compute and graphics performance to create and play. With personalized and secure AI tools to amplify your productivity and the best video/audio enhancement tools for authentic connections - all while safeguarding your PC with HP Wolf Security features for consumers.</a:t>
            </a:r>
          </a:p>
        </p:txBody>
      </p:sp>
      <p:sp>
        <p:nvSpPr>
          <p:cNvPr id="107" name="TextBox 106">
            <a:extLst>
              <a:ext uri="{FF2B5EF4-FFF2-40B4-BE49-F238E27FC236}">
                <a16:creationId xmlns:a16="http://schemas.microsoft.com/office/drawing/2014/main" id="{41995178-CB45-6826-4A87-E512A8732693}"/>
              </a:ext>
            </a:extLst>
          </p:cNvPr>
          <p:cNvSpPr txBox="1"/>
          <p:nvPr/>
        </p:nvSpPr>
        <p:spPr>
          <a:xfrm>
            <a:off x="7013485" y="5149259"/>
            <a:ext cx="1631346" cy="900246"/>
          </a:xfrm>
          <a:prstGeom prst="rect">
            <a:avLst/>
          </a:prstGeom>
          <a:noFill/>
        </p:spPr>
        <p:txBody>
          <a:bodyPr wrap="square" rtlCol="0">
            <a:spAutoFit/>
          </a:bodyPr>
          <a:lstStyle/>
          <a:p>
            <a:pPr>
              <a:spcBef>
                <a:spcPct val="0"/>
              </a:spcBef>
            </a:pPr>
            <a:r>
              <a:rPr lang="en-US" sz="750" dirty="0">
                <a:latin typeface="HP Simplified" panose="020B0604020204020204" pitchFamily="34" charset="0"/>
              </a:rPr>
              <a:t>B4ZW7EA HP NOTEBOOK </a:t>
            </a:r>
            <a:r>
              <a:rPr lang="en-US" sz="750" b="1" dirty="0">
                <a:latin typeface="HP Simplified" panose="020B0604020204020204" pitchFamily="34" charset="0"/>
              </a:rPr>
              <a:t>OMNIBOOK ULTRA 14-FD0005NN</a:t>
            </a:r>
            <a:r>
              <a:rPr lang="en-US" sz="750" dirty="0">
                <a:latin typeface="HP Simplified" panose="020B0604020204020204" pitchFamily="34" charset="0"/>
              </a:rPr>
              <a:t>, AMD RYZEN AI 9HX 375 3.3-5.1GHz/24MB, 12 CORES, 32GB, 1TB PCIe NVMe M.2 SSD, AMD RADEON GRAPHICS, 14'' 2.2K TOUCH, WIN 11 HOME, 3YW, METEOR SILVER, </a:t>
            </a:r>
            <a:r>
              <a:rPr lang="en-US" sz="750" dirty="0">
                <a:solidFill>
                  <a:srgbClr val="FF0000"/>
                </a:solidFill>
                <a:latin typeface="HP Simplified" panose="020B0604020204020204" pitchFamily="34" charset="0"/>
              </a:rPr>
              <a:t>2.056 </a:t>
            </a:r>
            <a:r>
              <a:rPr lang="en-US" altLang="en-US" sz="750" dirty="0">
                <a:solidFill>
                  <a:srgbClr val="FF0000"/>
                </a:solidFill>
                <a:latin typeface="HP Simplified" panose="020B0604020204020204" pitchFamily="34" charset="0"/>
              </a:rPr>
              <a:t>€</a:t>
            </a:r>
            <a:endParaRPr lang="en-GB" sz="800" i="1" dirty="0">
              <a:solidFill>
                <a:srgbClr val="92D050"/>
              </a:solidFill>
              <a:ea typeface="Calibri" panose="020F0502020204030204" pitchFamily="34" charset="0"/>
            </a:endParaRPr>
          </a:p>
        </p:txBody>
      </p:sp>
      <p:pic>
        <p:nvPicPr>
          <p:cNvPr id="23" name="Picture 22"/>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8596060" y="5111806"/>
            <a:ext cx="1163343" cy="1006427"/>
          </a:xfrm>
          <a:prstGeom prst="rect">
            <a:avLst/>
          </a:prstGeom>
        </p:spPr>
      </p:pic>
      <p:sp>
        <p:nvSpPr>
          <p:cNvPr id="31" name="TextBox 30">
            <a:extLst>
              <a:ext uri="{FF2B5EF4-FFF2-40B4-BE49-F238E27FC236}">
                <a16:creationId xmlns:a16="http://schemas.microsoft.com/office/drawing/2014/main" id="{CA0D35EA-3C3A-5176-5B64-7A17C3DB7338}"/>
              </a:ext>
            </a:extLst>
          </p:cNvPr>
          <p:cNvSpPr txBox="1"/>
          <p:nvPr/>
        </p:nvSpPr>
        <p:spPr>
          <a:xfrm>
            <a:off x="68971" y="1045874"/>
            <a:ext cx="3032511" cy="638636"/>
          </a:xfrm>
          <a:prstGeom prst="rect">
            <a:avLst/>
          </a:prstGeom>
          <a:noFill/>
        </p:spPr>
        <p:txBody>
          <a:bodyPr wrap="square">
            <a:spAutoFit/>
          </a:bodyPr>
          <a:lstStyle/>
          <a:p>
            <a:r>
              <a:rPr lang="en-US" sz="750" b="1" dirty="0">
                <a:solidFill>
                  <a:schemeClr val="accent2"/>
                </a:solidFill>
                <a:latin typeface="HP Simplified" panose="020B0604020204020204" pitchFamily="34" charset="0"/>
              </a:rPr>
              <a:t>The HP Pavilion x360 Laptop </a:t>
            </a:r>
            <a:r>
              <a:rPr lang="en-US" sz="700" dirty="0">
                <a:solidFill>
                  <a:schemeClr val="tx1">
                    <a:lumMod val="50000"/>
                    <a:lumOff val="50000"/>
                  </a:schemeClr>
                </a:solidFill>
                <a:latin typeface="HP Simplified" panose="020B0604020204020204" pitchFamily="34" charset="0"/>
              </a:rPr>
              <a:t>is designed for flexibility. Find the perfect angle by rotating the screen 360° and immerse yourself in entertainment with dual speakers and FHD touch screen. Stay powerfully connected with the Intel® Processor and enjoy effortless video calls with the HD camera. Plus, this laptop is crafted with sustainable materials..</a:t>
            </a:r>
            <a:endParaRPr lang="el-GR" sz="700" dirty="0">
              <a:solidFill>
                <a:schemeClr val="tx1">
                  <a:lumMod val="50000"/>
                  <a:lumOff val="50000"/>
                </a:schemeClr>
              </a:solidFill>
              <a:latin typeface="HP Simplified" panose="020B0604020204020204" pitchFamily="34" charset="0"/>
            </a:endParaRPr>
          </a:p>
        </p:txBody>
      </p:sp>
      <p:sp>
        <p:nvSpPr>
          <p:cNvPr id="32" name="TextBox 31">
            <a:extLst>
              <a:ext uri="{FF2B5EF4-FFF2-40B4-BE49-F238E27FC236}">
                <a16:creationId xmlns:a16="http://schemas.microsoft.com/office/drawing/2014/main" id="{CDD4A048-A13D-457D-1A49-EA45F0AE4D0B}"/>
              </a:ext>
            </a:extLst>
          </p:cNvPr>
          <p:cNvSpPr txBox="1"/>
          <p:nvPr/>
        </p:nvSpPr>
        <p:spPr>
          <a:xfrm>
            <a:off x="117396" y="1934089"/>
            <a:ext cx="1428439" cy="1131079"/>
          </a:xfrm>
          <a:prstGeom prst="rect">
            <a:avLst/>
          </a:prstGeom>
          <a:noFill/>
        </p:spPr>
        <p:txBody>
          <a:bodyPr wrap="square" rtlCol="0">
            <a:spAutoFit/>
          </a:bodyPr>
          <a:lstStyle/>
          <a:p>
            <a:pPr>
              <a:spcBef>
                <a:spcPct val="0"/>
              </a:spcBef>
            </a:pPr>
            <a:r>
              <a:rPr lang="en-US" sz="750" dirty="0">
                <a:latin typeface="HP Simplified" panose="020B0604020204020204" pitchFamily="34" charset="0"/>
              </a:rPr>
              <a:t>A3HQ1EA</a:t>
            </a:r>
            <a:r>
              <a:rPr lang="en-US" sz="750" dirty="0">
                <a:latin typeface="HP Simplified" panose="020B0604020204020204" pitchFamily="34" charset="0"/>
                <a:hlinkClick r:id="rId16"/>
              </a:rPr>
              <a:t> </a:t>
            </a:r>
            <a:r>
              <a:rPr lang="en-US" sz="750" dirty="0">
                <a:latin typeface="HP Simplified" panose="020B0604020204020204" pitchFamily="34" charset="0"/>
              </a:rPr>
              <a:t>HP NOTEBOOK </a:t>
            </a:r>
            <a:r>
              <a:rPr lang="en-US" sz="750" b="1" dirty="0">
                <a:latin typeface="HP Simplified" panose="020B0604020204020204" pitchFamily="34" charset="0"/>
              </a:rPr>
              <a:t>PAVILION X360 CONVERTIBLE 14-EK2001NV</a:t>
            </a:r>
            <a:r>
              <a:rPr lang="en-US" sz="750" dirty="0">
                <a:latin typeface="HP Simplified" panose="020B0604020204020204" pitchFamily="34" charset="0"/>
              </a:rPr>
              <a:t>, INTEL CORE ULTRA 5-120U 1.4-5.0GHz/12MB, 10 CORES, 16GB, 512GB PCIe SSD, INTEL GRAPHICS, 14'' FHD IPS TOUCH, WIN 11 HOME, 2YW, NATURAL SILVER </a:t>
            </a:r>
            <a:r>
              <a:rPr lang="en-US" sz="750" dirty="0">
                <a:solidFill>
                  <a:srgbClr val="FF0000"/>
                </a:solidFill>
                <a:latin typeface="HP Simplified" panose="020B0604020204020204" pitchFamily="34" charset="0"/>
              </a:rPr>
              <a:t>1.099 </a:t>
            </a:r>
            <a:r>
              <a:rPr lang="en-US" altLang="en-US" sz="750" dirty="0">
                <a:solidFill>
                  <a:srgbClr val="FF0000"/>
                </a:solidFill>
                <a:latin typeface="HP Simplified" panose="020B0604020204020204" pitchFamily="34" charset="0"/>
              </a:rPr>
              <a:t>€</a:t>
            </a:r>
            <a:endParaRPr lang="en-GB" sz="800" i="1" dirty="0">
              <a:solidFill>
                <a:srgbClr val="92D050"/>
              </a:solidFill>
              <a:ea typeface="Calibri" panose="020F0502020204030204" pitchFamily="34" charset="0"/>
            </a:endParaRPr>
          </a:p>
        </p:txBody>
      </p:sp>
      <p:sp>
        <p:nvSpPr>
          <p:cNvPr id="33" name="TextBox 32">
            <a:extLst>
              <a:ext uri="{FF2B5EF4-FFF2-40B4-BE49-F238E27FC236}">
                <a16:creationId xmlns:a16="http://schemas.microsoft.com/office/drawing/2014/main" id="{3104ED18-13F0-6C84-27E7-19EB20C0AF80}"/>
              </a:ext>
            </a:extLst>
          </p:cNvPr>
          <p:cNvSpPr txBox="1"/>
          <p:nvPr/>
        </p:nvSpPr>
        <p:spPr>
          <a:xfrm>
            <a:off x="1282063" y="3528404"/>
            <a:ext cx="1903124" cy="792525"/>
          </a:xfrm>
          <a:prstGeom prst="rect">
            <a:avLst/>
          </a:prstGeom>
          <a:noFill/>
        </p:spPr>
        <p:txBody>
          <a:bodyPr wrap="square" rtlCol="0">
            <a:spAutoFit/>
          </a:bodyPr>
          <a:lstStyle/>
          <a:p>
            <a:pPr>
              <a:spcBef>
                <a:spcPct val="0"/>
              </a:spcBef>
            </a:pPr>
            <a:r>
              <a:rPr lang="en-US" sz="750" dirty="0">
                <a:latin typeface="HP Simplified" panose="020B0604020204020204" pitchFamily="34" charset="0"/>
              </a:rPr>
              <a:t>A3HQ0EA</a:t>
            </a:r>
            <a:r>
              <a:rPr lang="en-US" sz="800" dirty="0"/>
              <a:t> </a:t>
            </a:r>
            <a:r>
              <a:rPr lang="en-US" sz="750" dirty="0">
                <a:latin typeface="HP Simplified" panose="020B0604020204020204" pitchFamily="34" charset="0"/>
                <a:hlinkClick r:id="rId16"/>
              </a:rPr>
              <a:t> </a:t>
            </a:r>
            <a:r>
              <a:rPr lang="en-US" sz="750" dirty="0">
                <a:latin typeface="HP Simplified" panose="020B0604020204020204" pitchFamily="34" charset="0"/>
              </a:rPr>
              <a:t>HP NOTEBOOK </a:t>
            </a:r>
            <a:r>
              <a:rPr lang="en-US" sz="750" b="1" dirty="0">
                <a:latin typeface="HP Simplified" panose="020B0604020204020204" pitchFamily="34" charset="0"/>
              </a:rPr>
              <a:t>PAVILION X360 CONVERTIBLE 14-EK2000NV</a:t>
            </a:r>
            <a:r>
              <a:rPr lang="en-US" sz="750" dirty="0">
                <a:latin typeface="HP Simplified" panose="020B0604020204020204" pitchFamily="34" charset="0"/>
              </a:rPr>
              <a:t>, INTEL CORE ULTRA 7-150U 4.0-5.4GHz/12MB, 10 CORES, 16GB, 1TB PCIe SSD, INTEL IRIS XE GRAPHICS, 14'' FHD IPS TOUCH, W/PEN, WIN 11 HOME, 2YW, NATURAL SILVER </a:t>
            </a:r>
            <a:r>
              <a:rPr lang="en-US" sz="750" dirty="0">
                <a:solidFill>
                  <a:srgbClr val="FF0000"/>
                </a:solidFill>
                <a:latin typeface="HP Simplified" panose="020B0604020204020204" pitchFamily="34" charset="0"/>
              </a:rPr>
              <a:t>1.374 </a:t>
            </a:r>
            <a:r>
              <a:rPr lang="en-US" altLang="en-US" sz="750" dirty="0">
                <a:solidFill>
                  <a:srgbClr val="FF0000"/>
                </a:solidFill>
                <a:latin typeface="HP Simplified" panose="020B0604020204020204" pitchFamily="34" charset="0"/>
              </a:rPr>
              <a:t>€</a:t>
            </a:r>
            <a:endParaRPr lang="en-GB" sz="800" i="1" dirty="0">
              <a:solidFill>
                <a:srgbClr val="92D050"/>
              </a:solidFill>
              <a:ea typeface="Calibri" panose="020F0502020204030204" pitchFamily="34" charset="0"/>
            </a:endParaRPr>
          </a:p>
        </p:txBody>
      </p:sp>
      <p:pic>
        <p:nvPicPr>
          <p:cNvPr id="35" name="Picture 34">
            <a:extLst>
              <a:ext uri="{FF2B5EF4-FFF2-40B4-BE49-F238E27FC236}">
                <a16:creationId xmlns:a16="http://schemas.microsoft.com/office/drawing/2014/main" id="{1250214E-A790-60C6-A5F8-7CECAFD47FB3}"/>
              </a:ext>
            </a:extLst>
          </p:cNvPr>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1774579" y="2035686"/>
            <a:ext cx="1102885" cy="875954"/>
          </a:xfrm>
          <a:prstGeom prst="rect">
            <a:avLst/>
          </a:prstGeom>
        </p:spPr>
      </p:pic>
      <p:pic>
        <p:nvPicPr>
          <p:cNvPr id="39" name="Picture 38" descr="A computer with a stylus and a pen&#10;&#10;AI-generated content may be incorrect.">
            <a:extLst>
              <a:ext uri="{FF2B5EF4-FFF2-40B4-BE49-F238E27FC236}">
                <a16:creationId xmlns:a16="http://schemas.microsoft.com/office/drawing/2014/main" id="{108002FA-3F8A-D7B0-7167-4A26DBBCF03C}"/>
              </a:ext>
            </a:extLst>
          </p:cNvPr>
          <p:cNvPicPr>
            <a:picLocks noChangeAspect="1"/>
          </p:cNvPicPr>
          <p:nvPr/>
        </p:nvPicPr>
        <p:blipFill>
          <a:blip r:embed="rId18" cstate="email">
            <a:extLst>
              <a:ext uri="{28A0092B-C50C-407E-A947-70E740481C1C}">
                <a14:useLocalDpi xmlns:a14="http://schemas.microsoft.com/office/drawing/2010/main"/>
              </a:ext>
            </a:extLst>
          </a:blip>
          <a:srcRect/>
          <a:stretch/>
        </p:blipFill>
        <p:spPr>
          <a:xfrm>
            <a:off x="83479" y="3255991"/>
            <a:ext cx="1147035" cy="986880"/>
          </a:xfrm>
          <a:prstGeom prst="rect">
            <a:avLst/>
          </a:prstGeom>
        </p:spPr>
      </p:pic>
      <p:pic>
        <p:nvPicPr>
          <p:cNvPr id="9" name="Picture 8" descr="A grey backpack with a black pocket&#10;&#10;AI-generated content may be incorrect.">
            <a:extLst>
              <a:ext uri="{FF2B5EF4-FFF2-40B4-BE49-F238E27FC236}">
                <a16:creationId xmlns:a16="http://schemas.microsoft.com/office/drawing/2014/main" id="{A78C044F-8380-285E-CDCB-DEF65890F1E2}"/>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4388453" y="4560481"/>
            <a:ext cx="528777" cy="837087"/>
          </a:xfrm>
          <a:prstGeom prst="rect">
            <a:avLst/>
          </a:prstGeom>
        </p:spPr>
      </p:pic>
      <p:sp>
        <p:nvSpPr>
          <p:cNvPr id="7" name="Rectangle 6">
            <a:extLst>
              <a:ext uri="{FF2B5EF4-FFF2-40B4-BE49-F238E27FC236}">
                <a16:creationId xmlns:a16="http://schemas.microsoft.com/office/drawing/2014/main" id="{51E2B492-7B50-8672-E880-E56AD29A9272}"/>
              </a:ext>
            </a:extLst>
          </p:cNvPr>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
        <p:nvSpPr>
          <p:cNvPr id="11" name="Rectangle 10">
            <a:extLst>
              <a:ext uri="{FF2B5EF4-FFF2-40B4-BE49-F238E27FC236}">
                <a16:creationId xmlns:a16="http://schemas.microsoft.com/office/drawing/2014/main" id="{B9695611-225F-CC22-9D84-8463DCD139FF}"/>
              </a:ext>
            </a:extLst>
          </p:cNvPr>
          <p:cNvSpPr/>
          <p:nvPr/>
        </p:nvSpPr>
        <p:spPr>
          <a:xfrm>
            <a:off x="6727613" y="6470704"/>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14" name="Rectangle 13">
            <a:extLst>
              <a:ext uri="{FF2B5EF4-FFF2-40B4-BE49-F238E27FC236}">
                <a16:creationId xmlns:a16="http://schemas.microsoft.com/office/drawing/2014/main" id="{8EEC555C-5996-D5D9-6B0F-C177FAB53765}"/>
              </a:ext>
            </a:extLst>
          </p:cNvPr>
          <p:cNvSpPr/>
          <p:nvPr/>
        </p:nvSpPr>
        <p:spPr>
          <a:xfrm>
            <a:off x="1698259" y="423010"/>
            <a:ext cx="1612151" cy="200055"/>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Retail File July 2025 Page 2/6 </a:t>
            </a:r>
          </a:p>
        </p:txBody>
      </p:sp>
      <p:sp>
        <p:nvSpPr>
          <p:cNvPr id="16" name="Rectangle 15">
            <a:extLst>
              <a:ext uri="{FF2B5EF4-FFF2-40B4-BE49-F238E27FC236}">
                <a16:creationId xmlns:a16="http://schemas.microsoft.com/office/drawing/2014/main" id="{04EA3312-BB85-046D-5AC4-3C2A5B3C183E}"/>
              </a:ext>
            </a:extLst>
          </p:cNvPr>
          <p:cNvSpPr/>
          <p:nvPr/>
        </p:nvSpPr>
        <p:spPr>
          <a:xfrm>
            <a:off x="1684385" y="612213"/>
            <a:ext cx="1577001" cy="30777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00" dirty="0">
                <a:latin typeface="HP Simplified" panose="020B0604020204020204" pitchFamily="34" charset="0"/>
                <a:cs typeface="Arial" panose="020B0604020202020204" pitchFamily="34" charset="0"/>
              </a:rPr>
              <a:t>Promo prices are valid until 31/07 or Until Stock Last.</a:t>
            </a:r>
          </a:p>
        </p:txBody>
      </p:sp>
    </p:spTree>
    <p:extLst>
      <p:ext uri="{BB962C8B-B14F-4D97-AF65-F5344CB8AC3E}">
        <p14:creationId xmlns:p14="http://schemas.microsoft.com/office/powerpoint/2010/main" val="3737594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7" name="Picture 16" descr="A black keyboard with red lights&#10;&#10;AI-generated content may be incorrect.">
            <a:extLst>
              <a:ext uri="{FF2B5EF4-FFF2-40B4-BE49-F238E27FC236}">
                <a16:creationId xmlns:a16="http://schemas.microsoft.com/office/drawing/2014/main" id="{05A8B880-8A26-E44E-AB62-0326B3FFDC2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081186" y="5147866"/>
            <a:ext cx="1454153" cy="687517"/>
          </a:xfrm>
          <a:prstGeom prst="rect">
            <a:avLst/>
          </a:prstGeom>
        </p:spPr>
      </p:pic>
      <p:pic>
        <p:nvPicPr>
          <p:cNvPr id="6" name="Picture 5"/>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8802263" y="512139"/>
            <a:ext cx="1008910" cy="878254"/>
          </a:xfrm>
          <a:prstGeom prst="rect">
            <a:avLst/>
          </a:prstGeom>
        </p:spPr>
      </p:pic>
      <p:pic>
        <p:nvPicPr>
          <p:cNvPr id="3" name="Picture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619459" y="4390999"/>
            <a:ext cx="754012" cy="612358"/>
          </a:xfrm>
          <a:prstGeom prst="rect">
            <a:avLst/>
          </a:prstGeom>
        </p:spPr>
      </p:pic>
      <p:pic>
        <p:nvPicPr>
          <p:cNvPr id="16" name="Picture 15"/>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109414" y="1307581"/>
            <a:ext cx="1129357" cy="950734"/>
          </a:xfrm>
          <a:prstGeom prst="rect">
            <a:avLst/>
          </a:prstGeom>
        </p:spPr>
      </p:pic>
      <p:pic>
        <p:nvPicPr>
          <p:cNvPr id="14" name="Picture 13"/>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597287" y="307432"/>
            <a:ext cx="1088365" cy="953999"/>
          </a:xfrm>
          <a:prstGeom prst="rect">
            <a:avLst/>
          </a:prstGeom>
        </p:spPr>
      </p:pic>
      <p:pic>
        <p:nvPicPr>
          <p:cNvPr id="81" name="Picture 80">
            <a:extLst>
              <a:ext uri="{FF2B5EF4-FFF2-40B4-BE49-F238E27FC236}">
                <a16:creationId xmlns:a16="http://schemas.microsoft.com/office/drawing/2014/main" id="{12DBFDB5-A3AD-AE31-BA2B-6451F6C0E630}"/>
              </a:ext>
            </a:extLst>
          </p:cNvPr>
          <p:cNvPicPr>
            <a:picLocks noChangeAspect="1"/>
          </p:cNvPicPr>
          <p:nvPr/>
        </p:nvPicPr>
        <p:blipFill rotWithShape="1">
          <a:blip r:embed="rId8" cstate="email">
            <a:extLst>
              <a:ext uri="{28A0092B-C50C-407E-A947-70E740481C1C}">
                <a14:useLocalDpi xmlns:a14="http://schemas.microsoft.com/office/drawing/2010/main"/>
              </a:ext>
            </a:extLst>
          </a:blip>
          <a:srcRect/>
          <a:stretch/>
        </p:blipFill>
        <p:spPr>
          <a:xfrm>
            <a:off x="3466990" y="4928501"/>
            <a:ext cx="570777" cy="660398"/>
          </a:xfrm>
          <a:prstGeom prst="rect">
            <a:avLst/>
          </a:prstGeom>
        </p:spPr>
      </p:pic>
      <p:pic>
        <p:nvPicPr>
          <p:cNvPr id="32" name="Picture 31"/>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2" y="-6028"/>
            <a:ext cx="1638838" cy="900000"/>
          </a:xfrm>
          <a:prstGeom prst="rect">
            <a:avLst/>
          </a:prstGeom>
        </p:spPr>
      </p:pic>
      <p:cxnSp>
        <p:nvCxnSpPr>
          <p:cNvPr id="85" name="Straight Connector 84">
            <a:extLst>
              <a:ext uri="{FF2B5EF4-FFF2-40B4-BE49-F238E27FC236}">
                <a16:creationId xmlns:a16="http://schemas.microsoft.com/office/drawing/2014/main" id="{D0D9B4B8-677D-D3BD-0D1D-0BB9D74D964E}"/>
              </a:ext>
            </a:extLst>
          </p:cNvPr>
          <p:cNvCxnSpPr/>
          <p:nvPr/>
        </p:nvCxnSpPr>
        <p:spPr>
          <a:xfrm flipH="1">
            <a:off x="3185986" y="941232"/>
            <a:ext cx="57837" cy="545616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06" name="Picture 105" descr="A close up of a building&#10;&#10;Description automatically generated">
            <a:extLst>
              <a:ext uri="{FF2B5EF4-FFF2-40B4-BE49-F238E27FC236}">
                <a16:creationId xmlns:a16="http://schemas.microsoft.com/office/drawing/2014/main" id="{21C402B8-88C9-49A4-ADDA-25A3799AA08D}"/>
              </a:ext>
            </a:extLst>
          </p:cNvPr>
          <p:cNvPicPr>
            <a:picLocks noChangeAspect="1"/>
          </p:cNvPicPr>
          <p:nvPr/>
        </p:nvPicPr>
        <p:blipFill rotWithShape="1">
          <a:blip r:embed="rId10" cstate="email">
            <a:duotone>
              <a:prstClr val="black"/>
              <a:schemeClr val="tx2">
                <a:tint val="45000"/>
                <a:satMod val="400000"/>
              </a:schemeClr>
            </a:duotone>
            <a:extLst>
              <a:ext uri="{28A0092B-C50C-407E-A947-70E740481C1C}">
                <a14:useLocalDpi xmlns:a14="http://schemas.microsoft.com/office/drawing/2010/main"/>
              </a:ext>
            </a:extLst>
          </a:blip>
          <a:srcRect b="10513"/>
          <a:stretch/>
        </p:blipFill>
        <p:spPr>
          <a:xfrm>
            <a:off x="1638840" y="2833"/>
            <a:ext cx="1604010" cy="888270"/>
          </a:xfrm>
          <a:prstGeom prst="rect">
            <a:avLst/>
          </a:prstGeom>
        </p:spPr>
      </p:pic>
      <p:sp>
        <p:nvSpPr>
          <p:cNvPr id="112" name="TextBox 111"/>
          <p:cNvSpPr txBox="1"/>
          <p:nvPr/>
        </p:nvSpPr>
        <p:spPr>
          <a:xfrm>
            <a:off x="1620802" y="-8405"/>
            <a:ext cx="1633400" cy="230832"/>
          </a:xfrm>
          <a:prstGeom prst="rect">
            <a:avLst/>
          </a:prstGeom>
          <a:noFill/>
        </p:spPr>
        <p:txBody>
          <a:bodyPr wrap="square" rtlCol="0">
            <a:spAutoFit/>
          </a:bodyPr>
          <a:lstStyle/>
          <a:p>
            <a:r>
              <a:rPr lang="en-GB" sz="900" dirty="0">
                <a:latin typeface="HP Simplified" panose="020B0604020204020204" pitchFamily="34" charset="0"/>
              </a:rPr>
              <a:t>HP Gaming Notebooks</a:t>
            </a:r>
          </a:p>
        </p:txBody>
      </p:sp>
      <p:sp>
        <p:nvSpPr>
          <p:cNvPr id="23" name="Rectangle 22"/>
          <p:cNvSpPr/>
          <p:nvPr/>
        </p:nvSpPr>
        <p:spPr>
          <a:xfrm>
            <a:off x="6725671" y="-6492"/>
            <a:ext cx="2998877" cy="669414"/>
          </a:xfrm>
          <a:prstGeom prst="rect">
            <a:avLst/>
          </a:prstGeom>
        </p:spPr>
        <p:txBody>
          <a:bodyPr wrap="square">
            <a:spAutoFit/>
          </a:bodyPr>
          <a:lstStyle/>
          <a:p>
            <a:pPr algn="just"/>
            <a:r>
              <a:rPr lang="en-GB" sz="750" dirty="0">
                <a:solidFill>
                  <a:srgbClr val="FF0000"/>
                </a:solidFill>
                <a:latin typeface="HP Simplified" panose="020B0604020204020204" pitchFamily="34" charset="0"/>
              </a:rPr>
              <a:t>The OMEN 16” gaming laptops </a:t>
            </a:r>
            <a:r>
              <a:rPr lang="en-GB" sz="750" dirty="0">
                <a:solidFill>
                  <a:schemeClr val="bg1">
                    <a:lumMod val="50000"/>
                  </a:schemeClr>
                </a:solidFill>
                <a:latin typeface="HP Simplified" panose="020B0604020204020204" pitchFamily="34" charset="0"/>
              </a:rPr>
              <a:t>are engineered to redefine your gaming experience, offering a blend of power, precision, and immersive design. With cutting-edge hardware, high refresh rates, and top-tier graphics, the Omen Gaming laptops 16'' are the ultimate companions for gamers who demand exceptional performance. </a:t>
            </a:r>
            <a:endParaRPr lang="en-US" sz="750" dirty="0">
              <a:solidFill>
                <a:schemeClr val="bg1">
                  <a:lumMod val="50000"/>
                </a:schemeClr>
              </a:solidFill>
              <a:latin typeface="HP Simplified" panose="020B0604020204020204" pitchFamily="34" charset="0"/>
            </a:endParaRPr>
          </a:p>
        </p:txBody>
      </p:sp>
      <p:cxnSp>
        <p:nvCxnSpPr>
          <p:cNvPr id="86" name="Straight Connector 85">
            <a:extLst>
              <a:ext uri="{FF2B5EF4-FFF2-40B4-BE49-F238E27FC236}">
                <a16:creationId xmlns:a16="http://schemas.microsoft.com/office/drawing/2014/main" id="{D0D9B4B8-677D-D3BD-0D1D-0BB9D74D964E}"/>
              </a:ext>
            </a:extLst>
          </p:cNvPr>
          <p:cNvCxnSpPr/>
          <p:nvPr/>
        </p:nvCxnSpPr>
        <p:spPr>
          <a:xfrm>
            <a:off x="6745296" y="9251"/>
            <a:ext cx="0" cy="6408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8709" y="6392517"/>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P Simplified" panose="020B0604020204020204" pitchFamily="34" charset="0"/>
            </a:endParaRPr>
          </a:p>
        </p:txBody>
      </p:sp>
      <p:sp>
        <p:nvSpPr>
          <p:cNvPr id="4" name="Rectangle 3"/>
          <p:cNvSpPr/>
          <p:nvPr/>
        </p:nvSpPr>
        <p:spPr>
          <a:xfrm>
            <a:off x="6714147" y="5365515"/>
            <a:ext cx="1970374" cy="784830"/>
          </a:xfrm>
          <a:prstGeom prst="rect">
            <a:avLst/>
          </a:prstGeom>
        </p:spPr>
        <p:txBody>
          <a:bodyPr wrap="square">
            <a:spAutoFit/>
          </a:bodyPr>
          <a:lstStyle/>
          <a:p>
            <a:r>
              <a:rPr lang="en-US" sz="750" dirty="0">
                <a:latin typeface="HP Simplified" panose="020B0604020204020204" pitchFamily="34" charset="0"/>
              </a:rPr>
              <a:t>6FN07AA HP MONITOR </a:t>
            </a:r>
            <a:r>
              <a:rPr lang="en-US" sz="750" b="1" dirty="0">
                <a:latin typeface="HP Simplified" panose="020B0604020204020204" pitchFamily="34" charset="0"/>
              </a:rPr>
              <a:t>27'', X27 OMEN GAMING </a:t>
            </a:r>
            <a:r>
              <a:rPr lang="en-US" sz="750" dirty="0">
                <a:latin typeface="HP Simplified" panose="020B0604020204020204" pitchFamily="34" charset="0"/>
              </a:rPr>
              <a:t>HOME HDR, C, TN LED, QHD 2560 X 1440, 1MS, 400 NITS, AMD RADEON FREESYNC 240HZ HDR TECHNOLOGY,  HEIGHT ADJUSTABLE, PIVOT, SWIVEL, TILT, 2X USB, HDMI, DISPLAY PORT 1.2, 1YW, BLACK </a:t>
            </a:r>
            <a:r>
              <a:rPr lang="en-US" sz="750" dirty="0">
                <a:solidFill>
                  <a:srgbClr val="FF0000"/>
                </a:solidFill>
                <a:latin typeface="HP Simplified" panose="020B0604020204020204" pitchFamily="34" charset="0"/>
              </a:rPr>
              <a:t>717 </a:t>
            </a:r>
            <a:r>
              <a:rPr lang="el-GR" sz="750" dirty="0">
                <a:solidFill>
                  <a:srgbClr val="FF0000"/>
                </a:solidFill>
                <a:latin typeface="HP Simplified" panose="020B0604020204020204" pitchFamily="34" charset="0"/>
              </a:rPr>
              <a:t>€</a:t>
            </a:r>
            <a:endParaRPr lang="en-US" sz="800" i="1" dirty="0">
              <a:solidFill>
                <a:srgbClr val="92D050"/>
              </a:solidFill>
              <a:latin typeface="Calibri" panose="020F0502020204030204" pitchFamily="34" charset="0"/>
              <a:ea typeface="Calibri" panose="020F0502020204030204" pitchFamily="34" charset="0"/>
            </a:endParaRPr>
          </a:p>
        </p:txBody>
      </p:sp>
      <p:sp>
        <p:nvSpPr>
          <p:cNvPr id="15" name="Rectangle 14"/>
          <p:cNvSpPr/>
          <p:nvPr/>
        </p:nvSpPr>
        <p:spPr>
          <a:xfrm>
            <a:off x="3284670" y="598256"/>
            <a:ext cx="2495710" cy="669414"/>
          </a:xfrm>
          <a:prstGeom prst="rect">
            <a:avLst/>
          </a:prstGeom>
        </p:spPr>
        <p:txBody>
          <a:bodyPr wrap="square">
            <a:spAutoFit/>
          </a:bodyPr>
          <a:lstStyle/>
          <a:p>
            <a:r>
              <a:rPr lang="en-US" sz="750" dirty="0">
                <a:latin typeface="HP Simplified" panose="020B0604020204020204" pitchFamily="34" charset="0"/>
              </a:rPr>
              <a:t>A32VBEA HP NOTEBOOK </a:t>
            </a:r>
            <a:r>
              <a:rPr lang="en-US" sz="750" b="1" dirty="0">
                <a:latin typeface="HP Simplified" panose="020B0604020204020204" pitchFamily="34" charset="0"/>
              </a:rPr>
              <a:t>OMEN GAMING 14-FB0006NV, </a:t>
            </a:r>
            <a:r>
              <a:rPr lang="en-US" sz="750" dirty="0">
                <a:latin typeface="HP Simplified" panose="020B0604020204020204" pitchFamily="34" charset="0"/>
              </a:rPr>
              <a:t>INTEL CORE ULTRA 9-185H 3.8-5.1GHz/24MB, 16 CORES, 32GB, 512GB PCIe NVMe M.2 SSD, NVIDIA GEFORCE RTX 4060 8GB, 14'' 2.8K OLED 120Hz, WIN 11 HOME, 2YW, SHADOW BLACK </a:t>
            </a:r>
            <a:r>
              <a:rPr lang="en-US" sz="750" dirty="0">
                <a:solidFill>
                  <a:srgbClr val="FF0000"/>
                </a:solidFill>
                <a:latin typeface="HP Simplified" panose="020B0604020204020204" pitchFamily="34" charset="0"/>
              </a:rPr>
              <a:t>2.463 </a:t>
            </a:r>
            <a:r>
              <a:rPr lang="el-GR" sz="750" dirty="0">
                <a:solidFill>
                  <a:srgbClr val="FF0000"/>
                </a:solidFill>
                <a:latin typeface="HP Simplified" panose="020B0604020204020204" pitchFamily="34" charset="0"/>
              </a:rPr>
              <a:t>€</a:t>
            </a:r>
            <a:endParaRPr lang="en-US" sz="750" dirty="0">
              <a:latin typeface="HP Simplified" panose="020B0604020204020204" pitchFamily="34" charset="0"/>
            </a:endParaRPr>
          </a:p>
        </p:txBody>
      </p:sp>
      <p:cxnSp>
        <p:nvCxnSpPr>
          <p:cNvPr id="57" name="Straight Connector 56">
            <a:extLst>
              <a:ext uri="{FF2B5EF4-FFF2-40B4-BE49-F238E27FC236}">
                <a16:creationId xmlns:a16="http://schemas.microsoft.com/office/drawing/2014/main" id="{081F205B-A6F1-B2A9-FC5F-56851D2DF8E7}"/>
              </a:ext>
            </a:extLst>
          </p:cNvPr>
          <p:cNvCxnSpPr/>
          <p:nvPr/>
        </p:nvCxnSpPr>
        <p:spPr>
          <a:xfrm>
            <a:off x="25257" y="908142"/>
            <a:ext cx="3096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3242895" y="35880"/>
            <a:ext cx="2733785" cy="553998"/>
          </a:xfrm>
          <a:prstGeom prst="rect">
            <a:avLst/>
          </a:prstGeom>
        </p:spPr>
        <p:txBody>
          <a:bodyPr wrap="square">
            <a:spAutoFit/>
          </a:bodyPr>
          <a:lstStyle/>
          <a:p>
            <a:r>
              <a:rPr lang="en-US" sz="750" dirty="0">
                <a:solidFill>
                  <a:srgbClr val="FF0000"/>
                </a:solidFill>
                <a:latin typeface="HP Simplified" panose="020B0604020204020204" pitchFamily="34" charset="0"/>
              </a:rPr>
              <a:t>The Omen Transcend 14</a:t>
            </a:r>
            <a:r>
              <a:rPr lang="en-US" sz="750" dirty="0">
                <a:solidFill>
                  <a:schemeClr val="bg1">
                    <a:lumMod val="50000"/>
                  </a:schemeClr>
                </a:solidFill>
                <a:latin typeface="HP Simplified" panose="020B0604020204020204" pitchFamily="34" charset="0"/>
              </a:rPr>
              <a:t>. Everything you need to play and create anything, anywhere.The performance of a gaming laptop is matched with an ultra lightweight all-metal chassis, longer battery life, and spectacular 2.8K HDR OLED display. </a:t>
            </a:r>
          </a:p>
        </p:txBody>
      </p:sp>
      <p:pic>
        <p:nvPicPr>
          <p:cNvPr id="56" name="Picture 55">
            <a:extLst>
              <a:ext uri="{FF2B5EF4-FFF2-40B4-BE49-F238E27FC236}">
                <a16:creationId xmlns:a16="http://schemas.microsoft.com/office/drawing/2014/main" id="{96692CBB-419D-7D1E-903C-10708BE89A57}"/>
              </a:ext>
            </a:extLst>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2955049" y="19570"/>
            <a:ext cx="252000" cy="252000"/>
          </a:xfrm>
          <a:prstGeom prst="rect">
            <a:avLst/>
          </a:prstGeom>
        </p:spPr>
      </p:pic>
      <p:sp>
        <p:nvSpPr>
          <p:cNvPr id="82" name="TextBox 64"/>
          <p:cNvSpPr txBox="1">
            <a:spLocks noChangeArrowheads="1"/>
          </p:cNvSpPr>
          <p:nvPr/>
        </p:nvSpPr>
        <p:spPr bwMode="auto">
          <a:xfrm>
            <a:off x="3154342" y="5566934"/>
            <a:ext cx="1654119" cy="846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None/>
            </a:pPr>
            <a:r>
              <a:rPr lang="en-US" sz="700" dirty="0">
                <a:latin typeface="HP Simplified" panose="020B0604020204020204" pitchFamily="34" charset="0"/>
              </a:rPr>
              <a:t>6MF36AA HP </a:t>
            </a:r>
            <a:r>
              <a:rPr lang="en-US" sz="700" b="1" dirty="0">
                <a:latin typeface="HP Simplified" panose="020B0604020204020204" pitchFamily="34" charset="0"/>
              </a:rPr>
              <a:t>HEADSET OMEN MIND-FRAME PRIME HEADSET</a:t>
            </a:r>
            <a:r>
              <a:rPr lang="en-US" sz="700" dirty="0">
                <a:latin typeface="HP Simplified" panose="020B0604020204020204" pitchFamily="34" charset="0"/>
              </a:rPr>
              <a:t>, MICROPHONE, BUILT IN VIRTUAL SURROUND SOUND AUDIO CHIP POWERED BY C-MEDIA XEAR, OMEN'S ACTIVE EAR CUP COOLING TECHNOLOGY, COMPATIBLE WITH PCs WITH USB-A 1YW, WHITE, </a:t>
            </a:r>
            <a:r>
              <a:rPr lang="en-US" sz="700" dirty="0">
                <a:solidFill>
                  <a:srgbClr val="FF0000"/>
                </a:solidFill>
                <a:latin typeface="HP Simplified" panose="020B0604020204020204" pitchFamily="34" charset="0"/>
              </a:rPr>
              <a:t>165 €</a:t>
            </a:r>
            <a:endParaRPr lang="en-US" altLang="en-US" sz="700" dirty="0">
              <a:solidFill>
                <a:srgbClr val="FF0000"/>
              </a:solidFill>
              <a:latin typeface="HP Simplified" panose="020B0604020204020204" pitchFamily="34" charset="0"/>
            </a:endParaRPr>
          </a:p>
        </p:txBody>
      </p:sp>
      <p:sp>
        <p:nvSpPr>
          <p:cNvPr id="80" name="TextBox 60"/>
          <p:cNvSpPr txBox="1">
            <a:spLocks noChangeArrowheads="1"/>
          </p:cNvSpPr>
          <p:nvPr/>
        </p:nvSpPr>
        <p:spPr bwMode="auto">
          <a:xfrm>
            <a:off x="4012439" y="4398864"/>
            <a:ext cx="7213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GB" sz="700" dirty="0">
                <a:solidFill>
                  <a:srgbClr val="363636"/>
                </a:solidFill>
                <a:latin typeface="HP Simplified" panose="020B0604020204020204" pitchFamily="34" charset="0"/>
              </a:rPr>
              <a:t>5JH72AA  </a:t>
            </a:r>
            <a:r>
              <a:rPr lang="en-GB" sz="700" dirty="0">
                <a:latin typeface="HP Simplified" panose="020B0604020204020204" pitchFamily="34" charset="0"/>
              </a:rPr>
              <a:t>HP MOUSEPAD </a:t>
            </a:r>
            <a:r>
              <a:rPr lang="en-GB" altLang="en-US" sz="700" dirty="0">
                <a:latin typeface="HP Simplified" panose="020B0604020204020204" pitchFamily="34" charset="0"/>
              </a:rPr>
              <a:t>PAVILION USB,  </a:t>
            </a:r>
            <a:r>
              <a:rPr lang="en-US" altLang="en-US" sz="700" dirty="0">
                <a:solidFill>
                  <a:srgbClr val="FF0000"/>
                </a:solidFill>
                <a:latin typeface="HP Simplified" panose="020B0604020204020204" pitchFamily="34" charset="0"/>
              </a:rPr>
              <a:t>33 </a:t>
            </a:r>
            <a:r>
              <a:rPr lang="en-GB" altLang="en-US" sz="700" dirty="0">
                <a:solidFill>
                  <a:srgbClr val="FF0000"/>
                </a:solidFill>
                <a:latin typeface="HP Simplified" panose="020B0604020204020204" pitchFamily="34" charset="0"/>
              </a:rPr>
              <a:t>€</a:t>
            </a:r>
            <a:endParaRPr lang="en-US" altLang="en-US" sz="700" dirty="0">
              <a:solidFill>
                <a:srgbClr val="FF0000"/>
              </a:solidFill>
              <a:latin typeface="HP Simplified" panose="020B0604020204020204" pitchFamily="34" charset="0"/>
            </a:endParaRPr>
          </a:p>
        </p:txBody>
      </p:sp>
      <p:pic>
        <p:nvPicPr>
          <p:cNvPr id="28" name="Picture 27"/>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3266044" y="4209045"/>
            <a:ext cx="791612" cy="762151"/>
          </a:xfrm>
          <a:prstGeom prst="rect">
            <a:avLst/>
          </a:prstGeom>
        </p:spPr>
      </p:pic>
      <p:pic>
        <p:nvPicPr>
          <p:cNvPr id="33" name="Picture 32"/>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8769519" y="5321953"/>
            <a:ext cx="1009261" cy="792000"/>
          </a:xfrm>
          <a:prstGeom prst="rect">
            <a:avLst/>
          </a:prstGeom>
        </p:spPr>
      </p:pic>
      <p:sp>
        <p:nvSpPr>
          <p:cNvPr id="7" name="Rectangle 6"/>
          <p:cNvSpPr/>
          <p:nvPr/>
        </p:nvSpPr>
        <p:spPr>
          <a:xfrm>
            <a:off x="-25297" y="877063"/>
            <a:ext cx="3259048" cy="553998"/>
          </a:xfrm>
          <a:prstGeom prst="rect">
            <a:avLst/>
          </a:prstGeom>
        </p:spPr>
        <p:txBody>
          <a:bodyPr wrap="square">
            <a:spAutoFit/>
          </a:bodyPr>
          <a:lstStyle/>
          <a:p>
            <a:r>
              <a:rPr lang="en-US" sz="750" dirty="0">
                <a:solidFill>
                  <a:srgbClr val="FF0000"/>
                </a:solidFill>
                <a:latin typeface="HP Simplified" panose="020B0604020204020204" pitchFamily="34" charset="0"/>
              </a:rPr>
              <a:t>The HP </a:t>
            </a:r>
            <a:r>
              <a:rPr lang="en-US" sz="750" dirty="0" err="1">
                <a:solidFill>
                  <a:srgbClr val="FF0000"/>
                </a:solidFill>
                <a:latin typeface="HP Simplified" panose="020B0604020204020204" pitchFamily="34" charset="0"/>
              </a:rPr>
              <a:t>Victus</a:t>
            </a:r>
            <a:r>
              <a:rPr lang="en-US" sz="750" dirty="0">
                <a:solidFill>
                  <a:srgbClr val="FF0000"/>
                </a:solidFill>
                <a:latin typeface="HP Simplified" panose="020B0604020204020204" pitchFamily="34" charset="0"/>
              </a:rPr>
              <a:t> </a:t>
            </a:r>
            <a:r>
              <a:rPr lang="en-US" sz="750" dirty="0">
                <a:solidFill>
                  <a:schemeClr val="bg1">
                    <a:lumMod val="50000"/>
                  </a:schemeClr>
                </a:solidFill>
                <a:latin typeface="HP Simplified" panose="020B0604020204020204" pitchFamily="34" charset="0"/>
              </a:rPr>
              <a:t>Laptop is made for peak PC gaming. This sleek machine touts a powerful AMD, Intel processor and NVIDIA graphics​. This laptop’s design is just as impressive as its hardware with plenty of color options, updated thermals and a HD camera with Temporal Noise Reduction.</a:t>
            </a:r>
          </a:p>
        </p:txBody>
      </p:sp>
      <p:sp>
        <p:nvSpPr>
          <p:cNvPr id="69" name="TextBox 64"/>
          <p:cNvSpPr txBox="1">
            <a:spLocks noChangeArrowheads="1"/>
          </p:cNvSpPr>
          <p:nvPr/>
        </p:nvSpPr>
        <p:spPr bwMode="auto">
          <a:xfrm>
            <a:off x="5330661" y="4392320"/>
            <a:ext cx="1506439" cy="846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None/>
            </a:pPr>
            <a:r>
              <a:rPr lang="en-US" sz="700" dirty="0">
                <a:latin typeface="HP Simplified" panose="020B0604020204020204" pitchFamily="34" charset="0"/>
              </a:rPr>
              <a:t>4PH30AA HP </a:t>
            </a:r>
            <a:r>
              <a:rPr lang="en-US" sz="700" b="1" dirty="0">
                <a:latin typeface="HP Simplified" panose="020B0604020204020204" pitchFamily="34" charset="0"/>
              </a:rPr>
              <a:t>MOUSE PAVILION GAMING 300 USB</a:t>
            </a:r>
            <a:r>
              <a:rPr lang="en-US" sz="700" dirty="0">
                <a:latin typeface="HP Simplified" panose="020B0604020204020204" pitchFamily="34" charset="0"/>
              </a:rPr>
              <a:t>, 5000 DPI OPTICAL SENCOR, 8 BUTTONS, TOTAL WITH 2 THUMB BUTTONS ON EACH SIDE, MAKING IT IDEAL WHETHER YOU’RE LEFT OR RIGHT-HANDED, BLACK/GREEN </a:t>
            </a:r>
            <a:r>
              <a:rPr lang="en-US" sz="700" dirty="0">
                <a:solidFill>
                  <a:srgbClr val="FF0000"/>
                </a:solidFill>
                <a:latin typeface="HP Simplified" panose="020B0604020204020204" pitchFamily="34" charset="0"/>
              </a:rPr>
              <a:t>29 €</a:t>
            </a:r>
            <a:endParaRPr lang="en-US" altLang="en-US" sz="700" dirty="0">
              <a:solidFill>
                <a:srgbClr val="FF0000"/>
              </a:solidFill>
              <a:latin typeface="HP Simplified" panose="020B0604020204020204" pitchFamily="34" charset="0"/>
            </a:endParaRPr>
          </a:p>
        </p:txBody>
      </p:sp>
      <p:cxnSp>
        <p:nvCxnSpPr>
          <p:cNvPr id="71" name="Straight Connector 70">
            <a:extLst>
              <a:ext uri="{FF2B5EF4-FFF2-40B4-BE49-F238E27FC236}">
                <a16:creationId xmlns:a16="http://schemas.microsoft.com/office/drawing/2014/main" id="{081F205B-A6F1-B2A9-FC5F-56851D2DF8E7}"/>
              </a:ext>
            </a:extLst>
          </p:cNvPr>
          <p:cNvCxnSpPr/>
          <p:nvPr/>
        </p:nvCxnSpPr>
        <p:spPr>
          <a:xfrm>
            <a:off x="3357576" y="2808868"/>
            <a:ext cx="3228565" cy="2905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8" name="Rectangle 67"/>
          <p:cNvSpPr/>
          <p:nvPr/>
        </p:nvSpPr>
        <p:spPr>
          <a:xfrm>
            <a:off x="-26618" y="1368441"/>
            <a:ext cx="2347124" cy="669414"/>
          </a:xfrm>
          <a:prstGeom prst="rect">
            <a:avLst/>
          </a:prstGeom>
        </p:spPr>
        <p:txBody>
          <a:bodyPr wrap="square">
            <a:spAutoFit/>
          </a:bodyPr>
          <a:lstStyle/>
          <a:p>
            <a:r>
              <a:rPr lang="en-US" sz="750" dirty="0">
                <a:latin typeface="HP Simplified" panose="020B0604020204020204" pitchFamily="34" charset="0"/>
              </a:rPr>
              <a:t>9A137EA HP NOTEBOOK </a:t>
            </a:r>
            <a:r>
              <a:rPr lang="en-US" sz="750" b="1" dirty="0">
                <a:latin typeface="HP Simplified" panose="020B0604020204020204" pitchFamily="34" charset="0"/>
              </a:rPr>
              <a:t>VICTUS GAMING 15-FB1000NV</a:t>
            </a:r>
            <a:r>
              <a:rPr lang="en-US" sz="750" dirty="0">
                <a:latin typeface="HP Simplified" panose="020B0604020204020204" pitchFamily="34" charset="0"/>
              </a:rPr>
              <a:t>  AMD RYZEN 5-7535HS 3.3-4.55GHz/16MB  6 CORES  16GB  512GB PCIe NVMe M.2 SSD  NVIDIA GEFORCE RTX 2050 4GB  15.6'' FHD  WIN 11 HOME  2YW  MICA SILVER </a:t>
            </a:r>
            <a:r>
              <a:rPr lang="en-US" sz="750" dirty="0">
                <a:solidFill>
                  <a:srgbClr val="FF0000"/>
                </a:solidFill>
                <a:latin typeface="HP Simplified" panose="020B0604020204020204" pitchFamily="34" charset="0"/>
              </a:rPr>
              <a:t>1.065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sz="750" i="1" dirty="0">
              <a:solidFill>
                <a:srgbClr val="92D050"/>
              </a:solidFill>
              <a:ea typeface="Calibri" panose="020F0502020204030204" pitchFamily="34" charset="0"/>
            </a:endParaRPr>
          </a:p>
        </p:txBody>
      </p:sp>
      <p:sp>
        <p:nvSpPr>
          <p:cNvPr id="72" name="Rectangle 71"/>
          <p:cNvSpPr/>
          <p:nvPr/>
        </p:nvSpPr>
        <p:spPr>
          <a:xfrm>
            <a:off x="6753150" y="1312092"/>
            <a:ext cx="3161556" cy="553998"/>
          </a:xfrm>
          <a:prstGeom prst="rect">
            <a:avLst/>
          </a:prstGeom>
        </p:spPr>
        <p:txBody>
          <a:bodyPr wrap="square">
            <a:spAutoFit/>
          </a:bodyPr>
          <a:lstStyle/>
          <a:p>
            <a:r>
              <a:rPr lang="en-US" sz="750" dirty="0">
                <a:latin typeface="HP Simplified" panose="020B0604020204020204" pitchFamily="34" charset="0"/>
              </a:rPr>
              <a:t>B18A2EA HP NOTEBOOK </a:t>
            </a:r>
            <a:r>
              <a:rPr lang="en-US" sz="750" b="1" dirty="0">
                <a:latin typeface="HP Simplified" panose="020B0604020204020204" pitchFamily="34" charset="0"/>
              </a:rPr>
              <a:t>OMEN GAMING 16-WF1010NV</a:t>
            </a:r>
            <a:r>
              <a:rPr lang="en-US" sz="750" dirty="0">
                <a:latin typeface="HP Simplified" panose="020B0604020204020204" pitchFamily="34" charset="0"/>
              </a:rPr>
              <a:t>, INTEL i9-14900HX 4.1-5.8GHz/36MB, 24 CORES, 16GB (2x8GB), 1TB PCIe GEN 4 NVMe TLC M.2 SSD, NVIDIA GEFORCE RTX 4060 8GB,16'' FHD 165Hz, WIN 11 HOME, 2YW, SHADOW BLACK </a:t>
            </a:r>
            <a:r>
              <a:rPr lang="en-US" sz="750" dirty="0">
                <a:solidFill>
                  <a:srgbClr val="FF0000"/>
                </a:solidFill>
                <a:latin typeface="HP Simplified" panose="020B0604020204020204" pitchFamily="34" charset="0"/>
              </a:rPr>
              <a:t>2.310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p>
        </p:txBody>
      </p:sp>
      <p:sp>
        <p:nvSpPr>
          <p:cNvPr id="83" name="Rectangle 82"/>
          <p:cNvSpPr/>
          <p:nvPr/>
        </p:nvSpPr>
        <p:spPr>
          <a:xfrm>
            <a:off x="3288242" y="1957017"/>
            <a:ext cx="2099658" cy="792525"/>
          </a:xfrm>
          <a:prstGeom prst="rect">
            <a:avLst/>
          </a:prstGeom>
        </p:spPr>
        <p:txBody>
          <a:bodyPr wrap="square">
            <a:spAutoFit/>
          </a:bodyPr>
          <a:lstStyle/>
          <a:p>
            <a:r>
              <a:rPr lang="en-US" sz="750" dirty="0">
                <a:latin typeface="HP Simplified" panose="020B0604020204020204" pitchFamily="34" charset="0"/>
              </a:rPr>
              <a:t>A3HQ5EA HP NOTEBOOK </a:t>
            </a:r>
            <a:r>
              <a:rPr lang="en-US" sz="750" b="1" dirty="0">
                <a:latin typeface="HP Simplified" panose="020B0604020204020204" pitchFamily="34" charset="0"/>
              </a:rPr>
              <a:t>OMEN GAMING 14-FB0011NV</a:t>
            </a:r>
            <a:r>
              <a:rPr lang="en-US" sz="750" dirty="0">
                <a:latin typeface="HP Simplified" panose="020B0604020204020204" pitchFamily="34" charset="0"/>
              </a:rPr>
              <a:t>, INTEL CORE ULTRA 7-155H AI 3.8-4.8GHz/24MB, 16 CORES, 16GB, 512GB PCIe NVMe M.2 SSD, NVIDIA GEFORCE RTX 4050 6GB, 14'' 2.8K OLED 120Hz, WIN 11 HOME, 2YW, SHADOW BLACK </a:t>
            </a:r>
            <a:r>
              <a:rPr lang="en-US" sz="750" dirty="0">
                <a:solidFill>
                  <a:srgbClr val="FF0000"/>
                </a:solidFill>
                <a:latin typeface="HP Simplified" panose="020B0604020204020204" pitchFamily="34" charset="0"/>
              </a:rPr>
              <a:t>2.081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p>
        </p:txBody>
      </p:sp>
      <p:pic>
        <p:nvPicPr>
          <p:cNvPr id="11" name="Picture 10"/>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5582341" y="1797037"/>
            <a:ext cx="1131806" cy="1022778"/>
          </a:xfrm>
          <a:prstGeom prst="rect">
            <a:avLst/>
          </a:prstGeom>
        </p:spPr>
      </p:pic>
      <p:sp>
        <p:nvSpPr>
          <p:cNvPr id="12" name="Rectangle 11"/>
          <p:cNvSpPr/>
          <p:nvPr/>
        </p:nvSpPr>
        <p:spPr>
          <a:xfrm>
            <a:off x="3303467" y="1310380"/>
            <a:ext cx="3320084" cy="669414"/>
          </a:xfrm>
          <a:prstGeom prst="rect">
            <a:avLst/>
          </a:prstGeom>
        </p:spPr>
        <p:txBody>
          <a:bodyPr wrap="square">
            <a:spAutoFit/>
          </a:bodyPr>
          <a:lstStyle/>
          <a:p>
            <a:r>
              <a:rPr lang="en-US" sz="750" dirty="0">
                <a:solidFill>
                  <a:schemeClr val="bg1">
                    <a:lumMod val="50000"/>
                  </a:schemeClr>
                </a:solidFill>
                <a:latin typeface="HP Simplified" panose="020B0604020204020204" pitchFamily="34" charset="0"/>
              </a:rPr>
              <a:t>Experience a blend of premium design and high performance with our ultra-thin, lightweight all-metal device. Enjoy long-lasting battery life, USB-C™ fast charge, and up to an Intel® Core™ Ultra Processor, NVIDIA® GeForce RTX™ 40 Series graphics, and 2.8K 120Hz OLED display. Ideal for all computing needs, including gaming.</a:t>
            </a:r>
          </a:p>
        </p:txBody>
      </p:sp>
      <p:cxnSp>
        <p:nvCxnSpPr>
          <p:cNvPr id="63" name="Straight Connector 62">
            <a:extLst>
              <a:ext uri="{FF2B5EF4-FFF2-40B4-BE49-F238E27FC236}">
                <a16:creationId xmlns:a16="http://schemas.microsoft.com/office/drawing/2014/main" id="{081F205B-A6F1-B2A9-FC5F-56851D2DF8E7}"/>
              </a:ext>
            </a:extLst>
          </p:cNvPr>
          <p:cNvCxnSpPr/>
          <p:nvPr/>
        </p:nvCxnSpPr>
        <p:spPr>
          <a:xfrm>
            <a:off x="3337013" y="4349346"/>
            <a:ext cx="3132000" cy="40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6" name="Rectangle 65"/>
          <p:cNvSpPr/>
          <p:nvPr/>
        </p:nvSpPr>
        <p:spPr>
          <a:xfrm>
            <a:off x="-3109" y="5911171"/>
            <a:ext cx="3283897" cy="438582"/>
          </a:xfrm>
          <a:prstGeom prst="rect">
            <a:avLst/>
          </a:prstGeom>
        </p:spPr>
        <p:txBody>
          <a:bodyPr wrap="square">
            <a:spAutoFit/>
          </a:bodyPr>
          <a:lstStyle/>
          <a:p>
            <a:r>
              <a:rPr lang="en-US" sz="750" dirty="0">
                <a:latin typeface="HP Simplified" panose="020B0604020204020204" pitchFamily="34" charset="0"/>
              </a:rPr>
              <a:t>B4ZW9EA HP NOTEBOOK </a:t>
            </a:r>
            <a:r>
              <a:rPr lang="en-US" sz="750" b="1" dirty="0">
                <a:latin typeface="HP Simplified" panose="020B0604020204020204" pitchFamily="34" charset="0"/>
              </a:rPr>
              <a:t>VICTUS GAMING 16-S1008NV</a:t>
            </a:r>
            <a:r>
              <a:rPr lang="en-US" sz="750" dirty="0">
                <a:latin typeface="HP Simplified" panose="020B0604020204020204" pitchFamily="34" charset="0"/>
              </a:rPr>
              <a:t>, AMD RYZEN 7-8845HS 3.8-5.1GHz/16MB, 8 CORES, 16GB, 512GB NVMe M.2 SSD, NVIDIA GEFORCE RTX 4050 6GB, 16.1'' FHD IPS 165Hz, WIN 11 HOME, 2YW, MICA SILVER </a:t>
            </a:r>
            <a:r>
              <a:rPr lang="en-US" sz="750" dirty="0">
                <a:solidFill>
                  <a:srgbClr val="FF0000"/>
                </a:solidFill>
                <a:latin typeface="HP Simplified" panose="020B0604020204020204" pitchFamily="34" charset="0"/>
              </a:rPr>
              <a:t>2.056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p>
        </p:txBody>
      </p:sp>
      <p:cxnSp>
        <p:nvCxnSpPr>
          <p:cNvPr id="67" name="Straight Connector 66">
            <a:extLst>
              <a:ext uri="{FF2B5EF4-FFF2-40B4-BE49-F238E27FC236}">
                <a16:creationId xmlns:a16="http://schemas.microsoft.com/office/drawing/2014/main" id="{081F205B-A6F1-B2A9-FC5F-56851D2DF8E7}"/>
              </a:ext>
            </a:extLst>
          </p:cNvPr>
          <p:cNvCxnSpPr/>
          <p:nvPr/>
        </p:nvCxnSpPr>
        <p:spPr>
          <a:xfrm>
            <a:off x="3376770" y="1304673"/>
            <a:ext cx="3132000" cy="40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2242" y="2658402"/>
            <a:ext cx="1126166" cy="942423"/>
          </a:xfrm>
          <a:prstGeom prst="rect">
            <a:avLst/>
          </a:prstGeom>
        </p:spPr>
      </p:pic>
      <p:cxnSp>
        <p:nvCxnSpPr>
          <p:cNvPr id="75" name="Straight Connector 74">
            <a:extLst>
              <a:ext uri="{FF2B5EF4-FFF2-40B4-BE49-F238E27FC236}">
                <a16:creationId xmlns:a16="http://schemas.microsoft.com/office/drawing/2014/main" id="{081F205B-A6F1-B2A9-FC5F-56851D2DF8E7}"/>
              </a:ext>
            </a:extLst>
          </p:cNvPr>
          <p:cNvCxnSpPr/>
          <p:nvPr/>
        </p:nvCxnSpPr>
        <p:spPr>
          <a:xfrm>
            <a:off x="6662356" y="5320538"/>
            <a:ext cx="3132000" cy="40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4" name="Rectangle 83"/>
          <p:cNvSpPr/>
          <p:nvPr/>
        </p:nvSpPr>
        <p:spPr>
          <a:xfrm>
            <a:off x="1130998" y="2723879"/>
            <a:ext cx="2104805" cy="669414"/>
          </a:xfrm>
          <a:prstGeom prst="rect">
            <a:avLst/>
          </a:prstGeom>
        </p:spPr>
        <p:txBody>
          <a:bodyPr wrap="square">
            <a:spAutoFit/>
          </a:bodyPr>
          <a:lstStyle/>
          <a:p>
            <a:r>
              <a:rPr lang="en-US" sz="750" dirty="0">
                <a:latin typeface="HP Simplified" panose="020B0604020204020204" pitchFamily="34" charset="0"/>
              </a:rPr>
              <a:t>AD9Z5EA HP NOTEBOOK </a:t>
            </a:r>
            <a:r>
              <a:rPr lang="en-US" sz="750" b="1" dirty="0">
                <a:latin typeface="HP Simplified" panose="020B0604020204020204" pitchFamily="34" charset="0"/>
              </a:rPr>
              <a:t>VICTUS GAMING 16-R1013NV</a:t>
            </a:r>
            <a:r>
              <a:rPr lang="en-US" sz="750" dirty="0">
                <a:latin typeface="HP Simplified" panose="020B0604020204020204" pitchFamily="34" charset="0"/>
              </a:rPr>
              <a:t>, INTEL i5-14450HX 3.5-4.8GHz/20MB, 10 CORES, 16GB, 512GB PCIe NVMe M.2 SSD, NVIDIA GEFORCE RTX 3050 6GB, 16.1'' FHD, WIN 11 HOME, 2YW, PERFORMANCE BLUE, </a:t>
            </a:r>
            <a:r>
              <a:rPr lang="en-US" sz="750" dirty="0">
                <a:solidFill>
                  <a:srgbClr val="FF0000"/>
                </a:solidFill>
                <a:latin typeface="HP Simplified" panose="020B0604020204020204" pitchFamily="34" charset="0"/>
              </a:rPr>
              <a:t>1.321 </a:t>
            </a:r>
            <a:r>
              <a:rPr lang="el-GR" sz="750" dirty="0">
                <a:solidFill>
                  <a:srgbClr val="FF0000"/>
                </a:solidFill>
                <a:latin typeface="HP Simplified" panose="020B0604020204020204" pitchFamily="34" charset="0"/>
              </a:rPr>
              <a:t>€</a:t>
            </a:r>
            <a:endParaRPr lang="en-US" sz="750" dirty="0">
              <a:latin typeface="HP Simplified" panose="020B0604020204020204" pitchFamily="34" charset="0"/>
            </a:endParaRPr>
          </a:p>
        </p:txBody>
      </p:sp>
      <p:sp>
        <p:nvSpPr>
          <p:cNvPr id="88" name="Rectangle 87"/>
          <p:cNvSpPr/>
          <p:nvPr/>
        </p:nvSpPr>
        <p:spPr>
          <a:xfrm>
            <a:off x="13944" y="3696760"/>
            <a:ext cx="1994324" cy="784830"/>
          </a:xfrm>
          <a:prstGeom prst="rect">
            <a:avLst/>
          </a:prstGeom>
        </p:spPr>
        <p:txBody>
          <a:bodyPr wrap="square">
            <a:spAutoFit/>
          </a:bodyPr>
          <a:lstStyle/>
          <a:p>
            <a:r>
              <a:rPr lang="en-US" sz="750" dirty="0">
                <a:latin typeface="HP Simplified" panose="020B0604020204020204" pitchFamily="34" charset="0"/>
              </a:rPr>
              <a:t>A4KN4EA HP NOTEBOOK </a:t>
            </a:r>
            <a:r>
              <a:rPr lang="en-US" sz="750" b="1" dirty="0">
                <a:latin typeface="HP Simplified" panose="020B0604020204020204" pitchFamily="34" charset="0"/>
              </a:rPr>
              <a:t>VICTUS GAMING 16-S1008NV</a:t>
            </a:r>
            <a:r>
              <a:rPr lang="en-US" sz="750" dirty="0">
                <a:latin typeface="HP Simplified" panose="020B0604020204020204" pitchFamily="34" charset="0"/>
              </a:rPr>
              <a:t>, AMD RYZEN 7-8845HS 3.8-5.1GHz/16MB, 8 CORES, 16GB, 512GB NVMe M.2 SSD, NVIDIA GEFORCE RTX 4050 6GB, 16.1'' FHD IPS 165Hz, WIN 11 HOME, 2YW, MICA SILVER, </a:t>
            </a:r>
            <a:r>
              <a:rPr lang="en-US" sz="750" dirty="0">
                <a:solidFill>
                  <a:srgbClr val="FF0000"/>
                </a:solidFill>
                <a:latin typeface="HP Simplified" panose="020B0604020204020204" pitchFamily="34" charset="0"/>
              </a:rPr>
              <a:t>1,505 </a:t>
            </a:r>
            <a:r>
              <a:rPr lang="el-GR" sz="750" dirty="0">
                <a:solidFill>
                  <a:srgbClr val="FF0000"/>
                </a:solidFill>
                <a:latin typeface="HP Simplified" panose="020B0604020204020204" pitchFamily="34" charset="0"/>
              </a:rPr>
              <a:t>€</a:t>
            </a:r>
            <a:endParaRPr lang="en-US" sz="750" dirty="0">
              <a:latin typeface="HP Simplified" panose="020B0604020204020204" pitchFamily="34" charset="0"/>
            </a:endParaRPr>
          </a:p>
        </p:txBody>
      </p:sp>
      <p:sp>
        <p:nvSpPr>
          <p:cNvPr id="89" name="Rectangle 88"/>
          <p:cNvSpPr/>
          <p:nvPr/>
        </p:nvSpPr>
        <p:spPr>
          <a:xfrm>
            <a:off x="-4189" y="5466689"/>
            <a:ext cx="3197506" cy="438582"/>
          </a:xfrm>
          <a:prstGeom prst="rect">
            <a:avLst/>
          </a:prstGeom>
        </p:spPr>
        <p:txBody>
          <a:bodyPr wrap="square">
            <a:spAutoFit/>
          </a:bodyPr>
          <a:lstStyle/>
          <a:p>
            <a:r>
              <a:rPr lang="en-US" sz="750" dirty="0">
                <a:latin typeface="HP Simplified" panose="020B0604020204020204" pitchFamily="34" charset="0"/>
              </a:rPr>
              <a:t>B61QNEA HP NOTEBOOK </a:t>
            </a:r>
            <a:r>
              <a:rPr lang="en-US" sz="750" b="1" dirty="0">
                <a:latin typeface="HP Simplified" panose="020B0604020204020204" pitchFamily="34" charset="0"/>
              </a:rPr>
              <a:t>VICTUS GAMING 16-R1015NV</a:t>
            </a:r>
            <a:r>
              <a:rPr lang="en-US" sz="750" dirty="0">
                <a:latin typeface="HP Simplified" panose="020B0604020204020204" pitchFamily="34" charset="0"/>
              </a:rPr>
              <a:t>, INTEL i7-14700HX 3.9-5.5GHz/33MB, 20 CORES, 16GB, 1TB PCIe M.2 SSD, NVIDIA GEFORCE RTX 4070 8GB,16.1'' FHD 144Hz, WIN 11 HOME, 2YW, MICA SILVER , </a:t>
            </a:r>
            <a:r>
              <a:rPr lang="en-US" sz="750" dirty="0">
                <a:solidFill>
                  <a:srgbClr val="FF0000"/>
                </a:solidFill>
                <a:latin typeface="HP Simplified" panose="020B0604020204020204" pitchFamily="34" charset="0"/>
              </a:rPr>
              <a:t>1,969 </a:t>
            </a:r>
            <a:r>
              <a:rPr lang="el-GR" sz="750" dirty="0">
                <a:solidFill>
                  <a:srgbClr val="FF0000"/>
                </a:solidFill>
                <a:latin typeface="HP Simplified" panose="020B0604020204020204" pitchFamily="34" charset="0"/>
              </a:rPr>
              <a:t>€</a:t>
            </a:r>
            <a:endParaRPr lang="en-US" sz="750" dirty="0">
              <a:latin typeface="HP Simplified" panose="020B0604020204020204" pitchFamily="34" charset="0"/>
            </a:endParaRPr>
          </a:p>
        </p:txBody>
      </p:sp>
      <p:pic>
        <p:nvPicPr>
          <p:cNvPr id="92" name="Picture 91"/>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2007889" y="3489228"/>
            <a:ext cx="1104252" cy="929600"/>
          </a:xfrm>
          <a:prstGeom prst="rect">
            <a:avLst/>
          </a:prstGeom>
        </p:spPr>
      </p:pic>
      <p:pic>
        <p:nvPicPr>
          <p:cNvPr id="93" name="Picture 92"/>
          <p:cNvPicPr>
            <a:picLocks noChangeAspect="1"/>
          </p:cNvPicPr>
          <p:nvPr/>
        </p:nvPicPr>
        <p:blipFill rotWithShape="1">
          <a:blip r:embed="rId17" cstate="email">
            <a:extLst>
              <a:ext uri="{28A0092B-C50C-407E-A947-70E740481C1C}">
                <a14:useLocalDpi xmlns:a14="http://schemas.microsoft.com/office/drawing/2010/main"/>
              </a:ext>
            </a:extLst>
          </a:blip>
          <a:srcRect/>
          <a:stretch/>
        </p:blipFill>
        <p:spPr>
          <a:xfrm>
            <a:off x="3236956" y="2830488"/>
            <a:ext cx="3506550" cy="1492662"/>
          </a:xfrm>
          <a:prstGeom prst="rect">
            <a:avLst/>
          </a:prstGeom>
        </p:spPr>
      </p:pic>
      <p:sp>
        <p:nvSpPr>
          <p:cNvPr id="10" name="TextBox 64">
            <a:extLst>
              <a:ext uri="{FF2B5EF4-FFF2-40B4-BE49-F238E27FC236}">
                <a16:creationId xmlns:a16="http://schemas.microsoft.com/office/drawing/2014/main" id="{A9AFEBBC-0853-A4EB-6634-24C29974D716}"/>
              </a:ext>
            </a:extLst>
          </p:cNvPr>
          <p:cNvSpPr txBox="1">
            <a:spLocks noChangeArrowheads="1"/>
          </p:cNvSpPr>
          <p:nvPr/>
        </p:nvSpPr>
        <p:spPr bwMode="auto">
          <a:xfrm>
            <a:off x="4709403" y="5761713"/>
            <a:ext cx="2123280" cy="630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None/>
            </a:pPr>
            <a:r>
              <a:rPr lang="en-US" sz="700" dirty="0">
                <a:latin typeface="HP Simplified" panose="020B0604020204020204" pitchFamily="34" charset="0"/>
              </a:rPr>
              <a:t>6YW76AA HP KEYBOARD </a:t>
            </a:r>
            <a:r>
              <a:rPr lang="en-US" sz="700" b="1" dirty="0">
                <a:latin typeface="HP Simplified" panose="020B0604020204020204" pitchFamily="34" charset="0"/>
              </a:rPr>
              <a:t>OMEN GAMING </a:t>
            </a:r>
            <a:r>
              <a:rPr lang="en-US" sz="700" dirty="0">
                <a:latin typeface="HP Simplified" panose="020B0604020204020204" pitchFamily="34" charset="0"/>
              </a:rPr>
              <a:t>BY HP ENCODER, COMMAND A FLAWLESS SYMPHONY OF KEYSTROKES, CHERRY MX RED MECHANICAL SWITCHES DELIVER THE AGILITY YOU NEED TO MANEUVER AHEAD OF THE COMPETITION, RED </a:t>
            </a:r>
            <a:r>
              <a:rPr lang="en-US" sz="700" dirty="0">
                <a:solidFill>
                  <a:srgbClr val="FF0000"/>
                </a:solidFill>
                <a:latin typeface="HP Simplified" panose="020B0604020204020204" pitchFamily="34" charset="0"/>
              </a:rPr>
              <a:t>120 €</a:t>
            </a:r>
            <a:endParaRPr lang="en-US" altLang="en-US" sz="700" dirty="0">
              <a:solidFill>
                <a:srgbClr val="FF0000"/>
              </a:solidFill>
              <a:latin typeface="HP Simplified" panose="020B0604020204020204" pitchFamily="34" charset="0"/>
            </a:endParaRPr>
          </a:p>
        </p:txBody>
      </p:sp>
      <p:cxnSp>
        <p:nvCxnSpPr>
          <p:cNvPr id="25" name="Straight Connector 24">
            <a:extLst>
              <a:ext uri="{FF2B5EF4-FFF2-40B4-BE49-F238E27FC236}">
                <a16:creationId xmlns:a16="http://schemas.microsoft.com/office/drawing/2014/main" id="{81D390DB-B089-3203-C0CB-B55B56A5CA97}"/>
              </a:ext>
            </a:extLst>
          </p:cNvPr>
          <p:cNvCxnSpPr/>
          <p:nvPr/>
        </p:nvCxnSpPr>
        <p:spPr>
          <a:xfrm>
            <a:off x="6747887" y="6181908"/>
            <a:ext cx="3132000" cy="40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03CDE57E-076C-1305-854A-C07CD8EAD353}"/>
              </a:ext>
            </a:extLst>
          </p:cNvPr>
          <p:cNvSpPr/>
          <p:nvPr/>
        </p:nvSpPr>
        <p:spPr>
          <a:xfrm>
            <a:off x="6747087" y="605563"/>
            <a:ext cx="2183147" cy="669414"/>
          </a:xfrm>
          <a:prstGeom prst="rect">
            <a:avLst/>
          </a:prstGeom>
        </p:spPr>
        <p:txBody>
          <a:bodyPr wrap="square">
            <a:spAutoFit/>
          </a:bodyPr>
          <a:lstStyle/>
          <a:p>
            <a:r>
              <a:rPr lang="en-US" sz="750" dirty="0">
                <a:latin typeface="HP Simplified" panose="020B0604020204020204" pitchFamily="34" charset="0"/>
              </a:rPr>
              <a:t>B61QQEA </a:t>
            </a:r>
            <a:r>
              <a:rPr lang="en-US" sz="750" dirty="0">
                <a:latin typeface="HP Simplified" panose="020B0604020204020204" pitchFamily="34" charset="0"/>
                <a:hlinkClick r:id="rId18"/>
              </a:rPr>
              <a:t> </a:t>
            </a:r>
            <a:r>
              <a:rPr lang="en-US" sz="750" dirty="0">
                <a:latin typeface="HP Simplified" panose="020B0604020204020204" pitchFamily="34" charset="0"/>
              </a:rPr>
              <a:t>HP NOTEBOOK </a:t>
            </a:r>
            <a:r>
              <a:rPr lang="en-US" sz="750" b="1" dirty="0">
                <a:latin typeface="HP Simplified" panose="020B0604020204020204" pitchFamily="34" charset="0"/>
              </a:rPr>
              <a:t>OMEN GAMING 16-WF1014NV</a:t>
            </a:r>
            <a:r>
              <a:rPr lang="en-US" sz="750" dirty="0">
                <a:latin typeface="HP Simplified" panose="020B0604020204020204" pitchFamily="34" charset="0"/>
              </a:rPr>
              <a:t>, INTEL i7-14700HX 3.9-5.5GHz/33MB, 20 CORES, 16GB, 1TB PCIe M.2 SSD, NVIDIA GEFORCE RTX 4070 8GB,16.1'' FHD 165Hz, WIN 11 HOME, 2YW, SHADOW BLACK </a:t>
            </a:r>
            <a:r>
              <a:rPr lang="en-US" sz="750" dirty="0">
                <a:solidFill>
                  <a:srgbClr val="FF0000"/>
                </a:solidFill>
                <a:latin typeface="HP Simplified" panose="020B0604020204020204" pitchFamily="34" charset="0"/>
              </a:rPr>
              <a:t>2.077</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p>
        </p:txBody>
      </p:sp>
      <p:cxnSp>
        <p:nvCxnSpPr>
          <p:cNvPr id="27" name="Straight Connector 26">
            <a:extLst>
              <a:ext uri="{FF2B5EF4-FFF2-40B4-BE49-F238E27FC236}">
                <a16:creationId xmlns:a16="http://schemas.microsoft.com/office/drawing/2014/main" id="{DFA9AD31-F016-7502-6D47-E7E8DF8E0D6B}"/>
              </a:ext>
            </a:extLst>
          </p:cNvPr>
          <p:cNvCxnSpPr/>
          <p:nvPr/>
        </p:nvCxnSpPr>
        <p:spPr>
          <a:xfrm>
            <a:off x="6725671" y="2446604"/>
            <a:ext cx="3132000" cy="40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06F765D9-902E-2379-A485-442098FA0BAF}"/>
              </a:ext>
            </a:extLst>
          </p:cNvPr>
          <p:cNvSpPr/>
          <p:nvPr/>
        </p:nvSpPr>
        <p:spPr>
          <a:xfrm>
            <a:off x="6755156" y="2489350"/>
            <a:ext cx="2998877" cy="669414"/>
          </a:xfrm>
          <a:prstGeom prst="rect">
            <a:avLst/>
          </a:prstGeom>
        </p:spPr>
        <p:txBody>
          <a:bodyPr wrap="square">
            <a:spAutoFit/>
          </a:bodyPr>
          <a:lstStyle/>
          <a:p>
            <a:pPr algn="just"/>
            <a:r>
              <a:rPr lang="en-US" sz="750" dirty="0">
                <a:solidFill>
                  <a:srgbClr val="FF0000"/>
                </a:solidFill>
                <a:latin typeface="HP Simplified" panose="020B0604020204020204" pitchFamily="34" charset="0"/>
              </a:rPr>
              <a:t>With the new OMEN 17, </a:t>
            </a:r>
            <a:r>
              <a:rPr lang="en-US" sz="750" dirty="0">
                <a:solidFill>
                  <a:schemeClr val="bg1">
                    <a:lumMod val="50000"/>
                  </a:schemeClr>
                </a:solidFill>
                <a:latin typeface="HP Simplified" panose="020B0604020204020204" pitchFamily="34" charset="0"/>
              </a:rPr>
              <a:t>we didn't waste time loading it with features you'd never use. Instead, with an impressive 17" IPS display with 100% sRGB, new AI-enhanced AMD Ryzen™ 8000 CPUs and NVIDIA® RTX™ 40 Series GPUs, as well as a 1-zone RGB numeric keyboard, it's everything you need for great gaming and nothing you don't.</a:t>
            </a:r>
          </a:p>
        </p:txBody>
      </p:sp>
      <p:sp>
        <p:nvSpPr>
          <p:cNvPr id="30" name="Rectangle 29">
            <a:extLst>
              <a:ext uri="{FF2B5EF4-FFF2-40B4-BE49-F238E27FC236}">
                <a16:creationId xmlns:a16="http://schemas.microsoft.com/office/drawing/2014/main" id="{85AAA9FB-3A1A-46F7-9DDC-353087284563}"/>
              </a:ext>
            </a:extLst>
          </p:cNvPr>
          <p:cNvSpPr/>
          <p:nvPr/>
        </p:nvSpPr>
        <p:spPr>
          <a:xfrm>
            <a:off x="6776572" y="3225693"/>
            <a:ext cx="1703266" cy="900246"/>
          </a:xfrm>
          <a:prstGeom prst="rect">
            <a:avLst/>
          </a:prstGeom>
        </p:spPr>
        <p:txBody>
          <a:bodyPr wrap="square">
            <a:spAutoFit/>
          </a:bodyPr>
          <a:lstStyle/>
          <a:p>
            <a:r>
              <a:rPr lang="en-US" sz="750" dirty="0">
                <a:latin typeface="HP Simplified" panose="020B0604020204020204" pitchFamily="34" charset="0"/>
              </a:rPr>
              <a:t>A5PE1EA </a:t>
            </a:r>
            <a:r>
              <a:rPr lang="en-US" sz="750" dirty="0">
                <a:latin typeface="HP Simplified" panose="020B0604020204020204" pitchFamily="34" charset="0"/>
                <a:hlinkClick r:id="rId18"/>
              </a:rPr>
              <a:t> </a:t>
            </a:r>
            <a:r>
              <a:rPr lang="en-US" sz="750" dirty="0">
                <a:latin typeface="HP Simplified" panose="020B0604020204020204" pitchFamily="34" charset="0"/>
              </a:rPr>
              <a:t>HP NOTEBOOK </a:t>
            </a:r>
            <a:r>
              <a:rPr lang="en-US" sz="750" b="1" dirty="0">
                <a:latin typeface="HP Simplified" panose="020B0604020204020204" pitchFamily="34" charset="0"/>
              </a:rPr>
              <a:t>OMEN GAMING 17-DB0012NV</a:t>
            </a:r>
            <a:r>
              <a:rPr lang="en-US" sz="750" dirty="0">
                <a:latin typeface="HP Simplified" panose="020B0604020204020204" pitchFamily="34" charset="0"/>
              </a:rPr>
              <a:t>, AMD RYZEN 7-8845HS 3.8-5.1GHz/16MB, 8 CORES, 16GB (2x8GB), 1TB PCIe NVMe M.2 SSD, NVIDIA GEFORCE RTX 4050 6GB, 17.3'' FHD 144Hz, WIN 11 HOME, 2YW, SHADOW BLACK </a:t>
            </a:r>
            <a:r>
              <a:rPr lang="en-US" sz="750" dirty="0">
                <a:solidFill>
                  <a:srgbClr val="FF0000"/>
                </a:solidFill>
                <a:latin typeface="HP Simplified" panose="020B0604020204020204" pitchFamily="34" charset="0"/>
              </a:rPr>
              <a:t>1,868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p>
        </p:txBody>
      </p:sp>
      <p:sp>
        <p:nvSpPr>
          <p:cNvPr id="31" name="Rectangle 30">
            <a:extLst>
              <a:ext uri="{FF2B5EF4-FFF2-40B4-BE49-F238E27FC236}">
                <a16:creationId xmlns:a16="http://schemas.microsoft.com/office/drawing/2014/main" id="{59535A45-7620-CA47-3C73-8998422A5F16}"/>
              </a:ext>
            </a:extLst>
          </p:cNvPr>
          <p:cNvSpPr/>
          <p:nvPr/>
        </p:nvSpPr>
        <p:spPr>
          <a:xfrm>
            <a:off x="6778472" y="4187887"/>
            <a:ext cx="3134797" cy="553998"/>
          </a:xfrm>
          <a:prstGeom prst="rect">
            <a:avLst/>
          </a:prstGeom>
        </p:spPr>
        <p:txBody>
          <a:bodyPr wrap="square">
            <a:spAutoFit/>
          </a:bodyPr>
          <a:lstStyle/>
          <a:p>
            <a:r>
              <a:rPr lang="en-US" sz="750" dirty="0">
                <a:latin typeface="HP Simplified" panose="020B0604020204020204" pitchFamily="34" charset="0"/>
              </a:rPr>
              <a:t>B61P7EA </a:t>
            </a:r>
            <a:r>
              <a:rPr lang="en-US" sz="750" dirty="0">
                <a:latin typeface="HP Simplified" panose="020B0604020204020204" pitchFamily="34" charset="0"/>
                <a:hlinkClick r:id="rId18"/>
              </a:rPr>
              <a:t> </a:t>
            </a:r>
            <a:r>
              <a:rPr lang="en-US" sz="750" dirty="0">
                <a:latin typeface="HP Simplified" panose="020B0604020204020204" pitchFamily="34" charset="0"/>
              </a:rPr>
              <a:t>HP NOTEBOOK </a:t>
            </a:r>
            <a:r>
              <a:rPr lang="en-US" sz="750" b="1" dirty="0">
                <a:latin typeface="HP Simplified" panose="020B0604020204020204" pitchFamily="34" charset="0"/>
              </a:rPr>
              <a:t>OMEN GAMING 17-DB0002NV</a:t>
            </a:r>
            <a:r>
              <a:rPr lang="en-US" sz="750" dirty="0">
                <a:latin typeface="HP Simplified" panose="020B0604020204020204" pitchFamily="34" charset="0"/>
              </a:rPr>
              <a:t>, AMD RYZEN 9-8945HS 4.0-5.2GHz/16MB, 8 CORES, 32GB, 1TB PCIe NVMe SSD, NVIDIA GEFORCE RTX 4060 8GB, 17.3'' FHD 144Hz, WIN 11 HOME, 2YW, SHADOW BLACK </a:t>
            </a:r>
            <a:r>
              <a:rPr lang="en-US" sz="750" dirty="0">
                <a:solidFill>
                  <a:srgbClr val="FF0000"/>
                </a:solidFill>
                <a:latin typeface="HP Simplified" panose="020B0604020204020204" pitchFamily="34" charset="0"/>
              </a:rPr>
              <a:t>2.063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p>
        </p:txBody>
      </p:sp>
      <p:sp>
        <p:nvSpPr>
          <p:cNvPr id="35" name="Rectangle 34">
            <a:extLst>
              <a:ext uri="{FF2B5EF4-FFF2-40B4-BE49-F238E27FC236}">
                <a16:creationId xmlns:a16="http://schemas.microsoft.com/office/drawing/2014/main" id="{B3E7A13D-9291-D357-A78D-11528E6A46A9}"/>
              </a:ext>
            </a:extLst>
          </p:cNvPr>
          <p:cNvSpPr/>
          <p:nvPr/>
        </p:nvSpPr>
        <p:spPr>
          <a:xfrm>
            <a:off x="6787179" y="4761829"/>
            <a:ext cx="3134797" cy="553998"/>
          </a:xfrm>
          <a:prstGeom prst="rect">
            <a:avLst/>
          </a:prstGeom>
        </p:spPr>
        <p:txBody>
          <a:bodyPr wrap="square">
            <a:spAutoFit/>
          </a:bodyPr>
          <a:lstStyle/>
          <a:p>
            <a:r>
              <a:rPr lang="en-US" sz="750" dirty="0">
                <a:latin typeface="HP Simplified" panose="020B0604020204020204" pitchFamily="34" charset="0"/>
              </a:rPr>
              <a:t>A44M9EA </a:t>
            </a:r>
            <a:r>
              <a:rPr lang="en-US" sz="750" dirty="0">
                <a:latin typeface="HP Simplified" panose="020B0604020204020204" pitchFamily="34" charset="0"/>
                <a:hlinkClick r:id="rId18"/>
              </a:rPr>
              <a:t> </a:t>
            </a:r>
            <a:r>
              <a:rPr lang="en-US" sz="750" dirty="0">
                <a:latin typeface="HP Simplified" panose="020B0604020204020204" pitchFamily="34" charset="0"/>
              </a:rPr>
              <a:t>HP NOTEBOOK </a:t>
            </a:r>
            <a:r>
              <a:rPr lang="en-US" sz="750" b="1" dirty="0">
                <a:latin typeface="HP Simplified" panose="020B0604020204020204" pitchFamily="34" charset="0"/>
              </a:rPr>
              <a:t>OMEN GAMING 17-DB0000NV</a:t>
            </a:r>
            <a:r>
              <a:rPr lang="en-US" sz="750" dirty="0">
                <a:latin typeface="HP Simplified" panose="020B0604020204020204" pitchFamily="34" charset="0"/>
              </a:rPr>
              <a:t>, AMD RYZEN 7-8845HS 3.8-5.1GHz/16MB, 8 CORES, 32GB, 1TB PCIe NVMe SSD, NVIDIA GEFORCE RTX 4070 8GB, 17.3'' FHD 144Hz, WIN 11 HOME, 2YW, SHADOW BLACK </a:t>
            </a:r>
            <a:r>
              <a:rPr lang="en-US" sz="750" dirty="0">
                <a:solidFill>
                  <a:srgbClr val="FF0000"/>
                </a:solidFill>
                <a:latin typeface="HP Simplified" panose="020B0604020204020204" pitchFamily="34" charset="0"/>
              </a:rPr>
              <a:t>2.300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p>
        </p:txBody>
      </p:sp>
      <p:pic>
        <p:nvPicPr>
          <p:cNvPr id="38" name="Picture 37" descr="A computer with a video game on the screen&#10;&#10;AI-generated content may be incorrect.">
            <a:extLst>
              <a:ext uri="{FF2B5EF4-FFF2-40B4-BE49-F238E27FC236}">
                <a16:creationId xmlns:a16="http://schemas.microsoft.com/office/drawing/2014/main" id="{4D64CE65-A4EC-1D58-4709-687D480CE2C8}"/>
              </a:ext>
            </a:extLst>
          </p:cNvPr>
          <p:cNvPicPr>
            <a:picLocks noChangeAspect="1"/>
          </p:cNvPicPr>
          <p:nvPr/>
        </p:nvPicPr>
        <p:blipFill>
          <a:blip r:embed="rId19" cstate="email">
            <a:extLst>
              <a:ext uri="{28A0092B-C50C-407E-A947-70E740481C1C}">
                <a14:useLocalDpi xmlns:a14="http://schemas.microsoft.com/office/drawing/2010/main"/>
              </a:ext>
            </a:extLst>
          </a:blip>
          <a:stretch>
            <a:fillRect/>
          </a:stretch>
        </p:blipFill>
        <p:spPr>
          <a:xfrm>
            <a:off x="8600578" y="3152120"/>
            <a:ext cx="1112748" cy="924749"/>
          </a:xfrm>
          <a:prstGeom prst="rect">
            <a:avLst/>
          </a:prstGeom>
        </p:spPr>
      </p:pic>
      <p:sp>
        <p:nvSpPr>
          <p:cNvPr id="39" name="Rectangle 38">
            <a:extLst>
              <a:ext uri="{FF2B5EF4-FFF2-40B4-BE49-F238E27FC236}">
                <a16:creationId xmlns:a16="http://schemas.microsoft.com/office/drawing/2014/main" id="{1A4887D3-786C-4B0E-01F7-CAAD957093CD}"/>
              </a:ext>
            </a:extLst>
          </p:cNvPr>
          <p:cNvSpPr/>
          <p:nvPr/>
        </p:nvSpPr>
        <p:spPr>
          <a:xfrm>
            <a:off x="-8626" y="5028107"/>
            <a:ext cx="3232124" cy="438582"/>
          </a:xfrm>
          <a:prstGeom prst="rect">
            <a:avLst/>
          </a:prstGeom>
        </p:spPr>
        <p:txBody>
          <a:bodyPr wrap="square">
            <a:spAutoFit/>
          </a:bodyPr>
          <a:lstStyle/>
          <a:p>
            <a:r>
              <a:rPr lang="en-US" sz="750" dirty="0">
                <a:latin typeface="HP Simplified" panose="020B0604020204020204" pitchFamily="34" charset="0"/>
              </a:rPr>
              <a:t>B61QPEA</a:t>
            </a:r>
            <a:r>
              <a:rPr lang="en-US" sz="750" dirty="0">
                <a:latin typeface="HP Simplified" panose="020B0604020204020204" pitchFamily="34" charset="0"/>
                <a:hlinkClick r:id="rId20"/>
              </a:rPr>
              <a:t> </a:t>
            </a:r>
            <a:r>
              <a:rPr lang="en-US" sz="750" dirty="0">
                <a:latin typeface="HP Simplified" panose="020B0604020204020204" pitchFamily="34" charset="0"/>
              </a:rPr>
              <a:t>HP NOTEBOOK </a:t>
            </a:r>
            <a:r>
              <a:rPr lang="en-US" sz="750" b="1" dirty="0">
                <a:latin typeface="HP Simplified" panose="020B0604020204020204" pitchFamily="34" charset="0"/>
              </a:rPr>
              <a:t>VICTUS GAMING 16-R1016NV</a:t>
            </a:r>
            <a:r>
              <a:rPr lang="en-US" sz="750" dirty="0">
                <a:latin typeface="HP Simplified" panose="020B0604020204020204" pitchFamily="34" charset="0"/>
              </a:rPr>
              <a:t>, INTEL i7-14700HX 2.1-5.5GHz/33MB, 20 CORES, 16GB, 1TB PCIe NVMe M.2 SSD, NVIDIA GEFORCE RTX 4060 8GB, 16.1'' FHD 144Hz, WIN 11 HOME, 2YW, MICA SILVER, </a:t>
            </a:r>
            <a:r>
              <a:rPr lang="en-US" sz="750" dirty="0">
                <a:solidFill>
                  <a:srgbClr val="FF0000"/>
                </a:solidFill>
                <a:latin typeface="HP Simplified" panose="020B0604020204020204" pitchFamily="34" charset="0"/>
              </a:rPr>
              <a:t>1,870 </a:t>
            </a:r>
            <a:r>
              <a:rPr lang="el-GR" sz="750" dirty="0">
                <a:solidFill>
                  <a:srgbClr val="FF0000"/>
                </a:solidFill>
                <a:latin typeface="HP Simplified" panose="020B0604020204020204" pitchFamily="34" charset="0"/>
              </a:rPr>
              <a:t>€</a:t>
            </a:r>
            <a:endParaRPr lang="en-US" sz="750" dirty="0">
              <a:latin typeface="HP Simplified" panose="020B0604020204020204" pitchFamily="34" charset="0"/>
            </a:endParaRPr>
          </a:p>
        </p:txBody>
      </p:sp>
      <p:sp>
        <p:nvSpPr>
          <p:cNvPr id="40" name="Rectangle 39">
            <a:extLst>
              <a:ext uri="{FF2B5EF4-FFF2-40B4-BE49-F238E27FC236}">
                <a16:creationId xmlns:a16="http://schemas.microsoft.com/office/drawing/2014/main" id="{F9783728-676B-C582-1990-4C094CFBE111}"/>
              </a:ext>
            </a:extLst>
          </p:cNvPr>
          <p:cNvSpPr/>
          <p:nvPr/>
        </p:nvSpPr>
        <p:spPr>
          <a:xfrm>
            <a:off x="-8626" y="4516792"/>
            <a:ext cx="3232124" cy="553998"/>
          </a:xfrm>
          <a:prstGeom prst="rect">
            <a:avLst/>
          </a:prstGeom>
        </p:spPr>
        <p:txBody>
          <a:bodyPr wrap="square">
            <a:spAutoFit/>
          </a:bodyPr>
          <a:lstStyle/>
          <a:p>
            <a:r>
              <a:rPr lang="en-US" sz="750" dirty="0">
                <a:latin typeface="HP Simplified" panose="020B0604020204020204" pitchFamily="34" charset="0"/>
              </a:rPr>
              <a:t>A44M8EA</a:t>
            </a:r>
            <a:r>
              <a:rPr lang="en-US" sz="750" dirty="0">
                <a:latin typeface="HP Simplified" panose="020B0604020204020204" pitchFamily="34" charset="0"/>
                <a:hlinkClick r:id="rId20"/>
              </a:rPr>
              <a:t> </a:t>
            </a:r>
            <a:r>
              <a:rPr lang="en-US" sz="750" dirty="0">
                <a:latin typeface="HP Simplified" panose="020B0604020204020204" pitchFamily="34" charset="0"/>
              </a:rPr>
              <a:t>HP NOTEBOOK </a:t>
            </a:r>
            <a:r>
              <a:rPr lang="en-US" sz="750" b="1" dirty="0">
                <a:latin typeface="HP Simplified" panose="020B0604020204020204" pitchFamily="34" charset="0"/>
              </a:rPr>
              <a:t>VICTUS GAMING 16-S1003NV</a:t>
            </a:r>
            <a:r>
              <a:rPr lang="en-US" sz="750" dirty="0">
                <a:latin typeface="HP Simplified" panose="020B0604020204020204" pitchFamily="34" charset="0"/>
              </a:rPr>
              <a:t>, AMD RYZEN 7-8845HS 3.8-5.1GHz/16MB, 8 CORES, 16GB, 512GB PCIe NVMe M.2 SSD, NVIDIA GEFORCE RTX 4070 8GB, 16.1'' FHD 165Hz, WIN 11 HOME, 2YW, MICA SILVER, </a:t>
            </a:r>
            <a:r>
              <a:rPr lang="en-US" sz="750" dirty="0">
                <a:solidFill>
                  <a:srgbClr val="FF0000"/>
                </a:solidFill>
                <a:latin typeface="HP Simplified" panose="020B0604020204020204" pitchFamily="34" charset="0"/>
              </a:rPr>
              <a:t>1,870 </a:t>
            </a:r>
            <a:r>
              <a:rPr lang="el-GR" sz="750" dirty="0">
                <a:solidFill>
                  <a:srgbClr val="FF0000"/>
                </a:solidFill>
                <a:latin typeface="HP Simplified" panose="020B0604020204020204" pitchFamily="34" charset="0"/>
              </a:rPr>
              <a:t>€</a:t>
            </a:r>
            <a:endParaRPr lang="en-US" sz="750" dirty="0">
              <a:latin typeface="HP Simplified" panose="020B0604020204020204" pitchFamily="34" charset="0"/>
            </a:endParaRPr>
          </a:p>
        </p:txBody>
      </p:sp>
      <p:sp>
        <p:nvSpPr>
          <p:cNvPr id="42" name="Rectangle 41">
            <a:extLst>
              <a:ext uri="{FF2B5EF4-FFF2-40B4-BE49-F238E27FC236}">
                <a16:creationId xmlns:a16="http://schemas.microsoft.com/office/drawing/2014/main" id="{CBC87A1C-029B-FDF3-91C7-83AA7CE0A602}"/>
              </a:ext>
            </a:extLst>
          </p:cNvPr>
          <p:cNvSpPr/>
          <p:nvPr/>
        </p:nvSpPr>
        <p:spPr>
          <a:xfrm>
            <a:off x="-30034" y="2002070"/>
            <a:ext cx="3142175" cy="669414"/>
          </a:xfrm>
          <a:prstGeom prst="rect">
            <a:avLst/>
          </a:prstGeom>
        </p:spPr>
        <p:txBody>
          <a:bodyPr wrap="square">
            <a:spAutoFit/>
          </a:bodyPr>
          <a:lstStyle/>
          <a:p>
            <a:r>
              <a:rPr lang="en-US" sz="750" dirty="0">
                <a:latin typeface="HP Simplified" panose="020B0604020204020204" pitchFamily="34" charset="0"/>
              </a:rPr>
              <a:t>B8KN9EA</a:t>
            </a:r>
            <a:r>
              <a:rPr lang="el-GR" sz="750" dirty="0">
                <a:latin typeface="HP Simplified" panose="020B0604020204020204" pitchFamily="34" charset="0"/>
              </a:rPr>
              <a:t> </a:t>
            </a:r>
            <a:r>
              <a:rPr lang="en-US" sz="750" dirty="0">
                <a:latin typeface="HP Simplified" panose="020B0604020204020204" pitchFamily="34" charset="0"/>
                <a:hlinkClick r:id="rId21"/>
              </a:rPr>
              <a:t> </a:t>
            </a:r>
            <a:r>
              <a:rPr lang="en-US" sz="750" dirty="0">
                <a:latin typeface="HP Simplified" panose="020B0604020204020204" pitchFamily="34" charset="0"/>
              </a:rPr>
              <a:t>HP NOTEBOOK </a:t>
            </a:r>
            <a:r>
              <a:rPr lang="en-US" sz="750" b="1" dirty="0">
                <a:latin typeface="HP Simplified" panose="020B0604020204020204" pitchFamily="34" charset="0"/>
              </a:rPr>
              <a:t>VICTUS GAMING</a:t>
            </a:r>
            <a:endParaRPr lang="el-GR" sz="750" b="1" dirty="0">
              <a:latin typeface="HP Simplified" panose="020B0604020204020204" pitchFamily="34" charset="0"/>
            </a:endParaRPr>
          </a:p>
          <a:p>
            <a:r>
              <a:rPr lang="en-US" sz="750" b="1" dirty="0">
                <a:latin typeface="HP Simplified" panose="020B0604020204020204" pitchFamily="34" charset="0"/>
              </a:rPr>
              <a:t>15-FB3001NV</a:t>
            </a:r>
            <a:r>
              <a:rPr lang="en-US" sz="750" dirty="0">
                <a:latin typeface="HP Simplified" panose="020B0604020204020204" pitchFamily="34" charset="0"/>
              </a:rPr>
              <a:t>, AMD RYZEN 7-8845HS </a:t>
            </a:r>
            <a:endParaRPr lang="el-GR" sz="750" dirty="0">
              <a:latin typeface="HP Simplified" panose="020B0604020204020204" pitchFamily="34" charset="0"/>
            </a:endParaRPr>
          </a:p>
          <a:p>
            <a:r>
              <a:rPr lang="en-US" sz="750" dirty="0">
                <a:latin typeface="HP Simplified" panose="020B0604020204020204" pitchFamily="34" charset="0"/>
              </a:rPr>
              <a:t>3.8-5.1GHz/16MB, 8 CORES, 16GB, 512GB NVMe M.2 SSD, </a:t>
            </a:r>
            <a:endParaRPr lang="el-GR" sz="750" dirty="0">
              <a:latin typeface="HP Simplified" panose="020B0604020204020204" pitchFamily="34" charset="0"/>
            </a:endParaRPr>
          </a:p>
          <a:p>
            <a:r>
              <a:rPr lang="en-US" sz="750" dirty="0">
                <a:latin typeface="HP Simplified" panose="020B0604020204020204" pitchFamily="34" charset="0"/>
              </a:rPr>
              <a:t>NVIDIA GEFORCE RTX 4060 8GB, 15.6'' FHD IPS 144Hz, WIN 11 HOME, 2YW, MICA SILVER</a:t>
            </a:r>
            <a:r>
              <a:rPr lang="el-GR" sz="750" dirty="0">
                <a:latin typeface="HP Simplified" panose="020B0604020204020204" pitchFamily="34" charset="0"/>
              </a:rPr>
              <a:t> </a:t>
            </a:r>
            <a:r>
              <a:rPr lang="el-GR" sz="750" dirty="0">
                <a:solidFill>
                  <a:srgbClr val="FF0000"/>
                </a:solidFill>
                <a:latin typeface="HP Simplified" panose="020B0604020204020204" pitchFamily="34" charset="0"/>
              </a:rPr>
              <a:t>1,</a:t>
            </a:r>
            <a:r>
              <a:rPr lang="en-US" sz="750" dirty="0">
                <a:solidFill>
                  <a:srgbClr val="FF0000"/>
                </a:solidFill>
                <a:latin typeface="HP Simplified" panose="020B0604020204020204" pitchFamily="34" charset="0"/>
              </a:rPr>
              <a:t>540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sz="750" i="1" dirty="0">
              <a:solidFill>
                <a:srgbClr val="92D050"/>
              </a:solidFill>
              <a:ea typeface="Calibri" panose="020F0502020204030204" pitchFamily="34" charset="0"/>
            </a:endParaRPr>
          </a:p>
        </p:txBody>
      </p:sp>
      <p:sp>
        <p:nvSpPr>
          <p:cNvPr id="2" name="Rectangle 1">
            <a:extLst>
              <a:ext uri="{FF2B5EF4-FFF2-40B4-BE49-F238E27FC236}">
                <a16:creationId xmlns:a16="http://schemas.microsoft.com/office/drawing/2014/main" id="{07BB0E17-EBD7-E4B7-9449-194C306689F7}"/>
              </a:ext>
            </a:extLst>
          </p:cNvPr>
          <p:cNvSpPr/>
          <p:nvPr/>
        </p:nvSpPr>
        <p:spPr>
          <a:xfrm>
            <a:off x="6762923" y="1881717"/>
            <a:ext cx="3048250" cy="553998"/>
          </a:xfrm>
          <a:prstGeom prst="rect">
            <a:avLst/>
          </a:prstGeom>
        </p:spPr>
        <p:txBody>
          <a:bodyPr wrap="square">
            <a:spAutoFit/>
          </a:bodyPr>
          <a:lstStyle/>
          <a:p>
            <a:r>
              <a:rPr lang="en-US" sz="750" dirty="0">
                <a:latin typeface="HP Simplified" panose="020B0604020204020204" pitchFamily="34" charset="0"/>
              </a:rPr>
              <a:t>A45PREA  HP NOTEBOOK </a:t>
            </a:r>
            <a:r>
              <a:rPr lang="en-US" sz="750" b="1" dirty="0">
                <a:latin typeface="HP Simplified" panose="020B0604020204020204" pitchFamily="34" charset="0"/>
              </a:rPr>
              <a:t>OMEN GAMING 16-U1007NV</a:t>
            </a:r>
            <a:r>
              <a:rPr lang="en-US" sz="750" dirty="0">
                <a:latin typeface="HP Simplified" panose="020B0604020204020204" pitchFamily="34" charset="0"/>
              </a:rPr>
              <a:t>, INTEL i7-14700HX 3.9-5.5GHz/33MB, 20 CORES, 32GB, 1TB PCIe NVMe M.2 SSD, NVIDIA GEFORCE RTX 4070 8GB, 16.1'' 2.5K OLED 240Hz, WIN 11 HOME, 2YW, SHADOW BLACK </a:t>
            </a:r>
            <a:r>
              <a:rPr lang="en-US" sz="750" dirty="0">
                <a:solidFill>
                  <a:srgbClr val="FF0000"/>
                </a:solidFill>
                <a:latin typeface="HP Simplified" panose="020B0604020204020204" pitchFamily="34" charset="0"/>
              </a:rPr>
              <a:t>2.700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p>
        </p:txBody>
      </p:sp>
      <p:sp>
        <p:nvSpPr>
          <p:cNvPr id="34" name="Rectangle 33">
            <a:extLst>
              <a:ext uri="{FF2B5EF4-FFF2-40B4-BE49-F238E27FC236}">
                <a16:creationId xmlns:a16="http://schemas.microsoft.com/office/drawing/2014/main" id="{3F64AB6E-D4D6-92BC-52FB-0C200553ED07}"/>
              </a:ext>
            </a:extLst>
          </p:cNvPr>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
        <p:nvSpPr>
          <p:cNvPr id="36" name="Rectangle 35">
            <a:extLst>
              <a:ext uri="{FF2B5EF4-FFF2-40B4-BE49-F238E27FC236}">
                <a16:creationId xmlns:a16="http://schemas.microsoft.com/office/drawing/2014/main" id="{9B1BB6FB-B25F-15C7-D066-7C8F2EFBDB72}"/>
              </a:ext>
            </a:extLst>
          </p:cNvPr>
          <p:cNvSpPr/>
          <p:nvPr/>
        </p:nvSpPr>
        <p:spPr>
          <a:xfrm>
            <a:off x="6727613" y="6470704"/>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44" name="Rectangle 43">
            <a:extLst>
              <a:ext uri="{FF2B5EF4-FFF2-40B4-BE49-F238E27FC236}">
                <a16:creationId xmlns:a16="http://schemas.microsoft.com/office/drawing/2014/main" id="{7559201B-2CC0-5A5D-8A08-C9CEBD9D2563}"/>
              </a:ext>
            </a:extLst>
          </p:cNvPr>
          <p:cNvSpPr/>
          <p:nvPr/>
        </p:nvSpPr>
        <p:spPr>
          <a:xfrm>
            <a:off x="1631000" y="423774"/>
            <a:ext cx="1612151" cy="200055"/>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Retail File July 2025 Page 3/6 </a:t>
            </a:r>
          </a:p>
        </p:txBody>
      </p:sp>
      <p:sp>
        <p:nvSpPr>
          <p:cNvPr id="45" name="Rectangle 44">
            <a:extLst>
              <a:ext uri="{FF2B5EF4-FFF2-40B4-BE49-F238E27FC236}">
                <a16:creationId xmlns:a16="http://schemas.microsoft.com/office/drawing/2014/main" id="{9AFF9641-8F86-F839-C4FA-B8C0C7B1DFE2}"/>
              </a:ext>
            </a:extLst>
          </p:cNvPr>
          <p:cNvSpPr/>
          <p:nvPr/>
        </p:nvSpPr>
        <p:spPr>
          <a:xfrm>
            <a:off x="1617126" y="612977"/>
            <a:ext cx="1577001" cy="30777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00" dirty="0">
                <a:latin typeface="HP Simplified" panose="020B0604020204020204" pitchFamily="34" charset="0"/>
                <a:cs typeface="Arial" panose="020B0604020202020204" pitchFamily="34" charset="0"/>
              </a:rPr>
              <a:t>Promo prices are valid until 31/07 or Until Stock Last.</a:t>
            </a:r>
          </a:p>
        </p:txBody>
      </p:sp>
    </p:spTree>
    <p:extLst>
      <p:ext uri="{BB962C8B-B14F-4D97-AF65-F5344CB8AC3E}">
        <p14:creationId xmlns:p14="http://schemas.microsoft.com/office/powerpoint/2010/main" val="2802365896"/>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569830" y="3529491"/>
            <a:ext cx="1336170" cy="969710"/>
          </a:xfrm>
          <a:prstGeom prst="rect">
            <a:avLst/>
          </a:prstGeom>
        </p:spPr>
      </p:pic>
      <p:pic>
        <p:nvPicPr>
          <p:cNvPr id="70" name="Picture 6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074675" y="683224"/>
            <a:ext cx="1019983" cy="871829"/>
          </a:xfrm>
          <a:prstGeom prst="rect">
            <a:avLst/>
          </a:prstGeom>
        </p:spPr>
      </p:pic>
      <p:pic>
        <p:nvPicPr>
          <p:cNvPr id="16" name="Picture 1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808100" y="453344"/>
            <a:ext cx="1073015" cy="827241"/>
          </a:xfrm>
          <a:prstGeom prst="rect">
            <a:avLst/>
          </a:prstGeom>
        </p:spPr>
      </p:pic>
      <p:pic>
        <p:nvPicPr>
          <p:cNvPr id="17" name="Picture 16"/>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6146761" y="4536635"/>
            <a:ext cx="3752128" cy="1075024"/>
          </a:xfrm>
          <a:prstGeom prst="rect">
            <a:avLst/>
          </a:prstGeom>
        </p:spPr>
      </p:pic>
      <p:pic>
        <p:nvPicPr>
          <p:cNvPr id="5" name="Picture 4"/>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1862"/>
            <a:ext cx="1419939" cy="900000"/>
          </a:xfrm>
          <a:prstGeom prst="rect">
            <a:avLst/>
          </a:prstGeom>
        </p:spPr>
      </p:pic>
      <p:pic>
        <p:nvPicPr>
          <p:cNvPr id="114" name="Picture 113" descr="A close up of a building&#10;&#10;Description automatically generated">
            <a:extLst>
              <a:ext uri="{FF2B5EF4-FFF2-40B4-BE49-F238E27FC236}">
                <a16:creationId xmlns:a16="http://schemas.microsoft.com/office/drawing/2014/main" id="{21C402B8-88C9-49A4-ADDA-25A3799AA08D}"/>
              </a:ext>
            </a:extLst>
          </p:cNvPr>
          <p:cNvPicPr>
            <a:picLocks noChangeAspect="1"/>
          </p:cNvPicPr>
          <p:nvPr/>
        </p:nvPicPr>
        <p:blipFill>
          <a:blip r:embed="rId7" cstate="email">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1293894" y="-13483"/>
            <a:ext cx="1890469" cy="907605"/>
          </a:xfrm>
          <a:prstGeom prst="rect">
            <a:avLst/>
          </a:prstGeom>
        </p:spPr>
      </p:pic>
      <p:pic>
        <p:nvPicPr>
          <p:cNvPr id="104" name="Picture 103"/>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2841687" y="31198"/>
            <a:ext cx="252000" cy="252000"/>
          </a:xfrm>
          <a:prstGeom prst="rect">
            <a:avLst/>
          </a:prstGeom>
        </p:spPr>
      </p:pic>
      <p:sp>
        <p:nvSpPr>
          <p:cNvPr id="112" name="TextBox 111"/>
          <p:cNvSpPr txBox="1"/>
          <p:nvPr/>
        </p:nvSpPr>
        <p:spPr>
          <a:xfrm>
            <a:off x="1419938" y="7434"/>
            <a:ext cx="1558858" cy="369332"/>
          </a:xfrm>
          <a:prstGeom prst="rect">
            <a:avLst/>
          </a:prstGeom>
          <a:noFill/>
        </p:spPr>
        <p:txBody>
          <a:bodyPr wrap="square" rtlCol="0">
            <a:spAutoFit/>
          </a:bodyPr>
          <a:lstStyle/>
          <a:p>
            <a:r>
              <a:rPr lang="en-GB" sz="900" dirty="0">
                <a:latin typeface="HP Simplified" panose="020B0604020204020204" pitchFamily="34" charset="0"/>
              </a:rPr>
              <a:t>HP 250 &amp; ProBook 400 Series Business Notebooks </a:t>
            </a:r>
          </a:p>
        </p:txBody>
      </p:sp>
      <p:cxnSp>
        <p:nvCxnSpPr>
          <p:cNvPr id="82" name="Straight Connector 81">
            <a:extLst>
              <a:ext uri="{FF2B5EF4-FFF2-40B4-BE49-F238E27FC236}">
                <a16:creationId xmlns:a16="http://schemas.microsoft.com/office/drawing/2014/main" id="{FDF5993A-2A7B-87E6-176B-45294DFDAC25}"/>
              </a:ext>
            </a:extLst>
          </p:cNvPr>
          <p:cNvCxnSpPr/>
          <p:nvPr/>
        </p:nvCxnSpPr>
        <p:spPr>
          <a:xfrm flipH="1">
            <a:off x="6131058" y="62592"/>
            <a:ext cx="0" cy="6300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D0D9B4B8-677D-D3BD-0D1D-0BB9D74D964E}"/>
              </a:ext>
            </a:extLst>
          </p:cNvPr>
          <p:cNvCxnSpPr/>
          <p:nvPr/>
        </p:nvCxnSpPr>
        <p:spPr>
          <a:xfrm flipH="1">
            <a:off x="3143058" y="954609"/>
            <a:ext cx="15638" cy="542098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49" name="Picture 148">
            <a:extLst>
              <a:ext uri="{FF2B5EF4-FFF2-40B4-BE49-F238E27FC236}">
                <a16:creationId xmlns:a16="http://schemas.microsoft.com/office/drawing/2014/main" id="{3D092491-2EEC-6B8B-5590-57A2CEDCB80C}"/>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5524841" y="4973792"/>
            <a:ext cx="630146" cy="263138"/>
          </a:xfrm>
          <a:prstGeom prst="rect">
            <a:avLst/>
          </a:prstGeom>
        </p:spPr>
      </p:pic>
      <p:sp>
        <p:nvSpPr>
          <p:cNvPr id="151" name="TextBox 67">
            <a:extLst>
              <a:ext uri="{FF2B5EF4-FFF2-40B4-BE49-F238E27FC236}">
                <a16:creationId xmlns:a16="http://schemas.microsoft.com/office/drawing/2014/main" id="{ACC9EFBC-7C66-6AA0-48CE-499348EB2BCF}"/>
              </a:ext>
            </a:extLst>
          </p:cNvPr>
          <p:cNvSpPr txBox="1">
            <a:spLocks noChangeArrowheads="1"/>
          </p:cNvSpPr>
          <p:nvPr/>
        </p:nvSpPr>
        <p:spPr bwMode="auto">
          <a:xfrm>
            <a:off x="4635321" y="4868304"/>
            <a:ext cx="995192"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altLang="en-US" sz="750" dirty="0">
                <a:latin typeface="HP Simplified" panose="020B0604020204020204" pitchFamily="34" charset="0"/>
              </a:rPr>
              <a:t>6SP25AA </a:t>
            </a:r>
            <a:r>
              <a:rPr lang="en-GB" sz="750" dirty="0">
                <a:latin typeface="HP Simplified" panose="020B0604020204020204" pitchFamily="34" charset="0"/>
              </a:rPr>
              <a:t>HP TRAVEL BLUETOOTH MOUSE </a:t>
            </a:r>
            <a:r>
              <a:rPr lang="en-US" altLang="en-US" sz="750" dirty="0">
                <a:latin typeface="HP Simplified" panose="020B0604020204020204" pitchFamily="34" charset="0"/>
              </a:rPr>
              <a:t>5 BUTTONS, </a:t>
            </a:r>
            <a:r>
              <a:rPr lang="en-GB" altLang="en-US" sz="750" dirty="0">
                <a:solidFill>
                  <a:srgbClr val="FF0000"/>
                </a:solidFill>
                <a:latin typeface="HP Simplified" panose="020B0604020204020204" pitchFamily="34" charset="0"/>
              </a:rPr>
              <a:t>42 €</a:t>
            </a:r>
            <a:endParaRPr lang="en-US" altLang="en-US" sz="750" dirty="0">
              <a:solidFill>
                <a:srgbClr val="FF0000"/>
              </a:solidFill>
              <a:latin typeface="HP Simplified" panose="020B0604020204020204" pitchFamily="34" charset="0"/>
            </a:endParaRPr>
          </a:p>
        </p:txBody>
      </p:sp>
      <p:sp>
        <p:nvSpPr>
          <p:cNvPr id="13" name="TextBox 12">
            <a:extLst>
              <a:ext uri="{FF2B5EF4-FFF2-40B4-BE49-F238E27FC236}">
                <a16:creationId xmlns:a16="http://schemas.microsoft.com/office/drawing/2014/main" id="{31BB801B-B257-65E3-8CE1-C64562A2F373}"/>
              </a:ext>
            </a:extLst>
          </p:cNvPr>
          <p:cNvSpPr txBox="1"/>
          <p:nvPr/>
        </p:nvSpPr>
        <p:spPr>
          <a:xfrm>
            <a:off x="48963" y="3255771"/>
            <a:ext cx="3046701" cy="646331"/>
          </a:xfrm>
          <a:prstGeom prst="rect">
            <a:avLst/>
          </a:prstGeom>
          <a:noFill/>
        </p:spPr>
        <p:txBody>
          <a:bodyPr wrap="square">
            <a:spAutoFit/>
          </a:bodyPr>
          <a:lstStyle/>
          <a:p>
            <a:r>
              <a:rPr lang="en-GB" sz="700" b="1" dirty="0">
                <a:solidFill>
                  <a:schemeClr val="accent5"/>
                </a:solidFill>
                <a:latin typeface="HP Simplified" panose="020B0604020204020204" pitchFamily="34" charset="0"/>
              </a:rPr>
              <a:t>The</a:t>
            </a:r>
            <a:r>
              <a:rPr lang="en-GB" sz="700" i="0" dirty="0">
                <a:solidFill>
                  <a:schemeClr val="tx1">
                    <a:lumMod val="50000"/>
                    <a:lumOff val="50000"/>
                  </a:schemeClr>
                </a:solidFill>
                <a:effectLst/>
                <a:latin typeface="HP Simplified" panose="020B0604020204020204" pitchFamily="34" charset="0"/>
              </a:rPr>
              <a:t> </a:t>
            </a:r>
            <a:r>
              <a:rPr lang="en-GB" sz="800" b="1" i="0" dirty="0">
                <a:solidFill>
                  <a:schemeClr val="accent5"/>
                </a:solidFill>
                <a:effectLst/>
                <a:latin typeface="HP Simplified" panose="020B0604020204020204" pitchFamily="34" charset="0"/>
              </a:rPr>
              <a:t>HP ProBook 455 15-inch laptop </a:t>
            </a:r>
            <a:r>
              <a:rPr lang="en-GB" sz="700" b="0" i="0" dirty="0">
                <a:solidFill>
                  <a:schemeClr val="tx1">
                    <a:lumMod val="50000"/>
                    <a:lumOff val="50000"/>
                  </a:schemeClr>
                </a:solidFill>
                <a:effectLst/>
                <a:latin typeface="HP Simplified" panose="020B0604020204020204" pitchFamily="34" charset="0"/>
              </a:rPr>
              <a:t>provides growing businesses with the commercial-grade performance, multi-layered endpoint security, and durability in an easily upgradeable design. Powered by the latest Intel® processor and long battery life, this feature-rich PC is well-equipped for long-term productivity and helps enable hybrid work.</a:t>
            </a:r>
            <a:endParaRPr lang="el-GR" sz="700" dirty="0">
              <a:solidFill>
                <a:schemeClr val="tx1">
                  <a:lumMod val="50000"/>
                  <a:lumOff val="50000"/>
                </a:schemeClr>
              </a:solidFill>
              <a:latin typeface="HP Simplified" panose="020B0604020204020204" pitchFamily="34" charset="0"/>
            </a:endParaRPr>
          </a:p>
        </p:txBody>
      </p:sp>
      <p:sp>
        <p:nvSpPr>
          <p:cNvPr id="33" name="TextBox 32">
            <a:extLst>
              <a:ext uri="{FF2B5EF4-FFF2-40B4-BE49-F238E27FC236}">
                <a16:creationId xmlns:a16="http://schemas.microsoft.com/office/drawing/2014/main" id="{A55BAFB4-F451-C277-C902-04D07A1C299F}"/>
              </a:ext>
            </a:extLst>
          </p:cNvPr>
          <p:cNvSpPr txBox="1"/>
          <p:nvPr/>
        </p:nvSpPr>
        <p:spPr>
          <a:xfrm>
            <a:off x="7863740" y="5871764"/>
            <a:ext cx="1810962" cy="215444"/>
          </a:xfrm>
          <a:prstGeom prst="rect">
            <a:avLst/>
          </a:prstGeom>
          <a:noFill/>
        </p:spPr>
        <p:txBody>
          <a:bodyPr wrap="square">
            <a:spAutoFit/>
          </a:bodyPr>
          <a:lstStyle/>
          <a:p>
            <a:pPr algn="ctr"/>
            <a:r>
              <a:rPr lang="en-GB" sz="800" b="1" i="0" u="none" strike="noStrike" baseline="0" dirty="0">
                <a:solidFill>
                  <a:schemeClr val="bg1"/>
                </a:solidFill>
                <a:latin typeface="HP Simplified" panose="020B0604020204020204" pitchFamily="34" charset="0"/>
              </a:rPr>
              <a:t>https://partner.hp.com/</a:t>
            </a:r>
            <a:endParaRPr lang="el-GR" sz="800" b="1" dirty="0">
              <a:solidFill>
                <a:schemeClr val="bg1"/>
              </a:solidFill>
            </a:endParaRPr>
          </a:p>
        </p:txBody>
      </p:sp>
      <p:sp>
        <p:nvSpPr>
          <p:cNvPr id="77" name="Rectangle 76"/>
          <p:cNvSpPr/>
          <p:nvPr/>
        </p:nvSpPr>
        <p:spPr>
          <a:xfrm>
            <a:off x="8709" y="6392517"/>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P Simplified" panose="020B0604020204020204" pitchFamily="34" charset="0"/>
            </a:endParaRPr>
          </a:p>
        </p:txBody>
      </p:sp>
      <p:pic>
        <p:nvPicPr>
          <p:cNvPr id="14" name="Picture 13"/>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6150418" y="5608182"/>
            <a:ext cx="3756015" cy="438844"/>
          </a:xfrm>
          <a:prstGeom prst="rect">
            <a:avLst/>
          </a:prstGeom>
        </p:spPr>
      </p:pic>
      <p:pic>
        <p:nvPicPr>
          <p:cNvPr id="10" name="Picture 9"/>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1979155" y="3796937"/>
            <a:ext cx="1086565" cy="834724"/>
          </a:xfrm>
          <a:prstGeom prst="rect">
            <a:avLst/>
          </a:prstGeom>
        </p:spPr>
      </p:pic>
      <p:sp>
        <p:nvSpPr>
          <p:cNvPr id="107" name="TextBox 106">
            <a:extLst>
              <a:ext uri="{FF2B5EF4-FFF2-40B4-BE49-F238E27FC236}">
                <a16:creationId xmlns:a16="http://schemas.microsoft.com/office/drawing/2014/main" id="{5014348D-415A-4813-AF88-C05A2FBE06DD}"/>
              </a:ext>
            </a:extLst>
          </p:cNvPr>
          <p:cNvSpPr txBox="1"/>
          <p:nvPr/>
        </p:nvSpPr>
        <p:spPr>
          <a:xfrm>
            <a:off x="3116258" y="5371119"/>
            <a:ext cx="3035423" cy="553998"/>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3L1F0AA </a:t>
            </a:r>
            <a:r>
              <a:rPr lang="en-US" sz="750" dirty="0">
                <a:solidFill>
                  <a:srgbClr val="000000"/>
                </a:solidFill>
                <a:latin typeface="HP Simplified" panose="020B0604020204020204" pitchFamily="34" charset="0"/>
              </a:rPr>
              <a:t>HP </a:t>
            </a:r>
            <a:r>
              <a:rPr lang="en-US" sz="750" b="1" dirty="0">
                <a:solidFill>
                  <a:srgbClr val="000000"/>
                </a:solidFill>
                <a:latin typeface="HP Simplified" panose="020B0604020204020204" pitchFamily="34" charset="0"/>
              </a:rPr>
              <a:t>KEYBOARD AND MOUSE 230, </a:t>
            </a:r>
            <a:r>
              <a:rPr lang="en-US" sz="750" dirty="0">
                <a:solidFill>
                  <a:srgbClr val="000000"/>
                </a:solidFill>
                <a:latin typeface="HP Simplified" panose="020B0604020204020204" pitchFamily="34" charset="0"/>
              </a:rPr>
              <a:t>WIRELESS, EXPERIENCE A KEYBOARD AND MOUSE COMBO THAT’S  COMFORTABLE, SLEEK AND QUIET,  NOW YOU CAN BE AT YOUR MOST  EFFICIENT WITH THE LEAST AMOUNT  OF NOISE, WHITE</a:t>
            </a:r>
            <a:r>
              <a:rPr lang="en-GB" sz="750" dirty="0">
                <a:latin typeface="HP Simplified" panose="020B0604020204020204" pitchFamily="34" charset="0"/>
              </a:rPr>
              <a:t>, </a:t>
            </a:r>
            <a:r>
              <a:rPr lang="en-GB" sz="750" dirty="0">
                <a:solidFill>
                  <a:srgbClr val="FF0000"/>
                </a:solidFill>
                <a:latin typeface="HP Simplified" panose="020B0604020204020204" pitchFamily="34" charset="0"/>
              </a:rPr>
              <a:t>41 </a:t>
            </a:r>
            <a:r>
              <a:rPr lang="en-GB" sz="750" b="0" i="0" u="none" strike="noStrike" kern="1200" dirty="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109" name="Rectangle 108"/>
          <p:cNvSpPr/>
          <p:nvPr/>
        </p:nvSpPr>
        <p:spPr>
          <a:xfrm>
            <a:off x="4174301" y="4281395"/>
            <a:ext cx="1910184" cy="553998"/>
          </a:xfrm>
          <a:prstGeom prst="rect">
            <a:avLst/>
          </a:prstGeom>
        </p:spPr>
        <p:txBody>
          <a:bodyPr wrap="square">
            <a:spAutoFit/>
          </a:bodyPr>
          <a:lstStyle/>
          <a:p>
            <a:r>
              <a:rPr lang="en-US" sz="750" dirty="0">
                <a:solidFill>
                  <a:srgbClr val="000000"/>
                </a:solidFill>
                <a:latin typeface="HP Simplified" panose="020B0604020204020204" pitchFamily="34" charset="0"/>
              </a:rPr>
              <a:t>5TW10AA  HP DOCKING STATION USB-C G5, UNIVERSAL, USB TYPE-C, 3X USB 3.0, 2X DISPLAY PORT, HDMI, RJ-45, 1 X HEADPHONE AND MIC</a:t>
            </a:r>
            <a:r>
              <a:rPr lang="el-GR" sz="750" dirty="0">
                <a:solidFill>
                  <a:srgbClr val="000000"/>
                </a:solidFill>
                <a:latin typeface="HP Simplified" panose="020B0604020204020204" pitchFamily="34" charset="0"/>
              </a:rPr>
              <a:t>, </a:t>
            </a:r>
            <a:r>
              <a:rPr lang="en-US" sz="750" dirty="0">
                <a:solidFill>
                  <a:srgbClr val="FF0000"/>
                </a:solidFill>
                <a:latin typeface="HP Simplified" panose="020B0604020204020204" pitchFamily="34" charset="0"/>
              </a:rPr>
              <a:t>141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pic>
        <p:nvPicPr>
          <p:cNvPr id="2" name="Picture 1"/>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3407908" y="4346131"/>
            <a:ext cx="797108" cy="324000"/>
          </a:xfrm>
          <a:prstGeom prst="rect">
            <a:avLst/>
          </a:prstGeom>
        </p:spPr>
      </p:pic>
      <p:sp>
        <p:nvSpPr>
          <p:cNvPr id="69" name="Rectangle 68"/>
          <p:cNvSpPr/>
          <p:nvPr/>
        </p:nvSpPr>
        <p:spPr>
          <a:xfrm>
            <a:off x="6210206" y="619443"/>
            <a:ext cx="2759661" cy="553998"/>
          </a:xfrm>
          <a:prstGeom prst="rect">
            <a:avLst/>
          </a:prstGeom>
        </p:spPr>
        <p:txBody>
          <a:bodyPr wrap="square">
            <a:spAutoFit/>
          </a:bodyPr>
          <a:lstStyle/>
          <a:p>
            <a:pPr fontAlgn="t"/>
            <a:r>
              <a:rPr lang="en-US" sz="750" dirty="0">
                <a:latin typeface="HP Simplified" panose="020B0604020204020204" pitchFamily="34" charset="0"/>
              </a:rPr>
              <a:t>A38H3ET HP </a:t>
            </a:r>
            <a:r>
              <a:rPr lang="en-US" sz="750" b="1" dirty="0">
                <a:latin typeface="HP Simplified" panose="020B0604020204020204" pitchFamily="34" charset="0"/>
              </a:rPr>
              <a:t>NOTEBOOK 250 G9</a:t>
            </a:r>
            <a:r>
              <a:rPr lang="en-US" sz="750" dirty="0">
                <a:latin typeface="HP Simplified" panose="020B0604020204020204" pitchFamily="34" charset="0"/>
              </a:rPr>
              <a:t>, INTEL CELERON N4500 1.1-2.8GHz/4MB, 2 CORES, 8GB (1x8GB), 256GB PCIe NVMe SSD, INTEL UHD GRAPHICS, USB-C, LAN, 15.6'' FHD, WIN 11 HOME, 1YW, DARK ASH SILVER </a:t>
            </a:r>
            <a:r>
              <a:rPr lang="en-US" sz="750" dirty="0">
                <a:solidFill>
                  <a:srgbClr val="FF0000"/>
                </a:solidFill>
                <a:latin typeface="HP Simplified" panose="020B0604020204020204" pitchFamily="34" charset="0"/>
              </a:rPr>
              <a:t>391 </a:t>
            </a:r>
            <a:r>
              <a:rPr lang="el-GR" sz="750" dirty="0">
                <a:solidFill>
                  <a:srgbClr val="FF0000"/>
                </a:solidFill>
                <a:latin typeface="HP Simplified" panose="020B0604020204020204" pitchFamily="34" charset="0"/>
              </a:rPr>
              <a:t>€</a:t>
            </a:r>
            <a:endParaRPr lang="en-GB" sz="750" dirty="0">
              <a:solidFill>
                <a:srgbClr val="FF0000"/>
              </a:solidFill>
              <a:latin typeface="HP Simplified" panose="020B0604020204020204" pitchFamily="34" charset="0"/>
            </a:endParaRPr>
          </a:p>
        </p:txBody>
      </p:sp>
      <p:sp>
        <p:nvSpPr>
          <p:cNvPr id="76" name="TextBox 75">
            <a:extLst>
              <a:ext uri="{FF2B5EF4-FFF2-40B4-BE49-F238E27FC236}">
                <a16:creationId xmlns:a16="http://schemas.microsoft.com/office/drawing/2014/main" id="{31BB801B-B257-65E3-8CE1-C64562A2F373}"/>
              </a:ext>
            </a:extLst>
          </p:cNvPr>
          <p:cNvSpPr txBox="1"/>
          <p:nvPr/>
        </p:nvSpPr>
        <p:spPr>
          <a:xfrm>
            <a:off x="6112373" y="31198"/>
            <a:ext cx="3793627" cy="538609"/>
          </a:xfrm>
          <a:prstGeom prst="rect">
            <a:avLst/>
          </a:prstGeom>
          <a:noFill/>
        </p:spPr>
        <p:txBody>
          <a:bodyPr wrap="square">
            <a:spAutoFit/>
          </a:bodyPr>
          <a:lstStyle/>
          <a:p>
            <a:pPr algn="just"/>
            <a:r>
              <a:rPr lang="en-US" sz="700" dirty="0">
                <a:solidFill>
                  <a:schemeClr val="tx1">
                    <a:lumMod val="50000"/>
                    <a:lumOff val="50000"/>
                  </a:schemeClr>
                </a:solidFill>
                <a:latin typeface="HP Simplified" panose="020B0604020204020204" pitchFamily="34" charset="0"/>
              </a:rPr>
              <a:t>The </a:t>
            </a:r>
            <a:r>
              <a:rPr lang="en-US" sz="800" b="1" dirty="0">
                <a:solidFill>
                  <a:schemeClr val="accent5"/>
                </a:solidFill>
                <a:latin typeface="HP Simplified" panose="020B0604020204020204" pitchFamily="34" charset="0"/>
              </a:rPr>
              <a:t>HP 250 G9 /G10 Laptop </a:t>
            </a:r>
            <a:r>
              <a:rPr lang="en-US" sz="700" dirty="0">
                <a:solidFill>
                  <a:schemeClr val="tx1">
                    <a:lumMod val="50000"/>
                    <a:lumOff val="50000"/>
                  </a:schemeClr>
                </a:solidFill>
                <a:latin typeface="HP Simplified" panose="020B0604020204020204" pitchFamily="34" charset="0"/>
              </a:rPr>
              <a:t>provides essential business-ready features in a thin and light design that’s easy to take everywhere you go. The 15.6-inch diagonal display with big screen-to-body ratio, powerful Intel® processor, fast memory, and storage is powered for productivity, while the included ports connect your peripherals—all at a price you can value.</a:t>
            </a:r>
            <a:endParaRPr lang="el-GR" sz="700" dirty="0">
              <a:solidFill>
                <a:schemeClr val="tx1">
                  <a:lumMod val="50000"/>
                  <a:lumOff val="50000"/>
                </a:schemeClr>
              </a:solidFill>
              <a:latin typeface="HP Simplified" panose="020B0604020204020204" pitchFamily="34" charset="0"/>
            </a:endParaRPr>
          </a:p>
        </p:txBody>
      </p:sp>
      <p:cxnSp>
        <p:nvCxnSpPr>
          <p:cNvPr id="116" name="Straight Connector 115">
            <a:extLst>
              <a:ext uri="{FF2B5EF4-FFF2-40B4-BE49-F238E27FC236}">
                <a16:creationId xmlns:a16="http://schemas.microsoft.com/office/drawing/2014/main" id="{96B44A18-6CC7-AA64-CF67-65E9CEA4AA89}"/>
              </a:ext>
            </a:extLst>
          </p:cNvPr>
          <p:cNvCxnSpPr/>
          <p:nvPr/>
        </p:nvCxnSpPr>
        <p:spPr>
          <a:xfrm flipV="1">
            <a:off x="3150877" y="5346217"/>
            <a:ext cx="2988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22" name="Rectangle 121"/>
          <p:cNvSpPr/>
          <p:nvPr/>
        </p:nvSpPr>
        <p:spPr>
          <a:xfrm>
            <a:off x="6165772" y="3901539"/>
            <a:ext cx="2470423" cy="553998"/>
          </a:xfrm>
          <a:prstGeom prst="rect">
            <a:avLst/>
          </a:prstGeom>
        </p:spPr>
        <p:txBody>
          <a:bodyPr wrap="square">
            <a:spAutoFit/>
          </a:bodyPr>
          <a:lstStyle/>
          <a:p>
            <a:r>
              <a:rPr lang="en-US" sz="750" dirty="0">
                <a:latin typeface="HP Simplified" panose="020B0604020204020204" pitchFamily="34" charset="0"/>
              </a:rPr>
              <a:t>9Y713AT HP </a:t>
            </a:r>
            <a:r>
              <a:rPr lang="en-US" sz="750" b="1" dirty="0">
                <a:latin typeface="HP Simplified" panose="020B0604020204020204" pitchFamily="34" charset="0"/>
              </a:rPr>
              <a:t>NOTEBOOK 255 G10</a:t>
            </a:r>
            <a:r>
              <a:rPr lang="en-US" sz="750" dirty="0">
                <a:latin typeface="HP Simplified" panose="020B0604020204020204" pitchFamily="34" charset="0"/>
              </a:rPr>
              <a:t>, RYZEN 3-7330U 2.3-4.3GHZ/8MB, 4 CORES, 8GB (1x8GB), 512GB PCIe NVMe SSD, AMD RADEON GRAPHICS, 15.6'' FHD IPS, DOS, 1YW, DARK ASH SILVER </a:t>
            </a:r>
            <a:r>
              <a:rPr lang="en-US" sz="750" dirty="0">
                <a:solidFill>
                  <a:srgbClr val="FF0000"/>
                </a:solidFill>
                <a:latin typeface="HP Simplified" panose="020B0604020204020204" pitchFamily="34" charset="0"/>
              </a:rPr>
              <a:t>364 </a:t>
            </a:r>
            <a:r>
              <a:rPr lang="el-GR" sz="750" dirty="0">
                <a:solidFill>
                  <a:srgbClr val="FF0000"/>
                </a:solidFill>
                <a:latin typeface="HP Simplified" panose="020B0604020204020204" pitchFamily="34" charset="0"/>
              </a:rPr>
              <a:t>€</a:t>
            </a:r>
            <a:endParaRPr lang="en-GB" sz="800" i="1" dirty="0">
              <a:solidFill>
                <a:srgbClr val="92D050"/>
              </a:solidFill>
              <a:ea typeface="Calibri" panose="020F0502020204030204" pitchFamily="34" charset="0"/>
            </a:endParaRPr>
          </a:p>
        </p:txBody>
      </p:sp>
      <p:sp>
        <p:nvSpPr>
          <p:cNvPr id="8" name="Rectangle 7"/>
          <p:cNvSpPr/>
          <p:nvPr/>
        </p:nvSpPr>
        <p:spPr>
          <a:xfrm>
            <a:off x="3236635" y="14767"/>
            <a:ext cx="2894421" cy="646331"/>
          </a:xfrm>
          <a:prstGeom prst="rect">
            <a:avLst/>
          </a:prstGeom>
        </p:spPr>
        <p:txBody>
          <a:bodyPr wrap="square">
            <a:spAutoFit/>
          </a:bodyPr>
          <a:lstStyle/>
          <a:p>
            <a:pPr algn="just"/>
            <a:r>
              <a:rPr lang="en-US" sz="800" b="1" dirty="0">
                <a:solidFill>
                  <a:schemeClr val="accent5"/>
                </a:solidFill>
                <a:latin typeface="HP Simplified" panose="020B0604020204020204" pitchFamily="34" charset="0"/>
              </a:rPr>
              <a:t>The HP ProBook 460/465 </a:t>
            </a:r>
            <a:r>
              <a:rPr lang="en-US" sz="700" dirty="0">
                <a:solidFill>
                  <a:schemeClr val="tx1">
                    <a:lumMod val="50000"/>
                    <a:lumOff val="50000"/>
                  </a:schemeClr>
                </a:solidFill>
                <a:latin typeface="HP Simplified" panose="020B0604020204020204" pitchFamily="34" charset="0"/>
              </a:rPr>
              <a:t>16-inch laptop provides growing businesses with commercial-grade performance, multi-layered endpoint security, and durability in an easily upgradeable design. Powered by the latest Intel® processor and long battery life, this feature-rich PC is well-equipped for long-term productivity and helps enable hybrid work.</a:t>
            </a:r>
          </a:p>
        </p:txBody>
      </p:sp>
      <p:sp>
        <p:nvSpPr>
          <p:cNvPr id="15" name="Rectangle 14"/>
          <p:cNvSpPr/>
          <p:nvPr/>
        </p:nvSpPr>
        <p:spPr>
          <a:xfrm>
            <a:off x="6139028" y="3195269"/>
            <a:ext cx="3775680" cy="646331"/>
          </a:xfrm>
          <a:prstGeom prst="rect">
            <a:avLst/>
          </a:prstGeom>
        </p:spPr>
        <p:txBody>
          <a:bodyPr wrap="square">
            <a:spAutoFit/>
          </a:bodyPr>
          <a:lstStyle/>
          <a:p>
            <a:pPr algn="just"/>
            <a:r>
              <a:rPr lang="en-US" sz="700" dirty="0">
                <a:solidFill>
                  <a:schemeClr val="tx1">
                    <a:lumMod val="50000"/>
                    <a:lumOff val="50000"/>
                  </a:schemeClr>
                </a:solidFill>
                <a:latin typeface="HP Simplified" panose="020B0604020204020204" pitchFamily="34" charset="0"/>
              </a:rPr>
              <a:t>The </a:t>
            </a:r>
            <a:r>
              <a:rPr lang="en-US" sz="800" b="1" dirty="0">
                <a:solidFill>
                  <a:schemeClr val="accent5"/>
                </a:solidFill>
                <a:latin typeface="HP Simplified" panose="020B0604020204020204" pitchFamily="34" charset="0"/>
              </a:rPr>
              <a:t>HP 255 G9/G10 Laptop </a:t>
            </a:r>
            <a:r>
              <a:rPr lang="en-US" sz="700" dirty="0">
                <a:solidFill>
                  <a:schemeClr val="tx1">
                    <a:lumMod val="50000"/>
                    <a:lumOff val="50000"/>
                  </a:schemeClr>
                </a:solidFill>
                <a:latin typeface="HP Simplified" panose="020B0604020204020204" pitchFamily="34" charset="0"/>
              </a:rPr>
              <a:t>provides essential business-ready features in a thin and light design that’s easy to take everywhere you go. The 15.6-inch diagonal display with 85 percent screen-to-body ratio, robust AMD Ryzen™ processor, fast memory, </a:t>
            </a:r>
          </a:p>
          <a:p>
            <a:pPr algn="just"/>
            <a:r>
              <a:rPr lang="en-US" sz="700" dirty="0">
                <a:solidFill>
                  <a:schemeClr val="tx1">
                    <a:lumMod val="50000"/>
                    <a:lumOff val="50000"/>
                  </a:schemeClr>
                </a:solidFill>
                <a:latin typeface="HP Simplified" panose="020B0604020204020204" pitchFamily="34" charset="0"/>
              </a:rPr>
              <a:t>and storage is powered for productivity, while the included ports </a:t>
            </a:r>
          </a:p>
          <a:p>
            <a:pPr algn="just"/>
            <a:r>
              <a:rPr lang="en-US" sz="700" dirty="0">
                <a:solidFill>
                  <a:schemeClr val="tx1">
                    <a:lumMod val="50000"/>
                    <a:lumOff val="50000"/>
                  </a:schemeClr>
                </a:solidFill>
                <a:latin typeface="HP Simplified" panose="020B0604020204020204" pitchFamily="34" charset="0"/>
              </a:rPr>
              <a:t>connect your peripherals—all at a price you can value.</a:t>
            </a:r>
          </a:p>
        </p:txBody>
      </p:sp>
      <p:cxnSp>
        <p:nvCxnSpPr>
          <p:cNvPr id="74" name="Straight Connector 73">
            <a:extLst>
              <a:ext uri="{FF2B5EF4-FFF2-40B4-BE49-F238E27FC236}">
                <a16:creationId xmlns:a16="http://schemas.microsoft.com/office/drawing/2014/main" id="{96B44A18-6CC7-AA64-CF67-65E9CEA4AA89}"/>
              </a:ext>
            </a:extLst>
          </p:cNvPr>
          <p:cNvCxnSpPr/>
          <p:nvPr/>
        </p:nvCxnSpPr>
        <p:spPr>
          <a:xfrm>
            <a:off x="6154987" y="3190573"/>
            <a:ext cx="367657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3" name="Rectangle 62"/>
          <p:cNvSpPr/>
          <p:nvPr/>
        </p:nvSpPr>
        <p:spPr>
          <a:xfrm>
            <a:off x="3236252" y="691526"/>
            <a:ext cx="1846007" cy="784830"/>
          </a:xfrm>
          <a:prstGeom prst="rect">
            <a:avLst/>
          </a:prstGeom>
        </p:spPr>
        <p:txBody>
          <a:bodyPr wrap="square">
            <a:spAutoFit/>
          </a:bodyPr>
          <a:lstStyle/>
          <a:p>
            <a:r>
              <a:rPr lang="en-US" sz="750" dirty="0">
                <a:latin typeface="HP Simplified" panose="020B0604020204020204" pitchFamily="34" charset="0"/>
              </a:rPr>
              <a:t>9C086EA HP NOTEBOOK </a:t>
            </a:r>
            <a:r>
              <a:rPr lang="en-US" sz="750" b="1" dirty="0">
                <a:latin typeface="HP Simplified" panose="020B0604020204020204" pitchFamily="34" charset="0"/>
              </a:rPr>
              <a:t>PROBOOK 460 G11</a:t>
            </a:r>
            <a:r>
              <a:rPr lang="en-US" sz="750" dirty="0">
                <a:latin typeface="HP Simplified" panose="020B0604020204020204" pitchFamily="34" charset="0"/>
              </a:rPr>
              <a:t>, INTEL ULTRA 7-155U AI 3.8-4.8GHZ/12MB, 12 CORES, 16GB (1x16GB), 1TB PCIe NVMe SSD, INTEL GRAPHICS, 16'' WUXGA IPS, WIN 11 PRO, 3YW, PIKE SILVER </a:t>
            </a:r>
            <a:r>
              <a:rPr lang="en-US" sz="750" dirty="0">
                <a:solidFill>
                  <a:srgbClr val="FF0000"/>
                </a:solidFill>
                <a:latin typeface="HP Simplified" panose="020B0604020204020204" pitchFamily="34" charset="0"/>
              </a:rPr>
              <a:t>1.361 </a:t>
            </a:r>
            <a:r>
              <a:rPr lang="el-GR" sz="750" dirty="0">
                <a:solidFill>
                  <a:srgbClr val="FF0000"/>
                </a:solidFill>
                <a:latin typeface="HP Simplified" panose="020B0604020204020204" pitchFamily="34" charset="0"/>
              </a:rPr>
              <a:t>€</a:t>
            </a:r>
            <a:endParaRPr lang="en-GB" sz="800" i="1" dirty="0">
              <a:solidFill>
                <a:srgbClr val="92D050"/>
              </a:solidFill>
              <a:ea typeface="Calibri" panose="020F0502020204030204" pitchFamily="34" charset="0"/>
            </a:endParaRPr>
          </a:p>
        </p:txBody>
      </p:sp>
      <p:sp>
        <p:nvSpPr>
          <p:cNvPr id="66" name="Rectangle 65"/>
          <p:cNvSpPr/>
          <p:nvPr/>
        </p:nvSpPr>
        <p:spPr>
          <a:xfrm>
            <a:off x="6212874" y="1119096"/>
            <a:ext cx="3693125" cy="438582"/>
          </a:xfrm>
          <a:prstGeom prst="rect">
            <a:avLst/>
          </a:prstGeom>
        </p:spPr>
        <p:txBody>
          <a:bodyPr wrap="square">
            <a:spAutoFit/>
          </a:bodyPr>
          <a:lstStyle/>
          <a:p>
            <a:pPr fontAlgn="t"/>
            <a:r>
              <a:rPr lang="en-US" sz="750" dirty="0">
                <a:latin typeface="HP Simplified" panose="020B0604020204020204" pitchFamily="34" charset="0"/>
              </a:rPr>
              <a:t>AK9P3AT HP </a:t>
            </a:r>
            <a:r>
              <a:rPr lang="en-US" sz="750" b="1" dirty="0">
                <a:latin typeface="HP Simplified" panose="020B0604020204020204" pitchFamily="34" charset="0"/>
              </a:rPr>
              <a:t>NOTEBOOK 250 G10</a:t>
            </a:r>
            <a:r>
              <a:rPr lang="en-US" sz="750" dirty="0">
                <a:latin typeface="HP Simplified" panose="020B0604020204020204" pitchFamily="34" charset="0"/>
              </a:rPr>
              <a:t>, INTEL i3-1315U</a:t>
            </a:r>
          </a:p>
          <a:p>
            <a:pPr fontAlgn="t"/>
            <a:r>
              <a:rPr lang="en-US" sz="750" dirty="0">
                <a:latin typeface="HP Simplified" panose="020B0604020204020204" pitchFamily="34" charset="0"/>
              </a:rPr>
              <a:t>3.3-4.5GHz/10MB, 6 CORES, 8GB (1x8GB), 512GB PCIe NVMe SSD,  INTEL UHD GRAPHICS, USB-C, LAN, 15.6'' FHD, WIN 11 PRO, 1YW, DARK ASH SILVER </a:t>
            </a:r>
            <a:r>
              <a:rPr lang="en-US" sz="750" dirty="0">
                <a:solidFill>
                  <a:srgbClr val="FF0000"/>
                </a:solidFill>
                <a:latin typeface="HP Simplified" panose="020B0604020204020204" pitchFamily="34" charset="0"/>
              </a:rPr>
              <a:t>625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pic>
        <p:nvPicPr>
          <p:cNvPr id="71" name="Picture 70"/>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4027664" y="5983025"/>
            <a:ext cx="1267968" cy="323088"/>
          </a:xfrm>
          <a:prstGeom prst="rect">
            <a:avLst/>
          </a:prstGeom>
        </p:spPr>
      </p:pic>
      <p:cxnSp>
        <p:nvCxnSpPr>
          <p:cNvPr id="72" name="Straight Connector 71">
            <a:extLst>
              <a:ext uri="{FF2B5EF4-FFF2-40B4-BE49-F238E27FC236}">
                <a16:creationId xmlns:a16="http://schemas.microsoft.com/office/drawing/2014/main" id="{96B44A18-6CC7-AA64-CF67-65E9CEA4AA89}"/>
              </a:ext>
            </a:extLst>
          </p:cNvPr>
          <p:cNvCxnSpPr/>
          <p:nvPr/>
        </p:nvCxnSpPr>
        <p:spPr>
          <a:xfrm flipV="1">
            <a:off x="3150877" y="4827476"/>
            <a:ext cx="3010629" cy="60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92" name="Rectangle 91"/>
          <p:cNvSpPr/>
          <p:nvPr/>
        </p:nvSpPr>
        <p:spPr>
          <a:xfrm>
            <a:off x="57637" y="3875449"/>
            <a:ext cx="1846828" cy="784830"/>
          </a:xfrm>
          <a:prstGeom prst="rect">
            <a:avLst/>
          </a:prstGeom>
        </p:spPr>
        <p:txBody>
          <a:bodyPr wrap="square">
            <a:spAutoFit/>
          </a:bodyPr>
          <a:lstStyle/>
          <a:p>
            <a:r>
              <a:rPr lang="en-US" sz="750" dirty="0">
                <a:latin typeface="HP Simplified" panose="020B0604020204020204" pitchFamily="34" charset="0"/>
              </a:rPr>
              <a:t>AK9Q3AT HP NOTEBOOK </a:t>
            </a:r>
            <a:r>
              <a:rPr lang="en-US" sz="750" b="1" dirty="0">
                <a:latin typeface="HP Simplified" panose="020B0604020204020204" pitchFamily="34" charset="0"/>
              </a:rPr>
              <a:t>PROBOOK 455 G10</a:t>
            </a:r>
            <a:r>
              <a:rPr lang="en-US" sz="750" dirty="0">
                <a:latin typeface="HP Simplified" panose="020B0604020204020204" pitchFamily="34" charset="0"/>
              </a:rPr>
              <a:t>, AMD RYZEN 5 7530U 2.3–4.5GHZ/16MB, 6 CORES, 16GB (1x16GB), 512GB PCIe NVMe SSD, AMD RADEON GRAPHICS, 15.6'' FHD IPS, DOS, 3YW, SILVER, </a:t>
            </a:r>
            <a:r>
              <a:rPr lang="en-US" sz="750" dirty="0">
                <a:solidFill>
                  <a:srgbClr val="FF0000"/>
                </a:solidFill>
                <a:latin typeface="HP Simplified" panose="020B0604020204020204" pitchFamily="34" charset="0"/>
              </a:rPr>
              <a:t>718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cxnSp>
        <p:nvCxnSpPr>
          <p:cNvPr id="94" name="Straight Connector 93">
            <a:extLst>
              <a:ext uri="{FF2B5EF4-FFF2-40B4-BE49-F238E27FC236}">
                <a16:creationId xmlns:a16="http://schemas.microsoft.com/office/drawing/2014/main" id="{96B44A18-6CC7-AA64-CF67-65E9CEA4AA89}"/>
              </a:ext>
            </a:extLst>
          </p:cNvPr>
          <p:cNvCxnSpPr/>
          <p:nvPr/>
        </p:nvCxnSpPr>
        <p:spPr>
          <a:xfrm flipV="1">
            <a:off x="54819" y="3237558"/>
            <a:ext cx="2946289" cy="865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A2E49D33-C617-E6E9-2EB2-88859C845255}"/>
              </a:ext>
            </a:extLst>
          </p:cNvPr>
          <p:cNvSpPr/>
          <p:nvPr/>
        </p:nvSpPr>
        <p:spPr>
          <a:xfrm>
            <a:off x="6203047" y="1511717"/>
            <a:ext cx="3660804" cy="438582"/>
          </a:xfrm>
          <a:prstGeom prst="rect">
            <a:avLst/>
          </a:prstGeom>
        </p:spPr>
        <p:txBody>
          <a:bodyPr wrap="square">
            <a:spAutoFit/>
          </a:bodyPr>
          <a:lstStyle/>
          <a:p>
            <a:pPr fontAlgn="t"/>
            <a:r>
              <a:rPr lang="en-US" sz="750" dirty="0">
                <a:latin typeface="HP Simplified" panose="020B0604020204020204" pitchFamily="34" charset="0"/>
              </a:rPr>
              <a:t>AK9T9AT</a:t>
            </a:r>
            <a:r>
              <a:rPr lang="el-GR" sz="750" dirty="0">
                <a:latin typeface="HP Simplified" panose="020B0604020204020204" pitchFamily="34" charset="0"/>
              </a:rPr>
              <a:t> </a:t>
            </a:r>
            <a:r>
              <a:rPr lang="en-US" sz="750" dirty="0">
                <a:latin typeface="HP Simplified" panose="020B0604020204020204" pitchFamily="34" charset="0"/>
              </a:rPr>
              <a:t> HP </a:t>
            </a:r>
            <a:r>
              <a:rPr lang="en-US" sz="750" b="1" dirty="0">
                <a:latin typeface="HP Simplified" panose="020B0604020204020204" pitchFamily="34" charset="0"/>
              </a:rPr>
              <a:t>NOTEBOOK 250 G9</a:t>
            </a:r>
            <a:r>
              <a:rPr lang="en-US" sz="750" dirty="0">
                <a:latin typeface="HP Simplified" panose="020B0604020204020204" pitchFamily="34" charset="0"/>
              </a:rPr>
              <a:t>, INTEL i5-1335U 3.4-4.6GHz/12MB, 10 CORES, 16GB (1x16GB), 512GB PCIe NVMe SSD, INTEL IRIS XE GRAPHICS, 15.6'' FHD, DOS, 1YW, DARK ASH SILVER</a:t>
            </a:r>
            <a:r>
              <a:rPr lang="el-GR" sz="750" dirty="0">
                <a:latin typeface="HP Simplified" panose="020B0604020204020204" pitchFamily="34" charset="0"/>
              </a:rPr>
              <a:t>, </a:t>
            </a:r>
            <a:r>
              <a:rPr lang="en-US" sz="750" dirty="0">
                <a:solidFill>
                  <a:srgbClr val="FF0000"/>
                </a:solidFill>
                <a:latin typeface="HP Simplified" panose="020B0604020204020204" pitchFamily="34" charset="0"/>
              </a:rPr>
              <a:t>687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pic>
        <p:nvPicPr>
          <p:cNvPr id="18" name="Picture 17">
            <a:extLst>
              <a:ext uri="{FF2B5EF4-FFF2-40B4-BE49-F238E27FC236}">
                <a16:creationId xmlns:a16="http://schemas.microsoft.com/office/drawing/2014/main" id="{26029AA1-F076-EE81-760B-179F02FD3079}"/>
              </a:ext>
            </a:extLst>
          </p:cNvPr>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3183275" y="2676484"/>
            <a:ext cx="2950539" cy="1523451"/>
          </a:xfrm>
          <a:prstGeom prst="rect">
            <a:avLst/>
          </a:prstGeom>
        </p:spPr>
      </p:pic>
      <p:sp>
        <p:nvSpPr>
          <p:cNvPr id="4" name="TextBox 3">
            <a:extLst>
              <a:ext uri="{FF2B5EF4-FFF2-40B4-BE49-F238E27FC236}">
                <a16:creationId xmlns:a16="http://schemas.microsoft.com/office/drawing/2014/main" id="{50F2C4DD-F8CA-975A-AAF7-F96C16B60FFD}"/>
              </a:ext>
            </a:extLst>
          </p:cNvPr>
          <p:cNvSpPr txBox="1"/>
          <p:nvPr/>
        </p:nvSpPr>
        <p:spPr>
          <a:xfrm>
            <a:off x="3143281" y="4851698"/>
            <a:ext cx="1100852" cy="438582"/>
          </a:xfrm>
          <a:prstGeom prst="rect">
            <a:avLst/>
          </a:prstGeom>
          <a:noFill/>
        </p:spPr>
        <p:txBody>
          <a:bodyPr wrap="square">
            <a:spAutoFit/>
          </a:bodyPr>
          <a:lstStyle/>
          <a:p>
            <a:pPr fontAlgn="ctr">
              <a:spcBef>
                <a:spcPct val="0"/>
              </a:spcBef>
            </a:pPr>
            <a:r>
              <a:rPr lang="en-US" sz="750" dirty="0">
                <a:latin typeface="HP Simplified" panose="020B0604020204020204" pitchFamily="34" charset="0"/>
              </a:rPr>
              <a:t>793F9AA  HP MOUSE BLUETOOTH WIRELLESS</a:t>
            </a:r>
            <a:r>
              <a:rPr lang="en-US" altLang="en-US" sz="750" dirty="0">
                <a:latin typeface="HP Simplified" panose="020B0604020204020204" pitchFamily="34" charset="0"/>
              </a:rPr>
              <a:t>, </a:t>
            </a:r>
            <a:r>
              <a:rPr lang="en-GB" altLang="en-US" sz="750" dirty="0">
                <a:solidFill>
                  <a:srgbClr val="FF0000"/>
                </a:solidFill>
                <a:latin typeface="HP Simplified" panose="020B0604020204020204" pitchFamily="34" charset="0"/>
              </a:rPr>
              <a:t>22 €</a:t>
            </a:r>
            <a:endParaRPr lang="en-US" altLang="en-US" sz="750" dirty="0">
              <a:solidFill>
                <a:srgbClr val="FF0000"/>
              </a:solidFill>
              <a:latin typeface="HP Simplified" panose="020B0604020204020204" pitchFamily="34" charset="0"/>
            </a:endParaRPr>
          </a:p>
        </p:txBody>
      </p:sp>
      <p:pic>
        <p:nvPicPr>
          <p:cNvPr id="6" name="Picture 5" descr="A white computer mouse on a white background&#10;&#10;AI-generated content may be incorrect.">
            <a:extLst>
              <a:ext uri="{FF2B5EF4-FFF2-40B4-BE49-F238E27FC236}">
                <a16:creationId xmlns:a16="http://schemas.microsoft.com/office/drawing/2014/main" id="{AF5C66F2-B488-152F-79CD-6BFD36FA31E5}"/>
              </a:ext>
            </a:extLst>
          </p:cNvPr>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4049464" y="4911273"/>
            <a:ext cx="471318" cy="432132"/>
          </a:xfrm>
          <a:prstGeom prst="rect">
            <a:avLst/>
          </a:prstGeom>
        </p:spPr>
      </p:pic>
      <p:sp>
        <p:nvSpPr>
          <p:cNvPr id="27" name="Rectangle 26">
            <a:extLst>
              <a:ext uri="{FF2B5EF4-FFF2-40B4-BE49-F238E27FC236}">
                <a16:creationId xmlns:a16="http://schemas.microsoft.com/office/drawing/2014/main" id="{8828EACD-BD27-1A65-187A-3D1B2EE78EA8}"/>
              </a:ext>
            </a:extLst>
          </p:cNvPr>
          <p:cNvSpPr/>
          <p:nvPr/>
        </p:nvSpPr>
        <p:spPr>
          <a:xfrm>
            <a:off x="6229034" y="2061192"/>
            <a:ext cx="2265541" cy="669414"/>
          </a:xfrm>
          <a:prstGeom prst="rect">
            <a:avLst/>
          </a:prstGeom>
        </p:spPr>
        <p:txBody>
          <a:bodyPr wrap="square">
            <a:spAutoFit/>
          </a:bodyPr>
          <a:lstStyle/>
          <a:p>
            <a:pPr fontAlgn="t"/>
            <a:r>
              <a:rPr lang="en-US" sz="750" dirty="0">
                <a:latin typeface="HP Simplified" panose="020B0604020204020204" pitchFamily="34" charset="0"/>
              </a:rPr>
              <a:t>968K7ET</a:t>
            </a:r>
            <a:r>
              <a:rPr lang="en-US" sz="750" dirty="0">
                <a:latin typeface="HP Simplified" panose="020B0604020204020204" pitchFamily="34" charset="0"/>
                <a:hlinkClick r:id="rId16"/>
              </a:rPr>
              <a:t> </a:t>
            </a:r>
            <a:r>
              <a:rPr lang="en-US" sz="750" dirty="0">
                <a:latin typeface="HP Simplified" panose="020B0604020204020204" pitchFamily="34" charset="0"/>
              </a:rPr>
              <a:t>HP </a:t>
            </a:r>
            <a:r>
              <a:rPr lang="en-US" sz="750" b="1" dirty="0">
                <a:latin typeface="HP Simplified" panose="020B0604020204020204" pitchFamily="34" charset="0"/>
              </a:rPr>
              <a:t>NOTEBOOK 250 G10</a:t>
            </a:r>
            <a:r>
              <a:rPr lang="en-US" sz="750" dirty="0">
                <a:latin typeface="HP Simplified" panose="020B0604020204020204" pitchFamily="34" charset="0"/>
              </a:rPr>
              <a:t>, INTEL i3-1315U 1.2-4.5GHZ/10MB, 6 CORES, 8GB (1X8GB), 512GB PCIe NVMe SSD, INTEL UHD GRAPHICS, USB-C, BT, HDMI, BACKLIT KEY, 15.6'' FHD IPS, DOS, 1YW, TURBO SILVER</a:t>
            </a:r>
            <a:r>
              <a:rPr lang="el-GR" sz="750" dirty="0">
                <a:latin typeface="HP Simplified" panose="020B0604020204020204" pitchFamily="34" charset="0"/>
              </a:rPr>
              <a:t> </a:t>
            </a:r>
            <a:r>
              <a:rPr lang="en-US" sz="750" dirty="0">
                <a:solidFill>
                  <a:srgbClr val="FF0000"/>
                </a:solidFill>
                <a:latin typeface="HP Simplified" panose="020B0604020204020204" pitchFamily="34" charset="0"/>
              </a:rPr>
              <a:t>500 </a:t>
            </a:r>
            <a:r>
              <a:rPr lang="el-GR" sz="750" dirty="0">
                <a:solidFill>
                  <a:srgbClr val="FF0000"/>
                </a:solidFill>
                <a:latin typeface="HP Simplified" panose="020B0604020204020204" pitchFamily="34" charset="0"/>
              </a:rPr>
              <a:t>€</a:t>
            </a:r>
            <a:endParaRPr lang="en-GB" sz="750" dirty="0">
              <a:solidFill>
                <a:srgbClr val="FF0000"/>
              </a:solidFill>
              <a:latin typeface="HP Simplified" panose="020B0604020204020204" pitchFamily="34" charset="0"/>
            </a:endParaRPr>
          </a:p>
        </p:txBody>
      </p:sp>
      <p:sp>
        <p:nvSpPr>
          <p:cNvPr id="29" name="Rectangle 28">
            <a:extLst>
              <a:ext uri="{FF2B5EF4-FFF2-40B4-BE49-F238E27FC236}">
                <a16:creationId xmlns:a16="http://schemas.microsoft.com/office/drawing/2014/main" id="{7316A5EA-A160-141A-B81A-DB98760ADCF6}"/>
              </a:ext>
            </a:extLst>
          </p:cNvPr>
          <p:cNvSpPr/>
          <p:nvPr/>
        </p:nvSpPr>
        <p:spPr>
          <a:xfrm>
            <a:off x="6229034" y="2712964"/>
            <a:ext cx="3660804" cy="438582"/>
          </a:xfrm>
          <a:prstGeom prst="rect">
            <a:avLst/>
          </a:prstGeom>
        </p:spPr>
        <p:txBody>
          <a:bodyPr wrap="square">
            <a:spAutoFit/>
          </a:bodyPr>
          <a:lstStyle/>
          <a:p>
            <a:pPr fontAlgn="t"/>
            <a:r>
              <a:rPr lang="en-US" sz="750" dirty="0">
                <a:latin typeface="HP Simplified" panose="020B0604020204020204" pitchFamily="34" charset="0"/>
              </a:rPr>
              <a:t>AL0C3AT</a:t>
            </a:r>
            <a:r>
              <a:rPr lang="el-GR" sz="750" dirty="0">
                <a:latin typeface="HP Simplified" panose="020B0604020204020204" pitchFamily="34" charset="0"/>
              </a:rPr>
              <a:t> </a:t>
            </a:r>
            <a:r>
              <a:rPr lang="en-US" sz="750" dirty="0">
                <a:latin typeface="HP Simplified" panose="020B0604020204020204" pitchFamily="34" charset="0"/>
              </a:rPr>
              <a:t> HP </a:t>
            </a:r>
            <a:r>
              <a:rPr lang="en-US" sz="750" b="1" dirty="0">
                <a:latin typeface="HP Simplified" panose="020B0604020204020204" pitchFamily="34" charset="0"/>
              </a:rPr>
              <a:t>NOTEBOOK 250 G10</a:t>
            </a:r>
            <a:r>
              <a:rPr lang="en-US" sz="750" dirty="0">
                <a:latin typeface="HP Simplified" panose="020B0604020204020204" pitchFamily="34" charset="0"/>
              </a:rPr>
              <a:t>, INTEL i5-1334U 3.3-4.6GHz/12MB, 10 CORES, 16GB (1x16GB), 512GB PCIe NVMe SSD, INTEL IRIS XE GRAPHICS, 15.6'' FHD, WIN 11 PRO, 1YW, TURBO SILVER </a:t>
            </a:r>
            <a:r>
              <a:rPr lang="en-US" sz="750" dirty="0">
                <a:solidFill>
                  <a:srgbClr val="FF0000"/>
                </a:solidFill>
                <a:latin typeface="HP Simplified" panose="020B0604020204020204" pitchFamily="34" charset="0"/>
              </a:rPr>
              <a:t>750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pic>
        <p:nvPicPr>
          <p:cNvPr id="31" name="Picture 30" descr="A computer with a blue flower on the screen&#10;&#10;AI-generated content may be incorrect.">
            <a:extLst>
              <a:ext uri="{FF2B5EF4-FFF2-40B4-BE49-F238E27FC236}">
                <a16:creationId xmlns:a16="http://schemas.microsoft.com/office/drawing/2014/main" id="{86DC98F8-2F6D-C270-47B6-257C826EA915}"/>
              </a:ext>
            </a:extLst>
          </p:cNvPr>
          <p:cNvPicPr>
            <a:picLocks noChangeAspect="1"/>
          </p:cNvPicPr>
          <p:nvPr/>
        </p:nvPicPr>
        <p:blipFill>
          <a:blip r:embed="rId17" cstate="email">
            <a:extLst>
              <a:ext uri="{BEBA8EAE-BF5A-486C-A8C5-ECC9F3942E4B}">
                <a14:imgProps xmlns:a14="http://schemas.microsoft.com/office/drawing/2010/main">
                  <a14:imgLayer r:embed="rId18">
                    <a14:imgEffect>
                      <a14:backgroundRemoval t="3200" b="99867" l="2700" r="97300">
                        <a14:foregroundMark x1="10600" y1="1733" x2="9200" y2="88133"/>
                        <a14:foregroundMark x1="9200" y1="88133" x2="5800" y2="95600"/>
                        <a14:foregroundMark x1="5800" y1="95600" x2="14700" y2="97467"/>
                        <a14:foregroundMark x1="14700" y1="97467" x2="62200" y2="95467"/>
                        <a14:foregroundMark x1="62200" y1="95467" x2="94900" y2="96267"/>
                        <a14:foregroundMark x1="94900" y1="96267" x2="94200" y2="86533"/>
                        <a14:foregroundMark x1="94200" y1="86533" x2="89700" y2="75200"/>
                        <a14:foregroundMark x1="89700" y1="75200" x2="90000" y2="3467"/>
                        <a14:foregroundMark x1="90000" y1="3467" x2="9800" y2="3200"/>
                        <a14:foregroundMark x1="4033" y1="96618" x2="3800" y2="97467"/>
                        <a14:foregroundMark x1="11300" y1="70133" x2="4314" y2="95594"/>
                        <a14:foregroundMark x1="3800" y1="97467" x2="3600" y2="98933"/>
                        <a14:foregroundMark x1="8600" y1="73067" x2="4700" y2="92533"/>
                        <a14:foregroundMark x1="4700" y1="92533" x2="3200" y2="96667"/>
                        <a14:foregroundMark x1="13200" y1="70400" x2="25400" y2="70267"/>
                        <a14:foregroundMark x1="25400" y1="70267" x2="84600" y2="78933"/>
                        <a14:foregroundMark x1="84600" y1="78933" x2="92600" y2="85867"/>
                        <a14:foregroundMark x1="92600" y1="85867" x2="93500" y2="87733"/>
                        <a14:foregroundMark x1="25600" y1="95733" x2="70600" y2="72267"/>
                        <a14:foregroundMark x1="70600" y1="72267" x2="70600" y2="72267"/>
                        <a14:foregroundMark x1="21400" y1="76267" x2="91600" y2="89467"/>
                        <a14:foregroundMark x1="90600" y1="70267" x2="91985" y2="74142"/>
                        <a14:foregroundMark x1="96750" y1="92864" x2="96800" y2="98400"/>
                        <a14:foregroundMark x1="87500" y1="81067" x2="71200" y2="83067"/>
                        <a14:foregroundMark x1="63200" y1="89733" x2="42200" y2="90800"/>
                        <a14:foregroundMark x1="13600" y1="90400" x2="28900" y2="89333"/>
                        <a14:foregroundMark x1="3570" y1="93354" x2="9300" y2="67067"/>
                        <a14:foregroundMark x1="11600" y1="80533" x2="24000" y2="73200"/>
                        <a14:foregroundMark x1="18600" y1="83733" x2="35300" y2="76800"/>
                        <a14:foregroundMark x1="33300" y1="85467" x2="44000" y2="78667"/>
                        <a14:foregroundMark x1="9300" y1="85467" x2="16500" y2="82933"/>
                        <a14:foregroundMark x1="27900" y1="83067" x2="35600" y2="79733"/>
                        <a14:foregroundMark x1="38700" y1="71200" x2="70200" y2="66933"/>
                        <a14:foregroundMark x1="61200" y1="74000" x2="67300" y2="68800"/>
                        <a14:foregroundMark x1="30800" y1="70533" x2="65500" y2="68400"/>
                        <a14:foregroundMark x1="65500" y1="68400" x2="85800" y2="70267"/>
                        <a14:foregroundMark x1="54500" y1="71333" x2="73400" y2="68267"/>
                        <a14:foregroundMark x1="73400" y1="68267" x2="74200" y2="68267"/>
                        <a14:foregroundMark x1="68900" y1="70533" x2="76800" y2="69867"/>
                        <a14:foregroundMark x1="85500" y1="72267" x2="88500" y2="84267"/>
                        <a14:foregroundMark x1="80100" y1="82800" x2="84200" y2="84400"/>
                        <a14:foregroundMark x1="2825" y1="96341" x2="3000" y2="99067"/>
                        <a14:foregroundMark x1="2900" y1="96933" x2="5900" y2="98667"/>
                        <a14:foregroundMark x1="97300" y1="95600" x2="97100" y2="99867"/>
                        <a14:backgroundMark x1="93900" y1="79600" x2="98800" y2="93333"/>
                        <a14:backgroundMark x1="98800" y1="93333" x2="99400" y2="98800"/>
                        <a14:backgroundMark x1="92000" y1="74133" x2="94000" y2="79867"/>
                        <a14:backgroundMark x1="2900" y1="93200" x2="2500" y2="96267"/>
                      </a14:backgroundRemoval>
                    </a14:imgEffect>
                  </a14:imgLayer>
                </a14:imgProps>
              </a:ext>
              <a:ext uri="{28A0092B-C50C-407E-A947-70E740481C1C}">
                <a14:useLocalDpi xmlns:a14="http://schemas.microsoft.com/office/drawing/2010/main"/>
              </a:ext>
            </a:extLst>
          </a:blip>
          <a:stretch>
            <a:fillRect/>
          </a:stretch>
        </p:blipFill>
        <p:spPr>
          <a:xfrm>
            <a:off x="8751284" y="1919406"/>
            <a:ext cx="1043109" cy="782332"/>
          </a:xfrm>
          <a:prstGeom prst="rect">
            <a:avLst/>
          </a:prstGeom>
        </p:spPr>
      </p:pic>
      <p:sp>
        <p:nvSpPr>
          <p:cNvPr id="34" name="Rectangle 33">
            <a:extLst>
              <a:ext uri="{FF2B5EF4-FFF2-40B4-BE49-F238E27FC236}">
                <a16:creationId xmlns:a16="http://schemas.microsoft.com/office/drawing/2014/main" id="{07D67F5E-3A89-EA82-3082-CDC2A2CB3E7B}"/>
              </a:ext>
            </a:extLst>
          </p:cNvPr>
          <p:cNvSpPr/>
          <p:nvPr/>
        </p:nvSpPr>
        <p:spPr>
          <a:xfrm>
            <a:off x="21928" y="1522490"/>
            <a:ext cx="2009789" cy="784830"/>
          </a:xfrm>
          <a:prstGeom prst="rect">
            <a:avLst/>
          </a:prstGeom>
        </p:spPr>
        <p:txBody>
          <a:bodyPr wrap="square">
            <a:spAutoFit/>
          </a:bodyPr>
          <a:lstStyle/>
          <a:p>
            <a:r>
              <a:rPr lang="en-US" sz="750" dirty="0">
                <a:latin typeface="HP Simplified" panose="020B0604020204020204" pitchFamily="34" charset="0"/>
              </a:rPr>
              <a:t>AL0D5AT  HP NOTEBOOK </a:t>
            </a:r>
            <a:r>
              <a:rPr lang="en-US" sz="750" b="1" dirty="0">
                <a:latin typeface="HP Simplified" panose="020B0604020204020204" pitchFamily="34" charset="0"/>
              </a:rPr>
              <a:t>PROBOOK 445 G10</a:t>
            </a:r>
            <a:r>
              <a:rPr lang="en-US" sz="750" dirty="0">
                <a:latin typeface="HP Simplified" panose="020B0604020204020204" pitchFamily="34" charset="0"/>
              </a:rPr>
              <a:t>, AMD RYZEN 5-7530U 2-4.5GHZ/16MB, 6 CORES, 16GB (1X16GB), 512GB PCIe NVMe SSD, AMD RADEON GRAPHICS, USB-C, HDMI, DP, BT, BACKLIT KEY, FP, 14'' FHD IPS, WIN 11 PRO, 3YW, PIKE SILVER ALUMINIUM, </a:t>
            </a:r>
            <a:r>
              <a:rPr lang="en-US" sz="750" dirty="0">
                <a:solidFill>
                  <a:srgbClr val="FF0000"/>
                </a:solidFill>
                <a:latin typeface="HP Simplified" panose="020B0604020204020204" pitchFamily="34" charset="0"/>
              </a:rPr>
              <a:t>922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35" name="TextBox 34">
            <a:extLst>
              <a:ext uri="{FF2B5EF4-FFF2-40B4-BE49-F238E27FC236}">
                <a16:creationId xmlns:a16="http://schemas.microsoft.com/office/drawing/2014/main" id="{FEF71EE6-F9E5-8243-EE81-4EF636B439A6}"/>
              </a:ext>
            </a:extLst>
          </p:cNvPr>
          <p:cNvSpPr txBox="1"/>
          <p:nvPr/>
        </p:nvSpPr>
        <p:spPr>
          <a:xfrm>
            <a:off x="24369" y="896179"/>
            <a:ext cx="3144155" cy="646331"/>
          </a:xfrm>
          <a:prstGeom prst="rect">
            <a:avLst/>
          </a:prstGeom>
          <a:noFill/>
        </p:spPr>
        <p:txBody>
          <a:bodyPr wrap="square">
            <a:spAutoFit/>
          </a:bodyPr>
          <a:lstStyle/>
          <a:p>
            <a:r>
              <a:rPr lang="en-US" sz="800" b="1" dirty="0">
                <a:solidFill>
                  <a:schemeClr val="accent5"/>
                </a:solidFill>
                <a:latin typeface="HP Simplified" panose="020B0604020204020204" pitchFamily="34" charset="0"/>
              </a:rPr>
              <a:t>The HP ProBook 445 14-inch </a:t>
            </a:r>
            <a:r>
              <a:rPr lang="en-US" sz="700" dirty="0">
                <a:solidFill>
                  <a:schemeClr val="tx1">
                    <a:lumMod val="50000"/>
                    <a:lumOff val="50000"/>
                  </a:schemeClr>
                </a:solidFill>
                <a:latin typeface="HP Simplified" panose="020B0604020204020204" pitchFamily="34" charset="0"/>
              </a:rPr>
              <a:t>laptop provides growing businesses with commercial-grade performance, advanced multi-layered security, and durability in an easily upgradeable design. Powered by an AMD processor and long battery life, this feature-rich PC is well-equipped for long-term productivity and helps enable hybrid work.</a:t>
            </a:r>
            <a:endParaRPr lang="el-GR" sz="700" dirty="0">
              <a:solidFill>
                <a:schemeClr val="tx1">
                  <a:lumMod val="50000"/>
                  <a:lumOff val="50000"/>
                </a:schemeClr>
              </a:solidFill>
              <a:latin typeface="HP Simplified" panose="020B0604020204020204" pitchFamily="34" charset="0"/>
            </a:endParaRPr>
          </a:p>
        </p:txBody>
      </p:sp>
      <p:pic>
        <p:nvPicPr>
          <p:cNvPr id="38" name="Picture 37" descr="A computer with a blue flower on the screen&#10;&#10;AI-generated content may be incorrect.">
            <a:extLst>
              <a:ext uri="{FF2B5EF4-FFF2-40B4-BE49-F238E27FC236}">
                <a16:creationId xmlns:a16="http://schemas.microsoft.com/office/drawing/2014/main" id="{0DE9006D-98CB-EA79-15B7-C3385CC7F09D}"/>
              </a:ext>
            </a:extLst>
          </p:cNvPr>
          <p:cNvPicPr>
            <a:picLocks noChangeAspect="1"/>
          </p:cNvPicPr>
          <p:nvPr/>
        </p:nvPicPr>
        <p:blipFill>
          <a:blip r:embed="rId19" cstate="email">
            <a:extLst>
              <a:ext uri="{28A0092B-C50C-407E-A947-70E740481C1C}">
                <a14:useLocalDpi xmlns:a14="http://schemas.microsoft.com/office/drawing/2010/main"/>
              </a:ext>
            </a:extLst>
          </a:blip>
          <a:stretch>
            <a:fillRect/>
          </a:stretch>
        </p:blipFill>
        <p:spPr>
          <a:xfrm>
            <a:off x="1924083" y="1548792"/>
            <a:ext cx="1124151" cy="867261"/>
          </a:xfrm>
          <a:prstGeom prst="rect">
            <a:avLst/>
          </a:prstGeom>
        </p:spPr>
      </p:pic>
      <p:sp>
        <p:nvSpPr>
          <p:cNvPr id="30" name="Rectangle 29">
            <a:extLst>
              <a:ext uri="{FF2B5EF4-FFF2-40B4-BE49-F238E27FC236}">
                <a16:creationId xmlns:a16="http://schemas.microsoft.com/office/drawing/2014/main" id="{354A7B80-9B87-9DBC-A2A8-B55EBC6184BA}"/>
              </a:ext>
            </a:extLst>
          </p:cNvPr>
          <p:cNvSpPr/>
          <p:nvPr/>
        </p:nvSpPr>
        <p:spPr>
          <a:xfrm>
            <a:off x="1182449" y="2504399"/>
            <a:ext cx="2009789" cy="669414"/>
          </a:xfrm>
          <a:prstGeom prst="rect">
            <a:avLst/>
          </a:prstGeom>
        </p:spPr>
        <p:txBody>
          <a:bodyPr wrap="square">
            <a:spAutoFit/>
          </a:bodyPr>
          <a:lstStyle/>
          <a:p>
            <a:r>
              <a:rPr lang="en-US" sz="750" dirty="0">
                <a:latin typeface="HP Simplified" panose="020B0604020204020204" pitchFamily="34" charset="0"/>
              </a:rPr>
              <a:t>A38DSET  HP NOTEBOOK </a:t>
            </a:r>
            <a:r>
              <a:rPr lang="en-US" sz="750" b="1" dirty="0">
                <a:latin typeface="HP Simplified" panose="020B0604020204020204" pitchFamily="34" charset="0"/>
              </a:rPr>
              <a:t>PROBOOK 445 G11</a:t>
            </a:r>
            <a:r>
              <a:rPr lang="en-US" sz="750" dirty="0">
                <a:latin typeface="HP Simplified" panose="020B0604020204020204" pitchFamily="34" charset="0"/>
              </a:rPr>
              <a:t>, AMD RYZEN 7 7735U 2.7–4.75GHZ/16MB, 8 CORES, 16GB, 512GB PCIe NVMe SSD, AMD RADEON 680M GRAPHICS, 14'' WUXGA IPS, WIN 11 PRO, 3YW, SILVER , </a:t>
            </a:r>
            <a:r>
              <a:rPr lang="en-US" sz="750" dirty="0">
                <a:solidFill>
                  <a:srgbClr val="FF0000"/>
                </a:solidFill>
                <a:latin typeface="HP Simplified" panose="020B0604020204020204" pitchFamily="34" charset="0"/>
              </a:rPr>
              <a:t>1.095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pic>
        <p:nvPicPr>
          <p:cNvPr id="39" name="Picture 38">
            <a:extLst>
              <a:ext uri="{FF2B5EF4-FFF2-40B4-BE49-F238E27FC236}">
                <a16:creationId xmlns:a16="http://schemas.microsoft.com/office/drawing/2014/main" id="{9BA64DF2-77F0-B358-F047-32665E268C52}"/>
              </a:ext>
            </a:extLst>
          </p:cNvPr>
          <p:cNvPicPr>
            <a:picLocks noChangeAspect="1"/>
          </p:cNvPicPr>
          <p:nvPr/>
        </p:nvPicPr>
        <p:blipFill>
          <a:blip r:embed="rId20" cstate="email">
            <a:extLst>
              <a:ext uri="{BEBA8EAE-BF5A-486C-A8C5-ECC9F3942E4B}">
                <a14:imgProps xmlns:a14="http://schemas.microsoft.com/office/drawing/2010/main">
                  <a14:imgLayer r:embed="rId21">
                    <a14:imgEffect>
                      <a14:backgroundRemoval t="6916" b="93660" l="9346" r="95794">
                        <a14:foregroundMark x1="16589" y1="67147" x2="11215" y2="89914"/>
                        <a14:foregroundMark x1="11215" y1="89914" x2="11449" y2="93660"/>
                        <a14:foregroundMark x1="14953" y1="93660" x2="30374" y2="93660"/>
                        <a14:foregroundMark x1="30374" y1="93660" x2="73131" y2="93372"/>
                        <a14:foregroundMark x1="73131" y1="93372" x2="96028" y2="93948"/>
                        <a14:foregroundMark x1="88084" y1="63977" x2="93458" y2="90778"/>
                        <a14:foregroundMark x1="19860" y1="76657" x2="78037" y2="64553"/>
                        <a14:foregroundMark x1="78037" y1="64553" x2="78037" y2="64553"/>
                        <a14:foregroundMark x1="48598" y1="79251" x2="81542" y2="69164"/>
                        <a14:foregroundMark x1="17290" y1="7493" x2="73598" y2="6916"/>
                        <a14:foregroundMark x1="73598" y1="6916" x2="88785" y2="6916"/>
                        <a14:foregroundMark x1="46729" y1="15562" x2="75000" y2="13256"/>
                        <a14:foregroundMark x1="80841" y1="13256" x2="84112" y2="16138"/>
                        <a14:foregroundMark x1="26636" y1="77522" x2="25467" y2="85591"/>
                        <a14:foregroundMark x1="34813" y1="84726" x2="77103" y2="80692"/>
                        <a14:foregroundMark x1="77103" y1="80692" x2="78271" y2="80692"/>
                        <a14:foregroundMark x1="36916" y1="79539" x2="57009" y2="79251"/>
                        <a14:foregroundMark x1="33411" y1="66571" x2="84579" y2="64265"/>
                        <a14:foregroundMark x1="84579" y1="64265" x2="86682" y2="67435"/>
                        <a14:foregroundMark x1="74065" y1="67435" x2="53505" y2="68300"/>
                        <a14:foregroundMark x1="45561" y1="68012" x2="54206" y2="67435"/>
                        <a14:foregroundMark x1="89953" y1="68300" x2="91822" y2="76369"/>
                        <a14:foregroundMark x1="15421" y1="67435" x2="10514" y2="92219"/>
                      </a14:backgroundRemoval>
                    </a14:imgEffect>
                  </a14:imgLayer>
                </a14:imgProps>
              </a:ext>
              <a:ext uri="{28A0092B-C50C-407E-A947-70E740481C1C}">
                <a14:useLocalDpi xmlns:a14="http://schemas.microsoft.com/office/drawing/2010/main"/>
              </a:ext>
            </a:extLst>
          </a:blip>
          <a:stretch>
            <a:fillRect/>
          </a:stretch>
        </p:blipFill>
        <p:spPr>
          <a:xfrm>
            <a:off x="41114" y="2299853"/>
            <a:ext cx="1183910" cy="959852"/>
          </a:xfrm>
          <a:prstGeom prst="rect">
            <a:avLst/>
          </a:prstGeom>
        </p:spPr>
      </p:pic>
      <p:sp>
        <p:nvSpPr>
          <p:cNvPr id="40" name="Rectangle 39">
            <a:extLst>
              <a:ext uri="{FF2B5EF4-FFF2-40B4-BE49-F238E27FC236}">
                <a16:creationId xmlns:a16="http://schemas.microsoft.com/office/drawing/2014/main" id="{2576D3D4-2A5C-E8ED-1F98-58AC60AB5863}"/>
              </a:ext>
            </a:extLst>
          </p:cNvPr>
          <p:cNvSpPr/>
          <p:nvPr/>
        </p:nvSpPr>
        <p:spPr>
          <a:xfrm>
            <a:off x="3195799" y="1517317"/>
            <a:ext cx="3023995" cy="438582"/>
          </a:xfrm>
          <a:prstGeom prst="rect">
            <a:avLst/>
          </a:prstGeom>
        </p:spPr>
        <p:txBody>
          <a:bodyPr wrap="square">
            <a:spAutoFit/>
          </a:bodyPr>
          <a:lstStyle/>
          <a:p>
            <a:r>
              <a:rPr lang="en-US" sz="750" dirty="0">
                <a:latin typeface="HP Simplified" panose="020B0604020204020204" pitchFamily="34" charset="0"/>
              </a:rPr>
              <a:t>A37ZMET HP NOTEBOOK </a:t>
            </a:r>
            <a:r>
              <a:rPr lang="en-US" sz="750" b="1" dirty="0">
                <a:latin typeface="HP Simplified" panose="020B0604020204020204" pitchFamily="34" charset="0"/>
              </a:rPr>
              <a:t>PROBOOK 460 G11</a:t>
            </a:r>
            <a:r>
              <a:rPr lang="en-US" sz="750" dirty="0">
                <a:latin typeface="HP Simplified" panose="020B0604020204020204" pitchFamily="34" charset="0"/>
              </a:rPr>
              <a:t>, INTEL ULTRA 7-155H AI 3.8-4.8GHZ/24MB, 16 CORES, 32GB (2x16GB), 1TB PCIe NVMe SSD, INTEL ARC GRAPHICS, 16'' WUXGA IPS, WIN 11 PRO, 3YW, PIKE SILVER  </a:t>
            </a:r>
            <a:r>
              <a:rPr lang="en-US" sz="750" dirty="0">
                <a:solidFill>
                  <a:srgbClr val="FF0000"/>
                </a:solidFill>
                <a:latin typeface="HP Simplified" panose="020B0604020204020204" pitchFamily="34" charset="0"/>
              </a:rPr>
              <a:t>1.438 </a:t>
            </a:r>
            <a:r>
              <a:rPr lang="el-GR" sz="750" dirty="0">
                <a:solidFill>
                  <a:srgbClr val="FF0000"/>
                </a:solidFill>
                <a:latin typeface="HP Simplified" panose="020B0604020204020204" pitchFamily="34" charset="0"/>
              </a:rPr>
              <a:t>€</a:t>
            </a:r>
            <a:endParaRPr lang="en-GB" sz="800" i="1" dirty="0">
              <a:solidFill>
                <a:srgbClr val="92D050"/>
              </a:solidFill>
              <a:ea typeface="Calibri" panose="020F0502020204030204" pitchFamily="34" charset="0"/>
            </a:endParaRPr>
          </a:p>
        </p:txBody>
      </p:sp>
      <p:sp>
        <p:nvSpPr>
          <p:cNvPr id="41" name="TextBox 40">
            <a:extLst>
              <a:ext uri="{FF2B5EF4-FFF2-40B4-BE49-F238E27FC236}">
                <a16:creationId xmlns:a16="http://schemas.microsoft.com/office/drawing/2014/main" id="{2AB0D2E4-DFAE-CDA0-7F41-CB5C98B5C12C}"/>
              </a:ext>
            </a:extLst>
          </p:cNvPr>
          <p:cNvSpPr txBox="1"/>
          <p:nvPr/>
        </p:nvSpPr>
        <p:spPr>
          <a:xfrm>
            <a:off x="31751" y="4714018"/>
            <a:ext cx="3046701" cy="646331"/>
          </a:xfrm>
          <a:prstGeom prst="rect">
            <a:avLst/>
          </a:prstGeom>
          <a:noFill/>
        </p:spPr>
        <p:txBody>
          <a:bodyPr wrap="square">
            <a:spAutoFit/>
          </a:bodyPr>
          <a:lstStyle/>
          <a:p>
            <a:r>
              <a:rPr lang="en-US" sz="800" b="1" dirty="0">
                <a:solidFill>
                  <a:schemeClr val="accent5"/>
                </a:solidFill>
                <a:latin typeface="HP Simplified" panose="020B0604020204020204" pitchFamily="34" charset="0"/>
              </a:rPr>
              <a:t>The HP ProBook 450 15-inch laptop </a:t>
            </a:r>
            <a:r>
              <a:rPr lang="en-US" sz="700" dirty="0">
                <a:solidFill>
                  <a:schemeClr val="tx1">
                    <a:lumMod val="50000"/>
                    <a:lumOff val="50000"/>
                  </a:schemeClr>
                </a:solidFill>
                <a:latin typeface="HP Simplified" panose="020B0604020204020204" pitchFamily="34" charset="0"/>
              </a:rPr>
              <a:t>provides growing businesses with the commercial-grade performance, multi-layered endpoint security, and durability in an easily upgradeable design. Powered by the latest Intel® processor and long battery life, this feature-rich PC is well-equipped for long-term productivity and helps enable hybrid work.</a:t>
            </a:r>
            <a:endParaRPr lang="el-GR" sz="700" dirty="0">
              <a:solidFill>
                <a:schemeClr val="tx1">
                  <a:lumMod val="50000"/>
                  <a:lumOff val="50000"/>
                </a:schemeClr>
              </a:solidFill>
              <a:latin typeface="HP Simplified" panose="020B0604020204020204" pitchFamily="34" charset="0"/>
            </a:endParaRPr>
          </a:p>
        </p:txBody>
      </p:sp>
      <p:cxnSp>
        <p:nvCxnSpPr>
          <p:cNvPr id="42" name="Straight Connector 41">
            <a:extLst>
              <a:ext uri="{FF2B5EF4-FFF2-40B4-BE49-F238E27FC236}">
                <a16:creationId xmlns:a16="http://schemas.microsoft.com/office/drawing/2014/main" id="{447B91E9-9A75-35E8-AEA0-600160E75262}"/>
              </a:ext>
            </a:extLst>
          </p:cNvPr>
          <p:cNvCxnSpPr/>
          <p:nvPr/>
        </p:nvCxnSpPr>
        <p:spPr>
          <a:xfrm flipV="1">
            <a:off x="73320" y="4667244"/>
            <a:ext cx="2946289" cy="865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2AC069AE-9195-8680-DBEC-58B3CD8DBA4D}"/>
              </a:ext>
            </a:extLst>
          </p:cNvPr>
          <p:cNvSpPr/>
          <p:nvPr/>
        </p:nvSpPr>
        <p:spPr>
          <a:xfrm>
            <a:off x="3179052" y="2069279"/>
            <a:ext cx="3023995" cy="438582"/>
          </a:xfrm>
          <a:prstGeom prst="rect">
            <a:avLst/>
          </a:prstGeom>
        </p:spPr>
        <p:txBody>
          <a:bodyPr wrap="square">
            <a:spAutoFit/>
          </a:bodyPr>
          <a:lstStyle/>
          <a:p>
            <a:r>
              <a:rPr lang="en-US" sz="750" dirty="0">
                <a:latin typeface="HP Simplified" panose="020B0604020204020204" pitchFamily="34" charset="0"/>
              </a:rPr>
              <a:t>A38DTET  HP NOTEBOOK </a:t>
            </a:r>
            <a:r>
              <a:rPr lang="en-US" sz="750" b="1" dirty="0">
                <a:latin typeface="HP Simplified" panose="020B0604020204020204" pitchFamily="34" charset="0"/>
              </a:rPr>
              <a:t>PROBOOK 465 G11</a:t>
            </a:r>
            <a:r>
              <a:rPr lang="en-US" sz="750" dirty="0">
                <a:latin typeface="HP Simplified" panose="020B0604020204020204" pitchFamily="34" charset="0"/>
              </a:rPr>
              <a:t>, AMD RYZEN 5 7535U 2.9–4.55GHZ/16MB, 6 CORES, 16GB, 512GB PCIe NVMe SSD, AMD RADEON 660M GRAPHICS, 16'' WUXGA IPS, WIN 11 PRO, 3YW, SILVER </a:t>
            </a:r>
            <a:r>
              <a:rPr lang="en-US" sz="750" dirty="0">
                <a:solidFill>
                  <a:srgbClr val="FF0000"/>
                </a:solidFill>
                <a:latin typeface="HP Simplified" panose="020B0604020204020204" pitchFamily="34" charset="0"/>
              </a:rPr>
              <a:t>922 </a:t>
            </a:r>
            <a:r>
              <a:rPr lang="el-GR" sz="750" dirty="0">
                <a:solidFill>
                  <a:srgbClr val="FF0000"/>
                </a:solidFill>
                <a:latin typeface="HP Simplified" panose="020B0604020204020204" pitchFamily="34" charset="0"/>
              </a:rPr>
              <a:t>€</a:t>
            </a:r>
            <a:endParaRPr lang="en-GB" sz="800" i="1" dirty="0">
              <a:solidFill>
                <a:srgbClr val="92D050"/>
              </a:solidFill>
              <a:ea typeface="Calibri" panose="020F0502020204030204" pitchFamily="34" charset="0"/>
            </a:endParaRPr>
          </a:p>
        </p:txBody>
      </p:sp>
      <p:sp>
        <p:nvSpPr>
          <p:cNvPr id="45" name="Rectangle 44">
            <a:extLst>
              <a:ext uri="{FF2B5EF4-FFF2-40B4-BE49-F238E27FC236}">
                <a16:creationId xmlns:a16="http://schemas.microsoft.com/office/drawing/2014/main" id="{B00BB2CA-778B-2308-2D7E-4736AF8CBD49}"/>
              </a:ext>
            </a:extLst>
          </p:cNvPr>
          <p:cNvSpPr/>
          <p:nvPr/>
        </p:nvSpPr>
        <p:spPr>
          <a:xfrm>
            <a:off x="1274674" y="5496393"/>
            <a:ext cx="1928908" cy="784830"/>
          </a:xfrm>
          <a:prstGeom prst="rect">
            <a:avLst/>
          </a:prstGeom>
        </p:spPr>
        <p:txBody>
          <a:bodyPr wrap="square">
            <a:spAutoFit/>
          </a:bodyPr>
          <a:lstStyle/>
          <a:p>
            <a:r>
              <a:rPr lang="en-US" sz="750" dirty="0">
                <a:latin typeface="HP Simplified" panose="020B0604020204020204" pitchFamily="34" charset="0"/>
              </a:rPr>
              <a:t>AK9M3AT  HP NOTEBOOK </a:t>
            </a:r>
            <a:r>
              <a:rPr lang="en-US" sz="750" b="1" dirty="0">
                <a:latin typeface="HP Simplified" panose="020B0604020204020204" pitchFamily="34" charset="0"/>
              </a:rPr>
              <a:t>PROBOOK 450 G10</a:t>
            </a:r>
            <a:r>
              <a:rPr lang="en-US" sz="750" dirty="0">
                <a:latin typeface="HP Simplified" panose="020B0604020204020204" pitchFamily="34" charset="0"/>
              </a:rPr>
              <a:t>, INTEL i5-1334U 3.4-4.6GHZ/12MB, 10 CORES, 16GB (1x16GB), 512GB PCIe NVMe SSD, INTEL IRIS XE GRAPHICS, 15.6'' FHD IPS, WIN 11 PRO, 3YW, SILVER,CASHBACK 30€ UNTIL 31/7 , </a:t>
            </a:r>
            <a:r>
              <a:rPr lang="en-US" sz="750" dirty="0">
                <a:solidFill>
                  <a:srgbClr val="FF0000"/>
                </a:solidFill>
                <a:latin typeface="HP Simplified" panose="020B0604020204020204" pitchFamily="34" charset="0"/>
              </a:rPr>
              <a:t>845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pic>
        <p:nvPicPr>
          <p:cNvPr id="47" name="Picture 46">
            <a:extLst>
              <a:ext uri="{FF2B5EF4-FFF2-40B4-BE49-F238E27FC236}">
                <a16:creationId xmlns:a16="http://schemas.microsoft.com/office/drawing/2014/main" id="{3D2E2181-AF4B-5DC2-3CA6-0E13943186F8}"/>
              </a:ext>
            </a:extLst>
          </p:cNvPr>
          <p:cNvPicPr>
            <a:picLocks noChangeAspect="1"/>
          </p:cNvPicPr>
          <p:nvPr/>
        </p:nvPicPr>
        <p:blipFill>
          <a:blip r:embed="rId22" cstate="email">
            <a:extLst>
              <a:ext uri="{BEBA8EAE-BF5A-486C-A8C5-ECC9F3942E4B}">
                <a14:imgProps xmlns:a14="http://schemas.microsoft.com/office/drawing/2010/main">
                  <a14:imgLayer r:embed="rId23">
                    <a14:imgEffect>
                      <a14:backgroundRemoval t="7122" b="98220" l="6197" r="95513">
                        <a14:foregroundMark x1="14103" y1="7122" x2="84829" y2="7715"/>
                        <a14:foregroundMark x1="12607" y1="68843" x2="91880" y2="94362"/>
                        <a14:foregroundMark x1="12179" y1="70623" x2="9402" y2="91395"/>
                        <a14:foregroundMark x1="9402" y1="91395" x2="8120" y2="94065"/>
                        <a14:foregroundMark x1="10897" y1="93769" x2="88889" y2="94955"/>
                        <a14:foregroundMark x1="83333" y1="67656" x2="90812" y2="89911"/>
                        <a14:foregroundMark x1="90812" y1="89911" x2="91026" y2="94065"/>
                        <a14:foregroundMark x1="81197" y1="68546" x2="23291" y2="70623"/>
                        <a14:foregroundMark x1="11966" y1="68843" x2="6410" y2="96142"/>
                        <a14:foregroundMark x1="8547" y1="96142" x2="63248" y2="98516"/>
                        <a14:foregroundMark x1="63248" y1="98516" x2="74359" y2="98220"/>
                        <a14:foregroundMark x1="24145" y1="79525" x2="50214" y2="74481"/>
                        <a14:foregroundMark x1="17949" y1="73294" x2="19231" y2="84273"/>
                        <a14:foregroundMark x1="68376" y1="75964" x2="76923" y2="83680"/>
                        <a14:foregroundMark x1="64744" y1="68843" x2="59829" y2="84570"/>
                        <a14:foregroundMark x1="64103" y1="70623" x2="80128" y2="71810"/>
                        <a14:foregroundMark x1="80556" y1="75074" x2="83547" y2="83086"/>
                        <a14:foregroundMark x1="12179" y1="81009" x2="15385" y2="85163"/>
                        <a14:foregroundMark x1="85897" y1="71810" x2="92949" y2="88131"/>
                        <a14:foregroundMark x1="92949" y1="88131" x2="94017" y2="94955"/>
                        <a14:foregroundMark x1="10684" y1="91395" x2="59188" y2="86647"/>
                        <a14:foregroundMark x1="29060" y1="68546" x2="56624" y2="69139"/>
                        <a14:foregroundMark x1="56624" y1="69139" x2="69872" y2="68843"/>
                        <a14:foregroundMark x1="69872" y1="68843" x2="69872" y2="68843"/>
                        <a14:foregroundMark x1="86325" y1="97033" x2="95513" y2="97033"/>
                      </a14:backgroundRemoval>
                    </a14:imgEffect>
                  </a14:imgLayer>
                </a14:imgProps>
              </a:ext>
              <a:ext uri="{28A0092B-C50C-407E-A947-70E740481C1C}">
                <a14:useLocalDpi xmlns:a14="http://schemas.microsoft.com/office/drawing/2010/main"/>
              </a:ext>
            </a:extLst>
          </a:blip>
          <a:stretch>
            <a:fillRect/>
          </a:stretch>
        </p:blipFill>
        <p:spPr>
          <a:xfrm>
            <a:off x="62740" y="5396788"/>
            <a:ext cx="1241925" cy="894292"/>
          </a:xfrm>
          <a:prstGeom prst="rect">
            <a:avLst/>
          </a:prstGeom>
        </p:spPr>
      </p:pic>
      <p:sp>
        <p:nvSpPr>
          <p:cNvPr id="7" name="Rectangle 6">
            <a:extLst>
              <a:ext uri="{FF2B5EF4-FFF2-40B4-BE49-F238E27FC236}">
                <a16:creationId xmlns:a16="http://schemas.microsoft.com/office/drawing/2014/main" id="{BB1CCEE8-8736-2373-BC85-95F14F5CD1A2}"/>
              </a:ext>
            </a:extLst>
          </p:cNvPr>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
        <p:nvSpPr>
          <p:cNvPr id="20" name="Rectangle 19">
            <a:extLst>
              <a:ext uri="{FF2B5EF4-FFF2-40B4-BE49-F238E27FC236}">
                <a16:creationId xmlns:a16="http://schemas.microsoft.com/office/drawing/2014/main" id="{1AD95AC5-C1AB-EF49-799C-C31782AD84A1}"/>
              </a:ext>
            </a:extLst>
          </p:cNvPr>
          <p:cNvSpPr/>
          <p:nvPr/>
        </p:nvSpPr>
        <p:spPr>
          <a:xfrm>
            <a:off x="6727613" y="6470704"/>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36" name="Rectangle 35">
            <a:extLst>
              <a:ext uri="{FF2B5EF4-FFF2-40B4-BE49-F238E27FC236}">
                <a16:creationId xmlns:a16="http://schemas.microsoft.com/office/drawing/2014/main" id="{75D87DDA-0DAB-B074-D16E-56AE3FFC4BEC}"/>
              </a:ext>
            </a:extLst>
          </p:cNvPr>
          <p:cNvSpPr/>
          <p:nvPr/>
        </p:nvSpPr>
        <p:spPr>
          <a:xfrm>
            <a:off x="1456339" y="434206"/>
            <a:ext cx="1612151" cy="200055"/>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Retail File July 2025 Page 4/6 </a:t>
            </a:r>
          </a:p>
        </p:txBody>
      </p:sp>
      <p:sp>
        <p:nvSpPr>
          <p:cNvPr id="37" name="Rectangle 36">
            <a:extLst>
              <a:ext uri="{FF2B5EF4-FFF2-40B4-BE49-F238E27FC236}">
                <a16:creationId xmlns:a16="http://schemas.microsoft.com/office/drawing/2014/main" id="{84820F7C-FC27-E18A-D2BF-4AD0556BEC43}"/>
              </a:ext>
            </a:extLst>
          </p:cNvPr>
          <p:cNvSpPr/>
          <p:nvPr/>
        </p:nvSpPr>
        <p:spPr>
          <a:xfrm>
            <a:off x="1442465" y="623409"/>
            <a:ext cx="1577001" cy="30777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00" dirty="0">
                <a:latin typeface="HP Simplified" panose="020B0604020204020204" pitchFamily="34" charset="0"/>
                <a:cs typeface="Arial" panose="020B0604020202020204" pitchFamily="34" charset="0"/>
              </a:rPr>
              <a:t>Promo prices are valid until 31/07 or Until Stock Last.</a:t>
            </a:r>
          </a:p>
        </p:txBody>
      </p:sp>
    </p:spTree>
    <p:extLst>
      <p:ext uri="{BB962C8B-B14F-4D97-AF65-F5344CB8AC3E}">
        <p14:creationId xmlns:p14="http://schemas.microsoft.com/office/powerpoint/2010/main" val="2099598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descr="A computer with a blue flower on the screen&#10;&#10;AI-generated content may be incorrect.">
            <a:extLst>
              <a:ext uri="{FF2B5EF4-FFF2-40B4-BE49-F238E27FC236}">
                <a16:creationId xmlns:a16="http://schemas.microsoft.com/office/drawing/2014/main" id="{5968E908-49DE-36E7-9A71-F3D08B00534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083245" y="3762354"/>
            <a:ext cx="1060615" cy="946645"/>
          </a:xfrm>
          <a:prstGeom prst="rect">
            <a:avLst/>
          </a:prstGeom>
        </p:spPr>
      </p:pic>
      <p:pic>
        <p:nvPicPr>
          <p:cNvPr id="11" name="Picture 10"/>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5360020" y="394843"/>
            <a:ext cx="1007703" cy="812963"/>
          </a:xfrm>
          <a:prstGeom prst="rect">
            <a:avLst/>
          </a:prstGeom>
        </p:spPr>
      </p:pic>
      <p:pic>
        <p:nvPicPr>
          <p:cNvPr id="18" name="Picture 1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297152" y="1706220"/>
            <a:ext cx="1010512" cy="814929"/>
          </a:xfrm>
          <a:prstGeom prst="rect">
            <a:avLst/>
          </a:prstGeom>
        </p:spPr>
      </p:pic>
      <p:pic>
        <p:nvPicPr>
          <p:cNvPr id="44" name="Picture 43" descr="A computer with a blue flower on the screen&#10;&#10;AI-generated content may be incorrect.">
            <a:extLst>
              <a:ext uri="{FF2B5EF4-FFF2-40B4-BE49-F238E27FC236}">
                <a16:creationId xmlns:a16="http://schemas.microsoft.com/office/drawing/2014/main" id="{B6D6032D-3D88-A900-73DF-58B04112EE3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752041" y="5084655"/>
            <a:ext cx="1130796" cy="1009285"/>
          </a:xfrm>
          <a:prstGeom prst="rect">
            <a:avLst/>
          </a:prstGeom>
        </p:spPr>
      </p:pic>
      <p:pic>
        <p:nvPicPr>
          <p:cNvPr id="2" name="Picture 1"/>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802263" y="3796147"/>
            <a:ext cx="1070777" cy="849237"/>
          </a:xfrm>
          <a:prstGeom prst="rect">
            <a:avLst/>
          </a:prstGeom>
        </p:spPr>
      </p:pic>
      <p:pic>
        <p:nvPicPr>
          <p:cNvPr id="14" name="Picture 13"/>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2136613" y="1366591"/>
            <a:ext cx="1065281" cy="814945"/>
          </a:xfrm>
          <a:prstGeom prst="rect">
            <a:avLst/>
          </a:prstGeom>
        </p:spPr>
      </p:pic>
      <p:pic>
        <p:nvPicPr>
          <p:cNvPr id="9" name="Picture 8"/>
          <p:cNvPicPr>
            <a:picLocks noChangeAspect="1"/>
          </p:cNvPicPr>
          <p:nvPr/>
        </p:nvPicPr>
        <p:blipFill rotWithShape="1">
          <a:blip r:embed="rId8" cstate="email">
            <a:extLst>
              <a:ext uri="{28A0092B-C50C-407E-A947-70E740481C1C}">
                <a14:useLocalDpi xmlns:a14="http://schemas.microsoft.com/office/drawing/2010/main"/>
              </a:ext>
            </a:extLst>
          </a:blip>
          <a:srcRect/>
          <a:stretch/>
        </p:blipFill>
        <p:spPr>
          <a:xfrm>
            <a:off x="2039679" y="2487025"/>
            <a:ext cx="1162215" cy="874876"/>
          </a:xfrm>
          <a:prstGeom prst="rect">
            <a:avLst/>
          </a:prstGeom>
        </p:spPr>
      </p:pic>
      <p:pic>
        <p:nvPicPr>
          <p:cNvPr id="12" name="Picture 11"/>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1246" y="-13307"/>
            <a:ext cx="1734189" cy="936000"/>
          </a:xfrm>
          <a:prstGeom prst="rect">
            <a:avLst/>
          </a:prstGeom>
        </p:spPr>
      </p:pic>
      <p:pic>
        <p:nvPicPr>
          <p:cNvPr id="75" name="Picture 74" descr="A close up of a building&#10;&#10;Description automatically generated">
            <a:extLst>
              <a:ext uri="{FF2B5EF4-FFF2-40B4-BE49-F238E27FC236}">
                <a16:creationId xmlns:a16="http://schemas.microsoft.com/office/drawing/2014/main" id="{21C402B8-88C9-49A4-ADDA-25A3799AA08D}"/>
              </a:ext>
            </a:extLst>
          </p:cNvPr>
          <p:cNvPicPr>
            <a:picLocks noChangeAspect="1"/>
          </p:cNvPicPr>
          <p:nvPr/>
        </p:nvPicPr>
        <p:blipFill>
          <a:blip r:embed="rId10" cstate="email">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1567364" y="-613"/>
            <a:ext cx="1624257" cy="925767"/>
          </a:xfrm>
          <a:prstGeom prst="rect">
            <a:avLst/>
          </a:prstGeom>
        </p:spPr>
      </p:pic>
      <p:sp>
        <p:nvSpPr>
          <p:cNvPr id="112" name="TextBox 111"/>
          <p:cNvSpPr txBox="1"/>
          <p:nvPr/>
        </p:nvSpPr>
        <p:spPr>
          <a:xfrm>
            <a:off x="1704966" y="-41880"/>
            <a:ext cx="1400613" cy="369332"/>
          </a:xfrm>
          <a:prstGeom prst="rect">
            <a:avLst/>
          </a:prstGeom>
          <a:noFill/>
        </p:spPr>
        <p:txBody>
          <a:bodyPr wrap="square" rtlCol="0">
            <a:spAutoFit/>
          </a:bodyPr>
          <a:lstStyle/>
          <a:p>
            <a:r>
              <a:rPr lang="en-GB" sz="900" dirty="0">
                <a:latin typeface="HP Simplified" panose="020B0604020204020204" pitchFamily="34" charset="0"/>
              </a:rPr>
              <a:t>HP Elite Business Notebooks</a:t>
            </a:r>
          </a:p>
        </p:txBody>
      </p:sp>
      <p:pic>
        <p:nvPicPr>
          <p:cNvPr id="142" name="Picture 141">
            <a:extLst>
              <a:ext uri="{FF2B5EF4-FFF2-40B4-BE49-F238E27FC236}">
                <a16:creationId xmlns:a16="http://schemas.microsoft.com/office/drawing/2014/main" id="{8929B490-78C4-C79A-1887-8845DCBE000A}"/>
              </a:ext>
            </a:extLst>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2875517" y="26495"/>
            <a:ext cx="252000" cy="252000"/>
          </a:xfrm>
          <a:prstGeom prst="rect">
            <a:avLst/>
          </a:prstGeom>
        </p:spPr>
      </p:pic>
      <p:cxnSp>
        <p:nvCxnSpPr>
          <p:cNvPr id="27" name="Straight Connector 26">
            <a:extLst>
              <a:ext uri="{FF2B5EF4-FFF2-40B4-BE49-F238E27FC236}">
                <a16:creationId xmlns:a16="http://schemas.microsoft.com/office/drawing/2014/main" id="{0E5E76A6-38CC-FA3A-4615-CEF5191C2680}"/>
              </a:ext>
            </a:extLst>
          </p:cNvPr>
          <p:cNvCxnSpPr/>
          <p:nvPr/>
        </p:nvCxnSpPr>
        <p:spPr>
          <a:xfrm flipH="1">
            <a:off x="3209100" y="937986"/>
            <a:ext cx="0" cy="5400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a:extLst>
              <a:ext uri="{FF2B5EF4-FFF2-40B4-BE49-F238E27FC236}">
                <a16:creationId xmlns:a16="http://schemas.microsoft.com/office/drawing/2014/main" id="{5AF3B0C0-B07B-AB9D-3725-D0F20291701B}"/>
              </a:ext>
            </a:extLst>
          </p:cNvPr>
          <p:cNvCxnSpPr/>
          <p:nvPr/>
        </p:nvCxnSpPr>
        <p:spPr>
          <a:xfrm>
            <a:off x="6317862" y="72768"/>
            <a:ext cx="60719" cy="626521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36" name="TextBox 135"/>
          <p:cNvSpPr txBox="1"/>
          <p:nvPr/>
        </p:nvSpPr>
        <p:spPr>
          <a:xfrm>
            <a:off x="124398" y="1489429"/>
            <a:ext cx="2064135" cy="669414"/>
          </a:xfrm>
          <a:prstGeom prst="rect">
            <a:avLst/>
          </a:prstGeom>
          <a:noFill/>
        </p:spPr>
        <p:txBody>
          <a:bodyPr wrap="square" rtlCol="0">
            <a:spAutoFit/>
          </a:bodyPr>
          <a:lstStyle/>
          <a:p>
            <a:r>
              <a:rPr lang="en-GB" sz="750" dirty="0">
                <a:latin typeface="HP Simplified" panose="020B0604020204020204" pitchFamily="34" charset="0"/>
              </a:rPr>
              <a:t>5P727EA HP NOTEBOOK </a:t>
            </a:r>
            <a:r>
              <a:rPr lang="en-GB" sz="750" b="1" dirty="0">
                <a:latin typeface="HP Simplified" panose="020B0604020204020204" pitchFamily="34" charset="0"/>
              </a:rPr>
              <a:t>ELITEBOOK 835 G9</a:t>
            </a:r>
            <a:r>
              <a:rPr lang="en-GB" sz="750" dirty="0">
                <a:latin typeface="HP Simplified" panose="020B0604020204020204" pitchFamily="34" charset="0"/>
              </a:rPr>
              <a:t>, AMD RYZEN 7 6800U 2.7 - 4.7GHZ / 16MB, 8 CORES, 16GB, 512GB PCIe NVMe SSD, GRAPHICS, CAM, 13.3'' WUXGA IPS, WIN 10 PRO, 3YW, SILVER, 3YW</a:t>
            </a:r>
            <a:r>
              <a:rPr lang="en-US" sz="750" dirty="0">
                <a:latin typeface="HP Simplified" panose="020B0604020204020204" pitchFamily="34" charset="0"/>
              </a:rPr>
              <a:t>, </a:t>
            </a:r>
            <a:r>
              <a:rPr lang="en-US" sz="750" dirty="0">
                <a:solidFill>
                  <a:srgbClr val="FF0000"/>
                </a:solidFill>
                <a:latin typeface="HP Simplified" panose="020B0604020204020204" pitchFamily="34" charset="0"/>
              </a:rPr>
              <a:t>1.367 € </a:t>
            </a:r>
            <a:endParaRPr lang="x-none" sz="750" dirty="0">
              <a:solidFill>
                <a:srgbClr val="92D050"/>
              </a:solidFill>
              <a:latin typeface="HP Simplified" panose="020B0604020204020204" pitchFamily="34" charset="0"/>
            </a:endParaRPr>
          </a:p>
        </p:txBody>
      </p:sp>
      <p:sp>
        <p:nvSpPr>
          <p:cNvPr id="30" name="TextBox 29">
            <a:extLst>
              <a:ext uri="{FF2B5EF4-FFF2-40B4-BE49-F238E27FC236}">
                <a16:creationId xmlns:a16="http://schemas.microsoft.com/office/drawing/2014/main" id="{ACAE57BA-FAD9-24DA-0843-1B06B93EB749}"/>
              </a:ext>
            </a:extLst>
          </p:cNvPr>
          <p:cNvSpPr txBox="1"/>
          <p:nvPr/>
        </p:nvSpPr>
        <p:spPr>
          <a:xfrm>
            <a:off x="17667" y="899453"/>
            <a:ext cx="3146952" cy="646331"/>
          </a:xfrm>
          <a:prstGeom prst="rect">
            <a:avLst/>
          </a:prstGeom>
          <a:noFill/>
        </p:spPr>
        <p:txBody>
          <a:bodyPr wrap="square">
            <a:spAutoFit/>
          </a:bodyPr>
          <a:lstStyle/>
          <a:p>
            <a:pPr algn="just"/>
            <a:r>
              <a:rPr lang="en-GB" sz="700" b="0" i="0" dirty="0">
                <a:solidFill>
                  <a:schemeClr val="tx1">
                    <a:lumMod val="50000"/>
                    <a:lumOff val="50000"/>
                  </a:schemeClr>
                </a:solidFill>
                <a:effectLst/>
                <a:latin typeface="HP Simplified" panose="020B0604020204020204" pitchFamily="34" charset="0"/>
              </a:rPr>
              <a:t>Take some friction out of working remotely with the </a:t>
            </a:r>
            <a:r>
              <a:rPr lang="en-GB" sz="800" b="1" i="0" dirty="0">
                <a:solidFill>
                  <a:schemeClr val="tx1">
                    <a:lumMod val="50000"/>
                    <a:lumOff val="50000"/>
                  </a:schemeClr>
                </a:solidFill>
                <a:effectLst/>
                <a:latin typeface="HP Simplified" panose="020B0604020204020204" pitchFamily="34" charset="0"/>
              </a:rPr>
              <a:t>HP EliteBook 835. </a:t>
            </a:r>
            <a:r>
              <a:rPr lang="en-GB" sz="700" b="0" i="0" dirty="0">
                <a:solidFill>
                  <a:schemeClr val="tx1">
                    <a:lumMod val="50000"/>
                    <a:lumOff val="50000"/>
                  </a:schemeClr>
                </a:solidFill>
                <a:effectLst/>
                <a:latin typeface="HP Simplified" panose="020B0604020204020204" pitchFamily="34" charset="0"/>
              </a:rPr>
              <a:t>Built to seamlessly fit into enterprise IT, it also comes with features that delight its users. This enterprise business laptop brings new conferencing capabilities powered by HP Presence, productivity, and security that is easily managed in hybrid work environments.</a:t>
            </a:r>
            <a:endParaRPr lang="el-GR" sz="700" dirty="0">
              <a:solidFill>
                <a:schemeClr val="tx1">
                  <a:lumMod val="50000"/>
                  <a:lumOff val="50000"/>
                </a:schemeClr>
              </a:solidFill>
              <a:latin typeface="HP Simplified" panose="020B0604020204020204" pitchFamily="34" charset="0"/>
            </a:endParaRPr>
          </a:p>
        </p:txBody>
      </p:sp>
      <p:sp>
        <p:nvSpPr>
          <p:cNvPr id="88" name="Rectangle 87"/>
          <p:cNvSpPr/>
          <p:nvPr/>
        </p:nvSpPr>
        <p:spPr>
          <a:xfrm>
            <a:off x="8709" y="6392517"/>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P Simplified" panose="020B0604020204020204" pitchFamily="34" charset="0"/>
            </a:endParaRPr>
          </a:p>
        </p:txBody>
      </p:sp>
      <p:cxnSp>
        <p:nvCxnSpPr>
          <p:cNvPr id="108" name="Straight Connector 107">
            <a:extLst>
              <a:ext uri="{FF2B5EF4-FFF2-40B4-BE49-F238E27FC236}">
                <a16:creationId xmlns:a16="http://schemas.microsoft.com/office/drawing/2014/main" id="{908557B5-7FF9-0C1D-29F3-3F2A6A665CD7}"/>
              </a:ext>
            </a:extLst>
          </p:cNvPr>
          <p:cNvCxnSpPr/>
          <p:nvPr/>
        </p:nvCxnSpPr>
        <p:spPr>
          <a:xfrm>
            <a:off x="6501796" y="4747383"/>
            <a:ext cx="3105876" cy="144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908557B5-7FF9-0C1D-29F3-3F2A6A665CD7}"/>
              </a:ext>
            </a:extLst>
          </p:cNvPr>
          <p:cNvCxnSpPr/>
          <p:nvPr/>
        </p:nvCxnSpPr>
        <p:spPr>
          <a:xfrm>
            <a:off x="8709" y="5182896"/>
            <a:ext cx="310907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8535" y="3933463"/>
            <a:ext cx="2196455" cy="669414"/>
          </a:xfrm>
          <a:prstGeom prst="rect">
            <a:avLst/>
          </a:prstGeom>
          <a:noFill/>
        </p:spPr>
        <p:txBody>
          <a:bodyPr wrap="square" rtlCol="0">
            <a:spAutoFit/>
          </a:bodyPr>
          <a:lstStyle/>
          <a:p>
            <a:r>
              <a:rPr lang="en-US" sz="750" dirty="0">
                <a:latin typeface="HP Simplified" panose="020B0604020204020204" pitchFamily="34" charset="0"/>
              </a:rPr>
              <a:t>970S0ET HP NOTEBOOK </a:t>
            </a:r>
            <a:r>
              <a:rPr lang="en-US" sz="750" b="1" dirty="0">
                <a:latin typeface="HP Simplified" panose="020B0604020204020204" pitchFamily="34" charset="0"/>
              </a:rPr>
              <a:t>ELITEBOOK 840 G11, </a:t>
            </a:r>
            <a:r>
              <a:rPr lang="en-US" sz="750" dirty="0">
                <a:latin typeface="HP Simplified" panose="020B0604020204020204" pitchFamily="34" charset="0"/>
              </a:rPr>
              <a:t>INTEL ULTRA 7-155H AI VPRO 3.8-4.8GHz/24MB, 16 CORES, 32GB, 512GB PCIe NVMe SSD, INTEL ARC GRAPHICS, 14'' WUXGA IPS, WIN 11 PRO, 3YW, SILVER </a:t>
            </a:r>
            <a:r>
              <a:rPr lang="en-US" sz="750" dirty="0">
                <a:solidFill>
                  <a:srgbClr val="FF0000"/>
                </a:solidFill>
                <a:latin typeface="HP Simplified" panose="020B0604020204020204" pitchFamily="34" charset="0"/>
              </a:rPr>
              <a:t>1,798 € </a:t>
            </a:r>
            <a:endParaRPr lang="en-GB" sz="800" i="1" dirty="0">
              <a:solidFill>
                <a:srgbClr val="92D050"/>
              </a:solidFill>
              <a:ea typeface="Calibri" panose="020F0502020204030204" pitchFamily="34" charset="0"/>
            </a:endParaRPr>
          </a:p>
        </p:txBody>
      </p:sp>
      <p:sp>
        <p:nvSpPr>
          <p:cNvPr id="86" name="TextBox 85"/>
          <p:cNvSpPr txBox="1"/>
          <p:nvPr/>
        </p:nvSpPr>
        <p:spPr>
          <a:xfrm>
            <a:off x="3153779" y="491979"/>
            <a:ext cx="2357461" cy="669414"/>
          </a:xfrm>
          <a:prstGeom prst="rect">
            <a:avLst/>
          </a:prstGeom>
          <a:noFill/>
        </p:spPr>
        <p:txBody>
          <a:bodyPr wrap="square" rtlCol="0">
            <a:spAutoFit/>
          </a:bodyPr>
          <a:lstStyle/>
          <a:p>
            <a:r>
              <a:rPr lang="en-US" sz="750" dirty="0">
                <a:latin typeface="HP Simplified" panose="020B0604020204020204" pitchFamily="34" charset="0"/>
              </a:rPr>
              <a:t>A37CPET HP NOTEBOOK </a:t>
            </a:r>
            <a:r>
              <a:rPr lang="en-US" sz="750" b="1" dirty="0">
                <a:latin typeface="HP Simplified" panose="020B0604020204020204" pitchFamily="34" charset="0"/>
              </a:rPr>
              <a:t>ELITEBOOK ULTRA G1Q AI</a:t>
            </a:r>
          </a:p>
          <a:p>
            <a:r>
              <a:rPr lang="en-US" sz="750" dirty="0">
                <a:latin typeface="HP Simplified" panose="020B0604020204020204" pitchFamily="34" charset="0"/>
              </a:rPr>
              <a:t>SNAPDRAGON X1E-78-100 AI 3.4GHZ/42MB, 12 CORES, 32GB, 1TB PCIe NVMe TLC SSD, QUALCOMM ADRENO GPU, 14'' 2.2K TOUCH IPS, WIN 11 PRO, 5YW, ATMOSPHERE BLUE </a:t>
            </a:r>
            <a:r>
              <a:rPr lang="en-US" sz="750" dirty="0">
                <a:solidFill>
                  <a:srgbClr val="FF0000"/>
                </a:solidFill>
                <a:latin typeface="HP Simplified" panose="020B0604020204020204" pitchFamily="34" charset="0"/>
              </a:rPr>
              <a:t>1,736 €</a:t>
            </a:r>
            <a:endParaRPr lang="x-none" sz="750" dirty="0">
              <a:solidFill>
                <a:srgbClr val="92D050"/>
              </a:solidFill>
              <a:latin typeface="HP Simplified" panose="020B0604020204020204" pitchFamily="34" charset="0"/>
            </a:endParaRPr>
          </a:p>
        </p:txBody>
      </p:sp>
      <p:sp>
        <p:nvSpPr>
          <p:cNvPr id="3" name="Rectangle 2"/>
          <p:cNvSpPr/>
          <p:nvPr/>
        </p:nvSpPr>
        <p:spPr>
          <a:xfrm>
            <a:off x="6398826" y="3358555"/>
            <a:ext cx="3487548" cy="646331"/>
          </a:xfrm>
          <a:prstGeom prst="rect">
            <a:avLst/>
          </a:prstGeom>
        </p:spPr>
        <p:txBody>
          <a:bodyPr wrap="square">
            <a:spAutoFit/>
          </a:bodyPr>
          <a:lstStyle/>
          <a:p>
            <a:r>
              <a:rPr lang="en-US" sz="700" dirty="0">
                <a:solidFill>
                  <a:schemeClr val="tx1">
                    <a:lumMod val="50000"/>
                    <a:lumOff val="50000"/>
                  </a:schemeClr>
                </a:solidFill>
                <a:latin typeface="HP Simplified" panose="020B0604020204020204" pitchFamily="34" charset="0"/>
              </a:rPr>
              <a:t>Equip your high-producing teams with the AI-enhanced PC that delivers the power of the latest Intel® Core™ processorwith an NPU, HP Wolf Security, and intuitive collaboration tools they need for working in the office or in a hybrid setting. </a:t>
            </a:r>
            <a:r>
              <a:rPr lang="en-US" sz="800" b="1" dirty="0">
                <a:solidFill>
                  <a:schemeClr val="tx1">
                    <a:lumMod val="50000"/>
                    <a:lumOff val="50000"/>
                  </a:schemeClr>
                </a:solidFill>
                <a:latin typeface="HP Simplified" panose="020B0604020204020204" pitchFamily="34" charset="0"/>
              </a:rPr>
              <a:t>The HP EliteBook 860 </a:t>
            </a:r>
            <a:r>
              <a:rPr lang="en-US" sz="700" dirty="0">
                <a:solidFill>
                  <a:schemeClr val="tx1">
                    <a:lumMod val="50000"/>
                    <a:lumOff val="50000"/>
                  </a:schemeClr>
                </a:solidFill>
                <a:latin typeface="HP Simplified" panose="020B0604020204020204" pitchFamily="34" charset="0"/>
              </a:rPr>
              <a:t>effectively meets the demands of multi-tasking teams </a:t>
            </a:r>
          </a:p>
          <a:p>
            <a:r>
              <a:rPr lang="en-US" sz="700" dirty="0">
                <a:solidFill>
                  <a:schemeClr val="tx1">
                    <a:lumMod val="50000"/>
                    <a:lumOff val="50000"/>
                  </a:schemeClr>
                </a:solidFill>
                <a:latin typeface="HP Simplified" panose="020B0604020204020204" pitchFamily="34" charset="0"/>
              </a:rPr>
              <a:t>across the globe.</a:t>
            </a:r>
          </a:p>
        </p:txBody>
      </p:sp>
      <p:sp>
        <p:nvSpPr>
          <p:cNvPr id="7" name="Rectangle 6"/>
          <p:cNvSpPr/>
          <p:nvPr/>
        </p:nvSpPr>
        <p:spPr>
          <a:xfrm>
            <a:off x="-19991" y="2133538"/>
            <a:ext cx="3305071" cy="430887"/>
          </a:xfrm>
          <a:prstGeom prst="rect">
            <a:avLst/>
          </a:prstGeom>
        </p:spPr>
        <p:txBody>
          <a:bodyPr wrap="square">
            <a:spAutoFit/>
          </a:bodyPr>
          <a:lstStyle/>
          <a:p>
            <a:r>
              <a:rPr lang="en-US" sz="700" dirty="0">
                <a:solidFill>
                  <a:schemeClr val="tx1">
                    <a:lumMod val="50000"/>
                    <a:lumOff val="50000"/>
                  </a:schemeClr>
                </a:solidFill>
                <a:latin typeface="HP Simplified" panose="020B0604020204020204" pitchFamily="34" charset="0"/>
              </a:rPr>
              <a:t>Remove barriers to hybrid work with the </a:t>
            </a:r>
            <a:r>
              <a:rPr lang="en-US" sz="800" b="1" dirty="0">
                <a:solidFill>
                  <a:schemeClr val="tx1">
                    <a:lumMod val="50000"/>
                    <a:lumOff val="50000"/>
                  </a:schemeClr>
                </a:solidFill>
                <a:latin typeface="HP Simplified" panose="020B0604020204020204" pitchFamily="34" charset="0"/>
              </a:rPr>
              <a:t>HP EliteBook 840</a:t>
            </a:r>
            <a:r>
              <a:rPr lang="en-US" sz="700" dirty="0">
                <a:solidFill>
                  <a:schemeClr val="tx1">
                    <a:lumMod val="50000"/>
                    <a:lumOff val="50000"/>
                  </a:schemeClr>
                </a:solidFill>
                <a:latin typeface="HP Simplified" panose="020B0604020204020204" pitchFamily="34" charset="0"/>
              </a:rPr>
              <a:t>. This enterprise business laptop brings new conferencing capabilities powered by HP Presence, productivity, and security that is easily managed in hybrid work environments.</a:t>
            </a:r>
          </a:p>
        </p:txBody>
      </p:sp>
      <p:sp>
        <p:nvSpPr>
          <p:cNvPr id="13" name="Rectangle 12"/>
          <p:cNvSpPr/>
          <p:nvPr/>
        </p:nvSpPr>
        <p:spPr>
          <a:xfrm>
            <a:off x="3177419" y="-6436"/>
            <a:ext cx="3024011" cy="553998"/>
          </a:xfrm>
          <a:prstGeom prst="rect">
            <a:avLst/>
          </a:prstGeom>
        </p:spPr>
        <p:txBody>
          <a:bodyPr wrap="square">
            <a:spAutoFit/>
          </a:bodyPr>
          <a:lstStyle/>
          <a:p>
            <a:r>
              <a:rPr lang="en-US" sz="700" dirty="0">
                <a:solidFill>
                  <a:schemeClr val="tx1">
                    <a:lumMod val="50000"/>
                    <a:lumOff val="50000"/>
                  </a:schemeClr>
                </a:solidFill>
                <a:latin typeface="HP Simplified" panose="020B0604020204020204" pitchFamily="34" charset="0"/>
              </a:rPr>
              <a:t>Reclaim time from mundane tasks to collaborate and do more impactful work with an ultrathin AI PC built for the new AI era. The highly responsive </a:t>
            </a:r>
            <a:r>
              <a:rPr lang="en-US" sz="800" b="1" dirty="0">
                <a:solidFill>
                  <a:schemeClr val="tx1">
                    <a:lumMod val="50000"/>
                    <a:lumOff val="50000"/>
                  </a:schemeClr>
                </a:solidFill>
                <a:latin typeface="HP Simplified" panose="020B0604020204020204" pitchFamily="34" charset="0"/>
              </a:rPr>
              <a:t>HP EliteBook Ultra G1q AI PC</a:t>
            </a:r>
            <a:r>
              <a:rPr lang="en-US" sz="700" dirty="0">
                <a:solidFill>
                  <a:schemeClr val="tx1">
                    <a:lumMod val="50000"/>
                    <a:lumOff val="50000"/>
                  </a:schemeClr>
                </a:solidFill>
                <a:latin typeface="HP Simplified" panose="020B0604020204020204" pitchFamily="34" charset="0"/>
              </a:rPr>
              <a:t>, designed with long battery life, powers AI-applications that unlock creativity and elevate your skills.</a:t>
            </a:r>
          </a:p>
        </p:txBody>
      </p:sp>
      <p:sp>
        <p:nvSpPr>
          <p:cNvPr id="17" name="Rectangle 16"/>
          <p:cNvSpPr/>
          <p:nvPr/>
        </p:nvSpPr>
        <p:spPr>
          <a:xfrm>
            <a:off x="-3933" y="3321945"/>
            <a:ext cx="3198443" cy="661720"/>
          </a:xfrm>
          <a:prstGeom prst="rect">
            <a:avLst/>
          </a:prstGeom>
        </p:spPr>
        <p:txBody>
          <a:bodyPr wrap="square">
            <a:spAutoFit/>
          </a:bodyPr>
          <a:lstStyle/>
          <a:p>
            <a:r>
              <a:rPr lang="en-US" sz="700" dirty="0">
                <a:solidFill>
                  <a:schemeClr val="tx1">
                    <a:lumMod val="50000"/>
                    <a:lumOff val="50000"/>
                  </a:schemeClr>
                </a:solidFill>
                <a:latin typeface="HP Simplified" panose="020B0604020204020204" pitchFamily="34" charset="0"/>
              </a:rPr>
              <a:t>Equip your high-producing teams with the AI-enhanced PC that delivers the power of the latest Intel® Core™ processor with an NPU, HP Wolf Security, and intuitive collaboration tools they need for working in the office or in a hybrid setting. </a:t>
            </a:r>
            <a:r>
              <a:rPr lang="en-US" sz="800" b="1" dirty="0">
                <a:solidFill>
                  <a:schemeClr val="tx1">
                    <a:lumMod val="50000"/>
                    <a:lumOff val="50000"/>
                  </a:schemeClr>
                </a:solidFill>
                <a:latin typeface="HP Simplified" panose="020B0604020204020204" pitchFamily="34" charset="0"/>
              </a:rPr>
              <a:t>The HP EliteBook 840 </a:t>
            </a:r>
            <a:r>
              <a:rPr lang="en-US" sz="700" dirty="0">
                <a:solidFill>
                  <a:schemeClr val="tx1">
                    <a:lumMod val="50000"/>
                    <a:lumOff val="50000"/>
                  </a:schemeClr>
                </a:solidFill>
                <a:latin typeface="HP Simplified" panose="020B0604020204020204" pitchFamily="34" charset="0"/>
              </a:rPr>
              <a:t>effectively meets the demands of multi-tasking teams across the globe.</a:t>
            </a:r>
          </a:p>
        </p:txBody>
      </p:sp>
      <p:cxnSp>
        <p:nvCxnSpPr>
          <p:cNvPr id="89" name="Straight Connector 88">
            <a:extLst>
              <a:ext uri="{FF2B5EF4-FFF2-40B4-BE49-F238E27FC236}">
                <a16:creationId xmlns:a16="http://schemas.microsoft.com/office/drawing/2014/main" id="{908557B5-7FF9-0C1D-29F3-3F2A6A665CD7}"/>
              </a:ext>
            </a:extLst>
          </p:cNvPr>
          <p:cNvCxnSpPr/>
          <p:nvPr/>
        </p:nvCxnSpPr>
        <p:spPr>
          <a:xfrm>
            <a:off x="80984" y="2160720"/>
            <a:ext cx="3105876" cy="144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908557B5-7FF9-0C1D-29F3-3F2A6A665CD7}"/>
              </a:ext>
            </a:extLst>
          </p:cNvPr>
          <p:cNvCxnSpPr/>
          <p:nvPr/>
        </p:nvCxnSpPr>
        <p:spPr>
          <a:xfrm>
            <a:off x="3230254" y="4278490"/>
            <a:ext cx="3105876" cy="144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82962" y="2533394"/>
            <a:ext cx="2000283" cy="669414"/>
          </a:xfrm>
          <a:prstGeom prst="rect">
            <a:avLst/>
          </a:prstGeom>
          <a:noFill/>
        </p:spPr>
        <p:txBody>
          <a:bodyPr wrap="square" rtlCol="0">
            <a:spAutoFit/>
          </a:bodyPr>
          <a:lstStyle/>
          <a:p>
            <a:r>
              <a:rPr lang="en-GB" sz="750" dirty="0">
                <a:latin typeface="HP Simplified" panose="020B0604020204020204" pitchFamily="34" charset="0"/>
              </a:rPr>
              <a:t>5Z6D5EA HP NOTEBOOK</a:t>
            </a:r>
            <a:r>
              <a:rPr lang="en-GB" sz="750" b="1" dirty="0">
                <a:ln w="22225">
                  <a:solidFill>
                    <a:schemeClr val="accent2"/>
                  </a:solidFill>
                  <a:prstDash val="solid"/>
                </a:ln>
                <a:latin typeface="HP Simplified" panose="020B0604020204020204" pitchFamily="34" charset="0"/>
              </a:rPr>
              <a:t> </a:t>
            </a:r>
            <a:r>
              <a:rPr lang="en-GB" sz="750" b="1" dirty="0">
                <a:latin typeface="HP Simplified" panose="020B0604020204020204" pitchFamily="34" charset="0"/>
              </a:rPr>
              <a:t>ELITEBOOK 840 G9</a:t>
            </a:r>
            <a:r>
              <a:rPr lang="en-GB" sz="750" dirty="0">
                <a:latin typeface="HP Simplified" panose="020B0604020204020204" pitchFamily="34" charset="0"/>
              </a:rPr>
              <a:t>, </a:t>
            </a:r>
          </a:p>
          <a:p>
            <a:r>
              <a:rPr lang="en-GB" sz="750" dirty="0">
                <a:latin typeface="HP Simplified" panose="020B0604020204020204" pitchFamily="34" charset="0"/>
              </a:rPr>
              <a:t>INTEL i5-1235U 3.3-4.4GHZ /12MB, 10 CORES,  16GB, 256GB PCIe NVMe SSD, INTEL IRIS XE GRAPHICS, 14'' WUXGA IPS, CAMERA, WIN 10 PRO, 3YW, SILVER</a:t>
            </a:r>
            <a:r>
              <a:rPr lang="en-US" sz="750" dirty="0">
                <a:latin typeface="HP Simplified" panose="020B0604020204020204" pitchFamily="34" charset="0"/>
              </a:rPr>
              <a:t>, </a:t>
            </a:r>
            <a:r>
              <a:rPr lang="en-US" sz="750" dirty="0">
                <a:solidFill>
                  <a:srgbClr val="FF0000"/>
                </a:solidFill>
                <a:latin typeface="HP Simplified" panose="020B0604020204020204" pitchFamily="34" charset="0"/>
              </a:rPr>
              <a:t>1.049 </a:t>
            </a:r>
            <a:r>
              <a:rPr lang="en-GB"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pic>
        <p:nvPicPr>
          <p:cNvPr id="113" name="Picture 112"/>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5241758" y="4673276"/>
            <a:ext cx="1065105" cy="877834"/>
          </a:xfrm>
          <a:prstGeom prst="rect">
            <a:avLst/>
          </a:prstGeom>
        </p:spPr>
      </p:pic>
      <p:sp>
        <p:nvSpPr>
          <p:cNvPr id="114" name="TextBox 113">
            <a:extLst>
              <a:ext uri="{FF2B5EF4-FFF2-40B4-BE49-F238E27FC236}">
                <a16:creationId xmlns:a16="http://schemas.microsoft.com/office/drawing/2014/main" id="{85372902-78E6-2075-7BB1-84581EC50333}"/>
              </a:ext>
            </a:extLst>
          </p:cNvPr>
          <p:cNvSpPr txBox="1"/>
          <p:nvPr/>
        </p:nvSpPr>
        <p:spPr>
          <a:xfrm>
            <a:off x="3166461" y="4248617"/>
            <a:ext cx="3212120" cy="646331"/>
          </a:xfrm>
          <a:prstGeom prst="rect">
            <a:avLst/>
          </a:prstGeom>
          <a:noFill/>
        </p:spPr>
        <p:txBody>
          <a:bodyPr wrap="square">
            <a:spAutoFit/>
          </a:bodyPr>
          <a:lstStyle/>
          <a:p>
            <a:r>
              <a:rPr lang="en-US" sz="700" dirty="0">
                <a:solidFill>
                  <a:schemeClr val="tx1">
                    <a:lumMod val="50000"/>
                    <a:lumOff val="50000"/>
                  </a:schemeClr>
                </a:solidFill>
                <a:latin typeface="HP Simplified" panose="020B0604020204020204" pitchFamily="34" charset="0"/>
              </a:rPr>
              <a:t>The right AI-enhanced PC is essential for any workforce. The secure and easy to manage </a:t>
            </a:r>
            <a:r>
              <a:rPr lang="en-US" sz="800" b="1" dirty="0">
                <a:solidFill>
                  <a:schemeClr val="tx1">
                    <a:lumMod val="50000"/>
                    <a:lumOff val="50000"/>
                  </a:schemeClr>
                </a:solidFill>
                <a:latin typeface="HP Simplified" panose="020B0604020204020204" pitchFamily="34" charset="0"/>
              </a:rPr>
              <a:t>HP EliteBook 640, 660  </a:t>
            </a:r>
            <a:r>
              <a:rPr lang="en-US" sz="700" dirty="0">
                <a:solidFill>
                  <a:schemeClr val="tx1">
                    <a:lumMod val="50000"/>
                    <a:lumOff val="50000"/>
                  </a:schemeClr>
                </a:solidFill>
                <a:latin typeface="HP Simplified" panose="020B0604020204020204" pitchFamily="34" charset="0"/>
              </a:rPr>
              <a:t>provides a wide range of configurable features with the latest Intel® processor, robust memory, and rich collaboration features that allows for easy standardization within </a:t>
            </a:r>
          </a:p>
          <a:p>
            <a:r>
              <a:rPr lang="en-US" sz="700" dirty="0">
                <a:solidFill>
                  <a:schemeClr val="tx1">
                    <a:lumMod val="50000"/>
                    <a:lumOff val="50000"/>
                  </a:schemeClr>
                </a:solidFill>
                <a:latin typeface="HP Simplified" panose="020B0604020204020204" pitchFamily="34" charset="0"/>
              </a:rPr>
              <a:t>existing IT environments. </a:t>
            </a:r>
            <a:endParaRPr lang="el-GR" sz="700" dirty="0">
              <a:solidFill>
                <a:schemeClr val="tx1">
                  <a:lumMod val="50000"/>
                  <a:lumOff val="50000"/>
                </a:schemeClr>
              </a:solidFill>
              <a:latin typeface="HP Simplified" panose="020B0604020204020204" pitchFamily="34" charset="0"/>
            </a:endParaRPr>
          </a:p>
        </p:txBody>
      </p:sp>
      <p:sp>
        <p:nvSpPr>
          <p:cNvPr id="115" name="TextBox 114"/>
          <p:cNvSpPr txBox="1"/>
          <p:nvPr/>
        </p:nvSpPr>
        <p:spPr>
          <a:xfrm>
            <a:off x="3145970" y="5521237"/>
            <a:ext cx="3225849" cy="438582"/>
          </a:xfrm>
          <a:prstGeom prst="rect">
            <a:avLst/>
          </a:prstGeom>
          <a:noFill/>
        </p:spPr>
        <p:txBody>
          <a:bodyPr wrap="square" rtlCol="0">
            <a:spAutoFit/>
          </a:bodyPr>
          <a:lstStyle/>
          <a:p>
            <a:r>
              <a:rPr lang="en-GB" sz="750" dirty="0">
                <a:latin typeface="HP Simplified" panose="020B0604020204020204" pitchFamily="34" charset="0"/>
              </a:rPr>
              <a:t>A37VYET HP NOTEBOOK </a:t>
            </a:r>
            <a:r>
              <a:rPr lang="en-GB" sz="750" b="1" dirty="0">
                <a:latin typeface="HP Simplified" panose="020B0604020204020204" pitchFamily="34" charset="0"/>
              </a:rPr>
              <a:t>ELITEBOOK 660 G11</a:t>
            </a:r>
            <a:r>
              <a:rPr lang="en-GB" sz="750" dirty="0">
                <a:latin typeface="HP Simplified" panose="020B0604020204020204" pitchFamily="34" charset="0"/>
              </a:rPr>
              <a:t>,  INTEL ULTRA 5-125U AI 3.6-4.3GHZ/12MB, 12 CORES, 16GB (1x16GB), 512GB PCIe NVMe SSD, INTEL GRAPHICS, 16'' WUXGA IPS, WIN 11 PRO, 3YW, SILVER</a:t>
            </a:r>
            <a:r>
              <a:rPr lang="en-US" sz="750" dirty="0">
                <a:latin typeface="HP Simplified" panose="020B0604020204020204" pitchFamily="34" charset="0"/>
              </a:rPr>
              <a:t>, </a:t>
            </a:r>
            <a:r>
              <a:rPr lang="en-US" sz="750" dirty="0">
                <a:solidFill>
                  <a:srgbClr val="FF0000"/>
                </a:solidFill>
                <a:latin typeface="HP Simplified" panose="020B0604020204020204" pitchFamily="34" charset="0"/>
              </a:rPr>
              <a:t>1.172 </a:t>
            </a:r>
            <a:r>
              <a:rPr lang="en-GB"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cxnSp>
        <p:nvCxnSpPr>
          <p:cNvPr id="127" name="Straight Connector 126">
            <a:extLst>
              <a:ext uri="{FF2B5EF4-FFF2-40B4-BE49-F238E27FC236}">
                <a16:creationId xmlns:a16="http://schemas.microsoft.com/office/drawing/2014/main" id="{908557B5-7FF9-0C1D-29F3-3F2A6A665CD7}"/>
              </a:ext>
            </a:extLst>
          </p:cNvPr>
          <p:cNvCxnSpPr/>
          <p:nvPr/>
        </p:nvCxnSpPr>
        <p:spPr>
          <a:xfrm>
            <a:off x="65535" y="3319802"/>
            <a:ext cx="3105876" cy="144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29" name="Rectangle 128"/>
          <p:cNvSpPr/>
          <p:nvPr/>
        </p:nvSpPr>
        <p:spPr>
          <a:xfrm>
            <a:off x="3157756" y="1226619"/>
            <a:ext cx="3233053" cy="553998"/>
          </a:xfrm>
          <a:prstGeom prst="rect">
            <a:avLst/>
          </a:prstGeom>
        </p:spPr>
        <p:txBody>
          <a:bodyPr wrap="square">
            <a:spAutoFit/>
          </a:bodyPr>
          <a:lstStyle/>
          <a:p>
            <a:r>
              <a:rPr lang="en-US" sz="700" dirty="0">
                <a:solidFill>
                  <a:schemeClr val="tx1">
                    <a:lumMod val="50000"/>
                    <a:lumOff val="50000"/>
                  </a:schemeClr>
                </a:solidFill>
                <a:latin typeface="HP Simplified" panose="020B0604020204020204" pitchFamily="34" charset="0"/>
              </a:rPr>
              <a:t>Reclaim time from mundane tasks to collaborate and do more impactful work with an ultrathin AI PC built for the new AI era. The highly responsive </a:t>
            </a:r>
            <a:r>
              <a:rPr lang="en-US" sz="800" b="1" dirty="0">
                <a:solidFill>
                  <a:schemeClr val="tx1">
                    <a:lumMod val="50000"/>
                    <a:lumOff val="50000"/>
                  </a:schemeClr>
                </a:solidFill>
                <a:latin typeface="HP Simplified" panose="020B0604020204020204" pitchFamily="34" charset="0"/>
              </a:rPr>
              <a:t>HP EliteBook Ultra G1q8 AI PC,</a:t>
            </a:r>
            <a:r>
              <a:rPr lang="en-US" sz="700" dirty="0">
                <a:solidFill>
                  <a:schemeClr val="tx1">
                    <a:lumMod val="50000"/>
                    <a:lumOff val="50000"/>
                  </a:schemeClr>
                </a:solidFill>
                <a:latin typeface="HP Simplified" panose="020B0604020204020204" pitchFamily="34" charset="0"/>
              </a:rPr>
              <a:t> designed with long battery life, powers AI-applications that unlock creativity and elevate your skills.</a:t>
            </a:r>
          </a:p>
        </p:txBody>
      </p:sp>
      <p:cxnSp>
        <p:nvCxnSpPr>
          <p:cNvPr id="130" name="Straight Connector 129">
            <a:extLst>
              <a:ext uri="{FF2B5EF4-FFF2-40B4-BE49-F238E27FC236}">
                <a16:creationId xmlns:a16="http://schemas.microsoft.com/office/drawing/2014/main" id="{908557B5-7FF9-0C1D-29F3-3F2A6A665CD7}"/>
              </a:ext>
            </a:extLst>
          </p:cNvPr>
          <p:cNvCxnSpPr/>
          <p:nvPr/>
        </p:nvCxnSpPr>
        <p:spPr>
          <a:xfrm flipV="1">
            <a:off x="3268918" y="1237931"/>
            <a:ext cx="3028548" cy="211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31" name="Rectangle 130"/>
          <p:cNvSpPr/>
          <p:nvPr/>
        </p:nvSpPr>
        <p:spPr>
          <a:xfrm>
            <a:off x="3153779" y="1716959"/>
            <a:ext cx="2315202" cy="669414"/>
          </a:xfrm>
          <a:prstGeom prst="rect">
            <a:avLst/>
          </a:prstGeom>
        </p:spPr>
        <p:txBody>
          <a:bodyPr wrap="square">
            <a:spAutoFit/>
          </a:bodyPr>
          <a:lstStyle/>
          <a:p>
            <a:r>
              <a:rPr lang="en-US" sz="750" dirty="0">
                <a:latin typeface="HP Simplified" panose="020B0604020204020204" pitchFamily="34" charset="0"/>
              </a:rPr>
              <a:t>9M4E6AT HP NOTEBOOK </a:t>
            </a:r>
            <a:r>
              <a:rPr lang="en-US" sz="750" b="1" dirty="0">
                <a:latin typeface="HP Simplified" panose="020B0604020204020204" pitchFamily="34" charset="0"/>
              </a:rPr>
              <a:t>ELITEBOOK ULTRA G1Q8</a:t>
            </a:r>
            <a:r>
              <a:rPr lang="en-US" sz="750" dirty="0">
                <a:latin typeface="HP Simplified" panose="020B0604020204020204" pitchFamily="34" charset="0"/>
              </a:rPr>
              <a:t>, SNAPDRAGON X1P-42-100 AI 3.2-3.4GHZ/30MB, 8 CORES, 16GB, 512GB PCIe NVMe SSD, QUALCOMM ADRENO GPU, 14'' 2.2K IPS, WIN 11 PRO, 3YW, DARKER ATMOSPHERE BLUE, </a:t>
            </a:r>
            <a:r>
              <a:rPr lang="en-US" sz="750" dirty="0">
                <a:solidFill>
                  <a:srgbClr val="FF0000"/>
                </a:solidFill>
                <a:latin typeface="HP Simplified" panose="020B0604020204020204" pitchFamily="34" charset="0"/>
              </a:rPr>
              <a:t>1.266  €</a:t>
            </a:r>
            <a:endParaRPr lang="en-GB" sz="800" i="1" dirty="0">
              <a:solidFill>
                <a:srgbClr val="92D050"/>
              </a:solidFill>
              <a:ea typeface="Calibri" panose="020F0502020204030204" pitchFamily="34" charset="0"/>
            </a:endParaRPr>
          </a:p>
        </p:txBody>
      </p:sp>
      <p:sp>
        <p:nvSpPr>
          <p:cNvPr id="8" name="TextBox 7">
            <a:extLst>
              <a:ext uri="{FF2B5EF4-FFF2-40B4-BE49-F238E27FC236}">
                <a16:creationId xmlns:a16="http://schemas.microsoft.com/office/drawing/2014/main" id="{61DDB2D6-4F0D-8AA8-2D55-D4111FECD711}"/>
              </a:ext>
            </a:extLst>
          </p:cNvPr>
          <p:cNvSpPr txBox="1"/>
          <p:nvPr/>
        </p:nvSpPr>
        <p:spPr>
          <a:xfrm>
            <a:off x="6356856" y="3978291"/>
            <a:ext cx="2537644" cy="669414"/>
          </a:xfrm>
          <a:prstGeom prst="rect">
            <a:avLst/>
          </a:prstGeom>
          <a:noFill/>
        </p:spPr>
        <p:txBody>
          <a:bodyPr wrap="square" rtlCol="0">
            <a:spAutoFit/>
          </a:bodyPr>
          <a:lstStyle/>
          <a:p>
            <a:r>
              <a:rPr lang="en-US" sz="750" dirty="0">
                <a:latin typeface="HP Simplified" panose="020B0604020204020204" pitchFamily="34" charset="0"/>
              </a:rPr>
              <a:t>9G0C2ET</a:t>
            </a:r>
            <a:r>
              <a:rPr lang="el-GR" sz="750" dirty="0">
                <a:latin typeface="HP Simplified" panose="020B0604020204020204" pitchFamily="34" charset="0"/>
              </a:rPr>
              <a:t> </a:t>
            </a:r>
            <a:r>
              <a:rPr lang="en-US" sz="750" dirty="0">
                <a:latin typeface="HP Simplified" panose="020B0604020204020204" pitchFamily="34" charset="0"/>
              </a:rPr>
              <a:t> HP </a:t>
            </a:r>
            <a:r>
              <a:rPr lang="en-US" sz="750" b="1" dirty="0">
                <a:latin typeface="HP Simplified" panose="020B0604020204020204" pitchFamily="34" charset="0"/>
              </a:rPr>
              <a:t>NOTEBOOK ELITEBOOK 860 G11</a:t>
            </a:r>
            <a:r>
              <a:rPr lang="en-US" sz="750" dirty="0">
                <a:latin typeface="HP Simplified" panose="020B0604020204020204" pitchFamily="34" charset="0"/>
              </a:rPr>
              <a:t>, INTEL ULTRA 7-155H 1.4-4.8GHZ/24MB, 16 CORES, 32GB (2X16GB), 1TB PCIe NVMe SSD, INTEL ARC GRAPHICS, THUNDERBOLT, USB-C, HDMI, DP, FP, 16'' WUXGA IPS, WIN 11 PRO, 3YW, GLACIER SILVER</a:t>
            </a:r>
            <a:r>
              <a:rPr lang="el-GR" sz="750" dirty="0">
                <a:latin typeface="HP Simplified" panose="020B0604020204020204" pitchFamily="34" charset="0"/>
              </a:rPr>
              <a:t> </a:t>
            </a:r>
            <a:r>
              <a:rPr lang="en-US" sz="750" dirty="0">
                <a:solidFill>
                  <a:srgbClr val="FF0000"/>
                </a:solidFill>
                <a:latin typeface="HP Simplified" panose="020B0604020204020204" pitchFamily="34" charset="0"/>
              </a:rPr>
              <a:t>1,742 € </a:t>
            </a:r>
            <a:r>
              <a:rPr lang="en-GB" sz="750" dirty="0">
                <a:solidFill>
                  <a:srgbClr val="FF0000"/>
                </a:solidFill>
                <a:latin typeface="HP Simplified" panose="020B0604020204020204" pitchFamily="34" charset="0"/>
              </a:rPr>
              <a:t> </a:t>
            </a:r>
            <a:endParaRPr lang="en-US" sz="750" dirty="0">
              <a:solidFill>
                <a:srgbClr val="FF0000"/>
              </a:solidFill>
              <a:latin typeface="HP Simplified" panose="020B0604020204020204" pitchFamily="34" charset="0"/>
            </a:endParaRPr>
          </a:p>
        </p:txBody>
      </p:sp>
      <p:sp>
        <p:nvSpPr>
          <p:cNvPr id="23" name="TextBox 22">
            <a:extLst>
              <a:ext uri="{FF2B5EF4-FFF2-40B4-BE49-F238E27FC236}">
                <a16:creationId xmlns:a16="http://schemas.microsoft.com/office/drawing/2014/main" id="{0825126C-B8DF-4345-F31A-F6E3896780EE}"/>
              </a:ext>
            </a:extLst>
          </p:cNvPr>
          <p:cNvSpPr txBox="1"/>
          <p:nvPr/>
        </p:nvSpPr>
        <p:spPr>
          <a:xfrm>
            <a:off x="-19991" y="4640285"/>
            <a:ext cx="3335827" cy="553998"/>
          </a:xfrm>
          <a:prstGeom prst="rect">
            <a:avLst/>
          </a:prstGeom>
          <a:noFill/>
        </p:spPr>
        <p:txBody>
          <a:bodyPr wrap="square" rtlCol="0">
            <a:spAutoFit/>
          </a:bodyPr>
          <a:lstStyle/>
          <a:p>
            <a:r>
              <a:rPr lang="en-US" sz="750" dirty="0">
                <a:latin typeface="HP Simplified" panose="020B0604020204020204" pitchFamily="34" charset="0"/>
              </a:rPr>
              <a:t>970S1ET  HP NOTEBOOK </a:t>
            </a:r>
            <a:r>
              <a:rPr lang="en-US" sz="750" b="1" dirty="0">
                <a:latin typeface="HP Simplified" panose="020B0604020204020204" pitchFamily="34" charset="0"/>
              </a:rPr>
              <a:t>ELITEBOOK 840 G11</a:t>
            </a:r>
            <a:r>
              <a:rPr lang="en-US" sz="750" dirty="0">
                <a:latin typeface="HP Simplified" panose="020B0604020204020204" pitchFamily="34" charset="0"/>
              </a:rPr>
              <a:t>, </a:t>
            </a:r>
          </a:p>
          <a:p>
            <a:r>
              <a:rPr lang="en-US" sz="750" dirty="0">
                <a:latin typeface="HP Simplified" panose="020B0604020204020204" pitchFamily="34" charset="0"/>
              </a:rPr>
              <a:t>INTEL ULTRA 7-155H 1.4-4.8GHZ/24MB, 16 CORES, 32GB (1X32GB), 1TB PCIe NVMe SSD, INTEL ARC GRAPHICS, THUNDERBOLT, USB-C, HDMI, DP, BT, BACKLIT KEYB,14'' WUXGA IPS, WIN 11 PRO, 3YW, SILVER </a:t>
            </a:r>
            <a:r>
              <a:rPr lang="en-US" sz="750" dirty="0">
                <a:solidFill>
                  <a:srgbClr val="FF0000"/>
                </a:solidFill>
                <a:latin typeface="HP Simplified" panose="020B0604020204020204" pitchFamily="34" charset="0"/>
              </a:rPr>
              <a:t>1,908 €</a:t>
            </a:r>
            <a:endParaRPr lang="en-GB" sz="800" i="1" dirty="0">
              <a:solidFill>
                <a:srgbClr val="92D050"/>
              </a:solidFill>
              <a:ea typeface="Calibri" panose="020F0502020204030204" pitchFamily="34" charset="0"/>
            </a:endParaRPr>
          </a:p>
        </p:txBody>
      </p:sp>
      <p:sp>
        <p:nvSpPr>
          <p:cNvPr id="35" name="TextBox 34">
            <a:extLst>
              <a:ext uri="{FF2B5EF4-FFF2-40B4-BE49-F238E27FC236}">
                <a16:creationId xmlns:a16="http://schemas.microsoft.com/office/drawing/2014/main" id="{A4FA2E6C-D663-23B9-BA50-8D771799A058}"/>
              </a:ext>
            </a:extLst>
          </p:cNvPr>
          <p:cNvSpPr txBox="1"/>
          <p:nvPr/>
        </p:nvSpPr>
        <p:spPr>
          <a:xfrm>
            <a:off x="3130510" y="5936955"/>
            <a:ext cx="3324554" cy="438582"/>
          </a:xfrm>
          <a:prstGeom prst="rect">
            <a:avLst/>
          </a:prstGeom>
          <a:noFill/>
        </p:spPr>
        <p:txBody>
          <a:bodyPr wrap="square" rtlCol="0">
            <a:spAutoFit/>
          </a:bodyPr>
          <a:lstStyle/>
          <a:p>
            <a:r>
              <a:rPr lang="en-GB" sz="750" dirty="0">
                <a:latin typeface="HP Simplified" panose="020B0604020204020204" pitchFamily="34" charset="0"/>
              </a:rPr>
              <a:t>A37W1ET</a:t>
            </a:r>
            <a:r>
              <a:rPr lang="en-GB" sz="750" dirty="0">
                <a:latin typeface="HP Simplified" panose="020B0604020204020204" pitchFamily="34" charset="0"/>
                <a:hlinkClick r:id="rId13"/>
              </a:rPr>
              <a:t> </a:t>
            </a:r>
            <a:r>
              <a:rPr lang="en-GB" sz="750" dirty="0">
                <a:latin typeface="HP Simplified" panose="020B0604020204020204" pitchFamily="34" charset="0"/>
              </a:rPr>
              <a:t>HP NOTEBOOK </a:t>
            </a:r>
            <a:r>
              <a:rPr lang="en-GB" sz="750" b="1" dirty="0">
                <a:latin typeface="HP Simplified" panose="020B0604020204020204" pitchFamily="34" charset="0"/>
              </a:rPr>
              <a:t>ELITEBOOK 660 G11</a:t>
            </a:r>
            <a:r>
              <a:rPr lang="en-GB" sz="750" dirty="0">
                <a:latin typeface="HP Simplified" panose="020B0604020204020204" pitchFamily="34" charset="0"/>
              </a:rPr>
              <a:t>, INTEL ULTRA 7-155U AI 3.7-5.0GHZ/12MB, 12 CORES, 32GB (1X32GB), 1TB PCIe NVMe SSD, INTEL GRAPHICS, 16'' WUXGA IPS, WIN 11 PRO, 3YW, SILVER,</a:t>
            </a:r>
            <a:r>
              <a:rPr lang="en-GB" sz="750" b="1" dirty="0">
                <a:latin typeface="HP Simplified" panose="020B0604020204020204" pitchFamily="34" charset="0"/>
              </a:rPr>
              <a:t>CASHBACK 50€ UNTIL 31/7</a:t>
            </a:r>
            <a:r>
              <a:rPr lang="en-GB" sz="750" dirty="0">
                <a:latin typeface="HP Simplified" panose="020B0604020204020204" pitchFamily="34" charset="0"/>
              </a:rPr>
              <a:t>,</a:t>
            </a:r>
            <a:r>
              <a:rPr lang="en-US" sz="750" dirty="0">
                <a:latin typeface="HP Simplified" panose="020B0604020204020204" pitchFamily="34" charset="0"/>
              </a:rPr>
              <a:t> </a:t>
            </a:r>
            <a:r>
              <a:rPr lang="en-US" sz="750" dirty="0">
                <a:solidFill>
                  <a:srgbClr val="FF0000"/>
                </a:solidFill>
                <a:latin typeface="HP Simplified" panose="020B0604020204020204" pitchFamily="34" charset="0"/>
              </a:rPr>
              <a:t>1,517 </a:t>
            </a:r>
            <a:r>
              <a:rPr lang="en-GB"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sp>
        <p:nvSpPr>
          <p:cNvPr id="38" name="TextBox 37">
            <a:extLst>
              <a:ext uri="{FF2B5EF4-FFF2-40B4-BE49-F238E27FC236}">
                <a16:creationId xmlns:a16="http://schemas.microsoft.com/office/drawing/2014/main" id="{56AA6873-45C7-8240-0072-7B68B74A3CB2}"/>
              </a:ext>
            </a:extLst>
          </p:cNvPr>
          <p:cNvSpPr txBox="1"/>
          <p:nvPr/>
        </p:nvSpPr>
        <p:spPr>
          <a:xfrm>
            <a:off x="3174038" y="4870387"/>
            <a:ext cx="2169432" cy="669414"/>
          </a:xfrm>
          <a:prstGeom prst="rect">
            <a:avLst/>
          </a:prstGeom>
          <a:noFill/>
        </p:spPr>
        <p:txBody>
          <a:bodyPr wrap="square" rtlCol="0">
            <a:spAutoFit/>
          </a:bodyPr>
          <a:lstStyle/>
          <a:p>
            <a:r>
              <a:rPr lang="en-GB" sz="750" dirty="0">
                <a:latin typeface="HP Simplified" panose="020B0604020204020204" pitchFamily="34" charset="0"/>
              </a:rPr>
              <a:t>A23JFEA</a:t>
            </a:r>
            <a:r>
              <a:rPr lang="en-GB" sz="750" dirty="0">
                <a:latin typeface="HP Simplified" panose="020B0604020204020204" pitchFamily="34" charset="0"/>
                <a:hlinkClick r:id="rId13"/>
              </a:rPr>
              <a:t> </a:t>
            </a:r>
            <a:r>
              <a:rPr lang="en-GB" sz="750" dirty="0">
                <a:latin typeface="HP Simplified" panose="020B0604020204020204" pitchFamily="34" charset="0"/>
              </a:rPr>
              <a:t>HP NOTEBOOK </a:t>
            </a:r>
            <a:r>
              <a:rPr lang="en-GB" sz="750" b="1" dirty="0">
                <a:latin typeface="HP Simplified" panose="020B0604020204020204" pitchFamily="34" charset="0"/>
              </a:rPr>
              <a:t>ELITEBOOK 640 G11</a:t>
            </a:r>
            <a:r>
              <a:rPr lang="en-GB" sz="750" dirty="0">
                <a:latin typeface="HP Simplified" panose="020B0604020204020204" pitchFamily="34" charset="0"/>
              </a:rPr>
              <a:t>, INTEL ULTRA 5-125U AI 3.6-4.3GHZ/12MB, 12 CORES, 16GB (1X16GB), 512GB PCIe NVMe SSD, INTEL ARC GRAPHICS, 14'' WUXGA IPS, WIN 11 PRO, 3YW, SILVER,</a:t>
            </a:r>
            <a:r>
              <a:rPr lang="en-GB" sz="750" b="1" dirty="0">
                <a:latin typeface="HP Simplified" panose="020B0604020204020204" pitchFamily="34" charset="0"/>
              </a:rPr>
              <a:t>CASHBACK 40€ UNTIL 31/7</a:t>
            </a:r>
            <a:r>
              <a:rPr lang="en-US" sz="750" dirty="0">
                <a:latin typeface="HP Simplified" panose="020B0604020204020204" pitchFamily="34" charset="0"/>
              </a:rPr>
              <a:t>, </a:t>
            </a:r>
            <a:r>
              <a:rPr lang="en-US" sz="750" dirty="0">
                <a:solidFill>
                  <a:srgbClr val="FF0000"/>
                </a:solidFill>
                <a:latin typeface="HP Simplified" panose="020B0604020204020204" pitchFamily="34" charset="0"/>
              </a:rPr>
              <a:t>1.172 </a:t>
            </a:r>
            <a:r>
              <a:rPr lang="en-GB"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sp>
        <p:nvSpPr>
          <p:cNvPr id="42" name="TextBox 41">
            <a:extLst>
              <a:ext uri="{FF2B5EF4-FFF2-40B4-BE49-F238E27FC236}">
                <a16:creationId xmlns:a16="http://schemas.microsoft.com/office/drawing/2014/main" id="{134C2D0C-2DB8-6DB4-4E77-59A19E8EF7F1}"/>
              </a:ext>
            </a:extLst>
          </p:cNvPr>
          <p:cNvSpPr txBox="1"/>
          <p:nvPr/>
        </p:nvSpPr>
        <p:spPr>
          <a:xfrm>
            <a:off x="6398977" y="4772772"/>
            <a:ext cx="3593081" cy="553998"/>
          </a:xfrm>
          <a:prstGeom prst="rect">
            <a:avLst/>
          </a:prstGeom>
          <a:noFill/>
        </p:spPr>
        <p:txBody>
          <a:bodyPr wrap="square">
            <a:spAutoFit/>
          </a:bodyPr>
          <a:lstStyle/>
          <a:p>
            <a:r>
              <a:rPr lang="en-US" sz="700" dirty="0">
                <a:solidFill>
                  <a:schemeClr val="tx1">
                    <a:lumMod val="50000"/>
                    <a:lumOff val="50000"/>
                  </a:schemeClr>
                </a:solidFill>
                <a:latin typeface="HP Simplified" panose="020B0604020204020204" pitchFamily="34" charset="0"/>
              </a:rPr>
              <a:t>Break barriers with the highly secure, ultra-light, and responsibly crafted </a:t>
            </a:r>
            <a:r>
              <a:rPr lang="en-US" sz="800" b="1" dirty="0">
                <a:solidFill>
                  <a:schemeClr val="tx1">
                    <a:lumMod val="50000"/>
                    <a:lumOff val="50000"/>
                  </a:schemeClr>
                </a:solidFill>
                <a:latin typeface="HP Simplified" panose="020B0604020204020204" pitchFamily="34" charset="0"/>
              </a:rPr>
              <a:t>HP EliteBook 1040 </a:t>
            </a:r>
            <a:r>
              <a:rPr lang="en-US" sz="700" dirty="0">
                <a:solidFill>
                  <a:schemeClr val="tx1">
                    <a:lumMod val="50000"/>
                    <a:lumOff val="50000"/>
                  </a:schemeClr>
                </a:solidFill>
                <a:latin typeface="HP Simplified" panose="020B0604020204020204" pitchFamily="34" charset="0"/>
              </a:rPr>
              <a:t>enhanced by AI. This PC dynamically anticipates and adjusts settings for power, audio, and video features to  deliver the performance, comfort, and</a:t>
            </a:r>
          </a:p>
          <a:p>
            <a:r>
              <a:rPr lang="en-US" sz="700" dirty="0">
                <a:solidFill>
                  <a:schemeClr val="tx1">
                    <a:lumMod val="50000"/>
                    <a:lumOff val="50000"/>
                  </a:schemeClr>
                </a:solidFill>
                <a:latin typeface="HP Simplified" panose="020B0604020204020204" pitchFamily="34" charset="0"/>
              </a:rPr>
              <a:t> battery life today’s business leaders need.</a:t>
            </a:r>
            <a:endParaRPr lang="el-GR" sz="700" dirty="0">
              <a:solidFill>
                <a:schemeClr val="tx1">
                  <a:lumMod val="50000"/>
                  <a:lumOff val="50000"/>
                </a:schemeClr>
              </a:solidFill>
              <a:latin typeface="HP Simplified" panose="020B0604020204020204" pitchFamily="34" charset="0"/>
            </a:endParaRPr>
          </a:p>
        </p:txBody>
      </p:sp>
      <p:sp>
        <p:nvSpPr>
          <p:cNvPr id="43" name="TextBox 42">
            <a:extLst>
              <a:ext uri="{FF2B5EF4-FFF2-40B4-BE49-F238E27FC236}">
                <a16:creationId xmlns:a16="http://schemas.microsoft.com/office/drawing/2014/main" id="{501A4ED9-9C9A-D51A-90AB-0C53579213AE}"/>
              </a:ext>
            </a:extLst>
          </p:cNvPr>
          <p:cNvSpPr txBox="1"/>
          <p:nvPr/>
        </p:nvSpPr>
        <p:spPr>
          <a:xfrm>
            <a:off x="6377106" y="5426848"/>
            <a:ext cx="2434953" cy="669414"/>
          </a:xfrm>
          <a:prstGeom prst="rect">
            <a:avLst/>
          </a:prstGeom>
          <a:noFill/>
        </p:spPr>
        <p:txBody>
          <a:bodyPr wrap="square" rtlCol="0">
            <a:spAutoFit/>
          </a:bodyPr>
          <a:lstStyle/>
          <a:p>
            <a:r>
              <a:rPr lang="en-GB" sz="750" dirty="0">
                <a:latin typeface="HP Simplified" panose="020B0604020204020204" pitchFamily="34" charset="0"/>
              </a:rPr>
              <a:t>9G0X1ET</a:t>
            </a:r>
            <a:r>
              <a:rPr lang="el-GR" sz="750" dirty="0">
                <a:latin typeface="HP Simplified" panose="020B0604020204020204" pitchFamily="34" charset="0"/>
              </a:rPr>
              <a:t> </a:t>
            </a:r>
            <a:r>
              <a:rPr lang="en-GB" sz="750" dirty="0">
                <a:latin typeface="HP Simplified" panose="020B0604020204020204" pitchFamily="34" charset="0"/>
                <a:hlinkClick r:id="rId13"/>
              </a:rPr>
              <a:t> </a:t>
            </a:r>
            <a:r>
              <a:rPr lang="en-GB" sz="750" dirty="0">
                <a:latin typeface="HP Simplified" panose="020B0604020204020204" pitchFamily="34" charset="0"/>
              </a:rPr>
              <a:t>HP NOTEBOOK </a:t>
            </a:r>
            <a:r>
              <a:rPr lang="en-GB" sz="750" b="1" dirty="0">
                <a:latin typeface="HP Simplified" panose="020B0604020204020204" pitchFamily="34" charset="0"/>
              </a:rPr>
              <a:t>ELITEBOOK 1040 G11</a:t>
            </a:r>
            <a:r>
              <a:rPr lang="en-GB" sz="750" dirty="0">
                <a:latin typeface="HP Simplified" panose="020B0604020204020204" pitchFamily="34" charset="0"/>
              </a:rPr>
              <a:t>, INTEL ULTRA 7-165H AI VPRO 3.8-5.0GHz/24MB, 16 CORES, 32GB, 1TB PCIe NVMe SSD, INTEL ARC GRAPHICS, 14'' 2.8K OLED, WIN 11 PRO, 3YW, SILVER, </a:t>
            </a:r>
            <a:r>
              <a:rPr lang="en-GB" sz="750" b="1" dirty="0">
                <a:latin typeface="HP Simplified" panose="020B0604020204020204" pitchFamily="34" charset="0"/>
              </a:rPr>
              <a:t>CASHBACK 80€ UNTIL 31/7</a:t>
            </a:r>
            <a:r>
              <a:rPr lang="en-GB" sz="750" dirty="0">
                <a:latin typeface="HP Simplified" panose="020B0604020204020204" pitchFamily="34" charset="0"/>
              </a:rPr>
              <a:t>,</a:t>
            </a:r>
            <a:r>
              <a:rPr lang="en-US" sz="750" dirty="0">
                <a:latin typeface="HP Simplified" panose="020B0604020204020204" pitchFamily="34" charset="0"/>
              </a:rPr>
              <a:t> </a:t>
            </a:r>
            <a:r>
              <a:rPr lang="en-US" sz="750" dirty="0">
                <a:solidFill>
                  <a:srgbClr val="FF0000"/>
                </a:solidFill>
                <a:latin typeface="HP Simplified" panose="020B0604020204020204" pitchFamily="34" charset="0"/>
              </a:rPr>
              <a:t>2.033 </a:t>
            </a:r>
            <a:r>
              <a:rPr lang="en-GB"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cxnSp>
        <p:nvCxnSpPr>
          <p:cNvPr id="4" name="Straight Connector 3">
            <a:extLst>
              <a:ext uri="{FF2B5EF4-FFF2-40B4-BE49-F238E27FC236}">
                <a16:creationId xmlns:a16="http://schemas.microsoft.com/office/drawing/2014/main" id="{6AB967CF-8121-585C-718A-3521AEBEC6EA}"/>
              </a:ext>
            </a:extLst>
          </p:cNvPr>
          <p:cNvCxnSpPr/>
          <p:nvPr/>
        </p:nvCxnSpPr>
        <p:spPr>
          <a:xfrm>
            <a:off x="6504600" y="3358555"/>
            <a:ext cx="3276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46533537-866C-FFDE-B327-DED61F851BFB}"/>
              </a:ext>
            </a:extLst>
          </p:cNvPr>
          <p:cNvSpPr txBox="1"/>
          <p:nvPr/>
        </p:nvSpPr>
        <p:spPr>
          <a:xfrm>
            <a:off x="6420875" y="1913225"/>
            <a:ext cx="2483168" cy="669414"/>
          </a:xfrm>
          <a:prstGeom prst="rect">
            <a:avLst/>
          </a:prstGeom>
          <a:noFill/>
        </p:spPr>
        <p:txBody>
          <a:bodyPr wrap="square" rtlCol="0">
            <a:spAutoFit/>
          </a:bodyPr>
          <a:lstStyle/>
          <a:p>
            <a:r>
              <a:rPr lang="en-US" sz="750" dirty="0">
                <a:latin typeface="HP Simplified" panose="020B0604020204020204" pitchFamily="34" charset="0"/>
              </a:rPr>
              <a:t>A36Y0ET  HP NOTEBOOK </a:t>
            </a:r>
            <a:r>
              <a:rPr lang="en-US" sz="750" b="1" dirty="0">
                <a:latin typeface="HP Simplified" panose="020B0604020204020204" pitchFamily="34" charset="0"/>
              </a:rPr>
              <a:t>ELITEBOOK x360 CONVERTIBLE 1040 G11</a:t>
            </a:r>
            <a:r>
              <a:rPr lang="en-US" sz="750" dirty="0">
                <a:latin typeface="HP Simplified" panose="020B0604020204020204" pitchFamily="34" charset="0"/>
              </a:rPr>
              <a:t>, ULTRA 7-155H AI VPRO 3.8-4.8GHZ/24MB, 16 CORES, 16GB, 1TB PCIe NVMe SSD, INTEL ARC GRAPHICS, 14'' WUXGA IPS TOUCH, WIN 11 PRO, 5YW, SILVER,CASHBACK 80€ UNTIL 31/7 </a:t>
            </a:r>
            <a:r>
              <a:rPr lang="en-US" sz="750" dirty="0">
                <a:solidFill>
                  <a:srgbClr val="FF0000"/>
                </a:solidFill>
                <a:latin typeface="HP Simplified" panose="020B0604020204020204" pitchFamily="34" charset="0"/>
              </a:rPr>
              <a:t>1,846 € </a:t>
            </a:r>
            <a:r>
              <a:rPr lang="en-GB" sz="750" dirty="0">
                <a:solidFill>
                  <a:srgbClr val="FF0000"/>
                </a:solidFill>
                <a:latin typeface="HP Simplified" panose="020B0604020204020204" pitchFamily="34" charset="0"/>
              </a:rPr>
              <a:t> </a:t>
            </a:r>
            <a:endParaRPr lang="en-US" sz="750" dirty="0">
              <a:solidFill>
                <a:srgbClr val="FF0000"/>
              </a:solidFill>
              <a:latin typeface="HP Simplified" panose="020B0604020204020204" pitchFamily="34" charset="0"/>
            </a:endParaRPr>
          </a:p>
        </p:txBody>
      </p:sp>
      <p:sp>
        <p:nvSpPr>
          <p:cNvPr id="10" name="Rectangle 9">
            <a:extLst>
              <a:ext uri="{FF2B5EF4-FFF2-40B4-BE49-F238E27FC236}">
                <a16:creationId xmlns:a16="http://schemas.microsoft.com/office/drawing/2014/main" id="{622E9DA7-0A9D-98F8-08E7-36BC3FE13456}"/>
              </a:ext>
            </a:extLst>
          </p:cNvPr>
          <p:cNvSpPr/>
          <p:nvPr/>
        </p:nvSpPr>
        <p:spPr>
          <a:xfrm>
            <a:off x="6376857" y="1344038"/>
            <a:ext cx="3487548" cy="523220"/>
          </a:xfrm>
          <a:prstGeom prst="rect">
            <a:avLst/>
          </a:prstGeom>
        </p:spPr>
        <p:txBody>
          <a:bodyPr wrap="square">
            <a:spAutoFit/>
          </a:bodyPr>
          <a:lstStyle/>
          <a:p>
            <a:r>
              <a:rPr lang="en-US" sz="700" dirty="0">
                <a:solidFill>
                  <a:schemeClr val="tx1">
                    <a:lumMod val="50000"/>
                    <a:lumOff val="50000"/>
                  </a:schemeClr>
                </a:solidFill>
                <a:latin typeface="HP Simplified" panose="020B0604020204020204" pitchFamily="34" charset="0"/>
              </a:rPr>
              <a:t>Break barriers with the highly secure, ultra-light, and responsibly crafted HP Elite x360 1040 enhanced by AI. This PC dynamically anticipates and adjusts settings for power, audio, and video features to deliver the performance, comfort, and battery life today’s business leaders need.</a:t>
            </a:r>
          </a:p>
        </p:txBody>
      </p:sp>
      <p:sp>
        <p:nvSpPr>
          <p:cNvPr id="16" name="TextBox 15">
            <a:extLst>
              <a:ext uri="{FF2B5EF4-FFF2-40B4-BE49-F238E27FC236}">
                <a16:creationId xmlns:a16="http://schemas.microsoft.com/office/drawing/2014/main" id="{9AB9898D-EC81-3DA4-531C-30CB9DB3441D}"/>
              </a:ext>
            </a:extLst>
          </p:cNvPr>
          <p:cNvSpPr txBox="1"/>
          <p:nvPr/>
        </p:nvSpPr>
        <p:spPr>
          <a:xfrm>
            <a:off x="6388179" y="2650260"/>
            <a:ext cx="2487824" cy="669414"/>
          </a:xfrm>
          <a:prstGeom prst="rect">
            <a:avLst/>
          </a:prstGeom>
          <a:noFill/>
        </p:spPr>
        <p:txBody>
          <a:bodyPr wrap="square" rtlCol="0">
            <a:spAutoFit/>
          </a:bodyPr>
          <a:lstStyle/>
          <a:p>
            <a:r>
              <a:rPr lang="en-US" sz="750" dirty="0">
                <a:latin typeface="HP Simplified" panose="020B0604020204020204" pitchFamily="34" charset="0"/>
              </a:rPr>
              <a:t>9G0U6ET  HP NOTEBOOK </a:t>
            </a:r>
            <a:r>
              <a:rPr lang="en-US" sz="750" b="1" dirty="0">
                <a:latin typeface="HP Simplified" panose="020B0604020204020204" pitchFamily="34" charset="0"/>
              </a:rPr>
              <a:t>ELITEBOOK x360 CONVERTIBLE 1040 G11</a:t>
            </a:r>
            <a:r>
              <a:rPr lang="en-US" sz="750" dirty="0">
                <a:latin typeface="HP Simplified" panose="020B0604020204020204" pitchFamily="34" charset="0"/>
              </a:rPr>
              <a:t>, ULTRA 7-155H AI VPRO 3.8-4.8GHZ/24MB, 16 CORES, 32GB, 1TB PCIe NVMe SSD, INTEL ARC GRAPHICS, 14'' WUXGA IPS TOUCH, WIN 11 PRO, 5YW, SILVER,CASHBACK 80€ UNTIL 31/7 </a:t>
            </a:r>
            <a:r>
              <a:rPr lang="en-US" sz="750" dirty="0">
                <a:solidFill>
                  <a:srgbClr val="FF0000"/>
                </a:solidFill>
                <a:latin typeface="HP Simplified" panose="020B0604020204020204" pitchFamily="34" charset="0"/>
              </a:rPr>
              <a:t>2.190 € </a:t>
            </a:r>
            <a:r>
              <a:rPr lang="en-GB" sz="750" dirty="0">
                <a:solidFill>
                  <a:srgbClr val="FF0000"/>
                </a:solidFill>
                <a:latin typeface="HP Simplified" panose="020B0604020204020204" pitchFamily="34" charset="0"/>
              </a:rPr>
              <a:t> </a:t>
            </a:r>
            <a:endParaRPr lang="en-US" sz="750" dirty="0">
              <a:solidFill>
                <a:srgbClr val="FF0000"/>
              </a:solidFill>
              <a:latin typeface="HP Simplified" panose="020B0604020204020204" pitchFamily="34" charset="0"/>
            </a:endParaRPr>
          </a:p>
        </p:txBody>
      </p:sp>
      <p:pic>
        <p:nvPicPr>
          <p:cNvPr id="31" name="Picture 30" descr="A computer with a blue and green wave design&#10;&#10;AI-generated content may be incorrect.">
            <a:extLst>
              <a:ext uri="{FF2B5EF4-FFF2-40B4-BE49-F238E27FC236}">
                <a16:creationId xmlns:a16="http://schemas.microsoft.com/office/drawing/2014/main" id="{E4BB9619-0C53-3A72-407B-ADC792187ADE}"/>
              </a:ext>
            </a:extLst>
          </p:cNvPr>
          <p:cNvPicPr>
            <a:picLocks noChangeAspect="1"/>
          </p:cNvPicPr>
          <p:nvPr/>
        </p:nvPicPr>
        <p:blipFill>
          <a:blip r:embed="rId14" cstate="print">
            <a:extLst>
              <a:ext uri="{28A0092B-C50C-407E-A947-70E740481C1C}">
                <a14:useLocalDpi xmlns:a14="http://schemas.microsoft.com/office/drawing/2010/main" val="0"/>
              </a:ext>
            </a:extLst>
          </a:blip>
          <a:srcRect l="3223" t="5910" r="6400" b="2769"/>
          <a:stretch>
            <a:fillRect/>
          </a:stretch>
        </p:blipFill>
        <p:spPr>
          <a:xfrm>
            <a:off x="8828196" y="2721559"/>
            <a:ext cx="954600" cy="600991"/>
          </a:xfrm>
          <a:prstGeom prst="rect">
            <a:avLst/>
          </a:prstGeom>
        </p:spPr>
      </p:pic>
      <p:pic>
        <p:nvPicPr>
          <p:cNvPr id="37" name="Picture 36" descr="A computer with a blue and green screen&#10;&#10;AI-generated content may be incorrect.">
            <a:extLst>
              <a:ext uri="{FF2B5EF4-FFF2-40B4-BE49-F238E27FC236}">
                <a16:creationId xmlns:a16="http://schemas.microsoft.com/office/drawing/2014/main" id="{8E012758-9784-E787-20EC-3FF49BD6D337}"/>
              </a:ext>
            </a:extLst>
          </p:cNvPr>
          <p:cNvPicPr>
            <a:picLocks noChangeAspect="1"/>
          </p:cNvPicPr>
          <p:nvPr/>
        </p:nvPicPr>
        <p:blipFill>
          <a:blip r:embed="rId15" cstate="print">
            <a:extLst>
              <a:ext uri="{28A0092B-C50C-407E-A947-70E740481C1C}">
                <a14:useLocalDpi xmlns:a14="http://schemas.microsoft.com/office/drawing/2010/main" val="0"/>
              </a:ext>
            </a:extLst>
          </a:blip>
          <a:srcRect l="7108" t="5991" r="6895" b="1549"/>
          <a:stretch>
            <a:fillRect/>
          </a:stretch>
        </p:blipFill>
        <p:spPr>
          <a:xfrm>
            <a:off x="8846610" y="1861230"/>
            <a:ext cx="906314" cy="745759"/>
          </a:xfrm>
          <a:prstGeom prst="rect">
            <a:avLst/>
          </a:prstGeom>
        </p:spPr>
      </p:pic>
      <p:cxnSp>
        <p:nvCxnSpPr>
          <p:cNvPr id="39" name="Straight Connector 38">
            <a:extLst>
              <a:ext uri="{FF2B5EF4-FFF2-40B4-BE49-F238E27FC236}">
                <a16:creationId xmlns:a16="http://schemas.microsoft.com/office/drawing/2014/main" id="{9A7D18A7-EC24-137A-7A34-3EDA3529383D}"/>
              </a:ext>
            </a:extLst>
          </p:cNvPr>
          <p:cNvCxnSpPr/>
          <p:nvPr/>
        </p:nvCxnSpPr>
        <p:spPr>
          <a:xfrm>
            <a:off x="6458415" y="6181910"/>
            <a:ext cx="3276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155E07CA-DCFA-0BA6-31CE-D8C037A164F5}"/>
              </a:ext>
            </a:extLst>
          </p:cNvPr>
          <p:cNvCxnSpPr/>
          <p:nvPr/>
        </p:nvCxnSpPr>
        <p:spPr>
          <a:xfrm flipV="1">
            <a:off x="6616288" y="1328561"/>
            <a:ext cx="3028548" cy="211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45E6CFFA-D547-594A-2E9E-951F9204CDD0}"/>
              </a:ext>
            </a:extLst>
          </p:cNvPr>
          <p:cNvCxnSpPr/>
          <p:nvPr/>
        </p:nvCxnSpPr>
        <p:spPr>
          <a:xfrm flipV="1">
            <a:off x="3269193" y="2518257"/>
            <a:ext cx="3028548" cy="211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a:extLst>
              <a:ext uri="{FF2B5EF4-FFF2-40B4-BE49-F238E27FC236}">
                <a16:creationId xmlns:a16="http://schemas.microsoft.com/office/drawing/2014/main" id="{873245BE-2380-25F2-BB3B-9422375A0955}"/>
              </a:ext>
            </a:extLst>
          </p:cNvPr>
          <p:cNvSpPr/>
          <p:nvPr/>
        </p:nvSpPr>
        <p:spPr>
          <a:xfrm>
            <a:off x="6317862" y="25734"/>
            <a:ext cx="3487548" cy="523220"/>
          </a:xfrm>
          <a:prstGeom prst="rect">
            <a:avLst/>
          </a:prstGeom>
        </p:spPr>
        <p:txBody>
          <a:bodyPr wrap="square">
            <a:spAutoFit/>
          </a:bodyPr>
          <a:lstStyle/>
          <a:p>
            <a:r>
              <a:rPr lang="en-US" sz="700" dirty="0">
                <a:solidFill>
                  <a:schemeClr val="tx1">
                    <a:lumMod val="50000"/>
                    <a:lumOff val="50000"/>
                  </a:schemeClr>
                </a:solidFill>
                <a:latin typeface="HP Simplified" panose="020B0604020204020204" pitchFamily="34" charset="0"/>
              </a:rPr>
              <a:t>Propel your business forward with AI that uses your own data to make strategic business decisions. Discover what you can do with AI applications, advanced collaboration features, four versatile use modes, and optimized battery life on the HP EliteBook X Flip G1i Next Gen AI PC.</a:t>
            </a:r>
          </a:p>
        </p:txBody>
      </p:sp>
      <p:pic>
        <p:nvPicPr>
          <p:cNvPr id="47" name="Picture 46" descr="A computer with a colorful design on the screen&#10;&#10;AI-generated content may be incorrect.">
            <a:extLst>
              <a:ext uri="{FF2B5EF4-FFF2-40B4-BE49-F238E27FC236}">
                <a16:creationId xmlns:a16="http://schemas.microsoft.com/office/drawing/2014/main" id="{210679B8-A696-E08D-A7B8-FA9B2D40DEE8}"/>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8043503" y="466674"/>
            <a:ext cx="977818" cy="790384"/>
          </a:xfrm>
          <a:prstGeom prst="rect">
            <a:avLst/>
          </a:prstGeom>
        </p:spPr>
      </p:pic>
      <p:pic>
        <p:nvPicPr>
          <p:cNvPr id="49" name="Picture 48" descr="A computer with a colorful design on the screen&#10;&#10;AI-generated content may be incorrect.">
            <a:extLst>
              <a:ext uri="{FF2B5EF4-FFF2-40B4-BE49-F238E27FC236}">
                <a16:creationId xmlns:a16="http://schemas.microsoft.com/office/drawing/2014/main" id="{2F25E699-153B-E8A2-3B99-AD72D4789871}"/>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8993810" y="474199"/>
            <a:ext cx="912190" cy="565272"/>
          </a:xfrm>
          <a:prstGeom prst="rect">
            <a:avLst/>
          </a:prstGeom>
        </p:spPr>
      </p:pic>
      <p:sp>
        <p:nvSpPr>
          <p:cNvPr id="50" name="TextBox 49">
            <a:extLst>
              <a:ext uri="{FF2B5EF4-FFF2-40B4-BE49-F238E27FC236}">
                <a16:creationId xmlns:a16="http://schemas.microsoft.com/office/drawing/2014/main" id="{3652B502-4FA8-84E6-AC89-BD159E9B085C}"/>
              </a:ext>
            </a:extLst>
          </p:cNvPr>
          <p:cNvSpPr txBox="1"/>
          <p:nvPr/>
        </p:nvSpPr>
        <p:spPr>
          <a:xfrm>
            <a:off x="6335607" y="494562"/>
            <a:ext cx="1866705" cy="784830"/>
          </a:xfrm>
          <a:prstGeom prst="rect">
            <a:avLst/>
          </a:prstGeom>
          <a:noFill/>
        </p:spPr>
        <p:txBody>
          <a:bodyPr wrap="square" rtlCol="0">
            <a:spAutoFit/>
          </a:bodyPr>
          <a:lstStyle/>
          <a:p>
            <a:r>
              <a:rPr lang="en-US" sz="750" dirty="0">
                <a:latin typeface="HP Simplified" panose="020B0604020204020204" pitchFamily="34" charset="0"/>
              </a:rPr>
              <a:t>B9ZT5ET </a:t>
            </a:r>
            <a:r>
              <a:rPr lang="en-US" sz="750" b="1" dirty="0">
                <a:latin typeface="HP Simplified" panose="020B0604020204020204" pitchFamily="34" charset="0"/>
              </a:rPr>
              <a:t>HP NOTEBOOK ELITEBOOK X FLIP G1i </a:t>
            </a:r>
            <a:r>
              <a:rPr lang="en-US" sz="750" dirty="0">
                <a:latin typeface="HP Simplified" panose="020B0604020204020204" pitchFamily="34" charset="0"/>
              </a:rPr>
              <a:t>14, INTEL ULTRA 7-258V AI 3.7-4.8GHZ/12MB, 8 CORES, 32GB, 1TB PCIe NVMe TLC SSD, INTEL ARC GRAPHICS, 14'' WUXGA IPS TOUCH, WIN 11 PRO, 3YW, ATMOSPHERIC BLUE </a:t>
            </a:r>
            <a:r>
              <a:rPr lang="en-US" sz="750" dirty="0">
                <a:solidFill>
                  <a:srgbClr val="FF0000"/>
                </a:solidFill>
                <a:latin typeface="HP Simplified" panose="020B0604020204020204" pitchFamily="34" charset="0"/>
              </a:rPr>
              <a:t>2.199 €</a:t>
            </a:r>
            <a:endParaRPr lang="x-none" sz="750" dirty="0">
              <a:solidFill>
                <a:srgbClr val="92D050"/>
              </a:solidFill>
              <a:latin typeface="HP Simplified" panose="020B0604020204020204" pitchFamily="34" charset="0"/>
            </a:endParaRPr>
          </a:p>
        </p:txBody>
      </p:sp>
      <p:pic>
        <p:nvPicPr>
          <p:cNvPr id="55" name="Picture 54" descr="A computer with a colorful design on the screen&#10;&#10;AI-generated content may be incorrect.">
            <a:extLst>
              <a:ext uri="{FF2B5EF4-FFF2-40B4-BE49-F238E27FC236}">
                <a16:creationId xmlns:a16="http://schemas.microsoft.com/office/drawing/2014/main" id="{FC3EE3C6-7109-6CCE-48D4-8921C9CAC52A}"/>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2190365" y="5576149"/>
            <a:ext cx="977818" cy="790384"/>
          </a:xfrm>
          <a:prstGeom prst="rect">
            <a:avLst/>
          </a:prstGeom>
        </p:spPr>
      </p:pic>
      <p:sp>
        <p:nvSpPr>
          <p:cNvPr id="51" name="Rectangle 50">
            <a:extLst>
              <a:ext uri="{FF2B5EF4-FFF2-40B4-BE49-F238E27FC236}">
                <a16:creationId xmlns:a16="http://schemas.microsoft.com/office/drawing/2014/main" id="{BB03B62F-17AF-1B5B-A8F8-5AB1A59EB613}"/>
              </a:ext>
            </a:extLst>
          </p:cNvPr>
          <p:cNvSpPr/>
          <p:nvPr/>
        </p:nvSpPr>
        <p:spPr>
          <a:xfrm>
            <a:off x="-38439" y="5180535"/>
            <a:ext cx="3198443" cy="523220"/>
          </a:xfrm>
          <a:prstGeom prst="rect">
            <a:avLst/>
          </a:prstGeom>
        </p:spPr>
        <p:txBody>
          <a:bodyPr wrap="square">
            <a:spAutoFit/>
          </a:bodyPr>
          <a:lstStyle/>
          <a:p>
            <a:r>
              <a:rPr lang="en-US" sz="700" dirty="0">
                <a:solidFill>
                  <a:schemeClr val="tx1">
                    <a:lumMod val="50000"/>
                    <a:lumOff val="50000"/>
                  </a:schemeClr>
                </a:solidFill>
                <a:latin typeface="HP Simplified" panose="020B0604020204020204" pitchFamily="34" charset="0"/>
              </a:rPr>
              <a:t>Propel your business forward with AI that uses your own data to make strategic business decisions. Discover what you can do with AI  applications, advanced collaboration features, and optimized battery life on the HP EliteBook X G1i Next Gen AI PC.</a:t>
            </a:r>
          </a:p>
        </p:txBody>
      </p:sp>
      <p:sp>
        <p:nvSpPr>
          <p:cNvPr id="56" name="TextBox 55">
            <a:extLst>
              <a:ext uri="{FF2B5EF4-FFF2-40B4-BE49-F238E27FC236}">
                <a16:creationId xmlns:a16="http://schemas.microsoft.com/office/drawing/2014/main" id="{85E7072C-5C62-6AF2-D822-05FCE5F292E7}"/>
              </a:ext>
            </a:extLst>
          </p:cNvPr>
          <p:cNvSpPr txBox="1"/>
          <p:nvPr/>
        </p:nvSpPr>
        <p:spPr>
          <a:xfrm>
            <a:off x="-12993" y="5668572"/>
            <a:ext cx="2422992" cy="669414"/>
          </a:xfrm>
          <a:prstGeom prst="rect">
            <a:avLst/>
          </a:prstGeom>
          <a:noFill/>
        </p:spPr>
        <p:txBody>
          <a:bodyPr wrap="square" rtlCol="0">
            <a:spAutoFit/>
          </a:bodyPr>
          <a:lstStyle/>
          <a:p>
            <a:r>
              <a:rPr lang="en-US" sz="750" dirty="0">
                <a:latin typeface="HP Simplified" panose="020B0604020204020204" pitchFamily="34" charset="0"/>
              </a:rPr>
              <a:t>B9ZT4ET  HP NOTEBOOK </a:t>
            </a:r>
            <a:r>
              <a:rPr lang="en-US" sz="750" b="1" dirty="0">
                <a:latin typeface="HP Simplified" panose="020B0604020204020204" pitchFamily="34" charset="0"/>
              </a:rPr>
              <a:t>ELITEBOOK X G1i 14</a:t>
            </a:r>
            <a:r>
              <a:rPr lang="en-US" sz="750" dirty="0">
                <a:latin typeface="HP Simplified" panose="020B0604020204020204" pitchFamily="34" charset="0"/>
              </a:rPr>
              <a:t>, INTEL ULTRA 7-258V AI 3.7-4.8GHZ/12MB, 8 CORES, 32GB, 1TB PCIe NVMe TLC SSD, INTEL ARC GRAPHICS, 14'' WUXGA IPS TOUCH, WIN 11 PRO, 3YW, ATMOSPHERIC BLUE </a:t>
            </a:r>
          </a:p>
          <a:p>
            <a:r>
              <a:rPr lang="en-US" sz="750" dirty="0">
                <a:solidFill>
                  <a:srgbClr val="FF0000"/>
                </a:solidFill>
                <a:latin typeface="HP Simplified" panose="020B0604020204020204" pitchFamily="34" charset="0"/>
              </a:rPr>
              <a:t>2.173 €</a:t>
            </a:r>
            <a:endParaRPr lang="en-GB" sz="800" i="1" dirty="0">
              <a:solidFill>
                <a:srgbClr val="92D050"/>
              </a:solidFill>
              <a:ea typeface="Calibri" panose="020F0502020204030204" pitchFamily="34" charset="0"/>
            </a:endParaRPr>
          </a:p>
        </p:txBody>
      </p:sp>
      <p:sp>
        <p:nvSpPr>
          <p:cNvPr id="58" name="Rectangle 57">
            <a:extLst>
              <a:ext uri="{FF2B5EF4-FFF2-40B4-BE49-F238E27FC236}">
                <a16:creationId xmlns:a16="http://schemas.microsoft.com/office/drawing/2014/main" id="{B4A6BC45-9E84-46B3-45F2-B97575C2518A}"/>
              </a:ext>
            </a:extLst>
          </p:cNvPr>
          <p:cNvSpPr/>
          <p:nvPr/>
        </p:nvSpPr>
        <p:spPr>
          <a:xfrm>
            <a:off x="3169280" y="2500943"/>
            <a:ext cx="3338637" cy="523220"/>
          </a:xfrm>
          <a:prstGeom prst="rect">
            <a:avLst/>
          </a:prstGeom>
        </p:spPr>
        <p:txBody>
          <a:bodyPr wrap="square">
            <a:spAutoFit/>
          </a:bodyPr>
          <a:lstStyle/>
          <a:p>
            <a:r>
              <a:rPr lang="en-US" sz="700" dirty="0">
                <a:solidFill>
                  <a:schemeClr val="tx1">
                    <a:lumMod val="50000"/>
                    <a:lumOff val="50000"/>
                  </a:schemeClr>
                </a:solidFill>
                <a:latin typeface="HP Simplified" panose="020B0604020204020204" pitchFamily="34" charset="0"/>
              </a:rPr>
              <a:t>Bring game-changing speed and continuity for faster local LLM-based content generation with the EliteBook X G1a Next Gen AI PC—the tech visionaries’ choice for lightning-fast and secure local </a:t>
            </a:r>
            <a:r>
              <a:rPr lang="en-US" sz="700" dirty="0" err="1">
                <a:solidFill>
                  <a:schemeClr val="tx1">
                    <a:lumMod val="50000"/>
                    <a:lumOff val="50000"/>
                  </a:schemeClr>
                </a:solidFill>
                <a:latin typeface="HP Simplified" panose="020B0604020204020204" pitchFamily="34" charset="0"/>
              </a:rPr>
              <a:t>AI.Tap</a:t>
            </a:r>
            <a:r>
              <a:rPr lang="en-US" sz="700" dirty="0">
                <a:solidFill>
                  <a:schemeClr val="tx1">
                    <a:lumMod val="50000"/>
                    <a:lumOff val="50000"/>
                  </a:schemeClr>
                </a:solidFill>
                <a:latin typeface="HP Simplified" panose="020B0604020204020204" pitchFamily="34" charset="0"/>
              </a:rPr>
              <a:t> into your genius, take ideas from start to finish, and confidently share those ideas with personalized audio and video.</a:t>
            </a:r>
          </a:p>
        </p:txBody>
      </p:sp>
      <p:sp>
        <p:nvSpPr>
          <p:cNvPr id="59" name="TextBox 58">
            <a:extLst>
              <a:ext uri="{FF2B5EF4-FFF2-40B4-BE49-F238E27FC236}">
                <a16:creationId xmlns:a16="http://schemas.microsoft.com/office/drawing/2014/main" id="{368650BC-1CB9-5A08-1144-6203A0353A8F}"/>
              </a:ext>
            </a:extLst>
          </p:cNvPr>
          <p:cNvSpPr txBox="1"/>
          <p:nvPr/>
        </p:nvSpPr>
        <p:spPr>
          <a:xfrm>
            <a:off x="3189736" y="3052701"/>
            <a:ext cx="2168895" cy="669414"/>
          </a:xfrm>
          <a:prstGeom prst="rect">
            <a:avLst/>
          </a:prstGeom>
          <a:noFill/>
        </p:spPr>
        <p:txBody>
          <a:bodyPr wrap="square" rtlCol="0">
            <a:spAutoFit/>
          </a:bodyPr>
          <a:lstStyle/>
          <a:p>
            <a:r>
              <a:rPr lang="en-US" sz="750" dirty="0">
                <a:latin typeface="HP Simplified" panose="020B0604020204020204" pitchFamily="34" charset="0"/>
              </a:rPr>
              <a:t>B9ZT7ET  HP NOTEBOOK </a:t>
            </a:r>
            <a:r>
              <a:rPr lang="en-US" sz="750" b="1" dirty="0">
                <a:latin typeface="HP Simplified" panose="020B0604020204020204" pitchFamily="34" charset="0"/>
              </a:rPr>
              <a:t>ELITEBOOK X G1a 14</a:t>
            </a:r>
            <a:r>
              <a:rPr lang="en-US" sz="750" dirty="0">
                <a:latin typeface="HP Simplified" panose="020B0604020204020204" pitchFamily="34" charset="0"/>
              </a:rPr>
              <a:t>, AMD RYZEN 9 HX 375 AI 2.0-5.1GHZ/24MB, 12 CORES, 32GB, 1TB PCIe NVMe TLC SSD, AMD RADEON 890M GRAPHICS, 14'' 2.8K OLED TOUCH IPS, WIN 11 PRO, 3YW, SOFT GREY. </a:t>
            </a:r>
            <a:r>
              <a:rPr lang="en-US" sz="750" dirty="0">
                <a:solidFill>
                  <a:srgbClr val="FF0000"/>
                </a:solidFill>
                <a:latin typeface="HP Simplified" panose="020B0604020204020204" pitchFamily="34" charset="0"/>
              </a:rPr>
              <a:t>2.312 €</a:t>
            </a:r>
            <a:endParaRPr lang="en-GB" sz="800" i="1" dirty="0">
              <a:solidFill>
                <a:srgbClr val="92D050"/>
              </a:solidFill>
              <a:ea typeface="Calibri" panose="020F0502020204030204" pitchFamily="34" charset="0"/>
            </a:endParaRPr>
          </a:p>
        </p:txBody>
      </p:sp>
      <p:sp>
        <p:nvSpPr>
          <p:cNvPr id="63" name="TextBox 62">
            <a:extLst>
              <a:ext uri="{FF2B5EF4-FFF2-40B4-BE49-F238E27FC236}">
                <a16:creationId xmlns:a16="http://schemas.microsoft.com/office/drawing/2014/main" id="{87E30445-17A4-5CB9-18F9-B95140D64AC2}"/>
              </a:ext>
            </a:extLst>
          </p:cNvPr>
          <p:cNvSpPr txBox="1"/>
          <p:nvPr/>
        </p:nvSpPr>
        <p:spPr>
          <a:xfrm>
            <a:off x="3179188" y="3775030"/>
            <a:ext cx="3532686" cy="553998"/>
          </a:xfrm>
          <a:prstGeom prst="rect">
            <a:avLst/>
          </a:prstGeom>
          <a:noFill/>
        </p:spPr>
        <p:txBody>
          <a:bodyPr wrap="square" rtlCol="0">
            <a:spAutoFit/>
          </a:bodyPr>
          <a:lstStyle/>
          <a:p>
            <a:r>
              <a:rPr lang="en-US" sz="750" dirty="0">
                <a:latin typeface="HP Simplified" panose="020B0604020204020204" pitchFamily="34" charset="0"/>
              </a:rPr>
              <a:t>B9ZT8ET  HP NOTEBOOK </a:t>
            </a:r>
            <a:r>
              <a:rPr lang="en-US" sz="750" b="1" dirty="0">
                <a:latin typeface="HP Simplified" panose="020B0604020204020204" pitchFamily="34" charset="0"/>
              </a:rPr>
              <a:t>ELITEBOOK X G1a 14</a:t>
            </a:r>
            <a:r>
              <a:rPr lang="en-US" sz="750" dirty="0">
                <a:latin typeface="HP Simplified" panose="020B0604020204020204" pitchFamily="34" charset="0"/>
              </a:rPr>
              <a:t>, AMD RYZEN 9 HX 375 AI 2.0-5.1GHZ/24MB, 12 CORES, 64GB, 2TB PCIe NVMe TLC SSD, AMD RADEON 890M GRAPHICS, 14'' 2.8K OLED TOUCH 120Hz IPS, WIN 11 PRO, 3YW, SOFT GREY. </a:t>
            </a:r>
          </a:p>
          <a:p>
            <a:r>
              <a:rPr lang="en-US" sz="750" dirty="0">
                <a:solidFill>
                  <a:srgbClr val="FF0000"/>
                </a:solidFill>
                <a:latin typeface="HP Simplified" panose="020B0604020204020204" pitchFamily="34" charset="0"/>
              </a:rPr>
              <a:t>2.692 €</a:t>
            </a:r>
            <a:endParaRPr lang="en-GB" sz="800" i="1" dirty="0">
              <a:solidFill>
                <a:srgbClr val="92D050"/>
              </a:solidFill>
              <a:ea typeface="Calibri" panose="020F0502020204030204" pitchFamily="34" charset="0"/>
            </a:endParaRPr>
          </a:p>
        </p:txBody>
      </p:sp>
      <p:pic>
        <p:nvPicPr>
          <p:cNvPr id="65" name="Picture 64" descr="A computer with a colorful design on the screen&#10;&#10;AI-generated content may be incorrect.">
            <a:extLst>
              <a:ext uri="{FF2B5EF4-FFF2-40B4-BE49-F238E27FC236}">
                <a16:creationId xmlns:a16="http://schemas.microsoft.com/office/drawing/2014/main" id="{B9FE1AFD-EA1E-0B67-0955-595125648554}"/>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5339436" y="3008866"/>
            <a:ext cx="940285" cy="802283"/>
          </a:xfrm>
          <a:prstGeom prst="rect">
            <a:avLst/>
          </a:prstGeom>
        </p:spPr>
      </p:pic>
      <p:sp>
        <p:nvSpPr>
          <p:cNvPr id="19" name="Rectangle 18">
            <a:extLst>
              <a:ext uri="{FF2B5EF4-FFF2-40B4-BE49-F238E27FC236}">
                <a16:creationId xmlns:a16="http://schemas.microsoft.com/office/drawing/2014/main" id="{62340BC8-33DA-19FB-0DEE-3C7C57B64272}"/>
              </a:ext>
            </a:extLst>
          </p:cNvPr>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
        <p:nvSpPr>
          <p:cNvPr id="21" name="Rectangle 20">
            <a:extLst>
              <a:ext uri="{FF2B5EF4-FFF2-40B4-BE49-F238E27FC236}">
                <a16:creationId xmlns:a16="http://schemas.microsoft.com/office/drawing/2014/main" id="{8FDCA5F5-E0AA-8E6C-8690-7F161F8CF72F}"/>
              </a:ext>
            </a:extLst>
          </p:cNvPr>
          <p:cNvSpPr/>
          <p:nvPr/>
        </p:nvSpPr>
        <p:spPr>
          <a:xfrm>
            <a:off x="6727613" y="6470704"/>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33" name="Rectangle 32">
            <a:extLst>
              <a:ext uri="{FF2B5EF4-FFF2-40B4-BE49-F238E27FC236}">
                <a16:creationId xmlns:a16="http://schemas.microsoft.com/office/drawing/2014/main" id="{F237CE04-E3D3-7E82-5558-0E1D7FED6FBF}"/>
              </a:ext>
            </a:extLst>
          </p:cNvPr>
          <p:cNvSpPr/>
          <p:nvPr/>
        </p:nvSpPr>
        <p:spPr>
          <a:xfrm>
            <a:off x="1745633" y="441341"/>
            <a:ext cx="1612151" cy="200055"/>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Retail File July 2025 Page 5/6 </a:t>
            </a:r>
          </a:p>
        </p:txBody>
      </p:sp>
      <p:sp>
        <p:nvSpPr>
          <p:cNvPr id="36" name="Rectangle 35">
            <a:extLst>
              <a:ext uri="{FF2B5EF4-FFF2-40B4-BE49-F238E27FC236}">
                <a16:creationId xmlns:a16="http://schemas.microsoft.com/office/drawing/2014/main" id="{23E5D5FE-4549-8CE9-3F97-0FFE783C4475}"/>
              </a:ext>
            </a:extLst>
          </p:cNvPr>
          <p:cNvSpPr/>
          <p:nvPr/>
        </p:nvSpPr>
        <p:spPr>
          <a:xfrm>
            <a:off x="1731759" y="630544"/>
            <a:ext cx="1577001" cy="30777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00" dirty="0">
                <a:latin typeface="HP Simplified" panose="020B0604020204020204" pitchFamily="34" charset="0"/>
                <a:cs typeface="Arial" panose="020B0604020202020204" pitchFamily="34" charset="0"/>
              </a:rPr>
              <a:t>Promo prices are valid until 31/07 or Until Stock Last.</a:t>
            </a:r>
          </a:p>
        </p:txBody>
      </p:sp>
    </p:spTree>
    <p:extLst>
      <p:ext uri="{BB962C8B-B14F-4D97-AF65-F5344CB8AC3E}">
        <p14:creationId xmlns:p14="http://schemas.microsoft.com/office/powerpoint/2010/main" val="4223969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 name="Picture 7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889897" y="4718879"/>
            <a:ext cx="1341120" cy="993648"/>
          </a:xfrm>
          <a:prstGeom prst="rect">
            <a:avLst/>
          </a:prstGeom>
        </p:spPr>
      </p:pic>
      <p:pic>
        <p:nvPicPr>
          <p:cNvPr id="6" name="Picture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74612" y="3325020"/>
            <a:ext cx="1279111" cy="893174"/>
          </a:xfrm>
          <a:prstGeom prst="rect">
            <a:avLst/>
          </a:prstGeom>
        </p:spPr>
      </p:pic>
      <p:pic>
        <p:nvPicPr>
          <p:cNvPr id="12" name="Picture 1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2313462">
            <a:off x="6684686" y="4359085"/>
            <a:ext cx="741573" cy="288000"/>
          </a:xfrm>
          <a:prstGeom prst="rect">
            <a:avLst/>
          </a:prstGeom>
        </p:spPr>
      </p:pic>
      <p:pic>
        <p:nvPicPr>
          <p:cNvPr id="76" name="Picture 75" descr="A close up of a building&#10;&#10;Description automatically generated">
            <a:extLst>
              <a:ext uri="{FF2B5EF4-FFF2-40B4-BE49-F238E27FC236}">
                <a16:creationId xmlns:a16="http://schemas.microsoft.com/office/drawing/2014/main" id="{21C402B8-88C9-49A4-ADDA-25A3799AA08D}"/>
              </a:ext>
            </a:extLst>
          </p:cNvPr>
          <p:cNvPicPr>
            <a:picLocks noChangeAspect="1"/>
          </p:cNvPicPr>
          <p:nvPr/>
        </p:nvPicPr>
        <p:blipFill>
          <a:blip r:embed="rId6" cstate="email">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994044" y="-1223"/>
            <a:ext cx="2394983" cy="941749"/>
          </a:xfrm>
          <a:prstGeom prst="rect">
            <a:avLst/>
          </a:prstGeom>
        </p:spPr>
      </p:pic>
      <p:cxnSp>
        <p:nvCxnSpPr>
          <p:cNvPr id="51" name="Straight Connector 50"/>
          <p:cNvCxnSpPr/>
          <p:nvPr/>
        </p:nvCxnSpPr>
        <p:spPr>
          <a:xfrm>
            <a:off x="3930366" y="6339526"/>
            <a:ext cx="0" cy="504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6557521" y="6408036"/>
            <a:ext cx="0" cy="432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5" name="TextBox 84"/>
          <p:cNvSpPr txBox="1"/>
          <p:nvPr/>
        </p:nvSpPr>
        <p:spPr>
          <a:xfrm>
            <a:off x="999457" y="-2286"/>
            <a:ext cx="2200001" cy="369332"/>
          </a:xfrm>
          <a:prstGeom prst="rect">
            <a:avLst/>
          </a:prstGeom>
          <a:noFill/>
        </p:spPr>
        <p:txBody>
          <a:bodyPr wrap="square" rtlCol="0">
            <a:spAutoFit/>
          </a:bodyPr>
          <a:lstStyle/>
          <a:p>
            <a:r>
              <a:rPr lang="en-GB" sz="900" dirty="0">
                <a:latin typeface="HP Simplified" panose="020B0604020204020204" pitchFamily="34" charset="0"/>
              </a:rPr>
              <a:t>HP ZBook Workstations </a:t>
            </a:r>
          </a:p>
          <a:p>
            <a:r>
              <a:rPr lang="en-GB" sz="900" dirty="0">
                <a:latin typeface="HP Simplified" panose="020B0604020204020204" pitchFamily="34" charset="0"/>
              </a:rPr>
              <a:t>Business Notebooks</a:t>
            </a:r>
          </a:p>
        </p:txBody>
      </p:sp>
      <p:cxnSp>
        <p:nvCxnSpPr>
          <p:cNvPr id="52" name="Straight Connector 51">
            <a:extLst>
              <a:ext uri="{FF2B5EF4-FFF2-40B4-BE49-F238E27FC236}">
                <a16:creationId xmlns:a16="http://schemas.microsoft.com/office/drawing/2014/main" id="{89825233-C256-6467-2F53-F6C3C2F2CF8E}"/>
              </a:ext>
            </a:extLst>
          </p:cNvPr>
          <p:cNvCxnSpPr/>
          <p:nvPr/>
        </p:nvCxnSpPr>
        <p:spPr>
          <a:xfrm>
            <a:off x="3385449" y="908731"/>
            <a:ext cx="0" cy="5436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CE6E2C5F-3A9C-B311-0423-673692DF26CB}"/>
              </a:ext>
            </a:extLst>
          </p:cNvPr>
          <p:cNvCxnSpPr/>
          <p:nvPr/>
        </p:nvCxnSpPr>
        <p:spPr>
          <a:xfrm>
            <a:off x="6514709" y="45404"/>
            <a:ext cx="11826" cy="632631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7" name="Rectangle 76"/>
          <p:cNvSpPr/>
          <p:nvPr/>
        </p:nvSpPr>
        <p:spPr>
          <a:xfrm>
            <a:off x="8709" y="6392517"/>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P Simplified" panose="020B0604020204020204" pitchFamily="34" charset="0"/>
            </a:endParaRPr>
          </a:p>
        </p:txBody>
      </p:sp>
      <p:pic>
        <p:nvPicPr>
          <p:cNvPr id="56" name="Picture 55"/>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6642392" y="1852455"/>
            <a:ext cx="959612" cy="783265"/>
          </a:xfrm>
          <a:prstGeom prst="rect">
            <a:avLst/>
          </a:prstGeom>
        </p:spPr>
      </p:pic>
      <p:sp>
        <p:nvSpPr>
          <p:cNvPr id="58" name="Rectangle 57"/>
          <p:cNvSpPr/>
          <p:nvPr/>
        </p:nvSpPr>
        <p:spPr>
          <a:xfrm>
            <a:off x="7839708" y="1850892"/>
            <a:ext cx="1936922" cy="900246"/>
          </a:xfrm>
          <a:prstGeom prst="rect">
            <a:avLst/>
          </a:prstGeom>
        </p:spPr>
        <p:txBody>
          <a:bodyPr wrap="square">
            <a:spAutoFit/>
          </a:bodyPr>
          <a:lstStyle/>
          <a:p>
            <a:r>
              <a:rPr lang="en-US" sz="750" dirty="0">
                <a:solidFill>
                  <a:srgbClr val="000000"/>
                </a:solidFill>
                <a:latin typeface="HP Simplified" panose="020B0604020204020204" pitchFamily="34" charset="0"/>
              </a:rPr>
              <a:t>537P6B HP PRINTER ALL IN ONE INKJET </a:t>
            </a:r>
            <a:r>
              <a:rPr lang="en-US" sz="750" b="1" dirty="0">
                <a:solidFill>
                  <a:srgbClr val="000000"/>
                </a:solidFill>
                <a:latin typeface="HP Simplified" panose="020B0604020204020204" pitchFamily="34" charset="0"/>
              </a:rPr>
              <a:t>COLOR OFFICEJET PRO BUSINESS 9730e </a:t>
            </a:r>
            <a:r>
              <a:rPr lang="en-US" sz="750" dirty="0">
                <a:solidFill>
                  <a:srgbClr val="000000"/>
                </a:solidFill>
                <a:latin typeface="HP Simplified" panose="020B0604020204020204" pitchFamily="34" charset="0"/>
              </a:rPr>
              <a:t>A3, PRINT, SCAN, COPY, 22PPM(B) 18PPM(C), 1200DPI, 512MB, DC:30K, DUPLEX PRINT&amp; SCAN, ADF 35P, 2X TRAYS, USB, WIFI, LAN, 1YW, WHITE, </a:t>
            </a:r>
            <a:r>
              <a:rPr lang="en-US" sz="750" b="1" dirty="0">
                <a:solidFill>
                  <a:srgbClr val="000000"/>
                </a:solidFill>
                <a:latin typeface="HP Simplified" panose="020B0604020204020204" pitchFamily="34" charset="0"/>
              </a:rPr>
              <a:t>CASHBACK 40€ UNTIL 31/07/25 </a:t>
            </a:r>
            <a:r>
              <a:rPr lang="en-US" sz="750" b="1" dirty="0">
                <a:solidFill>
                  <a:srgbClr val="FF0000"/>
                </a:solidFill>
                <a:latin typeface="HP Simplified" panose="020B0604020204020204" pitchFamily="34" charset="0"/>
              </a:rPr>
              <a:t>277</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r>
              <a:rPr lang="en-GB" sz="700" i="1" dirty="0">
                <a:solidFill>
                  <a:srgbClr val="92D050"/>
                </a:solidFill>
                <a:ea typeface="Calibri" panose="020F0502020204030204" pitchFamily="34" charset="0"/>
              </a:rPr>
              <a:t> </a:t>
            </a:r>
            <a:r>
              <a:rPr lang="en-US" sz="700" dirty="0">
                <a:solidFill>
                  <a:srgbClr val="FF0000"/>
                </a:solidFill>
                <a:latin typeface="HP Simplified" panose="020B0604020204020204" pitchFamily="34" charset="0"/>
              </a:rPr>
              <a:t> </a:t>
            </a:r>
          </a:p>
        </p:txBody>
      </p:sp>
      <p:pic>
        <p:nvPicPr>
          <p:cNvPr id="66" name="Picture 65">
            <a:extLst>
              <a:ext uri="{FF2B5EF4-FFF2-40B4-BE49-F238E27FC236}">
                <a16:creationId xmlns:a16="http://schemas.microsoft.com/office/drawing/2014/main" id="{96692CBB-419D-7D1E-903C-10708BE89A57}"/>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2913268" y="18079"/>
            <a:ext cx="252000" cy="252000"/>
          </a:xfrm>
          <a:prstGeom prst="rect">
            <a:avLst/>
          </a:prstGeom>
        </p:spPr>
      </p:pic>
      <p:pic>
        <p:nvPicPr>
          <p:cNvPr id="96" name="Picture 8" descr="HP Designjet T630 Printer | Colyer Repropoint - Printers | Supplies |  Support">
            <a:extLst>
              <a:ext uri="{FF2B5EF4-FFF2-40B4-BE49-F238E27FC236}">
                <a16:creationId xmlns:a16="http://schemas.microsoft.com/office/drawing/2014/main" id="{C4B3BC0C-3F8B-48ED-AC45-72F572405F05}"/>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a:stretch/>
        </p:blipFill>
        <p:spPr bwMode="auto">
          <a:xfrm>
            <a:off x="3828241" y="3522360"/>
            <a:ext cx="2202891" cy="1654807"/>
          </a:xfrm>
          <a:prstGeom prst="rect">
            <a:avLst/>
          </a:prstGeom>
          <a:noFill/>
          <a:extLst>
            <a:ext uri="{909E8E84-426E-40DD-AFC4-6F175D3DCCD1}">
              <a14:hiddenFill xmlns:a14="http://schemas.microsoft.com/office/drawing/2010/main">
                <a:solidFill>
                  <a:srgbClr val="FFFFFF"/>
                </a:solidFill>
              </a14:hiddenFill>
            </a:ext>
          </a:extLst>
        </p:spPr>
      </p:pic>
      <p:sp>
        <p:nvSpPr>
          <p:cNvPr id="97" name="TextBox 96"/>
          <p:cNvSpPr txBox="1"/>
          <p:nvPr/>
        </p:nvSpPr>
        <p:spPr>
          <a:xfrm>
            <a:off x="3414726" y="5190429"/>
            <a:ext cx="3164647" cy="553998"/>
          </a:xfrm>
          <a:prstGeom prst="rect">
            <a:avLst/>
          </a:prstGeom>
          <a:noFill/>
        </p:spPr>
        <p:txBody>
          <a:bodyPr wrap="square" rtlCol="0">
            <a:spAutoFit/>
          </a:bodyPr>
          <a:lstStyle/>
          <a:p>
            <a:pPr fontAlgn="t"/>
            <a:r>
              <a:rPr lang="en-US" sz="750" dirty="0">
                <a:latin typeface="HP Simplified" panose="020B0604020204020204" pitchFamily="34" charset="0"/>
              </a:rPr>
              <a:t>5HB09D</a:t>
            </a:r>
            <a:r>
              <a:rPr lang="en-US" sz="750" dirty="0">
                <a:latin typeface="HP Simplified" panose="020B0604020204020204" pitchFamily="34" charset="0"/>
                <a:hlinkClick r:id="rId10"/>
              </a:rPr>
              <a:t> </a:t>
            </a:r>
            <a:r>
              <a:rPr lang="en-GB" sz="750" u="none" strike="noStrike" dirty="0">
                <a:effectLst/>
                <a:latin typeface="HP Simplified" panose="020B0604020204020204" pitchFamily="34" charset="0"/>
              </a:rPr>
              <a:t>HP </a:t>
            </a:r>
            <a:r>
              <a:rPr lang="en-GB" sz="750" b="1" u="none" strike="noStrike" dirty="0">
                <a:effectLst/>
                <a:latin typeface="HP Simplified" panose="020B0604020204020204" pitchFamily="34" charset="0"/>
              </a:rPr>
              <a:t>PLOTTER DESIGNJET T630 24'' A1</a:t>
            </a:r>
            <a:r>
              <a:rPr lang="en-GB" sz="750" u="none" strike="noStrike" dirty="0">
                <a:effectLst/>
                <a:latin typeface="HP Simplified" panose="020B0604020204020204" pitchFamily="34" charset="0"/>
              </a:rPr>
              <a:t>, PRINT, 30 SEC/PAGE, 76 A1 PRINTS PER HOUR, 2400 X 1200 DPI, 1GB, STAND, SHEET FEED, ROLL FEED, ADF, MEDIA BIN, AUTOMATIC CUTTER, 4 INKS, USB, WIFI, WIFI DIRECT, LAN, 1YW, </a:t>
            </a:r>
            <a:r>
              <a:rPr lang="en-US" sz="750" dirty="0">
                <a:latin typeface="HP Simplified" panose="020B0604020204020204" pitchFamily="34" charset="0"/>
              </a:rPr>
              <a:t> </a:t>
            </a:r>
            <a:r>
              <a:rPr lang="en-US" sz="750" dirty="0">
                <a:solidFill>
                  <a:srgbClr val="FF0000"/>
                </a:solidFill>
                <a:latin typeface="HP Simplified" panose="020B0604020204020204" pitchFamily="34" charset="0"/>
              </a:rPr>
              <a:t>1.330 € </a:t>
            </a:r>
          </a:p>
        </p:txBody>
      </p:sp>
      <p:sp>
        <p:nvSpPr>
          <p:cNvPr id="64" name="TextBox 63">
            <a:extLst>
              <a:ext uri="{FF2B5EF4-FFF2-40B4-BE49-F238E27FC236}">
                <a16:creationId xmlns:a16="http://schemas.microsoft.com/office/drawing/2014/main" id="{B16DFABC-5C07-1664-BDEE-D8C36B9614E9}"/>
              </a:ext>
            </a:extLst>
          </p:cNvPr>
          <p:cNvSpPr txBox="1"/>
          <p:nvPr/>
        </p:nvSpPr>
        <p:spPr>
          <a:xfrm>
            <a:off x="7298588" y="4293902"/>
            <a:ext cx="2364993" cy="307777"/>
          </a:xfrm>
          <a:prstGeom prst="rect">
            <a:avLst/>
          </a:prstGeom>
          <a:noFill/>
        </p:spPr>
        <p:txBody>
          <a:bodyPr wrap="square" rtlCol="0">
            <a:spAutoFit/>
          </a:bodyPr>
          <a:lstStyle/>
          <a:p>
            <a:pPr marL="0" algn="ctr" rtl="0" eaLnBrk="1" fontAlgn="ctr" latinLnBrk="0" hangingPunct="1">
              <a:spcBef>
                <a:spcPts val="0"/>
              </a:spcBef>
              <a:spcAft>
                <a:spcPts val="0"/>
              </a:spcAft>
            </a:pPr>
            <a:r>
              <a:rPr lang="x-none" sz="700" dirty="0">
                <a:latin typeface="HP Simplified" panose="020B0604020204020204" pitchFamily="34" charset="0"/>
              </a:rPr>
              <a:t>6UW42AA</a:t>
            </a:r>
            <a:r>
              <a:rPr lang="en-GB" sz="700" dirty="0">
                <a:latin typeface="HP Simplified" panose="020B0604020204020204" pitchFamily="34" charset="0"/>
              </a:rPr>
              <a:t> </a:t>
            </a:r>
            <a:r>
              <a:rPr lang="x-none" sz="700" dirty="0">
                <a:latin typeface="HP Simplified" panose="020B0604020204020204" pitchFamily="34" charset="0"/>
              </a:rPr>
              <a:t>HP SURE KEY CABLE LOCK FOR NOTEBOOK, PCS, THIN CLIENTS, WORKSTATION</a:t>
            </a:r>
            <a:r>
              <a:rPr lang="en-GB" sz="700" dirty="0">
                <a:latin typeface="HP Simplified" panose="020B0604020204020204" pitchFamily="34" charset="0"/>
              </a:rPr>
              <a:t>, </a:t>
            </a:r>
            <a:r>
              <a:rPr lang="en-GB" sz="700" dirty="0">
                <a:solidFill>
                  <a:srgbClr val="FF0000"/>
                </a:solidFill>
                <a:latin typeface="HP Simplified" panose="020B0604020204020204" pitchFamily="34" charset="0"/>
              </a:rPr>
              <a:t>32 €</a:t>
            </a:r>
            <a:endParaRPr lang="x-none" sz="700" dirty="0">
              <a:solidFill>
                <a:srgbClr val="FF0000"/>
              </a:solidFill>
              <a:latin typeface="HP Simplified" panose="020B0604020204020204" pitchFamily="34" charset="0"/>
            </a:endParaRPr>
          </a:p>
        </p:txBody>
      </p:sp>
      <p:cxnSp>
        <p:nvCxnSpPr>
          <p:cNvPr id="86" name="Straight Connector 85">
            <a:extLst>
              <a:ext uri="{FF2B5EF4-FFF2-40B4-BE49-F238E27FC236}">
                <a16:creationId xmlns:a16="http://schemas.microsoft.com/office/drawing/2014/main" id="{081F205B-A6F1-B2A9-FC5F-56851D2DF8E7}"/>
              </a:ext>
            </a:extLst>
          </p:cNvPr>
          <p:cNvCxnSpPr/>
          <p:nvPr/>
        </p:nvCxnSpPr>
        <p:spPr>
          <a:xfrm flipV="1">
            <a:off x="6545692" y="1815569"/>
            <a:ext cx="3276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6545692" y="1189413"/>
            <a:ext cx="2898435" cy="461665"/>
          </a:xfrm>
          <a:prstGeom prst="rect">
            <a:avLst/>
          </a:prstGeom>
        </p:spPr>
        <p:txBody>
          <a:bodyPr wrap="square">
            <a:spAutoFit/>
          </a:bodyPr>
          <a:lstStyle/>
          <a:p>
            <a:r>
              <a:rPr lang="en-GB" sz="800" dirty="0">
                <a:solidFill>
                  <a:schemeClr val="accent6"/>
                </a:solidFill>
                <a:latin typeface="HP Simplified" panose="020B0604020204020204" pitchFamily="34" charset="0"/>
              </a:rPr>
              <a:t>HP works closely with ISVs (independent software vendors) such as Autodesk to ensure that users can use their products with confidence. Tested to work and ISV certified.</a:t>
            </a:r>
            <a:endParaRPr lang="en-US" sz="800" dirty="0">
              <a:solidFill>
                <a:schemeClr val="accent6"/>
              </a:solidFill>
              <a:latin typeface="HP Simplified" panose="020B0604020204020204" pitchFamily="34" charset="0"/>
            </a:endParaRPr>
          </a:p>
        </p:txBody>
      </p:sp>
      <p:pic>
        <p:nvPicPr>
          <p:cNvPr id="1028" name="Picture 4" descr="https://valuehub.hp.com/fileadmin/images/shield.png"/>
          <p:cNvPicPr>
            <a:picLocks noChangeAspect="1" noChangeArrowheads="1"/>
          </p:cNvPicPr>
          <p:nvPr/>
        </p:nvPicPr>
        <p:blipFill>
          <a:blip r:embed="rId11" cstate="email">
            <a:extLst>
              <a:ext uri="{28A0092B-C50C-407E-A947-70E740481C1C}">
                <a14:useLocalDpi xmlns:a14="http://schemas.microsoft.com/office/drawing/2010/main"/>
              </a:ext>
            </a:extLst>
          </a:blip>
          <a:srcRect/>
          <a:stretch>
            <a:fillRect/>
          </a:stretch>
        </p:blipFill>
        <p:spPr bwMode="auto">
          <a:xfrm>
            <a:off x="9497432" y="1252360"/>
            <a:ext cx="360000" cy="360000"/>
          </a:xfrm>
          <a:prstGeom prst="rect">
            <a:avLst/>
          </a:prstGeom>
          <a:noFill/>
          <a:extLst>
            <a:ext uri="{909E8E84-426E-40DD-AFC4-6F175D3DCCD1}">
              <a14:hiddenFill xmlns:a14="http://schemas.microsoft.com/office/drawing/2010/main">
                <a:solidFill>
                  <a:srgbClr val="FFFFFF"/>
                </a:solidFill>
              </a14:hiddenFill>
            </a:ext>
          </a:extLst>
        </p:spPr>
      </p:pic>
      <p:sp>
        <p:nvSpPr>
          <p:cNvPr id="75" name="TextBox 74">
            <a:extLst>
              <a:ext uri="{FF2B5EF4-FFF2-40B4-BE49-F238E27FC236}">
                <a16:creationId xmlns:a16="http://schemas.microsoft.com/office/drawing/2014/main" id="{B855C6BB-180B-5D6C-0D04-52F734E08760}"/>
              </a:ext>
            </a:extLst>
          </p:cNvPr>
          <p:cNvSpPr txBox="1"/>
          <p:nvPr/>
        </p:nvSpPr>
        <p:spPr>
          <a:xfrm>
            <a:off x="3411119" y="5756344"/>
            <a:ext cx="3077322" cy="553998"/>
          </a:xfrm>
          <a:prstGeom prst="rect">
            <a:avLst/>
          </a:prstGeom>
          <a:noFill/>
        </p:spPr>
        <p:txBody>
          <a:bodyPr wrap="square" rtlCol="0">
            <a:spAutoFit/>
          </a:bodyPr>
          <a:lstStyle/>
          <a:p>
            <a:pPr fontAlgn="t"/>
            <a:r>
              <a:rPr lang="en-GB" sz="750" b="0" i="0" u="none" strike="noStrike" kern="1200" dirty="0">
                <a:solidFill>
                  <a:srgbClr val="000000"/>
                </a:solidFill>
                <a:effectLst/>
                <a:latin typeface="HP Simplified" panose="020B0604020204020204" pitchFamily="34" charset="0"/>
              </a:rPr>
              <a:t>5HB10D </a:t>
            </a:r>
            <a:r>
              <a:rPr lang="en-GB" sz="750" dirty="0">
                <a:latin typeface="HP Simplified" panose="020B0604020204020204" pitchFamily="34" charset="0"/>
                <a:hlinkClick r:id="rId12"/>
              </a:rPr>
              <a:t> </a:t>
            </a:r>
            <a:r>
              <a:rPr lang="en-GB" sz="750" i="0" u="none" strike="noStrike" kern="1200" dirty="0">
                <a:solidFill>
                  <a:srgbClr val="000000"/>
                </a:solidFill>
                <a:effectLst/>
                <a:latin typeface="HP Simplified" panose="020B0604020204020204" pitchFamily="34" charset="0"/>
              </a:rPr>
              <a:t>HP </a:t>
            </a:r>
            <a:r>
              <a:rPr lang="en-GB" sz="750" b="1" i="0" u="none" strike="noStrike" kern="1200" dirty="0">
                <a:solidFill>
                  <a:srgbClr val="000000"/>
                </a:solidFill>
                <a:effectLst/>
                <a:latin typeface="HP Simplified" panose="020B0604020204020204" pitchFamily="34" charset="0"/>
              </a:rPr>
              <a:t>PLOTTER DESIGNJET T650 36'' A0</a:t>
            </a:r>
            <a:r>
              <a:rPr lang="en-GB" sz="750" i="0" u="none" strike="noStrike" kern="1200" dirty="0">
                <a:solidFill>
                  <a:srgbClr val="000000"/>
                </a:solidFill>
                <a:effectLst/>
                <a:latin typeface="HP Simplified" panose="020B0604020204020204" pitchFamily="34" charset="0"/>
              </a:rPr>
              <a:t>, PRINT, 25 SEC/PAGE, 82 A1 PRINTS PER HOUR, 2400 X 1200 DPI, 1GB, STAND, SHEET FEED, ROLL FEED, ADF, MEDIA BIN, AUTOMATIC CUTTER, 4 INKS, USB, WIFI, WIFI DIRECT, LAN, 2YW</a:t>
            </a:r>
            <a:r>
              <a:rPr lang="en-GB" sz="750" dirty="0">
                <a:latin typeface="HP Simplified" panose="020B0604020204020204" pitchFamily="34" charset="0"/>
              </a:rPr>
              <a:t>, </a:t>
            </a:r>
            <a:r>
              <a:rPr lang="en-US" sz="750" dirty="0">
                <a:solidFill>
                  <a:srgbClr val="FF0000"/>
                </a:solidFill>
                <a:latin typeface="HP Simplified" panose="020B0604020204020204" pitchFamily="34" charset="0"/>
              </a:rPr>
              <a:t>2.379 </a:t>
            </a:r>
            <a:r>
              <a:rPr lang="en-GB" sz="750" b="0" i="0" u="none" strike="noStrike" kern="1200" dirty="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102" name="Rectangle 101"/>
          <p:cNvSpPr/>
          <p:nvPr/>
        </p:nvSpPr>
        <p:spPr>
          <a:xfrm>
            <a:off x="4838315" y="2465741"/>
            <a:ext cx="1735460" cy="792525"/>
          </a:xfrm>
          <a:prstGeom prst="rect">
            <a:avLst/>
          </a:prstGeom>
          <a:ln>
            <a:noFill/>
          </a:ln>
        </p:spPr>
        <p:txBody>
          <a:bodyPr wrap="square">
            <a:spAutoFit/>
          </a:bodyPr>
          <a:lstStyle/>
          <a:p>
            <a:pPr fontAlgn="t"/>
            <a:r>
              <a:rPr lang="en-US" sz="750" dirty="0">
                <a:latin typeface="HP Simplified" panose="020B0604020204020204" pitchFamily="34" charset="0"/>
              </a:rPr>
              <a:t>1A9C9AA HP MONITOR 25'' </a:t>
            </a:r>
            <a:r>
              <a:rPr lang="en-US" sz="750" b="1" dirty="0">
                <a:latin typeface="HP Simplified" panose="020B0604020204020204" pitchFamily="34" charset="0"/>
              </a:rPr>
              <a:t>Z25xs</a:t>
            </a:r>
            <a:r>
              <a:rPr lang="en-US" sz="750" dirty="0">
                <a:latin typeface="HP Simplified" panose="020B0604020204020204" pitchFamily="34" charset="0"/>
              </a:rPr>
              <a:t> </a:t>
            </a:r>
            <a:r>
              <a:rPr lang="en-US" sz="750" b="1" dirty="0">
                <a:latin typeface="HP Simplified" panose="020B0604020204020204" pitchFamily="34" charset="0"/>
              </a:rPr>
              <a:t>G3</a:t>
            </a:r>
            <a:r>
              <a:rPr lang="en-US" sz="750" dirty="0">
                <a:latin typeface="HP Simplified" panose="020B0604020204020204" pitchFamily="34" charset="0"/>
              </a:rPr>
              <a:t> BUSINESS </a:t>
            </a:r>
            <a:r>
              <a:rPr lang="en-US" sz="750" b="1" dirty="0">
                <a:latin typeface="HP Simplified" panose="020B0604020204020204" pitchFamily="34" charset="0"/>
              </a:rPr>
              <a:t>DREAMCOLOR, </a:t>
            </a:r>
            <a:r>
              <a:rPr lang="en-US" sz="750" dirty="0">
                <a:latin typeface="HP Simplified" panose="020B0604020204020204" pitchFamily="34" charset="0"/>
              </a:rPr>
              <a:t>G, IPS, QHD 2560 X 1440, 14MS, 266 NITS, ADJUSTABLE, PIVOT, SWIVEL, TILT, 3X USB, HDMI, DIPLAY PORT, USB TYPE-C, 3YW, </a:t>
            </a:r>
            <a:r>
              <a:rPr lang="en-US" sz="750" dirty="0">
                <a:solidFill>
                  <a:srgbClr val="FF0000"/>
                </a:solidFill>
                <a:latin typeface="HP Simplified" panose="020B0604020204020204" pitchFamily="34" charset="0"/>
              </a:rPr>
              <a:t>594 € </a:t>
            </a:r>
            <a:endParaRPr lang="en-US" sz="800" dirty="0">
              <a:solidFill>
                <a:srgbClr val="FF0000"/>
              </a:solidFill>
              <a:latin typeface="HP Simplified" panose="020B0604020204020204" pitchFamily="34" charset="0"/>
            </a:endParaRPr>
          </a:p>
        </p:txBody>
      </p:sp>
      <p:pic>
        <p:nvPicPr>
          <p:cNvPr id="103" name="Picture 102"/>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3502882" y="2360166"/>
            <a:ext cx="1226000" cy="964854"/>
          </a:xfrm>
          <a:prstGeom prst="rect">
            <a:avLst/>
          </a:prstGeom>
        </p:spPr>
      </p:pic>
      <p:pic>
        <p:nvPicPr>
          <p:cNvPr id="10" name="Picture 9"/>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4889" y="-3488"/>
            <a:ext cx="998933" cy="936000"/>
          </a:xfrm>
          <a:prstGeom prst="rect">
            <a:avLst/>
          </a:prstGeom>
        </p:spPr>
      </p:pic>
      <p:pic>
        <p:nvPicPr>
          <p:cNvPr id="18" name="Picture 17"/>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6530984" y="9269"/>
            <a:ext cx="3369477" cy="1008000"/>
          </a:xfrm>
          <a:prstGeom prst="rect">
            <a:avLst/>
          </a:prstGeom>
        </p:spPr>
      </p:pic>
      <p:pic>
        <p:nvPicPr>
          <p:cNvPr id="107" name="Picture 106"/>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8813425" y="3043271"/>
            <a:ext cx="926716" cy="965996"/>
          </a:xfrm>
          <a:prstGeom prst="rect">
            <a:avLst/>
          </a:prstGeom>
        </p:spPr>
      </p:pic>
      <p:sp>
        <p:nvSpPr>
          <p:cNvPr id="108" name="TextBox 107">
            <a:extLst>
              <a:ext uri="{FF2B5EF4-FFF2-40B4-BE49-F238E27FC236}">
                <a16:creationId xmlns:a16="http://schemas.microsoft.com/office/drawing/2014/main" id="{B5F60962-C7C5-7838-271D-372C08E6DC70}"/>
              </a:ext>
            </a:extLst>
          </p:cNvPr>
          <p:cNvSpPr txBox="1"/>
          <p:nvPr/>
        </p:nvSpPr>
        <p:spPr>
          <a:xfrm>
            <a:off x="6557296" y="3100927"/>
            <a:ext cx="2041809" cy="784830"/>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1PV65A</a:t>
            </a:r>
            <a:r>
              <a:rPr lang="en-GB" sz="750" dirty="0">
                <a:solidFill>
                  <a:srgbClr val="000000"/>
                </a:solidFill>
                <a:latin typeface="HP Simplified" panose="020B0604020204020204" pitchFamily="34" charset="0"/>
                <a:hlinkClick r:id="rId17"/>
              </a:rPr>
              <a:t>  </a:t>
            </a:r>
            <a:r>
              <a:rPr lang="en-GB" sz="750" dirty="0">
                <a:solidFill>
                  <a:srgbClr val="000000"/>
                </a:solidFill>
                <a:latin typeface="HP Simplified" panose="020B0604020204020204" pitchFamily="34" charset="0"/>
              </a:rPr>
              <a:t>HP PRINTER</a:t>
            </a:r>
            <a:r>
              <a:rPr lang="en-GB" sz="750" i="0" u="none" strike="noStrike" kern="1200" dirty="0">
                <a:solidFill>
                  <a:srgbClr val="000000"/>
                </a:solidFill>
                <a:effectLst/>
                <a:latin typeface="HP Simplified" panose="020B0604020204020204" pitchFamily="34" charset="0"/>
              </a:rPr>
              <a:t> </a:t>
            </a:r>
            <a:r>
              <a:rPr lang="en-GB" sz="750" b="1" i="0" u="none" strike="noStrike" kern="1200" dirty="0">
                <a:solidFill>
                  <a:srgbClr val="000000"/>
                </a:solidFill>
                <a:effectLst/>
                <a:latin typeface="HP Simplified" panose="020B0604020204020204" pitchFamily="34" charset="0"/>
              </a:rPr>
              <a:t>ALL IN ONE LASER MONOCHROME ENTERPRISE M528F </a:t>
            </a:r>
            <a:r>
              <a:rPr lang="en-GB" sz="750" b="0" i="0" u="none" strike="noStrike" kern="1200" dirty="0">
                <a:solidFill>
                  <a:srgbClr val="000000"/>
                </a:solidFill>
                <a:effectLst/>
                <a:latin typeface="HP Simplified" panose="020B0604020204020204" pitchFamily="34" charset="0"/>
              </a:rPr>
              <a:t>A4, PRINT, SCAN, COPY, FAX, 43PPM, 1200 DPI, 1.25GB, DC:150K, DUPLEX , ADF 100 SHEETS, 2X TRAYS, No OF USERS: 5-15, USB, LAN, 1YW - </a:t>
            </a:r>
            <a:r>
              <a:rPr lang="en-GB" sz="750" b="1" i="0" u="none" strike="noStrike" kern="1200" dirty="0">
                <a:solidFill>
                  <a:srgbClr val="000000"/>
                </a:solidFill>
                <a:effectLst/>
                <a:latin typeface="HP Simplified" panose="020B0604020204020204" pitchFamily="34" charset="0"/>
              </a:rPr>
              <a:t>GET 3YW FREE EXT, </a:t>
            </a:r>
            <a:r>
              <a:rPr lang="en-US" sz="750" dirty="0">
                <a:solidFill>
                  <a:srgbClr val="FF0000"/>
                </a:solidFill>
                <a:latin typeface="HP Simplified" panose="020B0604020204020204" pitchFamily="34" charset="0"/>
              </a:rPr>
              <a:t>1,779 </a:t>
            </a:r>
            <a:r>
              <a:rPr lang="en-GB" sz="750" b="0" i="0" u="none" strike="noStrike" kern="1200" dirty="0">
                <a:solidFill>
                  <a:srgbClr val="FF0000"/>
                </a:solidFill>
                <a:effectLst/>
                <a:latin typeface="HP Simplified" panose="020B0604020204020204" pitchFamily="34" charset="0"/>
              </a:rPr>
              <a:t>€</a:t>
            </a:r>
            <a:endParaRPr lang="x-none" sz="750" dirty="0">
              <a:latin typeface="HP Simplified" panose="020B0604020204020204" pitchFamily="34" charset="0"/>
            </a:endParaRPr>
          </a:p>
        </p:txBody>
      </p:sp>
      <p:sp>
        <p:nvSpPr>
          <p:cNvPr id="83" name="TextBox 82">
            <a:extLst>
              <a:ext uri="{FF2B5EF4-FFF2-40B4-BE49-F238E27FC236}">
                <a16:creationId xmlns:a16="http://schemas.microsoft.com/office/drawing/2014/main" id="{F840BE8A-B30B-EDCA-1D99-5D16FB964F31}"/>
              </a:ext>
            </a:extLst>
          </p:cNvPr>
          <p:cNvSpPr txBox="1"/>
          <p:nvPr/>
        </p:nvSpPr>
        <p:spPr>
          <a:xfrm>
            <a:off x="1509286" y="3340138"/>
            <a:ext cx="1973655" cy="954107"/>
          </a:xfrm>
          <a:prstGeom prst="rect">
            <a:avLst/>
          </a:prstGeom>
          <a:noFill/>
        </p:spPr>
        <p:txBody>
          <a:bodyPr wrap="square" rtlCol="0">
            <a:spAutoFit/>
          </a:bodyPr>
          <a:lstStyle/>
          <a:p>
            <a:pPr>
              <a:spcBef>
                <a:spcPct val="0"/>
              </a:spcBef>
            </a:pPr>
            <a:r>
              <a:rPr lang="en-US" sz="800" dirty="0">
                <a:latin typeface="HP Simplified" panose="020B0604020204020204" pitchFamily="34" charset="0"/>
              </a:rPr>
              <a:t>98M82ET HP NOTEBOOK </a:t>
            </a:r>
            <a:r>
              <a:rPr lang="en-US" sz="800" b="1" dirty="0">
                <a:latin typeface="HP Simplified" panose="020B0604020204020204" pitchFamily="34" charset="0"/>
              </a:rPr>
              <a:t>ZBOOK WORKSTATION FIREFLY 16 G11</a:t>
            </a:r>
            <a:r>
              <a:rPr lang="en-US" sz="800" dirty="0">
                <a:latin typeface="HP Simplified" panose="020B0604020204020204" pitchFamily="34" charset="0"/>
              </a:rPr>
              <a:t>, INTEL ULTRA 7-155H AI 3.8-4.8GHz/24MB, 16 CORES, 32GB, 512GB PCIe NVMe SSD, NVIDIA RTX A500 4GB, 16'' WUXGA IPS, IR CAM, FINGERPRINT SENSOR, WIN 11 PRO, 3YW </a:t>
            </a:r>
            <a:r>
              <a:rPr lang="en-US" sz="800" dirty="0">
                <a:solidFill>
                  <a:srgbClr val="FF0000"/>
                </a:solidFill>
                <a:latin typeface="HP Simplified" panose="020B0604020204020204" pitchFamily="34" charset="0"/>
              </a:rPr>
              <a:t>2.112 </a:t>
            </a:r>
            <a:r>
              <a:rPr lang="en-US" altLang="en-US" sz="800" dirty="0">
                <a:solidFill>
                  <a:srgbClr val="FF0000"/>
                </a:solidFill>
                <a:latin typeface="HP Simplified" panose="020B0604020204020204" pitchFamily="34" charset="0"/>
              </a:rPr>
              <a:t>€ </a:t>
            </a:r>
            <a:endParaRPr lang="en-US" sz="800" dirty="0">
              <a:solidFill>
                <a:srgbClr val="FF0000"/>
              </a:solidFill>
              <a:latin typeface="HP Simplified" panose="020B0604020204020204" pitchFamily="34" charset="0"/>
            </a:endParaRPr>
          </a:p>
        </p:txBody>
      </p:sp>
      <p:sp>
        <p:nvSpPr>
          <p:cNvPr id="16" name="Rectangle 15"/>
          <p:cNvSpPr/>
          <p:nvPr/>
        </p:nvSpPr>
        <p:spPr>
          <a:xfrm>
            <a:off x="72177" y="1011830"/>
            <a:ext cx="2244525" cy="215444"/>
          </a:xfrm>
          <a:prstGeom prst="rect">
            <a:avLst/>
          </a:prstGeom>
        </p:spPr>
        <p:txBody>
          <a:bodyPr wrap="none">
            <a:spAutoFit/>
          </a:bodyPr>
          <a:lstStyle/>
          <a:p>
            <a:r>
              <a:rPr lang="en-GB" sz="800" dirty="0">
                <a:solidFill>
                  <a:schemeClr val="accent4">
                    <a:lumMod val="75000"/>
                  </a:schemeClr>
                </a:solidFill>
                <a:latin typeface="HP Simplified" panose="020B0604020204020204" pitchFamily="34" charset="0"/>
              </a:rPr>
              <a:t>HP ZBook Power 16</a:t>
            </a:r>
            <a:r>
              <a:rPr lang="el-GR" sz="800" dirty="0">
                <a:solidFill>
                  <a:schemeClr val="accent4">
                    <a:lumMod val="75000"/>
                  </a:schemeClr>
                </a:solidFill>
                <a:latin typeface="HP Simplified" panose="020B0604020204020204" pitchFamily="34" charset="0"/>
              </a:rPr>
              <a:t>’’</a:t>
            </a:r>
            <a:r>
              <a:rPr lang="en-GB" sz="800" dirty="0">
                <a:solidFill>
                  <a:schemeClr val="accent4">
                    <a:lumMod val="75000"/>
                  </a:schemeClr>
                </a:solidFill>
                <a:latin typeface="HP Simplified" panose="020B0604020204020204" pitchFamily="34" charset="0"/>
              </a:rPr>
              <a:t> G11 Mobile Workstation PC </a:t>
            </a:r>
            <a:endParaRPr lang="en-US" dirty="0"/>
          </a:p>
        </p:txBody>
      </p:sp>
      <p:sp>
        <p:nvSpPr>
          <p:cNvPr id="7" name="Rectangle 6"/>
          <p:cNvSpPr/>
          <p:nvPr/>
        </p:nvSpPr>
        <p:spPr>
          <a:xfrm>
            <a:off x="96841" y="1224322"/>
            <a:ext cx="3114302" cy="523220"/>
          </a:xfrm>
          <a:prstGeom prst="rect">
            <a:avLst/>
          </a:prstGeom>
        </p:spPr>
        <p:txBody>
          <a:bodyPr wrap="square">
            <a:spAutoFit/>
          </a:bodyPr>
          <a:lstStyle/>
          <a:p>
            <a:pPr algn="just"/>
            <a:r>
              <a:rPr lang="en-US" sz="700" dirty="0">
                <a:solidFill>
                  <a:schemeClr val="bg1">
                    <a:lumMod val="50000"/>
                  </a:schemeClr>
                </a:solidFill>
                <a:latin typeface="HP Simplified" panose="020B0604020204020204" pitchFamily="34" charset="0"/>
              </a:rPr>
              <a:t>Upgrade to professional ZBook performance and security at an unbelievably affordable price. Power up your productivity on this durable yet premium device—delivering enhanced collaboration features and pro-grade components to run pro software apps for CAD, 3D concepting, modeling, rendering and more.</a:t>
            </a:r>
          </a:p>
        </p:txBody>
      </p:sp>
      <p:pic>
        <p:nvPicPr>
          <p:cNvPr id="60" name="Picture 59"/>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5113435" y="161371"/>
            <a:ext cx="1291601" cy="941285"/>
          </a:xfrm>
          <a:prstGeom prst="rect">
            <a:avLst/>
          </a:prstGeom>
        </p:spPr>
      </p:pic>
      <p:sp>
        <p:nvSpPr>
          <p:cNvPr id="61" name="Rectangle 60"/>
          <p:cNvSpPr/>
          <p:nvPr/>
        </p:nvSpPr>
        <p:spPr>
          <a:xfrm>
            <a:off x="3382052" y="198799"/>
            <a:ext cx="1865525" cy="561692"/>
          </a:xfrm>
          <a:prstGeom prst="rect">
            <a:avLst/>
          </a:prstGeom>
        </p:spPr>
        <p:txBody>
          <a:bodyPr wrap="square">
            <a:spAutoFit/>
          </a:bodyPr>
          <a:lstStyle/>
          <a:p>
            <a:r>
              <a:rPr lang="en-US" sz="750" dirty="0">
                <a:latin typeface="HP Simplified" panose="020B0604020204020204" pitchFamily="34" charset="0"/>
              </a:rPr>
              <a:t>9U5C1AA HP MONITOR 23.8'', </a:t>
            </a:r>
            <a:r>
              <a:rPr lang="en-US" sz="750" b="1" dirty="0">
                <a:latin typeface="HP Simplified" panose="020B0604020204020204" pitchFamily="34" charset="0"/>
              </a:rPr>
              <a:t>S3 PRO 324PV </a:t>
            </a:r>
            <a:r>
              <a:rPr lang="en-US" sz="750" dirty="0">
                <a:latin typeface="HP Simplified" panose="020B0604020204020204" pitchFamily="34" charset="0"/>
              </a:rPr>
              <a:t>BUSINESS, VA, FHD 1920 X 1080, 5MS, 100Hz, 250 NITS, ANTIGLARE, TILT, VGA, HDMI, 3YW, BLACK, </a:t>
            </a:r>
            <a:r>
              <a:rPr lang="en-US" sz="750" dirty="0">
                <a:solidFill>
                  <a:srgbClr val="FF0000"/>
                </a:solidFill>
                <a:latin typeface="HP Simplified" panose="020B0604020204020204" pitchFamily="34" charset="0"/>
              </a:rPr>
              <a:t>125 €</a:t>
            </a:r>
            <a:r>
              <a:rPr lang="en-US" sz="800" dirty="0">
                <a:solidFill>
                  <a:srgbClr val="FF0000"/>
                </a:solidFill>
                <a:latin typeface="HP Simplified" panose="020B0604020204020204" pitchFamily="34" charset="0"/>
              </a:rPr>
              <a:t> </a:t>
            </a:r>
          </a:p>
        </p:txBody>
      </p:sp>
      <p:cxnSp>
        <p:nvCxnSpPr>
          <p:cNvPr id="67" name="Straight Connector 66">
            <a:extLst>
              <a:ext uri="{FF2B5EF4-FFF2-40B4-BE49-F238E27FC236}">
                <a16:creationId xmlns:a16="http://schemas.microsoft.com/office/drawing/2014/main" id="{908557B5-7FF9-0C1D-29F3-3F2A6A665CD7}"/>
              </a:ext>
            </a:extLst>
          </p:cNvPr>
          <p:cNvCxnSpPr/>
          <p:nvPr/>
        </p:nvCxnSpPr>
        <p:spPr>
          <a:xfrm flipV="1">
            <a:off x="3412637" y="2272034"/>
            <a:ext cx="3024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E4CBFC1-B8B3-023D-1212-7F1C9F52741B}"/>
              </a:ext>
            </a:extLst>
          </p:cNvPr>
          <p:cNvCxnSpPr/>
          <p:nvPr/>
        </p:nvCxnSpPr>
        <p:spPr>
          <a:xfrm flipV="1">
            <a:off x="6581432" y="4147786"/>
            <a:ext cx="3276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EAF11D5F-167D-B130-124B-9AB5DB2E9DE2}"/>
              </a:ext>
            </a:extLst>
          </p:cNvPr>
          <p:cNvSpPr/>
          <p:nvPr/>
        </p:nvSpPr>
        <p:spPr>
          <a:xfrm>
            <a:off x="3412637" y="1247296"/>
            <a:ext cx="1645186" cy="907941"/>
          </a:xfrm>
          <a:prstGeom prst="rect">
            <a:avLst/>
          </a:prstGeom>
        </p:spPr>
        <p:txBody>
          <a:bodyPr wrap="square">
            <a:spAutoFit/>
          </a:bodyPr>
          <a:lstStyle/>
          <a:p>
            <a:r>
              <a:rPr lang="en-US" sz="750" dirty="0">
                <a:latin typeface="HP Simplified" panose="020B0604020204020204" pitchFamily="34" charset="0"/>
              </a:rPr>
              <a:t>9E0G5AA HP MONITOR 27'' </a:t>
            </a:r>
            <a:r>
              <a:rPr lang="en-US" sz="750" b="1" dirty="0">
                <a:latin typeface="HP Simplified" panose="020B0604020204020204" pitchFamily="34" charset="0"/>
              </a:rPr>
              <a:t>S5 PRO 527PU BUSINESS</a:t>
            </a:r>
            <a:r>
              <a:rPr lang="en-US" sz="750" dirty="0">
                <a:latin typeface="HP Simplified" panose="020B0604020204020204" pitchFamily="34" charset="0"/>
              </a:rPr>
              <a:t>, E, IPS, QHD, 2560 X 1440 100Hz, 5MS, RJ-45, USB-C 100W POWER DELIVERY, HEIGHT ADJUSTABLE, TILT, SWIVEL, PIVOT, HDMI, DISPLAY PORT, 3YW BLACK/SILVER, </a:t>
            </a:r>
            <a:r>
              <a:rPr lang="en-US" sz="750" dirty="0">
                <a:solidFill>
                  <a:srgbClr val="FF0000"/>
                </a:solidFill>
                <a:latin typeface="HP Simplified" panose="020B0604020204020204" pitchFamily="34" charset="0"/>
              </a:rPr>
              <a:t>344 €</a:t>
            </a:r>
            <a:r>
              <a:rPr lang="en-US" sz="800" dirty="0">
                <a:solidFill>
                  <a:srgbClr val="FF0000"/>
                </a:solidFill>
                <a:latin typeface="HP Simplified" panose="020B0604020204020204" pitchFamily="34" charset="0"/>
              </a:rPr>
              <a:t> </a:t>
            </a:r>
          </a:p>
        </p:txBody>
      </p:sp>
      <p:pic>
        <p:nvPicPr>
          <p:cNvPr id="13" name="Picture 12" descr="A computer monitor with a colorful wave on the screen&#10;&#10;AI-generated content may be incorrect.">
            <a:extLst>
              <a:ext uri="{FF2B5EF4-FFF2-40B4-BE49-F238E27FC236}">
                <a16:creationId xmlns:a16="http://schemas.microsoft.com/office/drawing/2014/main" id="{64F817C0-EDA3-4F62-6020-656B60F309E1}"/>
              </a:ext>
            </a:extLst>
          </p:cNvPr>
          <p:cNvPicPr>
            <a:picLocks noChangeAspect="1"/>
          </p:cNvPicPr>
          <p:nvPr/>
        </p:nvPicPr>
        <p:blipFill>
          <a:blip r:embed="rId19" cstate="email">
            <a:extLst>
              <a:ext uri="{28A0092B-C50C-407E-A947-70E740481C1C}">
                <a14:useLocalDpi xmlns:a14="http://schemas.microsoft.com/office/drawing/2010/main"/>
              </a:ext>
            </a:extLst>
          </a:blip>
          <a:stretch>
            <a:fillRect/>
          </a:stretch>
        </p:blipFill>
        <p:spPr>
          <a:xfrm>
            <a:off x="5099256" y="1201057"/>
            <a:ext cx="1279111" cy="912537"/>
          </a:xfrm>
          <a:prstGeom prst="rect">
            <a:avLst/>
          </a:prstGeom>
        </p:spPr>
      </p:pic>
      <p:sp>
        <p:nvSpPr>
          <p:cNvPr id="27" name="TextBox 22">
            <a:extLst>
              <a:ext uri="{FF2B5EF4-FFF2-40B4-BE49-F238E27FC236}">
                <a16:creationId xmlns:a16="http://schemas.microsoft.com/office/drawing/2014/main" id="{70404E2D-2144-60B7-8A79-D2E148AC3CD8}"/>
              </a:ext>
            </a:extLst>
          </p:cNvPr>
          <p:cNvSpPr txBox="1">
            <a:spLocks noChangeArrowheads="1"/>
          </p:cNvSpPr>
          <p:nvPr/>
        </p:nvSpPr>
        <p:spPr bwMode="auto">
          <a:xfrm>
            <a:off x="125204" y="4767905"/>
            <a:ext cx="1617464"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None/>
            </a:pPr>
            <a:r>
              <a:rPr lang="en-US" sz="800" dirty="0">
                <a:latin typeface="HP Simplified" panose="020B0604020204020204" pitchFamily="34" charset="0"/>
              </a:rPr>
              <a:t>A3YT4ET</a:t>
            </a:r>
            <a:r>
              <a:rPr lang="el-GR" sz="800" dirty="0">
                <a:latin typeface="HP Simplified" panose="020B0604020204020204" pitchFamily="34" charset="0"/>
              </a:rPr>
              <a:t> </a:t>
            </a:r>
            <a:r>
              <a:rPr lang="en-US" sz="800" dirty="0">
                <a:latin typeface="HP Simplified" panose="020B0604020204020204" pitchFamily="34" charset="0"/>
              </a:rPr>
              <a:t> HP NOTEBOOK </a:t>
            </a:r>
            <a:r>
              <a:rPr lang="en-US" sz="800" b="1" dirty="0">
                <a:latin typeface="HP Simplified" panose="020B0604020204020204" pitchFamily="34" charset="0"/>
              </a:rPr>
              <a:t>ZBOOK WORKSTATION POWER 16 G11</a:t>
            </a:r>
            <a:r>
              <a:rPr lang="en-US" sz="800" dirty="0">
                <a:latin typeface="HP Simplified" panose="020B0604020204020204" pitchFamily="34" charset="0"/>
              </a:rPr>
              <a:t>, INTEL ULTRA 9-185H 3.8-5.1GHz/24MB, 16 CORES, 32GB (1x 32GB), 1TB PCIe NVMe TLC SSD, NVIDIA RTX 1000 ADA 6GB, 16'' WUXGA, WIN 11 PRO HIGH END, 3YW </a:t>
            </a:r>
            <a:r>
              <a:rPr lang="en-US" sz="800" dirty="0">
                <a:solidFill>
                  <a:srgbClr val="FF0000"/>
                </a:solidFill>
                <a:latin typeface="HP Simplified" panose="020B0604020204020204" pitchFamily="34" charset="0"/>
              </a:rPr>
              <a:t>2.893 </a:t>
            </a:r>
            <a:r>
              <a:rPr lang="el-GR" sz="800" dirty="0">
                <a:solidFill>
                  <a:srgbClr val="FF0000"/>
                </a:solidFill>
                <a:latin typeface="HP Simplified" panose="020B0604020204020204" pitchFamily="34" charset="0"/>
              </a:rPr>
              <a:t>€</a:t>
            </a:r>
            <a:endParaRPr lang="en-US" sz="800" dirty="0">
              <a:solidFill>
                <a:srgbClr val="FF0000"/>
              </a:solidFill>
              <a:latin typeface="HP Simplified" panose="020B0604020204020204" pitchFamily="34" charset="0"/>
            </a:endParaRPr>
          </a:p>
        </p:txBody>
      </p:sp>
      <p:cxnSp>
        <p:nvCxnSpPr>
          <p:cNvPr id="29" name="Straight Connector 28">
            <a:extLst>
              <a:ext uri="{FF2B5EF4-FFF2-40B4-BE49-F238E27FC236}">
                <a16:creationId xmlns:a16="http://schemas.microsoft.com/office/drawing/2014/main" id="{A8B68A07-9620-5601-14A8-3DC0D4CC1C52}"/>
              </a:ext>
            </a:extLst>
          </p:cNvPr>
          <p:cNvCxnSpPr>
            <a:cxnSpLocks/>
          </p:cNvCxnSpPr>
          <p:nvPr/>
        </p:nvCxnSpPr>
        <p:spPr>
          <a:xfrm>
            <a:off x="3389027" y="3429000"/>
            <a:ext cx="309381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31" name="Picture 30"/>
          <p:cNvPicPr>
            <a:picLocks noChangeAspect="1"/>
          </p:cNvPicPr>
          <p:nvPr/>
        </p:nvPicPr>
        <p:blipFill>
          <a:blip r:embed="rId20" cstate="email">
            <a:extLst>
              <a:ext uri="{28A0092B-C50C-407E-A947-70E740481C1C}">
                <a14:useLocalDpi xmlns:a14="http://schemas.microsoft.com/office/drawing/2010/main"/>
              </a:ext>
            </a:extLst>
          </a:blip>
          <a:stretch>
            <a:fillRect/>
          </a:stretch>
        </p:blipFill>
        <p:spPr>
          <a:xfrm>
            <a:off x="8826316" y="4816325"/>
            <a:ext cx="728948" cy="337561"/>
          </a:xfrm>
          <a:prstGeom prst="rect">
            <a:avLst/>
          </a:prstGeom>
        </p:spPr>
      </p:pic>
      <p:sp>
        <p:nvSpPr>
          <p:cNvPr id="65" name="Rectangle 64"/>
          <p:cNvSpPr>
            <a:spLocks noChangeArrowheads="1"/>
          </p:cNvSpPr>
          <p:nvPr/>
        </p:nvSpPr>
        <p:spPr bwMode="auto">
          <a:xfrm>
            <a:off x="8729340" y="5105683"/>
            <a:ext cx="124049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fontAlgn="ctr" hangingPunct="1"/>
            <a:r>
              <a:rPr lang="en-GB" altLang="en-US" sz="700" dirty="0">
                <a:latin typeface="HP Simplified" panose="020B0604020204020204" pitchFamily="34" charset="0"/>
              </a:rPr>
              <a:t>6CR71AA  HP MOUSE </a:t>
            </a:r>
            <a:r>
              <a:rPr lang="en-US" altLang="en-US" sz="700" dirty="0">
                <a:latin typeface="HP Simplified" panose="020B0604020204020204" pitchFamily="34" charset="0"/>
              </a:rPr>
              <a:t>WIRELESS,  BLACK </a:t>
            </a:r>
            <a:r>
              <a:rPr lang="en-GB" altLang="en-US" sz="700" dirty="0">
                <a:solidFill>
                  <a:srgbClr val="FF0000"/>
                </a:solidFill>
                <a:latin typeface="HP Simplified" panose="020B0604020204020204" pitchFamily="34" charset="0"/>
              </a:rPr>
              <a:t>26 €</a:t>
            </a:r>
            <a:endParaRPr lang="en-US" altLang="en-US" sz="700" dirty="0">
              <a:solidFill>
                <a:srgbClr val="FF0000"/>
              </a:solidFill>
              <a:latin typeface="HP Simplified" panose="020B0604020204020204" pitchFamily="34" charset="0"/>
            </a:endParaRPr>
          </a:p>
        </p:txBody>
      </p:sp>
      <p:sp>
        <p:nvSpPr>
          <p:cNvPr id="32" name="TextBox 31">
            <a:extLst>
              <a:ext uri="{FF2B5EF4-FFF2-40B4-BE49-F238E27FC236}">
                <a16:creationId xmlns:a16="http://schemas.microsoft.com/office/drawing/2014/main" id="{9B3D4002-FDCC-FDED-DEEB-D33805C2402C}"/>
              </a:ext>
            </a:extLst>
          </p:cNvPr>
          <p:cNvSpPr txBox="1"/>
          <p:nvPr/>
        </p:nvSpPr>
        <p:spPr>
          <a:xfrm>
            <a:off x="8674455" y="5613166"/>
            <a:ext cx="1227501" cy="307777"/>
          </a:xfrm>
          <a:prstGeom prst="rect">
            <a:avLst/>
          </a:prstGeom>
          <a:noFill/>
        </p:spPr>
        <p:txBody>
          <a:bodyPr wrap="square" rtlCol="0">
            <a:spAutoFit/>
          </a:bodyPr>
          <a:lstStyle/>
          <a:p>
            <a:pPr marL="0" rtl="0" eaLnBrk="1" fontAlgn="ctr" latinLnBrk="0" hangingPunct="1">
              <a:spcBef>
                <a:spcPts val="0"/>
              </a:spcBef>
              <a:spcAft>
                <a:spcPts val="0"/>
              </a:spcAft>
            </a:pPr>
            <a:r>
              <a:rPr lang="x-none" sz="700" i="0" u="none" strike="noStrike" kern="1200" dirty="0">
                <a:effectLst/>
                <a:latin typeface="HP Simplified" panose="020B0604020204020204" pitchFamily="34" charset="0"/>
              </a:rPr>
              <a:t>6CR72AA</a:t>
            </a:r>
            <a:r>
              <a:rPr lang="en-GB" sz="700" dirty="0">
                <a:latin typeface="HP Simplified" panose="020B0604020204020204" pitchFamily="34" charset="0"/>
              </a:rPr>
              <a:t> </a:t>
            </a:r>
            <a:r>
              <a:rPr lang="x-none" sz="700" i="0" u="none" strike="noStrike" kern="1200" dirty="0">
                <a:effectLst/>
                <a:latin typeface="HP Simplified" panose="020B0604020204020204" pitchFamily="34" charset="0"/>
              </a:rPr>
              <a:t>HP MOUSE WIRELESS,  SILVER</a:t>
            </a:r>
            <a:r>
              <a:rPr lang="en-GB" sz="700" i="0" u="none" strike="noStrike" kern="1200" dirty="0">
                <a:effectLst/>
                <a:latin typeface="HP Simplified" panose="020B0604020204020204" pitchFamily="34" charset="0"/>
              </a:rPr>
              <a:t>, </a:t>
            </a:r>
            <a:r>
              <a:rPr lang="en-GB" sz="700" dirty="0">
                <a:solidFill>
                  <a:srgbClr val="FF0000"/>
                </a:solidFill>
                <a:latin typeface="HP Simplified" panose="020B0604020204020204" pitchFamily="34" charset="0"/>
              </a:rPr>
              <a:t>25</a:t>
            </a:r>
            <a:r>
              <a:rPr lang="en-GB" sz="700" i="0" u="none" strike="noStrike" kern="1200" dirty="0">
                <a:solidFill>
                  <a:srgbClr val="FF0000"/>
                </a:solidFill>
                <a:effectLst/>
                <a:latin typeface="HP Simplified" panose="020B0604020204020204" pitchFamily="34" charset="0"/>
              </a:rPr>
              <a:t> €</a:t>
            </a:r>
            <a:endParaRPr lang="x-none" sz="700" i="0" u="none" strike="noStrike" dirty="0">
              <a:solidFill>
                <a:srgbClr val="FF0000"/>
              </a:solidFill>
              <a:effectLst/>
              <a:latin typeface="HP Simplified" panose="020B0604020204020204" pitchFamily="34" charset="0"/>
            </a:endParaRPr>
          </a:p>
        </p:txBody>
      </p:sp>
      <p:pic>
        <p:nvPicPr>
          <p:cNvPr id="33" name="Picture 32"/>
          <p:cNvPicPr>
            <a:picLocks noChangeAspect="1"/>
          </p:cNvPicPr>
          <p:nvPr/>
        </p:nvPicPr>
        <p:blipFill>
          <a:blip r:embed="rId21" cstate="email">
            <a:extLst>
              <a:ext uri="{28A0092B-C50C-407E-A947-70E740481C1C}">
                <a14:useLocalDpi xmlns:a14="http://schemas.microsoft.com/office/drawing/2010/main"/>
              </a:ext>
            </a:extLst>
          </a:blip>
          <a:stretch>
            <a:fillRect/>
          </a:stretch>
        </p:blipFill>
        <p:spPr>
          <a:xfrm>
            <a:off x="8865917" y="5379091"/>
            <a:ext cx="571998" cy="273434"/>
          </a:xfrm>
          <a:prstGeom prst="rect">
            <a:avLst/>
          </a:prstGeom>
        </p:spPr>
      </p:pic>
      <p:pic>
        <p:nvPicPr>
          <p:cNvPr id="62" name="Picture 61" descr="A picture containing accessory, case, bag&#10;&#10;Description automatically generated">
            <a:extLst>
              <a:ext uri="{FF2B5EF4-FFF2-40B4-BE49-F238E27FC236}">
                <a16:creationId xmlns:a16="http://schemas.microsoft.com/office/drawing/2014/main" id="{7A5A3695-6B87-3A02-FAB1-3EB731DFE76A}"/>
              </a:ext>
            </a:extLst>
          </p:cNvPr>
          <p:cNvPicPr>
            <a:picLocks noChangeAspect="1"/>
          </p:cNvPicPr>
          <p:nvPr/>
        </p:nvPicPr>
        <p:blipFill>
          <a:blip r:embed="rId22" cstate="email">
            <a:extLst>
              <a:ext uri="{28A0092B-C50C-407E-A947-70E740481C1C}">
                <a14:useLocalDpi xmlns:a14="http://schemas.microsoft.com/office/drawing/2010/main"/>
              </a:ext>
            </a:extLst>
          </a:blip>
          <a:stretch>
            <a:fillRect/>
          </a:stretch>
        </p:blipFill>
        <p:spPr>
          <a:xfrm>
            <a:off x="7708438" y="4813249"/>
            <a:ext cx="775352" cy="638050"/>
          </a:xfrm>
          <a:prstGeom prst="rect">
            <a:avLst/>
          </a:prstGeom>
        </p:spPr>
      </p:pic>
      <p:sp>
        <p:nvSpPr>
          <p:cNvPr id="69" name="TextBox 68">
            <a:extLst>
              <a:ext uri="{FF2B5EF4-FFF2-40B4-BE49-F238E27FC236}">
                <a16:creationId xmlns:a16="http://schemas.microsoft.com/office/drawing/2014/main" id="{94596D9D-C7CA-4E30-86D3-2BD34B02352F}"/>
              </a:ext>
            </a:extLst>
          </p:cNvPr>
          <p:cNvSpPr txBox="1"/>
          <p:nvPr/>
        </p:nvSpPr>
        <p:spPr>
          <a:xfrm>
            <a:off x="7628395" y="5429378"/>
            <a:ext cx="957252" cy="438582"/>
          </a:xfrm>
          <a:prstGeom prst="rect">
            <a:avLst/>
          </a:prstGeom>
          <a:noFill/>
        </p:spPr>
        <p:txBody>
          <a:bodyPr wrap="square" rtlCol="0">
            <a:spAutoFit/>
          </a:bodyPr>
          <a:lstStyle/>
          <a:p>
            <a:pPr marL="0" algn="ctr" rtl="0" eaLnBrk="1" fontAlgn="t" latinLnBrk="0" hangingPunct="1">
              <a:spcBef>
                <a:spcPts val="0"/>
              </a:spcBef>
              <a:spcAft>
                <a:spcPts val="0"/>
              </a:spcAft>
            </a:pPr>
            <a:r>
              <a:rPr lang="en-GB" sz="750" b="0" i="0" u="none" strike="noStrike" kern="1200" dirty="0">
                <a:solidFill>
                  <a:srgbClr val="000000"/>
                </a:solidFill>
                <a:effectLst/>
                <a:latin typeface="HP Simplified" panose="020B0604020204020204" pitchFamily="34" charset="0"/>
              </a:rPr>
              <a:t>3E2P1AA</a:t>
            </a:r>
            <a:r>
              <a:rPr lang="en-GB" sz="750" dirty="0">
                <a:latin typeface="HP Simplified" panose="020B0604020204020204" pitchFamily="34" charset="0"/>
              </a:rPr>
              <a:t> </a:t>
            </a:r>
            <a:r>
              <a:rPr lang="en-GB" sz="750" b="0" i="0" u="none" strike="noStrike" kern="1200" dirty="0">
                <a:solidFill>
                  <a:srgbClr val="000000"/>
                </a:solidFill>
                <a:effectLst/>
                <a:latin typeface="HP Simplified" panose="020B0604020204020204" pitchFamily="34" charset="0"/>
              </a:rPr>
              <a:t>HP CARRY CASE TOPLOAD 17.3‘’, </a:t>
            </a:r>
            <a:r>
              <a:rPr lang="en-GB" sz="750" dirty="0">
                <a:solidFill>
                  <a:srgbClr val="FF0000"/>
                </a:solidFill>
                <a:latin typeface="HP Simplified" panose="020B0604020204020204" pitchFamily="34" charset="0"/>
              </a:rPr>
              <a:t>37</a:t>
            </a:r>
            <a:r>
              <a:rPr lang="en-GB" sz="750" b="0" i="0" u="none" strike="noStrike" kern="1200" dirty="0">
                <a:solidFill>
                  <a:srgbClr val="FF0000"/>
                </a:solidFill>
                <a:effectLst/>
                <a:latin typeface="HP Simplified" panose="020B0604020204020204" pitchFamily="34" charset="0"/>
              </a:rPr>
              <a:t> €</a:t>
            </a:r>
            <a:endParaRPr lang="en-US" sz="800" i="1" dirty="0">
              <a:solidFill>
                <a:srgbClr val="92D050"/>
              </a:solidFill>
              <a:latin typeface="Calibri" panose="020F0502020204030204" pitchFamily="34" charset="0"/>
              <a:ea typeface="Calibri" panose="020F0502020204030204" pitchFamily="34" charset="0"/>
            </a:endParaRPr>
          </a:p>
        </p:txBody>
      </p:sp>
      <p:sp>
        <p:nvSpPr>
          <p:cNvPr id="34" name="TextBox 33">
            <a:extLst>
              <a:ext uri="{FF2B5EF4-FFF2-40B4-BE49-F238E27FC236}">
                <a16:creationId xmlns:a16="http://schemas.microsoft.com/office/drawing/2014/main" id="{F9A720A7-6C01-86E7-0C4E-CAC89D96A024}"/>
              </a:ext>
            </a:extLst>
          </p:cNvPr>
          <p:cNvSpPr txBox="1"/>
          <p:nvPr/>
        </p:nvSpPr>
        <p:spPr>
          <a:xfrm>
            <a:off x="6545692" y="5463332"/>
            <a:ext cx="1162746" cy="438582"/>
          </a:xfrm>
          <a:prstGeom prst="rect">
            <a:avLst/>
          </a:prstGeom>
          <a:noFill/>
        </p:spPr>
        <p:txBody>
          <a:bodyPr wrap="square" rtlCol="0">
            <a:spAutoFit/>
          </a:bodyPr>
          <a:lstStyle/>
          <a:p>
            <a:pPr marL="0" algn="ctr" rtl="0" eaLnBrk="1" fontAlgn="t" latinLnBrk="0" hangingPunct="1">
              <a:spcBef>
                <a:spcPts val="0"/>
              </a:spcBef>
              <a:spcAft>
                <a:spcPts val="0"/>
              </a:spcAft>
            </a:pPr>
            <a:r>
              <a:rPr lang="en-GB" sz="750" b="0" i="0" u="none" strike="noStrike" kern="1200" dirty="0">
                <a:solidFill>
                  <a:srgbClr val="000000"/>
                </a:solidFill>
                <a:effectLst/>
                <a:latin typeface="HP Simplified" panose="020B0604020204020204" pitchFamily="34" charset="0"/>
              </a:rPr>
              <a:t>500S7AA</a:t>
            </a:r>
            <a:r>
              <a:rPr lang="en-GB" sz="750" dirty="0">
                <a:latin typeface="HP Simplified" panose="020B0604020204020204" pitchFamily="34" charset="0"/>
              </a:rPr>
              <a:t> </a:t>
            </a:r>
            <a:r>
              <a:rPr lang="en-US" sz="750" b="0" i="0" u="none" strike="noStrike" kern="1200" dirty="0">
                <a:solidFill>
                  <a:srgbClr val="000000"/>
                </a:solidFill>
                <a:effectLst/>
                <a:latin typeface="HP Simplified" panose="020B0604020204020204" pitchFamily="34" charset="0"/>
              </a:rPr>
              <a:t>HP CARRY CASE PROFESSIONAL TOPLOAD 15.6‘’, </a:t>
            </a:r>
            <a:r>
              <a:rPr lang="en-GB" sz="750" dirty="0">
                <a:solidFill>
                  <a:srgbClr val="FF0000"/>
                </a:solidFill>
                <a:latin typeface="HP Simplified" panose="020B0604020204020204" pitchFamily="34" charset="0"/>
              </a:rPr>
              <a:t>37</a:t>
            </a:r>
            <a:r>
              <a:rPr lang="en-US" sz="750" dirty="0">
                <a:solidFill>
                  <a:srgbClr val="FF0000"/>
                </a:solidFill>
                <a:latin typeface="HP Simplified" panose="020B0604020204020204" pitchFamily="34" charset="0"/>
              </a:rPr>
              <a:t> </a:t>
            </a:r>
            <a:r>
              <a:rPr lang="en-GB" sz="750" b="0" i="0" u="none" strike="noStrike" kern="1200" dirty="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pic>
        <p:nvPicPr>
          <p:cNvPr id="35" name="Picture 34" descr="A black bag with a strap&#10;&#10;AI-generated content may be incorrect.">
            <a:extLst>
              <a:ext uri="{FF2B5EF4-FFF2-40B4-BE49-F238E27FC236}">
                <a16:creationId xmlns:a16="http://schemas.microsoft.com/office/drawing/2014/main" id="{01734B19-8A57-F069-53E8-970F77A5C62B}"/>
              </a:ext>
            </a:extLst>
          </p:cNvPr>
          <p:cNvPicPr>
            <a:picLocks noChangeAspect="1"/>
          </p:cNvPicPr>
          <p:nvPr/>
        </p:nvPicPr>
        <p:blipFill>
          <a:blip r:embed="rId23" cstate="email">
            <a:extLst>
              <a:ext uri="{28A0092B-C50C-407E-A947-70E740481C1C}">
                <a14:useLocalDpi xmlns:a14="http://schemas.microsoft.com/office/drawing/2010/main"/>
              </a:ext>
            </a:extLst>
          </a:blip>
          <a:stretch>
            <a:fillRect/>
          </a:stretch>
        </p:blipFill>
        <p:spPr>
          <a:xfrm>
            <a:off x="6660424" y="4810525"/>
            <a:ext cx="780490" cy="629809"/>
          </a:xfrm>
          <a:prstGeom prst="rect">
            <a:avLst/>
          </a:prstGeom>
        </p:spPr>
      </p:pic>
      <p:sp>
        <p:nvSpPr>
          <p:cNvPr id="3" name="TextBox 2">
            <a:extLst>
              <a:ext uri="{FF2B5EF4-FFF2-40B4-BE49-F238E27FC236}">
                <a16:creationId xmlns:a16="http://schemas.microsoft.com/office/drawing/2014/main" id="{0DA9928B-5C0E-B978-576C-79E19C008F6B}"/>
              </a:ext>
            </a:extLst>
          </p:cNvPr>
          <p:cNvSpPr txBox="1"/>
          <p:nvPr/>
        </p:nvSpPr>
        <p:spPr>
          <a:xfrm>
            <a:off x="65513" y="1959642"/>
            <a:ext cx="1973655" cy="954107"/>
          </a:xfrm>
          <a:prstGeom prst="rect">
            <a:avLst/>
          </a:prstGeom>
          <a:noFill/>
        </p:spPr>
        <p:txBody>
          <a:bodyPr wrap="square" rtlCol="0">
            <a:spAutoFit/>
          </a:bodyPr>
          <a:lstStyle/>
          <a:p>
            <a:pPr>
              <a:spcBef>
                <a:spcPct val="0"/>
              </a:spcBef>
            </a:pPr>
            <a:r>
              <a:rPr lang="en-US" sz="800" dirty="0">
                <a:latin typeface="HP Simplified" panose="020B0604020204020204" pitchFamily="34" charset="0"/>
              </a:rPr>
              <a:t>8T0S8EA HP NOTEBOOK </a:t>
            </a:r>
            <a:r>
              <a:rPr lang="en-US" sz="800" b="1" dirty="0">
                <a:latin typeface="HP Simplified" panose="020B0604020204020204" pitchFamily="34" charset="0"/>
              </a:rPr>
              <a:t>ZBOOK WORKSTATION FIREFLY 16 G11</a:t>
            </a:r>
            <a:r>
              <a:rPr lang="en-US" sz="800" dirty="0">
                <a:latin typeface="HP Simplified" panose="020B0604020204020204" pitchFamily="34" charset="0"/>
              </a:rPr>
              <a:t>, INTEL ULTRA 7-155H AI 3.8-4.8GHz/24MB, 16 CORES, 32GB, 512GB PCIe NVMe SSD, NVIDIA RTX A500 4GB, 16'' WUXGA IPS, IR CAM, FINGERPRINT SENSOR, WIN 11 PRO, 3YW </a:t>
            </a:r>
            <a:r>
              <a:rPr lang="en-US" sz="800" dirty="0">
                <a:solidFill>
                  <a:srgbClr val="FF0000"/>
                </a:solidFill>
                <a:latin typeface="HP Simplified" panose="020B0604020204020204" pitchFamily="34" charset="0"/>
              </a:rPr>
              <a:t>2.014 </a:t>
            </a:r>
            <a:r>
              <a:rPr lang="en-US" altLang="en-US" sz="800" dirty="0">
                <a:solidFill>
                  <a:srgbClr val="FF0000"/>
                </a:solidFill>
                <a:latin typeface="HP Simplified" panose="020B0604020204020204" pitchFamily="34" charset="0"/>
              </a:rPr>
              <a:t>€ </a:t>
            </a:r>
            <a:endParaRPr lang="en-US" sz="800" dirty="0">
              <a:solidFill>
                <a:srgbClr val="FF0000"/>
              </a:solidFill>
              <a:latin typeface="HP Simplified" panose="020B0604020204020204" pitchFamily="34" charset="0"/>
            </a:endParaRPr>
          </a:p>
        </p:txBody>
      </p:sp>
      <p:pic>
        <p:nvPicPr>
          <p:cNvPr id="11" name="Picture 10">
            <a:extLst>
              <a:ext uri="{FF2B5EF4-FFF2-40B4-BE49-F238E27FC236}">
                <a16:creationId xmlns:a16="http://schemas.microsoft.com/office/drawing/2014/main" id="{70F6258E-DCD5-4C60-39F5-C513C0E14B42}"/>
              </a:ext>
            </a:extLst>
          </p:cNvPr>
          <p:cNvPicPr>
            <a:picLocks noChangeAspect="1"/>
          </p:cNvPicPr>
          <p:nvPr/>
        </p:nvPicPr>
        <p:blipFill>
          <a:blip r:embed="rId24" cstate="email">
            <a:extLst>
              <a:ext uri="{BEBA8EAE-BF5A-486C-A8C5-ECC9F3942E4B}">
                <a14:imgProps xmlns:a14="http://schemas.microsoft.com/office/drawing/2010/main">
                  <a14:imgLayer r:embed="rId25">
                    <a14:imgEffect>
                      <a14:backgroundRemoval t="6070" b="90096" l="3310" r="98109">
                        <a14:foregroundMark x1="16312" y1="71885" x2="9220" y2="88179"/>
                        <a14:foregroundMark x1="5910" y1="89457" x2="3310" y2="90415"/>
                        <a14:foregroundMark x1="93144" y1="84984" x2="98109" y2="90415"/>
                        <a14:foregroundMark x1="17494" y1="7029" x2="34752" y2="6070"/>
                        <a14:foregroundMark x1="34752" y1="6070" x2="85106" y2="8946"/>
                        <a14:foregroundMark x1="86761" y1="70288" x2="91253" y2="80831"/>
                      </a14:backgroundRemoval>
                    </a14:imgEffect>
                  </a14:imgLayer>
                </a14:imgProps>
              </a:ext>
              <a:ext uri="{28A0092B-C50C-407E-A947-70E740481C1C}">
                <a14:useLocalDpi xmlns:a14="http://schemas.microsoft.com/office/drawing/2010/main"/>
              </a:ext>
            </a:extLst>
          </a:blip>
          <a:stretch>
            <a:fillRect/>
          </a:stretch>
        </p:blipFill>
        <p:spPr>
          <a:xfrm>
            <a:off x="1890067" y="1999965"/>
            <a:ext cx="1340779" cy="992113"/>
          </a:xfrm>
          <a:prstGeom prst="rect">
            <a:avLst/>
          </a:prstGeom>
        </p:spPr>
      </p:pic>
      <p:cxnSp>
        <p:nvCxnSpPr>
          <p:cNvPr id="17" name="Straight Connector 16">
            <a:extLst>
              <a:ext uri="{FF2B5EF4-FFF2-40B4-BE49-F238E27FC236}">
                <a16:creationId xmlns:a16="http://schemas.microsoft.com/office/drawing/2014/main" id="{40D3FA17-E497-DB56-EACE-53EAE9E94118}"/>
              </a:ext>
            </a:extLst>
          </p:cNvPr>
          <p:cNvCxnSpPr/>
          <p:nvPr/>
        </p:nvCxnSpPr>
        <p:spPr>
          <a:xfrm flipV="1">
            <a:off x="6545692" y="6066842"/>
            <a:ext cx="3276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90098906-BC72-CBE3-A980-33393DCBFF30}"/>
              </a:ext>
            </a:extLst>
          </p:cNvPr>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
        <p:nvSpPr>
          <p:cNvPr id="5" name="Rectangle 4">
            <a:extLst>
              <a:ext uri="{FF2B5EF4-FFF2-40B4-BE49-F238E27FC236}">
                <a16:creationId xmlns:a16="http://schemas.microsoft.com/office/drawing/2014/main" id="{BCAD03A2-C04E-C68A-3EDB-51832B4DE5B1}"/>
              </a:ext>
            </a:extLst>
          </p:cNvPr>
          <p:cNvSpPr/>
          <p:nvPr/>
        </p:nvSpPr>
        <p:spPr>
          <a:xfrm>
            <a:off x="6727613" y="6470704"/>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19" name="Rectangle 18">
            <a:extLst>
              <a:ext uri="{FF2B5EF4-FFF2-40B4-BE49-F238E27FC236}">
                <a16:creationId xmlns:a16="http://schemas.microsoft.com/office/drawing/2014/main" id="{53CDB896-EF4E-1190-E4C6-1F2BE557DA8B}"/>
              </a:ext>
            </a:extLst>
          </p:cNvPr>
          <p:cNvSpPr/>
          <p:nvPr/>
        </p:nvSpPr>
        <p:spPr>
          <a:xfrm>
            <a:off x="999225" y="432066"/>
            <a:ext cx="1612151" cy="200055"/>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Retail File July 2025 Page 6/6 </a:t>
            </a:r>
          </a:p>
        </p:txBody>
      </p:sp>
      <p:sp>
        <p:nvSpPr>
          <p:cNvPr id="20" name="Rectangle 19">
            <a:extLst>
              <a:ext uri="{FF2B5EF4-FFF2-40B4-BE49-F238E27FC236}">
                <a16:creationId xmlns:a16="http://schemas.microsoft.com/office/drawing/2014/main" id="{477763C7-EC08-5D9E-C4C8-7F2CF0EFA249}"/>
              </a:ext>
            </a:extLst>
          </p:cNvPr>
          <p:cNvSpPr/>
          <p:nvPr/>
        </p:nvSpPr>
        <p:spPr>
          <a:xfrm>
            <a:off x="985351" y="621269"/>
            <a:ext cx="1577001" cy="30777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00" dirty="0">
                <a:latin typeface="HP Simplified" panose="020B0604020204020204" pitchFamily="34" charset="0"/>
                <a:cs typeface="Arial" panose="020B0604020202020204" pitchFamily="34" charset="0"/>
              </a:rPr>
              <a:t>Promo prices are valid until 31/07 or Until Stock Last.</a:t>
            </a:r>
          </a:p>
        </p:txBody>
      </p:sp>
    </p:spTree>
    <p:extLst>
      <p:ext uri="{BB962C8B-B14F-4D97-AF65-F5344CB8AC3E}">
        <p14:creationId xmlns:p14="http://schemas.microsoft.com/office/powerpoint/2010/main" val="35902472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a:solidFill>
            <a:schemeClr val="bg1">
              <a:lumMod val="8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A4ECEE0F6996647B077F6DDCDD24DFB" ma:contentTypeVersion="3" ma:contentTypeDescription="Create a new document." ma:contentTypeScope="" ma:versionID="029d1a8a7e286d853e5f55784a20d09a">
  <xsd:schema xmlns:xsd="http://www.w3.org/2001/XMLSchema" xmlns:xs="http://www.w3.org/2001/XMLSchema" xmlns:p="http://schemas.microsoft.com/office/2006/metadata/properties" xmlns:ns3="9f3e7c73-dddf-42d6-810b-782bb279f98c" targetNamespace="http://schemas.microsoft.com/office/2006/metadata/properties" ma:root="true" ma:fieldsID="82a5b24a637ff45018b0873a5b1e64d4" ns3:_="">
    <xsd:import namespace="9f3e7c73-dddf-42d6-810b-782bb279f98c"/>
    <xsd:element name="properties">
      <xsd:complexType>
        <xsd:sequence>
          <xsd:element name="documentManagement">
            <xsd:complexType>
              <xsd:all>
                <xsd:element ref="ns3:MediaServiceMetadata" minOccurs="0"/>
                <xsd:element ref="ns3:MediaServiceFastMetadata"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3e7c73-dddf-42d6-810b-782bb279f9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A40401C-559C-49B3-B13B-5516497EF03D}">
  <ds:schemaRefs>
    <ds:schemaRef ds:uri="http://schemas.microsoft.com/sharepoint/v3/contenttype/forms"/>
  </ds:schemaRefs>
</ds:datastoreItem>
</file>

<file path=customXml/itemProps2.xml><?xml version="1.0" encoding="utf-8"?>
<ds:datastoreItem xmlns:ds="http://schemas.openxmlformats.org/officeDocument/2006/customXml" ds:itemID="{AFC8E535-DE25-4BBB-9F10-C501C770A8B7}">
  <ds:schemaRefs>
    <ds:schemaRef ds:uri="http://schemas.microsoft.com/office/2006/documentManagement/types"/>
    <ds:schemaRef ds:uri="http://www.w3.org/XML/1998/namespace"/>
    <ds:schemaRef ds:uri="http://schemas.microsoft.com/office/infopath/2007/PartnerControls"/>
    <ds:schemaRef ds:uri="http://purl.org/dc/elements/1.1/"/>
    <ds:schemaRef ds:uri="http://purl.org/dc/terms/"/>
    <ds:schemaRef ds:uri="http://schemas.openxmlformats.org/package/2006/metadata/core-properties"/>
    <ds:schemaRef ds:uri="9f3e7c73-dddf-42d6-810b-782bb279f98c"/>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20DAF9A0-9222-4778-829B-6B65FC4DF9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f3e7c73-dddf-42d6-810b-782bb279f9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52104</TotalTime>
  <Words>6616</Words>
  <Application>Microsoft Office PowerPoint</Application>
  <PresentationFormat>A4 Paper (210x297 mm)</PresentationFormat>
  <Paragraphs>210</Paragraphs>
  <Slides>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HP Simplified</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Michalis Michael</dc:creator>
  <cp:lastModifiedBy>Kiki Kalivioti</cp:lastModifiedBy>
  <cp:revision>9250</cp:revision>
  <cp:lastPrinted>2025-03-26T10:27:47Z</cp:lastPrinted>
  <dcterms:created xsi:type="dcterms:W3CDTF">2017-11-28T09:42:49Z</dcterms:created>
  <dcterms:modified xsi:type="dcterms:W3CDTF">2025-06-27T13:33:00Z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0x0101003A4ECEE0F6996647B077F6DDCDD24DFB</vt:lpwstr>
  </property>
</Properties>
</file>