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166"/>
    <a:srgbClr val="FFFFFF"/>
    <a:srgbClr val="E72626"/>
    <a:srgbClr val="E1251A"/>
    <a:srgbClr val="F2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DE9483-D01B-4E63-BD7B-99E96A85190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273929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E9483-D01B-4E63-BD7B-99E96A85190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323355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E9483-D01B-4E63-BD7B-99E96A85190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337113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E9483-D01B-4E63-BD7B-99E96A85190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245303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E9483-D01B-4E63-BD7B-99E96A85190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82272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DE9483-D01B-4E63-BD7B-99E96A85190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193663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DE9483-D01B-4E63-BD7B-99E96A85190A}" type="datetimeFigureOut">
              <a:rPr lang="en-GB" smtClean="0"/>
              <a:t>11/07/2025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11230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DE9483-D01B-4E63-BD7B-99E96A85190A}" type="datetimeFigureOut">
              <a:rPr lang="en-GB" smtClean="0"/>
              <a:t>11/07/2025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159996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E9483-D01B-4E63-BD7B-99E96A85190A}" type="datetimeFigureOut">
              <a:rPr lang="en-GB" smtClean="0"/>
              <a:t>11/07/2025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163900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DE9483-D01B-4E63-BD7B-99E96A85190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38558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DE9483-D01B-4E63-BD7B-99E96A85190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866EBF-5060-4E3F-8DBC-087F874C46DB}" type="slidenum">
              <a:rPr lang="en-GB" smtClean="0"/>
              <a:t>‹#›</a:t>
            </a:fld>
            <a:endParaRPr lang="en-GB"/>
          </a:p>
        </p:txBody>
      </p:sp>
    </p:spTree>
    <p:extLst>
      <p:ext uri="{BB962C8B-B14F-4D97-AF65-F5344CB8AC3E}">
        <p14:creationId xmlns:p14="http://schemas.microsoft.com/office/powerpoint/2010/main" val="325825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E9483-D01B-4E63-BD7B-99E96A85190A}" type="datetimeFigureOut">
              <a:rPr lang="en-GB" smtClean="0"/>
              <a:t>11/07/2025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66EBF-5060-4E3F-8DBC-087F874C46DB}" type="slidenum">
              <a:rPr lang="en-GB" smtClean="0"/>
              <a:t>‹#›</a:t>
            </a:fld>
            <a:endParaRPr lang="en-GB"/>
          </a:p>
        </p:txBody>
      </p:sp>
    </p:spTree>
    <p:extLst>
      <p:ext uri="{BB962C8B-B14F-4D97-AF65-F5344CB8AC3E}">
        <p14:creationId xmlns:p14="http://schemas.microsoft.com/office/powerpoint/2010/main" val="1096883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3" Type="http://schemas.openxmlformats.org/officeDocument/2006/relationships/image" Target="../media/image4.JPG"/><Relationship Id="rId7" Type="http://schemas.openxmlformats.org/officeDocument/2006/relationships/image" Target="../media/image8.jpeg"/><Relationship Id="rId12"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g"/><Relationship Id="rId3" Type="http://schemas.openxmlformats.org/officeDocument/2006/relationships/image" Target="../media/image35.jpeg"/><Relationship Id="rId7" Type="http://schemas.openxmlformats.org/officeDocument/2006/relationships/image" Target="../media/image38.jpeg"/><Relationship Id="rId12" Type="http://schemas.openxmlformats.org/officeDocument/2006/relationships/image" Target="../media/image43.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g"/><Relationship Id="rId10" Type="http://schemas.openxmlformats.org/officeDocument/2006/relationships/image" Target="../media/image41.jpg"/><Relationship Id="rId4" Type="http://schemas.openxmlformats.org/officeDocument/2006/relationships/image" Target="../media/image3.JPG"/><Relationship Id="rId9" Type="http://schemas.openxmlformats.org/officeDocument/2006/relationships/image" Target="../media/image40.jpeg"/><Relationship Id="rId14" Type="http://schemas.openxmlformats.org/officeDocument/2006/relationships/image" Target="../media/image45.jpg"/></Relationships>
</file>

<file path=ppt/slides/_rels/slide7.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eg"/><Relationship Id="rId7" Type="http://schemas.openxmlformats.org/officeDocument/2006/relationships/image" Target="../media/image5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0.jpg"/><Relationship Id="rId11" Type="http://schemas.openxmlformats.org/officeDocument/2006/relationships/image" Target="../media/image55.jpg"/><Relationship Id="rId5" Type="http://schemas.openxmlformats.org/officeDocument/2006/relationships/image" Target="../media/image49.JPG"/><Relationship Id="rId10" Type="http://schemas.openxmlformats.org/officeDocument/2006/relationships/image" Target="../media/image54.jpg"/><Relationship Id="rId4" Type="http://schemas.openxmlformats.org/officeDocument/2006/relationships/image" Target="../media/image48.JPG"/><Relationship Id="rId9" Type="http://schemas.openxmlformats.org/officeDocument/2006/relationships/image" Target="../media/image53.jpg"/></Relationships>
</file>

<file path=ppt/slides/_rels/slide8.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jpg"/><Relationship Id="rId12" Type="http://schemas.openxmlformats.org/officeDocument/2006/relationships/image" Target="../media/image65.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9.jpg"/><Relationship Id="rId11" Type="http://schemas.openxmlformats.org/officeDocument/2006/relationships/image" Target="../media/image64.jpg"/><Relationship Id="rId5" Type="http://schemas.openxmlformats.org/officeDocument/2006/relationships/image" Target="../media/image58.jpg"/><Relationship Id="rId10" Type="http://schemas.openxmlformats.org/officeDocument/2006/relationships/image" Target="../media/image63.jpg"/><Relationship Id="rId4" Type="http://schemas.openxmlformats.org/officeDocument/2006/relationships/image" Target="../media/image57.jpg"/><Relationship Id="rId9" Type="http://schemas.openxmlformats.org/officeDocument/2006/relationships/image" Target="../media/image6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87038"/>
            <a:ext cx="9906002" cy="4131556"/>
          </a:xfrm>
          <a:prstGeom prst="rect">
            <a:avLst/>
          </a:prstGeom>
        </p:spPr>
      </p:pic>
      <p:sp>
        <p:nvSpPr>
          <p:cNvPr id="2" name="Rectangle 1"/>
          <p:cNvSpPr/>
          <p:nvPr/>
        </p:nvSpPr>
        <p:spPr>
          <a:xfrm>
            <a:off x="16476" y="2726724"/>
            <a:ext cx="9889524" cy="800627"/>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flipH="1">
            <a:off x="4470671" y="-4479740"/>
            <a:ext cx="964656" cy="9906002"/>
          </a:xfrm>
          <a:prstGeom prst="rect">
            <a:avLst/>
          </a:prstGeom>
          <a:gradFill flip="none" rotWithShape="1">
            <a:gsLst>
              <a:gs pos="100000">
                <a:srgbClr val="2B2F30"/>
              </a:gs>
              <a:gs pos="100000">
                <a:schemeClr val="bg1">
                  <a:lumMod val="50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1" r="2509" b="1967"/>
          <a:stretch/>
        </p:blipFill>
        <p:spPr>
          <a:xfrm>
            <a:off x="-2" y="-18137"/>
            <a:ext cx="454243" cy="1362166"/>
          </a:xfrm>
          <a:prstGeom prst="rect">
            <a:avLst/>
          </a:prstGeom>
        </p:spPr>
      </p:pic>
      <p:sp>
        <p:nvSpPr>
          <p:cNvPr id="7" name="TextBox 18"/>
          <p:cNvSpPr txBox="1"/>
          <p:nvPr/>
        </p:nvSpPr>
        <p:spPr>
          <a:xfrm>
            <a:off x="8699157" y="715062"/>
            <a:ext cx="1186248"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Retail File July 2025</a:t>
            </a:r>
          </a:p>
        </p:txBody>
      </p:sp>
      <p:sp>
        <p:nvSpPr>
          <p:cNvPr id="8" name="Rectangle 7"/>
          <p:cNvSpPr/>
          <p:nvPr/>
        </p:nvSpPr>
        <p:spPr>
          <a:xfrm rot="5400000" flipH="1">
            <a:off x="4470671" y="889065"/>
            <a:ext cx="964656" cy="9906002"/>
          </a:xfrm>
          <a:prstGeom prst="rect">
            <a:avLst/>
          </a:prstGeom>
          <a:gradFill flip="none" rotWithShape="1">
            <a:gsLst>
              <a:gs pos="100000">
                <a:srgbClr val="2B2F30"/>
              </a:gs>
              <a:gs pos="100000">
                <a:schemeClr val="bg1">
                  <a:lumMod val="50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78017" y="5662128"/>
            <a:ext cx="4749963" cy="338554"/>
          </a:xfrm>
          <a:prstGeom prst="rect">
            <a:avLst/>
          </a:prstGeom>
          <a:noFill/>
        </p:spPr>
        <p:txBody>
          <a:bodyPr wrap="square" rtlCol="0">
            <a:spAutoFit/>
          </a:bodyPr>
          <a:lstStyle/>
          <a:p>
            <a:pPr algn="r"/>
            <a:r>
              <a:rPr lang="en-US" sz="1600" b="1" dirty="0">
                <a:solidFill>
                  <a:schemeClr val="bg1"/>
                </a:solidFill>
              </a:rPr>
              <a:t>Special Offers are valid until 29.08 or until stock lasts.</a:t>
            </a:r>
          </a:p>
        </p:txBody>
      </p:sp>
      <p:sp>
        <p:nvSpPr>
          <p:cNvPr id="11" name="Rectangle 10"/>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61796" y="2634799"/>
            <a:ext cx="4782406" cy="892552"/>
          </a:xfrm>
          <a:prstGeom prst="rect">
            <a:avLst/>
          </a:prstGeom>
          <a:noFill/>
        </p:spPr>
        <p:txBody>
          <a:bodyPr wrap="square" lIns="91440" tIns="45720" rIns="91440" bIns="45720">
            <a:spAutoFit/>
          </a:bodyPr>
          <a:lstStyle/>
          <a:p>
            <a:pPr algn="ctr"/>
            <a:r>
              <a:rPr lang="en-US" sz="3200" b="1" cap="none" spc="0" dirty="0">
                <a:ln w="0"/>
                <a:solidFill>
                  <a:schemeClr val="bg1"/>
                </a:solidFill>
                <a:effectLst>
                  <a:outerShdw blurRad="38100" dist="19050" dir="2700000" algn="tl" rotWithShape="0">
                    <a:schemeClr val="dk1">
                      <a:alpha val="40000"/>
                    </a:schemeClr>
                  </a:outerShdw>
                </a:effectLst>
              </a:rPr>
              <a:t>Lenovo</a:t>
            </a:r>
          </a:p>
          <a:p>
            <a:pPr algn="ctr"/>
            <a:r>
              <a:rPr lang="en-US" sz="2000" b="1" cap="none" spc="0" dirty="0">
                <a:ln w="0"/>
                <a:solidFill>
                  <a:schemeClr val="bg1"/>
                </a:solidFill>
                <a:effectLst>
                  <a:outerShdw blurRad="38100" dist="19050" dir="2700000" algn="tl" rotWithShape="0">
                    <a:schemeClr val="dk1">
                      <a:alpha val="40000"/>
                    </a:schemeClr>
                  </a:outerShdw>
                </a:effectLst>
              </a:rPr>
              <a:t>Business PCs, Monitors and Notebooks</a:t>
            </a:r>
          </a:p>
        </p:txBody>
      </p:sp>
      <p:sp>
        <p:nvSpPr>
          <p:cNvPr id="3" name="Rectangle 2">
            <a:extLst>
              <a:ext uri="{FF2B5EF4-FFF2-40B4-BE49-F238E27FC236}">
                <a16:creationId xmlns:a16="http://schemas.microsoft.com/office/drawing/2014/main" id="{2957BE82-2F21-580D-F50E-F37281B7E3B5}"/>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17" name="Rectangle 16">
            <a:extLst>
              <a:ext uri="{FF2B5EF4-FFF2-40B4-BE49-F238E27FC236}">
                <a16:creationId xmlns:a16="http://schemas.microsoft.com/office/drawing/2014/main" id="{AD194C83-8CA1-62FE-5A27-248C200C0CC6}"/>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229818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p:cNvGraphicFramePr>
            <a:graphicFrameLocks noGrp="1"/>
          </p:cNvGraphicFramePr>
          <p:nvPr>
            <p:extLst>
              <p:ext uri="{D42A27DB-BD31-4B8C-83A1-F6EECF244321}">
                <p14:modId xmlns:p14="http://schemas.microsoft.com/office/powerpoint/2010/main" val="1912846753"/>
              </p:ext>
            </p:extLst>
          </p:nvPr>
        </p:nvGraphicFramePr>
        <p:xfrm>
          <a:off x="3967720" y="3355888"/>
          <a:ext cx="5859712" cy="2916980"/>
        </p:xfrm>
        <a:graphic>
          <a:graphicData uri="http://schemas.openxmlformats.org/drawingml/2006/table">
            <a:tbl>
              <a:tblPr firstRow="1" bandRow="1">
                <a:tableStyleId>{5940675A-B579-460E-94D1-54222C63F5DA}</a:tableStyleId>
              </a:tblPr>
              <a:tblGrid>
                <a:gridCol w="5859712">
                  <a:extLst>
                    <a:ext uri="{9D8B030D-6E8A-4147-A177-3AD203B41FA5}">
                      <a16:colId xmlns:a16="http://schemas.microsoft.com/office/drawing/2014/main" val="20000"/>
                    </a:ext>
                  </a:extLst>
                </a:gridCol>
              </a:tblGrid>
              <a:tr h="2916980">
                <a:tc>
                  <a:txBody>
                    <a:bodyPr/>
                    <a:lstStyle/>
                    <a:p>
                      <a:endParaRPr lang="en-GB" dirty="0"/>
                    </a:p>
                  </a:txBody>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637379388"/>
              </p:ext>
            </p:extLst>
          </p:nvPr>
        </p:nvGraphicFramePr>
        <p:xfrm>
          <a:off x="3967720" y="438215"/>
          <a:ext cx="5860020" cy="2911284"/>
        </p:xfrm>
        <a:graphic>
          <a:graphicData uri="http://schemas.openxmlformats.org/drawingml/2006/table">
            <a:tbl>
              <a:tblPr firstRow="1" bandRow="1">
                <a:tableStyleId>{5940675A-B579-460E-94D1-54222C63F5DA}</a:tableStyleId>
              </a:tblPr>
              <a:tblGrid>
                <a:gridCol w="5860020">
                  <a:extLst>
                    <a:ext uri="{9D8B030D-6E8A-4147-A177-3AD203B41FA5}">
                      <a16:colId xmlns:a16="http://schemas.microsoft.com/office/drawing/2014/main" val="20000"/>
                    </a:ext>
                  </a:extLst>
                </a:gridCol>
              </a:tblGrid>
              <a:tr h="2911284">
                <a:tc>
                  <a:txBody>
                    <a:bodyPr/>
                    <a:lstStyle/>
                    <a:p>
                      <a:endParaRPr lang="en-GB" dirty="0"/>
                    </a:p>
                  </a:txBody>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894247814"/>
              </p:ext>
            </p:extLst>
          </p:nvPr>
        </p:nvGraphicFramePr>
        <p:xfrm>
          <a:off x="16698" y="438215"/>
          <a:ext cx="3951022" cy="5834654"/>
        </p:xfrm>
        <a:graphic>
          <a:graphicData uri="http://schemas.openxmlformats.org/drawingml/2006/table">
            <a:tbl>
              <a:tblPr firstRow="1" bandRow="1">
                <a:tableStyleId>{5940675A-B579-460E-94D1-54222C63F5DA}</a:tableStyleId>
              </a:tblPr>
              <a:tblGrid>
                <a:gridCol w="3951022">
                  <a:extLst>
                    <a:ext uri="{9D8B030D-6E8A-4147-A177-3AD203B41FA5}">
                      <a16:colId xmlns:a16="http://schemas.microsoft.com/office/drawing/2014/main" val="20000"/>
                    </a:ext>
                  </a:extLst>
                </a:gridCol>
              </a:tblGrid>
              <a:tr h="2916381">
                <a:tc>
                  <a:txBody>
                    <a:bodyPr/>
                    <a:lstStyle/>
                    <a:p>
                      <a:endParaRPr lang="en-GB" dirty="0"/>
                    </a:p>
                  </a:txBody>
                  <a:tcPr/>
                </a:tc>
                <a:extLst>
                  <a:ext uri="{0D108BD9-81ED-4DB2-BD59-A6C34878D82A}">
                    <a16:rowId xmlns:a16="http://schemas.microsoft.com/office/drawing/2014/main" val="10000"/>
                  </a:ext>
                </a:extLst>
              </a:tr>
              <a:tr h="2918273">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22167" y="0"/>
            <a:ext cx="1376577" cy="230832"/>
          </a:xfrm>
          <a:prstGeom prst="rect">
            <a:avLst/>
          </a:prstGeom>
          <a:noFill/>
        </p:spPr>
        <p:txBody>
          <a:bodyPr wrap="square" rtlCol="0">
            <a:spAutoFit/>
          </a:bodyPr>
          <a:lstStyle/>
          <a:p>
            <a:pPr algn="r"/>
            <a:r>
              <a:rPr lang="en-US" sz="900" dirty="0"/>
              <a:t>Retail File July 2025</a:t>
            </a:r>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3" name="TextBox 12"/>
          <p:cNvSpPr txBox="1"/>
          <p:nvPr/>
        </p:nvSpPr>
        <p:spPr>
          <a:xfrm>
            <a:off x="7080759" y="142975"/>
            <a:ext cx="2825241" cy="230832"/>
          </a:xfrm>
          <a:prstGeom prst="rect">
            <a:avLst/>
          </a:prstGeom>
          <a:noFill/>
        </p:spPr>
        <p:txBody>
          <a:bodyPr wrap="square" rtlCol="0">
            <a:spAutoFit/>
          </a:bodyPr>
          <a:lstStyle/>
          <a:p>
            <a:pPr algn="r"/>
            <a:r>
              <a:rPr lang="en-US" sz="900" b="1" dirty="0">
                <a:solidFill>
                  <a:srgbClr val="FF0000"/>
                </a:solidFill>
              </a:rPr>
              <a:t>Special Offers are valid until 29.08 or until stock lasts.</a:t>
            </a:r>
            <a:endParaRPr lang="en-GB" sz="900" b="1" dirty="0">
              <a:solidFill>
                <a:srgbClr val="FF0000"/>
              </a:solidFill>
            </a:endParaRPr>
          </a:p>
        </p:txBody>
      </p:sp>
      <p:sp>
        <p:nvSpPr>
          <p:cNvPr id="14" name="TextBox 13"/>
          <p:cNvSpPr txBox="1"/>
          <p:nvPr/>
        </p:nvSpPr>
        <p:spPr>
          <a:xfrm>
            <a:off x="3434398" y="23489"/>
            <a:ext cx="2581145" cy="369332"/>
          </a:xfrm>
          <a:prstGeom prst="rect">
            <a:avLst/>
          </a:prstGeom>
          <a:noFill/>
        </p:spPr>
        <p:txBody>
          <a:bodyPr wrap="square" rtlCol="0">
            <a:spAutoFit/>
          </a:bodyPr>
          <a:lstStyle/>
          <a:p>
            <a:r>
              <a:rPr lang="en-US" b="1" dirty="0"/>
              <a:t>V - Series Notebooks </a:t>
            </a:r>
            <a:r>
              <a:rPr lang="en-US" sz="1200" dirty="0"/>
              <a:t>15.6’’</a:t>
            </a:r>
            <a:endParaRPr lang="en-GB" sz="1200" dirty="0"/>
          </a:p>
        </p:txBody>
      </p:sp>
      <p:sp>
        <p:nvSpPr>
          <p:cNvPr id="21" name="TextBox 20"/>
          <p:cNvSpPr txBox="1"/>
          <p:nvPr/>
        </p:nvSpPr>
        <p:spPr>
          <a:xfrm>
            <a:off x="3975473" y="1639168"/>
            <a:ext cx="1922319" cy="323165"/>
          </a:xfrm>
          <a:prstGeom prst="rect">
            <a:avLst/>
          </a:prstGeom>
          <a:noFill/>
        </p:spPr>
        <p:txBody>
          <a:bodyPr wrap="square" rtlCol="0">
            <a:spAutoFit/>
          </a:bodyPr>
          <a:lstStyle/>
          <a:p>
            <a:r>
              <a:rPr lang="en-GB" sz="750" b="1" dirty="0">
                <a:solidFill>
                  <a:srgbClr val="0070C0"/>
                </a:solidFill>
              </a:rPr>
              <a:t>4X40T84061</a:t>
            </a:r>
            <a:r>
              <a:rPr lang="en-GB" sz="750" dirty="0">
                <a:solidFill>
                  <a:srgbClr val="0070C0"/>
                </a:solidFill>
              </a:rPr>
              <a:t> </a:t>
            </a:r>
            <a:r>
              <a:rPr lang="en-GB" sz="750" b="1" dirty="0"/>
              <a:t>LENOVO CARRY CASE, T210, CASUAL, TOPLOAD </a:t>
            </a:r>
            <a:r>
              <a:rPr lang="en-GB" sz="750" dirty="0"/>
              <a:t>15.6'', BLACK </a:t>
            </a:r>
            <a:r>
              <a:rPr lang="en-GB" sz="750" b="1" dirty="0">
                <a:solidFill>
                  <a:srgbClr val="FF0000"/>
                </a:solidFill>
              </a:rPr>
              <a:t>€ 27</a:t>
            </a:r>
          </a:p>
        </p:txBody>
      </p:sp>
      <p:sp>
        <p:nvSpPr>
          <p:cNvPr id="22" name="TextBox 21"/>
          <p:cNvSpPr txBox="1"/>
          <p:nvPr/>
        </p:nvSpPr>
        <p:spPr>
          <a:xfrm>
            <a:off x="5938281" y="1579500"/>
            <a:ext cx="1955343" cy="438582"/>
          </a:xfrm>
          <a:prstGeom prst="rect">
            <a:avLst/>
          </a:prstGeom>
          <a:noFill/>
        </p:spPr>
        <p:txBody>
          <a:bodyPr wrap="square" rtlCol="0">
            <a:spAutoFit/>
          </a:bodyPr>
          <a:lstStyle/>
          <a:p>
            <a:r>
              <a:rPr lang="en-GB" sz="750" b="1" dirty="0">
                <a:solidFill>
                  <a:srgbClr val="0070C0"/>
                </a:solidFill>
              </a:rPr>
              <a:t>4X41A30365</a:t>
            </a:r>
            <a:r>
              <a:rPr lang="en-GB" sz="750" dirty="0">
                <a:solidFill>
                  <a:srgbClr val="0070C0"/>
                </a:solidFill>
              </a:rPr>
              <a:t> </a:t>
            </a:r>
            <a:r>
              <a:rPr lang="en-GB" sz="750" b="1" dirty="0"/>
              <a:t>LENOVO CARRY CASE, THINKPAD ESSENTIAL PLUS ECO TOPLOAD,</a:t>
            </a:r>
            <a:r>
              <a:rPr lang="en-GB" sz="750" dirty="0"/>
              <a:t>15.6‘’ </a:t>
            </a:r>
            <a:r>
              <a:rPr lang="en-GB" sz="750" b="1" dirty="0">
                <a:solidFill>
                  <a:srgbClr val="FF0000"/>
                </a:solidFill>
              </a:rPr>
              <a:t>€ 83</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969" y="708090"/>
            <a:ext cx="1185977" cy="925555"/>
          </a:xfrm>
          <a:prstGeom prst="rect">
            <a:avLst/>
          </a:prstGeom>
        </p:spPr>
      </p:pic>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l="349" b="3460"/>
          <a:stretch/>
        </p:blipFill>
        <p:spPr>
          <a:xfrm>
            <a:off x="6143246" y="748183"/>
            <a:ext cx="1296261" cy="865432"/>
          </a:xfrm>
          <a:prstGeom prst="rect">
            <a:avLst/>
          </a:prstGeom>
        </p:spPr>
      </p:pic>
      <p:sp>
        <p:nvSpPr>
          <p:cNvPr id="34" name="TextBox 33"/>
          <p:cNvSpPr txBox="1"/>
          <p:nvPr/>
        </p:nvSpPr>
        <p:spPr>
          <a:xfrm>
            <a:off x="6925279" y="4394674"/>
            <a:ext cx="2912152" cy="438582"/>
          </a:xfrm>
          <a:prstGeom prst="rect">
            <a:avLst/>
          </a:prstGeom>
          <a:noFill/>
        </p:spPr>
        <p:txBody>
          <a:bodyPr wrap="square" rtlCol="0">
            <a:spAutoFit/>
          </a:bodyPr>
          <a:lstStyle/>
          <a:p>
            <a:r>
              <a:rPr lang="en-GB" sz="750" b="1" dirty="0">
                <a:solidFill>
                  <a:srgbClr val="0070C0"/>
                </a:solidFill>
              </a:rPr>
              <a:t>0515C106AA</a:t>
            </a:r>
            <a:r>
              <a:rPr lang="en-GB" sz="750" dirty="0">
                <a:solidFill>
                  <a:srgbClr val="0070C0"/>
                </a:solidFill>
              </a:rPr>
              <a:t> </a:t>
            </a:r>
            <a:r>
              <a:rPr lang="en-GB" sz="750" b="1" dirty="0"/>
              <a:t>CANON PRINTER ALL IN ONE INKJET MG3650S A4</a:t>
            </a:r>
            <a:r>
              <a:rPr lang="en-GB" sz="750" dirty="0"/>
              <a:t>, PRINT, SCAN, COPY, 9iPM (B), 5iPM (C), 4800 X 1200, DUPLEX, AIR PRINT, USB, WIFI, BLACK </a:t>
            </a:r>
            <a:r>
              <a:rPr lang="en-GB" sz="750" b="1" dirty="0">
                <a:solidFill>
                  <a:srgbClr val="FF0000"/>
                </a:solidFill>
              </a:rPr>
              <a:t>€ 97</a:t>
            </a:r>
          </a:p>
        </p:txBody>
      </p:sp>
      <p:sp>
        <p:nvSpPr>
          <p:cNvPr id="37" name="TextBox 36"/>
          <p:cNvSpPr txBox="1"/>
          <p:nvPr/>
        </p:nvSpPr>
        <p:spPr>
          <a:xfrm>
            <a:off x="3971281" y="5786674"/>
            <a:ext cx="2912152" cy="438582"/>
          </a:xfrm>
          <a:prstGeom prst="rect">
            <a:avLst/>
          </a:prstGeom>
          <a:noFill/>
        </p:spPr>
        <p:txBody>
          <a:bodyPr wrap="square" rtlCol="0">
            <a:spAutoFit/>
          </a:bodyPr>
          <a:lstStyle/>
          <a:p>
            <a:r>
              <a:rPr lang="en-GB" sz="750" b="1" dirty="0">
                <a:solidFill>
                  <a:srgbClr val="0070C0"/>
                </a:solidFill>
              </a:rPr>
              <a:t>5989C009AA</a:t>
            </a:r>
            <a:r>
              <a:rPr lang="en-GB" sz="750" dirty="0">
                <a:solidFill>
                  <a:srgbClr val="0070C0"/>
                </a:solidFill>
              </a:rPr>
              <a:t> </a:t>
            </a:r>
            <a:r>
              <a:rPr lang="en-GB" sz="750" b="1" dirty="0"/>
              <a:t>CANON PRINTER ALL IN ONE INKJET HOME - OFFICE G3430 A4</a:t>
            </a:r>
            <a:r>
              <a:rPr lang="en-GB" sz="750" dirty="0"/>
              <a:t>, Wi-Fi, Print, Scan &amp; Copy, Cloud, 11iPM (B), 6iPM (C), WITH REFILABLE TANKS, USB, WIFI </a:t>
            </a:r>
            <a:r>
              <a:rPr lang="en-GB" sz="750" b="1" dirty="0">
                <a:solidFill>
                  <a:srgbClr val="FF0000"/>
                </a:solidFill>
              </a:rPr>
              <a:t>€ 147</a:t>
            </a:r>
          </a:p>
        </p:txBody>
      </p:sp>
      <p:sp>
        <p:nvSpPr>
          <p:cNvPr id="38" name="TextBox 37"/>
          <p:cNvSpPr txBox="1"/>
          <p:nvPr/>
        </p:nvSpPr>
        <p:spPr>
          <a:xfrm>
            <a:off x="3929621" y="4423650"/>
            <a:ext cx="2953266" cy="323165"/>
          </a:xfrm>
          <a:prstGeom prst="rect">
            <a:avLst/>
          </a:prstGeom>
          <a:noFill/>
        </p:spPr>
        <p:txBody>
          <a:bodyPr wrap="square" rtlCol="0">
            <a:spAutoFit/>
          </a:bodyPr>
          <a:lstStyle/>
          <a:p>
            <a:r>
              <a:rPr lang="en-GB" sz="750" b="1" dirty="0">
                <a:solidFill>
                  <a:srgbClr val="0070C0"/>
                </a:solidFill>
              </a:rPr>
              <a:t>0727C066AA</a:t>
            </a:r>
            <a:r>
              <a:rPr lang="en-GB" sz="750" dirty="0">
                <a:solidFill>
                  <a:srgbClr val="0070C0"/>
                </a:solidFill>
              </a:rPr>
              <a:t> </a:t>
            </a:r>
            <a:r>
              <a:rPr lang="en-GB" sz="750" b="1" dirty="0"/>
              <a:t>CANON PRINTER ALL IN ONE INKJET MG2551S A4</a:t>
            </a:r>
            <a:r>
              <a:rPr lang="en-GB" sz="750" dirty="0"/>
              <a:t>, PRINT, SCAN, COPY, 4800 X 600, 8iPM (B), 4iPM (C), USB, BLACK </a:t>
            </a:r>
            <a:r>
              <a:rPr lang="en-GB" sz="750" b="1" dirty="0">
                <a:solidFill>
                  <a:srgbClr val="FF0000"/>
                </a:solidFill>
              </a:rPr>
              <a:t>€ 52</a:t>
            </a:r>
          </a:p>
        </p:txBody>
      </p:sp>
      <p:pic>
        <p:nvPicPr>
          <p:cNvPr id="40" name="Picture 39"/>
          <p:cNvPicPr>
            <a:picLocks noChangeAspect="1"/>
          </p:cNvPicPr>
          <p:nvPr/>
        </p:nvPicPr>
        <p:blipFill rotWithShape="1">
          <a:blip r:embed="rId5">
            <a:extLst>
              <a:ext uri="{28A0092B-C50C-407E-A947-70E740481C1C}">
                <a14:useLocalDpi xmlns:a14="http://schemas.microsoft.com/office/drawing/2010/main" val="0"/>
              </a:ext>
            </a:extLst>
          </a:blip>
          <a:srcRect l="2671" t="8929" r="3114" b="1687"/>
          <a:stretch/>
        </p:blipFill>
        <p:spPr>
          <a:xfrm>
            <a:off x="4829521" y="3580483"/>
            <a:ext cx="1310488" cy="892951"/>
          </a:xfrm>
          <a:prstGeom prst="rect">
            <a:avLst/>
          </a:prstGeom>
        </p:spPr>
      </p:pic>
      <p:pic>
        <p:nvPicPr>
          <p:cNvPr id="41"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l="7716" t="12999" b="876"/>
          <a:stretch/>
        </p:blipFill>
        <p:spPr>
          <a:xfrm>
            <a:off x="7740388" y="3601577"/>
            <a:ext cx="1287089" cy="849360"/>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1896" y="4920538"/>
            <a:ext cx="1095637" cy="918547"/>
          </a:xfrm>
          <a:prstGeom prst="rect">
            <a:avLst/>
          </a:prstGeom>
        </p:spPr>
      </p:pic>
      <p:sp>
        <p:nvSpPr>
          <p:cNvPr id="42" name="TextBox 41"/>
          <p:cNvSpPr txBox="1"/>
          <p:nvPr/>
        </p:nvSpPr>
        <p:spPr>
          <a:xfrm>
            <a:off x="16698" y="438215"/>
            <a:ext cx="3950714" cy="215444"/>
          </a:xfrm>
          <a:prstGeom prst="rect">
            <a:avLst/>
          </a:prstGeom>
          <a:solidFill>
            <a:srgbClr val="2B2F30"/>
          </a:solidFill>
          <a:ln>
            <a:noFill/>
          </a:ln>
        </p:spPr>
        <p:txBody>
          <a:bodyPr wrap="square" rtlCol="0">
            <a:spAutoFit/>
          </a:bodyPr>
          <a:lstStyle/>
          <a:p>
            <a:pPr algn="ctr"/>
            <a:r>
              <a:rPr lang="en-US" sz="800" b="1" dirty="0">
                <a:solidFill>
                  <a:schemeClr val="bg1"/>
                </a:solidFill>
              </a:rPr>
              <a:t>V15 G4 AMN</a:t>
            </a:r>
          </a:p>
        </p:txBody>
      </p:sp>
      <p:sp>
        <p:nvSpPr>
          <p:cNvPr id="44" name="TextBox 43"/>
          <p:cNvSpPr txBox="1"/>
          <p:nvPr/>
        </p:nvSpPr>
        <p:spPr>
          <a:xfrm>
            <a:off x="7007" y="3366665"/>
            <a:ext cx="3950714" cy="215444"/>
          </a:xfrm>
          <a:prstGeom prst="rect">
            <a:avLst/>
          </a:prstGeom>
          <a:solidFill>
            <a:srgbClr val="2B2F30"/>
          </a:solidFill>
          <a:ln>
            <a:noFill/>
          </a:ln>
        </p:spPr>
        <p:txBody>
          <a:bodyPr wrap="square" rtlCol="0">
            <a:spAutoFit/>
          </a:bodyPr>
          <a:lstStyle/>
          <a:p>
            <a:pPr algn="ctr"/>
            <a:r>
              <a:rPr lang="en-US" sz="800" b="1" dirty="0">
                <a:solidFill>
                  <a:schemeClr val="bg1"/>
                </a:solidFill>
              </a:rPr>
              <a:t>V15 G4 IRU</a:t>
            </a:r>
          </a:p>
        </p:txBody>
      </p:sp>
      <p:sp>
        <p:nvSpPr>
          <p:cNvPr id="46" name="TextBox 45"/>
          <p:cNvSpPr txBox="1"/>
          <p:nvPr/>
        </p:nvSpPr>
        <p:spPr>
          <a:xfrm>
            <a:off x="3975473" y="444604"/>
            <a:ext cx="691955" cy="215444"/>
          </a:xfrm>
          <a:prstGeom prst="rect">
            <a:avLst/>
          </a:prstGeom>
          <a:solidFill>
            <a:srgbClr val="DE261A"/>
          </a:solidFill>
          <a:ln>
            <a:noFill/>
          </a:ln>
        </p:spPr>
        <p:txBody>
          <a:bodyPr wrap="square" rtlCol="0">
            <a:spAutoFit/>
          </a:bodyPr>
          <a:lstStyle/>
          <a:p>
            <a:pPr algn="ctr"/>
            <a:r>
              <a:rPr lang="en-US" sz="800" b="1" dirty="0">
                <a:solidFill>
                  <a:schemeClr val="bg1"/>
                </a:solidFill>
              </a:rPr>
              <a:t>Optional</a:t>
            </a:r>
          </a:p>
        </p:txBody>
      </p:sp>
      <p:sp>
        <p:nvSpPr>
          <p:cNvPr id="47" name="TextBox 46"/>
          <p:cNvSpPr txBox="1"/>
          <p:nvPr/>
        </p:nvSpPr>
        <p:spPr>
          <a:xfrm>
            <a:off x="83742" y="5373584"/>
            <a:ext cx="3873979" cy="784830"/>
          </a:xfrm>
          <a:prstGeom prst="rect">
            <a:avLst/>
          </a:prstGeom>
          <a:noFill/>
        </p:spPr>
        <p:txBody>
          <a:bodyPr wrap="square" rtlCol="0">
            <a:spAutoFit/>
          </a:bodyPr>
          <a:lstStyle/>
          <a:p>
            <a:r>
              <a:rPr lang="en-US" sz="750" b="1" dirty="0">
                <a:solidFill>
                  <a:srgbClr val="0070C0"/>
                </a:solidFill>
              </a:rPr>
              <a:t>83A100ABCY</a:t>
            </a:r>
            <a:r>
              <a:rPr lang="en-US" sz="750" dirty="0"/>
              <a:t> </a:t>
            </a:r>
            <a:r>
              <a:rPr lang="en-US" sz="750" b="1" dirty="0"/>
              <a:t>LENOVO NOTEBOOK V15 G4 IRU</a:t>
            </a:r>
            <a:r>
              <a:rPr lang="en-US" sz="750" dirty="0"/>
              <a:t>, INTEL i5-13420H, 2.1-4.6GHz/12MB, 8 CORES, 16GB, 512GB SSD M.2 2242 PCIe, INTEL UHD GRAPHICS, 15.6' FHD, IPS, ANTIGLARE, LAN, WIFI, BT, HDMI, USB, USB-C, DOS, 3YW, BUSINESS BLACK </a:t>
            </a:r>
            <a:r>
              <a:rPr lang="en-US" sz="750" b="1" dirty="0">
                <a:solidFill>
                  <a:srgbClr val="FF0000"/>
                </a:solidFill>
              </a:rPr>
              <a:t>€ 632 </a:t>
            </a:r>
            <a:r>
              <a:rPr lang="en-GB" sz="750" dirty="0"/>
              <a:t>- </a:t>
            </a:r>
            <a:r>
              <a:rPr lang="en-GB" sz="750" b="1" dirty="0">
                <a:solidFill>
                  <a:srgbClr val="00B050"/>
                </a:solidFill>
              </a:rPr>
              <a:t>SPECIAL OFFER</a:t>
            </a:r>
            <a:endParaRPr lang="en-GB" sz="750" b="1" dirty="0">
              <a:solidFill>
                <a:srgbClr val="0070C0"/>
              </a:solidFill>
            </a:endParaRPr>
          </a:p>
          <a:p>
            <a:r>
              <a:rPr lang="en-GB" sz="750" b="1" dirty="0">
                <a:solidFill>
                  <a:srgbClr val="0070C0"/>
                </a:solidFill>
              </a:rPr>
              <a:t>83A100QNCY</a:t>
            </a:r>
            <a:r>
              <a:rPr lang="en-GB" sz="750" dirty="0"/>
              <a:t> </a:t>
            </a:r>
            <a:r>
              <a:rPr lang="en-GB" sz="750" b="1" dirty="0"/>
              <a:t>LENOVO NOTEBOOK V15 G4 IRU</a:t>
            </a:r>
            <a:r>
              <a:rPr lang="en-GB" sz="750" dirty="0"/>
              <a:t>, INTEL i7-13620H, 2.4-4.9GHz/24MB, 10 CORES, 16GB, 512GB SSD M.2 2242 PCIe4, INTEL UHD, 15.6' FHD 1920x1080 IPS 300NITS AG, WIFI6, BT, LAN, USB, USB-C, HDMI, DOS, 3YW, BLACK </a:t>
            </a:r>
            <a:r>
              <a:rPr lang="en-GB" sz="750" b="1" dirty="0">
                <a:solidFill>
                  <a:srgbClr val="FF0000"/>
                </a:solidFill>
              </a:rPr>
              <a:t>€ 826 </a:t>
            </a:r>
            <a:r>
              <a:rPr lang="en-GB" sz="750" dirty="0"/>
              <a:t>- </a:t>
            </a:r>
            <a:r>
              <a:rPr lang="en-GB" sz="750" b="1" dirty="0">
                <a:solidFill>
                  <a:srgbClr val="00B050"/>
                </a:solidFill>
              </a:rPr>
              <a:t>SPECIAL OFFER</a:t>
            </a:r>
          </a:p>
        </p:txBody>
      </p:sp>
      <p:sp>
        <p:nvSpPr>
          <p:cNvPr id="15" name="TextBox 14"/>
          <p:cNvSpPr txBox="1"/>
          <p:nvPr/>
        </p:nvSpPr>
        <p:spPr>
          <a:xfrm>
            <a:off x="-12738" y="2433354"/>
            <a:ext cx="3980150" cy="784830"/>
          </a:xfrm>
          <a:prstGeom prst="rect">
            <a:avLst/>
          </a:prstGeom>
          <a:noFill/>
        </p:spPr>
        <p:txBody>
          <a:bodyPr wrap="square" rtlCol="0">
            <a:spAutoFit/>
          </a:bodyPr>
          <a:lstStyle/>
          <a:p>
            <a:r>
              <a:rPr lang="en-GB" sz="750" b="1" dirty="0">
                <a:solidFill>
                  <a:srgbClr val="0070C0"/>
                </a:solidFill>
              </a:rPr>
              <a:t>82YU00YWCY</a:t>
            </a:r>
            <a:r>
              <a:rPr lang="en-GB" sz="750" dirty="0"/>
              <a:t> </a:t>
            </a:r>
            <a:r>
              <a:rPr lang="en-GB" sz="750" b="1" dirty="0"/>
              <a:t>LENOVO NOTEBOOK V15 G4 AMN</a:t>
            </a:r>
            <a:r>
              <a:rPr lang="en-GB" sz="750" dirty="0"/>
              <a:t>, AMD RYZEN 3 7320U, 2.4-4.1GHz/4MB, 4 CORES, 8GB, 256GB SSD M.2 2242 PCIe, AMD RADEON 610M GRAPHICS, 15.6' FHD, TN, ANTIGLARE, LAN, WIFI, BT, HDMI, USB, USB-C, DOS, 3YW, BUSINESS BLACK </a:t>
            </a:r>
            <a:r>
              <a:rPr lang="en-GB" sz="750" b="1" dirty="0">
                <a:solidFill>
                  <a:srgbClr val="FF0000"/>
                </a:solidFill>
              </a:rPr>
              <a:t>€ 335 </a:t>
            </a:r>
            <a:r>
              <a:rPr lang="en-GB" sz="750" dirty="0"/>
              <a:t>- </a:t>
            </a:r>
            <a:r>
              <a:rPr lang="en-GB" sz="750" b="1" dirty="0">
                <a:solidFill>
                  <a:srgbClr val="00B050"/>
                </a:solidFill>
              </a:rPr>
              <a:t>SPECIAL OFFER</a:t>
            </a:r>
          </a:p>
          <a:p>
            <a:r>
              <a:rPr lang="en-US" sz="750" b="1" dirty="0">
                <a:solidFill>
                  <a:srgbClr val="0070C0"/>
                </a:solidFill>
              </a:rPr>
              <a:t>82YU00YQCY</a:t>
            </a:r>
            <a:r>
              <a:rPr lang="en-US" sz="750" dirty="0"/>
              <a:t> </a:t>
            </a:r>
            <a:r>
              <a:rPr lang="en-US" sz="750" b="1" dirty="0"/>
              <a:t>LENOVO NOTEBOOK V15 G4 AMN</a:t>
            </a:r>
            <a:r>
              <a:rPr lang="en-US" sz="750" dirty="0"/>
              <a:t>, AMD RYZEN 5 7520U, 2.8-4.3GHz/4MB, 4 CORES, 16GB, 512GB SSD M.2 2242 PCIe, AMD RADEON 610M GRAPHICS, 15.6' FHD, TN, ANTIGLARE, LAN, WIFI, BT, HDMI, USB, USB-C, DOS, 3YW, BUSINESS BLACK </a:t>
            </a:r>
            <a:r>
              <a:rPr lang="en-US" sz="750" b="1" dirty="0">
                <a:solidFill>
                  <a:srgbClr val="FF0000"/>
                </a:solidFill>
              </a:rPr>
              <a:t>€ 489</a:t>
            </a:r>
            <a:r>
              <a:rPr lang="en-GB" sz="750" dirty="0"/>
              <a:t> - </a:t>
            </a:r>
            <a:r>
              <a:rPr lang="en-GB" sz="750" b="1" dirty="0">
                <a:solidFill>
                  <a:srgbClr val="00B050"/>
                </a:solidFill>
              </a:rPr>
              <a:t>SPECIAL OFFER</a:t>
            </a:r>
            <a:endParaRPr lang="en-US" sz="750" b="1" dirty="0">
              <a:solidFill>
                <a:srgbClr val="FF0000"/>
              </a:solidFill>
            </a:endParaRPr>
          </a:p>
        </p:txBody>
      </p:sp>
      <p:sp>
        <p:nvSpPr>
          <p:cNvPr id="48" name="TextBox 47"/>
          <p:cNvSpPr txBox="1"/>
          <p:nvPr/>
        </p:nvSpPr>
        <p:spPr>
          <a:xfrm>
            <a:off x="7885263" y="3017790"/>
            <a:ext cx="1942169" cy="323165"/>
          </a:xfrm>
          <a:prstGeom prst="rect">
            <a:avLst/>
          </a:prstGeom>
          <a:noFill/>
        </p:spPr>
        <p:txBody>
          <a:bodyPr wrap="square" rtlCol="0">
            <a:spAutoFit/>
          </a:bodyPr>
          <a:lstStyle/>
          <a:p>
            <a:r>
              <a:rPr lang="en-GB" sz="750" b="1" dirty="0">
                <a:solidFill>
                  <a:srgbClr val="0070C0"/>
                </a:solidFill>
              </a:rPr>
              <a:t>4X90X21427</a:t>
            </a:r>
            <a:r>
              <a:rPr lang="en-GB" sz="750" dirty="0"/>
              <a:t> LENOVO HUB USB-C TO 4 PORTS USB-A HUB </a:t>
            </a:r>
            <a:r>
              <a:rPr lang="en-GB" sz="750" b="1" dirty="0">
                <a:solidFill>
                  <a:srgbClr val="FF0000"/>
                </a:solidFill>
              </a:rPr>
              <a:t>€ 34 </a:t>
            </a:r>
            <a:r>
              <a:rPr lang="en-GB" sz="750" b="1" dirty="0"/>
              <a:t>- </a:t>
            </a:r>
            <a:r>
              <a:rPr lang="en-GB" sz="750" b="1" dirty="0">
                <a:solidFill>
                  <a:srgbClr val="00B050"/>
                </a:solidFill>
              </a:rPr>
              <a:t>SPECIAL OFFER</a:t>
            </a:r>
          </a:p>
        </p:txBody>
      </p:sp>
      <p:sp>
        <p:nvSpPr>
          <p:cNvPr id="49" name="TextBox 48"/>
          <p:cNvSpPr txBox="1"/>
          <p:nvPr/>
        </p:nvSpPr>
        <p:spPr>
          <a:xfrm>
            <a:off x="5878514" y="3004595"/>
            <a:ext cx="2015111" cy="207749"/>
          </a:xfrm>
          <a:prstGeom prst="rect">
            <a:avLst/>
          </a:prstGeom>
          <a:noFill/>
        </p:spPr>
        <p:txBody>
          <a:bodyPr wrap="square" rtlCol="0">
            <a:spAutoFit/>
          </a:bodyPr>
          <a:lstStyle/>
          <a:p>
            <a:r>
              <a:rPr lang="en-GB" sz="750" b="1" dirty="0">
                <a:solidFill>
                  <a:srgbClr val="0070C0"/>
                </a:solidFill>
              </a:rPr>
              <a:t>0B47069</a:t>
            </a:r>
            <a:r>
              <a:rPr lang="en-GB" sz="750" dirty="0"/>
              <a:t> LENOVO ADAPTER HDMI TO VGA </a:t>
            </a:r>
            <a:r>
              <a:rPr lang="en-GB" sz="750" b="1" dirty="0">
                <a:solidFill>
                  <a:srgbClr val="FF0000"/>
                </a:solidFill>
              </a:rPr>
              <a:t>€ 32</a:t>
            </a:r>
            <a:endParaRPr lang="en-GB" sz="750" dirty="0"/>
          </a:p>
        </p:txBody>
      </p:sp>
      <p:sp>
        <p:nvSpPr>
          <p:cNvPr id="50" name="TextBox 49"/>
          <p:cNvSpPr txBox="1"/>
          <p:nvPr/>
        </p:nvSpPr>
        <p:spPr>
          <a:xfrm>
            <a:off x="3934549" y="3000008"/>
            <a:ext cx="2005790" cy="323165"/>
          </a:xfrm>
          <a:prstGeom prst="rect">
            <a:avLst/>
          </a:prstGeom>
          <a:noFill/>
        </p:spPr>
        <p:txBody>
          <a:bodyPr wrap="square" rtlCol="0">
            <a:spAutoFit/>
          </a:bodyPr>
          <a:lstStyle/>
          <a:p>
            <a:r>
              <a:rPr lang="en-GB" sz="750" b="1" dirty="0">
                <a:solidFill>
                  <a:srgbClr val="0070C0"/>
                </a:solidFill>
              </a:rPr>
              <a:t>4X90S91831</a:t>
            </a:r>
            <a:r>
              <a:rPr lang="en-GB" sz="750" dirty="0"/>
              <a:t> LENOVO ADAPTER USB-C TO ETHERNET </a:t>
            </a:r>
            <a:r>
              <a:rPr lang="en-GB" sz="750" b="1" dirty="0">
                <a:solidFill>
                  <a:srgbClr val="FF0000"/>
                </a:solidFill>
              </a:rPr>
              <a:t>€ 26 </a:t>
            </a:r>
            <a:r>
              <a:rPr lang="en-GB" sz="750" dirty="0"/>
              <a:t>- </a:t>
            </a:r>
            <a:r>
              <a:rPr lang="en-GB" sz="750" b="1" dirty="0">
                <a:solidFill>
                  <a:srgbClr val="00B050"/>
                </a:solidFill>
              </a:rPr>
              <a:t>SPECIAL OFFER</a:t>
            </a:r>
          </a:p>
        </p:txBody>
      </p:sp>
      <p:sp>
        <p:nvSpPr>
          <p:cNvPr id="51" name="TextBox 50"/>
          <p:cNvSpPr txBox="1"/>
          <p:nvPr/>
        </p:nvSpPr>
        <p:spPr>
          <a:xfrm>
            <a:off x="7839139" y="1550481"/>
            <a:ext cx="2021557" cy="438582"/>
          </a:xfrm>
          <a:prstGeom prst="rect">
            <a:avLst/>
          </a:prstGeom>
          <a:noFill/>
        </p:spPr>
        <p:txBody>
          <a:bodyPr wrap="square" rtlCol="0">
            <a:spAutoFit/>
          </a:bodyPr>
          <a:lstStyle/>
          <a:p>
            <a:r>
              <a:rPr lang="en-GB" sz="750" b="1" dirty="0">
                <a:solidFill>
                  <a:srgbClr val="0070C0"/>
                </a:solidFill>
              </a:rPr>
              <a:t>4XD1C82055</a:t>
            </a:r>
            <a:r>
              <a:rPr lang="en-GB" sz="750" dirty="0"/>
              <a:t> LENOVO GO WIRED SPEAKERPHONE, MS TEAMS, USB-C, USB-A, THUNDER BLACK </a:t>
            </a:r>
            <a:r>
              <a:rPr lang="en-GB" sz="750" b="1" dirty="0">
                <a:solidFill>
                  <a:srgbClr val="FF0000"/>
                </a:solidFill>
              </a:rPr>
              <a:t>€ 145</a:t>
            </a:r>
            <a:endParaRPr lang="en-GB" sz="750"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8897" y="1047552"/>
            <a:ext cx="1586624" cy="1314942"/>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9987" y="3950618"/>
            <a:ext cx="1727468" cy="1422965"/>
          </a:xfrm>
          <a:prstGeom prst="rect">
            <a:avLst/>
          </a:prstGeom>
        </p:spPr>
      </p:pic>
      <p:pic>
        <p:nvPicPr>
          <p:cNvPr id="17" name="Picture 16" descr="A vga cable with a plug&#10;&#10;AI-generated content may be incorrect.">
            <a:extLst>
              <a:ext uri="{FF2B5EF4-FFF2-40B4-BE49-F238E27FC236}">
                <a16:creationId xmlns:a16="http://schemas.microsoft.com/office/drawing/2014/main" id="{839F269D-86EF-3F26-B60D-003F103EAC5E}"/>
              </a:ext>
            </a:extLst>
          </p:cNvPr>
          <p:cNvPicPr>
            <a:picLocks noChangeAspect="1"/>
          </p:cNvPicPr>
          <p:nvPr/>
        </p:nvPicPr>
        <p:blipFill>
          <a:blip r:embed="rId10" cstate="print">
            <a:extLst>
              <a:ext uri="{28A0092B-C50C-407E-A947-70E740481C1C}">
                <a14:useLocalDpi xmlns:a14="http://schemas.microsoft.com/office/drawing/2010/main" val="0"/>
              </a:ext>
            </a:extLst>
          </a:blip>
          <a:srcRect l="546" t="8113" r="1601" b="2802"/>
          <a:stretch>
            <a:fillRect/>
          </a:stretch>
        </p:blipFill>
        <p:spPr>
          <a:xfrm>
            <a:off x="6386077" y="2238126"/>
            <a:ext cx="1005840" cy="707737"/>
          </a:xfrm>
          <a:prstGeom prst="rect">
            <a:avLst/>
          </a:prstGeom>
        </p:spPr>
      </p:pic>
      <p:pic>
        <p:nvPicPr>
          <p:cNvPr id="19" name="Picture 18" descr="A black usb type c cable&#10;&#10;AI-generated content may be incorrect.">
            <a:extLst>
              <a:ext uri="{FF2B5EF4-FFF2-40B4-BE49-F238E27FC236}">
                <a16:creationId xmlns:a16="http://schemas.microsoft.com/office/drawing/2014/main" id="{32D1DAE3-9BA1-F095-ECD8-57002A9D0EF2}"/>
              </a:ext>
            </a:extLst>
          </p:cNvPr>
          <p:cNvPicPr>
            <a:picLocks noChangeAspect="1"/>
          </p:cNvPicPr>
          <p:nvPr/>
        </p:nvPicPr>
        <p:blipFill>
          <a:blip r:embed="rId11" cstate="print">
            <a:extLst>
              <a:ext uri="{28A0092B-C50C-407E-A947-70E740481C1C}">
                <a14:useLocalDpi xmlns:a14="http://schemas.microsoft.com/office/drawing/2010/main" val="0"/>
              </a:ext>
            </a:extLst>
          </a:blip>
          <a:srcRect t="7942" b="360"/>
          <a:stretch>
            <a:fillRect/>
          </a:stretch>
        </p:blipFill>
        <p:spPr>
          <a:xfrm>
            <a:off x="4527770" y="2252071"/>
            <a:ext cx="944945" cy="673327"/>
          </a:xfrm>
          <a:prstGeom prst="rect">
            <a:avLst/>
          </a:prstGeom>
        </p:spPr>
      </p:pic>
      <p:pic>
        <p:nvPicPr>
          <p:cNvPr id="23" name="Picture 22" descr="A black device with a cable&#10;&#10;AI-generated content may be incorrect.">
            <a:extLst>
              <a:ext uri="{FF2B5EF4-FFF2-40B4-BE49-F238E27FC236}">
                <a16:creationId xmlns:a16="http://schemas.microsoft.com/office/drawing/2014/main" id="{380523D9-ABEF-F489-007D-F1E5E66DDBFC}"/>
              </a:ext>
            </a:extLst>
          </p:cNvPr>
          <p:cNvPicPr>
            <a:picLocks noChangeAspect="1"/>
          </p:cNvPicPr>
          <p:nvPr/>
        </p:nvPicPr>
        <p:blipFill>
          <a:blip r:embed="rId12">
            <a:extLst>
              <a:ext uri="{28A0092B-C50C-407E-A947-70E740481C1C}">
                <a14:useLocalDpi xmlns:a14="http://schemas.microsoft.com/office/drawing/2010/main" val="0"/>
              </a:ext>
            </a:extLst>
          </a:blip>
          <a:srcRect t="9246"/>
          <a:stretch>
            <a:fillRect/>
          </a:stretch>
        </p:blipFill>
        <p:spPr>
          <a:xfrm>
            <a:off x="8157795" y="2328765"/>
            <a:ext cx="1435504" cy="515251"/>
          </a:xfrm>
          <a:prstGeom prst="rect">
            <a:avLst/>
          </a:prstGeom>
        </p:spPr>
      </p:pic>
      <p:pic>
        <p:nvPicPr>
          <p:cNvPr id="25" name="Picture 24" descr="A black round speaker with a cord&#10;&#10;AI-generated content may be incorrect.">
            <a:extLst>
              <a:ext uri="{FF2B5EF4-FFF2-40B4-BE49-F238E27FC236}">
                <a16:creationId xmlns:a16="http://schemas.microsoft.com/office/drawing/2014/main" id="{E0DA9EF7-4759-1634-6A97-86B3FBDD412E}"/>
              </a:ext>
            </a:extLst>
          </p:cNvPr>
          <p:cNvPicPr>
            <a:picLocks noChangeAspect="1"/>
          </p:cNvPicPr>
          <p:nvPr/>
        </p:nvPicPr>
        <p:blipFill>
          <a:blip r:embed="rId13" cstate="print">
            <a:extLst>
              <a:ext uri="{28A0092B-C50C-407E-A947-70E740481C1C}">
                <a14:useLocalDpi xmlns:a14="http://schemas.microsoft.com/office/drawing/2010/main" val="0"/>
              </a:ext>
            </a:extLst>
          </a:blip>
          <a:srcRect l="2984" t="8002" r="3431" b="1924"/>
          <a:stretch>
            <a:fillRect/>
          </a:stretch>
        </p:blipFill>
        <p:spPr>
          <a:xfrm>
            <a:off x="8383933" y="830832"/>
            <a:ext cx="987741" cy="707737"/>
          </a:xfrm>
          <a:prstGeom prst="rect">
            <a:avLst/>
          </a:prstGeom>
        </p:spPr>
      </p:pic>
      <p:pic>
        <p:nvPicPr>
          <p:cNvPr id="32" name="Picture 31" descr="A black printer with a paper in it&#10;&#10;AI-generated content may be incorrect.">
            <a:extLst>
              <a:ext uri="{FF2B5EF4-FFF2-40B4-BE49-F238E27FC236}">
                <a16:creationId xmlns:a16="http://schemas.microsoft.com/office/drawing/2014/main" id="{3A562868-DF77-9DD4-8FB7-BB7FCE416223}"/>
              </a:ext>
            </a:extLst>
          </p:cNvPr>
          <p:cNvPicPr>
            <a:picLocks noChangeAspect="1"/>
          </p:cNvPicPr>
          <p:nvPr/>
        </p:nvPicPr>
        <p:blipFill>
          <a:blip r:embed="rId14" cstate="print">
            <a:extLst>
              <a:ext uri="{28A0092B-C50C-407E-A947-70E740481C1C}">
                <a14:useLocalDpi xmlns:a14="http://schemas.microsoft.com/office/drawing/2010/main" val="0"/>
              </a:ext>
            </a:extLst>
          </a:blip>
          <a:srcRect t="-24"/>
          <a:stretch>
            <a:fillRect/>
          </a:stretch>
        </p:blipFill>
        <p:spPr>
          <a:xfrm>
            <a:off x="7893624" y="4923037"/>
            <a:ext cx="1079965" cy="824935"/>
          </a:xfrm>
          <a:prstGeom prst="rect">
            <a:avLst/>
          </a:prstGeom>
        </p:spPr>
      </p:pic>
      <p:sp>
        <p:nvSpPr>
          <p:cNvPr id="35" name="TextBox 34">
            <a:extLst>
              <a:ext uri="{FF2B5EF4-FFF2-40B4-BE49-F238E27FC236}">
                <a16:creationId xmlns:a16="http://schemas.microsoft.com/office/drawing/2014/main" id="{D59DCE93-C4D2-1F50-AC40-F052E1E7DDE4}"/>
              </a:ext>
            </a:extLst>
          </p:cNvPr>
          <p:cNvSpPr txBox="1"/>
          <p:nvPr/>
        </p:nvSpPr>
        <p:spPr>
          <a:xfrm>
            <a:off x="6915104" y="5742368"/>
            <a:ext cx="2834777" cy="553998"/>
          </a:xfrm>
          <a:prstGeom prst="rect">
            <a:avLst/>
          </a:prstGeom>
          <a:noFill/>
        </p:spPr>
        <p:txBody>
          <a:bodyPr wrap="square" rtlCol="0">
            <a:spAutoFit/>
          </a:bodyPr>
          <a:lstStyle/>
          <a:p>
            <a:r>
              <a:rPr lang="en-GB" sz="750" b="1" dirty="0">
                <a:solidFill>
                  <a:srgbClr val="0070C0"/>
                </a:solidFill>
              </a:rPr>
              <a:t>0959C009AA</a:t>
            </a:r>
            <a:r>
              <a:rPr lang="en-GB" sz="750" dirty="0">
                <a:solidFill>
                  <a:srgbClr val="0070C0"/>
                </a:solidFill>
              </a:rPr>
              <a:t> </a:t>
            </a:r>
            <a:r>
              <a:rPr lang="en-GB" sz="750" b="1" dirty="0"/>
              <a:t>CANON PRINTER ALL IN ONE INKJET HOME - OFFICE MAXIFY MB2150 A4</a:t>
            </a:r>
            <a:r>
              <a:rPr lang="en-GB" sz="750" dirty="0"/>
              <a:t>, PRINT, SCAN, COPY, FAX, 19iPM (B),13 </a:t>
            </a:r>
            <a:r>
              <a:rPr lang="en-GB" sz="750" dirty="0" err="1"/>
              <a:t>iPM</a:t>
            </a:r>
            <a:r>
              <a:rPr lang="en-GB" sz="750" dirty="0"/>
              <a:t> (C), 600 X 1200 DPI, ADF, DUPLEX,  SCAN TO USB, AIRPRINT, CLOUD LINK, WI-FI  </a:t>
            </a:r>
            <a:r>
              <a:rPr lang="en-GB" sz="750" b="1" dirty="0">
                <a:solidFill>
                  <a:srgbClr val="FF0000"/>
                </a:solidFill>
              </a:rPr>
              <a:t>€ 164</a:t>
            </a:r>
          </a:p>
        </p:txBody>
      </p:sp>
      <p:sp>
        <p:nvSpPr>
          <p:cNvPr id="36" name="TextBox 35">
            <a:extLst>
              <a:ext uri="{FF2B5EF4-FFF2-40B4-BE49-F238E27FC236}">
                <a16:creationId xmlns:a16="http://schemas.microsoft.com/office/drawing/2014/main" id="{3D118E56-582D-FC82-A885-A06C7B9EB533}"/>
              </a:ext>
            </a:extLst>
          </p:cNvPr>
          <p:cNvSpPr txBox="1"/>
          <p:nvPr/>
        </p:nvSpPr>
        <p:spPr>
          <a:xfrm>
            <a:off x="3964867" y="3365039"/>
            <a:ext cx="691955" cy="215444"/>
          </a:xfrm>
          <a:prstGeom prst="rect">
            <a:avLst/>
          </a:prstGeom>
          <a:solidFill>
            <a:srgbClr val="DE261A"/>
          </a:solidFill>
          <a:ln>
            <a:noFill/>
          </a:ln>
        </p:spPr>
        <p:txBody>
          <a:bodyPr wrap="square" rtlCol="0">
            <a:spAutoFit/>
          </a:bodyPr>
          <a:lstStyle/>
          <a:p>
            <a:pPr algn="ctr"/>
            <a:r>
              <a:rPr lang="en-US" sz="800" b="1" dirty="0">
                <a:solidFill>
                  <a:schemeClr val="bg1"/>
                </a:solidFill>
              </a:rPr>
              <a:t>Optional</a:t>
            </a:r>
          </a:p>
        </p:txBody>
      </p:sp>
      <p:sp>
        <p:nvSpPr>
          <p:cNvPr id="16" name="Rectangle 15">
            <a:extLst>
              <a:ext uri="{FF2B5EF4-FFF2-40B4-BE49-F238E27FC236}">
                <a16:creationId xmlns:a16="http://schemas.microsoft.com/office/drawing/2014/main" id="{861F74F8-323D-DD98-7C9F-CE388714EE70}"/>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18" name="Rectangle 17">
            <a:extLst>
              <a:ext uri="{FF2B5EF4-FFF2-40B4-BE49-F238E27FC236}">
                <a16:creationId xmlns:a16="http://schemas.microsoft.com/office/drawing/2014/main" id="{0C9BA621-1BAF-147E-4091-EEB485FDB36B}"/>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365211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E94F44F9-C0E6-9985-69A3-F39446CE58C1}"/>
              </a:ext>
            </a:extLst>
          </p:cNvPr>
          <p:cNvGraphicFramePr>
            <a:graphicFrameLocks noGrp="1"/>
          </p:cNvGraphicFramePr>
          <p:nvPr>
            <p:extLst>
              <p:ext uri="{D42A27DB-BD31-4B8C-83A1-F6EECF244321}">
                <p14:modId xmlns:p14="http://schemas.microsoft.com/office/powerpoint/2010/main" val="3574017086"/>
              </p:ext>
            </p:extLst>
          </p:nvPr>
        </p:nvGraphicFramePr>
        <p:xfrm>
          <a:off x="72994" y="451072"/>
          <a:ext cx="9760011" cy="5802178"/>
        </p:xfrm>
        <a:graphic>
          <a:graphicData uri="http://schemas.openxmlformats.org/drawingml/2006/table">
            <a:tbl>
              <a:tblPr firstRow="1" bandRow="1">
                <a:tableStyleId>{5940675A-B579-460E-94D1-54222C63F5DA}</a:tableStyleId>
              </a:tblPr>
              <a:tblGrid>
                <a:gridCol w="3253337">
                  <a:extLst>
                    <a:ext uri="{9D8B030D-6E8A-4147-A177-3AD203B41FA5}">
                      <a16:colId xmlns:a16="http://schemas.microsoft.com/office/drawing/2014/main" val="3329144551"/>
                    </a:ext>
                  </a:extLst>
                </a:gridCol>
                <a:gridCol w="3253337">
                  <a:extLst>
                    <a:ext uri="{9D8B030D-6E8A-4147-A177-3AD203B41FA5}">
                      <a16:colId xmlns:a16="http://schemas.microsoft.com/office/drawing/2014/main" val="2353258438"/>
                    </a:ext>
                  </a:extLst>
                </a:gridCol>
                <a:gridCol w="3253337">
                  <a:extLst>
                    <a:ext uri="{9D8B030D-6E8A-4147-A177-3AD203B41FA5}">
                      <a16:colId xmlns:a16="http://schemas.microsoft.com/office/drawing/2014/main" val="1640132260"/>
                    </a:ext>
                  </a:extLst>
                </a:gridCol>
              </a:tblGrid>
              <a:tr h="290108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72069677"/>
                  </a:ext>
                </a:extLst>
              </a:tr>
              <a:tr h="2901089">
                <a:tc>
                  <a:txBody>
                    <a:bodyPr/>
                    <a:lstStyle/>
                    <a:p>
                      <a:endParaRPr lang="en-US" dirty="0"/>
                    </a:p>
                  </a:txBody>
                  <a:tcPr/>
                </a:tc>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59200355"/>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3" name="TextBox 12"/>
          <p:cNvSpPr txBox="1"/>
          <p:nvPr/>
        </p:nvSpPr>
        <p:spPr>
          <a:xfrm>
            <a:off x="7080759" y="142975"/>
            <a:ext cx="2825241" cy="230832"/>
          </a:xfrm>
          <a:prstGeom prst="rect">
            <a:avLst/>
          </a:prstGeom>
          <a:noFill/>
        </p:spPr>
        <p:txBody>
          <a:bodyPr wrap="square" rtlCol="0">
            <a:spAutoFit/>
          </a:bodyPr>
          <a:lstStyle/>
          <a:p>
            <a:pPr algn="r"/>
            <a:r>
              <a:rPr lang="en-US" sz="900" b="1" dirty="0">
                <a:solidFill>
                  <a:srgbClr val="FF0000"/>
                </a:solidFill>
              </a:rPr>
              <a:t>Special Offers are valid until 29.08 or until stock lasts.</a:t>
            </a:r>
            <a:endParaRPr lang="en-GB" sz="900" b="1" dirty="0">
              <a:solidFill>
                <a:srgbClr val="FF0000"/>
              </a:solidFill>
            </a:endParaRPr>
          </a:p>
        </p:txBody>
      </p:sp>
      <p:sp>
        <p:nvSpPr>
          <p:cNvPr id="14" name="TextBox 13"/>
          <p:cNvSpPr txBox="1"/>
          <p:nvPr/>
        </p:nvSpPr>
        <p:spPr>
          <a:xfrm>
            <a:off x="2715785" y="9129"/>
            <a:ext cx="4018372" cy="369332"/>
          </a:xfrm>
          <a:prstGeom prst="rect">
            <a:avLst/>
          </a:prstGeom>
          <a:noFill/>
        </p:spPr>
        <p:txBody>
          <a:bodyPr wrap="square" rtlCol="0">
            <a:spAutoFit/>
          </a:bodyPr>
          <a:lstStyle/>
          <a:p>
            <a:r>
              <a:rPr lang="en-US" b="1" dirty="0"/>
              <a:t>ThinkBook Notebooks </a:t>
            </a:r>
            <a:r>
              <a:rPr lang="en-US" sz="1200" dirty="0"/>
              <a:t>13’’ – 14’’ &amp; 16’’</a:t>
            </a:r>
            <a:endParaRPr lang="en-GB" sz="1200" dirty="0"/>
          </a:p>
        </p:txBody>
      </p:sp>
      <p:sp>
        <p:nvSpPr>
          <p:cNvPr id="41" name="TextBox 40"/>
          <p:cNvSpPr txBox="1"/>
          <p:nvPr/>
        </p:nvSpPr>
        <p:spPr>
          <a:xfrm>
            <a:off x="71070" y="452222"/>
            <a:ext cx="3241937"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14 G7 ARP</a:t>
            </a:r>
          </a:p>
        </p:txBody>
      </p:sp>
      <p:sp>
        <p:nvSpPr>
          <p:cNvPr id="45" name="TextBox 44"/>
          <p:cNvSpPr txBox="1"/>
          <p:nvPr/>
        </p:nvSpPr>
        <p:spPr>
          <a:xfrm>
            <a:off x="71070" y="5132460"/>
            <a:ext cx="3276189" cy="1015663"/>
          </a:xfrm>
          <a:prstGeom prst="rect">
            <a:avLst/>
          </a:prstGeom>
          <a:noFill/>
        </p:spPr>
        <p:txBody>
          <a:bodyPr wrap="square" rtlCol="0">
            <a:spAutoFit/>
          </a:bodyPr>
          <a:lstStyle/>
          <a:p>
            <a:r>
              <a:rPr lang="en-US" sz="750" b="1" dirty="0">
                <a:solidFill>
                  <a:srgbClr val="0070C0"/>
                </a:solidFill>
              </a:rPr>
              <a:t>21MW001XCY </a:t>
            </a:r>
            <a:r>
              <a:rPr lang="en-US" sz="750" b="1" dirty="0"/>
              <a:t>LENOVO NOTEBOOK THINKBOOK 16 G7 ARP</a:t>
            </a:r>
            <a:r>
              <a:rPr lang="en-US" sz="750" dirty="0"/>
              <a:t>, AMD RYZEN 5 7535HS, 3.3-4.55GHz/16MB, 6 CORES, 16GB, 512GB SSD M.2 2242 PCIe, AMD RADEON 660M GRAPHICS, 16' WUXGA 1920x1200, IPS, 300NITS, LAN , WIFI6E, USB, USB-C, USB4, HDMI, DOS, 3YW, GREY </a:t>
            </a:r>
            <a:r>
              <a:rPr lang="en-US" sz="750" b="1" dirty="0">
                <a:solidFill>
                  <a:srgbClr val="FF0000"/>
                </a:solidFill>
              </a:rPr>
              <a:t>€ 717 </a:t>
            </a:r>
            <a:r>
              <a:rPr lang="en-GB" sz="750" dirty="0"/>
              <a:t>- </a:t>
            </a:r>
            <a:r>
              <a:rPr lang="en-GB" sz="750" b="1" dirty="0">
                <a:solidFill>
                  <a:srgbClr val="00B050"/>
                </a:solidFill>
              </a:rPr>
              <a:t>SPECIAL OFFER</a:t>
            </a:r>
            <a:endParaRPr lang="en-GB" sz="750" b="1" dirty="0">
              <a:solidFill>
                <a:srgbClr val="0070C0"/>
              </a:solidFill>
            </a:endParaRPr>
          </a:p>
          <a:p>
            <a:r>
              <a:rPr lang="en-GB" sz="750" b="1" dirty="0">
                <a:solidFill>
                  <a:srgbClr val="0070C0"/>
                </a:solidFill>
              </a:rPr>
              <a:t>21MW001NCY</a:t>
            </a:r>
            <a:r>
              <a:rPr lang="en-GB" sz="750" dirty="0"/>
              <a:t> </a:t>
            </a:r>
            <a:r>
              <a:rPr lang="en-GB" sz="750" b="1" dirty="0"/>
              <a:t>LENOVO NOTEBOOK THINKBOOK 16 G7 ARP</a:t>
            </a:r>
            <a:r>
              <a:rPr lang="en-GB" sz="750" dirty="0"/>
              <a:t>, AMD RYZEN 7 7735HS, 3.2-4.75GHz/16MB, 8 CORES, 16GB, 512GB SSD M.2 2242 PCIe, AMD RADEON 680M GRAPHICS, 16' WUXGA 1920x1200, IPS 300 NITS, LAN, WIFI6E, USB, USB-C, USB4, HDMI, DOS, 3YW, GREY </a:t>
            </a:r>
            <a:r>
              <a:rPr lang="en-GB" sz="750" b="1" dirty="0">
                <a:solidFill>
                  <a:srgbClr val="FF0000"/>
                </a:solidFill>
              </a:rPr>
              <a:t>€ 876 </a:t>
            </a:r>
            <a:r>
              <a:rPr lang="en-GB" sz="750" dirty="0"/>
              <a:t>- </a:t>
            </a:r>
            <a:r>
              <a:rPr lang="en-GB" sz="750" b="1" dirty="0">
                <a:solidFill>
                  <a:srgbClr val="00B050"/>
                </a:solidFill>
              </a:rPr>
              <a:t>SPECIAL OFFER</a:t>
            </a:r>
            <a:endParaRPr lang="en-GB" sz="750" dirty="0"/>
          </a:p>
        </p:txBody>
      </p:sp>
      <p:sp>
        <p:nvSpPr>
          <p:cNvPr id="24" name="TextBox 23"/>
          <p:cNvSpPr txBox="1"/>
          <p:nvPr/>
        </p:nvSpPr>
        <p:spPr>
          <a:xfrm>
            <a:off x="6556816" y="1834257"/>
            <a:ext cx="3276189" cy="1015663"/>
          </a:xfrm>
          <a:prstGeom prst="rect">
            <a:avLst/>
          </a:prstGeom>
          <a:noFill/>
        </p:spPr>
        <p:txBody>
          <a:bodyPr wrap="square" rtlCol="0">
            <a:spAutoFit/>
          </a:bodyPr>
          <a:lstStyle/>
          <a:p>
            <a:r>
              <a:rPr lang="en-GB" sz="750" b="1" dirty="0">
                <a:solidFill>
                  <a:srgbClr val="0070C0"/>
                </a:solidFill>
              </a:rPr>
              <a:t>21MX0019CY</a:t>
            </a:r>
            <a:r>
              <a:rPr lang="en-GB" sz="750" dirty="0"/>
              <a:t> </a:t>
            </a:r>
            <a:r>
              <a:rPr lang="en-GB" sz="750" b="1" dirty="0"/>
              <a:t>LENOVO NOTEBOOK THINKBOOK 14 G4 IML 2 IN 1</a:t>
            </a:r>
            <a:r>
              <a:rPr lang="en-GB" sz="750" dirty="0"/>
              <a:t>, INTEL ULTRA 5 125U, 3.6GHz-4.3GHz/12MB, 12C, 16GB, 512GB SSD M.2 2242 PCIe, INTEL GRAPHICS, 14' WUXGA 1920x1200, IPS 300NITS, TOUCH, WIFI6E, USB, USB4, HDMI, WIN 11 PRO, 3YW, GREY </a:t>
            </a:r>
            <a:r>
              <a:rPr lang="en-GB" sz="750" b="1" dirty="0">
                <a:solidFill>
                  <a:srgbClr val="FF0000"/>
                </a:solidFill>
              </a:rPr>
              <a:t>€ 1,382 </a:t>
            </a:r>
            <a:r>
              <a:rPr lang="en-GB" sz="750" dirty="0"/>
              <a:t>- </a:t>
            </a:r>
            <a:r>
              <a:rPr lang="en-GB" sz="750" b="1" dirty="0">
                <a:solidFill>
                  <a:srgbClr val="00B050"/>
                </a:solidFill>
              </a:rPr>
              <a:t>SPECIAL OFFER</a:t>
            </a:r>
          </a:p>
          <a:p>
            <a:r>
              <a:rPr lang="en-GB" sz="750" b="1" dirty="0">
                <a:solidFill>
                  <a:srgbClr val="0070C0"/>
                </a:solidFill>
              </a:rPr>
              <a:t>21MX0013CY</a:t>
            </a:r>
            <a:r>
              <a:rPr lang="en-GB" sz="750" dirty="0"/>
              <a:t> </a:t>
            </a:r>
            <a:r>
              <a:rPr lang="en-GB" sz="750" b="1" dirty="0"/>
              <a:t>LENOVO NOTEBOOK THINKBOOK 14 G4 IML 2 IN 1</a:t>
            </a:r>
            <a:r>
              <a:rPr lang="en-GB" sz="750" dirty="0"/>
              <a:t>, INTEL ULTRA 7 155U, 3.8GHz-4.8GHz/12MB, 12C, 16GB, 512GB SSD M.2 2242 PCIe, INTEL GRAPHICS, 14' WUXGA 1920x1200, IPS 300NITS, TOUCH, WIFI6E, USB, USB-C, USB4, HDMI, WIN 11 PRO, 3YW, GREY </a:t>
            </a:r>
            <a:r>
              <a:rPr lang="en-GB" sz="750" b="1" dirty="0">
                <a:solidFill>
                  <a:srgbClr val="FF0000"/>
                </a:solidFill>
              </a:rPr>
              <a:t>€ 1,584 </a:t>
            </a:r>
            <a:r>
              <a:rPr lang="en-GB" sz="750" dirty="0"/>
              <a:t>- </a:t>
            </a:r>
            <a:r>
              <a:rPr lang="en-GB" sz="750" b="1" dirty="0">
                <a:solidFill>
                  <a:srgbClr val="00B050"/>
                </a:solidFill>
              </a:rPr>
              <a:t>SPECIAL OFFER</a:t>
            </a:r>
          </a:p>
        </p:txBody>
      </p:sp>
      <p:sp>
        <p:nvSpPr>
          <p:cNvPr id="27" name="TextBox 26"/>
          <p:cNvSpPr txBox="1"/>
          <p:nvPr/>
        </p:nvSpPr>
        <p:spPr>
          <a:xfrm>
            <a:off x="3318698" y="1834257"/>
            <a:ext cx="3238118" cy="1477328"/>
          </a:xfrm>
          <a:prstGeom prst="rect">
            <a:avLst/>
          </a:prstGeom>
          <a:noFill/>
        </p:spPr>
        <p:txBody>
          <a:bodyPr wrap="square" rtlCol="0">
            <a:spAutoFit/>
          </a:bodyPr>
          <a:lstStyle/>
          <a:p>
            <a:r>
              <a:rPr lang="en-GB" sz="750" b="1" dirty="0">
                <a:solidFill>
                  <a:srgbClr val="0070C0"/>
                </a:solidFill>
              </a:rPr>
              <a:t>21SJ008FVU</a:t>
            </a:r>
            <a:r>
              <a:rPr lang="en-GB" sz="750" dirty="0"/>
              <a:t> </a:t>
            </a:r>
            <a:r>
              <a:rPr lang="en-GB" sz="750" b="1" dirty="0"/>
              <a:t>LENOVO NOTEBOOK THINKBOOK 14 G8 IAL</a:t>
            </a:r>
            <a:r>
              <a:rPr lang="en-GB" sz="750" dirty="0"/>
              <a:t>, INTEL ULTRA 7 255H, 2-5.1GHz/24MB, 16C, 16GB, 512GB SSD M.2 2242 PCIe, AI 13 TOPS, ARC 140T GRAPHICS, 14' WUXGA 1920x1200 IPS 300NITS, LAN, WIFI6E, USB, USB-C, USB4, HDMI, WIN 11 PRO, 3YW, GREY </a:t>
            </a:r>
            <a:r>
              <a:rPr lang="en-GB" sz="750" b="1" dirty="0">
                <a:solidFill>
                  <a:srgbClr val="FF0000"/>
                </a:solidFill>
              </a:rPr>
              <a:t>€ 1,293</a:t>
            </a:r>
            <a:r>
              <a:rPr lang="en-GB" sz="750" dirty="0"/>
              <a:t>	</a:t>
            </a:r>
          </a:p>
          <a:p>
            <a:r>
              <a:rPr lang="en-GB" sz="750" b="1" dirty="0">
                <a:solidFill>
                  <a:srgbClr val="0070C0"/>
                </a:solidFill>
              </a:rPr>
              <a:t>21SJ008HVU</a:t>
            </a:r>
            <a:r>
              <a:rPr lang="en-GB" sz="750" dirty="0"/>
              <a:t> </a:t>
            </a:r>
            <a:r>
              <a:rPr lang="en-GB" sz="750" b="1" dirty="0"/>
              <a:t>LENOVO NOTEBOOK THINKBOOK 14 G8 IAL</a:t>
            </a:r>
            <a:r>
              <a:rPr lang="en-GB" sz="750" dirty="0"/>
              <a:t>, INTEL ULTRA 7 255H, 2-5.1GHz/24MB, 16C, 16GB, 512GB SSD M.2 2242 PCIe, AI NPU 13 TOPS, ARC 140T GRAPHICS, 14' WUXGA 1920x1200, IPS, 300NITS, LAN, WIFI6E, USB, USB-C, USB4, HDMI, DOS, 3YW, GREY </a:t>
            </a:r>
            <a:r>
              <a:rPr lang="en-GB" sz="750" b="1" dirty="0">
                <a:solidFill>
                  <a:srgbClr val="FF0000"/>
                </a:solidFill>
              </a:rPr>
              <a:t>€ 1,114</a:t>
            </a:r>
          </a:p>
          <a:p>
            <a:r>
              <a:rPr lang="en-US" sz="750" b="1" dirty="0">
                <a:solidFill>
                  <a:srgbClr val="0070C0"/>
                </a:solidFill>
              </a:rPr>
              <a:t>21SK00A6VU </a:t>
            </a:r>
            <a:r>
              <a:rPr lang="en-US" sz="750" b="1" dirty="0"/>
              <a:t>LENOVO NOTEBOOK THINKBOOK 16 G8 IAL</a:t>
            </a:r>
            <a:r>
              <a:rPr lang="en-US" sz="750" dirty="0"/>
              <a:t>, INTEL ULTRA 7 255H, 2-5.1GHz/24MB, 16C, 16GB, 512GB SSD M.2 2242 PCIe, AI NPU 13 TOPS, ARC 140T GRAPHICS, 16' WUXGA 1920x1200, IPS 300NITS, LAN , WIFI6E, USB, USB-C, USB4, HDMI, DOS, 3YW, GREY </a:t>
            </a:r>
            <a:r>
              <a:rPr lang="en-US" sz="750" b="1" dirty="0">
                <a:solidFill>
                  <a:srgbClr val="FF0000"/>
                </a:solidFill>
              </a:rPr>
              <a:t>€ 1,129 </a:t>
            </a:r>
            <a:r>
              <a:rPr lang="en-GB" sz="750" dirty="0"/>
              <a:t>- </a:t>
            </a:r>
            <a:r>
              <a:rPr lang="en-GB" sz="750" b="1" dirty="0">
                <a:solidFill>
                  <a:srgbClr val="00B050"/>
                </a:solidFill>
              </a:rPr>
              <a:t>SPECIAL OFFER</a:t>
            </a:r>
            <a:endParaRPr lang="en-US" sz="750" b="1" dirty="0">
              <a:solidFill>
                <a:srgbClr val="FF0000"/>
              </a:solidFill>
            </a:endParaRPr>
          </a:p>
        </p:txBody>
      </p:sp>
      <p:sp>
        <p:nvSpPr>
          <p:cNvPr id="28" name="TextBox 27"/>
          <p:cNvSpPr txBox="1"/>
          <p:nvPr/>
        </p:nvSpPr>
        <p:spPr>
          <a:xfrm>
            <a:off x="3331082" y="5103586"/>
            <a:ext cx="6518101" cy="784830"/>
          </a:xfrm>
          <a:prstGeom prst="rect">
            <a:avLst/>
          </a:prstGeom>
          <a:noFill/>
        </p:spPr>
        <p:txBody>
          <a:bodyPr wrap="square" rtlCol="0">
            <a:spAutoFit/>
          </a:bodyPr>
          <a:lstStyle/>
          <a:p>
            <a:r>
              <a:rPr lang="en-GB" sz="750" b="1" dirty="0">
                <a:solidFill>
                  <a:srgbClr val="0070C0"/>
                </a:solidFill>
              </a:rPr>
              <a:t>21SK00A9VU</a:t>
            </a:r>
            <a:r>
              <a:rPr lang="en-GB" sz="750" dirty="0"/>
              <a:t> </a:t>
            </a:r>
            <a:r>
              <a:rPr lang="en-GB" sz="750" b="1" dirty="0"/>
              <a:t>LENOVO NOTEBOOK THINKBOOK 16 G8 IAL</a:t>
            </a:r>
            <a:r>
              <a:rPr lang="en-GB" sz="750" dirty="0"/>
              <a:t>, INTEL ULTRA 5 225U, 1.5-4.8GHz/12MB, 12C, 16GB, 512GB SSD M.2 2242 PCIe, AI NPU 12 TOPS, INTEL GRAPHICS, 16' WUXGA 1920x1200, IPS 300NITS, LAN, WIFI6E, USB, USB-C, USB4, HDMI, DOS, 3YW, GREY </a:t>
            </a:r>
            <a:r>
              <a:rPr lang="en-GB" sz="750" b="1" dirty="0">
                <a:solidFill>
                  <a:srgbClr val="FF0000"/>
                </a:solidFill>
              </a:rPr>
              <a:t>€ 959- </a:t>
            </a:r>
            <a:r>
              <a:rPr lang="en-GB" sz="750" b="1" dirty="0">
                <a:solidFill>
                  <a:srgbClr val="00B050"/>
                </a:solidFill>
              </a:rPr>
              <a:t>SPECIAL OFFER</a:t>
            </a:r>
            <a:endParaRPr lang="en-GB" sz="750" b="1" dirty="0">
              <a:solidFill>
                <a:srgbClr val="0070C0"/>
              </a:solidFill>
            </a:endParaRPr>
          </a:p>
          <a:p>
            <a:r>
              <a:rPr lang="en-GB" sz="750" b="1" dirty="0">
                <a:solidFill>
                  <a:srgbClr val="0070C0"/>
                </a:solidFill>
              </a:rPr>
              <a:t>21SK00A4VU</a:t>
            </a:r>
            <a:r>
              <a:rPr lang="en-GB" sz="750" dirty="0"/>
              <a:t> </a:t>
            </a:r>
            <a:r>
              <a:rPr lang="en-GB" sz="750" b="1" dirty="0"/>
              <a:t>LENOVO NOTEBOOK THINKBOOK 16 G8 IAL</a:t>
            </a:r>
            <a:r>
              <a:rPr lang="en-GB" sz="750" dirty="0"/>
              <a:t>, INTEL ULTRA 5 225U, 1.5-4.8GHz/12MB, 12C, 16GB, 512GB SSD M.2 2242 PCIe, AI 12 TOPS, INTEL GRAPHICS, 16' WUXGA 1920x1200, IPS 300NITS, LAN, WIFI6E, USB, USB-C, USB4, HDMI, WIN 11 PRO, 3YW, GREY </a:t>
            </a:r>
            <a:r>
              <a:rPr lang="en-GB" sz="750" b="1" dirty="0">
                <a:solidFill>
                  <a:srgbClr val="FF0000"/>
                </a:solidFill>
              </a:rPr>
              <a:t>€ 1,114 </a:t>
            </a:r>
            <a:r>
              <a:rPr lang="en-GB" sz="750" dirty="0"/>
              <a:t>- </a:t>
            </a:r>
            <a:r>
              <a:rPr lang="en-GB" sz="750" b="1" dirty="0">
                <a:solidFill>
                  <a:srgbClr val="00B050"/>
                </a:solidFill>
              </a:rPr>
              <a:t>SPECIAL OFFER</a:t>
            </a:r>
          </a:p>
          <a:p>
            <a:r>
              <a:rPr lang="en-GB" sz="750" b="1" dirty="0">
                <a:solidFill>
                  <a:srgbClr val="0070C0"/>
                </a:solidFill>
              </a:rPr>
              <a:t>21SK00A0VU</a:t>
            </a:r>
            <a:r>
              <a:rPr lang="en-GB" sz="750" dirty="0"/>
              <a:t> </a:t>
            </a:r>
            <a:r>
              <a:rPr lang="en-GB" sz="750" b="1" dirty="0"/>
              <a:t>LENOVO NOTEBOOK THINKBOOK 16 G8 IAL</a:t>
            </a:r>
            <a:r>
              <a:rPr lang="en-GB" sz="750" dirty="0"/>
              <a:t>, INTEL ULTRA 7 255H, 2-5.1GHz/24MB, 16C, 16GB, 512GB SSD M.2 2242 PCIe, AI 13 TOPS, ARC 140T GRAPHICS, 16' WUXGA 1920x1200 IPS 300NITS, LAN, WIFI6E, USB, USB-C, USB4, HDMI, WIN 11 PRO, 3YW, GREY </a:t>
            </a:r>
            <a:r>
              <a:rPr lang="en-GB" sz="750" b="1" dirty="0">
                <a:solidFill>
                  <a:srgbClr val="FF0000"/>
                </a:solidFill>
              </a:rPr>
              <a:t>€ 1,308</a:t>
            </a:r>
            <a:endParaRPr lang="en-GB" sz="750" dirty="0"/>
          </a:p>
        </p:txBody>
      </p:sp>
      <p:sp>
        <p:nvSpPr>
          <p:cNvPr id="16" name="TextBox 15">
            <a:extLst>
              <a:ext uri="{FF2B5EF4-FFF2-40B4-BE49-F238E27FC236}">
                <a16:creationId xmlns:a16="http://schemas.microsoft.com/office/drawing/2014/main" id="{9B808203-EDEE-EE5E-1107-82B89C6D90E2}"/>
              </a:ext>
            </a:extLst>
          </p:cNvPr>
          <p:cNvSpPr txBox="1"/>
          <p:nvPr/>
        </p:nvSpPr>
        <p:spPr>
          <a:xfrm>
            <a:off x="86313" y="1834257"/>
            <a:ext cx="3245704" cy="553998"/>
          </a:xfrm>
          <a:prstGeom prst="rect">
            <a:avLst/>
          </a:prstGeom>
          <a:noFill/>
        </p:spPr>
        <p:txBody>
          <a:bodyPr wrap="square" rtlCol="0">
            <a:spAutoFit/>
          </a:bodyPr>
          <a:lstStyle/>
          <a:p>
            <a:r>
              <a:rPr lang="en-US" sz="750" b="1" dirty="0">
                <a:solidFill>
                  <a:srgbClr val="0070C0"/>
                </a:solidFill>
              </a:rPr>
              <a:t>21MV0018CY</a:t>
            </a:r>
            <a:r>
              <a:rPr lang="en-US" sz="750" dirty="0"/>
              <a:t>  </a:t>
            </a:r>
            <a:r>
              <a:rPr lang="en-US" sz="750" b="1" dirty="0"/>
              <a:t>LENOVO NOTEBOOK THINKBOOK 14 G7 ARP</a:t>
            </a:r>
            <a:r>
              <a:rPr lang="en-US" sz="750" dirty="0"/>
              <a:t>, AMD RYZEN 5 7535HS, 3.3-4.5GHz/16MB, 6 CORES, 16GB, 512GB SSD M.2 2242 PCIe, AMD RADEON GRAPHICS, 14' WUXGA 1920x1200, IPS 300NITS, BL, LAN, WIFI6, USB, USB-C, HDMI, WIN 11 PRO, 3YW, GREY </a:t>
            </a:r>
            <a:r>
              <a:rPr lang="en-US" sz="750" b="1" dirty="0">
                <a:solidFill>
                  <a:srgbClr val="FF0000"/>
                </a:solidFill>
              </a:rPr>
              <a:t>€ 889</a:t>
            </a:r>
            <a:r>
              <a:rPr lang="en-GB" sz="750" dirty="0"/>
              <a:t> - </a:t>
            </a:r>
            <a:r>
              <a:rPr lang="en-GB" sz="750" b="1" dirty="0">
                <a:solidFill>
                  <a:srgbClr val="00B050"/>
                </a:solidFill>
              </a:rPr>
              <a:t>SPECIAL OFFER</a:t>
            </a:r>
            <a:endParaRPr lang="en-US" sz="750" b="1" dirty="0">
              <a:solidFill>
                <a:srgbClr val="FF0000"/>
              </a:solidFill>
            </a:endParaRPr>
          </a:p>
        </p:txBody>
      </p:sp>
      <p:sp>
        <p:nvSpPr>
          <p:cNvPr id="18" name="TextBox 17">
            <a:extLst>
              <a:ext uri="{FF2B5EF4-FFF2-40B4-BE49-F238E27FC236}">
                <a16:creationId xmlns:a16="http://schemas.microsoft.com/office/drawing/2014/main" id="{3B199CB1-F52D-0C7E-02FB-6D904CE2CA0B}"/>
              </a:ext>
            </a:extLst>
          </p:cNvPr>
          <p:cNvSpPr txBox="1"/>
          <p:nvPr/>
        </p:nvSpPr>
        <p:spPr>
          <a:xfrm>
            <a:off x="3298700" y="452222"/>
            <a:ext cx="327618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14 G8 IAL</a:t>
            </a:r>
          </a:p>
        </p:txBody>
      </p:sp>
      <p:sp>
        <p:nvSpPr>
          <p:cNvPr id="19" name="TextBox 18">
            <a:extLst>
              <a:ext uri="{FF2B5EF4-FFF2-40B4-BE49-F238E27FC236}">
                <a16:creationId xmlns:a16="http://schemas.microsoft.com/office/drawing/2014/main" id="{2AE583CB-522A-6CFA-3CE0-CE137F557724}"/>
              </a:ext>
            </a:extLst>
          </p:cNvPr>
          <p:cNvSpPr txBox="1"/>
          <p:nvPr/>
        </p:nvSpPr>
        <p:spPr>
          <a:xfrm>
            <a:off x="6574889" y="452222"/>
            <a:ext cx="3274294"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14 G4 IML 2 IN 1</a:t>
            </a:r>
          </a:p>
        </p:txBody>
      </p:sp>
      <p:sp>
        <p:nvSpPr>
          <p:cNvPr id="20" name="TextBox 19">
            <a:extLst>
              <a:ext uri="{FF2B5EF4-FFF2-40B4-BE49-F238E27FC236}">
                <a16:creationId xmlns:a16="http://schemas.microsoft.com/office/drawing/2014/main" id="{683E9116-5166-B8F7-4738-4139385A2F32}"/>
              </a:ext>
            </a:extLst>
          </p:cNvPr>
          <p:cNvSpPr txBox="1"/>
          <p:nvPr/>
        </p:nvSpPr>
        <p:spPr>
          <a:xfrm>
            <a:off x="71070" y="3355200"/>
            <a:ext cx="3274294"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16 G7 ARP</a:t>
            </a:r>
          </a:p>
        </p:txBody>
      </p:sp>
      <p:sp>
        <p:nvSpPr>
          <p:cNvPr id="21" name="TextBox 20">
            <a:extLst>
              <a:ext uri="{FF2B5EF4-FFF2-40B4-BE49-F238E27FC236}">
                <a16:creationId xmlns:a16="http://schemas.microsoft.com/office/drawing/2014/main" id="{685DA5A4-A6A9-A9AE-1972-A8355CA1D8E7}"/>
              </a:ext>
            </a:extLst>
          </p:cNvPr>
          <p:cNvSpPr txBox="1"/>
          <p:nvPr/>
        </p:nvSpPr>
        <p:spPr>
          <a:xfrm>
            <a:off x="3329185" y="3355200"/>
            <a:ext cx="650382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16 G8 IAL</a:t>
            </a:r>
          </a:p>
        </p:txBody>
      </p:sp>
      <p:pic>
        <p:nvPicPr>
          <p:cNvPr id="23" name="Picture 22" descr="A computer with a blue flower on the screen&#10;&#10;AI-generated content may be incorrect.">
            <a:extLst>
              <a:ext uri="{FF2B5EF4-FFF2-40B4-BE49-F238E27FC236}">
                <a16:creationId xmlns:a16="http://schemas.microsoft.com/office/drawing/2014/main" id="{0C4155BF-9AFB-12FE-8DFB-738ED40C0A90}"/>
              </a:ext>
            </a:extLst>
          </p:cNvPr>
          <p:cNvPicPr>
            <a:picLocks noChangeAspect="1"/>
          </p:cNvPicPr>
          <p:nvPr/>
        </p:nvPicPr>
        <p:blipFill>
          <a:blip r:embed="rId3">
            <a:extLst>
              <a:ext uri="{28A0092B-C50C-407E-A947-70E740481C1C}">
                <a14:useLocalDpi xmlns:a14="http://schemas.microsoft.com/office/drawing/2010/main" val="0"/>
              </a:ext>
            </a:extLst>
          </a:blip>
          <a:srcRect b="2611"/>
          <a:stretch>
            <a:fillRect/>
          </a:stretch>
        </p:blipFill>
        <p:spPr>
          <a:xfrm>
            <a:off x="954520" y="736125"/>
            <a:ext cx="1590391" cy="1140435"/>
          </a:xfrm>
          <a:prstGeom prst="rect">
            <a:avLst/>
          </a:prstGeom>
        </p:spPr>
      </p:pic>
      <p:pic>
        <p:nvPicPr>
          <p:cNvPr id="26" name="Picture 25" descr="A computer with a blue flower on the screen&#10;&#10;AI-generated content may be incorrect.">
            <a:extLst>
              <a:ext uri="{FF2B5EF4-FFF2-40B4-BE49-F238E27FC236}">
                <a16:creationId xmlns:a16="http://schemas.microsoft.com/office/drawing/2014/main" id="{9D3E161E-103E-6925-74E5-84CAA516C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81" y="736125"/>
            <a:ext cx="1590391" cy="1150144"/>
          </a:xfrm>
          <a:prstGeom prst="rect">
            <a:avLst/>
          </a:prstGeom>
        </p:spPr>
      </p:pic>
      <p:pic>
        <p:nvPicPr>
          <p:cNvPr id="30" name="Picture 29" descr="A computer with a blue flower on the screen&#10;&#10;AI-generated content may be incorrect.">
            <a:extLst>
              <a:ext uri="{FF2B5EF4-FFF2-40B4-BE49-F238E27FC236}">
                <a16:creationId xmlns:a16="http://schemas.microsoft.com/office/drawing/2014/main" id="{C04CDF50-52DD-B592-A860-3C6AC505076F}"/>
              </a:ext>
            </a:extLst>
          </p:cNvPr>
          <p:cNvPicPr>
            <a:picLocks noChangeAspect="1"/>
          </p:cNvPicPr>
          <p:nvPr/>
        </p:nvPicPr>
        <p:blipFill>
          <a:blip r:embed="rId5">
            <a:extLst>
              <a:ext uri="{28A0092B-C50C-407E-A947-70E740481C1C}">
                <a14:useLocalDpi xmlns:a14="http://schemas.microsoft.com/office/drawing/2010/main" val="0"/>
              </a:ext>
            </a:extLst>
          </a:blip>
          <a:srcRect l="2805" r="-1" b="813"/>
          <a:stretch>
            <a:fillRect/>
          </a:stretch>
        </p:blipFill>
        <p:spPr>
          <a:xfrm>
            <a:off x="7211662" y="744841"/>
            <a:ext cx="1880577" cy="1143574"/>
          </a:xfrm>
          <a:prstGeom prst="rect">
            <a:avLst/>
          </a:prstGeom>
        </p:spPr>
      </p:pic>
      <p:pic>
        <p:nvPicPr>
          <p:cNvPr id="34" name="Picture 33" descr="A computer with a blue flower on the screen&#10;&#10;AI-generated content may be incorrect.">
            <a:extLst>
              <a:ext uri="{FF2B5EF4-FFF2-40B4-BE49-F238E27FC236}">
                <a16:creationId xmlns:a16="http://schemas.microsoft.com/office/drawing/2014/main" id="{0CE81272-6138-5515-7795-838EC1BE9B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992" y="3819688"/>
            <a:ext cx="1604449" cy="1136711"/>
          </a:xfrm>
          <a:prstGeom prst="rect">
            <a:avLst/>
          </a:prstGeom>
        </p:spPr>
      </p:pic>
      <p:pic>
        <p:nvPicPr>
          <p:cNvPr id="36" name="Picture 35" descr="A computer with a blue flower on the screen&#10;&#10;AI-generated content may be incorrect.">
            <a:extLst>
              <a:ext uri="{FF2B5EF4-FFF2-40B4-BE49-F238E27FC236}">
                <a16:creationId xmlns:a16="http://schemas.microsoft.com/office/drawing/2014/main" id="{0269FEAC-9761-1BFE-EC6D-BA7F5AFDEA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4591" y="3808258"/>
            <a:ext cx="1604449" cy="1160311"/>
          </a:xfrm>
          <a:prstGeom prst="rect">
            <a:avLst/>
          </a:prstGeom>
        </p:spPr>
      </p:pic>
      <p:sp>
        <p:nvSpPr>
          <p:cNvPr id="2" name="Rectangle 1">
            <a:extLst>
              <a:ext uri="{FF2B5EF4-FFF2-40B4-BE49-F238E27FC236}">
                <a16:creationId xmlns:a16="http://schemas.microsoft.com/office/drawing/2014/main" id="{FC31F92A-B1E6-1D33-6090-35E37476E610}"/>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3" name="Rectangle 2">
            <a:extLst>
              <a:ext uri="{FF2B5EF4-FFF2-40B4-BE49-F238E27FC236}">
                <a16:creationId xmlns:a16="http://schemas.microsoft.com/office/drawing/2014/main" id="{5E8E582D-4E0C-7194-108F-AE22E36F8828}"/>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
        <p:nvSpPr>
          <p:cNvPr id="15" name="TextBox 14">
            <a:extLst>
              <a:ext uri="{FF2B5EF4-FFF2-40B4-BE49-F238E27FC236}">
                <a16:creationId xmlns:a16="http://schemas.microsoft.com/office/drawing/2014/main" id="{4A87FD96-8372-242C-D6FC-1DF0411F31E4}"/>
              </a:ext>
            </a:extLst>
          </p:cNvPr>
          <p:cNvSpPr txBox="1"/>
          <p:nvPr/>
        </p:nvSpPr>
        <p:spPr>
          <a:xfrm>
            <a:off x="8522167" y="0"/>
            <a:ext cx="1376577" cy="230832"/>
          </a:xfrm>
          <a:prstGeom prst="rect">
            <a:avLst/>
          </a:prstGeom>
          <a:noFill/>
        </p:spPr>
        <p:txBody>
          <a:bodyPr wrap="square" rtlCol="0">
            <a:spAutoFit/>
          </a:bodyPr>
          <a:lstStyle/>
          <a:p>
            <a:pPr algn="r"/>
            <a:r>
              <a:rPr lang="en-US" sz="900" dirty="0"/>
              <a:t>Retail File July 2025</a:t>
            </a:r>
          </a:p>
        </p:txBody>
      </p:sp>
    </p:spTree>
    <p:extLst>
      <p:ext uri="{BB962C8B-B14F-4D97-AF65-F5344CB8AC3E}">
        <p14:creationId xmlns:p14="http://schemas.microsoft.com/office/powerpoint/2010/main" val="8758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a:extLst>
              <a:ext uri="{FF2B5EF4-FFF2-40B4-BE49-F238E27FC236}">
                <a16:creationId xmlns:a16="http://schemas.microsoft.com/office/drawing/2014/main" id="{B433AD03-A6C8-E8E0-E010-9B8113E05246}"/>
              </a:ext>
            </a:extLst>
          </p:cNvPr>
          <p:cNvGraphicFramePr>
            <a:graphicFrameLocks noGrp="1"/>
          </p:cNvGraphicFramePr>
          <p:nvPr>
            <p:extLst>
              <p:ext uri="{D42A27DB-BD31-4B8C-83A1-F6EECF244321}">
                <p14:modId xmlns:p14="http://schemas.microsoft.com/office/powerpoint/2010/main" val="2083610272"/>
              </p:ext>
            </p:extLst>
          </p:nvPr>
        </p:nvGraphicFramePr>
        <p:xfrm>
          <a:off x="91109" y="3367705"/>
          <a:ext cx="9731900" cy="2904659"/>
        </p:xfrm>
        <a:graphic>
          <a:graphicData uri="http://schemas.openxmlformats.org/drawingml/2006/table">
            <a:tbl>
              <a:tblPr firstRow="1" bandRow="1">
                <a:tableStyleId>{5940675A-B579-460E-94D1-54222C63F5DA}</a:tableStyleId>
              </a:tblPr>
              <a:tblGrid>
                <a:gridCol w="2436431">
                  <a:extLst>
                    <a:ext uri="{9D8B030D-6E8A-4147-A177-3AD203B41FA5}">
                      <a16:colId xmlns:a16="http://schemas.microsoft.com/office/drawing/2014/main" val="4258442462"/>
                    </a:ext>
                  </a:extLst>
                </a:gridCol>
                <a:gridCol w="3148641">
                  <a:extLst>
                    <a:ext uri="{9D8B030D-6E8A-4147-A177-3AD203B41FA5}">
                      <a16:colId xmlns:a16="http://schemas.microsoft.com/office/drawing/2014/main" val="1750363826"/>
                    </a:ext>
                  </a:extLst>
                </a:gridCol>
                <a:gridCol w="2147977">
                  <a:extLst>
                    <a:ext uri="{9D8B030D-6E8A-4147-A177-3AD203B41FA5}">
                      <a16:colId xmlns:a16="http://schemas.microsoft.com/office/drawing/2014/main" val="1899829957"/>
                    </a:ext>
                  </a:extLst>
                </a:gridCol>
                <a:gridCol w="1998851">
                  <a:extLst>
                    <a:ext uri="{9D8B030D-6E8A-4147-A177-3AD203B41FA5}">
                      <a16:colId xmlns:a16="http://schemas.microsoft.com/office/drawing/2014/main" val="3217314500"/>
                    </a:ext>
                  </a:extLst>
                </a:gridCol>
              </a:tblGrid>
              <a:tr h="290465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63146501"/>
                  </a:ext>
                </a:extLst>
              </a:tr>
            </a:tbl>
          </a:graphicData>
        </a:graphic>
      </p:graphicFrame>
      <p:graphicFrame>
        <p:nvGraphicFramePr>
          <p:cNvPr id="38" name="Table 37">
            <a:extLst>
              <a:ext uri="{FF2B5EF4-FFF2-40B4-BE49-F238E27FC236}">
                <a16:creationId xmlns:a16="http://schemas.microsoft.com/office/drawing/2014/main" id="{0EE06C49-611B-439E-26AF-E972D1A00AE1}"/>
              </a:ext>
            </a:extLst>
          </p:cNvPr>
          <p:cNvGraphicFramePr>
            <a:graphicFrameLocks noGrp="1"/>
          </p:cNvGraphicFramePr>
          <p:nvPr>
            <p:extLst>
              <p:ext uri="{D42A27DB-BD31-4B8C-83A1-F6EECF244321}">
                <p14:modId xmlns:p14="http://schemas.microsoft.com/office/powerpoint/2010/main" val="4045269446"/>
              </p:ext>
            </p:extLst>
          </p:nvPr>
        </p:nvGraphicFramePr>
        <p:xfrm>
          <a:off x="91109" y="446851"/>
          <a:ext cx="9731898" cy="2911787"/>
        </p:xfrm>
        <a:graphic>
          <a:graphicData uri="http://schemas.openxmlformats.org/drawingml/2006/table">
            <a:tbl>
              <a:tblPr firstRow="1" bandRow="1">
                <a:tableStyleId>{5940675A-B579-460E-94D1-54222C63F5DA}</a:tableStyleId>
              </a:tblPr>
              <a:tblGrid>
                <a:gridCol w="3477714">
                  <a:extLst>
                    <a:ext uri="{9D8B030D-6E8A-4147-A177-3AD203B41FA5}">
                      <a16:colId xmlns:a16="http://schemas.microsoft.com/office/drawing/2014/main" val="4073404426"/>
                    </a:ext>
                  </a:extLst>
                </a:gridCol>
                <a:gridCol w="6254184">
                  <a:extLst>
                    <a:ext uri="{9D8B030D-6E8A-4147-A177-3AD203B41FA5}">
                      <a16:colId xmlns:a16="http://schemas.microsoft.com/office/drawing/2014/main" val="1971893341"/>
                    </a:ext>
                  </a:extLst>
                </a:gridCol>
              </a:tblGrid>
              <a:tr h="2911787">
                <a:tc>
                  <a:txBody>
                    <a:bodyPr/>
                    <a:lstStyle/>
                    <a:p>
                      <a:endParaRPr lang="en-US"/>
                    </a:p>
                  </a:txBody>
                  <a:tcPr/>
                </a:tc>
                <a:tc>
                  <a:txBody>
                    <a:bodyPr/>
                    <a:lstStyle/>
                    <a:p>
                      <a:endParaRPr lang="en-US" dirty="0"/>
                    </a:p>
                  </a:txBody>
                  <a:tcPr/>
                </a:tc>
                <a:extLst>
                  <a:ext uri="{0D108BD9-81ED-4DB2-BD59-A6C34878D82A}">
                    <a16:rowId xmlns:a16="http://schemas.microsoft.com/office/drawing/2014/main" val="2285067890"/>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3" name="TextBox 12"/>
          <p:cNvSpPr txBox="1"/>
          <p:nvPr/>
        </p:nvSpPr>
        <p:spPr>
          <a:xfrm>
            <a:off x="7080759" y="142975"/>
            <a:ext cx="2825241" cy="230832"/>
          </a:xfrm>
          <a:prstGeom prst="rect">
            <a:avLst/>
          </a:prstGeom>
          <a:noFill/>
        </p:spPr>
        <p:txBody>
          <a:bodyPr wrap="square" rtlCol="0">
            <a:spAutoFit/>
          </a:bodyPr>
          <a:lstStyle/>
          <a:p>
            <a:pPr algn="r"/>
            <a:r>
              <a:rPr lang="en-US" sz="900" b="1" dirty="0">
                <a:solidFill>
                  <a:srgbClr val="FF0000"/>
                </a:solidFill>
              </a:rPr>
              <a:t>Special Offers are valid until 29.08 or until stock lasts.</a:t>
            </a:r>
            <a:endParaRPr lang="en-GB" sz="900" b="1" dirty="0">
              <a:solidFill>
                <a:srgbClr val="FF0000"/>
              </a:solidFill>
            </a:endParaRPr>
          </a:p>
        </p:txBody>
      </p:sp>
      <p:sp>
        <p:nvSpPr>
          <p:cNvPr id="14" name="TextBox 13"/>
          <p:cNvSpPr txBox="1"/>
          <p:nvPr/>
        </p:nvSpPr>
        <p:spPr>
          <a:xfrm>
            <a:off x="2609276" y="-16886"/>
            <a:ext cx="4231390" cy="369332"/>
          </a:xfrm>
          <a:prstGeom prst="rect">
            <a:avLst/>
          </a:prstGeom>
          <a:noFill/>
        </p:spPr>
        <p:txBody>
          <a:bodyPr wrap="square" rtlCol="0">
            <a:spAutoFit/>
          </a:bodyPr>
          <a:lstStyle/>
          <a:p>
            <a:r>
              <a:rPr lang="en-US" b="1" dirty="0"/>
              <a:t>Thinkpad E &amp; L - Series Notebooks </a:t>
            </a:r>
            <a:r>
              <a:rPr lang="en-US" sz="1200" dirty="0"/>
              <a:t>14’’ &amp; 16’’</a:t>
            </a:r>
            <a:endParaRPr lang="en-GB" sz="1200" dirty="0"/>
          </a:p>
        </p:txBody>
      </p:sp>
      <p:sp>
        <p:nvSpPr>
          <p:cNvPr id="33" name="TextBox 32"/>
          <p:cNvSpPr txBox="1"/>
          <p:nvPr/>
        </p:nvSpPr>
        <p:spPr>
          <a:xfrm>
            <a:off x="3518468" y="1919516"/>
            <a:ext cx="6380276" cy="1246495"/>
          </a:xfrm>
          <a:prstGeom prst="rect">
            <a:avLst/>
          </a:prstGeom>
          <a:noFill/>
        </p:spPr>
        <p:txBody>
          <a:bodyPr wrap="square" rtlCol="0">
            <a:spAutoFit/>
          </a:bodyPr>
          <a:lstStyle/>
          <a:p>
            <a:r>
              <a:rPr lang="en-GB" sz="750" b="1" dirty="0">
                <a:solidFill>
                  <a:srgbClr val="0070C0"/>
                </a:solidFill>
              </a:rPr>
              <a:t>21MA003NCY</a:t>
            </a:r>
            <a:r>
              <a:rPr lang="en-GB" sz="750" dirty="0"/>
              <a:t> </a:t>
            </a:r>
            <a:r>
              <a:rPr lang="en-GB" sz="750" b="1" dirty="0"/>
              <a:t>LENOVO NOTEBOOK THINKPAD E16 G2</a:t>
            </a:r>
            <a:r>
              <a:rPr lang="en-GB" sz="750" dirty="0"/>
              <a:t>, INTEL ULTRA 5 125U, 3.6GHz-4.3GHz/12MB, 12 CORES, 16GB, 512GB SSD M.2 2242 PCIe, INTEL GRAPHICS, 16' WUXGA 1920x1200, IPS 300NITS, ANTGL, LAN, WIFI6E, USB, USB-C, USB4, HDMI, DOS, 3YW, BLACK </a:t>
            </a:r>
            <a:r>
              <a:rPr lang="en-GB" sz="750" b="1" dirty="0">
                <a:solidFill>
                  <a:srgbClr val="FF0000"/>
                </a:solidFill>
              </a:rPr>
              <a:t>€ 1,055 </a:t>
            </a:r>
            <a:r>
              <a:rPr lang="en-GB" sz="750" dirty="0"/>
              <a:t>- </a:t>
            </a:r>
            <a:r>
              <a:rPr lang="en-GB" sz="750" b="1" dirty="0">
                <a:solidFill>
                  <a:srgbClr val="00B050"/>
                </a:solidFill>
              </a:rPr>
              <a:t>SPECIAL OFFER</a:t>
            </a:r>
          </a:p>
          <a:p>
            <a:r>
              <a:rPr lang="en-US" sz="750" b="1" dirty="0">
                <a:solidFill>
                  <a:srgbClr val="0070C0"/>
                </a:solidFill>
              </a:rPr>
              <a:t>21MA002YCY </a:t>
            </a:r>
            <a:r>
              <a:rPr lang="en-US" sz="750" b="1" dirty="0"/>
              <a:t>LENOVO NOTEBOOK THINKPAD E16 G2</a:t>
            </a:r>
            <a:r>
              <a:rPr lang="en-US" sz="750" dirty="0"/>
              <a:t>, INTEL ULTRA 7 155H, 3.8GHz-4.8GHz/24MB, 16 CORES, 16GB, 512GB SSD M.2 2242 PCIe, INTEL ARC GRAPHICS, 16' WUXGA 1920x1200, IPS 300NITS, ANTGL, LAN, WIFI6E, USB, USB-C, USB4, HDMI, DOS, 3YW, BLACK </a:t>
            </a:r>
            <a:r>
              <a:rPr lang="en-US" sz="750" b="1" dirty="0">
                <a:solidFill>
                  <a:srgbClr val="FF0000"/>
                </a:solidFill>
              </a:rPr>
              <a:t>€ 1,218 </a:t>
            </a:r>
            <a:r>
              <a:rPr lang="en-GB" sz="750" dirty="0"/>
              <a:t>- </a:t>
            </a:r>
            <a:r>
              <a:rPr lang="en-GB" sz="750" b="1" dirty="0">
                <a:solidFill>
                  <a:srgbClr val="00B050"/>
                </a:solidFill>
              </a:rPr>
              <a:t>SPECIAL OFFER</a:t>
            </a:r>
          </a:p>
          <a:p>
            <a:r>
              <a:rPr lang="en-GB" sz="750" b="1" dirty="0">
                <a:solidFill>
                  <a:srgbClr val="0070C0"/>
                </a:solidFill>
              </a:rPr>
              <a:t>21MA0020CY</a:t>
            </a:r>
            <a:r>
              <a:rPr lang="en-GB" sz="750" dirty="0"/>
              <a:t> </a:t>
            </a:r>
            <a:r>
              <a:rPr lang="en-GB" sz="750" b="1" dirty="0"/>
              <a:t>LENOVO NOTEBOOK THINKPAD E16 G2</a:t>
            </a:r>
            <a:r>
              <a:rPr lang="en-GB" sz="750" dirty="0"/>
              <a:t>, INTEL ULTRA 5 125U, 3.6GHz-4.3GHz/12MB, 12 CORES, 16GB, 512GB SSD M.2 2242 PCIe, INTEL GRAPHICS, 16' WUXGA 1920x1200, IPS 300NITS, ANTGL, LAN, WIFI6E, USB, USB-C, USB4, HDMI, WIN 11 PRO, 3YW, BLACK </a:t>
            </a:r>
            <a:r>
              <a:rPr lang="en-GB" sz="750" b="1" dirty="0">
                <a:solidFill>
                  <a:srgbClr val="FF0000"/>
                </a:solidFill>
              </a:rPr>
              <a:t>€ 1,242 </a:t>
            </a:r>
            <a:r>
              <a:rPr lang="en-GB" sz="750" dirty="0"/>
              <a:t>- </a:t>
            </a:r>
            <a:r>
              <a:rPr lang="en-GB" sz="750" b="1" dirty="0">
                <a:solidFill>
                  <a:srgbClr val="00B050"/>
                </a:solidFill>
              </a:rPr>
              <a:t>SPECIAL OFFER</a:t>
            </a:r>
          </a:p>
          <a:p>
            <a:r>
              <a:rPr lang="en-US" sz="750" b="1" dirty="0">
                <a:solidFill>
                  <a:srgbClr val="0070C0"/>
                </a:solidFill>
              </a:rPr>
              <a:t>21MA002WCY </a:t>
            </a:r>
            <a:r>
              <a:rPr lang="en-US" sz="750" b="1" dirty="0"/>
              <a:t>LENOVO NOTEBOOK THINKPAD E16 G2</a:t>
            </a:r>
            <a:r>
              <a:rPr lang="en-US" sz="750" dirty="0"/>
              <a:t>, INTEL ULTRA 7 155H, 1.4-4.8GHz/24MB, 16 CORES, 16GB, 1TB SSD M.2 2242 PCIe, AI NPU 11 TOPS, ARC GRAPHICS, 16' WUXGA 1920x1200 IPS 300NITS, LAN, WIFI6E, USB, USB-C, USB4, HDMI, DOS, 3YW, BLACK </a:t>
            </a:r>
            <a:r>
              <a:rPr lang="en-US" sz="750" b="1" dirty="0">
                <a:solidFill>
                  <a:srgbClr val="FF0000"/>
                </a:solidFill>
              </a:rPr>
              <a:t>€ 1,278</a:t>
            </a:r>
            <a:r>
              <a:rPr lang="en-GB" sz="750" dirty="0"/>
              <a:t>- </a:t>
            </a:r>
            <a:r>
              <a:rPr lang="en-GB" sz="750" b="1" dirty="0">
                <a:solidFill>
                  <a:srgbClr val="00B050"/>
                </a:solidFill>
              </a:rPr>
              <a:t>SPECIAL OFFER</a:t>
            </a:r>
          </a:p>
          <a:p>
            <a:r>
              <a:rPr lang="en-GB" sz="750" b="1" dirty="0">
                <a:solidFill>
                  <a:srgbClr val="0070C0"/>
                </a:solidFill>
              </a:rPr>
              <a:t>21MA0019CY</a:t>
            </a:r>
            <a:r>
              <a:rPr lang="en-GB" sz="750" dirty="0"/>
              <a:t> </a:t>
            </a:r>
            <a:r>
              <a:rPr lang="en-GB" sz="750" b="1" dirty="0"/>
              <a:t>LENOVO NOTEBOOK THINKPAD E16 G2</a:t>
            </a:r>
            <a:r>
              <a:rPr lang="en-GB" sz="750" dirty="0"/>
              <a:t>, INTEL ULTRA 7 155H, 3.8GHz-4.8GHz/24MB, 16C, 16GB, 512GB SSD M.2 2242 PCIe, INTEL ARC GRAPHICS, 16' WUXGA 1920x1200, IPS 300NITS, ANTGL, LAN, WIFI6E, USB, USB-C, USB4, HDMI, WIN 11 PRO, 3YW, BLACK </a:t>
            </a:r>
            <a:r>
              <a:rPr lang="en-GB" sz="750" b="1" dirty="0">
                <a:solidFill>
                  <a:srgbClr val="FF0000"/>
                </a:solidFill>
              </a:rPr>
              <a:t>€ 1,389 - </a:t>
            </a:r>
            <a:r>
              <a:rPr lang="en-GB" sz="750" b="1" dirty="0">
                <a:solidFill>
                  <a:srgbClr val="00B050"/>
                </a:solidFill>
              </a:rPr>
              <a:t>SPECIAL OFFER</a:t>
            </a:r>
          </a:p>
        </p:txBody>
      </p:sp>
      <p:sp>
        <p:nvSpPr>
          <p:cNvPr id="34" name="TextBox 33"/>
          <p:cNvSpPr txBox="1"/>
          <p:nvPr/>
        </p:nvSpPr>
        <p:spPr>
          <a:xfrm>
            <a:off x="5650302" y="4744846"/>
            <a:ext cx="2176316" cy="1477328"/>
          </a:xfrm>
          <a:prstGeom prst="rect">
            <a:avLst/>
          </a:prstGeom>
          <a:noFill/>
        </p:spPr>
        <p:txBody>
          <a:bodyPr wrap="square" rtlCol="0">
            <a:spAutoFit/>
          </a:bodyPr>
          <a:lstStyle/>
          <a:p>
            <a:r>
              <a:rPr lang="en-GB" sz="750" b="1" dirty="0">
                <a:solidFill>
                  <a:srgbClr val="0070C0"/>
                </a:solidFill>
              </a:rPr>
              <a:t>21L3002ECY</a:t>
            </a:r>
            <a:r>
              <a:rPr lang="en-GB" sz="750" dirty="0"/>
              <a:t> </a:t>
            </a:r>
            <a:r>
              <a:rPr lang="en-GB" sz="750" b="1" dirty="0"/>
              <a:t>LENOVO NOTEBOOK THINKPAD L16 G1</a:t>
            </a:r>
            <a:r>
              <a:rPr lang="en-GB" sz="750" dirty="0"/>
              <a:t>, INTEL ULTRA 5 125U, 12 C, 2.1-4.3GHz/12MB, 16GB, 512GB SSD M.2 2280 PCIe, INTEL GRAPHICS, AI BOOST, 16' WUXGA 1920x1200 IPS, 300NITS, LAN, WIFI6E, USB, USB-C, USB4, HDMI, WIN 11 PRO, 3YW, BLACK </a:t>
            </a:r>
            <a:r>
              <a:rPr lang="en-GB" sz="750" b="1" dirty="0">
                <a:solidFill>
                  <a:srgbClr val="FF0000"/>
                </a:solidFill>
              </a:rPr>
              <a:t>€1,308</a:t>
            </a:r>
            <a:r>
              <a:rPr lang="en-GB" sz="750" dirty="0"/>
              <a:t>- </a:t>
            </a:r>
            <a:r>
              <a:rPr lang="en-GB" sz="750" b="1" dirty="0">
                <a:solidFill>
                  <a:srgbClr val="00B050"/>
                </a:solidFill>
              </a:rPr>
              <a:t>SPECIAL OFFER</a:t>
            </a:r>
          </a:p>
          <a:p>
            <a:r>
              <a:rPr lang="en-GB" sz="750" b="1" dirty="0">
                <a:solidFill>
                  <a:srgbClr val="0070C0"/>
                </a:solidFill>
              </a:rPr>
              <a:t>21L3002RCY</a:t>
            </a:r>
            <a:r>
              <a:rPr lang="en-GB" sz="750" dirty="0"/>
              <a:t> </a:t>
            </a:r>
            <a:r>
              <a:rPr lang="en-GB" sz="750" b="1" dirty="0"/>
              <a:t>LENOVO NOTEBOOK THINKPAD L16 G1</a:t>
            </a:r>
            <a:r>
              <a:rPr lang="en-GB" sz="750" dirty="0"/>
              <a:t>, INTEL ULTRA 7 155U, 3.8-4.8GHz/12MB, 12 C, 16GB, 512GB SSD M.2 2280 PCIe, INTEL GPU, INTEL AI, 16' WUXGA 1920x1200, IPS, 300NITS, LAN, WIFI6E, USB, USB-C, USB4, HDMI, WIN 11 PRO, 3YW, BLACK  </a:t>
            </a:r>
            <a:r>
              <a:rPr lang="en-GB" sz="750" b="1" dirty="0">
                <a:solidFill>
                  <a:srgbClr val="FF0000"/>
                </a:solidFill>
              </a:rPr>
              <a:t>€ 1,529 </a:t>
            </a:r>
            <a:r>
              <a:rPr lang="en-GB" sz="750" dirty="0"/>
              <a:t>- </a:t>
            </a:r>
            <a:r>
              <a:rPr lang="en-GB" sz="750" b="1" dirty="0">
                <a:solidFill>
                  <a:srgbClr val="00B050"/>
                </a:solidFill>
              </a:rPr>
              <a:t>SPECIAL OFFER</a:t>
            </a:r>
          </a:p>
        </p:txBody>
      </p:sp>
      <p:sp>
        <p:nvSpPr>
          <p:cNvPr id="16" name="TextBox 15"/>
          <p:cNvSpPr txBox="1"/>
          <p:nvPr/>
        </p:nvSpPr>
        <p:spPr>
          <a:xfrm>
            <a:off x="2520708" y="4744846"/>
            <a:ext cx="3178571" cy="1477328"/>
          </a:xfrm>
          <a:prstGeom prst="rect">
            <a:avLst/>
          </a:prstGeom>
          <a:noFill/>
        </p:spPr>
        <p:txBody>
          <a:bodyPr wrap="square" rtlCol="0">
            <a:spAutoFit/>
          </a:bodyPr>
          <a:lstStyle/>
          <a:p>
            <a:r>
              <a:rPr lang="en-GB" sz="750" b="1" dirty="0">
                <a:solidFill>
                  <a:srgbClr val="0070C0"/>
                </a:solidFill>
              </a:rPr>
              <a:t>21S6001FVU</a:t>
            </a:r>
            <a:r>
              <a:rPr lang="en-GB" sz="750" dirty="0"/>
              <a:t> </a:t>
            </a:r>
            <a:r>
              <a:rPr lang="en-GB" sz="750" b="1" dirty="0"/>
              <a:t>LENOVO NOTEBOOK THINKPAD L14 G6, </a:t>
            </a:r>
            <a:r>
              <a:rPr lang="en-GB" sz="750" dirty="0"/>
              <a:t>INTEL ULTRA 5 225U, 1.5-4.8GHz/12MB, 12C, AI 12TOPS, 16GB, 512GB SSD, INTEL GRAPH, 14' WUXGA 1920x1200 IPS 400NITS AG 60Hz, WIFI6E, BT, LAN, USB-A, USB4, HDMI, WIN 11 PRO, 3YW, BLACK </a:t>
            </a:r>
            <a:r>
              <a:rPr lang="en-GB" sz="750" b="1" dirty="0">
                <a:solidFill>
                  <a:srgbClr val="FF0000"/>
                </a:solidFill>
              </a:rPr>
              <a:t>€ 1,529</a:t>
            </a:r>
            <a:r>
              <a:rPr lang="en-GB" sz="750" dirty="0"/>
              <a:t>	</a:t>
            </a:r>
          </a:p>
          <a:p>
            <a:r>
              <a:rPr lang="en-GB" sz="750" b="1" dirty="0">
                <a:solidFill>
                  <a:srgbClr val="0070C0"/>
                </a:solidFill>
              </a:rPr>
              <a:t>21S6001WVU</a:t>
            </a:r>
            <a:r>
              <a:rPr lang="en-GB" sz="750" dirty="0"/>
              <a:t> </a:t>
            </a:r>
            <a:r>
              <a:rPr lang="en-GB" sz="750" b="1" dirty="0"/>
              <a:t>LENOVO NOTEBOOK THINKPAD L14 G6</a:t>
            </a:r>
            <a:r>
              <a:rPr lang="en-GB" sz="750" dirty="0"/>
              <a:t>, INTEL ULTRA 7 255U, 2-5.2GHz/12MB, 12C, AI 12TOPS, 16GB, 512GB SSD, INTEL GRAPH, 14' WUXGA 1920x1200 IPS 400NITS AG 60Hz, WIFI6E, BT, LAN, USB-A, USB4, HDMI, WIN 11 PRO, 3YW, BLACK </a:t>
            </a:r>
            <a:r>
              <a:rPr lang="en-GB" sz="750" b="1" dirty="0">
                <a:solidFill>
                  <a:srgbClr val="FF0000"/>
                </a:solidFill>
              </a:rPr>
              <a:t>€ 1,822</a:t>
            </a:r>
            <a:r>
              <a:rPr lang="en-GB" sz="750" dirty="0"/>
              <a:t>	</a:t>
            </a:r>
          </a:p>
          <a:p>
            <a:r>
              <a:rPr lang="en-GB" sz="750" b="1" dirty="0">
                <a:solidFill>
                  <a:srgbClr val="0070C0"/>
                </a:solidFill>
              </a:rPr>
              <a:t>21S6001QVU</a:t>
            </a:r>
            <a:r>
              <a:rPr lang="en-GB" sz="750" dirty="0"/>
              <a:t> </a:t>
            </a:r>
            <a:r>
              <a:rPr lang="en-GB" sz="750" b="1" dirty="0"/>
              <a:t>LENOVO NOTEBOOK THINKPAD L14 G6</a:t>
            </a:r>
            <a:r>
              <a:rPr lang="en-GB" sz="750" dirty="0"/>
              <a:t>, INTEL ULTRA 7 255U, 2-5.2GHz/12MB, 12C, AI 12TOPS, 32GB, 1TB SSD, INTEL GRAPH, 14' WUXGA 1920x1200 IPS 400NITS AG 60Hz, WIFI6E, BT, LAN, USB-A, USB4, HDMI, WIN 11 PRO, 3YW, BLACK </a:t>
            </a:r>
            <a:r>
              <a:rPr lang="en-GB" sz="750" b="1" dirty="0">
                <a:solidFill>
                  <a:srgbClr val="FF0000"/>
                </a:solidFill>
              </a:rPr>
              <a:t>€ 1,977</a:t>
            </a:r>
            <a:endParaRPr lang="en-GB" sz="750" dirty="0"/>
          </a:p>
        </p:txBody>
      </p:sp>
      <p:sp>
        <p:nvSpPr>
          <p:cNvPr id="17" name="TextBox 16"/>
          <p:cNvSpPr txBox="1"/>
          <p:nvPr/>
        </p:nvSpPr>
        <p:spPr>
          <a:xfrm>
            <a:off x="7798279" y="4702704"/>
            <a:ext cx="2090455" cy="1477328"/>
          </a:xfrm>
          <a:prstGeom prst="rect">
            <a:avLst/>
          </a:prstGeom>
          <a:noFill/>
        </p:spPr>
        <p:txBody>
          <a:bodyPr wrap="square" rtlCol="0">
            <a:spAutoFit/>
          </a:bodyPr>
          <a:lstStyle/>
          <a:p>
            <a:r>
              <a:rPr lang="en-GB" sz="750" b="1" dirty="0">
                <a:solidFill>
                  <a:srgbClr val="0070C0"/>
                </a:solidFill>
              </a:rPr>
              <a:t>21SA0017VU</a:t>
            </a:r>
            <a:r>
              <a:rPr lang="en-GB" sz="750" dirty="0"/>
              <a:t> </a:t>
            </a:r>
            <a:r>
              <a:rPr lang="en-GB" sz="750" b="1" dirty="0"/>
              <a:t>LENOVO NOTEBOOK THINKPAD L16 G2</a:t>
            </a:r>
            <a:r>
              <a:rPr lang="en-GB" sz="750" dirty="0"/>
              <a:t>, INTEL ULTRA 5 225U, 1.5-4.8GHz/12MB, 12C, AI 12TOPS, 16GB, 512GB SSD, INTEL GRAPH, 16' WUXGA 1920x1200 IPS 400NITS AG 60Hz, WIFI6E, BT, LAN, USB-A, USB4, HDMI, WIN 11 PRO, 3YW, BLACK </a:t>
            </a:r>
            <a:r>
              <a:rPr lang="en-GB" sz="750" b="1" dirty="0">
                <a:solidFill>
                  <a:srgbClr val="FF0000"/>
                </a:solidFill>
              </a:rPr>
              <a:t>€ 1,545</a:t>
            </a:r>
            <a:r>
              <a:rPr lang="en-GB" sz="750" dirty="0"/>
              <a:t>	</a:t>
            </a:r>
          </a:p>
          <a:p>
            <a:r>
              <a:rPr lang="en-GB" sz="750" b="1" dirty="0">
                <a:solidFill>
                  <a:srgbClr val="0070C0"/>
                </a:solidFill>
              </a:rPr>
              <a:t>21SA001JVU</a:t>
            </a:r>
            <a:r>
              <a:rPr lang="en-GB" sz="750" dirty="0"/>
              <a:t> </a:t>
            </a:r>
            <a:r>
              <a:rPr lang="en-GB" sz="750" b="1" dirty="0"/>
              <a:t>LENOVO NOTEBOOK THINKPAD L16 G2</a:t>
            </a:r>
            <a:r>
              <a:rPr lang="en-GB" sz="750" dirty="0"/>
              <a:t>, INTEL ULTRA 7 255U, 2-5.2GHz/12MB, 12C, AI 17TOPS, 32GB, 1TB SSD, INTEL GRAPH, 16' WUXGA 1920x1200 IPS 400NITS AG 60Hz, WIFI6E, BT, LAN, USB-A, USB4, HDMI, WIN 11 PRO, 3YW, BLACK </a:t>
            </a:r>
            <a:r>
              <a:rPr lang="en-GB" sz="750" b="1" dirty="0">
                <a:solidFill>
                  <a:srgbClr val="FF0000"/>
                </a:solidFill>
              </a:rPr>
              <a:t>€ 1,992</a:t>
            </a:r>
            <a:endParaRPr lang="en-GB" sz="750" dirty="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634" r="790" b="1872"/>
          <a:stretch/>
        </p:blipFill>
        <p:spPr>
          <a:xfrm>
            <a:off x="5892865" y="701036"/>
            <a:ext cx="1532818" cy="1252400"/>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776" r="1817" b="1703"/>
          <a:stretch/>
        </p:blipFill>
        <p:spPr>
          <a:xfrm>
            <a:off x="3418565" y="3620706"/>
            <a:ext cx="1534435" cy="1157365"/>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t="-44" b="1782"/>
          <a:stretch/>
        </p:blipFill>
        <p:spPr>
          <a:xfrm>
            <a:off x="5931041" y="3615571"/>
            <a:ext cx="1610106" cy="1154079"/>
          </a:xfrm>
          <a:prstGeom prst="rect">
            <a:avLst/>
          </a:prstGeom>
        </p:spPr>
      </p:pic>
      <p:pic>
        <p:nvPicPr>
          <p:cNvPr id="3" name="Picture 2" descr="A computer with a blue flower on the screen&#10;&#10;AI-generated content may be incorrect.">
            <a:extLst>
              <a:ext uri="{FF2B5EF4-FFF2-40B4-BE49-F238E27FC236}">
                <a16:creationId xmlns:a16="http://schemas.microsoft.com/office/drawing/2014/main" id="{7D3C96C7-E6EC-E243-385E-D73ED66879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7651" y="3582965"/>
            <a:ext cx="1610106" cy="1152384"/>
          </a:xfrm>
          <a:prstGeom prst="rect">
            <a:avLst/>
          </a:prstGeom>
        </p:spPr>
      </p:pic>
      <p:sp>
        <p:nvSpPr>
          <p:cNvPr id="25" name="TextBox 24">
            <a:extLst>
              <a:ext uri="{FF2B5EF4-FFF2-40B4-BE49-F238E27FC236}">
                <a16:creationId xmlns:a16="http://schemas.microsoft.com/office/drawing/2014/main" id="{93DB87E1-0E2F-2920-BDC9-9CDD6A989F76}"/>
              </a:ext>
            </a:extLst>
          </p:cNvPr>
          <p:cNvSpPr txBox="1"/>
          <p:nvPr/>
        </p:nvSpPr>
        <p:spPr>
          <a:xfrm>
            <a:off x="43462" y="1915925"/>
            <a:ext cx="3556618" cy="1477328"/>
          </a:xfrm>
          <a:prstGeom prst="rect">
            <a:avLst/>
          </a:prstGeom>
          <a:noFill/>
        </p:spPr>
        <p:txBody>
          <a:bodyPr wrap="square" rtlCol="0">
            <a:spAutoFit/>
          </a:bodyPr>
          <a:lstStyle/>
          <a:p>
            <a:r>
              <a:rPr lang="en-US" sz="750" b="1" dirty="0">
                <a:solidFill>
                  <a:srgbClr val="0070C0"/>
                </a:solidFill>
              </a:rPr>
              <a:t>21M70042CY </a:t>
            </a:r>
            <a:r>
              <a:rPr lang="en-US" sz="750" b="1" dirty="0"/>
              <a:t>LENOVO NOTEBOOK THINKPAD E14 G6</a:t>
            </a:r>
            <a:r>
              <a:rPr lang="en-US" sz="750" dirty="0"/>
              <a:t>, INTEL ULTRA 5 125U, 3.6GHz-4.3GHz/12MB, 12 CORES, 16GB, 512GB SSD M.2 2242 PCIe, INTEL GRAPHICS, 14' WUXGA 1920x1200, IPS 300NITS, ANTGL, BACKLIT, USB, USB-C, USB4, HDMI, DOS, 3YW, BLACK </a:t>
            </a:r>
            <a:r>
              <a:rPr lang="en-US" sz="750" b="1" dirty="0">
                <a:solidFill>
                  <a:srgbClr val="FF0000"/>
                </a:solidFill>
              </a:rPr>
              <a:t>€ 1,039 </a:t>
            </a:r>
            <a:r>
              <a:rPr lang="en-GB" sz="750" dirty="0"/>
              <a:t>- </a:t>
            </a:r>
            <a:r>
              <a:rPr lang="en-GB" sz="750" b="1" dirty="0">
                <a:solidFill>
                  <a:srgbClr val="00B050"/>
                </a:solidFill>
              </a:rPr>
              <a:t>SPECIAL OFFER</a:t>
            </a:r>
            <a:endParaRPr lang="en-US" sz="750" b="1" dirty="0">
              <a:solidFill>
                <a:srgbClr val="FF0000"/>
              </a:solidFill>
            </a:endParaRPr>
          </a:p>
          <a:p>
            <a:r>
              <a:rPr lang="en-US" sz="750" b="1" dirty="0">
                <a:solidFill>
                  <a:srgbClr val="0070C0"/>
                </a:solidFill>
              </a:rPr>
              <a:t>21M70044CY </a:t>
            </a:r>
            <a:r>
              <a:rPr lang="en-US" sz="750" b="1" dirty="0"/>
              <a:t>LENOVO NOTEBOOK THINKPAD E14 G6</a:t>
            </a:r>
            <a:r>
              <a:rPr lang="en-US" sz="750" dirty="0"/>
              <a:t>, INTEL ULTRA 7 155U, 4.8GHz/12MB, 12 CORES, 16GB, 512GB SSD M.2 2242 PCIe, INTEL GPU, INTEGRATED INTEL NPU, AI, 14' WUXGA 1920x1200 IPS, 300NITS, LAN, WIFI6E, USB, USB4, HDMI, DOS, 3YW, BLACK  </a:t>
            </a:r>
            <a:r>
              <a:rPr lang="en-US" sz="750" b="1" dirty="0">
                <a:solidFill>
                  <a:srgbClr val="FF0000"/>
                </a:solidFill>
              </a:rPr>
              <a:t>€ 1,189 </a:t>
            </a:r>
            <a:r>
              <a:rPr lang="en-GB" sz="750" dirty="0"/>
              <a:t>- </a:t>
            </a:r>
            <a:r>
              <a:rPr lang="en-GB" sz="750" b="1" dirty="0">
                <a:solidFill>
                  <a:srgbClr val="00B050"/>
                </a:solidFill>
              </a:rPr>
              <a:t>SPECIAL OFFER</a:t>
            </a:r>
            <a:endParaRPr lang="en-US" sz="750" b="1" dirty="0">
              <a:solidFill>
                <a:srgbClr val="FF0000"/>
              </a:solidFill>
            </a:endParaRPr>
          </a:p>
          <a:p>
            <a:r>
              <a:rPr lang="en-US" sz="750" b="1" dirty="0">
                <a:solidFill>
                  <a:srgbClr val="0070C0"/>
                </a:solidFill>
              </a:rPr>
              <a:t>21M7001YCY </a:t>
            </a:r>
            <a:r>
              <a:rPr lang="en-US" sz="750" b="1" dirty="0"/>
              <a:t>LENOVO NOTEBOOK THINKPAD E14 G6</a:t>
            </a:r>
            <a:r>
              <a:rPr lang="en-US" sz="750" dirty="0"/>
              <a:t>, INTEL ULTRA 7 155H, 3.8GHz-4.8GHz/24MB, 16 CORES, 16GB, 512GB SSD M.2 2242 PCIe, INTEL ARC GRAPHICS, 14' WUXGA 1920x1200, IPS 300NITS, ANTGL, LAN, WIFI6E, USB, USB-C, USB4, HDMI, WIN 11 PRO, BLACK </a:t>
            </a:r>
            <a:r>
              <a:rPr lang="en-US" sz="750" b="1" dirty="0">
                <a:solidFill>
                  <a:srgbClr val="FF0000"/>
                </a:solidFill>
              </a:rPr>
              <a:t>€ 1,367 </a:t>
            </a:r>
            <a:r>
              <a:rPr lang="en-GB" sz="750" dirty="0"/>
              <a:t>- </a:t>
            </a:r>
            <a:r>
              <a:rPr lang="en-GB" sz="750" b="1" dirty="0">
                <a:solidFill>
                  <a:srgbClr val="00B050"/>
                </a:solidFill>
              </a:rPr>
              <a:t>SPECIAL OFFER</a:t>
            </a:r>
            <a:endParaRPr lang="en-US" sz="750" b="1" dirty="0">
              <a:solidFill>
                <a:srgbClr val="FF0000"/>
              </a:solidFill>
            </a:endParaRPr>
          </a:p>
        </p:txBody>
      </p:sp>
      <p:sp>
        <p:nvSpPr>
          <p:cNvPr id="27" name="TextBox 26">
            <a:extLst>
              <a:ext uri="{FF2B5EF4-FFF2-40B4-BE49-F238E27FC236}">
                <a16:creationId xmlns:a16="http://schemas.microsoft.com/office/drawing/2014/main" id="{A2D125E4-79BF-AEB2-A55F-0476EF4F1177}"/>
              </a:ext>
            </a:extLst>
          </p:cNvPr>
          <p:cNvSpPr txBox="1"/>
          <p:nvPr/>
        </p:nvSpPr>
        <p:spPr>
          <a:xfrm>
            <a:off x="91110" y="442102"/>
            <a:ext cx="351484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E14 G6</a:t>
            </a:r>
          </a:p>
        </p:txBody>
      </p:sp>
      <p:sp>
        <p:nvSpPr>
          <p:cNvPr id="28" name="TextBox 27">
            <a:extLst>
              <a:ext uri="{FF2B5EF4-FFF2-40B4-BE49-F238E27FC236}">
                <a16:creationId xmlns:a16="http://schemas.microsoft.com/office/drawing/2014/main" id="{9C97282C-E187-9DB5-449B-09B8EA97CC12}"/>
              </a:ext>
            </a:extLst>
          </p:cNvPr>
          <p:cNvSpPr txBox="1"/>
          <p:nvPr/>
        </p:nvSpPr>
        <p:spPr>
          <a:xfrm>
            <a:off x="99632" y="4769650"/>
            <a:ext cx="2421075" cy="669414"/>
          </a:xfrm>
          <a:prstGeom prst="rect">
            <a:avLst/>
          </a:prstGeom>
          <a:noFill/>
        </p:spPr>
        <p:txBody>
          <a:bodyPr wrap="square" rtlCol="0">
            <a:spAutoFit/>
          </a:bodyPr>
          <a:lstStyle/>
          <a:p>
            <a:r>
              <a:rPr lang="en-US" sz="750" b="1" dirty="0">
                <a:solidFill>
                  <a:srgbClr val="0070C0"/>
                </a:solidFill>
              </a:rPr>
              <a:t>21LM001PCY</a:t>
            </a:r>
            <a:r>
              <a:rPr lang="en-US" sz="750" dirty="0"/>
              <a:t> </a:t>
            </a:r>
            <a:r>
              <a:rPr lang="en-US" sz="750" b="1" dirty="0"/>
              <a:t>LENOVO NOTEBOOK THINKPAD L13 2-in-1 G5</a:t>
            </a:r>
            <a:r>
              <a:rPr lang="en-US" sz="750" dirty="0"/>
              <a:t>, INTEL ULTRA 7 155U, UP TO4.8GHz/12MB, 12 CORES, 16GB, 512GB SSD M.2 2280, 13.3' WUXGA, IPS, TOUCH, PEN, INTEL GRAPHICS, WIFI6E, USB-C, USB-A, HDMI, THUNDERBOLT 4, WIN 11 PRO, 3YW, BLACK </a:t>
            </a:r>
            <a:r>
              <a:rPr lang="en-US" sz="750" b="1" dirty="0">
                <a:solidFill>
                  <a:srgbClr val="FF0000"/>
                </a:solidFill>
              </a:rPr>
              <a:t>€ 1,748</a:t>
            </a:r>
          </a:p>
        </p:txBody>
      </p:sp>
      <p:pic>
        <p:nvPicPr>
          <p:cNvPr id="31" name="Picture 30" descr="A computer with a screen turned on&#10;&#10;AI-generated content may be incorrect.">
            <a:extLst>
              <a:ext uri="{FF2B5EF4-FFF2-40B4-BE49-F238E27FC236}">
                <a16:creationId xmlns:a16="http://schemas.microsoft.com/office/drawing/2014/main" id="{55687C37-9B0A-7560-CDEE-7058916E515F}"/>
              </a:ext>
            </a:extLst>
          </p:cNvPr>
          <p:cNvPicPr>
            <a:picLocks noChangeAspect="1"/>
          </p:cNvPicPr>
          <p:nvPr/>
        </p:nvPicPr>
        <p:blipFill>
          <a:blip r:embed="rId7">
            <a:extLst>
              <a:ext uri="{28A0092B-C50C-407E-A947-70E740481C1C}">
                <a14:useLocalDpi xmlns:a14="http://schemas.microsoft.com/office/drawing/2010/main" val="0"/>
              </a:ext>
            </a:extLst>
          </a:blip>
          <a:srcRect l="9848" t="2513" r="8922" b="2914"/>
          <a:stretch>
            <a:fillRect/>
          </a:stretch>
        </p:blipFill>
        <p:spPr>
          <a:xfrm>
            <a:off x="480908" y="3594729"/>
            <a:ext cx="1650000" cy="1209318"/>
          </a:xfrm>
          <a:prstGeom prst="rect">
            <a:avLst/>
          </a:prstGeom>
        </p:spPr>
      </p:pic>
      <p:pic>
        <p:nvPicPr>
          <p:cNvPr id="35" name="Picture 34" descr="A computer with a blue screen&#10;&#10;AI-generated content may be incorrect.">
            <a:extLst>
              <a:ext uri="{FF2B5EF4-FFF2-40B4-BE49-F238E27FC236}">
                <a16:creationId xmlns:a16="http://schemas.microsoft.com/office/drawing/2014/main" id="{F55D8D58-0700-3FBE-4903-7791CC34A0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150" y="677225"/>
            <a:ext cx="1528558" cy="1242291"/>
          </a:xfrm>
          <a:prstGeom prst="rect">
            <a:avLst/>
          </a:prstGeom>
        </p:spPr>
      </p:pic>
      <p:sp>
        <p:nvSpPr>
          <p:cNvPr id="37" name="TextBox 36">
            <a:extLst>
              <a:ext uri="{FF2B5EF4-FFF2-40B4-BE49-F238E27FC236}">
                <a16:creationId xmlns:a16="http://schemas.microsoft.com/office/drawing/2014/main" id="{8465CA9D-3E09-C2F0-A9D6-D3FDE80D1582}"/>
              </a:ext>
            </a:extLst>
          </p:cNvPr>
          <p:cNvSpPr txBox="1"/>
          <p:nvPr/>
        </p:nvSpPr>
        <p:spPr>
          <a:xfrm>
            <a:off x="3533314" y="442102"/>
            <a:ext cx="628157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E16 G2</a:t>
            </a:r>
          </a:p>
        </p:txBody>
      </p:sp>
      <p:sp>
        <p:nvSpPr>
          <p:cNvPr id="40" name="TextBox 39">
            <a:extLst>
              <a:ext uri="{FF2B5EF4-FFF2-40B4-BE49-F238E27FC236}">
                <a16:creationId xmlns:a16="http://schemas.microsoft.com/office/drawing/2014/main" id="{9C16D152-307E-D1F5-45F5-F95DEF82D65C}"/>
              </a:ext>
            </a:extLst>
          </p:cNvPr>
          <p:cNvSpPr txBox="1"/>
          <p:nvPr/>
        </p:nvSpPr>
        <p:spPr>
          <a:xfrm>
            <a:off x="7826619" y="3372690"/>
            <a:ext cx="198827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L16 G2</a:t>
            </a:r>
          </a:p>
        </p:txBody>
      </p:sp>
      <p:sp>
        <p:nvSpPr>
          <p:cNvPr id="41" name="TextBox 40">
            <a:extLst>
              <a:ext uri="{FF2B5EF4-FFF2-40B4-BE49-F238E27FC236}">
                <a16:creationId xmlns:a16="http://schemas.microsoft.com/office/drawing/2014/main" id="{EE9505BC-015D-4107-7779-51A1F82AA842}"/>
              </a:ext>
            </a:extLst>
          </p:cNvPr>
          <p:cNvSpPr txBox="1"/>
          <p:nvPr/>
        </p:nvSpPr>
        <p:spPr>
          <a:xfrm>
            <a:off x="5650300" y="3363029"/>
            <a:ext cx="2176317"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L16 G1</a:t>
            </a:r>
          </a:p>
        </p:txBody>
      </p:sp>
      <p:sp>
        <p:nvSpPr>
          <p:cNvPr id="42" name="TextBox 41">
            <a:extLst>
              <a:ext uri="{FF2B5EF4-FFF2-40B4-BE49-F238E27FC236}">
                <a16:creationId xmlns:a16="http://schemas.microsoft.com/office/drawing/2014/main" id="{D8B164E8-D37A-40F0-A358-4C800B133BEA}"/>
              </a:ext>
            </a:extLst>
          </p:cNvPr>
          <p:cNvSpPr txBox="1"/>
          <p:nvPr/>
        </p:nvSpPr>
        <p:spPr>
          <a:xfrm>
            <a:off x="2520708" y="3370063"/>
            <a:ext cx="3178571"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L14 G6</a:t>
            </a:r>
          </a:p>
        </p:txBody>
      </p:sp>
      <p:sp>
        <p:nvSpPr>
          <p:cNvPr id="43" name="TextBox 42">
            <a:extLst>
              <a:ext uri="{FF2B5EF4-FFF2-40B4-BE49-F238E27FC236}">
                <a16:creationId xmlns:a16="http://schemas.microsoft.com/office/drawing/2014/main" id="{D098FA73-D980-7ADC-9A28-925D611132F8}"/>
              </a:ext>
            </a:extLst>
          </p:cNvPr>
          <p:cNvSpPr txBox="1"/>
          <p:nvPr/>
        </p:nvSpPr>
        <p:spPr>
          <a:xfrm>
            <a:off x="91109" y="3367705"/>
            <a:ext cx="242959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L13 2-in-1 G5</a:t>
            </a:r>
          </a:p>
        </p:txBody>
      </p:sp>
      <p:sp>
        <p:nvSpPr>
          <p:cNvPr id="2" name="Rectangle 1">
            <a:extLst>
              <a:ext uri="{FF2B5EF4-FFF2-40B4-BE49-F238E27FC236}">
                <a16:creationId xmlns:a16="http://schemas.microsoft.com/office/drawing/2014/main" id="{E8578595-73C8-AF21-5C08-A234076A5113}"/>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15" name="Rectangle 14">
            <a:extLst>
              <a:ext uri="{FF2B5EF4-FFF2-40B4-BE49-F238E27FC236}">
                <a16:creationId xmlns:a16="http://schemas.microsoft.com/office/drawing/2014/main" id="{BF540684-4065-E365-3768-BD3D783D2270}"/>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
        <p:nvSpPr>
          <p:cNvPr id="21" name="TextBox 20">
            <a:extLst>
              <a:ext uri="{FF2B5EF4-FFF2-40B4-BE49-F238E27FC236}">
                <a16:creationId xmlns:a16="http://schemas.microsoft.com/office/drawing/2014/main" id="{F1011CDF-C91F-7388-63C3-5F3F8C5FAD2B}"/>
              </a:ext>
            </a:extLst>
          </p:cNvPr>
          <p:cNvSpPr txBox="1"/>
          <p:nvPr/>
        </p:nvSpPr>
        <p:spPr>
          <a:xfrm>
            <a:off x="8522167" y="0"/>
            <a:ext cx="1376577" cy="230832"/>
          </a:xfrm>
          <a:prstGeom prst="rect">
            <a:avLst/>
          </a:prstGeom>
          <a:noFill/>
        </p:spPr>
        <p:txBody>
          <a:bodyPr wrap="square" rtlCol="0">
            <a:spAutoFit/>
          </a:bodyPr>
          <a:lstStyle/>
          <a:p>
            <a:pPr algn="r"/>
            <a:r>
              <a:rPr lang="en-US" sz="900" dirty="0"/>
              <a:t>Retail File July 2025</a:t>
            </a:r>
          </a:p>
        </p:txBody>
      </p:sp>
    </p:spTree>
    <p:extLst>
      <p:ext uri="{BB962C8B-B14F-4D97-AF65-F5344CB8AC3E}">
        <p14:creationId xmlns:p14="http://schemas.microsoft.com/office/powerpoint/2010/main" val="77626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4385462-28EA-56AD-B423-A73AFE297CA6}"/>
              </a:ext>
            </a:extLst>
          </p:cNvPr>
          <p:cNvGraphicFramePr>
            <a:graphicFrameLocks noGrp="1"/>
          </p:cNvGraphicFramePr>
          <p:nvPr>
            <p:extLst>
              <p:ext uri="{D42A27DB-BD31-4B8C-83A1-F6EECF244321}">
                <p14:modId xmlns:p14="http://schemas.microsoft.com/office/powerpoint/2010/main" val="2041911421"/>
              </p:ext>
            </p:extLst>
          </p:nvPr>
        </p:nvGraphicFramePr>
        <p:xfrm>
          <a:off x="68778" y="483845"/>
          <a:ext cx="9765336" cy="2897501"/>
        </p:xfrm>
        <a:graphic>
          <a:graphicData uri="http://schemas.openxmlformats.org/drawingml/2006/table">
            <a:tbl>
              <a:tblPr firstRow="1" bandRow="1">
                <a:tableStyleId>{5940675A-B579-460E-94D1-54222C63F5DA}</a:tableStyleId>
              </a:tblPr>
              <a:tblGrid>
                <a:gridCol w="3255112">
                  <a:extLst>
                    <a:ext uri="{9D8B030D-6E8A-4147-A177-3AD203B41FA5}">
                      <a16:colId xmlns:a16="http://schemas.microsoft.com/office/drawing/2014/main" val="3074015224"/>
                    </a:ext>
                  </a:extLst>
                </a:gridCol>
                <a:gridCol w="3255112">
                  <a:extLst>
                    <a:ext uri="{9D8B030D-6E8A-4147-A177-3AD203B41FA5}">
                      <a16:colId xmlns:a16="http://schemas.microsoft.com/office/drawing/2014/main" val="2401307879"/>
                    </a:ext>
                  </a:extLst>
                </a:gridCol>
                <a:gridCol w="3255112">
                  <a:extLst>
                    <a:ext uri="{9D8B030D-6E8A-4147-A177-3AD203B41FA5}">
                      <a16:colId xmlns:a16="http://schemas.microsoft.com/office/drawing/2014/main" val="3700223179"/>
                    </a:ext>
                  </a:extLst>
                </a:gridCol>
              </a:tblGrid>
              <a:tr h="2897501">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3294665"/>
                  </a:ext>
                </a:extLst>
              </a:tr>
            </a:tbl>
          </a:graphicData>
        </a:graphic>
      </p:graphicFrame>
      <p:graphicFrame>
        <p:nvGraphicFramePr>
          <p:cNvPr id="3" name="Table 2">
            <a:extLst>
              <a:ext uri="{FF2B5EF4-FFF2-40B4-BE49-F238E27FC236}">
                <a16:creationId xmlns:a16="http://schemas.microsoft.com/office/drawing/2014/main" id="{DF8EA3C8-1609-1D3B-0A8B-07F688DB6DD8}"/>
              </a:ext>
            </a:extLst>
          </p:cNvPr>
          <p:cNvGraphicFramePr>
            <a:graphicFrameLocks noGrp="1"/>
          </p:cNvGraphicFramePr>
          <p:nvPr>
            <p:extLst>
              <p:ext uri="{D42A27DB-BD31-4B8C-83A1-F6EECF244321}">
                <p14:modId xmlns:p14="http://schemas.microsoft.com/office/powerpoint/2010/main" val="2735287707"/>
              </p:ext>
            </p:extLst>
          </p:nvPr>
        </p:nvGraphicFramePr>
        <p:xfrm>
          <a:off x="68779" y="3381348"/>
          <a:ext cx="9765336" cy="2892044"/>
        </p:xfrm>
        <a:graphic>
          <a:graphicData uri="http://schemas.openxmlformats.org/drawingml/2006/table">
            <a:tbl>
              <a:tblPr firstRow="1" bandRow="1">
                <a:tableStyleId>{5940675A-B579-460E-94D1-54222C63F5DA}</a:tableStyleId>
              </a:tblPr>
              <a:tblGrid>
                <a:gridCol w="2441334">
                  <a:extLst>
                    <a:ext uri="{9D8B030D-6E8A-4147-A177-3AD203B41FA5}">
                      <a16:colId xmlns:a16="http://schemas.microsoft.com/office/drawing/2014/main" val="3090476367"/>
                    </a:ext>
                  </a:extLst>
                </a:gridCol>
                <a:gridCol w="2441334">
                  <a:extLst>
                    <a:ext uri="{9D8B030D-6E8A-4147-A177-3AD203B41FA5}">
                      <a16:colId xmlns:a16="http://schemas.microsoft.com/office/drawing/2014/main" val="4197069336"/>
                    </a:ext>
                  </a:extLst>
                </a:gridCol>
                <a:gridCol w="2441334">
                  <a:extLst>
                    <a:ext uri="{9D8B030D-6E8A-4147-A177-3AD203B41FA5}">
                      <a16:colId xmlns:a16="http://schemas.microsoft.com/office/drawing/2014/main" val="2158873926"/>
                    </a:ext>
                  </a:extLst>
                </a:gridCol>
                <a:gridCol w="2441334">
                  <a:extLst>
                    <a:ext uri="{9D8B030D-6E8A-4147-A177-3AD203B41FA5}">
                      <a16:colId xmlns:a16="http://schemas.microsoft.com/office/drawing/2014/main" val="24663690"/>
                    </a:ext>
                  </a:extLst>
                </a:gridCol>
              </a:tblGrid>
              <a:tr h="289204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99236085"/>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3" name="TextBox 12"/>
          <p:cNvSpPr txBox="1"/>
          <p:nvPr/>
        </p:nvSpPr>
        <p:spPr>
          <a:xfrm>
            <a:off x="7080759" y="142975"/>
            <a:ext cx="2825241" cy="230832"/>
          </a:xfrm>
          <a:prstGeom prst="rect">
            <a:avLst/>
          </a:prstGeom>
          <a:noFill/>
        </p:spPr>
        <p:txBody>
          <a:bodyPr wrap="square" rtlCol="0">
            <a:spAutoFit/>
          </a:bodyPr>
          <a:lstStyle/>
          <a:p>
            <a:pPr algn="r"/>
            <a:r>
              <a:rPr lang="en-US" sz="900" b="1" dirty="0">
                <a:solidFill>
                  <a:srgbClr val="FF0000"/>
                </a:solidFill>
              </a:rPr>
              <a:t>Special Offers are valid until 29.08 or until stock lasts.</a:t>
            </a:r>
            <a:endParaRPr lang="en-GB" sz="900" b="1" dirty="0">
              <a:solidFill>
                <a:srgbClr val="FF0000"/>
              </a:solidFill>
            </a:endParaRPr>
          </a:p>
        </p:txBody>
      </p:sp>
      <p:sp>
        <p:nvSpPr>
          <p:cNvPr id="14" name="TextBox 13"/>
          <p:cNvSpPr txBox="1"/>
          <p:nvPr/>
        </p:nvSpPr>
        <p:spPr>
          <a:xfrm>
            <a:off x="2502767" y="9129"/>
            <a:ext cx="4231390" cy="369332"/>
          </a:xfrm>
          <a:prstGeom prst="rect">
            <a:avLst/>
          </a:prstGeom>
          <a:noFill/>
        </p:spPr>
        <p:txBody>
          <a:bodyPr wrap="square" rtlCol="0">
            <a:spAutoFit/>
          </a:bodyPr>
          <a:lstStyle/>
          <a:p>
            <a:r>
              <a:rPr lang="en-US" b="1" dirty="0"/>
              <a:t>Thinkpad T &amp; X - Series Notebooks </a:t>
            </a:r>
            <a:r>
              <a:rPr lang="en-US" sz="1200" dirty="0"/>
              <a:t>14’’ &amp; 16’’</a:t>
            </a:r>
            <a:endParaRPr lang="en-GB" sz="1200" dirty="0"/>
          </a:p>
        </p:txBody>
      </p:sp>
      <p:sp>
        <p:nvSpPr>
          <p:cNvPr id="34" name="TextBox 33"/>
          <p:cNvSpPr txBox="1"/>
          <p:nvPr/>
        </p:nvSpPr>
        <p:spPr>
          <a:xfrm>
            <a:off x="68778" y="474250"/>
            <a:ext cx="324992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T14 G5</a:t>
            </a:r>
          </a:p>
        </p:txBody>
      </p:sp>
      <p:sp>
        <p:nvSpPr>
          <p:cNvPr id="40" name="TextBox 39"/>
          <p:cNvSpPr txBox="1"/>
          <p:nvPr/>
        </p:nvSpPr>
        <p:spPr>
          <a:xfrm>
            <a:off x="4935398" y="5024802"/>
            <a:ext cx="2433988" cy="784830"/>
          </a:xfrm>
          <a:prstGeom prst="rect">
            <a:avLst/>
          </a:prstGeom>
          <a:noFill/>
        </p:spPr>
        <p:txBody>
          <a:bodyPr wrap="square" rtlCol="0">
            <a:spAutoFit/>
          </a:bodyPr>
          <a:lstStyle/>
          <a:p>
            <a:r>
              <a:rPr lang="en-GB" sz="750" b="1" dirty="0">
                <a:solidFill>
                  <a:srgbClr val="0070C0"/>
                </a:solidFill>
              </a:rPr>
              <a:t>21LW000QCY</a:t>
            </a:r>
            <a:r>
              <a:rPr lang="en-GB" sz="750" dirty="0"/>
              <a:t> </a:t>
            </a:r>
            <a:r>
              <a:rPr lang="en-GB" sz="750" b="1" dirty="0"/>
              <a:t>LENOVO NOTEBOOK THINKPAD X13 G5 2 IN 1</a:t>
            </a:r>
            <a:r>
              <a:rPr lang="en-GB" sz="750" dirty="0"/>
              <a:t>, INTEL ULTRA 7 155U, 3.8GHz-4.8GHz/12MB, 12 CORES, 32GB, 1TB SSD M.2 2280 PCIe, INTEL GRAPHICS, 13.3' WUXGA 1920x1200, IPS 400NITS, TOUCH, WIFI6E, USB, USB4, HDMI, WIN 11 PRO, 3YW, BLACK</a:t>
            </a:r>
            <a:r>
              <a:rPr lang="en-GB" sz="750" b="1" dirty="0">
                <a:solidFill>
                  <a:srgbClr val="FF0000"/>
                </a:solidFill>
              </a:rPr>
              <a:t> € 2,423 </a:t>
            </a:r>
            <a:r>
              <a:rPr lang="en-GB" sz="750" dirty="0"/>
              <a:t>- </a:t>
            </a:r>
            <a:r>
              <a:rPr lang="en-GB" sz="750" b="1" dirty="0">
                <a:solidFill>
                  <a:srgbClr val="00B050"/>
                </a:solidFill>
              </a:rPr>
              <a:t>SPECIAL OFFER</a:t>
            </a:r>
          </a:p>
        </p:txBody>
      </p:sp>
      <p:sp>
        <p:nvSpPr>
          <p:cNvPr id="41" name="TextBox 40"/>
          <p:cNvSpPr txBox="1"/>
          <p:nvPr/>
        </p:nvSpPr>
        <p:spPr>
          <a:xfrm>
            <a:off x="6624089" y="2404132"/>
            <a:ext cx="3278553" cy="561692"/>
          </a:xfrm>
          <a:prstGeom prst="rect">
            <a:avLst/>
          </a:prstGeom>
          <a:noFill/>
        </p:spPr>
        <p:txBody>
          <a:bodyPr wrap="square" rtlCol="0">
            <a:spAutoFit/>
          </a:bodyPr>
          <a:lstStyle/>
          <a:p>
            <a:r>
              <a:rPr lang="en-GB" sz="750" b="1" dirty="0">
                <a:solidFill>
                  <a:srgbClr val="0070C0"/>
                </a:solidFill>
              </a:rPr>
              <a:t>21QE0043VU</a:t>
            </a:r>
            <a:r>
              <a:rPr lang="en-GB" sz="750" dirty="0"/>
              <a:t> </a:t>
            </a:r>
            <a:r>
              <a:rPr lang="en-GB" sz="750" b="1" dirty="0"/>
              <a:t>LENOVO NOTEBOOK THINKPAD T16 G4</a:t>
            </a:r>
            <a:r>
              <a:rPr lang="en-GB" sz="750" dirty="0"/>
              <a:t>, INTEL ULTRA 7 255U, 2-5.2GHz/12MB, 12C, AI 12TOPS, 32GB, 1TB SSD, INTEL GRAPH, 16' WUXGA 1920x1200 IPS 500NITS AG, WIFI6E, BT, LAN, USB-A, USB4, HDMI, WIN 11 PRO, 3YW, BLACK </a:t>
            </a:r>
            <a:r>
              <a:rPr lang="en-GB" sz="750" b="1" dirty="0">
                <a:solidFill>
                  <a:srgbClr val="FF0000"/>
                </a:solidFill>
              </a:rPr>
              <a:t>€ 2,549</a:t>
            </a:r>
            <a:r>
              <a:rPr lang="en-GB" sz="800" dirty="0"/>
              <a:t>	</a:t>
            </a:r>
          </a:p>
        </p:txBody>
      </p:sp>
      <p:sp>
        <p:nvSpPr>
          <p:cNvPr id="15" name="TextBox 14"/>
          <p:cNvSpPr txBox="1"/>
          <p:nvPr/>
        </p:nvSpPr>
        <p:spPr>
          <a:xfrm>
            <a:off x="68777" y="2404132"/>
            <a:ext cx="3383633" cy="561692"/>
          </a:xfrm>
          <a:prstGeom prst="rect">
            <a:avLst/>
          </a:prstGeom>
          <a:noFill/>
        </p:spPr>
        <p:txBody>
          <a:bodyPr wrap="square" rtlCol="0">
            <a:spAutoFit/>
          </a:bodyPr>
          <a:lstStyle/>
          <a:p>
            <a:r>
              <a:rPr lang="en-GB" sz="750" b="1" dirty="0">
                <a:solidFill>
                  <a:srgbClr val="0070C0"/>
                </a:solidFill>
              </a:rPr>
              <a:t>21ML0033CY</a:t>
            </a:r>
            <a:r>
              <a:rPr lang="en-GB" sz="750" dirty="0"/>
              <a:t> </a:t>
            </a:r>
            <a:r>
              <a:rPr lang="en-GB" sz="750" b="1" dirty="0"/>
              <a:t>LENOVO NOTEBOOK THINKPAD T14 G5</a:t>
            </a:r>
            <a:r>
              <a:rPr lang="en-GB" sz="750" dirty="0"/>
              <a:t>, INTEL ULTRA 7 155U, 3.8GHz-4.8GHz/12MB, 12 CORES, 16GB, 512GB SSD M.2 2280 PCIe, INTEL GRAPHICS, 14' WUXGA 1920x1200, IPS 400NITS, ANTGL, LAN, WIFI6E, USB, USB4, HDMI, WIN 11 PRO, 3YW, BLACK </a:t>
            </a:r>
            <a:r>
              <a:rPr lang="en-GB" sz="750" b="1" dirty="0">
                <a:solidFill>
                  <a:srgbClr val="FF0000"/>
                </a:solidFill>
              </a:rPr>
              <a:t>€ 2,007</a:t>
            </a:r>
            <a:r>
              <a:rPr lang="en-GB" sz="800" dirty="0"/>
              <a:t>	</a:t>
            </a:r>
          </a:p>
        </p:txBody>
      </p:sp>
      <p:sp>
        <p:nvSpPr>
          <p:cNvPr id="17" name="TextBox 16"/>
          <p:cNvSpPr txBox="1"/>
          <p:nvPr/>
        </p:nvSpPr>
        <p:spPr>
          <a:xfrm>
            <a:off x="3329957" y="2404132"/>
            <a:ext cx="3278554" cy="1015663"/>
          </a:xfrm>
          <a:prstGeom prst="rect">
            <a:avLst/>
          </a:prstGeom>
          <a:noFill/>
        </p:spPr>
        <p:txBody>
          <a:bodyPr wrap="square" rtlCol="0">
            <a:spAutoFit/>
          </a:bodyPr>
          <a:lstStyle/>
          <a:p>
            <a:r>
              <a:rPr lang="en-GB" sz="750" b="1" dirty="0">
                <a:solidFill>
                  <a:srgbClr val="0070C0"/>
                </a:solidFill>
              </a:rPr>
              <a:t>21QC002TVU</a:t>
            </a:r>
            <a:r>
              <a:rPr lang="en-GB" sz="750" dirty="0"/>
              <a:t> </a:t>
            </a:r>
            <a:r>
              <a:rPr lang="en-GB" sz="750" b="1" dirty="0"/>
              <a:t>LENOVO NOTEBOOK THINKPAD T14 G6</a:t>
            </a:r>
            <a:r>
              <a:rPr lang="en-GB" sz="750" dirty="0"/>
              <a:t>, INTEL ULTRA 5 225U, 1.5-4.8GHz/12MB, 12C, AI 12TOPS, 32GB, 512GB SSD, INTEL GRAPH, 14' WUXGA 1920x1200 IPS 400NITS AG 60Hz, WIFI6E, BT, LAN, USB-A, USB4, HDMI, WIN 11 PRO, 3YW, BLACK </a:t>
            </a:r>
            <a:r>
              <a:rPr lang="en-GB" sz="750" b="1" dirty="0">
                <a:solidFill>
                  <a:srgbClr val="FF0000"/>
                </a:solidFill>
              </a:rPr>
              <a:t>€ 1,932</a:t>
            </a:r>
            <a:r>
              <a:rPr lang="en-GB" sz="750" dirty="0"/>
              <a:t>	</a:t>
            </a:r>
          </a:p>
          <a:p>
            <a:r>
              <a:rPr lang="en-GB" sz="750" b="1" dirty="0">
                <a:solidFill>
                  <a:srgbClr val="0070C0"/>
                </a:solidFill>
              </a:rPr>
              <a:t>21QG001PVU</a:t>
            </a:r>
            <a:r>
              <a:rPr lang="en-GB" sz="750" dirty="0"/>
              <a:t> </a:t>
            </a:r>
            <a:r>
              <a:rPr lang="en-GB" sz="750" b="1" dirty="0"/>
              <a:t>LENOVO NOTEBOOK THINKPAD T14 G6</a:t>
            </a:r>
            <a:r>
              <a:rPr lang="en-GB" sz="750" dirty="0"/>
              <a:t>, INTEL ULTRA 7 258V, 2.2-4.8GHz/12MB, 8C, AI 47TOPS, 32GB, 1TB SSD, ARC 140V, 14' WUXGA 1920x1200 IPS 400NITS AG 60Hz, WIFI7, BT, LAN, USB-A, USB4, HDMI, WIN 11 PRO, 3YW, BLACK </a:t>
            </a:r>
            <a:r>
              <a:rPr lang="en-GB" sz="750" b="1" dirty="0">
                <a:solidFill>
                  <a:srgbClr val="FF0000"/>
                </a:solidFill>
              </a:rPr>
              <a:t>€ 2,379</a:t>
            </a:r>
            <a:endParaRPr lang="en-GB" sz="750" dirty="0"/>
          </a:p>
        </p:txBody>
      </p:sp>
      <p:sp>
        <p:nvSpPr>
          <p:cNvPr id="26" name="TextBox 25"/>
          <p:cNvSpPr txBox="1"/>
          <p:nvPr/>
        </p:nvSpPr>
        <p:spPr>
          <a:xfrm>
            <a:off x="40380" y="5026897"/>
            <a:ext cx="2538871" cy="1246495"/>
          </a:xfrm>
          <a:prstGeom prst="rect">
            <a:avLst/>
          </a:prstGeom>
          <a:noFill/>
        </p:spPr>
        <p:txBody>
          <a:bodyPr wrap="square" rtlCol="0">
            <a:spAutoFit/>
          </a:bodyPr>
          <a:lstStyle/>
          <a:p>
            <a:r>
              <a:rPr lang="en-GB" sz="750" b="1" dirty="0">
                <a:solidFill>
                  <a:srgbClr val="0070C0"/>
                </a:solidFill>
              </a:rPr>
              <a:t>21QA0048VU</a:t>
            </a:r>
            <a:r>
              <a:rPr lang="en-GB" sz="750" dirty="0"/>
              <a:t> </a:t>
            </a:r>
            <a:r>
              <a:rPr lang="en-GB" sz="750" b="1" dirty="0"/>
              <a:t>LENOVO NOTEBOOK THINKPAD X9-14 G1</a:t>
            </a:r>
            <a:r>
              <a:rPr lang="en-GB" sz="750" dirty="0"/>
              <a:t>, INTEL ULTRA 7 258V, 2.2-4.8GHz/12MB, 8 CORES, 32GB, 1TB SSD M.2 2242 PCIe, AI NPU 47 TOPS, ARC 140V GRAPHICS, 14' 2.8K 2880x1800 OLED 500NITS, TOUCH, WIFI7, BT, USB-C, HDMI, WIN 11 PRO, 3YW, GREY </a:t>
            </a:r>
            <a:r>
              <a:rPr lang="en-GB" sz="750" b="1" dirty="0">
                <a:solidFill>
                  <a:srgbClr val="FF0000"/>
                </a:solidFill>
              </a:rPr>
              <a:t>€ 2,665</a:t>
            </a:r>
            <a:r>
              <a:rPr lang="en-GB" sz="750" dirty="0"/>
              <a:t>	</a:t>
            </a:r>
          </a:p>
          <a:p>
            <a:r>
              <a:rPr lang="en-GB" sz="750" b="1" dirty="0">
                <a:solidFill>
                  <a:srgbClr val="0070C0"/>
                </a:solidFill>
              </a:rPr>
              <a:t>21QA001CVU</a:t>
            </a:r>
            <a:r>
              <a:rPr lang="en-GB" sz="750" dirty="0"/>
              <a:t> </a:t>
            </a:r>
            <a:r>
              <a:rPr lang="en-GB" sz="750" b="1" dirty="0"/>
              <a:t>LENOVO NOTEBOOK THINKPAD X9-14 G1</a:t>
            </a:r>
            <a:r>
              <a:rPr lang="en-GB" sz="750" dirty="0"/>
              <a:t>, INTEL ULTRA 7 258V, 2.2-4.8GHz/12MB, 8 CORES, 32GB, 1TB SSD M.2 2242 PCIe, AI NPU 47 TOPS, ARC 140V GRAPHICS, 14' WUXGA 1920x1200 OLED 400NITS, WIFI7, BT, USB-C, HDMI, WIN 11 PRO, 3YW, GREY </a:t>
            </a:r>
            <a:r>
              <a:rPr lang="en-GB" sz="750" b="1" dirty="0">
                <a:solidFill>
                  <a:srgbClr val="FF0000"/>
                </a:solidFill>
              </a:rPr>
              <a:t>€ 2,459</a:t>
            </a:r>
            <a:endParaRPr lang="en-GB" sz="750" dirty="0"/>
          </a:p>
        </p:txBody>
      </p:sp>
      <p:sp>
        <p:nvSpPr>
          <p:cNvPr id="28" name="TextBox 27"/>
          <p:cNvSpPr txBox="1"/>
          <p:nvPr/>
        </p:nvSpPr>
        <p:spPr>
          <a:xfrm>
            <a:off x="2483043" y="5024802"/>
            <a:ext cx="2433988" cy="669414"/>
          </a:xfrm>
          <a:prstGeom prst="rect">
            <a:avLst/>
          </a:prstGeom>
          <a:noFill/>
        </p:spPr>
        <p:txBody>
          <a:bodyPr wrap="square" rtlCol="0">
            <a:spAutoFit/>
          </a:bodyPr>
          <a:lstStyle/>
          <a:p>
            <a:r>
              <a:rPr lang="en-GB" sz="750" b="1" dirty="0">
                <a:solidFill>
                  <a:srgbClr val="0070C0"/>
                </a:solidFill>
              </a:rPr>
              <a:t>21Q6001NVU</a:t>
            </a:r>
            <a:r>
              <a:rPr lang="en-GB" sz="750" dirty="0"/>
              <a:t> </a:t>
            </a:r>
            <a:r>
              <a:rPr lang="en-GB" sz="750" b="1" dirty="0"/>
              <a:t>LENOVO NOTEBOOK THINKPAD X9-15 G1</a:t>
            </a:r>
            <a:r>
              <a:rPr lang="en-GB" sz="750" dirty="0"/>
              <a:t>, INTEL ULTRA 7 258V, 2.2-4.8GHz/12MB, 8C, 32GB, 1TB SSD M.2 2242 PCIe, AI 47 TOPS, ARC 140V GRAPHICS, 15.3' 2.8K 2880x1800 OLED 500NITS, TOUCH, WIFI7, BT, USB, USB-C, HDMI, WIN 11 PRO, 3YW, GREY </a:t>
            </a:r>
            <a:r>
              <a:rPr lang="en-GB" sz="750" b="1" dirty="0">
                <a:solidFill>
                  <a:srgbClr val="FF0000"/>
                </a:solidFill>
              </a:rPr>
              <a:t>€ 2,679</a:t>
            </a:r>
            <a:endParaRPr lang="en-GB" sz="750" dirty="0"/>
          </a:p>
        </p:txBody>
      </p:sp>
      <p:sp>
        <p:nvSpPr>
          <p:cNvPr id="42" name="TextBox 41"/>
          <p:cNvSpPr txBox="1"/>
          <p:nvPr/>
        </p:nvSpPr>
        <p:spPr>
          <a:xfrm>
            <a:off x="7391457" y="5024802"/>
            <a:ext cx="2480750" cy="669414"/>
          </a:xfrm>
          <a:prstGeom prst="rect">
            <a:avLst/>
          </a:prstGeom>
          <a:noFill/>
        </p:spPr>
        <p:txBody>
          <a:bodyPr wrap="square" rtlCol="0">
            <a:spAutoFit/>
          </a:bodyPr>
          <a:lstStyle/>
          <a:p>
            <a:r>
              <a:rPr lang="en-GB" sz="750" b="1" dirty="0">
                <a:solidFill>
                  <a:srgbClr val="0070C0"/>
                </a:solidFill>
              </a:rPr>
              <a:t>21NU002BVU</a:t>
            </a:r>
            <a:r>
              <a:rPr lang="en-GB" sz="750" dirty="0"/>
              <a:t> </a:t>
            </a:r>
            <a:r>
              <a:rPr lang="en-GB" sz="750" b="1" dirty="0"/>
              <a:t>LENOVO NOTEBOOK THINKPAD X1 2 IN 1 G10</a:t>
            </a:r>
            <a:r>
              <a:rPr lang="en-GB" sz="750" dirty="0"/>
              <a:t>, INTEL ULTRA 7 258V, 4.8GHz/12MB, 8 CORES, AI 47 TOPS, 32GB, 1TB SSD M.2 2280 PCIe5, ARC 140V, 14' 2.8K 2880x1800 OLED 500NITS TOUCH, 5G, WIFI7, BT, USB-A, USB4, HDMI, WIN 11 PRO, 3YW, GREY </a:t>
            </a:r>
            <a:r>
              <a:rPr lang="en-GB" sz="750" b="1" dirty="0">
                <a:solidFill>
                  <a:srgbClr val="FF0000"/>
                </a:solidFill>
              </a:rPr>
              <a:t>€ 3,792</a:t>
            </a:r>
            <a:endParaRPr lang="en-GB" sz="750" dirty="0"/>
          </a:p>
        </p:txBody>
      </p:sp>
      <p:sp>
        <p:nvSpPr>
          <p:cNvPr id="18" name="TextBox 17">
            <a:extLst>
              <a:ext uri="{FF2B5EF4-FFF2-40B4-BE49-F238E27FC236}">
                <a16:creationId xmlns:a16="http://schemas.microsoft.com/office/drawing/2014/main" id="{0561E49A-01B3-7AF3-7A56-10809D6ADBC0}"/>
              </a:ext>
            </a:extLst>
          </p:cNvPr>
          <p:cNvSpPr txBox="1"/>
          <p:nvPr/>
        </p:nvSpPr>
        <p:spPr>
          <a:xfrm>
            <a:off x="3318698" y="474250"/>
            <a:ext cx="324992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T14 G6</a:t>
            </a:r>
          </a:p>
        </p:txBody>
      </p:sp>
      <p:sp>
        <p:nvSpPr>
          <p:cNvPr id="19" name="TextBox 18">
            <a:extLst>
              <a:ext uri="{FF2B5EF4-FFF2-40B4-BE49-F238E27FC236}">
                <a16:creationId xmlns:a16="http://schemas.microsoft.com/office/drawing/2014/main" id="{E9B35AD4-E2D1-E76C-35E0-FA59DBA843EE}"/>
              </a:ext>
            </a:extLst>
          </p:cNvPr>
          <p:cNvSpPr txBox="1"/>
          <p:nvPr/>
        </p:nvSpPr>
        <p:spPr>
          <a:xfrm>
            <a:off x="6567922" y="483843"/>
            <a:ext cx="3266191"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T16 G4</a:t>
            </a:r>
          </a:p>
        </p:txBody>
      </p:sp>
      <p:sp>
        <p:nvSpPr>
          <p:cNvPr id="20" name="TextBox 19">
            <a:extLst>
              <a:ext uri="{FF2B5EF4-FFF2-40B4-BE49-F238E27FC236}">
                <a16:creationId xmlns:a16="http://schemas.microsoft.com/office/drawing/2014/main" id="{4D1B840B-F3E8-3888-7056-146D9BFD60C4}"/>
              </a:ext>
            </a:extLst>
          </p:cNvPr>
          <p:cNvSpPr txBox="1"/>
          <p:nvPr/>
        </p:nvSpPr>
        <p:spPr>
          <a:xfrm>
            <a:off x="56418" y="3380582"/>
            <a:ext cx="244634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X9-14 G1</a:t>
            </a:r>
          </a:p>
        </p:txBody>
      </p:sp>
      <p:sp>
        <p:nvSpPr>
          <p:cNvPr id="21" name="TextBox 20">
            <a:extLst>
              <a:ext uri="{FF2B5EF4-FFF2-40B4-BE49-F238E27FC236}">
                <a16:creationId xmlns:a16="http://schemas.microsoft.com/office/drawing/2014/main" id="{839AA5D4-D63F-FE3B-5D53-89DB693566D4}"/>
              </a:ext>
            </a:extLst>
          </p:cNvPr>
          <p:cNvSpPr txBox="1"/>
          <p:nvPr/>
        </p:nvSpPr>
        <p:spPr>
          <a:xfrm>
            <a:off x="2515128" y="3380582"/>
            <a:ext cx="244634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X9-15 G1</a:t>
            </a:r>
          </a:p>
        </p:txBody>
      </p:sp>
      <p:sp>
        <p:nvSpPr>
          <p:cNvPr id="23" name="TextBox 22">
            <a:extLst>
              <a:ext uri="{FF2B5EF4-FFF2-40B4-BE49-F238E27FC236}">
                <a16:creationId xmlns:a16="http://schemas.microsoft.com/office/drawing/2014/main" id="{2C6EC53E-7437-82FD-FA03-7DC36B8AB7E0}"/>
              </a:ext>
            </a:extLst>
          </p:cNvPr>
          <p:cNvSpPr txBox="1"/>
          <p:nvPr/>
        </p:nvSpPr>
        <p:spPr>
          <a:xfrm>
            <a:off x="7373090" y="3380582"/>
            <a:ext cx="2467448"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X1 2 IN 1 G10</a:t>
            </a:r>
          </a:p>
        </p:txBody>
      </p:sp>
      <p:pic>
        <p:nvPicPr>
          <p:cNvPr id="25" name="Picture 24" descr="A computer with a blue swirl on the screen&#10;&#10;AI-generated content may be incorrect.">
            <a:extLst>
              <a:ext uri="{FF2B5EF4-FFF2-40B4-BE49-F238E27FC236}">
                <a16:creationId xmlns:a16="http://schemas.microsoft.com/office/drawing/2014/main" id="{C05194CD-A7EA-851C-7A6A-BDDF31E76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71" y="951966"/>
            <a:ext cx="1709480" cy="1313600"/>
          </a:xfrm>
          <a:prstGeom prst="rect">
            <a:avLst/>
          </a:prstGeom>
        </p:spPr>
      </p:pic>
      <p:pic>
        <p:nvPicPr>
          <p:cNvPr id="29" name="Picture 28" descr="A computer with a blue flower on the screen&#10;&#10;AI-generated content may be incorrect.">
            <a:extLst>
              <a:ext uri="{FF2B5EF4-FFF2-40B4-BE49-F238E27FC236}">
                <a16:creationId xmlns:a16="http://schemas.microsoft.com/office/drawing/2014/main" id="{18DB56EA-FE2F-87C0-4B35-04D289043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985" y="976203"/>
            <a:ext cx="1520325" cy="1332244"/>
          </a:xfrm>
          <a:prstGeom prst="rect">
            <a:avLst/>
          </a:prstGeom>
        </p:spPr>
      </p:pic>
      <p:pic>
        <p:nvPicPr>
          <p:cNvPr id="31" name="Picture 30" descr="A computer with a blue flower on the screen&#10;&#10;AI-generated content may be incorrect.">
            <a:extLst>
              <a:ext uri="{FF2B5EF4-FFF2-40B4-BE49-F238E27FC236}">
                <a16:creationId xmlns:a16="http://schemas.microsoft.com/office/drawing/2014/main" id="{6A7DB34F-C617-C24F-AEB3-CD0CBD367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3420" y="1015473"/>
            <a:ext cx="1801385" cy="1308305"/>
          </a:xfrm>
          <a:prstGeom prst="rect">
            <a:avLst/>
          </a:prstGeom>
        </p:spPr>
      </p:pic>
      <p:pic>
        <p:nvPicPr>
          <p:cNvPr id="33" name="Picture 32" descr="A computer with a screen showing a colorful flower&#10;&#10;AI-generated content may be incorrect.">
            <a:extLst>
              <a:ext uri="{FF2B5EF4-FFF2-40B4-BE49-F238E27FC236}">
                <a16:creationId xmlns:a16="http://schemas.microsoft.com/office/drawing/2014/main" id="{F9423882-75F6-6BB5-80A3-E23F916EA1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88" y="3705254"/>
            <a:ext cx="1580556" cy="1255633"/>
          </a:xfrm>
          <a:prstGeom prst="rect">
            <a:avLst/>
          </a:prstGeom>
        </p:spPr>
      </p:pic>
      <p:pic>
        <p:nvPicPr>
          <p:cNvPr id="36" name="Picture 35" descr="A computer with a screen showing a colorful flower&#10;&#10;AI-generated content may be incorrect.">
            <a:extLst>
              <a:ext uri="{FF2B5EF4-FFF2-40B4-BE49-F238E27FC236}">
                <a16:creationId xmlns:a16="http://schemas.microsoft.com/office/drawing/2014/main" id="{CCA2264C-6707-82B2-42F7-BC3C10E1B2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360" y="3704223"/>
            <a:ext cx="1567632" cy="1247596"/>
          </a:xfrm>
          <a:prstGeom prst="rect">
            <a:avLst/>
          </a:prstGeom>
        </p:spPr>
      </p:pic>
      <p:pic>
        <p:nvPicPr>
          <p:cNvPr id="38" name="Picture 37" descr="A computer with a blue flower on the screen&#10;&#10;AI-generated content may be incorrect.">
            <a:extLst>
              <a:ext uri="{FF2B5EF4-FFF2-40B4-BE49-F238E27FC236}">
                <a16:creationId xmlns:a16="http://schemas.microsoft.com/office/drawing/2014/main" id="{8D3D131D-F24B-BA03-3E98-BA5C8C93E3D3}"/>
              </a:ext>
            </a:extLst>
          </p:cNvPr>
          <p:cNvPicPr>
            <a:picLocks noChangeAspect="1"/>
          </p:cNvPicPr>
          <p:nvPr/>
        </p:nvPicPr>
        <p:blipFill>
          <a:blip r:embed="rId8">
            <a:extLst>
              <a:ext uri="{28A0092B-C50C-407E-A947-70E740481C1C}">
                <a14:useLocalDpi xmlns:a14="http://schemas.microsoft.com/office/drawing/2010/main" val="0"/>
              </a:ext>
            </a:extLst>
          </a:blip>
          <a:srcRect l="3592" b="4717"/>
          <a:stretch>
            <a:fillRect/>
          </a:stretch>
        </p:blipFill>
        <p:spPr>
          <a:xfrm>
            <a:off x="5219642" y="3735288"/>
            <a:ext cx="1837796" cy="1163688"/>
          </a:xfrm>
          <a:prstGeom prst="rect">
            <a:avLst/>
          </a:prstGeom>
        </p:spPr>
      </p:pic>
      <p:pic>
        <p:nvPicPr>
          <p:cNvPr id="43" name="Picture 42" descr="A computer with a blue flower on the screen&#10;&#10;AI-generated content may be incorrect.">
            <a:extLst>
              <a:ext uri="{FF2B5EF4-FFF2-40B4-BE49-F238E27FC236}">
                <a16:creationId xmlns:a16="http://schemas.microsoft.com/office/drawing/2014/main" id="{3211CACA-B49B-EA49-47C5-24AEDE4C3315}"/>
              </a:ext>
            </a:extLst>
          </p:cNvPr>
          <p:cNvPicPr>
            <a:picLocks noChangeAspect="1"/>
          </p:cNvPicPr>
          <p:nvPr/>
        </p:nvPicPr>
        <p:blipFill>
          <a:blip r:embed="rId9">
            <a:extLst>
              <a:ext uri="{28A0092B-C50C-407E-A947-70E740481C1C}">
                <a14:useLocalDpi xmlns:a14="http://schemas.microsoft.com/office/drawing/2010/main" val="0"/>
              </a:ext>
            </a:extLst>
          </a:blip>
          <a:srcRect l="4068" t="3536" r="568" b="3473"/>
          <a:stretch>
            <a:fillRect/>
          </a:stretch>
        </p:blipFill>
        <p:spPr>
          <a:xfrm>
            <a:off x="7609780" y="3733799"/>
            <a:ext cx="1980236" cy="1163688"/>
          </a:xfrm>
          <a:prstGeom prst="rect">
            <a:avLst/>
          </a:prstGeom>
        </p:spPr>
      </p:pic>
      <p:sp>
        <p:nvSpPr>
          <p:cNvPr id="2" name="Rectangle 1">
            <a:extLst>
              <a:ext uri="{FF2B5EF4-FFF2-40B4-BE49-F238E27FC236}">
                <a16:creationId xmlns:a16="http://schemas.microsoft.com/office/drawing/2014/main" id="{EFDEF1CA-9A04-AD5E-FEC5-FD4E8C9780ED}"/>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24" name="Rectangle 23">
            <a:extLst>
              <a:ext uri="{FF2B5EF4-FFF2-40B4-BE49-F238E27FC236}">
                <a16:creationId xmlns:a16="http://schemas.microsoft.com/office/drawing/2014/main" id="{278FED0D-F7B3-E3C7-917B-E00AED7C467A}"/>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
        <p:nvSpPr>
          <p:cNvPr id="27" name="TextBox 26">
            <a:extLst>
              <a:ext uri="{FF2B5EF4-FFF2-40B4-BE49-F238E27FC236}">
                <a16:creationId xmlns:a16="http://schemas.microsoft.com/office/drawing/2014/main" id="{5238683B-F744-CECE-0EBF-5B153478CB89}"/>
              </a:ext>
            </a:extLst>
          </p:cNvPr>
          <p:cNvSpPr txBox="1"/>
          <p:nvPr/>
        </p:nvSpPr>
        <p:spPr>
          <a:xfrm>
            <a:off x="8522167" y="0"/>
            <a:ext cx="1376577" cy="230832"/>
          </a:xfrm>
          <a:prstGeom prst="rect">
            <a:avLst/>
          </a:prstGeom>
          <a:noFill/>
        </p:spPr>
        <p:txBody>
          <a:bodyPr wrap="square" rtlCol="0">
            <a:spAutoFit/>
          </a:bodyPr>
          <a:lstStyle/>
          <a:p>
            <a:pPr algn="r"/>
            <a:r>
              <a:rPr lang="en-US" sz="900" dirty="0"/>
              <a:t>Retail File July 2025</a:t>
            </a:r>
          </a:p>
        </p:txBody>
      </p:sp>
      <p:sp>
        <p:nvSpPr>
          <p:cNvPr id="5" name="TextBox 4">
            <a:extLst>
              <a:ext uri="{FF2B5EF4-FFF2-40B4-BE49-F238E27FC236}">
                <a16:creationId xmlns:a16="http://schemas.microsoft.com/office/drawing/2014/main" id="{AA6D0984-2867-DF46-6DEC-9E9513ABFA5F}"/>
              </a:ext>
            </a:extLst>
          </p:cNvPr>
          <p:cNvSpPr txBox="1"/>
          <p:nvPr/>
        </p:nvSpPr>
        <p:spPr>
          <a:xfrm>
            <a:off x="4945108" y="3388214"/>
            <a:ext cx="244634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X13 G5 2 IN 1</a:t>
            </a:r>
          </a:p>
        </p:txBody>
      </p:sp>
    </p:spTree>
    <p:extLst>
      <p:ext uri="{BB962C8B-B14F-4D97-AF65-F5344CB8AC3E}">
        <p14:creationId xmlns:p14="http://schemas.microsoft.com/office/powerpoint/2010/main" val="399056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34C97C7D-73C3-A6E0-E689-1BF4E1CC8641}"/>
              </a:ext>
            </a:extLst>
          </p:cNvPr>
          <p:cNvGraphicFramePr>
            <a:graphicFrameLocks noGrp="1"/>
          </p:cNvGraphicFramePr>
          <p:nvPr>
            <p:extLst>
              <p:ext uri="{D42A27DB-BD31-4B8C-83A1-F6EECF244321}">
                <p14:modId xmlns:p14="http://schemas.microsoft.com/office/powerpoint/2010/main" val="1175153531"/>
              </p:ext>
            </p:extLst>
          </p:nvPr>
        </p:nvGraphicFramePr>
        <p:xfrm>
          <a:off x="44296" y="442817"/>
          <a:ext cx="6145165" cy="4304470"/>
        </p:xfrm>
        <a:graphic>
          <a:graphicData uri="http://schemas.openxmlformats.org/drawingml/2006/table">
            <a:tbl>
              <a:tblPr firstRow="1" bandRow="1">
                <a:tableStyleId>{5940675A-B579-460E-94D1-54222C63F5DA}</a:tableStyleId>
              </a:tblPr>
              <a:tblGrid>
                <a:gridCol w="6145165">
                  <a:extLst>
                    <a:ext uri="{9D8B030D-6E8A-4147-A177-3AD203B41FA5}">
                      <a16:colId xmlns:a16="http://schemas.microsoft.com/office/drawing/2014/main" val="3528604597"/>
                    </a:ext>
                  </a:extLst>
                </a:gridCol>
              </a:tblGrid>
              <a:tr h="2188240">
                <a:tc>
                  <a:txBody>
                    <a:bodyPr/>
                    <a:lstStyle/>
                    <a:p>
                      <a:endParaRPr lang="en-US" dirty="0"/>
                    </a:p>
                  </a:txBody>
                  <a:tcPr/>
                </a:tc>
                <a:extLst>
                  <a:ext uri="{0D108BD9-81ED-4DB2-BD59-A6C34878D82A}">
                    <a16:rowId xmlns:a16="http://schemas.microsoft.com/office/drawing/2014/main" val="2314108628"/>
                  </a:ext>
                </a:extLst>
              </a:tr>
              <a:tr h="2116230">
                <a:tc>
                  <a:txBody>
                    <a:bodyPr/>
                    <a:lstStyle/>
                    <a:p>
                      <a:endParaRPr lang="en-US" dirty="0"/>
                    </a:p>
                  </a:txBody>
                  <a:tcPr/>
                </a:tc>
                <a:extLst>
                  <a:ext uri="{0D108BD9-81ED-4DB2-BD59-A6C34878D82A}">
                    <a16:rowId xmlns:a16="http://schemas.microsoft.com/office/drawing/2014/main" val="125137292"/>
                  </a:ext>
                </a:extLst>
              </a:tr>
            </a:tbl>
          </a:graphicData>
        </a:graphic>
      </p:graphicFrame>
      <p:pic>
        <p:nvPicPr>
          <p:cNvPr id="17" name="Picture 16" descr="A computer with a screen on&#10;&#10;AI-generated content may be incorrect.">
            <a:extLst>
              <a:ext uri="{FF2B5EF4-FFF2-40B4-BE49-F238E27FC236}">
                <a16:creationId xmlns:a16="http://schemas.microsoft.com/office/drawing/2014/main" id="{EAE31C9C-EFB1-454A-1A46-37EC3394FDF2}"/>
              </a:ext>
            </a:extLst>
          </p:cNvPr>
          <p:cNvPicPr>
            <a:picLocks noChangeAspect="1"/>
          </p:cNvPicPr>
          <p:nvPr/>
        </p:nvPicPr>
        <p:blipFill>
          <a:blip r:embed="rId2" cstate="print">
            <a:extLst>
              <a:ext uri="{28A0092B-C50C-407E-A947-70E740481C1C}">
                <a14:useLocalDpi xmlns:a14="http://schemas.microsoft.com/office/drawing/2010/main" val="0"/>
              </a:ext>
            </a:extLst>
          </a:blip>
          <a:srcRect l="1289" t="6225"/>
          <a:stretch>
            <a:fillRect/>
          </a:stretch>
        </p:blipFill>
        <p:spPr>
          <a:xfrm>
            <a:off x="1793614" y="2903725"/>
            <a:ext cx="1796260" cy="1305648"/>
          </a:xfrm>
          <a:prstGeom prst="rect">
            <a:avLst/>
          </a:prstGeom>
        </p:spPr>
      </p:pic>
      <p:graphicFrame>
        <p:nvGraphicFramePr>
          <p:cNvPr id="53" name="Table 52">
            <a:extLst>
              <a:ext uri="{FF2B5EF4-FFF2-40B4-BE49-F238E27FC236}">
                <a16:creationId xmlns:a16="http://schemas.microsoft.com/office/drawing/2014/main" id="{27F243DB-E14C-8F31-67B1-2F7257F037E3}"/>
              </a:ext>
            </a:extLst>
          </p:cNvPr>
          <p:cNvGraphicFramePr>
            <a:graphicFrameLocks noGrp="1"/>
          </p:cNvGraphicFramePr>
          <p:nvPr>
            <p:extLst>
              <p:ext uri="{D42A27DB-BD31-4B8C-83A1-F6EECF244321}">
                <p14:modId xmlns:p14="http://schemas.microsoft.com/office/powerpoint/2010/main" val="2304045307"/>
              </p:ext>
            </p:extLst>
          </p:nvPr>
        </p:nvGraphicFramePr>
        <p:xfrm>
          <a:off x="40822" y="4749767"/>
          <a:ext cx="6148640" cy="1522598"/>
        </p:xfrm>
        <a:graphic>
          <a:graphicData uri="http://schemas.openxmlformats.org/drawingml/2006/table">
            <a:tbl>
              <a:tblPr firstRow="1" bandRow="1">
                <a:tableStyleId>{5940675A-B579-460E-94D1-54222C63F5DA}</a:tableStyleId>
              </a:tblPr>
              <a:tblGrid>
                <a:gridCol w="3074320">
                  <a:extLst>
                    <a:ext uri="{9D8B030D-6E8A-4147-A177-3AD203B41FA5}">
                      <a16:colId xmlns:a16="http://schemas.microsoft.com/office/drawing/2014/main" val="3128556765"/>
                    </a:ext>
                  </a:extLst>
                </a:gridCol>
                <a:gridCol w="3074320">
                  <a:extLst>
                    <a:ext uri="{9D8B030D-6E8A-4147-A177-3AD203B41FA5}">
                      <a16:colId xmlns:a16="http://schemas.microsoft.com/office/drawing/2014/main" val="2325040134"/>
                    </a:ext>
                  </a:extLst>
                </a:gridCol>
              </a:tblGrid>
              <a:tr h="152259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9526496"/>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119960198"/>
              </p:ext>
            </p:extLst>
          </p:nvPr>
        </p:nvGraphicFramePr>
        <p:xfrm>
          <a:off x="6192718" y="438195"/>
          <a:ext cx="3629615" cy="5843238"/>
        </p:xfrm>
        <a:graphic>
          <a:graphicData uri="http://schemas.openxmlformats.org/drawingml/2006/table">
            <a:tbl>
              <a:tblPr firstRow="1" bandRow="1">
                <a:tableStyleId>{5940675A-B579-460E-94D1-54222C63F5DA}</a:tableStyleId>
              </a:tblPr>
              <a:tblGrid>
                <a:gridCol w="3629615">
                  <a:extLst>
                    <a:ext uri="{9D8B030D-6E8A-4147-A177-3AD203B41FA5}">
                      <a16:colId xmlns:a16="http://schemas.microsoft.com/office/drawing/2014/main" val="20000"/>
                    </a:ext>
                  </a:extLst>
                </a:gridCol>
              </a:tblGrid>
              <a:tr h="5843238">
                <a:tc>
                  <a:txBody>
                    <a:bodyPr/>
                    <a:lstStyle/>
                    <a:p>
                      <a:endParaRPr lang="en-GB" dirty="0"/>
                    </a:p>
                  </a:txBody>
                  <a:tcPr/>
                </a:tc>
                <a:extLst>
                  <a:ext uri="{0D108BD9-81ED-4DB2-BD59-A6C34878D82A}">
                    <a16:rowId xmlns:a16="http://schemas.microsoft.com/office/drawing/2014/main" val="10000"/>
                  </a:ext>
                </a:extLst>
              </a:tr>
            </a:tbl>
          </a:graphicData>
        </a:graphic>
      </p:graphicFrame>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t="4735" b="2362"/>
          <a:stretch/>
        </p:blipFill>
        <p:spPr>
          <a:xfrm>
            <a:off x="6648296" y="4029522"/>
            <a:ext cx="450132" cy="563643"/>
          </a:xfrm>
          <a:prstGeom prst="rect">
            <a:avLst/>
          </a:prstGeom>
        </p:spPr>
      </p:pic>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3" name="TextBox 12"/>
          <p:cNvSpPr txBox="1"/>
          <p:nvPr/>
        </p:nvSpPr>
        <p:spPr>
          <a:xfrm>
            <a:off x="7080759" y="142975"/>
            <a:ext cx="2825241" cy="230832"/>
          </a:xfrm>
          <a:prstGeom prst="rect">
            <a:avLst/>
          </a:prstGeom>
          <a:noFill/>
        </p:spPr>
        <p:txBody>
          <a:bodyPr wrap="square" rtlCol="0">
            <a:spAutoFit/>
          </a:bodyPr>
          <a:lstStyle/>
          <a:p>
            <a:pPr algn="r"/>
            <a:r>
              <a:rPr lang="en-US" sz="900" b="1" dirty="0">
                <a:solidFill>
                  <a:srgbClr val="FF0000"/>
                </a:solidFill>
              </a:rPr>
              <a:t>Special Offers are valid until 29.08 or until stock lasts.</a:t>
            </a:r>
            <a:endParaRPr lang="en-GB" sz="900" b="1" dirty="0">
              <a:solidFill>
                <a:srgbClr val="FF0000"/>
              </a:solidFill>
            </a:endParaRPr>
          </a:p>
        </p:txBody>
      </p:sp>
      <p:sp>
        <p:nvSpPr>
          <p:cNvPr id="14" name="TextBox 13"/>
          <p:cNvSpPr txBox="1"/>
          <p:nvPr/>
        </p:nvSpPr>
        <p:spPr>
          <a:xfrm>
            <a:off x="2715785" y="9129"/>
            <a:ext cx="4018372" cy="369332"/>
          </a:xfrm>
          <a:prstGeom prst="rect">
            <a:avLst/>
          </a:prstGeom>
          <a:noFill/>
        </p:spPr>
        <p:txBody>
          <a:bodyPr wrap="square" rtlCol="0">
            <a:spAutoFit/>
          </a:bodyPr>
          <a:lstStyle/>
          <a:p>
            <a:r>
              <a:rPr lang="en-US" b="1" dirty="0"/>
              <a:t>Thinkpad P - Series Notebooks </a:t>
            </a:r>
            <a:r>
              <a:rPr lang="en-US" sz="1200" dirty="0"/>
              <a:t>14’’ &amp; 16’’</a:t>
            </a:r>
            <a:endParaRPr lang="en-GB" sz="1200" dirty="0"/>
          </a:p>
        </p:txBody>
      </p:sp>
      <p:sp>
        <p:nvSpPr>
          <p:cNvPr id="21" name="TextBox 20"/>
          <p:cNvSpPr txBox="1"/>
          <p:nvPr/>
        </p:nvSpPr>
        <p:spPr>
          <a:xfrm>
            <a:off x="7418718" y="5642726"/>
            <a:ext cx="2395718" cy="438582"/>
          </a:xfrm>
          <a:prstGeom prst="rect">
            <a:avLst/>
          </a:prstGeom>
          <a:noFill/>
        </p:spPr>
        <p:txBody>
          <a:bodyPr wrap="square" rtlCol="0">
            <a:spAutoFit/>
          </a:bodyPr>
          <a:lstStyle/>
          <a:p>
            <a:r>
              <a:rPr lang="en-GB" sz="750" b="1" dirty="0">
                <a:solidFill>
                  <a:srgbClr val="0070C0"/>
                </a:solidFill>
              </a:rPr>
              <a:t>4Y51C21217</a:t>
            </a:r>
            <a:r>
              <a:rPr lang="en-GB" sz="750" dirty="0">
                <a:solidFill>
                  <a:srgbClr val="0070C0"/>
                </a:solidFill>
              </a:rPr>
              <a:t> </a:t>
            </a:r>
            <a:r>
              <a:rPr lang="en-GB" sz="750" b="1" dirty="0"/>
              <a:t>LENOVO MOUSE GO WIRELESS MULTI-DEVICE, RECHARGEABLE</a:t>
            </a:r>
            <a:r>
              <a:rPr lang="en-GB" sz="750" dirty="0"/>
              <a:t>, 2400 DPI, BLUE OPTICAL SENSOR, BLACK </a:t>
            </a:r>
            <a:r>
              <a:rPr lang="en-GB" sz="750" b="1" dirty="0">
                <a:solidFill>
                  <a:srgbClr val="FF0000"/>
                </a:solidFill>
              </a:rPr>
              <a:t>€ 71</a:t>
            </a:r>
            <a:r>
              <a:rPr lang="en-GB" sz="750" b="1" dirty="0"/>
              <a:t> - </a:t>
            </a:r>
            <a:r>
              <a:rPr lang="en-GB" sz="750" b="1" dirty="0">
                <a:solidFill>
                  <a:srgbClr val="00B050"/>
                </a:solidFill>
              </a:rPr>
              <a:t>SPECIAL OFFER</a:t>
            </a:r>
          </a:p>
        </p:txBody>
      </p:sp>
      <p:sp>
        <p:nvSpPr>
          <p:cNvPr id="22" name="TextBox 21"/>
          <p:cNvSpPr txBox="1"/>
          <p:nvPr/>
        </p:nvSpPr>
        <p:spPr>
          <a:xfrm>
            <a:off x="7418719" y="3330662"/>
            <a:ext cx="2403614" cy="438582"/>
          </a:xfrm>
          <a:prstGeom prst="rect">
            <a:avLst/>
          </a:prstGeom>
          <a:noFill/>
        </p:spPr>
        <p:txBody>
          <a:bodyPr wrap="square" rtlCol="0">
            <a:spAutoFit/>
          </a:bodyPr>
          <a:lstStyle/>
          <a:p>
            <a:r>
              <a:rPr lang="en-GB" sz="750" b="1" dirty="0">
                <a:solidFill>
                  <a:srgbClr val="0070C0"/>
                </a:solidFill>
              </a:rPr>
              <a:t>4X31N50746</a:t>
            </a:r>
            <a:r>
              <a:rPr lang="en-GB" sz="750" dirty="0">
                <a:solidFill>
                  <a:srgbClr val="0070C0"/>
                </a:solidFill>
              </a:rPr>
              <a:t> </a:t>
            </a:r>
            <a:r>
              <a:rPr lang="en-GB" sz="750" b="1" dirty="0"/>
              <a:t>LENOVO KEYBOARD AND MOUSE SET ESSENTIAL WIRELESS COMBO, BLACK GEN 2 </a:t>
            </a:r>
            <a:r>
              <a:rPr lang="en-GB" sz="750" b="1" dirty="0">
                <a:solidFill>
                  <a:srgbClr val="FF0000"/>
                </a:solidFill>
              </a:rPr>
              <a:t>€ 37 </a:t>
            </a:r>
            <a:r>
              <a:rPr lang="en-GB" sz="750" b="1" dirty="0"/>
              <a:t>-</a:t>
            </a:r>
            <a:r>
              <a:rPr lang="en-GB" sz="750" b="1" dirty="0">
                <a:solidFill>
                  <a:srgbClr val="FF0000"/>
                </a:solidFill>
              </a:rPr>
              <a:t> </a:t>
            </a:r>
            <a:r>
              <a:rPr lang="en-GB" sz="750" b="1" dirty="0">
                <a:solidFill>
                  <a:srgbClr val="00B050"/>
                </a:solidFill>
              </a:rPr>
              <a:t>SPECIAL OFFER</a:t>
            </a:r>
          </a:p>
        </p:txBody>
      </p:sp>
      <p:sp>
        <p:nvSpPr>
          <p:cNvPr id="23" name="TextBox 22"/>
          <p:cNvSpPr txBox="1"/>
          <p:nvPr/>
        </p:nvSpPr>
        <p:spPr>
          <a:xfrm>
            <a:off x="7418718" y="4185338"/>
            <a:ext cx="2317513" cy="323165"/>
          </a:xfrm>
          <a:prstGeom prst="rect">
            <a:avLst/>
          </a:prstGeom>
          <a:noFill/>
        </p:spPr>
        <p:txBody>
          <a:bodyPr wrap="square" rtlCol="0">
            <a:spAutoFit/>
          </a:bodyPr>
          <a:lstStyle/>
          <a:p>
            <a:r>
              <a:rPr lang="en-GB" sz="750" b="1" dirty="0">
                <a:solidFill>
                  <a:srgbClr val="0070C0"/>
                </a:solidFill>
              </a:rPr>
              <a:t>GY51C21210</a:t>
            </a:r>
            <a:r>
              <a:rPr lang="en-GB" sz="750" dirty="0">
                <a:solidFill>
                  <a:srgbClr val="0070C0"/>
                </a:solidFill>
              </a:rPr>
              <a:t> </a:t>
            </a:r>
            <a:r>
              <a:rPr lang="en-GB" sz="750" b="1" dirty="0"/>
              <a:t>LENOVO MOUSE GO USB-C WIRELESS </a:t>
            </a:r>
            <a:r>
              <a:rPr lang="en-GB" sz="750" dirty="0"/>
              <a:t>STORM, 2400 DPI, BLUE OPTICAL, GREY </a:t>
            </a:r>
            <a:r>
              <a:rPr lang="en-GB" sz="750" b="1" dirty="0">
                <a:solidFill>
                  <a:srgbClr val="FF0000"/>
                </a:solidFill>
              </a:rPr>
              <a:t>€ 34</a:t>
            </a:r>
          </a:p>
        </p:txBody>
      </p:sp>
      <p:sp>
        <p:nvSpPr>
          <p:cNvPr id="24" name="TextBox 23"/>
          <p:cNvSpPr txBox="1"/>
          <p:nvPr/>
        </p:nvSpPr>
        <p:spPr>
          <a:xfrm>
            <a:off x="7420324" y="4848246"/>
            <a:ext cx="2478420" cy="438582"/>
          </a:xfrm>
          <a:prstGeom prst="rect">
            <a:avLst/>
          </a:prstGeom>
          <a:noFill/>
        </p:spPr>
        <p:txBody>
          <a:bodyPr wrap="square" rtlCol="0">
            <a:spAutoFit/>
          </a:bodyPr>
          <a:lstStyle/>
          <a:p>
            <a:r>
              <a:rPr lang="en-GB" sz="750" b="1" dirty="0">
                <a:solidFill>
                  <a:srgbClr val="0070C0"/>
                </a:solidFill>
              </a:rPr>
              <a:t>4Y51C21216</a:t>
            </a:r>
            <a:r>
              <a:rPr lang="en-GB" sz="750" dirty="0">
                <a:solidFill>
                  <a:srgbClr val="0070C0"/>
                </a:solidFill>
              </a:rPr>
              <a:t> </a:t>
            </a:r>
            <a:r>
              <a:rPr lang="en-GB" sz="750" b="1" dirty="0"/>
              <a:t>LENOVO MOUSE GO USB-C WIRELESS, RECHARGEABLE</a:t>
            </a:r>
            <a:r>
              <a:rPr lang="en-GB" sz="750" dirty="0"/>
              <a:t>, SETTING DPI 2400, 1600, 800, BLUE OPTICAL SENSOR, THUNDER BLACK </a:t>
            </a:r>
            <a:r>
              <a:rPr lang="en-GB" sz="750" b="1" dirty="0">
                <a:solidFill>
                  <a:srgbClr val="FF0000"/>
                </a:solidFill>
              </a:rPr>
              <a:t>€ 44</a:t>
            </a:r>
            <a:r>
              <a:rPr lang="en-GB" sz="750" b="1" dirty="0"/>
              <a:t> - </a:t>
            </a:r>
            <a:r>
              <a:rPr lang="en-GB" sz="750" b="1" dirty="0">
                <a:solidFill>
                  <a:srgbClr val="00B050"/>
                </a:solidFill>
              </a:rPr>
              <a:t>SPECIAL OFFER</a:t>
            </a:r>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1029" t="3245" r="1750" b="5833"/>
          <a:stretch/>
        </p:blipFill>
        <p:spPr>
          <a:xfrm>
            <a:off x="6229378" y="3411728"/>
            <a:ext cx="1189340" cy="310591"/>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t="3538"/>
          <a:stretch>
            <a:fillRect/>
          </a:stretch>
        </p:blipFill>
        <p:spPr>
          <a:xfrm>
            <a:off x="6648296" y="4802902"/>
            <a:ext cx="350339" cy="580960"/>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l="2097" t="3425" r="2814" b="2148"/>
          <a:stretch/>
        </p:blipFill>
        <p:spPr>
          <a:xfrm>
            <a:off x="6650360" y="5589972"/>
            <a:ext cx="347180" cy="580960"/>
          </a:xfrm>
          <a:prstGeom prst="rect">
            <a:avLst/>
          </a:prstGeom>
        </p:spPr>
      </p:pic>
      <p:sp>
        <p:nvSpPr>
          <p:cNvPr id="29" name="TextBox 28"/>
          <p:cNvSpPr txBox="1"/>
          <p:nvPr/>
        </p:nvSpPr>
        <p:spPr>
          <a:xfrm>
            <a:off x="7418718" y="1340830"/>
            <a:ext cx="2319120" cy="784830"/>
          </a:xfrm>
          <a:prstGeom prst="rect">
            <a:avLst/>
          </a:prstGeom>
          <a:noFill/>
        </p:spPr>
        <p:txBody>
          <a:bodyPr wrap="square" rtlCol="0">
            <a:spAutoFit/>
          </a:bodyPr>
          <a:lstStyle/>
          <a:p>
            <a:r>
              <a:rPr lang="en-GB" sz="750" b="1" dirty="0">
                <a:solidFill>
                  <a:srgbClr val="0070C0"/>
                </a:solidFill>
              </a:rPr>
              <a:t>40B10135EU</a:t>
            </a:r>
            <a:r>
              <a:rPr lang="en-GB" sz="750" dirty="0">
                <a:solidFill>
                  <a:srgbClr val="0070C0"/>
                </a:solidFill>
              </a:rPr>
              <a:t> </a:t>
            </a:r>
            <a:r>
              <a:rPr lang="en-GB" sz="750" b="1" dirty="0"/>
              <a:t>LENOVO DOCKING STATION SMART THINKPAD UNIVERSAL THUNDERBOLT 4, 135W AC POWER ADAPTER</a:t>
            </a:r>
            <a:r>
              <a:rPr lang="en-GB" sz="750" dirty="0"/>
              <a:t>, INPUT 20V/6.75A, OUTPUT 100W, USB4 HOST, USB4 DEVICE CONNECT, HDMI2.1, 2x DP1.4, USB-A, USB-C, AUDIO COMBO JACK 3.5MM, Gb LAN, WIN, UBUNTU, 3YW </a:t>
            </a:r>
            <a:r>
              <a:rPr lang="en-GB" sz="750" b="1" dirty="0">
                <a:solidFill>
                  <a:srgbClr val="FF0000"/>
                </a:solidFill>
              </a:rPr>
              <a:t>€ 406 </a:t>
            </a:r>
            <a:r>
              <a:rPr lang="en-GB" sz="750" b="1" dirty="0"/>
              <a:t>-</a:t>
            </a:r>
            <a:r>
              <a:rPr lang="en-GB" sz="750" b="1" dirty="0">
                <a:solidFill>
                  <a:srgbClr val="FF0000"/>
                </a:solidFill>
              </a:rPr>
              <a:t> </a:t>
            </a:r>
            <a:r>
              <a:rPr lang="en-GB" sz="750" b="1" dirty="0">
                <a:solidFill>
                  <a:srgbClr val="00B050"/>
                </a:solidFill>
              </a:rPr>
              <a:t>SPECIAL OFFER</a:t>
            </a:r>
          </a:p>
        </p:txBody>
      </p:sp>
      <p:sp>
        <p:nvSpPr>
          <p:cNvPr id="30" name="TextBox 29"/>
          <p:cNvSpPr txBox="1"/>
          <p:nvPr/>
        </p:nvSpPr>
        <p:spPr>
          <a:xfrm>
            <a:off x="7418718" y="2348106"/>
            <a:ext cx="2319120" cy="553998"/>
          </a:xfrm>
          <a:prstGeom prst="rect">
            <a:avLst/>
          </a:prstGeom>
          <a:noFill/>
        </p:spPr>
        <p:txBody>
          <a:bodyPr wrap="square" rtlCol="0">
            <a:spAutoFit/>
          </a:bodyPr>
          <a:lstStyle/>
          <a:p>
            <a:r>
              <a:rPr lang="en-GB" sz="750" b="1" dirty="0">
                <a:solidFill>
                  <a:srgbClr val="0070C0"/>
                </a:solidFill>
              </a:rPr>
              <a:t>40B00300EU</a:t>
            </a:r>
            <a:r>
              <a:rPr lang="en-GB" sz="750" dirty="0">
                <a:solidFill>
                  <a:srgbClr val="0070C0"/>
                </a:solidFill>
              </a:rPr>
              <a:t> </a:t>
            </a:r>
            <a:r>
              <a:rPr lang="en-GB" sz="750" b="1" dirty="0"/>
              <a:t>LENOVO DOCKING STATION THINKPAD THUNDERBOLT 4 WORKSTATION DOCK</a:t>
            </a:r>
            <a:r>
              <a:rPr lang="en-GB" sz="750" dirty="0"/>
              <a:t>, USB4, 4x USB-A, USB-C, HDMI 2.1, 2x DP 1.4, LAN, 3YW,EU PLUG, BLACK RED </a:t>
            </a:r>
            <a:r>
              <a:rPr lang="en-GB" sz="750" b="1" dirty="0">
                <a:solidFill>
                  <a:srgbClr val="FF0000"/>
                </a:solidFill>
              </a:rPr>
              <a:t>€ 423 </a:t>
            </a:r>
            <a:r>
              <a:rPr lang="en-GB" sz="750" b="1" dirty="0"/>
              <a:t>-</a:t>
            </a:r>
            <a:r>
              <a:rPr lang="en-GB" sz="750" b="1" dirty="0">
                <a:solidFill>
                  <a:srgbClr val="FF0000"/>
                </a:solidFill>
              </a:rPr>
              <a:t> </a:t>
            </a:r>
            <a:r>
              <a:rPr lang="en-GB" sz="750" b="1" dirty="0">
                <a:solidFill>
                  <a:srgbClr val="00B050"/>
                </a:solidFill>
              </a:rPr>
              <a:t>SPECIAL OFFER</a:t>
            </a:r>
          </a:p>
        </p:txBody>
      </p:sp>
      <p:pic>
        <p:nvPicPr>
          <p:cNvPr id="31" name="Picture 30"/>
          <p:cNvPicPr>
            <a:picLocks noChangeAspect="1"/>
          </p:cNvPicPr>
          <p:nvPr/>
        </p:nvPicPr>
        <p:blipFill rotWithShape="1">
          <a:blip r:embed="rId8" cstate="print">
            <a:extLst>
              <a:ext uri="{28A0092B-C50C-407E-A947-70E740481C1C}">
                <a14:useLocalDpi xmlns:a14="http://schemas.microsoft.com/office/drawing/2010/main" val="0"/>
              </a:ext>
            </a:extLst>
          </a:blip>
          <a:srcRect l="699" t="12772" r="3519" b="5829"/>
          <a:stretch/>
        </p:blipFill>
        <p:spPr>
          <a:xfrm>
            <a:off x="6267930" y="1472977"/>
            <a:ext cx="1094772" cy="628223"/>
          </a:xfrm>
          <a:prstGeom prst="rect">
            <a:avLst/>
          </a:prstGeom>
        </p:spPr>
      </p:pic>
      <p:pic>
        <p:nvPicPr>
          <p:cNvPr id="32" name="Picture 31"/>
          <p:cNvPicPr>
            <a:picLocks noChangeAspect="1"/>
          </p:cNvPicPr>
          <p:nvPr/>
        </p:nvPicPr>
        <p:blipFill rotWithShape="1">
          <a:blip r:embed="rId9" cstate="print">
            <a:extLst>
              <a:ext uri="{28A0092B-C50C-407E-A947-70E740481C1C}">
                <a14:useLocalDpi xmlns:a14="http://schemas.microsoft.com/office/drawing/2010/main" val="0"/>
              </a:ext>
            </a:extLst>
          </a:blip>
          <a:srcRect l="4452" t="12578" r="3734" b="3153"/>
          <a:stretch/>
        </p:blipFill>
        <p:spPr>
          <a:xfrm>
            <a:off x="6248651" y="2338065"/>
            <a:ext cx="1170068" cy="595481"/>
          </a:xfrm>
          <a:prstGeom prst="rect">
            <a:avLst/>
          </a:prstGeom>
        </p:spPr>
      </p:pic>
      <p:sp>
        <p:nvSpPr>
          <p:cNvPr id="50" name="TextBox 49"/>
          <p:cNvSpPr txBox="1"/>
          <p:nvPr/>
        </p:nvSpPr>
        <p:spPr>
          <a:xfrm>
            <a:off x="48720" y="442414"/>
            <a:ext cx="6147253"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P16s G3</a:t>
            </a:r>
          </a:p>
        </p:txBody>
      </p:sp>
      <p:sp>
        <p:nvSpPr>
          <p:cNvPr id="44" name="TextBox 43"/>
          <p:cNvSpPr txBox="1"/>
          <p:nvPr/>
        </p:nvSpPr>
        <p:spPr>
          <a:xfrm>
            <a:off x="6199407" y="436630"/>
            <a:ext cx="691955" cy="215444"/>
          </a:xfrm>
          <a:prstGeom prst="rect">
            <a:avLst/>
          </a:prstGeom>
          <a:solidFill>
            <a:srgbClr val="DE261A"/>
          </a:solidFill>
          <a:ln>
            <a:noFill/>
          </a:ln>
        </p:spPr>
        <p:txBody>
          <a:bodyPr wrap="square" rtlCol="0">
            <a:spAutoFit/>
          </a:bodyPr>
          <a:lstStyle/>
          <a:p>
            <a:pPr algn="ctr"/>
            <a:r>
              <a:rPr lang="en-US" sz="800" b="1" dirty="0">
                <a:solidFill>
                  <a:schemeClr val="bg1"/>
                </a:solidFill>
              </a:rPr>
              <a:t>Optional</a:t>
            </a:r>
          </a:p>
        </p:txBody>
      </p:sp>
      <p:sp>
        <p:nvSpPr>
          <p:cNvPr id="33" name="TextBox 32"/>
          <p:cNvSpPr txBox="1"/>
          <p:nvPr/>
        </p:nvSpPr>
        <p:spPr>
          <a:xfrm>
            <a:off x="39773" y="4173119"/>
            <a:ext cx="6131112" cy="553998"/>
          </a:xfrm>
          <a:prstGeom prst="rect">
            <a:avLst/>
          </a:prstGeom>
          <a:noFill/>
        </p:spPr>
        <p:txBody>
          <a:bodyPr wrap="square" rtlCol="0">
            <a:spAutoFit/>
          </a:bodyPr>
          <a:lstStyle/>
          <a:p>
            <a:r>
              <a:rPr lang="en-GB" sz="750" b="1" dirty="0">
                <a:solidFill>
                  <a:srgbClr val="0070C0"/>
                </a:solidFill>
              </a:rPr>
              <a:t>21KX000MCY</a:t>
            </a:r>
            <a:r>
              <a:rPr lang="en-GB" sz="750" dirty="0">
                <a:solidFill>
                  <a:srgbClr val="0070C0"/>
                </a:solidFill>
              </a:rPr>
              <a:t> </a:t>
            </a:r>
            <a:r>
              <a:rPr lang="en-GB" sz="750" b="1" dirty="0"/>
              <a:t>LENOVO NOTEBOOK THINKPAD P16v G2</a:t>
            </a:r>
            <a:r>
              <a:rPr lang="en-GB" sz="750" dirty="0"/>
              <a:t>, INTEL ULTRA 7 155H, 4.8GHz/24MB, 16C, 32GB, 1TB SSD M.2 2280 PCIe, AI 11 TOPS, NVIDIA RTX 1000 ADA 6GB, 16' WUXGA 1920x1200 IPS 300NITS, LAN, WIFI6E, USB, USB4, HDMI, WIN 11 PRO, 3YW, BLACK </a:t>
            </a:r>
            <a:r>
              <a:rPr lang="en-GB" sz="750" b="1" dirty="0">
                <a:solidFill>
                  <a:srgbClr val="FF0000"/>
                </a:solidFill>
              </a:rPr>
              <a:t>€ 2,423</a:t>
            </a:r>
            <a:r>
              <a:rPr lang="en-GB" sz="750" dirty="0"/>
              <a:t>- </a:t>
            </a:r>
            <a:r>
              <a:rPr lang="en-GB" sz="750" b="1" dirty="0">
                <a:solidFill>
                  <a:srgbClr val="00B050"/>
                </a:solidFill>
              </a:rPr>
              <a:t>SPECIAL OFFER</a:t>
            </a:r>
          </a:p>
          <a:p>
            <a:r>
              <a:rPr lang="en-GB" sz="750" b="1" dirty="0">
                <a:solidFill>
                  <a:srgbClr val="0070C0"/>
                </a:solidFill>
              </a:rPr>
              <a:t>21KX003MCY</a:t>
            </a:r>
            <a:r>
              <a:rPr lang="en-GB" sz="750" dirty="0">
                <a:solidFill>
                  <a:srgbClr val="0070C0"/>
                </a:solidFill>
              </a:rPr>
              <a:t> </a:t>
            </a:r>
            <a:r>
              <a:rPr lang="en-GB" sz="750" b="1" dirty="0"/>
              <a:t>LENOVO NOTEBOOK THINKPAD P16v G2</a:t>
            </a:r>
            <a:r>
              <a:rPr lang="en-GB" sz="750" dirty="0"/>
              <a:t>, INTEL ULTRA 9 185H, 5.1GHz/24MB, 16C, 64GB, 1TB SSD M.2 2280 PCIe, AI 11 TOPS, NVIDIA RTX 3000 ADA 8GB, 16' WUXGA 1920x1200 IPS 400NITS, LAN, WIFI6E, USB, USB4, HDMI, WIN 11 PRO, 3YW, BLACK </a:t>
            </a:r>
            <a:r>
              <a:rPr lang="en-GB" sz="750" b="1" dirty="0">
                <a:solidFill>
                  <a:srgbClr val="FF0000"/>
                </a:solidFill>
              </a:rPr>
              <a:t>€ 3,865 </a:t>
            </a:r>
            <a:r>
              <a:rPr lang="en-GB" sz="750" dirty="0"/>
              <a:t>- </a:t>
            </a:r>
            <a:r>
              <a:rPr lang="en-GB" sz="750" b="1" dirty="0">
                <a:solidFill>
                  <a:srgbClr val="00B050"/>
                </a:solidFill>
              </a:rPr>
              <a:t>SPECIAL OFFER</a:t>
            </a:r>
          </a:p>
        </p:txBody>
      </p:sp>
      <p:sp>
        <p:nvSpPr>
          <p:cNvPr id="43" name="TextBox 42"/>
          <p:cNvSpPr txBox="1"/>
          <p:nvPr/>
        </p:nvSpPr>
        <p:spPr>
          <a:xfrm>
            <a:off x="7418718" y="760465"/>
            <a:ext cx="2425448" cy="461665"/>
          </a:xfrm>
          <a:prstGeom prst="rect">
            <a:avLst/>
          </a:prstGeom>
          <a:noFill/>
        </p:spPr>
        <p:txBody>
          <a:bodyPr wrap="square" rtlCol="0">
            <a:spAutoFit/>
          </a:bodyPr>
          <a:lstStyle/>
          <a:p>
            <a:r>
              <a:rPr lang="en-GB" sz="800" b="1" dirty="0">
                <a:solidFill>
                  <a:srgbClr val="0070C0"/>
                </a:solidFill>
              </a:rPr>
              <a:t>40AY0090UK</a:t>
            </a:r>
            <a:r>
              <a:rPr lang="en-GB" sz="800" dirty="0">
                <a:solidFill>
                  <a:srgbClr val="0070C0"/>
                </a:solidFill>
              </a:rPr>
              <a:t> </a:t>
            </a:r>
            <a:r>
              <a:rPr lang="en-GB" sz="800" b="1" dirty="0"/>
              <a:t>LENOVO DOCKING STATION UNIVERSAL USB-C</a:t>
            </a:r>
            <a:r>
              <a:rPr lang="en-GB" sz="800" dirty="0"/>
              <a:t>, 2x DISPLAY PORT, HDMI PORT, GIGA LAN, 3x USB 3.1, 2x USB 2.0, 1x USB-C, 3YW  </a:t>
            </a:r>
            <a:r>
              <a:rPr lang="en-GB" sz="800" b="1" dirty="0">
                <a:solidFill>
                  <a:srgbClr val="FF0000"/>
                </a:solidFill>
              </a:rPr>
              <a:t>€ 219</a:t>
            </a:r>
          </a:p>
        </p:txBody>
      </p:sp>
      <p:sp>
        <p:nvSpPr>
          <p:cNvPr id="3" name="TextBox 2">
            <a:extLst>
              <a:ext uri="{FF2B5EF4-FFF2-40B4-BE49-F238E27FC236}">
                <a16:creationId xmlns:a16="http://schemas.microsoft.com/office/drawing/2014/main" id="{66C49104-B003-C155-5D83-B66BBED813B1}"/>
              </a:ext>
            </a:extLst>
          </p:cNvPr>
          <p:cNvSpPr txBox="1"/>
          <p:nvPr/>
        </p:nvSpPr>
        <p:spPr>
          <a:xfrm>
            <a:off x="23632" y="2250623"/>
            <a:ext cx="6147253" cy="323165"/>
          </a:xfrm>
          <a:prstGeom prst="rect">
            <a:avLst/>
          </a:prstGeom>
          <a:noFill/>
        </p:spPr>
        <p:txBody>
          <a:bodyPr wrap="square" rtlCol="0">
            <a:spAutoFit/>
          </a:bodyPr>
          <a:lstStyle/>
          <a:p>
            <a:r>
              <a:rPr lang="en-US" sz="750" b="1" dirty="0">
                <a:solidFill>
                  <a:srgbClr val="0070C0"/>
                </a:solidFill>
              </a:rPr>
              <a:t>21KS0005CY </a:t>
            </a:r>
            <a:r>
              <a:rPr lang="en-US" sz="750" b="1" dirty="0"/>
              <a:t>LENOVO NOTEBOOK THINKPAD P16s G3</a:t>
            </a:r>
            <a:r>
              <a:rPr lang="en-US" sz="750" dirty="0"/>
              <a:t>, INTEL ULTRA 7 155H, 4.8GHz/24MB, 16C, 32GB, 1TB SSD M.2 2280 PCIe, AI 11 TOPS, NVIDIA RTX 500 ADA 4GB, 16' WUXGA 1920x1200 IPS 300NITS, LAN, WIFI6E, USB, USB4, HDMI, WIN 11 PRO, 3YW, BLACK </a:t>
            </a:r>
            <a:r>
              <a:rPr lang="en-US" sz="750" b="1" dirty="0">
                <a:solidFill>
                  <a:srgbClr val="FF0000"/>
                </a:solidFill>
              </a:rPr>
              <a:t>€ 2,119</a:t>
            </a:r>
            <a:r>
              <a:rPr lang="en-GB" sz="750" dirty="0"/>
              <a:t> - </a:t>
            </a:r>
            <a:r>
              <a:rPr lang="en-GB" sz="750" b="1" dirty="0">
                <a:solidFill>
                  <a:srgbClr val="00B050"/>
                </a:solidFill>
              </a:rPr>
              <a:t>SPECIAL OFFER</a:t>
            </a:r>
            <a:endParaRPr lang="en-US" sz="750" b="1" dirty="0">
              <a:solidFill>
                <a:srgbClr val="FF0000"/>
              </a:solidFill>
            </a:endParaRPr>
          </a:p>
        </p:txBody>
      </p:sp>
      <p:pic>
        <p:nvPicPr>
          <p:cNvPr id="15" name="Picture 14" descr="A computer with a screen on&#10;&#10;AI-generated content may be incorrect.">
            <a:extLst>
              <a:ext uri="{FF2B5EF4-FFF2-40B4-BE49-F238E27FC236}">
                <a16:creationId xmlns:a16="http://schemas.microsoft.com/office/drawing/2014/main" id="{33C7EF24-3E87-BB36-9920-05DBE154A121}"/>
              </a:ext>
            </a:extLst>
          </p:cNvPr>
          <p:cNvPicPr>
            <a:picLocks noChangeAspect="1"/>
          </p:cNvPicPr>
          <p:nvPr/>
        </p:nvPicPr>
        <p:blipFill>
          <a:blip r:embed="rId10">
            <a:extLst>
              <a:ext uri="{28A0092B-C50C-407E-A947-70E740481C1C}">
                <a14:useLocalDpi xmlns:a14="http://schemas.microsoft.com/office/drawing/2010/main" val="0"/>
              </a:ext>
            </a:extLst>
          </a:blip>
          <a:srcRect l="700" t="8813" r="1465" b="1076"/>
          <a:stretch>
            <a:fillRect/>
          </a:stretch>
        </p:blipFill>
        <p:spPr>
          <a:xfrm>
            <a:off x="1675462" y="810686"/>
            <a:ext cx="1847153" cy="1282424"/>
          </a:xfrm>
          <a:prstGeom prst="rect">
            <a:avLst/>
          </a:prstGeom>
        </p:spPr>
      </p:pic>
      <p:sp>
        <p:nvSpPr>
          <p:cNvPr id="18" name="TextBox 17">
            <a:extLst>
              <a:ext uri="{FF2B5EF4-FFF2-40B4-BE49-F238E27FC236}">
                <a16:creationId xmlns:a16="http://schemas.microsoft.com/office/drawing/2014/main" id="{7606A801-E6DD-D7DA-4A3D-270DD413C6EC}"/>
              </a:ext>
            </a:extLst>
          </p:cNvPr>
          <p:cNvSpPr txBox="1"/>
          <p:nvPr/>
        </p:nvSpPr>
        <p:spPr>
          <a:xfrm>
            <a:off x="41040" y="2625256"/>
            <a:ext cx="6161624"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P16v G2</a:t>
            </a:r>
          </a:p>
        </p:txBody>
      </p:sp>
      <p:pic>
        <p:nvPicPr>
          <p:cNvPr id="20" name="Picture 19" descr="A close-up of a power supply&#10;&#10;AI-generated content may be incorrect.">
            <a:extLst>
              <a:ext uri="{FF2B5EF4-FFF2-40B4-BE49-F238E27FC236}">
                <a16:creationId xmlns:a16="http://schemas.microsoft.com/office/drawing/2014/main" id="{1FCF9FCF-A505-A1A7-67BD-50EE15ED5A07}"/>
              </a:ext>
            </a:extLst>
          </p:cNvPr>
          <p:cNvPicPr>
            <a:picLocks noChangeAspect="1"/>
          </p:cNvPicPr>
          <p:nvPr/>
        </p:nvPicPr>
        <p:blipFill>
          <a:blip r:embed="rId11" cstate="print">
            <a:extLst>
              <a:ext uri="{28A0092B-C50C-407E-A947-70E740481C1C}">
                <a14:useLocalDpi xmlns:a14="http://schemas.microsoft.com/office/drawing/2010/main" val="0"/>
              </a:ext>
            </a:extLst>
          </a:blip>
          <a:srcRect l="3519" t="9422" r="2684"/>
          <a:stretch>
            <a:fillRect/>
          </a:stretch>
        </p:blipFill>
        <p:spPr>
          <a:xfrm>
            <a:off x="6246520" y="698239"/>
            <a:ext cx="1115140" cy="575823"/>
          </a:xfrm>
          <a:prstGeom prst="rect">
            <a:avLst/>
          </a:prstGeom>
        </p:spPr>
      </p:pic>
      <p:pic>
        <p:nvPicPr>
          <p:cNvPr id="41" name="Picture 40" descr="A black rectangular object with a white background&#10;&#10;AI-generated content may be incorrect.">
            <a:extLst>
              <a:ext uri="{FF2B5EF4-FFF2-40B4-BE49-F238E27FC236}">
                <a16:creationId xmlns:a16="http://schemas.microsoft.com/office/drawing/2014/main" id="{790363CB-0608-36E5-B4F8-37BC3D611C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8162" y="864000"/>
            <a:ext cx="1424238" cy="991431"/>
          </a:xfrm>
          <a:prstGeom prst="rect">
            <a:avLst/>
          </a:prstGeom>
        </p:spPr>
      </p:pic>
      <p:pic>
        <p:nvPicPr>
          <p:cNvPr id="51" name="Picture 50" descr="A black board with a white flag&#10;&#10;AI-generated content may be incorrect.">
            <a:extLst>
              <a:ext uri="{FF2B5EF4-FFF2-40B4-BE49-F238E27FC236}">
                <a16:creationId xmlns:a16="http://schemas.microsoft.com/office/drawing/2014/main" id="{EB9BB2C2-1DCC-27E5-DC7A-AC17AEB078A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1165" y="3009569"/>
            <a:ext cx="1388672" cy="990522"/>
          </a:xfrm>
          <a:prstGeom prst="rect">
            <a:avLst/>
          </a:prstGeom>
        </p:spPr>
      </p:pic>
      <p:sp>
        <p:nvSpPr>
          <p:cNvPr id="54" name="TextBox 53"/>
          <p:cNvSpPr txBox="1"/>
          <p:nvPr/>
        </p:nvSpPr>
        <p:spPr>
          <a:xfrm>
            <a:off x="1592401" y="5034609"/>
            <a:ext cx="1522740" cy="1131079"/>
          </a:xfrm>
          <a:prstGeom prst="rect">
            <a:avLst/>
          </a:prstGeom>
          <a:noFill/>
        </p:spPr>
        <p:txBody>
          <a:bodyPr wrap="square" rtlCol="0">
            <a:spAutoFit/>
          </a:bodyPr>
          <a:lstStyle/>
          <a:p>
            <a:r>
              <a:rPr lang="en-GB" sz="750" b="1" dirty="0">
                <a:solidFill>
                  <a:srgbClr val="0070C0"/>
                </a:solidFill>
              </a:rPr>
              <a:t>63F4MAT1UK</a:t>
            </a:r>
            <a:r>
              <a:rPr lang="en-GB" sz="750" dirty="0"/>
              <a:t> </a:t>
            </a:r>
            <a:r>
              <a:rPr lang="en-GB" sz="750" b="1" dirty="0"/>
              <a:t>LENOVO MONITOR 24.5' THINKVISION P25i-30 BUSINESS</a:t>
            </a:r>
            <a:r>
              <a:rPr lang="en-GB" sz="750" dirty="0"/>
              <a:t>, D, IPS, WLED, FHD 1920x1080, ANTIGLARE, 16:9, 4MS, 100Hz, 250CD/M², EYESAFE, HEIGHT ADJUST, PIVOT, SWIVEL, TILT, 4xUSB-A, USB-B, HDMI 2.1, DP1.4, DP1.4 OUT, VGA, VESA, 3YW, BLACK </a:t>
            </a:r>
            <a:r>
              <a:rPr lang="en-GB" sz="750" b="1" dirty="0">
                <a:solidFill>
                  <a:srgbClr val="FF0000"/>
                </a:solidFill>
              </a:rPr>
              <a:t>€ 207</a:t>
            </a:r>
            <a:r>
              <a:rPr lang="en-GB" sz="750" dirty="0"/>
              <a:t>	</a:t>
            </a:r>
          </a:p>
        </p:txBody>
      </p:sp>
      <p:sp>
        <p:nvSpPr>
          <p:cNvPr id="55" name="TextBox 54">
            <a:extLst>
              <a:ext uri="{FF2B5EF4-FFF2-40B4-BE49-F238E27FC236}">
                <a16:creationId xmlns:a16="http://schemas.microsoft.com/office/drawing/2014/main" id="{2EF5794D-6AED-9ACC-B62F-64741DD72119}"/>
              </a:ext>
            </a:extLst>
          </p:cNvPr>
          <p:cNvSpPr txBox="1"/>
          <p:nvPr/>
        </p:nvSpPr>
        <p:spPr>
          <a:xfrm>
            <a:off x="4674498" y="5001654"/>
            <a:ext cx="1512529" cy="1246495"/>
          </a:xfrm>
          <a:prstGeom prst="rect">
            <a:avLst/>
          </a:prstGeom>
          <a:noFill/>
        </p:spPr>
        <p:txBody>
          <a:bodyPr wrap="square" rtlCol="0">
            <a:spAutoFit/>
          </a:bodyPr>
          <a:lstStyle/>
          <a:p>
            <a:r>
              <a:rPr lang="en-US" sz="750" b="1" dirty="0">
                <a:solidFill>
                  <a:srgbClr val="0070C0"/>
                </a:solidFill>
              </a:rPr>
              <a:t>63A1GAT1UK </a:t>
            </a:r>
            <a:r>
              <a:rPr lang="en-US" sz="750" b="1" dirty="0"/>
              <a:t>LENOVO MONITOR 27'' THINKVISION P27h-30 BUSINESS</a:t>
            </a:r>
            <a:r>
              <a:rPr lang="en-US" sz="750" dirty="0"/>
              <a:t>, F, IPS, WLED, QHD 2560x1440, ANTIGLARE, 16:9, 4MS, 60Hz, 350CD/M², EYESAFE, HEIGHT ADJUSTABLE, PIVOT, SWIVEL, TILT, 5x USB, 3x USB-C, 1x HDMI, 1x DP, 1x DP OUT,LAN,VESA, 3YW, BLACK </a:t>
            </a:r>
            <a:r>
              <a:rPr lang="en-US" sz="750" b="1" dirty="0">
                <a:solidFill>
                  <a:srgbClr val="FF0000"/>
                </a:solidFill>
              </a:rPr>
              <a:t>€ 395 </a:t>
            </a:r>
            <a:r>
              <a:rPr lang="en-GB" sz="750" dirty="0"/>
              <a:t>- </a:t>
            </a:r>
            <a:r>
              <a:rPr lang="en-GB" sz="750" b="1" dirty="0">
                <a:solidFill>
                  <a:srgbClr val="00B050"/>
                </a:solidFill>
              </a:rPr>
              <a:t>SPECIAL OFFER</a:t>
            </a:r>
            <a:endParaRPr lang="en-US" sz="750" b="1" dirty="0">
              <a:solidFill>
                <a:srgbClr val="FF0000"/>
              </a:solidFill>
            </a:endParaRPr>
          </a:p>
        </p:txBody>
      </p:sp>
      <p:sp>
        <p:nvSpPr>
          <p:cNvPr id="56" name="TextBox 55">
            <a:extLst>
              <a:ext uri="{FF2B5EF4-FFF2-40B4-BE49-F238E27FC236}">
                <a16:creationId xmlns:a16="http://schemas.microsoft.com/office/drawing/2014/main" id="{C16F5B66-F40B-255B-AE75-7872D50F1E70}"/>
              </a:ext>
            </a:extLst>
          </p:cNvPr>
          <p:cNvSpPr txBox="1"/>
          <p:nvPr/>
        </p:nvSpPr>
        <p:spPr>
          <a:xfrm>
            <a:off x="3115141" y="4752069"/>
            <a:ext cx="3080831" cy="215444"/>
          </a:xfrm>
          <a:prstGeom prst="rect">
            <a:avLst/>
          </a:prstGeom>
          <a:solidFill>
            <a:srgbClr val="E1251A"/>
          </a:solidFill>
          <a:ln>
            <a:noFill/>
          </a:ln>
        </p:spPr>
        <p:txBody>
          <a:bodyPr wrap="square" rtlCol="0">
            <a:spAutoFit/>
          </a:bodyPr>
          <a:lstStyle/>
          <a:p>
            <a:pPr algn="ctr"/>
            <a:r>
              <a:rPr lang="en-US" sz="800" b="1" dirty="0">
                <a:solidFill>
                  <a:schemeClr val="bg1"/>
                </a:solidFill>
              </a:rPr>
              <a:t>THINKVISION P27h-30 </a:t>
            </a:r>
          </a:p>
        </p:txBody>
      </p:sp>
      <p:sp>
        <p:nvSpPr>
          <p:cNvPr id="57" name="TextBox 56">
            <a:extLst>
              <a:ext uri="{FF2B5EF4-FFF2-40B4-BE49-F238E27FC236}">
                <a16:creationId xmlns:a16="http://schemas.microsoft.com/office/drawing/2014/main" id="{F5A3C7BC-EBC3-3400-4CDA-7AAF329927A3}"/>
              </a:ext>
            </a:extLst>
          </p:cNvPr>
          <p:cNvSpPr txBox="1"/>
          <p:nvPr/>
        </p:nvSpPr>
        <p:spPr>
          <a:xfrm>
            <a:off x="30831" y="4756114"/>
            <a:ext cx="3078466" cy="215444"/>
          </a:xfrm>
          <a:prstGeom prst="rect">
            <a:avLst/>
          </a:prstGeom>
          <a:solidFill>
            <a:srgbClr val="E1251A"/>
          </a:solidFill>
          <a:ln>
            <a:noFill/>
          </a:ln>
        </p:spPr>
        <p:txBody>
          <a:bodyPr wrap="square" rtlCol="0">
            <a:spAutoFit/>
          </a:bodyPr>
          <a:lstStyle/>
          <a:p>
            <a:pPr algn="ctr"/>
            <a:r>
              <a:rPr lang="en-US" sz="800" b="1" dirty="0">
                <a:solidFill>
                  <a:schemeClr val="bg1"/>
                </a:solidFill>
              </a:rPr>
              <a:t>THINKVISION P25i-30 </a:t>
            </a:r>
          </a:p>
        </p:txBody>
      </p:sp>
      <p:pic>
        <p:nvPicPr>
          <p:cNvPr id="59" name="Picture 58" descr="A computer monitor with a sailboat on the water&#10;&#10;AI-generated content may be incorrect.">
            <a:extLst>
              <a:ext uri="{FF2B5EF4-FFF2-40B4-BE49-F238E27FC236}">
                <a16:creationId xmlns:a16="http://schemas.microsoft.com/office/drawing/2014/main" id="{3F80BBAD-545F-F824-4440-13E2817AE1A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632" y="5035177"/>
            <a:ext cx="1497289" cy="1203276"/>
          </a:xfrm>
          <a:prstGeom prst="rect">
            <a:avLst/>
          </a:prstGeom>
        </p:spPr>
      </p:pic>
      <p:pic>
        <p:nvPicPr>
          <p:cNvPr id="61" name="Picture 60" descr="A computer monitor with a pie chart on it&#10;&#10;AI-generated content may be incorrect.">
            <a:extLst>
              <a:ext uri="{FF2B5EF4-FFF2-40B4-BE49-F238E27FC236}">
                <a16:creationId xmlns:a16="http://schemas.microsoft.com/office/drawing/2014/main" id="{992AEE06-701A-2E95-2127-B5175DB9976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9055" y="5024951"/>
            <a:ext cx="1545916" cy="1199899"/>
          </a:xfrm>
          <a:prstGeom prst="rect">
            <a:avLst/>
          </a:prstGeom>
        </p:spPr>
      </p:pic>
      <p:sp>
        <p:nvSpPr>
          <p:cNvPr id="2" name="Rectangle 1">
            <a:extLst>
              <a:ext uri="{FF2B5EF4-FFF2-40B4-BE49-F238E27FC236}">
                <a16:creationId xmlns:a16="http://schemas.microsoft.com/office/drawing/2014/main" id="{6A7F322E-9A7B-DDC0-4B79-752D6F6E4A20}"/>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16" name="Rectangle 15">
            <a:extLst>
              <a:ext uri="{FF2B5EF4-FFF2-40B4-BE49-F238E27FC236}">
                <a16:creationId xmlns:a16="http://schemas.microsoft.com/office/drawing/2014/main" id="{0831DF3A-DB8C-F88C-BF68-BEAEFC4B1D06}"/>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
        <p:nvSpPr>
          <p:cNvPr id="19" name="TextBox 18">
            <a:extLst>
              <a:ext uri="{FF2B5EF4-FFF2-40B4-BE49-F238E27FC236}">
                <a16:creationId xmlns:a16="http://schemas.microsoft.com/office/drawing/2014/main" id="{A73C8402-E340-B6DE-3A1C-6DF1F0B24300}"/>
              </a:ext>
            </a:extLst>
          </p:cNvPr>
          <p:cNvSpPr txBox="1"/>
          <p:nvPr/>
        </p:nvSpPr>
        <p:spPr>
          <a:xfrm>
            <a:off x="8522167" y="0"/>
            <a:ext cx="1376577" cy="230832"/>
          </a:xfrm>
          <a:prstGeom prst="rect">
            <a:avLst/>
          </a:prstGeom>
          <a:noFill/>
        </p:spPr>
        <p:txBody>
          <a:bodyPr wrap="square" rtlCol="0">
            <a:spAutoFit/>
          </a:bodyPr>
          <a:lstStyle/>
          <a:p>
            <a:pPr algn="r"/>
            <a:r>
              <a:rPr lang="en-US" sz="900" dirty="0"/>
              <a:t>Retail File July 2025</a:t>
            </a:r>
          </a:p>
        </p:txBody>
      </p:sp>
    </p:spTree>
    <p:extLst>
      <p:ext uri="{BB962C8B-B14F-4D97-AF65-F5344CB8AC3E}">
        <p14:creationId xmlns:p14="http://schemas.microsoft.com/office/powerpoint/2010/main" val="234472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AB9E0093-DDCE-F64C-BDA0-E713DF8BD39C}"/>
              </a:ext>
            </a:extLst>
          </p:cNvPr>
          <p:cNvGraphicFramePr>
            <a:graphicFrameLocks noGrp="1"/>
          </p:cNvGraphicFramePr>
          <p:nvPr>
            <p:extLst>
              <p:ext uri="{D42A27DB-BD31-4B8C-83A1-F6EECF244321}">
                <p14:modId xmlns:p14="http://schemas.microsoft.com/office/powerpoint/2010/main" val="3531842244"/>
              </p:ext>
            </p:extLst>
          </p:nvPr>
        </p:nvGraphicFramePr>
        <p:xfrm>
          <a:off x="42030" y="2773089"/>
          <a:ext cx="9780302" cy="2442877"/>
        </p:xfrm>
        <a:graphic>
          <a:graphicData uri="http://schemas.openxmlformats.org/drawingml/2006/table">
            <a:tbl>
              <a:tblPr firstRow="1" bandRow="1">
                <a:tableStyleId>{5940675A-B579-460E-94D1-54222C63F5DA}</a:tableStyleId>
              </a:tblPr>
              <a:tblGrid>
                <a:gridCol w="2000815">
                  <a:extLst>
                    <a:ext uri="{9D8B030D-6E8A-4147-A177-3AD203B41FA5}">
                      <a16:colId xmlns:a16="http://schemas.microsoft.com/office/drawing/2014/main" val="381432852"/>
                    </a:ext>
                  </a:extLst>
                </a:gridCol>
                <a:gridCol w="2223820">
                  <a:extLst>
                    <a:ext uri="{9D8B030D-6E8A-4147-A177-3AD203B41FA5}">
                      <a16:colId xmlns:a16="http://schemas.microsoft.com/office/drawing/2014/main" val="2542466457"/>
                    </a:ext>
                  </a:extLst>
                </a:gridCol>
                <a:gridCol w="2628935">
                  <a:extLst>
                    <a:ext uri="{9D8B030D-6E8A-4147-A177-3AD203B41FA5}">
                      <a16:colId xmlns:a16="http://schemas.microsoft.com/office/drawing/2014/main" val="12083306"/>
                    </a:ext>
                  </a:extLst>
                </a:gridCol>
                <a:gridCol w="2926732">
                  <a:extLst>
                    <a:ext uri="{9D8B030D-6E8A-4147-A177-3AD203B41FA5}">
                      <a16:colId xmlns:a16="http://schemas.microsoft.com/office/drawing/2014/main" val="3048785130"/>
                    </a:ext>
                  </a:extLst>
                </a:gridCol>
              </a:tblGrid>
              <a:tr h="244287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77179919"/>
                  </a:ext>
                </a:extLst>
              </a:tr>
            </a:tbl>
          </a:graphicData>
        </a:graphic>
      </p:graphicFrame>
      <p:graphicFrame>
        <p:nvGraphicFramePr>
          <p:cNvPr id="18" name="Table 17">
            <a:extLst>
              <a:ext uri="{FF2B5EF4-FFF2-40B4-BE49-F238E27FC236}">
                <a16:creationId xmlns:a16="http://schemas.microsoft.com/office/drawing/2014/main" id="{68CF4D25-642C-EAB1-0376-AD2214F4C928}"/>
              </a:ext>
            </a:extLst>
          </p:cNvPr>
          <p:cNvGraphicFramePr>
            <a:graphicFrameLocks noGrp="1"/>
          </p:cNvGraphicFramePr>
          <p:nvPr>
            <p:extLst>
              <p:ext uri="{D42A27DB-BD31-4B8C-83A1-F6EECF244321}">
                <p14:modId xmlns:p14="http://schemas.microsoft.com/office/powerpoint/2010/main" val="735030780"/>
              </p:ext>
            </p:extLst>
          </p:nvPr>
        </p:nvGraphicFramePr>
        <p:xfrm>
          <a:off x="37290" y="449474"/>
          <a:ext cx="9788197" cy="2326535"/>
        </p:xfrm>
        <a:graphic>
          <a:graphicData uri="http://schemas.openxmlformats.org/drawingml/2006/table">
            <a:tbl>
              <a:tblPr firstRow="1" bandRow="1">
                <a:tableStyleId>{5940675A-B579-460E-94D1-54222C63F5DA}</a:tableStyleId>
              </a:tblPr>
              <a:tblGrid>
                <a:gridCol w="5403934">
                  <a:extLst>
                    <a:ext uri="{9D8B030D-6E8A-4147-A177-3AD203B41FA5}">
                      <a16:colId xmlns:a16="http://schemas.microsoft.com/office/drawing/2014/main" val="38045434"/>
                    </a:ext>
                  </a:extLst>
                </a:gridCol>
                <a:gridCol w="4384263">
                  <a:extLst>
                    <a:ext uri="{9D8B030D-6E8A-4147-A177-3AD203B41FA5}">
                      <a16:colId xmlns:a16="http://schemas.microsoft.com/office/drawing/2014/main" val="292185452"/>
                    </a:ext>
                  </a:extLst>
                </a:gridCol>
              </a:tblGrid>
              <a:tr h="232653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31803284"/>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3" name="TextBox 12"/>
          <p:cNvSpPr txBox="1"/>
          <p:nvPr/>
        </p:nvSpPr>
        <p:spPr>
          <a:xfrm>
            <a:off x="7080759" y="142975"/>
            <a:ext cx="2825241" cy="230832"/>
          </a:xfrm>
          <a:prstGeom prst="rect">
            <a:avLst/>
          </a:prstGeom>
          <a:noFill/>
        </p:spPr>
        <p:txBody>
          <a:bodyPr wrap="square" rtlCol="0">
            <a:spAutoFit/>
          </a:bodyPr>
          <a:lstStyle/>
          <a:p>
            <a:pPr algn="r"/>
            <a:r>
              <a:rPr lang="en-US" sz="900" b="1" dirty="0">
                <a:solidFill>
                  <a:srgbClr val="FF0000"/>
                </a:solidFill>
              </a:rPr>
              <a:t>Special Offers are valid until 29.08 or until stock lasts.</a:t>
            </a:r>
            <a:endParaRPr lang="en-GB" sz="900" b="1" dirty="0">
              <a:solidFill>
                <a:srgbClr val="FF0000"/>
              </a:solidFill>
            </a:endParaRPr>
          </a:p>
        </p:txBody>
      </p:sp>
      <p:sp>
        <p:nvSpPr>
          <p:cNvPr id="14" name="TextBox 13"/>
          <p:cNvSpPr txBox="1"/>
          <p:nvPr/>
        </p:nvSpPr>
        <p:spPr>
          <a:xfrm>
            <a:off x="4423514" y="17108"/>
            <a:ext cx="602913" cy="369332"/>
          </a:xfrm>
          <a:prstGeom prst="rect">
            <a:avLst/>
          </a:prstGeom>
          <a:noFill/>
        </p:spPr>
        <p:txBody>
          <a:bodyPr wrap="square" rtlCol="0">
            <a:spAutoFit/>
          </a:bodyPr>
          <a:lstStyle/>
          <a:p>
            <a:r>
              <a:rPr lang="en-US" b="1" dirty="0"/>
              <a:t>PCs</a:t>
            </a:r>
            <a:endParaRPr lang="en-GB" sz="1200" dirty="0"/>
          </a:p>
        </p:txBody>
      </p:sp>
      <p:sp>
        <p:nvSpPr>
          <p:cNvPr id="2" name="TextBox 1"/>
          <p:cNvSpPr txBox="1"/>
          <p:nvPr/>
        </p:nvSpPr>
        <p:spPr>
          <a:xfrm>
            <a:off x="67752" y="4003498"/>
            <a:ext cx="1976013" cy="784830"/>
          </a:xfrm>
          <a:prstGeom prst="rect">
            <a:avLst/>
          </a:prstGeom>
          <a:noFill/>
        </p:spPr>
        <p:txBody>
          <a:bodyPr wrap="square" rtlCol="0">
            <a:spAutoFit/>
          </a:bodyPr>
          <a:lstStyle/>
          <a:p>
            <a:r>
              <a:rPr lang="en-GB" sz="750" b="1" dirty="0">
                <a:solidFill>
                  <a:srgbClr val="0070C0"/>
                </a:solidFill>
              </a:rPr>
              <a:t>12TD000VUK</a:t>
            </a:r>
            <a:r>
              <a:rPr lang="en-GB" sz="750" dirty="0">
                <a:solidFill>
                  <a:srgbClr val="0070C0"/>
                </a:solidFill>
              </a:rPr>
              <a:t> </a:t>
            </a:r>
            <a:r>
              <a:rPr lang="en-GB" sz="750" b="1" dirty="0"/>
              <a:t>LENOVO PC THINKCENTRE M70q G5 TINY USFF</a:t>
            </a:r>
            <a:r>
              <a:rPr lang="en-GB" sz="750" dirty="0"/>
              <a:t>, INTEL i7-14700T, 1.3-5.2GHz/33MB, 20 CORES, 16GB, 512GB SSD M.2 2280 PCIe4, INTEL UHD GRAPHICS 770, VESA MOUNT, WIFI6E, BT, LAN, USB-C, USB-A, HDMI, DP, WIN 11 PRO, 3YW, BLACK </a:t>
            </a:r>
            <a:r>
              <a:rPr lang="en-GB" sz="750" b="1" dirty="0">
                <a:solidFill>
                  <a:srgbClr val="FF0000"/>
                </a:solidFill>
              </a:rPr>
              <a:t>€ 1,248</a:t>
            </a:r>
          </a:p>
        </p:txBody>
      </p:sp>
      <p:sp>
        <p:nvSpPr>
          <p:cNvPr id="23" name="TextBox 22"/>
          <p:cNvSpPr txBox="1"/>
          <p:nvPr/>
        </p:nvSpPr>
        <p:spPr>
          <a:xfrm>
            <a:off x="5967408" y="1241624"/>
            <a:ext cx="3862817" cy="1131079"/>
          </a:xfrm>
          <a:prstGeom prst="rect">
            <a:avLst/>
          </a:prstGeom>
          <a:noFill/>
        </p:spPr>
        <p:txBody>
          <a:bodyPr wrap="square" rtlCol="0">
            <a:spAutoFit/>
          </a:bodyPr>
          <a:lstStyle/>
          <a:p>
            <a:r>
              <a:rPr lang="en-GB" sz="750" b="1" dirty="0">
                <a:solidFill>
                  <a:srgbClr val="0070C0"/>
                </a:solidFill>
              </a:rPr>
              <a:t>13DK0033UK</a:t>
            </a:r>
            <a:r>
              <a:rPr lang="en-GB" sz="750" dirty="0"/>
              <a:t> </a:t>
            </a:r>
            <a:r>
              <a:rPr lang="en-GB" sz="750" b="1" dirty="0"/>
              <a:t>LENOVO PC THINKCENTRE NEO 30s G5 SFF</a:t>
            </a:r>
            <a:r>
              <a:rPr lang="en-GB" sz="750" dirty="0"/>
              <a:t>, INTEL i5-13420H, 2.1-4.6GHz/12MB, 8 CORES, 16GB, 512GB SSD M.2 2280 PCIe, INTEL UHD GRAPHICS, DVDRW, LAN, USB-C, USB-A, HDMI, VGA, DOS, 3YW, BLACK/GREY </a:t>
            </a:r>
            <a:r>
              <a:rPr lang="en-GB" sz="750" b="1" dirty="0">
                <a:solidFill>
                  <a:srgbClr val="FF0000"/>
                </a:solidFill>
              </a:rPr>
              <a:t>€ 623</a:t>
            </a:r>
            <a:r>
              <a:rPr lang="en-GB" sz="750" dirty="0"/>
              <a:t> - </a:t>
            </a:r>
            <a:r>
              <a:rPr lang="en-GB" sz="750" b="1" dirty="0">
                <a:solidFill>
                  <a:srgbClr val="00B050"/>
                </a:solidFill>
              </a:rPr>
              <a:t>SPECIAL OFFER</a:t>
            </a:r>
          </a:p>
          <a:p>
            <a:r>
              <a:rPr lang="en-GB" sz="750" b="1" dirty="0">
                <a:solidFill>
                  <a:srgbClr val="0070C0"/>
                </a:solidFill>
              </a:rPr>
              <a:t>12XD007BUK</a:t>
            </a:r>
            <a:r>
              <a:rPr lang="en-GB" sz="750" dirty="0"/>
              <a:t> </a:t>
            </a:r>
            <a:r>
              <a:rPr lang="en-GB" sz="750" b="1" dirty="0"/>
              <a:t>LENOVO PC THINKCENTRE NEO 50s G5 SFF</a:t>
            </a:r>
            <a:r>
              <a:rPr lang="en-GB" sz="750" dirty="0"/>
              <a:t>, INTEL i5-14400, 2.5-4.7GHz/20MB, 10 CORES, 16GB, 512GB SSD M.2 2280 PCIe, INTEL UHD GRAPHICS 730, DVDRW, LAN, USB, USB-C, HDMI, DP, VGA, DOS, 5YW, BLACK </a:t>
            </a:r>
            <a:r>
              <a:rPr lang="en-GB" sz="750" b="1" dirty="0">
                <a:solidFill>
                  <a:srgbClr val="FF0000"/>
                </a:solidFill>
              </a:rPr>
              <a:t>€ 683</a:t>
            </a:r>
            <a:r>
              <a:rPr lang="en-GB" sz="750" dirty="0"/>
              <a:t> - </a:t>
            </a:r>
            <a:r>
              <a:rPr lang="en-GB" sz="750" b="1" dirty="0">
                <a:solidFill>
                  <a:srgbClr val="00B050"/>
                </a:solidFill>
              </a:rPr>
              <a:t>SPECIAL OFFER</a:t>
            </a:r>
          </a:p>
          <a:p>
            <a:r>
              <a:rPr lang="en-GB" sz="750" b="1" dirty="0">
                <a:solidFill>
                  <a:srgbClr val="0070C0"/>
                </a:solidFill>
              </a:rPr>
              <a:t>12XD007LUK</a:t>
            </a:r>
            <a:r>
              <a:rPr lang="en-GB" sz="750" dirty="0"/>
              <a:t> </a:t>
            </a:r>
            <a:r>
              <a:rPr lang="en-GB" sz="750" b="1" dirty="0"/>
              <a:t>LENOVO PC THINKCENTRE NEO 50s G5 SFF</a:t>
            </a:r>
            <a:r>
              <a:rPr lang="en-GB" sz="750" dirty="0"/>
              <a:t>, INTEL i5-14400, 2.5-4.7GHz/20MB, 10 CORES, 16GB, 512GB SSD M.2 2280 PCIe, INTEL UHD GRAPHICS 730, DVDRW, LAN, USB, USB-C, HDMI, DP, VGA, WIN 11 PRO, 5YW, BLACK </a:t>
            </a:r>
            <a:r>
              <a:rPr lang="en-GB" sz="750" b="1" dirty="0">
                <a:solidFill>
                  <a:srgbClr val="FF0000"/>
                </a:solidFill>
              </a:rPr>
              <a:t>€ 965</a:t>
            </a:r>
            <a:endParaRPr lang="en-GB" sz="750" dirty="0"/>
          </a:p>
        </p:txBody>
      </p:sp>
      <p:sp>
        <p:nvSpPr>
          <p:cNvPr id="30" name="TextBox 29"/>
          <p:cNvSpPr txBox="1"/>
          <p:nvPr/>
        </p:nvSpPr>
        <p:spPr>
          <a:xfrm>
            <a:off x="995632" y="1269716"/>
            <a:ext cx="4448241" cy="1477328"/>
          </a:xfrm>
          <a:prstGeom prst="rect">
            <a:avLst/>
          </a:prstGeom>
          <a:noFill/>
        </p:spPr>
        <p:txBody>
          <a:bodyPr wrap="square" rtlCol="0">
            <a:spAutoFit/>
          </a:bodyPr>
          <a:lstStyle/>
          <a:p>
            <a:r>
              <a:rPr lang="en-US" sz="750" b="1" dirty="0">
                <a:solidFill>
                  <a:srgbClr val="0070C0"/>
                </a:solidFill>
              </a:rPr>
              <a:t>12UD005DUK </a:t>
            </a:r>
            <a:r>
              <a:rPr lang="en-US" sz="750" b="1" dirty="0"/>
              <a:t>LENOVO PC THINKCENTRE NEO 50T G5</a:t>
            </a:r>
            <a:r>
              <a:rPr lang="en-US" sz="750" dirty="0"/>
              <a:t>, INTEL i5-14400, 2.5-4.7GHz/20MB, 10 CORES, 16GB, 512GB SSD M.2 2280 PCIe, INTEL UHD GRAPHICS 730, DVDRW, WIFI, BT5.2, LAN, USB, USB-C, HDMI, DP, VGA, DOS, 5YW, BLACK </a:t>
            </a:r>
            <a:r>
              <a:rPr lang="en-US" sz="750" b="1" dirty="0">
                <a:solidFill>
                  <a:srgbClr val="FF0000"/>
                </a:solidFill>
              </a:rPr>
              <a:t>€ 719</a:t>
            </a:r>
            <a:r>
              <a:rPr lang="en-GB" sz="750" dirty="0"/>
              <a:t> - </a:t>
            </a:r>
            <a:r>
              <a:rPr lang="en-GB" sz="750" b="1" dirty="0">
                <a:solidFill>
                  <a:srgbClr val="00B050"/>
                </a:solidFill>
              </a:rPr>
              <a:t>SPECIAL OFFER</a:t>
            </a:r>
            <a:endParaRPr lang="en-GB" sz="750" b="1" dirty="0">
              <a:solidFill>
                <a:srgbClr val="0070C0"/>
              </a:solidFill>
            </a:endParaRPr>
          </a:p>
          <a:p>
            <a:r>
              <a:rPr lang="en-GB" sz="750" b="1" dirty="0">
                <a:solidFill>
                  <a:srgbClr val="0070C0"/>
                </a:solidFill>
              </a:rPr>
              <a:t>12UD0052UK</a:t>
            </a:r>
            <a:r>
              <a:rPr lang="en-GB" sz="750" dirty="0"/>
              <a:t> </a:t>
            </a:r>
            <a:r>
              <a:rPr lang="en-GB" sz="750" b="1" dirty="0"/>
              <a:t>LENOVO PC THINKCENTRE NEO 50T G5, </a:t>
            </a:r>
            <a:r>
              <a:rPr lang="en-GB" sz="750" dirty="0"/>
              <a:t>INTEL i5-14400, 2.5-4.7GHz/20MB, 10 CORES, 16GB, 512GB SSD M.2 2280 PCIe, INTEL UHD GRAPHICS 730, DVDRW, WIFI6, BT5.2, LAN, USB, USB-C, HDMI, DP, VGA, WIN 11 PRO, 5YW, BLACK </a:t>
            </a:r>
            <a:r>
              <a:rPr lang="en-GB" sz="750" b="1" dirty="0">
                <a:solidFill>
                  <a:srgbClr val="FF0000"/>
                </a:solidFill>
              </a:rPr>
              <a:t>€ 855</a:t>
            </a:r>
            <a:r>
              <a:rPr lang="en-GB" sz="750" dirty="0"/>
              <a:t>- </a:t>
            </a:r>
            <a:r>
              <a:rPr lang="en-GB" sz="750" b="1" dirty="0">
                <a:solidFill>
                  <a:srgbClr val="00B050"/>
                </a:solidFill>
              </a:rPr>
              <a:t>SPECIAL OFFER</a:t>
            </a:r>
          </a:p>
          <a:p>
            <a:r>
              <a:rPr lang="en-GB" sz="750" b="1" dirty="0">
                <a:solidFill>
                  <a:srgbClr val="0070C0"/>
                </a:solidFill>
              </a:rPr>
              <a:t>12UD005CUK</a:t>
            </a:r>
            <a:r>
              <a:rPr lang="en-GB" sz="750" dirty="0"/>
              <a:t> </a:t>
            </a:r>
            <a:r>
              <a:rPr lang="en-GB" sz="750" b="1" dirty="0"/>
              <a:t>LENOVO PC THINKCENTRE NEO 50T G5</a:t>
            </a:r>
            <a:r>
              <a:rPr lang="en-GB" sz="750" dirty="0"/>
              <a:t>, INTEL i7-14700, 2.1-5.3GHz/33MB, 20 CORES, 16GB, 512GB SSD M.2 2280 PCIe, INTEL UHD GRAPHICS 770, DVDRW, WIFI6, BT5.2, LAN, USB, USB-C, HDMI, DP, VGA, DOS, 5YW, BLACK </a:t>
            </a:r>
            <a:r>
              <a:rPr lang="en-GB" sz="750" b="1" dirty="0">
                <a:solidFill>
                  <a:srgbClr val="FF0000"/>
                </a:solidFill>
              </a:rPr>
              <a:t>€ 1,019 </a:t>
            </a:r>
            <a:r>
              <a:rPr lang="en-GB" sz="750" dirty="0"/>
              <a:t>- </a:t>
            </a:r>
            <a:r>
              <a:rPr lang="en-GB" sz="750" b="1" dirty="0">
                <a:solidFill>
                  <a:srgbClr val="00B050"/>
                </a:solidFill>
              </a:rPr>
              <a:t>SPECIAL OFFER</a:t>
            </a:r>
          </a:p>
          <a:p>
            <a:r>
              <a:rPr lang="en-GB" sz="750" b="1" dirty="0">
                <a:solidFill>
                  <a:srgbClr val="0070C0"/>
                </a:solidFill>
              </a:rPr>
              <a:t>12UD0053UK</a:t>
            </a:r>
            <a:r>
              <a:rPr lang="en-GB" sz="750" dirty="0"/>
              <a:t> </a:t>
            </a:r>
            <a:r>
              <a:rPr lang="en-GB" sz="750" b="1" dirty="0"/>
              <a:t>LENOVO PC THINKCENTRE NEO 50T G5</a:t>
            </a:r>
            <a:r>
              <a:rPr lang="en-GB" sz="750" dirty="0"/>
              <a:t>, INTEL i7-14700, 2.1-5.3GHz/33MB, 20 CORES, 16GB, 512GB SSD M.2 2280 PCIe, INTEL UHD GRAPHICS 770, DVDRW, WIFI6, BT5.2, LAN, USB, USB-C, HDMI, DP, VGA, WIN 11 PRO, 5YW, BLACK </a:t>
            </a:r>
            <a:r>
              <a:rPr lang="en-GB" sz="750" b="1" dirty="0">
                <a:solidFill>
                  <a:srgbClr val="FF0000"/>
                </a:solidFill>
              </a:rPr>
              <a:t>€ 1,174 </a:t>
            </a:r>
            <a:r>
              <a:rPr lang="en-GB" sz="750" dirty="0"/>
              <a:t>- </a:t>
            </a:r>
            <a:r>
              <a:rPr lang="en-GB" sz="750" b="1" dirty="0">
                <a:solidFill>
                  <a:srgbClr val="00B050"/>
                </a:solidFill>
              </a:rPr>
              <a:t>SPECIAL OFFER</a:t>
            </a:r>
          </a:p>
        </p:txBody>
      </p:sp>
      <p:sp>
        <p:nvSpPr>
          <p:cNvPr id="33" name="TextBox 32"/>
          <p:cNvSpPr txBox="1"/>
          <p:nvPr/>
        </p:nvSpPr>
        <p:spPr>
          <a:xfrm>
            <a:off x="7793753" y="3071281"/>
            <a:ext cx="2070217" cy="2169825"/>
          </a:xfrm>
          <a:prstGeom prst="rect">
            <a:avLst/>
          </a:prstGeom>
          <a:noFill/>
        </p:spPr>
        <p:txBody>
          <a:bodyPr wrap="square" rtlCol="0">
            <a:spAutoFit/>
          </a:bodyPr>
          <a:lstStyle/>
          <a:p>
            <a:r>
              <a:rPr lang="en-GB" sz="750" b="1" dirty="0">
                <a:solidFill>
                  <a:srgbClr val="0070C0"/>
                </a:solidFill>
              </a:rPr>
              <a:t>30FR0054UK</a:t>
            </a:r>
            <a:r>
              <a:rPr lang="en-GB" sz="750" dirty="0"/>
              <a:t> </a:t>
            </a:r>
            <a:r>
              <a:rPr lang="en-GB" sz="750" b="1" dirty="0"/>
              <a:t>LENOVO PC WORKSTATION THINKSTATION P2</a:t>
            </a:r>
            <a:r>
              <a:rPr lang="en-GB" sz="750" dirty="0"/>
              <a:t>, INTEL i7-14700, 2.1-5.4GHz/33MB, 20C, 32GB, 512GB SSD M.2 2280 PCIe, AI, INTEL UHD 770 GRAPHICS, NVIDIA RTX A400 4GB, LAN, USB-C, USB, HDMI, DP, WIN 11 PRO, 3YW, BLACK </a:t>
            </a:r>
            <a:r>
              <a:rPr lang="en-GB" sz="750" b="1" dirty="0">
                <a:solidFill>
                  <a:srgbClr val="FF0000"/>
                </a:solidFill>
              </a:rPr>
              <a:t>€ 1,858 </a:t>
            </a:r>
            <a:r>
              <a:rPr lang="en-GB" sz="750" dirty="0"/>
              <a:t>- </a:t>
            </a:r>
            <a:r>
              <a:rPr lang="en-GB" sz="750" b="1" dirty="0">
                <a:solidFill>
                  <a:srgbClr val="00B050"/>
                </a:solidFill>
              </a:rPr>
              <a:t>SPECIAL OFFER</a:t>
            </a:r>
          </a:p>
          <a:p>
            <a:r>
              <a:rPr lang="en-GB" sz="750" b="1" dirty="0">
                <a:solidFill>
                  <a:srgbClr val="0070C0"/>
                </a:solidFill>
              </a:rPr>
              <a:t>30FR003WUK</a:t>
            </a:r>
            <a:r>
              <a:rPr lang="en-GB" sz="750" dirty="0"/>
              <a:t> </a:t>
            </a:r>
            <a:r>
              <a:rPr lang="en-GB" sz="750" b="1" dirty="0"/>
              <a:t>LENOVO PC WORKSTATION THINKSTATION P2</a:t>
            </a:r>
            <a:r>
              <a:rPr lang="en-GB" sz="750" dirty="0"/>
              <a:t>, INTEL i7-14700K, 3.4-5.6GHz/33MB, 20C, 32GB, 1TB SSD M.2 2280 PCIe, AI, INTEL UHD 770 GRAPHICS, NVIDIA RTX A2000 12GB, LAN, USB-C, USB, HDMI, DP, WIN 11 PRO, 3YW, BLACK </a:t>
            </a:r>
            <a:r>
              <a:rPr lang="en-GB" sz="750" b="1" dirty="0">
                <a:solidFill>
                  <a:srgbClr val="FF0000"/>
                </a:solidFill>
              </a:rPr>
              <a:t>€ 2,185 </a:t>
            </a:r>
            <a:r>
              <a:rPr lang="en-GB" sz="750" dirty="0"/>
              <a:t>- </a:t>
            </a:r>
            <a:r>
              <a:rPr lang="en-GB" sz="750" b="1" dirty="0">
                <a:solidFill>
                  <a:srgbClr val="00B050"/>
                </a:solidFill>
              </a:rPr>
              <a:t>SPECIAL OFFER</a:t>
            </a:r>
          </a:p>
          <a:p>
            <a:r>
              <a:rPr lang="en-GB" sz="750" b="1" dirty="0">
                <a:solidFill>
                  <a:srgbClr val="0070C0"/>
                </a:solidFill>
              </a:rPr>
              <a:t>30FR003YUK</a:t>
            </a:r>
            <a:r>
              <a:rPr lang="en-GB" sz="750" dirty="0"/>
              <a:t> </a:t>
            </a:r>
            <a:r>
              <a:rPr lang="en-GB" sz="750" b="1" dirty="0"/>
              <a:t>LENOVO PC WORKSTATION THINKSTATION P2</a:t>
            </a:r>
            <a:r>
              <a:rPr lang="en-GB" sz="750" dirty="0"/>
              <a:t>, INTEL i9-14900K, 3.2-6.0GHz/36MB, 24C, 32GB, 1TB SSD M.2 2280 PCIe, AI, INTEL UHD 770 GRAPHICS, NVIDIA RTX A2000 12GB, LAN, USB-C, USB, HDMI, DP, WIN 11 PRO, 3YW, BLACK </a:t>
            </a:r>
            <a:r>
              <a:rPr lang="en-GB" sz="750" b="1" dirty="0">
                <a:solidFill>
                  <a:srgbClr val="FF0000"/>
                </a:solidFill>
              </a:rPr>
              <a:t>€ 2,506 </a:t>
            </a:r>
            <a:r>
              <a:rPr lang="en-GB" sz="750" dirty="0"/>
              <a:t>- </a:t>
            </a:r>
            <a:r>
              <a:rPr lang="en-GB" sz="750" b="1" dirty="0">
                <a:solidFill>
                  <a:srgbClr val="00B050"/>
                </a:solidFill>
              </a:rPr>
              <a:t>SPECIAL OFFER</a:t>
            </a:r>
          </a:p>
        </p:txBody>
      </p:sp>
      <p:sp>
        <p:nvSpPr>
          <p:cNvPr id="34" name="TextBox 33"/>
          <p:cNvSpPr txBox="1"/>
          <p:nvPr/>
        </p:nvSpPr>
        <p:spPr>
          <a:xfrm>
            <a:off x="2026178" y="4008590"/>
            <a:ext cx="2310153" cy="669414"/>
          </a:xfrm>
          <a:prstGeom prst="rect">
            <a:avLst/>
          </a:prstGeom>
          <a:noFill/>
        </p:spPr>
        <p:txBody>
          <a:bodyPr wrap="square" rtlCol="0">
            <a:spAutoFit/>
          </a:bodyPr>
          <a:lstStyle/>
          <a:p>
            <a:r>
              <a:rPr lang="en-GB" sz="750" b="1" dirty="0">
                <a:solidFill>
                  <a:srgbClr val="0070C0"/>
                </a:solidFill>
              </a:rPr>
              <a:t>13A4000SUK</a:t>
            </a:r>
            <a:r>
              <a:rPr lang="en-GB" sz="750" dirty="0"/>
              <a:t> </a:t>
            </a:r>
            <a:r>
              <a:rPr lang="en-GB" sz="750" b="1" dirty="0"/>
              <a:t>LENOVO PC THINKCENTRE M70q G6 TINY USFF</a:t>
            </a:r>
            <a:r>
              <a:rPr lang="en-GB" sz="750" dirty="0"/>
              <a:t>, INTEL ULTRA 7 265T, 1.5-5.3GHz/30MB, 20 CORES, AI 13 TOPS, 16GB, 512GB SSD M.2 2280 PCIe4, INTEL GRAPHICS, VESA MOUNT, WIFI6E, BT, LAN, USB-C, USB-A, HDMI, DP, DOS, 3YW, BLACK </a:t>
            </a:r>
            <a:r>
              <a:rPr lang="en-GB" sz="750" b="1" dirty="0">
                <a:solidFill>
                  <a:srgbClr val="FF0000"/>
                </a:solidFill>
              </a:rPr>
              <a:t>€ 1,174</a:t>
            </a:r>
            <a:endParaRPr lang="en-GB" sz="750" dirty="0"/>
          </a:p>
        </p:txBody>
      </p:sp>
      <p:sp>
        <p:nvSpPr>
          <p:cNvPr id="37" name="TextBox 36"/>
          <p:cNvSpPr txBox="1"/>
          <p:nvPr/>
        </p:nvSpPr>
        <p:spPr>
          <a:xfrm>
            <a:off x="4252823" y="4008372"/>
            <a:ext cx="2631057" cy="1246495"/>
          </a:xfrm>
          <a:prstGeom prst="rect">
            <a:avLst/>
          </a:prstGeom>
          <a:noFill/>
        </p:spPr>
        <p:txBody>
          <a:bodyPr wrap="square" rtlCol="0">
            <a:spAutoFit/>
          </a:bodyPr>
          <a:lstStyle/>
          <a:p>
            <a:r>
              <a:rPr lang="en-US" sz="750" b="1" dirty="0">
                <a:solidFill>
                  <a:srgbClr val="0070C0"/>
                </a:solidFill>
              </a:rPr>
              <a:t>12LN003UUK </a:t>
            </a:r>
            <a:r>
              <a:rPr lang="en-US" sz="750" b="1" dirty="0"/>
              <a:t>LENOVO PC THINKCENTRE NEO 50q G4 TINY USFF</a:t>
            </a:r>
            <a:r>
              <a:rPr lang="en-US" sz="750" dirty="0"/>
              <a:t>, INTEL i5-13420H, 3.4-4.6GHz/12MB, 8 CORES, 16GB, 512GB SSD M.2 2280 PCIe, INTEL UHD GRAPHICS, VESA MOUNT, WIFI6, BT, LAN, USB-C, USB, HDMI, DP, DOS, 5YW, BLACK </a:t>
            </a:r>
            <a:r>
              <a:rPr lang="en-US" sz="750" b="1" dirty="0">
                <a:solidFill>
                  <a:srgbClr val="FF0000"/>
                </a:solidFill>
              </a:rPr>
              <a:t>€ 638 </a:t>
            </a:r>
            <a:r>
              <a:rPr lang="en-GB" sz="750" dirty="0"/>
              <a:t>- </a:t>
            </a:r>
            <a:r>
              <a:rPr lang="en-GB" sz="750" b="1" dirty="0">
                <a:solidFill>
                  <a:srgbClr val="00B050"/>
                </a:solidFill>
              </a:rPr>
              <a:t>SPECIAL OFFER</a:t>
            </a:r>
            <a:endParaRPr lang="en-GB" sz="750" b="1" dirty="0">
              <a:solidFill>
                <a:srgbClr val="0070C0"/>
              </a:solidFill>
            </a:endParaRPr>
          </a:p>
          <a:p>
            <a:r>
              <a:rPr lang="en-GB" sz="750" b="1" dirty="0">
                <a:solidFill>
                  <a:srgbClr val="0070C0"/>
                </a:solidFill>
              </a:rPr>
              <a:t>12LN004AUK</a:t>
            </a:r>
            <a:r>
              <a:rPr lang="en-GB" sz="750" dirty="0"/>
              <a:t> </a:t>
            </a:r>
            <a:r>
              <a:rPr lang="en-GB" sz="750" b="1" dirty="0"/>
              <a:t>LENOVO PC THINKCENTRE NEO 50q G4 TINY USFF</a:t>
            </a:r>
            <a:r>
              <a:rPr lang="en-GB" sz="750" dirty="0"/>
              <a:t>, INTEL i5-13420H, 2.1-4.6GHz/12MB, 8 CORES, 16GB, 512GB SSD M.2 2280 PCIe4, INTEL UHD GRAPHICS, VESA MOUNT, WIFI6, BT, LAN, USB-C, USB, HDMI, DP, WIN 11 PRO, 5YW, BLACK </a:t>
            </a:r>
            <a:r>
              <a:rPr lang="en-GB" sz="750" b="1" dirty="0">
                <a:solidFill>
                  <a:srgbClr val="FF0000"/>
                </a:solidFill>
              </a:rPr>
              <a:t>€ 832 </a:t>
            </a:r>
            <a:r>
              <a:rPr lang="en-GB" sz="750" dirty="0"/>
              <a:t>- </a:t>
            </a:r>
            <a:r>
              <a:rPr lang="en-GB" sz="750" b="1" dirty="0">
                <a:solidFill>
                  <a:srgbClr val="00B050"/>
                </a:solidFill>
              </a:rPr>
              <a:t>SPECIAL OFFER</a:t>
            </a:r>
          </a:p>
        </p:txBody>
      </p:sp>
      <p:sp>
        <p:nvSpPr>
          <p:cNvPr id="19" name="TextBox 18">
            <a:extLst>
              <a:ext uri="{FF2B5EF4-FFF2-40B4-BE49-F238E27FC236}">
                <a16:creationId xmlns:a16="http://schemas.microsoft.com/office/drawing/2014/main" id="{4C2F19A1-0BAB-9F4A-CE11-D7C42D8817EC}"/>
              </a:ext>
            </a:extLst>
          </p:cNvPr>
          <p:cNvSpPr txBox="1"/>
          <p:nvPr/>
        </p:nvSpPr>
        <p:spPr>
          <a:xfrm>
            <a:off x="32552" y="436422"/>
            <a:ext cx="539880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NEO 50T G5</a:t>
            </a:r>
          </a:p>
        </p:txBody>
      </p:sp>
      <p:sp>
        <p:nvSpPr>
          <p:cNvPr id="20" name="TextBox 19">
            <a:extLst>
              <a:ext uri="{FF2B5EF4-FFF2-40B4-BE49-F238E27FC236}">
                <a16:creationId xmlns:a16="http://schemas.microsoft.com/office/drawing/2014/main" id="{0DC0E7D2-E8D6-0023-EF49-286C9327F762}"/>
              </a:ext>
            </a:extLst>
          </p:cNvPr>
          <p:cNvSpPr txBox="1"/>
          <p:nvPr/>
        </p:nvSpPr>
        <p:spPr>
          <a:xfrm>
            <a:off x="5431351" y="436422"/>
            <a:ext cx="4375017"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NEO 30s G5 SFF</a:t>
            </a:r>
          </a:p>
        </p:txBody>
      </p:sp>
      <p:graphicFrame>
        <p:nvGraphicFramePr>
          <p:cNvPr id="21" name="Table 20"/>
          <p:cNvGraphicFramePr>
            <a:graphicFrameLocks noGrp="1"/>
          </p:cNvGraphicFramePr>
          <p:nvPr/>
        </p:nvGraphicFramePr>
        <p:xfrm>
          <a:off x="42030" y="5255741"/>
          <a:ext cx="9780303" cy="1031153"/>
        </p:xfrm>
        <a:graphic>
          <a:graphicData uri="http://schemas.openxmlformats.org/drawingml/2006/table">
            <a:tbl>
              <a:tblPr firstRow="1" bandRow="1">
                <a:tableStyleId>{5940675A-B579-460E-94D1-54222C63F5DA}</a:tableStyleId>
              </a:tblPr>
              <a:tblGrid>
                <a:gridCol w="9780303">
                  <a:extLst>
                    <a:ext uri="{9D8B030D-6E8A-4147-A177-3AD203B41FA5}">
                      <a16:colId xmlns:a16="http://schemas.microsoft.com/office/drawing/2014/main" val="20000"/>
                    </a:ext>
                  </a:extLst>
                </a:gridCol>
              </a:tblGrid>
              <a:tr h="1031153">
                <a:tc>
                  <a:txBody>
                    <a:bodyPr/>
                    <a:lstStyle/>
                    <a:p>
                      <a:endParaRPr lang="en-GB" dirty="0"/>
                    </a:p>
                  </a:txBody>
                  <a:tcPr/>
                </a:tc>
                <a:extLst>
                  <a:ext uri="{0D108BD9-81ED-4DB2-BD59-A6C34878D82A}">
                    <a16:rowId xmlns:a16="http://schemas.microsoft.com/office/drawing/2014/main" val="10000"/>
                  </a:ext>
                </a:extLst>
              </a:tr>
            </a:tbl>
          </a:graphicData>
        </a:graphic>
      </p:graphicFrame>
      <p:sp>
        <p:nvSpPr>
          <p:cNvPr id="22" name="TextBox 21"/>
          <p:cNvSpPr txBox="1"/>
          <p:nvPr/>
        </p:nvSpPr>
        <p:spPr>
          <a:xfrm>
            <a:off x="7029347" y="5679956"/>
            <a:ext cx="2783268" cy="438582"/>
          </a:xfrm>
          <a:prstGeom prst="rect">
            <a:avLst/>
          </a:prstGeom>
          <a:noFill/>
        </p:spPr>
        <p:txBody>
          <a:bodyPr wrap="square" rtlCol="0">
            <a:spAutoFit/>
          </a:bodyPr>
          <a:lstStyle/>
          <a:p>
            <a:r>
              <a:rPr lang="en-GB" sz="750" b="1" dirty="0">
                <a:solidFill>
                  <a:srgbClr val="0070C0"/>
                </a:solidFill>
              </a:rPr>
              <a:t>INNOVA_3K</a:t>
            </a:r>
            <a:r>
              <a:rPr lang="en-GB" sz="750" dirty="0"/>
              <a:t> </a:t>
            </a:r>
            <a:r>
              <a:rPr lang="en-GB" sz="750" b="1" dirty="0"/>
              <a:t>PHOENIXTEC UPS ONLINE TOWER 3000VA/2400W</a:t>
            </a:r>
            <a:r>
              <a:rPr lang="en-GB" sz="750" dirty="0"/>
              <a:t>, 8PCS BATTERY 12V/7Ah, TRANSFER TIME: 4MS, RECHARGE TIME: 5 HOURS TO 90%, BACKUP TIME: 5MIN, 4 SOCKETS </a:t>
            </a:r>
            <a:r>
              <a:rPr lang="en-GB" sz="750" b="1" dirty="0">
                <a:solidFill>
                  <a:srgbClr val="FF0000"/>
                </a:solidFill>
              </a:rPr>
              <a:t>€ 817</a:t>
            </a:r>
          </a:p>
        </p:txBody>
      </p:sp>
      <p:sp>
        <p:nvSpPr>
          <p:cNvPr id="35" name="TextBox 34"/>
          <p:cNvSpPr txBox="1"/>
          <p:nvPr/>
        </p:nvSpPr>
        <p:spPr>
          <a:xfrm>
            <a:off x="796898" y="5681605"/>
            <a:ext cx="2489339" cy="553998"/>
          </a:xfrm>
          <a:prstGeom prst="rect">
            <a:avLst/>
          </a:prstGeom>
          <a:noFill/>
        </p:spPr>
        <p:txBody>
          <a:bodyPr wrap="square" rtlCol="0">
            <a:spAutoFit/>
          </a:bodyPr>
          <a:lstStyle/>
          <a:p>
            <a:r>
              <a:rPr lang="en-GB" sz="750" b="1" dirty="0">
                <a:solidFill>
                  <a:srgbClr val="0070C0"/>
                </a:solidFill>
              </a:rPr>
              <a:t>AURORA_1200VA</a:t>
            </a:r>
            <a:r>
              <a:rPr lang="en-GB" sz="750" dirty="0"/>
              <a:t> </a:t>
            </a:r>
            <a:r>
              <a:rPr lang="en-GB" sz="750" b="1" dirty="0"/>
              <a:t>PHOENIXTEC UPS LINE INTERACTIVE 1200VA/600W</a:t>
            </a:r>
            <a:r>
              <a:rPr lang="en-GB" sz="750" dirty="0"/>
              <a:t>, 2PCS BATTERY 12V/7Ah, TRANFER TIME: 4-8MS, RECHARGE TIME: 6 HOURS TO 90%, 6X SOCKETS, LED INDICATORS, PHONE LINE SURGE PROTECTION, USB </a:t>
            </a:r>
            <a:r>
              <a:rPr lang="en-GB" sz="750" b="1" dirty="0">
                <a:solidFill>
                  <a:srgbClr val="FF0000"/>
                </a:solidFill>
              </a:rPr>
              <a:t>€ 141</a:t>
            </a:r>
          </a:p>
        </p:txBody>
      </p:sp>
      <p:sp>
        <p:nvSpPr>
          <p:cNvPr id="38" name="TextBox 37"/>
          <p:cNvSpPr txBox="1"/>
          <p:nvPr/>
        </p:nvSpPr>
        <p:spPr>
          <a:xfrm>
            <a:off x="3742323" y="5679956"/>
            <a:ext cx="2844144" cy="438582"/>
          </a:xfrm>
          <a:prstGeom prst="rect">
            <a:avLst/>
          </a:prstGeom>
          <a:noFill/>
        </p:spPr>
        <p:txBody>
          <a:bodyPr wrap="square" rtlCol="0">
            <a:spAutoFit/>
          </a:bodyPr>
          <a:lstStyle/>
          <a:p>
            <a:r>
              <a:rPr lang="en-GB" sz="750" b="1" dirty="0">
                <a:solidFill>
                  <a:srgbClr val="0070C0"/>
                </a:solidFill>
              </a:rPr>
              <a:t>INNOVA_2K</a:t>
            </a:r>
            <a:r>
              <a:rPr lang="en-GB" sz="750" dirty="0"/>
              <a:t> </a:t>
            </a:r>
            <a:r>
              <a:rPr lang="en-GB" sz="750" b="1" dirty="0"/>
              <a:t>PHOENIXTEC UPS ONLINE TOWER 2000VA/1600W</a:t>
            </a:r>
            <a:r>
              <a:rPr lang="en-GB" sz="750" dirty="0"/>
              <a:t>, 8PCS BATTERY 12V/7Ah, TRANSFER TIME: 4MS, RECHARGE TIME: 5 HOURS TO 90%, BACKUP TIME: 9MIN, 6 SOCKETS, </a:t>
            </a:r>
            <a:r>
              <a:rPr lang="en-GB" sz="750" b="1" dirty="0">
                <a:solidFill>
                  <a:srgbClr val="FF0000"/>
                </a:solidFill>
              </a:rPr>
              <a:t>€ 707</a:t>
            </a:r>
          </a:p>
        </p:txBody>
      </p:sp>
      <p:pic>
        <p:nvPicPr>
          <p:cNvPr id="39" name="Picture 38"/>
          <p:cNvPicPr>
            <a:picLocks noChangeAspect="1"/>
          </p:cNvPicPr>
          <p:nvPr/>
        </p:nvPicPr>
        <p:blipFill rotWithShape="1">
          <a:blip r:embed="rId3" cstate="email">
            <a:extLst>
              <a:ext uri="{28A0092B-C50C-407E-A947-70E740481C1C}">
                <a14:useLocalDpi xmlns:a14="http://schemas.microsoft.com/office/drawing/2010/main"/>
              </a:ext>
            </a:extLst>
          </a:blip>
          <a:srcRect l="2979" t="12796" r="47276" b="4085"/>
          <a:stretch/>
        </p:blipFill>
        <p:spPr>
          <a:xfrm>
            <a:off x="80948" y="5531609"/>
            <a:ext cx="794689" cy="717607"/>
          </a:xfrm>
          <a:prstGeom prst="rect">
            <a:avLst/>
          </a:prstGeom>
        </p:spPr>
      </p:pic>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b="2737"/>
          <a:stretch/>
        </p:blipFill>
        <p:spPr>
          <a:xfrm>
            <a:off x="6605901" y="5471185"/>
            <a:ext cx="467355" cy="801863"/>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259" y="5471185"/>
            <a:ext cx="463414" cy="801863"/>
          </a:xfrm>
          <a:prstGeom prst="rect">
            <a:avLst/>
          </a:prstGeom>
        </p:spPr>
      </p:pic>
      <p:sp>
        <p:nvSpPr>
          <p:cNvPr id="24" name="TextBox 23">
            <a:extLst>
              <a:ext uri="{FF2B5EF4-FFF2-40B4-BE49-F238E27FC236}">
                <a16:creationId xmlns:a16="http://schemas.microsoft.com/office/drawing/2014/main" id="{7D85A103-FA58-29B5-3BCF-121E5F0C16A2}"/>
              </a:ext>
            </a:extLst>
          </p:cNvPr>
          <p:cNvSpPr txBox="1"/>
          <p:nvPr/>
        </p:nvSpPr>
        <p:spPr>
          <a:xfrm>
            <a:off x="42030" y="5255741"/>
            <a:ext cx="691955" cy="215444"/>
          </a:xfrm>
          <a:prstGeom prst="rect">
            <a:avLst/>
          </a:prstGeom>
          <a:solidFill>
            <a:srgbClr val="DE261A"/>
          </a:solidFill>
          <a:ln>
            <a:noFill/>
          </a:ln>
        </p:spPr>
        <p:txBody>
          <a:bodyPr wrap="square" rtlCol="0">
            <a:spAutoFit/>
          </a:bodyPr>
          <a:lstStyle/>
          <a:p>
            <a:pPr algn="ctr"/>
            <a:r>
              <a:rPr lang="en-US" sz="800" b="1" dirty="0">
                <a:solidFill>
                  <a:schemeClr val="bg1"/>
                </a:solidFill>
              </a:rPr>
              <a:t>Optional</a:t>
            </a:r>
          </a:p>
        </p:txBody>
      </p:sp>
      <p:pic>
        <p:nvPicPr>
          <p:cNvPr id="27" name="Picture 26" descr="A rectangular black computer with blue label&#10;&#10;AI-generated content may be incorrect.">
            <a:extLst>
              <a:ext uri="{FF2B5EF4-FFF2-40B4-BE49-F238E27FC236}">
                <a16:creationId xmlns:a16="http://schemas.microsoft.com/office/drawing/2014/main" id="{7F0CF81A-598D-3955-58EF-ECB925C5A9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637" y="661050"/>
            <a:ext cx="877995" cy="2060748"/>
          </a:xfrm>
          <a:prstGeom prst="rect">
            <a:avLst/>
          </a:prstGeom>
        </p:spPr>
      </p:pic>
      <p:pic>
        <p:nvPicPr>
          <p:cNvPr id="32" name="Picture 31" descr="A rectangular grey computer with a blue sticker&#10;&#10;AI-generated content may be incorrect.">
            <a:extLst>
              <a:ext uri="{FF2B5EF4-FFF2-40B4-BE49-F238E27FC236}">
                <a16:creationId xmlns:a16="http://schemas.microsoft.com/office/drawing/2014/main" id="{A56001AD-BA38-DAD1-08D7-B80E028D72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3873" y="660005"/>
            <a:ext cx="577469" cy="2075965"/>
          </a:xfrm>
          <a:prstGeom prst="rect">
            <a:avLst/>
          </a:prstGeom>
        </p:spPr>
      </p:pic>
      <p:pic>
        <p:nvPicPr>
          <p:cNvPr id="42" name="Picture 41" descr="A black rectangular object with buttons&#10;&#10;AI-generated content may be incorrect.">
            <a:extLst>
              <a:ext uri="{FF2B5EF4-FFF2-40B4-BE49-F238E27FC236}">
                <a16:creationId xmlns:a16="http://schemas.microsoft.com/office/drawing/2014/main" id="{904188FF-8D78-553E-1307-C2CB6C5E32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865915" y="2667718"/>
            <a:ext cx="400091" cy="1920435"/>
          </a:xfrm>
          <a:prstGeom prst="rect">
            <a:avLst/>
          </a:prstGeom>
        </p:spPr>
      </p:pic>
      <p:sp>
        <p:nvSpPr>
          <p:cNvPr id="43" name="TextBox 42">
            <a:extLst>
              <a:ext uri="{FF2B5EF4-FFF2-40B4-BE49-F238E27FC236}">
                <a16:creationId xmlns:a16="http://schemas.microsoft.com/office/drawing/2014/main" id="{BD4BAC69-2EF5-BF81-28EC-ED07BF5ABAFF}"/>
              </a:ext>
            </a:extLst>
          </p:cNvPr>
          <p:cNvSpPr txBox="1"/>
          <p:nvPr/>
        </p:nvSpPr>
        <p:spPr>
          <a:xfrm>
            <a:off x="32552" y="2769019"/>
            <a:ext cx="2046414"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M70q G5 TINY USFF</a:t>
            </a:r>
          </a:p>
        </p:txBody>
      </p:sp>
      <p:pic>
        <p:nvPicPr>
          <p:cNvPr id="45" name="Picture 44" descr="A black rectangular object with white text&#10;&#10;AI-generated content may be incorrect.">
            <a:extLst>
              <a:ext uri="{FF2B5EF4-FFF2-40B4-BE49-F238E27FC236}">
                <a16:creationId xmlns:a16="http://schemas.microsoft.com/office/drawing/2014/main" id="{A81C0956-CDA6-DC6B-2013-8F53D6071D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3003523" y="2849231"/>
            <a:ext cx="322719" cy="1591336"/>
          </a:xfrm>
          <a:prstGeom prst="rect">
            <a:avLst/>
          </a:prstGeom>
        </p:spPr>
      </p:pic>
      <p:sp>
        <p:nvSpPr>
          <p:cNvPr id="46" name="TextBox 45">
            <a:extLst>
              <a:ext uri="{FF2B5EF4-FFF2-40B4-BE49-F238E27FC236}">
                <a16:creationId xmlns:a16="http://schemas.microsoft.com/office/drawing/2014/main" id="{A8E23CEE-5060-553C-1B27-8D896AB20982}"/>
              </a:ext>
            </a:extLst>
          </p:cNvPr>
          <p:cNvSpPr txBox="1"/>
          <p:nvPr/>
        </p:nvSpPr>
        <p:spPr>
          <a:xfrm>
            <a:off x="2010056" y="2768090"/>
            <a:ext cx="2242768"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M70q G6 TINY USFF</a:t>
            </a:r>
          </a:p>
        </p:txBody>
      </p:sp>
      <p:pic>
        <p:nvPicPr>
          <p:cNvPr id="48" name="Picture 47" descr="A close up of a phone&#10;&#10;AI-generated content may be incorrect.">
            <a:extLst>
              <a:ext uri="{FF2B5EF4-FFF2-40B4-BE49-F238E27FC236}">
                <a16:creationId xmlns:a16="http://schemas.microsoft.com/office/drawing/2014/main" id="{25518C40-1050-D72F-71A2-A9965461EC23}"/>
              </a:ext>
            </a:extLst>
          </p:cNvPr>
          <p:cNvPicPr>
            <a:picLocks noChangeAspect="1"/>
          </p:cNvPicPr>
          <p:nvPr/>
        </p:nvPicPr>
        <p:blipFill>
          <a:blip r:embed="rId10">
            <a:extLst>
              <a:ext uri="{28A0092B-C50C-407E-A947-70E740481C1C}">
                <a14:useLocalDpi xmlns:a14="http://schemas.microsoft.com/office/drawing/2010/main" val="0"/>
              </a:ext>
            </a:extLst>
          </a:blip>
          <a:srcRect l="7667" t="2985" r="5706" b="987"/>
          <a:stretch>
            <a:fillRect/>
          </a:stretch>
        </p:blipFill>
        <p:spPr>
          <a:xfrm rot="5400000">
            <a:off x="5528787" y="2890425"/>
            <a:ext cx="321962" cy="1473537"/>
          </a:xfrm>
          <a:prstGeom prst="rect">
            <a:avLst/>
          </a:prstGeom>
        </p:spPr>
      </p:pic>
      <p:sp>
        <p:nvSpPr>
          <p:cNvPr id="49" name="TextBox 48">
            <a:extLst>
              <a:ext uri="{FF2B5EF4-FFF2-40B4-BE49-F238E27FC236}">
                <a16:creationId xmlns:a16="http://schemas.microsoft.com/office/drawing/2014/main" id="{02D9EF49-F5EA-7340-408D-74F5B040555E}"/>
              </a:ext>
            </a:extLst>
          </p:cNvPr>
          <p:cNvSpPr txBox="1"/>
          <p:nvPr/>
        </p:nvSpPr>
        <p:spPr>
          <a:xfrm>
            <a:off x="4252823" y="2782136"/>
            <a:ext cx="2691441"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NEO 50q G4 TINY USFF</a:t>
            </a:r>
          </a:p>
        </p:txBody>
      </p:sp>
      <p:sp>
        <p:nvSpPr>
          <p:cNvPr id="50" name="TextBox 49">
            <a:extLst>
              <a:ext uri="{FF2B5EF4-FFF2-40B4-BE49-F238E27FC236}">
                <a16:creationId xmlns:a16="http://schemas.microsoft.com/office/drawing/2014/main" id="{046599DA-8C94-1E70-DD4A-CB6CBDB34140}"/>
              </a:ext>
            </a:extLst>
          </p:cNvPr>
          <p:cNvSpPr txBox="1"/>
          <p:nvPr/>
        </p:nvSpPr>
        <p:spPr>
          <a:xfrm>
            <a:off x="6883880" y="2780079"/>
            <a:ext cx="2938452" cy="215444"/>
          </a:xfrm>
          <a:prstGeom prst="rect">
            <a:avLst/>
          </a:prstGeom>
          <a:solidFill>
            <a:srgbClr val="E1251A"/>
          </a:solidFill>
          <a:ln>
            <a:noFill/>
          </a:ln>
        </p:spPr>
        <p:txBody>
          <a:bodyPr wrap="square" rtlCol="0">
            <a:spAutoFit/>
          </a:bodyPr>
          <a:lstStyle/>
          <a:p>
            <a:pPr algn="ctr"/>
            <a:r>
              <a:rPr lang="en-US" sz="800" b="1" dirty="0">
                <a:solidFill>
                  <a:schemeClr val="bg1"/>
                </a:solidFill>
              </a:rPr>
              <a:t>THINKSTATION P2</a:t>
            </a:r>
          </a:p>
        </p:txBody>
      </p:sp>
      <p:pic>
        <p:nvPicPr>
          <p:cNvPr id="52" name="Picture 51" descr="A black rectangular object with holes&#10;&#10;AI-generated content may be incorrect.">
            <a:extLst>
              <a:ext uri="{FF2B5EF4-FFF2-40B4-BE49-F238E27FC236}">
                <a16:creationId xmlns:a16="http://schemas.microsoft.com/office/drawing/2014/main" id="{F1346A86-50C9-F98C-2656-DA3747295B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4264" y="3221036"/>
            <a:ext cx="940817" cy="1978625"/>
          </a:xfrm>
          <a:prstGeom prst="rect">
            <a:avLst/>
          </a:prstGeom>
        </p:spPr>
      </p:pic>
      <p:sp>
        <p:nvSpPr>
          <p:cNvPr id="3" name="Rectangle 2">
            <a:extLst>
              <a:ext uri="{FF2B5EF4-FFF2-40B4-BE49-F238E27FC236}">
                <a16:creationId xmlns:a16="http://schemas.microsoft.com/office/drawing/2014/main" id="{F347E1A9-C6E4-26BF-A493-5E2DDABF9407}"/>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15" name="Rectangle 14">
            <a:extLst>
              <a:ext uri="{FF2B5EF4-FFF2-40B4-BE49-F238E27FC236}">
                <a16:creationId xmlns:a16="http://schemas.microsoft.com/office/drawing/2014/main" id="{93E9EAC6-2B00-DC0A-2CBA-022EA24BF543}"/>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
        <p:nvSpPr>
          <p:cNvPr id="16" name="TextBox 15">
            <a:extLst>
              <a:ext uri="{FF2B5EF4-FFF2-40B4-BE49-F238E27FC236}">
                <a16:creationId xmlns:a16="http://schemas.microsoft.com/office/drawing/2014/main" id="{0330A6E1-ACD2-2B48-7902-C8397C85324A}"/>
              </a:ext>
            </a:extLst>
          </p:cNvPr>
          <p:cNvSpPr txBox="1"/>
          <p:nvPr/>
        </p:nvSpPr>
        <p:spPr>
          <a:xfrm>
            <a:off x="8522167" y="0"/>
            <a:ext cx="1376577" cy="230832"/>
          </a:xfrm>
          <a:prstGeom prst="rect">
            <a:avLst/>
          </a:prstGeom>
          <a:noFill/>
        </p:spPr>
        <p:txBody>
          <a:bodyPr wrap="square" rtlCol="0">
            <a:spAutoFit/>
          </a:bodyPr>
          <a:lstStyle/>
          <a:p>
            <a:pPr algn="r"/>
            <a:r>
              <a:rPr lang="en-US" sz="900" dirty="0"/>
              <a:t>Retail File July 2025</a:t>
            </a:r>
          </a:p>
        </p:txBody>
      </p:sp>
    </p:spTree>
    <p:extLst>
      <p:ext uri="{BB962C8B-B14F-4D97-AF65-F5344CB8AC3E}">
        <p14:creationId xmlns:p14="http://schemas.microsoft.com/office/powerpoint/2010/main" val="320347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1F7EFF-1432-29F8-42DB-91DFB7E4AF18}"/>
              </a:ext>
            </a:extLst>
          </p:cNvPr>
          <p:cNvGraphicFramePr>
            <a:graphicFrameLocks noGrp="1"/>
          </p:cNvGraphicFramePr>
          <p:nvPr>
            <p:extLst>
              <p:ext uri="{D42A27DB-BD31-4B8C-83A1-F6EECF244321}">
                <p14:modId xmlns:p14="http://schemas.microsoft.com/office/powerpoint/2010/main" val="1241625989"/>
              </p:ext>
            </p:extLst>
          </p:nvPr>
        </p:nvGraphicFramePr>
        <p:xfrm>
          <a:off x="110580" y="472459"/>
          <a:ext cx="9695785" cy="5808044"/>
        </p:xfrm>
        <a:graphic>
          <a:graphicData uri="http://schemas.openxmlformats.org/drawingml/2006/table">
            <a:tbl>
              <a:tblPr firstRow="1" bandRow="1">
                <a:tableStyleId>{5940675A-B579-460E-94D1-54222C63F5DA}</a:tableStyleId>
              </a:tblPr>
              <a:tblGrid>
                <a:gridCol w="1939157">
                  <a:extLst>
                    <a:ext uri="{9D8B030D-6E8A-4147-A177-3AD203B41FA5}">
                      <a16:colId xmlns:a16="http://schemas.microsoft.com/office/drawing/2014/main" val="1949962218"/>
                    </a:ext>
                  </a:extLst>
                </a:gridCol>
                <a:gridCol w="1939157">
                  <a:extLst>
                    <a:ext uri="{9D8B030D-6E8A-4147-A177-3AD203B41FA5}">
                      <a16:colId xmlns:a16="http://schemas.microsoft.com/office/drawing/2014/main" val="3297314472"/>
                    </a:ext>
                  </a:extLst>
                </a:gridCol>
                <a:gridCol w="1939157">
                  <a:extLst>
                    <a:ext uri="{9D8B030D-6E8A-4147-A177-3AD203B41FA5}">
                      <a16:colId xmlns:a16="http://schemas.microsoft.com/office/drawing/2014/main" val="1496094233"/>
                    </a:ext>
                  </a:extLst>
                </a:gridCol>
                <a:gridCol w="1939157">
                  <a:extLst>
                    <a:ext uri="{9D8B030D-6E8A-4147-A177-3AD203B41FA5}">
                      <a16:colId xmlns:a16="http://schemas.microsoft.com/office/drawing/2014/main" val="1163702329"/>
                    </a:ext>
                  </a:extLst>
                </a:gridCol>
                <a:gridCol w="1939157">
                  <a:extLst>
                    <a:ext uri="{9D8B030D-6E8A-4147-A177-3AD203B41FA5}">
                      <a16:colId xmlns:a16="http://schemas.microsoft.com/office/drawing/2014/main" val="3458538119"/>
                    </a:ext>
                  </a:extLst>
                </a:gridCol>
              </a:tblGrid>
              <a:tr h="290402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29577717"/>
                  </a:ext>
                </a:extLst>
              </a:tr>
              <a:tr h="2904022">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12299683"/>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3" name="TextBox 12"/>
          <p:cNvSpPr txBox="1"/>
          <p:nvPr/>
        </p:nvSpPr>
        <p:spPr>
          <a:xfrm>
            <a:off x="7080759" y="142975"/>
            <a:ext cx="2825241" cy="230832"/>
          </a:xfrm>
          <a:prstGeom prst="rect">
            <a:avLst/>
          </a:prstGeom>
          <a:noFill/>
        </p:spPr>
        <p:txBody>
          <a:bodyPr wrap="square" rtlCol="0">
            <a:spAutoFit/>
          </a:bodyPr>
          <a:lstStyle/>
          <a:p>
            <a:pPr algn="r"/>
            <a:r>
              <a:rPr lang="en-US" sz="900" b="1" dirty="0">
                <a:solidFill>
                  <a:srgbClr val="FF0000"/>
                </a:solidFill>
              </a:rPr>
              <a:t>Special Offers are valid until 29.08 or until stock lasts.</a:t>
            </a:r>
            <a:endParaRPr lang="en-GB" sz="900" b="1" dirty="0">
              <a:solidFill>
                <a:srgbClr val="FF0000"/>
              </a:solidFill>
            </a:endParaRPr>
          </a:p>
        </p:txBody>
      </p:sp>
      <p:sp>
        <p:nvSpPr>
          <p:cNvPr id="14" name="TextBox 13"/>
          <p:cNvSpPr txBox="1"/>
          <p:nvPr/>
        </p:nvSpPr>
        <p:spPr>
          <a:xfrm>
            <a:off x="4192279" y="405"/>
            <a:ext cx="1065383" cy="369332"/>
          </a:xfrm>
          <a:prstGeom prst="rect">
            <a:avLst/>
          </a:prstGeom>
          <a:noFill/>
        </p:spPr>
        <p:txBody>
          <a:bodyPr wrap="square" rtlCol="0">
            <a:spAutoFit/>
          </a:bodyPr>
          <a:lstStyle/>
          <a:p>
            <a:r>
              <a:rPr lang="en-US" b="1" dirty="0"/>
              <a:t>Monitors</a:t>
            </a:r>
            <a:endParaRPr lang="en-GB" sz="1200" dirty="0"/>
          </a:p>
        </p:txBody>
      </p:sp>
      <p:sp>
        <p:nvSpPr>
          <p:cNvPr id="46" name="TextBox 45"/>
          <p:cNvSpPr txBox="1"/>
          <p:nvPr/>
        </p:nvSpPr>
        <p:spPr>
          <a:xfrm>
            <a:off x="5908706" y="5391499"/>
            <a:ext cx="1961940" cy="784830"/>
          </a:xfrm>
          <a:prstGeom prst="rect">
            <a:avLst/>
          </a:prstGeom>
          <a:noFill/>
        </p:spPr>
        <p:txBody>
          <a:bodyPr wrap="square" rtlCol="0">
            <a:spAutoFit/>
          </a:bodyPr>
          <a:lstStyle/>
          <a:p>
            <a:r>
              <a:rPr lang="en-GB" sz="750" b="1" dirty="0">
                <a:solidFill>
                  <a:srgbClr val="0070C0"/>
                </a:solidFill>
              </a:rPr>
              <a:t>63FDUAT6WL</a:t>
            </a:r>
            <a:r>
              <a:rPr lang="en-GB" sz="750" dirty="0"/>
              <a:t> </a:t>
            </a:r>
            <a:r>
              <a:rPr lang="en-GB" sz="750" b="1" dirty="0"/>
              <a:t>LENOVO MONITOR 14'', C, THINKVISION M14t G2, PORTABLE BUSINESS</a:t>
            </a:r>
            <a:r>
              <a:rPr lang="en-GB" sz="750" dirty="0"/>
              <a:t>, WLED, IPS, 2240x1400, 6MS, 60Hz, 300 CD/M², TILT, PIVOT, HEIGHT ADJUST STAND, VESA, 2x USB-C, 3YW, RAVEN BLACK </a:t>
            </a:r>
            <a:r>
              <a:rPr lang="en-GB" sz="750" b="1" dirty="0">
                <a:solidFill>
                  <a:srgbClr val="FF0000"/>
                </a:solidFill>
              </a:rPr>
              <a:t>€ 326 </a:t>
            </a:r>
            <a:r>
              <a:rPr lang="en-GB" sz="750" dirty="0"/>
              <a:t>- </a:t>
            </a:r>
            <a:r>
              <a:rPr lang="en-GB" sz="750" b="1" dirty="0">
                <a:solidFill>
                  <a:srgbClr val="00B050"/>
                </a:solidFill>
              </a:rPr>
              <a:t>SPECIAL OFFER</a:t>
            </a:r>
          </a:p>
        </p:txBody>
      </p:sp>
      <p:sp>
        <p:nvSpPr>
          <p:cNvPr id="47" name="TextBox 46"/>
          <p:cNvSpPr txBox="1"/>
          <p:nvPr/>
        </p:nvSpPr>
        <p:spPr>
          <a:xfrm>
            <a:off x="3980416" y="2423578"/>
            <a:ext cx="1958949" cy="900246"/>
          </a:xfrm>
          <a:prstGeom prst="rect">
            <a:avLst/>
          </a:prstGeom>
          <a:noFill/>
        </p:spPr>
        <p:txBody>
          <a:bodyPr wrap="square" rtlCol="0">
            <a:spAutoFit/>
          </a:bodyPr>
          <a:lstStyle/>
          <a:p>
            <a:r>
              <a:rPr lang="en-GB" sz="750" b="1" dirty="0">
                <a:solidFill>
                  <a:srgbClr val="0070C0"/>
                </a:solidFill>
              </a:rPr>
              <a:t>63EDMAT2UK</a:t>
            </a:r>
            <a:r>
              <a:rPr lang="en-GB" sz="750" dirty="0"/>
              <a:t> </a:t>
            </a:r>
            <a:r>
              <a:rPr lang="en-GB" sz="750" b="1" dirty="0"/>
              <a:t>LENOVO MONITOR 23.8'' THINKVISION E24-30 BUSINESS WITH SPEAKERS</a:t>
            </a:r>
            <a:r>
              <a:rPr lang="en-GB" sz="750" dirty="0"/>
              <a:t>, C, IPS, WLED, FHD 1920x1080, ANTIGLARE, 16:9, 4MS, 100Hz, 250CD/M², EYESAFE, HEIGHT ADJUSTABLE, PIVOT, SWIVEL, TILT, 1x HDMI 1.4, 1x DP 1.2, 1x VGA, VESA, 3YW, BLACK </a:t>
            </a:r>
            <a:r>
              <a:rPr lang="en-GB" sz="750" b="1" dirty="0">
                <a:solidFill>
                  <a:srgbClr val="FF0000"/>
                </a:solidFill>
              </a:rPr>
              <a:t>€ 147 </a:t>
            </a:r>
            <a:r>
              <a:rPr lang="en-GB" sz="750" dirty="0"/>
              <a:t>- </a:t>
            </a:r>
            <a:r>
              <a:rPr lang="en-GB" sz="750" b="1" dirty="0">
                <a:solidFill>
                  <a:srgbClr val="00B050"/>
                </a:solidFill>
              </a:rPr>
              <a:t>SPECIAL OFFER</a:t>
            </a:r>
          </a:p>
        </p:txBody>
      </p:sp>
      <p:sp>
        <p:nvSpPr>
          <p:cNvPr id="48" name="TextBox 47"/>
          <p:cNvSpPr txBox="1"/>
          <p:nvPr/>
        </p:nvSpPr>
        <p:spPr>
          <a:xfrm>
            <a:off x="79694" y="2419244"/>
            <a:ext cx="1967642" cy="669414"/>
          </a:xfrm>
          <a:prstGeom prst="rect">
            <a:avLst/>
          </a:prstGeom>
          <a:noFill/>
        </p:spPr>
        <p:txBody>
          <a:bodyPr wrap="square" rtlCol="0">
            <a:spAutoFit/>
          </a:bodyPr>
          <a:lstStyle/>
          <a:p>
            <a:r>
              <a:rPr lang="en-GB" sz="750" b="1" dirty="0">
                <a:solidFill>
                  <a:srgbClr val="0070C0"/>
                </a:solidFill>
              </a:rPr>
              <a:t>63DEKAT3UK</a:t>
            </a:r>
            <a:r>
              <a:rPr lang="en-GB" sz="750" dirty="0"/>
              <a:t> </a:t>
            </a:r>
            <a:r>
              <a:rPr lang="en-GB" sz="750" b="1" dirty="0"/>
              <a:t>LENOVO MONITOR 23.8'', E, THINKVISION S24i-30 BUSINESS</a:t>
            </a:r>
            <a:r>
              <a:rPr lang="en-GB" sz="750" dirty="0"/>
              <a:t>, IPS, WLED, FHD 1920x1080, ANTIGLARE, 4MS, 100Hz, 250CD/M², VESA, TILT, HDMI 1.4, VGA, 3YW, RAVEN BLACK </a:t>
            </a:r>
            <a:r>
              <a:rPr lang="en-GB" sz="750" b="1" dirty="0">
                <a:solidFill>
                  <a:srgbClr val="FF0000"/>
                </a:solidFill>
              </a:rPr>
              <a:t>€ 118 </a:t>
            </a:r>
            <a:r>
              <a:rPr lang="en-GB" sz="750" dirty="0"/>
              <a:t>- </a:t>
            </a:r>
            <a:r>
              <a:rPr lang="en-GB" sz="750" b="1" dirty="0">
                <a:solidFill>
                  <a:srgbClr val="00B050"/>
                </a:solidFill>
              </a:rPr>
              <a:t>SPECIAL OFFER</a:t>
            </a:r>
          </a:p>
        </p:txBody>
      </p:sp>
      <p:sp>
        <p:nvSpPr>
          <p:cNvPr id="50" name="TextBox 49"/>
          <p:cNvSpPr txBox="1"/>
          <p:nvPr/>
        </p:nvSpPr>
        <p:spPr>
          <a:xfrm>
            <a:off x="7848032" y="5391499"/>
            <a:ext cx="1947387" cy="323165"/>
          </a:xfrm>
          <a:prstGeom prst="rect">
            <a:avLst/>
          </a:prstGeom>
          <a:noFill/>
        </p:spPr>
        <p:txBody>
          <a:bodyPr wrap="square" rtlCol="0">
            <a:spAutoFit/>
          </a:bodyPr>
          <a:lstStyle/>
          <a:p>
            <a:r>
              <a:rPr lang="en-US" sz="750" b="1" dirty="0">
                <a:solidFill>
                  <a:srgbClr val="0070C0"/>
                </a:solidFill>
              </a:rPr>
              <a:t>0A36190</a:t>
            </a:r>
            <a:r>
              <a:rPr lang="en-US" sz="750" dirty="0">
                <a:solidFill>
                  <a:srgbClr val="0070C0"/>
                </a:solidFill>
              </a:rPr>
              <a:t> </a:t>
            </a:r>
            <a:r>
              <a:rPr lang="en-US" sz="750" dirty="0"/>
              <a:t>LENOVO USB SOUNDBAR FOR THINKVISION MONITORS </a:t>
            </a:r>
            <a:r>
              <a:rPr lang="en-US" sz="750" b="1" dirty="0">
                <a:solidFill>
                  <a:srgbClr val="FF0000"/>
                </a:solidFill>
              </a:rPr>
              <a:t>€ 58</a:t>
            </a:r>
          </a:p>
        </p:txBody>
      </p:sp>
      <p:sp>
        <p:nvSpPr>
          <p:cNvPr id="16" name="TextBox 15">
            <a:extLst>
              <a:ext uri="{FF2B5EF4-FFF2-40B4-BE49-F238E27FC236}">
                <a16:creationId xmlns:a16="http://schemas.microsoft.com/office/drawing/2014/main" id="{D6837544-EFEE-E6BA-A77A-7C96F5EFD9E7}"/>
              </a:ext>
            </a:extLst>
          </p:cNvPr>
          <p:cNvSpPr txBox="1"/>
          <p:nvPr/>
        </p:nvSpPr>
        <p:spPr>
          <a:xfrm>
            <a:off x="2047336" y="2413299"/>
            <a:ext cx="1958949" cy="669414"/>
          </a:xfrm>
          <a:prstGeom prst="rect">
            <a:avLst/>
          </a:prstGeom>
          <a:noFill/>
        </p:spPr>
        <p:txBody>
          <a:bodyPr wrap="square" rtlCol="0">
            <a:spAutoFit/>
          </a:bodyPr>
          <a:lstStyle/>
          <a:p>
            <a:r>
              <a:rPr lang="en-US" sz="750" b="1" dirty="0">
                <a:solidFill>
                  <a:srgbClr val="0070C0"/>
                </a:solidFill>
              </a:rPr>
              <a:t>63DFKAT4UK </a:t>
            </a:r>
            <a:r>
              <a:rPr lang="en-US" sz="750" b="1" dirty="0"/>
              <a:t>LENOVO MONITOR 27', E, THINKVISION S27i-30 BUSINESS</a:t>
            </a:r>
            <a:r>
              <a:rPr lang="en-US" sz="750" dirty="0"/>
              <a:t>, IPS, WLED, FHD 1920x1080, ANTIGLARE, 4MS, 100Hz, 300CD/M², VESA, TILT, 2x HDMI 1.4, VGA, 3YW, STORM GREY </a:t>
            </a:r>
            <a:r>
              <a:rPr lang="en-US" sz="750" b="1" dirty="0">
                <a:solidFill>
                  <a:srgbClr val="FF0000"/>
                </a:solidFill>
              </a:rPr>
              <a:t>€ 147 </a:t>
            </a:r>
            <a:r>
              <a:rPr lang="en-GB" sz="750" dirty="0"/>
              <a:t>- </a:t>
            </a:r>
            <a:r>
              <a:rPr lang="en-GB" sz="750" b="1" dirty="0">
                <a:solidFill>
                  <a:srgbClr val="00B050"/>
                </a:solidFill>
              </a:rPr>
              <a:t>SPECIAL OFFER</a:t>
            </a:r>
            <a:endParaRPr lang="en-US" sz="750" b="1" dirty="0">
              <a:solidFill>
                <a:srgbClr val="FF0000"/>
              </a:solidFill>
            </a:endParaRPr>
          </a:p>
        </p:txBody>
      </p:sp>
      <p:sp>
        <p:nvSpPr>
          <p:cNvPr id="17" name="TextBox 16">
            <a:extLst>
              <a:ext uri="{FF2B5EF4-FFF2-40B4-BE49-F238E27FC236}">
                <a16:creationId xmlns:a16="http://schemas.microsoft.com/office/drawing/2014/main" id="{871E2B41-3D92-0796-87A3-A888AAD30FA2}"/>
              </a:ext>
            </a:extLst>
          </p:cNvPr>
          <p:cNvSpPr txBox="1"/>
          <p:nvPr/>
        </p:nvSpPr>
        <p:spPr>
          <a:xfrm>
            <a:off x="5917172" y="2412071"/>
            <a:ext cx="1967642" cy="784830"/>
          </a:xfrm>
          <a:prstGeom prst="rect">
            <a:avLst/>
          </a:prstGeom>
          <a:noFill/>
        </p:spPr>
        <p:txBody>
          <a:bodyPr wrap="square" rtlCol="0">
            <a:spAutoFit/>
          </a:bodyPr>
          <a:lstStyle/>
          <a:p>
            <a:r>
              <a:rPr lang="en-US" sz="750" b="1" dirty="0">
                <a:solidFill>
                  <a:srgbClr val="0070C0"/>
                </a:solidFill>
              </a:rPr>
              <a:t>62D0GAT1UK </a:t>
            </a:r>
            <a:r>
              <a:rPr lang="en-US" sz="750" b="1" dirty="0"/>
              <a:t>LENOVO MONITOR 27'', F , THINKVISION E27q-20 BUSINESS WITH SPEAKERS</a:t>
            </a:r>
            <a:r>
              <a:rPr lang="en-US" sz="750" dirty="0"/>
              <a:t>, IPS, 2560x1440, ANTIGLARE, 4MS, 75Hz, 300 CD/M2, TILT, SWIVEL, PIVOT, HEIGHT ADJUSTABLE, HDMI, DP, 3YW, RAVEN BLACK </a:t>
            </a:r>
            <a:r>
              <a:rPr lang="en-US" sz="750" b="1" dirty="0">
                <a:solidFill>
                  <a:srgbClr val="FF0000"/>
                </a:solidFill>
              </a:rPr>
              <a:t>€ 296</a:t>
            </a:r>
            <a:r>
              <a:rPr lang="en-GB" sz="750" dirty="0"/>
              <a:t> - </a:t>
            </a:r>
            <a:r>
              <a:rPr lang="en-GB" sz="750" b="1" dirty="0">
                <a:solidFill>
                  <a:srgbClr val="00B050"/>
                </a:solidFill>
              </a:rPr>
              <a:t>SPECIAL OFFER</a:t>
            </a:r>
            <a:endParaRPr lang="en-US" sz="750" b="1" dirty="0">
              <a:solidFill>
                <a:srgbClr val="FF0000"/>
              </a:solidFill>
            </a:endParaRPr>
          </a:p>
        </p:txBody>
      </p:sp>
      <p:sp>
        <p:nvSpPr>
          <p:cNvPr id="18" name="TextBox 17">
            <a:extLst>
              <a:ext uri="{FF2B5EF4-FFF2-40B4-BE49-F238E27FC236}">
                <a16:creationId xmlns:a16="http://schemas.microsoft.com/office/drawing/2014/main" id="{9421D8AC-2D28-60C5-2707-7BCD384B04E1}"/>
              </a:ext>
            </a:extLst>
          </p:cNvPr>
          <p:cNvSpPr txBox="1"/>
          <p:nvPr/>
        </p:nvSpPr>
        <p:spPr>
          <a:xfrm>
            <a:off x="7798525" y="2381196"/>
            <a:ext cx="2073782" cy="784830"/>
          </a:xfrm>
          <a:prstGeom prst="rect">
            <a:avLst/>
          </a:prstGeom>
          <a:noFill/>
        </p:spPr>
        <p:txBody>
          <a:bodyPr wrap="square" rtlCol="0">
            <a:spAutoFit/>
          </a:bodyPr>
          <a:lstStyle/>
          <a:p>
            <a:r>
              <a:rPr lang="en-US" sz="750" b="1" dirty="0">
                <a:solidFill>
                  <a:srgbClr val="0070C0"/>
                </a:solidFill>
              </a:rPr>
              <a:t>64A4MATXUK </a:t>
            </a:r>
            <a:r>
              <a:rPr lang="en-US" sz="750" b="1" dirty="0"/>
              <a:t>LENOVO MONITOR 23.8'', C, THINKVISION T24-40 BUSINESS</a:t>
            </a:r>
            <a:r>
              <a:rPr lang="en-US" sz="750" dirty="0"/>
              <a:t>, IPS, WLED, 1920x1080, 6MS, 120Hz, 250CD/M², ANTIGLARE, HEIGHT ADJUSTABLE, PIVOT, SWIVEL, TILT, HDMI, DP, VGA, USB-A, USB-C, USB-B, 3YW, RAVEN BLACK </a:t>
            </a:r>
            <a:r>
              <a:rPr lang="en-US" sz="750" b="1" dirty="0">
                <a:solidFill>
                  <a:srgbClr val="FF0000"/>
                </a:solidFill>
              </a:rPr>
              <a:t>€ 179 </a:t>
            </a:r>
            <a:r>
              <a:rPr lang="en-GB" sz="750" dirty="0"/>
              <a:t>- </a:t>
            </a:r>
            <a:r>
              <a:rPr lang="en-GB" sz="750" b="1" dirty="0">
                <a:solidFill>
                  <a:srgbClr val="00B050"/>
                </a:solidFill>
              </a:rPr>
              <a:t>SPECIAL OFFER</a:t>
            </a:r>
            <a:endParaRPr lang="en-US" sz="750" b="1" dirty="0">
              <a:solidFill>
                <a:srgbClr val="FF0000"/>
              </a:solidFill>
            </a:endParaRPr>
          </a:p>
        </p:txBody>
      </p:sp>
      <p:sp>
        <p:nvSpPr>
          <p:cNvPr id="19" name="TextBox 18">
            <a:extLst>
              <a:ext uri="{FF2B5EF4-FFF2-40B4-BE49-F238E27FC236}">
                <a16:creationId xmlns:a16="http://schemas.microsoft.com/office/drawing/2014/main" id="{0C7E001E-86F9-4260-4B7D-D4AD6AA8BA9B}"/>
              </a:ext>
            </a:extLst>
          </p:cNvPr>
          <p:cNvSpPr txBox="1"/>
          <p:nvPr/>
        </p:nvSpPr>
        <p:spPr>
          <a:xfrm>
            <a:off x="1996158" y="5393345"/>
            <a:ext cx="1966750" cy="900246"/>
          </a:xfrm>
          <a:prstGeom prst="rect">
            <a:avLst/>
          </a:prstGeom>
          <a:noFill/>
        </p:spPr>
        <p:txBody>
          <a:bodyPr wrap="square" rtlCol="0">
            <a:spAutoFit/>
          </a:bodyPr>
          <a:lstStyle/>
          <a:p>
            <a:r>
              <a:rPr lang="en-US" sz="750" b="1" dirty="0">
                <a:solidFill>
                  <a:srgbClr val="0070C0"/>
                </a:solidFill>
              </a:rPr>
              <a:t>63A5GAT6UK </a:t>
            </a:r>
            <a:r>
              <a:rPr lang="en-US" sz="750" b="1" dirty="0"/>
              <a:t>LENOVO MONITOR 23.8'', D , THINKVISION T24m-29 BUSINESS WITH SPEAKERS</a:t>
            </a:r>
            <a:r>
              <a:rPr lang="en-US" sz="750" dirty="0"/>
              <a:t>, IPS, ANTIGLARE, FHD 1920x1080, 4MS, 60Hz, 250CD/M², HEIGHT ADJUSTABLE, PIVOT, SWIVEL, TILT, HDMI, DP, USB-C 3.2 GEN 1, RJ45, 3YW, RAVEN BLACK </a:t>
            </a:r>
            <a:r>
              <a:rPr lang="en-US" sz="750" b="1" dirty="0">
                <a:solidFill>
                  <a:srgbClr val="FF0000"/>
                </a:solidFill>
              </a:rPr>
              <a:t>€ 249 </a:t>
            </a:r>
            <a:r>
              <a:rPr lang="en-GB" sz="750" dirty="0"/>
              <a:t>- </a:t>
            </a:r>
            <a:r>
              <a:rPr lang="en-GB" sz="750" b="1" dirty="0">
                <a:solidFill>
                  <a:srgbClr val="00B050"/>
                </a:solidFill>
              </a:rPr>
              <a:t>SPECIAL OFFER</a:t>
            </a:r>
            <a:endParaRPr lang="en-US" sz="750" b="1" dirty="0">
              <a:solidFill>
                <a:srgbClr val="FF0000"/>
              </a:solidFill>
            </a:endParaRPr>
          </a:p>
        </p:txBody>
      </p:sp>
      <p:sp>
        <p:nvSpPr>
          <p:cNvPr id="20" name="TextBox 19">
            <a:extLst>
              <a:ext uri="{FF2B5EF4-FFF2-40B4-BE49-F238E27FC236}">
                <a16:creationId xmlns:a16="http://schemas.microsoft.com/office/drawing/2014/main" id="{1B03E81D-B6EC-53B3-ADF2-DD77C7EC8FFB}"/>
              </a:ext>
            </a:extLst>
          </p:cNvPr>
          <p:cNvSpPr txBox="1"/>
          <p:nvPr/>
        </p:nvSpPr>
        <p:spPr>
          <a:xfrm>
            <a:off x="79694" y="5371075"/>
            <a:ext cx="1967642" cy="900246"/>
          </a:xfrm>
          <a:prstGeom prst="rect">
            <a:avLst/>
          </a:prstGeom>
          <a:noFill/>
        </p:spPr>
        <p:txBody>
          <a:bodyPr wrap="square" rtlCol="0">
            <a:spAutoFit/>
          </a:bodyPr>
          <a:lstStyle/>
          <a:p>
            <a:r>
              <a:rPr lang="en-US" sz="750" b="1" dirty="0">
                <a:solidFill>
                  <a:srgbClr val="0070C0"/>
                </a:solidFill>
              </a:rPr>
              <a:t>63D8MAT3UK </a:t>
            </a:r>
            <a:r>
              <a:rPr lang="en-US" sz="750" b="1" dirty="0"/>
              <a:t>LENOVO MONITOR 23.8'' THINKVISION T24v-30 BUSINESS WITH SPEAKERS AND CAM</a:t>
            </a:r>
            <a:r>
              <a:rPr lang="en-US" sz="750" dirty="0"/>
              <a:t>, IPS, WLED, FHD 1920x1080, AG, 16:9, 4MS, 75Hz, 250CD/M², HEIGHT ADJUST, PIVOT, SWIVEL, TILT, 3xUSB3.2, USB2.0, USB-B3.2, HDMI1.4, DP1.2, VGA, 3YW, BLACK </a:t>
            </a:r>
            <a:r>
              <a:rPr lang="en-US" sz="750" b="1" dirty="0">
                <a:solidFill>
                  <a:srgbClr val="FF0000"/>
                </a:solidFill>
              </a:rPr>
              <a:t>€ 279</a:t>
            </a:r>
            <a:r>
              <a:rPr lang="en-GB" sz="750" dirty="0"/>
              <a:t> - </a:t>
            </a:r>
            <a:r>
              <a:rPr lang="en-GB" sz="750" b="1" dirty="0">
                <a:solidFill>
                  <a:srgbClr val="00B050"/>
                </a:solidFill>
              </a:rPr>
              <a:t>SPECIAL OFFER</a:t>
            </a:r>
            <a:r>
              <a:rPr lang="en-US" sz="750" b="1" dirty="0">
                <a:solidFill>
                  <a:srgbClr val="FF0000"/>
                </a:solidFill>
              </a:rPr>
              <a:t> </a:t>
            </a:r>
          </a:p>
        </p:txBody>
      </p:sp>
      <p:sp>
        <p:nvSpPr>
          <p:cNvPr id="21" name="TextBox 20">
            <a:extLst>
              <a:ext uri="{FF2B5EF4-FFF2-40B4-BE49-F238E27FC236}">
                <a16:creationId xmlns:a16="http://schemas.microsoft.com/office/drawing/2014/main" id="{696C4320-44CA-8C94-82A7-005477031421}"/>
              </a:ext>
            </a:extLst>
          </p:cNvPr>
          <p:cNvSpPr txBox="1"/>
          <p:nvPr/>
        </p:nvSpPr>
        <p:spPr>
          <a:xfrm>
            <a:off x="3941307" y="5374796"/>
            <a:ext cx="2112896" cy="784830"/>
          </a:xfrm>
          <a:prstGeom prst="rect">
            <a:avLst/>
          </a:prstGeom>
          <a:noFill/>
        </p:spPr>
        <p:txBody>
          <a:bodyPr wrap="square" rtlCol="0">
            <a:spAutoFit/>
          </a:bodyPr>
          <a:lstStyle/>
          <a:p>
            <a:r>
              <a:rPr lang="en-US" sz="750" b="1" dirty="0">
                <a:solidFill>
                  <a:srgbClr val="0070C0"/>
                </a:solidFill>
              </a:rPr>
              <a:t>64A5MAT6UK </a:t>
            </a:r>
            <a:r>
              <a:rPr lang="en-US" sz="750" b="1" dirty="0"/>
              <a:t>LENOVO MONITOR 27'' THINKVISION T27-40 BUSINESS</a:t>
            </a:r>
            <a:r>
              <a:rPr lang="en-US" sz="750" dirty="0"/>
              <a:t>, IPS, WLED, FHD 1920x1080, AG, 16:9, 4MS, 120Hz, 300CD/M², HEIGHT ADJUST, PIVOT, SWIVEL, TILT, 3xUSB-A, USB-C, USB-B, HDMI 1.4, DP 1.2, VGA, 3YW, ECLIPSE BLACK </a:t>
            </a:r>
            <a:r>
              <a:rPr lang="en-US" sz="750" b="1" dirty="0">
                <a:solidFill>
                  <a:srgbClr val="FF0000"/>
                </a:solidFill>
              </a:rPr>
              <a:t>€ 237</a:t>
            </a:r>
            <a:r>
              <a:rPr lang="en-GB" sz="750" dirty="0"/>
              <a:t> - </a:t>
            </a:r>
            <a:r>
              <a:rPr lang="en-GB" sz="750" b="1" dirty="0">
                <a:solidFill>
                  <a:srgbClr val="00B050"/>
                </a:solidFill>
              </a:rPr>
              <a:t>SPECIAL OFFER</a:t>
            </a:r>
            <a:endParaRPr lang="en-US" sz="750" b="1" dirty="0">
              <a:solidFill>
                <a:srgbClr val="FF0000"/>
              </a:solidFill>
            </a:endParaRPr>
          </a:p>
        </p:txBody>
      </p:sp>
      <p:sp>
        <p:nvSpPr>
          <p:cNvPr id="25" name="TextBox 24">
            <a:extLst>
              <a:ext uri="{FF2B5EF4-FFF2-40B4-BE49-F238E27FC236}">
                <a16:creationId xmlns:a16="http://schemas.microsoft.com/office/drawing/2014/main" id="{B49F4285-6E05-12CA-02CE-E69993064AFA}"/>
              </a:ext>
            </a:extLst>
          </p:cNvPr>
          <p:cNvSpPr txBox="1"/>
          <p:nvPr/>
        </p:nvSpPr>
        <p:spPr>
          <a:xfrm>
            <a:off x="99632" y="478250"/>
            <a:ext cx="196087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S24i-30</a:t>
            </a:r>
          </a:p>
        </p:txBody>
      </p:sp>
      <p:sp>
        <p:nvSpPr>
          <p:cNvPr id="26" name="TextBox 25">
            <a:extLst>
              <a:ext uri="{FF2B5EF4-FFF2-40B4-BE49-F238E27FC236}">
                <a16:creationId xmlns:a16="http://schemas.microsoft.com/office/drawing/2014/main" id="{C729D1A8-69ED-FE3B-51B5-413A142CC354}"/>
              </a:ext>
            </a:extLst>
          </p:cNvPr>
          <p:cNvSpPr txBox="1"/>
          <p:nvPr/>
        </p:nvSpPr>
        <p:spPr>
          <a:xfrm>
            <a:off x="2047336" y="477780"/>
            <a:ext cx="196087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S27i-30</a:t>
            </a:r>
          </a:p>
        </p:txBody>
      </p:sp>
      <p:sp>
        <p:nvSpPr>
          <p:cNvPr id="28" name="TextBox 27">
            <a:extLst>
              <a:ext uri="{FF2B5EF4-FFF2-40B4-BE49-F238E27FC236}">
                <a16:creationId xmlns:a16="http://schemas.microsoft.com/office/drawing/2014/main" id="{68DEDDDC-77BF-37C1-377C-AF0DB8589F72}"/>
              </a:ext>
            </a:extLst>
          </p:cNvPr>
          <p:cNvSpPr txBox="1"/>
          <p:nvPr/>
        </p:nvSpPr>
        <p:spPr>
          <a:xfrm>
            <a:off x="3950092" y="477780"/>
            <a:ext cx="204744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E24-30</a:t>
            </a:r>
          </a:p>
        </p:txBody>
      </p:sp>
      <p:sp>
        <p:nvSpPr>
          <p:cNvPr id="29" name="TextBox 28">
            <a:extLst>
              <a:ext uri="{FF2B5EF4-FFF2-40B4-BE49-F238E27FC236}">
                <a16:creationId xmlns:a16="http://schemas.microsoft.com/office/drawing/2014/main" id="{187F18CC-A1E3-6B12-3465-A824430956FF}"/>
              </a:ext>
            </a:extLst>
          </p:cNvPr>
          <p:cNvSpPr txBox="1"/>
          <p:nvPr/>
        </p:nvSpPr>
        <p:spPr>
          <a:xfrm>
            <a:off x="5897792" y="477728"/>
            <a:ext cx="196087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E27q-20</a:t>
            </a:r>
          </a:p>
        </p:txBody>
      </p:sp>
      <p:sp>
        <p:nvSpPr>
          <p:cNvPr id="30" name="TextBox 29">
            <a:extLst>
              <a:ext uri="{FF2B5EF4-FFF2-40B4-BE49-F238E27FC236}">
                <a16:creationId xmlns:a16="http://schemas.microsoft.com/office/drawing/2014/main" id="{900702E4-AA0F-5E7B-6BBE-5E3B5B27F759}"/>
              </a:ext>
            </a:extLst>
          </p:cNvPr>
          <p:cNvSpPr txBox="1"/>
          <p:nvPr/>
        </p:nvSpPr>
        <p:spPr>
          <a:xfrm>
            <a:off x="7858664" y="477728"/>
            <a:ext cx="1949624"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T24-40 </a:t>
            </a:r>
          </a:p>
        </p:txBody>
      </p:sp>
      <p:sp>
        <p:nvSpPr>
          <p:cNvPr id="34" name="TextBox 33">
            <a:extLst>
              <a:ext uri="{FF2B5EF4-FFF2-40B4-BE49-F238E27FC236}">
                <a16:creationId xmlns:a16="http://schemas.microsoft.com/office/drawing/2014/main" id="{E2FBEAB1-6C56-D2E3-CE7F-8B52E8874C72}"/>
              </a:ext>
            </a:extLst>
          </p:cNvPr>
          <p:cNvSpPr txBox="1"/>
          <p:nvPr/>
        </p:nvSpPr>
        <p:spPr>
          <a:xfrm>
            <a:off x="7869612" y="3373224"/>
            <a:ext cx="1925808" cy="215444"/>
          </a:xfrm>
          <a:prstGeom prst="rect">
            <a:avLst/>
          </a:prstGeom>
          <a:solidFill>
            <a:srgbClr val="E1251A"/>
          </a:solidFill>
          <a:ln>
            <a:noFill/>
          </a:ln>
        </p:spPr>
        <p:txBody>
          <a:bodyPr wrap="square" rtlCol="0">
            <a:spAutoFit/>
          </a:bodyPr>
          <a:lstStyle/>
          <a:p>
            <a:pPr algn="ctr"/>
            <a:r>
              <a:rPr lang="en-US" sz="800" b="1" dirty="0">
                <a:solidFill>
                  <a:schemeClr val="bg1"/>
                </a:solidFill>
              </a:rPr>
              <a:t>USB SOUNDBAR </a:t>
            </a:r>
          </a:p>
        </p:txBody>
      </p:sp>
      <p:sp>
        <p:nvSpPr>
          <p:cNvPr id="3" name="TextBox 2">
            <a:extLst>
              <a:ext uri="{FF2B5EF4-FFF2-40B4-BE49-F238E27FC236}">
                <a16:creationId xmlns:a16="http://schemas.microsoft.com/office/drawing/2014/main" id="{3F386F02-C6A1-FE2E-5CE4-727061791757}"/>
              </a:ext>
            </a:extLst>
          </p:cNvPr>
          <p:cNvSpPr txBox="1"/>
          <p:nvPr/>
        </p:nvSpPr>
        <p:spPr>
          <a:xfrm>
            <a:off x="105107" y="3373224"/>
            <a:ext cx="196087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T24v-30 </a:t>
            </a:r>
          </a:p>
        </p:txBody>
      </p:sp>
      <p:sp>
        <p:nvSpPr>
          <p:cNvPr id="23" name="TextBox 22">
            <a:extLst>
              <a:ext uri="{FF2B5EF4-FFF2-40B4-BE49-F238E27FC236}">
                <a16:creationId xmlns:a16="http://schemas.microsoft.com/office/drawing/2014/main" id="{77AA2248-F1AC-8234-A8AF-44F7655B5944}"/>
              </a:ext>
            </a:extLst>
          </p:cNvPr>
          <p:cNvSpPr txBox="1"/>
          <p:nvPr/>
        </p:nvSpPr>
        <p:spPr>
          <a:xfrm>
            <a:off x="2052811" y="3372754"/>
            <a:ext cx="196087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T24m-29</a:t>
            </a:r>
          </a:p>
        </p:txBody>
      </p:sp>
      <p:sp>
        <p:nvSpPr>
          <p:cNvPr id="24" name="TextBox 23">
            <a:extLst>
              <a:ext uri="{FF2B5EF4-FFF2-40B4-BE49-F238E27FC236}">
                <a16:creationId xmlns:a16="http://schemas.microsoft.com/office/drawing/2014/main" id="{77C8625C-ADA7-7614-F646-88354AB79D05}"/>
              </a:ext>
            </a:extLst>
          </p:cNvPr>
          <p:cNvSpPr txBox="1"/>
          <p:nvPr/>
        </p:nvSpPr>
        <p:spPr>
          <a:xfrm>
            <a:off x="3955567" y="3372754"/>
            <a:ext cx="204744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T27-40 </a:t>
            </a:r>
          </a:p>
        </p:txBody>
      </p:sp>
      <p:sp>
        <p:nvSpPr>
          <p:cNvPr id="38" name="TextBox 37">
            <a:extLst>
              <a:ext uri="{FF2B5EF4-FFF2-40B4-BE49-F238E27FC236}">
                <a16:creationId xmlns:a16="http://schemas.microsoft.com/office/drawing/2014/main" id="{A52D8FA1-7A7E-DFAF-6F80-C5C65C05E0CF}"/>
              </a:ext>
            </a:extLst>
          </p:cNvPr>
          <p:cNvSpPr txBox="1"/>
          <p:nvPr/>
        </p:nvSpPr>
        <p:spPr>
          <a:xfrm>
            <a:off x="5939365" y="3372702"/>
            <a:ext cx="1924773" cy="215444"/>
          </a:xfrm>
          <a:prstGeom prst="rect">
            <a:avLst/>
          </a:prstGeom>
          <a:solidFill>
            <a:srgbClr val="E1251A"/>
          </a:solidFill>
          <a:ln>
            <a:noFill/>
          </a:ln>
        </p:spPr>
        <p:txBody>
          <a:bodyPr wrap="square" rtlCol="0">
            <a:spAutoFit/>
          </a:bodyPr>
          <a:lstStyle/>
          <a:p>
            <a:pPr algn="ctr"/>
            <a:r>
              <a:rPr lang="en-US" sz="800" b="1" dirty="0">
                <a:solidFill>
                  <a:schemeClr val="bg1"/>
                </a:solidFill>
              </a:rPr>
              <a:t>THINKVISION M14t G2</a:t>
            </a:r>
          </a:p>
        </p:txBody>
      </p:sp>
      <p:pic>
        <p:nvPicPr>
          <p:cNvPr id="40" name="Picture 39" descr="A computer screen showing a service guide&#10;&#10;AI-generated content may be incorrect.">
            <a:extLst>
              <a:ext uri="{FF2B5EF4-FFF2-40B4-BE49-F238E27FC236}">
                <a16:creationId xmlns:a16="http://schemas.microsoft.com/office/drawing/2014/main" id="{5F44BA9B-97B4-A44C-5257-D9652D642FA3}"/>
              </a:ext>
            </a:extLst>
          </p:cNvPr>
          <p:cNvPicPr>
            <a:picLocks noChangeAspect="1"/>
          </p:cNvPicPr>
          <p:nvPr/>
        </p:nvPicPr>
        <p:blipFill>
          <a:blip r:embed="rId3">
            <a:extLst>
              <a:ext uri="{28A0092B-C50C-407E-A947-70E740481C1C}">
                <a14:useLocalDpi xmlns:a14="http://schemas.microsoft.com/office/drawing/2010/main" val="0"/>
              </a:ext>
            </a:extLst>
          </a:blip>
          <a:srcRect t="602"/>
          <a:stretch>
            <a:fillRect/>
          </a:stretch>
        </p:blipFill>
        <p:spPr>
          <a:xfrm>
            <a:off x="254457" y="1043059"/>
            <a:ext cx="1607127" cy="1326298"/>
          </a:xfrm>
          <a:prstGeom prst="rect">
            <a:avLst/>
          </a:prstGeom>
        </p:spPr>
      </p:pic>
      <p:pic>
        <p:nvPicPr>
          <p:cNvPr id="42" name="Picture 41" descr="A computer screen with text on it&#10;&#10;AI-generated content may be incorrect.">
            <a:extLst>
              <a:ext uri="{FF2B5EF4-FFF2-40B4-BE49-F238E27FC236}">
                <a16:creationId xmlns:a16="http://schemas.microsoft.com/office/drawing/2014/main" id="{F99770FD-6C31-06A8-2528-C0153E5CE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644" y="1032998"/>
            <a:ext cx="1718762" cy="1348664"/>
          </a:xfrm>
          <a:prstGeom prst="rect">
            <a:avLst/>
          </a:prstGeom>
        </p:spPr>
      </p:pic>
      <p:pic>
        <p:nvPicPr>
          <p:cNvPr id="44" name="Picture 43" descr="A computer monitor with yellow dots&#10;&#10;AI-generated content may be incorrect.">
            <a:extLst>
              <a:ext uri="{FF2B5EF4-FFF2-40B4-BE49-F238E27FC236}">
                <a16:creationId xmlns:a16="http://schemas.microsoft.com/office/drawing/2014/main" id="{53BC869C-D202-0F51-99D0-2D8C4BA7F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926" y="1033174"/>
            <a:ext cx="1833649" cy="1355867"/>
          </a:xfrm>
          <a:prstGeom prst="rect">
            <a:avLst/>
          </a:prstGeom>
        </p:spPr>
      </p:pic>
      <p:pic>
        <p:nvPicPr>
          <p:cNvPr id="49" name="Picture 48" descr="A computer monitor with a train on the screen&#10;&#10;AI-generated content may be incorrect.">
            <a:extLst>
              <a:ext uri="{FF2B5EF4-FFF2-40B4-BE49-F238E27FC236}">
                <a16:creationId xmlns:a16="http://schemas.microsoft.com/office/drawing/2014/main" id="{034A34AD-B7B8-BF1E-B3D3-AB08B213C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0996" y="1032860"/>
            <a:ext cx="1804008" cy="1364006"/>
          </a:xfrm>
          <a:prstGeom prst="rect">
            <a:avLst/>
          </a:prstGeom>
        </p:spPr>
      </p:pic>
      <p:pic>
        <p:nvPicPr>
          <p:cNvPr id="52" name="Picture 51" descr="A computer monitor with a lake and mountains&#10;&#10;AI-generated content may be incorrect.">
            <a:extLst>
              <a:ext uri="{FF2B5EF4-FFF2-40B4-BE49-F238E27FC236}">
                <a16:creationId xmlns:a16="http://schemas.microsoft.com/office/drawing/2014/main" id="{04115FC1-ECDD-7DDC-3492-0ECE3B2884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8289" y="1020958"/>
            <a:ext cx="1710373" cy="1380301"/>
          </a:xfrm>
          <a:prstGeom prst="rect">
            <a:avLst/>
          </a:prstGeom>
        </p:spPr>
      </p:pic>
      <p:pic>
        <p:nvPicPr>
          <p:cNvPr id="54" name="Picture 53" descr="A close-up of a computer screen&#10;&#10;AI-generated content may be incorrect.">
            <a:extLst>
              <a:ext uri="{FF2B5EF4-FFF2-40B4-BE49-F238E27FC236}">
                <a16:creationId xmlns:a16="http://schemas.microsoft.com/office/drawing/2014/main" id="{349C097D-220D-2B8B-16BD-14E59FEB0530}"/>
              </a:ext>
            </a:extLst>
          </p:cNvPr>
          <p:cNvPicPr>
            <a:picLocks noChangeAspect="1"/>
          </p:cNvPicPr>
          <p:nvPr/>
        </p:nvPicPr>
        <p:blipFill>
          <a:blip r:embed="rId8">
            <a:extLst>
              <a:ext uri="{28A0092B-C50C-407E-A947-70E740481C1C}">
                <a14:useLocalDpi xmlns:a14="http://schemas.microsoft.com/office/drawing/2010/main" val="0"/>
              </a:ext>
            </a:extLst>
          </a:blip>
          <a:srcRect l="503" t="2243"/>
          <a:stretch>
            <a:fillRect/>
          </a:stretch>
        </p:blipFill>
        <p:spPr>
          <a:xfrm>
            <a:off x="254457" y="3873234"/>
            <a:ext cx="1607127" cy="1427703"/>
          </a:xfrm>
          <a:prstGeom prst="rect">
            <a:avLst/>
          </a:prstGeom>
        </p:spPr>
      </p:pic>
      <p:pic>
        <p:nvPicPr>
          <p:cNvPr id="56" name="Picture 55" descr="A computer monitor with a blue background&#10;&#10;AI-generated content may be incorrect.">
            <a:extLst>
              <a:ext uri="{FF2B5EF4-FFF2-40B4-BE49-F238E27FC236}">
                <a16:creationId xmlns:a16="http://schemas.microsoft.com/office/drawing/2014/main" id="{4B2FA6F7-4E01-9DB3-C6EE-5175BA6091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1483" y="3925774"/>
            <a:ext cx="1790654" cy="1374223"/>
          </a:xfrm>
          <a:prstGeom prst="rect">
            <a:avLst/>
          </a:prstGeom>
        </p:spPr>
      </p:pic>
      <p:pic>
        <p:nvPicPr>
          <p:cNvPr id="58" name="Picture 57" descr="A computer monitor with a screen showing a program&#10;&#10;AI-generated content may be incorrect.">
            <a:extLst>
              <a:ext uri="{FF2B5EF4-FFF2-40B4-BE49-F238E27FC236}">
                <a16:creationId xmlns:a16="http://schemas.microsoft.com/office/drawing/2014/main" id="{A19218C5-50C1-A043-00D2-ADDF7EE5C1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29877" y="3926364"/>
            <a:ext cx="1706635" cy="1373633"/>
          </a:xfrm>
          <a:prstGeom prst="rect">
            <a:avLst/>
          </a:prstGeom>
        </p:spPr>
      </p:pic>
      <p:pic>
        <p:nvPicPr>
          <p:cNvPr id="60" name="Picture 59" descr="A red light coming out of a canyon&#10;&#10;AI-generated content may be incorrect.">
            <a:extLst>
              <a:ext uri="{FF2B5EF4-FFF2-40B4-BE49-F238E27FC236}">
                <a16:creationId xmlns:a16="http://schemas.microsoft.com/office/drawing/2014/main" id="{11EBDD96-75AE-32E8-F829-D392E15375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57800" y="3945777"/>
            <a:ext cx="1421516" cy="1024257"/>
          </a:xfrm>
          <a:prstGeom prst="rect">
            <a:avLst/>
          </a:prstGeom>
        </p:spPr>
      </p:pic>
      <p:pic>
        <p:nvPicPr>
          <p:cNvPr id="62" name="Picture 61" descr="A black rectangular object with a white background&#10;&#10;AI-generated content may be incorrect.">
            <a:extLst>
              <a:ext uri="{FF2B5EF4-FFF2-40B4-BE49-F238E27FC236}">
                <a16:creationId xmlns:a16="http://schemas.microsoft.com/office/drawing/2014/main" id="{36B7F8DF-86FB-26DE-0847-895523696E10}"/>
              </a:ext>
            </a:extLst>
          </p:cNvPr>
          <p:cNvPicPr>
            <a:picLocks noChangeAspect="1"/>
          </p:cNvPicPr>
          <p:nvPr/>
        </p:nvPicPr>
        <p:blipFill>
          <a:blip r:embed="rId12">
            <a:extLst>
              <a:ext uri="{28A0092B-C50C-407E-A947-70E740481C1C}">
                <a14:useLocalDpi xmlns:a14="http://schemas.microsoft.com/office/drawing/2010/main" val="0"/>
              </a:ext>
            </a:extLst>
          </a:blip>
          <a:srcRect l="2121" t="5196" r="1304" b="2126"/>
          <a:stretch>
            <a:fillRect/>
          </a:stretch>
        </p:blipFill>
        <p:spPr>
          <a:xfrm>
            <a:off x="8014072" y="4136962"/>
            <a:ext cx="1674590" cy="900246"/>
          </a:xfrm>
          <a:prstGeom prst="rect">
            <a:avLst/>
          </a:prstGeom>
        </p:spPr>
      </p:pic>
      <p:sp>
        <p:nvSpPr>
          <p:cNvPr id="15" name="Rectangle 14">
            <a:extLst>
              <a:ext uri="{FF2B5EF4-FFF2-40B4-BE49-F238E27FC236}">
                <a16:creationId xmlns:a16="http://schemas.microsoft.com/office/drawing/2014/main" id="{D32B6212-20A3-C180-6694-74583A0FEAB0}"/>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22" name="Rectangle 21">
            <a:extLst>
              <a:ext uri="{FF2B5EF4-FFF2-40B4-BE49-F238E27FC236}">
                <a16:creationId xmlns:a16="http://schemas.microsoft.com/office/drawing/2014/main" id="{FA5765B7-2ECC-428A-0C64-F62CB9CDE279}"/>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
        <p:nvSpPr>
          <p:cNvPr id="27" name="TextBox 26">
            <a:extLst>
              <a:ext uri="{FF2B5EF4-FFF2-40B4-BE49-F238E27FC236}">
                <a16:creationId xmlns:a16="http://schemas.microsoft.com/office/drawing/2014/main" id="{E989E31A-145A-EDE8-3419-EEEC57A45328}"/>
              </a:ext>
            </a:extLst>
          </p:cNvPr>
          <p:cNvSpPr txBox="1"/>
          <p:nvPr/>
        </p:nvSpPr>
        <p:spPr>
          <a:xfrm>
            <a:off x="8522167" y="0"/>
            <a:ext cx="1376577" cy="230832"/>
          </a:xfrm>
          <a:prstGeom prst="rect">
            <a:avLst/>
          </a:prstGeom>
          <a:noFill/>
        </p:spPr>
        <p:txBody>
          <a:bodyPr wrap="square" rtlCol="0">
            <a:spAutoFit/>
          </a:bodyPr>
          <a:lstStyle/>
          <a:p>
            <a:pPr algn="r"/>
            <a:r>
              <a:rPr lang="en-US" sz="900" dirty="0"/>
              <a:t>Retail File July 2025</a:t>
            </a:r>
          </a:p>
        </p:txBody>
      </p:sp>
    </p:spTree>
    <p:extLst>
      <p:ext uri="{BB962C8B-B14F-4D97-AF65-F5344CB8AC3E}">
        <p14:creationId xmlns:p14="http://schemas.microsoft.com/office/powerpoint/2010/main" val="2776754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TotalTime>
  <Words>5766</Words>
  <Application>Microsoft Office PowerPoint</Application>
  <PresentationFormat>A4 Paper (210x297 mm)</PresentationFormat>
  <Paragraphs>182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HP Simplified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Andreou</dc:creator>
  <cp:lastModifiedBy>Yiannis Andreou</cp:lastModifiedBy>
  <cp:revision>146</cp:revision>
  <dcterms:created xsi:type="dcterms:W3CDTF">2025-07-08T11:28:07Z</dcterms:created>
  <dcterms:modified xsi:type="dcterms:W3CDTF">2025-07-11T05:30:24Z</dcterms:modified>
</cp:coreProperties>
</file>