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6" r:id="rId2"/>
  </p:sldIdLst>
  <p:sldSz cx="9906000" cy="6858000" type="A4"/>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MM" lastIdx="0" clrIdx="0">
    <p:extLst>
      <p:ext uri="{19B8F6BF-5375-455C-9EA6-DF929625EA0E}">
        <p15:presenceInfo xmlns:p15="http://schemas.microsoft.com/office/powerpoint/2012/main" userId="S-1-5-21-3360520816-3730548329-4133419901-1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69B2"/>
    <a:srgbClr val="142A69"/>
    <a:srgbClr val="EFE0CD"/>
    <a:srgbClr val="1571A1"/>
    <a:srgbClr val="DEEBF7"/>
    <a:srgbClr val="1A8BC4"/>
    <a:srgbClr val="E9EEF6"/>
    <a:srgbClr val="F6FFE1"/>
    <a:srgbClr val="F9F1F9"/>
    <a:srgbClr val="1572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53" autoAdjust="0"/>
    <p:restoredTop sz="94660"/>
  </p:normalViewPr>
  <p:slideViewPr>
    <p:cSldViewPr snapToGrid="0">
      <p:cViewPr varScale="1">
        <p:scale>
          <a:sx n="88" d="100"/>
          <a:sy n="88" d="100"/>
        </p:scale>
        <p:origin x="1627"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7/3/2025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able 23"/>
          <p:cNvGraphicFramePr>
            <a:graphicFrameLocks noGrp="1"/>
          </p:cNvGraphicFramePr>
          <p:nvPr>
            <p:extLst>
              <p:ext uri="{D42A27DB-BD31-4B8C-83A1-F6EECF244321}">
                <p14:modId xmlns:p14="http://schemas.microsoft.com/office/powerpoint/2010/main" val="3751961775"/>
              </p:ext>
            </p:extLst>
          </p:nvPr>
        </p:nvGraphicFramePr>
        <p:xfrm>
          <a:off x="396090" y="2377626"/>
          <a:ext cx="9509910" cy="1978843"/>
        </p:xfrm>
        <a:graphic>
          <a:graphicData uri="http://schemas.openxmlformats.org/drawingml/2006/table">
            <a:tbl>
              <a:tblPr firstRow="1" bandRow="1">
                <a:tableStyleId>{5C22544A-7EE6-4342-B048-85BDC9FD1C3A}</a:tableStyleId>
              </a:tblPr>
              <a:tblGrid>
                <a:gridCol w="1584985"/>
                <a:gridCol w="1584985"/>
                <a:gridCol w="1584985"/>
                <a:gridCol w="1584985"/>
                <a:gridCol w="1584985"/>
                <a:gridCol w="1584985"/>
              </a:tblGrid>
              <a:tr h="1978843">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2670876222"/>
              </p:ext>
            </p:extLst>
          </p:nvPr>
        </p:nvGraphicFramePr>
        <p:xfrm>
          <a:off x="396087" y="616803"/>
          <a:ext cx="9507141" cy="1763624"/>
        </p:xfrm>
        <a:graphic>
          <a:graphicData uri="http://schemas.openxmlformats.org/drawingml/2006/table">
            <a:tbl>
              <a:tblPr firstRow="1" bandRow="1">
                <a:tableStyleId>{5C22544A-7EE6-4342-B048-85BDC9FD1C3A}</a:tableStyleId>
              </a:tblPr>
              <a:tblGrid>
                <a:gridCol w="1358163"/>
                <a:gridCol w="1358163"/>
                <a:gridCol w="1358163"/>
                <a:gridCol w="1358163"/>
                <a:gridCol w="1358163"/>
                <a:gridCol w="1358163"/>
                <a:gridCol w="1358163"/>
              </a:tblGrid>
              <a:tr h="1763624">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pic>
        <p:nvPicPr>
          <p:cNvPr id="89" name="Picture 88"/>
          <p:cNvPicPr>
            <a:picLocks noChangeAspect="1"/>
          </p:cNvPicPr>
          <p:nvPr/>
        </p:nvPicPr>
        <p:blipFill rotWithShape="1">
          <a:blip r:embed="rId2" cstate="print">
            <a:extLst>
              <a:ext uri="{28A0092B-C50C-407E-A947-70E740481C1C}">
                <a14:useLocalDpi xmlns:a14="http://schemas.microsoft.com/office/drawing/2010/main" val="0"/>
              </a:ext>
            </a:extLst>
          </a:blip>
          <a:srcRect l="6223" t="16508" r="6667" b="14286"/>
          <a:stretch/>
        </p:blipFill>
        <p:spPr>
          <a:xfrm>
            <a:off x="630348" y="2407714"/>
            <a:ext cx="1095724" cy="870509"/>
          </a:xfrm>
          <a:prstGeom prst="rect">
            <a:avLst/>
          </a:prstGeom>
        </p:spPr>
      </p:pic>
      <p:sp>
        <p:nvSpPr>
          <p:cNvPr id="10" name="TextBox 9"/>
          <p:cNvSpPr txBox="1"/>
          <p:nvPr/>
        </p:nvSpPr>
        <p:spPr>
          <a:xfrm>
            <a:off x="8913" y="6293582"/>
            <a:ext cx="9897087" cy="45719"/>
          </a:xfrm>
          <a:prstGeom prst="rect">
            <a:avLst/>
          </a:prstGeom>
          <a:solidFill>
            <a:schemeClr val="bg1">
              <a:lumMod val="75000"/>
            </a:schemeClr>
          </a:solidFill>
        </p:spPr>
        <p:txBody>
          <a:bodyPr wrap="square" rtlCol="0">
            <a:noAutofit/>
          </a:bodyPr>
          <a:lstStyle/>
          <a:p>
            <a:pPr algn="ctr"/>
            <a:endParaRPr lang="en-US" dirty="0">
              <a:solidFill>
                <a:schemeClr val="bg1"/>
              </a:solidFill>
            </a:endParaRPr>
          </a:p>
        </p:txBody>
      </p:sp>
      <p:sp>
        <p:nvSpPr>
          <p:cNvPr id="11" name="TextBox 10"/>
          <p:cNvSpPr txBox="1"/>
          <p:nvPr/>
        </p:nvSpPr>
        <p:spPr>
          <a:xfrm>
            <a:off x="1" y="2"/>
            <a:ext cx="9903124" cy="625382"/>
          </a:xfrm>
          <a:prstGeom prst="rect">
            <a:avLst/>
          </a:prstGeom>
          <a:solidFill>
            <a:srgbClr val="1571A1"/>
          </a:solidFill>
        </p:spPr>
        <p:txBody>
          <a:bodyPr wrap="square" rtlCol="0">
            <a:noAutofit/>
          </a:bodyPr>
          <a:lstStyle/>
          <a:p>
            <a:pPr algn="ctr"/>
            <a:endParaRPr lang="en-US" dirty="0">
              <a:solidFill>
                <a:schemeClr val="bg1"/>
              </a:solidFill>
            </a:endParaRPr>
          </a:p>
        </p:txBody>
      </p:sp>
      <p:sp>
        <p:nvSpPr>
          <p:cNvPr id="12" name="Rectangle 11"/>
          <p:cNvSpPr/>
          <p:nvPr/>
        </p:nvSpPr>
        <p:spPr>
          <a:xfrm>
            <a:off x="8678841" y="157439"/>
            <a:ext cx="1798624" cy="369332"/>
          </a:xfrm>
          <a:prstGeom prst="rect">
            <a:avLst/>
          </a:prstGeom>
        </p:spPr>
        <p:txBody>
          <a:bodyPr wrap="square">
            <a:spAutoFit/>
          </a:bodyPr>
          <a:lstStyle/>
          <a:p>
            <a:pPr algn="ctr"/>
            <a:r>
              <a:rPr lang="en-US" sz="900" b="1" dirty="0" smtClean="0">
                <a:solidFill>
                  <a:schemeClr val="bg1"/>
                </a:solidFill>
                <a:cs typeface="Arial" panose="020B0604020202020204" pitchFamily="34" charset="0"/>
              </a:rPr>
              <a:t>Retail File</a:t>
            </a:r>
            <a:endParaRPr lang="en-US" sz="900" b="1" dirty="0">
              <a:solidFill>
                <a:schemeClr val="bg1"/>
              </a:solidFill>
              <a:cs typeface="Arial" panose="020B0604020202020204" pitchFamily="34" charset="0"/>
            </a:endParaRPr>
          </a:p>
          <a:p>
            <a:pPr algn="ctr"/>
            <a:r>
              <a:rPr lang="en-US" sz="900" b="1" dirty="0" smtClean="0">
                <a:solidFill>
                  <a:schemeClr val="bg1"/>
                </a:solidFill>
                <a:cs typeface="Arial" panose="020B0604020202020204" pitchFamily="34" charset="0"/>
              </a:rPr>
              <a:t>July 2025</a:t>
            </a:r>
            <a:endParaRPr lang="en-US" sz="900" b="1" dirty="0">
              <a:solidFill>
                <a:schemeClr val="bg1"/>
              </a:solidFill>
              <a:cs typeface="Arial" panose="020B0604020202020204" pitchFamily="34" charset="0"/>
            </a:endParaRPr>
          </a:p>
        </p:txBody>
      </p:sp>
      <p:sp>
        <p:nvSpPr>
          <p:cNvPr id="14" name="Rectangle 13"/>
          <p:cNvSpPr/>
          <p:nvPr/>
        </p:nvSpPr>
        <p:spPr>
          <a:xfrm>
            <a:off x="1126936" y="129085"/>
            <a:ext cx="7031042" cy="369332"/>
          </a:xfrm>
          <a:prstGeom prst="rect">
            <a:avLst/>
          </a:prstGeom>
        </p:spPr>
        <p:txBody>
          <a:bodyPr wrap="square">
            <a:spAutoFit/>
          </a:bodyPr>
          <a:lstStyle/>
          <a:p>
            <a:pPr algn="ctr"/>
            <a:r>
              <a:rPr lang="en-US" b="1" dirty="0">
                <a:solidFill>
                  <a:schemeClr val="bg1"/>
                </a:solidFill>
                <a:effectLst>
                  <a:outerShdw blurRad="38100" dist="38100" dir="2700000" algn="tl">
                    <a:srgbClr val="000000">
                      <a:alpha val="43137"/>
                    </a:srgbClr>
                  </a:outerShdw>
                </a:effectLst>
              </a:rPr>
              <a:t>PHILIPS Monitors</a:t>
            </a:r>
            <a:r>
              <a:rPr lang="el-GR" b="1" dirty="0">
                <a:solidFill>
                  <a:schemeClr val="bg1"/>
                </a:solidFill>
                <a:effectLst>
                  <a:outerShdw blurRad="38100" dist="38100" dir="2700000" algn="tl">
                    <a:srgbClr val="000000">
                      <a:alpha val="43137"/>
                    </a:srgbClr>
                  </a:outerShdw>
                </a:effectLst>
              </a:rPr>
              <a:t> </a:t>
            </a:r>
            <a:r>
              <a:rPr lang="en-US" b="1" dirty="0">
                <a:solidFill>
                  <a:schemeClr val="bg1"/>
                </a:solidFill>
                <a:effectLst>
                  <a:outerShdw blurRad="38100" dist="38100" dir="2700000" algn="tl">
                    <a:srgbClr val="000000">
                      <a:alpha val="43137"/>
                    </a:srgbClr>
                  </a:outerShdw>
                </a:effectLst>
              </a:rPr>
              <a:t>Home Business Gaming Offers</a:t>
            </a:r>
          </a:p>
        </p:txBody>
      </p:sp>
      <p:pic>
        <p:nvPicPr>
          <p:cNvPr id="15" name="Picture 14"/>
          <p:cNvPicPr>
            <a:picLocks noChangeAspect="1"/>
          </p:cNvPicPr>
          <p:nvPr/>
        </p:nvPicPr>
        <p:blipFill rotWithShape="1">
          <a:blip r:embed="rId3" cstate="email">
            <a:extLst>
              <a:ext uri="{28A0092B-C50C-407E-A947-70E740481C1C}">
                <a14:useLocalDpi xmlns:a14="http://schemas.microsoft.com/office/drawing/2010/main"/>
              </a:ext>
            </a:extLst>
          </a:blip>
          <a:srcRect l="3601" r="2050" b="4095"/>
          <a:stretch/>
        </p:blipFill>
        <p:spPr>
          <a:xfrm>
            <a:off x="-2" y="-28805"/>
            <a:ext cx="1223441" cy="654645"/>
          </a:xfrm>
          <a:prstGeom prst="rect">
            <a:avLst/>
          </a:prstGeom>
          <a:solidFill>
            <a:srgbClr val="1572A2"/>
          </a:solidFill>
        </p:spPr>
      </p:pic>
      <p:sp>
        <p:nvSpPr>
          <p:cNvPr id="2" name="Rectangle 1"/>
          <p:cNvSpPr/>
          <p:nvPr/>
        </p:nvSpPr>
        <p:spPr>
          <a:xfrm>
            <a:off x="7067754" y="146523"/>
            <a:ext cx="1762786" cy="338554"/>
          </a:xfrm>
          <a:prstGeom prst="rect">
            <a:avLst/>
          </a:prstGeom>
        </p:spPr>
        <p:txBody>
          <a:bodyPr wrap="square">
            <a:spAutoFit/>
          </a:bodyPr>
          <a:lstStyle/>
          <a:p>
            <a:r>
              <a:rPr lang="en-US" sz="800" b="1" dirty="0">
                <a:solidFill>
                  <a:schemeClr val="bg1"/>
                </a:solidFill>
                <a:cs typeface="Arial" panose="020B0604020202020204" pitchFamily="34" charset="0"/>
              </a:rPr>
              <a:t>Check our b2b site, for a full range of more products</a:t>
            </a:r>
          </a:p>
        </p:txBody>
      </p:sp>
      <p:sp>
        <p:nvSpPr>
          <p:cNvPr id="84" name="Rectangle 83"/>
          <p:cNvSpPr/>
          <p:nvPr/>
        </p:nvSpPr>
        <p:spPr>
          <a:xfrm>
            <a:off x="1960251" y="3429635"/>
            <a:ext cx="1555494" cy="784830"/>
          </a:xfrm>
          <a:prstGeom prst="rect">
            <a:avLst/>
          </a:prstGeom>
        </p:spPr>
        <p:txBody>
          <a:bodyPr wrap="square">
            <a:spAutoFit/>
          </a:bodyPr>
          <a:lstStyle/>
          <a:p>
            <a:pPr lvl="0" algn="ctr"/>
            <a:r>
              <a:rPr lang="en-US" sz="750" b="1" dirty="0"/>
              <a:t>24E1N1300AE/00 PHILIPS MONITOR 23.8'',BUSINESS</a:t>
            </a:r>
            <a:r>
              <a:rPr lang="en-US" sz="750" dirty="0"/>
              <a:t>, E, IPS, FHD 1920 X 1080, 100Hz, 1MS, </a:t>
            </a:r>
            <a:r>
              <a:rPr lang="en-US" sz="750" b="1" dirty="0">
                <a:solidFill>
                  <a:srgbClr val="FF0000"/>
                </a:solidFill>
              </a:rPr>
              <a:t>SPEAKERS</a:t>
            </a:r>
            <a:r>
              <a:rPr lang="en-US" sz="750" dirty="0"/>
              <a:t>, 250CD/M2, VESA, TILT, HEIGHT ADJUSTABLE, HDMI X 1, USB-C, 3YW, BLACK </a:t>
            </a:r>
            <a:r>
              <a:rPr lang="en-US" sz="750" b="1" dirty="0" smtClean="0">
                <a:solidFill>
                  <a:srgbClr val="FF0000"/>
                </a:solidFill>
              </a:rPr>
              <a:t>€</a:t>
            </a:r>
            <a:r>
              <a:rPr lang="en-GB" sz="750" b="1" dirty="0" smtClean="0">
                <a:solidFill>
                  <a:srgbClr val="FF0000"/>
                </a:solidFill>
              </a:rPr>
              <a:t>148</a:t>
            </a:r>
            <a:endParaRPr lang="en-US" sz="750" dirty="0">
              <a:solidFill>
                <a:srgbClr val="FF0000"/>
              </a:solidFill>
            </a:endParaRPr>
          </a:p>
        </p:txBody>
      </p:sp>
      <p:sp>
        <p:nvSpPr>
          <p:cNvPr id="90" name="Rectangle 89"/>
          <p:cNvSpPr/>
          <p:nvPr/>
        </p:nvSpPr>
        <p:spPr>
          <a:xfrm>
            <a:off x="331508" y="3387578"/>
            <a:ext cx="1648962" cy="900246"/>
          </a:xfrm>
          <a:prstGeom prst="rect">
            <a:avLst/>
          </a:prstGeom>
        </p:spPr>
        <p:txBody>
          <a:bodyPr wrap="square">
            <a:spAutoFit/>
          </a:bodyPr>
          <a:lstStyle/>
          <a:p>
            <a:pPr lvl="0" algn="ctr"/>
            <a:r>
              <a:rPr lang="en-US" sz="750" b="1" dirty="0"/>
              <a:t>242S1AE/00 PHILIPS MONITOR 23.8'', BUSINESS</a:t>
            </a:r>
            <a:r>
              <a:rPr lang="en-US" sz="750" dirty="0"/>
              <a:t>, E, IPS, FHD 1920 X 1080, 75Hz, 4MS, </a:t>
            </a:r>
            <a:r>
              <a:rPr lang="en-US" sz="750" b="1" dirty="0">
                <a:solidFill>
                  <a:srgbClr val="FF0000"/>
                </a:solidFill>
              </a:rPr>
              <a:t>SPEAKERS</a:t>
            </a:r>
            <a:r>
              <a:rPr lang="en-US" sz="750" dirty="0"/>
              <a:t>, 300CD/M2, </a:t>
            </a:r>
            <a:r>
              <a:rPr lang="en-US" sz="750" dirty="0">
                <a:solidFill>
                  <a:srgbClr val="FF0000"/>
                </a:solidFill>
              </a:rPr>
              <a:t>TILT, PIVOT, SWIVEL, HEIGHT ADJUSTABLE</a:t>
            </a:r>
            <a:r>
              <a:rPr lang="en-US" sz="750" dirty="0"/>
              <a:t>, VGA, HDMI IN, </a:t>
            </a:r>
            <a:r>
              <a:rPr lang="en-US" sz="750" dirty="0">
                <a:solidFill>
                  <a:srgbClr val="FF0000"/>
                </a:solidFill>
              </a:rPr>
              <a:t>DISPLAY PORT</a:t>
            </a:r>
            <a:r>
              <a:rPr lang="en-US" sz="750" dirty="0"/>
              <a:t>, DVI, HEADPHONE OUT, 3YW, BLACK </a:t>
            </a:r>
            <a:r>
              <a:rPr lang="en-US" sz="750" b="1" dirty="0" smtClean="0">
                <a:solidFill>
                  <a:srgbClr val="FF0000"/>
                </a:solidFill>
              </a:rPr>
              <a:t>€</a:t>
            </a:r>
            <a:r>
              <a:rPr lang="en-GB" sz="750" b="1" dirty="0" smtClean="0">
                <a:solidFill>
                  <a:srgbClr val="FF0000"/>
                </a:solidFill>
              </a:rPr>
              <a:t>148	</a:t>
            </a:r>
            <a:endParaRPr lang="en-US" sz="750" dirty="0">
              <a:solidFill>
                <a:srgbClr val="FF0000"/>
              </a:solidFill>
            </a:endParaRPr>
          </a:p>
        </p:txBody>
      </p:sp>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7798" t="17587" r="8193" b="16319"/>
          <a:stretch/>
        </p:blipFill>
        <p:spPr>
          <a:xfrm>
            <a:off x="1909560" y="683914"/>
            <a:ext cx="1033630" cy="813216"/>
          </a:xfrm>
          <a:prstGeom prst="rect">
            <a:avLst/>
          </a:prstGeom>
        </p:spPr>
      </p:pic>
      <p:sp>
        <p:nvSpPr>
          <p:cNvPr id="38" name="TextBox 37"/>
          <p:cNvSpPr txBox="1"/>
          <p:nvPr/>
        </p:nvSpPr>
        <p:spPr>
          <a:xfrm>
            <a:off x="1670829" y="1614066"/>
            <a:ext cx="1316284" cy="784830"/>
          </a:xfrm>
          <a:prstGeom prst="rect">
            <a:avLst/>
          </a:prstGeom>
          <a:noFill/>
        </p:spPr>
        <p:txBody>
          <a:bodyPr wrap="square" rtlCol="0">
            <a:spAutoFit/>
          </a:bodyPr>
          <a:lstStyle/>
          <a:p>
            <a:pPr lvl="0" algn="ctr"/>
            <a:r>
              <a:rPr lang="en-US" sz="750" b="1" dirty="0"/>
              <a:t>24E1N1100A/00 </a:t>
            </a:r>
            <a:r>
              <a:rPr lang="en-GB" sz="750" b="1" dirty="0"/>
              <a:t>PHILIPS MONITOR 23.8'', BUSINESS</a:t>
            </a:r>
            <a:r>
              <a:rPr lang="en-GB" sz="750" dirty="0"/>
              <a:t>, E, IPS, FHD 1920 X 1080, 100Hz, 1MS, </a:t>
            </a:r>
            <a:r>
              <a:rPr lang="en-GB" sz="750" b="1" dirty="0">
                <a:solidFill>
                  <a:srgbClr val="FF0000"/>
                </a:solidFill>
              </a:rPr>
              <a:t>SPEAKERS, </a:t>
            </a:r>
            <a:r>
              <a:rPr lang="en-GB" sz="750" dirty="0"/>
              <a:t>250CD/M2, TILT, VGA, HDMI IN, 3YW, BLACK </a:t>
            </a:r>
            <a:r>
              <a:rPr lang="en-US" sz="750" b="1" dirty="0" smtClean="0">
                <a:solidFill>
                  <a:srgbClr val="FF0000"/>
                </a:solidFill>
              </a:rPr>
              <a:t>€</a:t>
            </a:r>
            <a:r>
              <a:rPr lang="el-GR" sz="750" b="1" dirty="0" smtClean="0">
                <a:solidFill>
                  <a:srgbClr val="FF0000"/>
                </a:solidFill>
              </a:rPr>
              <a:t>103</a:t>
            </a:r>
            <a:endParaRPr lang="en-US" sz="750" dirty="0">
              <a:solidFill>
                <a:srgbClr val="FF0000"/>
              </a:solidFill>
            </a:endParaRPr>
          </a:p>
        </p:txBody>
      </p:sp>
      <p:sp>
        <p:nvSpPr>
          <p:cNvPr id="58" name="Rectangle 57"/>
          <p:cNvSpPr/>
          <p:nvPr/>
        </p:nvSpPr>
        <p:spPr>
          <a:xfrm>
            <a:off x="8711" y="4366852"/>
            <a:ext cx="9906000" cy="45719"/>
          </a:xfrm>
          <a:prstGeom prst="rect">
            <a:avLst/>
          </a:prstGeom>
          <a:solidFill>
            <a:srgbClr val="94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61"/>
          <p:cNvPicPr>
            <a:picLocks noChangeAspect="1"/>
          </p:cNvPicPr>
          <p:nvPr/>
        </p:nvPicPr>
        <p:blipFill rotWithShape="1">
          <a:blip r:embed="rId5" cstate="print">
            <a:extLst>
              <a:ext uri="{28A0092B-C50C-407E-A947-70E740481C1C}">
                <a14:useLocalDpi xmlns:a14="http://schemas.microsoft.com/office/drawing/2010/main" val="0"/>
              </a:ext>
            </a:extLst>
          </a:blip>
          <a:srcRect l="4444" t="15460" r="4267" b="10838"/>
          <a:stretch/>
        </p:blipFill>
        <p:spPr>
          <a:xfrm>
            <a:off x="7325817" y="654203"/>
            <a:ext cx="1089247" cy="879400"/>
          </a:xfrm>
          <a:prstGeom prst="rect">
            <a:avLst/>
          </a:prstGeom>
        </p:spPr>
      </p:pic>
      <p:sp>
        <p:nvSpPr>
          <p:cNvPr id="63" name="TextBox 62"/>
          <p:cNvSpPr txBox="1"/>
          <p:nvPr/>
        </p:nvSpPr>
        <p:spPr>
          <a:xfrm>
            <a:off x="7106220" y="1511414"/>
            <a:ext cx="1516852" cy="900246"/>
          </a:xfrm>
          <a:prstGeom prst="rect">
            <a:avLst/>
          </a:prstGeom>
          <a:noFill/>
        </p:spPr>
        <p:txBody>
          <a:bodyPr wrap="square" rtlCol="0">
            <a:spAutoFit/>
          </a:bodyPr>
          <a:lstStyle/>
          <a:p>
            <a:pPr lvl="0" algn="ctr"/>
            <a:r>
              <a:rPr lang="en-US" sz="750" b="1" dirty="0"/>
              <a:t>273V7QJAB/00 PHILIPS MONITOR 27</a:t>
            </a:r>
            <a:r>
              <a:rPr lang="en-US" sz="750" dirty="0"/>
              <a:t>'', </a:t>
            </a:r>
            <a:r>
              <a:rPr lang="en-US" sz="750" b="1" dirty="0"/>
              <a:t>BUSINESS</a:t>
            </a:r>
            <a:r>
              <a:rPr lang="en-US" sz="750" dirty="0"/>
              <a:t>, E, IPS, FHD, 1920 X 1080, 75Hz, 4MS, </a:t>
            </a:r>
            <a:r>
              <a:rPr lang="en-US" sz="750" b="1" dirty="0">
                <a:solidFill>
                  <a:srgbClr val="FF0000"/>
                </a:solidFill>
              </a:rPr>
              <a:t>SPEAKERS</a:t>
            </a:r>
            <a:r>
              <a:rPr lang="en-US" sz="750" dirty="0"/>
              <a:t>, 250CD/M2, TILT, VESA, VGA, HDMI IN, DISPLAY PORT 1.2 , PC AUDIO IN, HEADPHONE OUT, 3YW, BLACK </a:t>
            </a:r>
            <a:r>
              <a:rPr lang="en-US" sz="750" b="1" dirty="0" smtClean="0">
                <a:solidFill>
                  <a:srgbClr val="FF0000"/>
                </a:solidFill>
              </a:rPr>
              <a:t>€</a:t>
            </a:r>
            <a:r>
              <a:rPr lang="en-GB" sz="750" b="1" dirty="0" smtClean="0">
                <a:solidFill>
                  <a:srgbClr val="FF0000"/>
                </a:solidFill>
              </a:rPr>
              <a:t>131</a:t>
            </a:r>
            <a:endParaRPr lang="en-US" sz="750" dirty="0">
              <a:solidFill>
                <a:srgbClr val="FF0000"/>
              </a:solidFill>
            </a:endParaRPr>
          </a:p>
        </p:txBody>
      </p:sp>
      <p:pic>
        <p:nvPicPr>
          <p:cNvPr id="51" name="Picture 50"/>
          <p:cNvPicPr>
            <a:picLocks noChangeAspect="1"/>
          </p:cNvPicPr>
          <p:nvPr/>
        </p:nvPicPr>
        <p:blipFill rotWithShape="1">
          <a:blip r:embed="rId6" cstate="print">
            <a:extLst>
              <a:ext uri="{28A0092B-C50C-407E-A947-70E740481C1C}">
                <a14:useLocalDpi xmlns:a14="http://schemas.microsoft.com/office/drawing/2010/main" val="0"/>
              </a:ext>
            </a:extLst>
          </a:blip>
          <a:srcRect l="2667" t="14983" r="2984" b="8953"/>
          <a:stretch/>
        </p:blipFill>
        <p:spPr>
          <a:xfrm>
            <a:off x="8524525" y="2424187"/>
            <a:ext cx="1170536" cy="943675"/>
          </a:xfrm>
          <a:prstGeom prst="rect">
            <a:avLst/>
          </a:prstGeom>
        </p:spPr>
      </p:pic>
      <p:sp>
        <p:nvSpPr>
          <p:cNvPr id="52" name="Rectangle 51"/>
          <p:cNvSpPr/>
          <p:nvPr/>
        </p:nvSpPr>
        <p:spPr>
          <a:xfrm>
            <a:off x="8279780" y="3481198"/>
            <a:ext cx="1590353" cy="784830"/>
          </a:xfrm>
          <a:prstGeom prst="rect">
            <a:avLst/>
          </a:prstGeom>
        </p:spPr>
        <p:txBody>
          <a:bodyPr wrap="square">
            <a:spAutoFit/>
          </a:bodyPr>
          <a:lstStyle/>
          <a:p>
            <a:pPr lvl="0" algn="ctr"/>
            <a:r>
              <a:rPr lang="en-US" sz="750" b="1" dirty="0"/>
              <a:t>27E1N1600AE/00  PHILIPS MONITOR 27'',BUSINESS</a:t>
            </a:r>
            <a:r>
              <a:rPr lang="en-US" sz="750" dirty="0"/>
              <a:t>, E, IPS, QHD 2560 X 1440, 100Hz, 1MS, </a:t>
            </a:r>
            <a:r>
              <a:rPr lang="en-US" sz="750" b="1" dirty="0">
                <a:solidFill>
                  <a:srgbClr val="FF0000"/>
                </a:solidFill>
              </a:rPr>
              <a:t>SPEAKERS</a:t>
            </a:r>
            <a:r>
              <a:rPr lang="en-US" sz="750" dirty="0"/>
              <a:t>, 350CD/M2, VESA, TILT, HEIGHT ADJUSTABLE, HDMI X 1, USB-C X 1 3YW, BLACK </a:t>
            </a:r>
            <a:r>
              <a:rPr lang="en-US" sz="750" b="1" dirty="0" smtClean="0">
                <a:solidFill>
                  <a:srgbClr val="FF0000"/>
                </a:solidFill>
              </a:rPr>
              <a:t>€</a:t>
            </a:r>
            <a:r>
              <a:rPr lang="en-GB" sz="750" b="1" dirty="0" smtClean="0">
                <a:solidFill>
                  <a:srgbClr val="FF0000"/>
                </a:solidFill>
              </a:rPr>
              <a:t>252</a:t>
            </a:r>
            <a:endParaRPr lang="en-US" sz="750" dirty="0">
              <a:solidFill>
                <a:srgbClr val="FF0000"/>
              </a:solidFill>
            </a:endParaRPr>
          </a:p>
        </p:txBody>
      </p:sp>
      <p:pic>
        <p:nvPicPr>
          <p:cNvPr id="53" name="Picture 52"/>
          <p:cNvPicPr>
            <a:picLocks noChangeAspect="1"/>
          </p:cNvPicPr>
          <p:nvPr/>
        </p:nvPicPr>
        <p:blipFill rotWithShape="1">
          <a:blip r:embed="rId7" cstate="print">
            <a:extLst>
              <a:ext uri="{28A0092B-C50C-407E-A947-70E740481C1C}">
                <a14:useLocalDpi xmlns:a14="http://schemas.microsoft.com/office/drawing/2010/main" val="0"/>
              </a:ext>
            </a:extLst>
          </a:blip>
          <a:srcRect l="4444" t="15460" r="4267" b="10838"/>
          <a:stretch/>
        </p:blipFill>
        <p:spPr>
          <a:xfrm>
            <a:off x="3257679" y="655634"/>
            <a:ext cx="1030270" cy="831785"/>
          </a:xfrm>
          <a:prstGeom prst="rect">
            <a:avLst/>
          </a:prstGeom>
        </p:spPr>
      </p:pic>
      <p:sp>
        <p:nvSpPr>
          <p:cNvPr id="54" name="TextBox 53"/>
          <p:cNvSpPr txBox="1"/>
          <p:nvPr/>
        </p:nvSpPr>
        <p:spPr>
          <a:xfrm>
            <a:off x="3035280" y="1523845"/>
            <a:ext cx="1511710" cy="900246"/>
          </a:xfrm>
          <a:prstGeom prst="rect">
            <a:avLst/>
          </a:prstGeom>
          <a:noFill/>
        </p:spPr>
        <p:txBody>
          <a:bodyPr wrap="square" rtlCol="0">
            <a:spAutoFit/>
          </a:bodyPr>
          <a:lstStyle/>
          <a:p>
            <a:pPr lvl="0" algn="ctr"/>
            <a:r>
              <a:rPr lang="en-US" sz="750" b="1" dirty="0"/>
              <a:t>243V7QJABF/00 </a:t>
            </a:r>
            <a:r>
              <a:rPr lang="en-GB" sz="750" b="1" dirty="0"/>
              <a:t>PHILIPS MONITOR 23.8</a:t>
            </a:r>
            <a:r>
              <a:rPr lang="en-GB" sz="750" dirty="0"/>
              <a:t>'', </a:t>
            </a:r>
            <a:r>
              <a:rPr lang="en-GB" sz="750" b="1" dirty="0"/>
              <a:t>BUSINESS</a:t>
            </a:r>
            <a:r>
              <a:rPr lang="en-GB" sz="750" dirty="0"/>
              <a:t>, E, IPS, FHD 1920 X 1080, 75Hz, 4MS, </a:t>
            </a:r>
            <a:r>
              <a:rPr lang="en-GB" sz="750" b="1" dirty="0">
                <a:solidFill>
                  <a:srgbClr val="FF0000"/>
                </a:solidFill>
              </a:rPr>
              <a:t>SPEAKERS</a:t>
            </a:r>
            <a:r>
              <a:rPr lang="en-GB" sz="750" dirty="0"/>
              <a:t>, 250CD/M2, TILT, VGA, HDMI IN, DISPLAY PORT, PC AUDIO IN, HEADPHONE OUT, 3YW, BLACK </a:t>
            </a:r>
            <a:r>
              <a:rPr lang="en-US" sz="750" b="1" dirty="0" smtClean="0">
                <a:solidFill>
                  <a:srgbClr val="FF0000"/>
                </a:solidFill>
              </a:rPr>
              <a:t>€</a:t>
            </a:r>
            <a:r>
              <a:rPr lang="el-GR" sz="750" b="1" dirty="0" smtClean="0">
                <a:solidFill>
                  <a:srgbClr val="FF0000"/>
                </a:solidFill>
              </a:rPr>
              <a:t>109</a:t>
            </a:r>
            <a:endParaRPr lang="en-US" sz="750" dirty="0">
              <a:solidFill>
                <a:srgbClr val="FF0000"/>
              </a:solidFill>
            </a:endParaRPr>
          </a:p>
        </p:txBody>
      </p:sp>
      <p:pic>
        <p:nvPicPr>
          <p:cNvPr id="9" name="Picture 8"/>
          <p:cNvPicPr>
            <a:picLocks noChangeAspect="1"/>
          </p:cNvPicPr>
          <p:nvPr/>
        </p:nvPicPr>
        <p:blipFill rotWithShape="1">
          <a:blip r:embed="rId8" cstate="print">
            <a:extLst>
              <a:ext uri="{28A0092B-C50C-407E-A947-70E740481C1C}">
                <a14:useLocalDpi xmlns:a14="http://schemas.microsoft.com/office/drawing/2010/main" val="0"/>
              </a:ext>
            </a:extLst>
          </a:blip>
          <a:srcRect l="20044" t="12590" r="20264" b="10088"/>
          <a:stretch/>
        </p:blipFill>
        <p:spPr>
          <a:xfrm>
            <a:off x="3762192" y="2415516"/>
            <a:ext cx="1180438" cy="940526"/>
          </a:xfrm>
          <a:prstGeom prst="rect">
            <a:avLst/>
          </a:prstGeom>
        </p:spPr>
      </p:pic>
      <p:sp>
        <p:nvSpPr>
          <p:cNvPr id="56" name="Rectangle 55"/>
          <p:cNvSpPr/>
          <p:nvPr/>
        </p:nvSpPr>
        <p:spPr>
          <a:xfrm>
            <a:off x="3530293" y="3463425"/>
            <a:ext cx="1562037" cy="784830"/>
          </a:xfrm>
          <a:prstGeom prst="rect">
            <a:avLst/>
          </a:prstGeom>
        </p:spPr>
        <p:txBody>
          <a:bodyPr wrap="square">
            <a:spAutoFit/>
          </a:bodyPr>
          <a:lstStyle/>
          <a:p>
            <a:pPr lvl="0" algn="ctr"/>
            <a:r>
              <a:rPr lang="en-US" sz="750" b="1" dirty="0"/>
              <a:t>275E1S/00 </a:t>
            </a:r>
            <a:r>
              <a:rPr lang="en-GB" sz="750" b="1" dirty="0"/>
              <a:t>PHILIPS MONITOR 27'', BUSINESS</a:t>
            </a:r>
            <a:r>
              <a:rPr lang="en-GB" sz="750" dirty="0"/>
              <a:t>, CLASS E, IPS, FHD, 2560 x 1440, 75Hz, 4MS, </a:t>
            </a:r>
            <a:r>
              <a:rPr lang="en-GB" sz="750" b="1" dirty="0">
                <a:solidFill>
                  <a:srgbClr val="FF0000"/>
                </a:solidFill>
              </a:rPr>
              <a:t>SPEAKERS</a:t>
            </a:r>
            <a:r>
              <a:rPr lang="en-GB" sz="750" dirty="0"/>
              <a:t>, 300CD/M2, TILT, VGA, HDMI IN, DVI-D, DP, HEADPHONE OUT,3YW, BLACK </a:t>
            </a:r>
            <a:r>
              <a:rPr lang="en-US" sz="750" b="1" dirty="0">
                <a:solidFill>
                  <a:srgbClr val="FF0000"/>
                </a:solidFill>
              </a:rPr>
              <a:t>€</a:t>
            </a:r>
            <a:r>
              <a:rPr lang="en-GB" sz="750" b="1" dirty="0" smtClean="0">
                <a:solidFill>
                  <a:srgbClr val="FF0000"/>
                </a:solidFill>
              </a:rPr>
              <a:t>177</a:t>
            </a:r>
            <a:endParaRPr lang="en-US" sz="750" dirty="0">
              <a:solidFill>
                <a:srgbClr val="FF0000"/>
              </a:solidFill>
            </a:endParaRPr>
          </a:p>
        </p:txBody>
      </p:sp>
      <p:pic>
        <p:nvPicPr>
          <p:cNvPr id="18" name="Picture 17"/>
          <p:cNvPicPr>
            <a:picLocks noChangeAspect="1"/>
          </p:cNvPicPr>
          <p:nvPr/>
        </p:nvPicPr>
        <p:blipFill rotWithShape="1">
          <a:blip r:embed="rId9" cstate="print">
            <a:extLst>
              <a:ext uri="{28A0092B-C50C-407E-A947-70E740481C1C}">
                <a14:useLocalDpi xmlns:a14="http://schemas.microsoft.com/office/drawing/2010/main" val="0"/>
              </a:ext>
            </a:extLst>
          </a:blip>
          <a:srcRect l="20483" t="15448" r="20528" b="14520"/>
          <a:stretch/>
        </p:blipFill>
        <p:spPr>
          <a:xfrm>
            <a:off x="5336979" y="2408180"/>
            <a:ext cx="1202466" cy="878104"/>
          </a:xfrm>
          <a:prstGeom prst="rect">
            <a:avLst/>
          </a:prstGeom>
        </p:spPr>
      </p:pic>
      <p:sp>
        <p:nvSpPr>
          <p:cNvPr id="70" name="Rectangle 69"/>
          <p:cNvSpPr/>
          <p:nvPr/>
        </p:nvSpPr>
        <p:spPr>
          <a:xfrm>
            <a:off x="511386" y="5407271"/>
            <a:ext cx="1682117" cy="784830"/>
          </a:xfrm>
          <a:prstGeom prst="rect">
            <a:avLst/>
          </a:prstGeom>
        </p:spPr>
        <p:txBody>
          <a:bodyPr wrap="square">
            <a:spAutoFit/>
          </a:bodyPr>
          <a:lstStyle/>
          <a:p>
            <a:pPr lvl="0" algn="ctr"/>
            <a:r>
              <a:rPr lang="en-US" sz="750" b="1" dirty="0"/>
              <a:t>27M2C5200W/00 PHILIPS MONITOR 27'', CURVED, GAMING</a:t>
            </a:r>
            <a:r>
              <a:rPr lang="en-US" sz="750" dirty="0"/>
              <a:t>, EVNIA, </a:t>
            </a:r>
            <a:r>
              <a:rPr lang="el-GR" sz="750" dirty="0"/>
              <a:t>Ε, </a:t>
            </a:r>
            <a:r>
              <a:rPr lang="en-US" sz="750" dirty="0"/>
              <a:t>VA, FHD 1920 X 1080, </a:t>
            </a:r>
            <a:r>
              <a:rPr lang="en-US" sz="750" b="1" dirty="0">
                <a:solidFill>
                  <a:srgbClr val="FF0000"/>
                </a:solidFill>
              </a:rPr>
              <a:t>280Hz</a:t>
            </a:r>
            <a:r>
              <a:rPr lang="en-US" sz="750" dirty="0"/>
              <a:t>, 1MS, 300CD/M2</a:t>
            </a:r>
            <a:r>
              <a:rPr lang="en-US" sz="750" dirty="0">
                <a:solidFill>
                  <a:srgbClr val="FF0000"/>
                </a:solidFill>
              </a:rPr>
              <a:t>, TILT, SWIVEL, HEIGHT ADJUSTABLE</a:t>
            </a:r>
            <a:r>
              <a:rPr lang="en-US" sz="750" dirty="0"/>
              <a:t>, HDMI X2, DISPLAY PORT X1, 3YW, DARK SLATE </a:t>
            </a:r>
            <a:r>
              <a:rPr lang="en-US" sz="750" b="1" dirty="0" smtClean="0">
                <a:solidFill>
                  <a:srgbClr val="FF0000"/>
                </a:solidFill>
              </a:rPr>
              <a:t>€</a:t>
            </a:r>
            <a:r>
              <a:rPr lang="en-GB" sz="750" b="1" dirty="0" smtClean="0">
                <a:solidFill>
                  <a:srgbClr val="FF0000"/>
                </a:solidFill>
              </a:rPr>
              <a:t>199</a:t>
            </a:r>
            <a:endParaRPr lang="en-US" sz="750" dirty="0">
              <a:solidFill>
                <a:srgbClr val="FF0000"/>
              </a:solidFill>
            </a:endParaRPr>
          </a:p>
        </p:txBody>
      </p:sp>
      <p:pic>
        <p:nvPicPr>
          <p:cNvPr id="19" name="Picture 18"/>
          <p:cNvPicPr>
            <a:picLocks noChangeAspect="1"/>
          </p:cNvPicPr>
          <p:nvPr/>
        </p:nvPicPr>
        <p:blipFill rotWithShape="1">
          <a:blip r:embed="rId10" cstate="print">
            <a:extLst>
              <a:ext uri="{28A0092B-C50C-407E-A947-70E740481C1C}">
                <a14:useLocalDpi xmlns:a14="http://schemas.microsoft.com/office/drawing/2010/main" val="0"/>
              </a:ext>
            </a:extLst>
          </a:blip>
          <a:srcRect l="6530" t="11667" r="6939" b="12143"/>
          <a:stretch/>
        </p:blipFill>
        <p:spPr>
          <a:xfrm>
            <a:off x="872667" y="4472561"/>
            <a:ext cx="1277822" cy="964394"/>
          </a:xfrm>
          <a:prstGeom prst="rect">
            <a:avLst/>
          </a:prstGeom>
        </p:spPr>
      </p:pic>
      <p:sp>
        <p:nvSpPr>
          <p:cNvPr id="71" name="Rectangle 70"/>
          <p:cNvSpPr/>
          <p:nvPr/>
        </p:nvSpPr>
        <p:spPr>
          <a:xfrm>
            <a:off x="5169392" y="3389809"/>
            <a:ext cx="1562037" cy="784830"/>
          </a:xfrm>
          <a:prstGeom prst="rect">
            <a:avLst/>
          </a:prstGeom>
        </p:spPr>
        <p:txBody>
          <a:bodyPr wrap="square">
            <a:spAutoFit/>
          </a:bodyPr>
          <a:lstStyle/>
          <a:p>
            <a:pPr lvl="0" algn="ctr"/>
            <a:r>
              <a:rPr lang="en-US" sz="750" b="1" dirty="0"/>
              <a:t>27E1N5500LA/00 PHILIPS MONITOR 27'',BUSINESS, </a:t>
            </a:r>
            <a:r>
              <a:rPr lang="en-US" sz="750" dirty="0"/>
              <a:t>E, VA, QHD 2560X1440, 75Hz, 4MS, </a:t>
            </a:r>
            <a:r>
              <a:rPr lang="en-US" sz="750" b="1" dirty="0">
                <a:solidFill>
                  <a:srgbClr val="FF0000"/>
                </a:solidFill>
              </a:rPr>
              <a:t>SPEAKERS</a:t>
            </a:r>
            <a:r>
              <a:rPr lang="en-US" sz="750" dirty="0"/>
              <a:t>, 300CD/M2, VESA, </a:t>
            </a:r>
            <a:r>
              <a:rPr lang="en-US" sz="750" dirty="0">
                <a:solidFill>
                  <a:srgbClr val="FF0000"/>
                </a:solidFill>
              </a:rPr>
              <a:t>TILT, HEIGHT ADJUSTABLE, PIVOT</a:t>
            </a:r>
            <a:r>
              <a:rPr lang="en-US" sz="750" dirty="0"/>
              <a:t>, HDMI X 2, DP, 3YW, BLACK </a:t>
            </a:r>
            <a:r>
              <a:rPr lang="en-US" sz="750" b="1" dirty="0">
                <a:solidFill>
                  <a:srgbClr val="FF0000"/>
                </a:solidFill>
              </a:rPr>
              <a:t>€</a:t>
            </a:r>
            <a:r>
              <a:rPr lang="en-GB" sz="750" b="1" dirty="0" smtClean="0">
                <a:solidFill>
                  <a:srgbClr val="FF0000"/>
                </a:solidFill>
              </a:rPr>
              <a:t>183</a:t>
            </a:r>
            <a:endParaRPr lang="en-US" sz="750" dirty="0">
              <a:solidFill>
                <a:srgbClr val="FF0000"/>
              </a:solidFill>
            </a:endParaRPr>
          </a:p>
        </p:txBody>
      </p:sp>
      <p:pic>
        <p:nvPicPr>
          <p:cNvPr id="21" name="Picture 20"/>
          <p:cNvPicPr>
            <a:picLocks noChangeAspect="1"/>
          </p:cNvPicPr>
          <p:nvPr/>
        </p:nvPicPr>
        <p:blipFill rotWithShape="1">
          <a:blip r:embed="rId11" cstate="print">
            <a:extLst>
              <a:ext uri="{28A0092B-C50C-407E-A947-70E740481C1C}">
                <a14:useLocalDpi xmlns:a14="http://schemas.microsoft.com/office/drawing/2010/main" val="0"/>
              </a:ext>
            </a:extLst>
          </a:blip>
          <a:srcRect l="2032" t="21968" r="2477" b="21905"/>
          <a:stretch/>
        </p:blipFill>
        <p:spPr>
          <a:xfrm>
            <a:off x="2656061" y="4449465"/>
            <a:ext cx="1719367" cy="1010585"/>
          </a:xfrm>
          <a:prstGeom prst="rect">
            <a:avLst/>
          </a:prstGeom>
        </p:spPr>
      </p:pic>
      <p:sp>
        <p:nvSpPr>
          <p:cNvPr id="73" name="TextBox 72"/>
          <p:cNvSpPr txBox="1"/>
          <p:nvPr/>
        </p:nvSpPr>
        <p:spPr>
          <a:xfrm>
            <a:off x="2215049" y="5437315"/>
            <a:ext cx="2528748" cy="669414"/>
          </a:xfrm>
          <a:prstGeom prst="rect">
            <a:avLst/>
          </a:prstGeom>
          <a:noFill/>
        </p:spPr>
        <p:txBody>
          <a:bodyPr wrap="square" rtlCol="0">
            <a:spAutoFit/>
          </a:bodyPr>
          <a:lstStyle/>
          <a:p>
            <a:pPr lvl="0" algn="ctr"/>
            <a:r>
              <a:rPr lang="en-US" sz="750" b="1" dirty="0"/>
              <a:t>34M2C8600/00 PHILIPS MONITOR 34'', EVNIA, GAMING</a:t>
            </a:r>
            <a:r>
              <a:rPr lang="en-US" sz="750" dirty="0"/>
              <a:t>, CURVED, CUR QD OLED, G, 3440x1440, 175 Hz, 0.03 MS, 32:9, G-SYNC, AMD FREESYNC™ TECHNOLOGY-PREMIUM PRO, </a:t>
            </a:r>
            <a:r>
              <a:rPr lang="en-US" sz="750" b="1" dirty="0">
                <a:solidFill>
                  <a:srgbClr val="FF0000"/>
                </a:solidFill>
              </a:rPr>
              <a:t>SPEAKERS, HEIGHT ADJUSTABLE</a:t>
            </a:r>
            <a:r>
              <a:rPr lang="en-US" sz="750" dirty="0"/>
              <a:t>, </a:t>
            </a:r>
            <a:r>
              <a:rPr lang="en-US" sz="750" b="1" dirty="0">
                <a:solidFill>
                  <a:srgbClr val="FF0000"/>
                </a:solidFill>
              </a:rPr>
              <a:t>SWIVEL, TILT, </a:t>
            </a:r>
            <a:r>
              <a:rPr lang="en-US" sz="750" dirty="0"/>
              <a:t>HDMI X 2, DP X 1, USB-C, USB HUB, WHITE, 3YW </a:t>
            </a:r>
            <a:r>
              <a:rPr lang="en-US" sz="750" b="1" dirty="0" smtClean="0">
                <a:solidFill>
                  <a:srgbClr val="FF0000"/>
                </a:solidFill>
              </a:rPr>
              <a:t>€</a:t>
            </a:r>
            <a:r>
              <a:rPr lang="en-GB" sz="750" b="1" dirty="0" smtClean="0">
                <a:solidFill>
                  <a:srgbClr val="FF0000"/>
                </a:solidFill>
              </a:rPr>
              <a:t>899</a:t>
            </a:r>
            <a:endParaRPr lang="en-US" sz="750" dirty="0">
              <a:solidFill>
                <a:srgbClr val="FF0000"/>
              </a:solidFill>
            </a:endParaRPr>
          </a:p>
        </p:txBody>
      </p:sp>
      <p:sp>
        <p:nvSpPr>
          <p:cNvPr id="4" name="Rectangle 3">
            <a:extLst>
              <a:ext uri="{FF2B5EF4-FFF2-40B4-BE49-F238E27FC236}">
                <a16:creationId xmlns="" xmlns:a16="http://schemas.microsoft.com/office/drawing/2014/main" id="{81C9CA30-8016-0832-1CFD-81304111E14C}"/>
              </a:ext>
            </a:extLst>
          </p:cNvPr>
          <p:cNvSpPr/>
          <p:nvPr/>
        </p:nvSpPr>
        <p:spPr>
          <a:xfrm>
            <a:off x="8711" y="638800"/>
            <a:ext cx="387381" cy="3715867"/>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BUS</a:t>
            </a:r>
          </a:p>
          <a:p>
            <a:pPr algn="ctr"/>
            <a:r>
              <a:rPr lang="en-US" sz="2000" b="1" dirty="0"/>
              <a:t>INESS</a:t>
            </a:r>
          </a:p>
        </p:txBody>
      </p:sp>
      <p:sp>
        <p:nvSpPr>
          <p:cNvPr id="16" name="Rectangle 15">
            <a:extLst>
              <a:ext uri="{FF2B5EF4-FFF2-40B4-BE49-F238E27FC236}">
                <a16:creationId xmlns="" xmlns:a16="http://schemas.microsoft.com/office/drawing/2014/main" id="{3FA216F2-0D15-DDBD-9D0C-5E03EF075354}"/>
              </a:ext>
            </a:extLst>
          </p:cNvPr>
          <p:cNvSpPr/>
          <p:nvPr/>
        </p:nvSpPr>
        <p:spPr>
          <a:xfrm>
            <a:off x="8710" y="4425396"/>
            <a:ext cx="387381" cy="1870289"/>
          </a:xfrm>
          <a:prstGeom prst="rect">
            <a:avLst/>
          </a:prstGeom>
          <a:solidFill>
            <a:srgbClr val="9469B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GAMING</a:t>
            </a:r>
          </a:p>
        </p:txBody>
      </p:sp>
      <p:pic>
        <p:nvPicPr>
          <p:cNvPr id="17" name="Picture 16">
            <a:extLst>
              <a:ext uri="{FF2B5EF4-FFF2-40B4-BE49-F238E27FC236}">
                <a16:creationId xmlns="" xmlns:a16="http://schemas.microsoft.com/office/drawing/2014/main" id="{4DFD7E6C-3DA2-B74C-2B59-29A10284D6F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98" t="17587" r="8193" b="16319"/>
          <a:stretch/>
        </p:blipFill>
        <p:spPr>
          <a:xfrm>
            <a:off x="2269450" y="2406395"/>
            <a:ext cx="1033630" cy="813216"/>
          </a:xfrm>
          <a:prstGeom prst="rect">
            <a:avLst/>
          </a:prstGeom>
        </p:spPr>
      </p:pic>
      <p:pic>
        <p:nvPicPr>
          <p:cNvPr id="25" name="Picture 24"/>
          <p:cNvPicPr>
            <a:picLocks noChangeAspect="1"/>
          </p:cNvPicPr>
          <p:nvPr/>
        </p:nvPicPr>
        <p:blipFill rotWithShape="1">
          <a:blip r:embed="rId12" cstate="print">
            <a:extLst>
              <a:ext uri="{28A0092B-C50C-407E-A947-70E740481C1C}">
                <a14:useLocalDpi xmlns:a14="http://schemas.microsoft.com/office/drawing/2010/main" val="0"/>
              </a:ext>
            </a:extLst>
          </a:blip>
          <a:srcRect l="27861" t="13318" r="27944" b="13851"/>
          <a:stretch/>
        </p:blipFill>
        <p:spPr>
          <a:xfrm>
            <a:off x="544838" y="680067"/>
            <a:ext cx="1058748" cy="824215"/>
          </a:xfrm>
          <a:prstGeom prst="rect">
            <a:avLst/>
          </a:prstGeom>
        </p:spPr>
      </p:pic>
      <p:sp>
        <p:nvSpPr>
          <p:cNvPr id="48" name="TextBox 47"/>
          <p:cNvSpPr txBox="1"/>
          <p:nvPr/>
        </p:nvSpPr>
        <p:spPr>
          <a:xfrm>
            <a:off x="360160" y="1578414"/>
            <a:ext cx="1316284" cy="784830"/>
          </a:xfrm>
          <a:prstGeom prst="rect">
            <a:avLst/>
          </a:prstGeom>
          <a:noFill/>
        </p:spPr>
        <p:txBody>
          <a:bodyPr wrap="square" rtlCol="0">
            <a:spAutoFit/>
          </a:bodyPr>
          <a:lstStyle/>
          <a:p>
            <a:pPr lvl="0" algn="ctr"/>
            <a:r>
              <a:rPr lang="en-US" sz="750" b="1" dirty="0" smtClean="0"/>
              <a:t>24E2N1100LB/00 PHILIPS </a:t>
            </a:r>
            <a:r>
              <a:rPr lang="en-US" sz="750" b="1" dirty="0"/>
              <a:t>MONITOR 23.8'', BUSINESS</a:t>
            </a:r>
            <a:r>
              <a:rPr lang="en-US" sz="750" dirty="0"/>
              <a:t>, E, VA, FHD 1920 X 1080, 100Hz, 1MS, 250CD/M2, TILT, VGA, HDMI IN, 3YW, </a:t>
            </a:r>
            <a:r>
              <a:rPr lang="en-US" sz="750" dirty="0" smtClean="0"/>
              <a:t>BLACK </a:t>
            </a:r>
            <a:r>
              <a:rPr lang="en-US" sz="750" b="1" dirty="0" smtClean="0">
                <a:solidFill>
                  <a:srgbClr val="FF0000"/>
                </a:solidFill>
              </a:rPr>
              <a:t>€</a:t>
            </a:r>
            <a:r>
              <a:rPr lang="el-GR" sz="750" b="1" dirty="0" smtClean="0">
                <a:solidFill>
                  <a:srgbClr val="FF0000"/>
                </a:solidFill>
              </a:rPr>
              <a:t>97</a:t>
            </a:r>
            <a:endParaRPr lang="en-US" sz="750" dirty="0">
              <a:solidFill>
                <a:srgbClr val="FF0000"/>
              </a:solidFill>
            </a:endParaRPr>
          </a:p>
        </p:txBody>
      </p:sp>
      <p:pic>
        <p:nvPicPr>
          <p:cNvPr id="27" name="Picture 26"/>
          <p:cNvPicPr>
            <a:picLocks noChangeAspect="1"/>
          </p:cNvPicPr>
          <p:nvPr/>
        </p:nvPicPr>
        <p:blipFill rotWithShape="1">
          <a:blip r:embed="rId13" cstate="print">
            <a:extLst>
              <a:ext uri="{28A0092B-C50C-407E-A947-70E740481C1C}">
                <a14:useLocalDpi xmlns:a14="http://schemas.microsoft.com/office/drawing/2010/main" val="0"/>
              </a:ext>
            </a:extLst>
          </a:blip>
          <a:srcRect l="4687" t="15758" r="4404" b="10545"/>
          <a:stretch/>
        </p:blipFill>
        <p:spPr>
          <a:xfrm>
            <a:off x="4628629" y="672418"/>
            <a:ext cx="1019312" cy="826322"/>
          </a:xfrm>
          <a:prstGeom prst="rect">
            <a:avLst/>
          </a:prstGeom>
        </p:spPr>
      </p:pic>
      <p:pic>
        <p:nvPicPr>
          <p:cNvPr id="50" name="Picture 49"/>
          <p:cNvPicPr>
            <a:picLocks noChangeAspect="1"/>
          </p:cNvPicPr>
          <p:nvPr/>
        </p:nvPicPr>
        <p:blipFill rotWithShape="1">
          <a:blip r:embed="rId4" cstate="print">
            <a:extLst>
              <a:ext uri="{28A0092B-C50C-407E-A947-70E740481C1C}">
                <a14:useLocalDpi xmlns:a14="http://schemas.microsoft.com/office/drawing/2010/main" val="0"/>
              </a:ext>
            </a:extLst>
          </a:blip>
          <a:srcRect l="7798" t="17587" r="8193" b="16319"/>
          <a:stretch/>
        </p:blipFill>
        <p:spPr>
          <a:xfrm>
            <a:off x="5969751" y="647824"/>
            <a:ext cx="1079181" cy="849054"/>
          </a:xfrm>
          <a:prstGeom prst="rect">
            <a:avLst/>
          </a:prstGeom>
        </p:spPr>
      </p:pic>
      <p:pic>
        <p:nvPicPr>
          <p:cNvPr id="55" name="Picture 54"/>
          <p:cNvPicPr>
            <a:picLocks noChangeAspect="1"/>
          </p:cNvPicPr>
          <p:nvPr/>
        </p:nvPicPr>
        <p:blipFill rotWithShape="1">
          <a:blip r:embed="rId14" cstate="print">
            <a:extLst>
              <a:ext uri="{28A0092B-C50C-407E-A947-70E740481C1C}">
                <a14:useLocalDpi xmlns:a14="http://schemas.microsoft.com/office/drawing/2010/main" val="0"/>
              </a:ext>
            </a:extLst>
          </a:blip>
          <a:srcRect l="4687" t="15758" r="4404" b="10545"/>
          <a:stretch/>
        </p:blipFill>
        <p:spPr>
          <a:xfrm>
            <a:off x="8690790" y="652842"/>
            <a:ext cx="1062809" cy="861584"/>
          </a:xfrm>
          <a:prstGeom prst="rect">
            <a:avLst/>
          </a:prstGeom>
        </p:spPr>
      </p:pic>
      <p:pic>
        <p:nvPicPr>
          <p:cNvPr id="57" name="Picture 56"/>
          <p:cNvPicPr>
            <a:picLocks noChangeAspect="1"/>
          </p:cNvPicPr>
          <p:nvPr/>
        </p:nvPicPr>
        <p:blipFill rotWithShape="1">
          <a:blip r:embed="rId2" cstate="print">
            <a:extLst>
              <a:ext uri="{28A0092B-C50C-407E-A947-70E740481C1C}">
                <a14:useLocalDpi xmlns:a14="http://schemas.microsoft.com/office/drawing/2010/main" val="0"/>
              </a:ext>
            </a:extLst>
          </a:blip>
          <a:srcRect l="6223" t="16508" r="6667" b="14286"/>
          <a:stretch/>
        </p:blipFill>
        <p:spPr>
          <a:xfrm>
            <a:off x="6970041" y="2437310"/>
            <a:ext cx="1126700" cy="895118"/>
          </a:xfrm>
          <a:prstGeom prst="rect">
            <a:avLst/>
          </a:prstGeom>
        </p:spPr>
      </p:pic>
      <p:pic>
        <p:nvPicPr>
          <p:cNvPr id="28" name="Picture 27"/>
          <p:cNvPicPr>
            <a:picLocks noChangeAspect="1"/>
          </p:cNvPicPr>
          <p:nvPr/>
        </p:nvPicPr>
        <p:blipFill rotWithShape="1">
          <a:blip r:embed="rId15" cstate="print">
            <a:extLst>
              <a:ext uri="{28A0092B-C50C-407E-A947-70E740481C1C}">
                <a14:useLocalDpi xmlns:a14="http://schemas.microsoft.com/office/drawing/2010/main" val="0"/>
              </a:ext>
            </a:extLst>
          </a:blip>
          <a:srcRect l="3151" t="30546" r="2788" b="31555"/>
          <a:stretch/>
        </p:blipFill>
        <p:spPr>
          <a:xfrm>
            <a:off x="4902270" y="4478106"/>
            <a:ext cx="2149908" cy="866244"/>
          </a:xfrm>
          <a:prstGeom prst="rect">
            <a:avLst/>
          </a:prstGeom>
        </p:spPr>
      </p:pic>
      <p:pic>
        <p:nvPicPr>
          <p:cNvPr id="59" name="Picture 58"/>
          <p:cNvPicPr>
            <a:picLocks noChangeAspect="1"/>
          </p:cNvPicPr>
          <p:nvPr/>
        </p:nvPicPr>
        <p:blipFill rotWithShape="1">
          <a:blip r:embed="rId15" cstate="print">
            <a:extLst>
              <a:ext uri="{28A0092B-C50C-407E-A947-70E740481C1C}">
                <a14:useLocalDpi xmlns:a14="http://schemas.microsoft.com/office/drawing/2010/main" val="0"/>
              </a:ext>
            </a:extLst>
          </a:blip>
          <a:srcRect l="3151" t="30546" r="2788" b="31555"/>
          <a:stretch/>
        </p:blipFill>
        <p:spPr>
          <a:xfrm>
            <a:off x="7432414" y="4460295"/>
            <a:ext cx="2149908" cy="866244"/>
          </a:xfrm>
          <a:prstGeom prst="rect">
            <a:avLst/>
          </a:prstGeom>
        </p:spPr>
      </p:pic>
      <p:sp>
        <p:nvSpPr>
          <p:cNvPr id="60" name="TextBox 59"/>
          <p:cNvSpPr txBox="1"/>
          <p:nvPr/>
        </p:nvSpPr>
        <p:spPr>
          <a:xfrm>
            <a:off x="4422081" y="1618697"/>
            <a:ext cx="1375981" cy="784830"/>
          </a:xfrm>
          <a:prstGeom prst="rect">
            <a:avLst/>
          </a:prstGeom>
          <a:noFill/>
        </p:spPr>
        <p:txBody>
          <a:bodyPr wrap="square" rtlCol="0">
            <a:spAutoFit/>
          </a:bodyPr>
          <a:lstStyle/>
          <a:p>
            <a:pPr lvl="0" algn="ctr"/>
            <a:r>
              <a:rPr lang="en-US" sz="750" b="1" dirty="0" smtClean="0"/>
              <a:t>241V8AW/00 </a:t>
            </a:r>
            <a:r>
              <a:rPr lang="en-GB" sz="750" b="1" dirty="0" smtClean="0"/>
              <a:t>PHILIPS </a:t>
            </a:r>
            <a:r>
              <a:rPr lang="en-GB" sz="750" b="1" dirty="0"/>
              <a:t>MONITOR 23.8'', BUSINESS</a:t>
            </a:r>
            <a:r>
              <a:rPr lang="en-GB" sz="750" dirty="0"/>
              <a:t>, E, IPS, FHD 1920 X 1080, 75Hz, 4MS, </a:t>
            </a:r>
            <a:r>
              <a:rPr lang="en-GB" sz="750" b="1" dirty="0">
                <a:solidFill>
                  <a:srgbClr val="FF0000"/>
                </a:solidFill>
              </a:rPr>
              <a:t>SPEAKERS</a:t>
            </a:r>
            <a:r>
              <a:rPr lang="en-GB" sz="750" dirty="0"/>
              <a:t>, 250CD/M2, TILT, VGA, HDMI, 3YW, </a:t>
            </a:r>
            <a:r>
              <a:rPr lang="en-GB" sz="750" dirty="0" smtClean="0"/>
              <a:t>WHITE </a:t>
            </a:r>
            <a:r>
              <a:rPr lang="en-US" sz="750" b="1" dirty="0" smtClean="0">
                <a:solidFill>
                  <a:srgbClr val="FF0000"/>
                </a:solidFill>
              </a:rPr>
              <a:t>€</a:t>
            </a:r>
            <a:r>
              <a:rPr lang="el-GR" sz="750" b="1" dirty="0" smtClean="0">
                <a:solidFill>
                  <a:srgbClr val="FF0000"/>
                </a:solidFill>
              </a:rPr>
              <a:t>113</a:t>
            </a:r>
            <a:endParaRPr lang="en-US" sz="750" dirty="0">
              <a:solidFill>
                <a:srgbClr val="FF0000"/>
              </a:solidFill>
            </a:endParaRPr>
          </a:p>
        </p:txBody>
      </p:sp>
      <p:sp>
        <p:nvSpPr>
          <p:cNvPr id="64" name="TextBox 63"/>
          <p:cNvSpPr txBox="1"/>
          <p:nvPr/>
        </p:nvSpPr>
        <p:spPr>
          <a:xfrm>
            <a:off x="5751747" y="1625419"/>
            <a:ext cx="1462933" cy="784830"/>
          </a:xfrm>
          <a:prstGeom prst="rect">
            <a:avLst/>
          </a:prstGeom>
          <a:noFill/>
        </p:spPr>
        <p:txBody>
          <a:bodyPr wrap="square" rtlCol="0">
            <a:spAutoFit/>
          </a:bodyPr>
          <a:lstStyle/>
          <a:p>
            <a:pPr lvl="0" algn="ctr"/>
            <a:r>
              <a:rPr lang="en-US" sz="750" b="1" dirty="0" smtClean="0"/>
              <a:t>27E1N1100A/00 </a:t>
            </a:r>
            <a:r>
              <a:rPr lang="en-GB" sz="750" b="1" dirty="0" smtClean="0"/>
              <a:t>PHILIPS </a:t>
            </a:r>
            <a:r>
              <a:rPr lang="en-GB" sz="750" b="1" dirty="0"/>
              <a:t>MONITOR 27'',BUSINESS, </a:t>
            </a:r>
            <a:r>
              <a:rPr lang="en-GB" sz="750" dirty="0"/>
              <a:t>E, IPS, FHD 1920 X 1080, 100Hz, 1MS,</a:t>
            </a:r>
            <a:r>
              <a:rPr lang="en-GB" sz="750" b="1" dirty="0"/>
              <a:t> </a:t>
            </a:r>
            <a:r>
              <a:rPr lang="en-GB" sz="750" b="1" dirty="0">
                <a:solidFill>
                  <a:srgbClr val="FF0000"/>
                </a:solidFill>
              </a:rPr>
              <a:t>SPEAKERS</a:t>
            </a:r>
            <a:r>
              <a:rPr lang="en-GB" sz="750" b="1" dirty="0"/>
              <a:t>, </a:t>
            </a:r>
            <a:r>
              <a:rPr lang="en-GB" sz="750" dirty="0"/>
              <a:t>250CD/M2, VESA, TILT, HDMI X 1, VGA 3YW, </a:t>
            </a:r>
            <a:r>
              <a:rPr lang="en-GB" sz="750" dirty="0" smtClean="0"/>
              <a:t>BLACK</a:t>
            </a:r>
            <a:r>
              <a:rPr lang="en-GB" sz="750" b="1" dirty="0" smtClean="0"/>
              <a:t> </a:t>
            </a:r>
            <a:r>
              <a:rPr lang="en-US" sz="750" b="1" dirty="0" smtClean="0">
                <a:solidFill>
                  <a:srgbClr val="FF0000"/>
                </a:solidFill>
              </a:rPr>
              <a:t>€</a:t>
            </a:r>
            <a:r>
              <a:rPr lang="en-GB" sz="750" b="1" dirty="0" smtClean="0">
                <a:solidFill>
                  <a:srgbClr val="FF0000"/>
                </a:solidFill>
              </a:rPr>
              <a:t>127</a:t>
            </a:r>
            <a:endParaRPr lang="en-US" sz="750" dirty="0">
              <a:solidFill>
                <a:srgbClr val="FF0000"/>
              </a:solidFill>
            </a:endParaRPr>
          </a:p>
        </p:txBody>
      </p:sp>
      <p:sp>
        <p:nvSpPr>
          <p:cNvPr id="65" name="TextBox 64"/>
          <p:cNvSpPr txBox="1"/>
          <p:nvPr/>
        </p:nvSpPr>
        <p:spPr>
          <a:xfrm>
            <a:off x="8478901" y="1574574"/>
            <a:ext cx="1462933" cy="784830"/>
          </a:xfrm>
          <a:prstGeom prst="rect">
            <a:avLst/>
          </a:prstGeom>
          <a:noFill/>
        </p:spPr>
        <p:txBody>
          <a:bodyPr wrap="square" rtlCol="0">
            <a:spAutoFit/>
          </a:bodyPr>
          <a:lstStyle/>
          <a:p>
            <a:pPr lvl="0" algn="ctr"/>
            <a:r>
              <a:rPr lang="en-US" sz="750" b="1" dirty="0" smtClean="0"/>
              <a:t>271V8AW/00 </a:t>
            </a:r>
            <a:r>
              <a:rPr lang="en-GB" sz="750" b="1" dirty="0"/>
              <a:t>PHILIPS MONITOR 27'', BUSINESS, </a:t>
            </a:r>
            <a:r>
              <a:rPr lang="en-GB" sz="750" dirty="0"/>
              <a:t>CLASS E, IPS, FHD, 1920 X 1080, 75Hz, 4MS, </a:t>
            </a:r>
            <a:r>
              <a:rPr lang="en-GB" sz="750" b="1" dirty="0">
                <a:solidFill>
                  <a:srgbClr val="FF0000"/>
                </a:solidFill>
              </a:rPr>
              <a:t>SPEAKERS</a:t>
            </a:r>
            <a:r>
              <a:rPr lang="en-GB" sz="750" dirty="0"/>
              <a:t>, 250CD/M2, TILT, VGA, HDMI IN, 3YW, </a:t>
            </a:r>
            <a:r>
              <a:rPr lang="en-GB" sz="750" dirty="0" smtClean="0"/>
              <a:t>WHITE </a:t>
            </a:r>
            <a:r>
              <a:rPr lang="en-US" sz="750" b="1" dirty="0" smtClean="0">
                <a:solidFill>
                  <a:srgbClr val="FF0000"/>
                </a:solidFill>
              </a:rPr>
              <a:t>€</a:t>
            </a:r>
            <a:r>
              <a:rPr lang="en-US" sz="750" b="1" dirty="0" smtClean="0">
                <a:solidFill>
                  <a:srgbClr val="FF0000"/>
                </a:solidFill>
              </a:rPr>
              <a:t>137</a:t>
            </a:r>
            <a:endParaRPr lang="en-US" sz="750" dirty="0">
              <a:solidFill>
                <a:srgbClr val="FF0000"/>
              </a:solidFill>
            </a:endParaRPr>
          </a:p>
        </p:txBody>
      </p:sp>
      <p:sp>
        <p:nvSpPr>
          <p:cNvPr id="66" name="Rectangle 65"/>
          <p:cNvSpPr/>
          <p:nvPr/>
        </p:nvSpPr>
        <p:spPr>
          <a:xfrm>
            <a:off x="6689815" y="3376706"/>
            <a:ext cx="1562037" cy="1015663"/>
          </a:xfrm>
          <a:prstGeom prst="rect">
            <a:avLst/>
          </a:prstGeom>
        </p:spPr>
        <p:txBody>
          <a:bodyPr wrap="square">
            <a:spAutoFit/>
          </a:bodyPr>
          <a:lstStyle/>
          <a:p>
            <a:pPr lvl="0" algn="ctr"/>
            <a:r>
              <a:rPr lang="en-US" sz="750" b="1" dirty="0" smtClean="0"/>
              <a:t>272S1AE/00 </a:t>
            </a:r>
            <a:r>
              <a:rPr lang="en-US" sz="750" b="1" dirty="0"/>
              <a:t>PHILIPS MONITOR 27'', BUSINESS, </a:t>
            </a:r>
            <a:r>
              <a:rPr lang="en-US" sz="750" dirty="0"/>
              <a:t>CLASS E, IPS, FHD, 1920 X 1080, 75Hz, 4MS, </a:t>
            </a:r>
            <a:r>
              <a:rPr lang="en-US" sz="750" b="1" dirty="0">
                <a:solidFill>
                  <a:srgbClr val="FF0000"/>
                </a:solidFill>
              </a:rPr>
              <a:t>SPEAKERS</a:t>
            </a:r>
            <a:r>
              <a:rPr lang="en-US" sz="750" dirty="0"/>
              <a:t>, 300CD/M2, TILT, PIVOT, SWIVEL, HEIGHT ADJUSTABLE, VGA, HDMI IN, DVI-D, DP, HEADPHONE OUT,3YW, </a:t>
            </a:r>
            <a:r>
              <a:rPr lang="en-US" sz="750" dirty="0" smtClean="0"/>
              <a:t>BLACK </a:t>
            </a:r>
            <a:r>
              <a:rPr lang="en-US" sz="750" b="1" dirty="0" smtClean="0">
                <a:solidFill>
                  <a:srgbClr val="FF0000"/>
                </a:solidFill>
              </a:rPr>
              <a:t>€</a:t>
            </a:r>
            <a:r>
              <a:rPr lang="en-GB" sz="750" b="1" dirty="0" smtClean="0">
                <a:solidFill>
                  <a:srgbClr val="FF0000"/>
                </a:solidFill>
              </a:rPr>
              <a:t>189</a:t>
            </a:r>
            <a:endParaRPr lang="en-US" sz="750" dirty="0">
              <a:solidFill>
                <a:srgbClr val="FF0000"/>
              </a:solidFill>
            </a:endParaRPr>
          </a:p>
        </p:txBody>
      </p:sp>
      <p:sp>
        <p:nvSpPr>
          <p:cNvPr id="67" name="TextBox 66"/>
          <p:cNvSpPr txBox="1"/>
          <p:nvPr/>
        </p:nvSpPr>
        <p:spPr>
          <a:xfrm>
            <a:off x="4628628" y="5415535"/>
            <a:ext cx="2448013" cy="669414"/>
          </a:xfrm>
          <a:prstGeom prst="rect">
            <a:avLst/>
          </a:prstGeom>
          <a:noFill/>
        </p:spPr>
        <p:txBody>
          <a:bodyPr wrap="square" rtlCol="0">
            <a:spAutoFit/>
          </a:bodyPr>
          <a:lstStyle/>
          <a:p>
            <a:pPr lvl="0" algn="ctr"/>
            <a:r>
              <a:rPr lang="en-US" sz="750" b="1" dirty="0"/>
              <a:t>49M2C8900L/00 PHILIPS MONITOR 49'', EVNIA, GAMING, </a:t>
            </a:r>
            <a:r>
              <a:rPr lang="en-US" sz="750" dirty="0"/>
              <a:t>CURVED, CUR QD OLED, G, 5120X1440, 144 Hz, 0.03 MS, 32:9, G-SYNC, AMD FREESYNC™ TECHNOLOGY-PREMIUM PRO, </a:t>
            </a:r>
            <a:r>
              <a:rPr lang="en-US" sz="750" b="1" dirty="0">
                <a:solidFill>
                  <a:srgbClr val="FF0000"/>
                </a:solidFill>
              </a:rPr>
              <a:t>SPEAKERS, HEIGHT ADJUSTABLE, SWIVEL, TILT</a:t>
            </a:r>
            <a:r>
              <a:rPr lang="en-US" sz="750" dirty="0"/>
              <a:t>, HDMI X 2, DP X 1, USB-C, USB HUB, WHITE, 3YW </a:t>
            </a:r>
            <a:r>
              <a:rPr lang="en-US" sz="750" b="1" dirty="0" smtClean="0">
                <a:solidFill>
                  <a:srgbClr val="FF0000"/>
                </a:solidFill>
              </a:rPr>
              <a:t>€</a:t>
            </a:r>
            <a:r>
              <a:rPr lang="en-GB" sz="750" b="1" dirty="0" smtClean="0">
                <a:solidFill>
                  <a:srgbClr val="FF0000"/>
                </a:solidFill>
              </a:rPr>
              <a:t>999</a:t>
            </a:r>
            <a:endParaRPr lang="en-US" sz="750" dirty="0">
              <a:solidFill>
                <a:srgbClr val="FF0000"/>
              </a:solidFill>
            </a:endParaRPr>
          </a:p>
        </p:txBody>
      </p:sp>
      <p:sp>
        <p:nvSpPr>
          <p:cNvPr id="74" name="TextBox 73"/>
          <p:cNvSpPr txBox="1"/>
          <p:nvPr/>
        </p:nvSpPr>
        <p:spPr>
          <a:xfrm>
            <a:off x="7048932" y="5436955"/>
            <a:ext cx="2528748" cy="669414"/>
          </a:xfrm>
          <a:prstGeom prst="rect">
            <a:avLst/>
          </a:prstGeom>
          <a:noFill/>
        </p:spPr>
        <p:txBody>
          <a:bodyPr wrap="square" rtlCol="0">
            <a:spAutoFit/>
          </a:bodyPr>
          <a:lstStyle/>
          <a:p>
            <a:pPr lvl="0" algn="ctr"/>
            <a:r>
              <a:rPr lang="en-US" sz="750" b="1" dirty="0" smtClean="0"/>
              <a:t>49M2C8900/00 </a:t>
            </a:r>
            <a:r>
              <a:rPr lang="en-US" sz="750" b="1" dirty="0"/>
              <a:t>PHILIPS MONITOR 49'', EVNIA, GAMING, </a:t>
            </a:r>
            <a:r>
              <a:rPr lang="en-US" sz="750" dirty="0"/>
              <a:t>CURVED, CUR QD OLED, G, 5120X1440, </a:t>
            </a:r>
            <a:r>
              <a:rPr lang="en-US" sz="750" b="1" dirty="0">
                <a:solidFill>
                  <a:srgbClr val="FF0000"/>
                </a:solidFill>
              </a:rPr>
              <a:t>240 Hz</a:t>
            </a:r>
            <a:r>
              <a:rPr lang="en-US" sz="750" dirty="0"/>
              <a:t>, 0.03 MS, 32:9, G-SYNC, AMD FREESYNC™ TECHNOLOGY-PREMIUM PRO</a:t>
            </a:r>
            <a:r>
              <a:rPr lang="en-US" sz="750" b="1" dirty="0">
                <a:solidFill>
                  <a:srgbClr val="FF0000"/>
                </a:solidFill>
              </a:rPr>
              <a:t>, SPEAKERS, HEIGHT ADJUSTABLE, SWIVEL, TILT</a:t>
            </a:r>
            <a:r>
              <a:rPr lang="en-US" sz="750" dirty="0"/>
              <a:t>, HDMI X 2, DP X 1, USB-C, USB HUB, WHITE, 3YW </a:t>
            </a:r>
            <a:r>
              <a:rPr lang="en-US" sz="750" b="1" dirty="0" smtClean="0">
                <a:solidFill>
                  <a:srgbClr val="FF0000"/>
                </a:solidFill>
              </a:rPr>
              <a:t>€</a:t>
            </a:r>
            <a:r>
              <a:rPr lang="en-GB" sz="750" b="1" dirty="0" smtClean="0">
                <a:solidFill>
                  <a:srgbClr val="FF0000"/>
                </a:solidFill>
              </a:rPr>
              <a:t>1289</a:t>
            </a:r>
            <a:endParaRPr lang="en-US" sz="750" dirty="0">
              <a:solidFill>
                <a:srgbClr val="FF0000"/>
              </a:solidFill>
            </a:endParaRPr>
          </a:p>
        </p:txBody>
      </p:sp>
      <p:sp>
        <p:nvSpPr>
          <p:cNvPr id="47" name="Rectangle 46"/>
          <p:cNvSpPr/>
          <p:nvPr/>
        </p:nvSpPr>
        <p:spPr>
          <a:xfrm>
            <a:off x="5999175" y="6365449"/>
            <a:ext cx="1625822" cy="292388"/>
          </a:xfrm>
          <a:prstGeom prst="rect">
            <a:avLst/>
          </a:prstGeom>
        </p:spPr>
        <p:txBody>
          <a:bodyPr wrap="square">
            <a:spAutoFit/>
          </a:bodyPr>
          <a:lstStyle/>
          <a:p>
            <a:pPr algn="ctr"/>
            <a:r>
              <a:rPr lang="en-US" sz="650" dirty="0">
                <a:cs typeface="Calibri" pitchFamily="34" charset="0"/>
              </a:rPr>
              <a:t>Call now on</a:t>
            </a:r>
            <a:r>
              <a:rPr lang="en-US" sz="650" dirty="0" smtClean="0">
                <a:cs typeface="Calibri" pitchFamily="34" charset="0"/>
              </a:rPr>
              <a:t>:</a:t>
            </a:r>
            <a:endParaRPr lang="en-US" sz="650" dirty="0">
              <a:cs typeface="Calibri" pitchFamily="34" charset="0"/>
            </a:endParaRPr>
          </a:p>
          <a:p>
            <a:pPr algn="ctr"/>
            <a:r>
              <a:rPr lang="en-US" sz="650" dirty="0">
                <a:cs typeface="Calibri" pitchFamily="34" charset="0"/>
              </a:rPr>
              <a:t>Mail on</a:t>
            </a:r>
            <a:r>
              <a:rPr lang="en-US" sz="650" dirty="0" smtClean="0">
                <a:cs typeface="Calibri" pitchFamily="34" charset="0"/>
              </a:rPr>
              <a:t>:</a:t>
            </a:r>
            <a:endParaRPr lang="en-US" sz="650" dirty="0">
              <a:cs typeface="Calibri" pitchFamily="34" charset="0"/>
            </a:endParaRPr>
          </a:p>
        </p:txBody>
      </p:sp>
      <p:sp>
        <p:nvSpPr>
          <p:cNvPr id="49" name="Rectangle 48"/>
          <p:cNvSpPr/>
          <p:nvPr/>
        </p:nvSpPr>
        <p:spPr>
          <a:xfrm>
            <a:off x="8913" y="6288639"/>
            <a:ext cx="3642199" cy="592470"/>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50" dirty="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50" dirty="0">
                <a:cs typeface="Calibri" pitchFamily="34" charset="0"/>
              </a:rPr>
              <a:t>Products' warranty is the warranty given by the manufacturer.</a:t>
            </a:r>
            <a:r>
              <a:rPr lang="en-GB" sz="650" dirty="0">
                <a:cs typeface="Calibri" pitchFamily="34" charset="0"/>
              </a:rPr>
              <a:t>  VAT is </a:t>
            </a:r>
            <a:r>
              <a:rPr lang="en-GB" sz="650" dirty="0" smtClean="0">
                <a:cs typeface="Calibri" pitchFamily="34" charset="0"/>
              </a:rPr>
              <a:t>included</a:t>
            </a:r>
            <a:endParaRPr lang="en-GB" sz="650" dirty="0">
              <a:cs typeface="Calibri" pitchFamily="34" charset="0"/>
            </a:endParaRPr>
          </a:p>
        </p:txBody>
      </p:sp>
    </p:spTree>
    <p:extLst>
      <p:ext uri="{BB962C8B-B14F-4D97-AF65-F5344CB8AC3E}">
        <p14:creationId xmlns:p14="http://schemas.microsoft.com/office/powerpoint/2010/main" val="35797986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21235</TotalTime>
  <Words>896</Words>
  <Application>Microsoft Office PowerPoint</Application>
  <PresentationFormat>A4 Paper (210x297 mm)</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George Georgiou</cp:lastModifiedBy>
  <cp:revision>3264</cp:revision>
  <cp:lastPrinted>2025-02-20T07:31:42Z</cp:lastPrinted>
  <dcterms:created xsi:type="dcterms:W3CDTF">2015-12-18T09:11:23Z</dcterms:created>
  <dcterms:modified xsi:type="dcterms:W3CDTF">2025-07-03T14:11:14Z</dcterms:modified>
</cp:coreProperties>
</file>