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2621"/>
    <a:srgbClr val="F08F86"/>
    <a:srgbClr val="DA28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017" autoAdjust="0"/>
  </p:normalViewPr>
  <p:slideViewPr>
    <p:cSldViewPr snapToGrid="0">
      <p:cViewPr varScale="1">
        <p:scale>
          <a:sx n="98" d="100"/>
          <a:sy n="98" d="100"/>
        </p:scale>
        <p:origin x="19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69ADA2A-DD5F-4489-8A38-6B2D08A1876C}" type="datetimeFigureOut">
              <a:rPr lang="en-US" smtClean="0"/>
              <a:t>7/22/2025</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60DE8EF-F17F-407B-8482-730C674FC245}" type="slidenum">
              <a:rPr lang="en-US" smtClean="0"/>
              <a:t>‹#›</a:t>
            </a:fld>
            <a:endParaRPr lang="en-US"/>
          </a:p>
        </p:txBody>
      </p:sp>
    </p:spTree>
    <p:extLst>
      <p:ext uri="{BB962C8B-B14F-4D97-AF65-F5344CB8AC3E}">
        <p14:creationId xmlns:p14="http://schemas.microsoft.com/office/powerpoint/2010/main" val="2952443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0DE8EF-F17F-407B-8482-730C674FC245}" type="slidenum">
              <a:rPr lang="en-US" smtClean="0"/>
              <a:t>1</a:t>
            </a:fld>
            <a:endParaRPr lang="en-US"/>
          </a:p>
        </p:txBody>
      </p:sp>
    </p:spTree>
    <p:extLst>
      <p:ext uri="{BB962C8B-B14F-4D97-AF65-F5344CB8AC3E}">
        <p14:creationId xmlns:p14="http://schemas.microsoft.com/office/powerpoint/2010/main" val="272588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30609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4356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926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44406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5045D3-85A7-4E14-9AFB-31A76BE09A9E}"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796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5045D3-85A7-4E14-9AFB-31A76BE09A9E}"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4370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5045D3-85A7-4E14-9AFB-31A76BE09A9E}" type="datetimeFigureOut">
              <a:rPr lang="en-US" smtClean="0"/>
              <a:t>7/22/2025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93023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5045D3-85A7-4E14-9AFB-31A76BE09A9E}" type="datetimeFigureOut">
              <a:rPr lang="en-US" smtClean="0"/>
              <a:t>7/22/2025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152531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045D3-85A7-4E14-9AFB-31A76BE09A9E}" type="datetimeFigureOut">
              <a:rPr lang="en-US" smtClean="0"/>
              <a:t>7/22/2025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51659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72913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01170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045D3-85A7-4E14-9AFB-31A76BE09A9E}" type="datetimeFigureOut">
              <a:rPr lang="en-US" smtClean="0"/>
              <a:t>7/22/2025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E2188-5B85-44ED-8CE8-F3AD28E7BF67}" type="slidenum">
              <a:rPr lang="en-US" smtClean="0"/>
              <a:t>‹#›</a:t>
            </a:fld>
            <a:endParaRPr lang="en-US"/>
          </a:p>
        </p:txBody>
      </p:sp>
    </p:spTree>
    <p:extLst>
      <p:ext uri="{BB962C8B-B14F-4D97-AF65-F5344CB8AC3E}">
        <p14:creationId xmlns:p14="http://schemas.microsoft.com/office/powerpoint/2010/main" val="3176678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0" y="5184261"/>
            <a:ext cx="9117764" cy="106940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0" y="2452421"/>
            <a:ext cx="9134278" cy="106940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p:nvSpPr>
        <p:spPr>
          <a:xfrm>
            <a:off x="6754929" y="488971"/>
            <a:ext cx="2382848" cy="5764698"/>
          </a:xfrm>
          <a:prstGeom prst="rect">
            <a:avLst/>
          </a:prstGeom>
          <a:solidFill>
            <a:schemeClr val="bg1">
              <a:lumMod val="8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 name="Picture 8" descr="Zamrzivač horizontalni BE1-300RL BE1-300RL | VOX Electronics"/>
          <p:cNvPicPr>
            <a:picLocks noChangeAspect="1" noChangeArrowheads="1"/>
          </p:cNvPicPr>
          <p:nvPr/>
        </p:nvPicPr>
        <p:blipFill rotWithShape="1">
          <a:blip r:embed="rId3">
            <a:extLst>
              <a:ext uri="{28A0092B-C50C-407E-A947-70E740481C1C}">
                <a14:useLocalDpi xmlns:a14="http://schemas.microsoft.com/office/drawing/2010/main" val="0"/>
              </a:ext>
            </a:extLst>
          </a:blip>
          <a:srcRect b="10786"/>
          <a:stretch/>
        </p:blipFill>
        <p:spPr bwMode="auto">
          <a:xfrm>
            <a:off x="5007786" y="3605126"/>
            <a:ext cx="1680823" cy="1499531"/>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p:cNvSpPr/>
          <p:nvPr/>
        </p:nvSpPr>
        <p:spPr>
          <a:xfrm>
            <a:off x="6983608" y="9581433"/>
            <a:ext cx="5042469" cy="342545"/>
          </a:xfrm>
          <a:prstGeom prst="rect">
            <a:avLst/>
          </a:prstGeom>
          <a:solidFill>
            <a:schemeClr val="accent1">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1113350" y="-6553"/>
            <a:ext cx="8030650" cy="505452"/>
          </a:xfrm>
          <a:prstGeom prst="rect">
            <a:avLst/>
          </a:prstGeom>
          <a:solidFill>
            <a:srgbClr val="1571A1"/>
          </a:solidFill>
        </p:spPr>
        <p:txBody>
          <a:bodyPr wrap="square" rtlCol="0">
            <a:noAutofit/>
          </a:bodyPr>
          <a:lstStyle/>
          <a:p>
            <a:pPr algn="ctr"/>
            <a:endParaRPr lang="en-US" dirty="0">
              <a:solidFill>
                <a:schemeClr val="bg1"/>
              </a:solidFill>
            </a:endParaRPr>
          </a:p>
        </p:txBody>
      </p:sp>
      <p:pic>
        <p:nvPicPr>
          <p:cNvPr id="45" name="Picture 44"/>
          <p:cNvPicPr>
            <a:picLocks noChangeAspect="1"/>
          </p:cNvPicPr>
          <p:nvPr/>
        </p:nvPicPr>
        <p:blipFill rotWithShape="1">
          <a:blip r:embed="rId4">
            <a:extLst>
              <a:ext uri="{28A0092B-C50C-407E-A947-70E740481C1C}">
                <a14:useLocalDpi xmlns:a14="http://schemas.microsoft.com/office/drawing/2010/main" val="0"/>
              </a:ext>
            </a:extLst>
          </a:blip>
          <a:srcRect l="32261" t="2286" r="32700" b="2385"/>
          <a:stretch/>
        </p:blipFill>
        <p:spPr>
          <a:xfrm>
            <a:off x="2074186" y="492997"/>
            <a:ext cx="704851" cy="1917701"/>
          </a:xfrm>
          <a:prstGeom prst="rect">
            <a:avLst/>
          </a:prstGeom>
        </p:spPr>
      </p:pic>
      <p:pic>
        <p:nvPicPr>
          <p:cNvPr id="110" name="Picture 109"/>
          <p:cNvPicPr>
            <a:picLocks noChangeAspect="1"/>
          </p:cNvPicPr>
          <p:nvPr/>
        </p:nvPicPr>
        <p:blipFill rotWithShape="1">
          <a:blip r:embed="rId5" cstate="print">
            <a:extLst>
              <a:ext uri="{28A0092B-C50C-407E-A947-70E740481C1C}">
                <a14:useLocalDpi xmlns:a14="http://schemas.microsoft.com/office/drawing/2010/main" val="0"/>
              </a:ext>
            </a:extLst>
          </a:blip>
          <a:srcRect l="5244" t="9658" r="4566" b="8682"/>
          <a:stretch/>
        </p:blipFill>
        <p:spPr>
          <a:xfrm>
            <a:off x="430748" y="3848486"/>
            <a:ext cx="1365251" cy="1236133"/>
          </a:xfrm>
          <a:prstGeom prst="rect">
            <a:avLst/>
          </a:prstGeom>
        </p:spPr>
      </p:pic>
      <p:sp>
        <p:nvSpPr>
          <p:cNvPr id="14" name="Rectangle 13"/>
          <p:cNvSpPr/>
          <p:nvPr/>
        </p:nvSpPr>
        <p:spPr>
          <a:xfrm>
            <a:off x="141800" y="37234"/>
            <a:ext cx="8927869" cy="461665"/>
          </a:xfrm>
          <a:prstGeom prst="rect">
            <a:avLst/>
          </a:prstGeom>
        </p:spPr>
        <p:txBody>
          <a:bodyPr wrap="square">
            <a:spAutoFit/>
          </a:bodyPr>
          <a:lstStyle/>
          <a:p>
            <a:pPr algn="ctr"/>
            <a:r>
              <a:rPr lang="en-US" sz="2400" b="1" dirty="0" smtClean="0">
                <a:solidFill>
                  <a:schemeClr val="bg1"/>
                </a:solidFill>
              </a:rPr>
              <a:t>FREEZERS</a:t>
            </a:r>
            <a:endParaRPr lang="en-US" sz="1350" b="1" dirty="0">
              <a:solidFill>
                <a:schemeClr val="bg1"/>
              </a:solidFill>
            </a:endParaRPr>
          </a:p>
        </p:txBody>
      </p:sp>
      <p:sp>
        <p:nvSpPr>
          <p:cNvPr id="91" name="TextBox 90"/>
          <p:cNvSpPr txBox="1"/>
          <p:nvPr/>
        </p:nvSpPr>
        <p:spPr>
          <a:xfrm>
            <a:off x="7675124" y="109863"/>
            <a:ext cx="1416032" cy="219291"/>
          </a:xfrm>
          <a:prstGeom prst="rect">
            <a:avLst/>
          </a:prstGeom>
          <a:noFill/>
        </p:spPr>
        <p:txBody>
          <a:bodyPr wrap="square" rtlCol="0">
            <a:spAutoFit/>
          </a:bodyPr>
          <a:lstStyle/>
          <a:p>
            <a:r>
              <a:rPr lang="en-GB" sz="825" b="1" dirty="0" smtClean="0">
                <a:solidFill>
                  <a:schemeClr val="bg1"/>
                </a:solidFill>
              </a:rPr>
              <a:t>Retail </a:t>
            </a:r>
            <a:r>
              <a:rPr lang="en-GB" sz="825" b="1" smtClean="0">
                <a:solidFill>
                  <a:schemeClr val="bg1"/>
                </a:solidFill>
              </a:rPr>
              <a:t>File </a:t>
            </a:r>
            <a:r>
              <a:rPr lang="en-GB" sz="825" b="1" smtClean="0">
                <a:solidFill>
                  <a:schemeClr val="bg1"/>
                </a:solidFill>
              </a:rPr>
              <a:t>August</a:t>
            </a:r>
            <a:r>
              <a:rPr lang="en-GB" sz="825" b="1" smtClean="0">
                <a:solidFill>
                  <a:schemeClr val="bg1"/>
                </a:solidFill>
              </a:rPr>
              <a:t> </a:t>
            </a:r>
            <a:r>
              <a:rPr lang="en-GB" sz="825" b="1" dirty="0" smtClean="0">
                <a:solidFill>
                  <a:schemeClr val="bg1"/>
                </a:solidFill>
              </a:rPr>
              <a:t>2025</a:t>
            </a:r>
            <a:endParaRPr lang="en-US" sz="825" b="1" dirty="0">
              <a:solidFill>
                <a:schemeClr val="bg1"/>
              </a:solidFill>
            </a:endParaRPr>
          </a:p>
        </p:txBody>
      </p:sp>
      <p:sp>
        <p:nvSpPr>
          <p:cNvPr id="92" name="Rectangle 91"/>
          <p:cNvSpPr/>
          <p:nvPr/>
        </p:nvSpPr>
        <p:spPr>
          <a:xfrm>
            <a:off x="3740566" y="2431850"/>
            <a:ext cx="1505296" cy="1092607"/>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3715IXE</a:t>
            </a:r>
          </a:p>
          <a:p>
            <a:pPr fontAlgn="ctr"/>
            <a:r>
              <a:rPr lang="en-US" sz="800" dirty="0" smtClean="0"/>
              <a:t>VERTICAL</a:t>
            </a:r>
            <a:r>
              <a:rPr lang="en-US" sz="800" dirty="0"/>
              <a:t>, </a:t>
            </a:r>
            <a:r>
              <a:rPr lang="en-US" sz="800" b="1" dirty="0"/>
              <a:t>1-DOOR</a:t>
            </a:r>
            <a:r>
              <a:rPr lang="en-US" sz="800" dirty="0"/>
              <a:t>, E, NO FROST, 280L, 311KWH, 41DB, GAS R600A, 7 DRAWERS, DISPLAY, FAST, ANTIBACTERIAL PROTECTION, </a:t>
            </a:r>
            <a:r>
              <a:rPr lang="en-US" sz="800" dirty="0" err="1"/>
              <a:t>WxHxD</a:t>
            </a:r>
            <a:r>
              <a:rPr lang="en-US" sz="800" dirty="0"/>
              <a:t> 0.60x1.86x0.65, INOX </a:t>
            </a:r>
            <a:endParaRPr lang="en-US" sz="800" dirty="0" smtClean="0"/>
          </a:p>
          <a:p>
            <a:pPr fontAlgn="ctr"/>
            <a:r>
              <a:rPr lang="en-US" sz="900" b="1" dirty="0" smtClean="0">
                <a:solidFill>
                  <a:schemeClr val="accent1">
                    <a:lumMod val="75000"/>
                  </a:schemeClr>
                </a:solidFill>
              </a:rPr>
              <a:t>RRP €699.00</a:t>
            </a:r>
            <a:endParaRPr lang="en-US" sz="900" b="1" dirty="0">
              <a:solidFill>
                <a:schemeClr val="accent1">
                  <a:lumMod val="75000"/>
                </a:schemeClr>
              </a:solidFill>
            </a:endParaRPr>
          </a:p>
        </p:txBody>
      </p:sp>
      <p:sp>
        <p:nvSpPr>
          <p:cNvPr id="95" name="Rectangle 94"/>
          <p:cNvSpPr/>
          <p:nvPr/>
        </p:nvSpPr>
        <p:spPr>
          <a:xfrm>
            <a:off x="1824015" y="2429923"/>
            <a:ext cx="1623194" cy="1092607"/>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3710E</a:t>
            </a:r>
          </a:p>
          <a:p>
            <a:pPr fontAlgn="ctr"/>
            <a:r>
              <a:rPr lang="en-US" sz="800" dirty="0"/>
              <a:t>VOX FREEZER VF 3710E, VERTICAL, 1-DOOR, E, NO FROST, 280L, 328KWH, 42DB, GAS R600A, 7 DRAWERS, DISPLAY, ICE TRAY, ANTIBACTERIAL PROTECTION, WHITE, </a:t>
            </a:r>
            <a:r>
              <a:rPr lang="en-US" sz="800" dirty="0" err="1"/>
              <a:t>WxHxD</a:t>
            </a:r>
            <a:r>
              <a:rPr lang="en-US" sz="800" dirty="0"/>
              <a:t> </a:t>
            </a:r>
            <a:r>
              <a:rPr lang="en-US" sz="800" dirty="0" smtClean="0"/>
              <a:t>0.60x1.86x0.65</a:t>
            </a:r>
          </a:p>
          <a:p>
            <a:pPr fontAlgn="ctr"/>
            <a:r>
              <a:rPr lang="en-US" sz="900" b="1" dirty="0" smtClean="0">
                <a:solidFill>
                  <a:schemeClr val="accent1">
                    <a:lumMod val="75000"/>
                  </a:schemeClr>
                </a:solidFill>
              </a:rPr>
              <a:t>RRP €639.00</a:t>
            </a:r>
            <a:endParaRPr lang="en-US" sz="900" b="1" dirty="0">
              <a:solidFill>
                <a:schemeClr val="accent1">
                  <a:lumMod val="75000"/>
                </a:schemeClr>
              </a:solidFill>
            </a:endParaRPr>
          </a:p>
        </p:txBody>
      </p:sp>
      <p:sp>
        <p:nvSpPr>
          <p:cNvPr id="106" name="Rectangle 105"/>
          <p:cNvSpPr/>
          <p:nvPr/>
        </p:nvSpPr>
        <p:spPr>
          <a:xfrm>
            <a:off x="406284" y="5216364"/>
            <a:ext cx="1617345" cy="1092607"/>
          </a:xfrm>
          <a:prstGeom prst="rect">
            <a:avLst/>
          </a:prstGeom>
        </p:spPr>
        <p:txBody>
          <a:bodyPr wrap="square">
            <a:spAutoFit/>
          </a:bodyPr>
          <a:lstStyle/>
          <a:p>
            <a:pPr fontAlgn="ctr"/>
            <a:r>
              <a:rPr lang="en-US" sz="800" b="1" u="sng" dirty="0" smtClean="0">
                <a:solidFill>
                  <a:schemeClr val="accent1">
                    <a:lumMod val="75000"/>
                  </a:schemeClr>
                </a:solidFill>
              </a:rPr>
              <a:t>BE1-200RLE </a:t>
            </a:r>
          </a:p>
          <a:p>
            <a:pPr fontAlgn="ctr"/>
            <a:r>
              <a:rPr lang="en-US" sz="800" b="1" dirty="0" smtClean="0"/>
              <a:t>E, </a:t>
            </a:r>
            <a:r>
              <a:rPr lang="en-US" sz="800" b="1" dirty="0"/>
              <a:t>198L, </a:t>
            </a:r>
            <a:r>
              <a:rPr lang="en-US" sz="800" dirty="0"/>
              <a:t>MECHANICAL CONTROL WITH THERMOSTAT, 250KWH, 6 TEMPERATURES, -15°C, 40DB,1 BASKET, INTERIOR LED LIGHT, </a:t>
            </a:r>
            <a:r>
              <a:rPr lang="en-US" sz="800" dirty="0" err="1"/>
              <a:t>HxWxD</a:t>
            </a:r>
            <a:r>
              <a:rPr lang="en-US" sz="800" dirty="0"/>
              <a:t> 0.91x0.85x0.56, </a:t>
            </a:r>
            <a:r>
              <a:rPr lang="en-US" sz="800" dirty="0" smtClean="0"/>
              <a:t>WHITE</a:t>
            </a:r>
          </a:p>
          <a:p>
            <a:pPr fontAlgn="ctr"/>
            <a:r>
              <a:rPr lang="en-US" sz="900" b="1" dirty="0" smtClean="0">
                <a:solidFill>
                  <a:schemeClr val="accent1">
                    <a:lumMod val="75000"/>
                  </a:schemeClr>
                </a:solidFill>
              </a:rPr>
              <a:t>RRP €289.00</a:t>
            </a:r>
            <a:endParaRPr lang="en-US" sz="900" b="1" dirty="0">
              <a:solidFill>
                <a:schemeClr val="accent1">
                  <a:lumMod val="75000"/>
                </a:schemeClr>
              </a:solidFill>
            </a:endParaRPr>
          </a:p>
          <a:p>
            <a:pPr fontAlgn="ctr"/>
            <a:endParaRPr lang="en-US" sz="800" dirty="0">
              <a:solidFill>
                <a:schemeClr val="accent1">
                  <a:lumMod val="75000"/>
                </a:schemeClr>
              </a:solidFill>
            </a:endParaRPr>
          </a:p>
        </p:txBody>
      </p:sp>
      <p:pic>
        <p:nvPicPr>
          <p:cNvPr id="1032" name="Picture 8" descr="VOX VF3715IXE Vertikalni zamrzivač cena karakteristike komentari - BCGroup"/>
          <p:cNvPicPr>
            <a:picLocks noChangeAspect="1" noChangeArrowheads="1"/>
          </p:cNvPicPr>
          <p:nvPr/>
        </p:nvPicPr>
        <p:blipFill rotWithShape="1">
          <a:blip r:embed="rId6">
            <a:extLst>
              <a:ext uri="{28A0092B-C50C-407E-A947-70E740481C1C}">
                <a14:useLocalDpi xmlns:a14="http://schemas.microsoft.com/office/drawing/2010/main" val="0"/>
              </a:ext>
            </a:extLst>
          </a:blip>
          <a:srcRect l="37051" t="3598" r="36690" b="4188"/>
          <a:stretch/>
        </p:blipFill>
        <p:spPr bwMode="auto">
          <a:xfrm>
            <a:off x="3891913" y="508906"/>
            <a:ext cx="722795" cy="19204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740" y="35639"/>
            <a:ext cx="971550" cy="539032"/>
          </a:xfrm>
          <a:prstGeom prst="rect">
            <a:avLst/>
          </a:prstGeom>
        </p:spPr>
      </p:pic>
      <p:sp>
        <p:nvSpPr>
          <p:cNvPr id="30" name="TextBox 29"/>
          <p:cNvSpPr txBox="1"/>
          <p:nvPr/>
        </p:nvSpPr>
        <p:spPr>
          <a:xfrm>
            <a:off x="8913" y="6293582"/>
            <a:ext cx="9135087" cy="64030"/>
          </a:xfrm>
          <a:prstGeom prst="rect">
            <a:avLst/>
          </a:prstGeom>
          <a:solidFill>
            <a:srgbClr val="04305D"/>
          </a:solidFill>
        </p:spPr>
        <p:txBody>
          <a:bodyPr wrap="square" rtlCol="0">
            <a:noAutofit/>
          </a:bodyPr>
          <a:lstStyle/>
          <a:p>
            <a:pPr algn="ctr"/>
            <a:endParaRPr lang="en-US" dirty="0">
              <a:solidFill>
                <a:schemeClr val="bg1"/>
              </a:solidFill>
            </a:endParaRPr>
          </a:p>
        </p:txBody>
      </p:sp>
      <p:pic>
        <p:nvPicPr>
          <p:cNvPr id="35"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59480" y="542316"/>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2283" y="564869"/>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63" y="3583731"/>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p:cNvSpPr/>
          <p:nvPr/>
        </p:nvSpPr>
        <p:spPr>
          <a:xfrm>
            <a:off x="2770000" y="5177719"/>
            <a:ext cx="1697190" cy="1107996"/>
          </a:xfrm>
          <a:prstGeom prst="rect">
            <a:avLst/>
          </a:prstGeom>
        </p:spPr>
        <p:txBody>
          <a:bodyPr wrap="square">
            <a:spAutoFit/>
          </a:bodyPr>
          <a:lstStyle/>
          <a:p>
            <a:pPr fontAlgn="ctr"/>
            <a:r>
              <a:rPr lang="en-US" sz="800" b="1" u="sng" dirty="0" smtClean="0">
                <a:solidFill>
                  <a:schemeClr val="accent1">
                    <a:lumMod val="75000"/>
                  </a:schemeClr>
                </a:solidFill>
              </a:rPr>
              <a:t>BE1-300RLE</a:t>
            </a:r>
          </a:p>
          <a:p>
            <a:pPr fontAlgn="ctr"/>
            <a:r>
              <a:rPr lang="en-US" sz="800" b="1" dirty="0"/>
              <a:t>VOX CHEST FREEZER BE1-300RLE, </a:t>
            </a:r>
            <a:r>
              <a:rPr lang="en-US" sz="800" b="1" dirty="0" smtClean="0"/>
              <a:t>E, </a:t>
            </a:r>
            <a:r>
              <a:rPr lang="en-US" sz="800" b="1" dirty="0"/>
              <a:t>287L, MECHANICAL CONTROL WITH THERMOSTAT, 285KWH, 6 TEMPERATURES, -15°C, 40DB,1 BASKET, INTERIOR LED LIGHT, </a:t>
            </a:r>
            <a:r>
              <a:rPr lang="en-US" sz="800" b="1" dirty="0" err="1"/>
              <a:t>HxWxD</a:t>
            </a:r>
            <a:r>
              <a:rPr lang="en-US" sz="800" b="1" dirty="0"/>
              <a:t> 1.09x0.85x0.62, </a:t>
            </a:r>
            <a:r>
              <a:rPr lang="en-US" sz="800" b="1" dirty="0" smtClean="0"/>
              <a:t>WHITE</a:t>
            </a:r>
          </a:p>
          <a:p>
            <a:pPr fontAlgn="ctr"/>
            <a:r>
              <a:rPr lang="en-US" sz="900" b="1" dirty="0" smtClean="0">
                <a:solidFill>
                  <a:schemeClr val="accent1">
                    <a:lumMod val="75000"/>
                  </a:schemeClr>
                </a:solidFill>
              </a:rPr>
              <a:t>RRP </a:t>
            </a:r>
            <a:r>
              <a:rPr lang="en-US" sz="900" b="1" dirty="0">
                <a:solidFill>
                  <a:schemeClr val="accent1">
                    <a:lumMod val="75000"/>
                  </a:schemeClr>
                </a:solidFill>
              </a:rPr>
              <a:t>€ </a:t>
            </a:r>
            <a:r>
              <a:rPr lang="en-US" sz="900" b="1" dirty="0" smtClean="0">
                <a:solidFill>
                  <a:schemeClr val="accent1">
                    <a:lumMod val="75000"/>
                  </a:schemeClr>
                </a:solidFill>
              </a:rPr>
              <a:t>389.00</a:t>
            </a:r>
            <a:endParaRPr lang="en-US" sz="900" b="1" dirty="0">
              <a:solidFill>
                <a:schemeClr val="accent1">
                  <a:lumMod val="75000"/>
                </a:schemeClr>
              </a:solidFill>
            </a:endParaRPr>
          </a:p>
        </p:txBody>
      </p:sp>
      <p:sp>
        <p:nvSpPr>
          <p:cNvPr id="54" name="Rectangle 53"/>
          <p:cNvSpPr/>
          <p:nvPr/>
        </p:nvSpPr>
        <p:spPr>
          <a:xfrm>
            <a:off x="158338" y="2454429"/>
            <a:ext cx="1528588" cy="846386"/>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1510E</a:t>
            </a:r>
          </a:p>
          <a:p>
            <a:pPr fontAlgn="ctr"/>
            <a:r>
              <a:rPr lang="en-US" sz="800" dirty="0"/>
              <a:t>VOX FREEZER,  VERTICAL, 1-DOOR, Energy </a:t>
            </a:r>
            <a:r>
              <a:rPr lang="en-US" sz="800" dirty="0" err="1"/>
              <a:t>Ef</a:t>
            </a:r>
            <a:r>
              <a:rPr lang="en-US" sz="800" dirty="0"/>
              <a:t>. E, DEFROST, 85Ltr NET, 175KWH, 41DB, </a:t>
            </a:r>
            <a:r>
              <a:rPr lang="en-US" sz="800" dirty="0" err="1"/>
              <a:t>WxHxD</a:t>
            </a:r>
            <a:r>
              <a:rPr lang="en-US" sz="800" dirty="0"/>
              <a:t> 0.54x 0.84 x0.62, </a:t>
            </a:r>
            <a:r>
              <a:rPr lang="en-US" sz="800" dirty="0" smtClean="0"/>
              <a:t>WHITE</a:t>
            </a:r>
          </a:p>
          <a:p>
            <a:pPr fontAlgn="ctr"/>
            <a:r>
              <a:rPr lang="en-US" sz="900" b="1" dirty="0" smtClean="0">
                <a:solidFill>
                  <a:schemeClr val="accent1">
                    <a:lumMod val="75000"/>
                  </a:schemeClr>
                </a:solidFill>
              </a:rPr>
              <a:t>RRP €239.00</a:t>
            </a:r>
            <a:endParaRPr lang="en-US" sz="900" b="1" dirty="0">
              <a:solidFill>
                <a:schemeClr val="accent1">
                  <a:lumMod val="75000"/>
                </a:schemeClr>
              </a:solidFill>
              <a:latin typeface="Tahoma" panose="020B0604030504040204" pitchFamily="34" charset="0"/>
            </a:endParaRPr>
          </a:p>
        </p:txBody>
      </p:sp>
      <p:pic>
        <p:nvPicPr>
          <p:cNvPr id="55"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947" y="532575"/>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71083" y="572665"/>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geomar.com.cy/wp-content/uploads/2024/12/1-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263897" y="935053"/>
            <a:ext cx="1475632" cy="14756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Zamrzivač horizontalni BE1-300RL BE1-300RL | VOX Electronics"/>
          <p:cNvPicPr>
            <a:picLocks noChangeAspect="1" noChangeArrowheads="1"/>
          </p:cNvPicPr>
          <p:nvPr/>
        </p:nvPicPr>
        <p:blipFill rotWithShape="1">
          <a:blip r:embed="rId3">
            <a:extLst>
              <a:ext uri="{28A0092B-C50C-407E-A947-70E740481C1C}">
                <a14:useLocalDpi xmlns:a14="http://schemas.microsoft.com/office/drawing/2010/main" val="0"/>
              </a:ext>
            </a:extLst>
          </a:blip>
          <a:srcRect b="10786"/>
          <a:stretch/>
        </p:blipFill>
        <p:spPr bwMode="auto">
          <a:xfrm>
            <a:off x="2671253" y="3581034"/>
            <a:ext cx="1680823" cy="1499531"/>
          </a:xfrm>
          <a:prstGeom prst="rect">
            <a:avLst/>
          </a:prstGeom>
          <a:noFill/>
          <a:extLst>
            <a:ext uri="{909E8E84-426E-40DD-AFC4-6F175D3DCCD1}">
              <a14:hiddenFill xmlns:a14="http://schemas.microsoft.com/office/drawing/2010/main">
                <a:solidFill>
                  <a:srgbClr val="FFFFFF"/>
                </a:solidFill>
              </a14:hiddenFill>
            </a:ext>
          </a:extLst>
        </p:spPr>
      </p:pic>
      <p:sp>
        <p:nvSpPr>
          <p:cNvPr id="58" name="Rectangle 57"/>
          <p:cNvSpPr/>
          <p:nvPr/>
        </p:nvSpPr>
        <p:spPr>
          <a:xfrm>
            <a:off x="5233208" y="2430066"/>
            <a:ext cx="1617345" cy="1092607"/>
          </a:xfrm>
          <a:prstGeom prst="rect">
            <a:avLst/>
          </a:prstGeom>
        </p:spPr>
        <p:txBody>
          <a:bodyPr wrap="square">
            <a:spAutoFit/>
          </a:bodyPr>
          <a:lstStyle/>
          <a:p>
            <a:pPr fontAlgn="ctr"/>
            <a:r>
              <a:rPr lang="en-US" sz="800" b="1" u="sng" dirty="0">
                <a:solidFill>
                  <a:schemeClr val="accent1">
                    <a:lumMod val="75000"/>
                  </a:schemeClr>
                </a:solidFill>
              </a:rPr>
              <a:t>VF 2400 </a:t>
            </a:r>
            <a:r>
              <a:rPr lang="en-US" sz="800" b="1" u="sng" dirty="0" smtClean="0">
                <a:solidFill>
                  <a:schemeClr val="accent1">
                    <a:lumMod val="75000"/>
                  </a:schemeClr>
                </a:solidFill>
              </a:rPr>
              <a:t>E</a:t>
            </a:r>
          </a:p>
          <a:p>
            <a:pPr fontAlgn="ctr"/>
            <a:r>
              <a:rPr lang="en-US" sz="800" b="1" dirty="0"/>
              <a:t>VOX FREEZER VF 2400, NO FROST, E , TOUCH PANEL, VERTICAL, 1-DOOR,5 DRAWERS, 161L, 207 KWH , </a:t>
            </a:r>
            <a:r>
              <a:rPr lang="en-US" sz="800" b="1" dirty="0" err="1"/>
              <a:t>HxWxD</a:t>
            </a:r>
            <a:r>
              <a:rPr lang="en-US" sz="800" b="1" dirty="0"/>
              <a:t> 143cm x 54 cm x 60cm , </a:t>
            </a:r>
            <a:r>
              <a:rPr lang="en-US" sz="800" b="1" dirty="0" smtClean="0"/>
              <a:t>WHITE</a:t>
            </a:r>
          </a:p>
          <a:p>
            <a:pPr fontAlgn="ctr"/>
            <a:r>
              <a:rPr lang="en-US" sz="900" b="1" dirty="0" smtClean="0">
                <a:solidFill>
                  <a:schemeClr val="accent1">
                    <a:lumMod val="75000"/>
                  </a:schemeClr>
                </a:solidFill>
              </a:rPr>
              <a:t>RRP €449.00</a:t>
            </a:r>
            <a:endParaRPr lang="en-US" sz="900" b="1" dirty="0">
              <a:solidFill>
                <a:schemeClr val="accent1">
                  <a:lumMod val="75000"/>
                </a:schemeClr>
              </a:solidFill>
            </a:endParaRPr>
          </a:p>
          <a:p>
            <a:pPr fontAlgn="ctr"/>
            <a:endParaRPr lang="en-US" sz="800" dirty="0">
              <a:solidFill>
                <a:schemeClr val="accent1">
                  <a:lumMod val="75000"/>
                </a:schemeClr>
              </a:solidFill>
            </a:endParaRPr>
          </a:p>
        </p:txBody>
      </p:sp>
      <p:pic>
        <p:nvPicPr>
          <p:cNvPr id="60" name="Picture 59"/>
          <p:cNvPicPr>
            <a:picLocks noChangeAspect="1"/>
          </p:cNvPicPr>
          <p:nvPr/>
        </p:nvPicPr>
        <p:blipFill rotWithShape="1">
          <a:blip r:embed="rId10">
            <a:extLst>
              <a:ext uri="{28A0092B-C50C-407E-A947-70E740481C1C}">
                <a14:useLocalDpi xmlns:a14="http://schemas.microsoft.com/office/drawing/2010/main" val="0"/>
              </a:ext>
            </a:extLst>
          </a:blip>
          <a:srcRect l="13961" r="14997"/>
          <a:stretch/>
        </p:blipFill>
        <p:spPr>
          <a:xfrm>
            <a:off x="494007" y="1162994"/>
            <a:ext cx="857250" cy="1198300"/>
          </a:xfrm>
          <a:prstGeom prst="rect">
            <a:avLst/>
          </a:prstGeom>
        </p:spPr>
      </p:pic>
      <p:pic>
        <p:nvPicPr>
          <p:cNvPr id="56"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73114" y="3589792"/>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p:cNvSpPr/>
          <p:nvPr/>
        </p:nvSpPr>
        <p:spPr>
          <a:xfrm>
            <a:off x="5012751" y="5217616"/>
            <a:ext cx="1697190" cy="1107996"/>
          </a:xfrm>
          <a:prstGeom prst="rect">
            <a:avLst/>
          </a:prstGeom>
        </p:spPr>
        <p:txBody>
          <a:bodyPr wrap="square">
            <a:spAutoFit/>
          </a:bodyPr>
          <a:lstStyle/>
          <a:p>
            <a:pPr fontAlgn="ctr"/>
            <a:r>
              <a:rPr lang="en-US" sz="800" b="1" u="sng" dirty="0" smtClean="0">
                <a:solidFill>
                  <a:schemeClr val="accent1">
                    <a:lumMod val="75000"/>
                  </a:schemeClr>
                </a:solidFill>
              </a:rPr>
              <a:t>BE1-400HLE</a:t>
            </a:r>
          </a:p>
          <a:p>
            <a:pPr fontAlgn="ctr"/>
            <a:r>
              <a:rPr lang="en-US" sz="800" b="1" dirty="0"/>
              <a:t>VOX CHEST FREEZER BE1-400HLE, E , 371L, ELECTRONIC CONTROL WITH THERMOSTAT, 318KWH, 6 TEMPERATURES, -15°C, 40DB, 1 BASKET, INTERIOR LED LIGHT, </a:t>
            </a:r>
            <a:r>
              <a:rPr lang="en-US" sz="800" b="1" dirty="0" err="1"/>
              <a:t>HxWxD</a:t>
            </a:r>
            <a:r>
              <a:rPr lang="en-US" sz="800" b="1" dirty="0"/>
              <a:t> 1.30x0.85x0.71, </a:t>
            </a:r>
            <a:r>
              <a:rPr lang="en-US" sz="800" b="1" dirty="0" smtClean="0"/>
              <a:t>WHITE</a:t>
            </a:r>
          </a:p>
          <a:p>
            <a:pPr fontAlgn="ctr"/>
            <a:r>
              <a:rPr lang="en-US" sz="900" b="1" dirty="0" smtClean="0">
                <a:solidFill>
                  <a:schemeClr val="accent1">
                    <a:lumMod val="75000"/>
                  </a:schemeClr>
                </a:solidFill>
              </a:rPr>
              <a:t>RRP </a:t>
            </a:r>
            <a:r>
              <a:rPr lang="en-US" sz="900" b="1" dirty="0">
                <a:solidFill>
                  <a:schemeClr val="accent1">
                    <a:lumMod val="75000"/>
                  </a:schemeClr>
                </a:solidFill>
              </a:rPr>
              <a:t>€ </a:t>
            </a:r>
            <a:r>
              <a:rPr lang="en-US" sz="900" b="1" dirty="0" smtClean="0">
                <a:solidFill>
                  <a:schemeClr val="accent1">
                    <a:lumMod val="75000"/>
                  </a:schemeClr>
                </a:solidFill>
              </a:rPr>
              <a:t>449.00</a:t>
            </a:r>
            <a:endParaRPr lang="en-US" sz="900" b="1" dirty="0">
              <a:solidFill>
                <a:schemeClr val="accent1">
                  <a:lumMod val="75000"/>
                </a:schemeClr>
              </a:solidFill>
            </a:endParaRPr>
          </a:p>
        </p:txBody>
      </p:sp>
      <p:pic>
        <p:nvPicPr>
          <p:cNvPr id="50"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92307" y="3581034"/>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51482" y="499515"/>
            <a:ext cx="2382276" cy="5232202"/>
          </a:xfrm>
          <a:prstGeom prst="rect">
            <a:avLst/>
          </a:prstGeom>
        </p:spPr>
        <p:txBody>
          <a:bodyPr wrap="square">
            <a:spAutoFit/>
          </a:bodyPr>
          <a:lstStyle/>
          <a:p>
            <a:pPr>
              <a:spcAft>
                <a:spcPts val="600"/>
              </a:spcAft>
            </a:pPr>
            <a:r>
              <a:rPr lang="el-GR" sz="900" b="1" dirty="0">
                <a:solidFill>
                  <a:schemeClr val="accent1">
                    <a:lumMod val="75000"/>
                  </a:schemeClr>
                </a:solidFill>
              </a:rPr>
              <a:t>❄️</a:t>
            </a:r>
            <a:r>
              <a:rPr lang="el-GR" sz="900" b="1" dirty="0"/>
              <a:t> Γενικές Συμβουλές για </a:t>
            </a:r>
            <a:r>
              <a:rPr lang="el-GR" sz="900" b="1" dirty="0" smtClean="0"/>
              <a:t>Καταψύκτες:</a:t>
            </a:r>
            <a:endParaRPr lang="en-US" sz="900" b="1" dirty="0" smtClean="0"/>
          </a:p>
          <a:p>
            <a:pPr marL="171450" indent="-171450">
              <a:spcAft>
                <a:spcPts val="600"/>
              </a:spcAft>
              <a:buFont typeface="Arial" panose="020B0604020202020204" pitchFamily="34" charset="0"/>
              <a:buChar char="•"/>
            </a:pPr>
            <a:r>
              <a:rPr lang="el-GR" sz="900" dirty="0" smtClean="0"/>
              <a:t>Αφήστε </a:t>
            </a:r>
            <a:r>
              <a:rPr lang="el-GR" sz="900" dirty="0"/>
              <a:t>κενό χώρο για σωστή κυκλοφορία </a:t>
            </a:r>
            <a:r>
              <a:rPr lang="el-GR" sz="900" dirty="0" smtClean="0"/>
              <a:t>αέρα</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υπερφορτώνετε τον καταψύκτη· έτσι λειτουργεί καλύτερα</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τοποθετείτε ζεστά φαγητά – Πάντα αφήστε τα να κρυώσουν πριν τα καταψύξετε</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Αποψύχετε </a:t>
            </a:r>
            <a:r>
              <a:rPr lang="el-GR" sz="900" dirty="0"/>
              <a:t>τον καταψύκτη τακτικά – Η συσσώρευση πάγου μειώνει την απόδοση</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Οργανώστε </a:t>
            </a:r>
            <a:r>
              <a:rPr lang="el-GR" sz="900" dirty="0"/>
              <a:t>τα τρόφιμα με ημερομηνίες – Βάζετε ετικέτες με ημερομηνία κατάψυξης για εύκολη διαχείριση</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Χρησιμοποιείτε </a:t>
            </a:r>
            <a:r>
              <a:rPr lang="el-GR" sz="900" dirty="0"/>
              <a:t>αεροστεγή δοχεία ή σακούλες – Για να αποφεύγεται η αλλοίωση και το "κάψιμο από πάγο</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ανοίγετε συχνά την πόρτα – Διατηρεί τη θερμοκρασία σταθερή και εξοικονομεί ενέργεια</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Τοποθετήστε </a:t>
            </a:r>
            <a:r>
              <a:rPr lang="el-GR" sz="900" dirty="0"/>
              <a:t>τον καταψύκτη σε δροσερό, καλά αεριζόμενο χώρο – Αποφύγετε την άμεση έκθεση στον ήλιο ή κοντά σε πηγές θερμότητας</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Ελέγχετε </a:t>
            </a:r>
            <a:r>
              <a:rPr lang="el-GR" sz="900" dirty="0"/>
              <a:t>τη θερμοκρασία – Η ιδανική θερμοκρασία είναι περίπου -18°C</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Καθαρίζετε τ</a:t>
            </a:r>
            <a:r>
              <a:rPr lang="en-GB" sz="900" dirty="0"/>
              <a:t>o</a:t>
            </a:r>
            <a:r>
              <a:rPr lang="el-GR" sz="900" dirty="0" smtClean="0"/>
              <a:t> λάστιχο της </a:t>
            </a:r>
            <a:r>
              <a:rPr lang="el-GR" sz="900" dirty="0"/>
              <a:t>πόρτας – Ένα </a:t>
            </a:r>
            <a:r>
              <a:rPr lang="el-GR" sz="900" dirty="0" smtClean="0"/>
              <a:t>καλό- καθαρό  </a:t>
            </a:r>
            <a:r>
              <a:rPr lang="el-GR" sz="900" dirty="0"/>
              <a:t>λάστιχο εξασφαλίζει ότι δεν "χάνει" ψύξη</a:t>
            </a:r>
            <a:r>
              <a:rPr lang="el-GR" sz="900" dirty="0" smtClean="0"/>
              <a:t>.</a:t>
            </a:r>
          </a:p>
          <a:p>
            <a:pPr marL="171450" indent="-171450">
              <a:spcAft>
                <a:spcPts val="600"/>
              </a:spcAft>
              <a:buFont typeface="Arial" panose="020B0604020202020204" pitchFamily="34" charset="0"/>
              <a:buChar char="•"/>
            </a:pPr>
            <a:r>
              <a:rPr lang="el-GR" sz="900" dirty="0" smtClean="0"/>
              <a:t>Κρατήστε </a:t>
            </a:r>
            <a:r>
              <a:rPr lang="el-GR" sz="900" dirty="0"/>
              <a:t>λίστα περιεχομένων – Βοηθά στην οργάνωση και στην αποφυγή σπατάλης τροφίμων.</a:t>
            </a:r>
            <a:endParaRPr lang="en-US" sz="900" dirty="0"/>
          </a:p>
        </p:txBody>
      </p:sp>
      <p:sp>
        <p:nvSpPr>
          <p:cNvPr id="62" name="Rectangle 61"/>
          <p:cNvSpPr/>
          <p:nvPr/>
        </p:nvSpPr>
        <p:spPr>
          <a:xfrm>
            <a:off x="6553947" y="6389494"/>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63" name="Rectangle 62"/>
          <p:cNvSpPr/>
          <p:nvPr/>
        </p:nvSpPr>
        <p:spPr>
          <a:xfrm>
            <a:off x="-26526" y="6378344"/>
            <a:ext cx="5007088"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799501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1384</TotalTime>
  <Words>516</Words>
  <Application>Microsoft Office PowerPoint</Application>
  <PresentationFormat>On-screen Show (4:3)</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HP Simplified</vt:lpstr>
      <vt:lpstr>Tahoma</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Loucas Kyriakou</dc:creator>
  <cp:lastModifiedBy>Loucas Kyriakou</cp:lastModifiedBy>
  <cp:revision>147</cp:revision>
  <cp:lastPrinted>2025-06-26T05:36:40Z</cp:lastPrinted>
  <dcterms:created xsi:type="dcterms:W3CDTF">2023-12-06T07:09:32Z</dcterms:created>
  <dcterms:modified xsi:type="dcterms:W3CDTF">2025-07-22T06:08:25Z</dcterms:modified>
</cp:coreProperties>
</file>