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7" r:id="rId2"/>
  </p:sldIdLst>
  <p:sldSz cx="9906000" cy="6858000" type="A4"/>
  <p:notesSz cx="9385300" cy="7099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EF"/>
    <a:srgbClr val="F8FFF3"/>
    <a:srgbClr val="FFF7F8"/>
    <a:srgbClr val="FFF3F4"/>
    <a:srgbClr val="ECF3FA"/>
    <a:srgbClr val="E7FDE3"/>
    <a:srgbClr val="D90000"/>
    <a:srgbClr val="F7F7F7"/>
    <a:srgbClr val="7A1701"/>
    <a:srgbClr val="1B16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53" autoAdjust="0"/>
    <p:restoredTop sz="94660"/>
  </p:normalViewPr>
  <p:slideViewPr>
    <p:cSldViewPr snapToGrid="0">
      <p:cViewPr varScale="1">
        <p:scale>
          <a:sx n="111" d="100"/>
          <a:sy n="111" d="100"/>
        </p:scale>
        <p:origin x="204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8/25/2025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18" Type="http://schemas.openxmlformats.org/officeDocument/2006/relationships/image" Target="../media/image14.jpeg"/><Relationship Id="rId3" Type="http://schemas.openxmlformats.org/officeDocument/2006/relationships/hyperlink" Target="https://eu.aoc.com/en/gaming/products/g2590fx" TargetMode="External"/><Relationship Id="rId21" Type="http://schemas.openxmlformats.org/officeDocument/2006/relationships/image" Target="../media/image17.jpeg"/><Relationship Id="rId7" Type="http://schemas.openxmlformats.org/officeDocument/2006/relationships/image" Target="../media/image4.jpeg"/><Relationship Id="rId12" Type="http://schemas.openxmlformats.org/officeDocument/2006/relationships/image" Target="../media/image9.jpeg"/><Relationship Id="rId17" Type="http://schemas.openxmlformats.org/officeDocument/2006/relationships/image" Target="../media/image13.jpeg"/><Relationship Id="rId2" Type="http://schemas.openxmlformats.org/officeDocument/2006/relationships/image" Target="../media/image1.jpg"/><Relationship Id="rId16" Type="http://schemas.openxmlformats.org/officeDocument/2006/relationships/hyperlink" Target="https://b2b.multitech.com.cy/en/product/aoc-monitor-24-gaming-curved-va-led-1920x1080-speakers-80m1-1ms-250-cdm%C2%B2-amd-freesync-165-hz" TargetMode="External"/><Relationship Id="rId20"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hyperlink" Target="https://b2b.multitech.com.cy/en/product/aoc-monitor-27g42e-gaming-27-e-180hz-speakers-ips-led-05ms-1920x1080-80m1-300-cdm%C2%B2-tilt-1x" TargetMode="External"/><Relationship Id="rId11" Type="http://schemas.openxmlformats.org/officeDocument/2006/relationships/image" Target="../media/image8.jpeg"/><Relationship Id="rId5" Type="http://schemas.openxmlformats.org/officeDocument/2006/relationships/image" Target="../media/image3.JPG"/><Relationship Id="rId15" Type="http://schemas.openxmlformats.org/officeDocument/2006/relationships/image" Target="../media/image12.jpeg"/><Relationship Id="rId10" Type="http://schemas.openxmlformats.org/officeDocument/2006/relationships/image" Target="../media/image7.jpeg"/><Relationship Id="rId19" Type="http://schemas.openxmlformats.org/officeDocument/2006/relationships/image" Target="../media/image15.jpeg"/><Relationship Id="rId4" Type="http://schemas.openxmlformats.org/officeDocument/2006/relationships/image" Target="../media/image2.png"/><Relationship Id="rId9" Type="http://schemas.openxmlformats.org/officeDocument/2006/relationships/image" Target="../media/image6.jpeg"/><Relationship Id="rId14" Type="http://schemas.openxmlformats.org/officeDocument/2006/relationships/image" Target="../media/image11.jpeg"/><Relationship Id="rId22"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p:cNvGraphicFramePr>
            <a:graphicFrameLocks noGrp="1"/>
          </p:cNvGraphicFramePr>
          <p:nvPr>
            <p:extLst>
              <p:ext uri="{D42A27DB-BD31-4B8C-83A1-F6EECF244321}">
                <p14:modId xmlns:p14="http://schemas.microsoft.com/office/powerpoint/2010/main" val="604694046"/>
              </p:ext>
            </p:extLst>
          </p:nvPr>
        </p:nvGraphicFramePr>
        <p:xfrm>
          <a:off x="-2" y="427689"/>
          <a:ext cx="9921882" cy="5944881"/>
        </p:xfrm>
        <a:graphic>
          <a:graphicData uri="http://schemas.openxmlformats.org/drawingml/2006/table">
            <a:tbl>
              <a:tblPr firstRow="1" bandRow="1">
                <a:tableStyleId>{5C22544A-7EE6-4342-B048-85BDC9FD1C3A}</a:tableStyleId>
              </a:tblPr>
              <a:tblGrid>
                <a:gridCol w="1653647">
                  <a:extLst>
                    <a:ext uri="{9D8B030D-6E8A-4147-A177-3AD203B41FA5}">
                      <a16:colId xmlns:a16="http://schemas.microsoft.com/office/drawing/2014/main" val="20000"/>
                    </a:ext>
                  </a:extLst>
                </a:gridCol>
                <a:gridCol w="1653647">
                  <a:extLst>
                    <a:ext uri="{9D8B030D-6E8A-4147-A177-3AD203B41FA5}">
                      <a16:colId xmlns:a16="http://schemas.microsoft.com/office/drawing/2014/main" val="20001"/>
                    </a:ext>
                  </a:extLst>
                </a:gridCol>
                <a:gridCol w="1653647">
                  <a:extLst>
                    <a:ext uri="{9D8B030D-6E8A-4147-A177-3AD203B41FA5}">
                      <a16:colId xmlns:a16="http://schemas.microsoft.com/office/drawing/2014/main" val="20002"/>
                    </a:ext>
                  </a:extLst>
                </a:gridCol>
                <a:gridCol w="1653647">
                  <a:extLst>
                    <a:ext uri="{9D8B030D-6E8A-4147-A177-3AD203B41FA5}">
                      <a16:colId xmlns:a16="http://schemas.microsoft.com/office/drawing/2014/main" val="20003"/>
                    </a:ext>
                  </a:extLst>
                </a:gridCol>
                <a:gridCol w="1653647">
                  <a:extLst>
                    <a:ext uri="{9D8B030D-6E8A-4147-A177-3AD203B41FA5}">
                      <a16:colId xmlns:a16="http://schemas.microsoft.com/office/drawing/2014/main" val="20004"/>
                    </a:ext>
                  </a:extLst>
                </a:gridCol>
                <a:gridCol w="1653647">
                  <a:extLst>
                    <a:ext uri="{9D8B030D-6E8A-4147-A177-3AD203B41FA5}">
                      <a16:colId xmlns:a16="http://schemas.microsoft.com/office/drawing/2014/main" val="20005"/>
                    </a:ext>
                  </a:extLst>
                </a:gridCol>
              </a:tblGrid>
              <a:tr h="1981627">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81627">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26" rtl="0" eaLnBrk="1" fontAlgn="auto" latinLnBrk="0" hangingPunct="1">
                        <a:lnSpc>
                          <a:spcPct val="100000"/>
                        </a:lnSpc>
                        <a:spcBef>
                          <a:spcPts val="0"/>
                        </a:spcBef>
                        <a:spcAft>
                          <a:spcPts val="0"/>
                        </a:spcAft>
                        <a:buClrTx/>
                        <a:buSzTx/>
                        <a:buFontTx/>
                        <a:buNone/>
                        <a:tabLst/>
                        <a:defRPr/>
                      </a:pPr>
                      <a:endParaRPr lang="en-US" sz="1800" b="1" dirty="0">
                        <a:solidFill>
                          <a:srgbClr val="FF0000"/>
                        </a:solidFill>
                      </a:endParaRPr>
                    </a:p>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81627">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49052"/>
          <a:stretch/>
        </p:blipFill>
        <p:spPr>
          <a:xfrm>
            <a:off x="-4948" y="-11234"/>
            <a:ext cx="9919980" cy="420537"/>
          </a:xfrm>
          <a:prstGeom prst="rect">
            <a:avLst/>
          </a:prstGeom>
        </p:spPr>
      </p:pic>
      <p:sp>
        <p:nvSpPr>
          <p:cNvPr id="5" name="Rectangle 4"/>
          <p:cNvSpPr/>
          <p:nvPr/>
        </p:nvSpPr>
        <p:spPr>
          <a:xfrm>
            <a:off x="8412362" y="376"/>
            <a:ext cx="1478665" cy="338554"/>
          </a:xfrm>
          <a:prstGeom prst="rect">
            <a:avLst/>
          </a:prstGeom>
        </p:spPr>
        <p:txBody>
          <a:bodyPr wrap="square">
            <a:spAutoFit/>
          </a:bodyPr>
          <a:lstStyle/>
          <a:p>
            <a:pPr algn="r"/>
            <a:r>
              <a:rPr lang="en-US" sz="800" dirty="0">
                <a:solidFill>
                  <a:schemeClr val="bg1"/>
                </a:solidFill>
                <a:cs typeface="Arial" panose="020B0604020202020204" pitchFamily="34" charset="0"/>
              </a:rPr>
              <a:t>Retail File</a:t>
            </a:r>
          </a:p>
          <a:p>
            <a:pPr algn="r"/>
            <a:r>
              <a:rPr lang="en-US" sz="800" dirty="0">
                <a:solidFill>
                  <a:schemeClr val="bg1"/>
                </a:solidFill>
                <a:cs typeface="Arial" panose="020B0604020202020204" pitchFamily="34" charset="0"/>
              </a:rPr>
              <a:t> Sept. 2025</a:t>
            </a:r>
          </a:p>
        </p:txBody>
      </p:sp>
      <p:sp>
        <p:nvSpPr>
          <p:cNvPr id="6" name="Rectangle 5"/>
          <p:cNvSpPr/>
          <p:nvPr/>
        </p:nvSpPr>
        <p:spPr>
          <a:xfrm>
            <a:off x="3139943" y="158560"/>
            <a:ext cx="3230546" cy="246221"/>
          </a:xfrm>
          <a:prstGeom prst="rect">
            <a:avLst/>
          </a:prstGeom>
        </p:spPr>
        <p:txBody>
          <a:bodyPr wrap="square">
            <a:spAutoFit/>
          </a:bodyPr>
          <a:lstStyle/>
          <a:p>
            <a:pPr algn="ctr"/>
            <a:r>
              <a:rPr lang="en-GB" sz="1000" b="1" dirty="0">
                <a:solidFill>
                  <a:srgbClr val="92D050"/>
                </a:solidFill>
                <a:effectLst>
                  <a:outerShdw blurRad="38100" dist="38100" dir="2700000" algn="tl">
                    <a:srgbClr val="000000">
                      <a:alpha val="43137"/>
                    </a:srgbClr>
                  </a:outerShdw>
                </a:effectLst>
              </a:rPr>
              <a:t>The worldwide Leader in displays</a:t>
            </a:r>
            <a:endParaRPr lang="en-GB" sz="1000" b="1" i="0" dirty="0">
              <a:solidFill>
                <a:srgbClr val="92D050"/>
              </a:solidFill>
              <a:effectLst>
                <a:outerShdw blurRad="38100" dist="38100" dir="2700000" algn="tl">
                  <a:srgbClr val="000000">
                    <a:alpha val="43137"/>
                  </a:srgbClr>
                </a:outerShdw>
              </a:effectLst>
              <a:hlinkClick r:id="rId3"/>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79" y="14753"/>
            <a:ext cx="945919" cy="319617"/>
          </a:xfrm>
          <a:prstGeom prst="rect">
            <a:avLst/>
          </a:prstGeom>
        </p:spPr>
      </p:pic>
      <p:sp>
        <p:nvSpPr>
          <p:cNvPr id="8" name="Rectangle 7"/>
          <p:cNvSpPr/>
          <p:nvPr/>
        </p:nvSpPr>
        <p:spPr>
          <a:xfrm>
            <a:off x="1064225" y="-87922"/>
            <a:ext cx="8002065" cy="400110"/>
          </a:xfrm>
          <a:prstGeom prst="rect">
            <a:avLst/>
          </a:prstGeom>
          <a:noFill/>
        </p:spPr>
        <p:txBody>
          <a:bodyPr wrap="square" lIns="91440" tIns="45720" rIns="91440" bIns="45720">
            <a:spAutoFit/>
          </a:bodyPr>
          <a:lstStyle/>
          <a:p>
            <a:pPr algn="ctr"/>
            <a:r>
              <a:rPr lang="en-US" sz="2000" b="1" cap="none" spc="0" dirty="0">
                <a:ln w="9525">
                  <a:solidFill>
                    <a:schemeClr val="bg1"/>
                  </a:solidFill>
                  <a:prstDash val="solid"/>
                </a:ln>
                <a:solidFill>
                  <a:schemeClr val="bg1"/>
                </a:solidFill>
                <a:effectLst>
                  <a:outerShdw blurRad="38100" dist="38100" dir="2700000" algn="tl">
                    <a:srgbClr val="000000">
                      <a:alpha val="43137"/>
                    </a:srgbClr>
                  </a:outerShdw>
                </a:effectLst>
              </a:rPr>
              <a:t>AOC HOME, </a:t>
            </a:r>
            <a:r>
              <a:rPr lang="en-US" b="1" cap="none" spc="0" dirty="0">
                <a:ln w="9525">
                  <a:solidFill>
                    <a:schemeClr val="bg1"/>
                  </a:solidFill>
                  <a:prstDash val="solid"/>
                </a:ln>
                <a:solidFill>
                  <a:schemeClr val="bg1"/>
                </a:solidFill>
                <a:effectLst>
                  <a:outerShdw blurRad="38100" dist="38100" dir="2700000" algn="tl">
                    <a:srgbClr val="000000">
                      <a:alpha val="43137"/>
                    </a:srgbClr>
                  </a:outerShdw>
                </a:effectLst>
              </a:rPr>
              <a:t>Business and Gaming PC Monitors</a:t>
            </a:r>
            <a:r>
              <a:rPr lang="el-GR" b="1" cap="none" spc="0" dirty="0">
                <a:ln w="9525">
                  <a:solidFill>
                    <a:schemeClr val="bg1"/>
                  </a:solidFill>
                  <a:prstDash val="solid"/>
                </a:ln>
                <a:solidFill>
                  <a:schemeClr val="bg1"/>
                </a:solidFill>
                <a:effectLst>
                  <a:outerShdw blurRad="38100" dist="38100" dir="2700000" algn="tl">
                    <a:srgbClr val="000000">
                      <a:alpha val="43137"/>
                    </a:srgbClr>
                  </a:outerShdw>
                </a:effectLst>
              </a:rPr>
              <a:t> </a:t>
            </a:r>
            <a:r>
              <a:rPr lang="en-GB" sz="1600" b="1" dirty="0">
                <a:ln w="9525">
                  <a:solidFill>
                    <a:schemeClr val="bg1"/>
                  </a:solidFill>
                  <a:prstDash val="solid"/>
                </a:ln>
                <a:solidFill>
                  <a:schemeClr val="accent2">
                    <a:lumMod val="75000"/>
                  </a:schemeClr>
                </a:solidFill>
              </a:rPr>
              <a:t>Back to School </a:t>
            </a:r>
            <a:r>
              <a:rPr lang="en-GB" sz="1600" b="1" dirty="0">
                <a:ln w="9525">
                  <a:solidFill>
                    <a:schemeClr val="bg1"/>
                  </a:solidFill>
                  <a:prstDash val="solid"/>
                </a:ln>
                <a:solidFill>
                  <a:schemeClr val="bg1"/>
                </a:solidFill>
                <a:effectLst>
                  <a:outerShdw blurRad="38100" dist="38100" dir="2700000" algn="tl">
                    <a:srgbClr val="000000">
                      <a:alpha val="43137"/>
                    </a:srgbClr>
                  </a:outerShdw>
                </a:effectLst>
              </a:rPr>
              <a:t>&amp;</a:t>
            </a:r>
            <a:r>
              <a:rPr lang="en-GB" sz="1600" b="1" dirty="0">
                <a:ln w="9525">
                  <a:solidFill>
                    <a:schemeClr val="bg1"/>
                  </a:solidFill>
                  <a:prstDash val="solid"/>
                </a:ln>
                <a:solidFill>
                  <a:schemeClr val="accent2">
                    <a:lumMod val="75000"/>
                  </a:schemeClr>
                </a:solidFill>
                <a:effectLst>
                  <a:outerShdw blurRad="38100" dist="38100" dir="2700000" algn="tl">
                    <a:srgbClr val="000000">
                      <a:alpha val="43137"/>
                    </a:srgbClr>
                  </a:outerShdw>
                </a:effectLst>
              </a:rPr>
              <a:t> </a:t>
            </a:r>
            <a:r>
              <a:rPr lang="en-GB" sz="1600" b="1" dirty="0">
                <a:ln w="9525">
                  <a:solidFill>
                    <a:schemeClr val="bg1"/>
                  </a:solidFill>
                  <a:prstDash val="solid"/>
                </a:ln>
                <a:solidFill>
                  <a:schemeClr val="accent5">
                    <a:lumMod val="75000"/>
                  </a:schemeClr>
                </a:solidFill>
              </a:rPr>
              <a:t>Back to Business</a:t>
            </a:r>
            <a:endParaRPr lang="en-US" b="1" cap="none" spc="0" dirty="0">
              <a:ln w="9525">
                <a:solidFill>
                  <a:schemeClr val="bg1"/>
                </a:solidFill>
                <a:prstDash val="solid"/>
              </a:ln>
              <a:solidFill>
                <a:schemeClr val="bg1"/>
              </a:solidFill>
              <a:effectLst>
                <a:outerShdw blurRad="38100" dist="38100" dir="2700000" algn="tl">
                  <a:srgbClr val="000000">
                    <a:alpha val="43137"/>
                  </a:srgbClr>
                </a:outerShdw>
              </a:effectLst>
            </a:endParaRPr>
          </a:p>
        </p:txBody>
      </p:sp>
      <p:sp>
        <p:nvSpPr>
          <p:cNvPr id="9" name="Rectangle 8"/>
          <p:cNvSpPr/>
          <p:nvPr/>
        </p:nvSpPr>
        <p:spPr>
          <a:xfrm>
            <a:off x="5925" y="6392517"/>
            <a:ext cx="9899010"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Tw Cen MT" panose="020B0602020104020603" pitchFamily="34" charset="0"/>
            </a:endParaRPr>
          </a:p>
        </p:txBody>
      </p:sp>
      <p:cxnSp>
        <p:nvCxnSpPr>
          <p:cNvPr id="98" name="Straight Connector 97"/>
          <p:cNvCxnSpPr/>
          <p:nvPr/>
        </p:nvCxnSpPr>
        <p:spPr>
          <a:xfrm>
            <a:off x="1191" y="6387612"/>
            <a:ext cx="9890791" cy="0"/>
          </a:xfrm>
          <a:prstGeom prst="line">
            <a:avLst/>
          </a:prstGeom>
          <a:ln>
            <a:solidFill>
              <a:srgbClr val="7A1701"/>
            </a:solidFill>
          </a:ln>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a:off x="8949" y="400427"/>
            <a:ext cx="9890791" cy="0"/>
          </a:xfrm>
          <a:prstGeom prst="line">
            <a:avLst/>
          </a:prstGeom>
          <a:ln/>
        </p:spPr>
        <p:style>
          <a:lnRef idx="3">
            <a:schemeClr val="accent3"/>
          </a:lnRef>
          <a:fillRef idx="0">
            <a:schemeClr val="accent3"/>
          </a:fillRef>
          <a:effectRef idx="2">
            <a:schemeClr val="accent3"/>
          </a:effectRef>
          <a:fontRef idx="minor">
            <a:schemeClr val="tx1"/>
          </a:fontRef>
        </p:style>
      </p:cxnSp>
      <p:sp>
        <p:nvSpPr>
          <p:cNvPr id="54" name="Rectangle 53"/>
          <p:cNvSpPr/>
          <p:nvPr/>
        </p:nvSpPr>
        <p:spPr>
          <a:xfrm>
            <a:off x="6587454" y="3486651"/>
            <a:ext cx="1599135" cy="707886"/>
          </a:xfrm>
          <a:prstGeom prst="rect">
            <a:avLst/>
          </a:prstGeom>
        </p:spPr>
        <p:txBody>
          <a:bodyPr wrap="square">
            <a:spAutoFit/>
          </a:bodyPr>
          <a:lstStyle/>
          <a:p>
            <a:r>
              <a:rPr lang="en-US" sz="800" b="1" dirty="0"/>
              <a:t>27G2SPAE/BK </a:t>
            </a:r>
            <a:r>
              <a:rPr lang="en-US" sz="800" dirty="0"/>
              <a:t>AOC MONITOR 27'', </a:t>
            </a:r>
            <a:r>
              <a:rPr lang="en-US" sz="800" b="1" dirty="0"/>
              <a:t>GAMING</a:t>
            </a:r>
            <a:r>
              <a:rPr lang="en-US" sz="800" dirty="0"/>
              <a:t>, E, IPS, 1920x1080, 80M:1, 1MS, </a:t>
            </a:r>
            <a:r>
              <a:rPr lang="en-US" sz="800" dirty="0">
                <a:solidFill>
                  <a:srgbClr val="FF0000"/>
                </a:solidFill>
              </a:rPr>
              <a:t>SPEAKERS, </a:t>
            </a:r>
            <a:r>
              <a:rPr lang="en-US" sz="800" dirty="0"/>
              <a:t>250 CD/M², </a:t>
            </a:r>
            <a:r>
              <a:rPr lang="en-US" sz="800" dirty="0">
                <a:solidFill>
                  <a:srgbClr val="FF0000"/>
                </a:solidFill>
              </a:rPr>
              <a:t>165Hz, </a:t>
            </a:r>
            <a:r>
              <a:rPr lang="en-US" sz="800" dirty="0"/>
              <a:t>TILT, DISPLAY PORT, 2 X HDMI, 3Y, BLACK </a:t>
            </a:r>
            <a:r>
              <a:rPr lang="en-US" sz="800" b="1" dirty="0">
                <a:solidFill>
                  <a:srgbClr val="FF0000"/>
                </a:solidFill>
              </a:rPr>
              <a:t>€167</a:t>
            </a:r>
          </a:p>
        </p:txBody>
      </p:sp>
      <p:sp>
        <p:nvSpPr>
          <p:cNvPr id="65" name="Rectangle 64"/>
          <p:cNvSpPr/>
          <p:nvPr/>
        </p:nvSpPr>
        <p:spPr>
          <a:xfrm>
            <a:off x="-14878" y="3624935"/>
            <a:ext cx="1719281" cy="723275"/>
          </a:xfrm>
          <a:prstGeom prst="rect">
            <a:avLst/>
          </a:prstGeom>
        </p:spPr>
        <p:txBody>
          <a:bodyPr wrap="square">
            <a:spAutoFit/>
          </a:bodyPr>
          <a:lstStyle/>
          <a:p>
            <a:r>
              <a:rPr lang="en-US" sz="800" b="1" dirty="0"/>
              <a:t>Q24P2Q AOC MONITOR 23.8'‘ BUSINESS</a:t>
            </a:r>
            <a:r>
              <a:rPr lang="en-US" sz="800" dirty="0"/>
              <a:t>, E, WITH SPEAKERS, IPS WLED QHD </a:t>
            </a:r>
            <a:r>
              <a:rPr lang="en-US" sz="800" dirty="0">
                <a:solidFill>
                  <a:srgbClr val="FF0000"/>
                </a:solidFill>
              </a:rPr>
              <a:t>2560X1440</a:t>
            </a:r>
            <a:r>
              <a:rPr lang="en-US" sz="800" dirty="0"/>
              <a:t>, 5Hz ,TILT, PIVOT, SWIVEL, H.ADJ. 4xUSB, VGA, HDMI, DP, VESA, 3YW, BLACK</a:t>
            </a:r>
            <a:r>
              <a:rPr lang="en-US" sz="900" dirty="0"/>
              <a:t>, </a:t>
            </a:r>
            <a:r>
              <a:rPr lang="en-US" sz="800" b="1" dirty="0">
                <a:solidFill>
                  <a:srgbClr val="FF0000"/>
                </a:solidFill>
              </a:rPr>
              <a:t>194</a:t>
            </a:r>
          </a:p>
        </p:txBody>
      </p:sp>
      <p:pic>
        <p:nvPicPr>
          <p:cNvPr id="62" name="Picture 6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67915" y="2437467"/>
            <a:ext cx="1250671" cy="995794"/>
          </a:xfrm>
          <a:prstGeom prst="rect">
            <a:avLst/>
          </a:prstGeom>
        </p:spPr>
      </p:pic>
      <p:sp>
        <p:nvSpPr>
          <p:cNvPr id="63" name="Rectangle 62"/>
          <p:cNvSpPr/>
          <p:nvPr/>
        </p:nvSpPr>
        <p:spPr>
          <a:xfrm>
            <a:off x="4948135" y="3470224"/>
            <a:ext cx="1627208" cy="830997"/>
          </a:xfrm>
          <a:prstGeom prst="rect">
            <a:avLst/>
          </a:prstGeom>
        </p:spPr>
        <p:txBody>
          <a:bodyPr wrap="square">
            <a:spAutoFit/>
          </a:bodyPr>
          <a:lstStyle/>
          <a:p>
            <a:r>
              <a:rPr lang="en-US" sz="800" b="1" dirty="0"/>
              <a:t>27G42E </a:t>
            </a:r>
            <a:r>
              <a:rPr lang="en-US" sz="800" b="1" dirty="0">
                <a:hlinkClick r:id="rId6"/>
              </a:rPr>
              <a:t> </a:t>
            </a:r>
            <a:r>
              <a:rPr lang="en-US" sz="800" dirty="0"/>
              <a:t>AOC MONITOR 27G42E, </a:t>
            </a:r>
            <a:r>
              <a:rPr lang="en-US" sz="800" b="1" dirty="0"/>
              <a:t>GAMING</a:t>
            </a:r>
            <a:r>
              <a:rPr lang="en-US" sz="800" dirty="0"/>
              <a:t> 27'', E, </a:t>
            </a:r>
            <a:r>
              <a:rPr lang="en-US" sz="800" dirty="0">
                <a:solidFill>
                  <a:srgbClr val="FF0000"/>
                </a:solidFill>
              </a:rPr>
              <a:t>180HZ</a:t>
            </a:r>
            <a:r>
              <a:rPr lang="en-US" sz="800" dirty="0"/>
              <a:t>, </a:t>
            </a:r>
            <a:r>
              <a:rPr lang="en-US" sz="800" dirty="0">
                <a:solidFill>
                  <a:srgbClr val="FF0000"/>
                </a:solidFill>
              </a:rPr>
              <a:t>SPEAKERS</a:t>
            </a:r>
            <a:r>
              <a:rPr lang="en-US" sz="800" dirty="0"/>
              <a:t>, IPS LED, 0.5MS, 1920x1080, 80M:1, 300 CD/M², TILT, 1X HDMI, DISPLAY PORT, FRAMELESS , 3YW, BLACK </a:t>
            </a:r>
            <a:r>
              <a:rPr lang="en-US" sz="800" b="1" dirty="0">
                <a:solidFill>
                  <a:srgbClr val="FF0000"/>
                </a:solidFill>
              </a:rPr>
              <a:t>€165</a:t>
            </a:r>
          </a:p>
        </p:txBody>
      </p:sp>
      <p:pic>
        <p:nvPicPr>
          <p:cNvPr id="53" name="Picture 52"/>
          <p:cNvPicPr>
            <a:picLocks noChangeAspect="1"/>
          </p:cNvPicPr>
          <p:nvPr/>
        </p:nvPicPr>
        <p:blipFill rotWithShape="1">
          <a:blip r:embed="rId7" cstate="print">
            <a:extLst>
              <a:ext uri="{28A0092B-C50C-407E-A947-70E740481C1C}">
                <a14:useLocalDpi xmlns:a14="http://schemas.microsoft.com/office/drawing/2010/main" val="0"/>
              </a:ext>
            </a:extLst>
          </a:blip>
          <a:srcRect l="7500" t="8620" r="4214" b="5983"/>
          <a:stretch/>
        </p:blipFill>
        <p:spPr>
          <a:xfrm>
            <a:off x="220380" y="455737"/>
            <a:ext cx="1248767" cy="982039"/>
          </a:xfrm>
          <a:prstGeom prst="rect">
            <a:avLst/>
          </a:prstGeom>
        </p:spPr>
      </p:pic>
      <p:sp>
        <p:nvSpPr>
          <p:cNvPr id="59" name="Rectangle 58"/>
          <p:cNvSpPr/>
          <p:nvPr/>
        </p:nvSpPr>
        <p:spPr>
          <a:xfrm>
            <a:off x="-30856" y="1637546"/>
            <a:ext cx="1751238" cy="584775"/>
          </a:xfrm>
          <a:prstGeom prst="rect">
            <a:avLst/>
          </a:prstGeom>
        </p:spPr>
        <p:txBody>
          <a:bodyPr wrap="square">
            <a:spAutoFit/>
          </a:bodyPr>
          <a:lstStyle/>
          <a:p>
            <a:r>
              <a:rPr lang="en-US" sz="800" b="1" dirty="0"/>
              <a:t>24B3HA2  AOC MONITOR 23.8'', BUSINESS, </a:t>
            </a:r>
            <a:r>
              <a:rPr lang="en-US" sz="800" dirty="0"/>
              <a:t>E, IPS, FHD 1920 X 1080, 100Hz, 1MS, </a:t>
            </a:r>
            <a:r>
              <a:rPr lang="en-US" sz="800" dirty="0">
                <a:solidFill>
                  <a:srgbClr val="FF0000"/>
                </a:solidFill>
              </a:rPr>
              <a:t>SPEAKERS, </a:t>
            </a:r>
            <a:r>
              <a:rPr lang="en-US" sz="800" dirty="0"/>
              <a:t>250CD/M2, TILT, VGA, HDMI IN, 3YW, BLACK </a:t>
            </a:r>
            <a:r>
              <a:rPr lang="en-US" sz="800" b="1" dirty="0">
                <a:solidFill>
                  <a:srgbClr val="FF0000"/>
                </a:solidFill>
              </a:rPr>
              <a:t>€97</a:t>
            </a:r>
          </a:p>
        </p:txBody>
      </p:sp>
      <p:pic>
        <p:nvPicPr>
          <p:cNvPr id="3" name="Picture 2"/>
          <p:cNvPicPr>
            <a:picLocks noChangeAspect="1"/>
          </p:cNvPicPr>
          <p:nvPr/>
        </p:nvPicPr>
        <p:blipFill rotWithShape="1">
          <a:blip r:embed="rId8" cstate="print">
            <a:extLst>
              <a:ext uri="{28A0092B-C50C-407E-A947-70E740481C1C}">
                <a14:useLocalDpi xmlns:a14="http://schemas.microsoft.com/office/drawing/2010/main" val="0"/>
              </a:ext>
            </a:extLst>
          </a:blip>
          <a:srcRect l="6487" t="8635" r="4474" b="8191"/>
          <a:stretch/>
        </p:blipFill>
        <p:spPr>
          <a:xfrm>
            <a:off x="6680208" y="453712"/>
            <a:ext cx="1314686" cy="997821"/>
          </a:xfrm>
          <a:prstGeom prst="rect">
            <a:avLst/>
          </a:prstGeom>
        </p:spPr>
      </p:pic>
      <p:sp>
        <p:nvSpPr>
          <p:cNvPr id="39" name="Rectangle 38"/>
          <p:cNvSpPr/>
          <p:nvPr/>
        </p:nvSpPr>
        <p:spPr>
          <a:xfrm>
            <a:off x="6620083" y="1621497"/>
            <a:ext cx="1707222" cy="707886"/>
          </a:xfrm>
          <a:prstGeom prst="rect">
            <a:avLst/>
          </a:prstGeom>
        </p:spPr>
        <p:txBody>
          <a:bodyPr wrap="square">
            <a:spAutoFit/>
          </a:bodyPr>
          <a:lstStyle/>
          <a:p>
            <a:r>
              <a:rPr lang="en-US" sz="800" b="1" dirty="0"/>
              <a:t>27B3CA2</a:t>
            </a:r>
            <a:r>
              <a:rPr lang="el-GR" sz="800" b="1" dirty="0"/>
              <a:t> </a:t>
            </a:r>
            <a:r>
              <a:rPr lang="en-US" sz="800" b="1" dirty="0"/>
              <a:t>AOC MONITOR 27'' BUSINESS</a:t>
            </a:r>
            <a:r>
              <a:rPr lang="en-US" sz="800" dirty="0"/>
              <a:t>, F, IPS, FHD, 100HZ, 1920x1080, 1MS, </a:t>
            </a:r>
            <a:r>
              <a:rPr lang="en-US" sz="800" dirty="0">
                <a:solidFill>
                  <a:srgbClr val="FF0000"/>
                </a:solidFill>
              </a:rPr>
              <a:t>SPEAKERS, </a:t>
            </a:r>
            <a:r>
              <a:rPr lang="en-US" sz="800" dirty="0"/>
              <a:t>TILT, HDMI, USB-C, USB-HUB, VESA COMPATIBLE, BLACK, 3 YW </a:t>
            </a:r>
            <a:r>
              <a:rPr lang="en-US" sz="800" b="1" dirty="0">
                <a:solidFill>
                  <a:srgbClr val="FF0000"/>
                </a:solidFill>
              </a:rPr>
              <a:t>€158</a:t>
            </a:r>
          </a:p>
        </p:txBody>
      </p:sp>
      <p:pic>
        <p:nvPicPr>
          <p:cNvPr id="16" name="Picture 15"/>
          <p:cNvPicPr>
            <a:picLocks noChangeAspect="1"/>
          </p:cNvPicPr>
          <p:nvPr/>
        </p:nvPicPr>
        <p:blipFill rotWithShape="1">
          <a:blip r:embed="rId9" cstate="print">
            <a:extLst>
              <a:ext uri="{28A0092B-C50C-407E-A947-70E740481C1C}">
                <a14:useLocalDpi xmlns:a14="http://schemas.microsoft.com/office/drawing/2010/main" val="0"/>
              </a:ext>
            </a:extLst>
          </a:blip>
          <a:srcRect l="4698" t="12699" r="4635" b="18349"/>
          <a:stretch/>
        </p:blipFill>
        <p:spPr>
          <a:xfrm>
            <a:off x="1784815" y="2444123"/>
            <a:ext cx="1334990" cy="1015265"/>
          </a:xfrm>
          <a:prstGeom prst="rect">
            <a:avLst/>
          </a:prstGeom>
        </p:spPr>
      </p:pic>
      <p:sp>
        <p:nvSpPr>
          <p:cNvPr id="42" name="Rectangle 41"/>
          <p:cNvSpPr/>
          <p:nvPr/>
        </p:nvSpPr>
        <p:spPr>
          <a:xfrm>
            <a:off x="1619240" y="3616364"/>
            <a:ext cx="1713770" cy="723275"/>
          </a:xfrm>
          <a:prstGeom prst="rect">
            <a:avLst/>
          </a:prstGeom>
        </p:spPr>
        <p:txBody>
          <a:bodyPr wrap="square">
            <a:spAutoFit/>
          </a:bodyPr>
          <a:lstStyle/>
          <a:p>
            <a:r>
              <a:rPr lang="en-US" sz="800" b="1" dirty="0"/>
              <a:t>Q32V4</a:t>
            </a:r>
            <a:r>
              <a:rPr lang="en-US" sz="800" dirty="0"/>
              <a:t> </a:t>
            </a:r>
            <a:r>
              <a:rPr lang="en-US" sz="800" b="1" dirty="0"/>
              <a:t>AOC MONITOR 31.5 INCH, </a:t>
            </a:r>
            <a:r>
              <a:rPr lang="en-US" sz="800" dirty="0"/>
              <a:t>G, QHD IPS, 2560 X 1440, 75Hz, 4 MS, FLICKER FREE, LOW BLUE LIGHT, 2W </a:t>
            </a:r>
            <a:r>
              <a:rPr lang="en-US" sz="800" dirty="0">
                <a:solidFill>
                  <a:srgbClr val="FF0000"/>
                </a:solidFill>
              </a:rPr>
              <a:t>SPEAKERS</a:t>
            </a:r>
            <a:r>
              <a:rPr lang="en-US" sz="800" dirty="0"/>
              <a:t>, WALLMOUNT, TILT, HDMI, DP, BLACK, 3YW,</a:t>
            </a:r>
            <a:r>
              <a:rPr lang="en-US" sz="900" dirty="0"/>
              <a:t> </a:t>
            </a:r>
            <a:r>
              <a:rPr lang="en-US" sz="800" b="1" dirty="0">
                <a:solidFill>
                  <a:srgbClr val="FF0000"/>
                </a:solidFill>
              </a:rPr>
              <a:t>€245</a:t>
            </a:r>
          </a:p>
        </p:txBody>
      </p:sp>
      <p:pic>
        <p:nvPicPr>
          <p:cNvPr id="18" name="Picture 17"/>
          <p:cNvPicPr>
            <a:picLocks noChangeAspect="1"/>
          </p:cNvPicPr>
          <p:nvPr/>
        </p:nvPicPr>
        <p:blipFill rotWithShape="1">
          <a:blip r:embed="rId10" cstate="print">
            <a:extLst>
              <a:ext uri="{28A0092B-C50C-407E-A947-70E740481C1C}">
                <a14:useLocalDpi xmlns:a14="http://schemas.microsoft.com/office/drawing/2010/main" val="0"/>
              </a:ext>
            </a:extLst>
          </a:blip>
          <a:srcRect l="4190" t="24254" r="3747" b="13651"/>
          <a:stretch/>
        </p:blipFill>
        <p:spPr>
          <a:xfrm>
            <a:off x="3402038" y="2422274"/>
            <a:ext cx="1434765" cy="967725"/>
          </a:xfrm>
          <a:prstGeom prst="rect">
            <a:avLst/>
          </a:prstGeom>
        </p:spPr>
      </p:pic>
      <p:sp>
        <p:nvSpPr>
          <p:cNvPr id="45" name="Rectangle 44"/>
          <p:cNvSpPr/>
          <p:nvPr/>
        </p:nvSpPr>
        <p:spPr>
          <a:xfrm>
            <a:off x="3242281" y="3466251"/>
            <a:ext cx="1843434" cy="954107"/>
          </a:xfrm>
          <a:prstGeom prst="rect">
            <a:avLst/>
          </a:prstGeom>
        </p:spPr>
        <p:txBody>
          <a:bodyPr wrap="square">
            <a:spAutoFit/>
          </a:bodyPr>
          <a:lstStyle/>
          <a:p>
            <a:r>
              <a:rPr lang="en-US" sz="800" b="1" dirty="0"/>
              <a:t>CU34V5CW/BK AOC MONITOR 34'', BUSINESS </a:t>
            </a:r>
            <a:r>
              <a:rPr lang="en-US" sz="800" b="1" dirty="0">
                <a:solidFill>
                  <a:srgbClr val="FF0000"/>
                </a:solidFill>
              </a:rPr>
              <a:t>CURVED</a:t>
            </a:r>
            <a:r>
              <a:rPr lang="en-US" sz="800" dirty="0"/>
              <a:t>, G, VA, WQHD, </a:t>
            </a:r>
          </a:p>
          <a:p>
            <a:r>
              <a:rPr lang="en-US" sz="800" dirty="0"/>
              <a:t>3440x1440, 20M:1, 4MS, 100 Hz,21:9, ULTRA WIDE, SPEAKERS, CAMERA 2MP,</a:t>
            </a:r>
          </a:p>
          <a:p>
            <a:r>
              <a:rPr lang="en-US" sz="800" dirty="0"/>
              <a:t>TILT, SWIVEL, HEIGHT ADJUSTABLE,</a:t>
            </a:r>
          </a:p>
          <a:p>
            <a:r>
              <a:rPr lang="en-US" sz="800" dirty="0"/>
              <a:t>HDMI, DP, USB HUB, USB-C, </a:t>
            </a:r>
          </a:p>
          <a:p>
            <a:r>
              <a:rPr lang="en-US" sz="800" dirty="0"/>
              <a:t>WALLMOUNT, 3YW, BLACK,</a:t>
            </a:r>
            <a:r>
              <a:rPr lang="en-US" sz="800" b="1" dirty="0">
                <a:solidFill>
                  <a:srgbClr val="FF0000"/>
                </a:solidFill>
              </a:rPr>
              <a:t>€425</a:t>
            </a:r>
          </a:p>
        </p:txBody>
      </p:sp>
      <p:pic>
        <p:nvPicPr>
          <p:cNvPr id="19" name="Picture 18"/>
          <p:cNvPicPr>
            <a:picLocks noChangeAspect="1"/>
          </p:cNvPicPr>
          <p:nvPr/>
        </p:nvPicPr>
        <p:blipFill rotWithShape="1">
          <a:blip r:embed="rId11" cstate="print">
            <a:extLst>
              <a:ext uri="{28A0092B-C50C-407E-A947-70E740481C1C}">
                <a14:useLocalDpi xmlns:a14="http://schemas.microsoft.com/office/drawing/2010/main" val="0"/>
              </a:ext>
            </a:extLst>
          </a:blip>
          <a:srcRect l="4572" t="11429" r="4127" b="5397"/>
          <a:stretch/>
        </p:blipFill>
        <p:spPr>
          <a:xfrm>
            <a:off x="235441" y="2427098"/>
            <a:ext cx="1163081" cy="1059553"/>
          </a:xfrm>
          <a:prstGeom prst="rect">
            <a:avLst/>
          </a:prstGeom>
        </p:spPr>
      </p:pic>
      <p:pic>
        <p:nvPicPr>
          <p:cNvPr id="49" name="Picture 48"/>
          <p:cNvPicPr>
            <a:picLocks noChangeAspect="1"/>
          </p:cNvPicPr>
          <p:nvPr/>
        </p:nvPicPr>
        <p:blipFill rotWithShape="1">
          <a:blip r:embed="rId12" cstate="print">
            <a:extLst>
              <a:ext uri="{28A0092B-C50C-407E-A947-70E740481C1C}">
                <a14:useLocalDpi xmlns:a14="http://schemas.microsoft.com/office/drawing/2010/main" val="0"/>
              </a:ext>
            </a:extLst>
          </a:blip>
          <a:srcRect l="3683" t="12699" r="4381" b="15429"/>
          <a:stretch/>
        </p:blipFill>
        <p:spPr>
          <a:xfrm>
            <a:off x="6783906" y="2444884"/>
            <a:ext cx="1297705" cy="1014504"/>
          </a:xfrm>
          <a:prstGeom prst="rect">
            <a:avLst/>
          </a:prstGeom>
        </p:spPr>
      </p:pic>
      <p:pic>
        <p:nvPicPr>
          <p:cNvPr id="50" name="Picture 49"/>
          <p:cNvPicPr>
            <a:picLocks noChangeAspect="1"/>
          </p:cNvPicPr>
          <p:nvPr/>
        </p:nvPicPr>
        <p:blipFill rotWithShape="1">
          <a:blip r:embed="rId7" cstate="print">
            <a:extLst>
              <a:ext uri="{28A0092B-C50C-407E-A947-70E740481C1C}">
                <a14:useLocalDpi xmlns:a14="http://schemas.microsoft.com/office/drawing/2010/main" val="0"/>
              </a:ext>
            </a:extLst>
          </a:blip>
          <a:srcRect l="7500" t="8620" r="4214" b="5983"/>
          <a:stretch/>
        </p:blipFill>
        <p:spPr>
          <a:xfrm>
            <a:off x="1828360" y="445960"/>
            <a:ext cx="1332410" cy="1047816"/>
          </a:xfrm>
          <a:prstGeom prst="rect">
            <a:avLst/>
          </a:prstGeom>
        </p:spPr>
      </p:pic>
      <p:sp>
        <p:nvSpPr>
          <p:cNvPr id="51" name="Rectangle 50"/>
          <p:cNvSpPr/>
          <p:nvPr/>
        </p:nvSpPr>
        <p:spPr>
          <a:xfrm>
            <a:off x="1635838" y="1634734"/>
            <a:ext cx="1778240" cy="707886"/>
          </a:xfrm>
          <a:prstGeom prst="rect">
            <a:avLst/>
          </a:prstGeom>
        </p:spPr>
        <p:txBody>
          <a:bodyPr wrap="square">
            <a:spAutoFit/>
          </a:bodyPr>
          <a:lstStyle/>
          <a:p>
            <a:r>
              <a:rPr lang="en-US" sz="800" b="1" dirty="0"/>
              <a:t>27B3HA2 AOC MONITOR 27 BUSINESS , </a:t>
            </a:r>
            <a:r>
              <a:rPr lang="en-US" sz="800" dirty="0"/>
              <a:t>E, IPS,  FULL HD, 100 HZ, 1 MS, </a:t>
            </a:r>
            <a:r>
              <a:rPr lang="en-US" sz="800" dirty="0">
                <a:solidFill>
                  <a:srgbClr val="FF0000"/>
                </a:solidFill>
              </a:rPr>
              <a:t>SPEAKERS</a:t>
            </a:r>
            <a:r>
              <a:rPr lang="en-US" sz="800" dirty="0"/>
              <a:t>, TILT, HDMI AND VGA INPUTS, VESA COMPATIBLE, BLACK</a:t>
            </a:r>
            <a:r>
              <a:rPr lang="el-GR" sz="800" dirty="0"/>
              <a:t> </a:t>
            </a:r>
            <a:r>
              <a:rPr lang="en-US" sz="800" b="1" dirty="0">
                <a:solidFill>
                  <a:srgbClr val="FF0000"/>
                </a:solidFill>
              </a:rPr>
              <a:t>€122</a:t>
            </a:r>
          </a:p>
        </p:txBody>
      </p:sp>
      <p:pic>
        <p:nvPicPr>
          <p:cNvPr id="52" name="Picture 51"/>
          <p:cNvPicPr>
            <a:picLocks noChangeAspect="1"/>
          </p:cNvPicPr>
          <p:nvPr/>
        </p:nvPicPr>
        <p:blipFill rotWithShape="1">
          <a:blip r:embed="rId13" cstate="print">
            <a:extLst>
              <a:ext uri="{28A0092B-C50C-407E-A947-70E740481C1C}">
                <a14:useLocalDpi xmlns:a14="http://schemas.microsoft.com/office/drawing/2010/main" val="0"/>
              </a:ext>
            </a:extLst>
          </a:blip>
          <a:srcRect l="6487" t="8635" r="4474" b="8191"/>
          <a:stretch/>
        </p:blipFill>
        <p:spPr>
          <a:xfrm>
            <a:off x="3533876" y="453712"/>
            <a:ext cx="1256905" cy="953966"/>
          </a:xfrm>
          <a:prstGeom prst="rect">
            <a:avLst/>
          </a:prstGeom>
        </p:spPr>
      </p:pic>
      <p:sp>
        <p:nvSpPr>
          <p:cNvPr id="56" name="Rectangle 55"/>
          <p:cNvSpPr/>
          <p:nvPr/>
        </p:nvSpPr>
        <p:spPr>
          <a:xfrm>
            <a:off x="3283546" y="1610979"/>
            <a:ext cx="1699624" cy="830997"/>
          </a:xfrm>
          <a:prstGeom prst="rect">
            <a:avLst/>
          </a:prstGeom>
        </p:spPr>
        <p:txBody>
          <a:bodyPr wrap="square">
            <a:spAutoFit/>
          </a:bodyPr>
          <a:lstStyle/>
          <a:p>
            <a:r>
              <a:rPr lang="en-US" sz="800" b="1" dirty="0"/>
              <a:t>24B3CF2</a:t>
            </a:r>
            <a:r>
              <a:rPr lang="el-GR" sz="800" b="1" dirty="0"/>
              <a:t> </a:t>
            </a:r>
            <a:r>
              <a:rPr lang="en-US" sz="800" b="1" dirty="0"/>
              <a:t>AOC MONITOR 23.8'', BUSINESS, </a:t>
            </a:r>
            <a:r>
              <a:rPr lang="en-US" sz="800" dirty="0"/>
              <a:t>E, IPS, FHD 1920 X 1080, 100Hz, 1MS, </a:t>
            </a:r>
            <a:r>
              <a:rPr lang="en-US" sz="800" dirty="0">
                <a:solidFill>
                  <a:srgbClr val="FF0000"/>
                </a:solidFill>
              </a:rPr>
              <a:t>SPEAKERS</a:t>
            </a:r>
            <a:r>
              <a:rPr lang="en-US" sz="800" dirty="0"/>
              <a:t>, 250CD/M2, TILT, HEIGHT ADUSTABLE, HDMI, USB-C POWER DELIVERY 65W, USB 3.2 X 2, 3YW, BLACK </a:t>
            </a:r>
            <a:r>
              <a:rPr lang="en-US" sz="800" b="1" dirty="0">
                <a:solidFill>
                  <a:srgbClr val="FF0000"/>
                </a:solidFill>
              </a:rPr>
              <a:t>€134</a:t>
            </a:r>
          </a:p>
        </p:txBody>
      </p:sp>
      <p:pic>
        <p:nvPicPr>
          <p:cNvPr id="2" name="Picture 1"/>
          <p:cNvPicPr>
            <a:picLocks noChangeAspect="1"/>
          </p:cNvPicPr>
          <p:nvPr/>
        </p:nvPicPr>
        <p:blipFill rotWithShape="1">
          <a:blip r:embed="rId14" cstate="print">
            <a:extLst>
              <a:ext uri="{28A0092B-C50C-407E-A947-70E740481C1C}">
                <a14:useLocalDpi xmlns:a14="http://schemas.microsoft.com/office/drawing/2010/main" val="0"/>
              </a:ext>
            </a:extLst>
          </a:blip>
          <a:srcRect l="4825" t="12445" r="4762" b="6286"/>
          <a:stretch/>
        </p:blipFill>
        <p:spPr>
          <a:xfrm>
            <a:off x="5177067" y="450163"/>
            <a:ext cx="1262400" cy="1134741"/>
          </a:xfrm>
          <a:prstGeom prst="rect">
            <a:avLst/>
          </a:prstGeom>
        </p:spPr>
      </p:pic>
      <p:pic>
        <p:nvPicPr>
          <p:cNvPr id="58" name="Picture 57"/>
          <p:cNvPicPr>
            <a:picLocks noChangeAspect="1"/>
          </p:cNvPicPr>
          <p:nvPr/>
        </p:nvPicPr>
        <p:blipFill rotWithShape="1">
          <a:blip r:embed="rId15" cstate="print">
            <a:extLst>
              <a:ext uri="{28A0092B-C50C-407E-A947-70E740481C1C}">
                <a14:useLocalDpi xmlns:a14="http://schemas.microsoft.com/office/drawing/2010/main" val="0"/>
              </a:ext>
            </a:extLst>
          </a:blip>
          <a:srcRect l="4825" t="12445" r="4762" b="6286"/>
          <a:stretch/>
        </p:blipFill>
        <p:spPr>
          <a:xfrm>
            <a:off x="8383146" y="442437"/>
            <a:ext cx="1339216" cy="1203789"/>
          </a:xfrm>
          <a:prstGeom prst="rect">
            <a:avLst/>
          </a:prstGeom>
        </p:spPr>
      </p:pic>
      <p:sp>
        <p:nvSpPr>
          <p:cNvPr id="46" name="Rectangle 45"/>
          <p:cNvSpPr/>
          <p:nvPr/>
        </p:nvSpPr>
        <p:spPr>
          <a:xfrm>
            <a:off x="4920459" y="1615418"/>
            <a:ext cx="1759749" cy="830997"/>
          </a:xfrm>
          <a:prstGeom prst="rect">
            <a:avLst/>
          </a:prstGeom>
        </p:spPr>
        <p:txBody>
          <a:bodyPr wrap="square">
            <a:spAutoFit/>
          </a:bodyPr>
          <a:lstStyle/>
          <a:p>
            <a:r>
              <a:rPr lang="en-US" sz="800" b="1" dirty="0"/>
              <a:t>24E3QAF AOC MONITOR 23.8</a:t>
            </a:r>
            <a:r>
              <a:rPr lang="en-US" sz="800" dirty="0"/>
              <a:t>'', </a:t>
            </a:r>
            <a:r>
              <a:rPr lang="en-US" sz="800" dirty="0">
                <a:solidFill>
                  <a:srgbClr val="FF0000"/>
                </a:solidFill>
              </a:rPr>
              <a:t>SPEAKERS</a:t>
            </a:r>
            <a:r>
              <a:rPr lang="en-US" sz="800" dirty="0"/>
              <a:t>, IPS, WLED, FHD 1920 X 1080, 20M:1, 300 CD/M2, 4MS, 75HZ, TILT, HEIGHT ADJUSTABLE, SWIVEL, PIVOT, VGA, DP, HDMI, WALLMOUNT, 3YW, BLACK </a:t>
            </a:r>
            <a:r>
              <a:rPr lang="en-US" sz="800" b="1" dirty="0">
                <a:solidFill>
                  <a:srgbClr val="FF0000"/>
                </a:solidFill>
              </a:rPr>
              <a:t>€148</a:t>
            </a:r>
          </a:p>
        </p:txBody>
      </p:sp>
      <p:sp>
        <p:nvSpPr>
          <p:cNvPr id="47" name="Rectangle 46"/>
          <p:cNvSpPr/>
          <p:nvPr/>
        </p:nvSpPr>
        <p:spPr>
          <a:xfrm>
            <a:off x="8204007" y="1619740"/>
            <a:ext cx="1735293" cy="830997"/>
          </a:xfrm>
          <a:prstGeom prst="rect">
            <a:avLst/>
          </a:prstGeom>
        </p:spPr>
        <p:txBody>
          <a:bodyPr wrap="square">
            <a:spAutoFit/>
          </a:bodyPr>
          <a:lstStyle/>
          <a:p>
            <a:r>
              <a:rPr lang="en-US" sz="800" b="1" dirty="0"/>
              <a:t>27E3QAF AOC MONITOR 27'', </a:t>
            </a:r>
            <a:r>
              <a:rPr lang="en-US" sz="800" dirty="0">
                <a:solidFill>
                  <a:srgbClr val="FF0000"/>
                </a:solidFill>
              </a:rPr>
              <a:t>SPEAKERS</a:t>
            </a:r>
            <a:r>
              <a:rPr lang="en-US" sz="800" dirty="0"/>
              <a:t>, IPS, WLED, FHD 1920 X 1080, 20M:1, 300 CD/M2, 4MS, 75HZ, TILT, HEIGHT ADJUSTABLE, SWIVEL, PIVOT, VGA, DP, HDMI, WALLMOUNT, 3YW, BLACK </a:t>
            </a:r>
            <a:r>
              <a:rPr lang="en-US" sz="800" b="1" dirty="0">
                <a:solidFill>
                  <a:srgbClr val="FF0000"/>
                </a:solidFill>
              </a:rPr>
              <a:t>€171</a:t>
            </a:r>
          </a:p>
        </p:txBody>
      </p:sp>
      <p:sp>
        <p:nvSpPr>
          <p:cNvPr id="48" name="Rectangle 47"/>
          <p:cNvSpPr/>
          <p:nvPr/>
        </p:nvSpPr>
        <p:spPr>
          <a:xfrm>
            <a:off x="8225503" y="3464932"/>
            <a:ext cx="1616417" cy="830997"/>
          </a:xfrm>
          <a:prstGeom prst="rect">
            <a:avLst/>
          </a:prstGeom>
        </p:spPr>
        <p:txBody>
          <a:bodyPr wrap="square">
            <a:spAutoFit/>
          </a:bodyPr>
          <a:lstStyle/>
          <a:p>
            <a:r>
              <a:rPr lang="en-US" sz="800" b="1" dirty="0">
                <a:hlinkClick r:id="rId16"/>
              </a:rPr>
              <a:t>C</a:t>
            </a:r>
            <a:r>
              <a:rPr lang="en-US" sz="800" b="1" dirty="0"/>
              <a:t>24G2AE/BK </a:t>
            </a:r>
            <a:r>
              <a:rPr lang="en-US" sz="800" dirty="0"/>
              <a:t>AOC MONITOR 24'', </a:t>
            </a:r>
            <a:r>
              <a:rPr lang="en-US" sz="800" b="1" dirty="0"/>
              <a:t>GAMING</a:t>
            </a:r>
            <a:r>
              <a:rPr lang="en-US" sz="800" dirty="0"/>
              <a:t> </a:t>
            </a:r>
            <a:r>
              <a:rPr lang="en-US" sz="800" b="1" dirty="0">
                <a:solidFill>
                  <a:srgbClr val="FF0000"/>
                </a:solidFill>
              </a:rPr>
              <a:t>CURVED</a:t>
            </a:r>
            <a:r>
              <a:rPr lang="en-US" sz="800" dirty="0"/>
              <a:t>, VA LED, 1920x1080,  80M:1, 1MS, 250 CD/M², AMD FREESYNC, </a:t>
            </a:r>
            <a:r>
              <a:rPr lang="en-US" sz="800" dirty="0">
                <a:solidFill>
                  <a:srgbClr val="FF0000"/>
                </a:solidFill>
              </a:rPr>
              <a:t>165 Hz, </a:t>
            </a:r>
            <a:r>
              <a:rPr lang="en-US" sz="800" dirty="0"/>
              <a:t>VGA,  2X HDMI, DISPLAY PORT, FRAMELESS 3YW, BLACK-RED </a:t>
            </a:r>
            <a:r>
              <a:rPr lang="en-US" sz="800" b="1" dirty="0">
                <a:solidFill>
                  <a:srgbClr val="FF0000"/>
                </a:solidFill>
              </a:rPr>
              <a:t>€</a:t>
            </a:r>
            <a:r>
              <a:rPr lang="el-GR" sz="800" b="1" dirty="0">
                <a:solidFill>
                  <a:srgbClr val="FF0000"/>
                </a:solidFill>
              </a:rPr>
              <a:t>1</a:t>
            </a:r>
            <a:r>
              <a:rPr lang="en-US" sz="800" b="1" dirty="0">
                <a:solidFill>
                  <a:srgbClr val="FF0000"/>
                </a:solidFill>
              </a:rPr>
              <a:t>73</a:t>
            </a:r>
          </a:p>
        </p:txBody>
      </p:sp>
      <p:pic>
        <p:nvPicPr>
          <p:cNvPr id="57" name="Picture 5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383146" y="2413854"/>
            <a:ext cx="1262771" cy="960103"/>
          </a:xfrm>
          <a:prstGeom prst="rect">
            <a:avLst/>
          </a:prstGeom>
        </p:spPr>
      </p:pic>
      <p:sp>
        <p:nvSpPr>
          <p:cNvPr id="60" name="TextBox 59"/>
          <p:cNvSpPr txBox="1"/>
          <p:nvPr/>
        </p:nvSpPr>
        <p:spPr>
          <a:xfrm>
            <a:off x="-17266" y="5479378"/>
            <a:ext cx="1700985" cy="830997"/>
          </a:xfrm>
          <a:prstGeom prst="rect">
            <a:avLst/>
          </a:prstGeom>
          <a:noFill/>
        </p:spPr>
        <p:txBody>
          <a:bodyPr wrap="square" rtlCol="0">
            <a:spAutoFit/>
          </a:bodyPr>
          <a:lstStyle/>
          <a:p>
            <a:r>
              <a:rPr lang="en-US" sz="800" b="1" dirty="0"/>
              <a:t>C27G4ZXE AOC MONITOR 27'', GAMING</a:t>
            </a:r>
            <a:r>
              <a:rPr lang="en-US" sz="800" dirty="0"/>
              <a:t> </a:t>
            </a:r>
            <a:r>
              <a:rPr lang="en-US" sz="800" b="1" dirty="0">
                <a:solidFill>
                  <a:srgbClr val="FF0000"/>
                </a:solidFill>
              </a:rPr>
              <a:t>CURVED</a:t>
            </a:r>
            <a:r>
              <a:rPr lang="en-US" sz="800" dirty="0"/>
              <a:t>, E, VA LED, 1920x1080, 80M:1, 0.3MS, </a:t>
            </a:r>
            <a:r>
              <a:rPr lang="en-US" sz="800" dirty="0">
                <a:solidFill>
                  <a:srgbClr val="FF0000"/>
                </a:solidFill>
              </a:rPr>
              <a:t>280HZ, </a:t>
            </a:r>
            <a:r>
              <a:rPr lang="en-US" sz="800" dirty="0"/>
              <a:t>300 CD/M², TILT, AMD FREESYNC/G-SYNC OMPATIBLE, 2X HDMI, DISPLAY PORT, 3YW, BLACK </a:t>
            </a:r>
            <a:r>
              <a:rPr lang="en-US" sz="800" b="1" dirty="0">
                <a:solidFill>
                  <a:srgbClr val="FF0000"/>
                </a:solidFill>
              </a:rPr>
              <a:t>€</a:t>
            </a:r>
            <a:r>
              <a:rPr lang="en-GB" sz="800" b="1" dirty="0">
                <a:solidFill>
                  <a:srgbClr val="FF0000"/>
                </a:solidFill>
              </a:rPr>
              <a:t>230</a:t>
            </a:r>
            <a:endParaRPr lang="en-US" sz="800" b="1" dirty="0">
              <a:solidFill>
                <a:srgbClr val="FF0000"/>
              </a:solidFill>
            </a:endParaRPr>
          </a:p>
        </p:txBody>
      </p:sp>
      <p:pic>
        <p:nvPicPr>
          <p:cNvPr id="61" name="Picture 6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07399" y="4405047"/>
            <a:ext cx="1261748" cy="968436"/>
          </a:xfrm>
          <a:prstGeom prst="rect">
            <a:avLst/>
          </a:prstGeom>
        </p:spPr>
      </p:pic>
      <p:pic>
        <p:nvPicPr>
          <p:cNvPr id="64" name="Picture 63"/>
          <p:cNvPicPr>
            <a:picLocks noChangeAspect="1"/>
          </p:cNvPicPr>
          <p:nvPr/>
        </p:nvPicPr>
        <p:blipFill rotWithShape="1">
          <a:blip r:embed="rId19" cstate="print">
            <a:extLst>
              <a:ext uri="{28A0092B-C50C-407E-A947-70E740481C1C}">
                <a14:useLocalDpi xmlns:a14="http://schemas.microsoft.com/office/drawing/2010/main" val="0"/>
              </a:ext>
            </a:extLst>
          </a:blip>
          <a:srcRect l="3937" t="11174" r="2857" b="12889"/>
          <a:stretch/>
        </p:blipFill>
        <p:spPr>
          <a:xfrm>
            <a:off x="3480493" y="4404660"/>
            <a:ext cx="1298667" cy="1058042"/>
          </a:xfrm>
          <a:prstGeom prst="rect">
            <a:avLst/>
          </a:prstGeom>
        </p:spPr>
      </p:pic>
      <p:sp>
        <p:nvSpPr>
          <p:cNvPr id="66" name="TextBox 65"/>
          <p:cNvSpPr txBox="1"/>
          <p:nvPr/>
        </p:nvSpPr>
        <p:spPr>
          <a:xfrm>
            <a:off x="3251916" y="5511633"/>
            <a:ext cx="1632326" cy="830997"/>
          </a:xfrm>
          <a:prstGeom prst="rect">
            <a:avLst/>
          </a:prstGeom>
          <a:noFill/>
        </p:spPr>
        <p:txBody>
          <a:bodyPr wrap="square" rtlCol="0">
            <a:spAutoFit/>
          </a:bodyPr>
          <a:lstStyle/>
          <a:p>
            <a:r>
              <a:rPr lang="en-US" sz="800" b="1" dirty="0"/>
              <a:t>Q27G4XF AOC MONITOR GAMING </a:t>
            </a:r>
            <a:r>
              <a:rPr lang="en-US" sz="800" dirty="0"/>
              <a:t>27'', G, 180HZ, IPS LED, </a:t>
            </a:r>
            <a:r>
              <a:rPr lang="en-US" sz="800" dirty="0">
                <a:solidFill>
                  <a:srgbClr val="FF0000"/>
                </a:solidFill>
              </a:rPr>
              <a:t>2560x1440</a:t>
            </a:r>
            <a:r>
              <a:rPr lang="en-US" sz="800" dirty="0"/>
              <a:t>, 1 MS, 80M:1, 300 CD/M², HEIGHT ADJUSTABLE, TILT, SWIVEL, PIVOT, 2X HDMI, DISPLAY PORT, 3YW, BLACK-RED </a:t>
            </a:r>
            <a:r>
              <a:rPr lang="en-US" sz="800" b="1" dirty="0">
                <a:solidFill>
                  <a:srgbClr val="FF0000"/>
                </a:solidFill>
              </a:rPr>
              <a:t>€</a:t>
            </a:r>
            <a:r>
              <a:rPr lang="en-GB" sz="800" b="1" dirty="0">
                <a:solidFill>
                  <a:srgbClr val="FF0000"/>
                </a:solidFill>
              </a:rPr>
              <a:t>232</a:t>
            </a:r>
            <a:endParaRPr lang="en-US" sz="800" b="1" dirty="0">
              <a:solidFill>
                <a:srgbClr val="FF0000"/>
              </a:solidFill>
            </a:endParaRPr>
          </a:p>
        </p:txBody>
      </p:sp>
      <p:sp>
        <p:nvSpPr>
          <p:cNvPr id="67" name="TextBox 66"/>
          <p:cNvSpPr txBox="1"/>
          <p:nvPr/>
        </p:nvSpPr>
        <p:spPr>
          <a:xfrm>
            <a:off x="4931789" y="5453101"/>
            <a:ext cx="1665405" cy="954107"/>
          </a:xfrm>
          <a:prstGeom prst="rect">
            <a:avLst/>
          </a:prstGeom>
          <a:noFill/>
        </p:spPr>
        <p:txBody>
          <a:bodyPr wrap="square" rtlCol="0">
            <a:spAutoFit/>
          </a:bodyPr>
          <a:lstStyle/>
          <a:p>
            <a:r>
              <a:rPr lang="en-US" sz="800" b="1" dirty="0"/>
              <a:t>CQ27G4X AOC MONITOR</a:t>
            </a:r>
            <a:r>
              <a:rPr lang="en-US" sz="800" dirty="0"/>
              <a:t>, </a:t>
            </a:r>
            <a:r>
              <a:rPr lang="en-US" sz="800" b="1" dirty="0">
                <a:solidFill>
                  <a:srgbClr val="FF0000"/>
                </a:solidFill>
              </a:rPr>
              <a:t>CURVED</a:t>
            </a:r>
            <a:r>
              <a:rPr lang="en-US" sz="800" dirty="0">
                <a:solidFill>
                  <a:srgbClr val="FF0000"/>
                </a:solidFill>
              </a:rPr>
              <a:t> </a:t>
            </a:r>
            <a:r>
              <a:rPr lang="en-US" sz="800" b="1" dirty="0"/>
              <a:t>GAMING</a:t>
            </a:r>
            <a:r>
              <a:rPr lang="en-US" sz="800" dirty="0"/>
              <a:t> 27'', G, </a:t>
            </a:r>
            <a:r>
              <a:rPr lang="en-US" sz="800" dirty="0">
                <a:solidFill>
                  <a:srgbClr val="FF0000"/>
                </a:solidFill>
              </a:rPr>
              <a:t>180HZ, </a:t>
            </a:r>
            <a:r>
              <a:rPr lang="en-US" sz="800" dirty="0"/>
              <a:t>VA LED, 2560x1440, 80M:1, 0.5MS, 300 CD/M², AMD FREESYNC, TILT, SWIVEL, HEIGHT ADJUSTABLE, 2X HDMI, DISPLAY PORT, FRAMELESS, 3YW, BLACK </a:t>
            </a:r>
            <a:r>
              <a:rPr lang="en-US" sz="800" b="1" dirty="0">
                <a:solidFill>
                  <a:srgbClr val="FF0000"/>
                </a:solidFill>
              </a:rPr>
              <a:t>€</a:t>
            </a:r>
            <a:r>
              <a:rPr lang="en-GB" sz="800" b="1" dirty="0">
                <a:solidFill>
                  <a:srgbClr val="FF0000"/>
                </a:solidFill>
              </a:rPr>
              <a:t>235</a:t>
            </a:r>
            <a:endParaRPr lang="en-US" sz="800" b="1" dirty="0">
              <a:solidFill>
                <a:srgbClr val="FF0000"/>
              </a:solidFill>
            </a:endParaRPr>
          </a:p>
        </p:txBody>
      </p:sp>
      <p:pic>
        <p:nvPicPr>
          <p:cNvPr id="68" name="Picture 67"/>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165725" y="4410613"/>
            <a:ext cx="1260630" cy="1025987"/>
          </a:xfrm>
          <a:prstGeom prst="rect">
            <a:avLst/>
          </a:prstGeom>
        </p:spPr>
      </p:pic>
      <p:sp>
        <p:nvSpPr>
          <p:cNvPr id="69" name="TextBox 68"/>
          <p:cNvSpPr txBox="1"/>
          <p:nvPr/>
        </p:nvSpPr>
        <p:spPr>
          <a:xfrm>
            <a:off x="1597920" y="5576654"/>
            <a:ext cx="1766412" cy="830997"/>
          </a:xfrm>
          <a:prstGeom prst="rect">
            <a:avLst/>
          </a:prstGeom>
          <a:noFill/>
        </p:spPr>
        <p:txBody>
          <a:bodyPr wrap="square" rtlCol="0">
            <a:spAutoFit/>
          </a:bodyPr>
          <a:lstStyle/>
          <a:p>
            <a:r>
              <a:rPr lang="en-US" sz="800" b="1" dirty="0"/>
              <a:t>27G2ZN3/BK AOC MONITOR 27'', GAMING</a:t>
            </a:r>
            <a:r>
              <a:rPr lang="en-US" sz="800" dirty="0"/>
              <a:t>, E, VA, 1920x1080, 80M:1, 1MS, 300 CD/M²,</a:t>
            </a:r>
            <a:r>
              <a:rPr lang="en-US" sz="800" dirty="0">
                <a:solidFill>
                  <a:srgbClr val="FF0000"/>
                </a:solidFill>
              </a:rPr>
              <a:t> 280Hz, </a:t>
            </a:r>
            <a:r>
              <a:rPr lang="en-US" sz="800" dirty="0"/>
              <a:t>DISPLAY PORT, TILT, PIVOT, SWIVEL, HEIGHT ADJUSTABLE, 2 X HDMI, 3Y, BLACK </a:t>
            </a:r>
            <a:r>
              <a:rPr lang="en-US" sz="800" b="1" dirty="0">
                <a:solidFill>
                  <a:srgbClr val="FF0000"/>
                </a:solidFill>
              </a:rPr>
              <a:t>€</a:t>
            </a:r>
            <a:r>
              <a:rPr lang="en-GB" sz="800" b="1" dirty="0">
                <a:solidFill>
                  <a:srgbClr val="FF0000"/>
                </a:solidFill>
              </a:rPr>
              <a:t>230</a:t>
            </a:r>
            <a:endParaRPr lang="en-US" sz="800" b="1" dirty="0">
              <a:solidFill>
                <a:srgbClr val="FF0000"/>
              </a:solidFill>
            </a:endParaRPr>
          </a:p>
        </p:txBody>
      </p:sp>
      <p:pic>
        <p:nvPicPr>
          <p:cNvPr id="70" name="Picture 69"/>
          <p:cNvPicPr>
            <a:picLocks noChangeAspect="1"/>
          </p:cNvPicPr>
          <p:nvPr/>
        </p:nvPicPr>
        <p:blipFill rotWithShape="1">
          <a:blip r:embed="rId21" cstate="print">
            <a:extLst>
              <a:ext uri="{28A0092B-C50C-407E-A947-70E740481C1C}">
                <a14:useLocalDpi xmlns:a14="http://schemas.microsoft.com/office/drawing/2010/main" val="0"/>
              </a:ext>
            </a:extLst>
          </a:blip>
          <a:srcRect l="17350" t="10159" r="16948" b="7937"/>
          <a:stretch/>
        </p:blipFill>
        <p:spPr>
          <a:xfrm>
            <a:off x="1778618" y="4404660"/>
            <a:ext cx="1361325" cy="1193009"/>
          </a:xfrm>
          <a:prstGeom prst="rect">
            <a:avLst/>
          </a:prstGeom>
        </p:spPr>
      </p:pic>
      <p:sp>
        <p:nvSpPr>
          <p:cNvPr id="71" name="TextBox 70"/>
          <p:cNvSpPr txBox="1"/>
          <p:nvPr/>
        </p:nvSpPr>
        <p:spPr>
          <a:xfrm>
            <a:off x="6560764" y="5438287"/>
            <a:ext cx="1832601" cy="954107"/>
          </a:xfrm>
          <a:prstGeom prst="rect">
            <a:avLst/>
          </a:prstGeom>
          <a:noFill/>
        </p:spPr>
        <p:txBody>
          <a:bodyPr wrap="square" rtlCol="0">
            <a:spAutoFit/>
          </a:bodyPr>
          <a:lstStyle/>
          <a:p>
            <a:r>
              <a:rPr lang="en-US" sz="800" b="1" dirty="0"/>
              <a:t>C27G4ZXU AOC MONITOR 27'', GAMING</a:t>
            </a:r>
            <a:r>
              <a:rPr lang="en-US" sz="800" dirty="0"/>
              <a:t> </a:t>
            </a:r>
            <a:r>
              <a:rPr lang="en-US" sz="800" b="1" dirty="0">
                <a:solidFill>
                  <a:srgbClr val="FF0000"/>
                </a:solidFill>
              </a:rPr>
              <a:t>CURVED</a:t>
            </a:r>
            <a:r>
              <a:rPr lang="en-US" sz="800" dirty="0"/>
              <a:t>, E, VA LED, 1920x1080, 80M:1, 0.3MS, </a:t>
            </a:r>
            <a:r>
              <a:rPr lang="en-US" sz="800" dirty="0">
                <a:solidFill>
                  <a:srgbClr val="FF0000"/>
                </a:solidFill>
              </a:rPr>
              <a:t>280HZ, </a:t>
            </a:r>
            <a:r>
              <a:rPr lang="en-US" sz="800" dirty="0"/>
              <a:t>300 CD/M², TILT, SWIVEL, HEIGHT ADJUSTABLE, AMD FREESYNC/G-SYNC COMPATIBLE, 2X HDMI, DISPLAY PORT, 3YW, BLACK </a:t>
            </a:r>
            <a:r>
              <a:rPr lang="en-US" sz="800" b="1" dirty="0">
                <a:solidFill>
                  <a:srgbClr val="FF0000"/>
                </a:solidFill>
              </a:rPr>
              <a:t>€</a:t>
            </a:r>
            <a:r>
              <a:rPr lang="en-GB" sz="800" b="1" dirty="0">
                <a:solidFill>
                  <a:srgbClr val="FF0000"/>
                </a:solidFill>
              </a:rPr>
              <a:t>250</a:t>
            </a:r>
            <a:endParaRPr lang="en-US" sz="800" b="1" dirty="0">
              <a:solidFill>
                <a:srgbClr val="FF0000"/>
              </a:solidFill>
            </a:endParaRPr>
          </a:p>
        </p:txBody>
      </p:sp>
      <p:pic>
        <p:nvPicPr>
          <p:cNvPr id="72" name="Picture 7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827868" y="4397488"/>
            <a:ext cx="1239722" cy="951530"/>
          </a:xfrm>
          <a:prstGeom prst="rect">
            <a:avLst/>
          </a:prstGeom>
        </p:spPr>
      </p:pic>
      <p:pic>
        <p:nvPicPr>
          <p:cNvPr id="21" name="Picture 20"/>
          <p:cNvPicPr>
            <a:picLocks noChangeAspect="1"/>
          </p:cNvPicPr>
          <p:nvPr/>
        </p:nvPicPr>
        <p:blipFill rotWithShape="1">
          <a:blip r:embed="rId22" cstate="print">
            <a:extLst>
              <a:ext uri="{28A0092B-C50C-407E-A947-70E740481C1C}">
                <a14:useLocalDpi xmlns:a14="http://schemas.microsoft.com/office/drawing/2010/main" val="0"/>
              </a:ext>
            </a:extLst>
          </a:blip>
          <a:srcRect l="4191" t="25016" r="4127" b="21778"/>
          <a:stretch/>
        </p:blipFill>
        <p:spPr>
          <a:xfrm>
            <a:off x="8324305" y="4398921"/>
            <a:ext cx="1521669" cy="883074"/>
          </a:xfrm>
          <a:prstGeom prst="rect">
            <a:avLst/>
          </a:prstGeom>
        </p:spPr>
      </p:pic>
      <p:sp>
        <p:nvSpPr>
          <p:cNvPr id="73" name="TextBox 72"/>
          <p:cNvSpPr txBox="1"/>
          <p:nvPr/>
        </p:nvSpPr>
        <p:spPr>
          <a:xfrm>
            <a:off x="8226189" y="5443596"/>
            <a:ext cx="1709252" cy="954107"/>
          </a:xfrm>
          <a:prstGeom prst="rect">
            <a:avLst/>
          </a:prstGeom>
          <a:noFill/>
        </p:spPr>
        <p:txBody>
          <a:bodyPr wrap="square" rtlCol="0">
            <a:spAutoFit/>
          </a:bodyPr>
          <a:lstStyle/>
          <a:p>
            <a:r>
              <a:rPr lang="en-US" sz="800" b="1" dirty="0"/>
              <a:t>AG346UCD AOC MONITOR 34'', GAMING </a:t>
            </a:r>
            <a:r>
              <a:rPr lang="en-US" sz="800" b="1" dirty="0">
                <a:solidFill>
                  <a:srgbClr val="FF0000"/>
                </a:solidFill>
              </a:rPr>
              <a:t>CURVED</a:t>
            </a:r>
            <a:r>
              <a:rPr lang="en-US" sz="800" b="1" dirty="0"/>
              <a:t>, </a:t>
            </a:r>
            <a:r>
              <a:rPr lang="en-US" sz="800" dirty="0"/>
              <a:t>G, OLED, WQHD, 3440x1440, 15M:1, </a:t>
            </a:r>
            <a:r>
              <a:rPr lang="en-US" sz="800" dirty="0">
                <a:solidFill>
                  <a:srgbClr val="FF0000"/>
                </a:solidFill>
              </a:rPr>
              <a:t>0.03MS, 175 Hz</a:t>
            </a:r>
            <a:r>
              <a:rPr lang="en-US" sz="800" dirty="0"/>
              <a:t>, 21:9, ULTRA WIDE, SPEAKERS, TILT, SWIVEL, HEIGHT ADJUSTABLE, HDMI X 2, DP, USB HUB, USB-C, WALLMOUNT, 3YW, MATT </a:t>
            </a:r>
            <a:r>
              <a:rPr lang="en-US" sz="800" b="1" dirty="0">
                <a:solidFill>
                  <a:srgbClr val="FF0000"/>
                </a:solidFill>
              </a:rPr>
              <a:t>€</a:t>
            </a:r>
            <a:r>
              <a:rPr lang="en-GB" sz="800" b="1" dirty="0">
                <a:solidFill>
                  <a:srgbClr val="FF0000"/>
                </a:solidFill>
              </a:rPr>
              <a:t>780</a:t>
            </a:r>
            <a:endParaRPr lang="en-US" sz="800" b="1" dirty="0">
              <a:solidFill>
                <a:srgbClr val="FF0000"/>
              </a:solidFill>
            </a:endParaRPr>
          </a:p>
        </p:txBody>
      </p:sp>
      <p:sp>
        <p:nvSpPr>
          <p:cNvPr id="75" name="Rectangle 74"/>
          <p:cNvSpPr/>
          <p:nvPr/>
        </p:nvSpPr>
        <p:spPr>
          <a:xfrm>
            <a:off x="5999174" y="6443830"/>
            <a:ext cx="1854186" cy="292388"/>
          </a:xfrm>
          <a:prstGeom prst="rect">
            <a:avLst/>
          </a:prstGeom>
        </p:spPr>
        <p:txBody>
          <a:bodyPr wrap="square">
            <a:spAutoFit/>
          </a:bodyPr>
          <a:lstStyle/>
          <a:p>
            <a:pPr algn="ctr"/>
            <a:r>
              <a:rPr lang="en-US" sz="650" dirty="0">
                <a:cs typeface="Calibri" pitchFamily="34" charset="0"/>
              </a:rPr>
              <a:t>Call now on:</a:t>
            </a:r>
          </a:p>
          <a:p>
            <a:pPr algn="ctr"/>
            <a:r>
              <a:rPr lang="en-US" sz="650" dirty="0">
                <a:cs typeface="Calibri" pitchFamily="34" charset="0"/>
              </a:rPr>
              <a:t>Mail on:</a:t>
            </a:r>
          </a:p>
        </p:txBody>
      </p:sp>
      <p:sp>
        <p:nvSpPr>
          <p:cNvPr id="76" name="Rectangle 75"/>
          <p:cNvSpPr/>
          <p:nvPr/>
        </p:nvSpPr>
        <p:spPr>
          <a:xfrm>
            <a:off x="8913" y="6367020"/>
            <a:ext cx="4153784" cy="492443"/>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50" dirty="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50" dirty="0">
                <a:cs typeface="Calibri" pitchFamily="34" charset="0"/>
              </a:rPr>
              <a:t>Products' warranty is the warranty given by the manufacturer.</a:t>
            </a:r>
            <a:r>
              <a:rPr lang="en-GB" sz="650" dirty="0">
                <a:cs typeface="Calibri" pitchFamily="34" charset="0"/>
              </a:rPr>
              <a:t>  VAT is included</a:t>
            </a:r>
          </a:p>
        </p:txBody>
      </p:sp>
    </p:spTree>
    <p:extLst>
      <p:ext uri="{BB962C8B-B14F-4D97-AF65-F5344CB8AC3E}">
        <p14:creationId xmlns:p14="http://schemas.microsoft.com/office/powerpoint/2010/main" val="8747859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21169</TotalTime>
  <Words>965</Words>
  <Application>Microsoft Office PowerPoint</Application>
  <PresentationFormat>A4 Paper (210x297 mm)</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Tw Cen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Kiki Kalivioti</cp:lastModifiedBy>
  <cp:revision>3345</cp:revision>
  <cp:lastPrinted>2025-02-20T10:48:48Z</cp:lastPrinted>
  <dcterms:created xsi:type="dcterms:W3CDTF">2015-12-18T09:11:23Z</dcterms:created>
  <dcterms:modified xsi:type="dcterms:W3CDTF">2025-08-25T11:33:06Z</dcterms:modified>
</cp:coreProperties>
</file>