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Lst>
  <p:sldSz cx="9906000" cy="6858000" type="A4"/>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snapToGrid="0">
      <p:cViewPr varScale="1">
        <p:scale>
          <a:sx n="88" d="100"/>
          <a:sy n="88" d="100"/>
        </p:scale>
        <p:origin x="158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8/22/2025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2646019803"/>
              </p:ext>
            </p:extLst>
          </p:nvPr>
        </p:nvGraphicFramePr>
        <p:xfrm>
          <a:off x="-6032" y="940526"/>
          <a:ext cx="9912030" cy="5004992"/>
        </p:xfrm>
        <a:graphic>
          <a:graphicData uri="http://schemas.openxmlformats.org/drawingml/2006/table">
            <a:tbl>
              <a:tblPr firstRow="1" bandRow="1">
                <a:tableStyleId>{5C22544A-7EE6-4342-B048-85BDC9FD1C3A}</a:tableStyleId>
              </a:tblPr>
              <a:tblGrid>
                <a:gridCol w="1982406"/>
                <a:gridCol w="1982406"/>
                <a:gridCol w="1982406"/>
                <a:gridCol w="1982406"/>
                <a:gridCol w="1982406"/>
              </a:tblGrid>
              <a:tr h="2502496">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502496">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255405" y="39419"/>
            <a:ext cx="1225015" cy="200055"/>
          </a:xfrm>
          <a:prstGeom prst="rect">
            <a:avLst/>
          </a:prstGeom>
          <a:noFill/>
        </p:spPr>
        <p:txBody>
          <a:bodyPr wrap="none" rtlCol="0">
            <a:spAutoFit/>
          </a:bodyPr>
          <a:lstStyle>
            <a:defPPr>
              <a:defRPr lang="en-US"/>
            </a:defPPr>
            <a:lvl1pPr algn="ctr">
              <a:defRPr sz="800">
                <a:latin typeface="HP Simplified" panose="020B0604020204020204" pitchFamily="34" charset="0"/>
                <a:cs typeface="Arial" panose="020B0604020202020204" pitchFamily="34" charset="0"/>
              </a:defRPr>
            </a:lvl1pPr>
          </a:lstStyle>
          <a:p>
            <a:r>
              <a:rPr lang="en-US" sz="700" dirty="0" smtClean="0">
                <a:solidFill>
                  <a:schemeClr val="bg1"/>
                </a:solidFill>
                <a:latin typeface="Helvetica LT W01 Roman"/>
              </a:rPr>
              <a:t>Dealer File February 2021</a:t>
            </a:r>
            <a:endParaRPr lang="en-US" sz="700" dirty="0">
              <a:solidFill>
                <a:schemeClr val="bg1"/>
              </a:solidFill>
              <a:latin typeface="Helvetica LT W01 Roman"/>
            </a:endParaRPr>
          </a:p>
        </p:txBody>
      </p:sp>
      <p:sp>
        <p:nvSpPr>
          <p:cNvPr id="24" name="Rectangle 23"/>
          <p:cNvSpPr/>
          <p:nvPr/>
        </p:nvSpPr>
        <p:spPr>
          <a:xfrm>
            <a:off x="12341" y="5917579"/>
            <a:ext cx="9770013" cy="415498"/>
          </a:xfrm>
          <a:prstGeom prst="rect">
            <a:avLst/>
          </a:prstGeom>
        </p:spPr>
        <p:txBody>
          <a:bodyPr wrap="square">
            <a:spAutoFit/>
          </a:bodyPr>
          <a:lstStyle/>
          <a:p>
            <a:r>
              <a:rPr lang="en-GB" sz="700" dirty="0" smtClean="0">
                <a:solidFill>
                  <a:srgbClr val="FF0000"/>
                </a:solidFill>
                <a:latin typeface="HP Simplified" panose="020B0604020204020204" pitchFamily="34" charset="0"/>
              </a:rPr>
              <a:t>* </a:t>
            </a:r>
            <a:r>
              <a:rPr lang="el-GR" sz="700" dirty="0" smtClean="0">
                <a:solidFill>
                  <a:srgbClr val="FF0000"/>
                </a:solidFill>
                <a:latin typeface="HP Simplified" panose="020B0604020204020204" pitchFamily="34" charset="0"/>
              </a:rPr>
              <a:t>Επέκταση </a:t>
            </a:r>
            <a:r>
              <a:rPr lang="el-GR" sz="700" dirty="0">
                <a:solidFill>
                  <a:srgbClr val="FF0000"/>
                </a:solidFill>
                <a:latin typeface="HP Simplified" panose="020B0604020204020204" pitchFamily="34" charset="0"/>
              </a:rPr>
              <a:t>εγγύησης σε 3 χρόνια</a:t>
            </a:r>
            <a:r>
              <a:rPr lang="en-GB" sz="700" dirty="0">
                <a:solidFill>
                  <a:srgbClr val="FF0000"/>
                </a:solidFill>
                <a:latin typeface="HP Simplified" panose="020B0604020204020204" pitchFamily="34" charset="0"/>
              </a:rPr>
              <a:t>. </a:t>
            </a:r>
            <a:r>
              <a:rPr lang="el-GR" sz="700" dirty="0" smtClean="0">
                <a:solidFill>
                  <a:srgbClr val="FF0000"/>
                </a:solidFill>
                <a:latin typeface="HP Simplified" panose="020B0604020204020204" pitchFamily="34" charset="0"/>
              </a:rPr>
              <a:t>Ι</a:t>
            </a:r>
            <a:r>
              <a:rPr lang="en-GB" sz="700" dirty="0" smtClean="0">
                <a:solidFill>
                  <a:srgbClr val="FF0000"/>
                </a:solidFill>
                <a:latin typeface="HP Simplified" panose="020B0604020204020204" pitchFamily="34" charset="0"/>
              </a:rPr>
              <a:t> </a:t>
            </a:r>
            <a:r>
              <a:rPr lang="el-GR" sz="700" dirty="0"/>
              <a:t>Μόλις παραλάβετε τον εκτυπωτή σας, απλά μεταβείτε στη διεύθυνση www.epson.gr/printerwarranty,, συμπληρώστε τη φόρμα αίτησης και υποβάλετέ την μαζί με το σειριακό αριθμό του προϊόντος. Δεκτές θα γίνονται μόνο οι πλήρως συμπληρωμένες αιτήσεις εντός τριάντα (30) ημερών από την ημερομηνία αγοράς. Αφού υποβάλετε διαδικτυακά την αίτησή σας, θα έχετε την επιλογή να εκτυπώσετε τη σελίδα επιβεβαίωσης, η οποία επιβεβαιώνει ότι η αίτησή σας </a:t>
            </a:r>
            <a:r>
              <a:rPr lang="el-GR" sz="700" dirty="0" smtClean="0"/>
              <a:t>έχει καταχωρηθεί. </a:t>
            </a:r>
            <a:r>
              <a:rPr lang="el-GR" sz="700" dirty="0"/>
              <a:t>31 ημέρες μετά την ημερομηνία καταχώρισης, θα μπορείτε να διαπιστώσετε αν η εγγύησή σας έχει καταχωριστεί στη διεύθυνση https://warrantycheck.epson.eu</a:t>
            </a:r>
            <a:endParaRPr lang="en-US" sz="700" dirty="0"/>
          </a:p>
        </p:txBody>
      </p:sp>
      <p:sp>
        <p:nvSpPr>
          <p:cNvPr id="26" name="Rectangle 25"/>
          <p:cNvSpPr/>
          <p:nvPr/>
        </p:nvSpPr>
        <p:spPr>
          <a:xfrm>
            <a:off x="0" y="6339525"/>
            <a:ext cx="9905999" cy="51847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cxnSp>
        <p:nvCxnSpPr>
          <p:cNvPr id="33" name="Straight Connector 32"/>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rotWithShape="1">
          <a:blip r:embed="rId2"/>
          <a:srcRect b="22637"/>
          <a:stretch/>
        </p:blipFill>
        <p:spPr>
          <a:xfrm>
            <a:off x="7744686" y="-45137"/>
            <a:ext cx="2173382" cy="819509"/>
          </a:xfrm>
          <a:prstGeom prst="rect">
            <a:avLst/>
          </a:prstGeom>
        </p:spPr>
      </p:pic>
      <p:pic>
        <p:nvPicPr>
          <p:cNvPr id="17" name="Picture 16"/>
          <p:cNvPicPr>
            <a:picLocks noChangeAspect="1"/>
          </p:cNvPicPr>
          <p:nvPr/>
        </p:nvPicPr>
        <p:blipFill>
          <a:blip r:embed="rId3"/>
          <a:stretch>
            <a:fillRect/>
          </a:stretch>
        </p:blipFill>
        <p:spPr>
          <a:xfrm>
            <a:off x="0" y="-19147"/>
            <a:ext cx="7934104" cy="949517"/>
          </a:xfrm>
          <a:prstGeom prst="rect">
            <a:avLst/>
          </a:prstGeom>
        </p:spPr>
      </p:pic>
      <p:sp>
        <p:nvSpPr>
          <p:cNvPr id="19" name="TextBox 18"/>
          <p:cNvSpPr txBox="1"/>
          <p:nvPr/>
        </p:nvSpPr>
        <p:spPr>
          <a:xfrm>
            <a:off x="2215038" y="95339"/>
            <a:ext cx="4197745" cy="369332"/>
          </a:xfrm>
          <a:prstGeom prst="rect">
            <a:avLst/>
          </a:prstGeom>
          <a:noFill/>
        </p:spPr>
        <p:txBody>
          <a:bodyPr wrap="square" rtlCol="0">
            <a:spAutoFit/>
          </a:bodyPr>
          <a:lstStyle/>
          <a:p>
            <a:r>
              <a:rPr lang="en-US" dirty="0"/>
              <a:t> </a:t>
            </a:r>
            <a:r>
              <a:rPr lang="en-US" b="1" dirty="0">
                <a:solidFill>
                  <a:schemeClr val="accent1">
                    <a:lumMod val="50000"/>
                  </a:schemeClr>
                </a:solidFill>
              </a:rPr>
              <a:t>EPSON Color </a:t>
            </a:r>
            <a:r>
              <a:rPr lang="en-US" b="1" dirty="0" smtClean="0">
                <a:solidFill>
                  <a:schemeClr val="accent1">
                    <a:lumMod val="50000"/>
                  </a:schemeClr>
                </a:solidFill>
              </a:rPr>
              <a:t>MFP Back to School Promo</a:t>
            </a:r>
            <a:endParaRPr lang="en-US" b="1" dirty="0">
              <a:solidFill>
                <a:schemeClr val="accent1">
                  <a:lumMod val="50000"/>
                </a:schemeClr>
              </a:solidFill>
            </a:endParaRPr>
          </a:p>
        </p:txBody>
      </p:sp>
      <p:sp>
        <p:nvSpPr>
          <p:cNvPr id="2" name="TextBox 1"/>
          <p:cNvSpPr txBox="1"/>
          <p:nvPr/>
        </p:nvSpPr>
        <p:spPr>
          <a:xfrm>
            <a:off x="2585089" y="592370"/>
            <a:ext cx="2937022" cy="246221"/>
          </a:xfrm>
          <a:prstGeom prst="rect">
            <a:avLst/>
          </a:prstGeom>
          <a:noFill/>
        </p:spPr>
        <p:txBody>
          <a:bodyPr wrap="none" rtlCol="0">
            <a:spAutoFit/>
          </a:bodyPr>
          <a:lstStyle/>
          <a:p>
            <a:r>
              <a:rPr lang="en-US" sz="1000" dirty="0" smtClean="0"/>
              <a:t>THE PROMO IS VALID UNTIL 26 09 2025 or Stock Last</a:t>
            </a:r>
            <a:endParaRPr lang="en-US" sz="1000" dirty="0"/>
          </a:p>
        </p:txBody>
      </p:sp>
      <p:sp>
        <p:nvSpPr>
          <p:cNvPr id="46" name="Rectangle 45"/>
          <p:cNvSpPr/>
          <p:nvPr/>
        </p:nvSpPr>
        <p:spPr>
          <a:xfrm>
            <a:off x="-36388" y="2148886"/>
            <a:ext cx="2043587"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48" name="Rectangle 47"/>
          <p:cNvSpPr/>
          <p:nvPr/>
        </p:nvSpPr>
        <p:spPr>
          <a:xfrm>
            <a:off x="1980079" y="4548844"/>
            <a:ext cx="1946671"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38" name="TextBox 37"/>
          <p:cNvSpPr txBox="1"/>
          <p:nvPr/>
        </p:nvSpPr>
        <p:spPr>
          <a:xfrm>
            <a:off x="-6032" y="2495089"/>
            <a:ext cx="1982878" cy="954107"/>
          </a:xfrm>
          <a:prstGeom prst="rect">
            <a:avLst/>
          </a:prstGeom>
          <a:noFill/>
        </p:spPr>
        <p:txBody>
          <a:bodyPr wrap="square" rtlCol="0">
            <a:spAutoFit/>
          </a:bodyPr>
          <a:lstStyle/>
          <a:p>
            <a:pPr algn="ctr" fontAlgn="b"/>
            <a:r>
              <a:rPr lang="en-GB" sz="800" b="1" dirty="0" smtClean="0">
                <a:solidFill>
                  <a:srgbClr val="0070C0"/>
                </a:solidFill>
              </a:rPr>
              <a:t>C11CJ67434</a:t>
            </a:r>
          </a:p>
          <a:p>
            <a:pPr algn="ctr" fontAlgn="b"/>
            <a:r>
              <a:rPr lang="en-GB" sz="800" b="1" dirty="0"/>
              <a:t>EPSON PRINTER ALL IN ONE INKJET COLOR HOME - OFFICE ITS L3270 </a:t>
            </a:r>
            <a:r>
              <a:rPr lang="en-GB" sz="800" dirty="0"/>
              <a:t>A4 ECO TANK, PRINT,SCAN,COPY,33PPM(B),15PPM(C),5.760X1.440 DPI,USB,WIFI,UP TO 8100PAGES IN BL,6500 IN COL W/ THE INCL.INK, BLACK,4 INK,KCYM&amp; EXTRA </a:t>
            </a:r>
            <a:r>
              <a:rPr lang="en-GB" sz="800" dirty="0" smtClean="0"/>
              <a:t>BLACK</a:t>
            </a:r>
            <a:r>
              <a:rPr lang="el-GR" sz="800" dirty="0" smtClean="0"/>
              <a:t> </a:t>
            </a:r>
            <a:r>
              <a:rPr lang="en-GB" sz="800" b="1" dirty="0" smtClean="0">
                <a:solidFill>
                  <a:srgbClr val="FF0000"/>
                </a:solidFill>
              </a:rPr>
              <a:t>€</a:t>
            </a:r>
            <a:r>
              <a:rPr lang="el-GR" sz="800" b="1" dirty="0" smtClean="0">
                <a:solidFill>
                  <a:srgbClr val="FF0000"/>
                </a:solidFill>
              </a:rPr>
              <a:t>1</a:t>
            </a:r>
            <a:r>
              <a:rPr lang="en-GB" sz="800" b="1" dirty="0">
                <a:solidFill>
                  <a:srgbClr val="FF0000"/>
                </a:solidFill>
              </a:rPr>
              <a:t>7</a:t>
            </a:r>
            <a:r>
              <a:rPr lang="en-GB" sz="800" b="1" smtClean="0">
                <a:solidFill>
                  <a:srgbClr val="FF0000"/>
                </a:solidFill>
              </a:rPr>
              <a:t>9</a:t>
            </a:r>
            <a:endParaRPr lang="en-GB" sz="800" b="1" dirty="0">
              <a:solidFill>
                <a:srgbClr val="FF0000"/>
              </a:solidFill>
            </a:endParaRPr>
          </a:p>
        </p:txBody>
      </p:sp>
      <p:sp>
        <p:nvSpPr>
          <p:cNvPr id="41" name="TextBox 40"/>
          <p:cNvSpPr txBox="1"/>
          <p:nvPr/>
        </p:nvSpPr>
        <p:spPr>
          <a:xfrm>
            <a:off x="1848239" y="2479731"/>
            <a:ext cx="2236080" cy="954107"/>
          </a:xfrm>
          <a:prstGeom prst="rect">
            <a:avLst/>
          </a:prstGeom>
          <a:noFill/>
        </p:spPr>
        <p:txBody>
          <a:bodyPr wrap="square" rtlCol="0">
            <a:spAutoFit/>
          </a:bodyPr>
          <a:lstStyle/>
          <a:p>
            <a:pPr algn="ctr" fontAlgn="b"/>
            <a:r>
              <a:rPr lang="en-GB" sz="800" b="1" dirty="0" smtClean="0">
                <a:solidFill>
                  <a:srgbClr val="0070C0"/>
                </a:solidFill>
              </a:rPr>
              <a:t>C11CJ67436</a:t>
            </a:r>
          </a:p>
          <a:p>
            <a:pPr algn="ctr" fontAlgn="b"/>
            <a:r>
              <a:rPr lang="en-GB" sz="800" b="1" dirty="0"/>
              <a:t>EPSON PRINTER ALL IN ONE INKJET COLOR HOME- OFFICE ITS L3276 </a:t>
            </a:r>
            <a:r>
              <a:rPr lang="en-GB" sz="800" dirty="0"/>
              <a:t>A4 ECO TANK,PRINT,SCAN,COPY,33PPM(B),15 PPM(C),5.760X1.440DPI,USB,WIFI,UP TO8.100PGS IN BL&amp;6.500 IN COL W/ THE INCL.INK,WHITE,4 INK,KCYM&amp;EXTR </a:t>
            </a:r>
            <a:r>
              <a:rPr lang="en-GB" sz="800" dirty="0" smtClean="0"/>
              <a:t>BLACK </a:t>
            </a:r>
            <a:r>
              <a:rPr lang="en-GB" sz="800" b="1" dirty="0" smtClean="0">
                <a:solidFill>
                  <a:srgbClr val="FF0000"/>
                </a:solidFill>
              </a:rPr>
              <a:t>€</a:t>
            </a:r>
            <a:r>
              <a:rPr lang="el-GR" sz="800" b="1" dirty="0" smtClean="0">
                <a:solidFill>
                  <a:srgbClr val="FF0000"/>
                </a:solidFill>
              </a:rPr>
              <a:t>1</a:t>
            </a:r>
            <a:r>
              <a:rPr lang="en-GB" sz="800" b="1" dirty="0" smtClean="0">
                <a:solidFill>
                  <a:srgbClr val="FF0000"/>
                </a:solidFill>
              </a:rPr>
              <a:t>89</a:t>
            </a:r>
            <a:endParaRPr lang="en-GB" sz="800" b="1" dirty="0">
              <a:solidFill>
                <a:srgbClr val="FF0000"/>
              </a:solidFill>
            </a:endParaRPr>
          </a:p>
        </p:txBody>
      </p:sp>
      <p:pic>
        <p:nvPicPr>
          <p:cNvPr id="47" name="Picture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144" y="1066003"/>
            <a:ext cx="1560525" cy="1017128"/>
          </a:xfrm>
          <a:prstGeom prst="rect">
            <a:avLst/>
          </a:prstGeom>
        </p:spPr>
      </p:pic>
      <p:pic>
        <p:nvPicPr>
          <p:cNvPr id="49" name="Picture 4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95362" y="1160938"/>
            <a:ext cx="1582938" cy="919523"/>
          </a:xfrm>
          <a:prstGeom prst="rect">
            <a:avLst/>
          </a:prstGeom>
        </p:spPr>
      </p:pic>
      <p:pic>
        <p:nvPicPr>
          <p:cNvPr id="50" name="Picture 4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49095" y="1068010"/>
            <a:ext cx="1545666" cy="935162"/>
          </a:xfrm>
          <a:prstGeom prst="rect">
            <a:avLst/>
          </a:prstGeom>
        </p:spPr>
      </p:pic>
      <p:pic>
        <p:nvPicPr>
          <p:cNvPr id="53" name="Picture 5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61726" y="1084325"/>
            <a:ext cx="1475279" cy="919523"/>
          </a:xfrm>
          <a:prstGeom prst="rect">
            <a:avLst/>
          </a:prstGeom>
        </p:spPr>
      </p:pic>
      <p:pic>
        <p:nvPicPr>
          <p:cNvPr id="54" name="Picture 53"/>
          <p:cNvPicPr>
            <a:picLocks noChangeAspect="1"/>
          </p:cNvPicPr>
          <p:nvPr/>
        </p:nvPicPr>
        <p:blipFill rotWithShape="1">
          <a:blip r:embed="rId8" cstate="email">
            <a:extLst>
              <a:ext uri="{28A0092B-C50C-407E-A947-70E740481C1C}">
                <a14:useLocalDpi xmlns:a14="http://schemas.microsoft.com/office/drawing/2010/main"/>
              </a:ext>
            </a:extLst>
          </a:blip>
          <a:srcRect l="6367" r="7594" b="17860"/>
          <a:stretch/>
        </p:blipFill>
        <p:spPr>
          <a:xfrm>
            <a:off x="4316514" y="1082407"/>
            <a:ext cx="1342624" cy="1134384"/>
          </a:xfrm>
          <a:prstGeom prst="rect">
            <a:avLst/>
          </a:prstGeom>
        </p:spPr>
      </p:pic>
      <p:pic>
        <p:nvPicPr>
          <p:cNvPr id="55" name="Picture 5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9980" y="3489727"/>
            <a:ext cx="1429226" cy="1059647"/>
          </a:xfrm>
          <a:prstGeom prst="rect">
            <a:avLst/>
          </a:prstGeom>
        </p:spPr>
      </p:pic>
      <p:sp>
        <p:nvSpPr>
          <p:cNvPr id="56" name="Rectangle 55"/>
          <p:cNvSpPr/>
          <p:nvPr/>
        </p:nvSpPr>
        <p:spPr>
          <a:xfrm>
            <a:off x="5915827" y="2083131"/>
            <a:ext cx="2043587"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57" name="Rectangle 56"/>
          <p:cNvSpPr/>
          <p:nvPr/>
        </p:nvSpPr>
        <p:spPr>
          <a:xfrm>
            <a:off x="1886779" y="2148886"/>
            <a:ext cx="2043587"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pic>
        <p:nvPicPr>
          <p:cNvPr id="58" name="Picture 57"/>
          <p:cNvPicPr>
            <a:picLocks noChangeAspect="1"/>
          </p:cNvPicPr>
          <p:nvPr/>
        </p:nvPicPr>
        <p:blipFill rotWithShape="1">
          <a:blip r:embed="rId10">
            <a:extLst>
              <a:ext uri="{28A0092B-C50C-407E-A947-70E740481C1C}">
                <a14:useLocalDpi xmlns:a14="http://schemas.microsoft.com/office/drawing/2010/main" val="0"/>
              </a:ext>
            </a:extLst>
          </a:blip>
          <a:srcRect t="13027" b="11708"/>
          <a:stretch/>
        </p:blipFill>
        <p:spPr>
          <a:xfrm>
            <a:off x="2249490" y="3463354"/>
            <a:ext cx="1433578" cy="1085490"/>
          </a:xfrm>
          <a:prstGeom prst="rect">
            <a:avLst/>
          </a:prstGeom>
        </p:spPr>
      </p:pic>
      <p:sp>
        <p:nvSpPr>
          <p:cNvPr id="62" name="Rectangle 61"/>
          <p:cNvSpPr/>
          <p:nvPr/>
        </p:nvSpPr>
        <p:spPr>
          <a:xfrm>
            <a:off x="7907789" y="2098150"/>
            <a:ext cx="1946671"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63" name="Rectangle 62"/>
          <p:cNvSpPr/>
          <p:nvPr/>
        </p:nvSpPr>
        <p:spPr>
          <a:xfrm>
            <a:off x="-6032" y="4536210"/>
            <a:ext cx="1946671"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64" name="Rectangle 63"/>
          <p:cNvSpPr/>
          <p:nvPr/>
        </p:nvSpPr>
        <p:spPr>
          <a:xfrm>
            <a:off x="5978030" y="4566412"/>
            <a:ext cx="1946671"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65" name="Rectangle 64"/>
          <p:cNvSpPr/>
          <p:nvPr/>
        </p:nvSpPr>
        <p:spPr>
          <a:xfrm>
            <a:off x="7907788" y="4576928"/>
            <a:ext cx="1946671"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66" name="Rectangle 65"/>
          <p:cNvSpPr/>
          <p:nvPr/>
        </p:nvSpPr>
        <p:spPr>
          <a:xfrm>
            <a:off x="3991919" y="4573318"/>
            <a:ext cx="1946671" cy="215444"/>
          </a:xfrm>
          <a:prstGeom prst="rect">
            <a:avLst/>
          </a:prstGeom>
        </p:spPr>
        <p:txBody>
          <a:bodyPr wrap="square">
            <a:spAutoFit/>
          </a:bodyPr>
          <a:lstStyle/>
          <a:p>
            <a:pPr algn="ctr"/>
            <a:r>
              <a:rPr lang="el-GR" sz="800" dirty="0">
                <a:solidFill>
                  <a:srgbClr val="FF0000"/>
                </a:solidFill>
              </a:rPr>
              <a:t>Δωρεάν Επέκταση εγγύησης σε 3 </a:t>
            </a:r>
            <a:r>
              <a:rPr lang="el-GR" sz="800" dirty="0" smtClean="0">
                <a:solidFill>
                  <a:srgbClr val="FF0000"/>
                </a:solidFill>
              </a:rPr>
              <a:t>χρόνια</a:t>
            </a:r>
            <a:r>
              <a:rPr lang="en-US" sz="800" dirty="0" smtClean="0">
                <a:solidFill>
                  <a:srgbClr val="FF0000"/>
                </a:solidFill>
              </a:rPr>
              <a:t>*</a:t>
            </a:r>
            <a:endParaRPr lang="en-GB" sz="800" dirty="0">
              <a:solidFill>
                <a:srgbClr val="FF0000"/>
              </a:solidFill>
            </a:endParaRPr>
          </a:p>
        </p:txBody>
      </p:sp>
      <p:sp>
        <p:nvSpPr>
          <p:cNvPr id="67" name="Rectangle 66"/>
          <p:cNvSpPr/>
          <p:nvPr/>
        </p:nvSpPr>
        <p:spPr>
          <a:xfrm>
            <a:off x="5904412" y="2496989"/>
            <a:ext cx="2038481" cy="954107"/>
          </a:xfrm>
          <a:prstGeom prst="rect">
            <a:avLst/>
          </a:prstGeom>
        </p:spPr>
        <p:txBody>
          <a:bodyPr wrap="square">
            <a:spAutoFit/>
          </a:bodyPr>
          <a:lstStyle/>
          <a:p>
            <a:pPr algn="ctr"/>
            <a:r>
              <a:rPr lang="en-US" sz="800" b="1" dirty="0" smtClean="0">
                <a:solidFill>
                  <a:srgbClr val="0070C0"/>
                </a:solidFill>
              </a:rPr>
              <a:t>C11CJ66426</a:t>
            </a:r>
            <a:endParaRPr lang="en-US" sz="800" b="1" dirty="0">
              <a:solidFill>
                <a:srgbClr val="0070C0"/>
              </a:solidFill>
            </a:endParaRPr>
          </a:p>
          <a:p>
            <a:pPr algn="ctr"/>
            <a:r>
              <a:rPr lang="en-US" sz="800" b="1" dirty="0" smtClean="0"/>
              <a:t>EPSON </a:t>
            </a:r>
            <a:r>
              <a:rPr lang="en-US" sz="800" b="1" dirty="0"/>
              <a:t>PRINTER ALL IN ONE INKJET COLOR HOME - OFFICE ITS L3280 </a:t>
            </a:r>
            <a:r>
              <a:rPr lang="en-US" sz="800" dirty="0"/>
              <a:t>A4 ECO TANK,  PRINT, SCAN, COPY, 10PPM (B), 5PPM (C), 5.760 X 1.440 DPI, USB, WIFI, PRINT UP TO 8.100 PAGES IN BLACK &amp; 6.500 IN COLOUR, BLACK, 4 INK, KCYM AND EXTRA K </a:t>
            </a:r>
            <a:r>
              <a:rPr lang="en-GB" sz="800" b="1" dirty="0" smtClean="0">
                <a:solidFill>
                  <a:srgbClr val="FF0000"/>
                </a:solidFill>
              </a:rPr>
              <a:t>€</a:t>
            </a:r>
            <a:r>
              <a:rPr lang="en-US" sz="800" b="1" dirty="0" smtClean="0">
                <a:solidFill>
                  <a:srgbClr val="FF0000"/>
                </a:solidFill>
              </a:rPr>
              <a:t>229</a:t>
            </a:r>
            <a:endParaRPr lang="en-GB" sz="800" b="1" dirty="0">
              <a:solidFill>
                <a:srgbClr val="FF0000"/>
              </a:solidFill>
            </a:endParaRPr>
          </a:p>
        </p:txBody>
      </p:sp>
      <p:sp>
        <p:nvSpPr>
          <p:cNvPr id="68" name="Rectangle 67"/>
          <p:cNvSpPr/>
          <p:nvPr/>
        </p:nvSpPr>
        <p:spPr>
          <a:xfrm>
            <a:off x="7833175" y="2499862"/>
            <a:ext cx="2084893" cy="954107"/>
          </a:xfrm>
          <a:prstGeom prst="rect">
            <a:avLst/>
          </a:prstGeom>
        </p:spPr>
        <p:txBody>
          <a:bodyPr wrap="square">
            <a:spAutoFit/>
          </a:bodyPr>
          <a:lstStyle/>
          <a:p>
            <a:pPr algn="ctr"/>
            <a:r>
              <a:rPr lang="en-US" sz="800" b="1" dirty="0" smtClean="0">
                <a:solidFill>
                  <a:srgbClr val="0070C0"/>
                </a:solidFill>
              </a:rPr>
              <a:t>C11CJ66427</a:t>
            </a:r>
          </a:p>
          <a:p>
            <a:pPr algn="ctr"/>
            <a:r>
              <a:rPr lang="en-GB" sz="800" b="1" dirty="0"/>
              <a:t>EPSON PRINTER ALL IN ONE INKJET COLOR HOME - OFFICE ITS L3286</a:t>
            </a:r>
            <a:r>
              <a:rPr lang="en-GB" sz="800" dirty="0"/>
              <a:t> A4 ECO TANK, PRINT, SCAN, COPY, 10PPM (B), 5PPM (C), 5.760 X 1.440 DPI, USB, WIFI, PRINT UP TO 8.100P IN BLACK &amp; 6.500 IN COLOUR,WHITE,4 INK, KCYM&amp;EXTRA </a:t>
            </a:r>
            <a:r>
              <a:rPr lang="en-GB" sz="800" dirty="0" smtClean="0"/>
              <a:t>BL </a:t>
            </a:r>
            <a:r>
              <a:rPr lang="en-GB" sz="800" b="1" dirty="0" smtClean="0">
                <a:solidFill>
                  <a:srgbClr val="FF0000"/>
                </a:solidFill>
              </a:rPr>
              <a:t>€</a:t>
            </a:r>
            <a:r>
              <a:rPr lang="en-US" sz="800" b="1" dirty="0" smtClean="0">
                <a:solidFill>
                  <a:srgbClr val="FF0000"/>
                </a:solidFill>
              </a:rPr>
              <a:t>299</a:t>
            </a:r>
            <a:endParaRPr lang="en-GB" sz="800" b="1" dirty="0">
              <a:solidFill>
                <a:srgbClr val="FF0000"/>
              </a:solidFill>
            </a:endParaRPr>
          </a:p>
        </p:txBody>
      </p:sp>
      <p:sp>
        <p:nvSpPr>
          <p:cNvPr id="69" name="TextBox 68"/>
          <p:cNvSpPr txBox="1"/>
          <p:nvPr/>
        </p:nvSpPr>
        <p:spPr>
          <a:xfrm>
            <a:off x="3941307" y="2491335"/>
            <a:ext cx="1973668" cy="830997"/>
          </a:xfrm>
          <a:prstGeom prst="rect">
            <a:avLst/>
          </a:prstGeom>
          <a:noFill/>
        </p:spPr>
        <p:txBody>
          <a:bodyPr wrap="square" rtlCol="0">
            <a:spAutoFit/>
          </a:bodyPr>
          <a:lstStyle/>
          <a:p>
            <a:pPr algn="ctr" fontAlgn="b"/>
            <a:r>
              <a:rPr lang="en-GB" sz="800" b="1" dirty="0" smtClean="0">
                <a:solidFill>
                  <a:srgbClr val="0070C0"/>
                </a:solidFill>
              </a:rPr>
              <a:t>C11CJ05403</a:t>
            </a:r>
          </a:p>
          <a:p>
            <a:pPr algn="ctr" fontAlgn="b"/>
            <a:r>
              <a:rPr lang="en-GB" sz="800" b="1" dirty="0"/>
              <a:t>EPSON PRINTER ALL IN ONE INKJET COLOR BUSINESS WF-C4810DTWF</a:t>
            </a:r>
            <a:r>
              <a:rPr lang="en-GB" sz="800" dirty="0"/>
              <a:t> A4, 2 TRAYS, PRINT, SCAN, COPY, FAX, 16PPM BLACK 9PPM COLOR, 4.800 X 2.400 DPI, USB, </a:t>
            </a:r>
            <a:r>
              <a:rPr lang="en-GB" sz="800" dirty="0" smtClean="0"/>
              <a:t>Wi-Fi, Wi-Fi </a:t>
            </a:r>
            <a:r>
              <a:rPr lang="en-GB" sz="800" dirty="0"/>
              <a:t>DIRECT, LAN, </a:t>
            </a:r>
            <a:r>
              <a:rPr lang="en-GB" sz="800" dirty="0" smtClean="0"/>
              <a:t>WHITE </a:t>
            </a:r>
            <a:r>
              <a:rPr lang="en-GB" sz="800" b="1" dirty="0" smtClean="0">
                <a:solidFill>
                  <a:srgbClr val="FF0000"/>
                </a:solidFill>
              </a:rPr>
              <a:t>€215</a:t>
            </a:r>
            <a:endParaRPr lang="en-GB" sz="800" b="1" dirty="0">
              <a:solidFill>
                <a:srgbClr val="FF0000"/>
              </a:solidFill>
            </a:endParaRPr>
          </a:p>
        </p:txBody>
      </p:sp>
      <p:pic>
        <p:nvPicPr>
          <p:cNvPr id="13" name="Picture 12"/>
          <p:cNvPicPr>
            <a:picLocks noChangeAspect="1"/>
          </p:cNvPicPr>
          <p:nvPr/>
        </p:nvPicPr>
        <p:blipFill rotWithShape="1">
          <a:blip r:embed="rId11" cstate="print">
            <a:extLst>
              <a:ext uri="{28A0092B-C50C-407E-A947-70E740481C1C}">
                <a14:useLocalDpi xmlns:a14="http://schemas.microsoft.com/office/drawing/2010/main" val="0"/>
              </a:ext>
            </a:extLst>
          </a:blip>
          <a:srcRect l="13941" t="23492" r="12951" b="17968"/>
          <a:stretch/>
        </p:blipFill>
        <p:spPr>
          <a:xfrm>
            <a:off x="4245865" y="3493839"/>
            <a:ext cx="1408235" cy="1033752"/>
          </a:xfrm>
          <a:prstGeom prst="rect">
            <a:avLst/>
          </a:prstGeom>
        </p:spPr>
      </p:pic>
      <p:pic>
        <p:nvPicPr>
          <p:cNvPr id="14" name="Picture 13"/>
          <p:cNvPicPr>
            <a:picLocks noChangeAspect="1"/>
          </p:cNvPicPr>
          <p:nvPr/>
        </p:nvPicPr>
        <p:blipFill rotWithShape="1">
          <a:blip r:embed="rId12" cstate="print">
            <a:extLst>
              <a:ext uri="{28A0092B-C50C-407E-A947-70E740481C1C}">
                <a14:useLocalDpi xmlns:a14="http://schemas.microsoft.com/office/drawing/2010/main" val="0"/>
              </a:ext>
            </a:extLst>
          </a:blip>
          <a:srcRect l="13476" t="23238" r="12835" b="17715"/>
          <a:stretch/>
        </p:blipFill>
        <p:spPr>
          <a:xfrm>
            <a:off x="6267060" y="3490555"/>
            <a:ext cx="1341120" cy="985183"/>
          </a:xfrm>
          <a:prstGeom prst="rect">
            <a:avLst/>
          </a:prstGeom>
        </p:spPr>
      </p:pic>
      <p:pic>
        <p:nvPicPr>
          <p:cNvPr id="15" name="Picture 14"/>
          <p:cNvPicPr>
            <a:picLocks noChangeAspect="1"/>
          </p:cNvPicPr>
          <p:nvPr/>
        </p:nvPicPr>
        <p:blipFill rotWithShape="1">
          <a:blip r:embed="rId13" cstate="print">
            <a:extLst>
              <a:ext uri="{28A0092B-C50C-407E-A947-70E740481C1C}">
                <a14:useLocalDpi xmlns:a14="http://schemas.microsoft.com/office/drawing/2010/main" val="0"/>
              </a:ext>
            </a:extLst>
          </a:blip>
          <a:srcRect l="14408" t="23746" r="12835" b="17207"/>
          <a:stretch/>
        </p:blipFill>
        <p:spPr>
          <a:xfrm>
            <a:off x="8221140" y="3487096"/>
            <a:ext cx="1368374" cy="1018071"/>
          </a:xfrm>
          <a:prstGeom prst="rect">
            <a:avLst/>
          </a:prstGeom>
        </p:spPr>
      </p:pic>
      <p:sp>
        <p:nvSpPr>
          <p:cNvPr id="42" name="TextBox 41"/>
          <p:cNvSpPr txBox="1"/>
          <p:nvPr/>
        </p:nvSpPr>
        <p:spPr>
          <a:xfrm>
            <a:off x="12936" y="4912553"/>
            <a:ext cx="1982878" cy="954107"/>
          </a:xfrm>
          <a:prstGeom prst="rect">
            <a:avLst/>
          </a:prstGeom>
          <a:noFill/>
        </p:spPr>
        <p:txBody>
          <a:bodyPr wrap="square" rtlCol="0">
            <a:spAutoFit/>
          </a:bodyPr>
          <a:lstStyle/>
          <a:p>
            <a:pPr algn="ctr" fontAlgn="b"/>
            <a:r>
              <a:rPr lang="en-GB" sz="800" b="1" dirty="0" smtClean="0">
                <a:solidFill>
                  <a:srgbClr val="0070C0"/>
                </a:solidFill>
              </a:rPr>
              <a:t>C11CJ65412</a:t>
            </a:r>
          </a:p>
          <a:p>
            <a:pPr algn="ctr" fontAlgn="b"/>
            <a:r>
              <a:rPr lang="en-GB" sz="800" b="1" dirty="0"/>
              <a:t>EPSON PRINTER ALL IN ONE INKJET COLOR BUSINESS ITS L5310 </a:t>
            </a:r>
            <a:r>
              <a:rPr lang="en-GB" sz="800" dirty="0"/>
              <a:t>A4 ECO TANK, PRINT, SCAN, COPY, FAX, 10PPM (B), 5PPM (C),  5.760 X 1.440 DPI, ADF 30P, USB, </a:t>
            </a:r>
            <a:r>
              <a:rPr lang="en-GB" sz="800" dirty="0" smtClean="0"/>
              <a:t>Wi-Fi, </a:t>
            </a:r>
            <a:r>
              <a:rPr lang="en-GB" sz="800" dirty="0"/>
              <a:t>LAN, BLACK, 2 YEAR WARRANTY, 4 INK,KCYM AND EXTRA </a:t>
            </a:r>
            <a:r>
              <a:rPr lang="en-GB" sz="800" dirty="0" smtClean="0"/>
              <a:t>BLACK </a:t>
            </a:r>
            <a:r>
              <a:rPr lang="en-GB" sz="800" b="1" dirty="0" smtClean="0">
                <a:solidFill>
                  <a:srgbClr val="FF0000"/>
                </a:solidFill>
              </a:rPr>
              <a:t>€299</a:t>
            </a:r>
            <a:endParaRPr lang="en-GB" sz="800" b="1" dirty="0">
              <a:solidFill>
                <a:srgbClr val="FF0000"/>
              </a:solidFill>
            </a:endParaRPr>
          </a:p>
        </p:txBody>
      </p:sp>
      <p:sp>
        <p:nvSpPr>
          <p:cNvPr id="43" name="TextBox 42"/>
          <p:cNvSpPr txBox="1"/>
          <p:nvPr/>
        </p:nvSpPr>
        <p:spPr>
          <a:xfrm>
            <a:off x="1947488" y="4907932"/>
            <a:ext cx="1982878" cy="954107"/>
          </a:xfrm>
          <a:prstGeom prst="rect">
            <a:avLst/>
          </a:prstGeom>
          <a:noFill/>
        </p:spPr>
        <p:txBody>
          <a:bodyPr wrap="square" rtlCol="0">
            <a:spAutoFit/>
          </a:bodyPr>
          <a:lstStyle/>
          <a:p>
            <a:pPr algn="ctr" fontAlgn="b"/>
            <a:r>
              <a:rPr lang="en-GB" sz="800" b="1" dirty="0">
                <a:solidFill>
                  <a:srgbClr val="0070C0"/>
                </a:solidFill>
              </a:rPr>
              <a:t>C11CJ65413</a:t>
            </a:r>
            <a:endParaRPr lang="en-GB" sz="800" b="1" dirty="0" smtClean="0">
              <a:solidFill>
                <a:srgbClr val="0070C0"/>
              </a:solidFill>
            </a:endParaRPr>
          </a:p>
          <a:p>
            <a:pPr algn="ctr" fontAlgn="b"/>
            <a:r>
              <a:rPr lang="en-GB" sz="800" b="1" dirty="0"/>
              <a:t>EPSON PRINTER ALL IN ONE INKJET COLOR BUSINESS ITS L5316 </a:t>
            </a:r>
            <a:r>
              <a:rPr lang="en-GB" sz="800" dirty="0"/>
              <a:t>A4 ECO TANK, PRINT, SCAN, COPY, FAX, 10PPM (B), 5PPM (C),  5.760 X 1.440 DPI, ADF 30P, USB, </a:t>
            </a:r>
            <a:r>
              <a:rPr lang="en-GB" sz="800" dirty="0" smtClean="0"/>
              <a:t>Wi-Fi, </a:t>
            </a:r>
            <a:r>
              <a:rPr lang="en-GB" sz="800" dirty="0"/>
              <a:t>LAN, WHITE, 2 YEAR WARRANTY, 4 INK, KCYM AND EXTRA </a:t>
            </a:r>
            <a:r>
              <a:rPr lang="en-GB" sz="800" dirty="0" smtClean="0"/>
              <a:t>BLACK </a:t>
            </a:r>
            <a:r>
              <a:rPr lang="en-GB" sz="800" b="1" dirty="0" smtClean="0">
                <a:solidFill>
                  <a:srgbClr val="FF0000"/>
                </a:solidFill>
              </a:rPr>
              <a:t>€299</a:t>
            </a:r>
            <a:endParaRPr lang="en-GB" sz="800" b="1" dirty="0">
              <a:solidFill>
                <a:srgbClr val="FF0000"/>
              </a:solidFill>
            </a:endParaRPr>
          </a:p>
        </p:txBody>
      </p:sp>
      <p:sp>
        <p:nvSpPr>
          <p:cNvPr id="44" name="TextBox 43"/>
          <p:cNvSpPr txBox="1"/>
          <p:nvPr/>
        </p:nvSpPr>
        <p:spPr>
          <a:xfrm>
            <a:off x="3921534" y="4858295"/>
            <a:ext cx="1982878" cy="954107"/>
          </a:xfrm>
          <a:prstGeom prst="rect">
            <a:avLst/>
          </a:prstGeom>
          <a:noFill/>
        </p:spPr>
        <p:txBody>
          <a:bodyPr wrap="square" rtlCol="0">
            <a:spAutoFit/>
          </a:bodyPr>
          <a:lstStyle/>
          <a:p>
            <a:pPr algn="ctr" fontAlgn="b"/>
            <a:r>
              <a:rPr lang="en-GB" sz="800" b="1" dirty="0" smtClean="0">
                <a:solidFill>
                  <a:srgbClr val="0070C0"/>
                </a:solidFill>
              </a:rPr>
              <a:t>C11CJ61403</a:t>
            </a:r>
          </a:p>
          <a:p>
            <a:pPr algn="ctr" fontAlgn="b"/>
            <a:r>
              <a:rPr lang="en-GB" sz="800" b="1" dirty="0"/>
              <a:t>EPSON PRINTER ALL IN ONE INKJET COLOR HOME - OFFICE ITS L6270</a:t>
            </a:r>
            <a:r>
              <a:rPr lang="en-GB" sz="800" dirty="0"/>
              <a:t> A4 ECO TANK, PRINT, SCAN, COPY, 15PPM (B), 8PPM(C),4.800 X 1.200 DPI, DUPLEX, 30-PAGE ADF, USB, </a:t>
            </a:r>
            <a:r>
              <a:rPr lang="en-GB" sz="800" dirty="0" smtClean="0"/>
              <a:t>Wi-Fi, Wi-Fi </a:t>
            </a:r>
            <a:r>
              <a:rPr lang="en-GB" sz="800" dirty="0"/>
              <a:t>DIRECT, LAN, </a:t>
            </a:r>
            <a:r>
              <a:rPr lang="en-GB" sz="800" dirty="0" smtClean="0"/>
              <a:t>BLACK </a:t>
            </a:r>
            <a:r>
              <a:rPr lang="en-GB" sz="800" b="1" dirty="0" smtClean="0">
                <a:solidFill>
                  <a:srgbClr val="FF0000"/>
                </a:solidFill>
              </a:rPr>
              <a:t>€369</a:t>
            </a:r>
            <a:endParaRPr lang="en-GB" sz="800" b="1" dirty="0">
              <a:solidFill>
                <a:srgbClr val="FF0000"/>
              </a:solidFill>
            </a:endParaRPr>
          </a:p>
        </p:txBody>
      </p:sp>
      <p:sp>
        <p:nvSpPr>
          <p:cNvPr id="45" name="TextBox 44"/>
          <p:cNvSpPr txBox="1"/>
          <p:nvPr/>
        </p:nvSpPr>
        <p:spPr>
          <a:xfrm>
            <a:off x="5981273" y="4878627"/>
            <a:ext cx="1982878" cy="954107"/>
          </a:xfrm>
          <a:prstGeom prst="rect">
            <a:avLst/>
          </a:prstGeom>
          <a:noFill/>
        </p:spPr>
        <p:txBody>
          <a:bodyPr wrap="square" rtlCol="0">
            <a:spAutoFit/>
          </a:bodyPr>
          <a:lstStyle/>
          <a:p>
            <a:pPr algn="ctr" fontAlgn="b"/>
            <a:r>
              <a:rPr lang="en-GB" sz="800" b="1" dirty="0" smtClean="0">
                <a:solidFill>
                  <a:srgbClr val="0070C0"/>
                </a:solidFill>
              </a:rPr>
              <a:t>C11CJ61406</a:t>
            </a:r>
          </a:p>
          <a:p>
            <a:pPr algn="ctr" fontAlgn="b"/>
            <a:r>
              <a:rPr lang="en-GB" sz="800" b="1" dirty="0"/>
              <a:t>EPSON PRINTER ALL IN ONE INKJET COLOR HOME - OFFICE ITS </a:t>
            </a:r>
            <a:r>
              <a:rPr lang="en-GB" sz="800" dirty="0"/>
              <a:t>L6276 A4 ECO TANK, PRINT, SCAN, COPY, 15PPM (B), 8PPM(C),4.800 X 1.200 DPI, DUPLEX, 30-PAGE ADF, USB, </a:t>
            </a:r>
            <a:r>
              <a:rPr lang="en-GB" sz="800" dirty="0" smtClean="0"/>
              <a:t>Wi-Fi, Wi-Fi </a:t>
            </a:r>
            <a:r>
              <a:rPr lang="en-GB" sz="800" dirty="0"/>
              <a:t>DIRECT, WHITE, </a:t>
            </a:r>
            <a:r>
              <a:rPr lang="en-GB" sz="800" dirty="0" smtClean="0"/>
              <a:t>LAN </a:t>
            </a:r>
            <a:r>
              <a:rPr lang="en-GB" sz="800" b="1" dirty="0" smtClean="0">
                <a:solidFill>
                  <a:srgbClr val="FF0000"/>
                </a:solidFill>
              </a:rPr>
              <a:t>€369</a:t>
            </a:r>
            <a:endParaRPr lang="en-GB" sz="800" b="1" dirty="0">
              <a:solidFill>
                <a:srgbClr val="FF0000"/>
              </a:solidFill>
            </a:endParaRPr>
          </a:p>
        </p:txBody>
      </p:sp>
      <p:sp>
        <p:nvSpPr>
          <p:cNvPr id="51" name="TextBox 50"/>
          <p:cNvSpPr txBox="1"/>
          <p:nvPr/>
        </p:nvSpPr>
        <p:spPr>
          <a:xfrm>
            <a:off x="7894541" y="4860107"/>
            <a:ext cx="1982878" cy="830997"/>
          </a:xfrm>
          <a:prstGeom prst="rect">
            <a:avLst/>
          </a:prstGeom>
          <a:noFill/>
        </p:spPr>
        <p:txBody>
          <a:bodyPr wrap="square" rtlCol="0">
            <a:spAutoFit/>
          </a:bodyPr>
          <a:lstStyle/>
          <a:p>
            <a:pPr algn="ctr" fontAlgn="b"/>
            <a:r>
              <a:rPr lang="en-GB" sz="800" b="1" dirty="0">
                <a:solidFill>
                  <a:srgbClr val="0070C0"/>
                </a:solidFill>
              </a:rPr>
              <a:t>C11CJ60404</a:t>
            </a:r>
            <a:endParaRPr lang="en-GB" sz="800" b="1" dirty="0" smtClean="0">
              <a:solidFill>
                <a:srgbClr val="0070C0"/>
              </a:solidFill>
            </a:endParaRPr>
          </a:p>
          <a:p>
            <a:pPr algn="ctr" fontAlgn="b"/>
            <a:r>
              <a:rPr lang="en-GB" sz="800" b="1" dirty="0"/>
              <a:t>EPSON PRINTER ALL IN ONE INKJET COLOR BUSINESS ITS L6290 </a:t>
            </a:r>
            <a:r>
              <a:rPr lang="en-GB" sz="800" dirty="0"/>
              <a:t>A4 ECO TANK, PRINT, SCAN, COPY, FAX, 15PPM (B), 8PPM (C), 4.800 x 1.200 DPI, DUPLEX, ADF, USB, </a:t>
            </a:r>
            <a:r>
              <a:rPr lang="en-GB" sz="800" dirty="0" smtClean="0"/>
              <a:t>Wi-Fi, Wi-Fi </a:t>
            </a:r>
            <a:r>
              <a:rPr lang="en-GB" sz="800" dirty="0"/>
              <a:t>DIRECT, LAN, </a:t>
            </a:r>
            <a:r>
              <a:rPr lang="en-GB" sz="800" dirty="0" smtClean="0"/>
              <a:t>BLACK </a:t>
            </a:r>
            <a:r>
              <a:rPr lang="en-GB" sz="800" b="1" dirty="0" smtClean="0">
                <a:solidFill>
                  <a:srgbClr val="FF0000"/>
                </a:solidFill>
              </a:rPr>
              <a:t>€429</a:t>
            </a:r>
            <a:endParaRPr lang="en-GB" sz="800" b="1" dirty="0">
              <a:solidFill>
                <a:srgbClr val="FF0000"/>
              </a:solidFill>
            </a:endParaRPr>
          </a:p>
        </p:txBody>
      </p:sp>
      <p:sp>
        <p:nvSpPr>
          <p:cNvPr id="52" name="Rectangle 51"/>
          <p:cNvSpPr/>
          <p:nvPr/>
        </p:nvSpPr>
        <p:spPr>
          <a:xfrm>
            <a:off x="-36388" y="6312711"/>
            <a:ext cx="4801197" cy="553998"/>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latin typeface="HP Simplified" panose="020B0604020204020204" pitchFamily="34" charset="0"/>
                <a:cs typeface="Calibri" pitchFamily="34" charset="0"/>
              </a:rPr>
              <a:t>Prices, promotions, specifications, availability and terms of offers may change without notice.  Correct prices and promotions are validated at the time your order is placed. Despite our best efforts, a small number of items may contain pricing, typography, or photography errors. Recommended retail price is not binding and is only mentioned for information purposes. Final price is given by our resellers. Recycling fees, delivery and installation charges are not included. </a:t>
            </a:r>
            <a:r>
              <a:rPr lang="en-US" sz="600" b="1" dirty="0">
                <a:latin typeface="HP Simplified" panose="020B0604020204020204" pitchFamily="34" charset="0"/>
                <a:cs typeface="Calibri" pitchFamily="34" charset="0"/>
              </a:rPr>
              <a:t>VAT is included.</a:t>
            </a:r>
            <a:r>
              <a:rPr lang="en-US" sz="600" dirty="0">
                <a:latin typeface="HP Simplified" panose="020B0604020204020204" pitchFamily="34" charset="0"/>
                <a:cs typeface="Calibri" pitchFamily="34" charset="0"/>
              </a:rPr>
              <a:t> </a:t>
            </a:r>
            <a:endParaRPr lang="en-US" sz="600" dirty="0" smtClean="0">
              <a:latin typeface="HP Simplified" panose="020B0604020204020204" pitchFamily="34" charset="0"/>
              <a:cs typeface="Calibri" pitchFamily="34" charset="0"/>
            </a:endParaRPr>
          </a:p>
          <a:p>
            <a:r>
              <a:rPr lang="en-US" sz="600" dirty="0" smtClean="0">
                <a:latin typeface="HP Simplified" panose="020B0604020204020204" pitchFamily="34" charset="0"/>
                <a:cs typeface="Calibri" pitchFamily="34" charset="0"/>
              </a:rPr>
              <a:t>Products</a:t>
            </a:r>
            <a:r>
              <a:rPr lang="en-US" sz="600" dirty="0">
                <a:latin typeface="HP Simplified" panose="020B0604020204020204" pitchFamily="34" charset="0"/>
                <a:cs typeface="Calibri" pitchFamily="34" charset="0"/>
              </a:rPr>
              <a:t>' warranty is the warranty given by the manufacturer</a:t>
            </a:r>
            <a:endParaRPr lang="en-GB" sz="600" dirty="0">
              <a:latin typeface="HP Simplified" panose="020B0604020204020204" pitchFamily="34" charset="0"/>
              <a:cs typeface="Calibri" pitchFamily="34" charset="0"/>
            </a:endParaRPr>
          </a:p>
        </p:txBody>
      </p:sp>
      <p:sp>
        <p:nvSpPr>
          <p:cNvPr id="59" name="Rectangle 58"/>
          <p:cNvSpPr/>
          <p:nvPr/>
        </p:nvSpPr>
        <p:spPr>
          <a:xfrm>
            <a:off x="8899542" y="6492129"/>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 </a:t>
            </a:r>
            <a:endParaRPr lang="en-US" sz="600" dirty="0" smtClean="0">
              <a:latin typeface="HP Simplified" panose="020B0604020204020204" pitchFamily="34" charset="0"/>
              <a:cs typeface="Calibri" pitchFamily="34" charset="0"/>
            </a:endParaRPr>
          </a:p>
          <a:p>
            <a:pPr algn="ctr"/>
            <a:r>
              <a:rPr lang="en-US" sz="600" dirty="0" smtClean="0">
                <a:latin typeface="HP Simplified" panose="020B0604020204020204" pitchFamily="34" charset="0"/>
                <a:cs typeface="Calibri" pitchFamily="34" charset="0"/>
              </a:rPr>
              <a:t>Mail on: </a:t>
            </a:r>
          </a:p>
          <a:p>
            <a:pPr algn="ctr"/>
            <a:endParaRPr lang="en-US" sz="600" dirty="0" smtClean="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242233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10221</TotalTime>
  <Words>805</Words>
  <Application>Microsoft Office PowerPoint</Application>
  <PresentationFormat>A4 Paper (210x297 mm)</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 LT W01 Roman</vt:lpstr>
      <vt:lpstr>HP Simplified</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George Georgiou</cp:lastModifiedBy>
  <cp:revision>1870</cp:revision>
  <cp:lastPrinted>2016-04-20T13:45:25Z</cp:lastPrinted>
  <dcterms:created xsi:type="dcterms:W3CDTF">2015-12-18T09:11:23Z</dcterms:created>
  <dcterms:modified xsi:type="dcterms:W3CDTF">2025-08-22T05:30:12Z</dcterms:modified>
</cp:coreProperties>
</file>