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2" r:id="rId5"/>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8ECB6D-3557-43D4-8270-355C934A6522}" v="10" dt="2020-05-05T04:57:22.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1123"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solakis, Panagiotis" userId="ab189667-169b-412d-b800-9e8dec2a0ed7" providerId="ADAL" clId="{EE8ECB6D-3557-43D4-8270-355C934A6522}"/>
    <pc:docChg chg="undo custSel addSld modSld">
      <pc:chgData name="Tsolakis, Panagiotis" userId="ab189667-169b-412d-b800-9e8dec2a0ed7" providerId="ADAL" clId="{EE8ECB6D-3557-43D4-8270-355C934A6522}" dt="2020-05-05T05:05:18.961" v="1338" actId="20577"/>
      <pc:docMkLst>
        <pc:docMk/>
      </pc:docMkLst>
      <pc:sldChg chg="modSp">
        <pc:chgData name="Tsolakis, Panagiotis" userId="ab189667-169b-412d-b800-9e8dec2a0ed7" providerId="ADAL" clId="{EE8ECB6D-3557-43D4-8270-355C934A6522}" dt="2020-05-05T04:56:36.210" v="370" actId="20577"/>
        <pc:sldMkLst>
          <pc:docMk/>
          <pc:sldMk cId="265241683" sldId="256"/>
        </pc:sldMkLst>
        <pc:spChg chg="mod">
          <ac:chgData name="Tsolakis, Panagiotis" userId="ab189667-169b-412d-b800-9e8dec2a0ed7" providerId="ADAL" clId="{EE8ECB6D-3557-43D4-8270-355C934A6522}" dt="2020-05-05T04:56:36.210" v="370" actId="20577"/>
          <ac:spMkLst>
            <pc:docMk/>
            <pc:sldMk cId="265241683" sldId="256"/>
            <ac:spMk id="6" creationId="{1AD61E81-0D44-402D-9B4E-CDA333DB8977}"/>
          </ac:spMkLst>
        </pc:spChg>
      </pc:sldChg>
      <pc:sldChg chg="addSp modSp">
        <pc:chgData name="Tsolakis, Panagiotis" userId="ab189667-169b-412d-b800-9e8dec2a0ed7" providerId="ADAL" clId="{EE8ECB6D-3557-43D4-8270-355C934A6522}" dt="2020-05-04T15:54:28.105" v="143" actId="1076"/>
        <pc:sldMkLst>
          <pc:docMk/>
          <pc:sldMk cId="3133718283" sldId="257"/>
        </pc:sldMkLst>
        <pc:spChg chg="add mod">
          <ac:chgData name="Tsolakis, Panagiotis" userId="ab189667-169b-412d-b800-9e8dec2a0ed7" providerId="ADAL" clId="{EE8ECB6D-3557-43D4-8270-355C934A6522}" dt="2020-05-04T15:51:42.742" v="95" actId="164"/>
          <ac:spMkLst>
            <pc:docMk/>
            <pc:sldMk cId="3133718283" sldId="257"/>
            <ac:spMk id="2" creationId="{1A3D21BB-EB5E-48CD-8BFE-304683F57677}"/>
          </ac:spMkLst>
        </pc:spChg>
        <pc:spChg chg="add mod">
          <ac:chgData name="Tsolakis, Panagiotis" userId="ab189667-169b-412d-b800-9e8dec2a0ed7" providerId="ADAL" clId="{EE8ECB6D-3557-43D4-8270-355C934A6522}" dt="2020-05-04T15:51:42.742" v="95" actId="164"/>
          <ac:spMkLst>
            <pc:docMk/>
            <pc:sldMk cId="3133718283" sldId="257"/>
            <ac:spMk id="3" creationId="{28369FB4-843A-4D2F-B83A-8318FD4ADB45}"/>
          </ac:spMkLst>
        </pc:spChg>
        <pc:spChg chg="mod">
          <ac:chgData name="Tsolakis, Panagiotis" userId="ab189667-169b-412d-b800-9e8dec2a0ed7" providerId="ADAL" clId="{EE8ECB6D-3557-43D4-8270-355C934A6522}" dt="2020-05-04T15:48:18.486" v="38" actId="20577"/>
          <ac:spMkLst>
            <pc:docMk/>
            <pc:sldMk cId="3133718283" sldId="257"/>
            <ac:spMk id="6" creationId="{1AD61E81-0D44-402D-9B4E-CDA333DB8977}"/>
          </ac:spMkLst>
        </pc:spChg>
        <pc:spChg chg="add mod">
          <ac:chgData name="Tsolakis, Panagiotis" userId="ab189667-169b-412d-b800-9e8dec2a0ed7" providerId="ADAL" clId="{EE8ECB6D-3557-43D4-8270-355C934A6522}" dt="2020-05-04T15:54:28.105" v="143" actId="1076"/>
          <ac:spMkLst>
            <pc:docMk/>
            <pc:sldMk cId="3133718283" sldId="257"/>
            <ac:spMk id="8" creationId="{00FBD711-1977-4A76-AA01-FBC0030E9A0F}"/>
          </ac:spMkLst>
        </pc:spChg>
        <pc:grpChg chg="add mod">
          <ac:chgData name="Tsolakis, Panagiotis" userId="ab189667-169b-412d-b800-9e8dec2a0ed7" providerId="ADAL" clId="{EE8ECB6D-3557-43D4-8270-355C934A6522}" dt="2020-05-04T15:51:47.115" v="96" actId="1076"/>
          <ac:grpSpMkLst>
            <pc:docMk/>
            <pc:sldMk cId="3133718283" sldId="257"/>
            <ac:grpSpMk id="7" creationId="{D440DC90-C403-4A90-8289-F5268EAB4981}"/>
          </ac:grpSpMkLst>
        </pc:grpChg>
      </pc:sldChg>
      <pc:sldChg chg="addSp delSp modSp add">
        <pc:chgData name="Tsolakis, Panagiotis" userId="ab189667-169b-412d-b800-9e8dec2a0ed7" providerId="ADAL" clId="{EE8ECB6D-3557-43D4-8270-355C934A6522}" dt="2020-05-05T05:05:18.961" v="1338" actId="20577"/>
        <pc:sldMkLst>
          <pc:docMk/>
          <pc:sldMk cId="501672671" sldId="259"/>
        </pc:sldMkLst>
        <pc:spChg chg="add mod">
          <ac:chgData name="Tsolakis, Panagiotis" userId="ab189667-169b-412d-b800-9e8dec2a0ed7" providerId="ADAL" clId="{EE8ECB6D-3557-43D4-8270-355C934A6522}" dt="2020-05-05T05:05:18.961" v="1338" actId="20577"/>
          <ac:spMkLst>
            <pc:docMk/>
            <pc:sldMk cId="501672671" sldId="259"/>
            <ac:spMk id="6" creationId="{3814E26A-75CB-465E-8EEF-79C893C4E691}"/>
          </ac:spMkLst>
        </pc:spChg>
        <pc:picChg chg="del">
          <ac:chgData name="Tsolakis, Panagiotis" userId="ab189667-169b-412d-b800-9e8dec2a0ed7" providerId="ADAL" clId="{EE8ECB6D-3557-43D4-8270-355C934A6522}" dt="2020-05-05T04:57:07.070" v="372" actId="478"/>
          <ac:picMkLst>
            <pc:docMk/>
            <pc:sldMk cId="501672671" sldId="259"/>
            <ac:picMk id="2" creationId="{746ABE07-11AD-4754-814A-55C43BCCE922}"/>
          </ac:picMkLst>
        </pc:picChg>
        <pc:picChg chg="del">
          <ac:chgData name="Tsolakis, Panagiotis" userId="ab189667-169b-412d-b800-9e8dec2a0ed7" providerId="ADAL" clId="{EE8ECB6D-3557-43D4-8270-355C934A6522}" dt="2020-05-05T04:57:08.096" v="373" actId="478"/>
          <ac:picMkLst>
            <pc:docMk/>
            <pc:sldMk cId="501672671" sldId="259"/>
            <ac:picMk id="3" creationId="{0415312E-AC5C-4763-8DC7-5C5B3627A75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210051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907203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7510682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2404234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679436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3325183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108031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1958021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2178627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605689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858225-60EB-496F-ACE1-BAFC92AA4936}" type="datetimeFigureOut">
              <a:rPr lang="en-US" smtClean="0"/>
              <a:t>8/29/2025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59EA6C-7372-47CC-9517-48E7FAC3F59F}" type="slidenum">
              <a:rPr lang="en-US" smtClean="0"/>
              <a:t>‹#›</a:t>
            </a:fld>
            <a:endParaRPr lang="en-US" dirty="0"/>
          </a:p>
        </p:txBody>
      </p:sp>
    </p:spTree>
    <p:extLst>
      <p:ext uri="{BB962C8B-B14F-4D97-AF65-F5344CB8AC3E}">
        <p14:creationId xmlns:p14="http://schemas.microsoft.com/office/powerpoint/2010/main" val="4181426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858225-60EB-496F-ACE1-BAFC92AA4936}" type="datetimeFigureOut">
              <a:rPr lang="en-US" smtClean="0"/>
              <a:t>8/29/2025</a:t>
            </a:fld>
            <a:endParaRPr lang="en-US"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59EA6C-7372-47CC-9517-48E7FAC3F59F}" type="slidenum">
              <a:rPr lang="en-US" smtClean="0"/>
              <a:t>‹#›</a:t>
            </a:fld>
            <a:endParaRPr lang="en-US" dirty="0"/>
          </a:p>
        </p:txBody>
      </p:sp>
    </p:spTree>
    <p:extLst>
      <p:ext uri="{BB962C8B-B14F-4D97-AF65-F5344CB8AC3E}">
        <p14:creationId xmlns:p14="http://schemas.microsoft.com/office/powerpoint/2010/main" val="28735485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2.jpeg"/><Relationship Id="rId18" Type="http://schemas.openxmlformats.org/officeDocument/2006/relationships/image" Target="../media/image17.jpe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jpeg"/><Relationship Id="rId17" Type="http://schemas.openxmlformats.org/officeDocument/2006/relationships/image" Target="../media/image16.jpeg"/><Relationship Id="rId2" Type="http://schemas.openxmlformats.org/officeDocument/2006/relationships/image" Target="../media/image1.jpeg"/><Relationship Id="rId16" Type="http://schemas.openxmlformats.org/officeDocument/2006/relationships/image" Target="../media/image15.JPG"/><Relationship Id="rId20" Type="http://schemas.openxmlformats.org/officeDocument/2006/relationships/image" Target="../media/image19.jpe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5" Type="http://schemas.openxmlformats.org/officeDocument/2006/relationships/image" Target="../media/image14.jpeg"/><Relationship Id="rId10" Type="http://schemas.openxmlformats.org/officeDocument/2006/relationships/image" Target="../media/image9.jpeg"/><Relationship Id="rId19" Type="http://schemas.openxmlformats.org/officeDocument/2006/relationships/image" Target="../media/image18.png"/><Relationship Id="rId4" Type="http://schemas.openxmlformats.org/officeDocument/2006/relationships/image" Target="../media/image3.png"/><Relationship Id="rId9" Type="http://schemas.openxmlformats.org/officeDocument/2006/relationships/image" Target="../media/image8.jpeg"/><Relationship Id="rId1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69586206"/>
              </p:ext>
            </p:extLst>
          </p:nvPr>
        </p:nvGraphicFramePr>
        <p:xfrm>
          <a:off x="8915" y="941931"/>
          <a:ext cx="9897085" cy="5314674"/>
        </p:xfrm>
        <a:graphic>
          <a:graphicData uri="http://schemas.openxmlformats.org/drawingml/2006/table">
            <a:tbl>
              <a:tblPr firstRow="1" bandRow="1">
                <a:tableStyleId>{5C22544A-7EE6-4342-B048-85BDC9FD1C3A}</a:tableStyleId>
              </a:tblPr>
              <a:tblGrid>
                <a:gridCol w="1979417"/>
                <a:gridCol w="1979417"/>
                <a:gridCol w="1979417"/>
                <a:gridCol w="1979417"/>
                <a:gridCol w="1979417"/>
              </a:tblGrid>
              <a:tr h="1771558">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771558">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771558">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8" name="Rectangle 7"/>
          <p:cNvSpPr/>
          <p:nvPr/>
        </p:nvSpPr>
        <p:spPr>
          <a:xfrm>
            <a:off x="0" y="6281530"/>
            <a:ext cx="9906000" cy="592006"/>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solidFill>
                <a:schemeClr val="bg1"/>
              </a:solidFill>
            </a:endParaRPr>
          </a:p>
        </p:txBody>
      </p:sp>
      <p:pic>
        <p:nvPicPr>
          <p:cNvPr id="146" name="Picture 145"/>
          <p:cNvPicPr>
            <a:picLocks noChangeAspect="1"/>
          </p:cNvPicPr>
          <p:nvPr/>
        </p:nvPicPr>
        <p:blipFill rotWithShape="1">
          <a:blip r:embed="rId2" cstate="email">
            <a:extLst>
              <a:ext uri="{28A0092B-C50C-407E-A947-70E740481C1C}">
                <a14:useLocalDpi xmlns:a14="http://schemas.microsoft.com/office/drawing/2010/main"/>
              </a:ext>
            </a:extLst>
          </a:blip>
          <a:srcRect r="50440"/>
          <a:stretch/>
        </p:blipFill>
        <p:spPr>
          <a:xfrm>
            <a:off x="-7567" y="-1449"/>
            <a:ext cx="3985261" cy="941243"/>
          </a:xfrm>
          <a:prstGeom prst="rect">
            <a:avLst/>
          </a:prstGeom>
        </p:spPr>
      </p:pic>
      <p:pic>
        <p:nvPicPr>
          <p:cNvPr id="147" name="Picture 6" descr="Image result for epson logo white"/>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22225" y="-15200"/>
            <a:ext cx="1216905" cy="576000"/>
          </a:xfrm>
          <a:prstGeom prst="rect">
            <a:avLst/>
          </a:prstGeom>
          <a:noFill/>
          <a:extLst>
            <a:ext uri="{909E8E84-426E-40DD-AFC4-6F175D3DCCD1}">
              <a14:hiddenFill xmlns:a14="http://schemas.microsoft.com/office/drawing/2010/main">
                <a:solidFill>
                  <a:srgbClr val="FFFFFF"/>
                </a:solidFill>
              </a14:hiddenFill>
            </a:ext>
          </a:extLst>
        </p:spPr>
      </p:pic>
      <p:sp>
        <p:nvSpPr>
          <p:cNvPr id="151" name="Rectangle 150"/>
          <p:cNvSpPr/>
          <p:nvPr/>
        </p:nvSpPr>
        <p:spPr>
          <a:xfrm>
            <a:off x="-7568" y="705829"/>
            <a:ext cx="1427805" cy="215444"/>
          </a:xfrm>
          <a:prstGeom prst="rect">
            <a:avLst/>
          </a:prstGeom>
        </p:spPr>
        <p:txBody>
          <a:bodyPr wrap="square">
            <a:spAutoFit/>
          </a:bodyPr>
          <a:lstStyle/>
          <a:p>
            <a:pPr algn="r"/>
            <a:r>
              <a:rPr lang="en-US" sz="800" b="1" dirty="0" smtClean="0">
                <a:solidFill>
                  <a:schemeClr val="bg1"/>
                </a:solidFill>
                <a:cs typeface="Arial" panose="020B0604020202020204" pitchFamily="34" charset="0"/>
              </a:rPr>
              <a:t>Retail </a:t>
            </a:r>
            <a:r>
              <a:rPr lang="en-US" sz="800" b="1" dirty="0" smtClean="0">
                <a:solidFill>
                  <a:schemeClr val="bg1"/>
                </a:solidFill>
                <a:cs typeface="Arial" panose="020B0604020202020204" pitchFamily="34" charset="0"/>
              </a:rPr>
              <a:t>File </a:t>
            </a:r>
            <a:r>
              <a:rPr lang="en-US" sz="800" b="1" dirty="0" smtClean="0">
                <a:solidFill>
                  <a:schemeClr val="bg1"/>
                </a:solidFill>
                <a:cs typeface="Arial" panose="020B0604020202020204" pitchFamily="34" charset="0"/>
              </a:rPr>
              <a:t>September, 2025</a:t>
            </a:r>
            <a:endParaRPr lang="el-GR" sz="800" b="1" dirty="0">
              <a:solidFill>
                <a:schemeClr val="bg1"/>
              </a:solidFill>
              <a:cs typeface="Arial" panose="020B0604020202020204" pitchFamily="34" charset="0"/>
            </a:endParaRPr>
          </a:p>
        </p:txBody>
      </p:sp>
      <p:cxnSp>
        <p:nvCxnSpPr>
          <p:cNvPr id="56" name="Straight Connector 55"/>
          <p:cNvCxnSpPr/>
          <p:nvPr/>
        </p:nvCxnSpPr>
        <p:spPr>
          <a:xfrm>
            <a:off x="8020460" y="6296677"/>
            <a:ext cx="0" cy="504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4"/>
          <a:stretch>
            <a:fillRect/>
          </a:stretch>
        </p:blipFill>
        <p:spPr>
          <a:xfrm>
            <a:off x="4007487" y="-9648"/>
            <a:ext cx="3799066" cy="941311"/>
          </a:xfrm>
          <a:prstGeom prst="rect">
            <a:avLst/>
          </a:prstGeom>
        </p:spPr>
      </p:pic>
      <p:pic>
        <p:nvPicPr>
          <p:cNvPr id="15" name="Picture 14"/>
          <p:cNvPicPr>
            <a:picLocks noChangeAspect="1"/>
          </p:cNvPicPr>
          <p:nvPr/>
        </p:nvPicPr>
        <p:blipFill>
          <a:blip r:embed="rId5"/>
          <a:stretch>
            <a:fillRect/>
          </a:stretch>
        </p:blipFill>
        <p:spPr>
          <a:xfrm>
            <a:off x="7806552" y="1172"/>
            <a:ext cx="2099448" cy="936000"/>
          </a:xfrm>
          <a:prstGeom prst="rect">
            <a:avLst/>
          </a:prstGeom>
        </p:spPr>
      </p:pic>
      <p:pic>
        <p:nvPicPr>
          <p:cNvPr id="2" name="Picture 1"/>
          <p:cNvPicPr>
            <a:picLocks noChangeAspect="1"/>
          </p:cNvPicPr>
          <p:nvPr/>
        </p:nvPicPr>
        <p:blipFill>
          <a:blip r:embed="rId6"/>
          <a:stretch>
            <a:fillRect/>
          </a:stretch>
        </p:blipFill>
        <p:spPr>
          <a:xfrm>
            <a:off x="1681615" y="33869"/>
            <a:ext cx="2248751" cy="872745"/>
          </a:xfrm>
          <a:prstGeom prst="rect">
            <a:avLst/>
          </a:prstGeom>
        </p:spPr>
      </p:pic>
      <p:sp>
        <p:nvSpPr>
          <p:cNvPr id="63" name="Rectangle 62"/>
          <p:cNvSpPr/>
          <p:nvPr/>
        </p:nvSpPr>
        <p:spPr>
          <a:xfrm>
            <a:off x="-7568" y="1565412"/>
            <a:ext cx="2001831" cy="12003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V11HA86040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CO-W01</a:t>
            </a:r>
            <a:r>
              <a:rPr lang="en-US" sz="900" dirty="0">
                <a:latin typeface="Calibri" panose="020F0502020204030204" pitchFamily="34" charset="0"/>
                <a:ea typeface="Calibri" panose="020F0502020204030204" pitchFamily="34" charset="0"/>
                <a:cs typeface="Calibri" panose="020F0502020204030204" pitchFamily="34" charset="0"/>
              </a:rPr>
              <a:t>, 3LCD HOME CINEMA, WXGA 1280x800, 16:10,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3000 LUMENS</a:t>
            </a:r>
            <a:r>
              <a:rPr lang="en-US" sz="900" dirty="0">
                <a:latin typeface="Calibri" panose="020F0502020204030204" pitchFamily="34" charset="0"/>
                <a:ea typeface="Calibri" panose="020F0502020204030204" pitchFamily="34" charset="0"/>
                <a:cs typeface="Calibri" panose="020F0502020204030204" pitchFamily="34" charset="0"/>
              </a:rPr>
              <a:t>,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SPEAKERS 5W</a:t>
            </a:r>
            <a:r>
              <a:rPr lang="en-US" sz="900" dirty="0">
                <a:latin typeface="Calibri" panose="020F0502020204030204" pitchFamily="34" charset="0"/>
                <a:ea typeface="Calibri" panose="020F0502020204030204" pitchFamily="34" charset="0"/>
                <a:cs typeface="Calibri" panose="020F0502020204030204" pitchFamily="34" charset="0"/>
              </a:rPr>
              <a:t>, A/V MUTE, MHL AUDIO/VIDEO INTERFACE, QUICK CORNER, USB 2.0 TYPE A, USB 2.0 TYPE B (SERVICE ONLY), HDMI 1.4, 2YW, </a:t>
            </a:r>
            <a:r>
              <a:rPr lang="en-US" sz="900" dirty="0" smtClean="0">
                <a:latin typeface="Calibri" panose="020F0502020204030204" pitchFamily="34" charset="0"/>
                <a:ea typeface="Calibri" panose="020F0502020204030204" pitchFamily="34" charset="0"/>
                <a:cs typeface="Calibri" panose="020F0502020204030204" pitchFamily="34" charset="0"/>
              </a:rPr>
              <a:t>WHITE</a:t>
            </a:r>
            <a:r>
              <a:rPr lang="en-US" sz="900" b="1" dirty="0" smtClean="0">
                <a:latin typeface="Calibri" panose="020F0502020204030204" pitchFamily="34" charset="0"/>
                <a:ea typeface="Calibri" panose="020F0502020204030204" pitchFamily="34" charset="0"/>
                <a:cs typeface="Calibri" panose="020F0502020204030204" pitchFamily="34" charset="0"/>
              </a:rPr>
              <a:t>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455</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7" name="Picture 6"/>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75896" y="4527248"/>
            <a:ext cx="1430947" cy="617365"/>
          </a:xfrm>
          <a:prstGeom prst="rect">
            <a:avLst/>
          </a:prstGeom>
        </p:spPr>
      </p:pic>
      <p:sp>
        <p:nvSpPr>
          <p:cNvPr id="45" name="Rectangle 44"/>
          <p:cNvSpPr/>
          <p:nvPr/>
        </p:nvSpPr>
        <p:spPr>
          <a:xfrm>
            <a:off x="-34384" y="5260956"/>
            <a:ext cx="2051506" cy="923330"/>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V11H978040</a:t>
            </a:r>
            <a:r>
              <a:rPr lang="en-GB" sz="900" dirty="0" smtClean="0">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3LCD EB-FH52</a:t>
            </a:r>
            <a:r>
              <a:rPr lang="en-US" sz="900" dirty="0">
                <a:latin typeface="Calibri" panose="020F0502020204030204" pitchFamily="34" charset="0"/>
                <a:ea typeface="Calibri" panose="020F0502020204030204" pitchFamily="34" charset="0"/>
                <a:cs typeface="Calibri" panose="020F0502020204030204" pitchFamily="34" charset="0"/>
              </a:rPr>
              <a:t>, BUSINESS, </a:t>
            </a:r>
            <a:r>
              <a:rPr lang="en-US" sz="900" b="1" dirty="0">
                <a:latin typeface="Calibri" panose="020F0502020204030204" pitchFamily="34" charset="0"/>
                <a:ea typeface="Calibri" panose="020F0502020204030204" pitchFamily="34" charset="0"/>
                <a:cs typeface="Calibri" panose="020F0502020204030204" pitchFamily="34" charset="0"/>
              </a:rPr>
              <a:t>FHD 1920x1080</a:t>
            </a:r>
            <a:r>
              <a:rPr lang="en-US" sz="900" dirty="0">
                <a:latin typeface="Calibri" panose="020F0502020204030204" pitchFamily="34" charset="0"/>
                <a:ea typeface="Calibri" panose="020F0502020204030204" pitchFamily="34" charset="0"/>
                <a:cs typeface="Calibri" panose="020F0502020204030204" pitchFamily="34" charset="0"/>
              </a:rPr>
              <a:t>, 16:10, 16.000:1 CONTRAST</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 4000 LUMENS, </a:t>
            </a:r>
            <a:r>
              <a:rPr lang="en-US" sz="900" dirty="0">
                <a:latin typeface="Calibri" panose="020F0502020204030204" pitchFamily="34" charset="0"/>
                <a:ea typeface="Calibri" panose="020F0502020204030204" pitchFamily="34" charset="0"/>
                <a:cs typeface="Calibri" panose="020F0502020204030204" pitchFamily="34" charset="0"/>
              </a:rPr>
              <a:t>2 x HDMI, MHL, COMPOSITE, VGA, CINCH AUDIO IN, MIRACAST, </a:t>
            </a:r>
            <a:r>
              <a:rPr lang="en-US" sz="900" dirty="0" smtClean="0">
                <a:latin typeface="Calibri" panose="020F0502020204030204" pitchFamily="34" charset="0"/>
                <a:ea typeface="Calibri" panose="020F0502020204030204" pitchFamily="34" charset="0"/>
                <a:cs typeface="Calibri" panose="020F0502020204030204" pitchFamily="34" charset="0"/>
              </a:rPr>
              <a:t>Wi-Fi, </a:t>
            </a:r>
            <a:r>
              <a:rPr lang="en-US" sz="900" dirty="0">
                <a:latin typeface="Calibri" panose="020F0502020204030204" pitchFamily="34" charset="0"/>
                <a:ea typeface="Calibri" panose="020F0502020204030204" pitchFamily="34" charset="0"/>
                <a:cs typeface="Calibri" panose="020F0502020204030204" pitchFamily="34" charset="0"/>
              </a:rPr>
              <a:t>WHITE, </a:t>
            </a:r>
            <a:r>
              <a:rPr lang="en-US" sz="900" dirty="0" smtClean="0">
                <a:latin typeface="Calibri" panose="020F0502020204030204" pitchFamily="34" charset="0"/>
                <a:ea typeface="Calibri" panose="020F0502020204030204" pitchFamily="34" charset="0"/>
                <a:cs typeface="Calibri" panose="020F0502020204030204" pitchFamily="34" charset="0"/>
              </a:rPr>
              <a:t>2YW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990</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17202" y="998521"/>
            <a:ext cx="1352290" cy="539113"/>
          </a:xfrm>
          <a:prstGeom prst="rect">
            <a:avLst/>
          </a:prstGeom>
        </p:spPr>
      </p:pic>
      <p:sp>
        <p:nvSpPr>
          <p:cNvPr id="44" name="Rectangle 43"/>
          <p:cNvSpPr/>
          <p:nvPr/>
        </p:nvSpPr>
        <p:spPr>
          <a:xfrm>
            <a:off x="7877940" y="3541529"/>
            <a:ext cx="2044542" cy="923330"/>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V11H914040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smtClean="0">
                <a:latin typeface="Calibri" panose="020F0502020204030204" pitchFamily="34" charset="0"/>
                <a:ea typeface="Calibri" panose="020F0502020204030204" pitchFamily="34" charset="0"/>
                <a:cs typeface="Calibri" panose="020F0502020204030204" pitchFamily="34" charset="0"/>
              </a:rPr>
              <a:t>EPSON </a:t>
            </a:r>
            <a:r>
              <a:rPr lang="en-US" sz="900" b="1" dirty="0">
                <a:latin typeface="Calibri" panose="020F0502020204030204" pitchFamily="34" charset="0"/>
                <a:ea typeface="Calibri" panose="020F0502020204030204" pitchFamily="34" charset="0"/>
                <a:cs typeface="Calibri" panose="020F0502020204030204" pitchFamily="34" charset="0"/>
              </a:rPr>
              <a:t>PROJECTOR LASER EF-100W </a:t>
            </a:r>
            <a:r>
              <a:rPr lang="en-US" sz="900" dirty="0">
                <a:latin typeface="Calibri" panose="020F0502020204030204" pitchFamily="34" charset="0"/>
                <a:ea typeface="Calibri" panose="020F0502020204030204" pitchFamily="34" charset="0"/>
                <a:cs typeface="Calibri" panose="020F0502020204030204" pitchFamily="34" charset="0"/>
              </a:rPr>
              <a:t>3LCD </a:t>
            </a:r>
            <a:r>
              <a:rPr lang="en-US" sz="900" b="1" dirty="0">
                <a:latin typeface="Calibri" panose="020F0502020204030204" pitchFamily="34" charset="0"/>
                <a:ea typeface="Calibri" panose="020F0502020204030204" pitchFamily="34" charset="0"/>
                <a:cs typeface="Calibri" panose="020F0502020204030204" pitchFamily="34" charset="0"/>
              </a:rPr>
              <a:t>HOME CINEMA</a:t>
            </a:r>
            <a:r>
              <a:rPr lang="en-US" sz="900" dirty="0">
                <a:latin typeface="Calibri" panose="020F0502020204030204" pitchFamily="34" charset="0"/>
                <a:ea typeface="Calibri" panose="020F0502020204030204" pitchFamily="34" charset="0"/>
                <a:cs typeface="Calibri" panose="020F0502020204030204" pitchFamily="34" charset="0"/>
              </a:rPr>
              <a:t>, HD READY, RGB, 16:10, 2.500.000:1 CONTRAST,  LIGHT SOURCE: LASER, USB, HDMI, STEREO MINI JACK, BLUETOOTH, 5YW, </a:t>
            </a:r>
            <a:r>
              <a:rPr lang="en-US" sz="900" dirty="0" smtClean="0">
                <a:latin typeface="Calibri" panose="020F0502020204030204" pitchFamily="34" charset="0"/>
                <a:ea typeface="Calibri" panose="020F0502020204030204" pitchFamily="34" charset="0"/>
                <a:cs typeface="Calibri" panose="020F0502020204030204" pitchFamily="34" charset="0"/>
              </a:rPr>
              <a:t>WHITE</a:t>
            </a:r>
            <a:r>
              <a:rPr lang="en-GB" sz="800" dirty="0" smtClean="0">
                <a:latin typeface="Calibri" panose="020F0502020204030204" pitchFamily="34" charset="0"/>
                <a:ea typeface="Calibri" panose="020F0502020204030204" pitchFamily="34" charset="0"/>
                <a:cs typeface="Calibri" panose="020F0502020204030204" pitchFamily="34" charset="0"/>
              </a:rPr>
              <a:t>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966</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46" name="Rectangle 45"/>
          <p:cNvSpPr/>
          <p:nvPr/>
        </p:nvSpPr>
        <p:spPr>
          <a:xfrm>
            <a:off x="1936589" y="1579328"/>
            <a:ext cx="1993777" cy="12003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V11HB51040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EB-E24</a:t>
            </a:r>
            <a:r>
              <a:rPr lang="en-US" sz="900" dirty="0">
                <a:latin typeface="Calibri" panose="020F0502020204030204" pitchFamily="34" charset="0"/>
                <a:ea typeface="Calibri" panose="020F0502020204030204" pitchFamily="34" charset="0"/>
                <a:cs typeface="Calibri" panose="020F0502020204030204" pitchFamily="34" charset="0"/>
              </a:rPr>
              <a:t>, 3LCD BUSINESS, XGA 1024X768, 4:3,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3600 LUMENS, SPEAKERS</a:t>
            </a:r>
            <a:r>
              <a:rPr lang="en-US" sz="900" dirty="0">
                <a:latin typeface="Calibri" panose="020F0502020204030204" pitchFamily="34" charset="0"/>
                <a:ea typeface="Calibri" panose="020F0502020204030204" pitchFamily="34" charset="0"/>
                <a:cs typeface="Calibri" panose="020F0502020204030204" pitchFamily="34" charset="0"/>
              </a:rPr>
              <a:t>, USB 2.0 TYPE B (SERVICE ONLY), RS-232C, VGA IN (2X), VGA OUT, HDMI IN, COMPOSITE IN, JACK PLUG OUT, JACK PLUG IN (2X), CINCH AUDIO IN, 3YW, </a:t>
            </a:r>
            <a:r>
              <a:rPr lang="en-US" sz="900" dirty="0" smtClean="0">
                <a:latin typeface="Calibri" panose="020F0502020204030204" pitchFamily="34" charset="0"/>
                <a:ea typeface="Calibri" panose="020F0502020204030204" pitchFamily="34" charset="0"/>
                <a:cs typeface="Calibri" panose="020F0502020204030204" pitchFamily="34" charset="0"/>
              </a:rPr>
              <a:t>WHITE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446</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9" name="Picture 8"/>
          <p:cNvPicPr>
            <a:picLocks noChangeAspect="1"/>
          </p:cNvPicPr>
          <p:nvPr/>
        </p:nvPicPr>
        <p:blipFill rotWithShape="1">
          <a:blip r:embed="rId9" cstate="print">
            <a:extLst>
              <a:ext uri="{28A0092B-C50C-407E-A947-70E740481C1C}">
                <a14:useLocalDpi xmlns:a14="http://schemas.microsoft.com/office/drawing/2010/main" val="0"/>
              </a:ext>
            </a:extLst>
          </a:blip>
          <a:srcRect l="14388" t="24336" r="12174" b="24922"/>
          <a:stretch/>
        </p:blipFill>
        <p:spPr>
          <a:xfrm>
            <a:off x="2253083" y="986759"/>
            <a:ext cx="1398029" cy="644482"/>
          </a:xfrm>
          <a:prstGeom prst="rect">
            <a:avLst/>
          </a:prstGeom>
        </p:spPr>
      </p:pic>
      <p:pic>
        <p:nvPicPr>
          <p:cNvPr id="47" name="Picture 46"/>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276855" y="1006498"/>
            <a:ext cx="1352290" cy="539113"/>
          </a:xfrm>
          <a:prstGeom prst="rect">
            <a:avLst/>
          </a:prstGeom>
        </p:spPr>
      </p:pic>
      <p:sp>
        <p:nvSpPr>
          <p:cNvPr id="48" name="Rectangle 47"/>
          <p:cNvSpPr/>
          <p:nvPr/>
        </p:nvSpPr>
        <p:spPr>
          <a:xfrm>
            <a:off x="3901503" y="1600098"/>
            <a:ext cx="1993777" cy="10618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V11HA84040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CO-FH01</a:t>
            </a:r>
            <a:r>
              <a:rPr lang="en-US" sz="900" dirty="0">
                <a:latin typeface="Calibri" panose="020F0502020204030204" pitchFamily="34" charset="0"/>
                <a:ea typeface="Calibri" panose="020F0502020204030204" pitchFamily="34" charset="0"/>
                <a:cs typeface="Calibri" panose="020F0502020204030204" pitchFamily="34" charset="0"/>
              </a:rPr>
              <a:t>, 3LCD HOME CINEMA, FHD 1920x1080, 16:9,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3000 LUMENS, SPEAKERS 5W</a:t>
            </a:r>
            <a:r>
              <a:rPr lang="en-US" sz="900" dirty="0">
                <a:latin typeface="Calibri" panose="020F0502020204030204" pitchFamily="34" charset="0"/>
                <a:ea typeface="Calibri" panose="020F0502020204030204" pitchFamily="34" charset="0"/>
                <a:cs typeface="Calibri" panose="020F0502020204030204" pitchFamily="34" charset="0"/>
              </a:rPr>
              <a:t>, A/V MUTE, MHL AUDIO/VIDEO INTERFACE, QUICK CORNER,  USB 2.0 TYPE A, USB 2.0 TYPE B, HDMI 1.4, 2YW, </a:t>
            </a:r>
            <a:r>
              <a:rPr lang="en-US" sz="900" dirty="0" smtClean="0">
                <a:latin typeface="Calibri" panose="020F0502020204030204" pitchFamily="34" charset="0"/>
                <a:ea typeface="Calibri" panose="020F0502020204030204" pitchFamily="34" charset="0"/>
                <a:cs typeface="Calibri" panose="020F0502020204030204" pitchFamily="34" charset="0"/>
              </a:rPr>
              <a:t>WHITE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519</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10" name="Picture 9"/>
          <p:cNvPicPr>
            <a:picLocks noChangeAspect="1"/>
          </p:cNvPicPr>
          <p:nvPr/>
        </p:nvPicPr>
        <p:blipFill rotWithShape="1">
          <a:blip r:embed="rId10" cstate="print">
            <a:extLst>
              <a:ext uri="{28A0092B-C50C-407E-A947-70E740481C1C}">
                <a14:useLocalDpi xmlns:a14="http://schemas.microsoft.com/office/drawing/2010/main" val="0"/>
              </a:ext>
            </a:extLst>
          </a:blip>
          <a:srcRect t="30857" b="29016"/>
          <a:stretch/>
        </p:blipFill>
        <p:spPr>
          <a:xfrm>
            <a:off x="6174534" y="998521"/>
            <a:ext cx="1512358" cy="606864"/>
          </a:xfrm>
          <a:prstGeom prst="rect">
            <a:avLst/>
          </a:prstGeom>
        </p:spPr>
      </p:pic>
      <p:sp>
        <p:nvSpPr>
          <p:cNvPr id="51" name="Rectangle 50"/>
          <p:cNvSpPr/>
          <p:nvPr/>
        </p:nvSpPr>
        <p:spPr>
          <a:xfrm>
            <a:off x="5906862" y="1630310"/>
            <a:ext cx="1993777" cy="923330"/>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V11H973040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EB-W06 </a:t>
            </a:r>
            <a:r>
              <a:rPr lang="en-US" sz="900" dirty="0">
                <a:latin typeface="Calibri" panose="020F0502020204030204" pitchFamily="34" charset="0"/>
                <a:ea typeface="Calibri" panose="020F0502020204030204" pitchFamily="34" charset="0"/>
                <a:cs typeface="Calibri" panose="020F0502020204030204" pitchFamily="34" charset="0"/>
              </a:rPr>
              <a:t>3LCD HOME CINEMA, WXGA 1280x800, 16:10, 16.000:1 CONTRAST,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3700 LUMENS, </a:t>
            </a:r>
            <a:r>
              <a:rPr lang="en-US" sz="900" dirty="0">
                <a:latin typeface="Calibri" panose="020F0502020204030204" pitchFamily="34" charset="0"/>
                <a:ea typeface="Calibri" panose="020F0502020204030204" pitchFamily="34" charset="0"/>
                <a:cs typeface="Calibri" panose="020F0502020204030204" pitchFamily="34" charset="0"/>
              </a:rPr>
              <a:t>USB, HDMI, COMPOSITE, VGA, CINCH AUDIO IN, </a:t>
            </a:r>
            <a:r>
              <a:rPr lang="en-US" sz="900" dirty="0" smtClean="0">
                <a:latin typeface="Calibri" panose="020F0502020204030204" pitchFamily="34" charset="0"/>
                <a:ea typeface="Calibri" panose="020F0502020204030204" pitchFamily="34" charset="0"/>
                <a:cs typeface="Calibri" panose="020F0502020204030204" pitchFamily="34" charset="0"/>
              </a:rPr>
              <a:t>Wi-Fi </a:t>
            </a:r>
            <a:r>
              <a:rPr lang="en-US" sz="900" dirty="0">
                <a:latin typeface="Calibri" panose="020F0502020204030204" pitchFamily="34" charset="0"/>
                <a:ea typeface="Calibri" panose="020F0502020204030204" pitchFamily="34" charset="0"/>
                <a:cs typeface="Calibri" panose="020F0502020204030204" pitchFamily="34" charset="0"/>
              </a:rPr>
              <a:t>(OPTIONAL), 2YW, </a:t>
            </a:r>
            <a:r>
              <a:rPr lang="en-US" sz="900" dirty="0" smtClean="0">
                <a:latin typeface="Calibri" panose="020F0502020204030204" pitchFamily="34" charset="0"/>
                <a:ea typeface="Calibri" panose="020F0502020204030204" pitchFamily="34" charset="0"/>
                <a:cs typeface="Calibri" panose="020F0502020204030204" pitchFamily="34" charset="0"/>
              </a:rPr>
              <a:t>WHITE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558</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12" name="Picture 11"/>
          <p:cNvPicPr>
            <a:picLocks noChangeAspect="1"/>
          </p:cNvPicPr>
          <p:nvPr/>
        </p:nvPicPr>
        <p:blipFill rotWithShape="1">
          <a:blip r:embed="rId11" cstate="print">
            <a:extLst>
              <a:ext uri="{28A0092B-C50C-407E-A947-70E740481C1C}">
                <a14:useLocalDpi xmlns:a14="http://schemas.microsoft.com/office/drawing/2010/main" val="0"/>
              </a:ext>
            </a:extLst>
          </a:blip>
          <a:srcRect t="13619" b="14953"/>
          <a:stretch/>
        </p:blipFill>
        <p:spPr>
          <a:xfrm>
            <a:off x="8140414" y="990498"/>
            <a:ext cx="1524000" cy="609600"/>
          </a:xfrm>
          <a:prstGeom prst="rect">
            <a:avLst/>
          </a:prstGeom>
        </p:spPr>
      </p:pic>
      <p:sp>
        <p:nvSpPr>
          <p:cNvPr id="52" name="Rectangle 51"/>
          <p:cNvSpPr/>
          <p:nvPr/>
        </p:nvSpPr>
        <p:spPr>
          <a:xfrm>
            <a:off x="7836994" y="1658537"/>
            <a:ext cx="1993777" cy="923330"/>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V11H977040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EB-W51 </a:t>
            </a:r>
            <a:r>
              <a:rPr lang="en-US" sz="900" dirty="0">
                <a:latin typeface="Calibri" panose="020F0502020204030204" pitchFamily="34" charset="0"/>
                <a:ea typeface="Calibri" panose="020F0502020204030204" pitchFamily="34" charset="0"/>
                <a:cs typeface="Calibri" panose="020F0502020204030204" pitchFamily="34" charset="0"/>
              </a:rPr>
              <a:t>3LCD HOME CINEMA, WXGA 1280x800, 16:10, 16.000:1 CONTRAST,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4000 LUMENS</a:t>
            </a:r>
            <a:r>
              <a:rPr lang="en-US" sz="900" dirty="0">
                <a:latin typeface="Calibri" panose="020F0502020204030204" pitchFamily="34" charset="0"/>
                <a:ea typeface="Calibri" panose="020F0502020204030204" pitchFamily="34" charset="0"/>
                <a:cs typeface="Calibri" panose="020F0502020204030204" pitchFamily="34" charset="0"/>
              </a:rPr>
              <a:t>, HDMI, COMPOSITE, VGA, CINCH AUDIO IN, </a:t>
            </a:r>
            <a:r>
              <a:rPr lang="en-US" sz="900" dirty="0" smtClean="0">
                <a:latin typeface="Calibri" panose="020F0502020204030204" pitchFamily="34" charset="0"/>
                <a:ea typeface="Calibri" panose="020F0502020204030204" pitchFamily="34" charset="0"/>
                <a:cs typeface="Calibri" panose="020F0502020204030204" pitchFamily="34" charset="0"/>
              </a:rPr>
              <a:t>Wi-Fi </a:t>
            </a:r>
            <a:r>
              <a:rPr lang="en-US" sz="900" dirty="0">
                <a:latin typeface="Calibri" panose="020F0502020204030204" pitchFamily="34" charset="0"/>
                <a:ea typeface="Calibri" panose="020F0502020204030204" pitchFamily="34" charset="0"/>
                <a:cs typeface="Calibri" panose="020F0502020204030204" pitchFamily="34" charset="0"/>
              </a:rPr>
              <a:t>(OPTIONAL), 2YW, </a:t>
            </a:r>
            <a:r>
              <a:rPr lang="en-US" sz="900" dirty="0" smtClean="0">
                <a:latin typeface="Calibri" panose="020F0502020204030204" pitchFamily="34" charset="0"/>
                <a:ea typeface="Calibri" panose="020F0502020204030204" pitchFamily="34" charset="0"/>
                <a:cs typeface="Calibri" panose="020F0502020204030204" pitchFamily="34" charset="0"/>
              </a:rPr>
              <a:t>WHITE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612</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13" name="Picture 12"/>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56838" y="2790666"/>
            <a:ext cx="1412654" cy="515148"/>
          </a:xfrm>
          <a:prstGeom prst="rect">
            <a:avLst/>
          </a:prstGeom>
        </p:spPr>
      </p:pic>
      <p:sp>
        <p:nvSpPr>
          <p:cNvPr id="59" name="Rectangle 58"/>
          <p:cNvSpPr/>
          <p:nvPr/>
        </p:nvSpPr>
        <p:spPr>
          <a:xfrm>
            <a:off x="-121638" y="3342207"/>
            <a:ext cx="2156399" cy="12003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V11HA85040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CO-FH02, </a:t>
            </a:r>
            <a:r>
              <a:rPr lang="en-US" sz="900" dirty="0">
                <a:latin typeface="Calibri" panose="020F0502020204030204" pitchFamily="34" charset="0"/>
                <a:ea typeface="Calibri" panose="020F0502020204030204" pitchFamily="34" charset="0"/>
                <a:cs typeface="Calibri" panose="020F0502020204030204" pitchFamily="34" charset="0"/>
              </a:rPr>
              <a:t>3LCD HOME CINEMA, FHD 1920x1080, 16:10,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3000 LUMENS, SPEAKERS 5W</a:t>
            </a:r>
            <a:r>
              <a:rPr lang="en-US" sz="900" dirty="0">
                <a:latin typeface="Calibri" panose="020F0502020204030204" pitchFamily="34" charset="0"/>
                <a:ea typeface="Calibri" panose="020F0502020204030204" pitchFamily="34" charset="0"/>
                <a:cs typeface="Calibri" panose="020F0502020204030204" pitchFamily="34" charset="0"/>
              </a:rPr>
              <a:t>, A/V MUTE, MHL AUDIO/VIDEO INTERFACE, QUICK CORNER, ANDROID TV, USB 2.0 TYPE A, USB 2.0 TYPE B, HDMI 1.4, 2YW, </a:t>
            </a:r>
            <a:r>
              <a:rPr lang="en-US" sz="900" dirty="0" smtClean="0">
                <a:latin typeface="Calibri" panose="020F0502020204030204" pitchFamily="34" charset="0"/>
                <a:ea typeface="Calibri" panose="020F0502020204030204" pitchFamily="34" charset="0"/>
                <a:cs typeface="Calibri" panose="020F0502020204030204" pitchFamily="34" charset="0"/>
              </a:rPr>
              <a:t>WHITE</a:t>
            </a:r>
            <a:r>
              <a:rPr lang="en-US" sz="900" b="1" dirty="0" smtClean="0">
                <a:latin typeface="Calibri" panose="020F0502020204030204" pitchFamily="34" charset="0"/>
                <a:ea typeface="Calibri" panose="020F0502020204030204" pitchFamily="34" charset="0"/>
                <a:cs typeface="Calibri" panose="020F0502020204030204" pitchFamily="34" charset="0"/>
              </a:rPr>
              <a:t>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718</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22" name="Picture 21"/>
          <p:cNvPicPr>
            <a:picLocks noChangeAspect="1"/>
          </p:cNvPicPr>
          <p:nvPr/>
        </p:nvPicPr>
        <p:blipFill rotWithShape="1">
          <a:blip r:embed="rId13" cstate="print">
            <a:extLst>
              <a:ext uri="{28A0092B-C50C-407E-A947-70E740481C1C}">
                <a14:useLocalDpi xmlns:a14="http://schemas.microsoft.com/office/drawing/2010/main" val="0"/>
              </a:ext>
            </a:extLst>
          </a:blip>
          <a:srcRect l="16096" t="21125" r="16332" b="22775"/>
          <a:stretch/>
        </p:blipFill>
        <p:spPr>
          <a:xfrm>
            <a:off x="2482206" y="2721653"/>
            <a:ext cx="954795" cy="792702"/>
          </a:xfrm>
          <a:prstGeom prst="rect">
            <a:avLst/>
          </a:prstGeom>
        </p:spPr>
      </p:pic>
      <p:sp>
        <p:nvSpPr>
          <p:cNvPr id="61" name="Rectangle 60"/>
          <p:cNvSpPr/>
          <p:nvPr/>
        </p:nvSpPr>
        <p:spPr>
          <a:xfrm>
            <a:off x="1929868" y="3475751"/>
            <a:ext cx="2042052" cy="10618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V11HB35040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LASER EF-21W, </a:t>
            </a:r>
            <a:r>
              <a:rPr lang="en-US" sz="900" dirty="0">
                <a:latin typeface="Calibri" panose="020F0502020204030204" pitchFamily="34" charset="0"/>
                <a:ea typeface="Calibri" panose="020F0502020204030204" pitchFamily="34" charset="0"/>
                <a:cs typeface="Calibri" panose="020F0502020204030204" pitchFamily="34" charset="0"/>
              </a:rPr>
              <a:t>3LCD HOME CINEMA, 1920X1080, 16:9, 5.000.000:1 CONTRAST,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200Hz-240Hz</a:t>
            </a:r>
            <a:r>
              <a:rPr lang="en-US" sz="900" dirty="0">
                <a:latin typeface="Calibri" panose="020F0502020204030204" pitchFamily="34" charset="0"/>
                <a:ea typeface="Calibri" panose="020F0502020204030204" pitchFamily="34" charset="0"/>
                <a:cs typeface="Calibri" panose="020F0502020204030204" pitchFamily="34" charset="0"/>
              </a:rPr>
              <a:t>, 1000 LUMENS, USB 2.0 TYPE A, USB 2.0 TYPE B, HDMI 1.4, MIRACAST, STEREO MINI JACK AUDIO OUT, BLACK, 5 </a:t>
            </a:r>
            <a:r>
              <a:rPr lang="en-US" sz="900" dirty="0" smtClean="0">
                <a:latin typeface="Calibri" panose="020F0502020204030204" pitchFamily="34" charset="0"/>
                <a:ea typeface="Calibri" panose="020F0502020204030204" pitchFamily="34" charset="0"/>
                <a:cs typeface="Calibri" panose="020F0502020204030204" pitchFamily="34" charset="0"/>
              </a:rPr>
              <a:t>YEARS</a:t>
            </a:r>
            <a:r>
              <a:rPr lang="el-GR" sz="900" dirty="0" smtClean="0">
                <a:latin typeface="Calibri" panose="020F0502020204030204" pitchFamily="34" charset="0"/>
                <a:ea typeface="Calibri" panose="020F0502020204030204" pitchFamily="34" charset="0"/>
                <a:cs typeface="Calibri" panose="020F0502020204030204" pitchFamily="34" charset="0"/>
              </a:rPr>
              <a:t>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809</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23" name="Picture 22"/>
          <p:cNvPicPr>
            <a:picLocks noChangeAspect="1"/>
          </p:cNvPicPr>
          <p:nvPr/>
        </p:nvPicPr>
        <p:blipFill rotWithShape="1">
          <a:blip r:embed="rId14" cstate="print">
            <a:extLst>
              <a:ext uri="{28A0092B-C50C-407E-A947-70E740481C1C}">
                <a14:useLocalDpi xmlns:a14="http://schemas.microsoft.com/office/drawing/2010/main" val="0"/>
              </a:ext>
            </a:extLst>
          </a:blip>
          <a:srcRect l="12565" t="25508" r="11914" b="21409"/>
          <a:stretch/>
        </p:blipFill>
        <p:spPr>
          <a:xfrm>
            <a:off x="4237834" y="2742072"/>
            <a:ext cx="1395495" cy="654440"/>
          </a:xfrm>
          <a:prstGeom prst="rect">
            <a:avLst/>
          </a:prstGeom>
        </p:spPr>
      </p:pic>
      <p:sp>
        <p:nvSpPr>
          <p:cNvPr id="64" name="Rectangle 63"/>
          <p:cNvSpPr/>
          <p:nvPr/>
        </p:nvSpPr>
        <p:spPr>
          <a:xfrm>
            <a:off x="3912946" y="3454250"/>
            <a:ext cx="1991462" cy="10618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V11HB62040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smtClean="0">
                <a:latin typeface="Calibri" panose="020F0502020204030204" pitchFamily="34" charset="0"/>
                <a:ea typeface="Calibri" panose="020F0502020204030204" pitchFamily="34" charset="0"/>
                <a:cs typeface="Calibri" panose="020F0502020204030204" pitchFamily="34" charset="0"/>
              </a:rPr>
              <a:t>EPSON PROJECTOR EB-W56S, </a:t>
            </a:r>
            <a:r>
              <a:rPr lang="en-US" sz="900" dirty="0" smtClean="0">
                <a:latin typeface="Calibri" panose="020F0502020204030204" pitchFamily="34" charset="0"/>
                <a:ea typeface="Calibri" panose="020F0502020204030204" pitchFamily="34" charset="0"/>
                <a:cs typeface="Calibri" panose="020F0502020204030204" pitchFamily="34" charset="0"/>
              </a:rPr>
              <a:t>3LCD BUSINESS, WXGA 1280x800, 16:10, 16.000:1 CONTRAST, </a:t>
            </a:r>
            <a:r>
              <a:rPr lang="en-US"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3700 LUMEN</a:t>
            </a:r>
            <a:r>
              <a:rPr lang="en-US" sz="900" dirty="0" smtClean="0">
                <a:latin typeface="Calibri" panose="020F0502020204030204" pitchFamily="34" charset="0"/>
                <a:ea typeface="Calibri" panose="020F0502020204030204" pitchFamily="34" charset="0"/>
                <a:cs typeface="Calibri" panose="020F0502020204030204" pitchFamily="34" charset="0"/>
              </a:rPr>
              <a:t>, </a:t>
            </a:r>
            <a:r>
              <a:rPr lang="en-US"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SHORT THROW</a:t>
            </a:r>
            <a:r>
              <a:rPr lang="en-US" sz="900" dirty="0" smtClean="0">
                <a:latin typeface="Calibri" panose="020F0502020204030204" pitchFamily="34" charset="0"/>
                <a:ea typeface="Calibri" panose="020F0502020204030204" pitchFamily="34" charset="0"/>
                <a:cs typeface="Calibri" panose="020F0502020204030204" pitchFamily="34" charset="0"/>
              </a:rPr>
              <a:t>, HDMI X 2, COMPONENT, COMPOSITE, VGA X 2, S-VIDEO, STEREO MINI JACK, LAN, Wi-Fi (OPTIONAL), WHITE, 2YW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818</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24" name="Picture 23"/>
          <p:cNvPicPr>
            <a:picLocks noChangeAspect="1"/>
          </p:cNvPicPr>
          <p:nvPr/>
        </p:nvPicPr>
        <p:blipFill rotWithShape="1">
          <a:blip r:embed="rId15" cstate="print">
            <a:extLst>
              <a:ext uri="{28A0092B-C50C-407E-A947-70E740481C1C}">
                <a14:useLocalDpi xmlns:a14="http://schemas.microsoft.com/office/drawing/2010/main" val="0"/>
              </a:ext>
            </a:extLst>
          </a:blip>
          <a:srcRect l="12826" t="25508" r="12695" b="23751"/>
          <a:stretch/>
        </p:blipFill>
        <p:spPr>
          <a:xfrm>
            <a:off x="6169245" y="2751373"/>
            <a:ext cx="1497875" cy="680853"/>
          </a:xfrm>
          <a:prstGeom prst="rect">
            <a:avLst/>
          </a:prstGeom>
        </p:spPr>
      </p:pic>
      <p:sp>
        <p:nvSpPr>
          <p:cNvPr id="65" name="Rectangle 64"/>
          <p:cNvSpPr/>
          <p:nvPr/>
        </p:nvSpPr>
        <p:spPr>
          <a:xfrm>
            <a:off x="5910156" y="3462168"/>
            <a:ext cx="2110304" cy="10618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V11HB63040</a:t>
            </a:r>
            <a:r>
              <a:rPr lang="en-GB" sz="900" dirty="0" smtClean="0">
                <a:solidFill>
                  <a:schemeClr val="bg1">
                    <a:lumMod val="65000"/>
                  </a:schemeClr>
                </a:solidFill>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EH-TW840</a:t>
            </a:r>
            <a:r>
              <a:rPr lang="en-US" sz="900" dirty="0">
                <a:latin typeface="Calibri" panose="020F0502020204030204" pitchFamily="34" charset="0"/>
                <a:ea typeface="Calibri" panose="020F0502020204030204" pitchFamily="34" charset="0"/>
                <a:cs typeface="Calibri" panose="020F0502020204030204" pitchFamily="34" charset="0"/>
              </a:rPr>
              <a:t>, 3LCD BUSINESS, FHD 1920x1080, 16:9, 16.000:1 CONTRAST</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 4000 LUMENS,</a:t>
            </a:r>
            <a:r>
              <a:rPr lang="en-US" sz="900" dirty="0">
                <a:latin typeface="Calibri" panose="020F0502020204030204" pitchFamily="34" charset="0"/>
                <a:ea typeface="Calibri" panose="020F0502020204030204" pitchFamily="34" charset="0"/>
                <a:cs typeface="Calibri" panose="020F0502020204030204" pitchFamily="34" charset="0"/>
              </a:rPr>
              <a:t>USB 2.0 TYPE B (SERVICE ONLY), HDMI IN (2X), JACK PLUG OUT, USB 2.0-A, WIRELESS LAN(OPTIONAL), MIRACAST, WHITE, </a:t>
            </a:r>
            <a:r>
              <a:rPr lang="en-US" sz="900" dirty="0" smtClean="0">
                <a:latin typeface="Calibri" panose="020F0502020204030204" pitchFamily="34" charset="0"/>
                <a:ea typeface="Calibri" panose="020F0502020204030204" pitchFamily="34" charset="0"/>
                <a:cs typeface="Calibri" panose="020F0502020204030204" pitchFamily="34" charset="0"/>
              </a:rPr>
              <a:t>2YW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899</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25" name="Picture 24"/>
          <p:cNvPicPr>
            <a:picLocks noChangeAspect="1"/>
          </p:cNvPicPr>
          <p:nvPr/>
        </p:nvPicPr>
        <p:blipFill rotWithShape="1">
          <a:blip r:embed="rId16">
            <a:extLst>
              <a:ext uri="{28A0092B-C50C-407E-A947-70E740481C1C}">
                <a14:useLocalDpi xmlns:a14="http://schemas.microsoft.com/office/drawing/2010/main" val="0"/>
              </a:ext>
            </a:extLst>
          </a:blip>
          <a:srcRect t="16960" b="24527"/>
          <a:stretch/>
        </p:blipFill>
        <p:spPr>
          <a:xfrm>
            <a:off x="8241991" y="2713338"/>
            <a:ext cx="1228570" cy="718888"/>
          </a:xfrm>
          <a:prstGeom prst="rect">
            <a:avLst/>
          </a:prstGeom>
        </p:spPr>
      </p:pic>
      <p:pic>
        <p:nvPicPr>
          <p:cNvPr id="26" name="Picture 25"/>
          <p:cNvPicPr>
            <a:picLocks noChangeAspect="1"/>
          </p:cNvPicPr>
          <p:nvPr/>
        </p:nvPicPr>
        <p:blipFill rotWithShape="1">
          <a:blip r:embed="rId17" cstate="print">
            <a:extLst>
              <a:ext uri="{28A0092B-C50C-407E-A947-70E740481C1C}">
                <a14:useLocalDpi xmlns:a14="http://schemas.microsoft.com/office/drawing/2010/main" val="0"/>
              </a:ext>
            </a:extLst>
          </a:blip>
          <a:srcRect l="18139" t="14682" r="18061" b="20418"/>
          <a:stretch/>
        </p:blipFill>
        <p:spPr>
          <a:xfrm>
            <a:off x="2597137" y="4523997"/>
            <a:ext cx="725510" cy="738019"/>
          </a:xfrm>
          <a:prstGeom prst="rect">
            <a:avLst/>
          </a:prstGeom>
        </p:spPr>
      </p:pic>
      <p:sp>
        <p:nvSpPr>
          <p:cNvPr id="66" name="Rectangle 65"/>
          <p:cNvSpPr/>
          <p:nvPr/>
        </p:nvSpPr>
        <p:spPr>
          <a:xfrm>
            <a:off x="1886556" y="5234848"/>
            <a:ext cx="2177866" cy="1061829"/>
          </a:xfrm>
          <a:prstGeom prst="rect">
            <a:avLst/>
          </a:prstGeom>
        </p:spPr>
        <p:txBody>
          <a:bodyPr wrap="square">
            <a:spAutoFit/>
          </a:bodyPr>
          <a:lstStyle/>
          <a:p>
            <a:pPr algn="ctr"/>
            <a:r>
              <a:rPr lang="en-GB" sz="900" dirty="0" smtClean="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V11HB38140</a:t>
            </a:r>
            <a:r>
              <a:rPr lang="en-GB" sz="900" dirty="0" smtClean="0">
                <a:latin typeface="Calibri" panose="020F0502020204030204" pitchFamily="34" charset="0"/>
                <a:ea typeface="Calibri" panose="020F0502020204030204" pitchFamily="34" charset="0"/>
                <a:cs typeface="Calibri" panose="020F0502020204030204" pitchFamily="34" charset="0"/>
              </a:rPr>
              <a:t> </a:t>
            </a:r>
            <a:r>
              <a:rPr lang="en-US" sz="900" b="1" dirty="0">
                <a:latin typeface="Calibri" panose="020F0502020204030204" pitchFamily="34" charset="0"/>
                <a:ea typeface="Calibri" panose="020F0502020204030204" pitchFamily="34" charset="0"/>
                <a:cs typeface="Calibri" panose="020F0502020204030204" pitchFamily="34" charset="0"/>
              </a:rPr>
              <a:t>EPSON PROJECTOR LASER EF-22B, </a:t>
            </a:r>
            <a:r>
              <a:rPr lang="en-US" sz="900" dirty="0">
                <a:latin typeface="Calibri" panose="020F0502020204030204" pitchFamily="34" charset="0"/>
                <a:ea typeface="Calibri" panose="020F0502020204030204" pitchFamily="34" charset="0"/>
                <a:cs typeface="Calibri" panose="020F0502020204030204" pitchFamily="34" charset="0"/>
              </a:rPr>
              <a:t>3LCD HOME CINEMA, 1920X1080, 16:9, FIXED STAND, 5.000.000:1 CONTRAST, </a:t>
            </a:r>
            <a:r>
              <a:rPr lang="en-US" sz="900" dirty="0">
                <a:solidFill>
                  <a:srgbClr val="FF0000"/>
                </a:solidFill>
                <a:latin typeface="Calibri" panose="020F0502020204030204" pitchFamily="34" charset="0"/>
                <a:ea typeface="Calibri" panose="020F0502020204030204" pitchFamily="34" charset="0"/>
                <a:cs typeface="Calibri" panose="020F0502020204030204" pitchFamily="34" charset="0"/>
              </a:rPr>
              <a:t>200Hz-240Hz, </a:t>
            </a:r>
            <a:r>
              <a:rPr lang="en-US" sz="900" dirty="0">
                <a:latin typeface="Calibri" panose="020F0502020204030204" pitchFamily="34" charset="0"/>
                <a:ea typeface="Calibri" panose="020F0502020204030204" pitchFamily="34" charset="0"/>
                <a:cs typeface="Calibri" panose="020F0502020204030204" pitchFamily="34" charset="0"/>
              </a:rPr>
              <a:t>1000 LUMENS, USB 2.0 TYPE A, USB 2.0 TYPE B, HDMI 1.4, MIRACAST, STEREO MINI JACK AUDIO OUT, BLACK, 5 </a:t>
            </a:r>
            <a:r>
              <a:rPr lang="en-US" sz="900" dirty="0" smtClean="0">
                <a:latin typeface="Calibri" panose="020F0502020204030204" pitchFamily="34" charset="0"/>
                <a:ea typeface="Calibri" panose="020F0502020204030204" pitchFamily="34" charset="0"/>
                <a:cs typeface="Calibri" panose="020F0502020204030204" pitchFamily="34" charset="0"/>
              </a:rPr>
              <a:t>YEARS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999</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pic>
        <p:nvPicPr>
          <p:cNvPr id="27" name="Picture 26"/>
          <p:cNvPicPr>
            <a:picLocks noChangeAspect="1"/>
          </p:cNvPicPr>
          <p:nvPr/>
        </p:nvPicPr>
        <p:blipFill rotWithShape="1">
          <a:blip r:embed="rId18" cstate="print">
            <a:extLst>
              <a:ext uri="{28A0092B-C50C-407E-A947-70E740481C1C}">
                <a14:useLocalDpi xmlns:a14="http://schemas.microsoft.com/office/drawing/2010/main" val="0"/>
              </a:ext>
            </a:extLst>
          </a:blip>
          <a:srcRect l="12623" t="38549" r="12479" b="25154"/>
          <a:stretch/>
        </p:blipFill>
        <p:spPr>
          <a:xfrm>
            <a:off x="4262019" y="4498661"/>
            <a:ext cx="1352290" cy="655341"/>
          </a:xfrm>
          <a:prstGeom prst="rect">
            <a:avLst/>
          </a:prstGeom>
        </p:spPr>
      </p:pic>
      <p:sp>
        <p:nvSpPr>
          <p:cNvPr id="69" name="Rectangle 68"/>
          <p:cNvSpPr/>
          <p:nvPr/>
        </p:nvSpPr>
        <p:spPr>
          <a:xfrm>
            <a:off x="3935455" y="5115644"/>
            <a:ext cx="2020788" cy="1200329"/>
          </a:xfrm>
          <a:prstGeom prst="rect">
            <a:avLst/>
          </a:prstGeom>
        </p:spPr>
        <p:txBody>
          <a:bodyPr wrap="square">
            <a:spAutoFit/>
          </a:bodyPr>
          <a:lstStyle/>
          <a:p>
            <a:pPr algn="ctr"/>
            <a:r>
              <a:rPr lang="en-US" sz="900" dirty="0">
                <a:solidFill>
                  <a:schemeClr val="accent1">
                    <a:lumMod val="75000"/>
                  </a:schemeClr>
                </a:solidFill>
              </a:rPr>
              <a:t>V11HB59240</a:t>
            </a:r>
            <a:r>
              <a:rPr lang="en-US" sz="900" dirty="0"/>
              <a:t> </a:t>
            </a:r>
            <a:r>
              <a:rPr lang="en-GB" sz="900" b="1" dirty="0" smtClean="0">
                <a:latin typeface="Calibri" panose="020F0502020204030204" pitchFamily="34" charset="0"/>
                <a:ea typeface="Calibri" panose="020F0502020204030204" pitchFamily="34" charset="0"/>
                <a:cs typeface="Calibri" panose="020F0502020204030204" pitchFamily="34" charset="0"/>
              </a:rPr>
              <a:t>EPSON </a:t>
            </a:r>
            <a:r>
              <a:rPr lang="en-GB" sz="900" b="1" dirty="0">
                <a:latin typeface="Calibri" panose="020F0502020204030204" pitchFamily="34" charset="0"/>
                <a:ea typeface="Calibri" panose="020F0502020204030204" pitchFamily="34" charset="0"/>
                <a:cs typeface="Calibri" panose="020F0502020204030204" pitchFamily="34" charset="0"/>
              </a:rPr>
              <a:t>PROJECTOR EB-FH18</a:t>
            </a:r>
            <a:r>
              <a:rPr lang="en-GB" sz="900" dirty="0">
                <a:latin typeface="Calibri" panose="020F0502020204030204" pitchFamily="34" charset="0"/>
                <a:ea typeface="Calibri" panose="020F0502020204030204" pitchFamily="34" charset="0"/>
                <a:cs typeface="Calibri" panose="020F0502020204030204" pitchFamily="34" charset="0"/>
              </a:rPr>
              <a:t>, 3LCD BUSINESS, FHD 1920x1080, 16:9, 16.000:1 CONTRAST, </a:t>
            </a:r>
            <a:r>
              <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rPr>
              <a:t>4100 LUMENS,USB </a:t>
            </a:r>
            <a:r>
              <a:rPr lang="en-GB" sz="900" dirty="0">
                <a:latin typeface="Calibri" panose="020F0502020204030204" pitchFamily="34" charset="0"/>
                <a:ea typeface="Calibri" panose="020F0502020204030204" pitchFamily="34" charset="0"/>
                <a:cs typeface="Calibri" panose="020F0502020204030204" pitchFamily="34" charset="0"/>
              </a:rPr>
              <a:t>2.0-A, USB 2.0 TYPE B (SERVICE ONLY), WIRELESS LAN IEEE 802.11A/B/G/N/AC, HDMI IN (2X), MIRACAST, JACK PLUG OUT, WHITE, </a:t>
            </a:r>
            <a:r>
              <a:rPr lang="en-GB" sz="900" dirty="0" smtClean="0">
                <a:latin typeface="Calibri" panose="020F0502020204030204" pitchFamily="34" charset="0"/>
                <a:ea typeface="Calibri" panose="020F0502020204030204" pitchFamily="34" charset="0"/>
                <a:cs typeface="Calibri" panose="020F0502020204030204" pitchFamily="34" charset="0"/>
              </a:rPr>
              <a:t>2YW </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9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1019</a:t>
            </a:r>
            <a:endParaRPr lang="en-GB" sz="900"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70" name="Rectangle 69"/>
          <p:cNvSpPr/>
          <p:nvPr/>
        </p:nvSpPr>
        <p:spPr>
          <a:xfrm>
            <a:off x="5918117" y="5283618"/>
            <a:ext cx="2085023" cy="923330"/>
          </a:xfrm>
          <a:prstGeom prst="rect">
            <a:avLst/>
          </a:prstGeom>
        </p:spPr>
        <p:txBody>
          <a:bodyPr wrap="square">
            <a:spAutoFit/>
          </a:bodyPr>
          <a:lstStyle/>
          <a:p>
            <a:r>
              <a:rPr lang="en-US" sz="900" dirty="0">
                <a:solidFill>
                  <a:schemeClr val="accent1">
                    <a:lumMod val="75000"/>
                  </a:schemeClr>
                </a:solidFill>
              </a:rPr>
              <a:t>V11HA23040 </a:t>
            </a:r>
            <a:r>
              <a:rPr lang="en-US" sz="900" dirty="0" smtClean="0">
                <a:solidFill>
                  <a:schemeClr val="accent1">
                    <a:lumMod val="75000"/>
                  </a:schemeClr>
                </a:solidFill>
              </a:rPr>
              <a:t> </a:t>
            </a:r>
            <a:r>
              <a:rPr lang="en-US" sz="900" b="1" dirty="0" smtClean="0"/>
              <a:t>EPSON </a:t>
            </a:r>
            <a:r>
              <a:rPr lang="en-US" sz="900" b="1" dirty="0"/>
              <a:t>PROJECTOR LASER EF-11, </a:t>
            </a:r>
            <a:r>
              <a:rPr lang="en-US" sz="900" dirty="0"/>
              <a:t>3LCD HOME CINEMA, 1920X1080, 16:9, 2.500.000:1 CONTRAST, 1000 LUMENS,USB 2.0 TYPE A, USB 2.0 TYPE B, HDMI 1.4, MIRACAST, STEREO MINI JACK AUDIO OUT, BLACK, 5 </a:t>
            </a:r>
            <a:r>
              <a:rPr lang="en-US" sz="900" dirty="0" smtClean="0"/>
              <a:t>YEARS </a:t>
            </a:r>
            <a:r>
              <a:rPr lang="el-GR" sz="900" dirty="0" smtClean="0">
                <a:solidFill>
                  <a:srgbClr val="FF0000"/>
                </a:solidFill>
              </a:rPr>
              <a:t>€</a:t>
            </a:r>
            <a:r>
              <a:rPr lang="en-US" sz="900" dirty="0" smtClean="0">
                <a:solidFill>
                  <a:srgbClr val="FF0000"/>
                </a:solidFill>
              </a:rPr>
              <a:t>1338</a:t>
            </a:r>
            <a:endParaRPr lang="en-GB" sz="900" dirty="0">
              <a:solidFill>
                <a:srgbClr val="FF0000"/>
              </a:solidFill>
            </a:endParaRPr>
          </a:p>
        </p:txBody>
      </p:sp>
      <p:pic>
        <p:nvPicPr>
          <p:cNvPr id="71" name="Picture 70"/>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6349157" y="4498661"/>
            <a:ext cx="1232301" cy="699069"/>
          </a:xfrm>
          <a:prstGeom prst="rect">
            <a:avLst/>
          </a:prstGeom>
        </p:spPr>
      </p:pic>
      <p:pic>
        <p:nvPicPr>
          <p:cNvPr id="28" name="Picture 27"/>
          <p:cNvPicPr>
            <a:picLocks noChangeAspect="1"/>
          </p:cNvPicPr>
          <p:nvPr/>
        </p:nvPicPr>
        <p:blipFill rotWithShape="1">
          <a:blip r:embed="rId20" cstate="print">
            <a:extLst>
              <a:ext uri="{28A0092B-C50C-407E-A947-70E740481C1C}">
                <a14:useLocalDpi xmlns:a14="http://schemas.microsoft.com/office/drawing/2010/main" val="0"/>
              </a:ext>
            </a:extLst>
          </a:blip>
          <a:srcRect l="11779" t="28002" r="11209" b="18860"/>
          <a:stretch/>
        </p:blipFill>
        <p:spPr>
          <a:xfrm>
            <a:off x="8140414" y="4537580"/>
            <a:ext cx="1513401" cy="587393"/>
          </a:xfrm>
          <a:prstGeom prst="rect">
            <a:avLst/>
          </a:prstGeom>
        </p:spPr>
      </p:pic>
      <p:sp>
        <p:nvSpPr>
          <p:cNvPr id="72" name="Rectangle 71"/>
          <p:cNvSpPr/>
          <p:nvPr/>
        </p:nvSpPr>
        <p:spPr>
          <a:xfrm>
            <a:off x="7930631" y="5281133"/>
            <a:ext cx="1947520" cy="784830"/>
          </a:xfrm>
          <a:prstGeom prst="rect">
            <a:avLst/>
          </a:prstGeom>
        </p:spPr>
        <p:txBody>
          <a:bodyPr wrap="square">
            <a:spAutoFit/>
          </a:bodyPr>
          <a:lstStyle/>
          <a:p>
            <a:r>
              <a:rPr lang="en-US" sz="900" dirty="0" smtClean="0">
                <a:solidFill>
                  <a:schemeClr val="accent1">
                    <a:lumMod val="75000"/>
                  </a:schemeClr>
                </a:solidFill>
              </a:rPr>
              <a:t>V11HA27040</a:t>
            </a:r>
            <a:r>
              <a:rPr lang="en-US" sz="900" dirty="0" smtClean="0">
                <a:solidFill>
                  <a:srgbClr val="0070C0"/>
                </a:solidFill>
              </a:rPr>
              <a:t> </a:t>
            </a:r>
            <a:r>
              <a:rPr lang="en-US" sz="900" b="1" dirty="0"/>
              <a:t>EPSON PROJECTOR EB-L530U, </a:t>
            </a:r>
            <a:r>
              <a:rPr lang="en-US" sz="900" dirty="0">
                <a:solidFill>
                  <a:srgbClr val="FF0000"/>
                </a:solidFill>
              </a:rPr>
              <a:t>5200 LUMENS</a:t>
            </a:r>
            <a:r>
              <a:rPr lang="en-US" sz="900" dirty="0"/>
              <a:t>, WUXGA, 16:10, </a:t>
            </a:r>
            <a:r>
              <a:rPr lang="en-US" sz="900" dirty="0">
                <a:solidFill>
                  <a:srgbClr val="FF0000"/>
                </a:solidFill>
              </a:rPr>
              <a:t>LASER</a:t>
            </a:r>
            <a:r>
              <a:rPr lang="en-US" sz="900" dirty="0"/>
              <a:t>, 2.500.000:1, USB, RS-232C, LAN, WI-FI, VGA X 2, HDMI, MIRACAST, WHITE/BLACK, 3 </a:t>
            </a:r>
            <a:r>
              <a:rPr lang="en-US" sz="900" dirty="0" smtClean="0"/>
              <a:t>YR </a:t>
            </a:r>
            <a:r>
              <a:rPr lang="el-GR" sz="900" dirty="0" smtClean="0">
                <a:solidFill>
                  <a:srgbClr val="FF0000"/>
                </a:solidFill>
              </a:rPr>
              <a:t>€</a:t>
            </a:r>
            <a:r>
              <a:rPr lang="en-US" sz="900" dirty="0" smtClean="0">
                <a:solidFill>
                  <a:srgbClr val="FF0000"/>
                </a:solidFill>
              </a:rPr>
              <a:t>2438</a:t>
            </a:r>
            <a:endParaRPr lang="en-GB" sz="900" dirty="0">
              <a:solidFill>
                <a:srgbClr val="FF0000"/>
              </a:solidFill>
            </a:endParaRPr>
          </a:p>
        </p:txBody>
      </p:sp>
      <p:sp>
        <p:nvSpPr>
          <p:cNvPr id="49" name="Rectangle 48"/>
          <p:cNvSpPr/>
          <p:nvPr/>
        </p:nvSpPr>
        <p:spPr>
          <a:xfrm>
            <a:off x="34518" y="6304439"/>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HP Simplified" panose="020B0604020204020204" pitchFamily="34" charset="0"/>
                <a:cs typeface="Calibri" pitchFamily="34" charset="0"/>
              </a:rPr>
              <a:t>Prices, promotions, specifications, availability and terms of offers may change without notice. Despite our best efforts, 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HP Simplified" panose="020B0604020204020204" pitchFamily="34" charset="0"/>
                <a:cs typeface="Calibri" pitchFamily="34" charset="0"/>
              </a:rPr>
              <a:t>Products' warranty is the warranty given by the manufacturer.</a:t>
            </a:r>
            <a:r>
              <a:rPr lang="en-GB" sz="600" dirty="0">
                <a:latin typeface="HP Simplified" panose="020B0604020204020204" pitchFamily="34" charset="0"/>
                <a:cs typeface="Calibri" pitchFamily="34" charset="0"/>
              </a:rPr>
              <a:t>  </a:t>
            </a:r>
            <a:r>
              <a:rPr lang="en-GB" sz="600" b="1" dirty="0">
                <a:latin typeface="HP Simplified" panose="020B0604020204020204" pitchFamily="34" charset="0"/>
                <a:cs typeface="Calibri" pitchFamily="34" charset="0"/>
              </a:rPr>
              <a:t>VAT is included</a:t>
            </a:r>
          </a:p>
        </p:txBody>
      </p:sp>
      <p:sp>
        <p:nvSpPr>
          <p:cNvPr id="50" name="Rectangle 49"/>
          <p:cNvSpPr/>
          <p:nvPr/>
        </p:nvSpPr>
        <p:spPr>
          <a:xfrm>
            <a:off x="7930631" y="6424579"/>
            <a:ext cx="1035460" cy="276999"/>
          </a:xfrm>
          <a:prstGeom prst="rect">
            <a:avLst/>
          </a:prstGeom>
        </p:spPr>
        <p:txBody>
          <a:bodyPr wrap="square">
            <a:spAutoFit/>
          </a:bodyPr>
          <a:lstStyle/>
          <a:p>
            <a:pPr algn="ctr"/>
            <a:r>
              <a:rPr lang="en-US" sz="600" dirty="0">
                <a:latin typeface="HP Simplified" panose="020B0604020204020204" pitchFamily="34" charset="0"/>
                <a:cs typeface="Calibri" pitchFamily="34" charset="0"/>
              </a:rPr>
              <a:t>Call now on</a:t>
            </a:r>
            <a:r>
              <a:rPr lang="en-US" sz="600" dirty="0" smtClean="0">
                <a:latin typeface="HP Simplified" panose="020B0604020204020204" pitchFamily="34" charset="0"/>
                <a:cs typeface="Calibri" pitchFamily="34" charset="0"/>
              </a:rPr>
              <a:t>:</a:t>
            </a:r>
            <a:endParaRPr lang="en-US" sz="600" dirty="0">
              <a:latin typeface="HP Simplified" panose="020B0604020204020204" pitchFamily="34" charset="0"/>
              <a:cs typeface="Calibri" pitchFamily="34" charset="0"/>
            </a:endParaRPr>
          </a:p>
          <a:p>
            <a:pPr algn="ctr"/>
            <a:r>
              <a:rPr lang="en-US" sz="600" dirty="0">
                <a:latin typeface="HP Simplified" panose="020B0604020204020204" pitchFamily="34" charset="0"/>
                <a:cs typeface="Calibri" pitchFamily="34" charset="0"/>
              </a:rPr>
              <a:t>Mail </a:t>
            </a:r>
            <a:r>
              <a:rPr lang="en-US" sz="600" dirty="0" smtClean="0">
                <a:latin typeface="HP Simplified" panose="020B0604020204020204" pitchFamily="34" charset="0"/>
                <a:cs typeface="Calibri" pitchFamily="34" charset="0"/>
              </a:rPr>
              <a:t>on: </a:t>
            </a:r>
          </a:p>
        </p:txBody>
      </p:sp>
    </p:spTree>
    <p:extLst>
      <p:ext uri="{BB962C8B-B14F-4D97-AF65-F5344CB8AC3E}">
        <p14:creationId xmlns:p14="http://schemas.microsoft.com/office/powerpoint/2010/main" val="39067630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1BA0FA1290FB4EA578DA285A81BC39" ma:contentTypeVersion="4" ma:contentTypeDescription="Create a new document." ma:contentTypeScope="" ma:versionID="53e7d12be9592319cf63c8b52c9cbace">
  <xsd:schema xmlns:xsd="http://www.w3.org/2001/XMLSchema" xmlns:xs="http://www.w3.org/2001/XMLSchema" xmlns:p="http://schemas.microsoft.com/office/2006/metadata/properties" xmlns:ns3="1c628e60-cb50-4ab4-a1fe-846f3cfb227f" targetNamespace="http://schemas.microsoft.com/office/2006/metadata/properties" ma:root="true" ma:fieldsID="25101847e4a5a168e3bd51d6495de1aa" ns3:_="">
    <xsd:import namespace="1c628e60-cb50-4ab4-a1fe-846f3cfb227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c628e60-cb50-4ab4-a1fe-846f3cfb227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CA1AE5-9021-4B77-8166-759DD44E8290}">
  <ds:schemaRefs>
    <ds:schemaRef ds:uri="http://schemas.microsoft.com/sharepoint/v3/contenttype/forms"/>
  </ds:schemaRefs>
</ds:datastoreItem>
</file>

<file path=customXml/itemProps2.xml><?xml version="1.0" encoding="utf-8"?>
<ds:datastoreItem xmlns:ds="http://schemas.openxmlformats.org/officeDocument/2006/customXml" ds:itemID="{A19EB76E-5A8A-4025-AFDF-A5C56FC14864}">
  <ds:schemaRefs>
    <ds:schemaRef ds:uri="http://www.w3.org/XML/1998/namespace"/>
    <ds:schemaRef ds:uri="http://purl.org/dc/elements/1.1/"/>
    <ds:schemaRef ds:uri="1c628e60-cb50-4ab4-a1fe-846f3cfb227f"/>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1BDCC6AE-5859-4AF4-8F8A-CEC619F5CF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c628e60-cb50-4ab4-a1fe-846f3cfb22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1869</TotalTime>
  <Words>797</Words>
  <Application>Microsoft Office PowerPoint</Application>
  <PresentationFormat>A4 Paper (210x297 mm)</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HP Simplified</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 Thrasivoulou</dc:creator>
  <cp:lastModifiedBy>George Georgiou</cp:lastModifiedBy>
  <cp:revision>189</cp:revision>
  <dcterms:created xsi:type="dcterms:W3CDTF">2020-05-04T15:18:10Z</dcterms:created>
  <dcterms:modified xsi:type="dcterms:W3CDTF">2025-08-29T06:43:29Z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0x010100041BA0FA1290FB4EA578DA285A81BC39</vt:lpwstr>
  </property>
</Properties>
</file>