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9"/>
  </p:notesMasterIdLst>
  <p:sldIdLst>
    <p:sldId id="267" r:id="rId5"/>
    <p:sldId id="266" r:id="rId6"/>
    <p:sldId id="268" r:id="rId7"/>
    <p:sldId id="273" r:id="rId8"/>
  </p:sldIdLst>
  <p:sldSz cx="9906000" cy="6858000" type="A4"/>
  <p:notesSz cx="9236075" cy="6950075"/>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333B"/>
    <a:srgbClr val="4472C4"/>
    <a:srgbClr val="FF0000"/>
    <a:srgbClr val="70AD4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695" autoAdjust="0"/>
    <p:restoredTop sz="94003" autoAdjust="0"/>
  </p:normalViewPr>
  <p:slideViewPr>
    <p:cSldViewPr snapToGrid="0">
      <p:cViewPr varScale="1">
        <p:scale>
          <a:sx n="104" d="100"/>
          <a:sy n="104" d="100"/>
        </p:scale>
        <p:origin x="208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4002840" cy="348965"/>
          </a:xfrm>
          <a:prstGeom prst="rect">
            <a:avLst/>
          </a:prstGeom>
        </p:spPr>
        <p:txBody>
          <a:bodyPr vert="horz" lIns="89783" tIns="44891" rIns="89783" bIns="44891" rtlCol="0"/>
          <a:lstStyle>
            <a:lvl1pPr algn="l">
              <a:defRPr sz="1200"/>
            </a:lvl1pPr>
          </a:lstStyle>
          <a:p>
            <a:endParaRPr lang="el-GR" dirty="0"/>
          </a:p>
        </p:txBody>
      </p:sp>
      <p:sp>
        <p:nvSpPr>
          <p:cNvPr id="3" name="Date Placeholder 2"/>
          <p:cNvSpPr>
            <a:spLocks noGrp="1"/>
          </p:cNvSpPr>
          <p:nvPr>
            <p:ph type="dt" idx="1"/>
          </p:nvPr>
        </p:nvSpPr>
        <p:spPr>
          <a:xfrm>
            <a:off x="5231759" y="0"/>
            <a:ext cx="4002840" cy="348965"/>
          </a:xfrm>
          <a:prstGeom prst="rect">
            <a:avLst/>
          </a:prstGeom>
        </p:spPr>
        <p:txBody>
          <a:bodyPr vert="horz" lIns="89783" tIns="44891" rIns="89783" bIns="44891" rtlCol="0"/>
          <a:lstStyle>
            <a:lvl1pPr algn="r">
              <a:defRPr sz="1200"/>
            </a:lvl1pPr>
          </a:lstStyle>
          <a:p>
            <a:fld id="{081D6752-19FF-4E29-AB7F-ED44574D0ACA}" type="datetimeFigureOut">
              <a:rPr lang="el-GR" smtClean="0"/>
              <a:t>12/8/2025</a:t>
            </a:fld>
            <a:endParaRPr lang="el-GR" dirty="0"/>
          </a:p>
        </p:txBody>
      </p:sp>
      <p:sp>
        <p:nvSpPr>
          <p:cNvPr id="4" name="Slide Image Placeholder 3"/>
          <p:cNvSpPr>
            <a:spLocks noGrp="1" noRot="1" noChangeAspect="1"/>
          </p:cNvSpPr>
          <p:nvPr>
            <p:ph type="sldImg" idx="2"/>
          </p:nvPr>
        </p:nvSpPr>
        <p:spPr>
          <a:xfrm>
            <a:off x="2924175" y="868363"/>
            <a:ext cx="3387725" cy="2344737"/>
          </a:xfrm>
          <a:prstGeom prst="rect">
            <a:avLst/>
          </a:prstGeom>
          <a:noFill/>
          <a:ln w="12700">
            <a:solidFill>
              <a:prstClr val="black"/>
            </a:solidFill>
          </a:ln>
        </p:spPr>
        <p:txBody>
          <a:bodyPr vert="horz" lIns="89783" tIns="44891" rIns="89783" bIns="44891" rtlCol="0" anchor="ctr"/>
          <a:lstStyle/>
          <a:p>
            <a:endParaRPr lang="el-GR" dirty="0"/>
          </a:p>
        </p:txBody>
      </p:sp>
      <p:sp>
        <p:nvSpPr>
          <p:cNvPr id="5" name="Notes Placeholder 4"/>
          <p:cNvSpPr>
            <a:spLocks noGrp="1"/>
          </p:cNvSpPr>
          <p:nvPr>
            <p:ph type="body" sz="quarter" idx="3"/>
          </p:nvPr>
        </p:nvSpPr>
        <p:spPr>
          <a:xfrm>
            <a:off x="923166" y="3345194"/>
            <a:ext cx="7389745" cy="2736531"/>
          </a:xfrm>
          <a:prstGeom prst="rect">
            <a:avLst/>
          </a:prstGeom>
        </p:spPr>
        <p:txBody>
          <a:bodyPr vert="horz" lIns="89783" tIns="44891" rIns="89783" bIns="4489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3" y="6601111"/>
            <a:ext cx="4002840" cy="348964"/>
          </a:xfrm>
          <a:prstGeom prst="rect">
            <a:avLst/>
          </a:prstGeom>
        </p:spPr>
        <p:txBody>
          <a:bodyPr vert="horz" lIns="89783" tIns="44891" rIns="89783" bIns="44891" rtlCol="0" anchor="b"/>
          <a:lstStyle>
            <a:lvl1pPr algn="l">
              <a:defRPr sz="1200"/>
            </a:lvl1pPr>
          </a:lstStyle>
          <a:p>
            <a:endParaRPr lang="el-GR" dirty="0"/>
          </a:p>
        </p:txBody>
      </p:sp>
      <p:sp>
        <p:nvSpPr>
          <p:cNvPr id="7" name="Slide Number Placeholder 6"/>
          <p:cNvSpPr>
            <a:spLocks noGrp="1"/>
          </p:cNvSpPr>
          <p:nvPr>
            <p:ph type="sldNum" sz="quarter" idx="5"/>
          </p:nvPr>
        </p:nvSpPr>
        <p:spPr>
          <a:xfrm>
            <a:off x="5231759" y="6601111"/>
            <a:ext cx="4002840" cy="348964"/>
          </a:xfrm>
          <a:prstGeom prst="rect">
            <a:avLst/>
          </a:prstGeom>
        </p:spPr>
        <p:txBody>
          <a:bodyPr vert="horz" lIns="89783" tIns="44891" rIns="89783" bIns="44891" rtlCol="0" anchor="b"/>
          <a:lstStyle>
            <a:lvl1pPr algn="r">
              <a:defRPr sz="1200"/>
            </a:lvl1pPr>
          </a:lstStyle>
          <a:p>
            <a:fld id="{A505F7CA-FC5F-4693-A312-A0C88BD0A265}" type="slidenum">
              <a:rPr lang="el-GR" smtClean="0"/>
              <a:t>‹#›</a:t>
            </a:fld>
            <a:endParaRPr lang="el-GR" dirty="0"/>
          </a:p>
        </p:txBody>
      </p:sp>
    </p:spTree>
    <p:extLst>
      <p:ext uri="{BB962C8B-B14F-4D97-AF65-F5344CB8AC3E}">
        <p14:creationId xmlns:p14="http://schemas.microsoft.com/office/powerpoint/2010/main" val="396219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A505F7CA-FC5F-4693-A312-A0C88BD0A265}" type="slidenum">
              <a:rPr lang="el-GR" smtClean="0"/>
              <a:t>3</a:t>
            </a:fld>
            <a:endParaRPr lang="el-GR" dirty="0"/>
          </a:p>
        </p:txBody>
      </p:sp>
    </p:spTree>
    <p:extLst>
      <p:ext uri="{BB962C8B-B14F-4D97-AF65-F5344CB8AC3E}">
        <p14:creationId xmlns:p14="http://schemas.microsoft.com/office/powerpoint/2010/main" val="3703032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05F7CA-FC5F-4693-A312-A0C88BD0A265}" type="slidenum">
              <a:rPr lang="el-GR" smtClean="0"/>
              <a:t>4</a:t>
            </a:fld>
            <a:endParaRPr lang="el-GR" dirty="0"/>
          </a:p>
        </p:txBody>
      </p:sp>
    </p:spTree>
    <p:extLst>
      <p:ext uri="{BB962C8B-B14F-4D97-AF65-F5344CB8AC3E}">
        <p14:creationId xmlns:p14="http://schemas.microsoft.com/office/powerpoint/2010/main" val="1065322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13" indent="0" algn="ctr">
              <a:buNone/>
              <a:defRPr sz="2000"/>
            </a:lvl2pPr>
            <a:lvl3pPr marL="914426" indent="0" algn="ctr">
              <a:buNone/>
              <a:defRPr sz="1800"/>
            </a:lvl3pPr>
            <a:lvl4pPr marL="1371638" indent="0" algn="ctr">
              <a:buNone/>
              <a:defRPr sz="1600"/>
            </a:lvl4pPr>
            <a:lvl5pPr marL="1828851" indent="0" algn="ctr">
              <a:buNone/>
              <a:defRPr sz="1600"/>
            </a:lvl5pPr>
            <a:lvl6pPr marL="2286063" indent="0" algn="ctr">
              <a:buNone/>
              <a:defRPr sz="1600"/>
            </a:lvl6pPr>
            <a:lvl7pPr marL="2743277" indent="0" algn="ctr">
              <a:buNone/>
              <a:defRPr sz="1600"/>
            </a:lvl7pPr>
            <a:lvl8pPr marL="3200489" indent="0" algn="ctr">
              <a:buNone/>
              <a:defRPr sz="1600"/>
            </a:lvl8pPr>
            <a:lvl9pPr marL="3657702"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FC3B028C-E6EE-4ECB-8F39-2559D2C0DAD9}" type="datetimeFigureOut">
              <a:rPr lang="en-US"/>
              <a:pPr>
                <a:defRPr/>
              </a:pPr>
              <a:t>8/12/2025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FE63859-EBC5-434B-B2AA-D772C357642B}" type="slidenum">
              <a:rPr lang="en-US"/>
              <a:pPr>
                <a:defRPr/>
              </a:pPr>
              <a:t>‹#›</a:t>
            </a:fld>
            <a:endParaRPr lang="en-US" dirty="0"/>
          </a:p>
        </p:txBody>
      </p:sp>
    </p:spTree>
    <p:extLst>
      <p:ext uri="{BB962C8B-B14F-4D97-AF65-F5344CB8AC3E}">
        <p14:creationId xmlns:p14="http://schemas.microsoft.com/office/powerpoint/2010/main" val="1081721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4215A53-A720-4BD1-86E1-0378404ADAD5}" type="datetimeFigureOut">
              <a:rPr lang="en-US"/>
              <a:pPr>
                <a:defRPr/>
              </a:pPr>
              <a:t>8/12/2025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3020782-C649-460E-8A20-25FAEB3F7061}" type="slidenum">
              <a:rPr lang="en-US"/>
              <a:pPr>
                <a:defRPr/>
              </a:pPr>
              <a:t>‹#›</a:t>
            </a:fld>
            <a:endParaRPr lang="en-US" dirty="0"/>
          </a:p>
        </p:txBody>
      </p:sp>
    </p:spTree>
    <p:extLst>
      <p:ext uri="{BB962C8B-B14F-4D97-AF65-F5344CB8AC3E}">
        <p14:creationId xmlns:p14="http://schemas.microsoft.com/office/powerpoint/2010/main" val="1797149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4"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40"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9B27A10B-113A-42E2-83C8-B3A588D48F1D}" type="datetimeFigureOut">
              <a:rPr lang="en-US"/>
              <a:pPr>
                <a:defRPr/>
              </a:pPr>
              <a:t>8/12/2025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1A3F668-7F45-4C89-87CF-A396D3C8729E}" type="slidenum">
              <a:rPr lang="en-US"/>
              <a:pPr>
                <a:defRPr/>
              </a:pPr>
              <a:t>‹#›</a:t>
            </a:fld>
            <a:endParaRPr lang="en-US" dirty="0"/>
          </a:p>
        </p:txBody>
      </p:sp>
    </p:spTree>
    <p:extLst>
      <p:ext uri="{BB962C8B-B14F-4D97-AF65-F5344CB8AC3E}">
        <p14:creationId xmlns:p14="http://schemas.microsoft.com/office/powerpoint/2010/main" val="1651440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A723A765-7EA0-4DFC-AF8D-8443C11FC6A1}" type="datetimeFigureOut">
              <a:rPr lang="en-US"/>
              <a:pPr>
                <a:defRPr/>
              </a:pPr>
              <a:t>8/12/2025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54B363A-6157-4AA4-B113-D52749B30BE2}" type="slidenum">
              <a:rPr lang="en-US"/>
              <a:pPr>
                <a:defRPr/>
              </a:pPr>
              <a:t>‹#›</a:t>
            </a:fld>
            <a:endParaRPr lang="en-US" dirty="0"/>
          </a:p>
        </p:txBody>
      </p:sp>
    </p:spTree>
    <p:extLst>
      <p:ext uri="{BB962C8B-B14F-4D97-AF65-F5344CB8AC3E}">
        <p14:creationId xmlns:p14="http://schemas.microsoft.com/office/powerpoint/2010/main" val="3694470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81" y="1709741"/>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81" y="4589465"/>
            <a:ext cx="8543925" cy="1500187"/>
          </a:xfrm>
        </p:spPr>
        <p:txBody>
          <a:bodyPr/>
          <a:lstStyle>
            <a:lvl1pPr marL="0" indent="0">
              <a:buNone/>
              <a:defRPr sz="2400">
                <a:solidFill>
                  <a:schemeClr val="tx1"/>
                </a:solidFill>
              </a:defRPr>
            </a:lvl1pPr>
            <a:lvl2pPr marL="457213" indent="0">
              <a:buNone/>
              <a:defRPr sz="2000">
                <a:solidFill>
                  <a:schemeClr val="tx1">
                    <a:tint val="75000"/>
                  </a:schemeClr>
                </a:solidFill>
              </a:defRPr>
            </a:lvl2pPr>
            <a:lvl3pPr marL="914426" indent="0">
              <a:buNone/>
              <a:defRPr sz="1800">
                <a:solidFill>
                  <a:schemeClr val="tx1">
                    <a:tint val="75000"/>
                  </a:schemeClr>
                </a:solidFill>
              </a:defRPr>
            </a:lvl3pPr>
            <a:lvl4pPr marL="1371638" indent="0">
              <a:buNone/>
              <a:defRPr sz="1600">
                <a:solidFill>
                  <a:schemeClr val="tx1">
                    <a:tint val="75000"/>
                  </a:schemeClr>
                </a:solidFill>
              </a:defRPr>
            </a:lvl4pPr>
            <a:lvl5pPr marL="1828851" indent="0">
              <a:buNone/>
              <a:defRPr sz="1600">
                <a:solidFill>
                  <a:schemeClr val="tx1">
                    <a:tint val="75000"/>
                  </a:schemeClr>
                </a:solidFill>
              </a:defRPr>
            </a:lvl5pPr>
            <a:lvl6pPr marL="2286063" indent="0">
              <a:buNone/>
              <a:defRPr sz="1600">
                <a:solidFill>
                  <a:schemeClr val="tx1">
                    <a:tint val="75000"/>
                  </a:schemeClr>
                </a:solidFill>
              </a:defRPr>
            </a:lvl6pPr>
            <a:lvl7pPr marL="2743277" indent="0">
              <a:buNone/>
              <a:defRPr sz="1600">
                <a:solidFill>
                  <a:schemeClr val="tx1">
                    <a:tint val="75000"/>
                  </a:schemeClr>
                </a:solidFill>
              </a:defRPr>
            </a:lvl7pPr>
            <a:lvl8pPr marL="3200489" indent="0">
              <a:buNone/>
              <a:defRPr sz="1600">
                <a:solidFill>
                  <a:schemeClr val="tx1">
                    <a:tint val="75000"/>
                  </a:schemeClr>
                </a:solidFill>
              </a:defRPr>
            </a:lvl8pPr>
            <a:lvl9pPr marL="3657702"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996CD61-8E83-4822-AD5A-A3455B942F51}" type="datetimeFigureOut">
              <a:rPr lang="en-US"/>
              <a:pPr>
                <a:defRPr/>
              </a:pPr>
              <a:t>8/12/2025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79432E3-5757-4A5A-A854-99F450A6F409}" type="slidenum">
              <a:rPr lang="en-US"/>
              <a:pPr>
                <a:defRPr/>
              </a:pPr>
              <a:t>‹#›</a:t>
            </a:fld>
            <a:endParaRPr lang="en-US" dirty="0"/>
          </a:p>
        </p:txBody>
      </p:sp>
    </p:spTree>
    <p:extLst>
      <p:ext uri="{BB962C8B-B14F-4D97-AF65-F5344CB8AC3E}">
        <p14:creationId xmlns:p14="http://schemas.microsoft.com/office/powerpoint/2010/main" val="1307405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B9AF637E-FC13-44F4-A9F5-B7339E2F9278}" type="datetimeFigureOut">
              <a:rPr lang="en-US"/>
              <a:pPr>
                <a:defRPr/>
              </a:pPr>
              <a:t>8/12/2025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61B1DCD-9BAF-448E-9736-CC21647D9453}" type="slidenum">
              <a:rPr lang="en-US"/>
              <a:pPr>
                <a:defRPr/>
              </a:pPr>
              <a:t>‹#›</a:t>
            </a:fld>
            <a:endParaRPr lang="en-US" dirty="0"/>
          </a:p>
        </p:txBody>
      </p:sp>
    </p:spTree>
    <p:extLst>
      <p:ext uri="{BB962C8B-B14F-4D97-AF65-F5344CB8AC3E}">
        <p14:creationId xmlns:p14="http://schemas.microsoft.com/office/powerpoint/2010/main" val="1437445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30" y="365128"/>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CE23FB86-D0A6-498E-9D84-422A3CD09E3B}" type="datetimeFigureOut">
              <a:rPr lang="en-US"/>
              <a:pPr>
                <a:defRPr/>
              </a:pPr>
              <a:t>8/12/2025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9FF57205-520A-48EE-A4CA-5CCDC66E0921}" type="slidenum">
              <a:rPr lang="en-US"/>
              <a:pPr>
                <a:defRPr/>
              </a:pPr>
              <a:t>‹#›</a:t>
            </a:fld>
            <a:endParaRPr lang="en-US" dirty="0"/>
          </a:p>
        </p:txBody>
      </p:sp>
    </p:spTree>
    <p:extLst>
      <p:ext uri="{BB962C8B-B14F-4D97-AF65-F5344CB8AC3E}">
        <p14:creationId xmlns:p14="http://schemas.microsoft.com/office/powerpoint/2010/main" val="2470147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42D13ACD-478D-443A-BD0A-351B5772E626}" type="datetimeFigureOut">
              <a:rPr lang="en-US"/>
              <a:pPr>
                <a:defRPr/>
              </a:pPr>
              <a:t>8/12/2025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3A57CBD7-82B0-48B4-9F11-314BFC45EB3B}" type="slidenum">
              <a:rPr lang="en-US"/>
              <a:pPr>
                <a:defRPr/>
              </a:pPr>
              <a:t>‹#›</a:t>
            </a:fld>
            <a:endParaRPr lang="en-US" dirty="0"/>
          </a:p>
        </p:txBody>
      </p:sp>
    </p:spTree>
    <p:extLst>
      <p:ext uri="{BB962C8B-B14F-4D97-AF65-F5344CB8AC3E}">
        <p14:creationId xmlns:p14="http://schemas.microsoft.com/office/powerpoint/2010/main" val="4264606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6DD37D5-D9B5-4066-BA49-FFFAB692A2FD}" type="datetimeFigureOut">
              <a:rPr lang="en-US"/>
              <a:pPr>
                <a:defRPr/>
              </a:pPr>
              <a:t>8/12/2025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43208CB7-01B7-465F-B260-7B53727F3F8B}" type="slidenum">
              <a:rPr lang="en-US"/>
              <a:pPr>
                <a:defRPr/>
              </a:pPr>
              <a:t>‹#›</a:t>
            </a:fld>
            <a:endParaRPr lang="en-US" dirty="0"/>
          </a:p>
        </p:txBody>
      </p:sp>
    </p:spTree>
    <p:extLst>
      <p:ext uri="{BB962C8B-B14F-4D97-AF65-F5344CB8AC3E}">
        <p14:creationId xmlns:p14="http://schemas.microsoft.com/office/powerpoint/2010/main" val="2183039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2" y="987428"/>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9BE0304-D5AE-4A90-9205-2EF7B2B81833}" type="datetimeFigureOut">
              <a:rPr lang="en-US"/>
              <a:pPr>
                <a:defRPr/>
              </a:pPr>
              <a:t>8/12/2025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6A8EA6AF-D2B9-40F3-B34E-30B2704C22D5}" type="slidenum">
              <a:rPr lang="en-US"/>
              <a:pPr>
                <a:defRPr/>
              </a:pPr>
              <a:t>‹#›</a:t>
            </a:fld>
            <a:endParaRPr lang="en-US" dirty="0"/>
          </a:p>
        </p:txBody>
      </p:sp>
    </p:spTree>
    <p:extLst>
      <p:ext uri="{BB962C8B-B14F-4D97-AF65-F5344CB8AC3E}">
        <p14:creationId xmlns:p14="http://schemas.microsoft.com/office/powerpoint/2010/main" val="1384685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2" y="987428"/>
            <a:ext cx="5014913" cy="4873625"/>
          </a:xfrm>
        </p:spPr>
        <p:txBody>
          <a:bodyPr rtlCol="0">
            <a:normAutofit/>
          </a:bodyPr>
          <a:lstStyle>
            <a:lvl1pPr marL="0" indent="0">
              <a:buNone/>
              <a:defRPr sz="3200"/>
            </a:lvl1pPr>
            <a:lvl2pPr marL="457213" indent="0">
              <a:buNone/>
              <a:defRPr sz="2800"/>
            </a:lvl2pPr>
            <a:lvl3pPr marL="914426" indent="0">
              <a:buNone/>
              <a:defRPr sz="2400"/>
            </a:lvl3pPr>
            <a:lvl4pPr marL="1371638" indent="0">
              <a:buNone/>
              <a:defRPr sz="2000"/>
            </a:lvl4pPr>
            <a:lvl5pPr marL="1828851" indent="0">
              <a:buNone/>
              <a:defRPr sz="2000"/>
            </a:lvl5pPr>
            <a:lvl6pPr marL="2286063" indent="0">
              <a:buNone/>
              <a:defRPr sz="2000"/>
            </a:lvl6pPr>
            <a:lvl7pPr marL="2743277" indent="0">
              <a:buNone/>
              <a:defRPr sz="2000"/>
            </a:lvl7pPr>
            <a:lvl8pPr marL="3200489" indent="0">
              <a:buNone/>
              <a:defRPr sz="2000"/>
            </a:lvl8pPr>
            <a:lvl9pPr marL="3657702"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FBB9718-5E6F-41D0-A8D9-DC726438A495}" type="datetimeFigureOut">
              <a:rPr lang="en-US"/>
              <a:pPr>
                <a:defRPr/>
              </a:pPr>
              <a:t>8/12/2025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01AB710-DDCF-472A-9712-DB83BA61ABC8}" type="slidenum">
              <a:rPr lang="en-US"/>
              <a:pPr>
                <a:defRPr/>
              </a:pPr>
              <a:t>‹#›</a:t>
            </a:fld>
            <a:endParaRPr lang="en-US" dirty="0"/>
          </a:p>
        </p:txBody>
      </p:sp>
    </p:spTree>
    <p:extLst>
      <p:ext uri="{BB962C8B-B14F-4D97-AF65-F5344CB8AC3E}">
        <p14:creationId xmlns:p14="http://schemas.microsoft.com/office/powerpoint/2010/main" val="2873233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81038" y="365125"/>
            <a:ext cx="854392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81038" y="1825625"/>
            <a:ext cx="854392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A8DFA983-E762-4F9F-A1A0-77B36622F384}" type="datetimeFigureOut">
              <a:rPr lang="en-US"/>
              <a:pPr>
                <a:defRPr/>
              </a:pPr>
              <a:t>8/12/2025</a:t>
            </a:fld>
            <a:endParaRPr lang="en-US" dirty="0"/>
          </a:p>
        </p:txBody>
      </p:sp>
      <p:sp>
        <p:nvSpPr>
          <p:cNvPr id="5" name="Footer Placeholder 4"/>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eaLnBrk="1" fontAlgn="auto" hangingPunct="1">
              <a:spcBef>
                <a:spcPts val="0"/>
              </a:spcBef>
              <a:spcAft>
                <a:spcPts val="0"/>
              </a:spcAft>
              <a:defRPr sz="1200" dirty="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BE9BAD05-AE55-455F-B3A6-B91AA00571D4}"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71"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83"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96"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08"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26" rtl="0" eaLnBrk="1" latinLnBrk="0" hangingPunct="1">
        <a:defRPr sz="1800" kern="1200">
          <a:solidFill>
            <a:schemeClr val="tx1"/>
          </a:solidFill>
          <a:latin typeface="+mn-lt"/>
          <a:ea typeface="+mn-ea"/>
          <a:cs typeface="+mn-cs"/>
        </a:defRPr>
      </a:lvl1pPr>
      <a:lvl2pPr marL="457213" algn="l" defTabSz="914426" rtl="0" eaLnBrk="1" latinLnBrk="0" hangingPunct="1">
        <a:defRPr sz="1800" kern="1200">
          <a:solidFill>
            <a:schemeClr val="tx1"/>
          </a:solidFill>
          <a:latin typeface="+mn-lt"/>
          <a:ea typeface="+mn-ea"/>
          <a:cs typeface="+mn-cs"/>
        </a:defRPr>
      </a:lvl2pPr>
      <a:lvl3pPr marL="914426" algn="l" defTabSz="914426" rtl="0" eaLnBrk="1" latinLnBrk="0" hangingPunct="1">
        <a:defRPr sz="1800" kern="1200">
          <a:solidFill>
            <a:schemeClr val="tx1"/>
          </a:solidFill>
          <a:latin typeface="+mn-lt"/>
          <a:ea typeface="+mn-ea"/>
          <a:cs typeface="+mn-cs"/>
        </a:defRPr>
      </a:lvl3pPr>
      <a:lvl4pPr marL="1371638" algn="l" defTabSz="914426" rtl="0" eaLnBrk="1" latinLnBrk="0" hangingPunct="1">
        <a:defRPr sz="1800" kern="1200">
          <a:solidFill>
            <a:schemeClr val="tx1"/>
          </a:solidFill>
          <a:latin typeface="+mn-lt"/>
          <a:ea typeface="+mn-ea"/>
          <a:cs typeface="+mn-cs"/>
        </a:defRPr>
      </a:lvl4pPr>
      <a:lvl5pPr marL="1828851" algn="l" defTabSz="914426" rtl="0" eaLnBrk="1" latinLnBrk="0" hangingPunct="1">
        <a:defRPr sz="1800" kern="1200">
          <a:solidFill>
            <a:schemeClr val="tx1"/>
          </a:solidFill>
          <a:latin typeface="+mn-lt"/>
          <a:ea typeface="+mn-ea"/>
          <a:cs typeface="+mn-cs"/>
        </a:defRPr>
      </a:lvl5pPr>
      <a:lvl6pPr marL="2286063" algn="l" defTabSz="914426" rtl="0" eaLnBrk="1" latinLnBrk="0" hangingPunct="1">
        <a:defRPr sz="1800" kern="1200">
          <a:solidFill>
            <a:schemeClr val="tx1"/>
          </a:solidFill>
          <a:latin typeface="+mn-lt"/>
          <a:ea typeface="+mn-ea"/>
          <a:cs typeface="+mn-cs"/>
        </a:defRPr>
      </a:lvl6pPr>
      <a:lvl7pPr marL="2743277" algn="l" defTabSz="914426" rtl="0" eaLnBrk="1" latinLnBrk="0" hangingPunct="1">
        <a:defRPr sz="1800" kern="1200">
          <a:solidFill>
            <a:schemeClr val="tx1"/>
          </a:solidFill>
          <a:latin typeface="+mn-lt"/>
          <a:ea typeface="+mn-ea"/>
          <a:cs typeface="+mn-cs"/>
        </a:defRPr>
      </a:lvl7pPr>
      <a:lvl8pPr marL="3200489" algn="l" defTabSz="914426" rtl="0" eaLnBrk="1" latinLnBrk="0" hangingPunct="1">
        <a:defRPr sz="1800" kern="1200">
          <a:solidFill>
            <a:schemeClr val="tx1"/>
          </a:solidFill>
          <a:latin typeface="+mn-lt"/>
          <a:ea typeface="+mn-ea"/>
          <a:cs typeface="+mn-cs"/>
        </a:defRPr>
      </a:lvl8pPr>
      <a:lvl9pPr marL="3657702" algn="l" defTabSz="91442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13" Type="http://schemas.openxmlformats.org/officeDocument/2006/relationships/hyperlink" Target="https://b2b.multitech.com.cy/en/product/hp-pc-all-one-27-cr1001nv-27%E2%80%99%E2%80%99-fhd-touch-intel-ultra-7-155u-38-48ghz12mb-12-cores-16gb-1tb" TargetMode="External"/><Relationship Id="rId3" Type="http://schemas.openxmlformats.org/officeDocument/2006/relationships/image" Target="../media/image2.png"/><Relationship Id="rId7" Type="http://schemas.openxmlformats.org/officeDocument/2006/relationships/image" Target="../media/image6.jpeg"/><Relationship Id="rId12" Type="http://schemas.openxmlformats.org/officeDocument/2006/relationships/image" Target="../media/image10.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9.jpeg"/><Relationship Id="rId5" Type="http://schemas.openxmlformats.org/officeDocument/2006/relationships/image" Target="../media/image4.jpeg"/><Relationship Id="rId10" Type="http://schemas.openxmlformats.org/officeDocument/2006/relationships/hyperlink" Target="https://b2b.multitech.com.cy/en/product/hp-pc-all-one-omnistudio-x-27-cs0002nv-27-fhd-ips-intel-core-ultra-5-125h-ai-36-45ghz18mb-14" TargetMode="External"/><Relationship Id="rId4" Type="http://schemas.openxmlformats.org/officeDocument/2006/relationships/image" Target="../media/image3.jpeg"/><Relationship Id="rId9" Type="http://schemas.openxmlformats.org/officeDocument/2006/relationships/image" Target="../media/image8.jpeg"/><Relationship Id="rId14" Type="http://schemas.openxmlformats.org/officeDocument/2006/relationships/image" Target="../media/image11.png"/></Relationships>
</file>

<file path=ppt/slides/_rels/slide2.xml.rels><?xml version="1.0" encoding="UTF-8" standalone="yes"?>
<Relationships xmlns="http://schemas.openxmlformats.org/package/2006/relationships"><Relationship Id="rId8" Type="http://schemas.openxmlformats.org/officeDocument/2006/relationships/image" Target="../media/image17.jpeg"/><Relationship Id="rId13" Type="http://schemas.openxmlformats.org/officeDocument/2006/relationships/image" Target="../media/image22.png"/><Relationship Id="rId3" Type="http://schemas.openxmlformats.org/officeDocument/2006/relationships/image" Target="../media/image13.jpeg"/><Relationship Id="rId7" Type="http://schemas.openxmlformats.org/officeDocument/2006/relationships/image" Target="../media/image16.jpeg"/><Relationship Id="rId12" Type="http://schemas.openxmlformats.org/officeDocument/2006/relationships/image" Target="../media/image21.jpeg"/><Relationship Id="rId2" Type="http://schemas.openxmlformats.org/officeDocument/2006/relationships/image" Target="../media/image12.jpeg"/><Relationship Id="rId16" Type="http://schemas.openxmlformats.org/officeDocument/2006/relationships/image" Target="../media/image24.png"/><Relationship Id="rId1" Type="http://schemas.openxmlformats.org/officeDocument/2006/relationships/slideLayout" Target="../slideLayouts/slideLayout1.xml"/><Relationship Id="rId6" Type="http://schemas.openxmlformats.org/officeDocument/2006/relationships/image" Target="../media/image15.jpeg"/><Relationship Id="rId11" Type="http://schemas.openxmlformats.org/officeDocument/2006/relationships/image" Target="../media/image20.jpeg"/><Relationship Id="rId5" Type="http://schemas.openxmlformats.org/officeDocument/2006/relationships/image" Target="../media/image2.png"/><Relationship Id="rId15" Type="http://schemas.openxmlformats.org/officeDocument/2006/relationships/image" Target="../media/image23.png"/><Relationship Id="rId10" Type="http://schemas.openxmlformats.org/officeDocument/2006/relationships/image" Target="../media/image19.jpeg"/><Relationship Id="rId4" Type="http://schemas.openxmlformats.org/officeDocument/2006/relationships/image" Target="../media/image14.jpeg"/><Relationship Id="rId9" Type="http://schemas.openxmlformats.org/officeDocument/2006/relationships/image" Target="../media/image18.jpeg"/><Relationship Id="rId14" Type="http://schemas.microsoft.com/office/2007/relationships/hdphoto" Target="../media/hdphoto1.wdp"/></Relationships>
</file>

<file path=ppt/slides/_rels/slide3.xml.rels><?xml version="1.0" encoding="UTF-8" standalone="yes"?>
<Relationships xmlns="http://schemas.openxmlformats.org/package/2006/relationships"><Relationship Id="rId8" Type="http://schemas.openxmlformats.org/officeDocument/2006/relationships/image" Target="../media/image28.jpeg"/><Relationship Id="rId13" Type="http://schemas.microsoft.com/office/2007/relationships/hdphoto" Target="../media/hdphoto2.wdp"/><Relationship Id="rId3" Type="http://schemas.openxmlformats.org/officeDocument/2006/relationships/image" Target="../media/image25.png"/><Relationship Id="rId7" Type="http://schemas.openxmlformats.org/officeDocument/2006/relationships/hyperlink" Target="https://b2b.multitech.com.cy/en/product/hp-pc-pro-290-g9-intel-i5-13500-25-48ghz24mb-14-cores-16gb-512gb-pcie-nvme-m2-ssd-intel-uh-2" TargetMode="External"/><Relationship Id="rId12" Type="http://schemas.openxmlformats.org/officeDocument/2006/relationships/image" Target="../media/image31.png"/><Relationship Id="rId2" Type="http://schemas.openxmlformats.org/officeDocument/2006/relationships/notesSlide" Target="../notesSlides/notesSlide1.xml"/><Relationship Id="rId16" Type="http://schemas.openxmlformats.org/officeDocument/2006/relationships/image" Target="../media/image34.png"/><Relationship Id="rId1" Type="http://schemas.openxmlformats.org/officeDocument/2006/relationships/slideLayout" Target="../slideLayouts/slideLayout1.xml"/><Relationship Id="rId6" Type="http://schemas.openxmlformats.org/officeDocument/2006/relationships/image" Target="../media/image27.jpg"/><Relationship Id="rId11" Type="http://schemas.openxmlformats.org/officeDocument/2006/relationships/image" Target="../media/image30.png"/><Relationship Id="rId5" Type="http://schemas.openxmlformats.org/officeDocument/2006/relationships/image" Target="../media/image26.jpeg"/><Relationship Id="rId15" Type="http://schemas.openxmlformats.org/officeDocument/2006/relationships/image" Target="../media/image33.jpeg"/><Relationship Id="rId10" Type="http://schemas.openxmlformats.org/officeDocument/2006/relationships/image" Target="../media/image29.jpeg"/><Relationship Id="rId4" Type="http://schemas.openxmlformats.org/officeDocument/2006/relationships/image" Target="../media/image2.png"/><Relationship Id="rId9" Type="http://schemas.openxmlformats.org/officeDocument/2006/relationships/hyperlink" Target="https://b2b.multitech.com.cy/en/product/hp-pc-prodesk-400-g9-mt-intel-i5-14500-26-50-ghz24mb-14-cores-16gb-512gb-pcie-nvme-ssd-intel" TargetMode="External"/><Relationship Id="rId14" Type="http://schemas.openxmlformats.org/officeDocument/2006/relationships/image" Target="../media/image32.jpeg"/></Relationships>
</file>

<file path=ppt/slides/_rels/slide4.xml.rels><?xml version="1.0" encoding="UTF-8" standalone="yes"?>
<Relationships xmlns="http://schemas.openxmlformats.org/package/2006/relationships"><Relationship Id="rId8" Type="http://schemas.openxmlformats.org/officeDocument/2006/relationships/image" Target="../media/image40.png"/><Relationship Id="rId13" Type="http://schemas.openxmlformats.org/officeDocument/2006/relationships/image" Target="../media/image45.jpeg"/><Relationship Id="rId3" Type="http://schemas.openxmlformats.org/officeDocument/2006/relationships/image" Target="../media/image35.png"/><Relationship Id="rId7" Type="http://schemas.openxmlformats.org/officeDocument/2006/relationships/image" Target="../media/image39.jpeg"/><Relationship Id="rId12" Type="http://schemas.openxmlformats.org/officeDocument/2006/relationships/image" Target="../media/image44.jpeg"/><Relationship Id="rId2" Type="http://schemas.openxmlformats.org/officeDocument/2006/relationships/notesSlide" Target="../notesSlides/notesSlide2.xml"/><Relationship Id="rId16" Type="http://schemas.openxmlformats.org/officeDocument/2006/relationships/image" Target="../media/image48.png"/><Relationship Id="rId1" Type="http://schemas.openxmlformats.org/officeDocument/2006/relationships/slideLayout" Target="../slideLayouts/slideLayout1.xml"/><Relationship Id="rId6" Type="http://schemas.openxmlformats.org/officeDocument/2006/relationships/image" Target="../media/image38.jpeg"/><Relationship Id="rId11" Type="http://schemas.openxmlformats.org/officeDocument/2006/relationships/image" Target="../media/image43.jpeg"/><Relationship Id="rId5" Type="http://schemas.openxmlformats.org/officeDocument/2006/relationships/image" Target="../media/image37.jpeg"/><Relationship Id="rId15" Type="http://schemas.openxmlformats.org/officeDocument/2006/relationships/image" Target="../media/image47.png"/><Relationship Id="rId10" Type="http://schemas.openxmlformats.org/officeDocument/2006/relationships/image" Target="../media/image42.jpeg"/><Relationship Id="rId4" Type="http://schemas.openxmlformats.org/officeDocument/2006/relationships/image" Target="../media/image36.jpeg"/><Relationship Id="rId9" Type="http://schemas.openxmlformats.org/officeDocument/2006/relationships/image" Target="../media/image41.jpeg"/><Relationship Id="rId14" Type="http://schemas.openxmlformats.org/officeDocument/2006/relationships/image" Target="../media/image4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a:extLst>
              <a:ext uri="{FF2B5EF4-FFF2-40B4-BE49-F238E27FC236}">
                <a16:creationId xmlns:a16="http://schemas.microsoft.com/office/drawing/2014/main" id="{D98BE685-DF59-0DF0-C818-3779A2BA6308}"/>
              </a:ext>
            </a:extLst>
          </p:cNvPr>
          <p:cNvSpPr txBox="1"/>
          <p:nvPr/>
        </p:nvSpPr>
        <p:spPr>
          <a:xfrm>
            <a:off x="3920237" y="5501289"/>
            <a:ext cx="2924415" cy="438582"/>
          </a:xfrm>
          <a:prstGeom prst="rect">
            <a:avLst/>
          </a:prstGeom>
          <a:noFill/>
        </p:spPr>
        <p:txBody>
          <a:bodyPr wrap="square">
            <a:spAutoFit/>
          </a:bodyPr>
          <a:lstStyle/>
          <a:p>
            <a:pPr eaLnBrk="1" fontAlgn="t" hangingPunct="1">
              <a:spcBef>
                <a:spcPts val="0"/>
              </a:spcBef>
              <a:spcAft>
                <a:spcPts val="0"/>
              </a:spcAft>
            </a:pPr>
            <a:r>
              <a:rPr lang="en-GB" sz="750" dirty="0">
                <a:solidFill>
                  <a:srgbClr val="0070C0"/>
                </a:solidFill>
                <a:latin typeface="HP Simplified" panose="020B0604020204020204" pitchFamily="34" charset="0"/>
              </a:rPr>
              <a:t>A31TBEA</a:t>
            </a:r>
            <a:r>
              <a:rPr lang="en-GB" sz="750" dirty="0">
                <a:solidFill>
                  <a:srgbClr val="000000"/>
                </a:solidFill>
                <a:latin typeface="HP Simplified" panose="020B0604020204020204" pitchFamily="34" charset="0"/>
              </a:rPr>
              <a:t>  </a:t>
            </a:r>
            <a:r>
              <a:rPr lang="en-US" sz="750" dirty="0">
                <a:solidFill>
                  <a:srgbClr val="000000"/>
                </a:solidFill>
                <a:latin typeface="HP Simplified" panose="020B0604020204020204" pitchFamily="34" charset="0"/>
              </a:rPr>
              <a:t>HP PC ALL IN ONE </a:t>
            </a:r>
            <a:r>
              <a:rPr lang="en-US" sz="750" b="1" dirty="0">
                <a:solidFill>
                  <a:srgbClr val="000000"/>
                </a:solidFill>
                <a:latin typeface="HP Simplified" panose="020B0604020204020204" pitchFamily="34" charset="0"/>
              </a:rPr>
              <a:t>27-CR1004NV</a:t>
            </a:r>
            <a:r>
              <a:rPr lang="en-US" sz="750" dirty="0">
                <a:solidFill>
                  <a:srgbClr val="000000"/>
                </a:solidFill>
                <a:latin typeface="HP Simplified" panose="020B0604020204020204" pitchFamily="34" charset="0"/>
              </a:rPr>
              <a:t>, 27’’ FHD IPS, INTEL ULTRA 7-155U 3.8-4.8GHz/12MB, 12 CORES, 16GB, 1TB NVMe SSD, UMA GRAPHICS, CAM, SPEAKER, WIN 11 HOME, 2YW, SHELL WHITE </a:t>
            </a:r>
            <a:r>
              <a:rPr lang="en-US" sz="750" dirty="0">
                <a:solidFill>
                  <a:srgbClr val="FF0000"/>
                </a:solidFill>
                <a:latin typeface="HP Simplified" panose="020B0604020204020204" pitchFamily="34" charset="0"/>
              </a:rPr>
              <a:t>1.242 </a:t>
            </a:r>
            <a:r>
              <a:rPr lang="en-GB" sz="750" b="0" i="0" u="none" strike="noStrike" kern="1200" dirty="0">
                <a:solidFill>
                  <a:srgbClr val="FF0000"/>
                </a:solidFill>
                <a:effectLst/>
                <a:latin typeface="HP Simplified" panose="020B0604020204020204" pitchFamily="34" charset="0"/>
              </a:rPr>
              <a:t>€</a:t>
            </a:r>
            <a:r>
              <a:rPr lang="el-GR" sz="750" b="0" i="0" u="none" strike="noStrike" kern="1200" dirty="0">
                <a:solidFill>
                  <a:srgbClr val="FF0000"/>
                </a:solidFill>
                <a:effectLst/>
                <a:latin typeface="HP Simplified" panose="020B0604020204020204" pitchFamily="34" charset="0"/>
              </a:rPr>
              <a:t> </a:t>
            </a:r>
            <a:endParaRPr lang="en-US" altLang="en-US" sz="750" i="1" dirty="0">
              <a:solidFill>
                <a:srgbClr val="92D050"/>
              </a:solidFill>
              <a:ea typeface="Calibri" panose="020F0502020204030204" pitchFamily="34" charset="0"/>
            </a:endParaRPr>
          </a:p>
        </p:txBody>
      </p:sp>
      <p:pic>
        <p:nvPicPr>
          <p:cNvPr id="21" name="Picture 2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749796" y="636651"/>
            <a:ext cx="1357312" cy="1160935"/>
          </a:xfrm>
          <a:prstGeom prst="rect">
            <a:avLst/>
          </a:prstGeom>
        </p:spPr>
      </p:pic>
      <p:sp>
        <p:nvSpPr>
          <p:cNvPr id="72" name="Rectangle 71"/>
          <p:cNvSpPr/>
          <p:nvPr/>
        </p:nvSpPr>
        <p:spPr>
          <a:xfrm>
            <a:off x="3861872" y="-7179"/>
            <a:ext cx="6044127" cy="22219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sz="800" dirty="0">
              <a:solidFill>
                <a:schemeClr val="tx1"/>
              </a:solidFill>
              <a:latin typeface="HP Simplified" panose="020B0604020204020204" pitchFamily="34" charset="0"/>
            </a:endParaRPr>
          </a:p>
        </p:txBody>
      </p:sp>
      <p:cxnSp>
        <p:nvCxnSpPr>
          <p:cNvPr id="131" name="Straight Connector 130"/>
          <p:cNvCxnSpPr/>
          <p:nvPr/>
        </p:nvCxnSpPr>
        <p:spPr>
          <a:xfrm>
            <a:off x="3922713" y="6462713"/>
            <a:ext cx="0" cy="36036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316663" y="6459538"/>
            <a:ext cx="0" cy="36036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8" name="Rectangle 57"/>
          <p:cNvSpPr/>
          <p:nvPr/>
        </p:nvSpPr>
        <p:spPr>
          <a:xfrm>
            <a:off x="1568418" y="-12266"/>
            <a:ext cx="2290790" cy="90437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sz="800" dirty="0">
              <a:solidFill>
                <a:schemeClr val="tx1"/>
              </a:solidFill>
              <a:latin typeface="HP Simplified" panose="020B0604020204020204" pitchFamily="34" charset="0"/>
            </a:endParaRPr>
          </a:p>
        </p:txBody>
      </p:sp>
      <p:sp>
        <p:nvSpPr>
          <p:cNvPr id="60" name="Rectangle 158"/>
          <p:cNvSpPr>
            <a:spLocks noChangeArrowheads="1"/>
          </p:cNvSpPr>
          <p:nvPr/>
        </p:nvSpPr>
        <p:spPr bwMode="auto">
          <a:xfrm>
            <a:off x="2029239" y="-39439"/>
            <a:ext cx="222462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GB" altLang="en-US" sz="1000" b="1" dirty="0">
                <a:solidFill>
                  <a:schemeClr val="bg1"/>
                </a:solidFill>
                <a:effectLst>
                  <a:outerShdw blurRad="38100" dist="38100" dir="2700000" algn="tl">
                    <a:srgbClr val="000000">
                      <a:alpha val="43137"/>
                    </a:srgbClr>
                  </a:outerShdw>
                </a:effectLst>
                <a:latin typeface="HP Simplified" panose="020B0604020204020204" pitchFamily="34" charset="0"/>
              </a:rPr>
              <a:t>HP Home, Pavilion &amp; All –In One PCs</a:t>
            </a:r>
          </a:p>
        </p:txBody>
      </p:sp>
      <p:sp>
        <p:nvSpPr>
          <p:cNvPr id="62" name="Rectangle 93"/>
          <p:cNvSpPr>
            <a:spLocks noChangeArrowheads="1"/>
          </p:cNvSpPr>
          <p:nvPr/>
        </p:nvSpPr>
        <p:spPr bwMode="auto">
          <a:xfrm>
            <a:off x="1559842" y="300991"/>
            <a:ext cx="2445444"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750" dirty="0">
                <a:solidFill>
                  <a:schemeClr val="bg1"/>
                </a:solidFill>
                <a:latin typeface="HP Simplified" panose="020B0604020204020204" pitchFamily="34" charset="0"/>
                <a:cs typeface="Arial" panose="020B0604020202020204" pitchFamily="34" charset="0"/>
              </a:rPr>
              <a:t>Retail File August 2025. Page 1/4</a:t>
            </a:r>
            <a:endParaRPr lang="en-US" sz="750" dirty="0">
              <a:solidFill>
                <a:schemeClr val="bg1"/>
              </a:solidFill>
              <a:latin typeface="HP Simplified" panose="020B0604020204020204" pitchFamily="34" charset="0"/>
              <a:cs typeface="Arial" panose="020B0604020202020204" pitchFamily="34" charset="0"/>
            </a:endParaRPr>
          </a:p>
        </p:txBody>
      </p:sp>
      <p:pic>
        <p:nvPicPr>
          <p:cNvPr id="63" name="Picture 8" descr="http://evonexus.org/wp-content/uploads/2015/11/hp-logo-color.png"/>
          <p:cNvPicPr>
            <a:picLocks noChangeAspect="1" noChangeArrowheads="1"/>
          </p:cNvPicPr>
          <p:nvPr/>
        </p:nvPicPr>
        <p:blipFill>
          <a:blip r:embed="rId3" cstate="email">
            <a:grayscl/>
            <a:biLevel thresh="50000"/>
            <a:extLst>
              <a:ext uri="{28A0092B-C50C-407E-A947-70E740481C1C}">
                <a14:useLocalDpi xmlns:a14="http://schemas.microsoft.com/office/drawing/2010/main"/>
              </a:ext>
            </a:extLst>
          </a:blip>
          <a:srcRect l="22939" r="21562"/>
          <a:stretch>
            <a:fillRect/>
          </a:stretch>
        </p:blipFill>
        <p:spPr bwMode="auto">
          <a:xfrm>
            <a:off x="1697785" y="179"/>
            <a:ext cx="331454" cy="3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 name="Rectangle 51"/>
          <p:cNvSpPr/>
          <p:nvPr/>
        </p:nvSpPr>
        <p:spPr>
          <a:xfrm>
            <a:off x="0" y="6418823"/>
            <a:ext cx="9901938" cy="4459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cxnSp>
        <p:nvCxnSpPr>
          <p:cNvPr id="50" name="Straight Connector 49">
            <a:extLst>
              <a:ext uri="{FF2B5EF4-FFF2-40B4-BE49-F238E27FC236}">
                <a16:creationId xmlns:a16="http://schemas.microsoft.com/office/drawing/2014/main" id="{9B776F17-68C3-C8B5-35D4-F6F326233EEB}"/>
              </a:ext>
            </a:extLst>
          </p:cNvPr>
          <p:cNvCxnSpPr/>
          <p:nvPr/>
        </p:nvCxnSpPr>
        <p:spPr>
          <a:xfrm flipH="1">
            <a:off x="3873066" y="935016"/>
            <a:ext cx="12979" cy="536478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803498A2-8796-9695-9685-6B66D0BC1D06}"/>
              </a:ext>
            </a:extLst>
          </p:cNvPr>
          <p:cNvSpPr txBox="1"/>
          <p:nvPr/>
        </p:nvSpPr>
        <p:spPr>
          <a:xfrm>
            <a:off x="-26622" y="2816012"/>
            <a:ext cx="3231279" cy="446276"/>
          </a:xfrm>
          <a:prstGeom prst="rect">
            <a:avLst/>
          </a:prstGeom>
          <a:noFill/>
        </p:spPr>
        <p:txBody>
          <a:bodyPr wrap="square">
            <a:spAutoFit/>
          </a:bodyPr>
          <a:lstStyle/>
          <a:p>
            <a:pPr fontAlgn="base"/>
            <a:r>
              <a:rPr lang="en-GB" sz="750" b="0" i="0" dirty="0">
                <a:solidFill>
                  <a:schemeClr val="tx1">
                    <a:lumMod val="50000"/>
                    <a:lumOff val="50000"/>
                  </a:schemeClr>
                </a:solidFill>
                <a:effectLst/>
                <a:latin typeface="HP Simplified" panose="020B0604020204020204" pitchFamily="34" charset="0"/>
              </a:rPr>
              <a:t>From the brand trusted by millions, this </a:t>
            </a:r>
            <a:r>
              <a:rPr lang="en-GB" sz="800" b="1" i="0" dirty="0">
                <a:solidFill>
                  <a:schemeClr val="accent6"/>
                </a:solidFill>
                <a:effectLst/>
                <a:latin typeface="HP Simplified" panose="020B0604020204020204" pitchFamily="34" charset="0"/>
              </a:rPr>
              <a:t>HP Desktop PC </a:t>
            </a:r>
            <a:r>
              <a:rPr lang="en-GB" sz="750" b="0" i="0" dirty="0">
                <a:solidFill>
                  <a:schemeClr val="tx1">
                    <a:lumMod val="50000"/>
                    <a:lumOff val="50000"/>
                  </a:schemeClr>
                </a:solidFill>
                <a:effectLst/>
                <a:latin typeface="HP Simplified" panose="020B0604020204020204" pitchFamily="34" charset="0"/>
              </a:rPr>
              <a:t>blends a modern design with proven technology. Take on everyday tasks with a reliable processor and save more of your favorite content with abundant storage. </a:t>
            </a:r>
          </a:p>
        </p:txBody>
      </p:sp>
      <p:sp>
        <p:nvSpPr>
          <p:cNvPr id="90" name="TextBox 89">
            <a:extLst>
              <a:ext uri="{FF2B5EF4-FFF2-40B4-BE49-F238E27FC236}">
                <a16:creationId xmlns:a16="http://schemas.microsoft.com/office/drawing/2014/main" id="{0C2998BE-C571-9E33-282A-845442E61A64}"/>
              </a:ext>
            </a:extLst>
          </p:cNvPr>
          <p:cNvSpPr txBox="1"/>
          <p:nvPr/>
        </p:nvSpPr>
        <p:spPr>
          <a:xfrm>
            <a:off x="35390" y="3315721"/>
            <a:ext cx="3159470" cy="446276"/>
          </a:xfrm>
          <a:prstGeom prst="rect">
            <a:avLst/>
          </a:prstGeom>
          <a:noFill/>
        </p:spPr>
        <p:txBody>
          <a:bodyPr wrap="square" rtlCol="0">
            <a:spAutoFit/>
          </a:bodyPr>
          <a:lstStyle/>
          <a:p>
            <a:r>
              <a:rPr lang="en-GB" sz="750" dirty="0">
                <a:solidFill>
                  <a:srgbClr val="0070C0"/>
                </a:solidFill>
                <a:latin typeface="HP Simplified" panose="020B0604020204020204" pitchFamily="34" charset="0"/>
              </a:rPr>
              <a:t>7Z514EA</a:t>
            </a:r>
            <a:r>
              <a:rPr lang="en-GB" sz="750" dirty="0">
                <a:solidFill>
                  <a:srgbClr val="000000"/>
                </a:solidFill>
                <a:latin typeface="HP Simplified" panose="020B0604020204020204" pitchFamily="34" charset="0"/>
              </a:rPr>
              <a:t> HP PC </a:t>
            </a:r>
            <a:r>
              <a:rPr lang="en-GB" sz="750" b="1" dirty="0">
                <a:solidFill>
                  <a:srgbClr val="000000"/>
                </a:solidFill>
                <a:latin typeface="HP Simplified" panose="020B0604020204020204" pitchFamily="34" charset="0"/>
              </a:rPr>
              <a:t>M01-F3000NV</a:t>
            </a:r>
            <a:r>
              <a:rPr lang="en-GB" sz="750" dirty="0">
                <a:solidFill>
                  <a:srgbClr val="000000"/>
                </a:solidFill>
                <a:latin typeface="HP Simplified" panose="020B0604020204020204" pitchFamily="34" charset="0"/>
              </a:rPr>
              <a:t>, AMD RYZEN 7 5700G 3.8-4.6GHz/16MB, 8 CORES, 16GB, 512GB SSD + 1TB HDD, UMA GRAPHICS, DVDRW,WIN 11 HOME, 2YW, DARK BLACK</a:t>
            </a:r>
            <a:r>
              <a:rPr lang="en-GB" sz="750" dirty="0">
                <a:latin typeface="HP Simplified" panose="020B0604020204020204" pitchFamily="34" charset="0"/>
              </a:rPr>
              <a:t>, </a:t>
            </a:r>
            <a:r>
              <a:rPr lang="en-US" sz="750" dirty="0">
                <a:solidFill>
                  <a:srgbClr val="FF0000"/>
                </a:solidFill>
                <a:latin typeface="HP Simplified" panose="020B0604020204020204" pitchFamily="34" charset="0"/>
              </a:rPr>
              <a:t>901</a:t>
            </a:r>
            <a:r>
              <a:rPr lang="en-US" sz="750" b="0" i="0" u="none" strike="noStrike" kern="1200" dirty="0">
                <a:solidFill>
                  <a:srgbClr val="FF0000"/>
                </a:solidFill>
                <a:effectLst/>
                <a:latin typeface="HP Simplified" panose="020B0604020204020204" pitchFamily="34" charset="0"/>
              </a:rPr>
              <a:t> </a:t>
            </a:r>
            <a:r>
              <a:rPr lang="en-GB" sz="750" b="0" i="0" u="none" strike="noStrike" kern="1200" dirty="0">
                <a:solidFill>
                  <a:srgbClr val="FF0000"/>
                </a:solidFill>
                <a:effectLst/>
                <a:latin typeface="HP Simplified" panose="020B0604020204020204" pitchFamily="34" charset="0"/>
              </a:rPr>
              <a:t>€ </a:t>
            </a:r>
            <a:r>
              <a:rPr lang="el-GR" sz="750" b="0" i="0" u="none" strike="noStrike" kern="1200" dirty="0">
                <a:solidFill>
                  <a:srgbClr val="FF0000"/>
                </a:solidFill>
                <a:effectLst/>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cxnSp>
        <p:nvCxnSpPr>
          <p:cNvPr id="96" name="Straight Connector 95">
            <a:extLst>
              <a:ext uri="{FF2B5EF4-FFF2-40B4-BE49-F238E27FC236}">
                <a16:creationId xmlns:a16="http://schemas.microsoft.com/office/drawing/2014/main" id="{3513E08F-8FE3-1CD1-E3E4-9D9BEBF36007}"/>
              </a:ext>
            </a:extLst>
          </p:cNvPr>
          <p:cNvCxnSpPr/>
          <p:nvPr/>
        </p:nvCxnSpPr>
        <p:spPr>
          <a:xfrm>
            <a:off x="3933802" y="2540370"/>
            <a:ext cx="5863270" cy="790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53" name="Picture 52" descr="A picture containing text, case, electronics, accessory&#10;&#10;Description automatically generated">
            <a:extLst>
              <a:ext uri="{FF2B5EF4-FFF2-40B4-BE49-F238E27FC236}">
                <a16:creationId xmlns:a16="http://schemas.microsoft.com/office/drawing/2014/main" id="{67910BF2-9FB0-B94B-F1CF-114CB98B5103}"/>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261622" y="2845264"/>
            <a:ext cx="552662" cy="1090584"/>
          </a:xfrm>
          <a:prstGeom prst="rect">
            <a:avLst/>
          </a:prstGeom>
        </p:spPr>
      </p:pic>
      <p:pic>
        <p:nvPicPr>
          <p:cNvPr id="24" name="Picture 23" descr="A person sitting on a bed&#10;&#10;Description automatically generated">
            <a:extLst>
              <a:ext uri="{FF2B5EF4-FFF2-40B4-BE49-F238E27FC236}">
                <a16:creationId xmlns:a16="http://schemas.microsoft.com/office/drawing/2014/main" id="{A6A22EAA-1F11-5832-8FFE-DC9433366588}"/>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04" y="213"/>
            <a:ext cx="1627863" cy="900000"/>
          </a:xfrm>
          <a:prstGeom prst="rect">
            <a:avLst/>
          </a:prstGeom>
        </p:spPr>
      </p:pic>
      <p:cxnSp>
        <p:nvCxnSpPr>
          <p:cNvPr id="69" name="Straight Connector 68">
            <a:extLst>
              <a:ext uri="{FF2B5EF4-FFF2-40B4-BE49-F238E27FC236}">
                <a16:creationId xmlns:a16="http://schemas.microsoft.com/office/drawing/2014/main" id="{3513E08F-8FE3-1CD1-E3E4-9D9BEBF36007}"/>
              </a:ext>
            </a:extLst>
          </p:cNvPr>
          <p:cNvCxnSpPr/>
          <p:nvPr/>
        </p:nvCxnSpPr>
        <p:spPr>
          <a:xfrm>
            <a:off x="60693" y="2781564"/>
            <a:ext cx="3886964" cy="2022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34132449-9477-11EA-FA6A-EC75D0F4E93E}"/>
              </a:ext>
            </a:extLst>
          </p:cNvPr>
          <p:cNvCxnSpPr/>
          <p:nvPr/>
        </p:nvCxnSpPr>
        <p:spPr>
          <a:xfrm>
            <a:off x="199798" y="6307870"/>
            <a:ext cx="9720000" cy="0"/>
          </a:xfrm>
          <a:prstGeom prst="line">
            <a:avLst/>
          </a:prstGeom>
          <a:ln/>
        </p:spPr>
        <p:style>
          <a:lnRef idx="3">
            <a:schemeClr val="accent6"/>
          </a:lnRef>
          <a:fillRef idx="0">
            <a:schemeClr val="accent6"/>
          </a:fillRef>
          <a:effectRef idx="2">
            <a:schemeClr val="accent6"/>
          </a:effectRef>
          <a:fontRef idx="minor">
            <a:schemeClr val="tx1"/>
          </a:fontRef>
        </p:style>
      </p:cxnSp>
      <p:sp>
        <p:nvSpPr>
          <p:cNvPr id="7" name="Rectangle 6"/>
          <p:cNvSpPr/>
          <p:nvPr/>
        </p:nvSpPr>
        <p:spPr>
          <a:xfrm>
            <a:off x="3845099" y="2701568"/>
            <a:ext cx="5988111" cy="330860"/>
          </a:xfrm>
          <a:prstGeom prst="rect">
            <a:avLst/>
          </a:prstGeom>
        </p:spPr>
        <p:txBody>
          <a:bodyPr wrap="square">
            <a:spAutoFit/>
          </a:bodyPr>
          <a:lstStyle/>
          <a:p>
            <a:pPr algn="just"/>
            <a:r>
              <a:rPr lang="en-US" sz="750" dirty="0">
                <a:solidFill>
                  <a:schemeClr val="tx1">
                    <a:lumMod val="50000"/>
                    <a:lumOff val="50000"/>
                  </a:schemeClr>
                </a:solidFill>
                <a:latin typeface="HP Simplified" panose="020B0604020204020204" pitchFamily="34" charset="0"/>
              </a:rPr>
              <a:t>Introducing the </a:t>
            </a:r>
            <a:r>
              <a:rPr lang="en-US" sz="800" b="1" dirty="0">
                <a:solidFill>
                  <a:schemeClr val="accent6"/>
                </a:solidFill>
                <a:latin typeface="HP Simplified" panose="020B0604020204020204" pitchFamily="34" charset="0"/>
              </a:rPr>
              <a:t>HP All-in-One Desktop PC</a:t>
            </a:r>
            <a:r>
              <a:rPr lang="en-US" sz="750" dirty="0">
                <a:solidFill>
                  <a:schemeClr val="tx1">
                    <a:lumMod val="50000"/>
                    <a:lumOff val="50000"/>
                  </a:schemeClr>
                </a:solidFill>
                <a:latin typeface="HP Simplified" panose="020B0604020204020204" pitchFamily="34" charset="0"/>
              </a:rPr>
              <a:t> a sleek, desktop solution that blends style with sustainability. Powered by a reliable Intel® Processor, upgraded memory, and advanced multitasking features.</a:t>
            </a:r>
          </a:p>
        </p:txBody>
      </p:sp>
      <p:pic>
        <p:nvPicPr>
          <p:cNvPr id="76" name="Picture 75"/>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848959" y="3185722"/>
            <a:ext cx="1304820" cy="1081626"/>
          </a:xfrm>
          <a:prstGeom prst="rect">
            <a:avLst/>
          </a:prstGeom>
        </p:spPr>
      </p:pic>
      <p:cxnSp>
        <p:nvCxnSpPr>
          <p:cNvPr id="79" name="Straight Connector 78">
            <a:extLst>
              <a:ext uri="{FF2B5EF4-FFF2-40B4-BE49-F238E27FC236}">
                <a16:creationId xmlns:a16="http://schemas.microsoft.com/office/drawing/2014/main" id="{3513E08F-8FE3-1CD1-E3E4-9D9BEBF36007}"/>
              </a:ext>
            </a:extLst>
          </p:cNvPr>
          <p:cNvCxnSpPr/>
          <p:nvPr/>
        </p:nvCxnSpPr>
        <p:spPr>
          <a:xfrm>
            <a:off x="26613" y="1885089"/>
            <a:ext cx="3834378" cy="2924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0CC8D907-6FF7-F68E-D54D-03F5156121FA}"/>
              </a:ext>
            </a:extLst>
          </p:cNvPr>
          <p:cNvSpPr txBox="1"/>
          <p:nvPr/>
        </p:nvSpPr>
        <p:spPr>
          <a:xfrm>
            <a:off x="199798" y="4377646"/>
            <a:ext cx="3287898" cy="323165"/>
          </a:xfrm>
          <a:prstGeom prst="rect">
            <a:avLst/>
          </a:prstGeom>
          <a:noFill/>
        </p:spPr>
        <p:txBody>
          <a:bodyPr wrap="square">
            <a:spAutoFit/>
          </a:bodyPr>
          <a:lstStyle/>
          <a:p>
            <a:pPr algn="ctr"/>
            <a:r>
              <a:rPr lang="en-GB" sz="700" b="1" dirty="0">
                <a:solidFill>
                  <a:schemeClr val="tx2">
                    <a:lumMod val="75000"/>
                  </a:schemeClr>
                </a:solidFill>
                <a:latin typeface="HP Simplified" panose="020B0604020204020204" pitchFamily="34" charset="0"/>
              </a:rPr>
              <a:t>High volume colour printing at extremely low cost per page.</a:t>
            </a:r>
            <a:r>
              <a:rPr lang="en-GB" sz="800" b="0" i="0" dirty="0">
                <a:solidFill>
                  <a:srgbClr val="000000"/>
                </a:solidFill>
                <a:effectLst/>
                <a:latin typeface="forma-djr-micro"/>
              </a:rPr>
              <a:t> </a:t>
            </a:r>
            <a:r>
              <a:rPr lang="en-GB" sz="700" b="1" dirty="0">
                <a:solidFill>
                  <a:schemeClr val="tx2">
                    <a:lumMod val="75000"/>
                  </a:schemeClr>
                </a:solidFill>
                <a:latin typeface="HP Simplified" panose="020B0604020204020204" pitchFamily="34" charset="0"/>
              </a:rPr>
              <a:t>Get up to 8,000 black pages or up to 6,000 colour pages.</a:t>
            </a:r>
            <a:endParaRPr lang="x-none" sz="700" b="1" dirty="0">
              <a:solidFill>
                <a:schemeClr val="tx2">
                  <a:lumMod val="75000"/>
                </a:schemeClr>
              </a:solidFill>
              <a:latin typeface="HP Simplified" panose="020B0604020204020204" pitchFamily="34" charset="0"/>
            </a:endParaRPr>
          </a:p>
        </p:txBody>
      </p:sp>
      <p:sp>
        <p:nvSpPr>
          <p:cNvPr id="87" name="TextBox 86">
            <a:extLst>
              <a:ext uri="{FF2B5EF4-FFF2-40B4-BE49-F238E27FC236}">
                <a16:creationId xmlns:a16="http://schemas.microsoft.com/office/drawing/2014/main" id="{AACF1D3D-D3F1-76F7-9668-591E53C7929C}"/>
              </a:ext>
            </a:extLst>
          </p:cNvPr>
          <p:cNvSpPr txBox="1"/>
          <p:nvPr/>
        </p:nvSpPr>
        <p:spPr>
          <a:xfrm>
            <a:off x="900175" y="5316815"/>
            <a:ext cx="2957795" cy="669414"/>
          </a:xfrm>
          <a:prstGeom prst="rect">
            <a:avLst/>
          </a:prstGeom>
          <a:noFill/>
        </p:spPr>
        <p:txBody>
          <a:bodyPr wrap="square" rtlCol="0">
            <a:spAutoFit/>
          </a:bodyPr>
          <a:lstStyle/>
          <a:p>
            <a:pPr fontAlgn="ctr"/>
            <a:r>
              <a:rPr lang="en-US" sz="750" dirty="0">
                <a:solidFill>
                  <a:srgbClr val="0070C0"/>
                </a:solidFill>
                <a:latin typeface="HP Simplified" panose="020B0604020204020204" pitchFamily="34" charset="0"/>
              </a:rPr>
              <a:t>6UU46A</a:t>
            </a:r>
            <a:r>
              <a:rPr lang="en-US" sz="750" dirty="0">
                <a:latin typeface="HP Simplified" panose="020B0604020204020204" pitchFamily="34" charset="0"/>
              </a:rPr>
              <a:t> HP PRINTER ALL IN ONE INKJET COLOR </a:t>
            </a:r>
            <a:r>
              <a:rPr lang="en-US" sz="750" b="1" dirty="0">
                <a:latin typeface="HP Simplified" panose="020B0604020204020204" pitchFamily="34" charset="0"/>
              </a:rPr>
              <a:t>SMART TANK HOME - OFFICE 720 </a:t>
            </a:r>
            <a:r>
              <a:rPr lang="en-US" sz="750" dirty="0">
                <a:latin typeface="HP Simplified" panose="020B0604020204020204" pitchFamily="34" charset="0"/>
              </a:rPr>
              <a:t>A4, PRINT, SCAN, COPY, 23PPM (B), 22PPM (C), 4800x1200 DPI, DC:5K, DUPLEX, 250P TRAY,4 BOTTLES INK, USB, BT, WIFI, 1YW, GET 3YW EXT. INCLUDES 8K BLACK &amp; 6K COLOR INK,</a:t>
            </a:r>
            <a:r>
              <a:rPr lang="en-GB" sz="750" dirty="0">
                <a:solidFill>
                  <a:srgbClr val="FF0000"/>
                </a:solidFill>
                <a:latin typeface="HP Simplified" panose="020B0604020204020204" pitchFamily="34" charset="0"/>
              </a:rPr>
              <a:t> </a:t>
            </a:r>
            <a:r>
              <a:rPr lang="en-GB" sz="750" b="1" dirty="0">
                <a:latin typeface="HP Simplified" panose="020B0604020204020204" pitchFamily="34" charset="0"/>
              </a:rPr>
              <a:t>CASHBACK 50€ UNTIL 3</a:t>
            </a:r>
            <a:r>
              <a:rPr lang="el-GR" sz="750" b="1" dirty="0">
                <a:latin typeface="HP Simplified" panose="020B0604020204020204" pitchFamily="34" charset="0"/>
              </a:rPr>
              <a:t>1</a:t>
            </a:r>
            <a:r>
              <a:rPr lang="en-GB" sz="750" b="1" dirty="0">
                <a:latin typeface="HP Simplified" panose="020B0604020204020204" pitchFamily="34" charset="0"/>
              </a:rPr>
              <a:t>/10/25 </a:t>
            </a:r>
            <a:r>
              <a:rPr lang="en-GB" sz="750" b="1" dirty="0">
                <a:solidFill>
                  <a:srgbClr val="FF0000"/>
                </a:solidFill>
                <a:latin typeface="HP Simplified" panose="020B0604020204020204" pitchFamily="34" charset="0"/>
              </a:rPr>
              <a:t>292</a:t>
            </a:r>
            <a:r>
              <a:rPr lang="en-GB" sz="750" dirty="0">
                <a:solidFill>
                  <a:srgbClr val="FF0000"/>
                </a:solidFill>
                <a:latin typeface="HP Simplified" panose="020B0604020204020204" pitchFamily="34" charset="0"/>
              </a:rPr>
              <a:t> € </a:t>
            </a:r>
            <a:endParaRPr lang="x-none" sz="700" i="1" dirty="0">
              <a:solidFill>
                <a:schemeClr val="accent6">
                  <a:lumMod val="75000"/>
                </a:schemeClr>
              </a:solidFill>
            </a:endParaRPr>
          </a:p>
        </p:txBody>
      </p:sp>
      <p:pic>
        <p:nvPicPr>
          <p:cNvPr id="88" name="Picture 87" descr="A close-up of a microwave&#10;&#10;Description automatically generated with low confidence">
            <a:extLst>
              <a:ext uri="{FF2B5EF4-FFF2-40B4-BE49-F238E27FC236}">
                <a16:creationId xmlns:a16="http://schemas.microsoft.com/office/drawing/2014/main" id="{468F5D3E-C98E-F601-441D-9B2849B63AFA}"/>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64824" y="5381110"/>
            <a:ext cx="854415" cy="581283"/>
          </a:xfrm>
          <a:prstGeom prst="rect">
            <a:avLst/>
          </a:prstGeom>
        </p:spPr>
      </p:pic>
      <p:sp>
        <p:nvSpPr>
          <p:cNvPr id="92" name="TextBox 91">
            <a:extLst>
              <a:ext uri="{FF2B5EF4-FFF2-40B4-BE49-F238E27FC236}">
                <a16:creationId xmlns:a16="http://schemas.microsoft.com/office/drawing/2014/main" id="{762627C0-507A-1249-B079-DABD7A6B5996}"/>
              </a:ext>
            </a:extLst>
          </p:cNvPr>
          <p:cNvSpPr txBox="1"/>
          <p:nvPr/>
        </p:nvSpPr>
        <p:spPr>
          <a:xfrm>
            <a:off x="899776" y="4712640"/>
            <a:ext cx="3098874" cy="561692"/>
          </a:xfrm>
          <a:prstGeom prst="rect">
            <a:avLst/>
          </a:prstGeom>
          <a:noFill/>
        </p:spPr>
        <p:txBody>
          <a:bodyPr wrap="square" rtlCol="0">
            <a:spAutoFit/>
          </a:bodyPr>
          <a:lstStyle/>
          <a:p>
            <a:pPr fontAlgn="t"/>
            <a:r>
              <a:rPr lang="en-GB" sz="750" dirty="0">
                <a:solidFill>
                  <a:srgbClr val="0070C0"/>
                </a:solidFill>
                <a:latin typeface="HP Simplified" panose="020B0604020204020204" pitchFamily="34" charset="0"/>
              </a:rPr>
              <a:t>1F3Y2A</a:t>
            </a:r>
            <a:r>
              <a:rPr lang="en-GB" sz="750" dirty="0">
                <a:solidFill>
                  <a:srgbClr val="000000"/>
                </a:solidFill>
                <a:latin typeface="HP Simplified" panose="020B0604020204020204" pitchFamily="34" charset="0"/>
              </a:rPr>
              <a:t>  HP PRINTER ALL IN ONE INKJET COLOR </a:t>
            </a:r>
            <a:r>
              <a:rPr lang="en-GB" sz="750" b="1" dirty="0">
                <a:solidFill>
                  <a:srgbClr val="000000"/>
                </a:solidFill>
                <a:latin typeface="HP Simplified" panose="020B0604020204020204" pitchFamily="34" charset="0"/>
              </a:rPr>
              <a:t>SMART TANK HOME - OFFICE 580 A4</a:t>
            </a:r>
            <a:r>
              <a:rPr lang="en-GB" sz="750" dirty="0">
                <a:solidFill>
                  <a:srgbClr val="000000"/>
                </a:solidFill>
                <a:latin typeface="HP Simplified" panose="020B0604020204020204" pitchFamily="34" charset="0"/>
              </a:rPr>
              <a:t>, PRINT, SCAN, COPY, 22PPM (B), 16PPM (C), 4800 x 1200 DPI, 100P TRAY, DC: 3K, 4 BOTTLES INK, BT, WIFI, 1YW, INCLUDES 8K  BLACK &amp; 6K COLOR INK</a:t>
            </a:r>
            <a:r>
              <a:rPr lang="en-GB" sz="750" dirty="0">
                <a:latin typeface="HP Simplified" panose="020B0604020204020204" pitchFamily="34" charset="0"/>
              </a:rPr>
              <a:t>, </a:t>
            </a:r>
            <a:r>
              <a:rPr lang="en-GB" sz="750" b="1" dirty="0">
                <a:latin typeface="HP Simplified" panose="020B0604020204020204" pitchFamily="34" charset="0"/>
              </a:rPr>
              <a:t>CASHBACK 50€ UNTIL 3</a:t>
            </a:r>
            <a:r>
              <a:rPr lang="el-GR" sz="750" b="1" dirty="0">
                <a:latin typeface="HP Simplified" panose="020B0604020204020204" pitchFamily="34" charset="0"/>
              </a:rPr>
              <a:t>1</a:t>
            </a:r>
            <a:r>
              <a:rPr lang="en-GB" sz="750" b="1" dirty="0">
                <a:latin typeface="HP Simplified" panose="020B0604020204020204" pitchFamily="34" charset="0"/>
              </a:rPr>
              <a:t>/10/25</a:t>
            </a:r>
            <a:r>
              <a:rPr lang="en-GB" sz="750" dirty="0">
                <a:latin typeface="HP Simplified" panose="020B0604020204020204" pitchFamily="34" charset="0"/>
              </a:rPr>
              <a:t> </a:t>
            </a:r>
            <a:r>
              <a:rPr lang="en-US" sz="750" b="0" i="0" u="none" strike="noStrike" kern="1200" dirty="0">
                <a:solidFill>
                  <a:srgbClr val="FF0000"/>
                </a:solidFill>
                <a:effectLst/>
                <a:latin typeface="HP Simplified" panose="020B0604020204020204" pitchFamily="34" charset="0"/>
              </a:rPr>
              <a:t>199</a:t>
            </a:r>
            <a:r>
              <a:rPr lang="el-GR" sz="750" b="0" i="0" u="none" strike="noStrike" kern="1200" dirty="0">
                <a:solidFill>
                  <a:srgbClr val="FF0000"/>
                </a:solidFill>
                <a:effectLst/>
                <a:latin typeface="HP Simplified" panose="020B0604020204020204" pitchFamily="34" charset="0"/>
              </a:rPr>
              <a:t> </a:t>
            </a:r>
            <a:r>
              <a:rPr lang="en-GB" sz="750" b="0" i="0" u="none" strike="noStrike" kern="1200" dirty="0">
                <a:solidFill>
                  <a:srgbClr val="FF0000"/>
                </a:solidFill>
                <a:effectLst/>
                <a:latin typeface="HP Simplified" panose="020B0604020204020204" pitchFamily="34" charset="0"/>
              </a:rPr>
              <a:t>€  </a:t>
            </a:r>
            <a:r>
              <a:rPr lang="en-US" sz="800" dirty="0">
                <a:solidFill>
                  <a:srgbClr val="FF0000"/>
                </a:solidFill>
                <a:latin typeface="HP Simplified" panose="020B0604020204020204" pitchFamily="34" charset="0"/>
              </a:rPr>
              <a:t> </a:t>
            </a:r>
            <a:endParaRPr lang="en-GB" sz="750" b="0" i="0" u="none" strike="noStrike" kern="1200" dirty="0">
              <a:solidFill>
                <a:srgbClr val="FF0000"/>
              </a:solidFill>
              <a:effectLst/>
              <a:latin typeface="HP Simplified" panose="020B0604020204020204" pitchFamily="34" charset="0"/>
            </a:endParaRPr>
          </a:p>
        </p:txBody>
      </p:sp>
      <p:pic>
        <p:nvPicPr>
          <p:cNvPr id="93" name="Picture 92" descr="A picture containing text, electronics, printer&#10;&#10;Description automatically generated">
            <a:extLst>
              <a:ext uri="{FF2B5EF4-FFF2-40B4-BE49-F238E27FC236}">
                <a16:creationId xmlns:a16="http://schemas.microsoft.com/office/drawing/2014/main" id="{330E50F7-F39E-7B86-BE0B-26359B76D3CA}"/>
              </a:ext>
            </a:extLst>
          </p:cNvPr>
          <p:cNvPicPr>
            <a:picLocks noChangeAspect="1"/>
          </p:cNvPicPr>
          <p:nvPr/>
        </p:nvPicPr>
        <p:blipFill>
          <a:blip r:embed="rId8">
            <a:extLst>
              <a:ext uri="{28A0092B-C50C-407E-A947-70E740481C1C}">
                <a14:useLocalDpi xmlns:a14="http://schemas.microsoft.com/office/drawing/2010/main"/>
              </a:ext>
            </a:extLst>
          </a:blip>
          <a:stretch>
            <a:fillRect/>
          </a:stretch>
        </p:blipFill>
        <p:spPr>
          <a:xfrm>
            <a:off x="64824" y="4665580"/>
            <a:ext cx="882123" cy="540400"/>
          </a:xfrm>
          <a:prstGeom prst="rect">
            <a:avLst/>
          </a:prstGeom>
        </p:spPr>
      </p:pic>
      <p:sp>
        <p:nvSpPr>
          <p:cNvPr id="54" name="Rectangle 53"/>
          <p:cNvSpPr/>
          <p:nvPr/>
        </p:nvSpPr>
        <p:spPr>
          <a:xfrm>
            <a:off x="26613" y="1350408"/>
            <a:ext cx="2080674" cy="561692"/>
          </a:xfrm>
          <a:prstGeom prst="rect">
            <a:avLst/>
          </a:prstGeom>
        </p:spPr>
        <p:txBody>
          <a:bodyPr wrap="square">
            <a:spAutoFit/>
          </a:bodyPr>
          <a:lstStyle/>
          <a:p>
            <a:r>
              <a:rPr lang="en-US" sz="750" dirty="0">
                <a:solidFill>
                  <a:srgbClr val="0070C0"/>
                </a:solidFill>
                <a:latin typeface="HP Simplified" panose="020B0604020204020204" pitchFamily="34" charset="0"/>
              </a:rPr>
              <a:t>588Q2B</a:t>
            </a:r>
            <a:r>
              <a:rPr lang="en-US" sz="750" dirty="0">
                <a:solidFill>
                  <a:srgbClr val="000000"/>
                </a:solidFill>
                <a:latin typeface="HP Simplified" panose="020B0604020204020204" pitchFamily="34" charset="0"/>
              </a:rPr>
              <a:t> HP PRINTER ALL IN ONE INKJET COLOR DESKJET </a:t>
            </a:r>
            <a:r>
              <a:rPr lang="en-US" sz="750" b="1" dirty="0">
                <a:solidFill>
                  <a:srgbClr val="000000"/>
                </a:solidFill>
                <a:latin typeface="HP Simplified" panose="020B0604020204020204" pitchFamily="34" charset="0"/>
              </a:rPr>
              <a:t>HOME 2821e </a:t>
            </a:r>
            <a:r>
              <a:rPr lang="en-US" sz="750" dirty="0">
                <a:solidFill>
                  <a:srgbClr val="000000"/>
                </a:solidFill>
                <a:latin typeface="HP Simplified" panose="020B0604020204020204" pitchFamily="34" charset="0"/>
              </a:rPr>
              <a:t>HP+ A4, PRINT, SCAN COPY, 7PPM (B), 5PPM (C), DC:1K, 60P INPUT TRAY, AIR PRINT, USB, WIFI, 1YW </a:t>
            </a:r>
            <a:r>
              <a:rPr lang="en-US" sz="750" dirty="0">
                <a:solidFill>
                  <a:srgbClr val="FF0000"/>
                </a:solidFill>
                <a:latin typeface="HP Simplified" panose="020B0604020204020204" pitchFamily="34" charset="0"/>
              </a:rPr>
              <a:t>61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pic>
        <p:nvPicPr>
          <p:cNvPr id="12" name="Picture 11"/>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2473354" y="1297513"/>
            <a:ext cx="1175561" cy="593929"/>
          </a:xfrm>
          <a:prstGeom prst="rect">
            <a:avLst/>
          </a:prstGeom>
        </p:spPr>
      </p:pic>
      <p:sp>
        <p:nvSpPr>
          <p:cNvPr id="59" name="Rectangle 58"/>
          <p:cNvSpPr/>
          <p:nvPr/>
        </p:nvSpPr>
        <p:spPr>
          <a:xfrm>
            <a:off x="-26622" y="941595"/>
            <a:ext cx="3865384" cy="446276"/>
          </a:xfrm>
          <a:prstGeom prst="rect">
            <a:avLst/>
          </a:prstGeom>
        </p:spPr>
        <p:txBody>
          <a:bodyPr wrap="square">
            <a:spAutoFit/>
          </a:bodyPr>
          <a:lstStyle/>
          <a:p>
            <a:pPr algn="just"/>
            <a:r>
              <a:rPr lang="en-US" sz="750" dirty="0">
                <a:solidFill>
                  <a:schemeClr val="tx1">
                    <a:lumMod val="50000"/>
                    <a:lumOff val="50000"/>
                  </a:schemeClr>
                </a:solidFill>
                <a:latin typeface="HP Simplified" panose="020B0604020204020204" pitchFamily="34" charset="0"/>
              </a:rPr>
              <a:t>Effortlessly print, scan, and copy with this compact, wireless home printer paired with the best and easiest-to-use print app. From return labels to your favorite recipes, enjoy a seamless experience</a:t>
            </a:r>
          </a:p>
        </p:txBody>
      </p:sp>
      <p:sp>
        <p:nvSpPr>
          <p:cNvPr id="49" name="TextBox 48">
            <a:extLst>
              <a:ext uri="{FF2B5EF4-FFF2-40B4-BE49-F238E27FC236}">
                <a16:creationId xmlns:a16="http://schemas.microsoft.com/office/drawing/2014/main" id="{BE067414-37F7-71B6-FEDE-4515A5F9CC24}"/>
              </a:ext>
            </a:extLst>
          </p:cNvPr>
          <p:cNvSpPr txBox="1"/>
          <p:nvPr/>
        </p:nvSpPr>
        <p:spPr>
          <a:xfrm>
            <a:off x="3955715" y="4355030"/>
            <a:ext cx="2924415" cy="553998"/>
          </a:xfrm>
          <a:prstGeom prst="rect">
            <a:avLst/>
          </a:prstGeom>
          <a:noFill/>
        </p:spPr>
        <p:txBody>
          <a:bodyPr wrap="square">
            <a:spAutoFit/>
          </a:bodyPr>
          <a:lstStyle/>
          <a:p>
            <a:pPr eaLnBrk="1" fontAlgn="t" hangingPunct="1">
              <a:spcBef>
                <a:spcPts val="0"/>
              </a:spcBef>
              <a:spcAft>
                <a:spcPts val="0"/>
              </a:spcAft>
            </a:pPr>
            <a:r>
              <a:rPr lang="en-GB" sz="750" dirty="0">
                <a:solidFill>
                  <a:srgbClr val="0070C0"/>
                </a:solidFill>
                <a:latin typeface="HP Simplified" panose="020B0604020204020204" pitchFamily="34" charset="0"/>
              </a:rPr>
              <a:t>BG7K4EA</a:t>
            </a:r>
            <a:r>
              <a:rPr lang="en-GB" sz="750"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HP PC ALL IN ONE 24-CR0013NV</a:t>
            </a:r>
            <a:r>
              <a:rPr lang="en-US" sz="750" dirty="0">
                <a:solidFill>
                  <a:srgbClr val="000000"/>
                </a:solidFill>
                <a:latin typeface="HP Simplified" panose="020B0604020204020204" pitchFamily="34" charset="0"/>
              </a:rPr>
              <a:t>, 23.8’’ FHD TOUCH, AMD RYZEN 7-7730U 2.0-4.5GHz/16MB, 8 CORES, 16GB(2x8GB), 512GB NVMe, AMD RADEON GRAPHICS, CAM, SPEAKER, WIN 11 HOME, 2YW, SHELL WHITE </a:t>
            </a:r>
            <a:r>
              <a:rPr lang="en-US" sz="750" dirty="0">
                <a:solidFill>
                  <a:srgbClr val="FF0000"/>
                </a:solidFill>
                <a:latin typeface="HP Simplified" panose="020B0604020204020204" pitchFamily="34" charset="0"/>
              </a:rPr>
              <a:t>1.125 </a:t>
            </a:r>
            <a:r>
              <a:rPr lang="en-GB" sz="750" b="0" i="0" u="none" strike="noStrike" kern="1200" dirty="0">
                <a:solidFill>
                  <a:srgbClr val="FF0000"/>
                </a:solidFill>
                <a:effectLst/>
                <a:latin typeface="HP Simplified" panose="020B0604020204020204" pitchFamily="34" charset="0"/>
              </a:rPr>
              <a:t>€</a:t>
            </a:r>
            <a:r>
              <a:rPr lang="el-GR" sz="750" b="0" i="0" u="none" strike="noStrike" kern="1200" dirty="0">
                <a:solidFill>
                  <a:srgbClr val="FF0000"/>
                </a:solidFill>
                <a:effectLst/>
                <a:latin typeface="HP Simplified" panose="020B0604020204020204" pitchFamily="34" charset="0"/>
              </a:rPr>
              <a:t> </a:t>
            </a:r>
            <a:endParaRPr lang="en-US" altLang="en-US" sz="750" i="1" dirty="0">
              <a:solidFill>
                <a:srgbClr val="92D050"/>
              </a:solidFill>
              <a:ea typeface="Calibri" panose="020F0502020204030204" pitchFamily="34" charset="0"/>
            </a:endParaRPr>
          </a:p>
        </p:txBody>
      </p:sp>
      <p:cxnSp>
        <p:nvCxnSpPr>
          <p:cNvPr id="73" name="Straight Connector 72">
            <a:extLst>
              <a:ext uri="{FF2B5EF4-FFF2-40B4-BE49-F238E27FC236}">
                <a16:creationId xmlns:a16="http://schemas.microsoft.com/office/drawing/2014/main" id="{3513E08F-8FE3-1CD1-E3E4-9D9BEBF36007}"/>
              </a:ext>
            </a:extLst>
          </p:cNvPr>
          <p:cNvCxnSpPr>
            <a:cxnSpLocks/>
          </p:cNvCxnSpPr>
          <p:nvPr/>
        </p:nvCxnSpPr>
        <p:spPr>
          <a:xfrm>
            <a:off x="49751" y="4184042"/>
            <a:ext cx="3105429" cy="1847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5" name="Rectangle 74"/>
          <p:cNvSpPr/>
          <p:nvPr/>
        </p:nvSpPr>
        <p:spPr>
          <a:xfrm>
            <a:off x="3858513" y="202309"/>
            <a:ext cx="4344149" cy="569387"/>
          </a:xfrm>
          <a:prstGeom prst="rect">
            <a:avLst/>
          </a:prstGeom>
        </p:spPr>
        <p:txBody>
          <a:bodyPr wrap="square">
            <a:spAutoFit/>
          </a:bodyPr>
          <a:lstStyle/>
          <a:p>
            <a:pPr algn="just"/>
            <a:r>
              <a:rPr lang="en-US" sz="750" dirty="0">
                <a:solidFill>
                  <a:schemeClr val="tx1">
                    <a:lumMod val="50000"/>
                    <a:lumOff val="50000"/>
                  </a:schemeClr>
                </a:solidFill>
                <a:latin typeface="HP Simplified" panose="020B0604020204020204" pitchFamily="34" charset="0"/>
              </a:rPr>
              <a:t>Take on demanding tasks with lightning speed with the </a:t>
            </a:r>
            <a:r>
              <a:rPr lang="en-US" sz="800" b="1" dirty="0">
                <a:solidFill>
                  <a:schemeClr val="accent6"/>
                </a:solidFill>
                <a:latin typeface="HP Simplified" panose="020B0604020204020204" pitchFamily="34" charset="0"/>
              </a:rPr>
              <a:t>HP OmniStudio X 27 inch All-in-One Desktop PC </a:t>
            </a:r>
            <a:r>
              <a:rPr lang="en-US" sz="750" dirty="0">
                <a:solidFill>
                  <a:schemeClr val="tx1">
                    <a:lumMod val="50000"/>
                    <a:lumOff val="50000"/>
                  </a:schemeClr>
                </a:solidFill>
                <a:latin typeface="HP Simplified" panose="020B0604020204020204" pitchFamily="34" charset="0"/>
              </a:rPr>
              <a:t>featuring built-in AI technology and a powerful Intel® Core™ Ultra Processor. Enjoy immersive visuals, cinema-quality audio and AI-powered comfort and wellness features that help you take on the day your way.</a:t>
            </a:r>
          </a:p>
        </p:txBody>
      </p:sp>
      <p:sp>
        <p:nvSpPr>
          <p:cNvPr id="77" name="TextBox 76">
            <a:extLst>
              <a:ext uri="{FF2B5EF4-FFF2-40B4-BE49-F238E27FC236}">
                <a16:creationId xmlns:a16="http://schemas.microsoft.com/office/drawing/2014/main" id="{BE067414-37F7-71B6-FEDE-4515A5F9CC24}"/>
              </a:ext>
            </a:extLst>
          </p:cNvPr>
          <p:cNvSpPr txBox="1"/>
          <p:nvPr/>
        </p:nvSpPr>
        <p:spPr>
          <a:xfrm>
            <a:off x="3911511" y="722288"/>
            <a:ext cx="2927644" cy="553998"/>
          </a:xfrm>
          <a:prstGeom prst="rect">
            <a:avLst/>
          </a:prstGeom>
          <a:noFill/>
        </p:spPr>
        <p:txBody>
          <a:bodyPr wrap="square">
            <a:spAutoFit/>
          </a:bodyPr>
          <a:lstStyle/>
          <a:p>
            <a:pPr eaLnBrk="1" fontAlgn="t" hangingPunct="1">
              <a:spcBef>
                <a:spcPts val="0"/>
              </a:spcBef>
              <a:spcAft>
                <a:spcPts val="0"/>
              </a:spcAft>
            </a:pPr>
            <a:r>
              <a:rPr lang="en-GB" sz="750" dirty="0">
                <a:solidFill>
                  <a:srgbClr val="0070C0"/>
                </a:solidFill>
                <a:latin typeface="HP Simplified" panose="020B0604020204020204" pitchFamily="34" charset="0"/>
              </a:rPr>
              <a:t>B5ZH1EA</a:t>
            </a:r>
            <a:r>
              <a:rPr lang="en-GB" sz="750" dirty="0">
                <a:solidFill>
                  <a:srgbClr val="000000"/>
                </a:solidFill>
                <a:latin typeface="HP Simplified" panose="020B0604020204020204" pitchFamily="34" charset="0"/>
                <a:hlinkClick r:id="rId10"/>
              </a:rPr>
              <a:t> </a:t>
            </a:r>
            <a:r>
              <a:rPr lang="en-US" sz="750" b="1" dirty="0">
                <a:solidFill>
                  <a:srgbClr val="000000"/>
                </a:solidFill>
                <a:latin typeface="HP Simplified" panose="020B0604020204020204" pitchFamily="34" charset="0"/>
              </a:rPr>
              <a:t>HP</a:t>
            </a:r>
            <a:r>
              <a:rPr lang="en-US" sz="750"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PC ALL IN ONE OMNISTUDIO X 27-CS0002NV </a:t>
            </a:r>
            <a:r>
              <a:rPr lang="en-US" sz="750" dirty="0">
                <a:solidFill>
                  <a:srgbClr val="000000"/>
                </a:solidFill>
                <a:latin typeface="HP Simplified" panose="020B0604020204020204" pitchFamily="34" charset="0"/>
              </a:rPr>
              <a:t>, 27'' FHD IPS,  INTEL CORE ULTRA 5-125H AI 3.6-4.5GHz/18MB, 14 CORES, 16GB, 512GB PCIe NVMe SSD, INTEL ARC GRAPHICS, SPEAKERS, 5MP CAM, WIFI,BT, WIN 11 HOME, METEOR SILVER, 1YW </a:t>
            </a:r>
            <a:r>
              <a:rPr lang="en-US" sz="750" dirty="0">
                <a:solidFill>
                  <a:srgbClr val="FF0000"/>
                </a:solidFill>
                <a:latin typeface="HP Simplified" panose="020B0604020204020204" pitchFamily="34" charset="0"/>
              </a:rPr>
              <a:t>1.101 </a:t>
            </a:r>
            <a:r>
              <a:rPr lang="en-GB" sz="750" b="0" i="0" u="none" strike="noStrike" kern="1200" dirty="0">
                <a:solidFill>
                  <a:srgbClr val="FF0000"/>
                </a:solidFill>
                <a:effectLst/>
                <a:latin typeface="HP Simplified" panose="020B0604020204020204" pitchFamily="34" charset="0"/>
              </a:rPr>
              <a:t>€</a:t>
            </a:r>
            <a:r>
              <a:rPr lang="el-GR" sz="750" b="0" i="0" u="none" strike="noStrike" kern="1200" dirty="0">
                <a:solidFill>
                  <a:srgbClr val="FF0000"/>
                </a:solidFill>
                <a:effectLst/>
                <a:latin typeface="HP Simplified" panose="020B0604020204020204" pitchFamily="34" charset="0"/>
              </a:rPr>
              <a:t> </a:t>
            </a:r>
            <a:endParaRPr lang="en-US" altLang="en-US" sz="750" i="1" dirty="0">
              <a:solidFill>
                <a:srgbClr val="92D050"/>
              </a:solidFill>
              <a:ea typeface="Calibri" panose="020F0502020204030204" pitchFamily="34" charset="0"/>
            </a:endParaRPr>
          </a:p>
        </p:txBody>
      </p:sp>
      <p:pic>
        <p:nvPicPr>
          <p:cNvPr id="22" name="Picture 21"/>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8191525" y="203507"/>
            <a:ext cx="1717568" cy="1631689"/>
          </a:xfrm>
          <a:prstGeom prst="rect">
            <a:avLst/>
          </a:prstGeom>
        </p:spPr>
      </p:pic>
      <p:sp>
        <p:nvSpPr>
          <p:cNvPr id="55" name="Rectangle 54"/>
          <p:cNvSpPr/>
          <p:nvPr/>
        </p:nvSpPr>
        <p:spPr>
          <a:xfrm>
            <a:off x="1570493" y="443025"/>
            <a:ext cx="2169980" cy="20005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700" dirty="0">
                <a:solidFill>
                  <a:schemeClr val="bg1"/>
                </a:solidFill>
                <a:latin typeface="HP Simplified" panose="020B0604020204020204" pitchFamily="34" charset="0"/>
                <a:cs typeface="Arial" panose="020B0604020202020204" pitchFamily="34" charset="0"/>
              </a:rPr>
              <a:t>Promo prices are valid until 29/08 or Until Stock Last.</a:t>
            </a:r>
          </a:p>
        </p:txBody>
      </p:sp>
      <p:pic>
        <p:nvPicPr>
          <p:cNvPr id="17" name="Picture 16">
            <a:extLst>
              <a:ext uri="{FF2B5EF4-FFF2-40B4-BE49-F238E27FC236}">
                <a16:creationId xmlns:a16="http://schemas.microsoft.com/office/drawing/2014/main" id="{8D980579-7615-513A-C858-C42A6CB0B05C}"/>
              </a:ext>
            </a:extLst>
          </p:cNvPr>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281329" y="1862615"/>
            <a:ext cx="892116" cy="892116"/>
          </a:xfrm>
          <a:prstGeom prst="rect">
            <a:avLst/>
          </a:prstGeom>
        </p:spPr>
      </p:pic>
      <p:sp>
        <p:nvSpPr>
          <p:cNvPr id="4" name="TextBox 3">
            <a:extLst>
              <a:ext uri="{FF2B5EF4-FFF2-40B4-BE49-F238E27FC236}">
                <a16:creationId xmlns:a16="http://schemas.microsoft.com/office/drawing/2014/main" id="{71953190-5E68-D386-FA0E-A9F3FE23F6BA}"/>
              </a:ext>
            </a:extLst>
          </p:cNvPr>
          <p:cNvSpPr txBox="1"/>
          <p:nvPr/>
        </p:nvSpPr>
        <p:spPr>
          <a:xfrm>
            <a:off x="4125814" y="3201170"/>
            <a:ext cx="1723615" cy="784830"/>
          </a:xfrm>
          <a:prstGeom prst="rect">
            <a:avLst/>
          </a:prstGeom>
          <a:noFill/>
        </p:spPr>
        <p:txBody>
          <a:bodyPr wrap="square">
            <a:spAutoFit/>
          </a:bodyPr>
          <a:lstStyle/>
          <a:p>
            <a:pPr eaLnBrk="1" fontAlgn="t" hangingPunct="1">
              <a:spcBef>
                <a:spcPts val="0"/>
              </a:spcBef>
              <a:spcAft>
                <a:spcPts val="0"/>
              </a:spcAft>
            </a:pPr>
            <a:r>
              <a:rPr lang="en-GB" sz="750" dirty="0">
                <a:solidFill>
                  <a:srgbClr val="0070C0"/>
                </a:solidFill>
                <a:latin typeface="HP Simplified" panose="020B0604020204020204" pitchFamily="34" charset="0"/>
              </a:rPr>
              <a:t>A31V2EA</a:t>
            </a:r>
            <a:r>
              <a:rPr lang="en-GB" sz="750" dirty="0">
                <a:solidFill>
                  <a:srgbClr val="000000"/>
                </a:solidFill>
                <a:latin typeface="HP Simplified" panose="020B0604020204020204" pitchFamily="34" charset="0"/>
                <a:hlinkClick r:id="rId13"/>
              </a:rPr>
              <a:t> </a:t>
            </a:r>
            <a:r>
              <a:rPr lang="en-US" sz="750" dirty="0">
                <a:solidFill>
                  <a:srgbClr val="000000"/>
                </a:solidFill>
                <a:latin typeface="HP Simplified" panose="020B0604020204020204" pitchFamily="34" charset="0"/>
              </a:rPr>
              <a:t>HP PC </a:t>
            </a:r>
            <a:r>
              <a:rPr lang="en-US" sz="750" b="1" dirty="0">
                <a:solidFill>
                  <a:srgbClr val="000000"/>
                </a:solidFill>
                <a:latin typeface="HP Simplified" panose="020B0604020204020204" pitchFamily="34" charset="0"/>
              </a:rPr>
              <a:t>ALL IN ONE 27-cr1009nv</a:t>
            </a:r>
            <a:r>
              <a:rPr lang="en-US" sz="750" dirty="0">
                <a:solidFill>
                  <a:srgbClr val="000000"/>
                </a:solidFill>
                <a:latin typeface="HP Simplified" panose="020B0604020204020204" pitchFamily="34" charset="0"/>
              </a:rPr>
              <a:t>, 27’’ FHD IPS, INTEL ULTRA 5-125U 3.6-4.3GHz/12MB, 12 CORES, 16GB, 512GB NVMe SSD, UMA GRAPHICS, CAM, SPEAKER, WIN 11 HOME, 2YW, SHELL WHITE </a:t>
            </a:r>
            <a:r>
              <a:rPr lang="en-US" sz="750" dirty="0">
                <a:solidFill>
                  <a:srgbClr val="FF0000"/>
                </a:solidFill>
                <a:latin typeface="HP Simplified" panose="020B0604020204020204" pitchFamily="34" charset="0"/>
              </a:rPr>
              <a:t>1.012 </a:t>
            </a:r>
            <a:r>
              <a:rPr lang="en-GB" sz="750" b="0" i="0" u="none" strike="noStrike" kern="1200" dirty="0">
                <a:solidFill>
                  <a:srgbClr val="FF0000"/>
                </a:solidFill>
                <a:effectLst/>
                <a:latin typeface="HP Simplified" panose="020B0604020204020204" pitchFamily="34" charset="0"/>
              </a:rPr>
              <a:t>€</a:t>
            </a:r>
            <a:r>
              <a:rPr lang="el-GR" sz="750" b="0" i="0" u="none" strike="noStrike" kern="1200" dirty="0">
                <a:solidFill>
                  <a:srgbClr val="FF0000"/>
                </a:solidFill>
                <a:effectLst/>
                <a:latin typeface="HP Simplified" panose="020B0604020204020204" pitchFamily="34" charset="0"/>
              </a:rPr>
              <a:t> </a:t>
            </a:r>
            <a:endParaRPr lang="en-US" altLang="en-US" sz="750" i="1" dirty="0">
              <a:solidFill>
                <a:srgbClr val="92D050"/>
              </a:solidFill>
              <a:ea typeface="Calibri" panose="020F0502020204030204" pitchFamily="34" charset="0"/>
            </a:endParaRPr>
          </a:p>
        </p:txBody>
      </p:sp>
      <p:pic>
        <p:nvPicPr>
          <p:cNvPr id="9" name="Picture 8">
            <a:extLst>
              <a:ext uri="{FF2B5EF4-FFF2-40B4-BE49-F238E27FC236}">
                <a16:creationId xmlns:a16="http://schemas.microsoft.com/office/drawing/2014/main" id="{5975E50D-3CD3-3C2B-A123-4265603879D6}"/>
              </a:ext>
            </a:extLst>
          </p:cNvPr>
          <p:cNvPicPr>
            <a:picLocks noChangeAspect="1"/>
          </p:cNvPicPr>
          <p:nvPr/>
        </p:nvPicPr>
        <p:blipFill>
          <a:blip r:embed="rId14"/>
          <a:stretch>
            <a:fillRect/>
          </a:stretch>
        </p:blipFill>
        <p:spPr>
          <a:xfrm>
            <a:off x="5874896" y="3137649"/>
            <a:ext cx="1204956" cy="1060774"/>
          </a:xfrm>
          <a:prstGeom prst="rect">
            <a:avLst/>
          </a:prstGeom>
        </p:spPr>
      </p:pic>
      <p:sp>
        <p:nvSpPr>
          <p:cNvPr id="20" name="TextBox 19">
            <a:extLst>
              <a:ext uri="{FF2B5EF4-FFF2-40B4-BE49-F238E27FC236}">
                <a16:creationId xmlns:a16="http://schemas.microsoft.com/office/drawing/2014/main" id="{B751845E-057F-59FF-4D03-8DD65ED58B6F}"/>
              </a:ext>
            </a:extLst>
          </p:cNvPr>
          <p:cNvSpPr txBox="1"/>
          <p:nvPr/>
        </p:nvSpPr>
        <p:spPr>
          <a:xfrm>
            <a:off x="3879555" y="1327613"/>
            <a:ext cx="2927644" cy="553998"/>
          </a:xfrm>
          <a:prstGeom prst="rect">
            <a:avLst/>
          </a:prstGeom>
          <a:noFill/>
        </p:spPr>
        <p:txBody>
          <a:bodyPr wrap="square">
            <a:spAutoFit/>
          </a:bodyPr>
          <a:lstStyle/>
          <a:p>
            <a:pPr eaLnBrk="1" fontAlgn="t" hangingPunct="1">
              <a:spcBef>
                <a:spcPts val="0"/>
              </a:spcBef>
              <a:spcAft>
                <a:spcPts val="0"/>
              </a:spcAft>
            </a:pPr>
            <a:r>
              <a:rPr lang="en-GB" sz="750" dirty="0">
                <a:solidFill>
                  <a:srgbClr val="0070C0"/>
                </a:solidFill>
                <a:latin typeface="HP Simplified" panose="020B0604020204020204" pitchFamily="34" charset="0"/>
              </a:rPr>
              <a:t>C0GC0EA</a:t>
            </a:r>
            <a:r>
              <a:rPr lang="en-GB" sz="750" dirty="0">
                <a:solidFill>
                  <a:srgbClr val="000000"/>
                </a:solidFill>
                <a:latin typeface="HP Simplified" panose="020B0604020204020204" pitchFamily="34" charset="0"/>
              </a:rPr>
              <a:t> </a:t>
            </a:r>
            <a:r>
              <a:rPr lang="en-GB" sz="750" dirty="0">
                <a:solidFill>
                  <a:srgbClr val="000000"/>
                </a:solidFill>
                <a:latin typeface="HP Simplified" panose="020B0604020204020204" pitchFamily="34" charset="0"/>
                <a:hlinkClick r:id="rId10"/>
              </a:rPr>
              <a:t> </a:t>
            </a:r>
            <a:r>
              <a:rPr lang="en-US" sz="750" b="1" dirty="0">
                <a:solidFill>
                  <a:srgbClr val="000000"/>
                </a:solidFill>
                <a:latin typeface="HP Simplified" panose="020B0604020204020204" pitchFamily="34" charset="0"/>
              </a:rPr>
              <a:t>HP PC ALL IN ONE OMNISTUDIO X 27-CS0003NV, </a:t>
            </a:r>
            <a:r>
              <a:rPr lang="en-US" sz="750" dirty="0">
                <a:solidFill>
                  <a:srgbClr val="000000"/>
                </a:solidFill>
                <a:latin typeface="HP Simplified" panose="020B0604020204020204" pitchFamily="34" charset="0"/>
              </a:rPr>
              <a:t>27'' FHD TOUCH IPS, INTEL ULTRA 5-125H AI 2.5-4.5GHz/18MB, 14 CORES, 16GB (2x8GB), 1TB PCIe NVMe SSD, SPEAKERS, 5MP CAM, INTEL ARC GRAPHICS, WIN 11 HOME, 2YW, METEOR SILVER </a:t>
            </a:r>
            <a:r>
              <a:rPr lang="en-US" sz="750" dirty="0">
                <a:solidFill>
                  <a:srgbClr val="FF0000"/>
                </a:solidFill>
                <a:latin typeface="HP Simplified" panose="020B0604020204020204" pitchFamily="34" charset="0"/>
              </a:rPr>
              <a:t>1,615 </a:t>
            </a:r>
            <a:r>
              <a:rPr lang="en-GB" sz="750" b="0" i="0" u="none" strike="noStrike" kern="1200" dirty="0">
                <a:solidFill>
                  <a:srgbClr val="FF0000"/>
                </a:solidFill>
                <a:effectLst/>
                <a:latin typeface="HP Simplified" panose="020B0604020204020204" pitchFamily="34" charset="0"/>
              </a:rPr>
              <a:t>€</a:t>
            </a:r>
            <a:endParaRPr lang="en-US" altLang="en-US" sz="750" i="1" dirty="0">
              <a:solidFill>
                <a:srgbClr val="92D050"/>
              </a:solidFill>
              <a:ea typeface="Calibri" panose="020F0502020204030204" pitchFamily="34" charset="0"/>
            </a:endParaRPr>
          </a:p>
        </p:txBody>
      </p:sp>
      <p:sp>
        <p:nvSpPr>
          <p:cNvPr id="26" name="TextBox 25">
            <a:extLst>
              <a:ext uri="{FF2B5EF4-FFF2-40B4-BE49-F238E27FC236}">
                <a16:creationId xmlns:a16="http://schemas.microsoft.com/office/drawing/2014/main" id="{7430B519-E2FB-D950-0E07-821E9CEDF9E5}"/>
              </a:ext>
            </a:extLst>
          </p:cNvPr>
          <p:cNvSpPr txBox="1"/>
          <p:nvPr/>
        </p:nvSpPr>
        <p:spPr>
          <a:xfrm>
            <a:off x="3889879" y="2024606"/>
            <a:ext cx="5988111" cy="323165"/>
          </a:xfrm>
          <a:prstGeom prst="rect">
            <a:avLst/>
          </a:prstGeom>
          <a:noFill/>
        </p:spPr>
        <p:txBody>
          <a:bodyPr wrap="square">
            <a:spAutoFit/>
          </a:bodyPr>
          <a:lstStyle/>
          <a:p>
            <a:pPr eaLnBrk="1" fontAlgn="t" hangingPunct="1">
              <a:spcBef>
                <a:spcPts val="0"/>
              </a:spcBef>
              <a:spcAft>
                <a:spcPts val="0"/>
              </a:spcAft>
            </a:pPr>
            <a:r>
              <a:rPr lang="en-GB" sz="750" dirty="0">
                <a:solidFill>
                  <a:srgbClr val="0070C0"/>
                </a:solidFill>
                <a:latin typeface="HP Simplified" panose="020B0604020204020204" pitchFamily="34" charset="0"/>
              </a:rPr>
              <a:t>BE1N6EA</a:t>
            </a:r>
            <a:r>
              <a:rPr lang="en-GB" sz="750" dirty="0">
                <a:solidFill>
                  <a:srgbClr val="000000"/>
                </a:solidFill>
                <a:latin typeface="HP Simplified" panose="020B0604020204020204" pitchFamily="34" charset="0"/>
              </a:rPr>
              <a:t> </a:t>
            </a:r>
            <a:r>
              <a:rPr lang="en-GB" sz="750" dirty="0">
                <a:solidFill>
                  <a:srgbClr val="000000"/>
                </a:solidFill>
                <a:latin typeface="HP Simplified" panose="020B0604020204020204" pitchFamily="34" charset="0"/>
                <a:hlinkClick r:id="rId10"/>
              </a:rPr>
              <a:t> </a:t>
            </a:r>
            <a:r>
              <a:rPr lang="en-US" sz="750" b="1" dirty="0">
                <a:solidFill>
                  <a:srgbClr val="000000"/>
                </a:solidFill>
                <a:latin typeface="HP Simplified" panose="020B0604020204020204" pitchFamily="34" charset="0"/>
              </a:rPr>
              <a:t>HP PC ALL IN ONE OMNISTUDIO X 27-CS1000NV, </a:t>
            </a:r>
            <a:r>
              <a:rPr lang="en-US" sz="750" dirty="0">
                <a:solidFill>
                  <a:srgbClr val="000000"/>
                </a:solidFill>
                <a:latin typeface="HP Simplified" panose="020B0604020204020204" pitchFamily="34" charset="0"/>
              </a:rPr>
              <a:t>27'' FHD TOUCH IPS, INTEL ULTRA 7-256V AI 2.2-4.8GHz/12MB, 8 CORES, 16GB, 1TB PCIe NVMe SSD, SPEAKERS, 5MP CAM, INTEL ARC GRAPHICS, WIN 11 HOME, 2YW, METEOR SILVER </a:t>
            </a:r>
            <a:r>
              <a:rPr lang="en-US" sz="750" dirty="0">
                <a:solidFill>
                  <a:srgbClr val="FF0000"/>
                </a:solidFill>
                <a:latin typeface="HP Simplified" panose="020B0604020204020204" pitchFamily="34" charset="0"/>
              </a:rPr>
              <a:t>1,888 </a:t>
            </a:r>
            <a:r>
              <a:rPr lang="en-GB" sz="750" b="0" i="0" u="none" strike="noStrike" kern="1200" dirty="0">
                <a:solidFill>
                  <a:srgbClr val="FF0000"/>
                </a:solidFill>
                <a:effectLst/>
                <a:latin typeface="HP Simplified" panose="020B0604020204020204" pitchFamily="34" charset="0"/>
              </a:rPr>
              <a:t>€</a:t>
            </a:r>
            <a:endParaRPr lang="en-US" altLang="en-US" sz="750" i="1" dirty="0">
              <a:solidFill>
                <a:srgbClr val="92D050"/>
              </a:solidFill>
              <a:ea typeface="Calibri" panose="020F0502020204030204" pitchFamily="34" charset="0"/>
            </a:endParaRPr>
          </a:p>
        </p:txBody>
      </p:sp>
      <p:sp>
        <p:nvSpPr>
          <p:cNvPr id="27" name="TextBox 26">
            <a:extLst>
              <a:ext uri="{FF2B5EF4-FFF2-40B4-BE49-F238E27FC236}">
                <a16:creationId xmlns:a16="http://schemas.microsoft.com/office/drawing/2014/main" id="{4BFDC8E4-9C61-8A7D-4B08-678658D8ED6E}"/>
              </a:ext>
            </a:extLst>
          </p:cNvPr>
          <p:cNvSpPr txBox="1"/>
          <p:nvPr/>
        </p:nvSpPr>
        <p:spPr>
          <a:xfrm>
            <a:off x="6944608" y="4426124"/>
            <a:ext cx="2935531" cy="553998"/>
          </a:xfrm>
          <a:prstGeom prst="rect">
            <a:avLst/>
          </a:prstGeom>
          <a:noFill/>
        </p:spPr>
        <p:txBody>
          <a:bodyPr wrap="square">
            <a:spAutoFit/>
          </a:bodyPr>
          <a:lstStyle/>
          <a:p>
            <a:pPr eaLnBrk="1" fontAlgn="t" hangingPunct="1">
              <a:spcBef>
                <a:spcPts val="0"/>
              </a:spcBef>
              <a:spcAft>
                <a:spcPts val="0"/>
              </a:spcAft>
            </a:pPr>
            <a:r>
              <a:rPr lang="en-GB" sz="750" dirty="0">
                <a:solidFill>
                  <a:srgbClr val="0070C0"/>
                </a:solidFill>
                <a:latin typeface="HP Simplified" panose="020B0604020204020204" pitchFamily="34" charset="0"/>
              </a:rPr>
              <a:t>A1ZH3EA</a:t>
            </a:r>
            <a:r>
              <a:rPr lang="en-GB" sz="750" dirty="0">
                <a:solidFill>
                  <a:srgbClr val="000000"/>
                </a:solidFill>
                <a:latin typeface="HP Simplified" panose="020B0604020204020204" pitchFamily="34" charset="0"/>
                <a:hlinkClick r:id="rId13"/>
              </a:rPr>
              <a:t> </a:t>
            </a:r>
            <a:r>
              <a:rPr lang="en-US" sz="750" b="1" dirty="0">
                <a:solidFill>
                  <a:srgbClr val="000000"/>
                </a:solidFill>
                <a:latin typeface="HP Simplified" panose="020B0604020204020204" pitchFamily="34" charset="0"/>
              </a:rPr>
              <a:t>HP PC ALL IN ONE 27-CR1005NV</a:t>
            </a:r>
            <a:r>
              <a:rPr lang="en-US" sz="750" dirty="0">
                <a:solidFill>
                  <a:srgbClr val="000000"/>
                </a:solidFill>
                <a:latin typeface="HP Simplified" panose="020B0604020204020204" pitchFamily="34" charset="0"/>
              </a:rPr>
              <a:t>, 27’’ FHD TOUCH, INTEL ULTRA 5-125U 3.6-4.3GHz/12MB, 12 CORES, 16GB, 1TB NVMe SSD, INTEL UHD GRAPHICS, CAM, SPEAKER, WIN 11 HOME, 2YW, JET BLACK </a:t>
            </a:r>
            <a:r>
              <a:rPr lang="en-US" sz="750" dirty="0">
                <a:solidFill>
                  <a:srgbClr val="FF0000"/>
                </a:solidFill>
                <a:latin typeface="HP Simplified" panose="020B0604020204020204" pitchFamily="34" charset="0"/>
              </a:rPr>
              <a:t>1.232 </a:t>
            </a:r>
            <a:r>
              <a:rPr lang="en-GB" sz="750" b="0" i="0" u="none" strike="noStrike" kern="1200" dirty="0">
                <a:solidFill>
                  <a:srgbClr val="FF0000"/>
                </a:solidFill>
                <a:effectLst/>
                <a:latin typeface="HP Simplified" panose="020B0604020204020204" pitchFamily="34" charset="0"/>
              </a:rPr>
              <a:t>€</a:t>
            </a:r>
            <a:r>
              <a:rPr lang="el-GR" sz="750" b="0" i="0" u="none" strike="noStrike" kern="1200" dirty="0">
                <a:solidFill>
                  <a:srgbClr val="FF0000"/>
                </a:solidFill>
                <a:effectLst/>
                <a:latin typeface="HP Simplified" panose="020B0604020204020204" pitchFamily="34" charset="0"/>
              </a:rPr>
              <a:t> </a:t>
            </a:r>
            <a:endParaRPr lang="en-US" altLang="en-US" sz="750" i="1" dirty="0">
              <a:solidFill>
                <a:srgbClr val="92D050"/>
              </a:solidFill>
              <a:ea typeface="Calibri" panose="020F0502020204030204" pitchFamily="34" charset="0"/>
            </a:endParaRPr>
          </a:p>
        </p:txBody>
      </p:sp>
      <p:sp>
        <p:nvSpPr>
          <p:cNvPr id="28" name="TextBox 27">
            <a:extLst>
              <a:ext uri="{FF2B5EF4-FFF2-40B4-BE49-F238E27FC236}">
                <a16:creationId xmlns:a16="http://schemas.microsoft.com/office/drawing/2014/main" id="{36771588-EB78-FEBF-44EC-7708B6B93B87}"/>
              </a:ext>
            </a:extLst>
          </p:cNvPr>
          <p:cNvSpPr txBox="1"/>
          <p:nvPr/>
        </p:nvSpPr>
        <p:spPr>
          <a:xfrm>
            <a:off x="6951431" y="5029477"/>
            <a:ext cx="2935531" cy="553998"/>
          </a:xfrm>
          <a:prstGeom prst="rect">
            <a:avLst/>
          </a:prstGeom>
          <a:noFill/>
        </p:spPr>
        <p:txBody>
          <a:bodyPr wrap="square">
            <a:spAutoFit/>
          </a:bodyPr>
          <a:lstStyle/>
          <a:p>
            <a:pPr eaLnBrk="1" fontAlgn="t" hangingPunct="1">
              <a:spcBef>
                <a:spcPts val="0"/>
              </a:spcBef>
              <a:spcAft>
                <a:spcPts val="0"/>
              </a:spcAft>
            </a:pPr>
            <a:r>
              <a:rPr lang="en-GB" sz="750" dirty="0">
                <a:solidFill>
                  <a:srgbClr val="0070C0"/>
                </a:solidFill>
                <a:latin typeface="HP Simplified" panose="020B0604020204020204" pitchFamily="34" charset="0"/>
              </a:rPr>
              <a:t>A1LL2EA</a:t>
            </a:r>
            <a:r>
              <a:rPr lang="en-GB" sz="750" dirty="0">
                <a:solidFill>
                  <a:srgbClr val="000000"/>
                </a:solidFill>
                <a:latin typeface="HP Simplified" panose="020B0604020204020204" pitchFamily="34" charset="0"/>
                <a:hlinkClick r:id="rId13"/>
              </a:rPr>
              <a:t> </a:t>
            </a:r>
            <a:r>
              <a:rPr lang="en-US" sz="750" b="1" dirty="0">
                <a:solidFill>
                  <a:srgbClr val="000000"/>
                </a:solidFill>
                <a:latin typeface="HP Simplified" panose="020B0604020204020204" pitchFamily="34" charset="0"/>
              </a:rPr>
              <a:t>HP PC ALL IN ONE 24-CR1002NV</a:t>
            </a:r>
            <a:r>
              <a:rPr lang="en-US" sz="750" dirty="0">
                <a:solidFill>
                  <a:srgbClr val="000000"/>
                </a:solidFill>
                <a:latin typeface="HP Simplified" panose="020B0604020204020204" pitchFamily="34" charset="0"/>
              </a:rPr>
              <a:t>, 23.8’’ FHD TOUCH, INTEL ULTRA 7-155U 3.8-4.8GHz/12MB, 12 CORES, 16GB (1x16GB), 1TB NVMe SSD, INTEL IRIS XE GRAPHICS, CAM, SPEAKER, WIN 11 HOME, 2YW, JET BLACK </a:t>
            </a:r>
            <a:r>
              <a:rPr lang="en-US" sz="750" dirty="0">
                <a:solidFill>
                  <a:srgbClr val="FF0000"/>
                </a:solidFill>
                <a:latin typeface="HP Simplified" panose="020B0604020204020204" pitchFamily="34" charset="0"/>
              </a:rPr>
              <a:t>1.334 </a:t>
            </a:r>
            <a:r>
              <a:rPr lang="en-GB" sz="750" b="0" i="0" u="none" strike="noStrike" kern="1200" dirty="0">
                <a:solidFill>
                  <a:srgbClr val="FF0000"/>
                </a:solidFill>
                <a:effectLst/>
                <a:latin typeface="HP Simplified" panose="020B0604020204020204" pitchFamily="34" charset="0"/>
              </a:rPr>
              <a:t>€</a:t>
            </a:r>
            <a:r>
              <a:rPr lang="el-GR" sz="750" b="0" i="0" u="none" strike="noStrike" kern="1200" dirty="0">
                <a:solidFill>
                  <a:srgbClr val="FF0000"/>
                </a:solidFill>
                <a:effectLst/>
                <a:latin typeface="HP Simplified" panose="020B0604020204020204" pitchFamily="34" charset="0"/>
              </a:rPr>
              <a:t> </a:t>
            </a:r>
            <a:endParaRPr lang="en-US" altLang="en-US" sz="750" i="1" dirty="0">
              <a:solidFill>
                <a:srgbClr val="92D050"/>
              </a:solidFill>
              <a:ea typeface="Calibri" panose="020F0502020204030204" pitchFamily="34" charset="0"/>
            </a:endParaRPr>
          </a:p>
        </p:txBody>
      </p:sp>
      <p:sp>
        <p:nvSpPr>
          <p:cNvPr id="29" name="TextBox 28">
            <a:extLst>
              <a:ext uri="{FF2B5EF4-FFF2-40B4-BE49-F238E27FC236}">
                <a16:creationId xmlns:a16="http://schemas.microsoft.com/office/drawing/2014/main" id="{950BA670-104B-B6DF-C55C-C35061083E53}"/>
              </a:ext>
            </a:extLst>
          </p:cNvPr>
          <p:cNvSpPr txBox="1"/>
          <p:nvPr/>
        </p:nvSpPr>
        <p:spPr>
          <a:xfrm>
            <a:off x="3933485" y="4951755"/>
            <a:ext cx="2924415" cy="553998"/>
          </a:xfrm>
          <a:prstGeom prst="rect">
            <a:avLst/>
          </a:prstGeom>
          <a:noFill/>
        </p:spPr>
        <p:txBody>
          <a:bodyPr wrap="square">
            <a:spAutoFit/>
          </a:bodyPr>
          <a:lstStyle/>
          <a:p>
            <a:pPr eaLnBrk="1" fontAlgn="t" hangingPunct="1">
              <a:spcBef>
                <a:spcPts val="0"/>
              </a:spcBef>
              <a:spcAft>
                <a:spcPts val="0"/>
              </a:spcAft>
            </a:pPr>
            <a:r>
              <a:rPr lang="en-GB" sz="750" dirty="0">
                <a:solidFill>
                  <a:srgbClr val="0070C0"/>
                </a:solidFill>
                <a:latin typeface="HP Simplified" panose="020B0604020204020204" pitchFamily="34" charset="0"/>
              </a:rPr>
              <a:t>BG7K6EA</a:t>
            </a:r>
            <a:r>
              <a:rPr lang="en-GB" sz="750"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HP PC ALL IN ONE 27-CR0009NV</a:t>
            </a:r>
            <a:r>
              <a:rPr lang="en-US" sz="750" dirty="0">
                <a:solidFill>
                  <a:srgbClr val="000000"/>
                </a:solidFill>
                <a:latin typeface="HP Simplified" panose="020B0604020204020204" pitchFamily="34" charset="0"/>
              </a:rPr>
              <a:t>, 27’’ FHD TOUCH IPS, INTEL i5-1334U 3.4-4.6GHz/12MB, 10 CORES, 16GB (2x8GB), 512GB NVMe SSD, CAM, SPEAKER, INTEL IRIS XE GRAPHICS, WIN 11 HOME, 2YW, SHELL WHITE </a:t>
            </a:r>
            <a:r>
              <a:rPr lang="en-US" sz="750" dirty="0">
                <a:solidFill>
                  <a:srgbClr val="FF0000"/>
                </a:solidFill>
                <a:latin typeface="HP Simplified" panose="020B0604020204020204" pitchFamily="34" charset="0"/>
              </a:rPr>
              <a:t>1.184 </a:t>
            </a:r>
            <a:r>
              <a:rPr lang="en-GB" sz="750" b="0" i="0" u="none" strike="noStrike" kern="1200" dirty="0">
                <a:solidFill>
                  <a:srgbClr val="FF0000"/>
                </a:solidFill>
                <a:effectLst/>
                <a:latin typeface="HP Simplified" panose="020B0604020204020204" pitchFamily="34" charset="0"/>
              </a:rPr>
              <a:t>€</a:t>
            </a:r>
            <a:r>
              <a:rPr lang="el-GR" sz="750" b="0" i="0" u="none" strike="noStrike" kern="1200" dirty="0">
                <a:solidFill>
                  <a:srgbClr val="FF0000"/>
                </a:solidFill>
                <a:effectLst/>
                <a:latin typeface="HP Simplified" panose="020B0604020204020204" pitchFamily="34" charset="0"/>
              </a:rPr>
              <a:t> </a:t>
            </a:r>
            <a:endParaRPr lang="en-US" altLang="en-US" sz="750" i="1" dirty="0">
              <a:solidFill>
                <a:srgbClr val="92D050"/>
              </a:solidFill>
              <a:ea typeface="Calibri" panose="020F0502020204030204" pitchFamily="34" charset="0"/>
            </a:endParaRPr>
          </a:p>
        </p:txBody>
      </p:sp>
      <p:sp>
        <p:nvSpPr>
          <p:cNvPr id="8" name="Rectangle 7"/>
          <p:cNvSpPr/>
          <p:nvPr/>
        </p:nvSpPr>
        <p:spPr>
          <a:xfrm>
            <a:off x="1559842" y="2027100"/>
            <a:ext cx="2056038" cy="800219"/>
          </a:xfrm>
          <a:prstGeom prst="rect">
            <a:avLst/>
          </a:prstGeom>
        </p:spPr>
        <p:txBody>
          <a:bodyPr wrap="square">
            <a:spAutoFit/>
          </a:bodyPr>
          <a:lstStyle/>
          <a:p>
            <a:r>
              <a:rPr lang="en-US" sz="750" dirty="0">
                <a:solidFill>
                  <a:srgbClr val="0070C0"/>
                </a:solidFill>
                <a:latin typeface="HP Simplified" panose="020B0604020204020204" pitchFamily="34" charset="0"/>
              </a:rPr>
              <a:t>474U1E9</a:t>
            </a:r>
            <a:r>
              <a:rPr lang="en-US" sz="750" dirty="0">
                <a:solidFill>
                  <a:srgbClr val="000000"/>
                </a:solidFill>
                <a:latin typeface="HP Simplified" panose="020B0604020204020204" pitchFamily="34" charset="0"/>
              </a:rPr>
              <a:t>  HP MONITOR 23.8'' </a:t>
            </a:r>
            <a:r>
              <a:rPr lang="en-US" sz="750" b="1" dirty="0">
                <a:solidFill>
                  <a:srgbClr val="000000"/>
                </a:solidFill>
                <a:latin typeface="HP Simplified" panose="020B0604020204020204" pitchFamily="34" charset="0"/>
              </a:rPr>
              <a:t>M24FD</a:t>
            </a:r>
            <a:r>
              <a:rPr lang="en-US" sz="750"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HOME</a:t>
            </a:r>
            <a:r>
              <a:rPr lang="en-US" sz="750" dirty="0">
                <a:solidFill>
                  <a:srgbClr val="000000"/>
                </a:solidFill>
                <a:latin typeface="HP Simplified" panose="020B0604020204020204" pitchFamily="34" charset="0"/>
              </a:rPr>
              <a:t>  IPS LED  FHD 1920 X 1080  5MS  300 NITS  AMD FREESYNC  ANTIGLARE  TILT  DISPLAY PORT  USB TYPE-C  2 X USB TYPE-A  HDMI  VGA  2YW  BLACK/SILVER </a:t>
            </a:r>
            <a:r>
              <a:rPr lang="en-US" sz="750" dirty="0">
                <a:solidFill>
                  <a:srgbClr val="FF0000"/>
                </a:solidFill>
                <a:latin typeface="HP Simplified" panose="020B0604020204020204" pitchFamily="34" charset="0"/>
              </a:rPr>
              <a:t>1</a:t>
            </a:r>
            <a:r>
              <a:rPr lang="el-GR" sz="750" dirty="0">
                <a:solidFill>
                  <a:srgbClr val="FF0000"/>
                </a:solidFill>
                <a:latin typeface="HP Simplified" panose="020B0604020204020204" pitchFamily="34" charset="0"/>
              </a:rPr>
              <a:t>43</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US" altLang="en-US" sz="800" i="1" dirty="0">
              <a:solidFill>
                <a:srgbClr val="92D050"/>
              </a:solidFill>
              <a:ea typeface="Calibri" panose="020F0502020204030204" pitchFamily="34" charset="0"/>
            </a:endParaRPr>
          </a:p>
          <a:p>
            <a:endParaRPr lang="en-US" altLang="en-US" sz="800" i="1" dirty="0">
              <a:solidFill>
                <a:srgbClr val="92D050"/>
              </a:solidFill>
              <a:ea typeface="Calibri" panose="020F0502020204030204" pitchFamily="34" charset="0"/>
            </a:endParaRPr>
          </a:p>
        </p:txBody>
      </p:sp>
      <p:sp>
        <p:nvSpPr>
          <p:cNvPr id="2" name="Rectangle 1">
            <a:extLst>
              <a:ext uri="{FF2B5EF4-FFF2-40B4-BE49-F238E27FC236}">
                <a16:creationId xmlns:a16="http://schemas.microsoft.com/office/drawing/2014/main" id="{AB1D09E9-4917-373B-1E8F-F1DC2F6DC4E4}"/>
              </a:ext>
            </a:extLst>
          </p:cNvPr>
          <p:cNvSpPr/>
          <p:nvPr/>
        </p:nvSpPr>
        <p:spPr>
          <a:xfrm>
            <a:off x="6572512" y="6437888"/>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3" name="Rectangle 2">
            <a:extLst>
              <a:ext uri="{FF2B5EF4-FFF2-40B4-BE49-F238E27FC236}">
                <a16:creationId xmlns:a16="http://schemas.microsoft.com/office/drawing/2014/main" id="{7AC67CD3-6995-106E-1799-C72EC5FB4B11}"/>
              </a:ext>
            </a:extLst>
          </p:cNvPr>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spTree>
    <p:extLst>
      <p:ext uri="{BB962C8B-B14F-4D97-AF65-F5344CB8AC3E}">
        <p14:creationId xmlns:p14="http://schemas.microsoft.com/office/powerpoint/2010/main" val="3293075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93286" y="1401757"/>
            <a:ext cx="2114297" cy="677108"/>
          </a:xfrm>
          <a:prstGeom prst="rect">
            <a:avLst/>
          </a:prstGeom>
        </p:spPr>
        <p:txBody>
          <a:bodyPr wrap="square">
            <a:spAutoFit/>
          </a:bodyPr>
          <a:lstStyle/>
          <a:p>
            <a:r>
              <a:rPr lang="en-US" sz="750" dirty="0">
                <a:solidFill>
                  <a:srgbClr val="0070C0"/>
                </a:solidFill>
                <a:latin typeface="HP Simplified" panose="020B0604020204020204" pitchFamily="34" charset="0"/>
              </a:rPr>
              <a:t>22J05E9</a:t>
            </a:r>
            <a:r>
              <a:rPr lang="en-US" sz="750" dirty="0">
                <a:latin typeface="HP Simplified" panose="020B0604020204020204" pitchFamily="34" charset="0"/>
              </a:rPr>
              <a:t> HP MONITOR 24.5'', </a:t>
            </a:r>
            <a:r>
              <a:rPr lang="en-US" sz="750" b="1" dirty="0">
                <a:latin typeface="HP Simplified" panose="020B0604020204020204" pitchFamily="34" charset="0"/>
              </a:rPr>
              <a:t>25i</a:t>
            </a:r>
            <a:r>
              <a:rPr lang="en-US" sz="750" dirty="0">
                <a:latin typeface="HP Simplified" panose="020B0604020204020204" pitchFamily="34" charset="0"/>
              </a:rPr>
              <a:t> </a:t>
            </a:r>
            <a:r>
              <a:rPr lang="en-US" sz="750" b="1" dirty="0">
                <a:latin typeface="HP Simplified" panose="020B0604020204020204" pitchFamily="34" charset="0"/>
              </a:rPr>
              <a:t>OMEN</a:t>
            </a:r>
            <a:r>
              <a:rPr lang="en-US" sz="750" dirty="0">
                <a:latin typeface="HP Simplified" panose="020B0604020204020204" pitchFamily="34" charset="0"/>
              </a:rPr>
              <a:t> GAMING HOME, F, IPS, FHD 1920 X 1080, 1MS, AMD FREESYNC 165Hz PREMIUM PRO, 400 NITS,  TILT, AUDIO OUT , 2 X USB-A 3.2, USB TYPE-B, HDMI, DISPLAY PORT, 2YW, BLACK </a:t>
            </a:r>
            <a:r>
              <a:rPr lang="el-GR" sz="750" dirty="0">
                <a:solidFill>
                  <a:srgbClr val="FF0000"/>
                </a:solidFill>
                <a:latin typeface="HP Simplified" panose="020B0604020204020204" pitchFamily="34" charset="0"/>
              </a:rPr>
              <a:t>152</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65" name="Rectangle 64"/>
          <p:cNvSpPr/>
          <p:nvPr/>
        </p:nvSpPr>
        <p:spPr>
          <a:xfrm>
            <a:off x="3599428" y="-648"/>
            <a:ext cx="6306571" cy="22219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sz="800" dirty="0">
              <a:solidFill>
                <a:schemeClr val="tx1"/>
              </a:solidFill>
              <a:latin typeface="HP Simplified" panose="020B0604020204020204" pitchFamily="34" charset="0"/>
            </a:endParaRPr>
          </a:p>
        </p:txBody>
      </p:sp>
      <p:pic>
        <p:nvPicPr>
          <p:cNvPr id="70" name="Picture 69" descr="A close up of a phone&#10;&#10;Description automatically generated">
            <a:extLst>
              <a:ext uri="{FF2B5EF4-FFF2-40B4-BE49-F238E27FC236}">
                <a16:creationId xmlns:a16="http://schemas.microsoft.com/office/drawing/2014/main" id="{97BE1428-1E12-6424-C25D-90BFECCC246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971687" y="991454"/>
            <a:ext cx="529848" cy="1367684"/>
          </a:xfrm>
          <a:prstGeom prst="rect">
            <a:avLst/>
          </a:prstGeom>
        </p:spPr>
      </p:pic>
      <p:pic>
        <p:nvPicPr>
          <p:cNvPr id="28" name="Picture 27"/>
          <p:cNvPicPr>
            <a:picLocks noChangeAspect="1"/>
          </p:cNvPicPr>
          <p:nvPr/>
        </p:nvPicPr>
        <p:blipFill rotWithShape="1">
          <a:blip r:embed="rId3" cstate="email">
            <a:extLst>
              <a:ext uri="{28A0092B-C50C-407E-A947-70E740481C1C}">
                <a14:useLocalDpi xmlns:a14="http://schemas.microsoft.com/office/drawing/2010/main"/>
              </a:ext>
            </a:extLst>
          </a:blip>
          <a:srcRect l="19693" r="18230"/>
          <a:stretch/>
        </p:blipFill>
        <p:spPr>
          <a:xfrm>
            <a:off x="252545" y="5650141"/>
            <a:ext cx="457200" cy="736488"/>
          </a:xfrm>
          <a:prstGeom prst="rect">
            <a:avLst/>
          </a:prstGeom>
        </p:spPr>
      </p:pic>
      <p:pic>
        <p:nvPicPr>
          <p:cNvPr id="3" name="Picture 2" descr="A person wearing headphones and microphone&#10;&#10;Description automatically generated">
            <a:extLst>
              <a:ext uri="{FF2B5EF4-FFF2-40B4-BE49-F238E27FC236}">
                <a16:creationId xmlns:a16="http://schemas.microsoft.com/office/drawing/2014/main" id="{BE4ABDDB-FC9E-9B25-89BF-A0BD495A73A0}"/>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355" y="154"/>
            <a:ext cx="1963805" cy="972000"/>
          </a:xfrm>
          <a:prstGeom prst="rect">
            <a:avLst/>
          </a:prstGeom>
        </p:spPr>
      </p:pic>
      <p:sp>
        <p:nvSpPr>
          <p:cNvPr id="105" name="TextBox 104">
            <a:extLst>
              <a:ext uri="{FF2B5EF4-FFF2-40B4-BE49-F238E27FC236}">
                <a16:creationId xmlns:a16="http://schemas.microsoft.com/office/drawing/2014/main" id="{39D0AA96-429A-2F56-2F0D-BC891F5B02F3}"/>
              </a:ext>
            </a:extLst>
          </p:cNvPr>
          <p:cNvSpPr txBox="1"/>
          <p:nvPr/>
        </p:nvSpPr>
        <p:spPr>
          <a:xfrm>
            <a:off x="3706536" y="1175694"/>
            <a:ext cx="2174596" cy="677108"/>
          </a:xfrm>
          <a:prstGeom prst="rect">
            <a:avLst/>
          </a:prstGeom>
          <a:noFill/>
        </p:spPr>
        <p:txBody>
          <a:bodyPr wrap="square" rtlCol="0">
            <a:spAutoFit/>
          </a:bodyPr>
          <a:lstStyle/>
          <a:p>
            <a:pPr eaLnBrk="1" fontAlgn="t" hangingPunct="1">
              <a:spcBef>
                <a:spcPts val="0"/>
              </a:spcBef>
              <a:spcAft>
                <a:spcPts val="0"/>
              </a:spcAft>
            </a:pPr>
            <a:r>
              <a:rPr lang="en-GB" sz="750" dirty="0">
                <a:solidFill>
                  <a:srgbClr val="0070C0"/>
                </a:solidFill>
                <a:latin typeface="HP Simplified" panose="020B0604020204020204" pitchFamily="34" charset="0"/>
              </a:rPr>
              <a:t>7Z511EA</a:t>
            </a:r>
            <a:r>
              <a:rPr lang="en-GB" sz="750" dirty="0">
                <a:solidFill>
                  <a:srgbClr val="000000"/>
                </a:solidFill>
                <a:latin typeface="HP Simplified" panose="020B0604020204020204" pitchFamily="34" charset="0"/>
              </a:rPr>
              <a:t>  HP PC OMEN 45L GAMING </a:t>
            </a:r>
            <a:r>
              <a:rPr lang="en-GB" sz="750" b="1" dirty="0">
                <a:solidFill>
                  <a:srgbClr val="000000"/>
                </a:solidFill>
                <a:latin typeface="HP Simplified" panose="020B0604020204020204" pitchFamily="34" charset="0"/>
              </a:rPr>
              <a:t>GT22-1005NV</a:t>
            </a:r>
            <a:r>
              <a:rPr lang="en-GB" sz="750" dirty="0">
                <a:solidFill>
                  <a:srgbClr val="000000"/>
                </a:solidFill>
                <a:latin typeface="HP Simplified" panose="020B0604020204020204" pitchFamily="34" charset="0"/>
              </a:rPr>
              <a:t>, AMD RYZEN 7 7700X 4.5-5.4GHz / 32MB, 8 CORES, 16GB, SSD WD BLACK 1TB, NVIDIA GEFORCE RTX 3070 TI 8GB, WIN 11 HOME, 2YW, SHADOW BLACK GLASS DOOR</a:t>
            </a:r>
            <a:r>
              <a:rPr lang="en-GB" sz="750" dirty="0">
                <a:latin typeface="HP Simplified" panose="020B0604020204020204" pitchFamily="34" charset="0"/>
              </a:rPr>
              <a:t>, </a:t>
            </a:r>
            <a:r>
              <a:rPr lang="en-US" sz="750" dirty="0">
                <a:solidFill>
                  <a:srgbClr val="FF0000"/>
                </a:solidFill>
                <a:latin typeface="HP Simplified" panose="020B0604020204020204" pitchFamily="34" charset="0"/>
              </a:rPr>
              <a:t>2.643 </a:t>
            </a:r>
            <a:r>
              <a:rPr lang="en-GB" sz="750" b="0" i="0" u="none" strike="noStrike" kern="1200" dirty="0">
                <a:solidFill>
                  <a:srgbClr val="FF0000"/>
                </a:solidFill>
                <a:effectLst/>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cxnSp>
        <p:nvCxnSpPr>
          <p:cNvPr id="131" name="Straight Connector 130"/>
          <p:cNvCxnSpPr/>
          <p:nvPr/>
        </p:nvCxnSpPr>
        <p:spPr>
          <a:xfrm>
            <a:off x="3922713" y="6462713"/>
            <a:ext cx="0" cy="36036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316663" y="6459538"/>
            <a:ext cx="0" cy="36036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8" name="Rectangle 57"/>
          <p:cNvSpPr/>
          <p:nvPr/>
        </p:nvSpPr>
        <p:spPr>
          <a:xfrm>
            <a:off x="1671692" y="1"/>
            <a:ext cx="1963805" cy="972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sz="800" dirty="0">
              <a:latin typeface="HP Simplified" panose="020B0604020204020204" pitchFamily="34" charset="0"/>
            </a:endParaRPr>
          </a:p>
        </p:txBody>
      </p:sp>
      <p:sp>
        <p:nvSpPr>
          <p:cNvPr id="60" name="Rectangle 158"/>
          <p:cNvSpPr>
            <a:spLocks noChangeArrowheads="1"/>
          </p:cNvSpPr>
          <p:nvPr/>
        </p:nvSpPr>
        <p:spPr bwMode="auto">
          <a:xfrm>
            <a:off x="2034032" y="42835"/>
            <a:ext cx="16550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GB" altLang="en-US" sz="1000" b="1" dirty="0">
                <a:solidFill>
                  <a:schemeClr val="bg1"/>
                </a:solidFill>
                <a:effectLst>
                  <a:outerShdw blurRad="38100" dist="38100" dir="2700000" algn="tl">
                    <a:srgbClr val="000000">
                      <a:alpha val="43137"/>
                    </a:srgbClr>
                  </a:outerShdw>
                </a:effectLst>
                <a:latin typeface="HP Simplified" panose="020B0604020204020204" pitchFamily="34" charset="0"/>
              </a:rPr>
              <a:t>HP Gaming PCs</a:t>
            </a:r>
          </a:p>
        </p:txBody>
      </p:sp>
      <p:pic>
        <p:nvPicPr>
          <p:cNvPr id="63" name="Picture 8" descr="http://evonexus.org/wp-content/uploads/2015/11/hp-logo-color.png"/>
          <p:cNvPicPr>
            <a:picLocks noChangeAspect="1" noChangeArrowheads="1"/>
          </p:cNvPicPr>
          <p:nvPr/>
        </p:nvPicPr>
        <p:blipFill>
          <a:blip r:embed="rId5" cstate="email">
            <a:grayscl/>
            <a:biLevel thresh="50000"/>
            <a:extLst>
              <a:ext uri="{28A0092B-C50C-407E-A947-70E740481C1C}">
                <a14:useLocalDpi xmlns:a14="http://schemas.microsoft.com/office/drawing/2010/main"/>
              </a:ext>
            </a:extLst>
          </a:blip>
          <a:srcRect l="22939" r="21562"/>
          <a:stretch>
            <a:fillRect/>
          </a:stretch>
        </p:blipFill>
        <p:spPr bwMode="auto">
          <a:xfrm>
            <a:off x="1755149" y="-4730"/>
            <a:ext cx="331454" cy="3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0" name="Straight Connector 109">
            <a:extLst>
              <a:ext uri="{FF2B5EF4-FFF2-40B4-BE49-F238E27FC236}">
                <a16:creationId xmlns:a16="http://schemas.microsoft.com/office/drawing/2014/main" id="{D9A9DD7A-025D-329F-B112-3276D4C69087}"/>
              </a:ext>
            </a:extLst>
          </p:cNvPr>
          <p:cNvCxnSpPr/>
          <p:nvPr/>
        </p:nvCxnSpPr>
        <p:spPr>
          <a:xfrm flipV="1">
            <a:off x="59077" y="3640503"/>
            <a:ext cx="3536674"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39D0AA96-429A-2F56-2F0D-BC891F5B02F3}"/>
              </a:ext>
            </a:extLst>
          </p:cNvPr>
          <p:cNvSpPr txBox="1"/>
          <p:nvPr/>
        </p:nvSpPr>
        <p:spPr>
          <a:xfrm>
            <a:off x="4200998" y="2314893"/>
            <a:ext cx="2035613" cy="677108"/>
          </a:xfrm>
          <a:prstGeom prst="rect">
            <a:avLst/>
          </a:prstGeom>
          <a:noFill/>
        </p:spPr>
        <p:txBody>
          <a:bodyPr wrap="square" rtlCol="0">
            <a:spAutoFit/>
          </a:bodyPr>
          <a:lstStyle/>
          <a:p>
            <a:pPr eaLnBrk="1" fontAlgn="t" hangingPunct="1">
              <a:spcBef>
                <a:spcPts val="0"/>
              </a:spcBef>
              <a:spcAft>
                <a:spcPts val="0"/>
              </a:spcAft>
            </a:pPr>
            <a:r>
              <a:rPr lang="en-GB" sz="750" b="0" i="0" u="none" strike="noStrike" kern="1200" dirty="0">
                <a:solidFill>
                  <a:srgbClr val="0070C0"/>
                </a:solidFill>
                <a:effectLst/>
                <a:latin typeface="HP Simplified" panose="020B0604020204020204" pitchFamily="34" charset="0"/>
              </a:rPr>
              <a:t>679D9EA</a:t>
            </a:r>
            <a:r>
              <a:rPr lang="en-GB" sz="750" dirty="0">
                <a:latin typeface="HP Simplified" panose="020B0604020204020204" pitchFamily="34" charset="0"/>
              </a:rPr>
              <a:t> </a:t>
            </a:r>
            <a:r>
              <a:rPr lang="en-GB" sz="750" b="0" i="0" u="none" strike="noStrike" kern="1200" dirty="0">
                <a:solidFill>
                  <a:srgbClr val="000000"/>
                </a:solidFill>
                <a:effectLst/>
                <a:latin typeface="HP Simplified" panose="020B0604020204020204" pitchFamily="34" charset="0"/>
              </a:rPr>
              <a:t>HP PC </a:t>
            </a:r>
            <a:r>
              <a:rPr lang="en-GB" sz="750" dirty="0">
                <a:latin typeface="HP Simplified" panose="020B0604020204020204" pitchFamily="34" charset="0"/>
              </a:rPr>
              <a:t>OMEN 45L </a:t>
            </a:r>
            <a:r>
              <a:rPr lang="en-GB" sz="750" b="0" i="0" u="none" strike="noStrike" kern="1200" dirty="0">
                <a:solidFill>
                  <a:srgbClr val="000000"/>
                </a:solidFill>
                <a:effectLst/>
                <a:latin typeface="HP Simplified" panose="020B0604020204020204" pitchFamily="34" charset="0"/>
              </a:rPr>
              <a:t>GAMING </a:t>
            </a:r>
            <a:r>
              <a:rPr lang="en-GB" sz="750" b="1" i="0" u="none" strike="noStrike" kern="1200" dirty="0">
                <a:solidFill>
                  <a:srgbClr val="000000"/>
                </a:solidFill>
                <a:effectLst/>
                <a:latin typeface="HP Simplified" panose="020B0604020204020204" pitchFamily="34" charset="0"/>
              </a:rPr>
              <a:t>GT22-0000NV</a:t>
            </a:r>
            <a:r>
              <a:rPr lang="en-GB" sz="750" b="0" i="0" u="none" strike="noStrike" kern="1200" dirty="0">
                <a:solidFill>
                  <a:srgbClr val="000000"/>
                </a:solidFill>
                <a:effectLst/>
                <a:latin typeface="HP Simplified" panose="020B0604020204020204" pitchFamily="34" charset="0"/>
              </a:rPr>
              <a:t>, INTEL i9-12900K 2.4-5.2GHz/30MB, 12 CORES, 32GB, 512GB M.2, NVIDIA GEFORCE RTX 3080TI 12GB, WIN 11 HOME, 2YW, BLACK</a:t>
            </a:r>
            <a:r>
              <a:rPr lang="en-GB" sz="750" dirty="0">
                <a:latin typeface="HP Simplified" panose="020B0604020204020204" pitchFamily="34" charset="0"/>
              </a:rPr>
              <a:t>, </a:t>
            </a:r>
            <a:r>
              <a:rPr lang="en-US" sz="750" dirty="0">
                <a:solidFill>
                  <a:srgbClr val="FF0000"/>
                </a:solidFill>
                <a:latin typeface="HP Simplified" panose="020B0604020204020204" pitchFamily="34" charset="0"/>
              </a:rPr>
              <a:t>3.635 </a:t>
            </a:r>
            <a:r>
              <a:rPr lang="en-GB" sz="750" b="0" i="0" u="none" strike="noStrike" kern="1200" dirty="0">
                <a:solidFill>
                  <a:srgbClr val="FF0000"/>
                </a:solidFill>
                <a:effectLst/>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97" name="TextBox 96">
            <a:extLst>
              <a:ext uri="{FF2B5EF4-FFF2-40B4-BE49-F238E27FC236}">
                <a16:creationId xmlns:a16="http://schemas.microsoft.com/office/drawing/2014/main" id="{77F7BB30-A4D0-9923-A981-7B6B6FDCDFC2}"/>
              </a:ext>
            </a:extLst>
          </p:cNvPr>
          <p:cNvSpPr txBox="1"/>
          <p:nvPr/>
        </p:nvSpPr>
        <p:spPr>
          <a:xfrm>
            <a:off x="7336031" y="4047843"/>
            <a:ext cx="2363597" cy="677108"/>
          </a:xfrm>
          <a:prstGeom prst="rect">
            <a:avLst/>
          </a:prstGeom>
          <a:noFill/>
        </p:spPr>
        <p:txBody>
          <a:bodyPr wrap="square" rtlCol="0">
            <a:spAutoFit/>
          </a:bodyPr>
          <a:lstStyle/>
          <a:p>
            <a:r>
              <a:rPr lang="en-GB" sz="750" dirty="0">
                <a:solidFill>
                  <a:srgbClr val="0070C0"/>
                </a:solidFill>
                <a:latin typeface="HP Simplified" panose="020B0604020204020204" pitchFamily="34" charset="0"/>
              </a:rPr>
              <a:t>798B6EA</a:t>
            </a:r>
            <a:r>
              <a:rPr lang="en-GB" sz="750" dirty="0">
                <a:solidFill>
                  <a:srgbClr val="000000"/>
                </a:solidFill>
                <a:latin typeface="HP Simplified" panose="020B0604020204020204" pitchFamily="34" charset="0"/>
              </a:rPr>
              <a:t> HP PC OMEN 40L GAMING </a:t>
            </a:r>
            <a:r>
              <a:rPr lang="en-GB" sz="750" b="1" dirty="0">
                <a:solidFill>
                  <a:srgbClr val="000000"/>
                </a:solidFill>
                <a:latin typeface="HP Simplified" panose="020B0604020204020204" pitchFamily="34" charset="0"/>
              </a:rPr>
              <a:t>GT21-0007NV</a:t>
            </a:r>
            <a:r>
              <a:rPr lang="en-GB" sz="750" dirty="0">
                <a:solidFill>
                  <a:srgbClr val="000000"/>
                </a:solidFill>
                <a:latin typeface="HP Simplified" panose="020B0604020204020204" pitchFamily="34" charset="0"/>
              </a:rPr>
              <a:t>, INTEL ARK i9 12900K 2.4-3.9GHz/14MB, 16 CORES, 64GB (4 X 16GB) DDR4 3733, 1TB 2280 PCIe NV Me SSD + 2TB SATA, NVIDIA GEFORCE RTX 3080 TI 12GB, WIN 11  ADVANCED, 2YW, SHADOW BLACK,  </a:t>
            </a:r>
            <a:r>
              <a:rPr lang="en-GB" sz="750" dirty="0">
                <a:solidFill>
                  <a:srgbClr val="FF0000"/>
                </a:solidFill>
                <a:latin typeface="HP Simplified" panose="020B0604020204020204" pitchFamily="34" charset="0"/>
              </a:rPr>
              <a:t>3.826 </a:t>
            </a:r>
            <a:r>
              <a:rPr lang="en-GB" sz="750" i="0" u="none" strike="noStrike" kern="1200" dirty="0">
                <a:solidFill>
                  <a:srgbClr val="FF0000"/>
                </a:solidFill>
                <a:effectLst/>
                <a:latin typeface="HP Simplified" panose="020B0604020204020204" pitchFamily="34" charset="0"/>
              </a:rPr>
              <a:t>€</a:t>
            </a:r>
            <a:endParaRPr lang="en-US" altLang="en-US" sz="800" i="1" dirty="0">
              <a:solidFill>
                <a:srgbClr val="92D050"/>
              </a:solidFill>
              <a:ea typeface="Calibri" panose="020F0502020204030204" pitchFamily="34" charset="0"/>
            </a:endParaRPr>
          </a:p>
        </p:txBody>
      </p:sp>
      <p:sp>
        <p:nvSpPr>
          <p:cNvPr id="95" name="TextBox 94">
            <a:extLst>
              <a:ext uri="{FF2B5EF4-FFF2-40B4-BE49-F238E27FC236}">
                <a16:creationId xmlns:a16="http://schemas.microsoft.com/office/drawing/2014/main" id="{77F7BB30-A4D0-9923-A981-7B6B6FDCDFC2}"/>
              </a:ext>
            </a:extLst>
          </p:cNvPr>
          <p:cNvSpPr txBox="1"/>
          <p:nvPr/>
        </p:nvSpPr>
        <p:spPr>
          <a:xfrm>
            <a:off x="6726789" y="2908575"/>
            <a:ext cx="2324330" cy="677108"/>
          </a:xfrm>
          <a:prstGeom prst="rect">
            <a:avLst/>
          </a:prstGeom>
          <a:noFill/>
        </p:spPr>
        <p:txBody>
          <a:bodyPr wrap="square" rtlCol="0">
            <a:spAutoFit/>
          </a:bodyPr>
          <a:lstStyle/>
          <a:p>
            <a:r>
              <a:rPr lang="en-GB" sz="750" dirty="0">
                <a:solidFill>
                  <a:srgbClr val="0070C0"/>
                </a:solidFill>
                <a:latin typeface="HP Simplified" panose="020B0604020204020204" pitchFamily="34" charset="0"/>
              </a:rPr>
              <a:t>7Z506EA</a:t>
            </a:r>
            <a:r>
              <a:rPr lang="en-GB" sz="750" dirty="0">
                <a:solidFill>
                  <a:srgbClr val="000000"/>
                </a:solidFill>
                <a:latin typeface="HP Simplified" panose="020B0604020204020204" pitchFamily="34" charset="0"/>
              </a:rPr>
              <a:t> HP PC OMEN </a:t>
            </a:r>
            <a:r>
              <a:rPr lang="el-GR" sz="750" dirty="0">
                <a:solidFill>
                  <a:srgbClr val="000000"/>
                </a:solidFill>
                <a:latin typeface="HP Simplified" panose="020B0604020204020204" pitchFamily="34" charset="0"/>
              </a:rPr>
              <a:t>40</a:t>
            </a:r>
            <a:r>
              <a:rPr lang="en-US" sz="750" dirty="0">
                <a:solidFill>
                  <a:srgbClr val="000000"/>
                </a:solidFill>
                <a:latin typeface="HP Simplified" panose="020B0604020204020204" pitchFamily="34" charset="0"/>
              </a:rPr>
              <a:t>L </a:t>
            </a:r>
            <a:r>
              <a:rPr lang="en-GB" sz="750" dirty="0">
                <a:solidFill>
                  <a:srgbClr val="000000"/>
                </a:solidFill>
                <a:latin typeface="HP Simplified" panose="020B0604020204020204" pitchFamily="34" charset="0"/>
              </a:rPr>
              <a:t>GAMING </a:t>
            </a:r>
            <a:r>
              <a:rPr lang="en-GB" sz="750" b="1" dirty="0">
                <a:solidFill>
                  <a:srgbClr val="000000"/>
                </a:solidFill>
                <a:latin typeface="HP Simplified" panose="020B0604020204020204" pitchFamily="34" charset="0"/>
              </a:rPr>
              <a:t>GT21-1009NV</a:t>
            </a:r>
            <a:r>
              <a:rPr lang="en-GB" sz="750" dirty="0">
                <a:solidFill>
                  <a:srgbClr val="000000"/>
                </a:solidFill>
                <a:latin typeface="HP Simplified" panose="020B0604020204020204" pitchFamily="34" charset="0"/>
              </a:rPr>
              <a:t>, AMD RYZEN 7 7700X 4.5-5.4GHz/32MB, 8 CORES, 16GB (2x8GB), SSD WD BLACK 1TB, NVIDIA GEFORCE RTX 3070 8GB, WIN 11 HOME, 2YW, SHADOW BLACK GLASS DOOR, </a:t>
            </a:r>
            <a:r>
              <a:rPr lang="en-GB" sz="750" dirty="0">
                <a:solidFill>
                  <a:srgbClr val="FF0000"/>
                </a:solidFill>
                <a:latin typeface="HP Simplified" panose="020B0604020204020204" pitchFamily="34" charset="0"/>
              </a:rPr>
              <a:t>2.202 </a:t>
            </a:r>
            <a:r>
              <a:rPr lang="en-GB" sz="750" i="0" u="none" strike="noStrike" kern="1200" dirty="0">
                <a:solidFill>
                  <a:srgbClr val="FF0000"/>
                </a:solidFill>
                <a:effectLst/>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cxnSp>
        <p:nvCxnSpPr>
          <p:cNvPr id="96" name="Straight Connector 95">
            <a:extLst>
              <a:ext uri="{FF2B5EF4-FFF2-40B4-BE49-F238E27FC236}">
                <a16:creationId xmlns:a16="http://schemas.microsoft.com/office/drawing/2014/main" id="{9B776F17-68C3-C8B5-35D4-F6F326233EEB}"/>
              </a:ext>
            </a:extLst>
          </p:cNvPr>
          <p:cNvCxnSpPr/>
          <p:nvPr/>
        </p:nvCxnSpPr>
        <p:spPr>
          <a:xfrm>
            <a:off x="6623246" y="218139"/>
            <a:ext cx="33361" cy="612786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18" name="TextBox 117"/>
          <p:cNvSpPr txBox="1"/>
          <p:nvPr/>
        </p:nvSpPr>
        <p:spPr>
          <a:xfrm>
            <a:off x="41392" y="2531388"/>
            <a:ext cx="2114297" cy="792525"/>
          </a:xfrm>
          <a:prstGeom prst="rect">
            <a:avLst/>
          </a:prstGeom>
          <a:noFill/>
          <a:ln>
            <a:noFill/>
          </a:ln>
        </p:spPr>
        <p:txBody>
          <a:bodyPr wrap="square" rtlCol="0">
            <a:spAutoFit/>
          </a:bodyPr>
          <a:lstStyle/>
          <a:p>
            <a:r>
              <a:rPr lang="en-US" sz="750" dirty="0">
                <a:solidFill>
                  <a:srgbClr val="0070C0"/>
                </a:solidFill>
                <a:latin typeface="HP Simplified" panose="020B0604020204020204" pitchFamily="34" charset="0"/>
              </a:rPr>
              <a:t>4WH47AA</a:t>
            </a:r>
            <a:r>
              <a:rPr lang="en-US" sz="750" dirty="0">
                <a:latin typeface="HP Simplified" panose="020B0604020204020204" pitchFamily="34" charset="0"/>
              </a:rPr>
              <a:t> HP MONITOR 24.5''  </a:t>
            </a:r>
            <a:r>
              <a:rPr lang="en-US" sz="750" b="1" dirty="0">
                <a:latin typeface="HP Simplified" panose="020B0604020204020204" pitchFamily="34" charset="0"/>
              </a:rPr>
              <a:t>X 25F OMEN </a:t>
            </a:r>
            <a:r>
              <a:rPr lang="en-US" sz="750" dirty="0">
                <a:latin typeface="HP Simplified" panose="020B0604020204020204" pitchFamily="34" charset="0"/>
              </a:rPr>
              <a:t>GAMING HOME  A  TN LED  FHD 1920 X 1080  1MS  400 NITS  AMD FREESYNC 240HZ &amp; NVIDIA G-SYNC  ANTIGLARE  HEIGHT ADJUSTABLE  SWIVEL  TILT  2X USB 3.0  2X HDMI  DISPLAY PORT 1.2  1YW  BLACK </a:t>
            </a:r>
            <a:r>
              <a:rPr lang="el-GR" sz="750" dirty="0">
                <a:solidFill>
                  <a:srgbClr val="FF0000"/>
                </a:solidFill>
                <a:latin typeface="HP Simplified" panose="020B0604020204020204" pitchFamily="34" charset="0"/>
              </a:rPr>
              <a:t>302</a:t>
            </a:r>
            <a:r>
              <a:rPr lang="en-US" sz="750" dirty="0">
                <a:solidFill>
                  <a:srgbClr val="FF0000"/>
                </a:solidFill>
                <a:latin typeface="HP Simplified" panose="020B0604020204020204" pitchFamily="34" charset="0"/>
              </a:rPr>
              <a:t> € </a:t>
            </a:r>
            <a:endParaRPr lang="en-US" altLang="en-US" sz="800" i="1" dirty="0">
              <a:solidFill>
                <a:srgbClr val="92D050"/>
              </a:solidFill>
              <a:ea typeface="Calibri" panose="020F0502020204030204" pitchFamily="34" charset="0"/>
            </a:endParaRPr>
          </a:p>
        </p:txBody>
      </p:sp>
      <p:sp>
        <p:nvSpPr>
          <p:cNvPr id="14" name="TextBox 64">
            <a:extLst>
              <a:ext uri="{FF2B5EF4-FFF2-40B4-BE49-F238E27FC236}">
                <a16:creationId xmlns:a16="http://schemas.microsoft.com/office/drawing/2014/main" id="{106192CA-35A1-A021-51DB-79798BE3E2E0}"/>
              </a:ext>
            </a:extLst>
          </p:cNvPr>
          <p:cNvSpPr txBox="1">
            <a:spLocks noChangeArrowheads="1"/>
          </p:cNvSpPr>
          <p:nvPr/>
        </p:nvSpPr>
        <p:spPr bwMode="auto">
          <a:xfrm>
            <a:off x="813561" y="3874011"/>
            <a:ext cx="2737752"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None/>
            </a:pPr>
            <a:r>
              <a:rPr lang="en-US" sz="750" dirty="0">
                <a:solidFill>
                  <a:srgbClr val="0070C0"/>
                </a:solidFill>
                <a:latin typeface="HP Simplified" panose="020B0604020204020204" pitchFamily="34" charset="0"/>
              </a:rPr>
              <a:t>6MF36AA</a:t>
            </a:r>
            <a:r>
              <a:rPr lang="en-US" sz="750" dirty="0">
                <a:latin typeface="HP Simplified" panose="020B0604020204020204" pitchFamily="34" charset="0"/>
              </a:rPr>
              <a:t> HP </a:t>
            </a:r>
            <a:r>
              <a:rPr lang="en-US" sz="750" b="1" dirty="0">
                <a:latin typeface="HP Simplified" panose="020B0604020204020204" pitchFamily="34" charset="0"/>
              </a:rPr>
              <a:t>HEADSET</a:t>
            </a:r>
            <a:r>
              <a:rPr lang="en-US" sz="750" dirty="0">
                <a:latin typeface="HP Simplified" panose="020B0604020204020204" pitchFamily="34" charset="0"/>
              </a:rPr>
              <a:t> </a:t>
            </a:r>
            <a:r>
              <a:rPr lang="en-US" sz="750" b="1" dirty="0">
                <a:latin typeface="HP Simplified" panose="020B0604020204020204" pitchFamily="34" charset="0"/>
              </a:rPr>
              <a:t>OMEN</a:t>
            </a:r>
            <a:r>
              <a:rPr lang="en-US" sz="750" dirty="0">
                <a:latin typeface="HP Simplified" panose="020B0604020204020204" pitchFamily="34" charset="0"/>
              </a:rPr>
              <a:t> MIND-FRAME PRIME HEADSET, MIC, VIRTUAL SURROUND SOUND, OMEN'S ACTIVE EAR CUP COOLING TECHNOLOGY, USB-A PORT, 1YW, WHITE, </a:t>
            </a:r>
            <a:r>
              <a:rPr lang="en-US" sz="750" dirty="0">
                <a:solidFill>
                  <a:srgbClr val="FF0000"/>
                </a:solidFill>
                <a:latin typeface="HP Simplified" panose="020B0604020204020204" pitchFamily="34" charset="0"/>
              </a:rPr>
              <a:t>125€</a:t>
            </a:r>
            <a:endParaRPr lang="en-US" altLang="en-US" sz="750" dirty="0">
              <a:solidFill>
                <a:srgbClr val="FF0000"/>
              </a:solidFill>
              <a:latin typeface="HP Simplified" panose="020B0604020204020204" pitchFamily="34" charset="0"/>
            </a:endParaRPr>
          </a:p>
        </p:txBody>
      </p:sp>
      <p:sp>
        <p:nvSpPr>
          <p:cNvPr id="35" name="TextBox 34">
            <a:extLst>
              <a:ext uri="{FF2B5EF4-FFF2-40B4-BE49-F238E27FC236}">
                <a16:creationId xmlns:a16="http://schemas.microsoft.com/office/drawing/2014/main" id="{9E698416-53E6-B2B4-9F2C-6284CF6118FF}"/>
              </a:ext>
            </a:extLst>
          </p:cNvPr>
          <p:cNvSpPr txBox="1"/>
          <p:nvPr/>
        </p:nvSpPr>
        <p:spPr>
          <a:xfrm>
            <a:off x="6723766" y="2140751"/>
            <a:ext cx="3182234" cy="677108"/>
          </a:xfrm>
          <a:prstGeom prst="rect">
            <a:avLst/>
          </a:prstGeom>
          <a:noFill/>
        </p:spPr>
        <p:txBody>
          <a:bodyPr wrap="square">
            <a:spAutoFit/>
          </a:bodyPr>
          <a:lstStyle/>
          <a:p>
            <a:pPr algn="just"/>
            <a:r>
              <a:rPr lang="en-GB" sz="750" dirty="0">
                <a:solidFill>
                  <a:srgbClr val="231F20"/>
                </a:solidFill>
                <a:latin typeface="HP Simplified" panose="020B0604020204020204" pitchFamily="34" charset="0"/>
              </a:rPr>
              <a:t>The</a:t>
            </a:r>
            <a:r>
              <a:rPr lang="en-GB" sz="800" b="0" i="0" dirty="0">
                <a:solidFill>
                  <a:srgbClr val="231F20"/>
                </a:solidFill>
                <a:effectLst/>
                <a:latin typeface="HP Simplified" panose="020B0604020204020204" pitchFamily="34" charset="0"/>
              </a:rPr>
              <a:t> </a:t>
            </a:r>
            <a:r>
              <a:rPr lang="en-GB" sz="800" b="1" dirty="0">
                <a:solidFill>
                  <a:srgbClr val="FF0000"/>
                </a:solidFill>
                <a:latin typeface="HP Simplified" panose="020B0604020204020204" pitchFamily="34" charset="0"/>
              </a:rPr>
              <a:t>OMEN by HP 40L Gaming Desktop </a:t>
            </a:r>
            <a:r>
              <a:rPr lang="en-GB" sz="750" dirty="0">
                <a:solidFill>
                  <a:srgbClr val="231F20"/>
                </a:solidFill>
                <a:latin typeface="HP Simplified" panose="020B0604020204020204" pitchFamily="34" charset="0"/>
              </a:rPr>
              <a:t>is the ultimate companion on your gaming journey. Powered by the latest Intel and AMD processor and advanced graphics, the OMEN Desktop has a superior cooling system that prevents overheating. Designed for easy tool-less upgradeability, the OMEN Desktop will give you the top-tier performance to meet your gaming needs.</a:t>
            </a:r>
            <a:endParaRPr lang="el-GR" sz="750" dirty="0">
              <a:solidFill>
                <a:srgbClr val="231F20"/>
              </a:solidFill>
              <a:latin typeface="HP Simplified" panose="020B0604020204020204" pitchFamily="34" charset="0"/>
            </a:endParaRPr>
          </a:p>
        </p:txBody>
      </p:sp>
      <p:sp>
        <p:nvSpPr>
          <p:cNvPr id="68" name="TextBox 67">
            <a:extLst>
              <a:ext uri="{FF2B5EF4-FFF2-40B4-BE49-F238E27FC236}">
                <a16:creationId xmlns:a16="http://schemas.microsoft.com/office/drawing/2014/main" id="{D8B9E400-F630-B5C0-07B0-9C12EA5A2768}"/>
              </a:ext>
            </a:extLst>
          </p:cNvPr>
          <p:cNvSpPr txBox="1"/>
          <p:nvPr/>
        </p:nvSpPr>
        <p:spPr>
          <a:xfrm>
            <a:off x="3663886" y="289056"/>
            <a:ext cx="2991076" cy="800219"/>
          </a:xfrm>
          <a:prstGeom prst="rect">
            <a:avLst/>
          </a:prstGeom>
          <a:noFill/>
        </p:spPr>
        <p:txBody>
          <a:bodyPr wrap="square">
            <a:spAutoFit/>
          </a:bodyPr>
          <a:lstStyle/>
          <a:p>
            <a:pPr algn="just"/>
            <a:r>
              <a:rPr lang="en-GB" sz="750" dirty="0">
                <a:solidFill>
                  <a:srgbClr val="231F20"/>
                </a:solidFill>
                <a:latin typeface="HP Simplified" panose="020B0604020204020204" pitchFamily="34" charset="0"/>
              </a:rPr>
              <a:t>Built for extreme performance, the </a:t>
            </a:r>
            <a:r>
              <a:rPr lang="en-GB" sz="800" b="1" dirty="0">
                <a:solidFill>
                  <a:srgbClr val="FF0000"/>
                </a:solidFill>
                <a:latin typeface="HP Simplified" panose="020B0604020204020204" pitchFamily="34" charset="0"/>
              </a:rPr>
              <a:t>OMEN by HP 45L Gaming Desktop PC</a:t>
            </a:r>
            <a:r>
              <a:rPr lang="en-GB" sz="750" dirty="0">
                <a:solidFill>
                  <a:srgbClr val="231F20"/>
                </a:solidFill>
                <a:latin typeface="HP Simplified" panose="020B0604020204020204" pitchFamily="34" charset="0"/>
              </a:rPr>
              <a:t> is designed for gaming from the ground up. Powered by the latest AMD and Intel Processor, the OMEN by HP gaming desktop takes cooling to incredible heights with a unique cooling chamber. Created for easy tool-less upgradeability with industry standard components to meet your gaming needs.</a:t>
            </a:r>
            <a:endParaRPr lang="el-GR" sz="750" dirty="0">
              <a:solidFill>
                <a:srgbClr val="231F20"/>
              </a:solidFill>
              <a:latin typeface="HP Simplified" panose="020B0604020204020204" pitchFamily="34" charset="0"/>
            </a:endParaRPr>
          </a:p>
        </p:txBody>
      </p:sp>
      <p:pic>
        <p:nvPicPr>
          <p:cNvPr id="2052" name="Picture 4" descr="HP OMEN Mindframe Over-ear Wired Gaming Headphones, White - 6MF36AA | Best  price in Egypt | B.TECH">
            <a:extLst>
              <a:ext uri="{FF2B5EF4-FFF2-40B4-BE49-F238E27FC236}">
                <a16:creationId xmlns:a16="http://schemas.microsoft.com/office/drawing/2014/main" id="{E99F4F2B-806D-5B15-2D65-644D3B3D6F35}"/>
              </a:ext>
            </a:extLst>
          </p:cNvPr>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226756" y="3740162"/>
            <a:ext cx="622080" cy="720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9226434" y="2807834"/>
            <a:ext cx="587537" cy="1197672"/>
          </a:xfrm>
          <a:prstGeom prst="rect">
            <a:avLst/>
          </a:prstGeom>
        </p:spPr>
      </p:pic>
      <p:cxnSp>
        <p:nvCxnSpPr>
          <p:cNvPr id="88" name="Straight Connector 87">
            <a:extLst>
              <a:ext uri="{FF2B5EF4-FFF2-40B4-BE49-F238E27FC236}">
                <a16:creationId xmlns:a16="http://schemas.microsoft.com/office/drawing/2014/main" id="{D9A9DD7A-025D-329F-B112-3276D4C69087}"/>
              </a:ext>
            </a:extLst>
          </p:cNvPr>
          <p:cNvCxnSpPr/>
          <p:nvPr/>
        </p:nvCxnSpPr>
        <p:spPr>
          <a:xfrm flipV="1">
            <a:off x="6664036" y="4926679"/>
            <a:ext cx="3536674"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3922713" y="6462713"/>
            <a:ext cx="0" cy="36036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6316663" y="6459538"/>
            <a:ext cx="0" cy="36036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809464" y="5647082"/>
            <a:ext cx="2686747" cy="669414"/>
          </a:xfrm>
          <a:prstGeom prst="rect">
            <a:avLst/>
          </a:prstGeom>
        </p:spPr>
        <p:txBody>
          <a:bodyPr wrap="square">
            <a:spAutoFit/>
          </a:bodyPr>
          <a:lstStyle/>
          <a:p>
            <a:r>
              <a:rPr lang="en-US" sz="750" dirty="0">
                <a:solidFill>
                  <a:srgbClr val="0070C0"/>
                </a:solidFill>
                <a:latin typeface="HP Simplified" panose="020B0604020204020204" pitchFamily="34" charset="0"/>
              </a:rPr>
              <a:t>8BC53AA</a:t>
            </a:r>
            <a:r>
              <a:rPr lang="en-US" sz="750" dirty="0">
                <a:solidFill>
                  <a:srgbClr val="000000"/>
                </a:solidFill>
                <a:latin typeface="HP Simplified" panose="020B0604020204020204" pitchFamily="34" charset="0"/>
              </a:rPr>
              <a:t> HP MOUSE </a:t>
            </a:r>
            <a:r>
              <a:rPr lang="en-US" sz="750" b="1" dirty="0">
                <a:solidFill>
                  <a:srgbClr val="000000"/>
                </a:solidFill>
                <a:latin typeface="HP Simplified" panose="020B0604020204020204" pitchFamily="34" charset="0"/>
              </a:rPr>
              <a:t>OMEN</a:t>
            </a:r>
            <a:r>
              <a:rPr lang="en-US" sz="750"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VECTOR</a:t>
            </a:r>
            <a:r>
              <a:rPr lang="en-US" sz="750"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GAMING</a:t>
            </a:r>
            <a:r>
              <a:rPr lang="en-US" sz="750" dirty="0">
                <a:solidFill>
                  <a:srgbClr val="000000"/>
                </a:solidFill>
                <a:latin typeface="HP Simplified" panose="020B0604020204020204" pitchFamily="34" charset="0"/>
              </a:rPr>
              <a:t> USB, 6 BUTTONS, OMEN RADAR 3 SENSOR, CO-DEVELOPED WITH PIXART, OPTICAL SENSOR FOR PRECISE MOVEMENT ON MOST SURFACES, 6 PROGRAMMABLE BUTTONS, CUSTOM LIGHTING THROUGH OMEN COMMAND CENTER, BLACK </a:t>
            </a:r>
            <a:r>
              <a:rPr lang="en-US" sz="750" dirty="0">
                <a:solidFill>
                  <a:srgbClr val="FF0000"/>
                </a:solidFill>
                <a:latin typeface="HP Simplified" panose="020B0604020204020204" pitchFamily="34" charset="0"/>
              </a:rPr>
              <a:t>27 </a:t>
            </a:r>
            <a:r>
              <a:rPr lang="el-GR" sz="750" dirty="0">
                <a:solidFill>
                  <a:srgbClr val="FF0000"/>
                </a:solidFill>
                <a:latin typeface="HP Simplified" panose="020B0604020204020204" pitchFamily="34" charset="0"/>
              </a:rPr>
              <a:t>€</a:t>
            </a:r>
            <a:r>
              <a:rPr lang="en-US" sz="750" dirty="0">
                <a:solidFill>
                  <a:srgbClr val="000000"/>
                </a:solidFill>
                <a:latin typeface="HP Simplified" panose="020B0604020204020204" pitchFamily="34" charset="0"/>
              </a:rPr>
              <a:t> </a:t>
            </a:r>
          </a:p>
        </p:txBody>
      </p:sp>
      <p:sp>
        <p:nvSpPr>
          <p:cNvPr id="11" name="Rectangle 10"/>
          <p:cNvSpPr/>
          <p:nvPr/>
        </p:nvSpPr>
        <p:spPr>
          <a:xfrm>
            <a:off x="7893843" y="5118026"/>
            <a:ext cx="1862054" cy="784830"/>
          </a:xfrm>
          <a:prstGeom prst="rect">
            <a:avLst/>
          </a:prstGeom>
        </p:spPr>
        <p:txBody>
          <a:bodyPr wrap="square">
            <a:spAutoFit/>
          </a:bodyPr>
          <a:lstStyle/>
          <a:p>
            <a:r>
              <a:rPr lang="en-GB" sz="750" dirty="0">
                <a:solidFill>
                  <a:srgbClr val="0070C0"/>
                </a:solidFill>
                <a:latin typeface="HP Simplified" panose="020B0604020204020204" pitchFamily="34" charset="0"/>
              </a:rPr>
              <a:t>6YW76AA</a:t>
            </a:r>
            <a:r>
              <a:rPr lang="en-GB" sz="750" dirty="0">
                <a:solidFill>
                  <a:srgbClr val="000000"/>
                </a:solidFill>
                <a:latin typeface="HP Simplified" panose="020B0604020204020204" pitchFamily="34" charset="0"/>
              </a:rPr>
              <a:t> HP KEYBOARD </a:t>
            </a:r>
            <a:r>
              <a:rPr lang="en-GB" sz="750" b="1" dirty="0">
                <a:solidFill>
                  <a:srgbClr val="000000"/>
                </a:solidFill>
                <a:latin typeface="HP Simplified" panose="020B0604020204020204" pitchFamily="34" charset="0"/>
              </a:rPr>
              <a:t>OMEN</a:t>
            </a:r>
            <a:r>
              <a:rPr lang="en-GB" sz="750" dirty="0">
                <a:solidFill>
                  <a:srgbClr val="000000"/>
                </a:solidFill>
                <a:latin typeface="HP Simplified" panose="020B0604020204020204" pitchFamily="34" charset="0"/>
              </a:rPr>
              <a:t> </a:t>
            </a:r>
            <a:r>
              <a:rPr lang="en-GB" sz="750" b="1" dirty="0">
                <a:solidFill>
                  <a:srgbClr val="000000"/>
                </a:solidFill>
                <a:latin typeface="HP Simplified" panose="020B0604020204020204" pitchFamily="34" charset="0"/>
              </a:rPr>
              <a:t>GAMING</a:t>
            </a:r>
            <a:r>
              <a:rPr lang="en-GB" sz="750" dirty="0">
                <a:solidFill>
                  <a:srgbClr val="000000"/>
                </a:solidFill>
                <a:latin typeface="HP Simplified" panose="020B0604020204020204" pitchFamily="34" charset="0"/>
              </a:rPr>
              <a:t> BY HP ENCODER, COMMAND A FLAWLESS SYMPHONY OF KEYSTROKES, CHERRY MX RED MECHANICAL SWITCHES DELIVER THE AGILITY YOU NEED TO MANEUVER AHEAD OF THE COMPETITION, RED </a:t>
            </a:r>
            <a:r>
              <a:rPr lang="en-GB" sz="750" dirty="0">
                <a:solidFill>
                  <a:srgbClr val="FF0000"/>
                </a:solidFill>
                <a:latin typeface="HP Simplified" panose="020B0604020204020204" pitchFamily="34" charset="0"/>
              </a:rPr>
              <a:t>92</a:t>
            </a:r>
            <a:r>
              <a:rPr lang="el-GR" sz="750" dirty="0">
                <a:solidFill>
                  <a:srgbClr val="FF0000"/>
                </a:solidFill>
                <a:latin typeface="HP Simplified" panose="020B0604020204020204" pitchFamily="34" charset="0"/>
              </a:rPr>
              <a:t> €</a:t>
            </a:r>
            <a:endParaRPr lang="en-US" sz="750" dirty="0">
              <a:solidFill>
                <a:srgbClr val="000000"/>
              </a:solidFill>
              <a:latin typeface="HP Simplified" panose="020B0604020204020204" pitchFamily="34" charset="0"/>
            </a:endParaRPr>
          </a:p>
        </p:txBody>
      </p:sp>
      <p:cxnSp>
        <p:nvCxnSpPr>
          <p:cNvPr id="90" name="Straight Connector 89">
            <a:extLst>
              <a:ext uri="{FF2B5EF4-FFF2-40B4-BE49-F238E27FC236}">
                <a16:creationId xmlns:a16="http://schemas.microsoft.com/office/drawing/2014/main" id="{9B776F17-68C3-C8B5-35D4-F6F326233EEB}"/>
              </a:ext>
            </a:extLst>
          </p:cNvPr>
          <p:cNvCxnSpPr/>
          <p:nvPr/>
        </p:nvCxnSpPr>
        <p:spPr>
          <a:xfrm flipH="1">
            <a:off x="3616203" y="1014835"/>
            <a:ext cx="1645" cy="539629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27" name="Picture 26"/>
          <p:cNvPicPr>
            <a:picLocks noChangeAspect="1"/>
          </p:cNvPicPr>
          <p:nvPr/>
        </p:nvPicPr>
        <p:blipFill rotWithShape="1">
          <a:blip r:embed="rId8" cstate="email">
            <a:extLst>
              <a:ext uri="{28A0092B-C50C-407E-A947-70E740481C1C}">
                <a14:useLocalDpi xmlns:a14="http://schemas.microsoft.com/office/drawing/2010/main"/>
              </a:ext>
            </a:extLst>
          </a:blip>
          <a:srcRect t="19612" b="16994"/>
          <a:stretch/>
        </p:blipFill>
        <p:spPr>
          <a:xfrm>
            <a:off x="6848619" y="5077826"/>
            <a:ext cx="1007930" cy="638970"/>
          </a:xfrm>
          <a:prstGeom prst="rect">
            <a:avLst/>
          </a:prstGeom>
        </p:spPr>
      </p:pic>
      <p:cxnSp>
        <p:nvCxnSpPr>
          <p:cNvPr id="82" name="Straight Connector 81">
            <a:extLst>
              <a:ext uri="{FF2B5EF4-FFF2-40B4-BE49-F238E27FC236}">
                <a16:creationId xmlns:a16="http://schemas.microsoft.com/office/drawing/2014/main" id="{D9A9DD7A-025D-329F-B112-3276D4C69087}"/>
              </a:ext>
            </a:extLst>
          </p:cNvPr>
          <p:cNvCxnSpPr/>
          <p:nvPr/>
        </p:nvCxnSpPr>
        <p:spPr>
          <a:xfrm flipV="1">
            <a:off x="108621" y="4694961"/>
            <a:ext cx="3532246" cy="1491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id="{9E698416-53E6-B2B4-9F2C-6284CF6118FF}"/>
              </a:ext>
            </a:extLst>
          </p:cNvPr>
          <p:cNvSpPr txBox="1"/>
          <p:nvPr/>
        </p:nvSpPr>
        <p:spPr>
          <a:xfrm>
            <a:off x="1314745" y="1010956"/>
            <a:ext cx="1230032" cy="215444"/>
          </a:xfrm>
          <a:prstGeom prst="rect">
            <a:avLst/>
          </a:prstGeom>
          <a:noFill/>
        </p:spPr>
        <p:txBody>
          <a:bodyPr wrap="square">
            <a:spAutoFit/>
          </a:bodyPr>
          <a:lstStyle/>
          <a:p>
            <a:r>
              <a:rPr lang="en-GB" sz="800" b="1" dirty="0">
                <a:solidFill>
                  <a:srgbClr val="FF0000"/>
                </a:solidFill>
                <a:latin typeface="HP Simplified" panose="020B0604020204020204" pitchFamily="34" charset="0"/>
              </a:rPr>
              <a:t>HP Gaming Peripherals</a:t>
            </a:r>
            <a:endParaRPr lang="el-GR" sz="750" dirty="0">
              <a:solidFill>
                <a:srgbClr val="231F20"/>
              </a:solidFill>
              <a:latin typeface="HP Simplified" panose="020B0604020204020204" pitchFamily="34" charset="0"/>
            </a:endParaRPr>
          </a:p>
        </p:txBody>
      </p:sp>
      <p:pic>
        <p:nvPicPr>
          <p:cNvPr id="12" name="Picture 11"/>
          <p:cNvPicPr>
            <a:picLocks noChangeAspect="1"/>
          </p:cNvPicPr>
          <p:nvPr/>
        </p:nvPicPr>
        <p:blipFill rotWithShape="1">
          <a:blip r:embed="rId9" cstate="email">
            <a:extLst>
              <a:ext uri="{28A0092B-C50C-407E-A947-70E740481C1C}">
                <a14:useLocalDpi xmlns:a14="http://schemas.microsoft.com/office/drawing/2010/main"/>
              </a:ext>
            </a:extLst>
          </a:blip>
          <a:srcRect t="13587" b="15326"/>
          <a:stretch/>
        </p:blipFill>
        <p:spPr>
          <a:xfrm>
            <a:off x="215588" y="1411608"/>
            <a:ext cx="1104204" cy="784945"/>
          </a:xfrm>
          <a:prstGeom prst="rect">
            <a:avLst/>
          </a:prstGeom>
        </p:spPr>
      </p:pic>
      <p:sp>
        <p:nvSpPr>
          <p:cNvPr id="86" name="Rectangle 85"/>
          <p:cNvSpPr/>
          <p:nvPr/>
        </p:nvSpPr>
        <p:spPr>
          <a:xfrm>
            <a:off x="0" y="6418823"/>
            <a:ext cx="9901938" cy="4459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sp>
        <p:nvSpPr>
          <p:cNvPr id="71" name="Rectangle 93"/>
          <p:cNvSpPr>
            <a:spLocks noChangeArrowheads="1"/>
          </p:cNvSpPr>
          <p:nvPr/>
        </p:nvSpPr>
        <p:spPr bwMode="auto">
          <a:xfrm>
            <a:off x="1610162" y="304314"/>
            <a:ext cx="1903235"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750" dirty="0">
                <a:solidFill>
                  <a:schemeClr val="bg1"/>
                </a:solidFill>
                <a:latin typeface="HP Simplified" panose="020B0604020204020204" pitchFamily="34" charset="0"/>
                <a:cs typeface="Arial" panose="020B0604020202020204" pitchFamily="34" charset="0"/>
              </a:rPr>
              <a:t>Retail  File August 2025. Page 2/4</a:t>
            </a:r>
          </a:p>
        </p:txBody>
      </p:sp>
      <p:pic>
        <p:nvPicPr>
          <p:cNvPr id="5" name="Picture 4"/>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6752523" y="3621744"/>
            <a:ext cx="576644" cy="1225369"/>
          </a:xfrm>
          <a:prstGeom prst="rect">
            <a:avLst/>
          </a:prstGeom>
        </p:spPr>
      </p:pic>
      <p:pic>
        <p:nvPicPr>
          <p:cNvPr id="4" name="Picture 3"/>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3595930" y="5001435"/>
            <a:ext cx="3037964" cy="1423143"/>
          </a:xfrm>
          <a:prstGeom prst="rect">
            <a:avLst/>
          </a:prstGeom>
        </p:spPr>
      </p:pic>
      <p:pic>
        <p:nvPicPr>
          <p:cNvPr id="7" name="Picture 6"/>
          <p:cNvPicPr>
            <a:picLocks noChangeAspect="1"/>
          </p:cNvPicPr>
          <p:nvPr/>
        </p:nvPicPr>
        <p:blipFill rotWithShape="1">
          <a:blip r:embed="rId12" cstate="email">
            <a:extLst>
              <a:ext uri="{28A0092B-C50C-407E-A947-70E740481C1C}">
                <a14:useLocalDpi xmlns:a14="http://schemas.microsoft.com/office/drawing/2010/main"/>
              </a:ext>
            </a:extLst>
          </a:blip>
          <a:srcRect l="17436" r="11509" b="13441"/>
          <a:stretch>
            <a:fillRect/>
          </a:stretch>
        </p:blipFill>
        <p:spPr>
          <a:xfrm>
            <a:off x="6664036" y="218139"/>
            <a:ext cx="3241964" cy="1841581"/>
          </a:xfrm>
          <a:prstGeom prst="rect">
            <a:avLst/>
          </a:prstGeom>
        </p:spPr>
      </p:pic>
      <p:sp>
        <p:nvSpPr>
          <p:cNvPr id="59" name="Rectangle 58"/>
          <p:cNvSpPr/>
          <p:nvPr/>
        </p:nvSpPr>
        <p:spPr>
          <a:xfrm>
            <a:off x="826650" y="4852790"/>
            <a:ext cx="2686747" cy="553998"/>
          </a:xfrm>
          <a:prstGeom prst="rect">
            <a:avLst/>
          </a:prstGeom>
        </p:spPr>
        <p:txBody>
          <a:bodyPr wrap="square">
            <a:spAutoFit/>
          </a:bodyPr>
          <a:lstStyle/>
          <a:p>
            <a:r>
              <a:rPr lang="en-US" sz="750" dirty="0">
                <a:solidFill>
                  <a:srgbClr val="0070C0"/>
                </a:solidFill>
                <a:latin typeface="HP Simplified" panose="020B0604020204020204" pitchFamily="34" charset="0"/>
              </a:rPr>
              <a:t>8BC52AA</a:t>
            </a:r>
            <a:r>
              <a:rPr lang="en-US" sz="750" dirty="0">
                <a:solidFill>
                  <a:srgbClr val="000000"/>
                </a:solidFill>
                <a:latin typeface="HP Simplified" panose="020B0604020204020204" pitchFamily="34" charset="0"/>
              </a:rPr>
              <a:t> HP MOUSE </a:t>
            </a:r>
            <a:r>
              <a:rPr lang="en-US" sz="750" b="1" dirty="0">
                <a:solidFill>
                  <a:srgbClr val="000000"/>
                </a:solidFill>
                <a:latin typeface="HP Simplified" panose="020B0604020204020204" pitchFamily="34" charset="0"/>
              </a:rPr>
              <a:t>OMEN GAMING VECTOR </a:t>
            </a:r>
            <a:r>
              <a:rPr lang="en-US" sz="750" dirty="0">
                <a:solidFill>
                  <a:srgbClr val="000000"/>
                </a:solidFill>
                <a:latin typeface="HP Simplified" panose="020B0604020204020204" pitchFamily="34" charset="0"/>
              </a:rPr>
              <a:t>ESSENTIAL USB, 6 BUTTONS, OMEN RADAR 1 SENSOR, CO-DEVELOPED WITH PIXART, OPTICAL SENSOR FOR PRECISE MOVEMENT ON MOST SURFACES, 6 PROGRAMMABLE BUTTONS, BLACK </a:t>
            </a:r>
            <a:r>
              <a:rPr lang="en-US" sz="750" dirty="0">
                <a:solidFill>
                  <a:srgbClr val="FF0000"/>
                </a:solidFill>
                <a:latin typeface="HP Simplified" panose="020B0604020204020204" pitchFamily="34" charset="0"/>
              </a:rPr>
              <a:t>16 </a:t>
            </a:r>
            <a:r>
              <a:rPr lang="el-GR" sz="750" dirty="0">
                <a:solidFill>
                  <a:srgbClr val="FF0000"/>
                </a:solidFill>
                <a:latin typeface="HP Simplified" panose="020B0604020204020204" pitchFamily="34" charset="0"/>
              </a:rPr>
              <a:t>€</a:t>
            </a:r>
            <a:r>
              <a:rPr lang="en-US" sz="750" dirty="0">
                <a:solidFill>
                  <a:srgbClr val="000000"/>
                </a:solidFill>
                <a:latin typeface="HP Simplified" panose="020B0604020204020204" pitchFamily="34" charset="0"/>
              </a:rPr>
              <a:t> </a:t>
            </a:r>
          </a:p>
        </p:txBody>
      </p:sp>
      <p:pic>
        <p:nvPicPr>
          <p:cNvPr id="15" name="Picture 14"/>
          <p:cNvPicPr>
            <a:picLocks noChangeAspect="1"/>
          </p:cNvPicPr>
          <p:nvPr/>
        </p:nvPicPr>
        <p:blipFill rotWithShape="1">
          <a:blip r:embed="rId13" cstate="email">
            <a:extLst>
              <a:ext uri="{BEBA8EAE-BF5A-486C-A8C5-ECC9F3942E4B}">
                <a14:imgProps xmlns:a14="http://schemas.microsoft.com/office/drawing/2010/main">
                  <a14:imgLayer r:embed="rId14">
                    <a14:imgEffect>
                      <a14:backgroundRemoval t="19167" b="93750" l="5313" r="73438"/>
                    </a14:imgEffect>
                  </a14:imgLayer>
                </a14:imgProps>
              </a:ext>
              <a:ext uri="{28A0092B-C50C-407E-A947-70E740481C1C}">
                <a14:useLocalDpi xmlns:a14="http://schemas.microsoft.com/office/drawing/2010/main"/>
              </a:ext>
            </a:extLst>
          </a:blip>
          <a:srcRect l="6907" t="23518" r="23718" b="3982"/>
          <a:stretch/>
        </p:blipFill>
        <p:spPr>
          <a:xfrm>
            <a:off x="163735" y="4877948"/>
            <a:ext cx="644828" cy="505406"/>
          </a:xfrm>
          <a:prstGeom prst="rect">
            <a:avLst/>
          </a:prstGeom>
        </p:spPr>
      </p:pic>
      <p:pic>
        <p:nvPicPr>
          <p:cNvPr id="9" name="Picture 8"/>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3706291" y="1849340"/>
            <a:ext cx="537182" cy="1358350"/>
          </a:xfrm>
          <a:prstGeom prst="rect">
            <a:avLst/>
          </a:prstGeom>
        </p:spPr>
      </p:pic>
      <p:sp>
        <p:nvSpPr>
          <p:cNvPr id="55" name="Rectangle 54"/>
          <p:cNvSpPr/>
          <p:nvPr/>
        </p:nvSpPr>
        <p:spPr>
          <a:xfrm>
            <a:off x="1618065" y="444395"/>
            <a:ext cx="1811020" cy="30777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700" dirty="0">
                <a:solidFill>
                  <a:schemeClr val="bg1"/>
                </a:solidFill>
                <a:latin typeface="HP Simplified" panose="020B0604020204020204" pitchFamily="34" charset="0"/>
                <a:cs typeface="Arial" panose="020B0604020202020204" pitchFamily="34" charset="0"/>
              </a:rPr>
              <a:t>Promo prices are valid until 29/08 or Until Stock Last.</a:t>
            </a:r>
          </a:p>
        </p:txBody>
      </p:sp>
      <p:pic>
        <p:nvPicPr>
          <p:cNvPr id="16" name="Picture 15">
            <a:extLst>
              <a:ext uri="{FF2B5EF4-FFF2-40B4-BE49-F238E27FC236}">
                <a16:creationId xmlns:a16="http://schemas.microsoft.com/office/drawing/2014/main" id="{27F870B9-B704-6C13-4F2A-576128359B80}"/>
              </a:ext>
            </a:extLst>
          </p:cNvPr>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2458377" y="2484343"/>
            <a:ext cx="1191637" cy="881999"/>
          </a:xfrm>
          <a:prstGeom prst="rect">
            <a:avLst/>
          </a:prstGeom>
        </p:spPr>
      </p:pic>
      <p:sp>
        <p:nvSpPr>
          <p:cNvPr id="17" name="TextBox 16">
            <a:extLst>
              <a:ext uri="{FF2B5EF4-FFF2-40B4-BE49-F238E27FC236}">
                <a16:creationId xmlns:a16="http://schemas.microsoft.com/office/drawing/2014/main" id="{75CB1C58-C84B-C9CD-FC55-8012C3231E47}"/>
              </a:ext>
            </a:extLst>
          </p:cNvPr>
          <p:cNvSpPr txBox="1"/>
          <p:nvPr/>
        </p:nvSpPr>
        <p:spPr>
          <a:xfrm>
            <a:off x="3665933" y="3390194"/>
            <a:ext cx="2284207" cy="553998"/>
          </a:xfrm>
          <a:prstGeom prst="rect">
            <a:avLst/>
          </a:prstGeom>
          <a:noFill/>
        </p:spPr>
        <p:txBody>
          <a:bodyPr wrap="square" rtlCol="0">
            <a:spAutoFit/>
          </a:bodyPr>
          <a:lstStyle/>
          <a:p>
            <a:pPr eaLnBrk="1" fontAlgn="t" hangingPunct="1">
              <a:spcBef>
                <a:spcPts val="0"/>
              </a:spcBef>
              <a:spcAft>
                <a:spcPts val="0"/>
              </a:spcAft>
            </a:pPr>
            <a:r>
              <a:rPr lang="en-GB" sz="750" dirty="0">
                <a:solidFill>
                  <a:srgbClr val="0070C0"/>
                </a:solidFill>
                <a:latin typeface="HP Simplified" panose="020B0604020204020204" pitchFamily="34" charset="0"/>
              </a:rPr>
              <a:t>B5ZU6EA</a:t>
            </a:r>
            <a:r>
              <a:rPr lang="en-GB" sz="750" dirty="0">
                <a:solidFill>
                  <a:srgbClr val="000000"/>
                </a:solidFill>
                <a:latin typeface="HP Simplified" panose="020B0604020204020204" pitchFamily="34" charset="0"/>
              </a:rPr>
              <a:t>   HP </a:t>
            </a:r>
            <a:r>
              <a:rPr lang="en-GB" sz="750" b="1" dirty="0">
                <a:solidFill>
                  <a:srgbClr val="000000"/>
                </a:solidFill>
                <a:latin typeface="HP Simplified" panose="020B0604020204020204" pitchFamily="34" charset="0"/>
              </a:rPr>
              <a:t>PC OMEN GAMING GT22-3003nv</a:t>
            </a:r>
            <a:r>
              <a:rPr lang="en-GB" sz="750" dirty="0">
                <a:solidFill>
                  <a:srgbClr val="000000"/>
                </a:solidFill>
                <a:latin typeface="HP Simplified" panose="020B0604020204020204" pitchFamily="34" charset="0"/>
              </a:rPr>
              <a:t>, INTEL ULTRA 7-265K 3.9-5.5GHz/30MB, 20 CORES, 32GB, 1TB GEN4 NVMe M.2 SSD, NVIDIA GEFORCE RTX 4070 12GB, WIN 11 PRO, 3YW  SHADOW BLACK </a:t>
            </a:r>
            <a:r>
              <a:rPr lang="en-US" sz="750" dirty="0">
                <a:solidFill>
                  <a:srgbClr val="FF0000"/>
                </a:solidFill>
                <a:latin typeface="HP Simplified" panose="020B0604020204020204" pitchFamily="34" charset="0"/>
              </a:rPr>
              <a:t>1.784 </a:t>
            </a:r>
            <a:r>
              <a:rPr lang="en-GB" sz="750" b="0" i="0" u="none" strike="noStrike" kern="1200" dirty="0">
                <a:solidFill>
                  <a:srgbClr val="FF0000"/>
                </a:solidFill>
                <a:effectLst/>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18" name="TextBox 17">
            <a:extLst>
              <a:ext uri="{FF2B5EF4-FFF2-40B4-BE49-F238E27FC236}">
                <a16:creationId xmlns:a16="http://schemas.microsoft.com/office/drawing/2014/main" id="{B85943DC-1E40-F752-12D6-8AED65F4D55F}"/>
              </a:ext>
            </a:extLst>
          </p:cNvPr>
          <p:cNvSpPr txBox="1"/>
          <p:nvPr/>
        </p:nvSpPr>
        <p:spPr>
          <a:xfrm>
            <a:off x="3663886" y="4276199"/>
            <a:ext cx="2503103" cy="553998"/>
          </a:xfrm>
          <a:prstGeom prst="rect">
            <a:avLst/>
          </a:prstGeom>
          <a:noFill/>
        </p:spPr>
        <p:txBody>
          <a:bodyPr wrap="square" rtlCol="0">
            <a:spAutoFit/>
          </a:bodyPr>
          <a:lstStyle/>
          <a:p>
            <a:pPr eaLnBrk="1" fontAlgn="t" hangingPunct="1">
              <a:spcBef>
                <a:spcPts val="0"/>
              </a:spcBef>
              <a:spcAft>
                <a:spcPts val="0"/>
              </a:spcAft>
            </a:pPr>
            <a:r>
              <a:rPr lang="en-GB" sz="750" dirty="0">
                <a:solidFill>
                  <a:srgbClr val="0070C0"/>
                </a:solidFill>
                <a:latin typeface="HP Simplified" panose="020B0604020204020204" pitchFamily="34" charset="0"/>
              </a:rPr>
              <a:t>B5ZU5EA</a:t>
            </a:r>
            <a:r>
              <a:rPr lang="en-GB" sz="750" dirty="0">
                <a:solidFill>
                  <a:srgbClr val="000000"/>
                </a:solidFill>
                <a:latin typeface="HP Simplified" panose="020B0604020204020204" pitchFamily="34" charset="0"/>
              </a:rPr>
              <a:t>   HP </a:t>
            </a:r>
            <a:r>
              <a:rPr lang="en-GB" sz="750" b="1" dirty="0">
                <a:solidFill>
                  <a:srgbClr val="000000"/>
                </a:solidFill>
                <a:latin typeface="HP Simplified" panose="020B0604020204020204" pitchFamily="34" charset="0"/>
              </a:rPr>
              <a:t>PC OMEN GAMING GT22-3002nv</a:t>
            </a:r>
            <a:r>
              <a:rPr lang="en-GB" sz="750" dirty="0">
                <a:solidFill>
                  <a:srgbClr val="000000"/>
                </a:solidFill>
                <a:latin typeface="HP Simplified" panose="020B0604020204020204" pitchFamily="34" charset="0"/>
              </a:rPr>
              <a:t>, INTEL ULTRA 7-265K 3.9-5.5GHz/30MB, 20 CORES, 32GB, 1TB GEN4 NVMe M.2 SSD, NVIDIA GEFORCE RTX 4080 SUPER 16GB, WIN 11 PRO, 3YW  SHADOW BLACK </a:t>
            </a:r>
            <a:r>
              <a:rPr lang="en-US" sz="750" dirty="0">
                <a:solidFill>
                  <a:srgbClr val="FF0000"/>
                </a:solidFill>
                <a:latin typeface="HP Simplified" panose="020B0604020204020204" pitchFamily="34" charset="0"/>
              </a:rPr>
              <a:t>3.746 </a:t>
            </a:r>
            <a:r>
              <a:rPr lang="en-GB" sz="750" b="0" i="0" u="none" strike="noStrike" kern="1200" dirty="0">
                <a:solidFill>
                  <a:srgbClr val="FF0000"/>
                </a:solidFill>
                <a:effectLst/>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pic>
        <p:nvPicPr>
          <p:cNvPr id="19" name="Picture 18" descr="A close up of a phone&#10;&#10;Description automatically generated">
            <a:extLst>
              <a:ext uri="{FF2B5EF4-FFF2-40B4-BE49-F238E27FC236}">
                <a16:creationId xmlns:a16="http://schemas.microsoft.com/office/drawing/2014/main" id="{9C810189-C617-5E6B-4609-C9B2917E3CE0}"/>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076133" y="3432072"/>
            <a:ext cx="529848" cy="1367684"/>
          </a:xfrm>
          <a:prstGeom prst="rect">
            <a:avLst/>
          </a:prstGeom>
        </p:spPr>
      </p:pic>
      <p:sp>
        <p:nvSpPr>
          <p:cNvPr id="10" name="Rectangle 9">
            <a:extLst>
              <a:ext uri="{FF2B5EF4-FFF2-40B4-BE49-F238E27FC236}">
                <a16:creationId xmlns:a16="http://schemas.microsoft.com/office/drawing/2014/main" id="{DE989EE3-3B4E-7FB2-E944-DFE23E8B299F}"/>
              </a:ext>
            </a:extLst>
          </p:cNvPr>
          <p:cNvSpPr/>
          <p:nvPr/>
        </p:nvSpPr>
        <p:spPr>
          <a:xfrm>
            <a:off x="6572512" y="6437888"/>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21" name="Rectangle 20">
            <a:extLst>
              <a:ext uri="{FF2B5EF4-FFF2-40B4-BE49-F238E27FC236}">
                <a16:creationId xmlns:a16="http://schemas.microsoft.com/office/drawing/2014/main" id="{215A4EC9-BAA1-5CF0-8199-BB6485C382DD}"/>
              </a:ext>
            </a:extLst>
          </p:cNvPr>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spTree>
    <p:extLst>
      <p:ext uri="{BB962C8B-B14F-4D97-AF65-F5344CB8AC3E}">
        <p14:creationId xmlns:p14="http://schemas.microsoft.com/office/powerpoint/2010/main" val="3695972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 name="Picture 67"/>
          <p:cNvPicPr>
            <a:picLocks noChangeAspect="1"/>
          </p:cNvPicPr>
          <p:nvPr/>
        </p:nvPicPr>
        <p:blipFill>
          <a:blip r:embed="rId3" cstate="email">
            <a:lum bright="70000" contrast="-70000"/>
            <a:extLst>
              <a:ext uri="{28A0092B-C50C-407E-A947-70E740481C1C}">
                <a14:useLocalDpi xmlns:a14="http://schemas.microsoft.com/office/drawing/2010/main"/>
              </a:ext>
            </a:extLst>
          </a:blip>
          <a:stretch>
            <a:fillRect/>
          </a:stretch>
        </p:blipFill>
        <p:spPr>
          <a:xfrm>
            <a:off x="3703413" y="-5051"/>
            <a:ext cx="3079268" cy="1360432"/>
          </a:xfrm>
          <a:prstGeom prst="rect">
            <a:avLst/>
          </a:prstGeom>
        </p:spPr>
      </p:pic>
      <p:sp>
        <p:nvSpPr>
          <p:cNvPr id="110" name="Rectangle 109"/>
          <p:cNvSpPr/>
          <p:nvPr/>
        </p:nvSpPr>
        <p:spPr>
          <a:xfrm>
            <a:off x="1006248" y="-3192"/>
            <a:ext cx="2692814" cy="103374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latin typeface="HP Simplified" panose="020B0604020204020204" pitchFamily="34" charset="0"/>
            </a:endParaRPr>
          </a:p>
        </p:txBody>
      </p:sp>
      <p:cxnSp>
        <p:nvCxnSpPr>
          <p:cNvPr id="131" name="Straight Connector 130"/>
          <p:cNvCxnSpPr/>
          <p:nvPr/>
        </p:nvCxnSpPr>
        <p:spPr>
          <a:xfrm>
            <a:off x="6538913" y="6396038"/>
            <a:ext cx="0" cy="4318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a:off x="4030663" y="6405563"/>
            <a:ext cx="0" cy="4318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062" name="Rectangle 158"/>
          <p:cNvSpPr>
            <a:spLocks noChangeArrowheads="1"/>
          </p:cNvSpPr>
          <p:nvPr/>
        </p:nvSpPr>
        <p:spPr bwMode="auto">
          <a:xfrm>
            <a:off x="1533429" y="-1068"/>
            <a:ext cx="220696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sz="1000" b="1" dirty="0">
                <a:solidFill>
                  <a:schemeClr val="bg1"/>
                </a:solidFill>
                <a:effectLst>
                  <a:outerShdw blurRad="38100" dist="38100" dir="2700000" algn="tl">
                    <a:srgbClr val="000000">
                      <a:alpha val="43137"/>
                    </a:srgbClr>
                  </a:outerShdw>
                </a:effectLst>
                <a:latin typeface="HP Simplified" panose="020B0604020204020204" pitchFamily="34" charset="0"/>
              </a:rPr>
              <a:t>HP Mini, SFF</a:t>
            </a:r>
            <a:r>
              <a:rPr lang="el-GR" sz="1000" b="1" dirty="0">
                <a:solidFill>
                  <a:schemeClr val="bg1"/>
                </a:solidFill>
                <a:effectLst>
                  <a:outerShdw blurRad="38100" dist="38100" dir="2700000" algn="tl">
                    <a:srgbClr val="000000">
                      <a:alpha val="43137"/>
                    </a:srgbClr>
                  </a:outerShdw>
                </a:effectLst>
                <a:latin typeface="HP Simplified" panose="020B0604020204020204" pitchFamily="34" charset="0"/>
              </a:rPr>
              <a:t>,</a:t>
            </a:r>
            <a:r>
              <a:rPr lang="en-US" sz="1000" b="1" dirty="0">
                <a:solidFill>
                  <a:schemeClr val="bg1"/>
                </a:solidFill>
                <a:effectLst>
                  <a:outerShdw blurRad="38100" dist="38100" dir="2700000" algn="tl">
                    <a:srgbClr val="000000">
                      <a:alpha val="43137"/>
                    </a:srgbClr>
                  </a:outerShdw>
                </a:effectLst>
                <a:latin typeface="HP Simplified" panose="020B0604020204020204" pitchFamily="34" charset="0"/>
              </a:rPr>
              <a:t> Tower, and All In One Business PCs</a:t>
            </a:r>
          </a:p>
          <a:p>
            <a:r>
              <a:rPr lang="en-US" sz="1000" dirty="0"/>
              <a:t> </a:t>
            </a:r>
          </a:p>
          <a:p>
            <a:pPr eaLnBrk="1" hangingPunct="1"/>
            <a:endParaRPr lang="el-GR" altLang="en-US" sz="1000" b="1" dirty="0">
              <a:solidFill>
                <a:schemeClr val="bg1"/>
              </a:solidFill>
              <a:effectLst>
                <a:outerShdw blurRad="38100" dist="38100" dir="2700000" algn="tl">
                  <a:srgbClr val="000000">
                    <a:alpha val="43137"/>
                  </a:srgbClr>
                </a:outerShdw>
              </a:effectLst>
              <a:latin typeface="HP Simplified" panose="020B0604020204020204" pitchFamily="34" charset="0"/>
            </a:endParaRPr>
          </a:p>
        </p:txBody>
      </p:sp>
      <p:pic>
        <p:nvPicPr>
          <p:cNvPr id="2063" name="Picture 8" descr="http://evonexus.org/wp-content/uploads/2015/11/hp-logo-color.png"/>
          <p:cNvPicPr>
            <a:picLocks noChangeAspect="1" noChangeArrowheads="1"/>
          </p:cNvPicPr>
          <p:nvPr/>
        </p:nvPicPr>
        <p:blipFill>
          <a:blip r:embed="rId4" cstate="email">
            <a:grayscl/>
            <a:biLevel thresh="50000"/>
            <a:extLst>
              <a:ext uri="{28A0092B-C50C-407E-A947-70E740481C1C}">
                <a14:useLocalDpi xmlns:a14="http://schemas.microsoft.com/office/drawing/2010/main"/>
              </a:ext>
            </a:extLst>
          </a:blip>
          <a:srcRect l="22939" r="21562"/>
          <a:stretch>
            <a:fillRect/>
          </a:stretch>
        </p:blipFill>
        <p:spPr bwMode="auto">
          <a:xfrm>
            <a:off x="1141241" y="0"/>
            <a:ext cx="331454" cy="3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 name="Picture 2">
            <a:extLst>
              <a:ext uri="{FF2B5EF4-FFF2-40B4-BE49-F238E27FC236}">
                <a16:creationId xmlns:a16="http://schemas.microsoft.com/office/drawing/2014/main" id="{B05B3299-1F47-2D4D-DE53-12A8EE3B0E8A}"/>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0" y="-5619"/>
            <a:ext cx="1036848" cy="1036848"/>
          </a:xfrm>
          <a:prstGeom prst="rect">
            <a:avLst/>
          </a:prstGeom>
          <a:noFill/>
          <a:extLst>
            <a:ext uri="{909E8E84-426E-40DD-AFC4-6F175D3DCCD1}">
              <a14:hiddenFill xmlns:a14="http://schemas.microsoft.com/office/drawing/2010/main">
                <a:solidFill>
                  <a:srgbClr val="FFFFFF"/>
                </a:solidFill>
              </a14:hiddenFill>
            </a:ext>
          </a:extLst>
        </p:spPr>
      </p:pic>
      <p:cxnSp>
        <p:nvCxnSpPr>
          <p:cNvPr id="130" name="Straight Connector 129">
            <a:extLst>
              <a:ext uri="{FF2B5EF4-FFF2-40B4-BE49-F238E27FC236}">
                <a16:creationId xmlns:a16="http://schemas.microsoft.com/office/drawing/2014/main" id="{366B0EBD-A616-92B7-F28C-38B4293C1EF9}"/>
              </a:ext>
            </a:extLst>
          </p:cNvPr>
          <p:cNvCxnSpPr>
            <a:cxnSpLocks/>
          </p:cNvCxnSpPr>
          <p:nvPr/>
        </p:nvCxnSpPr>
        <p:spPr>
          <a:xfrm flipH="1">
            <a:off x="3701737" y="915959"/>
            <a:ext cx="3352" cy="540217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366B0EBD-A616-92B7-F28C-38B4293C1EF9}"/>
              </a:ext>
            </a:extLst>
          </p:cNvPr>
          <p:cNvCxnSpPr/>
          <p:nvPr/>
        </p:nvCxnSpPr>
        <p:spPr>
          <a:xfrm>
            <a:off x="6810039" y="232797"/>
            <a:ext cx="0" cy="61553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45" name="Rectangle 144"/>
          <p:cNvSpPr/>
          <p:nvPr/>
        </p:nvSpPr>
        <p:spPr>
          <a:xfrm>
            <a:off x="5748" y="1034088"/>
            <a:ext cx="3670307" cy="561692"/>
          </a:xfrm>
          <a:prstGeom prst="rect">
            <a:avLst/>
          </a:prstGeom>
        </p:spPr>
        <p:txBody>
          <a:bodyPr wrap="square">
            <a:spAutoFit/>
          </a:bodyPr>
          <a:lstStyle/>
          <a:p>
            <a:pPr algn="just"/>
            <a:r>
              <a:rPr lang="en-US" sz="750" dirty="0">
                <a:solidFill>
                  <a:schemeClr val="tx1">
                    <a:lumMod val="50000"/>
                    <a:lumOff val="50000"/>
                  </a:schemeClr>
                </a:solidFill>
                <a:latin typeface="HP Simplified" panose="020B0604020204020204" pitchFamily="34" charset="0"/>
              </a:rPr>
              <a:t>The </a:t>
            </a:r>
            <a:r>
              <a:rPr lang="en-US" sz="800" b="1" dirty="0">
                <a:solidFill>
                  <a:schemeClr val="accent5"/>
                </a:solidFill>
                <a:latin typeface="HP Simplified" panose="020B0604020204020204" pitchFamily="34" charset="0"/>
              </a:rPr>
              <a:t>HP Pro Tower 290 </a:t>
            </a:r>
            <a:r>
              <a:rPr lang="en-US" sz="750" dirty="0">
                <a:solidFill>
                  <a:schemeClr val="tx1">
                    <a:lumMod val="50000"/>
                    <a:lumOff val="50000"/>
                  </a:schemeClr>
                </a:solidFill>
                <a:latin typeface="HP Simplified" panose="020B0604020204020204" pitchFamily="34" charset="0"/>
              </a:rPr>
              <a:t>helps optimize business resources. Equipped with a powerful Intel® processor, essential tools, and security features for business, this affordably priced and easy to set up PC has a scalable and functional design that can grow with your business.</a:t>
            </a:r>
            <a:endParaRPr lang="en-GB" sz="750" dirty="0">
              <a:solidFill>
                <a:schemeClr val="tx1">
                  <a:lumMod val="50000"/>
                  <a:lumOff val="50000"/>
                </a:schemeClr>
              </a:solidFill>
              <a:latin typeface="HP Simplified" panose="020B0604020204020204" pitchFamily="34" charset="0"/>
            </a:endParaRPr>
          </a:p>
        </p:txBody>
      </p:sp>
      <p:sp>
        <p:nvSpPr>
          <p:cNvPr id="147" name="Rectangle 146">
            <a:extLst>
              <a:ext uri="{FF2B5EF4-FFF2-40B4-BE49-F238E27FC236}">
                <a16:creationId xmlns:a16="http://schemas.microsoft.com/office/drawing/2014/main" id="{8E10F113-03E2-A2FD-DDCB-CD2A4182411D}"/>
              </a:ext>
            </a:extLst>
          </p:cNvPr>
          <p:cNvSpPr/>
          <p:nvPr/>
        </p:nvSpPr>
        <p:spPr>
          <a:xfrm>
            <a:off x="26173" y="4121609"/>
            <a:ext cx="3756329" cy="446276"/>
          </a:xfrm>
          <a:prstGeom prst="rect">
            <a:avLst/>
          </a:prstGeom>
        </p:spPr>
        <p:txBody>
          <a:bodyPr wrap="square">
            <a:spAutoFit/>
          </a:bodyPr>
          <a:lstStyle/>
          <a:p>
            <a:pPr fontAlgn="base"/>
            <a:r>
              <a:rPr lang="en-GB" sz="750" i="0" dirty="0">
                <a:solidFill>
                  <a:schemeClr val="tx1">
                    <a:lumMod val="50000"/>
                    <a:lumOff val="50000"/>
                  </a:schemeClr>
                </a:solidFill>
                <a:effectLst/>
                <a:latin typeface="HP Simplified" panose="020B0604020204020204" pitchFamily="34" charset="0"/>
              </a:rPr>
              <a:t>The </a:t>
            </a:r>
            <a:r>
              <a:rPr lang="en-GB" sz="800" b="1" i="0" dirty="0">
                <a:solidFill>
                  <a:schemeClr val="accent5"/>
                </a:solidFill>
                <a:effectLst/>
                <a:latin typeface="HP Simplified" panose="020B0604020204020204" pitchFamily="34" charset="0"/>
              </a:rPr>
              <a:t>HP Pro Tower 400 </a:t>
            </a:r>
            <a:r>
              <a:rPr lang="en-GB" sz="750" i="0" dirty="0">
                <a:solidFill>
                  <a:schemeClr val="tx1">
                    <a:lumMod val="50000"/>
                    <a:lumOff val="50000"/>
                  </a:schemeClr>
                </a:solidFill>
                <a:effectLst/>
                <a:latin typeface="HP Simplified" panose="020B0604020204020204" pitchFamily="34" charset="0"/>
              </a:rPr>
              <a:t>provides users with commercial-grade performance, security, and scalability for growing businesses. This PC is powered by the latest Intel® processor and protected with always-on security you can trust.</a:t>
            </a:r>
          </a:p>
        </p:txBody>
      </p:sp>
      <p:pic>
        <p:nvPicPr>
          <p:cNvPr id="54" name="Picture 53" descr="A black rectangular object with a black rectangular object&#10;&#10;Description automatically generated">
            <a:extLst>
              <a:ext uri="{FF2B5EF4-FFF2-40B4-BE49-F238E27FC236}">
                <a16:creationId xmlns:a16="http://schemas.microsoft.com/office/drawing/2014/main" id="{6894FC33-C691-9D9A-5EF5-13ED1A4C9DD4}"/>
              </a:ext>
            </a:extLst>
          </p:cNvPr>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3059018" y="4712997"/>
            <a:ext cx="586279" cy="1231185"/>
          </a:xfrm>
          <a:prstGeom prst="rect">
            <a:avLst/>
          </a:prstGeom>
        </p:spPr>
      </p:pic>
      <p:cxnSp>
        <p:nvCxnSpPr>
          <p:cNvPr id="85" name="Straight Connector 84"/>
          <p:cNvCxnSpPr/>
          <p:nvPr/>
        </p:nvCxnSpPr>
        <p:spPr>
          <a:xfrm>
            <a:off x="3922713" y="6462713"/>
            <a:ext cx="0" cy="36036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6316663" y="6459538"/>
            <a:ext cx="0" cy="36036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95039" y="1705172"/>
            <a:ext cx="2963979" cy="446276"/>
          </a:xfrm>
          <a:prstGeom prst="rect">
            <a:avLst/>
          </a:prstGeom>
        </p:spPr>
        <p:txBody>
          <a:bodyPr wrap="square">
            <a:spAutoFit/>
          </a:bodyPr>
          <a:lstStyle/>
          <a:p>
            <a:pPr eaLnBrk="1" fontAlgn="t" hangingPunct="1">
              <a:spcBef>
                <a:spcPts val="0"/>
              </a:spcBef>
              <a:spcAft>
                <a:spcPts val="0"/>
              </a:spcAft>
            </a:pPr>
            <a:r>
              <a:rPr lang="en-US" sz="750" dirty="0">
                <a:solidFill>
                  <a:srgbClr val="0070C0"/>
                </a:solidFill>
                <a:latin typeface="HP Simplified" panose="020B0604020204020204" pitchFamily="34" charset="0"/>
              </a:rPr>
              <a:t>623Y0ET</a:t>
            </a:r>
            <a:r>
              <a:rPr lang="en-US" sz="750" dirty="0">
                <a:solidFill>
                  <a:srgbClr val="000000"/>
                </a:solidFill>
                <a:latin typeface="HP Simplified" panose="020B0604020204020204" pitchFamily="34" charset="0"/>
              </a:rPr>
              <a:t> HP PC PRO </a:t>
            </a:r>
            <a:r>
              <a:rPr lang="en-US" sz="750" b="1" dirty="0">
                <a:solidFill>
                  <a:srgbClr val="000000"/>
                </a:solidFill>
                <a:latin typeface="HP Simplified" panose="020B0604020204020204" pitchFamily="34" charset="0"/>
              </a:rPr>
              <a:t>290 G9</a:t>
            </a:r>
            <a:r>
              <a:rPr lang="en-US" sz="750" dirty="0">
                <a:solidFill>
                  <a:srgbClr val="000000"/>
                </a:solidFill>
                <a:latin typeface="HP Simplified" panose="020B0604020204020204" pitchFamily="34" charset="0"/>
              </a:rPr>
              <a:t>, INTEL i5-13500 2.5-4.8GHz/24MB, 14 CORES, 16GB, 512GB PCIe NVMe M.2 SSD, INTEL UHD GRAPHICS, DOS, 3YW </a:t>
            </a:r>
            <a:r>
              <a:rPr lang="en-US" sz="750" dirty="0">
                <a:solidFill>
                  <a:srgbClr val="FF0000"/>
                </a:solidFill>
                <a:latin typeface="HP Simplified" panose="020B0604020204020204" pitchFamily="34" charset="0"/>
              </a:rPr>
              <a:t>589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12" name="Rectangle 11"/>
          <p:cNvSpPr/>
          <p:nvPr/>
        </p:nvSpPr>
        <p:spPr>
          <a:xfrm>
            <a:off x="109782" y="2267867"/>
            <a:ext cx="2825392" cy="446276"/>
          </a:xfrm>
          <a:prstGeom prst="rect">
            <a:avLst/>
          </a:prstGeom>
        </p:spPr>
        <p:txBody>
          <a:bodyPr wrap="square">
            <a:spAutoFit/>
          </a:bodyPr>
          <a:lstStyle/>
          <a:p>
            <a:r>
              <a:rPr lang="en-US" sz="750" dirty="0">
                <a:solidFill>
                  <a:srgbClr val="0070C0"/>
                </a:solidFill>
                <a:latin typeface="HP Simplified" panose="020B0604020204020204" pitchFamily="34" charset="0"/>
              </a:rPr>
              <a:t>998J7ET</a:t>
            </a:r>
            <a:r>
              <a:rPr lang="en-US" sz="750" dirty="0">
                <a:solidFill>
                  <a:srgbClr val="000000"/>
                </a:solidFill>
                <a:latin typeface="HP Simplified" panose="020B0604020204020204" pitchFamily="34" charset="0"/>
                <a:hlinkClick r:id="rId7"/>
              </a:rPr>
              <a:t> </a:t>
            </a:r>
            <a:r>
              <a:rPr lang="en-US" sz="750" dirty="0">
                <a:solidFill>
                  <a:srgbClr val="000000"/>
                </a:solidFill>
                <a:latin typeface="HP Simplified" panose="020B0604020204020204" pitchFamily="34" charset="0"/>
              </a:rPr>
              <a:t>HP PC PRO </a:t>
            </a:r>
            <a:r>
              <a:rPr lang="en-US" sz="750" b="1" dirty="0">
                <a:solidFill>
                  <a:srgbClr val="000000"/>
                </a:solidFill>
                <a:latin typeface="HP Simplified" panose="020B0604020204020204" pitchFamily="34" charset="0"/>
              </a:rPr>
              <a:t>290</a:t>
            </a:r>
            <a:r>
              <a:rPr lang="en-US" sz="750"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G9</a:t>
            </a:r>
            <a:r>
              <a:rPr lang="en-US" sz="750" dirty="0">
                <a:solidFill>
                  <a:srgbClr val="000000"/>
                </a:solidFill>
                <a:latin typeface="HP Simplified" panose="020B0604020204020204" pitchFamily="34" charset="0"/>
              </a:rPr>
              <a:t>, INTEL i5-13500 2.5-4.8GHz/24MB, 14 CORES, 16GB, 512GB PCIe NVMe M.2 SSD, INTEL UHD GRAPHICS, WIN 11 PRO, 3YW </a:t>
            </a:r>
            <a:r>
              <a:rPr lang="en-US" sz="750" dirty="0">
                <a:solidFill>
                  <a:srgbClr val="FF0000"/>
                </a:solidFill>
                <a:latin typeface="HP Simplified" panose="020B0604020204020204" pitchFamily="34" charset="0"/>
              </a:rPr>
              <a:t>744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pic>
        <p:nvPicPr>
          <p:cNvPr id="4" name="Picture 3"/>
          <p:cNvPicPr>
            <a:picLocks noChangeAspect="1"/>
          </p:cNvPicPr>
          <p:nvPr/>
        </p:nvPicPr>
        <p:blipFill rotWithShape="1">
          <a:blip r:embed="rId8" cstate="email">
            <a:extLst>
              <a:ext uri="{28A0092B-C50C-407E-A947-70E740481C1C}">
                <a14:useLocalDpi xmlns:a14="http://schemas.microsoft.com/office/drawing/2010/main"/>
              </a:ext>
            </a:extLst>
          </a:blip>
          <a:srcRect l="22380" r="23830" b="5067"/>
          <a:stretch/>
        </p:blipFill>
        <p:spPr>
          <a:xfrm>
            <a:off x="2995681" y="1478372"/>
            <a:ext cx="595982" cy="1051822"/>
          </a:xfrm>
          <a:prstGeom prst="rect">
            <a:avLst/>
          </a:prstGeom>
        </p:spPr>
      </p:pic>
      <p:sp>
        <p:nvSpPr>
          <p:cNvPr id="86" name="Rectangle 85"/>
          <p:cNvSpPr/>
          <p:nvPr/>
        </p:nvSpPr>
        <p:spPr>
          <a:xfrm>
            <a:off x="0" y="6418823"/>
            <a:ext cx="9901938" cy="4459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sp>
        <p:nvSpPr>
          <p:cNvPr id="101" name="Rectangle 93"/>
          <p:cNvSpPr>
            <a:spLocks noChangeArrowheads="1"/>
          </p:cNvSpPr>
          <p:nvPr/>
        </p:nvSpPr>
        <p:spPr bwMode="auto">
          <a:xfrm>
            <a:off x="996167" y="414458"/>
            <a:ext cx="2293475"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750" dirty="0">
                <a:solidFill>
                  <a:schemeClr val="bg1"/>
                </a:solidFill>
                <a:latin typeface="HP Simplified" panose="020B0604020204020204" pitchFamily="34" charset="0"/>
                <a:cs typeface="Arial" panose="020B0604020202020204" pitchFamily="34" charset="0"/>
              </a:rPr>
              <a:t>Retail File August 2025. Page 3/4</a:t>
            </a:r>
            <a:endParaRPr lang="en-US" sz="750" dirty="0">
              <a:solidFill>
                <a:schemeClr val="bg1"/>
              </a:solidFill>
              <a:latin typeface="HP Simplified" panose="020B0604020204020204" pitchFamily="34" charset="0"/>
              <a:cs typeface="Arial" panose="020B0604020202020204" pitchFamily="34" charset="0"/>
            </a:endParaRPr>
          </a:p>
        </p:txBody>
      </p:sp>
      <p:cxnSp>
        <p:nvCxnSpPr>
          <p:cNvPr id="75" name="Straight Connector 74">
            <a:extLst>
              <a:ext uri="{FF2B5EF4-FFF2-40B4-BE49-F238E27FC236}">
                <a16:creationId xmlns:a16="http://schemas.microsoft.com/office/drawing/2014/main" id="{12EA50A1-DECF-92ED-987C-4890D19E155F}"/>
              </a:ext>
            </a:extLst>
          </p:cNvPr>
          <p:cNvCxnSpPr>
            <a:cxnSpLocks/>
          </p:cNvCxnSpPr>
          <p:nvPr/>
        </p:nvCxnSpPr>
        <p:spPr>
          <a:xfrm>
            <a:off x="3741611" y="1375989"/>
            <a:ext cx="3045078" cy="1552"/>
          </a:xfrm>
          <a:prstGeom prst="line">
            <a:avLst/>
          </a:prstGeom>
          <a:ln w="63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12EA50A1-DECF-92ED-987C-4890D19E155F}"/>
              </a:ext>
            </a:extLst>
          </p:cNvPr>
          <p:cNvCxnSpPr/>
          <p:nvPr/>
        </p:nvCxnSpPr>
        <p:spPr>
          <a:xfrm>
            <a:off x="3749138" y="3170924"/>
            <a:ext cx="3013561" cy="0"/>
          </a:xfrm>
          <a:prstGeom prst="line">
            <a:avLst/>
          </a:prstGeom>
          <a:ln w="63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3" name="Rectangle 82"/>
          <p:cNvSpPr/>
          <p:nvPr/>
        </p:nvSpPr>
        <p:spPr>
          <a:xfrm>
            <a:off x="83874" y="4817541"/>
            <a:ext cx="3084645" cy="446276"/>
          </a:xfrm>
          <a:prstGeom prst="rect">
            <a:avLst/>
          </a:prstGeom>
        </p:spPr>
        <p:txBody>
          <a:bodyPr wrap="square">
            <a:spAutoFit/>
          </a:bodyPr>
          <a:lstStyle/>
          <a:p>
            <a:pPr eaLnBrk="1" fontAlgn="t" hangingPunct="1">
              <a:spcBef>
                <a:spcPts val="0"/>
              </a:spcBef>
              <a:spcAft>
                <a:spcPts val="0"/>
              </a:spcAft>
            </a:pPr>
            <a:r>
              <a:rPr lang="en-US" sz="750" dirty="0">
                <a:solidFill>
                  <a:srgbClr val="0070C0"/>
                </a:solidFill>
                <a:latin typeface="HP Simplified" panose="020B0604020204020204" pitchFamily="34" charset="0"/>
              </a:rPr>
              <a:t>99Q50ET</a:t>
            </a:r>
            <a:r>
              <a:rPr lang="en-US" sz="750" dirty="0">
                <a:latin typeface="HP Simplified" panose="020B0604020204020204" pitchFamily="34" charset="0"/>
                <a:hlinkClick r:id="rId9"/>
              </a:rPr>
              <a:t> </a:t>
            </a:r>
            <a:r>
              <a:rPr lang="en-US" sz="750" dirty="0">
                <a:latin typeface="HP Simplified" panose="020B0604020204020204" pitchFamily="34" charset="0"/>
              </a:rPr>
              <a:t>HP PC PRODESK </a:t>
            </a:r>
            <a:r>
              <a:rPr lang="en-US" sz="750" b="1" dirty="0">
                <a:latin typeface="HP Simplified" panose="020B0604020204020204" pitchFamily="34" charset="0"/>
              </a:rPr>
              <a:t>400 G9 MT</a:t>
            </a:r>
            <a:r>
              <a:rPr lang="en-US" sz="750" dirty="0">
                <a:latin typeface="HP Simplified" panose="020B0604020204020204" pitchFamily="34" charset="0"/>
              </a:rPr>
              <a:t>, INTEL i5-14500 2.6-5.0 GHz/24MB, 14 CORES, 16GB, 512GB PCIe NVMe SSD, INTEL UHD GRAPHICS, WIN 11 PRO, 5YW </a:t>
            </a:r>
            <a:r>
              <a:rPr lang="en-US" sz="750" dirty="0">
                <a:solidFill>
                  <a:srgbClr val="FF0000"/>
                </a:solidFill>
                <a:latin typeface="HP Simplified" panose="020B0604020204020204" pitchFamily="34" charset="0"/>
              </a:rPr>
              <a:t>930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l-GR" sz="800" i="1" dirty="0">
              <a:solidFill>
                <a:srgbClr val="92D050"/>
              </a:solidFill>
              <a:ea typeface="Calibri" panose="020F0502020204030204" pitchFamily="34" charset="0"/>
            </a:endParaRPr>
          </a:p>
        </p:txBody>
      </p:sp>
      <p:sp>
        <p:nvSpPr>
          <p:cNvPr id="46" name="Rectangle 45"/>
          <p:cNvSpPr/>
          <p:nvPr/>
        </p:nvSpPr>
        <p:spPr>
          <a:xfrm>
            <a:off x="3731038" y="3235565"/>
            <a:ext cx="3068650" cy="446276"/>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The </a:t>
            </a:r>
            <a:r>
              <a:rPr lang="en-US" sz="800" b="1" dirty="0">
                <a:solidFill>
                  <a:schemeClr val="accent5"/>
                </a:solidFill>
                <a:latin typeface="HP Simplified" panose="020B0604020204020204" pitchFamily="34" charset="0"/>
              </a:rPr>
              <a:t>HP Pro Mini 400 </a:t>
            </a:r>
            <a:r>
              <a:rPr lang="en-US" sz="750" dirty="0">
                <a:solidFill>
                  <a:schemeClr val="tx1">
                    <a:lumMod val="50000"/>
                    <a:lumOff val="50000"/>
                  </a:schemeClr>
                </a:solidFill>
                <a:latin typeface="HP Simplified" panose="020B0604020204020204" pitchFamily="34" charset="0"/>
              </a:rPr>
              <a:t>provides users with the commercial-grade performance, security, and the flexible deployment capabilities needed for small, varied workspaces. </a:t>
            </a:r>
          </a:p>
        </p:txBody>
      </p:sp>
      <p:pic>
        <p:nvPicPr>
          <p:cNvPr id="47" name="Picture 46"/>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5655658" y="3611522"/>
            <a:ext cx="1048048" cy="263384"/>
          </a:xfrm>
          <a:prstGeom prst="rect">
            <a:avLst/>
          </a:prstGeom>
        </p:spPr>
      </p:pic>
      <p:cxnSp>
        <p:nvCxnSpPr>
          <p:cNvPr id="100" name="Straight Connector 99">
            <a:extLst>
              <a:ext uri="{FF2B5EF4-FFF2-40B4-BE49-F238E27FC236}">
                <a16:creationId xmlns:a16="http://schemas.microsoft.com/office/drawing/2014/main" id="{12EA50A1-DECF-92ED-987C-4890D19E155F}"/>
              </a:ext>
            </a:extLst>
          </p:cNvPr>
          <p:cNvCxnSpPr>
            <a:cxnSpLocks/>
          </p:cNvCxnSpPr>
          <p:nvPr/>
        </p:nvCxnSpPr>
        <p:spPr>
          <a:xfrm>
            <a:off x="4010" y="4036884"/>
            <a:ext cx="3701078" cy="0"/>
          </a:xfrm>
          <a:prstGeom prst="line">
            <a:avLst/>
          </a:prstGeom>
          <a:ln w="63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3732056" y="3947507"/>
            <a:ext cx="3109896" cy="446276"/>
          </a:xfrm>
          <a:prstGeom prst="rect">
            <a:avLst/>
          </a:prstGeom>
        </p:spPr>
        <p:txBody>
          <a:bodyPr wrap="square">
            <a:spAutoFit/>
          </a:bodyPr>
          <a:lstStyle/>
          <a:p>
            <a:r>
              <a:rPr lang="en-US" sz="750" dirty="0">
                <a:solidFill>
                  <a:srgbClr val="0070C0"/>
                </a:solidFill>
                <a:latin typeface="HP Simplified" panose="020B0604020204020204" pitchFamily="34" charset="0"/>
              </a:rPr>
              <a:t>9H6W6ET</a:t>
            </a:r>
            <a:r>
              <a:rPr lang="en-US" sz="800" dirty="0"/>
              <a:t> </a:t>
            </a:r>
            <a:r>
              <a:rPr lang="en-US" sz="750" dirty="0">
                <a:latin typeface="HP Simplified" panose="020B0604020204020204" pitchFamily="34" charset="0"/>
              </a:rPr>
              <a:t>HP PC PRODESK </a:t>
            </a:r>
            <a:r>
              <a:rPr lang="en-US" sz="750" b="1" dirty="0">
                <a:latin typeface="HP Simplified" panose="020B0604020204020204" pitchFamily="34" charset="0"/>
              </a:rPr>
              <a:t>400 G9 MINI</a:t>
            </a:r>
            <a:r>
              <a:rPr lang="en-US" sz="750" dirty="0">
                <a:latin typeface="HP Simplified" panose="020B0604020204020204" pitchFamily="34" charset="0"/>
              </a:rPr>
              <a:t>, INTEL i5-14500T 3.7-5.0 GHz/24MB, 14 CORES, 16GB (1x16GB), 512GB PCIe NVMe SSD, INTEL UHD GRAPHICS 770, WIN 11 PRO, 5YW </a:t>
            </a:r>
            <a:r>
              <a:rPr lang="en-US" sz="750" dirty="0">
                <a:solidFill>
                  <a:srgbClr val="FF0000"/>
                </a:solidFill>
                <a:latin typeface="HP Simplified" panose="020B0604020204020204" pitchFamily="34" charset="0"/>
              </a:rPr>
              <a:t>888 </a:t>
            </a:r>
            <a:r>
              <a:rPr lang="el-GR" sz="750" dirty="0">
                <a:solidFill>
                  <a:srgbClr val="FF0000"/>
                </a:solidFill>
                <a:latin typeface="HP Simplified" panose="020B0604020204020204" pitchFamily="34" charset="0"/>
              </a:rPr>
              <a:t>€</a:t>
            </a:r>
            <a:endParaRPr lang="el-GR" sz="800" i="1" dirty="0">
              <a:solidFill>
                <a:srgbClr val="92D050"/>
              </a:solidFill>
              <a:ea typeface="Calibri" panose="020F0502020204030204" pitchFamily="34" charset="0"/>
            </a:endParaRPr>
          </a:p>
        </p:txBody>
      </p:sp>
      <p:sp>
        <p:nvSpPr>
          <p:cNvPr id="82" name="Rectangle 81"/>
          <p:cNvSpPr/>
          <p:nvPr/>
        </p:nvSpPr>
        <p:spPr>
          <a:xfrm>
            <a:off x="58775" y="3320968"/>
            <a:ext cx="3648593" cy="330860"/>
          </a:xfrm>
          <a:prstGeom prst="rect">
            <a:avLst/>
          </a:prstGeom>
        </p:spPr>
        <p:txBody>
          <a:bodyPr wrap="square">
            <a:spAutoFit/>
          </a:bodyPr>
          <a:lstStyle/>
          <a:p>
            <a:pPr eaLnBrk="1" fontAlgn="t" hangingPunct="1">
              <a:spcBef>
                <a:spcPts val="0"/>
              </a:spcBef>
              <a:spcAft>
                <a:spcPts val="0"/>
              </a:spcAft>
            </a:pPr>
            <a:r>
              <a:rPr lang="en-US" sz="750" dirty="0">
                <a:solidFill>
                  <a:srgbClr val="0070C0"/>
                </a:solidFill>
                <a:latin typeface="HP Simplified" panose="020B0604020204020204" pitchFamily="34" charset="0"/>
              </a:rPr>
              <a:t>9H6G3ET</a:t>
            </a:r>
            <a:r>
              <a:rPr lang="en-US" sz="750" dirty="0">
                <a:latin typeface="HP Simplified" panose="020B0604020204020204" pitchFamily="34" charset="0"/>
              </a:rPr>
              <a:t> HP PC PRO </a:t>
            </a:r>
            <a:r>
              <a:rPr lang="en-US" sz="750" b="1" dirty="0">
                <a:latin typeface="HP Simplified" panose="020B0604020204020204" pitchFamily="34" charset="0"/>
              </a:rPr>
              <a:t>290 G9</a:t>
            </a:r>
            <a:r>
              <a:rPr lang="en-US" sz="750" dirty="0">
                <a:latin typeface="HP Simplified" panose="020B0604020204020204" pitchFamily="34" charset="0"/>
              </a:rPr>
              <a:t>, INTEL i7-13700 4.1-5.2GHz/30MB, 16 CORES, 16GB (1x16GB), 512GB PCIe NVMe M.2 SSD, INTEL UHD GRAPHICS 770, WIN 11 PRO, 3YW </a:t>
            </a:r>
            <a:r>
              <a:rPr lang="en-US" sz="750" dirty="0">
                <a:solidFill>
                  <a:srgbClr val="FF0000"/>
                </a:solidFill>
                <a:latin typeface="HP Simplified" panose="020B0604020204020204" pitchFamily="34" charset="0"/>
              </a:rPr>
              <a:t>915 </a:t>
            </a:r>
            <a:r>
              <a:rPr lang="el-GR" sz="750" dirty="0">
                <a:solidFill>
                  <a:srgbClr val="FF0000"/>
                </a:solidFill>
                <a:latin typeface="HP Simplified" panose="020B0604020204020204" pitchFamily="34" charset="0"/>
              </a:rPr>
              <a:t>€</a:t>
            </a:r>
            <a:r>
              <a:rPr lang="en-US" sz="800" i="1" dirty="0">
                <a:solidFill>
                  <a:srgbClr val="92D050"/>
                </a:solidFill>
                <a:ea typeface="Calibri" panose="020F0502020204030204" pitchFamily="34" charset="0"/>
              </a:rPr>
              <a:t> </a:t>
            </a:r>
            <a:endParaRPr lang="en-US" altLang="en-US" sz="800" i="1" dirty="0">
              <a:solidFill>
                <a:srgbClr val="92D050"/>
              </a:solidFill>
              <a:ea typeface="Calibri" panose="020F0502020204030204" pitchFamily="34" charset="0"/>
            </a:endParaRPr>
          </a:p>
        </p:txBody>
      </p:sp>
      <p:pic>
        <p:nvPicPr>
          <p:cNvPr id="6" name="Picture 5"/>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4146638" y="1141"/>
            <a:ext cx="2304811" cy="1360432"/>
          </a:xfrm>
          <a:prstGeom prst="rect">
            <a:avLst/>
          </a:prstGeom>
        </p:spPr>
      </p:pic>
      <p:sp>
        <p:nvSpPr>
          <p:cNvPr id="55" name="Rectangle 54"/>
          <p:cNvSpPr/>
          <p:nvPr/>
        </p:nvSpPr>
        <p:spPr>
          <a:xfrm>
            <a:off x="996167" y="576479"/>
            <a:ext cx="2283696" cy="20005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700" dirty="0">
                <a:solidFill>
                  <a:schemeClr val="bg1"/>
                </a:solidFill>
                <a:latin typeface="HP Simplified" panose="020B0604020204020204" pitchFamily="34" charset="0"/>
                <a:cs typeface="Arial" panose="020B0604020202020204" pitchFamily="34" charset="0"/>
              </a:rPr>
              <a:t>Promo prices are valid until 29/08 or Until Stock Last.</a:t>
            </a:r>
          </a:p>
        </p:txBody>
      </p:sp>
      <p:sp>
        <p:nvSpPr>
          <p:cNvPr id="3" name="Rectangle 2">
            <a:extLst>
              <a:ext uri="{FF2B5EF4-FFF2-40B4-BE49-F238E27FC236}">
                <a16:creationId xmlns:a16="http://schemas.microsoft.com/office/drawing/2014/main" id="{84247218-21E5-884B-A832-5A2BC89BD6DF}"/>
              </a:ext>
            </a:extLst>
          </p:cNvPr>
          <p:cNvSpPr/>
          <p:nvPr/>
        </p:nvSpPr>
        <p:spPr>
          <a:xfrm>
            <a:off x="3770317" y="2647124"/>
            <a:ext cx="2765245" cy="438582"/>
          </a:xfrm>
          <a:prstGeom prst="rect">
            <a:avLst/>
          </a:prstGeom>
        </p:spPr>
        <p:txBody>
          <a:bodyPr wrap="square">
            <a:spAutoFit/>
          </a:bodyPr>
          <a:lstStyle/>
          <a:p>
            <a:pPr eaLnBrk="1" fontAlgn="t" hangingPunct="1">
              <a:spcBef>
                <a:spcPts val="0"/>
              </a:spcBef>
              <a:spcAft>
                <a:spcPts val="0"/>
              </a:spcAft>
            </a:pPr>
            <a:r>
              <a:rPr lang="en-US" sz="750" dirty="0">
                <a:solidFill>
                  <a:srgbClr val="0070C0"/>
                </a:solidFill>
                <a:latin typeface="HP Simplified" panose="020B0604020204020204" pitchFamily="34" charset="0"/>
              </a:rPr>
              <a:t>9H766ET</a:t>
            </a:r>
            <a:r>
              <a:rPr lang="en-US" sz="750" dirty="0">
                <a:latin typeface="HP Simplified" panose="020B0604020204020204" pitchFamily="34" charset="0"/>
              </a:rPr>
              <a:t> HP PC PRO </a:t>
            </a:r>
            <a:r>
              <a:rPr lang="en-US" sz="750" b="1" dirty="0">
                <a:latin typeface="HP Simplified" panose="020B0604020204020204" pitchFamily="34" charset="0"/>
              </a:rPr>
              <a:t>400 G9 SFF</a:t>
            </a:r>
            <a:r>
              <a:rPr lang="en-US" sz="750" dirty="0">
                <a:latin typeface="HP Simplified" panose="020B0604020204020204" pitchFamily="34" charset="0"/>
              </a:rPr>
              <a:t>, INTEL i7-14700 VPRO 2.1-5.4GHz/33MB, 20 CORES, 16GB, 1TB PCIe NVMe M.2 SSD, INTEL UHD GRAPHICS, WIN 11 PRO, 5YW, BLACK,  </a:t>
            </a:r>
            <a:r>
              <a:rPr lang="en-US" sz="750" dirty="0">
                <a:solidFill>
                  <a:srgbClr val="FF0000"/>
                </a:solidFill>
                <a:latin typeface="HP Simplified" panose="020B0604020204020204" pitchFamily="34" charset="0"/>
              </a:rPr>
              <a:t>1.224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l-GR" sz="800" i="1" dirty="0">
              <a:solidFill>
                <a:srgbClr val="92D050"/>
              </a:solidFill>
              <a:ea typeface="Calibri" panose="020F0502020204030204" pitchFamily="34" charset="0"/>
            </a:endParaRPr>
          </a:p>
        </p:txBody>
      </p:sp>
      <p:sp>
        <p:nvSpPr>
          <p:cNvPr id="13" name="Rectangle 12">
            <a:extLst>
              <a:ext uri="{FF2B5EF4-FFF2-40B4-BE49-F238E27FC236}">
                <a16:creationId xmlns:a16="http://schemas.microsoft.com/office/drawing/2014/main" id="{70433A33-D65C-5A6A-5FD1-00B463EC261F}"/>
              </a:ext>
            </a:extLst>
          </p:cNvPr>
          <p:cNvSpPr/>
          <p:nvPr/>
        </p:nvSpPr>
        <p:spPr>
          <a:xfrm>
            <a:off x="3717701" y="1357658"/>
            <a:ext cx="3178265" cy="561692"/>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The </a:t>
            </a:r>
            <a:r>
              <a:rPr lang="en-US" sz="800" b="1" dirty="0">
                <a:solidFill>
                  <a:schemeClr val="accent5"/>
                </a:solidFill>
                <a:latin typeface="HP Simplified" panose="020B0604020204020204" pitchFamily="34" charset="0"/>
              </a:rPr>
              <a:t>HP Pro SFF 400 </a:t>
            </a:r>
            <a:r>
              <a:rPr lang="en-US" sz="750" dirty="0">
                <a:solidFill>
                  <a:schemeClr val="tx1">
                    <a:lumMod val="50000"/>
                    <a:lumOff val="50000"/>
                  </a:schemeClr>
                </a:solidFill>
                <a:latin typeface="HP Simplified" panose="020B0604020204020204" pitchFamily="34" charset="0"/>
              </a:rPr>
              <a:t>Desktop provides users in hybrid work environments with the commercial-grade configuration options and connectivity in a space-saving design. This PC is powered by the latest Intel® processor and protected with always-on security you can trust.</a:t>
            </a:r>
          </a:p>
        </p:txBody>
      </p:sp>
      <p:sp>
        <p:nvSpPr>
          <p:cNvPr id="16" name="Rectangle 15">
            <a:extLst>
              <a:ext uri="{FF2B5EF4-FFF2-40B4-BE49-F238E27FC236}">
                <a16:creationId xmlns:a16="http://schemas.microsoft.com/office/drawing/2014/main" id="{681C9114-8E00-5B0C-F4A8-28769C66C07A}"/>
              </a:ext>
            </a:extLst>
          </p:cNvPr>
          <p:cNvSpPr/>
          <p:nvPr/>
        </p:nvSpPr>
        <p:spPr>
          <a:xfrm>
            <a:off x="3761528" y="2057730"/>
            <a:ext cx="1866762" cy="553998"/>
          </a:xfrm>
          <a:prstGeom prst="rect">
            <a:avLst/>
          </a:prstGeom>
        </p:spPr>
        <p:txBody>
          <a:bodyPr wrap="square">
            <a:spAutoFit/>
          </a:bodyPr>
          <a:lstStyle/>
          <a:p>
            <a:pPr eaLnBrk="1" fontAlgn="t" hangingPunct="1">
              <a:spcBef>
                <a:spcPts val="0"/>
              </a:spcBef>
              <a:spcAft>
                <a:spcPts val="0"/>
              </a:spcAft>
            </a:pPr>
            <a:r>
              <a:rPr lang="en-US" sz="750" dirty="0">
                <a:solidFill>
                  <a:srgbClr val="0070C0"/>
                </a:solidFill>
                <a:latin typeface="HP Simplified" panose="020B0604020204020204" pitchFamily="34" charset="0"/>
              </a:rPr>
              <a:t>9H765ET</a:t>
            </a:r>
            <a:r>
              <a:rPr lang="en-US" sz="750" dirty="0">
                <a:latin typeface="HP Simplified" panose="020B0604020204020204" pitchFamily="34" charset="0"/>
              </a:rPr>
              <a:t>  HP PC PRO </a:t>
            </a:r>
            <a:r>
              <a:rPr lang="en-US" sz="750" b="1" dirty="0">
                <a:latin typeface="HP Simplified" panose="020B0604020204020204" pitchFamily="34" charset="0"/>
              </a:rPr>
              <a:t>400 G9 SFF</a:t>
            </a:r>
            <a:r>
              <a:rPr lang="en-US" sz="750" dirty="0">
                <a:latin typeface="HP Simplified" panose="020B0604020204020204" pitchFamily="34" charset="0"/>
              </a:rPr>
              <a:t>, INTEL i5-14500 3.7-5.0GHz/20MB, 14 CORES, 16GB, 512GB PCIe NVMe M.2 SSD, INTEL UHD GRAPHICS 730, WIN 11 PRO, 5YW, </a:t>
            </a:r>
            <a:r>
              <a:rPr lang="en-US" sz="750" dirty="0">
                <a:solidFill>
                  <a:srgbClr val="FF0000"/>
                </a:solidFill>
                <a:latin typeface="HP Simplified" panose="020B0604020204020204" pitchFamily="34" charset="0"/>
              </a:rPr>
              <a:t>961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l-GR" sz="800" i="1" dirty="0">
              <a:solidFill>
                <a:srgbClr val="92D050"/>
              </a:solidFill>
              <a:ea typeface="Calibri" panose="020F0502020204030204" pitchFamily="34" charset="0"/>
            </a:endParaRPr>
          </a:p>
        </p:txBody>
      </p:sp>
      <p:pic>
        <p:nvPicPr>
          <p:cNvPr id="18" name="Picture 17" descr="A black and silver computer&#10;&#10;AI-generated content may be incorrect.">
            <a:extLst>
              <a:ext uri="{FF2B5EF4-FFF2-40B4-BE49-F238E27FC236}">
                <a16:creationId xmlns:a16="http://schemas.microsoft.com/office/drawing/2014/main" id="{13D80BBE-4075-9F93-DE08-592FCD5D8685}"/>
              </a:ext>
            </a:extLst>
          </p:cNvPr>
          <p:cNvPicPr>
            <a:picLocks noChangeAspect="1"/>
          </p:cNvPicPr>
          <p:nvPr/>
        </p:nvPicPr>
        <p:blipFill>
          <a:blip r:embed="rId12" cstate="email">
            <a:extLst>
              <a:ext uri="{BEBA8EAE-BF5A-486C-A8C5-ECC9F3942E4B}">
                <a14:imgProps xmlns:a14="http://schemas.microsoft.com/office/drawing/2010/main">
                  <a14:imgLayer r:embed="rId13">
                    <a14:imgEffect>
                      <a14:backgroundRemoval t="9662" b="92271" l="6327" r="95918">
                        <a14:foregroundMark x1="7959" y1="27536" x2="6327" y2="82609"/>
                        <a14:foregroundMark x1="94286" y1="23671" x2="94741" y2="35749"/>
                        <a14:foregroundMark x1="95695" y1="77016" x2="95669" y2="77295"/>
                        <a14:foregroundMark x1="16735" y1="85024" x2="65799" y2="90851"/>
                        <a14:foregroundMark x1="85475" y1="89701" x2="90816" y2="87923"/>
                        <a14:backgroundMark x1="95918" y1="42029" x2="96939" y2="76812"/>
                        <a14:backgroundMark x1="96939" y1="76812" x2="96735" y2="55556"/>
                        <a14:backgroundMark x1="94898" y1="77295" x2="94898" y2="89855"/>
                        <a14:backgroundMark x1="95714" y1="35749" x2="95714" y2="49275"/>
                        <a14:backgroundMark x1="64490" y1="95652" x2="83878" y2="96618"/>
                      </a14:backgroundRemoval>
                    </a14:imgEffect>
                  </a14:imgLayer>
                </a14:imgProps>
              </a:ext>
              <a:ext uri="{28A0092B-C50C-407E-A947-70E740481C1C}">
                <a14:useLocalDpi xmlns:a14="http://schemas.microsoft.com/office/drawing/2010/main"/>
              </a:ext>
            </a:extLst>
          </a:blip>
          <a:stretch>
            <a:fillRect/>
          </a:stretch>
        </p:blipFill>
        <p:spPr>
          <a:xfrm>
            <a:off x="5781206" y="2056232"/>
            <a:ext cx="1070914" cy="380020"/>
          </a:xfrm>
          <a:prstGeom prst="rect">
            <a:avLst/>
          </a:prstGeom>
        </p:spPr>
      </p:pic>
      <p:sp>
        <p:nvSpPr>
          <p:cNvPr id="23" name="Rectangle 22">
            <a:extLst>
              <a:ext uri="{FF2B5EF4-FFF2-40B4-BE49-F238E27FC236}">
                <a16:creationId xmlns:a16="http://schemas.microsoft.com/office/drawing/2014/main" id="{E1BE8C05-C941-BA6D-482C-AA9DEAE066E8}"/>
              </a:ext>
            </a:extLst>
          </p:cNvPr>
          <p:cNvSpPr/>
          <p:nvPr/>
        </p:nvSpPr>
        <p:spPr>
          <a:xfrm>
            <a:off x="83874" y="5436992"/>
            <a:ext cx="2989839" cy="446276"/>
          </a:xfrm>
          <a:prstGeom prst="rect">
            <a:avLst/>
          </a:prstGeom>
        </p:spPr>
        <p:txBody>
          <a:bodyPr wrap="square">
            <a:spAutoFit/>
          </a:bodyPr>
          <a:lstStyle/>
          <a:p>
            <a:pPr eaLnBrk="1" fontAlgn="t" hangingPunct="1">
              <a:spcBef>
                <a:spcPts val="0"/>
              </a:spcBef>
              <a:spcAft>
                <a:spcPts val="0"/>
              </a:spcAft>
            </a:pPr>
            <a:r>
              <a:rPr lang="en-US" sz="750" dirty="0">
                <a:solidFill>
                  <a:srgbClr val="0070C0"/>
                </a:solidFill>
                <a:latin typeface="HP Simplified" panose="020B0604020204020204" pitchFamily="34" charset="0"/>
              </a:rPr>
              <a:t>9H763ET</a:t>
            </a:r>
            <a:r>
              <a:rPr lang="en-US" sz="750" dirty="0">
                <a:latin typeface="HP Simplified" panose="020B0604020204020204" pitchFamily="34" charset="0"/>
              </a:rPr>
              <a:t> HP PC PRODESK </a:t>
            </a:r>
            <a:r>
              <a:rPr lang="en-US" sz="750" b="1" dirty="0">
                <a:latin typeface="HP Simplified" panose="020B0604020204020204" pitchFamily="34" charset="0"/>
              </a:rPr>
              <a:t>400 G9 MT</a:t>
            </a:r>
            <a:r>
              <a:rPr lang="en-US" sz="750" dirty="0">
                <a:latin typeface="HP Simplified" panose="020B0604020204020204" pitchFamily="34" charset="0"/>
              </a:rPr>
              <a:t>, INTEL i7-14700 2.1-5.4GHz/33MB, 20 CORES, 16GB (1x16GB), 1TB PCIe NVMe SSD, INTEL UHD GRAPHICS 770, WIN 11 PRO, 5YW, BLACK </a:t>
            </a:r>
            <a:r>
              <a:rPr lang="en-US" sz="750" dirty="0">
                <a:solidFill>
                  <a:srgbClr val="FF0000"/>
                </a:solidFill>
                <a:latin typeface="HP Simplified" panose="020B0604020204020204" pitchFamily="34" charset="0"/>
              </a:rPr>
              <a:t>1.178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l-GR" sz="800" i="1" dirty="0">
              <a:solidFill>
                <a:srgbClr val="92D050"/>
              </a:solidFill>
              <a:ea typeface="Calibri" panose="020F0502020204030204" pitchFamily="34" charset="0"/>
            </a:endParaRPr>
          </a:p>
        </p:txBody>
      </p:sp>
      <p:cxnSp>
        <p:nvCxnSpPr>
          <p:cNvPr id="25" name="Straight Connector 24">
            <a:extLst>
              <a:ext uri="{FF2B5EF4-FFF2-40B4-BE49-F238E27FC236}">
                <a16:creationId xmlns:a16="http://schemas.microsoft.com/office/drawing/2014/main" id="{041060C5-0A90-3857-E90A-BE2FD049677A}"/>
              </a:ext>
            </a:extLst>
          </p:cNvPr>
          <p:cNvCxnSpPr>
            <a:cxnSpLocks/>
          </p:cNvCxnSpPr>
          <p:nvPr/>
        </p:nvCxnSpPr>
        <p:spPr>
          <a:xfrm>
            <a:off x="3694277" y="4417185"/>
            <a:ext cx="3045078" cy="1552"/>
          </a:xfrm>
          <a:prstGeom prst="line">
            <a:avLst/>
          </a:prstGeom>
          <a:ln w="63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511ED1CB-1A3D-F294-E97B-D14A93AB9BF5}"/>
              </a:ext>
            </a:extLst>
          </p:cNvPr>
          <p:cNvSpPr/>
          <p:nvPr/>
        </p:nvSpPr>
        <p:spPr>
          <a:xfrm>
            <a:off x="3690145" y="5813419"/>
            <a:ext cx="2446509" cy="553998"/>
          </a:xfrm>
          <a:prstGeom prst="rect">
            <a:avLst/>
          </a:prstGeom>
        </p:spPr>
        <p:txBody>
          <a:bodyPr wrap="square">
            <a:spAutoFit/>
          </a:bodyPr>
          <a:lstStyle/>
          <a:p>
            <a:r>
              <a:rPr lang="en-US" sz="750" dirty="0">
                <a:solidFill>
                  <a:srgbClr val="0070C0"/>
                </a:solidFill>
                <a:latin typeface="HP Simplified" panose="020B0604020204020204" pitchFamily="34" charset="0"/>
              </a:rPr>
              <a:t>628C7ET</a:t>
            </a:r>
            <a:r>
              <a:rPr lang="en-US" sz="750" dirty="0">
                <a:latin typeface="HP Simplified" panose="020B0604020204020204" pitchFamily="34" charset="0"/>
              </a:rPr>
              <a:t> HP PC </a:t>
            </a:r>
            <a:r>
              <a:rPr lang="en-US" sz="750" b="1" dirty="0">
                <a:latin typeface="HP Simplified" panose="020B0604020204020204" pitchFamily="34" charset="0"/>
              </a:rPr>
              <a:t>ELITEDESK 800 G9 </a:t>
            </a:r>
            <a:r>
              <a:rPr lang="en-US" sz="750" dirty="0">
                <a:latin typeface="HP Simplified" panose="020B0604020204020204" pitchFamily="34" charset="0"/>
              </a:rPr>
              <a:t>TWR  INTEL i7-14700 VPRO 2.1-5.4GHz/33MB, 20 CORES,  32GB (1x32GB), 1TB PCIe Gen4 NVMe TLC M.2 SSD, INTEL UHD GRAPHICS, WIN 11 PRO, 5YW, BLACK </a:t>
            </a:r>
            <a:r>
              <a:rPr lang="en-US" sz="750" dirty="0">
                <a:solidFill>
                  <a:srgbClr val="FF0000"/>
                </a:solidFill>
                <a:latin typeface="HP Simplified" panose="020B0604020204020204" pitchFamily="34" charset="0"/>
              </a:rPr>
              <a:t>1.456 </a:t>
            </a:r>
            <a:r>
              <a:rPr lang="el-GR" sz="750" dirty="0">
                <a:solidFill>
                  <a:srgbClr val="FF0000"/>
                </a:solidFill>
                <a:latin typeface="HP Simplified" panose="020B0604020204020204" pitchFamily="34" charset="0"/>
              </a:rPr>
              <a:t>€</a:t>
            </a:r>
            <a:endParaRPr lang="el-GR" sz="800" i="1" dirty="0">
              <a:solidFill>
                <a:srgbClr val="92D050"/>
              </a:solidFill>
              <a:ea typeface="Calibri" panose="020F0502020204030204" pitchFamily="34" charset="0"/>
            </a:endParaRPr>
          </a:p>
        </p:txBody>
      </p:sp>
      <p:sp>
        <p:nvSpPr>
          <p:cNvPr id="27" name="Rectangle 26">
            <a:extLst>
              <a:ext uri="{FF2B5EF4-FFF2-40B4-BE49-F238E27FC236}">
                <a16:creationId xmlns:a16="http://schemas.microsoft.com/office/drawing/2014/main" id="{99FC9D88-5A37-ED95-4680-35571323014D}"/>
              </a:ext>
            </a:extLst>
          </p:cNvPr>
          <p:cNvSpPr/>
          <p:nvPr/>
        </p:nvSpPr>
        <p:spPr>
          <a:xfrm>
            <a:off x="3730961" y="4440908"/>
            <a:ext cx="3079078" cy="677108"/>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The </a:t>
            </a:r>
            <a:r>
              <a:rPr lang="en-US" sz="800" b="1" dirty="0">
                <a:solidFill>
                  <a:schemeClr val="accent5"/>
                </a:solidFill>
                <a:latin typeface="HP Simplified" panose="020B0604020204020204" pitchFamily="34" charset="0"/>
              </a:rPr>
              <a:t>HP Elite Tower 800 </a:t>
            </a:r>
            <a:r>
              <a:rPr lang="en-US" sz="750" dirty="0">
                <a:solidFill>
                  <a:schemeClr val="tx1">
                    <a:lumMod val="50000"/>
                    <a:lumOff val="50000"/>
                  </a:schemeClr>
                </a:solidFill>
                <a:latin typeface="HP Simplified" panose="020B0604020204020204" pitchFamily="34" charset="0"/>
              </a:rPr>
              <a:t>delivers the high-performance needed for power users whose workloads include handling complex programs, rendering, and demanding graphics content. Equipped with the latest Intel® processor, speedy storage, and memory, this is the right PC for your most demanding tasks.</a:t>
            </a:r>
          </a:p>
        </p:txBody>
      </p:sp>
      <p:pic>
        <p:nvPicPr>
          <p:cNvPr id="31" name="Picture 30" descr="A black rectangular electronic device&#10;&#10;AI-generated content may be incorrect.">
            <a:extLst>
              <a:ext uri="{FF2B5EF4-FFF2-40B4-BE49-F238E27FC236}">
                <a16:creationId xmlns:a16="http://schemas.microsoft.com/office/drawing/2014/main" id="{CF5F3BBE-DE05-3067-1EE3-01012AC58A6A}"/>
              </a:ext>
            </a:extLst>
          </p:cNvPr>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6192180" y="4980827"/>
            <a:ext cx="547898" cy="1079194"/>
          </a:xfrm>
          <a:prstGeom prst="rect">
            <a:avLst/>
          </a:prstGeom>
        </p:spPr>
      </p:pic>
      <p:sp>
        <p:nvSpPr>
          <p:cNvPr id="34" name="Rectangle 33">
            <a:extLst>
              <a:ext uri="{FF2B5EF4-FFF2-40B4-BE49-F238E27FC236}">
                <a16:creationId xmlns:a16="http://schemas.microsoft.com/office/drawing/2014/main" id="{4C5C0C06-ED03-5CAF-5F6D-5FA1A5AC55D9}"/>
              </a:ext>
            </a:extLst>
          </p:cNvPr>
          <p:cNvSpPr/>
          <p:nvPr/>
        </p:nvSpPr>
        <p:spPr>
          <a:xfrm>
            <a:off x="6921869" y="4102353"/>
            <a:ext cx="1487014" cy="1015663"/>
          </a:xfrm>
          <a:prstGeom prst="rect">
            <a:avLst/>
          </a:prstGeom>
        </p:spPr>
        <p:txBody>
          <a:bodyPr wrap="square">
            <a:spAutoFit/>
          </a:bodyPr>
          <a:lstStyle/>
          <a:p>
            <a:pPr eaLnBrk="1" fontAlgn="t" hangingPunct="1">
              <a:spcBef>
                <a:spcPts val="0"/>
              </a:spcBef>
              <a:spcAft>
                <a:spcPts val="0"/>
              </a:spcAft>
            </a:pPr>
            <a:r>
              <a:rPr lang="en-US" sz="750" dirty="0">
                <a:solidFill>
                  <a:srgbClr val="0070C0"/>
                </a:solidFill>
                <a:latin typeface="HP Simplified" panose="020B0604020204020204" pitchFamily="34" charset="0"/>
              </a:rPr>
              <a:t>999X9ET</a:t>
            </a:r>
            <a:r>
              <a:rPr lang="en-US" sz="750" dirty="0">
                <a:latin typeface="HP Simplified" panose="020B0604020204020204" pitchFamily="34" charset="0"/>
              </a:rPr>
              <a:t>  HP PC ALL IN ONE </a:t>
            </a:r>
            <a:r>
              <a:rPr lang="en-US" sz="750" b="1" dirty="0">
                <a:latin typeface="HP Simplified" panose="020B0604020204020204" pitchFamily="34" charset="0"/>
              </a:rPr>
              <a:t>ELITEONE 840 G9</a:t>
            </a:r>
            <a:r>
              <a:rPr lang="en-US" sz="750" dirty="0">
                <a:latin typeface="HP Simplified" panose="020B0604020204020204" pitchFamily="34" charset="0"/>
              </a:rPr>
              <a:t>, 23.8‘’ FHD IPS, INTEL i5-14500 VPRO 3.7-7.0GHz/24MB, 14 CORES, 16GB (1x16GB), 512GB PCIe  NVMe  M.2 SSD, INTEL UHD GRAPHICS 770, 5W SPEAKERS, CAMERA, WIN 11 PRO, 3YW </a:t>
            </a:r>
            <a:r>
              <a:rPr lang="en-US" sz="750" dirty="0">
                <a:solidFill>
                  <a:srgbClr val="FF0000"/>
                </a:solidFill>
                <a:latin typeface="HP Simplified" panose="020B0604020204020204" pitchFamily="34" charset="0"/>
              </a:rPr>
              <a:t>1.395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35" name="Rectangle 34">
            <a:extLst>
              <a:ext uri="{FF2B5EF4-FFF2-40B4-BE49-F238E27FC236}">
                <a16:creationId xmlns:a16="http://schemas.microsoft.com/office/drawing/2014/main" id="{C14DB160-7A11-7B6C-2AD7-14AF7D6976EB}"/>
              </a:ext>
            </a:extLst>
          </p:cNvPr>
          <p:cNvSpPr/>
          <p:nvPr/>
        </p:nvSpPr>
        <p:spPr>
          <a:xfrm>
            <a:off x="6846883" y="3334457"/>
            <a:ext cx="2926376" cy="677108"/>
          </a:xfrm>
          <a:prstGeom prst="rect">
            <a:avLst/>
          </a:prstGeom>
        </p:spPr>
        <p:txBody>
          <a:bodyPr wrap="square">
            <a:spAutoFit/>
          </a:bodyPr>
          <a:lstStyle/>
          <a:p>
            <a:pPr algn="just"/>
            <a:r>
              <a:rPr lang="en-US" sz="750" dirty="0">
                <a:solidFill>
                  <a:schemeClr val="tx1">
                    <a:lumMod val="50000"/>
                    <a:lumOff val="50000"/>
                  </a:schemeClr>
                </a:solidFill>
                <a:latin typeface="HP Simplified" panose="020B0604020204020204" pitchFamily="34" charset="0"/>
              </a:rPr>
              <a:t>The </a:t>
            </a:r>
            <a:r>
              <a:rPr lang="en-US" sz="800" b="1" dirty="0">
                <a:solidFill>
                  <a:schemeClr val="accent5"/>
                </a:solidFill>
                <a:latin typeface="HP Simplified" panose="020B0604020204020204" pitchFamily="34" charset="0"/>
              </a:rPr>
              <a:t>HP EliteOne 840 &amp; 870 AiO </a:t>
            </a:r>
            <a:r>
              <a:rPr lang="en-US" sz="750" dirty="0">
                <a:solidFill>
                  <a:schemeClr val="tx1">
                    <a:lumMod val="50000"/>
                    <a:lumOff val="50000"/>
                  </a:schemeClr>
                </a:solidFill>
                <a:latin typeface="HP Simplified" panose="020B0604020204020204" pitchFamily="34" charset="0"/>
              </a:rPr>
              <a:t>empowers your team to be at their best with experiences that delight users and IT. Featuring a new sleek design, the latest Intel® processor, and packed with a new set of premium collaboration tools, it’s ready for all your demanding projects and virtual conferences.</a:t>
            </a:r>
          </a:p>
        </p:txBody>
      </p:sp>
      <p:sp>
        <p:nvSpPr>
          <p:cNvPr id="36" name="Rectangle 35">
            <a:extLst>
              <a:ext uri="{FF2B5EF4-FFF2-40B4-BE49-F238E27FC236}">
                <a16:creationId xmlns:a16="http://schemas.microsoft.com/office/drawing/2014/main" id="{CDCD868C-31E7-48C6-6372-51C633826A7D}"/>
              </a:ext>
            </a:extLst>
          </p:cNvPr>
          <p:cNvSpPr/>
          <p:nvPr/>
        </p:nvSpPr>
        <p:spPr>
          <a:xfrm>
            <a:off x="6912900" y="5280689"/>
            <a:ext cx="2919341" cy="553998"/>
          </a:xfrm>
          <a:prstGeom prst="rect">
            <a:avLst/>
          </a:prstGeom>
        </p:spPr>
        <p:txBody>
          <a:bodyPr wrap="square">
            <a:spAutoFit/>
          </a:bodyPr>
          <a:lstStyle/>
          <a:p>
            <a:pPr eaLnBrk="1" fontAlgn="t" hangingPunct="1">
              <a:spcBef>
                <a:spcPts val="0"/>
              </a:spcBef>
              <a:spcAft>
                <a:spcPts val="0"/>
              </a:spcAft>
            </a:pPr>
            <a:r>
              <a:rPr lang="en-US" sz="750" dirty="0">
                <a:solidFill>
                  <a:srgbClr val="0070C0"/>
                </a:solidFill>
                <a:latin typeface="HP Simplified" panose="020B0604020204020204" pitchFamily="34" charset="0"/>
              </a:rPr>
              <a:t>99A59ET</a:t>
            </a:r>
            <a:r>
              <a:rPr lang="en-US" sz="750" dirty="0">
                <a:latin typeface="HP Simplified" panose="020B0604020204020204" pitchFamily="34" charset="0"/>
              </a:rPr>
              <a:t>  HP PC ALL IN ONE </a:t>
            </a:r>
            <a:r>
              <a:rPr lang="en-US" sz="750" b="1" dirty="0">
                <a:latin typeface="HP Simplified" panose="020B0604020204020204" pitchFamily="34" charset="0"/>
              </a:rPr>
              <a:t>ELITEONE 870 G9 </a:t>
            </a:r>
            <a:r>
              <a:rPr lang="en-US" sz="750" dirty="0">
                <a:latin typeface="HP Simplified" panose="020B0604020204020204" pitchFamily="34" charset="0"/>
              </a:rPr>
              <a:t>27'' QHD IPS, INTEL i7-14700 VPRO 2.0-5.8GHz/36MB, 24 CORES, 32GB (1x32GB), 512GB PCIe GEN4 NVMe TLC M.2 SSD, INTEL UHD GRAPHICS 770, 5W SPEAKERS, CAMERA, WIN 11 PRO, 3YW </a:t>
            </a:r>
            <a:r>
              <a:rPr lang="en-US" sz="750" dirty="0">
                <a:solidFill>
                  <a:srgbClr val="FF0000"/>
                </a:solidFill>
                <a:latin typeface="HP Simplified" panose="020B0604020204020204" pitchFamily="34" charset="0"/>
              </a:rPr>
              <a:t>1.859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pic>
        <p:nvPicPr>
          <p:cNvPr id="10" name="Picture 9" descr="A computer monitor with a keyboard and mouse&#10;&#10;AI-generated content may be incorrect.">
            <a:extLst>
              <a:ext uri="{FF2B5EF4-FFF2-40B4-BE49-F238E27FC236}">
                <a16:creationId xmlns:a16="http://schemas.microsoft.com/office/drawing/2014/main" id="{5703B652-01BC-FF60-3540-DD8C35A3C17E}"/>
              </a:ext>
            </a:extLst>
          </p:cNvPr>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8496258" y="3986815"/>
            <a:ext cx="1340265" cy="1078817"/>
          </a:xfrm>
          <a:prstGeom prst="rect">
            <a:avLst/>
          </a:prstGeom>
        </p:spPr>
      </p:pic>
      <p:cxnSp>
        <p:nvCxnSpPr>
          <p:cNvPr id="28" name="Straight Connector 27">
            <a:extLst>
              <a:ext uri="{FF2B5EF4-FFF2-40B4-BE49-F238E27FC236}">
                <a16:creationId xmlns:a16="http://schemas.microsoft.com/office/drawing/2014/main" id="{925104DB-59FD-B35B-FFD7-0B19DECB795F}"/>
              </a:ext>
            </a:extLst>
          </p:cNvPr>
          <p:cNvCxnSpPr>
            <a:cxnSpLocks/>
          </p:cNvCxnSpPr>
          <p:nvPr/>
        </p:nvCxnSpPr>
        <p:spPr>
          <a:xfrm>
            <a:off x="6836087" y="3268324"/>
            <a:ext cx="3045078" cy="1552"/>
          </a:xfrm>
          <a:prstGeom prst="line">
            <a:avLst/>
          </a:prstGeom>
          <a:ln w="63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F2F9AB36-793F-AA15-D266-703B0AC571E8}"/>
              </a:ext>
            </a:extLst>
          </p:cNvPr>
          <p:cNvSpPr/>
          <p:nvPr/>
        </p:nvSpPr>
        <p:spPr>
          <a:xfrm>
            <a:off x="6764220" y="32839"/>
            <a:ext cx="3111914" cy="561692"/>
          </a:xfrm>
          <a:prstGeom prst="rect">
            <a:avLst/>
          </a:prstGeom>
        </p:spPr>
        <p:txBody>
          <a:bodyPr wrap="square">
            <a:spAutoFit/>
          </a:bodyPr>
          <a:lstStyle/>
          <a:p>
            <a:pPr algn="just"/>
            <a:r>
              <a:rPr lang="en-US" sz="750" dirty="0">
                <a:solidFill>
                  <a:schemeClr val="tx1">
                    <a:lumMod val="50000"/>
                    <a:lumOff val="50000"/>
                  </a:schemeClr>
                </a:solidFill>
                <a:latin typeface="HP Simplified" panose="020B0604020204020204" pitchFamily="34" charset="0"/>
              </a:rPr>
              <a:t>The HP </a:t>
            </a:r>
            <a:r>
              <a:rPr lang="en-US" sz="800" b="1" dirty="0" err="1">
                <a:solidFill>
                  <a:schemeClr val="accent5"/>
                </a:solidFill>
                <a:latin typeface="HP Simplified" panose="020B0604020204020204" pitchFamily="34" charset="0"/>
              </a:rPr>
              <a:t>ProOne</a:t>
            </a:r>
            <a:r>
              <a:rPr lang="en-US" sz="800" b="1" dirty="0">
                <a:solidFill>
                  <a:schemeClr val="accent5"/>
                </a:solidFill>
                <a:latin typeface="HP Simplified" panose="020B0604020204020204" pitchFamily="34" charset="0"/>
              </a:rPr>
              <a:t> 245 All-in-One </a:t>
            </a:r>
            <a:r>
              <a:rPr lang="en-US" sz="750" dirty="0">
                <a:solidFill>
                  <a:schemeClr val="tx1">
                    <a:lumMod val="50000"/>
                    <a:lumOff val="50000"/>
                  </a:schemeClr>
                </a:solidFill>
                <a:latin typeface="HP Simplified" panose="020B0604020204020204" pitchFamily="34" charset="0"/>
              </a:rPr>
              <a:t>provides power and features for productivity and business-grade performance. A great value, with the latest AMD processor, a 23.8-inch diagonal Full HD display, and video-enhancement features in a sleek, stylish design and tiltable camera.</a:t>
            </a:r>
          </a:p>
        </p:txBody>
      </p:sp>
      <p:sp>
        <p:nvSpPr>
          <p:cNvPr id="17" name="Rectangle 16">
            <a:extLst>
              <a:ext uri="{FF2B5EF4-FFF2-40B4-BE49-F238E27FC236}">
                <a16:creationId xmlns:a16="http://schemas.microsoft.com/office/drawing/2014/main" id="{FA563F83-8F4A-7B55-0FE6-3F01E04AEB60}"/>
              </a:ext>
            </a:extLst>
          </p:cNvPr>
          <p:cNvSpPr/>
          <p:nvPr/>
        </p:nvSpPr>
        <p:spPr>
          <a:xfrm>
            <a:off x="6882525" y="933214"/>
            <a:ext cx="1674466" cy="784830"/>
          </a:xfrm>
          <a:prstGeom prst="rect">
            <a:avLst/>
          </a:prstGeom>
        </p:spPr>
        <p:txBody>
          <a:bodyPr wrap="square">
            <a:spAutoFit/>
          </a:bodyPr>
          <a:lstStyle/>
          <a:p>
            <a:pPr eaLnBrk="1" fontAlgn="t" hangingPunct="1">
              <a:spcBef>
                <a:spcPts val="0"/>
              </a:spcBef>
              <a:spcAft>
                <a:spcPts val="0"/>
              </a:spcAft>
            </a:pPr>
            <a:r>
              <a:rPr lang="en-US" sz="750" dirty="0">
                <a:solidFill>
                  <a:srgbClr val="0070C0"/>
                </a:solidFill>
                <a:latin typeface="HP Simplified" panose="020B0604020204020204" pitchFamily="34" charset="0"/>
              </a:rPr>
              <a:t>A54ZWET</a:t>
            </a:r>
            <a:r>
              <a:rPr lang="en-US" sz="750" dirty="0">
                <a:latin typeface="HP Simplified" panose="020B0604020204020204" pitchFamily="34" charset="0"/>
              </a:rPr>
              <a:t> HP PC </a:t>
            </a:r>
            <a:r>
              <a:rPr lang="en-US" sz="750" b="1" dirty="0">
                <a:latin typeface="HP Simplified" panose="020B0604020204020204" pitchFamily="34" charset="0"/>
              </a:rPr>
              <a:t>ALL IN ONE PRO ONE 245 </a:t>
            </a:r>
            <a:r>
              <a:rPr lang="en-US" sz="750" dirty="0">
                <a:latin typeface="HP Simplified" panose="020B0604020204020204" pitchFamily="34" charset="0"/>
              </a:rPr>
              <a:t>G10, 23.8'' FHD IPS, AMD RYZEN 5 7520U 2.8-4.3GHz/4MB, 4 CORES, 16GB, 512GB PCIe NVMe SSD, AMD RADEON GRAPHICS, CAMERA, MIC, LAN, WIN 11 PRO, 3YW </a:t>
            </a:r>
            <a:r>
              <a:rPr lang="en-US" sz="750" dirty="0">
                <a:solidFill>
                  <a:srgbClr val="FF0000"/>
                </a:solidFill>
                <a:latin typeface="HP Simplified" panose="020B0604020204020204" pitchFamily="34" charset="0"/>
              </a:rPr>
              <a:t>852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20" name="Rectangle 19">
            <a:extLst>
              <a:ext uri="{FF2B5EF4-FFF2-40B4-BE49-F238E27FC236}">
                <a16:creationId xmlns:a16="http://schemas.microsoft.com/office/drawing/2014/main" id="{C13A54F1-AF66-C950-C7ED-6F868E470BE2}"/>
              </a:ext>
            </a:extLst>
          </p:cNvPr>
          <p:cNvSpPr/>
          <p:nvPr/>
        </p:nvSpPr>
        <p:spPr>
          <a:xfrm>
            <a:off x="6871822" y="2553966"/>
            <a:ext cx="2925320" cy="553998"/>
          </a:xfrm>
          <a:prstGeom prst="rect">
            <a:avLst/>
          </a:prstGeom>
        </p:spPr>
        <p:txBody>
          <a:bodyPr wrap="square">
            <a:spAutoFit/>
          </a:bodyPr>
          <a:lstStyle/>
          <a:p>
            <a:pPr eaLnBrk="1" fontAlgn="t" hangingPunct="1">
              <a:spcBef>
                <a:spcPts val="0"/>
              </a:spcBef>
              <a:spcAft>
                <a:spcPts val="0"/>
              </a:spcAft>
            </a:pPr>
            <a:r>
              <a:rPr lang="en-US" sz="750" dirty="0">
                <a:solidFill>
                  <a:srgbClr val="0070C0"/>
                </a:solidFill>
                <a:latin typeface="HP Simplified" panose="020B0604020204020204" pitchFamily="34" charset="0"/>
              </a:rPr>
              <a:t>A54YGET</a:t>
            </a:r>
            <a:r>
              <a:rPr lang="en-US" sz="750" dirty="0">
                <a:latin typeface="HP Simplified" panose="020B0604020204020204" pitchFamily="34" charset="0"/>
              </a:rPr>
              <a:t> HP PC </a:t>
            </a:r>
            <a:r>
              <a:rPr lang="en-US" sz="750" b="1" dirty="0">
                <a:latin typeface="HP Simplified" panose="020B0604020204020204" pitchFamily="34" charset="0"/>
              </a:rPr>
              <a:t>ALL IN ONE PRO ONE 245 </a:t>
            </a:r>
            <a:r>
              <a:rPr lang="en-US" sz="750" dirty="0">
                <a:latin typeface="HP Simplified" panose="020B0604020204020204" pitchFamily="34" charset="0"/>
              </a:rPr>
              <a:t>G10, 23.8'' FHD IPS, AMD RYZEN 7 7730U 2.0-4.5GHz/16MB, 8 CORES, 16GB, 512GB PCIe NVMe SSD, AMD RADEON GRAPHICS, CAMERA, MIC, LAN, WIN 11 PRO, 3YW </a:t>
            </a:r>
            <a:r>
              <a:rPr lang="en-US" sz="750" dirty="0">
                <a:solidFill>
                  <a:srgbClr val="FF0000"/>
                </a:solidFill>
                <a:latin typeface="HP Simplified" panose="020B0604020204020204" pitchFamily="34" charset="0"/>
              </a:rPr>
              <a:t>1.116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pic>
        <p:nvPicPr>
          <p:cNvPr id="32" name="Picture 31">
            <a:extLst>
              <a:ext uri="{FF2B5EF4-FFF2-40B4-BE49-F238E27FC236}">
                <a16:creationId xmlns:a16="http://schemas.microsoft.com/office/drawing/2014/main" id="{8BF2C957-ABA9-98A0-859D-D3051E4F7402}"/>
              </a:ext>
            </a:extLst>
          </p:cNvPr>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8602076" y="682778"/>
            <a:ext cx="1304796" cy="1085041"/>
          </a:xfrm>
          <a:prstGeom prst="rect">
            <a:avLst/>
          </a:prstGeom>
        </p:spPr>
      </p:pic>
      <p:sp>
        <p:nvSpPr>
          <p:cNvPr id="2" name="Rectangle 1">
            <a:extLst>
              <a:ext uri="{FF2B5EF4-FFF2-40B4-BE49-F238E27FC236}">
                <a16:creationId xmlns:a16="http://schemas.microsoft.com/office/drawing/2014/main" id="{C6F651C4-9859-8A3C-B358-670BA72C22C7}"/>
              </a:ext>
            </a:extLst>
          </p:cNvPr>
          <p:cNvSpPr/>
          <p:nvPr/>
        </p:nvSpPr>
        <p:spPr>
          <a:xfrm>
            <a:off x="88630" y="2844612"/>
            <a:ext cx="3609111" cy="323165"/>
          </a:xfrm>
          <a:prstGeom prst="rect">
            <a:avLst/>
          </a:prstGeom>
        </p:spPr>
        <p:txBody>
          <a:bodyPr wrap="square">
            <a:spAutoFit/>
          </a:bodyPr>
          <a:lstStyle/>
          <a:p>
            <a:r>
              <a:rPr lang="en-US" sz="750" dirty="0">
                <a:solidFill>
                  <a:srgbClr val="0070C0"/>
                </a:solidFill>
                <a:latin typeface="HP Simplified" panose="020B0604020204020204" pitchFamily="34" charset="0"/>
              </a:rPr>
              <a:t>A54W3ET</a:t>
            </a:r>
            <a:r>
              <a:rPr lang="en-US" sz="750" dirty="0">
                <a:solidFill>
                  <a:srgbClr val="000000"/>
                </a:solidFill>
                <a:latin typeface="HP Simplified" panose="020B0604020204020204" pitchFamily="34" charset="0"/>
              </a:rPr>
              <a:t> </a:t>
            </a:r>
            <a:r>
              <a:rPr lang="en-US" sz="750" dirty="0">
                <a:solidFill>
                  <a:srgbClr val="000000"/>
                </a:solidFill>
                <a:latin typeface="HP Simplified" panose="020B0604020204020204" pitchFamily="34" charset="0"/>
                <a:hlinkClick r:id="rId7"/>
              </a:rPr>
              <a:t> </a:t>
            </a:r>
            <a:r>
              <a:rPr lang="en-US" sz="750" dirty="0">
                <a:solidFill>
                  <a:srgbClr val="000000"/>
                </a:solidFill>
                <a:latin typeface="HP Simplified" panose="020B0604020204020204" pitchFamily="34" charset="0"/>
              </a:rPr>
              <a:t>HP </a:t>
            </a:r>
            <a:r>
              <a:rPr lang="en-US" sz="750" b="1" dirty="0">
                <a:solidFill>
                  <a:srgbClr val="000000"/>
                </a:solidFill>
                <a:latin typeface="HP Simplified" panose="020B0604020204020204" pitchFamily="34" charset="0"/>
              </a:rPr>
              <a:t>PC PRO 290 G9</a:t>
            </a:r>
            <a:r>
              <a:rPr lang="en-US" sz="750" dirty="0">
                <a:solidFill>
                  <a:srgbClr val="000000"/>
                </a:solidFill>
                <a:latin typeface="HP Simplified" panose="020B0604020204020204" pitchFamily="34" charset="0"/>
              </a:rPr>
              <a:t>, INTEL i7-13700 4.1-5.2GHz/30MB, 16 CORES, 16GB (1x16GB), 512GB PCIe NVMe M.2 SSD, INTEL UHD GRAPHICS 770, DOS, 3YW </a:t>
            </a:r>
            <a:r>
              <a:rPr lang="en-US" sz="750" dirty="0">
                <a:solidFill>
                  <a:srgbClr val="FF0000"/>
                </a:solidFill>
                <a:latin typeface="HP Simplified" panose="020B0604020204020204" pitchFamily="34" charset="0"/>
              </a:rPr>
              <a:t>794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22" name="Rectangle 21">
            <a:extLst>
              <a:ext uri="{FF2B5EF4-FFF2-40B4-BE49-F238E27FC236}">
                <a16:creationId xmlns:a16="http://schemas.microsoft.com/office/drawing/2014/main" id="{DC6916C9-9B13-3A45-AFEA-6F2963A3BF9E}"/>
              </a:ext>
            </a:extLst>
          </p:cNvPr>
          <p:cNvSpPr/>
          <p:nvPr/>
        </p:nvSpPr>
        <p:spPr>
          <a:xfrm>
            <a:off x="6895966" y="1959089"/>
            <a:ext cx="2925321" cy="438582"/>
          </a:xfrm>
          <a:prstGeom prst="rect">
            <a:avLst/>
          </a:prstGeom>
        </p:spPr>
        <p:txBody>
          <a:bodyPr wrap="square">
            <a:spAutoFit/>
          </a:bodyPr>
          <a:lstStyle/>
          <a:p>
            <a:pPr eaLnBrk="1" fontAlgn="t" hangingPunct="1">
              <a:spcBef>
                <a:spcPts val="0"/>
              </a:spcBef>
              <a:spcAft>
                <a:spcPts val="0"/>
              </a:spcAft>
            </a:pPr>
            <a:r>
              <a:rPr lang="en-US" sz="750" dirty="0">
                <a:solidFill>
                  <a:srgbClr val="0070C0"/>
                </a:solidFill>
                <a:latin typeface="HP Simplified" panose="020B0604020204020204" pitchFamily="34" charset="0"/>
              </a:rPr>
              <a:t>A54ZRET</a:t>
            </a:r>
            <a:r>
              <a:rPr lang="en-US" sz="750" dirty="0">
                <a:latin typeface="HP Simplified" panose="020B0604020204020204" pitchFamily="34" charset="0"/>
              </a:rPr>
              <a:t> HP PC </a:t>
            </a:r>
            <a:r>
              <a:rPr lang="en-US" sz="750" b="1" dirty="0">
                <a:latin typeface="HP Simplified" panose="020B0604020204020204" pitchFamily="34" charset="0"/>
              </a:rPr>
              <a:t>ALL IN ONE PRO ONE 240 G10</a:t>
            </a:r>
            <a:r>
              <a:rPr lang="en-US" sz="750" dirty="0">
                <a:latin typeface="HP Simplified" panose="020B0604020204020204" pitchFamily="34" charset="0"/>
              </a:rPr>
              <a:t>, 23.8'' FHD IPS, INTEL i5-1335 3.4-4.6GHz/12MB, 10 CORES, 16GB, 512GB PCIe NVMe SSD, INTEL IRIS XE GRAPHICS, CAMERA, MIC, LAN, WIN 11 PRO, 3YW </a:t>
            </a:r>
            <a:r>
              <a:rPr lang="en-US" sz="750" dirty="0">
                <a:solidFill>
                  <a:srgbClr val="FF0000"/>
                </a:solidFill>
                <a:latin typeface="HP Simplified" panose="020B0604020204020204" pitchFamily="34" charset="0"/>
              </a:rPr>
              <a:t>976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24" name="Rectangle 23">
            <a:extLst>
              <a:ext uri="{FF2B5EF4-FFF2-40B4-BE49-F238E27FC236}">
                <a16:creationId xmlns:a16="http://schemas.microsoft.com/office/drawing/2014/main" id="{B6304D2B-5033-F4D5-5530-DC1B8CEE64A0}"/>
              </a:ext>
            </a:extLst>
          </p:cNvPr>
          <p:cNvSpPr/>
          <p:nvPr/>
        </p:nvSpPr>
        <p:spPr>
          <a:xfrm>
            <a:off x="3740495" y="5206677"/>
            <a:ext cx="2446509" cy="553998"/>
          </a:xfrm>
          <a:prstGeom prst="rect">
            <a:avLst/>
          </a:prstGeom>
        </p:spPr>
        <p:txBody>
          <a:bodyPr wrap="square">
            <a:spAutoFit/>
          </a:bodyPr>
          <a:lstStyle/>
          <a:p>
            <a:r>
              <a:rPr lang="en-US" sz="750" dirty="0">
                <a:solidFill>
                  <a:srgbClr val="0070C0"/>
                </a:solidFill>
                <a:latin typeface="HP Simplified" panose="020B0604020204020204" pitchFamily="34" charset="0"/>
              </a:rPr>
              <a:t>628C6ET</a:t>
            </a:r>
            <a:r>
              <a:rPr lang="en-US" sz="750" dirty="0">
                <a:latin typeface="HP Simplified" panose="020B0604020204020204" pitchFamily="34" charset="0"/>
              </a:rPr>
              <a:t> HP PC </a:t>
            </a:r>
            <a:r>
              <a:rPr lang="en-US" sz="750" b="1" dirty="0">
                <a:latin typeface="HP Simplified" panose="020B0604020204020204" pitchFamily="34" charset="0"/>
              </a:rPr>
              <a:t>ELITEDESK 800 G9 </a:t>
            </a:r>
            <a:r>
              <a:rPr lang="en-US" sz="750" dirty="0">
                <a:latin typeface="HP Simplified" panose="020B0604020204020204" pitchFamily="34" charset="0"/>
              </a:rPr>
              <a:t>TWR, INTEL i5-14500 2.6-5.0GHz/24MB, 14 CORES,  32GB, 512GB PCIe Gen4 NVMe TLC M.2 SSD, INTEL UHD GRAPHICS, WIN 11 PRO, 5YW, BLACK </a:t>
            </a:r>
            <a:r>
              <a:rPr lang="en-US" sz="750" dirty="0">
                <a:solidFill>
                  <a:srgbClr val="FF0000"/>
                </a:solidFill>
                <a:latin typeface="HP Simplified" panose="020B0604020204020204" pitchFamily="34" charset="0"/>
              </a:rPr>
              <a:t>1.193 </a:t>
            </a:r>
            <a:r>
              <a:rPr lang="el-GR" sz="750" dirty="0">
                <a:solidFill>
                  <a:srgbClr val="FF0000"/>
                </a:solidFill>
                <a:latin typeface="HP Simplified" panose="020B0604020204020204" pitchFamily="34" charset="0"/>
              </a:rPr>
              <a:t>€</a:t>
            </a:r>
            <a:endParaRPr lang="el-GR" sz="800" i="1" dirty="0">
              <a:solidFill>
                <a:srgbClr val="92D050"/>
              </a:solidFill>
              <a:ea typeface="Calibri" panose="020F0502020204030204" pitchFamily="34" charset="0"/>
            </a:endParaRPr>
          </a:p>
        </p:txBody>
      </p:sp>
      <p:sp>
        <p:nvSpPr>
          <p:cNvPr id="7" name="Rectangle 6">
            <a:extLst>
              <a:ext uri="{FF2B5EF4-FFF2-40B4-BE49-F238E27FC236}">
                <a16:creationId xmlns:a16="http://schemas.microsoft.com/office/drawing/2014/main" id="{AEB7D901-A338-B22A-0F12-5D877A3D241D}"/>
              </a:ext>
            </a:extLst>
          </p:cNvPr>
          <p:cNvSpPr/>
          <p:nvPr/>
        </p:nvSpPr>
        <p:spPr>
          <a:xfrm>
            <a:off x="6572512" y="6437888"/>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8" name="Rectangle 7">
            <a:extLst>
              <a:ext uri="{FF2B5EF4-FFF2-40B4-BE49-F238E27FC236}">
                <a16:creationId xmlns:a16="http://schemas.microsoft.com/office/drawing/2014/main" id="{83DEDE21-F245-08A4-9DA6-0E0DCD11E770}"/>
              </a:ext>
            </a:extLst>
          </p:cNvPr>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7">
            <a:extLst>
              <a:ext uri="{FF2B5EF4-FFF2-40B4-BE49-F238E27FC236}">
                <a16:creationId xmlns:a16="http://schemas.microsoft.com/office/drawing/2014/main" id="{303046A8-B058-61D5-1685-64057C1620D3}"/>
              </a:ext>
            </a:extLst>
          </p:cNvPr>
          <p:cNvPicPr>
            <a:picLocks noChangeAspect="1"/>
          </p:cNvPicPr>
          <p:nvPr/>
        </p:nvPicPr>
        <p:blipFill>
          <a:blip r:embed="rId3"/>
          <a:stretch>
            <a:fillRect/>
          </a:stretch>
        </p:blipFill>
        <p:spPr>
          <a:xfrm>
            <a:off x="5995665" y="3754191"/>
            <a:ext cx="942024" cy="1246517"/>
          </a:xfrm>
          <a:prstGeom prst="rect">
            <a:avLst/>
          </a:prstGeom>
        </p:spPr>
      </p:pic>
      <p:sp>
        <p:nvSpPr>
          <p:cNvPr id="71" name="Rectangle 70"/>
          <p:cNvSpPr/>
          <p:nvPr/>
        </p:nvSpPr>
        <p:spPr>
          <a:xfrm>
            <a:off x="3599428" y="-648"/>
            <a:ext cx="6306571" cy="222191"/>
          </a:xfrm>
          <a:prstGeom prst="rect">
            <a:avLst/>
          </a:prstGeom>
          <a:solidFill>
            <a:srgbClr val="3733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sz="800" dirty="0">
              <a:solidFill>
                <a:schemeClr val="tx1"/>
              </a:solidFill>
              <a:latin typeface="HP Simplified" panose="020B0604020204020204" pitchFamily="34" charset="0"/>
            </a:endParaRPr>
          </a:p>
        </p:txBody>
      </p:sp>
      <p:pic>
        <p:nvPicPr>
          <p:cNvPr id="14" name="Picture 8" descr="HP Designjet T630 Printer | Colyer Repropoint - Printers | Supplies |  Support">
            <a:extLst>
              <a:ext uri="{FF2B5EF4-FFF2-40B4-BE49-F238E27FC236}">
                <a16:creationId xmlns:a16="http://schemas.microsoft.com/office/drawing/2014/main" id="{9C159E32-A046-1226-4F97-573A2FEE5322}"/>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7379387" y="368068"/>
            <a:ext cx="2004247" cy="1505582"/>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013731" y="2479617"/>
            <a:ext cx="2892974" cy="1765311"/>
          </a:xfrm>
          <a:prstGeom prst="rect">
            <a:avLst/>
          </a:prstGeom>
        </p:spPr>
      </p:pic>
      <p:pic>
        <p:nvPicPr>
          <p:cNvPr id="65" name="Picture 64" descr="A picture containing text, computer, electronics, display&#10;&#10;Description automatically generated">
            <a:extLst>
              <a:ext uri="{FF2B5EF4-FFF2-40B4-BE49-F238E27FC236}">
                <a16:creationId xmlns:a16="http://schemas.microsoft.com/office/drawing/2014/main" id="{7199C542-9791-54FE-6D91-F1627C90E7AE}"/>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016751" y="2459134"/>
            <a:ext cx="2889248" cy="1116971"/>
          </a:xfrm>
          <a:prstGeom prst="rect">
            <a:avLst/>
          </a:prstGeom>
        </p:spPr>
      </p:pic>
      <p:pic>
        <p:nvPicPr>
          <p:cNvPr id="49" name="Picture 48" descr="A person looking at a computer screen&#10;&#10;Description automatically generated with medium confidence">
            <a:extLst>
              <a:ext uri="{FF2B5EF4-FFF2-40B4-BE49-F238E27FC236}">
                <a16:creationId xmlns:a16="http://schemas.microsoft.com/office/drawing/2014/main" id="{C5E09F29-AC83-B93F-ADC0-8E9095AAEA2F}"/>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2" y="-1523"/>
            <a:ext cx="1737411" cy="1044000"/>
          </a:xfrm>
          <a:prstGeom prst="rect">
            <a:avLst/>
          </a:prstGeom>
        </p:spPr>
      </p:pic>
      <p:sp>
        <p:nvSpPr>
          <p:cNvPr id="140" name="Rectangle 139"/>
          <p:cNvSpPr/>
          <p:nvPr/>
        </p:nvSpPr>
        <p:spPr>
          <a:xfrm>
            <a:off x="1737413" y="-2722"/>
            <a:ext cx="1934312" cy="1045165"/>
          </a:xfrm>
          <a:prstGeom prst="rect">
            <a:avLst/>
          </a:prstGeom>
          <a:solidFill>
            <a:srgbClr val="3733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HP Simplified" panose="020B0604020204020204" pitchFamily="34" charset="0"/>
            </a:endParaRPr>
          </a:p>
        </p:txBody>
      </p:sp>
      <p:sp>
        <p:nvSpPr>
          <p:cNvPr id="110" name="Rectangle 109"/>
          <p:cNvSpPr/>
          <p:nvPr/>
        </p:nvSpPr>
        <p:spPr>
          <a:xfrm>
            <a:off x="1984787" y="0"/>
            <a:ext cx="1775106" cy="400110"/>
          </a:xfrm>
          <a:prstGeom prst="rect">
            <a:avLst/>
          </a:prstGeom>
          <a:noFill/>
        </p:spPr>
        <p:txBody>
          <a:bodyPr wrap="square">
            <a:spAutoFit/>
          </a:bodyPr>
          <a:lstStyle/>
          <a:p>
            <a:pPr eaLnBrk="1" fontAlgn="auto" hangingPunct="1">
              <a:spcBef>
                <a:spcPts val="0"/>
              </a:spcBef>
              <a:spcAft>
                <a:spcPts val="0"/>
              </a:spcAft>
              <a:buClr>
                <a:srgbClr val="000000"/>
              </a:buClr>
              <a:defRPr/>
            </a:pPr>
            <a:r>
              <a:rPr lang="en-US" sz="1000" b="1" spc="300" dirty="0">
                <a:solidFill>
                  <a:schemeClr val="accent2"/>
                </a:solidFill>
                <a:effectLst>
                  <a:outerShdw blurRad="38100" dist="38100" dir="2700000" algn="tl">
                    <a:srgbClr val="000000">
                      <a:alpha val="43137"/>
                    </a:srgbClr>
                  </a:outerShdw>
                </a:effectLst>
                <a:latin typeface="HP Simplified" panose="020B0604020204020204" pitchFamily="34" charset="0"/>
                <a:ea typeface="Nexa Bold" charset="0"/>
                <a:cs typeface="Nexa Bold" charset="0"/>
                <a:sym typeface="Arial"/>
              </a:rPr>
              <a:t>HP Business Workstations</a:t>
            </a:r>
            <a:r>
              <a:rPr lang="el-GR" sz="1000" b="1" spc="300" dirty="0">
                <a:solidFill>
                  <a:schemeClr val="accent2"/>
                </a:solidFill>
                <a:effectLst>
                  <a:outerShdw blurRad="38100" dist="38100" dir="2700000" algn="tl">
                    <a:srgbClr val="000000">
                      <a:alpha val="43137"/>
                    </a:srgbClr>
                  </a:outerShdw>
                </a:effectLst>
                <a:latin typeface="HP Simplified" panose="020B0604020204020204" pitchFamily="34" charset="0"/>
                <a:ea typeface="Nexa Bold" charset="0"/>
                <a:cs typeface="Nexa Bold" charset="0"/>
                <a:sym typeface="Arial"/>
              </a:rPr>
              <a:t> </a:t>
            </a:r>
            <a:r>
              <a:rPr lang="en-US" sz="1000" b="1" spc="300" dirty="0">
                <a:solidFill>
                  <a:schemeClr val="accent2"/>
                </a:solidFill>
                <a:effectLst>
                  <a:outerShdw blurRad="38100" dist="38100" dir="2700000" algn="tl">
                    <a:srgbClr val="000000">
                      <a:alpha val="43137"/>
                    </a:srgbClr>
                  </a:outerShdw>
                </a:effectLst>
                <a:latin typeface="HP Simplified" panose="020B0604020204020204" pitchFamily="34" charset="0"/>
                <a:ea typeface="Nexa Bold" charset="0"/>
                <a:cs typeface="Nexa Bold" charset="0"/>
                <a:sym typeface="Arial"/>
              </a:rPr>
              <a:t>PCs</a:t>
            </a:r>
          </a:p>
        </p:txBody>
      </p:sp>
      <p:pic>
        <p:nvPicPr>
          <p:cNvPr id="3089" name="Picture 110"/>
          <p:cNvPicPr>
            <a:picLocks noChangeAspect="1"/>
          </p:cNvPicPr>
          <p:nvPr/>
        </p:nvPicPr>
        <p:blipFill>
          <a:blip r:embed="rId8" cstate="email">
            <a:biLevel thresh="25000"/>
            <a:extLst>
              <a:ext uri="{28A0092B-C50C-407E-A947-70E740481C1C}">
                <a14:useLocalDpi xmlns:a14="http://schemas.microsoft.com/office/drawing/2010/main"/>
              </a:ext>
            </a:extLst>
          </a:blip>
          <a:srcRect/>
          <a:stretch>
            <a:fillRect/>
          </a:stretch>
        </p:blipFill>
        <p:spPr bwMode="auto">
          <a:xfrm>
            <a:off x="1778085" y="65318"/>
            <a:ext cx="257355"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7" name="Straight Connector 86">
            <a:extLst>
              <a:ext uri="{FF2B5EF4-FFF2-40B4-BE49-F238E27FC236}">
                <a16:creationId xmlns:a16="http://schemas.microsoft.com/office/drawing/2014/main" id="{4731A037-101B-6C54-CA4E-7E02FF1D1100}"/>
              </a:ext>
            </a:extLst>
          </p:cNvPr>
          <p:cNvCxnSpPr/>
          <p:nvPr/>
        </p:nvCxnSpPr>
        <p:spPr>
          <a:xfrm>
            <a:off x="3661074" y="1071612"/>
            <a:ext cx="0" cy="5184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DBFC0F2F-C245-D796-1D62-B81DD03A5D71}"/>
              </a:ext>
            </a:extLst>
          </p:cNvPr>
          <p:cNvSpPr txBox="1"/>
          <p:nvPr/>
        </p:nvSpPr>
        <p:spPr>
          <a:xfrm>
            <a:off x="3694406" y="416136"/>
            <a:ext cx="3391326" cy="569387"/>
          </a:xfrm>
          <a:prstGeom prst="rect">
            <a:avLst/>
          </a:prstGeom>
          <a:noFill/>
        </p:spPr>
        <p:txBody>
          <a:bodyPr wrap="square">
            <a:spAutoFit/>
          </a:bodyPr>
          <a:lstStyle/>
          <a:p>
            <a:pPr fontAlgn="base"/>
            <a:r>
              <a:rPr lang="en-GB" sz="750" i="0" dirty="0">
                <a:solidFill>
                  <a:schemeClr val="tx1">
                    <a:lumMod val="50000"/>
                    <a:lumOff val="50000"/>
                  </a:schemeClr>
                </a:solidFill>
                <a:effectLst/>
                <a:latin typeface="HP Simplified" panose="020B0604020204020204" pitchFamily="34" charset="0"/>
              </a:rPr>
              <a:t>Experience a whole new level of performance for your professional workflow. </a:t>
            </a:r>
            <a:r>
              <a:rPr lang="en-GB" sz="800" b="1" i="0" dirty="0">
                <a:solidFill>
                  <a:schemeClr val="accent2">
                    <a:lumMod val="75000"/>
                  </a:schemeClr>
                </a:solidFill>
                <a:effectLst/>
                <a:latin typeface="HP Simplified" panose="020B0604020204020204" pitchFamily="34" charset="0"/>
              </a:rPr>
              <a:t>The Z2 Tower </a:t>
            </a:r>
            <a:r>
              <a:rPr lang="en-GB" sz="750" i="0" dirty="0">
                <a:solidFill>
                  <a:schemeClr val="tx1">
                    <a:lumMod val="50000"/>
                    <a:lumOff val="50000"/>
                  </a:schemeClr>
                </a:solidFill>
                <a:effectLst/>
                <a:latin typeface="HP Simplified" panose="020B0604020204020204" pitchFamily="34" charset="0"/>
              </a:rPr>
              <a:t>is engineered to seamlessly run multi-threaded apps for fast rendering, simulation, and now real-time ray tracing. And when your demands change, you have impressive expandability to upgrade.</a:t>
            </a:r>
          </a:p>
        </p:txBody>
      </p:sp>
      <p:sp>
        <p:nvSpPr>
          <p:cNvPr id="5" name="Rectangle 4">
            <a:extLst>
              <a:ext uri="{FF2B5EF4-FFF2-40B4-BE49-F238E27FC236}">
                <a16:creationId xmlns:a16="http://schemas.microsoft.com/office/drawing/2014/main" id="{7040F50A-30D2-DD55-4AAA-AD032F4E497A}"/>
              </a:ext>
            </a:extLst>
          </p:cNvPr>
          <p:cNvSpPr/>
          <p:nvPr/>
        </p:nvSpPr>
        <p:spPr>
          <a:xfrm>
            <a:off x="7115034" y="5529537"/>
            <a:ext cx="2790966" cy="669414"/>
          </a:xfrm>
          <a:prstGeom prst="rect">
            <a:avLst/>
          </a:prstGeom>
          <a:ln>
            <a:noFill/>
          </a:ln>
        </p:spPr>
        <p:txBody>
          <a:bodyPr wrap="square">
            <a:spAutoFit/>
          </a:bodyPr>
          <a:lstStyle/>
          <a:p>
            <a:pPr eaLnBrk="1" fontAlgn="t" hangingPunct="1">
              <a:spcBef>
                <a:spcPts val="0"/>
              </a:spcBef>
              <a:spcAft>
                <a:spcPts val="0"/>
              </a:spcAft>
            </a:pPr>
            <a:r>
              <a:rPr lang="en-US" sz="750" dirty="0">
                <a:solidFill>
                  <a:srgbClr val="0070C0"/>
                </a:solidFill>
                <a:latin typeface="HP Simplified" panose="020B0604020204020204" pitchFamily="34" charset="0"/>
              </a:rPr>
              <a:t>8J9G2AA</a:t>
            </a:r>
            <a:r>
              <a:rPr lang="en-US" sz="750" dirty="0">
                <a:latin typeface="HP Simplified" panose="020B0604020204020204" pitchFamily="34" charset="0"/>
              </a:rPr>
              <a:t> HP MONITOR 27'', </a:t>
            </a:r>
            <a:r>
              <a:rPr lang="en-US" sz="750" b="1" dirty="0">
                <a:latin typeface="HP Simplified" panose="020B0604020204020204" pitchFamily="34" charset="0"/>
              </a:rPr>
              <a:t>S7 PRO 727PK </a:t>
            </a:r>
            <a:r>
              <a:rPr lang="en-US" sz="750" dirty="0">
                <a:latin typeface="HP Simplified" panose="020B0604020204020204" pitchFamily="34" charset="0"/>
              </a:rPr>
              <a:t>BUSINESS, F, IPS BLACK,</a:t>
            </a:r>
          </a:p>
          <a:p>
            <a:pPr eaLnBrk="1" fontAlgn="t" hangingPunct="1">
              <a:spcBef>
                <a:spcPts val="0"/>
              </a:spcBef>
              <a:spcAft>
                <a:spcPts val="0"/>
              </a:spcAft>
            </a:pPr>
            <a:r>
              <a:rPr lang="en-US" sz="750" dirty="0">
                <a:latin typeface="HP Simplified" panose="020B0604020204020204" pitchFamily="34" charset="0"/>
              </a:rPr>
              <a:t>4K UHD 3840x2160 60Hz, 16:9, 5MS, 400 NITS, HEIGHT ADJUSTABLE, PIVOT, SWIVEL, TILT, HDMI, DISPLAY PORT, THUNDERBOLT WITH USB-C 100W POWER DELIVERY, LAN, 3YW, BLACK/SILVER </a:t>
            </a:r>
            <a:r>
              <a:rPr lang="el-GR" sz="750" dirty="0">
                <a:solidFill>
                  <a:srgbClr val="FF0000"/>
                </a:solidFill>
                <a:latin typeface="HP Simplified" panose="020B0604020204020204" pitchFamily="34" charset="0"/>
              </a:rPr>
              <a:t>695</a:t>
            </a:r>
            <a:r>
              <a:rPr lang="en-US" sz="750" dirty="0">
                <a:solidFill>
                  <a:srgbClr val="FF0000"/>
                </a:solidFill>
                <a:latin typeface="HP Simplified" panose="020B0604020204020204" pitchFamily="34" charset="0"/>
              </a:rPr>
              <a:t> € </a:t>
            </a:r>
            <a:endParaRPr lang="en-US" altLang="en-US" sz="800" i="1" dirty="0">
              <a:solidFill>
                <a:srgbClr val="92D050"/>
              </a:solidFill>
              <a:ea typeface="Calibri" panose="020F0502020204030204" pitchFamily="34" charset="0"/>
            </a:endParaRPr>
          </a:p>
        </p:txBody>
      </p:sp>
      <p:cxnSp>
        <p:nvCxnSpPr>
          <p:cNvPr id="26" name="Straight Connector 25">
            <a:extLst>
              <a:ext uri="{FF2B5EF4-FFF2-40B4-BE49-F238E27FC236}">
                <a16:creationId xmlns:a16="http://schemas.microsoft.com/office/drawing/2014/main" id="{D218C92E-A09B-63C6-076D-EF0AA47C171C}"/>
              </a:ext>
            </a:extLst>
          </p:cNvPr>
          <p:cNvCxnSpPr/>
          <p:nvPr/>
        </p:nvCxnSpPr>
        <p:spPr>
          <a:xfrm>
            <a:off x="6987366" y="267298"/>
            <a:ext cx="27829" cy="612883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0" name="TextBox 69">
            <a:extLst>
              <a:ext uri="{FF2B5EF4-FFF2-40B4-BE49-F238E27FC236}">
                <a16:creationId xmlns:a16="http://schemas.microsoft.com/office/drawing/2014/main" id="{BE067414-37F7-71B6-FEDE-4515A5F9CC24}"/>
              </a:ext>
            </a:extLst>
          </p:cNvPr>
          <p:cNvSpPr txBox="1"/>
          <p:nvPr/>
        </p:nvSpPr>
        <p:spPr>
          <a:xfrm>
            <a:off x="3749420" y="1157710"/>
            <a:ext cx="2819185" cy="446276"/>
          </a:xfrm>
          <a:prstGeom prst="rect">
            <a:avLst/>
          </a:prstGeom>
          <a:noFill/>
        </p:spPr>
        <p:txBody>
          <a:bodyPr wrap="square">
            <a:spAutoFit/>
          </a:bodyPr>
          <a:lstStyle/>
          <a:p>
            <a:pPr eaLnBrk="1" fontAlgn="t" hangingPunct="1">
              <a:spcBef>
                <a:spcPts val="0"/>
              </a:spcBef>
              <a:spcAft>
                <a:spcPts val="0"/>
              </a:spcAft>
            </a:pPr>
            <a:r>
              <a:rPr lang="en-GB" sz="750" dirty="0">
                <a:solidFill>
                  <a:srgbClr val="0070C0"/>
                </a:solidFill>
                <a:latin typeface="HP Simplified" panose="020B0604020204020204" pitchFamily="34" charset="0"/>
              </a:rPr>
              <a:t>5F0P2EA</a:t>
            </a:r>
            <a:r>
              <a:rPr lang="en-GB" sz="750" dirty="0">
                <a:solidFill>
                  <a:srgbClr val="000000"/>
                </a:solidFill>
                <a:latin typeface="HP Simplified" panose="020B0604020204020204" pitchFamily="34" charset="0"/>
              </a:rPr>
              <a:t> HP </a:t>
            </a:r>
            <a:r>
              <a:rPr lang="en-GB" sz="750" b="1" dirty="0">
                <a:solidFill>
                  <a:srgbClr val="000000"/>
                </a:solidFill>
                <a:latin typeface="HP Simplified" panose="020B0604020204020204" pitchFamily="34" charset="0"/>
              </a:rPr>
              <a:t>PC</a:t>
            </a:r>
            <a:r>
              <a:rPr lang="en-GB" sz="750" dirty="0">
                <a:solidFill>
                  <a:srgbClr val="000000"/>
                </a:solidFill>
                <a:latin typeface="HP Simplified" panose="020B0604020204020204" pitchFamily="34" charset="0"/>
              </a:rPr>
              <a:t> </a:t>
            </a:r>
            <a:r>
              <a:rPr lang="en-GB" sz="750" b="1" dirty="0">
                <a:solidFill>
                  <a:srgbClr val="000000"/>
                </a:solidFill>
                <a:latin typeface="HP Simplified" panose="020B0604020204020204" pitchFamily="34" charset="0"/>
              </a:rPr>
              <a:t>WORKSTATION</a:t>
            </a:r>
            <a:r>
              <a:rPr lang="en-GB" sz="750" b="1" dirty="0">
                <a:ln w="22225">
                  <a:solidFill>
                    <a:schemeClr val="accent2"/>
                  </a:solidFill>
                  <a:prstDash val="solid"/>
                </a:ln>
                <a:solidFill>
                  <a:schemeClr val="accent2">
                    <a:lumMod val="40000"/>
                    <a:lumOff val="60000"/>
                  </a:schemeClr>
                </a:solidFill>
                <a:latin typeface="HP Simplified" panose="020B0604020204020204" pitchFamily="34" charset="0"/>
              </a:rPr>
              <a:t> </a:t>
            </a:r>
            <a:r>
              <a:rPr lang="en-GB" sz="750" b="1" dirty="0">
                <a:solidFill>
                  <a:srgbClr val="000000"/>
                </a:solidFill>
                <a:latin typeface="HP Simplified" panose="020B0604020204020204" pitchFamily="34" charset="0"/>
              </a:rPr>
              <a:t>Z2</a:t>
            </a:r>
            <a:r>
              <a:rPr lang="en-GB" sz="750" dirty="0">
                <a:solidFill>
                  <a:srgbClr val="000000"/>
                </a:solidFill>
                <a:latin typeface="HP Simplified" panose="020B0604020204020204" pitchFamily="34" charset="0"/>
              </a:rPr>
              <a:t> </a:t>
            </a:r>
            <a:r>
              <a:rPr lang="en-GB" sz="750" b="1" dirty="0">
                <a:solidFill>
                  <a:srgbClr val="000000"/>
                </a:solidFill>
                <a:latin typeface="HP Simplified" panose="020B0604020204020204" pitchFamily="34" charset="0"/>
              </a:rPr>
              <a:t>G9</a:t>
            </a:r>
            <a:r>
              <a:rPr lang="en-GB" sz="750" dirty="0">
                <a:solidFill>
                  <a:srgbClr val="000000"/>
                </a:solidFill>
                <a:latin typeface="HP Simplified" panose="020B0604020204020204" pitchFamily="34" charset="0"/>
              </a:rPr>
              <a:t>, INTEL i7-12700K 2.7-4.9GHz/25MB, 12 CORES, 16GB, 512GB PCIe NV Me SSD, NVIDIA A2000 6GB, LAN, WIN 11 PRO, 3YW</a:t>
            </a:r>
            <a:r>
              <a:rPr lang="en-GB" sz="750" dirty="0">
                <a:latin typeface="HP Simplified" panose="020B0604020204020204" pitchFamily="34" charset="0"/>
              </a:rPr>
              <a:t>, </a:t>
            </a:r>
            <a:r>
              <a:rPr lang="en-US" sz="750" dirty="0">
                <a:solidFill>
                  <a:srgbClr val="FF0000"/>
                </a:solidFill>
                <a:latin typeface="HP Simplified" panose="020B0604020204020204" pitchFamily="34" charset="0"/>
              </a:rPr>
              <a:t>2.505 </a:t>
            </a:r>
            <a:r>
              <a:rPr lang="en-GB" sz="750" b="0" i="0" u="none" strike="noStrike" kern="1200" dirty="0">
                <a:solidFill>
                  <a:srgbClr val="FF0000"/>
                </a:solidFill>
                <a:effectLst/>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pic>
        <p:nvPicPr>
          <p:cNvPr id="79" name="Picture 78"/>
          <p:cNvPicPr>
            <a:picLocks noChangeAspect="1"/>
          </p:cNvPicPr>
          <p:nvPr/>
        </p:nvPicPr>
        <p:blipFill rotWithShape="1">
          <a:blip r:embed="rId9" cstate="email">
            <a:extLst>
              <a:ext uri="{28A0092B-C50C-407E-A947-70E740481C1C}">
                <a14:useLocalDpi xmlns:a14="http://schemas.microsoft.com/office/drawing/2010/main"/>
              </a:ext>
            </a:extLst>
          </a:blip>
          <a:srcRect l="12486"/>
          <a:stretch/>
        </p:blipFill>
        <p:spPr>
          <a:xfrm>
            <a:off x="98896" y="1883764"/>
            <a:ext cx="961424" cy="1098601"/>
          </a:xfrm>
          <a:prstGeom prst="rect">
            <a:avLst/>
          </a:prstGeom>
        </p:spPr>
      </p:pic>
      <p:sp>
        <p:nvSpPr>
          <p:cNvPr id="82" name="Rectangle 10">
            <a:extLst>
              <a:ext uri="{FF2B5EF4-FFF2-40B4-BE49-F238E27FC236}">
                <a16:creationId xmlns:a16="http://schemas.microsoft.com/office/drawing/2014/main" id="{4621C2BA-FEE5-7175-B3BA-0F848F2C0491}"/>
              </a:ext>
            </a:extLst>
          </p:cNvPr>
          <p:cNvSpPr>
            <a:spLocks noChangeArrowheads="1"/>
          </p:cNvSpPr>
          <p:nvPr/>
        </p:nvSpPr>
        <p:spPr bwMode="auto">
          <a:xfrm>
            <a:off x="37281" y="1096155"/>
            <a:ext cx="3652677" cy="561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sz="800" b="1" dirty="0">
                <a:solidFill>
                  <a:schemeClr val="accent2">
                    <a:lumMod val="75000"/>
                  </a:schemeClr>
                </a:solidFill>
                <a:latin typeface="HP Simplified" panose="020B0604020204020204" pitchFamily="34" charset="0"/>
              </a:rPr>
              <a:t>HP Z1 PCS. </a:t>
            </a:r>
            <a:r>
              <a:rPr lang="en-US" sz="750" dirty="0">
                <a:solidFill>
                  <a:schemeClr val="tx1">
                    <a:lumMod val="50000"/>
                    <a:lumOff val="50000"/>
                  </a:schemeClr>
                </a:solidFill>
                <a:latin typeface="HP Simplified" panose="020B0604020204020204" pitchFamily="34" charset="0"/>
              </a:rPr>
              <a:t>Pro-grade performance is now within reach with a desktop built for designing, editing and even gaming. From 2D and 3D CAD to entry VR content creation, gain speed and efficiency across your workflows. Go beyond a commercial PC with a desktop certified for select professional software applications.</a:t>
            </a:r>
            <a:endParaRPr lang="en-GB" altLang="en-US" sz="750" dirty="0">
              <a:solidFill>
                <a:schemeClr val="tx1">
                  <a:lumMod val="50000"/>
                  <a:lumOff val="50000"/>
                </a:schemeClr>
              </a:solidFill>
              <a:latin typeface="HP Simplified" panose="020B0604020204020204" pitchFamily="34" charset="0"/>
            </a:endParaRPr>
          </a:p>
        </p:txBody>
      </p:sp>
      <p:sp>
        <p:nvSpPr>
          <p:cNvPr id="18" name="TextBox 17">
            <a:extLst>
              <a:ext uri="{FF2B5EF4-FFF2-40B4-BE49-F238E27FC236}">
                <a16:creationId xmlns:a16="http://schemas.microsoft.com/office/drawing/2014/main" id="{C80D2975-EF41-1135-327E-F46CA7C88DDC}"/>
              </a:ext>
            </a:extLst>
          </p:cNvPr>
          <p:cNvSpPr txBox="1"/>
          <p:nvPr/>
        </p:nvSpPr>
        <p:spPr>
          <a:xfrm>
            <a:off x="7752441" y="3688581"/>
            <a:ext cx="2359198" cy="461665"/>
          </a:xfrm>
          <a:prstGeom prst="rect">
            <a:avLst/>
          </a:prstGeom>
          <a:noFill/>
        </p:spPr>
        <p:txBody>
          <a:bodyPr wrap="square">
            <a:spAutoFit/>
          </a:bodyPr>
          <a:lstStyle/>
          <a:p>
            <a:pPr algn="l" latinLnBrk="0"/>
            <a:r>
              <a:rPr lang="en-GB" sz="800" b="1" i="0" dirty="0">
                <a:solidFill>
                  <a:srgbClr val="000000"/>
                </a:solidFill>
                <a:effectLst/>
                <a:latin typeface="forma-djr-micro"/>
              </a:rPr>
              <a:t>HP Wolf Security strengthens your company’s cyber-resilience. </a:t>
            </a:r>
            <a:r>
              <a:rPr lang="en-GB" sz="800" b="1" dirty="0">
                <a:solidFill>
                  <a:srgbClr val="000000"/>
                </a:solidFill>
                <a:latin typeface="forma-djr-micro"/>
              </a:rPr>
              <a:t>EliteDesk, </a:t>
            </a:r>
          </a:p>
          <a:p>
            <a:pPr algn="l" latinLnBrk="0"/>
            <a:r>
              <a:rPr lang="en-GB" sz="800" b="1" dirty="0">
                <a:solidFill>
                  <a:srgbClr val="000000"/>
                </a:solidFill>
                <a:latin typeface="forma-djr-micro"/>
              </a:rPr>
              <a:t>Z Workstation</a:t>
            </a:r>
            <a:endParaRPr lang="en-GB" sz="800" b="1" i="0" dirty="0">
              <a:solidFill>
                <a:srgbClr val="000000"/>
              </a:solidFill>
              <a:effectLst/>
              <a:latin typeface="forma-djr-micro"/>
            </a:endParaRPr>
          </a:p>
        </p:txBody>
      </p:sp>
      <p:sp>
        <p:nvSpPr>
          <p:cNvPr id="34" name="TextBox 33">
            <a:extLst>
              <a:ext uri="{FF2B5EF4-FFF2-40B4-BE49-F238E27FC236}">
                <a16:creationId xmlns:a16="http://schemas.microsoft.com/office/drawing/2014/main" id="{99955C64-7CFC-C056-6C83-F529C8F4E9F6}"/>
              </a:ext>
            </a:extLst>
          </p:cNvPr>
          <p:cNvSpPr txBox="1"/>
          <p:nvPr/>
        </p:nvSpPr>
        <p:spPr>
          <a:xfrm>
            <a:off x="7147372" y="1924292"/>
            <a:ext cx="2758628" cy="438582"/>
          </a:xfrm>
          <a:prstGeom prst="rect">
            <a:avLst/>
          </a:prstGeom>
          <a:noFill/>
        </p:spPr>
        <p:txBody>
          <a:bodyPr wrap="square" rtlCol="0">
            <a:spAutoFit/>
          </a:bodyPr>
          <a:lstStyle/>
          <a:p>
            <a:pPr fontAlgn="t"/>
            <a:r>
              <a:rPr lang="en-US" sz="750" dirty="0">
                <a:solidFill>
                  <a:srgbClr val="0070C0"/>
                </a:solidFill>
                <a:latin typeface="HP Simplified" panose="020B0604020204020204" pitchFamily="34" charset="0"/>
              </a:rPr>
              <a:t>5HB09D</a:t>
            </a:r>
            <a:r>
              <a:rPr lang="en-US" sz="750" dirty="0">
                <a:latin typeface="HP Simplified" panose="020B0604020204020204" pitchFamily="34" charset="0"/>
              </a:rPr>
              <a:t> </a:t>
            </a:r>
            <a:r>
              <a:rPr lang="en-GB" sz="750" b="1" u="none" strike="noStrike" dirty="0">
                <a:effectLst/>
                <a:latin typeface="HP Simplified" panose="020B0604020204020204" pitchFamily="34" charset="0"/>
              </a:rPr>
              <a:t>HP PLOTTER DESIGNJET T630 </a:t>
            </a:r>
            <a:r>
              <a:rPr lang="en-GB" sz="750" u="none" strike="noStrike" dirty="0">
                <a:effectLst/>
                <a:latin typeface="HP Simplified" panose="020B0604020204020204" pitchFamily="34" charset="0"/>
              </a:rPr>
              <a:t>24'' A1, </a:t>
            </a:r>
            <a:r>
              <a:rPr lang="en-GB" sz="750" dirty="0">
                <a:solidFill>
                  <a:srgbClr val="000000"/>
                </a:solidFill>
                <a:latin typeface="HP Simplified" panose="020B0604020204020204" pitchFamily="34" charset="0"/>
              </a:rPr>
              <a:t>PRINT</a:t>
            </a:r>
            <a:r>
              <a:rPr lang="en-GB" sz="750" u="none" strike="noStrike" dirty="0">
                <a:effectLst/>
                <a:latin typeface="HP Simplified" panose="020B0604020204020204" pitchFamily="34" charset="0"/>
              </a:rPr>
              <a:t>, 30 SEC/PAGE ON A1, 76 A1 PRINTS  PER HOUR, 2400 X 1200 DPI, 1GB, ROLL, STAND, CUTTER, 4 INKS, USB,  WIFI, LAN, 1YW, </a:t>
            </a:r>
            <a:r>
              <a:rPr lang="en-US" sz="750" u="none" strike="noStrike" dirty="0">
                <a:solidFill>
                  <a:srgbClr val="FF0000"/>
                </a:solidFill>
                <a:effectLst/>
                <a:latin typeface="HP Simplified" panose="020B0604020204020204" pitchFamily="34" charset="0"/>
              </a:rPr>
              <a:t>1.330</a:t>
            </a:r>
            <a:r>
              <a:rPr lang="en-US" sz="750" dirty="0">
                <a:solidFill>
                  <a:srgbClr val="FF0000"/>
                </a:solidFill>
                <a:latin typeface="HP Simplified" panose="020B0604020204020204" pitchFamily="34" charset="0"/>
              </a:rPr>
              <a:t> € </a:t>
            </a:r>
          </a:p>
        </p:txBody>
      </p:sp>
      <p:pic>
        <p:nvPicPr>
          <p:cNvPr id="9" name="Picture 8"/>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7018570" y="3609606"/>
            <a:ext cx="797716" cy="626777"/>
          </a:xfrm>
          <a:prstGeom prst="rect">
            <a:avLst/>
          </a:prstGeom>
        </p:spPr>
      </p:pic>
      <p:cxnSp>
        <p:nvCxnSpPr>
          <p:cNvPr id="66" name="Straight Connector 65"/>
          <p:cNvCxnSpPr/>
          <p:nvPr/>
        </p:nvCxnSpPr>
        <p:spPr>
          <a:xfrm>
            <a:off x="3922713" y="6462713"/>
            <a:ext cx="0" cy="36036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6316663" y="6459538"/>
            <a:ext cx="0" cy="36036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6" name="Rectangle 85"/>
          <p:cNvSpPr/>
          <p:nvPr/>
        </p:nvSpPr>
        <p:spPr>
          <a:xfrm>
            <a:off x="0" y="6418823"/>
            <a:ext cx="9901938" cy="4459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sp>
        <p:nvSpPr>
          <p:cNvPr id="77" name="Rectangle 93"/>
          <p:cNvSpPr>
            <a:spLocks noChangeArrowheads="1"/>
          </p:cNvSpPr>
          <p:nvPr/>
        </p:nvSpPr>
        <p:spPr bwMode="auto">
          <a:xfrm>
            <a:off x="1692479" y="343509"/>
            <a:ext cx="1973258"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750" dirty="0">
                <a:solidFill>
                  <a:schemeClr val="bg1"/>
                </a:solidFill>
                <a:latin typeface="HP Simplified" panose="020B0604020204020204" pitchFamily="34" charset="0"/>
                <a:cs typeface="Arial" panose="020B0604020202020204" pitchFamily="34" charset="0"/>
              </a:rPr>
              <a:t>Retail File August 2025. Page 4/4</a:t>
            </a:r>
            <a:endParaRPr lang="en-US" sz="750" dirty="0">
              <a:solidFill>
                <a:schemeClr val="bg1"/>
              </a:solidFill>
              <a:latin typeface="HP Simplified" panose="020B0604020204020204" pitchFamily="34" charset="0"/>
              <a:cs typeface="Arial" panose="020B0604020202020204" pitchFamily="34" charset="0"/>
            </a:endParaRPr>
          </a:p>
        </p:txBody>
      </p:sp>
      <p:pic>
        <p:nvPicPr>
          <p:cNvPr id="11" name="Picture 10"/>
          <p:cNvPicPr>
            <a:picLocks noChangeAspect="1"/>
          </p:cNvPicPr>
          <p:nvPr/>
        </p:nvPicPr>
        <p:blipFill rotWithShape="1">
          <a:blip r:embed="rId11" cstate="email">
            <a:extLst>
              <a:ext uri="{28A0092B-C50C-407E-A947-70E740481C1C}">
                <a14:useLocalDpi xmlns:a14="http://schemas.microsoft.com/office/drawing/2010/main"/>
              </a:ext>
            </a:extLst>
          </a:blip>
          <a:srcRect t="7802" b="42561"/>
          <a:stretch/>
        </p:blipFill>
        <p:spPr>
          <a:xfrm>
            <a:off x="132824" y="5298772"/>
            <a:ext cx="3352200" cy="1073728"/>
          </a:xfrm>
          <a:prstGeom prst="rect">
            <a:avLst/>
          </a:prstGeom>
        </p:spPr>
      </p:pic>
      <p:sp>
        <p:nvSpPr>
          <p:cNvPr id="16" name="Rectangle 15"/>
          <p:cNvSpPr/>
          <p:nvPr/>
        </p:nvSpPr>
        <p:spPr>
          <a:xfrm>
            <a:off x="629804" y="4582152"/>
            <a:ext cx="3121359" cy="553998"/>
          </a:xfrm>
          <a:prstGeom prst="rect">
            <a:avLst/>
          </a:prstGeom>
        </p:spPr>
        <p:txBody>
          <a:bodyPr wrap="square">
            <a:spAutoFit/>
          </a:bodyPr>
          <a:lstStyle/>
          <a:p>
            <a:r>
              <a:rPr lang="en-US" sz="750" dirty="0">
                <a:solidFill>
                  <a:srgbClr val="0070C0"/>
                </a:solidFill>
                <a:latin typeface="HP Simplified" panose="020B0604020204020204" pitchFamily="34" charset="0"/>
              </a:rPr>
              <a:t>3NZ70AA</a:t>
            </a:r>
            <a:r>
              <a:rPr lang="en-US" sz="750" dirty="0">
                <a:solidFill>
                  <a:srgbClr val="000000"/>
                </a:solidFill>
                <a:latin typeface="HP Simplified" panose="020B0604020204020204" pitchFamily="34" charset="0"/>
              </a:rPr>
              <a:t> HP </a:t>
            </a:r>
            <a:r>
              <a:rPr lang="en-US" sz="750" b="1" dirty="0">
                <a:solidFill>
                  <a:srgbClr val="000000"/>
                </a:solidFill>
                <a:latin typeface="HP Simplified" panose="020B0604020204020204" pitchFamily="34" charset="0"/>
              </a:rPr>
              <a:t>MOUSE 700 SPECTRE RECHARGEABLE</a:t>
            </a:r>
            <a:r>
              <a:rPr lang="en-US" sz="750" dirty="0">
                <a:solidFill>
                  <a:srgbClr val="000000"/>
                </a:solidFill>
                <a:latin typeface="HP Simplified" panose="020B0604020204020204" pitchFamily="34" charset="0"/>
              </a:rPr>
              <a:t>, BLUETOOTH WIRELLESS, PAIR WITH 4 DEVISES, WITH 1.200 DPI, THE LASER SENSOR PROVIDES SUPERB ACCURACY AND PRECISION — ON ALMOST EVERY SURFACE, DARK ASH SILVER </a:t>
            </a:r>
            <a:r>
              <a:rPr lang="en-US" sz="750" dirty="0">
                <a:solidFill>
                  <a:srgbClr val="FF0000"/>
                </a:solidFill>
                <a:latin typeface="HP Simplified" panose="020B0604020204020204" pitchFamily="34" charset="0"/>
              </a:rPr>
              <a:t>52 </a:t>
            </a:r>
            <a:r>
              <a:rPr lang="en-GB" sz="750" dirty="0">
                <a:solidFill>
                  <a:srgbClr val="FF0000"/>
                </a:solidFill>
                <a:latin typeface="HP Simplified" panose="020B0604020204020204" pitchFamily="34" charset="0"/>
              </a:rPr>
              <a:t>€</a:t>
            </a:r>
            <a:endParaRPr lang="en-US" sz="750" dirty="0">
              <a:solidFill>
                <a:srgbClr val="000000"/>
              </a:solidFill>
              <a:latin typeface="HP Simplified" panose="020B0604020204020204" pitchFamily="34" charset="0"/>
            </a:endParaRPr>
          </a:p>
        </p:txBody>
      </p:sp>
      <p:pic>
        <p:nvPicPr>
          <p:cNvPr id="19" name="Picture 18"/>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55112" y="4627578"/>
            <a:ext cx="510670" cy="425747"/>
          </a:xfrm>
          <a:prstGeom prst="rect">
            <a:avLst/>
          </a:prstGeom>
        </p:spPr>
      </p:pic>
      <p:pic>
        <p:nvPicPr>
          <p:cNvPr id="60" name="Picture 59"/>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6394995" y="866175"/>
            <a:ext cx="626392" cy="1132567"/>
          </a:xfrm>
          <a:prstGeom prst="rect">
            <a:avLst/>
          </a:prstGeom>
        </p:spPr>
      </p:pic>
      <p:cxnSp>
        <p:nvCxnSpPr>
          <p:cNvPr id="80" name="Straight Connector 79">
            <a:extLst>
              <a:ext uri="{FF2B5EF4-FFF2-40B4-BE49-F238E27FC236}">
                <a16:creationId xmlns:a16="http://schemas.microsoft.com/office/drawing/2014/main" id="{222EE1CB-B22E-2BDF-919C-7DDE97439BAA}"/>
              </a:ext>
            </a:extLst>
          </p:cNvPr>
          <p:cNvCxnSpPr>
            <a:cxnSpLocks/>
          </p:cNvCxnSpPr>
          <p:nvPr/>
        </p:nvCxnSpPr>
        <p:spPr>
          <a:xfrm>
            <a:off x="27297" y="3091828"/>
            <a:ext cx="3630402" cy="3169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4" name="Rectangle 169"/>
          <p:cNvSpPr>
            <a:spLocks noChangeArrowheads="1"/>
          </p:cNvSpPr>
          <p:nvPr/>
        </p:nvSpPr>
        <p:spPr bwMode="auto">
          <a:xfrm>
            <a:off x="619378" y="3856294"/>
            <a:ext cx="314051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sz="700" dirty="0">
                <a:solidFill>
                  <a:srgbClr val="0070C0"/>
                </a:solidFill>
                <a:latin typeface="HP Simplified" panose="020B0604020204020204" pitchFamily="34" charset="0"/>
              </a:rPr>
              <a:t>4M0X6AA</a:t>
            </a:r>
            <a:r>
              <a:rPr lang="en-US" sz="800" dirty="0">
                <a:latin typeface="HP Simplified" panose="020B0604020204020204" pitchFamily="34" charset="0"/>
              </a:rPr>
              <a:t> </a:t>
            </a:r>
            <a:r>
              <a:rPr lang="en-US" altLang="en-US" sz="700" dirty="0">
                <a:latin typeface="HP Simplified" panose="020B0604020204020204" pitchFamily="34" charset="0"/>
              </a:rPr>
              <a:t>HP </a:t>
            </a:r>
            <a:r>
              <a:rPr lang="en-US" altLang="en-US" sz="700" b="1" dirty="0">
                <a:latin typeface="HP Simplified" panose="020B0604020204020204" pitchFamily="34" charset="0"/>
              </a:rPr>
              <a:t>MOUSE 410 SLIM</a:t>
            </a:r>
            <a:r>
              <a:rPr lang="en-US" altLang="en-US" sz="700" dirty="0">
                <a:latin typeface="HP Simplified" panose="020B0604020204020204" pitchFamily="34" charset="0"/>
              </a:rPr>
              <a:t>, UP TO 1200DPI, MULTI SURFACE TRACKING, SLIM AND SLEEK, STRONG AND EFFICIENT CONNECTION WITHOUT INTERFERENCE OR LAG, WORKS WITH EITHER HAND, BLUETOOTH, WHITE </a:t>
            </a:r>
            <a:r>
              <a:rPr lang="en-GB" altLang="en-US" sz="700" dirty="0">
                <a:solidFill>
                  <a:srgbClr val="FF0000"/>
                </a:solidFill>
                <a:latin typeface="HP Simplified" panose="020B0604020204020204" pitchFamily="34" charset="0"/>
              </a:rPr>
              <a:t>24 € </a:t>
            </a:r>
            <a:endParaRPr lang="en-US" altLang="en-US" sz="700" dirty="0">
              <a:solidFill>
                <a:srgbClr val="FF0000"/>
              </a:solidFill>
              <a:latin typeface="HP Simplified" panose="020B0604020204020204" pitchFamily="34" charset="0"/>
            </a:endParaRPr>
          </a:p>
        </p:txBody>
      </p:sp>
      <p:sp>
        <p:nvSpPr>
          <p:cNvPr id="59" name="Rectangle 58"/>
          <p:cNvSpPr/>
          <p:nvPr/>
        </p:nvSpPr>
        <p:spPr>
          <a:xfrm>
            <a:off x="1694038" y="483525"/>
            <a:ext cx="1811020" cy="30777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700" dirty="0">
                <a:solidFill>
                  <a:schemeClr val="bg1"/>
                </a:solidFill>
                <a:latin typeface="HP Simplified" panose="020B0604020204020204" pitchFamily="34" charset="0"/>
                <a:cs typeface="Arial" panose="020B0604020202020204" pitchFamily="34" charset="0"/>
              </a:rPr>
              <a:t>Promo prices are valid until 29/08 or Until Stock Last.</a:t>
            </a:r>
          </a:p>
        </p:txBody>
      </p:sp>
      <p:pic>
        <p:nvPicPr>
          <p:cNvPr id="7" name="Picture 6" descr="A computer monitor with a colorful design&#10;&#10;AI-generated content may be incorrect.">
            <a:extLst>
              <a:ext uri="{FF2B5EF4-FFF2-40B4-BE49-F238E27FC236}">
                <a16:creationId xmlns:a16="http://schemas.microsoft.com/office/drawing/2014/main" id="{7CD5EA5D-8AD0-4148-3725-BA1E6580FF3F}"/>
              </a:ext>
            </a:extLst>
          </p:cNvPr>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7643291" y="4310708"/>
            <a:ext cx="1629201" cy="1114373"/>
          </a:xfrm>
          <a:prstGeom prst="rect">
            <a:avLst/>
          </a:prstGeom>
        </p:spPr>
      </p:pic>
      <p:sp>
        <p:nvSpPr>
          <p:cNvPr id="13" name="TextBox 12">
            <a:extLst>
              <a:ext uri="{FF2B5EF4-FFF2-40B4-BE49-F238E27FC236}">
                <a16:creationId xmlns:a16="http://schemas.microsoft.com/office/drawing/2014/main" id="{4FFFF28F-DB2F-BAD5-22A4-015476A7991E}"/>
              </a:ext>
            </a:extLst>
          </p:cNvPr>
          <p:cNvSpPr txBox="1"/>
          <p:nvPr/>
        </p:nvSpPr>
        <p:spPr>
          <a:xfrm>
            <a:off x="1119631" y="2411199"/>
            <a:ext cx="2503320" cy="553998"/>
          </a:xfrm>
          <a:prstGeom prst="rect">
            <a:avLst/>
          </a:prstGeom>
          <a:noFill/>
        </p:spPr>
        <p:txBody>
          <a:bodyPr wrap="square">
            <a:spAutoFit/>
          </a:bodyPr>
          <a:lstStyle/>
          <a:p>
            <a:pPr eaLnBrk="1" fontAlgn="t" hangingPunct="1">
              <a:spcBef>
                <a:spcPts val="0"/>
              </a:spcBef>
              <a:spcAft>
                <a:spcPts val="0"/>
              </a:spcAft>
            </a:pPr>
            <a:r>
              <a:rPr lang="en-GB" sz="750" dirty="0">
                <a:solidFill>
                  <a:srgbClr val="0070C0"/>
                </a:solidFill>
                <a:latin typeface="HP Simplified" panose="020B0604020204020204" pitchFamily="34" charset="0"/>
              </a:rPr>
              <a:t>996X6ET</a:t>
            </a:r>
            <a:r>
              <a:rPr lang="en-GB" sz="750" dirty="0">
                <a:solidFill>
                  <a:srgbClr val="000000"/>
                </a:solidFill>
                <a:latin typeface="HP Simplified" panose="020B0604020204020204" pitchFamily="34" charset="0"/>
              </a:rPr>
              <a:t> </a:t>
            </a:r>
            <a:r>
              <a:rPr lang="en-US" sz="750" dirty="0">
                <a:solidFill>
                  <a:srgbClr val="000000"/>
                </a:solidFill>
                <a:latin typeface="HP Simplified" panose="020B0604020204020204" pitchFamily="34" charset="0"/>
              </a:rPr>
              <a:t>HP PC </a:t>
            </a:r>
            <a:r>
              <a:rPr lang="en-US" sz="750" b="1" dirty="0">
                <a:solidFill>
                  <a:srgbClr val="000000"/>
                </a:solidFill>
                <a:latin typeface="HP Simplified" panose="020B0604020204020204" pitchFamily="34" charset="0"/>
              </a:rPr>
              <a:t>WORKSTATION Z1 G9 </a:t>
            </a:r>
            <a:r>
              <a:rPr lang="en-US" sz="750" dirty="0">
                <a:solidFill>
                  <a:srgbClr val="000000"/>
                </a:solidFill>
                <a:latin typeface="HP Simplified" panose="020B0604020204020204" pitchFamily="34" charset="0"/>
              </a:rPr>
              <a:t>550W, INTEL i9-14900 4.3-5.8GHz/36MB, 24 CORES, 32GB (2x16GB), 1TB PCIe NVMe SSD, NVIDIA GEFORCE RTX 4060 8GB, WIN 11 PRO HIGH END, 3YW , </a:t>
            </a:r>
            <a:r>
              <a:rPr lang="en-US" sz="750" dirty="0">
                <a:solidFill>
                  <a:srgbClr val="FF0000"/>
                </a:solidFill>
                <a:latin typeface="HP Simplified" panose="020B0604020204020204" pitchFamily="34" charset="0"/>
              </a:rPr>
              <a:t>2.480 </a:t>
            </a:r>
            <a:r>
              <a:rPr lang="en-GB" sz="750" b="0" i="0" u="none" strike="noStrike" kern="1200" dirty="0">
                <a:solidFill>
                  <a:srgbClr val="FF0000"/>
                </a:solidFill>
                <a:effectLst/>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22" name="Rectangle 169">
            <a:extLst>
              <a:ext uri="{FF2B5EF4-FFF2-40B4-BE49-F238E27FC236}">
                <a16:creationId xmlns:a16="http://schemas.microsoft.com/office/drawing/2014/main" id="{74AF4DEB-4517-BA67-1637-7C2B151DCB3F}"/>
              </a:ext>
            </a:extLst>
          </p:cNvPr>
          <p:cNvSpPr>
            <a:spLocks noChangeArrowheads="1"/>
          </p:cNvSpPr>
          <p:nvPr/>
        </p:nvSpPr>
        <p:spPr bwMode="auto">
          <a:xfrm>
            <a:off x="626807" y="3123132"/>
            <a:ext cx="3060749" cy="538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sz="700" dirty="0">
                <a:solidFill>
                  <a:srgbClr val="0070C0"/>
                </a:solidFill>
                <a:latin typeface="HP Simplified" panose="020B0604020204020204" pitchFamily="34" charset="0"/>
              </a:rPr>
              <a:t>758A9AA</a:t>
            </a:r>
            <a:r>
              <a:rPr lang="en-US" sz="700" dirty="0">
                <a:latin typeface="HP Simplified" panose="020B0604020204020204" pitchFamily="34" charset="0"/>
              </a:rPr>
              <a:t> </a:t>
            </a:r>
            <a:r>
              <a:rPr lang="en-US" sz="800" dirty="0">
                <a:latin typeface="HP Simplified" panose="020B0604020204020204" pitchFamily="34" charset="0"/>
              </a:rPr>
              <a:t> </a:t>
            </a:r>
            <a:r>
              <a:rPr lang="en-US" altLang="en-US" sz="700" dirty="0">
                <a:latin typeface="HP Simplified" panose="020B0604020204020204" pitchFamily="34" charset="0"/>
              </a:rPr>
              <a:t>HP </a:t>
            </a:r>
            <a:r>
              <a:rPr lang="en-US" altLang="en-US" sz="700" b="1" dirty="0">
                <a:latin typeface="HP Simplified" panose="020B0604020204020204" pitchFamily="34" charset="0"/>
              </a:rPr>
              <a:t>MOUSE Z3700 WIRELESS</a:t>
            </a:r>
            <a:r>
              <a:rPr lang="en-US" altLang="en-US" sz="700" dirty="0">
                <a:latin typeface="HP Simplified" panose="020B0604020204020204" pitchFamily="34" charset="0"/>
              </a:rPr>
              <a:t>, DUAL MODE, 3 BUTTONS,  16-MONTHS BATTERY LIFE, GREAT FOR EITHER HAND, THE SLEEK DESIGN COMPLEMENTS YOUR FAVORITE DEVICES, AND FITS COMFORTABLY ANYWHERE, 1YW,  SILVER </a:t>
            </a:r>
            <a:r>
              <a:rPr lang="en-GB" altLang="en-US" sz="700" dirty="0">
                <a:solidFill>
                  <a:srgbClr val="FF0000"/>
                </a:solidFill>
                <a:latin typeface="HP Simplified" panose="020B0604020204020204" pitchFamily="34" charset="0"/>
              </a:rPr>
              <a:t>16 € </a:t>
            </a:r>
            <a:endParaRPr lang="en-US" altLang="en-US" sz="700" dirty="0">
              <a:solidFill>
                <a:srgbClr val="FF0000"/>
              </a:solidFill>
              <a:latin typeface="HP Simplified" panose="020B0604020204020204" pitchFamily="34" charset="0"/>
            </a:endParaRPr>
          </a:p>
        </p:txBody>
      </p:sp>
      <p:pic>
        <p:nvPicPr>
          <p:cNvPr id="27" name="Picture 26">
            <a:extLst>
              <a:ext uri="{FF2B5EF4-FFF2-40B4-BE49-F238E27FC236}">
                <a16:creationId xmlns:a16="http://schemas.microsoft.com/office/drawing/2014/main" id="{0B896957-DEB3-EE24-5E98-2EDFF71E84F9}"/>
              </a:ext>
            </a:extLst>
          </p:cNvPr>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124663" y="3839873"/>
            <a:ext cx="307860" cy="491749"/>
          </a:xfrm>
          <a:prstGeom prst="rect">
            <a:avLst/>
          </a:prstGeom>
        </p:spPr>
      </p:pic>
      <p:pic>
        <p:nvPicPr>
          <p:cNvPr id="29" name="Picture 28">
            <a:extLst>
              <a:ext uri="{FF2B5EF4-FFF2-40B4-BE49-F238E27FC236}">
                <a16:creationId xmlns:a16="http://schemas.microsoft.com/office/drawing/2014/main" id="{649F88C8-A21D-9658-730D-56D21E55AFDA}"/>
              </a:ext>
            </a:extLst>
          </p:cNvPr>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87052" y="3164566"/>
            <a:ext cx="510668" cy="384503"/>
          </a:xfrm>
          <a:prstGeom prst="rect">
            <a:avLst/>
          </a:prstGeom>
        </p:spPr>
      </p:pic>
      <p:sp>
        <p:nvSpPr>
          <p:cNvPr id="6" name="TextBox 5">
            <a:extLst>
              <a:ext uri="{FF2B5EF4-FFF2-40B4-BE49-F238E27FC236}">
                <a16:creationId xmlns:a16="http://schemas.microsoft.com/office/drawing/2014/main" id="{48ED1040-C59F-581F-C576-51EE1C991DFE}"/>
              </a:ext>
            </a:extLst>
          </p:cNvPr>
          <p:cNvSpPr txBox="1"/>
          <p:nvPr/>
        </p:nvSpPr>
        <p:spPr>
          <a:xfrm>
            <a:off x="1119631" y="1805348"/>
            <a:ext cx="2503320" cy="553998"/>
          </a:xfrm>
          <a:prstGeom prst="rect">
            <a:avLst/>
          </a:prstGeom>
          <a:noFill/>
        </p:spPr>
        <p:txBody>
          <a:bodyPr wrap="square">
            <a:spAutoFit/>
          </a:bodyPr>
          <a:lstStyle/>
          <a:p>
            <a:pPr eaLnBrk="1" fontAlgn="t" hangingPunct="1">
              <a:spcBef>
                <a:spcPts val="0"/>
              </a:spcBef>
              <a:spcAft>
                <a:spcPts val="0"/>
              </a:spcAft>
            </a:pPr>
            <a:r>
              <a:rPr lang="en-GB" sz="750" dirty="0">
                <a:solidFill>
                  <a:srgbClr val="0070C0"/>
                </a:solidFill>
                <a:latin typeface="HP Simplified" panose="020B0604020204020204" pitchFamily="34" charset="0"/>
              </a:rPr>
              <a:t>996X5ET</a:t>
            </a:r>
            <a:r>
              <a:rPr lang="en-GB" sz="750"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HP PC WORKSTATION Z1 G9 550W</a:t>
            </a:r>
            <a:r>
              <a:rPr lang="en-US" sz="750" dirty="0">
                <a:solidFill>
                  <a:srgbClr val="000000"/>
                </a:solidFill>
                <a:latin typeface="HP Simplified" panose="020B0604020204020204" pitchFamily="34" charset="0"/>
              </a:rPr>
              <a:t>, INTEL i7-14700 VPRO 2.1-5.4GHz/33MB, 20 CORES, 32GB (2x16GB), 1TB PCIe NVMe SSD, NVIDIA GEFORCE RTX 4060 8GB, WIN 11 PRO, 3YW WOLF SECURITY, </a:t>
            </a:r>
            <a:r>
              <a:rPr lang="en-US" sz="750" dirty="0">
                <a:solidFill>
                  <a:srgbClr val="FF0000"/>
                </a:solidFill>
                <a:latin typeface="HP Simplified" panose="020B0604020204020204" pitchFamily="34" charset="0"/>
              </a:rPr>
              <a:t>2.030 </a:t>
            </a:r>
            <a:r>
              <a:rPr lang="en-GB" sz="750" b="0" i="0" u="none" strike="noStrike" kern="1200" dirty="0">
                <a:solidFill>
                  <a:srgbClr val="FF0000"/>
                </a:solidFill>
                <a:effectLst/>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8" name="TextBox 7">
            <a:extLst>
              <a:ext uri="{FF2B5EF4-FFF2-40B4-BE49-F238E27FC236}">
                <a16:creationId xmlns:a16="http://schemas.microsoft.com/office/drawing/2014/main" id="{8AC4C0EB-DF8C-437E-EF67-8CD21BEAB903}"/>
              </a:ext>
            </a:extLst>
          </p:cNvPr>
          <p:cNvSpPr txBox="1"/>
          <p:nvPr/>
        </p:nvSpPr>
        <p:spPr>
          <a:xfrm>
            <a:off x="3649853" y="4178691"/>
            <a:ext cx="2445311" cy="553998"/>
          </a:xfrm>
          <a:prstGeom prst="rect">
            <a:avLst/>
          </a:prstGeom>
          <a:noFill/>
        </p:spPr>
        <p:txBody>
          <a:bodyPr wrap="square">
            <a:spAutoFit/>
          </a:bodyPr>
          <a:lstStyle/>
          <a:p>
            <a:pPr eaLnBrk="1" fontAlgn="t" hangingPunct="1">
              <a:spcBef>
                <a:spcPts val="0"/>
              </a:spcBef>
              <a:spcAft>
                <a:spcPts val="0"/>
              </a:spcAft>
            </a:pPr>
            <a:r>
              <a:rPr lang="en-GB" sz="750" dirty="0">
                <a:solidFill>
                  <a:srgbClr val="0070C0"/>
                </a:solidFill>
                <a:latin typeface="HP Simplified" panose="020B0604020204020204" pitchFamily="34" charset="0"/>
              </a:rPr>
              <a:t>A40NLET</a:t>
            </a:r>
            <a:r>
              <a:rPr lang="en-GB" sz="750" dirty="0">
                <a:solidFill>
                  <a:srgbClr val="000000"/>
                </a:solidFill>
                <a:latin typeface="HP Simplified" panose="020B0604020204020204" pitchFamily="34" charset="0"/>
              </a:rPr>
              <a:t> HP PC </a:t>
            </a:r>
            <a:r>
              <a:rPr lang="en-GB" sz="750" b="1" dirty="0">
                <a:solidFill>
                  <a:srgbClr val="000000"/>
                </a:solidFill>
                <a:latin typeface="HP Simplified" panose="020B0604020204020204" pitchFamily="34" charset="0"/>
              </a:rPr>
              <a:t>WORKSTATION Z2 G1i </a:t>
            </a:r>
            <a:r>
              <a:rPr lang="en-GB" sz="750" dirty="0">
                <a:solidFill>
                  <a:srgbClr val="000000"/>
                </a:solidFill>
                <a:latin typeface="HP Simplified" panose="020B0604020204020204" pitchFamily="34" charset="0"/>
              </a:rPr>
              <a:t>TWR 700W, INTEL ULTRA 7-265 VRPO 2.4-5.3GHZ/30MB, 13 NPU TOPS, 20 CORES, 32GB (1x32GB), 1TB PCIe M.2 SSD, NVIDIA RTX A400 4GB, WIN 11 PRO, 3YW</a:t>
            </a:r>
            <a:r>
              <a:rPr lang="en-GB" sz="750" dirty="0">
                <a:latin typeface="HP Simplified" panose="020B0604020204020204" pitchFamily="34" charset="0"/>
              </a:rPr>
              <a:t>, </a:t>
            </a:r>
            <a:r>
              <a:rPr lang="en-US" sz="750" dirty="0">
                <a:solidFill>
                  <a:srgbClr val="FF0000"/>
                </a:solidFill>
                <a:latin typeface="HP Simplified" panose="020B0604020204020204" pitchFamily="34" charset="0"/>
              </a:rPr>
              <a:t>2.045 </a:t>
            </a:r>
            <a:r>
              <a:rPr lang="en-GB" sz="750" b="0" i="0" u="none" strike="noStrike" kern="1200" dirty="0">
                <a:solidFill>
                  <a:srgbClr val="FF0000"/>
                </a:solidFill>
                <a:effectLst/>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10" name="TextBox 9">
            <a:extLst>
              <a:ext uri="{FF2B5EF4-FFF2-40B4-BE49-F238E27FC236}">
                <a16:creationId xmlns:a16="http://schemas.microsoft.com/office/drawing/2014/main" id="{E359653B-B12A-09F3-F098-B1E0674B6C5E}"/>
              </a:ext>
            </a:extLst>
          </p:cNvPr>
          <p:cNvSpPr txBox="1"/>
          <p:nvPr/>
        </p:nvSpPr>
        <p:spPr>
          <a:xfrm>
            <a:off x="3704767" y="1755906"/>
            <a:ext cx="2779709" cy="553998"/>
          </a:xfrm>
          <a:prstGeom prst="rect">
            <a:avLst/>
          </a:prstGeom>
          <a:noFill/>
        </p:spPr>
        <p:txBody>
          <a:bodyPr wrap="square">
            <a:spAutoFit/>
          </a:bodyPr>
          <a:lstStyle/>
          <a:p>
            <a:pPr eaLnBrk="1" fontAlgn="t" hangingPunct="1">
              <a:spcBef>
                <a:spcPts val="0"/>
              </a:spcBef>
              <a:spcAft>
                <a:spcPts val="0"/>
              </a:spcAft>
            </a:pPr>
            <a:r>
              <a:rPr lang="en-GB" sz="750" dirty="0">
                <a:solidFill>
                  <a:srgbClr val="0070C0"/>
                </a:solidFill>
                <a:latin typeface="HP Simplified" panose="020B0604020204020204" pitchFamily="34" charset="0"/>
              </a:rPr>
              <a:t>997B5ET</a:t>
            </a:r>
            <a:r>
              <a:rPr lang="en-GB" sz="750" dirty="0">
                <a:solidFill>
                  <a:srgbClr val="000000"/>
                </a:solidFill>
                <a:latin typeface="HP Simplified" panose="020B0604020204020204" pitchFamily="34" charset="0"/>
              </a:rPr>
              <a:t> HP </a:t>
            </a:r>
            <a:r>
              <a:rPr lang="en-GB" sz="750" b="1" dirty="0">
                <a:solidFill>
                  <a:srgbClr val="000000"/>
                </a:solidFill>
                <a:latin typeface="HP Simplified" panose="020B0604020204020204" pitchFamily="34" charset="0"/>
              </a:rPr>
              <a:t>PC WORKSTATION Z2 G9 </a:t>
            </a:r>
            <a:r>
              <a:rPr lang="en-GB" sz="750" dirty="0">
                <a:solidFill>
                  <a:srgbClr val="000000"/>
                </a:solidFill>
                <a:latin typeface="HP Simplified" panose="020B0604020204020204" pitchFamily="34" charset="0"/>
              </a:rPr>
              <a:t>700W, INTEL i7-14700K VPRO 4.3-5.6GHz/33MB, 20 CORES, 32GB (1x32GB), 1TB PCIe GEN4 NVMe M.2 SSD, NVIDIA RTX A4000 16GB, WIN 11 PRO, 3YW</a:t>
            </a:r>
            <a:r>
              <a:rPr lang="en-GB" sz="750" dirty="0">
                <a:latin typeface="HP Simplified" panose="020B0604020204020204" pitchFamily="34" charset="0"/>
              </a:rPr>
              <a:t>, </a:t>
            </a:r>
            <a:r>
              <a:rPr lang="en-US" sz="750" dirty="0">
                <a:solidFill>
                  <a:srgbClr val="FF0000"/>
                </a:solidFill>
                <a:latin typeface="HP Simplified" panose="020B0604020204020204" pitchFamily="34" charset="0"/>
              </a:rPr>
              <a:t>3.176 </a:t>
            </a:r>
            <a:r>
              <a:rPr lang="en-GB" sz="750" b="0" i="0" u="none" strike="noStrike" kern="1200" dirty="0">
                <a:solidFill>
                  <a:srgbClr val="FF0000"/>
                </a:solidFill>
                <a:effectLst/>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17" name="TextBox 16">
            <a:extLst>
              <a:ext uri="{FF2B5EF4-FFF2-40B4-BE49-F238E27FC236}">
                <a16:creationId xmlns:a16="http://schemas.microsoft.com/office/drawing/2014/main" id="{143BDF85-ABF4-7CF1-EE13-097659814D73}"/>
              </a:ext>
            </a:extLst>
          </p:cNvPr>
          <p:cNvSpPr txBox="1"/>
          <p:nvPr/>
        </p:nvSpPr>
        <p:spPr>
          <a:xfrm>
            <a:off x="3678272" y="2442599"/>
            <a:ext cx="3284871" cy="553998"/>
          </a:xfrm>
          <a:prstGeom prst="rect">
            <a:avLst/>
          </a:prstGeom>
          <a:noFill/>
        </p:spPr>
        <p:txBody>
          <a:bodyPr wrap="square">
            <a:spAutoFit/>
          </a:bodyPr>
          <a:lstStyle/>
          <a:p>
            <a:pPr eaLnBrk="1" fontAlgn="t" hangingPunct="1">
              <a:spcBef>
                <a:spcPts val="0"/>
              </a:spcBef>
              <a:spcAft>
                <a:spcPts val="0"/>
              </a:spcAft>
            </a:pPr>
            <a:r>
              <a:rPr lang="en-GB" sz="750" dirty="0">
                <a:solidFill>
                  <a:srgbClr val="0070C0"/>
                </a:solidFill>
                <a:latin typeface="HP Simplified" panose="020B0604020204020204" pitchFamily="34" charset="0"/>
              </a:rPr>
              <a:t>996Y5ET</a:t>
            </a:r>
            <a:r>
              <a:rPr lang="en-GB" sz="750" dirty="0">
                <a:solidFill>
                  <a:srgbClr val="000000"/>
                </a:solidFill>
                <a:latin typeface="HP Simplified" panose="020B0604020204020204" pitchFamily="34" charset="0"/>
              </a:rPr>
              <a:t> HP </a:t>
            </a:r>
            <a:r>
              <a:rPr lang="en-GB" sz="750" b="1" dirty="0">
                <a:solidFill>
                  <a:srgbClr val="000000"/>
                </a:solidFill>
                <a:latin typeface="HP Simplified" panose="020B0604020204020204" pitchFamily="34" charset="0"/>
              </a:rPr>
              <a:t>PC WORKSTATION Z2 G9 </a:t>
            </a:r>
            <a:r>
              <a:rPr lang="en-GB" sz="750" dirty="0">
                <a:solidFill>
                  <a:srgbClr val="000000"/>
                </a:solidFill>
                <a:latin typeface="HP Simplified" panose="020B0604020204020204" pitchFamily="34" charset="0"/>
              </a:rPr>
              <a:t>700W, INTEL i9-14900K VPRO 4.4-6GHz/36MB, 24 CORES, 32GB (2x16GB), 1TB PCIe GEN 4 NVMe M.2 SSD, NVIDIA RTX A4000 16GB, WIN 11 PRO HIGH END, 3YW, WOLF PRO SECURITY EDITION</a:t>
            </a:r>
            <a:r>
              <a:rPr lang="en-GB" sz="750" dirty="0">
                <a:latin typeface="HP Simplified" panose="020B0604020204020204" pitchFamily="34" charset="0"/>
              </a:rPr>
              <a:t>, </a:t>
            </a:r>
            <a:r>
              <a:rPr lang="en-US" sz="750" dirty="0">
                <a:solidFill>
                  <a:srgbClr val="FF0000"/>
                </a:solidFill>
                <a:latin typeface="HP Simplified" panose="020B0604020204020204" pitchFamily="34" charset="0"/>
              </a:rPr>
              <a:t>3.564 </a:t>
            </a:r>
            <a:r>
              <a:rPr lang="en-GB" sz="750" b="0" i="0" u="none" strike="noStrike" kern="1200" dirty="0">
                <a:solidFill>
                  <a:srgbClr val="FF0000"/>
                </a:solidFill>
                <a:effectLst/>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20" name="TextBox 19">
            <a:extLst>
              <a:ext uri="{FF2B5EF4-FFF2-40B4-BE49-F238E27FC236}">
                <a16:creationId xmlns:a16="http://schemas.microsoft.com/office/drawing/2014/main" id="{B79C8092-96FD-41ED-B32E-072B0ABE44DB}"/>
              </a:ext>
            </a:extLst>
          </p:cNvPr>
          <p:cNvSpPr txBox="1"/>
          <p:nvPr/>
        </p:nvSpPr>
        <p:spPr>
          <a:xfrm>
            <a:off x="3614094" y="3223940"/>
            <a:ext cx="3498268" cy="569387"/>
          </a:xfrm>
          <a:prstGeom prst="rect">
            <a:avLst/>
          </a:prstGeom>
          <a:noFill/>
        </p:spPr>
        <p:txBody>
          <a:bodyPr wrap="square">
            <a:spAutoFit/>
          </a:bodyPr>
          <a:lstStyle/>
          <a:p>
            <a:pPr fontAlgn="base"/>
            <a:r>
              <a:rPr lang="en-US" sz="750" i="0" dirty="0">
                <a:solidFill>
                  <a:schemeClr val="tx1">
                    <a:lumMod val="50000"/>
                    <a:lumOff val="50000"/>
                  </a:schemeClr>
                </a:solidFill>
                <a:effectLst/>
                <a:latin typeface="HP Simplified" panose="020B0604020204020204" pitchFamily="34" charset="0"/>
              </a:rPr>
              <a:t>Experience new levels of performance for professional workflows. </a:t>
            </a:r>
            <a:r>
              <a:rPr lang="en-US" sz="800" b="1" dirty="0">
                <a:solidFill>
                  <a:schemeClr val="accent2">
                    <a:lumMod val="75000"/>
                  </a:schemeClr>
                </a:solidFill>
                <a:latin typeface="HP Simplified" panose="020B0604020204020204" pitchFamily="34" charset="0"/>
              </a:rPr>
              <a:t>The HP Z2 Tower AI workstation</a:t>
            </a:r>
            <a:r>
              <a:rPr lang="en-US" sz="750" i="0" dirty="0">
                <a:solidFill>
                  <a:schemeClr val="tx1">
                    <a:lumMod val="50000"/>
                    <a:lumOff val="50000"/>
                  </a:schemeClr>
                </a:solidFill>
                <a:effectLst/>
                <a:latin typeface="HP Simplified" panose="020B0604020204020204" pitchFamily="34" charset="0"/>
              </a:rPr>
              <a:t> is reengineered to support high-end graphics and seamlessly run both single and multi-threaded apps for fast modeling, simulation, and rendering. Enjoy easy expandability to upgrade, when needs evolve.</a:t>
            </a:r>
            <a:endParaRPr lang="en-GB" sz="750" i="0" dirty="0">
              <a:solidFill>
                <a:schemeClr val="tx1">
                  <a:lumMod val="50000"/>
                  <a:lumOff val="50000"/>
                </a:schemeClr>
              </a:solidFill>
              <a:effectLst/>
              <a:latin typeface="HP Simplified" panose="020B0604020204020204" pitchFamily="34" charset="0"/>
            </a:endParaRPr>
          </a:p>
        </p:txBody>
      </p:sp>
      <p:cxnSp>
        <p:nvCxnSpPr>
          <p:cNvPr id="23" name="Straight Connector 22">
            <a:extLst>
              <a:ext uri="{FF2B5EF4-FFF2-40B4-BE49-F238E27FC236}">
                <a16:creationId xmlns:a16="http://schemas.microsoft.com/office/drawing/2014/main" id="{2B7BF478-1D53-8765-C95A-5AD6C10F70C2}"/>
              </a:ext>
            </a:extLst>
          </p:cNvPr>
          <p:cNvCxnSpPr/>
          <p:nvPr/>
        </p:nvCxnSpPr>
        <p:spPr>
          <a:xfrm>
            <a:off x="3625151" y="3217551"/>
            <a:ext cx="3332665" cy="508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168F5441-DE16-FC44-93B5-F4E4CBFC4382}"/>
              </a:ext>
            </a:extLst>
          </p:cNvPr>
          <p:cNvSpPr txBox="1"/>
          <p:nvPr/>
        </p:nvSpPr>
        <p:spPr>
          <a:xfrm>
            <a:off x="3642350" y="4992216"/>
            <a:ext cx="3168965" cy="438582"/>
          </a:xfrm>
          <a:prstGeom prst="rect">
            <a:avLst/>
          </a:prstGeom>
          <a:noFill/>
        </p:spPr>
        <p:txBody>
          <a:bodyPr wrap="square">
            <a:spAutoFit/>
          </a:bodyPr>
          <a:lstStyle/>
          <a:p>
            <a:pPr eaLnBrk="1" fontAlgn="t" hangingPunct="1">
              <a:spcBef>
                <a:spcPts val="0"/>
              </a:spcBef>
              <a:spcAft>
                <a:spcPts val="0"/>
              </a:spcAft>
            </a:pPr>
            <a:r>
              <a:rPr lang="en-GB" sz="750" dirty="0">
                <a:solidFill>
                  <a:srgbClr val="0070C0"/>
                </a:solidFill>
                <a:latin typeface="HP Simplified" panose="020B0604020204020204" pitchFamily="34" charset="0"/>
              </a:rPr>
              <a:t>A40NJET</a:t>
            </a:r>
            <a:r>
              <a:rPr lang="en-GB" sz="750" dirty="0">
                <a:solidFill>
                  <a:srgbClr val="000000"/>
                </a:solidFill>
                <a:latin typeface="HP Simplified" panose="020B0604020204020204" pitchFamily="34" charset="0"/>
              </a:rPr>
              <a:t> HP PC </a:t>
            </a:r>
            <a:r>
              <a:rPr lang="en-GB" sz="750" b="1" dirty="0">
                <a:solidFill>
                  <a:srgbClr val="000000"/>
                </a:solidFill>
                <a:latin typeface="HP Simplified" panose="020B0604020204020204" pitchFamily="34" charset="0"/>
              </a:rPr>
              <a:t>WORKSTATION Z2 G1i </a:t>
            </a:r>
            <a:r>
              <a:rPr lang="en-GB" sz="750" dirty="0">
                <a:solidFill>
                  <a:srgbClr val="000000"/>
                </a:solidFill>
                <a:latin typeface="HP Simplified" panose="020B0604020204020204" pitchFamily="34" charset="0"/>
              </a:rPr>
              <a:t>TWR 700W, INTEL ULTRA 7-265 VRPO 2.4-5.3GHZ/30MB, 13 NPU TOPS, 20 CORES, 32GB (1x32GB), 1TB PCIe M.2 SSD, NVIDIA RTX A1000 8GB, WIN 11 PRO, 3YW</a:t>
            </a:r>
            <a:r>
              <a:rPr lang="en-GB" sz="750" dirty="0">
                <a:latin typeface="HP Simplified" panose="020B0604020204020204" pitchFamily="34" charset="0"/>
              </a:rPr>
              <a:t>, </a:t>
            </a:r>
            <a:r>
              <a:rPr lang="en-US" sz="750" dirty="0">
                <a:solidFill>
                  <a:srgbClr val="FF0000"/>
                </a:solidFill>
                <a:latin typeface="HP Simplified" panose="020B0604020204020204" pitchFamily="34" charset="0"/>
              </a:rPr>
              <a:t>2.402 </a:t>
            </a:r>
            <a:r>
              <a:rPr lang="en-GB" sz="750" b="0" i="0" u="none" strike="noStrike" kern="1200" dirty="0">
                <a:solidFill>
                  <a:srgbClr val="FF0000"/>
                </a:solidFill>
                <a:effectLst/>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31" name="TextBox 30">
            <a:extLst>
              <a:ext uri="{FF2B5EF4-FFF2-40B4-BE49-F238E27FC236}">
                <a16:creationId xmlns:a16="http://schemas.microsoft.com/office/drawing/2014/main" id="{930884DE-2E3A-B11C-7798-6FD2E6C1EB3E}"/>
              </a:ext>
            </a:extLst>
          </p:cNvPr>
          <p:cNvSpPr txBox="1"/>
          <p:nvPr/>
        </p:nvSpPr>
        <p:spPr>
          <a:xfrm>
            <a:off x="3622951" y="5605591"/>
            <a:ext cx="3304953" cy="438582"/>
          </a:xfrm>
          <a:prstGeom prst="rect">
            <a:avLst/>
          </a:prstGeom>
          <a:noFill/>
        </p:spPr>
        <p:txBody>
          <a:bodyPr wrap="square">
            <a:spAutoFit/>
          </a:bodyPr>
          <a:lstStyle/>
          <a:p>
            <a:pPr eaLnBrk="1" fontAlgn="t" hangingPunct="1">
              <a:spcBef>
                <a:spcPts val="0"/>
              </a:spcBef>
              <a:spcAft>
                <a:spcPts val="0"/>
              </a:spcAft>
            </a:pPr>
            <a:r>
              <a:rPr lang="en-GB" sz="750" dirty="0">
                <a:solidFill>
                  <a:srgbClr val="0070C0"/>
                </a:solidFill>
                <a:latin typeface="HP Simplified" panose="020B0604020204020204" pitchFamily="34" charset="0"/>
              </a:rPr>
              <a:t>A40NKET</a:t>
            </a:r>
            <a:r>
              <a:rPr lang="en-GB" sz="750" dirty="0">
                <a:solidFill>
                  <a:srgbClr val="000000"/>
                </a:solidFill>
                <a:latin typeface="HP Simplified" panose="020B0604020204020204" pitchFamily="34" charset="0"/>
              </a:rPr>
              <a:t> HP PC </a:t>
            </a:r>
            <a:r>
              <a:rPr lang="en-GB" sz="750" b="1" dirty="0">
                <a:solidFill>
                  <a:srgbClr val="000000"/>
                </a:solidFill>
                <a:latin typeface="HP Simplified" panose="020B0604020204020204" pitchFamily="34" charset="0"/>
              </a:rPr>
              <a:t>WORKSTATION Z2 G1i </a:t>
            </a:r>
            <a:r>
              <a:rPr lang="en-GB" sz="750" dirty="0">
                <a:solidFill>
                  <a:srgbClr val="000000"/>
                </a:solidFill>
                <a:latin typeface="HP Simplified" panose="020B0604020204020204" pitchFamily="34" charset="0"/>
              </a:rPr>
              <a:t>TWR 700W, INTEL ULTRA 7-265 VRPO 2.4-5.3GHZ/30MB, 13 NPU TOPS, 20 CORES, 32GB (1x32GB), 1TB PCIe M.2 SSD, NVIDIA RTX 2000 ADA 16GB , WIN 11 PRO, 3YW</a:t>
            </a:r>
            <a:r>
              <a:rPr lang="en-GB" sz="750" dirty="0">
                <a:latin typeface="HP Simplified" panose="020B0604020204020204" pitchFamily="34" charset="0"/>
              </a:rPr>
              <a:t>, </a:t>
            </a:r>
            <a:r>
              <a:rPr lang="en-US" sz="750" dirty="0">
                <a:solidFill>
                  <a:srgbClr val="FF0000"/>
                </a:solidFill>
                <a:latin typeface="HP Simplified" panose="020B0604020204020204" pitchFamily="34" charset="0"/>
              </a:rPr>
              <a:t>2.789 </a:t>
            </a:r>
            <a:r>
              <a:rPr lang="en-GB" sz="750" b="0" i="0" u="none" strike="noStrike" kern="1200" dirty="0">
                <a:solidFill>
                  <a:srgbClr val="FF0000"/>
                </a:solidFill>
                <a:effectLst/>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2" name="Rectangle 1">
            <a:extLst>
              <a:ext uri="{FF2B5EF4-FFF2-40B4-BE49-F238E27FC236}">
                <a16:creationId xmlns:a16="http://schemas.microsoft.com/office/drawing/2014/main" id="{16E8AE5E-844C-AE8F-2654-BEC832ED6EB8}"/>
              </a:ext>
            </a:extLst>
          </p:cNvPr>
          <p:cNvSpPr/>
          <p:nvPr/>
        </p:nvSpPr>
        <p:spPr>
          <a:xfrm>
            <a:off x="6572512" y="6437888"/>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3" name="Rectangle 2">
            <a:extLst>
              <a:ext uri="{FF2B5EF4-FFF2-40B4-BE49-F238E27FC236}">
                <a16:creationId xmlns:a16="http://schemas.microsoft.com/office/drawing/2014/main" id="{AC6802BF-4E2F-E85D-4D9F-B0E751A219EE}"/>
              </a:ext>
            </a:extLst>
          </p:cNvPr>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ultitech HP PCs for Business Home  Gaming  Dealer File 02 Dec 2020" id="{0523F6A0-774C-4CFB-9952-5FCAB0B349B2}" vid="{3AE7F3F3-4F11-4123-88E3-5DEF6D8814A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A4ECEE0F6996647B077F6DDCDD24DFB" ma:contentTypeVersion="2" ma:contentTypeDescription="Create a new document." ma:contentTypeScope="" ma:versionID="b00b87a4132038b3f9a9adfae6c548e6">
  <xsd:schema xmlns:xsd="http://www.w3.org/2001/XMLSchema" xmlns:xs="http://www.w3.org/2001/XMLSchema" xmlns:p="http://schemas.microsoft.com/office/2006/metadata/properties" xmlns:ns3="9f3e7c73-dddf-42d6-810b-782bb279f98c" targetNamespace="http://schemas.microsoft.com/office/2006/metadata/properties" ma:root="true" ma:fieldsID="288bf1d2185f270bd76afe4b379af77c" ns3:_="">
    <xsd:import namespace="9f3e7c73-dddf-42d6-810b-782bb279f98c"/>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3e7c73-dddf-42d6-810b-782bb279f9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9B5D4A7-3427-40EE-B318-499768F5CE12}">
  <ds:schemaRefs>
    <ds:schemaRef ds:uri="http://schemas.microsoft.com/sharepoint/v3/contenttype/forms"/>
  </ds:schemaRefs>
</ds:datastoreItem>
</file>

<file path=customXml/itemProps2.xml><?xml version="1.0" encoding="utf-8"?>
<ds:datastoreItem xmlns:ds="http://schemas.openxmlformats.org/officeDocument/2006/customXml" ds:itemID="{E1BC3C40-4C9C-4231-BBA9-DE505F6C29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f3e7c73-dddf-42d6-810b-782bb279f9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F5C538E-1E11-49DC-AB0F-7C4435EAFD2B}">
  <ds:schemaRefs>
    <ds:schemaRef ds:uri="9f3e7c73-dddf-42d6-810b-782bb279f98c"/>
    <ds:schemaRef ds:uri="http://schemas.microsoft.com/office/2006/documentManagement/types"/>
    <ds:schemaRef ds:uri="http://purl.org/dc/terms/"/>
    <ds:schemaRef ds:uri="http://schemas.openxmlformats.org/package/2006/metadata/core-properties"/>
    <ds:schemaRef ds:uri="http://purl.org/dc/elements/1.1/"/>
    <ds:schemaRef ds:uri="http://purl.org/dc/dcmitype/"/>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Multitech HP PCs for Business Home  Gaming  Dealer File 02 Dec 2020</Template>
  <TotalTime>30845</TotalTime>
  <Words>3766</Words>
  <Application>Microsoft Office PowerPoint</Application>
  <PresentationFormat>A4 Paper (210x297 mm)</PresentationFormat>
  <Paragraphs>107</Paragraphs>
  <Slides>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forma-djr-micro</vt:lpstr>
      <vt:lpstr>HP Simplified</vt:lpstr>
      <vt:lpstr>Office Theme</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Iraklis Feneridis</dc:creator>
  <cp:lastModifiedBy>Kiki Kalivioti</cp:lastModifiedBy>
  <cp:revision>4751</cp:revision>
  <cp:lastPrinted>2025-02-14T08:51:10Z</cp:lastPrinted>
  <dcterms:created xsi:type="dcterms:W3CDTF">2021-01-04T13:32:38Z</dcterms:created>
  <dcterms:modified xsi:type="dcterms:W3CDTF">2025-08-12T06:46:32Z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0x0101003A4ECEE0F6996647B077F6DDCDD24DFB</vt:lpwstr>
  </property>
</Properties>
</file>