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78" r:id="rId5"/>
  </p:sldIdLst>
  <p:sldSz cx="9906000" cy="6858000" type="A4"/>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131313"/>
    <a:srgbClr val="121212"/>
    <a:srgbClr val="1B1B1B"/>
    <a:srgbClr val="FFFFFF"/>
    <a:srgbClr val="5B9BD5"/>
    <a:srgbClr val="ED8239"/>
    <a:srgbClr val="FBDFCD"/>
    <a:srgbClr val="A2B9E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62" autoAdjust="0"/>
    <p:restoredTop sz="96907" autoAdjust="0"/>
  </p:normalViewPr>
  <p:slideViewPr>
    <p:cSldViewPr snapToGrid="0">
      <p:cViewPr>
        <p:scale>
          <a:sx n="79" d="100"/>
          <a:sy n="79" d="100"/>
        </p:scale>
        <p:origin x="593" y="34"/>
      </p:cViewPr>
      <p:guideLst/>
    </p:cSldViewPr>
  </p:slideViewPr>
  <p:notesTextViewPr>
    <p:cViewPr>
      <p:scale>
        <a:sx n="1" d="1"/>
        <a:sy n="1" d="1"/>
      </p:scale>
      <p:origin x="0" y="0"/>
    </p:cViewPr>
  </p:notesText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7739" cy="471054"/>
          </a:xfrm>
          <a:prstGeom prst="rect">
            <a:avLst/>
          </a:prstGeom>
        </p:spPr>
        <p:txBody>
          <a:bodyPr vert="horz" lIns="91467" tIns="45734" rIns="91467" bIns="45734" rtlCol="0"/>
          <a:lstStyle>
            <a:lvl1pPr algn="l">
              <a:defRPr sz="1200"/>
            </a:lvl1pPr>
          </a:lstStyle>
          <a:p>
            <a:endParaRPr lang="en-US" dirty="0"/>
          </a:p>
        </p:txBody>
      </p:sp>
      <p:sp>
        <p:nvSpPr>
          <p:cNvPr id="3" name="Date Placeholder 2"/>
          <p:cNvSpPr>
            <a:spLocks noGrp="1"/>
          </p:cNvSpPr>
          <p:nvPr>
            <p:ph type="dt" idx="1"/>
          </p:nvPr>
        </p:nvSpPr>
        <p:spPr>
          <a:xfrm>
            <a:off x="4023095" y="1"/>
            <a:ext cx="3077739" cy="471054"/>
          </a:xfrm>
          <a:prstGeom prst="rect">
            <a:avLst/>
          </a:prstGeom>
        </p:spPr>
        <p:txBody>
          <a:bodyPr vert="horz" lIns="91467" tIns="45734" rIns="91467" bIns="45734" rtlCol="0"/>
          <a:lstStyle>
            <a:lvl1pPr algn="r">
              <a:defRPr sz="1200"/>
            </a:lvl1pPr>
          </a:lstStyle>
          <a:p>
            <a:fld id="{627868BD-A6CA-4156-AD0F-A4CA8AF91214}" type="datetimeFigureOut">
              <a:rPr lang="en-US" smtClean="0"/>
              <a:t>8/25/2025</a:t>
            </a:fld>
            <a:endParaRPr lang="en-US" dirty="0"/>
          </a:p>
        </p:txBody>
      </p:sp>
      <p:sp>
        <p:nvSpPr>
          <p:cNvPr id="4" name="Slide Image Placeholder 3"/>
          <p:cNvSpPr>
            <a:spLocks noGrp="1" noRot="1" noChangeAspect="1"/>
          </p:cNvSpPr>
          <p:nvPr>
            <p:ph type="sldImg" idx="2"/>
          </p:nvPr>
        </p:nvSpPr>
        <p:spPr>
          <a:xfrm>
            <a:off x="1262063" y="1173163"/>
            <a:ext cx="4578350" cy="3168650"/>
          </a:xfrm>
          <a:prstGeom prst="rect">
            <a:avLst/>
          </a:prstGeom>
          <a:noFill/>
          <a:ln w="12700">
            <a:solidFill>
              <a:prstClr val="black"/>
            </a:solidFill>
          </a:ln>
        </p:spPr>
        <p:txBody>
          <a:bodyPr vert="horz" lIns="91467" tIns="45734" rIns="91467" bIns="45734" rtlCol="0" anchor="ctr"/>
          <a:lstStyle/>
          <a:p>
            <a:endParaRPr lang="en-US" dirty="0"/>
          </a:p>
        </p:txBody>
      </p:sp>
      <p:sp>
        <p:nvSpPr>
          <p:cNvPr id="5" name="Notes Placeholder 4"/>
          <p:cNvSpPr>
            <a:spLocks noGrp="1"/>
          </p:cNvSpPr>
          <p:nvPr>
            <p:ph type="body" sz="quarter" idx="3"/>
          </p:nvPr>
        </p:nvSpPr>
        <p:spPr>
          <a:xfrm>
            <a:off x="710249" y="4518203"/>
            <a:ext cx="5681980" cy="3696712"/>
          </a:xfrm>
          <a:prstGeom prst="rect">
            <a:avLst/>
          </a:prstGeom>
        </p:spPr>
        <p:txBody>
          <a:bodyPr vert="horz" lIns="91467" tIns="45734" rIns="91467" bIns="457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7423"/>
            <a:ext cx="3077739" cy="471053"/>
          </a:xfrm>
          <a:prstGeom prst="rect">
            <a:avLst/>
          </a:prstGeom>
        </p:spPr>
        <p:txBody>
          <a:bodyPr vert="horz" lIns="91467" tIns="45734" rIns="91467" bIns="4573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5" y="8917423"/>
            <a:ext cx="3077739" cy="471053"/>
          </a:xfrm>
          <a:prstGeom prst="rect">
            <a:avLst/>
          </a:prstGeom>
        </p:spPr>
        <p:txBody>
          <a:bodyPr vert="horz" lIns="91467" tIns="45734" rIns="91467" bIns="45734" rtlCol="0" anchor="b"/>
          <a:lstStyle>
            <a:lvl1pPr algn="r">
              <a:defRPr sz="1200"/>
            </a:lvl1pPr>
          </a:lstStyle>
          <a:p>
            <a:fld id="{FC853E76-249C-4353-9DDD-C4BAE9F03A01}" type="slidenum">
              <a:rPr lang="en-US" smtClean="0"/>
              <a:t>‹#›</a:t>
            </a:fld>
            <a:endParaRPr lang="en-US" dirty="0"/>
          </a:p>
        </p:txBody>
      </p:sp>
    </p:spTree>
    <p:extLst>
      <p:ext uri="{BB962C8B-B14F-4D97-AF65-F5344CB8AC3E}">
        <p14:creationId xmlns:p14="http://schemas.microsoft.com/office/powerpoint/2010/main" val="106147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78465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60620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5874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56830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7300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84531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66508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2548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32262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21964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31669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386C2-EDE5-4096-881E-F09601F735B7}" type="datetimeFigureOut">
              <a:rPr lang="en-US" smtClean="0"/>
              <a:t>8/25/2025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CA3D-1A76-42C7-BF70-E467CB63EA5D}" type="slidenum">
              <a:rPr lang="en-US" smtClean="0"/>
              <a:t>‹#›</a:t>
            </a:fld>
            <a:endParaRPr lang="en-US" dirty="0"/>
          </a:p>
        </p:txBody>
      </p:sp>
    </p:spTree>
    <p:extLst>
      <p:ext uri="{BB962C8B-B14F-4D97-AF65-F5344CB8AC3E}">
        <p14:creationId xmlns:p14="http://schemas.microsoft.com/office/powerpoint/2010/main" val="2479184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jpe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2" Type="http://schemas.openxmlformats.org/officeDocument/2006/relationships/image" Target="../media/image1.png"/><Relationship Id="rId16" Type="http://schemas.openxmlformats.org/officeDocument/2006/relationships/image" Target="../media/image15.jpeg"/><Relationship Id="rId20" Type="http://schemas.openxmlformats.org/officeDocument/2006/relationships/image" Target="../media/image19.jpeg"/><Relationship Id="rId29" Type="http://schemas.openxmlformats.org/officeDocument/2006/relationships/image" Target="../media/image28.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jpeg"/><Relationship Id="rId15" Type="http://schemas.openxmlformats.org/officeDocument/2006/relationships/image" Target="../media/image14.jpeg"/><Relationship Id="rId23" Type="http://schemas.openxmlformats.org/officeDocument/2006/relationships/image" Target="../media/image22.jpeg"/><Relationship Id="rId28" Type="http://schemas.openxmlformats.org/officeDocument/2006/relationships/image" Target="../media/image27.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 Id="rId22" Type="http://schemas.openxmlformats.org/officeDocument/2006/relationships/image" Target="../media/image21.jpeg"/><Relationship Id="rId27" Type="http://schemas.openxmlformats.org/officeDocument/2006/relationships/image" Target="../media/image26.jpeg"/><Relationship Id="rId30" Type="http://schemas.openxmlformats.org/officeDocument/2006/relationships/image" Target="../media/image2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92866F7-2A43-0386-3E2C-8C29B9B61EE6}"/>
            </a:ext>
          </a:extLst>
        </p:cNvPr>
        <p:cNvGrpSpPr/>
        <p:nvPr/>
      </p:nvGrpSpPr>
      <p:grpSpPr>
        <a:xfrm>
          <a:off x="0" y="0"/>
          <a:ext cx="0" cy="0"/>
          <a:chOff x="0" y="0"/>
          <a:chExt cx="0" cy="0"/>
        </a:xfrm>
      </p:grpSpPr>
      <p:pic>
        <p:nvPicPr>
          <p:cNvPr id="85" name="Picture 84">
            <a:extLst>
              <a:ext uri="{FF2B5EF4-FFF2-40B4-BE49-F238E27FC236}">
                <a16:creationId xmlns:a16="http://schemas.microsoft.com/office/drawing/2014/main" xmlns="" id="{8BF2C957-ABA9-98A0-859D-D3051E4F74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22969" y="3904836"/>
            <a:ext cx="995697" cy="828000"/>
          </a:xfrm>
          <a:prstGeom prst="rect">
            <a:avLst/>
          </a:prstGeom>
        </p:spPr>
      </p:pic>
      <p:pic>
        <p:nvPicPr>
          <p:cNvPr id="2" name="Picture 2" descr="Home laptops"/>
          <p:cNvPicPr>
            <a:picLocks noChangeAspect="1" noChangeArrowheads="1"/>
          </p:cNvPicPr>
          <p:nvPr/>
        </p:nvPicPr>
        <p:blipFill rotWithShape="1">
          <a:blip r:embed="rId3">
            <a:extLst>
              <a:ext uri="{28A0092B-C50C-407E-A947-70E740481C1C}">
                <a14:useLocalDpi xmlns:a14="http://schemas.microsoft.com/office/drawing/2010/main" val="0"/>
              </a:ext>
            </a:extLst>
          </a:blip>
          <a:srcRect b="20813"/>
          <a:stretch/>
        </p:blipFill>
        <p:spPr bwMode="auto">
          <a:xfrm>
            <a:off x="0" y="-5312"/>
            <a:ext cx="1710931" cy="91222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59" descr="A computer with a blue flower on the screen&#10;&#10;AI-generated content may be incorrect.">
            <a:extLst>
              <a:ext uri="{FF2B5EF4-FFF2-40B4-BE49-F238E27FC236}">
                <a16:creationId xmlns:a16="http://schemas.microsoft.com/office/drawing/2014/main" xmlns="" id="{1DC43BB8-A2AF-D87E-FB24-C73F328EDE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03" y="947264"/>
            <a:ext cx="891432" cy="576000"/>
          </a:xfrm>
          <a:prstGeom prst="rect">
            <a:avLst/>
          </a:prstGeom>
        </p:spPr>
      </p:pic>
      <p:pic>
        <p:nvPicPr>
          <p:cNvPr id="24" name="Picture 23">
            <a:extLst>
              <a:ext uri="{FF2B5EF4-FFF2-40B4-BE49-F238E27FC236}">
                <a16:creationId xmlns:a16="http://schemas.microsoft.com/office/drawing/2014/main" xmlns="" id="{8869B381-AC9E-552E-E959-CC74AF7AB32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76975" y="554139"/>
            <a:ext cx="851241" cy="720000"/>
          </a:xfrm>
          <a:prstGeom prst="rect">
            <a:avLst/>
          </a:prstGeom>
        </p:spPr>
      </p:pic>
      <p:pic>
        <p:nvPicPr>
          <p:cNvPr id="106" name="Picture 105" descr="A close up of a building&#10;&#10;Description automatically generated">
            <a:extLst>
              <a:ext uri="{FF2B5EF4-FFF2-40B4-BE49-F238E27FC236}">
                <a16:creationId xmlns:a16="http://schemas.microsoft.com/office/drawing/2014/main" xmlns="" id="{04ED0AAE-AE51-CE1B-8312-09372589ED3A}"/>
              </a:ext>
            </a:extLst>
          </p:cNvPr>
          <p:cNvPicPr>
            <a:picLocks noChangeAspect="1"/>
          </p:cNvPicPr>
          <p:nvPr/>
        </p:nvPicPr>
        <p:blipFill>
          <a:blip r:embed="rId6"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641666" y="-1223"/>
            <a:ext cx="1577001" cy="907605"/>
          </a:xfrm>
          <a:prstGeom prst="rect">
            <a:avLst/>
          </a:prstGeom>
        </p:spPr>
      </p:pic>
      <p:sp>
        <p:nvSpPr>
          <p:cNvPr id="75" name="Rectangle 74">
            <a:extLst>
              <a:ext uri="{FF2B5EF4-FFF2-40B4-BE49-F238E27FC236}">
                <a16:creationId xmlns:a16="http://schemas.microsoft.com/office/drawing/2014/main" xmlns="" id="{8FE8BE3F-13F7-FB2C-8CDF-4F54A753B1A2}"/>
              </a:ext>
            </a:extLst>
          </p:cNvPr>
          <p:cNvSpPr/>
          <p:nvPr/>
        </p:nvSpPr>
        <p:spPr>
          <a:xfrm>
            <a:off x="1693373" y="207310"/>
            <a:ext cx="1612151"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a:t>
            </a:r>
            <a:r>
              <a:rPr lang="en-US" sz="700" dirty="0">
                <a:latin typeface="HP Simplified" panose="020B0604020204020204" pitchFamily="34" charset="0"/>
                <a:cs typeface="Arial" panose="020B0604020202020204" pitchFamily="34" charset="0"/>
              </a:rPr>
              <a:t>August 2025  </a:t>
            </a:r>
          </a:p>
        </p:txBody>
      </p:sp>
      <p:sp>
        <p:nvSpPr>
          <p:cNvPr id="112" name="TextBox 111">
            <a:extLst>
              <a:ext uri="{FF2B5EF4-FFF2-40B4-BE49-F238E27FC236}">
                <a16:creationId xmlns:a16="http://schemas.microsoft.com/office/drawing/2014/main" xmlns="" id="{764DE4C3-A701-5884-7F13-66ACF858013C}"/>
              </a:ext>
            </a:extLst>
          </p:cNvPr>
          <p:cNvSpPr txBox="1"/>
          <p:nvPr/>
        </p:nvSpPr>
        <p:spPr>
          <a:xfrm>
            <a:off x="1708168" y="-3939"/>
            <a:ext cx="1285863" cy="230832"/>
          </a:xfrm>
          <a:prstGeom prst="rect">
            <a:avLst/>
          </a:prstGeom>
          <a:noFill/>
        </p:spPr>
        <p:txBody>
          <a:bodyPr wrap="square" rtlCol="0">
            <a:spAutoFit/>
          </a:bodyPr>
          <a:lstStyle/>
          <a:p>
            <a:r>
              <a:rPr lang="en-GB" sz="900" dirty="0">
                <a:latin typeface="HP Simplified" panose="020B0604020204020204" pitchFamily="34" charset="0"/>
              </a:rPr>
              <a:t>HP Special Offers</a:t>
            </a:r>
          </a:p>
        </p:txBody>
      </p:sp>
      <p:sp>
        <p:nvSpPr>
          <p:cNvPr id="66" name="Rectangle 65">
            <a:extLst>
              <a:ext uri="{FF2B5EF4-FFF2-40B4-BE49-F238E27FC236}">
                <a16:creationId xmlns:a16="http://schemas.microsoft.com/office/drawing/2014/main" xmlns="" id="{BFCFD96A-5FE3-0402-07B4-CEA007FA9C71}"/>
              </a:ext>
            </a:extLst>
          </p:cNvPr>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cxnSp>
        <p:nvCxnSpPr>
          <p:cNvPr id="68" name="Straight Connector 67">
            <a:extLst>
              <a:ext uri="{FF2B5EF4-FFF2-40B4-BE49-F238E27FC236}">
                <a16:creationId xmlns:a16="http://schemas.microsoft.com/office/drawing/2014/main" xmlns="" id="{8F24EE54-4A58-E014-1C96-27FE9B792058}"/>
              </a:ext>
            </a:extLst>
          </p:cNvPr>
          <p:cNvCxnSpPr/>
          <p:nvPr/>
        </p:nvCxnSpPr>
        <p:spPr>
          <a:xfrm>
            <a:off x="3930366" y="633952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xmlns="" id="{8EB81D20-B6AA-7015-FDD7-BAF77BEAC92C}"/>
              </a:ext>
            </a:extLst>
          </p:cNvPr>
          <p:cNvSpPr/>
          <p:nvPr/>
        </p:nvSpPr>
        <p:spPr>
          <a:xfrm>
            <a:off x="6410472" y="640096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21" name="Rectangle 120">
            <a:extLst>
              <a:ext uri="{FF2B5EF4-FFF2-40B4-BE49-F238E27FC236}">
                <a16:creationId xmlns:a16="http://schemas.microsoft.com/office/drawing/2014/main" xmlns="" id="{60D934A5-0E0B-13DA-4403-6F0ABED36A86}"/>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June change without notice. Despite our best efforts, </a:t>
            </a:r>
          </a:p>
          <a:p>
            <a:r>
              <a:rPr lang="en-GB" sz="600" dirty="0">
                <a:latin typeface="HP Simplified" panose="020B0604020204020204" pitchFamily="34" charset="0"/>
                <a:cs typeface="Calibri" pitchFamily="34" charset="0"/>
              </a:rPr>
              <a:t>a small number of items June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cxnSp>
        <p:nvCxnSpPr>
          <p:cNvPr id="62" name="Straight Connector 61">
            <a:extLst>
              <a:ext uri="{FF2B5EF4-FFF2-40B4-BE49-F238E27FC236}">
                <a16:creationId xmlns:a16="http://schemas.microsoft.com/office/drawing/2014/main" xmlns="" id="{5D61297E-7D71-5452-155C-461D17F67FA3}"/>
              </a:ext>
            </a:extLst>
          </p:cNvPr>
          <p:cNvCxnSpPr/>
          <p:nvPr/>
        </p:nvCxnSpPr>
        <p:spPr>
          <a:xfrm flipH="1">
            <a:off x="6502182" y="49922"/>
            <a:ext cx="3870" cy="62633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xmlns="" id="{4DAFB91F-7855-41ED-5F6C-A8E42D611BFA}"/>
              </a:ext>
            </a:extLst>
          </p:cNvPr>
          <p:cNvCxnSpPr/>
          <p:nvPr/>
        </p:nvCxnSpPr>
        <p:spPr>
          <a:xfrm flipH="1">
            <a:off x="3202950" y="929096"/>
            <a:ext cx="20855" cy="46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xmlns="" id="{905FACC9-41DC-5C05-1D50-2C89B38F45D9}"/>
              </a:ext>
            </a:extLst>
          </p:cNvPr>
          <p:cNvSpPr txBox="1"/>
          <p:nvPr/>
        </p:nvSpPr>
        <p:spPr>
          <a:xfrm>
            <a:off x="7423178" y="671362"/>
            <a:ext cx="2465883"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7P364EA HP NOTEBOOK </a:t>
            </a:r>
            <a:r>
              <a:rPr lang="en-US" sz="750" b="1" dirty="0">
                <a:latin typeface="HP Simplified" panose="020B0604020204020204" pitchFamily="34" charset="0"/>
              </a:rPr>
              <a:t>15-FD0012NV</a:t>
            </a:r>
            <a:r>
              <a:rPr lang="en-US" sz="750" dirty="0">
                <a:latin typeface="HP Simplified" panose="020B0604020204020204" pitchFamily="34" charset="0"/>
              </a:rPr>
              <a:t>, INTEL I3-1315U 3.3-4.5GHz /10MB, 6 CORES, 8GB, 512GB PCIe SSD, INTEL IRIS XE GRAPHICS, 15.6'' FHD, WIN 11 HOME, 2YW, MOONLIGHT BLUE, </a:t>
            </a:r>
            <a:r>
              <a:rPr lang="en-US" sz="750" dirty="0" smtClean="0">
                <a:solidFill>
                  <a:srgbClr val="FF0000"/>
                </a:solidFill>
                <a:latin typeface="HP Simplified" panose="020B0604020204020204" pitchFamily="34" charset="0"/>
              </a:rPr>
              <a:t>838 </a:t>
            </a:r>
            <a:r>
              <a:rPr lang="en-US" altLang="en-US" sz="750" dirty="0" smtClean="0">
                <a:solidFill>
                  <a:srgbClr val="FF0000"/>
                </a:solidFill>
                <a:latin typeface="HP Simplified" panose="020B0604020204020204" pitchFamily="34" charset="0"/>
              </a:rPr>
              <a:t>€ </a:t>
            </a:r>
            <a:endParaRPr lang="en-GB" sz="750" i="1" dirty="0">
              <a:solidFill>
                <a:srgbClr val="92D050"/>
              </a:solidFill>
              <a:latin typeface="HP Simplified" panose="020B0604020204020204" pitchFamily="34" charset="0"/>
              <a:ea typeface="Calibri" panose="020F0502020204030204" pitchFamily="34" charset="0"/>
            </a:endParaRPr>
          </a:p>
        </p:txBody>
      </p:sp>
      <p:pic>
        <p:nvPicPr>
          <p:cNvPr id="107" name="Picture 106">
            <a:extLst>
              <a:ext uri="{FF2B5EF4-FFF2-40B4-BE49-F238E27FC236}">
                <a16:creationId xmlns:a16="http://schemas.microsoft.com/office/drawing/2014/main" xmlns="" id="{B9D01FB5-A022-1937-4B77-A9BD51B3668B}"/>
              </a:ext>
            </a:extLst>
          </p:cNvPr>
          <p:cNvPicPr>
            <a:picLocks noChangeAspect="1"/>
          </p:cNvPicPr>
          <p:nvPr/>
        </p:nvPicPr>
        <p:blipFill>
          <a:blip r:embed="rId7" cstate="email">
            <a:biLevel thresh="25000"/>
            <a:extLst>
              <a:ext uri="{28A0092B-C50C-407E-A947-70E740481C1C}">
                <a14:useLocalDpi xmlns:a14="http://schemas.microsoft.com/office/drawing/2010/main"/>
              </a:ext>
            </a:extLst>
          </a:blip>
          <a:stretch>
            <a:fillRect/>
          </a:stretch>
        </p:blipFill>
        <p:spPr>
          <a:xfrm>
            <a:off x="2930347" y="26648"/>
            <a:ext cx="252000" cy="252000"/>
          </a:xfrm>
          <a:prstGeom prst="rect">
            <a:avLst/>
          </a:prstGeom>
        </p:spPr>
      </p:pic>
      <p:cxnSp>
        <p:nvCxnSpPr>
          <p:cNvPr id="145" name="Straight Connector 144">
            <a:extLst>
              <a:ext uri="{FF2B5EF4-FFF2-40B4-BE49-F238E27FC236}">
                <a16:creationId xmlns:a16="http://schemas.microsoft.com/office/drawing/2014/main" xmlns="" id="{91937E7C-E198-EBD8-E449-9903C2AEC642}"/>
              </a:ext>
            </a:extLst>
          </p:cNvPr>
          <p:cNvCxnSpPr/>
          <p:nvPr/>
        </p:nvCxnSpPr>
        <p:spPr>
          <a:xfrm>
            <a:off x="6567079" y="1327130"/>
            <a:ext cx="3184934" cy="2775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xmlns="" id="{4A11291B-CD8A-2ACD-6D82-CDB38167E1BB}"/>
              </a:ext>
            </a:extLst>
          </p:cNvPr>
          <p:cNvCxnSpPr/>
          <p:nvPr/>
        </p:nvCxnSpPr>
        <p:spPr>
          <a:xfrm>
            <a:off x="3274388" y="1389615"/>
            <a:ext cx="3127561" cy="8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xmlns="" id="{198760FE-D0F8-7DC9-E35E-D9908A532DA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047733" y="91485"/>
            <a:ext cx="687623" cy="540000"/>
          </a:xfrm>
          <a:prstGeom prst="rect">
            <a:avLst/>
          </a:prstGeom>
        </p:spPr>
      </p:pic>
      <p:sp>
        <p:nvSpPr>
          <p:cNvPr id="110" name="Rectangle 109">
            <a:extLst>
              <a:ext uri="{FF2B5EF4-FFF2-40B4-BE49-F238E27FC236}">
                <a16:creationId xmlns:a16="http://schemas.microsoft.com/office/drawing/2014/main" xmlns="" id="{633D81A8-E811-87D7-B646-34FC188271D0}"/>
              </a:ext>
            </a:extLst>
          </p:cNvPr>
          <p:cNvSpPr/>
          <p:nvPr/>
        </p:nvSpPr>
        <p:spPr>
          <a:xfrm>
            <a:off x="6518855" y="1455580"/>
            <a:ext cx="2533485" cy="553998"/>
          </a:xfrm>
          <a:prstGeom prst="rect">
            <a:avLst/>
          </a:prstGeom>
        </p:spPr>
        <p:txBody>
          <a:bodyPr wrap="square">
            <a:spAutoFit/>
          </a:bodyPr>
          <a:lstStyle/>
          <a:p>
            <a:pPr fontAlgn="ctr">
              <a:spcBef>
                <a:spcPct val="0"/>
              </a:spcBef>
            </a:pPr>
            <a:r>
              <a:rPr lang="en-US" sz="750" dirty="0">
                <a:latin typeface="HP Simplified" panose="020B0604020204020204" pitchFamily="34" charset="0"/>
              </a:rPr>
              <a:t>7E859EA 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16-H0003NV</a:t>
            </a:r>
            <a:r>
              <a:rPr lang="en-US" sz="750" dirty="0">
                <a:latin typeface="HP Simplified" panose="020B0604020204020204" pitchFamily="34" charset="0"/>
              </a:rPr>
              <a:t>, INTEL i5-12500H, 2.5-4.5GHz/18MB, 12 CORES, 16GB, 512GB PCle SSD, INTEL ARC A370M 4GB, 16'' WQXGA, WIN 11 HOME, 2YW, NATURAL SILVER </a:t>
            </a:r>
            <a:r>
              <a:rPr lang="en-US" sz="750" dirty="0" smtClean="0">
                <a:solidFill>
                  <a:srgbClr val="FF0000"/>
                </a:solidFill>
                <a:latin typeface="HP Simplified" panose="020B0604020204020204" pitchFamily="34" charset="0"/>
              </a:rPr>
              <a:t>1253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sp>
        <p:nvSpPr>
          <p:cNvPr id="114" name="Rectangle 113">
            <a:extLst>
              <a:ext uri="{FF2B5EF4-FFF2-40B4-BE49-F238E27FC236}">
                <a16:creationId xmlns:a16="http://schemas.microsoft.com/office/drawing/2014/main" xmlns="" id="{71FC0F1D-309C-0295-06A6-2BF0BFDDDF0C}"/>
              </a:ext>
            </a:extLst>
          </p:cNvPr>
          <p:cNvSpPr/>
          <p:nvPr/>
        </p:nvSpPr>
        <p:spPr>
          <a:xfrm>
            <a:off x="6539635" y="2036740"/>
            <a:ext cx="3386931" cy="553998"/>
          </a:xfrm>
          <a:prstGeom prst="rect">
            <a:avLst/>
          </a:prstGeom>
        </p:spPr>
        <p:txBody>
          <a:bodyPr wrap="square">
            <a:spAutoFit/>
          </a:bodyPr>
          <a:lstStyle/>
          <a:p>
            <a:r>
              <a:rPr lang="en-US" sz="750" dirty="0">
                <a:latin typeface="HP Simplified" panose="020B0604020204020204" pitchFamily="34" charset="0"/>
              </a:rPr>
              <a:t>803Y4EA</a:t>
            </a:r>
            <a:r>
              <a:rPr lang="el-GR" sz="750" dirty="0">
                <a:latin typeface="HP Simplified" panose="020B0604020204020204" pitchFamily="34" charset="0"/>
              </a:rPr>
              <a:t> </a:t>
            </a:r>
            <a:r>
              <a:rPr lang="en-US" sz="750" dirty="0">
                <a:latin typeface="HP Simplified" panose="020B0604020204020204" pitchFamily="34" charset="0"/>
              </a:rPr>
              <a:t>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16-H1003NV</a:t>
            </a:r>
            <a:r>
              <a:rPr lang="en-US" sz="750" dirty="0">
                <a:latin typeface="HP Simplified" panose="020B0604020204020204" pitchFamily="34" charset="0"/>
              </a:rPr>
              <a:t>, INTEL i7-13700H 3.7-5.0GHz/24MB, 14 CORES, 16GB, 512GB PCle SSD, INTEL ARC  A370M 4GB, 16'' WQXGA, WIN 11 HOME, 2YW, NATURAL SILVER,  </a:t>
            </a:r>
            <a:r>
              <a:rPr lang="el-GR" sz="750" dirty="0" smtClean="0">
                <a:solidFill>
                  <a:srgbClr val="FF0000"/>
                </a:solidFill>
                <a:latin typeface="HP Simplified" panose="020B0604020204020204" pitchFamily="34" charset="0"/>
              </a:rPr>
              <a:t>1</a:t>
            </a:r>
            <a:r>
              <a:rPr lang="en-US" sz="750" dirty="0" smtClean="0">
                <a:solidFill>
                  <a:srgbClr val="FF0000"/>
                </a:solidFill>
                <a:latin typeface="HP Simplified" panose="020B0604020204020204" pitchFamily="34" charset="0"/>
              </a:rPr>
              <a:t>883 </a:t>
            </a:r>
            <a:r>
              <a:rPr lang="en-US" sz="750" dirty="0" smtClean="0">
                <a:solidFill>
                  <a:srgbClr val="FF0000"/>
                </a:solidFill>
                <a:latin typeface="HP Simplified" panose="020B0604020204020204" pitchFamily="34" charset="0"/>
              </a:rPr>
              <a:t>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a:p>
            <a:endParaRPr lang="en-US" altLang="en-US" sz="750" i="1" dirty="0">
              <a:solidFill>
                <a:srgbClr val="92D050"/>
              </a:solidFill>
              <a:latin typeface="HP Simplified" panose="020B0604020204020204" pitchFamily="34" charset="0"/>
              <a:ea typeface="Calibri" panose="020F0502020204030204" pitchFamily="34" charset="0"/>
            </a:endParaRPr>
          </a:p>
        </p:txBody>
      </p:sp>
      <p:sp>
        <p:nvSpPr>
          <p:cNvPr id="119" name="TextBox 118">
            <a:extLst>
              <a:ext uri="{FF2B5EF4-FFF2-40B4-BE49-F238E27FC236}">
                <a16:creationId xmlns:a16="http://schemas.microsoft.com/office/drawing/2014/main" xmlns="" id="{AAD9AF44-94AB-C849-1124-DED9C731F3F6}"/>
              </a:ext>
            </a:extLst>
          </p:cNvPr>
          <p:cNvSpPr txBox="1"/>
          <p:nvPr/>
        </p:nvSpPr>
        <p:spPr>
          <a:xfrm>
            <a:off x="6506052" y="658"/>
            <a:ext cx="2485774"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67U58EA HP NOTEBOOK </a:t>
            </a:r>
            <a:r>
              <a:rPr lang="en-US" sz="750" b="1" dirty="0">
                <a:latin typeface="HP Simplified" panose="020B0604020204020204" pitchFamily="34" charset="0"/>
              </a:rPr>
              <a:t>15s-EQ2031NV</a:t>
            </a:r>
            <a:r>
              <a:rPr lang="en-US" sz="750" dirty="0">
                <a:latin typeface="HP Simplified" panose="020B0604020204020204" pitchFamily="34" charset="0"/>
              </a:rPr>
              <a:t>,  AMD RYZEN 3 5300U 2.6-3.8GHz/4MB, 4 CORES, 8GB, 256GB PCIe  NVMe M.2 SSD,  AMD RADEON GRAPHICS, 15.6' FHD, WIN 11 HOME IN S MODE, 2YW, SILVER, </a:t>
            </a:r>
            <a:r>
              <a:rPr lang="en-US" sz="750" dirty="0" smtClean="0">
                <a:solidFill>
                  <a:srgbClr val="FF0000"/>
                </a:solidFill>
                <a:latin typeface="HP Simplified" panose="020B0604020204020204" pitchFamily="34" charset="0"/>
              </a:rPr>
              <a:t>678 </a:t>
            </a:r>
            <a:r>
              <a:rPr lang="en-US" altLang="en-US" sz="750" dirty="0" smtClean="0">
                <a:solidFill>
                  <a:srgbClr val="FF0000"/>
                </a:solidFill>
                <a:latin typeface="HP Simplified" panose="020B0604020204020204" pitchFamily="34" charset="0"/>
              </a:rPr>
              <a:t>€ </a:t>
            </a:r>
            <a:endParaRPr lang="en-GB" sz="750" i="1" dirty="0">
              <a:solidFill>
                <a:srgbClr val="92D050"/>
              </a:solidFill>
              <a:latin typeface="HP Simplified" panose="020B0604020204020204" pitchFamily="34" charset="0"/>
              <a:ea typeface="Calibri" panose="020F0502020204030204" pitchFamily="34" charset="0"/>
            </a:endParaRPr>
          </a:p>
        </p:txBody>
      </p:sp>
      <p:sp>
        <p:nvSpPr>
          <p:cNvPr id="120" name="Rectangle 119">
            <a:extLst>
              <a:ext uri="{FF2B5EF4-FFF2-40B4-BE49-F238E27FC236}">
                <a16:creationId xmlns:a16="http://schemas.microsoft.com/office/drawing/2014/main" xmlns="" id="{E65170AA-851B-F09B-2912-3B617824694D}"/>
              </a:ext>
            </a:extLst>
          </p:cNvPr>
          <p:cNvSpPr/>
          <p:nvPr/>
        </p:nvSpPr>
        <p:spPr>
          <a:xfrm>
            <a:off x="1704947" y="386705"/>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29/08 or Until Stock Last.</a:t>
            </a:r>
          </a:p>
        </p:txBody>
      </p:sp>
      <p:cxnSp>
        <p:nvCxnSpPr>
          <p:cNvPr id="31" name="Straight Connector 30">
            <a:extLst>
              <a:ext uri="{FF2B5EF4-FFF2-40B4-BE49-F238E27FC236}">
                <a16:creationId xmlns:a16="http://schemas.microsoft.com/office/drawing/2014/main" xmlns="" id="{82D2219B-BB4F-CB66-B9A2-0510F54C059B}"/>
              </a:ext>
            </a:extLst>
          </p:cNvPr>
          <p:cNvCxnSpPr/>
          <p:nvPr/>
        </p:nvCxnSpPr>
        <p:spPr>
          <a:xfrm>
            <a:off x="37484" y="2690242"/>
            <a:ext cx="3127561" cy="8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539635" y="2648180"/>
            <a:ext cx="726980" cy="612000"/>
          </a:xfrm>
          <a:prstGeom prst="rect">
            <a:avLst/>
          </a:prstGeom>
        </p:spPr>
      </p:pic>
      <p:sp>
        <p:nvSpPr>
          <p:cNvPr id="15" name="Rectangle 14"/>
          <p:cNvSpPr/>
          <p:nvPr/>
        </p:nvSpPr>
        <p:spPr>
          <a:xfrm>
            <a:off x="7262440" y="2654208"/>
            <a:ext cx="2659465" cy="553998"/>
          </a:xfrm>
          <a:prstGeom prst="rect">
            <a:avLst/>
          </a:prstGeom>
        </p:spPr>
        <p:txBody>
          <a:bodyPr wrap="square">
            <a:spAutoFit/>
          </a:bodyPr>
          <a:lstStyle/>
          <a:p>
            <a:r>
              <a:rPr lang="en-US" sz="750" dirty="0">
                <a:latin typeface="HP Simplified" panose="020B0604020204020204" pitchFamily="34" charset="0"/>
              </a:rPr>
              <a:t>9A137EA HP NOTEBOOK </a:t>
            </a:r>
            <a:r>
              <a:rPr lang="en-US" sz="750" b="1" dirty="0">
                <a:latin typeface="HP Simplified" panose="020B0604020204020204" pitchFamily="34" charset="0"/>
              </a:rPr>
              <a:t>VICTUS GAMING 15-FB1000NV</a:t>
            </a:r>
            <a:r>
              <a:rPr lang="en-US" sz="750" dirty="0">
                <a:latin typeface="HP Simplified" panose="020B0604020204020204" pitchFamily="34" charset="0"/>
              </a:rPr>
              <a:t>  AMD RYZEN 5-7535HS 3.3-4.55GHz/16MB  6 CORES  16GB  512GB PCIe NVMe M.2 SSD  NVIDIA GEFORCE RTX 2050 4GB  15.6'' FHD  WIN 11 HOME  2YW  MICA SILVER </a:t>
            </a:r>
            <a:r>
              <a:rPr lang="en-US" sz="750" dirty="0" smtClean="0">
                <a:solidFill>
                  <a:srgbClr val="FF0000"/>
                </a:solidFill>
                <a:latin typeface="HP Simplified" panose="020B0604020204020204" pitchFamily="34" charset="0"/>
              </a:rPr>
              <a:t>1065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r>
              <a:rPr lang="en-US" sz="700" dirty="0" smtClean="0">
                <a:solidFill>
                  <a:srgbClr val="FF0000"/>
                </a:solidFill>
                <a:latin typeface="HP Simplified" panose="020B0604020204020204" pitchFamily="34" charset="0"/>
              </a:rPr>
              <a:t> </a:t>
            </a:r>
            <a:endParaRPr lang="x-none" sz="700" i="1" dirty="0">
              <a:solidFill>
                <a:schemeClr val="accent6">
                  <a:lumMod val="75000"/>
                </a:schemeClr>
              </a:solidFill>
            </a:endParaRPr>
          </a:p>
        </p:txBody>
      </p:sp>
      <p:sp>
        <p:nvSpPr>
          <p:cNvPr id="22" name="Rectangle 21">
            <a:extLst>
              <a:ext uri="{FF2B5EF4-FFF2-40B4-BE49-F238E27FC236}">
                <a16:creationId xmlns:a16="http://schemas.microsoft.com/office/drawing/2014/main" xmlns="" id="{B00BB2CA-778B-2308-2D7E-4736AF8CBD49}"/>
              </a:ext>
            </a:extLst>
          </p:cNvPr>
          <p:cNvSpPr/>
          <p:nvPr/>
        </p:nvSpPr>
        <p:spPr>
          <a:xfrm>
            <a:off x="3227201" y="1950466"/>
            <a:ext cx="3285139" cy="438582"/>
          </a:xfrm>
          <a:prstGeom prst="rect">
            <a:avLst/>
          </a:prstGeom>
        </p:spPr>
        <p:txBody>
          <a:bodyPr wrap="square">
            <a:spAutoFit/>
          </a:bodyPr>
          <a:lstStyle/>
          <a:p>
            <a:r>
              <a:rPr lang="en-US" sz="750" dirty="0">
                <a:latin typeface="HP Simplified" panose="020B0604020204020204" pitchFamily="34" charset="0"/>
              </a:rPr>
              <a:t>AK9M3AT  HP NOTEBOOK </a:t>
            </a:r>
            <a:r>
              <a:rPr lang="en-US" sz="750" b="1" dirty="0">
                <a:latin typeface="HP Simplified" panose="020B0604020204020204" pitchFamily="34" charset="0"/>
              </a:rPr>
              <a:t>PROBOOK 450 G10</a:t>
            </a:r>
            <a:r>
              <a:rPr lang="en-US" sz="750" dirty="0">
                <a:latin typeface="HP Simplified" panose="020B0604020204020204" pitchFamily="34" charset="0"/>
              </a:rPr>
              <a:t>, INTEL i5-1334U 3.4-4.6GHZ / 12MB, 10 CORES, 16GB (1x16GB), 512GB SSD, INTEL IRIS XE GRAPHICS, 15.6'' FHD IPS, WIN 11 PRO, 3YW, SILVER,CASHBACK 30€ UNTIL 31/</a:t>
            </a:r>
            <a:r>
              <a:rPr lang="el-GR" sz="750" dirty="0">
                <a:latin typeface="HP Simplified" panose="020B0604020204020204" pitchFamily="34" charset="0"/>
              </a:rPr>
              <a:t>10</a:t>
            </a:r>
            <a:r>
              <a:rPr lang="en-US" sz="750" dirty="0">
                <a:latin typeface="HP Simplified" panose="020B0604020204020204" pitchFamily="34" charset="0"/>
              </a:rPr>
              <a:t> , </a:t>
            </a:r>
            <a:r>
              <a:rPr lang="en-US" sz="750" dirty="0" smtClean="0">
                <a:solidFill>
                  <a:srgbClr val="FF0000"/>
                </a:solidFill>
                <a:latin typeface="HP Simplified" panose="020B0604020204020204" pitchFamily="34" charset="0"/>
              </a:rPr>
              <a:t>838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25" name="Picture 24"/>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699325" y="15830"/>
            <a:ext cx="747128" cy="576000"/>
          </a:xfrm>
          <a:prstGeom prst="rect">
            <a:avLst/>
          </a:prstGeom>
        </p:spPr>
      </p:pic>
      <p:sp>
        <p:nvSpPr>
          <p:cNvPr id="69" name="Rectangle 68"/>
          <p:cNvSpPr/>
          <p:nvPr/>
        </p:nvSpPr>
        <p:spPr>
          <a:xfrm>
            <a:off x="3172048" y="612598"/>
            <a:ext cx="3303307" cy="438582"/>
          </a:xfrm>
          <a:prstGeom prst="rect">
            <a:avLst/>
          </a:prstGeom>
        </p:spPr>
        <p:txBody>
          <a:bodyPr wrap="square">
            <a:spAutoFit/>
          </a:bodyPr>
          <a:lstStyle/>
          <a:p>
            <a:pPr fontAlgn="t"/>
            <a:r>
              <a:rPr lang="en-US" sz="750" dirty="0" smtClean="0">
                <a:latin typeface="HP Simplified" panose="020B0604020204020204" pitchFamily="34" charset="0"/>
              </a:rPr>
              <a:t>A38H3ET HP </a:t>
            </a:r>
            <a:r>
              <a:rPr lang="en-US" sz="750" b="1" dirty="0" smtClean="0">
                <a:latin typeface="HP Simplified" panose="020B0604020204020204" pitchFamily="34" charset="0"/>
              </a:rPr>
              <a:t>NOTEBOOK 250 G9</a:t>
            </a:r>
            <a:r>
              <a:rPr lang="en-US" sz="750" dirty="0" smtClean="0">
                <a:latin typeface="HP Simplified" panose="020B0604020204020204" pitchFamily="34" charset="0"/>
              </a:rPr>
              <a:t>, INTEL CELERON N4500 1.1-2.8GHz/4MB, 2 CORES, 8GB (1x8GB), 256GB PCIe NVMe SSD, INTEL UHD GRAPHICS, USB-C, LAN, 15.6'' FHD, WIN 11 HOME, 1YW, DARK ASH SILVER </a:t>
            </a:r>
            <a:r>
              <a:rPr lang="en-US" sz="750" dirty="0" smtClean="0">
                <a:solidFill>
                  <a:srgbClr val="FF0000"/>
                </a:solidFill>
                <a:latin typeface="HP Simplified" panose="020B0604020204020204" pitchFamily="34" charset="0"/>
              </a:rPr>
              <a:t>365 </a:t>
            </a:r>
            <a:r>
              <a:rPr lang="el-GR" sz="750" dirty="0" smtClean="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p:txBody>
      </p:sp>
      <p:sp>
        <p:nvSpPr>
          <p:cNvPr id="122" name="Rectangle 121"/>
          <p:cNvSpPr/>
          <p:nvPr/>
        </p:nvSpPr>
        <p:spPr>
          <a:xfrm>
            <a:off x="3200241" y="84078"/>
            <a:ext cx="2478700" cy="553998"/>
          </a:xfrm>
          <a:prstGeom prst="rect">
            <a:avLst/>
          </a:prstGeom>
        </p:spPr>
        <p:txBody>
          <a:bodyPr wrap="square">
            <a:spAutoFit/>
          </a:bodyPr>
          <a:lstStyle/>
          <a:p>
            <a:r>
              <a:rPr lang="en-US" sz="750" dirty="0">
                <a:latin typeface="HP Simplified" panose="020B0604020204020204" pitchFamily="34" charset="0"/>
              </a:rPr>
              <a:t>9Y713AT HP </a:t>
            </a:r>
            <a:r>
              <a:rPr lang="en-US" sz="750" b="1" dirty="0">
                <a:latin typeface="HP Simplified" panose="020B0604020204020204" pitchFamily="34" charset="0"/>
              </a:rPr>
              <a:t>NOTEBOOK 255 G10</a:t>
            </a:r>
            <a:r>
              <a:rPr lang="en-US" sz="750" dirty="0">
                <a:latin typeface="HP Simplified" panose="020B0604020204020204" pitchFamily="34" charset="0"/>
              </a:rPr>
              <a:t>, RYZEN 3-7330U 2.3-4.3GHZ/8MB, 4 CORES, 8GB (1x8GB), 512GB PCIe NVMe SSD, AMD RADEON GRAPHICS, 15.6'' FHD IPS, DOS, 1YW, DARK ASH SILVER </a:t>
            </a:r>
            <a:r>
              <a:rPr lang="en-US" sz="750" dirty="0" smtClean="0">
                <a:solidFill>
                  <a:srgbClr val="FF0000"/>
                </a:solidFill>
                <a:latin typeface="HP Simplified" panose="020B0604020204020204" pitchFamily="34" charset="0"/>
              </a:rPr>
              <a:t>335 </a:t>
            </a:r>
            <a:r>
              <a:rPr lang="el-GR" sz="750" dirty="0" smtClean="0">
                <a:solidFill>
                  <a:srgbClr val="FF0000"/>
                </a:solidFill>
                <a:latin typeface="HP Simplified" panose="020B0604020204020204" pitchFamily="34" charset="0"/>
              </a:rPr>
              <a:t>€</a:t>
            </a:r>
            <a:endParaRPr lang="en-GB" sz="750" i="1" dirty="0">
              <a:solidFill>
                <a:srgbClr val="92D050"/>
              </a:solidFill>
              <a:latin typeface="HP Simplified" panose="020B0604020204020204" pitchFamily="34" charset="0"/>
              <a:ea typeface="Calibri" panose="020F0502020204030204" pitchFamily="34" charset="0"/>
            </a:endParaRPr>
          </a:p>
        </p:txBody>
      </p:sp>
      <p:sp>
        <p:nvSpPr>
          <p:cNvPr id="29" name="Rectangle 28">
            <a:extLst>
              <a:ext uri="{FF2B5EF4-FFF2-40B4-BE49-F238E27FC236}">
                <a16:creationId xmlns:a16="http://schemas.microsoft.com/office/drawing/2014/main" xmlns="" id="{A2E49D33-C617-E6E9-2EB2-88859C845255}"/>
              </a:ext>
            </a:extLst>
          </p:cNvPr>
          <p:cNvSpPr/>
          <p:nvPr/>
        </p:nvSpPr>
        <p:spPr>
          <a:xfrm>
            <a:off x="3177856" y="962093"/>
            <a:ext cx="3309531" cy="438582"/>
          </a:xfrm>
          <a:prstGeom prst="rect">
            <a:avLst/>
          </a:prstGeom>
        </p:spPr>
        <p:txBody>
          <a:bodyPr wrap="square">
            <a:spAutoFit/>
          </a:bodyPr>
          <a:lstStyle/>
          <a:p>
            <a:pPr fontAlgn="t"/>
            <a:r>
              <a:rPr lang="en-US" sz="750" dirty="0">
                <a:latin typeface="HP Simplified" panose="020B0604020204020204" pitchFamily="34" charset="0"/>
              </a:rPr>
              <a:t>AK9T9AT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250 G9</a:t>
            </a:r>
            <a:r>
              <a:rPr lang="en-US" sz="750" dirty="0">
                <a:latin typeface="HP Simplified" panose="020B0604020204020204" pitchFamily="34" charset="0"/>
              </a:rPr>
              <a:t>, INTEL i5-1335U 3.4-4.6GHz/12MB, 10 CORES, 16GB (1x16GB), 512GB PCIe NVMe SSD, INTEL IRIS XE GRAPHICS, 15.6'' FHD, DOS, 1YW, DARK ASH SILVER</a:t>
            </a:r>
            <a:r>
              <a:rPr lang="el-GR" sz="750" dirty="0">
                <a:latin typeface="HP Simplified" panose="020B0604020204020204" pitchFamily="34" charset="0"/>
              </a:rPr>
              <a:t>, </a:t>
            </a:r>
            <a:r>
              <a:rPr lang="en-US" sz="750" dirty="0" smtClean="0">
                <a:solidFill>
                  <a:srgbClr val="FF0000"/>
                </a:solidFill>
                <a:latin typeface="HP Simplified" panose="020B0604020204020204" pitchFamily="34" charset="0"/>
              </a:rPr>
              <a:t>620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GB" sz="750" i="1" dirty="0">
              <a:solidFill>
                <a:srgbClr val="92D050"/>
              </a:solidFill>
              <a:latin typeface="HP Simplified" panose="020B0604020204020204" pitchFamily="34" charset="0"/>
              <a:ea typeface="Calibri" panose="020F0502020204030204" pitchFamily="34" charset="0"/>
            </a:endParaRPr>
          </a:p>
        </p:txBody>
      </p:sp>
      <p:sp>
        <p:nvSpPr>
          <p:cNvPr id="51" name="Rectangle 50">
            <a:extLst>
              <a:ext uri="{FF2B5EF4-FFF2-40B4-BE49-F238E27FC236}">
                <a16:creationId xmlns:a16="http://schemas.microsoft.com/office/drawing/2014/main" xmlns="" id="{0D318705-B4FB-3D9A-6E1A-D28DF192E2C8}"/>
              </a:ext>
            </a:extLst>
          </p:cNvPr>
          <p:cNvSpPr/>
          <p:nvPr/>
        </p:nvSpPr>
        <p:spPr>
          <a:xfrm>
            <a:off x="3985631" y="1394617"/>
            <a:ext cx="2534408" cy="553998"/>
          </a:xfrm>
          <a:prstGeom prst="rect">
            <a:avLst/>
          </a:prstGeom>
        </p:spPr>
        <p:txBody>
          <a:bodyPr wrap="square">
            <a:spAutoFit/>
          </a:bodyPr>
          <a:lstStyle/>
          <a:p>
            <a:r>
              <a:rPr lang="en-US" sz="750" dirty="0">
                <a:latin typeface="HP Simplified" panose="020B0604020204020204" pitchFamily="34" charset="0"/>
              </a:rPr>
              <a:t>AK9Q3AT HP NOTEBOOK </a:t>
            </a:r>
            <a:r>
              <a:rPr lang="en-US" sz="750" b="1" dirty="0">
                <a:latin typeface="HP Simplified" panose="020B0604020204020204" pitchFamily="34" charset="0"/>
              </a:rPr>
              <a:t>PROBOOK 455 G10</a:t>
            </a:r>
            <a:r>
              <a:rPr lang="en-US" sz="750" dirty="0">
                <a:latin typeface="HP Simplified" panose="020B0604020204020204" pitchFamily="34" charset="0"/>
              </a:rPr>
              <a:t>, AMD RYZEN 5 7530U 2.3–4.5GHZ/16MB, 6 CORES, 16GB, 512GB PCIe NVMe SSD, AMD RADEON GRAPHICS, 15.6'' FHD IPS, DOS, 3YW, SILVER, </a:t>
            </a:r>
            <a:r>
              <a:rPr lang="en-US" sz="750" dirty="0" smtClean="0">
                <a:solidFill>
                  <a:srgbClr val="FF0000"/>
                </a:solidFill>
                <a:latin typeface="HP Simplified" panose="020B0604020204020204" pitchFamily="34" charset="0"/>
              </a:rPr>
              <a:t>566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6" name="Rectangle 35">
            <a:extLst>
              <a:ext uri="{FF2B5EF4-FFF2-40B4-BE49-F238E27FC236}">
                <a16:creationId xmlns:a16="http://schemas.microsoft.com/office/drawing/2014/main" xmlns="" id="{07D67F5E-3A89-EA82-3082-CDC2A2CB3E7B}"/>
              </a:ext>
            </a:extLst>
          </p:cNvPr>
          <p:cNvSpPr/>
          <p:nvPr/>
        </p:nvSpPr>
        <p:spPr>
          <a:xfrm>
            <a:off x="3214259" y="2296421"/>
            <a:ext cx="3338070" cy="438582"/>
          </a:xfrm>
          <a:prstGeom prst="rect">
            <a:avLst/>
          </a:prstGeom>
        </p:spPr>
        <p:txBody>
          <a:bodyPr wrap="square">
            <a:spAutoFit/>
          </a:bodyPr>
          <a:lstStyle/>
          <a:p>
            <a:r>
              <a:rPr lang="en-US" sz="750" dirty="0">
                <a:latin typeface="HP Simplified" panose="020B0604020204020204" pitchFamily="34" charset="0"/>
              </a:rPr>
              <a:t>AL0D5AT  HP NOTEBOOK </a:t>
            </a:r>
            <a:r>
              <a:rPr lang="en-US" sz="750" b="1" dirty="0">
                <a:latin typeface="HP Simplified" panose="020B0604020204020204" pitchFamily="34" charset="0"/>
              </a:rPr>
              <a:t>PROBOOK 445 G10</a:t>
            </a:r>
            <a:r>
              <a:rPr lang="en-US" sz="750" dirty="0">
                <a:latin typeface="HP Simplified" panose="020B0604020204020204" pitchFamily="34" charset="0"/>
              </a:rPr>
              <a:t>, AMD RYZEN 5-7530U 2-4.5GHZ / 16MB, 6 CORES, 16GB (1X16GB), 512GB SSD, AMD RADEON GRAPHICS, USB-C, HDMI, BT, BACKLIT KEY, FP, 14'' FHD IPS, WIN 11 PRO, 3YW, PIKE SILVER, </a:t>
            </a:r>
            <a:r>
              <a:rPr lang="en-US" sz="750" dirty="0" smtClean="0">
                <a:solidFill>
                  <a:srgbClr val="FF0000"/>
                </a:solidFill>
                <a:latin typeface="HP Simplified" panose="020B0604020204020204" pitchFamily="34" charset="0"/>
              </a:rPr>
              <a:t>868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4" name="TextBox 43">
            <a:extLst>
              <a:ext uri="{FF2B5EF4-FFF2-40B4-BE49-F238E27FC236}">
                <a16:creationId xmlns:a16="http://schemas.microsoft.com/office/drawing/2014/main" xmlns="" id="{669D3C29-563E-B114-315A-7309A4EAD1FC}"/>
              </a:ext>
            </a:extLst>
          </p:cNvPr>
          <p:cNvSpPr txBox="1"/>
          <p:nvPr/>
        </p:nvSpPr>
        <p:spPr>
          <a:xfrm>
            <a:off x="-1724" y="2177875"/>
            <a:ext cx="3237484" cy="553998"/>
          </a:xfrm>
          <a:prstGeom prst="rect">
            <a:avLst/>
          </a:prstGeom>
          <a:noFill/>
        </p:spPr>
        <p:txBody>
          <a:bodyPr wrap="square">
            <a:spAutoFit/>
          </a:bodyPr>
          <a:lstStyle/>
          <a:p>
            <a:pPr fontAlgn="t"/>
            <a:r>
              <a:rPr lang="en-GB" sz="750" u="none" strike="noStrike" dirty="0">
                <a:effectLst/>
                <a:latin typeface="HP Simplified" panose="020B0604020204020204" pitchFamily="34" charset="0"/>
              </a:rPr>
              <a:t>5P6Q5EA HP </a:t>
            </a:r>
            <a:r>
              <a:rPr lang="en-GB" sz="750" b="1" u="none" strike="noStrike" dirty="0">
                <a:effectLst/>
                <a:latin typeface="HP Simplified" panose="020B0604020204020204" pitchFamily="34" charset="0"/>
              </a:rPr>
              <a:t>NOTEBOOK ELITEBOOK 830 G9</a:t>
            </a:r>
            <a:r>
              <a:rPr lang="en-GB" sz="750" u="none" strike="noStrike" dirty="0">
                <a:effectLst/>
                <a:latin typeface="HP Simplified" panose="020B0604020204020204" pitchFamily="34" charset="0"/>
              </a:rPr>
              <a:t>  INTEL i5-1235U 3.3-4.4GHZ/12MB  10 CORES  8GB  256GB PCIe  NVMe SSD  INTEL IRIS XE GRAPHICS  CAM  13.3'' WUXGA IPS  TYPE-C  LTE-ADVANCED  WIN 11 PRO PREINSTALLED WITH WIN 10 PRO  3YW  SILVER </a:t>
            </a:r>
            <a:r>
              <a:rPr lang="en-GB" sz="750" u="none" strike="noStrike" dirty="0" smtClean="0">
                <a:solidFill>
                  <a:srgbClr val="FF0000"/>
                </a:solidFill>
                <a:effectLst/>
                <a:latin typeface="HP Simplified" panose="020B0604020204020204" pitchFamily="34" charset="0"/>
              </a:rPr>
              <a:t>1458 </a:t>
            </a:r>
            <a:r>
              <a:rPr lang="el-GR" sz="750" dirty="0" smtClean="0">
                <a:solidFill>
                  <a:srgbClr val="FF0000"/>
                </a:solidFill>
                <a:latin typeface="HP Simplified" panose="020B0604020204020204" pitchFamily="34" charset="0"/>
              </a:rPr>
              <a:t>€</a:t>
            </a:r>
            <a:endParaRPr lang="en-GB" sz="750" b="0" i="0" u="none" strike="noStrike" dirty="0">
              <a:solidFill>
                <a:srgbClr val="FF0000"/>
              </a:solidFill>
              <a:effectLst/>
              <a:latin typeface="HP Simplified" panose="020B0604020204020204" pitchFamily="34" charset="0"/>
            </a:endParaRPr>
          </a:p>
        </p:txBody>
      </p:sp>
      <p:sp>
        <p:nvSpPr>
          <p:cNvPr id="48" name="TextBox 47">
            <a:extLst>
              <a:ext uri="{FF2B5EF4-FFF2-40B4-BE49-F238E27FC236}">
                <a16:creationId xmlns:a16="http://schemas.microsoft.com/office/drawing/2014/main" xmlns="" id="{18FE06F3-BF5D-9F71-E036-58A36F14BF9A}"/>
              </a:ext>
            </a:extLst>
          </p:cNvPr>
          <p:cNvSpPr txBox="1"/>
          <p:nvPr/>
        </p:nvSpPr>
        <p:spPr>
          <a:xfrm>
            <a:off x="843668" y="918738"/>
            <a:ext cx="2381086" cy="553998"/>
          </a:xfrm>
          <a:prstGeom prst="rect">
            <a:avLst/>
          </a:prstGeom>
          <a:noFill/>
        </p:spPr>
        <p:txBody>
          <a:bodyPr wrap="square">
            <a:spAutoFit/>
          </a:bodyPr>
          <a:lstStyle/>
          <a:p>
            <a:pPr algn="l" fontAlgn="t">
              <a:buNone/>
            </a:pPr>
            <a:r>
              <a:rPr lang="en-GB" sz="750" u="none" strike="noStrike" dirty="0">
                <a:effectLst/>
                <a:latin typeface="HP Simplified" panose="020B0604020204020204" pitchFamily="34" charset="0"/>
              </a:rPr>
              <a:t>401G8EA HP </a:t>
            </a:r>
            <a:r>
              <a:rPr lang="en-GB" sz="750" b="1" u="none" strike="noStrike" dirty="0">
                <a:effectLst/>
                <a:latin typeface="HP Simplified" panose="020B0604020204020204" pitchFamily="34" charset="0"/>
              </a:rPr>
              <a:t>NOTEBOOK ELITEBOOK 835 G8  </a:t>
            </a:r>
            <a:r>
              <a:rPr lang="en-GB" sz="750" u="none" strike="noStrike" dirty="0">
                <a:effectLst/>
                <a:latin typeface="HP Simplified" panose="020B0604020204020204" pitchFamily="34" charset="0"/>
              </a:rPr>
              <a:t>AMD RYZEN 5 PRO 5650U 2.3-4.2GHZ/3MB  6 CORES  8GB  256GB PCIe NVMe SSD  AMD RADEON GRAPHICS  13.3'' FHD IPS  TYPE-C  WIN 10 PRO  3YW  SILVER </a:t>
            </a:r>
            <a:r>
              <a:rPr lang="en-GB" sz="750" u="none" strike="noStrike" dirty="0" smtClean="0">
                <a:solidFill>
                  <a:srgbClr val="FF0000"/>
                </a:solidFill>
                <a:effectLst/>
                <a:latin typeface="HP Simplified" panose="020B0604020204020204" pitchFamily="34" charset="0"/>
              </a:rPr>
              <a:t>1235 </a:t>
            </a:r>
            <a:r>
              <a:rPr lang="el-GR" sz="750" dirty="0" smtClean="0">
                <a:solidFill>
                  <a:srgbClr val="FF0000"/>
                </a:solidFill>
                <a:latin typeface="HP Simplified" panose="020B0604020204020204" pitchFamily="34" charset="0"/>
              </a:rPr>
              <a:t>€</a:t>
            </a:r>
            <a:endParaRPr lang="en-GB" sz="750" b="0" i="0" u="none" strike="noStrike" dirty="0">
              <a:solidFill>
                <a:srgbClr val="FF0000"/>
              </a:solidFill>
              <a:effectLst/>
              <a:latin typeface="HP Simplified" panose="020B0604020204020204" pitchFamily="34" charset="0"/>
            </a:endParaRPr>
          </a:p>
        </p:txBody>
      </p:sp>
      <p:sp>
        <p:nvSpPr>
          <p:cNvPr id="53" name="TextBox 52">
            <a:extLst>
              <a:ext uri="{FF2B5EF4-FFF2-40B4-BE49-F238E27FC236}">
                <a16:creationId xmlns:a16="http://schemas.microsoft.com/office/drawing/2014/main" xmlns="" id="{D38EE856-03E3-AB0E-FC95-F65FBF3CC10A}"/>
              </a:ext>
            </a:extLst>
          </p:cNvPr>
          <p:cNvSpPr txBox="1"/>
          <p:nvPr/>
        </p:nvSpPr>
        <p:spPr>
          <a:xfrm>
            <a:off x="-5559" y="1485328"/>
            <a:ext cx="3245569" cy="438582"/>
          </a:xfrm>
          <a:prstGeom prst="rect">
            <a:avLst/>
          </a:prstGeom>
          <a:noFill/>
        </p:spPr>
        <p:txBody>
          <a:bodyPr wrap="square">
            <a:spAutoFit/>
          </a:bodyPr>
          <a:lstStyle/>
          <a:p>
            <a:pPr algn="l" fontAlgn="t">
              <a:buNone/>
            </a:pPr>
            <a:r>
              <a:rPr lang="en-GB" sz="750" u="none" strike="noStrike" dirty="0">
                <a:effectLst/>
                <a:latin typeface="HP Simplified" panose="020B0604020204020204" pitchFamily="34" charset="0"/>
              </a:rPr>
              <a:t>6F6Y2EA HP </a:t>
            </a:r>
            <a:r>
              <a:rPr lang="en-GB" sz="750" b="1" u="none" strike="noStrike" dirty="0">
                <a:effectLst/>
                <a:latin typeface="HP Simplified" panose="020B0604020204020204" pitchFamily="34" charset="0"/>
              </a:rPr>
              <a:t>NOTEBOOK ELITEBOOK 835 G9  </a:t>
            </a:r>
            <a:r>
              <a:rPr lang="en-GB" sz="750" u="none" strike="noStrike" dirty="0">
                <a:effectLst/>
                <a:latin typeface="HP Simplified" panose="020B0604020204020204" pitchFamily="34" charset="0"/>
              </a:rPr>
              <a:t>AMD RYZEN 5 6600U 2.9-4.5GHZ/3MB  6 CORES  8GB  256GB PCIe NVMe SSD  AMD 660M GRAPHICS  13.3'' WUXGA IPS  TYPE-C (2)  WIN 11 PRO  3YW  SILVER </a:t>
            </a:r>
            <a:r>
              <a:rPr lang="en-GB" sz="750" u="none" strike="noStrike" dirty="0" smtClean="0">
                <a:solidFill>
                  <a:srgbClr val="FF0000"/>
                </a:solidFill>
                <a:effectLst/>
                <a:latin typeface="HP Simplified" panose="020B0604020204020204" pitchFamily="34" charset="0"/>
              </a:rPr>
              <a:t>1355 </a:t>
            </a:r>
            <a:r>
              <a:rPr lang="el-GR" sz="750" dirty="0" smtClean="0">
                <a:solidFill>
                  <a:srgbClr val="FF0000"/>
                </a:solidFill>
                <a:latin typeface="HP Simplified" panose="020B0604020204020204" pitchFamily="34" charset="0"/>
              </a:rPr>
              <a:t>€</a:t>
            </a:r>
            <a:endParaRPr lang="en-GB" sz="750" b="0" i="0" u="none" strike="noStrike" dirty="0">
              <a:solidFill>
                <a:srgbClr val="FF0000"/>
              </a:solidFill>
              <a:effectLst/>
              <a:latin typeface="HP Simplified" panose="020B0604020204020204" pitchFamily="34" charset="0"/>
            </a:endParaRPr>
          </a:p>
        </p:txBody>
      </p:sp>
      <p:sp>
        <p:nvSpPr>
          <p:cNvPr id="58" name="TextBox 57">
            <a:extLst>
              <a:ext uri="{FF2B5EF4-FFF2-40B4-BE49-F238E27FC236}">
                <a16:creationId xmlns:a16="http://schemas.microsoft.com/office/drawing/2014/main" xmlns="" id="{E10047DB-3CC1-51B7-F20C-4B316110D093}"/>
              </a:ext>
            </a:extLst>
          </p:cNvPr>
          <p:cNvSpPr txBox="1"/>
          <p:nvPr/>
        </p:nvSpPr>
        <p:spPr>
          <a:xfrm>
            <a:off x="-15600" y="1829714"/>
            <a:ext cx="3314531" cy="553998"/>
          </a:xfrm>
          <a:prstGeom prst="rect">
            <a:avLst/>
          </a:prstGeom>
          <a:noFill/>
        </p:spPr>
        <p:txBody>
          <a:bodyPr wrap="square">
            <a:spAutoFit/>
          </a:bodyPr>
          <a:lstStyle/>
          <a:p>
            <a:pPr fontAlgn="t"/>
            <a:r>
              <a:rPr lang="en-GB" sz="750" u="none" strike="noStrike" dirty="0">
                <a:effectLst/>
                <a:latin typeface="HP Simplified" panose="020B0604020204020204" pitchFamily="34" charset="0"/>
              </a:rPr>
              <a:t>5P794EA HP </a:t>
            </a:r>
            <a:r>
              <a:rPr lang="en-GB" sz="750" b="1" u="none" strike="noStrike" dirty="0">
                <a:effectLst/>
                <a:latin typeface="HP Simplified" panose="020B0604020204020204" pitchFamily="34" charset="0"/>
              </a:rPr>
              <a:t>NOTEBOOK ELITEBOOK 830 G9  </a:t>
            </a:r>
            <a:r>
              <a:rPr lang="en-GB" sz="750" u="none" strike="noStrike" dirty="0">
                <a:effectLst/>
                <a:latin typeface="HP Simplified" panose="020B0604020204020204" pitchFamily="34" charset="0"/>
              </a:rPr>
              <a:t>INTEL i5-1235U 3.3-4.4GHZ / 12MB  10 CORES  8GB  256GB SSD  INTEL IRIS XE GRAPHICS  CAM  13.3'' WUXGA IPS  TYPE-C  WIN 11 PRO PREINSTALLED WITH WIN 10 PRO  3YW  SILVER </a:t>
            </a:r>
            <a:r>
              <a:rPr lang="en-GB" sz="750" dirty="0">
                <a:solidFill>
                  <a:srgbClr val="FF0000"/>
                </a:solidFill>
                <a:latin typeface="HP Simplified" panose="020B0604020204020204" pitchFamily="34" charset="0"/>
              </a:rPr>
              <a:t>1366 €</a:t>
            </a:r>
          </a:p>
          <a:p>
            <a:pPr algn="l" fontAlgn="t">
              <a:buNone/>
            </a:pPr>
            <a:endParaRPr lang="en-GB" sz="750" b="0" i="0" u="none" strike="noStrike" dirty="0">
              <a:solidFill>
                <a:srgbClr val="FF0000"/>
              </a:solidFill>
              <a:effectLst/>
              <a:latin typeface="HP Simplified" panose="020B0604020204020204" pitchFamily="34" charset="0"/>
            </a:endParaRPr>
          </a:p>
        </p:txBody>
      </p:sp>
      <p:pic>
        <p:nvPicPr>
          <p:cNvPr id="63" name="Picture 62" descr="A computer with a blue flower on the screen&#10;&#10;AI-generated content may be incorrect.">
            <a:extLst>
              <a:ext uri="{FF2B5EF4-FFF2-40B4-BE49-F238E27FC236}">
                <a16:creationId xmlns:a16="http://schemas.microsoft.com/office/drawing/2014/main" xmlns="" id="{E9D13DBC-E174-03AF-07A7-0DAE251570D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61479" y="1425157"/>
            <a:ext cx="750968" cy="576000"/>
          </a:xfrm>
          <a:prstGeom prst="rect">
            <a:avLst/>
          </a:prstGeom>
        </p:spPr>
      </p:pic>
      <p:cxnSp>
        <p:nvCxnSpPr>
          <p:cNvPr id="64" name="Straight Connector 63">
            <a:extLst>
              <a:ext uri="{FF2B5EF4-FFF2-40B4-BE49-F238E27FC236}">
                <a16:creationId xmlns:a16="http://schemas.microsoft.com/office/drawing/2014/main" xmlns="" id="{47187D84-1B1A-D00D-FFC9-A207B0E03D52}"/>
              </a:ext>
            </a:extLst>
          </p:cNvPr>
          <p:cNvCxnSpPr/>
          <p:nvPr/>
        </p:nvCxnSpPr>
        <p:spPr>
          <a:xfrm>
            <a:off x="3281537" y="2802286"/>
            <a:ext cx="3146030" cy="128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xmlns="" id="{5A421472-A90E-5282-229E-82D9A0C84148}"/>
              </a:ext>
            </a:extLst>
          </p:cNvPr>
          <p:cNvCxnSpPr/>
          <p:nvPr/>
        </p:nvCxnSpPr>
        <p:spPr>
          <a:xfrm>
            <a:off x="6539635" y="2518297"/>
            <a:ext cx="314603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xmlns="" id="{39D0AA96-429A-2F56-2F0D-BC891F5B02F3}"/>
              </a:ext>
            </a:extLst>
          </p:cNvPr>
          <p:cNvSpPr txBox="1"/>
          <p:nvPr/>
        </p:nvSpPr>
        <p:spPr>
          <a:xfrm>
            <a:off x="3549781" y="2800481"/>
            <a:ext cx="1230220" cy="1015663"/>
          </a:xfrm>
          <a:prstGeom prst="rect">
            <a:avLst/>
          </a:prstGeom>
          <a:noFill/>
        </p:spPr>
        <p:txBody>
          <a:bodyPr wrap="square" rtlCol="0">
            <a:spAutoFit/>
          </a:bodyPr>
          <a:lstStyle/>
          <a:p>
            <a:pPr eaLnBrk="1" fontAlgn="t"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679D9EA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PC </a:t>
            </a:r>
            <a:r>
              <a:rPr lang="en-GB" sz="750" dirty="0">
                <a:latin typeface="HP Simplified" panose="020B0604020204020204" pitchFamily="34" charset="0"/>
              </a:rPr>
              <a:t>OMEN 45L </a:t>
            </a:r>
            <a:r>
              <a:rPr lang="en-GB" sz="750" b="0" i="0" u="none" strike="noStrike" kern="1200" dirty="0">
                <a:solidFill>
                  <a:srgbClr val="000000"/>
                </a:solidFill>
                <a:effectLst/>
                <a:latin typeface="HP Simplified" panose="020B0604020204020204" pitchFamily="34" charset="0"/>
              </a:rPr>
              <a:t>GAMING </a:t>
            </a:r>
            <a:r>
              <a:rPr lang="en-GB" sz="750" b="1" i="0" u="none" strike="noStrike" kern="1200" dirty="0">
                <a:solidFill>
                  <a:srgbClr val="000000"/>
                </a:solidFill>
                <a:effectLst/>
                <a:latin typeface="HP Simplified" panose="020B0604020204020204" pitchFamily="34" charset="0"/>
              </a:rPr>
              <a:t>GT22-0000NV</a:t>
            </a:r>
            <a:r>
              <a:rPr lang="en-GB" sz="750" b="0" i="0" u="none" strike="noStrike" kern="1200" dirty="0">
                <a:solidFill>
                  <a:srgbClr val="000000"/>
                </a:solidFill>
                <a:effectLst/>
                <a:latin typeface="HP Simplified" panose="020B0604020204020204" pitchFamily="34" charset="0"/>
              </a:rPr>
              <a:t>, INTEL i9-12900K 2.4-5.2GHz/30MB, 12 CORES, 32GB, 512GB M.2, NVIDIA GEFORCE RTX 3080TI 12GB, WIN 11 HOME, 2YW, BLACK</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3636 </a:t>
            </a:r>
            <a:r>
              <a:rPr lang="en-GB" sz="750" b="0" i="0" u="none" strike="noStrike" kern="1200" dirty="0" smtClean="0">
                <a:solidFill>
                  <a:srgbClr val="FF0000"/>
                </a:solidFill>
                <a:effectLst/>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sp>
        <p:nvSpPr>
          <p:cNvPr id="73" name="TextBox 72">
            <a:extLst>
              <a:ext uri="{FF2B5EF4-FFF2-40B4-BE49-F238E27FC236}">
                <a16:creationId xmlns:a16="http://schemas.microsoft.com/office/drawing/2014/main" xmlns="" id="{77F7BB30-A4D0-9923-A981-7B6B6FDCDFC2}"/>
              </a:ext>
            </a:extLst>
          </p:cNvPr>
          <p:cNvSpPr txBox="1"/>
          <p:nvPr/>
        </p:nvSpPr>
        <p:spPr>
          <a:xfrm>
            <a:off x="5090365" y="2790174"/>
            <a:ext cx="1434874" cy="1015663"/>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798B6EA HP PC OMEN 40L GAMING </a:t>
            </a:r>
            <a:r>
              <a:rPr lang="en-GB" sz="750" b="1" dirty="0">
                <a:solidFill>
                  <a:srgbClr val="000000"/>
                </a:solidFill>
                <a:latin typeface="HP Simplified" panose="020B0604020204020204" pitchFamily="34" charset="0"/>
              </a:rPr>
              <a:t>GT21-0007NV</a:t>
            </a:r>
            <a:r>
              <a:rPr lang="en-GB" sz="750" dirty="0">
                <a:solidFill>
                  <a:srgbClr val="000000"/>
                </a:solidFill>
                <a:latin typeface="HP Simplified" panose="020B0604020204020204" pitchFamily="34" charset="0"/>
              </a:rPr>
              <a:t>, INTEL ARK i9 12900K 2.4-3.9GHz/14MB, 16 CORES, 64GB DDR4, 1TB 2280 SSD + 2TB SATA, NVIDIA GEFORCE RTX 3080 TI 12GB, WIN 11, 2YW, BLACK,  </a:t>
            </a:r>
            <a:r>
              <a:rPr lang="en-GB" sz="750" dirty="0" smtClean="0">
                <a:solidFill>
                  <a:srgbClr val="FF0000"/>
                </a:solidFill>
                <a:latin typeface="HP Simplified" panose="020B0604020204020204" pitchFamily="34" charset="0"/>
              </a:rPr>
              <a:t>3826 </a:t>
            </a:r>
            <a:r>
              <a:rPr lang="en-GB" sz="750" i="0" u="none" strike="noStrike" kern="1200" dirty="0" smtClean="0">
                <a:solidFill>
                  <a:srgbClr val="FF0000"/>
                </a:solidFill>
                <a:effectLst/>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pic>
        <p:nvPicPr>
          <p:cNvPr id="74" name="Picture 73"/>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4716798" y="2825966"/>
            <a:ext cx="423531" cy="900000"/>
          </a:xfrm>
          <a:prstGeom prst="rect">
            <a:avLst/>
          </a:prstGeom>
        </p:spPr>
      </p:pic>
      <p:pic>
        <p:nvPicPr>
          <p:cNvPr id="79" name="Picture 78"/>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3260006" y="2852513"/>
            <a:ext cx="341680" cy="864000"/>
          </a:xfrm>
          <a:prstGeom prst="rect">
            <a:avLst/>
          </a:prstGeom>
        </p:spPr>
      </p:pic>
      <p:sp>
        <p:nvSpPr>
          <p:cNvPr id="118" name="TextBox 117"/>
          <p:cNvSpPr txBox="1"/>
          <p:nvPr/>
        </p:nvSpPr>
        <p:spPr>
          <a:xfrm>
            <a:off x="3983671" y="4930633"/>
            <a:ext cx="2459333" cy="669414"/>
          </a:xfrm>
          <a:prstGeom prst="rect">
            <a:avLst/>
          </a:prstGeom>
          <a:noFill/>
          <a:ln>
            <a:noFill/>
          </a:ln>
        </p:spPr>
        <p:txBody>
          <a:bodyPr wrap="square" rtlCol="0">
            <a:spAutoFit/>
          </a:bodyPr>
          <a:lstStyle/>
          <a:p>
            <a:r>
              <a:rPr lang="en-US" sz="750" dirty="0">
                <a:latin typeface="HP Simplified" panose="020B0604020204020204" pitchFamily="34" charset="0"/>
              </a:rPr>
              <a:t>4WH47AA HP MONITOR 24.5</a:t>
            </a:r>
            <a:r>
              <a:rPr lang="en-US" sz="750" b="1" dirty="0">
                <a:latin typeface="HP Simplified" panose="020B0604020204020204" pitchFamily="34" charset="0"/>
              </a:rPr>
              <a:t>''  X 25F OMEN </a:t>
            </a:r>
            <a:r>
              <a:rPr lang="en-US" sz="750" dirty="0">
                <a:latin typeface="HP Simplified" panose="020B0604020204020204" pitchFamily="34" charset="0"/>
              </a:rPr>
              <a:t>GAMING HOME  A  TN LED  FHD 1920 X 1080  1MS  400 NITS  AMD FREESYNC 240HZ &amp; NVIDIA G-SYNC  ANTIGLARE  HEIGHT ADJUSTABLE  SWIVEL  TILT  2X USB 3.0  2X HDMI  DISPLAY PORT 1.2  1YW  BLACK </a:t>
            </a:r>
            <a:r>
              <a:rPr lang="en-US" sz="750" dirty="0" smtClean="0">
                <a:solidFill>
                  <a:srgbClr val="FF0000"/>
                </a:solidFill>
                <a:latin typeface="HP Simplified" panose="020B0604020204020204" pitchFamily="34" charset="0"/>
              </a:rPr>
              <a:t>302 € </a:t>
            </a:r>
            <a:endParaRPr lang="en-US" altLang="en-US" sz="750" i="1" dirty="0">
              <a:solidFill>
                <a:srgbClr val="92D050"/>
              </a:solidFill>
              <a:latin typeface="HP Simplified" panose="020B0604020204020204" pitchFamily="34" charset="0"/>
              <a:ea typeface="Calibri" panose="020F0502020204030204" pitchFamily="34" charset="0"/>
            </a:endParaRPr>
          </a:p>
        </p:txBody>
      </p:sp>
      <p:pic>
        <p:nvPicPr>
          <p:cNvPr id="81" name="Picture 80">
            <a:extLst>
              <a:ext uri="{FF2B5EF4-FFF2-40B4-BE49-F238E27FC236}">
                <a16:creationId xmlns:a16="http://schemas.microsoft.com/office/drawing/2014/main" xmlns="" id="{27F870B9-B704-6C13-4F2A-576128359B80}"/>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227665" y="4952888"/>
            <a:ext cx="778215" cy="576000"/>
          </a:xfrm>
          <a:prstGeom prst="rect">
            <a:avLst/>
          </a:prstGeom>
        </p:spPr>
      </p:pic>
      <p:pic>
        <p:nvPicPr>
          <p:cNvPr id="82" name="Picture 81" descr="A picture containing text, case, electronics, accessory&#10;&#10;Description automatically generated">
            <a:extLst>
              <a:ext uri="{FF2B5EF4-FFF2-40B4-BE49-F238E27FC236}">
                <a16:creationId xmlns:a16="http://schemas.microsoft.com/office/drawing/2014/main" xmlns="" id="{67910BF2-9FB0-B94B-F1CF-114CB98B5103}"/>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1230076" y="2732048"/>
            <a:ext cx="437840" cy="864000"/>
          </a:xfrm>
          <a:prstGeom prst="rect">
            <a:avLst/>
          </a:prstGeom>
        </p:spPr>
      </p:pic>
      <p:sp>
        <p:nvSpPr>
          <p:cNvPr id="83" name="Rectangle 82">
            <a:extLst>
              <a:ext uri="{FF2B5EF4-FFF2-40B4-BE49-F238E27FC236}">
                <a16:creationId xmlns:a16="http://schemas.microsoft.com/office/drawing/2014/main" xmlns="" id="{FA563F83-8F4A-7B55-0FE6-3F01E04AEB60}"/>
              </a:ext>
            </a:extLst>
          </p:cNvPr>
          <p:cNvSpPr/>
          <p:nvPr/>
        </p:nvSpPr>
        <p:spPr>
          <a:xfrm>
            <a:off x="422064" y="3954042"/>
            <a:ext cx="1874010" cy="669414"/>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A54ZWET HP PC </a:t>
            </a:r>
            <a:r>
              <a:rPr lang="en-US" sz="750" b="1" dirty="0">
                <a:latin typeface="HP Simplified" panose="020B0604020204020204" pitchFamily="34" charset="0"/>
              </a:rPr>
              <a:t>ALL IN ONE PRO ONE 245 </a:t>
            </a:r>
            <a:r>
              <a:rPr lang="en-US" sz="750" dirty="0">
                <a:latin typeface="HP Simplified" panose="020B0604020204020204" pitchFamily="34" charset="0"/>
              </a:rPr>
              <a:t>G10, 23.8'' FHD IPS, AMD RYZEN 5 7520U 2.8-4.3GHz/4MB, 4 CORES, 16GB, 512GB PCIe NVMe SSD, AMD RADEON GRAPHICS, CAMERA, MIC, LAN, WIN 11 PRO, 3YW </a:t>
            </a:r>
            <a:r>
              <a:rPr lang="en-US" sz="750" dirty="0" smtClean="0">
                <a:solidFill>
                  <a:srgbClr val="FF0000"/>
                </a:solidFill>
                <a:latin typeface="HP Simplified" panose="020B0604020204020204" pitchFamily="34" charset="0"/>
              </a:rPr>
              <a:t>853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pic>
        <p:nvPicPr>
          <p:cNvPr id="89" name="Picture 88"/>
          <p:cNvPicPr>
            <a:picLocks noChangeAspect="1"/>
          </p:cNvPicPr>
          <p:nvPr/>
        </p:nvPicPr>
        <p:blipFill rotWithShape="1">
          <a:blip r:embed="rId16" cstate="email">
            <a:extLst>
              <a:ext uri="{28A0092B-C50C-407E-A947-70E740481C1C}">
                <a14:useLocalDpi xmlns:a14="http://schemas.microsoft.com/office/drawing/2010/main"/>
              </a:ext>
            </a:extLst>
          </a:blip>
          <a:srcRect l="22380" r="23830" b="5067"/>
          <a:stretch/>
        </p:blipFill>
        <p:spPr>
          <a:xfrm>
            <a:off x="2715702" y="2741964"/>
            <a:ext cx="448764" cy="792000"/>
          </a:xfrm>
          <a:prstGeom prst="rect">
            <a:avLst/>
          </a:prstGeom>
        </p:spPr>
      </p:pic>
      <p:sp>
        <p:nvSpPr>
          <p:cNvPr id="91" name="TextBox 90">
            <a:extLst>
              <a:ext uri="{FF2B5EF4-FFF2-40B4-BE49-F238E27FC236}">
                <a16:creationId xmlns:a16="http://schemas.microsoft.com/office/drawing/2014/main" xmlns="" id="{BE067414-37F7-71B6-FEDE-4515A5F9CC24}"/>
              </a:ext>
            </a:extLst>
          </p:cNvPr>
          <p:cNvSpPr txBox="1"/>
          <p:nvPr/>
        </p:nvSpPr>
        <p:spPr>
          <a:xfrm>
            <a:off x="427087" y="3584051"/>
            <a:ext cx="2791579"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5F0P2EA HP </a:t>
            </a:r>
            <a:r>
              <a:rPr lang="en-GB" sz="750" b="1" dirty="0">
                <a:solidFill>
                  <a:srgbClr val="000000"/>
                </a:solidFill>
                <a:latin typeface="HP Simplified" panose="020B0604020204020204" pitchFamily="34" charset="0"/>
              </a:rPr>
              <a:t>PC</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WORKSTATION</a:t>
            </a:r>
            <a:r>
              <a:rPr lang="en-GB" sz="750" b="1" dirty="0">
                <a:ln w="22225">
                  <a:solidFill>
                    <a:schemeClr val="accent2"/>
                  </a:solidFill>
                  <a:prstDash val="solid"/>
                </a:ln>
                <a:solidFill>
                  <a:schemeClr val="accent2">
                    <a:lumMod val="40000"/>
                    <a:lumOff val="60000"/>
                  </a:schemeClr>
                </a:solidFill>
                <a:latin typeface="HP Simplified" panose="020B0604020204020204" pitchFamily="34" charset="0"/>
              </a:rPr>
              <a:t> </a:t>
            </a:r>
            <a:r>
              <a:rPr lang="en-GB" sz="750" b="1" dirty="0">
                <a:solidFill>
                  <a:srgbClr val="000000"/>
                </a:solidFill>
                <a:latin typeface="HP Simplified" panose="020B0604020204020204" pitchFamily="34" charset="0"/>
              </a:rPr>
              <a:t>Z2</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G9</a:t>
            </a:r>
            <a:r>
              <a:rPr lang="en-GB" sz="750" dirty="0">
                <a:solidFill>
                  <a:srgbClr val="000000"/>
                </a:solidFill>
                <a:latin typeface="HP Simplified" panose="020B0604020204020204" pitchFamily="34" charset="0"/>
              </a:rPr>
              <a:t>, INTEL i7-12700K 2.7-4.9GHz/25MB, 12 CORES, 16GB, 512GB PCIe NV Me SSD, NVIDIA A2000 6GB, LAN, WIN 11 PRO, 3YW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2505 </a:t>
            </a:r>
            <a:r>
              <a:rPr lang="en-GB" sz="750" b="0" i="0" u="none" strike="noStrike" kern="1200" dirty="0" smtClean="0">
                <a:solidFill>
                  <a:srgbClr val="FF0000"/>
                </a:solidFill>
                <a:effectLst/>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pic>
        <p:nvPicPr>
          <p:cNvPr id="92" name="Picture 91"/>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6031" y="3550569"/>
            <a:ext cx="477852" cy="864000"/>
          </a:xfrm>
          <a:prstGeom prst="rect">
            <a:avLst/>
          </a:prstGeom>
        </p:spPr>
      </p:pic>
      <p:pic>
        <p:nvPicPr>
          <p:cNvPr id="93" name="Picture 92">
            <a:extLst>
              <a:ext uri="{FF2B5EF4-FFF2-40B4-BE49-F238E27FC236}">
                <a16:creationId xmlns:a16="http://schemas.microsoft.com/office/drawing/2014/main" xmlns="" id="{48204934-CBFF-7266-4AD6-547266B7521A}"/>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t="14729" b="14415"/>
          <a:stretch/>
        </p:blipFill>
        <p:spPr>
          <a:xfrm>
            <a:off x="5651953" y="4399703"/>
            <a:ext cx="711296" cy="504000"/>
          </a:xfrm>
          <a:prstGeom prst="rect">
            <a:avLst/>
          </a:prstGeom>
        </p:spPr>
      </p:pic>
      <p:sp>
        <p:nvSpPr>
          <p:cNvPr id="94" name="Rectangle 93">
            <a:extLst>
              <a:ext uri="{FF2B5EF4-FFF2-40B4-BE49-F238E27FC236}">
                <a16:creationId xmlns:a16="http://schemas.microsoft.com/office/drawing/2014/main" xmlns="" id="{9CB11792-9F1F-2F25-A680-D4D2C68FC6F6}"/>
              </a:ext>
            </a:extLst>
          </p:cNvPr>
          <p:cNvSpPr/>
          <p:nvPr/>
        </p:nvSpPr>
        <p:spPr>
          <a:xfrm>
            <a:off x="3207193" y="4427944"/>
            <a:ext cx="2499830" cy="553998"/>
          </a:xfrm>
          <a:prstGeom prst="rect">
            <a:avLst/>
          </a:prstGeom>
        </p:spPr>
        <p:txBody>
          <a:bodyPr wrap="square">
            <a:spAutoFit/>
          </a:bodyPr>
          <a:lstStyle/>
          <a:p>
            <a:r>
              <a:rPr lang="en-US" sz="750" dirty="0">
                <a:latin typeface="HP Simplified" panose="020B0604020204020204" pitchFamily="34" charset="0"/>
              </a:rPr>
              <a:t>6N4E2AA HP MONITOR 27</a:t>
            </a:r>
            <a:r>
              <a:rPr lang="en-US" sz="750" b="1" dirty="0">
                <a:latin typeface="HP Simplified" panose="020B0604020204020204" pitchFamily="34" charset="0"/>
              </a:rPr>
              <a:t>''  E27 </a:t>
            </a:r>
            <a:r>
              <a:rPr lang="en-US" sz="750" dirty="0">
                <a:latin typeface="HP Simplified" panose="020B0604020204020204" pitchFamily="34" charset="0"/>
              </a:rPr>
              <a:t>G5 BUSINESS  D  IPS  FHD 1920 X 1080  5MS  250 NITS  ANTIGLARE  HEIGHT ADJUSTABLE  PIVOT  SWIVEL  TILT  4 X USB  TYPE-A   USB TYPE-B  HDMI  DISPLAY PORT  3YW  BLACK/SILVER, </a:t>
            </a:r>
            <a:r>
              <a:rPr lang="en-US" sz="750" dirty="0" smtClean="0">
                <a:solidFill>
                  <a:srgbClr val="FF0000"/>
                </a:solidFill>
                <a:latin typeface="HP Simplified" panose="020B0604020204020204" pitchFamily="34" charset="0"/>
              </a:rPr>
              <a:t>231 €</a:t>
            </a:r>
            <a:endParaRPr lang="en-US" sz="750" dirty="0">
              <a:solidFill>
                <a:srgbClr val="FF0000"/>
              </a:solidFill>
              <a:latin typeface="HP Simplified" panose="020B0604020204020204" pitchFamily="34" charset="0"/>
            </a:endParaRPr>
          </a:p>
        </p:txBody>
      </p:sp>
      <p:pic>
        <p:nvPicPr>
          <p:cNvPr id="96" name="Picture 9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3251715" y="3843269"/>
            <a:ext cx="755407" cy="540000"/>
          </a:xfrm>
          <a:prstGeom prst="rect">
            <a:avLst/>
          </a:prstGeom>
        </p:spPr>
      </p:pic>
      <p:sp>
        <p:nvSpPr>
          <p:cNvPr id="98" name="Rectangle 97"/>
          <p:cNvSpPr/>
          <p:nvPr/>
        </p:nvSpPr>
        <p:spPr>
          <a:xfrm>
            <a:off x="3976548" y="3813522"/>
            <a:ext cx="2493237" cy="669414"/>
          </a:xfrm>
          <a:prstGeom prst="rect">
            <a:avLst/>
          </a:prstGeom>
        </p:spPr>
        <p:txBody>
          <a:bodyPr wrap="square">
            <a:spAutoFit/>
          </a:bodyPr>
          <a:lstStyle/>
          <a:p>
            <a:r>
              <a:rPr lang="en-US" sz="750" dirty="0">
                <a:latin typeface="HP Simplified" panose="020B0604020204020204" pitchFamily="34" charset="0"/>
              </a:rPr>
              <a:t>6N6E6AA HP MONITOR 23.8'', </a:t>
            </a:r>
            <a:r>
              <a:rPr lang="en-US" sz="750" b="1" dirty="0">
                <a:latin typeface="HP Simplified" panose="020B0604020204020204" pitchFamily="34" charset="0"/>
              </a:rPr>
              <a:t>E24t</a:t>
            </a:r>
            <a:r>
              <a:rPr lang="en-US" sz="750" dirty="0">
                <a:latin typeface="HP Simplified" panose="020B0604020204020204" pitchFamily="34" charset="0"/>
              </a:rPr>
              <a:t> G5 BUSINESS, E, IPS, FHD 1920 X 1080 TOUCH, 5MS, 300 NITS, ANTIGLARE, EYE EASE, HEIGHT ADJUSTABLE, PIVOT, SWIVEL, TILT, 4 X USB  TYPE-A , USB TYPE-B, HDMI, DISPLAY PORT, 3YW, BLACK/SILVER, </a:t>
            </a:r>
            <a:r>
              <a:rPr lang="en-US" sz="750" dirty="0" smtClean="0">
                <a:solidFill>
                  <a:srgbClr val="FF0000"/>
                </a:solidFill>
                <a:latin typeface="HP Simplified" panose="020B0604020204020204" pitchFamily="34" charset="0"/>
              </a:rPr>
              <a:t>287 € </a:t>
            </a:r>
            <a:endParaRPr lang="en-US" sz="750" dirty="0">
              <a:solidFill>
                <a:schemeClr val="accent6">
                  <a:lumMod val="60000"/>
                  <a:lumOff val="40000"/>
                </a:schemeClr>
              </a:solidFill>
              <a:latin typeface="HP Simplified" panose="020B0604020204020204" pitchFamily="34" charset="0"/>
            </a:endParaRPr>
          </a:p>
        </p:txBody>
      </p:sp>
      <p:pic>
        <p:nvPicPr>
          <p:cNvPr id="102" name="Picture 101" descr="A computer with a blue flower on the screen&#10;&#10;AI-generated content may be incorrect.">
            <a:extLst>
              <a:ext uri="{FF2B5EF4-FFF2-40B4-BE49-F238E27FC236}">
                <a16:creationId xmlns:a16="http://schemas.microsoft.com/office/drawing/2014/main" xmlns="" id="{93D45BEF-5008-7FCE-7530-D5DA5A380A6E}"/>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041721" y="1437205"/>
            <a:ext cx="727014" cy="612000"/>
          </a:xfrm>
          <a:prstGeom prst="rect">
            <a:avLst/>
          </a:prstGeom>
        </p:spPr>
      </p:pic>
      <p:cxnSp>
        <p:nvCxnSpPr>
          <p:cNvPr id="104" name="Straight Connector 103">
            <a:extLst>
              <a:ext uri="{FF2B5EF4-FFF2-40B4-BE49-F238E27FC236}">
                <a16:creationId xmlns:a16="http://schemas.microsoft.com/office/drawing/2014/main" xmlns="" id="{23F005BC-FD04-5E8C-C37F-29E4CBC450FF}"/>
              </a:ext>
            </a:extLst>
          </p:cNvPr>
          <p:cNvCxnSpPr/>
          <p:nvPr/>
        </p:nvCxnSpPr>
        <p:spPr>
          <a:xfrm>
            <a:off x="3239519" y="3794335"/>
            <a:ext cx="3146030" cy="128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xmlns="" id="{19BDE19D-7592-45C2-4AE6-02D1955F6548}"/>
              </a:ext>
            </a:extLst>
          </p:cNvPr>
          <p:cNvSpPr/>
          <p:nvPr/>
        </p:nvSpPr>
        <p:spPr>
          <a:xfrm>
            <a:off x="7252684" y="3449374"/>
            <a:ext cx="2548279" cy="438582"/>
          </a:xfrm>
          <a:prstGeom prst="rect">
            <a:avLst/>
          </a:prstGeom>
        </p:spPr>
        <p:txBody>
          <a:bodyPr wrap="square">
            <a:spAutoFit/>
          </a:bodyPr>
          <a:lstStyle/>
          <a:p>
            <a:r>
              <a:rPr lang="en-US" sz="750" dirty="0">
                <a:latin typeface="HP Simplified" panose="020B0604020204020204" pitchFamily="34" charset="0"/>
              </a:rPr>
              <a:t>60K30B </a:t>
            </a:r>
            <a:r>
              <a:rPr lang="en-US" sz="750" b="1" dirty="0">
                <a:latin typeface="HP Simplified" panose="020B0604020204020204" pitchFamily="34" charset="0"/>
              </a:rPr>
              <a:t>HP PRINTER ALL IN ONE INKJET COLOR DESKJET HOME 4230e HP+ A4</a:t>
            </a:r>
            <a:r>
              <a:rPr lang="en-US" sz="750" dirty="0">
                <a:latin typeface="HP Simplified" panose="020B0604020204020204" pitchFamily="34" charset="0"/>
              </a:rPr>
              <a:t>, PRINT, SCAN COPY, 8PPM (B), 5PPM (C), DC:1K, 60P INPUT TRAY, ADF 35P, USB, WIFI, 1YW</a:t>
            </a:r>
            <a:r>
              <a:rPr lang="en-US" sz="750" b="1" dirty="0">
                <a:latin typeface="HP Simplified" panose="020B0604020204020204" pitchFamily="34" charset="0"/>
              </a:rPr>
              <a:t>, </a:t>
            </a:r>
            <a:r>
              <a:rPr lang="en-US" sz="750" dirty="0" smtClean="0">
                <a:solidFill>
                  <a:srgbClr val="FF0000"/>
                </a:solidFill>
                <a:latin typeface="HP Simplified" panose="020B0604020204020204" pitchFamily="34" charset="0"/>
              </a:rPr>
              <a:t>78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111" name="Picture 110" descr="A white printer with a blue logo&#10;&#10;AI-generated content may be incorrect.">
            <a:extLst>
              <a:ext uri="{FF2B5EF4-FFF2-40B4-BE49-F238E27FC236}">
                <a16:creationId xmlns:a16="http://schemas.microsoft.com/office/drawing/2014/main" xmlns="" id="{1D1D955F-8F6D-E69A-58C4-2C442A8D4288}"/>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6526436" y="3475208"/>
            <a:ext cx="745564" cy="396000"/>
          </a:xfrm>
          <a:prstGeom prst="rect">
            <a:avLst/>
          </a:prstGeom>
        </p:spPr>
      </p:pic>
      <p:pic>
        <p:nvPicPr>
          <p:cNvPr id="123" name="Picture 122">
            <a:extLst>
              <a:ext uri="{FF2B5EF4-FFF2-40B4-BE49-F238E27FC236}">
                <a16:creationId xmlns:a16="http://schemas.microsoft.com/office/drawing/2014/main" xmlns="" id="{15195C46-1579-9DCF-B8AE-D83AD580D1F1}"/>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8963935" y="3986229"/>
            <a:ext cx="825632" cy="324000"/>
          </a:xfrm>
          <a:prstGeom prst="rect">
            <a:avLst/>
          </a:prstGeom>
        </p:spPr>
      </p:pic>
      <p:sp>
        <p:nvSpPr>
          <p:cNvPr id="124" name="TextBox 123">
            <a:extLst>
              <a:ext uri="{FF2B5EF4-FFF2-40B4-BE49-F238E27FC236}">
                <a16:creationId xmlns:a16="http://schemas.microsoft.com/office/drawing/2014/main" xmlns="" id="{461DC8EE-7459-4BBE-8868-5E60ED2A401C}"/>
              </a:ext>
            </a:extLst>
          </p:cNvPr>
          <p:cNvSpPr txBox="1"/>
          <p:nvPr/>
        </p:nvSpPr>
        <p:spPr>
          <a:xfrm>
            <a:off x="6517669" y="3940302"/>
            <a:ext cx="2461658" cy="553998"/>
          </a:xfrm>
          <a:prstGeom prst="rect">
            <a:avLst/>
          </a:prstGeom>
          <a:noFill/>
        </p:spPr>
        <p:txBody>
          <a:bodyPr wrap="square" rtlCol="0">
            <a:spAutoFit/>
          </a:bodyPr>
          <a:lstStyle/>
          <a:p>
            <a:pPr fontAlgn="ctr"/>
            <a:r>
              <a:rPr lang="en-US" sz="750" dirty="0">
                <a:latin typeface="HP Simplified" panose="020B0604020204020204" pitchFamily="34" charset="0"/>
              </a:rPr>
              <a:t>1F3Y4A </a:t>
            </a:r>
            <a:r>
              <a:rPr lang="en-US" sz="750" b="1" dirty="0">
                <a:latin typeface="HP Simplified" panose="020B0604020204020204" pitchFamily="34" charset="0"/>
              </a:rPr>
              <a:t>HP PRINTER ALL IN ONE INKJET COLOR SMART TANK HOME - OFFICE 585 A4</a:t>
            </a:r>
            <a:r>
              <a:rPr lang="en-US" sz="750" dirty="0">
                <a:latin typeface="HP Simplified" panose="020B0604020204020204" pitchFamily="34" charset="0"/>
              </a:rPr>
              <a:t>, PRINT, SCAN, COPY, 22PPM (B), 16PPM (C), 4800 x 1200 DPI, 100P TRAY, DC: 3K, 4 BOTTLES INK, BT, WIFI, 1YW, BLUE SCANNER PLATE, </a:t>
            </a:r>
            <a:r>
              <a:rPr lang="en-GB" sz="750" dirty="0" smtClean="0">
                <a:solidFill>
                  <a:srgbClr val="FF0000"/>
                </a:solidFill>
                <a:latin typeface="HP Simplified" panose="020B0604020204020204" pitchFamily="34" charset="0"/>
              </a:rPr>
              <a:t>155 € </a:t>
            </a:r>
            <a:r>
              <a:rPr lang="en-US" sz="750" dirty="0" smtClean="0">
                <a:solidFill>
                  <a:srgbClr val="FF0000"/>
                </a:solidFill>
                <a:latin typeface="HP Simplified" panose="020B0604020204020204" pitchFamily="34" charset="0"/>
              </a:rPr>
              <a:t> </a:t>
            </a:r>
            <a:endParaRPr lang="x-none" sz="750" i="1" dirty="0">
              <a:solidFill>
                <a:schemeClr val="accent6">
                  <a:lumMod val="75000"/>
                </a:schemeClr>
              </a:solidFill>
              <a:latin typeface="HP Simplified" panose="020B0604020204020204" pitchFamily="34" charset="0"/>
            </a:endParaRPr>
          </a:p>
        </p:txBody>
      </p:sp>
      <p:pic>
        <p:nvPicPr>
          <p:cNvPr id="4096" name="Picture 4095">
            <a:extLst>
              <a:ext uri="{FF2B5EF4-FFF2-40B4-BE49-F238E27FC236}">
                <a16:creationId xmlns:a16="http://schemas.microsoft.com/office/drawing/2014/main" xmlns="" id="{ADE1F8CB-AB9A-4274-2FFF-C86C1D4DD53B}"/>
              </a:ext>
            </a:extLst>
          </p:cNvPr>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6563051" y="5681950"/>
            <a:ext cx="628243" cy="576000"/>
          </a:xfrm>
          <a:prstGeom prst="rect">
            <a:avLst/>
          </a:prstGeom>
        </p:spPr>
      </p:pic>
      <p:sp>
        <p:nvSpPr>
          <p:cNvPr id="4097" name="Rectangle 4096">
            <a:extLst>
              <a:ext uri="{FF2B5EF4-FFF2-40B4-BE49-F238E27FC236}">
                <a16:creationId xmlns:a16="http://schemas.microsoft.com/office/drawing/2014/main" xmlns="" id="{2C55CC0B-D619-269D-F360-41C93C600BFC}"/>
              </a:ext>
            </a:extLst>
          </p:cNvPr>
          <p:cNvSpPr/>
          <p:nvPr/>
        </p:nvSpPr>
        <p:spPr>
          <a:xfrm>
            <a:off x="7233523" y="5673828"/>
            <a:ext cx="2717301" cy="553998"/>
          </a:xfrm>
          <a:prstGeom prst="rect">
            <a:avLst/>
          </a:prstGeom>
        </p:spPr>
        <p:txBody>
          <a:bodyPr wrap="square">
            <a:spAutoFit/>
          </a:bodyPr>
          <a:lstStyle/>
          <a:p>
            <a:r>
              <a:rPr lang="en-US" sz="750" dirty="0">
                <a:solidFill>
                  <a:srgbClr val="000000"/>
                </a:solidFill>
                <a:latin typeface="HP Simplified" panose="020B0604020204020204" pitchFamily="34" charset="0"/>
              </a:rPr>
              <a:t>499Q7F </a:t>
            </a:r>
            <a:r>
              <a:rPr lang="en-US" sz="750" b="1" dirty="0">
                <a:solidFill>
                  <a:srgbClr val="000000"/>
                </a:solidFill>
                <a:latin typeface="HP Simplified" panose="020B0604020204020204" pitchFamily="34" charset="0"/>
              </a:rPr>
              <a:t>HP PRINTER ALL IN ONE LASER COLOR PRO BUSINESS 3302FDN </a:t>
            </a:r>
            <a:r>
              <a:rPr lang="en-US" sz="750" dirty="0">
                <a:solidFill>
                  <a:srgbClr val="000000"/>
                </a:solidFill>
                <a:latin typeface="HP Simplified" panose="020B0604020204020204" pitchFamily="34" charset="0"/>
              </a:rPr>
              <a:t>A4, PRINT, SCAN, COPY, FAX, 25PPM (B&amp;C), 600 X 600 DPI, 1.2GHz, 512MB, DC:40K, DUPLEX, ADF, AIRPRINT, USB, LAN, 1YW, </a:t>
            </a:r>
            <a:r>
              <a:rPr lang="en-US" sz="750" b="1" dirty="0">
                <a:solidFill>
                  <a:srgbClr val="000000"/>
                </a:solidFill>
                <a:latin typeface="HP Simplified" panose="020B0604020204020204" pitchFamily="34" charset="0"/>
              </a:rPr>
              <a:t>GET 3YW EXT. FREE, </a:t>
            </a:r>
            <a:r>
              <a:rPr lang="en-US" sz="750" dirty="0" smtClean="0">
                <a:solidFill>
                  <a:srgbClr val="FF0000"/>
                </a:solidFill>
                <a:latin typeface="HP Simplified" panose="020B0604020204020204" pitchFamily="34" charset="0"/>
              </a:rPr>
              <a:t>405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4099" name="Picture 4098"/>
          <p:cNvPicPr>
            <a:picLocks noChangeAspect="1"/>
          </p:cNvPicPr>
          <p:nvPr/>
        </p:nvPicPr>
        <p:blipFill>
          <a:blip r:embed="rId24" cstate="email">
            <a:extLst>
              <a:ext uri="{28A0092B-C50C-407E-A947-70E740481C1C}">
                <a14:useLocalDpi xmlns:a14="http://schemas.microsoft.com/office/drawing/2010/main"/>
              </a:ext>
            </a:extLst>
          </a:blip>
          <a:stretch>
            <a:fillRect/>
          </a:stretch>
        </p:blipFill>
        <p:spPr>
          <a:xfrm>
            <a:off x="9081227" y="5007504"/>
            <a:ext cx="643321" cy="612000"/>
          </a:xfrm>
          <a:prstGeom prst="rect">
            <a:avLst/>
          </a:prstGeom>
        </p:spPr>
      </p:pic>
      <p:sp>
        <p:nvSpPr>
          <p:cNvPr id="4100" name="Rectangle 4099"/>
          <p:cNvSpPr/>
          <p:nvPr/>
        </p:nvSpPr>
        <p:spPr>
          <a:xfrm>
            <a:off x="6517669" y="5084064"/>
            <a:ext cx="2535582" cy="553998"/>
          </a:xfrm>
          <a:prstGeom prst="rect">
            <a:avLst/>
          </a:prstGeom>
        </p:spPr>
        <p:txBody>
          <a:bodyPr wrap="square">
            <a:spAutoFit/>
          </a:bodyPr>
          <a:lstStyle/>
          <a:p>
            <a:r>
              <a:rPr lang="en-US" sz="750" dirty="0">
                <a:solidFill>
                  <a:srgbClr val="000000"/>
                </a:solidFill>
                <a:latin typeface="HP Simplified" panose="020B0604020204020204" pitchFamily="34" charset="0"/>
              </a:rPr>
              <a:t>6GX00F </a:t>
            </a:r>
            <a:r>
              <a:rPr lang="en-US" sz="750" b="1" dirty="0">
                <a:solidFill>
                  <a:srgbClr val="000000"/>
                </a:solidFill>
                <a:latin typeface="HP Simplified" panose="020B0604020204020204" pitchFamily="34" charset="0"/>
              </a:rPr>
              <a:t>HP PRINTER ALL IN ONE LASER MONOCHROME BUSINESS M234SDN A4, </a:t>
            </a:r>
            <a:r>
              <a:rPr lang="en-US" sz="750" dirty="0">
                <a:solidFill>
                  <a:srgbClr val="000000"/>
                </a:solidFill>
                <a:latin typeface="HP Simplified" panose="020B0604020204020204" pitchFamily="34" charset="0"/>
              </a:rPr>
              <a:t>PRINT, SCAN, COPY, 29PPM, 600 X 600 DPI, 64MB, DC:20K, 1-5 USERS, DUPLEX, ADF, USB, LAN, 1YW, WHITE + BASALT</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176 </a:t>
            </a:r>
            <a:r>
              <a:rPr lang="en-US" sz="750" dirty="0" smtClean="0">
                <a:solidFill>
                  <a:srgbClr val="FF0000"/>
                </a:solidFill>
                <a:latin typeface="HP Simplified" panose="020B0604020204020204" pitchFamily="34" charset="0"/>
              </a:rPr>
              <a:t>€ </a:t>
            </a:r>
            <a:endParaRPr lang="en-US" sz="750" dirty="0">
              <a:solidFill>
                <a:srgbClr val="000000"/>
              </a:solidFill>
              <a:latin typeface="HP Simplified" panose="020B0604020204020204" pitchFamily="34" charset="0"/>
            </a:endParaRPr>
          </a:p>
        </p:txBody>
      </p:sp>
      <p:pic>
        <p:nvPicPr>
          <p:cNvPr id="4101" name="Picture 4100"/>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6556192" y="4466597"/>
            <a:ext cx="641963" cy="540000"/>
          </a:xfrm>
          <a:prstGeom prst="rect">
            <a:avLst/>
          </a:prstGeom>
        </p:spPr>
      </p:pic>
      <p:sp>
        <p:nvSpPr>
          <p:cNvPr id="4102" name="Rectangle 4101"/>
          <p:cNvSpPr/>
          <p:nvPr/>
        </p:nvSpPr>
        <p:spPr>
          <a:xfrm>
            <a:off x="7241063" y="4500076"/>
            <a:ext cx="2673645" cy="553998"/>
          </a:xfrm>
          <a:prstGeom prst="rect">
            <a:avLst/>
          </a:prstGeom>
        </p:spPr>
        <p:txBody>
          <a:bodyPr wrap="square">
            <a:spAutoFit/>
          </a:bodyPr>
          <a:lstStyle/>
          <a:p>
            <a:r>
              <a:rPr lang="en-US" sz="750" dirty="0">
                <a:solidFill>
                  <a:srgbClr val="000000"/>
                </a:solidFill>
                <a:latin typeface="HP Simplified" panose="020B0604020204020204" pitchFamily="34" charset="0"/>
              </a:rPr>
              <a:t>404M5B </a:t>
            </a:r>
            <a:r>
              <a:rPr lang="en-US" sz="750" b="1" dirty="0">
                <a:solidFill>
                  <a:srgbClr val="000000"/>
                </a:solidFill>
                <a:latin typeface="HP Simplified" panose="020B0604020204020204" pitchFamily="34" charset="0"/>
              </a:rPr>
              <a:t>HP PRINTER ALL IN ONE INKJET COLOR OFFICEJET</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PRO</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9132e</a:t>
            </a:r>
            <a:r>
              <a:rPr lang="en-US" sz="750" dirty="0">
                <a:solidFill>
                  <a:srgbClr val="000000"/>
                </a:solidFill>
                <a:latin typeface="HP Simplified" panose="020B0604020204020204" pitchFamily="34" charset="0"/>
              </a:rPr>
              <a:t> HP+ A4, PRINT, SCAN, COPY, FAX, 25PPM (B) 20PPM (C), DC:30K, DUPLEX, ADF 35P, 2X TRAYS 500 SHEET, AIR PRINT, USB, WIFI, LAN, 1YW, BASALT, </a:t>
            </a:r>
            <a:r>
              <a:rPr lang="en-US" sz="750" dirty="0" smtClean="0">
                <a:solidFill>
                  <a:srgbClr val="FF0000"/>
                </a:solidFill>
                <a:latin typeface="HP Simplified" panose="020B0604020204020204" pitchFamily="34" charset="0"/>
              </a:rPr>
              <a:t>310 </a:t>
            </a:r>
            <a:r>
              <a:rPr lang="el-GR"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4103" name="Straight Connector 4102">
            <a:extLst>
              <a:ext uri="{FF2B5EF4-FFF2-40B4-BE49-F238E27FC236}">
                <a16:creationId xmlns:a16="http://schemas.microsoft.com/office/drawing/2014/main" xmlns="" id="{87C62464-DA58-B5C3-9D93-51FDB0E2087A}"/>
              </a:ext>
            </a:extLst>
          </p:cNvPr>
          <p:cNvCxnSpPr/>
          <p:nvPr/>
        </p:nvCxnSpPr>
        <p:spPr>
          <a:xfrm>
            <a:off x="6614203" y="3382279"/>
            <a:ext cx="314603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05997EE3-DA87-0BD2-6553-78EA6D78F20F}"/>
              </a:ext>
            </a:extLst>
          </p:cNvPr>
          <p:cNvCxnSpPr/>
          <p:nvPr/>
        </p:nvCxnSpPr>
        <p:spPr>
          <a:xfrm>
            <a:off x="87018" y="4732836"/>
            <a:ext cx="306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xmlns="" id="{9A159725-CFA5-7412-91C0-1A6F261C450F}"/>
              </a:ext>
            </a:extLst>
          </p:cNvPr>
          <p:cNvSpPr txBox="1"/>
          <p:nvPr/>
        </p:nvSpPr>
        <p:spPr>
          <a:xfrm>
            <a:off x="3764" y="4709118"/>
            <a:ext cx="180505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sp>
        <p:nvSpPr>
          <p:cNvPr id="5" name="TextBox 34">
            <a:extLst>
              <a:ext uri="{FF2B5EF4-FFF2-40B4-BE49-F238E27FC236}">
                <a16:creationId xmlns:a16="http://schemas.microsoft.com/office/drawing/2014/main" xmlns="" id="{D1260397-83B8-41C9-20B2-FE2B41FA4199}"/>
              </a:ext>
            </a:extLst>
          </p:cNvPr>
          <p:cNvSpPr txBox="1">
            <a:spLocks noChangeArrowheads="1"/>
          </p:cNvSpPr>
          <p:nvPr/>
        </p:nvSpPr>
        <p:spPr bwMode="auto">
          <a:xfrm>
            <a:off x="26778" y="5334283"/>
            <a:ext cx="14347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00" dirty="0">
                <a:latin typeface="HP Simplified" panose="020B0604020204020204" pitchFamily="34" charset="0"/>
              </a:rPr>
              <a:t>V0L82AA</a:t>
            </a:r>
            <a:r>
              <a:rPr lang="en-GB" sz="800" dirty="0"/>
              <a:t> </a:t>
            </a:r>
            <a:r>
              <a:rPr lang="en-US" altLang="en-US" sz="700" dirty="0">
                <a:latin typeface="HP Simplified" panose="020B0604020204020204" pitchFamily="34" charset="0"/>
              </a:rPr>
              <a:t>RED, </a:t>
            </a:r>
            <a:r>
              <a:rPr lang="en-GB" altLang="en-US" sz="700" dirty="0" smtClean="0">
                <a:solidFill>
                  <a:srgbClr val="FF0000"/>
                </a:solidFill>
                <a:latin typeface="HP Simplified" panose="020B0604020204020204" pitchFamily="34" charset="0"/>
              </a:rPr>
              <a:t>16 €</a:t>
            </a:r>
            <a:endParaRPr lang="en-GB" altLang="en-US" sz="700" dirty="0">
              <a:solidFill>
                <a:srgbClr val="FF0000"/>
              </a:solidFill>
              <a:latin typeface="HP Simplified" panose="020B0604020204020204" pitchFamily="34" charset="0"/>
            </a:endParaRPr>
          </a:p>
          <a:p>
            <a:pPr fontAlgn="ctr"/>
            <a:r>
              <a:rPr lang="en-GB" sz="700" dirty="0">
                <a:latin typeface="HP Simplified" panose="020B0604020204020204" pitchFamily="34" charset="0"/>
              </a:rPr>
              <a:t>X7Q43AA</a:t>
            </a:r>
            <a:r>
              <a:rPr lang="en-GB" sz="800" dirty="0"/>
              <a:t> </a:t>
            </a:r>
            <a:r>
              <a:rPr lang="en-US" sz="700" dirty="0">
                <a:latin typeface="HP Simplified" panose="020B0604020204020204" pitchFamily="34" charset="0"/>
              </a:rPr>
              <a:t>GOLD, </a:t>
            </a:r>
            <a:r>
              <a:rPr lang="en-US" sz="700" dirty="0" smtClean="0">
                <a:solidFill>
                  <a:srgbClr val="FF0000"/>
                </a:solidFill>
                <a:latin typeface="HP Simplified" panose="020B0604020204020204" pitchFamily="34" charset="0"/>
              </a:rPr>
              <a:t>16 €</a:t>
            </a:r>
            <a:endParaRPr lang="en-US" sz="700" dirty="0">
              <a:solidFill>
                <a:srgbClr val="FF0000"/>
              </a:solidFill>
              <a:latin typeface="HP Simplified" panose="020B0604020204020204" pitchFamily="34" charset="0"/>
            </a:endParaRPr>
          </a:p>
        </p:txBody>
      </p:sp>
      <p:sp>
        <p:nvSpPr>
          <p:cNvPr id="6" name="Rectangle 5">
            <a:extLst>
              <a:ext uri="{FF2B5EF4-FFF2-40B4-BE49-F238E27FC236}">
                <a16:creationId xmlns:a16="http://schemas.microsoft.com/office/drawing/2014/main" xmlns="" id="{F6EEA4E3-6323-E07B-9791-571E551676B2}"/>
              </a:ext>
            </a:extLst>
          </p:cNvPr>
          <p:cNvSpPr/>
          <p:nvPr/>
        </p:nvSpPr>
        <p:spPr>
          <a:xfrm>
            <a:off x="1160400" y="4863407"/>
            <a:ext cx="1266693" cy="415498"/>
          </a:xfrm>
          <a:prstGeom prst="rect">
            <a:avLst/>
          </a:prstGeom>
        </p:spPr>
        <p:txBody>
          <a:bodyPr wrap="none">
            <a:spAutoFit/>
          </a:bodyPr>
          <a:lstStyle/>
          <a:p>
            <a:pPr fontAlgn="ctr"/>
            <a:r>
              <a:rPr lang="en-US" altLang="en-US" sz="700" dirty="0">
                <a:latin typeface="HP Simplified" panose="020B0604020204020204" pitchFamily="34" charset="0"/>
              </a:rPr>
              <a:t>7UH88AA LUMIERE BLUE </a:t>
            </a:r>
            <a:r>
              <a:rPr lang="en-US" altLang="en-US" sz="700" dirty="0" smtClean="0">
                <a:solidFill>
                  <a:srgbClr val="FF0000"/>
                </a:solidFill>
                <a:latin typeface="HP Simplified" panose="020B0604020204020204" pitchFamily="34" charset="0"/>
              </a:rPr>
              <a:t>16 €</a:t>
            </a:r>
            <a:endParaRPr lang="en-US" altLang="en-US" sz="700" dirty="0">
              <a:solidFill>
                <a:srgbClr val="FF0000"/>
              </a:solidFill>
              <a:latin typeface="HP Simplified" panose="020B0604020204020204" pitchFamily="34" charset="0"/>
            </a:endParaRPr>
          </a:p>
          <a:p>
            <a:pPr fontAlgn="ctr"/>
            <a:r>
              <a:rPr lang="en-US" sz="700" dirty="0">
                <a:latin typeface="HP Simplified" panose="020B0604020204020204" pitchFamily="34" charset="0"/>
              </a:rPr>
              <a:t>171D8AA WHITE, </a:t>
            </a:r>
            <a:r>
              <a:rPr lang="en-US" sz="700" dirty="0" smtClean="0">
                <a:solidFill>
                  <a:srgbClr val="FF0000"/>
                </a:solidFill>
                <a:latin typeface="HP Simplified" panose="020B0604020204020204" pitchFamily="34" charset="0"/>
              </a:rPr>
              <a:t>17 </a:t>
            </a:r>
            <a:r>
              <a:rPr lang="en-US"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a:p>
            <a:pPr fontAlgn="ctr"/>
            <a:r>
              <a:rPr lang="en-US" altLang="en-US" sz="700" dirty="0">
                <a:latin typeface="HP Simplified" panose="020B0604020204020204" pitchFamily="34" charset="0"/>
              </a:rPr>
              <a:t>758A9AA SILVER,</a:t>
            </a:r>
            <a:r>
              <a:rPr lang="en-US" altLang="en-US" sz="700" dirty="0">
                <a:solidFill>
                  <a:srgbClr val="FF0000"/>
                </a:solidFill>
                <a:latin typeface="HP Simplified" panose="020B0604020204020204" pitchFamily="34" charset="0"/>
              </a:rPr>
              <a:t> </a:t>
            </a:r>
            <a:r>
              <a:rPr lang="en-US" altLang="en-US" sz="700" dirty="0" smtClean="0">
                <a:solidFill>
                  <a:srgbClr val="FF0000"/>
                </a:solidFill>
                <a:latin typeface="HP Simplified" panose="020B0604020204020204" pitchFamily="34" charset="0"/>
              </a:rPr>
              <a:t>19 €</a:t>
            </a:r>
            <a:endParaRPr lang="en-US" altLang="en-US" sz="700" dirty="0">
              <a:solidFill>
                <a:srgbClr val="FF0000"/>
              </a:solidFill>
              <a:latin typeface="HP Simplified" panose="020B0604020204020204" pitchFamily="34" charset="0"/>
            </a:endParaRPr>
          </a:p>
        </p:txBody>
      </p:sp>
      <p:pic>
        <p:nvPicPr>
          <p:cNvPr id="7" name="Picture 6" descr="A picture containing indoor, black&#10;&#10;Description automatically generated">
            <a:extLst>
              <a:ext uri="{FF2B5EF4-FFF2-40B4-BE49-F238E27FC236}">
                <a16:creationId xmlns:a16="http://schemas.microsoft.com/office/drawing/2014/main" xmlns="" id="{50324675-0511-3F62-D921-284CC3C0D85C}"/>
              </a:ext>
            </a:extLst>
          </p:cNvPr>
          <p:cNvPicPr>
            <a:picLocks noChangeAspect="1"/>
          </p:cNvPicPr>
          <p:nvPr/>
        </p:nvPicPr>
        <p:blipFill>
          <a:blip r:embed="rId26" cstate="email">
            <a:extLst>
              <a:ext uri="{28A0092B-C50C-407E-A947-70E740481C1C}">
                <a14:useLocalDpi xmlns:a14="http://schemas.microsoft.com/office/drawing/2010/main"/>
              </a:ext>
            </a:extLst>
          </a:blip>
          <a:stretch>
            <a:fillRect/>
          </a:stretch>
        </p:blipFill>
        <p:spPr>
          <a:xfrm>
            <a:off x="2626163" y="4798588"/>
            <a:ext cx="411960" cy="441385"/>
          </a:xfrm>
          <a:prstGeom prst="rect">
            <a:avLst/>
          </a:prstGeom>
        </p:spPr>
      </p:pic>
      <p:sp>
        <p:nvSpPr>
          <p:cNvPr id="8" name="TextBox 7">
            <a:extLst>
              <a:ext uri="{FF2B5EF4-FFF2-40B4-BE49-F238E27FC236}">
                <a16:creationId xmlns:a16="http://schemas.microsoft.com/office/drawing/2014/main" xmlns="" id="{D0936316-5373-043A-C065-54BD76D5C38A}"/>
              </a:ext>
            </a:extLst>
          </p:cNvPr>
          <p:cNvSpPr txBox="1"/>
          <p:nvPr/>
        </p:nvSpPr>
        <p:spPr>
          <a:xfrm>
            <a:off x="2219072" y="5192733"/>
            <a:ext cx="1055316" cy="415498"/>
          </a:xfrm>
          <a:prstGeom prst="rect">
            <a:avLst/>
          </a:prstGeom>
          <a:noFill/>
        </p:spPr>
        <p:txBody>
          <a:bodyPr wrap="square">
            <a:spAutoFit/>
          </a:bodyPr>
          <a:lstStyle/>
          <a:p>
            <a:pPr algn="ctr"/>
            <a:r>
              <a:rPr lang="en-GB" sz="700" b="0" i="0" u="none" strike="noStrike" dirty="0">
                <a:solidFill>
                  <a:srgbClr val="363636"/>
                </a:solidFill>
                <a:effectLst/>
                <a:latin typeface="HP Simplified" panose="020B0604020204020204" pitchFamily="34" charset="0"/>
              </a:rPr>
              <a:t>2D799AA</a:t>
            </a:r>
            <a:r>
              <a:rPr lang="en-GB" sz="700" dirty="0">
                <a:latin typeface="HP Simplified" panose="020B0604020204020204" pitchFamily="34" charset="0"/>
              </a:rPr>
              <a:t> </a:t>
            </a:r>
            <a:r>
              <a:rPr lang="en-GB" sz="700" b="0" i="0" u="none" strike="noStrike" dirty="0">
                <a:solidFill>
                  <a:srgbClr val="363636"/>
                </a:solidFill>
                <a:effectLst/>
                <a:latin typeface="HP Simplified" panose="020B0604020204020204" pitchFamily="34" charset="0"/>
              </a:rPr>
              <a:t>HP SPEAKER 360 BLUETTOTH, PORTABLE,</a:t>
            </a:r>
            <a:r>
              <a:rPr lang="en-GB" sz="700" dirty="0">
                <a:latin typeface="HP Simplified" panose="020B0604020204020204" pitchFamily="34" charset="0"/>
              </a:rPr>
              <a:t> </a:t>
            </a:r>
            <a:r>
              <a:rPr lang="en-GB" sz="700" b="0" i="0" u="none" strike="noStrike" dirty="0" smtClean="0">
                <a:solidFill>
                  <a:srgbClr val="FF0000"/>
                </a:solidFill>
                <a:effectLst/>
                <a:latin typeface="HP Simplified" panose="020B0604020204020204" pitchFamily="34" charset="0"/>
              </a:rPr>
              <a:t>26 €</a:t>
            </a:r>
            <a:endParaRPr lang="x-none" sz="700" dirty="0">
              <a:solidFill>
                <a:srgbClr val="FF0000"/>
              </a:solidFill>
              <a:latin typeface="HP Simplified" panose="020B0604020204020204" pitchFamily="34" charset="0"/>
            </a:endParaRPr>
          </a:p>
        </p:txBody>
      </p:sp>
      <p:sp>
        <p:nvSpPr>
          <p:cNvPr id="9" name="Rectangle 8">
            <a:extLst>
              <a:ext uri="{FF2B5EF4-FFF2-40B4-BE49-F238E27FC236}">
                <a16:creationId xmlns:a16="http://schemas.microsoft.com/office/drawing/2014/main" xmlns="" id="{AAA4CF43-D9F9-8CE5-FBB5-096DDB4CB1E2}"/>
              </a:ext>
            </a:extLst>
          </p:cNvPr>
          <p:cNvSpPr/>
          <p:nvPr/>
        </p:nvSpPr>
        <p:spPr>
          <a:xfrm>
            <a:off x="1096669" y="5436824"/>
            <a:ext cx="1335582" cy="200055"/>
          </a:xfrm>
          <a:prstGeom prst="rect">
            <a:avLst/>
          </a:prstGeom>
        </p:spPr>
        <p:txBody>
          <a:bodyPr wrap="square">
            <a:spAutoFit/>
          </a:bodyPr>
          <a:lstStyle/>
          <a:p>
            <a:pPr fontAlgn="ctr"/>
            <a:r>
              <a:rPr lang="en-GB" sz="700" dirty="0">
                <a:latin typeface="HP Simplified" panose="020B0604020204020204" pitchFamily="34" charset="0"/>
              </a:rPr>
              <a:t>4VY82AA </a:t>
            </a:r>
            <a:r>
              <a:rPr lang="en-GB" altLang="en-US" sz="700" dirty="0">
                <a:latin typeface="HP Simplified" panose="020B0604020204020204" pitchFamily="34" charset="0"/>
              </a:rPr>
              <a:t>WHITE/PINK, </a:t>
            </a:r>
            <a:r>
              <a:rPr lang="en-GB" altLang="en-US" sz="700" dirty="0" smtClean="0">
                <a:solidFill>
                  <a:srgbClr val="FF0000"/>
                </a:solidFill>
                <a:latin typeface="HP Simplified" panose="020B0604020204020204" pitchFamily="34" charset="0"/>
              </a:rPr>
              <a:t>18 €</a:t>
            </a:r>
            <a:endParaRPr lang="en-GB" altLang="en-US" sz="700" dirty="0">
              <a:solidFill>
                <a:srgbClr val="FF0000"/>
              </a:solidFill>
              <a:latin typeface="HP Simplified" panose="020B0604020204020204" pitchFamily="34" charset="0"/>
            </a:endParaRPr>
          </a:p>
        </p:txBody>
      </p:sp>
      <p:pic>
        <p:nvPicPr>
          <p:cNvPr id="11" name="Picture 10">
            <a:extLst>
              <a:ext uri="{FF2B5EF4-FFF2-40B4-BE49-F238E27FC236}">
                <a16:creationId xmlns:a16="http://schemas.microsoft.com/office/drawing/2014/main" xmlns="" id="{B17AEAB4-81B5-4B20-2AC5-8EF7353CBC95}"/>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6303" y="4895406"/>
            <a:ext cx="1142149" cy="360000"/>
          </a:xfrm>
          <a:prstGeom prst="rect">
            <a:avLst/>
          </a:prstGeom>
        </p:spPr>
      </p:pic>
      <p:pic>
        <p:nvPicPr>
          <p:cNvPr id="12" name="Picture 11" descr="A black bag with a strap&#10;&#10;Description automatically generated">
            <a:extLst>
              <a:ext uri="{FF2B5EF4-FFF2-40B4-BE49-F238E27FC236}">
                <a16:creationId xmlns:a16="http://schemas.microsoft.com/office/drawing/2014/main" xmlns="" id="{DF11472F-D49C-28D0-D400-A376AA0348ED}"/>
              </a:ext>
            </a:extLst>
          </p:cNvPr>
          <p:cNvPicPr>
            <a:picLocks noChangeAspect="1"/>
          </p:cNvPicPr>
          <p:nvPr/>
        </p:nvPicPr>
        <p:blipFill>
          <a:blip r:embed="rId28" cstate="email">
            <a:extLst>
              <a:ext uri="{28A0092B-C50C-407E-A947-70E740481C1C}">
                <a14:useLocalDpi xmlns:a14="http://schemas.microsoft.com/office/drawing/2010/main"/>
              </a:ext>
            </a:extLst>
          </a:blip>
          <a:stretch>
            <a:fillRect/>
          </a:stretch>
        </p:blipFill>
        <p:spPr>
          <a:xfrm>
            <a:off x="3416701" y="5651330"/>
            <a:ext cx="712800" cy="720000"/>
          </a:xfrm>
          <a:prstGeom prst="rect">
            <a:avLst/>
          </a:prstGeom>
        </p:spPr>
      </p:pic>
      <p:sp>
        <p:nvSpPr>
          <p:cNvPr id="16" name="TextBox 67">
            <a:extLst>
              <a:ext uri="{FF2B5EF4-FFF2-40B4-BE49-F238E27FC236}">
                <a16:creationId xmlns:a16="http://schemas.microsoft.com/office/drawing/2014/main" xmlns="" id="{38DD38D3-26E6-CE9A-530F-433C2431B22A}"/>
              </a:ext>
            </a:extLst>
          </p:cNvPr>
          <p:cNvSpPr txBox="1">
            <a:spLocks noChangeArrowheads="1"/>
          </p:cNvSpPr>
          <p:nvPr/>
        </p:nvSpPr>
        <p:spPr bwMode="auto">
          <a:xfrm>
            <a:off x="4022317" y="5686746"/>
            <a:ext cx="1160057" cy="56169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800" dirty="0">
                <a:latin typeface="HP Simplified" panose="020B0604020204020204" pitchFamily="34" charset="0"/>
              </a:rPr>
              <a:t>6M5S4AA </a:t>
            </a:r>
          </a:p>
          <a:p>
            <a:pPr fontAlgn="ctr">
              <a:lnSpc>
                <a:spcPct val="100000"/>
              </a:lnSpc>
              <a:spcBef>
                <a:spcPct val="0"/>
              </a:spcBef>
              <a:buNone/>
            </a:pPr>
            <a:r>
              <a:rPr lang="en-US" sz="750" dirty="0">
                <a:latin typeface="HP Simplified" panose="020B0604020204020204" pitchFamily="34" charset="0"/>
              </a:rPr>
              <a:t>HP CARRY CASE CREATOR 13.3  SLING, DARK NAVY, </a:t>
            </a:r>
            <a:r>
              <a:rPr lang="en-US" altLang="en-US" sz="750" dirty="0">
                <a:latin typeface="HP Simplified" panose="020B0604020204020204" pitchFamily="34" charset="0"/>
              </a:rPr>
              <a:t> </a:t>
            </a:r>
            <a:r>
              <a:rPr lang="en-GB" altLang="en-US" sz="750" dirty="0" smtClean="0">
                <a:solidFill>
                  <a:srgbClr val="FF0000"/>
                </a:solidFill>
                <a:latin typeface="HP Simplified" panose="020B0604020204020204" pitchFamily="34" charset="0"/>
              </a:rPr>
              <a:t>29 €</a:t>
            </a:r>
            <a:endParaRPr lang="en-US" altLang="en-US" sz="750" dirty="0">
              <a:solidFill>
                <a:srgbClr val="FF0000"/>
              </a:solidFill>
              <a:latin typeface="HP Simplified" panose="020B0604020204020204" pitchFamily="34" charset="0"/>
            </a:endParaRPr>
          </a:p>
        </p:txBody>
      </p:sp>
      <p:pic>
        <p:nvPicPr>
          <p:cNvPr id="18" name="Picture 2" descr="https://b2b.multitech.com.cy/sites/default/files/styles/picl/public/products/195288805.1689242294.JPG?itok=p4IND0zh">
            <a:extLst>
              <a:ext uri="{FF2B5EF4-FFF2-40B4-BE49-F238E27FC236}">
                <a16:creationId xmlns:a16="http://schemas.microsoft.com/office/drawing/2014/main" xmlns="" id="{E2179474-D427-5FA6-96BC-1A9CABA2BDB9}"/>
              </a:ext>
            </a:extLst>
          </p:cNvPr>
          <p:cNvPicPr>
            <a:picLocks noChangeAspect="1" noChangeArrowheads="1"/>
          </p:cNvPicPr>
          <p:nvPr/>
        </p:nvPicPr>
        <p:blipFill rotWithShape="1">
          <a:blip r:embed="rId29" cstate="email">
            <a:extLst>
              <a:ext uri="{28A0092B-C50C-407E-A947-70E740481C1C}">
                <a14:useLocalDpi xmlns:a14="http://schemas.microsoft.com/office/drawing/2010/main"/>
              </a:ext>
            </a:extLst>
          </a:blip>
          <a:srcRect l="11847" r="11005"/>
          <a:stretch/>
        </p:blipFill>
        <p:spPr bwMode="auto">
          <a:xfrm>
            <a:off x="5006256" y="5604018"/>
            <a:ext cx="583232" cy="7560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xmlns="" id="{AFBB76CE-D207-B8A1-C485-16BC7D2A8FBF}"/>
              </a:ext>
            </a:extLst>
          </p:cNvPr>
          <p:cNvSpPr txBox="1"/>
          <p:nvPr/>
        </p:nvSpPr>
        <p:spPr>
          <a:xfrm>
            <a:off x="5560077" y="5725962"/>
            <a:ext cx="889399" cy="553998"/>
          </a:xfrm>
          <a:prstGeom prst="rect">
            <a:avLst/>
          </a:prstGeom>
          <a:noFill/>
        </p:spPr>
        <p:txBody>
          <a:bodyPr wrap="square" rtlCol="0">
            <a:spAutoFit/>
          </a:bodyPr>
          <a:lstStyle/>
          <a:p>
            <a:pPr fontAlgn="ctr"/>
            <a:r>
              <a:rPr lang="en-US" sz="750" dirty="0">
                <a:latin typeface="HP Simplified" panose="020B0604020204020204" pitchFamily="34" charset="0"/>
              </a:rPr>
              <a:t>2Z8P3AA </a:t>
            </a:r>
          </a:p>
          <a:p>
            <a:pPr fontAlgn="ctr"/>
            <a:r>
              <a:rPr lang="en-US" sz="750" dirty="0">
                <a:latin typeface="HP Simplified" panose="020B0604020204020204" pitchFamily="34" charset="0"/>
              </a:rPr>
              <a:t>HP PRELUDE BACKPACK 15.6, GREY,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27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21" name="TextBox 20">
            <a:extLst>
              <a:ext uri="{FF2B5EF4-FFF2-40B4-BE49-F238E27FC236}">
                <a16:creationId xmlns:a16="http://schemas.microsoft.com/office/drawing/2014/main" xmlns="" id="{ECCE8427-1E50-A338-47FF-30C554B4B171}"/>
              </a:ext>
            </a:extLst>
          </p:cNvPr>
          <p:cNvSpPr txBox="1"/>
          <p:nvPr/>
        </p:nvSpPr>
        <p:spPr>
          <a:xfrm>
            <a:off x="1922394" y="5741399"/>
            <a:ext cx="1249654" cy="323165"/>
          </a:xfrm>
          <a:prstGeom prst="rect">
            <a:avLst/>
          </a:prstGeom>
          <a:noFill/>
        </p:spPr>
        <p:txBody>
          <a:bodyPr wrap="square" rtlCol="0">
            <a:spAutoFit/>
          </a:bodyPr>
          <a:lstStyle/>
          <a:p>
            <a:pPr fontAlgn="ctr"/>
            <a:r>
              <a:rPr lang="en-US" sz="750" dirty="0">
                <a:latin typeface="HP Simplified" panose="020B0604020204020204" pitchFamily="34" charset="0"/>
              </a:rPr>
              <a:t>2F1W8AA HP </a:t>
            </a:r>
            <a:r>
              <a:rPr lang="el-GR" sz="750" dirty="0">
                <a:latin typeface="HP Simplified" panose="020B0604020204020204" pitchFamily="34" charset="0"/>
              </a:rPr>
              <a:t>15.6</a:t>
            </a:r>
            <a:r>
              <a:rPr lang="en-US" sz="750" dirty="0">
                <a:latin typeface="HP Simplified" panose="020B0604020204020204" pitchFamily="34" charset="0"/>
              </a:rPr>
              <a:t> CASE, MAUVE/ BLACK</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14 €</a:t>
            </a:r>
            <a:endParaRPr lang="el-GR" sz="750" dirty="0">
              <a:solidFill>
                <a:srgbClr val="FF0000"/>
              </a:solidFill>
              <a:latin typeface="HP Simplified" panose="020B0604020204020204" pitchFamily="34" charset="0"/>
            </a:endParaRPr>
          </a:p>
        </p:txBody>
      </p:sp>
      <p:sp>
        <p:nvSpPr>
          <p:cNvPr id="26" name="Rectangle 25">
            <a:extLst>
              <a:ext uri="{FF2B5EF4-FFF2-40B4-BE49-F238E27FC236}">
                <a16:creationId xmlns:a16="http://schemas.microsoft.com/office/drawing/2014/main" xmlns="" id="{EEFAF0E5-8DC0-6A17-63B7-8CF2816CF115}"/>
              </a:ext>
            </a:extLst>
          </p:cNvPr>
          <p:cNvSpPr/>
          <p:nvPr/>
        </p:nvSpPr>
        <p:spPr>
          <a:xfrm>
            <a:off x="1184693" y="6059261"/>
            <a:ext cx="1230749" cy="323165"/>
          </a:xfrm>
          <a:prstGeom prst="rect">
            <a:avLst/>
          </a:prstGeom>
        </p:spPr>
        <p:txBody>
          <a:bodyPr wrap="square">
            <a:spAutoFit/>
          </a:bodyPr>
          <a:lstStyle/>
          <a:p>
            <a:pPr fontAlgn="ctr"/>
            <a:r>
              <a:rPr lang="en-US" sz="750" dirty="0">
                <a:latin typeface="HP Simplified" panose="020B0604020204020204" pitchFamily="34" charset="0"/>
              </a:rPr>
              <a:t>2F2L0AA HP </a:t>
            </a:r>
            <a:r>
              <a:rPr lang="el-GR" sz="750" dirty="0">
                <a:latin typeface="HP Simplified" panose="020B0604020204020204" pitchFamily="34" charset="0"/>
              </a:rPr>
              <a:t>15.6</a:t>
            </a:r>
            <a:r>
              <a:rPr lang="en-US" sz="750" dirty="0">
                <a:latin typeface="HP Simplified" panose="020B0604020204020204" pitchFamily="34" charset="0"/>
              </a:rPr>
              <a:t> CASE BLACK/ GREY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14 €</a:t>
            </a:r>
            <a:endParaRPr lang="el-GR" sz="750" dirty="0">
              <a:solidFill>
                <a:srgbClr val="FF0000"/>
              </a:solidFill>
              <a:latin typeface="HP Simplified" panose="020B0604020204020204" pitchFamily="34" charset="0"/>
            </a:endParaRPr>
          </a:p>
        </p:txBody>
      </p:sp>
      <p:sp>
        <p:nvSpPr>
          <p:cNvPr id="27" name="Rectangle 26">
            <a:extLst>
              <a:ext uri="{FF2B5EF4-FFF2-40B4-BE49-F238E27FC236}">
                <a16:creationId xmlns:a16="http://schemas.microsoft.com/office/drawing/2014/main" xmlns="" id="{59E6AAB0-69D3-7512-91CA-CF7322910727}"/>
              </a:ext>
            </a:extLst>
          </p:cNvPr>
          <p:cNvSpPr/>
          <p:nvPr/>
        </p:nvSpPr>
        <p:spPr>
          <a:xfrm>
            <a:off x="561708" y="5734774"/>
            <a:ext cx="1361718" cy="338554"/>
          </a:xfrm>
          <a:prstGeom prst="rect">
            <a:avLst/>
          </a:prstGeom>
        </p:spPr>
        <p:txBody>
          <a:bodyPr wrap="square">
            <a:spAutoFit/>
          </a:bodyPr>
          <a:lstStyle/>
          <a:p>
            <a:pPr fontAlgn="ctr"/>
            <a:r>
              <a:rPr lang="en-US" sz="750" dirty="0">
                <a:latin typeface="HP Simplified" panose="020B0604020204020204" pitchFamily="34" charset="0"/>
              </a:rPr>
              <a:t>2F2K6AA </a:t>
            </a:r>
            <a:r>
              <a:rPr lang="en-US" sz="800" dirty="0">
                <a:latin typeface="HP Simplified" panose="020B0604020204020204" pitchFamily="34" charset="0"/>
              </a:rPr>
              <a:t> </a:t>
            </a:r>
            <a:r>
              <a:rPr lang="en-US" sz="800" dirty="0">
                <a:solidFill>
                  <a:srgbClr val="000000"/>
                </a:solidFill>
                <a:latin typeface="HP Simplified" panose="020B0604020204020204" pitchFamily="34" charset="0"/>
              </a:rPr>
              <a:t>HP </a:t>
            </a:r>
            <a:r>
              <a:rPr lang="el-GR" sz="800" dirty="0">
                <a:solidFill>
                  <a:srgbClr val="000000"/>
                </a:solidFill>
                <a:latin typeface="HP Simplified" panose="020B0604020204020204" pitchFamily="34" charset="0"/>
              </a:rPr>
              <a:t>15.6</a:t>
            </a:r>
            <a:r>
              <a:rPr lang="en-US" sz="800" dirty="0">
                <a:solidFill>
                  <a:srgbClr val="000000"/>
                </a:solidFill>
                <a:latin typeface="HP Simplified" panose="020B0604020204020204" pitchFamily="34" charset="0"/>
              </a:rPr>
              <a:t> CASE GOLD/ BLACK</a:t>
            </a:r>
            <a:r>
              <a:rPr lang="en-GB" sz="800" dirty="0">
                <a:latin typeface="HP Simplified" panose="020B0604020204020204" pitchFamily="34" charset="0"/>
              </a:rPr>
              <a:t>, </a:t>
            </a:r>
            <a:r>
              <a:rPr lang="en-US" sz="800" dirty="0" smtClean="0">
                <a:solidFill>
                  <a:srgbClr val="FF0000"/>
                </a:solidFill>
                <a:latin typeface="HP Simplified" panose="020B0604020204020204" pitchFamily="34" charset="0"/>
              </a:rPr>
              <a:t>14 €</a:t>
            </a:r>
            <a:endParaRPr lang="en-US" sz="800" dirty="0">
              <a:solidFill>
                <a:srgbClr val="FF0000"/>
              </a:solidFill>
              <a:latin typeface="HP Simplified" panose="020B0604020204020204" pitchFamily="34" charset="0"/>
            </a:endParaRPr>
          </a:p>
        </p:txBody>
      </p:sp>
      <p:pic>
        <p:nvPicPr>
          <p:cNvPr id="28" name="Picture 27">
            <a:extLst>
              <a:ext uri="{FF2B5EF4-FFF2-40B4-BE49-F238E27FC236}">
                <a16:creationId xmlns:a16="http://schemas.microsoft.com/office/drawing/2014/main" xmlns="" id="{5235667C-30C5-E8AD-ECC6-1C3E26A6376B}"/>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123755" y="5751714"/>
            <a:ext cx="429112" cy="576000"/>
          </a:xfrm>
          <a:prstGeom prst="rect">
            <a:avLst/>
          </a:prstGeom>
        </p:spPr>
      </p:pic>
      <p:cxnSp>
        <p:nvCxnSpPr>
          <p:cNvPr id="33" name="Straight Connector 32">
            <a:extLst>
              <a:ext uri="{FF2B5EF4-FFF2-40B4-BE49-F238E27FC236}">
                <a16:creationId xmlns:a16="http://schemas.microsoft.com/office/drawing/2014/main" xmlns="" id="{181A1267-16F6-D356-05A1-05BD27120A58}"/>
              </a:ext>
            </a:extLst>
          </p:cNvPr>
          <p:cNvCxnSpPr/>
          <p:nvPr/>
        </p:nvCxnSpPr>
        <p:spPr>
          <a:xfrm>
            <a:off x="29949" y="5654246"/>
            <a:ext cx="637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1617018" y="2682039"/>
            <a:ext cx="1168532" cy="900246"/>
          </a:xfrm>
          <a:prstGeom prst="rect">
            <a:avLst/>
          </a:prstGeom>
        </p:spPr>
        <p:txBody>
          <a:bodyPr wrap="square">
            <a:spAutoFit/>
          </a:bodyPr>
          <a:lstStyle/>
          <a:p>
            <a:pPr eaLnBrk="1" fontAlgn="t" hangingPunct="1">
              <a:spcBef>
                <a:spcPts val="0"/>
              </a:spcBef>
              <a:spcAft>
                <a:spcPts val="0"/>
              </a:spcAft>
            </a:pPr>
            <a:r>
              <a:rPr lang="en-US" sz="750" dirty="0">
                <a:solidFill>
                  <a:srgbClr val="000000"/>
                </a:solidFill>
                <a:latin typeface="HP Simplified" panose="020B0604020204020204" pitchFamily="34" charset="0"/>
              </a:rPr>
              <a:t>623Y0ET HP PC PRO </a:t>
            </a:r>
            <a:r>
              <a:rPr lang="en-US" sz="750" b="1" dirty="0">
                <a:solidFill>
                  <a:srgbClr val="000000"/>
                </a:solidFill>
                <a:latin typeface="HP Simplified" panose="020B0604020204020204" pitchFamily="34" charset="0"/>
              </a:rPr>
              <a:t>290 G9</a:t>
            </a:r>
            <a:r>
              <a:rPr lang="en-US" sz="750" dirty="0">
                <a:solidFill>
                  <a:srgbClr val="000000"/>
                </a:solidFill>
                <a:latin typeface="HP Simplified" panose="020B0604020204020204" pitchFamily="34" charset="0"/>
              </a:rPr>
              <a:t>, INTEL i5-13500 2.5-4.8GHz/24MB, 14 CORES, 16GB, 512GB PCIe NVMe M.2 SSD, INTEL UHD GRAPHICS, DOS, 3YW </a:t>
            </a:r>
            <a:r>
              <a:rPr lang="en-US" sz="750" dirty="0" smtClean="0">
                <a:solidFill>
                  <a:srgbClr val="FF0000"/>
                </a:solidFill>
                <a:latin typeface="HP Simplified" panose="020B0604020204020204" pitchFamily="34" charset="0"/>
              </a:rPr>
              <a:t>589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sp>
        <p:nvSpPr>
          <p:cNvPr id="90" name="TextBox 89">
            <a:extLst>
              <a:ext uri="{FF2B5EF4-FFF2-40B4-BE49-F238E27FC236}">
                <a16:creationId xmlns:a16="http://schemas.microsoft.com/office/drawing/2014/main" xmlns="" id="{0C2998BE-C571-9E33-282A-845442E61A64}"/>
              </a:ext>
            </a:extLst>
          </p:cNvPr>
          <p:cNvSpPr txBox="1"/>
          <p:nvPr/>
        </p:nvSpPr>
        <p:spPr>
          <a:xfrm>
            <a:off x="-18808" y="2670546"/>
            <a:ext cx="1325461" cy="900246"/>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7Z514EA HP PC </a:t>
            </a:r>
            <a:r>
              <a:rPr lang="en-GB" sz="750" b="1" dirty="0">
                <a:solidFill>
                  <a:srgbClr val="000000"/>
                </a:solidFill>
                <a:latin typeface="HP Simplified" panose="020B0604020204020204" pitchFamily="34" charset="0"/>
              </a:rPr>
              <a:t>M01-F3000NV</a:t>
            </a:r>
            <a:r>
              <a:rPr lang="en-GB" sz="750" dirty="0">
                <a:solidFill>
                  <a:srgbClr val="000000"/>
                </a:solidFill>
                <a:latin typeface="HP Simplified" panose="020B0604020204020204" pitchFamily="34" charset="0"/>
              </a:rPr>
              <a:t>, AMD RYZEN 7 5700G 3.8-4.6GHz/16MB, 8 CORES, 16GB, 512GB SSD + 1TB HDD, UMA GRAPHICS, DVDRW,WIN 11 HOME, 2YW, DARK BLACK</a:t>
            </a:r>
            <a:r>
              <a:rPr lang="en-GB" sz="750" dirty="0">
                <a:latin typeface="HP Simplified" panose="020B0604020204020204" pitchFamily="34" charset="0"/>
              </a:rPr>
              <a:t>, </a:t>
            </a:r>
            <a:r>
              <a:rPr lang="en-US" sz="750" b="0" i="0" u="none" strike="noStrike" kern="1200" dirty="0" smtClean="0">
                <a:solidFill>
                  <a:srgbClr val="FF0000"/>
                </a:solidFill>
                <a:effectLst/>
                <a:latin typeface="HP Simplified" panose="020B0604020204020204" pitchFamily="34" charset="0"/>
              </a:rPr>
              <a:t>902 </a:t>
            </a:r>
            <a:r>
              <a:rPr lang="en-GB" sz="750" b="0" i="0" u="none" strike="noStrike" kern="1200" dirty="0" smtClean="0">
                <a:solidFill>
                  <a:srgbClr val="FF0000"/>
                </a:solidFill>
                <a:effectLst/>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 </a:t>
            </a:r>
            <a:endParaRPr lang="en-US" altLang="en-US" sz="750" i="1" dirty="0">
              <a:solidFill>
                <a:srgbClr val="92D050"/>
              </a:solidFill>
              <a:latin typeface="HP Simplified" panose="020B0604020204020204" pitchFamily="34" charset="0"/>
              <a:ea typeface="Calibri" panose="020F0502020204030204" pitchFamily="34" charset="0"/>
            </a:endParaRPr>
          </a:p>
        </p:txBody>
      </p:sp>
    </p:spTree>
    <p:extLst>
      <p:ext uri="{BB962C8B-B14F-4D97-AF65-F5344CB8AC3E}">
        <p14:creationId xmlns:p14="http://schemas.microsoft.com/office/powerpoint/2010/main" val="21301806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bg1">
              <a:lumMod val="8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3" ma:contentTypeDescription="Create a new document." ma:contentTypeScope="" ma:versionID="029d1a8a7e286d853e5f55784a20d09a">
  <xsd:schema xmlns:xsd="http://www.w3.org/2001/XMLSchema" xmlns:xs="http://www.w3.org/2001/XMLSchema" xmlns:p="http://schemas.microsoft.com/office/2006/metadata/properties" xmlns:ns3="9f3e7c73-dddf-42d6-810b-782bb279f98c" targetNamespace="http://schemas.microsoft.com/office/2006/metadata/properties" ma:root="true" ma:fieldsID="82a5b24a637ff45018b0873a5b1e64d4" ns3:_="">
    <xsd:import namespace="9f3e7c73-dddf-42d6-810b-782bb279f98c"/>
    <xsd:element name="properties">
      <xsd:complexType>
        <xsd:sequence>
          <xsd:element name="documentManagement">
            <xsd:complexType>
              <xsd:all>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C8E535-DE25-4BBB-9F10-C501C770A8B7}">
  <ds:schemaRefs>
    <ds:schemaRef ds:uri="http://schemas.microsoft.com/office/2006/metadata/properties"/>
    <ds:schemaRef ds:uri="http://purl.org/dc/dcmitype/"/>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9f3e7c73-dddf-42d6-810b-782bb279f98c"/>
    <ds:schemaRef ds:uri="http://purl.org/dc/terms/"/>
    <ds:schemaRef ds:uri="http://purl.org/dc/elements/1.1/"/>
  </ds:schemaRefs>
</ds:datastoreItem>
</file>

<file path=customXml/itemProps2.xml><?xml version="1.0" encoding="utf-8"?>
<ds:datastoreItem xmlns:ds="http://schemas.openxmlformats.org/officeDocument/2006/customXml" ds:itemID="{20DAF9A0-9222-4778-829B-6B65FC4DF9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40401C-559C-49B3-B13B-5516497EF0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53160</TotalTime>
  <Words>1452</Words>
  <Application>Microsoft Office PowerPoint</Application>
  <PresentationFormat>A4 Paper (210x297 mm)</PresentationFormat>
  <Paragraphs>51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HP Simplified</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9385</cp:revision>
  <cp:lastPrinted>2025-08-01T09:33:43Z</cp:lastPrinted>
  <dcterms:created xsi:type="dcterms:W3CDTF">2017-11-28T09:42:49Z</dcterms:created>
  <dcterms:modified xsi:type="dcterms:W3CDTF">2025-08-25T13:05:10Z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