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9" r:id="rId2"/>
  </p:sldIdLst>
  <p:sldSz cx="9906000" cy="6858000" type="A4"/>
  <p:notesSz cx="9309100" cy="70532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88"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1E39"/>
    <a:srgbClr val="00529E"/>
    <a:srgbClr val="682978"/>
    <a:srgbClr val="C8102E"/>
    <a:srgbClr val="652774"/>
    <a:srgbClr val="0032B1"/>
    <a:srgbClr val="CC142F"/>
    <a:srgbClr val="9B223B"/>
    <a:srgbClr val="A54F64"/>
    <a:srgbClr val="C710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441" autoAdjust="0"/>
    <p:restoredTop sz="94660"/>
  </p:normalViewPr>
  <p:slideViewPr>
    <p:cSldViewPr>
      <p:cViewPr varScale="1">
        <p:scale>
          <a:sx n="111" d="100"/>
          <a:sy n="111" d="100"/>
        </p:scale>
        <p:origin x="1992" y="84"/>
      </p:cViewPr>
      <p:guideLst>
        <p:guide orient="horz" pos="2688"/>
        <p:guide pos="31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9"/>
            <a:ext cx="8420100"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DAE6378-3C07-41BC-A41C-E61AD996D0A7}" type="datetimeFigureOut">
              <a:rPr lang="en-US" smtClean="0"/>
              <a:pPr/>
              <a:t>8/22/2025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A246C8-8FF8-4201-B2AD-F3DD0045B59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AE6378-3C07-41BC-A41C-E61AD996D0A7}" type="datetimeFigureOut">
              <a:rPr lang="en-US" smtClean="0"/>
              <a:pPr/>
              <a:t>8/22/2025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A246C8-8FF8-4201-B2AD-F3DD0045B59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2"/>
            <a:ext cx="22288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5300" y="274642"/>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AE6378-3C07-41BC-A41C-E61AD996D0A7}" type="datetimeFigureOut">
              <a:rPr lang="en-US" smtClean="0"/>
              <a:pPr/>
              <a:t>8/22/2025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A246C8-8FF8-4201-B2AD-F3DD0045B59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AE6378-3C07-41BC-A41C-E61AD996D0A7}" type="datetimeFigureOut">
              <a:rPr lang="en-US" smtClean="0"/>
              <a:pPr/>
              <a:t>8/22/2025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A246C8-8FF8-4201-B2AD-F3DD0045B59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4"/>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AE6378-3C07-41BC-A41C-E61AD996D0A7}" type="datetimeFigureOut">
              <a:rPr lang="en-US" smtClean="0"/>
              <a:pPr/>
              <a:t>8/22/2025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A246C8-8FF8-4201-B2AD-F3DD0045B59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DAE6378-3C07-41BC-A41C-E61AD996D0A7}" type="datetimeFigureOut">
              <a:rPr lang="en-US" smtClean="0"/>
              <a:pPr/>
              <a:t>8/22/2025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A246C8-8FF8-4201-B2AD-F3DD0045B59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3"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3"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DAE6378-3C07-41BC-A41C-E61AD996D0A7}" type="datetimeFigureOut">
              <a:rPr lang="en-US" smtClean="0"/>
              <a:pPr/>
              <a:t>8/22/2025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AA246C8-8FF8-4201-B2AD-F3DD0045B59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DAE6378-3C07-41BC-A41C-E61AD996D0A7}" type="datetimeFigureOut">
              <a:rPr lang="en-US" smtClean="0"/>
              <a:pPr/>
              <a:t>8/22/2025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AA246C8-8FF8-4201-B2AD-F3DD0045B59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AE6378-3C07-41BC-A41C-E61AD996D0A7}" type="datetimeFigureOut">
              <a:rPr lang="en-US" smtClean="0"/>
              <a:pPr/>
              <a:t>8/22/2025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AA246C8-8FF8-4201-B2AD-F3DD0045B59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2"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1" y="273054"/>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2"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DAE6378-3C07-41BC-A41C-E61AD996D0A7}" type="datetimeFigureOut">
              <a:rPr lang="en-US" smtClean="0"/>
              <a:pPr/>
              <a:t>8/22/2025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A246C8-8FF8-4201-B2AD-F3DD0045B59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DAE6378-3C07-41BC-A41C-E61AD996D0A7}" type="datetimeFigureOut">
              <a:rPr lang="en-US" smtClean="0"/>
              <a:pPr/>
              <a:t>8/22/2025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A246C8-8FF8-4201-B2AD-F3DD0045B59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95300" y="6356354"/>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AE6378-3C07-41BC-A41C-E61AD996D0A7}" type="datetimeFigureOut">
              <a:rPr lang="en-US" smtClean="0"/>
              <a:pPr/>
              <a:t>8/22/2025</a:t>
            </a:fld>
            <a:endParaRPr lang="en-US" dirty="0"/>
          </a:p>
        </p:txBody>
      </p:sp>
      <p:sp>
        <p:nvSpPr>
          <p:cNvPr id="5" name="Footer Placeholder 4"/>
          <p:cNvSpPr>
            <a:spLocks noGrp="1"/>
          </p:cNvSpPr>
          <p:nvPr>
            <p:ph type="ftr" sz="quarter" idx="3"/>
          </p:nvPr>
        </p:nvSpPr>
        <p:spPr>
          <a:xfrm>
            <a:off x="3384550" y="6356354"/>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099300" y="6356354"/>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A246C8-8FF8-4201-B2AD-F3DD0045B59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image" Target="../media/image12.jpeg"/><Relationship Id="rId18" Type="http://schemas.openxmlformats.org/officeDocument/2006/relationships/image" Target="../media/image17.jpeg"/><Relationship Id="rId26" Type="http://schemas.openxmlformats.org/officeDocument/2006/relationships/image" Target="../media/image25.jpeg"/><Relationship Id="rId3" Type="http://schemas.openxmlformats.org/officeDocument/2006/relationships/image" Target="../media/image2.JPG"/><Relationship Id="rId21" Type="http://schemas.openxmlformats.org/officeDocument/2006/relationships/image" Target="../media/image20.jpeg"/><Relationship Id="rId34" Type="http://schemas.openxmlformats.org/officeDocument/2006/relationships/image" Target="../media/image33.jpeg"/><Relationship Id="rId7" Type="http://schemas.openxmlformats.org/officeDocument/2006/relationships/image" Target="../media/image6.jpeg"/><Relationship Id="rId12" Type="http://schemas.openxmlformats.org/officeDocument/2006/relationships/image" Target="../media/image11.jpeg"/><Relationship Id="rId17" Type="http://schemas.openxmlformats.org/officeDocument/2006/relationships/image" Target="../media/image16.jpeg"/><Relationship Id="rId25" Type="http://schemas.openxmlformats.org/officeDocument/2006/relationships/image" Target="../media/image24.jpeg"/><Relationship Id="rId33" Type="http://schemas.openxmlformats.org/officeDocument/2006/relationships/image" Target="../media/image32.jpeg"/><Relationship Id="rId2" Type="http://schemas.openxmlformats.org/officeDocument/2006/relationships/image" Target="../media/image1.jpeg"/><Relationship Id="rId16" Type="http://schemas.openxmlformats.org/officeDocument/2006/relationships/image" Target="../media/image15.jpeg"/><Relationship Id="rId20" Type="http://schemas.openxmlformats.org/officeDocument/2006/relationships/image" Target="../media/image19.jpeg"/><Relationship Id="rId29" Type="http://schemas.openxmlformats.org/officeDocument/2006/relationships/image" Target="../media/image28.jpeg"/><Relationship Id="rId1" Type="http://schemas.openxmlformats.org/officeDocument/2006/relationships/slideLayout" Target="../slideLayouts/slideLayout2.xml"/><Relationship Id="rId6" Type="http://schemas.openxmlformats.org/officeDocument/2006/relationships/image" Target="../media/image5.jpeg"/><Relationship Id="rId11" Type="http://schemas.openxmlformats.org/officeDocument/2006/relationships/image" Target="../media/image10.jpeg"/><Relationship Id="rId24" Type="http://schemas.openxmlformats.org/officeDocument/2006/relationships/image" Target="../media/image23.jpeg"/><Relationship Id="rId32" Type="http://schemas.openxmlformats.org/officeDocument/2006/relationships/image" Target="../media/image31.jpeg"/><Relationship Id="rId5" Type="http://schemas.openxmlformats.org/officeDocument/2006/relationships/image" Target="../media/image4.jpeg"/><Relationship Id="rId15" Type="http://schemas.openxmlformats.org/officeDocument/2006/relationships/image" Target="../media/image14.jpeg"/><Relationship Id="rId23" Type="http://schemas.openxmlformats.org/officeDocument/2006/relationships/image" Target="../media/image22.jpeg"/><Relationship Id="rId28" Type="http://schemas.openxmlformats.org/officeDocument/2006/relationships/image" Target="../media/image27.jpeg"/><Relationship Id="rId10" Type="http://schemas.openxmlformats.org/officeDocument/2006/relationships/image" Target="../media/image9.jpeg"/><Relationship Id="rId19" Type="http://schemas.openxmlformats.org/officeDocument/2006/relationships/image" Target="../media/image18.jpeg"/><Relationship Id="rId31" Type="http://schemas.openxmlformats.org/officeDocument/2006/relationships/image" Target="../media/image30.jpeg"/><Relationship Id="rId4" Type="http://schemas.openxmlformats.org/officeDocument/2006/relationships/image" Target="../media/image3.JPG"/><Relationship Id="rId9" Type="http://schemas.openxmlformats.org/officeDocument/2006/relationships/image" Target="../media/image8.jpeg"/><Relationship Id="rId14" Type="http://schemas.openxmlformats.org/officeDocument/2006/relationships/image" Target="../media/image13.jpeg"/><Relationship Id="rId22" Type="http://schemas.openxmlformats.org/officeDocument/2006/relationships/image" Target="../media/image21.jpeg"/><Relationship Id="rId27" Type="http://schemas.openxmlformats.org/officeDocument/2006/relationships/image" Target="../media/image26.jpeg"/><Relationship Id="rId30" Type="http://schemas.openxmlformats.org/officeDocument/2006/relationships/image" Target="../media/image29.jpeg"/><Relationship Id="rId8"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Rectangle 126">
            <a:extLst>
              <a:ext uri="{FF2B5EF4-FFF2-40B4-BE49-F238E27FC236}">
                <a16:creationId xmlns:a16="http://schemas.microsoft.com/office/drawing/2014/main" id="{E7F16391-D6F4-4020-7D06-7A06FC91D35A}"/>
              </a:ext>
            </a:extLst>
          </p:cNvPr>
          <p:cNvSpPr/>
          <p:nvPr/>
        </p:nvSpPr>
        <p:spPr>
          <a:xfrm>
            <a:off x="9030" y="-1171"/>
            <a:ext cx="9885464" cy="857469"/>
          </a:xfrm>
          <a:prstGeom prst="rect">
            <a:avLst/>
          </a:prstGeom>
          <a:solidFill>
            <a:schemeClr val="bg1"/>
          </a:solidFill>
          <a:ln>
            <a:noFill/>
          </a:ln>
          <a:effectLst>
            <a:outerShdw blurRad="50800" dist="101600" dir="5460000" sx="99000" sy="99000" algn="ctr" rotWithShape="0">
              <a:schemeClr val="tx1">
                <a:alpha val="75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ounded Rectangle 82">
            <a:extLst>
              <a:ext uri="{FF2B5EF4-FFF2-40B4-BE49-F238E27FC236}">
                <a16:creationId xmlns:a16="http://schemas.microsoft.com/office/drawing/2014/main" id="{6DBB60E1-821C-C7C0-32BC-784CD409BED2}"/>
              </a:ext>
            </a:extLst>
          </p:cNvPr>
          <p:cNvSpPr/>
          <p:nvPr/>
        </p:nvSpPr>
        <p:spPr>
          <a:xfrm>
            <a:off x="2194201" y="4946570"/>
            <a:ext cx="2446285" cy="1395470"/>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ounded Rectangle 82">
            <a:extLst>
              <a:ext uri="{FF2B5EF4-FFF2-40B4-BE49-F238E27FC236}">
                <a16:creationId xmlns:a16="http://schemas.microsoft.com/office/drawing/2014/main" id="{46D8A51A-9775-A81A-219D-39520CB6C171}"/>
              </a:ext>
            </a:extLst>
          </p:cNvPr>
          <p:cNvSpPr/>
          <p:nvPr/>
        </p:nvSpPr>
        <p:spPr>
          <a:xfrm>
            <a:off x="78045" y="3297140"/>
            <a:ext cx="1973097" cy="1171559"/>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ounded Rectangle 82">
            <a:extLst>
              <a:ext uri="{FF2B5EF4-FFF2-40B4-BE49-F238E27FC236}">
                <a16:creationId xmlns:a16="http://schemas.microsoft.com/office/drawing/2014/main" id="{CA6101A8-9A02-D93B-0814-510EDEB52589}"/>
              </a:ext>
            </a:extLst>
          </p:cNvPr>
          <p:cNvSpPr/>
          <p:nvPr/>
        </p:nvSpPr>
        <p:spPr>
          <a:xfrm>
            <a:off x="78045" y="4921791"/>
            <a:ext cx="2028623" cy="143726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ounded Rectangle 110"/>
          <p:cNvSpPr/>
          <p:nvPr/>
        </p:nvSpPr>
        <p:spPr>
          <a:xfrm>
            <a:off x="7840769" y="4928218"/>
            <a:ext cx="2008312" cy="1391881"/>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ounded Rectangle 109"/>
          <p:cNvSpPr/>
          <p:nvPr/>
        </p:nvSpPr>
        <p:spPr>
          <a:xfrm>
            <a:off x="4674842" y="4940343"/>
            <a:ext cx="3124490" cy="1395199"/>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ounded Rectangle 82"/>
          <p:cNvSpPr/>
          <p:nvPr/>
        </p:nvSpPr>
        <p:spPr>
          <a:xfrm>
            <a:off x="7953985" y="2917870"/>
            <a:ext cx="1919468" cy="1590781"/>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ounded Rectangle 81"/>
          <p:cNvSpPr/>
          <p:nvPr/>
        </p:nvSpPr>
        <p:spPr>
          <a:xfrm>
            <a:off x="5770630" y="2917871"/>
            <a:ext cx="2106209" cy="1590781"/>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ounded Rectangle 80"/>
          <p:cNvSpPr/>
          <p:nvPr/>
        </p:nvSpPr>
        <p:spPr>
          <a:xfrm>
            <a:off x="2263305" y="2895600"/>
            <a:ext cx="3437889" cy="1581012"/>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ounded Rectangle 73"/>
          <p:cNvSpPr/>
          <p:nvPr/>
        </p:nvSpPr>
        <p:spPr>
          <a:xfrm>
            <a:off x="3923546" y="1275865"/>
            <a:ext cx="5938262" cy="1586871"/>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ounded Rectangle 1"/>
          <p:cNvSpPr/>
          <p:nvPr/>
        </p:nvSpPr>
        <p:spPr>
          <a:xfrm>
            <a:off x="94521" y="1275865"/>
            <a:ext cx="3717372" cy="1586871"/>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8212590" y="591979"/>
            <a:ext cx="1681904" cy="246221"/>
          </a:xfrm>
          <a:prstGeom prst="rect">
            <a:avLst/>
          </a:prstGeom>
          <a:noFill/>
        </p:spPr>
        <p:txBody>
          <a:bodyPr wrap="square" rtlCol="0">
            <a:spAutoFit/>
          </a:bodyPr>
          <a:lstStyle/>
          <a:p>
            <a:pPr algn="r"/>
            <a:r>
              <a:rPr lang="en-US" sz="1000" dirty="0"/>
              <a:t>Retail File </a:t>
            </a:r>
            <a:r>
              <a:rPr lang="en-US" sz="1000" dirty="0">
                <a:cs typeface="Calibri" panose="020F0502020204030204" pitchFamily="34" charset="0"/>
              </a:rPr>
              <a:t>September </a:t>
            </a:r>
            <a:r>
              <a:rPr lang="en-US" sz="1000" dirty="0"/>
              <a:t>2025</a:t>
            </a:r>
          </a:p>
        </p:txBody>
      </p:sp>
      <p:sp>
        <p:nvSpPr>
          <p:cNvPr id="8" name="TextBox 7"/>
          <p:cNvSpPr txBox="1"/>
          <p:nvPr/>
        </p:nvSpPr>
        <p:spPr>
          <a:xfrm>
            <a:off x="3152527" y="135252"/>
            <a:ext cx="4886981" cy="415498"/>
          </a:xfrm>
          <a:prstGeom prst="rect">
            <a:avLst/>
          </a:prstGeom>
          <a:noFill/>
        </p:spPr>
        <p:txBody>
          <a:bodyPr wrap="square" rtlCol="0">
            <a:spAutoFit/>
          </a:bodyPr>
          <a:lstStyle/>
          <a:p>
            <a:pPr algn="r"/>
            <a:r>
              <a:rPr lang="en-US" sz="1700" dirty="0">
                <a:latin typeface="+mj-lt"/>
                <a:ea typeface="Tahoma" panose="020B0604030504040204" pitchFamily="34" charset="0"/>
                <a:cs typeface="Tahoma" panose="020B0604030504040204" pitchFamily="34" charset="0"/>
              </a:rPr>
              <a:t>Maxell Batteries </a:t>
            </a:r>
            <a:r>
              <a:rPr lang="en-US" sz="2100" dirty="0">
                <a:latin typeface="+mj-lt"/>
                <a:ea typeface="Tahoma" panose="020B0604030504040204" pitchFamily="34" charset="0"/>
                <a:cs typeface="Tahoma" panose="020B0604030504040204" pitchFamily="34" charset="0"/>
              </a:rPr>
              <a:t>New Products Announcement </a:t>
            </a:r>
          </a:p>
        </p:txBody>
      </p:sp>
      <p:sp>
        <p:nvSpPr>
          <p:cNvPr id="10" name="Rectangle 9"/>
          <p:cNvSpPr/>
          <p:nvPr/>
        </p:nvSpPr>
        <p:spPr>
          <a:xfrm>
            <a:off x="11506" y="6396591"/>
            <a:ext cx="9886605" cy="489116"/>
          </a:xfrm>
          <a:prstGeom prst="rect">
            <a:avLst/>
          </a:prstGeom>
          <a:gradFill>
            <a:gsLst>
              <a:gs pos="0">
                <a:schemeClr val="bg1">
                  <a:alpha val="48000"/>
                  <a:lumMod val="99000"/>
                </a:schemeClr>
              </a:gs>
              <a:gs pos="0">
                <a:schemeClr val="lt1">
                  <a:tint val="80000"/>
                  <a:satMod val="300000"/>
                </a:schemeClr>
              </a:gs>
              <a:gs pos="100000">
                <a:schemeClr val="lt1">
                  <a:shade val="30000"/>
                  <a:satMod val="200000"/>
                  <a:alpha val="24000"/>
                </a:schemeClr>
              </a:gs>
            </a:gsLst>
            <a:path path="circle">
              <a:fillToRect l="50000" t="50000" r="50000" b="50000"/>
            </a:path>
          </a:gradFill>
          <a:ln>
            <a:noFill/>
          </a:ln>
        </p:spPr>
        <p:style>
          <a:lnRef idx="2">
            <a:schemeClr val="dk1"/>
          </a:lnRef>
          <a:fillRef idx="1003">
            <a:schemeClr val="lt1"/>
          </a:fillRef>
          <a:effectRef idx="0">
            <a:schemeClr val="dk1"/>
          </a:effectRef>
          <a:fontRef idx="minor">
            <a:schemeClr val="dk1"/>
          </a:fontRef>
        </p:style>
        <p:txBody>
          <a:bodyPr rtlCol="0" anchor="ctr"/>
          <a:lstStyle/>
          <a:p>
            <a:pPr algn="ctr"/>
            <a:endParaRPr lang="en-US" dirty="0">
              <a:ln>
                <a:solidFill>
                  <a:schemeClr val="tx1"/>
                </a:solidFill>
              </a:ln>
              <a:solidFill>
                <a:schemeClr val="bg1">
                  <a:lumMod val="95000"/>
                </a:schemeClr>
              </a:solidFill>
            </a:endParaRPr>
          </a:p>
        </p:txBody>
      </p:sp>
      <p:sp>
        <p:nvSpPr>
          <p:cNvPr id="21" name="TextBox 20"/>
          <p:cNvSpPr txBox="1"/>
          <p:nvPr/>
        </p:nvSpPr>
        <p:spPr>
          <a:xfrm>
            <a:off x="8935057" y="4092158"/>
            <a:ext cx="993691" cy="369332"/>
          </a:xfrm>
          <a:prstGeom prst="rect">
            <a:avLst/>
          </a:prstGeom>
          <a:noFill/>
        </p:spPr>
        <p:txBody>
          <a:bodyPr wrap="square" rtlCol="0">
            <a:spAutoFit/>
          </a:bodyPr>
          <a:lstStyle/>
          <a:p>
            <a:pPr algn="ctr"/>
            <a:r>
              <a:rPr lang="en-US" sz="900" b="1" dirty="0">
                <a:solidFill>
                  <a:srgbClr val="0070C0"/>
                </a:solidFill>
              </a:rPr>
              <a:t>790268.04.CN </a:t>
            </a:r>
          </a:p>
          <a:p>
            <a:pPr algn="ctr"/>
            <a:r>
              <a:rPr lang="en-US" sz="900" b="1" dirty="0">
                <a:solidFill>
                  <a:srgbClr val="FF0000"/>
                </a:solidFill>
              </a:rPr>
              <a:t>RRP </a:t>
            </a:r>
            <a:r>
              <a:rPr lang="" sz="900" b="1" dirty="0">
                <a:solidFill>
                  <a:srgbClr val="FF0000"/>
                </a:solidFill>
              </a:rPr>
              <a:t>6,72</a:t>
            </a:r>
            <a:r>
              <a:rPr lang="en-US" sz="900" b="1" dirty="0">
                <a:solidFill>
                  <a:srgbClr val="FF0000"/>
                </a:solidFill>
              </a:rPr>
              <a:t> €</a:t>
            </a:r>
          </a:p>
        </p:txBody>
      </p:sp>
      <p:sp>
        <p:nvSpPr>
          <p:cNvPr id="22" name="TextBox 21"/>
          <p:cNvSpPr txBox="1"/>
          <p:nvPr/>
        </p:nvSpPr>
        <p:spPr>
          <a:xfrm>
            <a:off x="8796894" y="2947390"/>
            <a:ext cx="1152372" cy="338554"/>
          </a:xfrm>
          <a:prstGeom prst="rect">
            <a:avLst/>
          </a:prstGeom>
          <a:noFill/>
        </p:spPr>
        <p:txBody>
          <a:bodyPr wrap="square" rtlCol="0">
            <a:spAutoFit/>
          </a:bodyPr>
          <a:lstStyle/>
          <a:p>
            <a:pPr algn="ctr"/>
            <a:r>
              <a:rPr lang="en-US" sz="800" b="1" dirty="0"/>
              <a:t>AAA LR03, 24PCS POWER PACK</a:t>
            </a:r>
          </a:p>
        </p:txBody>
      </p:sp>
      <p:sp>
        <p:nvSpPr>
          <p:cNvPr id="24" name="TextBox 23"/>
          <p:cNvSpPr txBox="1"/>
          <p:nvPr/>
        </p:nvSpPr>
        <p:spPr>
          <a:xfrm>
            <a:off x="7913244" y="2936231"/>
            <a:ext cx="1076559" cy="338554"/>
          </a:xfrm>
          <a:prstGeom prst="rect">
            <a:avLst/>
          </a:prstGeom>
          <a:noFill/>
        </p:spPr>
        <p:txBody>
          <a:bodyPr wrap="square" rtlCol="0">
            <a:spAutoFit/>
          </a:bodyPr>
          <a:lstStyle/>
          <a:p>
            <a:pPr algn="ctr"/>
            <a:r>
              <a:rPr lang="en-US" sz="800" b="1" dirty="0"/>
              <a:t>AA LR06, 24PCS POWER PACK</a:t>
            </a:r>
          </a:p>
        </p:txBody>
      </p:sp>
      <p:pic>
        <p:nvPicPr>
          <p:cNvPr id="25" name="Picture 24"/>
          <p:cNvPicPr>
            <a:picLocks noChangeAspect="1"/>
          </p:cNvPicPr>
          <p:nvPr/>
        </p:nvPicPr>
        <p:blipFill rotWithShape="1">
          <a:blip r:embed="rId2" cstate="print">
            <a:extLst>
              <a:ext uri="{28A0092B-C50C-407E-A947-70E740481C1C}">
                <a14:useLocalDpi xmlns:a14="http://schemas.microsoft.com/office/drawing/2010/main" val="0"/>
              </a:ext>
            </a:extLst>
          </a:blip>
          <a:srcRect l="3191" t="1318"/>
          <a:stretch/>
        </p:blipFill>
        <p:spPr>
          <a:xfrm>
            <a:off x="8177663" y="3358284"/>
            <a:ext cx="545231" cy="728723"/>
          </a:xfrm>
          <a:prstGeom prst="rect">
            <a:avLst/>
          </a:prstGeom>
        </p:spPr>
      </p:pic>
      <p:sp>
        <p:nvSpPr>
          <p:cNvPr id="26" name="TextBox 25"/>
          <p:cNvSpPr txBox="1"/>
          <p:nvPr/>
        </p:nvSpPr>
        <p:spPr>
          <a:xfrm>
            <a:off x="7874479" y="4089081"/>
            <a:ext cx="1076559" cy="369332"/>
          </a:xfrm>
          <a:prstGeom prst="rect">
            <a:avLst/>
          </a:prstGeom>
          <a:noFill/>
        </p:spPr>
        <p:txBody>
          <a:bodyPr wrap="square" rtlCol="0">
            <a:spAutoFit/>
          </a:bodyPr>
          <a:lstStyle/>
          <a:p>
            <a:pPr algn="ctr"/>
            <a:r>
              <a:rPr lang="en-US" sz="900" b="1" dirty="0">
                <a:solidFill>
                  <a:srgbClr val="0070C0"/>
                </a:solidFill>
              </a:rPr>
              <a:t>790269.04.CN </a:t>
            </a:r>
          </a:p>
          <a:p>
            <a:pPr algn="ctr"/>
            <a:r>
              <a:rPr lang="en-US" sz="900" b="1" dirty="0">
                <a:solidFill>
                  <a:srgbClr val="FF0000"/>
                </a:solidFill>
              </a:rPr>
              <a:t>RRP 6,72 €</a:t>
            </a:r>
          </a:p>
        </p:txBody>
      </p:sp>
      <p:sp>
        <p:nvSpPr>
          <p:cNvPr id="39" name="Rectangle 38"/>
          <p:cNvSpPr/>
          <p:nvPr/>
        </p:nvSpPr>
        <p:spPr>
          <a:xfrm>
            <a:off x="94520" y="993662"/>
            <a:ext cx="9775409" cy="251559"/>
          </a:xfrm>
          <a:prstGeom prst="rect">
            <a:avLst/>
          </a:prstGeom>
          <a:gradFill flip="none" rotWithShape="1">
            <a:gsLst>
              <a:gs pos="0">
                <a:srgbClr val="BE1E39">
                  <a:shade val="30000"/>
                  <a:satMod val="115000"/>
                </a:srgbClr>
              </a:gs>
              <a:gs pos="50000">
                <a:srgbClr val="BE1E39">
                  <a:shade val="67500"/>
                  <a:satMod val="115000"/>
                </a:srgbClr>
              </a:gs>
              <a:gs pos="100000">
                <a:srgbClr val="BE1E39">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Alkaline</a:t>
            </a:r>
            <a:r>
              <a:rPr lang="en-US" b="1" dirty="0"/>
              <a:t> </a:t>
            </a:r>
            <a:r>
              <a:rPr lang="en-US" sz="1000" dirty="0"/>
              <a:t>for all your everyday devices</a:t>
            </a:r>
          </a:p>
        </p:txBody>
      </p:sp>
      <p:pic>
        <p:nvPicPr>
          <p:cNvPr id="40" name="Picture 39"/>
          <p:cNvPicPr>
            <a:picLocks noChangeAspect="1"/>
          </p:cNvPicPr>
          <p:nvPr/>
        </p:nvPicPr>
        <p:blipFill rotWithShape="1">
          <a:blip r:embed="rId3">
            <a:clrChange>
              <a:clrFrom>
                <a:srgbClr val="FBFFFC"/>
              </a:clrFrom>
              <a:clrTo>
                <a:srgbClr val="FBFFFC">
                  <a:alpha val="0"/>
                </a:srgbClr>
              </a:clrTo>
            </a:clrChange>
            <a:extLst>
              <a:ext uri="{28A0092B-C50C-407E-A947-70E740481C1C}">
                <a14:useLocalDpi xmlns:a14="http://schemas.microsoft.com/office/drawing/2010/main" val="0"/>
              </a:ext>
            </a:extLst>
          </a:blip>
          <a:srcRect l="35336" t="8999" r="29825" b="17381"/>
          <a:stretch>
            <a:fillRect/>
          </a:stretch>
        </p:blipFill>
        <p:spPr>
          <a:xfrm>
            <a:off x="11506" y="0"/>
            <a:ext cx="2039636" cy="813423"/>
          </a:xfrm>
          <a:prstGeom prst="rect">
            <a:avLst/>
          </a:prstGeom>
        </p:spPr>
      </p:pic>
      <p:pic>
        <p:nvPicPr>
          <p:cNvPr id="41" name="Picture 40"/>
          <p:cNvPicPr>
            <a:picLocks noChangeAspect="1"/>
          </p:cNvPicPr>
          <p:nvPr/>
        </p:nvPicPr>
        <p:blipFill rotWithShape="1">
          <a:blip r:embed="rId4">
            <a:extLst>
              <a:ext uri="{28A0092B-C50C-407E-A947-70E740481C1C}">
                <a14:useLocalDpi xmlns:a14="http://schemas.microsoft.com/office/drawing/2010/main" val="0"/>
              </a:ext>
            </a:extLst>
          </a:blip>
          <a:srcRect l="53192" t="26515" r="22508"/>
          <a:stretch/>
        </p:blipFill>
        <p:spPr>
          <a:xfrm>
            <a:off x="1966309" y="304800"/>
            <a:ext cx="838434" cy="514728"/>
          </a:xfrm>
          <a:prstGeom prst="rect">
            <a:avLst/>
          </a:prstGeom>
        </p:spPr>
      </p:pic>
      <p:sp>
        <p:nvSpPr>
          <p:cNvPr id="46" name="TextBox 45"/>
          <p:cNvSpPr txBox="1"/>
          <p:nvPr/>
        </p:nvSpPr>
        <p:spPr>
          <a:xfrm>
            <a:off x="947540" y="2505651"/>
            <a:ext cx="933425" cy="369332"/>
          </a:xfrm>
          <a:prstGeom prst="rect">
            <a:avLst/>
          </a:prstGeom>
          <a:noFill/>
        </p:spPr>
        <p:txBody>
          <a:bodyPr wrap="square" rtlCol="0">
            <a:spAutoFit/>
          </a:bodyPr>
          <a:lstStyle/>
          <a:p>
            <a:pPr algn="ctr"/>
            <a:r>
              <a:rPr lang="en-US" sz="900" b="1" dirty="0">
                <a:solidFill>
                  <a:srgbClr val="0070C0"/>
                </a:solidFill>
              </a:rPr>
              <a:t>723758.04.CN</a:t>
            </a:r>
          </a:p>
          <a:p>
            <a:pPr algn="ctr"/>
            <a:r>
              <a:rPr lang="en-US" sz="900" b="1" dirty="0">
                <a:solidFill>
                  <a:srgbClr val="FF0000"/>
                </a:solidFill>
              </a:rPr>
              <a:t>RRP 1,24 €</a:t>
            </a:r>
          </a:p>
        </p:txBody>
      </p:sp>
      <p:sp>
        <p:nvSpPr>
          <p:cNvPr id="47" name="TextBox 46"/>
          <p:cNvSpPr txBox="1"/>
          <p:nvPr/>
        </p:nvSpPr>
        <p:spPr>
          <a:xfrm>
            <a:off x="935514" y="1358205"/>
            <a:ext cx="1017595" cy="215444"/>
          </a:xfrm>
          <a:prstGeom prst="rect">
            <a:avLst/>
          </a:prstGeom>
          <a:noFill/>
        </p:spPr>
        <p:txBody>
          <a:bodyPr wrap="square" rtlCol="0">
            <a:spAutoFit/>
          </a:bodyPr>
          <a:lstStyle/>
          <a:p>
            <a:pPr algn="ctr"/>
            <a:r>
              <a:rPr lang="en-US" sz="800" b="1" dirty="0"/>
              <a:t>AA LR6 4PK BLISTER</a:t>
            </a:r>
          </a:p>
        </p:txBody>
      </p:sp>
      <p:pic>
        <p:nvPicPr>
          <p:cNvPr id="48" name="Picture 47"/>
          <p:cNvPicPr>
            <a:picLocks noChangeAspect="1"/>
          </p:cNvPicPr>
          <p:nvPr/>
        </p:nvPicPr>
        <p:blipFill rotWithShape="1">
          <a:blip r:embed="rId5" cstate="print">
            <a:extLst>
              <a:ext uri="{28A0092B-C50C-407E-A947-70E740481C1C}">
                <a14:useLocalDpi xmlns:a14="http://schemas.microsoft.com/office/drawing/2010/main" val="0"/>
              </a:ext>
            </a:extLst>
          </a:blip>
          <a:srcRect b="2008"/>
          <a:stretch/>
        </p:blipFill>
        <p:spPr>
          <a:xfrm>
            <a:off x="1124624" y="1738267"/>
            <a:ext cx="521962" cy="745390"/>
          </a:xfrm>
          <a:prstGeom prst="rect">
            <a:avLst/>
          </a:prstGeom>
        </p:spPr>
      </p:pic>
      <p:sp>
        <p:nvSpPr>
          <p:cNvPr id="50" name="TextBox 49"/>
          <p:cNvSpPr txBox="1"/>
          <p:nvPr/>
        </p:nvSpPr>
        <p:spPr>
          <a:xfrm>
            <a:off x="1831210" y="1363318"/>
            <a:ext cx="1017594" cy="215444"/>
          </a:xfrm>
          <a:prstGeom prst="rect">
            <a:avLst/>
          </a:prstGeom>
          <a:noFill/>
        </p:spPr>
        <p:txBody>
          <a:bodyPr wrap="square" rtlCol="0">
            <a:spAutoFit/>
          </a:bodyPr>
          <a:lstStyle/>
          <a:p>
            <a:pPr algn="ctr"/>
            <a:r>
              <a:rPr lang="en-US" sz="800" b="1" dirty="0"/>
              <a:t>AA LR6 4+2PK BLIST</a:t>
            </a:r>
          </a:p>
        </p:txBody>
      </p:sp>
      <p:sp>
        <p:nvSpPr>
          <p:cNvPr id="51" name="TextBox 50"/>
          <p:cNvSpPr txBox="1"/>
          <p:nvPr/>
        </p:nvSpPr>
        <p:spPr>
          <a:xfrm>
            <a:off x="1857217" y="2488405"/>
            <a:ext cx="889265" cy="369332"/>
          </a:xfrm>
          <a:prstGeom prst="rect">
            <a:avLst/>
          </a:prstGeom>
          <a:noFill/>
        </p:spPr>
        <p:txBody>
          <a:bodyPr wrap="square" rtlCol="0">
            <a:spAutoFit/>
          </a:bodyPr>
          <a:lstStyle/>
          <a:p>
            <a:pPr algn="ctr"/>
            <a:r>
              <a:rPr lang="en-US" sz="900" b="1" dirty="0">
                <a:solidFill>
                  <a:srgbClr val="0070C0"/>
                </a:solidFill>
              </a:rPr>
              <a:t>790230.04.CN</a:t>
            </a:r>
          </a:p>
          <a:p>
            <a:pPr algn="ctr"/>
            <a:r>
              <a:rPr lang="en-US" sz="900" b="1" dirty="0">
                <a:solidFill>
                  <a:srgbClr val="FF0000"/>
                </a:solidFill>
              </a:rPr>
              <a:t>RRP 2,07 €</a:t>
            </a:r>
          </a:p>
        </p:txBody>
      </p:sp>
      <p:sp>
        <p:nvSpPr>
          <p:cNvPr id="52" name="TextBox 51"/>
          <p:cNvSpPr txBox="1"/>
          <p:nvPr/>
        </p:nvSpPr>
        <p:spPr>
          <a:xfrm>
            <a:off x="2803955" y="1360192"/>
            <a:ext cx="1017594" cy="215444"/>
          </a:xfrm>
          <a:prstGeom prst="rect">
            <a:avLst/>
          </a:prstGeom>
          <a:noFill/>
        </p:spPr>
        <p:txBody>
          <a:bodyPr wrap="square" rtlCol="0">
            <a:spAutoFit/>
          </a:bodyPr>
          <a:lstStyle/>
          <a:p>
            <a:pPr algn="ctr"/>
            <a:r>
              <a:rPr lang="en-US" sz="800" b="1" dirty="0"/>
              <a:t>AA LR6 10PK (5+5)</a:t>
            </a:r>
          </a:p>
        </p:txBody>
      </p:sp>
      <p:sp>
        <p:nvSpPr>
          <p:cNvPr id="53" name="TextBox 52"/>
          <p:cNvSpPr txBox="1">
            <a:spLocks/>
          </p:cNvSpPr>
          <p:nvPr/>
        </p:nvSpPr>
        <p:spPr>
          <a:xfrm>
            <a:off x="2775667" y="2485414"/>
            <a:ext cx="895075" cy="369332"/>
          </a:xfrm>
          <a:prstGeom prst="rect">
            <a:avLst/>
          </a:prstGeom>
          <a:noFill/>
        </p:spPr>
        <p:txBody>
          <a:bodyPr wrap="square" rtlCol="0">
            <a:spAutoFit/>
          </a:bodyPr>
          <a:lstStyle/>
          <a:p>
            <a:pPr algn="ctr"/>
            <a:r>
              <a:rPr lang="en-US" sz="900" b="1" dirty="0">
                <a:solidFill>
                  <a:srgbClr val="0070C0"/>
                </a:solidFill>
              </a:rPr>
              <a:t>790253.00.CN</a:t>
            </a:r>
          </a:p>
          <a:p>
            <a:pPr algn="ctr"/>
            <a:r>
              <a:rPr lang="en-US" sz="900" b="1" dirty="0">
                <a:solidFill>
                  <a:srgbClr val="FF0000"/>
                </a:solidFill>
              </a:rPr>
              <a:t>RRP 3,16 €</a:t>
            </a:r>
          </a:p>
        </p:txBody>
      </p:sp>
      <p:sp>
        <p:nvSpPr>
          <p:cNvPr id="54" name="TextBox 53"/>
          <p:cNvSpPr txBox="1"/>
          <p:nvPr/>
        </p:nvSpPr>
        <p:spPr>
          <a:xfrm>
            <a:off x="34221" y="1380975"/>
            <a:ext cx="1017594" cy="215444"/>
          </a:xfrm>
          <a:prstGeom prst="rect">
            <a:avLst/>
          </a:prstGeom>
          <a:noFill/>
        </p:spPr>
        <p:txBody>
          <a:bodyPr wrap="square" rtlCol="0">
            <a:spAutoFit/>
          </a:bodyPr>
          <a:lstStyle/>
          <a:p>
            <a:pPr algn="ctr"/>
            <a:r>
              <a:rPr lang="en-US" sz="800" b="1" dirty="0"/>
              <a:t>AA  LR6 2PK BLIST</a:t>
            </a:r>
          </a:p>
        </p:txBody>
      </p:sp>
      <p:sp>
        <p:nvSpPr>
          <p:cNvPr id="55" name="TextBox 54"/>
          <p:cNvSpPr txBox="1"/>
          <p:nvPr/>
        </p:nvSpPr>
        <p:spPr>
          <a:xfrm>
            <a:off x="-89136" y="2498391"/>
            <a:ext cx="1331536" cy="369332"/>
          </a:xfrm>
          <a:prstGeom prst="rect">
            <a:avLst/>
          </a:prstGeom>
          <a:noFill/>
        </p:spPr>
        <p:txBody>
          <a:bodyPr wrap="square" rtlCol="0">
            <a:spAutoFit/>
          </a:bodyPr>
          <a:lstStyle/>
          <a:p>
            <a:pPr algn="ctr"/>
            <a:r>
              <a:rPr lang="en-US" sz="900" b="1" dirty="0">
                <a:solidFill>
                  <a:srgbClr val="0070C0"/>
                </a:solidFill>
              </a:rPr>
              <a:t>790321.04.CN</a:t>
            </a:r>
          </a:p>
          <a:p>
            <a:pPr algn="ctr"/>
            <a:r>
              <a:rPr lang="en-US" sz="900" b="1" dirty="0">
                <a:solidFill>
                  <a:srgbClr val="FF0000"/>
                </a:solidFill>
              </a:rPr>
              <a:t>RRP 0,78 €</a:t>
            </a:r>
          </a:p>
        </p:txBody>
      </p:sp>
      <p:sp>
        <p:nvSpPr>
          <p:cNvPr id="65" name="TextBox 64"/>
          <p:cNvSpPr txBox="1"/>
          <p:nvPr/>
        </p:nvSpPr>
        <p:spPr>
          <a:xfrm>
            <a:off x="4718184" y="2485365"/>
            <a:ext cx="1331536" cy="369332"/>
          </a:xfrm>
          <a:prstGeom prst="rect">
            <a:avLst/>
          </a:prstGeom>
          <a:noFill/>
        </p:spPr>
        <p:txBody>
          <a:bodyPr wrap="square" rtlCol="0">
            <a:spAutoFit/>
          </a:bodyPr>
          <a:lstStyle/>
          <a:p>
            <a:pPr algn="ctr"/>
            <a:r>
              <a:rPr lang="en-US" sz="900" b="1" dirty="0">
                <a:solidFill>
                  <a:srgbClr val="0070C0"/>
                </a:solidFill>
              </a:rPr>
              <a:t>723671.04.CN</a:t>
            </a:r>
          </a:p>
          <a:p>
            <a:pPr algn="ctr"/>
            <a:r>
              <a:rPr lang="en-US" sz="900" b="1" dirty="0">
                <a:solidFill>
                  <a:srgbClr val="FF0000"/>
                </a:solidFill>
              </a:rPr>
              <a:t>RRP 1,24 €</a:t>
            </a:r>
          </a:p>
        </p:txBody>
      </p:sp>
      <p:sp>
        <p:nvSpPr>
          <p:cNvPr id="66" name="TextBox 65"/>
          <p:cNvSpPr txBox="1"/>
          <p:nvPr/>
        </p:nvSpPr>
        <p:spPr>
          <a:xfrm>
            <a:off x="4791009" y="1354383"/>
            <a:ext cx="1161053" cy="215444"/>
          </a:xfrm>
          <a:prstGeom prst="rect">
            <a:avLst/>
          </a:prstGeom>
          <a:noFill/>
        </p:spPr>
        <p:txBody>
          <a:bodyPr wrap="square" rtlCol="0">
            <a:spAutoFit/>
          </a:bodyPr>
          <a:lstStyle/>
          <a:p>
            <a:pPr algn="ctr"/>
            <a:r>
              <a:rPr lang="en-US" sz="800" b="1" dirty="0"/>
              <a:t>AAA LR03 4PK BLISTER</a:t>
            </a:r>
          </a:p>
        </p:txBody>
      </p:sp>
      <p:sp>
        <p:nvSpPr>
          <p:cNvPr id="68" name="TextBox 67"/>
          <p:cNvSpPr txBox="1"/>
          <p:nvPr/>
        </p:nvSpPr>
        <p:spPr>
          <a:xfrm>
            <a:off x="7788975" y="1336955"/>
            <a:ext cx="1161053" cy="215444"/>
          </a:xfrm>
          <a:prstGeom prst="rect">
            <a:avLst/>
          </a:prstGeom>
          <a:noFill/>
        </p:spPr>
        <p:txBody>
          <a:bodyPr wrap="square" rtlCol="0">
            <a:spAutoFit/>
          </a:bodyPr>
          <a:lstStyle/>
          <a:p>
            <a:pPr algn="ctr"/>
            <a:r>
              <a:rPr lang="en-US" sz="800" b="1" dirty="0"/>
              <a:t>AAA LR03 4+2PK BLIST</a:t>
            </a:r>
          </a:p>
        </p:txBody>
      </p:sp>
      <p:sp>
        <p:nvSpPr>
          <p:cNvPr id="69" name="TextBox 68"/>
          <p:cNvSpPr txBox="1"/>
          <p:nvPr/>
        </p:nvSpPr>
        <p:spPr>
          <a:xfrm>
            <a:off x="7720539" y="2471357"/>
            <a:ext cx="1331536" cy="369332"/>
          </a:xfrm>
          <a:prstGeom prst="rect">
            <a:avLst/>
          </a:prstGeom>
          <a:noFill/>
        </p:spPr>
        <p:txBody>
          <a:bodyPr wrap="square" rtlCol="0">
            <a:spAutoFit/>
          </a:bodyPr>
          <a:lstStyle/>
          <a:p>
            <a:pPr algn="ctr"/>
            <a:r>
              <a:rPr lang="en-US" sz="900" b="1" dirty="0">
                <a:solidFill>
                  <a:srgbClr val="0070C0"/>
                </a:solidFill>
              </a:rPr>
              <a:t>790240.04.CN</a:t>
            </a:r>
          </a:p>
          <a:p>
            <a:pPr algn="ctr"/>
            <a:r>
              <a:rPr lang="en-US" sz="900" b="1" dirty="0">
                <a:solidFill>
                  <a:srgbClr val="FF0000"/>
                </a:solidFill>
              </a:rPr>
              <a:t>RRP 2,07 €</a:t>
            </a:r>
          </a:p>
        </p:txBody>
      </p:sp>
      <p:sp>
        <p:nvSpPr>
          <p:cNvPr id="70" name="TextBox 69"/>
          <p:cNvSpPr txBox="1"/>
          <p:nvPr/>
        </p:nvSpPr>
        <p:spPr>
          <a:xfrm>
            <a:off x="8816333" y="1315520"/>
            <a:ext cx="1053597" cy="338554"/>
          </a:xfrm>
          <a:prstGeom prst="rect">
            <a:avLst/>
          </a:prstGeom>
          <a:noFill/>
        </p:spPr>
        <p:txBody>
          <a:bodyPr wrap="square" rtlCol="0">
            <a:spAutoFit/>
          </a:bodyPr>
          <a:lstStyle/>
          <a:p>
            <a:pPr algn="ctr"/>
            <a:r>
              <a:rPr lang="en-US" sz="800" b="1" dirty="0"/>
              <a:t>AAA LR03 10PK (5+5)</a:t>
            </a:r>
          </a:p>
        </p:txBody>
      </p:sp>
      <p:sp>
        <p:nvSpPr>
          <p:cNvPr id="71" name="TextBox 70"/>
          <p:cNvSpPr txBox="1"/>
          <p:nvPr/>
        </p:nvSpPr>
        <p:spPr>
          <a:xfrm>
            <a:off x="8928230" y="2473431"/>
            <a:ext cx="855814" cy="369332"/>
          </a:xfrm>
          <a:prstGeom prst="rect">
            <a:avLst/>
          </a:prstGeom>
          <a:noFill/>
        </p:spPr>
        <p:txBody>
          <a:bodyPr wrap="square" rtlCol="0">
            <a:spAutoFit/>
          </a:bodyPr>
          <a:lstStyle/>
          <a:p>
            <a:pPr algn="ctr"/>
            <a:r>
              <a:rPr lang="en-US" sz="900" b="1" dirty="0">
                <a:solidFill>
                  <a:srgbClr val="0070C0"/>
                </a:solidFill>
              </a:rPr>
              <a:t>790254.00.CN</a:t>
            </a:r>
          </a:p>
          <a:p>
            <a:pPr algn="ctr"/>
            <a:r>
              <a:rPr lang="en-US" sz="900" b="1" dirty="0">
                <a:solidFill>
                  <a:srgbClr val="FF0000"/>
                </a:solidFill>
              </a:rPr>
              <a:t>RRP 3,16 €</a:t>
            </a:r>
          </a:p>
        </p:txBody>
      </p:sp>
      <p:sp>
        <p:nvSpPr>
          <p:cNvPr id="72" name="TextBox 71"/>
          <p:cNvSpPr txBox="1"/>
          <p:nvPr/>
        </p:nvSpPr>
        <p:spPr>
          <a:xfrm>
            <a:off x="3805789" y="1377511"/>
            <a:ext cx="1161053" cy="215444"/>
          </a:xfrm>
          <a:prstGeom prst="rect">
            <a:avLst/>
          </a:prstGeom>
          <a:noFill/>
        </p:spPr>
        <p:txBody>
          <a:bodyPr wrap="square" rtlCol="0">
            <a:spAutoFit/>
          </a:bodyPr>
          <a:lstStyle/>
          <a:p>
            <a:pPr algn="ctr"/>
            <a:r>
              <a:rPr lang="en-US" sz="800" b="1" dirty="0"/>
              <a:t>AAA LR03 2PK BLIST</a:t>
            </a:r>
          </a:p>
        </p:txBody>
      </p:sp>
      <p:sp>
        <p:nvSpPr>
          <p:cNvPr id="73" name="TextBox 72"/>
          <p:cNvSpPr txBox="1"/>
          <p:nvPr/>
        </p:nvSpPr>
        <p:spPr>
          <a:xfrm>
            <a:off x="3763720" y="2478779"/>
            <a:ext cx="1331536" cy="369332"/>
          </a:xfrm>
          <a:prstGeom prst="rect">
            <a:avLst/>
          </a:prstGeom>
          <a:noFill/>
        </p:spPr>
        <p:txBody>
          <a:bodyPr wrap="square" rtlCol="0">
            <a:spAutoFit/>
          </a:bodyPr>
          <a:lstStyle/>
          <a:p>
            <a:pPr algn="ctr"/>
            <a:r>
              <a:rPr lang="en-US" sz="900" b="1" dirty="0">
                <a:solidFill>
                  <a:srgbClr val="0070C0"/>
                </a:solidFill>
              </a:rPr>
              <a:t>723920.04.CN</a:t>
            </a:r>
          </a:p>
          <a:p>
            <a:pPr algn="ctr"/>
            <a:r>
              <a:rPr lang="en-US" sz="900" b="1" dirty="0">
                <a:solidFill>
                  <a:srgbClr val="FF0000"/>
                </a:solidFill>
              </a:rPr>
              <a:t>RRP 0,80 €</a:t>
            </a:r>
          </a:p>
        </p:txBody>
      </p:sp>
      <p:sp>
        <p:nvSpPr>
          <p:cNvPr id="75" name="TextBox 74"/>
          <p:cNvSpPr txBox="1"/>
          <p:nvPr/>
        </p:nvSpPr>
        <p:spPr>
          <a:xfrm>
            <a:off x="2362200" y="2972737"/>
            <a:ext cx="1161053" cy="215444"/>
          </a:xfrm>
          <a:prstGeom prst="rect">
            <a:avLst/>
          </a:prstGeom>
          <a:noFill/>
        </p:spPr>
        <p:txBody>
          <a:bodyPr wrap="square" rtlCol="0">
            <a:spAutoFit/>
          </a:bodyPr>
          <a:lstStyle/>
          <a:p>
            <a:pPr algn="ctr"/>
            <a:r>
              <a:rPr lang="en-US" sz="800" b="1" dirty="0"/>
              <a:t>LR1 1PK BLISTER</a:t>
            </a:r>
          </a:p>
        </p:txBody>
      </p:sp>
      <p:sp>
        <p:nvSpPr>
          <p:cNvPr id="76" name="TextBox 75"/>
          <p:cNvSpPr txBox="1"/>
          <p:nvPr/>
        </p:nvSpPr>
        <p:spPr>
          <a:xfrm>
            <a:off x="2438400" y="4099367"/>
            <a:ext cx="874336" cy="369332"/>
          </a:xfrm>
          <a:prstGeom prst="rect">
            <a:avLst/>
          </a:prstGeom>
          <a:noFill/>
        </p:spPr>
        <p:txBody>
          <a:bodyPr wrap="square" rtlCol="0">
            <a:spAutoFit/>
          </a:bodyPr>
          <a:lstStyle/>
          <a:p>
            <a:pPr algn="ctr"/>
            <a:r>
              <a:rPr lang="en-US" sz="900" b="1" dirty="0">
                <a:solidFill>
                  <a:srgbClr val="0070C0"/>
                </a:solidFill>
              </a:rPr>
              <a:t>723031.04.CN</a:t>
            </a:r>
          </a:p>
          <a:p>
            <a:pPr algn="ctr"/>
            <a:r>
              <a:rPr lang="en-US" sz="900" b="1" dirty="0">
                <a:solidFill>
                  <a:srgbClr val="FF0000"/>
                </a:solidFill>
              </a:rPr>
              <a:t>RRP 1,36 €</a:t>
            </a:r>
          </a:p>
        </p:txBody>
      </p:sp>
      <p:sp>
        <p:nvSpPr>
          <p:cNvPr id="77" name="TextBox 76"/>
          <p:cNvSpPr txBox="1"/>
          <p:nvPr/>
        </p:nvSpPr>
        <p:spPr>
          <a:xfrm>
            <a:off x="5743591" y="2952793"/>
            <a:ext cx="1161053" cy="338554"/>
          </a:xfrm>
          <a:prstGeom prst="rect">
            <a:avLst/>
          </a:prstGeom>
          <a:noFill/>
        </p:spPr>
        <p:txBody>
          <a:bodyPr wrap="square" rtlCol="0">
            <a:spAutoFit/>
          </a:bodyPr>
          <a:lstStyle/>
          <a:p>
            <a:pPr algn="ctr"/>
            <a:r>
              <a:rPr lang="en-US" sz="800" b="1" dirty="0"/>
              <a:t>9V 6LR61, ALKALINE, 1PK BLISTER</a:t>
            </a:r>
          </a:p>
        </p:txBody>
      </p:sp>
      <p:sp>
        <p:nvSpPr>
          <p:cNvPr id="78" name="TextBox 77"/>
          <p:cNvSpPr txBox="1"/>
          <p:nvPr/>
        </p:nvSpPr>
        <p:spPr>
          <a:xfrm>
            <a:off x="5722130" y="4114197"/>
            <a:ext cx="1331536" cy="369332"/>
          </a:xfrm>
          <a:prstGeom prst="rect">
            <a:avLst/>
          </a:prstGeom>
          <a:noFill/>
        </p:spPr>
        <p:txBody>
          <a:bodyPr wrap="square" rtlCol="0">
            <a:spAutoFit/>
          </a:bodyPr>
          <a:lstStyle/>
          <a:p>
            <a:pPr algn="ctr"/>
            <a:r>
              <a:rPr lang="en-US" sz="900" b="1" dirty="0">
                <a:solidFill>
                  <a:srgbClr val="0070C0"/>
                </a:solidFill>
              </a:rPr>
              <a:t>723761.04.CN</a:t>
            </a:r>
          </a:p>
          <a:p>
            <a:pPr algn="ctr"/>
            <a:r>
              <a:rPr lang="en-US" sz="900" b="1" dirty="0">
                <a:solidFill>
                  <a:srgbClr val="FF0000"/>
                </a:solidFill>
              </a:rPr>
              <a:t>RRP 1,31 €</a:t>
            </a:r>
          </a:p>
        </p:txBody>
      </p:sp>
      <p:sp>
        <p:nvSpPr>
          <p:cNvPr id="79" name="TextBox 78"/>
          <p:cNvSpPr txBox="1"/>
          <p:nvPr/>
        </p:nvSpPr>
        <p:spPr>
          <a:xfrm>
            <a:off x="6756193" y="2939943"/>
            <a:ext cx="1161053" cy="338554"/>
          </a:xfrm>
          <a:prstGeom prst="rect">
            <a:avLst/>
          </a:prstGeom>
          <a:noFill/>
        </p:spPr>
        <p:txBody>
          <a:bodyPr wrap="square" rtlCol="0">
            <a:spAutoFit/>
          </a:bodyPr>
          <a:lstStyle/>
          <a:p>
            <a:pPr algn="ctr"/>
            <a:r>
              <a:rPr lang="en-US" sz="800" b="1" dirty="0"/>
              <a:t>9V 6LR61, ALKALINE, 2PK BLISTER</a:t>
            </a:r>
          </a:p>
        </p:txBody>
      </p:sp>
      <p:sp>
        <p:nvSpPr>
          <p:cNvPr id="80" name="TextBox 79"/>
          <p:cNvSpPr txBox="1"/>
          <p:nvPr/>
        </p:nvSpPr>
        <p:spPr>
          <a:xfrm>
            <a:off x="6672666" y="4102704"/>
            <a:ext cx="1331536" cy="369332"/>
          </a:xfrm>
          <a:prstGeom prst="rect">
            <a:avLst/>
          </a:prstGeom>
          <a:noFill/>
        </p:spPr>
        <p:txBody>
          <a:bodyPr wrap="square" rtlCol="0">
            <a:spAutoFit/>
          </a:bodyPr>
          <a:lstStyle/>
          <a:p>
            <a:pPr algn="ctr"/>
            <a:r>
              <a:rPr lang="en-US" sz="900" b="1" dirty="0">
                <a:solidFill>
                  <a:srgbClr val="0070C0"/>
                </a:solidFill>
              </a:rPr>
              <a:t>723924.00.CN</a:t>
            </a:r>
          </a:p>
          <a:p>
            <a:pPr algn="ctr"/>
            <a:r>
              <a:rPr lang="en-US" sz="900" b="1" dirty="0">
                <a:solidFill>
                  <a:srgbClr val="FF0000"/>
                </a:solidFill>
              </a:rPr>
              <a:t>RRP 2,48 €</a:t>
            </a:r>
          </a:p>
        </p:txBody>
      </p:sp>
      <p:pic>
        <p:nvPicPr>
          <p:cNvPr id="85" name="Picture 8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199328" y="3375016"/>
            <a:ext cx="496891" cy="701510"/>
          </a:xfrm>
          <a:prstGeom prst="rect">
            <a:avLst/>
          </a:prstGeom>
        </p:spPr>
      </p:pic>
      <p:sp>
        <p:nvSpPr>
          <p:cNvPr id="89" name="TextBox 88"/>
          <p:cNvSpPr txBox="1"/>
          <p:nvPr/>
        </p:nvSpPr>
        <p:spPr>
          <a:xfrm>
            <a:off x="4639302" y="5996988"/>
            <a:ext cx="770898" cy="369332"/>
          </a:xfrm>
          <a:prstGeom prst="rect">
            <a:avLst/>
          </a:prstGeom>
          <a:noFill/>
        </p:spPr>
        <p:txBody>
          <a:bodyPr wrap="square" rtlCol="0">
            <a:spAutoFit/>
          </a:bodyPr>
          <a:lstStyle/>
          <a:p>
            <a:pPr algn="ctr"/>
            <a:r>
              <a:rPr lang="en-US" sz="900" b="1" dirty="0">
                <a:solidFill>
                  <a:srgbClr val="0070C0"/>
                </a:solidFill>
              </a:rPr>
              <a:t>11238200 </a:t>
            </a:r>
          </a:p>
          <a:p>
            <a:pPr algn="ctr"/>
            <a:r>
              <a:rPr lang="en-US" sz="900" b="1" dirty="0">
                <a:solidFill>
                  <a:srgbClr val="FF0000"/>
                </a:solidFill>
              </a:rPr>
              <a:t>RRP 0,49 €</a:t>
            </a:r>
          </a:p>
        </p:txBody>
      </p:sp>
      <p:sp>
        <p:nvSpPr>
          <p:cNvPr id="90" name="TextBox 89"/>
          <p:cNvSpPr txBox="1"/>
          <p:nvPr/>
        </p:nvSpPr>
        <p:spPr>
          <a:xfrm>
            <a:off x="4639302" y="4920723"/>
            <a:ext cx="770898" cy="338554"/>
          </a:xfrm>
          <a:prstGeom prst="rect">
            <a:avLst/>
          </a:prstGeom>
          <a:noFill/>
        </p:spPr>
        <p:txBody>
          <a:bodyPr wrap="square" rtlCol="0">
            <a:spAutoFit/>
          </a:bodyPr>
          <a:lstStyle/>
          <a:p>
            <a:pPr algn="ctr"/>
            <a:r>
              <a:rPr lang="en-US" sz="800" b="1" dirty="0"/>
              <a:t>CR1220 1PC BLIST PK</a:t>
            </a:r>
          </a:p>
        </p:txBody>
      </p:sp>
      <p:pic>
        <p:nvPicPr>
          <p:cNvPr id="91" name="Picture 9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800600" y="5254081"/>
            <a:ext cx="416728" cy="780632"/>
          </a:xfrm>
          <a:prstGeom prst="rect">
            <a:avLst/>
          </a:prstGeom>
        </p:spPr>
      </p:pic>
      <p:pic>
        <p:nvPicPr>
          <p:cNvPr id="92" name="Picture 9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410200" y="5253523"/>
            <a:ext cx="434113" cy="781189"/>
          </a:xfrm>
          <a:prstGeom prst="rect">
            <a:avLst/>
          </a:prstGeom>
        </p:spPr>
      </p:pic>
      <p:sp>
        <p:nvSpPr>
          <p:cNvPr id="93" name="TextBox 92"/>
          <p:cNvSpPr txBox="1"/>
          <p:nvPr/>
        </p:nvSpPr>
        <p:spPr>
          <a:xfrm>
            <a:off x="5213564" y="6003486"/>
            <a:ext cx="838974" cy="369332"/>
          </a:xfrm>
          <a:prstGeom prst="rect">
            <a:avLst/>
          </a:prstGeom>
          <a:noFill/>
        </p:spPr>
        <p:txBody>
          <a:bodyPr wrap="square" rtlCol="0">
            <a:spAutoFit/>
          </a:bodyPr>
          <a:lstStyle/>
          <a:p>
            <a:pPr algn="ctr"/>
            <a:r>
              <a:rPr lang="en-US" sz="900" b="1" dirty="0">
                <a:solidFill>
                  <a:srgbClr val="0070C0"/>
                </a:solidFill>
              </a:rPr>
              <a:t>11238800 </a:t>
            </a:r>
          </a:p>
          <a:p>
            <a:pPr algn="ctr"/>
            <a:r>
              <a:rPr lang="en-US" sz="900" b="1" dirty="0">
                <a:solidFill>
                  <a:srgbClr val="FF0000"/>
                </a:solidFill>
              </a:rPr>
              <a:t>RRP 0,49 €</a:t>
            </a:r>
          </a:p>
        </p:txBody>
      </p:sp>
      <p:sp>
        <p:nvSpPr>
          <p:cNvPr id="94" name="TextBox 93"/>
          <p:cNvSpPr txBox="1"/>
          <p:nvPr/>
        </p:nvSpPr>
        <p:spPr>
          <a:xfrm>
            <a:off x="5243233" y="4911572"/>
            <a:ext cx="693380" cy="338554"/>
          </a:xfrm>
          <a:prstGeom prst="rect">
            <a:avLst/>
          </a:prstGeom>
          <a:noFill/>
        </p:spPr>
        <p:txBody>
          <a:bodyPr wrap="square" rtlCol="0">
            <a:spAutoFit/>
          </a:bodyPr>
          <a:lstStyle/>
          <a:p>
            <a:pPr algn="ctr"/>
            <a:r>
              <a:rPr lang="en-US" sz="800" b="1" dirty="0"/>
              <a:t>CR1216 1PC BLIST PK</a:t>
            </a:r>
          </a:p>
        </p:txBody>
      </p:sp>
      <p:sp>
        <p:nvSpPr>
          <p:cNvPr id="95" name="TextBox 94"/>
          <p:cNvSpPr txBox="1"/>
          <p:nvPr/>
        </p:nvSpPr>
        <p:spPr>
          <a:xfrm>
            <a:off x="5911506" y="4926233"/>
            <a:ext cx="717541" cy="338554"/>
          </a:xfrm>
          <a:prstGeom prst="rect">
            <a:avLst/>
          </a:prstGeom>
          <a:noFill/>
        </p:spPr>
        <p:txBody>
          <a:bodyPr wrap="square" rtlCol="0">
            <a:spAutoFit/>
          </a:bodyPr>
          <a:lstStyle/>
          <a:p>
            <a:pPr algn="ctr"/>
            <a:r>
              <a:rPr lang="en-US" sz="800" b="1" dirty="0"/>
              <a:t>CR2016 1PC BLIST PK</a:t>
            </a:r>
          </a:p>
        </p:txBody>
      </p:sp>
      <p:sp>
        <p:nvSpPr>
          <p:cNvPr id="96" name="TextBox 95"/>
          <p:cNvSpPr txBox="1"/>
          <p:nvPr/>
        </p:nvSpPr>
        <p:spPr>
          <a:xfrm>
            <a:off x="6501075" y="6006731"/>
            <a:ext cx="695511" cy="369332"/>
          </a:xfrm>
          <a:prstGeom prst="rect">
            <a:avLst/>
          </a:prstGeom>
          <a:noFill/>
        </p:spPr>
        <p:txBody>
          <a:bodyPr wrap="square" rtlCol="0">
            <a:spAutoFit/>
          </a:bodyPr>
          <a:lstStyle/>
          <a:p>
            <a:pPr algn="ctr"/>
            <a:r>
              <a:rPr lang="en-US" sz="900" b="1" dirty="0">
                <a:solidFill>
                  <a:srgbClr val="0070C0"/>
                </a:solidFill>
              </a:rPr>
              <a:t>11239210</a:t>
            </a:r>
          </a:p>
          <a:p>
            <a:pPr algn="ctr"/>
            <a:r>
              <a:rPr lang="en-US" sz="900" b="1" dirty="0">
                <a:solidFill>
                  <a:srgbClr val="FF0000"/>
                </a:solidFill>
              </a:rPr>
              <a:t>RRP 0</a:t>
            </a:r>
            <a:r>
              <a:rPr lang="" sz="900" b="1" dirty="0">
                <a:solidFill>
                  <a:srgbClr val="FF0000"/>
                </a:solidFill>
              </a:rPr>
              <a:t>,73</a:t>
            </a:r>
            <a:r>
              <a:rPr lang="en-US" sz="900" b="1" dirty="0">
                <a:solidFill>
                  <a:srgbClr val="FF0000"/>
                </a:solidFill>
              </a:rPr>
              <a:t> €</a:t>
            </a:r>
          </a:p>
        </p:txBody>
      </p:sp>
      <p:sp>
        <p:nvSpPr>
          <p:cNvPr id="97" name="TextBox 96"/>
          <p:cNvSpPr txBox="1"/>
          <p:nvPr/>
        </p:nvSpPr>
        <p:spPr>
          <a:xfrm>
            <a:off x="6438958" y="4929201"/>
            <a:ext cx="801657" cy="338554"/>
          </a:xfrm>
          <a:prstGeom prst="rect">
            <a:avLst/>
          </a:prstGeom>
          <a:noFill/>
        </p:spPr>
        <p:txBody>
          <a:bodyPr wrap="square" rtlCol="0">
            <a:spAutoFit/>
          </a:bodyPr>
          <a:lstStyle/>
          <a:p>
            <a:pPr algn="ctr"/>
            <a:r>
              <a:rPr lang="en-US" sz="800" b="1" dirty="0"/>
              <a:t>CR2025 1PC BLIST PK</a:t>
            </a:r>
          </a:p>
        </p:txBody>
      </p:sp>
      <p:sp>
        <p:nvSpPr>
          <p:cNvPr id="98" name="TextBox 97"/>
          <p:cNvSpPr txBox="1"/>
          <p:nvPr/>
        </p:nvSpPr>
        <p:spPr>
          <a:xfrm>
            <a:off x="5930804" y="5981748"/>
            <a:ext cx="698243" cy="369332"/>
          </a:xfrm>
          <a:prstGeom prst="rect">
            <a:avLst/>
          </a:prstGeom>
          <a:noFill/>
        </p:spPr>
        <p:txBody>
          <a:bodyPr wrap="square" rtlCol="0">
            <a:spAutoFit/>
          </a:bodyPr>
          <a:lstStyle/>
          <a:p>
            <a:pPr algn="ctr"/>
            <a:r>
              <a:rPr lang="en-US" sz="900" b="1" dirty="0">
                <a:solidFill>
                  <a:srgbClr val="0070C0"/>
                </a:solidFill>
              </a:rPr>
              <a:t>11239110 </a:t>
            </a:r>
          </a:p>
          <a:p>
            <a:pPr algn="ctr"/>
            <a:r>
              <a:rPr lang="en-US" sz="900" b="1" dirty="0">
                <a:solidFill>
                  <a:srgbClr val="FF0000"/>
                </a:solidFill>
              </a:rPr>
              <a:t>RRP 0,73 €</a:t>
            </a:r>
          </a:p>
        </p:txBody>
      </p:sp>
      <p:sp>
        <p:nvSpPr>
          <p:cNvPr id="99" name="TextBox 98"/>
          <p:cNvSpPr txBox="1"/>
          <p:nvPr/>
        </p:nvSpPr>
        <p:spPr>
          <a:xfrm>
            <a:off x="7043839" y="4929843"/>
            <a:ext cx="801657" cy="338554"/>
          </a:xfrm>
          <a:prstGeom prst="rect">
            <a:avLst/>
          </a:prstGeom>
          <a:noFill/>
        </p:spPr>
        <p:txBody>
          <a:bodyPr wrap="square" rtlCol="0">
            <a:spAutoFit/>
          </a:bodyPr>
          <a:lstStyle/>
          <a:p>
            <a:pPr algn="ctr"/>
            <a:r>
              <a:rPr lang="en-US" sz="800" b="1" dirty="0"/>
              <a:t>CR2032 1PC BLIST PK</a:t>
            </a:r>
          </a:p>
        </p:txBody>
      </p:sp>
      <p:sp>
        <p:nvSpPr>
          <p:cNvPr id="100" name="TextBox 99"/>
          <p:cNvSpPr txBox="1"/>
          <p:nvPr/>
        </p:nvSpPr>
        <p:spPr>
          <a:xfrm>
            <a:off x="6853438" y="6003665"/>
            <a:ext cx="1223974" cy="369332"/>
          </a:xfrm>
          <a:prstGeom prst="rect">
            <a:avLst/>
          </a:prstGeom>
          <a:noFill/>
        </p:spPr>
        <p:txBody>
          <a:bodyPr wrap="square" rtlCol="0">
            <a:spAutoFit/>
          </a:bodyPr>
          <a:lstStyle/>
          <a:p>
            <a:pPr algn="ctr"/>
            <a:r>
              <a:rPr lang="en-US" sz="900" b="1" dirty="0">
                <a:solidFill>
                  <a:srgbClr val="0070C0"/>
                </a:solidFill>
              </a:rPr>
              <a:t>11238510</a:t>
            </a:r>
          </a:p>
          <a:p>
            <a:pPr algn="ctr"/>
            <a:r>
              <a:rPr lang="en-US" sz="900" b="1" dirty="0">
                <a:solidFill>
                  <a:srgbClr val="FF0000"/>
                </a:solidFill>
              </a:rPr>
              <a:t>RRP 0</a:t>
            </a:r>
            <a:r>
              <a:rPr lang="" sz="900" b="1" dirty="0">
                <a:solidFill>
                  <a:srgbClr val="FF0000"/>
                </a:solidFill>
              </a:rPr>
              <a:t>,73</a:t>
            </a:r>
            <a:r>
              <a:rPr lang="en-US" sz="900" b="1" dirty="0">
                <a:solidFill>
                  <a:srgbClr val="FF0000"/>
                </a:solidFill>
              </a:rPr>
              <a:t> €</a:t>
            </a:r>
          </a:p>
        </p:txBody>
      </p:sp>
      <p:sp>
        <p:nvSpPr>
          <p:cNvPr id="101" name="TextBox 100"/>
          <p:cNvSpPr txBox="1"/>
          <p:nvPr/>
        </p:nvSpPr>
        <p:spPr>
          <a:xfrm>
            <a:off x="7772400" y="4952238"/>
            <a:ext cx="801657" cy="338554"/>
          </a:xfrm>
          <a:prstGeom prst="rect">
            <a:avLst/>
          </a:prstGeom>
          <a:noFill/>
        </p:spPr>
        <p:txBody>
          <a:bodyPr wrap="square" rtlCol="0">
            <a:spAutoFit/>
          </a:bodyPr>
          <a:lstStyle/>
          <a:p>
            <a:pPr algn="ctr"/>
            <a:r>
              <a:rPr lang="en-US" sz="800" b="1" dirty="0"/>
              <a:t>CR2016 2PC BLIST PK</a:t>
            </a:r>
          </a:p>
        </p:txBody>
      </p:sp>
      <p:sp>
        <p:nvSpPr>
          <p:cNvPr id="102" name="TextBox 101"/>
          <p:cNvSpPr txBox="1"/>
          <p:nvPr/>
        </p:nvSpPr>
        <p:spPr>
          <a:xfrm>
            <a:off x="8430529" y="4945044"/>
            <a:ext cx="710876" cy="338554"/>
          </a:xfrm>
          <a:prstGeom prst="rect">
            <a:avLst/>
          </a:prstGeom>
          <a:noFill/>
        </p:spPr>
        <p:txBody>
          <a:bodyPr wrap="square" rtlCol="0">
            <a:spAutoFit/>
          </a:bodyPr>
          <a:lstStyle/>
          <a:p>
            <a:pPr algn="ctr"/>
            <a:r>
              <a:rPr lang="en-US" sz="800" b="1" dirty="0"/>
              <a:t>CR2025 2PC BLIST PK</a:t>
            </a:r>
          </a:p>
        </p:txBody>
      </p:sp>
      <p:sp>
        <p:nvSpPr>
          <p:cNvPr id="103" name="TextBox 102"/>
          <p:cNvSpPr txBox="1"/>
          <p:nvPr/>
        </p:nvSpPr>
        <p:spPr>
          <a:xfrm>
            <a:off x="9043206" y="4948818"/>
            <a:ext cx="685796" cy="338554"/>
          </a:xfrm>
          <a:prstGeom prst="rect">
            <a:avLst/>
          </a:prstGeom>
          <a:noFill/>
        </p:spPr>
        <p:txBody>
          <a:bodyPr wrap="square" rtlCol="0">
            <a:spAutoFit/>
          </a:bodyPr>
          <a:lstStyle/>
          <a:p>
            <a:pPr algn="ctr"/>
            <a:r>
              <a:rPr lang="en-US" sz="800" b="1" dirty="0"/>
              <a:t>CR2032 2PC BLIST PK</a:t>
            </a:r>
          </a:p>
        </p:txBody>
      </p:sp>
      <p:sp>
        <p:nvSpPr>
          <p:cNvPr id="107" name="TextBox 106"/>
          <p:cNvSpPr txBox="1"/>
          <p:nvPr/>
        </p:nvSpPr>
        <p:spPr>
          <a:xfrm>
            <a:off x="8490853" y="5996164"/>
            <a:ext cx="725049" cy="369332"/>
          </a:xfrm>
          <a:prstGeom prst="rect">
            <a:avLst/>
          </a:prstGeom>
          <a:noFill/>
        </p:spPr>
        <p:txBody>
          <a:bodyPr wrap="square" rtlCol="0">
            <a:spAutoFit/>
          </a:bodyPr>
          <a:lstStyle/>
          <a:p>
            <a:pPr algn="ctr"/>
            <a:r>
              <a:rPr lang="en-US" sz="900" b="1" dirty="0">
                <a:solidFill>
                  <a:srgbClr val="0070C0"/>
                </a:solidFill>
              </a:rPr>
              <a:t>12239200</a:t>
            </a:r>
          </a:p>
          <a:p>
            <a:pPr algn="ctr"/>
            <a:r>
              <a:rPr lang="en-US" sz="900" b="1" dirty="0">
                <a:solidFill>
                  <a:srgbClr val="FF0000"/>
                </a:solidFill>
              </a:rPr>
              <a:t>RRP 1,21 €</a:t>
            </a:r>
          </a:p>
        </p:txBody>
      </p:sp>
      <p:sp>
        <p:nvSpPr>
          <p:cNvPr id="108" name="TextBox 107"/>
          <p:cNvSpPr txBox="1"/>
          <p:nvPr/>
        </p:nvSpPr>
        <p:spPr>
          <a:xfrm>
            <a:off x="7840769" y="5981844"/>
            <a:ext cx="725049" cy="369332"/>
          </a:xfrm>
          <a:prstGeom prst="rect">
            <a:avLst/>
          </a:prstGeom>
          <a:noFill/>
        </p:spPr>
        <p:txBody>
          <a:bodyPr wrap="square" rtlCol="0">
            <a:spAutoFit/>
          </a:bodyPr>
          <a:lstStyle/>
          <a:p>
            <a:pPr algn="ctr"/>
            <a:r>
              <a:rPr lang="en-US" sz="900" b="1" dirty="0">
                <a:solidFill>
                  <a:srgbClr val="0070C0"/>
                </a:solidFill>
              </a:rPr>
              <a:t>12239100 </a:t>
            </a:r>
          </a:p>
          <a:p>
            <a:pPr algn="ctr"/>
            <a:r>
              <a:rPr lang="en-US" sz="900" b="1" dirty="0">
                <a:solidFill>
                  <a:srgbClr val="FF0000"/>
                </a:solidFill>
              </a:rPr>
              <a:t>RRP 1,21 €</a:t>
            </a:r>
          </a:p>
        </p:txBody>
      </p:sp>
      <p:sp>
        <p:nvSpPr>
          <p:cNvPr id="109" name="TextBox 108"/>
          <p:cNvSpPr txBox="1"/>
          <p:nvPr/>
        </p:nvSpPr>
        <p:spPr>
          <a:xfrm>
            <a:off x="9065027" y="5984232"/>
            <a:ext cx="725049" cy="369332"/>
          </a:xfrm>
          <a:prstGeom prst="rect">
            <a:avLst/>
          </a:prstGeom>
          <a:noFill/>
        </p:spPr>
        <p:txBody>
          <a:bodyPr wrap="square" rtlCol="0">
            <a:spAutoFit/>
          </a:bodyPr>
          <a:lstStyle/>
          <a:p>
            <a:pPr algn="ctr"/>
            <a:r>
              <a:rPr lang="en-US" sz="900" b="1" dirty="0">
                <a:solidFill>
                  <a:srgbClr val="0070C0"/>
                </a:solidFill>
              </a:rPr>
              <a:t>12238500</a:t>
            </a:r>
          </a:p>
          <a:p>
            <a:pPr algn="ctr"/>
            <a:r>
              <a:rPr lang="en-US" sz="900" b="1" dirty="0">
                <a:solidFill>
                  <a:srgbClr val="FF0000"/>
                </a:solidFill>
              </a:rPr>
              <a:t>RRP 1,21 €</a:t>
            </a:r>
          </a:p>
        </p:txBody>
      </p:sp>
      <p:pic>
        <p:nvPicPr>
          <p:cNvPr id="3" name="Picture 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22190" y="1748828"/>
            <a:ext cx="518826" cy="724903"/>
          </a:xfrm>
          <a:prstGeom prst="rect">
            <a:avLst/>
          </a:prstGeom>
        </p:spPr>
      </p:pic>
      <p:pic>
        <p:nvPicPr>
          <p:cNvPr id="4" name="Picture 3"/>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018073" y="1715414"/>
            <a:ext cx="595425" cy="763365"/>
          </a:xfrm>
          <a:prstGeom prst="rect">
            <a:avLst/>
          </a:prstGeom>
        </p:spPr>
      </p:pic>
      <p:pic>
        <p:nvPicPr>
          <p:cNvPr id="6" name="Picture 5"/>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768647" y="1735955"/>
            <a:ext cx="950578" cy="660949"/>
          </a:xfrm>
          <a:prstGeom prst="rect">
            <a:avLst/>
          </a:prstGeom>
        </p:spPr>
      </p:pic>
      <p:pic>
        <p:nvPicPr>
          <p:cNvPr id="16" name="Picture 15"/>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068773" y="1693704"/>
            <a:ext cx="620838" cy="780028"/>
          </a:xfrm>
          <a:prstGeom prst="rect">
            <a:avLst/>
          </a:prstGeom>
        </p:spPr>
      </p:pic>
      <p:pic>
        <p:nvPicPr>
          <p:cNvPr id="17" name="Picture 1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105428" y="1707735"/>
            <a:ext cx="569414" cy="803280"/>
          </a:xfrm>
          <a:prstGeom prst="rect">
            <a:avLst/>
          </a:prstGeom>
        </p:spPr>
      </p:pic>
      <p:pic>
        <p:nvPicPr>
          <p:cNvPr id="30" name="Picture 29"/>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070741" y="1629376"/>
            <a:ext cx="626942" cy="857477"/>
          </a:xfrm>
          <a:prstGeom prst="rect">
            <a:avLst/>
          </a:prstGeom>
        </p:spPr>
      </p:pic>
      <p:pic>
        <p:nvPicPr>
          <p:cNvPr id="31" name="Picture 30"/>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8942592" y="1761177"/>
            <a:ext cx="855814" cy="583351"/>
          </a:xfrm>
          <a:prstGeom prst="rect">
            <a:avLst/>
          </a:prstGeom>
        </p:spPr>
      </p:pic>
      <p:pic>
        <p:nvPicPr>
          <p:cNvPr id="112" name="Picture 111"/>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2648222" y="3335677"/>
            <a:ext cx="534820" cy="710308"/>
          </a:xfrm>
          <a:prstGeom prst="rect">
            <a:avLst/>
          </a:prstGeom>
        </p:spPr>
      </p:pic>
      <p:pic>
        <p:nvPicPr>
          <p:cNvPr id="113" name="Picture 112"/>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6075972" y="3343702"/>
            <a:ext cx="586963" cy="793844"/>
          </a:xfrm>
          <a:prstGeom prst="rect">
            <a:avLst/>
          </a:prstGeom>
        </p:spPr>
      </p:pic>
      <p:pic>
        <p:nvPicPr>
          <p:cNvPr id="114" name="Picture 113"/>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7049796" y="3382881"/>
            <a:ext cx="559101" cy="780036"/>
          </a:xfrm>
          <a:prstGeom prst="rect">
            <a:avLst/>
          </a:prstGeom>
        </p:spPr>
      </p:pic>
      <p:pic>
        <p:nvPicPr>
          <p:cNvPr id="115" name="Picture 114"/>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6019800" y="5236242"/>
            <a:ext cx="431310" cy="788982"/>
          </a:xfrm>
          <a:prstGeom prst="rect">
            <a:avLst/>
          </a:prstGeom>
        </p:spPr>
      </p:pic>
      <p:pic>
        <p:nvPicPr>
          <p:cNvPr id="116" name="Picture 115"/>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6605275" y="5229543"/>
            <a:ext cx="449055" cy="805447"/>
          </a:xfrm>
          <a:prstGeom prst="rect">
            <a:avLst/>
          </a:prstGeom>
        </p:spPr>
      </p:pic>
      <p:pic>
        <p:nvPicPr>
          <p:cNvPr id="117" name="Picture 116"/>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7239000" y="5242828"/>
            <a:ext cx="427756" cy="772048"/>
          </a:xfrm>
          <a:prstGeom prst="rect">
            <a:avLst/>
          </a:prstGeom>
        </p:spPr>
      </p:pic>
      <p:pic>
        <p:nvPicPr>
          <p:cNvPr id="118" name="Picture 117"/>
          <p:cNvPicPr>
            <a:picLocks noChangeAspect="1"/>
          </p:cNvPicPr>
          <p:nvPr/>
        </p:nvPicPr>
        <p:blipFill>
          <a:blip r:embed="rId2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425413">
            <a:off x="7747670" y="5203713"/>
            <a:ext cx="889051" cy="889051"/>
          </a:xfrm>
          <a:prstGeom prst="rect">
            <a:avLst/>
          </a:prstGeom>
        </p:spPr>
      </p:pic>
      <p:pic>
        <p:nvPicPr>
          <p:cNvPr id="119" name="Picture 118"/>
          <p:cNvPicPr>
            <a:picLocks noChangeAspect="1"/>
          </p:cNvPicPr>
          <p:nvPr/>
        </p:nvPicPr>
        <p:blipFill>
          <a:blip r:embed="rId2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20995855">
            <a:off x="8375724" y="5170914"/>
            <a:ext cx="877153" cy="877153"/>
          </a:xfrm>
          <a:prstGeom prst="rect">
            <a:avLst/>
          </a:prstGeom>
        </p:spPr>
      </p:pic>
      <p:pic>
        <p:nvPicPr>
          <p:cNvPr id="120" name="Picture 119"/>
          <p:cNvPicPr>
            <a:picLocks noChangeAspect="1"/>
          </p:cNvPicPr>
          <p:nvPr/>
        </p:nvPicPr>
        <p:blipFill>
          <a:blip r:embed="rId2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097020" y="5213308"/>
            <a:ext cx="808980" cy="808980"/>
          </a:xfrm>
          <a:prstGeom prst="rect">
            <a:avLst/>
          </a:prstGeom>
        </p:spPr>
      </p:pic>
      <p:sp>
        <p:nvSpPr>
          <p:cNvPr id="5" name="TextBox 4">
            <a:extLst>
              <a:ext uri="{FF2B5EF4-FFF2-40B4-BE49-F238E27FC236}">
                <a16:creationId xmlns:a16="http://schemas.microsoft.com/office/drawing/2014/main" id="{C14AE5D3-8613-F547-3D65-9692E84FABD8}"/>
              </a:ext>
            </a:extLst>
          </p:cNvPr>
          <p:cNvSpPr txBox="1"/>
          <p:nvPr/>
        </p:nvSpPr>
        <p:spPr>
          <a:xfrm>
            <a:off x="3494542" y="4118845"/>
            <a:ext cx="1145431" cy="369332"/>
          </a:xfrm>
          <a:prstGeom prst="rect">
            <a:avLst/>
          </a:prstGeom>
          <a:noFill/>
        </p:spPr>
        <p:txBody>
          <a:bodyPr wrap="square" rtlCol="0">
            <a:spAutoFit/>
          </a:bodyPr>
          <a:lstStyle/>
          <a:p>
            <a:r>
              <a:rPr lang="en-US" sz="900" b="1" dirty="0">
                <a:solidFill>
                  <a:srgbClr val="0070C0"/>
                </a:solidFill>
              </a:rPr>
              <a:t>774410.04.CN</a:t>
            </a:r>
          </a:p>
          <a:p>
            <a:r>
              <a:rPr lang="en-US" sz="900" b="1" dirty="0">
                <a:solidFill>
                  <a:srgbClr val="FF0000"/>
                </a:solidFill>
              </a:rPr>
              <a:t>RRP 2,98 € </a:t>
            </a:r>
          </a:p>
        </p:txBody>
      </p:sp>
      <p:pic>
        <p:nvPicPr>
          <p:cNvPr id="9" name="Picture 8" descr="A pack of batteries in a package&#10;&#10;AI-generated content may be incorrect.">
            <a:extLst>
              <a:ext uri="{FF2B5EF4-FFF2-40B4-BE49-F238E27FC236}">
                <a16:creationId xmlns:a16="http://schemas.microsoft.com/office/drawing/2014/main" id="{11D3690B-01BD-1479-5555-003DAE51582D}"/>
              </a:ext>
            </a:extLst>
          </p:cNvPr>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3687335" y="3302860"/>
            <a:ext cx="563570" cy="796021"/>
          </a:xfrm>
          <a:prstGeom prst="rect">
            <a:avLst/>
          </a:prstGeom>
        </p:spPr>
      </p:pic>
      <p:sp>
        <p:nvSpPr>
          <p:cNvPr id="18" name="TextBox 17">
            <a:extLst>
              <a:ext uri="{FF2B5EF4-FFF2-40B4-BE49-F238E27FC236}">
                <a16:creationId xmlns:a16="http://schemas.microsoft.com/office/drawing/2014/main" id="{6EEC76D9-C762-A143-6C4A-501B6BA0AC97}"/>
              </a:ext>
            </a:extLst>
          </p:cNvPr>
          <p:cNvSpPr txBox="1"/>
          <p:nvPr/>
        </p:nvSpPr>
        <p:spPr>
          <a:xfrm>
            <a:off x="3523253" y="2992474"/>
            <a:ext cx="1055424" cy="338554"/>
          </a:xfrm>
          <a:prstGeom prst="rect">
            <a:avLst/>
          </a:prstGeom>
          <a:noFill/>
        </p:spPr>
        <p:txBody>
          <a:bodyPr wrap="square" rtlCol="0">
            <a:spAutoFit/>
          </a:bodyPr>
          <a:lstStyle/>
          <a:p>
            <a:r>
              <a:rPr lang="en-US" sz="800" b="1" dirty="0"/>
              <a:t>D LR20, ALKALINE, 2PK BLISTER</a:t>
            </a:r>
            <a:endParaRPr lang="en-US" sz="800" b="1" dirty="0">
              <a:solidFill>
                <a:srgbClr val="00529E"/>
              </a:solidFill>
            </a:endParaRPr>
          </a:p>
        </p:txBody>
      </p:sp>
      <p:sp>
        <p:nvSpPr>
          <p:cNvPr id="19" name="TextBox 18">
            <a:extLst>
              <a:ext uri="{FF2B5EF4-FFF2-40B4-BE49-F238E27FC236}">
                <a16:creationId xmlns:a16="http://schemas.microsoft.com/office/drawing/2014/main" id="{CF6A8EEE-3AFC-A385-492B-356622B4352B}"/>
              </a:ext>
            </a:extLst>
          </p:cNvPr>
          <p:cNvSpPr txBox="1"/>
          <p:nvPr/>
        </p:nvSpPr>
        <p:spPr>
          <a:xfrm>
            <a:off x="1224360" y="4959361"/>
            <a:ext cx="604440" cy="338554"/>
          </a:xfrm>
          <a:prstGeom prst="rect">
            <a:avLst/>
          </a:prstGeom>
          <a:noFill/>
        </p:spPr>
        <p:txBody>
          <a:bodyPr wrap="square" rtlCol="0">
            <a:spAutoFit/>
          </a:bodyPr>
          <a:lstStyle/>
          <a:p>
            <a:r>
              <a:rPr lang="en-US" sz="800" b="1" dirty="0"/>
              <a:t>AAA R03 4PK BLIST</a:t>
            </a:r>
            <a:endParaRPr lang="en-US" sz="800" b="1" dirty="0">
              <a:solidFill>
                <a:srgbClr val="00529E"/>
              </a:solidFill>
            </a:endParaRPr>
          </a:p>
        </p:txBody>
      </p:sp>
      <p:pic>
        <p:nvPicPr>
          <p:cNvPr id="20" name="Picture 19" descr="A pack of batteries in a package&#10;&#10;AI-generated content may be incorrect.">
            <a:extLst>
              <a:ext uri="{FF2B5EF4-FFF2-40B4-BE49-F238E27FC236}">
                <a16:creationId xmlns:a16="http://schemas.microsoft.com/office/drawing/2014/main" id="{7305B03C-29FA-8ECD-F3F3-CD78620E8782}"/>
              </a:ext>
            </a:extLst>
          </p:cNvPr>
          <p:cNvPicPr>
            <a:picLocks noChangeAspect="1"/>
          </p:cNvPicPr>
          <p:nvPr/>
        </p:nvPicPr>
        <p:blipFill>
          <a:blip r:embed="rId26" cstate="print">
            <a:extLst>
              <a:ext uri="{28A0092B-C50C-407E-A947-70E740481C1C}">
                <a14:useLocalDpi xmlns:a14="http://schemas.microsoft.com/office/drawing/2010/main" val="0"/>
              </a:ext>
            </a:extLst>
          </a:blip>
          <a:srcRect l="647" t="271" r="1470" b="719"/>
          <a:stretch>
            <a:fillRect/>
          </a:stretch>
        </p:blipFill>
        <p:spPr>
          <a:xfrm>
            <a:off x="1224653" y="5258013"/>
            <a:ext cx="527947" cy="749476"/>
          </a:xfrm>
          <a:prstGeom prst="rect">
            <a:avLst/>
          </a:prstGeom>
        </p:spPr>
      </p:pic>
      <p:sp>
        <p:nvSpPr>
          <p:cNvPr id="23" name="TextBox 22">
            <a:extLst>
              <a:ext uri="{FF2B5EF4-FFF2-40B4-BE49-F238E27FC236}">
                <a16:creationId xmlns:a16="http://schemas.microsoft.com/office/drawing/2014/main" id="{5D6F3311-0345-93AE-2CE2-BF6D5A400313}"/>
              </a:ext>
            </a:extLst>
          </p:cNvPr>
          <p:cNvSpPr txBox="1"/>
          <p:nvPr/>
        </p:nvSpPr>
        <p:spPr>
          <a:xfrm>
            <a:off x="1054694" y="6013038"/>
            <a:ext cx="1057616" cy="369332"/>
          </a:xfrm>
          <a:prstGeom prst="rect">
            <a:avLst/>
          </a:prstGeom>
          <a:noFill/>
        </p:spPr>
        <p:txBody>
          <a:bodyPr wrap="square" rtlCol="0">
            <a:spAutoFit/>
          </a:bodyPr>
          <a:lstStyle/>
          <a:p>
            <a:r>
              <a:rPr lang="en-US" sz="900" b="1" dirty="0">
                <a:solidFill>
                  <a:srgbClr val="0070C0"/>
                </a:solidFill>
              </a:rPr>
              <a:t>774407.04.CN</a:t>
            </a:r>
          </a:p>
          <a:p>
            <a:r>
              <a:rPr lang="en-US" sz="900" b="1" dirty="0">
                <a:solidFill>
                  <a:srgbClr val="FF0000"/>
                </a:solidFill>
              </a:rPr>
              <a:t>RRP 0,95 € </a:t>
            </a:r>
          </a:p>
        </p:txBody>
      </p:sp>
      <p:sp>
        <p:nvSpPr>
          <p:cNvPr id="29" name="TextBox 28">
            <a:extLst>
              <a:ext uri="{FF2B5EF4-FFF2-40B4-BE49-F238E27FC236}">
                <a16:creationId xmlns:a16="http://schemas.microsoft.com/office/drawing/2014/main" id="{DF0C44B1-0603-1CE6-81A0-928AC83324FD}"/>
              </a:ext>
            </a:extLst>
          </p:cNvPr>
          <p:cNvSpPr txBox="1"/>
          <p:nvPr/>
        </p:nvSpPr>
        <p:spPr>
          <a:xfrm>
            <a:off x="4568290" y="4129018"/>
            <a:ext cx="874336" cy="369332"/>
          </a:xfrm>
          <a:prstGeom prst="rect">
            <a:avLst/>
          </a:prstGeom>
          <a:noFill/>
        </p:spPr>
        <p:txBody>
          <a:bodyPr wrap="square" rtlCol="0">
            <a:spAutoFit/>
          </a:bodyPr>
          <a:lstStyle/>
          <a:p>
            <a:r>
              <a:rPr lang="en-US" sz="900" b="1" dirty="0">
                <a:solidFill>
                  <a:srgbClr val="0070C0"/>
                </a:solidFill>
              </a:rPr>
              <a:t>774417.04.CN</a:t>
            </a:r>
          </a:p>
          <a:p>
            <a:r>
              <a:rPr lang="en-US" sz="900" b="1" dirty="0">
                <a:solidFill>
                  <a:srgbClr val="FF0000"/>
                </a:solidFill>
              </a:rPr>
              <a:t>RRP 2,21 € </a:t>
            </a:r>
          </a:p>
        </p:txBody>
      </p:sp>
      <p:pic>
        <p:nvPicPr>
          <p:cNvPr id="44" name="Picture 43" descr="A pack of batteries in a package&#10;&#10;AI-generated content may be incorrect.">
            <a:extLst>
              <a:ext uri="{FF2B5EF4-FFF2-40B4-BE49-F238E27FC236}">
                <a16:creationId xmlns:a16="http://schemas.microsoft.com/office/drawing/2014/main" id="{0C49A242-FDE2-EA70-4648-9691219A0285}"/>
              </a:ext>
            </a:extLst>
          </p:cNvPr>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4759458" y="3289657"/>
            <a:ext cx="549901" cy="799101"/>
          </a:xfrm>
          <a:prstGeom prst="rect">
            <a:avLst/>
          </a:prstGeom>
        </p:spPr>
      </p:pic>
      <p:sp>
        <p:nvSpPr>
          <p:cNvPr id="32" name="TextBox 31">
            <a:extLst>
              <a:ext uri="{FF2B5EF4-FFF2-40B4-BE49-F238E27FC236}">
                <a16:creationId xmlns:a16="http://schemas.microsoft.com/office/drawing/2014/main" id="{0FAA1908-F5CA-27B8-53E9-18D5BB9CBA37}"/>
              </a:ext>
            </a:extLst>
          </p:cNvPr>
          <p:cNvSpPr txBox="1"/>
          <p:nvPr/>
        </p:nvSpPr>
        <p:spPr>
          <a:xfrm>
            <a:off x="4572000" y="2967577"/>
            <a:ext cx="1016072" cy="215444"/>
          </a:xfrm>
          <a:prstGeom prst="rect">
            <a:avLst/>
          </a:prstGeom>
          <a:noFill/>
        </p:spPr>
        <p:txBody>
          <a:bodyPr wrap="square" rtlCol="0">
            <a:spAutoFit/>
          </a:bodyPr>
          <a:lstStyle/>
          <a:p>
            <a:r>
              <a:rPr lang="en-US" sz="800" b="1" dirty="0"/>
              <a:t>LR-14 2PK BLISTER</a:t>
            </a:r>
            <a:endParaRPr lang="en-US" sz="800" b="1" dirty="0">
              <a:solidFill>
                <a:srgbClr val="00529E"/>
              </a:solidFill>
            </a:endParaRPr>
          </a:p>
        </p:txBody>
      </p:sp>
      <p:sp>
        <p:nvSpPr>
          <p:cNvPr id="33" name="TextBox 32">
            <a:extLst>
              <a:ext uri="{FF2B5EF4-FFF2-40B4-BE49-F238E27FC236}">
                <a16:creationId xmlns:a16="http://schemas.microsoft.com/office/drawing/2014/main" id="{D14E2A65-2D9D-EBDC-C597-B0F4101B13F8}"/>
              </a:ext>
            </a:extLst>
          </p:cNvPr>
          <p:cNvSpPr txBox="1"/>
          <p:nvPr/>
        </p:nvSpPr>
        <p:spPr>
          <a:xfrm>
            <a:off x="5836412" y="1344550"/>
            <a:ext cx="1161052" cy="215444"/>
          </a:xfrm>
          <a:prstGeom prst="rect">
            <a:avLst/>
          </a:prstGeom>
          <a:noFill/>
        </p:spPr>
        <p:txBody>
          <a:bodyPr wrap="square" rtlCol="0">
            <a:spAutoFit/>
          </a:bodyPr>
          <a:lstStyle/>
          <a:p>
            <a:r>
              <a:rPr lang="en-US" sz="800" b="1" dirty="0"/>
              <a:t>AAA LR03 4PK BLISTER</a:t>
            </a:r>
            <a:endParaRPr lang="en-US" sz="800" b="1" dirty="0">
              <a:solidFill>
                <a:srgbClr val="00529E"/>
              </a:solidFill>
            </a:endParaRPr>
          </a:p>
        </p:txBody>
      </p:sp>
      <p:sp>
        <p:nvSpPr>
          <p:cNvPr id="34" name="TextBox 33">
            <a:extLst>
              <a:ext uri="{FF2B5EF4-FFF2-40B4-BE49-F238E27FC236}">
                <a16:creationId xmlns:a16="http://schemas.microsoft.com/office/drawing/2014/main" id="{9351C5D4-9E05-848A-CA7A-435E12CCE7F3}"/>
              </a:ext>
            </a:extLst>
          </p:cNvPr>
          <p:cNvSpPr txBox="1"/>
          <p:nvPr/>
        </p:nvSpPr>
        <p:spPr>
          <a:xfrm>
            <a:off x="6907669" y="1340284"/>
            <a:ext cx="1045546" cy="338554"/>
          </a:xfrm>
          <a:prstGeom prst="rect">
            <a:avLst/>
          </a:prstGeom>
          <a:noFill/>
        </p:spPr>
        <p:txBody>
          <a:bodyPr wrap="square" rtlCol="0">
            <a:spAutoFit/>
          </a:bodyPr>
          <a:lstStyle/>
          <a:p>
            <a:r>
              <a:rPr lang="en-US" sz="800" b="1" dirty="0"/>
              <a:t>AAA LR03 SUPER 4PK BLISTER</a:t>
            </a:r>
            <a:endParaRPr lang="en-US" sz="800" b="1" dirty="0">
              <a:solidFill>
                <a:srgbClr val="00529E"/>
              </a:solidFill>
            </a:endParaRPr>
          </a:p>
        </p:txBody>
      </p:sp>
      <p:pic>
        <p:nvPicPr>
          <p:cNvPr id="35" name="Picture 34" descr="A pack of batteries in a package&#10;&#10;AI-generated content may be incorrect.">
            <a:extLst>
              <a:ext uri="{FF2B5EF4-FFF2-40B4-BE49-F238E27FC236}">
                <a16:creationId xmlns:a16="http://schemas.microsoft.com/office/drawing/2014/main" id="{5E35A4DD-ED5D-B2C8-2170-68535F08ABEA}"/>
              </a:ext>
            </a:extLst>
          </p:cNvPr>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6172787" y="1692277"/>
            <a:ext cx="525448" cy="768949"/>
          </a:xfrm>
          <a:prstGeom prst="rect">
            <a:avLst/>
          </a:prstGeom>
        </p:spPr>
      </p:pic>
      <p:pic>
        <p:nvPicPr>
          <p:cNvPr id="36" name="Picture 35" descr="A pack of batteries in a package&#10;&#10;AI-generated content may be incorrect.">
            <a:extLst>
              <a:ext uri="{FF2B5EF4-FFF2-40B4-BE49-F238E27FC236}">
                <a16:creationId xmlns:a16="http://schemas.microsoft.com/office/drawing/2014/main" id="{34615109-F227-0373-9197-945EC39FDEED}"/>
              </a:ext>
            </a:extLst>
          </p:cNvPr>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7101445" y="1772147"/>
            <a:ext cx="464643" cy="666175"/>
          </a:xfrm>
          <a:prstGeom prst="rect">
            <a:avLst/>
          </a:prstGeom>
        </p:spPr>
      </p:pic>
      <p:sp>
        <p:nvSpPr>
          <p:cNvPr id="37" name="TextBox 36">
            <a:extLst>
              <a:ext uri="{FF2B5EF4-FFF2-40B4-BE49-F238E27FC236}">
                <a16:creationId xmlns:a16="http://schemas.microsoft.com/office/drawing/2014/main" id="{8065D53F-3999-F439-15F3-9E40AF0B7766}"/>
              </a:ext>
            </a:extLst>
          </p:cNvPr>
          <p:cNvSpPr txBox="1"/>
          <p:nvPr/>
        </p:nvSpPr>
        <p:spPr>
          <a:xfrm>
            <a:off x="6010087" y="2484220"/>
            <a:ext cx="923221" cy="369332"/>
          </a:xfrm>
          <a:prstGeom prst="rect">
            <a:avLst/>
          </a:prstGeom>
          <a:noFill/>
        </p:spPr>
        <p:txBody>
          <a:bodyPr wrap="square" rtlCol="0">
            <a:spAutoFit/>
          </a:bodyPr>
          <a:lstStyle/>
          <a:p>
            <a:r>
              <a:rPr lang="en-US" sz="900" b="1" dirty="0">
                <a:solidFill>
                  <a:srgbClr val="0070C0"/>
                </a:solidFill>
              </a:rPr>
              <a:t>723671.05.CN</a:t>
            </a:r>
          </a:p>
          <a:p>
            <a:r>
              <a:rPr lang="en-US" sz="900" b="1" dirty="0">
                <a:solidFill>
                  <a:srgbClr val="FF0000"/>
                </a:solidFill>
              </a:rPr>
              <a:t>RRP 1,45 € </a:t>
            </a:r>
          </a:p>
        </p:txBody>
      </p:sp>
      <p:sp>
        <p:nvSpPr>
          <p:cNvPr id="38" name="TextBox 37">
            <a:extLst>
              <a:ext uri="{FF2B5EF4-FFF2-40B4-BE49-F238E27FC236}">
                <a16:creationId xmlns:a16="http://schemas.microsoft.com/office/drawing/2014/main" id="{347BCCAB-0E5C-76BE-6CA2-1A35DFD748C6}"/>
              </a:ext>
            </a:extLst>
          </p:cNvPr>
          <p:cNvSpPr txBox="1"/>
          <p:nvPr/>
        </p:nvSpPr>
        <p:spPr>
          <a:xfrm>
            <a:off x="6940519" y="2477850"/>
            <a:ext cx="853695" cy="369332"/>
          </a:xfrm>
          <a:prstGeom prst="rect">
            <a:avLst/>
          </a:prstGeom>
          <a:noFill/>
        </p:spPr>
        <p:txBody>
          <a:bodyPr wrap="square" rtlCol="0">
            <a:spAutoFit/>
          </a:bodyPr>
          <a:lstStyle/>
          <a:p>
            <a:r>
              <a:rPr lang="en-US" sz="900" b="1" dirty="0">
                <a:solidFill>
                  <a:srgbClr val="0070C0"/>
                </a:solidFill>
              </a:rPr>
              <a:t>790336.04.CN</a:t>
            </a:r>
          </a:p>
          <a:p>
            <a:r>
              <a:rPr lang="en-US" sz="900" b="1" dirty="0">
                <a:solidFill>
                  <a:srgbClr val="FF0000"/>
                </a:solidFill>
              </a:rPr>
              <a:t>RRP 1,99 € </a:t>
            </a:r>
          </a:p>
        </p:txBody>
      </p:sp>
      <p:sp>
        <p:nvSpPr>
          <p:cNvPr id="42" name="TextBox 41">
            <a:extLst>
              <a:ext uri="{FF2B5EF4-FFF2-40B4-BE49-F238E27FC236}">
                <a16:creationId xmlns:a16="http://schemas.microsoft.com/office/drawing/2014/main" id="{EFB6665C-6190-0882-7F16-B33617D8B5F7}"/>
              </a:ext>
            </a:extLst>
          </p:cNvPr>
          <p:cNvSpPr txBox="1"/>
          <p:nvPr/>
        </p:nvSpPr>
        <p:spPr>
          <a:xfrm>
            <a:off x="417833" y="3267981"/>
            <a:ext cx="1267964" cy="215444"/>
          </a:xfrm>
          <a:prstGeom prst="rect">
            <a:avLst/>
          </a:prstGeom>
          <a:noFill/>
        </p:spPr>
        <p:txBody>
          <a:bodyPr wrap="square" rtlCol="0">
            <a:spAutoFit/>
          </a:bodyPr>
          <a:lstStyle/>
          <a:p>
            <a:r>
              <a:rPr lang="en-US" sz="800" b="1" dirty="0"/>
              <a:t>AA LR-6 SUPER 4PK BLIST</a:t>
            </a:r>
            <a:endParaRPr lang="en-US" sz="800" b="1" dirty="0">
              <a:solidFill>
                <a:srgbClr val="00529E"/>
              </a:solidFill>
            </a:endParaRPr>
          </a:p>
        </p:txBody>
      </p:sp>
      <p:pic>
        <p:nvPicPr>
          <p:cNvPr id="43" name="Picture 42" descr="A pack of batteries in a package&#10;&#10;AI-generated content may be incorrect.">
            <a:extLst>
              <a:ext uri="{FF2B5EF4-FFF2-40B4-BE49-F238E27FC236}">
                <a16:creationId xmlns:a16="http://schemas.microsoft.com/office/drawing/2014/main" id="{31FC1318-B36D-089A-13AD-1B984378F172}"/>
              </a:ext>
            </a:extLst>
          </p:cNvPr>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814542" y="3454350"/>
            <a:ext cx="500101" cy="731853"/>
          </a:xfrm>
          <a:prstGeom prst="rect">
            <a:avLst/>
          </a:prstGeom>
        </p:spPr>
      </p:pic>
      <p:sp>
        <p:nvSpPr>
          <p:cNvPr id="49" name="TextBox 48">
            <a:extLst>
              <a:ext uri="{FF2B5EF4-FFF2-40B4-BE49-F238E27FC236}">
                <a16:creationId xmlns:a16="http://schemas.microsoft.com/office/drawing/2014/main" id="{FD48B86A-6C80-D8FA-890F-14BAE21BADE8}"/>
              </a:ext>
            </a:extLst>
          </p:cNvPr>
          <p:cNvSpPr txBox="1"/>
          <p:nvPr/>
        </p:nvSpPr>
        <p:spPr>
          <a:xfrm>
            <a:off x="628753" y="4148250"/>
            <a:ext cx="932827" cy="369332"/>
          </a:xfrm>
          <a:prstGeom prst="rect">
            <a:avLst/>
          </a:prstGeom>
          <a:noFill/>
        </p:spPr>
        <p:txBody>
          <a:bodyPr wrap="square" rtlCol="0">
            <a:spAutoFit/>
          </a:bodyPr>
          <a:lstStyle/>
          <a:p>
            <a:r>
              <a:rPr lang="en-US" sz="900" b="1" dirty="0">
                <a:solidFill>
                  <a:srgbClr val="0070C0"/>
                </a:solidFill>
              </a:rPr>
              <a:t>774409.04.CN</a:t>
            </a:r>
          </a:p>
          <a:p>
            <a:r>
              <a:rPr lang="en-US" sz="900" b="1" dirty="0">
                <a:solidFill>
                  <a:srgbClr val="FF0000"/>
                </a:solidFill>
              </a:rPr>
              <a:t>RRP 1,99 € </a:t>
            </a:r>
          </a:p>
        </p:txBody>
      </p:sp>
      <p:sp>
        <p:nvSpPr>
          <p:cNvPr id="45" name="TextBox 44">
            <a:extLst>
              <a:ext uri="{FF2B5EF4-FFF2-40B4-BE49-F238E27FC236}">
                <a16:creationId xmlns:a16="http://schemas.microsoft.com/office/drawing/2014/main" id="{E85B1A0A-1856-4E05-1658-E76CDF5414D2}"/>
              </a:ext>
            </a:extLst>
          </p:cNvPr>
          <p:cNvSpPr txBox="1"/>
          <p:nvPr/>
        </p:nvSpPr>
        <p:spPr>
          <a:xfrm>
            <a:off x="381000" y="4953213"/>
            <a:ext cx="648862" cy="338554"/>
          </a:xfrm>
          <a:prstGeom prst="rect">
            <a:avLst/>
          </a:prstGeom>
          <a:noFill/>
        </p:spPr>
        <p:txBody>
          <a:bodyPr wrap="square" rtlCol="0">
            <a:spAutoFit/>
          </a:bodyPr>
          <a:lstStyle/>
          <a:p>
            <a:r>
              <a:rPr lang="en-US" sz="800" b="1" dirty="0"/>
              <a:t>AA R6</a:t>
            </a:r>
          </a:p>
          <a:p>
            <a:r>
              <a:rPr lang="en-US" sz="800" b="1" dirty="0"/>
              <a:t>4PK BLIST</a:t>
            </a:r>
          </a:p>
        </p:txBody>
      </p:sp>
      <p:pic>
        <p:nvPicPr>
          <p:cNvPr id="56" name="Picture 55" descr="A pack of batteries in a package&#10;&#10;AI-generated content may be incorrect.">
            <a:extLst>
              <a:ext uri="{FF2B5EF4-FFF2-40B4-BE49-F238E27FC236}">
                <a16:creationId xmlns:a16="http://schemas.microsoft.com/office/drawing/2014/main" id="{BC25249A-F9EA-5701-B2EF-8908AF53C538}"/>
              </a:ext>
            </a:extLst>
          </p:cNvPr>
          <p:cNvPicPr>
            <a:picLocks noChangeAspect="1"/>
          </p:cNvPicPr>
          <p:nvPr/>
        </p:nvPicPr>
        <p:blipFill>
          <a:blip r:embed="rId31" cstate="print">
            <a:extLst>
              <a:ext uri="{28A0092B-C50C-407E-A947-70E740481C1C}">
                <a14:useLocalDpi xmlns:a14="http://schemas.microsoft.com/office/drawing/2010/main" val="0"/>
              </a:ext>
            </a:extLst>
          </a:blip>
          <a:stretch>
            <a:fillRect/>
          </a:stretch>
        </p:blipFill>
        <p:spPr>
          <a:xfrm>
            <a:off x="379673" y="5263633"/>
            <a:ext cx="534727" cy="741467"/>
          </a:xfrm>
          <a:prstGeom prst="rect">
            <a:avLst/>
          </a:prstGeom>
        </p:spPr>
      </p:pic>
      <p:sp>
        <p:nvSpPr>
          <p:cNvPr id="57" name="TextBox 56">
            <a:extLst>
              <a:ext uri="{FF2B5EF4-FFF2-40B4-BE49-F238E27FC236}">
                <a16:creationId xmlns:a16="http://schemas.microsoft.com/office/drawing/2014/main" id="{56709856-AC3A-4859-3BE6-AE272D81B555}"/>
              </a:ext>
            </a:extLst>
          </p:cNvPr>
          <p:cNvSpPr txBox="1"/>
          <p:nvPr/>
        </p:nvSpPr>
        <p:spPr>
          <a:xfrm>
            <a:off x="228599" y="6027570"/>
            <a:ext cx="1013487" cy="369332"/>
          </a:xfrm>
          <a:prstGeom prst="rect">
            <a:avLst/>
          </a:prstGeom>
          <a:noFill/>
        </p:spPr>
        <p:txBody>
          <a:bodyPr wrap="square" rtlCol="0">
            <a:spAutoFit/>
          </a:bodyPr>
          <a:lstStyle/>
          <a:p>
            <a:r>
              <a:rPr lang="en-US" sz="900" b="1" dirty="0">
                <a:solidFill>
                  <a:srgbClr val="0070C0"/>
                </a:solidFill>
              </a:rPr>
              <a:t>774405.04.EU</a:t>
            </a:r>
          </a:p>
          <a:p>
            <a:r>
              <a:rPr lang="en-US" sz="900" b="1" dirty="0">
                <a:solidFill>
                  <a:srgbClr val="FF0000"/>
                </a:solidFill>
              </a:rPr>
              <a:t>RRP 0,95 € </a:t>
            </a:r>
          </a:p>
        </p:txBody>
      </p:sp>
      <p:sp>
        <p:nvSpPr>
          <p:cNvPr id="62" name="Rectangle 61">
            <a:extLst>
              <a:ext uri="{FF2B5EF4-FFF2-40B4-BE49-F238E27FC236}">
                <a16:creationId xmlns:a16="http://schemas.microsoft.com/office/drawing/2014/main" id="{CC504234-A855-FD62-D987-DAEA705D8059}"/>
              </a:ext>
            </a:extLst>
          </p:cNvPr>
          <p:cNvSpPr/>
          <p:nvPr/>
        </p:nvSpPr>
        <p:spPr>
          <a:xfrm>
            <a:off x="78045" y="2907423"/>
            <a:ext cx="1973097" cy="369332"/>
          </a:xfrm>
          <a:prstGeom prst="rect">
            <a:avLst/>
          </a:prstGeom>
          <a:gradFill flip="none" rotWithShape="1">
            <a:gsLst>
              <a:gs pos="0">
                <a:srgbClr val="BE1E39">
                  <a:shade val="30000"/>
                  <a:satMod val="115000"/>
                </a:srgbClr>
              </a:gs>
              <a:gs pos="50000">
                <a:srgbClr val="BE1E39">
                  <a:shade val="67500"/>
                  <a:satMod val="115000"/>
                </a:srgbClr>
              </a:gs>
              <a:gs pos="100000">
                <a:srgbClr val="BE1E39">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Super Alkaline </a:t>
            </a:r>
            <a:r>
              <a:rPr lang="en-US" sz="1000" dirty="0"/>
              <a:t>for mid- to high-drain devices.</a:t>
            </a:r>
            <a:endParaRPr lang="en-US" sz="1200" dirty="0"/>
          </a:p>
        </p:txBody>
      </p:sp>
      <p:sp>
        <p:nvSpPr>
          <p:cNvPr id="63" name="Rectangle 62">
            <a:extLst>
              <a:ext uri="{FF2B5EF4-FFF2-40B4-BE49-F238E27FC236}">
                <a16:creationId xmlns:a16="http://schemas.microsoft.com/office/drawing/2014/main" id="{C03C86C8-A9A1-EB2C-9C5A-558D72974DF9}"/>
              </a:ext>
            </a:extLst>
          </p:cNvPr>
          <p:cNvSpPr/>
          <p:nvPr/>
        </p:nvSpPr>
        <p:spPr>
          <a:xfrm>
            <a:off x="42666" y="4525559"/>
            <a:ext cx="2099379" cy="383542"/>
          </a:xfrm>
          <a:prstGeom prst="rect">
            <a:avLst/>
          </a:prstGeom>
          <a:gradFill flip="none" rotWithShape="1">
            <a:gsLst>
              <a:gs pos="0">
                <a:srgbClr val="BE1E39">
                  <a:shade val="30000"/>
                  <a:satMod val="115000"/>
                </a:srgbClr>
              </a:gs>
              <a:gs pos="50000">
                <a:srgbClr val="BE1E39">
                  <a:shade val="67500"/>
                  <a:satMod val="115000"/>
                </a:srgbClr>
              </a:gs>
              <a:gs pos="100000">
                <a:srgbClr val="BE1E39">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Zing</a:t>
            </a:r>
            <a:r>
              <a:rPr lang="en-US" b="1" dirty="0"/>
              <a:t> </a:t>
            </a:r>
            <a:r>
              <a:rPr lang="en-US" sz="1000" dirty="0"/>
              <a:t>for powering essential household items</a:t>
            </a:r>
            <a:endParaRPr lang="en-US" sz="1000" b="1" dirty="0"/>
          </a:p>
        </p:txBody>
      </p:sp>
      <p:sp>
        <p:nvSpPr>
          <p:cNvPr id="64" name="Rectangle 63">
            <a:extLst>
              <a:ext uri="{FF2B5EF4-FFF2-40B4-BE49-F238E27FC236}">
                <a16:creationId xmlns:a16="http://schemas.microsoft.com/office/drawing/2014/main" id="{990972D2-96F1-904E-426D-AD8ADE580FD0}"/>
              </a:ext>
            </a:extLst>
          </p:cNvPr>
          <p:cNvSpPr/>
          <p:nvPr/>
        </p:nvSpPr>
        <p:spPr>
          <a:xfrm>
            <a:off x="4674842" y="4693052"/>
            <a:ext cx="5174239" cy="215444"/>
          </a:xfrm>
          <a:prstGeom prst="rect">
            <a:avLst/>
          </a:prstGeom>
          <a:gradFill flip="none" rotWithShape="1">
            <a:gsLst>
              <a:gs pos="0">
                <a:srgbClr val="BE1E39">
                  <a:shade val="30000"/>
                  <a:satMod val="115000"/>
                </a:srgbClr>
              </a:gs>
              <a:gs pos="50000">
                <a:srgbClr val="BE1E39">
                  <a:shade val="67500"/>
                  <a:satMod val="115000"/>
                </a:srgbClr>
              </a:gs>
              <a:gs pos="100000">
                <a:srgbClr val="BE1E39">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Lithium Coin Cell </a:t>
            </a:r>
            <a:r>
              <a:rPr lang="en-US" sz="1000" dirty="0"/>
              <a:t>for family’s everyday devices</a:t>
            </a:r>
            <a:endParaRPr lang="en-US" sz="1500" dirty="0"/>
          </a:p>
        </p:txBody>
      </p:sp>
      <p:sp>
        <p:nvSpPr>
          <p:cNvPr id="67" name="Rectangle 66">
            <a:extLst>
              <a:ext uri="{FF2B5EF4-FFF2-40B4-BE49-F238E27FC236}">
                <a16:creationId xmlns:a16="http://schemas.microsoft.com/office/drawing/2014/main" id="{3D9E4EB7-4783-2D3A-A45A-532B9A2A23A0}"/>
              </a:ext>
            </a:extLst>
          </p:cNvPr>
          <p:cNvSpPr/>
          <p:nvPr/>
        </p:nvSpPr>
        <p:spPr>
          <a:xfrm>
            <a:off x="2206292" y="4698622"/>
            <a:ext cx="2451820" cy="215445"/>
          </a:xfrm>
          <a:prstGeom prst="rect">
            <a:avLst/>
          </a:prstGeom>
          <a:gradFill flip="none" rotWithShape="1">
            <a:gsLst>
              <a:gs pos="0">
                <a:srgbClr val="BE1E39">
                  <a:shade val="30000"/>
                  <a:satMod val="115000"/>
                </a:srgbClr>
              </a:gs>
              <a:gs pos="50000">
                <a:srgbClr val="BE1E39">
                  <a:shade val="67500"/>
                  <a:satMod val="115000"/>
                </a:srgbClr>
              </a:gs>
              <a:gs pos="100000">
                <a:srgbClr val="BE1E39">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Zinc Air </a:t>
            </a:r>
            <a:r>
              <a:rPr lang="en-US" sz="1000" dirty="0"/>
              <a:t>for Hearing Aids</a:t>
            </a:r>
            <a:endParaRPr lang="en-US" dirty="0"/>
          </a:p>
        </p:txBody>
      </p:sp>
      <p:sp>
        <p:nvSpPr>
          <p:cNvPr id="84" name="TextBox 83"/>
          <p:cNvSpPr txBox="1"/>
          <p:nvPr/>
        </p:nvSpPr>
        <p:spPr>
          <a:xfrm>
            <a:off x="2227376" y="6003486"/>
            <a:ext cx="776465" cy="369332"/>
          </a:xfrm>
          <a:prstGeom prst="rect">
            <a:avLst/>
          </a:prstGeom>
          <a:noFill/>
        </p:spPr>
        <p:txBody>
          <a:bodyPr wrap="square" rtlCol="0">
            <a:spAutoFit/>
          </a:bodyPr>
          <a:lstStyle/>
          <a:p>
            <a:pPr algn="ctr"/>
            <a:r>
              <a:rPr lang="en-US" sz="900" b="1" dirty="0">
                <a:solidFill>
                  <a:srgbClr val="0070C0"/>
                </a:solidFill>
              </a:rPr>
              <a:t>790419 </a:t>
            </a:r>
          </a:p>
          <a:p>
            <a:pPr algn="ctr"/>
            <a:r>
              <a:rPr lang="en-US" sz="900" b="1" dirty="0">
                <a:solidFill>
                  <a:srgbClr val="FF0000"/>
                </a:solidFill>
              </a:rPr>
              <a:t>RRP 1,99 €</a:t>
            </a:r>
          </a:p>
        </p:txBody>
      </p:sp>
      <p:sp>
        <p:nvSpPr>
          <p:cNvPr id="87" name="TextBox 86"/>
          <p:cNvSpPr txBox="1"/>
          <p:nvPr/>
        </p:nvSpPr>
        <p:spPr>
          <a:xfrm>
            <a:off x="2156725" y="4948202"/>
            <a:ext cx="895985" cy="338554"/>
          </a:xfrm>
          <a:prstGeom prst="rect">
            <a:avLst/>
          </a:prstGeom>
          <a:noFill/>
        </p:spPr>
        <p:txBody>
          <a:bodyPr wrap="square" rtlCol="0">
            <a:spAutoFit/>
          </a:bodyPr>
          <a:lstStyle/>
          <a:p>
            <a:pPr algn="ctr"/>
            <a:r>
              <a:rPr lang="en-US" sz="800" b="1" dirty="0"/>
              <a:t>PR48 (13) 6BS ZINC AIR</a:t>
            </a:r>
          </a:p>
        </p:txBody>
      </p:sp>
      <p:sp>
        <p:nvSpPr>
          <p:cNvPr id="88" name="TextBox 87"/>
          <p:cNvSpPr txBox="1"/>
          <p:nvPr/>
        </p:nvSpPr>
        <p:spPr>
          <a:xfrm>
            <a:off x="2921457" y="6001836"/>
            <a:ext cx="915736" cy="369332"/>
          </a:xfrm>
          <a:prstGeom prst="rect">
            <a:avLst/>
          </a:prstGeom>
          <a:noFill/>
        </p:spPr>
        <p:txBody>
          <a:bodyPr wrap="square" rtlCol="0">
            <a:spAutoFit/>
          </a:bodyPr>
          <a:lstStyle/>
          <a:p>
            <a:pPr algn="ctr"/>
            <a:r>
              <a:rPr lang="en-US" sz="900" b="1" dirty="0">
                <a:solidFill>
                  <a:srgbClr val="0070C0"/>
                </a:solidFill>
              </a:rPr>
              <a:t>790420</a:t>
            </a:r>
          </a:p>
          <a:p>
            <a:pPr algn="ctr"/>
            <a:r>
              <a:rPr lang="en-US" sz="900" b="1" dirty="0">
                <a:solidFill>
                  <a:srgbClr val="FF0000"/>
                </a:solidFill>
              </a:rPr>
              <a:t>RRP 1,99 €</a:t>
            </a:r>
          </a:p>
        </p:txBody>
      </p:sp>
      <p:sp>
        <p:nvSpPr>
          <p:cNvPr id="104" name="TextBox 103"/>
          <p:cNvSpPr txBox="1"/>
          <p:nvPr/>
        </p:nvSpPr>
        <p:spPr>
          <a:xfrm>
            <a:off x="2858719" y="4947844"/>
            <a:ext cx="927066" cy="338554"/>
          </a:xfrm>
          <a:prstGeom prst="rect">
            <a:avLst/>
          </a:prstGeom>
          <a:noFill/>
        </p:spPr>
        <p:txBody>
          <a:bodyPr wrap="square" rtlCol="0">
            <a:spAutoFit/>
          </a:bodyPr>
          <a:lstStyle/>
          <a:p>
            <a:pPr algn="ctr"/>
            <a:r>
              <a:rPr lang="en-US" sz="800" b="1" dirty="0"/>
              <a:t>PR44 (675) 6BS ZINC AIR</a:t>
            </a:r>
          </a:p>
        </p:txBody>
      </p:sp>
      <p:sp>
        <p:nvSpPr>
          <p:cNvPr id="105" name="TextBox 104"/>
          <p:cNvSpPr txBox="1"/>
          <p:nvPr/>
        </p:nvSpPr>
        <p:spPr>
          <a:xfrm>
            <a:off x="3768451" y="6003486"/>
            <a:ext cx="770897" cy="369332"/>
          </a:xfrm>
          <a:prstGeom prst="rect">
            <a:avLst/>
          </a:prstGeom>
          <a:noFill/>
        </p:spPr>
        <p:txBody>
          <a:bodyPr wrap="square" rtlCol="0">
            <a:spAutoFit/>
          </a:bodyPr>
          <a:lstStyle/>
          <a:p>
            <a:pPr algn="ctr"/>
            <a:r>
              <a:rPr lang="en-US" sz="900" b="1" dirty="0">
                <a:solidFill>
                  <a:srgbClr val="0070C0"/>
                </a:solidFill>
              </a:rPr>
              <a:t>790421 </a:t>
            </a:r>
          </a:p>
          <a:p>
            <a:pPr algn="ctr"/>
            <a:r>
              <a:rPr lang="en-US" sz="900" b="1" dirty="0">
                <a:solidFill>
                  <a:srgbClr val="FF0000"/>
                </a:solidFill>
              </a:rPr>
              <a:t>RRP 1,99 €</a:t>
            </a:r>
          </a:p>
        </p:txBody>
      </p:sp>
      <p:sp>
        <p:nvSpPr>
          <p:cNvPr id="106" name="TextBox 105"/>
          <p:cNvSpPr txBox="1"/>
          <p:nvPr/>
        </p:nvSpPr>
        <p:spPr>
          <a:xfrm>
            <a:off x="3650268" y="4958253"/>
            <a:ext cx="863219" cy="338554"/>
          </a:xfrm>
          <a:prstGeom prst="rect">
            <a:avLst/>
          </a:prstGeom>
          <a:noFill/>
        </p:spPr>
        <p:txBody>
          <a:bodyPr wrap="square" rtlCol="0">
            <a:spAutoFit/>
          </a:bodyPr>
          <a:lstStyle/>
          <a:p>
            <a:pPr algn="ctr"/>
            <a:r>
              <a:rPr lang="en-US" sz="800" b="1" dirty="0"/>
              <a:t>PR41 (312) 6BS ZINC AIR</a:t>
            </a:r>
          </a:p>
        </p:txBody>
      </p:sp>
      <p:pic>
        <p:nvPicPr>
          <p:cNvPr id="121" name="Picture 120"/>
          <p:cNvPicPr>
            <a:picLocks noChangeAspect="1"/>
          </p:cNvPicPr>
          <p:nvPr/>
        </p:nvPicPr>
        <p:blipFill>
          <a:blip r:embed="rId32" cstate="print">
            <a:extLst>
              <a:ext uri="{28A0092B-C50C-407E-A947-70E740481C1C}">
                <a14:useLocalDpi xmlns:a14="http://schemas.microsoft.com/office/drawing/2010/main" val="0"/>
              </a:ext>
            </a:extLst>
          </a:blip>
          <a:stretch>
            <a:fillRect/>
          </a:stretch>
        </p:blipFill>
        <p:spPr>
          <a:xfrm>
            <a:off x="3903476" y="5267189"/>
            <a:ext cx="439924" cy="789025"/>
          </a:xfrm>
          <a:prstGeom prst="rect">
            <a:avLst/>
          </a:prstGeom>
        </p:spPr>
      </p:pic>
      <p:pic>
        <p:nvPicPr>
          <p:cNvPr id="122" name="Picture 121"/>
          <p:cNvPicPr>
            <a:picLocks noChangeAspect="1"/>
          </p:cNvPicPr>
          <p:nvPr/>
        </p:nvPicPr>
        <p:blipFill>
          <a:blip r:embed="rId33" cstate="print">
            <a:extLst>
              <a:ext uri="{28A0092B-C50C-407E-A947-70E740481C1C}">
                <a14:useLocalDpi xmlns:a14="http://schemas.microsoft.com/office/drawing/2010/main" val="0"/>
              </a:ext>
            </a:extLst>
          </a:blip>
          <a:stretch>
            <a:fillRect/>
          </a:stretch>
        </p:blipFill>
        <p:spPr>
          <a:xfrm>
            <a:off x="3164636" y="5257627"/>
            <a:ext cx="395896" cy="770248"/>
          </a:xfrm>
          <a:prstGeom prst="rect">
            <a:avLst/>
          </a:prstGeom>
        </p:spPr>
      </p:pic>
      <p:pic>
        <p:nvPicPr>
          <p:cNvPr id="123" name="Picture 122"/>
          <p:cNvPicPr>
            <a:picLocks noChangeAspect="1"/>
          </p:cNvPicPr>
          <p:nvPr/>
        </p:nvPicPr>
        <p:blipFill>
          <a:blip r:embed="rId34" cstate="print">
            <a:extLst>
              <a:ext uri="{28A0092B-C50C-407E-A947-70E740481C1C}">
                <a14:useLocalDpi xmlns:a14="http://schemas.microsoft.com/office/drawing/2010/main" val="0"/>
              </a:ext>
            </a:extLst>
          </a:blip>
          <a:stretch>
            <a:fillRect/>
          </a:stretch>
        </p:blipFill>
        <p:spPr>
          <a:xfrm>
            <a:off x="2429543" y="5265336"/>
            <a:ext cx="389857" cy="741277"/>
          </a:xfrm>
          <a:prstGeom prst="rect">
            <a:avLst/>
          </a:prstGeom>
        </p:spPr>
      </p:pic>
      <p:sp>
        <p:nvSpPr>
          <p:cNvPr id="27" name="Rectangle 26">
            <a:extLst>
              <a:ext uri="{FF2B5EF4-FFF2-40B4-BE49-F238E27FC236}">
                <a16:creationId xmlns:a16="http://schemas.microsoft.com/office/drawing/2014/main" id="{0C56A561-9D07-1D8C-CBA0-9DB48FA34BB2}"/>
              </a:ext>
            </a:extLst>
          </p:cNvPr>
          <p:cNvSpPr/>
          <p:nvPr/>
        </p:nvSpPr>
        <p:spPr>
          <a:xfrm>
            <a:off x="7339564" y="6499329"/>
            <a:ext cx="1538069" cy="276999"/>
          </a:xfrm>
          <a:prstGeom prst="rect">
            <a:avLst/>
          </a:prstGeom>
        </p:spPr>
        <p:txBody>
          <a:bodyPr wrap="square">
            <a:spAutoFit/>
          </a:bodyPr>
          <a:lstStyle/>
          <a:p>
            <a:r>
              <a:rPr lang="en-US" sz="600" dirty="0">
                <a:latin typeface="HP Simplified" panose="020B0604020204020204" pitchFamily="34" charset="0"/>
                <a:cs typeface="Calibri" pitchFamily="34" charset="0"/>
              </a:rPr>
              <a:t>Call now on: </a:t>
            </a:r>
          </a:p>
          <a:p>
            <a:r>
              <a:rPr lang="en-US" sz="600" dirty="0">
                <a:latin typeface="HP Simplified" panose="020B0604020204020204" pitchFamily="34" charset="0"/>
                <a:cs typeface="Calibri" pitchFamily="34" charset="0"/>
              </a:rPr>
              <a:t>Mail on: </a:t>
            </a:r>
          </a:p>
        </p:txBody>
      </p:sp>
      <p:sp>
        <p:nvSpPr>
          <p:cNvPr id="28" name="Rectangle 27">
            <a:extLst>
              <a:ext uri="{FF2B5EF4-FFF2-40B4-BE49-F238E27FC236}">
                <a16:creationId xmlns:a16="http://schemas.microsoft.com/office/drawing/2014/main" id="{9E0CF131-EFCC-EB97-E79B-1113BE21BD4C}"/>
              </a:ext>
            </a:extLst>
          </p:cNvPr>
          <p:cNvSpPr/>
          <p:nvPr/>
        </p:nvSpPr>
        <p:spPr>
          <a:xfrm>
            <a:off x="11838" y="6406995"/>
            <a:ext cx="3908942"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Products' warranty is the warranty given by the manufacturer.  VAT is included</a:t>
            </a:r>
          </a:p>
        </p:txBody>
      </p:sp>
    </p:spTree>
    <p:extLst>
      <p:ext uri="{BB962C8B-B14F-4D97-AF65-F5344CB8AC3E}">
        <p14:creationId xmlns:p14="http://schemas.microsoft.com/office/powerpoint/2010/main" val="16129277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6470</TotalTime>
  <Words>448</Words>
  <Application>Microsoft Office PowerPoint</Application>
  <PresentationFormat>A4 Paper (210x297 mm)</PresentationFormat>
  <Paragraphs>105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HP Simplified</vt:lpstr>
      <vt:lpstr>Office Theme</vt:lpstr>
      <vt:lpstr>PowerPoint Presentation</vt:lpstr>
    </vt:vector>
  </TitlesOfParts>
  <Company>multitech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c-chimona</dc:creator>
  <cp:lastModifiedBy>Yiannis Andreou</cp:lastModifiedBy>
  <cp:revision>1067</cp:revision>
  <cp:lastPrinted>2019-12-13T07:28:28Z</cp:lastPrinted>
  <dcterms:created xsi:type="dcterms:W3CDTF">2013-09-10T09:12:25Z</dcterms:created>
  <dcterms:modified xsi:type="dcterms:W3CDTF">2025-08-22T09:47:39Z</dcterms:modified>
</cp:coreProperties>
</file>