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05F1-159E-49F7-8A0F-102E31030FC7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4637-0DB0-4F52-855A-5ADDA7DEC7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457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05F1-159E-49F7-8A0F-102E31030FC7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4637-0DB0-4F52-855A-5ADDA7DEC7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53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05F1-159E-49F7-8A0F-102E31030FC7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4637-0DB0-4F52-855A-5ADDA7DEC7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1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05F1-159E-49F7-8A0F-102E31030FC7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4637-0DB0-4F52-855A-5ADDA7DEC7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637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05F1-159E-49F7-8A0F-102E31030FC7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4637-0DB0-4F52-855A-5ADDA7DEC7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19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05F1-159E-49F7-8A0F-102E31030FC7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4637-0DB0-4F52-855A-5ADDA7DEC7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417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05F1-159E-49F7-8A0F-102E31030FC7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4637-0DB0-4F52-855A-5ADDA7DEC7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98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05F1-159E-49F7-8A0F-102E31030FC7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4637-0DB0-4F52-855A-5ADDA7DEC7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57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05F1-159E-49F7-8A0F-102E31030FC7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4637-0DB0-4F52-855A-5ADDA7DEC7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93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05F1-159E-49F7-8A0F-102E31030FC7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4637-0DB0-4F52-855A-5ADDA7DEC7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263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05F1-159E-49F7-8A0F-102E31030FC7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34637-0DB0-4F52-855A-5ADDA7DEC7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410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805F1-159E-49F7-8A0F-102E31030FC7}" type="datetimeFigureOut">
              <a:rPr lang="en-GB" smtClean="0"/>
              <a:t>20/08/2025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34637-0DB0-4F52-855A-5ADDA7DEC7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26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28701">
            <a:off x="1303892" y="3967680"/>
            <a:ext cx="1180217" cy="987083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398841"/>
              </p:ext>
            </p:extLst>
          </p:nvPr>
        </p:nvGraphicFramePr>
        <p:xfrm>
          <a:off x="44621" y="511354"/>
          <a:ext cx="9807832" cy="5632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1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19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19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162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621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4" name="Picture 4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85322">
            <a:off x="3598347" y="3970227"/>
            <a:ext cx="1321867" cy="920750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-1" y="6253043"/>
            <a:ext cx="9906001" cy="5939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58500" rtlCol="0">
            <a:normAutofit/>
          </a:bodyPr>
          <a:lstStyle/>
          <a:p>
            <a:pPr>
              <a:spcBef>
                <a:spcPts val="975"/>
              </a:spcBef>
              <a:buSzPct val="70000"/>
            </a:pPr>
            <a:endParaRPr lang="en-US" sz="1950" dirty="0">
              <a:solidFill>
                <a:srgbClr val="A50021"/>
              </a:solidFill>
              <a:latin typeface="Bernard MT Condensed" panose="02050806060905020404" pitchFamily="18" charset="0"/>
              <a:ea typeface="Arial" charset="0"/>
              <a:cs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0" y="-23205"/>
            <a:ext cx="9906000" cy="39129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58500" rtlCol="0">
            <a:normAutofit lnSpcReduction="10000"/>
          </a:bodyPr>
          <a:lstStyle/>
          <a:p>
            <a:pPr>
              <a:spcBef>
                <a:spcPts val="975"/>
              </a:spcBef>
              <a:buSzPct val="70000"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Bernard MT Condensed" panose="02050806060905020404" pitchFamily="18" charset="0"/>
                <a:ea typeface="Arial" charset="0"/>
                <a:cs typeface="Arial" charset="0"/>
              </a:rPr>
              <a:t> </a:t>
            </a:r>
            <a:r>
              <a:rPr lang="en-US" sz="2000" dirty="0">
                <a:ln w="0"/>
                <a:solidFill>
                  <a:srgbClr val="A50021"/>
                </a:solidFill>
                <a:effectLst>
                  <a:reflection blurRad="6350" stA="53000" endA="300" endPos="35500" dir="5400000" sy="-90000" algn="bl" rotWithShape="0"/>
                </a:effectLst>
                <a:latin typeface="Bernard MT Condensed" panose="02050806060905020404" pitchFamily="18" charset="0"/>
                <a:ea typeface="Arial" charset="0"/>
                <a:cs typeface="Arial" charset="0"/>
              </a:rPr>
              <a:t>Point Of Sales Products</a:t>
            </a:r>
            <a:endParaRPr lang="en-US" sz="2000" dirty="0">
              <a:solidFill>
                <a:srgbClr val="A50021"/>
              </a:solidFill>
              <a:latin typeface="Bernard MT Condensed" panose="02050806060905020404" pitchFamily="18" charset="0"/>
              <a:ea typeface="Arial" charset="0"/>
              <a:cs typeface="Arial" charset="0"/>
            </a:endParaRPr>
          </a:p>
        </p:txBody>
      </p:sp>
      <p:sp>
        <p:nvSpPr>
          <p:cNvPr id="30" name="Rectangle 29"/>
          <p:cNvSpPr/>
          <p:nvPr/>
        </p:nvSpPr>
        <p:spPr>
          <a:xfrm flipV="1">
            <a:off x="1" y="6180921"/>
            <a:ext cx="9905999" cy="72120"/>
          </a:xfrm>
          <a:prstGeom prst="rect">
            <a:avLst/>
          </a:prstGeom>
          <a:gradFill>
            <a:gsLst>
              <a:gs pos="46000">
                <a:srgbClr val="A50021"/>
              </a:gs>
              <a:gs pos="81000">
                <a:schemeClr val="bg1"/>
              </a:gs>
              <a:gs pos="4000">
                <a:schemeClr val="bg1"/>
              </a:gs>
              <a:gs pos="66000">
                <a:srgbClr val="A5002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0" y="384285"/>
            <a:ext cx="9906000" cy="69783"/>
          </a:xfrm>
          <a:prstGeom prst="rect">
            <a:avLst/>
          </a:prstGeom>
          <a:gradFill>
            <a:gsLst>
              <a:gs pos="42000">
                <a:srgbClr val="A50021"/>
              </a:gs>
              <a:gs pos="47000">
                <a:schemeClr val="accent1">
                  <a:lumMod val="5000"/>
                  <a:lumOff val="95000"/>
                </a:schemeClr>
              </a:gs>
              <a:gs pos="97000">
                <a:schemeClr val="bg1"/>
              </a:gs>
              <a:gs pos="100000">
                <a:srgbClr val="A5002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 b="1" dirty="0">
              <a:solidFill>
                <a:schemeClr val="tx1"/>
              </a:solidFill>
            </a:endParaRPr>
          </a:p>
        </p:txBody>
      </p:sp>
      <p:sp>
        <p:nvSpPr>
          <p:cNvPr id="7" name="AutoShape 28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201ABBD-424D-470B-936A-B2763E426444}"/>
              </a:ext>
            </a:extLst>
          </p:cNvPr>
          <p:cNvSpPr txBox="1"/>
          <p:nvPr/>
        </p:nvSpPr>
        <p:spPr>
          <a:xfrm>
            <a:off x="8361405" y="160186"/>
            <a:ext cx="15445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rgbClr val="FF0000"/>
                </a:solidFill>
              </a:rPr>
              <a:t>Please call for volume pricing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591909" y="12597"/>
            <a:ext cx="13140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Retail File </a:t>
            </a:r>
            <a:r>
              <a:rPr lang="" sz="800" dirty="0"/>
              <a:t>September</a:t>
            </a:r>
            <a:r>
              <a:rPr lang="en-US" sz="800" dirty="0"/>
              <a:t> 202</a:t>
            </a:r>
            <a:r>
              <a:rPr lang="" sz="800" dirty="0"/>
              <a:t>5</a:t>
            </a:r>
            <a:endParaRPr lang="en-US" sz="8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589"/>
          <a:stretch/>
        </p:blipFill>
        <p:spPr>
          <a:xfrm>
            <a:off x="1415521" y="806761"/>
            <a:ext cx="1065831" cy="1161078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22317" y="1565874"/>
            <a:ext cx="2473417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/>
              <a:t>Features:</a:t>
            </a:r>
            <a:endParaRPr lang="en-US" sz="700" dirty="0"/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en-US" sz="700" dirty="0"/>
              <a:t>Resolution: 1280 x 1024 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en-US" sz="700" dirty="0"/>
              <a:t>Pixel pitch: 0.264 x 0.297 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en-US" sz="700" dirty="0"/>
              <a:t>View angle (H/V): 160/140 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en-US" sz="700" dirty="0"/>
              <a:t>Contrast ratio: 500: 1 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en-US" sz="700" dirty="0"/>
              <a:t>Brightness: 450cd/ square meter 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en-US" sz="700" dirty="0"/>
              <a:t>Total response time: 8ms 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en-US" sz="700" dirty="0"/>
              <a:t>Max. Consumption: 45W 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en-US" sz="700" dirty="0"/>
              <a:t>Circuiting rating: 5V DC, 35mA   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en-US" sz="700" dirty="0"/>
              <a:t>Light transmission: Film + glass&gt;88%   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en-US" sz="700" dirty="0"/>
              <a:t>Hitting life expectancy: Over 50,000,000 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en-US" sz="700" dirty="0"/>
              <a:t>Contact bounce: &lt;5ms 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en-US" sz="700" dirty="0"/>
              <a:t>Linearity: &lt;1.0% 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-5899" y="1032298"/>
            <a:ext cx="185744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P/N: </a:t>
            </a:r>
            <a:r>
              <a:rPr lang="en-US" sz="900" b="1" dirty="0">
                <a:solidFill>
                  <a:srgbClr val="0070C0"/>
                </a:solidFill>
              </a:rPr>
              <a:t>LCD-15T</a:t>
            </a:r>
          </a:p>
          <a:p>
            <a:r>
              <a:rPr lang="en-US" sz="800" dirty="0"/>
              <a:t>ROCEN LCD 15' TOUCH SCREEN, 1280X1024,500:1, 8MS RESPONSE TIME</a:t>
            </a:r>
            <a:endParaRPr lang="el-GR" sz="800" dirty="0"/>
          </a:p>
          <a:p>
            <a:r>
              <a:rPr lang="en-US" sz="900" b="1" strike="sngStrike" dirty="0"/>
              <a:t>RRP €249</a:t>
            </a:r>
            <a:r>
              <a:rPr lang="en-US" sz="900" b="1" dirty="0"/>
              <a:t>  </a:t>
            </a:r>
            <a:r>
              <a:rPr lang="en-US" sz="900" b="1" dirty="0">
                <a:solidFill>
                  <a:srgbClr val="FF0000"/>
                </a:solidFill>
              </a:rPr>
              <a:t>RRP €219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8640" y="545020"/>
            <a:ext cx="1473223" cy="215444"/>
          </a:xfrm>
          <a:prstGeom prst="rect">
            <a:avLst/>
          </a:prstGeom>
          <a:solidFill>
            <a:schemeClr val="bg1"/>
          </a:solidFill>
          <a:ln w="12700">
            <a:solidFill>
              <a:srgbClr val="A5002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>
                <a:solidFill>
                  <a:srgbClr val="A50021"/>
                </a:solidFill>
              </a:rPr>
              <a:t>ROCEN LCD 15' TOUCH SCREEN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464084" y="1555430"/>
            <a:ext cx="2478371" cy="1825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/>
              <a:t>Features:</a:t>
            </a:r>
            <a:endParaRPr lang="en-US" sz="7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660" dirty="0"/>
              <a:t>Print method: thermal line printing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660" dirty="0"/>
              <a:t>Print speed: 260mm/sec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660" dirty="0"/>
              <a:t>Paper width: 79.5±5mm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660" dirty="0"/>
              <a:t>Print columns: 576 dots/line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en-US" sz="660" dirty="0"/>
              <a:t>Command protocol is based on ESC/POS standard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en-US" sz="660" dirty="0"/>
              <a:t>Low-noise thermal printing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660" dirty="0"/>
              <a:t>Language: English / French / German / Danish / Spanish / Japanese /Greek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660" dirty="0"/>
              <a:t>Interface:  USB+COM+LAN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en-US" sz="660" dirty="0"/>
              <a:t>Characters Repeated operation and copy printing are possible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en-US" sz="660" dirty="0"/>
              <a:t>Character font size (12 x 24 / 9 x 17 / 24 x 24 font as optional). Can be scaled up to 64 times 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en-US" sz="660" dirty="0"/>
              <a:t>Easy paper-roll installation 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en-US" sz="660" dirty="0"/>
              <a:t>Easy paper jam clearance 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en-US" sz="660" dirty="0"/>
              <a:t>Easy maintenance for head cleaning </a:t>
            </a:r>
          </a:p>
          <a:p>
            <a:pPr marL="139303" indent="-139303">
              <a:buFont typeface="Arial" panose="020B0604020202020204" pitchFamily="34" charset="0"/>
              <a:buChar char="•"/>
            </a:pPr>
            <a:r>
              <a:rPr lang="en-US" sz="660" dirty="0"/>
              <a:t>Built-in interface provides control capability for cash drawer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10E791E-3B34-4592-B4A3-55B6B8BDD7F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936" t="6063" r="2005" b="3436"/>
          <a:stretch/>
        </p:blipFill>
        <p:spPr>
          <a:xfrm>
            <a:off x="3858533" y="859312"/>
            <a:ext cx="1049933" cy="989192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511273" y="1047362"/>
            <a:ext cx="139728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P/N: </a:t>
            </a:r>
            <a:r>
              <a:rPr lang="en-US" sz="900" b="1" dirty="0">
                <a:solidFill>
                  <a:srgbClr val="0070C0"/>
                </a:solidFill>
              </a:rPr>
              <a:t>RP-M809</a:t>
            </a:r>
          </a:p>
          <a:p>
            <a:r>
              <a:rPr lang="en-US" sz="800" dirty="0"/>
              <a:t>ROCEN POS PRINTER THERMAL USB, SERIAL, LAN</a:t>
            </a:r>
          </a:p>
          <a:p>
            <a:r>
              <a:rPr lang="en-US" sz="900" b="1" strike="sngStrike" dirty="0"/>
              <a:t>RRP €177</a:t>
            </a:r>
            <a:r>
              <a:rPr lang="en-US" sz="900" b="1" dirty="0"/>
              <a:t>  </a:t>
            </a:r>
            <a:r>
              <a:rPr lang="en-US" sz="900" b="1" dirty="0">
                <a:solidFill>
                  <a:srgbClr val="FF0000"/>
                </a:solidFill>
              </a:rPr>
              <a:t>RRP €</a:t>
            </a:r>
            <a:r>
              <a:rPr lang="" sz="900" b="1" dirty="0">
                <a:solidFill>
                  <a:srgbClr val="FF0000"/>
                </a:solidFill>
              </a:rPr>
              <a:t>147</a:t>
            </a:r>
            <a:endParaRPr lang="en-US" sz="9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09754" y="535541"/>
            <a:ext cx="1540452" cy="215444"/>
          </a:xfrm>
          <a:prstGeom prst="rect">
            <a:avLst/>
          </a:prstGeom>
          <a:solidFill>
            <a:schemeClr val="bg1"/>
          </a:solidFill>
          <a:ln w="12700">
            <a:solidFill>
              <a:srgbClr val="A5002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>
                <a:solidFill>
                  <a:srgbClr val="A50021"/>
                </a:solidFill>
              </a:rPr>
              <a:t>ROCEN POS PRINTER THERMAL</a:t>
            </a:r>
          </a:p>
        </p:txBody>
      </p:sp>
      <p:pic>
        <p:nvPicPr>
          <p:cNvPr id="29" name="Picture 28" descr="China Customer Display PD-220VFD supplier">
            <a:extLst>
              <a:ext uri="{FF2B5EF4-FFF2-40B4-BE49-F238E27FC236}">
                <a16:creationId xmlns:a16="http://schemas.microsoft.com/office/drawing/2014/main" id="{77C6DCDA-D6F3-4640-B341-E02961392E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49" t="8446" r="10060" b="6914"/>
          <a:stretch/>
        </p:blipFill>
        <p:spPr bwMode="auto">
          <a:xfrm>
            <a:off x="6666835" y="874934"/>
            <a:ext cx="720580" cy="1106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4914213" y="1565874"/>
            <a:ext cx="1974208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/>
              <a:t>Features: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Number of Characters: 20 characters (20 columns x 2 lines)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Compatible with ESC/POS commands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Interface: Serial/parallel (optional pass through function)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Power Supply: DC 5V though POS Terminal or keyboard 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Rotation Angle360 degree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Tilt Angel: 90 degree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Power Consumption: 4 Watts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MTBF: 10,000 hours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Weight: 2 lbs (0.9kg)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941363" y="1067807"/>
            <a:ext cx="194705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P/N:</a:t>
            </a:r>
            <a:r>
              <a:rPr lang="en-US" sz="900" dirty="0"/>
              <a:t> </a:t>
            </a:r>
            <a:r>
              <a:rPr lang="en-US" sz="900" b="1" dirty="0">
                <a:solidFill>
                  <a:srgbClr val="0070C0"/>
                </a:solidFill>
              </a:rPr>
              <a:t>PD-220VFD</a:t>
            </a:r>
          </a:p>
          <a:p>
            <a:r>
              <a:rPr lang="en-US" sz="800" dirty="0"/>
              <a:t>ROCEN CUSTOMER DISPLAY VFD BLACK</a:t>
            </a:r>
          </a:p>
          <a:p>
            <a:r>
              <a:rPr lang="en-US" sz="900" b="1" strike="sngStrike" dirty="0"/>
              <a:t>RRP €</a:t>
            </a:r>
            <a:r>
              <a:rPr lang="" sz="900" b="1" strike="sngStrike" dirty="0"/>
              <a:t>112</a:t>
            </a:r>
            <a:r>
              <a:rPr lang="" sz="900" b="1" dirty="0"/>
              <a:t>  </a:t>
            </a:r>
            <a:r>
              <a:rPr lang="en-US" sz="900" b="1" dirty="0">
                <a:solidFill>
                  <a:srgbClr val="FF0000"/>
                </a:solidFill>
              </a:rPr>
              <a:t>RRP €</a:t>
            </a:r>
            <a:r>
              <a:rPr lang="" sz="900" b="1" dirty="0">
                <a:solidFill>
                  <a:srgbClr val="FF0000"/>
                </a:solidFill>
              </a:rPr>
              <a:t>82</a:t>
            </a:r>
            <a:endParaRPr lang="en-US" sz="9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54966" y="545420"/>
            <a:ext cx="1387155" cy="215444"/>
          </a:xfrm>
          <a:prstGeom prst="rect">
            <a:avLst/>
          </a:prstGeom>
          <a:solidFill>
            <a:schemeClr val="bg1"/>
          </a:solidFill>
          <a:ln w="12700">
            <a:solidFill>
              <a:srgbClr val="A5002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>
                <a:solidFill>
                  <a:srgbClr val="A50021"/>
                </a:solidFill>
              </a:rPr>
              <a:t>ROCEN CUSTOMER DISPLAY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3121" y="3601325"/>
            <a:ext cx="24509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P/N: </a:t>
            </a:r>
            <a:r>
              <a:rPr lang="en-US" sz="900" b="1" dirty="0">
                <a:solidFill>
                  <a:srgbClr val="0070C0"/>
                </a:solidFill>
              </a:rPr>
              <a:t>CD-405E</a:t>
            </a:r>
          </a:p>
          <a:p>
            <a:r>
              <a:rPr lang="en-US" sz="760" dirty="0"/>
              <a:t>ROCEN </a:t>
            </a:r>
            <a:r>
              <a:rPr lang="en-US" sz="800" dirty="0"/>
              <a:t>CASH DRAWER, 5 BILL, 8 COINS, RJ11, REMOVABLE DRAWER</a:t>
            </a:r>
          </a:p>
          <a:p>
            <a:r>
              <a:rPr lang="en-US" sz="900" b="1" strike="sngStrike" dirty="0"/>
              <a:t>RRP €97</a:t>
            </a:r>
            <a:r>
              <a:rPr lang="en-US" sz="900" b="1" dirty="0"/>
              <a:t>  </a:t>
            </a:r>
            <a:r>
              <a:rPr lang="en-US" sz="900" b="1" dirty="0">
                <a:solidFill>
                  <a:srgbClr val="FF0000"/>
                </a:solidFill>
              </a:rPr>
              <a:t>RRP €82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34691" y="4140868"/>
            <a:ext cx="2410082" cy="1946414"/>
            <a:chOff x="279098" y="3783754"/>
            <a:chExt cx="2410082" cy="1946414"/>
          </a:xfrm>
        </p:grpSpPr>
        <p:sp>
          <p:nvSpPr>
            <p:cNvPr id="42" name="Rectangle 41"/>
            <p:cNvSpPr/>
            <p:nvPr/>
          </p:nvSpPr>
          <p:spPr>
            <a:xfrm>
              <a:off x="284125" y="3783754"/>
              <a:ext cx="1790936" cy="10618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00" b="1" dirty="0"/>
                <a:t>Features: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Solid heavy gauge steel plastic construction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Adjustable dividers for four or five compartments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Spring loaded bill clips and separate coin tray removable from the bill tray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Adjustable dividers for up to nine compartments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79098" y="4776061"/>
              <a:ext cx="241008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Slip deposit slot front access slot for checks, credit card receipts or any papers.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Casing robust metal construction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Size: 405W x 420D x 100H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Removable and programmable money case and coin case: 5bill/8coin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3-position key lock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RJ11</a:t>
              </a: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2446453" y="3601323"/>
            <a:ext cx="24840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P/N: </a:t>
            </a:r>
            <a:r>
              <a:rPr lang="en-US" sz="900" b="1" dirty="0">
                <a:solidFill>
                  <a:srgbClr val="0070C0"/>
                </a:solidFill>
              </a:rPr>
              <a:t>CD-42</a:t>
            </a:r>
          </a:p>
          <a:p>
            <a:r>
              <a:rPr lang="en-US" sz="800" dirty="0"/>
              <a:t>ROCEN CASH DRAWER, 5 BILL, 8 COINS, RJ11</a:t>
            </a:r>
          </a:p>
          <a:p>
            <a:r>
              <a:rPr lang="en-US" sz="900" b="1" strike="sngStrike" dirty="0"/>
              <a:t>RRP €88</a:t>
            </a:r>
            <a:r>
              <a:rPr lang="en-US" sz="900" b="1" dirty="0"/>
              <a:t> </a:t>
            </a:r>
            <a:r>
              <a:rPr lang="en-US" sz="900" b="1" dirty="0">
                <a:solidFill>
                  <a:srgbClr val="FF0000"/>
                </a:solidFill>
              </a:rPr>
              <a:t>RRP €52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949284" y="3352938"/>
            <a:ext cx="1581030" cy="215444"/>
          </a:xfrm>
          <a:prstGeom prst="rect">
            <a:avLst/>
          </a:prstGeom>
          <a:solidFill>
            <a:schemeClr val="bg1"/>
          </a:solidFill>
          <a:ln w="12700">
            <a:solidFill>
              <a:srgbClr val="A5002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>
                <a:solidFill>
                  <a:srgbClr val="A50021"/>
                </a:solidFill>
              </a:rPr>
              <a:t>ROCEN CASH DRAWER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2474939" y="4210333"/>
            <a:ext cx="2410082" cy="1946414"/>
            <a:chOff x="279098" y="3783754"/>
            <a:chExt cx="2410082" cy="1946414"/>
          </a:xfrm>
        </p:grpSpPr>
        <p:sp>
          <p:nvSpPr>
            <p:cNvPr id="62" name="Rectangle 61"/>
            <p:cNvSpPr/>
            <p:nvPr/>
          </p:nvSpPr>
          <p:spPr>
            <a:xfrm>
              <a:off x="284125" y="3783754"/>
              <a:ext cx="1790936" cy="10618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00" b="1" dirty="0"/>
                <a:t>Features: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Solid heavy gauge steel plastic construction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Adjustable dividers for four or five compartments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Spring loaded bill clips and separate coin tray removable from the bill tray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Adjustable dividers for up to nine compartments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79098" y="4776061"/>
              <a:ext cx="241008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Slip deposit slot front access slot for checks, credit card receipts or any papers.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Casing robust metal construction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Size: 405W x 420D x 100H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Removable and programmable money case and coin case: 5bill/8coin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3-position key lock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RJ11</a:t>
              </a:r>
            </a:p>
          </p:txBody>
        </p:sp>
      </p:grpSp>
      <p:pic>
        <p:nvPicPr>
          <p:cNvPr id="64" name="Picture 63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8469" t="23701" r="12850" b="20415"/>
          <a:stretch/>
        </p:blipFill>
        <p:spPr>
          <a:xfrm>
            <a:off x="6330991" y="4063637"/>
            <a:ext cx="1056424" cy="644689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4898068" y="3573824"/>
            <a:ext cx="23009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P/N: </a:t>
            </a:r>
            <a:r>
              <a:rPr lang="en-US" sz="900" b="1" dirty="0">
                <a:solidFill>
                  <a:srgbClr val="0070C0"/>
                </a:solidFill>
              </a:rPr>
              <a:t>MR-1400</a:t>
            </a:r>
          </a:p>
          <a:p>
            <a:r>
              <a:rPr lang="en-US" sz="800" dirty="0"/>
              <a:t>ROCEN MAGNETIC CARD READER MSR 2 LED LIGHT</a:t>
            </a:r>
          </a:p>
          <a:p>
            <a:r>
              <a:rPr lang="en-US" sz="900" b="1" strike="sngStrike" dirty="0"/>
              <a:t>RRP €82</a:t>
            </a:r>
            <a:r>
              <a:rPr lang="en-US" sz="900" b="1" dirty="0"/>
              <a:t>  </a:t>
            </a:r>
            <a:r>
              <a:rPr lang="en-US" sz="900" b="1" dirty="0">
                <a:solidFill>
                  <a:srgbClr val="FF0000"/>
                </a:solidFill>
              </a:rPr>
              <a:t>RRP €58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4891889" y="4001888"/>
            <a:ext cx="2476160" cy="1921376"/>
            <a:chOff x="7201555" y="3823496"/>
            <a:chExt cx="2476160" cy="1921376"/>
          </a:xfrm>
        </p:grpSpPr>
        <p:sp>
          <p:nvSpPr>
            <p:cNvPr id="67" name="Rectangle 66"/>
            <p:cNvSpPr/>
            <p:nvPr/>
          </p:nvSpPr>
          <p:spPr>
            <a:xfrm>
              <a:off x="7205296" y="3823496"/>
              <a:ext cx="1586859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00" dirty="0"/>
                <a:t> </a:t>
              </a:r>
              <a:r>
                <a:rPr lang="en-US" sz="700" b="1" dirty="0"/>
                <a:t>Features:</a:t>
              </a:r>
              <a:endParaRPr lang="en-US" sz="700" dirty="0"/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 Manual swipe magnetic stripe card reader for ISO/IBM/ANSI/DIN standard format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Optional industrial 2 million pass long life head customer data format available by request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201555" y="4575321"/>
              <a:ext cx="247616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Track: track 2, track 1&amp;2 and Track 1&amp; 2 &amp; 3 available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Reading Method : F2F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Card Thickness : Plastic 0.76 (+/-0.08 mm)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Head lifetime : Approx. 500,000 passes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Power Consumption : less than 3W (+/-20%)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Interface : USB  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Baud rate from 1200 to 9600 BPS and USB interface available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Operating Temperature : -20 ~ 70 degree</a:t>
              </a:r>
            </a:p>
            <a:p>
              <a:pPr marL="139303" indent="-139303">
                <a:buFont typeface="Arial" panose="020B0604020202020204" pitchFamily="34" charset="0"/>
                <a:buChar char="•"/>
              </a:pPr>
              <a:r>
                <a:rPr lang="en-US" sz="700" dirty="0"/>
                <a:t>Operating Humidity : less than 95% RH</a:t>
              </a: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5453832" y="3349304"/>
            <a:ext cx="1637595" cy="215444"/>
          </a:xfrm>
          <a:prstGeom prst="rect">
            <a:avLst/>
          </a:prstGeom>
          <a:solidFill>
            <a:schemeClr val="bg1"/>
          </a:solidFill>
          <a:ln w="12700">
            <a:solidFill>
              <a:srgbClr val="A5002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>
                <a:solidFill>
                  <a:srgbClr val="A50021"/>
                </a:solidFill>
              </a:rPr>
              <a:t>ROCEN MAGNETIC CARD READER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44736" y="3347199"/>
            <a:ext cx="1581030" cy="215444"/>
          </a:xfrm>
          <a:prstGeom prst="rect">
            <a:avLst/>
          </a:prstGeom>
          <a:solidFill>
            <a:schemeClr val="bg1"/>
          </a:solidFill>
          <a:ln w="12700">
            <a:solidFill>
              <a:srgbClr val="A5002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>
                <a:solidFill>
                  <a:srgbClr val="A50021"/>
                </a:solidFill>
              </a:rPr>
              <a:t>ROCEN CASH DRAWER</a:t>
            </a: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17" t="7743" r="9597" b="7262"/>
          <a:stretch/>
        </p:blipFill>
        <p:spPr>
          <a:xfrm>
            <a:off x="9111795" y="875101"/>
            <a:ext cx="701387" cy="1133008"/>
          </a:xfrm>
          <a:prstGeom prst="rect">
            <a:avLst/>
          </a:prstGeom>
        </p:spPr>
      </p:pic>
      <p:sp>
        <p:nvSpPr>
          <p:cNvPr id="72" name="TextBox 71"/>
          <p:cNvSpPr txBox="1"/>
          <p:nvPr/>
        </p:nvSpPr>
        <p:spPr>
          <a:xfrm>
            <a:off x="7342001" y="1069649"/>
            <a:ext cx="219727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P/N: </a:t>
            </a:r>
            <a:r>
              <a:rPr lang="en-US" sz="900" b="1" dirty="0">
                <a:solidFill>
                  <a:srgbClr val="0070C0"/>
                </a:solidFill>
              </a:rPr>
              <a:t>BS-800</a:t>
            </a:r>
          </a:p>
          <a:p>
            <a:r>
              <a:rPr lang="en-US" sz="800" dirty="0"/>
              <a:t>ROCEN BARCODE SCANNER CCD, READS FROM SCREEN, WITH STAND, RS232, PS/2, USB</a:t>
            </a:r>
          </a:p>
          <a:p>
            <a:r>
              <a:rPr lang="en-US" sz="900" b="1" strike="sngStrike" dirty="0"/>
              <a:t>RRP €73</a:t>
            </a:r>
            <a:r>
              <a:rPr lang="en-US" sz="900" b="1" dirty="0"/>
              <a:t>  </a:t>
            </a:r>
            <a:r>
              <a:rPr lang="en-US" sz="900" b="1" dirty="0">
                <a:solidFill>
                  <a:srgbClr val="FF0000"/>
                </a:solidFill>
              </a:rPr>
              <a:t>RRP €52</a:t>
            </a:r>
          </a:p>
        </p:txBody>
      </p:sp>
      <p:sp>
        <p:nvSpPr>
          <p:cNvPr id="73" name="Rectangle 72"/>
          <p:cNvSpPr/>
          <p:nvPr/>
        </p:nvSpPr>
        <p:spPr>
          <a:xfrm>
            <a:off x="7375990" y="1651065"/>
            <a:ext cx="2482209" cy="331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/>
              <a:t>Features:</a:t>
            </a:r>
            <a:endParaRPr lang="en-US" sz="7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Light Source:  Visible Red light 632nm LED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CPU: ARM Cortex™-M3, 32-bit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Handle method: hand handle or blacket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Miss decode rate: 1/5 millions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Decode barcode: Code 128,UCC/EAN-128,AIM128, EAN-8,Code 11 , Code 39,  EAN-13,ISSN,ISBN,UPC-E,UPC-A,ITF-6,ITF-14,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Matrix 2 of 5,  Interleaved 2 of 5,Deutsche14,Deutsche12,Industrial 25, Codabar,Code 93,Plessey,MSI-Plessey,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GS1-RSS14, GS1-RSSLimited,GS1-RSSExpand.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Interface: RS232,PS/2,USB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Scanner method: manual and with Auto scan Sensor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Transfer speed: RS232 Baudeate:2400-38400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Mini Bar width: 0.10mm(4 mil)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Depth of decode: 15mm ~ 800mm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Decode speed: 500 scans/sec.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Roll: 360°  Elevation: 60°  Obliquity: 45°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Operation temperature: -20°C-50°C,Storage temperature: -20°C-60°C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Operate humidity: 5%-85%,  Storage humidity: 5%-95%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Power: DC5 V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Operate current: 150mA,  Static current: 50mA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Drop test: 100 times /1.5m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Environment  intension: Sunlight 0~ 100,000Lux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External dimension: L * W * H  ：71.1 0mm*89.9mm*139.5mm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/>
              <a:t>Weight: 148g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650" dirty="0"/>
          </a:p>
        </p:txBody>
      </p:sp>
      <p:sp>
        <p:nvSpPr>
          <p:cNvPr id="74" name="TextBox 73"/>
          <p:cNvSpPr txBox="1"/>
          <p:nvPr/>
        </p:nvSpPr>
        <p:spPr>
          <a:xfrm>
            <a:off x="7978933" y="552819"/>
            <a:ext cx="1276321" cy="215444"/>
          </a:xfrm>
          <a:prstGeom prst="rect">
            <a:avLst/>
          </a:prstGeom>
          <a:solidFill>
            <a:schemeClr val="bg1"/>
          </a:solidFill>
          <a:ln w="12700">
            <a:solidFill>
              <a:srgbClr val="A5002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b="1" dirty="0">
                <a:solidFill>
                  <a:srgbClr val="A50021"/>
                </a:solidFill>
              </a:rPr>
              <a:t>ROCEN BARCODE SCANNER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4787547" y="6313140"/>
            <a:ext cx="0" cy="504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106814" y="6286592"/>
            <a:ext cx="37276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dirty="0">
                <a:latin typeface="Cambria" panose="02040503050406030204" pitchFamily="18" charset="0"/>
                <a:ea typeface="Cambria" panose="02040503050406030204" pitchFamily="18" charset="0"/>
              </a:rPr>
              <a:t>Prices, promotions, specifications, availability and terms of offers may change without notice.</a:t>
            </a:r>
            <a:endParaRPr lang="el-GR" sz="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r>
              <a:rPr lang="en-US" sz="600" dirty="0">
                <a:latin typeface="Cambria" panose="02040503050406030204" pitchFamily="18" charset="0"/>
                <a:ea typeface="Cambria" panose="02040503050406030204" pitchFamily="18" charset="0"/>
              </a:rPr>
              <a:t>Despite our best efforts, a small number of items may contain pricing, typography, or photography errors.</a:t>
            </a:r>
            <a:endParaRPr lang="el-GR" sz="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r>
              <a:rPr lang="en-US" sz="600" dirty="0">
                <a:latin typeface="Cambria" panose="02040503050406030204" pitchFamily="18" charset="0"/>
                <a:ea typeface="Cambria" panose="02040503050406030204" pitchFamily="18" charset="0"/>
              </a:rPr>
              <a:t>Correct prices and promotions are validated at the time your order is placed. </a:t>
            </a:r>
          </a:p>
          <a:p>
            <a:pPr algn="r"/>
            <a:r>
              <a:rPr lang="en-US" sz="600" dirty="0">
                <a:latin typeface="Cambria" panose="02040503050406030204" pitchFamily="18" charset="0"/>
                <a:ea typeface="Cambria" panose="02040503050406030204" pitchFamily="18" charset="0"/>
              </a:rPr>
              <a:t>Recycling fees are not included in the Dealer and Retail File. Delivery and installation charges</a:t>
            </a:r>
          </a:p>
          <a:p>
            <a:pPr algn="r"/>
            <a:r>
              <a:rPr lang="en-US" sz="600" dirty="0">
                <a:latin typeface="Cambria" panose="02040503050406030204" pitchFamily="18" charset="0"/>
                <a:ea typeface="Cambria" panose="02040503050406030204" pitchFamily="18" charset="0"/>
              </a:rPr>
              <a:t>are not included. Products' warranty is the warranty given</a:t>
            </a:r>
            <a:r>
              <a:rPr lang="el-GR" sz="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600" dirty="0">
                <a:latin typeface="Cambria" panose="02040503050406030204" pitchFamily="18" charset="0"/>
                <a:ea typeface="Cambria" panose="02040503050406030204" pitchFamily="18" charset="0"/>
              </a:rPr>
              <a:t>by the manufacturer. VAT is  included.</a:t>
            </a:r>
            <a:endParaRPr lang="el-GR" sz="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631092" y="6288427"/>
            <a:ext cx="3089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latin typeface="Cambria" panose="02040503050406030204" pitchFamily="18" charset="0"/>
                <a:ea typeface="Cambria" panose="02040503050406030204" pitchFamily="18" charset="0"/>
              </a:rPr>
              <a:t>Call now on: </a:t>
            </a:r>
            <a:r>
              <a:rPr lang="el-GR" sz="7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r>
              <a:rPr lang="en-US" sz="700" dirty="0">
                <a:latin typeface="Cambria" panose="02040503050406030204" pitchFamily="18" charset="0"/>
                <a:ea typeface="Cambria" panose="02040503050406030204" pitchFamily="18" charset="0"/>
              </a:rPr>
              <a:t>Mail on: </a:t>
            </a:r>
          </a:p>
          <a:p>
            <a:r>
              <a:rPr lang="en-US" sz="700" dirty="0"/>
              <a:t>Place your order on: </a:t>
            </a:r>
          </a:p>
          <a:p>
            <a:r>
              <a:rPr lang="en-US" sz="700" dirty="0"/>
              <a:t> </a:t>
            </a:r>
            <a:r>
              <a:rPr lang="en-US" sz="700" dirty="0">
                <a:latin typeface="Cambria" panose="02040503050406030204" pitchFamily="18" charset="0"/>
                <a:ea typeface="Cambria" panose="02040503050406030204" pitchFamily="18" charset="0"/>
              </a:rPr>
              <a:t>www.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806330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1052</Words>
  <Application>Microsoft Office PowerPoint</Application>
  <PresentationFormat>A4 Paper (210x297 mm)</PresentationFormat>
  <Paragraphs>135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Bernard MT Condensed</vt:lpstr>
      <vt:lpstr>Calibri</vt:lpstr>
      <vt:lpstr>Calibri Light</vt:lpstr>
      <vt:lpstr>Cambria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Andreou</dc:creator>
  <cp:lastModifiedBy>Yiannis Andreou</cp:lastModifiedBy>
  <cp:revision>36</cp:revision>
  <dcterms:created xsi:type="dcterms:W3CDTF">2025-05-19T14:08:59Z</dcterms:created>
  <dcterms:modified xsi:type="dcterms:W3CDTF">2025-08-20T07:19:15Z</dcterms:modified>
</cp:coreProperties>
</file>