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62" r:id="rId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017" autoAdjust="0"/>
  </p:normalViewPr>
  <p:slideViewPr>
    <p:cSldViewPr snapToGrid="0">
      <p:cViewPr varScale="1">
        <p:scale>
          <a:sx n="98" d="100"/>
          <a:sy n="98" d="100"/>
        </p:scale>
        <p:origin x="19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DC3549D-D8FB-4D01-9894-915BCE1BBB82}" type="datetimeFigureOut">
              <a:rPr lang="en-US" smtClean="0"/>
              <a:t>8/26/2025</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407FA4C-B999-4248-B08A-D19E986BE6B5}" type="slidenum">
              <a:rPr lang="en-US" smtClean="0"/>
              <a:t>‹#›</a:t>
            </a:fld>
            <a:endParaRPr lang="en-US"/>
          </a:p>
        </p:txBody>
      </p:sp>
    </p:spTree>
    <p:extLst>
      <p:ext uri="{BB962C8B-B14F-4D97-AF65-F5344CB8AC3E}">
        <p14:creationId xmlns:p14="http://schemas.microsoft.com/office/powerpoint/2010/main" val="4108354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07FA4C-B999-4248-B08A-D19E986BE6B5}" type="slidenum">
              <a:rPr lang="en-US" smtClean="0"/>
              <a:t>1</a:t>
            </a:fld>
            <a:endParaRPr lang="en-US"/>
          </a:p>
        </p:txBody>
      </p:sp>
    </p:spTree>
    <p:extLst>
      <p:ext uri="{BB962C8B-B14F-4D97-AF65-F5344CB8AC3E}">
        <p14:creationId xmlns:p14="http://schemas.microsoft.com/office/powerpoint/2010/main" val="251916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07FA4C-B999-4248-B08A-D19E986BE6B5}" type="slidenum">
              <a:rPr lang="en-US" smtClean="0"/>
              <a:t>2</a:t>
            </a:fld>
            <a:endParaRPr lang="en-US"/>
          </a:p>
        </p:txBody>
      </p:sp>
    </p:spTree>
    <p:extLst>
      <p:ext uri="{BB962C8B-B14F-4D97-AF65-F5344CB8AC3E}">
        <p14:creationId xmlns:p14="http://schemas.microsoft.com/office/powerpoint/2010/main" val="151377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30609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4356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9264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44406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5045D3-85A7-4E14-9AFB-31A76BE09A9E}"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7968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5045D3-85A7-4E14-9AFB-31A76BE09A9E}"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4370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5045D3-85A7-4E14-9AFB-31A76BE09A9E}"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930232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5045D3-85A7-4E14-9AFB-31A76BE09A9E}"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152531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045D3-85A7-4E14-9AFB-31A76BE09A9E}"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51659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72913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01170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045D3-85A7-4E14-9AFB-31A76BE09A9E}" type="datetimeFigureOut">
              <a:rPr lang="en-US" smtClean="0"/>
              <a:t>8/26/2025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E2188-5B85-44ED-8CE8-F3AD28E7BF67}" type="slidenum">
              <a:rPr lang="en-US" smtClean="0"/>
              <a:t>‹#›</a:t>
            </a:fld>
            <a:endParaRPr lang="en-US"/>
          </a:p>
        </p:txBody>
      </p:sp>
    </p:spTree>
    <p:extLst>
      <p:ext uri="{BB962C8B-B14F-4D97-AF65-F5344CB8AC3E}">
        <p14:creationId xmlns:p14="http://schemas.microsoft.com/office/powerpoint/2010/main" val="3176678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hyperlink" Target="https://b2b.multitech.com.cy/en/product/severin-toaster-2-slices-800w-automatic-integraded-bun-warmer-frozen-bread-button-pilot" TargetMode="External"/><Relationship Id="rId18" Type="http://schemas.openxmlformats.org/officeDocument/2006/relationships/image" Target="../media/image10.jpeg"/><Relationship Id="rId26" Type="http://schemas.openxmlformats.org/officeDocument/2006/relationships/image" Target="../media/image15.jpeg"/><Relationship Id="rId39" Type="http://schemas.openxmlformats.org/officeDocument/2006/relationships/image" Target="../media/image22.jpg"/><Relationship Id="rId21" Type="http://schemas.openxmlformats.org/officeDocument/2006/relationships/hyperlink" Target="https://b2b.multitech.com.cy/en/product/severin-juice-extractor-800w-19000rpm-removable-1100ml-pulp-container-easytoclean-safety" TargetMode="External"/><Relationship Id="rId34" Type="http://schemas.openxmlformats.org/officeDocument/2006/relationships/image" Target="../media/image18.jpeg"/><Relationship Id="rId42" Type="http://schemas.openxmlformats.org/officeDocument/2006/relationships/image" Target="../media/image23.jpg"/><Relationship Id="rId7" Type="http://schemas.openxmlformats.org/officeDocument/2006/relationships/image" Target="../media/image5.jpeg"/><Relationship Id="rId2" Type="http://schemas.openxmlformats.org/officeDocument/2006/relationships/notesSlide" Target="../notesSlides/notesSlide1.xml"/><Relationship Id="rId16" Type="http://schemas.openxmlformats.org/officeDocument/2006/relationships/image" Target="../media/image9.jpeg"/><Relationship Id="rId29" Type="http://schemas.openxmlformats.org/officeDocument/2006/relationships/image" Target="../media/image17.jpeg"/><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7.jpeg"/><Relationship Id="rId24" Type="http://schemas.openxmlformats.org/officeDocument/2006/relationships/image" Target="../media/image13.jpg"/><Relationship Id="rId32" Type="http://schemas.openxmlformats.org/officeDocument/2006/relationships/hyperlink" Target="https://b2b.multitech.com.cy/en/product/severin-coffee-grinder-100w-150gr-adjustable-grinding-filter-level-select-nocups-start" TargetMode="External"/><Relationship Id="rId37" Type="http://schemas.openxmlformats.org/officeDocument/2006/relationships/hyperlink" Target="https://b2b.multitech.com.cy/en/product/severin-coffee-maker-approx-800-w-to10-cups-pivoted-filter-holder-1-x-4-transparent-0" TargetMode="External"/><Relationship Id="rId40" Type="http://schemas.openxmlformats.org/officeDocument/2006/relationships/hyperlink" Target="https://b2b.multitech.com.cy/en/products?search_api_views_fulltext=FR+2446" TargetMode="External"/><Relationship Id="rId45" Type="http://schemas.openxmlformats.org/officeDocument/2006/relationships/hyperlink" Target="https://b2b.multitech.com.cy/en/products?search_api_views_fulltext=FR+2455" TargetMode="External"/><Relationship Id="rId5" Type="http://schemas.openxmlformats.org/officeDocument/2006/relationships/image" Target="../media/image3.jpg"/><Relationship Id="rId15" Type="http://schemas.openxmlformats.org/officeDocument/2006/relationships/hyperlink" Target="https://b2b.multitech.com.cy/en/product/taurus-toaster-astrea-600w-flat-toaster-quartz-heating-elements-12-toasting-levels" TargetMode="External"/><Relationship Id="rId23" Type="http://schemas.openxmlformats.org/officeDocument/2006/relationships/image" Target="../media/image12.jpg"/><Relationship Id="rId28" Type="http://schemas.openxmlformats.org/officeDocument/2006/relationships/image" Target="../media/image16.jpeg"/><Relationship Id="rId36" Type="http://schemas.openxmlformats.org/officeDocument/2006/relationships/image" Target="../media/image20.jpeg"/><Relationship Id="rId10" Type="http://schemas.openxmlformats.org/officeDocument/2006/relationships/image" Target="../media/image6.jpg"/><Relationship Id="rId19" Type="http://schemas.openxmlformats.org/officeDocument/2006/relationships/hyperlink" Target="https://b2b.multitech.com.cy/en/product/severin-slow-juicer-150w-1l-juice-container-13l-pulp-container-2-filter-inserts-and" TargetMode="External"/><Relationship Id="rId31" Type="http://schemas.openxmlformats.org/officeDocument/2006/relationships/hyperlink" Target="https://b2b.multitech.com.cy/en/product/severin-milk-frother-stainless-steel-whisk-max-11500-rpm-incl-2-batteries-1-5-v-each" TargetMode="External"/><Relationship Id="rId44" Type="http://schemas.openxmlformats.org/officeDocument/2006/relationships/hyperlink" Target="https://b2b.multitech.com.cy/en/product/severin-compact-hot-air-fryer-xxl-5l-8-programms-ceramic-coating-basket-high-scratch" TargetMode="External"/><Relationship Id="rId4" Type="http://schemas.openxmlformats.org/officeDocument/2006/relationships/image" Target="../media/image2.jpg"/><Relationship Id="rId9" Type="http://schemas.openxmlformats.org/officeDocument/2006/relationships/hyperlink" Target="https://b2b.multitech.com.cy/en/product/severin-toaster-4-slices-1400w-heat-insulated-housing-wth-burn-warmer-electronic-browning" TargetMode="External"/><Relationship Id="rId14" Type="http://schemas.openxmlformats.org/officeDocument/2006/relationships/hyperlink" Target="https://b2b.multitech.com.cy/en/product/taurus-toaster-my-toast-duplo-1450w-2-extra-long-variable-slots-32mm-wide-grooves-defrost" TargetMode="External"/><Relationship Id="rId22" Type="http://schemas.openxmlformats.org/officeDocument/2006/relationships/image" Target="../media/image11.jpg"/><Relationship Id="rId27" Type="http://schemas.openxmlformats.org/officeDocument/2006/relationships/hyperlink" Target="https://b2b.multitech.com.cy/en/product/severin-toaster-2-slices-700w-automatic-stainless-steel-integrated-bread-roll-toasting-0" TargetMode="External"/><Relationship Id="rId30" Type="http://schemas.openxmlformats.org/officeDocument/2006/relationships/hyperlink" Target="https://b2b.multitech.com.cy/en/product/severin-milk-frother-plug-100ml-cold-or-hot-frothing-200ml-heating-2-programs-450w-non-stick" TargetMode="External"/><Relationship Id="rId35" Type="http://schemas.openxmlformats.org/officeDocument/2006/relationships/image" Target="../media/image19.jpeg"/><Relationship Id="rId43" Type="http://schemas.openxmlformats.org/officeDocument/2006/relationships/image" Target="../media/image24.jpg"/><Relationship Id="rId8" Type="http://schemas.openxmlformats.org/officeDocument/2006/relationships/hyperlink" Target="https://b2b.multitech.com.cy/en/product/severin-toaster-2-slices-1000w-double-walled-heat-insulated-stainless-steel-housing-frozen" TargetMode="External"/><Relationship Id="rId3" Type="http://schemas.openxmlformats.org/officeDocument/2006/relationships/image" Target="../media/image1.jpg"/><Relationship Id="rId12" Type="http://schemas.openxmlformats.org/officeDocument/2006/relationships/image" Target="../media/image8.png"/><Relationship Id="rId17" Type="http://schemas.openxmlformats.org/officeDocument/2006/relationships/hyperlink" Target="https://b2b.multitech.com.cy/en/product/severin-kettle-jug-digital-electric-3000w-17l-xxl-opening-360%C2%B0-central-cordless-system-level" TargetMode="External"/><Relationship Id="rId25" Type="http://schemas.openxmlformats.org/officeDocument/2006/relationships/image" Target="../media/image14.jpg"/><Relationship Id="rId33" Type="http://schemas.openxmlformats.org/officeDocument/2006/relationships/hyperlink" Target="https://b2b.multitech.com.cy/en/product/taurus-coffee-grinder-aromatic-150w-50g-pulse-button-cable-housing-stainless-steel" TargetMode="External"/><Relationship Id="rId38" Type="http://schemas.openxmlformats.org/officeDocument/2006/relationships/image" Target="../media/image21.jpeg"/><Relationship Id="rId46" Type="http://schemas.openxmlformats.org/officeDocument/2006/relationships/image" Target="../media/image25.jpg"/><Relationship Id="rId20" Type="http://schemas.openxmlformats.org/officeDocument/2006/relationships/hyperlink" Target="https://b2b.multitech.com.cy/en/product/severin-juice-extractor-400w-2-speeds-max-14150rpm-removable-500ml-pulp-container" TargetMode="External"/><Relationship Id="rId41" Type="http://schemas.openxmlformats.org/officeDocument/2006/relationships/hyperlink" Target="https://b2b.multitech.com.cy/en/product/severin-hot-air-fryer-1500w-43l-800gr-ceramic-coating-basket-manual-control-adjust-temp-80%C2%B0c" TargetMode="External"/></Relationships>
</file>

<file path=ppt/slides/_rels/slide2.xml.rels><?xml version="1.0" encoding="UTF-8" standalone="yes"?>
<Relationships xmlns="http://schemas.openxmlformats.org/package/2006/relationships"><Relationship Id="rId13" Type="http://schemas.openxmlformats.org/officeDocument/2006/relationships/hyperlink" Target="https://b2b.multitech.com.cy/en/product/severin-hand-mixer-300w-5-speeds-extra-turbo-speed-2-beaters-2dough-hooks-inclblender" TargetMode="External"/><Relationship Id="rId18" Type="http://schemas.openxmlformats.org/officeDocument/2006/relationships/hyperlink" Target="https://b2b.multitech.com.cy/en/product/severin-food-mixer-5-speeds-200w-2-stainless-steel-whisks-dough-hooks-release-button-turbo" TargetMode="External"/><Relationship Id="rId26" Type="http://schemas.openxmlformats.org/officeDocument/2006/relationships/image" Target="../media/image35.jpeg"/><Relationship Id="rId39" Type="http://schemas.openxmlformats.org/officeDocument/2006/relationships/hyperlink" Target="https://b2b.multitech.com.cy/en/products?search_api_views_fulltext=CM+2198+" TargetMode="External"/><Relationship Id="rId21" Type="http://schemas.openxmlformats.org/officeDocument/2006/relationships/image" Target="../media/image33.jpeg"/><Relationship Id="rId34" Type="http://schemas.openxmlformats.org/officeDocument/2006/relationships/image" Target="../media/image39.jpeg"/><Relationship Id="rId42" Type="http://schemas.openxmlformats.org/officeDocument/2006/relationships/hyperlink" Target="https://b2b.multitech.com.cy/en/product/severin-joghurt-maker-13w-7-jars-150ml-7-jars-lids-transparent-main-cover-handle-white-grey" TargetMode="External"/><Relationship Id="rId47" Type="http://schemas.openxmlformats.org/officeDocument/2006/relationships/hyperlink" Target="https://b2b.multitech.com.cy/en/product/severin-grill-table-stand-2200w-electric-quick-grill-timer-indooroutdoor-use-safetouch" TargetMode="External"/><Relationship Id="rId7" Type="http://schemas.openxmlformats.org/officeDocument/2006/relationships/image" Target="../media/image8.png"/><Relationship Id="rId2" Type="http://schemas.openxmlformats.org/officeDocument/2006/relationships/notesSlide" Target="../notesSlides/notesSlide2.xml"/><Relationship Id="rId16" Type="http://schemas.openxmlformats.org/officeDocument/2006/relationships/hyperlink" Target="https://b2b.multitech.com.cy/en/product/taurus-food-mixer-station-grey-300w-5-speeds-turbo-function-detachable-accessories-bpa-free" TargetMode="External"/><Relationship Id="rId29" Type="http://schemas.openxmlformats.org/officeDocument/2006/relationships/hyperlink" Target="https://b2b.multitech.com.cy/en/product/severin-hand-blender-premium-set-600w-ss-14000rpm-cordless-mode-ergonomic-desing-removable" TargetMode="External"/><Relationship Id="rId11" Type="http://schemas.openxmlformats.org/officeDocument/2006/relationships/image" Target="../media/image29.jpg"/><Relationship Id="rId24" Type="http://schemas.openxmlformats.org/officeDocument/2006/relationships/hyperlink" Target="https://b2b.multitech.com.cy/en/product/taurus-food-chopper-eloane-200-400w-1l-double-ss-blade-non-slip-base-inox" TargetMode="External"/><Relationship Id="rId32" Type="http://schemas.openxmlformats.org/officeDocument/2006/relationships/image" Target="../media/image37.jpg"/><Relationship Id="rId37" Type="http://schemas.openxmlformats.org/officeDocument/2006/relationships/hyperlink" Target="https://b2b.multitech.com.cy/en/product/severin-raclette-grill-8-pans-full-non-stick-coated-plate-adjustable-thermostat-removable" TargetMode="External"/><Relationship Id="rId40" Type="http://schemas.openxmlformats.org/officeDocument/2006/relationships/image" Target="../media/image43.png"/><Relationship Id="rId45" Type="http://schemas.openxmlformats.org/officeDocument/2006/relationships/image" Target="../media/image46.jpg"/><Relationship Id="rId5" Type="http://schemas.openxmlformats.org/officeDocument/2006/relationships/image" Target="../media/image27.jpg"/><Relationship Id="rId15" Type="http://schemas.openxmlformats.org/officeDocument/2006/relationships/hyperlink" Target="https://b2b.multitech.com.cy/en/product/taurus-food-mixer-station-inox-500w-5-speeds-turbo-function-detachable-accessories-bpa-free" TargetMode="External"/><Relationship Id="rId23" Type="http://schemas.openxmlformats.org/officeDocument/2006/relationships/hyperlink" Target="https://b2b.multitech.com.cy/en/product/severin-food-chopper-universal-260w-250ml-3900rpm-stainless-steel-blade-pulse-switch-safety" TargetMode="External"/><Relationship Id="rId28" Type="http://schemas.openxmlformats.org/officeDocument/2006/relationships/hyperlink" Target="https://b2b.multitech.com.cy/en/product/severin-hand-blender-set-600w-ss-15000rpm-ergonomic-desing-removable-ss-stirring-rod-easy" TargetMode="External"/><Relationship Id="rId36" Type="http://schemas.openxmlformats.org/officeDocument/2006/relationships/image" Target="../media/image41.jpg"/><Relationship Id="rId49" Type="http://schemas.openxmlformats.org/officeDocument/2006/relationships/hyperlink" Target="https://b2b.multitech.com.cy/en/products?search_api_views_fulltext=925011000" TargetMode="External"/><Relationship Id="rId10" Type="http://schemas.openxmlformats.org/officeDocument/2006/relationships/hyperlink" Target="https://b2b.multitech.com.cy/en/product/severin-blender-1000ml-drinks-crush-ice-smoothie-500w-removable-glass-blender-knife-pouring" TargetMode="External"/><Relationship Id="rId19" Type="http://schemas.openxmlformats.org/officeDocument/2006/relationships/image" Target="../media/image31.jpg"/><Relationship Id="rId31" Type="http://schemas.openxmlformats.org/officeDocument/2006/relationships/hyperlink" Target="https://b2b.multitech.com.cy/en/product/taurus-hand-blender-bapi-850-plus-inox-850w-high-performance-motor-20-speeds-ice-crusher-bpa" TargetMode="External"/><Relationship Id="rId44" Type="http://schemas.openxmlformats.org/officeDocument/2006/relationships/image" Target="../media/image45.jpg"/><Relationship Id="rId4" Type="http://schemas.openxmlformats.org/officeDocument/2006/relationships/image" Target="../media/image26.jpg"/><Relationship Id="rId9" Type="http://schemas.openxmlformats.org/officeDocument/2006/relationships/image" Target="../media/image28.jpg"/><Relationship Id="rId14" Type="http://schemas.openxmlformats.org/officeDocument/2006/relationships/image" Target="../media/image30.jpg"/><Relationship Id="rId22" Type="http://schemas.openxmlformats.org/officeDocument/2006/relationships/hyperlink" Target="https://b2b.multitech.com.cy/en/product/severin-food-chopper-400w-1l-4-blade-knife-multi-whisking-disk-matt-black-brushed-stainless" TargetMode="External"/><Relationship Id="rId27" Type="http://schemas.openxmlformats.org/officeDocument/2006/relationships/image" Target="../media/image36.jpg"/><Relationship Id="rId30" Type="http://schemas.openxmlformats.org/officeDocument/2006/relationships/hyperlink" Target="https://b2b.multitech.com.cy/en/product/taurus-hand-blender-bapi-1200-rocket-complet-1200w-20-speeds-turbo-function-rotation-syst" TargetMode="External"/><Relationship Id="rId35" Type="http://schemas.openxmlformats.org/officeDocument/2006/relationships/image" Target="../media/image40.jpg"/><Relationship Id="rId43" Type="http://schemas.openxmlformats.org/officeDocument/2006/relationships/image" Target="../media/image44.jpg"/><Relationship Id="rId48" Type="http://schemas.openxmlformats.org/officeDocument/2006/relationships/image" Target="../media/image47.jpeg"/><Relationship Id="rId8" Type="http://schemas.openxmlformats.org/officeDocument/2006/relationships/hyperlink" Target="https://b2b.multitech.com.cy/en/product/severin-blender-15l-drinks-crush-ice-smoothie-600w-removable-glass-blender-knife-pouring" TargetMode="External"/><Relationship Id="rId3" Type="http://schemas.openxmlformats.org/officeDocument/2006/relationships/hyperlink" Target="https://b2b.multitech.com.cy/en/product/severin-grill-table-2200w-high-quality-non-stick-xxl-coated-plate-surface-1919-cm%C2%B2-removable" TargetMode="External"/><Relationship Id="rId12" Type="http://schemas.openxmlformats.org/officeDocument/2006/relationships/hyperlink" Target="https://b2b.multitech.com.cy/en/product/severin-mixer-multi-smoothie-mixgo-500w1l-removable-glass-bowl-removable-lid-measuring-cup" TargetMode="External"/><Relationship Id="rId17" Type="http://schemas.openxmlformats.org/officeDocument/2006/relationships/image" Target="../media/image9.jpeg"/><Relationship Id="rId25" Type="http://schemas.openxmlformats.org/officeDocument/2006/relationships/image" Target="../media/image34.jpeg"/><Relationship Id="rId33" Type="http://schemas.openxmlformats.org/officeDocument/2006/relationships/image" Target="../media/image38.jpeg"/><Relationship Id="rId38" Type="http://schemas.openxmlformats.org/officeDocument/2006/relationships/image" Target="../media/image42.jpg"/><Relationship Id="rId46" Type="http://schemas.openxmlformats.org/officeDocument/2006/relationships/hyperlink" Target="https://b2b.multitech.com.cy/en/product/severin-grill-table-stand-2300w-high-quality-surface-851-cm2-removable-windshield-variable-0" TargetMode="External"/><Relationship Id="rId20" Type="http://schemas.openxmlformats.org/officeDocument/2006/relationships/image" Target="../media/image32.jpeg"/><Relationship Id="rId41" Type="http://schemas.openxmlformats.org/officeDocument/2006/relationships/hyperlink" Target="https://b2b.multitech.com.cy/en/products?search_api_views_fulltext=SM+7971" TargetMode="External"/><Relationship Id="rId1" Type="http://schemas.openxmlformats.org/officeDocument/2006/relationships/slideLayout" Target="../slideLayouts/slideLayout1.xml"/><Relationship Id="rId6"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 name="Picture 2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4169" y="4646783"/>
            <a:ext cx="724688" cy="819587"/>
          </a:xfrm>
          <a:prstGeom prst="rect">
            <a:avLst/>
          </a:prstGeom>
        </p:spPr>
      </p:pic>
      <p:sp>
        <p:nvSpPr>
          <p:cNvPr id="38" name="TextBox 37"/>
          <p:cNvSpPr txBox="1"/>
          <p:nvPr/>
        </p:nvSpPr>
        <p:spPr>
          <a:xfrm>
            <a:off x="155521" y="97458"/>
            <a:ext cx="8890805" cy="369332"/>
          </a:xfrm>
          <a:prstGeom prst="rect">
            <a:avLst/>
          </a:prstGeom>
          <a:noFill/>
        </p:spPr>
        <p:txBody>
          <a:bodyPr wrap="square" rtlCol="0">
            <a:spAutoFit/>
          </a:bodyPr>
          <a:lstStyle/>
          <a:p>
            <a:pPr algn="ctr"/>
            <a:r>
              <a:rPr lang="en-GB" dirty="0" smtClean="0"/>
              <a:t>SMALL DOMESTIC APPLIANCES OFFERS</a:t>
            </a:r>
            <a:endParaRPr lang="en-US" dirty="0"/>
          </a:p>
        </p:txBody>
      </p:sp>
      <p:pic>
        <p:nvPicPr>
          <p:cNvPr id="152" name="Picture 1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556" y="1979949"/>
            <a:ext cx="859536" cy="408432"/>
          </a:xfrm>
          <a:prstGeom prst="rect">
            <a:avLst/>
          </a:prstGeom>
        </p:spPr>
      </p:pic>
      <p:pic>
        <p:nvPicPr>
          <p:cNvPr id="263" name="Picture 26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3786" y="1889771"/>
            <a:ext cx="494385" cy="865174"/>
          </a:xfrm>
          <a:prstGeom prst="rect">
            <a:avLst/>
          </a:prstGeom>
        </p:spPr>
      </p:pic>
      <p:pic>
        <p:nvPicPr>
          <p:cNvPr id="73" name="Picture 7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38455" y="576578"/>
            <a:ext cx="762000" cy="554736"/>
          </a:xfrm>
          <a:prstGeom prst="rect">
            <a:avLst/>
          </a:prstGeom>
        </p:spPr>
      </p:pic>
      <p:sp>
        <p:nvSpPr>
          <p:cNvPr id="5" name="Rounded Rectangle 4"/>
          <p:cNvSpPr/>
          <p:nvPr/>
        </p:nvSpPr>
        <p:spPr>
          <a:xfrm>
            <a:off x="118458" y="67917"/>
            <a:ext cx="8927869" cy="6225273"/>
          </a:xfrm>
          <a:prstGeom prst="roundRect">
            <a:avLst>
              <a:gd name="adj" fmla="val 3025"/>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44" name="Straight Connector 143"/>
          <p:cNvCxnSpPr/>
          <p:nvPr/>
        </p:nvCxnSpPr>
        <p:spPr>
          <a:xfrm>
            <a:off x="4203010" y="579774"/>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7422822" y="507289"/>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0" name="Rounded Rectangle 69"/>
          <p:cNvSpPr/>
          <p:nvPr/>
        </p:nvSpPr>
        <p:spPr>
          <a:xfrm>
            <a:off x="221056" y="594971"/>
            <a:ext cx="1136732" cy="1187540"/>
          </a:xfrm>
          <a:prstGeom prst="round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0" name="Rounded Rectangle 79"/>
          <p:cNvSpPr/>
          <p:nvPr/>
        </p:nvSpPr>
        <p:spPr>
          <a:xfrm>
            <a:off x="180723" y="446593"/>
            <a:ext cx="8813914" cy="5804123"/>
          </a:xfrm>
          <a:custGeom>
            <a:avLst/>
            <a:gdLst>
              <a:gd name="connsiteX0" fmla="*/ 0 w 8798889"/>
              <a:gd name="connsiteY0" fmla="*/ 453811 h 2722813"/>
              <a:gd name="connsiteX1" fmla="*/ 453811 w 8798889"/>
              <a:gd name="connsiteY1" fmla="*/ 0 h 2722813"/>
              <a:gd name="connsiteX2" fmla="*/ 8345078 w 8798889"/>
              <a:gd name="connsiteY2" fmla="*/ 0 h 2722813"/>
              <a:gd name="connsiteX3" fmla="*/ 8798889 w 8798889"/>
              <a:gd name="connsiteY3" fmla="*/ 453811 h 2722813"/>
              <a:gd name="connsiteX4" fmla="*/ 8798889 w 8798889"/>
              <a:gd name="connsiteY4" fmla="*/ 2269002 h 2722813"/>
              <a:gd name="connsiteX5" fmla="*/ 8345078 w 8798889"/>
              <a:gd name="connsiteY5" fmla="*/ 2722813 h 2722813"/>
              <a:gd name="connsiteX6" fmla="*/ 453811 w 8798889"/>
              <a:gd name="connsiteY6" fmla="*/ 2722813 h 2722813"/>
              <a:gd name="connsiteX7" fmla="*/ 0 w 8798889"/>
              <a:gd name="connsiteY7" fmla="*/ 2269002 h 2722813"/>
              <a:gd name="connsiteX8" fmla="*/ 0 w 8798889"/>
              <a:gd name="connsiteY8" fmla="*/ 453811 h 2722813"/>
              <a:gd name="connsiteX0" fmla="*/ 9414 w 8808303"/>
              <a:gd name="connsiteY0" fmla="*/ 453811 h 2722813"/>
              <a:gd name="connsiteX1" fmla="*/ 463225 w 8808303"/>
              <a:gd name="connsiteY1" fmla="*/ 0 h 2722813"/>
              <a:gd name="connsiteX2" fmla="*/ 8354492 w 8808303"/>
              <a:gd name="connsiteY2" fmla="*/ 0 h 2722813"/>
              <a:gd name="connsiteX3" fmla="*/ 8808303 w 8808303"/>
              <a:gd name="connsiteY3" fmla="*/ 453811 h 2722813"/>
              <a:gd name="connsiteX4" fmla="*/ 8808303 w 8808303"/>
              <a:gd name="connsiteY4" fmla="*/ 2269002 h 2722813"/>
              <a:gd name="connsiteX5" fmla="*/ 8354492 w 8808303"/>
              <a:gd name="connsiteY5" fmla="*/ 2722813 h 2722813"/>
              <a:gd name="connsiteX6" fmla="*/ 463225 w 8808303"/>
              <a:gd name="connsiteY6" fmla="*/ 2722813 h 2722813"/>
              <a:gd name="connsiteX7" fmla="*/ 9414 w 8808303"/>
              <a:gd name="connsiteY7" fmla="*/ 2269002 h 2722813"/>
              <a:gd name="connsiteX8" fmla="*/ 9414 w 8808303"/>
              <a:gd name="connsiteY8" fmla="*/ 453811 h 2722813"/>
              <a:gd name="connsiteX0" fmla="*/ 9414 w 8808303"/>
              <a:gd name="connsiteY0" fmla="*/ 453811 h 2722813"/>
              <a:gd name="connsiteX1" fmla="*/ 463225 w 8808303"/>
              <a:gd name="connsiteY1" fmla="*/ 0 h 2722813"/>
              <a:gd name="connsiteX2" fmla="*/ 8354492 w 8808303"/>
              <a:gd name="connsiteY2" fmla="*/ 0 h 2722813"/>
              <a:gd name="connsiteX3" fmla="*/ 8808303 w 8808303"/>
              <a:gd name="connsiteY3" fmla="*/ 453811 h 2722813"/>
              <a:gd name="connsiteX4" fmla="*/ 8808303 w 8808303"/>
              <a:gd name="connsiteY4" fmla="*/ 2269002 h 2722813"/>
              <a:gd name="connsiteX5" fmla="*/ 8354492 w 8808303"/>
              <a:gd name="connsiteY5" fmla="*/ 2722813 h 2722813"/>
              <a:gd name="connsiteX6" fmla="*/ 209225 w 8808303"/>
              <a:gd name="connsiteY6" fmla="*/ 2716463 h 2722813"/>
              <a:gd name="connsiteX7" fmla="*/ 9414 w 8808303"/>
              <a:gd name="connsiteY7" fmla="*/ 2269002 h 2722813"/>
              <a:gd name="connsiteX8" fmla="*/ 9414 w 8808303"/>
              <a:gd name="connsiteY8" fmla="*/ 453811 h 2722813"/>
              <a:gd name="connsiteX0" fmla="*/ 9414 w 8809602"/>
              <a:gd name="connsiteY0" fmla="*/ 453811 h 2722813"/>
              <a:gd name="connsiteX1" fmla="*/ 463225 w 8809602"/>
              <a:gd name="connsiteY1" fmla="*/ 0 h 2722813"/>
              <a:gd name="connsiteX2" fmla="*/ 8354492 w 8809602"/>
              <a:gd name="connsiteY2" fmla="*/ 0 h 2722813"/>
              <a:gd name="connsiteX3" fmla="*/ 8808303 w 8809602"/>
              <a:gd name="connsiteY3" fmla="*/ 453811 h 2722813"/>
              <a:gd name="connsiteX4" fmla="*/ 8808303 w 8809602"/>
              <a:gd name="connsiteY4" fmla="*/ 2269002 h 2722813"/>
              <a:gd name="connsiteX5" fmla="*/ 8589442 w 8809602"/>
              <a:gd name="connsiteY5" fmla="*/ 2722813 h 2722813"/>
              <a:gd name="connsiteX6" fmla="*/ 209225 w 8809602"/>
              <a:gd name="connsiteY6" fmla="*/ 2716463 h 2722813"/>
              <a:gd name="connsiteX7" fmla="*/ 9414 w 8809602"/>
              <a:gd name="connsiteY7" fmla="*/ 2269002 h 2722813"/>
              <a:gd name="connsiteX8" fmla="*/ 9414 w 8809602"/>
              <a:gd name="connsiteY8" fmla="*/ 453811 h 2722813"/>
              <a:gd name="connsiteX0" fmla="*/ 9414 w 8813914"/>
              <a:gd name="connsiteY0" fmla="*/ 479211 h 2748213"/>
              <a:gd name="connsiteX1" fmla="*/ 463225 w 8813914"/>
              <a:gd name="connsiteY1" fmla="*/ 25400 h 2748213"/>
              <a:gd name="connsiteX2" fmla="*/ 8614842 w 8813914"/>
              <a:gd name="connsiteY2" fmla="*/ 0 h 2748213"/>
              <a:gd name="connsiteX3" fmla="*/ 8808303 w 8813914"/>
              <a:gd name="connsiteY3" fmla="*/ 479211 h 2748213"/>
              <a:gd name="connsiteX4" fmla="*/ 8808303 w 8813914"/>
              <a:gd name="connsiteY4" fmla="*/ 2294402 h 2748213"/>
              <a:gd name="connsiteX5" fmla="*/ 8589442 w 8813914"/>
              <a:gd name="connsiteY5" fmla="*/ 2748213 h 2748213"/>
              <a:gd name="connsiteX6" fmla="*/ 209225 w 8813914"/>
              <a:gd name="connsiteY6" fmla="*/ 2741863 h 2748213"/>
              <a:gd name="connsiteX7" fmla="*/ 9414 w 8813914"/>
              <a:gd name="connsiteY7" fmla="*/ 2294402 h 2748213"/>
              <a:gd name="connsiteX8" fmla="*/ 9414 w 8813914"/>
              <a:gd name="connsiteY8" fmla="*/ 479211 h 2748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13914" h="2748213">
                <a:moveTo>
                  <a:pt x="9414" y="479211"/>
                </a:moveTo>
                <a:cubicBezTo>
                  <a:pt x="9414" y="228578"/>
                  <a:pt x="-104908" y="25400"/>
                  <a:pt x="463225" y="25400"/>
                </a:cubicBezTo>
                <a:lnTo>
                  <a:pt x="8614842" y="0"/>
                </a:lnTo>
                <a:cubicBezTo>
                  <a:pt x="8865475" y="0"/>
                  <a:pt x="8808303" y="228578"/>
                  <a:pt x="8808303" y="479211"/>
                </a:cubicBezTo>
                <a:lnTo>
                  <a:pt x="8808303" y="2294402"/>
                </a:lnTo>
                <a:cubicBezTo>
                  <a:pt x="8808303" y="2545035"/>
                  <a:pt x="8840075" y="2748213"/>
                  <a:pt x="8589442" y="2748213"/>
                </a:cubicBezTo>
                <a:lnTo>
                  <a:pt x="209225" y="2741863"/>
                </a:lnTo>
                <a:cubicBezTo>
                  <a:pt x="-41408" y="2741863"/>
                  <a:pt x="9414" y="2545035"/>
                  <a:pt x="9414" y="2294402"/>
                </a:cubicBezTo>
                <a:lnTo>
                  <a:pt x="9414" y="479211"/>
                </a:lnTo>
                <a:close/>
              </a:path>
            </a:pathLst>
          </a:cu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2" name="Straight Connector 11"/>
          <p:cNvCxnSpPr/>
          <p:nvPr/>
        </p:nvCxnSpPr>
        <p:spPr>
          <a:xfrm flipV="1">
            <a:off x="351417" y="1833399"/>
            <a:ext cx="8519917" cy="48808"/>
          </a:xfrm>
          <a:prstGeom prst="line">
            <a:avLst/>
          </a:prstGeom>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7520636" y="230762"/>
            <a:ext cx="1430341" cy="219291"/>
          </a:xfrm>
          <a:prstGeom prst="rect">
            <a:avLst/>
          </a:prstGeom>
          <a:noFill/>
        </p:spPr>
        <p:txBody>
          <a:bodyPr wrap="square" rtlCol="0">
            <a:spAutoFit/>
          </a:bodyPr>
          <a:lstStyle/>
          <a:p>
            <a:r>
              <a:rPr lang="en-GB" sz="825" dirty="0" smtClean="0"/>
              <a:t>Retail File: September 2025</a:t>
            </a:r>
            <a:endParaRPr lang="en-US" sz="825" dirty="0"/>
          </a:p>
        </p:txBody>
      </p:sp>
      <p:sp>
        <p:nvSpPr>
          <p:cNvPr id="81" name="Rectangle 80"/>
          <p:cNvSpPr/>
          <p:nvPr/>
        </p:nvSpPr>
        <p:spPr>
          <a:xfrm>
            <a:off x="1498619" y="985502"/>
            <a:ext cx="1187567" cy="819455"/>
          </a:xfrm>
          <a:prstGeom prst="rect">
            <a:avLst/>
          </a:prstGeom>
        </p:spPr>
        <p:txBody>
          <a:bodyPr wrap="square">
            <a:spAutoFit/>
          </a:bodyPr>
          <a:lstStyle/>
          <a:p>
            <a:r>
              <a:rPr lang="en-US" sz="675" b="1" dirty="0" smtClean="0">
                <a:hlinkClick r:id="rId8"/>
              </a:rPr>
              <a:t>AT 2515</a:t>
            </a:r>
            <a:endParaRPr lang="en-US" sz="675" b="1" dirty="0" smtClean="0"/>
          </a:p>
          <a:p>
            <a:r>
              <a:rPr lang="en-US" sz="675" dirty="0" smtClean="0"/>
              <a:t>SEVERIN </a:t>
            </a:r>
            <a:r>
              <a:rPr lang="en-US" sz="675" dirty="0"/>
              <a:t>GRILL TABLE WITH STAND 2300W, HIGH QUALITY SURFACE 851 CM2, REMOVABLE WINDSHIELD, VARIABLE THERMOSTAT </a:t>
            </a:r>
          </a:p>
          <a:p>
            <a:r>
              <a:rPr lang="en-US" sz="675" b="1" dirty="0">
                <a:solidFill>
                  <a:schemeClr val="accent1">
                    <a:lumMod val="75000"/>
                  </a:schemeClr>
                </a:solidFill>
              </a:rPr>
              <a:t>RRP: € 44.99</a:t>
            </a:r>
            <a:endParaRPr lang="en-US" sz="675" dirty="0"/>
          </a:p>
        </p:txBody>
      </p:sp>
      <p:sp>
        <p:nvSpPr>
          <p:cNvPr id="82" name="Rectangle 81"/>
          <p:cNvSpPr/>
          <p:nvPr/>
        </p:nvSpPr>
        <p:spPr>
          <a:xfrm>
            <a:off x="2795502" y="892764"/>
            <a:ext cx="1624277" cy="923330"/>
          </a:xfrm>
          <a:prstGeom prst="rect">
            <a:avLst/>
          </a:prstGeom>
        </p:spPr>
        <p:txBody>
          <a:bodyPr wrap="square">
            <a:spAutoFit/>
          </a:bodyPr>
          <a:lstStyle/>
          <a:p>
            <a:r>
              <a:rPr lang="en-US" sz="675" b="1" dirty="0">
                <a:hlinkClick r:id="rId9"/>
              </a:rPr>
              <a:t>AT </a:t>
            </a:r>
            <a:r>
              <a:rPr lang="en-US" sz="675" b="1" dirty="0" smtClean="0">
                <a:hlinkClick r:id="rId9"/>
              </a:rPr>
              <a:t>2234</a:t>
            </a:r>
            <a:endParaRPr lang="en-US" sz="675" b="1" dirty="0" smtClean="0"/>
          </a:p>
          <a:p>
            <a:r>
              <a:rPr lang="en-US" sz="675" dirty="0"/>
              <a:t>SEVERIN TOASTER, 4 SLICES, 1400W, HEAT INSULATED HOUSING WTH BURN WARMER, ELECTRONIC BROWNING CNTRL TEMP.SENSOR, MID-CYCLE CANCEL BUTTON, AUTO SWITCH OFF ,CRUM TRAY, </a:t>
            </a:r>
            <a:r>
              <a:rPr lang="en-US" sz="675" dirty="0" smtClean="0"/>
              <a:t>WHITE/GREY</a:t>
            </a:r>
          </a:p>
          <a:p>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44.99</a:t>
            </a:r>
            <a:endParaRPr lang="en-US" sz="675" dirty="0"/>
          </a:p>
        </p:txBody>
      </p:sp>
      <p:pic>
        <p:nvPicPr>
          <p:cNvPr id="94" name="Picture 9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447723" y="544126"/>
            <a:ext cx="652272" cy="457200"/>
          </a:xfrm>
          <a:prstGeom prst="rect">
            <a:avLst/>
          </a:prstGeom>
        </p:spPr>
      </p:pic>
      <p:cxnSp>
        <p:nvCxnSpPr>
          <p:cNvPr id="95" name="Straight Connector 94"/>
          <p:cNvCxnSpPr/>
          <p:nvPr/>
        </p:nvCxnSpPr>
        <p:spPr>
          <a:xfrm>
            <a:off x="5913576" y="606645"/>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11165" y="551922"/>
            <a:ext cx="1230244" cy="338554"/>
          </a:xfrm>
          <a:prstGeom prst="rect">
            <a:avLst/>
          </a:prstGeom>
          <a:noFill/>
        </p:spPr>
        <p:txBody>
          <a:bodyPr wrap="square" rtlCol="0">
            <a:spAutoFit/>
          </a:bodyPr>
          <a:lstStyle/>
          <a:p>
            <a:r>
              <a:rPr lang="en-US" sz="1600" b="1" dirty="0" smtClean="0">
                <a:solidFill>
                  <a:schemeClr val="bg1"/>
                </a:solidFill>
                <a:effectLst>
                  <a:outerShdw blurRad="38100" dist="38100" dir="2700000" algn="tl">
                    <a:srgbClr val="000000">
                      <a:alpha val="43137"/>
                    </a:srgbClr>
                  </a:outerShdw>
                </a:effectLst>
              </a:rPr>
              <a:t>BREAKFAST</a:t>
            </a:r>
            <a:endParaRPr lang="en-US" sz="1600" b="1" dirty="0">
              <a:solidFill>
                <a:schemeClr val="bg1"/>
              </a:solidFill>
              <a:effectLst>
                <a:outerShdw blurRad="38100" dist="38100" dir="2700000" algn="tl">
                  <a:srgbClr val="000000">
                    <a:alpha val="43137"/>
                  </a:srgbClr>
                </a:outerShdw>
              </a:effectLst>
            </a:endParaRPr>
          </a:p>
        </p:txBody>
      </p:sp>
      <p:pic>
        <p:nvPicPr>
          <p:cNvPr id="100"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05497" y="668709"/>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525383" y="547370"/>
            <a:ext cx="465338" cy="74454"/>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832504" y="686528"/>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852390" y="565189"/>
            <a:ext cx="465338" cy="74454"/>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02224" y="660475"/>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292372" y="560431"/>
            <a:ext cx="465338" cy="74454"/>
          </a:xfrm>
          <a:prstGeom prst="rect">
            <a:avLst/>
          </a:prstGeom>
          <a:noFill/>
          <a:extLst>
            <a:ext uri="{909E8E84-426E-40DD-AFC4-6F175D3DCCD1}">
              <a14:hiddenFill xmlns:a14="http://schemas.microsoft.com/office/drawing/2010/main">
                <a:solidFill>
                  <a:srgbClr val="FFFFFF"/>
                </a:solidFill>
              </a14:hiddenFill>
            </a:ext>
          </a:extLst>
        </p:spPr>
      </p:pic>
      <p:cxnSp>
        <p:nvCxnSpPr>
          <p:cNvPr id="110" name="Straight Connector 109"/>
          <p:cNvCxnSpPr/>
          <p:nvPr/>
        </p:nvCxnSpPr>
        <p:spPr>
          <a:xfrm>
            <a:off x="1445672" y="1913957"/>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066881" y="1968419"/>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6850517" y="1913957"/>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4944573" y="1946787"/>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6" name="Rectangle 115"/>
          <p:cNvSpPr/>
          <p:nvPr/>
        </p:nvSpPr>
        <p:spPr>
          <a:xfrm>
            <a:off x="4298413" y="922667"/>
            <a:ext cx="1438691" cy="819455"/>
          </a:xfrm>
          <a:prstGeom prst="rect">
            <a:avLst/>
          </a:prstGeom>
        </p:spPr>
        <p:txBody>
          <a:bodyPr wrap="square">
            <a:spAutoFit/>
          </a:bodyPr>
          <a:lstStyle/>
          <a:p>
            <a:r>
              <a:rPr lang="en-US" sz="675" b="1" dirty="0">
                <a:hlinkClick r:id="rId13"/>
              </a:rPr>
              <a:t>AT </a:t>
            </a:r>
            <a:r>
              <a:rPr lang="en-US" sz="675" b="1" dirty="0" smtClean="0">
                <a:hlinkClick r:id="rId13"/>
              </a:rPr>
              <a:t>2217</a:t>
            </a:r>
            <a:endParaRPr lang="en-US" sz="675" b="1" dirty="0" smtClean="0"/>
          </a:p>
          <a:p>
            <a:r>
              <a:rPr lang="en-US" sz="675" dirty="0"/>
              <a:t>SEVERIN TOASTER, 2 SLICES, 800W, AUTOMATIC,INTEGRADED BUN WARMER, FROZEN BREAD BUTTON WITH PILOT LIGHT,REHEAT FUCTION , RED METTALIC / </a:t>
            </a:r>
            <a:r>
              <a:rPr lang="en-US" sz="675" dirty="0" smtClean="0"/>
              <a:t>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€44.99</a:t>
            </a:r>
            <a:endParaRPr lang="en-US" sz="675" dirty="0"/>
          </a:p>
        </p:txBody>
      </p:sp>
      <p:sp>
        <p:nvSpPr>
          <p:cNvPr id="121" name="Rectangle 120"/>
          <p:cNvSpPr/>
          <p:nvPr/>
        </p:nvSpPr>
        <p:spPr>
          <a:xfrm>
            <a:off x="7496949" y="928193"/>
            <a:ext cx="1502744" cy="923330"/>
          </a:xfrm>
          <a:prstGeom prst="rect">
            <a:avLst/>
          </a:prstGeom>
        </p:spPr>
        <p:txBody>
          <a:bodyPr wrap="square">
            <a:spAutoFit/>
          </a:bodyPr>
          <a:lstStyle/>
          <a:p>
            <a:r>
              <a:rPr lang="en-US" sz="675" b="1" dirty="0" smtClean="0">
                <a:hlinkClick r:id="rId14"/>
              </a:rPr>
              <a:t>960639000</a:t>
            </a:r>
            <a:endParaRPr lang="en-US" sz="675" b="1" dirty="0" smtClean="0"/>
          </a:p>
          <a:p>
            <a:r>
              <a:rPr lang="en-US" sz="675" dirty="0"/>
              <a:t>TAURUS TOASTER MY TOAST DUPLO, 1450W, 2 EXTRA LONG VARIABLE SLOTS, 32MM WIDE GROOVES, DEFROST MODE, REHEAT, CANCEL COOK, EXTRA LIFT FOR PICKUP, CRUMB TRAY, CABLE HOUSING, </a:t>
            </a:r>
            <a:r>
              <a:rPr lang="en-US" sz="675" dirty="0" smtClean="0"/>
              <a:t>WHITE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€59.99</a:t>
            </a:r>
            <a:endParaRPr lang="en-US" sz="675" dirty="0"/>
          </a:p>
        </p:txBody>
      </p:sp>
      <p:sp>
        <p:nvSpPr>
          <p:cNvPr id="122" name="Rectangle 121"/>
          <p:cNvSpPr/>
          <p:nvPr/>
        </p:nvSpPr>
        <p:spPr>
          <a:xfrm>
            <a:off x="216214" y="2352836"/>
            <a:ext cx="1168338" cy="819455"/>
          </a:xfrm>
          <a:prstGeom prst="rect">
            <a:avLst/>
          </a:prstGeom>
        </p:spPr>
        <p:txBody>
          <a:bodyPr wrap="square">
            <a:spAutoFit/>
          </a:bodyPr>
          <a:lstStyle/>
          <a:p>
            <a:r>
              <a:rPr lang="en-US" sz="675" b="1" dirty="0" smtClean="0">
                <a:hlinkClick r:id="rId15"/>
              </a:rPr>
              <a:t>960650000</a:t>
            </a:r>
            <a:endParaRPr lang="en-US" sz="675" b="1" dirty="0" smtClean="0"/>
          </a:p>
          <a:p>
            <a:r>
              <a:rPr lang="en-US" sz="675" dirty="0"/>
              <a:t>TAURUS TOASTER ASTREA, 600W, FLAT TOASTER, QUARTZ HEATING ELEMENTS, 12 TOASTING </a:t>
            </a:r>
            <a:r>
              <a:rPr lang="en-US" sz="675" dirty="0" smtClean="0"/>
              <a:t>LEVELS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€29.99</a:t>
            </a:r>
            <a:endParaRPr lang="en-US" sz="675" dirty="0"/>
          </a:p>
          <a:p>
            <a:endParaRPr lang="en-US" sz="675" dirty="0"/>
          </a:p>
        </p:txBody>
      </p:sp>
      <p:pic>
        <p:nvPicPr>
          <p:cNvPr id="145" name="Picture 14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479813" y="539414"/>
            <a:ext cx="466597" cy="122033"/>
          </a:xfrm>
          <a:prstGeom prst="rect">
            <a:avLst/>
          </a:prstGeom>
        </p:spPr>
      </p:pic>
      <p:pic>
        <p:nvPicPr>
          <p:cNvPr id="148" name="Picture 14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55880" y="1986264"/>
            <a:ext cx="466597" cy="122033"/>
          </a:xfrm>
          <a:prstGeom prst="rect">
            <a:avLst/>
          </a:prstGeom>
        </p:spPr>
      </p:pic>
      <p:cxnSp>
        <p:nvCxnSpPr>
          <p:cNvPr id="149" name="Straight Connector 148"/>
          <p:cNvCxnSpPr/>
          <p:nvPr/>
        </p:nvCxnSpPr>
        <p:spPr>
          <a:xfrm flipV="1">
            <a:off x="331008" y="3230467"/>
            <a:ext cx="8519917" cy="48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3051786" y="3322550"/>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7495450" y="3303500"/>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399707" y="3297578"/>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64"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643752" y="2039787"/>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165"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604309" y="1940091"/>
            <a:ext cx="465338" cy="74454"/>
          </a:xfrm>
          <a:prstGeom prst="rect">
            <a:avLst/>
          </a:prstGeom>
          <a:noFill/>
          <a:extLst>
            <a:ext uri="{909E8E84-426E-40DD-AFC4-6F175D3DCCD1}">
              <a14:hiddenFill xmlns:a14="http://schemas.microsoft.com/office/drawing/2010/main">
                <a:solidFill>
                  <a:srgbClr val="FFFFFF"/>
                </a:solidFill>
              </a14:hiddenFill>
            </a:ext>
          </a:extLst>
        </p:spPr>
      </p:pic>
      <p:sp>
        <p:nvSpPr>
          <p:cNvPr id="166" name="Rectangle 165"/>
          <p:cNvSpPr/>
          <p:nvPr/>
        </p:nvSpPr>
        <p:spPr>
          <a:xfrm>
            <a:off x="1384552" y="2392252"/>
            <a:ext cx="1653754" cy="819455"/>
          </a:xfrm>
          <a:prstGeom prst="rect">
            <a:avLst/>
          </a:prstGeom>
        </p:spPr>
        <p:txBody>
          <a:bodyPr wrap="square">
            <a:spAutoFit/>
          </a:bodyPr>
          <a:lstStyle/>
          <a:p>
            <a:r>
              <a:rPr lang="en-US" sz="675" b="1" dirty="0" smtClean="0">
                <a:hlinkClick r:id="rId17"/>
              </a:rPr>
              <a:t>WK 3418</a:t>
            </a:r>
            <a:endParaRPr lang="en-US" sz="675" b="1" dirty="0" smtClean="0"/>
          </a:p>
          <a:p>
            <a:r>
              <a:rPr lang="en-US" sz="675" dirty="0"/>
              <a:t>SEVERIN KETTLE JUG, DIGITAL ELECTRIC, 3000W, 1.7L, XXL OPENING, 360° CENTRAL CORDLESS SYSTEM, LEVEL INDICATOR BOTH SIDES, </a:t>
            </a:r>
            <a:r>
              <a:rPr lang="en-US" sz="675" dirty="0" smtClean="0"/>
              <a:t>STAINLESS-STEEL</a:t>
            </a:r>
          </a:p>
          <a:p>
            <a:r>
              <a:rPr lang="en-US" sz="675" dirty="0" smtClean="0"/>
              <a:t>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€69.99</a:t>
            </a:r>
            <a:endParaRPr lang="en-US" sz="675" dirty="0"/>
          </a:p>
          <a:p>
            <a:endParaRPr lang="en-US" sz="675" dirty="0"/>
          </a:p>
        </p:txBody>
      </p:sp>
      <p:cxnSp>
        <p:nvCxnSpPr>
          <p:cNvPr id="170" name="Straight Connector 169"/>
          <p:cNvCxnSpPr/>
          <p:nvPr/>
        </p:nvCxnSpPr>
        <p:spPr>
          <a:xfrm flipV="1">
            <a:off x="259162" y="4601458"/>
            <a:ext cx="8519917" cy="48808"/>
          </a:xfrm>
          <a:prstGeom prst="line">
            <a:avLst/>
          </a:prstGeom>
        </p:spPr>
        <p:style>
          <a:lnRef idx="1">
            <a:schemeClr val="accent1"/>
          </a:lnRef>
          <a:fillRef idx="0">
            <a:schemeClr val="accent1"/>
          </a:fillRef>
          <a:effectRef idx="0">
            <a:schemeClr val="accent1"/>
          </a:effectRef>
          <a:fontRef idx="minor">
            <a:schemeClr val="tx1"/>
          </a:fontRef>
        </p:style>
      </p:cxnSp>
      <p:pic>
        <p:nvPicPr>
          <p:cNvPr id="186" name="Grafik 367">
            <a:extLst>
              <a:ext uri="{FF2B5EF4-FFF2-40B4-BE49-F238E27FC236}">
                <a16:creationId xmlns:lc="http://schemas.openxmlformats.org/drawingml/2006/lockedCanvas" xmlns:a16="http://schemas.microsoft.com/office/drawing/2014/main" xmlns="" xmlns:xdr="http://schemas.openxmlformats.org/drawingml/2006/spreadsheetDrawing" id="{00000000-0008-0000-0000-000070010000}"/>
              </a:ext>
            </a:extLst>
          </p:cNvPr>
          <p:cNvPicPr>
            <a:picLocks noChangeAspect="1"/>
          </p:cNvPicPr>
          <p:nvPr/>
        </p:nvPicPr>
        <p:blipFill rotWithShape="1">
          <a:blip r:embed="rId18" cstate="screen">
            <a:extLst>
              <a:ext uri="{28A0092B-C50C-407E-A947-70E740481C1C}">
                <a14:useLocalDpi xmlns:a14="http://schemas.microsoft.com/office/drawing/2010/main"/>
              </a:ext>
            </a:extLst>
          </a:blip>
          <a:srcRect/>
          <a:stretch/>
        </p:blipFill>
        <p:spPr>
          <a:xfrm>
            <a:off x="2439491" y="1922965"/>
            <a:ext cx="485775" cy="564666"/>
          </a:xfrm>
          <a:prstGeom prst="rect">
            <a:avLst/>
          </a:prstGeom>
        </p:spPr>
      </p:pic>
      <p:pic>
        <p:nvPicPr>
          <p:cNvPr id="241"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74535" y="2082274"/>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235092" y="1982578"/>
            <a:ext cx="465338" cy="7445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168482" y="2061130"/>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129039" y="1961434"/>
            <a:ext cx="465338" cy="74454"/>
          </a:xfrm>
          <a:prstGeom prst="rect">
            <a:avLst/>
          </a:prstGeom>
          <a:noFill/>
          <a:extLst>
            <a:ext uri="{909E8E84-426E-40DD-AFC4-6F175D3DCCD1}">
              <a14:hiddenFill xmlns:a14="http://schemas.microsoft.com/office/drawing/2010/main">
                <a:solidFill>
                  <a:srgbClr val="FFFFFF"/>
                </a:solidFill>
              </a14:hiddenFill>
            </a:ext>
          </a:extLst>
        </p:spPr>
      </p:pic>
      <p:pic>
        <p:nvPicPr>
          <p:cNvPr id="245"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71027" y="2046483"/>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31584" y="1946787"/>
            <a:ext cx="465338" cy="74454"/>
          </a:xfrm>
          <a:prstGeom prst="rect">
            <a:avLst/>
          </a:prstGeom>
          <a:noFill/>
          <a:extLst>
            <a:ext uri="{909E8E84-426E-40DD-AFC4-6F175D3DCCD1}">
              <a14:hiddenFill xmlns:a14="http://schemas.microsoft.com/office/drawing/2010/main">
                <a:solidFill>
                  <a:srgbClr val="FFFFFF"/>
                </a:solidFill>
              </a14:hiddenFill>
            </a:ext>
          </a:extLst>
        </p:spPr>
      </p:pic>
      <p:sp>
        <p:nvSpPr>
          <p:cNvPr id="260" name="Rectangle 259"/>
          <p:cNvSpPr/>
          <p:nvPr/>
        </p:nvSpPr>
        <p:spPr>
          <a:xfrm>
            <a:off x="3135621" y="2557610"/>
            <a:ext cx="1954006" cy="611706"/>
          </a:xfrm>
          <a:prstGeom prst="rect">
            <a:avLst/>
          </a:prstGeom>
        </p:spPr>
        <p:txBody>
          <a:bodyPr wrap="square">
            <a:spAutoFit/>
          </a:bodyPr>
          <a:lstStyle/>
          <a:p>
            <a:r>
              <a:rPr lang="en-US" sz="675" b="1" dirty="0">
                <a:hlinkClick r:id="rId19"/>
              </a:rPr>
              <a:t>ES 3571 </a:t>
            </a:r>
            <a:endParaRPr lang="en-US" sz="675" b="1" dirty="0"/>
          </a:p>
          <a:p>
            <a:r>
              <a:rPr lang="en-US" sz="675" dirty="0"/>
              <a:t>SEVERIN SLOW JUICER,150W,1L JUICE CONTAINER,1.3L PULP CONTAINER,2 FILTER INSERTS AND ADDITIONAL FROZEN FRUITS ATTACHMENT </a:t>
            </a:r>
            <a:r>
              <a:rPr lang="en-US" sz="675" b="1" dirty="0">
                <a:solidFill>
                  <a:schemeClr val="accent1">
                    <a:lumMod val="75000"/>
                  </a:schemeClr>
                </a:solidFill>
              </a:rPr>
              <a:t>RRP</a:t>
            </a:r>
            <a:r>
              <a:rPr lang="en-US" sz="675" b="1" dirty="0" smtClean="0">
                <a:solidFill>
                  <a:schemeClr val="accent1">
                    <a:lumMod val="75000"/>
                  </a:schemeClr>
                </a:solidFill>
              </a:rPr>
              <a:t>:</a:t>
            </a:r>
            <a:r>
              <a:rPr lang="en-US" sz="675" dirty="0" smtClean="0"/>
              <a:t> </a:t>
            </a:r>
            <a:r>
              <a:rPr lang="en-US" sz="675" b="1" dirty="0" smtClean="0">
                <a:solidFill>
                  <a:schemeClr val="accent1">
                    <a:lumMod val="75000"/>
                  </a:schemeClr>
                </a:solidFill>
              </a:rPr>
              <a:t>€149.99</a:t>
            </a:r>
            <a:endParaRPr lang="en-US" sz="675" dirty="0"/>
          </a:p>
        </p:txBody>
      </p:sp>
      <p:sp>
        <p:nvSpPr>
          <p:cNvPr id="261" name="Rectangle 260"/>
          <p:cNvSpPr/>
          <p:nvPr/>
        </p:nvSpPr>
        <p:spPr>
          <a:xfrm>
            <a:off x="6885320" y="2437536"/>
            <a:ext cx="2002306" cy="923330"/>
          </a:xfrm>
          <a:prstGeom prst="rect">
            <a:avLst/>
          </a:prstGeom>
        </p:spPr>
        <p:txBody>
          <a:bodyPr wrap="square">
            <a:spAutoFit/>
          </a:bodyPr>
          <a:lstStyle/>
          <a:p>
            <a:r>
              <a:rPr lang="en-US" sz="675" b="1" dirty="0">
                <a:hlinkClick r:id="rId20"/>
              </a:rPr>
              <a:t>ES 3566 </a:t>
            </a:r>
            <a:endParaRPr lang="en-US" sz="675" b="1" dirty="0"/>
          </a:p>
          <a:p>
            <a:r>
              <a:rPr lang="en-US" sz="675" dirty="0"/>
              <a:t>SEVERIN JUICE EXTRACTOR 400W, 2 SPEEDS, MAX 14.150RPM, REMOVABLE 500ML PULP CONTAINER, EASYTOCLEAN, SAFETY LOCK, JUICE CONTAINER WTH FOAM SEPARATOR 450ML, S/S MICRO CONTAINER &amp; CUTTER, FOOD CHUTE</a:t>
            </a:r>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€59.99</a:t>
            </a:r>
            <a:endParaRPr lang="en-US" sz="675" dirty="0"/>
          </a:p>
          <a:p>
            <a:endParaRPr lang="en-US" sz="675" b="1" dirty="0"/>
          </a:p>
        </p:txBody>
      </p:sp>
      <p:sp>
        <p:nvSpPr>
          <p:cNvPr id="262" name="Rectangle 261"/>
          <p:cNvSpPr/>
          <p:nvPr/>
        </p:nvSpPr>
        <p:spPr>
          <a:xfrm>
            <a:off x="5053615" y="2431536"/>
            <a:ext cx="1851834" cy="819455"/>
          </a:xfrm>
          <a:prstGeom prst="rect">
            <a:avLst/>
          </a:prstGeom>
        </p:spPr>
        <p:txBody>
          <a:bodyPr wrap="square">
            <a:spAutoFit/>
          </a:bodyPr>
          <a:lstStyle/>
          <a:p>
            <a:r>
              <a:rPr lang="en-US" sz="675" b="1" dirty="0">
                <a:hlinkClick r:id="rId21"/>
              </a:rPr>
              <a:t>ES 3570</a:t>
            </a:r>
            <a:endParaRPr lang="en-US" sz="675" b="1" dirty="0"/>
          </a:p>
          <a:p>
            <a:r>
              <a:rPr lang="en-US" sz="675" dirty="0"/>
              <a:t>SEVERIN JUICE EXTRACTOR 800W, 19000RPM, REMOVABLE 1100ML PULP CONTAINER, EASYTOCLEAN, SAFETY LOCK, JUICE CONTAINER WTH FOAM, SEPARATOR, APPROX.1000L, WIDE FEED OPENING, S/S MICRO CONTAINER &amp; CUTTER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€99.99</a:t>
            </a:r>
            <a:endParaRPr lang="en-US" sz="675" dirty="0"/>
          </a:p>
        </p:txBody>
      </p:sp>
      <p:pic>
        <p:nvPicPr>
          <p:cNvPr id="264" name="Picture 263"/>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5925512" y="1875800"/>
            <a:ext cx="641776" cy="732462"/>
          </a:xfrm>
          <a:prstGeom prst="rect">
            <a:avLst/>
          </a:prstGeom>
        </p:spPr>
      </p:pic>
      <p:pic>
        <p:nvPicPr>
          <p:cNvPr id="265" name="Picture 264"/>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7978565" y="1855079"/>
            <a:ext cx="664503" cy="697399"/>
          </a:xfrm>
          <a:prstGeom prst="rect">
            <a:avLst/>
          </a:prstGeom>
        </p:spPr>
      </p:pic>
      <p:cxnSp>
        <p:nvCxnSpPr>
          <p:cNvPr id="268" name="Straight Connector 267"/>
          <p:cNvCxnSpPr/>
          <p:nvPr/>
        </p:nvCxnSpPr>
        <p:spPr>
          <a:xfrm>
            <a:off x="1812307" y="4653521"/>
            <a:ext cx="14696" cy="1390228"/>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4944573" y="524202"/>
            <a:ext cx="585216" cy="524256"/>
          </a:xfrm>
          <a:prstGeom prst="rect">
            <a:avLst/>
          </a:prstGeom>
        </p:spPr>
      </p:pic>
      <p:pic>
        <p:nvPicPr>
          <p:cNvPr id="150" name="Picture 149"/>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979364" y="501986"/>
            <a:ext cx="914400" cy="536448"/>
          </a:xfrm>
          <a:prstGeom prst="rect">
            <a:avLst/>
          </a:prstGeom>
        </p:spPr>
      </p:pic>
      <p:cxnSp>
        <p:nvCxnSpPr>
          <p:cNvPr id="125" name="Straight Connector 124"/>
          <p:cNvCxnSpPr/>
          <p:nvPr/>
        </p:nvCxnSpPr>
        <p:spPr>
          <a:xfrm>
            <a:off x="2756785" y="526971"/>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26" name="Grafik 302">
            <a:extLst>
              <a:ext uri="{FF2B5EF4-FFF2-40B4-BE49-F238E27FC236}">
                <a16:creationId xmlns:lc="http://schemas.openxmlformats.org/drawingml/2006/lockedCanvas" xmlns:a16="http://schemas.microsoft.com/office/drawing/2014/main" xmlns="" xmlns:xdr="http://schemas.openxmlformats.org/drawingml/2006/spreadsheetDrawing" id="{00000000-0008-0000-0000-00002D040000}"/>
              </a:ext>
            </a:extLst>
          </p:cNvPr>
          <p:cNvPicPr>
            <a:picLocks noChangeAspect="1"/>
          </p:cNvPicPr>
          <p:nvPr/>
        </p:nvPicPr>
        <p:blipFill>
          <a:blip r:embed="rId26" cstate="screen">
            <a:extLst>
              <a:ext uri="{28A0092B-C50C-407E-A947-70E740481C1C}">
                <a14:useLocalDpi xmlns:a14="http://schemas.microsoft.com/office/drawing/2010/main"/>
              </a:ext>
            </a:extLst>
          </a:blip>
          <a:srcRect/>
          <a:stretch>
            <a:fillRect/>
          </a:stretch>
        </p:blipFill>
        <p:spPr bwMode="auto">
          <a:xfrm>
            <a:off x="6435640" y="488808"/>
            <a:ext cx="706292" cy="686112"/>
          </a:xfrm>
          <a:prstGeom prst="rect">
            <a:avLst/>
          </a:prstGeom>
          <a:noFill/>
          <a:ln w="9525">
            <a:noFill/>
            <a:miter lim="800000"/>
            <a:headEnd/>
            <a:tailEnd/>
          </a:ln>
        </p:spPr>
      </p:pic>
      <p:sp>
        <p:nvSpPr>
          <p:cNvPr id="127" name="Rectangle 126"/>
          <p:cNvSpPr/>
          <p:nvPr/>
        </p:nvSpPr>
        <p:spPr>
          <a:xfrm>
            <a:off x="5922561" y="1042341"/>
            <a:ext cx="1435542" cy="715581"/>
          </a:xfrm>
          <a:prstGeom prst="rect">
            <a:avLst/>
          </a:prstGeom>
        </p:spPr>
        <p:txBody>
          <a:bodyPr wrap="square">
            <a:spAutoFit/>
          </a:bodyPr>
          <a:lstStyle/>
          <a:p>
            <a:r>
              <a:rPr lang="en-US" sz="675" b="1" dirty="0">
                <a:hlinkClick r:id="rId27"/>
              </a:rPr>
              <a:t>AT </a:t>
            </a:r>
            <a:r>
              <a:rPr lang="en-US" sz="675" b="1" dirty="0" smtClean="0">
                <a:hlinkClick r:id="rId27"/>
              </a:rPr>
              <a:t>2287</a:t>
            </a:r>
            <a:endParaRPr lang="en-US" sz="675" b="1" dirty="0" smtClean="0"/>
          </a:p>
          <a:p>
            <a:r>
              <a:rPr lang="en-US" sz="675" dirty="0"/>
              <a:t>SEVERIN TOASTER, 2 SLICES, 700W, AUTOMATIC, STAINLESS STEEL, INTEGRATED BREAD ROLL TOASTING, ADJUSTABLE DEGREE, </a:t>
            </a:r>
            <a:r>
              <a:rPr lang="en-US" sz="675" dirty="0" smtClean="0"/>
              <a:t>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€29.99</a:t>
            </a:r>
            <a:endParaRPr lang="en-US" sz="675" dirty="0"/>
          </a:p>
        </p:txBody>
      </p:sp>
      <p:pic>
        <p:nvPicPr>
          <p:cNvPr id="128"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31370" y="647646"/>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23398" y="554008"/>
            <a:ext cx="465338" cy="74454"/>
          </a:xfrm>
          <a:prstGeom prst="rect">
            <a:avLst/>
          </a:prstGeom>
          <a:noFill/>
          <a:extLst>
            <a:ext uri="{909E8E84-426E-40DD-AFC4-6F175D3DCCD1}">
              <a14:hiddenFill xmlns:a14="http://schemas.microsoft.com/office/drawing/2010/main">
                <a:solidFill>
                  <a:srgbClr val="FFFFFF"/>
                </a:solidFill>
              </a14:hiddenFill>
            </a:ext>
          </a:extLst>
        </p:spPr>
      </p:pic>
      <p:sp>
        <p:nvSpPr>
          <p:cNvPr id="169" name="Rounded Rectangle 168"/>
          <p:cNvSpPr/>
          <p:nvPr/>
        </p:nvSpPr>
        <p:spPr>
          <a:xfrm>
            <a:off x="309532" y="3360866"/>
            <a:ext cx="1121622" cy="1181467"/>
          </a:xfrm>
          <a:prstGeom prst="roundRect">
            <a:avLst/>
          </a:prstGeom>
          <a:blipFill>
            <a:blip r:embed="rId2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TextBox 171"/>
          <p:cNvSpPr txBox="1"/>
          <p:nvPr/>
        </p:nvSpPr>
        <p:spPr>
          <a:xfrm>
            <a:off x="245173" y="3325181"/>
            <a:ext cx="1167401" cy="338554"/>
          </a:xfrm>
          <a:prstGeom prst="rect">
            <a:avLst/>
          </a:prstGeom>
          <a:noFill/>
        </p:spPr>
        <p:txBody>
          <a:bodyPr wrap="square" rtlCol="0">
            <a:spAutoFit/>
          </a:bodyPr>
          <a:lstStyle/>
          <a:p>
            <a:pPr algn="ctr"/>
            <a:r>
              <a:rPr lang="en-US" sz="1600" b="1" dirty="0" smtClean="0">
                <a:solidFill>
                  <a:schemeClr val="bg1"/>
                </a:solidFill>
                <a:effectLst>
                  <a:outerShdw blurRad="38100" dist="38100" dir="2700000" algn="tl">
                    <a:srgbClr val="000000">
                      <a:alpha val="43137"/>
                    </a:srgbClr>
                  </a:outerShdw>
                </a:effectLst>
              </a:rPr>
              <a:t>COFFEE</a:t>
            </a:r>
            <a:endParaRPr lang="en-US" sz="1600" b="1" dirty="0">
              <a:solidFill>
                <a:schemeClr val="bg1"/>
              </a:solidFill>
              <a:effectLst>
                <a:outerShdw blurRad="38100" dist="38100" dir="2700000" algn="tl">
                  <a:srgbClr val="000000">
                    <a:alpha val="43137"/>
                  </a:srgbClr>
                </a:outerShdw>
              </a:effectLst>
            </a:endParaRPr>
          </a:p>
        </p:txBody>
      </p:sp>
      <p:pic>
        <p:nvPicPr>
          <p:cNvPr id="187" name="Picture 186" descr="Severin KM 3874 Ηλεκτρικός Μύλος Καφέ 100W με Χωρητικότητα 150gr Μαύρος"/>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6819797" y="3322311"/>
            <a:ext cx="401936" cy="605690"/>
          </a:xfrm>
          <a:prstGeom prst="rect">
            <a:avLst/>
          </a:prstGeom>
          <a:noFill/>
          <a:extLst>
            <a:ext uri="{909E8E84-426E-40DD-AFC4-6F175D3DCCD1}">
              <a14:hiddenFill xmlns:a14="http://schemas.microsoft.com/office/drawing/2010/main">
                <a:solidFill>
                  <a:srgbClr val="FFFFFF"/>
                </a:solidFill>
              </a14:hiddenFill>
            </a:ext>
          </a:extLst>
        </p:spPr>
      </p:pic>
      <p:pic>
        <p:nvPicPr>
          <p:cNvPr id="189"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617865" y="3397274"/>
            <a:ext cx="219282" cy="219282"/>
          </a:xfrm>
          <a:prstGeom prst="rect">
            <a:avLst/>
          </a:prstGeom>
          <a:noFill/>
          <a:extLst>
            <a:ext uri="{909E8E84-426E-40DD-AFC4-6F175D3DCCD1}">
              <a14:hiddenFill xmlns:a14="http://schemas.microsoft.com/office/drawing/2010/main">
                <a:solidFill>
                  <a:srgbClr val="FFFFFF"/>
                </a:solidFill>
              </a14:hiddenFill>
            </a:ext>
          </a:extLst>
        </p:spPr>
      </p:pic>
      <p:pic>
        <p:nvPicPr>
          <p:cNvPr id="191"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578422" y="3297578"/>
            <a:ext cx="465338" cy="74454"/>
          </a:xfrm>
          <a:prstGeom prst="rect">
            <a:avLst/>
          </a:prstGeom>
          <a:noFill/>
          <a:extLst>
            <a:ext uri="{909E8E84-426E-40DD-AFC4-6F175D3DCCD1}">
              <a14:hiddenFill xmlns:a14="http://schemas.microsoft.com/office/drawing/2010/main">
                <a:solidFill>
                  <a:srgbClr val="FFFFFF"/>
                </a:solidFill>
              </a14:hiddenFill>
            </a:ext>
          </a:extLst>
        </p:spPr>
      </p:pic>
      <p:pic>
        <p:nvPicPr>
          <p:cNvPr id="193"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02813" y="3393208"/>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94"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63370" y="3293512"/>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95" name="Picture 19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640905" y="3287610"/>
            <a:ext cx="466597" cy="122033"/>
          </a:xfrm>
          <a:prstGeom prst="rect">
            <a:avLst/>
          </a:prstGeom>
        </p:spPr>
      </p:pic>
      <p:pic>
        <p:nvPicPr>
          <p:cNvPr id="196"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990069" y="3400664"/>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97"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950626" y="3300968"/>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204" name="Rectangle 203"/>
          <p:cNvSpPr/>
          <p:nvPr/>
        </p:nvSpPr>
        <p:spPr>
          <a:xfrm>
            <a:off x="1438378" y="3850720"/>
            <a:ext cx="1684946" cy="923330"/>
          </a:xfrm>
          <a:prstGeom prst="rect">
            <a:avLst/>
          </a:prstGeom>
        </p:spPr>
        <p:txBody>
          <a:bodyPr wrap="square">
            <a:spAutoFit/>
          </a:bodyPr>
          <a:lstStyle/>
          <a:p>
            <a:r>
              <a:rPr lang="en-US" sz="675" b="1" dirty="0" smtClean="0">
                <a:hlinkClick r:id="rId30"/>
              </a:rPr>
              <a:t>SM 3584</a:t>
            </a:r>
            <a:endParaRPr lang="en-US" sz="675" b="1" dirty="0" smtClean="0"/>
          </a:p>
          <a:p>
            <a:r>
              <a:rPr lang="en-US" sz="675" dirty="0"/>
              <a:t>SEVERIN MILK FROTHER WITH PLUG, 100ML COLD OR HOT FROTHING/ 200ML HEATING, 2 PROGRAMS, 450W, NON-STICK, EASY CLEANING, 360° CONNECTOR, HIGH-GRADE, BRUSHED STAINLESS STEEL </a:t>
            </a:r>
            <a:r>
              <a:rPr lang="en-US" sz="675" dirty="0" smtClean="0"/>
              <a:t>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€59.99</a:t>
            </a:r>
            <a:endParaRPr lang="en-US" sz="675" dirty="0"/>
          </a:p>
          <a:p>
            <a:endParaRPr lang="en-US" sz="675" dirty="0"/>
          </a:p>
        </p:txBody>
      </p:sp>
      <p:sp>
        <p:nvSpPr>
          <p:cNvPr id="205" name="Rectangle 204"/>
          <p:cNvSpPr/>
          <p:nvPr/>
        </p:nvSpPr>
        <p:spPr>
          <a:xfrm>
            <a:off x="3058052" y="3882349"/>
            <a:ext cx="1271535" cy="819455"/>
          </a:xfrm>
          <a:prstGeom prst="rect">
            <a:avLst/>
          </a:prstGeom>
        </p:spPr>
        <p:txBody>
          <a:bodyPr wrap="square">
            <a:spAutoFit/>
          </a:bodyPr>
          <a:lstStyle/>
          <a:p>
            <a:r>
              <a:rPr lang="en-US" sz="675" b="1" dirty="0" smtClean="0">
                <a:hlinkClick r:id="rId31"/>
              </a:rPr>
              <a:t>SM 3590</a:t>
            </a:r>
            <a:endParaRPr lang="en-US" sz="675" b="1" dirty="0" smtClean="0"/>
          </a:p>
          <a:p>
            <a:r>
              <a:rPr lang="en-US" sz="675" dirty="0"/>
              <a:t>SEVERIN MILK FROTHER, STAINLESS STEEL WHISK, MAX. 11.500 R.P.M., INCL. 2 BATTERIES WITH </a:t>
            </a:r>
            <a:r>
              <a:rPr lang="en-US" sz="675" dirty="0" smtClean="0"/>
              <a:t>1,5V </a:t>
            </a:r>
            <a:r>
              <a:rPr lang="en-US" sz="675" dirty="0"/>
              <a:t>EACH </a:t>
            </a:r>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9.99</a:t>
            </a:r>
            <a:endParaRPr lang="en-US" sz="675" dirty="0"/>
          </a:p>
          <a:p>
            <a:endParaRPr lang="en-US" sz="675" dirty="0"/>
          </a:p>
        </p:txBody>
      </p:sp>
      <p:sp>
        <p:nvSpPr>
          <p:cNvPr id="207" name="Rectangle 206"/>
          <p:cNvSpPr/>
          <p:nvPr/>
        </p:nvSpPr>
        <p:spPr>
          <a:xfrm>
            <a:off x="5899731" y="3846287"/>
            <a:ext cx="1574278" cy="1027204"/>
          </a:xfrm>
          <a:prstGeom prst="rect">
            <a:avLst/>
          </a:prstGeom>
        </p:spPr>
        <p:txBody>
          <a:bodyPr wrap="square">
            <a:spAutoFit/>
          </a:bodyPr>
          <a:lstStyle/>
          <a:p>
            <a:r>
              <a:rPr lang="en-US" sz="675" b="1" dirty="0" smtClean="0">
                <a:hlinkClick r:id="rId32"/>
              </a:rPr>
              <a:t>KM 3874</a:t>
            </a:r>
            <a:endParaRPr lang="en-US" sz="675" b="1" dirty="0" smtClean="0"/>
          </a:p>
          <a:p>
            <a:r>
              <a:rPr lang="en-US" sz="675" dirty="0"/>
              <a:t>SEVERIN COFFEE GRINDER, 100W, 150GR, ADJUSTABLE GRINDING FILTER LEVEL, SELECT NO.CUPS, START BUTTON, S/S DISK GRINDER, CLEANING BRUSH, BLACK/STAINLESS STEEL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€54.99</a:t>
            </a:r>
            <a:endParaRPr lang="en-US" sz="675" dirty="0"/>
          </a:p>
          <a:p>
            <a:endParaRPr lang="en-US" sz="675" dirty="0"/>
          </a:p>
          <a:p>
            <a:endParaRPr lang="en-US" sz="675" dirty="0"/>
          </a:p>
        </p:txBody>
      </p:sp>
      <p:sp>
        <p:nvSpPr>
          <p:cNvPr id="208" name="Rectangle 207"/>
          <p:cNvSpPr/>
          <p:nvPr/>
        </p:nvSpPr>
        <p:spPr>
          <a:xfrm>
            <a:off x="7586930" y="3870508"/>
            <a:ext cx="1226919" cy="923330"/>
          </a:xfrm>
          <a:prstGeom prst="rect">
            <a:avLst/>
          </a:prstGeom>
        </p:spPr>
        <p:txBody>
          <a:bodyPr wrap="square">
            <a:spAutoFit/>
          </a:bodyPr>
          <a:lstStyle/>
          <a:p>
            <a:r>
              <a:rPr lang="en-US" sz="675" b="1" dirty="0" smtClean="0">
                <a:hlinkClick r:id="rId33"/>
              </a:rPr>
              <a:t>908503000</a:t>
            </a:r>
            <a:endParaRPr lang="en-US" sz="675" b="1" dirty="0" smtClean="0"/>
          </a:p>
          <a:p>
            <a:r>
              <a:rPr lang="en-US" sz="675" dirty="0"/>
              <a:t>TAURUS COFFEE GRINDER, AROMATIC, 150W, 50G, PULSE BUTTON, CABLE HOUSING, STAINLESS STEEL </a:t>
            </a:r>
            <a:r>
              <a:rPr lang="en-US" sz="675" b="1" dirty="0" smtClean="0">
                <a:solidFill>
                  <a:schemeClr val="accent1">
                    <a:lumMod val="75000"/>
                  </a:schemeClr>
                </a:solidFill>
              </a:rPr>
              <a:t>RRP:</a:t>
            </a:r>
            <a:r>
              <a:rPr lang="en-US" sz="675" b="1" dirty="0">
                <a:solidFill>
                  <a:schemeClr val="accent1">
                    <a:lumMod val="75000"/>
                  </a:schemeClr>
                </a:solidFill>
              </a:rPr>
              <a:t>€34.99</a:t>
            </a:r>
            <a:endParaRPr lang="en-US" sz="675" dirty="0"/>
          </a:p>
          <a:p>
            <a:endParaRPr lang="en-US" sz="675" dirty="0"/>
          </a:p>
          <a:p>
            <a:endParaRPr lang="en-US" sz="675" dirty="0"/>
          </a:p>
        </p:txBody>
      </p:sp>
      <p:pic>
        <p:nvPicPr>
          <p:cNvPr id="211" name="Grafik 495">
            <a:extLst>
              <a:ext uri="{FF2B5EF4-FFF2-40B4-BE49-F238E27FC236}">
                <a16:creationId xmlns:lc="http://schemas.openxmlformats.org/drawingml/2006/lockedCanvas" xmlns:a16="http://schemas.microsoft.com/office/drawing/2014/main" xmlns="" xmlns:xdr="http://schemas.openxmlformats.org/drawingml/2006/spreadsheetDrawing" id="{98526A59-D2F1-4C72-AD6A-B296AF159582}"/>
              </a:ext>
            </a:extLst>
          </p:cNvPr>
          <p:cNvPicPr>
            <a:picLocks noChangeAspect="1"/>
          </p:cNvPicPr>
          <p:nvPr/>
        </p:nvPicPr>
        <p:blipFill rotWithShape="1">
          <a:blip r:embed="rId34" cstate="screen">
            <a:extLst>
              <a:ext uri="{28A0092B-C50C-407E-A947-70E740481C1C}">
                <a14:useLocalDpi xmlns:a14="http://schemas.microsoft.com/office/drawing/2010/main"/>
              </a:ext>
            </a:extLst>
          </a:blip>
          <a:srcRect/>
          <a:stretch/>
        </p:blipFill>
        <p:spPr bwMode="auto">
          <a:xfrm>
            <a:off x="2435623" y="3355661"/>
            <a:ext cx="455094" cy="571232"/>
          </a:xfrm>
          <a:prstGeom prst="rect">
            <a:avLst/>
          </a:prstGeom>
          <a:ln>
            <a:noFill/>
          </a:ln>
          <a:extLst>
            <a:ext uri="{53640926-AAD7-44D8-BBD7-CCE9431645EC}">
              <a14:shadowObscured xmlns:a14="http://schemas.microsoft.com/office/drawing/2010/main"/>
            </a:ext>
          </a:extLst>
        </p:spPr>
      </p:pic>
      <p:pic>
        <p:nvPicPr>
          <p:cNvPr id="212" name="Grafik 141" descr="SM3590_Perspektive">
            <a:extLst>
              <a:ext uri="{FF2B5EF4-FFF2-40B4-BE49-F238E27FC236}">
                <a16:creationId xmlns:lc="http://schemas.openxmlformats.org/drawingml/2006/lockedCanvas" xmlns:a16="http://schemas.microsoft.com/office/drawing/2014/main" xmlns="" xmlns:xdr="http://schemas.openxmlformats.org/drawingml/2006/spreadsheetDrawing" id="{00000000-0008-0000-0000-000079040000}"/>
              </a:ext>
            </a:extLst>
          </p:cNvPr>
          <p:cNvPicPr>
            <a:picLocks noChangeAspect="1" noChangeArrowheads="1"/>
          </p:cNvPicPr>
          <p:nvPr/>
        </p:nvPicPr>
        <p:blipFill>
          <a:blip r:embed="rId35" cstate="screen">
            <a:extLst>
              <a:ext uri="{28A0092B-C50C-407E-A947-70E740481C1C}">
                <a14:useLocalDpi xmlns:a14="http://schemas.microsoft.com/office/drawing/2010/main"/>
              </a:ext>
            </a:extLst>
          </a:blip>
          <a:srcRect/>
          <a:stretch>
            <a:fillRect/>
          </a:stretch>
        </p:blipFill>
        <p:spPr bwMode="auto">
          <a:xfrm>
            <a:off x="3863161" y="3346898"/>
            <a:ext cx="417339" cy="628650"/>
          </a:xfrm>
          <a:prstGeom prst="rect">
            <a:avLst/>
          </a:prstGeom>
          <a:noFill/>
          <a:ln w="9525">
            <a:noFill/>
            <a:miter lim="800000"/>
            <a:headEnd/>
            <a:tailEnd/>
          </a:ln>
        </p:spPr>
      </p:pic>
      <p:pic>
        <p:nvPicPr>
          <p:cNvPr id="213" name="Picture 212" descr="https://taurus-home.com/cdn/shop/files/1500_908503000---Aromatic-1.jpg?v=1695844509&amp;width=1946"/>
          <p:cNvPicPr>
            <a:picLocks noChangeAspect="1" noChangeArrowheads="1"/>
          </p:cNvPicPr>
          <p:nvPr/>
        </p:nvPicPr>
        <p:blipFill rotWithShape="1">
          <a:blip r:embed="rId36" cstate="print">
            <a:extLst>
              <a:ext uri="{28A0092B-C50C-407E-A947-70E740481C1C}">
                <a14:useLocalDpi xmlns:a14="http://schemas.microsoft.com/office/drawing/2010/main" val="0"/>
              </a:ext>
            </a:extLst>
          </a:blip>
          <a:srcRect l="25000" t="7734" r="26229" b="7200"/>
          <a:stretch/>
        </p:blipFill>
        <p:spPr bwMode="auto">
          <a:xfrm>
            <a:off x="8317325" y="3374527"/>
            <a:ext cx="330167" cy="559376"/>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943583" y="3407189"/>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15"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475515" y="3307493"/>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216" name="Rectangle 215"/>
          <p:cNvSpPr/>
          <p:nvPr/>
        </p:nvSpPr>
        <p:spPr>
          <a:xfrm>
            <a:off x="4412929" y="3744492"/>
            <a:ext cx="1404223" cy="1027204"/>
          </a:xfrm>
          <a:prstGeom prst="rect">
            <a:avLst/>
          </a:prstGeom>
        </p:spPr>
        <p:txBody>
          <a:bodyPr wrap="square">
            <a:spAutoFit/>
          </a:bodyPr>
          <a:lstStyle/>
          <a:p>
            <a:r>
              <a:rPr lang="en-US" sz="675" b="1" dirty="0" smtClean="0">
                <a:hlinkClick r:id="rId37"/>
              </a:rPr>
              <a:t>KA 4478</a:t>
            </a:r>
            <a:endParaRPr lang="en-US" sz="675" b="1" dirty="0" smtClean="0"/>
          </a:p>
          <a:p>
            <a:r>
              <a:rPr lang="en-US" sz="675" dirty="0"/>
              <a:t>SEVERIN COFFEE MAKER, APPROX. 800 W, UP TO10 CUPS, PIVOTED FILTER HOLDER 1 X 4, TRANSPARENT WATERCONTAINER WITH WATERLEVEL INDICATOR, HOTPLATE, AUTO SHUT </a:t>
            </a:r>
            <a:r>
              <a:rPr lang="en-US" sz="675" dirty="0" smtClean="0"/>
              <a:t>OFF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€29.99</a:t>
            </a:r>
            <a:endParaRPr lang="en-US" sz="675" dirty="0"/>
          </a:p>
          <a:p>
            <a:endParaRPr lang="en-US" sz="675" dirty="0"/>
          </a:p>
        </p:txBody>
      </p:sp>
      <p:pic>
        <p:nvPicPr>
          <p:cNvPr id="217" name="Grafik 22">
            <a:extLst>
              <a:ext uri="{FF2B5EF4-FFF2-40B4-BE49-F238E27FC236}">
                <a16:creationId xmlns:lc="http://schemas.openxmlformats.org/drawingml/2006/lockedCanvas" xmlns:a16="http://schemas.microsoft.com/office/drawing/2014/main" xmlns="" xmlns:xdr="http://schemas.openxmlformats.org/drawingml/2006/spreadsheetDrawing" id="{00000000-0008-0000-0000-000017000000}"/>
              </a:ext>
            </a:extLst>
          </p:cNvPr>
          <p:cNvPicPr>
            <a:picLocks noChangeAspect="1"/>
          </p:cNvPicPr>
          <p:nvPr/>
        </p:nvPicPr>
        <p:blipFill rotWithShape="1">
          <a:blip r:embed="rId38" cstate="screen">
            <a:extLst>
              <a:ext uri="{28A0092B-C50C-407E-A947-70E740481C1C}">
                <a14:useLocalDpi xmlns:a14="http://schemas.microsoft.com/office/drawing/2010/main"/>
              </a:ext>
            </a:extLst>
          </a:blip>
          <a:srcRect/>
          <a:stretch/>
        </p:blipFill>
        <p:spPr>
          <a:xfrm>
            <a:off x="5237793" y="3284310"/>
            <a:ext cx="506746" cy="597348"/>
          </a:xfrm>
          <a:prstGeom prst="rect">
            <a:avLst/>
          </a:prstGeom>
        </p:spPr>
      </p:pic>
      <p:cxnSp>
        <p:nvCxnSpPr>
          <p:cNvPr id="219" name="Straight Connector 218"/>
          <p:cNvCxnSpPr/>
          <p:nvPr/>
        </p:nvCxnSpPr>
        <p:spPr>
          <a:xfrm>
            <a:off x="5882489" y="3287610"/>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28" name="Picture 227"/>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339120" y="4780046"/>
            <a:ext cx="1421369" cy="1323118"/>
          </a:xfrm>
          <a:prstGeom prst="rect">
            <a:avLst/>
          </a:prstGeom>
        </p:spPr>
      </p:pic>
      <p:sp>
        <p:nvSpPr>
          <p:cNvPr id="229" name="TextBox 228"/>
          <p:cNvSpPr txBox="1"/>
          <p:nvPr/>
        </p:nvSpPr>
        <p:spPr>
          <a:xfrm>
            <a:off x="303631" y="4755428"/>
            <a:ext cx="1167401" cy="338554"/>
          </a:xfrm>
          <a:prstGeom prst="rect">
            <a:avLst/>
          </a:prstGeom>
          <a:noFill/>
        </p:spPr>
        <p:txBody>
          <a:bodyPr wrap="square" rtlCol="0">
            <a:spAutoFit/>
          </a:bodyPr>
          <a:lstStyle/>
          <a:p>
            <a:pPr algn="ctr"/>
            <a:r>
              <a:rPr lang="en-US" sz="1600" b="1" dirty="0" smtClean="0">
                <a:solidFill>
                  <a:schemeClr val="bg1"/>
                </a:solidFill>
                <a:effectLst>
                  <a:outerShdw blurRad="38100" dist="38100" dir="2700000" algn="tl">
                    <a:srgbClr val="000000">
                      <a:alpha val="43137"/>
                    </a:srgbClr>
                  </a:outerShdw>
                </a:effectLst>
              </a:rPr>
              <a:t>COOKING</a:t>
            </a:r>
            <a:endParaRPr lang="en-US" sz="1600" b="1" dirty="0">
              <a:solidFill>
                <a:schemeClr val="bg1"/>
              </a:solidFill>
              <a:effectLst>
                <a:outerShdw blurRad="38100" dist="38100" dir="2700000" algn="tl">
                  <a:srgbClr val="000000">
                    <a:alpha val="43137"/>
                  </a:srgbClr>
                </a:outerShdw>
              </a:effectLst>
            </a:endParaRPr>
          </a:p>
        </p:txBody>
      </p:sp>
      <p:sp>
        <p:nvSpPr>
          <p:cNvPr id="230" name="Rectangle 229"/>
          <p:cNvSpPr/>
          <p:nvPr/>
        </p:nvSpPr>
        <p:spPr>
          <a:xfrm>
            <a:off x="1905306" y="5267743"/>
            <a:ext cx="1553749" cy="1027204"/>
          </a:xfrm>
          <a:prstGeom prst="rect">
            <a:avLst/>
          </a:prstGeom>
        </p:spPr>
        <p:txBody>
          <a:bodyPr wrap="square">
            <a:spAutoFit/>
          </a:bodyPr>
          <a:lstStyle/>
          <a:p>
            <a:r>
              <a:rPr lang="en-US" sz="675" b="1" dirty="0">
                <a:hlinkClick r:id="rId40"/>
              </a:rPr>
              <a:t>FR 2446</a:t>
            </a:r>
            <a:endParaRPr lang="en-US" sz="675" b="1" dirty="0"/>
          </a:p>
          <a:p>
            <a:r>
              <a:rPr lang="en-US" sz="675" dirty="0"/>
              <a:t>SEVERIN MULTI HOT AIR FRYER, 2000 W, 11 L, HOT AIR TECHNOLOGY, INTUITIVE LED DISPLAY WITH TOUCH CONTROL, 8 AUTOMATIC PROGRAMMES, ADJUSTABLE TEMPERATURE CONTROL FROM 35 TO 200° C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€189.99</a:t>
            </a:r>
            <a:endParaRPr lang="en-US" sz="675" dirty="0"/>
          </a:p>
          <a:p>
            <a:endParaRPr lang="en-US" sz="675" dirty="0"/>
          </a:p>
        </p:txBody>
      </p:sp>
      <p:pic>
        <p:nvPicPr>
          <p:cNvPr id="232"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58218" y="4876735"/>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18775" y="4777039"/>
            <a:ext cx="465339" cy="74454"/>
          </a:xfrm>
          <a:prstGeom prst="rect">
            <a:avLst/>
          </a:prstGeom>
          <a:noFill/>
          <a:extLst>
            <a:ext uri="{909E8E84-426E-40DD-AFC4-6F175D3DCCD1}">
              <a14:hiddenFill xmlns:a14="http://schemas.microsoft.com/office/drawing/2010/main">
                <a:solidFill>
                  <a:srgbClr val="FFFFFF"/>
                </a:solidFill>
              </a14:hiddenFill>
            </a:ext>
          </a:extLst>
        </p:spPr>
      </p:pic>
      <p:cxnSp>
        <p:nvCxnSpPr>
          <p:cNvPr id="248" name="Straight Connector 247"/>
          <p:cNvCxnSpPr/>
          <p:nvPr/>
        </p:nvCxnSpPr>
        <p:spPr>
          <a:xfrm>
            <a:off x="3498108" y="4760927"/>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49" name="Rectangle 248"/>
          <p:cNvSpPr/>
          <p:nvPr/>
        </p:nvSpPr>
        <p:spPr>
          <a:xfrm>
            <a:off x="3616857" y="5252483"/>
            <a:ext cx="1355813" cy="923330"/>
          </a:xfrm>
          <a:prstGeom prst="rect">
            <a:avLst/>
          </a:prstGeom>
        </p:spPr>
        <p:txBody>
          <a:bodyPr wrap="square">
            <a:spAutoFit/>
          </a:bodyPr>
          <a:lstStyle/>
          <a:p>
            <a:r>
              <a:rPr lang="en-US" sz="675" b="1" dirty="0">
                <a:hlinkClick r:id="rId41"/>
              </a:rPr>
              <a:t>FR 2452</a:t>
            </a:r>
            <a:endParaRPr lang="en-US" sz="675" b="1" dirty="0"/>
          </a:p>
          <a:p>
            <a:r>
              <a:rPr lang="en-US" sz="675" dirty="0"/>
              <a:t>SEVERIN HOT AIR FRYER,1500W, 4.3L, 800GR,CERAMIC COATING BASKET,MANUAL CONTROL,ADJUST TEMP. 80°C-200°C,30 MIN TIMER </a:t>
            </a:r>
            <a:endParaRPr lang="en-US" sz="675" dirty="0" smtClean="0"/>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€89.99</a:t>
            </a:r>
            <a:endParaRPr lang="en-US" sz="675" dirty="0"/>
          </a:p>
          <a:p>
            <a:endParaRPr lang="en-US" sz="675" dirty="0"/>
          </a:p>
        </p:txBody>
      </p:sp>
      <p:pic>
        <p:nvPicPr>
          <p:cNvPr id="250" name="Picture 249"/>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4309484" y="4767777"/>
            <a:ext cx="487680" cy="597408"/>
          </a:xfrm>
          <a:prstGeom prst="rect">
            <a:avLst/>
          </a:prstGeom>
        </p:spPr>
      </p:pic>
      <p:pic>
        <p:nvPicPr>
          <p:cNvPr id="251"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720914" y="4893504"/>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681471" y="4793808"/>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133"/>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6261360" y="4701655"/>
            <a:ext cx="635079" cy="633984"/>
          </a:xfrm>
          <a:prstGeom prst="rect">
            <a:avLst/>
          </a:prstGeom>
        </p:spPr>
      </p:pic>
      <p:sp>
        <p:nvSpPr>
          <p:cNvPr id="137" name="Rectangle 136"/>
          <p:cNvSpPr/>
          <p:nvPr/>
        </p:nvSpPr>
        <p:spPr>
          <a:xfrm>
            <a:off x="7174372" y="5180778"/>
            <a:ext cx="1638370" cy="1027204"/>
          </a:xfrm>
          <a:prstGeom prst="rect">
            <a:avLst/>
          </a:prstGeom>
        </p:spPr>
        <p:txBody>
          <a:bodyPr wrap="square">
            <a:spAutoFit/>
          </a:bodyPr>
          <a:lstStyle/>
          <a:p>
            <a:r>
              <a:rPr lang="en-US" sz="675" b="1" dirty="0">
                <a:hlinkClick r:id="rId44"/>
              </a:rPr>
              <a:t>FR 2445</a:t>
            </a:r>
            <a:endParaRPr lang="en-US" sz="675" b="1" dirty="0"/>
          </a:p>
          <a:p>
            <a:r>
              <a:rPr lang="en-US" sz="675" dirty="0"/>
              <a:t>SEVERIN COMPACT HOT AIR FRYER XXL, 5L, 8 PROGRAMMS, CERAMIC COATING BASKET, HIGH SCRATCH RESISTANCE, LED TOUCH DISPLAY, ADJUST TEMP. 80°C-200°C, COOKING TIME, 60 MIN TIMER WITH DEEP, EASY CLEAN, 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€139.99</a:t>
            </a:r>
            <a:endParaRPr lang="en-US" sz="675" dirty="0"/>
          </a:p>
          <a:p>
            <a:endParaRPr lang="en-US" sz="675" dirty="0"/>
          </a:p>
        </p:txBody>
      </p:sp>
      <p:sp>
        <p:nvSpPr>
          <p:cNvPr id="140" name="Rectangle 139"/>
          <p:cNvSpPr/>
          <p:nvPr/>
        </p:nvSpPr>
        <p:spPr>
          <a:xfrm>
            <a:off x="5257413" y="5166061"/>
            <a:ext cx="1891757" cy="1131079"/>
          </a:xfrm>
          <a:prstGeom prst="rect">
            <a:avLst/>
          </a:prstGeom>
        </p:spPr>
        <p:txBody>
          <a:bodyPr wrap="square">
            <a:spAutoFit/>
          </a:bodyPr>
          <a:lstStyle/>
          <a:p>
            <a:pPr algn="just"/>
            <a:r>
              <a:rPr lang="en-US" sz="675" b="1" dirty="0">
                <a:hlinkClick r:id="rId45"/>
              </a:rPr>
              <a:t>FR 2455</a:t>
            </a:r>
            <a:endParaRPr lang="en-US" sz="675" b="1" dirty="0"/>
          </a:p>
          <a:p>
            <a:r>
              <a:rPr lang="en-US" sz="675" dirty="0"/>
              <a:t>SEVERIN COMPACT HOT AIR FRYER, 1.8L, 500-600GR,SLIM DESIGN, CERAMIC COATING BASKET, HIGH SCRATCH RESISTANCE, LED DISPLAY, TOUCH CONTROL, ADJUST TEMP. 80°C-200°C, COOKING TIME, AUTO SWITCH, 60 MIN TIMER WITH DEEP, EASY CLEAN, 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€79.99</a:t>
            </a:r>
            <a:endParaRPr lang="en-US" sz="675" dirty="0"/>
          </a:p>
          <a:p>
            <a:endParaRPr lang="en-US" sz="675" b="1" dirty="0">
              <a:solidFill>
                <a:schemeClr val="accent1">
                  <a:lumMod val="75000"/>
                </a:schemeClr>
              </a:solidFill>
            </a:endParaRPr>
          </a:p>
          <a:p>
            <a:endParaRPr lang="en-US" sz="675" dirty="0"/>
          </a:p>
        </p:txBody>
      </p:sp>
      <p:pic>
        <p:nvPicPr>
          <p:cNvPr id="141" name="Picture 140"/>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a:off x="8173764" y="4724555"/>
            <a:ext cx="432816" cy="573024"/>
          </a:xfrm>
          <a:prstGeom prst="rect">
            <a:avLst/>
          </a:prstGeom>
        </p:spPr>
      </p:pic>
      <p:pic>
        <p:nvPicPr>
          <p:cNvPr id="142"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647819" y="4876166"/>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742644" y="4785799"/>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47" name="Picture 2" descr="Αποχυμωτής - Πολτοποιητής Severin Slow Juicer ES 356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464041" y="4876166"/>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12" descr="Severin Logo Download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443648" y="4766945"/>
            <a:ext cx="465339" cy="74454"/>
          </a:xfrm>
          <a:prstGeom prst="rect">
            <a:avLst/>
          </a:prstGeom>
          <a:noFill/>
          <a:extLst>
            <a:ext uri="{909E8E84-426E-40DD-AFC4-6F175D3DCCD1}">
              <a14:hiddenFill xmlns:a14="http://schemas.microsoft.com/office/drawing/2010/main">
                <a:solidFill>
                  <a:srgbClr val="FFFFFF"/>
                </a:solidFill>
              </a14:hiddenFill>
            </a:ext>
          </a:extLst>
        </p:spPr>
      </p:pic>
      <p:cxnSp>
        <p:nvCxnSpPr>
          <p:cNvPr id="163" name="Straight Connector 162"/>
          <p:cNvCxnSpPr/>
          <p:nvPr/>
        </p:nvCxnSpPr>
        <p:spPr>
          <a:xfrm>
            <a:off x="5164591" y="4766945"/>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190309" y="4774050"/>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3" name="Rectangle 172">
            <a:extLst>
              <a:ext uri="{FF2B5EF4-FFF2-40B4-BE49-F238E27FC236}">
                <a16:creationId xmlns:a16="http://schemas.microsoft.com/office/drawing/2014/main" xmlns="" xmlns:lc="http://schemas.openxmlformats.org/drawingml/2006/lockedCanvas" id="{F4F6F95B-1A9B-26E5-08AB-250514CDC4AE}"/>
              </a:ext>
            </a:extLst>
          </p:cNvPr>
          <p:cNvSpPr/>
          <p:nvPr/>
        </p:nvSpPr>
        <p:spPr>
          <a:xfrm>
            <a:off x="7439332" y="6464419"/>
            <a:ext cx="1209981"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 dirty="0">
                <a:latin typeface="HP Simplified Light" panose="020B0404020204020204" pitchFamily="34" charset="0"/>
                <a:cs typeface="Calibri" pitchFamily="34" charset="0"/>
              </a:rPr>
              <a:t>Call now on: </a:t>
            </a:r>
            <a:r>
              <a:rPr lang="en-US" sz="600" dirty="0" smtClean="0">
                <a:latin typeface="HP Simplified Light" panose="020B0404020204020204" pitchFamily="34" charset="0"/>
                <a:cs typeface="Calibri" pitchFamily="34" charset="0"/>
              </a:rPr>
              <a:t> </a:t>
            </a:r>
            <a:endParaRPr lang="en-US" sz="600" dirty="0">
              <a:latin typeface="HP Simplified Light" panose="020B0404020204020204" pitchFamily="34" charset="0"/>
              <a:cs typeface="Calibri" pitchFamily="34" charset="0"/>
            </a:endParaRPr>
          </a:p>
          <a:p>
            <a:pPr algn="ctr"/>
            <a:r>
              <a:rPr lang="en-US" sz="600" dirty="0">
                <a:latin typeface="HP Simplified Light" panose="020B0404020204020204" pitchFamily="34" charset="0"/>
                <a:cs typeface="Calibri" pitchFamily="34" charset="0"/>
              </a:rPr>
              <a:t>Mail on: </a:t>
            </a:r>
          </a:p>
          <a:p>
            <a:pPr algn="ctr"/>
            <a:endParaRPr lang="en-US" sz="600" dirty="0">
              <a:latin typeface="HP Simplified Light" panose="020B0404020204020204" pitchFamily="34" charset="0"/>
              <a:cs typeface="Calibri" pitchFamily="34" charset="0"/>
            </a:endParaRPr>
          </a:p>
        </p:txBody>
      </p:sp>
      <p:sp>
        <p:nvSpPr>
          <p:cNvPr id="174" name="Rectangle 173">
            <a:extLst>
              <a:ext uri="{FF2B5EF4-FFF2-40B4-BE49-F238E27FC236}">
                <a16:creationId xmlns:a16="http://schemas.microsoft.com/office/drawing/2014/main" xmlns="" xmlns:lc="http://schemas.openxmlformats.org/drawingml/2006/lockedCanvas" id="{EE5B3504-DEA9-0104-6F3E-D6ED48FB606E}"/>
              </a:ext>
            </a:extLst>
          </p:cNvPr>
          <p:cNvSpPr/>
          <p:nvPr/>
        </p:nvSpPr>
        <p:spPr>
          <a:xfrm>
            <a:off x="59898" y="6387259"/>
            <a:ext cx="7349489" cy="4154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700" dirty="0">
                <a:latin typeface="HP Simplified Light" panose="020B0404020204020204" pitchFamily="34" charset="0"/>
                <a:cs typeface="Calibri" pitchFamily="34" charset="0"/>
              </a:rPr>
              <a:t>Prices, promotions, specifications, availability and terms of offers may change without notice. Despite our best efforts, </a:t>
            </a:r>
          </a:p>
          <a:p>
            <a:r>
              <a:rPr lang="en-GB" sz="700" dirty="0">
                <a:latin typeface="HP Simplified Light" panose="020B04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700" dirty="0">
                <a:latin typeface="HP Simplified Light" panose="020B0404020204020204" pitchFamily="34" charset="0"/>
                <a:cs typeface="Calibri" pitchFamily="34" charset="0"/>
              </a:rPr>
              <a:t>Products' warranty is the warranty given by the manufacturer.</a:t>
            </a:r>
            <a:r>
              <a:rPr lang="en-GB" sz="700" dirty="0">
                <a:latin typeface="HP Simplified Light" panose="020B0404020204020204" pitchFamily="34" charset="0"/>
                <a:cs typeface="Calibri" pitchFamily="34" charset="0"/>
              </a:rPr>
              <a:t>  VAT  </a:t>
            </a:r>
            <a:r>
              <a:rPr lang="en-GB" sz="700" dirty="0" smtClean="0">
                <a:latin typeface="HP Simplified Light" panose="020B0404020204020204" pitchFamily="34" charset="0"/>
                <a:cs typeface="Calibri" pitchFamily="34" charset="0"/>
              </a:rPr>
              <a:t>included</a:t>
            </a:r>
            <a:endParaRPr lang="en-GB" sz="700" dirty="0">
              <a:latin typeface="HP Simplified Light" panose="020B0404020204020204" pitchFamily="34" charset="0"/>
              <a:cs typeface="Calibri" pitchFamily="34" charset="0"/>
            </a:endParaRPr>
          </a:p>
        </p:txBody>
      </p:sp>
    </p:spTree>
    <p:extLst>
      <p:ext uri="{BB962C8B-B14F-4D97-AF65-F5344CB8AC3E}">
        <p14:creationId xmlns:p14="http://schemas.microsoft.com/office/powerpoint/2010/main" val="799501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Rectangle 278"/>
          <p:cNvSpPr/>
          <p:nvPr/>
        </p:nvSpPr>
        <p:spPr>
          <a:xfrm>
            <a:off x="309220" y="1074064"/>
            <a:ext cx="1890447" cy="1027204"/>
          </a:xfrm>
          <a:prstGeom prst="rect">
            <a:avLst/>
          </a:prstGeom>
        </p:spPr>
        <p:txBody>
          <a:bodyPr wrap="square">
            <a:spAutoFit/>
          </a:bodyPr>
          <a:lstStyle/>
          <a:p>
            <a:r>
              <a:rPr lang="en-US" sz="675" b="1" dirty="0">
                <a:hlinkClick r:id="rId3"/>
              </a:rPr>
              <a:t>KG </a:t>
            </a:r>
            <a:r>
              <a:rPr lang="en-US" sz="675" dirty="0">
                <a:hlinkClick r:id="rId3"/>
              </a:rPr>
              <a:t>2397</a:t>
            </a:r>
            <a:endParaRPr lang="en-US" sz="675" dirty="0"/>
          </a:p>
          <a:p>
            <a:r>
              <a:rPr lang="en-US" sz="675" dirty="0"/>
              <a:t>SEVERIN GRILL TABLE 2200W, HIGH QUALITY NON STICK XXL COATED PLATE, SURFACE 1919 CM², REMOVABLE CORD WTH VARIABLE THERMOSTAT,S/S STEEL FRONT PANEL, FAT COLLECTION TRAY, SUITABLE FOR TEPAN YAKI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€64.99</a:t>
            </a:r>
            <a:endParaRPr lang="en-US" sz="675" dirty="0"/>
          </a:p>
          <a:p>
            <a:endParaRPr lang="en-US" sz="675" dirty="0"/>
          </a:p>
          <a:p>
            <a:r>
              <a:rPr lang="en-US" sz="675" dirty="0"/>
              <a:t> </a:t>
            </a:r>
          </a:p>
        </p:txBody>
      </p:sp>
      <p:pic>
        <p:nvPicPr>
          <p:cNvPr id="267" name="Picture 26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7113" y="3523702"/>
            <a:ext cx="670560" cy="658368"/>
          </a:xfrm>
          <a:prstGeom prst="rect">
            <a:avLst/>
          </a:prstGeom>
        </p:spPr>
      </p:pic>
      <p:pic>
        <p:nvPicPr>
          <p:cNvPr id="228" name="Picture 2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8276" y="1936038"/>
            <a:ext cx="522964" cy="647480"/>
          </a:xfrm>
          <a:prstGeom prst="rect">
            <a:avLst/>
          </a:prstGeom>
        </p:spPr>
      </p:pic>
      <p:sp>
        <p:nvSpPr>
          <p:cNvPr id="5" name="Rounded Rectangle 4"/>
          <p:cNvSpPr/>
          <p:nvPr/>
        </p:nvSpPr>
        <p:spPr>
          <a:xfrm>
            <a:off x="118458" y="67917"/>
            <a:ext cx="8927869" cy="6399065"/>
          </a:xfrm>
          <a:prstGeom prst="roundRect">
            <a:avLst>
              <a:gd name="adj" fmla="val 3025"/>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14" name="Straight Connector 113"/>
          <p:cNvCxnSpPr/>
          <p:nvPr/>
        </p:nvCxnSpPr>
        <p:spPr>
          <a:xfrm>
            <a:off x="7377741" y="560311"/>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5819937" y="566483"/>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4060691" y="567348"/>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V="1">
            <a:off x="317860" y="1818183"/>
            <a:ext cx="8519917" cy="48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7387266" y="1928215"/>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5819937" y="1931773"/>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4372432" y="1961444"/>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986716" y="1957092"/>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V="1">
            <a:off x="384535" y="3446958"/>
            <a:ext cx="8519917" cy="48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1478800" y="1951919"/>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7387266" y="3491943"/>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5810412" y="3505026"/>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4398796" y="3512714"/>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2977191" y="3520820"/>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V="1">
            <a:off x="317860" y="4991027"/>
            <a:ext cx="8519917" cy="48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1469275" y="3525172"/>
            <a:ext cx="0" cy="1462511"/>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7165552" y="5135244"/>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3346362" y="5135244"/>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1469275" y="5128459"/>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94"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62312" y="2022261"/>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95"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2745" y="1923892"/>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98"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42624" y="2070332"/>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99"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22231" y="1961111"/>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200"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391" y="3686151"/>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01"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9998" y="3576930"/>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223" name="Rectangle 222"/>
          <p:cNvSpPr/>
          <p:nvPr/>
        </p:nvSpPr>
        <p:spPr>
          <a:xfrm>
            <a:off x="7418228" y="2475963"/>
            <a:ext cx="1318767" cy="1131079"/>
          </a:xfrm>
          <a:prstGeom prst="rect">
            <a:avLst/>
          </a:prstGeom>
        </p:spPr>
        <p:txBody>
          <a:bodyPr wrap="square">
            <a:spAutoFit/>
          </a:bodyPr>
          <a:lstStyle/>
          <a:p>
            <a:r>
              <a:rPr lang="en-US" sz="675" b="1" dirty="0">
                <a:hlinkClick r:id="rId8"/>
              </a:rPr>
              <a:t>SM 3707</a:t>
            </a:r>
            <a:endParaRPr lang="en-US" sz="675" b="1" dirty="0"/>
          </a:p>
          <a:p>
            <a:r>
              <a:rPr lang="en-US" sz="675" dirty="0"/>
              <a:t>SEVERIN BLENDER, 1.5L, DRINKS/ CRUSH ICE, SMOOTHIE, 600W, REMOVABLE GLASS BLENDER &amp; KNIFE, POURING SPOUT, MEASURING CUP, S/S KNIFE, BLACK</a:t>
            </a:r>
          </a:p>
          <a:p>
            <a:r>
              <a:rPr lang="en-US" sz="675" b="1" dirty="0" smtClean="0">
                <a:solidFill>
                  <a:schemeClr val="accent1">
                    <a:lumMod val="75000"/>
                  </a:schemeClr>
                </a:solidFill>
              </a:rPr>
              <a:t>RRP:€ 44.99</a:t>
            </a:r>
            <a:endParaRPr lang="en-US" sz="675" dirty="0"/>
          </a:p>
          <a:p>
            <a:endParaRPr lang="en-US" sz="675" dirty="0"/>
          </a:p>
          <a:p>
            <a:endParaRPr lang="en-US" sz="675" b="1" dirty="0"/>
          </a:p>
        </p:txBody>
      </p:sp>
      <p:pic>
        <p:nvPicPr>
          <p:cNvPr id="224" name="Picture 22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297617" y="1972684"/>
            <a:ext cx="337251" cy="610870"/>
          </a:xfrm>
          <a:prstGeom prst="rect">
            <a:avLst/>
          </a:prstGeom>
        </p:spPr>
      </p:pic>
      <p:sp>
        <p:nvSpPr>
          <p:cNvPr id="225" name="Rectangle 224"/>
          <p:cNvSpPr/>
          <p:nvPr/>
        </p:nvSpPr>
        <p:spPr>
          <a:xfrm>
            <a:off x="129515" y="4145717"/>
            <a:ext cx="1344989" cy="923330"/>
          </a:xfrm>
          <a:prstGeom prst="rect">
            <a:avLst/>
          </a:prstGeom>
        </p:spPr>
        <p:txBody>
          <a:bodyPr wrap="square">
            <a:spAutoFit/>
          </a:bodyPr>
          <a:lstStyle/>
          <a:p>
            <a:r>
              <a:rPr lang="en-US" sz="675" b="1" dirty="0">
                <a:hlinkClick r:id="rId10"/>
              </a:rPr>
              <a:t>SM 3734</a:t>
            </a:r>
            <a:endParaRPr lang="en-US" sz="675" b="1" dirty="0"/>
          </a:p>
          <a:p>
            <a:r>
              <a:rPr lang="en-US" sz="675" dirty="0"/>
              <a:t>SEVERIN MIXER-MULTI &amp; SMOOTHIE MIX&amp;GO , 500 W,1000 ML REMOVABLE GLASS BOWL,REMOVABLE LID, 600 ML SMOOTHIE MAKER </a:t>
            </a:r>
            <a:endParaRPr lang="en-US" sz="675" dirty="0" smtClean="0"/>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€59.99</a:t>
            </a:r>
            <a:endParaRPr lang="en-US" sz="675" dirty="0"/>
          </a:p>
          <a:p>
            <a:endParaRPr lang="en-US" sz="675" b="1" dirty="0"/>
          </a:p>
        </p:txBody>
      </p:sp>
      <p:pic>
        <p:nvPicPr>
          <p:cNvPr id="226" name="Picture 22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69325" y="3607321"/>
            <a:ext cx="293176" cy="652316"/>
          </a:xfrm>
          <a:prstGeom prst="rect">
            <a:avLst/>
          </a:prstGeom>
        </p:spPr>
      </p:pic>
      <p:sp>
        <p:nvSpPr>
          <p:cNvPr id="227" name="Rectangle 226"/>
          <p:cNvSpPr/>
          <p:nvPr/>
        </p:nvSpPr>
        <p:spPr>
          <a:xfrm>
            <a:off x="5888088" y="2419149"/>
            <a:ext cx="1530177" cy="1234953"/>
          </a:xfrm>
          <a:prstGeom prst="rect">
            <a:avLst/>
          </a:prstGeom>
        </p:spPr>
        <p:txBody>
          <a:bodyPr wrap="square">
            <a:spAutoFit/>
          </a:bodyPr>
          <a:lstStyle/>
          <a:p>
            <a:r>
              <a:rPr lang="en-US" sz="675" b="1" dirty="0">
                <a:hlinkClick r:id="rId12"/>
              </a:rPr>
              <a:t>SM 3737 </a:t>
            </a:r>
            <a:endParaRPr lang="en-US" sz="675" b="1" dirty="0"/>
          </a:p>
          <a:p>
            <a:r>
              <a:rPr lang="en-US" sz="675" dirty="0"/>
              <a:t>SEVERIN MIXER-MULTI &amp; SMOOTHIE MIX&amp;GO 500W/1L, REMOVABLE GLASS BOWL, REMOVABLE LID, MEASURING CUP,2SPEEDS,PULSE FUNCTION,INCLUDES SMOOTHIE MAKER, MIXER&amp;PRACTICAL DRINK HOLDER,S/S BLADES,POWERFUL MOTOR </a:t>
            </a:r>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69.99</a:t>
            </a:r>
            <a:endParaRPr lang="en-US" sz="675" dirty="0"/>
          </a:p>
          <a:p>
            <a:endParaRPr lang="en-US" sz="675" b="1" dirty="0">
              <a:solidFill>
                <a:schemeClr val="accent1">
                  <a:lumMod val="75000"/>
                </a:schemeClr>
              </a:solidFill>
            </a:endParaRPr>
          </a:p>
          <a:p>
            <a:endParaRPr lang="en-US" sz="675" dirty="0"/>
          </a:p>
        </p:txBody>
      </p:sp>
      <p:cxnSp>
        <p:nvCxnSpPr>
          <p:cNvPr id="123" name="Straight Connector 122"/>
          <p:cNvCxnSpPr/>
          <p:nvPr/>
        </p:nvCxnSpPr>
        <p:spPr>
          <a:xfrm>
            <a:off x="2074658" y="591081"/>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50"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67539" y="626408"/>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52"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28096" y="487800"/>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156" name="Rectangle 155"/>
          <p:cNvSpPr/>
          <p:nvPr/>
        </p:nvSpPr>
        <p:spPr>
          <a:xfrm>
            <a:off x="7383057" y="1086431"/>
            <a:ext cx="1632356" cy="923330"/>
          </a:xfrm>
          <a:prstGeom prst="rect">
            <a:avLst/>
          </a:prstGeom>
        </p:spPr>
        <p:txBody>
          <a:bodyPr wrap="square">
            <a:spAutoFit/>
          </a:bodyPr>
          <a:lstStyle/>
          <a:p>
            <a:r>
              <a:rPr lang="en-GB" sz="675" b="1" dirty="0" smtClean="0">
                <a:hlinkClick r:id="rId13"/>
              </a:rPr>
              <a:t>HM 3820</a:t>
            </a:r>
            <a:endParaRPr lang="en-US" sz="675" b="1" dirty="0"/>
          </a:p>
          <a:p>
            <a:r>
              <a:rPr lang="en-US" sz="675" dirty="0"/>
              <a:t>SEVERIN HAND MIXER, 300W, 5 SPEEDS, EXTRA TURBO SPEED, 2 BEATERS, 2DOUGH HOOKS INCL.BLENDER ATTACHMENTS, WHITE / GREY </a:t>
            </a:r>
            <a:endParaRPr lang="en-US" sz="675" dirty="0" smtClean="0"/>
          </a:p>
          <a:p>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24.99</a:t>
            </a:r>
            <a:endParaRPr lang="en-US" sz="675" dirty="0"/>
          </a:p>
          <a:p>
            <a:endParaRPr lang="en-US" sz="675" b="1" dirty="0">
              <a:solidFill>
                <a:schemeClr val="accent1">
                  <a:lumMod val="75000"/>
                </a:schemeClr>
              </a:solidFill>
            </a:endParaRPr>
          </a:p>
          <a:p>
            <a:endParaRPr lang="en-US" sz="675" dirty="0"/>
          </a:p>
        </p:txBody>
      </p:sp>
      <p:pic>
        <p:nvPicPr>
          <p:cNvPr id="158" name="Picture 15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109858" y="560033"/>
            <a:ext cx="607923" cy="697730"/>
          </a:xfrm>
          <a:prstGeom prst="rect">
            <a:avLst/>
          </a:prstGeom>
        </p:spPr>
      </p:pic>
      <p:sp>
        <p:nvSpPr>
          <p:cNvPr id="177" name="Rectangle 176"/>
          <p:cNvSpPr/>
          <p:nvPr/>
        </p:nvSpPr>
        <p:spPr>
          <a:xfrm>
            <a:off x="209598" y="2566346"/>
            <a:ext cx="1451118" cy="923330"/>
          </a:xfrm>
          <a:prstGeom prst="rect">
            <a:avLst/>
          </a:prstGeom>
        </p:spPr>
        <p:txBody>
          <a:bodyPr wrap="square">
            <a:spAutoFit/>
          </a:bodyPr>
          <a:lstStyle/>
          <a:p>
            <a:r>
              <a:rPr lang="en-US" sz="675" b="1" dirty="0" smtClean="0">
                <a:hlinkClick r:id="rId15"/>
              </a:rPr>
              <a:t>913529000</a:t>
            </a:r>
            <a:endParaRPr lang="en-US" sz="675" b="1" dirty="0"/>
          </a:p>
          <a:p>
            <a:r>
              <a:rPr lang="en-US" sz="675" dirty="0"/>
              <a:t>TAURUS FOOD MIXER STATION INOX, 500W, 5 SPEEDS, TURBO FUNCTION, DETACHABLE ACCESSORIES, BPA FREE, ERGONOMIC, </a:t>
            </a:r>
            <a:r>
              <a:rPr lang="en-US" sz="675" dirty="0" smtClean="0"/>
              <a:t>BLACK-WHITE </a:t>
            </a:r>
            <a:r>
              <a:rPr lang="en-US" sz="675" b="1" dirty="0" smtClean="0">
                <a:solidFill>
                  <a:schemeClr val="accent1">
                    <a:lumMod val="75000"/>
                  </a:schemeClr>
                </a:solidFill>
              </a:rPr>
              <a:t>RRP:€36.99</a:t>
            </a:r>
            <a:endParaRPr lang="en-US" sz="675" dirty="0"/>
          </a:p>
          <a:p>
            <a:endParaRPr lang="en-US" sz="675" dirty="0"/>
          </a:p>
        </p:txBody>
      </p:sp>
      <p:sp>
        <p:nvSpPr>
          <p:cNvPr id="189" name="Rectangle 188"/>
          <p:cNvSpPr/>
          <p:nvPr/>
        </p:nvSpPr>
        <p:spPr>
          <a:xfrm>
            <a:off x="5834979" y="1093978"/>
            <a:ext cx="1576854" cy="923330"/>
          </a:xfrm>
          <a:prstGeom prst="rect">
            <a:avLst/>
          </a:prstGeom>
        </p:spPr>
        <p:txBody>
          <a:bodyPr wrap="square">
            <a:spAutoFit/>
          </a:bodyPr>
          <a:lstStyle/>
          <a:p>
            <a:r>
              <a:rPr lang="en-US" sz="675" b="1" dirty="0" smtClean="0">
                <a:hlinkClick r:id="rId16"/>
              </a:rPr>
              <a:t>913528000</a:t>
            </a:r>
            <a:endParaRPr lang="en-US" sz="675" b="1" dirty="0"/>
          </a:p>
          <a:p>
            <a:r>
              <a:rPr lang="en-US" sz="675" dirty="0"/>
              <a:t>TAURUS FOOD MIXER STATION GREY, 300W, 5 SPEEDS, TURBO FUNCTION, DETACHABLE ACCESSORIES, BPA FREE, ERGONOMIC, </a:t>
            </a:r>
            <a:r>
              <a:rPr lang="en-US" sz="675" dirty="0" smtClean="0"/>
              <a:t>GREY-WHITE </a:t>
            </a:r>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€31.99</a:t>
            </a:r>
            <a:endParaRPr lang="en-US" sz="675" dirty="0"/>
          </a:p>
          <a:p>
            <a:endParaRPr lang="en-US" sz="675" b="1" dirty="0">
              <a:solidFill>
                <a:schemeClr val="accent1">
                  <a:lumMod val="75000"/>
                </a:schemeClr>
              </a:solidFill>
            </a:endParaRPr>
          </a:p>
          <a:p>
            <a:endParaRPr lang="en-US" sz="675" dirty="0"/>
          </a:p>
        </p:txBody>
      </p:sp>
      <p:pic>
        <p:nvPicPr>
          <p:cNvPr id="193"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64870" y="587918"/>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02"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25427" y="488222"/>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203" name="Picture 202"/>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884849" y="437024"/>
            <a:ext cx="466597" cy="122033"/>
          </a:xfrm>
          <a:prstGeom prst="rect">
            <a:avLst/>
          </a:prstGeom>
        </p:spPr>
      </p:pic>
      <p:pic>
        <p:nvPicPr>
          <p:cNvPr id="204" name="Picture 20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05780" y="1885799"/>
            <a:ext cx="466597" cy="122033"/>
          </a:xfrm>
          <a:prstGeom prst="rect">
            <a:avLst/>
          </a:prstGeom>
        </p:spPr>
      </p:pic>
      <p:sp>
        <p:nvSpPr>
          <p:cNvPr id="205" name="Rectangle 204"/>
          <p:cNvSpPr/>
          <p:nvPr/>
        </p:nvSpPr>
        <p:spPr>
          <a:xfrm>
            <a:off x="4074999" y="1116869"/>
            <a:ext cx="1567912" cy="923330"/>
          </a:xfrm>
          <a:prstGeom prst="rect">
            <a:avLst/>
          </a:prstGeom>
        </p:spPr>
        <p:txBody>
          <a:bodyPr wrap="square">
            <a:spAutoFit/>
          </a:bodyPr>
          <a:lstStyle/>
          <a:p>
            <a:r>
              <a:rPr lang="en-US" sz="675" b="1" dirty="0">
                <a:hlinkClick r:id="rId18"/>
              </a:rPr>
              <a:t>HM 3827</a:t>
            </a:r>
            <a:endParaRPr lang="en-US" sz="675" b="1" dirty="0"/>
          </a:p>
          <a:p>
            <a:r>
              <a:rPr lang="en-US" sz="675" dirty="0" smtClean="0"/>
              <a:t>SEVERIN </a:t>
            </a:r>
            <a:r>
              <a:rPr lang="en-US" sz="675" dirty="0"/>
              <a:t>FOOD MIXER, 5 SPEEDS, 200W, 2 STAINLESS STEEL WHISKS &amp; DOUGH HOOKS, RELEASE BUTTON, TURBO FUNCTION, </a:t>
            </a:r>
            <a:r>
              <a:rPr lang="en-US" sz="675" dirty="0" smtClean="0"/>
              <a:t>WHITE</a:t>
            </a:r>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€23.99</a:t>
            </a:r>
            <a:endParaRPr lang="en-US" sz="675" dirty="0"/>
          </a:p>
          <a:p>
            <a:endParaRPr lang="en-US" sz="675" b="1" dirty="0">
              <a:solidFill>
                <a:schemeClr val="accent1">
                  <a:lumMod val="75000"/>
                </a:schemeClr>
              </a:solidFill>
            </a:endParaRPr>
          </a:p>
          <a:p>
            <a:r>
              <a:rPr lang="en-US" sz="675" b="1" dirty="0"/>
              <a:t> </a:t>
            </a:r>
          </a:p>
        </p:txBody>
      </p:sp>
      <p:pic>
        <p:nvPicPr>
          <p:cNvPr id="206" name="Picture 205"/>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548694" y="632604"/>
            <a:ext cx="640080" cy="469392"/>
          </a:xfrm>
          <a:prstGeom prst="rect">
            <a:avLst/>
          </a:prstGeom>
        </p:spPr>
      </p:pic>
      <p:pic>
        <p:nvPicPr>
          <p:cNvPr id="207" name="Picture 206" descr="https://m.media-amazon.com/images/I/51sf6HbkvAL._AC_SL1500_.jp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6451319" y="521454"/>
            <a:ext cx="494387" cy="622779"/>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207" descr="Taurus HM501 Station Inox 500W Hand Mixer - 913529000"/>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l="9750" t="20125" r="10874" b="22000"/>
          <a:stretch/>
        </p:blipFill>
        <p:spPr bwMode="auto">
          <a:xfrm>
            <a:off x="602698" y="2039064"/>
            <a:ext cx="748174" cy="537126"/>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21786" y="2051515"/>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31"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82343" y="1951819"/>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234" name="Picture 23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467210" y="1932210"/>
            <a:ext cx="466597" cy="122033"/>
          </a:xfrm>
          <a:prstGeom prst="rect">
            <a:avLst/>
          </a:prstGeom>
        </p:spPr>
      </p:pic>
      <p:pic>
        <p:nvPicPr>
          <p:cNvPr id="235"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86402" y="2058076"/>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46959" y="1958380"/>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238" name="Rectangle 237"/>
          <p:cNvSpPr/>
          <p:nvPr/>
        </p:nvSpPr>
        <p:spPr>
          <a:xfrm>
            <a:off x="1536571" y="2453620"/>
            <a:ext cx="1409544" cy="819455"/>
          </a:xfrm>
          <a:prstGeom prst="rect">
            <a:avLst/>
          </a:prstGeom>
        </p:spPr>
        <p:txBody>
          <a:bodyPr wrap="square">
            <a:spAutoFit/>
          </a:bodyPr>
          <a:lstStyle/>
          <a:p>
            <a:r>
              <a:rPr lang="en-US" sz="675" b="1" dirty="0" smtClean="0">
                <a:hlinkClick r:id="rId22"/>
              </a:rPr>
              <a:t>KM 3867</a:t>
            </a:r>
            <a:endParaRPr lang="en-US" sz="675" b="1" dirty="0" smtClean="0"/>
          </a:p>
          <a:p>
            <a:r>
              <a:rPr lang="en-US" sz="675" dirty="0" smtClean="0"/>
              <a:t>SEVERIN </a:t>
            </a:r>
            <a:r>
              <a:rPr lang="en-US" sz="675" dirty="0"/>
              <a:t>FOOD CHOPPER, 400W, 1L, 4 BLADE KNIFE, MULTI-WHISKING DISK, MATT BLACK / BRUSHED STAINLESS STEEL / GLASS </a:t>
            </a:r>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44.99</a:t>
            </a:r>
            <a:endParaRPr lang="en-US" sz="675" dirty="0"/>
          </a:p>
          <a:p>
            <a:endParaRPr lang="en-US" sz="675" dirty="0"/>
          </a:p>
        </p:txBody>
      </p:sp>
      <p:sp>
        <p:nvSpPr>
          <p:cNvPr id="239" name="Rectangle 238"/>
          <p:cNvSpPr/>
          <p:nvPr/>
        </p:nvSpPr>
        <p:spPr>
          <a:xfrm>
            <a:off x="2947985" y="2405237"/>
            <a:ext cx="1404223" cy="923330"/>
          </a:xfrm>
          <a:prstGeom prst="rect">
            <a:avLst/>
          </a:prstGeom>
        </p:spPr>
        <p:txBody>
          <a:bodyPr wrap="square">
            <a:spAutoFit/>
          </a:bodyPr>
          <a:lstStyle/>
          <a:p>
            <a:r>
              <a:rPr lang="en-US" sz="675" b="1" dirty="0" smtClean="0">
                <a:hlinkClick r:id="rId23"/>
              </a:rPr>
              <a:t>UZ 3861</a:t>
            </a:r>
            <a:endParaRPr lang="en-US" sz="675" b="1" dirty="0" smtClean="0"/>
          </a:p>
          <a:p>
            <a:r>
              <a:rPr lang="en-US" sz="675" dirty="0"/>
              <a:t>SEVERIN FOOD CHOPPER UNIVERSAL, 260W, 250ML, 3900RPM, STAINLESS STEEL BLADE, PULSE SWITCH, SAFETY SWITCH, ANTI-SLIP PROTECTION, </a:t>
            </a:r>
            <a:r>
              <a:rPr lang="en-US" sz="675" dirty="0" smtClean="0"/>
              <a:t>WHITE </a:t>
            </a:r>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29.99</a:t>
            </a:r>
            <a:endParaRPr lang="en-US" sz="675" dirty="0"/>
          </a:p>
          <a:p>
            <a:endParaRPr lang="en-US" sz="675" dirty="0"/>
          </a:p>
        </p:txBody>
      </p:sp>
      <p:sp>
        <p:nvSpPr>
          <p:cNvPr id="240" name="Rectangle 239"/>
          <p:cNvSpPr/>
          <p:nvPr/>
        </p:nvSpPr>
        <p:spPr>
          <a:xfrm>
            <a:off x="4403536" y="2481964"/>
            <a:ext cx="1270859" cy="715581"/>
          </a:xfrm>
          <a:prstGeom prst="rect">
            <a:avLst/>
          </a:prstGeom>
        </p:spPr>
        <p:txBody>
          <a:bodyPr wrap="square">
            <a:spAutoFit/>
          </a:bodyPr>
          <a:lstStyle/>
          <a:p>
            <a:r>
              <a:rPr lang="en-GB" sz="675" b="1" dirty="0" smtClean="0">
                <a:hlinkClick r:id="rId24"/>
              </a:rPr>
              <a:t>925017000</a:t>
            </a:r>
            <a:endParaRPr lang="en-US" sz="675" b="1" dirty="0"/>
          </a:p>
          <a:p>
            <a:r>
              <a:rPr lang="en-US" sz="675" dirty="0"/>
              <a:t>TAURUS FOOD CHOPPER ELOANE, 200-400W, 1L, DOUBLE S/S BLADE, NON-SLIP BASE, </a:t>
            </a:r>
            <a:r>
              <a:rPr lang="en-US" sz="675" dirty="0" smtClean="0"/>
              <a:t>INOX </a:t>
            </a:r>
            <a:r>
              <a:rPr lang="en-US" sz="675" b="1" dirty="0" smtClean="0">
                <a:solidFill>
                  <a:schemeClr val="accent1">
                    <a:lumMod val="75000"/>
                  </a:schemeClr>
                </a:solidFill>
              </a:rPr>
              <a:t>RRP:</a:t>
            </a:r>
            <a:r>
              <a:rPr lang="en-US" sz="675" b="1" dirty="0">
                <a:solidFill>
                  <a:schemeClr val="accent1">
                    <a:lumMod val="75000"/>
                  </a:schemeClr>
                </a:solidFill>
              </a:rPr>
              <a:t> € </a:t>
            </a:r>
            <a:r>
              <a:rPr lang="en-US" sz="675" b="1" dirty="0" smtClean="0">
                <a:solidFill>
                  <a:schemeClr val="accent1">
                    <a:lumMod val="75000"/>
                  </a:schemeClr>
                </a:solidFill>
              </a:rPr>
              <a:t>49.99</a:t>
            </a:r>
            <a:endParaRPr lang="en-US" sz="675" dirty="0"/>
          </a:p>
          <a:p>
            <a:endParaRPr lang="en-US" sz="675" dirty="0"/>
          </a:p>
        </p:txBody>
      </p:sp>
      <p:pic>
        <p:nvPicPr>
          <p:cNvPr id="241" name="Grafik 483">
            <a:extLst>
              <a:ext uri="{FF2B5EF4-FFF2-40B4-BE49-F238E27FC236}">
                <a16:creationId xmlns:lc="http://schemas.openxmlformats.org/drawingml/2006/lockedCanvas" xmlns:a16="http://schemas.microsoft.com/office/drawing/2014/main" xmlns="" xmlns:xdr="http://schemas.openxmlformats.org/drawingml/2006/spreadsheetDrawing" id="{2F58252D-571C-E45A-1580-F16B9DC4CF6B}"/>
              </a:ext>
            </a:extLst>
          </p:cNvPr>
          <p:cNvPicPr>
            <a:picLocks noChangeAspect="1"/>
          </p:cNvPicPr>
          <p:nvPr/>
        </p:nvPicPr>
        <p:blipFill rotWithShape="1">
          <a:blip r:embed="rId25" cstate="print">
            <a:extLst>
              <a:ext uri="{28A0092B-C50C-407E-A947-70E740481C1C}">
                <a14:useLocalDpi xmlns:a14="http://schemas.microsoft.com/office/drawing/2010/main" val="0"/>
              </a:ext>
            </a:extLst>
          </a:blip>
          <a:srcRect l="1" t="12040" r="265" b="26523"/>
          <a:stretch/>
        </p:blipFill>
        <p:spPr>
          <a:xfrm>
            <a:off x="2173193" y="1951775"/>
            <a:ext cx="666750" cy="638045"/>
          </a:xfrm>
          <a:prstGeom prst="rect">
            <a:avLst/>
          </a:prstGeom>
        </p:spPr>
      </p:pic>
      <p:pic>
        <p:nvPicPr>
          <p:cNvPr id="242" name="Picture 241" descr="Taurus 925017000 picadora eléctrica de alimentos 1 L 400 W Negro Acero ..."/>
          <p:cNvPicPr>
            <a:picLocks noChangeAspect="1" noChangeArrowheads="1"/>
          </p:cNvPicPr>
          <p:nvPr/>
        </p:nvPicPr>
        <p:blipFill rotWithShape="1">
          <a:blip r:embed="rId26" cstate="print">
            <a:extLst>
              <a:ext uri="{28A0092B-C50C-407E-A947-70E740481C1C}">
                <a14:useLocalDpi xmlns:a14="http://schemas.microsoft.com/office/drawing/2010/main" val="0"/>
              </a:ext>
            </a:extLst>
          </a:blip>
          <a:srcRect l="30590" t="23629" r="30380" b="24472"/>
          <a:stretch/>
        </p:blipFill>
        <p:spPr bwMode="auto">
          <a:xfrm>
            <a:off x="5166989" y="1972684"/>
            <a:ext cx="397565" cy="52865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43"/>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3698387" y="1949035"/>
            <a:ext cx="426720" cy="591312"/>
          </a:xfrm>
          <a:prstGeom prst="rect">
            <a:avLst/>
          </a:prstGeom>
        </p:spPr>
      </p:pic>
      <p:pic>
        <p:nvPicPr>
          <p:cNvPr id="254"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39947" y="3633603"/>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00504" y="3552957"/>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257" name="Rectangle 256"/>
          <p:cNvSpPr/>
          <p:nvPr/>
        </p:nvSpPr>
        <p:spPr>
          <a:xfrm>
            <a:off x="4377612" y="4087119"/>
            <a:ext cx="1511526" cy="923330"/>
          </a:xfrm>
          <a:prstGeom prst="rect">
            <a:avLst/>
          </a:prstGeom>
        </p:spPr>
        <p:txBody>
          <a:bodyPr wrap="square">
            <a:spAutoFit/>
          </a:bodyPr>
          <a:lstStyle/>
          <a:p>
            <a:r>
              <a:rPr lang="en-GB" sz="675" b="1" dirty="0" smtClean="0">
                <a:hlinkClick r:id="rId28"/>
              </a:rPr>
              <a:t>SM 3772</a:t>
            </a:r>
            <a:endParaRPr lang="en-US" sz="675" b="1" dirty="0" smtClean="0"/>
          </a:p>
          <a:p>
            <a:r>
              <a:rPr lang="en-US" sz="675" dirty="0"/>
              <a:t>SEVERIN HAND BLENDER SET 600W, S/S, 15.000RPM, ERGONOMIC DESING, REMOVABLE SS STIRRING ROD, EASY CLEANIGN, BPA-FREE, BRUSHED STAINLESS </a:t>
            </a:r>
            <a:r>
              <a:rPr lang="en-US" sz="675" dirty="0" smtClean="0"/>
              <a:t>STEEL/BLACK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€59.99</a:t>
            </a:r>
            <a:endParaRPr lang="en-US" sz="675" dirty="0"/>
          </a:p>
          <a:p>
            <a:endParaRPr lang="en-US" sz="675" dirty="0"/>
          </a:p>
        </p:txBody>
      </p:sp>
      <p:pic>
        <p:nvPicPr>
          <p:cNvPr id="258"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84311" y="3647978"/>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59"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44868" y="3548282"/>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260" name="Rectangle 259"/>
          <p:cNvSpPr/>
          <p:nvPr/>
        </p:nvSpPr>
        <p:spPr>
          <a:xfrm>
            <a:off x="7391973" y="3994064"/>
            <a:ext cx="1537800" cy="923330"/>
          </a:xfrm>
          <a:prstGeom prst="rect">
            <a:avLst/>
          </a:prstGeom>
        </p:spPr>
        <p:txBody>
          <a:bodyPr wrap="square">
            <a:spAutoFit/>
          </a:bodyPr>
          <a:lstStyle/>
          <a:p>
            <a:r>
              <a:rPr lang="en-GB" sz="675" b="1" dirty="0" smtClean="0">
                <a:hlinkClick r:id="rId29"/>
              </a:rPr>
              <a:t>SM 3775</a:t>
            </a:r>
            <a:endParaRPr lang="en-US" sz="675" b="1" dirty="0" smtClean="0"/>
          </a:p>
          <a:p>
            <a:r>
              <a:rPr lang="en-US" sz="675" dirty="0"/>
              <a:t>SEVERIN HAND BLENDER PREMIUM SET 600W, S/S, 14.000RPM, CORDLESS MODE, ERGONOMIC DESING, REMOVABLE SS STIRRING ROD, EASY CLEANIGN, BPA-FREE, BRUSHED STAINLESS STEEL/BLACK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€89.99</a:t>
            </a:r>
            <a:endParaRPr lang="en-US" sz="675" dirty="0"/>
          </a:p>
          <a:p>
            <a:endParaRPr lang="en-US" sz="675" dirty="0"/>
          </a:p>
        </p:txBody>
      </p:sp>
      <p:sp>
        <p:nvSpPr>
          <p:cNvPr id="261" name="Rectangle 260"/>
          <p:cNvSpPr/>
          <p:nvPr/>
        </p:nvSpPr>
        <p:spPr>
          <a:xfrm>
            <a:off x="2935608" y="4004891"/>
            <a:ext cx="1550287" cy="1131079"/>
          </a:xfrm>
          <a:prstGeom prst="rect">
            <a:avLst/>
          </a:prstGeom>
        </p:spPr>
        <p:txBody>
          <a:bodyPr wrap="square">
            <a:spAutoFit/>
          </a:bodyPr>
          <a:lstStyle/>
          <a:p>
            <a:r>
              <a:rPr lang="en-GB" sz="675" b="1" dirty="0" smtClean="0">
                <a:hlinkClick r:id="rId30"/>
              </a:rPr>
              <a:t>916381000</a:t>
            </a:r>
            <a:endParaRPr lang="en-US" sz="675" b="1" dirty="0" smtClean="0"/>
          </a:p>
          <a:p>
            <a:r>
              <a:rPr lang="en-US" sz="675" dirty="0"/>
              <a:t>TAURUS HAND BLENDER, BAPI 1200 ROCKET COMPLET, 1200W, 20 SPEEDS, TURBO FUNCTION &amp; ROTATION SYST, ICE CRUSHER, BPA FREE, S/S BLADES BLEND&amp;CHOP, DISHWASHER SAFE, CHOPPER JAR &amp; MEASURING CUP, ANTI-SPLASH, ERGONOMIC, </a:t>
            </a:r>
            <a:r>
              <a:rPr lang="en-US" sz="675" dirty="0" smtClean="0"/>
              <a:t>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€60.99</a:t>
            </a:r>
            <a:endParaRPr lang="en-US" sz="675" dirty="0"/>
          </a:p>
          <a:p>
            <a:endParaRPr lang="en-US" sz="675" dirty="0"/>
          </a:p>
        </p:txBody>
      </p:sp>
      <p:sp>
        <p:nvSpPr>
          <p:cNvPr id="262" name="Rectangle 261"/>
          <p:cNvSpPr/>
          <p:nvPr/>
        </p:nvSpPr>
        <p:spPr>
          <a:xfrm>
            <a:off x="5809936" y="4089242"/>
            <a:ext cx="1668848" cy="1027204"/>
          </a:xfrm>
          <a:prstGeom prst="rect">
            <a:avLst/>
          </a:prstGeom>
        </p:spPr>
        <p:txBody>
          <a:bodyPr wrap="square">
            <a:spAutoFit/>
          </a:bodyPr>
          <a:lstStyle/>
          <a:p>
            <a:r>
              <a:rPr lang="en-GB" sz="675" b="1" dirty="0" smtClean="0">
                <a:hlinkClick r:id="rId31"/>
              </a:rPr>
              <a:t>916364000</a:t>
            </a:r>
            <a:endParaRPr lang="en-US" sz="675" b="1" dirty="0"/>
          </a:p>
          <a:p>
            <a:r>
              <a:rPr lang="en-US" sz="675" dirty="0"/>
              <a:t>TAURUS HAND BLENDER, BAPI 850 PLUS INOX, 850W, HIGH PERFORMANCE MOTOR, 20 SPEEDS, ICE CRUSHER, BPA FREE, STAINLESS STEEL BLADES BEAT&amp;CHOP, CHOPPER JAR &amp; WHISK &amp; MEASURING CUP, </a:t>
            </a:r>
            <a:r>
              <a:rPr lang="en-US" sz="675" dirty="0" smtClean="0"/>
              <a:t>INOX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€60.99</a:t>
            </a:r>
            <a:endParaRPr lang="en-US" sz="675" dirty="0"/>
          </a:p>
          <a:p>
            <a:endParaRPr lang="en-US" sz="675" dirty="0"/>
          </a:p>
          <a:p>
            <a:endParaRPr lang="en-US" sz="675" dirty="0"/>
          </a:p>
        </p:txBody>
      </p:sp>
      <p:pic>
        <p:nvPicPr>
          <p:cNvPr id="263" name="Picture 262"/>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062560" y="3506543"/>
            <a:ext cx="466597" cy="122033"/>
          </a:xfrm>
          <a:prstGeom prst="rect">
            <a:avLst/>
          </a:prstGeom>
        </p:spPr>
      </p:pic>
      <p:pic>
        <p:nvPicPr>
          <p:cNvPr id="264" name="Picture 26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876243" y="3511268"/>
            <a:ext cx="466597" cy="122033"/>
          </a:xfrm>
          <a:prstGeom prst="rect">
            <a:avLst/>
          </a:prstGeom>
        </p:spPr>
      </p:pic>
      <p:pic>
        <p:nvPicPr>
          <p:cNvPr id="266" name="Picture 265"/>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5095715" y="3509646"/>
            <a:ext cx="622097" cy="649746"/>
          </a:xfrm>
          <a:prstGeom prst="rect">
            <a:avLst/>
          </a:prstGeom>
        </p:spPr>
      </p:pic>
      <p:pic>
        <p:nvPicPr>
          <p:cNvPr id="268" name="Picture 267" descr="Taurus Bapi 1200 Rocket Complet 916381000 - Opinie i ceny na Ceneo.pl"/>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3810932" y="3509646"/>
            <a:ext cx="415679" cy="572655"/>
          </a:xfrm>
          <a:prstGeom prst="rect">
            <a:avLst/>
          </a:prstGeom>
          <a:noFill/>
          <a:extLst>
            <a:ext uri="{909E8E84-426E-40DD-AFC4-6F175D3DCCD1}">
              <a14:hiddenFill xmlns:a14="http://schemas.microsoft.com/office/drawing/2010/main">
                <a:solidFill>
                  <a:srgbClr val="FFFFFF"/>
                </a:solidFill>
              </a14:hiddenFill>
            </a:ext>
          </a:extLst>
        </p:spPr>
      </p:pic>
      <p:pic>
        <p:nvPicPr>
          <p:cNvPr id="269" name="Picture 268" descr="https://taurus-home.com/cdn/shop/files/Bapis-foto-principal-4.jpg?v=1689698211&amp;width=1946"/>
          <p:cNvPicPr>
            <a:picLocks noChangeAspect="1" noChangeArrowheads="1"/>
          </p:cNvPicPr>
          <p:nvPr/>
        </p:nvPicPr>
        <p:blipFill>
          <a:blip r:embed="rId34" cstate="print">
            <a:extLst>
              <a:ext uri="{28A0092B-C50C-407E-A947-70E740481C1C}">
                <a14:useLocalDpi xmlns:a14="http://schemas.microsoft.com/office/drawing/2010/main" val="0"/>
              </a:ext>
            </a:extLst>
          </a:blip>
          <a:srcRect/>
          <a:stretch>
            <a:fillRect/>
          </a:stretch>
        </p:blipFill>
        <p:spPr bwMode="auto">
          <a:xfrm>
            <a:off x="6415690" y="3503624"/>
            <a:ext cx="685103" cy="677317"/>
          </a:xfrm>
          <a:prstGeom prst="rect">
            <a:avLst/>
          </a:prstGeom>
          <a:noFill/>
          <a:extLst>
            <a:ext uri="{909E8E84-426E-40DD-AFC4-6F175D3DCCD1}">
              <a14:hiddenFill xmlns:a14="http://schemas.microsoft.com/office/drawing/2010/main">
                <a:solidFill>
                  <a:srgbClr val="FFFFFF"/>
                </a:solidFill>
              </a14:hiddenFill>
            </a:ext>
          </a:extLst>
        </p:spPr>
      </p:pic>
      <p:pic>
        <p:nvPicPr>
          <p:cNvPr id="275"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6590" y="612558"/>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76"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3661" y="492894"/>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277"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58319" y="536556"/>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78"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48752" y="438187"/>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280" name="Picture 279"/>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617879" y="666127"/>
            <a:ext cx="1012856" cy="379821"/>
          </a:xfrm>
          <a:prstGeom prst="rect">
            <a:avLst/>
          </a:prstGeom>
        </p:spPr>
      </p:pic>
      <p:pic>
        <p:nvPicPr>
          <p:cNvPr id="281" name="Picture 280"/>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2940487" y="591081"/>
            <a:ext cx="980413" cy="490207"/>
          </a:xfrm>
          <a:prstGeom prst="rect">
            <a:avLst/>
          </a:prstGeom>
        </p:spPr>
      </p:pic>
      <p:sp>
        <p:nvSpPr>
          <p:cNvPr id="282" name="Rectangle 281"/>
          <p:cNvSpPr/>
          <p:nvPr/>
        </p:nvSpPr>
        <p:spPr>
          <a:xfrm>
            <a:off x="2069026" y="1043055"/>
            <a:ext cx="1883661" cy="819455"/>
          </a:xfrm>
          <a:prstGeom prst="rect">
            <a:avLst/>
          </a:prstGeom>
        </p:spPr>
        <p:txBody>
          <a:bodyPr wrap="square">
            <a:spAutoFit/>
          </a:bodyPr>
          <a:lstStyle/>
          <a:p>
            <a:r>
              <a:rPr lang="en-US" sz="675" b="1" dirty="0">
                <a:hlinkClick r:id="rId37"/>
              </a:rPr>
              <a:t>RG 2375</a:t>
            </a:r>
            <a:endParaRPr lang="en-US" sz="675" b="1" dirty="0"/>
          </a:p>
          <a:p>
            <a:r>
              <a:rPr lang="en-US" sz="675" dirty="0"/>
              <a:t>SEVERIN RACLETTE GRILL,8 PANS,FULL NON STICK COATED PLATE,ADJUSTABLE THERMOSTAT,REMOVABLE PARTS ,ON / OFF BUTTON,BRUSHED STAINLESS STEEL/BLACK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€79.99</a:t>
            </a:r>
            <a:endParaRPr lang="en-US" sz="675" dirty="0"/>
          </a:p>
          <a:p>
            <a:endParaRPr lang="en-US" sz="675" b="1" dirty="0">
              <a:solidFill>
                <a:schemeClr val="accent1">
                  <a:lumMod val="75000"/>
                </a:schemeClr>
              </a:solidFill>
            </a:endParaRPr>
          </a:p>
        </p:txBody>
      </p:sp>
      <p:pic>
        <p:nvPicPr>
          <p:cNvPr id="293"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67622" y="5173317"/>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294"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28179" y="5073621"/>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295" name="Picture 294"/>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6132613" y="5233911"/>
            <a:ext cx="804672" cy="420624"/>
          </a:xfrm>
          <a:prstGeom prst="rect">
            <a:avLst/>
          </a:prstGeom>
        </p:spPr>
      </p:pic>
      <p:sp>
        <p:nvSpPr>
          <p:cNvPr id="296" name="Rectangle 295"/>
          <p:cNvSpPr/>
          <p:nvPr/>
        </p:nvSpPr>
        <p:spPr>
          <a:xfrm>
            <a:off x="5570260" y="5582863"/>
            <a:ext cx="1479251" cy="923330"/>
          </a:xfrm>
          <a:prstGeom prst="rect">
            <a:avLst/>
          </a:prstGeom>
        </p:spPr>
        <p:txBody>
          <a:bodyPr wrap="square">
            <a:spAutoFit/>
          </a:bodyPr>
          <a:lstStyle/>
          <a:p>
            <a:r>
              <a:rPr lang="en-US" sz="675" b="1" dirty="0">
                <a:hlinkClick r:id="rId39"/>
              </a:rPr>
              <a:t>CM 2198 </a:t>
            </a:r>
            <a:endParaRPr lang="en-US" sz="675" b="1" dirty="0"/>
          </a:p>
          <a:p>
            <a:r>
              <a:rPr lang="en-US" sz="675" dirty="0"/>
              <a:t>SEVERIN CREPES MAKER 1000W, NON-STIK COATED PAN APPROX/ 30 CM, WOODEN SPATULA &amp; TURNING STICK, PLASTIC HOUSING, VARIABLE THERMOSTAT, PILOT LIGHT, BLACK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€39.99</a:t>
            </a:r>
            <a:endParaRPr lang="en-US" sz="675" dirty="0"/>
          </a:p>
          <a:p>
            <a:pPr algn="just"/>
            <a:endParaRPr lang="en-US" sz="675" dirty="0"/>
          </a:p>
        </p:txBody>
      </p:sp>
      <p:cxnSp>
        <p:nvCxnSpPr>
          <p:cNvPr id="298" name="Straight Connector 297"/>
          <p:cNvCxnSpPr/>
          <p:nvPr/>
        </p:nvCxnSpPr>
        <p:spPr>
          <a:xfrm>
            <a:off x="5562806" y="5121126"/>
            <a:ext cx="0" cy="1208686"/>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1" name="TextBox 310"/>
          <p:cNvSpPr txBox="1"/>
          <p:nvPr/>
        </p:nvSpPr>
        <p:spPr>
          <a:xfrm>
            <a:off x="155521" y="68883"/>
            <a:ext cx="8890805" cy="369332"/>
          </a:xfrm>
          <a:prstGeom prst="rect">
            <a:avLst/>
          </a:prstGeom>
          <a:noFill/>
        </p:spPr>
        <p:txBody>
          <a:bodyPr wrap="square" rtlCol="0">
            <a:spAutoFit/>
          </a:bodyPr>
          <a:lstStyle/>
          <a:p>
            <a:pPr algn="ctr"/>
            <a:r>
              <a:rPr lang="en-GB" dirty="0"/>
              <a:t>SMALL DOMESTIC APPLIANCES OFFERS</a:t>
            </a:r>
            <a:endParaRPr lang="en-US" dirty="0"/>
          </a:p>
        </p:txBody>
      </p:sp>
      <p:sp>
        <p:nvSpPr>
          <p:cNvPr id="312" name="TextBox 311"/>
          <p:cNvSpPr txBox="1"/>
          <p:nvPr/>
        </p:nvSpPr>
        <p:spPr>
          <a:xfrm>
            <a:off x="7478784" y="106937"/>
            <a:ext cx="1472193" cy="219291"/>
          </a:xfrm>
          <a:prstGeom prst="rect">
            <a:avLst/>
          </a:prstGeom>
          <a:noFill/>
        </p:spPr>
        <p:txBody>
          <a:bodyPr wrap="square" rtlCol="0">
            <a:spAutoFit/>
          </a:bodyPr>
          <a:lstStyle/>
          <a:p>
            <a:r>
              <a:rPr lang="en-GB" sz="825" dirty="0" smtClean="0"/>
              <a:t>Retail File: September 2025</a:t>
            </a:r>
            <a:endParaRPr lang="en-US" sz="825" dirty="0"/>
          </a:p>
        </p:txBody>
      </p:sp>
      <p:sp>
        <p:nvSpPr>
          <p:cNvPr id="313" name="Rounded Rectangle 79"/>
          <p:cNvSpPr/>
          <p:nvPr/>
        </p:nvSpPr>
        <p:spPr>
          <a:xfrm>
            <a:off x="180723" y="333376"/>
            <a:ext cx="8813914" cy="6112626"/>
          </a:xfrm>
          <a:custGeom>
            <a:avLst/>
            <a:gdLst>
              <a:gd name="connsiteX0" fmla="*/ 0 w 8798889"/>
              <a:gd name="connsiteY0" fmla="*/ 453811 h 2722813"/>
              <a:gd name="connsiteX1" fmla="*/ 453811 w 8798889"/>
              <a:gd name="connsiteY1" fmla="*/ 0 h 2722813"/>
              <a:gd name="connsiteX2" fmla="*/ 8345078 w 8798889"/>
              <a:gd name="connsiteY2" fmla="*/ 0 h 2722813"/>
              <a:gd name="connsiteX3" fmla="*/ 8798889 w 8798889"/>
              <a:gd name="connsiteY3" fmla="*/ 453811 h 2722813"/>
              <a:gd name="connsiteX4" fmla="*/ 8798889 w 8798889"/>
              <a:gd name="connsiteY4" fmla="*/ 2269002 h 2722813"/>
              <a:gd name="connsiteX5" fmla="*/ 8345078 w 8798889"/>
              <a:gd name="connsiteY5" fmla="*/ 2722813 h 2722813"/>
              <a:gd name="connsiteX6" fmla="*/ 453811 w 8798889"/>
              <a:gd name="connsiteY6" fmla="*/ 2722813 h 2722813"/>
              <a:gd name="connsiteX7" fmla="*/ 0 w 8798889"/>
              <a:gd name="connsiteY7" fmla="*/ 2269002 h 2722813"/>
              <a:gd name="connsiteX8" fmla="*/ 0 w 8798889"/>
              <a:gd name="connsiteY8" fmla="*/ 453811 h 2722813"/>
              <a:gd name="connsiteX0" fmla="*/ 9414 w 8808303"/>
              <a:gd name="connsiteY0" fmla="*/ 453811 h 2722813"/>
              <a:gd name="connsiteX1" fmla="*/ 463225 w 8808303"/>
              <a:gd name="connsiteY1" fmla="*/ 0 h 2722813"/>
              <a:gd name="connsiteX2" fmla="*/ 8354492 w 8808303"/>
              <a:gd name="connsiteY2" fmla="*/ 0 h 2722813"/>
              <a:gd name="connsiteX3" fmla="*/ 8808303 w 8808303"/>
              <a:gd name="connsiteY3" fmla="*/ 453811 h 2722813"/>
              <a:gd name="connsiteX4" fmla="*/ 8808303 w 8808303"/>
              <a:gd name="connsiteY4" fmla="*/ 2269002 h 2722813"/>
              <a:gd name="connsiteX5" fmla="*/ 8354492 w 8808303"/>
              <a:gd name="connsiteY5" fmla="*/ 2722813 h 2722813"/>
              <a:gd name="connsiteX6" fmla="*/ 463225 w 8808303"/>
              <a:gd name="connsiteY6" fmla="*/ 2722813 h 2722813"/>
              <a:gd name="connsiteX7" fmla="*/ 9414 w 8808303"/>
              <a:gd name="connsiteY7" fmla="*/ 2269002 h 2722813"/>
              <a:gd name="connsiteX8" fmla="*/ 9414 w 8808303"/>
              <a:gd name="connsiteY8" fmla="*/ 453811 h 2722813"/>
              <a:gd name="connsiteX0" fmla="*/ 9414 w 8808303"/>
              <a:gd name="connsiteY0" fmla="*/ 453811 h 2722813"/>
              <a:gd name="connsiteX1" fmla="*/ 463225 w 8808303"/>
              <a:gd name="connsiteY1" fmla="*/ 0 h 2722813"/>
              <a:gd name="connsiteX2" fmla="*/ 8354492 w 8808303"/>
              <a:gd name="connsiteY2" fmla="*/ 0 h 2722813"/>
              <a:gd name="connsiteX3" fmla="*/ 8808303 w 8808303"/>
              <a:gd name="connsiteY3" fmla="*/ 453811 h 2722813"/>
              <a:gd name="connsiteX4" fmla="*/ 8808303 w 8808303"/>
              <a:gd name="connsiteY4" fmla="*/ 2269002 h 2722813"/>
              <a:gd name="connsiteX5" fmla="*/ 8354492 w 8808303"/>
              <a:gd name="connsiteY5" fmla="*/ 2722813 h 2722813"/>
              <a:gd name="connsiteX6" fmla="*/ 209225 w 8808303"/>
              <a:gd name="connsiteY6" fmla="*/ 2716463 h 2722813"/>
              <a:gd name="connsiteX7" fmla="*/ 9414 w 8808303"/>
              <a:gd name="connsiteY7" fmla="*/ 2269002 h 2722813"/>
              <a:gd name="connsiteX8" fmla="*/ 9414 w 8808303"/>
              <a:gd name="connsiteY8" fmla="*/ 453811 h 2722813"/>
              <a:gd name="connsiteX0" fmla="*/ 9414 w 8809602"/>
              <a:gd name="connsiteY0" fmla="*/ 453811 h 2722813"/>
              <a:gd name="connsiteX1" fmla="*/ 463225 w 8809602"/>
              <a:gd name="connsiteY1" fmla="*/ 0 h 2722813"/>
              <a:gd name="connsiteX2" fmla="*/ 8354492 w 8809602"/>
              <a:gd name="connsiteY2" fmla="*/ 0 h 2722813"/>
              <a:gd name="connsiteX3" fmla="*/ 8808303 w 8809602"/>
              <a:gd name="connsiteY3" fmla="*/ 453811 h 2722813"/>
              <a:gd name="connsiteX4" fmla="*/ 8808303 w 8809602"/>
              <a:gd name="connsiteY4" fmla="*/ 2269002 h 2722813"/>
              <a:gd name="connsiteX5" fmla="*/ 8589442 w 8809602"/>
              <a:gd name="connsiteY5" fmla="*/ 2722813 h 2722813"/>
              <a:gd name="connsiteX6" fmla="*/ 209225 w 8809602"/>
              <a:gd name="connsiteY6" fmla="*/ 2716463 h 2722813"/>
              <a:gd name="connsiteX7" fmla="*/ 9414 w 8809602"/>
              <a:gd name="connsiteY7" fmla="*/ 2269002 h 2722813"/>
              <a:gd name="connsiteX8" fmla="*/ 9414 w 8809602"/>
              <a:gd name="connsiteY8" fmla="*/ 453811 h 2722813"/>
              <a:gd name="connsiteX0" fmla="*/ 9414 w 8813914"/>
              <a:gd name="connsiteY0" fmla="*/ 479211 h 2748213"/>
              <a:gd name="connsiteX1" fmla="*/ 463225 w 8813914"/>
              <a:gd name="connsiteY1" fmla="*/ 25400 h 2748213"/>
              <a:gd name="connsiteX2" fmla="*/ 8614842 w 8813914"/>
              <a:gd name="connsiteY2" fmla="*/ 0 h 2748213"/>
              <a:gd name="connsiteX3" fmla="*/ 8808303 w 8813914"/>
              <a:gd name="connsiteY3" fmla="*/ 479211 h 2748213"/>
              <a:gd name="connsiteX4" fmla="*/ 8808303 w 8813914"/>
              <a:gd name="connsiteY4" fmla="*/ 2294402 h 2748213"/>
              <a:gd name="connsiteX5" fmla="*/ 8589442 w 8813914"/>
              <a:gd name="connsiteY5" fmla="*/ 2748213 h 2748213"/>
              <a:gd name="connsiteX6" fmla="*/ 209225 w 8813914"/>
              <a:gd name="connsiteY6" fmla="*/ 2741863 h 2748213"/>
              <a:gd name="connsiteX7" fmla="*/ 9414 w 8813914"/>
              <a:gd name="connsiteY7" fmla="*/ 2294402 h 2748213"/>
              <a:gd name="connsiteX8" fmla="*/ 9414 w 8813914"/>
              <a:gd name="connsiteY8" fmla="*/ 479211 h 2748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13914" h="2748213">
                <a:moveTo>
                  <a:pt x="9414" y="479211"/>
                </a:moveTo>
                <a:cubicBezTo>
                  <a:pt x="9414" y="228578"/>
                  <a:pt x="-104908" y="25400"/>
                  <a:pt x="463225" y="25400"/>
                </a:cubicBezTo>
                <a:lnTo>
                  <a:pt x="8614842" y="0"/>
                </a:lnTo>
                <a:cubicBezTo>
                  <a:pt x="8865475" y="0"/>
                  <a:pt x="8808303" y="228578"/>
                  <a:pt x="8808303" y="479211"/>
                </a:cubicBezTo>
                <a:lnTo>
                  <a:pt x="8808303" y="2294402"/>
                </a:lnTo>
                <a:cubicBezTo>
                  <a:pt x="8808303" y="2545035"/>
                  <a:pt x="8840075" y="2748213"/>
                  <a:pt x="8589442" y="2748213"/>
                </a:cubicBezTo>
                <a:lnTo>
                  <a:pt x="209225" y="2741863"/>
                </a:lnTo>
                <a:cubicBezTo>
                  <a:pt x="-41408" y="2741863"/>
                  <a:pt x="9414" y="2545035"/>
                  <a:pt x="9414" y="2294402"/>
                </a:cubicBezTo>
                <a:lnTo>
                  <a:pt x="9414" y="479211"/>
                </a:lnTo>
                <a:close/>
              </a:path>
            </a:pathLst>
          </a:cu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314" name="Picture 313"/>
          <p:cNvPicPr>
            <a:picLocks noChangeAspect="1"/>
          </p:cNvPicPr>
          <p:nvPr/>
        </p:nvPicPr>
        <p:blipFill>
          <a:blip r:embed="rId40"/>
          <a:stretch>
            <a:fillRect/>
          </a:stretch>
        </p:blipFill>
        <p:spPr>
          <a:xfrm>
            <a:off x="2285484" y="3567527"/>
            <a:ext cx="499281" cy="695426"/>
          </a:xfrm>
          <a:prstGeom prst="rect">
            <a:avLst/>
          </a:prstGeom>
        </p:spPr>
      </p:pic>
      <p:sp>
        <p:nvSpPr>
          <p:cNvPr id="315" name="Rectangle 314"/>
          <p:cNvSpPr/>
          <p:nvPr/>
        </p:nvSpPr>
        <p:spPr>
          <a:xfrm>
            <a:off x="1520965" y="4201229"/>
            <a:ext cx="1465752" cy="923330"/>
          </a:xfrm>
          <a:prstGeom prst="rect">
            <a:avLst/>
          </a:prstGeom>
        </p:spPr>
        <p:txBody>
          <a:bodyPr wrap="square">
            <a:spAutoFit/>
          </a:bodyPr>
          <a:lstStyle/>
          <a:p>
            <a:r>
              <a:rPr lang="en-US" sz="675" b="1" dirty="0">
                <a:hlinkClick r:id="rId41"/>
              </a:rPr>
              <a:t>SM </a:t>
            </a:r>
            <a:r>
              <a:rPr lang="en-US" sz="675" b="1" dirty="0" smtClean="0">
                <a:hlinkClick r:id="rId41"/>
              </a:rPr>
              <a:t>7971</a:t>
            </a:r>
            <a:endParaRPr lang="en-US" sz="675" b="1" dirty="0"/>
          </a:p>
          <a:p>
            <a:r>
              <a:rPr lang="en-US" sz="675" dirty="0"/>
              <a:t>SEVERIN MIXER-MULTI &amp; SMOOTHIE MIX&amp;GO , 500 W,1000 ML REMOVABLE GLASS BOWL,REMOVABLE LID, 600 ML SMOOTHIE MAKER </a:t>
            </a:r>
            <a:endParaRPr lang="en-US" sz="675" dirty="0" smtClean="0"/>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€69.99</a:t>
            </a:r>
            <a:endParaRPr lang="en-US" sz="675" dirty="0"/>
          </a:p>
          <a:p>
            <a:endParaRPr lang="en-US" sz="675" b="1" dirty="0"/>
          </a:p>
        </p:txBody>
      </p:sp>
      <p:pic>
        <p:nvPicPr>
          <p:cNvPr id="317"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57850" y="3678998"/>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318"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18407" y="3579302"/>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2956" y="5263010"/>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45"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3513" y="5163314"/>
            <a:ext cx="465339" cy="74454"/>
          </a:xfrm>
          <a:prstGeom prst="rect">
            <a:avLst/>
          </a:prstGeom>
          <a:noFill/>
          <a:extLst>
            <a:ext uri="{909E8E84-426E-40DD-AFC4-6F175D3DCCD1}">
              <a14:hiddenFill xmlns:a14="http://schemas.microsoft.com/office/drawing/2010/main">
                <a:solidFill>
                  <a:srgbClr val="FFFFFF"/>
                </a:solidFill>
              </a14:hiddenFill>
            </a:ext>
          </a:extLst>
        </p:spPr>
      </p:pic>
      <p:sp>
        <p:nvSpPr>
          <p:cNvPr id="148" name="Rectangle 147"/>
          <p:cNvSpPr/>
          <p:nvPr/>
        </p:nvSpPr>
        <p:spPr>
          <a:xfrm>
            <a:off x="164667" y="5722784"/>
            <a:ext cx="1491368" cy="923330"/>
          </a:xfrm>
          <a:prstGeom prst="rect">
            <a:avLst/>
          </a:prstGeom>
        </p:spPr>
        <p:txBody>
          <a:bodyPr wrap="square">
            <a:spAutoFit/>
          </a:bodyPr>
          <a:lstStyle/>
          <a:p>
            <a:r>
              <a:rPr lang="en-US" sz="675" b="1" u="sng" dirty="0">
                <a:solidFill>
                  <a:schemeClr val="accent5"/>
                </a:solidFill>
                <a:hlinkClick r:id="rId42"/>
              </a:rPr>
              <a:t>JG 3518</a:t>
            </a:r>
            <a:endParaRPr lang="en-US" sz="675" b="1" u="sng" dirty="0">
              <a:solidFill>
                <a:schemeClr val="accent5"/>
              </a:solidFill>
            </a:endParaRPr>
          </a:p>
          <a:p>
            <a:r>
              <a:rPr lang="en-US" sz="675" dirty="0"/>
              <a:t>SEVERIN JOGHURT MAKER 13W, 7 JARS OF 150ML, 7 JARS WITH LIDS, TRANSPARENT MAIN COVER WITH HANDLE, WHITE-GREY</a:t>
            </a:r>
            <a:r>
              <a:rPr lang="en-US" sz="675" b="1" dirty="0"/>
              <a:t> </a:t>
            </a:r>
            <a:endParaRPr lang="en-US" sz="675" b="1" dirty="0" smtClean="0"/>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€34.99</a:t>
            </a:r>
            <a:endParaRPr lang="en-US" sz="675" dirty="0"/>
          </a:p>
          <a:p>
            <a:endParaRPr lang="en-US" sz="675" b="1" dirty="0">
              <a:solidFill>
                <a:schemeClr val="accent1">
                  <a:lumMod val="75000"/>
                </a:schemeClr>
              </a:solidFill>
            </a:endParaRPr>
          </a:p>
          <a:p>
            <a:r>
              <a:rPr lang="en-US" sz="675" b="1" dirty="0"/>
              <a:t> </a:t>
            </a:r>
          </a:p>
        </p:txBody>
      </p:sp>
      <p:pic>
        <p:nvPicPr>
          <p:cNvPr id="149" name="Picture 148"/>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771329" y="5316455"/>
            <a:ext cx="678347" cy="473265"/>
          </a:xfrm>
          <a:prstGeom prst="rect">
            <a:avLst/>
          </a:prstGeom>
        </p:spPr>
      </p:pic>
      <p:pic>
        <p:nvPicPr>
          <p:cNvPr id="153" name="Picture 152"/>
          <p:cNvPicPr>
            <a:picLocks noChangeAspect="1"/>
          </p:cNvPicPr>
          <p:nvPr/>
        </p:nvPicPr>
        <p:blipFill>
          <a:blip r:embed="rId44">
            <a:extLst>
              <a:ext uri="{28A0092B-C50C-407E-A947-70E740481C1C}">
                <a14:useLocalDpi xmlns:a14="http://schemas.microsoft.com/office/drawing/2010/main" val="0"/>
              </a:ext>
            </a:extLst>
          </a:blip>
          <a:stretch>
            <a:fillRect/>
          </a:stretch>
        </p:blipFill>
        <p:spPr>
          <a:xfrm>
            <a:off x="4756924" y="5121126"/>
            <a:ext cx="531105" cy="869080"/>
          </a:xfrm>
          <a:prstGeom prst="rect">
            <a:avLst/>
          </a:prstGeom>
        </p:spPr>
      </p:pic>
      <p:pic>
        <p:nvPicPr>
          <p:cNvPr id="154"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39730" y="5267687"/>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64"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00287" y="5196566"/>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66" name="Picture 2" descr="Αποχυμωτής - Πολτοποιητής Severin Slow Juicer ES 35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43021" y="5255562"/>
            <a:ext cx="219283" cy="219283"/>
          </a:xfrm>
          <a:prstGeom prst="rect">
            <a:avLst/>
          </a:prstGeom>
          <a:noFill/>
          <a:extLst>
            <a:ext uri="{909E8E84-426E-40DD-AFC4-6F175D3DCCD1}">
              <a14:hiddenFill xmlns:a14="http://schemas.microsoft.com/office/drawing/2010/main">
                <a:solidFill>
                  <a:srgbClr val="FFFFFF"/>
                </a:solidFill>
              </a14:hiddenFill>
            </a:ext>
          </a:extLst>
        </p:spPr>
      </p:pic>
      <p:pic>
        <p:nvPicPr>
          <p:cNvPr id="174" name="Picture 12" descr="Severin Logo Download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03578" y="5174916"/>
            <a:ext cx="465339" cy="74454"/>
          </a:xfrm>
          <a:prstGeom prst="rect">
            <a:avLst/>
          </a:prstGeom>
          <a:noFill/>
          <a:extLst>
            <a:ext uri="{909E8E84-426E-40DD-AFC4-6F175D3DCCD1}">
              <a14:hiddenFill xmlns:a14="http://schemas.microsoft.com/office/drawing/2010/main">
                <a:solidFill>
                  <a:srgbClr val="FFFFFF"/>
                </a:solidFill>
              </a14:hiddenFill>
            </a:ext>
          </a:extLst>
        </p:spPr>
      </p:pic>
      <p:pic>
        <p:nvPicPr>
          <p:cNvPr id="175" name="Picture 174"/>
          <p:cNvPicPr>
            <a:picLocks noChangeAspect="1"/>
          </p:cNvPicPr>
          <p:nvPr/>
        </p:nvPicPr>
        <p:blipFill>
          <a:blip r:embed="rId45">
            <a:extLst>
              <a:ext uri="{28A0092B-C50C-407E-A947-70E740481C1C}">
                <a14:useLocalDpi xmlns:a14="http://schemas.microsoft.com/office/drawing/2010/main" val="0"/>
              </a:ext>
            </a:extLst>
          </a:blip>
          <a:stretch>
            <a:fillRect/>
          </a:stretch>
        </p:blipFill>
        <p:spPr>
          <a:xfrm>
            <a:off x="2181628" y="5095045"/>
            <a:ext cx="602332" cy="894508"/>
          </a:xfrm>
          <a:prstGeom prst="rect">
            <a:avLst/>
          </a:prstGeom>
        </p:spPr>
      </p:pic>
      <p:sp>
        <p:nvSpPr>
          <p:cNvPr id="182" name="Rectangle 181"/>
          <p:cNvSpPr/>
          <p:nvPr/>
        </p:nvSpPr>
        <p:spPr>
          <a:xfrm>
            <a:off x="1458475" y="5841999"/>
            <a:ext cx="2089562" cy="715581"/>
          </a:xfrm>
          <a:prstGeom prst="rect">
            <a:avLst/>
          </a:prstGeom>
        </p:spPr>
        <p:txBody>
          <a:bodyPr wrap="square">
            <a:spAutoFit/>
          </a:bodyPr>
          <a:lstStyle/>
          <a:p>
            <a:r>
              <a:rPr lang="en-US" sz="675" b="1" dirty="0">
                <a:hlinkClick r:id="rId46"/>
              </a:rPr>
              <a:t>PG 8550</a:t>
            </a:r>
            <a:endParaRPr lang="en-US" sz="675" b="1" dirty="0"/>
          </a:p>
          <a:p>
            <a:r>
              <a:rPr lang="en-US" sz="675" dirty="0"/>
              <a:t>SEVERIN GRILL TABLE WITH STAND 2300W, HIGH QUALITY SURFACE 851 CM2, REMOVABLE WINDSHIELD, VARIABLE THERMOSTAT </a:t>
            </a:r>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€69.99</a:t>
            </a:r>
            <a:endParaRPr lang="en-US" sz="675" dirty="0"/>
          </a:p>
          <a:p>
            <a:endParaRPr lang="en-US" sz="675" dirty="0"/>
          </a:p>
        </p:txBody>
      </p:sp>
      <p:sp>
        <p:nvSpPr>
          <p:cNvPr id="186" name="Rectangle 185"/>
          <p:cNvSpPr/>
          <p:nvPr/>
        </p:nvSpPr>
        <p:spPr>
          <a:xfrm>
            <a:off x="3372348" y="5741239"/>
            <a:ext cx="2268765" cy="819455"/>
          </a:xfrm>
          <a:prstGeom prst="rect">
            <a:avLst/>
          </a:prstGeom>
        </p:spPr>
        <p:txBody>
          <a:bodyPr wrap="square">
            <a:spAutoFit/>
          </a:bodyPr>
          <a:lstStyle/>
          <a:p>
            <a:r>
              <a:rPr lang="en-US" sz="675" b="1" dirty="0">
                <a:hlinkClick r:id="rId47"/>
              </a:rPr>
              <a:t>PG 8568</a:t>
            </a:r>
            <a:endParaRPr lang="en-US" sz="675" b="1" dirty="0"/>
          </a:p>
          <a:p>
            <a:r>
              <a:rPr lang="en-US" sz="675" dirty="0"/>
              <a:t>SEVERIN GRILL TABLE WITH STAND 2200W, ELECTRIC, QUICK GRILL TIMER, INDOOR/OUTDOOR USE, SAFETOUCH SURFACE, RIBBED GRILL PLATE, REMOVABLE PARTS, THERMOSTAT-CONTROLLED HEATING ELEMENT, EASY CLEAN, STAINLESS STEEL GRILL GRADE </a:t>
            </a:r>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€99.99</a:t>
            </a:r>
            <a:endParaRPr lang="en-US" sz="675" dirty="0"/>
          </a:p>
          <a:p>
            <a:endParaRPr lang="en-US" sz="675" dirty="0"/>
          </a:p>
        </p:txBody>
      </p:sp>
      <p:pic>
        <p:nvPicPr>
          <p:cNvPr id="190" name="Picture 189" descr="TAURUS 925011000 Multicooker - Geomar Electronics Shop"/>
          <p:cNvPicPr>
            <a:picLocks noChangeAspect="1" noChangeArrowheads="1"/>
          </p:cNvPicPr>
          <p:nvPr/>
        </p:nvPicPr>
        <p:blipFill>
          <a:blip r:embed="rId48" cstate="print">
            <a:extLst>
              <a:ext uri="{28A0092B-C50C-407E-A947-70E740481C1C}">
                <a14:useLocalDpi xmlns:a14="http://schemas.microsoft.com/office/drawing/2010/main" val="0"/>
              </a:ext>
            </a:extLst>
          </a:blip>
          <a:srcRect/>
          <a:stretch>
            <a:fillRect/>
          </a:stretch>
        </p:blipFill>
        <p:spPr bwMode="auto">
          <a:xfrm>
            <a:off x="8087947" y="5118952"/>
            <a:ext cx="748718" cy="632373"/>
          </a:xfrm>
          <a:prstGeom prst="rect">
            <a:avLst/>
          </a:prstGeom>
          <a:noFill/>
          <a:extLst>
            <a:ext uri="{909E8E84-426E-40DD-AFC4-6F175D3DCCD1}">
              <a14:hiddenFill xmlns:a14="http://schemas.microsoft.com/office/drawing/2010/main">
                <a:solidFill>
                  <a:srgbClr val="FFFFFF"/>
                </a:solidFill>
              </a14:hiddenFill>
            </a:ext>
          </a:extLst>
        </p:spPr>
      </p:pic>
      <p:pic>
        <p:nvPicPr>
          <p:cNvPr id="191" name="Picture 19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216120" y="5081869"/>
            <a:ext cx="466597" cy="122033"/>
          </a:xfrm>
          <a:prstGeom prst="rect">
            <a:avLst/>
          </a:prstGeom>
        </p:spPr>
      </p:pic>
      <p:sp>
        <p:nvSpPr>
          <p:cNvPr id="192" name="Rectangle 191"/>
          <p:cNvSpPr/>
          <p:nvPr/>
        </p:nvSpPr>
        <p:spPr>
          <a:xfrm>
            <a:off x="7124472" y="5732624"/>
            <a:ext cx="1605000" cy="923330"/>
          </a:xfrm>
          <a:prstGeom prst="rect">
            <a:avLst/>
          </a:prstGeom>
        </p:spPr>
        <p:txBody>
          <a:bodyPr wrap="square">
            <a:spAutoFit/>
          </a:bodyPr>
          <a:lstStyle/>
          <a:p>
            <a:r>
              <a:rPr lang="en-GB" sz="675" b="1" dirty="0" smtClean="0">
                <a:hlinkClick r:id="rId49"/>
              </a:rPr>
              <a:t>925011000</a:t>
            </a:r>
            <a:endParaRPr lang="en-GB" sz="675" b="1" dirty="0" smtClean="0"/>
          </a:p>
          <a:p>
            <a:r>
              <a:rPr lang="en-US" sz="675" dirty="0"/>
              <a:t>TAURUS PROGRAMMABLE KITCHEN ROBOT, TOP CUISINE, 860W, 5L, 12 PROGRAMS, 24H TIMER, NONSTICK REMOVABLE </a:t>
            </a:r>
            <a:r>
              <a:rPr lang="en-US" sz="675" dirty="0" smtClean="0"/>
              <a:t>BUCKER</a:t>
            </a:r>
          </a:p>
          <a:p>
            <a:r>
              <a:rPr lang="en-US" sz="675" b="1" dirty="0">
                <a:solidFill>
                  <a:schemeClr val="accent1">
                    <a:lumMod val="75000"/>
                  </a:schemeClr>
                </a:solidFill>
              </a:rPr>
              <a:t>RRP</a:t>
            </a:r>
            <a:r>
              <a:rPr lang="en-US" sz="675" b="1" dirty="0" smtClean="0">
                <a:solidFill>
                  <a:schemeClr val="accent1">
                    <a:lumMod val="75000"/>
                  </a:schemeClr>
                </a:solidFill>
              </a:rPr>
              <a:t>:</a:t>
            </a:r>
            <a:r>
              <a:rPr lang="en-US" sz="675" b="1" dirty="0">
                <a:solidFill>
                  <a:schemeClr val="accent1">
                    <a:lumMod val="75000"/>
                  </a:schemeClr>
                </a:solidFill>
              </a:rPr>
              <a:t> </a:t>
            </a:r>
            <a:r>
              <a:rPr lang="en-US" sz="675" b="1" dirty="0" smtClean="0">
                <a:solidFill>
                  <a:schemeClr val="accent1">
                    <a:lumMod val="75000"/>
                  </a:schemeClr>
                </a:solidFill>
              </a:rPr>
              <a:t>€89.99</a:t>
            </a:r>
            <a:endParaRPr lang="en-US" sz="675" dirty="0"/>
          </a:p>
          <a:p>
            <a:endParaRPr lang="en-US" sz="675" b="1" dirty="0">
              <a:solidFill>
                <a:schemeClr val="accent1">
                  <a:lumMod val="75000"/>
                </a:schemeClr>
              </a:solidFill>
            </a:endParaRPr>
          </a:p>
          <a:p>
            <a:endParaRPr lang="en-US" sz="675" dirty="0"/>
          </a:p>
        </p:txBody>
      </p:sp>
      <p:sp>
        <p:nvSpPr>
          <p:cNvPr id="197" name="Rectangle 196">
            <a:extLst>
              <a:ext uri="{FF2B5EF4-FFF2-40B4-BE49-F238E27FC236}">
                <a16:creationId xmlns:a16="http://schemas.microsoft.com/office/drawing/2014/main" xmlns="" xmlns:lc="http://schemas.openxmlformats.org/drawingml/2006/lockedCanvas" id="{F4F6F95B-1A9B-26E5-08AB-250514CDC4AE}"/>
              </a:ext>
            </a:extLst>
          </p:cNvPr>
          <p:cNvSpPr/>
          <p:nvPr/>
        </p:nvSpPr>
        <p:spPr>
          <a:xfrm>
            <a:off x="7439332" y="6464419"/>
            <a:ext cx="1209981"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 dirty="0">
                <a:latin typeface="HP Simplified Light" panose="020B0404020204020204" pitchFamily="34" charset="0"/>
                <a:cs typeface="Calibri" pitchFamily="34" charset="0"/>
              </a:rPr>
              <a:t>Call now on: </a:t>
            </a:r>
            <a:r>
              <a:rPr lang="en-US" sz="600" dirty="0" smtClean="0">
                <a:latin typeface="HP Simplified Light" panose="020B0404020204020204" pitchFamily="34" charset="0"/>
                <a:cs typeface="Calibri" pitchFamily="34" charset="0"/>
              </a:rPr>
              <a:t> </a:t>
            </a:r>
            <a:endParaRPr lang="en-US" sz="600" dirty="0">
              <a:latin typeface="HP Simplified Light" panose="020B0404020204020204" pitchFamily="34" charset="0"/>
              <a:cs typeface="Calibri" pitchFamily="34" charset="0"/>
            </a:endParaRPr>
          </a:p>
          <a:p>
            <a:pPr algn="ctr"/>
            <a:r>
              <a:rPr lang="en-US" sz="600" dirty="0">
                <a:latin typeface="HP Simplified Light" panose="020B0404020204020204" pitchFamily="34" charset="0"/>
                <a:cs typeface="Calibri" pitchFamily="34" charset="0"/>
              </a:rPr>
              <a:t>Mail on: </a:t>
            </a:r>
          </a:p>
          <a:p>
            <a:pPr algn="ctr"/>
            <a:endParaRPr lang="en-US" sz="600" dirty="0">
              <a:latin typeface="HP Simplified Light" panose="020B0404020204020204" pitchFamily="34" charset="0"/>
              <a:cs typeface="Calibri" pitchFamily="34" charset="0"/>
            </a:endParaRPr>
          </a:p>
        </p:txBody>
      </p:sp>
      <p:sp>
        <p:nvSpPr>
          <p:cNvPr id="213" name="Rectangle 212">
            <a:extLst>
              <a:ext uri="{FF2B5EF4-FFF2-40B4-BE49-F238E27FC236}">
                <a16:creationId xmlns:a16="http://schemas.microsoft.com/office/drawing/2014/main" xmlns="" xmlns:lc="http://schemas.openxmlformats.org/drawingml/2006/lockedCanvas" id="{EE5B3504-DEA9-0104-6F3E-D6ED48FB606E}"/>
              </a:ext>
            </a:extLst>
          </p:cNvPr>
          <p:cNvSpPr/>
          <p:nvPr/>
        </p:nvSpPr>
        <p:spPr>
          <a:xfrm>
            <a:off x="59898" y="6387259"/>
            <a:ext cx="7349489" cy="4154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700" dirty="0">
                <a:latin typeface="HP Simplified Light" panose="020B0404020204020204" pitchFamily="34" charset="0"/>
                <a:cs typeface="Calibri" pitchFamily="34" charset="0"/>
              </a:rPr>
              <a:t>Prices, promotions, specifications, availability and terms of offers may change without notice. Despite our best efforts, </a:t>
            </a:r>
          </a:p>
          <a:p>
            <a:r>
              <a:rPr lang="en-GB" sz="700" dirty="0">
                <a:latin typeface="HP Simplified Light" panose="020B04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700" dirty="0">
                <a:latin typeface="HP Simplified Light" panose="020B0404020204020204" pitchFamily="34" charset="0"/>
                <a:cs typeface="Calibri" pitchFamily="34" charset="0"/>
              </a:rPr>
              <a:t>Products' warranty is the warranty given by the manufacturer.</a:t>
            </a:r>
            <a:r>
              <a:rPr lang="en-GB" sz="700" dirty="0">
                <a:latin typeface="HP Simplified Light" panose="020B0404020204020204" pitchFamily="34" charset="0"/>
                <a:cs typeface="Calibri" pitchFamily="34" charset="0"/>
              </a:rPr>
              <a:t>  VAT  </a:t>
            </a:r>
            <a:r>
              <a:rPr lang="en-GB" sz="700" dirty="0" smtClean="0">
                <a:latin typeface="HP Simplified Light" panose="020B0404020204020204" pitchFamily="34" charset="0"/>
                <a:cs typeface="Calibri" pitchFamily="34" charset="0"/>
              </a:rPr>
              <a:t>included</a:t>
            </a:r>
            <a:endParaRPr lang="en-GB" sz="700" dirty="0">
              <a:latin typeface="HP Simplified Light" panose="020B0404020204020204" pitchFamily="34" charset="0"/>
              <a:cs typeface="Calibri" pitchFamily="34" charset="0"/>
            </a:endParaRPr>
          </a:p>
        </p:txBody>
      </p:sp>
    </p:spTree>
    <p:extLst>
      <p:ext uri="{BB962C8B-B14F-4D97-AF65-F5344CB8AC3E}">
        <p14:creationId xmlns:p14="http://schemas.microsoft.com/office/powerpoint/2010/main" val="1465093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1508</TotalTime>
  <Words>1543</Words>
  <Application>Microsoft Office PowerPoint</Application>
  <PresentationFormat>On-screen Show (4:3)</PresentationFormat>
  <Paragraphs>119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HP Simplified Light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Loucas Kyriakou</dc:creator>
  <cp:lastModifiedBy>Loucas Kyriakou</cp:lastModifiedBy>
  <cp:revision>183</cp:revision>
  <cp:lastPrinted>2024-07-01T14:18:23Z</cp:lastPrinted>
  <dcterms:created xsi:type="dcterms:W3CDTF">2023-12-06T07:09:32Z</dcterms:created>
  <dcterms:modified xsi:type="dcterms:W3CDTF">2025-08-26T09:18:17Z</dcterms:modified>
</cp:coreProperties>
</file>