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8" r:id="rId3"/>
    <p:sldId id="260" r:id="rId4"/>
    <p:sldId id="259" r:id="rId5"/>
  </p:sldIdLst>
  <p:sldSz cx="9144000" cy="6858000" type="screen4x3"/>
  <p:notesSz cx="7099300" cy="9385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0E11"/>
    <a:srgbClr val="D1D4D6"/>
    <a:srgbClr val="050D12"/>
    <a:srgbClr val="31383D"/>
    <a:srgbClr val="1A1C1B"/>
    <a:srgbClr val="7B8491"/>
    <a:srgbClr val="242A2A"/>
    <a:srgbClr val="25292A"/>
    <a:srgbClr val="536780"/>
    <a:srgbClr val="0B82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177" autoAdjust="0"/>
    <p:restoredTop sz="94660"/>
  </p:normalViewPr>
  <p:slideViewPr>
    <p:cSldViewPr snapToGrid="0" showGuides="1">
      <p:cViewPr varScale="1">
        <p:scale>
          <a:sx n="111" d="100"/>
          <a:sy n="111" d="100"/>
        </p:scale>
        <p:origin x="227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E499E13-7F0F-4202-90D1-B1CD53CE1046}" type="datetimeFigureOut">
              <a:rPr lang="en-US" smtClean="0"/>
              <a:t>7/29/2025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E0CC93-8DAC-48CB-B6F9-69CAA82C7573}" type="slidenum">
              <a:rPr lang="en-US" smtClean="0"/>
              <a:t>‹#›</a:t>
            </a:fld>
            <a:endParaRPr lang="en-US"/>
          </a:p>
        </p:txBody>
      </p:sp>
    </p:spTree>
    <p:extLst>
      <p:ext uri="{BB962C8B-B14F-4D97-AF65-F5344CB8AC3E}">
        <p14:creationId xmlns:p14="http://schemas.microsoft.com/office/powerpoint/2010/main" val="3684596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499E13-7F0F-4202-90D1-B1CD53CE1046}" type="datetimeFigureOut">
              <a:rPr lang="en-US" smtClean="0"/>
              <a:t>7/29/2025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E0CC93-8DAC-48CB-B6F9-69CAA82C7573}" type="slidenum">
              <a:rPr lang="en-US" smtClean="0"/>
              <a:t>‹#›</a:t>
            </a:fld>
            <a:endParaRPr lang="en-US"/>
          </a:p>
        </p:txBody>
      </p:sp>
    </p:spTree>
    <p:extLst>
      <p:ext uri="{BB962C8B-B14F-4D97-AF65-F5344CB8AC3E}">
        <p14:creationId xmlns:p14="http://schemas.microsoft.com/office/powerpoint/2010/main" val="2895743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499E13-7F0F-4202-90D1-B1CD53CE1046}" type="datetimeFigureOut">
              <a:rPr lang="en-US" smtClean="0"/>
              <a:t>7/29/2025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E0CC93-8DAC-48CB-B6F9-69CAA82C7573}" type="slidenum">
              <a:rPr lang="en-US" smtClean="0"/>
              <a:t>‹#›</a:t>
            </a:fld>
            <a:endParaRPr lang="en-US"/>
          </a:p>
        </p:txBody>
      </p:sp>
    </p:spTree>
    <p:extLst>
      <p:ext uri="{BB962C8B-B14F-4D97-AF65-F5344CB8AC3E}">
        <p14:creationId xmlns:p14="http://schemas.microsoft.com/office/powerpoint/2010/main" val="1975066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499E13-7F0F-4202-90D1-B1CD53CE1046}" type="datetimeFigureOut">
              <a:rPr lang="en-US" smtClean="0"/>
              <a:t>7/29/2025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E0CC93-8DAC-48CB-B6F9-69CAA82C7573}" type="slidenum">
              <a:rPr lang="en-US" smtClean="0"/>
              <a:t>‹#›</a:t>
            </a:fld>
            <a:endParaRPr lang="en-US"/>
          </a:p>
        </p:txBody>
      </p:sp>
    </p:spTree>
    <p:extLst>
      <p:ext uri="{BB962C8B-B14F-4D97-AF65-F5344CB8AC3E}">
        <p14:creationId xmlns:p14="http://schemas.microsoft.com/office/powerpoint/2010/main" val="101402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E499E13-7F0F-4202-90D1-B1CD53CE1046}" type="datetimeFigureOut">
              <a:rPr lang="en-US" smtClean="0"/>
              <a:t>7/29/2025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E0CC93-8DAC-48CB-B6F9-69CAA82C7573}" type="slidenum">
              <a:rPr lang="en-US" smtClean="0"/>
              <a:t>‹#›</a:t>
            </a:fld>
            <a:endParaRPr lang="en-US"/>
          </a:p>
        </p:txBody>
      </p:sp>
    </p:spTree>
    <p:extLst>
      <p:ext uri="{BB962C8B-B14F-4D97-AF65-F5344CB8AC3E}">
        <p14:creationId xmlns:p14="http://schemas.microsoft.com/office/powerpoint/2010/main" val="2833694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E499E13-7F0F-4202-90D1-B1CD53CE1046}" type="datetimeFigureOut">
              <a:rPr lang="en-US" smtClean="0"/>
              <a:t>7/29/2025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E0CC93-8DAC-48CB-B6F9-69CAA82C7573}" type="slidenum">
              <a:rPr lang="en-US" smtClean="0"/>
              <a:t>‹#›</a:t>
            </a:fld>
            <a:endParaRPr lang="en-US"/>
          </a:p>
        </p:txBody>
      </p:sp>
    </p:spTree>
    <p:extLst>
      <p:ext uri="{BB962C8B-B14F-4D97-AF65-F5344CB8AC3E}">
        <p14:creationId xmlns:p14="http://schemas.microsoft.com/office/powerpoint/2010/main" val="893991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E499E13-7F0F-4202-90D1-B1CD53CE1046}" type="datetimeFigureOut">
              <a:rPr lang="en-US" smtClean="0"/>
              <a:t>7/29/2025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E0CC93-8DAC-48CB-B6F9-69CAA82C7573}" type="slidenum">
              <a:rPr lang="en-US" smtClean="0"/>
              <a:t>‹#›</a:t>
            </a:fld>
            <a:endParaRPr lang="en-US"/>
          </a:p>
        </p:txBody>
      </p:sp>
    </p:spTree>
    <p:extLst>
      <p:ext uri="{BB962C8B-B14F-4D97-AF65-F5344CB8AC3E}">
        <p14:creationId xmlns:p14="http://schemas.microsoft.com/office/powerpoint/2010/main" val="326634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E499E13-7F0F-4202-90D1-B1CD53CE1046}" type="datetimeFigureOut">
              <a:rPr lang="en-US" smtClean="0"/>
              <a:t>7/29/2025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E0CC93-8DAC-48CB-B6F9-69CAA82C7573}" type="slidenum">
              <a:rPr lang="en-US" smtClean="0"/>
              <a:t>‹#›</a:t>
            </a:fld>
            <a:endParaRPr lang="en-US"/>
          </a:p>
        </p:txBody>
      </p:sp>
    </p:spTree>
    <p:extLst>
      <p:ext uri="{BB962C8B-B14F-4D97-AF65-F5344CB8AC3E}">
        <p14:creationId xmlns:p14="http://schemas.microsoft.com/office/powerpoint/2010/main" val="827235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499E13-7F0F-4202-90D1-B1CD53CE1046}" type="datetimeFigureOut">
              <a:rPr lang="en-US" smtClean="0"/>
              <a:t>7/29/2025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E0CC93-8DAC-48CB-B6F9-69CAA82C7573}" type="slidenum">
              <a:rPr lang="en-US" smtClean="0"/>
              <a:t>‹#›</a:t>
            </a:fld>
            <a:endParaRPr lang="en-US"/>
          </a:p>
        </p:txBody>
      </p:sp>
    </p:spTree>
    <p:extLst>
      <p:ext uri="{BB962C8B-B14F-4D97-AF65-F5344CB8AC3E}">
        <p14:creationId xmlns:p14="http://schemas.microsoft.com/office/powerpoint/2010/main" val="426890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E499E13-7F0F-4202-90D1-B1CD53CE1046}" type="datetimeFigureOut">
              <a:rPr lang="en-US" smtClean="0"/>
              <a:t>7/29/2025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E0CC93-8DAC-48CB-B6F9-69CAA82C7573}" type="slidenum">
              <a:rPr lang="en-US" smtClean="0"/>
              <a:t>‹#›</a:t>
            </a:fld>
            <a:endParaRPr lang="en-US"/>
          </a:p>
        </p:txBody>
      </p:sp>
    </p:spTree>
    <p:extLst>
      <p:ext uri="{BB962C8B-B14F-4D97-AF65-F5344CB8AC3E}">
        <p14:creationId xmlns:p14="http://schemas.microsoft.com/office/powerpoint/2010/main" val="3232172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E499E13-7F0F-4202-90D1-B1CD53CE1046}" type="datetimeFigureOut">
              <a:rPr lang="en-US" smtClean="0"/>
              <a:t>7/29/2025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E0CC93-8DAC-48CB-B6F9-69CAA82C7573}" type="slidenum">
              <a:rPr lang="en-US" smtClean="0"/>
              <a:t>‹#›</a:t>
            </a:fld>
            <a:endParaRPr lang="en-US"/>
          </a:p>
        </p:txBody>
      </p:sp>
    </p:spTree>
    <p:extLst>
      <p:ext uri="{BB962C8B-B14F-4D97-AF65-F5344CB8AC3E}">
        <p14:creationId xmlns:p14="http://schemas.microsoft.com/office/powerpoint/2010/main" val="4114028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499E13-7F0F-4202-90D1-B1CD53CE1046}" type="datetimeFigureOut">
              <a:rPr lang="en-US" smtClean="0"/>
              <a:t>7/29/2025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E0CC93-8DAC-48CB-B6F9-69CAA82C7573}" type="slidenum">
              <a:rPr lang="en-US" smtClean="0"/>
              <a:t>‹#›</a:t>
            </a:fld>
            <a:endParaRPr lang="en-US"/>
          </a:p>
        </p:txBody>
      </p:sp>
    </p:spTree>
    <p:extLst>
      <p:ext uri="{BB962C8B-B14F-4D97-AF65-F5344CB8AC3E}">
        <p14:creationId xmlns:p14="http://schemas.microsoft.com/office/powerpoint/2010/main" val="260888881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g"/><Relationship Id="rId9" Type="http://schemas.openxmlformats.org/officeDocument/2006/relationships/image" Target="../media/image8.jpg"/></Relationships>
</file>

<file path=ppt/slides/_rels/slide2.xml.rels><?xml version="1.0" encoding="UTF-8" standalone="yes"?>
<Relationships xmlns="http://schemas.openxmlformats.org/package/2006/relationships"><Relationship Id="rId8" Type="http://schemas.openxmlformats.org/officeDocument/2006/relationships/image" Target="../media/image15.jpeg"/><Relationship Id="rId13" Type="http://schemas.openxmlformats.org/officeDocument/2006/relationships/image" Target="../media/image2.jpeg"/><Relationship Id="rId3" Type="http://schemas.openxmlformats.org/officeDocument/2006/relationships/image" Target="../media/image10.jpg"/><Relationship Id="rId7" Type="http://schemas.openxmlformats.org/officeDocument/2006/relationships/image" Target="../media/image14.jpeg"/><Relationship Id="rId12" Type="http://schemas.openxmlformats.org/officeDocument/2006/relationships/image" Target="../media/image8.jpg"/><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image" Target="../media/image13.jpeg"/><Relationship Id="rId11" Type="http://schemas.openxmlformats.org/officeDocument/2006/relationships/image" Target="../media/image18.jpeg"/><Relationship Id="rId5" Type="http://schemas.openxmlformats.org/officeDocument/2006/relationships/image" Target="../media/image12.jpg"/><Relationship Id="rId10" Type="http://schemas.openxmlformats.org/officeDocument/2006/relationships/image" Target="../media/image17.jpeg"/><Relationship Id="rId4" Type="http://schemas.openxmlformats.org/officeDocument/2006/relationships/image" Target="../media/image11.jpeg"/><Relationship Id="rId9" Type="http://schemas.openxmlformats.org/officeDocument/2006/relationships/image" Target="../media/image16.jpeg"/><Relationship Id="rId14" Type="http://schemas.openxmlformats.org/officeDocument/2006/relationships/image" Target="../media/image3.jpg"/></Relationships>
</file>

<file path=ppt/slides/_rels/slide3.xml.rels><?xml version="1.0" encoding="UTF-8" standalone="yes"?>
<Relationships xmlns="http://schemas.openxmlformats.org/package/2006/relationships"><Relationship Id="rId8" Type="http://schemas.openxmlformats.org/officeDocument/2006/relationships/image" Target="../media/image23.jpeg"/><Relationship Id="rId13" Type="http://schemas.openxmlformats.org/officeDocument/2006/relationships/image" Target="../media/image28.jpeg"/><Relationship Id="rId18" Type="http://schemas.openxmlformats.org/officeDocument/2006/relationships/image" Target="../media/image33.jpeg"/><Relationship Id="rId3" Type="http://schemas.openxmlformats.org/officeDocument/2006/relationships/hyperlink" Target="https://b2b.multitech.com.cy/en/product/tp-link-switch-8ports-gigabit-lan-ports-smart-managed-qos-l2-vlanhttps:/b2b.multitech.com.cy/en/product/tp-link-access-point-ac1200-wireless-indoor-wall-plate-dual-band-2x-gigabit-ports-2-x" TargetMode="External"/><Relationship Id="rId21" Type="http://schemas.openxmlformats.org/officeDocument/2006/relationships/image" Target="../media/image36.jpeg"/><Relationship Id="rId7" Type="http://schemas.openxmlformats.org/officeDocument/2006/relationships/image" Target="../media/image22.jpeg"/><Relationship Id="rId12" Type="http://schemas.openxmlformats.org/officeDocument/2006/relationships/image" Target="../media/image27.jpeg"/><Relationship Id="rId17" Type="http://schemas.openxmlformats.org/officeDocument/2006/relationships/image" Target="../media/image32.jpeg"/><Relationship Id="rId2" Type="http://schemas.openxmlformats.org/officeDocument/2006/relationships/image" Target="../media/image8.jpg"/><Relationship Id="rId16" Type="http://schemas.openxmlformats.org/officeDocument/2006/relationships/image" Target="../media/image31.jpeg"/><Relationship Id="rId20" Type="http://schemas.openxmlformats.org/officeDocument/2006/relationships/image" Target="../media/image35.jpeg"/><Relationship Id="rId1" Type="http://schemas.openxmlformats.org/officeDocument/2006/relationships/slideLayout" Target="../slideLayouts/slideLayout2.xml"/><Relationship Id="rId6" Type="http://schemas.openxmlformats.org/officeDocument/2006/relationships/image" Target="../media/image21.jpeg"/><Relationship Id="rId11" Type="http://schemas.openxmlformats.org/officeDocument/2006/relationships/image" Target="../media/image26.jpeg"/><Relationship Id="rId5" Type="http://schemas.openxmlformats.org/officeDocument/2006/relationships/image" Target="../media/image20.jpeg"/><Relationship Id="rId15" Type="http://schemas.openxmlformats.org/officeDocument/2006/relationships/image" Target="../media/image30.jpeg"/><Relationship Id="rId10" Type="http://schemas.openxmlformats.org/officeDocument/2006/relationships/image" Target="../media/image25.jpeg"/><Relationship Id="rId19" Type="http://schemas.openxmlformats.org/officeDocument/2006/relationships/image" Target="../media/image34.jpeg"/><Relationship Id="rId4" Type="http://schemas.openxmlformats.org/officeDocument/2006/relationships/image" Target="../media/image19.jpeg"/><Relationship Id="rId9" Type="http://schemas.openxmlformats.org/officeDocument/2006/relationships/image" Target="../media/image24.jpeg"/><Relationship Id="rId14" Type="http://schemas.openxmlformats.org/officeDocument/2006/relationships/image" Target="../media/image29.jpeg"/></Relationships>
</file>

<file path=ppt/slides/_rels/slide4.xml.rels><?xml version="1.0" encoding="UTF-8" standalone="yes"?>
<Relationships xmlns="http://schemas.openxmlformats.org/package/2006/relationships"><Relationship Id="rId8" Type="http://schemas.openxmlformats.org/officeDocument/2006/relationships/image" Target="../media/image43.png"/><Relationship Id="rId13" Type="http://schemas.openxmlformats.org/officeDocument/2006/relationships/image" Target="../media/image8.jpg"/><Relationship Id="rId3" Type="http://schemas.openxmlformats.org/officeDocument/2006/relationships/image" Target="../media/image38.png"/><Relationship Id="rId7" Type="http://schemas.openxmlformats.org/officeDocument/2006/relationships/image" Target="../media/image42.png"/><Relationship Id="rId12" Type="http://schemas.openxmlformats.org/officeDocument/2006/relationships/image" Target="../media/image47.jpeg"/><Relationship Id="rId2" Type="http://schemas.openxmlformats.org/officeDocument/2006/relationships/image" Target="../media/image37.png"/><Relationship Id="rId1" Type="http://schemas.openxmlformats.org/officeDocument/2006/relationships/slideLayout" Target="../slideLayouts/slideLayout2.xml"/><Relationship Id="rId6" Type="http://schemas.openxmlformats.org/officeDocument/2006/relationships/image" Target="../media/image41.jpeg"/><Relationship Id="rId11" Type="http://schemas.openxmlformats.org/officeDocument/2006/relationships/image" Target="../media/image46.jpeg"/><Relationship Id="rId5" Type="http://schemas.openxmlformats.org/officeDocument/2006/relationships/image" Target="../media/image40.jpeg"/><Relationship Id="rId10" Type="http://schemas.openxmlformats.org/officeDocument/2006/relationships/image" Target="../media/image45.jpeg"/><Relationship Id="rId4" Type="http://schemas.openxmlformats.org/officeDocument/2006/relationships/image" Target="../media/image39.png"/><Relationship Id="rId9" Type="http://schemas.openxmlformats.org/officeDocument/2006/relationships/image" Target="../media/image44.jpeg"/><Relationship Id="rId14" Type="http://schemas.openxmlformats.org/officeDocument/2006/relationships/image" Target="../media/image4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 name="Picture 47"/>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2877421" y="4588188"/>
            <a:ext cx="711387" cy="707934"/>
          </a:xfrm>
          <a:prstGeom prst="rect">
            <a:avLst/>
          </a:prstGeom>
        </p:spPr>
      </p:pic>
      <p:pic>
        <p:nvPicPr>
          <p:cNvPr id="33" name="Picture 3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060037" y="1088117"/>
            <a:ext cx="3083962" cy="1369967"/>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618" y="1088117"/>
            <a:ext cx="6083808" cy="1369967"/>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1907719995"/>
              </p:ext>
            </p:extLst>
          </p:nvPr>
        </p:nvGraphicFramePr>
        <p:xfrm>
          <a:off x="-3" y="2825221"/>
          <a:ext cx="9158135" cy="3524266"/>
        </p:xfrm>
        <a:graphic>
          <a:graphicData uri="http://schemas.openxmlformats.org/drawingml/2006/table">
            <a:tbl>
              <a:tblPr firstRow="1" bandRow="1">
                <a:tableStyleId>{5C22544A-7EE6-4342-B048-85BDC9FD1C3A}</a:tableStyleId>
              </a:tblPr>
              <a:tblGrid>
                <a:gridCol w="1308305">
                  <a:extLst>
                    <a:ext uri="{9D8B030D-6E8A-4147-A177-3AD203B41FA5}">
                      <a16:colId xmlns:a16="http://schemas.microsoft.com/office/drawing/2014/main" val="20000"/>
                    </a:ext>
                  </a:extLst>
                </a:gridCol>
                <a:gridCol w="1308305">
                  <a:extLst>
                    <a:ext uri="{9D8B030D-6E8A-4147-A177-3AD203B41FA5}">
                      <a16:colId xmlns:a16="http://schemas.microsoft.com/office/drawing/2014/main" val="20001"/>
                    </a:ext>
                  </a:extLst>
                </a:gridCol>
                <a:gridCol w="1308305">
                  <a:extLst>
                    <a:ext uri="{9D8B030D-6E8A-4147-A177-3AD203B41FA5}">
                      <a16:colId xmlns:a16="http://schemas.microsoft.com/office/drawing/2014/main" val="20002"/>
                    </a:ext>
                  </a:extLst>
                </a:gridCol>
                <a:gridCol w="1308305">
                  <a:extLst>
                    <a:ext uri="{9D8B030D-6E8A-4147-A177-3AD203B41FA5}">
                      <a16:colId xmlns:a16="http://schemas.microsoft.com/office/drawing/2014/main" val="20003"/>
                    </a:ext>
                  </a:extLst>
                </a:gridCol>
                <a:gridCol w="1308305">
                  <a:extLst>
                    <a:ext uri="{9D8B030D-6E8A-4147-A177-3AD203B41FA5}">
                      <a16:colId xmlns:a16="http://schemas.microsoft.com/office/drawing/2014/main" val="20004"/>
                    </a:ext>
                  </a:extLst>
                </a:gridCol>
                <a:gridCol w="1308305">
                  <a:extLst>
                    <a:ext uri="{9D8B030D-6E8A-4147-A177-3AD203B41FA5}">
                      <a16:colId xmlns:a16="http://schemas.microsoft.com/office/drawing/2014/main" val="20005"/>
                    </a:ext>
                  </a:extLst>
                </a:gridCol>
                <a:gridCol w="1308305">
                  <a:extLst>
                    <a:ext uri="{9D8B030D-6E8A-4147-A177-3AD203B41FA5}">
                      <a16:colId xmlns:a16="http://schemas.microsoft.com/office/drawing/2014/main" val="20006"/>
                    </a:ext>
                  </a:extLst>
                </a:gridCol>
              </a:tblGrid>
              <a:tr h="1762133">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762133">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4" name="Rectangle 3"/>
          <p:cNvSpPr/>
          <p:nvPr/>
        </p:nvSpPr>
        <p:spPr>
          <a:xfrm>
            <a:off x="0" y="6349487"/>
            <a:ext cx="9143999" cy="51949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latin typeface="Tw Cen MT" panose="020B0602020104020603" pitchFamily="34" charset="0"/>
            </a:endParaRPr>
          </a:p>
        </p:txBody>
      </p:sp>
      <p:sp>
        <p:nvSpPr>
          <p:cNvPr id="18" name="Rectangle 17"/>
          <p:cNvSpPr/>
          <p:nvPr/>
        </p:nvSpPr>
        <p:spPr>
          <a:xfrm>
            <a:off x="355364" y="1175179"/>
            <a:ext cx="5233462" cy="276999"/>
          </a:xfrm>
          <a:prstGeom prst="rect">
            <a:avLst/>
          </a:prstGeom>
        </p:spPr>
        <p:txBody>
          <a:bodyPr wrap="square">
            <a:spAutoFit/>
          </a:bodyPr>
          <a:lstStyle/>
          <a:p>
            <a:pPr algn="ctr"/>
            <a:r>
              <a:rPr lang="en-US" sz="1200" b="1" u="sng" dirty="0">
                <a:solidFill>
                  <a:schemeClr val="bg1"/>
                </a:solidFill>
                <a:effectLst>
                  <a:outerShdw blurRad="38100" dist="38100" dir="2700000" algn="tl">
                    <a:srgbClr val="000000">
                      <a:alpha val="43137"/>
                    </a:srgbClr>
                  </a:outerShdw>
                </a:effectLst>
                <a:latin typeface="AktivGrotesk-Corp"/>
              </a:rPr>
              <a:t>Software Defined Networking (SDN) with Cloud Access</a:t>
            </a:r>
            <a:endParaRPr lang="en-US" sz="1200" b="1" i="0" u="sng" dirty="0">
              <a:solidFill>
                <a:schemeClr val="bg1"/>
              </a:solidFill>
              <a:effectLst>
                <a:outerShdw blurRad="38100" dist="38100" dir="2700000" algn="tl">
                  <a:srgbClr val="000000">
                    <a:alpha val="43137"/>
                  </a:srgbClr>
                </a:outerShdw>
              </a:effectLst>
              <a:latin typeface="AktivGrotesk-Corp"/>
            </a:endParaRPr>
          </a:p>
        </p:txBody>
      </p:sp>
      <p:sp>
        <p:nvSpPr>
          <p:cNvPr id="27" name="TextBox 26"/>
          <p:cNvSpPr txBox="1"/>
          <p:nvPr/>
        </p:nvSpPr>
        <p:spPr>
          <a:xfrm>
            <a:off x="170516" y="1508766"/>
            <a:ext cx="5751770" cy="769441"/>
          </a:xfrm>
          <a:prstGeom prst="rect">
            <a:avLst/>
          </a:prstGeom>
          <a:noFill/>
        </p:spPr>
        <p:txBody>
          <a:bodyPr wrap="square" rtlCol="0">
            <a:spAutoFit/>
          </a:bodyPr>
          <a:lstStyle/>
          <a:p>
            <a:pPr algn="ctr"/>
            <a:r>
              <a:rPr lang="en-US" sz="1100" dirty="0">
                <a:solidFill>
                  <a:schemeClr val="bg1"/>
                </a:solidFill>
              </a:rPr>
              <a:t>Omada’s Software Defined Networking (SDN) platform integrates network devices, including access points, switches and gateways, providing 100% centralized cloud management. Omada creates a highly scalable network—all controlled from a single interface. Seamless wireless and wired connections are provided, ideal for use in hospitality, education, retail, offices, and more.</a:t>
            </a:r>
          </a:p>
        </p:txBody>
      </p:sp>
      <p:pic>
        <p:nvPicPr>
          <p:cNvPr id="24" name="Picture 23"/>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18399" y="2827346"/>
            <a:ext cx="681867" cy="678284"/>
          </a:xfrm>
          <a:prstGeom prst="rect">
            <a:avLst/>
          </a:prstGeom>
        </p:spPr>
      </p:pic>
      <p:sp>
        <p:nvSpPr>
          <p:cNvPr id="84" name="Rectangle 83"/>
          <p:cNvSpPr/>
          <p:nvPr/>
        </p:nvSpPr>
        <p:spPr>
          <a:xfrm>
            <a:off x="6526647" y="3473062"/>
            <a:ext cx="1432459" cy="1192634"/>
          </a:xfrm>
          <a:prstGeom prst="rect">
            <a:avLst/>
          </a:prstGeom>
        </p:spPr>
        <p:txBody>
          <a:bodyPr wrap="square">
            <a:spAutoFit/>
          </a:bodyPr>
          <a:lstStyle/>
          <a:p>
            <a:pPr>
              <a:defRPr/>
            </a:pPr>
            <a:r>
              <a:rPr lang="en-US" sz="800" b="1" dirty="0"/>
              <a:t>EAP610</a:t>
            </a:r>
            <a:r>
              <a:rPr lang="en-US" sz="800" dirty="0"/>
              <a:t> </a:t>
            </a:r>
            <a:r>
              <a:rPr lang="en-US" sz="800" b="1" dirty="0"/>
              <a:t>TP-LINK ACCESS POINT AX1800, </a:t>
            </a:r>
            <a:r>
              <a:rPr lang="en-US" sz="750" dirty="0"/>
              <a:t>WIRELESS INDOOR POE, DUAL BAND, 1X GIGABIT PORTS (POE), 4 X INTERNAL ANTENNAS,  MU-MIMO, SEAMLESS ROAMING, AIRTIME FAIRNESS, OMADA APP, CEILING OR WALLMOUN</a:t>
            </a:r>
            <a:r>
              <a:rPr lang="en-US" sz="800" dirty="0"/>
              <a:t>T </a:t>
            </a:r>
            <a:r>
              <a:rPr lang="el-GR" sz="900" b="1" dirty="0">
                <a:solidFill>
                  <a:srgbClr val="FF0000"/>
                </a:solidFill>
              </a:rPr>
              <a:t>123</a:t>
            </a:r>
            <a:r>
              <a:rPr lang="en-US" sz="900" b="1" dirty="0">
                <a:solidFill>
                  <a:srgbClr val="FF0000"/>
                </a:solidFill>
              </a:rPr>
              <a:t> </a:t>
            </a:r>
            <a:r>
              <a:rPr lang="el-GR" sz="900" b="1" dirty="0">
                <a:solidFill>
                  <a:srgbClr val="FF0000"/>
                </a:solidFill>
              </a:rPr>
              <a:t>€</a:t>
            </a:r>
            <a:r>
              <a:rPr lang="en-GB" sz="900" b="1" dirty="0">
                <a:solidFill>
                  <a:srgbClr val="FF0000"/>
                </a:solidFill>
              </a:rPr>
              <a:t> </a:t>
            </a:r>
            <a:endParaRPr lang="en-US" sz="900" b="1" dirty="0">
              <a:solidFill>
                <a:srgbClr val="FF0000"/>
              </a:solidFill>
            </a:endParaRPr>
          </a:p>
        </p:txBody>
      </p:sp>
      <p:sp>
        <p:nvSpPr>
          <p:cNvPr id="86" name="Rectangle 85"/>
          <p:cNvSpPr/>
          <p:nvPr/>
        </p:nvSpPr>
        <p:spPr>
          <a:xfrm>
            <a:off x="2546261" y="5220564"/>
            <a:ext cx="1461329" cy="1169551"/>
          </a:xfrm>
          <a:prstGeom prst="rect">
            <a:avLst/>
          </a:prstGeom>
        </p:spPr>
        <p:txBody>
          <a:bodyPr wrap="square">
            <a:spAutoFit/>
          </a:bodyPr>
          <a:lstStyle/>
          <a:p>
            <a:pPr>
              <a:defRPr/>
            </a:pPr>
            <a:r>
              <a:rPr lang="en-US" sz="800" b="1" dirty="0"/>
              <a:t>EAP670 TP-LINK ACCESS POINT AX5400</a:t>
            </a:r>
            <a:r>
              <a:rPr lang="en-US" sz="800" dirty="0"/>
              <a:t>, </a:t>
            </a:r>
            <a:r>
              <a:rPr lang="en-US" sz="750" dirty="0"/>
              <a:t>WIRELESS INDOOR PoE, 1X 2.5 GIGABIT PORT, INTERNAL ANTENNAS 2.4 GHz: 2× 4 dBi, 5 GHz: 4× 5 dBi, MU-MIMO, SEAMLESS ROAMING, AIRTIME FAIRNESS, OMADA APP, CEILING OR WALLMOUNT </a:t>
            </a:r>
            <a:r>
              <a:rPr lang="en-US" sz="900" b="1" dirty="0">
                <a:solidFill>
                  <a:srgbClr val="FF0000"/>
                </a:solidFill>
              </a:rPr>
              <a:t>1</a:t>
            </a:r>
            <a:r>
              <a:rPr lang="el-GR" sz="900" b="1" dirty="0">
                <a:solidFill>
                  <a:srgbClr val="FF0000"/>
                </a:solidFill>
              </a:rPr>
              <a:t>90</a:t>
            </a:r>
            <a:r>
              <a:rPr lang="en-US" sz="900" b="1" dirty="0">
                <a:solidFill>
                  <a:srgbClr val="FF0000"/>
                </a:solidFill>
              </a:rPr>
              <a:t> </a:t>
            </a:r>
            <a:r>
              <a:rPr lang="el-GR" sz="900" b="1" dirty="0">
                <a:solidFill>
                  <a:srgbClr val="FF0000"/>
                </a:solidFill>
              </a:rPr>
              <a:t>€</a:t>
            </a:r>
            <a:endParaRPr lang="en-US" sz="900" b="1" dirty="0">
              <a:solidFill>
                <a:srgbClr val="FF0000"/>
              </a:solidFill>
            </a:endParaRPr>
          </a:p>
        </p:txBody>
      </p:sp>
      <p:sp>
        <p:nvSpPr>
          <p:cNvPr id="109" name="Rectangle 108"/>
          <p:cNvSpPr/>
          <p:nvPr/>
        </p:nvSpPr>
        <p:spPr>
          <a:xfrm>
            <a:off x="-16802" y="3480796"/>
            <a:ext cx="1328995" cy="969496"/>
          </a:xfrm>
          <a:prstGeom prst="rect">
            <a:avLst/>
          </a:prstGeom>
        </p:spPr>
        <p:txBody>
          <a:bodyPr wrap="square">
            <a:spAutoFit/>
          </a:bodyPr>
          <a:lstStyle/>
          <a:p>
            <a:pPr>
              <a:defRPr/>
            </a:pPr>
            <a:r>
              <a:rPr lang="en-US" sz="800" b="1" dirty="0"/>
              <a:t>EAP115 </a:t>
            </a:r>
            <a:r>
              <a:rPr lang="en-GB" sz="800" b="1" dirty="0"/>
              <a:t>TP-LINK ACCESS POINT N300</a:t>
            </a:r>
            <a:r>
              <a:rPr lang="en-GB" sz="750" dirty="0"/>
              <a:t>, WIRELESS INDOOR CEILING MOUNT, 2.4 GHz, 1X LAN PORTS, 2 X INTERNAL ANTENNAS, LOAD BALANCE, CAPTIVE PORTA</a:t>
            </a:r>
            <a:r>
              <a:rPr lang="en-GB" sz="800" dirty="0"/>
              <a:t>L </a:t>
            </a:r>
            <a:r>
              <a:rPr lang="en-US" sz="900" b="1" dirty="0">
                <a:solidFill>
                  <a:srgbClr val="FF0000"/>
                </a:solidFill>
              </a:rPr>
              <a:t>45 </a:t>
            </a:r>
            <a:r>
              <a:rPr lang="el-GR" sz="900" b="1" dirty="0">
                <a:solidFill>
                  <a:srgbClr val="FF0000"/>
                </a:solidFill>
              </a:rPr>
              <a:t>€</a:t>
            </a:r>
            <a:r>
              <a:rPr lang="en-GB" sz="900" b="1" dirty="0">
                <a:solidFill>
                  <a:srgbClr val="FF0000"/>
                </a:solidFill>
              </a:rPr>
              <a:t> </a:t>
            </a:r>
            <a:endParaRPr lang="en-US" sz="900" b="1" dirty="0">
              <a:solidFill>
                <a:srgbClr val="FF0000"/>
              </a:solidFill>
            </a:endParaRPr>
          </a:p>
        </p:txBody>
      </p:sp>
      <p:sp>
        <p:nvSpPr>
          <p:cNvPr id="111" name="Rectangle 110"/>
          <p:cNvSpPr/>
          <p:nvPr/>
        </p:nvSpPr>
        <p:spPr>
          <a:xfrm>
            <a:off x="5213688" y="3488413"/>
            <a:ext cx="1452048" cy="1077218"/>
          </a:xfrm>
          <a:prstGeom prst="rect">
            <a:avLst/>
          </a:prstGeom>
        </p:spPr>
        <p:txBody>
          <a:bodyPr wrap="square">
            <a:spAutoFit/>
          </a:bodyPr>
          <a:lstStyle/>
          <a:p>
            <a:pPr>
              <a:defRPr/>
            </a:pPr>
            <a:r>
              <a:rPr lang="en-US" sz="800" b="1" dirty="0"/>
              <a:t>EAP653</a:t>
            </a:r>
            <a:r>
              <a:rPr lang="en-US" sz="800" dirty="0"/>
              <a:t> </a:t>
            </a:r>
            <a:r>
              <a:rPr lang="en-US" sz="800" b="1" dirty="0"/>
              <a:t>TP-LINK ACCESS POINT AX3000</a:t>
            </a:r>
            <a:r>
              <a:rPr lang="en-US" sz="750" b="1" dirty="0"/>
              <a:t>, </a:t>
            </a:r>
            <a:r>
              <a:rPr lang="en-US" sz="750" dirty="0"/>
              <a:t>WIRELESS INDOOR PoE, 1X GIGABIT PORT, 4 X INTERNAL ANTENNAS,  MU-MIMO, SEAMLESS ROAMING, AIRTIME FAIRNESS, OMADA APP, CEILING OR WALLMOUNT </a:t>
            </a:r>
            <a:r>
              <a:rPr lang="en-US" sz="900" b="1" dirty="0">
                <a:solidFill>
                  <a:srgbClr val="FF0000"/>
                </a:solidFill>
              </a:rPr>
              <a:t>118 </a:t>
            </a:r>
            <a:r>
              <a:rPr lang="el-GR" sz="900" b="1" dirty="0">
                <a:solidFill>
                  <a:srgbClr val="FF0000"/>
                </a:solidFill>
              </a:rPr>
              <a:t>€</a:t>
            </a:r>
            <a:r>
              <a:rPr lang="en-GB" sz="900" b="1" dirty="0">
                <a:solidFill>
                  <a:srgbClr val="FF0000"/>
                </a:solidFill>
              </a:rPr>
              <a:t>  </a:t>
            </a:r>
            <a:endParaRPr lang="en-US" sz="900" b="1" dirty="0">
              <a:solidFill>
                <a:srgbClr val="FF0000"/>
              </a:solidFill>
            </a:endParaRPr>
          </a:p>
        </p:txBody>
      </p:sp>
      <p:sp>
        <p:nvSpPr>
          <p:cNvPr id="35" name="Rectangle 34"/>
          <p:cNvSpPr/>
          <p:nvPr/>
        </p:nvSpPr>
        <p:spPr>
          <a:xfrm>
            <a:off x="0" y="2496020"/>
            <a:ext cx="9158132" cy="317126"/>
          </a:xfrm>
          <a:prstGeom prst="rect">
            <a:avLst/>
          </a:prstGeom>
          <a:solidFill>
            <a:schemeClr val="bg1">
              <a:lumMod val="8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3184806" y="2467499"/>
            <a:ext cx="2737480" cy="338554"/>
          </a:xfrm>
          <a:prstGeom prst="rect">
            <a:avLst/>
          </a:prstGeom>
          <a:noFill/>
        </p:spPr>
        <p:txBody>
          <a:bodyPr wrap="none" lIns="91440" tIns="45720" rIns="91440" bIns="45720">
            <a:spAutoFit/>
          </a:bodyPr>
          <a:lstStyle/>
          <a:p>
            <a:pPr algn="ctr"/>
            <a:r>
              <a:rPr lang="en-US" sz="1600" b="1" cap="none" spc="50" dirty="0">
                <a:ln w="0"/>
                <a:solidFill>
                  <a:srgbClr val="0B82A4"/>
                </a:solidFill>
                <a:effectLst>
                  <a:innerShdw blurRad="63500" dist="50800" dir="13500000">
                    <a:srgbClr val="000000">
                      <a:alpha val="50000"/>
                    </a:srgbClr>
                  </a:innerShdw>
                </a:effectLst>
              </a:rPr>
              <a:t>Ceiling Mount Access Points</a:t>
            </a:r>
          </a:p>
        </p:txBody>
      </p:sp>
      <p:sp>
        <p:nvSpPr>
          <p:cNvPr id="40" name="Rectangle 39"/>
          <p:cNvSpPr/>
          <p:nvPr/>
        </p:nvSpPr>
        <p:spPr>
          <a:xfrm>
            <a:off x="3886187" y="3492257"/>
            <a:ext cx="1423321" cy="1077218"/>
          </a:xfrm>
          <a:prstGeom prst="rect">
            <a:avLst/>
          </a:prstGeom>
        </p:spPr>
        <p:txBody>
          <a:bodyPr wrap="square">
            <a:spAutoFit/>
          </a:bodyPr>
          <a:lstStyle/>
          <a:p>
            <a:r>
              <a:rPr lang="en-US" sz="800" b="1" dirty="0"/>
              <a:t>EAP613</a:t>
            </a:r>
            <a:r>
              <a:rPr lang="en-US" sz="800" dirty="0"/>
              <a:t> </a:t>
            </a:r>
            <a:r>
              <a:rPr lang="en-US" sz="800" b="1" dirty="0"/>
              <a:t>TP-LINK ACCESS POINT AX1800</a:t>
            </a:r>
            <a:r>
              <a:rPr lang="en-US" sz="800" dirty="0"/>
              <a:t>, </a:t>
            </a:r>
            <a:r>
              <a:rPr lang="en-US" sz="750" dirty="0"/>
              <a:t>WIRELESS INDOOR PoE, 1X GIGABIT PORT, 4 X INTERNAL ANTENNAS,  MU-MIMO, SEAMLESS ROAMING, AIRTIME FAIRNESS, OMADA APP, CEILING OR WALLMOUNT </a:t>
            </a:r>
            <a:r>
              <a:rPr lang="en-US" sz="900" b="1" dirty="0">
                <a:solidFill>
                  <a:srgbClr val="FF0000"/>
                </a:solidFill>
              </a:rPr>
              <a:t>109 </a:t>
            </a:r>
            <a:r>
              <a:rPr lang="el-GR" sz="900" b="1" dirty="0">
                <a:solidFill>
                  <a:srgbClr val="FF0000"/>
                </a:solidFill>
              </a:rPr>
              <a:t>€</a:t>
            </a:r>
            <a:r>
              <a:rPr lang="en-GB" sz="900" b="1" dirty="0">
                <a:solidFill>
                  <a:srgbClr val="FF0000"/>
                </a:solidFill>
              </a:rPr>
              <a:t> </a:t>
            </a:r>
            <a:endParaRPr lang="en-US" sz="800" b="1" dirty="0">
              <a:solidFill>
                <a:srgbClr val="FF0000"/>
              </a:solidFill>
            </a:endParaRPr>
          </a:p>
        </p:txBody>
      </p:sp>
      <p:sp>
        <p:nvSpPr>
          <p:cNvPr id="41" name="Rectangle 40"/>
          <p:cNvSpPr/>
          <p:nvPr/>
        </p:nvSpPr>
        <p:spPr>
          <a:xfrm>
            <a:off x="-46722" y="5244631"/>
            <a:ext cx="1383058" cy="1192634"/>
          </a:xfrm>
          <a:prstGeom prst="rect">
            <a:avLst/>
          </a:prstGeom>
        </p:spPr>
        <p:txBody>
          <a:bodyPr wrap="square">
            <a:spAutoFit/>
          </a:bodyPr>
          <a:lstStyle/>
          <a:p>
            <a:r>
              <a:rPr lang="en-US" sz="800" b="1" dirty="0"/>
              <a:t>EAP650</a:t>
            </a:r>
            <a:r>
              <a:rPr lang="en-US" sz="800" dirty="0"/>
              <a:t> </a:t>
            </a:r>
            <a:r>
              <a:rPr lang="en-US" sz="800" b="1" dirty="0"/>
              <a:t>TP-LINK ACCESS POINT AX3000, </a:t>
            </a:r>
            <a:r>
              <a:rPr lang="en-US" sz="750" dirty="0"/>
              <a:t>WIRELESS INDOOR PoE, 1X GIGABIT PORT, 4 X INTERNAL ANTENNAS,  MU-MIMO, SEAMLESS ROAMING, AIRTIME FAIRNESS, OMADA APP, CEILING OR WALLMOUNT </a:t>
            </a:r>
            <a:endParaRPr lang="el-GR" sz="750" dirty="0"/>
          </a:p>
          <a:p>
            <a:r>
              <a:rPr lang="el-GR" sz="900" b="1" dirty="0">
                <a:solidFill>
                  <a:srgbClr val="FF0000"/>
                </a:solidFill>
              </a:rPr>
              <a:t>141</a:t>
            </a:r>
            <a:r>
              <a:rPr lang="en-US" sz="900" b="1" dirty="0">
                <a:solidFill>
                  <a:srgbClr val="FF0000"/>
                </a:solidFill>
              </a:rPr>
              <a:t> </a:t>
            </a:r>
            <a:r>
              <a:rPr lang="el-GR" sz="900" b="1" dirty="0">
                <a:solidFill>
                  <a:srgbClr val="FF0000"/>
                </a:solidFill>
              </a:rPr>
              <a:t>€</a:t>
            </a:r>
            <a:r>
              <a:rPr lang="en-GB" sz="900" b="1" dirty="0">
                <a:solidFill>
                  <a:srgbClr val="FF0000"/>
                </a:solidFill>
              </a:rPr>
              <a:t> </a:t>
            </a:r>
            <a:endParaRPr lang="en-US" sz="800" b="1" dirty="0">
              <a:solidFill>
                <a:srgbClr val="FF0000"/>
              </a:solidFill>
            </a:endParaRPr>
          </a:p>
        </p:txBody>
      </p:sp>
      <p:pic>
        <p:nvPicPr>
          <p:cNvPr id="59" name="Picture 58"/>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4106897" y="2856407"/>
            <a:ext cx="894586" cy="693307"/>
          </a:xfrm>
          <a:prstGeom prst="rect">
            <a:avLst/>
          </a:prstGeom>
        </p:spPr>
      </p:pic>
      <p:sp>
        <p:nvSpPr>
          <p:cNvPr id="36" name="Rectangle 35"/>
          <p:cNvSpPr/>
          <p:nvPr/>
        </p:nvSpPr>
        <p:spPr>
          <a:xfrm>
            <a:off x="1241398" y="3491952"/>
            <a:ext cx="1423321" cy="1169551"/>
          </a:xfrm>
          <a:prstGeom prst="rect">
            <a:avLst/>
          </a:prstGeom>
        </p:spPr>
        <p:txBody>
          <a:bodyPr wrap="square">
            <a:spAutoFit/>
          </a:bodyPr>
          <a:lstStyle/>
          <a:p>
            <a:pPr>
              <a:defRPr/>
            </a:pPr>
            <a:r>
              <a:rPr lang="en-US" sz="800" b="1" dirty="0"/>
              <a:t> EAP225 </a:t>
            </a:r>
            <a:r>
              <a:rPr lang="en-GB" sz="800" b="1" dirty="0"/>
              <a:t>TP-LINK ACCESS POINT AC1350, </a:t>
            </a:r>
            <a:r>
              <a:rPr lang="en-GB" sz="750" dirty="0"/>
              <a:t>WIRELESS INDOOR POE, DUAL BAND, 1X GIGABIT PORT (POE), 3 X INTERNAL ANTENNAS, MU-MIMO, BAND STEERING, LOAD BALANCE, CAPTIVE PORTAL, OMADA APP, CEILING OR WALLMOUNT </a:t>
            </a:r>
            <a:r>
              <a:rPr lang="en-US" sz="900" b="1" dirty="0">
                <a:solidFill>
                  <a:srgbClr val="FF0000"/>
                </a:solidFill>
              </a:rPr>
              <a:t>98 </a:t>
            </a:r>
            <a:r>
              <a:rPr lang="el-GR" sz="900" b="1" dirty="0">
                <a:solidFill>
                  <a:srgbClr val="FF0000"/>
                </a:solidFill>
              </a:rPr>
              <a:t>€</a:t>
            </a:r>
            <a:r>
              <a:rPr lang="en-GB" sz="900" b="1" dirty="0">
                <a:solidFill>
                  <a:srgbClr val="FF0000"/>
                </a:solidFill>
              </a:rPr>
              <a:t> </a:t>
            </a:r>
            <a:endParaRPr lang="en-US" sz="900" b="1" dirty="0">
              <a:solidFill>
                <a:srgbClr val="FF0000"/>
              </a:solidFill>
            </a:endParaRPr>
          </a:p>
        </p:txBody>
      </p:sp>
      <p:pic>
        <p:nvPicPr>
          <p:cNvPr id="37" name="Picture 36"/>
          <p:cNvPicPr>
            <a:picLocks noChangeAspect="1"/>
          </p:cNvPicPr>
          <p:nvPr/>
        </p:nvPicPr>
        <p:blipFill rotWithShape="1">
          <a:blip r:embed="rId7" cstate="email">
            <a:extLst>
              <a:ext uri="{28A0092B-C50C-407E-A947-70E740481C1C}">
                <a14:useLocalDpi xmlns:a14="http://schemas.microsoft.com/office/drawing/2010/main"/>
              </a:ext>
            </a:extLst>
          </a:blip>
          <a:srcRect/>
          <a:stretch/>
        </p:blipFill>
        <p:spPr>
          <a:xfrm>
            <a:off x="1609275" y="2856408"/>
            <a:ext cx="681867" cy="629979"/>
          </a:xfrm>
          <a:prstGeom prst="rect">
            <a:avLst/>
          </a:prstGeom>
        </p:spPr>
      </p:pic>
      <p:pic>
        <p:nvPicPr>
          <p:cNvPr id="39" name="Picture 38"/>
          <p:cNvPicPr>
            <a:picLocks noChangeAspect="1"/>
          </p:cNvPicPr>
          <p:nvPr/>
        </p:nvPicPr>
        <p:blipFill rotWithShape="1">
          <a:blip r:embed="rId7" cstate="email">
            <a:extLst>
              <a:ext uri="{28A0092B-C50C-407E-A947-70E740481C1C}">
                <a14:useLocalDpi xmlns:a14="http://schemas.microsoft.com/office/drawing/2010/main"/>
              </a:ext>
            </a:extLst>
          </a:blip>
          <a:srcRect/>
          <a:stretch/>
        </p:blipFill>
        <p:spPr>
          <a:xfrm>
            <a:off x="2926348" y="2868058"/>
            <a:ext cx="681867" cy="629979"/>
          </a:xfrm>
          <a:prstGeom prst="rect">
            <a:avLst/>
          </a:prstGeom>
        </p:spPr>
      </p:pic>
      <p:sp>
        <p:nvSpPr>
          <p:cNvPr id="42" name="Rectangle 41"/>
          <p:cNvSpPr/>
          <p:nvPr/>
        </p:nvSpPr>
        <p:spPr>
          <a:xfrm>
            <a:off x="2586126" y="3493717"/>
            <a:ext cx="1456291" cy="1046440"/>
          </a:xfrm>
          <a:prstGeom prst="rect">
            <a:avLst/>
          </a:prstGeom>
        </p:spPr>
        <p:txBody>
          <a:bodyPr wrap="square">
            <a:spAutoFit/>
          </a:bodyPr>
          <a:lstStyle/>
          <a:p>
            <a:pPr>
              <a:defRPr/>
            </a:pPr>
            <a:r>
              <a:rPr lang="en-US" sz="800" b="1" dirty="0"/>
              <a:t>EAP245 </a:t>
            </a:r>
            <a:r>
              <a:rPr lang="en-GB" sz="800" b="1" dirty="0"/>
              <a:t>TP-LINK ACCESS </a:t>
            </a:r>
            <a:r>
              <a:rPr lang="en-GB" sz="750" b="1" dirty="0"/>
              <a:t>POINT </a:t>
            </a:r>
            <a:r>
              <a:rPr lang="en-GB" sz="800" b="1" dirty="0"/>
              <a:t>AC1750, </a:t>
            </a:r>
            <a:r>
              <a:rPr lang="en-GB" sz="750" dirty="0"/>
              <a:t>WIRELESS INDOOR POE, 1X GIGABIT PORTS, 6 X INTERNAL ANTENNAS, BAND STEERING, LOAD BALANCE, CAPTIVE PORTAL, CEILING OR WALLMOUNT </a:t>
            </a:r>
            <a:r>
              <a:rPr lang="en-US" sz="900" b="1" dirty="0">
                <a:solidFill>
                  <a:srgbClr val="FF0000"/>
                </a:solidFill>
              </a:rPr>
              <a:t>107 </a:t>
            </a:r>
            <a:r>
              <a:rPr lang="el-GR" sz="900" b="1" dirty="0">
                <a:solidFill>
                  <a:srgbClr val="FF0000"/>
                </a:solidFill>
              </a:rPr>
              <a:t>€</a:t>
            </a:r>
            <a:r>
              <a:rPr lang="en-GB" sz="900" b="1" dirty="0">
                <a:solidFill>
                  <a:srgbClr val="FF0000"/>
                </a:solidFill>
              </a:rPr>
              <a:t> </a:t>
            </a:r>
            <a:endParaRPr lang="en-US" sz="900" b="1" dirty="0">
              <a:solidFill>
                <a:srgbClr val="FF0000"/>
              </a:solidFill>
            </a:endParaRPr>
          </a:p>
        </p:txBody>
      </p:sp>
      <p:pic>
        <p:nvPicPr>
          <p:cNvPr id="43" name="Picture 42"/>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5423970" y="2856801"/>
            <a:ext cx="894586" cy="693307"/>
          </a:xfrm>
          <a:prstGeom prst="rect">
            <a:avLst/>
          </a:prstGeom>
        </p:spPr>
      </p:pic>
      <p:pic>
        <p:nvPicPr>
          <p:cNvPr id="44" name="Picture 43"/>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6742775" y="2833981"/>
            <a:ext cx="894586" cy="693307"/>
          </a:xfrm>
          <a:prstGeom prst="rect">
            <a:avLst/>
          </a:prstGeom>
        </p:spPr>
      </p:pic>
      <p:pic>
        <p:nvPicPr>
          <p:cNvPr id="45" name="Picture 44"/>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170516" y="4593391"/>
            <a:ext cx="894586" cy="693307"/>
          </a:xfrm>
          <a:prstGeom prst="rect">
            <a:avLst/>
          </a:prstGeom>
        </p:spPr>
      </p:pic>
      <p:sp>
        <p:nvSpPr>
          <p:cNvPr id="46" name="Rectangle 45"/>
          <p:cNvSpPr/>
          <p:nvPr/>
        </p:nvSpPr>
        <p:spPr>
          <a:xfrm>
            <a:off x="7835102" y="3468557"/>
            <a:ext cx="1228643" cy="1054135"/>
          </a:xfrm>
          <a:prstGeom prst="rect">
            <a:avLst/>
          </a:prstGeom>
        </p:spPr>
        <p:txBody>
          <a:bodyPr wrap="square">
            <a:spAutoFit/>
          </a:bodyPr>
          <a:lstStyle/>
          <a:p>
            <a:pPr>
              <a:defRPr/>
            </a:pPr>
            <a:r>
              <a:rPr lang="en-US" sz="800" b="1" dirty="0"/>
              <a:t>EAP653 UR TP-LINK ACCESS POINT AX3000</a:t>
            </a:r>
            <a:r>
              <a:rPr lang="en-US" sz="750" dirty="0"/>
              <a:t>, WIRELESS INDOOR PoE, 1X GIGABIT PORT, 3 X INTERNAL,  MU-MIMO, SEAMLESS ROAMING, OMADA APP, CEILING OR WALLMOUNT </a:t>
            </a:r>
            <a:r>
              <a:rPr lang="el-GR" sz="900" b="1" dirty="0">
                <a:solidFill>
                  <a:srgbClr val="FF0000"/>
                </a:solidFill>
              </a:rPr>
              <a:t>129</a:t>
            </a:r>
            <a:r>
              <a:rPr lang="en-US" sz="900" b="1" dirty="0">
                <a:solidFill>
                  <a:srgbClr val="FF0000"/>
                </a:solidFill>
              </a:rPr>
              <a:t> </a:t>
            </a:r>
            <a:r>
              <a:rPr lang="el-GR" sz="900" b="1" dirty="0">
                <a:solidFill>
                  <a:srgbClr val="FF0000"/>
                </a:solidFill>
              </a:rPr>
              <a:t>€</a:t>
            </a:r>
            <a:r>
              <a:rPr lang="en-GB" sz="900" b="1" dirty="0">
                <a:solidFill>
                  <a:srgbClr val="FF0000"/>
                </a:solidFill>
              </a:rPr>
              <a:t>  </a:t>
            </a:r>
            <a:endParaRPr lang="en-US" sz="900" b="1" dirty="0">
              <a:solidFill>
                <a:srgbClr val="FF0000"/>
              </a:solidFill>
            </a:endParaRPr>
          </a:p>
        </p:txBody>
      </p:sp>
      <p:pic>
        <p:nvPicPr>
          <p:cNvPr id="47" name="Picture 46"/>
          <p:cNvPicPr>
            <a:picLocks noChangeAspect="1"/>
          </p:cNvPicPr>
          <p:nvPr/>
        </p:nvPicPr>
        <p:blipFill rotWithShape="1">
          <a:blip r:embed="rId8" cstate="email">
            <a:extLst>
              <a:ext uri="{28A0092B-C50C-407E-A947-70E740481C1C}">
                <a14:useLocalDpi xmlns:a14="http://schemas.microsoft.com/office/drawing/2010/main"/>
              </a:ext>
            </a:extLst>
          </a:blip>
          <a:srcRect/>
          <a:stretch/>
        </p:blipFill>
        <p:spPr>
          <a:xfrm>
            <a:off x="7981828" y="2834559"/>
            <a:ext cx="939412" cy="693307"/>
          </a:xfrm>
          <a:prstGeom prst="rect">
            <a:avLst/>
          </a:prstGeom>
        </p:spPr>
      </p:pic>
      <p:pic>
        <p:nvPicPr>
          <p:cNvPr id="5" name="Picture 4"/>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558070" y="4588382"/>
            <a:ext cx="711387" cy="707934"/>
          </a:xfrm>
          <a:prstGeom prst="rect">
            <a:avLst/>
          </a:prstGeom>
        </p:spPr>
      </p:pic>
      <p:sp>
        <p:nvSpPr>
          <p:cNvPr id="49" name="Rectangle 48"/>
          <p:cNvSpPr/>
          <p:nvPr/>
        </p:nvSpPr>
        <p:spPr>
          <a:xfrm>
            <a:off x="1248255" y="5234778"/>
            <a:ext cx="1379144" cy="1169551"/>
          </a:xfrm>
          <a:prstGeom prst="rect">
            <a:avLst/>
          </a:prstGeom>
        </p:spPr>
        <p:txBody>
          <a:bodyPr wrap="square">
            <a:spAutoFit/>
          </a:bodyPr>
          <a:lstStyle/>
          <a:p>
            <a:pPr>
              <a:defRPr/>
            </a:pPr>
            <a:r>
              <a:rPr lang="en-US" sz="800" b="1" dirty="0"/>
              <a:t>EAP673 TP-LINK ACCESS POINT AX5400</a:t>
            </a:r>
            <a:r>
              <a:rPr lang="en-US" sz="750" dirty="0"/>
              <a:t>, 802.3at POE, 1X 2.5 GIGABIT PORT, INTERNAL OMNI 2.4 GHz: 2× 4 dBi, 5 GHz: 4× 5 dBi, MU-MIMO, SEAMLESS ROAMING, AIRTIME FAIRNESS, OMADA APP, CEILING OR WALLMOUNT </a:t>
            </a:r>
            <a:r>
              <a:rPr lang="en-US" sz="900" b="1" dirty="0">
                <a:solidFill>
                  <a:srgbClr val="FF0000"/>
                </a:solidFill>
              </a:rPr>
              <a:t>1</a:t>
            </a:r>
            <a:r>
              <a:rPr lang="el-GR" sz="900" b="1" dirty="0">
                <a:solidFill>
                  <a:srgbClr val="FF0000"/>
                </a:solidFill>
              </a:rPr>
              <a:t>82</a:t>
            </a:r>
            <a:r>
              <a:rPr lang="en-US" sz="900" b="1" dirty="0">
                <a:solidFill>
                  <a:srgbClr val="FF0000"/>
                </a:solidFill>
              </a:rPr>
              <a:t> </a:t>
            </a:r>
            <a:r>
              <a:rPr lang="el-GR" sz="900" b="1" dirty="0">
                <a:solidFill>
                  <a:srgbClr val="FF0000"/>
                </a:solidFill>
              </a:rPr>
              <a:t>€</a:t>
            </a:r>
            <a:endParaRPr lang="en-US" sz="900" b="1" dirty="0">
              <a:solidFill>
                <a:srgbClr val="FF0000"/>
              </a:solidFill>
            </a:endParaRPr>
          </a:p>
        </p:txBody>
      </p:sp>
      <p:pic>
        <p:nvPicPr>
          <p:cNvPr id="50" name="Picture 49"/>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4213057" y="4587336"/>
            <a:ext cx="711387" cy="707934"/>
          </a:xfrm>
          <a:prstGeom prst="rect">
            <a:avLst/>
          </a:prstGeom>
        </p:spPr>
      </p:pic>
      <p:pic>
        <p:nvPicPr>
          <p:cNvPr id="51" name="Picture 50"/>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113036" y="4592910"/>
            <a:ext cx="711387" cy="707934"/>
          </a:xfrm>
          <a:prstGeom prst="rect">
            <a:avLst/>
          </a:prstGeom>
        </p:spPr>
      </p:pic>
      <p:pic>
        <p:nvPicPr>
          <p:cNvPr id="53" name="Picture 52"/>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6840175" y="4597711"/>
            <a:ext cx="711387" cy="707934"/>
          </a:xfrm>
          <a:prstGeom prst="rect">
            <a:avLst/>
          </a:prstGeom>
        </p:spPr>
      </p:pic>
      <p:pic>
        <p:nvPicPr>
          <p:cNvPr id="54" name="Picture 53"/>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5547339" y="4600855"/>
            <a:ext cx="711387" cy="707934"/>
          </a:xfrm>
          <a:prstGeom prst="rect">
            <a:avLst/>
          </a:prstGeom>
        </p:spPr>
      </p:pic>
      <p:sp>
        <p:nvSpPr>
          <p:cNvPr id="61" name="Rectangle 60"/>
          <p:cNvSpPr/>
          <p:nvPr/>
        </p:nvSpPr>
        <p:spPr>
          <a:xfrm>
            <a:off x="3865686" y="5242766"/>
            <a:ext cx="1437834" cy="1169551"/>
          </a:xfrm>
          <a:prstGeom prst="rect">
            <a:avLst/>
          </a:prstGeom>
        </p:spPr>
        <p:txBody>
          <a:bodyPr wrap="square">
            <a:spAutoFit/>
          </a:bodyPr>
          <a:lstStyle/>
          <a:p>
            <a:pPr>
              <a:defRPr/>
            </a:pPr>
            <a:r>
              <a:rPr lang="en-US" sz="800" b="1" dirty="0"/>
              <a:t>EAP723 TP-LINK ACCESS POINT BE3600, </a:t>
            </a:r>
            <a:r>
              <a:rPr lang="en-US" sz="750" dirty="0"/>
              <a:t>WIRELESS INDOOR PoE, 1X 2.5G PORT, WI-FI 7, INTERNAL ANTENNAS 2.4 GHz: 2× 4 dBi, 5 GHz: 2× 5 dBi, MU-MIMO, SEAMLESS ROAMING, AIRTIME FAIRNESS, OMADA APP, CEILING OR WALLMOUNT </a:t>
            </a:r>
            <a:r>
              <a:rPr lang="el-GR" sz="900" b="1" dirty="0">
                <a:solidFill>
                  <a:srgbClr val="FF0000"/>
                </a:solidFill>
              </a:rPr>
              <a:t>203</a:t>
            </a:r>
            <a:r>
              <a:rPr lang="en-US" sz="900" b="1" dirty="0">
                <a:solidFill>
                  <a:srgbClr val="FF0000"/>
                </a:solidFill>
              </a:rPr>
              <a:t> </a:t>
            </a:r>
            <a:r>
              <a:rPr lang="el-GR" sz="900" b="1" dirty="0">
                <a:solidFill>
                  <a:srgbClr val="FF0000"/>
                </a:solidFill>
              </a:rPr>
              <a:t>€</a:t>
            </a:r>
            <a:endParaRPr lang="en-US" sz="900" b="1" dirty="0">
              <a:solidFill>
                <a:srgbClr val="FF0000"/>
              </a:solidFill>
            </a:endParaRPr>
          </a:p>
        </p:txBody>
      </p:sp>
      <p:sp>
        <p:nvSpPr>
          <p:cNvPr id="62" name="Rectangle 61"/>
          <p:cNvSpPr/>
          <p:nvPr/>
        </p:nvSpPr>
        <p:spPr>
          <a:xfrm>
            <a:off x="5197911" y="5244397"/>
            <a:ext cx="1477383" cy="1054135"/>
          </a:xfrm>
          <a:prstGeom prst="rect">
            <a:avLst/>
          </a:prstGeom>
        </p:spPr>
        <p:txBody>
          <a:bodyPr wrap="square">
            <a:spAutoFit/>
          </a:bodyPr>
          <a:lstStyle/>
          <a:p>
            <a:pPr>
              <a:defRPr/>
            </a:pPr>
            <a:r>
              <a:rPr lang="en-US" sz="800" b="1" dirty="0"/>
              <a:t>EAP683 UR</a:t>
            </a:r>
            <a:r>
              <a:rPr lang="el-GR" sz="800" b="1" dirty="0"/>
              <a:t> </a:t>
            </a:r>
            <a:r>
              <a:rPr lang="en-US" sz="800" b="1" dirty="0"/>
              <a:t>TP-LINK ACCESS POINT AX6000, </a:t>
            </a:r>
            <a:r>
              <a:rPr lang="en-US" sz="750" dirty="0"/>
              <a:t>WIRELESS INDOOR PoE, 1X 2.5 GIGABIT PORT, 4 X INTERNAL ANTENNAS,  MU-MIMO, SEAMLESS ROAMING, AIRTIME FAIRNESS, OMADA APP, CEILING OR WALLMOUN</a:t>
            </a:r>
            <a:r>
              <a:rPr lang="en-US" sz="800" b="1" dirty="0"/>
              <a:t>T</a:t>
            </a:r>
            <a:r>
              <a:rPr lang="el-GR" sz="800" b="1" dirty="0"/>
              <a:t> </a:t>
            </a:r>
            <a:r>
              <a:rPr lang="el-GR" sz="900" b="1" dirty="0">
                <a:solidFill>
                  <a:srgbClr val="FF0000"/>
                </a:solidFill>
              </a:rPr>
              <a:t>238</a:t>
            </a:r>
            <a:r>
              <a:rPr lang="en-US" sz="900" b="1" dirty="0">
                <a:solidFill>
                  <a:srgbClr val="FF0000"/>
                </a:solidFill>
              </a:rPr>
              <a:t> </a:t>
            </a:r>
            <a:r>
              <a:rPr lang="el-GR" sz="900" b="1" dirty="0">
                <a:solidFill>
                  <a:srgbClr val="FF0000"/>
                </a:solidFill>
              </a:rPr>
              <a:t>€</a:t>
            </a:r>
            <a:endParaRPr lang="en-US" sz="900" b="1" dirty="0">
              <a:solidFill>
                <a:srgbClr val="FF0000"/>
              </a:solidFill>
            </a:endParaRPr>
          </a:p>
        </p:txBody>
      </p:sp>
      <p:sp>
        <p:nvSpPr>
          <p:cNvPr id="63" name="Rectangle 62"/>
          <p:cNvSpPr/>
          <p:nvPr/>
        </p:nvSpPr>
        <p:spPr>
          <a:xfrm>
            <a:off x="6493841" y="5238571"/>
            <a:ext cx="1465265" cy="1192634"/>
          </a:xfrm>
          <a:prstGeom prst="rect">
            <a:avLst/>
          </a:prstGeom>
        </p:spPr>
        <p:txBody>
          <a:bodyPr wrap="square">
            <a:spAutoFit/>
          </a:bodyPr>
          <a:lstStyle/>
          <a:p>
            <a:pPr>
              <a:defRPr/>
            </a:pPr>
            <a:r>
              <a:rPr lang="en-US" sz="800" b="1" dirty="0"/>
              <a:t>EAP772 TP-LINK ACCESS POINT BE9300, </a:t>
            </a:r>
            <a:r>
              <a:rPr lang="en-US" sz="750" dirty="0"/>
              <a:t>WIRELESS INDOOR PoE, 1X 2.5G PORT, WI-FI 7, INTERNAL ANTENNAS 2.4 GHz: 2× 4 dBi, 5 GHz: 2× 5 dBi,6 GHz: 2× 5 dBi MU-MIMO, SEAMLESS ROAMING, OMADA APP, CEILING OR WALLMOUNT </a:t>
            </a:r>
            <a:r>
              <a:rPr lang="el-GR" sz="900" b="1" dirty="0">
                <a:solidFill>
                  <a:srgbClr val="FF0000"/>
                </a:solidFill>
              </a:rPr>
              <a:t>258</a:t>
            </a:r>
            <a:r>
              <a:rPr lang="en-US" sz="900" b="1" dirty="0">
                <a:solidFill>
                  <a:srgbClr val="FF0000"/>
                </a:solidFill>
              </a:rPr>
              <a:t> </a:t>
            </a:r>
            <a:r>
              <a:rPr lang="el-GR" sz="900" b="1" dirty="0">
                <a:solidFill>
                  <a:srgbClr val="FF0000"/>
                </a:solidFill>
              </a:rPr>
              <a:t>€</a:t>
            </a:r>
            <a:endParaRPr lang="en-US" sz="900" b="1" dirty="0">
              <a:solidFill>
                <a:srgbClr val="FF0000"/>
              </a:solidFill>
            </a:endParaRPr>
          </a:p>
        </p:txBody>
      </p:sp>
      <p:sp>
        <p:nvSpPr>
          <p:cNvPr id="64" name="Rectangle 63"/>
          <p:cNvSpPr/>
          <p:nvPr/>
        </p:nvSpPr>
        <p:spPr>
          <a:xfrm>
            <a:off x="7795600" y="5228329"/>
            <a:ext cx="1465265" cy="1169551"/>
          </a:xfrm>
          <a:prstGeom prst="rect">
            <a:avLst/>
          </a:prstGeom>
        </p:spPr>
        <p:txBody>
          <a:bodyPr wrap="square">
            <a:spAutoFit/>
          </a:bodyPr>
          <a:lstStyle/>
          <a:p>
            <a:pPr>
              <a:defRPr/>
            </a:pPr>
            <a:r>
              <a:rPr lang="en-US" sz="800" b="1" dirty="0"/>
              <a:t>EAP773  TP-LINK ACCESS POINT BE9300, </a:t>
            </a:r>
            <a:r>
              <a:rPr lang="en-US" sz="750" dirty="0"/>
              <a:t>WIRELESS INDOOR PoE, 1X 10G PORT, WI-FI 7, INTERNAL ANTENNAS 2.4 GHz: 2× 4 dBi, 5 GHz: 2× 5 dBi,6 GHz: 2× 5 dBi MU-MIMO, SEAMLESS ROAMING, AIRTIME FAIRNESS, OMADA APP, CEILING OR WALLMOUNT </a:t>
            </a:r>
            <a:r>
              <a:rPr lang="el-GR" sz="900" b="1" dirty="0">
                <a:solidFill>
                  <a:srgbClr val="FF0000"/>
                </a:solidFill>
              </a:rPr>
              <a:t>315</a:t>
            </a:r>
            <a:r>
              <a:rPr lang="en-US" sz="900" b="1" dirty="0">
                <a:solidFill>
                  <a:srgbClr val="FF0000"/>
                </a:solidFill>
              </a:rPr>
              <a:t> </a:t>
            </a:r>
            <a:r>
              <a:rPr lang="el-GR" sz="900" b="1" dirty="0">
                <a:solidFill>
                  <a:srgbClr val="FF0000"/>
                </a:solidFill>
              </a:rPr>
              <a:t>€</a:t>
            </a:r>
            <a:endParaRPr lang="en-US" sz="900" b="1" dirty="0">
              <a:solidFill>
                <a:srgbClr val="FF0000"/>
              </a:solidFill>
            </a:endParaRPr>
          </a:p>
        </p:txBody>
      </p:sp>
      <p:pic>
        <p:nvPicPr>
          <p:cNvPr id="12" name="Picture 11">
            <a:extLst>
              <a:ext uri="{FF2B5EF4-FFF2-40B4-BE49-F238E27FC236}">
                <a16:creationId xmlns:a16="http://schemas.microsoft.com/office/drawing/2014/main" id="{3E7F4DE5-9CA6-5F9D-9AE5-28E369766A03}"/>
              </a:ext>
            </a:extLst>
          </p:cNvPr>
          <p:cNvPicPr>
            <a:picLocks noChangeAspect="1"/>
          </p:cNvPicPr>
          <p:nvPr/>
        </p:nvPicPr>
        <p:blipFill>
          <a:blip r:embed="rId9">
            <a:lum bright="70000" contrast="-70000"/>
            <a:extLst>
              <a:ext uri="{28A0092B-C50C-407E-A947-70E740481C1C}">
                <a14:useLocalDpi xmlns:a14="http://schemas.microsoft.com/office/drawing/2010/main" val="0"/>
              </a:ext>
            </a:extLst>
          </a:blip>
          <a:stretch>
            <a:fillRect/>
          </a:stretch>
        </p:blipFill>
        <p:spPr>
          <a:xfrm>
            <a:off x="0" y="-9528"/>
            <a:ext cx="7232453" cy="1080767"/>
          </a:xfrm>
          <a:prstGeom prst="rect">
            <a:avLst/>
          </a:prstGeom>
        </p:spPr>
      </p:pic>
      <p:pic>
        <p:nvPicPr>
          <p:cNvPr id="13" name="Picture 12">
            <a:extLst>
              <a:ext uri="{FF2B5EF4-FFF2-40B4-BE49-F238E27FC236}">
                <a16:creationId xmlns:a16="http://schemas.microsoft.com/office/drawing/2014/main" id="{1F9A1980-3C97-5A9D-B647-FD37A3A32767}"/>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921358" y="-5962"/>
            <a:ext cx="7232453" cy="1080767"/>
          </a:xfrm>
          <a:prstGeom prst="rect">
            <a:avLst/>
          </a:prstGeom>
        </p:spPr>
      </p:pic>
      <p:sp>
        <p:nvSpPr>
          <p:cNvPr id="14" name="TextBox 13">
            <a:extLst>
              <a:ext uri="{FF2B5EF4-FFF2-40B4-BE49-F238E27FC236}">
                <a16:creationId xmlns:a16="http://schemas.microsoft.com/office/drawing/2014/main" id="{23C3D826-C722-0AE3-4719-B96BC3846C2F}"/>
              </a:ext>
            </a:extLst>
          </p:cNvPr>
          <p:cNvSpPr txBox="1"/>
          <p:nvPr/>
        </p:nvSpPr>
        <p:spPr>
          <a:xfrm>
            <a:off x="293136" y="74781"/>
            <a:ext cx="1191673" cy="830997"/>
          </a:xfrm>
          <a:prstGeom prst="rect">
            <a:avLst/>
          </a:prstGeom>
          <a:noFill/>
        </p:spPr>
        <p:txBody>
          <a:bodyPr wrap="none" rtlCol="0">
            <a:spAutoFit/>
          </a:bodyPr>
          <a:lstStyle/>
          <a:p>
            <a:r>
              <a:rPr lang="en-US" sz="2400" dirty="0">
                <a:effectLst>
                  <a:outerShdw blurRad="38100" dist="38100" dir="2700000" algn="tl">
                    <a:srgbClr val="000000">
                      <a:alpha val="43137"/>
                    </a:srgbClr>
                  </a:outerShdw>
                </a:effectLst>
              </a:rPr>
              <a:t>TP-LINK</a:t>
            </a:r>
            <a:endParaRPr lang="el-GR" sz="2400" dirty="0">
              <a:effectLst>
                <a:outerShdw blurRad="38100" dist="38100" dir="2700000" algn="tl">
                  <a:srgbClr val="000000">
                    <a:alpha val="43137"/>
                  </a:srgbClr>
                </a:outerShdw>
              </a:effectLst>
            </a:endParaRPr>
          </a:p>
          <a:p>
            <a:r>
              <a:rPr lang="en-US" sz="2400" dirty="0">
                <a:effectLst>
                  <a:outerShdw blurRad="38100" dist="38100" dir="2700000" algn="tl">
                    <a:srgbClr val="000000">
                      <a:alpha val="43137"/>
                    </a:srgbClr>
                  </a:outerShdw>
                </a:effectLst>
              </a:rPr>
              <a:t>OMADA</a:t>
            </a:r>
          </a:p>
        </p:txBody>
      </p:sp>
      <p:sp>
        <p:nvSpPr>
          <p:cNvPr id="15" name="TextBox 14">
            <a:extLst>
              <a:ext uri="{FF2B5EF4-FFF2-40B4-BE49-F238E27FC236}">
                <a16:creationId xmlns:a16="http://schemas.microsoft.com/office/drawing/2014/main" id="{F11B0E44-EAC4-9EC0-3677-CC89A4DDAF82}"/>
              </a:ext>
            </a:extLst>
          </p:cNvPr>
          <p:cNvSpPr txBox="1"/>
          <p:nvPr/>
        </p:nvSpPr>
        <p:spPr>
          <a:xfrm>
            <a:off x="8708" y="846496"/>
            <a:ext cx="2332867" cy="230832"/>
          </a:xfrm>
          <a:prstGeom prst="rect">
            <a:avLst/>
          </a:prstGeom>
          <a:noFill/>
        </p:spPr>
        <p:txBody>
          <a:bodyPr wrap="square" rtlCol="0">
            <a:spAutoFit/>
          </a:bodyPr>
          <a:lstStyle/>
          <a:p>
            <a:r>
              <a:rPr lang="en-US" sz="900" dirty="0"/>
              <a:t>Retail File August 2025 Page </a:t>
            </a:r>
            <a:r>
              <a:rPr lang="el-GR" sz="900" dirty="0"/>
              <a:t>1</a:t>
            </a:r>
            <a:r>
              <a:rPr lang="en-US" sz="900" dirty="0"/>
              <a:t>/4</a:t>
            </a:r>
          </a:p>
        </p:txBody>
      </p:sp>
      <p:sp>
        <p:nvSpPr>
          <p:cNvPr id="3" name="Rectangle 2">
            <a:extLst>
              <a:ext uri="{FF2B5EF4-FFF2-40B4-BE49-F238E27FC236}">
                <a16:creationId xmlns:a16="http://schemas.microsoft.com/office/drawing/2014/main" id="{9B67D2EC-790F-6FF1-EE77-95837278BE25}"/>
              </a:ext>
            </a:extLst>
          </p:cNvPr>
          <p:cNvSpPr/>
          <p:nvPr/>
        </p:nvSpPr>
        <p:spPr>
          <a:xfrm>
            <a:off x="672341" y="6444351"/>
            <a:ext cx="1035460" cy="415498"/>
          </a:xfrm>
          <a:prstGeom prst="rect">
            <a:avLst/>
          </a:prstGeom>
        </p:spPr>
        <p:txBody>
          <a:bodyPr wrap="square">
            <a:spAutoFit/>
          </a:bodyPr>
          <a:lstStyle/>
          <a:p>
            <a:pPr algn="ctr"/>
            <a:r>
              <a:rPr lang="en-US" sz="700" dirty="0">
                <a:cs typeface="Calibri" pitchFamily="34" charset="0"/>
              </a:rPr>
              <a:t>Call now on:</a:t>
            </a:r>
          </a:p>
          <a:p>
            <a:pPr algn="ctr"/>
            <a:r>
              <a:rPr lang="en-US" sz="700" dirty="0">
                <a:cs typeface="Calibri" pitchFamily="34" charset="0"/>
              </a:rPr>
              <a:t>Mail on: </a:t>
            </a:r>
          </a:p>
          <a:p>
            <a:pPr algn="ctr"/>
            <a:endParaRPr lang="en-US" sz="700" dirty="0">
              <a:cs typeface="Calibri" pitchFamily="34" charset="0"/>
            </a:endParaRPr>
          </a:p>
        </p:txBody>
      </p:sp>
      <p:sp>
        <p:nvSpPr>
          <p:cNvPr id="10" name="Rectangle 9">
            <a:extLst>
              <a:ext uri="{FF2B5EF4-FFF2-40B4-BE49-F238E27FC236}">
                <a16:creationId xmlns:a16="http://schemas.microsoft.com/office/drawing/2014/main" id="{9EEACCD2-4B14-B368-AB5B-90B9F4B4F6A5}"/>
              </a:ext>
            </a:extLst>
          </p:cNvPr>
          <p:cNvSpPr/>
          <p:nvPr/>
        </p:nvSpPr>
        <p:spPr>
          <a:xfrm>
            <a:off x="2674122" y="6375054"/>
            <a:ext cx="6463302" cy="415498"/>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700" dirty="0">
                <a:cs typeface="Calibri" pitchFamily="34" charset="0"/>
              </a:rPr>
              <a:t>Prices, Promotions, specifications, availability and terms of offers may change without notice. Despite our best efforts, </a:t>
            </a:r>
          </a:p>
          <a:p>
            <a:pPr algn="r"/>
            <a:r>
              <a:rPr lang="en-GB" sz="700" dirty="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700" dirty="0">
                <a:cs typeface="Calibri" pitchFamily="34" charset="0"/>
              </a:rPr>
              <a:t>Products' warranty is the warranty given by the manufacturer.</a:t>
            </a:r>
            <a:r>
              <a:rPr lang="en-GB" sz="700" dirty="0">
                <a:cs typeface="Calibri" pitchFamily="34" charset="0"/>
              </a:rPr>
              <a:t>  VAT is included</a:t>
            </a:r>
          </a:p>
        </p:txBody>
      </p:sp>
    </p:spTree>
    <p:extLst>
      <p:ext uri="{BB962C8B-B14F-4D97-AF65-F5344CB8AC3E}">
        <p14:creationId xmlns:p14="http://schemas.microsoft.com/office/powerpoint/2010/main" val="901483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 name="Picture 72"/>
          <p:cNvPicPr>
            <a:picLocks noChangeAspect="1"/>
          </p:cNvPicPr>
          <p:nvPr/>
        </p:nvPicPr>
        <p:blipFill rotWithShape="1">
          <a:blip r:embed="rId2" cstate="print">
            <a:extLst>
              <a:ext uri="{28A0092B-C50C-407E-A947-70E740481C1C}">
                <a14:useLocalDpi xmlns:a14="http://schemas.microsoft.com/office/drawing/2010/main" val="0"/>
              </a:ext>
            </a:extLst>
          </a:blip>
          <a:srcRect t="5767" b="7501"/>
          <a:stretch/>
        </p:blipFill>
        <p:spPr>
          <a:xfrm>
            <a:off x="6581745" y="4195620"/>
            <a:ext cx="821126" cy="892623"/>
          </a:xfrm>
          <a:prstGeom prst="rect">
            <a:avLst/>
          </a:prstGeom>
        </p:spPr>
      </p:pic>
      <p:pic>
        <p:nvPicPr>
          <p:cNvPr id="29" name="Picture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4597" y="2919383"/>
            <a:ext cx="521367" cy="1257649"/>
          </a:xfrm>
          <a:prstGeom prst="rect">
            <a:avLst/>
          </a:prstGeom>
        </p:spPr>
      </p:pic>
      <p:sp>
        <p:nvSpPr>
          <p:cNvPr id="4" name="Rectangle 3"/>
          <p:cNvSpPr/>
          <p:nvPr/>
        </p:nvSpPr>
        <p:spPr>
          <a:xfrm>
            <a:off x="0" y="6349487"/>
            <a:ext cx="9143999" cy="51949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latin typeface="Tw Cen MT" panose="020B0602020104020603" pitchFamily="34" charset="0"/>
            </a:endParaRPr>
          </a:p>
        </p:txBody>
      </p:sp>
      <p:sp>
        <p:nvSpPr>
          <p:cNvPr id="50" name="Rectangle 49"/>
          <p:cNvSpPr/>
          <p:nvPr/>
        </p:nvSpPr>
        <p:spPr>
          <a:xfrm>
            <a:off x="-44969" y="4086014"/>
            <a:ext cx="1377386" cy="1177245"/>
          </a:xfrm>
          <a:prstGeom prst="rect">
            <a:avLst/>
          </a:prstGeom>
        </p:spPr>
        <p:txBody>
          <a:bodyPr wrap="square">
            <a:spAutoFit/>
          </a:bodyPr>
          <a:lstStyle/>
          <a:p>
            <a:pPr>
              <a:defRPr/>
            </a:pPr>
            <a:r>
              <a:rPr lang="en-US" sz="800" b="1" dirty="0"/>
              <a:t>EAP225-OUTDOOR </a:t>
            </a:r>
          </a:p>
          <a:p>
            <a:pPr>
              <a:defRPr/>
            </a:pPr>
            <a:r>
              <a:rPr lang="en-US" sz="800" b="1" dirty="0"/>
              <a:t>TP-LINK ACCESS POINT AC1200</a:t>
            </a:r>
            <a:r>
              <a:rPr lang="en-US" sz="750" b="1" dirty="0"/>
              <a:t>, </a:t>
            </a:r>
            <a:r>
              <a:rPr lang="en-US" sz="750" dirty="0"/>
              <a:t>WIRELESS OUTDOOR POE, DUAL BAND, 1X GIGABIT PORTS, 2 X EXTERNAL ANTENNAS,  MU-MIMO, BAND STEERING, LOAD BALANCE, CAPTIVE PORTAL, OMADA APP </a:t>
            </a:r>
            <a:r>
              <a:rPr lang="el-GR" sz="900" b="1" dirty="0">
                <a:solidFill>
                  <a:srgbClr val="FF0000"/>
                </a:solidFill>
              </a:rPr>
              <a:t>97</a:t>
            </a:r>
            <a:r>
              <a:rPr lang="en-US" sz="900" b="1" dirty="0">
                <a:solidFill>
                  <a:srgbClr val="FF0000"/>
                </a:solidFill>
              </a:rPr>
              <a:t> </a:t>
            </a:r>
            <a:r>
              <a:rPr lang="el-GR" sz="900" b="1" dirty="0">
                <a:solidFill>
                  <a:srgbClr val="FF0000"/>
                </a:solidFill>
              </a:rPr>
              <a:t>€</a:t>
            </a:r>
            <a:r>
              <a:rPr lang="en-GB" sz="900" b="1" dirty="0">
                <a:solidFill>
                  <a:srgbClr val="FF0000"/>
                </a:solidFill>
              </a:rPr>
              <a:t> </a:t>
            </a:r>
            <a:endParaRPr lang="en-US" sz="900" b="1" dirty="0">
              <a:solidFill>
                <a:srgbClr val="FF0000"/>
              </a:solidFill>
            </a:endParaRPr>
          </a:p>
        </p:txBody>
      </p:sp>
      <p:sp>
        <p:nvSpPr>
          <p:cNvPr id="52" name="Rectangle 51"/>
          <p:cNvSpPr/>
          <p:nvPr/>
        </p:nvSpPr>
        <p:spPr>
          <a:xfrm>
            <a:off x="7402871" y="3069188"/>
            <a:ext cx="1815409" cy="846386"/>
          </a:xfrm>
          <a:prstGeom prst="rect">
            <a:avLst/>
          </a:prstGeom>
        </p:spPr>
        <p:txBody>
          <a:bodyPr wrap="square">
            <a:spAutoFit/>
          </a:bodyPr>
          <a:lstStyle/>
          <a:p>
            <a:pPr>
              <a:defRPr/>
            </a:pPr>
            <a:r>
              <a:rPr lang="en-US" sz="800" b="1" dirty="0"/>
              <a:t>EAP615-WALL</a:t>
            </a:r>
            <a:r>
              <a:rPr lang="en-US" sz="800" dirty="0"/>
              <a:t> </a:t>
            </a:r>
            <a:r>
              <a:rPr lang="en-US" sz="800" b="1" dirty="0"/>
              <a:t>TP-LINK ACCESS POINT AX1800, </a:t>
            </a:r>
            <a:r>
              <a:rPr lang="en-US" sz="800" dirty="0"/>
              <a:t>WIRELESS INDOOR WALL PLATE, 4X GIGABIT PORTS, 2 X DUAL BAND ANTENNAS, ONE PORT SUPPORT POE OUT, BAND STEERING, OMADA APP </a:t>
            </a:r>
            <a:r>
              <a:rPr lang="el-GR" sz="900" b="1" dirty="0">
                <a:solidFill>
                  <a:srgbClr val="FF0000"/>
                </a:solidFill>
              </a:rPr>
              <a:t>101</a:t>
            </a:r>
            <a:r>
              <a:rPr lang="en-US" sz="900" b="1" dirty="0">
                <a:solidFill>
                  <a:srgbClr val="FF0000"/>
                </a:solidFill>
              </a:rPr>
              <a:t> </a:t>
            </a:r>
            <a:r>
              <a:rPr lang="el-GR" sz="900" b="1" dirty="0">
                <a:solidFill>
                  <a:srgbClr val="FF0000"/>
                </a:solidFill>
              </a:rPr>
              <a:t>€</a:t>
            </a:r>
            <a:r>
              <a:rPr lang="en-GB" sz="900" b="1" dirty="0">
                <a:solidFill>
                  <a:srgbClr val="FF0000"/>
                </a:solidFill>
              </a:rPr>
              <a:t> </a:t>
            </a:r>
            <a:endParaRPr lang="en-US" sz="900" b="1" dirty="0">
              <a:solidFill>
                <a:srgbClr val="FF0000"/>
              </a:solidFill>
            </a:endParaRPr>
          </a:p>
        </p:txBody>
      </p:sp>
      <p:sp>
        <p:nvSpPr>
          <p:cNvPr id="53" name="Rectangle 52"/>
          <p:cNvSpPr/>
          <p:nvPr/>
        </p:nvSpPr>
        <p:spPr>
          <a:xfrm>
            <a:off x="1222796" y="4103812"/>
            <a:ext cx="1195229" cy="1215717"/>
          </a:xfrm>
          <a:prstGeom prst="rect">
            <a:avLst/>
          </a:prstGeom>
        </p:spPr>
        <p:txBody>
          <a:bodyPr wrap="square">
            <a:spAutoFit/>
          </a:bodyPr>
          <a:lstStyle/>
          <a:p>
            <a:pPr>
              <a:defRPr/>
            </a:pPr>
            <a:r>
              <a:rPr lang="en-US" sz="800" b="1" dirty="0"/>
              <a:t>EAP610-OUTDOOR </a:t>
            </a:r>
          </a:p>
          <a:p>
            <a:pPr>
              <a:defRPr/>
            </a:pPr>
            <a:r>
              <a:rPr lang="en-US" sz="800" b="1" dirty="0"/>
              <a:t>TP-LINK ACCESS POINT AX1800,</a:t>
            </a:r>
            <a:r>
              <a:rPr lang="en-US" sz="800" dirty="0"/>
              <a:t> </a:t>
            </a:r>
            <a:r>
              <a:rPr lang="en-US" sz="750" dirty="0"/>
              <a:t>WIRELESS OUTDOOR, PoE, DUAL BAND, MU-MIMO, SEAMLESS ROAMING, AIRTIME FAIRNESS, OMADA APP, POLE OR WALLMOUNT </a:t>
            </a:r>
            <a:r>
              <a:rPr lang="en-US" sz="900" b="1" dirty="0">
                <a:solidFill>
                  <a:srgbClr val="FF0000"/>
                </a:solidFill>
              </a:rPr>
              <a:t>1</a:t>
            </a:r>
            <a:r>
              <a:rPr lang="el-GR" sz="900" b="1" dirty="0">
                <a:solidFill>
                  <a:srgbClr val="FF0000"/>
                </a:solidFill>
              </a:rPr>
              <a:t>86</a:t>
            </a:r>
            <a:r>
              <a:rPr lang="en-US" sz="900" b="1" dirty="0">
                <a:solidFill>
                  <a:srgbClr val="FF0000"/>
                </a:solidFill>
              </a:rPr>
              <a:t> </a:t>
            </a:r>
            <a:r>
              <a:rPr lang="el-GR" sz="900" b="1" dirty="0">
                <a:solidFill>
                  <a:srgbClr val="FF0000"/>
                </a:solidFill>
              </a:rPr>
              <a:t>€</a:t>
            </a:r>
            <a:r>
              <a:rPr lang="en-GB" sz="900" b="1" dirty="0">
                <a:solidFill>
                  <a:srgbClr val="FF0000"/>
                </a:solidFill>
              </a:rPr>
              <a:t>  </a:t>
            </a:r>
            <a:endParaRPr lang="en-US" sz="900" b="1" dirty="0">
              <a:solidFill>
                <a:srgbClr val="FF0000"/>
              </a:solidFill>
            </a:endParaRPr>
          </a:p>
        </p:txBody>
      </p:sp>
      <p:pic>
        <p:nvPicPr>
          <p:cNvPr id="33" name="Picture 32"/>
          <p:cNvPicPr>
            <a:picLocks noChangeAspect="1"/>
          </p:cNvPicPr>
          <p:nvPr/>
        </p:nvPicPr>
        <p:blipFill rotWithShape="1">
          <a:blip r:embed="rId4" cstate="print">
            <a:extLst>
              <a:ext uri="{28A0092B-C50C-407E-A947-70E740481C1C}">
                <a14:useLocalDpi xmlns:a14="http://schemas.microsoft.com/office/drawing/2010/main" val="0"/>
              </a:ext>
            </a:extLst>
          </a:blip>
          <a:srcRect b="2329"/>
          <a:stretch/>
        </p:blipFill>
        <p:spPr>
          <a:xfrm>
            <a:off x="6587096" y="2894682"/>
            <a:ext cx="682543" cy="1163603"/>
          </a:xfrm>
          <a:prstGeom prst="rect">
            <a:avLst/>
          </a:prstGeom>
        </p:spPr>
      </p:pic>
      <p:pic>
        <p:nvPicPr>
          <p:cNvPr id="34" name="Picture 3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418579" y="2927831"/>
            <a:ext cx="482614" cy="1185937"/>
          </a:xfrm>
          <a:prstGeom prst="rect">
            <a:avLst/>
          </a:prstGeom>
        </p:spPr>
      </p:pic>
      <p:sp>
        <p:nvSpPr>
          <p:cNvPr id="66" name="Rectangle 65"/>
          <p:cNvSpPr/>
          <p:nvPr/>
        </p:nvSpPr>
        <p:spPr>
          <a:xfrm>
            <a:off x="4759168" y="5226980"/>
            <a:ext cx="1676983" cy="1092607"/>
          </a:xfrm>
          <a:prstGeom prst="rect">
            <a:avLst/>
          </a:prstGeom>
        </p:spPr>
        <p:txBody>
          <a:bodyPr wrap="square">
            <a:spAutoFit/>
          </a:bodyPr>
          <a:lstStyle/>
          <a:p>
            <a:pPr>
              <a:defRPr/>
            </a:pPr>
            <a:r>
              <a:rPr lang="en-US" sz="800" b="1" dirty="0"/>
              <a:t>EAP235-WALL</a:t>
            </a:r>
            <a:r>
              <a:rPr lang="en-US" sz="800" dirty="0"/>
              <a:t> TP-LINK ACCESS POINT AC1200, WIRELESS INDOOR WALL PLATE, DUAL BAND, 4X GIGABIT PORTS, 2 X INTERNAL ANTENNAS, ONE PORT SUPPORT POE OUT, BAND STEERING, LOAD BALANCE, AIRTIME FAIRLESS, OMADA APP </a:t>
            </a:r>
            <a:r>
              <a:rPr lang="el-GR" sz="900" b="1" dirty="0">
                <a:solidFill>
                  <a:srgbClr val="FF0000"/>
                </a:solidFill>
              </a:rPr>
              <a:t>76</a:t>
            </a:r>
            <a:r>
              <a:rPr lang="en-US" sz="900" b="1" dirty="0">
                <a:solidFill>
                  <a:srgbClr val="FF0000"/>
                </a:solidFill>
              </a:rPr>
              <a:t> </a:t>
            </a:r>
            <a:r>
              <a:rPr lang="el-GR" sz="900" b="1" dirty="0">
                <a:solidFill>
                  <a:srgbClr val="FF0000"/>
                </a:solidFill>
              </a:rPr>
              <a:t>€</a:t>
            </a:r>
            <a:r>
              <a:rPr lang="en-GB" sz="900" b="1" dirty="0">
                <a:solidFill>
                  <a:srgbClr val="FF0000"/>
                </a:solidFill>
              </a:rPr>
              <a:t> </a:t>
            </a:r>
            <a:endParaRPr lang="en-US" sz="900" b="1" dirty="0">
              <a:solidFill>
                <a:srgbClr val="FF0000"/>
              </a:solidFill>
            </a:endParaRPr>
          </a:p>
        </p:txBody>
      </p:sp>
      <p:pic>
        <p:nvPicPr>
          <p:cNvPr id="69" name="Picture 6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013401" y="5178412"/>
            <a:ext cx="555333" cy="1100881"/>
          </a:xfrm>
          <a:prstGeom prst="rect">
            <a:avLst/>
          </a:prstGeom>
        </p:spPr>
      </p:pic>
      <p:sp>
        <p:nvSpPr>
          <p:cNvPr id="72" name="Rectangle 71"/>
          <p:cNvSpPr/>
          <p:nvPr/>
        </p:nvSpPr>
        <p:spPr>
          <a:xfrm>
            <a:off x="7407895" y="4106154"/>
            <a:ext cx="1773278" cy="969496"/>
          </a:xfrm>
          <a:prstGeom prst="rect">
            <a:avLst/>
          </a:prstGeom>
        </p:spPr>
        <p:txBody>
          <a:bodyPr wrap="square">
            <a:spAutoFit/>
          </a:bodyPr>
          <a:lstStyle/>
          <a:p>
            <a:pPr>
              <a:defRPr/>
            </a:pPr>
            <a:r>
              <a:rPr lang="en-US" sz="800" b="1" dirty="0"/>
              <a:t>EAP650-WALL TP-LINK ACCESS POINT AX3000, </a:t>
            </a:r>
            <a:r>
              <a:rPr lang="en-US" sz="800" dirty="0"/>
              <a:t>WIRELESS INDOOR WALL PLATE, 1 X UPLINK GIGABIT PORTS, 1 X DOWNLINK GIGABIT PORT, 2 X DUAL BAND ANTENNAS, BAND STEERING, OMADA APP, 100+ CONCURRENNT USERS </a:t>
            </a:r>
            <a:r>
              <a:rPr lang="el-GR" sz="900" b="1" dirty="0">
                <a:solidFill>
                  <a:srgbClr val="FF0000"/>
                </a:solidFill>
              </a:rPr>
              <a:t>101</a:t>
            </a:r>
            <a:r>
              <a:rPr lang="en-US" sz="900" b="1" dirty="0">
                <a:solidFill>
                  <a:srgbClr val="FF0000"/>
                </a:solidFill>
              </a:rPr>
              <a:t> </a:t>
            </a:r>
            <a:r>
              <a:rPr lang="el-GR" sz="900" b="1" dirty="0">
                <a:solidFill>
                  <a:srgbClr val="FF0000"/>
                </a:solidFill>
              </a:rPr>
              <a:t>€</a:t>
            </a:r>
            <a:r>
              <a:rPr lang="en-GB" sz="900" b="1" dirty="0">
                <a:solidFill>
                  <a:srgbClr val="FF0000"/>
                </a:solidFill>
              </a:rPr>
              <a:t> </a:t>
            </a:r>
            <a:endParaRPr lang="en-US" sz="900" b="1" dirty="0">
              <a:solidFill>
                <a:srgbClr val="FF0000"/>
              </a:solidFill>
            </a:endParaRPr>
          </a:p>
        </p:txBody>
      </p:sp>
      <p:sp>
        <p:nvSpPr>
          <p:cNvPr id="74" name="Rectangle 73"/>
          <p:cNvSpPr/>
          <p:nvPr/>
        </p:nvSpPr>
        <p:spPr>
          <a:xfrm>
            <a:off x="4766919" y="4148898"/>
            <a:ext cx="1771122" cy="846386"/>
          </a:xfrm>
          <a:prstGeom prst="rect">
            <a:avLst/>
          </a:prstGeom>
        </p:spPr>
        <p:txBody>
          <a:bodyPr wrap="square">
            <a:spAutoFit/>
          </a:bodyPr>
          <a:lstStyle/>
          <a:p>
            <a:pPr>
              <a:defRPr/>
            </a:pPr>
            <a:r>
              <a:rPr lang="en-US" sz="800" b="1" dirty="0"/>
              <a:t>EAP230-WALL TP-LINK ACCESS POINT AC1200, </a:t>
            </a:r>
            <a:r>
              <a:rPr lang="en-US" sz="800" dirty="0"/>
              <a:t>WIRELESS INDOOR WALL PLATE, DUAL BAND, 2X GIGABIT PORTS, 2 X INTERNAL ANTENNAS, MU-MIMO, BAND STEERING, LOAD BALANCE, OMADA APP </a:t>
            </a:r>
            <a:r>
              <a:rPr lang="el-GR" sz="900" b="1" dirty="0">
                <a:solidFill>
                  <a:srgbClr val="FF0000"/>
                </a:solidFill>
              </a:rPr>
              <a:t>64</a:t>
            </a:r>
            <a:r>
              <a:rPr lang="en-US" sz="900" b="1" dirty="0">
                <a:solidFill>
                  <a:srgbClr val="FF0000"/>
                </a:solidFill>
              </a:rPr>
              <a:t> </a:t>
            </a:r>
            <a:r>
              <a:rPr lang="el-GR" sz="900" b="1" dirty="0">
                <a:solidFill>
                  <a:srgbClr val="FF0000"/>
                </a:solidFill>
              </a:rPr>
              <a:t>€</a:t>
            </a:r>
            <a:r>
              <a:rPr lang="en-GB" sz="900" b="1" dirty="0">
                <a:solidFill>
                  <a:srgbClr val="FF0000"/>
                </a:solidFill>
              </a:rPr>
              <a:t>  </a:t>
            </a:r>
            <a:endParaRPr lang="en-US" sz="800" b="1" dirty="0">
              <a:solidFill>
                <a:srgbClr val="FF0000"/>
              </a:solidFill>
            </a:endParaRPr>
          </a:p>
        </p:txBody>
      </p:sp>
      <p:pic>
        <p:nvPicPr>
          <p:cNvPr id="75" name="Picture 74"/>
          <p:cNvPicPr>
            <a:picLocks noChangeAspect="1"/>
          </p:cNvPicPr>
          <p:nvPr/>
        </p:nvPicPr>
        <p:blipFill rotWithShape="1">
          <a:blip r:embed="rId7" cstate="print">
            <a:extLst>
              <a:ext uri="{28A0092B-C50C-407E-A947-70E740481C1C}">
                <a14:useLocalDpi xmlns:a14="http://schemas.microsoft.com/office/drawing/2010/main" val="0"/>
              </a:ext>
            </a:extLst>
          </a:blip>
          <a:srcRect l="4702"/>
          <a:stretch/>
        </p:blipFill>
        <p:spPr>
          <a:xfrm>
            <a:off x="3926453" y="4216903"/>
            <a:ext cx="796762" cy="808209"/>
          </a:xfrm>
          <a:prstGeom prst="rect">
            <a:avLst/>
          </a:prstGeom>
        </p:spPr>
      </p:pic>
      <p:sp>
        <p:nvSpPr>
          <p:cNvPr id="38" name="TextBox 37"/>
          <p:cNvSpPr txBox="1"/>
          <p:nvPr/>
        </p:nvSpPr>
        <p:spPr>
          <a:xfrm>
            <a:off x="7579573" y="1392883"/>
            <a:ext cx="1578558" cy="369332"/>
          </a:xfrm>
          <a:prstGeom prst="rect">
            <a:avLst/>
          </a:prstGeom>
          <a:noFill/>
        </p:spPr>
        <p:txBody>
          <a:bodyPr wrap="square" rtlCol="0">
            <a:spAutoFit/>
          </a:bodyPr>
          <a:lstStyle/>
          <a:p>
            <a:pPr algn="r"/>
            <a:r>
              <a:rPr lang="en-US" sz="900" dirty="0">
                <a:solidFill>
                  <a:schemeClr val="bg1"/>
                </a:solidFill>
              </a:rPr>
              <a:t>Dealer File </a:t>
            </a:r>
            <a:r>
              <a:rPr lang="en-GB" sz="900" dirty="0">
                <a:solidFill>
                  <a:schemeClr val="bg1"/>
                </a:solidFill>
              </a:rPr>
              <a:t>July </a:t>
            </a:r>
            <a:r>
              <a:rPr lang="en-US" sz="900" dirty="0">
                <a:solidFill>
                  <a:schemeClr val="bg1"/>
                </a:solidFill>
              </a:rPr>
              <a:t>2025</a:t>
            </a:r>
          </a:p>
          <a:p>
            <a:pPr algn="r"/>
            <a:r>
              <a:rPr lang="en-US" sz="900" dirty="0">
                <a:solidFill>
                  <a:schemeClr val="bg1"/>
                </a:solidFill>
              </a:rPr>
              <a:t>Page 2/4</a:t>
            </a:r>
          </a:p>
        </p:txBody>
      </p:sp>
      <p:sp>
        <p:nvSpPr>
          <p:cNvPr id="40" name="Rectangle 39"/>
          <p:cNvSpPr/>
          <p:nvPr/>
        </p:nvSpPr>
        <p:spPr>
          <a:xfrm>
            <a:off x="0" y="2508483"/>
            <a:ext cx="3815054" cy="361870"/>
          </a:xfrm>
          <a:prstGeom prst="rect">
            <a:avLst/>
          </a:prstGeom>
          <a:solidFill>
            <a:schemeClr val="bg1">
              <a:lumMod val="8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706739" y="2507267"/>
            <a:ext cx="2227341" cy="338554"/>
          </a:xfrm>
          <a:prstGeom prst="rect">
            <a:avLst/>
          </a:prstGeom>
        </p:spPr>
        <p:txBody>
          <a:bodyPr wrap="none">
            <a:spAutoFit/>
          </a:bodyPr>
          <a:lstStyle/>
          <a:p>
            <a:pPr algn="ctr"/>
            <a:r>
              <a:rPr lang="en-US" sz="1600" b="1" spc="50" dirty="0">
                <a:ln w="0"/>
                <a:solidFill>
                  <a:srgbClr val="0B82A4"/>
                </a:solidFill>
                <a:effectLst>
                  <a:innerShdw blurRad="63500" dist="50800" dir="13500000">
                    <a:srgbClr val="000000">
                      <a:alpha val="50000"/>
                    </a:srgbClr>
                  </a:innerShdw>
                </a:effectLst>
              </a:rPr>
              <a:t>Outdoor Access Points</a:t>
            </a:r>
          </a:p>
        </p:txBody>
      </p:sp>
      <p:sp>
        <p:nvSpPr>
          <p:cNvPr id="43" name="Rectangle 42"/>
          <p:cNvSpPr/>
          <p:nvPr/>
        </p:nvSpPr>
        <p:spPr>
          <a:xfrm>
            <a:off x="3848863" y="2507156"/>
            <a:ext cx="5279398" cy="378338"/>
          </a:xfrm>
          <a:prstGeom prst="rect">
            <a:avLst/>
          </a:prstGeom>
          <a:solidFill>
            <a:schemeClr val="bg1">
              <a:lumMod val="8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5235806" y="2520141"/>
            <a:ext cx="2376484" cy="338554"/>
          </a:xfrm>
          <a:prstGeom prst="rect">
            <a:avLst/>
          </a:prstGeom>
        </p:spPr>
        <p:txBody>
          <a:bodyPr wrap="none">
            <a:spAutoFit/>
          </a:bodyPr>
          <a:lstStyle/>
          <a:p>
            <a:pPr algn="ctr"/>
            <a:r>
              <a:rPr lang="en-US" sz="1600" b="1" spc="50" dirty="0">
                <a:ln w="0"/>
                <a:solidFill>
                  <a:srgbClr val="0B82A4"/>
                </a:solidFill>
                <a:effectLst>
                  <a:innerShdw blurRad="63500" dist="50800" dir="13500000">
                    <a:srgbClr val="000000">
                      <a:alpha val="50000"/>
                    </a:srgbClr>
                  </a:innerShdw>
                </a:effectLst>
              </a:rPr>
              <a:t>Wall Plate Access Points</a:t>
            </a:r>
          </a:p>
        </p:txBody>
      </p:sp>
      <p:cxnSp>
        <p:nvCxnSpPr>
          <p:cNvPr id="5" name="Straight Connector 4"/>
          <p:cNvCxnSpPr>
            <a:cxnSpLocks/>
          </p:cNvCxnSpPr>
          <p:nvPr/>
        </p:nvCxnSpPr>
        <p:spPr>
          <a:xfrm flipH="1">
            <a:off x="3831958" y="2568867"/>
            <a:ext cx="16905" cy="3751695"/>
          </a:xfrm>
          <a:prstGeom prst="line">
            <a:avLst/>
          </a:prstGeom>
        </p:spPr>
        <p:style>
          <a:lnRef idx="1">
            <a:schemeClr val="accent1"/>
          </a:lnRef>
          <a:fillRef idx="0">
            <a:schemeClr val="accent1"/>
          </a:fillRef>
          <a:effectRef idx="0">
            <a:schemeClr val="accent1"/>
          </a:effectRef>
          <a:fontRef idx="minor">
            <a:schemeClr val="tx1"/>
          </a:fontRef>
        </p:style>
      </p:cxnSp>
      <p:sp>
        <p:nvSpPr>
          <p:cNvPr id="54" name="Rectangle 53"/>
          <p:cNvSpPr/>
          <p:nvPr/>
        </p:nvSpPr>
        <p:spPr>
          <a:xfrm>
            <a:off x="2442076" y="4097083"/>
            <a:ext cx="1430834" cy="1177245"/>
          </a:xfrm>
          <a:prstGeom prst="rect">
            <a:avLst/>
          </a:prstGeom>
        </p:spPr>
        <p:txBody>
          <a:bodyPr wrap="square">
            <a:spAutoFit/>
          </a:bodyPr>
          <a:lstStyle/>
          <a:p>
            <a:pPr>
              <a:defRPr/>
            </a:pPr>
            <a:r>
              <a:rPr lang="en-US" sz="800" b="1" dirty="0"/>
              <a:t>EAP650-OUTDOOR </a:t>
            </a:r>
          </a:p>
          <a:p>
            <a:pPr>
              <a:defRPr/>
            </a:pPr>
            <a:r>
              <a:rPr lang="en-US" sz="800" b="1" dirty="0"/>
              <a:t>TP-LINK ACCESS POINT AX3000</a:t>
            </a:r>
            <a:r>
              <a:rPr lang="en-US" sz="750" dirty="0"/>
              <a:t>, WIRELESS INDOOR/OUTDOOR, PoE, DUAL BAND, MU-MIMO, OFDMA, SEAMLESS ROAMING, AIRTIME FAIRNESS, OMADA APP, 160MHz BANDWIDTH, POLE OR WALLMOUNT </a:t>
            </a:r>
            <a:r>
              <a:rPr lang="el-GR" sz="900" b="1" dirty="0">
                <a:solidFill>
                  <a:srgbClr val="FF0000"/>
                </a:solidFill>
              </a:rPr>
              <a:t>210</a:t>
            </a:r>
            <a:r>
              <a:rPr lang="en-US" sz="900" b="1" dirty="0">
                <a:solidFill>
                  <a:srgbClr val="FF0000"/>
                </a:solidFill>
              </a:rPr>
              <a:t> </a:t>
            </a:r>
            <a:r>
              <a:rPr lang="el-GR" sz="900" b="1" dirty="0">
                <a:solidFill>
                  <a:srgbClr val="FF0000"/>
                </a:solidFill>
              </a:rPr>
              <a:t>€</a:t>
            </a:r>
            <a:r>
              <a:rPr lang="en-GB" sz="900" b="1" dirty="0">
                <a:solidFill>
                  <a:srgbClr val="FF0000"/>
                </a:solidFill>
              </a:rPr>
              <a:t> </a:t>
            </a:r>
            <a:endParaRPr lang="en-US" sz="900" b="1" dirty="0">
              <a:solidFill>
                <a:srgbClr val="FF0000"/>
              </a:solidFill>
            </a:endParaRPr>
          </a:p>
        </p:txBody>
      </p:sp>
      <p:pic>
        <p:nvPicPr>
          <p:cNvPr id="55" name="Picture 5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773863" y="2947435"/>
            <a:ext cx="570227" cy="1178084"/>
          </a:xfrm>
          <a:prstGeom prst="rect">
            <a:avLst/>
          </a:prstGeom>
        </p:spPr>
      </p:pic>
      <p:sp>
        <p:nvSpPr>
          <p:cNvPr id="63" name="Rectangle 62"/>
          <p:cNvSpPr/>
          <p:nvPr/>
        </p:nvSpPr>
        <p:spPr>
          <a:xfrm rot="10800000" flipV="1">
            <a:off x="7409672" y="5372273"/>
            <a:ext cx="1758378" cy="969496"/>
          </a:xfrm>
          <a:prstGeom prst="rect">
            <a:avLst/>
          </a:prstGeom>
        </p:spPr>
        <p:txBody>
          <a:bodyPr wrap="square">
            <a:spAutoFit/>
          </a:bodyPr>
          <a:lstStyle/>
          <a:p>
            <a:r>
              <a:rPr lang="en-US" sz="800" b="1" dirty="0"/>
              <a:t>EAP655-WALL TP-LINK ACCESS POINT AX3000, </a:t>
            </a:r>
            <a:r>
              <a:rPr lang="en-US" sz="800" dirty="0"/>
              <a:t>WIRELESS INDOOR WALL PLATE, 1 X UPLINK GIGABIT PORTS, 3 X DOWNLINK GIGABIT PORT, 2 X DUAL BAND ANTENNAS, BAND STEERING, OMADA APP, 100+ CONCURRENNT USERS </a:t>
            </a:r>
            <a:r>
              <a:rPr lang="el-GR" sz="900" b="1" dirty="0">
                <a:solidFill>
                  <a:srgbClr val="FF0000"/>
                </a:solidFill>
              </a:rPr>
              <a:t>112</a:t>
            </a:r>
            <a:r>
              <a:rPr lang="en-US" sz="900" b="1" dirty="0">
                <a:solidFill>
                  <a:srgbClr val="FF0000"/>
                </a:solidFill>
              </a:rPr>
              <a:t> </a:t>
            </a:r>
            <a:r>
              <a:rPr lang="el-GR" sz="900" b="1" dirty="0">
                <a:solidFill>
                  <a:srgbClr val="FF0000"/>
                </a:solidFill>
              </a:rPr>
              <a:t>€</a:t>
            </a:r>
            <a:r>
              <a:rPr lang="en-GB" sz="800" b="1" dirty="0">
                <a:solidFill>
                  <a:srgbClr val="FF0000"/>
                </a:solidFill>
              </a:rPr>
              <a:t> </a:t>
            </a:r>
            <a:endParaRPr lang="en-US" sz="800" b="1" dirty="0">
              <a:solidFill>
                <a:srgbClr val="FF0000"/>
              </a:solidFill>
            </a:endParaRPr>
          </a:p>
        </p:txBody>
      </p:sp>
      <p:pic>
        <p:nvPicPr>
          <p:cNvPr id="64" name="Picture 6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626585" y="5289152"/>
            <a:ext cx="685435" cy="1003547"/>
          </a:xfrm>
          <a:prstGeom prst="rect">
            <a:avLst/>
          </a:prstGeom>
        </p:spPr>
      </p:pic>
      <p:pic>
        <p:nvPicPr>
          <p:cNvPr id="49" name="Picture 48"/>
          <p:cNvPicPr>
            <a:picLocks noChangeAspect="1"/>
          </p:cNvPicPr>
          <p:nvPr/>
        </p:nvPicPr>
        <p:blipFill rotWithShape="1">
          <a:blip r:embed="rId7" cstate="print">
            <a:extLst>
              <a:ext uri="{28A0092B-C50C-407E-A947-70E740481C1C}">
                <a14:useLocalDpi xmlns:a14="http://schemas.microsoft.com/office/drawing/2010/main" val="0"/>
              </a:ext>
            </a:extLst>
          </a:blip>
          <a:srcRect l="4702"/>
          <a:stretch/>
        </p:blipFill>
        <p:spPr>
          <a:xfrm>
            <a:off x="3901720" y="3098241"/>
            <a:ext cx="796762" cy="808209"/>
          </a:xfrm>
          <a:prstGeom prst="rect">
            <a:avLst/>
          </a:prstGeom>
        </p:spPr>
      </p:pic>
      <p:sp>
        <p:nvSpPr>
          <p:cNvPr id="51" name="Rectangle 50"/>
          <p:cNvSpPr/>
          <p:nvPr/>
        </p:nvSpPr>
        <p:spPr>
          <a:xfrm>
            <a:off x="4734051" y="3116471"/>
            <a:ext cx="1771122" cy="723275"/>
          </a:xfrm>
          <a:prstGeom prst="rect">
            <a:avLst/>
          </a:prstGeom>
        </p:spPr>
        <p:txBody>
          <a:bodyPr wrap="square">
            <a:spAutoFit/>
          </a:bodyPr>
          <a:lstStyle/>
          <a:p>
            <a:pPr>
              <a:defRPr/>
            </a:pPr>
            <a:r>
              <a:rPr lang="en-US" sz="800" b="1" dirty="0"/>
              <a:t>EAP115-WALL </a:t>
            </a:r>
            <a:r>
              <a:rPr lang="en-GB" sz="800" b="1" dirty="0"/>
              <a:t>TP-LINK ACCESS POINT N300, </a:t>
            </a:r>
            <a:r>
              <a:rPr lang="en-GB" sz="800" dirty="0"/>
              <a:t>WIRELESS INDOOR WALL PLATE, 2.4 GHz, 2X LAN PORTS, 2 X INTERNAL ANTENNAS, LOAD BALANCE, CAPTIVE PORTAL </a:t>
            </a:r>
            <a:r>
              <a:rPr lang="el-GR" sz="900" b="1" dirty="0">
                <a:solidFill>
                  <a:srgbClr val="FF0000"/>
                </a:solidFill>
              </a:rPr>
              <a:t>40</a:t>
            </a:r>
            <a:r>
              <a:rPr lang="en-US" sz="900" b="1" dirty="0">
                <a:solidFill>
                  <a:srgbClr val="FF0000"/>
                </a:solidFill>
              </a:rPr>
              <a:t> </a:t>
            </a:r>
            <a:r>
              <a:rPr lang="el-GR" sz="900" b="1" dirty="0">
                <a:solidFill>
                  <a:srgbClr val="FF0000"/>
                </a:solidFill>
              </a:rPr>
              <a:t>€</a:t>
            </a:r>
            <a:r>
              <a:rPr lang="en-GB" sz="900" b="1" dirty="0">
                <a:solidFill>
                  <a:srgbClr val="FF0000"/>
                </a:solidFill>
              </a:rPr>
              <a:t>  </a:t>
            </a:r>
            <a:endParaRPr lang="en-US" sz="800" b="1" dirty="0">
              <a:solidFill>
                <a:srgbClr val="FF0000"/>
              </a:solidFill>
            </a:endParaRPr>
          </a:p>
        </p:txBody>
      </p:sp>
      <p:pic>
        <p:nvPicPr>
          <p:cNvPr id="57" name="Picture 56"/>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01570" y="5258224"/>
            <a:ext cx="444087" cy="1091264"/>
          </a:xfrm>
          <a:prstGeom prst="rect">
            <a:avLst/>
          </a:prstGeom>
        </p:spPr>
      </p:pic>
      <p:pic>
        <p:nvPicPr>
          <p:cNvPr id="3" name="Picture 2"/>
          <p:cNvPicPr>
            <a:picLocks noChangeAspect="1"/>
          </p:cNvPicPr>
          <p:nvPr/>
        </p:nvPicPr>
        <p:blipFill rotWithShape="1">
          <a:blip r:embed="rId11" cstate="print">
            <a:extLst>
              <a:ext uri="{28A0092B-C50C-407E-A947-70E740481C1C}">
                <a14:useLocalDpi xmlns:a14="http://schemas.microsoft.com/office/drawing/2010/main" val="0"/>
              </a:ext>
            </a:extLst>
          </a:blip>
          <a:srcRect l="29683" t="5460" r="29047" b="4508"/>
          <a:stretch/>
        </p:blipFill>
        <p:spPr>
          <a:xfrm>
            <a:off x="1957887" y="5252882"/>
            <a:ext cx="506713" cy="1105416"/>
          </a:xfrm>
          <a:prstGeom prst="rect">
            <a:avLst/>
          </a:prstGeom>
        </p:spPr>
      </p:pic>
      <p:sp>
        <p:nvSpPr>
          <p:cNvPr id="58" name="Rectangle 57"/>
          <p:cNvSpPr/>
          <p:nvPr/>
        </p:nvSpPr>
        <p:spPr>
          <a:xfrm>
            <a:off x="581529" y="5234731"/>
            <a:ext cx="1418567" cy="1200329"/>
          </a:xfrm>
          <a:prstGeom prst="rect">
            <a:avLst/>
          </a:prstGeom>
        </p:spPr>
        <p:txBody>
          <a:bodyPr wrap="square">
            <a:spAutoFit/>
          </a:bodyPr>
          <a:lstStyle/>
          <a:p>
            <a:pPr>
              <a:defRPr/>
            </a:pPr>
            <a:r>
              <a:rPr lang="en-US" sz="800" b="1" dirty="0"/>
              <a:t>EAP623-OUTDOOR HD</a:t>
            </a:r>
          </a:p>
          <a:p>
            <a:pPr>
              <a:defRPr/>
            </a:pPr>
            <a:r>
              <a:rPr lang="en-US" sz="800" b="1" dirty="0"/>
              <a:t>TP-LINK ACCESS POINT AX1800, </a:t>
            </a:r>
            <a:r>
              <a:rPr lang="en-US" sz="750" dirty="0"/>
              <a:t>WIRELESS OUTDOOR PoE, 1X GIGABIT PORT, 2 X INTERNAL ANTENNAS,  MU-MIMO, SEAMLESS ROAMING, AIRTIME FAIRNESS, OMADA APP, CEILING OR WALLMOUNT </a:t>
            </a:r>
            <a:r>
              <a:rPr lang="el-GR" sz="900" b="1" dirty="0">
                <a:solidFill>
                  <a:srgbClr val="FF0000"/>
                </a:solidFill>
              </a:rPr>
              <a:t>207</a:t>
            </a:r>
            <a:r>
              <a:rPr lang="en-US" sz="900" b="1" dirty="0">
                <a:solidFill>
                  <a:srgbClr val="FF0000"/>
                </a:solidFill>
              </a:rPr>
              <a:t> </a:t>
            </a:r>
            <a:r>
              <a:rPr lang="el-GR" sz="900" b="1" dirty="0">
                <a:solidFill>
                  <a:srgbClr val="FF0000"/>
                </a:solidFill>
              </a:rPr>
              <a:t>€</a:t>
            </a:r>
            <a:r>
              <a:rPr lang="en-GB" sz="900" b="1" dirty="0">
                <a:solidFill>
                  <a:srgbClr val="FF0000"/>
                </a:solidFill>
              </a:rPr>
              <a:t> </a:t>
            </a:r>
            <a:endParaRPr lang="en-US" sz="900" b="1" dirty="0">
              <a:solidFill>
                <a:srgbClr val="FF0000"/>
              </a:solidFill>
            </a:endParaRPr>
          </a:p>
        </p:txBody>
      </p:sp>
      <p:sp>
        <p:nvSpPr>
          <p:cNvPr id="59" name="Rectangle 58"/>
          <p:cNvSpPr/>
          <p:nvPr/>
        </p:nvSpPr>
        <p:spPr>
          <a:xfrm>
            <a:off x="2397429" y="5246278"/>
            <a:ext cx="1542820" cy="1054135"/>
          </a:xfrm>
          <a:prstGeom prst="rect">
            <a:avLst/>
          </a:prstGeom>
        </p:spPr>
        <p:txBody>
          <a:bodyPr wrap="square">
            <a:spAutoFit/>
          </a:bodyPr>
          <a:lstStyle/>
          <a:p>
            <a:pPr>
              <a:defRPr/>
            </a:pPr>
            <a:r>
              <a:rPr lang="en-US" sz="800" b="1" dirty="0"/>
              <a:t>EAP625-OUTDOOR HD</a:t>
            </a:r>
          </a:p>
          <a:p>
            <a:pPr>
              <a:defRPr/>
            </a:pPr>
            <a:r>
              <a:rPr lang="en-US" sz="800" b="1" dirty="0"/>
              <a:t>TP-LINK ACCESS POINT AX1800, </a:t>
            </a:r>
            <a:r>
              <a:rPr lang="en-US" sz="750" dirty="0"/>
              <a:t>WIRELESS OUTDOOR PoE, 1X GIGABIT PORT, 2 X EXTERNAL ANTENNAS,  MU-MIMO, SEAMLESS ROAMING, AIRTIME FAIRNESS, OMADA APP, CEILING OR WALLMOUNT </a:t>
            </a:r>
            <a:r>
              <a:rPr lang="el-GR" sz="900" b="1" dirty="0">
                <a:solidFill>
                  <a:srgbClr val="FF0000"/>
                </a:solidFill>
              </a:rPr>
              <a:t>226</a:t>
            </a:r>
            <a:r>
              <a:rPr lang="en-US" sz="900" b="1" dirty="0">
                <a:solidFill>
                  <a:srgbClr val="FF0000"/>
                </a:solidFill>
              </a:rPr>
              <a:t> </a:t>
            </a:r>
            <a:r>
              <a:rPr lang="el-GR" sz="900" b="1" dirty="0">
                <a:solidFill>
                  <a:srgbClr val="FF0000"/>
                </a:solidFill>
              </a:rPr>
              <a:t>€</a:t>
            </a:r>
            <a:r>
              <a:rPr lang="en-GB" sz="900" b="1" dirty="0">
                <a:solidFill>
                  <a:srgbClr val="FF0000"/>
                </a:solidFill>
              </a:rPr>
              <a:t> </a:t>
            </a:r>
            <a:endParaRPr lang="en-US" sz="900" b="1" dirty="0">
              <a:solidFill>
                <a:srgbClr val="FF0000"/>
              </a:solidFill>
            </a:endParaRPr>
          </a:p>
        </p:txBody>
      </p:sp>
      <p:pic>
        <p:nvPicPr>
          <p:cNvPr id="2" name="Picture 1">
            <a:extLst>
              <a:ext uri="{FF2B5EF4-FFF2-40B4-BE49-F238E27FC236}">
                <a16:creationId xmlns:a16="http://schemas.microsoft.com/office/drawing/2014/main" id="{4AC5046A-45D4-E2EF-AFB0-E795731D74C6}"/>
              </a:ext>
            </a:extLst>
          </p:cNvPr>
          <p:cNvPicPr>
            <a:picLocks noChangeAspect="1"/>
          </p:cNvPicPr>
          <p:nvPr/>
        </p:nvPicPr>
        <p:blipFill>
          <a:blip r:embed="rId12">
            <a:lum bright="70000" contrast="-70000"/>
            <a:extLst>
              <a:ext uri="{28A0092B-C50C-407E-A947-70E740481C1C}">
                <a14:useLocalDpi xmlns:a14="http://schemas.microsoft.com/office/drawing/2010/main" val="0"/>
              </a:ext>
            </a:extLst>
          </a:blip>
          <a:stretch>
            <a:fillRect/>
          </a:stretch>
        </p:blipFill>
        <p:spPr>
          <a:xfrm>
            <a:off x="0" y="-9528"/>
            <a:ext cx="7232453" cy="1080767"/>
          </a:xfrm>
          <a:prstGeom prst="rect">
            <a:avLst/>
          </a:prstGeom>
        </p:spPr>
      </p:pic>
      <p:pic>
        <p:nvPicPr>
          <p:cNvPr id="9" name="Picture 8">
            <a:extLst>
              <a:ext uri="{FF2B5EF4-FFF2-40B4-BE49-F238E27FC236}">
                <a16:creationId xmlns:a16="http://schemas.microsoft.com/office/drawing/2014/main" id="{F62D6E0F-1717-BB17-6874-5A1D58603519}"/>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921358" y="-5962"/>
            <a:ext cx="7232453" cy="1080767"/>
          </a:xfrm>
          <a:prstGeom prst="rect">
            <a:avLst/>
          </a:prstGeom>
        </p:spPr>
      </p:pic>
      <p:sp>
        <p:nvSpPr>
          <p:cNvPr id="10" name="TextBox 9">
            <a:extLst>
              <a:ext uri="{FF2B5EF4-FFF2-40B4-BE49-F238E27FC236}">
                <a16:creationId xmlns:a16="http://schemas.microsoft.com/office/drawing/2014/main" id="{EF2BC0D3-60A4-6BFC-C908-0ED9207C6E3B}"/>
              </a:ext>
            </a:extLst>
          </p:cNvPr>
          <p:cNvSpPr txBox="1"/>
          <p:nvPr/>
        </p:nvSpPr>
        <p:spPr>
          <a:xfrm>
            <a:off x="293136" y="74781"/>
            <a:ext cx="1191673" cy="830997"/>
          </a:xfrm>
          <a:prstGeom prst="rect">
            <a:avLst/>
          </a:prstGeom>
          <a:noFill/>
        </p:spPr>
        <p:txBody>
          <a:bodyPr wrap="none" rtlCol="0">
            <a:spAutoFit/>
          </a:bodyPr>
          <a:lstStyle/>
          <a:p>
            <a:r>
              <a:rPr lang="en-US" sz="2400" dirty="0">
                <a:effectLst>
                  <a:outerShdw blurRad="38100" dist="38100" dir="2700000" algn="tl">
                    <a:srgbClr val="000000">
                      <a:alpha val="43137"/>
                    </a:srgbClr>
                  </a:outerShdw>
                </a:effectLst>
              </a:rPr>
              <a:t>TP-LINK</a:t>
            </a:r>
            <a:endParaRPr lang="el-GR" sz="2400" dirty="0">
              <a:effectLst>
                <a:outerShdw blurRad="38100" dist="38100" dir="2700000" algn="tl">
                  <a:srgbClr val="000000">
                    <a:alpha val="43137"/>
                  </a:srgbClr>
                </a:outerShdw>
              </a:effectLst>
            </a:endParaRPr>
          </a:p>
          <a:p>
            <a:r>
              <a:rPr lang="en-US" sz="2400" dirty="0">
                <a:effectLst>
                  <a:outerShdw blurRad="38100" dist="38100" dir="2700000" algn="tl">
                    <a:srgbClr val="000000">
                      <a:alpha val="43137"/>
                    </a:srgbClr>
                  </a:outerShdw>
                </a:effectLst>
              </a:rPr>
              <a:t>OMADA</a:t>
            </a:r>
          </a:p>
        </p:txBody>
      </p:sp>
      <p:sp>
        <p:nvSpPr>
          <p:cNvPr id="11" name="TextBox 10">
            <a:extLst>
              <a:ext uri="{FF2B5EF4-FFF2-40B4-BE49-F238E27FC236}">
                <a16:creationId xmlns:a16="http://schemas.microsoft.com/office/drawing/2014/main" id="{F38FD83A-8841-85EB-19CF-725EC56E0465}"/>
              </a:ext>
            </a:extLst>
          </p:cNvPr>
          <p:cNvSpPr txBox="1"/>
          <p:nvPr/>
        </p:nvSpPr>
        <p:spPr>
          <a:xfrm>
            <a:off x="8708" y="846496"/>
            <a:ext cx="2332867" cy="230832"/>
          </a:xfrm>
          <a:prstGeom prst="rect">
            <a:avLst/>
          </a:prstGeom>
          <a:noFill/>
        </p:spPr>
        <p:txBody>
          <a:bodyPr wrap="square" rtlCol="0">
            <a:spAutoFit/>
          </a:bodyPr>
          <a:lstStyle/>
          <a:p>
            <a:r>
              <a:rPr lang="en-US" sz="900" dirty="0"/>
              <a:t>Retail File August 2025 Page </a:t>
            </a:r>
            <a:r>
              <a:rPr lang="el-GR" sz="900" dirty="0"/>
              <a:t>2</a:t>
            </a:r>
            <a:r>
              <a:rPr lang="en-US" sz="900" dirty="0"/>
              <a:t>/4</a:t>
            </a:r>
          </a:p>
        </p:txBody>
      </p:sp>
      <p:pic>
        <p:nvPicPr>
          <p:cNvPr id="14" name="Picture 13">
            <a:extLst>
              <a:ext uri="{FF2B5EF4-FFF2-40B4-BE49-F238E27FC236}">
                <a16:creationId xmlns:a16="http://schemas.microsoft.com/office/drawing/2014/main" id="{E4F73A41-F7F8-5399-1D06-BBF7985F1B76}"/>
              </a:ext>
            </a:extLst>
          </p:cNvPr>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6060037" y="1088117"/>
            <a:ext cx="3083962" cy="1369967"/>
          </a:xfrm>
          <a:prstGeom prst="rect">
            <a:avLst/>
          </a:prstGeom>
        </p:spPr>
      </p:pic>
      <p:pic>
        <p:nvPicPr>
          <p:cNvPr id="15" name="Picture 14">
            <a:extLst>
              <a:ext uri="{FF2B5EF4-FFF2-40B4-BE49-F238E27FC236}">
                <a16:creationId xmlns:a16="http://schemas.microsoft.com/office/drawing/2014/main" id="{CE433696-DC8A-C3FC-F1B6-FCFF483D586D}"/>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13618" y="1088117"/>
            <a:ext cx="6083808" cy="1369967"/>
          </a:xfrm>
          <a:prstGeom prst="rect">
            <a:avLst/>
          </a:prstGeom>
        </p:spPr>
      </p:pic>
      <p:sp>
        <p:nvSpPr>
          <p:cNvPr id="16" name="Rectangle 15">
            <a:extLst>
              <a:ext uri="{FF2B5EF4-FFF2-40B4-BE49-F238E27FC236}">
                <a16:creationId xmlns:a16="http://schemas.microsoft.com/office/drawing/2014/main" id="{C837B133-2CF7-7CD7-81CB-44EE28A3CFE0}"/>
              </a:ext>
            </a:extLst>
          </p:cNvPr>
          <p:cNvSpPr/>
          <p:nvPr/>
        </p:nvSpPr>
        <p:spPr>
          <a:xfrm>
            <a:off x="355364" y="1175179"/>
            <a:ext cx="5233462" cy="276999"/>
          </a:xfrm>
          <a:prstGeom prst="rect">
            <a:avLst/>
          </a:prstGeom>
        </p:spPr>
        <p:txBody>
          <a:bodyPr wrap="square">
            <a:spAutoFit/>
          </a:bodyPr>
          <a:lstStyle/>
          <a:p>
            <a:pPr algn="ctr"/>
            <a:r>
              <a:rPr lang="en-US" sz="1200" b="1" u="sng" dirty="0">
                <a:solidFill>
                  <a:schemeClr val="bg1"/>
                </a:solidFill>
                <a:effectLst>
                  <a:outerShdw blurRad="38100" dist="38100" dir="2700000" algn="tl">
                    <a:srgbClr val="000000">
                      <a:alpha val="43137"/>
                    </a:srgbClr>
                  </a:outerShdw>
                </a:effectLst>
                <a:latin typeface="AktivGrotesk-Corp"/>
              </a:rPr>
              <a:t>Software Defined Networking (SDN) with Cloud Access</a:t>
            </a:r>
            <a:endParaRPr lang="en-US" sz="1200" b="1" i="0" u="sng" dirty="0">
              <a:solidFill>
                <a:schemeClr val="bg1"/>
              </a:solidFill>
              <a:effectLst>
                <a:outerShdw blurRad="38100" dist="38100" dir="2700000" algn="tl">
                  <a:srgbClr val="000000">
                    <a:alpha val="43137"/>
                  </a:srgbClr>
                </a:outerShdw>
              </a:effectLst>
              <a:latin typeface="AktivGrotesk-Corp"/>
            </a:endParaRPr>
          </a:p>
        </p:txBody>
      </p:sp>
      <p:sp>
        <p:nvSpPr>
          <p:cNvPr id="17" name="TextBox 16">
            <a:extLst>
              <a:ext uri="{FF2B5EF4-FFF2-40B4-BE49-F238E27FC236}">
                <a16:creationId xmlns:a16="http://schemas.microsoft.com/office/drawing/2014/main" id="{20C649D8-410A-A0A4-FF7A-2CAB8D3FB90E}"/>
              </a:ext>
            </a:extLst>
          </p:cNvPr>
          <p:cNvSpPr txBox="1"/>
          <p:nvPr/>
        </p:nvSpPr>
        <p:spPr>
          <a:xfrm>
            <a:off x="170516" y="1508766"/>
            <a:ext cx="5751770" cy="769441"/>
          </a:xfrm>
          <a:prstGeom prst="rect">
            <a:avLst/>
          </a:prstGeom>
          <a:noFill/>
        </p:spPr>
        <p:txBody>
          <a:bodyPr wrap="square" rtlCol="0">
            <a:spAutoFit/>
          </a:bodyPr>
          <a:lstStyle/>
          <a:p>
            <a:pPr algn="ctr"/>
            <a:r>
              <a:rPr lang="en-US" sz="1100" dirty="0">
                <a:solidFill>
                  <a:schemeClr val="bg1"/>
                </a:solidFill>
              </a:rPr>
              <a:t>Omada’s Software Defined Networking (SDN) platform integrates network devices, including access points, switches and gateways, providing 100% centralized cloud management. Omada creates a highly scalable network—all controlled from a single interface. Seamless wireless and wired connections are provided, ideal for use in hospitality, education, retail, offices, and more.</a:t>
            </a:r>
          </a:p>
        </p:txBody>
      </p:sp>
      <p:sp>
        <p:nvSpPr>
          <p:cNvPr id="6" name="Rectangle 5">
            <a:extLst>
              <a:ext uri="{FF2B5EF4-FFF2-40B4-BE49-F238E27FC236}">
                <a16:creationId xmlns:a16="http://schemas.microsoft.com/office/drawing/2014/main" id="{18CA3F36-2BEC-4B3E-44D9-105FB1C68E3B}"/>
              </a:ext>
            </a:extLst>
          </p:cNvPr>
          <p:cNvSpPr/>
          <p:nvPr/>
        </p:nvSpPr>
        <p:spPr>
          <a:xfrm>
            <a:off x="672341" y="6444351"/>
            <a:ext cx="1035460" cy="415498"/>
          </a:xfrm>
          <a:prstGeom prst="rect">
            <a:avLst/>
          </a:prstGeom>
        </p:spPr>
        <p:txBody>
          <a:bodyPr wrap="square">
            <a:spAutoFit/>
          </a:bodyPr>
          <a:lstStyle/>
          <a:p>
            <a:pPr algn="ctr"/>
            <a:r>
              <a:rPr lang="en-US" sz="700" dirty="0">
                <a:cs typeface="Calibri" pitchFamily="34" charset="0"/>
              </a:rPr>
              <a:t>Call now on:</a:t>
            </a:r>
          </a:p>
          <a:p>
            <a:pPr algn="ctr"/>
            <a:r>
              <a:rPr lang="en-US" sz="700" dirty="0">
                <a:cs typeface="Calibri" pitchFamily="34" charset="0"/>
              </a:rPr>
              <a:t>Mail on: </a:t>
            </a:r>
          </a:p>
          <a:p>
            <a:pPr algn="ctr"/>
            <a:endParaRPr lang="en-US" sz="700" dirty="0">
              <a:cs typeface="Calibri" pitchFamily="34" charset="0"/>
            </a:endParaRPr>
          </a:p>
        </p:txBody>
      </p:sp>
      <p:sp>
        <p:nvSpPr>
          <p:cNvPr id="7" name="Rectangle 6">
            <a:extLst>
              <a:ext uri="{FF2B5EF4-FFF2-40B4-BE49-F238E27FC236}">
                <a16:creationId xmlns:a16="http://schemas.microsoft.com/office/drawing/2014/main" id="{60DAF366-80FF-EB69-0A61-885FA109CC2F}"/>
              </a:ext>
            </a:extLst>
          </p:cNvPr>
          <p:cNvSpPr/>
          <p:nvPr/>
        </p:nvSpPr>
        <p:spPr>
          <a:xfrm>
            <a:off x="2674122" y="6375054"/>
            <a:ext cx="6463302" cy="415498"/>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700" dirty="0">
                <a:cs typeface="Calibri" pitchFamily="34" charset="0"/>
              </a:rPr>
              <a:t>Prices, Promotions, specifications, availability and terms of offers may change without notice. Despite our best efforts, </a:t>
            </a:r>
          </a:p>
          <a:p>
            <a:pPr algn="r"/>
            <a:r>
              <a:rPr lang="en-GB" sz="700" dirty="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700" dirty="0">
                <a:cs typeface="Calibri" pitchFamily="34" charset="0"/>
              </a:rPr>
              <a:t>Products' warranty is the warranty given by the manufacturer.</a:t>
            </a:r>
            <a:r>
              <a:rPr lang="en-GB" sz="700" dirty="0">
                <a:cs typeface="Calibri" pitchFamily="34" charset="0"/>
              </a:rPr>
              <a:t>  VAT is included</a:t>
            </a:r>
          </a:p>
        </p:txBody>
      </p:sp>
    </p:spTree>
    <p:extLst>
      <p:ext uri="{BB962C8B-B14F-4D97-AF65-F5344CB8AC3E}">
        <p14:creationId xmlns:p14="http://schemas.microsoft.com/office/powerpoint/2010/main" val="3138953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Table 14">
            <a:extLst>
              <a:ext uri="{FF2B5EF4-FFF2-40B4-BE49-F238E27FC236}">
                <a16:creationId xmlns:a16="http://schemas.microsoft.com/office/drawing/2014/main" id="{C9405E4B-A16E-15A4-2EA6-57BE3721077D}"/>
              </a:ext>
            </a:extLst>
          </p:cNvPr>
          <p:cNvGraphicFramePr>
            <a:graphicFrameLocks noGrp="1"/>
          </p:cNvGraphicFramePr>
          <p:nvPr>
            <p:extLst>
              <p:ext uri="{D42A27DB-BD31-4B8C-83A1-F6EECF244321}">
                <p14:modId xmlns:p14="http://schemas.microsoft.com/office/powerpoint/2010/main" val="3975192438"/>
              </p:ext>
            </p:extLst>
          </p:nvPr>
        </p:nvGraphicFramePr>
        <p:xfrm>
          <a:off x="35101" y="2820287"/>
          <a:ext cx="9081010" cy="2234552"/>
        </p:xfrm>
        <a:graphic>
          <a:graphicData uri="http://schemas.openxmlformats.org/drawingml/2006/table">
            <a:tbl>
              <a:tblPr firstRow="1" bandRow="1">
                <a:tableStyleId>{5C22544A-7EE6-4342-B048-85BDC9FD1C3A}</a:tableStyleId>
              </a:tblPr>
              <a:tblGrid>
                <a:gridCol w="1816202">
                  <a:extLst>
                    <a:ext uri="{9D8B030D-6E8A-4147-A177-3AD203B41FA5}">
                      <a16:colId xmlns:a16="http://schemas.microsoft.com/office/drawing/2014/main" val="75595871"/>
                    </a:ext>
                  </a:extLst>
                </a:gridCol>
                <a:gridCol w="1816202">
                  <a:extLst>
                    <a:ext uri="{9D8B030D-6E8A-4147-A177-3AD203B41FA5}">
                      <a16:colId xmlns:a16="http://schemas.microsoft.com/office/drawing/2014/main" val="4157028577"/>
                    </a:ext>
                  </a:extLst>
                </a:gridCol>
                <a:gridCol w="1816202">
                  <a:extLst>
                    <a:ext uri="{9D8B030D-6E8A-4147-A177-3AD203B41FA5}">
                      <a16:colId xmlns:a16="http://schemas.microsoft.com/office/drawing/2014/main" val="2826757667"/>
                    </a:ext>
                  </a:extLst>
                </a:gridCol>
                <a:gridCol w="1816202">
                  <a:extLst>
                    <a:ext uri="{9D8B030D-6E8A-4147-A177-3AD203B41FA5}">
                      <a16:colId xmlns:a16="http://schemas.microsoft.com/office/drawing/2014/main" val="2662841728"/>
                    </a:ext>
                  </a:extLst>
                </a:gridCol>
                <a:gridCol w="1816202">
                  <a:extLst>
                    <a:ext uri="{9D8B030D-6E8A-4147-A177-3AD203B41FA5}">
                      <a16:colId xmlns:a16="http://schemas.microsoft.com/office/drawing/2014/main" val="2456473690"/>
                    </a:ext>
                  </a:extLst>
                </a:gridCol>
              </a:tblGrid>
              <a:tr h="1117276">
                <a:tc>
                  <a:txBody>
                    <a:bodyPr/>
                    <a:lstStyle/>
                    <a:p>
                      <a:endParaRPr lang="en-US"/>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01553466"/>
                  </a:ext>
                </a:extLst>
              </a:tr>
              <a:tr h="1117276">
                <a:tc>
                  <a:txBody>
                    <a:bodyPr/>
                    <a:lstStyle/>
                    <a:p>
                      <a:endParaRPr lang="en-US"/>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609326"/>
                  </a:ext>
                </a:extLst>
              </a:tr>
            </a:tbl>
          </a:graphicData>
        </a:graphic>
      </p:graphicFrame>
      <p:graphicFrame>
        <p:nvGraphicFramePr>
          <p:cNvPr id="53" name="Table 52">
            <a:extLst>
              <a:ext uri="{FF2B5EF4-FFF2-40B4-BE49-F238E27FC236}">
                <a16:creationId xmlns:a16="http://schemas.microsoft.com/office/drawing/2014/main" id="{8E82E40C-6061-440D-3E07-FE021177CB74}"/>
              </a:ext>
            </a:extLst>
          </p:cNvPr>
          <p:cNvGraphicFramePr>
            <a:graphicFrameLocks noGrp="1"/>
          </p:cNvGraphicFramePr>
          <p:nvPr>
            <p:extLst>
              <p:ext uri="{D42A27DB-BD31-4B8C-83A1-F6EECF244321}">
                <p14:modId xmlns:p14="http://schemas.microsoft.com/office/powerpoint/2010/main" val="3077057993"/>
              </p:ext>
            </p:extLst>
          </p:nvPr>
        </p:nvGraphicFramePr>
        <p:xfrm>
          <a:off x="34744" y="5113353"/>
          <a:ext cx="9081012" cy="1230517"/>
        </p:xfrm>
        <a:graphic>
          <a:graphicData uri="http://schemas.openxmlformats.org/drawingml/2006/table">
            <a:tbl>
              <a:tblPr firstRow="1" bandRow="1">
                <a:tableStyleId>{5C22544A-7EE6-4342-B048-85BDC9FD1C3A}</a:tableStyleId>
              </a:tblPr>
              <a:tblGrid>
                <a:gridCol w="1513502">
                  <a:extLst>
                    <a:ext uri="{9D8B030D-6E8A-4147-A177-3AD203B41FA5}">
                      <a16:colId xmlns:a16="http://schemas.microsoft.com/office/drawing/2014/main" val="3508175949"/>
                    </a:ext>
                  </a:extLst>
                </a:gridCol>
                <a:gridCol w="1513502">
                  <a:extLst>
                    <a:ext uri="{9D8B030D-6E8A-4147-A177-3AD203B41FA5}">
                      <a16:colId xmlns:a16="http://schemas.microsoft.com/office/drawing/2014/main" val="2970345575"/>
                    </a:ext>
                  </a:extLst>
                </a:gridCol>
                <a:gridCol w="1513502">
                  <a:extLst>
                    <a:ext uri="{9D8B030D-6E8A-4147-A177-3AD203B41FA5}">
                      <a16:colId xmlns:a16="http://schemas.microsoft.com/office/drawing/2014/main" val="2291284708"/>
                    </a:ext>
                  </a:extLst>
                </a:gridCol>
                <a:gridCol w="1513502">
                  <a:extLst>
                    <a:ext uri="{9D8B030D-6E8A-4147-A177-3AD203B41FA5}">
                      <a16:colId xmlns:a16="http://schemas.microsoft.com/office/drawing/2014/main" val="2683450552"/>
                    </a:ext>
                  </a:extLst>
                </a:gridCol>
                <a:gridCol w="1513502">
                  <a:extLst>
                    <a:ext uri="{9D8B030D-6E8A-4147-A177-3AD203B41FA5}">
                      <a16:colId xmlns:a16="http://schemas.microsoft.com/office/drawing/2014/main" val="1784051984"/>
                    </a:ext>
                  </a:extLst>
                </a:gridCol>
                <a:gridCol w="1513502">
                  <a:extLst>
                    <a:ext uri="{9D8B030D-6E8A-4147-A177-3AD203B41FA5}">
                      <a16:colId xmlns:a16="http://schemas.microsoft.com/office/drawing/2014/main" val="3841569555"/>
                    </a:ext>
                  </a:extLst>
                </a:gridCol>
              </a:tblGrid>
              <a:tr h="1230517">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31141774"/>
                  </a:ext>
                </a:extLst>
              </a:tr>
            </a:tbl>
          </a:graphicData>
        </a:graphic>
      </p:graphicFrame>
      <p:graphicFrame>
        <p:nvGraphicFramePr>
          <p:cNvPr id="34" name="Table 33">
            <a:extLst>
              <a:ext uri="{FF2B5EF4-FFF2-40B4-BE49-F238E27FC236}">
                <a16:creationId xmlns:a16="http://schemas.microsoft.com/office/drawing/2014/main" id="{9BE6FCEA-FCDC-1C97-A76E-44E126E8CBC2}"/>
              </a:ext>
            </a:extLst>
          </p:cNvPr>
          <p:cNvGraphicFramePr>
            <a:graphicFrameLocks noGrp="1"/>
          </p:cNvGraphicFramePr>
          <p:nvPr>
            <p:extLst>
              <p:ext uri="{D42A27DB-BD31-4B8C-83A1-F6EECF244321}">
                <p14:modId xmlns:p14="http://schemas.microsoft.com/office/powerpoint/2010/main" val="4060716196"/>
              </p:ext>
            </p:extLst>
          </p:nvPr>
        </p:nvGraphicFramePr>
        <p:xfrm>
          <a:off x="37617" y="1527647"/>
          <a:ext cx="9081012" cy="1230517"/>
        </p:xfrm>
        <a:graphic>
          <a:graphicData uri="http://schemas.openxmlformats.org/drawingml/2006/table">
            <a:tbl>
              <a:tblPr firstRow="1" bandRow="1">
                <a:tableStyleId>{5C22544A-7EE6-4342-B048-85BDC9FD1C3A}</a:tableStyleId>
              </a:tblPr>
              <a:tblGrid>
                <a:gridCol w="1513502">
                  <a:extLst>
                    <a:ext uri="{9D8B030D-6E8A-4147-A177-3AD203B41FA5}">
                      <a16:colId xmlns:a16="http://schemas.microsoft.com/office/drawing/2014/main" val="3508175949"/>
                    </a:ext>
                  </a:extLst>
                </a:gridCol>
                <a:gridCol w="1513502">
                  <a:extLst>
                    <a:ext uri="{9D8B030D-6E8A-4147-A177-3AD203B41FA5}">
                      <a16:colId xmlns:a16="http://schemas.microsoft.com/office/drawing/2014/main" val="2970345575"/>
                    </a:ext>
                  </a:extLst>
                </a:gridCol>
                <a:gridCol w="1513502">
                  <a:extLst>
                    <a:ext uri="{9D8B030D-6E8A-4147-A177-3AD203B41FA5}">
                      <a16:colId xmlns:a16="http://schemas.microsoft.com/office/drawing/2014/main" val="2291284708"/>
                    </a:ext>
                  </a:extLst>
                </a:gridCol>
                <a:gridCol w="1513502">
                  <a:extLst>
                    <a:ext uri="{9D8B030D-6E8A-4147-A177-3AD203B41FA5}">
                      <a16:colId xmlns:a16="http://schemas.microsoft.com/office/drawing/2014/main" val="2683450552"/>
                    </a:ext>
                  </a:extLst>
                </a:gridCol>
                <a:gridCol w="1513502">
                  <a:extLst>
                    <a:ext uri="{9D8B030D-6E8A-4147-A177-3AD203B41FA5}">
                      <a16:colId xmlns:a16="http://schemas.microsoft.com/office/drawing/2014/main" val="1784051984"/>
                    </a:ext>
                  </a:extLst>
                </a:gridCol>
                <a:gridCol w="1513502">
                  <a:extLst>
                    <a:ext uri="{9D8B030D-6E8A-4147-A177-3AD203B41FA5}">
                      <a16:colId xmlns:a16="http://schemas.microsoft.com/office/drawing/2014/main" val="3841569555"/>
                    </a:ext>
                  </a:extLst>
                </a:gridCol>
              </a:tblGrid>
              <a:tr h="1230517">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31141774"/>
                  </a:ext>
                </a:extLst>
              </a:tr>
            </a:tbl>
          </a:graphicData>
        </a:graphic>
      </p:graphicFrame>
      <p:pic>
        <p:nvPicPr>
          <p:cNvPr id="52" name="Picture 51">
            <a:extLst>
              <a:ext uri="{FF2B5EF4-FFF2-40B4-BE49-F238E27FC236}">
                <a16:creationId xmlns:a16="http://schemas.microsoft.com/office/drawing/2014/main" id="{A006083F-C028-D995-A726-ADD8BA88AEDC}"/>
              </a:ext>
            </a:extLst>
          </p:cNvPr>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0" y="-9528"/>
            <a:ext cx="7232453" cy="1080767"/>
          </a:xfrm>
          <a:prstGeom prst="rect">
            <a:avLst/>
          </a:prstGeom>
        </p:spPr>
      </p:pic>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1358" y="-5962"/>
            <a:ext cx="7232453" cy="1080767"/>
          </a:xfrm>
          <a:prstGeom prst="rect">
            <a:avLst/>
          </a:prstGeom>
        </p:spPr>
      </p:pic>
      <p:sp>
        <p:nvSpPr>
          <p:cNvPr id="4" name="Rectangle 3"/>
          <p:cNvSpPr/>
          <p:nvPr/>
        </p:nvSpPr>
        <p:spPr>
          <a:xfrm>
            <a:off x="0" y="6349487"/>
            <a:ext cx="9143999" cy="51949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latin typeface="Tw Cen MT" panose="020B0602020104020603" pitchFamily="34" charset="0"/>
            </a:endParaRPr>
          </a:p>
        </p:txBody>
      </p:sp>
      <p:sp>
        <p:nvSpPr>
          <p:cNvPr id="38" name="TextBox 37"/>
          <p:cNvSpPr txBox="1"/>
          <p:nvPr/>
        </p:nvSpPr>
        <p:spPr>
          <a:xfrm>
            <a:off x="7579573" y="1484723"/>
            <a:ext cx="1578558" cy="369332"/>
          </a:xfrm>
          <a:prstGeom prst="rect">
            <a:avLst/>
          </a:prstGeom>
          <a:noFill/>
        </p:spPr>
        <p:txBody>
          <a:bodyPr wrap="square" rtlCol="0">
            <a:spAutoFit/>
          </a:bodyPr>
          <a:lstStyle/>
          <a:p>
            <a:pPr algn="r"/>
            <a:r>
              <a:rPr lang="en-US" sz="900" dirty="0">
                <a:solidFill>
                  <a:schemeClr val="bg1"/>
                </a:solidFill>
              </a:rPr>
              <a:t>Dealer File </a:t>
            </a:r>
            <a:r>
              <a:rPr lang="en-GB" sz="900" dirty="0">
                <a:solidFill>
                  <a:schemeClr val="bg1"/>
                </a:solidFill>
              </a:rPr>
              <a:t>July </a:t>
            </a:r>
            <a:r>
              <a:rPr lang="en-US" sz="900" dirty="0">
                <a:solidFill>
                  <a:schemeClr val="bg1"/>
                </a:solidFill>
              </a:rPr>
              <a:t>2025</a:t>
            </a:r>
          </a:p>
          <a:p>
            <a:pPr algn="r"/>
            <a:r>
              <a:rPr lang="en-US" sz="900" dirty="0">
                <a:solidFill>
                  <a:schemeClr val="bg1"/>
                </a:solidFill>
              </a:rPr>
              <a:t>Page 2/3</a:t>
            </a:r>
          </a:p>
        </p:txBody>
      </p:sp>
      <p:sp>
        <p:nvSpPr>
          <p:cNvPr id="43" name="Rectangle 42"/>
          <p:cNvSpPr/>
          <p:nvPr/>
        </p:nvSpPr>
        <p:spPr>
          <a:xfrm>
            <a:off x="0" y="1067866"/>
            <a:ext cx="9152707" cy="429100"/>
          </a:xfrm>
          <a:prstGeom prst="rect">
            <a:avLst/>
          </a:prstGeom>
          <a:solidFill>
            <a:schemeClr val="bg1">
              <a:lumMod val="8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p:cNvSpPr txBox="1"/>
          <p:nvPr/>
        </p:nvSpPr>
        <p:spPr>
          <a:xfrm>
            <a:off x="293136" y="74781"/>
            <a:ext cx="1191673" cy="830997"/>
          </a:xfrm>
          <a:prstGeom prst="rect">
            <a:avLst/>
          </a:prstGeom>
          <a:noFill/>
        </p:spPr>
        <p:txBody>
          <a:bodyPr wrap="none" rtlCol="0">
            <a:spAutoFit/>
          </a:bodyPr>
          <a:lstStyle/>
          <a:p>
            <a:r>
              <a:rPr lang="en-US" sz="2400" dirty="0">
                <a:effectLst>
                  <a:outerShdw blurRad="38100" dist="38100" dir="2700000" algn="tl">
                    <a:srgbClr val="000000">
                      <a:alpha val="43137"/>
                    </a:srgbClr>
                  </a:outerShdw>
                </a:effectLst>
              </a:rPr>
              <a:t>TP-LINK</a:t>
            </a:r>
            <a:endParaRPr lang="el-GR" sz="2400" dirty="0">
              <a:effectLst>
                <a:outerShdw blurRad="38100" dist="38100" dir="2700000" algn="tl">
                  <a:srgbClr val="000000">
                    <a:alpha val="43137"/>
                  </a:srgbClr>
                </a:outerShdw>
              </a:effectLst>
            </a:endParaRPr>
          </a:p>
          <a:p>
            <a:r>
              <a:rPr lang="en-US" sz="2400" dirty="0">
                <a:effectLst>
                  <a:outerShdw blurRad="38100" dist="38100" dir="2700000" algn="tl">
                    <a:srgbClr val="000000">
                      <a:alpha val="43137"/>
                    </a:srgbClr>
                  </a:outerShdw>
                </a:effectLst>
              </a:rPr>
              <a:t>OMADA</a:t>
            </a:r>
          </a:p>
        </p:txBody>
      </p:sp>
      <p:sp>
        <p:nvSpPr>
          <p:cNvPr id="51" name="Rectangle 50"/>
          <p:cNvSpPr/>
          <p:nvPr/>
        </p:nvSpPr>
        <p:spPr>
          <a:xfrm>
            <a:off x="35101" y="2063898"/>
            <a:ext cx="1397774" cy="600164"/>
          </a:xfrm>
          <a:prstGeom prst="rect">
            <a:avLst/>
          </a:prstGeom>
        </p:spPr>
        <p:txBody>
          <a:bodyPr wrap="square">
            <a:spAutoFit/>
          </a:bodyPr>
          <a:lstStyle/>
          <a:p>
            <a:pPr>
              <a:defRPr/>
            </a:pPr>
            <a:r>
              <a:rPr lang="en-US" sz="800" b="1" dirty="0"/>
              <a:t>TL-SG2008  </a:t>
            </a:r>
            <a:r>
              <a:rPr lang="en-GB" sz="800" b="1" dirty="0"/>
              <a:t>TP-LINK SWITCH 8PORTS GIGABIT </a:t>
            </a:r>
            <a:r>
              <a:rPr lang="en-GB" sz="800" dirty="0"/>
              <a:t>LAN PORTS, SMART MANAGED, QOS, L2, V</a:t>
            </a:r>
            <a:r>
              <a:rPr lang="en-GB" sz="800" b="1" dirty="0"/>
              <a:t>LAN </a:t>
            </a:r>
            <a:r>
              <a:rPr lang="el-GR" sz="900" b="1" dirty="0">
                <a:solidFill>
                  <a:srgbClr val="FF0000"/>
                </a:solidFill>
              </a:rPr>
              <a:t>98</a:t>
            </a:r>
            <a:r>
              <a:rPr lang="en-US" sz="900" b="1" dirty="0">
                <a:solidFill>
                  <a:srgbClr val="FF0000"/>
                </a:solidFill>
              </a:rPr>
              <a:t> </a:t>
            </a:r>
            <a:r>
              <a:rPr lang="el-GR" sz="900" b="1" dirty="0">
                <a:solidFill>
                  <a:srgbClr val="FF0000"/>
                </a:solidFill>
              </a:rPr>
              <a:t>€</a:t>
            </a:r>
            <a:r>
              <a:rPr lang="en-GB" sz="900" b="1" dirty="0">
                <a:solidFill>
                  <a:srgbClr val="FF0000"/>
                </a:solidFill>
              </a:rPr>
              <a:t>  </a:t>
            </a:r>
            <a:endParaRPr lang="en-US" sz="800" b="1" dirty="0">
              <a:solidFill>
                <a:srgbClr val="FF0000"/>
              </a:solidFill>
            </a:endParaRPr>
          </a:p>
        </p:txBody>
      </p:sp>
      <p:sp>
        <p:nvSpPr>
          <p:cNvPr id="39" name="Rectangle 38"/>
          <p:cNvSpPr/>
          <p:nvPr/>
        </p:nvSpPr>
        <p:spPr>
          <a:xfrm>
            <a:off x="4105733" y="1114792"/>
            <a:ext cx="983154" cy="338554"/>
          </a:xfrm>
          <a:prstGeom prst="rect">
            <a:avLst/>
          </a:prstGeom>
        </p:spPr>
        <p:txBody>
          <a:bodyPr wrap="none">
            <a:spAutoFit/>
          </a:bodyPr>
          <a:lstStyle/>
          <a:p>
            <a:r>
              <a:rPr lang="en-GB" sz="1600" b="1" spc="50" dirty="0">
                <a:ln w="0"/>
                <a:solidFill>
                  <a:srgbClr val="0B82A4"/>
                </a:solidFill>
                <a:effectLst>
                  <a:innerShdw blurRad="63500" dist="50800" dir="13500000">
                    <a:srgbClr val="000000">
                      <a:alpha val="50000"/>
                    </a:srgbClr>
                  </a:innerShdw>
                </a:effectLst>
              </a:rPr>
              <a:t>Switches</a:t>
            </a:r>
            <a:endParaRPr lang="en-US" sz="1600" b="1" spc="50" dirty="0">
              <a:ln w="0"/>
              <a:solidFill>
                <a:srgbClr val="0B82A4"/>
              </a:solidFill>
              <a:effectLst>
                <a:innerShdw blurRad="63500" dist="50800" dir="13500000">
                  <a:srgbClr val="000000">
                    <a:alpha val="50000"/>
                  </a:srgbClr>
                </a:innerShdw>
              </a:effectLst>
            </a:endParaRPr>
          </a:p>
        </p:txBody>
      </p:sp>
      <p:sp>
        <p:nvSpPr>
          <p:cNvPr id="57" name="Rectangle 56"/>
          <p:cNvSpPr/>
          <p:nvPr/>
        </p:nvSpPr>
        <p:spPr>
          <a:xfrm>
            <a:off x="2000616" y="1578473"/>
            <a:ext cx="1145485" cy="1092607"/>
          </a:xfrm>
          <a:prstGeom prst="rect">
            <a:avLst/>
          </a:prstGeom>
        </p:spPr>
        <p:txBody>
          <a:bodyPr wrap="square">
            <a:spAutoFit/>
          </a:bodyPr>
          <a:lstStyle/>
          <a:p>
            <a:pPr>
              <a:defRPr/>
            </a:pPr>
            <a:r>
              <a:rPr lang="en-US" sz="800" b="1" dirty="0"/>
              <a:t>SG2005P-PD</a:t>
            </a:r>
            <a:r>
              <a:rPr lang="en-US" sz="800" b="1" dirty="0">
                <a:hlinkClick r:id="rId3"/>
              </a:rPr>
              <a:t>  </a:t>
            </a:r>
            <a:r>
              <a:rPr lang="en-GB" sz="800" b="1" dirty="0"/>
              <a:t>TP-LINK SWITCH 5PORTS, </a:t>
            </a:r>
            <a:r>
              <a:rPr lang="en-GB" sz="800" dirty="0"/>
              <a:t>4 PORTS PoE+ AND 1 PORTS GIGABIT LAN PORTS, 64W, SMART MANAGED,OUTDOOR, WEATHERPROOF, QOS, L2, VLAN</a:t>
            </a:r>
            <a:r>
              <a:rPr lang="en-GB" sz="800" b="1" dirty="0"/>
              <a:t>, </a:t>
            </a:r>
            <a:r>
              <a:rPr lang="el-GR" sz="900" b="1" dirty="0">
                <a:solidFill>
                  <a:srgbClr val="FF0000"/>
                </a:solidFill>
              </a:rPr>
              <a:t>104</a:t>
            </a:r>
            <a:r>
              <a:rPr lang="en-US" sz="900" b="1" dirty="0">
                <a:solidFill>
                  <a:srgbClr val="FF0000"/>
                </a:solidFill>
              </a:rPr>
              <a:t> </a:t>
            </a:r>
            <a:r>
              <a:rPr lang="el-GR" sz="900" b="1" dirty="0">
                <a:solidFill>
                  <a:srgbClr val="FF0000"/>
                </a:solidFill>
              </a:rPr>
              <a:t>€</a:t>
            </a:r>
            <a:r>
              <a:rPr lang="en-GB" sz="900" b="1" dirty="0">
                <a:solidFill>
                  <a:srgbClr val="FF0000"/>
                </a:solidFill>
              </a:rPr>
              <a:t>  </a:t>
            </a:r>
            <a:endParaRPr lang="en-US" sz="800" b="1" dirty="0">
              <a:solidFill>
                <a:srgbClr val="FF0000"/>
              </a:solidFill>
            </a:endParaRPr>
          </a:p>
        </p:txBody>
      </p:sp>
      <p:pic>
        <p:nvPicPr>
          <p:cNvPr id="3" name="Picture 2"/>
          <p:cNvPicPr>
            <a:picLocks noChangeAspect="1"/>
          </p:cNvPicPr>
          <p:nvPr/>
        </p:nvPicPr>
        <p:blipFill rotWithShape="1">
          <a:blip r:embed="rId4" cstate="print">
            <a:extLst>
              <a:ext uri="{28A0092B-C50C-407E-A947-70E740481C1C}">
                <a14:useLocalDpi xmlns:a14="http://schemas.microsoft.com/office/drawing/2010/main" val="0"/>
              </a:ext>
            </a:extLst>
          </a:blip>
          <a:srcRect l="5682" t="36698" r="5937" b="37270"/>
          <a:stretch/>
        </p:blipFill>
        <p:spPr>
          <a:xfrm>
            <a:off x="221815" y="1561869"/>
            <a:ext cx="1062445" cy="312933"/>
          </a:xfrm>
          <a:prstGeom prst="rect">
            <a:avLst/>
          </a:prstGeom>
        </p:spPr>
      </p:pic>
      <p:pic>
        <p:nvPicPr>
          <p:cNvPr id="5" name="Picture 4"/>
          <p:cNvPicPr>
            <a:picLocks noChangeAspect="1"/>
          </p:cNvPicPr>
          <p:nvPr/>
        </p:nvPicPr>
        <p:blipFill rotWithShape="1">
          <a:blip r:embed="rId5" cstate="print">
            <a:extLst>
              <a:ext uri="{28A0092B-C50C-407E-A947-70E740481C1C}">
                <a14:useLocalDpi xmlns:a14="http://schemas.microsoft.com/office/drawing/2010/main" val="0"/>
              </a:ext>
            </a:extLst>
          </a:blip>
          <a:srcRect l="29174" t="8127" r="29556" b="8063"/>
          <a:stretch/>
        </p:blipFill>
        <p:spPr>
          <a:xfrm>
            <a:off x="1609128" y="1550975"/>
            <a:ext cx="424290" cy="861635"/>
          </a:xfrm>
          <a:prstGeom prst="rect">
            <a:avLst/>
          </a:prstGeom>
        </p:spPr>
      </p:pic>
      <p:pic>
        <p:nvPicPr>
          <p:cNvPr id="9" name="Picture 8"/>
          <p:cNvPicPr>
            <a:picLocks noChangeAspect="1"/>
          </p:cNvPicPr>
          <p:nvPr/>
        </p:nvPicPr>
        <p:blipFill rotWithShape="1">
          <a:blip r:embed="rId6" cstate="print">
            <a:extLst>
              <a:ext uri="{28A0092B-C50C-407E-A947-70E740481C1C}">
                <a14:useLocalDpi xmlns:a14="http://schemas.microsoft.com/office/drawing/2010/main" val="0"/>
              </a:ext>
            </a:extLst>
          </a:blip>
          <a:srcRect l="5555" t="36952" r="5429" b="38032"/>
          <a:stretch/>
        </p:blipFill>
        <p:spPr>
          <a:xfrm>
            <a:off x="3258359" y="1597029"/>
            <a:ext cx="1121943" cy="315296"/>
          </a:xfrm>
          <a:prstGeom prst="rect">
            <a:avLst/>
          </a:prstGeom>
        </p:spPr>
      </p:pic>
      <p:sp>
        <p:nvSpPr>
          <p:cNvPr id="18" name="Rectangle 17"/>
          <p:cNvSpPr/>
          <p:nvPr/>
        </p:nvSpPr>
        <p:spPr>
          <a:xfrm>
            <a:off x="3050491" y="1921233"/>
            <a:ext cx="1496201" cy="846386"/>
          </a:xfrm>
          <a:prstGeom prst="rect">
            <a:avLst/>
          </a:prstGeom>
        </p:spPr>
        <p:txBody>
          <a:bodyPr wrap="square">
            <a:spAutoFit/>
          </a:bodyPr>
          <a:lstStyle/>
          <a:p>
            <a:pPr>
              <a:defRPr/>
            </a:pPr>
            <a:r>
              <a:rPr lang="en-US" sz="800" b="1" dirty="0"/>
              <a:t>TL-SG2008P TP-LINK SWITCH 8PORTS</a:t>
            </a:r>
            <a:r>
              <a:rPr lang="en-US" sz="800" dirty="0"/>
              <a:t>, 4 PORTS PoE+ AND 4 PORTS GIGABIT LAN PORTS, 62W, SMART MANAGED, QOS, L2, VLAN, DESKTOP STEEL CASE, UK PLUG </a:t>
            </a:r>
            <a:r>
              <a:rPr lang="el-GR" sz="900" b="1" dirty="0">
                <a:solidFill>
                  <a:srgbClr val="FF0000"/>
                </a:solidFill>
              </a:rPr>
              <a:t>119</a:t>
            </a:r>
            <a:r>
              <a:rPr lang="en-US" sz="900" b="1" dirty="0">
                <a:solidFill>
                  <a:srgbClr val="FF0000"/>
                </a:solidFill>
              </a:rPr>
              <a:t> </a:t>
            </a:r>
            <a:r>
              <a:rPr lang="el-GR" sz="900" b="1" dirty="0">
                <a:solidFill>
                  <a:srgbClr val="FF0000"/>
                </a:solidFill>
              </a:rPr>
              <a:t>€</a:t>
            </a:r>
            <a:r>
              <a:rPr lang="en-GB" sz="900" b="1" dirty="0">
                <a:solidFill>
                  <a:srgbClr val="FF0000"/>
                </a:solidFill>
              </a:rPr>
              <a:t>  </a:t>
            </a:r>
            <a:endParaRPr lang="en-US" sz="800" b="1" dirty="0">
              <a:solidFill>
                <a:srgbClr val="FF0000"/>
              </a:solidFill>
            </a:endParaRPr>
          </a:p>
        </p:txBody>
      </p:sp>
      <p:pic>
        <p:nvPicPr>
          <p:cNvPr id="10" name="Picture 9"/>
          <p:cNvPicPr>
            <a:picLocks noChangeAspect="1"/>
          </p:cNvPicPr>
          <p:nvPr/>
        </p:nvPicPr>
        <p:blipFill rotWithShape="1">
          <a:blip r:embed="rId7" cstate="print">
            <a:extLst>
              <a:ext uri="{28A0092B-C50C-407E-A947-70E740481C1C}">
                <a14:useLocalDpi xmlns:a14="http://schemas.microsoft.com/office/drawing/2010/main" val="0"/>
              </a:ext>
            </a:extLst>
          </a:blip>
          <a:srcRect l="5429" t="41778" r="5175" b="34603"/>
          <a:stretch/>
        </p:blipFill>
        <p:spPr>
          <a:xfrm>
            <a:off x="4800572" y="1570352"/>
            <a:ext cx="1120209" cy="295965"/>
          </a:xfrm>
          <a:prstGeom prst="rect">
            <a:avLst/>
          </a:prstGeom>
        </p:spPr>
      </p:pic>
      <p:sp>
        <p:nvSpPr>
          <p:cNvPr id="20" name="Rectangle 19"/>
          <p:cNvSpPr/>
          <p:nvPr/>
        </p:nvSpPr>
        <p:spPr>
          <a:xfrm>
            <a:off x="4597310" y="1921233"/>
            <a:ext cx="1544071" cy="738664"/>
          </a:xfrm>
          <a:prstGeom prst="rect">
            <a:avLst/>
          </a:prstGeom>
        </p:spPr>
        <p:txBody>
          <a:bodyPr wrap="square">
            <a:spAutoFit/>
          </a:bodyPr>
          <a:lstStyle/>
          <a:p>
            <a:pPr>
              <a:defRPr/>
            </a:pPr>
            <a:r>
              <a:rPr lang="en-US" sz="800" b="1" dirty="0"/>
              <a:t>TL-SG3210 TP-LINK SWITCH 8PORTS </a:t>
            </a:r>
            <a:r>
              <a:rPr lang="en-US" sz="800" dirty="0"/>
              <a:t>GIGABIT LAN PORTS, 2 SFP PORTS, MANAGED, QOS, L2, VLAN, RACKMOUNT, UK PLUG </a:t>
            </a:r>
            <a:r>
              <a:rPr lang="el-GR" sz="900" b="1" dirty="0">
                <a:solidFill>
                  <a:srgbClr val="FF0000"/>
                </a:solidFill>
              </a:rPr>
              <a:t>136</a:t>
            </a:r>
            <a:r>
              <a:rPr lang="en-US" sz="900" b="1" dirty="0">
                <a:solidFill>
                  <a:srgbClr val="FF0000"/>
                </a:solidFill>
              </a:rPr>
              <a:t> </a:t>
            </a:r>
            <a:r>
              <a:rPr lang="el-GR" sz="900" b="1" dirty="0">
                <a:solidFill>
                  <a:srgbClr val="FF0000"/>
                </a:solidFill>
              </a:rPr>
              <a:t>€</a:t>
            </a:r>
            <a:r>
              <a:rPr lang="en-GB" sz="900" b="1" dirty="0">
                <a:solidFill>
                  <a:srgbClr val="FF0000"/>
                </a:solidFill>
              </a:rPr>
              <a:t>  </a:t>
            </a:r>
            <a:endParaRPr lang="en-US" sz="800" b="1" dirty="0">
              <a:solidFill>
                <a:srgbClr val="FF0000"/>
              </a:solidFill>
            </a:endParaRPr>
          </a:p>
        </p:txBody>
      </p:sp>
      <p:pic>
        <p:nvPicPr>
          <p:cNvPr id="11" name="Picture 10"/>
          <p:cNvPicPr>
            <a:picLocks noChangeAspect="1"/>
          </p:cNvPicPr>
          <p:nvPr/>
        </p:nvPicPr>
        <p:blipFill rotWithShape="1">
          <a:blip r:embed="rId8" cstate="print">
            <a:extLst>
              <a:ext uri="{28A0092B-C50C-407E-A947-70E740481C1C}">
                <a14:useLocalDpi xmlns:a14="http://schemas.microsoft.com/office/drawing/2010/main" val="0"/>
              </a:ext>
            </a:extLst>
          </a:blip>
          <a:srcRect l="5556" t="36317" r="5936" b="38413"/>
          <a:stretch/>
        </p:blipFill>
        <p:spPr>
          <a:xfrm>
            <a:off x="6316521" y="1562954"/>
            <a:ext cx="1088438" cy="310759"/>
          </a:xfrm>
          <a:prstGeom prst="rect">
            <a:avLst/>
          </a:prstGeom>
        </p:spPr>
      </p:pic>
      <p:sp>
        <p:nvSpPr>
          <p:cNvPr id="22" name="Rectangle 21"/>
          <p:cNvSpPr/>
          <p:nvPr/>
        </p:nvSpPr>
        <p:spPr>
          <a:xfrm>
            <a:off x="6084518" y="1921844"/>
            <a:ext cx="1613858" cy="723275"/>
          </a:xfrm>
          <a:prstGeom prst="rect">
            <a:avLst/>
          </a:prstGeom>
        </p:spPr>
        <p:txBody>
          <a:bodyPr wrap="square">
            <a:spAutoFit/>
          </a:bodyPr>
          <a:lstStyle/>
          <a:p>
            <a:pPr>
              <a:defRPr/>
            </a:pPr>
            <a:r>
              <a:rPr lang="en-US" sz="800" b="1" dirty="0"/>
              <a:t>TL-SG2210P TP-LINK SWITCH 8PORTS </a:t>
            </a:r>
            <a:r>
              <a:rPr lang="en-US" sz="800" dirty="0"/>
              <a:t>PoE+ GIGABIT LAN PORTS, 2 SFP PORTS, 61W, SMART MANAGED, QOS, L2, VLAN, DESKTOP, UK PLUG  </a:t>
            </a:r>
            <a:r>
              <a:rPr lang="el-GR" sz="900" b="1" dirty="0">
                <a:solidFill>
                  <a:srgbClr val="FF0000"/>
                </a:solidFill>
              </a:rPr>
              <a:t>146</a:t>
            </a:r>
            <a:r>
              <a:rPr lang="en-US" sz="900" b="1" dirty="0">
                <a:solidFill>
                  <a:srgbClr val="FF0000"/>
                </a:solidFill>
              </a:rPr>
              <a:t> </a:t>
            </a:r>
            <a:r>
              <a:rPr lang="el-GR" sz="900" b="1" dirty="0">
                <a:solidFill>
                  <a:srgbClr val="FF0000"/>
                </a:solidFill>
              </a:rPr>
              <a:t>€</a:t>
            </a:r>
            <a:r>
              <a:rPr lang="en-GB" sz="900" b="1" dirty="0">
                <a:solidFill>
                  <a:srgbClr val="FF0000"/>
                </a:solidFill>
              </a:rPr>
              <a:t>  </a:t>
            </a:r>
            <a:endParaRPr lang="en-US" sz="800" b="1" dirty="0">
              <a:solidFill>
                <a:srgbClr val="FF0000"/>
              </a:solidFill>
            </a:endParaRPr>
          </a:p>
        </p:txBody>
      </p:sp>
      <p:pic>
        <p:nvPicPr>
          <p:cNvPr id="12" name="Picture 11"/>
          <p:cNvPicPr>
            <a:picLocks noChangeAspect="1"/>
          </p:cNvPicPr>
          <p:nvPr/>
        </p:nvPicPr>
        <p:blipFill rotWithShape="1">
          <a:blip r:embed="rId9" cstate="print">
            <a:extLst>
              <a:ext uri="{28A0092B-C50C-407E-A947-70E740481C1C}">
                <a14:useLocalDpi xmlns:a14="http://schemas.microsoft.com/office/drawing/2010/main" val="0"/>
              </a:ext>
            </a:extLst>
          </a:blip>
          <a:srcRect l="5047" t="46730" r="5302" b="36762"/>
          <a:stretch/>
        </p:blipFill>
        <p:spPr>
          <a:xfrm>
            <a:off x="7632244" y="1583666"/>
            <a:ext cx="1437182" cy="264637"/>
          </a:xfrm>
          <a:prstGeom prst="rect">
            <a:avLst/>
          </a:prstGeom>
        </p:spPr>
      </p:pic>
      <p:sp>
        <p:nvSpPr>
          <p:cNvPr id="24" name="Rectangle 23"/>
          <p:cNvSpPr/>
          <p:nvPr/>
        </p:nvSpPr>
        <p:spPr>
          <a:xfrm>
            <a:off x="7617458" y="1930327"/>
            <a:ext cx="1544071" cy="723275"/>
          </a:xfrm>
          <a:prstGeom prst="rect">
            <a:avLst/>
          </a:prstGeom>
        </p:spPr>
        <p:txBody>
          <a:bodyPr wrap="square">
            <a:spAutoFit/>
          </a:bodyPr>
          <a:lstStyle/>
          <a:p>
            <a:pPr>
              <a:defRPr/>
            </a:pPr>
            <a:r>
              <a:rPr lang="en-US" sz="800" b="1" dirty="0"/>
              <a:t>TL-SG2218  </a:t>
            </a:r>
            <a:r>
              <a:rPr lang="en-GB" sz="800" b="1" dirty="0"/>
              <a:t>TP-LINK SWITCH 16PORTS</a:t>
            </a:r>
            <a:r>
              <a:rPr lang="en-GB" sz="800" dirty="0"/>
              <a:t> GIGABIT LAN PORTS, 2 SFP PORTS, SMART MANAGED, QOS, L2, VLAN, RACKMOUNT, UK PLUG </a:t>
            </a:r>
            <a:r>
              <a:rPr lang="en-US" sz="900" b="1" dirty="0">
                <a:solidFill>
                  <a:srgbClr val="FF0000"/>
                </a:solidFill>
              </a:rPr>
              <a:t>1</a:t>
            </a:r>
            <a:r>
              <a:rPr lang="el-GR" sz="900" b="1" dirty="0">
                <a:solidFill>
                  <a:srgbClr val="FF0000"/>
                </a:solidFill>
              </a:rPr>
              <a:t>62</a:t>
            </a:r>
            <a:r>
              <a:rPr lang="en-US" sz="900" b="1" dirty="0">
                <a:solidFill>
                  <a:srgbClr val="FF0000"/>
                </a:solidFill>
              </a:rPr>
              <a:t> </a:t>
            </a:r>
            <a:r>
              <a:rPr lang="el-GR" sz="900" b="1" dirty="0">
                <a:solidFill>
                  <a:srgbClr val="FF0000"/>
                </a:solidFill>
              </a:rPr>
              <a:t>€</a:t>
            </a:r>
            <a:r>
              <a:rPr lang="en-GB" sz="900" b="1" dirty="0">
                <a:solidFill>
                  <a:srgbClr val="FF0000"/>
                </a:solidFill>
              </a:rPr>
              <a:t>  </a:t>
            </a:r>
            <a:endParaRPr lang="en-US" sz="800" b="1" dirty="0">
              <a:solidFill>
                <a:srgbClr val="FF0000"/>
              </a:solidFill>
            </a:endParaRPr>
          </a:p>
        </p:txBody>
      </p:sp>
      <p:pic>
        <p:nvPicPr>
          <p:cNvPr id="13" name="Picture 12"/>
          <p:cNvPicPr>
            <a:picLocks noChangeAspect="1"/>
          </p:cNvPicPr>
          <p:nvPr/>
        </p:nvPicPr>
        <p:blipFill rotWithShape="1">
          <a:blip r:embed="rId10" cstate="print">
            <a:extLst>
              <a:ext uri="{28A0092B-C50C-407E-A947-70E740481C1C}">
                <a14:useLocalDpi xmlns:a14="http://schemas.microsoft.com/office/drawing/2010/main" val="0"/>
              </a:ext>
            </a:extLst>
          </a:blip>
          <a:srcRect l="5301" t="42286" r="5301" b="40063"/>
          <a:stretch/>
        </p:blipFill>
        <p:spPr>
          <a:xfrm>
            <a:off x="145061" y="2857083"/>
            <a:ext cx="1540671" cy="304195"/>
          </a:xfrm>
          <a:prstGeom prst="rect">
            <a:avLst/>
          </a:prstGeom>
        </p:spPr>
      </p:pic>
      <p:sp>
        <p:nvSpPr>
          <p:cNvPr id="26" name="Rectangle 25"/>
          <p:cNvSpPr/>
          <p:nvPr/>
        </p:nvSpPr>
        <p:spPr>
          <a:xfrm>
            <a:off x="34744" y="3240016"/>
            <a:ext cx="1894498" cy="600164"/>
          </a:xfrm>
          <a:prstGeom prst="rect">
            <a:avLst/>
          </a:prstGeom>
        </p:spPr>
        <p:txBody>
          <a:bodyPr wrap="square">
            <a:spAutoFit/>
          </a:bodyPr>
          <a:lstStyle/>
          <a:p>
            <a:pPr>
              <a:defRPr/>
            </a:pPr>
            <a:r>
              <a:rPr lang="en-US" sz="800" b="1" dirty="0"/>
              <a:t>TL-SG3428  </a:t>
            </a:r>
            <a:r>
              <a:rPr lang="en-GB" sz="800" b="1" dirty="0"/>
              <a:t>TP-LINK SWITCH 24PORTS </a:t>
            </a:r>
            <a:r>
              <a:rPr lang="en-GB" sz="800" dirty="0"/>
              <a:t>GIGABIT LAN PORTS, 4 SFP PORTS, MANAGED, QOS, L2, VLAN, RACKMOUNT, UK PLUG </a:t>
            </a:r>
            <a:r>
              <a:rPr lang="en-US" sz="900" b="1" dirty="0">
                <a:solidFill>
                  <a:srgbClr val="FF0000"/>
                </a:solidFill>
              </a:rPr>
              <a:t>1</a:t>
            </a:r>
            <a:r>
              <a:rPr lang="el-GR" sz="900" b="1" dirty="0">
                <a:solidFill>
                  <a:srgbClr val="FF0000"/>
                </a:solidFill>
              </a:rPr>
              <a:t>95</a:t>
            </a:r>
            <a:r>
              <a:rPr lang="en-US" sz="900" b="1" dirty="0">
                <a:solidFill>
                  <a:srgbClr val="FF0000"/>
                </a:solidFill>
              </a:rPr>
              <a:t> </a:t>
            </a:r>
            <a:r>
              <a:rPr lang="el-GR" sz="900" b="1" dirty="0">
                <a:solidFill>
                  <a:srgbClr val="FF0000"/>
                </a:solidFill>
              </a:rPr>
              <a:t>€</a:t>
            </a:r>
            <a:r>
              <a:rPr lang="en-GB" sz="900" b="1" dirty="0">
                <a:solidFill>
                  <a:srgbClr val="FF0000"/>
                </a:solidFill>
              </a:rPr>
              <a:t>  </a:t>
            </a:r>
            <a:endParaRPr lang="en-US" sz="800" b="1" dirty="0">
              <a:solidFill>
                <a:srgbClr val="FF0000"/>
              </a:solidFill>
            </a:endParaRPr>
          </a:p>
        </p:txBody>
      </p:sp>
      <p:pic>
        <p:nvPicPr>
          <p:cNvPr id="14" name="Picture 13"/>
          <p:cNvPicPr>
            <a:picLocks noChangeAspect="1"/>
          </p:cNvPicPr>
          <p:nvPr/>
        </p:nvPicPr>
        <p:blipFill rotWithShape="1">
          <a:blip r:embed="rId11" cstate="print">
            <a:extLst>
              <a:ext uri="{28A0092B-C50C-407E-A947-70E740481C1C}">
                <a14:useLocalDpi xmlns:a14="http://schemas.microsoft.com/office/drawing/2010/main" val="0"/>
              </a:ext>
            </a:extLst>
          </a:blip>
          <a:srcRect l="7461" t="38603" r="7969" b="38667"/>
          <a:stretch/>
        </p:blipFill>
        <p:spPr>
          <a:xfrm>
            <a:off x="2065469" y="2835239"/>
            <a:ext cx="1323233" cy="355643"/>
          </a:xfrm>
          <a:prstGeom prst="rect">
            <a:avLst/>
          </a:prstGeom>
        </p:spPr>
      </p:pic>
      <p:sp>
        <p:nvSpPr>
          <p:cNvPr id="28" name="Rectangle 27"/>
          <p:cNvSpPr/>
          <p:nvPr/>
        </p:nvSpPr>
        <p:spPr>
          <a:xfrm>
            <a:off x="1847006" y="3237465"/>
            <a:ext cx="1769220" cy="723275"/>
          </a:xfrm>
          <a:prstGeom prst="rect">
            <a:avLst/>
          </a:prstGeom>
        </p:spPr>
        <p:txBody>
          <a:bodyPr wrap="square">
            <a:spAutoFit/>
          </a:bodyPr>
          <a:lstStyle/>
          <a:p>
            <a:pPr>
              <a:defRPr/>
            </a:pPr>
            <a:r>
              <a:rPr lang="en-US" sz="800" b="1" dirty="0"/>
              <a:t>TL-SG2210MP  </a:t>
            </a:r>
            <a:r>
              <a:rPr lang="en-GB" sz="800" b="1" dirty="0"/>
              <a:t>TP-LINK SWITCH 10PORTS </a:t>
            </a:r>
            <a:r>
              <a:rPr lang="en-GB" sz="800" dirty="0"/>
              <a:t>GIGABIT LAN PORTS PoE+ , 2 SFP PORTS, 150W, SMART MANAGED, QOS, L2-L2+, VLAN, DESKTOP STEEL CASE, UK PLUG </a:t>
            </a:r>
            <a:r>
              <a:rPr lang="el-GR" sz="900" b="1" dirty="0">
                <a:solidFill>
                  <a:srgbClr val="FF0000"/>
                </a:solidFill>
              </a:rPr>
              <a:t>203</a:t>
            </a:r>
            <a:r>
              <a:rPr lang="en-US" sz="900" b="1" dirty="0">
                <a:solidFill>
                  <a:srgbClr val="FF0000"/>
                </a:solidFill>
              </a:rPr>
              <a:t> </a:t>
            </a:r>
            <a:r>
              <a:rPr lang="el-GR" sz="900" b="1" dirty="0">
                <a:solidFill>
                  <a:srgbClr val="FF0000"/>
                </a:solidFill>
              </a:rPr>
              <a:t>€</a:t>
            </a:r>
            <a:r>
              <a:rPr lang="en-GB" sz="900" b="1" dirty="0">
                <a:solidFill>
                  <a:srgbClr val="FF0000"/>
                </a:solidFill>
              </a:rPr>
              <a:t>  </a:t>
            </a:r>
            <a:endParaRPr lang="en-US" sz="800" b="1" dirty="0">
              <a:solidFill>
                <a:srgbClr val="FF0000"/>
              </a:solidFill>
            </a:endParaRPr>
          </a:p>
        </p:txBody>
      </p:sp>
      <p:pic>
        <p:nvPicPr>
          <p:cNvPr id="16" name="Picture 15"/>
          <p:cNvPicPr>
            <a:picLocks noChangeAspect="1"/>
          </p:cNvPicPr>
          <p:nvPr/>
        </p:nvPicPr>
        <p:blipFill rotWithShape="1">
          <a:blip r:embed="rId12" cstate="print">
            <a:extLst>
              <a:ext uri="{28A0092B-C50C-407E-A947-70E740481C1C}">
                <a14:useLocalDpi xmlns:a14="http://schemas.microsoft.com/office/drawing/2010/main" val="0"/>
              </a:ext>
            </a:extLst>
          </a:blip>
          <a:srcRect l="2762" t="42920" r="3397" b="37905"/>
          <a:stretch/>
        </p:blipFill>
        <p:spPr>
          <a:xfrm>
            <a:off x="3840479" y="2842355"/>
            <a:ext cx="1463040" cy="298943"/>
          </a:xfrm>
          <a:prstGeom prst="rect">
            <a:avLst/>
          </a:prstGeom>
        </p:spPr>
      </p:pic>
      <p:sp>
        <p:nvSpPr>
          <p:cNvPr id="31" name="Rectangle 30"/>
          <p:cNvSpPr/>
          <p:nvPr/>
        </p:nvSpPr>
        <p:spPr>
          <a:xfrm>
            <a:off x="3677372" y="3215599"/>
            <a:ext cx="1769220" cy="738664"/>
          </a:xfrm>
          <a:prstGeom prst="rect">
            <a:avLst/>
          </a:prstGeom>
        </p:spPr>
        <p:txBody>
          <a:bodyPr wrap="square">
            <a:spAutoFit/>
          </a:bodyPr>
          <a:lstStyle/>
          <a:p>
            <a:pPr>
              <a:defRPr/>
            </a:pPr>
            <a:r>
              <a:rPr lang="en-US" sz="800" b="1" dirty="0"/>
              <a:t>TL-SG2016P </a:t>
            </a:r>
            <a:r>
              <a:rPr lang="en-GB" sz="800" b="1" dirty="0"/>
              <a:t>TP-LINK SWITCH 16PORTS </a:t>
            </a:r>
            <a:r>
              <a:rPr lang="en-GB" sz="800" dirty="0"/>
              <a:t>GIGABIT LAN PORTS ,+8 POE PORTS, QOS, 120W, DESKTOP/</a:t>
            </a:r>
          </a:p>
          <a:p>
            <a:pPr>
              <a:defRPr/>
            </a:pPr>
            <a:r>
              <a:rPr lang="en-GB" sz="800" dirty="0"/>
              <a:t>WALLMOUNT, STEEL CASE, UK PLUG  </a:t>
            </a:r>
            <a:r>
              <a:rPr lang="el-GR" sz="900" b="1" dirty="0">
                <a:solidFill>
                  <a:srgbClr val="FF0000"/>
                </a:solidFill>
              </a:rPr>
              <a:t>215</a:t>
            </a:r>
            <a:r>
              <a:rPr lang="en-US" sz="900" b="1" dirty="0">
                <a:solidFill>
                  <a:srgbClr val="FF0000"/>
                </a:solidFill>
              </a:rPr>
              <a:t> </a:t>
            </a:r>
            <a:r>
              <a:rPr lang="el-GR" sz="900" b="1" dirty="0">
                <a:solidFill>
                  <a:srgbClr val="FF0000"/>
                </a:solidFill>
              </a:rPr>
              <a:t>€</a:t>
            </a:r>
            <a:r>
              <a:rPr lang="en-GB" sz="900" b="1" dirty="0">
                <a:solidFill>
                  <a:srgbClr val="FF0000"/>
                </a:solidFill>
              </a:rPr>
              <a:t>  </a:t>
            </a:r>
            <a:endParaRPr lang="en-US" sz="800" b="1" dirty="0">
              <a:solidFill>
                <a:srgbClr val="FF0000"/>
              </a:solidFill>
            </a:endParaRPr>
          </a:p>
        </p:txBody>
      </p:sp>
      <p:pic>
        <p:nvPicPr>
          <p:cNvPr id="17" name="Picture 16"/>
          <p:cNvPicPr>
            <a:picLocks noChangeAspect="1"/>
          </p:cNvPicPr>
          <p:nvPr/>
        </p:nvPicPr>
        <p:blipFill rotWithShape="1">
          <a:blip r:embed="rId13" cstate="print">
            <a:extLst>
              <a:ext uri="{28A0092B-C50C-407E-A947-70E740481C1C}">
                <a14:useLocalDpi xmlns:a14="http://schemas.microsoft.com/office/drawing/2010/main" val="0"/>
              </a:ext>
            </a:extLst>
          </a:blip>
          <a:srcRect l="5428" t="45206" r="5428" b="36381"/>
          <a:stretch/>
        </p:blipFill>
        <p:spPr>
          <a:xfrm>
            <a:off x="5632296" y="2839946"/>
            <a:ext cx="1537999" cy="317677"/>
          </a:xfrm>
          <a:prstGeom prst="rect">
            <a:avLst/>
          </a:prstGeom>
        </p:spPr>
      </p:pic>
      <p:sp>
        <p:nvSpPr>
          <p:cNvPr id="33" name="Rectangle 32"/>
          <p:cNvSpPr/>
          <p:nvPr/>
        </p:nvSpPr>
        <p:spPr>
          <a:xfrm>
            <a:off x="5487356" y="3205662"/>
            <a:ext cx="1670044" cy="738664"/>
          </a:xfrm>
          <a:prstGeom prst="rect">
            <a:avLst/>
          </a:prstGeom>
        </p:spPr>
        <p:txBody>
          <a:bodyPr wrap="square">
            <a:spAutoFit/>
          </a:bodyPr>
          <a:lstStyle/>
          <a:p>
            <a:pPr>
              <a:defRPr/>
            </a:pPr>
            <a:r>
              <a:rPr lang="en-US" sz="800" b="1" dirty="0"/>
              <a:t>TL-SG3428X TP-LINK SWITCH 24PORTS </a:t>
            </a:r>
            <a:r>
              <a:rPr lang="en-US" sz="800" dirty="0"/>
              <a:t>GIGABIT LAN PORTS, 4 10GE SFP+ PORTS, MANAGED, QOS, L2+, VLAN, RACKMOUNT, UK PLUG </a:t>
            </a:r>
            <a:r>
              <a:rPr lang="el-GR" sz="900" b="1" dirty="0">
                <a:solidFill>
                  <a:srgbClr val="FF0000"/>
                </a:solidFill>
              </a:rPr>
              <a:t>269</a:t>
            </a:r>
            <a:r>
              <a:rPr lang="en-US" sz="900" b="1" dirty="0">
                <a:solidFill>
                  <a:srgbClr val="FF0000"/>
                </a:solidFill>
              </a:rPr>
              <a:t> </a:t>
            </a:r>
            <a:r>
              <a:rPr lang="el-GR" sz="900" b="1" dirty="0">
                <a:solidFill>
                  <a:srgbClr val="FF0000"/>
                </a:solidFill>
              </a:rPr>
              <a:t>€</a:t>
            </a:r>
            <a:r>
              <a:rPr lang="en-GB" sz="900" b="1" dirty="0">
                <a:solidFill>
                  <a:srgbClr val="FF0000"/>
                </a:solidFill>
              </a:rPr>
              <a:t>  </a:t>
            </a:r>
            <a:endParaRPr lang="en-US" sz="800" b="1" dirty="0">
              <a:solidFill>
                <a:srgbClr val="FF0000"/>
              </a:solidFill>
            </a:endParaRPr>
          </a:p>
        </p:txBody>
      </p:sp>
      <p:pic>
        <p:nvPicPr>
          <p:cNvPr id="19" name="Picture 18"/>
          <p:cNvPicPr>
            <a:picLocks noChangeAspect="1"/>
          </p:cNvPicPr>
          <p:nvPr/>
        </p:nvPicPr>
        <p:blipFill rotWithShape="1">
          <a:blip r:embed="rId14" cstate="print">
            <a:extLst>
              <a:ext uri="{28A0092B-C50C-407E-A947-70E740481C1C}">
                <a14:useLocalDpi xmlns:a14="http://schemas.microsoft.com/office/drawing/2010/main" val="0"/>
              </a:ext>
            </a:extLst>
          </a:blip>
          <a:srcRect t="38984" b="41206"/>
          <a:stretch/>
        </p:blipFill>
        <p:spPr>
          <a:xfrm>
            <a:off x="7472527" y="2834436"/>
            <a:ext cx="1467839" cy="290772"/>
          </a:xfrm>
          <a:prstGeom prst="rect">
            <a:avLst/>
          </a:prstGeom>
        </p:spPr>
      </p:pic>
      <p:sp>
        <p:nvSpPr>
          <p:cNvPr id="35" name="Rectangle 34"/>
          <p:cNvSpPr/>
          <p:nvPr/>
        </p:nvSpPr>
        <p:spPr>
          <a:xfrm>
            <a:off x="7354702" y="3193467"/>
            <a:ext cx="1754197" cy="723275"/>
          </a:xfrm>
          <a:prstGeom prst="rect">
            <a:avLst/>
          </a:prstGeom>
        </p:spPr>
        <p:txBody>
          <a:bodyPr wrap="square">
            <a:spAutoFit/>
          </a:bodyPr>
          <a:lstStyle/>
          <a:p>
            <a:pPr>
              <a:defRPr/>
            </a:pPr>
            <a:r>
              <a:rPr lang="en-US" sz="800" b="1" dirty="0"/>
              <a:t>TL-SG2218P  TP-INK SWITCH 16PORTS </a:t>
            </a:r>
            <a:r>
              <a:rPr lang="en-US" sz="800" dirty="0"/>
              <a:t>GIGABIT LAN PoE PORTS, 2 SFP PORTS, SMART MANAGED, QOS, L2, VLAN, OMADA CLOUD SOLUTION, RACKMOUNT, UK PLUG</a:t>
            </a:r>
            <a:r>
              <a:rPr lang="en-US" sz="800" b="1" dirty="0"/>
              <a:t> </a:t>
            </a:r>
            <a:r>
              <a:rPr lang="el-GR" sz="900" b="1" dirty="0">
                <a:solidFill>
                  <a:srgbClr val="FF0000"/>
                </a:solidFill>
              </a:rPr>
              <a:t>289</a:t>
            </a:r>
            <a:r>
              <a:rPr lang="en-US" sz="900" b="1" dirty="0">
                <a:solidFill>
                  <a:srgbClr val="FF0000"/>
                </a:solidFill>
              </a:rPr>
              <a:t> </a:t>
            </a:r>
            <a:r>
              <a:rPr lang="el-GR" sz="900" b="1" dirty="0">
                <a:solidFill>
                  <a:srgbClr val="FF0000"/>
                </a:solidFill>
              </a:rPr>
              <a:t>€</a:t>
            </a:r>
            <a:r>
              <a:rPr lang="en-GB" sz="900" b="1" dirty="0">
                <a:solidFill>
                  <a:srgbClr val="FF0000"/>
                </a:solidFill>
              </a:rPr>
              <a:t>  </a:t>
            </a:r>
            <a:endParaRPr lang="en-US" sz="800" b="1" dirty="0">
              <a:solidFill>
                <a:srgbClr val="FF0000"/>
              </a:solidFill>
            </a:endParaRPr>
          </a:p>
        </p:txBody>
      </p:sp>
      <p:pic>
        <p:nvPicPr>
          <p:cNvPr id="21" name="Picture 20"/>
          <p:cNvPicPr>
            <a:picLocks noChangeAspect="1"/>
          </p:cNvPicPr>
          <p:nvPr/>
        </p:nvPicPr>
        <p:blipFill rotWithShape="1">
          <a:blip r:embed="rId15" cstate="print">
            <a:extLst>
              <a:ext uri="{28A0092B-C50C-407E-A947-70E740481C1C}">
                <a14:useLocalDpi xmlns:a14="http://schemas.microsoft.com/office/drawing/2010/main" val="0"/>
              </a:ext>
            </a:extLst>
          </a:blip>
          <a:srcRect l="5555" t="45460" r="5302" b="37143"/>
          <a:stretch/>
        </p:blipFill>
        <p:spPr>
          <a:xfrm>
            <a:off x="235829" y="3993090"/>
            <a:ext cx="1306286" cy="254931"/>
          </a:xfrm>
          <a:prstGeom prst="rect">
            <a:avLst/>
          </a:prstGeom>
        </p:spPr>
      </p:pic>
      <p:sp>
        <p:nvSpPr>
          <p:cNvPr id="37" name="Rectangle 36"/>
          <p:cNvSpPr/>
          <p:nvPr/>
        </p:nvSpPr>
        <p:spPr>
          <a:xfrm>
            <a:off x="27888" y="4331132"/>
            <a:ext cx="1893469" cy="477054"/>
          </a:xfrm>
          <a:prstGeom prst="rect">
            <a:avLst/>
          </a:prstGeom>
        </p:spPr>
        <p:txBody>
          <a:bodyPr wrap="square">
            <a:spAutoFit/>
          </a:bodyPr>
          <a:lstStyle/>
          <a:p>
            <a:pPr>
              <a:defRPr/>
            </a:pPr>
            <a:r>
              <a:rPr lang="en-US" sz="800" b="1" dirty="0"/>
              <a:t>TL-SX3008F </a:t>
            </a:r>
            <a:r>
              <a:rPr lang="en-GB" sz="800" b="1" dirty="0"/>
              <a:t>TP-LINK SWITCH 8PORTS </a:t>
            </a:r>
            <a:r>
              <a:rPr lang="en-GB" sz="800" dirty="0"/>
              <a:t>10GE SFP+ PORTS,  MANAGED, VLAN, L2+, RACKMOUNT </a:t>
            </a:r>
            <a:r>
              <a:rPr lang="el-GR" sz="900" b="1" dirty="0">
                <a:solidFill>
                  <a:srgbClr val="FF0000"/>
                </a:solidFill>
              </a:rPr>
              <a:t>306</a:t>
            </a:r>
            <a:r>
              <a:rPr lang="en-US" sz="900" b="1" dirty="0">
                <a:solidFill>
                  <a:srgbClr val="FF0000"/>
                </a:solidFill>
              </a:rPr>
              <a:t> </a:t>
            </a:r>
            <a:r>
              <a:rPr lang="el-GR" sz="900" b="1" dirty="0">
                <a:solidFill>
                  <a:srgbClr val="FF0000"/>
                </a:solidFill>
              </a:rPr>
              <a:t>€</a:t>
            </a:r>
            <a:r>
              <a:rPr lang="en-GB" sz="900" b="1" dirty="0">
                <a:solidFill>
                  <a:srgbClr val="FF0000"/>
                </a:solidFill>
              </a:rPr>
              <a:t>  </a:t>
            </a:r>
            <a:endParaRPr lang="en-US" sz="800" b="1" dirty="0">
              <a:solidFill>
                <a:srgbClr val="FF0000"/>
              </a:solidFill>
            </a:endParaRPr>
          </a:p>
        </p:txBody>
      </p:sp>
      <p:pic>
        <p:nvPicPr>
          <p:cNvPr id="23" name="Picture 22"/>
          <p:cNvPicPr>
            <a:picLocks noChangeAspect="1"/>
          </p:cNvPicPr>
          <p:nvPr/>
        </p:nvPicPr>
        <p:blipFill rotWithShape="1">
          <a:blip r:embed="rId16" cstate="print">
            <a:extLst>
              <a:ext uri="{28A0092B-C50C-407E-A947-70E740481C1C}">
                <a14:useLocalDpi xmlns:a14="http://schemas.microsoft.com/office/drawing/2010/main" val="0"/>
              </a:ext>
            </a:extLst>
          </a:blip>
          <a:srcRect l="5555" t="41905" r="5302" b="41968"/>
          <a:stretch/>
        </p:blipFill>
        <p:spPr>
          <a:xfrm>
            <a:off x="1975109" y="3986648"/>
            <a:ext cx="1598497" cy="289187"/>
          </a:xfrm>
          <a:prstGeom prst="rect">
            <a:avLst/>
          </a:prstGeom>
        </p:spPr>
      </p:pic>
      <p:pic>
        <p:nvPicPr>
          <p:cNvPr id="40" name="Picture 39"/>
          <p:cNvPicPr>
            <a:picLocks noChangeAspect="1"/>
          </p:cNvPicPr>
          <p:nvPr/>
        </p:nvPicPr>
        <p:blipFill rotWithShape="1">
          <a:blip r:embed="rId16" cstate="print">
            <a:extLst>
              <a:ext uri="{28A0092B-C50C-407E-A947-70E740481C1C}">
                <a14:useLocalDpi xmlns:a14="http://schemas.microsoft.com/office/drawing/2010/main" val="0"/>
              </a:ext>
            </a:extLst>
          </a:blip>
          <a:srcRect l="5555" t="41905" r="5302" b="41968"/>
          <a:stretch/>
        </p:blipFill>
        <p:spPr>
          <a:xfrm>
            <a:off x="3786006" y="3990394"/>
            <a:ext cx="1598497" cy="289187"/>
          </a:xfrm>
          <a:prstGeom prst="rect">
            <a:avLst/>
          </a:prstGeom>
        </p:spPr>
      </p:pic>
      <p:sp>
        <p:nvSpPr>
          <p:cNvPr id="41" name="Rectangle 40"/>
          <p:cNvSpPr/>
          <p:nvPr/>
        </p:nvSpPr>
        <p:spPr>
          <a:xfrm>
            <a:off x="1818310" y="4348868"/>
            <a:ext cx="1859062" cy="723275"/>
          </a:xfrm>
          <a:prstGeom prst="rect">
            <a:avLst/>
          </a:prstGeom>
        </p:spPr>
        <p:txBody>
          <a:bodyPr wrap="square">
            <a:spAutoFit/>
          </a:bodyPr>
          <a:lstStyle/>
          <a:p>
            <a:pPr>
              <a:defRPr/>
            </a:pPr>
            <a:r>
              <a:rPr lang="en-US" sz="800" b="1" dirty="0"/>
              <a:t>SG2428LP TP-LINK SWITCH 28PORTS </a:t>
            </a:r>
            <a:r>
              <a:rPr lang="en-US" sz="800" dirty="0"/>
              <a:t>16 GIGABIT LAN PORTS PoE+, 8 GIGABIT LAN PORTS, 4 SFP PORTS, 150W, SMART MANAGED, QOS, L2-L2+, VLAN, RACKMOUNT, UK PLUG </a:t>
            </a:r>
            <a:r>
              <a:rPr lang="el-GR" sz="900" b="1" dirty="0">
                <a:solidFill>
                  <a:srgbClr val="FF0000"/>
                </a:solidFill>
              </a:rPr>
              <a:t>336</a:t>
            </a:r>
            <a:r>
              <a:rPr lang="en-US" sz="900" b="1" dirty="0">
                <a:solidFill>
                  <a:srgbClr val="FF0000"/>
                </a:solidFill>
              </a:rPr>
              <a:t> </a:t>
            </a:r>
            <a:r>
              <a:rPr lang="el-GR" sz="900" b="1" dirty="0">
                <a:solidFill>
                  <a:srgbClr val="FF0000"/>
                </a:solidFill>
              </a:rPr>
              <a:t>€</a:t>
            </a:r>
            <a:r>
              <a:rPr lang="en-GB" sz="900" b="1" dirty="0">
                <a:solidFill>
                  <a:srgbClr val="FF0000"/>
                </a:solidFill>
              </a:rPr>
              <a:t>  </a:t>
            </a:r>
            <a:endParaRPr lang="en-US" sz="800" b="1" dirty="0">
              <a:solidFill>
                <a:srgbClr val="FF0000"/>
              </a:solidFill>
            </a:endParaRPr>
          </a:p>
        </p:txBody>
      </p:sp>
      <p:sp>
        <p:nvSpPr>
          <p:cNvPr id="42" name="Rectangle 41"/>
          <p:cNvSpPr/>
          <p:nvPr/>
        </p:nvSpPr>
        <p:spPr>
          <a:xfrm>
            <a:off x="3669593" y="4342496"/>
            <a:ext cx="1754197" cy="723275"/>
          </a:xfrm>
          <a:prstGeom prst="rect">
            <a:avLst/>
          </a:prstGeom>
        </p:spPr>
        <p:txBody>
          <a:bodyPr wrap="square">
            <a:spAutoFit/>
          </a:bodyPr>
          <a:lstStyle/>
          <a:p>
            <a:pPr>
              <a:defRPr/>
            </a:pPr>
            <a:r>
              <a:rPr lang="en-US" sz="800" b="1" dirty="0"/>
              <a:t>TL-SG2428P  TP-LINK SWITCH 28PORTS</a:t>
            </a:r>
            <a:r>
              <a:rPr lang="en-US" sz="800" dirty="0"/>
              <a:t> 24 GIGABIT LAN PORTS PoE+, 4 SFP PORTS, 250W, SMART MANAGED, QOS, L2-L2+, VLAN, RACKMOUNT, UK PLUG </a:t>
            </a:r>
            <a:r>
              <a:rPr lang="el-GR" sz="900" b="1" dirty="0">
                <a:solidFill>
                  <a:srgbClr val="FF0000"/>
                </a:solidFill>
              </a:rPr>
              <a:t>362</a:t>
            </a:r>
            <a:r>
              <a:rPr lang="en-US" sz="900" b="1" dirty="0">
                <a:solidFill>
                  <a:srgbClr val="FF0000"/>
                </a:solidFill>
              </a:rPr>
              <a:t> </a:t>
            </a:r>
            <a:r>
              <a:rPr lang="el-GR" sz="900" b="1" dirty="0">
                <a:solidFill>
                  <a:srgbClr val="FF0000"/>
                </a:solidFill>
              </a:rPr>
              <a:t>€</a:t>
            </a:r>
            <a:r>
              <a:rPr lang="en-GB" sz="900" b="1" dirty="0">
                <a:solidFill>
                  <a:srgbClr val="FF0000"/>
                </a:solidFill>
              </a:rPr>
              <a:t>  </a:t>
            </a:r>
            <a:endParaRPr lang="en-US" sz="800" b="1" dirty="0">
              <a:solidFill>
                <a:srgbClr val="FF0000"/>
              </a:solidFill>
            </a:endParaRPr>
          </a:p>
        </p:txBody>
      </p:sp>
      <p:pic>
        <p:nvPicPr>
          <p:cNvPr id="25" name="Picture 24"/>
          <p:cNvPicPr>
            <a:picLocks noChangeAspect="1"/>
          </p:cNvPicPr>
          <p:nvPr/>
        </p:nvPicPr>
        <p:blipFill rotWithShape="1">
          <a:blip r:embed="rId17" cstate="print">
            <a:extLst>
              <a:ext uri="{28A0092B-C50C-407E-A947-70E740481C1C}">
                <a14:useLocalDpi xmlns:a14="http://schemas.microsoft.com/office/drawing/2010/main" val="0"/>
              </a:ext>
            </a:extLst>
          </a:blip>
          <a:srcRect l="5428" t="36952" r="4667" b="38921"/>
          <a:stretch/>
        </p:blipFill>
        <p:spPr>
          <a:xfrm>
            <a:off x="5692806" y="3975383"/>
            <a:ext cx="1368748" cy="367319"/>
          </a:xfrm>
          <a:prstGeom prst="rect">
            <a:avLst/>
          </a:prstGeom>
        </p:spPr>
      </p:pic>
      <p:pic>
        <p:nvPicPr>
          <p:cNvPr id="44" name="Picture 43"/>
          <p:cNvPicPr>
            <a:picLocks noChangeAspect="1"/>
          </p:cNvPicPr>
          <p:nvPr/>
        </p:nvPicPr>
        <p:blipFill rotWithShape="1">
          <a:blip r:embed="rId17" cstate="print">
            <a:extLst>
              <a:ext uri="{28A0092B-C50C-407E-A947-70E740481C1C}">
                <a14:useLocalDpi xmlns:a14="http://schemas.microsoft.com/office/drawing/2010/main" val="0"/>
              </a:ext>
            </a:extLst>
          </a:blip>
          <a:srcRect l="5428" t="36952" r="4667" b="38921"/>
          <a:stretch/>
        </p:blipFill>
        <p:spPr>
          <a:xfrm>
            <a:off x="7538165" y="3980956"/>
            <a:ext cx="1368748" cy="367319"/>
          </a:xfrm>
          <a:prstGeom prst="rect">
            <a:avLst/>
          </a:prstGeom>
        </p:spPr>
      </p:pic>
      <p:pic>
        <p:nvPicPr>
          <p:cNvPr id="27" name="Picture 26"/>
          <p:cNvPicPr>
            <a:picLocks noChangeAspect="1"/>
          </p:cNvPicPr>
          <p:nvPr/>
        </p:nvPicPr>
        <p:blipFill rotWithShape="1">
          <a:blip r:embed="rId18" cstate="print">
            <a:extLst>
              <a:ext uri="{28A0092B-C50C-407E-A947-70E740481C1C}">
                <a14:useLocalDpi xmlns:a14="http://schemas.microsoft.com/office/drawing/2010/main" val="0"/>
              </a:ext>
            </a:extLst>
          </a:blip>
          <a:srcRect l="5048" t="45333" r="4286" b="37143"/>
          <a:stretch/>
        </p:blipFill>
        <p:spPr>
          <a:xfrm>
            <a:off x="91472" y="5176035"/>
            <a:ext cx="1351376" cy="261190"/>
          </a:xfrm>
          <a:prstGeom prst="rect">
            <a:avLst/>
          </a:prstGeom>
        </p:spPr>
      </p:pic>
      <p:pic>
        <p:nvPicPr>
          <p:cNvPr id="45" name="Picture 44"/>
          <p:cNvPicPr>
            <a:picLocks noChangeAspect="1"/>
          </p:cNvPicPr>
          <p:nvPr/>
        </p:nvPicPr>
        <p:blipFill rotWithShape="1">
          <a:blip r:embed="rId17" cstate="print">
            <a:extLst>
              <a:ext uri="{28A0092B-C50C-407E-A947-70E740481C1C}">
                <a14:useLocalDpi xmlns:a14="http://schemas.microsoft.com/office/drawing/2010/main" val="0"/>
              </a:ext>
            </a:extLst>
          </a:blip>
          <a:srcRect l="5428" t="36952" r="4667" b="38921"/>
          <a:stretch/>
        </p:blipFill>
        <p:spPr>
          <a:xfrm>
            <a:off x="6169417" y="5146871"/>
            <a:ext cx="1368748" cy="367319"/>
          </a:xfrm>
          <a:prstGeom prst="rect">
            <a:avLst/>
          </a:prstGeom>
        </p:spPr>
      </p:pic>
      <p:pic>
        <p:nvPicPr>
          <p:cNvPr id="48" name="Picture 47"/>
          <p:cNvPicPr>
            <a:picLocks noChangeAspect="1"/>
          </p:cNvPicPr>
          <p:nvPr/>
        </p:nvPicPr>
        <p:blipFill rotWithShape="1">
          <a:blip r:embed="rId17" cstate="print">
            <a:extLst>
              <a:ext uri="{28A0092B-C50C-407E-A947-70E740481C1C}">
                <a14:useLocalDpi xmlns:a14="http://schemas.microsoft.com/office/drawing/2010/main" val="0"/>
              </a:ext>
            </a:extLst>
          </a:blip>
          <a:srcRect l="5428" t="36952" r="4667" b="38921"/>
          <a:stretch/>
        </p:blipFill>
        <p:spPr>
          <a:xfrm>
            <a:off x="7684478" y="5146871"/>
            <a:ext cx="1368748" cy="367319"/>
          </a:xfrm>
          <a:prstGeom prst="rect">
            <a:avLst/>
          </a:prstGeom>
        </p:spPr>
      </p:pic>
      <p:pic>
        <p:nvPicPr>
          <p:cNvPr id="29" name="Picture 28"/>
          <p:cNvPicPr>
            <a:picLocks noChangeAspect="1"/>
          </p:cNvPicPr>
          <p:nvPr/>
        </p:nvPicPr>
        <p:blipFill rotWithShape="1">
          <a:blip r:embed="rId19" cstate="print">
            <a:extLst>
              <a:ext uri="{28A0092B-C50C-407E-A947-70E740481C1C}">
                <a14:useLocalDpi xmlns:a14="http://schemas.microsoft.com/office/drawing/2010/main" val="0"/>
              </a:ext>
            </a:extLst>
          </a:blip>
          <a:srcRect l="5429" t="36698" r="5175" b="39683"/>
          <a:stretch/>
        </p:blipFill>
        <p:spPr>
          <a:xfrm>
            <a:off x="1554768" y="5129696"/>
            <a:ext cx="1490917" cy="393907"/>
          </a:xfrm>
          <a:prstGeom prst="rect">
            <a:avLst/>
          </a:prstGeom>
        </p:spPr>
      </p:pic>
      <p:pic>
        <p:nvPicPr>
          <p:cNvPr id="30" name="Picture 29"/>
          <p:cNvPicPr>
            <a:picLocks noChangeAspect="1"/>
          </p:cNvPicPr>
          <p:nvPr/>
        </p:nvPicPr>
        <p:blipFill rotWithShape="1">
          <a:blip r:embed="rId20" cstate="print">
            <a:extLst>
              <a:ext uri="{28A0092B-C50C-407E-A947-70E740481C1C}">
                <a14:useLocalDpi xmlns:a14="http://schemas.microsoft.com/office/drawing/2010/main" val="0"/>
              </a:ext>
            </a:extLst>
          </a:blip>
          <a:srcRect l="5556" t="45206" r="5809" b="37651"/>
          <a:stretch/>
        </p:blipFill>
        <p:spPr>
          <a:xfrm>
            <a:off x="3123953" y="5185028"/>
            <a:ext cx="1388339" cy="268519"/>
          </a:xfrm>
          <a:prstGeom prst="rect">
            <a:avLst/>
          </a:prstGeom>
        </p:spPr>
      </p:pic>
      <p:pic>
        <p:nvPicPr>
          <p:cNvPr id="32" name="Picture 31"/>
          <p:cNvPicPr>
            <a:picLocks noChangeAspect="1"/>
          </p:cNvPicPr>
          <p:nvPr/>
        </p:nvPicPr>
        <p:blipFill rotWithShape="1">
          <a:blip r:embed="rId21" cstate="print">
            <a:extLst>
              <a:ext uri="{28A0092B-C50C-407E-A947-70E740481C1C}">
                <a14:useLocalDpi xmlns:a14="http://schemas.microsoft.com/office/drawing/2010/main" val="0"/>
              </a:ext>
            </a:extLst>
          </a:blip>
          <a:srcRect l="5475" t="38870" r="5717" b="38585"/>
          <a:stretch/>
        </p:blipFill>
        <p:spPr>
          <a:xfrm>
            <a:off x="4585449" y="5166500"/>
            <a:ext cx="1472048" cy="373705"/>
          </a:xfrm>
          <a:prstGeom prst="rect">
            <a:avLst/>
          </a:prstGeom>
        </p:spPr>
      </p:pic>
      <p:sp>
        <p:nvSpPr>
          <p:cNvPr id="59" name="TextBox 58"/>
          <p:cNvSpPr txBox="1"/>
          <p:nvPr/>
        </p:nvSpPr>
        <p:spPr>
          <a:xfrm>
            <a:off x="8708" y="846496"/>
            <a:ext cx="2332867" cy="230832"/>
          </a:xfrm>
          <a:prstGeom prst="rect">
            <a:avLst/>
          </a:prstGeom>
          <a:noFill/>
        </p:spPr>
        <p:txBody>
          <a:bodyPr wrap="square" rtlCol="0">
            <a:spAutoFit/>
          </a:bodyPr>
          <a:lstStyle/>
          <a:p>
            <a:r>
              <a:rPr lang="en-US" sz="900" dirty="0"/>
              <a:t>Retail File August 2025 Page 3/4</a:t>
            </a:r>
          </a:p>
        </p:txBody>
      </p:sp>
      <p:sp>
        <p:nvSpPr>
          <p:cNvPr id="55" name="Rectangle 54">
            <a:extLst>
              <a:ext uri="{FF2B5EF4-FFF2-40B4-BE49-F238E27FC236}">
                <a16:creationId xmlns:a16="http://schemas.microsoft.com/office/drawing/2014/main" id="{3AF8E73C-FF5A-B4BC-FF75-C5FB7CE09A5C}"/>
              </a:ext>
            </a:extLst>
          </p:cNvPr>
          <p:cNvSpPr/>
          <p:nvPr/>
        </p:nvSpPr>
        <p:spPr>
          <a:xfrm>
            <a:off x="5478256" y="4356508"/>
            <a:ext cx="1876446" cy="600164"/>
          </a:xfrm>
          <a:prstGeom prst="rect">
            <a:avLst/>
          </a:prstGeom>
        </p:spPr>
        <p:txBody>
          <a:bodyPr wrap="square">
            <a:spAutoFit/>
          </a:bodyPr>
          <a:lstStyle/>
          <a:p>
            <a:pPr>
              <a:defRPr/>
            </a:pPr>
            <a:r>
              <a:rPr lang="en-US" sz="800" b="1" dirty="0"/>
              <a:t>TL-SG3452  TP-LINK SWITCH 48PORTS </a:t>
            </a:r>
            <a:r>
              <a:rPr lang="en-US" sz="800" dirty="0"/>
              <a:t>GIGABIT LAN PORTS, 4 SFP PORTS, MANAGED, QOS, L2, VLAN, RACKMOUNT</a:t>
            </a:r>
            <a:r>
              <a:rPr lang="en-US" sz="800" b="1" dirty="0"/>
              <a:t>, </a:t>
            </a:r>
            <a:r>
              <a:rPr lang="el-GR" sz="900" b="1" dirty="0">
                <a:solidFill>
                  <a:srgbClr val="FF0000"/>
                </a:solidFill>
              </a:rPr>
              <a:t>380</a:t>
            </a:r>
            <a:r>
              <a:rPr lang="en-US" sz="900" b="1" dirty="0">
                <a:solidFill>
                  <a:srgbClr val="FF0000"/>
                </a:solidFill>
              </a:rPr>
              <a:t> </a:t>
            </a:r>
            <a:r>
              <a:rPr lang="el-GR" sz="900" b="1" dirty="0">
                <a:solidFill>
                  <a:srgbClr val="FF0000"/>
                </a:solidFill>
              </a:rPr>
              <a:t>€</a:t>
            </a:r>
            <a:r>
              <a:rPr lang="en-GB" sz="900" b="1" dirty="0">
                <a:solidFill>
                  <a:srgbClr val="FF0000"/>
                </a:solidFill>
              </a:rPr>
              <a:t>  </a:t>
            </a:r>
            <a:endParaRPr lang="en-US" sz="800" b="1" dirty="0">
              <a:solidFill>
                <a:srgbClr val="FF0000"/>
              </a:solidFill>
            </a:endParaRPr>
          </a:p>
        </p:txBody>
      </p:sp>
      <p:sp>
        <p:nvSpPr>
          <p:cNvPr id="58" name="Rectangle 57">
            <a:extLst>
              <a:ext uri="{FF2B5EF4-FFF2-40B4-BE49-F238E27FC236}">
                <a16:creationId xmlns:a16="http://schemas.microsoft.com/office/drawing/2014/main" id="{C63AA18E-A0C2-ED3C-FD29-702CA7298584}"/>
              </a:ext>
            </a:extLst>
          </p:cNvPr>
          <p:cNvSpPr/>
          <p:nvPr/>
        </p:nvSpPr>
        <p:spPr>
          <a:xfrm>
            <a:off x="7303633" y="4364148"/>
            <a:ext cx="1876446" cy="600164"/>
          </a:xfrm>
          <a:prstGeom prst="rect">
            <a:avLst/>
          </a:prstGeom>
        </p:spPr>
        <p:txBody>
          <a:bodyPr wrap="square">
            <a:spAutoFit/>
          </a:bodyPr>
          <a:lstStyle/>
          <a:p>
            <a:pPr>
              <a:defRPr/>
            </a:pPr>
            <a:r>
              <a:rPr lang="en-US" sz="800" b="1" dirty="0"/>
              <a:t>TL-SG3452X TP-LINK SWITCH 48PORTS </a:t>
            </a:r>
            <a:r>
              <a:rPr lang="en-US" sz="800" dirty="0"/>
              <a:t>GIGABIT LAN PORTS, 4 10GE SFP+ PORTS, MANAGED, QOS, L2+, VLAN, RACKMOUNT, UK PLUG, </a:t>
            </a:r>
            <a:r>
              <a:rPr lang="el-GR" sz="900" b="1" dirty="0">
                <a:solidFill>
                  <a:srgbClr val="FF0000"/>
                </a:solidFill>
              </a:rPr>
              <a:t>463</a:t>
            </a:r>
            <a:r>
              <a:rPr lang="en-US" sz="900" b="1" dirty="0">
                <a:solidFill>
                  <a:srgbClr val="FF0000"/>
                </a:solidFill>
              </a:rPr>
              <a:t> </a:t>
            </a:r>
            <a:r>
              <a:rPr lang="el-GR" sz="900" b="1" dirty="0">
                <a:solidFill>
                  <a:srgbClr val="FF0000"/>
                </a:solidFill>
              </a:rPr>
              <a:t>€</a:t>
            </a:r>
            <a:r>
              <a:rPr lang="en-GB" sz="900" b="1" dirty="0">
                <a:solidFill>
                  <a:srgbClr val="FF0000"/>
                </a:solidFill>
              </a:rPr>
              <a:t>  </a:t>
            </a:r>
            <a:endParaRPr lang="en-US" sz="800" b="1" dirty="0">
              <a:solidFill>
                <a:srgbClr val="FF0000"/>
              </a:solidFill>
            </a:endParaRPr>
          </a:p>
        </p:txBody>
      </p:sp>
      <p:sp>
        <p:nvSpPr>
          <p:cNvPr id="60" name="Rectangle 59">
            <a:extLst>
              <a:ext uri="{FF2B5EF4-FFF2-40B4-BE49-F238E27FC236}">
                <a16:creationId xmlns:a16="http://schemas.microsoft.com/office/drawing/2014/main" id="{A5690846-9717-FF46-AA20-079ACC15B75B}"/>
              </a:ext>
            </a:extLst>
          </p:cNvPr>
          <p:cNvSpPr/>
          <p:nvPr/>
        </p:nvSpPr>
        <p:spPr>
          <a:xfrm>
            <a:off x="-5377" y="5418545"/>
            <a:ext cx="1631868" cy="969496"/>
          </a:xfrm>
          <a:prstGeom prst="rect">
            <a:avLst/>
          </a:prstGeom>
        </p:spPr>
        <p:txBody>
          <a:bodyPr wrap="square">
            <a:spAutoFit/>
          </a:bodyPr>
          <a:lstStyle/>
          <a:p>
            <a:pPr>
              <a:defRPr/>
            </a:pPr>
            <a:r>
              <a:rPr lang="en-US" sz="800" b="1" dirty="0"/>
              <a:t>TL-SG3210XHP-M2  TP-LINK SWITCH 8PORTS  </a:t>
            </a:r>
            <a:r>
              <a:rPr lang="en-US" sz="800" dirty="0"/>
              <a:t>2.5 GIGABIT LAN PORTS PoE+, 2-PORTS 10GE SFP, JETSTREAM, 240W, MANAGED, QOS, L2+, L2 MULTICAST, L3, VLAN, IPV6, MIBs, RACKMOUNT, UK PLUG</a:t>
            </a:r>
            <a:r>
              <a:rPr lang="en-US" sz="800" b="1" dirty="0"/>
              <a:t> </a:t>
            </a:r>
            <a:r>
              <a:rPr lang="el-GR" sz="900" b="1" dirty="0">
                <a:solidFill>
                  <a:srgbClr val="FF0000"/>
                </a:solidFill>
              </a:rPr>
              <a:t>488</a:t>
            </a:r>
            <a:r>
              <a:rPr lang="en-US" sz="900" b="1" dirty="0">
                <a:solidFill>
                  <a:srgbClr val="FF0000"/>
                </a:solidFill>
              </a:rPr>
              <a:t> </a:t>
            </a:r>
            <a:r>
              <a:rPr lang="el-GR" sz="900" b="1" dirty="0">
                <a:solidFill>
                  <a:srgbClr val="FF0000"/>
                </a:solidFill>
              </a:rPr>
              <a:t>€</a:t>
            </a:r>
            <a:r>
              <a:rPr lang="en-GB" sz="900" b="1" dirty="0">
                <a:solidFill>
                  <a:srgbClr val="FF0000"/>
                </a:solidFill>
              </a:rPr>
              <a:t>  </a:t>
            </a:r>
            <a:endParaRPr lang="en-US" sz="800" b="1" dirty="0">
              <a:solidFill>
                <a:srgbClr val="FF0000"/>
              </a:solidFill>
            </a:endParaRPr>
          </a:p>
        </p:txBody>
      </p:sp>
      <p:sp>
        <p:nvSpPr>
          <p:cNvPr id="61" name="Rectangle 60">
            <a:extLst>
              <a:ext uri="{FF2B5EF4-FFF2-40B4-BE49-F238E27FC236}">
                <a16:creationId xmlns:a16="http://schemas.microsoft.com/office/drawing/2014/main" id="{9131BFA1-D5FF-8DD7-4230-253370DDAE4D}"/>
              </a:ext>
            </a:extLst>
          </p:cNvPr>
          <p:cNvSpPr/>
          <p:nvPr/>
        </p:nvSpPr>
        <p:spPr>
          <a:xfrm>
            <a:off x="1504394" y="5511550"/>
            <a:ext cx="1641707" cy="723275"/>
          </a:xfrm>
          <a:prstGeom prst="rect">
            <a:avLst/>
          </a:prstGeom>
        </p:spPr>
        <p:txBody>
          <a:bodyPr wrap="square">
            <a:spAutoFit/>
          </a:bodyPr>
          <a:lstStyle/>
          <a:p>
            <a:pPr>
              <a:defRPr/>
            </a:pPr>
            <a:r>
              <a:rPr lang="en-US" sz="800" b="1" dirty="0"/>
              <a:t>TL-SG3428MP  TP-LINK SWITCH 24PORTS  </a:t>
            </a:r>
            <a:r>
              <a:rPr lang="en-US" sz="800" dirty="0"/>
              <a:t>GIGABIT LAN PORTS PoE+, 4 SFP PORTS, JETSTREAM, 384W, MANAGED, QOS, L2+, VLAN, RACKMOUNT, UK PLUG </a:t>
            </a:r>
            <a:r>
              <a:rPr lang="el-GR" sz="900" b="1" dirty="0">
                <a:solidFill>
                  <a:srgbClr val="FF0000"/>
                </a:solidFill>
              </a:rPr>
              <a:t>504</a:t>
            </a:r>
            <a:r>
              <a:rPr lang="en-US" sz="900" b="1" dirty="0">
                <a:solidFill>
                  <a:srgbClr val="FF0000"/>
                </a:solidFill>
              </a:rPr>
              <a:t> </a:t>
            </a:r>
            <a:r>
              <a:rPr lang="el-GR" sz="900" b="1" dirty="0">
                <a:solidFill>
                  <a:srgbClr val="FF0000"/>
                </a:solidFill>
              </a:rPr>
              <a:t>€</a:t>
            </a:r>
            <a:r>
              <a:rPr lang="en-GB" sz="900" b="1" dirty="0">
                <a:solidFill>
                  <a:srgbClr val="FF0000"/>
                </a:solidFill>
              </a:rPr>
              <a:t>  </a:t>
            </a:r>
            <a:endParaRPr lang="en-US" sz="800" b="1" dirty="0">
              <a:solidFill>
                <a:srgbClr val="FF0000"/>
              </a:solidFill>
            </a:endParaRPr>
          </a:p>
        </p:txBody>
      </p:sp>
      <p:sp>
        <p:nvSpPr>
          <p:cNvPr id="62" name="Rectangle 61">
            <a:extLst>
              <a:ext uri="{FF2B5EF4-FFF2-40B4-BE49-F238E27FC236}">
                <a16:creationId xmlns:a16="http://schemas.microsoft.com/office/drawing/2014/main" id="{6934125B-0B86-1635-15A3-9A7868D940D2}"/>
              </a:ext>
            </a:extLst>
          </p:cNvPr>
          <p:cNvSpPr/>
          <p:nvPr/>
        </p:nvSpPr>
        <p:spPr>
          <a:xfrm>
            <a:off x="3067706" y="5536190"/>
            <a:ext cx="1641707" cy="723275"/>
          </a:xfrm>
          <a:prstGeom prst="rect">
            <a:avLst/>
          </a:prstGeom>
        </p:spPr>
        <p:txBody>
          <a:bodyPr wrap="square">
            <a:spAutoFit/>
          </a:bodyPr>
          <a:lstStyle/>
          <a:p>
            <a:pPr>
              <a:defRPr/>
            </a:pPr>
            <a:r>
              <a:rPr lang="en-US" sz="800" b="1" dirty="0"/>
              <a:t>TL-SX3016F  TP-LINK SWITCH 16PORTS </a:t>
            </a:r>
            <a:r>
              <a:rPr lang="en-US" sz="800" dirty="0"/>
              <a:t>10GE SFP+ PORTS,  MANAGED, VLAN, L2, RACKMOUNT, UK PLUG</a:t>
            </a:r>
            <a:r>
              <a:rPr lang="el-GR" sz="800" b="1" dirty="0"/>
              <a:t>,</a:t>
            </a:r>
          </a:p>
          <a:p>
            <a:pPr>
              <a:defRPr/>
            </a:pPr>
            <a:r>
              <a:rPr lang="el-GR" sz="900" b="1" dirty="0">
                <a:solidFill>
                  <a:srgbClr val="FF0000"/>
                </a:solidFill>
              </a:rPr>
              <a:t>645</a:t>
            </a:r>
            <a:r>
              <a:rPr lang="en-US" sz="900" b="1" dirty="0">
                <a:solidFill>
                  <a:srgbClr val="FF0000"/>
                </a:solidFill>
              </a:rPr>
              <a:t> </a:t>
            </a:r>
            <a:r>
              <a:rPr lang="el-GR" sz="900" b="1" dirty="0">
                <a:solidFill>
                  <a:srgbClr val="FF0000"/>
                </a:solidFill>
              </a:rPr>
              <a:t>€</a:t>
            </a:r>
            <a:r>
              <a:rPr lang="en-GB" sz="900" b="1" dirty="0">
                <a:solidFill>
                  <a:srgbClr val="FF0000"/>
                </a:solidFill>
              </a:rPr>
              <a:t>  </a:t>
            </a:r>
            <a:endParaRPr lang="en-US" sz="800" b="1" dirty="0">
              <a:solidFill>
                <a:srgbClr val="FF0000"/>
              </a:solidFill>
            </a:endParaRPr>
          </a:p>
        </p:txBody>
      </p:sp>
      <p:sp>
        <p:nvSpPr>
          <p:cNvPr id="63" name="Rectangle 62">
            <a:extLst>
              <a:ext uri="{FF2B5EF4-FFF2-40B4-BE49-F238E27FC236}">
                <a16:creationId xmlns:a16="http://schemas.microsoft.com/office/drawing/2014/main" id="{DE84118E-A137-F958-D343-EDB5CBF24B06}"/>
              </a:ext>
            </a:extLst>
          </p:cNvPr>
          <p:cNvSpPr/>
          <p:nvPr/>
        </p:nvSpPr>
        <p:spPr>
          <a:xfrm>
            <a:off x="4500457" y="5545822"/>
            <a:ext cx="1703762" cy="861774"/>
          </a:xfrm>
          <a:prstGeom prst="rect">
            <a:avLst/>
          </a:prstGeom>
        </p:spPr>
        <p:txBody>
          <a:bodyPr wrap="square">
            <a:spAutoFit/>
          </a:bodyPr>
          <a:lstStyle/>
          <a:p>
            <a:pPr>
              <a:defRPr/>
            </a:pPr>
            <a:r>
              <a:rPr lang="en-US" sz="800" b="1" dirty="0"/>
              <a:t>SG2452LP  TP-LINK SWITCH 52PORTS </a:t>
            </a:r>
            <a:r>
              <a:rPr lang="en-US" sz="800" dirty="0"/>
              <a:t>32 GIGABIT LAN PORTS PoE+, 16 GIGABIT LAN PORTS, 4 SFP PORTS, 230W, SMART MANAGED, QOS, L2-L2+, VLAN, RACKMOUNT</a:t>
            </a:r>
            <a:r>
              <a:rPr lang="en-US" sz="800" b="1" dirty="0"/>
              <a:t>, </a:t>
            </a:r>
            <a:r>
              <a:rPr lang="el-GR" sz="900" b="1" dirty="0">
                <a:solidFill>
                  <a:srgbClr val="FF0000"/>
                </a:solidFill>
              </a:rPr>
              <a:t>671</a:t>
            </a:r>
            <a:r>
              <a:rPr lang="en-US" sz="900" b="1" dirty="0">
                <a:solidFill>
                  <a:srgbClr val="FF0000"/>
                </a:solidFill>
              </a:rPr>
              <a:t> </a:t>
            </a:r>
            <a:r>
              <a:rPr lang="el-GR" sz="900" b="1" dirty="0">
                <a:solidFill>
                  <a:srgbClr val="FF0000"/>
                </a:solidFill>
              </a:rPr>
              <a:t>€</a:t>
            </a:r>
            <a:r>
              <a:rPr lang="en-GB" sz="900" b="1" dirty="0">
                <a:solidFill>
                  <a:srgbClr val="FF0000"/>
                </a:solidFill>
              </a:rPr>
              <a:t>  </a:t>
            </a:r>
            <a:endParaRPr lang="en-US" sz="800" b="1" dirty="0">
              <a:solidFill>
                <a:srgbClr val="FF0000"/>
              </a:solidFill>
            </a:endParaRPr>
          </a:p>
        </p:txBody>
      </p:sp>
      <p:sp>
        <p:nvSpPr>
          <p:cNvPr id="64" name="Rectangle 63">
            <a:extLst>
              <a:ext uri="{FF2B5EF4-FFF2-40B4-BE49-F238E27FC236}">
                <a16:creationId xmlns:a16="http://schemas.microsoft.com/office/drawing/2014/main" id="{6973EE8C-7684-91C9-6BAF-E24D1DFE52E8}"/>
              </a:ext>
            </a:extLst>
          </p:cNvPr>
          <p:cNvSpPr/>
          <p:nvPr/>
        </p:nvSpPr>
        <p:spPr>
          <a:xfrm>
            <a:off x="6042173" y="5530097"/>
            <a:ext cx="1641706" cy="846386"/>
          </a:xfrm>
          <a:prstGeom prst="rect">
            <a:avLst/>
          </a:prstGeom>
        </p:spPr>
        <p:txBody>
          <a:bodyPr wrap="square">
            <a:spAutoFit/>
          </a:bodyPr>
          <a:lstStyle/>
          <a:p>
            <a:pPr>
              <a:defRPr/>
            </a:pPr>
            <a:r>
              <a:rPr lang="en-US" sz="800" b="1" dirty="0"/>
              <a:t>TL-SG3452P  TP-LINK SWITCH 48PORTS  </a:t>
            </a:r>
            <a:r>
              <a:rPr lang="en-US" sz="800" dirty="0"/>
              <a:t>GIGABIT LAN PORTS PoE+, 4 SFP PORTS, JETSTREAM, 384W, MANAGED, QOS, L2+, VLAN, RACKMOUNT, UK PLUG</a:t>
            </a:r>
          </a:p>
          <a:p>
            <a:pPr>
              <a:defRPr/>
            </a:pPr>
            <a:r>
              <a:rPr lang="el-GR" sz="800" b="1" dirty="0">
                <a:solidFill>
                  <a:srgbClr val="FF0000"/>
                </a:solidFill>
              </a:rPr>
              <a:t>691</a:t>
            </a:r>
            <a:r>
              <a:rPr lang="el-GR" sz="800" b="1" dirty="0"/>
              <a:t> </a:t>
            </a:r>
            <a:r>
              <a:rPr lang="el-GR" sz="900" b="1" dirty="0">
                <a:solidFill>
                  <a:srgbClr val="FF0000"/>
                </a:solidFill>
              </a:rPr>
              <a:t>€</a:t>
            </a:r>
            <a:r>
              <a:rPr lang="en-GB" sz="900" b="1" dirty="0">
                <a:solidFill>
                  <a:srgbClr val="FF0000"/>
                </a:solidFill>
              </a:rPr>
              <a:t>  </a:t>
            </a:r>
            <a:endParaRPr lang="en-US" sz="800" b="1" dirty="0">
              <a:solidFill>
                <a:srgbClr val="FF0000"/>
              </a:solidFill>
            </a:endParaRPr>
          </a:p>
        </p:txBody>
      </p:sp>
      <p:sp>
        <p:nvSpPr>
          <p:cNvPr id="65" name="Rectangle 64">
            <a:extLst>
              <a:ext uri="{FF2B5EF4-FFF2-40B4-BE49-F238E27FC236}">
                <a16:creationId xmlns:a16="http://schemas.microsoft.com/office/drawing/2014/main" id="{38DDB204-2CBA-C4D3-B903-F990E82204A6}"/>
              </a:ext>
            </a:extLst>
          </p:cNvPr>
          <p:cNvSpPr/>
          <p:nvPr/>
        </p:nvSpPr>
        <p:spPr>
          <a:xfrm>
            <a:off x="7579573" y="5540205"/>
            <a:ext cx="1564427" cy="846386"/>
          </a:xfrm>
          <a:prstGeom prst="rect">
            <a:avLst/>
          </a:prstGeom>
        </p:spPr>
        <p:txBody>
          <a:bodyPr wrap="square">
            <a:spAutoFit/>
          </a:bodyPr>
          <a:lstStyle/>
          <a:p>
            <a:pPr>
              <a:defRPr/>
            </a:pPr>
            <a:r>
              <a:rPr lang="en-US" sz="800" b="1" dirty="0"/>
              <a:t>TL-SG3452XP  TP-LINK SWITCH 48PORTS  </a:t>
            </a:r>
            <a:r>
              <a:rPr lang="en-US" sz="800" dirty="0"/>
              <a:t>GIGABIT LAN PORTS PoE+, 4 10G SFP PORTS, JETSTREAM, 500W, MANAGED, QOS, L2+, VLAN, RACKMOUNT, UK PLUG</a:t>
            </a:r>
            <a:r>
              <a:rPr lang="el-GR" sz="800" dirty="0"/>
              <a:t>. </a:t>
            </a:r>
            <a:r>
              <a:rPr lang="el-GR" sz="900" b="1" dirty="0">
                <a:solidFill>
                  <a:srgbClr val="FF0000"/>
                </a:solidFill>
              </a:rPr>
              <a:t>868</a:t>
            </a:r>
            <a:r>
              <a:rPr lang="en-US" sz="900" b="1" dirty="0">
                <a:solidFill>
                  <a:srgbClr val="FF0000"/>
                </a:solidFill>
              </a:rPr>
              <a:t> </a:t>
            </a:r>
            <a:r>
              <a:rPr lang="el-GR" sz="900" b="1" dirty="0">
                <a:solidFill>
                  <a:srgbClr val="FF0000"/>
                </a:solidFill>
              </a:rPr>
              <a:t>€</a:t>
            </a:r>
            <a:r>
              <a:rPr lang="en-GB" sz="900" b="1" dirty="0">
                <a:solidFill>
                  <a:srgbClr val="FF0000"/>
                </a:solidFill>
              </a:rPr>
              <a:t>  </a:t>
            </a:r>
            <a:endParaRPr lang="en-US" sz="800" b="1" dirty="0">
              <a:solidFill>
                <a:srgbClr val="FF0000"/>
              </a:solidFill>
            </a:endParaRPr>
          </a:p>
        </p:txBody>
      </p:sp>
      <p:sp>
        <p:nvSpPr>
          <p:cNvPr id="6" name="Rectangle 5">
            <a:extLst>
              <a:ext uri="{FF2B5EF4-FFF2-40B4-BE49-F238E27FC236}">
                <a16:creationId xmlns:a16="http://schemas.microsoft.com/office/drawing/2014/main" id="{52E981AA-01CC-7BE6-1CC4-349339496349}"/>
              </a:ext>
            </a:extLst>
          </p:cNvPr>
          <p:cNvSpPr/>
          <p:nvPr/>
        </p:nvSpPr>
        <p:spPr>
          <a:xfrm>
            <a:off x="672341" y="6444351"/>
            <a:ext cx="1035460" cy="415498"/>
          </a:xfrm>
          <a:prstGeom prst="rect">
            <a:avLst/>
          </a:prstGeom>
        </p:spPr>
        <p:txBody>
          <a:bodyPr wrap="square">
            <a:spAutoFit/>
          </a:bodyPr>
          <a:lstStyle/>
          <a:p>
            <a:pPr algn="ctr"/>
            <a:r>
              <a:rPr lang="en-US" sz="700" dirty="0">
                <a:cs typeface="Calibri" pitchFamily="34" charset="0"/>
              </a:rPr>
              <a:t>Call now on:</a:t>
            </a:r>
          </a:p>
          <a:p>
            <a:pPr algn="ctr"/>
            <a:r>
              <a:rPr lang="en-US" sz="700" dirty="0">
                <a:cs typeface="Calibri" pitchFamily="34" charset="0"/>
              </a:rPr>
              <a:t>Mail on: </a:t>
            </a:r>
          </a:p>
          <a:p>
            <a:pPr algn="ctr"/>
            <a:endParaRPr lang="en-US" sz="700" dirty="0">
              <a:cs typeface="Calibri" pitchFamily="34" charset="0"/>
            </a:endParaRPr>
          </a:p>
        </p:txBody>
      </p:sp>
      <p:sp>
        <p:nvSpPr>
          <p:cNvPr id="7" name="Rectangle 6">
            <a:extLst>
              <a:ext uri="{FF2B5EF4-FFF2-40B4-BE49-F238E27FC236}">
                <a16:creationId xmlns:a16="http://schemas.microsoft.com/office/drawing/2014/main" id="{C24B9129-7EA6-D4C4-4746-99AFCBF78074}"/>
              </a:ext>
            </a:extLst>
          </p:cNvPr>
          <p:cNvSpPr/>
          <p:nvPr/>
        </p:nvSpPr>
        <p:spPr>
          <a:xfrm>
            <a:off x="2674122" y="6375054"/>
            <a:ext cx="6463302" cy="415498"/>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700" dirty="0">
                <a:cs typeface="Calibri" pitchFamily="34" charset="0"/>
              </a:rPr>
              <a:t>Prices, Promotions, specifications, availability and terms of offers may change without notice. Despite our best efforts, </a:t>
            </a:r>
          </a:p>
          <a:p>
            <a:pPr algn="r"/>
            <a:r>
              <a:rPr lang="en-GB" sz="700" dirty="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700" dirty="0">
                <a:cs typeface="Calibri" pitchFamily="34" charset="0"/>
              </a:rPr>
              <a:t>Products' warranty is the warranty given by the manufacturer.</a:t>
            </a:r>
            <a:r>
              <a:rPr lang="en-GB" sz="700" dirty="0">
                <a:cs typeface="Calibri" pitchFamily="34" charset="0"/>
              </a:rPr>
              <a:t>  VAT is included</a:t>
            </a:r>
          </a:p>
        </p:txBody>
      </p:sp>
    </p:spTree>
    <p:extLst>
      <p:ext uri="{BB962C8B-B14F-4D97-AF65-F5344CB8AC3E}">
        <p14:creationId xmlns:p14="http://schemas.microsoft.com/office/powerpoint/2010/main" val="1228782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 name="Picture 39"/>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2198969" y="1881946"/>
            <a:ext cx="6945031" cy="517206"/>
          </a:xfrm>
          <a:prstGeom prst="rect">
            <a:avLst/>
          </a:prstGeom>
        </p:spPr>
      </p:pic>
      <p:sp>
        <p:nvSpPr>
          <p:cNvPr id="12" name="Rectangle 11"/>
          <p:cNvSpPr/>
          <p:nvPr/>
        </p:nvSpPr>
        <p:spPr>
          <a:xfrm>
            <a:off x="6954" y="2804750"/>
            <a:ext cx="2226738" cy="3314133"/>
          </a:xfrm>
          <a:prstGeom prst="rect">
            <a:avLst/>
          </a:prstGeom>
          <a:solidFill>
            <a:srgbClr val="D1D4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58" y="1097607"/>
            <a:ext cx="9134791" cy="37662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16094" y="6392468"/>
            <a:ext cx="9154462" cy="51949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latin typeface="Tw Cen MT" panose="020B0602020104020603" pitchFamily="34" charset="0"/>
            </a:endParaRPr>
          </a:p>
        </p:txBody>
      </p:sp>
      <p:sp>
        <p:nvSpPr>
          <p:cNvPr id="58" name="Rectangle 57"/>
          <p:cNvSpPr/>
          <p:nvPr/>
        </p:nvSpPr>
        <p:spPr>
          <a:xfrm>
            <a:off x="109175" y="3473761"/>
            <a:ext cx="2143852" cy="846386"/>
          </a:xfrm>
          <a:prstGeom prst="rect">
            <a:avLst/>
          </a:prstGeom>
        </p:spPr>
        <p:txBody>
          <a:bodyPr wrap="square">
            <a:spAutoFit/>
          </a:bodyPr>
          <a:lstStyle/>
          <a:p>
            <a:pPr>
              <a:defRPr/>
            </a:pPr>
            <a:r>
              <a:rPr lang="en-US" sz="800" b="1" dirty="0"/>
              <a:t>OC200</a:t>
            </a:r>
            <a:r>
              <a:rPr lang="en-US" sz="800" dirty="0"/>
              <a:t> </a:t>
            </a:r>
            <a:r>
              <a:rPr lang="en-US" sz="800" b="1" dirty="0"/>
              <a:t>TP-LINK OMADA CLOUD CONTROLLER, </a:t>
            </a:r>
            <a:r>
              <a:rPr lang="en-US" sz="800" dirty="0"/>
              <a:t>CENTRALIZED MANAGEMENT, MARVELL, 2 FAST ETHERNET PORT, 1 USB 2.0 PORT, 1 MIRCO-USB PORT, POWERED BY 802.3AF POE OR MICRO-USB POWER ADAPTER, DESKTOP STEEL CASE, WIRELESS NETWORK CONFIG </a:t>
            </a:r>
            <a:r>
              <a:rPr lang="el-GR" sz="900" b="1" dirty="0">
                <a:solidFill>
                  <a:srgbClr val="FF0000"/>
                </a:solidFill>
              </a:rPr>
              <a:t>99</a:t>
            </a:r>
            <a:r>
              <a:rPr lang="en-US" sz="900" b="1" dirty="0">
                <a:solidFill>
                  <a:srgbClr val="FF0000"/>
                </a:solidFill>
              </a:rPr>
              <a:t> </a:t>
            </a:r>
            <a:r>
              <a:rPr lang="el-GR" sz="900" b="1" dirty="0">
                <a:solidFill>
                  <a:srgbClr val="FF0000"/>
                </a:solidFill>
              </a:rPr>
              <a:t>€</a:t>
            </a:r>
            <a:r>
              <a:rPr lang="en-GB" sz="900" b="1" dirty="0">
                <a:solidFill>
                  <a:srgbClr val="FF0000"/>
                </a:solidFill>
              </a:rPr>
              <a:t>  </a:t>
            </a:r>
            <a:endParaRPr lang="en-US" sz="800" b="1" dirty="0">
              <a:solidFill>
                <a:srgbClr val="FF0000"/>
              </a:solidFill>
            </a:endParaRPr>
          </a:p>
        </p:txBody>
      </p:sp>
      <p:sp>
        <p:nvSpPr>
          <p:cNvPr id="60" name="Rectangle 59"/>
          <p:cNvSpPr/>
          <p:nvPr/>
        </p:nvSpPr>
        <p:spPr>
          <a:xfrm>
            <a:off x="93990" y="5138456"/>
            <a:ext cx="2170357" cy="969496"/>
          </a:xfrm>
          <a:prstGeom prst="rect">
            <a:avLst/>
          </a:prstGeom>
        </p:spPr>
        <p:txBody>
          <a:bodyPr wrap="square">
            <a:spAutoFit/>
          </a:bodyPr>
          <a:lstStyle/>
          <a:p>
            <a:pPr>
              <a:defRPr/>
            </a:pPr>
            <a:r>
              <a:rPr lang="en-US" sz="800" b="1" dirty="0"/>
              <a:t>OC300</a:t>
            </a:r>
            <a:r>
              <a:rPr lang="en-US" sz="800" dirty="0"/>
              <a:t>  </a:t>
            </a:r>
            <a:r>
              <a:rPr lang="en-US" sz="800" b="1" dirty="0"/>
              <a:t>TP-LINK OMADA CLOUD CONTROLLER</a:t>
            </a:r>
            <a:r>
              <a:rPr lang="en-US" sz="800" dirty="0"/>
              <a:t>, CENTRALIZED MANAGEMENT 2× 10/100/1000 MBPS ETHERNET PORTS, 1× USB 3.0 PORT FEATURE, CLOUD ACCESS, CENTRALIZED MANAGEMENT FOR UP TO 500 OMADA EAPS, JETSTREAM SWITCHS AND SAFESTREAM ROUTERS, RACKMOUNT </a:t>
            </a:r>
            <a:r>
              <a:rPr lang="el-GR" sz="900" b="1" dirty="0">
                <a:solidFill>
                  <a:srgbClr val="FF0000"/>
                </a:solidFill>
              </a:rPr>
              <a:t>223</a:t>
            </a:r>
            <a:r>
              <a:rPr lang="en-US" sz="900" b="1" dirty="0">
                <a:solidFill>
                  <a:srgbClr val="FF0000"/>
                </a:solidFill>
              </a:rPr>
              <a:t> </a:t>
            </a:r>
            <a:r>
              <a:rPr lang="el-GR" sz="900" b="1" dirty="0">
                <a:solidFill>
                  <a:srgbClr val="FF0000"/>
                </a:solidFill>
              </a:rPr>
              <a:t>€</a:t>
            </a:r>
            <a:r>
              <a:rPr lang="en-GB" sz="900" b="1" dirty="0">
                <a:solidFill>
                  <a:srgbClr val="FF0000"/>
                </a:solidFill>
              </a:rPr>
              <a:t>  </a:t>
            </a:r>
            <a:endParaRPr lang="en-US" sz="900" b="1" dirty="0">
              <a:solidFill>
                <a:srgbClr val="FF0000"/>
              </a:solidFill>
            </a:endParaRPr>
          </a:p>
        </p:txBody>
      </p:sp>
      <p:sp>
        <p:nvSpPr>
          <p:cNvPr id="61" name="Rectangle 60"/>
          <p:cNvSpPr/>
          <p:nvPr/>
        </p:nvSpPr>
        <p:spPr>
          <a:xfrm>
            <a:off x="2264346" y="2905126"/>
            <a:ext cx="2127381" cy="969496"/>
          </a:xfrm>
          <a:prstGeom prst="rect">
            <a:avLst/>
          </a:prstGeom>
        </p:spPr>
        <p:txBody>
          <a:bodyPr wrap="square">
            <a:spAutoFit/>
          </a:bodyPr>
          <a:lstStyle/>
          <a:p>
            <a:pPr>
              <a:defRPr/>
            </a:pPr>
            <a:r>
              <a:rPr lang="en-US" sz="800" b="1" dirty="0"/>
              <a:t>ER605</a:t>
            </a:r>
            <a:r>
              <a:rPr lang="en-US" sz="800" dirty="0"/>
              <a:t> </a:t>
            </a:r>
            <a:r>
              <a:rPr lang="en-US" sz="800" b="1" dirty="0"/>
              <a:t>TP-LINK ROUTER SAFESTREAM</a:t>
            </a:r>
            <a:r>
              <a:rPr lang="en-US" sz="800" dirty="0"/>
              <a:t> </a:t>
            </a:r>
            <a:r>
              <a:rPr lang="en-US" sz="800" b="1" dirty="0"/>
              <a:t>GIGABIT</a:t>
            </a:r>
            <a:r>
              <a:rPr lang="en-US" sz="800" dirty="0"/>
              <a:t> MULTI-WAN VPN ,PORT: 1× GIGABIT WAN PORT + 3× GIGABIT WAN/LAN PORTS + 1× GIGABIT LAN PORT, FEATURE: INTEGRATION WITH OMADA SDN CONTROLLER, SUPPORT 20 IPSEC VPN TUNNELS, 16 PPTP/L2TP VPN TUNNELS </a:t>
            </a:r>
            <a:r>
              <a:rPr lang="el-GR" sz="900" b="1" dirty="0">
                <a:solidFill>
                  <a:srgbClr val="FF0000"/>
                </a:solidFill>
              </a:rPr>
              <a:t>71</a:t>
            </a:r>
            <a:r>
              <a:rPr lang="en-US" sz="900" b="1" dirty="0">
                <a:solidFill>
                  <a:srgbClr val="FF0000"/>
                </a:solidFill>
              </a:rPr>
              <a:t> </a:t>
            </a:r>
            <a:r>
              <a:rPr lang="el-GR" sz="900" b="1" dirty="0">
                <a:solidFill>
                  <a:srgbClr val="FF0000"/>
                </a:solidFill>
              </a:rPr>
              <a:t>€</a:t>
            </a:r>
            <a:r>
              <a:rPr lang="en-GB" sz="900" b="1" dirty="0">
                <a:solidFill>
                  <a:srgbClr val="FF0000"/>
                </a:solidFill>
              </a:rPr>
              <a:t>  </a:t>
            </a:r>
            <a:endParaRPr lang="en-US" sz="800" b="1" dirty="0">
              <a:solidFill>
                <a:srgbClr val="FF0000"/>
              </a:solidFill>
            </a:endParaRPr>
          </a:p>
        </p:txBody>
      </p:sp>
      <p:pic>
        <p:nvPicPr>
          <p:cNvPr id="25" name="Picture 2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93136" y="4615153"/>
            <a:ext cx="1388274" cy="589293"/>
          </a:xfrm>
          <a:prstGeom prst="rect">
            <a:avLst/>
          </a:prstGeom>
        </p:spPr>
      </p:pic>
      <p:sp>
        <p:nvSpPr>
          <p:cNvPr id="63" name="Rectangle 62"/>
          <p:cNvSpPr/>
          <p:nvPr/>
        </p:nvSpPr>
        <p:spPr>
          <a:xfrm>
            <a:off x="469251" y="1115091"/>
            <a:ext cx="1653466" cy="400110"/>
          </a:xfrm>
          <a:prstGeom prst="rect">
            <a:avLst/>
          </a:prstGeom>
        </p:spPr>
        <p:txBody>
          <a:bodyPr wrap="none">
            <a:spAutoFit/>
          </a:bodyPr>
          <a:lstStyle/>
          <a:p>
            <a:r>
              <a:rPr lang="en-US" sz="2000" b="1" spc="50" dirty="0">
                <a:ln w="0"/>
                <a:solidFill>
                  <a:srgbClr val="0B82A4"/>
                </a:solidFill>
                <a:effectLst>
                  <a:innerShdw blurRad="63500" dist="50800" dir="13500000">
                    <a:srgbClr val="000000">
                      <a:alpha val="50000"/>
                    </a:srgbClr>
                  </a:innerShdw>
                </a:effectLst>
              </a:rPr>
              <a:t>CONTROLLER</a:t>
            </a:r>
          </a:p>
        </p:txBody>
      </p:sp>
      <p:pic>
        <p:nvPicPr>
          <p:cNvPr id="5" name="Picture 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1599377"/>
            <a:ext cx="2233692" cy="1210069"/>
          </a:xfrm>
          <a:prstGeom prst="rect">
            <a:avLst/>
          </a:prstGeom>
        </p:spPr>
      </p:pic>
      <p:sp>
        <p:nvSpPr>
          <p:cNvPr id="32" name="Rectangle 31"/>
          <p:cNvSpPr/>
          <p:nvPr/>
        </p:nvSpPr>
        <p:spPr>
          <a:xfrm>
            <a:off x="4555754" y="4358391"/>
            <a:ext cx="2278336" cy="846386"/>
          </a:xfrm>
          <a:prstGeom prst="rect">
            <a:avLst/>
          </a:prstGeom>
        </p:spPr>
        <p:txBody>
          <a:bodyPr wrap="square">
            <a:spAutoFit/>
          </a:bodyPr>
          <a:lstStyle/>
          <a:p>
            <a:pPr>
              <a:defRPr/>
            </a:pPr>
            <a:r>
              <a:rPr lang="en-US" sz="800" b="1" dirty="0"/>
              <a:t>ER7212PC</a:t>
            </a:r>
            <a:r>
              <a:rPr lang="en-US" sz="800" dirty="0"/>
              <a:t> </a:t>
            </a:r>
            <a:r>
              <a:rPr lang="en-US" sz="800" b="1" dirty="0"/>
              <a:t>TP-LINK ROUTER OMADA 3-IN-1 GIGABIT </a:t>
            </a:r>
            <a:r>
              <a:rPr lang="en-US" sz="800" dirty="0"/>
              <a:t>VPN, 2× GIGABIT SFP WAN/LAN PORTS, 1× GIGABIT  WAN PORT, 1× GIGABIT WAN/LAN PORT, 8× GIGABIT LAN PORT, BANDWIDTH CONTROL, NAT, ACCESS CONTROL,  DESKTOP/WALLMOUNT </a:t>
            </a:r>
            <a:r>
              <a:rPr lang="el-GR" sz="900" b="1" dirty="0">
                <a:solidFill>
                  <a:srgbClr val="FF0000"/>
                </a:solidFill>
              </a:rPr>
              <a:t>215</a:t>
            </a:r>
            <a:r>
              <a:rPr lang="en-US" sz="900" b="1" dirty="0">
                <a:solidFill>
                  <a:srgbClr val="FF0000"/>
                </a:solidFill>
              </a:rPr>
              <a:t> </a:t>
            </a:r>
            <a:r>
              <a:rPr lang="el-GR" sz="900" b="1" dirty="0">
                <a:solidFill>
                  <a:srgbClr val="FF0000"/>
                </a:solidFill>
              </a:rPr>
              <a:t>€</a:t>
            </a:r>
            <a:r>
              <a:rPr lang="en-GB" sz="900" b="1" dirty="0">
                <a:solidFill>
                  <a:srgbClr val="FF0000"/>
                </a:solidFill>
              </a:rPr>
              <a:t>  </a:t>
            </a:r>
            <a:endParaRPr lang="en-US" sz="800" b="1" dirty="0">
              <a:solidFill>
                <a:srgbClr val="FF0000"/>
              </a:solidFill>
            </a:endParaRPr>
          </a:p>
        </p:txBody>
      </p:sp>
      <p:pic>
        <p:nvPicPr>
          <p:cNvPr id="33" name="Picture 32"/>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4723305" y="3898339"/>
            <a:ext cx="1507325" cy="459718"/>
          </a:xfrm>
          <a:prstGeom prst="rect">
            <a:avLst/>
          </a:prstGeom>
        </p:spPr>
      </p:pic>
      <p:pic>
        <p:nvPicPr>
          <p:cNvPr id="34" name="Picture 33"/>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543462" y="2494593"/>
            <a:ext cx="1276935" cy="404362"/>
          </a:xfrm>
          <a:prstGeom prst="rect">
            <a:avLst/>
          </a:prstGeom>
        </p:spPr>
      </p:pic>
      <p:pic>
        <p:nvPicPr>
          <p:cNvPr id="10" name="Picture 9"/>
          <p:cNvPicPr>
            <a:picLocks noChangeAspect="1"/>
          </p:cNvPicPr>
          <p:nvPr/>
        </p:nvPicPr>
        <p:blipFill rotWithShape="1">
          <a:blip r:embed="rId7" cstate="email">
            <a:extLst>
              <a:ext uri="{28A0092B-C50C-407E-A947-70E740481C1C}">
                <a14:useLocalDpi xmlns:a14="http://schemas.microsoft.com/office/drawing/2010/main"/>
              </a:ext>
            </a:extLst>
          </a:blip>
          <a:srcRect t="-7"/>
          <a:stretch/>
        </p:blipFill>
        <p:spPr>
          <a:xfrm>
            <a:off x="2233692" y="1607943"/>
            <a:ext cx="6910309" cy="405437"/>
          </a:xfrm>
          <a:prstGeom prst="rect">
            <a:avLst/>
          </a:prstGeom>
        </p:spPr>
      </p:pic>
      <p:sp>
        <p:nvSpPr>
          <p:cNvPr id="44" name="Rectangle 43"/>
          <p:cNvSpPr/>
          <p:nvPr/>
        </p:nvSpPr>
        <p:spPr>
          <a:xfrm>
            <a:off x="5926715" y="1109341"/>
            <a:ext cx="1226426" cy="400110"/>
          </a:xfrm>
          <a:prstGeom prst="rect">
            <a:avLst/>
          </a:prstGeom>
        </p:spPr>
        <p:txBody>
          <a:bodyPr wrap="none">
            <a:spAutoFit/>
          </a:bodyPr>
          <a:lstStyle/>
          <a:p>
            <a:r>
              <a:rPr lang="en-US" sz="2000" b="1" spc="50" dirty="0">
                <a:ln w="0"/>
                <a:solidFill>
                  <a:srgbClr val="0B82A4"/>
                </a:solidFill>
                <a:effectLst>
                  <a:innerShdw blurRad="63500" dist="50800" dir="13500000">
                    <a:srgbClr val="000000">
                      <a:alpha val="50000"/>
                    </a:srgbClr>
                  </a:innerShdw>
                </a:effectLst>
              </a:rPr>
              <a:t>ROUTERS</a:t>
            </a:r>
          </a:p>
        </p:txBody>
      </p:sp>
      <p:pic>
        <p:nvPicPr>
          <p:cNvPr id="23" name="Picture 22"/>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276766" y="2854047"/>
            <a:ext cx="1645665" cy="701431"/>
          </a:xfrm>
          <a:prstGeom prst="rect">
            <a:avLst/>
          </a:prstGeom>
        </p:spPr>
      </p:pic>
      <p:sp>
        <p:nvSpPr>
          <p:cNvPr id="47" name="Rectangle 46"/>
          <p:cNvSpPr/>
          <p:nvPr/>
        </p:nvSpPr>
        <p:spPr>
          <a:xfrm>
            <a:off x="7828308" y="2686805"/>
            <a:ext cx="1301104" cy="1338828"/>
          </a:xfrm>
          <a:prstGeom prst="rect">
            <a:avLst/>
          </a:prstGeom>
        </p:spPr>
        <p:txBody>
          <a:bodyPr wrap="square">
            <a:spAutoFit/>
          </a:bodyPr>
          <a:lstStyle/>
          <a:p>
            <a:r>
              <a:rPr lang="en-US" sz="800" b="1" dirty="0"/>
              <a:t>ER706W</a:t>
            </a:r>
            <a:r>
              <a:rPr lang="en-US" sz="800" dirty="0"/>
              <a:t> </a:t>
            </a:r>
            <a:r>
              <a:rPr lang="en-US" sz="800" b="1" dirty="0"/>
              <a:t>TP-LINK AX3000 VPN ROUTER OMADA MULTI-GIGABIT </a:t>
            </a:r>
            <a:r>
              <a:rPr lang="en-US" sz="800" dirty="0"/>
              <a:t>VPN, 1 X WAN PORTS, 1 X LAN PORTS, 4 X GIGABIT WAN/LAN PORTS, 1 X GIGABIT SFP WAN/LAN PORT, 1 X USB 3.0, OMADA APP, DPD, PFS, RESET BUTTON, BLACK </a:t>
            </a:r>
            <a:r>
              <a:rPr lang="en-US" sz="900" b="1" dirty="0">
                <a:solidFill>
                  <a:srgbClr val="FF0000"/>
                </a:solidFill>
              </a:rPr>
              <a:t>1</a:t>
            </a:r>
            <a:r>
              <a:rPr lang="el-GR" sz="900" b="1" dirty="0">
                <a:solidFill>
                  <a:srgbClr val="FF0000"/>
                </a:solidFill>
              </a:rPr>
              <a:t>89</a:t>
            </a:r>
            <a:r>
              <a:rPr lang="en-US" sz="900" b="1" dirty="0">
                <a:solidFill>
                  <a:srgbClr val="FF0000"/>
                </a:solidFill>
              </a:rPr>
              <a:t> </a:t>
            </a:r>
            <a:r>
              <a:rPr lang="el-GR" sz="900" b="1" dirty="0">
                <a:solidFill>
                  <a:srgbClr val="FF0000"/>
                </a:solidFill>
              </a:rPr>
              <a:t>€</a:t>
            </a:r>
            <a:r>
              <a:rPr lang="en-GB" sz="900" b="1" dirty="0">
                <a:solidFill>
                  <a:srgbClr val="FF0000"/>
                </a:solidFill>
              </a:rPr>
              <a:t> </a:t>
            </a:r>
            <a:r>
              <a:rPr lang="en-US" sz="900" dirty="0"/>
              <a:t> </a:t>
            </a:r>
          </a:p>
        </p:txBody>
      </p:sp>
      <p:pic>
        <p:nvPicPr>
          <p:cNvPr id="48" name="Picture 47"/>
          <p:cNvPicPr>
            <a:picLocks noChangeAspect="1"/>
          </p:cNvPicPr>
          <p:nvPr/>
        </p:nvPicPr>
        <p:blipFill rotWithShape="1">
          <a:blip r:embed="rId9" cstate="email">
            <a:extLst>
              <a:ext uri="{28A0092B-C50C-407E-A947-70E740481C1C}">
                <a14:useLocalDpi xmlns:a14="http://schemas.microsoft.com/office/drawing/2010/main"/>
              </a:ext>
            </a:extLst>
          </a:blip>
          <a:srcRect/>
          <a:stretch/>
        </p:blipFill>
        <p:spPr>
          <a:xfrm>
            <a:off x="6677216" y="2858331"/>
            <a:ext cx="1198538" cy="891727"/>
          </a:xfrm>
          <a:prstGeom prst="rect">
            <a:avLst/>
          </a:prstGeom>
        </p:spPr>
      </p:pic>
      <p:sp>
        <p:nvSpPr>
          <p:cNvPr id="49" name="Rectangle 48"/>
          <p:cNvSpPr/>
          <p:nvPr/>
        </p:nvSpPr>
        <p:spPr>
          <a:xfrm>
            <a:off x="7828308" y="4522903"/>
            <a:ext cx="1233018" cy="1585049"/>
          </a:xfrm>
          <a:prstGeom prst="rect">
            <a:avLst/>
          </a:prstGeom>
        </p:spPr>
        <p:txBody>
          <a:bodyPr wrap="square">
            <a:spAutoFit/>
          </a:bodyPr>
          <a:lstStyle/>
          <a:p>
            <a:r>
              <a:rPr lang="en-US" sz="800" b="1" dirty="0"/>
              <a:t>ER706W-4G</a:t>
            </a:r>
            <a:r>
              <a:rPr lang="en-US" sz="800" dirty="0"/>
              <a:t> </a:t>
            </a:r>
            <a:r>
              <a:rPr lang="en-US" sz="800" b="1" dirty="0"/>
              <a:t>TP-LINK AX3000 VPN ROUTER OMADA MULTI-GIGABIT </a:t>
            </a:r>
            <a:r>
              <a:rPr lang="en-US" sz="800" dirty="0"/>
              <a:t>VPN, 1 X WAN PORTS, 1 X LAN PORTS, 4 X GIGABIT WAN/LAN PORTS, 1 X GIGABIT SFP WAN/LAN PORT, 1 X NANO SIM CARD, OMADA APP, DPD, PFS, RESET BUTTON, BLACK </a:t>
            </a:r>
            <a:r>
              <a:rPr lang="el-GR" sz="900" b="1" dirty="0">
                <a:solidFill>
                  <a:srgbClr val="FF0000"/>
                </a:solidFill>
              </a:rPr>
              <a:t>396</a:t>
            </a:r>
            <a:r>
              <a:rPr lang="en-US" sz="900" b="1" dirty="0">
                <a:solidFill>
                  <a:srgbClr val="FF0000"/>
                </a:solidFill>
              </a:rPr>
              <a:t> </a:t>
            </a:r>
            <a:r>
              <a:rPr lang="el-GR" sz="900" b="1" dirty="0">
                <a:solidFill>
                  <a:srgbClr val="FF0000"/>
                </a:solidFill>
              </a:rPr>
              <a:t>€</a:t>
            </a:r>
            <a:r>
              <a:rPr lang="en-GB" sz="900" b="1" dirty="0">
                <a:solidFill>
                  <a:srgbClr val="FF0000"/>
                </a:solidFill>
              </a:rPr>
              <a:t> </a:t>
            </a:r>
            <a:endParaRPr lang="en-US" sz="800" b="1" dirty="0">
              <a:solidFill>
                <a:srgbClr val="FF0000"/>
              </a:solidFill>
            </a:endParaRPr>
          </a:p>
          <a:p>
            <a:endParaRPr lang="en-US" sz="800" dirty="0"/>
          </a:p>
        </p:txBody>
      </p:sp>
      <p:pic>
        <p:nvPicPr>
          <p:cNvPr id="50" name="Picture 49"/>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6608203" y="4857721"/>
            <a:ext cx="1274335" cy="793665"/>
          </a:xfrm>
          <a:prstGeom prst="rect">
            <a:avLst/>
          </a:prstGeom>
        </p:spPr>
      </p:pic>
      <p:sp>
        <p:nvSpPr>
          <p:cNvPr id="51" name="Rectangle 50"/>
          <p:cNvSpPr/>
          <p:nvPr/>
        </p:nvSpPr>
        <p:spPr>
          <a:xfrm>
            <a:off x="2283682" y="4348726"/>
            <a:ext cx="1974027" cy="846386"/>
          </a:xfrm>
          <a:prstGeom prst="rect">
            <a:avLst/>
          </a:prstGeom>
        </p:spPr>
        <p:txBody>
          <a:bodyPr wrap="square">
            <a:spAutoFit/>
          </a:bodyPr>
          <a:lstStyle/>
          <a:p>
            <a:r>
              <a:rPr lang="en-US" sz="800" b="1" dirty="0"/>
              <a:t>ER707-M2</a:t>
            </a:r>
            <a:r>
              <a:rPr lang="en-US" sz="800" dirty="0"/>
              <a:t> </a:t>
            </a:r>
            <a:r>
              <a:rPr lang="en-US" sz="800" b="1" dirty="0"/>
              <a:t>TP-LINK ROUTER WIRELESS OMADA MULTI-GIGABIT </a:t>
            </a:r>
            <a:r>
              <a:rPr lang="en-US" sz="800" dirty="0"/>
              <a:t>VPN, 1 X WAN PORTS, 1 X LAN PORTS, 4 X GIGABIT WAN/LAN PORTS, 1 X GIGABIT SFP WAN/LAN PORT, 1 X USB 2.0, OMADA APP, DPD, PFS, RESET BUTTON, BLACK </a:t>
            </a:r>
            <a:r>
              <a:rPr lang="el-GR" sz="900" b="1" dirty="0">
                <a:solidFill>
                  <a:srgbClr val="FF0000"/>
                </a:solidFill>
              </a:rPr>
              <a:t>215</a:t>
            </a:r>
            <a:r>
              <a:rPr lang="en-US" sz="900" b="1" dirty="0">
                <a:solidFill>
                  <a:srgbClr val="FF0000"/>
                </a:solidFill>
              </a:rPr>
              <a:t> </a:t>
            </a:r>
            <a:r>
              <a:rPr lang="el-GR" sz="900" b="1" dirty="0">
                <a:solidFill>
                  <a:srgbClr val="FF0000"/>
                </a:solidFill>
              </a:rPr>
              <a:t>€</a:t>
            </a:r>
            <a:r>
              <a:rPr lang="en-GB" sz="900" b="1" dirty="0">
                <a:solidFill>
                  <a:srgbClr val="FF0000"/>
                </a:solidFill>
              </a:rPr>
              <a:t> </a:t>
            </a:r>
            <a:endParaRPr lang="en-US" sz="900" b="1" dirty="0">
              <a:solidFill>
                <a:srgbClr val="FF0000"/>
              </a:solidFill>
            </a:endParaRPr>
          </a:p>
        </p:txBody>
      </p:sp>
      <p:pic>
        <p:nvPicPr>
          <p:cNvPr id="52" name="Picture 51"/>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2432124" y="3890135"/>
            <a:ext cx="1510839" cy="478114"/>
          </a:xfrm>
          <a:prstGeom prst="rect">
            <a:avLst/>
          </a:prstGeom>
        </p:spPr>
      </p:pic>
      <p:sp>
        <p:nvSpPr>
          <p:cNvPr id="53" name="Rectangle 52"/>
          <p:cNvSpPr/>
          <p:nvPr/>
        </p:nvSpPr>
        <p:spPr>
          <a:xfrm>
            <a:off x="2240645" y="5691241"/>
            <a:ext cx="4409793" cy="477054"/>
          </a:xfrm>
          <a:prstGeom prst="rect">
            <a:avLst/>
          </a:prstGeom>
        </p:spPr>
        <p:txBody>
          <a:bodyPr wrap="square">
            <a:spAutoFit/>
          </a:bodyPr>
          <a:lstStyle/>
          <a:p>
            <a:r>
              <a:rPr lang="en-US" sz="800" b="1" dirty="0"/>
              <a:t>ER8411</a:t>
            </a:r>
            <a:r>
              <a:rPr lang="en-US" sz="800" dirty="0"/>
              <a:t> </a:t>
            </a:r>
            <a:r>
              <a:rPr lang="en-US" sz="800" b="1" dirty="0"/>
              <a:t>TP-LINK ROUTER OMADA GIGABIT </a:t>
            </a:r>
            <a:r>
              <a:rPr lang="en-US" sz="800" dirty="0"/>
              <a:t>VPN ,2× 10GE SFP+ PORTS, 1× 1GE SFP WAN/LAN PORTS, 8× 1GE RJ45 WAN/LAN PORTS, 1× RJ45  CONSOLE PORTS, 2× USB PORTS, BANDWIDTH CONTROL, NAT, ACL, ACCESS CONTROL,  RACKMOUNT </a:t>
            </a:r>
            <a:r>
              <a:rPr lang="el-GR" sz="900" b="1" dirty="0">
                <a:solidFill>
                  <a:srgbClr val="FF0000"/>
                </a:solidFill>
              </a:rPr>
              <a:t>595</a:t>
            </a:r>
            <a:r>
              <a:rPr lang="en-US" sz="900" b="1" dirty="0">
                <a:solidFill>
                  <a:srgbClr val="FF0000"/>
                </a:solidFill>
              </a:rPr>
              <a:t> </a:t>
            </a:r>
            <a:r>
              <a:rPr lang="el-GR" sz="900" b="1" dirty="0">
                <a:solidFill>
                  <a:srgbClr val="FF0000"/>
                </a:solidFill>
              </a:rPr>
              <a:t>€</a:t>
            </a:r>
            <a:r>
              <a:rPr lang="en-GB" sz="800" b="1" dirty="0">
                <a:solidFill>
                  <a:srgbClr val="FF0000"/>
                </a:solidFill>
              </a:rPr>
              <a:t> </a:t>
            </a:r>
            <a:endParaRPr lang="en-US" sz="800" b="1" dirty="0">
              <a:solidFill>
                <a:srgbClr val="FF0000"/>
              </a:solidFill>
            </a:endParaRPr>
          </a:p>
        </p:txBody>
      </p:sp>
      <p:pic>
        <p:nvPicPr>
          <p:cNvPr id="54" name="Picture 53"/>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3248150" y="5138456"/>
            <a:ext cx="2057787" cy="485730"/>
          </a:xfrm>
          <a:prstGeom prst="rect">
            <a:avLst/>
          </a:prstGeom>
        </p:spPr>
      </p:pic>
      <p:pic>
        <p:nvPicPr>
          <p:cNvPr id="3" name="Picture 2">
            <a:extLst>
              <a:ext uri="{FF2B5EF4-FFF2-40B4-BE49-F238E27FC236}">
                <a16:creationId xmlns:a16="http://schemas.microsoft.com/office/drawing/2014/main" id="{0FA6CDF6-7A41-2115-D77E-A94249ED7FCB}"/>
              </a:ext>
            </a:extLst>
          </p:cNvPr>
          <p:cNvPicPr>
            <a:picLocks noChangeAspect="1"/>
          </p:cNvPicPr>
          <p:nvPr/>
        </p:nvPicPr>
        <p:blipFill>
          <a:blip r:embed="rId13">
            <a:lum bright="70000" contrast="-70000"/>
            <a:extLst>
              <a:ext uri="{28A0092B-C50C-407E-A947-70E740481C1C}">
                <a14:useLocalDpi xmlns:a14="http://schemas.microsoft.com/office/drawing/2010/main" val="0"/>
              </a:ext>
            </a:extLst>
          </a:blip>
          <a:stretch>
            <a:fillRect/>
          </a:stretch>
        </p:blipFill>
        <p:spPr>
          <a:xfrm>
            <a:off x="0" y="-9528"/>
            <a:ext cx="7232453" cy="1080767"/>
          </a:xfrm>
          <a:prstGeom prst="rect">
            <a:avLst/>
          </a:prstGeom>
        </p:spPr>
      </p:pic>
      <p:pic>
        <p:nvPicPr>
          <p:cNvPr id="11" name="Picture 10">
            <a:extLst>
              <a:ext uri="{FF2B5EF4-FFF2-40B4-BE49-F238E27FC236}">
                <a16:creationId xmlns:a16="http://schemas.microsoft.com/office/drawing/2014/main" id="{E205E162-C152-4AAC-8224-42E106804721}"/>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921358" y="-5962"/>
            <a:ext cx="7232453" cy="1080767"/>
          </a:xfrm>
          <a:prstGeom prst="rect">
            <a:avLst/>
          </a:prstGeom>
        </p:spPr>
      </p:pic>
      <p:sp>
        <p:nvSpPr>
          <p:cNvPr id="13" name="TextBox 12">
            <a:extLst>
              <a:ext uri="{FF2B5EF4-FFF2-40B4-BE49-F238E27FC236}">
                <a16:creationId xmlns:a16="http://schemas.microsoft.com/office/drawing/2014/main" id="{AD50AC78-F646-D93B-E0E3-C48A797E242B}"/>
              </a:ext>
            </a:extLst>
          </p:cNvPr>
          <p:cNvSpPr txBox="1"/>
          <p:nvPr/>
        </p:nvSpPr>
        <p:spPr>
          <a:xfrm>
            <a:off x="293136" y="74781"/>
            <a:ext cx="1191673" cy="830997"/>
          </a:xfrm>
          <a:prstGeom prst="rect">
            <a:avLst/>
          </a:prstGeom>
          <a:noFill/>
        </p:spPr>
        <p:txBody>
          <a:bodyPr wrap="none" rtlCol="0">
            <a:spAutoFit/>
          </a:bodyPr>
          <a:lstStyle/>
          <a:p>
            <a:r>
              <a:rPr lang="en-US" sz="2400" dirty="0">
                <a:effectLst>
                  <a:outerShdw blurRad="38100" dist="38100" dir="2700000" algn="tl">
                    <a:srgbClr val="000000">
                      <a:alpha val="43137"/>
                    </a:srgbClr>
                  </a:outerShdw>
                </a:effectLst>
              </a:rPr>
              <a:t>TP-LINK</a:t>
            </a:r>
            <a:endParaRPr lang="el-GR" sz="2400" dirty="0">
              <a:effectLst>
                <a:outerShdw blurRad="38100" dist="38100" dir="2700000" algn="tl">
                  <a:srgbClr val="000000">
                    <a:alpha val="43137"/>
                  </a:srgbClr>
                </a:outerShdw>
              </a:effectLst>
            </a:endParaRPr>
          </a:p>
          <a:p>
            <a:r>
              <a:rPr lang="en-US" sz="2400" dirty="0">
                <a:effectLst>
                  <a:outerShdw blurRad="38100" dist="38100" dir="2700000" algn="tl">
                    <a:srgbClr val="000000">
                      <a:alpha val="43137"/>
                    </a:srgbClr>
                  </a:outerShdw>
                </a:effectLst>
              </a:rPr>
              <a:t>OMADA</a:t>
            </a:r>
          </a:p>
        </p:txBody>
      </p:sp>
      <p:sp>
        <p:nvSpPr>
          <p:cNvPr id="14" name="TextBox 13">
            <a:extLst>
              <a:ext uri="{FF2B5EF4-FFF2-40B4-BE49-F238E27FC236}">
                <a16:creationId xmlns:a16="http://schemas.microsoft.com/office/drawing/2014/main" id="{E52AD3BF-89B1-024C-CE63-7D355F5BD2F2}"/>
              </a:ext>
            </a:extLst>
          </p:cNvPr>
          <p:cNvSpPr txBox="1"/>
          <p:nvPr/>
        </p:nvSpPr>
        <p:spPr>
          <a:xfrm>
            <a:off x="8708" y="846496"/>
            <a:ext cx="2332867" cy="230832"/>
          </a:xfrm>
          <a:prstGeom prst="rect">
            <a:avLst/>
          </a:prstGeom>
          <a:noFill/>
        </p:spPr>
        <p:txBody>
          <a:bodyPr wrap="square" rtlCol="0">
            <a:spAutoFit/>
          </a:bodyPr>
          <a:lstStyle/>
          <a:p>
            <a:r>
              <a:rPr lang="en-US" sz="900" dirty="0"/>
              <a:t>Retail File August 2025 Page </a:t>
            </a:r>
            <a:r>
              <a:rPr lang="el-GR" sz="900" dirty="0"/>
              <a:t>4</a:t>
            </a:r>
            <a:r>
              <a:rPr lang="en-US" sz="900" dirty="0"/>
              <a:t>/4</a:t>
            </a:r>
          </a:p>
        </p:txBody>
      </p:sp>
      <p:sp>
        <p:nvSpPr>
          <p:cNvPr id="21" name="Rectangle 20">
            <a:extLst>
              <a:ext uri="{FF2B5EF4-FFF2-40B4-BE49-F238E27FC236}">
                <a16:creationId xmlns:a16="http://schemas.microsoft.com/office/drawing/2014/main" id="{2591299F-D187-B047-D168-136DE9B24EB0}"/>
              </a:ext>
            </a:extLst>
          </p:cNvPr>
          <p:cNvSpPr/>
          <p:nvPr/>
        </p:nvSpPr>
        <p:spPr>
          <a:xfrm>
            <a:off x="4523058" y="2915075"/>
            <a:ext cx="2127381" cy="969496"/>
          </a:xfrm>
          <a:prstGeom prst="rect">
            <a:avLst/>
          </a:prstGeom>
        </p:spPr>
        <p:txBody>
          <a:bodyPr wrap="square">
            <a:spAutoFit/>
          </a:bodyPr>
          <a:lstStyle/>
          <a:p>
            <a:pPr>
              <a:defRPr/>
            </a:pPr>
            <a:r>
              <a:rPr lang="en-US" sz="800" b="1" dirty="0"/>
              <a:t> ER7206</a:t>
            </a:r>
            <a:r>
              <a:rPr lang="en-US" sz="800" dirty="0"/>
              <a:t> </a:t>
            </a:r>
            <a:r>
              <a:rPr lang="en-US" sz="800" b="1" dirty="0"/>
              <a:t>TP-LINK ROUTER SAFESTREAM™ GIGABIT </a:t>
            </a:r>
            <a:r>
              <a:rPr lang="en-US" sz="800" dirty="0"/>
              <a:t>MULTI-WAN VPN PORT: 1× GIGABIT SFP WAN PORT, 1× GIGABIT RJ45 WAN PORT, 2× GIGABIT WAN/LAN RJ45 PORTS, 2× GIGABIT RJ45 LAN PORT SUPPORT 100 IPSEC VPN TUNNELS, 50 PPTP/L2TP VPN TUNNELS, 50 OPENVPN </a:t>
            </a:r>
            <a:r>
              <a:rPr lang="en-US" sz="900" b="1" dirty="0">
                <a:solidFill>
                  <a:srgbClr val="FF0000"/>
                </a:solidFill>
              </a:rPr>
              <a:t>1</a:t>
            </a:r>
            <a:r>
              <a:rPr lang="el-GR" sz="900" b="1" dirty="0">
                <a:solidFill>
                  <a:srgbClr val="FF0000"/>
                </a:solidFill>
              </a:rPr>
              <a:t>95</a:t>
            </a:r>
            <a:r>
              <a:rPr lang="en-US" sz="900" b="1" dirty="0">
                <a:solidFill>
                  <a:srgbClr val="FF0000"/>
                </a:solidFill>
              </a:rPr>
              <a:t> </a:t>
            </a:r>
            <a:r>
              <a:rPr lang="el-GR" sz="900" b="1" dirty="0">
                <a:solidFill>
                  <a:srgbClr val="FF0000"/>
                </a:solidFill>
              </a:rPr>
              <a:t>€</a:t>
            </a:r>
            <a:r>
              <a:rPr lang="en-GB" sz="900" b="1" dirty="0">
                <a:solidFill>
                  <a:srgbClr val="FF0000"/>
                </a:solidFill>
              </a:rPr>
              <a:t>  </a:t>
            </a:r>
            <a:endParaRPr lang="en-US" sz="800" b="1" dirty="0">
              <a:solidFill>
                <a:srgbClr val="FF0000"/>
              </a:solidFill>
            </a:endParaRPr>
          </a:p>
        </p:txBody>
      </p:sp>
      <p:pic>
        <p:nvPicPr>
          <p:cNvPr id="24" name="Picture 23">
            <a:extLst>
              <a:ext uri="{FF2B5EF4-FFF2-40B4-BE49-F238E27FC236}">
                <a16:creationId xmlns:a16="http://schemas.microsoft.com/office/drawing/2014/main" id="{108C0A54-44CD-0760-D693-ED122E5549F7}"/>
              </a:ext>
            </a:extLst>
          </p:cNvPr>
          <p:cNvPicPr>
            <a:picLocks noChangeAspect="1"/>
          </p:cNvPicPr>
          <p:nvPr/>
        </p:nvPicPr>
        <p:blipFill>
          <a:blip r:embed="rId14"/>
          <a:stretch>
            <a:fillRect/>
          </a:stretch>
        </p:blipFill>
        <p:spPr>
          <a:xfrm>
            <a:off x="4702278" y="2466867"/>
            <a:ext cx="1428985" cy="457275"/>
          </a:xfrm>
          <a:prstGeom prst="rect">
            <a:avLst/>
          </a:prstGeom>
        </p:spPr>
      </p:pic>
      <p:sp>
        <p:nvSpPr>
          <p:cNvPr id="2" name="Rectangle 1">
            <a:extLst>
              <a:ext uri="{FF2B5EF4-FFF2-40B4-BE49-F238E27FC236}">
                <a16:creationId xmlns:a16="http://schemas.microsoft.com/office/drawing/2014/main" id="{C781FFAB-3032-0592-6CCC-DAFBE04C1C97}"/>
              </a:ext>
            </a:extLst>
          </p:cNvPr>
          <p:cNvSpPr/>
          <p:nvPr/>
        </p:nvSpPr>
        <p:spPr>
          <a:xfrm>
            <a:off x="672341" y="6444351"/>
            <a:ext cx="1035460" cy="415498"/>
          </a:xfrm>
          <a:prstGeom prst="rect">
            <a:avLst/>
          </a:prstGeom>
        </p:spPr>
        <p:txBody>
          <a:bodyPr wrap="square">
            <a:spAutoFit/>
          </a:bodyPr>
          <a:lstStyle/>
          <a:p>
            <a:pPr algn="ctr"/>
            <a:r>
              <a:rPr lang="en-US" sz="700" dirty="0">
                <a:cs typeface="Calibri" pitchFamily="34" charset="0"/>
              </a:rPr>
              <a:t>Call now on:</a:t>
            </a:r>
          </a:p>
          <a:p>
            <a:pPr algn="ctr"/>
            <a:r>
              <a:rPr lang="en-US" sz="700" dirty="0">
                <a:cs typeface="Calibri" pitchFamily="34" charset="0"/>
              </a:rPr>
              <a:t>Mail on: </a:t>
            </a:r>
          </a:p>
          <a:p>
            <a:pPr algn="ctr"/>
            <a:endParaRPr lang="en-US" sz="700" dirty="0">
              <a:cs typeface="Calibri" pitchFamily="34" charset="0"/>
            </a:endParaRPr>
          </a:p>
        </p:txBody>
      </p:sp>
      <p:sp>
        <p:nvSpPr>
          <p:cNvPr id="6" name="Rectangle 5">
            <a:extLst>
              <a:ext uri="{FF2B5EF4-FFF2-40B4-BE49-F238E27FC236}">
                <a16:creationId xmlns:a16="http://schemas.microsoft.com/office/drawing/2014/main" id="{8D8BF08A-FC3E-8740-D53A-3D3A193EFB06}"/>
              </a:ext>
            </a:extLst>
          </p:cNvPr>
          <p:cNvSpPr/>
          <p:nvPr/>
        </p:nvSpPr>
        <p:spPr>
          <a:xfrm>
            <a:off x="2674122" y="6375054"/>
            <a:ext cx="6463302" cy="415498"/>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700" dirty="0">
                <a:cs typeface="Calibri" pitchFamily="34" charset="0"/>
              </a:rPr>
              <a:t>Prices, Promotions, specifications, availability and terms of offers may change without notice. Despite our best efforts, </a:t>
            </a:r>
          </a:p>
          <a:p>
            <a:pPr algn="r"/>
            <a:r>
              <a:rPr lang="en-GB" sz="700" dirty="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700" dirty="0">
                <a:cs typeface="Calibri" pitchFamily="34" charset="0"/>
              </a:rPr>
              <a:t>Products' warranty is the warranty given by the manufacturer.</a:t>
            </a:r>
            <a:r>
              <a:rPr lang="en-GB" sz="700" dirty="0">
                <a:cs typeface="Calibri" pitchFamily="34" charset="0"/>
              </a:rPr>
              <a:t>  VAT is included</a:t>
            </a:r>
          </a:p>
        </p:txBody>
      </p:sp>
    </p:spTree>
    <p:extLst>
      <p:ext uri="{BB962C8B-B14F-4D97-AF65-F5344CB8AC3E}">
        <p14:creationId xmlns:p14="http://schemas.microsoft.com/office/powerpoint/2010/main" val="424776404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3130</TotalTime>
  <Words>2668</Words>
  <Application>Microsoft Office PowerPoint</Application>
  <PresentationFormat>On-screen Show (4:3)</PresentationFormat>
  <Paragraphs>107</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AktivGrotesk-Corp</vt:lpstr>
      <vt:lpstr>Arial</vt:lpstr>
      <vt:lpstr>Calibri</vt:lpstr>
      <vt:lpstr>Calibri Light</vt:lpstr>
      <vt:lpstr>Tw Cen MT</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George Georgiou</dc:creator>
  <cp:lastModifiedBy>Kiki Kalivioti</cp:lastModifiedBy>
  <cp:revision>396</cp:revision>
  <cp:lastPrinted>2023-09-15T08:15:24Z</cp:lastPrinted>
  <dcterms:created xsi:type="dcterms:W3CDTF">2020-10-16T06:18:59Z</dcterms:created>
  <dcterms:modified xsi:type="dcterms:W3CDTF">2025-07-29T12:48:41Z</dcterms:modified>
</cp:coreProperties>
</file>