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63" r:id="rId2"/>
    <p:sldId id="264" r:id="rId3"/>
  </p:sldIdLst>
  <p:sldSz cx="9906000" cy="6858000" type="A4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yriacos Pieri" initials="KP" lastIdx="2" clrIdx="0">
    <p:extLst>
      <p:ext uri="{19B8F6BF-5375-455C-9EA6-DF929625EA0E}">
        <p15:presenceInfo xmlns:p15="http://schemas.microsoft.com/office/powerpoint/2012/main" userId="S-1-5-21-3360520816-3730548329-4133419901-113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0835"/>
    <a:srgbClr val="7402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39" autoAdjust="0"/>
    <p:restoredTop sz="96433" autoAdjust="0"/>
  </p:normalViewPr>
  <p:slideViewPr>
    <p:cSldViewPr snapToGrid="0">
      <p:cViewPr>
        <p:scale>
          <a:sx n="110" d="100"/>
          <a:sy n="110" d="100"/>
        </p:scale>
        <p:origin x="2070" y="-3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012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436" y="1"/>
            <a:ext cx="4302607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83FC5-431A-47D8-A9BF-433E8A604A0A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06763" y="849313"/>
            <a:ext cx="33131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4" y="3271839"/>
            <a:ext cx="7941310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1012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436" y="6456363"/>
            <a:ext cx="4302607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D37131-AEF7-4E0D-A471-2CDBC8FA7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828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37131-AEF7-4E0D-A471-2CDBC8FA736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02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37131-AEF7-4E0D-A471-2CDBC8FA736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82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13" indent="0" algn="ctr">
              <a:buNone/>
              <a:defRPr sz="2000"/>
            </a:lvl2pPr>
            <a:lvl3pPr marL="914426" indent="0" algn="ctr">
              <a:buNone/>
              <a:defRPr sz="1800"/>
            </a:lvl3pPr>
            <a:lvl4pPr marL="1371638" indent="0" algn="ctr">
              <a:buNone/>
              <a:defRPr sz="1600"/>
            </a:lvl4pPr>
            <a:lvl5pPr marL="1828851" indent="0" algn="ctr">
              <a:buNone/>
              <a:defRPr sz="1600"/>
            </a:lvl5pPr>
            <a:lvl6pPr marL="2286063" indent="0" algn="ctr">
              <a:buNone/>
              <a:defRPr sz="1600"/>
            </a:lvl6pPr>
            <a:lvl7pPr marL="2743277" indent="0" algn="ctr">
              <a:buNone/>
              <a:defRPr sz="1600"/>
            </a:lvl7pPr>
            <a:lvl8pPr marL="3200489" indent="0" algn="ctr">
              <a:buNone/>
              <a:defRPr sz="1600"/>
            </a:lvl8pPr>
            <a:lvl9pPr marL="3657702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C1C09-9EC7-47F0-891F-F8B69CC0B4DB}" type="datetimeFigureOut">
              <a:rPr lang="en-US" smtClean="0"/>
              <a:t>8/21/2025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7C34-BF89-4A18-9672-E0CC811EED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348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C1C09-9EC7-47F0-891F-F8B69CC0B4DB}" type="datetimeFigureOut">
              <a:rPr lang="en-US" smtClean="0"/>
              <a:t>8/21/2025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7C34-BF89-4A18-9672-E0CC811EED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724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4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40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C1C09-9EC7-47F0-891F-F8B69CC0B4DB}" type="datetimeFigureOut">
              <a:rPr lang="en-US" smtClean="0"/>
              <a:t>8/21/2025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7C34-BF89-4A18-9672-E0CC811EED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927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C1C09-9EC7-47F0-891F-F8B69CC0B4DB}" type="datetimeFigureOut">
              <a:rPr lang="en-US" smtClean="0"/>
              <a:t>8/21/2025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7C34-BF89-4A18-9672-E0CC811EED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026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81" y="1709741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81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1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2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3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C1C09-9EC7-47F0-891F-F8B69CC0B4DB}" type="datetimeFigureOut">
              <a:rPr lang="en-US" smtClean="0"/>
              <a:t>8/21/2025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7C34-BF89-4A18-9672-E0CC811EED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69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6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6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C1C09-9EC7-47F0-891F-F8B69CC0B4DB}" type="datetimeFigureOut">
              <a:rPr lang="en-US" smtClean="0"/>
              <a:t>8/21/2025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7C34-BF89-4A18-9672-E0CC811EED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932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30" y="365128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3" indent="0">
              <a:buNone/>
              <a:defRPr sz="2000" b="1"/>
            </a:lvl2pPr>
            <a:lvl3pPr marL="914426" indent="0">
              <a:buNone/>
              <a:defRPr sz="1800" b="1"/>
            </a:lvl3pPr>
            <a:lvl4pPr marL="1371638" indent="0">
              <a:buNone/>
              <a:defRPr sz="1600" b="1"/>
            </a:lvl4pPr>
            <a:lvl5pPr marL="1828851" indent="0">
              <a:buNone/>
              <a:defRPr sz="1600" b="1"/>
            </a:lvl5pPr>
            <a:lvl6pPr marL="2286063" indent="0">
              <a:buNone/>
              <a:defRPr sz="1600" b="1"/>
            </a:lvl6pPr>
            <a:lvl7pPr marL="2743277" indent="0">
              <a:buNone/>
              <a:defRPr sz="1600" b="1"/>
            </a:lvl7pPr>
            <a:lvl8pPr marL="3200489" indent="0">
              <a:buNone/>
              <a:defRPr sz="1600" b="1"/>
            </a:lvl8pPr>
            <a:lvl9pPr marL="365770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3" indent="0">
              <a:buNone/>
              <a:defRPr sz="2000" b="1"/>
            </a:lvl2pPr>
            <a:lvl3pPr marL="914426" indent="0">
              <a:buNone/>
              <a:defRPr sz="1800" b="1"/>
            </a:lvl3pPr>
            <a:lvl4pPr marL="1371638" indent="0">
              <a:buNone/>
              <a:defRPr sz="1600" b="1"/>
            </a:lvl4pPr>
            <a:lvl5pPr marL="1828851" indent="0">
              <a:buNone/>
              <a:defRPr sz="1600" b="1"/>
            </a:lvl5pPr>
            <a:lvl6pPr marL="2286063" indent="0">
              <a:buNone/>
              <a:defRPr sz="1600" b="1"/>
            </a:lvl6pPr>
            <a:lvl7pPr marL="2743277" indent="0">
              <a:buNone/>
              <a:defRPr sz="1600" b="1"/>
            </a:lvl7pPr>
            <a:lvl8pPr marL="3200489" indent="0">
              <a:buNone/>
              <a:defRPr sz="1600" b="1"/>
            </a:lvl8pPr>
            <a:lvl9pPr marL="365770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C1C09-9EC7-47F0-891F-F8B69CC0B4DB}" type="datetimeFigureOut">
              <a:rPr lang="en-US" smtClean="0"/>
              <a:t>8/21/2025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7C34-BF89-4A18-9672-E0CC811EED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652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C1C09-9EC7-47F0-891F-F8B69CC0B4DB}" type="datetimeFigureOut">
              <a:rPr lang="en-US" smtClean="0"/>
              <a:t>8/21/2025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7C34-BF89-4A18-9672-E0CC811EED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546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C1C09-9EC7-47F0-891F-F8B69CC0B4DB}" type="datetimeFigureOut">
              <a:rPr lang="en-US" smtClean="0"/>
              <a:t>8/21/2025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7C34-BF89-4A18-9672-E0CC811EED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64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30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2" y="987428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30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3" indent="0">
              <a:buNone/>
              <a:defRPr sz="1400"/>
            </a:lvl2pPr>
            <a:lvl3pPr marL="914426" indent="0">
              <a:buNone/>
              <a:defRPr sz="1200"/>
            </a:lvl3pPr>
            <a:lvl4pPr marL="1371638" indent="0">
              <a:buNone/>
              <a:defRPr sz="1000"/>
            </a:lvl4pPr>
            <a:lvl5pPr marL="1828851" indent="0">
              <a:buNone/>
              <a:defRPr sz="1000"/>
            </a:lvl5pPr>
            <a:lvl6pPr marL="2286063" indent="0">
              <a:buNone/>
              <a:defRPr sz="1000"/>
            </a:lvl6pPr>
            <a:lvl7pPr marL="2743277" indent="0">
              <a:buNone/>
              <a:defRPr sz="1000"/>
            </a:lvl7pPr>
            <a:lvl8pPr marL="3200489" indent="0">
              <a:buNone/>
              <a:defRPr sz="1000"/>
            </a:lvl8pPr>
            <a:lvl9pPr marL="3657702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C1C09-9EC7-47F0-891F-F8B69CC0B4DB}" type="datetimeFigureOut">
              <a:rPr lang="en-US" smtClean="0"/>
              <a:t>8/21/2025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7C34-BF89-4A18-9672-E0CC811EED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777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30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2" y="987428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13" indent="0">
              <a:buNone/>
              <a:defRPr sz="2800"/>
            </a:lvl2pPr>
            <a:lvl3pPr marL="914426" indent="0">
              <a:buNone/>
              <a:defRPr sz="2400"/>
            </a:lvl3pPr>
            <a:lvl4pPr marL="1371638" indent="0">
              <a:buNone/>
              <a:defRPr sz="2000"/>
            </a:lvl4pPr>
            <a:lvl5pPr marL="1828851" indent="0">
              <a:buNone/>
              <a:defRPr sz="2000"/>
            </a:lvl5pPr>
            <a:lvl6pPr marL="2286063" indent="0">
              <a:buNone/>
              <a:defRPr sz="2000"/>
            </a:lvl6pPr>
            <a:lvl7pPr marL="2743277" indent="0">
              <a:buNone/>
              <a:defRPr sz="2000"/>
            </a:lvl7pPr>
            <a:lvl8pPr marL="3200489" indent="0">
              <a:buNone/>
              <a:defRPr sz="2000"/>
            </a:lvl8pPr>
            <a:lvl9pPr marL="3657702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30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3" indent="0">
              <a:buNone/>
              <a:defRPr sz="1400"/>
            </a:lvl2pPr>
            <a:lvl3pPr marL="914426" indent="0">
              <a:buNone/>
              <a:defRPr sz="1200"/>
            </a:lvl3pPr>
            <a:lvl4pPr marL="1371638" indent="0">
              <a:buNone/>
              <a:defRPr sz="1000"/>
            </a:lvl4pPr>
            <a:lvl5pPr marL="1828851" indent="0">
              <a:buNone/>
              <a:defRPr sz="1000"/>
            </a:lvl5pPr>
            <a:lvl6pPr marL="2286063" indent="0">
              <a:buNone/>
              <a:defRPr sz="1000"/>
            </a:lvl6pPr>
            <a:lvl7pPr marL="2743277" indent="0">
              <a:buNone/>
              <a:defRPr sz="1000"/>
            </a:lvl7pPr>
            <a:lvl8pPr marL="3200489" indent="0">
              <a:buNone/>
              <a:defRPr sz="1000"/>
            </a:lvl8pPr>
            <a:lvl9pPr marL="3657702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C1C09-9EC7-47F0-891F-F8B69CC0B4DB}" type="datetimeFigureOut">
              <a:rPr lang="en-US" smtClean="0"/>
              <a:t>8/21/2025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7C34-BF89-4A18-9672-E0CC811EED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23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40" y="365128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40" y="1825626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C1C09-9EC7-47F0-891F-F8B69CC0B4DB}" type="datetimeFigureOut">
              <a:rPr lang="en-US" smtClean="0"/>
              <a:t>8/21/2025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5" y="6356353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B7C34-BF89-4A18-9672-E0CC811EED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011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26" rtl="0" eaLnBrk="1" latinLnBrk="0" hangingPunct="1">
        <a:lnSpc>
          <a:spcPct val="90000"/>
        </a:lnSpc>
        <a:spcBef>
          <a:spcPct val="0"/>
        </a:spcBef>
        <a:buNone/>
        <a:defRPr sz="44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6" indent="-228606" algn="l" defTabSz="9144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9" indent="-228606" algn="l" defTabSz="9144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32" indent="-228606" algn="l" defTabSz="9144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5" indent="-228606" algn="l" defTabSz="9144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7" indent="-228606" algn="l" defTabSz="9144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71" indent="-228606" algn="l" defTabSz="9144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83" indent="-228606" algn="l" defTabSz="9144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96" indent="-228606" algn="l" defTabSz="9144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08" indent="-228606" algn="l" defTabSz="9144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3" algn="l" defTabSz="91442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6" algn="l" defTabSz="91442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8" algn="l" defTabSz="91442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51" algn="l" defTabSz="91442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63" algn="l" defTabSz="91442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7" algn="l" defTabSz="91442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9" algn="l" defTabSz="91442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02" algn="l" defTabSz="91442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png"/><Relationship Id="rId18" Type="http://schemas.openxmlformats.org/officeDocument/2006/relationships/image" Target="../media/image16.jpg"/><Relationship Id="rId26" Type="http://schemas.openxmlformats.org/officeDocument/2006/relationships/image" Target="../media/image24.jpeg"/><Relationship Id="rId3" Type="http://schemas.openxmlformats.org/officeDocument/2006/relationships/image" Target="../media/image1.jpg"/><Relationship Id="rId21" Type="http://schemas.openxmlformats.org/officeDocument/2006/relationships/image" Target="../media/image19.jpeg"/><Relationship Id="rId7" Type="http://schemas.openxmlformats.org/officeDocument/2006/relationships/image" Target="../media/image5.JPG"/><Relationship Id="rId12" Type="http://schemas.openxmlformats.org/officeDocument/2006/relationships/image" Target="../media/image10.jpeg"/><Relationship Id="rId17" Type="http://schemas.openxmlformats.org/officeDocument/2006/relationships/image" Target="../media/image15.jpeg"/><Relationship Id="rId25" Type="http://schemas.openxmlformats.org/officeDocument/2006/relationships/image" Target="../media/image23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jpeg"/><Relationship Id="rId20" Type="http://schemas.openxmlformats.org/officeDocument/2006/relationships/image" Target="../media/image18.jpeg"/><Relationship Id="rId29" Type="http://schemas.openxmlformats.org/officeDocument/2006/relationships/image" Target="../media/image2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24" Type="http://schemas.openxmlformats.org/officeDocument/2006/relationships/image" Target="../media/image22.jpeg"/><Relationship Id="rId5" Type="http://schemas.openxmlformats.org/officeDocument/2006/relationships/image" Target="../media/image3.jpeg"/><Relationship Id="rId15" Type="http://schemas.openxmlformats.org/officeDocument/2006/relationships/image" Target="../media/image13.JPG"/><Relationship Id="rId23" Type="http://schemas.openxmlformats.org/officeDocument/2006/relationships/image" Target="../media/image21.jpeg"/><Relationship Id="rId28" Type="http://schemas.openxmlformats.org/officeDocument/2006/relationships/image" Target="../media/image26.png"/><Relationship Id="rId10" Type="http://schemas.openxmlformats.org/officeDocument/2006/relationships/image" Target="../media/image8.jpeg"/><Relationship Id="rId19" Type="http://schemas.openxmlformats.org/officeDocument/2006/relationships/image" Target="../media/image17.jp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png"/><Relationship Id="rId22" Type="http://schemas.openxmlformats.org/officeDocument/2006/relationships/image" Target="../media/image20.jpeg"/><Relationship Id="rId27" Type="http://schemas.openxmlformats.org/officeDocument/2006/relationships/image" Target="../media/image25.jpe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6.jpeg"/><Relationship Id="rId18" Type="http://schemas.openxmlformats.org/officeDocument/2006/relationships/image" Target="../media/image41.jpeg"/><Relationship Id="rId26" Type="http://schemas.openxmlformats.org/officeDocument/2006/relationships/image" Target="../media/image49.JPG"/><Relationship Id="rId3" Type="http://schemas.openxmlformats.org/officeDocument/2006/relationships/image" Target="../media/image28.jpg"/><Relationship Id="rId21" Type="http://schemas.openxmlformats.org/officeDocument/2006/relationships/image" Target="../media/image44.jpeg"/><Relationship Id="rId34" Type="http://schemas.openxmlformats.org/officeDocument/2006/relationships/image" Target="../media/image57.jpeg"/><Relationship Id="rId7" Type="http://schemas.openxmlformats.org/officeDocument/2006/relationships/image" Target="../media/image11.png"/><Relationship Id="rId12" Type="http://schemas.openxmlformats.org/officeDocument/2006/relationships/image" Target="../media/image35.jpeg"/><Relationship Id="rId17" Type="http://schemas.openxmlformats.org/officeDocument/2006/relationships/image" Target="../media/image40.jpeg"/><Relationship Id="rId25" Type="http://schemas.openxmlformats.org/officeDocument/2006/relationships/image" Target="../media/image48.JPG"/><Relationship Id="rId33" Type="http://schemas.openxmlformats.org/officeDocument/2006/relationships/image" Target="../media/image56.JP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39.jpeg"/><Relationship Id="rId20" Type="http://schemas.openxmlformats.org/officeDocument/2006/relationships/image" Target="../media/image43.JPG"/><Relationship Id="rId29" Type="http://schemas.openxmlformats.org/officeDocument/2006/relationships/image" Target="../media/image5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1.JPG"/><Relationship Id="rId11" Type="http://schemas.openxmlformats.org/officeDocument/2006/relationships/image" Target="../media/image34.jpeg"/><Relationship Id="rId24" Type="http://schemas.openxmlformats.org/officeDocument/2006/relationships/image" Target="../media/image47.jpeg"/><Relationship Id="rId32" Type="http://schemas.openxmlformats.org/officeDocument/2006/relationships/image" Target="../media/image55.JPG"/><Relationship Id="rId5" Type="http://schemas.openxmlformats.org/officeDocument/2006/relationships/image" Target="../media/image30.jpg"/><Relationship Id="rId15" Type="http://schemas.openxmlformats.org/officeDocument/2006/relationships/image" Target="../media/image38.jpg"/><Relationship Id="rId23" Type="http://schemas.openxmlformats.org/officeDocument/2006/relationships/image" Target="../media/image46.jpeg"/><Relationship Id="rId28" Type="http://schemas.openxmlformats.org/officeDocument/2006/relationships/image" Target="../media/image51.jpeg"/><Relationship Id="rId36" Type="http://schemas.openxmlformats.org/officeDocument/2006/relationships/image" Target="../media/image26.png"/><Relationship Id="rId10" Type="http://schemas.openxmlformats.org/officeDocument/2006/relationships/image" Target="../media/image33.jpeg"/><Relationship Id="rId19" Type="http://schemas.openxmlformats.org/officeDocument/2006/relationships/image" Target="../media/image42.jpeg"/><Relationship Id="rId31" Type="http://schemas.openxmlformats.org/officeDocument/2006/relationships/image" Target="../media/image54.jpeg"/><Relationship Id="rId4" Type="http://schemas.openxmlformats.org/officeDocument/2006/relationships/image" Target="../media/image29.jpg"/><Relationship Id="rId9" Type="http://schemas.openxmlformats.org/officeDocument/2006/relationships/image" Target="../media/image32.jpeg"/><Relationship Id="rId14" Type="http://schemas.openxmlformats.org/officeDocument/2006/relationships/image" Target="../media/image37.jpeg"/><Relationship Id="rId22" Type="http://schemas.openxmlformats.org/officeDocument/2006/relationships/image" Target="../media/image45.jpeg"/><Relationship Id="rId27" Type="http://schemas.openxmlformats.org/officeDocument/2006/relationships/image" Target="../media/image50.jpeg"/><Relationship Id="rId30" Type="http://schemas.openxmlformats.org/officeDocument/2006/relationships/image" Target="../media/image53.JPG"/><Relationship Id="rId35" Type="http://schemas.openxmlformats.org/officeDocument/2006/relationships/image" Target="../media/image58.JPG"/><Relationship Id="rId8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4BDE0FE5-7E13-9CB3-8F73-379CC137B628}"/>
              </a:ext>
            </a:extLst>
          </p:cNvPr>
          <p:cNvSpPr/>
          <p:nvPr/>
        </p:nvSpPr>
        <p:spPr>
          <a:xfrm>
            <a:off x="2114511" y="4874389"/>
            <a:ext cx="2073933" cy="141735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B9A5535-3C65-D799-FE21-86345FCFE1AC}"/>
              </a:ext>
            </a:extLst>
          </p:cNvPr>
          <p:cNvSpPr/>
          <p:nvPr/>
        </p:nvSpPr>
        <p:spPr>
          <a:xfrm>
            <a:off x="2122159" y="3690137"/>
            <a:ext cx="2073933" cy="118425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" dirty="0"/>
          </a:p>
        </p:txBody>
      </p:sp>
      <p:pic>
        <p:nvPicPr>
          <p:cNvPr id="38" name="Picture 37" descr="A black and gold card&#10;&#10;AI-generated content may be incorrect.">
            <a:extLst>
              <a:ext uri="{FF2B5EF4-FFF2-40B4-BE49-F238E27FC236}">
                <a16:creationId xmlns:a16="http://schemas.microsoft.com/office/drawing/2014/main" id="{FF4317B7-3CA2-96BC-3E80-96A1D871BA7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829947" y="3063352"/>
            <a:ext cx="265975" cy="919179"/>
          </a:xfrm>
          <a:prstGeom prst="rect">
            <a:avLst/>
          </a:prstGeom>
        </p:spPr>
      </p:pic>
      <p:pic>
        <p:nvPicPr>
          <p:cNvPr id="27" name="Picture 26" descr="A white rectangular object with black text&#10;&#10;AI-generated content may be incorrect.">
            <a:extLst>
              <a:ext uri="{FF2B5EF4-FFF2-40B4-BE49-F238E27FC236}">
                <a16:creationId xmlns:a16="http://schemas.microsoft.com/office/drawing/2014/main" id="{22FFD6F2-F461-F9BA-B7E3-A2BE854262C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367412" y="2716378"/>
            <a:ext cx="188808" cy="649189"/>
          </a:xfrm>
          <a:prstGeom prst="rect">
            <a:avLst/>
          </a:prstGeom>
        </p:spPr>
      </p:pic>
      <p:pic>
        <p:nvPicPr>
          <p:cNvPr id="9" name="Picture 8" descr="A close up of a device&#10;&#10;AI-generated content may be incorrect.">
            <a:extLst>
              <a:ext uri="{FF2B5EF4-FFF2-40B4-BE49-F238E27FC236}">
                <a16:creationId xmlns:a16="http://schemas.microsoft.com/office/drawing/2014/main" id="{17B9F848-93D1-844F-E015-05B49C22D75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364" y="2012536"/>
            <a:ext cx="359793" cy="403552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" t="1400" r="606" b="2091"/>
          <a:stretch/>
        </p:blipFill>
        <p:spPr>
          <a:xfrm>
            <a:off x="5894579" y="1645659"/>
            <a:ext cx="958025" cy="267029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0" t="1" r="1208" b="3470"/>
          <a:stretch/>
        </p:blipFill>
        <p:spPr>
          <a:xfrm>
            <a:off x="4681015" y="4878062"/>
            <a:ext cx="563378" cy="40125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7405" y="5164676"/>
            <a:ext cx="1069556" cy="64317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577159" y="3230629"/>
            <a:ext cx="12809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2TB</a:t>
            </a:r>
            <a:r>
              <a:rPr lang="en-GB" sz="800" dirty="0"/>
              <a:t> </a:t>
            </a:r>
            <a:r>
              <a:rPr lang="en-GB" sz="800" b="1" dirty="0">
                <a:solidFill>
                  <a:srgbClr val="0070C0"/>
                </a:solidFill>
              </a:rPr>
              <a:t>TS2TSJ25C3N</a:t>
            </a:r>
          </a:p>
          <a:p>
            <a:r>
              <a:rPr lang="en-GB" sz="800" b="1" dirty="0">
                <a:solidFill>
                  <a:srgbClr val="FF0000"/>
                </a:solidFill>
              </a:rPr>
              <a:t>RRP € 122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9025149" y="2427982"/>
            <a:ext cx="3884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C3N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0301" y="2671779"/>
            <a:ext cx="726823" cy="50377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195196" y="3219575"/>
            <a:ext cx="13514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1TB </a:t>
            </a:r>
            <a:r>
              <a:rPr lang="en-GB" sz="800" b="1" dirty="0">
                <a:solidFill>
                  <a:srgbClr val="0070C0"/>
                </a:solidFill>
              </a:rPr>
              <a:t>TS1TSJ25M3S</a:t>
            </a:r>
            <a:endParaRPr lang="en-GB" sz="800" dirty="0">
              <a:solidFill>
                <a:srgbClr val="0070C0"/>
              </a:solidFill>
            </a:endParaRPr>
          </a:p>
          <a:p>
            <a:r>
              <a:rPr lang="en-GB" sz="800" b="1" dirty="0">
                <a:solidFill>
                  <a:srgbClr val="FF0000"/>
                </a:solidFill>
              </a:rPr>
              <a:t>RRP € 113</a:t>
            </a:r>
            <a:endParaRPr lang="en-GB" sz="800" b="1" dirty="0"/>
          </a:p>
          <a:p>
            <a:r>
              <a:rPr lang="en-GB" sz="800" b="1" dirty="0"/>
              <a:t>2TB </a:t>
            </a:r>
            <a:r>
              <a:rPr lang="en-GB" sz="800" b="1" dirty="0">
                <a:solidFill>
                  <a:srgbClr val="0070C0"/>
                </a:solidFill>
              </a:rPr>
              <a:t>TS2TSJ25M3S</a:t>
            </a:r>
          </a:p>
          <a:p>
            <a:r>
              <a:rPr lang="en-GB" sz="800" b="1" dirty="0">
                <a:solidFill>
                  <a:srgbClr val="FF0000"/>
                </a:solidFill>
              </a:rPr>
              <a:t>RRP € 133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620517" y="2524180"/>
            <a:ext cx="491676" cy="798974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7639629" y="2433153"/>
            <a:ext cx="4323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25M3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59640" y="2216607"/>
            <a:ext cx="57637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ESD270C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176097" y="2746254"/>
            <a:ext cx="1350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250GB </a:t>
            </a:r>
            <a:r>
              <a:rPr lang="en-US" sz="800" b="1" dirty="0">
                <a:solidFill>
                  <a:srgbClr val="0070C0"/>
                </a:solidFill>
              </a:rPr>
              <a:t>TS250GESD270C</a:t>
            </a:r>
          </a:p>
          <a:p>
            <a:r>
              <a:rPr lang="en-US" sz="800" b="1" dirty="0">
                <a:solidFill>
                  <a:srgbClr val="FF0000"/>
                </a:solidFill>
              </a:rPr>
              <a:t>RRP € 48</a:t>
            </a:r>
          </a:p>
          <a:p>
            <a:r>
              <a:rPr lang="en-US" sz="800" b="1" dirty="0"/>
              <a:t>500GB </a:t>
            </a:r>
            <a:r>
              <a:rPr lang="en-US" sz="800" b="1" dirty="0">
                <a:solidFill>
                  <a:srgbClr val="0070C0"/>
                </a:solidFill>
              </a:rPr>
              <a:t>TS500GESD270C</a:t>
            </a:r>
          </a:p>
          <a:p>
            <a:r>
              <a:rPr lang="en-US" sz="800" b="1" dirty="0">
                <a:solidFill>
                  <a:srgbClr val="FF0000"/>
                </a:solidFill>
              </a:rPr>
              <a:t>RRP € 68</a:t>
            </a:r>
            <a:endParaRPr lang="en-US" sz="800" b="1" dirty="0"/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07"/>
          <a:stretch/>
        </p:blipFill>
        <p:spPr>
          <a:xfrm rot="16200000">
            <a:off x="533381" y="2309004"/>
            <a:ext cx="387556" cy="526358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09" b="10581"/>
          <a:stretch/>
        </p:blipFill>
        <p:spPr>
          <a:xfrm>
            <a:off x="4196092" y="759045"/>
            <a:ext cx="2982299" cy="642832"/>
          </a:xfrm>
          <a:prstGeom prst="rect">
            <a:avLst/>
          </a:prstGeom>
        </p:spPr>
      </p:pic>
      <p:cxnSp>
        <p:nvCxnSpPr>
          <p:cNvPr id="178" name="Straight Connector 177"/>
          <p:cNvCxnSpPr/>
          <p:nvPr/>
        </p:nvCxnSpPr>
        <p:spPr>
          <a:xfrm>
            <a:off x="3930366" y="6339526"/>
            <a:ext cx="0" cy="5040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>
            <a:off x="6557521" y="6408036"/>
            <a:ext cx="0" cy="4320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AutoShape 14" descr="Image result for TS32GUSDHC1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69" name="Picture 68"/>
          <p:cNvPicPr>
            <a:picLocks noChangeAspect="1"/>
          </p:cNvPicPr>
          <p:nvPr/>
        </p:nvPicPr>
        <p:blipFill rotWithShape="1">
          <a:blip r:embed="rId13"/>
          <a:srcRect l="45387"/>
          <a:stretch/>
        </p:blipFill>
        <p:spPr>
          <a:xfrm>
            <a:off x="0" y="-2260"/>
            <a:ext cx="9906000" cy="743283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" r="25964" b="3264"/>
          <a:stretch/>
        </p:blipFill>
        <p:spPr>
          <a:xfrm>
            <a:off x="59171" y="20468"/>
            <a:ext cx="2794870" cy="457977"/>
          </a:xfrm>
          <a:prstGeom prst="rect">
            <a:avLst/>
          </a:prstGeom>
        </p:spPr>
      </p:pic>
      <p:sp>
        <p:nvSpPr>
          <p:cNvPr id="75" name="Rectangle 74"/>
          <p:cNvSpPr/>
          <p:nvPr/>
        </p:nvSpPr>
        <p:spPr>
          <a:xfrm>
            <a:off x="59171" y="1864006"/>
            <a:ext cx="4129427" cy="183237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75" y="763751"/>
            <a:ext cx="4104318" cy="1087465"/>
          </a:xfrm>
          <a:prstGeom prst="rect">
            <a:avLst/>
          </a:prstGeom>
        </p:spPr>
      </p:pic>
      <p:sp>
        <p:nvSpPr>
          <p:cNvPr id="182" name="Rectangle 181"/>
          <p:cNvSpPr/>
          <p:nvPr/>
        </p:nvSpPr>
        <p:spPr>
          <a:xfrm>
            <a:off x="7193913" y="2164528"/>
            <a:ext cx="2677785" cy="412721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" dirty="0"/>
          </a:p>
        </p:txBody>
      </p:sp>
      <p:sp>
        <p:nvSpPr>
          <p:cNvPr id="73" name="Rectangle 72"/>
          <p:cNvSpPr/>
          <p:nvPr/>
        </p:nvSpPr>
        <p:spPr>
          <a:xfrm>
            <a:off x="4189880" y="1418866"/>
            <a:ext cx="3004033" cy="487287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" dirty="0"/>
          </a:p>
        </p:txBody>
      </p:sp>
      <p:pic>
        <p:nvPicPr>
          <p:cNvPr id="111" name="Picture 110"/>
          <p:cNvPicPr>
            <a:picLocks noChangeAspect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2122" b="1303"/>
          <a:stretch/>
        </p:blipFill>
        <p:spPr>
          <a:xfrm rot="16200000">
            <a:off x="1888439" y="1886060"/>
            <a:ext cx="395158" cy="692703"/>
          </a:xfrm>
          <a:prstGeom prst="rect">
            <a:avLst/>
          </a:prstGeom>
        </p:spPr>
      </p:pic>
      <p:sp>
        <p:nvSpPr>
          <p:cNvPr id="162" name="TextBox 161"/>
          <p:cNvSpPr txBox="1"/>
          <p:nvPr/>
        </p:nvSpPr>
        <p:spPr>
          <a:xfrm>
            <a:off x="1884013" y="1856114"/>
            <a:ext cx="56506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ESD370C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1537200" y="2378590"/>
            <a:ext cx="11686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250GB</a:t>
            </a:r>
            <a:r>
              <a:rPr lang="en-US" sz="800" dirty="0"/>
              <a:t> </a:t>
            </a:r>
            <a:r>
              <a:rPr lang="en-US" sz="800" b="1" dirty="0">
                <a:solidFill>
                  <a:srgbClr val="0070C0"/>
                </a:solidFill>
              </a:rPr>
              <a:t>TS250GESD370C</a:t>
            </a:r>
          </a:p>
          <a:p>
            <a:r>
              <a:rPr lang="en-US" sz="800" b="1" dirty="0">
                <a:solidFill>
                  <a:srgbClr val="FF0000"/>
                </a:solidFill>
              </a:rPr>
              <a:t>RRP € 85</a:t>
            </a:r>
            <a:endParaRPr lang="en-US" sz="800" b="1" dirty="0"/>
          </a:p>
        </p:txBody>
      </p:sp>
      <p:sp>
        <p:nvSpPr>
          <p:cNvPr id="136" name="Rectangle 135"/>
          <p:cNvSpPr/>
          <p:nvPr/>
        </p:nvSpPr>
        <p:spPr>
          <a:xfrm>
            <a:off x="2226796" y="5337243"/>
            <a:ext cx="10665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b="1" dirty="0">
                <a:solidFill>
                  <a:srgbClr val="0070C0"/>
                </a:solidFill>
              </a:rPr>
              <a:t>TS-HUB5C</a:t>
            </a:r>
            <a:endParaRPr lang="en-US" sz="800" b="1" dirty="0">
              <a:solidFill>
                <a:srgbClr val="0563C1"/>
              </a:solidFill>
            </a:endParaRPr>
          </a:p>
          <a:p>
            <a:r>
              <a:rPr lang="de-DE" sz="800" b="1" dirty="0">
                <a:ea typeface="Calibri" panose="020F0502020204030204" pitchFamily="34" charset="0"/>
              </a:rPr>
              <a:t>HUB USB 3.1 GEN 2 </a:t>
            </a:r>
          </a:p>
          <a:p>
            <a:r>
              <a:rPr lang="en-GB" sz="800" b="1" dirty="0">
                <a:solidFill>
                  <a:srgbClr val="FF0000"/>
                </a:solidFill>
              </a:rPr>
              <a:t>RRP </a:t>
            </a:r>
            <a:r>
              <a:rPr lang="en-US" sz="800" b="1" dirty="0">
                <a:solidFill>
                  <a:srgbClr val="FF0000"/>
                </a:solidFill>
              </a:rPr>
              <a:t>€ </a:t>
            </a:r>
            <a:r>
              <a:rPr lang="" sz="800" b="1" dirty="0">
                <a:solidFill>
                  <a:srgbClr val="FF0000"/>
                </a:solidFill>
                <a:ea typeface="Calibri" panose="020F0502020204030204" pitchFamily="34" charset="0"/>
              </a:rPr>
              <a:t>39</a:t>
            </a:r>
            <a:endParaRPr lang="en-US" sz="800" b="1" dirty="0">
              <a:solidFill>
                <a:srgbClr val="FF0000"/>
              </a:solidFill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2254597" y="5745837"/>
            <a:ext cx="147279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50" dirty="0"/>
              <a:t>Perfect for Type-C mobiles,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50" dirty="0"/>
              <a:t>6-in-1 expansion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50" dirty="0"/>
              <a:t>Ultra-fast USB 3.1 Gen 2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50" dirty="0"/>
              <a:t>SD and microSD card slots</a:t>
            </a:r>
          </a:p>
        </p:txBody>
      </p:sp>
      <p:sp>
        <p:nvSpPr>
          <p:cNvPr id="68" name="Rectangle 67"/>
          <p:cNvSpPr/>
          <p:nvPr/>
        </p:nvSpPr>
        <p:spPr>
          <a:xfrm>
            <a:off x="0" y="6329512"/>
            <a:ext cx="9906000" cy="5284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5"/>
          <a:stretch/>
        </p:blipFill>
        <p:spPr>
          <a:xfrm rot="16200000">
            <a:off x="4772786" y="1297224"/>
            <a:ext cx="264109" cy="916205"/>
          </a:xfrm>
          <a:prstGeom prst="rect">
            <a:avLst/>
          </a:prstGeom>
        </p:spPr>
      </p:pic>
      <p:sp>
        <p:nvSpPr>
          <p:cNvPr id="103" name="TextBox 102"/>
          <p:cNvSpPr txBox="1"/>
          <p:nvPr/>
        </p:nvSpPr>
        <p:spPr>
          <a:xfrm>
            <a:off x="4706840" y="1411794"/>
            <a:ext cx="4391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110S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73002" y="1978538"/>
            <a:ext cx="15747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256GB</a:t>
            </a:r>
            <a:r>
              <a:rPr lang="en-US" sz="800" dirty="0"/>
              <a:t> </a:t>
            </a:r>
            <a:r>
              <a:rPr lang="en-US" sz="800" b="1" dirty="0">
                <a:solidFill>
                  <a:srgbClr val="0070C0"/>
                </a:solidFill>
              </a:rPr>
              <a:t>TS256GMTE110S</a:t>
            </a:r>
            <a:endParaRPr lang="en-US" sz="800" b="1" dirty="0"/>
          </a:p>
          <a:p>
            <a:r>
              <a:rPr lang="en-US" sz="800" dirty="0"/>
              <a:t>M.2. 2280 NVMe PCIe, 3D TLC</a:t>
            </a:r>
          </a:p>
          <a:p>
            <a:r>
              <a:rPr lang="en-US" sz="800" b="1" dirty="0">
                <a:solidFill>
                  <a:srgbClr val="FF0000"/>
                </a:solidFill>
              </a:rPr>
              <a:t>RRP € 37</a:t>
            </a:r>
          </a:p>
          <a:p>
            <a:r>
              <a:rPr lang="en-US" sz="800" b="1" dirty="0"/>
              <a:t>512GB</a:t>
            </a:r>
            <a:r>
              <a:rPr lang="en-US" sz="800" dirty="0"/>
              <a:t> </a:t>
            </a:r>
            <a:r>
              <a:rPr lang="en-US" sz="800" b="1" dirty="0">
                <a:solidFill>
                  <a:srgbClr val="0070C0"/>
                </a:solidFill>
              </a:rPr>
              <a:t>TS512GMTE110S</a:t>
            </a:r>
            <a:endParaRPr lang="en-US" sz="800" dirty="0"/>
          </a:p>
          <a:p>
            <a:r>
              <a:rPr lang="en-US" sz="750" dirty="0"/>
              <a:t>M.2. 2280 NVMe PCIe, 3D TLC</a:t>
            </a:r>
          </a:p>
          <a:p>
            <a:r>
              <a:rPr lang="en-US" sz="800" b="1" dirty="0">
                <a:solidFill>
                  <a:srgbClr val="FF0000"/>
                </a:solidFill>
              </a:rPr>
              <a:t>RRP</a:t>
            </a:r>
            <a:r>
              <a:rPr lang="en-US" sz="800" dirty="0"/>
              <a:t> </a:t>
            </a:r>
            <a:r>
              <a:rPr lang="en-US" sz="800" b="1" dirty="0">
                <a:solidFill>
                  <a:srgbClr val="FF0000"/>
                </a:solidFill>
              </a:rPr>
              <a:t>€ 62</a:t>
            </a:r>
            <a:endParaRPr lang="en-US" sz="800" b="1" dirty="0"/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12"/>
          <a:stretch/>
        </p:blipFill>
        <p:spPr>
          <a:xfrm>
            <a:off x="58018" y="4874389"/>
            <a:ext cx="2051644" cy="140773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8"/>
          <a:stretch/>
        </p:blipFill>
        <p:spPr>
          <a:xfrm>
            <a:off x="7193913" y="762601"/>
            <a:ext cx="2712087" cy="139755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602519" y="5027844"/>
            <a:ext cx="8955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8TB </a:t>
            </a:r>
            <a:r>
              <a:rPr lang="en-US" sz="800" b="1" dirty="0">
                <a:solidFill>
                  <a:srgbClr val="0070C0"/>
                </a:solidFill>
              </a:rPr>
              <a:t>TS8TSJ35T3</a:t>
            </a:r>
            <a:endParaRPr lang="en-US" sz="800" dirty="0"/>
          </a:p>
          <a:p>
            <a:r>
              <a:rPr lang="en-US" sz="800" b="1" dirty="0">
                <a:solidFill>
                  <a:srgbClr val="FF0000"/>
                </a:solidFill>
              </a:rPr>
              <a:t>RRP € 352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994788" y="4032903"/>
            <a:ext cx="4052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35T3</a:t>
            </a: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" t="5064" r="3456" b="639"/>
          <a:stretch/>
        </p:blipFill>
        <p:spPr>
          <a:xfrm>
            <a:off x="8930134" y="4278434"/>
            <a:ext cx="462200" cy="732409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661909" y="3331694"/>
            <a:ext cx="9817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2TB</a:t>
            </a:r>
            <a:r>
              <a:rPr lang="en-US" sz="800" dirty="0"/>
              <a:t> </a:t>
            </a:r>
            <a:r>
              <a:rPr lang="en-US" sz="800" b="1" dirty="0">
                <a:solidFill>
                  <a:srgbClr val="0070C0"/>
                </a:solidFill>
              </a:rPr>
              <a:t>TS2TESD380C</a:t>
            </a:r>
          </a:p>
          <a:p>
            <a:r>
              <a:rPr lang="en-US" sz="800" b="1" dirty="0">
                <a:solidFill>
                  <a:srgbClr val="FF0000"/>
                </a:solidFill>
              </a:rPr>
              <a:t>RRP € 304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800351" y="2801042"/>
            <a:ext cx="5982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ESD380C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9" t="4508" r="3238" b="3178"/>
          <a:stretch/>
        </p:blipFill>
        <p:spPr>
          <a:xfrm rot="16200000">
            <a:off x="1865852" y="2809288"/>
            <a:ext cx="393538" cy="699937"/>
          </a:xfrm>
          <a:prstGeom prst="rect">
            <a:avLst/>
          </a:prstGeom>
        </p:spPr>
      </p:pic>
      <p:sp>
        <p:nvSpPr>
          <p:cNvPr id="96" name="TextBox 95"/>
          <p:cNvSpPr txBox="1"/>
          <p:nvPr/>
        </p:nvSpPr>
        <p:spPr>
          <a:xfrm>
            <a:off x="8381441" y="512522"/>
            <a:ext cx="15080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b="1" dirty="0">
                <a:solidFill>
                  <a:schemeClr val="bg1"/>
                </a:solidFill>
              </a:rPr>
              <a:t>Please Call for volume pricing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8274466" y="316943"/>
            <a:ext cx="159723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>
                <a:solidFill>
                  <a:schemeClr val="bg1"/>
                </a:solidFill>
              </a:rPr>
              <a:t>Retail File September 2025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283523" y="5036875"/>
            <a:ext cx="11654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2TB</a:t>
            </a:r>
            <a:r>
              <a:rPr lang="en-GB" sz="800" dirty="0"/>
              <a:t> </a:t>
            </a:r>
            <a:r>
              <a:rPr lang="en-GB" sz="800" b="1" dirty="0">
                <a:solidFill>
                  <a:srgbClr val="0070C0"/>
                </a:solidFill>
              </a:rPr>
              <a:t>TS2TSJ25M3C</a:t>
            </a:r>
          </a:p>
          <a:p>
            <a:r>
              <a:rPr lang="en-GB" sz="800" b="1" dirty="0">
                <a:solidFill>
                  <a:srgbClr val="FF0000"/>
                </a:solidFill>
              </a:rPr>
              <a:t>RRP € 129</a:t>
            </a:r>
            <a:endParaRPr lang="en-US" sz="8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45" t="4597" r="1943" b="2579"/>
          <a:stretch/>
        </p:blipFill>
        <p:spPr>
          <a:xfrm rot="16200000">
            <a:off x="7640699" y="4158287"/>
            <a:ext cx="484491" cy="783041"/>
          </a:xfrm>
          <a:prstGeom prst="rect">
            <a:avLst/>
          </a:prstGeom>
        </p:spPr>
      </p:pic>
      <p:sp>
        <p:nvSpPr>
          <p:cNvPr id="98" name="TextBox 97"/>
          <p:cNvSpPr txBox="1"/>
          <p:nvPr/>
        </p:nvSpPr>
        <p:spPr>
          <a:xfrm>
            <a:off x="7706580" y="4038778"/>
            <a:ext cx="3738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M3 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2449080" y="4924148"/>
            <a:ext cx="1566454" cy="2139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790" b="1" dirty="0"/>
              <a:t>6-in-1 USB 3.1 Gen 2 Type-C Hub </a:t>
            </a:r>
            <a:endParaRPr lang="en-US" sz="79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5639387" y="5270495"/>
            <a:ext cx="15634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256GB</a:t>
            </a:r>
            <a:r>
              <a:rPr lang="en-GB" sz="800" dirty="0"/>
              <a:t> </a:t>
            </a:r>
            <a:r>
              <a:rPr lang="en-GB" sz="800" b="1" dirty="0">
                <a:solidFill>
                  <a:srgbClr val="0070C0"/>
                </a:solidFill>
              </a:rPr>
              <a:t>TS256GSSD230S</a:t>
            </a:r>
            <a:endParaRPr lang="en-GB" sz="800" dirty="0">
              <a:solidFill>
                <a:srgbClr val="0070C0"/>
              </a:solidFill>
            </a:endParaRPr>
          </a:p>
          <a:p>
            <a:r>
              <a:rPr lang="en-GB" sz="800" dirty="0"/>
              <a:t>SSD 2.5'', SATA III 6GB/s, 3D TLC</a:t>
            </a:r>
          </a:p>
          <a:p>
            <a:r>
              <a:rPr lang="en-GB" sz="800" b="1" dirty="0">
                <a:solidFill>
                  <a:srgbClr val="FF0000"/>
                </a:solidFill>
              </a:rPr>
              <a:t>RRP € </a:t>
            </a:r>
            <a:r>
              <a:rPr lang="en-US" sz="800" b="1" dirty="0">
                <a:solidFill>
                  <a:srgbClr val="FF0000"/>
                </a:solidFill>
              </a:rPr>
              <a:t>37</a:t>
            </a:r>
            <a:endParaRPr lang="en-US" sz="800" b="1" dirty="0"/>
          </a:p>
          <a:p>
            <a:r>
              <a:rPr lang="en-US" sz="800" b="1" dirty="0"/>
              <a:t>2TB</a:t>
            </a:r>
            <a:r>
              <a:rPr lang="en-US" sz="800" dirty="0"/>
              <a:t> </a:t>
            </a:r>
            <a:r>
              <a:rPr lang="en-US" sz="800" b="1" dirty="0">
                <a:solidFill>
                  <a:srgbClr val="0070C0"/>
                </a:solidFill>
              </a:rPr>
              <a:t>TS2TSSD230S</a:t>
            </a:r>
          </a:p>
          <a:p>
            <a:r>
              <a:rPr lang="en-US" sz="800" dirty="0"/>
              <a:t>SSD, 2.5'' SATA III 6GB/s, 3D TLC</a:t>
            </a:r>
          </a:p>
          <a:p>
            <a:r>
              <a:rPr lang="en-US" sz="800" b="1" dirty="0">
                <a:solidFill>
                  <a:srgbClr val="FF0000"/>
                </a:solidFill>
              </a:rPr>
              <a:t>RRP € 246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238861" y="4634368"/>
            <a:ext cx="4016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230S</a:t>
            </a:r>
          </a:p>
        </p:txBody>
      </p:sp>
      <p:pic>
        <p:nvPicPr>
          <p:cNvPr id="59" name="Picture 58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4592" y="4876720"/>
            <a:ext cx="552814" cy="397021"/>
          </a:xfrm>
          <a:prstGeom prst="rect">
            <a:avLst/>
          </a:prstGeom>
        </p:spPr>
      </p:pic>
      <p:pic>
        <p:nvPicPr>
          <p:cNvPr id="126" name="Picture 125"/>
          <p:cNvPicPr>
            <a:picLocks noChangeAspect="1"/>
          </p:cNvPicPr>
          <p:nvPr/>
        </p:nvPicPr>
        <p:blipFill rotWithShape="1">
          <a:blip r:embed="rId2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6251" b="2096"/>
          <a:stretch/>
        </p:blipFill>
        <p:spPr>
          <a:xfrm>
            <a:off x="2148388" y="4099614"/>
            <a:ext cx="355308" cy="351563"/>
          </a:xfrm>
          <a:prstGeom prst="rect">
            <a:avLst/>
          </a:prstGeom>
        </p:spPr>
      </p:pic>
      <p:pic>
        <p:nvPicPr>
          <p:cNvPr id="124" name="Picture 123"/>
          <p:cNvPicPr>
            <a:picLocks noChangeAspect="1"/>
          </p:cNvPicPr>
          <p:nvPr/>
        </p:nvPicPr>
        <p:blipFill rotWithShape="1"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4" b="2107"/>
          <a:stretch/>
        </p:blipFill>
        <p:spPr>
          <a:xfrm>
            <a:off x="57459" y="3718685"/>
            <a:ext cx="2055406" cy="1136082"/>
          </a:xfrm>
          <a:prstGeom prst="rect">
            <a:avLst/>
          </a:prstGeom>
        </p:spPr>
      </p:pic>
      <p:pic>
        <p:nvPicPr>
          <p:cNvPr id="125" name="Picture 124"/>
          <p:cNvPicPr>
            <a:picLocks noChangeAspect="1"/>
          </p:cNvPicPr>
          <p:nvPr/>
        </p:nvPicPr>
        <p:blipFill>
          <a:blip r:embed="rId2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1468" y="4536224"/>
            <a:ext cx="269148" cy="301973"/>
          </a:xfrm>
          <a:prstGeom prst="rect">
            <a:avLst/>
          </a:prstGeom>
        </p:spPr>
      </p:pic>
      <p:sp>
        <p:nvSpPr>
          <p:cNvPr id="127" name="TextBox 126"/>
          <p:cNvSpPr txBox="1"/>
          <p:nvPr/>
        </p:nvSpPr>
        <p:spPr>
          <a:xfrm>
            <a:off x="2526055" y="4465386"/>
            <a:ext cx="1228156" cy="453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0070C0"/>
                </a:solidFill>
              </a:rPr>
              <a:t>TS128GSDXC10U1</a:t>
            </a:r>
          </a:p>
          <a:p>
            <a:r>
              <a:rPr lang="en-US" sz="750" dirty="0"/>
              <a:t>MEMORY CARD SD </a:t>
            </a:r>
            <a:r>
              <a:rPr lang="en-US" sz="750" b="1" dirty="0"/>
              <a:t>128GB</a:t>
            </a:r>
            <a:endParaRPr lang="en-US" sz="750" dirty="0"/>
          </a:p>
          <a:p>
            <a:r>
              <a:rPr lang="en-US" sz="800" b="1" dirty="0">
                <a:solidFill>
                  <a:srgbClr val="FF0000"/>
                </a:solidFill>
              </a:rPr>
              <a:t>RRP € 107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2528934" y="4092575"/>
            <a:ext cx="1232938" cy="453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0070C0"/>
                </a:solidFill>
              </a:rPr>
              <a:t>TS64GSDXC10U1</a:t>
            </a:r>
          </a:p>
          <a:p>
            <a:r>
              <a:rPr lang="en-US" sz="750" dirty="0"/>
              <a:t>MEMORY CARD SD </a:t>
            </a:r>
            <a:r>
              <a:rPr lang="en-US" sz="750" b="1" dirty="0"/>
              <a:t>64GB</a:t>
            </a:r>
            <a:r>
              <a:rPr lang="en-US" sz="750" dirty="0"/>
              <a:t> </a:t>
            </a:r>
          </a:p>
          <a:p>
            <a:r>
              <a:rPr lang="en-US" sz="800" b="1" dirty="0">
                <a:solidFill>
                  <a:srgbClr val="FF0000"/>
                </a:solidFill>
              </a:rPr>
              <a:t>RRP € 44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2531428" y="3670998"/>
            <a:ext cx="1230443" cy="453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0070C0"/>
                </a:solidFill>
              </a:rPr>
              <a:t>TS16GSDC500S</a:t>
            </a:r>
          </a:p>
          <a:p>
            <a:r>
              <a:rPr lang="en-US" sz="750" dirty="0"/>
              <a:t>MEMORY CARD SD </a:t>
            </a:r>
            <a:r>
              <a:rPr lang="en-US" sz="750" b="1" dirty="0"/>
              <a:t>16GB</a:t>
            </a:r>
          </a:p>
          <a:p>
            <a:r>
              <a:rPr lang="en-US" sz="800" b="1" dirty="0">
                <a:solidFill>
                  <a:srgbClr val="FF0000"/>
                </a:solidFill>
              </a:rPr>
              <a:t>RRP € 11</a:t>
            </a:r>
          </a:p>
        </p:txBody>
      </p:sp>
      <p:pic>
        <p:nvPicPr>
          <p:cNvPr id="130" name="Picture 129"/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185" y="3722004"/>
            <a:ext cx="254071" cy="297796"/>
          </a:xfrm>
          <a:prstGeom prst="rect">
            <a:avLst/>
          </a:prstGeom>
        </p:spPr>
      </p:pic>
      <p:pic>
        <p:nvPicPr>
          <p:cNvPr id="104" name="Picture 103" descr="A close up of a building&#10;&#10;Description automatically generated">
            <a:extLst>
              <a:ext uri="{FF2B5EF4-FFF2-40B4-BE49-F238E27FC236}">
                <a16:creationId xmlns:a16="http://schemas.microsoft.com/office/drawing/2014/main" id="{21C402B8-88C9-49A4-ADDA-25A3799AA08D}"/>
              </a:ext>
            </a:extLst>
          </p:cNvPr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" y="737905"/>
            <a:ext cx="9906000" cy="5553835"/>
          </a:xfrm>
          <a:prstGeom prst="rect">
            <a:avLst/>
          </a:prstGeom>
        </p:spPr>
      </p:pic>
      <p:sp>
        <p:nvSpPr>
          <p:cNvPr id="114" name="TextBox 8"/>
          <p:cNvSpPr txBox="1"/>
          <p:nvPr/>
        </p:nvSpPr>
        <p:spPr>
          <a:xfrm>
            <a:off x="3303668" y="128240"/>
            <a:ext cx="336245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500" b="1" dirty="0">
                <a:solidFill>
                  <a:schemeClr val="bg1"/>
                </a:solidFill>
              </a:rPr>
              <a:t>Transcend New Arrivals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651589" y="1975952"/>
            <a:ext cx="15166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500GB</a:t>
            </a:r>
            <a:r>
              <a:rPr lang="en-GB" sz="800" dirty="0"/>
              <a:t> </a:t>
            </a:r>
            <a:r>
              <a:rPr lang="en-GB" sz="800" b="1" dirty="0">
                <a:solidFill>
                  <a:srgbClr val="0070C0"/>
                </a:solidFill>
              </a:rPr>
              <a:t>TS500GMTE115S</a:t>
            </a:r>
            <a:endParaRPr lang="en-GB" sz="800" dirty="0">
              <a:solidFill>
                <a:srgbClr val="0070C0"/>
              </a:solidFill>
            </a:endParaRPr>
          </a:p>
          <a:p>
            <a:r>
              <a:rPr lang="en-GB" sz="800" dirty="0"/>
              <a:t>SSD M.2 2280, M.2. 2280 NVME PCIe GEN3X4, TLC</a:t>
            </a:r>
          </a:p>
          <a:p>
            <a:r>
              <a:rPr lang="en-GB" sz="800" b="1" dirty="0">
                <a:solidFill>
                  <a:srgbClr val="FF0000"/>
                </a:solidFill>
              </a:rPr>
              <a:t>RRP € 59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6163785" y="1430461"/>
            <a:ext cx="39636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115S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204409" y="5273741"/>
            <a:ext cx="1616977" cy="931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1TB</a:t>
            </a:r>
            <a:r>
              <a:rPr lang="en-US" sz="800" dirty="0"/>
              <a:t> </a:t>
            </a:r>
            <a:r>
              <a:rPr lang="en-US" sz="800" b="1" dirty="0">
                <a:solidFill>
                  <a:srgbClr val="0070C0"/>
                </a:solidFill>
              </a:rPr>
              <a:t>TS1TSSD225S</a:t>
            </a:r>
          </a:p>
          <a:p>
            <a:r>
              <a:rPr lang="en-US" sz="750" dirty="0"/>
              <a:t>SSD INTERNAL, 2.5'' SATA III 6Gb/s, 3D NAND FLASH</a:t>
            </a:r>
          </a:p>
          <a:p>
            <a:r>
              <a:rPr lang="en-US" sz="800" b="1" dirty="0">
                <a:solidFill>
                  <a:srgbClr val="FF0000"/>
                </a:solidFill>
              </a:rPr>
              <a:t>RRP € 116</a:t>
            </a:r>
          </a:p>
          <a:p>
            <a:r>
              <a:rPr lang="en-GB" sz="800" b="1" dirty="0"/>
              <a:t>2TB</a:t>
            </a:r>
            <a:r>
              <a:rPr lang="en-GB" sz="800" dirty="0"/>
              <a:t> </a:t>
            </a:r>
            <a:r>
              <a:rPr lang="en-GB" sz="800" b="1" dirty="0">
                <a:solidFill>
                  <a:srgbClr val="0070C0"/>
                </a:solidFill>
              </a:rPr>
              <a:t>TS2TSSD225S</a:t>
            </a:r>
            <a:endParaRPr lang="en-GB" sz="800" dirty="0">
              <a:solidFill>
                <a:srgbClr val="0070C0"/>
              </a:solidFill>
            </a:endParaRPr>
          </a:p>
          <a:p>
            <a:r>
              <a:rPr lang="en-GB" sz="750" dirty="0"/>
              <a:t>SSD, 2.5'' SATA III, 3D NAND FLASH</a:t>
            </a:r>
          </a:p>
          <a:p>
            <a:r>
              <a:rPr lang="en-GB" sz="800" b="1" dirty="0">
                <a:solidFill>
                  <a:srgbClr val="FF0000"/>
                </a:solidFill>
              </a:rPr>
              <a:t>RRP € 217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766774" y="4644150"/>
            <a:ext cx="4016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225S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651589" y="3770898"/>
            <a:ext cx="1517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1TB </a:t>
            </a:r>
            <a:r>
              <a:rPr lang="en-GB" sz="800" b="1" dirty="0">
                <a:solidFill>
                  <a:srgbClr val="0070C0"/>
                </a:solidFill>
              </a:rPr>
              <a:t>TS1TMTE410S</a:t>
            </a:r>
            <a:endParaRPr lang="en-GB" sz="800" b="1" dirty="0"/>
          </a:p>
          <a:p>
            <a:r>
              <a:rPr lang="en-US" sz="750" dirty="0"/>
              <a:t>SSD, </a:t>
            </a:r>
            <a:r>
              <a:rPr lang="nl-NL" sz="750" dirty="0"/>
              <a:t>M.2 2242, PCIe Gen4x4, NVMe, 3D TLC</a:t>
            </a:r>
            <a:endParaRPr lang="en-GB" sz="750" dirty="0"/>
          </a:p>
          <a:p>
            <a:r>
              <a:rPr lang="en-GB" sz="800" b="1" dirty="0">
                <a:solidFill>
                  <a:srgbClr val="FF0000"/>
                </a:solidFill>
              </a:rPr>
              <a:t>RRP € 141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6270021" y="3029818"/>
            <a:ext cx="4016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410S</a:t>
            </a:r>
            <a:endParaRPr lang="en-GB" sz="800" b="1" dirty="0"/>
          </a:p>
        </p:txBody>
      </p:sp>
      <p:pic>
        <p:nvPicPr>
          <p:cNvPr id="72" name="Picture 71"/>
          <p:cNvPicPr>
            <a:picLocks noChangeAspect="1"/>
          </p:cNvPicPr>
          <p:nvPr/>
        </p:nvPicPr>
        <p:blipFill rotWithShape="1"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34" b="1688"/>
          <a:stretch/>
        </p:blipFill>
        <p:spPr>
          <a:xfrm>
            <a:off x="6030974" y="3314970"/>
            <a:ext cx="823065" cy="43196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8C6182E-74B0-AA2E-6F2B-35A0E14F6870}"/>
              </a:ext>
            </a:extLst>
          </p:cNvPr>
          <p:cNvSpPr txBox="1"/>
          <p:nvPr/>
        </p:nvSpPr>
        <p:spPr>
          <a:xfrm>
            <a:off x="2990495" y="2371109"/>
            <a:ext cx="9485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1TB</a:t>
            </a:r>
            <a:r>
              <a:rPr lang="en-US" sz="800" dirty="0"/>
              <a:t> </a:t>
            </a:r>
            <a:r>
              <a:rPr lang="en-US" sz="800" b="1" dirty="0">
                <a:solidFill>
                  <a:srgbClr val="0070C0"/>
                </a:solidFill>
              </a:rPr>
              <a:t>TS1TESD420G</a:t>
            </a:r>
          </a:p>
          <a:p>
            <a:r>
              <a:rPr lang="en-US" sz="800" b="1" dirty="0">
                <a:solidFill>
                  <a:srgbClr val="C00000"/>
                </a:solidFill>
              </a:rPr>
              <a:t>RRP € 122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11AE2A-D1ED-3714-DF95-C19EBD1C390D}"/>
              </a:ext>
            </a:extLst>
          </p:cNvPr>
          <p:cNvSpPr txBox="1"/>
          <p:nvPr/>
        </p:nvSpPr>
        <p:spPr>
          <a:xfrm>
            <a:off x="3201465" y="1843227"/>
            <a:ext cx="58494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ESD420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0EB208E-E0EF-AC28-977E-CAF3CD1A305B}"/>
              </a:ext>
            </a:extLst>
          </p:cNvPr>
          <p:cNvSpPr txBox="1"/>
          <p:nvPr/>
        </p:nvSpPr>
        <p:spPr>
          <a:xfrm>
            <a:off x="2763754" y="3096228"/>
            <a:ext cx="1409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1TB </a:t>
            </a:r>
            <a:r>
              <a:rPr lang="en-US" sz="800" b="1" dirty="0">
                <a:solidFill>
                  <a:srgbClr val="0070C0"/>
                </a:solidFill>
              </a:rPr>
              <a:t>TS1TESD310S</a:t>
            </a:r>
          </a:p>
          <a:p>
            <a:r>
              <a:rPr lang="en-US" sz="800" b="1" dirty="0">
                <a:solidFill>
                  <a:srgbClr val="C00000"/>
                </a:solidFill>
              </a:rPr>
              <a:t>RRP € 132</a:t>
            </a:r>
            <a:endParaRPr lang="en-US" sz="800" dirty="0"/>
          </a:p>
          <a:p>
            <a:r>
              <a:rPr lang="en-US" sz="800" b="1" dirty="0"/>
              <a:t>2TB </a:t>
            </a:r>
            <a:r>
              <a:rPr lang="en-US" sz="800" b="1" dirty="0">
                <a:solidFill>
                  <a:srgbClr val="0070C0"/>
                </a:solidFill>
              </a:rPr>
              <a:t>TS2TESD310S</a:t>
            </a:r>
          </a:p>
          <a:p>
            <a:r>
              <a:rPr lang="en-US" sz="800" b="1" dirty="0">
                <a:solidFill>
                  <a:srgbClr val="C00000"/>
                </a:solidFill>
              </a:rPr>
              <a:t>RRP € 251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2A23700-BB64-242D-3AF8-1A49EE591000}"/>
              </a:ext>
            </a:extLst>
          </p:cNvPr>
          <p:cNvSpPr txBox="1"/>
          <p:nvPr/>
        </p:nvSpPr>
        <p:spPr>
          <a:xfrm>
            <a:off x="3212700" y="2795759"/>
            <a:ext cx="5982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ESD310S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32A61AA-7549-7D15-9AC3-C843AFA45DD5}"/>
              </a:ext>
            </a:extLst>
          </p:cNvPr>
          <p:cNvSpPr txBox="1"/>
          <p:nvPr/>
        </p:nvSpPr>
        <p:spPr>
          <a:xfrm>
            <a:off x="4173002" y="3811374"/>
            <a:ext cx="1423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1TB</a:t>
            </a:r>
            <a:r>
              <a:rPr lang="en-US" sz="800" dirty="0"/>
              <a:t> </a:t>
            </a:r>
            <a:r>
              <a:rPr lang="en-US" sz="800" b="1" dirty="0">
                <a:solidFill>
                  <a:srgbClr val="0070C0"/>
                </a:solidFill>
              </a:rPr>
              <a:t>TS1TMTE245S</a:t>
            </a:r>
          </a:p>
          <a:p>
            <a:r>
              <a:rPr lang="en-US" sz="750" dirty="0"/>
              <a:t>M.2 2280, NVMe PCIe, 3D TLC</a:t>
            </a:r>
          </a:p>
          <a:p>
            <a:r>
              <a:rPr lang="en-US" sz="800" b="1" dirty="0">
                <a:solidFill>
                  <a:srgbClr val="C00000"/>
                </a:solidFill>
              </a:rPr>
              <a:t>RRP € 132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14A374E-D935-501E-0121-68BBFD32D5B3}"/>
              </a:ext>
            </a:extLst>
          </p:cNvPr>
          <p:cNvSpPr txBox="1"/>
          <p:nvPr/>
        </p:nvSpPr>
        <p:spPr>
          <a:xfrm>
            <a:off x="4787876" y="3023432"/>
            <a:ext cx="4391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245S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0FD2B37-FE19-868A-C8DB-49CDB9E14339}"/>
              </a:ext>
            </a:extLst>
          </p:cNvPr>
          <p:cNvCxnSpPr/>
          <p:nvPr/>
        </p:nvCxnSpPr>
        <p:spPr>
          <a:xfrm>
            <a:off x="6198876" y="6348364"/>
            <a:ext cx="0" cy="5040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4006F5AF-4D99-B247-3D70-543E84C18D01}"/>
              </a:ext>
            </a:extLst>
          </p:cNvPr>
          <p:cNvSpPr txBox="1"/>
          <p:nvPr/>
        </p:nvSpPr>
        <p:spPr>
          <a:xfrm>
            <a:off x="6290321" y="6340690"/>
            <a:ext cx="363654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" dirty="0">
                <a:latin typeface="Cambria" panose="02040503050406030204" pitchFamily="18" charset="0"/>
                <a:ea typeface="Cambria" panose="02040503050406030204" pitchFamily="18" charset="0"/>
              </a:rPr>
              <a:t>Prices, promotions, specifications, availability and terms of offers may change without notice.</a:t>
            </a:r>
            <a:endParaRPr lang="el-GR" sz="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r"/>
            <a:r>
              <a:rPr lang="en-US" sz="600" dirty="0">
                <a:latin typeface="Cambria" panose="02040503050406030204" pitchFamily="18" charset="0"/>
                <a:ea typeface="Cambria" panose="02040503050406030204" pitchFamily="18" charset="0"/>
              </a:rPr>
              <a:t>Despite our best efforts, a small number of items may contain pricing, typography, or photography errors.</a:t>
            </a:r>
            <a:endParaRPr lang="el-GR" sz="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r"/>
            <a:r>
              <a:rPr lang="en-US" sz="600" dirty="0">
                <a:latin typeface="Cambria" panose="02040503050406030204" pitchFamily="18" charset="0"/>
                <a:ea typeface="Cambria" panose="02040503050406030204" pitchFamily="18" charset="0"/>
              </a:rPr>
              <a:t>Correct prices and promotions are validated at the time your order is placed. </a:t>
            </a:r>
          </a:p>
          <a:p>
            <a:pPr algn="r"/>
            <a:r>
              <a:rPr lang="en-US" sz="600" dirty="0">
                <a:latin typeface="Cambria" panose="02040503050406030204" pitchFamily="18" charset="0"/>
                <a:ea typeface="Cambria" panose="02040503050406030204" pitchFamily="18" charset="0"/>
              </a:rPr>
              <a:t>Recycling fees are not included in the Dealer and Retail File. Delivery and installation charges</a:t>
            </a:r>
          </a:p>
          <a:p>
            <a:pPr algn="r"/>
            <a:r>
              <a:rPr lang="en-US" sz="600" dirty="0">
                <a:latin typeface="Cambria" panose="02040503050406030204" pitchFamily="18" charset="0"/>
                <a:ea typeface="Cambria" panose="02040503050406030204" pitchFamily="18" charset="0"/>
              </a:rPr>
              <a:t>are not included. Products' warranty is the warranty given</a:t>
            </a:r>
            <a:r>
              <a:rPr lang="el-GR" sz="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600" dirty="0">
                <a:latin typeface="Cambria" panose="02040503050406030204" pitchFamily="18" charset="0"/>
                <a:ea typeface="Cambria" panose="02040503050406030204" pitchFamily="18" charset="0"/>
              </a:rPr>
              <a:t>by the manufacturer. VAT is  included.</a:t>
            </a:r>
            <a:endParaRPr lang="el-GR" sz="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18B6288-58E6-7E5A-5E85-014EBD94BB2D}"/>
              </a:ext>
            </a:extLst>
          </p:cNvPr>
          <p:cNvSpPr txBox="1"/>
          <p:nvPr/>
        </p:nvSpPr>
        <p:spPr>
          <a:xfrm>
            <a:off x="1186844" y="6356125"/>
            <a:ext cx="32780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>
                <a:latin typeface="Cambria" panose="02040503050406030204" pitchFamily="18" charset="0"/>
                <a:ea typeface="Cambria" panose="02040503050406030204" pitchFamily="18" charset="0"/>
              </a:rPr>
              <a:t>Call now on: </a:t>
            </a:r>
            <a:r>
              <a:rPr lang="el-GR" sz="7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algn="ctr"/>
            <a:r>
              <a:rPr lang="en-US" sz="700" dirty="0">
                <a:latin typeface="Cambria" panose="02040503050406030204" pitchFamily="18" charset="0"/>
                <a:ea typeface="Cambria" panose="02040503050406030204" pitchFamily="18" charset="0"/>
              </a:rPr>
              <a:t>Mail on: </a:t>
            </a:r>
          </a:p>
          <a:p>
            <a:pPr algn="ctr"/>
            <a:r>
              <a:rPr lang="en-US" sz="700" dirty="0"/>
              <a:t>Place your order on: </a:t>
            </a:r>
          </a:p>
          <a:p>
            <a:pPr algn="ctr"/>
            <a:r>
              <a:rPr lang="en-US" sz="700" dirty="0"/>
              <a:t> </a:t>
            </a:r>
            <a:r>
              <a:rPr lang="en-US" sz="700" dirty="0">
                <a:latin typeface="Cambria" panose="02040503050406030204" pitchFamily="18" charset="0"/>
                <a:ea typeface="Cambria" panose="02040503050406030204" pitchFamily="18" charset="0"/>
              </a:rPr>
              <a:t>www.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3061691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>
            <a:extLst>
              <a:ext uri="{FF2B5EF4-FFF2-40B4-BE49-F238E27FC236}">
                <a16:creationId xmlns:a16="http://schemas.microsoft.com/office/drawing/2014/main" id="{B67C7A6B-70F5-30F0-2BF4-C26E6B8548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6150" y="5205070"/>
            <a:ext cx="958312" cy="24711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CB85AB63-ED19-5DAA-B138-2A055FAF47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3711" y="4051950"/>
            <a:ext cx="597592" cy="266318"/>
          </a:xfrm>
          <a:prstGeom prst="rect">
            <a:avLst/>
          </a:prstGeom>
        </p:spPr>
      </p:pic>
      <p:pic>
        <p:nvPicPr>
          <p:cNvPr id="17" name="Picture 16" descr="A close up of a card&#10;&#10;AI-generated content may be incorrect.">
            <a:extLst>
              <a:ext uri="{FF2B5EF4-FFF2-40B4-BE49-F238E27FC236}">
                <a16:creationId xmlns:a16="http://schemas.microsoft.com/office/drawing/2014/main" id="{E2505FB9-5500-4194-1423-A54040EE882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5496" y="1625428"/>
            <a:ext cx="564396" cy="28411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675052" y="4357087"/>
            <a:ext cx="1001130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0070C0"/>
                </a:solidFill>
              </a:rPr>
              <a:t>JM3200HSE-32G</a:t>
            </a:r>
          </a:p>
          <a:p>
            <a:r>
              <a:rPr lang="en-US" sz="750" dirty="0"/>
              <a:t>MEMORY MODULE 32GB DDR4 3200Mhz, SO-DIMM </a:t>
            </a:r>
            <a:r>
              <a:rPr lang="en-US" sz="800" b="1" dirty="0">
                <a:solidFill>
                  <a:srgbClr val="FF0000"/>
                </a:solidFill>
              </a:rPr>
              <a:t>RRP € 126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22" r="2444"/>
          <a:stretch/>
        </p:blipFill>
        <p:spPr>
          <a:xfrm>
            <a:off x="6817725" y="4072757"/>
            <a:ext cx="597592" cy="262240"/>
          </a:xfrm>
          <a:prstGeom prst="rect">
            <a:avLst/>
          </a:prstGeom>
        </p:spPr>
      </p:pic>
      <p:sp>
        <p:nvSpPr>
          <p:cNvPr id="142" name="Rectangle 141"/>
          <p:cNvSpPr/>
          <p:nvPr/>
        </p:nvSpPr>
        <p:spPr>
          <a:xfrm>
            <a:off x="0" y="6329512"/>
            <a:ext cx="9906000" cy="5284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8" name="Picture 107"/>
          <p:cNvPicPr>
            <a:picLocks noChangeAspect="1"/>
          </p:cNvPicPr>
          <p:nvPr/>
        </p:nvPicPr>
        <p:blipFill rotWithShape="1">
          <a:blip r:embed="rId7"/>
          <a:srcRect l="45387"/>
          <a:stretch/>
        </p:blipFill>
        <p:spPr>
          <a:xfrm>
            <a:off x="0" y="-2260"/>
            <a:ext cx="9906000" cy="743283"/>
          </a:xfrm>
          <a:prstGeom prst="rect">
            <a:avLst/>
          </a:prstGeom>
        </p:spPr>
      </p:pic>
      <p:sp>
        <p:nvSpPr>
          <p:cNvPr id="32" name="AutoShape 14" descr="Image result for TS32GUSDHC1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" r="25964" b="3264"/>
          <a:stretch/>
        </p:blipFill>
        <p:spPr>
          <a:xfrm>
            <a:off x="59171" y="20468"/>
            <a:ext cx="2794870" cy="457977"/>
          </a:xfrm>
          <a:prstGeom prst="rect">
            <a:avLst/>
          </a:prstGeom>
        </p:spPr>
      </p:pic>
      <p:sp>
        <p:nvSpPr>
          <p:cNvPr id="1064" name="TextBox 1063"/>
          <p:cNvSpPr txBox="1"/>
          <p:nvPr/>
        </p:nvSpPr>
        <p:spPr>
          <a:xfrm>
            <a:off x="12958955" y="1054418"/>
            <a:ext cx="91193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750" dirty="0"/>
          </a:p>
        </p:txBody>
      </p:sp>
      <p:sp>
        <p:nvSpPr>
          <p:cNvPr id="96" name="Rectangle 95"/>
          <p:cNvSpPr/>
          <p:nvPr/>
        </p:nvSpPr>
        <p:spPr>
          <a:xfrm>
            <a:off x="9439" y="1254263"/>
            <a:ext cx="3237414" cy="503153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4851"/>
          <a:stretch/>
        </p:blipFill>
        <p:spPr>
          <a:xfrm rot="16200000">
            <a:off x="2561716" y="1140934"/>
            <a:ext cx="268213" cy="776432"/>
          </a:xfrm>
          <a:prstGeom prst="rect">
            <a:avLst/>
          </a:prstGeom>
        </p:spPr>
      </p:pic>
      <p:sp>
        <p:nvSpPr>
          <p:cNvPr id="121" name="TextBox 120"/>
          <p:cNvSpPr txBox="1"/>
          <p:nvPr/>
        </p:nvSpPr>
        <p:spPr>
          <a:xfrm>
            <a:off x="2252076" y="1659150"/>
            <a:ext cx="973232" cy="915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0070C0"/>
                </a:solidFill>
              </a:rPr>
              <a:t>TS64GJDG500G</a:t>
            </a:r>
          </a:p>
          <a:p>
            <a:r>
              <a:rPr lang="en-US" sz="750" dirty="0"/>
              <a:t>MEMORY STICK </a:t>
            </a:r>
            <a:r>
              <a:rPr lang="en-US" sz="750" b="1" dirty="0"/>
              <a:t>64GB</a:t>
            </a:r>
            <a:r>
              <a:rPr lang="en-US" sz="750" dirty="0"/>
              <a:t> </a:t>
            </a:r>
            <a:r>
              <a:rPr lang="en-US" sz="750" b="1" dirty="0"/>
              <a:t>JETDRIVE GO 500</a:t>
            </a:r>
            <a:r>
              <a:rPr lang="en-US" sz="750" dirty="0"/>
              <a:t>, LIGHTNING + USB 3.1 DUAL CONNECTORS</a:t>
            </a:r>
          </a:p>
          <a:p>
            <a:r>
              <a:rPr lang="en-US" sz="800" b="1" dirty="0">
                <a:solidFill>
                  <a:srgbClr val="FF0000"/>
                </a:solidFill>
              </a:rPr>
              <a:t>RRP  € 73</a:t>
            </a:r>
          </a:p>
        </p:txBody>
      </p:sp>
      <p:pic>
        <p:nvPicPr>
          <p:cNvPr id="80" name="Picture 79"/>
          <p:cNvPicPr>
            <a:picLocks noChangeAspect="1"/>
          </p:cNvPicPr>
          <p:nvPr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389" t="3460" r="5696" b="3275"/>
          <a:stretch/>
        </p:blipFill>
        <p:spPr>
          <a:xfrm rot="16200000">
            <a:off x="1467836" y="3348493"/>
            <a:ext cx="244750" cy="807360"/>
          </a:xfrm>
          <a:prstGeom prst="rect">
            <a:avLst/>
          </a:prstGeom>
        </p:spPr>
      </p:pic>
      <p:sp>
        <p:nvSpPr>
          <p:cNvPr id="82" name="TextBox 81"/>
          <p:cNvSpPr txBox="1"/>
          <p:nvPr/>
        </p:nvSpPr>
        <p:spPr>
          <a:xfrm>
            <a:off x="1191444" y="3862986"/>
            <a:ext cx="925639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0070C0"/>
                </a:solidFill>
              </a:rPr>
              <a:t>TS16GJF350</a:t>
            </a:r>
          </a:p>
          <a:p>
            <a:r>
              <a:rPr lang="en-US" sz="750" dirty="0"/>
              <a:t>MEMORY STICK </a:t>
            </a:r>
            <a:r>
              <a:rPr lang="en-US" sz="750" b="1" dirty="0"/>
              <a:t>16GB</a:t>
            </a:r>
            <a:r>
              <a:rPr lang="en-US" sz="750" dirty="0"/>
              <a:t> </a:t>
            </a:r>
            <a:r>
              <a:rPr lang="en-US" sz="750" b="1" dirty="0"/>
              <a:t>JETFLASH 350</a:t>
            </a:r>
            <a:r>
              <a:rPr lang="en-US" sz="750" dirty="0"/>
              <a:t>, USB 2.0</a:t>
            </a:r>
            <a:endParaRPr lang="en-US" sz="750" b="1" dirty="0">
              <a:solidFill>
                <a:srgbClr val="FF0000"/>
              </a:solidFill>
            </a:endParaRPr>
          </a:p>
          <a:p>
            <a:r>
              <a:rPr lang="en-US" sz="800" b="1" dirty="0">
                <a:solidFill>
                  <a:srgbClr val="FF0000"/>
                </a:solidFill>
              </a:rPr>
              <a:t>RRP € 6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250917" y="3113813"/>
            <a:ext cx="91348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0070C0"/>
                </a:solidFill>
              </a:rPr>
              <a:t>TS512GJF930C</a:t>
            </a:r>
          </a:p>
          <a:p>
            <a:r>
              <a:rPr lang="en-US" sz="750" dirty="0"/>
              <a:t>MEMORY STICK</a:t>
            </a:r>
            <a:r>
              <a:rPr lang="en-US" sz="750" b="1" dirty="0"/>
              <a:t> 512GB JETFLASH 930C, </a:t>
            </a:r>
            <a:r>
              <a:rPr lang="en-US" sz="750" dirty="0"/>
              <a:t>USB 3.2, GOLD</a:t>
            </a:r>
          </a:p>
          <a:p>
            <a:r>
              <a:rPr lang="en-US" sz="800" b="1" dirty="0">
                <a:solidFill>
                  <a:srgbClr val="FF0000"/>
                </a:solidFill>
              </a:rPr>
              <a:t>RRP € 112</a:t>
            </a: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532912" y="2587337"/>
            <a:ext cx="232931" cy="736061"/>
          </a:xfrm>
          <a:prstGeom prst="rect">
            <a:avLst/>
          </a:prstGeom>
        </p:spPr>
      </p:pic>
      <p:pic>
        <p:nvPicPr>
          <p:cNvPr id="89" name="Picture 88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88" b="14401"/>
          <a:stretch/>
        </p:blipFill>
        <p:spPr>
          <a:xfrm>
            <a:off x="3253203" y="749260"/>
            <a:ext cx="6618493" cy="690850"/>
          </a:xfrm>
          <a:prstGeom prst="rect">
            <a:avLst/>
          </a:prstGeom>
        </p:spPr>
      </p:pic>
      <p:grpSp>
        <p:nvGrpSpPr>
          <p:cNvPr id="72" name="Group 71"/>
          <p:cNvGrpSpPr/>
          <p:nvPr/>
        </p:nvGrpSpPr>
        <p:grpSpPr>
          <a:xfrm>
            <a:off x="8776373" y="1602587"/>
            <a:ext cx="1095323" cy="872335"/>
            <a:chOff x="7237761" y="3566665"/>
            <a:chExt cx="1095323" cy="872335"/>
          </a:xfrm>
        </p:grpSpPr>
        <p:sp>
          <p:nvSpPr>
            <p:cNvPr id="129" name="TextBox 128"/>
            <p:cNvSpPr txBox="1"/>
            <p:nvPr/>
          </p:nvSpPr>
          <p:spPr>
            <a:xfrm>
              <a:off x="7237761" y="3869613"/>
              <a:ext cx="1095323" cy="569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>
                  <a:solidFill>
                    <a:srgbClr val="0070C0"/>
                  </a:solidFill>
                </a:rPr>
                <a:t>JM4800ASG-8G</a:t>
              </a:r>
            </a:p>
            <a:p>
              <a:r>
                <a:rPr lang="en-US" sz="750" dirty="0"/>
                <a:t>MEMORY MODULE </a:t>
              </a:r>
              <a:r>
                <a:rPr lang="en-US" sz="750" b="1" dirty="0"/>
                <a:t>8GB</a:t>
              </a:r>
              <a:r>
                <a:rPr lang="en-US" sz="750" dirty="0"/>
                <a:t> DDR5 4800Mhz, SO-DIMM </a:t>
              </a:r>
              <a:r>
                <a:rPr lang="en-US" sz="800" b="1" dirty="0">
                  <a:solidFill>
                    <a:srgbClr val="FF0000"/>
                  </a:solidFill>
                </a:rPr>
                <a:t>RRP € 64 </a:t>
              </a:r>
            </a:p>
          </p:txBody>
        </p:sp>
        <p:pic>
          <p:nvPicPr>
            <p:cNvPr id="93" name="Picture 92"/>
            <p:cNvPicPr>
              <a:picLocks noChangeAspect="1"/>
            </p:cNvPicPr>
            <p:nvPr/>
          </p:nvPicPr>
          <p:blipFill rotWithShape="1"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27" t="4277" r="1724"/>
            <a:stretch/>
          </p:blipFill>
          <p:spPr>
            <a:xfrm>
              <a:off x="7348872" y="3566665"/>
              <a:ext cx="762297" cy="302948"/>
            </a:xfrm>
            <a:prstGeom prst="rect">
              <a:avLst/>
            </a:prstGeom>
          </p:spPr>
        </p:pic>
      </p:grpSp>
      <p:grpSp>
        <p:nvGrpSpPr>
          <p:cNvPr id="73" name="Group 72"/>
          <p:cNvGrpSpPr/>
          <p:nvPr/>
        </p:nvGrpSpPr>
        <p:grpSpPr>
          <a:xfrm>
            <a:off x="7699687" y="1584962"/>
            <a:ext cx="1044127" cy="878927"/>
            <a:chOff x="7520984" y="4116043"/>
            <a:chExt cx="1044127" cy="878927"/>
          </a:xfrm>
        </p:grpSpPr>
        <p:sp>
          <p:nvSpPr>
            <p:cNvPr id="128" name="TextBox 127"/>
            <p:cNvSpPr txBox="1"/>
            <p:nvPr/>
          </p:nvSpPr>
          <p:spPr>
            <a:xfrm>
              <a:off x="7520984" y="4425583"/>
              <a:ext cx="1044127" cy="569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>
                  <a:solidFill>
                    <a:srgbClr val="0070C0"/>
                  </a:solidFill>
                </a:rPr>
                <a:t>JM4800ALG-8G</a:t>
              </a:r>
            </a:p>
            <a:p>
              <a:r>
                <a:rPr lang="en-US" sz="750" dirty="0"/>
                <a:t>MEMORY MODULE </a:t>
              </a:r>
              <a:r>
                <a:rPr lang="en-US" sz="750" b="1" dirty="0"/>
                <a:t>8GB </a:t>
              </a:r>
              <a:r>
                <a:rPr lang="en-US" sz="750" dirty="0"/>
                <a:t>DDR5 4800Mhz, U-DIMM </a:t>
              </a:r>
              <a:r>
                <a:rPr lang="en-US" sz="800" b="1" dirty="0">
                  <a:solidFill>
                    <a:srgbClr val="FF0000"/>
                  </a:solidFill>
                </a:rPr>
                <a:t>RRP € 41 </a:t>
              </a:r>
            </a:p>
          </p:txBody>
        </p:sp>
        <p:pic>
          <p:nvPicPr>
            <p:cNvPr id="94" name="Picture 93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14010" y="4116043"/>
              <a:ext cx="795381" cy="313636"/>
            </a:xfrm>
            <a:prstGeom prst="rect">
              <a:avLst/>
            </a:prstGeom>
          </p:spPr>
        </p:pic>
      </p:grpSp>
      <p:pic>
        <p:nvPicPr>
          <p:cNvPr id="105" name="Picture 104"/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348"/>
          <a:stretch/>
        </p:blipFill>
        <p:spPr>
          <a:xfrm>
            <a:off x="9439" y="750264"/>
            <a:ext cx="3228243" cy="494758"/>
          </a:xfrm>
          <a:prstGeom prst="rect">
            <a:avLst/>
          </a:prstGeom>
        </p:spPr>
      </p:pic>
      <p:grpSp>
        <p:nvGrpSpPr>
          <p:cNvPr id="71" name="Group 70"/>
          <p:cNvGrpSpPr/>
          <p:nvPr/>
        </p:nvGrpSpPr>
        <p:grpSpPr>
          <a:xfrm>
            <a:off x="3369703" y="2734074"/>
            <a:ext cx="1093129" cy="1077797"/>
            <a:chOff x="3627170" y="3298731"/>
            <a:chExt cx="1093129" cy="1077797"/>
          </a:xfrm>
        </p:grpSpPr>
        <p:pic>
          <p:nvPicPr>
            <p:cNvPr id="55" name="Picture 54"/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67635" y="3298731"/>
              <a:ext cx="922566" cy="225822"/>
            </a:xfrm>
            <a:prstGeom prst="rect">
              <a:avLst/>
            </a:prstGeom>
          </p:spPr>
        </p:pic>
        <p:sp>
          <p:nvSpPr>
            <p:cNvPr id="123" name="TextBox 122"/>
            <p:cNvSpPr txBox="1"/>
            <p:nvPr/>
          </p:nvSpPr>
          <p:spPr>
            <a:xfrm>
              <a:off x="3627170" y="3576309"/>
              <a:ext cx="1093129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>
                  <a:solidFill>
                    <a:srgbClr val="0070C0"/>
                  </a:solidFill>
                </a:rPr>
                <a:t>TS1GHR72V1H</a:t>
              </a:r>
            </a:p>
            <a:p>
              <a:r>
                <a:rPr lang="en-US" sz="750" dirty="0"/>
                <a:t>MEMORY MODULE </a:t>
              </a:r>
              <a:r>
                <a:rPr lang="en-US" sz="750" b="1" dirty="0"/>
                <a:t>8GB</a:t>
              </a:r>
              <a:r>
                <a:rPr lang="en-US" sz="750" dirty="0"/>
                <a:t> DDR4 2133MHz, VLP ( VERY LOW PROFILE ) FOR SERVER </a:t>
              </a:r>
              <a:r>
                <a:rPr lang="en-US" sz="800" b="1" dirty="0">
                  <a:solidFill>
                    <a:srgbClr val="FF0000"/>
                  </a:solidFill>
                </a:rPr>
                <a:t>RRP</a:t>
              </a:r>
              <a:r>
                <a:rPr lang="en-US" sz="800" dirty="0"/>
                <a:t> </a:t>
              </a:r>
              <a:r>
                <a:rPr lang="en-US" sz="800" b="1" dirty="0">
                  <a:solidFill>
                    <a:srgbClr val="FF0000"/>
                  </a:solidFill>
                </a:rPr>
                <a:t>€ 189</a:t>
              </a: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3321977" y="1644360"/>
            <a:ext cx="1081817" cy="830173"/>
            <a:chOff x="6756327" y="1781564"/>
            <a:chExt cx="1081817" cy="830173"/>
          </a:xfrm>
        </p:grpSpPr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06232" y="1781564"/>
              <a:ext cx="564396" cy="270757"/>
            </a:xfrm>
            <a:prstGeom prst="rect">
              <a:avLst/>
            </a:prstGeom>
          </p:spPr>
        </p:pic>
        <p:sp>
          <p:nvSpPr>
            <p:cNvPr id="35" name="TextBox 34"/>
            <p:cNvSpPr txBox="1"/>
            <p:nvPr/>
          </p:nvSpPr>
          <p:spPr>
            <a:xfrm>
              <a:off x="6756327" y="2042350"/>
              <a:ext cx="1081817" cy="569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>
                  <a:solidFill>
                    <a:srgbClr val="0070C0"/>
                  </a:solidFill>
                </a:rPr>
                <a:t>JM3200HSH-4G</a:t>
              </a:r>
              <a:endParaRPr lang="" sz="800" b="1" dirty="0">
                <a:solidFill>
                  <a:srgbClr val="0070C0"/>
                </a:solidFill>
              </a:endParaRPr>
            </a:p>
            <a:p>
              <a:r>
                <a:rPr lang="en-US" sz="750" dirty="0"/>
                <a:t>MEMORY MODULE </a:t>
              </a:r>
              <a:r>
                <a:rPr lang="en-US" sz="750" b="1" dirty="0"/>
                <a:t>4GB</a:t>
              </a:r>
              <a:r>
                <a:rPr lang="en-US" sz="750" dirty="0"/>
                <a:t> DDR4 3200Mhz, SO-DIMM </a:t>
              </a:r>
              <a:r>
                <a:rPr lang="en-US" sz="800" b="1" dirty="0">
                  <a:solidFill>
                    <a:srgbClr val="FF0000"/>
                  </a:solidFill>
                </a:rPr>
                <a:t>RRP € 33</a:t>
              </a:r>
              <a:endParaRPr lang="" sz="8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5580897" y="1635737"/>
            <a:ext cx="1044393" cy="823625"/>
            <a:chOff x="6855179" y="3541707"/>
            <a:chExt cx="1044393" cy="823625"/>
          </a:xfrm>
        </p:grpSpPr>
        <p:sp>
          <p:nvSpPr>
            <p:cNvPr id="83" name="TextBox 82"/>
            <p:cNvSpPr txBox="1"/>
            <p:nvPr/>
          </p:nvSpPr>
          <p:spPr>
            <a:xfrm>
              <a:off x="6855179" y="3795945"/>
              <a:ext cx="1044393" cy="569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>
                  <a:solidFill>
                    <a:srgbClr val="0070C0"/>
                  </a:solidFill>
                </a:rPr>
                <a:t>JM3200HLB-8G</a:t>
              </a:r>
            </a:p>
            <a:p>
              <a:r>
                <a:rPr lang="en-US" sz="750" dirty="0"/>
                <a:t>MEMORY MODULE </a:t>
              </a:r>
              <a:r>
                <a:rPr lang="en-US" sz="750" b="1" dirty="0"/>
                <a:t>8GB</a:t>
              </a:r>
              <a:r>
                <a:rPr lang="en-US" sz="750" dirty="0"/>
                <a:t> DDR4 3200Mhz, U-DIMM </a:t>
              </a:r>
              <a:r>
                <a:rPr lang="en-US" sz="800" b="1" dirty="0">
                  <a:solidFill>
                    <a:srgbClr val="FF0000"/>
                  </a:solidFill>
                </a:rPr>
                <a:t>RRP € 35</a:t>
              </a:r>
            </a:p>
          </p:txBody>
        </p:sp>
        <p:pic>
          <p:nvPicPr>
            <p:cNvPr id="85" name="Picture 84"/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0653" y="3541707"/>
              <a:ext cx="749966" cy="185408"/>
            </a:xfrm>
            <a:prstGeom prst="rect">
              <a:avLst/>
            </a:prstGeom>
          </p:spPr>
        </p:pic>
      </p:grpSp>
      <p:grpSp>
        <p:nvGrpSpPr>
          <p:cNvPr id="62" name="Group 61"/>
          <p:cNvGrpSpPr/>
          <p:nvPr/>
        </p:nvGrpSpPr>
        <p:grpSpPr>
          <a:xfrm>
            <a:off x="4467601" y="2757116"/>
            <a:ext cx="1010788" cy="979098"/>
            <a:chOff x="9964943" y="5497717"/>
            <a:chExt cx="1010788" cy="979098"/>
          </a:xfrm>
        </p:grpSpPr>
        <p:sp>
          <p:nvSpPr>
            <p:cNvPr id="14" name="TextBox 13"/>
            <p:cNvSpPr txBox="1"/>
            <p:nvPr/>
          </p:nvSpPr>
          <p:spPr>
            <a:xfrm>
              <a:off x="9964943" y="5792012"/>
              <a:ext cx="1010788" cy="684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>
                  <a:solidFill>
                    <a:srgbClr val="0070C0"/>
                  </a:solidFill>
                </a:rPr>
                <a:t>JM3200HLE-16G</a:t>
              </a:r>
            </a:p>
            <a:p>
              <a:r>
                <a:rPr lang="en-US" sz="750" dirty="0"/>
                <a:t>MEMORY MODULE </a:t>
              </a:r>
              <a:r>
                <a:rPr lang="en-US" sz="750" b="1" dirty="0"/>
                <a:t>16GB</a:t>
              </a:r>
              <a:r>
                <a:rPr lang="en-US" sz="750" dirty="0"/>
                <a:t> DDR4 3200Mhz, U-DIMM </a:t>
              </a:r>
              <a:r>
                <a:rPr lang="en-US" sz="800" b="1" dirty="0">
                  <a:solidFill>
                    <a:srgbClr val="FF0000"/>
                  </a:solidFill>
                </a:rPr>
                <a:t>RRP € 67</a:t>
              </a:r>
            </a:p>
          </p:txBody>
        </p:sp>
        <p:pic>
          <p:nvPicPr>
            <p:cNvPr id="40" name="Picture 39"/>
            <p:cNvPicPr>
              <a:picLocks noChangeAspect="1"/>
            </p:cNvPicPr>
            <p:nvPr/>
          </p:nvPicPr>
          <p:blipFill rotWithShape="1"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1" t="2281" r="953" b="1"/>
            <a:stretch/>
          </p:blipFill>
          <p:spPr>
            <a:xfrm>
              <a:off x="10091853" y="5497717"/>
              <a:ext cx="783013" cy="190763"/>
            </a:xfrm>
            <a:prstGeom prst="rect">
              <a:avLst/>
            </a:prstGeom>
          </p:spPr>
        </p:pic>
      </p:grpSp>
      <p:grpSp>
        <p:nvGrpSpPr>
          <p:cNvPr id="38" name="Group 37"/>
          <p:cNvGrpSpPr/>
          <p:nvPr/>
        </p:nvGrpSpPr>
        <p:grpSpPr>
          <a:xfrm>
            <a:off x="6622587" y="1608458"/>
            <a:ext cx="1113817" cy="861726"/>
            <a:chOff x="10189099" y="2919792"/>
            <a:chExt cx="1113817" cy="861726"/>
          </a:xfrm>
        </p:grpSpPr>
        <p:sp>
          <p:nvSpPr>
            <p:cNvPr id="6" name="TextBox 5"/>
            <p:cNvSpPr txBox="1"/>
            <p:nvPr/>
          </p:nvSpPr>
          <p:spPr>
            <a:xfrm>
              <a:off x="10189099" y="3212131"/>
              <a:ext cx="1113817" cy="569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>
                  <a:solidFill>
                    <a:srgbClr val="0070C0"/>
                  </a:solidFill>
                </a:rPr>
                <a:t>JM3200HSB-8G</a:t>
              </a:r>
            </a:p>
            <a:p>
              <a:r>
                <a:rPr lang="en-US" sz="750" dirty="0"/>
                <a:t>MEMORY MODULE</a:t>
              </a:r>
              <a:r>
                <a:rPr lang="en-US" sz="750" b="1" dirty="0"/>
                <a:t> 8GB </a:t>
              </a:r>
              <a:r>
                <a:rPr lang="en-US" sz="750" dirty="0"/>
                <a:t>DDR4 3200Mhz, SO-DIMM </a:t>
              </a:r>
              <a:r>
                <a:rPr lang="en-US" sz="800" b="1" dirty="0">
                  <a:solidFill>
                    <a:srgbClr val="FF0000"/>
                  </a:solidFill>
                </a:rPr>
                <a:t>RRP € 35</a:t>
              </a:r>
            </a:p>
          </p:txBody>
        </p:sp>
        <p:pic>
          <p:nvPicPr>
            <p:cNvPr id="37" name="Picture 36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121" t="6072" r="4450"/>
            <a:stretch/>
          </p:blipFill>
          <p:spPr>
            <a:xfrm>
              <a:off x="10400023" y="2919792"/>
              <a:ext cx="625247" cy="295755"/>
            </a:xfrm>
            <a:prstGeom prst="rect">
              <a:avLst/>
            </a:prstGeom>
          </p:spPr>
        </p:pic>
      </p:grpSp>
      <p:sp>
        <p:nvSpPr>
          <p:cNvPr id="3" name="TextBox 2"/>
          <p:cNvSpPr txBox="1"/>
          <p:nvPr/>
        </p:nvSpPr>
        <p:spPr>
          <a:xfrm>
            <a:off x="1177808" y="1652061"/>
            <a:ext cx="1012057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0070C0"/>
                </a:solidFill>
              </a:rPr>
              <a:t>TS64GJF790C</a:t>
            </a:r>
            <a:r>
              <a:rPr lang="en-US" sz="800" dirty="0"/>
              <a:t> </a:t>
            </a:r>
            <a:r>
              <a:rPr lang="en-US" sz="750" dirty="0"/>
              <a:t>MEMORY STICK </a:t>
            </a:r>
            <a:r>
              <a:rPr lang="en-US" sz="750" b="1" dirty="0"/>
              <a:t>64GB</a:t>
            </a:r>
            <a:r>
              <a:rPr lang="en-US" sz="750" dirty="0"/>
              <a:t> </a:t>
            </a:r>
            <a:r>
              <a:rPr lang="en-US" sz="750" b="1" dirty="0"/>
              <a:t>JETFLASH 790C</a:t>
            </a:r>
            <a:r>
              <a:rPr lang="en-US" sz="750" dirty="0"/>
              <a:t>, RETRACTABLE, USB 3.2, USB TYPE-C, WINDOWS OS AND MAC OS, BLACK</a:t>
            </a:r>
          </a:p>
          <a:p>
            <a:r>
              <a:rPr lang="en-US" sz="800" b="1" dirty="0">
                <a:solidFill>
                  <a:srgbClr val="FF0000"/>
                </a:solidFill>
              </a:rPr>
              <a:t>RRP € 9</a:t>
            </a:r>
          </a:p>
          <a:p>
            <a:endParaRPr lang="en-US" sz="800" b="1" dirty="0">
              <a:solidFill>
                <a:srgbClr val="FF0000"/>
              </a:solidFill>
            </a:endParaRPr>
          </a:p>
          <a:p>
            <a:endParaRPr lang="en-US" sz="800" b="1" dirty="0">
              <a:solidFill>
                <a:srgbClr val="0070C0"/>
              </a:solidFill>
            </a:endParaRPr>
          </a:p>
          <a:p>
            <a:r>
              <a:rPr lang="en-US" sz="800" b="1" dirty="0">
                <a:solidFill>
                  <a:srgbClr val="0070C0"/>
                </a:solidFill>
              </a:rPr>
              <a:t>TS256GJF790C</a:t>
            </a:r>
          </a:p>
          <a:p>
            <a:r>
              <a:rPr lang="en-US" sz="750" dirty="0"/>
              <a:t>MEMORY STICK</a:t>
            </a:r>
            <a:r>
              <a:rPr lang="en-US" sz="750" b="1" dirty="0"/>
              <a:t> 256GB JETFLASH 790C</a:t>
            </a:r>
            <a:r>
              <a:rPr lang="en-US" sz="750" dirty="0"/>
              <a:t>, RETRACTABLE, USB 3.2, USB TYPE-C</a:t>
            </a:r>
          </a:p>
          <a:p>
            <a:r>
              <a:rPr lang="en-US" sz="800" b="1" dirty="0">
                <a:solidFill>
                  <a:srgbClr val="FF0000"/>
                </a:solidFill>
              </a:rPr>
              <a:t>RRP € 22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24" t="813" r="3394" b="324"/>
          <a:stretch/>
        </p:blipFill>
        <p:spPr>
          <a:xfrm rot="16200000">
            <a:off x="1487962" y="1111225"/>
            <a:ext cx="255067" cy="823481"/>
          </a:xfrm>
          <a:prstGeom prst="rect">
            <a:avLst/>
          </a:prstGeom>
        </p:spPr>
      </p:pic>
      <p:sp>
        <p:nvSpPr>
          <p:cNvPr id="126" name="TextBox 8"/>
          <p:cNvSpPr txBox="1"/>
          <p:nvPr/>
        </p:nvSpPr>
        <p:spPr>
          <a:xfrm>
            <a:off x="3303668" y="128240"/>
            <a:ext cx="336245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500" b="1" dirty="0">
                <a:solidFill>
                  <a:schemeClr val="bg1"/>
                </a:solidFill>
              </a:rPr>
              <a:t>Transcend New Arrivals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89614" y="3021433"/>
            <a:ext cx="98196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0070C0"/>
                </a:solidFill>
              </a:rPr>
              <a:t>JM4800ALE-16G</a:t>
            </a:r>
            <a:r>
              <a:rPr lang="en-US" sz="800" dirty="0">
                <a:solidFill>
                  <a:srgbClr val="0070C0"/>
                </a:solidFill>
              </a:rPr>
              <a:t> </a:t>
            </a:r>
            <a:r>
              <a:rPr lang="en-US" sz="750" dirty="0"/>
              <a:t>MEMORY MODULE </a:t>
            </a:r>
            <a:r>
              <a:rPr lang="en-US" sz="750" b="1" dirty="0"/>
              <a:t>16GB</a:t>
            </a:r>
            <a:r>
              <a:rPr lang="en-US" sz="750" dirty="0"/>
              <a:t> DDR5 4800Mhz,U-DIMM </a:t>
            </a:r>
            <a:r>
              <a:rPr lang="en-US" sz="800" b="1" dirty="0">
                <a:solidFill>
                  <a:srgbClr val="FF0000"/>
                </a:solidFill>
              </a:rPr>
              <a:t>RRP € 58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03080" y="3061097"/>
            <a:ext cx="1057215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0070C0"/>
                </a:solidFill>
              </a:rPr>
              <a:t>JM5600ALE-16G</a:t>
            </a:r>
            <a:r>
              <a:rPr lang="en-US" sz="800" dirty="0">
                <a:solidFill>
                  <a:srgbClr val="0070C0"/>
                </a:solidFill>
              </a:rPr>
              <a:t> </a:t>
            </a:r>
            <a:r>
              <a:rPr lang="en-US" sz="750" dirty="0"/>
              <a:t>MEMORY MODULE </a:t>
            </a:r>
            <a:r>
              <a:rPr lang="en-US" sz="750" b="1" dirty="0"/>
              <a:t>16GB</a:t>
            </a:r>
            <a:r>
              <a:rPr lang="en-US" sz="750" dirty="0"/>
              <a:t> JM DDR5 5600 U-DIMM </a:t>
            </a:r>
            <a:r>
              <a:rPr lang="en-US" sz="800" b="1" dirty="0">
                <a:solidFill>
                  <a:srgbClr val="FF0000"/>
                </a:solidFill>
              </a:rPr>
              <a:t>RRP € 67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307162" y="4375919"/>
            <a:ext cx="1050967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0070C0"/>
                </a:solidFill>
              </a:rPr>
              <a:t>TS2GLH72V6B</a:t>
            </a:r>
            <a:r>
              <a:rPr lang="en-US" sz="800" dirty="0">
                <a:solidFill>
                  <a:srgbClr val="0070C0"/>
                </a:solidFill>
              </a:rPr>
              <a:t> </a:t>
            </a:r>
            <a:r>
              <a:rPr lang="en-US" sz="750" dirty="0"/>
              <a:t>MEMORY MODULE </a:t>
            </a:r>
            <a:r>
              <a:rPr lang="en-US" sz="750" b="1" dirty="0"/>
              <a:t>16GB</a:t>
            </a:r>
            <a:r>
              <a:rPr lang="en-US" sz="750" dirty="0"/>
              <a:t> DDR4 2666 ECC LONG-DIMM</a:t>
            </a:r>
          </a:p>
          <a:p>
            <a:r>
              <a:rPr lang="en-US" sz="800" b="1" dirty="0">
                <a:solidFill>
                  <a:srgbClr val="FF0000"/>
                </a:solidFill>
              </a:rPr>
              <a:t>RRP € 78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614502" y="4339487"/>
            <a:ext cx="1119124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0070C0"/>
                </a:solidFill>
              </a:rPr>
              <a:t>TS2GHR72V2B3</a:t>
            </a:r>
            <a:r>
              <a:rPr lang="en-US" sz="800" dirty="0">
                <a:solidFill>
                  <a:srgbClr val="0070C0"/>
                </a:solidFill>
              </a:rPr>
              <a:t> </a:t>
            </a:r>
            <a:r>
              <a:rPr lang="en-US" sz="750" dirty="0"/>
              <a:t>MEMORY MODULE </a:t>
            </a:r>
            <a:r>
              <a:rPr lang="en-US" sz="750" b="1" dirty="0"/>
              <a:t>16GB</a:t>
            </a:r>
            <a:r>
              <a:rPr lang="en-US" sz="750" dirty="0"/>
              <a:t> DDR4 ECC Registered Long-DIMM (SERVER) </a:t>
            </a:r>
            <a:r>
              <a:rPr lang="en-US" sz="800" b="1" dirty="0">
                <a:solidFill>
                  <a:srgbClr val="FF0000"/>
                </a:solidFill>
              </a:rPr>
              <a:t>RRP € 91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366356" y="1093983"/>
            <a:ext cx="282764" cy="884886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29605" y="1669850"/>
            <a:ext cx="1066166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0070C0"/>
                </a:solidFill>
              </a:rPr>
              <a:t>TS16GJF700</a:t>
            </a:r>
          </a:p>
          <a:p>
            <a:r>
              <a:rPr lang="en-US" sz="750" dirty="0"/>
              <a:t>MEMORY STICK </a:t>
            </a:r>
            <a:r>
              <a:rPr lang="en-US" sz="750" b="1" dirty="0"/>
              <a:t>16GB</a:t>
            </a:r>
            <a:r>
              <a:rPr lang="en-US" sz="750" dirty="0"/>
              <a:t> </a:t>
            </a:r>
            <a:r>
              <a:rPr lang="en-US" sz="750" b="1" dirty="0"/>
              <a:t>JETFLASH 700</a:t>
            </a:r>
            <a:r>
              <a:rPr lang="en-US" sz="750" dirty="0"/>
              <a:t>, USB 3.0</a:t>
            </a:r>
          </a:p>
          <a:p>
            <a:r>
              <a:rPr lang="en-US" sz="800" b="1" dirty="0">
                <a:solidFill>
                  <a:srgbClr val="FF0000"/>
                </a:solidFill>
              </a:rPr>
              <a:t>RRP € 7</a:t>
            </a:r>
          </a:p>
          <a:p>
            <a:endParaRPr lang="en-US" sz="800" b="1" dirty="0">
              <a:solidFill>
                <a:srgbClr val="0070C0"/>
              </a:solidFill>
            </a:endParaRPr>
          </a:p>
          <a:p>
            <a:endParaRPr lang="en-US" sz="800" b="1" dirty="0">
              <a:solidFill>
                <a:srgbClr val="0070C0"/>
              </a:solidFill>
            </a:endParaRPr>
          </a:p>
          <a:p>
            <a:r>
              <a:rPr lang="en-US" sz="800" b="1" dirty="0">
                <a:solidFill>
                  <a:srgbClr val="0070C0"/>
                </a:solidFill>
              </a:rPr>
              <a:t>TS64GJF700</a:t>
            </a:r>
          </a:p>
          <a:p>
            <a:r>
              <a:rPr lang="en-US" sz="750" dirty="0"/>
              <a:t>MEMORY STICK </a:t>
            </a:r>
            <a:r>
              <a:rPr lang="en-US" sz="750" b="1" dirty="0"/>
              <a:t>64GB</a:t>
            </a:r>
            <a:r>
              <a:rPr lang="en-US" sz="750" dirty="0"/>
              <a:t> </a:t>
            </a:r>
            <a:r>
              <a:rPr lang="en-US" sz="750" b="1" dirty="0"/>
              <a:t>JETFLASH 700</a:t>
            </a:r>
            <a:r>
              <a:rPr lang="en-US" sz="750" dirty="0"/>
              <a:t>, PROTECTION CAP, USB TYPE-A, USB 3.1,  WINDOWS OS AND MAC OS,</a:t>
            </a:r>
            <a:endParaRPr lang="en-US" sz="800" dirty="0"/>
          </a:p>
          <a:p>
            <a:r>
              <a:rPr lang="en-US" sz="800" b="1" dirty="0">
                <a:solidFill>
                  <a:srgbClr val="FF0000"/>
                </a:solidFill>
              </a:rPr>
              <a:t>RRP  € 8 </a:t>
            </a:r>
          </a:p>
          <a:p>
            <a:endParaRPr lang="en-US" sz="800" b="1" dirty="0">
              <a:solidFill>
                <a:srgbClr val="FF0000"/>
              </a:solidFill>
            </a:endParaRPr>
          </a:p>
          <a:p>
            <a:endParaRPr lang="en-US" sz="800" b="1" dirty="0">
              <a:solidFill>
                <a:srgbClr val="FF0000"/>
              </a:solidFill>
            </a:endParaRPr>
          </a:p>
          <a:p>
            <a:r>
              <a:rPr lang="en-US" sz="900" b="1" dirty="0">
                <a:solidFill>
                  <a:srgbClr val="0070C0"/>
                </a:solidFill>
              </a:rPr>
              <a:t>TS128GJF700</a:t>
            </a:r>
          </a:p>
          <a:p>
            <a:r>
              <a:rPr lang="en-US" sz="800" dirty="0"/>
              <a:t>MEMORY STICK </a:t>
            </a:r>
            <a:r>
              <a:rPr lang="en-US" sz="800" b="1" dirty="0"/>
              <a:t>128GB</a:t>
            </a:r>
            <a:r>
              <a:rPr lang="en-US" sz="800" dirty="0"/>
              <a:t> </a:t>
            </a:r>
            <a:r>
              <a:rPr lang="en-US" sz="800" b="1" dirty="0"/>
              <a:t>JETFLASH 700</a:t>
            </a:r>
            <a:r>
              <a:rPr lang="en-US" sz="800" dirty="0"/>
              <a:t>, USB 3.1</a:t>
            </a:r>
          </a:p>
          <a:p>
            <a:r>
              <a:rPr lang="en-US" sz="800" b="1" dirty="0">
                <a:solidFill>
                  <a:srgbClr val="FF0000"/>
                </a:solidFill>
              </a:rPr>
              <a:t>RRP  € 11</a:t>
            </a:r>
          </a:p>
          <a:p>
            <a:endParaRPr lang="en-US" sz="800" b="1" dirty="0">
              <a:solidFill>
                <a:srgbClr val="0070C0"/>
              </a:solidFill>
            </a:endParaRPr>
          </a:p>
          <a:p>
            <a:endParaRPr lang="en-US" sz="800" b="1" dirty="0">
              <a:solidFill>
                <a:srgbClr val="0070C0"/>
              </a:solidFill>
            </a:endParaRPr>
          </a:p>
          <a:p>
            <a:r>
              <a:rPr lang="en-US" sz="800" b="1" dirty="0">
                <a:solidFill>
                  <a:srgbClr val="0070C0"/>
                </a:solidFill>
              </a:rPr>
              <a:t>TS256GJF700</a:t>
            </a:r>
            <a:endParaRPr lang="en-US" sz="750" b="1" dirty="0">
              <a:solidFill>
                <a:srgbClr val="0070C0"/>
              </a:solidFill>
            </a:endParaRPr>
          </a:p>
          <a:p>
            <a:r>
              <a:rPr lang="en-US" sz="750" dirty="0"/>
              <a:t>MEMORY STICK </a:t>
            </a:r>
            <a:r>
              <a:rPr lang="en-US" sz="750" b="1" dirty="0"/>
              <a:t>256GB</a:t>
            </a:r>
            <a:r>
              <a:rPr lang="en-US" sz="750" dirty="0"/>
              <a:t> </a:t>
            </a:r>
            <a:r>
              <a:rPr lang="en-US" sz="750" b="1" dirty="0"/>
              <a:t>JETFLASH 700</a:t>
            </a:r>
            <a:r>
              <a:rPr lang="en-US" sz="750" dirty="0"/>
              <a:t>, USB 3.1, PEN DRIVE, CLASSIC, BLACK </a:t>
            </a:r>
          </a:p>
          <a:p>
            <a:r>
              <a:rPr lang="en-US" sz="800" b="1" dirty="0">
                <a:solidFill>
                  <a:srgbClr val="FF0000"/>
                </a:solidFill>
              </a:rPr>
              <a:t>RRP € 24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3410168" y="5205070"/>
            <a:ext cx="998470" cy="960785"/>
            <a:chOff x="7493010" y="1855020"/>
            <a:chExt cx="998470" cy="960785"/>
          </a:xfrm>
        </p:grpSpPr>
        <p:sp>
          <p:nvSpPr>
            <p:cNvPr id="131" name="TextBox 130"/>
            <p:cNvSpPr txBox="1"/>
            <p:nvPr/>
          </p:nvSpPr>
          <p:spPr>
            <a:xfrm>
              <a:off x="7493010" y="2131002"/>
              <a:ext cx="998470" cy="684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>
                  <a:solidFill>
                    <a:srgbClr val="0070C0"/>
                  </a:solidFill>
                </a:rPr>
                <a:t>JM2666HLE-32G</a:t>
              </a:r>
            </a:p>
            <a:p>
              <a:r>
                <a:rPr lang="en-US" sz="750" dirty="0"/>
                <a:t>MEMORY MODULE </a:t>
              </a:r>
              <a:r>
                <a:rPr lang="en-US" sz="750" b="1" dirty="0"/>
                <a:t>32GB</a:t>
              </a:r>
              <a:r>
                <a:rPr lang="en-US" sz="750" dirty="0"/>
                <a:t>, DDR4, 2666MHz U-DIMM </a:t>
              </a:r>
              <a:r>
                <a:rPr lang="en-US" sz="800" b="1" dirty="0">
                  <a:solidFill>
                    <a:srgbClr val="FF0000"/>
                  </a:solidFill>
                </a:rPr>
                <a:t>RRP € 125</a:t>
              </a:r>
            </a:p>
          </p:txBody>
        </p:sp>
        <p:pic>
          <p:nvPicPr>
            <p:cNvPr id="90" name="Picture 89"/>
            <p:cNvPicPr>
              <a:picLocks noChangeAspect="1"/>
            </p:cNvPicPr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98883" y="1855020"/>
              <a:ext cx="858117" cy="212467"/>
            </a:xfrm>
            <a:prstGeom prst="rect">
              <a:avLst/>
            </a:prstGeom>
          </p:spPr>
        </p:pic>
      </p:grpSp>
      <p:grpSp>
        <p:nvGrpSpPr>
          <p:cNvPr id="75" name="Group 74"/>
          <p:cNvGrpSpPr/>
          <p:nvPr/>
        </p:nvGrpSpPr>
        <p:grpSpPr>
          <a:xfrm>
            <a:off x="6618065" y="2768559"/>
            <a:ext cx="1091860" cy="840444"/>
            <a:chOff x="7541090" y="5197377"/>
            <a:chExt cx="1091860" cy="840444"/>
          </a:xfrm>
        </p:grpSpPr>
        <p:sp>
          <p:nvSpPr>
            <p:cNvPr id="132" name="TextBox 131"/>
            <p:cNvSpPr txBox="1"/>
            <p:nvPr/>
          </p:nvSpPr>
          <p:spPr>
            <a:xfrm>
              <a:off x="7541090" y="5468434"/>
              <a:ext cx="1091860" cy="569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>
                  <a:solidFill>
                    <a:srgbClr val="0070C0"/>
                  </a:solidFill>
                </a:rPr>
                <a:t>JM4800ASE-16G</a:t>
              </a:r>
            </a:p>
            <a:p>
              <a:r>
                <a:rPr lang="en-US" sz="750" dirty="0"/>
                <a:t>MEMORY MODULE </a:t>
              </a:r>
              <a:r>
                <a:rPr lang="en-US" sz="750" b="1" dirty="0"/>
                <a:t>16GB</a:t>
              </a:r>
              <a:r>
                <a:rPr lang="en-US" sz="750" dirty="0"/>
                <a:t> DDR5 4800Mhz, SO-DIMM </a:t>
              </a:r>
              <a:r>
                <a:rPr lang="en-US" sz="800" b="1" dirty="0">
                  <a:solidFill>
                    <a:srgbClr val="FF0000"/>
                  </a:solidFill>
                </a:rPr>
                <a:t>RRP € 56</a:t>
              </a:r>
            </a:p>
          </p:txBody>
        </p:sp>
        <p:pic>
          <p:nvPicPr>
            <p:cNvPr id="97" name="Picture 96"/>
            <p:cNvPicPr>
              <a:picLocks noChangeAspect="1"/>
            </p:cNvPicPr>
            <p:nvPr/>
          </p:nvPicPr>
          <p:blipFill rotWithShape="1"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28" t="3135" r="1226"/>
            <a:stretch/>
          </p:blipFill>
          <p:spPr>
            <a:xfrm>
              <a:off x="7677272" y="5197377"/>
              <a:ext cx="690231" cy="260399"/>
            </a:xfrm>
            <a:prstGeom prst="rect">
              <a:avLst/>
            </a:prstGeom>
          </p:spPr>
        </p:pic>
      </p:grpSp>
      <p:grpSp>
        <p:nvGrpSpPr>
          <p:cNvPr id="50" name="Group 49"/>
          <p:cNvGrpSpPr/>
          <p:nvPr/>
        </p:nvGrpSpPr>
        <p:grpSpPr>
          <a:xfrm>
            <a:off x="5586324" y="2734074"/>
            <a:ext cx="985221" cy="982545"/>
            <a:chOff x="9967744" y="5731570"/>
            <a:chExt cx="985221" cy="982545"/>
          </a:xfrm>
        </p:grpSpPr>
        <p:sp>
          <p:nvSpPr>
            <p:cNvPr id="18" name="TextBox 17"/>
            <p:cNvSpPr txBox="1"/>
            <p:nvPr/>
          </p:nvSpPr>
          <p:spPr>
            <a:xfrm>
              <a:off x="9967744" y="6029312"/>
              <a:ext cx="985221" cy="684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>
                  <a:solidFill>
                    <a:srgbClr val="0070C0"/>
                  </a:solidFill>
                </a:rPr>
                <a:t>JM3200HSE-16G</a:t>
              </a:r>
            </a:p>
            <a:p>
              <a:r>
                <a:rPr lang="en-US" sz="750" dirty="0"/>
                <a:t>MEMORY MODULE </a:t>
              </a:r>
              <a:r>
                <a:rPr lang="en-US" sz="750" b="1" dirty="0"/>
                <a:t>16GB</a:t>
              </a:r>
              <a:r>
                <a:rPr lang="en-US" sz="750" dirty="0"/>
                <a:t> DDR4 3200Mhz, SO-DIMM </a:t>
              </a:r>
              <a:r>
                <a:rPr lang="en-US" sz="800" b="1" dirty="0">
                  <a:solidFill>
                    <a:srgbClr val="FF0000"/>
                  </a:solidFill>
                </a:rPr>
                <a:t>RRP € 68</a:t>
              </a:r>
            </a:p>
          </p:txBody>
        </p:sp>
        <p:pic>
          <p:nvPicPr>
            <p:cNvPr id="49" name="Picture 48"/>
            <p:cNvPicPr>
              <a:picLocks noChangeAspect="1"/>
            </p:cNvPicPr>
            <p:nvPr/>
          </p:nvPicPr>
          <p:blipFill rotWithShape="1"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61" t="4661" r="2337" b="6470"/>
            <a:stretch/>
          </p:blipFill>
          <p:spPr>
            <a:xfrm>
              <a:off x="10177304" y="5731570"/>
              <a:ext cx="590940" cy="256311"/>
            </a:xfrm>
            <a:prstGeom prst="rect">
              <a:avLst/>
            </a:prstGeom>
          </p:spPr>
        </p:pic>
      </p:grpSp>
      <p:grpSp>
        <p:nvGrpSpPr>
          <p:cNvPr id="70" name="Group 69"/>
          <p:cNvGrpSpPr/>
          <p:nvPr/>
        </p:nvGrpSpPr>
        <p:grpSpPr>
          <a:xfrm>
            <a:off x="8845896" y="5140128"/>
            <a:ext cx="927194" cy="1115802"/>
            <a:chOff x="6657314" y="5417341"/>
            <a:chExt cx="927194" cy="1115802"/>
          </a:xfrm>
        </p:grpSpPr>
        <p:pic>
          <p:nvPicPr>
            <p:cNvPr id="29" name="Picture 28"/>
            <p:cNvPicPr>
              <a:picLocks noChangeAspect="1"/>
            </p:cNvPicPr>
            <p:nvPr/>
          </p:nvPicPr>
          <p:blipFill rotWithShape="1">
            <a:blip r:embed="rId2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818" b="8745"/>
            <a:stretch/>
          </p:blipFill>
          <p:spPr>
            <a:xfrm>
              <a:off x="6791889" y="5417341"/>
              <a:ext cx="612450" cy="283467"/>
            </a:xfrm>
            <a:prstGeom prst="rect">
              <a:avLst/>
            </a:prstGeom>
          </p:spPr>
        </p:pic>
        <p:sp>
          <p:nvSpPr>
            <p:cNvPr id="59" name="TextBox 58"/>
            <p:cNvSpPr txBox="1"/>
            <p:nvPr/>
          </p:nvSpPr>
          <p:spPr>
            <a:xfrm>
              <a:off x="6657314" y="5732924"/>
              <a:ext cx="927194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>
                  <a:solidFill>
                    <a:srgbClr val="0070C0"/>
                  </a:solidFill>
                </a:rPr>
                <a:t>TS4GLH72V6E3</a:t>
              </a:r>
            </a:p>
            <a:p>
              <a:r>
                <a:rPr lang="en-US" sz="750" dirty="0"/>
                <a:t>TRANSCEND MEMORY MODULE </a:t>
              </a:r>
              <a:r>
                <a:rPr lang="en-US" sz="750" b="1" dirty="0"/>
                <a:t>32GB </a:t>
              </a:r>
              <a:r>
                <a:rPr lang="en-US" sz="750" dirty="0"/>
                <a:t>DDR4 2666, ECC LONG-DIMM </a:t>
              </a:r>
              <a:r>
                <a:rPr lang="en-US" sz="800" b="1" dirty="0">
                  <a:solidFill>
                    <a:srgbClr val="FF0000"/>
                  </a:solidFill>
                </a:rPr>
                <a:t>RRP € 234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7744982" y="4023143"/>
            <a:ext cx="991750" cy="974255"/>
            <a:chOff x="10121237" y="4756768"/>
            <a:chExt cx="991750" cy="974255"/>
          </a:xfrm>
        </p:grpSpPr>
        <p:sp>
          <p:nvSpPr>
            <p:cNvPr id="15" name="TextBox 14"/>
            <p:cNvSpPr txBox="1"/>
            <p:nvPr/>
          </p:nvSpPr>
          <p:spPr>
            <a:xfrm>
              <a:off x="10121237" y="5046220"/>
              <a:ext cx="991750" cy="684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>
                  <a:solidFill>
                    <a:srgbClr val="0070C0"/>
                  </a:solidFill>
                </a:rPr>
                <a:t>JM3200HLE-32G</a:t>
              </a:r>
            </a:p>
            <a:p>
              <a:r>
                <a:rPr lang="en-US" sz="750" dirty="0"/>
                <a:t>MEMORY MODULE </a:t>
              </a:r>
              <a:r>
                <a:rPr lang="en-US" sz="750" b="1" dirty="0"/>
                <a:t>32GB </a:t>
              </a:r>
              <a:r>
                <a:rPr lang="en-US" sz="750" dirty="0"/>
                <a:t>DDR4 3200Mhz, U-DIMM </a:t>
              </a:r>
              <a:r>
                <a:rPr lang="en-US" sz="800" b="1" dirty="0">
                  <a:solidFill>
                    <a:srgbClr val="FF0000"/>
                  </a:solidFill>
                </a:rPr>
                <a:t>RRP € 73</a:t>
              </a:r>
            </a:p>
          </p:txBody>
        </p:sp>
        <p:pic>
          <p:nvPicPr>
            <p:cNvPr id="44" name="Picture 43"/>
            <p:cNvPicPr>
              <a:picLocks noChangeAspect="1"/>
            </p:cNvPicPr>
            <p:nvPr/>
          </p:nvPicPr>
          <p:blipFill rotWithShape="1"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75" t="6190" r="1296"/>
            <a:stretch/>
          </p:blipFill>
          <p:spPr>
            <a:xfrm>
              <a:off x="10200594" y="4756768"/>
              <a:ext cx="807509" cy="198057"/>
            </a:xfrm>
            <a:prstGeom prst="rect">
              <a:avLst/>
            </a:prstGeom>
          </p:spPr>
        </p:pic>
      </p:grpSp>
      <p:grpSp>
        <p:nvGrpSpPr>
          <p:cNvPr id="51" name="Group 50"/>
          <p:cNvGrpSpPr/>
          <p:nvPr/>
        </p:nvGrpSpPr>
        <p:grpSpPr>
          <a:xfrm>
            <a:off x="4428616" y="5205070"/>
            <a:ext cx="980029" cy="1081791"/>
            <a:chOff x="10138212" y="6110824"/>
            <a:chExt cx="980029" cy="1081791"/>
          </a:xfrm>
        </p:grpSpPr>
        <p:sp>
          <p:nvSpPr>
            <p:cNvPr id="110" name="TextBox 109"/>
            <p:cNvSpPr txBox="1"/>
            <p:nvPr/>
          </p:nvSpPr>
          <p:spPr>
            <a:xfrm>
              <a:off x="10138212" y="6392396"/>
              <a:ext cx="980029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>
                  <a:solidFill>
                    <a:srgbClr val="0070C0"/>
                  </a:solidFill>
                </a:rPr>
                <a:t>JM4800ALE-32G</a:t>
              </a:r>
            </a:p>
            <a:p>
              <a:r>
                <a:rPr lang="en-US" sz="750" dirty="0"/>
                <a:t>TRANSCEND MEMORY MODULE </a:t>
              </a:r>
              <a:r>
                <a:rPr lang="en-US" sz="750" b="1" dirty="0"/>
                <a:t>32GB</a:t>
              </a:r>
              <a:r>
                <a:rPr lang="en-US" sz="750" dirty="0"/>
                <a:t> DDR5 4800Mhz, U-LONG DIMM </a:t>
              </a:r>
              <a:r>
                <a:rPr lang="en-US" sz="800" b="1" dirty="0">
                  <a:solidFill>
                    <a:srgbClr val="FF0000"/>
                  </a:solidFill>
                </a:rPr>
                <a:t>RRP € 126</a:t>
              </a:r>
            </a:p>
          </p:txBody>
        </p:sp>
        <p:pic>
          <p:nvPicPr>
            <p:cNvPr id="46" name="Picture 45"/>
            <p:cNvPicPr>
              <a:picLocks noChangeAspect="1"/>
            </p:cNvPicPr>
            <p:nvPr/>
          </p:nvPicPr>
          <p:blipFill rotWithShape="1">
            <a:blip r:embed="rId2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803" b="4771"/>
            <a:stretch/>
          </p:blipFill>
          <p:spPr>
            <a:xfrm>
              <a:off x="10228796" y="6110824"/>
              <a:ext cx="851342" cy="221736"/>
            </a:xfrm>
            <a:prstGeom prst="rect">
              <a:avLst/>
            </a:prstGeom>
          </p:spPr>
        </p:pic>
      </p:grpSp>
      <p:grpSp>
        <p:nvGrpSpPr>
          <p:cNvPr id="84" name="Group 83"/>
          <p:cNvGrpSpPr/>
          <p:nvPr/>
        </p:nvGrpSpPr>
        <p:grpSpPr>
          <a:xfrm>
            <a:off x="8842983" y="3999730"/>
            <a:ext cx="974077" cy="1108835"/>
            <a:chOff x="7428761" y="4712256"/>
            <a:chExt cx="974077" cy="1108835"/>
          </a:xfrm>
        </p:grpSpPr>
        <p:sp>
          <p:nvSpPr>
            <p:cNvPr id="43" name="TextBox 42"/>
            <p:cNvSpPr txBox="1"/>
            <p:nvPr/>
          </p:nvSpPr>
          <p:spPr>
            <a:xfrm>
              <a:off x="7428761" y="5020872"/>
              <a:ext cx="974077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>
                  <a:solidFill>
                    <a:srgbClr val="0070C0"/>
                  </a:solidFill>
                </a:rPr>
                <a:t>JM4800ASE-32G</a:t>
              </a:r>
            </a:p>
            <a:p>
              <a:r>
                <a:rPr lang="en-US" sz="750" dirty="0"/>
                <a:t>TRANSCEND MEMORY MODULE </a:t>
              </a:r>
              <a:r>
                <a:rPr lang="en-US" sz="750" b="1" dirty="0"/>
                <a:t>32GB</a:t>
              </a:r>
              <a:r>
                <a:rPr lang="en-US" sz="750" dirty="0"/>
                <a:t> DDR5 4800Mhz, SO-DIMM  </a:t>
              </a:r>
              <a:r>
                <a:rPr lang="en-US" sz="800" b="1" dirty="0">
                  <a:solidFill>
                    <a:srgbClr val="FF0000"/>
                  </a:solidFill>
                </a:rPr>
                <a:t>RRP € 95</a:t>
              </a:r>
            </a:p>
          </p:txBody>
        </p:sp>
        <p:pic>
          <p:nvPicPr>
            <p:cNvPr id="81" name="Picture 80"/>
            <p:cNvPicPr>
              <a:picLocks noChangeAspect="1"/>
            </p:cNvPicPr>
            <p:nvPr/>
          </p:nvPicPr>
          <p:blipFill>
            <a:blip r:embed="rId2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97517" y="4712256"/>
              <a:ext cx="660746" cy="295271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5470590" y="5516034"/>
            <a:ext cx="109310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0070C0"/>
                </a:solidFill>
              </a:rPr>
              <a:t>TS4GLH72V6E</a:t>
            </a:r>
            <a:r>
              <a:rPr lang="en-US" sz="800" dirty="0">
                <a:solidFill>
                  <a:srgbClr val="0070C0"/>
                </a:solidFill>
              </a:rPr>
              <a:t> </a:t>
            </a:r>
            <a:r>
              <a:rPr lang="en-US" sz="750" dirty="0"/>
              <a:t>TRANSCEND MEMORY MODULE </a:t>
            </a:r>
            <a:r>
              <a:rPr lang="en-US" sz="750" b="1" dirty="0"/>
              <a:t>32GB</a:t>
            </a:r>
            <a:r>
              <a:rPr lang="en-US" sz="750" dirty="0"/>
              <a:t> DDR4 2666Mhz, ECC-DIMM, 2Rx8 2GBx8 CL19 1.2V </a:t>
            </a:r>
            <a:r>
              <a:rPr lang="en-US" sz="800" b="1" dirty="0">
                <a:solidFill>
                  <a:srgbClr val="FF0000"/>
                </a:solidFill>
              </a:rPr>
              <a:t>RRP € 143</a:t>
            </a:r>
            <a:endParaRPr lang="en-US" sz="750" b="1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566989" y="5491251"/>
            <a:ext cx="936518" cy="807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0070C0"/>
                </a:solidFill>
              </a:rPr>
              <a:t>JM5600ASE-32G</a:t>
            </a:r>
            <a:r>
              <a:rPr lang="en-US" sz="800" dirty="0">
                <a:solidFill>
                  <a:srgbClr val="0070C0"/>
                </a:solidFill>
              </a:rPr>
              <a:t> </a:t>
            </a:r>
            <a:r>
              <a:rPr lang="en-US" sz="750" dirty="0"/>
              <a:t>TRANSCEND MEMORY MODULE </a:t>
            </a:r>
            <a:r>
              <a:rPr lang="en-US" sz="750" b="1" dirty="0"/>
              <a:t>32GB</a:t>
            </a:r>
            <a:r>
              <a:rPr lang="en-US" sz="750" dirty="0"/>
              <a:t> JM DDR5 5600 SO-DIMM</a:t>
            </a:r>
          </a:p>
          <a:p>
            <a:r>
              <a:rPr lang="en-US" sz="800" b="1" dirty="0">
                <a:solidFill>
                  <a:srgbClr val="FF0000"/>
                </a:solidFill>
              </a:rPr>
              <a:t>RRP € 124</a:t>
            </a:r>
          </a:p>
        </p:txBody>
      </p:sp>
      <p:pic>
        <p:nvPicPr>
          <p:cNvPr id="54" name="Picture 53"/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6405" y="2751142"/>
            <a:ext cx="951521" cy="247080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1323" y="2772751"/>
            <a:ext cx="861097" cy="212549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3486" y="4057402"/>
            <a:ext cx="877399" cy="251315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1199" y="4057402"/>
            <a:ext cx="821330" cy="223233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4305" y="5149945"/>
            <a:ext cx="677157" cy="295976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9493" y="5209199"/>
            <a:ext cx="910144" cy="240241"/>
          </a:xfrm>
          <a:prstGeom prst="rect">
            <a:avLst/>
          </a:prstGeom>
        </p:spPr>
      </p:pic>
      <p:sp>
        <p:nvSpPr>
          <p:cNvPr id="137" name="Rectangle 136"/>
          <p:cNvSpPr/>
          <p:nvPr/>
        </p:nvSpPr>
        <p:spPr>
          <a:xfrm>
            <a:off x="3246142" y="1462258"/>
            <a:ext cx="6644338" cy="482610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3" name="Picture 132" descr="A close up of a building&#10;&#10;Description automatically generated">
            <a:extLst>
              <a:ext uri="{FF2B5EF4-FFF2-40B4-BE49-F238E27FC236}">
                <a16:creationId xmlns:a16="http://schemas.microsoft.com/office/drawing/2014/main" id="{21C402B8-88C9-49A4-ADDA-25A3799AA08D}"/>
              </a:ext>
            </a:extLst>
          </p:cNvPr>
          <p:cNvPicPr>
            <a:picLocks noChangeAspect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749260"/>
            <a:ext cx="9905999" cy="553654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22B3844-4A39-F016-EFB2-5C8A24986A4F}"/>
              </a:ext>
            </a:extLst>
          </p:cNvPr>
          <p:cNvSpPr txBox="1"/>
          <p:nvPr/>
        </p:nvSpPr>
        <p:spPr>
          <a:xfrm>
            <a:off x="7699687" y="5481052"/>
            <a:ext cx="9638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0070C0"/>
                </a:solidFill>
              </a:rPr>
              <a:t>JM5600ALE-32G</a:t>
            </a:r>
          </a:p>
          <a:p>
            <a:r>
              <a:rPr lang="en-US" sz="800" dirty="0"/>
              <a:t>MEMORY MODULE </a:t>
            </a:r>
            <a:r>
              <a:rPr lang="en-US" sz="800" b="1" dirty="0"/>
              <a:t>32GB</a:t>
            </a:r>
            <a:r>
              <a:rPr lang="en-US" sz="800" dirty="0"/>
              <a:t> JM DDR5 5600 U-DIMM </a:t>
            </a:r>
            <a:r>
              <a:rPr lang="en-US" sz="800" b="1" dirty="0">
                <a:solidFill>
                  <a:srgbClr val="C00000"/>
                </a:solidFill>
              </a:rPr>
              <a:t>RRP € 137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32D300C-2555-DD12-D814-D31091170E19}"/>
              </a:ext>
            </a:extLst>
          </p:cNvPr>
          <p:cNvSpPr txBox="1"/>
          <p:nvPr/>
        </p:nvSpPr>
        <p:spPr>
          <a:xfrm>
            <a:off x="4398910" y="1905146"/>
            <a:ext cx="1120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0070C0"/>
                </a:solidFill>
              </a:rPr>
              <a:t>JM5600ASG-8G</a:t>
            </a:r>
            <a:r>
              <a:rPr lang="en-US" sz="800" dirty="0"/>
              <a:t> </a:t>
            </a:r>
          </a:p>
          <a:p>
            <a:r>
              <a:rPr lang="en-US" sz="800" dirty="0"/>
              <a:t>MEMORY MODULE </a:t>
            </a:r>
            <a:r>
              <a:rPr lang="en-US" sz="800" b="1" dirty="0"/>
              <a:t>8GB</a:t>
            </a:r>
            <a:r>
              <a:rPr lang="en-US" sz="800" dirty="0"/>
              <a:t> JM DDR5 5600 SO-DIMM </a:t>
            </a:r>
            <a:r>
              <a:rPr lang="en-US" sz="800" b="1" dirty="0">
                <a:solidFill>
                  <a:srgbClr val="C00000"/>
                </a:solidFill>
              </a:rPr>
              <a:t>RRP € 43 </a:t>
            </a:r>
            <a:endParaRPr lang="en-US" sz="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DA2AA5-539E-9911-0685-3C7B948CC537}"/>
              </a:ext>
            </a:extLst>
          </p:cNvPr>
          <p:cNvSpPr txBox="1"/>
          <p:nvPr/>
        </p:nvSpPr>
        <p:spPr>
          <a:xfrm>
            <a:off x="4442889" y="4372873"/>
            <a:ext cx="11191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0070C0"/>
                </a:solidFill>
              </a:rPr>
              <a:t>JM5600ASE-16G</a:t>
            </a:r>
          </a:p>
          <a:p>
            <a:r>
              <a:rPr lang="en-US" sz="800" dirty="0"/>
              <a:t>MEMORY MODULE </a:t>
            </a:r>
            <a:r>
              <a:rPr lang="en-US" sz="800" b="1" dirty="0"/>
              <a:t>16GB</a:t>
            </a:r>
            <a:r>
              <a:rPr lang="en-US" sz="800" dirty="0"/>
              <a:t> JM DDR5 5600 SO-DIMM </a:t>
            </a:r>
            <a:r>
              <a:rPr lang="en-US" sz="800" b="1" dirty="0">
                <a:solidFill>
                  <a:srgbClr val="C00000"/>
                </a:solidFill>
              </a:rPr>
              <a:t>RRP € 82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93307CD-209F-895E-DCD5-0D3170801309}"/>
              </a:ext>
            </a:extLst>
          </p:cNvPr>
          <p:cNvSpPr txBox="1"/>
          <p:nvPr/>
        </p:nvSpPr>
        <p:spPr>
          <a:xfrm>
            <a:off x="8381441" y="512522"/>
            <a:ext cx="15080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b="1" dirty="0">
                <a:solidFill>
                  <a:schemeClr val="bg1"/>
                </a:solidFill>
              </a:rPr>
              <a:t>Please Call for volume pricing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05A7DC1-88FD-05C1-5DAA-831439A8437A}"/>
              </a:ext>
            </a:extLst>
          </p:cNvPr>
          <p:cNvSpPr txBox="1"/>
          <p:nvPr/>
        </p:nvSpPr>
        <p:spPr>
          <a:xfrm>
            <a:off x="8274466" y="316943"/>
            <a:ext cx="159723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>
                <a:solidFill>
                  <a:schemeClr val="bg1"/>
                </a:solidFill>
              </a:rPr>
              <a:t>Retail File September 2025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F9EE13F-8CD9-9ADB-D43B-C38002D0C3B8}"/>
              </a:ext>
            </a:extLst>
          </p:cNvPr>
          <p:cNvCxnSpPr/>
          <p:nvPr/>
        </p:nvCxnSpPr>
        <p:spPr>
          <a:xfrm>
            <a:off x="6198876" y="6348364"/>
            <a:ext cx="0" cy="5040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45C632B-AA1A-3F6B-B963-530170435766}"/>
              </a:ext>
            </a:extLst>
          </p:cNvPr>
          <p:cNvSpPr txBox="1"/>
          <p:nvPr/>
        </p:nvSpPr>
        <p:spPr>
          <a:xfrm>
            <a:off x="6290321" y="6340690"/>
            <a:ext cx="363654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" dirty="0">
                <a:latin typeface="Cambria" panose="02040503050406030204" pitchFamily="18" charset="0"/>
                <a:ea typeface="Cambria" panose="02040503050406030204" pitchFamily="18" charset="0"/>
              </a:rPr>
              <a:t>Prices, promotions, specifications, availability and terms of offers may change without notice.</a:t>
            </a:r>
            <a:endParaRPr lang="el-GR" sz="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r"/>
            <a:r>
              <a:rPr lang="en-US" sz="600" dirty="0">
                <a:latin typeface="Cambria" panose="02040503050406030204" pitchFamily="18" charset="0"/>
                <a:ea typeface="Cambria" panose="02040503050406030204" pitchFamily="18" charset="0"/>
              </a:rPr>
              <a:t>Despite our best efforts, a small number of items may contain pricing, typography, or photography errors.</a:t>
            </a:r>
            <a:endParaRPr lang="el-GR" sz="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r"/>
            <a:r>
              <a:rPr lang="en-US" sz="600" dirty="0">
                <a:latin typeface="Cambria" panose="02040503050406030204" pitchFamily="18" charset="0"/>
                <a:ea typeface="Cambria" panose="02040503050406030204" pitchFamily="18" charset="0"/>
              </a:rPr>
              <a:t>Correct prices and promotions are validated at the time your order is placed. </a:t>
            </a:r>
          </a:p>
          <a:p>
            <a:pPr algn="r"/>
            <a:r>
              <a:rPr lang="en-US" sz="600" dirty="0">
                <a:latin typeface="Cambria" panose="02040503050406030204" pitchFamily="18" charset="0"/>
                <a:ea typeface="Cambria" panose="02040503050406030204" pitchFamily="18" charset="0"/>
              </a:rPr>
              <a:t>Recycling fees are not included in the Dealer and Retail File. Delivery and installation charges</a:t>
            </a:r>
          </a:p>
          <a:p>
            <a:pPr algn="r"/>
            <a:r>
              <a:rPr lang="en-US" sz="600" dirty="0">
                <a:latin typeface="Cambria" panose="02040503050406030204" pitchFamily="18" charset="0"/>
                <a:ea typeface="Cambria" panose="02040503050406030204" pitchFamily="18" charset="0"/>
              </a:rPr>
              <a:t>are not included. Products' warranty is the warranty given</a:t>
            </a:r>
            <a:r>
              <a:rPr lang="el-GR" sz="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600" dirty="0">
                <a:latin typeface="Cambria" panose="02040503050406030204" pitchFamily="18" charset="0"/>
                <a:ea typeface="Cambria" panose="02040503050406030204" pitchFamily="18" charset="0"/>
              </a:rPr>
              <a:t>by the manufacturer. VAT is  included.</a:t>
            </a:r>
            <a:endParaRPr lang="el-GR" sz="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BDB847B-6FEA-8D1E-7519-D6CA32BA3542}"/>
              </a:ext>
            </a:extLst>
          </p:cNvPr>
          <p:cNvSpPr txBox="1"/>
          <p:nvPr/>
        </p:nvSpPr>
        <p:spPr>
          <a:xfrm>
            <a:off x="1186844" y="6356125"/>
            <a:ext cx="32780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>
                <a:latin typeface="Cambria" panose="02040503050406030204" pitchFamily="18" charset="0"/>
                <a:ea typeface="Cambria" panose="02040503050406030204" pitchFamily="18" charset="0"/>
              </a:rPr>
              <a:t>Call now on: </a:t>
            </a:r>
            <a:r>
              <a:rPr lang="el-GR" sz="7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algn="ctr"/>
            <a:r>
              <a:rPr lang="en-US" sz="700" dirty="0">
                <a:latin typeface="Cambria" panose="02040503050406030204" pitchFamily="18" charset="0"/>
                <a:ea typeface="Cambria" panose="02040503050406030204" pitchFamily="18" charset="0"/>
              </a:rPr>
              <a:t>Mail on: </a:t>
            </a:r>
          </a:p>
          <a:p>
            <a:pPr algn="ctr"/>
            <a:r>
              <a:rPr lang="en-US" sz="700" dirty="0"/>
              <a:t>Place your order on: </a:t>
            </a:r>
          </a:p>
          <a:p>
            <a:pPr algn="ctr"/>
            <a:r>
              <a:rPr lang="en-US" sz="700" dirty="0"/>
              <a:t> </a:t>
            </a:r>
            <a:r>
              <a:rPr lang="en-US" sz="700" dirty="0">
                <a:latin typeface="Cambria" panose="02040503050406030204" pitchFamily="18" charset="0"/>
                <a:ea typeface="Cambria" panose="02040503050406030204" pitchFamily="18" charset="0"/>
              </a:rPr>
              <a:t>www.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1905353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19601</TotalTime>
  <Words>950</Words>
  <Application>Microsoft Office PowerPoint</Application>
  <PresentationFormat>A4 Paper (210x297 mm)</PresentationFormat>
  <Paragraphs>187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Michalis Michael</dc:creator>
  <cp:lastModifiedBy>Yiannis Andreou</cp:lastModifiedBy>
  <cp:revision>4593</cp:revision>
  <cp:lastPrinted>2024-06-20T07:02:55Z</cp:lastPrinted>
  <dcterms:created xsi:type="dcterms:W3CDTF">2015-12-18T09:11:23Z</dcterms:created>
  <dcterms:modified xsi:type="dcterms:W3CDTF">2025-08-21T19:18:23Z</dcterms:modified>
</cp:coreProperties>
</file>