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sldIdLst>
    <p:sldId id="259" r:id="rId4"/>
    <p:sldId id="261" r:id="rId5"/>
    <p:sldId id="260" r:id="rId6"/>
  </p:sldIdLst>
  <p:sldSz cx="9906000" cy="6858000" type="A4"/>
  <p:notesSz cx="7102475" cy="9388475"/>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8635"/>
    <a:srgbClr val="5E7A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93" autoAdjust="0"/>
    <p:restoredTop sz="94660"/>
  </p:normalViewPr>
  <p:slideViewPr>
    <p:cSldViewPr snapToGrid="0" showGuides="1">
      <p:cViewPr varScale="1">
        <p:scale>
          <a:sx n="95" d="100"/>
          <a:sy n="95" d="100"/>
        </p:scale>
        <p:origin x="1371" y="6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32378E2D-B5CC-424F-8557-2B25CC9AB8C0}" type="datetimeFigureOut">
              <a:rPr lang="en-US"/>
              <a:pPr>
                <a:defRPr/>
              </a:pPr>
              <a:t>9/12/2025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129CC7-DE5C-44CF-B614-34BB3F8BC7BC}" type="slidenum">
              <a:rPr lang="en-US" altLang="en-US"/>
              <a:pPr>
                <a:defRPr/>
              </a:pPr>
              <a:t>‹#›</a:t>
            </a:fld>
            <a:endParaRPr lang="en-US" altLang="en-US"/>
          </a:p>
        </p:txBody>
      </p:sp>
    </p:spTree>
    <p:extLst>
      <p:ext uri="{BB962C8B-B14F-4D97-AF65-F5344CB8AC3E}">
        <p14:creationId xmlns:p14="http://schemas.microsoft.com/office/powerpoint/2010/main" val="2420680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6A599BD-5C38-4970-AED1-7FADBFD0A392}" type="datetimeFigureOut">
              <a:rPr lang="en-US"/>
              <a:pPr>
                <a:defRPr/>
              </a:pPr>
              <a:t>9/12/2025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05A896-81CE-4123-8BAB-6DAF9A2AB289}" type="slidenum">
              <a:rPr lang="en-US" altLang="en-US"/>
              <a:pPr>
                <a:defRPr/>
              </a:pPr>
              <a:t>‹#›</a:t>
            </a:fld>
            <a:endParaRPr lang="en-US" altLang="en-US"/>
          </a:p>
        </p:txBody>
      </p:sp>
    </p:spTree>
    <p:extLst>
      <p:ext uri="{BB962C8B-B14F-4D97-AF65-F5344CB8AC3E}">
        <p14:creationId xmlns:p14="http://schemas.microsoft.com/office/powerpoint/2010/main" val="73156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F5CFD23-2467-4382-9E72-D6B1BA5C4989}" type="datetimeFigureOut">
              <a:rPr lang="en-US"/>
              <a:pPr>
                <a:defRPr/>
              </a:pPr>
              <a:t>9/12/2025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FF78BF-CECD-46D8-9D41-0B32A763CD63}" type="slidenum">
              <a:rPr lang="en-US" altLang="en-US"/>
              <a:pPr>
                <a:defRPr/>
              </a:pPr>
              <a:t>‹#›</a:t>
            </a:fld>
            <a:endParaRPr lang="en-US" altLang="en-US"/>
          </a:p>
        </p:txBody>
      </p:sp>
    </p:spTree>
    <p:extLst>
      <p:ext uri="{BB962C8B-B14F-4D97-AF65-F5344CB8AC3E}">
        <p14:creationId xmlns:p14="http://schemas.microsoft.com/office/powerpoint/2010/main" val="845174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2871B3D-BBB7-411A-82A0-29AB9E3CD63F}" type="datetimeFigureOut">
              <a:rPr lang="en-US"/>
              <a:pPr>
                <a:defRPr/>
              </a:pPr>
              <a:t>9/12/2025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21C9E4A-6DFA-413A-B536-A4B6EC275415}" type="slidenum">
              <a:rPr lang="en-US" altLang="en-US"/>
              <a:pPr>
                <a:defRPr/>
              </a:pPr>
              <a:t>‹#›</a:t>
            </a:fld>
            <a:endParaRPr lang="en-US" altLang="en-US"/>
          </a:p>
        </p:txBody>
      </p:sp>
    </p:spTree>
    <p:extLst>
      <p:ext uri="{BB962C8B-B14F-4D97-AF65-F5344CB8AC3E}">
        <p14:creationId xmlns:p14="http://schemas.microsoft.com/office/powerpoint/2010/main" val="275260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DFE841B-B2C0-4DEF-8DA2-99FA54D85DDA}" type="datetimeFigureOut">
              <a:rPr lang="en-US"/>
              <a:pPr>
                <a:defRPr/>
              </a:pPr>
              <a:t>9/12/2025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DA174F-8664-4AE4-98BD-ED56C9B1BA43}" type="slidenum">
              <a:rPr lang="en-US" altLang="en-US"/>
              <a:pPr>
                <a:defRPr/>
              </a:pPr>
              <a:t>‹#›</a:t>
            </a:fld>
            <a:endParaRPr lang="en-US" altLang="en-US"/>
          </a:p>
        </p:txBody>
      </p:sp>
    </p:spTree>
    <p:extLst>
      <p:ext uri="{BB962C8B-B14F-4D97-AF65-F5344CB8AC3E}">
        <p14:creationId xmlns:p14="http://schemas.microsoft.com/office/powerpoint/2010/main" val="1596109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5904AD39-B83D-4615-AAB8-92470F13F39D}" type="datetimeFigureOut">
              <a:rPr lang="en-US"/>
              <a:pPr>
                <a:defRPr/>
              </a:pPr>
              <a:t>9/12/2025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C883D27-54D1-425E-B688-AB1167109FA2}" type="slidenum">
              <a:rPr lang="en-US" altLang="en-US"/>
              <a:pPr>
                <a:defRPr/>
              </a:pPr>
              <a:t>‹#›</a:t>
            </a:fld>
            <a:endParaRPr lang="en-US" altLang="en-US"/>
          </a:p>
        </p:txBody>
      </p:sp>
    </p:spTree>
    <p:extLst>
      <p:ext uri="{BB962C8B-B14F-4D97-AF65-F5344CB8AC3E}">
        <p14:creationId xmlns:p14="http://schemas.microsoft.com/office/powerpoint/2010/main" val="1218672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D8BB9D34-2FA0-49C2-85A7-532A10555851}" type="datetimeFigureOut">
              <a:rPr lang="en-US"/>
              <a:pPr>
                <a:defRPr/>
              </a:pPr>
              <a:t>9/12/2025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A773F82-0323-4328-A7B8-58C897D447D3}" type="slidenum">
              <a:rPr lang="en-US" altLang="en-US"/>
              <a:pPr>
                <a:defRPr/>
              </a:pPr>
              <a:t>‹#›</a:t>
            </a:fld>
            <a:endParaRPr lang="en-US" altLang="en-US"/>
          </a:p>
        </p:txBody>
      </p:sp>
    </p:spTree>
    <p:extLst>
      <p:ext uri="{BB962C8B-B14F-4D97-AF65-F5344CB8AC3E}">
        <p14:creationId xmlns:p14="http://schemas.microsoft.com/office/powerpoint/2010/main" val="2038689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A422373B-E1C6-4388-A522-3762B31785D7}" type="datetimeFigureOut">
              <a:rPr lang="en-US"/>
              <a:pPr>
                <a:defRPr/>
              </a:pPr>
              <a:t>9/12/2025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F7EB4FE-7A20-4AEC-8F9D-738F5AF82A26}" type="slidenum">
              <a:rPr lang="en-US" altLang="en-US"/>
              <a:pPr>
                <a:defRPr/>
              </a:pPr>
              <a:t>‹#›</a:t>
            </a:fld>
            <a:endParaRPr lang="en-US" altLang="en-US"/>
          </a:p>
        </p:txBody>
      </p:sp>
    </p:spTree>
    <p:extLst>
      <p:ext uri="{BB962C8B-B14F-4D97-AF65-F5344CB8AC3E}">
        <p14:creationId xmlns:p14="http://schemas.microsoft.com/office/powerpoint/2010/main" val="2135704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1DF67B-DFCE-4E31-A4AF-AEAC33BCAAB7}" type="datetimeFigureOut">
              <a:rPr lang="en-US"/>
              <a:pPr>
                <a:defRPr/>
              </a:pPr>
              <a:t>9/12/2025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2C6E26F-EDAE-44E6-AD1C-996BEC6F7BDB}" type="slidenum">
              <a:rPr lang="en-US" altLang="en-US"/>
              <a:pPr>
                <a:defRPr/>
              </a:pPr>
              <a:t>‹#›</a:t>
            </a:fld>
            <a:endParaRPr lang="en-US" altLang="en-US"/>
          </a:p>
        </p:txBody>
      </p:sp>
    </p:spTree>
    <p:extLst>
      <p:ext uri="{BB962C8B-B14F-4D97-AF65-F5344CB8AC3E}">
        <p14:creationId xmlns:p14="http://schemas.microsoft.com/office/powerpoint/2010/main" val="1143775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91214C4-AB83-442D-AA46-87C3AD52FF52}" type="datetimeFigureOut">
              <a:rPr lang="en-US"/>
              <a:pPr>
                <a:defRPr/>
              </a:pPr>
              <a:t>9/12/2025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2861715-C373-45B9-AE3E-5A37971A7DE3}" type="slidenum">
              <a:rPr lang="en-US" altLang="en-US"/>
              <a:pPr>
                <a:defRPr/>
              </a:pPr>
              <a:t>‹#›</a:t>
            </a:fld>
            <a:endParaRPr lang="en-US" altLang="en-US"/>
          </a:p>
        </p:txBody>
      </p:sp>
    </p:spTree>
    <p:extLst>
      <p:ext uri="{BB962C8B-B14F-4D97-AF65-F5344CB8AC3E}">
        <p14:creationId xmlns:p14="http://schemas.microsoft.com/office/powerpoint/2010/main" val="238154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2BD630A-E922-475D-87A4-4DABDD8BD62E}" type="datetimeFigureOut">
              <a:rPr lang="en-US"/>
              <a:pPr>
                <a:defRPr/>
              </a:pPr>
              <a:t>9/12/2025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A50DAE9-4879-4410-8304-1855D596569B}" type="slidenum">
              <a:rPr lang="en-US" altLang="en-US"/>
              <a:pPr>
                <a:defRPr/>
              </a:pPr>
              <a:t>‹#›</a:t>
            </a:fld>
            <a:endParaRPr lang="en-US" altLang="en-US"/>
          </a:p>
        </p:txBody>
      </p:sp>
    </p:spTree>
    <p:extLst>
      <p:ext uri="{BB962C8B-B14F-4D97-AF65-F5344CB8AC3E}">
        <p14:creationId xmlns:p14="http://schemas.microsoft.com/office/powerpoint/2010/main" val="1284151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2F01E59B-2655-4E0E-A966-9C2605BD3AC0}" type="datetimeFigureOut">
              <a:rPr lang="en-US"/>
              <a:pPr>
                <a:defRPr/>
              </a:pPr>
              <a:t>9/12/2025</a:t>
            </a:fld>
            <a:endParaRPr lang="en-US" dirty="0"/>
          </a:p>
        </p:txBody>
      </p:sp>
      <p:sp>
        <p:nvSpPr>
          <p:cNvPr id="5" name="Footer Placeholder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996113" y="6356350"/>
            <a:ext cx="22288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F290A07-45D2-4001-BBC6-508AE3EF6A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jpeg"/><Relationship Id="rId1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6.png"/><Relationship Id="rId12" Type="http://schemas.microsoft.com/office/2007/relationships/hdphoto" Target="../media/hdphoto1.wdp"/><Relationship Id="rId17" Type="http://schemas.openxmlformats.org/officeDocument/2006/relationships/image" Target="../media/image15.JPG"/><Relationship Id="rId2" Type="http://schemas.openxmlformats.org/officeDocument/2006/relationships/image" Target="../media/image1.jpeg"/><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5" Type="http://schemas.openxmlformats.org/officeDocument/2006/relationships/image" Target="../media/image13.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 Id="rId14" Type="http://schemas.openxmlformats.org/officeDocument/2006/relationships/image" Target="../media/image12.jpeg"/></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7.JPG"/><Relationship Id="rId1" Type="http://schemas.openxmlformats.org/officeDocument/2006/relationships/slideLayout" Target="../slideLayouts/slideLayout1.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28.JPG"/><Relationship Id="rId18" Type="http://schemas.openxmlformats.org/officeDocument/2006/relationships/image" Target="../media/image16.png"/><Relationship Id="rId3" Type="http://schemas.openxmlformats.org/officeDocument/2006/relationships/image" Target="../media/image21.jpeg"/><Relationship Id="rId7" Type="http://schemas.openxmlformats.org/officeDocument/2006/relationships/image" Target="../media/image23.png"/><Relationship Id="rId12" Type="http://schemas.openxmlformats.org/officeDocument/2006/relationships/image" Target="../media/image27.jpeg"/><Relationship Id="rId17" Type="http://schemas.openxmlformats.org/officeDocument/2006/relationships/image" Target="../media/image32.jpeg"/><Relationship Id="rId2" Type="http://schemas.openxmlformats.org/officeDocument/2006/relationships/image" Target="../media/image20.jpeg"/><Relationship Id="rId16" Type="http://schemas.openxmlformats.org/officeDocument/2006/relationships/image" Target="../media/image31.jpeg"/><Relationship Id="rId1" Type="http://schemas.openxmlformats.org/officeDocument/2006/relationships/slideLayout" Target="../slideLayouts/slideLayout1.xml"/><Relationship Id="rId6" Type="http://schemas.openxmlformats.org/officeDocument/2006/relationships/image" Target="../media/image22.jpeg"/><Relationship Id="rId11" Type="http://schemas.openxmlformats.org/officeDocument/2006/relationships/image" Target="../media/image26.jpeg"/><Relationship Id="rId5" Type="http://schemas.openxmlformats.org/officeDocument/2006/relationships/image" Target="../media/image4.jpeg"/><Relationship Id="rId15" Type="http://schemas.openxmlformats.org/officeDocument/2006/relationships/image" Target="../media/image30.JPG"/><Relationship Id="rId10" Type="http://schemas.openxmlformats.org/officeDocument/2006/relationships/image" Target="../media/image25.jpeg"/><Relationship Id="rId4" Type="http://schemas.openxmlformats.org/officeDocument/2006/relationships/image" Target="../media/image1.jpeg"/><Relationship Id="rId9" Type="http://schemas.openxmlformats.org/officeDocument/2006/relationships/image" Target="../media/image24.JPG"/><Relationship Id="rId14" Type="http://schemas.openxmlformats.org/officeDocument/2006/relationships/image" Target="../media/image2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812" y="-827"/>
            <a:ext cx="126206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p:cNvPicPr>
          <p:nvPr/>
        </p:nvPicPr>
        <p:blipFill rotWithShape="1">
          <a:blip r:embed="rId3"/>
          <a:srcRect l="602" t="22544" r="-1"/>
          <a:stretch/>
        </p:blipFill>
        <p:spPr>
          <a:xfrm>
            <a:off x="1271150" y="1674022"/>
            <a:ext cx="8603734" cy="1285274"/>
          </a:xfrm>
          <a:prstGeom prst="rect">
            <a:avLst/>
          </a:prstGeom>
        </p:spPr>
      </p:pic>
      <p:pic>
        <p:nvPicPr>
          <p:cNvPr id="2052" name="Picture 3"/>
          <p:cNvPicPr>
            <a:picLocks noChangeAspect="1"/>
          </p:cNvPicPr>
          <p:nvPr/>
        </p:nvPicPr>
        <p:blipFill rotWithShape="1">
          <a:blip r:embed="rId4">
            <a:extLst>
              <a:ext uri="{28A0092B-C50C-407E-A947-70E740481C1C}">
                <a14:useLocalDpi xmlns:a14="http://schemas.microsoft.com/office/drawing/2010/main" val="0"/>
              </a:ext>
            </a:extLst>
          </a:blip>
          <a:srcRect b="49515"/>
          <a:stretch/>
        </p:blipFill>
        <p:spPr bwMode="auto">
          <a:xfrm>
            <a:off x="1271150" y="-13849"/>
            <a:ext cx="8612187" cy="1691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2"/>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4644" y="4649788"/>
            <a:ext cx="1312184" cy="2207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Rectangle 69"/>
          <p:cNvSpPr>
            <a:spLocks noChangeArrowheads="1"/>
          </p:cNvSpPr>
          <p:nvPr/>
        </p:nvSpPr>
        <p:spPr bwMode="auto">
          <a:xfrm>
            <a:off x="-14133" y="2429205"/>
            <a:ext cx="1262063" cy="166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600" dirty="0">
                <a:latin typeface="HP Simplified" panose="020B0604020204020204" pitchFamily="34" charset="0"/>
                <a:cs typeface="Calibri" panose="020F0502020204030204" pitchFamily="34" charset="0"/>
              </a:rPr>
              <a:t>Prices, promotions, specifications, availability and terms of offers may change without notice. Despite our best efforts, a small number of items may contain pricing, typography, or photography errors. </a:t>
            </a:r>
          </a:p>
          <a:p>
            <a:pPr eaLnBrk="1" hangingPunct="1">
              <a:lnSpc>
                <a:spcPct val="100000"/>
              </a:lnSpc>
              <a:spcBef>
                <a:spcPct val="0"/>
              </a:spcBef>
              <a:buFontTx/>
              <a:buNone/>
            </a:pPr>
            <a:r>
              <a:rPr lang="en-GB" altLang="en-US" sz="600" dirty="0">
                <a:latin typeface="HP Simplified" panose="020B0604020204020204" pitchFamily="34" charset="0"/>
                <a:cs typeface="Calibri" panose="020F0502020204030204" pitchFamily="34" charset="0"/>
              </a:rPr>
              <a:t>Correct prices and promotions are validated at the time your order is placed. Recycling fees are not included in the Dealer &amp; Retail File. Delivery and installation charges are not included. </a:t>
            </a:r>
          </a:p>
          <a:p>
            <a:pPr eaLnBrk="1" hangingPunct="1">
              <a:lnSpc>
                <a:spcPct val="100000"/>
              </a:lnSpc>
              <a:spcBef>
                <a:spcPct val="0"/>
              </a:spcBef>
              <a:buFontTx/>
              <a:buNone/>
            </a:pPr>
            <a:r>
              <a:rPr lang="en-US" altLang="en-US" sz="600" dirty="0">
                <a:latin typeface="HP Simplified" panose="020B0604020204020204" pitchFamily="34" charset="0"/>
                <a:cs typeface="Calibri" panose="020F0502020204030204" pitchFamily="34" charset="0"/>
              </a:rPr>
              <a:t>Products' warranty is the warranty given by the manufacturer.</a:t>
            </a:r>
            <a:r>
              <a:rPr lang="en-GB" altLang="en-US" sz="600" dirty="0">
                <a:latin typeface="HP Simplified" panose="020B0604020204020204" pitchFamily="34" charset="0"/>
                <a:cs typeface="Calibri" panose="020F0502020204030204" pitchFamily="34" charset="0"/>
              </a:rPr>
              <a:t>  </a:t>
            </a:r>
          </a:p>
          <a:p>
            <a:pPr eaLnBrk="1" hangingPunct="1">
              <a:lnSpc>
                <a:spcPct val="100000"/>
              </a:lnSpc>
              <a:spcBef>
                <a:spcPct val="0"/>
              </a:spcBef>
              <a:buFontTx/>
              <a:buNone/>
            </a:pPr>
            <a:r>
              <a:rPr lang="en-GB" altLang="en-US" sz="600" dirty="0">
                <a:latin typeface="HP Simplified" panose="020B0604020204020204" pitchFamily="34" charset="0"/>
                <a:cs typeface="Calibri" panose="020F0502020204030204" pitchFamily="34" charset="0"/>
              </a:rPr>
              <a:t>VAT is </a:t>
            </a:r>
            <a:r>
              <a:rPr lang="en-GB" altLang="en-US" sz="600" dirty="0" smtClean="0">
                <a:latin typeface="HP Simplified" panose="020B0604020204020204" pitchFamily="34" charset="0"/>
                <a:cs typeface="Calibri" panose="020F0502020204030204" pitchFamily="34" charset="0"/>
              </a:rPr>
              <a:t>included</a:t>
            </a:r>
            <a:endParaRPr lang="en-GB" altLang="en-US" sz="600" dirty="0">
              <a:latin typeface="HP Simplified" panose="020B0604020204020204" pitchFamily="34" charset="0"/>
              <a:cs typeface="Calibri" panose="020F0502020204030204" pitchFamily="34" charset="0"/>
            </a:endParaRPr>
          </a:p>
        </p:txBody>
      </p:sp>
      <p:sp>
        <p:nvSpPr>
          <p:cNvPr id="2057" name="Rectangle 71"/>
          <p:cNvSpPr>
            <a:spLocks noChangeArrowheads="1"/>
          </p:cNvSpPr>
          <p:nvPr/>
        </p:nvSpPr>
        <p:spPr bwMode="auto">
          <a:xfrm>
            <a:off x="-3175" y="4065588"/>
            <a:ext cx="12922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600" dirty="0">
                <a:latin typeface="HP Simplified" panose="020B0604020204020204" pitchFamily="34" charset="0"/>
                <a:cs typeface="Calibri" panose="020F0502020204030204" pitchFamily="34" charset="0"/>
              </a:rPr>
              <a:t>Call now </a:t>
            </a:r>
            <a:r>
              <a:rPr lang="en-US" altLang="en-US" sz="600" dirty="0" smtClean="0">
                <a:latin typeface="HP Simplified" panose="020B0604020204020204" pitchFamily="34" charset="0"/>
                <a:cs typeface="Calibri" panose="020F0502020204030204" pitchFamily="34" charset="0"/>
              </a:rPr>
              <a:t>on</a:t>
            </a:r>
            <a:endParaRPr lang="en-US" altLang="en-US" sz="600" dirty="0">
              <a:latin typeface="HP Simplified" panose="020B0604020204020204" pitchFamily="34" charset="0"/>
              <a:cs typeface="Calibri" panose="020F0502020204030204" pitchFamily="34" charset="0"/>
            </a:endParaRPr>
          </a:p>
          <a:p>
            <a:pPr algn="ctr">
              <a:lnSpc>
                <a:spcPct val="100000"/>
              </a:lnSpc>
              <a:spcBef>
                <a:spcPct val="0"/>
              </a:spcBef>
              <a:buFontTx/>
              <a:buNone/>
            </a:pPr>
            <a:r>
              <a:rPr lang="en-US" altLang="en-US" sz="600" dirty="0">
                <a:latin typeface="HP Simplified" panose="020B0604020204020204" pitchFamily="34" charset="0"/>
                <a:cs typeface="Calibri" panose="020F0502020204030204" pitchFamily="34" charset="0"/>
              </a:rPr>
              <a:t>Mail on</a:t>
            </a:r>
            <a:r>
              <a:rPr lang="en-US" altLang="en-US" sz="600" dirty="0" smtClean="0">
                <a:latin typeface="HP Simplified" panose="020B0604020204020204" pitchFamily="34" charset="0"/>
                <a:cs typeface="Calibri" panose="020F0502020204030204" pitchFamily="34" charset="0"/>
              </a:rPr>
              <a:t>:</a:t>
            </a:r>
            <a:endParaRPr lang="en-US" altLang="en-US" sz="600" dirty="0">
              <a:latin typeface="HP Simplified" panose="020B0604020204020204" pitchFamily="34" charset="0"/>
              <a:cs typeface="Calibri" panose="020F0502020204030204" pitchFamily="34" charset="0"/>
            </a:endParaRPr>
          </a:p>
        </p:txBody>
      </p:sp>
      <p:sp>
        <p:nvSpPr>
          <p:cNvPr id="18" name="Rectangle 17"/>
          <p:cNvSpPr/>
          <p:nvPr/>
        </p:nvSpPr>
        <p:spPr>
          <a:xfrm>
            <a:off x="94219" y="2404289"/>
            <a:ext cx="1116013" cy="111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latin typeface="HP Simplified" panose="020B0604020204020204" pitchFamily="34" charset="0"/>
            </a:endParaRPr>
          </a:p>
        </p:txBody>
      </p:sp>
      <p:sp>
        <p:nvSpPr>
          <p:cNvPr id="79" name="Rectangle 78"/>
          <p:cNvSpPr/>
          <p:nvPr/>
        </p:nvSpPr>
        <p:spPr>
          <a:xfrm>
            <a:off x="-123438" y="1485924"/>
            <a:ext cx="1309688" cy="846386"/>
          </a:xfrm>
          <a:prstGeom prst="rect">
            <a:avLst/>
          </a:prstGeom>
          <a:ln>
            <a:noFill/>
          </a:ln>
        </p:spPr>
        <p:txBody>
          <a:bodyPr>
            <a:spAutoFit/>
          </a:bodyPr>
          <a:lstStyle/>
          <a:p>
            <a:pPr algn="ctr">
              <a:defRPr/>
            </a:pPr>
            <a:r>
              <a:rPr lang="en-US" sz="700" b="1" kern="0" dirty="0">
                <a:latin typeface="HP Simplified" panose="020B0604020204020204" pitchFamily="34" charset="0"/>
                <a:cs typeface="Arial" panose="020B0604020202020204" pitchFamily="34" charset="0"/>
              </a:rPr>
              <a:t>H</a:t>
            </a:r>
            <a:r>
              <a:rPr lang="en-GB" sz="700" b="1" kern="0" dirty="0">
                <a:latin typeface="HP Simplified" panose="020B0604020204020204" pitchFamily="34" charset="0"/>
                <a:cs typeface="Arial" panose="020B0604020202020204" pitchFamily="34" charset="0"/>
              </a:rPr>
              <a:t>EWLETT PACKARD</a:t>
            </a:r>
            <a:endParaRPr lang="el-GR" sz="700" b="1" kern="0" dirty="0">
              <a:latin typeface="HP Simplified" panose="020B0604020204020204" pitchFamily="34" charset="0"/>
              <a:cs typeface="Arial" panose="020B0604020202020204" pitchFamily="34" charset="0"/>
            </a:endParaRPr>
          </a:p>
          <a:p>
            <a:pPr algn="ctr">
              <a:defRPr/>
            </a:pPr>
            <a:r>
              <a:rPr lang="en-GB" sz="700" b="1" kern="0" dirty="0">
                <a:latin typeface="HP Simplified" panose="020B0604020204020204" pitchFamily="34" charset="0"/>
                <a:cs typeface="Arial" panose="020B0604020202020204" pitchFamily="34" charset="0"/>
              </a:rPr>
              <a:t>ARUBA </a:t>
            </a:r>
            <a:r>
              <a:rPr lang="en-US" sz="700" b="1" kern="0" dirty="0">
                <a:latin typeface="HP Simplified" panose="020B0604020204020204" pitchFamily="34" charset="0"/>
                <a:cs typeface="Arial" panose="020B0604020202020204" pitchFamily="34" charset="0"/>
              </a:rPr>
              <a:t>ACCESS POINTS </a:t>
            </a:r>
          </a:p>
          <a:p>
            <a:pPr algn="ctr">
              <a:defRPr/>
            </a:pPr>
            <a:r>
              <a:rPr lang="en-US" sz="700" b="1" kern="0" dirty="0">
                <a:latin typeface="HP Simplified" panose="020B0604020204020204" pitchFamily="34" charset="0"/>
                <a:cs typeface="Arial" panose="020B0604020202020204" pitchFamily="34" charset="0"/>
              </a:rPr>
              <a:t>&amp; LAN SWITCHES</a:t>
            </a:r>
          </a:p>
          <a:p>
            <a:pPr algn="ctr">
              <a:defRPr/>
            </a:pPr>
            <a:endParaRPr lang="en-US" sz="700" dirty="0">
              <a:latin typeface="HP Simplified" panose="020B0604020204020204" pitchFamily="34" charset="0"/>
              <a:cs typeface="Arial" panose="020B0604020202020204" pitchFamily="34" charset="0"/>
            </a:endParaRPr>
          </a:p>
          <a:p>
            <a:pPr algn="ctr">
              <a:defRPr/>
            </a:pPr>
            <a:r>
              <a:rPr lang="en-US" sz="700" dirty="0" smtClean="0">
                <a:latin typeface="HP Simplified" panose="020B0604020204020204" pitchFamily="34" charset="0"/>
                <a:cs typeface="Arial" panose="020B0604020202020204" pitchFamily="34" charset="0"/>
              </a:rPr>
              <a:t>Retail File September 2025</a:t>
            </a:r>
            <a:endParaRPr lang="en-US" sz="700" dirty="0">
              <a:latin typeface="HP Simplified" panose="020B0604020204020204" pitchFamily="34" charset="0"/>
              <a:cs typeface="Arial" panose="020B0604020202020204" pitchFamily="34" charset="0"/>
            </a:endParaRPr>
          </a:p>
          <a:p>
            <a:pPr algn="ctr">
              <a:defRPr/>
            </a:pPr>
            <a:r>
              <a:rPr lang="en-US" sz="700" dirty="0">
                <a:latin typeface="HP Simplified" panose="020B0604020204020204" pitchFamily="34" charset="0"/>
                <a:cs typeface="Arial" panose="020B0604020202020204" pitchFamily="34" charset="0"/>
              </a:rPr>
              <a:t>Valid Until  </a:t>
            </a:r>
            <a:r>
              <a:rPr lang="en-US" sz="700" dirty="0" smtClean="0">
                <a:latin typeface="HP Simplified" panose="020B0604020204020204" pitchFamily="34" charset="0"/>
                <a:cs typeface="Arial" panose="020B0604020202020204" pitchFamily="34" charset="0"/>
              </a:rPr>
              <a:t>30/09 </a:t>
            </a:r>
            <a:endParaRPr lang="en-US" sz="700" dirty="0">
              <a:latin typeface="HP Simplified" panose="020B0604020204020204" pitchFamily="34" charset="0"/>
              <a:cs typeface="Arial" panose="020B0604020202020204" pitchFamily="34" charset="0"/>
            </a:endParaRPr>
          </a:p>
          <a:p>
            <a:pPr algn="ctr">
              <a:defRPr/>
            </a:pPr>
            <a:r>
              <a:rPr lang="en-US" sz="700" dirty="0">
                <a:latin typeface="HP Simplified" panose="020B0604020204020204" pitchFamily="34" charset="0"/>
                <a:cs typeface="Arial" panose="020B0604020202020204" pitchFamily="34" charset="0"/>
              </a:rPr>
              <a:t> or Until Stock Last</a:t>
            </a:r>
          </a:p>
        </p:txBody>
      </p:sp>
      <p:pic>
        <p:nvPicPr>
          <p:cNvPr id="2061" name="Picture 17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6863" y="1106488"/>
            <a:ext cx="66198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 name="Rectangle 57"/>
          <p:cNvSpPr/>
          <p:nvPr/>
        </p:nvSpPr>
        <p:spPr>
          <a:xfrm>
            <a:off x="50800" y="4064000"/>
            <a:ext cx="1116013" cy="111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latin typeface="HP Simplified" panose="020B0604020204020204" pitchFamily="34" charset="0"/>
            </a:endParaRPr>
          </a:p>
        </p:txBody>
      </p:sp>
      <p:sp>
        <p:nvSpPr>
          <p:cNvPr id="49" name="Rectangle 48"/>
          <p:cNvSpPr/>
          <p:nvPr/>
        </p:nvSpPr>
        <p:spPr>
          <a:xfrm>
            <a:off x="103188" y="4351338"/>
            <a:ext cx="1116012" cy="11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latin typeface="HP Simplified" panose="020B0604020204020204" pitchFamily="34" charset="0"/>
            </a:endParaRPr>
          </a:p>
        </p:txBody>
      </p:sp>
      <p:cxnSp>
        <p:nvCxnSpPr>
          <p:cNvPr id="14" name="Straight Connector 13"/>
          <p:cNvCxnSpPr/>
          <p:nvPr/>
        </p:nvCxnSpPr>
        <p:spPr>
          <a:xfrm flipH="1">
            <a:off x="2556323" y="2985793"/>
            <a:ext cx="9958" cy="291293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094082" y="5946294"/>
            <a:ext cx="5662132" cy="230832"/>
          </a:xfrm>
          <a:prstGeom prst="rect">
            <a:avLst/>
          </a:prstGeom>
          <a:noFill/>
        </p:spPr>
        <p:txBody>
          <a:bodyPr wrap="square">
            <a:spAutoFit/>
          </a:bodyPr>
          <a:lstStyle/>
          <a:p>
            <a:pPr>
              <a:defRPr/>
            </a:pPr>
            <a:r>
              <a:rPr lang="en-GB" sz="900" dirty="0">
                <a:solidFill>
                  <a:schemeClr val="bg1">
                    <a:lumMod val="50000"/>
                  </a:schemeClr>
                </a:solidFill>
                <a:latin typeface="HP Simplified" panose="020B0604020204020204" pitchFamily="34" charset="0"/>
              </a:rPr>
              <a:t>You can connect your Instant On with a PoE switch or using our power adapters:</a:t>
            </a:r>
            <a:endParaRPr lang="x-none" sz="900" dirty="0">
              <a:solidFill>
                <a:schemeClr val="bg1">
                  <a:lumMod val="50000"/>
                </a:schemeClr>
              </a:solidFill>
              <a:latin typeface="HP Simplified" panose="020B0604020204020204" pitchFamily="34" charset="0"/>
            </a:endParaRPr>
          </a:p>
        </p:txBody>
      </p:sp>
      <p:sp>
        <p:nvSpPr>
          <p:cNvPr id="61" name="TextBox 60"/>
          <p:cNvSpPr txBox="1"/>
          <p:nvPr/>
        </p:nvSpPr>
        <p:spPr>
          <a:xfrm>
            <a:off x="1226436" y="4385303"/>
            <a:ext cx="1340992" cy="1131079"/>
          </a:xfrm>
          <a:prstGeom prst="rect">
            <a:avLst/>
          </a:prstGeom>
          <a:noFill/>
        </p:spPr>
        <p:txBody>
          <a:bodyPr wrap="square">
            <a:spAutoFit/>
          </a:bodyPr>
          <a:lstStyle/>
          <a:p>
            <a:pPr eaLnBrk="1" fontAlgn="t" hangingPunct="1">
              <a:spcBef>
                <a:spcPts val="0"/>
              </a:spcBef>
              <a:spcAft>
                <a:spcPts val="0"/>
              </a:spcAft>
              <a:defRPr/>
            </a:pPr>
            <a:r>
              <a:rPr lang="en-US" sz="750" dirty="0">
                <a:latin typeface="HP Simplified" panose="020B0604020204020204" pitchFamily="34" charset="0"/>
              </a:rPr>
              <a:t>S1T15A</a:t>
            </a:r>
            <a:r>
              <a:rPr lang="en-US" sz="750" dirty="0"/>
              <a:t> </a:t>
            </a:r>
            <a:r>
              <a:rPr lang="en-GB" sz="750" dirty="0">
                <a:solidFill>
                  <a:srgbClr val="000000"/>
                </a:solidFill>
                <a:latin typeface="HP Simplified" panose="020B0604020204020204" pitchFamily="34" charset="0"/>
              </a:rPr>
              <a:t>HPE ARUBA ACCESS POINT INSTANT ON </a:t>
            </a:r>
            <a:r>
              <a:rPr lang="en-GB" sz="750" b="1" dirty="0">
                <a:solidFill>
                  <a:srgbClr val="000000"/>
                </a:solidFill>
                <a:latin typeface="HP Simplified" panose="020B0604020204020204" pitchFamily="34" charset="0"/>
              </a:rPr>
              <a:t>AP21</a:t>
            </a:r>
            <a:r>
              <a:rPr lang="en-GB" sz="750" dirty="0">
                <a:solidFill>
                  <a:srgbClr val="000000"/>
                </a:solidFill>
                <a:latin typeface="HP Simplified" panose="020B0604020204020204" pitchFamily="34" charset="0"/>
              </a:rPr>
              <a:t> WITH PSU, INDOOR, DUAL-BAND 802.11ax 2X2 2.4-5GHZ MIMO, SMART MESH, POE, 1GbE BASET UPLINK DC POWER CONNECTOR, CEILING/WALL MOUNT CLIP, 2YW</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 </a:t>
            </a:r>
            <a:r>
              <a:rPr lang="en-US" sz="750" dirty="0" smtClean="0">
                <a:solidFill>
                  <a:srgbClr val="FF0000"/>
                </a:solidFill>
                <a:latin typeface="HP Simplified" panose="020B0604020204020204" pitchFamily="34" charset="0"/>
              </a:rPr>
              <a:t>129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69" name="TextBox 68"/>
          <p:cNvSpPr txBox="1"/>
          <p:nvPr/>
        </p:nvSpPr>
        <p:spPr>
          <a:xfrm>
            <a:off x="9020458" y="1577480"/>
            <a:ext cx="805248" cy="369332"/>
          </a:xfrm>
          <a:prstGeom prst="rect">
            <a:avLst/>
          </a:prstGeom>
          <a:noFill/>
        </p:spPr>
        <p:txBody>
          <a:bodyPr wrap="square" rtlCol="0">
            <a:spAutoFit/>
          </a:bodyPr>
          <a:lstStyle/>
          <a:p>
            <a:r>
              <a:rPr lang="en-US" b="1" dirty="0">
                <a:solidFill>
                  <a:srgbClr val="EA8635"/>
                </a:solidFill>
              </a:rPr>
              <a:t>AP27</a:t>
            </a:r>
          </a:p>
        </p:txBody>
      </p:sp>
      <p:pic>
        <p:nvPicPr>
          <p:cNvPr id="10" name="Picture 9"/>
          <p:cNvPicPr>
            <a:picLocks noChangeAspect="1"/>
          </p:cNvPicPr>
          <p:nvPr/>
        </p:nvPicPr>
        <p:blipFill>
          <a:blip r:embed="rId7"/>
          <a:stretch>
            <a:fillRect/>
          </a:stretch>
        </p:blipFill>
        <p:spPr>
          <a:xfrm>
            <a:off x="2897204" y="1502380"/>
            <a:ext cx="662997" cy="187083"/>
          </a:xfrm>
          <a:prstGeom prst="rect">
            <a:avLst/>
          </a:prstGeom>
        </p:spPr>
      </p:pic>
      <p:sp>
        <p:nvSpPr>
          <p:cNvPr id="4" name="TextBox 3"/>
          <p:cNvSpPr txBox="1"/>
          <p:nvPr/>
        </p:nvSpPr>
        <p:spPr>
          <a:xfrm>
            <a:off x="1659994" y="1608417"/>
            <a:ext cx="681597" cy="369332"/>
          </a:xfrm>
          <a:prstGeom prst="rect">
            <a:avLst/>
          </a:prstGeom>
          <a:noFill/>
        </p:spPr>
        <p:txBody>
          <a:bodyPr wrap="none" rtlCol="0">
            <a:spAutoFit/>
          </a:bodyPr>
          <a:lstStyle/>
          <a:p>
            <a:r>
              <a:rPr lang="en-US" b="1" dirty="0">
                <a:solidFill>
                  <a:srgbClr val="EA8635"/>
                </a:solidFill>
              </a:rPr>
              <a:t>AP21</a:t>
            </a:r>
          </a:p>
        </p:txBody>
      </p:sp>
      <p:sp>
        <p:nvSpPr>
          <p:cNvPr id="77" name="TextBox 76"/>
          <p:cNvSpPr txBox="1"/>
          <p:nvPr/>
        </p:nvSpPr>
        <p:spPr>
          <a:xfrm>
            <a:off x="3031924" y="1600242"/>
            <a:ext cx="681597" cy="369332"/>
          </a:xfrm>
          <a:prstGeom prst="rect">
            <a:avLst/>
          </a:prstGeom>
          <a:noFill/>
        </p:spPr>
        <p:txBody>
          <a:bodyPr wrap="none" rtlCol="0">
            <a:spAutoFit/>
          </a:bodyPr>
          <a:lstStyle/>
          <a:p>
            <a:r>
              <a:rPr lang="en-US" b="1" dirty="0">
                <a:solidFill>
                  <a:srgbClr val="EA8635"/>
                </a:solidFill>
              </a:rPr>
              <a:t>AP22</a:t>
            </a:r>
          </a:p>
        </p:txBody>
      </p:sp>
      <p:cxnSp>
        <p:nvCxnSpPr>
          <p:cNvPr id="82" name="Straight Connector 81"/>
          <p:cNvCxnSpPr/>
          <p:nvPr/>
        </p:nvCxnSpPr>
        <p:spPr>
          <a:xfrm>
            <a:off x="6122843" y="2981528"/>
            <a:ext cx="9298" cy="108459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7730931" y="1602278"/>
            <a:ext cx="681597" cy="369332"/>
          </a:xfrm>
          <a:prstGeom prst="rect">
            <a:avLst/>
          </a:prstGeom>
          <a:noFill/>
        </p:spPr>
        <p:txBody>
          <a:bodyPr wrap="none" rtlCol="0">
            <a:spAutoFit/>
          </a:bodyPr>
          <a:lstStyle/>
          <a:p>
            <a:r>
              <a:rPr lang="en-US" b="1" dirty="0">
                <a:solidFill>
                  <a:srgbClr val="EA8635"/>
                </a:solidFill>
              </a:rPr>
              <a:t>AP17</a:t>
            </a:r>
          </a:p>
        </p:txBody>
      </p:sp>
      <p:sp>
        <p:nvSpPr>
          <p:cNvPr id="71" name="TextBox 70"/>
          <p:cNvSpPr txBox="1"/>
          <p:nvPr/>
        </p:nvSpPr>
        <p:spPr>
          <a:xfrm>
            <a:off x="6305708" y="1642010"/>
            <a:ext cx="681597" cy="369332"/>
          </a:xfrm>
          <a:prstGeom prst="rect">
            <a:avLst/>
          </a:prstGeom>
          <a:noFill/>
        </p:spPr>
        <p:txBody>
          <a:bodyPr wrap="none" rtlCol="0">
            <a:spAutoFit/>
          </a:bodyPr>
          <a:lstStyle/>
          <a:p>
            <a:r>
              <a:rPr lang="en-US" b="1" dirty="0">
                <a:solidFill>
                  <a:srgbClr val="EA8635"/>
                </a:solidFill>
              </a:rPr>
              <a:t>AP32</a:t>
            </a:r>
          </a:p>
        </p:txBody>
      </p:sp>
      <p:cxnSp>
        <p:nvCxnSpPr>
          <p:cNvPr id="86" name="Straight Connector 85"/>
          <p:cNvCxnSpPr>
            <a:cxnSpLocks/>
          </p:cNvCxnSpPr>
          <p:nvPr/>
        </p:nvCxnSpPr>
        <p:spPr>
          <a:xfrm flipV="1">
            <a:off x="1350993" y="5906994"/>
            <a:ext cx="8354647" cy="2500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7056017" y="6268702"/>
            <a:ext cx="1570584" cy="553998"/>
          </a:xfrm>
          <a:prstGeom prst="rect">
            <a:avLst/>
          </a:prstGeom>
          <a:noFill/>
        </p:spPr>
        <p:txBody>
          <a:bodyPr wrap="square">
            <a:spAutoFit/>
          </a:bodyPr>
          <a:lstStyle/>
          <a:p>
            <a:pPr eaLnBrk="1" fontAlgn="t" hangingPunct="1">
              <a:spcBef>
                <a:spcPts val="0"/>
              </a:spcBef>
              <a:spcAft>
                <a:spcPts val="0"/>
              </a:spcAft>
              <a:defRPr/>
            </a:pPr>
            <a:r>
              <a:rPr lang="en-GB" sz="750" dirty="0">
                <a:latin typeface="HP Simplified" panose="020B0604020204020204" pitchFamily="34" charset="0"/>
              </a:rPr>
              <a:t>R9M77A </a:t>
            </a:r>
            <a:r>
              <a:rPr lang="en-US" sz="750" dirty="0">
                <a:solidFill>
                  <a:srgbClr val="000000"/>
                </a:solidFill>
                <a:latin typeface="HP Simplified" panose="020B0604020204020204" pitchFamily="34" charset="0"/>
              </a:rPr>
              <a:t>HPE ARUBA POE MIDSPAN INJECTOR 15.4W, 802.3AF FOR AP25 AP11D, AP11, AP12, AP15, AP17, </a:t>
            </a:r>
            <a:r>
              <a:rPr lang="en-US" sz="750" dirty="0" smtClean="0">
                <a:solidFill>
                  <a:srgbClr val="FF0000"/>
                </a:solidFill>
                <a:latin typeface="HP Simplified" panose="020B0604020204020204" pitchFamily="34" charset="0"/>
              </a:rPr>
              <a:t>63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pic>
        <p:nvPicPr>
          <p:cNvPr id="24" name="Picture 2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09496" y="1987161"/>
            <a:ext cx="904481" cy="912974"/>
          </a:xfrm>
          <a:prstGeom prst="rect">
            <a:avLst/>
          </a:prstGeom>
        </p:spPr>
      </p:pic>
      <p:pic>
        <p:nvPicPr>
          <p:cNvPr id="88" name="Picture 8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99387" y="1973988"/>
            <a:ext cx="921732" cy="930387"/>
          </a:xfrm>
          <a:prstGeom prst="rect">
            <a:avLst/>
          </a:prstGeom>
        </p:spPr>
      </p:pic>
      <p:pic>
        <p:nvPicPr>
          <p:cNvPr id="90" name="Picture 8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69909" y="1987161"/>
            <a:ext cx="886108" cy="894429"/>
          </a:xfrm>
          <a:prstGeom prst="rect">
            <a:avLst/>
          </a:prstGeom>
        </p:spPr>
      </p:pic>
      <p:pic>
        <p:nvPicPr>
          <p:cNvPr id="26" name="Picture 2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639115" y="1999743"/>
            <a:ext cx="838533" cy="900392"/>
          </a:xfrm>
          <a:prstGeom prst="rect">
            <a:avLst/>
          </a:prstGeom>
        </p:spPr>
      </p:pic>
      <p:pic>
        <p:nvPicPr>
          <p:cNvPr id="29" name="Picture 28"/>
          <p:cNvPicPr>
            <a:picLocks noChangeAspect="1"/>
          </p:cNvPicPr>
          <p:nvPr/>
        </p:nvPicPr>
        <p:blipFill>
          <a:blip r:embed="rId11" cstate="print">
            <a:extLst>
              <a:ext uri="{BEBA8EAE-BF5A-486C-A8C5-ECC9F3942E4B}">
                <a14:imgProps xmlns:a14="http://schemas.microsoft.com/office/drawing/2010/main">
                  <a14:imgLayer r:embed="rId12">
                    <a14:imgEffect>
                      <a14:backgroundRemoval t="0" b="99398" l="0" r="98765"/>
                    </a14:imgEffect>
                  </a14:imgLayer>
                </a14:imgProps>
              </a:ext>
              <a:ext uri="{28A0092B-C50C-407E-A947-70E740481C1C}">
                <a14:useLocalDpi xmlns:a14="http://schemas.microsoft.com/office/drawing/2010/main" val="0"/>
              </a:ext>
            </a:extLst>
          </a:blip>
          <a:stretch>
            <a:fillRect/>
          </a:stretch>
        </p:blipFill>
        <p:spPr>
          <a:xfrm>
            <a:off x="9029005" y="1873327"/>
            <a:ext cx="720348" cy="984179"/>
          </a:xfrm>
          <a:prstGeom prst="rect">
            <a:avLst/>
          </a:prstGeom>
        </p:spPr>
      </p:pic>
      <p:cxnSp>
        <p:nvCxnSpPr>
          <p:cNvPr id="64" name="Straight Connector 63"/>
          <p:cNvCxnSpPr/>
          <p:nvPr/>
        </p:nvCxnSpPr>
        <p:spPr>
          <a:xfrm>
            <a:off x="12787713" y="2247698"/>
            <a:ext cx="6122" cy="238419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626601" y="6288399"/>
            <a:ext cx="613758" cy="444446"/>
          </a:xfrm>
          <a:prstGeom prst="rect">
            <a:avLst/>
          </a:prstGeom>
        </p:spPr>
      </p:pic>
      <p:pic>
        <p:nvPicPr>
          <p:cNvPr id="16" name="Picture 1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897204" y="6230960"/>
            <a:ext cx="501181" cy="524748"/>
          </a:xfrm>
          <a:prstGeom prst="rect">
            <a:avLst/>
          </a:prstGeom>
        </p:spPr>
      </p:pic>
      <p:sp>
        <p:nvSpPr>
          <p:cNvPr id="62" name="TextBox 61"/>
          <p:cNvSpPr txBox="1"/>
          <p:nvPr/>
        </p:nvSpPr>
        <p:spPr>
          <a:xfrm>
            <a:off x="1659994" y="6218448"/>
            <a:ext cx="1221166" cy="553998"/>
          </a:xfrm>
          <a:prstGeom prst="rect">
            <a:avLst/>
          </a:prstGeom>
          <a:noFill/>
        </p:spPr>
        <p:txBody>
          <a:bodyPr wrap="square">
            <a:spAutoFit/>
          </a:bodyPr>
          <a:lstStyle/>
          <a:p>
            <a:pPr eaLnBrk="1" fontAlgn="t" hangingPunct="1">
              <a:spcBef>
                <a:spcPts val="0"/>
              </a:spcBef>
              <a:spcAft>
                <a:spcPts val="0"/>
              </a:spcAft>
              <a:defRPr/>
            </a:pPr>
            <a:r>
              <a:rPr lang="en-GB" sz="750" dirty="0">
                <a:latin typeface="HP Simplified" panose="020B0604020204020204" pitchFamily="34" charset="0"/>
              </a:rPr>
              <a:t>R2X20A </a:t>
            </a:r>
            <a:r>
              <a:rPr lang="en-US" sz="750" dirty="0">
                <a:solidFill>
                  <a:srgbClr val="000000"/>
                </a:solidFill>
                <a:latin typeface="HP Simplified" panose="020B0604020204020204" pitchFamily="34" charset="0"/>
              </a:rPr>
              <a:t>HPE ARUBA POWER ADAPTER 12V/30W W/O CABLE FOR AP15,</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 </a:t>
            </a:r>
            <a:r>
              <a:rPr lang="en-US" sz="750" dirty="0" smtClean="0">
                <a:solidFill>
                  <a:srgbClr val="FF0000"/>
                </a:solidFill>
                <a:latin typeface="HP Simplified" panose="020B0604020204020204" pitchFamily="34" charset="0"/>
              </a:rPr>
              <a:t>25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pic>
        <p:nvPicPr>
          <p:cNvPr id="19" name="Picture 18"/>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5528316" y="6288399"/>
            <a:ext cx="738975" cy="557072"/>
          </a:xfrm>
          <a:prstGeom prst="rect">
            <a:avLst/>
          </a:prstGeom>
        </p:spPr>
      </p:pic>
      <p:sp>
        <p:nvSpPr>
          <p:cNvPr id="63" name="TextBox 62"/>
          <p:cNvSpPr txBox="1"/>
          <p:nvPr/>
        </p:nvSpPr>
        <p:spPr>
          <a:xfrm>
            <a:off x="4288582" y="6372353"/>
            <a:ext cx="1239735" cy="438582"/>
          </a:xfrm>
          <a:prstGeom prst="rect">
            <a:avLst/>
          </a:prstGeom>
          <a:noFill/>
        </p:spPr>
        <p:txBody>
          <a:bodyPr wrap="square">
            <a:spAutoFit/>
          </a:bodyPr>
          <a:lstStyle/>
          <a:p>
            <a:pPr eaLnBrk="1" fontAlgn="t" hangingPunct="1">
              <a:spcBef>
                <a:spcPts val="0"/>
              </a:spcBef>
              <a:spcAft>
                <a:spcPts val="0"/>
              </a:spcAft>
              <a:defRPr/>
            </a:pPr>
            <a:r>
              <a:rPr lang="en-GB" sz="750" dirty="0">
                <a:latin typeface="HP Simplified" panose="020B0604020204020204" pitchFamily="34" charset="0"/>
              </a:rPr>
              <a:t>R2X21A </a:t>
            </a:r>
            <a:r>
              <a:rPr lang="en-US" sz="750" dirty="0">
                <a:solidFill>
                  <a:srgbClr val="000000"/>
                </a:solidFill>
                <a:latin typeface="HP Simplified" panose="020B0604020204020204" pitchFamily="34" charset="0"/>
              </a:rPr>
              <a:t>HPE ARUBA POWER ADAPTER 48V PSU FOR AP11D,</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25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cxnSp>
        <p:nvCxnSpPr>
          <p:cNvPr id="55" name="Straight Connector 54"/>
          <p:cNvCxnSpPr/>
          <p:nvPr/>
        </p:nvCxnSpPr>
        <p:spPr>
          <a:xfrm flipH="1">
            <a:off x="4327266" y="2941909"/>
            <a:ext cx="1701" cy="292546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2613797" y="3889844"/>
            <a:ext cx="1688701" cy="784830"/>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S1U76A HPE ARUBA ACCESS POINT INSTANT ON </a:t>
            </a:r>
            <a:r>
              <a:rPr lang="en-GB" sz="750" b="1" dirty="0">
                <a:solidFill>
                  <a:srgbClr val="000000"/>
                </a:solidFill>
                <a:latin typeface="HP Simplified" panose="020B0604020204020204" pitchFamily="34" charset="0"/>
              </a:rPr>
              <a:t>AP22D</a:t>
            </a:r>
            <a:r>
              <a:rPr lang="en-GB" sz="750" dirty="0">
                <a:solidFill>
                  <a:srgbClr val="000000"/>
                </a:solidFill>
                <a:latin typeface="HP Simplified" panose="020B0604020204020204" pitchFamily="34" charset="0"/>
              </a:rPr>
              <a:t>, INDOOR, DUAL RADIO 2X2 5GHZ, MU-MIMO, SMART MESH, ULTRA-FAST 802.11AX, UPLINK 2.5 GIGABIT ETHERNET PORT, WITH POE-IN SUPPORT, WIFI 6, 2YW </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366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53" name="TextBox 52"/>
          <p:cNvSpPr txBox="1"/>
          <p:nvPr/>
        </p:nvSpPr>
        <p:spPr>
          <a:xfrm>
            <a:off x="2609171" y="4774570"/>
            <a:ext cx="1673655" cy="900246"/>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S0J34A HPE ARUBA ACCESS POINT INSTANT ON </a:t>
            </a:r>
            <a:r>
              <a:rPr lang="en-GB" sz="750" b="1" dirty="0">
                <a:solidFill>
                  <a:srgbClr val="000000"/>
                </a:solidFill>
                <a:latin typeface="HP Simplified" panose="020B0604020204020204" pitchFamily="34" charset="0"/>
              </a:rPr>
              <a:t>AP22D</a:t>
            </a:r>
            <a:r>
              <a:rPr lang="en-GB" sz="750" dirty="0">
                <a:solidFill>
                  <a:srgbClr val="000000"/>
                </a:solidFill>
                <a:latin typeface="HP Simplified" panose="020B0604020204020204" pitchFamily="34" charset="0"/>
              </a:rPr>
              <a:t> BUNDLE WITH PSU, INDOOR, DUAL RADIO 2X2 5GHZ, MU-MIMO, SMART MESH, ULTRA-FAST 802.11AX, UPLINK 2.5 GIGABIT ETHERNET PORT, WITH POE-IN SUPPORT, WIFI 6</a:t>
            </a:r>
            <a:r>
              <a:rPr lang="en-GB" sz="750" dirty="0" smtClean="0">
                <a:solidFill>
                  <a:srgbClr val="000000"/>
                </a:solidFill>
                <a:latin typeface="HP Simplified" panose="020B0604020204020204" pitchFamily="34" charset="0"/>
              </a:rPr>
              <a:t>, 2YW  </a:t>
            </a:r>
            <a:r>
              <a:rPr lang="en-US" sz="750" dirty="0" smtClean="0">
                <a:solidFill>
                  <a:srgbClr val="FF0000"/>
                </a:solidFill>
                <a:latin typeface="HP Simplified" panose="020B0604020204020204" pitchFamily="34" charset="0"/>
              </a:rPr>
              <a:t>272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54" name="TextBox 53"/>
          <p:cNvSpPr txBox="1"/>
          <p:nvPr/>
        </p:nvSpPr>
        <p:spPr>
          <a:xfrm>
            <a:off x="4564744" y="1619313"/>
            <a:ext cx="805248" cy="369332"/>
          </a:xfrm>
          <a:prstGeom prst="rect">
            <a:avLst/>
          </a:prstGeom>
          <a:noFill/>
        </p:spPr>
        <p:txBody>
          <a:bodyPr wrap="square" rtlCol="0">
            <a:spAutoFit/>
          </a:bodyPr>
          <a:lstStyle/>
          <a:p>
            <a:r>
              <a:rPr lang="en-US" b="1" dirty="0">
                <a:solidFill>
                  <a:srgbClr val="EA8635"/>
                </a:solidFill>
              </a:rPr>
              <a:t>AP25</a:t>
            </a:r>
          </a:p>
        </p:txBody>
      </p:sp>
      <p:pic>
        <p:nvPicPr>
          <p:cNvPr id="17" name="Picture 16"/>
          <p:cNvPicPr>
            <a:picLocks noChangeAspect="1"/>
          </p:cNvPicPr>
          <p:nvPr/>
        </p:nvPicPr>
        <p:blipFill>
          <a:blip r:embed="rId16"/>
          <a:stretch>
            <a:fillRect/>
          </a:stretch>
        </p:blipFill>
        <p:spPr>
          <a:xfrm>
            <a:off x="4594087" y="2054250"/>
            <a:ext cx="820318" cy="812758"/>
          </a:xfrm>
          <a:prstGeom prst="rect">
            <a:avLst/>
          </a:prstGeom>
        </p:spPr>
      </p:pic>
      <p:sp>
        <p:nvSpPr>
          <p:cNvPr id="75" name="TextBox 74"/>
          <p:cNvSpPr txBox="1"/>
          <p:nvPr/>
        </p:nvSpPr>
        <p:spPr>
          <a:xfrm>
            <a:off x="4369048" y="3032105"/>
            <a:ext cx="1606882" cy="900246"/>
          </a:xfrm>
          <a:prstGeom prst="rect">
            <a:avLst/>
          </a:prstGeom>
          <a:noFill/>
        </p:spPr>
        <p:txBody>
          <a:bodyPr wrap="square">
            <a:spAutoFit/>
          </a:bodyPr>
          <a:lstStyle/>
          <a:p>
            <a:pPr eaLnBrk="1" fontAlgn="t" hangingPunct="1">
              <a:spcBef>
                <a:spcPts val="0"/>
              </a:spcBef>
              <a:spcAft>
                <a:spcPts val="0"/>
              </a:spcAft>
              <a:defRPr/>
            </a:pPr>
            <a:r>
              <a:rPr lang="en-GB" sz="750">
                <a:latin typeface="HP Simplified" panose="020B0604020204020204" pitchFamily="34" charset="0"/>
              </a:rPr>
              <a:t>R9B28A </a:t>
            </a:r>
            <a:r>
              <a:rPr lang="en-GB" sz="750" smtClean="0">
                <a:latin typeface="HP Simplified" panose="020B0604020204020204" pitchFamily="34" charset="0"/>
              </a:rPr>
              <a:t>HPE </a:t>
            </a:r>
            <a:r>
              <a:rPr lang="en-GB" sz="750" dirty="0">
                <a:latin typeface="HP Simplified" panose="020B0604020204020204" pitchFamily="34" charset="0"/>
              </a:rPr>
              <a:t>ARUBA ACCESS POINT INSTANT ON </a:t>
            </a:r>
            <a:r>
              <a:rPr lang="en-GB" sz="750" b="1" dirty="0">
                <a:latin typeface="HP Simplified" panose="020B0604020204020204" pitchFamily="34" charset="0"/>
              </a:rPr>
              <a:t>AP25</a:t>
            </a:r>
            <a:r>
              <a:rPr lang="en-GB" sz="750" dirty="0">
                <a:latin typeface="HP Simplified" panose="020B0604020204020204" pitchFamily="34" charset="0"/>
              </a:rPr>
              <a:t>, POWER ADAPTOR NOT INCLUDED, INDOOR, 5GHZ 4X4 MIMO, DUAL RADIO, UPLINK 2.5 GIGABIT ETHERNET PORT, WITH POE-IN SUPPORT , </a:t>
            </a:r>
            <a:endParaRPr lang="en-GB" sz="750" dirty="0" smtClean="0">
              <a:latin typeface="HP Simplified" panose="020B0604020204020204" pitchFamily="34" charset="0"/>
            </a:endParaRPr>
          </a:p>
          <a:p>
            <a:pPr eaLnBrk="1" fontAlgn="t" hangingPunct="1">
              <a:spcBef>
                <a:spcPts val="0"/>
              </a:spcBef>
              <a:spcAft>
                <a:spcPts val="0"/>
              </a:spcAft>
              <a:defRPr/>
            </a:pPr>
            <a:r>
              <a:rPr lang="en-GB" sz="750" dirty="0" smtClean="0">
                <a:latin typeface="HP Simplified" panose="020B0604020204020204" pitchFamily="34" charset="0"/>
              </a:rPr>
              <a:t>WIFI </a:t>
            </a:r>
            <a:r>
              <a:rPr lang="en-GB" sz="750" dirty="0">
                <a:latin typeface="HP Simplified" panose="020B0604020204020204" pitchFamily="34" charset="0"/>
              </a:rPr>
              <a:t>6, 2YW, </a:t>
            </a:r>
            <a:r>
              <a:rPr lang="en-US" sz="750" dirty="0" smtClean="0">
                <a:solidFill>
                  <a:srgbClr val="FF0000"/>
                </a:solidFill>
                <a:latin typeface="HP Simplified" panose="020B0604020204020204" pitchFamily="34" charset="0"/>
              </a:rPr>
              <a:t>243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3" name="TextBox 2">
            <a:extLst>
              <a:ext uri="{FF2B5EF4-FFF2-40B4-BE49-F238E27FC236}">
                <a16:creationId xmlns="" xmlns:a16="http://schemas.microsoft.com/office/drawing/2014/main" id="{5C3C48C2-60EE-6D42-C309-B1145BFE4E19}"/>
              </a:ext>
            </a:extLst>
          </p:cNvPr>
          <p:cNvSpPr txBox="1"/>
          <p:nvPr/>
        </p:nvSpPr>
        <p:spPr>
          <a:xfrm>
            <a:off x="6232073" y="3003393"/>
            <a:ext cx="1548429" cy="1015663"/>
          </a:xfrm>
          <a:prstGeom prst="rect">
            <a:avLst/>
          </a:prstGeom>
          <a:noFill/>
        </p:spPr>
        <p:txBody>
          <a:bodyPr wrap="square">
            <a:spAutoFit/>
          </a:bodyPr>
          <a:lstStyle/>
          <a:p>
            <a:pPr eaLnBrk="1" fontAlgn="t" hangingPunct="1">
              <a:spcBef>
                <a:spcPts val="0"/>
              </a:spcBef>
              <a:spcAft>
                <a:spcPts val="0"/>
              </a:spcAft>
              <a:defRPr/>
            </a:pPr>
            <a:r>
              <a:rPr lang="en-US" sz="750" dirty="0">
                <a:latin typeface="HP Simplified" panose="020B0604020204020204" pitchFamily="34" charset="0"/>
              </a:rPr>
              <a:t>S1T23A </a:t>
            </a:r>
            <a:r>
              <a:rPr lang="en-US" sz="750" dirty="0"/>
              <a:t> </a:t>
            </a:r>
            <a:r>
              <a:rPr lang="en-US" sz="750" dirty="0">
                <a:solidFill>
                  <a:srgbClr val="000000"/>
                </a:solidFill>
                <a:latin typeface="HP Simplified" panose="020B0604020204020204" pitchFamily="34" charset="0"/>
              </a:rPr>
              <a:t>HPE ARUBA ACCESS POINT INSTANT ON </a:t>
            </a:r>
            <a:r>
              <a:rPr lang="en-US" sz="750" b="1" dirty="0">
                <a:solidFill>
                  <a:srgbClr val="000000"/>
                </a:solidFill>
                <a:latin typeface="HP Simplified" panose="020B0604020204020204" pitchFamily="34" charset="0"/>
              </a:rPr>
              <a:t>AP32</a:t>
            </a:r>
            <a:r>
              <a:rPr lang="en-US" sz="750" dirty="0">
                <a:solidFill>
                  <a:srgbClr val="000000"/>
                </a:solidFill>
                <a:latin typeface="HP Simplified" panose="020B0604020204020204" pitchFamily="34" charset="0"/>
              </a:rPr>
              <a:t>, INDOOR, TRI-BAND 2X2 6GHZ, MU-MIMO, SMART MESH, ULTRA-FAST 802.11AX, UPLINK 2.5 GIGABIT ETHERNET PORT, WITH POE-IN SUPPORT, WIFI 6, SUPPORTS OVER 100 DEVICES, 2YW</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222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cxnSp>
        <p:nvCxnSpPr>
          <p:cNvPr id="56" name="Straight Connector 55"/>
          <p:cNvCxnSpPr/>
          <p:nvPr/>
        </p:nvCxnSpPr>
        <p:spPr>
          <a:xfrm>
            <a:off x="7991573" y="2993302"/>
            <a:ext cx="32201" cy="103807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1235688" y="3041129"/>
            <a:ext cx="1340992" cy="1246495"/>
          </a:xfrm>
          <a:prstGeom prst="rect">
            <a:avLst/>
          </a:prstGeom>
          <a:noFill/>
        </p:spPr>
        <p:txBody>
          <a:bodyPr wrap="square">
            <a:spAutoFit/>
          </a:bodyPr>
          <a:lstStyle/>
          <a:p>
            <a:pPr eaLnBrk="1" fontAlgn="t" hangingPunct="1">
              <a:spcBef>
                <a:spcPts val="0"/>
              </a:spcBef>
              <a:spcAft>
                <a:spcPts val="0"/>
              </a:spcAft>
              <a:defRPr/>
            </a:pPr>
            <a:r>
              <a:rPr lang="en-US" sz="750" dirty="0">
                <a:latin typeface="HP Simplified" panose="020B0604020204020204" pitchFamily="34" charset="0"/>
              </a:rPr>
              <a:t>S1T09A </a:t>
            </a:r>
            <a:r>
              <a:rPr lang="en-GB" sz="750" dirty="0">
                <a:solidFill>
                  <a:srgbClr val="000000"/>
                </a:solidFill>
                <a:latin typeface="HP Simplified" panose="020B0604020204020204" pitchFamily="34" charset="0"/>
              </a:rPr>
              <a:t>HPE ARUBA ACCESS POINT INSTANT ON </a:t>
            </a:r>
            <a:r>
              <a:rPr lang="en-GB" sz="750" b="1" dirty="0">
                <a:solidFill>
                  <a:srgbClr val="000000"/>
                </a:solidFill>
                <a:latin typeface="HP Simplified" panose="020B0604020204020204" pitchFamily="34" charset="0"/>
              </a:rPr>
              <a:t>AP21</a:t>
            </a:r>
            <a:r>
              <a:rPr lang="en-GB" sz="750" dirty="0">
                <a:solidFill>
                  <a:srgbClr val="000000"/>
                </a:solidFill>
                <a:latin typeface="HP Simplified" panose="020B0604020204020204" pitchFamily="34" charset="0"/>
              </a:rPr>
              <a:t>, INDOOR, DUAL-BAND 802.11ax 2X2 2.4-5GHZ MIMO, SMART MESH, POE, 1GbE BASET UPLINK DC POWER CONNECTOR, CEILING/WALL MOUNT CLIP, W/O POWER SUPPLY</a:t>
            </a:r>
            <a:r>
              <a:rPr lang="en-GB" sz="750" dirty="0" smtClean="0">
                <a:solidFill>
                  <a:srgbClr val="000000"/>
                </a:solidFill>
                <a:latin typeface="HP Simplified" panose="020B0604020204020204" pitchFamily="34" charset="0"/>
              </a:rPr>
              <a:t>,</a:t>
            </a:r>
          </a:p>
          <a:p>
            <a:pPr eaLnBrk="1" fontAlgn="t" hangingPunct="1">
              <a:spcBef>
                <a:spcPts val="0"/>
              </a:spcBef>
              <a:spcAft>
                <a:spcPts val="0"/>
              </a:spcAft>
              <a:defRPr/>
            </a:pPr>
            <a:r>
              <a:rPr lang="en-GB" sz="750" dirty="0" smtClean="0">
                <a:solidFill>
                  <a:srgbClr val="000000"/>
                </a:solidFill>
                <a:latin typeface="HP Simplified" panose="020B0604020204020204" pitchFamily="34" charset="0"/>
              </a:rPr>
              <a:t>2YW</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 </a:t>
            </a:r>
            <a:r>
              <a:rPr lang="en-US" sz="750" dirty="0" smtClean="0">
                <a:solidFill>
                  <a:srgbClr val="FF0000"/>
                </a:solidFill>
                <a:latin typeface="HP Simplified" panose="020B0604020204020204" pitchFamily="34" charset="0"/>
              </a:rPr>
              <a:t>107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57" name="TextBox 56"/>
          <p:cNvSpPr txBox="1"/>
          <p:nvPr/>
        </p:nvSpPr>
        <p:spPr>
          <a:xfrm>
            <a:off x="2600438" y="3034888"/>
            <a:ext cx="1743344" cy="784830"/>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R4W02A HPE ARUBA ACCESS POINT INSTANT ON </a:t>
            </a:r>
            <a:r>
              <a:rPr lang="en-GB" sz="750" b="1" dirty="0">
                <a:solidFill>
                  <a:srgbClr val="000000"/>
                </a:solidFill>
                <a:latin typeface="HP Simplified" panose="020B0604020204020204" pitchFamily="34" charset="0"/>
              </a:rPr>
              <a:t>AP22</a:t>
            </a:r>
            <a:r>
              <a:rPr lang="en-GB" sz="750" dirty="0">
                <a:solidFill>
                  <a:srgbClr val="000000"/>
                </a:solidFill>
                <a:latin typeface="HP Simplified" panose="020B0604020204020204" pitchFamily="34" charset="0"/>
              </a:rPr>
              <a:t>, 12V/18W, INDOOR, FAST 802.11AX, 2X2:2 WI-FI CERTIFIED 6 (WI-FI 6), 2X2 MIMO, DUAL RADIO, UPLINK GIGABIT PORT WITH POE IN SUPPORT, 2YW</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144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60" name="TextBox 59">
            <a:extLst>
              <a:ext uri="{FF2B5EF4-FFF2-40B4-BE49-F238E27FC236}">
                <a16:creationId xmlns="" xmlns:a16="http://schemas.microsoft.com/office/drawing/2014/main" id="{5C3C48C2-60EE-6D42-C309-B1145BFE4E19}"/>
              </a:ext>
            </a:extLst>
          </p:cNvPr>
          <p:cNvSpPr txBox="1"/>
          <p:nvPr/>
        </p:nvSpPr>
        <p:spPr>
          <a:xfrm>
            <a:off x="8170687" y="3022856"/>
            <a:ext cx="1657120" cy="900246"/>
          </a:xfrm>
          <a:prstGeom prst="rect">
            <a:avLst/>
          </a:prstGeom>
          <a:noFill/>
        </p:spPr>
        <p:txBody>
          <a:bodyPr wrap="square">
            <a:spAutoFit/>
          </a:bodyPr>
          <a:lstStyle/>
          <a:p>
            <a:pPr eaLnBrk="1" fontAlgn="t" hangingPunct="1">
              <a:spcBef>
                <a:spcPts val="0"/>
              </a:spcBef>
              <a:spcAft>
                <a:spcPts val="0"/>
              </a:spcAft>
              <a:defRPr/>
            </a:pPr>
            <a:r>
              <a:rPr lang="en-US" sz="750" dirty="0">
                <a:latin typeface="HP Simplified" panose="020B0604020204020204" pitchFamily="34" charset="0"/>
              </a:rPr>
              <a:t>S1T37A </a:t>
            </a:r>
            <a:r>
              <a:rPr lang="en-US" sz="750" dirty="0">
                <a:solidFill>
                  <a:srgbClr val="000000"/>
                </a:solidFill>
                <a:latin typeface="HP Simplified" panose="020B0604020204020204" pitchFamily="34" charset="0"/>
              </a:rPr>
              <a:t>HPE ARUBA ACCESS POINT INSTANT ON </a:t>
            </a:r>
            <a:r>
              <a:rPr lang="en-US" sz="750" b="1" dirty="0">
                <a:solidFill>
                  <a:srgbClr val="000000"/>
                </a:solidFill>
                <a:latin typeface="HP Simplified" panose="020B0604020204020204" pitchFamily="34" charset="0"/>
              </a:rPr>
              <a:t>AP27</a:t>
            </a:r>
            <a:r>
              <a:rPr lang="en-US" sz="750" dirty="0">
                <a:solidFill>
                  <a:srgbClr val="000000"/>
                </a:solidFill>
                <a:latin typeface="HP Simplified" panose="020B0604020204020204" pitchFamily="34" charset="0"/>
              </a:rPr>
              <a:t>, OUTDOOR, DUAL RADIO 2X2 5GHZ, MU-MIMO, SMART MESH, ULTRA-FAST 802.11AX, UPLINK 2.5 GIGABIT ETHERNET PORT, WITH POE-IN SUPPORT, WIFI 6, SUPPORTS 75 DEVICES, 2YW</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222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pic>
        <p:nvPicPr>
          <p:cNvPr id="7" name="Picture 6"/>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5906030" y="4275525"/>
            <a:ext cx="2369265" cy="1587979"/>
          </a:xfrm>
          <a:prstGeom prst="rect">
            <a:avLst/>
          </a:prstGeom>
        </p:spPr>
      </p:pic>
      <p:pic>
        <p:nvPicPr>
          <p:cNvPr id="5" name="Picture 4"/>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228963" y="874777"/>
            <a:ext cx="804649" cy="22966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57175" y="340061"/>
            <a:ext cx="3450771" cy="2373086"/>
          </a:xfrm>
          <a:prstGeom prst="rect">
            <a:avLst/>
          </a:prstGeom>
        </p:spPr>
      </p:pic>
      <p:pic>
        <p:nvPicPr>
          <p:cNvPr id="3074"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75" y="1588"/>
            <a:ext cx="126206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104" y="4673304"/>
            <a:ext cx="1231900" cy="219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31" descr="Diagram&#10;&#10;Description automatically generat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30431" y="104255"/>
            <a:ext cx="1481137"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Rectangle 69"/>
          <p:cNvSpPr>
            <a:spLocks noChangeArrowheads="1"/>
          </p:cNvSpPr>
          <p:nvPr/>
        </p:nvSpPr>
        <p:spPr bwMode="auto">
          <a:xfrm>
            <a:off x="6350" y="2451100"/>
            <a:ext cx="127476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600" dirty="0">
                <a:latin typeface="HP Simplified" panose="020B0604020204020204" pitchFamily="34" charset="0"/>
                <a:cs typeface="Calibri" panose="020F0502020204030204" pitchFamily="34" charset="0"/>
              </a:rPr>
              <a:t>Prices, promotions, specifications, availability and terms of offers may change without notice. Despite our best efforts, a small number of items may contain pricing, typography, or photography errors. </a:t>
            </a:r>
          </a:p>
          <a:p>
            <a:pPr eaLnBrk="1" hangingPunct="1">
              <a:lnSpc>
                <a:spcPct val="100000"/>
              </a:lnSpc>
              <a:spcBef>
                <a:spcPct val="0"/>
              </a:spcBef>
              <a:buFontTx/>
              <a:buNone/>
            </a:pPr>
            <a:r>
              <a:rPr lang="en-GB" altLang="en-US" sz="600" dirty="0">
                <a:latin typeface="HP Simplified" panose="020B0604020204020204" pitchFamily="34" charset="0"/>
                <a:cs typeface="Calibri" panose="020F0502020204030204" pitchFamily="34" charset="0"/>
              </a:rPr>
              <a:t>Correct prices and promotions are validated at the time your order is placed. Recycling fees are not included in the Dealer &amp; Retail File. Delivery and installation charges are not included. </a:t>
            </a:r>
          </a:p>
          <a:p>
            <a:pPr eaLnBrk="1" hangingPunct="1">
              <a:lnSpc>
                <a:spcPct val="100000"/>
              </a:lnSpc>
              <a:spcBef>
                <a:spcPct val="0"/>
              </a:spcBef>
              <a:buFontTx/>
              <a:buNone/>
            </a:pPr>
            <a:r>
              <a:rPr lang="en-US" altLang="en-US" sz="600" dirty="0">
                <a:latin typeface="HP Simplified" panose="020B0604020204020204" pitchFamily="34" charset="0"/>
                <a:cs typeface="Calibri" panose="020F0502020204030204" pitchFamily="34" charset="0"/>
              </a:rPr>
              <a:t>Products' warranty is the warranty given by the manufacturer.</a:t>
            </a:r>
            <a:r>
              <a:rPr lang="en-GB" altLang="en-US" sz="600" dirty="0">
                <a:latin typeface="HP Simplified" panose="020B0604020204020204" pitchFamily="34" charset="0"/>
                <a:cs typeface="Calibri" panose="020F0502020204030204" pitchFamily="34" charset="0"/>
              </a:rPr>
              <a:t>  </a:t>
            </a:r>
          </a:p>
          <a:p>
            <a:pPr eaLnBrk="1" hangingPunct="1">
              <a:lnSpc>
                <a:spcPct val="100000"/>
              </a:lnSpc>
              <a:spcBef>
                <a:spcPct val="0"/>
              </a:spcBef>
              <a:buFontTx/>
              <a:buNone/>
            </a:pPr>
            <a:r>
              <a:rPr lang="en-GB" altLang="en-US" sz="600" dirty="0">
                <a:latin typeface="HP Simplified" panose="020B0604020204020204" pitchFamily="34" charset="0"/>
                <a:cs typeface="Calibri" panose="020F0502020204030204" pitchFamily="34" charset="0"/>
              </a:rPr>
              <a:t>VAT is </a:t>
            </a:r>
            <a:r>
              <a:rPr lang="en-GB" altLang="en-US" sz="600" dirty="0" smtClean="0">
                <a:latin typeface="HP Simplified" panose="020B0604020204020204" pitchFamily="34" charset="0"/>
                <a:cs typeface="Calibri" panose="020F0502020204030204" pitchFamily="34" charset="0"/>
              </a:rPr>
              <a:t>included</a:t>
            </a:r>
            <a:endParaRPr lang="en-GB" altLang="en-US" sz="600" dirty="0">
              <a:latin typeface="HP Simplified" panose="020B0604020204020204" pitchFamily="34" charset="0"/>
              <a:cs typeface="Calibri" panose="020F0502020204030204" pitchFamily="34" charset="0"/>
            </a:endParaRPr>
          </a:p>
        </p:txBody>
      </p:sp>
      <p:sp>
        <p:nvSpPr>
          <p:cNvPr id="3081" name="Rectangle 71"/>
          <p:cNvSpPr>
            <a:spLocks noChangeArrowheads="1"/>
          </p:cNvSpPr>
          <p:nvPr/>
        </p:nvSpPr>
        <p:spPr bwMode="auto">
          <a:xfrm>
            <a:off x="-3175" y="4065588"/>
            <a:ext cx="12922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600" dirty="0">
                <a:latin typeface="HP Simplified" panose="020B0604020204020204" pitchFamily="34" charset="0"/>
                <a:cs typeface="Calibri" panose="020F0502020204030204" pitchFamily="34" charset="0"/>
              </a:rPr>
              <a:t>Call now </a:t>
            </a:r>
            <a:r>
              <a:rPr lang="en-US" altLang="en-US" sz="600" dirty="0" smtClean="0">
                <a:latin typeface="HP Simplified" panose="020B0604020204020204" pitchFamily="34" charset="0"/>
                <a:cs typeface="Calibri" panose="020F0502020204030204" pitchFamily="34" charset="0"/>
              </a:rPr>
              <a:t>on</a:t>
            </a:r>
            <a:endParaRPr lang="en-US" altLang="en-US" sz="600" dirty="0">
              <a:latin typeface="HP Simplified" panose="020B0604020204020204" pitchFamily="34" charset="0"/>
              <a:cs typeface="Calibri" panose="020F0502020204030204" pitchFamily="34" charset="0"/>
            </a:endParaRPr>
          </a:p>
          <a:p>
            <a:pPr algn="ctr">
              <a:lnSpc>
                <a:spcPct val="100000"/>
              </a:lnSpc>
              <a:spcBef>
                <a:spcPct val="0"/>
              </a:spcBef>
              <a:buFontTx/>
              <a:buNone/>
            </a:pPr>
            <a:r>
              <a:rPr lang="en-US" altLang="en-US" sz="600" dirty="0">
                <a:latin typeface="HP Simplified" panose="020B0604020204020204" pitchFamily="34" charset="0"/>
                <a:cs typeface="Calibri" panose="020F0502020204030204" pitchFamily="34" charset="0"/>
              </a:rPr>
              <a:t>Mail on</a:t>
            </a:r>
            <a:r>
              <a:rPr lang="en-US" altLang="en-US" sz="600" dirty="0" smtClean="0">
                <a:latin typeface="HP Simplified" panose="020B0604020204020204" pitchFamily="34" charset="0"/>
                <a:cs typeface="Calibri" panose="020F0502020204030204" pitchFamily="34" charset="0"/>
              </a:rPr>
              <a:t>:</a:t>
            </a:r>
            <a:endParaRPr lang="en-US" altLang="en-US" sz="600" dirty="0">
              <a:latin typeface="HP Simplified" panose="020B0604020204020204" pitchFamily="34" charset="0"/>
              <a:cs typeface="Calibri" panose="020F0502020204030204" pitchFamily="34" charset="0"/>
            </a:endParaRPr>
          </a:p>
        </p:txBody>
      </p:sp>
      <p:sp>
        <p:nvSpPr>
          <p:cNvPr id="18" name="Rectangle 17"/>
          <p:cNvSpPr/>
          <p:nvPr/>
        </p:nvSpPr>
        <p:spPr>
          <a:xfrm>
            <a:off x="76200" y="2433638"/>
            <a:ext cx="1116013" cy="11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latin typeface="HP Simplified" panose="020B0604020204020204" pitchFamily="34" charset="0"/>
            </a:endParaRPr>
          </a:p>
        </p:txBody>
      </p:sp>
      <p:sp>
        <p:nvSpPr>
          <p:cNvPr id="2182" name="TextBox 39"/>
          <p:cNvSpPr txBox="1">
            <a:spLocks noChangeArrowheads="1"/>
          </p:cNvSpPr>
          <p:nvPr/>
        </p:nvSpPr>
        <p:spPr bwMode="auto">
          <a:xfrm>
            <a:off x="1293813" y="1588"/>
            <a:ext cx="3027362" cy="1016000"/>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defRPr/>
            </a:pPr>
            <a:r>
              <a:rPr lang="en-GB" altLang="x-none" sz="750" b="1" dirty="0">
                <a:solidFill>
                  <a:schemeClr val="accent2"/>
                </a:solidFill>
                <a:latin typeface="HP Simplified" panose="020B0604020204020204" pitchFamily="34" charset="0"/>
              </a:rPr>
              <a:t>Aruba Instant On 1430  Switches Series. </a:t>
            </a:r>
            <a:r>
              <a:rPr lang="en-GB" altLang="x-none" sz="750" dirty="0">
                <a:solidFill>
                  <a:schemeClr val="bg2">
                    <a:lumMod val="50000"/>
                  </a:schemeClr>
                </a:solidFill>
                <a:latin typeface="HP Simplified" panose="020B0604020204020204" pitchFamily="34" charset="0"/>
              </a:rPr>
              <a:t>Affordable, plug-and-play, unmanaged series for small businesses looking for simple reliable, and low-cost network connectivity, offering Layer 2 Ethernet switching capabilities to help connect printers and access points, without any complicated network configuration or management needed. With fully automated functions, zero ongoing maintenance, these unmanaged switches deliver simple, reliable connectivity for the smallest SMBs and home offices.</a:t>
            </a:r>
            <a:endParaRPr lang="x-none" altLang="x-none" sz="750" dirty="0">
              <a:solidFill>
                <a:schemeClr val="bg2">
                  <a:lumMod val="50000"/>
                </a:schemeClr>
              </a:solidFill>
              <a:latin typeface="HP Simplified" panose="020B0604020204020204" pitchFamily="34" charset="0"/>
            </a:endParaRPr>
          </a:p>
        </p:txBody>
      </p:sp>
      <p:sp>
        <p:nvSpPr>
          <p:cNvPr id="2183" name="TextBox 43"/>
          <p:cNvSpPr txBox="1">
            <a:spLocks noChangeArrowheads="1"/>
          </p:cNvSpPr>
          <p:nvPr/>
        </p:nvSpPr>
        <p:spPr bwMode="auto">
          <a:xfrm>
            <a:off x="1290638" y="3110022"/>
            <a:ext cx="4310062" cy="1014413"/>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defRPr/>
            </a:pPr>
            <a:r>
              <a:rPr lang="en-GB" altLang="x-none" sz="750" b="1" dirty="0">
                <a:solidFill>
                  <a:schemeClr val="accent2"/>
                </a:solidFill>
                <a:latin typeface="HP Simplified" panose="020B0604020204020204" pitchFamily="34" charset="0"/>
              </a:rPr>
              <a:t>Aruba Instant On 1830 Switches Series. </a:t>
            </a:r>
            <a:r>
              <a:rPr lang="en-GB" altLang="x-none" sz="750" dirty="0">
                <a:solidFill>
                  <a:schemeClr val="bg2">
                    <a:lumMod val="50000"/>
                  </a:schemeClr>
                </a:solidFill>
                <a:latin typeface="HP Simplified" panose="020B0604020204020204" pitchFamily="34" charset="0"/>
              </a:rPr>
              <a:t>Aruba Instant On 1830 Switch Series provides an easy to use and affordable wired solution for networks supporting IT, mobile, and cloud applications. This affordable and easy-to-deploy smart-managed switch series is ideal for small businesses looking for cost-effective wired infrastructure to keep up with evolving network demands. These entry-level, smart-managed switches offer Layer 2 switching capabilities, Gigabit connectivity, along with flexible management modes - all at an affordable price point. With a flexible management dashboard, Power over Ethernet (PoE) options, and energy-efficient features, these switches deliver a solid business network for SMBs with limited budgets. R</a:t>
            </a:r>
            <a:r>
              <a:rPr lang="en-GB" sz="750" dirty="0">
                <a:solidFill>
                  <a:schemeClr val="bg2">
                    <a:lumMod val="50000"/>
                  </a:schemeClr>
                </a:solidFill>
                <a:latin typeface="HP Simplified" panose="020B0604020204020204" pitchFamily="34" charset="0"/>
              </a:rPr>
              <a:t>ack mountable, Lifetime warranty.</a:t>
            </a:r>
            <a:endParaRPr lang="en-GB" altLang="x-none" sz="750" dirty="0">
              <a:solidFill>
                <a:schemeClr val="bg2">
                  <a:lumMod val="50000"/>
                </a:schemeClr>
              </a:solidFill>
              <a:latin typeface="HP Simplified" panose="020B0604020204020204" pitchFamily="34" charset="0"/>
            </a:endParaRPr>
          </a:p>
        </p:txBody>
      </p:sp>
      <p:pic>
        <p:nvPicPr>
          <p:cNvPr id="3086" name="Picture 11" descr="Diagram&#10;&#10;Description automatically generated with low confidenc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94566" y="4143178"/>
            <a:ext cx="1249363"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2792285" y="4129351"/>
            <a:ext cx="2864375" cy="438150"/>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JL810A</a:t>
            </a:r>
            <a:r>
              <a:rPr lang="en-GB" sz="750" dirty="0">
                <a:latin typeface="HP Simplified" panose="020B0604020204020204" pitchFamily="34" charset="0"/>
              </a:rPr>
              <a:t> </a:t>
            </a:r>
            <a:r>
              <a:rPr lang="en-GB" sz="750" dirty="0">
                <a:solidFill>
                  <a:srgbClr val="000000"/>
                </a:solidFill>
                <a:latin typeface="HP Simplified" panose="020B0604020204020204" pitchFamily="34" charset="0"/>
              </a:rPr>
              <a:t>HPE SWITCH ARUBA INSTANT ON 1830-8G, 8x PORTS GIGABIT, LAYER 2, SMART MANAGED, QOS, EEE, VLAN, SPANNIG TREE, SNTP, CLOUD MANAGED</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130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23" name="TextBox 22"/>
          <p:cNvSpPr txBox="1"/>
          <p:nvPr/>
        </p:nvSpPr>
        <p:spPr>
          <a:xfrm>
            <a:off x="1309689" y="5557717"/>
            <a:ext cx="4397375" cy="322262"/>
          </a:xfrm>
          <a:prstGeom prst="rect">
            <a:avLst/>
          </a:prstGeom>
          <a:noFill/>
        </p:spPr>
        <p:txBody>
          <a:bodyPr>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JL814A</a:t>
            </a:r>
            <a:r>
              <a:rPr lang="en-GB" sz="750" dirty="0">
                <a:latin typeface="HP Simplified" panose="020B0604020204020204" pitchFamily="34" charset="0"/>
              </a:rPr>
              <a:t> </a:t>
            </a:r>
            <a:r>
              <a:rPr lang="en-GB" sz="750" dirty="0">
                <a:solidFill>
                  <a:srgbClr val="000000"/>
                </a:solidFill>
                <a:latin typeface="HP Simplified" panose="020B0604020204020204" pitchFamily="34" charset="0"/>
              </a:rPr>
              <a:t>HPE SWITCH ARUBA INSTANT ON 1830-48G, 48x PORTS GIGABIT, 4 SFP, LAYER 2, SMART </a:t>
            </a:r>
            <a:endParaRPr lang="el-GR" sz="750" dirty="0">
              <a:solidFill>
                <a:srgbClr val="000000"/>
              </a:solidFill>
              <a:latin typeface="HP Simplified" panose="020B0604020204020204" pitchFamily="34" charset="0"/>
            </a:endParaRPr>
          </a:p>
          <a:p>
            <a:pPr eaLnBrk="1" fontAlgn="t" hangingPunct="1">
              <a:spcBef>
                <a:spcPts val="0"/>
              </a:spcBef>
              <a:spcAft>
                <a:spcPts val="0"/>
              </a:spcAft>
              <a:defRPr/>
            </a:pPr>
            <a:r>
              <a:rPr lang="en-GB" sz="750" dirty="0">
                <a:solidFill>
                  <a:srgbClr val="000000"/>
                </a:solidFill>
                <a:latin typeface="HP Simplified" panose="020B0604020204020204" pitchFamily="34" charset="0"/>
              </a:rPr>
              <a:t>MANAGED, QOS, EEE, VLAN, SPANNIG TREE, SNTP, CLOUD MANAGED, </a:t>
            </a:r>
            <a:r>
              <a:rPr lang="en-US" sz="750" dirty="0" smtClean="0">
                <a:solidFill>
                  <a:srgbClr val="FF0000"/>
                </a:solidFill>
                <a:latin typeface="HP Simplified" panose="020B0604020204020204" pitchFamily="34" charset="0"/>
              </a:rPr>
              <a:t>296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58" name="Rectangle 57"/>
          <p:cNvSpPr/>
          <p:nvPr/>
        </p:nvSpPr>
        <p:spPr>
          <a:xfrm>
            <a:off x="50800" y="4064000"/>
            <a:ext cx="1116013" cy="111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latin typeface="HP Simplified" panose="020B0604020204020204" pitchFamily="34" charset="0"/>
            </a:endParaRPr>
          </a:p>
        </p:txBody>
      </p:sp>
      <p:cxnSp>
        <p:nvCxnSpPr>
          <p:cNvPr id="60" name="Straight Connector 59"/>
          <p:cNvCxnSpPr/>
          <p:nvPr/>
        </p:nvCxnSpPr>
        <p:spPr>
          <a:xfrm flipH="1">
            <a:off x="1287463" y="11113"/>
            <a:ext cx="0" cy="676751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103188" y="4351338"/>
            <a:ext cx="1116012" cy="11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latin typeface="HP Simplified" panose="020B0604020204020204" pitchFamily="34" charset="0"/>
            </a:endParaRPr>
          </a:p>
        </p:txBody>
      </p:sp>
      <p:sp>
        <p:nvSpPr>
          <p:cNvPr id="68" name="TextBox 67"/>
          <p:cNvSpPr txBox="1"/>
          <p:nvPr/>
        </p:nvSpPr>
        <p:spPr>
          <a:xfrm>
            <a:off x="1269236" y="1361171"/>
            <a:ext cx="4299715" cy="323165"/>
          </a:xfrm>
          <a:prstGeom prst="rect">
            <a:avLst/>
          </a:prstGeom>
          <a:noFill/>
        </p:spPr>
        <p:txBody>
          <a:bodyPr wrap="square">
            <a:spAutoFit/>
          </a:bodyPr>
          <a:lstStyle/>
          <a:p>
            <a:pPr eaLnBrk="1" fontAlgn="t" hangingPunct="1">
              <a:spcBef>
                <a:spcPts val="0"/>
              </a:spcBef>
              <a:spcAft>
                <a:spcPts val="0"/>
              </a:spcAft>
              <a:defRPr/>
            </a:pPr>
            <a:r>
              <a:rPr lang="en-GB" sz="750" dirty="0">
                <a:latin typeface="HP Simplified" panose="020B0604020204020204" pitchFamily="34" charset="0"/>
              </a:rPr>
              <a:t>R8R44A </a:t>
            </a:r>
            <a:r>
              <a:rPr lang="en-US" sz="750" dirty="0">
                <a:latin typeface="HP Simplified" panose="020B0604020204020204" pitchFamily="34" charset="0"/>
              </a:rPr>
              <a:t>HPE SWITCH ARUBA INSTANT ON 1430 5G, 5x PORTS GIGABIT, LAYER 2, UNMANAGED, PLUG AND PLAY, FANLESS DESIGN FOR SILENT OPERATION, LIFETIME WARRANTY</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48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72" name="TextBox 71"/>
          <p:cNvSpPr txBox="1"/>
          <p:nvPr/>
        </p:nvSpPr>
        <p:spPr>
          <a:xfrm>
            <a:off x="1305339" y="5815162"/>
            <a:ext cx="4281073" cy="438582"/>
          </a:xfrm>
          <a:prstGeom prst="rect">
            <a:avLst/>
          </a:prstGeom>
          <a:noFill/>
        </p:spPr>
        <p:txBody>
          <a:bodyPr wrap="square">
            <a:spAutoFit/>
          </a:bodyPr>
          <a:lstStyle/>
          <a:p>
            <a:pPr eaLnBrk="1" fontAlgn="t" hangingPunct="1">
              <a:spcBef>
                <a:spcPts val="0"/>
              </a:spcBef>
              <a:spcAft>
                <a:spcPts val="0"/>
              </a:spcAft>
              <a:defRPr/>
            </a:pPr>
            <a:r>
              <a:rPr lang="en-GB" sz="750" dirty="0">
                <a:latin typeface="HP Simplified" panose="020B0604020204020204" pitchFamily="34" charset="0"/>
              </a:rPr>
              <a:t>JL813A </a:t>
            </a:r>
            <a:r>
              <a:rPr lang="en-US" sz="750" dirty="0">
                <a:latin typeface="HP Simplified" panose="020B0604020204020204" pitchFamily="34" charset="0"/>
              </a:rPr>
              <a:t>HPE SWITCH ARUBA INSTANT ON 1830 24G POE 195W, 24x PORTS GIGABIT (12 PORTS POE), </a:t>
            </a:r>
            <a:endParaRPr lang="el-GR" sz="750" dirty="0">
              <a:latin typeface="HP Simplified" panose="020B0604020204020204" pitchFamily="34" charset="0"/>
            </a:endParaRPr>
          </a:p>
          <a:p>
            <a:pPr eaLnBrk="1" fontAlgn="t" hangingPunct="1">
              <a:spcBef>
                <a:spcPts val="0"/>
              </a:spcBef>
              <a:spcAft>
                <a:spcPts val="0"/>
              </a:spcAft>
              <a:defRPr/>
            </a:pPr>
            <a:r>
              <a:rPr lang="en-US" sz="750" dirty="0">
                <a:latin typeface="HP Simplified" panose="020B0604020204020204" pitchFamily="34" charset="0"/>
              </a:rPr>
              <a:t>2 SFP, LAYER 2, SMART MANAGED, QOS, EEE, VLAN, SPANNIG TREE, SNTP, CLOUD MANAGED, RACK MOUNTABLE, LIFETIME WARRANTY</a:t>
            </a: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322 €</a:t>
            </a:r>
            <a:endParaRPr lang="x-none" sz="750" dirty="0">
              <a:solidFill>
                <a:srgbClr val="FF0000"/>
              </a:solidFill>
              <a:latin typeface="HP Simplified" panose="020B0604020204020204" pitchFamily="34" charset="0"/>
            </a:endParaRPr>
          </a:p>
        </p:txBody>
      </p:sp>
      <p:sp>
        <p:nvSpPr>
          <p:cNvPr id="10" name="TextBox 47"/>
          <p:cNvSpPr txBox="1">
            <a:spLocks noChangeArrowheads="1"/>
          </p:cNvSpPr>
          <p:nvPr/>
        </p:nvSpPr>
        <p:spPr bwMode="auto">
          <a:xfrm>
            <a:off x="5641579" y="2883438"/>
            <a:ext cx="4181870" cy="669414"/>
          </a:xfrm>
          <a:prstGeom prst="rect">
            <a:avLst/>
          </a:prstGeom>
          <a:noFill/>
          <a:ln>
            <a:noFill/>
          </a:ln>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defRPr/>
            </a:pPr>
            <a:r>
              <a:rPr lang="en-GB" altLang="x-none" sz="750" b="1" dirty="0">
                <a:solidFill>
                  <a:schemeClr val="accent2"/>
                </a:solidFill>
                <a:latin typeface="HP Simplified" panose="020B0604020204020204" pitchFamily="34" charset="0"/>
              </a:rPr>
              <a:t>Aruba Instant On 1930 Switches Series. </a:t>
            </a:r>
          </a:p>
          <a:p>
            <a:pPr>
              <a:defRPr/>
            </a:pPr>
            <a:r>
              <a:rPr lang="en-GB" altLang="x-none" sz="750" dirty="0">
                <a:solidFill>
                  <a:schemeClr val="bg2">
                    <a:lumMod val="50000"/>
                  </a:schemeClr>
                </a:solidFill>
                <a:latin typeface="HP Simplified" panose="020B0604020204020204" pitchFamily="34" charset="0"/>
              </a:rPr>
              <a:t>The Aruba Instant On 1930 switch series is designed for small and growing businesses that require enhanced performance to support bandwidth-demanding applications.  Instant On 1930 switch series seamlessly integrates with existing Instant On indoor</a:t>
            </a:r>
            <a:r>
              <a:rPr lang="el-GR" altLang="x-none" sz="750" dirty="0">
                <a:solidFill>
                  <a:schemeClr val="bg2">
                    <a:lumMod val="50000"/>
                  </a:schemeClr>
                </a:solidFill>
                <a:latin typeface="HP Simplified" panose="020B0604020204020204" pitchFamily="34" charset="0"/>
              </a:rPr>
              <a:t> </a:t>
            </a:r>
            <a:r>
              <a:rPr lang="en-GB" altLang="x-none" sz="750" dirty="0">
                <a:solidFill>
                  <a:schemeClr val="bg2">
                    <a:lumMod val="50000"/>
                  </a:schemeClr>
                </a:solidFill>
                <a:latin typeface="HP Simplified" panose="020B0604020204020204" pitchFamily="34" charset="0"/>
              </a:rPr>
              <a:t>/</a:t>
            </a:r>
            <a:r>
              <a:rPr lang="el-GR" altLang="x-none" sz="750" dirty="0">
                <a:solidFill>
                  <a:schemeClr val="bg2">
                    <a:lumMod val="50000"/>
                  </a:schemeClr>
                </a:solidFill>
                <a:latin typeface="HP Simplified" panose="020B0604020204020204" pitchFamily="34" charset="0"/>
              </a:rPr>
              <a:t> </a:t>
            </a:r>
            <a:r>
              <a:rPr lang="en-GB" altLang="x-none" sz="750" dirty="0">
                <a:solidFill>
                  <a:schemeClr val="bg2">
                    <a:lumMod val="50000"/>
                  </a:schemeClr>
                </a:solidFill>
                <a:latin typeface="HP Simplified" panose="020B0604020204020204" pitchFamily="34" charset="0"/>
              </a:rPr>
              <a:t>outdoor access points and can be centrally managed with the Instant On mobile app onsite or remotely. </a:t>
            </a:r>
          </a:p>
        </p:txBody>
      </p:sp>
      <p:sp>
        <p:nvSpPr>
          <p:cNvPr id="15" name="TextBox 14"/>
          <p:cNvSpPr txBox="1"/>
          <p:nvPr/>
        </p:nvSpPr>
        <p:spPr>
          <a:xfrm>
            <a:off x="5663022" y="5424320"/>
            <a:ext cx="3749500" cy="438150"/>
          </a:xfrm>
          <a:prstGeom prst="rect">
            <a:avLst/>
          </a:prstGeom>
          <a:noFill/>
        </p:spPr>
        <p:txBody>
          <a:bodyPr wrap="square">
            <a:spAutoFit/>
          </a:bodyPr>
          <a:lstStyle/>
          <a:p>
            <a:pPr eaLnBrk="1" fontAlgn="t" hangingPunct="1">
              <a:spcBef>
                <a:spcPts val="0"/>
              </a:spcBef>
              <a:spcAft>
                <a:spcPts val="0"/>
              </a:spcAft>
              <a:defRPr/>
            </a:pPr>
            <a:r>
              <a:rPr lang="en-GB" sz="750" dirty="0">
                <a:latin typeface="HP Simplified" panose="020B0604020204020204" pitchFamily="34" charset="0"/>
              </a:rPr>
              <a:t>JL685A </a:t>
            </a:r>
            <a:r>
              <a:rPr lang="en-US" sz="750" dirty="0">
                <a:latin typeface="HP Simplified" panose="020B0604020204020204" pitchFamily="34" charset="0"/>
              </a:rPr>
              <a:t>HPE SWITCH ARUBA INSTANT- ON 1930 48G, 48x PORTS GIGABIT, 4x SFP PORTS 1/10 GbE PORTS, LAYER 2+ (STATIC ROUTING), SMART MANAGED, ADVANCE SECURITY FEATURES, RACK MOUNTABLE, LIFETIME WARRANTY</a:t>
            </a:r>
            <a:r>
              <a:rPr lang="en-GB" sz="750" dirty="0">
                <a:latin typeface="HP Simplified" panose="020B0604020204020204" pitchFamily="34" charset="0"/>
              </a:rPr>
              <a:t>S, </a:t>
            </a:r>
            <a:r>
              <a:rPr lang="en-US" sz="750" dirty="0" smtClean="0">
                <a:solidFill>
                  <a:srgbClr val="FF0000"/>
                </a:solidFill>
                <a:latin typeface="HP Simplified" panose="020B0604020204020204" pitchFamily="34" charset="0"/>
              </a:rPr>
              <a:t>466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20" name="TextBox 19"/>
          <p:cNvSpPr txBox="1"/>
          <p:nvPr/>
        </p:nvSpPr>
        <p:spPr>
          <a:xfrm>
            <a:off x="5663022" y="4098251"/>
            <a:ext cx="3758827" cy="438582"/>
          </a:xfrm>
          <a:prstGeom prst="rect">
            <a:avLst/>
          </a:prstGeom>
          <a:noFill/>
        </p:spPr>
        <p:txBody>
          <a:bodyPr wrap="square">
            <a:spAutoFit/>
          </a:bodyPr>
          <a:lstStyle/>
          <a:p>
            <a:pPr eaLnBrk="1" fontAlgn="t" hangingPunct="1">
              <a:spcBef>
                <a:spcPts val="0"/>
              </a:spcBef>
              <a:spcAft>
                <a:spcPts val="0"/>
              </a:spcAft>
              <a:defRPr/>
            </a:pPr>
            <a:r>
              <a:rPr lang="en-GB" sz="750" dirty="0">
                <a:latin typeface="HP Simplified" panose="020B0604020204020204" pitchFamily="34" charset="0"/>
              </a:rPr>
              <a:t>JL682A </a:t>
            </a:r>
            <a:r>
              <a:rPr lang="en-US" sz="750" dirty="0">
                <a:latin typeface="HP Simplified" panose="020B0604020204020204" pitchFamily="34" charset="0"/>
              </a:rPr>
              <a:t>HPE SWITCH ARUBA INSTANT ON 1930 24G, 24x PORTS GIGABIT, 4x SFP 1/10 GbE PORTS, LAYER 2+ (STATIC ROUTING), SMART MANAGED, ADVANCE SECURITY FEATURES, RACK MOUNTABLE, LIFETIME WARRANTY,</a:t>
            </a: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311 €</a:t>
            </a:r>
            <a:endParaRPr lang="x-none" sz="750" dirty="0">
              <a:solidFill>
                <a:srgbClr val="FF0000"/>
              </a:solidFill>
              <a:latin typeface="HP Simplified" panose="020B0604020204020204" pitchFamily="34" charset="0"/>
            </a:endParaRPr>
          </a:p>
        </p:txBody>
      </p:sp>
      <p:cxnSp>
        <p:nvCxnSpPr>
          <p:cNvPr id="25" name="Straight Connector 24"/>
          <p:cNvCxnSpPr/>
          <p:nvPr/>
        </p:nvCxnSpPr>
        <p:spPr>
          <a:xfrm>
            <a:off x="5595938" y="71438"/>
            <a:ext cx="0" cy="655161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317625" y="3069904"/>
            <a:ext cx="4105275"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846605" y="855663"/>
            <a:ext cx="1684337" cy="323850"/>
          </a:xfrm>
          <a:prstGeom prst="rect">
            <a:avLst/>
          </a:prstGeom>
          <a:noFill/>
        </p:spPr>
        <p:txBody>
          <a:bodyPr>
            <a:spAutoFit/>
          </a:bodyPr>
          <a:lstStyle/>
          <a:p>
            <a:pPr algn="ctr">
              <a:defRPr/>
            </a:pPr>
            <a:r>
              <a:rPr lang="en-GB" sz="750" dirty="0">
                <a:solidFill>
                  <a:schemeClr val="accent6"/>
                </a:solidFill>
                <a:latin typeface="HP Simplified" panose="020B0604020204020204" pitchFamily="34" charset="0"/>
              </a:rPr>
              <a:t>Delivers reliable connectivity to small and medium-sized businesses.</a:t>
            </a:r>
          </a:p>
        </p:txBody>
      </p:sp>
      <p:sp>
        <p:nvSpPr>
          <p:cNvPr id="40" name="TextBox 39"/>
          <p:cNvSpPr txBox="1"/>
          <p:nvPr/>
        </p:nvSpPr>
        <p:spPr>
          <a:xfrm>
            <a:off x="1257437" y="5012274"/>
            <a:ext cx="1602970" cy="323165"/>
          </a:xfrm>
          <a:prstGeom prst="rect">
            <a:avLst/>
          </a:prstGeom>
          <a:noFill/>
        </p:spPr>
        <p:txBody>
          <a:bodyPr wrap="square">
            <a:spAutoFit/>
          </a:bodyPr>
          <a:lstStyle/>
          <a:p>
            <a:pPr algn="ctr">
              <a:defRPr/>
            </a:pPr>
            <a:r>
              <a:rPr lang="en-GB" sz="750" dirty="0">
                <a:solidFill>
                  <a:schemeClr val="accent6"/>
                </a:solidFill>
                <a:latin typeface="HP Simplified" panose="020B0604020204020204" pitchFamily="34" charset="0"/>
              </a:rPr>
              <a:t>An affordable solution for cost-sensitive small businesses.</a:t>
            </a:r>
          </a:p>
        </p:txBody>
      </p:sp>
      <p:sp>
        <p:nvSpPr>
          <p:cNvPr id="42" name="TextBox 41"/>
          <p:cNvSpPr txBox="1"/>
          <p:nvPr/>
        </p:nvSpPr>
        <p:spPr>
          <a:xfrm>
            <a:off x="1182950" y="945275"/>
            <a:ext cx="2536537" cy="207749"/>
          </a:xfrm>
          <a:prstGeom prst="rect">
            <a:avLst/>
          </a:prstGeom>
          <a:noFill/>
        </p:spPr>
        <p:txBody>
          <a:bodyPr wrap="square">
            <a:spAutoFit/>
          </a:bodyPr>
          <a:lstStyle/>
          <a:p>
            <a:pPr algn="ctr">
              <a:defRPr/>
            </a:pPr>
            <a:r>
              <a:rPr lang="en-GB" sz="750" dirty="0">
                <a:solidFill>
                  <a:schemeClr val="accent6"/>
                </a:solidFill>
                <a:latin typeface="HP Simplified" panose="020B0604020204020204" pitchFamily="34" charset="0"/>
              </a:rPr>
              <a:t>Unmanaged Ethernet switches for simple connectivity.</a:t>
            </a:r>
          </a:p>
        </p:txBody>
      </p:sp>
      <p:sp>
        <p:nvSpPr>
          <p:cNvPr id="53" name="TextBox 52"/>
          <p:cNvSpPr txBox="1"/>
          <p:nvPr/>
        </p:nvSpPr>
        <p:spPr>
          <a:xfrm>
            <a:off x="1263848" y="1663637"/>
            <a:ext cx="4322763" cy="323165"/>
          </a:xfrm>
          <a:prstGeom prst="rect">
            <a:avLst/>
          </a:prstGeom>
          <a:noFill/>
        </p:spPr>
        <p:txBody>
          <a:bodyPr>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R8R45A HPE SWITCH ARUBA INSTANT ON 1430 8G, 8x PORTS GIGABIT, LAYER 2, UNMANAGED, PLUG AND PLAY, FANLESS DESIGN FOR SILENT OPERATION, NO UK SNAP-IN PLUG, LIFETIME WARRANTY</a:t>
            </a: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63 €</a:t>
            </a:r>
            <a:endParaRPr lang="x-none" sz="750" dirty="0">
              <a:solidFill>
                <a:srgbClr val="FF0000"/>
              </a:solidFill>
              <a:latin typeface="HP Simplified" panose="020B0604020204020204" pitchFamily="34" charset="0"/>
            </a:endParaRPr>
          </a:p>
        </p:txBody>
      </p:sp>
      <p:sp>
        <p:nvSpPr>
          <p:cNvPr id="55" name="TextBox 54"/>
          <p:cNvSpPr txBox="1"/>
          <p:nvPr/>
        </p:nvSpPr>
        <p:spPr>
          <a:xfrm>
            <a:off x="5656660" y="4990107"/>
            <a:ext cx="3792164" cy="438582"/>
          </a:xfrm>
          <a:prstGeom prst="rect">
            <a:avLst/>
          </a:prstGeom>
          <a:noFill/>
        </p:spPr>
        <p:txBody>
          <a:bodyPr wrap="square">
            <a:spAutoFit/>
          </a:bodyPr>
          <a:lstStyle/>
          <a:p>
            <a:pPr eaLnBrk="1" fontAlgn="t" hangingPunct="1">
              <a:spcBef>
                <a:spcPts val="0"/>
              </a:spcBef>
              <a:spcAft>
                <a:spcPts val="0"/>
              </a:spcAft>
              <a:defRPr/>
            </a:pPr>
            <a:r>
              <a:rPr lang="en-GB" sz="750" dirty="0">
                <a:latin typeface="HP Simplified" panose="020B0604020204020204" pitchFamily="34" charset="0"/>
              </a:rPr>
              <a:t>JL683B </a:t>
            </a:r>
            <a:r>
              <a:rPr lang="en-US" sz="750" dirty="0">
                <a:latin typeface="HP Simplified" panose="020B0604020204020204" pitchFamily="34" charset="0"/>
              </a:rPr>
              <a:t>HPE SWITCH ARUBA INSTANT ON 1930 24G, 24x PORTS GIGABIT FULL </a:t>
            </a:r>
            <a:r>
              <a:rPr lang="en-US" sz="750" dirty="0" err="1">
                <a:latin typeface="HP Simplified" panose="020B0604020204020204" pitchFamily="34" charset="0"/>
              </a:rPr>
              <a:t>PoE</a:t>
            </a:r>
            <a:r>
              <a:rPr lang="en-US" sz="750" dirty="0">
                <a:latin typeface="HP Simplified" panose="020B0604020204020204" pitchFamily="34" charset="0"/>
              </a:rPr>
              <a:t> CLASS4 195W, 4x SFP+ PORTS, LAYER 2+ (STATIC ROUTING), SMART MANAGED, ADVANCE SECURITY FEATURES, RACK MOUNTABLE, LIFETIME WARRANTY</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326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56" name="TextBox 55"/>
          <p:cNvSpPr txBox="1"/>
          <p:nvPr/>
        </p:nvSpPr>
        <p:spPr>
          <a:xfrm>
            <a:off x="5663801" y="5862470"/>
            <a:ext cx="3785023" cy="438582"/>
          </a:xfrm>
          <a:prstGeom prst="rect">
            <a:avLst/>
          </a:prstGeom>
          <a:noFill/>
        </p:spPr>
        <p:txBody>
          <a:bodyPr wrap="square">
            <a:spAutoFit/>
          </a:bodyPr>
          <a:lstStyle/>
          <a:p>
            <a:pPr eaLnBrk="1" fontAlgn="t" hangingPunct="1">
              <a:spcBef>
                <a:spcPts val="0"/>
              </a:spcBef>
              <a:spcAft>
                <a:spcPts val="0"/>
              </a:spcAft>
              <a:defRPr/>
            </a:pPr>
            <a:r>
              <a:rPr lang="en-GB" sz="750" dirty="0">
                <a:latin typeface="HP Simplified" panose="020B0604020204020204" pitchFamily="34" charset="0"/>
              </a:rPr>
              <a:t>JL684B </a:t>
            </a:r>
            <a:r>
              <a:rPr lang="en-US" sz="750" dirty="0">
                <a:latin typeface="HP Simplified" panose="020B0604020204020204" pitchFamily="34" charset="0"/>
              </a:rPr>
              <a:t>HPE SWITCH ARUBA INSTANT ON 1930 24G, 24x PORTS GIGABIT, FULL PoE CLASS4 370W, 4 SFP+ PORTS, LAYER 2+ (STATIC ROUTING), SMART MANAGED, VLAN, ADVANCE SECURITY FEATURES, RACK MOUNTABLE, LIFETIME WARRANTY</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602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54" name="TextBox 53"/>
          <p:cNvSpPr txBox="1"/>
          <p:nvPr/>
        </p:nvSpPr>
        <p:spPr>
          <a:xfrm>
            <a:off x="1260477" y="2676236"/>
            <a:ext cx="4308474" cy="323165"/>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R8R48A </a:t>
            </a:r>
            <a:r>
              <a:rPr lang="en-US" sz="750" dirty="0">
                <a:solidFill>
                  <a:srgbClr val="000000"/>
                </a:solidFill>
                <a:latin typeface="HP Simplified" panose="020B0604020204020204" pitchFamily="34" charset="0"/>
              </a:rPr>
              <a:t>HPE SWITCH ARUBA INSTANT ON 1430 16G 124W, 16x PORTS GIGABIT FULL POE, LAYER 2, UNMANAGED, PLUG AND PLAY, FANLESS DESIGN FOR SILENT OPERATION, LIFETIME WARRANTY</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237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51" name="Rectangle 50"/>
          <p:cNvSpPr/>
          <p:nvPr/>
        </p:nvSpPr>
        <p:spPr>
          <a:xfrm>
            <a:off x="-76201" y="1494863"/>
            <a:ext cx="1309688" cy="738664"/>
          </a:xfrm>
          <a:prstGeom prst="rect">
            <a:avLst/>
          </a:prstGeom>
          <a:ln>
            <a:noFill/>
          </a:ln>
        </p:spPr>
        <p:txBody>
          <a:bodyPr>
            <a:spAutoFit/>
          </a:bodyPr>
          <a:lstStyle/>
          <a:p>
            <a:pPr algn="ctr">
              <a:defRPr/>
            </a:pPr>
            <a:r>
              <a:rPr lang="en-US" sz="700" b="1" kern="0" dirty="0">
                <a:latin typeface="HP Simplified" panose="020B0604020204020204" pitchFamily="34" charset="0"/>
                <a:cs typeface="Arial" panose="020B0604020202020204" pitchFamily="34" charset="0"/>
              </a:rPr>
              <a:t>H</a:t>
            </a:r>
            <a:r>
              <a:rPr lang="en-GB" sz="700" b="1" kern="0" dirty="0">
                <a:latin typeface="HP Simplified" panose="020B0604020204020204" pitchFamily="34" charset="0"/>
                <a:cs typeface="Arial" panose="020B0604020202020204" pitchFamily="34" charset="0"/>
              </a:rPr>
              <a:t>EWLETT PACKARD</a:t>
            </a:r>
            <a:endParaRPr lang="el-GR" sz="700" b="1" kern="0" dirty="0">
              <a:latin typeface="HP Simplified" panose="020B0604020204020204" pitchFamily="34" charset="0"/>
              <a:cs typeface="Arial" panose="020B0604020202020204" pitchFamily="34" charset="0"/>
            </a:endParaRPr>
          </a:p>
          <a:p>
            <a:pPr algn="ctr">
              <a:defRPr/>
            </a:pPr>
            <a:r>
              <a:rPr lang="en-GB" sz="700" b="1" kern="0" dirty="0">
                <a:latin typeface="HP Simplified" panose="020B0604020204020204" pitchFamily="34" charset="0"/>
                <a:cs typeface="Arial" panose="020B0604020202020204" pitchFamily="34" charset="0"/>
              </a:rPr>
              <a:t>ARUBA </a:t>
            </a:r>
            <a:r>
              <a:rPr lang="en-US" sz="700" b="1" kern="0" dirty="0">
                <a:latin typeface="HP Simplified" panose="020B0604020204020204" pitchFamily="34" charset="0"/>
                <a:cs typeface="Arial" panose="020B0604020202020204" pitchFamily="34" charset="0"/>
              </a:rPr>
              <a:t>ACCESS POINTS </a:t>
            </a:r>
          </a:p>
          <a:p>
            <a:pPr algn="ctr">
              <a:defRPr/>
            </a:pPr>
            <a:r>
              <a:rPr lang="en-US" sz="700" b="1" kern="0" dirty="0">
                <a:latin typeface="HP Simplified" panose="020B0604020204020204" pitchFamily="34" charset="0"/>
                <a:cs typeface="Arial" panose="020B0604020202020204" pitchFamily="34" charset="0"/>
              </a:rPr>
              <a:t>&amp; LAN SWITCHES</a:t>
            </a:r>
            <a:endParaRPr lang="en-US" sz="700" dirty="0">
              <a:latin typeface="HP Simplified" panose="020B0604020204020204" pitchFamily="34" charset="0"/>
              <a:cs typeface="Arial" panose="020B0604020202020204" pitchFamily="34" charset="0"/>
            </a:endParaRPr>
          </a:p>
          <a:p>
            <a:pPr algn="ctr">
              <a:defRPr/>
            </a:pPr>
            <a:r>
              <a:rPr lang="en-US" sz="700" dirty="0" smtClean="0">
                <a:latin typeface="HP Simplified" panose="020B0604020204020204" pitchFamily="34" charset="0"/>
                <a:cs typeface="Arial" panose="020B0604020202020204" pitchFamily="34" charset="0"/>
              </a:rPr>
              <a:t>Retail File September 2025 </a:t>
            </a:r>
            <a:endParaRPr lang="en-US" sz="700" dirty="0">
              <a:latin typeface="HP Simplified" panose="020B0604020204020204" pitchFamily="34" charset="0"/>
              <a:cs typeface="Arial" panose="020B0604020202020204" pitchFamily="34" charset="0"/>
            </a:endParaRPr>
          </a:p>
          <a:p>
            <a:pPr algn="ctr">
              <a:defRPr/>
            </a:pPr>
            <a:r>
              <a:rPr lang="en-US" sz="700" dirty="0">
                <a:latin typeface="HP Simplified" panose="020B0604020204020204" pitchFamily="34" charset="0"/>
                <a:cs typeface="Arial" panose="020B0604020202020204" pitchFamily="34" charset="0"/>
              </a:rPr>
              <a:t>Valid Until  </a:t>
            </a:r>
            <a:r>
              <a:rPr lang="en-US" sz="700" dirty="0" smtClean="0">
                <a:latin typeface="HP Simplified" panose="020B0604020204020204" pitchFamily="34" charset="0"/>
                <a:cs typeface="Arial" panose="020B0604020202020204" pitchFamily="34" charset="0"/>
              </a:rPr>
              <a:t>30/09 or </a:t>
            </a:r>
            <a:endParaRPr lang="en-US" sz="700" dirty="0">
              <a:latin typeface="HP Simplified" panose="020B0604020204020204" pitchFamily="34" charset="0"/>
              <a:cs typeface="Arial" panose="020B0604020202020204" pitchFamily="34" charset="0"/>
            </a:endParaRPr>
          </a:p>
          <a:p>
            <a:pPr algn="ctr">
              <a:defRPr/>
            </a:pPr>
            <a:r>
              <a:rPr lang="en-US" sz="700" dirty="0">
                <a:latin typeface="HP Simplified" panose="020B0604020204020204" pitchFamily="34" charset="0"/>
                <a:cs typeface="Arial" panose="020B0604020202020204" pitchFamily="34" charset="0"/>
              </a:rPr>
              <a:t>Until Stock Last</a:t>
            </a:r>
          </a:p>
        </p:txBody>
      </p:sp>
      <p:pic>
        <p:nvPicPr>
          <p:cNvPr id="57" name="Picture 17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6863" y="1106488"/>
            <a:ext cx="66198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TextBox 45"/>
          <p:cNvSpPr txBox="1"/>
          <p:nvPr/>
        </p:nvSpPr>
        <p:spPr>
          <a:xfrm>
            <a:off x="2786722" y="4531501"/>
            <a:ext cx="2827338" cy="553998"/>
          </a:xfrm>
          <a:prstGeom prst="rect">
            <a:avLst/>
          </a:prstGeom>
          <a:noFill/>
        </p:spPr>
        <p:txBody>
          <a:bodyPr>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JL812A</a:t>
            </a:r>
            <a:r>
              <a:rPr lang="el-GR" sz="750" dirty="0">
                <a:solidFill>
                  <a:srgbClr val="000000"/>
                </a:solidFill>
                <a:latin typeface="HP Simplified" panose="020B0604020204020204" pitchFamily="34" charset="0"/>
              </a:rPr>
              <a:t> </a:t>
            </a:r>
            <a:r>
              <a:rPr lang="en-GB" sz="750" dirty="0">
                <a:solidFill>
                  <a:srgbClr val="000000"/>
                </a:solidFill>
                <a:latin typeface="HP Simplified" panose="020B0604020204020204" pitchFamily="34" charset="0"/>
              </a:rPr>
              <a:t>HPE ARUBA SWITCH INSTANT ON 1830 24G, 24x PORTS GIGABIT, 2 SFP, LAYER 2, SMART MANAGED, QOS, EEE, VLAN, SPANNIG TREE, SNTP, CLOUD MANAGED, RACK MOUNTABLE, LIFETIME WARRANTY</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190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47" name="TextBox 46"/>
          <p:cNvSpPr txBox="1"/>
          <p:nvPr/>
        </p:nvSpPr>
        <p:spPr>
          <a:xfrm>
            <a:off x="1277938" y="2003263"/>
            <a:ext cx="4308474" cy="323165"/>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R8R49A</a:t>
            </a:r>
            <a:r>
              <a:rPr lang="el-GR" sz="750" dirty="0">
                <a:solidFill>
                  <a:srgbClr val="000000"/>
                </a:solidFill>
                <a:latin typeface="HP Simplified" panose="020B0604020204020204" pitchFamily="34" charset="0"/>
              </a:rPr>
              <a:t> </a:t>
            </a:r>
            <a:r>
              <a:rPr lang="en-US" sz="750" dirty="0">
                <a:solidFill>
                  <a:srgbClr val="000000"/>
                </a:solidFill>
                <a:latin typeface="HP Simplified" panose="020B0604020204020204" pitchFamily="34" charset="0"/>
              </a:rPr>
              <a:t>HPE ARUBA SWITCH INSTANT ON 1430 24G, 24x PORTS GIGABIT, LAYER 2, UNMANAGED, PLUG AND PLAY, RACK MOUNTABLE, FANLESS DESIGN FOR SILENT OPERATION, LIFETIME WARRANTY</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147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61" name="TextBox 60"/>
          <p:cNvSpPr txBox="1"/>
          <p:nvPr/>
        </p:nvSpPr>
        <p:spPr>
          <a:xfrm>
            <a:off x="1309688" y="6205637"/>
            <a:ext cx="4397375" cy="438582"/>
          </a:xfrm>
          <a:prstGeom prst="rect">
            <a:avLst/>
          </a:prstGeom>
          <a:noFill/>
        </p:spPr>
        <p:txBody>
          <a:bodyPr>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JL815A HPE ARUBA SWITCH INSTANT ON 1830 48G 370W, 48x PORTS GIGABIT (24 PORTS POE), 4 SFP, LAYER 2, SMART MANAGED, QOS, EEE, VLAN, SPANNIG TREE, SNTP, CLOUD MANAGED, RACK MOUNTABLE, LIFETIME WARRANTY, </a:t>
            </a:r>
            <a:r>
              <a:rPr lang="en-US" sz="750" dirty="0" smtClean="0">
                <a:solidFill>
                  <a:srgbClr val="FF0000"/>
                </a:solidFill>
                <a:latin typeface="HP Simplified" panose="020B0604020204020204" pitchFamily="34" charset="0"/>
              </a:rPr>
              <a:t>638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63" name="TextBox 62"/>
          <p:cNvSpPr txBox="1"/>
          <p:nvPr/>
        </p:nvSpPr>
        <p:spPr>
          <a:xfrm>
            <a:off x="1260477" y="2318739"/>
            <a:ext cx="4308474" cy="323165"/>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R8R50A </a:t>
            </a:r>
            <a:r>
              <a:rPr lang="en-US" sz="750" dirty="0">
                <a:solidFill>
                  <a:srgbClr val="000000"/>
                </a:solidFill>
                <a:latin typeface="HP Simplified" panose="020B0604020204020204" pitchFamily="34" charset="0"/>
              </a:rPr>
              <a:t>HPE ARUBA SWITCH INSTANT ON 1430 26G, 26x PORTS GIGABIT, 2 SFP PORTS,  LAYER 2, UNMANAGED, PLUG AND PLAY, FANLESS DESIGN FOR SILENT OPERATION, LIFETIME WARRANTY</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177 </a:t>
            </a:r>
            <a:r>
              <a:rPr lang="en-GB"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sp>
        <p:nvSpPr>
          <p:cNvPr id="64" name="TextBox 63"/>
          <p:cNvSpPr txBox="1"/>
          <p:nvPr/>
        </p:nvSpPr>
        <p:spPr>
          <a:xfrm>
            <a:off x="5653695" y="3664447"/>
            <a:ext cx="3758827" cy="438582"/>
          </a:xfrm>
          <a:prstGeom prst="rect">
            <a:avLst/>
          </a:prstGeom>
          <a:noFill/>
        </p:spPr>
        <p:txBody>
          <a:bodyPr wrap="square">
            <a:spAutoFit/>
          </a:bodyPr>
          <a:lstStyle/>
          <a:p>
            <a:pPr eaLnBrk="1" fontAlgn="t" hangingPunct="1">
              <a:spcBef>
                <a:spcPts val="0"/>
              </a:spcBef>
              <a:spcAft>
                <a:spcPts val="0"/>
              </a:spcAft>
              <a:defRPr/>
            </a:pPr>
            <a:r>
              <a:rPr lang="en-GB" sz="750" dirty="0">
                <a:latin typeface="HP Simplified" panose="020B0604020204020204" pitchFamily="34" charset="0"/>
              </a:rPr>
              <a:t>JL680A </a:t>
            </a:r>
            <a:r>
              <a:rPr lang="en-US" sz="750" dirty="0">
                <a:latin typeface="HP Simplified" panose="020B0604020204020204" pitchFamily="34" charset="0"/>
              </a:rPr>
              <a:t>HPE ARUBA SWITCH INSTANT ON 1930 8G, 8x PORTS GIGABIT, 2x SFP 1GbE PORTS, LAYER 2+ (STATIC ROUTING) , SMART MANAGED, ADVANCE SECURITY FEATURES, LIFETIME WARRANTY,</a:t>
            </a:r>
            <a:r>
              <a:rPr lang="en-GB" sz="750" dirty="0">
                <a:latin typeface="HP Simplified" panose="020B0604020204020204" pitchFamily="34" charset="0"/>
              </a:rPr>
              <a:t> </a:t>
            </a:r>
            <a:r>
              <a:rPr lang="en-GB" sz="750" dirty="0" smtClean="0">
                <a:solidFill>
                  <a:srgbClr val="FF0000"/>
                </a:solidFill>
                <a:latin typeface="HP Simplified" panose="020B0604020204020204" pitchFamily="34" charset="0"/>
              </a:rPr>
              <a:t>147 €</a:t>
            </a:r>
            <a:endParaRPr lang="x-none" sz="750" dirty="0">
              <a:solidFill>
                <a:srgbClr val="FF0000"/>
              </a:solidFill>
              <a:latin typeface="HP Simplified" panose="020B0604020204020204" pitchFamily="34" charset="0"/>
            </a:endParaRPr>
          </a:p>
        </p:txBody>
      </p:sp>
      <p:pic>
        <p:nvPicPr>
          <p:cNvPr id="65" name="Picture 6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28963" y="874777"/>
            <a:ext cx="804649" cy="229661"/>
          </a:xfrm>
          <a:prstGeom prst="rect">
            <a:avLst/>
          </a:prstGeom>
        </p:spPr>
      </p:pic>
      <p:sp>
        <p:nvSpPr>
          <p:cNvPr id="44" name="TextBox 43"/>
          <p:cNvSpPr txBox="1"/>
          <p:nvPr/>
        </p:nvSpPr>
        <p:spPr>
          <a:xfrm>
            <a:off x="2779951" y="5042807"/>
            <a:ext cx="2825315" cy="553998"/>
          </a:xfrm>
          <a:prstGeom prst="rect">
            <a:avLst/>
          </a:prstGeom>
          <a:noFill/>
        </p:spPr>
        <p:txBody>
          <a:bodyPr wrap="square">
            <a:spAutoFit/>
          </a:bodyPr>
          <a:lstStyle/>
          <a:p>
            <a:pPr eaLnBrk="1" fontAlgn="t" hangingPunct="1">
              <a:spcBef>
                <a:spcPts val="0"/>
              </a:spcBef>
              <a:spcAft>
                <a:spcPts val="0"/>
              </a:spcAft>
              <a:defRPr/>
            </a:pPr>
            <a:r>
              <a:rPr lang="en-GB" sz="750" dirty="0" smtClean="0">
                <a:latin typeface="HP Simplified" panose="020B0604020204020204" pitchFamily="34" charset="0"/>
              </a:rPr>
              <a:t>JL811A </a:t>
            </a:r>
            <a:r>
              <a:rPr lang="en-US" sz="750" dirty="0" smtClean="0">
                <a:latin typeface="HP Simplified" panose="020B0604020204020204" pitchFamily="34" charset="0"/>
              </a:rPr>
              <a:t>HPE </a:t>
            </a:r>
            <a:r>
              <a:rPr lang="en-US" sz="750" dirty="0">
                <a:latin typeface="HP Simplified" panose="020B0604020204020204" pitchFamily="34" charset="0"/>
              </a:rPr>
              <a:t>ARUBA SWITCH INSTANT ON 1830 8G POE 65W, 8x PORTS GIGABIT (4 PORTS POE), LAYER 2, SMART MANAGED, QOS, EEE, VLAN, SPANNIG TREE, SNTP, CLOUD MANAGED, RACK MOUNTABLE, LIFETIME </a:t>
            </a:r>
            <a:r>
              <a:rPr lang="en-US" sz="750" dirty="0" smtClean="0">
                <a:latin typeface="HP Simplified" panose="020B0604020204020204" pitchFamily="34" charset="0"/>
              </a:rPr>
              <a:t>WARRANTY </a:t>
            </a:r>
            <a:r>
              <a:rPr lang="en-GB" sz="750" dirty="0" smtClean="0">
                <a:solidFill>
                  <a:srgbClr val="FF0000"/>
                </a:solidFill>
                <a:latin typeface="HP Simplified" panose="020B0604020204020204" pitchFamily="34" charset="0"/>
              </a:rPr>
              <a:t>194 €</a:t>
            </a:r>
            <a:endParaRPr lang="x-none" sz="750" dirty="0">
              <a:solidFill>
                <a:srgbClr val="FF0000"/>
              </a:solidFill>
              <a:latin typeface="HP Simplified" panose="020B0604020204020204" pitchFamily="34" charset="0"/>
            </a:endParaRPr>
          </a:p>
        </p:txBody>
      </p:sp>
      <p:sp>
        <p:nvSpPr>
          <p:cNvPr id="45" name="TextBox 44"/>
          <p:cNvSpPr txBox="1"/>
          <p:nvPr/>
        </p:nvSpPr>
        <p:spPr>
          <a:xfrm>
            <a:off x="5663022" y="4538385"/>
            <a:ext cx="3618682" cy="438582"/>
          </a:xfrm>
          <a:prstGeom prst="rect">
            <a:avLst/>
          </a:prstGeom>
          <a:noFill/>
        </p:spPr>
        <p:txBody>
          <a:bodyPr wrap="square">
            <a:spAutoFit/>
          </a:bodyPr>
          <a:lstStyle/>
          <a:p>
            <a:pPr eaLnBrk="1" fontAlgn="t" hangingPunct="1">
              <a:spcBef>
                <a:spcPts val="0"/>
              </a:spcBef>
              <a:spcAft>
                <a:spcPts val="0"/>
              </a:spcAft>
              <a:defRPr/>
            </a:pPr>
            <a:r>
              <a:rPr lang="en-GB" sz="750" dirty="0" smtClean="0">
                <a:latin typeface="HP Simplified" panose="020B0604020204020204" pitchFamily="34" charset="0"/>
              </a:rPr>
              <a:t>JL681A </a:t>
            </a:r>
            <a:r>
              <a:rPr lang="en-US" sz="750" dirty="0" smtClean="0">
                <a:latin typeface="HP Simplified" panose="020B0604020204020204" pitchFamily="34" charset="0"/>
              </a:rPr>
              <a:t>HPE </a:t>
            </a:r>
            <a:r>
              <a:rPr lang="en-US" sz="750" dirty="0">
                <a:latin typeface="HP Simplified" panose="020B0604020204020204" pitchFamily="34" charset="0"/>
              </a:rPr>
              <a:t>ARUBA SWITCH INSTANT ON 1930 8G, 8x PORTS GIGABIT FULL </a:t>
            </a:r>
            <a:r>
              <a:rPr lang="en-US" sz="750" dirty="0" err="1">
                <a:latin typeface="HP Simplified" panose="020B0604020204020204" pitchFamily="34" charset="0"/>
              </a:rPr>
              <a:t>PoE</a:t>
            </a:r>
            <a:r>
              <a:rPr lang="en-US" sz="750" dirty="0">
                <a:latin typeface="HP Simplified" panose="020B0604020204020204" pitchFamily="34" charset="0"/>
              </a:rPr>
              <a:t> CLASS4 124W, 2x SFP 1GbE PORTS,  LAYER 2+ (STATIC ROUTING) , SMART MANAGED, ADVANCE SECURITY FEATURES, RACK MOUNTABLE, LIFETIME WARRANTY </a:t>
            </a:r>
            <a:r>
              <a:rPr lang="en-US" sz="750" dirty="0" smtClean="0">
                <a:latin typeface="HP Simplified" panose="020B0604020204020204" pitchFamily="34" charset="0"/>
              </a:rPr>
              <a:t>,</a:t>
            </a:r>
            <a:r>
              <a:rPr lang="en-GB" sz="750" dirty="0" smtClean="0">
                <a:latin typeface="HP Simplified" panose="020B0604020204020204" pitchFamily="34" charset="0"/>
              </a:rPr>
              <a:t> </a:t>
            </a:r>
            <a:r>
              <a:rPr lang="en-GB" sz="750" dirty="0" smtClean="0">
                <a:solidFill>
                  <a:srgbClr val="FF0000"/>
                </a:solidFill>
                <a:latin typeface="HP Simplified" panose="020B0604020204020204" pitchFamily="34" charset="0"/>
              </a:rPr>
              <a:t>319 €</a:t>
            </a:r>
            <a:endParaRPr lang="x-none" sz="750" dirty="0">
              <a:solidFill>
                <a:srgbClr val="FF0000"/>
              </a:solidFill>
              <a:latin typeface="HP Simplified" panose="020B0604020204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36276" y="4442122"/>
            <a:ext cx="556820" cy="522629"/>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323043">
            <a:off x="8759572" y="2841885"/>
            <a:ext cx="710228" cy="569787"/>
          </a:xfrm>
          <a:prstGeom prst="rect">
            <a:avLst/>
          </a:prstGeom>
        </p:spPr>
      </p:pic>
      <p:pic>
        <p:nvPicPr>
          <p:cNvPr id="4098"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938" y="0"/>
            <a:ext cx="126206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0638" y="4644662"/>
            <a:ext cx="1231900" cy="219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Rectangle 69"/>
          <p:cNvSpPr>
            <a:spLocks noChangeArrowheads="1"/>
          </p:cNvSpPr>
          <p:nvPr/>
        </p:nvSpPr>
        <p:spPr bwMode="auto">
          <a:xfrm>
            <a:off x="6350" y="2451100"/>
            <a:ext cx="128111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600" dirty="0">
                <a:latin typeface="HP Simplified" panose="020B0604020204020204" pitchFamily="34" charset="0"/>
                <a:cs typeface="Calibri" panose="020F0502020204030204" pitchFamily="34" charset="0"/>
              </a:rPr>
              <a:t>Prices, promotions, specifications, availability and terms of offers may change without notice. Despite our best efforts, a small number of items may contain pricing, typography, or photography errors. </a:t>
            </a:r>
          </a:p>
          <a:p>
            <a:pPr eaLnBrk="1" hangingPunct="1">
              <a:lnSpc>
                <a:spcPct val="100000"/>
              </a:lnSpc>
              <a:spcBef>
                <a:spcPct val="0"/>
              </a:spcBef>
              <a:buFontTx/>
              <a:buNone/>
            </a:pPr>
            <a:r>
              <a:rPr lang="en-GB" altLang="en-US" sz="600" dirty="0">
                <a:latin typeface="HP Simplified" panose="020B0604020204020204" pitchFamily="34" charset="0"/>
                <a:cs typeface="Calibri" panose="020F0502020204030204" pitchFamily="34" charset="0"/>
              </a:rPr>
              <a:t>Correct prices and promotions are validated at the time your order is placed. Recycling fees are not included in the Dealer &amp; Retail File. Delivery and installation charges are not included. </a:t>
            </a:r>
          </a:p>
          <a:p>
            <a:pPr eaLnBrk="1" hangingPunct="1">
              <a:lnSpc>
                <a:spcPct val="100000"/>
              </a:lnSpc>
              <a:spcBef>
                <a:spcPct val="0"/>
              </a:spcBef>
              <a:buFontTx/>
              <a:buNone/>
            </a:pPr>
            <a:r>
              <a:rPr lang="en-US" altLang="en-US" sz="600" dirty="0">
                <a:latin typeface="HP Simplified" panose="020B0604020204020204" pitchFamily="34" charset="0"/>
                <a:cs typeface="Calibri" panose="020F0502020204030204" pitchFamily="34" charset="0"/>
              </a:rPr>
              <a:t>Products' warranty is the warranty given by the manufacturer.</a:t>
            </a:r>
            <a:r>
              <a:rPr lang="en-GB" altLang="en-US" sz="600" dirty="0">
                <a:latin typeface="HP Simplified" panose="020B0604020204020204" pitchFamily="34" charset="0"/>
                <a:cs typeface="Calibri" panose="020F0502020204030204" pitchFamily="34" charset="0"/>
              </a:rPr>
              <a:t>  </a:t>
            </a:r>
          </a:p>
          <a:p>
            <a:pPr eaLnBrk="1" hangingPunct="1">
              <a:lnSpc>
                <a:spcPct val="100000"/>
              </a:lnSpc>
              <a:spcBef>
                <a:spcPct val="0"/>
              </a:spcBef>
              <a:buFontTx/>
              <a:buNone/>
            </a:pPr>
            <a:r>
              <a:rPr lang="en-GB" altLang="en-US" sz="600" dirty="0">
                <a:latin typeface="HP Simplified" panose="020B0604020204020204" pitchFamily="34" charset="0"/>
                <a:cs typeface="Calibri" panose="020F0502020204030204" pitchFamily="34" charset="0"/>
              </a:rPr>
              <a:t>VAT is </a:t>
            </a:r>
            <a:r>
              <a:rPr lang="en-GB" altLang="en-US" sz="600" dirty="0" smtClean="0">
                <a:latin typeface="HP Simplified" panose="020B0604020204020204" pitchFamily="34" charset="0"/>
                <a:cs typeface="Calibri" panose="020F0502020204030204" pitchFamily="34" charset="0"/>
              </a:rPr>
              <a:t>included</a:t>
            </a:r>
            <a:endParaRPr lang="en-GB" altLang="en-US" sz="600" dirty="0">
              <a:latin typeface="HP Simplified" panose="020B0604020204020204" pitchFamily="34" charset="0"/>
              <a:cs typeface="Calibri" panose="020F0502020204030204" pitchFamily="34" charset="0"/>
            </a:endParaRPr>
          </a:p>
        </p:txBody>
      </p:sp>
      <p:sp>
        <p:nvSpPr>
          <p:cNvPr id="4102" name="Rectangle 71"/>
          <p:cNvSpPr>
            <a:spLocks noChangeArrowheads="1"/>
          </p:cNvSpPr>
          <p:nvPr/>
        </p:nvSpPr>
        <p:spPr bwMode="auto">
          <a:xfrm>
            <a:off x="-3175" y="4065588"/>
            <a:ext cx="12922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en-US" sz="600" dirty="0">
                <a:latin typeface="HP Simplified" panose="020B0604020204020204" pitchFamily="34" charset="0"/>
                <a:cs typeface="Calibri" panose="020F0502020204030204" pitchFamily="34" charset="0"/>
              </a:rPr>
              <a:t>Call now </a:t>
            </a:r>
            <a:r>
              <a:rPr lang="en-US" altLang="en-US" sz="600" dirty="0" smtClean="0">
                <a:latin typeface="HP Simplified" panose="020B0604020204020204" pitchFamily="34" charset="0"/>
                <a:cs typeface="Calibri" panose="020F0502020204030204" pitchFamily="34" charset="0"/>
              </a:rPr>
              <a:t>on</a:t>
            </a:r>
            <a:endParaRPr lang="en-US" altLang="en-US" sz="600" dirty="0">
              <a:latin typeface="HP Simplified" panose="020B0604020204020204" pitchFamily="34" charset="0"/>
              <a:cs typeface="Calibri" panose="020F0502020204030204" pitchFamily="34" charset="0"/>
            </a:endParaRPr>
          </a:p>
          <a:p>
            <a:pPr algn="ctr">
              <a:lnSpc>
                <a:spcPct val="100000"/>
              </a:lnSpc>
              <a:spcBef>
                <a:spcPct val="0"/>
              </a:spcBef>
              <a:buFontTx/>
              <a:buNone/>
            </a:pPr>
            <a:r>
              <a:rPr lang="en-US" altLang="en-US" sz="600" dirty="0">
                <a:latin typeface="HP Simplified" panose="020B0604020204020204" pitchFamily="34" charset="0"/>
                <a:cs typeface="Calibri" panose="020F0502020204030204" pitchFamily="34" charset="0"/>
              </a:rPr>
              <a:t>Mail on</a:t>
            </a:r>
            <a:r>
              <a:rPr lang="en-US" altLang="en-US" sz="600" dirty="0" smtClean="0">
                <a:latin typeface="HP Simplified" panose="020B0604020204020204" pitchFamily="34" charset="0"/>
                <a:cs typeface="Calibri" panose="020F0502020204030204" pitchFamily="34" charset="0"/>
              </a:rPr>
              <a:t>:</a:t>
            </a:r>
            <a:endParaRPr lang="en-US" altLang="en-US" sz="600" dirty="0">
              <a:latin typeface="HP Simplified" panose="020B0604020204020204" pitchFamily="34" charset="0"/>
              <a:cs typeface="Calibri" panose="020F0502020204030204" pitchFamily="34" charset="0"/>
            </a:endParaRPr>
          </a:p>
        </p:txBody>
      </p:sp>
      <p:sp>
        <p:nvSpPr>
          <p:cNvPr id="18" name="Rectangle 17"/>
          <p:cNvSpPr/>
          <p:nvPr/>
        </p:nvSpPr>
        <p:spPr>
          <a:xfrm>
            <a:off x="76200" y="2433638"/>
            <a:ext cx="1116013" cy="11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latin typeface="HP Simplified" panose="020B0604020204020204" pitchFamily="34" charset="0"/>
            </a:endParaRPr>
          </a:p>
        </p:txBody>
      </p:sp>
      <p:sp>
        <p:nvSpPr>
          <p:cNvPr id="58" name="Rectangle 57"/>
          <p:cNvSpPr/>
          <p:nvPr/>
        </p:nvSpPr>
        <p:spPr>
          <a:xfrm>
            <a:off x="50800" y="4064000"/>
            <a:ext cx="1116013" cy="111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latin typeface="HP Simplified" panose="020B0604020204020204" pitchFamily="34" charset="0"/>
            </a:endParaRPr>
          </a:p>
        </p:txBody>
      </p:sp>
      <p:cxnSp>
        <p:nvCxnSpPr>
          <p:cNvPr id="60" name="Straight Connector 59"/>
          <p:cNvCxnSpPr/>
          <p:nvPr/>
        </p:nvCxnSpPr>
        <p:spPr>
          <a:xfrm flipH="1">
            <a:off x="1287463" y="11113"/>
            <a:ext cx="0" cy="676751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103188" y="4351338"/>
            <a:ext cx="1116012" cy="11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latin typeface="HP Simplified" panose="020B0604020204020204" pitchFamily="34" charset="0"/>
            </a:endParaRPr>
          </a:p>
        </p:txBody>
      </p:sp>
      <p:sp>
        <p:nvSpPr>
          <p:cNvPr id="88" name="TextBox 87"/>
          <p:cNvSpPr txBox="1"/>
          <p:nvPr/>
        </p:nvSpPr>
        <p:spPr>
          <a:xfrm>
            <a:off x="1330909" y="3217529"/>
            <a:ext cx="4240631" cy="323165"/>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JL806A</a:t>
            </a:r>
            <a:r>
              <a:rPr lang="en-GB" sz="750" dirty="0">
                <a:latin typeface="HP Simplified" panose="020B0604020204020204" pitchFamily="34" charset="0"/>
              </a:rPr>
              <a:t> </a:t>
            </a:r>
            <a:r>
              <a:rPr lang="en-GB" sz="750" dirty="0">
                <a:solidFill>
                  <a:srgbClr val="000000"/>
                </a:solidFill>
                <a:latin typeface="HP Simplified" panose="020B0604020204020204" pitchFamily="34" charset="0"/>
              </a:rPr>
              <a:t>HPE SWITCH ARUBA INSTANT- ON 1960 24G, 24x PORTS GIGABIT, SMART MANAGED, LAYER 2+, 2 SFP+ 10GbE PORTS, 2 x 10GBASE-T PORTS</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534 €</a:t>
            </a:r>
            <a:endParaRPr lang="x-none" sz="750" dirty="0">
              <a:solidFill>
                <a:srgbClr val="FF0000"/>
              </a:solidFill>
              <a:latin typeface="HP Simplified" panose="020B0604020204020204" pitchFamily="34" charset="0"/>
            </a:endParaRPr>
          </a:p>
        </p:txBody>
      </p:sp>
      <p:cxnSp>
        <p:nvCxnSpPr>
          <p:cNvPr id="115" name="Straight Connector 114"/>
          <p:cNvCxnSpPr/>
          <p:nvPr/>
        </p:nvCxnSpPr>
        <p:spPr>
          <a:xfrm>
            <a:off x="5681663" y="17463"/>
            <a:ext cx="0" cy="676751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17" name="TextBox 116"/>
          <p:cNvSpPr txBox="1"/>
          <p:nvPr/>
        </p:nvSpPr>
        <p:spPr>
          <a:xfrm>
            <a:off x="1329498" y="4004985"/>
            <a:ext cx="4259681" cy="323165"/>
          </a:xfrm>
          <a:prstGeom prst="rect">
            <a:avLst/>
          </a:prstGeom>
          <a:noFill/>
        </p:spPr>
        <p:txBody>
          <a:bodyPr wrap="square">
            <a:spAutoFit/>
          </a:bodyPr>
          <a:lstStyle/>
          <a:p>
            <a:pPr eaLnBrk="1" fontAlgn="t" hangingPunct="1">
              <a:spcBef>
                <a:spcPts val="0"/>
              </a:spcBef>
              <a:spcAft>
                <a:spcPts val="0"/>
              </a:spcAft>
              <a:defRPr/>
            </a:pPr>
            <a:r>
              <a:rPr lang="en-GB" sz="750" dirty="0">
                <a:latin typeface="HP Simplified" panose="020B0604020204020204" pitchFamily="34" charset="0"/>
              </a:rPr>
              <a:t>JL808A HPE SWITCH ARUBA INSTANT ON 1960 48G, 48x PORTS GIGABIT, SMART MANAGED, LAYER 2+, 2 SFP+ 10GbE PORTS, 2 x 10GBASE-T PORTS, 2XT 2XF SQ, LIFETIME WARRANTY, </a:t>
            </a:r>
            <a:r>
              <a:rPr lang="en-US" sz="750" dirty="0" smtClean="0">
                <a:solidFill>
                  <a:srgbClr val="FF0000"/>
                </a:solidFill>
                <a:latin typeface="HP Simplified" panose="020B0604020204020204" pitchFamily="34" charset="0"/>
              </a:rPr>
              <a:t>861 €</a:t>
            </a:r>
            <a:endParaRPr lang="x-none" sz="750" dirty="0">
              <a:solidFill>
                <a:srgbClr val="FF0000"/>
              </a:solidFill>
              <a:latin typeface="HP Simplified" panose="020B0604020204020204" pitchFamily="34" charset="0"/>
            </a:endParaRPr>
          </a:p>
        </p:txBody>
      </p:sp>
      <p:sp>
        <p:nvSpPr>
          <p:cNvPr id="3" name="TextBox 2"/>
          <p:cNvSpPr txBox="1"/>
          <p:nvPr/>
        </p:nvSpPr>
        <p:spPr>
          <a:xfrm>
            <a:off x="1280483" y="106264"/>
            <a:ext cx="4302721" cy="1015663"/>
          </a:xfrm>
          <a:prstGeom prst="rect">
            <a:avLst/>
          </a:prstGeom>
          <a:noFill/>
        </p:spPr>
        <p:txBody>
          <a:bodyPr wrap="square">
            <a:spAutoFit/>
          </a:bodyPr>
          <a:lstStyle/>
          <a:p>
            <a:pPr>
              <a:defRPr/>
            </a:pPr>
            <a:r>
              <a:rPr lang="en-GB" sz="750" b="1" dirty="0">
                <a:solidFill>
                  <a:schemeClr val="accent2"/>
                </a:solidFill>
                <a:latin typeface="HP Simplified" panose="020B0604020204020204" pitchFamily="34" charset="0"/>
              </a:rPr>
              <a:t>Aruba Instant On 1960 24G 2XGT 2SFP+ Switch. </a:t>
            </a:r>
            <a:r>
              <a:rPr lang="en-GB" sz="750" dirty="0">
                <a:solidFill>
                  <a:schemeClr val="bg2">
                    <a:lumMod val="50000"/>
                  </a:schemeClr>
                </a:solidFill>
                <a:latin typeface="HP Simplified" panose="020B0604020204020204" pitchFamily="34" charset="0"/>
              </a:rPr>
              <a:t>Aruba Instant On 1960 Switches are advanced, smart-managed, fixed configuration Gigabit stackable switches designed for small and growing businesses that are easy to deploy and affordable. These switches are designed to scale as business grows, making adding more employees, devices and applications simple. Aruba Instant On 1960  are made to handle today’s bandwidth-heavy applications like voice and video conferencing, enabling consistent connectivity to improve user experience and application performance. These switches come with flexible management option: local web GUI or Instant On mobile app and cloud-based web portal. Lifetime Warranty.</a:t>
            </a:r>
          </a:p>
        </p:txBody>
      </p:sp>
      <p:pic>
        <p:nvPicPr>
          <p:cNvPr id="4128" name="Picture 7" descr="A picture containing graphical user interface&#10;&#10;Description automatically generated"/>
          <p:cNvPicPr>
            <a:picLocks noChangeAspect="1" noChangeArrowheads="1"/>
          </p:cNvPicPr>
          <p:nvPr/>
        </p:nvPicPr>
        <p:blipFill>
          <a:blip r:embed="rId6">
            <a:extLst>
              <a:ext uri="{28A0092B-C50C-407E-A947-70E740481C1C}">
                <a14:useLocalDpi xmlns:a14="http://schemas.microsoft.com/office/drawing/2010/main" val="0"/>
              </a:ext>
            </a:extLst>
          </a:blip>
          <a:srcRect t="9944" b="6052"/>
          <a:stretch>
            <a:fillRect/>
          </a:stretch>
        </p:blipFill>
        <p:spPr bwMode="auto">
          <a:xfrm>
            <a:off x="2334381" y="1194926"/>
            <a:ext cx="2197363" cy="1437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6045951" y="906360"/>
            <a:ext cx="3043999" cy="230832"/>
          </a:xfrm>
          <a:prstGeom prst="rect">
            <a:avLst/>
          </a:prstGeom>
          <a:noFill/>
        </p:spPr>
        <p:txBody>
          <a:bodyPr wrap="square">
            <a:spAutoFit/>
          </a:bodyPr>
          <a:lstStyle/>
          <a:p>
            <a:pPr algn="ctr">
              <a:defRPr/>
            </a:pPr>
            <a:r>
              <a:rPr lang="en-GB" sz="900" dirty="0">
                <a:solidFill>
                  <a:schemeClr val="accent6"/>
                </a:solidFill>
                <a:latin typeface="HP Simplified" panose="020B0604020204020204" pitchFamily="34" charset="0"/>
              </a:rPr>
              <a:t>OPTIONS &amp; ACCESSORIES</a:t>
            </a:r>
          </a:p>
        </p:txBody>
      </p:sp>
      <p:sp>
        <p:nvSpPr>
          <p:cNvPr id="42" name="TextBox 41"/>
          <p:cNvSpPr txBox="1"/>
          <p:nvPr/>
        </p:nvSpPr>
        <p:spPr>
          <a:xfrm>
            <a:off x="1328738" y="4340106"/>
            <a:ext cx="4499226" cy="323165"/>
          </a:xfrm>
          <a:prstGeom prst="rect">
            <a:avLst/>
          </a:prstGeom>
          <a:noFill/>
        </p:spPr>
        <p:txBody>
          <a:bodyPr wrap="square">
            <a:spAutoFit/>
          </a:bodyPr>
          <a:lstStyle/>
          <a:p>
            <a:pPr eaLnBrk="1" fontAlgn="t" hangingPunct="1">
              <a:spcBef>
                <a:spcPts val="0"/>
              </a:spcBef>
              <a:spcAft>
                <a:spcPts val="0"/>
              </a:spcAft>
              <a:defRPr/>
            </a:pPr>
            <a:r>
              <a:rPr lang="en-US" sz="750" dirty="0">
                <a:latin typeface="HP Simplified" panose="020B0604020204020204" pitchFamily="34" charset="0"/>
              </a:rPr>
              <a:t>JL805A</a:t>
            </a:r>
            <a:r>
              <a:rPr lang="el-GR" sz="750" dirty="0">
                <a:latin typeface="HP Simplified" panose="020B0604020204020204" pitchFamily="34" charset="0"/>
              </a:rPr>
              <a:t> </a:t>
            </a:r>
            <a:r>
              <a:rPr lang="en-US" sz="750" dirty="0">
                <a:latin typeface="HP Simplified" panose="020B0604020204020204" pitchFamily="34" charset="0"/>
              </a:rPr>
              <a:t>HPE SWITCH ARUBA INSTANT ON 1960 12XGT, 12x PORTS 10GBASE-T, 4 SFP+ PORTS, LAYER 2+, MANAGED, STACKABLE, LIFETIME WARRANTY</a:t>
            </a:r>
            <a:r>
              <a:rPr lang="en-GB" sz="750" dirty="0">
                <a:latin typeface="HP Simplified" panose="020B0604020204020204" pitchFamily="34" charset="0"/>
              </a:rPr>
              <a:t>,</a:t>
            </a:r>
            <a:r>
              <a:rPr lang="en-GB" sz="750" dirty="0">
                <a:solidFill>
                  <a:srgbClr val="FF0000"/>
                </a:solidFill>
                <a:latin typeface="HP Simplified" panose="020B0604020204020204" pitchFamily="34" charset="0"/>
              </a:rPr>
              <a:t> </a:t>
            </a:r>
            <a:r>
              <a:rPr lang="en-GB" sz="750" dirty="0" smtClean="0">
                <a:solidFill>
                  <a:srgbClr val="FF0000"/>
                </a:solidFill>
                <a:latin typeface="HP Simplified" panose="020B0604020204020204" pitchFamily="34" charset="0"/>
              </a:rPr>
              <a:t>971 </a:t>
            </a:r>
            <a:r>
              <a:rPr lang="en-US" sz="750" dirty="0" smtClean="0">
                <a:solidFill>
                  <a:srgbClr val="FF0000"/>
                </a:solidFill>
                <a:latin typeface="HP Simplified" panose="020B0604020204020204" pitchFamily="34" charset="0"/>
              </a:rPr>
              <a:t>€</a:t>
            </a:r>
            <a:endParaRPr lang="x-none" sz="750" dirty="0">
              <a:solidFill>
                <a:srgbClr val="FF0000"/>
              </a:solidFill>
              <a:latin typeface="HP Simplified" panose="020B0604020204020204" pitchFamily="34" charset="0"/>
            </a:endParaRPr>
          </a:p>
        </p:txBody>
      </p:sp>
      <p:pic>
        <p:nvPicPr>
          <p:cNvPr id="4" name="Picture 3"/>
          <p:cNvPicPr>
            <a:picLocks noChangeAspect="1"/>
          </p:cNvPicPr>
          <p:nvPr/>
        </p:nvPicPr>
        <p:blipFill>
          <a:blip r:embed="rId7"/>
          <a:stretch>
            <a:fillRect/>
          </a:stretch>
        </p:blipFill>
        <p:spPr>
          <a:xfrm>
            <a:off x="1293813" y="5387514"/>
            <a:ext cx="4376739" cy="1456369"/>
          </a:xfrm>
          <a:prstGeom prst="rect">
            <a:avLst/>
          </a:prstGeom>
        </p:spPr>
      </p:pic>
      <p:sp>
        <p:nvSpPr>
          <p:cNvPr id="37" name="Rectangle 36"/>
          <p:cNvSpPr/>
          <p:nvPr/>
        </p:nvSpPr>
        <p:spPr>
          <a:xfrm>
            <a:off x="-109724" y="1510392"/>
            <a:ext cx="1309688" cy="846386"/>
          </a:xfrm>
          <a:prstGeom prst="rect">
            <a:avLst/>
          </a:prstGeom>
          <a:ln>
            <a:noFill/>
          </a:ln>
        </p:spPr>
        <p:txBody>
          <a:bodyPr>
            <a:spAutoFit/>
          </a:bodyPr>
          <a:lstStyle/>
          <a:p>
            <a:pPr algn="ctr">
              <a:defRPr/>
            </a:pPr>
            <a:r>
              <a:rPr lang="en-US" sz="700" b="1" kern="0" dirty="0">
                <a:latin typeface="HP Simplified" panose="020B0604020204020204" pitchFamily="34" charset="0"/>
                <a:cs typeface="Arial" panose="020B0604020202020204" pitchFamily="34" charset="0"/>
              </a:rPr>
              <a:t>H</a:t>
            </a:r>
            <a:r>
              <a:rPr lang="en-GB" sz="700" b="1" kern="0" dirty="0">
                <a:latin typeface="HP Simplified" panose="020B0604020204020204" pitchFamily="34" charset="0"/>
                <a:cs typeface="Arial" panose="020B0604020202020204" pitchFamily="34" charset="0"/>
              </a:rPr>
              <a:t>EWLETT PACKARD</a:t>
            </a:r>
            <a:endParaRPr lang="el-GR" sz="700" b="1" kern="0" dirty="0">
              <a:latin typeface="HP Simplified" panose="020B0604020204020204" pitchFamily="34" charset="0"/>
              <a:cs typeface="Arial" panose="020B0604020202020204" pitchFamily="34" charset="0"/>
            </a:endParaRPr>
          </a:p>
          <a:p>
            <a:pPr algn="ctr">
              <a:defRPr/>
            </a:pPr>
            <a:r>
              <a:rPr lang="en-GB" sz="700" b="1" kern="0" dirty="0">
                <a:latin typeface="HP Simplified" panose="020B0604020204020204" pitchFamily="34" charset="0"/>
                <a:cs typeface="Arial" panose="020B0604020202020204" pitchFamily="34" charset="0"/>
              </a:rPr>
              <a:t>ARUBA </a:t>
            </a:r>
            <a:r>
              <a:rPr lang="en-US" sz="700" b="1" kern="0" dirty="0">
                <a:latin typeface="HP Simplified" panose="020B0604020204020204" pitchFamily="34" charset="0"/>
                <a:cs typeface="Arial" panose="020B0604020202020204" pitchFamily="34" charset="0"/>
              </a:rPr>
              <a:t>ACCESS POINTS </a:t>
            </a:r>
          </a:p>
          <a:p>
            <a:pPr algn="ctr">
              <a:defRPr/>
            </a:pPr>
            <a:r>
              <a:rPr lang="en-US" sz="700" b="1" kern="0" dirty="0">
                <a:latin typeface="HP Simplified" panose="020B0604020204020204" pitchFamily="34" charset="0"/>
                <a:cs typeface="Arial" panose="020B0604020202020204" pitchFamily="34" charset="0"/>
              </a:rPr>
              <a:t>&amp; LAN SWITCHES</a:t>
            </a:r>
          </a:p>
          <a:p>
            <a:pPr algn="ctr">
              <a:defRPr/>
            </a:pPr>
            <a:endParaRPr lang="en-US" sz="700" dirty="0">
              <a:latin typeface="HP Simplified" panose="020B0604020204020204" pitchFamily="34" charset="0"/>
              <a:cs typeface="Arial" panose="020B0604020202020204" pitchFamily="34" charset="0"/>
            </a:endParaRPr>
          </a:p>
          <a:p>
            <a:pPr algn="ctr">
              <a:defRPr/>
            </a:pPr>
            <a:r>
              <a:rPr lang="en-US" sz="700" dirty="0" smtClean="0">
                <a:latin typeface="HP Simplified" panose="020B0604020204020204" pitchFamily="34" charset="0"/>
                <a:cs typeface="Arial" panose="020B0604020202020204" pitchFamily="34" charset="0"/>
              </a:rPr>
              <a:t>Retail File September 2025</a:t>
            </a:r>
            <a:endParaRPr lang="en-US" sz="700" dirty="0">
              <a:latin typeface="HP Simplified" panose="020B0604020204020204" pitchFamily="34" charset="0"/>
              <a:cs typeface="Arial" panose="020B0604020202020204" pitchFamily="34" charset="0"/>
            </a:endParaRPr>
          </a:p>
          <a:p>
            <a:pPr algn="ctr">
              <a:defRPr/>
            </a:pPr>
            <a:r>
              <a:rPr lang="en-US" sz="700" dirty="0">
                <a:latin typeface="HP Simplified" panose="020B0604020204020204" pitchFamily="34" charset="0"/>
                <a:cs typeface="Arial" panose="020B0604020202020204" pitchFamily="34" charset="0"/>
              </a:rPr>
              <a:t>Valid Until  </a:t>
            </a:r>
            <a:r>
              <a:rPr lang="en-US" sz="700" dirty="0" smtClean="0">
                <a:latin typeface="HP Simplified" panose="020B0604020204020204" pitchFamily="34" charset="0"/>
                <a:cs typeface="Arial" panose="020B0604020202020204" pitchFamily="34" charset="0"/>
              </a:rPr>
              <a:t>30/09 or</a:t>
            </a:r>
            <a:endParaRPr lang="en-US" sz="700" dirty="0">
              <a:latin typeface="HP Simplified" panose="020B0604020204020204" pitchFamily="34" charset="0"/>
              <a:cs typeface="Arial" panose="020B0604020202020204" pitchFamily="34" charset="0"/>
            </a:endParaRPr>
          </a:p>
          <a:p>
            <a:pPr algn="ctr">
              <a:defRPr/>
            </a:pPr>
            <a:r>
              <a:rPr lang="en-US" sz="700" dirty="0">
                <a:latin typeface="HP Simplified" panose="020B0604020204020204" pitchFamily="34" charset="0"/>
                <a:cs typeface="Arial" panose="020B0604020202020204" pitchFamily="34" charset="0"/>
              </a:rPr>
              <a:t>Until Stock Last</a:t>
            </a:r>
          </a:p>
        </p:txBody>
      </p:sp>
      <p:pic>
        <p:nvPicPr>
          <p:cNvPr id="39" name="Picture 17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6863" y="1106488"/>
            <a:ext cx="66198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TextBox 40"/>
          <p:cNvSpPr txBox="1"/>
          <p:nvPr/>
        </p:nvSpPr>
        <p:spPr>
          <a:xfrm>
            <a:off x="1328738" y="3540669"/>
            <a:ext cx="4102372" cy="438582"/>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JL807A HPE ARUBA SWITCH INSTANT ON 1960 24G, 24x PORTS GIGABIT, 24 PORTS FULL POE CLASS 4 AND 6, 2XGT 10GBE PORTS, 2 SFP+ PORTS, 370W, SMART MANAGED, STACKABLE, LIFETIME WARRANTY</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742 €</a:t>
            </a:r>
            <a:endParaRPr lang="x-none" sz="750" dirty="0">
              <a:solidFill>
                <a:srgbClr val="FF0000"/>
              </a:solidFill>
              <a:latin typeface="HP Simplified" panose="020B0604020204020204" pitchFamily="34" charset="0"/>
            </a:endParaRPr>
          </a:p>
        </p:txBody>
      </p:sp>
      <p:sp>
        <p:nvSpPr>
          <p:cNvPr id="34" name="TextBox 33"/>
          <p:cNvSpPr txBox="1"/>
          <p:nvPr/>
        </p:nvSpPr>
        <p:spPr>
          <a:xfrm>
            <a:off x="1328738" y="4703436"/>
            <a:ext cx="4242802" cy="323165"/>
          </a:xfrm>
          <a:prstGeom prst="rect">
            <a:avLst/>
          </a:prstGeom>
          <a:noFill/>
        </p:spPr>
        <p:txBody>
          <a:bodyPr wrap="square">
            <a:spAutoFit/>
          </a:bodyPr>
          <a:lstStyle/>
          <a:p>
            <a:pPr eaLnBrk="1" fontAlgn="t" hangingPunct="1">
              <a:spcBef>
                <a:spcPts val="0"/>
              </a:spcBef>
              <a:spcAft>
                <a:spcPts val="0"/>
              </a:spcAft>
              <a:defRPr/>
            </a:pPr>
            <a:r>
              <a:rPr lang="en-GB" sz="750" dirty="0">
                <a:latin typeface="HP Simplified" panose="020B0604020204020204" pitchFamily="34" charset="0"/>
              </a:rPr>
              <a:t>JL809A </a:t>
            </a:r>
            <a:r>
              <a:rPr lang="en-US" sz="750" dirty="0">
                <a:latin typeface="HP Simplified" panose="020B0604020204020204" pitchFamily="34" charset="0"/>
              </a:rPr>
              <a:t>HPE ARUBA SWITCH INSTANT ON 1960 48G, 48x PORTS GIGABIT, 48 PORTS FULL POE CLASS 4 AND 6, 2XGT 10GBE PORTS, 2 SFP+ PORTS, 600W, MANAGED, STACKABLE, LIFETIME WARRANTY</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1518 €</a:t>
            </a:r>
            <a:endParaRPr lang="x-none" sz="750" dirty="0">
              <a:solidFill>
                <a:srgbClr val="FF0000"/>
              </a:solidFill>
              <a:latin typeface="HP Simplified" panose="020B0604020204020204" pitchFamily="34" charset="0"/>
            </a:endParaRPr>
          </a:p>
        </p:txBody>
      </p:sp>
      <p:sp>
        <p:nvSpPr>
          <p:cNvPr id="43" name="TextBox 42"/>
          <p:cNvSpPr txBox="1"/>
          <p:nvPr/>
        </p:nvSpPr>
        <p:spPr>
          <a:xfrm>
            <a:off x="2112583" y="2663907"/>
            <a:ext cx="3043999" cy="369332"/>
          </a:xfrm>
          <a:prstGeom prst="rect">
            <a:avLst/>
          </a:prstGeom>
          <a:noFill/>
        </p:spPr>
        <p:txBody>
          <a:bodyPr wrap="square">
            <a:spAutoFit/>
          </a:bodyPr>
          <a:lstStyle/>
          <a:p>
            <a:pPr algn="ctr">
              <a:defRPr/>
            </a:pPr>
            <a:r>
              <a:rPr lang="en-GB" sz="900" dirty="0">
                <a:solidFill>
                  <a:schemeClr val="accent6"/>
                </a:solidFill>
                <a:latin typeface="HP Simplified" panose="020B0604020204020204" pitchFamily="34" charset="0"/>
              </a:rPr>
              <a:t>A scalable solution for growing businesses with heavy bandwidth requirements.</a:t>
            </a:r>
          </a:p>
        </p:txBody>
      </p:sp>
      <p:sp>
        <p:nvSpPr>
          <p:cNvPr id="32" name="TextBox 31"/>
          <p:cNvSpPr txBox="1"/>
          <p:nvPr/>
        </p:nvSpPr>
        <p:spPr>
          <a:xfrm>
            <a:off x="6376732" y="3911043"/>
            <a:ext cx="2275573" cy="323165"/>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JW127A </a:t>
            </a:r>
            <a:r>
              <a:rPr lang="en-US" sz="750" dirty="0">
                <a:solidFill>
                  <a:srgbClr val="000000"/>
                </a:solidFill>
                <a:latin typeface="HP Simplified" panose="020B0604020204020204" pitchFamily="34" charset="0"/>
              </a:rPr>
              <a:t>HPE UK POWER CORD FOR AP11D, AP11, AP12, AP15, AP17</a:t>
            </a:r>
            <a:r>
              <a:rPr lang="en-GB" sz="750" dirty="0">
                <a:latin typeface="HP Simplified" panose="020B0604020204020204" pitchFamily="34" charset="0"/>
              </a:rPr>
              <a:t>, </a:t>
            </a:r>
            <a:r>
              <a:rPr lang="en-US" sz="750" dirty="0">
                <a:solidFill>
                  <a:srgbClr val="FF0000"/>
                </a:solidFill>
                <a:latin typeface="HP Simplified" panose="020B0604020204020204" pitchFamily="34" charset="0"/>
              </a:rPr>
              <a:t>9</a:t>
            </a:r>
            <a:r>
              <a:rPr lang="en-US" sz="750" dirty="0" smtClean="0">
                <a:solidFill>
                  <a:srgbClr val="FF0000"/>
                </a:solidFill>
                <a:latin typeface="HP Simplified" panose="020B0604020204020204" pitchFamily="34" charset="0"/>
              </a:rPr>
              <a:t> €</a:t>
            </a:r>
            <a:endParaRPr lang="x-none" sz="750" dirty="0">
              <a:solidFill>
                <a:srgbClr val="FF0000"/>
              </a:solidFill>
              <a:latin typeface="HP Simplified" panose="020B0604020204020204" pitchFamily="34" charset="0"/>
            </a:endParaRPr>
          </a:p>
        </p:txBody>
      </p:sp>
      <p:sp>
        <p:nvSpPr>
          <p:cNvPr id="35" name="TextBox 34"/>
          <p:cNvSpPr txBox="1"/>
          <p:nvPr/>
        </p:nvSpPr>
        <p:spPr>
          <a:xfrm>
            <a:off x="6379002" y="3484200"/>
            <a:ext cx="3896645" cy="207749"/>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R3R57A </a:t>
            </a:r>
            <a:r>
              <a:rPr lang="en-US" sz="750" dirty="0">
                <a:solidFill>
                  <a:srgbClr val="000000"/>
                </a:solidFill>
                <a:latin typeface="HP Simplified" panose="020B0604020204020204" pitchFamily="34" charset="0"/>
              </a:rPr>
              <a:t>HPE BRACKET FOR AP17</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7 €</a:t>
            </a:r>
            <a:endParaRPr lang="x-none" sz="750" dirty="0">
              <a:solidFill>
                <a:srgbClr val="FF0000"/>
              </a:solidFill>
              <a:latin typeface="HP Simplified" panose="020B0604020204020204" pitchFamily="34" charset="0"/>
            </a:endParaRPr>
          </a:p>
        </p:txBody>
      </p:sp>
      <p:sp>
        <p:nvSpPr>
          <p:cNvPr id="44" name="TextBox 43"/>
          <p:cNvSpPr txBox="1"/>
          <p:nvPr/>
        </p:nvSpPr>
        <p:spPr>
          <a:xfrm>
            <a:off x="6379002" y="4575767"/>
            <a:ext cx="3896645" cy="207749"/>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R9B36A </a:t>
            </a:r>
            <a:r>
              <a:rPr lang="en-US" sz="750" dirty="0">
                <a:solidFill>
                  <a:srgbClr val="000000"/>
                </a:solidFill>
                <a:latin typeface="HP Simplified" panose="020B0604020204020204" pitchFamily="34" charset="0"/>
              </a:rPr>
              <a:t>HPE FLUSH MOUNT SLEEVE FOR AP25</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16 €</a:t>
            </a:r>
            <a:endParaRPr lang="x-none" sz="750" dirty="0">
              <a:solidFill>
                <a:srgbClr val="FF0000"/>
              </a:solidFill>
              <a:latin typeface="HP Simplified" panose="020B0604020204020204" pitchFamily="34" charset="0"/>
            </a:endParaRPr>
          </a:p>
        </p:txBody>
      </p:sp>
      <p:sp>
        <p:nvSpPr>
          <p:cNvPr id="45" name="TextBox 44"/>
          <p:cNvSpPr txBox="1"/>
          <p:nvPr/>
        </p:nvSpPr>
        <p:spPr>
          <a:xfrm>
            <a:off x="6357779" y="5069252"/>
            <a:ext cx="2347962" cy="323165"/>
          </a:xfrm>
          <a:prstGeom prst="rect">
            <a:avLst/>
          </a:prstGeom>
          <a:noFill/>
        </p:spPr>
        <p:txBody>
          <a:bodyPr wrap="square">
            <a:spAutoFit/>
          </a:bodyPr>
          <a:lstStyle/>
          <a:p>
            <a:pPr eaLnBrk="1" fontAlgn="t" hangingPunct="1">
              <a:spcBef>
                <a:spcPts val="0"/>
              </a:spcBef>
              <a:spcAft>
                <a:spcPts val="0"/>
              </a:spcAft>
              <a:defRPr/>
            </a:pPr>
            <a:r>
              <a:rPr lang="en-US" sz="750" dirty="0">
                <a:solidFill>
                  <a:srgbClr val="000000"/>
                </a:solidFill>
                <a:latin typeface="HP Simplified" panose="020B0604020204020204" pitchFamily="34" charset="0"/>
              </a:rPr>
              <a:t>JW044A  HPE CEILING RAIL MOUNT KIT, FOR AP11, AP12, AP15, AP22</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19 €</a:t>
            </a:r>
            <a:endParaRPr lang="x-none" sz="750" dirty="0">
              <a:solidFill>
                <a:srgbClr val="FF0000"/>
              </a:solidFill>
              <a:latin typeface="HP Simplified" panose="020B0604020204020204" pitchFamily="34" charset="0"/>
            </a:endParaRPr>
          </a:p>
        </p:txBody>
      </p:sp>
      <p:sp>
        <p:nvSpPr>
          <p:cNvPr id="47" name="TextBox 46"/>
          <p:cNvSpPr txBox="1"/>
          <p:nvPr/>
        </p:nvSpPr>
        <p:spPr>
          <a:xfrm>
            <a:off x="6346271" y="5664195"/>
            <a:ext cx="2306034" cy="323165"/>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J9735A </a:t>
            </a:r>
            <a:r>
              <a:rPr lang="en-US" sz="750" dirty="0">
                <a:solidFill>
                  <a:srgbClr val="000000"/>
                </a:solidFill>
                <a:latin typeface="HP Simplified" panose="020B0604020204020204" pitchFamily="34" charset="0"/>
              </a:rPr>
              <a:t>HPE CABLE FOR 2920 1.0M STACKING CABLE</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83 €</a:t>
            </a:r>
            <a:endParaRPr lang="x-none" sz="750" dirty="0">
              <a:solidFill>
                <a:srgbClr val="FF0000"/>
              </a:solidFill>
              <a:latin typeface="HP Simplified" panose="020B0604020204020204" pitchFamily="34" charset="0"/>
            </a:endParaRPr>
          </a:p>
        </p:txBody>
      </p:sp>
      <p:sp>
        <p:nvSpPr>
          <p:cNvPr id="51" name="TextBox 50"/>
          <p:cNvSpPr txBox="1"/>
          <p:nvPr/>
        </p:nvSpPr>
        <p:spPr>
          <a:xfrm>
            <a:off x="6376732" y="1420916"/>
            <a:ext cx="2393250" cy="323165"/>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R9D18A </a:t>
            </a:r>
            <a:r>
              <a:rPr lang="en-US" sz="750" dirty="0">
                <a:solidFill>
                  <a:srgbClr val="000000"/>
                </a:solidFill>
                <a:latin typeface="HP Simplified" panose="020B0604020204020204" pitchFamily="34" charset="0"/>
              </a:rPr>
              <a:t>HPE ARUBA TRANSCEIVER INSTANT ON 10G SFP+ LC SR 300M OM3 MMF TRANSCEIVER</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88 €</a:t>
            </a:r>
            <a:endParaRPr lang="x-none" sz="750" dirty="0">
              <a:solidFill>
                <a:srgbClr val="FF0000"/>
              </a:solidFill>
              <a:latin typeface="HP Simplified" panose="020B0604020204020204" pitchFamily="34" charset="0"/>
            </a:endParaRPr>
          </a:p>
        </p:txBody>
      </p:sp>
      <p:sp>
        <p:nvSpPr>
          <p:cNvPr id="53" name="TextBox 52"/>
          <p:cNvSpPr txBox="1"/>
          <p:nvPr/>
        </p:nvSpPr>
        <p:spPr>
          <a:xfrm>
            <a:off x="6349696" y="1945198"/>
            <a:ext cx="2220717" cy="323165"/>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JD096C </a:t>
            </a:r>
            <a:r>
              <a:rPr lang="en-US" sz="750" dirty="0">
                <a:solidFill>
                  <a:srgbClr val="000000"/>
                </a:solidFill>
                <a:latin typeface="HP Simplified" panose="020B0604020204020204" pitchFamily="34" charset="0"/>
              </a:rPr>
              <a:t>HPE ARUBA TRANSCEIVER INSTANT ON 10G SFP+ LC SR 300M OM3 MMF TRANSCEIVER</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129 €</a:t>
            </a:r>
            <a:endParaRPr lang="x-none" sz="750" dirty="0">
              <a:solidFill>
                <a:srgbClr val="FF0000"/>
              </a:solidFill>
              <a:latin typeface="HP Simplified" panose="020B0604020204020204" pitchFamily="34" charset="0"/>
            </a:endParaRPr>
          </a:p>
        </p:txBody>
      </p:sp>
      <p:sp>
        <p:nvSpPr>
          <p:cNvPr id="54" name="TextBox 53"/>
          <p:cNvSpPr txBox="1"/>
          <p:nvPr/>
        </p:nvSpPr>
        <p:spPr>
          <a:xfrm>
            <a:off x="6376732" y="2488283"/>
            <a:ext cx="2210587" cy="323165"/>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J8177D </a:t>
            </a:r>
            <a:r>
              <a:rPr lang="en-US" sz="750" dirty="0">
                <a:solidFill>
                  <a:srgbClr val="000000"/>
                </a:solidFill>
                <a:latin typeface="HP Simplified" panose="020B0604020204020204" pitchFamily="34" charset="0"/>
              </a:rPr>
              <a:t>HPE ARUBA 1G SFP RJ45 T 100M CAT5E XCVR</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158 €</a:t>
            </a:r>
            <a:endParaRPr lang="x-none" sz="750" dirty="0">
              <a:solidFill>
                <a:srgbClr val="FF0000"/>
              </a:solidFill>
              <a:latin typeface="HP Simplified" panose="020B0604020204020204" pitchFamily="34" charset="0"/>
            </a:endParaRPr>
          </a:p>
        </p:txBody>
      </p:sp>
      <p:sp>
        <p:nvSpPr>
          <p:cNvPr id="55" name="TextBox 54"/>
          <p:cNvSpPr txBox="1"/>
          <p:nvPr/>
        </p:nvSpPr>
        <p:spPr>
          <a:xfrm>
            <a:off x="6376732" y="2994432"/>
            <a:ext cx="2353634" cy="323165"/>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JD092B </a:t>
            </a:r>
            <a:r>
              <a:rPr lang="en-US" sz="750" dirty="0">
                <a:solidFill>
                  <a:srgbClr val="000000"/>
                </a:solidFill>
                <a:latin typeface="HP Simplified" panose="020B0604020204020204" pitchFamily="34" charset="0"/>
              </a:rPr>
              <a:t>HPE TRANSCEIVER X130, 10G SFP+ LC DUPLEX SR</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572 €</a:t>
            </a:r>
            <a:endParaRPr lang="x-none" sz="750" dirty="0">
              <a:solidFill>
                <a:srgbClr val="FF0000"/>
              </a:solidFill>
              <a:latin typeface="HP Simplified" panose="020B0604020204020204" pitchFamily="34" charset="0"/>
            </a:endParaRPr>
          </a:p>
        </p:txBody>
      </p:sp>
      <p:pic>
        <p:nvPicPr>
          <p:cNvPr id="8" name="Picture 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599948" y="113884"/>
            <a:ext cx="2164451" cy="621373"/>
          </a:xfrm>
          <a:prstGeom prst="rect">
            <a:avLst/>
          </a:prstGeom>
        </p:spPr>
      </p:pic>
      <p:pic>
        <p:nvPicPr>
          <p:cNvPr id="5" name="Picture 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666033" y="1281197"/>
            <a:ext cx="737168" cy="477177"/>
          </a:xfrm>
          <a:prstGeom prst="rect">
            <a:avLst/>
          </a:prstGeom>
        </p:spPr>
      </p:pic>
      <p:pic>
        <p:nvPicPr>
          <p:cNvPr id="6" name="Picture 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626915" y="1916720"/>
            <a:ext cx="926069" cy="360680"/>
          </a:xfrm>
          <a:prstGeom prst="rect">
            <a:avLst/>
          </a:prstGeom>
        </p:spPr>
      </p:pic>
      <p:pic>
        <p:nvPicPr>
          <p:cNvPr id="9" name="Picture 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730366" y="2436545"/>
            <a:ext cx="879818" cy="422676"/>
          </a:xfrm>
          <a:prstGeom prst="rect">
            <a:avLst/>
          </a:prstGeom>
        </p:spPr>
      </p:pic>
      <p:pic>
        <p:nvPicPr>
          <p:cNvPr id="12" name="Picture 1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8763265" y="3441397"/>
            <a:ext cx="639936" cy="334646"/>
          </a:xfrm>
          <a:prstGeom prst="rect">
            <a:avLst/>
          </a:prstGeom>
        </p:spPr>
      </p:pic>
      <p:pic>
        <p:nvPicPr>
          <p:cNvPr id="14" name="Picture 13"/>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747669" y="3949523"/>
            <a:ext cx="671127" cy="312153"/>
          </a:xfrm>
          <a:prstGeom prst="rect">
            <a:avLst/>
          </a:prstGeom>
        </p:spPr>
      </p:pic>
      <p:pic>
        <p:nvPicPr>
          <p:cNvPr id="16" name="Picture 15"/>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rot="5400000">
            <a:off x="8824949" y="5033801"/>
            <a:ext cx="484045" cy="502953"/>
          </a:xfrm>
          <a:prstGeom prst="rect">
            <a:avLst/>
          </a:prstGeom>
        </p:spPr>
      </p:pic>
      <p:pic>
        <p:nvPicPr>
          <p:cNvPr id="17" name="Picture 16"/>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8801693" y="5627552"/>
            <a:ext cx="563077" cy="396453"/>
          </a:xfrm>
          <a:prstGeom prst="rect">
            <a:avLst/>
          </a:prstGeom>
        </p:spPr>
      </p:pic>
      <p:pic>
        <p:nvPicPr>
          <p:cNvPr id="7" name="Picture 6"/>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8710239" y="6210676"/>
            <a:ext cx="780048" cy="549450"/>
          </a:xfrm>
          <a:prstGeom prst="rect">
            <a:avLst/>
          </a:prstGeom>
        </p:spPr>
      </p:pic>
      <p:sp>
        <p:nvSpPr>
          <p:cNvPr id="52" name="TextBox 51"/>
          <p:cNvSpPr txBox="1"/>
          <p:nvPr/>
        </p:nvSpPr>
        <p:spPr>
          <a:xfrm>
            <a:off x="6357779" y="6271084"/>
            <a:ext cx="2542529" cy="323165"/>
          </a:xfrm>
          <a:prstGeom prst="rect">
            <a:avLst/>
          </a:prstGeom>
          <a:noFill/>
        </p:spPr>
        <p:txBody>
          <a:bodyPr wrap="square">
            <a:spAutoFit/>
          </a:bodyPr>
          <a:lstStyle/>
          <a:p>
            <a:pPr eaLnBrk="1" fontAlgn="t" hangingPunct="1">
              <a:spcBef>
                <a:spcPts val="0"/>
              </a:spcBef>
              <a:spcAft>
                <a:spcPts val="0"/>
              </a:spcAft>
              <a:defRPr/>
            </a:pPr>
            <a:r>
              <a:rPr lang="en-GB" sz="750" dirty="0">
                <a:solidFill>
                  <a:srgbClr val="000000"/>
                </a:solidFill>
                <a:latin typeface="HP Simplified" panose="020B0604020204020204" pitchFamily="34" charset="0"/>
              </a:rPr>
              <a:t>870213-B21 </a:t>
            </a:r>
            <a:r>
              <a:rPr lang="nn-NO" sz="750" dirty="0">
                <a:solidFill>
                  <a:srgbClr val="000000"/>
                </a:solidFill>
                <a:latin typeface="HP Simplified" panose="020B0604020204020204" pitchFamily="34" charset="0"/>
              </a:rPr>
              <a:t>HPE MICROSERVER GEN10 NHP SFF CONVERTER KIT</a:t>
            </a:r>
            <a:r>
              <a:rPr lang="en-GB" sz="750" dirty="0">
                <a:latin typeface="HP Simplified" panose="020B0604020204020204" pitchFamily="34" charset="0"/>
              </a:rPr>
              <a:t>, </a:t>
            </a:r>
            <a:r>
              <a:rPr lang="en-US" sz="750" dirty="0" smtClean="0">
                <a:solidFill>
                  <a:srgbClr val="FF0000"/>
                </a:solidFill>
                <a:latin typeface="HP Simplified" panose="020B0604020204020204" pitchFamily="34" charset="0"/>
              </a:rPr>
              <a:t>11 €</a:t>
            </a:r>
            <a:endParaRPr lang="x-none" sz="750" dirty="0">
              <a:solidFill>
                <a:srgbClr val="FF0000"/>
              </a:solidFill>
              <a:latin typeface="HP Simplified" panose="020B0604020204020204" pitchFamily="34" charset="0"/>
            </a:endParaRPr>
          </a:p>
        </p:txBody>
      </p:sp>
      <p:pic>
        <p:nvPicPr>
          <p:cNvPr id="57" name="Picture 56"/>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228963" y="874777"/>
            <a:ext cx="804649" cy="229661"/>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4ECEE0F6996647B077F6DDCDD24DFB" ma:contentTypeVersion="2" ma:contentTypeDescription="Create a new document." ma:contentTypeScope="" ma:versionID="b00b87a4132038b3f9a9adfae6c548e6">
  <xsd:schema xmlns:xsd="http://www.w3.org/2001/XMLSchema" xmlns:xs="http://www.w3.org/2001/XMLSchema" xmlns:p="http://schemas.microsoft.com/office/2006/metadata/properties" xmlns:ns3="9f3e7c73-dddf-42d6-810b-782bb279f98c" targetNamespace="http://schemas.microsoft.com/office/2006/metadata/properties" ma:root="true" ma:fieldsID="288bf1d2185f270bd76afe4b379af77c" ns3:_="">
    <xsd:import namespace="9f3e7c73-dddf-42d6-810b-782bb279f98c"/>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3e7c73-dddf-42d6-810b-782bb279f9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D3B0127-9DCF-433D-A9D5-76080F3DFD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3e7c73-dddf-42d6-810b-782bb279f9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5032B5-DB13-4CBC-8ECC-4A50CAB8C427}">
  <ds:schemaRefs>
    <ds:schemaRef ds:uri="9f3e7c73-dddf-42d6-810b-782bb279f98c"/>
    <ds:schemaRef ds:uri="http://purl.org/dc/terms/"/>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11811</TotalTime>
  <Words>1934</Words>
  <Application>Microsoft Office PowerPoint</Application>
  <PresentationFormat>A4 Paper (210x297 mm)</PresentationFormat>
  <Paragraphs>102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HP Simplified</vt:lpstr>
      <vt:lpstr>Office Theme</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Abou-Chabke</dc:creator>
  <cp:lastModifiedBy>Georgia Stylianou</cp:lastModifiedBy>
  <cp:revision>1641</cp:revision>
  <cp:lastPrinted>2025-06-13T11:32:14Z</cp:lastPrinted>
  <dcterms:created xsi:type="dcterms:W3CDTF">2019-09-01T04:19:44Z</dcterms:created>
  <dcterms:modified xsi:type="dcterms:W3CDTF">2025-09-12T07:32:05Z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0x0101003A4ECEE0F6996647B077F6DDCDD24DFB</vt:lpwstr>
  </property>
</Properties>
</file>