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D4D4D"/>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1" d="100"/>
          <a:sy n="121" d="100"/>
        </p:scale>
        <p:origin x="133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Papaeconomou" userId="d2669bce-f281-4dcb-b2b6-01568d8daf3a" providerId="ADAL" clId="{7E6AB68E-226A-49D5-8442-12AA9CCDF829}"/>
    <pc:docChg chg="custSel modSld">
      <pc:chgData name="Panagiotis Papaeconomou" userId="d2669bce-f281-4dcb-b2b6-01568d8daf3a" providerId="ADAL" clId="{7E6AB68E-226A-49D5-8442-12AA9CCDF829}" dt="2025-09-02T06:48:45.263" v="151"/>
      <pc:docMkLst>
        <pc:docMk/>
      </pc:docMkLst>
      <pc:sldChg chg="addSp delSp modSp mod">
        <pc:chgData name="Panagiotis Papaeconomou" userId="d2669bce-f281-4dcb-b2b6-01568d8daf3a" providerId="ADAL" clId="{7E6AB68E-226A-49D5-8442-12AA9CCDF829}" dt="2025-09-02T06:48:31.141" v="145"/>
        <pc:sldMkLst>
          <pc:docMk/>
          <pc:sldMk cId="335608145" sldId="256"/>
        </pc:sldMkLst>
        <pc:spChg chg="add del mod">
          <ac:chgData name="Panagiotis Papaeconomou" userId="d2669bce-f281-4dcb-b2b6-01568d8daf3a" providerId="ADAL" clId="{7E6AB68E-226A-49D5-8442-12AA9CCDF829}" dt="2025-09-02T06:48:22.969" v="141" actId="478"/>
          <ac:spMkLst>
            <pc:docMk/>
            <pc:sldMk cId="335608145" sldId="256"/>
            <ac:spMk id="2" creationId="{07AEFF1C-3349-B5FB-60C6-3D00366BB00F}"/>
          </ac:spMkLst>
        </pc:spChg>
        <pc:spChg chg="mod">
          <ac:chgData name="Panagiotis Papaeconomou" userId="d2669bce-f281-4dcb-b2b6-01568d8daf3a" providerId="ADAL" clId="{7E6AB68E-226A-49D5-8442-12AA9CCDF829}" dt="2025-09-02T06:43:36.241" v="24" actId="20577"/>
          <ac:spMkLst>
            <pc:docMk/>
            <pc:sldMk cId="335608145" sldId="256"/>
            <ac:spMk id="4" creationId="{00000000-0000-0000-0000-000000000000}"/>
          </ac:spMkLst>
        </pc:spChg>
        <pc:spChg chg="del">
          <ac:chgData name="Panagiotis Papaeconomou" userId="d2669bce-f281-4dcb-b2b6-01568d8daf3a" providerId="ADAL" clId="{7E6AB68E-226A-49D5-8442-12AA9CCDF829}" dt="2025-09-02T06:48:27.527" v="143" actId="478"/>
          <ac:spMkLst>
            <pc:docMk/>
            <pc:sldMk cId="335608145" sldId="256"/>
            <ac:spMk id="5" creationId="{3BEE43AA-F01F-7E80-48DC-4D95D9FDBE72}"/>
          </ac:spMkLst>
        </pc:spChg>
        <pc:spChg chg="mod">
          <ac:chgData name="Panagiotis Papaeconomou" userId="d2669bce-f281-4dcb-b2b6-01568d8daf3a" providerId="ADAL" clId="{7E6AB68E-226A-49D5-8442-12AA9CCDF829}" dt="2025-09-02T06:44:14.358" v="44" actId="20577"/>
          <ac:spMkLst>
            <pc:docMk/>
            <pc:sldMk cId="335608145" sldId="256"/>
            <ac:spMk id="6" creationId="{00000000-0000-0000-0000-000000000000}"/>
          </ac:spMkLst>
        </pc:spChg>
        <pc:spChg chg="add del mod">
          <ac:chgData name="Panagiotis Papaeconomou" userId="d2669bce-f281-4dcb-b2b6-01568d8daf3a" providerId="ADAL" clId="{7E6AB68E-226A-49D5-8442-12AA9CCDF829}" dt="2025-09-02T06:48:22.969" v="141" actId="478"/>
          <ac:spMkLst>
            <pc:docMk/>
            <pc:sldMk cId="335608145" sldId="256"/>
            <ac:spMk id="7" creationId="{4C731F61-E858-79D7-ECCB-C9B641EDDA71}"/>
          </ac:spMkLst>
        </pc:spChg>
        <pc:spChg chg="mod">
          <ac:chgData name="Panagiotis Papaeconomou" userId="d2669bce-f281-4dcb-b2b6-01568d8daf3a" providerId="ADAL" clId="{7E6AB68E-226A-49D5-8442-12AA9CCDF829}" dt="2025-09-02T06:43:18.711" v="12" actId="20577"/>
          <ac:spMkLst>
            <pc:docMk/>
            <pc:sldMk cId="335608145" sldId="256"/>
            <ac:spMk id="8" creationId="{00000000-0000-0000-0000-000000000000}"/>
          </ac:spMkLst>
        </pc:spChg>
        <pc:spChg chg="mod">
          <ac:chgData name="Panagiotis Papaeconomou" userId="d2669bce-f281-4dcb-b2b6-01568d8daf3a" providerId="ADAL" clId="{7E6AB68E-226A-49D5-8442-12AA9CCDF829}" dt="2025-09-02T06:44:44.613" v="69" actId="20577"/>
          <ac:spMkLst>
            <pc:docMk/>
            <pc:sldMk cId="335608145" sldId="256"/>
            <ac:spMk id="9" creationId="{00000000-0000-0000-0000-000000000000}"/>
          </ac:spMkLst>
        </pc:spChg>
        <pc:spChg chg="add mod">
          <ac:chgData name="Panagiotis Papaeconomou" userId="d2669bce-f281-4dcb-b2b6-01568d8daf3a" providerId="ADAL" clId="{7E6AB68E-226A-49D5-8442-12AA9CCDF829}" dt="2025-09-02T06:48:31.141" v="145"/>
          <ac:spMkLst>
            <pc:docMk/>
            <pc:sldMk cId="335608145" sldId="256"/>
            <ac:spMk id="10" creationId="{7E268A69-67BF-5368-9BDE-87B40629B89C}"/>
          </ac:spMkLst>
        </pc:spChg>
        <pc:spChg chg="add mod">
          <ac:chgData name="Panagiotis Papaeconomou" userId="d2669bce-f281-4dcb-b2b6-01568d8daf3a" providerId="ADAL" clId="{7E6AB68E-226A-49D5-8442-12AA9CCDF829}" dt="2025-09-02T06:48:31.141" v="145"/>
          <ac:spMkLst>
            <pc:docMk/>
            <pc:sldMk cId="335608145" sldId="256"/>
            <ac:spMk id="12" creationId="{85FEB11A-DB46-913D-D7A9-6577BA5ECDE9}"/>
          </ac:spMkLst>
        </pc:spChg>
        <pc:spChg chg="del">
          <ac:chgData name="Panagiotis Papaeconomou" userId="d2669bce-f281-4dcb-b2b6-01568d8daf3a" providerId="ADAL" clId="{7E6AB68E-226A-49D5-8442-12AA9CCDF829}" dt="2025-09-02T06:48:29.549" v="144" actId="478"/>
          <ac:spMkLst>
            <pc:docMk/>
            <pc:sldMk cId="335608145" sldId="256"/>
            <ac:spMk id="13" creationId="{E03759CC-ABD8-3CB1-9A0D-757E39C57FF3}"/>
          </ac:spMkLst>
        </pc:spChg>
        <pc:spChg chg="del">
          <ac:chgData name="Panagiotis Papaeconomou" userId="d2669bce-f281-4dcb-b2b6-01568d8daf3a" providerId="ADAL" clId="{7E6AB68E-226A-49D5-8442-12AA9CCDF829}" dt="2025-09-02T06:47:42.783" v="139" actId="478"/>
          <ac:spMkLst>
            <pc:docMk/>
            <pc:sldMk cId="335608145" sldId="256"/>
            <ac:spMk id="14" creationId="{5C245DC6-FEB2-6DE0-1531-C6F152A1CA01}"/>
          </ac:spMkLst>
        </pc:spChg>
        <pc:spChg chg="del mod">
          <ac:chgData name="Panagiotis Papaeconomou" userId="d2669bce-f281-4dcb-b2b6-01568d8daf3a" providerId="ADAL" clId="{7E6AB68E-226A-49D5-8442-12AA9CCDF829}" dt="2025-09-02T06:47:38.940" v="138" actId="478"/>
          <ac:spMkLst>
            <pc:docMk/>
            <pc:sldMk cId="335608145" sldId="256"/>
            <ac:spMk id="15" creationId="{51B88523-E8C1-2DEB-C529-E9E82E8FEFC6}"/>
          </ac:spMkLst>
        </pc:spChg>
        <pc:spChg chg="mod">
          <ac:chgData name="Panagiotis Papaeconomou" userId="d2669bce-f281-4dcb-b2b6-01568d8daf3a" providerId="ADAL" clId="{7E6AB68E-226A-49D5-8442-12AA9CCDF829}" dt="2025-09-02T06:47:21.272" v="136" actId="20577"/>
          <ac:spMkLst>
            <pc:docMk/>
            <pc:sldMk cId="335608145" sldId="256"/>
            <ac:spMk id="19" creationId="{00000000-0000-0000-0000-000000000000}"/>
          </ac:spMkLst>
        </pc:spChg>
        <pc:spChg chg="mod">
          <ac:chgData name="Panagiotis Papaeconomou" userId="d2669bce-f281-4dcb-b2b6-01568d8daf3a" providerId="ADAL" clId="{7E6AB68E-226A-49D5-8442-12AA9CCDF829}" dt="2025-09-02T06:44:30.855" v="56" actId="20577"/>
          <ac:spMkLst>
            <pc:docMk/>
            <pc:sldMk cId="335608145" sldId="256"/>
            <ac:spMk id="48" creationId="{4154CB34-C227-B3E0-742C-3F7F9CF3A23A}"/>
          </ac:spMkLst>
        </pc:spChg>
        <pc:picChg chg="del">
          <ac:chgData name="Panagiotis Papaeconomou" userId="d2669bce-f281-4dcb-b2b6-01568d8daf3a" providerId="ADAL" clId="{7E6AB68E-226A-49D5-8442-12AA9CCDF829}" dt="2025-09-02T06:48:25.261" v="142" actId="478"/>
          <ac:picMkLst>
            <pc:docMk/>
            <pc:sldMk cId="335608145" sldId="256"/>
            <ac:picMk id="16" creationId="{79E33B5E-8A76-437D-12FE-DD9497364406}"/>
          </ac:picMkLst>
        </pc:picChg>
      </pc:sldChg>
      <pc:sldChg chg="addSp delSp modSp mod">
        <pc:chgData name="Panagiotis Papaeconomou" userId="d2669bce-f281-4dcb-b2b6-01568d8daf3a" providerId="ADAL" clId="{7E6AB68E-226A-49D5-8442-12AA9CCDF829}" dt="2025-09-02T06:48:45.263" v="151"/>
        <pc:sldMkLst>
          <pc:docMk/>
          <pc:sldMk cId="801649840" sldId="257"/>
        </pc:sldMkLst>
        <pc:spChg chg="add mod">
          <ac:chgData name="Panagiotis Papaeconomou" userId="d2669bce-f281-4dcb-b2b6-01568d8daf3a" providerId="ADAL" clId="{7E6AB68E-226A-49D5-8442-12AA9CCDF829}" dt="2025-09-02T06:48:45.263" v="151"/>
          <ac:spMkLst>
            <pc:docMk/>
            <pc:sldMk cId="801649840" sldId="257"/>
            <ac:spMk id="2" creationId="{6C4E5658-0F74-A01A-7920-92B087E94B41}"/>
          </ac:spMkLst>
        </pc:spChg>
        <pc:spChg chg="add mod">
          <ac:chgData name="Panagiotis Papaeconomou" userId="d2669bce-f281-4dcb-b2b6-01568d8daf3a" providerId="ADAL" clId="{7E6AB68E-226A-49D5-8442-12AA9CCDF829}" dt="2025-09-02T06:48:45.263" v="151"/>
          <ac:spMkLst>
            <pc:docMk/>
            <pc:sldMk cId="801649840" sldId="257"/>
            <ac:spMk id="4" creationId="{1C2564A8-E8A1-93C9-30C3-09E18EEE16AE}"/>
          </ac:spMkLst>
        </pc:spChg>
        <pc:spChg chg="del">
          <ac:chgData name="Panagiotis Papaeconomou" userId="d2669bce-f281-4dcb-b2b6-01568d8daf3a" providerId="ADAL" clId="{7E6AB68E-226A-49D5-8442-12AA9CCDF829}" dt="2025-09-02T06:48:37.636" v="147" actId="478"/>
          <ac:spMkLst>
            <pc:docMk/>
            <pc:sldMk cId="801649840" sldId="257"/>
            <ac:spMk id="6" creationId="{64C9F493-2914-C0F0-B07C-B4CA9DBAE5C5}"/>
          </ac:spMkLst>
        </pc:spChg>
        <pc:spChg chg="del">
          <ac:chgData name="Panagiotis Papaeconomou" userId="d2669bce-f281-4dcb-b2b6-01568d8daf3a" providerId="ADAL" clId="{7E6AB68E-226A-49D5-8442-12AA9CCDF829}" dt="2025-09-02T06:48:39.547" v="148" actId="478"/>
          <ac:spMkLst>
            <pc:docMk/>
            <pc:sldMk cId="801649840" sldId="257"/>
            <ac:spMk id="9" creationId="{21125E3B-13BA-582D-7B5D-7B5A6024D017}"/>
          </ac:spMkLst>
        </pc:spChg>
        <pc:spChg chg="del">
          <ac:chgData name="Panagiotis Papaeconomou" userId="d2669bce-f281-4dcb-b2b6-01568d8daf3a" providerId="ADAL" clId="{7E6AB68E-226A-49D5-8442-12AA9CCDF829}" dt="2025-09-02T06:48:43.936" v="150" actId="478"/>
          <ac:spMkLst>
            <pc:docMk/>
            <pc:sldMk cId="801649840" sldId="257"/>
            <ac:spMk id="13" creationId="{6ABCA404-3BD1-901A-EB2C-0B839B604A4C}"/>
          </ac:spMkLst>
        </pc:spChg>
        <pc:spChg chg="del">
          <ac:chgData name="Panagiotis Papaeconomou" userId="d2669bce-f281-4dcb-b2b6-01568d8daf3a" providerId="ADAL" clId="{7E6AB68E-226A-49D5-8442-12AA9CCDF829}" dt="2025-09-02T06:48:41.480" v="149" actId="478"/>
          <ac:spMkLst>
            <pc:docMk/>
            <pc:sldMk cId="801649840" sldId="257"/>
            <ac:spMk id="14" creationId="{F550F289-8249-08C3-0511-726556547207}"/>
          </ac:spMkLst>
        </pc:spChg>
        <pc:spChg chg="mod">
          <ac:chgData name="Panagiotis Papaeconomou" userId="d2669bce-f281-4dcb-b2b6-01568d8daf3a" providerId="ADAL" clId="{7E6AB68E-226A-49D5-8442-12AA9CCDF829}" dt="2025-09-02T06:45:52.311" v="75" actId="20577"/>
          <ac:spMkLst>
            <pc:docMk/>
            <pc:sldMk cId="801649840" sldId="257"/>
            <ac:spMk id="24" creationId="{2A8F0036-4B8F-09A5-753D-12D9C5BC4965}"/>
          </ac:spMkLst>
        </pc:spChg>
        <pc:spChg chg="mod">
          <ac:chgData name="Panagiotis Papaeconomou" userId="d2669bce-f281-4dcb-b2b6-01568d8daf3a" providerId="ADAL" clId="{7E6AB68E-226A-49D5-8442-12AA9CCDF829}" dt="2025-09-02T06:46:08.106" v="87" actId="20577"/>
          <ac:spMkLst>
            <pc:docMk/>
            <pc:sldMk cId="801649840" sldId="257"/>
            <ac:spMk id="26" creationId="{00000000-0000-0000-0000-000000000000}"/>
          </ac:spMkLst>
        </pc:spChg>
        <pc:spChg chg="mod">
          <ac:chgData name="Panagiotis Papaeconomou" userId="d2669bce-f281-4dcb-b2b6-01568d8daf3a" providerId="ADAL" clId="{7E6AB68E-226A-49D5-8442-12AA9CCDF829}" dt="2025-09-02T06:47:04.198" v="124" actId="20577"/>
          <ac:spMkLst>
            <pc:docMk/>
            <pc:sldMk cId="801649840" sldId="257"/>
            <ac:spMk id="29" creationId="{00000000-0000-0000-0000-000000000000}"/>
          </ac:spMkLst>
        </pc:spChg>
        <pc:spChg chg="mod">
          <ac:chgData name="Panagiotis Papaeconomou" userId="d2669bce-f281-4dcb-b2b6-01568d8daf3a" providerId="ADAL" clId="{7E6AB68E-226A-49D5-8442-12AA9CCDF829}" dt="2025-09-02T06:46:15.891" v="94" actId="20577"/>
          <ac:spMkLst>
            <pc:docMk/>
            <pc:sldMk cId="801649840" sldId="257"/>
            <ac:spMk id="45" creationId="{D90828DE-55B9-3A62-BEE1-92353190E7E3}"/>
          </ac:spMkLst>
        </pc:spChg>
        <pc:spChg chg="mod">
          <ac:chgData name="Panagiotis Papaeconomou" userId="d2669bce-f281-4dcb-b2b6-01568d8daf3a" providerId="ADAL" clId="{7E6AB68E-226A-49D5-8442-12AA9CCDF829}" dt="2025-09-02T06:46:32.594" v="106" actId="20577"/>
          <ac:spMkLst>
            <pc:docMk/>
            <pc:sldMk cId="801649840" sldId="257"/>
            <ac:spMk id="46" creationId="{00000000-0000-0000-0000-000000000000}"/>
          </ac:spMkLst>
        </pc:spChg>
        <pc:spChg chg="mod">
          <ac:chgData name="Panagiotis Papaeconomou" userId="d2669bce-f281-4dcb-b2b6-01568d8daf3a" providerId="ADAL" clId="{7E6AB68E-226A-49D5-8442-12AA9CCDF829}" dt="2025-09-02T06:46:42.876" v="112" actId="20577"/>
          <ac:spMkLst>
            <pc:docMk/>
            <pc:sldMk cId="801649840" sldId="257"/>
            <ac:spMk id="49" creationId="{F25BBA2C-0189-605F-94AB-16D0769B5658}"/>
          </ac:spMkLst>
        </pc:spChg>
        <pc:picChg chg="del">
          <ac:chgData name="Panagiotis Papaeconomou" userId="d2669bce-f281-4dcb-b2b6-01568d8daf3a" providerId="ADAL" clId="{7E6AB68E-226A-49D5-8442-12AA9CCDF829}" dt="2025-09-02T06:48:36.545" v="146" actId="478"/>
          <ac:picMkLst>
            <pc:docMk/>
            <pc:sldMk cId="801649840" sldId="257"/>
            <ac:picMk id="15" creationId="{166A8DA0-6FE0-1A6B-BA8D-4040C3E39F4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99264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6348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66909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350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5A5D6-270B-44B6-98CD-616EE6231ADC}"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37066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5A5D6-270B-44B6-98CD-616EE6231ADC}"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521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C5A5D6-270B-44B6-98CD-616EE6231ADC}" type="datetimeFigureOut">
              <a:rPr lang="en-GB" smtClean="0"/>
              <a:t>02/09/2025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34019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C5A5D6-270B-44B6-98CD-616EE6231ADC}" type="datetimeFigureOut">
              <a:rPr lang="en-GB" smtClean="0"/>
              <a:t>02/09/2025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27953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5A5D6-270B-44B6-98CD-616EE6231ADC}" type="datetimeFigureOut">
              <a:rPr lang="en-GB" smtClean="0"/>
              <a:t>02/09/2025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40203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425786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71429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5A5D6-270B-44B6-98CD-616EE6231ADC}" type="datetimeFigureOut">
              <a:rPr lang="en-GB" smtClean="0"/>
              <a:t>02/09/2025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87F3-D8D8-4CC4-A283-5C5C78A80F30}" type="slidenum">
              <a:rPr lang="en-GB" smtClean="0"/>
              <a:t>‹#›</a:t>
            </a:fld>
            <a:endParaRPr lang="en-GB"/>
          </a:p>
        </p:txBody>
      </p:sp>
    </p:spTree>
    <p:extLst>
      <p:ext uri="{BB962C8B-B14F-4D97-AF65-F5344CB8AC3E}">
        <p14:creationId xmlns:p14="http://schemas.microsoft.com/office/powerpoint/2010/main" val="303673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b2b.multitech.com.cy/en/product/asus-notebook-expertbook-b1-b1503cva-nj0144x-intel-core-5-120u-14-5ghz12mb-10c-16gb-512gb" TargetMode="External"/><Relationship Id="rId13" Type="http://schemas.openxmlformats.org/officeDocument/2006/relationships/image" Target="../media/image4.JPG"/><Relationship Id="rId3" Type="http://schemas.openxmlformats.org/officeDocument/2006/relationships/hyperlink" Target="https://b2b.multitech.com.cy/en/product/asus-notebook-expertbook-p1-p1503cva-s70720-intel-i7-13700h-24-5ghz24mb-14c-16gb-512gb-ssd" TargetMode="External"/><Relationship Id="rId7" Type="http://schemas.openxmlformats.org/officeDocument/2006/relationships/hyperlink" Target="https://b2b.multitech.com.cy/en/product/asus-notebook-expertbook-bm1-bm1403cda-s60122-amd-ryzen-7-7735u-27-475ghz16mb-8c-16gb-512gb" TargetMode="External"/><Relationship Id="rId12" Type="http://schemas.openxmlformats.org/officeDocument/2006/relationships/image" Target="../media/image3.JPG"/><Relationship Id="rId2" Type="http://schemas.openxmlformats.org/officeDocument/2006/relationships/hyperlink" Target="https://b2b.multitech.com.cy/en/product/asus-notebook-expertbook-p1-p1503cva-s70720-intel-i3-1315u-330-450ghz10mb-6c-8gb-256gb-ssd" TargetMode="External"/><Relationship Id="rId16" Type="http://schemas.openxmlformats.org/officeDocument/2006/relationships/hyperlink" Target="https://b2b.multitech.com.cy/en/product/asus-notebook-expertbook-b1-b1503cva-nj0145-intel-core-7-150u-18-54ghz12mb-10c-16gb-512gb-m2" TargetMode="External"/><Relationship Id="rId1" Type="http://schemas.openxmlformats.org/officeDocument/2006/relationships/slideLayout" Target="../slideLayouts/slideLayout1.xml"/><Relationship Id="rId6" Type="http://schemas.openxmlformats.org/officeDocument/2006/relationships/hyperlink" Target="https://b2b.multitech.com.cy/en/product/asus-notebook-expertbook-bm1-bm1403cda-s60121-amd-ryzen-5-7535u-29-455ghz16mb-6c-16gb-512gb" TargetMode="External"/><Relationship Id="rId11" Type="http://schemas.openxmlformats.org/officeDocument/2006/relationships/image" Target="../media/image2.JPG"/><Relationship Id="rId5" Type="http://schemas.openxmlformats.org/officeDocument/2006/relationships/hyperlink" Target="https://b2b.multitech.com.cy/en/product/asus-notebook-expertbook-b1-b1403cva-s60409-intel-core-7-150u-18-54ghz12mb-10c-16gb-512gb" TargetMode="External"/><Relationship Id="rId15" Type="http://schemas.openxmlformats.org/officeDocument/2006/relationships/hyperlink" Target="https://b2b.multitech.com.cy/en/product/asus-notebook-expertbook-b1-b1503cva-nj0144-intel-core-5-120u-14-5ghz12mb-10c-16gb-512gb-ssd" TargetMode="External"/><Relationship Id="rId10" Type="http://schemas.openxmlformats.org/officeDocument/2006/relationships/image" Target="../media/image1.JPG"/><Relationship Id="rId4" Type="http://schemas.openxmlformats.org/officeDocument/2006/relationships/hyperlink" Target="https://b2b.multitech.com.cy/en/product/asus-notebook-expertbook-b1-b1403cva-s60408-intel-core-5-120u-14-5ghz12mb-10c-16gb-512gb-ssd" TargetMode="External"/><Relationship Id="rId9" Type="http://schemas.openxmlformats.org/officeDocument/2006/relationships/hyperlink" Target="https://b2b.multitech.com.cy/en/product/asus-notebook-expertbook-b1-b1503cva-nj0145x-intel-core-7-150u-18-54ghz12mb-10c-16gb-512gb" TargetMode="External"/><Relationship Id="rId14" Type="http://schemas.openxmlformats.org/officeDocument/2006/relationships/image" Target="../media/image5.JPG"/></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hyperlink" Target="https://b2b.multitech.com.cy/en/product/asus-pc-expertcenter-p500-mt-p500mv-13620h0580-intel-i7-13620h-24-49ghz24mb-10c-16gb-512gb" TargetMode="External"/><Relationship Id="rId3" Type="http://schemas.openxmlformats.org/officeDocument/2006/relationships/image" Target="../media/image6.jpeg"/><Relationship Id="rId7" Type="http://schemas.openxmlformats.org/officeDocument/2006/relationships/image" Target="../media/image7.jpeg"/><Relationship Id="rId12" Type="http://schemas.openxmlformats.org/officeDocument/2006/relationships/image" Target="../media/image9.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b2b.multitech.com.cy/en/product/asus-pc-all-one-a5402wva-a5402wvark-bpc0310-238-fhd-1920x1080-lcd-250nits-100hz-ag-intel" TargetMode="External"/><Relationship Id="rId11" Type="http://schemas.openxmlformats.org/officeDocument/2006/relationships/hyperlink" Target="https://b2b.multitech.com.cy/en/product/asus-pc-expertcenter-d7-mt-d701mer-7147000480-intel-i7-14700-21-53ghz33mb-20c-16gb-512gb-ssd" TargetMode="External"/><Relationship Id="rId5" Type="http://schemas.openxmlformats.org/officeDocument/2006/relationships/hyperlink" Target="https://b2b.multitech.com.cy/en/product/asus-pc-all-one-a5402wva-a5402wvark-bpc0320-238-fhd-1920x1080-lcd-250nits-100hz-ag-intel" TargetMode="External"/><Relationship Id="rId10" Type="http://schemas.openxmlformats.org/officeDocument/2006/relationships/hyperlink" Target="https://b2b.multitech.com.cy/en/product/asus-pc-expertcenter-d7-mt-d701mer-5145000320-intel-i5-14500-26-5ghz24mb-14c-16gb-512gb-ssd" TargetMode="External"/><Relationship Id="rId4" Type="http://schemas.openxmlformats.org/officeDocument/2006/relationships/hyperlink" Target="https://b2b.multitech.com.cy/en/product/asus-pc-all-one-a3402wva-a3402wvak-wpc1770-238-fhd-1920x1080-lcd-250nits-100hz-ag-intel-i7" TargetMode="External"/><Relationship Id="rId9" Type="http://schemas.openxmlformats.org/officeDocument/2006/relationships/hyperlink" Target="https://b2b.multitech.com.cy/en/product/asus-pc-all-one-a5702wva-a5702wvark-bpe073x-27-fhd-1920x1080-lcd-250nits-75hz-ag-intel-core" TargetMode="External"/><Relationship Id="rId1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6" name="Πίνακας 45">
            <a:extLst>
              <a:ext uri="{FF2B5EF4-FFF2-40B4-BE49-F238E27FC236}">
                <a16:creationId xmlns:a16="http://schemas.microsoft.com/office/drawing/2014/main" id="{729B3AC7-B8AE-AE04-329B-DF3711F8F651}"/>
              </a:ext>
            </a:extLst>
          </p:cNvPr>
          <p:cNvGraphicFramePr>
            <a:graphicFrameLocks noGrp="1"/>
          </p:cNvGraphicFramePr>
          <p:nvPr>
            <p:extLst>
              <p:ext uri="{D42A27DB-BD31-4B8C-83A1-F6EECF244321}">
                <p14:modId xmlns:p14="http://schemas.microsoft.com/office/powerpoint/2010/main" val="3787547449"/>
              </p:ext>
            </p:extLst>
          </p:nvPr>
        </p:nvGraphicFramePr>
        <p:xfrm>
          <a:off x="0" y="393157"/>
          <a:ext cx="9879048" cy="5932144"/>
        </p:xfrm>
        <a:graphic>
          <a:graphicData uri="http://schemas.openxmlformats.org/drawingml/2006/table">
            <a:tbl>
              <a:tblPr firstRow="1" bandRow="1">
                <a:tableStyleId>{9D7B26C5-4107-4FEC-AEDC-1716B250A1EF}</a:tableStyleId>
              </a:tblPr>
              <a:tblGrid>
                <a:gridCol w="2469762">
                  <a:extLst>
                    <a:ext uri="{9D8B030D-6E8A-4147-A177-3AD203B41FA5}">
                      <a16:colId xmlns:a16="http://schemas.microsoft.com/office/drawing/2014/main" val="3608148670"/>
                    </a:ext>
                  </a:extLst>
                </a:gridCol>
                <a:gridCol w="2469762">
                  <a:extLst>
                    <a:ext uri="{9D8B030D-6E8A-4147-A177-3AD203B41FA5}">
                      <a16:colId xmlns:a16="http://schemas.microsoft.com/office/drawing/2014/main" val="2657821907"/>
                    </a:ext>
                  </a:extLst>
                </a:gridCol>
                <a:gridCol w="2469762">
                  <a:extLst>
                    <a:ext uri="{9D8B030D-6E8A-4147-A177-3AD203B41FA5}">
                      <a16:colId xmlns:a16="http://schemas.microsoft.com/office/drawing/2014/main" val="3425245607"/>
                    </a:ext>
                  </a:extLst>
                </a:gridCol>
                <a:gridCol w="2469762">
                  <a:extLst>
                    <a:ext uri="{9D8B030D-6E8A-4147-A177-3AD203B41FA5}">
                      <a16:colId xmlns:a16="http://schemas.microsoft.com/office/drawing/2014/main" val="3544961818"/>
                    </a:ext>
                  </a:extLst>
                </a:gridCol>
              </a:tblGrid>
              <a:tr h="5932144">
                <a:tc>
                  <a:txBody>
                    <a:bodyPr/>
                    <a:lstStyle/>
                    <a:p>
                      <a:endParaRPr lang="en-CY" dirty="0"/>
                    </a:p>
                  </a:txBody>
                  <a:tcPr/>
                </a:tc>
                <a:tc>
                  <a:txBody>
                    <a:bodyPr/>
                    <a:lstStyle/>
                    <a:p>
                      <a:endParaRPr lang="en-CY"/>
                    </a:p>
                  </a:txBody>
                  <a:tcPr/>
                </a:tc>
                <a:tc>
                  <a:txBody>
                    <a:bodyPr/>
                    <a:lstStyle/>
                    <a:p>
                      <a:endParaRPr lang="en-CY"/>
                    </a:p>
                  </a:txBody>
                  <a:tcPr/>
                </a:tc>
                <a:tc>
                  <a:txBody>
                    <a:bodyPr/>
                    <a:lstStyle/>
                    <a:p>
                      <a:endParaRPr lang="en-CY" dirty="0"/>
                    </a:p>
                  </a:txBody>
                  <a:tcPr/>
                </a:tc>
                <a:extLst>
                  <a:ext uri="{0D108BD9-81ED-4DB2-BD59-A6C34878D82A}">
                    <a16:rowId xmlns:a16="http://schemas.microsoft.com/office/drawing/2014/main" val="2695701567"/>
                  </a:ext>
                </a:extLst>
              </a:tr>
            </a:tbl>
          </a:graphicData>
        </a:graphic>
      </p:graphicFrame>
      <p:graphicFrame>
        <p:nvGraphicFramePr>
          <p:cNvPr id="50" name="Πίνακας 49">
            <a:extLst>
              <a:ext uri="{FF2B5EF4-FFF2-40B4-BE49-F238E27FC236}">
                <a16:creationId xmlns:a16="http://schemas.microsoft.com/office/drawing/2014/main" id="{7FDE530E-BA12-E529-B582-4D70C9C8CE96}"/>
              </a:ext>
            </a:extLst>
          </p:cNvPr>
          <p:cNvGraphicFramePr>
            <a:graphicFrameLocks noGrp="1"/>
          </p:cNvGraphicFramePr>
          <p:nvPr>
            <p:extLst>
              <p:ext uri="{D42A27DB-BD31-4B8C-83A1-F6EECF244321}">
                <p14:modId xmlns:p14="http://schemas.microsoft.com/office/powerpoint/2010/main" val="1137995091"/>
              </p:ext>
            </p:extLst>
          </p:nvPr>
        </p:nvGraphicFramePr>
        <p:xfrm>
          <a:off x="0" y="377966"/>
          <a:ext cx="9906000" cy="5947336"/>
        </p:xfrm>
        <a:graphic>
          <a:graphicData uri="http://schemas.openxmlformats.org/drawingml/2006/table">
            <a:tbl>
              <a:tblPr firstRow="1" bandRow="1">
                <a:tableStyleId>{5940675A-B579-460E-94D1-54222C63F5DA}</a:tableStyleId>
              </a:tblPr>
              <a:tblGrid>
                <a:gridCol w="2476500">
                  <a:extLst>
                    <a:ext uri="{9D8B030D-6E8A-4147-A177-3AD203B41FA5}">
                      <a16:colId xmlns:a16="http://schemas.microsoft.com/office/drawing/2014/main" val="3828360397"/>
                    </a:ext>
                  </a:extLst>
                </a:gridCol>
                <a:gridCol w="2476500">
                  <a:extLst>
                    <a:ext uri="{9D8B030D-6E8A-4147-A177-3AD203B41FA5}">
                      <a16:colId xmlns:a16="http://schemas.microsoft.com/office/drawing/2014/main" val="126364551"/>
                    </a:ext>
                  </a:extLst>
                </a:gridCol>
                <a:gridCol w="2476500">
                  <a:extLst>
                    <a:ext uri="{9D8B030D-6E8A-4147-A177-3AD203B41FA5}">
                      <a16:colId xmlns:a16="http://schemas.microsoft.com/office/drawing/2014/main" val="1819794275"/>
                    </a:ext>
                  </a:extLst>
                </a:gridCol>
                <a:gridCol w="2476500">
                  <a:extLst>
                    <a:ext uri="{9D8B030D-6E8A-4147-A177-3AD203B41FA5}">
                      <a16:colId xmlns:a16="http://schemas.microsoft.com/office/drawing/2014/main" val="1442395422"/>
                    </a:ext>
                  </a:extLst>
                </a:gridCol>
              </a:tblGrid>
              <a:tr h="5947336">
                <a:tc>
                  <a:txBody>
                    <a:bodyPr/>
                    <a:lstStyle/>
                    <a:p>
                      <a:endParaRPr lang="en-CY" dirty="0"/>
                    </a:p>
                  </a:txBody>
                  <a:tcPr/>
                </a:tc>
                <a:tc>
                  <a:txBody>
                    <a:bodyPr/>
                    <a:lstStyle/>
                    <a:p>
                      <a:endParaRPr lang="en-CY"/>
                    </a:p>
                  </a:txBody>
                  <a:tcPr/>
                </a:tc>
                <a:tc>
                  <a:txBody>
                    <a:bodyPr/>
                    <a:lstStyle/>
                    <a:p>
                      <a:endParaRPr lang="en-CY" dirty="0"/>
                    </a:p>
                  </a:txBody>
                  <a:tcPr/>
                </a:tc>
                <a:tc>
                  <a:txBody>
                    <a:bodyPr/>
                    <a:lstStyle/>
                    <a:p>
                      <a:endParaRPr lang="en-CY" dirty="0"/>
                    </a:p>
                  </a:txBody>
                  <a:tcPr/>
                </a:tc>
                <a:extLst>
                  <a:ext uri="{0D108BD9-81ED-4DB2-BD59-A6C34878D82A}">
                    <a16:rowId xmlns:a16="http://schemas.microsoft.com/office/drawing/2014/main" val="4289918982"/>
                  </a:ext>
                </a:extLst>
              </a:tr>
            </a:tbl>
          </a:graphicData>
        </a:graphic>
      </p:graphicFrame>
      <p:sp>
        <p:nvSpPr>
          <p:cNvPr id="33" name="Rectangle 32"/>
          <p:cNvSpPr/>
          <p:nvPr/>
        </p:nvSpPr>
        <p:spPr>
          <a:xfrm>
            <a:off x="-12707" y="-8747"/>
            <a:ext cx="9918707"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04738" y="2795161"/>
            <a:ext cx="2369013" cy="1692771"/>
          </a:xfrm>
          <a:prstGeom prst="rect">
            <a:avLst/>
          </a:prstGeom>
          <a:noFill/>
        </p:spPr>
        <p:txBody>
          <a:bodyPr wrap="square" rtlCol="0">
            <a:spAutoFit/>
          </a:bodyPr>
          <a:lstStyle/>
          <a:p>
            <a:r>
              <a:rPr lang="en-GB" sz="800" b="1" dirty="0">
                <a:solidFill>
                  <a:srgbClr val="0070C0"/>
                </a:solidFill>
                <a:hlinkClick r:id="rId2"/>
              </a:rPr>
              <a:t>90NX0881-M01BB0</a:t>
            </a:r>
            <a:r>
              <a:rPr lang="en-GB" sz="800" dirty="0">
                <a:solidFill>
                  <a:srgbClr val="0070C0"/>
                </a:solidFill>
              </a:rPr>
              <a:t> </a:t>
            </a:r>
            <a:r>
              <a:rPr lang="en-GB" sz="800" b="1" dirty="0"/>
              <a:t>ASUS NOTEBOOK EXPERTBOOK P1, P1503CVA-S70720</a:t>
            </a:r>
            <a:r>
              <a:rPr lang="en-GB" sz="800" dirty="0"/>
              <a:t>, INTEL i3-1315U, 3.30-4.50GHz/10MB, 6C, 8GB, 256GB SSD M.2 2280 NVMe PCIe4, INTEL UHD, 15.6'' FHD 1920x1080 300NITS AG, WIFI6, BT, LAN, USB-A, USB-C, HDMI, DOS, 3YW, MISTY GREY </a:t>
            </a:r>
            <a:r>
              <a:rPr lang="en-GB" sz="800" b="1" dirty="0">
                <a:solidFill>
                  <a:srgbClr val="FF0000"/>
                </a:solidFill>
              </a:rPr>
              <a:t>€ </a:t>
            </a:r>
            <a:r>
              <a:rPr lang="en-US" sz="800" b="1" dirty="0">
                <a:solidFill>
                  <a:srgbClr val="FF0000"/>
                </a:solidFill>
              </a:rPr>
              <a:t>737</a:t>
            </a:r>
          </a:p>
          <a:p>
            <a:endParaRPr lang="en-GB" sz="800" b="1" dirty="0">
              <a:solidFill>
                <a:srgbClr val="FF0000"/>
              </a:solidFill>
            </a:endParaRPr>
          </a:p>
          <a:p>
            <a:r>
              <a:rPr lang="en-GB" sz="800" b="1" dirty="0">
                <a:solidFill>
                  <a:srgbClr val="FF0000"/>
                </a:solidFill>
              </a:rPr>
              <a:t> </a:t>
            </a:r>
            <a:r>
              <a:rPr lang="en-GB" sz="800" b="1" dirty="0">
                <a:solidFill>
                  <a:srgbClr val="0070C0"/>
                </a:solidFill>
                <a:hlinkClick r:id="rId3"/>
              </a:rPr>
              <a:t>90NX0881-M01BC0</a:t>
            </a:r>
            <a:r>
              <a:rPr lang="en-GB" sz="800" dirty="0"/>
              <a:t> </a:t>
            </a:r>
            <a:r>
              <a:rPr lang="en-GB" sz="800" b="1" dirty="0"/>
              <a:t>ASUS NOTEBOOK EXPERTBOOK P1, P1503CVA-S70720</a:t>
            </a:r>
            <a:r>
              <a:rPr lang="en-GB" sz="800" dirty="0"/>
              <a:t>, INTEL i7-13700H, 2.4-5GHz/24MB, 14C, 16GB, 512GB SSD M.2 2280 NVMe PCIe4, INTEL IRIS X, 15.6'' TN FHD 250NITS AG, WIFI6, BT, LAN, USB-A, USB-C, HDMI, DOS, 3YW, MISTY GREY </a:t>
            </a:r>
            <a:r>
              <a:rPr lang="en-GB" sz="800" b="1" dirty="0">
                <a:solidFill>
                  <a:srgbClr val="FF0000"/>
                </a:solidFill>
              </a:rPr>
              <a:t>€ </a:t>
            </a:r>
            <a:r>
              <a:rPr lang="en-US" sz="800" b="1" dirty="0">
                <a:solidFill>
                  <a:srgbClr val="FF0000"/>
                </a:solidFill>
              </a:rPr>
              <a:t>807</a:t>
            </a:r>
            <a:endParaRPr lang="en-GB" sz="800" b="1" dirty="0">
              <a:solidFill>
                <a:srgbClr val="FF0000"/>
              </a:solidFill>
            </a:endParaRPr>
          </a:p>
        </p:txBody>
      </p:sp>
      <p:sp>
        <p:nvSpPr>
          <p:cNvPr id="6" name="TextBox 5"/>
          <p:cNvSpPr txBox="1"/>
          <p:nvPr/>
        </p:nvSpPr>
        <p:spPr>
          <a:xfrm>
            <a:off x="4974344" y="2800241"/>
            <a:ext cx="2405295" cy="1692771"/>
          </a:xfrm>
          <a:prstGeom prst="rect">
            <a:avLst/>
          </a:prstGeom>
          <a:noFill/>
        </p:spPr>
        <p:txBody>
          <a:bodyPr wrap="square" rtlCol="0">
            <a:spAutoFit/>
          </a:bodyPr>
          <a:lstStyle/>
          <a:p>
            <a:r>
              <a:rPr lang="en-GB" sz="800" b="1" dirty="0">
                <a:solidFill>
                  <a:srgbClr val="0070C0"/>
                </a:solidFill>
                <a:hlinkClick r:id="rId4"/>
              </a:rPr>
              <a:t>90NX0811-M02H40</a:t>
            </a:r>
            <a:r>
              <a:rPr lang="en-GB" sz="800" dirty="0"/>
              <a:t> </a:t>
            </a:r>
            <a:r>
              <a:rPr lang="en-GB" sz="800" b="1" dirty="0"/>
              <a:t>ASUS NOTEBOOK EXPERTBOOK B1, B1403CVA-S60408</a:t>
            </a:r>
            <a:r>
              <a:rPr lang="en-GB" sz="800" dirty="0"/>
              <a:t>, INTEL CORE 5 120U, 1.4-5GHz/12MB, 10C, 16GB, 512GB SSD M.2 2280 NVMe PCIe4, INTEL GRAPHICS, 14'' IPS LED FHD 1920x1080 300NITS AG, WIFI6E, BT, LAN, USB-A, USB-C, HDMI, DOS, 3YW, GREY </a:t>
            </a:r>
            <a:r>
              <a:rPr lang="en-GB" sz="800" b="1" dirty="0">
                <a:solidFill>
                  <a:srgbClr val="FF0000"/>
                </a:solidFill>
              </a:rPr>
              <a:t>€ </a:t>
            </a:r>
            <a:r>
              <a:rPr lang="en-US" sz="800" b="1" dirty="0">
                <a:solidFill>
                  <a:srgbClr val="FF0000"/>
                </a:solidFill>
              </a:rPr>
              <a:t>720</a:t>
            </a:r>
          </a:p>
          <a:p>
            <a:endParaRPr lang="en-GB" sz="800" b="1" dirty="0">
              <a:solidFill>
                <a:srgbClr val="FF0000"/>
              </a:solidFill>
            </a:endParaRPr>
          </a:p>
          <a:p>
            <a:r>
              <a:rPr lang="en-GB" sz="800" b="1" dirty="0">
                <a:solidFill>
                  <a:srgbClr val="FF0000"/>
                </a:solidFill>
              </a:rPr>
              <a:t> </a:t>
            </a:r>
            <a:r>
              <a:rPr lang="en-GB" sz="800" b="1" dirty="0">
                <a:solidFill>
                  <a:srgbClr val="0070C0"/>
                </a:solidFill>
                <a:hlinkClick r:id="rId5"/>
              </a:rPr>
              <a:t>90NX0811-M02H50</a:t>
            </a:r>
            <a:r>
              <a:rPr lang="en-GB" sz="800" dirty="0"/>
              <a:t> </a:t>
            </a:r>
            <a:r>
              <a:rPr lang="en-GB" sz="800" b="1" dirty="0"/>
              <a:t>ASUS NOTEBOOK EXPERTBOOK B1, B1403CVA-S60409</a:t>
            </a:r>
            <a:r>
              <a:rPr lang="en-GB" sz="800" dirty="0"/>
              <a:t>, INTEL CORE 7 150U, 1.8-5.4GHz/12MB, 10C, 16GB, 512GB SSD M.2 2280 NVMe PCIe4, INTEL GRAPHICS, 14'' IPS LED FHD 1920x1080 300NITS AG, WIFI6E, BT, LAN, USB-A, USB-C, HDMI, DOS, 3YW, GREY </a:t>
            </a:r>
            <a:r>
              <a:rPr lang="en-GB" sz="800" b="1" dirty="0">
                <a:solidFill>
                  <a:srgbClr val="FF0000"/>
                </a:solidFill>
              </a:rPr>
              <a:t>€ 896</a:t>
            </a:r>
          </a:p>
        </p:txBody>
      </p:sp>
      <p:sp>
        <p:nvSpPr>
          <p:cNvPr id="8" name="TextBox 7"/>
          <p:cNvSpPr txBox="1"/>
          <p:nvPr/>
        </p:nvSpPr>
        <p:spPr>
          <a:xfrm>
            <a:off x="35132" y="2795160"/>
            <a:ext cx="2405295" cy="1692771"/>
          </a:xfrm>
          <a:prstGeom prst="rect">
            <a:avLst/>
          </a:prstGeom>
          <a:noFill/>
        </p:spPr>
        <p:txBody>
          <a:bodyPr wrap="square" rtlCol="0">
            <a:spAutoFit/>
          </a:bodyPr>
          <a:lstStyle/>
          <a:p>
            <a:r>
              <a:rPr lang="en-GB" sz="800" b="1" dirty="0">
                <a:solidFill>
                  <a:srgbClr val="0070C0"/>
                </a:solidFill>
                <a:hlinkClick r:id="rId6"/>
              </a:rPr>
              <a:t>90NX0831-M00KY0</a:t>
            </a:r>
            <a:r>
              <a:rPr lang="en-GB" sz="800" dirty="0"/>
              <a:t> </a:t>
            </a:r>
            <a:r>
              <a:rPr lang="en-GB" sz="800" b="1" dirty="0"/>
              <a:t>ASUS NOTEBOOK EXPERTBOOK BM1, BM1403CDA-S60121, </a:t>
            </a:r>
            <a:r>
              <a:rPr lang="en-GB" sz="800" dirty="0"/>
              <a:t>AMD RYZEN 5 7535U, 2.9-4.55GHz/16MB, 6C, 16GB, 512GB SSD M.2 2280 NVMe PCIe4, AMD RADEON, 14'' IPS LED FHD 1920x1080 300NITS AG, WIFI6, BT, LAN, USB-A, USB-C, HDMI, DOS, 3YW, GREY </a:t>
            </a:r>
            <a:r>
              <a:rPr lang="en-GB" sz="800" b="1" dirty="0">
                <a:solidFill>
                  <a:srgbClr val="FF0000"/>
                </a:solidFill>
              </a:rPr>
              <a:t>€ </a:t>
            </a:r>
            <a:r>
              <a:rPr lang="en-US" sz="800" b="1" dirty="0">
                <a:solidFill>
                  <a:srgbClr val="FF0000"/>
                </a:solidFill>
              </a:rPr>
              <a:t>591</a:t>
            </a:r>
          </a:p>
          <a:p>
            <a:endParaRPr lang="en-GB" sz="800" b="1" dirty="0">
              <a:solidFill>
                <a:srgbClr val="FF0000"/>
              </a:solidFill>
            </a:endParaRPr>
          </a:p>
          <a:p>
            <a:r>
              <a:rPr lang="en-GB" sz="800" b="1" dirty="0">
                <a:solidFill>
                  <a:srgbClr val="FF0000"/>
                </a:solidFill>
              </a:rPr>
              <a:t> </a:t>
            </a:r>
            <a:r>
              <a:rPr lang="en-GB" sz="800" b="1" dirty="0">
                <a:solidFill>
                  <a:srgbClr val="0070C0"/>
                </a:solidFill>
                <a:hlinkClick r:id="rId7"/>
              </a:rPr>
              <a:t>90NX0831-M00KZ0</a:t>
            </a:r>
            <a:r>
              <a:rPr lang="en-GB" sz="800" dirty="0"/>
              <a:t> </a:t>
            </a:r>
            <a:r>
              <a:rPr lang="en-GB" sz="800" b="1" dirty="0"/>
              <a:t>ASUS NOTEBOOK EXPERTBOOK BM1, BM1403CDA-S60122</a:t>
            </a:r>
            <a:r>
              <a:rPr lang="en-GB" sz="800" dirty="0"/>
              <a:t>, AMD RYZEN 7 7735U, 2.7-4.75GHz/16MB, 8C, 16GB, 512GB SSD M.2 2280 NVMe PCIe4, AMD RADEON, 14'' IPS LED FHD 1920x1080 300NITS AG, WIFI6, BT, LAN, USB-A, USB-C, HDMI, DOS, 3YW, GREY </a:t>
            </a:r>
            <a:r>
              <a:rPr lang="en-GB" sz="800" b="1" dirty="0">
                <a:solidFill>
                  <a:srgbClr val="FF0000"/>
                </a:solidFill>
              </a:rPr>
              <a:t>€ </a:t>
            </a:r>
            <a:r>
              <a:rPr lang="en-US" sz="800" b="1" dirty="0">
                <a:solidFill>
                  <a:srgbClr val="FF0000"/>
                </a:solidFill>
              </a:rPr>
              <a:t>674</a:t>
            </a:r>
            <a:endParaRPr lang="en-GB" sz="800" b="1" dirty="0">
              <a:solidFill>
                <a:srgbClr val="FF0000"/>
              </a:solidFill>
            </a:endParaRPr>
          </a:p>
        </p:txBody>
      </p:sp>
      <p:sp>
        <p:nvSpPr>
          <p:cNvPr id="9" name="TextBox 8"/>
          <p:cNvSpPr txBox="1"/>
          <p:nvPr/>
        </p:nvSpPr>
        <p:spPr>
          <a:xfrm>
            <a:off x="7429878" y="4538154"/>
            <a:ext cx="2310672" cy="1692771"/>
          </a:xfrm>
          <a:prstGeom prst="rect">
            <a:avLst/>
          </a:prstGeom>
          <a:noFill/>
        </p:spPr>
        <p:txBody>
          <a:bodyPr wrap="square" rtlCol="0">
            <a:spAutoFit/>
          </a:bodyPr>
          <a:lstStyle/>
          <a:p>
            <a:r>
              <a:rPr lang="en-GB" sz="800" b="1" dirty="0">
                <a:solidFill>
                  <a:srgbClr val="0070C0"/>
                </a:solidFill>
                <a:hlinkClick r:id="rId8"/>
              </a:rPr>
              <a:t>90NX0801-M01HD0</a:t>
            </a:r>
            <a:r>
              <a:rPr lang="en-GB" sz="800" dirty="0"/>
              <a:t> </a:t>
            </a:r>
            <a:r>
              <a:rPr lang="en-GB" sz="800" b="1" dirty="0"/>
              <a:t>ASUS NOTEBOOK EXPERTBOOK B1, B1503CVA-NJ0144X</a:t>
            </a:r>
            <a:r>
              <a:rPr lang="en-GB" sz="800" dirty="0"/>
              <a:t>, INTEL CORE 5 120U, 1.4-5GHz/12MB, 10C, 16GB, 512GB SSD M.2 2280 NVMe PCIe4, INTEL UHD, 15.6'' TN LED FHD 1920x1080 250NITS AG, WIFI6E,BT, LAN, USB-A, USB-C, HDMI, WIN 11 PRO,3YW, GREY </a:t>
            </a:r>
            <a:r>
              <a:rPr lang="en-GB" sz="800" b="1" dirty="0">
                <a:solidFill>
                  <a:srgbClr val="FF0000"/>
                </a:solidFill>
              </a:rPr>
              <a:t>€ 899</a:t>
            </a:r>
          </a:p>
          <a:p>
            <a:endParaRPr lang="en-GB" sz="800" b="1" dirty="0">
              <a:solidFill>
                <a:srgbClr val="FF0000"/>
              </a:solidFill>
            </a:endParaRPr>
          </a:p>
          <a:p>
            <a:r>
              <a:rPr lang="en-GB" sz="800" b="1" dirty="0">
                <a:solidFill>
                  <a:srgbClr val="0070C0"/>
                </a:solidFill>
                <a:hlinkClick r:id="rId9"/>
              </a:rPr>
              <a:t>90NX0801-M02T60</a:t>
            </a:r>
            <a:r>
              <a:rPr lang="en-GB" sz="800" dirty="0"/>
              <a:t> </a:t>
            </a:r>
            <a:r>
              <a:rPr lang="en-GB" sz="800" b="1" dirty="0"/>
              <a:t>ASUS NOTEBOOK EXPERTBOOK B1, B1503CVA-NJ0145X</a:t>
            </a:r>
            <a:r>
              <a:rPr lang="en-GB" sz="800" dirty="0"/>
              <a:t>, INTEL CORE 7 150U, 1.8-5.4GHz/12MB,10C, 16GB, 512GB SSD M.2 2280 NVMe PCIe4, INTEL UHD, 15.6'' TN LED FHD 1920x1080 250NITS AG, WIFI6E,BT, LAN, USB-A,USB-C, HDMI, WIN 11 PRO,3YW, GREY </a:t>
            </a:r>
            <a:r>
              <a:rPr lang="en-GB" sz="800" b="1" dirty="0">
                <a:solidFill>
                  <a:srgbClr val="FF0000"/>
                </a:solidFill>
              </a:rPr>
              <a:t>€ 1036</a:t>
            </a:r>
          </a:p>
        </p:txBody>
      </p:sp>
      <p:pic>
        <p:nvPicPr>
          <p:cNvPr id="11"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6523" y="1085546"/>
            <a:ext cx="1961125" cy="1221823"/>
          </a:xfrm>
          <a:prstGeom prst="rect">
            <a:avLst/>
          </a:prstGeom>
        </p:spPr>
      </p:pic>
      <p:sp>
        <p:nvSpPr>
          <p:cNvPr id="19" name="TextBox 18"/>
          <p:cNvSpPr txBox="1"/>
          <p:nvPr/>
        </p:nvSpPr>
        <p:spPr>
          <a:xfrm>
            <a:off x="8362601" y="14673"/>
            <a:ext cx="1543399" cy="230832"/>
          </a:xfrm>
          <a:prstGeom prst="rect">
            <a:avLst/>
          </a:prstGeom>
          <a:noFill/>
        </p:spPr>
        <p:txBody>
          <a:bodyPr wrap="square" rtlCol="0">
            <a:spAutoFit/>
          </a:bodyPr>
          <a:lstStyle/>
          <a:p>
            <a:pPr algn="r"/>
            <a:r>
              <a:rPr lang="en-US" sz="900" b="1" dirty="0"/>
              <a:t>Retail File September 2025</a:t>
            </a:r>
          </a:p>
        </p:txBody>
      </p:sp>
      <p:pic>
        <p:nvPicPr>
          <p:cNvPr id="20" name="Picture 1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188044" y="14673"/>
            <a:ext cx="3287170"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EXPERTBOOK </a:t>
            </a:r>
            <a:r>
              <a:rPr lang="en-US" sz="1200" dirty="0">
                <a:latin typeface="Dubai Light" panose="020B0303030403030204" pitchFamily="34" charset="-78"/>
                <a:cs typeface="Dubai Light" panose="020B0303030403030204" pitchFamily="34" charset="-78"/>
              </a:rPr>
              <a:t>BUSINESS NOTEBOOKS</a:t>
            </a:r>
            <a:endParaRPr lang="en-GB" sz="1200" dirty="0">
              <a:latin typeface="Dubai Light" panose="020B0303030403030204" pitchFamily="34" charset="-78"/>
              <a:cs typeface="Dubai Light" panose="020B0303030403030204" pitchFamily="34" charset="-78"/>
            </a:endParaRPr>
          </a:p>
        </p:txBody>
      </p:sp>
      <p:pic>
        <p:nvPicPr>
          <p:cNvPr id="29" name="Picture 2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702064" y="1085546"/>
            <a:ext cx="2010642" cy="1211653"/>
          </a:xfrm>
          <a:prstGeom prst="rect">
            <a:avLst/>
          </a:prstGeom>
        </p:spPr>
      </p:pic>
      <p:pic>
        <p:nvPicPr>
          <p:cNvPr id="30" name="Picture 2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86172" y="1091730"/>
            <a:ext cx="2002409" cy="1211653"/>
          </a:xfrm>
          <a:prstGeom prst="rect">
            <a:avLst/>
          </a:prstGeom>
        </p:spPr>
      </p:pic>
      <p:pic>
        <p:nvPicPr>
          <p:cNvPr id="31" name="Picture 3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04651" y="1090539"/>
            <a:ext cx="1961125" cy="1212844"/>
          </a:xfrm>
          <a:prstGeom prst="rect">
            <a:avLst/>
          </a:prstGeom>
        </p:spPr>
      </p:pic>
      <p:sp>
        <p:nvSpPr>
          <p:cNvPr id="35" name="TextBox 34"/>
          <p:cNvSpPr txBox="1"/>
          <p:nvPr/>
        </p:nvSpPr>
        <p:spPr>
          <a:xfrm>
            <a:off x="-1465" y="364816"/>
            <a:ext cx="2473439"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EXPERTBOOK BM1,  </a:t>
            </a:r>
            <a:r>
              <a:rPr lang="en-GB" sz="800" b="1" dirty="0">
                <a:solidFill>
                  <a:schemeClr val="bg1"/>
                </a:solidFill>
              </a:rPr>
              <a:t>BM1403CDA</a:t>
            </a:r>
            <a:endParaRPr lang="en-US" sz="800" b="1" dirty="0">
              <a:solidFill>
                <a:schemeClr val="bg1"/>
              </a:solidFill>
            </a:endParaRPr>
          </a:p>
        </p:txBody>
      </p:sp>
      <p:sp>
        <p:nvSpPr>
          <p:cNvPr id="36" name="TextBox 35"/>
          <p:cNvSpPr txBox="1"/>
          <p:nvPr/>
        </p:nvSpPr>
        <p:spPr>
          <a:xfrm>
            <a:off x="2468754" y="372141"/>
            <a:ext cx="2489940"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P1</a:t>
            </a:r>
            <a:endParaRPr lang="en-US" sz="800" b="1" dirty="0">
              <a:solidFill>
                <a:schemeClr val="bg1"/>
              </a:solidFill>
            </a:endParaRPr>
          </a:p>
        </p:txBody>
      </p:sp>
      <p:sp>
        <p:nvSpPr>
          <p:cNvPr id="38" name="TextBox 37"/>
          <p:cNvSpPr txBox="1"/>
          <p:nvPr/>
        </p:nvSpPr>
        <p:spPr>
          <a:xfrm>
            <a:off x="4953000" y="370939"/>
            <a:ext cx="2468754"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B1403CVA</a:t>
            </a:r>
            <a:endParaRPr lang="en-US" sz="800" b="1" dirty="0">
              <a:solidFill>
                <a:schemeClr val="bg1"/>
              </a:solidFill>
            </a:endParaRPr>
          </a:p>
        </p:txBody>
      </p:sp>
      <p:sp>
        <p:nvSpPr>
          <p:cNvPr id="41" name="TextBox 40"/>
          <p:cNvSpPr txBox="1"/>
          <p:nvPr/>
        </p:nvSpPr>
        <p:spPr>
          <a:xfrm>
            <a:off x="7416061" y="375772"/>
            <a:ext cx="2486719"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B1503CVA</a:t>
            </a:r>
            <a:endParaRPr lang="en-US" sz="800" b="1" dirty="0">
              <a:solidFill>
                <a:schemeClr val="bg1"/>
              </a:solidFill>
            </a:endParaRPr>
          </a:p>
        </p:txBody>
      </p:sp>
      <p:sp>
        <p:nvSpPr>
          <p:cNvPr id="43" name="TextBox 42"/>
          <p:cNvSpPr txBox="1"/>
          <p:nvPr/>
        </p:nvSpPr>
        <p:spPr>
          <a:xfrm>
            <a:off x="6224016" y="160628"/>
            <a:ext cx="3705268" cy="223138"/>
          </a:xfrm>
          <a:prstGeom prst="rect">
            <a:avLst/>
          </a:prstGeom>
          <a:noFill/>
        </p:spPr>
        <p:txBody>
          <a:bodyPr wrap="square" rtlCol="0">
            <a:spAutoFit/>
          </a:bodyPr>
          <a:lstStyle/>
          <a:p>
            <a:pPr algn="r"/>
            <a:r>
              <a:rPr lang="en-US" sz="850" b="1" dirty="0">
                <a:solidFill>
                  <a:srgbClr val="FF0000"/>
                </a:solidFill>
              </a:rPr>
              <a:t>	Promo Offers are valid until 30.09 or until stock lasts.</a:t>
            </a:r>
            <a:endParaRPr lang="en-GB" sz="850" b="1" dirty="0">
              <a:solidFill>
                <a:srgbClr val="FF0000"/>
              </a:solidFill>
            </a:endParaRPr>
          </a:p>
        </p:txBody>
      </p:sp>
      <p:sp>
        <p:nvSpPr>
          <p:cNvPr id="3" name="Rectangle 7">
            <a:extLst>
              <a:ext uri="{FF2B5EF4-FFF2-40B4-BE49-F238E27FC236}">
                <a16:creationId xmlns:a16="http://schemas.microsoft.com/office/drawing/2014/main" id="{3F83B074-CB12-682E-4FE8-6264C2B34F2E}"/>
              </a:ext>
            </a:extLst>
          </p:cNvPr>
          <p:cNvSpPr/>
          <p:nvPr/>
        </p:nvSpPr>
        <p:spPr>
          <a:xfrm>
            <a:off x="0" y="6321208"/>
            <a:ext cx="9906000" cy="5367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4154CB34-C227-B3E0-742C-3F7F9CF3A23A}"/>
              </a:ext>
            </a:extLst>
          </p:cNvPr>
          <p:cNvSpPr txBox="1"/>
          <p:nvPr/>
        </p:nvSpPr>
        <p:spPr>
          <a:xfrm>
            <a:off x="7474913" y="2802706"/>
            <a:ext cx="2369013" cy="1815882"/>
          </a:xfrm>
          <a:prstGeom prst="rect">
            <a:avLst/>
          </a:prstGeom>
          <a:noFill/>
        </p:spPr>
        <p:txBody>
          <a:bodyPr wrap="square" rtlCol="0">
            <a:spAutoFit/>
          </a:bodyPr>
          <a:lstStyle/>
          <a:p>
            <a:r>
              <a:rPr lang="en-GB" sz="800" b="1" dirty="0">
                <a:solidFill>
                  <a:srgbClr val="0070C0"/>
                </a:solidFill>
                <a:hlinkClick r:id="rId15"/>
              </a:rPr>
              <a:t>90NX0801-M022S0</a:t>
            </a:r>
            <a:r>
              <a:rPr lang="en-GB" sz="800" dirty="0"/>
              <a:t> </a:t>
            </a:r>
            <a:r>
              <a:rPr lang="en-GB" sz="800" b="1" dirty="0"/>
              <a:t>ASUS NOTEBOOK EXPERTBOOK B1, B1503CVA-NJ0144, </a:t>
            </a:r>
            <a:r>
              <a:rPr lang="en-GB" sz="800" dirty="0"/>
              <a:t>INTEL CORE 5 120U, 1.4-5GHz/12MB,10C, 16GB, 512GB SSD M.2 2280 </a:t>
            </a:r>
            <a:r>
              <a:rPr lang="en-GB" sz="800" dirty="0" err="1"/>
              <a:t>NVMe</a:t>
            </a:r>
            <a:r>
              <a:rPr lang="en-GB" sz="800" dirty="0"/>
              <a:t> PCIe4, INTEL UHD, 15.6'' TN LED FHD 1920x1080 250NITS AG, WIFI6E, BT, LAN, USB-A, USB-C, HDMI, DOS, 3YW, GENTLE GREY </a:t>
            </a:r>
            <a:r>
              <a:rPr lang="en-GB" sz="800" b="1" dirty="0">
                <a:solidFill>
                  <a:srgbClr val="FF0000"/>
                </a:solidFill>
              </a:rPr>
              <a:t>€ </a:t>
            </a:r>
            <a:r>
              <a:rPr lang="en-US" sz="800" b="1" dirty="0">
                <a:solidFill>
                  <a:srgbClr val="FF0000"/>
                </a:solidFill>
              </a:rPr>
              <a:t>710</a:t>
            </a:r>
          </a:p>
          <a:p>
            <a:endParaRPr lang="en-GB" sz="800" b="1" dirty="0">
              <a:solidFill>
                <a:srgbClr val="FF0000"/>
              </a:solidFill>
            </a:endParaRPr>
          </a:p>
          <a:p>
            <a:r>
              <a:rPr lang="en-GB" sz="800" b="1" dirty="0">
                <a:solidFill>
                  <a:srgbClr val="0070C0"/>
                </a:solidFill>
                <a:hlinkClick r:id="rId16"/>
              </a:rPr>
              <a:t>90NX0801-M022T0</a:t>
            </a:r>
            <a:r>
              <a:rPr lang="en-GB" sz="800" dirty="0"/>
              <a:t> </a:t>
            </a:r>
            <a:r>
              <a:rPr lang="en-GB" sz="800" b="1" dirty="0"/>
              <a:t>ASUS NOTEBOOK EXPERTBOOK B1, B1503CVA-NJ0145, </a:t>
            </a:r>
            <a:r>
              <a:rPr lang="en-GB" sz="800" dirty="0"/>
              <a:t>INTEL CORE 7 150U, 1.8-5.4GHz/12MB, 10C, 16GB, 512GB M.2 2280 </a:t>
            </a:r>
            <a:r>
              <a:rPr lang="en-GB" sz="800" dirty="0" err="1"/>
              <a:t>NVMe</a:t>
            </a:r>
            <a:r>
              <a:rPr lang="en-GB" sz="800" dirty="0"/>
              <a:t> PCIe4, INTEL UHD, 15.6'' TN LED FHD 1920x1080 250NITS AG, WIFI6E, BT, LAN, USB-A, USB-C, HDMI, DOS, 3YW, GENTLE GREY </a:t>
            </a:r>
            <a:r>
              <a:rPr lang="en-GB" sz="800" b="1" dirty="0">
                <a:solidFill>
                  <a:srgbClr val="FF0000"/>
                </a:solidFill>
              </a:rPr>
              <a:t>€  </a:t>
            </a:r>
            <a:r>
              <a:rPr lang="en-US" sz="800" b="1" dirty="0">
                <a:solidFill>
                  <a:srgbClr val="FF0000"/>
                </a:solidFill>
              </a:rPr>
              <a:t>841</a:t>
            </a:r>
            <a:endParaRPr lang="en-GB" sz="800" b="1" dirty="0">
              <a:solidFill>
                <a:srgbClr val="FF0000"/>
              </a:solidFill>
            </a:endParaRPr>
          </a:p>
          <a:p>
            <a:endParaRPr lang="en-CY" sz="800" dirty="0"/>
          </a:p>
        </p:txBody>
      </p:sp>
      <p:sp>
        <p:nvSpPr>
          <p:cNvPr id="10" name="Rectangle 47">
            <a:extLst>
              <a:ext uri="{FF2B5EF4-FFF2-40B4-BE49-F238E27FC236}">
                <a16:creationId xmlns:a16="http://schemas.microsoft.com/office/drawing/2014/main" id="{7E268A69-67BF-5368-9BDE-87B40629B89C}"/>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12" name="Rectangle 48">
            <a:extLst>
              <a:ext uri="{FF2B5EF4-FFF2-40B4-BE49-F238E27FC236}">
                <a16:creationId xmlns:a16="http://schemas.microsoft.com/office/drawing/2014/main" id="{85FEB11A-DB46-913D-D7A9-6577BA5ECDE9}"/>
              </a:ext>
            </a:extLst>
          </p:cNvPr>
          <p:cNvSpPr/>
          <p:nvPr/>
        </p:nvSpPr>
        <p:spPr>
          <a:xfrm>
            <a:off x="5837350" y="6380969"/>
            <a:ext cx="4075469" cy="461665"/>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335608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 name="Πίνακας 51">
            <a:extLst>
              <a:ext uri="{FF2B5EF4-FFF2-40B4-BE49-F238E27FC236}">
                <a16:creationId xmlns:a16="http://schemas.microsoft.com/office/drawing/2014/main" id="{7003372B-0D60-E6BE-07B5-6F4EE26793FD}"/>
              </a:ext>
            </a:extLst>
          </p:cNvPr>
          <p:cNvGraphicFramePr>
            <a:graphicFrameLocks noGrp="1"/>
          </p:cNvGraphicFramePr>
          <p:nvPr>
            <p:extLst>
              <p:ext uri="{D42A27DB-BD31-4B8C-83A1-F6EECF244321}">
                <p14:modId xmlns:p14="http://schemas.microsoft.com/office/powerpoint/2010/main" val="2264598897"/>
              </p:ext>
            </p:extLst>
          </p:nvPr>
        </p:nvGraphicFramePr>
        <p:xfrm>
          <a:off x="-1" y="3535991"/>
          <a:ext cx="9906000" cy="2782540"/>
        </p:xfrm>
        <a:graphic>
          <a:graphicData uri="http://schemas.openxmlformats.org/drawingml/2006/table">
            <a:tbl>
              <a:tblPr firstRow="1" bandRow="1">
                <a:tableStyleId>{5940675A-B579-460E-94D1-54222C63F5DA}</a:tableStyleId>
              </a:tblPr>
              <a:tblGrid>
                <a:gridCol w="5704841">
                  <a:extLst>
                    <a:ext uri="{9D8B030D-6E8A-4147-A177-3AD203B41FA5}">
                      <a16:colId xmlns:a16="http://schemas.microsoft.com/office/drawing/2014/main" val="2320355436"/>
                    </a:ext>
                  </a:extLst>
                </a:gridCol>
                <a:gridCol w="4201159">
                  <a:extLst>
                    <a:ext uri="{9D8B030D-6E8A-4147-A177-3AD203B41FA5}">
                      <a16:colId xmlns:a16="http://schemas.microsoft.com/office/drawing/2014/main" val="4212634588"/>
                    </a:ext>
                  </a:extLst>
                </a:gridCol>
              </a:tblGrid>
              <a:tr h="2782540">
                <a:tc>
                  <a:txBody>
                    <a:bodyPr/>
                    <a:lstStyle/>
                    <a:p>
                      <a:endParaRPr lang="en-CY" dirty="0"/>
                    </a:p>
                  </a:txBody>
                  <a:tcPr/>
                </a:tc>
                <a:tc>
                  <a:txBody>
                    <a:bodyPr/>
                    <a:lstStyle/>
                    <a:p>
                      <a:endParaRPr lang="en-CY" dirty="0">
                        <a:solidFill>
                          <a:schemeClr val="tx1"/>
                        </a:solidFill>
                      </a:endParaRPr>
                    </a:p>
                  </a:txBody>
                  <a:tcPr/>
                </a:tc>
                <a:extLst>
                  <a:ext uri="{0D108BD9-81ED-4DB2-BD59-A6C34878D82A}">
                    <a16:rowId xmlns:a16="http://schemas.microsoft.com/office/drawing/2014/main" val="3838002279"/>
                  </a:ext>
                </a:extLst>
              </a:tr>
            </a:tbl>
          </a:graphicData>
        </a:graphic>
      </p:graphicFrame>
      <p:graphicFrame>
        <p:nvGraphicFramePr>
          <p:cNvPr id="43" name="Πίνακας 42">
            <a:extLst>
              <a:ext uri="{FF2B5EF4-FFF2-40B4-BE49-F238E27FC236}">
                <a16:creationId xmlns:a16="http://schemas.microsoft.com/office/drawing/2014/main" id="{E27CF73E-7AE8-AFA8-8F87-9E379DBF1387}"/>
              </a:ext>
            </a:extLst>
          </p:cNvPr>
          <p:cNvGraphicFramePr>
            <a:graphicFrameLocks noGrp="1"/>
          </p:cNvGraphicFramePr>
          <p:nvPr>
            <p:extLst>
              <p:ext uri="{D42A27DB-BD31-4B8C-83A1-F6EECF244321}">
                <p14:modId xmlns:p14="http://schemas.microsoft.com/office/powerpoint/2010/main" val="1555908770"/>
              </p:ext>
            </p:extLst>
          </p:nvPr>
        </p:nvGraphicFramePr>
        <p:xfrm>
          <a:off x="-1" y="389533"/>
          <a:ext cx="9906000" cy="3141943"/>
        </p:xfrm>
        <a:graphic>
          <a:graphicData uri="http://schemas.openxmlformats.org/drawingml/2006/table">
            <a:tbl>
              <a:tblPr firstRow="1" bandRow="1">
                <a:tableStyleId>{5940675A-B579-460E-94D1-54222C63F5DA}</a:tableStyleId>
              </a:tblPr>
              <a:tblGrid>
                <a:gridCol w="3302000">
                  <a:extLst>
                    <a:ext uri="{9D8B030D-6E8A-4147-A177-3AD203B41FA5}">
                      <a16:colId xmlns:a16="http://schemas.microsoft.com/office/drawing/2014/main" val="2930173115"/>
                    </a:ext>
                  </a:extLst>
                </a:gridCol>
                <a:gridCol w="3302000">
                  <a:extLst>
                    <a:ext uri="{9D8B030D-6E8A-4147-A177-3AD203B41FA5}">
                      <a16:colId xmlns:a16="http://schemas.microsoft.com/office/drawing/2014/main" val="3493683576"/>
                    </a:ext>
                  </a:extLst>
                </a:gridCol>
                <a:gridCol w="3302000">
                  <a:extLst>
                    <a:ext uri="{9D8B030D-6E8A-4147-A177-3AD203B41FA5}">
                      <a16:colId xmlns:a16="http://schemas.microsoft.com/office/drawing/2014/main" val="1810023018"/>
                    </a:ext>
                  </a:extLst>
                </a:gridCol>
              </a:tblGrid>
              <a:tr h="3141943">
                <a:tc>
                  <a:txBody>
                    <a:bodyPr/>
                    <a:lstStyle/>
                    <a:p>
                      <a:endParaRPr lang="en-CY" dirty="0"/>
                    </a:p>
                  </a:txBody>
                  <a:tcPr/>
                </a:tc>
                <a:tc>
                  <a:txBody>
                    <a:bodyPr/>
                    <a:lstStyle/>
                    <a:p>
                      <a:endParaRPr lang="en-CY" dirty="0"/>
                    </a:p>
                  </a:txBody>
                  <a:tcPr/>
                </a:tc>
                <a:tc>
                  <a:txBody>
                    <a:bodyPr/>
                    <a:lstStyle/>
                    <a:p>
                      <a:endParaRPr lang="en-CY" dirty="0"/>
                    </a:p>
                  </a:txBody>
                  <a:tcPr/>
                </a:tc>
                <a:extLst>
                  <a:ext uri="{0D108BD9-81ED-4DB2-BD59-A6C34878D82A}">
                    <a16:rowId xmlns:a16="http://schemas.microsoft.com/office/drawing/2014/main" val="4098929971"/>
                  </a:ext>
                </a:extLst>
              </a:tr>
            </a:tbl>
          </a:graphicData>
        </a:graphic>
      </p:graphicFrame>
      <p:sp>
        <p:nvSpPr>
          <p:cNvPr id="18" name="Rectangle 17"/>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476939" y="30358"/>
            <a:ext cx="2496064"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ALL IN ONE </a:t>
            </a:r>
            <a:r>
              <a:rPr lang="en-US" sz="1200" dirty="0">
                <a:latin typeface="Dubai Light" panose="020B0303030403030204" pitchFamily="34" charset="-78"/>
                <a:cs typeface="Dubai Light" panose="020B0303030403030204" pitchFamily="34" charset="-78"/>
              </a:rPr>
              <a:t>BUSINESS PCs</a:t>
            </a:r>
            <a:endParaRPr lang="en-GB" sz="1200" dirty="0">
              <a:latin typeface="Dubai Light" panose="020B0303030403030204" pitchFamily="34" charset="-78"/>
              <a:cs typeface="Dubai Light" panose="020B0303030403030204" pitchFamily="34" charset="-78"/>
            </a:endParaRPr>
          </a:p>
        </p:txBody>
      </p:sp>
      <p:sp>
        <p:nvSpPr>
          <p:cNvPr id="29" name="TextBox 28"/>
          <p:cNvSpPr txBox="1"/>
          <p:nvPr/>
        </p:nvSpPr>
        <p:spPr>
          <a:xfrm>
            <a:off x="8363713" y="14673"/>
            <a:ext cx="1542288" cy="230832"/>
          </a:xfrm>
          <a:prstGeom prst="rect">
            <a:avLst/>
          </a:prstGeom>
          <a:noFill/>
        </p:spPr>
        <p:txBody>
          <a:bodyPr wrap="square" rtlCol="0">
            <a:spAutoFit/>
          </a:bodyPr>
          <a:lstStyle/>
          <a:p>
            <a:pPr algn="r"/>
            <a:r>
              <a:rPr lang="en-US" sz="900" b="1" dirty="0"/>
              <a:t>Retail File September 2025</a:t>
            </a:r>
          </a:p>
        </p:txBody>
      </p:sp>
      <p:sp>
        <p:nvSpPr>
          <p:cNvPr id="30" name="TextBox 29"/>
          <p:cNvSpPr txBox="1"/>
          <p:nvPr/>
        </p:nvSpPr>
        <p:spPr>
          <a:xfrm>
            <a:off x="6135915" y="160628"/>
            <a:ext cx="3793369" cy="223138"/>
          </a:xfrm>
          <a:prstGeom prst="rect">
            <a:avLst/>
          </a:prstGeom>
          <a:noFill/>
        </p:spPr>
        <p:txBody>
          <a:bodyPr wrap="square" rtlCol="0">
            <a:spAutoFit/>
          </a:bodyPr>
          <a:lstStyle/>
          <a:p>
            <a:pPr algn="r"/>
            <a:r>
              <a:rPr lang="en-US" sz="850" b="1" dirty="0">
                <a:solidFill>
                  <a:srgbClr val="FF0000"/>
                </a:solidFill>
              </a:rPr>
              <a:t>	Promo Offers are valid until 30.09 or until stock lasts.</a:t>
            </a:r>
            <a:endParaRPr lang="en-GB" sz="850" b="1" dirty="0">
              <a:solidFill>
                <a:srgbClr val="FF0000"/>
              </a:solidFill>
            </a:endParaRPr>
          </a:p>
        </p:txBody>
      </p:sp>
      <p:sp>
        <p:nvSpPr>
          <p:cNvPr id="3" name="Rectangle 7">
            <a:extLst>
              <a:ext uri="{FF2B5EF4-FFF2-40B4-BE49-F238E27FC236}">
                <a16:creationId xmlns:a16="http://schemas.microsoft.com/office/drawing/2014/main" id="{2DAC587F-21C1-2F9E-0318-E9EA99E0FA1B}"/>
              </a:ext>
            </a:extLst>
          </p:cNvPr>
          <p:cNvSpPr/>
          <p:nvPr/>
        </p:nvSpPr>
        <p:spPr>
          <a:xfrm>
            <a:off x="0" y="6321208"/>
            <a:ext cx="9906000" cy="5367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9143" y="385018"/>
            <a:ext cx="3323170" cy="215444"/>
          </a:xfrm>
          <a:prstGeom prst="rect">
            <a:avLst/>
          </a:prstGeom>
          <a:solidFill>
            <a:srgbClr val="4D4D4D"/>
          </a:solidFill>
          <a:ln>
            <a:noFill/>
          </a:ln>
        </p:spPr>
        <p:txBody>
          <a:bodyPr wrap="square" rtlCol="0">
            <a:spAutoFit/>
          </a:bodyPr>
          <a:lstStyle/>
          <a:p>
            <a:pPr algn="ctr"/>
            <a:r>
              <a:rPr lang="en-US" sz="800" b="1" dirty="0">
                <a:solidFill>
                  <a:schemeClr val="bg1"/>
                </a:solidFill>
              </a:rPr>
              <a:t>A3402WVAK</a:t>
            </a:r>
          </a:p>
        </p:txBody>
      </p:sp>
      <p:pic>
        <p:nvPicPr>
          <p:cNvPr id="17" name="Εικόνα 16" descr="Εικόνα που περιέχει κείμενο, οθόνη, συσκευή προβολής, πολυμέσα&#10;&#10;Το περιεχόμενο που δημιουργείται από AI ενδέχεται να είναι εσφαλμένο.">
            <a:extLst>
              <a:ext uri="{FF2B5EF4-FFF2-40B4-BE49-F238E27FC236}">
                <a16:creationId xmlns:a16="http://schemas.microsoft.com/office/drawing/2014/main" id="{2A1E1F48-7E3F-9333-86F9-08F1E0E623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303" y="609530"/>
            <a:ext cx="1943697" cy="1511764"/>
          </a:xfrm>
          <a:prstGeom prst="rect">
            <a:avLst/>
          </a:prstGeom>
        </p:spPr>
      </p:pic>
      <p:sp>
        <p:nvSpPr>
          <p:cNvPr id="24" name="TextBox 23">
            <a:extLst>
              <a:ext uri="{FF2B5EF4-FFF2-40B4-BE49-F238E27FC236}">
                <a16:creationId xmlns:a16="http://schemas.microsoft.com/office/drawing/2014/main" id="{2A8F0036-4B8F-09A5-753D-12D9C5BC4965}"/>
              </a:ext>
            </a:extLst>
          </p:cNvPr>
          <p:cNvSpPr txBox="1"/>
          <p:nvPr/>
        </p:nvSpPr>
        <p:spPr>
          <a:xfrm>
            <a:off x="-31886" y="2254369"/>
            <a:ext cx="3430406" cy="584775"/>
          </a:xfrm>
          <a:prstGeom prst="rect">
            <a:avLst/>
          </a:prstGeom>
          <a:noFill/>
        </p:spPr>
        <p:txBody>
          <a:bodyPr wrap="square" rtlCol="0">
            <a:spAutoFit/>
          </a:bodyPr>
          <a:lstStyle/>
          <a:p>
            <a:r>
              <a:rPr lang="en-US" sz="800" b="1" dirty="0">
                <a:solidFill>
                  <a:schemeClr val="accent5"/>
                </a:solidFill>
                <a:hlinkClick r:id="rId4"/>
              </a:rPr>
              <a:t>90PT03T1-M033S0</a:t>
            </a:r>
            <a:r>
              <a:rPr lang="en-US" sz="800" dirty="0"/>
              <a:t> </a:t>
            </a:r>
            <a:r>
              <a:rPr lang="en-US" sz="800" b="1" dirty="0"/>
              <a:t>ASUS PC ALL IN ONE A3402WVA, A3402WVAK-WPC1770</a:t>
            </a:r>
            <a:r>
              <a:rPr lang="en-US" sz="800" dirty="0"/>
              <a:t>, 23.8'', FHD 1920x1080 LCD 250NITS 100Hz AG, INTEL i7-1355U 1.7-5GHz/12MB, 10C, 16GB, 512GB SSD M.2 </a:t>
            </a:r>
            <a:r>
              <a:rPr lang="en-US" sz="800" dirty="0" err="1"/>
              <a:t>NVMe</a:t>
            </a:r>
            <a:r>
              <a:rPr lang="en-US" sz="800" dirty="0"/>
              <a:t> PCIe4, INTEL GRAPHICS, WIFI6E, BT, LAN, USB-A, USB-C, HDMI, DOS, 3YW, WHITE </a:t>
            </a:r>
            <a:r>
              <a:rPr lang="en-GB" sz="800" b="1" dirty="0">
                <a:solidFill>
                  <a:srgbClr val="FF0000"/>
                </a:solidFill>
              </a:rPr>
              <a:t>€ 871</a:t>
            </a:r>
            <a:endParaRPr lang="en-CY" sz="800" dirty="0"/>
          </a:p>
        </p:txBody>
      </p:sp>
      <p:sp>
        <p:nvSpPr>
          <p:cNvPr id="26" name="TextBox 25"/>
          <p:cNvSpPr txBox="1"/>
          <p:nvPr/>
        </p:nvSpPr>
        <p:spPr>
          <a:xfrm>
            <a:off x="3273285" y="2238980"/>
            <a:ext cx="3332301" cy="1200329"/>
          </a:xfrm>
          <a:prstGeom prst="rect">
            <a:avLst/>
          </a:prstGeom>
          <a:noFill/>
        </p:spPr>
        <p:txBody>
          <a:bodyPr wrap="square" rtlCol="0">
            <a:spAutoFit/>
          </a:bodyPr>
          <a:lstStyle/>
          <a:p>
            <a:r>
              <a:rPr lang="en-GB" sz="800" b="1" dirty="0">
                <a:solidFill>
                  <a:srgbClr val="0070C0"/>
                </a:solidFill>
                <a:hlinkClick r:id="rId5"/>
              </a:rPr>
              <a:t>90PT03J3-M04B60</a:t>
            </a:r>
            <a:r>
              <a:rPr lang="en-GB" sz="800" dirty="0">
                <a:solidFill>
                  <a:srgbClr val="0070C0"/>
                </a:solidFill>
              </a:rPr>
              <a:t> </a:t>
            </a:r>
            <a:r>
              <a:rPr lang="en-GB" sz="800" b="1" dirty="0"/>
              <a:t>ASUS PC ALL IN ONE A5402WVA, A5402WVARK-BPC0320</a:t>
            </a:r>
            <a:r>
              <a:rPr lang="en-GB" sz="800" dirty="0"/>
              <a:t>, 23.8'', FHD 1920x1080 LCD 250NITS 100Hz AG, INTEL CORE 5 120U, 1.4-5GHz/12MB, 10C, 16GB,512GB SSD M.2 NVMe PCIe4,INTEL IRIS X GRAPH,WIFI7,BT,LAN,USB-A,USB-C,USB4,HDMI,DOS,3YW,WHITE </a:t>
            </a:r>
            <a:r>
              <a:rPr lang="en-GB" sz="800" b="1" dirty="0">
                <a:solidFill>
                  <a:srgbClr val="FF0000"/>
                </a:solidFill>
              </a:rPr>
              <a:t>€  868</a:t>
            </a:r>
          </a:p>
          <a:p>
            <a:endParaRPr lang="en-GB" sz="800" b="1" dirty="0">
              <a:solidFill>
                <a:srgbClr val="0070C0"/>
              </a:solidFill>
            </a:endParaRPr>
          </a:p>
          <a:p>
            <a:r>
              <a:rPr lang="en-GB" sz="800" b="1" dirty="0">
                <a:solidFill>
                  <a:srgbClr val="0070C0"/>
                </a:solidFill>
                <a:hlinkClick r:id="rId6"/>
              </a:rPr>
              <a:t>90PT03J3-M04B50</a:t>
            </a:r>
            <a:r>
              <a:rPr lang="en-GB" sz="800" dirty="0">
                <a:solidFill>
                  <a:srgbClr val="0070C0"/>
                </a:solidFill>
              </a:rPr>
              <a:t> </a:t>
            </a:r>
            <a:r>
              <a:rPr lang="en-GB" sz="800" b="1" dirty="0"/>
              <a:t>ASUS PC ALL IN ONE A5402WVA, A5402WVARK-BPC0310</a:t>
            </a:r>
            <a:r>
              <a:rPr lang="en-GB" sz="800" dirty="0"/>
              <a:t>, 23.8'', FHD 1920x1080 LCD 250NITS 100Hz AG, INTEL CORE 7 150U 1.8-5.4GHz/12MB, 10C, 16GB, 512GB M.2 </a:t>
            </a:r>
            <a:r>
              <a:rPr lang="en-GB" sz="800" dirty="0" err="1"/>
              <a:t>NVMe</a:t>
            </a:r>
            <a:r>
              <a:rPr lang="en-GB" sz="800" dirty="0"/>
              <a:t> PCIe4, INTEL GRAPHICS, WIFI7,BT, LAN,USB-A,USB-C,USB4,HDMI,DOS,3YW, WHITE </a:t>
            </a:r>
            <a:r>
              <a:rPr lang="en-GB" sz="800" b="1" dirty="0">
                <a:solidFill>
                  <a:srgbClr val="FF0000"/>
                </a:solidFill>
              </a:rPr>
              <a:t>€  954</a:t>
            </a:r>
          </a:p>
        </p:txBody>
      </p:sp>
      <p:pic>
        <p:nvPicPr>
          <p:cNvPr id="31" name="Pictur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35710" y="637560"/>
            <a:ext cx="1834578" cy="1511764"/>
          </a:xfrm>
          <a:prstGeom prst="rect">
            <a:avLst/>
          </a:prstGeom>
        </p:spPr>
      </p:pic>
      <p:sp>
        <p:nvSpPr>
          <p:cNvPr id="32" name="TextBox 31">
            <a:extLst>
              <a:ext uri="{FF2B5EF4-FFF2-40B4-BE49-F238E27FC236}">
                <a16:creationId xmlns:a16="http://schemas.microsoft.com/office/drawing/2014/main" id="{03E7E985-ACEE-E83B-69F7-6BB35F9D7FCF}"/>
              </a:ext>
            </a:extLst>
          </p:cNvPr>
          <p:cNvSpPr txBox="1"/>
          <p:nvPr/>
        </p:nvSpPr>
        <p:spPr>
          <a:xfrm>
            <a:off x="3304885" y="385018"/>
            <a:ext cx="3300701" cy="215444"/>
          </a:xfrm>
          <a:prstGeom prst="rect">
            <a:avLst/>
          </a:prstGeom>
          <a:solidFill>
            <a:srgbClr val="4D4D4D"/>
          </a:solidFill>
          <a:ln>
            <a:noFill/>
          </a:ln>
        </p:spPr>
        <p:txBody>
          <a:bodyPr wrap="square" rtlCol="0">
            <a:spAutoFit/>
          </a:bodyPr>
          <a:lstStyle/>
          <a:p>
            <a:pPr algn="ctr"/>
            <a:r>
              <a:rPr lang="en-GB" sz="800" b="1" dirty="0">
                <a:solidFill>
                  <a:schemeClr val="bg1"/>
                </a:solidFill>
              </a:rPr>
              <a:t>A5402WVA</a:t>
            </a:r>
            <a:endParaRPr lang="en-US" sz="800" b="1" dirty="0">
              <a:solidFill>
                <a:schemeClr val="bg1"/>
              </a:solidFill>
            </a:endParaRPr>
          </a:p>
        </p:txBody>
      </p:sp>
      <p:pic>
        <p:nvPicPr>
          <p:cNvPr id="39" name="Picture 21">
            <a:extLst>
              <a:ext uri="{FF2B5EF4-FFF2-40B4-BE49-F238E27FC236}">
                <a16:creationId xmlns:a16="http://schemas.microsoft.com/office/drawing/2014/main" id="{7B49360D-3BC8-AC4B-1046-A87F74ABAB6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36655" y="615743"/>
            <a:ext cx="1844351" cy="1533581"/>
          </a:xfrm>
          <a:prstGeom prst="rect">
            <a:avLst/>
          </a:prstGeom>
        </p:spPr>
      </p:pic>
      <p:sp>
        <p:nvSpPr>
          <p:cNvPr id="44" name="TextBox 43">
            <a:extLst>
              <a:ext uri="{FF2B5EF4-FFF2-40B4-BE49-F238E27FC236}">
                <a16:creationId xmlns:a16="http://schemas.microsoft.com/office/drawing/2014/main" id="{F3E56B36-5F43-C313-B3CF-0F441446C0B0}"/>
              </a:ext>
            </a:extLst>
          </p:cNvPr>
          <p:cNvSpPr txBox="1"/>
          <p:nvPr/>
        </p:nvSpPr>
        <p:spPr>
          <a:xfrm>
            <a:off x="6605586" y="385018"/>
            <a:ext cx="3304884" cy="215444"/>
          </a:xfrm>
          <a:prstGeom prst="rect">
            <a:avLst/>
          </a:prstGeom>
          <a:solidFill>
            <a:srgbClr val="4D4D4D"/>
          </a:solidFill>
          <a:ln>
            <a:noFill/>
          </a:ln>
        </p:spPr>
        <p:txBody>
          <a:bodyPr wrap="square" rtlCol="0">
            <a:spAutoFit/>
          </a:bodyPr>
          <a:lstStyle/>
          <a:p>
            <a:pPr algn="ctr"/>
            <a:r>
              <a:rPr lang="en-GB" sz="800" b="1" dirty="0">
                <a:solidFill>
                  <a:schemeClr val="bg1"/>
                </a:solidFill>
              </a:rPr>
              <a:t>A5702WVA</a:t>
            </a:r>
            <a:endParaRPr lang="en-US" sz="800" b="1" dirty="0">
              <a:solidFill>
                <a:schemeClr val="bg1"/>
              </a:solidFill>
            </a:endParaRPr>
          </a:p>
        </p:txBody>
      </p:sp>
      <p:sp>
        <p:nvSpPr>
          <p:cNvPr id="45" name="TextBox 44">
            <a:extLst>
              <a:ext uri="{FF2B5EF4-FFF2-40B4-BE49-F238E27FC236}">
                <a16:creationId xmlns:a16="http://schemas.microsoft.com/office/drawing/2014/main" id="{D90828DE-55B9-3A62-BEE1-92353190E7E3}"/>
              </a:ext>
            </a:extLst>
          </p:cNvPr>
          <p:cNvSpPr txBox="1"/>
          <p:nvPr/>
        </p:nvSpPr>
        <p:spPr>
          <a:xfrm>
            <a:off x="6707933" y="2226998"/>
            <a:ext cx="3100189" cy="707886"/>
          </a:xfrm>
          <a:prstGeom prst="rect">
            <a:avLst/>
          </a:prstGeom>
          <a:noFill/>
        </p:spPr>
        <p:txBody>
          <a:bodyPr wrap="square" rtlCol="0">
            <a:spAutoFit/>
          </a:bodyPr>
          <a:lstStyle/>
          <a:p>
            <a:r>
              <a:rPr lang="en-GB" sz="800" b="1" dirty="0">
                <a:solidFill>
                  <a:srgbClr val="0070C0"/>
                </a:solidFill>
                <a:hlinkClick r:id="rId9"/>
              </a:rPr>
              <a:t>90PT03N1-M022J0</a:t>
            </a:r>
            <a:r>
              <a:rPr lang="en-GB" sz="800" dirty="0">
                <a:solidFill>
                  <a:srgbClr val="0070C0"/>
                </a:solidFill>
              </a:rPr>
              <a:t> </a:t>
            </a:r>
            <a:r>
              <a:rPr lang="en-GB" sz="800" b="1" dirty="0"/>
              <a:t>ASUS PC ALL IN ONE A5702WVA, A5702WVARK-BPE073X</a:t>
            </a:r>
            <a:r>
              <a:rPr lang="en-GB" sz="800" dirty="0"/>
              <a:t>, 27'',FHD 1920x1080 LCD 250NITS 75Hz AG,INTEL CORE 5 120U 1.4-5GHz/12MB,10C,16GB,512GB SSD M.2 </a:t>
            </a:r>
            <a:r>
              <a:rPr lang="en-GB" sz="800" dirty="0" err="1"/>
              <a:t>NVMe</a:t>
            </a:r>
            <a:r>
              <a:rPr lang="en-GB" sz="800" dirty="0"/>
              <a:t> PCIe4,INTEL IRIS X GRAPH,WIFI6E,BT,LAN,USB-A,USB-C,USB4,HDMI,WIN 11 PRO,3YW,BLACK</a:t>
            </a:r>
            <a:r>
              <a:rPr lang="en-GB" sz="800" b="1" dirty="0">
                <a:solidFill>
                  <a:srgbClr val="FF0000"/>
                </a:solidFill>
              </a:rPr>
              <a:t> € 1054</a:t>
            </a:r>
          </a:p>
        </p:txBody>
      </p:sp>
      <p:sp>
        <p:nvSpPr>
          <p:cNvPr id="46" name="TextBox 45"/>
          <p:cNvSpPr txBox="1"/>
          <p:nvPr/>
        </p:nvSpPr>
        <p:spPr>
          <a:xfrm>
            <a:off x="-48564" y="5660242"/>
            <a:ext cx="5777942" cy="707886"/>
          </a:xfrm>
          <a:prstGeom prst="rect">
            <a:avLst/>
          </a:prstGeom>
          <a:noFill/>
        </p:spPr>
        <p:txBody>
          <a:bodyPr wrap="square" rtlCol="0">
            <a:spAutoFit/>
          </a:bodyPr>
          <a:lstStyle/>
          <a:p>
            <a:r>
              <a:rPr lang="en-GB" sz="800" b="1" dirty="0">
                <a:solidFill>
                  <a:srgbClr val="0070C0"/>
                </a:solidFill>
                <a:hlinkClick r:id="rId10"/>
              </a:rPr>
              <a:t>90PF05J1-M00JA0</a:t>
            </a:r>
            <a:r>
              <a:rPr lang="en-GB" sz="800" dirty="0"/>
              <a:t> </a:t>
            </a:r>
            <a:r>
              <a:rPr lang="en-GB" sz="800" b="1" dirty="0"/>
              <a:t>ASUS PC EXPERTCENTER D7 MT, D701MER-5145000320</a:t>
            </a:r>
            <a:r>
              <a:rPr lang="en-GB" sz="800" dirty="0"/>
              <a:t>, INTEL i5-14500 2.6-5GHz/24MB, 14C, 16GB, 512GB SSD M.2 2280 NVMe PCIe4, INTEL UHD GRAPHICS 770, DVDRW, LAN, USB-A, USB-C, HDMI, DP, VGA, DOS, 5YW, BLACK </a:t>
            </a:r>
            <a:r>
              <a:rPr lang="en-GB" sz="800" b="1" dirty="0">
                <a:solidFill>
                  <a:srgbClr val="FF0000"/>
                </a:solidFill>
              </a:rPr>
              <a:t>€  707</a:t>
            </a:r>
          </a:p>
          <a:p>
            <a:endParaRPr lang="en-GB" sz="800" b="1" dirty="0">
              <a:solidFill>
                <a:srgbClr val="FF0000"/>
              </a:solidFill>
            </a:endParaRPr>
          </a:p>
          <a:p>
            <a:r>
              <a:rPr lang="en-GB" sz="800" b="1" dirty="0">
                <a:solidFill>
                  <a:srgbClr val="0070C0"/>
                </a:solidFill>
                <a:hlinkClick r:id="rId11"/>
              </a:rPr>
              <a:t>90PF05J1-M00JB0</a:t>
            </a:r>
            <a:r>
              <a:rPr lang="en-GB" sz="800" dirty="0"/>
              <a:t> </a:t>
            </a:r>
            <a:r>
              <a:rPr lang="en-GB" sz="800" b="1" dirty="0"/>
              <a:t>ASUS PC EXPERTCENTER D7 MT, D701MER-7147000480</a:t>
            </a:r>
            <a:r>
              <a:rPr lang="en-GB" sz="800" dirty="0"/>
              <a:t>, INTEL i7-14700 2.1-5.3GHz/33MB, 20C, 16GB, 512GB SSD M.2 2280 NVMe PCIe4, INTEL UHD GRAPHICS 770, DVDRW, LAN, USB-A, USB-C, HDMI, DP, VGA, DOS, 5YW, BLACK </a:t>
            </a:r>
            <a:r>
              <a:rPr lang="en-GB" sz="800" b="1" dirty="0">
                <a:solidFill>
                  <a:srgbClr val="FF0000"/>
                </a:solidFill>
              </a:rPr>
              <a:t>€ 929</a:t>
            </a:r>
          </a:p>
        </p:txBody>
      </p:sp>
      <p:pic>
        <p:nvPicPr>
          <p:cNvPr id="47" name="Picture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09165" y="3775201"/>
            <a:ext cx="2333790" cy="1922892"/>
          </a:xfrm>
          <a:prstGeom prst="rect">
            <a:avLst/>
          </a:prstGeom>
        </p:spPr>
      </p:pic>
      <p:sp>
        <p:nvSpPr>
          <p:cNvPr id="48" name="TextBox 47"/>
          <p:cNvSpPr txBox="1"/>
          <p:nvPr/>
        </p:nvSpPr>
        <p:spPr>
          <a:xfrm>
            <a:off x="0" y="3528438"/>
            <a:ext cx="3921760" cy="215444"/>
          </a:xfrm>
          <a:prstGeom prst="rect">
            <a:avLst/>
          </a:prstGeom>
          <a:solidFill>
            <a:srgbClr val="4D4D4D"/>
          </a:solidFill>
          <a:ln>
            <a:noFill/>
          </a:ln>
        </p:spPr>
        <p:txBody>
          <a:bodyPr wrap="square" rtlCol="0">
            <a:spAutoFit/>
          </a:bodyPr>
          <a:lstStyle/>
          <a:p>
            <a:pPr algn="ctr"/>
            <a:r>
              <a:rPr lang="en-GB" sz="800" b="1" dirty="0">
                <a:solidFill>
                  <a:schemeClr val="bg1"/>
                </a:solidFill>
              </a:rPr>
              <a:t>D7 MT, D701MER</a:t>
            </a:r>
            <a:endParaRPr lang="en-US" sz="800" b="1" dirty="0">
              <a:solidFill>
                <a:schemeClr val="bg1"/>
              </a:solidFill>
            </a:endParaRPr>
          </a:p>
        </p:txBody>
      </p:sp>
      <p:sp>
        <p:nvSpPr>
          <p:cNvPr id="49" name="TextBox 48">
            <a:extLst>
              <a:ext uri="{FF2B5EF4-FFF2-40B4-BE49-F238E27FC236}">
                <a16:creationId xmlns:a16="http://schemas.microsoft.com/office/drawing/2014/main" id="{F25BBA2C-0189-605F-94AB-16D0769B5658}"/>
              </a:ext>
            </a:extLst>
          </p:cNvPr>
          <p:cNvSpPr txBox="1"/>
          <p:nvPr/>
        </p:nvSpPr>
        <p:spPr>
          <a:xfrm>
            <a:off x="5696461" y="5667548"/>
            <a:ext cx="4209539" cy="461665"/>
          </a:xfrm>
          <a:prstGeom prst="rect">
            <a:avLst/>
          </a:prstGeom>
          <a:noFill/>
        </p:spPr>
        <p:txBody>
          <a:bodyPr wrap="square" rtlCol="0">
            <a:spAutoFit/>
          </a:bodyPr>
          <a:lstStyle/>
          <a:p>
            <a:r>
              <a:rPr lang="en-US" sz="800" b="1" dirty="0">
                <a:solidFill>
                  <a:schemeClr val="accent5"/>
                </a:solidFill>
                <a:hlinkClick r:id="rId13"/>
              </a:rPr>
              <a:t>90PF05I1-M00PW0</a:t>
            </a:r>
            <a:r>
              <a:rPr lang="en-US" sz="800" dirty="0"/>
              <a:t> </a:t>
            </a:r>
            <a:r>
              <a:rPr lang="en-US" sz="800" b="1" dirty="0"/>
              <a:t>ASUS PC EXPERTCENTER P500 MT, P500MV-13620H0580</a:t>
            </a:r>
            <a:r>
              <a:rPr lang="en-US" sz="800" dirty="0"/>
              <a:t>, INTEL i7-13620H 2.4-4.9GHz/24MB, 10C, 16GB, 512GB SSD M.2 2280 </a:t>
            </a:r>
            <a:r>
              <a:rPr lang="en-US" sz="800" dirty="0" err="1"/>
              <a:t>NVMe</a:t>
            </a:r>
            <a:r>
              <a:rPr lang="en-US" sz="800" dirty="0"/>
              <a:t> PCIe4, INTEL UHD GRAPHICS, DVDRW, LAN, USB-A, USB-C, HDMI, DP, DOS, 5YW, GREY </a:t>
            </a:r>
            <a:r>
              <a:rPr lang="en-GB" sz="800" b="1" dirty="0">
                <a:solidFill>
                  <a:srgbClr val="FF0000"/>
                </a:solidFill>
              </a:rPr>
              <a:t>€ 734</a:t>
            </a:r>
            <a:endParaRPr lang="en-CY" sz="800" dirty="0"/>
          </a:p>
        </p:txBody>
      </p:sp>
      <p:sp>
        <p:nvSpPr>
          <p:cNvPr id="50" name="TextBox 49">
            <a:extLst>
              <a:ext uri="{FF2B5EF4-FFF2-40B4-BE49-F238E27FC236}">
                <a16:creationId xmlns:a16="http://schemas.microsoft.com/office/drawing/2014/main" id="{AD6FFE85-B1F9-2D99-5A0E-7CD2EDEBBA4F}"/>
              </a:ext>
            </a:extLst>
          </p:cNvPr>
          <p:cNvSpPr txBox="1"/>
          <p:nvPr/>
        </p:nvSpPr>
        <p:spPr>
          <a:xfrm>
            <a:off x="5858412" y="3540671"/>
            <a:ext cx="4047588" cy="215444"/>
          </a:xfrm>
          <a:prstGeom prst="rect">
            <a:avLst/>
          </a:prstGeom>
          <a:solidFill>
            <a:srgbClr val="4D4D4D"/>
          </a:solidFill>
          <a:ln>
            <a:noFill/>
          </a:ln>
        </p:spPr>
        <p:txBody>
          <a:bodyPr wrap="square" rtlCol="0">
            <a:spAutoFit/>
          </a:bodyPr>
          <a:lstStyle/>
          <a:p>
            <a:pPr algn="ctr"/>
            <a:r>
              <a:rPr lang="en-US" sz="800" b="1" dirty="0">
                <a:solidFill>
                  <a:schemeClr val="bg1"/>
                </a:solidFill>
              </a:rPr>
              <a:t>P500 MT, MINI TOWER</a:t>
            </a:r>
          </a:p>
        </p:txBody>
      </p:sp>
      <p:pic>
        <p:nvPicPr>
          <p:cNvPr id="51" name="Εικόνα 50" descr="Εικόνα που περιέχει ηλεκτρονικές συσκευές, ηλεκτρονική συσκευή, υπολογιστής, συσκευή εξόδου&#10;&#10;Το περιεχόμενο που δημιουργείται από AI ενδέχεται να είναι εσφαλμένο.">
            <a:extLst>
              <a:ext uri="{FF2B5EF4-FFF2-40B4-BE49-F238E27FC236}">
                <a16:creationId xmlns:a16="http://schemas.microsoft.com/office/drawing/2014/main" id="{448706FD-3AE3-1AEC-3E5D-390A4DE55A6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707933" y="3808673"/>
            <a:ext cx="2489958" cy="1899967"/>
          </a:xfrm>
          <a:prstGeom prst="rect">
            <a:avLst/>
          </a:prstGeom>
        </p:spPr>
      </p:pic>
      <p:sp>
        <p:nvSpPr>
          <p:cNvPr id="53" name="TextBox 52">
            <a:extLst>
              <a:ext uri="{FF2B5EF4-FFF2-40B4-BE49-F238E27FC236}">
                <a16:creationId xmlns:a16="http://schemas.microsoft.com/office/drawing/2014/main" id="{0FE95A00-1196-DB0A-A962-293133C803B3}"/>
              </a:ext>
            </a:extLst>
          </p:cNvPr>
          <p:cNvSpPr txBox="1"/>
          <p:nvPr/>
        </p:nvSpPr>
        <p:spPr>
          <a:xfrm>
            <a:off x="3921760" y="3535637"/>
            <a:ext cx="1936652" cy="215444"/>
          </a:xfrm>
          <a:prstGeom prst="rect">
            <a:avLst/>
          </a:prstGeom>
          <a:solidFill>
            <a:srgbClr val="FFFFFF"/>
          </a:solidFill>
          <a:ln>
            <a:noFill/>
          </a:ln>
        </p:spPr>
        <p:txBody>
          <a:bodyPr wrap="square" rtlCol="0">
            <a:spAutoFit/>
          </a:bodyPr>
          <a:lstStyle/>
          <a:p>
            <a:pPr algn="ctr"/>
            <a:r>
              <a:rPr lang="en-US" sz="800" dirty="0">
                <a:latin typeface="Dubai Light" panose="020B0303030403030204" pitchFamily="34" charset="-78"/>
                <a:cs typeface="Dubai Light" panose="020B0303030403030204" pitchFamily="34" charset="-78"/>
              </a:rPr>
              <a:t>EXPERTCENTER BUSINESS PCs</a:t>
            </a:r>
            <a:endParaRPr lang="en-GB" sz="800" dirty="0">
              <a:latin typeface="Dubai Light" panose="020B0303030403030204" pitchFamily="34" charset="-78"/>
              <a:cs typeface="Dubai Light" panose="020B0303030403030204" pitchFamily="34" charset="-78"/>
            </a:endParaRPr>
          </a:p>
        </p:txBody>
      </p:sp>
      <p:sp>
        <p:nvSpPr>
          <p:cNvPr id="2" name="Rectangle 47">
            <a:extLst>
              <a:ext uri="{FF2B5EF4-FFF2-40B4-BE49-F238E27FC236}">
                <a16:creationId xmlns:a16="http://schemas.microsoft.com/office/drawing/2014/main" id="{6C4E5658-0F74-A01A-7920-92B087E94B41}"/>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4" name="Rectangle 48">
            <a:extLst>
              <a:ext uri="{FF2B5EF4-FFF2-40B4-BE49-F238E27FC236}">
                <a16:creationId xmlns:a16="http://schemas.microsoft.com/office/drawing/2014/main" id="{1C2564A8-E8A1-93C9-30C3-09E18EEE16AE}"/>
              </a:ext>
            </a:extLst>
          </p:cNvPr>
          <p:cNvSpPr/>
          <p:nvPr/>
        </p:nvSpPr>
        <p:spPr>
          <a:xfrm>
            <a:off x="5837350" y="6380969"/>
            <a:ext cx="4075469" cy="461665"/>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8016498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697</TotalTime>
  <Words>1253</Words>
  <Application>Microsoft Office PowerPoint</Application>
  <PresentationFormat>Χαρτί Α4 (210x297 χιλ.)</PresentationFormat>
  <Paragraphs>46</Paragraphs>
  <Slides>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vt:i4>
      </vt:variant>
    </vt:vector>
  </HeadingPairs>
  <TitlesOfParts>
    <vt:vector size="8" baseType="lpstr">
      <vt:lpstr>Arial</vt:lpstr>
      <vt:lpstr>Calibri</vt:lpstr>
      <vt:lpstr>Calibri Light</vt:lpstr>
      <vt:lpstr>Dubai Light</vt:lpstr>
      <vt:lpstr>HP Simplified</vt:lpstr>
      <vt:lpstr>Office Theme</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Panagiotis Papaeconomou</cp:lastModifiedBy>
  <cp:revision>69</cp:revision>
  <dcterms:created xsi:type="dcterms:W3CDTF">2025-06-05T12:36:59Z</dcterms:created>
  <dcterms:modified xsi:type="dcterms:W3CDTF">2025-09-02T06:48:54Z</dcterms:modified>
</cp:coreProperties>
</file>