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93" r:id="rId2"/>
    <p:sldId id="300" r:id="rId3"/>
    <p:sldId id="295" r:id="rId4"/>
    <p:sldId id="291" r:id="rId5"/>
    <p:sldId id="294" r:id="rId6"/>
    <p:sldId id="297" r:id="rId7"/>
    <p:sldId id="298" r:id="rId8"/>
    <p:sldId id="290" r:id="rId9"/>
    <p:sldId id="256" r:id="rId10"/>
    <p:sldId id="299" r:id="rId11"/>
    <p:sldId id="280" r:id="rId12"/>
  </p:sldIdLst>
  <p:sldSz cx="9144000" cy="6858000" type="screen4x3"/>
  <p:notesSz cx="9296400" cy="70104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222"/>
    <a:srgbClr val="ECF4F8"/>
    <a:srgbClr val="6EA92D"/>
    <a:srgbClr val="83C937"/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36" autoAdjust="0"/>
    <p:restoredTop sz="96984" autoAdjust="0"/>
  </p:normalViewPr>
  <p:slideViewPr>
    <p:cSldViewPr>
      <p:cViewPr varScale="1">
        <p:scale>
          <a:sx n="111" d="100"/>
          <a:sy n="111" d="100"/>
        </p:scale>
        <p:origin x="2202" y="108"/>
      </p:cViewPr>
      <p:guideLst/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335" cy="351862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481" y="1"/>
            <a:ext cx="4028335" cy="351862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7F16D193-40F7-4507-85E9-414A4D2E0C1F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007" y="3373451"/>
            <a:ext cx="7438388" cy="2761242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539"/>
            <a:ext cx="4028335" cy="351862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481" y="6658539"/>
            <a:ext cx="4028335" cy="351862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CCD9ECB5-0025-424A-A586-9B3E5AD8A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6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ECB5-0025-424A-A586-9B3E5AD8AE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3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ECB5-0025-424A-A586-9B3E5AD8AE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3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6300"/>
            <a:ext cx="3155950" cy="2366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ECB5-0025-424A-A586-9B3E5AD8AE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440A9-8443-44E3-AD55-7DF8CCD1CA46}" type="datetimeFigureOut">
              <a:rPr lang="el-GR" smtClean="0"/>
              <a:pPr>
                <a:defRPr/>
              </a:pPr>
              <a:t>5/8/2025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C613-D354-4A52-853E-6FBFD5D7ABE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855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44102-8751-4C99-9528-51F88049B09F}" type="datetimeFigureOut">
              <a:rPr lang="el-GR" smtClean="0"/>
              <a:pPr>
                <a:defRPr/>
              </a:pPr>
              <a:t>5/8/2025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D9614-A80A-4453-A271-D238356563C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147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9FD7A-04D3-49AE-AD13-E504A9DBD49F}" type="datetimeFigureOut">
              <a:rPr lang="el-GR" smtClean="0"/>
              <a:pPr>
                <a:defRPr/>
              </a:pPr>
              <a:t>5/8/2025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57ADD-2FE1-484E-AB9A-85DC83CC17A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417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CC0D1-9BD3-4EB2-A51D-068C409F90ED}" type="datetimeFigureOut">
              <a:rPr lang="el-GR" smtClean="0"/>
              <a:pPr>
                <a:defRPr/>
              </a:pPr>
              <a:t>5/8/2025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6A927-583E-416B-B4A9-69230C914B4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557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0C9EB-002A-414C-B6A9-9C4CCC81FC55}" type="datetimeFigureOut">
              <a:rPr lang="el-GR" smtClean="0"/>
              <a:pPr>
                <a:defRPr/>
              </a:pPr>
              <a:t>5/8/2025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CCD6-2669-40CC-8300-64AE028F08B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053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2A60E-5D8D-47B2-8BB8-44830950B969}" type="datetimeFigureOut">
              <a:rPr lang="el-GR" smtClean="0"/>
              <a:pPr>
                <a:defRPr/>
              </a:pPr>
              <a:t>5/8/2025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83DCD-5790-4503-A50E-0A943F19CAAA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5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275CA-F8AB-4AC1-9BC6-012B289D2752}" type="datetimeFigureOut">
              <a:rPr lang="el-GR" smtClean="0"/>
              <a:pPr>
                <a:defRPr/>
              </a:pPr>
              <a:t>5/8/2025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34349-E947-40D8-B581-48D2C3DA681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567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05DD5-E3D2-412D-9463-9AFBB283ED8A}" type="datetimeFigureOut">
              <a:rPr lang="el-GR" smtClean="0"/>
              <a:pPr>
                <a:defRPr/>
              </a:pPr>
              <a:t>5/8/2025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BFA1B-E61A-4602-BCA1-8F27D4CFBD30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80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04C5B-5525-4CF2-B4E4-F6E54B3E9251}" type="datetimeFigureOut">
              <a:rPr lang="el-GR" smtClean="0"/>
              <a:pPr>
                <a:defRPr/>
              </a:pPr>
              <a:t>5/8/2025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3D30C-4A54-4B3D-90E7-F3BD5B626CA5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973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355DE-071B-4136-B1EB-B35CB8E1E499}" type="datetimeFigureOut">
              <a:rPr lang="el-GR" smtClean="0"/>
              <a:pPr>
                <a:defRPr/>
              </a:pPr>
              <a:t>5/8/2025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C7DF1-9B78-4EF5-BC5E-9E6E27680B02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13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7ECF60-30ED-4273-AAFA-4499A2A3F969}" type="datetimeFigureOut">
              <a:rPr lang="el-GR" smtClean="0"/>
              <a:pPr>
                <a:defRPr/>
              </a:pPr>
              <a:t>5/8/2025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8C87C-17A7-4CD4-A3E2-C9343EF0252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378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7CF93C-DAC9-4737-B253-0F6F5BA8868D}" type="datetimeFigureOut">
              <a:rPr lang="el-GR" smtClean="0"/>
              <a:pPr>
                <a:defRPr/>
              </a:pPr>
              <a:t>5/8/2025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3DDF58-7094-45E1-981B-CF00D944C6E0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338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hyperlink" Target="http://www.canon-europe.com/For_Home/Product_Finder/Multifunctionals/Inkjet/PIXMA_MP250" TargetMode="External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9.png"/><Relationship Id="rId10" Type="http://schemas.openxmlformats.org/officeDocument/2006/relationships/image" Target="../media/image72.png"/><Relationship Id="rId4" Type="http://schemas.openxmlformats.org/officeDocument/2006/relationships/image" Target="../media/image33.jpeg"/><Relationship Id="rId9" Type="http://schemas.openxmlformats.org/officeDocument/2006/relationships/image" Target="../media/image7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33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on-europe.com/For_Home/Product_Finder/Multifunctionals/Inkjet/PIXMA_MP250" TargetMode="Externa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emf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e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33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4.jpeg"/><Relationship Id="rId7" Type="http://schemas.openxmlformats.org/officeDocument/2006/relationships/image" Target="../media/image58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on-europe.com/For_Home/Product_Finder/Multifunctionals/Inkjet/PIXMA_MP250" TargetMode="External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65.jpeg"/><Relationship Id="rId4" Type="http://schemas.openxmlformats.org/officeDocument/2006/relationships/hyperlink" Target="http://www.canon-europe.com/For_Home/Product_Finder/Multifunctionals/Inkjet/PIXMA_MP250" TargetMode="External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1C7B59-3099-0CFF-265E-D296A9B24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77D4F1-BD9C-C8AB-D446-F15B9F89BDCF}"/>
              </a:ext>
            </a:extLst>
          </p:cNvPr>
          <p:cNvSpPr txBox="1"/>
          <p:nvPr/>
        </p:nvSpPr>
        <p:spPr>
          <a:xfrm>
            <a:off x="1403648" y="205136"/>
            <a:ext cx="6768752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SFP/MFP Home &amp; Photo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C9E4F96-50D6-14FA-CB91-02AC02F94041}"/>
              </a:ext>
            </a:extLst>
          </p:cNvPr>
          <p:cNvSpPr/>
          <p:nvPr/>
        </p:nvSpPr>
        <p:spPr>
          <a:xfrm>
            <a:off x="1068667" y="1052735"/>
            <a:ext cx="1627236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Gotham-Book"/>
              </a:rPr>
              <a:t>Wi-Fi, Print, Scan &amp; Copy, Cloud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6E3A23-06AD-1F8E-7544-3B1D216359E6}"/>
              </a:ext>
            </a:extLst>
          </p:cNvPr>
          <p:cNvSpPr/>
          <p:nvPr/>
        </p:nvSpPr>
        <p:spPr>
          <a:xfrm>
            <a:off x="2694551" y="1052735"/>
            <a:ext cx="1656435" cy="477451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0C5F7C-1733-1B99-9425-169C0C89BCC3}"/>
              </a:ext>
            </a:extLst>
          </p:cNvPr>
          <p:cNvSpPr/>
          <p:nvPr/>
        </p:nvSpPr>
        <p:spPr>
          <a:xfrm>
            <a:off x="4344872" y="1052735"/>
            <a:ext cx="1656995" cy="476638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A7B4760-47AA-156E-EEE4-7347B6816A9C}"/>
              </a:ext>
            </a:extLst>
          </p:cNvPr>
          <p:cNvSpPr/>
          <p:nvPr/>
        </p:nvSpPr>
        <p:spPr>
          <a:xfrm>
            <a:off x="5986986" y="1052735"/>
            <a:ext cx="1557520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>
                <a:latin typeface="Century Gothic" panose="020B0502020202020204" pitchFamily="34" charset="0"/>
              </a:rPr>
              <a:t>TR 4755i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2FEA35E-55A2-A3AE-73C0-B0B8765A589C}"/>
              </a:ext>
            </a:extLst>
          </p:cNvPr>
          <p:cNvSpPr/>
          <p:nvPr/>
        </p:nvSpPr>
        <p:spPr>
          <a:xfrm>
            <a:off x="7544506" y="1052735"/>
            <a:ext cx="1563998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85839AD-4039-13B5-D415-2C354BEA67E5}"/>
              </a:ext>
            </a:extLst>
          </p:cNvPr>
          <p:cNvSpPr txBox="1"/>
          <p:nvPr/>
        </p:nvSpPr>
        <p:spPr>
          <a:xfrm>
            <a:off x="1007500" y="2223820"/>
            <a:ext cx="1832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0727C066AA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 smtClean="0">
                <a:solidFill>
                  <a:srgbClr val="FF0000"/>
                </a:solidFill>
              </a:rPr>
              <a:t>:</a:t>
            </a:r>
            <a:r>
              <a:rPr lang="en-GB" sz="800" b="1" dirty="0" smtClean="0">
                <a:solidFill>
                  <a:srgbClr val="FF0000"/>
                </a:solidFill>
              </a:rPr>
              <a:t>4</a:t>
            </a:r>
            <a:r>
              <a:rPr lang="en-GB" sz="800" b="1" dirty="0">
                <a:solidFill>
                  <a:srgbClr val="FF0000"/>
                </a:solidFill>
              </a:rPr>
              <a:t>9</a:t>
            </a:r>
            <a:r>
              <a:rPr lang="aa-ET" sz="800" b="1" dirty="0" smtClean="0">
                <a:solidFill>
                  <a:srgbClr val="FF0000"/>
                </a:solidFill>
              </a:rPr>
              <a:t>,00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3D9FED0-3789-A289-1956-1E5B5884E1F6}"/>
              </a:ext>
            </a:extLst>
          </p:cNvPr>
          <p:cNvSpPr txBox="1"/>
          <p:nvPr/>
        </p:nvSpPr>
        <p:spPr>
          <a:xfrm>
            <a:off x="2658213" y="2227614"/>
            <a:ext cx="1767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0515C106AA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GB" sz="800" b="1" dirty="0" smtClean="0">
                <a:solidFill>
                  <a:srgbClr val="FF0000"/>
                </a:solidFill>
              </a:rPr>
              <a:t>85</a:t>
            </a:r>
            <a:r>
              <a:rPr lang="aa-ET" sz="800" b="1" dirty="0" smtClean="0">
                <a:solidFill>
                  <a:srgbClr val="FF0000"/>
                </a:solidFill>
              </a:rPr>
              <a:t>,00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05F0DFA-52D6-D309-1C04-C8A774443E27}"/>
              </a:ext>
            </a:extLst>
          </p:cNvPr>
          <p:cNvSpPr txBox="1"/>
          <p:nvPr/>
        </p:nvSpPr>
        <p:spPr>
          <a:xfrm>
            <a:off x="4326006" y="2103239"/>
            <a:ext cx="1739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6671C056AA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US" sz="800" b="1" dirty="0">
                <a:solidFill>
                  <a:srgbClr val="FF0000"/>
                </a:solidFill>
              </a:rPr>
              <a:t>6</a:t>
            </a:r>
            <a:r>
              <a:rPr lang="aa-ET" sz="800" b="1" dirty="0">
                <a:solidFill>
                  <a:srgbClr val="FF0000"/>
                </a:solidFill>
              </a:rPr>
              <a:t>9,</a:t>
            </a:r>
            <a:r>
              <a:rPr lang="en-GB" sz="800" b="1" dirty="0">
                <a:solidFill>
                  <a:srgbClr val="FF0000"/>
                </a:solidFill>
              </a:rPr>
              <a:t>0</a:t>
            </a:r>
            <a:r>
              <a:rPr lang="aa-ET" sz="800" b="1" dirty="0">
                <a:solidFill>
                  <a:srgbClr val="FF0000"/>
                </a:solidFill>
              </a:rPr>
              <a:t>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a-ET" sz="800" dirty="0"/>
              <a:t>SKU:</a:t>
            </a:r>
            <a:r>
              <a:rPr lang="en-US" sz="800" dirty="0"/>
              <a:t> 6671C006AA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US" sz="800" b="1" dirty="0">
                <a:solidFill>
                  <a:srgbClr val="FF0000"/>
                </a:solidFill>
              </a:rPr>
              <a:t>6</a:t>
            </a:r>
            <a:r>
              <a:rPr lang="aa-ET" sz="800" b="1" dirty="0">
                <a:solidFill>
                  <a:srgbClr val="FF0000"/>
                </a:solidFill>
              </a:rPr>
              <a:t>9,</a:t>
            </a:r>
            <a:r>
              <a:rPr lang="en-GB" sz="800" b="1" dirty="0">
                <a:solidFill>
                  <a:srgbClr val="FF0000"/>
                </a:solidFill>
              </a:rPr>
              <a:t>0</a:t>
            </a:r>
            <a:r>
              <a:rPr lang="aa-ET" sz="800" b="1" dirty="0">
                <a:solidFill>
                  <a:srgbClr val="FF0000"/>
                </a:solidFill>
              </a:rPr>
              <a:t>0</a:t>
            </a:r>
            <a:r>
              <a:rPr lang="en-US" sz="800" b="1" dirty="0" smtClean="0">
                <a:solidFill>
                  <a:srgbClr val="FF0000"/>
                </a:solidFill>
                <a:cs typeface="Calibri"/>
              </a:rPr>
              <a:t>€</a:t>
            </a:r>
          </a:p>
          <a:p>
            <a:endParaRPr lang="en-US" sz="8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E50B46D-C6FC-FCBB-77A6-E0B75778D222}"/>
              </a:ext>
            </a:extLst>
          </p:cNvPr>
          <p:cNvSpPr txBox="1"/>
          <p:nvPr/>
        </p:nvSpPr>
        <p:spPr>
          <a:xfrm>
            <a:off x="1270325" y="2489348"/>
            <a:ext cx="1159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Print, Scan &amp; Copy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9E0E517-2B29-0177-C399-7CCDB8817FB0}"/>
              </a:ext>
            </a:extLst>
          </p:cNvPr>
          <p:cNvSpPr txBox="1"/>
          <p:nvPr/>
        </p:nvSpPr>
        <p:spPr>
          <a:xfrm>
            <a:off x="2987824" y="2419621"/>
            <a:ext cx="98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 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B9DB9C8-5D84-B501-3FA3-390D0A17406A}"/>
              </a:ext>
            </a:extLst>
          </p:cNvPr>
          <p:cNvSpPr txBox="1"/>
          <p:nvPr/>
        </p:nvSpPr>
        <p:spPr>
          <a:xfrm>
            <a:off x="4311564" y="2464613"/>
            <a:ext cx="1454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5487B30-D50A-73BC-095E-5643A8FBF80E}"/>
              </a:ext>
            </a:extLst>
          </p:cNvPr>
          <p:cNvSpPr txBox="1"/>
          <p:nvPr/>
        </p:nvSpPr>
        <p:spPr>
          <a:xfrm>
            <a:off x="6129654" y="2430485"/>
            <a:ext cx="1414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 Print, Scan, Copy,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Fax, ADF &amp; Cloud Link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5F92E08-3E48-3CAD-D6C8-00BA3E83A54B}"/>
              </a:ext>
            </a:extLst>
          </p:cNvPr>
          <p:cNvCxnSpPr/>
          <p:nvPr/>
        </p:nvCxnSpPr>
        <p:spPr>
          <a:xfrm flipH="1">
            <a:off x="-3710" y="2780928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031DB3C8-9654-E051-5F10-2F4AA595F687}"/>
              </a:ext>
            </a:extLst>
          </p:cNvPr>
          <p:cNvCxnSpPr/>
          <p:nvPr/>
        </p:nvCxnSpPr>
        <p:spPr>
          <a:xfrm flipH="1">
            <a:off x="-3710" y="241555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718636D-2010-1E8E-8CE9-4DF7D9489E10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E852BE7A-E59E-F1EA-B943-E34A1EA3CA2E}"/>
              </a:ext>
            </a:extLst>
          </p:cNvPr>
          <p:cNvCxnSpPr/>
          <p:nvPr/>
        </p:nvCxnSpPr>
        <p:spPr>
          <a:xfrm flipH="1">
            <a:off x="-3710" y="3132839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3BA389F7-F0B4-9922-0E1F-CDFFB8AC6294}"/>
              </a:ext>
            </a:extLst>
          </p:cNvPr>
          <p:cNvCxnSpPr/>
          <p:nvPr/>
        </p:nvCxnSpPr>
        <p:spPr>
          <a:xfrm flipH="1">
            <a:off x="-3710" y="4717015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CBA52762-25A0-BA6B-8837-672403251340}"/>
              </a:ext>
            </a:extLst>
          </p:cNvPr>
          <p:cNvCxnSpPr/>
          <p:nvPr/>
        </p:nvCxnSpPr>
        <p:spPr>
          <a:xfrm flipH="1">
            <a:off x="-3710" y="5077055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B372419-C66C-7DB1-C3BC-5CAD763DD95C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74742B4-F945-F9A8-3675-3F3163081D7B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88DE159-D88F-7F38-8B6A-3BA727CD5695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E542BBD-D646-C761-FD0A-DE39340DA63A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293FEA6-219E-0D8E-DC99-3018D9273753}"/>
              </a:ext>
            </a:extLst>
          </p:cNvPr>
          <p:cNvCxnSpPr/>
          <p:nvPr/>
        </p:nvCxnSpPr>
        <p:spPr>
          <a:xfrm flipH="1">
            <a:off x="-3710" y="5445224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52AB7346-E513-34BE-A410-90CA5537863E}"/>
              </a:ext>
            </a:extLst>
          </p:cNvPr>
          <p:cNvCxnSpPr/>
          <p:nvPr/>
        </p:nvCxnSpPr>
        <p:spPr>
          <a:xfrm flipH="1">
            <a:off x="-3710" y="582390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42DF628-DDE6-F353-8EB2-819B0F369206}"/>
              </a:ext>
            </a:extLst>
          </p:cNvPr>
          <p:cNvSpPr txBox="1"/>
          <p:nvPr/>
        </p:nvSpPr>
        <p:spPr>
          <a:xfrm>
            <a:off x="2647214" y="3703553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600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400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B15A427-97BE-BBC4-6B02-6510BB3BFD95}"/>
              </a:ext>
            </a:extLst>
          </p:cNvPr>
          <p:cNvSpPr txBox="1"/>
          <p:nvPr/>
        </p:nvSpPr>
        <p:spPr>
          <a:xfrm>
            <a:off x="1039754" y="3708643"/>
            <a:ext cx="16328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400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300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174F4A5-7EC2-B414-27D5-EA3BD3E76035}"/>
              </a:ext>
            </a:extLst>
          </p:cNvPr>
          <p:cNvSpPr txBox="1"/>
          <p:nvPr/>
        </p:nvSpPr>
        <p:spPr>
          <a:xfrm>
            <a:off x="6323468" y="285990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76C3EF5-61F1-4236-FCD6-7B7102E4F167}"/>
              </a:ext>
            </a:extLst>
          </p:cNvPr>
          <p:cNvSpPr txBox="1"/>
          <p:nvPr/>
        </p:nvSpPr>
        <p:spPr>
          <a:xfrm>
            <a:off x="6004314" y="4675682"/>
            <a:ext cx="153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Full-dot LCD,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F4378E5-7857-D25B-86E4-6A2BE0E2FAB5}"/>
              </a:ext>
            </a:extLst>
          </p:cNvPr>
          <p:cNvSpPr txBox="1"/>
          <p:nvPr/>
        </p:nvSpPr>
        <p:spPr>
          <a:xfrm>
            <a:off x="28542" y="3429000"/>
            <a:ext cx="102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BBF3015-656A-7650-F07C-11729231F775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39890134-3F34-0D05-CE40-8CB48CD3A977}"/>
              </a:ext>
            </a:extLst>
          </p:cNvPr>
          <p:cNvSpPr txBox="1"/>
          <p:nvPr/>
        </p:nvSpPr>
        <p:spPr>
          <a:xfrm>
            <a:off x="6379434" y="4314583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8</a:t>
            </a:r>
            <a:r>
              <a:rPr lang="en-US" sz="800" dirty="0">
                <a:latin typeface="Century Gothic" panose="020B0502020202020204" pitchFamily="34" charset="0"/>
              </a:rPr>
              <a:t>.</a:t>
            </a:r>
            <a:r>
              <a:rPr lang="aa-ET" sz="800" dirty="0">
                <a:latin typeface="Century Gothic" panose="020B0502020202020204" pitchFamily="34" charset="0"/>
              </a:rPr>
              <a:t>8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4</a:t>
            </a:r>
            <a:r>
              <a:rPr lang="en-US" sz="800" dirty="0">
                <a:latin typeface="Century Gothic" panose="020B0502020202020204" pitchFamily="34" charset="0"/>
              </a:rPr>
              <a:t>.</a:t>
            </a:r>
            <a:r>
              <a:rPr lang="aa-ET" sz="800" dirty="0">
                <a:latin typeface="Century Gothic" panose="020B0502020202020204" pitchFamily="34" charset="0"/>
              </a:rPr>
              <a:t>4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08496F1-DA8C-96D6-557D-ED23664A51A2}"/>
              </a:ext>
            </a:extLst>
          </p:cNvPr>
          <p:cNvSpPr txBox="1"/>
          <p:nvPr/>
        </p:nvSpPr>
        <p:spPr>
          <a:xfrm>
            <a:off x="-40473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1B4D79E2-61AC-4990-A223-3AB92EC6BE60}"/>
              </a:ext>
            </a:extLst>
          </p:cNvPr>
          <p:cNvSpPr txBox="1"/>
          <p:nvPr/>
        </p:nvSpPr>
        <p:spPr>
          <a:xfrm>
            <a:off x="6001867" y="5106670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Fr</a:t>
            </a:r>
            <a:r>
              <a:rPr lang="aa-ET" sz="800" dirty="0" err="1">
                <a:latin typeface="Century Gothic" panose="020B0502020202020204" pitchFamily="34" charset="0"/>
              </a:rPr>
              <a:t>ont</a:t>
            </a:r>
            <a:r>
              <a:rPr lang="en-US" sz="800" dirty="0">
                <a:latin typeface="Century Gothic" panose="020B0502020202020204" pitchFamily="34" charset="0"/>
              </a:rPr>
              <a:t> Tray: Max. 100 sheets (plain paper)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457A815-41B2-1246-A1B6-8032C9625553}"/>
              </a:ext>
            </a:extLst>
          </p:cNvPr>
          <p:cNvSpPr txBox="1"/>
          <p:nvPr/>
        </p:nvSpPr>
        <p:spPr>
          <a:xfrm>
            <a:off x="-25611" y="5472056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C11816FE-76DA-C113-3ABC-71ECEFD1ED0C}"/>
              </a:ext>
            </a:extLst>
          </p:cNvPr>
          <p:cNvCxnSpPr/>
          <p:nvPr/>
        </p:nvCxnSpPr>
        <p:spPr>
          <a:xfrm flipH="1">
            <a:off x="-3710" y="3429000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6B214D03-A013-C346-6678-E1677F5976F7}"/>
              </a:ext>
            </a:extLst>
          </p:cNvPr>
          <p:cNvCxnSpPr/>
          <p:nvPr/>
        </p:nvCxnSpPr>
        <p:spPr>
          <a:xfrm flipH="1">
            <a:off x="-3710" y="3717032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CBE29D5D-5F9F-E105-140C-A212728D06B5}"/>
              </a:ext>
            </a:extLst>
          </p:cNvPr>
          <p:cNvCxnSpPr/>
          <p:nvPr/>
        </p:nvCxnSpPr>
        <p:spPr>
          <a:xfrm flipH="1">
            <a:off x="-3710" y="429309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8619A191-5441-4830-B08F-55A893420BE9}"/>
              </a:ext>
            </a:extLst>
          </p:cNvPr>
          <p:cNvSpPr txBox="1"/>
          <p:nvPr/>
        </p:nvSpPr>
        <p:spPr>
          <a:xfrm>
            <a:off x="6591840" y="3451937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B3FE6A9F-B6B4-6DF3-8836-4992F834D517}"/>
              </a:ext>
            </a:extLst>
          </p:cNvPr>
          <p:cNvSpPr txBox="1"/>
          <p:nvPr/>
        </p:nvSpPr>
        <p:spPr>
          <a:xfrm>
            <a:off x="4669449" y="3170716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265DA086-0D08-5632-E934-4DDDC884E1DB}"/>
              </a:ext>
            </a:extLst>
          </p:cNvPr>
          <p:cNvSpPr txBox="1"/>
          <p:nvPr/>
        </p:nvSpPr>
        <p:spPr>
          <a:xfrm>
            <a:off x="2984920" y="3166217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1BCFF52D-F670-E101-BC44-E746CC02ECB1}"/>
              </a:ext>
            </a:extLst>
          </p:cNvPr>
          <p:cNvSpPr txBox="1"/>
          <p:nvPr/>
        </p:nvSpPr>
        <p:spPr>
          <a:xfrm>
            <a:off x="2764897" y="4763767"/>
            <a:ext cx="167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DDAD56BF-7D83-FFA5-6F1A-E3154130D44B}"/>
              </a:ext>
            </a:extLst>
          </p:cNvPr>
          <p:cNvSpPr txBox="1"/>
          <p:nvPr/>
        </p:nvSpPr>
        <p:spPr>
          <a:xfrm>
            <a:off x="4511428" y="4674319"/>
            <a:ext cx="153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3.8cm LCD,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983FB633-41A0-BEBD-8790-F2E0908D1B94}"/>
              </a:ext>
            </a:extLst>
          </p:cNvPr>
          <p:cNvSpPr txBox="1"/>
          <p:nvPr/>
        </p:nvSpPr>
        <p:spPr>
          <a:xfrm>
            <a:off x="3239185" y="3472184"/>
            <a:ext cx="4290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0F8C0560-B9B2-DC5C-6495-39B18FF20D89}"/>
              </a:ext>
            </a:extLst>
          </p:cNvPr>
          <p:cNvSpPr txBox="1"/>
          <p:nvPr/>
        </p:nvSpPr>
        <p:spPr>
          <a:xfrm>
            <a:off x="2972560" y="2829922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57D09EB6-4FA7-5911-054D-E699530FE638}"/>
              </a:ext>
            </a:extLst>
          </p:cNvPr>
          <p:cNvSpPr txBox="1"/>
          <p:nvPr/>
        </p:nvSpPr>
        <p:spPr>
          <a:xfrm>
            <a:off x="4572000" y="285293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4C4B7774-DCCF-7985-3CD2-6A1C34A9E8DE}"/>
              </a:ext>
            </a:extLst>
          </p:cNvPr>
          <p:cNvSpPr txBox="1"/>
          <p:nvPr/>
        </p:nvSpPr>
        <p:spPr>
          <a:xfrm>
            <a:off x="1410142" y="283639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</a:t>
            </a:r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dpi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EEA9880-9B7A-4C1E-0F7D-78D5E5F89156}"/>
              </a:ext>
            </a:extLst>
          </p:cNvPr>
          <p:cNvSpPr txBox="1"/>
          <p:nvPr/>
        </p:nvSpPr>
        <p:spPr>
          <a:xfrm>
            <a:off x="1438310" y="3166217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A8B047AE-AB34-9B17-74FF-0E567E75C710}"/>
              </a:ext>
            </a:extLst>
          </p:cNvPr>
          <p:cNvSpPr txBox="1"/>
          <p:nvPr/>
        </p:nvSpPr>
        <p:spPr>
          <a:xfrm>
            <a:off x="4572000" y="431458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7.7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4.0  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83E92B7E-80DF-BE3C-8D4A-0D082236E371}"/>
              </a:ext>
            </a:extLst>
          </p:cNvPr>
          <p:cNvSpPr txBox="1"/>
          <p:nvPr/>
        </p:nvSpPr>
        <p:spPr>
          <a:xfrm>
            <a:off x="2978694" y="4325639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9.9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5.7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E2C70E37-FBA7-DD0A-868D-1AA812B963D8}"/>
              </a:ext>
            </a:extLst>
          </p:cNvPr>
          <p:cNvSpPr txBox="1"/>
          <p:nvPr/>
        </p:nvSpPr>
        <p:spPr>
          <a:xfrm>
            <a:off x="1691680" y="3429580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B2FA30F8-4F1B-5224-75B3-7D8390000AE6}"/>
              </a:ext>
            </a:extLst>
          </p:cNvPr>
          <p:cNvSpPr txBox="1"/>
          <p:nvPr/>
        </p:nvSpPr>
        <p:spPr>
          <a:xfrm>
            <a:off x="4955082" y="3429000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1BE33B8-462A-A5F5-F528-5209396B7FC2}"/>
              </a:ext>
            </a:extLst>
          </p:cNvPr>
          <p:cNvSpPr txBox="1"/>
          <p:nvPr/>
        </p:nvSpPr>
        <p:spPr>
          <a:xfrm>
            <a:off x="1365142" y="4314582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8.0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4.0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2D2EF090-4380-310E-4A75-867DFE37312B}"/>
              </a:ext>
            </a:extLst>
          </p:cNvPr>
          <p:cNvSpPr txBox="1"/>
          <p:nvPr/>
        </p:nvSpPr>
        <p:spPr>
          <a:xfrm>
            <a:off x="1124599" y="4703911"/>
            <a:ext cx="153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C556AAC5-1533-5A98-6511-F2B744A4D9FB}"/>
              </a:ext>
            </a:extLst>
          </p:cNvPr>
          <p:cNvSpPr txBox="1"/>
          <p:nvPr/>
        </p:nvSpPr>
        <p:spPr>
          <a:xfrm>
            <a:off x="2763867" y="5085252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Front</a:t>
            </a:r>
            <a:r>
              <a:rPr lang="en-US" sz="800" dirty="0">
                <a:latin typeface="Century Gothic" panose="020B0502020202020204" pitchFamily="34" charset="0"/>
              </a:rPr>
              <a:t> Tray: Max. 100 sheets (plain paper)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621CF6F3-C59D-2892-C64F-EF552A36C6EC}"/>
              </a:ext>
            </a:extLst>
          </p:cNvPr>
          <p:cNvSpPr txBox="1"/>
          <p:nvPr/>
        </p:nvSpPr>
        <p:spPr>
          <a:xfrm>
            <a:off x="1124599" y="5087527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</a:t>
            </a:r>
            <a:r>
              <a:rPr lang="aa-ET" sz="800" dirty="0">
                <a:latin typeface="Century Gothic" panose="020B0502020202020204" pitchFamily="34" charset="0"/>
              </a:rPr>
              <a:t>60</a:t>
            </a:r>
            <a:r>
              <a:rPr lang="en-US" sz="800" dirty="0">
                <a:latin typeface="Century Gothic" panose="020B0502020202020204" pitchFamily="34" charset="0"/>
              </a:rPr>
              <a:t> sheets (plain paper)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ABAA29-D7C5-F51E-1C8B-123BBAED55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464" y="1456030"/>
            <a:ext cx="929421" cy="742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837D17-245A-A526-AC72-23CD3A8F460F}"/>
              </a:ext>
            </a:extLst>
          </p:cNvPr>
          <p:cNvSpPr txBox="1"/>
          <p:nvPr/>
        </p:nvSpPr>
        <p:spPr>
          <a:xfrm>
            <a:off x="1285095" y="1095277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MG255</a:t>
            </a:r>
            <a:r>
              <a:rPr lang="en-GB" sz="1000" b="1" dirty="0">
                <a:latin typeface="Century Gothic" panose="020B0502020202020204" pitchFamily="34" charset="0"/>
              </a:rPr>
              <a:t>1</a:t>
            </a:r>
            <a:r>
              <a:rPr lang="aa-ET" sz="1000" b="1" dirty="0">
                <a:latin typeface="Century Gothic" panose="020B0502020202020204" pitchFamily="34" charset="0"/>
              </a:rPr>
              <a:t>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59AFFC0-3C6B-9C91-2075-2AEDD9920692}"/>
              </a:ext>
            </a:extLst>
          </p:cNvPr>
          <p:cNvSpPr txBox="1"/>
          <p:nvPr/>
        </p:nvSpPr>
        <p:spPr>
          <a:xfrm>
            <a:off x="2881855" y="1095277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 err="1">
                <a:latin typeface="Century Gothic" panose="020B0502020202020204" pitchFamily="34" charset="0"/>
              </a:rPr>
              <a:t>Pixma</a:t>
            </a:r>
            <a:r>
              <a:rPr lang="aa-ET" sz="1000" b="1" dirty="0">
                <a:latin typeface="Century Gothic" panose="020B0502020202020204" pitchFamily="34" charset="0"/>
              </a:rPr>
              <a:t> MG3650S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5D8794E-C3FF-9FFC-0CE5-961925C525D7}"/>
              </a:ext>
            </a:extLst>
          </p:cNvPr>
          <p:cNvSpPr txBox="1"/>
          <p:nvPr/>
        </p:nvSpPr>
        <p:spPr>
          <a:xfrm>
            <a:off x="4342971" y="1296637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TS3</a:t>
            </a:r>
            <a:r>
              <a:rPr lang="en-GB" sz="1000" b="1" dirty="0">
                <a:latin typeface="Century Gothic" panose="020B0502020202020204" pitchFamily="34" charset="0"/>
              </a:rPr>
              <a:t>752i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6970F42-654F-662E-FBB9-24EB6EF7AF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654" y="1308134"/>
            <a:ext cx="1071664" cy="93286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CFF90CA-492C-12AA-42E0-57409DAD2C9F}"/>
              </a:ext>
            </a:extLst>
          </p:cNvPr>
          <p:cNvSpPr txBox="1"/>
          <p:nvPr/>
        </p:nvSpPr>
        <p:spPr>
          <a:xfrm>
            <a:off x="4367543" y="5075086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</a:t>
            </a:r>
            <a:r>
              <a:rPr lang="aa-ET" sz="800" dirty="0">
                <a:latin typeface="Century Gothic" panose="020B0502020202020204" pitchFamily="34" charset="0"/>
              </a:rPr>
              <a:t>100</a:t>
            </a:r>
            <a:r>
              <a:rPr lang="en-US" sz="800" dirty="0">
                <a:latin typeface="Century Gothic" panose="020B0502020202020204" pitchFamily="34" charset="0"/>
              </a:rPr>
              <a:t> sheets (plain paper)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6AA61A7C-DCEA-818B-79AD-CE79C96B1D44}"/>
              </a:ext>
            </a:extLst>
          </p:cNvPr>
          <p:cNvSpPr txBox="1"/>
          <p:nvPr/>
        </p:nvSpPr>
        <p:spPr>
          <a:xfrm>
            <a:off x="6327934" y="3116825"/>
            <a:ext cx="987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20-sheet ADF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5E8C5E4-D541-E41A-C122-ED0003F59C2B}"/>
              </a:ext>
            </a:extLst>
          </p:cNvPr>
          <p:cNvSpPr txBox="1"/>
          <p:nvPr/>
        </p:nvSpPr>
        <p:spPr>
          <a:xfrm>
            <a:off x="6003011" y="3701217"/>
            <a:ext cx="16380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Black: 110/180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400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100/180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300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401D35C4-1BE7-3C07-E5B2-247F2AC9D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740" y="5493926"/>
            <a:ext cx="847725" cy="3048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0C8D8283-3DDB-CA71-8754-08C7E97CA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160" y="5523774"/>
            <a:ext cx="621629" cy="22350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0EF6A580-3E51-CD83-7E53-199A3C7AD90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058885" y="5514920"/>
            <a:ext cx="641098" cy="230507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8033F330-2CD4-710C-4C65-C2EFD3283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5297" y="5473380"/>
            <a:ext cx="781050" cy="295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B49EA4-4498-9766-D02B-C366B1A5FDB3}"/>
              </a:ext>
            </a:extLst>
          </p:cNvPr>
          <p:cNvSpPr txBox="1"/>
          <p:nvPr/>
        </p:nvSpPr>
        <p:spPr>
          <a:xfrm>
            <a:off x="7476605" y="2228315"/>
            <a:ext cx="18308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6258C006AA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b="1" dirty="0">
                <a:solidFill>
                  <a:srgbClr val="FF0000"/>
                </a:solidFill>
              </a:rPr>
              <a:t>RR</a:t>
            </a:r>
            <a:r>
              <a:rPr lang="aa-ET" sz="800" b="1" dirty="0">
                <a:solidFill>
                  <a:srgbClr val="FF0000"/>
                </a:solidFill>
              </a:rPr>
              <a:t>P: </a:t>
            </a:r>
            <a:r>
              <a:rPr lang="en-US" sz="800" b="1" dirty="0">
                <a:solidFill>
                  <a:srgbClr val="FF0000"/>
                </a:solidFill>
              </a:rPr>
              <a:t>175</a:t>
            </a:r>
            <a:r>
              <a:rPr lang="aa-ET" sz="800" b="1" dirty="0">
                <a:solidFill>
                  <a:srgbClr val="FF0000"/>
                </a:solidFill>
              </a:rPr>
              <a:t>,00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340A63E-EB31-BD06-4376-4798C50EE8FE}"/>
              </a:ext>
            </a:extLst>
          </p:cNvPr>
          <p:cNvSpPr txBox="1"/>
          <p:nvPr/>
        </p:nvSpPr>
        <p:spPr>
          <a:xfrm>
            <a:off x="7559387" y="2420950"/>
            <a:ext cx="1655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,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Scan, Cloud, Direct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4F623E5-B29E-EC5F-F507-C687A94EB5FF}"/>
              </a:ext>
            </a:extLst>
          </p:cNvPr>
          <p:cNvSpPr txBox="1"/>
          <p:nvPr/>
        </p:nvSpPr>
        <p:spPr>
          <a:xfrm>
            <a:off x="7825663" y="2815703"/>
            <a:ext cx="941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1200 x 1200 dpi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56874C7-D851-FE01-AA05-BA66E987156F}"/>
              </a:ext>
            </a:extLst>
          </p:cNvPr>
          <p:cNvSpPr txBox="1"/>
          <p:nvPr/>
        </p:nvSpPr>
        <p:spPr>
          <a:xfrm>
            <a:off x="7870376" y="4313976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15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10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colour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3846483-CF26-8E92-277C-FA3420BDD3D0}"/>
              </a:ext>
            </a:extLst>
          </p:cNvPr>
          <p:cNvSpPr txBox="1"/>
          <p:nvPr/>
        </p:nvSpPr>
        <p:spPr>
          <a:xfrm>
            <a:off x="7498527" y="3692730"/>
            <a:ext cx="16058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  <a:br>
              <a:rPr lang="fr-FR" sz="700" dirty="0">
                <a:latin typeface="Century Gothic" panose="020B0502020202020204" pitchFamily="34" charset="0"/>
              </a:rPr>
            </a:br>
            <a:r>
              <a:rPr lang="fr-FR" sz="700" dirty="0">
                <a:latin typeface="Century Gothic" panose="020B0502020202020204" pitchFamily="34" charset="0"/>
              </a:rPr>
              <a:t>Black: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300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300 pages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AFAAA7-33C4-B02D-3BFA-A4599DC064A3}"/>
              </a:ext>
            </a:extLst>
          </p:cNvPr>
          <p:cNvSpPr txBox="1"/>
          <p:nvPr/>
        </p:nvSpPr>
        <p:spPr>
          <a:xfrm>
            <a:off x="7483795" y="4674319"/>
            <a:ext cx="172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2.7 touch screen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929A0E7-6D88-CDFD-1A5F-4A77D096A601}"/>
              </a:ext>
            </a:extLst>
          </p:cNvPr>
          <p:cNvSpPr txBox="1"/>
          <p:nvPr/>
        </p:nvSpPr>
        <p:spPr>
          <a:xfrm>
            <a:off x="7854859" y="1068607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TS7</a:t>
            </a:r>
            <a:r>
              <a:rPr lang="en-US" sz="1000" b="1" dirty="0">
                <a:latin typeface="Century Gothic" panose="020B0502020202020204" pitchFamily="34" charset="0"/>
              </a:rPr>
              <a:t>7</a:t>
            </a:r>
            <a:r>
              <a:rPr lang="aa-ET" sz="1000" b="1" dirty="0">
                <a:latin typeface="Century Gothic" panose="020B0502020202020204" pitchFamily="34" charset="0"/>
              </a:rPr>
              <a:t>5</a:t>
            </a:r>
            <a:r>
              <a:rPr lang="en-US" sz="1000" b="1" dirty="0">
                <a:latin typeface="Century Gothic" panose="020B0502020202020204" pitchFamily="34" charset="0"/>
              </a:rPr>
              <a:t>0i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448514D-3FD3-1835-7C01-C4FB57B7D8CE}"/>
              </a:ext>
            </a:extLst>
          </p:cNvPr>
          <p:cNvSpPr txBox="1"/>
          <p:nvPr/>
        </p:nvSpPr>
        <p:spPr>
          <a:xfrm>
            <a:off x="8110609" y="3435397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4853463-6329-2CAC-ABC8-51CC6ADE1F12}"/>
              </a:ext>
            </a:extLst>
          </p:cNvPr>
          <p:cNvSpPr txBox="1"/>
          <p:nvPr/>
        </p:nvSpPr>
        <p:spPr>
          <a:xfrm>
            <a:off x="7498527" y="5119903"/>
            <a:ext cx="17121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>
                <a:latin typeface="Century Gothic" panose="020B0502020202020204" pitchFamily="34" charset="0"/>
              </a:rPr>
              <a:t>Rear Tray:</a:t>
            </a:r>
            <a:r>
              <a:rPr lang="aa-ET" sz="650" dirty="0">
                <a:latin typeface="Century Gothic" panose="020B0502020202020204" pitchFamily="34" charset="0"/>
              </a:rPr>
              <a:t> </a:t>
            </a:r>
            <a:r>
              <a:rPr lang="en-US" sz="650" dirty="0">
                <a:latin typeface="Century Gothic" panose="020B0502020202020204" pitchFamily="34" charset="0"/>
              </a:rPr>
              <a:t>Max. 100 sheets</a:t>
            </a:r>
            <a:r>
              <a:rPr lang="aa-ET" sz="650" dirty="0">
                <a:latin typeface="Century Gothic" panose="020B0502020202020204" pitchFamily="34" charset="0"/>
              </a:rPr>
              <a:t> </a:t>
            </a:r>
            <a:r>
              <a:rPr lang="en-US" sz="650" dirty="0">
                <a:latin typeface="Century Gothic" panose="020B0502020202020204" pitchFamily="34" charset="0"/>
              </a:rPr>
              <a:t>(</a:t>
            </a:r>
            <a:r>
              <a:rPr lang="aa-ET" sz="650" dirty="0">
                <a:latin typeface="Century Gothic" panose="020B0502020202020204" pitchFamily="34" charset="0"/>
              </a:rPr>
              <a:t>A4 </a:t>
            </a:r>
            <a:r>
              <a:rPr lang="en-US" sz="65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50" dirty="0">
                <a:latin typeface="Century Gothic" panose="020B0502020202020204" pitchFamily="34" charset="0"/>
              </a:rPr>
              <a:t>Cassette:</a:t>
            </a:r>
            <a:r>
              <a:rPr lang="aa-ET" sz="650" dirty="0">
                <a:latin typeface="Century Gothic" panose="020B0502020202020204" pitchFamily="34" charset="0"/>
              </a:rPr>
              <a:t> </a:t>
            </a:r>
            <a:r>
              <a:rPr lang="en-US" sz="650" dirty="0">
                <a:latin typeface="Century Gothic" panose="020B0502020202020204" pitchFamily="34" charset="0"/>
              </a:rPr>
              <a:t>Max. 100 sheets</a:t>
            </a:r>
            <a:r>
              <a:rPr lang="aa-ET" sz="650" dirty="0">
                <a:latin typeface="Century Gothic" panose="020B0502020202020204" pitchFamily="34" charset="0"/>
              </a:rPr>
              <a:t> </a:t>
            </a:r>
            <a:r>
              <a:rPr lang="en-US" sz="650" dirty="0">
                <a:latin typeface="Century Gothic" panose="020B0502020202020204" pitchFamily="34" charset="0"/>
              </a:rPr>
              <a:t>(</a:t>
            </a:r>
            <a:r>
              <a:rPr lang="aa-ET" sz="650" dirty="0">
                <a:latin typeface="Century Gothic" panose="020B0502020202020204" pitchFamily="34" charset="0"/>
              </a:rPr>
              <a:t>A4</a:t>
            </a:r>
            <a:r>
              <a:rPr lang="en-US" sz="650" dirty="0">
                <a:latin typeface="Century Gothic" panose="020B0502020202020204" pitchFamily="34" charset="0"/>
              </a:rPr>
              <a:t> paper)</a:t>
            </a:r>
            <a:endParaRPr lang="aa-ET" sz="650" dirty="0">
              <a:latin typeface="Century Gothic" panose="020B0502020202020204" pitchFamily="34" charset="0"/>
            </a:endParaRPr>
          </a:p>
        </p:txBody>
      </p:sp>
      <p:pic>
        <p:nvPicPr>
          <p:cNvPr id="29" name="Picture 2" descr="PIXMA TS7750i">
            <a:extLst>
              <a:ext uri="{FF2B5EF4-FFF2-40B4-BE49-F238E27FC236}">
                <a16:creationId xmlns:a16="http://schemas.microsoft.com/office/drawing/2014/main" xmlns="" id="{048242C0-8C1D-93BC-E77F-5DE82C884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984" y="1286257"/>
            <a:ext cx="949509" cy="94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63BE85D-4BFC-A8E9-7AF0-2F61B26F78EA}"/>
              </a:ext>
            </a:extLst>
          </p:cNvPr>
          <p:cNvSpPr txBox="1"/>
          <p:nvPr/>
        </p:nvSpPr>
        <p:spPr>
          <a:xfrm>
            <a:off x="7881606" y="3117664"/>
            <a:ext cx="987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10</a:t>
            </a:r>
            <a:r>
              <a:rPr lang="aa-ET" sz="800" dirty="0">
                <a:latin typeface="Century Gothic" panose="020B0502020202020204" pitchFamily="34" charset="0"/>
              </a:rPr>
              <a:t>0-sheet ADF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1200 x 2400 dpi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C03047E-5740-90D9-6494-9CFEF8913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2336" y="5481791"/>
            <a:ext cx="790575" cy="29527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491436F-105D-6DF4-FD41-F5E2AE7358A0}"/>
              </a:ext>
            </a:extLst>
          </p:cNvPr>
          <p:cNvSpPr txBox="1"/>
          <p:nvPr/>
        </p:nvSpPr>
        <p:spPr>
          <a:xfrm>
            <a:off x="6197418" y="1128426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TR4</a:t>
            </a:r>
            <a:r>
              <a:rPr lang="en-US" sz="1000" b="1" dirty="0">
                <a:latin typeface="Century Gothic" panose="020B0502020202020204" pitchFamily="34" charset="0"/>
              </a:rPr>
              <a:t>7</a:t>
            </a:r>
            <a:r>
              <a:rPr lang="aa-ET" sz="1000" b="1" dirty="0">
                <a:latin typeface="Century Gothic" panose="020B0502020202020204" pitchFamily="34" charset="0"/>
              </a:rPr>
              <a:t>5</a:t>
            </a:r>
            <a:r>
              <a:rPr lang="en-US" sz="1000" b="1" dirty="0">
                <a:latin typeface="Century Gothic" panose="020B0502020202020204" pitchFamily="34" charset="0"/>
              </a:rPr>
              <a:t>5i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39FDA01-216F-DE17-1570-598BD39B1CF6}"/>
              </a:ext>
            </a:extLst>
          </p:cNvPr>
          <p:cNvSpPr txBox="1"/>
          <p:nvPr/>
        </p:nvSpPr>
        <p:spPr>
          <a:xfrm>
            <a:off x="6020327" y="2090527"/>
            <a:ext cx="1025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5072C006AA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 smtClean="0">
                <a:solidFill>
                  <a:srgbClr val="FF0000"/>
                </a:solidFill>
              </a:rPr>
              <a:t>:</a:t>
            </a:r>
            <a:r>
              <a:rPr lang="en-GB" sz="800" b="1" dirty="0" smtClean="0">
                <a:solidFill>
                  <a:srgbClr val="FF0000"/>
                </a:solidFill>
              </a:rPr>
              <a:t>99</a:t>
            </a:r>
            <a:r>
              <a:rPr lang="aa-ET" sz="800" b="1" dirty="0" smtClean="0">
                <a:solidFill>
                  <a:srgbClr val="FF0000"/>
                </a:solidFill>
              </a:rPr>
              <a:t>,00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pic>
        <p:nvPicPr>
          <p:cNvPr id="1026" name="Picture 2" descr="PIXMA TR4755i Series">
            <a:extLst>
              <a:ext uri="{FF2B5EF4-FFF2-40B4-BE49-F238E27FC236}">
                <a16:creationId xmlns:a16="http://schemas.microsoft.com/office/drawing/2014/main" xmlns="" id="{49EE314E-9007-1CDA-A507-8FB9CC099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6401" y="1293948"/>
            <a:ext cx="911074" cy="8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non PG-575 / CL-576 Original Black &amp; Colour Ink Cartridge 2 Pack |  Official Canon Product">
            <a:extLst>
              <a:ext uri="{FF2B5EF4-FFF2-40B4-BE49-F238E27FC236}">
                <a16:creationId xmlns:a16="http://schemas.microsoft.com/office/drawing/2014/main" xmlns="" id="{FB573017-34A2-FE0B-7B99-BB85C23155A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79" t="51490" r="26540" b="30421"/>
          <a:stretch/>
        </p:blipFill>
        <p:spPr bwMode="auto">
          <a:xfrm>
            <a:off x="6875697" y="5514411"/>
            <a:ext cx="264991" cy="2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anon PG-575 / CL-576 Original Black &amp; Colour Ink Cartridge 2 Pack |  Official Canon Product">
            <a:extLst>
              <a:ext uri="{FF2B5EF4-FFF2-40B4-BE49-F238E27FC236}">
                <a16:creationId xmlns:a16="http://schemas.microsoft.com/office/drawing/2014/main" xmlns="" id="{00D1270B-96CE-92F0-CFCF-CEAFD8EBDB1F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1" t="51724" r="75943" b="31394"/>
          <a:stretch/>
        </p:blipFill>
        <p:spPr bwMode="auto">
          <a:xfrm>
            <a:off x="7166991" y="5521319"/>
            <a:ext cx="277980" cy="2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7EE15A-4EF6-1C7B-A524-FEAC08427FF2}"/>
              </a:ext>
            </a:extLst>
          </p:cNvPr>
          <p:cNvSpPr txBox="1"/>
          <p:nvPr/>
        </p:nvSpPr>
        <p:spPr>
          <a:xfrm>
            <a:off x="4338681" y="1082217"/>
            <a:ext cx="1696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TS3</a:t>
            </a:r>
            <a:r>
              <a:rPr lang="en-GB" sz="1000" b="1" dirty="0" smtClean="0">
                <a:latin typeface="Century Gothic" panose="020B0502020202020204" pitchFamily="34" charset="0"/>
              </a:rPr>
              <a:t>750i </a:t>
            </a:r>
            <a:endParaRPr lang="en-US" sz="1000" b="1" dirty="0">
              <a:latin typeface="Century Gothic" panose="020B0502020202020204" pitchFamily="34" charset="0"/>
            </a:endParaRPr>
          </a:p>
          <a:p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7851027D-9A8A-ACD4-3352-7B457E0329E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421" y="1523246"/>
            <a:ext cx="705993" cy="45804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CEA2E802-480B-88DE-F198-598ED6B89C1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14" y="1473772"/>
            <a:ext cx="862056" cy="544978"/>
          </a:xfrm>
          <a:prstGeom prst="rect">
            <a:avLst/>
          </a:prstGeom>
        </p:spPr>
      </p:pic>
      <p:pic>
        <p:nvPicPr>
          <p:cNvPr id="66" name="Picture 4" descr="Canon PG-575 / CL-576 Original Black &amp; Colour Ink Cartridge 2 Pack |  Official Canon Product">
            <a:extLst>
              <a:ext uri="{FF2B5EF4-FFF2-40B4-BE49-F238E27FC236}">
                <a16:creationId xmlns:a16="http://schemas.microsoft.com/office/drawing/2014/main" xmlns="" id="{00349867-BBE4-F0FC-AA46-C5A16DCB9C7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79" t="51490" r="26540" b="30421"/>
          <a:stretch/>
        </p:blipFill>
        <p:spPr bwMode="auto">
          <a:xfrm>
            <a:off x="5315121" y="5504163"/>
            <a:ext cx="264991" cy="2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anon PG-575 / CL-576 Original Black &amp; Colour Ink Cartridge 2 Pack |  Official Canon Product">
            <a:extLst>
              <a:ext uri="{FF2B5EF4-FFF2-40B4-BE49-F238E27FC236}">
                <a16:creationId xmlns:a16="http://schemas.microsoft.com/office/drawing/2014/main" xmlns="" id="{52364774-B7C4-821C-F2D8-C89BBD5FEE0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1" t="51724" r="75943" b="31394"/>
          <a:stretch/>
        </p:blipFill>
        <p:spPr bwMode="auto">
          <a:xfrm>
            <a:off x="5604544" y="5505831"/>
            <a:ext cx="303962" cy="25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182D44E6-5914-C34D-E95C-E3F17FC0ED18}"/>
              </a:ext>
            </a:extLst>
          </p:cNvPr>
          <p:cNvSpPr txBox="1"/>
          <p:nvPr/>
        </p:nvSpPr>
        <p:spPr>
          <a:xfrm>
            <a:off x="4396645" y="3672251"/>
            <a:ext cx="16380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Black: 110/180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400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100/180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300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237052-7CEC-5724-F117-B4F781F3E1E3}"/>
              </a:ext>
            </a:extLst>
          </p:cNvPr>
          <p:cNvSpPr/>
          <p:nvPr/>
        </p:nvSpPr>
        <p:spPr>
          <a:xfrm>
            <a:off x="8156079" y="268926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xmlns="" id="{7961FD1C-1DAA-2084-5B9A-889DA28F1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xmlns="" id="{AB48CC19-95BE-819B-EFE2-3AFAD3343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" y="6385954"/>
            <a:ext cx="127391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9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XMA MP25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PIXMA MP25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TextBox 25"/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9733D9-01E3-E8DF-E935-DD479C774D50}"/>
              </a:ext>
            </a:extLst>
          </p:cNvPr>
          <p:cNvSpPr txBox="1"/>
          <p:nvPr/>
        </p:nvSpPr>
        <p:spPr>
          <a:xfrm>
            <a:off x="1391044" y="12806"/>
            <a:ext cx="6767791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WIDE FORMAT PRINTERS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CAD &amp; GIS Plotters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7D17D1-D266-A20A-5020-F40725A077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D39D896-1320-D9B5-D18C-611C9CA705D5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-148965" y="6383270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E18D3D9-ABCD-858F-7549-877FBEFB1F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381" y="1519641"/>
            <a:ext cx="1717587" cy="1557457"/>
          </a:xfrm>
          <a:prstGeom prst="rect">
            <a:avLst/>
          </a:prstGeom>
        </p:spPr>
      </p:pic>
      <p:pic>
        <p:nvPicPr>
          <p:cNvPr id="35" name="Picture 4" descr="New Red Label transparent PNG - StickPNG">
            <a:extLst>
              <a:ext uri="{FF2B5EF4-FFF2-40B4-BE49-F238E27FC236}">
                <a16:creationId xmlns:a16="http://schemas.microsoft.com/office/drawing/2014/main" xmlns="" id="{DB0983B3-3494-97B7-4723-AAC190086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194" y="1580044"/>
            <a:ext cx="817525" cy="7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New Red Label transparent PNG - StickPNG">
            <a:extLst>
              <a:ext uri="{FF2B5EF4-FFF2-40B4-BE49-F238E27FC236}">
                <a16:creationId xmlns:a16="http://schemas.microsoft.com/office/drawing/2014/main" xmlns="" id="{16D580BF-98D8-2C29-04B9-8C3A26677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885" y="1571599"/>
            <a:ext cx="906372" cy="82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C66A556-80DA-0B4D-8104-CB913A9C5BD6}"/>
              </a:ext>
            </a:extLst>
          </p:cNvPr>
          <p:cNvSpPr/>
          <p:nvPr/>
        </p:nvSpPr>
        <p:spPr>
          <a:xfrm>
            <a:off x="1907811" y="5525850"/>
            <a:ext cx="967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RRP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1400,00  </a:t>
            </a:r>
            <a:endParaRPr lang="en-US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9C04A7B-9A5F-9785-CBAC-A7EB0B8B94C5}"/>
              </a:ext>
            </a:extLst>
          </p:cNvPr>
          <p:cNvSpPr/>
          <p:nvPr/>
        </p:nvSpPr>
        <p:spPr>
          <a:xfrm>
            <a:off x="210223" y="1310343"/>
            <a:ext cx="26581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TM-255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CAD PRINTER</a:t>
            </a:r>
            <a:endParaRPr lang="en-US" sz="900" b="1" i="0" dirty="0">
              <a:solidFill>
                <a:srgbClr val="0070C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4593DFB8-32D3-2CDA-2518-B06483FD0DCE}"/>
              </a:ext>
            </a:extLst>
          </p:cNvPr>
          <p:cNvSpPr/>
          <p:nvPr/>
        </p:nvSpPr>
        <p:spPr>
          <a:xfrm>
            <a:off x="161077" y="2907716"/>
            <a:ext cx="284330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Specification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5 Colour 24"/610mm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1,200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2 GB / </a:t>
            </a:r>
            <a:r>
              <a:rPr lang="en-US" sz="8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Hard drive 500GB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Maximum Media Roll Diameter 150 mm, 1 Roll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USB, Ethernet, Wireless, AirPrint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Cad/Poster Drawing 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Plain Paper A1 speed(sec):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 Economy Mode) 0:20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(Fast) 0:23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(Standard) 0:40 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User Replacement items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Ink Tank: MBK/BK/C/M/Y PFI-120/PFI-121(130ml)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 Head: PF-06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Cutter Blade: CT-08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Maintenance Cartridge: MC-31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pPr algn="l" latinLnBrk="0"/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Printer Language</a:t>
            </a: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HP-GL/2, HP RTL, PDF (Ver. 1.7), JPEG (Ver. JFIF 1.02), CALS G4 (submission via FTP only)</a:t>
            </a:r>
          </a:p>
          <a:p>
            <a:r>
              <a:rPr lang="en-US" sz="800" dirty="0"/>
              <a:t/>
            </a:r>
            <a:br>
              <a:rPr lang="en-US" sz="800" dirty="0"/>
            </a:b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7261AED8-1193-AF70-F82B-1A1D1600B394}"/>
              </a:ext>
            </a:extLst>
          </p:cNvPr>
          <p:cNvSpPr/>
          <p:nvPr/>
        </p:nvSpPr>
        <p:spPr>
          <a:xfrm>
            <a:off x="6473154" y="1298801"/>
            <a:ext cx="27073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TM-350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CAD PRINTER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1F46457-B4EC-011A-A597-21EBC91BC90F}"/>
              </a:ext>
            </a:extLst>
          </p:cNvPr>
          <p:cNvSpPr/>
          <p:nvPr/>
        </p:nvSpPr>
        <p:spPr>
          <a:xfrm>
            <a:off x="179512" y="1340767"/>
            <a:ext cx="2808312" cy="4608513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3A490E6B-E7B1-EFD6-DEBE-C8F2E806C74E}"/>
              </a:ext>
            </a:extLst>
          </p:cNvPr>
          <p:cNvSpPr/>
          <p:nvPr/>
        </p:nvSpPr>
        <p:spPr>
          <a:xfrm>
            <a:off x="6372200" y="1340767"/>
            <a:ext cx="2707358" cy="4618409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9033FB1-4406-40C0-013E-A269E5528B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38334"/>
            <a:ext cx="1290492" cy="139569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4D541CB-7A1F-5E4D-EB3B-881BE88E90AE}"/>
              </a:ext>
            </a:extLst>
          </p:cNvPr>
          <p:cNvSpPr txBox="1"/>
          <p:nvPr/>
        </p:nvSpPr>
        <p:spPr>
          <a:xfrm>
            <a:off x="107504" y="5578014"/>
            <a:ext cx="198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6238C003AA </a:t>
            </a:r>
            <a:r>
              <a:rPr lang="en-US" sz="900" b="1" dirty="0">
                <a:latin typeface="Century Gothic" panose="020B0502020202020204" pitchFamily="34" charset="0"/>
              </a:rPr>
              <a:t>Printer</a:t>
            </a: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>
                <a:latin typeface="Century Gothic" panose="020B0502020202020204" pitchFamily="34" charset="0"/>
              </a:rPr>
              <a:t>TM-255</a:t>
            </a:r>
            <a:r>
              <a:rPr lang="en-US" sz="900" dirty="0">
                <a:latin typeface="Century Gothic" panose="020B0502020202020204" pitchFamily="34" charset="0"/>
              </a:rPr>
              <a:t/>
            </a:r>
            <a:br>
              <a:rPr lang="en-US" sz="900" dirty="0">
                <a:latin typeface="Century Gothic" panose="020B0502020202020204" pitchFamily="34" charset="0"/>
              </a:rPr>
            </a:br>
            <a:r>
              <a:rPr lang="en-US" sz="900" b="1" dirty="0">
                <a:latin typeface="Century Gothic" panose="020B0502020202020204" pitchFamily="34" charset="0"/>
              </a:rPr>
              <a:t>Printer stand SD-24 included.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FA5F26E5-ABFE-BE34-CAF6-A824C2ED0423}"/>
              </a:ext>
            </a:extLst>
          </p:cNvPr>
          <p:cNvCxnSpPr>
            <a:cxnSpLocks/>
          </p:cNvCxnSpPr>
          <p:nvPr/>
        </p:nvCxnSpPr>
        <p:spPr>
          <a:xfrm flipV="1">
            <a:off x="179512" y="5578014"/>
            <a:ext cx="2808312" cy="73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AF0CADBF-B67C-881C-8DD6-3AB15FA1A7B0}"/>
              </a:ext>
            </a:extLst>
          </p:cNvPr>
          <p:cNvCxnSpPr>
            <a:cxnSpLocks/>
          </p:cNvCxnSpPr>
          <p:nvPr/>
        </p:nvCxnSpPr>
        <p:spPr>
          <a:xfrm>
            <a:off x="6372200" y="5589240"/>
            <a:ext cx="270547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450676A-230B-74E8-1BBC-64E3DD9F5D69}"/>
              </a:ext>
            </a:extLst>
          </p:cNvPr>
          <p:cNvSpPr txBox="1"/>
          <p:nvPr/>
        </p:nvSpPr>
        <p:spPr>
          <a:xfrm>
            <a:off x="6467967" y="5589240"/>
            <a:ext cx="198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6246C003AA </a:t>
            </a:r>
            <a:r>
              <a:rPr lang="en-US" sz="900" b="1" dirty="0">
                <a:latin typeface="Century Gothic" panose="020B0502020202020204" pitchFamily="34" charset="0"/>
              </a:rPr>
              <a:t>Printer</a:t>
            </a: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>
                <a:latin typeface="Century Gothic" panose="020B0502020202020204" pitchFamily="34" charset="0"/>
              </a:rPr>
              <a:t>TM-350</a:t>
            </a:r>
            <a:r>
              <a:rPr lang="en-US" sz="900" dirty="0">
                <a:latin typeface="Century Gothic" panose="020B0502020202020204" pitchFamily="34" charset="0"/>
              </a:rPr>
              <a:t/>
            </a:r>
            <a:br>
              <a:rPr lang="en-US" sz="900" dirty="0">
                <a:latin typeface="Century Gothic" panose="020B0502020202020204" pitchFamily="34" charset="0"/>
              </a:rPr>
            </a:br>
            <a:r>
              <a:rPr lang="en-US" sz="900" b="1" dirty="0">
                <a:latin typeface="Century Gothic" panose="020B0502020202020204" pitchFamily="34" charset="0"/>
              </a:rPr>
              <a:t>Printer stand is included.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7E9AF995-93DC-22AC-E237-BEA01DACA2C8}"/>
              </a:ext>
            </a:extLst>
          </p:cNvPr>
          <p:cNvSpPr/>
          <p:nvPr/>
        </p:nvSpPr>
        <p:spPr>
          <a:xfrm>
            <a:off x="8100392" y="5664350"/>
            <a:ext cx="9676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RRP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2200,00  </a:t>
            </a:r>
            <a:endParaRPr lang="en-US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506C3B9E-6945-48F3-02C6-57693C02F86D}"/>
              </a:ext>
            </a:extLst>
          </p:cNvPr>
          <p:cNvSpPr/>
          <p:nvPr/>
        </p:nvSpPr>
        <p:spPr>
          <a:xfrm>
            <a:off x="6395959" y="2907716"/>
            <a:ext cx="2672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Specification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5 Colour 36"/914mm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1,200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2 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Maximum Media Roll Diameter 150 mm, 1 Roll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USB, Ethernet, Wireless, AirPrint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Cad/Poster Drawing 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Plain Paper A0</a:t>
            </a:r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 speed (sec)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: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800" b="0" i="0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(Fast Economy Mode) 0:17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(Fast) 0:41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(Standard) 1:08 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User Replacement items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Ink Tank: MBK/BK/C/M/Y PFI-120/PFI121(130ml)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 Head: PF-06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Cutter Blade: CT-08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Maintenance Cartridge: MC-31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Printer Language</a:t>
            </a: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HP-GL/2, HP RTL, JPEG (Ver. JFIF 1.02),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CALS G4 (submission via FTP only)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BA4B49CB-1556-6245-6DDD-2E89B02AAB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462" y="3251902"/>
            <a:ext cx="1362954" cy="74205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BB595750-351B-39A1-413B-8745D3AC8F0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455" y="1340767"/>
            <a:ext cx="3348245" cy="149184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D79BC0A3-156F-A169-7F43-9CE6BE86343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817" y="4315806"/>
            <a:ext cx="3309683" cy="16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95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986E765A-6B23-F5EB-8BCC-1C66329A66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876" y="1300342"/>
            <a:ext cx="2173379" cy="133657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713" y="3278382"/>
            <a:ext cx="1688060" cy="733517"/>
          </a:xfrm>
          <a:prstGeom prst="rect">
            <a:avLst/>
          </a:prstGeom>
        </p:spPr>
      </p:pic>
      <p:sp>
        <p:nvSpPr>
          <p:cNvPr id="2" name="AutoShape 2" descr="PIXMA MP250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PIXMA MP250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TextBox 25"/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853307"/>
            <a:ext cx="3156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entury Gothic" panose="020B0502020202020204" pitchFamily="34" charset="0"/>
              </a:rPr>
              <a:t>Canon imagePROGRAF PRO-4600S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</a:p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SKU: 3873C003AA</a:t>
            </a:r>
            <a:endParaRPr lang="en-US" sz="900" b="1" dirty="0">
              <a:solidFill>
                <a:srgbClr val="323232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83768" y="2539785"/>
            <a:ext cx="15351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Special Price: </a:t>
            </a:r>
            <a:r>
              <a:rPr lang="el-GR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3999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,00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88410" y="1280578"/>
            <a:ext cx="175201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2,400 x 1200 dpi</a:t>
            </a:r>
            <a:endParaRPr lang="en-US" sz="7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3 GB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Hard Drive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500GB (Encrypted HDD 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Ink Tank: PFl-1100 (160ml), </a:t>
            </a:r>
          </a:p>
          <a:p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PFl-1300 (330ml), PFl-1700 (700ml)</a:t>
            </a:r>
            <a:r>
              <a:rPr lang="en-US" sz="700" dirty="0">
                <a:latin typeface="Century Gothic" panose="020B0502020202020204" pitchFamily="34" charset="0"/>
              </a:rPr>
              <a:t/>
            </a:r>
            <a:br>
              <a:rPr lang="en-US" sz="700" dirty="0">
                <a:latin typeface="Century Gothic" panose="020B0502020202020204" pitchFamily="34" charset="0"/>
              </a:rPr>
            </a:br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Head: PF-10</a:t>
            </a:r>
            <a:r>
              <a:rPr lang="en-US" sz="700" dirty="0">
                <a:latin typeface="Century Gothic" panose="020B0502020202020204" pitchFamily="34" charset="0"/>
              </a:rPr>
              <a:t/>
            </a:r>
            <a:br>
              <a:rPr lang="en-US" sz="700" dirty="0">
                <a:latin typeface="Century Gothic" panose="020B0502020202020204" pitchFamily="34" charset="0"/>
              </a:rPr>
            </a:br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Cutter Blade: CT-07</a:t>
            </a:r>
            <a:r>
              <a:rPr lang="en-US" sz="700" dirty="0">
                <a:latin typeface="Century Gothic" panose="020B0502020202020204" pitchFamily="34" charset="0"/>
              </a:rPr>
              <a:t/>
            </a:r>
            <a:br>
              <a:rPr lang="en-US" sz="700" dirty="0">
                <a:latin typeface="Century Gothic" panose="020B0502020202020204" pitchFamily="34" charset="0"/>
              </a:rPr>
            </a:br>
            <a:r>
              <a:rPr lang="en-US" sz="700" dirty="0">
                <a:solidFill>
                  <a:srgbClr val="323232"/>
                </a:solidFill>
                <a:latin typeface="Century Gothic" panose="020B0502020202020204" pitchFamily="34" charset="0"/>
              </a:rPr>
              <a:t>Maintenance Cartridge: MC-30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96752"/>
            <a:ext cx="1899835" cy="157515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00826" y="832763"/>
            <a:ext cx="3698346" cy="196376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13105" y="2549342"/>
            <a:ext cx="11094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P: </a:t>
            </a:r>
            <a:r>
              <a:rPr lang="el-GR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8399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,00</a:t>
            </a:r>
            <a:endParaRPr lang="en-US" sz="900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01754" y="849558"/>
            <a:ext cx="2925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Canon imagePROGRAF PRO-6600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  <a:r>
              <a:rPr lang="en-US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en-US" sz="9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SKU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3871C003AA</a:t>
            </a:r>
            <a:r>
              <a:rPr lang="en-US" sz="900" dirty="0">
                <a:solidFill>
                  <a:srgbClr val="44444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99699" y="1438036"/>
            <a:ext cx="19289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1200 dpi</a:t>
            </a:r>
            <a:r>
              <a:rPr lang="en-US" sz="800" dirty="0">
                <a:latin typeface="Century Gothic" panose="020B0502020202020204" pitchFamily="34" charset="0"/>
              </a:rPr>
              <a:t/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Canon Bubblejet on Demand 12 colours 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integrated type 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(12 chips per print head x 1 print head)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3 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Hard Drive 500GB (Encrypted HDD)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67005" y="841132"/>
            <a:ext cx="4255599" cy="1944545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39725" y="2881270"/>
            <a:ext cx="3233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PRO-4600 </a:t>
            </a:r>
            <a:r>
              <a:rPr lang="en-US" sz="1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  <a:endParaRPr lang="en-US" sz="1000" b="1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SKU: 3869C003AA</a:t>
            </a:r>
            <a:endParaRPr lang="en-US" sz="1000" b="1" dirty="0">
              <a:solidFill>
                <a:srgbClr val="323232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55690" y="3312982"/>
            <a:ext cx="2575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Canon Bubblejet on Demand 12 colours integrated type 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(12 chips per print head x 1 print head)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3 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Hard Drive 500GB (Encrypted HDD)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599" y="3107136"/>
            <a:ext cx="1246091" cy="10232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32111" y="3962072"/>
            <a:ext cx="9908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P: </a:t>
            </a:r>
            <a:r>
              <a:rPr lang="el-GR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5655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,00 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55876" y="2858656"/>
            <a:ext cx="4266728" cy="1362431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3875" y="2934573"/>
            <a:ext cx="326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Century Gothic" panose="020B0502020202020204" pitchFamily="34" charset="0"/>
              </a:rPr>
              <a:t>Canon imagePROGRAF TX3100 36” (A0)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CAD PRINTER</a:t>
            </a:r>
            <a:endParaRPr lang="en-GB" sz="9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 4600C003AA</a:t>
            </a:r>
            <a:endParaRPr lang="en-US" sz="900" i="1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0644" y="3266981"/>
            <a:ext cx="1762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CAD Series 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2,400 x 1,200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5 Colour - 36"/914.4mm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Pigment ink: 5 colour　MBK/BK/C/M/Y</a:t>
            </a:r>
          </a:p>
          <a:p>
            <a:r>
              <a:rPr lang="en-GB" sz="800" dirty="0">
                <a:latin typeface="Century Gothic" panose="020B0502020202020204" pitchFamily="34" charset="0"/>
              </a:rPr>
              <a:t>Printer Stand Included 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71677" y="2864633"/>
            <a:ext cx="3727495" cy="134886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417AC9C-863D-08C6-3B55-EB98DA112947}"/>
              </a:ext>
            </a:extLst>
          </p:cNvPr>
          <p:cNvSpPr txBox="1"/>
          <p:nvPr/>
        </p:nvSpPr>
        <p:spPr>
          <a:xfrm>
            <a:off x="3064701" y="3991130"/>
            <a:ext cx="934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P: </a:t>
            </a:r>
            <a:r>
              <a:rPr lang="el-GR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aa-ET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3339</a:t>
            </a:r>
            <a:r>
              <a:rPr lang="en-US" sz="900" dirty="0">
                <a:solidFill>
                  <a:srgbClr val="FF0000"/>
                </a:solidFill>
                <a:latin typeface="Century Gothic" panose="020B0502020202020204" pitchFamily="34" charset="0"/>
              </a:rPr>
              <a:t>,00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1906948-C6A6-2211-1636-BB37AD9F4154}"/>
              </a:ext>
            </a:extLst>
          </p:cNvPr>
          <p:cNvSpPr txBox="1"/>
          <p:nvPr/>
        </p:nvSpPr>
        <p:spPr>
          <a:xfrm>
            <a:off x="1391044" y="12806"/>
            <a:ext cx="6737631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WIDE FORMAT PRINTERS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CAD &amp; PHOTO Plotters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12C614D-F4FE-42E3-6C66-6BBCD2B649EF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-73025" y="6372253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4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1C7B59-3099-0CFF-265E-D296A9B24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77D4F1-BD9C-C8AB-D446-F15B9F89BDCF}"/>
              </a:ext>
            </a:extLst>
          </p:cNvPr>
          <p:cNvSpPr txBox="1"/>
          <p:nvPr/>
        </p:nvSpPr>
        <p:spPr>
          <a:xfrm>
            <a:off x="1403648" y="205136"/>
            <a:ext cx="649395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SFP/</a:t>
            </a:r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MFP Home &amp; Photo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0CD047-1BD3-6274-4A4C-8AA5646694EC}"/>
              </a:ext>
            </a:extLst>
          </p:cNvPr>
          <p:cNvSpPr/>
          <p:nvPr/>
        </p:nvSpPr>
        <p:spPr>
          <a:xfrm>
            <a:off x="7897598" y="244331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xmlns="" id="{D77601F8-2E83-43E4-527A-3E6A25B1B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B030B372-39FE-A052-A839-571908B4A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" y="6385954"/>
            <a:ext cx="127391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930C5F7C-1733-1B99-9425-169C0C89BCC3}"/>
              </a:ext>
            </a:extLst>
          </p:cNvPr>
          <p:cNvSpPr/>
          <p:nvPr/>
        </p:nvSpPr>
        <p:spPr>
          <a:xfrm>
            <a:off x="2063965" y="748481"/>
            <a:ext cx="5225148" cy="509566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F05F0DFA-52D6-D309-1C04-C8A774443E27}"/>
              </a:ext>
            </a:extLst>
          </p:cNvPr>
          <p:cNvSpPr txBox="1"/>
          <p:nvPr/>
        </p:nvSpPr>
        <p:spPr>
          <a:xfrm>
            <a:off x="5267892" y="1862568"/>
            <a:ext cx="290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dirty="0" smtClean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6671C026AA </a:t>
            </a:r>
            <a:endParaRPr lang="en-US" sz="1000" b="1" dirty="0">
              <a:solidFill>
                <a:srgbClr val="FF0000"/>
              </a:solidFill>
              <a:cs typeface="Calibri"/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>RRP</a:t>
            </a:r>
            <a:r>
              <a:rPr lang="aa-ET" sz="1400" b="1" dirty="0" smtClean="0">
                <a:solidFill>
                  <a:srgbClr val="FF0000"/>
                </a:solidFill>
              </a:rPr>
              <a:t>:</a:t>
            </a:r>
            <a:r>
              <a:rPr lang="en-GB" sz="1400" b="1" dirty="0">
                <a:solidFill>
                  <a:srgbClr val="FF0000"/>
                </a:solidFill>
              </a:rPr>
              <a:t>4</a:t>
            </a:r>
            <a:r>
              <a:rPr lang="aa-ET" sz="1400" b="1" dirty="0" smtClean="0">
                <a:solidFill>
                  <a:srgbClr val="FF0000"/>
                </a:solidFill>
              </a:rPr>
              <a:t>9,</a:t>
            </a:r>
            <a:r>
              <a:rPr lang="en-GB" sz="1400" b="1" dirty="0">
                <a:solidFill>
                  <a:srgbClr val="FF0000"/>
                </a:solidFill>
              </a:rPr>
              <a:t>0</a:t>
            </a:r>
            <a:r>
              <a:rPr lang="aa-ET" sz="1400" b="1" dirty="0">
                <a:solidFill>
                  <a:srgbClr val="FF0000"/>
                </a:solidFill>
              </a:rPr>
              <a:t>0</a:t>
            </a:r>
            <a:r>
              <a:rPr lang="en-US" sz="1400" b="1" dirty="0" smtClean="0">
                <a:solidFill>
                  <a:srgbClr val="FF0000"/>
                </a:solidFill>
                <a:cs typeface="Calibri"/>
              </a:rPr>
              <a:t>€</a:t>
            </a:r>
            <a:endParaRPr lang="en-US" sz="14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8B9DB9C8-5D84-B501-3FA3-390D0A17406A}"/>
              </a:ext>
            </a:extLst>
          </p:cNvPr>
          <p:cNvSpPr txBox="1"/>
          <p:nvPr/>
        </p:nvSpPr>
        <p:spPr>
          <a:xfrm>
            <a:off x="4504856" y="2420888"/>
            <a:ext cx="145427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baseline="0" dirty="0">
                <a:latin typeface="Century Gothic" panose="020B0502020202020204" pitchFamily="34" charset="0"/>
              </a:rPr>
              <a:t>Wi-Fi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 Print, Scan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75F92E08-3E48-3CAD-D6C8-00BA3E83A54B}"/>
              </a:ext>
            </a:extLst>
          </p:cNvPr>
          <p:cNvCxnSpPr/>
          <p:nvPr/>
        </p:nvCxnSpPr>
        <p:spPr>
          <a:xfrm flipH="1" flipV="1">
            <a:off x="193292" y="2787312"/>
            <a:ext cx="7095822" cy="11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031DB3C8-9654-E051-5F10-2F4AA595F687}"/>
              </a:ext>
            </a:extLst>
          </p:cNvPr>
          <p:cNvCxnSpPr/>
          <p:nvPr/>
        </p:nvCxnSpPr>
        <p:spPr>
          <a:xfrm flipH="1" flipV="1">
            <a:off x="189582" y="2423685"/>
            <a:ext cx="7099531" cy="409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718636D-2010-1E8E-8CE9-4DF7D9489E10}"/>
              </a:ext>
            </a:extLst>
          </p:cNvPr>
          <p:cNvSpPr txBox="1"/>
          <p:nvPr/>
        </p:nvSpPr>
        <p:spPr>
          <a:xfrm>
            <a:off x="189073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="" xmlns:a16="http://schemas.microsoft.com/office/drawing/2014/main" id="{E852BE7A-E59E-F1EA-B943-E34A1EA3CA2E}"/>
              </a:ext>
            </a:extLst>
          </p:cNvPr>
          <p:cNvCxnSpPr/>
          <p:nvPr/>
        </p:nvCxnSpPr>
        <p:spPr>
          <a:xfrm flipH="1">
            <a:off x="189582" y="3139554"/>
            <a:ext cx="7099531" cy="141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3BA389F7-F0B4-9922-0E1F-CDFFB8AC6294}"/>
              </a:ext>
            </a:extLst>
          </p:cNvPr>
          <p:cNvCxnSpPr/>
          <p:nvPr/>
        </p:nvCxnSpPr>
        <p:spPr>
          <a:xfrm flipH="1">
            <a:off x="189582" y="4678970"/>
            <a:ext cx="7099531" cy="461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CBA52762-25A0-BA6B-8837-672403251340}"/>
              </a:ext>
            </a:extLst>
          </p:cNvPr>
          <p:cNvCxnSpPr/>
          <p:nvPr/>
        </p:nvCxnSpPr>
        <p:spPr>
          <a:xfrm flipH="1">
            <a:off x="189582" y="5076475"/>
            <a:ext cx="7099531" cy="87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DB372419-C66C-7DB1-C3BC-5CAD763DD95C}"/>
              </a:ext>
            </a:extLst>
          </p:cNvPr>
          <p:cNvSpPr txBox="1"/>
          <p:nvPr/>
        </p:nvSpPr>
        <p:spPr>
          <a:xfrm>
            <a:off x="216452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B74742B4-F945-F9A8-3675-3F3163081D7B}"/>
              </a:ext>
            </a:extLst>
          </p:cNvPr>
          <p:cNvSpPr txBox="1"/>
          <p:nvPr/>
        </p:nvSpPr>
        <p:spPr>
          <a:xfrm>
            <a:off x="161940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B88DE159-D88F-7F38-8B6A-3BA727CD5695}"/>
              </a:ext>
            </a:extLst>
          </p:cNvPr>
          <p:cNvSpPr txBox="1"/>
          <p:nvPr/>
        </p:nvSpPr>
        <p:spPr>
          <a:xfrm>
            <a:off x="156780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E542BBD-D646-C761-FD0A-DE39340DA63A}"/>
              </a:ext>
            </a:extLst>
          </p:cNvPr>
          <p:cNvSpPr txBox="1"/>
          <p:nvPr/>
        </p:nvSpPr>
        <p:spPr>
          <a:xfrm>
            <a:off x="139409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A293FEA6-219E-0D8E-DC99-3018D9273753}"/>
              </a:ext>
            </a:extLst>
          </p:cNvPr>
          <p:cNvCxnSpPr/>
          <p:nvPr/>
        </p:nvCxnSpPr>
        <p:spPr>
          <a:xfrm flipH="1">
            <a:off x="189582" y="5433568"/>
            <a:ext cx="7099531" cy="197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="" xmlns:a16="http://schemas.microsoft.com/office/drawing/2014/main" id="{52AB7346-E513-34BE-A410-90CA5537863E}"/>
              </a:ext>
            </a:extLst>
          </p:cNvPr>
          <p:cNvCxnSpPr/>
          <p:nvPr/>
        </p:nvCxnSpPr>
        <p:spPr>
          <a:xfrm flipH="1" flipV="1">
            <a:off x="175239" y="5831886"/>
            <a:ext cx="7113874" cy="91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4F4378E5-7857-D25B-86E4-6A2BE0E2FAB5}"/>
              </a:ext>
            </a:extLst>
          </p:cNvPr>
          <p:cNvSpPr txBox="1"/>
          <p:nvPr/>
        </p:nvSpPr>
        <p:spPr>
          <a:xfrm>
            <a:off x="221834" y="3429000"/>
            <a:ext cx="102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BBF3015-656A-7650-F07C-11729231F775}"/>
              </a:ext>
            </a:extLst>
          </p:cNvPr>
          <p:cNvSpPr txBox="1"/>
          <p:nvPr/>
        </p:nvSpPr>
        <p:spPr>
          <a:xfrm>
            <a:off x="219553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008496F1-DA8C-96D6-557D-ED23664A51A2}"/>
              </a:ext>
            </a:extLst>
          </p:cNvPr>
          <p:cNvSpPr txBox="1"/>
          <p:nvPr/>
        </p:nvSpPr>
        <p:spPr>
          <a:xfrm>
            <a:off x="152819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457A815-41B2-1246-A1B6-8032C9625553}"/>
              </a:ext>
            </a:extLst>
          </p:cNvPr>
          <p:cNvSpPr txBox="1"/>
          <p:nvPr/>
        </p:nvSpPr>
        <p:spPr>
          <a:xfrm>
            <a:off x="167681" y="5472056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C11816FE-76DA-C113-3ABC-71ECEFD1ED0C}"/>
              </a:ext>
            </a:extLst>
          </p:cNvPr>
          <p:cNvCxnSpPr/>
          <p:nvPr/>
        </p:nvCxnSpPr>
        <p:spPr>
          <a:xfrm flipH="1">
            <a:off x="189582" y="3423196"/>
            <a:ext cx="7099531" cy="1393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CBE29D5D-5F9F-E105-140C-A212728D06B5}"/>
              </a:ext>
            </a:extLst>
          </p:cNvPr>
          <p:cNvCxnSpPr/>
          <p:nvPr/>
        </p:nvCxnSpPr>
        <p:spPr>
          <a:xfrm flipH="1">
            <a:off x="189582" y="4298364"/>
            <a:ext cx="7099531" cy="28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B3FE6A9F-B6B4-6DF3-8836-4992F834D517}"/>
              </a:ext>
            </a:extLst>
          </p:cNvPr>
          <p:cNvSpPr txBox="1"/>
          <p:nvPr/>
        </p:nvSpPr>
        <p:spPr>
          <a:xfrm>
            <a:off x="4862741" y="3170716"/>
            <a:ext cx="1374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DDAD56BF-7D83-FFA5-6F1A-E3154130D44B}"/>
              </a:ext>
            </a:extLst>
          </p:cNvPr>
          <p:cNvSpPr txBox="1"/>
          <p:nvPr/>
        </p:nvSpPr>
        <p:spPr>
          <a:xfrm>
            <a:off x="3870710" y="4675171"/>
            <a:ext cx="30063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100" dirty="0">
                <a:latin typeface="Century Gothic" panose="020B0502020202020204" pitchFamily="34" charset="0"/>
              </a:rPr>
              <a:t>3.8cm LCD, </a:t>
            </a:r>
            <a:r>
              <a:rPr lang="en-US" sz="1100" dirty="0">
                <a:latin typeface="Century Gothic" panose="020B0502020202020204" pitchFamily="34" charset="0"/>
              </a:rPr>
              <a:t>USB</a:t>
            </a:r>
            <a:r>
              <a:rPr lang="aa-ET" sz="1100" dirty="0">
                <a:latin typeface="Century Gothic" panose="020B0502020202020204" pitchFamily="34" charset="0"/>
              </a:rPr>
              <a:t>, </a:t>
            </a:r>
            <a:r>
              <a:rPr lang="en-US" sz="1100" dirty="0">
                <a:latin typeface="Century Gothic" panose="020B0502020202020204" pitchFamily="34" charset="0"/>
              </a:rPr>
              <a:t>Wi-Fi</a:t>
            </a:r>
            <a:r>
              <a:rPr lang="aa-ET" sz="1100" dirty="0">
                <a:latin typeface="Century Gothic" panose="020B0502020202020204" pitchFamily="34" charset="0"/>
              </a:rPr>
              <a:t>, </a:t>
            </a:r>
            <a:r>
              <a:rPr lang="en-US" sz="1100" dirty="0">
                <a:latin typeface="Century Gothic" panose="020B0502020202020204" pitchFamily="34" charset="0"/>
              </a:rPr>
              <a:t>Wireless Direct</a:t>
            </a:r>
            <a:r>
              <a:rPr lang="aa-ET" sz="1100" dirty="0">
                <a:latin typeface="Century Gothic" panose="020B0502020202020204" pitchFamily="34" charset="0"/>
              </a:rPr>
              <a:t>, </a:t>
            </a:r>
            <a:r>
              <a:rPr lang="en-US" sz="11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57D09EB6-4FA7-5911-054D-E699530FE638}"/>
              </a:ext>
            </a:extLst>
          </p:cNvPr>
          <p:cNvSpPr txBox="1"/>
          <p:nvPr/>
        </p:nvSpPr>
        <p:spPr>
          <a:xfrm>
            <a:off x="4765292" y="2852936"/>
            <a:ext cx="14717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A8B047AE-AB34-9B17-74FF-0E567E75C710}"/>
              </a:ext>
            </a:extLst>
          </p:cNvPr>
          <p:cNvSpPr txBox="1"/>
          <p:nvPr/>
        </p:nvSpPr>
        <p:spPr>
          <a:xfrm>
            <a:off x="4765292" y="4293096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100" dirty="0">
                <a:latin typeface="Century Gothic" panose="020B0502020202020204" pitchFamily="34" charset="0"/>
              </a:rPr>
              <a:t>7.7 </a:t>
            </a:r>
            <a:r>
              <a:rPr lang="en-US" sz="11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1100" dirty="0">
                <a:latin typeface="Century Gothic" panose="020B0502020202020204" pitchFamily="34" charset="0"/>
              </a:rPr>
              <a:t>4.0   </a:t>
            </a:r>
            <a:r>
              <a:rPr lang="en-US" sz="11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B2FA30F8-4F1B-5224-75B3-7D8390000AE6}"/>
              </a:ext>
            </a:extLst>
          </p:cNvPr>
          <p:cNvSpPr txBox="1"/>
          <p:nvPr/>
        </p:nvSpPr>
        <p:spPr>
          <a:xfrm>
            <a:off x="5148374" y="3429000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B5D8794E-C3FF-9FFC-0CE5-961925C525D7}"/>
              </a:ext>
            </a:extLst>
          </p:cNvPr>
          <p:cNvSpPr txBox="1"/>
          <p:nvPr/>
        </p:nvSpPr>
        <p:spPr>
          <a:xfrm>
            <a:off x="4536263" y="1296637"/>
            <a:ext cx="120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DCFF90CA-492C-12AA-42E0-57409DAD2C9F}"/>
              </a:ext>
            </a:extLst>
          </p:cNvPr>
          <p:cNvSpPr txBox="1"/>
          <p:nvPr/>
        </p:nvSpPr>
        <p:spPr>
          <a:xfrm>
            <a:off x="3870710" y="5107414"/>
            <a:ext cx="30063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Rear Tray: Max. </a:t>
            </a:r>
            <a:r>
              <a:rPr lang="aa-ET" sz="1100" dirty="0">
                <a:latin typeface="Century Gothic" panose="020B0502020202020204" pitchFamily="34" charset="0"/>
              </a:rPr>
              <a:t>100</a:t>
            </a:r>
            <a:r>
              <a:rPr lang="en-US" sz="1100" dirty="0">
                <a:latin typeface="Century Gothic" panose="020B0502020202020204" pitchFamily="34" charset="0"/>
              </a:rPr>
              <a:t> sheets (plain paper)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317EE15A-4EF6-1C7B-A524-FEAC08427FF2}"/>
              </a:ext>
            </a:extLst>
          </p:cNvPr>
          <p:cNvSpPr txBox="1"/>
          <p:nvPr/>
        </p:nvSpPr>
        <p:spPr>
          <a:xfrm>
            <a:off x="4803041" y="906602"/>
            <a:ext cx="2393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2000" b="1" dirty="0">
                <a:latin typeface="Century Gothic" panose="020B0502020202020204" pitchFamily="34" charset="0"/>
              </a:rPr>
              <a:t>Pixma </a:t>
            </a:r>
            <a:r>
              <a:rPr lang="en-GB" sz="2000" b="1" dirty="0" smtClean="0">
                <a:latin typeface="Century Gothic" panose="020B0502020202020204" pitchFamily="34" charset="0"/>
              </a:rPr>
              <a:t>- </a:t>
            </a:r>
            <a:r>
              <a:rPr lang="aa-ET" sz="2000" b="1" dirty="0">
                <a:latin typeface="Century Gothic" panose="020B0502020202020204" pitchFamily="34" charset="0"/>
              </a:rPr>
              <a:t>TS3</a:t>
            </a:r>
            <a:r>
              <a:rPr lang="en-GB" sz="2000" b="1" dirty="0" smtClean="0">
                <a:latin typeface="Century Gothic" panose="020B0502020202020204" pitchFamily="34" charset="0"/>
              </a:rPr>
              <a:t>751i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182D44E6-5914-C34D-E95C-E3F17FC0ED18}"/>
              </a:ext>
            </a:extLst>
          </p:cNvPr>
          <p:cNvSpPr txBox="1"/>
          <p:nvPr/>
        </p:nvSpPr>
        <p:spPr>
          <a:xfrm>
            <a:off x="4216349" y="3419238"/>
            <a:ext cx="347891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entury Gothic" panose="020B0502020202020204" pitchFamily="34" charset="0"/>
              </a:rPr>
              <a:t>A4 colour documents printing</a:t>
            </a:r>
            <a:endParaRPr lang="aa-ET" sz="1100" dirty="0">
              <a:latin typeface="Century Gothic" panose="020B0502020202020204" pitchFamily="34" charset="0"/>
            </a:endParaRPr>
          </a:p>
          <a:p>
            <a:r>
              <a:rPr lang="fr-FR" sz="1100" dirty="0">
                <a:latin typeface="Century Gothic" panose="020B0502020202020204" pitchFamily="34" charset="0"/>
              </a:rPr>
              <a:t>Black: 110/180 pages</a:t>
            </a:r>
          </a:p>
          <a:p>
            <a:r>
              <a:rPr lang="fr-FR" sz="1100" dirty="0">
                <a:latin typeface="Century Gothic" panose="020B0502020202020204" pitchFamily="34" charset="0"/>
              </a:rPr>
              <a:t>Black XL: 400 pages</a:t>
            </a:r>
          </a:p>
          <a:p>
            <a:r>
              <a:rPr lang="fr-FR" sz="1100" dirty="0">
                <a:latin typeface="Century Gothic" panose="020B0502020202020204" pitchFamily="34" charset="0"/>
              </a:rPr>
              <a:t>Colour: 100/180 pages</a:t>
            </a:r>
          </a:p>
          <a:p>
            <a:r>
              <a:rPr lang="fr-FR" sz="1100" dirty="0">
                <a:latin typeface="Century Gothic" panose="020B0502020202020204" pitchFamily="34" charset="0"/>
              </a:rPr>
              <a:t>Colour XL: 300 pages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50" y="781469"/>
            <a:ext cx="2204601" cy="1625986"/>
          </a:xfrm>
          <a:prstGeom prst="rect">
            <a:avLst/>
          </a:prstGeom>
        </p:spPr>
      </p:pic>
      <p:pic>
        <p:nvPicPr>
          <p:cNvPr id="117" name="Picture 4" descr="Canon PG-575 / CL-576 Original Black &amp; Colour Ink Cartridge 2 Pack |  Official Canon Product">
            <a:extLst>
              <a:ext uri="{FF2B5EF4-FFF2-40B4-BE49-F238E27FC236}">
                <a16:creationId xmlns="" xmlns:a16="http://schemas.microsoft.com/office/drawing/2014/main" id="{00349867-BBE4-F0FC-AA46-C5A16DCB9C77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79" t="51490" r="26540" b="30421"/>
          <a:stretch/>
        </p:blipFill>
        <p:spPr bwMode="auto">
          <a:xfrm>
            <a:off x="4356810" y="5502145"/>
            <a:ext cx="639458" cy="3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Canon PG-575 / CL-576 Original Black &amp; Colour Ink Cartridge 2 Pack |  Official Canon Product">
            <a:extLst>
              <a:ext uri="{FF2B5EF4-FFF2-40B4-BE49-F238E27FC236}">
                <a16:creationId xmlns="" xmlns:a16="http://schemas.microsoft.com/office/drawing/2014/main" id="{52364774-B7C4-821C-F2D8-C89BBD5FEE07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1" t="51724" r="75943" b="31394"/>
          <a:stretch/>
        </p:blipFill>
        <p:spPr bwMode="auto">
          <a:xfrm>
            <a:off x="5081283" y="5449695"/>
            <a:ext cx="585231" cy="3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2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1C7B59-3099-0CFF-265E-D296A9B24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77D4F1-BD9C-C8AB-D446-F15B9F89BDCF}"/>
              </a:ext>
            </a:extLst>
          </p:cNvPr>
          <p:cNvSpPr txBox="1"/>
          <p:nvPr/>
        </p:nvSpPr>
        <p:spPr>
          <a:xfrm>
            <a:off x="1403648" y="205136"/>
            <a:ext cx="649395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SFP/</a:t>
            </a:r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MFP Home &amp; Photo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C9E4F96-50D6-14FA-CB91-02AC02F94041}"/>
              </a:ext>
            </a:extLst>
          </p:cNvPr>
          <p:cNvSpPr/>
          <p:nvPr/>
        </p:nvSpPr>
        <p:spPr>
          <a:xfrm>
            <a:off x="1068667" y="1052735"/>
            <a:ext cx="1627236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Gotham-Book"/>
              </a:rPr>
              <a:t>Wi-Fi, Print, Scan &amp; Copy, Cloud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6E3A23-06AD-1F8E-7544-3B1D216359E6}"/>
              </a:ext>
            </a:extLst>
          </p:cNvPr>
          <p:cNvSpPr/>
          <p:nvPr/>
        </p:nvSpPr>
        <p:spPr>
          <a:xfrm>
            <a:off x="2694551" y="1052735"/>
            <a:ext cx="1656435" cy="477451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2FEA35E-55A2-A3AE-73C0-B0B8765A589C}"/>
              </a:ext>
            </a:extLst>
          </p:cNvPr>
          <p:cNvSpPr/>
          <p:nvPr/>
        </p:nvSpPr>
        <p:spPr>
          <a:xfrm>
            <a:off x="4353368" y="1052735"/>
            <a:ext cx="1563998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85839AD-4039-13B5-D415-2C354BEA67E5}"/>
              </a:ext>
            </a:extLst>
          </p:cNvPr>
          <p:cNvSpPr txBox="1"/>
          <p:nvPr/>
        </p:nvSpPr>
        <p:spPr>
          <a:xfrm>
            <a:off x="971601" y="2201998"/>
            <a:ext cx="1776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a-ET" sz="800" dirty="0" smtClean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3773C006AA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US" sz="800" b="1" dirty="0" smtClean="0">
                <a:solidFill>
                  <a:srgbClr val="FF0000"/>
                </a:solidFill>
              </a:rPr>
              <a:t>9</a:t>
            </a:r>
            <a:r>
              <a:rPr lang="en-GB" sz="800" b="1" dirty="0">
                <a:solidFill>
                  <a:srgbClr val="FF0000"/>
                </a:solidFill>
              </a:rPr>
              <a:t>5</a:t>
            </a:r>
            <a:r>
              <a:rPr lang="aa-ET" sz="800" b="1" dirty="0" smtClean="0">
                <a:solidFill>
                  <a:srgbClr val="FF0000"/>
                </a:solidFill>
              </a:rPr>
              <a:t>,00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936CBEA-9D46-ADF0-C0FD-7ACF65134149}"/>
              </a:ext>
            </a:extLst>
          </p:cNvPr>
          <p:cNvSpPr txBox="1"/>
          <p:nvPr/>
        </p:nvSpPr>
        <p:spPr>
          <a:xfrm>
            <a:off x="4326330" y="2235374"/>
            <a:ext cx="16022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8747B006AA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 smtClean="0">
                <a:solidFill>
                  <a:srgbClr val="FF0000"/>
                </a:solidFill>
              </a:rPr>
              <a:t>:</a:t>
            </a:r>
            <a:r>
              <a:rPr lang="en-GB" sz="800" b="1" dirty="0" smtClean="0">
                <a:solidFill>
                  <a:srgbClr val="FF0000"/>
                </a:solidFill>
              </a:rPr>
              <a:t>309</a:t>
            </a:r>
            <a:r>
              <a:rPr lang="en-US" sz="800" b="1" dirty="0" smtClean="0">
                <a:solidFill>
                  <a:srgbClr val="FF0000"/>
                </a:solidFill>
                <a:cs typeface="Calibri"/>
              </a:rPr>
              <a:t>€</a:t>
            </a:r>
            <a:endParaRPr lang="en-US" sz="8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E50B46D-C6FC-FCBB-77A6-E0B75778D222}"/>
              </a:ext>
            </a:extLst>
          </p:cNvPr>
          <p:cNvSpPr txBox="1"/>
          <p:nvPr/>
        </p:nvSpPr>
        <p:spPr>
          <a:xfrm>
            <a:off x="1432565" y="2427750"/>
            <a:ext cx="98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 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F66A17-2377-38FC-E7B2-4474CF50B613}"/>
              </a:ext>
            </a:extLst>
          </p:cNvPr>
          <p:cNvSpPr txBox="1"/>
          <p:nvPr/>
        </p:nvSpPr>
        <p:spPr>
          <a:xfrm>
            <a:off x="4325623" y="2430485"/>
            <a:ext cx="1753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Print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aa-ET" sz="800" b="1" i="0" u="none" strike="noStrike" baseline="0" dirty="0">
                <a:latin typeface="Century Gothic" panose="020B0502020202020204" pitchFamily="34" charset="0"/>
              </a:rPr>
              <a:t>A3+</a:t>
            </a:r>
            <a:r>
              <a:rPr lang="en-US" sz="800" dirty="0">
                <a:latin typeface="Century Gothic" panose="020B0502020202020204" pitchFamily="34" charset="0"/>
              </a:rPr>
              <a:t>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ChromaLife100+ inks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 &amp; Cloud Link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5F92E08-3E48-3CAD-D6C8-00BA3E83A54B}"/>
              </a:ext>
            </a:extLst>
          </p:cNvPr>
          <p:cNvCxnSpPr>
            <a:cxnSpLocks/>
          </p:cNvCxnSpPr>
          <p:nvPr/>
        </p:nvCxnSpPr>
        <p:spPr>
          <a:xfrm flipH="1">
            <a:off x="-3710" y="2775065"/>
            <a:ext cx="5921076" cy="139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031DB3C8-9654-E051-5F10-2F4AA595F687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450516"/>
            <a:ext cx="5910888" cy="107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718636D-2010-1E8E-8CE9-4DF7D9489E10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E852BE7A-E59E-F1EA-B943-E34A1EA3CA2E}"/>
              </a:ext>
            </a:extLst>
          </p:cNvPr>
          <p:cNvCxnSpPr>
            <a:cxnSpLocks/>
          </p:cNvCxnSpPr>
          <p:nvPr/>
        </p:nvCxnSpPr>
        <p:spPr>
          <a:xfrm flipH="1">
            <a:off x="-3710" y="3140968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3BA389F7-F0B4-9922-0E1F-CDFFB8AC6294}"/>
              </a:ext>
            </a:extLst>
          </p:cNvPr>
          <p:cNvCxnSpPr>
            <a:cxnSpLocks/>
          </p:cNvCxnSpPr>
          <p:nvPr/>
        </p:nvCxnSpPr>
        <p:spPr>
          <a:xfrm flipH="1">
            <a:off x="-3710" y="4725144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CBA52762-25A0-BA6B-8837-672403251340}"/>
              </a:ext>
            </a:extLst>
          </p:cNvPr>
          <p:cNvCxnSpPr>
            <a:cxnSpLocks/>
          </p:cNvCxnSpPr>
          <p:nvPr/>
        </p:nvCxnSpPr>
        <p:spPr>
          <a:xfrm flipH="1">
            <a:off x="-3710" y="5063698"/>
            <a:ext cx="5921076" cy="214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B372419-C66C-7DB1-C3BC-5CAD763DD95C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74742B4-F945-F9A8-3675-3F3163081D7B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88DE159-D88F-7F38-8B6A-3BA727CD5695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E542BBD-D646-C761-FD0A-DE39340DA63A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293FEA6-219E-0D8E-DC99-3018D9273753}"/>
              </a:ext>
            </a:extLst>
          </p:cNvPr>
          <p:cNvCxnSpPr>
            <a:cxnSpLocks/>
          </p:cNvCxnSpPr>
          <p:nvPr/>
        </p:nvCxnSpPr>
        <p:spPr>
          <a:xfrm flipH="1">
            <a:off x="-3710" y="5453353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52AB7346-E513-34BE-A410-90CA5537863E}"/>
              </a:ext>
            </a:extLst>
          </p:cNvPr>
          <p:cNvCxnSpPr>
            <a:cxnSpLocks/>
          </p:cNvCxnSpPr>
          <p:nvPr/>
        </p:nvCxnSpPr>
        <p:spPr>
          <a:xfrm flipH="1">
            <a:off x="-3710" y="5832035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B15A427-97BE-BBC4-6B02-6510BB3BFD95}"/>
              </a:ext>
            </a:extLst>
          </p:cNvPr>
          <p:cNvSpPr txBox="1"/>
          <p:nvPr/>
        </p:nvSpPr>
        <p:spPr>
          <a:xfrm>
            <a:off x="1039754" y="3708643"/>
            <a:ext cx="16328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XL: 400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180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XL: 300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AFCF3CA-1794-AB72-B3F1-F1D8E38CC19F}"/>
              </a:ext>
            </a:extLst>
          </p:cNvPr>
          <p:cNvSpPr txBox="1"/>
          <p:nvPr/>
        </p:nvSpPr>
        <p:spPr>
          <a:xfrm>
            <a:off x="4634525" y="2815703"/>
            <a:ext cx="941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96</a:t>
            </a:r>
            <a:r>
              <a:rPr lang="en-US" sz="800" dirty="0">
                <a:latin typeface="Century Gothic" panose="020B0502020202020204" pitchFamily="34" charset="0"/>
              </a:rPr>
              <a:t>00 x </a:t>
            </a:r>
            <a:r>
              <a:rPr lang="aa-ET" sz="800" dirty="0">
                <a:latin typeface="Century Gothic" panose="020B0502020202020204" pitchFamily="34" charset="0"/>
              </a:rPr>
              <a:t>24</a:t>
            </a:r>
            <a:r>
              <a:rPr lang="en-US" sz="800" dirty="0">
                <a:latin typeface="Century Gothic" panose="020B0502020202020204" pitchFamily="34" charset="0"/>
              </a:rPr>
              <a:t>00 dpi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F4378E5-7857-D25B-86E4-6A2BE0E2FAB5}"/>
              </a:ext>
            </a:extLst>
          </p:cNvPr>
          <p:cNvSpPr txBox="1"/>
          <p:nvPr/>
        </p:nvSpPr>
        <p:spPr>
          <a:xfrm>
            <a:off x="28542" y="3429000"/>
            <a:ext cx="102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BBF3015-656A-7650-F07C-11729231F775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8A291EF2-5D7F-AA95-A350-429F7FCF7290}"/>
              </a:ext>
            </a:extLst>
          </p:cNvPr>
          <p:cNvSpPr txBox="1"/>
          <p:nvPr/>
        </p:nvSpPr>
        <p:spPr>
          <a:xfrm>
            <a:off x="4672194" y="4321554"/>
            <a:ext cx="9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14.5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10.4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08496F1-DA8C-96D6-557D-ED23664A51A2}"/>
              </a:ext>
            </a:extLst>
          </p:cNvPr>
          <p:cNvSpPr txBox="1"/>
          <p:nvPr/>
        </p:nvSpPr>
        <p:spPr>
          <a:xfrm>
            <a:off x="-40473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457A815-41B2-1246-A1B6-8032C9625553}"/>
              </a:ext>
            </a:extLst>
          </p:cNvPr>
          <p:cNvSpPr txBox="1"/>
          <p:nvPr/>
        </p:nvSpPr>
        <p:spPr>
          <a:xfrm>
            <a:off x="-25611" y="5472056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9CA4637-E146-DF55-35D7-859D0E377E0E}"/>
              </a:ext>
            </a:extLst>
          </p:cNvPr>
          <p:cNvSpPr txBox="1"/>
          <p:nvPr/>
        </p:nvSpPr>
        <p:spPr>
          <a:xfrm>
            <a:off x="4321188" y="4717971"/>
            <a:ext cx="170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USB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Wi-Fi</a:t>
            </a:r>
            <a:r>
              <a:rPr lang="aa-ET" sz="700" dirty="0">
                <a:latin typeface="Century Gothic" panose="020B0502020202020204" pitchFamily="34" charset="0"/>
              </a:rPr>
              <a:t>, Apple Print, </a:t>
            </a:r>
            <a:r>
              <a:rPr lang="en-US" sz="700" dirty="0">
                <a:latin typeface="Century Gothic" panose="020B0502020202020204" pitchFamily="34" charset="0"/>
              </a:rPr>
              <a:t>Ethernet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C3D4C8A-598E-6C4B-D356-20CFD52129A0}"/>
              </a:ext>
            </a:extLst>
          </p:cNvPr>
          <p:cNvSpPr txBox="1"/>
          <p:nvPr/>
        </p:nvSpPr>
        <p:spPr>
          <a:xfrm>
            <a:off x="4405198" y="5091862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1</a:t>
            </a:r>
            <a:r>
              <a:rPr lang="aa-ET" sz="800" dirty="0">
                <a:latin typeface="Century Gothic" panose="020B0502020202020204" pitchFamily="34" charset="0"/>
              </a:rPr>
              <a:t>50</a:t>
            </a:r>
            <a:r>
              <a:rPr lang="en-US" sz="800" dirty="0">
                <a:latin typeface="Century Gothic" panose="020B0502020202020204" pitchFamily="34" charset="0"/>
              </a:rPr>
              <a:t> sheets (plain paper)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C11816FE-76DA-C113-3ABC-71ECEFD1ED0C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-3710" y="3436651"/>
            <a:ext cx="5921076" cy="4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6B214D03-A013-C346-6678-E1677F5976F7}"/>
              </a:ext>
            </a:extLst>
          </p:cNvPr>
          <p:cNvCxnSpPr>
            <a:cxnSpLocks/>
          </p:cNvCxnSpPr>
          <p:nvPr/>
        </p:nvCxnSpPr>
        <p:spPr>
          <a:xfrm flipH="1">
            <a:off x="-3710" y="3725161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CBE29D5D-5F9F-E105-140C-A212728D06B5}"/>
              </a:ext>
            </a:extLst>
          </p:cNvPr>
          <p:cNvCxnSpPr>
            <a:cxnSpLocks/>
          </p:cNvCxnSpPr>
          <p:nvPr/>
        </p:nvCxnSpPr>
        <p:spPr>
          <a:xfrm flipH="1">
            <a:off x="-3710" y="4301225"/>
            <a:ext cx="59210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6E625E05-091B-5395-237E-CF420AC7167F}"/>
              </a:ext>
            </a:extLst>
          </p:cNvPr>
          <p:cNvSpPr txBox="1"/>
          <p:nvPr/>
        </p:nvSpPr>
        <p:spPr>
          <a:xfrm>
            <a:off x="5004304" y="3429000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4C4B7774-DCCF-7985-3CD2-6A1C34A9E8DE}"/>
              </a:ext>
            </a:extLst>
          </p:cNvPr>
          <p:cNvSpPr txBox="1"/>
          <p:nvPr/>
        </p:nvSpPr>
        <p:spPr>
          <a:xfrm>
            <a:off x="1410142" y="283639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EEA9880-9B7A-4C1E-0F7D-78D5E5F89156}"/>
              </a:ext>
            </a:extLst>
          </p:cNvPr>
          <p:cNvSpPr txBox="1"/>
          <p:nvPr/>
        </p:nvSpPr>
        <p:spPr>
          <a:xfrm>
            <a:off x="1438310" y="3166217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2</a:t>
            </a:r>
            <a:r>
              <a:rPr lang="aa-ET" sz="800" dirty="0">
                <a:latin typeface="Century Gothic" panose="020B0502020202020204" pitchFamily="34" charset="0"/>
              </a:rPr>
              <a:t>4</a:t>
            </a:r>
            <a:r>
              <a:rPr lang="en-US" sz="800" dirty="0">
                <a:latin typeface="Century Gothic" panose="020B0502020202020204" pitchFamily="34" charset="0"/>
              </a:rPr>
              <a:t>00 dpi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E2C70E37-FBA7-DD0A-868D-1AA812B963D8}"/>
              </a:ext>
            </a:extLst>
          </p:cNvPr>
          <p:cNvSpPr txBox="1"/>
          <p:nvPr/>
        </p:nvSpPr>
        <p:spPr>
          <a:xfrm>
            <a:off x="1670742" y="3468029"/>
            <a:ext cx="467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1BE33B8-462A-A5F5-F528-5209396B7FC2}"/>
              </a:ext>
            </a:extLst>
          </p:cNvPr>
          <p:cNvSpPr txBox="1"/>
          <p:nvPr/>
        </p:nvSpPr>
        <p:spPr>
          <a:xfrm>
            <a:off x="1365142" y="4314582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13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6.8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2D2EF090-4380-310E-4A75-867DFE37312B}"/>
              </a:ext>
            </a:extLst>
          </p:cNvPr>
          <p:cNvSpPr txBox="1"/>
          <p:nvPr/>
        </p:nvSpPr>
        <p:spPr>
          <a:xfrm>
            <a:off x="1124599" y="4684290"/>
            <a:ext cx="15323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700" dirty="0">
                <a:latin typeface="Century Gothic" panose="020B0502020202020204" pitchFamily="34" charset="0"/>
              </a:rPr>
              <a:t>3.7cm OLED, </a:t>
            </a:r>
            <a:r>
              <a:rPr lang="en-US" sz="700" dirty="0">
                <a:latin typeface="Century Gothic" panose="020B0502020202020204" pitchFamily="34" charset="0"/>
              </a:rPr>
              <a:t>USB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Wi-Fi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Wireless Direct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6F72BC-5827-D3CE-1CE4-C6E48CEB9D83}"/>
              </a:ext>
            </a:extLst>
          </p:cNvPr>
          <p:cNvSpPr txBox="1"/>
          <p:nvPr/>
        </p:nvSpPr>
        <p:spPr>
          <a:xfrm>
            <a:off x="1285095" y="1095277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TS5350</a:t>
            </a:r>
            <a:r>
              <a:rPr lang="en-US" sz="1000" b="1" dirty="0" err="1">
                <a:latin typeface="Century Gothic" panose="020B0502020202020204" pitchFamily="34" charset="0"/>
              </a:rPr>
              <a:t>i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ECB73B3-5F66-A395-7E50-56B52981C228}"/>
              </a:ext>
            </a:extLst>
          </p:cNvPr>
          <p:cNvSpPr txBox="1"/>
          <p:nvPr/>
        </p:nvSpPr>
        <p:spPr>
          <a:xfrm>
            <a:off x="4552854" y="1095638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 err="1">
                <a:latin typeface="Century Gothic" panose="020B0502020202020204" pitchFamily="34" charset="0"/>
              </a:rPr>
              <a:t>Pixma</a:t>
            </a:r>
            <a:r>
              <a:rPr lang="aa-ET" sz="1000" b="1" dirty="0">
                <a:latin typeface="Century Gothic" panose="020B0502020202020204" pitchFamily="34" charset="0"/>
              </a:rPr>
              <a:t> ix6850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432421E-B8CF-C4A9-B8D5-5D7D3CACE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444" y="1341859"/>
            <a:ext cx="1266825" cy="809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AE85401-E092-A447-77EB-910BD4B6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729" y="1309038"/>
            <a:ext cx="1304925" cy="8096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1E2C31F-5BA0-1A40-29D0-1E927AD60EC3}"/>
              </a:ext>
            </a:extLst>
          </p:cNvPr>
          <p:cNvSpPr txBox="1"/>
          <p:nvPr/>
        </p:nvSpPr>
        <p:spPr>
          <a:xfrm>
            <a:off x="1069266" y="5139363"/>
            <a:ext cx="1739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 Max.100 sheets (plain paper)</a:t>
            </a:r>
          </a:p>
          <a:p>
            <a:r>
              <a:rPr lang="aa-ET" sz="600" dirty="0">
                <a:latin typeface="Century Gothic" panose="020B0502020202020204" pitchFamily="34" charset="0"/>
              </a:rPr>
              <a:t>Cassette:</a:t>
            </a:r>
            <a:r>
              <a:rPr lang="en-US" sz="600" dirty="0">
                <a:latin typeface="Century Gothic" panose="020B0502020202020204" pitchFamily="34" charset="0"/>
              </a:rPr>
              <a:t> Max.</a:t>
            </a:r>
            <a:r>
              <a:rPr lang="aa-ET" sz="600" dirty="0">
                <a:latin typeface="Century Gothic" panose="020B0502020202020204" pitchFamily="34" charset="0"/>
              </a:rPr>
              <a:t>100</a:t>
            </a:r>
            <a:r>
              <a:rPr lang="en-US" sz="600" dirty="0">
                <a:latin typeface="Century Gothic" panose="020B0502020202020204" pitchFamily="34" charset="0"/>
              </a:rPr>
              <a:t> sheets (plain paper)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90F26F54-2CDB-F7A2-DDF4-45A1DE8E0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163" y="5500084"/>
            <a:ext cx="676275" cy="295275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65BA6E23-B954-2860-0A38-1538B9707492}"/>
              </a:ext>
            </a:extLst>
          </p:cNvPr>
          <p:cNvSpPr txBox="1"/>
          <p:nvPr/>
        </p:nvSpPr>
        <p:spPr>
          <a:xfrm>
            <a:off x="4283968" y="3699497"/>
            <a:ext cx="16623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</a:t>
            </a:r>
            <a:r>
              <a:rPr lang="aa-ET" sz="700" dirty="0">
                <a:latin typeface="Century Gothic" panose="020B0502020202020204" pitchFamily="34" charset="0"/>
              </a:rPr>
              <a:t>G</a:t>
            </a:r>
            <a:r>
              <a:rPr lang="fr-FR" sz="700" dirty="0">
                <a:latin typeface="Century Gothic" panose="020B0502020202020204" pitchFamily="34" charset="0"/>
              </a:rPr>
              <a:t> </a:t>
            </a:r>
            <a:r>
              <a:rPr lang="aa-ET" sz="700" dirty="0">
                <a:latin typeface="Century Gothic" panose="020B0502020202020204" pitchFamily="34" charset="0"/>
              </a:rPr>
              <a:t>BK</a:t>
            </a:r>
            <a:r>
              <a:rPr lang="fr-FR" sz="700" dirty="0">
                <a:latin typeface="Century Gothic" panose="020B0502020202020204" pitchFamily="34" charset="0"/>
              </a:rPr>
              <a:t> XL: </a:t>
            </a:r>
            <a:r>
              <a:rPr lang="aa-ET" sz="700" dirty="0">
                <a:latin typeface="Century Gothic" panose="020B0502020202020204" pitchFamily="34" charset="0"/>
              </a:rPr>
              <a:t>620 A4 Doc/4720 Photos</a:t>
            </a:r>
            <a:endParaRPr lang="fr-FR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Black XL: </a:t>
            </a:r>
            <a:r>
              <a:rPr lang="aa-ET" sz="700" dirty="0">
                <a:latin typeface="Century Gothic" panose="020B0502020202020204" pitchFamily="34" charset="0"/>
              </a:rPr>
              <a:t>5000 A4 Doc/845 Photos</a:t>
            </a:r>
            <a:endParaRPr lang="fr-FR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Cyan XL: </a:t>
            </a:r>
            <a:r>
              <a:rPr lang="aa-ET" sz="700" dirty="0">
                <a:latin typeface="Century Gothic" panose="020B0502020202020204" pitchFamily="34" charset="0"/>
              </a:rPr>
              <a:t>700</a:t>
            </a:r>
            <a:r>
              <a:rPr lang="fr-FR" sz="700" dirty="0">
                <a:latin typeface="Century Gothic" panose="020B0502020202020204" pitchFamily="34" charset="0"/>
              </a:rPr>
              <a:t> </a:t>
            </a:r>
            <a:r>
              <a:rPr lang="aa-ET" sz="700" dirty="0">
                <a:latin typeface="Century Gothic" panose="020B0502020202020204" pitchFamily="34" charset="0"/>
              </a:rPr>
              <a:t>A4 Doc/283 Photos</a:t>
            </a:r>
            <a:endParaRPr lang="fr-FR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Magenta XL: </a:t>
            </a:r>
            <a:r>
              <a:rPr lang="aa-ET" sz="700" dirty="0">
                <a:latin typeface="Century Gothic" panose="020B0502020202020204" pitchFamily="34" charset="0"/>
              </a:rPr>
              <a:t>670</a:t>
            </a:r>
            <a:r>
              <a:rPr lang="fr-FR" sz="700" dirty="0">
                <a:latin typeface="Century Gothic" panose="020B0502020202020204" pitchFamily="34" charset="0"/>
              </a:rPr>
              <a:t> </a:t>
            </a:r>
            <a:r>
              <a:rPr lang="aa-ET" sz="700" dirty="0">
                <a:latin typeface="Century Gothic" panose="020B0502020202020204" pitchFamily="34" charset="0"/>
              </a:rPr>
              <a:t>Doc/340 Photos</a:t>
            </a:r>
            <a:endParaRPr lang="fr-FR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Yellow XL: </a:t>
            </a:r>
            <a:r>
              <a:rPr lang="aa-ET" sz="700" dirty="0">
                <a:latin typeface="Century Gothic" panose="020B0502020202020204" pitchFamily="34" charset="0"/>
              </a:rPr>
              <a:t>700 Doc/293 Photos</a:t>
            </a:r>
            <a:endParaRPr lang="fr-FR" sz="700" dirty="0">
              <a:latin typeface="Century Gothic" panose="020B0502020202020204" pitchFamily="34" charset="0"/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xmlns="" id="{75F3A586-8584-47B0-F111-EB2714026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1580" y="5520172"/>
            <a:ext cx="1537237" cy="259293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455B6669-C0BA-D54D-16AE-C4D4173F380D}"/>
              </a:ext>
            </a:extLst>
          </p:cNvPr>
          <p:cNvSpPr txBox="1"/>
          <p:nvPr/>
        </p:nvSpPr>
        <p:spPr>
          <a:xfrm rot="2299199">
            <a:off x="4331570" y="1566906"/>
            <a:ext cx="15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722A556C-5DA9-0AD4-2661-65F697D331E2}"/>
              </a:ext>
            </a:extLst>
          </p:cNvPr>
          <p:cNvSpPr txBox="1"/>
          <p:nvPr/>
        </p:nvSpPr>
        <p:spPr>
          <a:xfrm>
            <a:off x="2639755" y="2206788"/>
            <a:ext cx="1918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 2988C036AA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800" b="1" dirty="0">
                <a:solidFill>
                  <a:srgbClr val="FF0000"/>
                </a:solidFill>
              </a:rPr>
              <a:t>RRP</a:t>
            </a:r>
            <a:r>
              <a:rPr lang="aa-ET" sz="800" b="1" dirty="0">
                <a:solidFill>
                  <a:srgbClr val="FF0000"/>
                </a:solidFill>
              </a:rPr>
              <a:t>:</a:t>
            </a:r>
            <a:r>
              <a:rPr lang="en-US" sz="800" b="1" dirty="0" smtClean="0">
                <a:solidFill>
                  <a:srgbClr val="FF0000"/>
                </a:solidFill>
                <a:cs typeface="Calibri"/>
              </a:rPr>
              <a:t>€369</a:t>
            </a:r>
            <a:endParaRPr lang="en-US" sz="8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F11F1074-BE79-84EE-1CA4-615EDF671EA9}"/>
              </a:ext>
            </a:extLst>
          </p:cNvPr>
          <p:cNvSpPr txBox="1"/>
          <p:nvPr/>
        </p:nvSpPr>
        <p:spPr>
          <a:xfrm>
            <a:off x="2916569" y="1104333"/>
            <a:ext cx="12032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000" b="1" dirty="0">
                <a:latin typeface="Century Gothic" panose="020B0502020202020204" pitchFamily="34" charset="0"/>
              </a:rPr>
              <a:t>Pixma </a:t>
            </a:r>
            <a:r>
              <a:rPr lang="en-US" sz="1000" b="1" dirty="0">
                <a:latin typeface="Century Gothic" panose="020B0502020202020204" pitchFamily="34" charset="0"/>
              </a:rPr>
              <a:t>TS9550a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xmlns="" id="{ECE01A36-885B-6B36-1E36-A2F086A84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5668" y="5512224"/>
            <a:ext cx="1466850" cy="257175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CC23A6A0-8210-F439-626F-6AB63EEE748E}"/>
              </a:ext>
            </a:extLst>
          </p:cNvPr>
          <p:cNvSpPr txBox="1"/>
          <p:nvPr/>
        </p:nvSpPr>
        <p:spPr>
          <a:xfrm>
            <a:off x="2754940" y="3690612"/>
            <a:ext cx="16058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Pigment Black XL: 400 pages</a:t>
            </a:r>
          </a:p>
          <a:p>
            <a:r>
              <a:rPr lang="aa-ET" sz="700" dirty="0">
                <a:latin typeface="Century Gothic" panose="020B0502020202020204" pitchFamily="34" charset="0"/>
              </a:rPr>
              <a:t>Photo Blue/</a:t>
            </a:r>
            <a:r>
              <a:rPr lang="fr-FR" sz="700" dirty="0">
                <a:latin typeface="Century Gothic" panose="020B0502020202020204" pitchFamily="34" charset="0"/>
              </a:rPr>
              <a:t>Black XL: 3</a:t>
            </a:r>
            <a:r>
              <a:rPr lang="aa-ET" sz="700" dirty="0">
                <a:latin typeface="Century Gothic" panose="020B0502020202020204" pitchFamily="34" charset="0"/>
              </a:rPr>
              <a:t>120</a:t>
            </a:r>
            <a:r>
              <a:rPr lang="fr-FR" sz="700" dirty="0">
                <a:latin typeface="Century Gothic" panose="020B0502020202020204" pitchFamily="34" charset="0"/>
              </a:rPr>
              <a:t>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Cyan XL: 515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Magenta XL: 474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Yellow XL: 51</a:t>
            </a:r>
            <a:r>
              <a:rPr lang="aa-ET" sz="700" dirty="0">
                <a:latin typeface="Century Gothic" panose="020B0502020202020204" pitchFamily="34" charset="0"/>
              </a:rPr>
              <a:t>4</a:t>
            </a:r>
            <a:r>
              <a:rPr lang="fr-FR" sz="700" dirty="0">
                <a:latin typeface="Century Gothic" panose="020B0502020202020204" pitchFamily="34" charset="0"/>
              </a:rPr>
              <a:t> pages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5889EFB7-0BCA-9ADF-5EF1-F346A89D4244}"/>
              </a:ext>
            </a:extLst>
          </p:cNvPr>
          <p:cNvSpPr txBox="1"/>
          <p:nvPr/>
        </p:nvSpPr>
        <p:spPr>
          <a:xfrm>
            <a:off x="3320973" y="3468029"/>
            <a:ext cx="467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3E189C64-5AAF-2964-14EA-C87F3DE7B68C}"/>
              </a:ext>
            </a:extLst>
          </p:cNvPr>
          <p:cNvSpPr txBox="1"/>
          <p:nvPr/>
        </p:nvSpPr>
        <p:spPr>
          <a:xfrm>
            <a:off x="2641965" y="2398085"/>
            <a:ext cx="17632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Century Gothic" panose="020B0502020202020204" pitchFamily="34" charset="0"/>
              </a:rPr>
              <a:t>Print </a:t>
            </a:r>
            <a:r>
              <a:rPr lang="aa-ET" sz="750" b="1" i="0" u="none" strike="noStrike" baseline="0" dirty="0">
                <a:latin typeface="Century Gothic" panose="020B0502020202020204" pitchFamily="34" charset="0"/>
              </a:rPr>
              <a:t>A</a:t>
            </a:r>
            <a:r>
              <a:rPr lang="en-US" sz="750" b="1" i="0" u="none" strike="noStrike" baseline="0" dirty="0">
                <a:latin typeface="Century Gothic" panose="020B0502020202020204" pitchFamily="34" charset="0"/>
              </a:rPr>
              <a:t>4,A</a:t>
            </a:r>
            <a:r>
              <a:rPr lang="aa-ET" sz="750" b="1" i="0" u="none" strike="noStrike" baseline="0" dirty="0">
                <a:latin typeface="Century Gothic" panose="020B0502020202020204" pitchFamily="34" charset="0"/>
              </a:rPr>
              <a:t>3+</a:t>
            </a:r>
            <a:r>
              <a:rPr lang="en-US" sz="750" b="0" i="0" u="none" strike="noStrike" baseline="0" dirty="0">
                <a:latin typeface="Century Gothic" panose="020B0502020202020204" pitchFamily="34" charset="0"/>
              </a:rPr>
              <a:t>,</a:t>
            </a:r>
            <a:r>
              <a:rPr lang="en-US" sz="750" dirty="0">
                <a:latin typeface="Century Gothic" panose="020B0502020202020204" pitchFamily="34" charset="0"/>
              </a:rPr>
              <a:t> Scan,Copy A4</a:t>
            </a:r>
            <a:r>
              <a:rPr lang="aa-ET" sz="75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750" b="1" i="0" u="none" strike="noStrike" baseline="0" dirty="0">
                <a:latin typeface="Century Gothic" panose="020B0502020202020204" pitchFamily="34" charset="0"/>
              </a:rPr>
              <a:t>ChromaLife100+ inks </a:t>
            </a:r>
            <a:r>
              <a:rPr lang="en-US" sz="750" b="0" i="0" u="none" strike="noStrike" baseline="0" dirty="0">
                <a:latin typeface="Century Gothic" panose="020B0502020202020204" pitchFamily="34" charset="0"/>
              </a:rPr>
              <a:t>Copy &amp; Cloud Link</a:t>
            </a:r>
            <a:endParaRPr lang="en-US" sz="750" dirty="0">
              <a:latin typeface="Century Gothic" panose="020B0502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964B23F3-3F32-EE53-B6A5-F9138092E85B}"/>
              </a:ext>
            </a:extLst>
          </p:cNvPr>
          <p:cNvSpPr txBox="1"/>
          <p:nvPr/>
        </p:nvSpPr>
        <p:spPr>
          <a:xfrm>
            <a:off x="2717835" y="5093196"/>
            <a:ext cx="159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100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  <a:endParaRPr lang="aa-ET" sz="600" dirty="0">
              <a:latin typeface="Century Gothic" panose="020B0502020202020204" pitchFamily="34" charset="0"/>
            </a:endParaRPr>
          </a:p>
          <a:p>
            <a:r>
              <a:rPr lang="en-US" sz="600" dirty="0">
                <a:latin typeface="Century Gothic" panose="020B0502020202020204" pitchFamily="34" charset="0"/>
              </a:rPr>
              <a:t>ADF Tray: 35 sheets (A4 paper)</a:t>
            </a:r>
            <a:endParaRPr lang="en-US" sz="600" b="1" dirty="0">
              <a:latin typeface="Century Gothic" panose="020B0502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575FC2B5-4946-7BFF-AF8B-690A01F0DAEB}"/>
              </a:ext>
            </a:extLst>
          </p:cNvPr>
          <p:cNvSpPr txBox="1"/>
          <p:nvPr/>
        </p:nvSpPr>
        <p:spPr>
          <a:xfrm>
            <a:off x="2735828" y="4684290"/>
            <a:ext cx="15323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10.8</a:t>
            </a:r>
            <a:r>
              <a:rPr lang="aa-ET" sz="700" dirty="0">
                <a:latin typeface="Century Gothic" panose="020B0502020202020204" pitchFamily="34" charset="0"/>
              </a:rPr>
              <a:t>cm </a:t>
            </a:r>
            <a:r>
              <a:rPr lang="en-US" sz="700" dirty="0">
                <a:latin typeface="Century Gothic" panose="020B0502020202020204" pitchFamily="34" charset="0"/>
              </a:rPr>
              <a:t>TouchScreen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USB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Wi-Fi</a:t>
            </a:r>
            <a:r>
              <a:rPr lang="aa-ET" sz="700" dirty="0">
                <a:latin typeface="Century Gothic" panose="020B0502020202020204" pitchFamily="34" charset="0"/>
              </a:rPr>
              <a:t>, </a:t>
            </a:r>
            <a:r>
              <a:rPr lang="en-US" sz="700" dirty="0">
                <a:latin typeface="Century Gothic" panose="020B0502020202020204" pitchFamily="34" charset="0"/>
              </a:rPr>
              <a:t>Wireless Direct</a:t>
            </a:r>
            <a:r>
              <a:rPr lang="aa-ET" sz="700" dirty="0">
                <a:latin typeface="Century Gothic" panose="020B0502020202020204" pitchFamily="34" charset="0"/>
              </a:rPr>
              <a:t>,</a:t>
            </a:r>
            <a:r>
              <a:rPr lang="en-US" sz="700" dirty="0">
                <a:latin typeface="Century Gothic" panose="020B0502020202020204" pitchFamily="34" charset="0"/>
              </a:rPr>
              <a:t> Ethernet,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en-US" sz="7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A7782AE0-F8DF-D328-FF01-3360AB0F8CC2}"/>
              </a:ext>
            </a:extLst>
          </p:cNvPr>
          <p:cNvSpPr txBox="1"/>
          <p:nvPr/>
        </p:nvSpPr>
        <p:spPr>
          <a:xfrm>
            <a:off x="3024101" y="284390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pic>
        <p:nvPicPr>
          <p:cNvPr id="2050" name="Picture 2" descr="PIXMA TS9550a Series">
            <a:extLst>
              <a:ext uri="{FF2B5EF4-FFF2-40B4-BE49-F238E27FC236}">
                <a16:creationId xmlns:a16="http://schemas.microsoft.com/office/drawing/2014/main" xmlns="" id="{9933ED02-5EB9-486E-421A-9E33005B7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5073" y="1355846"/>
            <a:ext cx="1010610" cy="76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80D7E945-E8C7-1045-DECB-6B6735253374}"/>
              </a:ext>
            </a:extLst>
          </p:cNvPr>
          <p:cNvSpPr txBox="1"/>
          <p:nvPr/>
        </p:nvSpPr>
        <p:spPr>
          <a:xfrm>
            <a:off x="3038465" y="3191343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2</a:t>
            </a:r>
            <a:r>
              <a:rPr lang="aa-ET" sz="800" dirty="0">
                <a:latin typeface="Century Gothic" panose="020B0502020202020204" pitchFamily="34" charset="0"/>
              </a:rPr>
              <a:t>4</a:t>
            </a:r>
            <a:r>
              <a:rPr lang="en-US" sz="800" dirty="0">
                <a:latin typeface="Century Gothic" panose="020B0502020202020204" pitchFamily="34" charset="0"/>
              </a:rPr>
              <a:t>00 dpi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A9EA0D8B-43A1-86D8-11C2-35812185BC2B}"/>
              </a:ext>
            </a:extLst>
          </p:cNvPr>
          <p:cNvSpPr txBox="1"/>
          <p:nvPr/>
        </p:nvSpPr>
        <p:spPr>
          <a:xfrm rot="2299199">
            <a:off x="2744487" y="1577416"/>
            <a:ext cx="15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822DEEE1-85D6-A81B-F36B-6209D0E9CC40}"/>
              </a:ext>
            </a:extLst>
          </p:cNvPr>
          <p:cNvSpPr txBox="1"/>
          <p:nvPr/>
        </p:nvSpPr>
        <p:spPr>
          <a:xfrm>
            <a:off x="3005561" y="4334268"/>
            <a:ext cx="979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</a:t>
            </a:r>
            <a:r>
              <a:rPr lang="en-US" sz="800" dirty="0">
                <a:latin typeface="Century Gothic" panose="020B0502020202020204" pitchFamily="34" charset="0"/>
              </a:rPr>
              <a:t>5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10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37876235-7A75-AC21-73A9-78F49AE22AC2}"/>
              </a:ext>
            </a:extLst>
          </p:cNvPr>
          <p:cNvSpPr txBox="1"/>
          <p:nvPr/>
        </p:nvSpPr>
        <p:spPr>
          <a:xfrm>
            <a:off x="5004304" y="3167614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xmlns="" id="{EEB2BD04-398E-9671-8EEF-006DD6C438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8186" y="1052735"/>
            <a:ext cx="2480617" cy="2372175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xmlns="" id="{A402D202-B63E-9546-17CF-919A0CD1D1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6230" y="3426195"/>
            <a:ext cx="2431121" cy="25206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0CD047-1BD3-6274-4A4C-8AA5646694EC}"/>
              </a:ext>
            </a:extLst>
          </p:cNvPr>
          <p:cNvSpPr/>
          <p:nvPr/>
        </p:nvSpPr>
        <p:spPr>
          <a:xfrm>
            <a:off x="7897598" y="244331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xmlns="" id="{D77601F8-2E83-43E4-527A-3E6A25B1B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B030B372-39FE-A052-A839-571908B4A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" y="6385954"/>
            <a:ext cx="127391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6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1C7B59-3099-0CFF-265E-D296A9B24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77D4F1-BD9C-C8AB-D446-F15B9F89BDCF}"/>
              </a:ext>
            </a:extLst>
          </p:cNvPr>
          <p:cNvSpPr txBox="1"/>
          <p:nvPr/>
        </p:nvSpPr>
        <p:spPr>
          <a:xfrm>
            <a:off x="1403647" y="205136"/>
            <a:ext cx="6188143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SFP/MFP Home &amp; Office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MEGATANK</a:t>
            </a:r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C9E4F96-50D6-14FA-CB91-02AC02F94041}"/>
              </a:ext>
            </a:extLst>
          </p:cNvPr>
          <p:cNvSpPr/>
          <p:nvPr/>
        </p:nvSpPr>
        <p:spPr>
          <a:xfrm>
            <a:off x="1068667" y="1052735"/>
            <a:ext cx="1627236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Gotham-Book"/>
              </a:rPr>
              <a:t>Wi-Fi, Print, Scan &amp; Copy, Cloud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6E3A23-06AD-1F8E-7544-3B1D216359E6}"/>
              </a:ext>
            </a:extLst>
          </p:cNvPr>
          <p:cNvSpPr/>
          <p:nvPr/>
        </p:nvSpPr>
        <p:spPr>
          <a:xfrm>
            <a:off x="2694551" y="1052735"/>
            <a:ext cx="1656435" cy="477451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0C5F7C-1733-1B99-9425-169C0C89BCC3}"/>
              </a:ext>
            </a:extLst>
          </p:cNvPr>
          <p:cNvSpPr/>
          <p:nvPr/>
        </p:nvSpPr>
        <p:spPr>
          <a:xfrm>
            <a:off x="4344872" y="1052735"/>
            <a:ext cx="1656995" cy="476638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A7B4760-47AA-156E-EEE4-7347B6816A9C}"/>
              </a:ext>
            </a:extLst>
          </p:cNvPr>
          <p:cNvSpPr/>
          <p:nvPr/>
        </p:nvSpPr>
        <p:spPr>
          <a:xfrm>
            <a:off x="5986986" y="1052735"/>
            <a:ext cx="1557520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8C74976-BF63-5F64-7F51-B6D58A9D15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746" y="1124907"/>
            <a:ext cx="1267860" cy="11519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85839AD-4039-13B5-D415-2C354BEA67E5}"/>
              </a:ext>
            </a:extLst>
          </p:cNvPr>
          <p:cNvSpPr txBox="1"/>
          <p:nvPr/>
        </p:nvSpPr>
        <p:spPr>
          <a:xfrm>
            <a:off x="2671353" y="2201998"/>
            <a:ext cx="18324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6708C009AA</a:t>
            </a:r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900" b="1" dirty="0" smtClean="0">
                <a:solidFill>
                  <a:srgbClr val="FF0000"/>
                </a:solidFill>
              </a:rPr>
              <a:t>RRP</a:t>
            </a:r>
            <a:r>
              <a:rPr lang="aa-ET" sz="900" b="1" dirty="0" smtClean="0">
                <a:solidFill>
                  <a:srgbClr val="FF0000"/>
                </a:solidFill>
              </a:rPr>
              <a:t>:</a:t>
            </a:r>
            <a:r>
              <a:rPr lang="en-GB" sz="900" b="1" dirty="0" smtClean="0">
                <a:solidFill>
                  <a:srgbClr val="FF0000"/>
                </a:solidFill>
              </a:rPr>
              <a:t>235</a:t>
            </a:r>
            <a:r>
              <a:rPr lang="en-US" sz="900" b="1" dirty="0" smtClean="0">
                <a:solidFill>
                  <a:srgbClr val="FF0000"/>
                </a:solidFill>
                <a:cs typeface="Calibri"/>
              </a:rPr>
              <a:t>€</a:t>
            </a:r>
            <a:endParaRPr lang="en-US" sz="9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05F0DFA-52D6-D309-1C04-C8A774443E27}"/>
              </a:ext>
            </a:extLst>
          </p:cNvPr>
          <p:cNvSpPr txBox="1"/>
          <p:nvPr/>
        </p:nvSpPr>
        <p:spPr>
          <a:xfrm>
            <a:off x="4303474" y="2242844"/>
            <a:ext cx="17829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5807C009AA</a:t>
            </a:r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900" b="1" dirty="0" smtClean="0">
                <a:solidFill>
                  <a:srgbClr val="FF0000"/>
                </a:solidFill>
              </a:rPr>
              <a:t>RRP</a:t>
            </a:r>
            <a:r>
              <a:rPr lang="aa-ET" sz="900" b="1" dirty="0" smtClean="0">
                <a:solidFill>
                  <a:srgbClr val="FF0000"/>
                </a:solidFill>
              </a:rPr>
              <a:t>:</a:t>
            </a:r>
            <a:r>
              <a:rPr lang="en-GB" sz="900" b="1" dirty="0" smtClean="0">
                <a:solidFill>
                  <a:srgbClr val="FF0000"/>
                </a:solidFill>
              </a:rPr>
              <a:t>299</a:t>
            </a:r>
            <a:r>
              <a:rPr lang="en-US" sz="900" b="1" dirty="0" smtClean="0">
                <a:solidFill>
                  <a:srgbClr val="FF0000"/>
                </a:solidFill>
                <a:cs typeface="Calibri"/>
              </a:rPr>
              <a:t>€</a:t>
            </a:r>
            <a:endParaRPr lang="en-US" sz="9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936CBEA-9D46-ADF0-C0FD-7ACF65134149}"/>
              </a:ext>
            </a:extLst>
          </p:cNvPr>
          <p:cNvSpPr txBox="1"/>
          <p:nvPr/>
        </p:nvSpPr>
        <p:spPr>
          <a:xfrm>
            <a:off x="5913834" y="2216894"/>
            <a:ext cx="18786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4467C009AA</a:t>
            </a:r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900" b="1" dirty="0" smtClean="0">
                <a:solidFill>
                  <a:srgbClr val="FF0000"/>
                </a:solidFill>
              </a:rPr>
              <a:t>RRP</a:t>
            </a:r>
            <a:r>
              <a:rPr lang="aa-ET" sz="900" b="1" dirty="0" smtClean="0">
                <a:solidFill>
                  <a:srgbClr val="FF0000"/>
                </a:solidFill>
              </a:rPr>
              <a:t>:2</a:t>
            </a:r>
            <a:r>
              <a:rPr lang="en-GB" sz="900" b="1" dirty="0" smtClean="0">
                <a:solidFill>
                  <a:srgbClr val="FF0000"/>
                </a:solidFill>
              </a:rPr>
              <a:t>29</a:t>
            </a:r>
            <a:r>
              <a:rPr lang="en-US" sz="900" b="1" dirty="0" smtClean="0">
                <a:solidFill>
                  <a:srgbClr val="FF0000"/>
                </a:solidFill>
                <a:cs typeface="Calibri"/>
              </a:rPr>
              <a:t>€</a:t>
            </a:r>
            <a:endParaRPr lang="en-US" sz="9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E50B46D-C6FC-FCBB-77A6-E0B75778D222}"/>
              </a:ext>
            </a:extLst>
          </p:cNvPr>
          <p:cNvSpPr txBox="1"/>
          <p:nvPr/>
        </p:nvSpPr>
        <p:spPr>
          <a:xfrm>
            <a:off x="3020595" y="2427750"/>
            <a:ext cx="98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 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B9DB9C8-5D84-B501-3FA3-390D0A17406A}"/>
              </a:ext>
            </a:extLst>
          </p:cNvPr>
          <p:cNvSpPr txBox="1"/>
          <p:nvPr/>
        </p:nvSpPr>
        <p:spPr>
          <a:xfrm>
            <a:off x="4590821" y="2442374"/>
            <a:ext cx="1177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, </a:t>
            </a:r>
            <a:r>
              <a:rPr lang="aa-ET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 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F66A17-2377-38FC-E7B2-4474CF50B613}"/>
              </a:ext>
            </a:extLst>
          </p:cNvPr>
          <p:cNvSpPr txBox="1"/>
          <p:nvPr/>
        </p:nvSpPr>
        <p:spPr>
          <a:xfrm>
            <a:off x="6237258" y="2430485"/>
            <a:ext cx="1177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 &amp; Cloud Link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5F92E08-3E48-3CAD-D6C8-00BA3E83A54B}"/>
              </a:ext>
            </a:extLst>
          </p:cNvPr>
          <p:cNvCxnSpPr>
            <a:cxnSpLocks/>
          </p:cNvCxnSpPr>
          <p:nvPr/>
        </p:nvCxnSpPr>
        <p:spPr>
          <a:xfrm flipH="1">
            <a:off x="-3710" y="2789057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031DB3C8-9654-E051-5F10-2F4AA595F687}"/>
              </a:ext>
            </a:extLst>
          </p:cNvPr>
          <p:cNvCxnSpPr>
            <a:cxnSpLocks/>
          </p:cNvCxnSpPr>
          <p:nvPr/>
        </p:nvCxnSpPr>
        <p:spPr>
          <a:xfrm flipH="1">
            <a:off x="-3710" y="2423685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718636D-2010-1E8E-8CE9-4DF7D9489E10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E852BE7A-E59E-F1EA-B943-E34A1EA3CA2E}"/>
              </a:ext>
            </a:extLst>
          </p:cNvPr>
          <p:cNvCxnSpPr>
            <a:cxnSpLocks/>
          </p:cNvCxnSpPr>
          <p:nvPr/>
        </p:nvCxnSpPr>
        <p:spPr>
          <a:xfrm flipH="1">
            <a:off x="-3710" y="3140968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3BA389F7-F0B4-9922-0E1F-CDFFB8AC6294}"/>
              </a:ext>
            </a:extLst>
          </p:cNvPr>
          <p:cNvCxnSpPr>
            <a:cxnSpLocks/>
          </p:cNvCxnSpPr>
          <p:nvPr/>
        </p:nvCxnSpPr>
        <p:spPr>
          <a:xfrm flipH="1">
            <a:off x="-3710" y="4725144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CBA52762-25A0-BA6B-8837-672403251340}"/>
              </a:ext>
            </a:extLst>
          </p:cNvPr>
          <p:cNvCxnSpPr>
            <a:cxnSpLocks/>
          </p:cNvCxnSpPr>
          <p:nvPr/>
        </p:nvCxnSpPr>
        <p:spPr>
          <a:xfrm flipH="1">
            <a:off x="-3710" y="5085184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B372419-C66C-7DB1-C3BC-5CAD763DD95C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74742B4-F945-F9A8-3675-3F3163081D7B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88DE159-D88F-7F38-8B6A-3BA727CD5695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E542BBD-D646-C761-FD0A-DE39340DA63A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293FEA6-219E-0D8E-DC99-3018D9273753}"/>
              </a:ext>
            </a:extLst>
          </p:cNvPr>
          <p:cNvCxnSpPr>
            <a:cxnSpLocks/>
          </p:cNvCxnSpPr>
          <p:nvPr/>
        </p:nvCxnSpPr>
        <p:spPr>
          <a:xfrm flipH="1">
            <a:off x="-3710" y="5453353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52AB7346-E513-34BE-A410-90CA5537863E}"/>
              </a:ext>
            </a:extLst>
          </p:cNvPr>
          <p:cNvCxnSpPr>
            <a:cxnSpLocks/>
          </p:cNvCxnSpPr>
          <p:nvPr/>
        </p:nvCxnSpPr>
        <p:spPr>
          <a:xfrm flipH="1">
            <a:off x="-3710" y="5832035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30CDB05C-72CD-9E1A-A812-058619FFB288}"/>
              </a:ext>
            </a:extLst>
          </p:cNvPr>
          <p:cNvSpPr txBox="1"/>
          <p:nvPr/>
        </p:nvSpPr>
        <p:spPr>
          <a:xfrm>
            <a:off x="6278793" y="3172144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B15A427-97BE-BBC4-6B02-6510BB3BFD95}"/>
              </a:ext>
            </a:extLst>
          </p:cNvPr>
          <p:cNvSpPr txBox="1"/>
          <p:nvPr/>
        </p:nvSpPr>
        <p:spPr>
          <a:xfrm>
            <a:off x="2627784" y="3708643"/>
            <a:ext cx="1632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fr-FR" sz="700" dirty="0">
                <a:latin typeface="Century Gothic" panose="020B0502020202020204" pitchFamily="34" charset="0"/>
              </a:rPr>
              <a:t>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6,000 pages </a:t>
            </a:r>
            <a:r>
              <a:rPr lang="aa-ET" sz="700" dirty="0">
                <a:latin typeface="Century Gothic" panose="020B0502020202020204" pitchFamily="34" charset="0"/>
              </a:rPr>
              <a:t/>
            </a:r>
            <a:br>
              <a:rPr lang="aa-ET" sz="700" dirty="0">
                <a:latin typeface="Century Gothic" panose="020B0502020202020204" pitchFamily="34" charset="0"/>
              </a:rPr>
            </a:br>
            <a:r>
              <a:rPr lang="fr-FR" sz="700" dirty="0">
                <a:latin typeface="Century Gothic" panose="020B0502020202020204" pitchFamily="34" charset="0"/>
              </a:rPr>
              <a:t>(Economy mode 7,600 pages)</a:t>
            </a:r>
            <a:r>
              <a:rPr lang="aa-ET" sz="700" dirty="0">
                <a:latin typeface="Century Gothic" panose="020B0502020202020204" pitchFamily="34" charset="0"/>
              </a:rPr>
              <a:t/>
            </a:r>
            <a:br>
              <a:rPr lang="aa-ET" sz="700" dirty="0">
                <a:latin typeface="Century Gothic" panose="020B0502020202020204" pitchFamily="34" charset="0"/>
              </a:rPr>
            </a:br>
            <a:r>
              <a:rPr lang="fr-FR" sz="700" dirty="0">
                <a:latin typeface="Century Gothic" panose="020B0502020202020204" pitchFamily="34" charset="0"/>
              </a:rPr>
              <a:t>Colour: 7,700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880E401-44DE-F91E-6F66-DF704ECD9E53}"/>
              </a:ext>
            </a:extLst>
          </p:cNvPr>
          <p:cNvSpPr txBox="1"/>
          <p:nvPr/>
        </p:nvSpPr>
        <p:spPr>
          <a:xfrm>
            <a:off x="4307051" y="3701217"/>
            <a:ext cx="18869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Black: 6,000 pages per ink bottle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Colour: 7700 pages</a:t>
            </a:r>
            <a:br>
              <a:rPr lang="en-US" sz="700" dirty="0">
                <a:latin typeface="Century Gothic" panose="020B0502020202020204" pitchFamily="34" charset="0"/>
              </a:rPr>
            </a:br>
            <a:r>
              <a:rPr lang="en-US" sz="700" dirty="0">
                <a:latin typeface="Century Gothic" panose="020B0502020202020204" pitchFamily="34" charset="0"/>
              </a:rPr>
              <a:t/>
            </a:r>
            <a:br>
              <a:rPr lang="en-US" sz="700" dirty="0">
                <a:latin typeface="Century Gothic" panose="020B0502020202020204" pitchFamily="34" charset="0"/>
              </a:rPr>
            </a:br>
            <a:r>
              <a:rPr lang="en-US" sz="700" dirty="0">
                <a:latin typeface="Century Gothic" panose="020B0502020202020204" pitchFamily="34" charset="0"/>
              </a:rPr>
              <a:t>Maintenance Cartridge MC-G04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AFCF3CA-1794-AB72-B3F1-F1D8E38CC19F}"/>
              </a:ext>
            </a:extLst>
          </p:cNvPr>
          <p:cNvSpPr txBox="1"/>
          <p:nvPr/>
        </p:nvSpPr>
        <p:spPr>
          <a:xfrm>
            <a:off x="6241487" y="2815703"/>
            <a:ext cx="941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F4378E5-7857-D25B-86E4-6A2BE0E2FAB5}"/>
              </a:ext>
            </a:extLst>
          </p:cNvPr>
          <p:cNvSpPr txBox="1"/>
          <p:nvPr/>
        </p:nvSpPr>
        <p:spPr>
          <a:xfrm>
            <a:off x="28542" y="3429000"/>
            <a:ext cx="1029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BBF3015-656A-7650-F07C-11729231F775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8A291EF2-5D7F-AA95-A350-429F7FCF7290}"/>
              </a:ext>
            </a:extLst>
          </p:cNvPr>
          <p:cNvSpPr txBox="1"/>
          <p:nvPr/>
        </p:nvSpPr>
        <p:spPr>
          <a:xfrm>
            <a:off x="6379434" y="4314583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3.9ipm mono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3.9ipm colour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08496F1-DA8C-96D6-557D-ED23664A51A2}"/>
              </a:ext>
            </a:extLst>
          </p:cNvPr>
          <p:cNvSpPr txBox="1"/>
          <p:nvPr/>
        </p:nvSpPr>
        <p:spPr>
          <a:xfrm>
            <a:off x="-40473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2758BBD-9FEC-C23C-3359-68B8B64810DF}"/>
              </a:ext>
            </a:extLst>
          </p:cNvPr>
          <p:cNvSpPr txBox="1"/>
          <p:nvPr/>
        </p:nvSpPr>
        <p:spPr>
          <a:xfrm>
            <a:off x="4316592" y="5061887"/>
            <a:ext cx="1739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Rear tray: Max. 100 sheets (plain paper)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ADF: Max. 35 sheets (plain paper)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457A815-41B2-1246-A1B6-8032C9625553}"/>
              </a:ext>
            </a:extLst>
          </p:cNvPr>
          <p:cNvSpPr txBox="1"/>
          <p:nvPr/>
        </p:nvSpPr>
        <p:spPr>
          <a:xfrm>
            <a:off x="-25611" y="5472056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07DE747A-09EC-FB5E-1F46-A5445C154336}"/>
              </a:ext>
            </a:extLst>
          </p:cNvPr>
          <p:cNvSpPr txBox="1"/>
          <p:nvPr/>
        </p:nvSpPr>
        <p:spPr>
          <a:xfrm>
            <a:off x="5998138" y="3754197"/>
            <a:ext cx="152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4”x6” Photo : 3,800 photos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 bottle: 3,700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 ink bottle: 8,000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9CA4637-E146-DF55-35D7-859D0E377E0E}"/>
              </a:ext>
            </a:extLst>
          </p:cNvPr>
          <p:cNvSpPr txBox="1"/>
          <p:nvPr/>
        </p:nvSpPr>
        <p:spPr>
          <a:xfrm>
            <a:off x="6019394" y="4675193"/>
            <a:ext cx="157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Full-dot LCD,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C3D4C8A-598E-6C4B-D356-20CFD52129A0}"/>
              </a:ext>
            </a:extLst>
          </p:cNvPr>
          <p:cNvSpPr txBox="1"/>
          <p:nvPr/>
        </p:nvSpPr>
        <p:spPr>
          <a:xfrm>
            <a:off x="6035087" y="5091862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100 sheets (plain paper)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C11816FE-76DA-C113-3ABC-71ECEFD1ED0C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-3710" y="3436651"/>
            <a:ext cx="7548216" cy="4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6B214D03-A013-C346-6678-E1677F5976F7}"/>
              </a:ext>
            </a:extLst>
          </p:cNvPr>
          <p:cNvCxnSpPr>
            <a:cxnSpLocks/>
          </p:cNvCxnSpPr>
          <p:nvPr/>
        </p:nvCxnSpPr>
        <p:spPr>
          <a:xfrm flipH="1">
            <a:off x="-3710" y="3725161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CBE29D5D-5F9F-E105-140C-A212728D06B5}"/>
              </a:ext>
            </a:extLst>
          </p:cNvPr>
          <p:cNvCxnSpPr>
            <a:cxnSpLocks/>
          </p:cNvCxnSpPr>
          <p:nvPr/>
        </p:nvCxnSpPr>
        <p:spPr>
          <a:xfrm flipH="1">
            <a:off x="-3710" y="4301225"/>
            <a:ext cx="754270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6E625E05-091B-5395-237E-CF420AC7167F}"/>
              </a:ext>
            </a:extLst>
          </p:cNvPr>
          <p:cNvSpPr txBox="1"/>
          <p:nvPr/>
        </p:nvSpPr>
        <p:spPr>
          <a:xfrm>
            <a:off x="6611266" y="3429000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B3FE6A9F-B6B4-6DF3-8836-4992F834D517}"/>
              </a:ext>
            </a:extLst>
          </p:cNvPr>
          <p:cNvSpPr txBox="1"/>
          <p:nvPr/>
        </p:nvSpPr>
        <p:spPr>
          <a:xfrm>
            <a:off x="4669449" y="3170716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DDAD56BF-7D83-FFA5-6F1A-E3154130D44B}"/>
              </a:ext>
            </a:extLst>
          </p:cNvPr>
          <p:cNvSpPr txBox="1"/>
          <p:nvPr/>
        </p:nvSpPr>
        <p:spPr>
          <a:xfrm>
            <a:off x="4511428" y="4674319"/>
            <a:ext cx="153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1.3”</a:t>
            </a:r>
            <a:r>
              <a:rPr lang="aa-ET" sz="800" dirty="0">
                <a:latin typeface="Century Gothic" panose="020B0502020202020204" pitchFamily="34" charset="0"/>
              </a:rPr>
              <a:t> LCD,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57D09EB6-4FA7-5911-054D-E699530FE638}"/>
              </a:ext>
            </a:extLst>
          </p:cNvPr>
          <p:cNvSpPr txBox="1"/>
          <p:nvPr/>
        </p:nvSpPr>
        <p:spPr>
          <a:xfrm>
            <a:off x="4572000" y="285293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4C4B7774-DCCF-7985-3CD2-6A1C34A9E8DE}"/>
              </a:ext>
            </a:extLst>
          </p:cNvPr>
          <p:cNvSpPr txBox="1"/>
          <p:nvPr/>
        </p:nvSpPr>
        <p:spPr>
          <a:xfrm>
            <a:off x="2998172" y="283639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EEA9880-9B7A-4C1E-0F7D-78D5E5F89156}"/>
              </a:ext>
            </a:extLst>
          </p:cNvPr>
          <p:cNvSpPr txBox="1"/>
          <p:nvPr/>
        </p:nvSpPr>
        <p:spPr>
          <a:xfrm>
            <a:off x="3026340" y="3166217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A8B047AE-AB34-9B17-74FF-0E567E75C710}"/>
              </a:ext>
            </a:extLst>
          </p:cNvPr>
          <p:cNvSpPr txBox="1"/>
          <p:nvPr/>
        </p:nvSpPr>
        <p:spPr>
          <a:xfrm>
            <a:off x="4572000" y="431458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11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6</a:t>
            </a:r>
            <a:r>
              <a:rPr lang="aa-ET" sz="800" dirty="0">
                <a:latin typeface="Century Gothic" panose="020B0502020202020204" pitchFamily="34" charset="0"/>
              </a:rPr>
              <a:t>  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E2C70E37-FBA7-DD0A-868D-1AA812B963D8}"/>
              </a:ext>
            </a:extLst>
          </p:cNvPr>
          <p:cNvSpPr txBox="1"/>
          <p:nvPr/>
        </p:nvSpPr>
        <p:spPr>
          <a:xfrm>
            <a:off x="3287139" y="3481834"/>
            <a:ext cx="4067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ighlight>
                  <a:srgbClr val="FFFF00"/>
                </a:highlight>
                <a:latin typeface="Century Gothic" panose="020B0502020202020204" pitchFamily="34" charset="0"/>
              </a:rPr>
              <a:t>YES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B2FA30F8-4F1B-5224-75B3-7D8390000AE6}"/>
              </a:ext>
            </a:extLst>
          </p:cNvPr>
          <p:cNvSpPr txBox="1"/>
          <p:nvPr/>
        </p:nvSpPr>
        <p:spPr>
          <a:xfrm>
            <a:off x="4955082" y="3429000"/>
            <a:ext cx="2649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-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1BE33B8-462A-A5F5-F528-5209396B7FC2}"/>
              </a:ext>
            </a:extLst>
          </p:cNvPr>
          <p:cNvSpPr txBox="1"/>
          <p:nvPr/>
        </p:nvSpPr>
        <p:spPr>
          <a:xfrm>
            <a:off x="2953172" y="4314582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11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6  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2D2EF090-4380-310E-4A75-867DFE37312B}"/>
              </a:ext>
            </a:extLst>
          </p:cNvPr>
          <p:cNvSpPr txBox="1"/>
          <p:nvPr/>
        </p:nvSpPr>
        <p:spPr>
          <a:xfrm>
            <a:off x="2712629" y="4684290"/>
            <a:ext cx="153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1.35”</a:t>
            </a:r>
            <a:r>
              <a:rPr lang="aa-ET" sz="800" dirty="0">
                <a:latin typeface="Century Gothic" panose="020B0502020202020204" pitchFamily="34" charset="0"/>
              </a:rPr>
              <a:t> LCD, </a:t>
            </a:r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621CF6F3-C59D-2892-C64F-EF552A36C6EC}"/>
              </a:ext>
            </a:extLst>
          </p:cNvPr>
          <p:cNvSpPr txBox="1"/>
          <p:nvPr/>
        </p:nvSpPr>
        <p:spPr>
          <a:xfrm>
            <a:off x="2712629" y="5087527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100 sheets (plain paper)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xmlns="" id="{C4BA6B54-BD21-139B-E977-F8B98F7FB9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679" y="5525551"/>
            <a:ext cx="1195131" cy="237023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xmlns="" id="{F14A0C9B-FB6F-4FBD-38DF-18C60EC97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908" y="5508640"/>
            <a:ext cx="1088020" cy="243068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638E054E-D2F0-8246-B0F1-4D815C2CC0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6" y="1192939"/>
            <a:ext cx="1020448" cy="844189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CC634304-D770-C789-EDB3-30D5610F2175}"/>
              </a:ext>
            </a:extLst>
          </p:cNvPr>
          <p:cNvSpPr txBox="1"/>
          <p:nvPr/>
        </p:nvSpPr>
        <p:spPr>
          <a:xfrm rot="2299199">
            <a:off x="6039421" y="1709911"/>
            <a:ext cx="1524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  <a:endParaRPr lang="en-US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D66E2BF-4DA1-94E1-B637-1CB2AFD658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14251"/>
            <a:ext cx="1167698" cy="1162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D9FED0-3789-A289-1956-1E5B5884E1F6}"/>
              </a:ext>
            </a:extLst>
          </p:cNvPr>
          <p:cNvSpPr txBox="1"/>
          <p:nvPr/>
        </p:nvSpPr>
        <p:spPr>
          <a:xfrm>
            <a:off x="996267" y="2225912"/>
            <a:ext cx="18972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5989C009AA</a:t>
            </a:r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1" dirty="0" smtClean="0">
                <a:solidFill>
                  <a:srgbClr val="FF0000"/>
                </a:solidFill>
              </a:rPr>
              <a:t>RRP</a:t>
            </a:r>
            <a:r>
              <a:rPr lang="aa-ET" sz="900" b="1" dirty="0" smtClean="0">
                <a:solidFill>
                  <a:srgbClr val="FF0000"/>
                </a:solidFill>
              </a:rPr>
              <a:t>:</a:t>
            </a:r>
            <a:r>
              <a:rPr lang="en-GB" sz="900" b="1" dirty="0" smtClean="0">
                <a:solidFill>
                  <a:srgbClr val="FF0000"/>
                </a:solidFill>
              </a:rPr>
              <a:t>12</a:t>
            </a:r>
            <a:r>
              <a:rPr lang="aa-ET" sz="900" b="1" dirty="0" smtClean="0">
                <a:solidFill>
                  <a:srgbClr val="FF0000"/>
                </a:solidFill>
              </a:rPr>
              <a:t>5</a:t>
            </a:r>
            <a:r>
              <a:rPr lang="en-US" sz="9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E0E517-2B29-0177-C399-7CCDB8817FB0}"/>
              </a:ext>
            </a:extLst>
          </p:cNvPr>
          <p:cNvSpPr txBox="1"/>
          <p:nvPr/>
        </p:nvSpPr>
        <p:spPr>
          <a:xfrm>
            <a:off x="1388168" y="2419621"/>
            <a:ext cx="980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 &amp; Copy, 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2DF628-DDE6-F353-8EB2-819B0F369206}"/>
              </a:ext>
            </a:extLst>
          </p:cNvPr>
          <p:cNvSpPr txBox="1"/>
          <p:nvPr/>
        </p:nvSpPr>
        <p:spPr>
          <a:xfrm>
            <a:off x="1047558" y="3703553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High Yield Ink Bottles </a:t>
            </a:r>
            <a:r>
              <a:rPr lang="aa-ET" sz="700" dirty="0">
                <a:latin typeface="Century Gothic" panose="020B0502020202020204" pitchFamily="34" charset="0"/>
              </a:rPr>
              <a:t/>
            </a:r>
            <a:br>
              <a:rPr lang="aa-ET" sz="700" dirty="0">
                <a:latin typeface="Century Gothic" panose="020B0502020202020204" pitchFamily="34" charset="0"/>
              </a:rPr>
            </a:br>
            <a:r>
              <a:rPr lang="en-US" sz="700" dirty="0">
                <a:latin typeface="Century Gothic" panose="020B0502020202020204" pitchFamily="34" charset="0"/>
              </a:rPr>
              <a:t>Black: 6,000 pages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(Economy mode 7,600 pages)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Colour: 7,700 pages </a:t>
            </a:r>
            <a:r>
              <a:rPr lang="aa-ET" sz="700" dirty="0">
                <a:latin typeface="Century Gothic" panose="020B0502020202020204" pitchFamily="34" charset="0"/>
              </a:rPr>
              <a:t/>
            </a:r>
            <a:br>
              <a:rPr lang="aa-ET" sz="700" dirty="0">
                <a:latin typeface="Century Gothic" panose="020B0502020202020204" pitchFamily="34" charset="0"/>
              </a:rPr>
            </a:br>
            <a:r>
              <a:rPr lang="en-US" sz="700" dirty="0">
                <a:latin typeface="Century Gothic" panose="020B0502020202020204" pitchFamily="34" charset="0"/>
              </a:rPr>
              <a:t>(Economy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en-US" sz="700" dirty="0">
                <a:latin typeface="Century Gothic" panose="020B0502020202020204" pitchFamily="34" charset="0"/>
              </a:rPr>
              <a:t>mode 8,100 pages)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5DA086-0D08-5632-E934-4DDDC884E1DB}"/>
              </a:ext>
            </a:extLst>
          </p:cNvPr>
          <p:cNvSpPr txBox="1"/>
          <p:nvPr/>
        </p:nvSpPr>
        <p:spPr>
          <a:xfrm>
            <a:off x="1385264" y="3166217"/>
            <a:ext cx="927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BCFF52D-F670-E101-BC44-E746CC02ECB1}"/>
              </a:ext>
            </a:extLst>
          </p:cNvPr>
          <p:cNvSpPr txBox="1"/>
          <p:nvPr/>
        </p:nvSpPr>
        <p:spPr>
          <a:xfrm>
            <a:off x="1165241" y="4763767"/>
            <a:ext cx="1678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USB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Wi-Fi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Windows, Mac &amp; Chrome 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F8C0560-B9B2-DC5C-6495-39B18FF20D89}"/>
              </a:ext>
            </a:extLst>
          </p:cNvPr>
          <p:cNvSpPr txBox="1"/>
          <p:nvPr/>
        </p:nvSpPr>
        <p:spPr>
          <a:xfrm>
            <a:off x="1372904" y="2829922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4800 x 1200 dpi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3E92B7E-80DF-BE3C-8D4A-0D082236E371}"/>
              </a:ext>
            </a:extLst>
          </p:cNvPr>
          <p:cNvSpPr txBox="1"/>
          <p:nvPr/>
        </p:nvSpPr>
        <p:spPr>
          <a:xfrm>
            <a:off x="1379038" y="4325639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11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6.0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56AAC5-1533-5A98-6511-F2B744A4D9FB}"/>
              </a:ext>
            </a:extLst>
          </p:cNvPr>
          <p:cNvSpPr txBox="1"/>
          <p:nvPr/>
        </p:nvSpPr>
        <p:spPr>
          <a:xfrm>
            <a:off x="1164211" y="5085252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Rear Tray: Max. 100 sheets (plain paper)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73F734B-1B1E-EBC1-B402-5E464F005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161" y="5508640"/>
            <a:ext cx="1088020" cy="2430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EF17DE1-086C-6BD7-4A75-C930527F96D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881" y="1168325"/>
            <a:ext cx="1381447" cy="230833"/>
          </a:xfrm>
          <a:prstGeom prst="rect">
            <a:avLst/>
          </a:prstGeom>
        </p:spPr>
      </p:pic>
      <p:pic>
        <p:nvPicPr>
          <p:cNvPr id="3074" name="Picture 2" descr="PIXMA G3480">
            <a:extLst>
              <a:ext uri="{FF2B5EF4-FFF2-40B4-BE49-F238E27FC236}">
                <a16:creationId xmlns:a16="http://schemas.microsoft.com/office/drawing/2014/main" xmlns="" id="{992AB106-787D-9A92-6C06-0CE359699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1381174"/>
            <a:ext cx="1111500" cy="8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50DF884-E8EF-A044-A35B-D7F7AF514A6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78" y="1604513"/>
            <a:ext cx="564874" cy="5648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D88BCE65-739D-B519-739B-29070B36CF8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015" y="1187850"/>
            <a:ext cx="1334423" cy="207772"/>
          </a:xfrm>
          <a:prstGeom prst="rect">
            <a:avLst/>
          </a:prstGeom>
        </p:spPr>
      </p:pic>
      <p:pic>
        <p:nvPicPr>
          <p:cNvPr id="3076" name="Picture 4" descr="PIXMA G4470">
            <a:extLst>
              <a:ext uri="{FF2B5EF4-FFF2-40B4-BE49-F238E27FC236}">
                <a16:creationId xmlns:a16="http://schemas.microsoft.com/office/drawing/2014/main" xmlns="" id="{986BCC71-2329-AF5B-7263-DD5112F26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3187" y="1409068"/>
            <a:ext cx="1092949" cy="8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E753B57-2E60-ED92-7CA3-27590C8FD14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970" y="1627372"/>
            <a:ext cx="564874" cy="5648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7E78721-4C05-A80C-8306-8202A93C3FD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879" y="1612547"/>
            <a:ext cx="564874" cy="5648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AC9522B0-D3D7-C32C-AC61-EAF589947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559" y="5508640"/>
            <a:ext cx="1088020" cy="24306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A6A1680B-BB1E-96F4-F3E2-28E57B2E57E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701" y="5018723"/>
            <a:ext cx="1067008" cy="12188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xmlns="" id="{FDDA9A39-43A7-76B0-3491-76926B8721B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6675" y="1060850"/>
            <a:ext cx="1502040" cy="3876638"/>
          </a:xfrm>
          <a:prstGeom prst="rect">
            <a:avLst/>
          </a:prstGeom>
        </p:spPr>
      </p:pic>
      <p:sp>
        <p:nvSpPr>
          <p:cNvPr id="21" name="TextBox 25">
            <a:extLst>
              <a:ext uri="{FF2B5EF4-FFF2-40B4-BE49-F238E27FC236}">
                <a16:creationId xmlns:a16="http://schemas.microsoft.com/office/drawing/2014/main" xmlns="" id="{80035BDD-37BA-389F-8EC4-9EFAFEBA7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xmlns="" id="{7D733358-AC7E-F41E-3087-2B9381D5B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0" y="6385954"/>
            <a:ext cx="127391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FB237052-7CEC-5724-F117-B4F781F3E1E3}"/>
              </a:ext>
            </a:extLst>
          </p:cNvPr>
          <p:cNvSpPr/>
          <p:nvPr/>
        </p:nvSpPr>
        <p:spPr>
          <a:xfrm>
            <a:off x="7978299" y="25130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7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1C7B59-3099-0CFF-265E-D296A9B24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:a16="http://schemas.microsoft.com/office/drawing/2014/main" xmlns="" id="{62855965-C98B-03B5-6CC8-88DF6ED6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77D4F1-BD9C-C8AB-D446-F15B9F89BDCF}"/>
              </a:ext>
            </a:extLst>
          </p:cNvPr>
          <p:cNvSpPr txBox="1"/>
          <p:nvPr/>
        </p:nvSpPr>
        <p:spPr>
          <a:xfrm>
            <a:off x="1365142" y="52427"/>
            <a:ext cx="6865702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MFP Small/Medium Business - Office 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Megatank</a:t>
            </a:r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C9E4F96-50D6-14FA-CB91-02AC02F94041}"/>
              </a:ext>
            </a:extLst>
          </p:cNvPr>
          <p:cNvSpPr/>
          <p:nvPr/>
        </p:nvSpPr>
        <p:spPr>
          <a:xfrm>
            <a:off x="1068667" y="1052735"/>
            <a:ext cx="1627236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Gotham-Book"/>
              </a:rPr>
              <a:t>Wi-Fi, Print, Scan &amp; Copy, Cloud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6E3A23-06AD-1F8E-7544-3B1D216359E6}"/>
              </a:ext>
            </a:extLst>
          </p:cNvPr>
          <p:cNvSpPr/>
          <p:nvPr/>
        </p:nvSpPr>
        <p:spPr>
          <a:xfrm>
            <a:off x="2694551" y="1052735"/>
            <a:ext cx="1656435" cy="477451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0C5F7C-1733-1B99-9425-169C0C89BCC3}"/>
              </a:ext>
            </a:extLst>
          </p:cNvPr>
          <p:cNvSpPr/>
          <p:nvPr/>
        </p:nvSpPr>
        <p:spPr>
          <a:xfrm>
            <a:off x="4344872" y="1052735"/>
            <a:ext cx="1656995" cy="476638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A7B4760-47AA-156E-EEE4-7347B6816A9C}"/>
              </a:ext>
            </a:extLst>
          </p:cNvPr>
          <p:cNvSpPr/>
          <p:nvPr/>
        </p:nvSpPr>
        <p:spPr>
          <a:xfrm>
            <a:off x="5986986" y="1052735"/>
            <a:ext cx="1557520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2FEA35E-55A2-A3AE-73C0-B0B8765A589C}"/>
              </a:ext>
            </a:extLst>
          </p:cNvPr>
          <p:cNvSpPr/>
          <p:nvPr/>
        </p:nvSpPr>
        <p:spPr>
          <a:xfrm>
            <a:off x="7544506" y="1052735"/>
            <a:ext cx="1563998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626AB1D-5ABD-7D96-850E-8897F9C280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177" y="1531348"/>
            <a:ext cx="668762" cy="6687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50DF884-E8EF-A044-A35B-D7F7AF514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246" y="1520812"/>
            <a:ext cx="668762" cy="66876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61FCB34-BDB4-F2D4-2346-FD4B403705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430" y="1560901"/>
            <a:ext cx="668762" cy="6687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3CCBC5F-E32F-E4A5-BDFC-A5EB42D3E9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606" y="1560901"/>
            <a:ext cx="668762" cy="66876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85839AD-4039-13B5-D415-2C354BEA67E5}"/>
              </a:ext>
            </a:extLst>
          </p:cNvPr>
          <p:cNvSpPr txBox="1"/>
          <p:nvPr/>
        </p:nvSpPr>
        <p:spPr>
          <a:xfrm>
            <a:off x="1083323" y="2201998"/>
            <a:ext cx="1832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6171C007AA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GB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:3</a:t>
            </a:r>
            <a:r>
              <a:rPr lang="en-GB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3D9FED0-3789-A289-1956-1E5B5884E1F6}"/>
              </a:ext>
            </a:extLst>
          </p:cNvPr>
          <p:cNvSpPr txBox="1"/>
          <p:nvPr/>
        </p:nvSpPr>
        <p:spPr>
          <a:xfrm>
            <a:off x="2683582" y="2226575"/>
            <a:ext cx="1672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5777C009AA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RRP:3</a:t>
            </a:r>
            <a:r>
              <a:rPr lang="en-GB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20</a:t>
            </a:r>
            <a:r>
              <a:rPr lang="en-US" sz="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  <a:endParaRPr lang="en-US" sz="800" b="1" dirty="0">
              <a:solidFill>
                <a:srgbClr val="FF000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05F0DFA-52D6-D309-1C04-C8A774443E27}"/>
              </a:ext>
            </a:extLst>
          </p:cNvPr>
          <p:cNvSpPr txBox="1"/>
          <p:nvPr/>
        </p:nvSpPr>
        <p:spPr>
          <a:xfrm>
            <a:off x="4346783" y="2242505"/>
            <a:ext cx="17019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5779C009AA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GB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:4</a:t>
            </a:r>
            <a:r>
              <a:rPr lang="en-GB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2BE45F9-1840-CD60-F001-B00B65C1E68B}"/>
              </a:ext>
            </a:extLst>
          </p:cNvPr>
          <p:cNvSpPr txBox="1"/>
          <p:nvPr/>
        </p:nvSpPr>
        <p:spPr>
          <a:xfrm>
            <a:off x="5940152" y="2226575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4471C009AA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RRP:6</a:t>
            </a:r>
            <a:r>
              <a:rPr lang="en-GB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936CBEA-9D46-ADF0-C0FD-7ACF65134149}"/>
              </a:ext>
            </a:extLst>
          </p:cNvPr>
          <p:cNvSpPr txBox="1"/>
          <p:nvPr/>
        </p:nvSpPr>
        <p:spPr>
          <a:xfrm>
            <a:off x="7517467" y="2235374"/>
            <a:ext cx="1663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4467C009AA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RRP:</a:t>
            </a:r>
            <a:r>
              <a:rPr lang="en-GB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en-GB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E50B46D-C6FC-FCBB-77A6-E0B75778D222}"/>
              </a:ext>
            </a:extLst>
          </p:cNvPr>
          <p:cNvSpPr txBox="1"/>
          <p:nvPr/>
        </p:nvSpPr>
        <p:spPr>
          <a:xfrm>
            <a:off x="1066220" y="2427750"/>
            <a:ext cx="1608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 Print,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Scan, Fax &amp;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Cloud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9E0E517-2B29-0177-C399-7CCDB8817FB0}"/>
              </a:ext>
            </a:extLst>
          </p:cNvPr>
          <p:cNvSpPr txBox="1"/>
          <p:nvPr/>
        </p:nvSpPr>
        <p:spPr>
          <a:xfrm>
            <a:off x="2880499" y="2419620"/>
            <a:ext cx="1347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 &amp; Cloud Link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B9DB9C8-5D84-B501-3FA3-390D0A17406A}"/>
              </a:ext>
            </a:extLst>
          </p:cNvPr>
          <p:cNvSpPr txBox="1"/>
          <p:nvPr/>
        </p:nvSpPr>
        <p:spPr>
          <a:xfrm>
            <a:off x="4357464" y="2442374"/>
            <a:ext cx="1598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ADF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5487B30-D50A-73BC-095E-5643A8FBF80E}"/>
              </a:ext>
            </a:extLst>
          </p:cNvPr>
          <p:cNvSpPr txBox="1"/>
          <p:nvPr/>
        </p:nvSpPr>
        <p:spPr>
          <a:xfrm>
            <a:off x="6025763" y="2430485"/>
            <a:ext cx="1518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 Print,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Scan, Copy,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Cloud Link &amp; ADF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F66A17-2377-38FC-E7B2-4474CF50B613}"/>
              </a:ext>
            </a:extLst>
          </p:cNvPr>
          <p:cNvSpPr txBox="1"/>
          <p:nvPr/>
        </p:nvSpPr>
        <p:spPr>
          <a:xfrm>
            <a:off x="7571545" y="2430485"/>
            <a:ext cx="1536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 Print,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Scan, Copy,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&amp;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D-ADF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5F92E08-3E48-3CAD-D6C8-00BA3E83A54B}"/>
              </a:ext>
            </a:extLst>
          </p:cNvPr>
          <p:cNvCxnSpPr/>
          <p:nvPr/>
        </p:nvCxnSpPr>
        <p:spPr>
          <a:xfrm flipH="1">
            <a:off x="-3710" y="2780928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031DB3C8-9654-E051-5F10-2F4AA595F687}"/>
              </a:ext>
            </a:extLst>
          </p:cNvPr>
          <p:cNvCxnSpPr/>
          <p:nvPr/>
        </p:nvCxnSpPr>
        <p:spPr>
          <a:xfrm flipH="1">
            <a:off x="-3710" y="241555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718636D-2010-1E8E-8CE9-4DF7D9489E10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E852BE7A-E59E-F1EA-B943-E34A1EA3CA2E}"/>
              </a:ext>
            </a:extLst>
          </p:cNvPr>
          <p:cNvCxnSpPr/>
          <p:nvPr/>
        </p:nvCxnSpPr>
        <p:spPr>
          <a:xfrm flipH="1">
            <a:off x="-3710" y="3132839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3BA389F7-F0B4-9922-0E1F-CDFFB8AC6294}"/>
              </a:ext>
            </a:extLst>
          </p:cNvPr>
          <p:cNvCxnSpPr/>
          <p:nvPr/>
        </p:nvCxnSpPr>
        <p:spPr>
          <a:xfrm flipH="1">
            <a:off x="-3710" y="4717015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CBA52762-25A0-BA6B-8837-672403251340}"/>
              </a:ext>
            </a:extLst>
          </p:cNvPr>
          <p:cNvCxnSpPr/>
          <p:nvPr/>
        </p:nvCxnSpPr>
        <p:spPr>
          <a:xfrm flipH="1">
            <a:off x="-3710" y="5077055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B372419-C66C-7DB1-C3BC-5CAD763DD95C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74742B4-F945-F9A8-3675-3F3163081D7B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88DE159-D88F-7F38-8B6A-3BA727CD5695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E542BBD-D646-C761-FD0A-DE39340DA63A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293FEA6-219E-0D8E-DC99-3018D9273753}"/>
              </a:ext>
            </a:extLst>
          </p:cNvPr>
          <p:cNvCxnSpPr/>
          <p:nvPr/>
        </p:nvCxnSpPr>
        <p:spPr>
          <a:xfrm flipH="1">
            <a:off x="-3710" y="5445224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52AB7346-E513-34BE-A410-90CA5537863E}"/>
              </a:ext>
            </a:extLst>
          </p:cNvPr>
          <p:cNvCxnSpPr/>
          <p:nvPr/>
        </p:nvCxnSpPr>
        <p:spPr>
          <a:xfrm flipH="1">
            <a:off x="-3710" y="582390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30CDB05C-72CD-9E1A-A812-058619FFB288}"/>
              </a:ext>
            </a:extLst>
          </p:cNvPr>
          <p:cNvSpPr txBox="1"/>
          <p:nvPr/>
        </p:nvSpPr>
        <p:spPr>
          <a:xfrm>
            <a:off x="7862969" y="3117951"/>
            <a:ext cx="927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50-sheet ADF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42DF628-DDE6-F353-8EB2-819B0F369206}"/>
              </a:ext>
            </a:extLst>
          </p:cNvPr>
          <p:cNvSpPr txBox="1"/>
          <p:nvPr/>
        </p:nvSpPr>
        <p:spPr>
          <a:xfrm>
            <a:off x="4304363" y="3704823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5,000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5,000 pages</a:t>
            </a:r>
            <a:r>
              <a:rPr lang="en-US" sz="700" dirty="0">
                <a:latin typeface="Century Gothic" panose="020B0502020202020204" pitchFamily="34" charset="0"/>
              </a:rPr>
              <a:t>)</a:t>
            </a:r>
            <a:endParaRPr lang="aa-ET" sz="700" dirty="0">
              <a:latin typeface="Century Gothic" panose="020B0502020202020204" pitchFamily="34" charset="0"/>
            </a:endParaRPr>
          </a:p>
          <a:p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33,000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B15A427-97BE-BBC4-6B02-6510BB3BFD95}"/>
              </a:ext>
            </a:extLst>
          </p:cNvPr>
          <p:cNvSpPr txBox="1"/>
          <p:nvPr/>
        </p:nvSpPr>
        <p:spPr>
          <a:xfrm>
            <a:off x="1039754" y="3708643"/>
            <a:ext cx="16328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3,000 pages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fr-FR" sz="700" dirty="0">
                <a:latin typeface="Century Gothic" panose="020B0502020202020204" pitchFamily="34" charset="0"/>
              </a:rPr>
              <a:t>(Eco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fr-FR" sz="700" dirty="0">
                <a:latin typeface="Century Gothic" panose="020B0502020202020204" pitchFamily="34" charset="0"/>
              </a:rPr>
              <a:t>4,500)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3,000 pages(Eco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fr-FR" sz="700" dirty="0">
                <a:latin typeface="Century Gothic" panose="020B0502020202020204" pitchFamily="34" charset="0"/>
              </a:rPr>
              <a:t>4,500)</a:t>
            </a:r>
            <a:endParaRPr lang="aa-ET" sz="700" dirty="0">
              <a:latin typeface="Century Gothic" panose="020B0502020202020204" pitchFamily="34" charset="0"/>
            </a:endParaRPr>
          </a:p>
          <a:p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27,000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174F4A5-7EC2-B414-27D5-EA3BD3E76035}"/>
              </a:ext>
            </a:extLst>
          </p:cNvPr>
          <p:cNvSpPr txBox="1"/>
          <p:nvPr/>
        </p:nvSpPr>
        <p:spPr>
          <a:xfrm>
            <a:off x="6323468" y="285990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38CF8A85-DB07-2666-41AE-8D6155826493}"/>
              </a:ext>
            </a:extLst>
          </p:cNvPr>
          <p:cNvSpPr txBox="1"/>
          <p:nvPr/>
        </p:nvSpPr>
        <p:spPr>
          <a:xfrm>
            <a:off x="5972612" y="3681396"/>
            <a:ext cx="15644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Full set of bottles: 14,000 pages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(Economy mode full set of bottles 21,000)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45,000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AFCF3CA-1794-AB72-B3F1-F1D8E38CC19F}"/>
              </a:ext>
            </a:extLst>
          </p:cNvPr>
          <p:cNvSpPr txBox="1"/>
          <p:nvPr/>
        </p:nvSpPr>
        <p:spPr>
          <a:xfrm>
            <a:off x="7825663" y="2815703"/>
            <a:ext cx="941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F4378E5-7857-D25B-86E4-6A2BE0E2FAB5}"/>
              </a:ext>
            </a:extLst>
          </p:cNvPr>
          <p:cNvSpPr txBox="1"/>
          <p:nvPr/>
        </p:nvSpPr>
        <p:spPr>
          <a:xfrm>
            <a:off x="28541" y="3429000"/>
            <a:ext cx="1032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BBF3015-656A-7650-F07C-11729231F775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39890134-3F34-0D05-CE40-8CB48CD3A977}"/>
              </a:ext>
            </a:extLst>
          </p:cNvPr>
          <p:cNvSpPr txBox="1"/>
          <p:nvPr/>
        </p:nvSpPr>
        <p:spPr>
          <a:xfrm>
            <a:off x="6379433" y="4314583"/>
            <a:ext cx="1008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24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15.5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8A291EF2-5D7F-AA95-A350-429F7FCF7290}"/>
              </a:ext>
            </a:extLst>
          </p:cNvPr>
          <p:cNvSpPr txBox="1"/>
          <p:nvPr/>
        </p:nvSpPr>
        <p:spPr>
          <a:xfrm>
            <a:off x="7846948" y="4314583"/>
            <a:ext cx="97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24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15.5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colour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08496F1-DA8C-96D6-557D-ED23664A51A2}"/>
              </a:ext>
            </a:extLst>
          </p:cNvPr>
          <p:cNvSpPr txBox="1"/>
          <p:nvPr/>
        </p:nvSpPr>
        <p:spPr>
          <a:xfrm>
            <a:off x="-40473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457A815-41B2-1246-A1B6-8032C9625553}"/>
              </a:ext>
            </a:extLst>
          </p:cNvPr>
          <p:cNvSpPr txBox="1"/>
          <p:nvPr/>
        </p:nvSpPr>
        <p:spPr>
          <a:xfrm>
            <a:off x="-70288" y="5453353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C3D4C8A-598E-6C4B-D356-20CFD52129A0}"/>
              </a:ext>
            </a:extLst>
          </p:cNvPr>
          <p:cNvSpPr txBox="1"/>
          <p:nvPr/>
        </p:nvSpPr>
        <p:spPr>
          <a:xfrm>
            <a:off x="7498040" y="5066795"/>
            <a:ext cx="165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100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(plain 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 </a:t>
            </a:r>
            <a:r>
              <a:rPr lang="aa-ET" sz="600" dirty="0">
                <a:latin typeface="Century Gothic" panose="020B0502020202020204" pitchFamily="34" charset="0"/>
              </a:rPr>
              <a:t>1</a:t>
            </a:r>
            <a:r>
              <a:rPr lang="en-US" sz="600" dirty="0">
                <a:latin typeface="Century Gothic" panose="020B0502020202020204" pitchFamily="34" charset="0"/>
              </a:rPr>
              <a:t>: Max.250 sheets 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 </a:t>
            </a:r>
            <a:r>
              <a:rPr lang="aa-ET" sz="600" dirty="0">
                <a:latin typeface="Century Gothic" panose="020B0502020202020204" pitchFamily="34" charset="0"/>
              </a:rPr>
              <a:t>2</a:t>
            </a:r>
            <a:r>
              <a:rPr lang="en-US" sz="600" dirty="0">
                <a:latin typeface="Century Gothic" panose="020B0502020202020204" pitchFamily="34" charset="0"/>
              </a:rPr>
              <a:t>: Max.250 sheets 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C11816FE-76DA-C113-3ABC-71ECEFD1ED0C}"/>
              </a:ext>
            </a:extLst>
          </p:cNvPr>
          <p:cNvCxnSpPr/>
          <p:nvPr/>
        </p:nvCxnSpPr>
        <p:spPr>
          <a:xfrm flipH="1">
            <a:off x="-3710" y="3429000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6B214D03-A013-C346-6678-E1677F5976F7}"/>
              </a:ext>
            </a:extLst>
          </p:cNvPr>
          <p:cNvCxnSpPr/>
          <p:nvPr/>
        </p:nvCxnSpPr>
        <p:spPr>
          <a:xfrm flipH="1">
            <a:off x="-3710" y="3717032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CBE29D5D-5F9F-E105-140C-A212728D06B5}"/>
              </a:ext>
            </a:extLst>
          </p:cNvPr>
          <p:cNvCxnSpPr/>
          <p:nvPr/>
        </p:nvCxnSpPr>
        <p:spPr>
          <a:xfrm flipH="1">
            <a:off x="-3710" y="429309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0F8C0560-B9B2-DC5C-6495-39B18FF20D89}"/>
              </a:ext>
            </a:extLst>
          </p:cNvPr>
          <p:cNvSpPr txBox="1"/>
          <p:nvPr/>
        </p:nvSpPr>
        <p:spPr>
          <a:xfrm>
            <a:off x="2948181" y="2843003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57D09EB6-4FA7-5911-054D-E699530FE638}"/>
              </a:ext>
            </a:extLst>
          </p:cNvPr>
          <p:cNvSpPr txBox="1"/>
          <p:nvPr/>
        </p:nvSpPr>
        <p:spPr>
          <a:xfrm>
            <a:off x="4572000" y="285293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4C4B7774-DCCF-7985-3CD2-6A1C34A9E8DE}"/>
              </a:ext>
            </a:extLst>
          </p:cNvPr>
          <p:cNvSpPr txBox="1"/>
          <p:nvPr/>
        </p:nvSpPr>
        <p:spPr>
          <a:xfrm>
            <a:off x="1410142" y="283639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EEA9880-9B7A-4C1E-0F7D-78D5E5F89156}"/>
              </a:ext>
            </a:extLst>
          </p:cNvPr>
          <p:cNvSpPr txBox="1"/>
          <p:nvPr/>
        </p:nvSpPr>
        <p:spPr>
          <a:xfrm>
            <a:off x="1417311" y="3130305"/>
            <a:ext cx="886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35-sheet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A8B047AE-AB34-9B17-74FF-0E567E75C710}"/>
              </a:ext>
            </a:extLst>
          </p:cNvPr>
          <p:cNvSpPr txBox="1"/>
          <p:nvPr/>
        </p:nvSpPr>
        <p:spPr>
          <a:xfrm>
            <a:off x="4572000" y="431458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18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13 </a:t>
            </a:r>
            <a:r>
              <a:rPr lang="en-US" sz="800" dirty="0" err="1">
                <a:latin typeface="Century Gothic" panose="020B0502020202020204" pitchFamily="34" charset="0"/>
              </a:rPr>
              <a:t>ipm</a:t>
            </a:r>
            <a:r>
              <a:rPr lang="en-US" sz="800" dirty="0">
                <a:latin typeface="Century Gothic" panose="020B0502020202020204" pitchFamily="34" charset="0"/>
              </a:rPr>
              <a:t> colour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83E92B7E-80DF-BE3C-8D4A-0D082236E371}"/>
              </a:ext>
            </a:extLst>
          </p:cNvPr>
          <p:cNvSpPr txBox="1"/>
          <p:nvPr/>
        </p:nvSpPr>
        <p:spPr>
          <a:xfrm>
            <a:off x="2978694" y="4325639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18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13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E2C70E37-FBA7-DD0A-868D-1AA812B963D8}"/>
              </a:ext>
            </a:extLst>
          </p:cNvPr>
          <p:cNvSpPr txBox="1"/>
          <p:nvPr/>
        </p:nvSpPr>
        <p:spPr>
          <a:xfrm>
            <a:off x="1651055" y="3465724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1BE33B8-462A-A5F5-F528-5209396B7FC2}"/>
              </a:ext>
            </a:extLst>
          </p:cNvPr>
          <p:cNvSpPr txBox="1"/>
          <p:nvPr/>
        </p:nvSpPr>
        <p:spPr>
          <a:xfrm>
            <a:off x="1365142" y="4314582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15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10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2D2EF090-4380-310E-4A75-867DFE37312B}"/>
              </a:ext>
            </a:extLst>
          </p:cNvPr>
          <p:cNvSpPr txBox="1"/>
          <p:nvPr/>
        </p:nvSpPr>
        <p:spPr>
          <a:xfrm>
            <a:off x="1124598" y="4684290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2.7”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C556AAC5-1533-5A98-6511-F2B744A4D9FB}"/>
              </a:ext>
            </a:extLst>
          </p:cNvPr>
          <p:cNvSpPr txBox="1"/>
          <p:nvPr/>
        </p:nvSpPr>
        <p:spPr>
          <a:xfrm>
            <a:off x="2634184" y="5103590"/>
            <a:ext cx="1817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100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621CF6F3-C59D-2892-C64F-EF552A36C6EC}"/>
              </a:ext>
            </a:extLst>
          </p:cNvPr>
          <p:cNvSpPr txBox="1"/>
          <p:nvPr/>
        </p:nvSpPr>
        <p:spPr>
          <a:xfrm>
            <a:off x="1124599" y="5087527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Century Gothic" panose="020B0502020202020204" pitchFamily="34" charset="0"/>
              </a:rPr>
              <a:t>Cassette: Max.250 </a:t>
            </a:r>
            <a:r>
              <a:rPr lang="fr-FR" sz="800" dirty="0" err="1">
                <a:latin typeface="Century Gothic" panose="020B0502020202020204" pitchFamily="34" charset="0"/>
              </a:rPr>
              <a:t>sheets</a:t>
            </a:r>
            <a:endParaRPr lang="fr-FR" sz="800" dirty="0">
              <a:latin typeface="Century Gothic" panose="020B0502020202020204" pitchFamily="34" charset="0"/>
            </a:endParaRPr>
          </a:p>
          <a:p>
            <a:r>
              <a:rPr lang="fr-FR" sz="800" dirty="0">
                <a:latin typeface="Century Gothic" panose="020B0502020202020204" pitchFamily="34" charset="0"/>
              </a:rPr>
              <a:t>(plain </a:t>
            </a:r>
            <a:r>
              <a:rPr lang="fr-FR" sz="800" dirty="0" err="1">
                <a:latin typeface="Century Gothic" panose="020B0502020202020204" pitchFamily="34" charset="0"/>
              </a:rPr>
              <a:t>paper</a:t>
            </a:r>
            <a:r>
              <a:rPr lang="fr-FR" sz="800" dirty="0">
                <a:latin typeface="Century Gothic" panose="020B0502020202020204" pitchFamily="34" charset="0"/>
              </a:rPr>
              <a:t>)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20DFB86-CDE9-20D2-A86C-2180EA2508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763" y="1376743"/>
            <a:ext cx="975889" cy="7731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A9D15C5-B943-7FF5-EFEB-D48B63B1AB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832" y="1149813"/>
            <a:ext cx="942127" cy="1823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CB9E51E-4C48-2B37-09FB-F07888196A2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114" y="1376743"/>
            <a:ext cx="878064" cy="8242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686DA45-DCE6-8E9D-1897-798DDC0388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898" y="1131476"/>
            <a:ext cx="1095157" cy="21528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59D5E9C5-292D-27FD-9B48-CACF46C00DA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045" y="1114170"/>
            <a:ext cx="1163980" cy="23135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1BB65C8C-454D-949C-6BEE-B9C601DCE8E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708" y="1387342"/>
            <a:ext cx="846844" cy="80316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FBD38093-BEE6-DB1D-2529-5C2F29D60E1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764" y="1124367"/>
            <a:ext cx="1226732" cy="24007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BEB62BA8-A84C-1623-D8A0-DF1E349FBA0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902" y="1414084"/>
            <a:ext cx="767263" cy="77642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75B93251-D18D-23E4-9255-C8B9B6D9F32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539" y="1126006"/>
            <a:ext cx="1179961" cy="22547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58E50F83-364F-ED95-A051-CAE22A94D8E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975" y="1324139"/>
            <a:ext cx="835667" cy="858131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7F735D9-A7DA-C4F7-9D78-7A9E2FA51628}"/>
              </a:ext>
            </a:extLst>
          </p:cNvPr>
          <p:cNvSpPr txBox="1"/>
          <p:nvPr/>
        </p:nvSpPr>
        <p:spPr>
          <a:xfrm>
            <a:off x="2642830" y="3703493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5,000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5,000 pages</a:t>
            </a:r>
            <a:r>
              <a:rPr lang="en-US" sz="700" dirty="0">
                <a:latin typeface="Century Gothic" panose="020B0502020202020204" pitchFamily="34" charset="0"/>
              </a:rPr>
              <a:t>)</a:t>
            </a:r>
            <a:endParaRPr lang="aa-ET" sz="700" dirty="0">
              <a:latin typeface="Century Gothic" panose="020B0502020202020204" pitchFamily="34" charset="0"/>
            </a:endParaRPr>
          </a:p>
          <a:p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</a:t>
            </a:r>
            <a:r>
              <a:rPr lang="en-US" sz="700" dirty="0">
                <a:latin typeface="Century Gothic" panose="020B0502020202020204" pitchFamily="34" charset="0"/>
              </a:rPr>
              <a:t>up to </a:t>
            </a:r>
            <a:r>
              <a:rPr lang="aa-ET" sz="700" dirty="0">
                <a:latin typeface="Century Gothic" panose="020B0502020202020204" pitchFamily="34" charset="0"/>
              </a:rPr>
              <a:t>33</a:t>
            </a:r>
            <a:r>
              <a:rPr lang="en-US" sz="700" dirty="0">
                <a:latin typeface="Century Gothic" panose="020B0502020202020204" pitchFamily="34" charset="0"/>
              </a:rPr>
              <a:t>,000 pages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A143F61-7CD9-621B-0456-955D23618D3F}"/>
              </a:ext>
            </a:extLst>
          </p:cNvPr>
          <p:cNvSpPr txBox="1"/>
          <p:nvPr/>
        </p:nvSpPr>
        <p:spPr>
          <a:xfrm>
            <a:off x="6298864" y="3116129"/>
            <a:ext cx="927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50-sheet ADF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EBBA548-2F2B-2F99-80E1-47DCFED842C6}"/>
              </a:ext>
            </a:extLst>
          </p:cNvPr>
          <p:cNvSpPr txBox="1"/>
          <p:nvPr/>
        </p:nvSpPr>
        <p:spPr>
          <a:xfrm>
            <a:off x="3262242" y="3471687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2E6ED92-531F-F1BC-1F5C-08989A18F276}"/>
              </a:ext>
            </a:extLst>
          </p:cNvPr>
          <p:cNvSpPr txBox="1"/>
          <p:nvPr/>
        </p:nvSpPr>
        <p:spPr>
          <a:xfrm>
            <a:off x="4939509" y="3454683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444953E-D63A-83C2-5545-5FC99CDDF476}"/>
              </a:ext>
            </a:extLst>
          </p:cNvPr>
          <p:cNvSpPr txBox="1"/>
          <p:nvPr/>
        </p:nvSpPr>
        <p:spPr>
          <a:xfrm>
            <a:off x="6528651" y="3471687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3A7A2868-B9DD-68C5-F48C-E7C2A9EA4191}"/>
              </a:ext>
            </a:extLst>
          </p:cNvPr>
          <p:cNvSpPr txBox="1"/>
          <p:nvPr/>
        </p:nvSpPr>
        <p:spPr>
          <a:xfrm>
            <a:off x="8120612" y="3472552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A0D8DA8-297E-FAC0-1464-F3FD474CA94F}"/>
              </a:ext>
            </a:extLst>
          </p:cNvPr>
          <p:cNvSpPr txBox="1"/>
          <p:nvPr/>
        </p:nvSpPr>
        <p:spPr>
          <a:xfrm>
            <a:off x="7522691" y="3700708"/>
            <a:ext cx="15644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A4 colour documents printing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Full set of bottles: 14,000 pages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(Economy mode full set of bottles 21,000)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45,000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9968C1C6-7A89-4054-D383-2E93448BFE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8507" y="5483406"/>
            <a:ext cx="909084" cy="29860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xmlns="" id="{FD3B3966-6692-DF78-AF0D-81D327FB4E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94066" y="5469400"/>
            <a:ext cx="961501" cy="306256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885CBE50-E3F0-94E4-E736-0B22FA8FB3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60493" y="5469400"/>
            <a:ext cx="961501" cy="306256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ED9402B8-873F-F0D4-7643-2ECFA2D47A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63124" y="5486319"/>
            <a:ext cx="961501" cy="306256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xmlns="" id="{5D90B70C-E1FB-17B6-A882-956D973D02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15654" y="5475754"/>
            <a:ext cx="961501" cy="306256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DF65C085-DD00-0B7B-C9D6-9C17DB3A1556}"/>
              </a:ext>
            </a:extLst>
          </p:cNvPr>
          <p:cNvSpPr txBox="1"/>
          <p:nvPr/>
        </p:nvSpPr>
        <p:spPr>
          <a:xfrm>
            <a:off x="4279556" y="5096507"/>
            <a:ext cx="1817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100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 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769752BD-5EE8-5684-D51B-469E1DE4C61B}"/>
              </a:ext>
            </a:extLst>
          </p:cNvPr>
          <p:cNvSpPr txBox="1"/>
          <p:nvPr/>
        </p:nvSpPr>
        <p:spPr>
          <a:xfrm>
            <a:off x="5957676" y="5098405"/>
            <a:ext cx="1609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Rear 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Max.100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23625028-AAEA-6FB8-DD8B-A9B612599B50}"/>
              </a:ext>
            </a:extLst>
          </p:cNvPr>
          <p:cNvSpPr txBox="1"/>
          <p:nvPr/>
        </p:nvSpPr>
        <p:spPr>
          <a:xfrm>
            <a:off x="2705429" y="4695527"/>
            <a:ext cx="1578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1.35” inch LCD, </a:t>
            </a:r>
            <a:r>
              <a:rPr lang="en-US" sz="800" dirty="0">
                <a:latin typeface="Century Gothic" panose="020B0502020202020204" pitchFamily="34" charset="0"/>
              </a:rPr>
              <a:t>USB,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EB30AB03-A878-6BAB-A5A2-5C29019B7A97}"/>
              </a:ext>
            </a:extLst>
          </p:cNvPr>
          <p:cNvSpPr txBox="1"/>
          <p:nvPr/>
        </p:nvSpPr>
        <p:spPr>
          <a:xfrm>
            <a:off x="4350080" y="4684237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2.7”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71FCE3A1-C71D-D74B-9B03-DD2E39B0EC8E}"/>
              </a:ext>
            </a:extLst>
          </p:cNvPr>
          <p:cNvSpPr txBox="1"/>
          <p:nvPr/>
        </p:nvSpPr>
        <p:spPr>
          <a:xfrm>
            <a:off x="6001867" y="4671772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2.7”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A6C9017B-2A2A-5AF9-3313-60E568EF27B5}"/>
              </a:ext>
            </a:extLst>
          </p:cNvPr>
          <p:cNvSpPr txBox="1"/>
          <p:nvPr/>
        </p:nvSpPr>
        <p:spPr>
          <a:xfrm>
            <a:off x="7585230" y="4666132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2.7”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561500CD-BA3B-183D-057C-ADBEB3FA0059}"/>
              </a:ext>
            </a:extLst>
          </p:cNvPr>
          <p:cNvSpPr txBox="1"/>
          <p:nvPr/>
        </p:nvSpPr>
        <p:spPr>
          <a:xfrm>
            <a:off x="4696677" y="3099369"/>
            <a:ext cx="886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35-sheet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en-US" sz="800" dirty="0">
                <a:latin typeface="Century Gothic" panose="020B0502020202020204" pitchFamily="34" charset="0"/>
              </a:rPr>
              <a:t>600 x 1200 dpi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33DCD231-D57C-2E51-513F-F862040A7E49}"/>
              </a:ext>
            </a:extLst>
          </p:cNvPr>
          <p:cNvSpPr txBox="1"/>
          <p:nvPr/>
        </p:nvSpPr>
        <p:spPr>
          <a:xfrm>
            <a:off x="2949325" y="311708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No ADF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xmlns="" id="{38D15DE0-A05F-CF26-472B-3EF65A8CD0D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6" y="1237761"/>
            <a:ext cx="948122" cy="784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07DF4C-4D26-16AF-A80E-869DAC8E85F7}"/>
              </a:ext>
            </a:extLst>
          </p:cNvPr>
          <p:cNvSpPr/>
          <p:nvPr/>
        </p:nvSpPr>
        <p:spPr>
          <a:xfrm>
            <a:off x="8252579" y="114930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-85833" y="6374477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1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5">
            <a:extLst>
              <a:ext uri="{FF2B5EF4-FFF2-40B4-BE49-F238E27FC236}">
                <a16:creationId xmlns:a16="http://schemas.microsoft.com/office/drawing/2014/main" xmlns="" id="{62855965-C98B-03B5-6CC8-88DF6ED6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r>
              <a:rPr lang="en-US" sz="600" b="1" dirty="0">
                <a:solidFill>
                  <a:srgbClr val="FF0000"/>
                </a:solidFill>
                <a:cs typeface="Arial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77D4F1-BD9C-C8AB-D446-F15B9F89BDCF}"/>
              </a:ext>
            </a:extLst>
          </p:cNvPr>
          <p:cNvSpPr txBox="1"/>
          <p:nvPr/>
        </p:nvSpPr>
        <p:spPr>
          <a:xfrm>
            <a:off x="1417311" y="30114"/>
            <a:ext cx="675518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MFP Small/Medium Business-Office Printers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C9E4F96-50D6-14FA-CB91-02AC02F94041}"/>
              </a:ext>
            </a:extLst>
          </p:cNvPr>
          <p:cNvSpPr/>
          <p:nvPr/>
        </p:nvSpPr>
        <p:spPr>
          <a:xfrm>
            <a:off x="1068667" y="1052735"/>
            <a:ext cx="1627236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latin typeface="Gotham-Book"/>
              </a:rPr>
              <a:t>Wi-Fi, Print, Scan &amp; Copy, Cloud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6E3A23-06AD-1F8E-7544-3B1D216359E6}"/>
              </a:ext>
            </a:extLst>
          </p:cNvPr>
          <p:cNvSpPr/>
          <p:nvPr/>
        </p:nvSpPr>
        <p:spPr>
          <a:xfrm>
            <a:off x="2694551" y="1052735"/>
            <a:ext cx="1656435" cy="477451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0C5F7C-1733-1B99-9425-169C0C89BCC3}"/>
              </a:ext>
            </a:extLst>
          </p:cNvPr>
          <p:cNvSpPr/>
          <p:nvPr/>
        </p:nvSpPr>
        <p:spPr>
          <a:xfrm>
            <a:off x="4344872" y="1052735"/>
            <a:ext cx="1656995" cy="4766381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A7B4760-47AA-156E-EEE4-7347B6816A9C}"/>
              </a:ext>
            </a:extLst>
          </p:cNvPr>
          <p:cNvSpPr/>
          <p:nvPr/>
        </p:nvSpPr>
        <p:spPr>
          <a:xfrm>
            <a:off x="5986986" y="1052735"/>
            <a:ext cx="1557520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2FEA35E-55A2-A3AE-73C0-B0B8765A589C}"/>
              </a:ext>
            </a:extLst>
          </p:cNvPr>
          <p:cNvSpPr/>
          <p:nvPr/>
        </p:nvSpPr>
        <p:spPr>
          <a:xfrm>
            <a:off x="7544506" y="1052735"/>
            <a:ext cx="1563998" cy="4767832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626AB1D-5ABD-7D96-850E-8897F9C280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062" y="1531348"/>
            <a:ext cx="668762" cy="66876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85839AD-4039-13B5-D415-2C354BEA67E5}"/>
              </a:ext>
            </a:extLst>
          </p:cNvPr>
          <p:cNvSpPr txBox="1"/>
          <p:nvPr/>
        </p:nvSpPr>
        <p:spPr>
          <a:xfrm>
            <a:off x="1083323" y="2201998"/>
            <a:ext cx="1832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0959C009AA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aa-ET" sz="800" b="1" dirty="0">
                <a:solidFill>
                  <a:srgbClr val="FF0000"/>
                </a:solidFill>
              </a:rPr>
              <a:t>RR</a:t>
            </a:r>
            <a:r>
              <a:rPr lang="en-GB" sz="800" b="1" dirty="0">
                <a:solidFill>
                  <a:srgbClr val="FF0000"/>
                </a:solidFill>
              </a:rPr>
              <a:t>P</a:t>
            </a:r>
            <a:r>
              <a:rPr lang="aa-ET" sz="800" b="1" dirty="0">
                <a:solidFill>
                  <a:srgbClr val="FF0000"/>
                </a:solidFill>
              </a:rPr>
              <a:t>:189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3D9FED0-3789-A289-1956-1E5B5884E1F6}"/>
              </a:ext>
            </a:extLst>
          </p:cNvPr>
          <p:cNvSpPr txBox="1"/>
          <p:nvPr/>
        </p:nvSpPr>
        <p:spPr>
          <a:xfrm>
            <a:off x="2683582" y="2226575"/>
            <a:ext cx="16723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0958C009AA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aa-ET" sz="800" b="1" dirty="0">
                <a:solidFill>
                  <a:srgbClr val="FF0000"/>
                </a:solidFill>
              </a:rPr>
              <a:t>RRP:219</a:t>
            </a:r>
            <a:r>
              <a:rPr lang="en-US" sz="800" b="1" dirty="0">
                <a:solidFill>
                  <a:srgbClr val="FF0000"/>
                </a:solidFill>
                <a:cs typeface="Calibri"/>
              </a:rPr>
              <a:t>€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05F0DFA-52D6-D309-1C04-C8A774443E27}"/>
              </a:ext>
            </a:extLst>
          </p:cNvPr>
          <p:cNvSpPr txBox="1"/>
          <p:nvPr/>
        </p:nvSpPr>
        <p:spPr>
          <a:xfrm>
            <a:off x="4346783" y="2242505"/>
            <a:ext cx="17019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0960C009AA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RRP:269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2BE45F9-1840-CD60-F001-B00B65C1E68B}"/>
              </a:ext>
            </a:extLst>
          </p:cNvPr>
          <p:cNvSpPr txBox="1"/>
          <p:nvPr/>
        </p:nvSpPr>
        <p:spPr>
          <a:xfrm>
            <a:off x="5940152" y="2226575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0971C009AA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aa-ET" sz="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RRP: 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n-GB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936CBEA-9D46-ADF0-C0FD-7ACF65134149}"/>
              </a:ext>
            </a:extLst>
          </p:cNvPr>
          <p:cNvSpPr txBox="1"/>
          <p:nvPr/>
        </p:nvSpPr>
        <p:spPr>
          <a:xfrm>
            <a:off x="7517467" y="2235374"/>
            <a:ext cx="16630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SKU:</a:t>
            </a:r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3114C009AA</a:t>
            </a:r>
            <a:r>
              <a:rPr lang="aa-ET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RRP:4</a:t>
            </a:r>
            <a:r>
              <a:rPr lang="en-GB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aa-ET" sz="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</a:t>
            </a:r>
            <a:r>
              <a:rPr lang="en-US" sz="800" b="1" dirty="0">
                <a:solidFill>
                  <a:srgbClr val="FF0000"/>
                </a:solidFill>
                <a:latin typeface="Century Gothic" panose="020B0502020202020204" pitchFamily="34" charset="0"/>
                <a:cs typeface="Calibri"/>
              </a:rPr>
              <a:t>€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B9DB9C8-5D84-B501-3FA3-390D0A17406A}"/>
              </a:ext>
            </a:extLst>
          </p:cNvPr>
          <p:cNvSpPr txBox="1"/>
          <p:nvPr/>
        </p:nvSpPr>
        <p:spPr>
          <a:xfrm>
            <a:off x="4319109" y="2442374"/>
            <a:ext cx="1701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</a:t>
            </a:r>
            <a:r>
              <a:rPr lang="aa-ET" sz="800" b="1" dirty="0">
                <a:latin typeface="Century Gothic" panose="020B0502020202020204" pitchFamily="34" charset="0"/>
              </a:rPr>
              <a:t>D-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ADF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F66A17-2377-38FC-E7B2-4474CF50B613}"/>
              </a:ext>
            </a:extLst>
          </p:cNvPr>
          <p:cNvSpPr txBox="1"/>
          <p:nvPr/>
        </p:nvSpPr>
        <p:spPr>
          <a:xfrm>
            <a:off x="7571545" y="2430485"/>
            <a:ext cx="1536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 Print,</a:t>
            </a:r>
            <a:r>
              <a:rPr lang="aa-ET" sz="800" b="0" i="0" u="none" strike="noStrike" baseline="0" dirty="0">
                <a:latin typeface="Century Gothic" panose="020B0502020202020204" pitchFamily="34" charset="0"/>
              </a:rPr>
              <a:t> 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Scan, Copy,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</a:t>
            </a:r>
            <a:endParaRPr lang="en-US" sz="8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5F92E08-3E48-3CAD-D6C8-00BA3E83A54B}"/>
              </a:ext>
            </a:extLst>
          </p:cNvPr>
          <p:cNvCxnSpPr/>
          <p:nvPr/>
        </p:nvCxnSpPr>
        <p:spPr>
          <a:xfrm flipH="1">
            <a:off x="-3710" y="2780928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031DB3C8-9654-E051-5F10-2F4AA595F687}"/>
              </a:ext>
            </a:extLst>
          </p:cNvPr>
          <p:cNvCxnSpPr/>
          <p:nvPr/>
        </p:nvCxnSpPr>
        <p:spPr>
          <a:xfrm flipH="1">
            <a:off x="-3710" y="241555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718636D-2010-1E8E-8CE9-4DF7D9489E10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E852BE7A-E59E-F1EA-B943-E34A1EA3CA2E}"/>
              </a:ext>
            </a:extLst>
          </p:cNvPr>
          <p:cNvCxnSpPr/>
          <p:nvPr/>
        </p:nvCxnSpPr>
        <p:spPr>
          <a:xfrm flipH="1">
            <a:off x="-3710" y="3132839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3BA389F7-F0B4-9922-0E1F-CDFFB8AC6294}"/>
              </a:ext>
            </a:extLst>
          </p:cNvPr>
          <p:cNvCxnSpPr/>
          <p:nvPr/>
        </p:nvCxnSpPr>
        <p:spPr>
          <a:xfrm flipH="1">
            <a:off x="-3710" y="4717015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CBA52762-25A0-BA6B-8837-672403251340}"/>
              </a:ext>
            </a:extLst>
          </p:cNvPr>
          <p:cNvCxnSpPr/>
          <p:nvPr/>
        </p:nvCxnSpPr>
        <p:spPr>
          <a:xfrm flipH="1">
            <a:off x="-3710" y="5077055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B372419-C66C-7DB1-C3BC-5CAD763DD95C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74742B4-F945-F9A8-3675-3F3163081D7B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88DE159-D88F-7F38-8B6A-3BA727CD5695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E542BBD-D646-C761-FD0A-DE39340DA63A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293FEA6-219E-0D8E-DC99-3018D9273753}"/>
              </a:ext>
            </a:extLst>
          </p:cNvPr>
          <p:cNvCxnSpPr/>
          <p:nvPr/>
        </p:nvCxnSpPr>
        <p:spPr>
          <a:xfrm flipH="1">
            <a:off x="-3710" y="5445224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52AB7346-E513-34BE-A410-90CA5537863E}"/>
              </a:ext>
            </a:extLst>
          </p:cNvPr>
          <p:cNvCxnSpPr/>
          <p:nvPr/>
        </p:nvCxnSpPr>
        <p:spPr>
          <a:xfrm flipH="1">
            <a:off x="-3710" y="582390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30CDB05C-72CD-9E1A-A812-058619FFB288}"/>
              </a:ext>
            </a:extLst>
          </p:cNvPr>
          <p:cNvSpPr txBox="1"/>
          <p:nvPr/>
        </p:nvSpPr>
        <p:spPr>
          <a:xfrm>
            <a:off x="7862969" y="3117951"/>
            <a:ext cx="927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35-sheet ADF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2</a:t>
            </a:r>
            <a:r>
              <a:rPr lang="aa-ET" sz="800" dirty="0">
                <a:latin typeface="Century Gothic" panose="020B0502020202020204" pitchFamily="34" charset="0"/>
              </a:rPr>
              <a:t>4</a:t>
            </a:r>
            <a:r>
              <a:rPr lang="en-US" sz="800" dirty="0">
                <a:latin typeface="Century Gothic" panose="020B0502020202020204" pitchFamily="34" charset="0"/>
              </a:rPr>
              <a:t>00 dpi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42DF628-DDE6-F353-8EB2-819B0F369206}"/>
              </a:ext>
            </a:extLst>
          </p:cNvPr>
          <p:cNvSpPr txBox="1"/>
          <p:nvPr/>
        </p:nvSpPr>
        <p:spPr>
          <a:xfrm>
            <a:off x="4304363" y="3704823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PGI-2500XL BK (2500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C (1755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M (1295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Y (1520 pages)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30,000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B15A427-97BE-BBC4-6B02-6510BB3BFD95}"/>
              </a:ext>
            </a:extLst>
          </p:cNvPr>
          <p:cNvSpPr txBox="1"/>
          <p:nvPr/>
        </p:nvSpPr>
        <p:spPr>
          <a:xfrm>
            <a:off x="1038588" y="3701261"/>
            <a:ext cx="16633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PGI-1500XL BK (1200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C (1020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M (780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Y (935 pages)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20,000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174F4A5-7EC2-B414-27D5-EA3BD3E76035}"/>
              </a:ext>
            </a:extLst>
          </p:cNvPr>
          <p:cNvSpPr txBox="1"/>
          <p:nvPr/>
        </p:nvSpPr>
        <p:spPr>
          <a:xfrm>
            <a:off x="6323468" y="285990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AFCF3CA-1794-AB72-B3F1-F1D8E38CC19F}"/>
              </a:ext>
            </a:extLst>
          </p:cNvPr>
          <p:cNvSpPr txBox="1"/>
          <p:nvPr/>
        </p:nvSpPr>
        <p:spPr>
          <a:xfrm>
            <a:off x="7825663" y="2815703"/>
            <a:ext cx="941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48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F4378E5-7857-D25B-86E4-6A2BE0E2FAB5}"/>
              </a:ext>
            </a:extLst>
          </p:cNvPr>
          <p:cNvSpPr txBox="1"/>
          <p:nvPr/>
        </p:nvSpPr>
        <p:spPr>
          <a:xfrm>
            <a:off x="28541" y="3429000"/>
            <a:ext cx="1032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BBF3015-656A-7650-F07C-11729231F775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39890134-3F34-0D05-CE40-8CB48CD3A977}"/>
              </a:ext>
            </a:extLst>
          </p:cNvPr>
          <p:cNvSpPr txBox="1"/>
          <p:nvPr/>
        </p:nvSpPr>
        <p:spPr>
          <a:xfrm>
            <a:off x="6379433" y="4314583"/>
            <a:ext cx="1008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24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15.5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8A291EF2-5D7F-AA95-A350-429F7FCF7290}"/>
              </a:ext>
            </a:extLst>
          </p:cNvPr>
          <p:cNvSpPr txBox="1"/>
          <p:nvPr/>
        </p:nvSpPr>
        <p:spPr>
          <a:xfrm>
            <a:off x="7846948" y="4314583"/>
            <a:ext cx="97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13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6.8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08496F1-DA8C-96D6-557D-ED23664A51A2}"/>
              </a:ext>
            </a:extLst>
          </p:cNvPr>
          <p:cNvSpPr txBox="1"/>
          <p:nvPr/>
        </p:nvSpPr>
        <p:spPr>
          <a:xfrm>
            <a:off x="-40473" y="5076500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B457A815-41B2-1246-A1B6-8032C9625553}"/>
              </a:ext>
            </a:extLst>
          </p:cNvPr>
          <p:cNvSpPr txBox="1"/>
          <p:nvPr/>
        </p:nvSpPr>
        <p:spPr>
          <a:xfrm>
            <a:off x="-70288" y="5453353"/>
            <a:ext cx="1108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Century Gothic" panose="020B0502020202020204" pitchFamily="34" charset="0"/>
              </a:rPr>
              <a:t>Compatible Ink Bottles</a:t>
            </a:r>
          </a:p>
          <a:p>
            <a:r>
              <a:rPr lang="en-US" sz="700" b="1" dirty="0">
                <a:latin typeface="Century Gothic" panose="020B0502020202020204" pitchFamily="34" charset="0"/>
              </a:rPr>
              <a:t>(ink included in box)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C11816FE-76DA-C113-3ABC-71ECEFD1ED0C}"/>
              </a:ext>
            </a:extLst>
          </p:cNvPr>
          <p:cNvCxnSpPr/>
          <p:nvPr/>
        </p:nvCxnSpPr>
        <p:spPr>
          <a:xfrm flipH="1">
            <a:off x="-3710" y="3429000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xmlns="" id="{6B214D03-A013-C346-6678-E1677F5976F7}"/>
              </a:ext>
            </a:extLst>
          </p:cNvPr>
          <p:cNvCxnSpPr/>
          <p:nvPr/>
        </p:nvCxnSpPr>
        <p:spPr>
          <a:xfrm flipH="1">
            <a:off x="-3710" y="3717032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CBE29D5D-5F9F-E105-140C-A212728D06B5}"/>
              </a:ext>
            </a:extLst>
          </p:cNvPr>
          <p:cNvCxnSpPr/>
          <p:nvPr/>
        </p:nvCxnSpPr>
        <p:spPr>
          <a:xfrm flipH="1">
            <a:off x="-3710" y="4293096"/>
            <a:ext cx="9112214" cy="8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0F8C0560-B9B2-DC5C-6495-39B18FF20D89}"/>
              </a:ext>
            </a:extLst>
          </p:cNvPr>
          <p:cNvSpPr txBox="1"/>
          <p:nvPr/>
        </p:nvSpPr>
        <p:spPr>
          <a:xfrm>
            <a:off x="2948181" y="2843003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57D09EB6-4FA7-5911-054D-E699530FE638}"/>
              </a:ext>
            </a:extLst>
          </p:cNvPr>
          <p:cNvSpPr txBox="1"/>
          <p:nvPr/>
        </p:nvSpPr>
        <p:spPr>
          <a:xfrm>
            <a:off x="4572000" y="2852936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4C4B7774-DCCF-7985-3CD2-6A1C34A9E8DE}"/>
              </a:ext>
            </a:extLst>
          </p:cNvPr>
          <p:cNvSpPr txBox="1"/>
          <p:nvPr/>
        </p:nvSpPr>
        <p:spPr>
          <a:xfrm>
            <a:off x="1410142" y="283639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6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EEA9880-9B7A-4C1E-0F7D-78D5E5F89156}"/>
              </a:ext>
            </a:extLst>
          </p:cNvPr>
          <p:cNvSpPr txBox="1"/>
          <p:nvPr/>
        </p:nvSpPr>
        <p:spPr>
          <a:xfrm>
            <a:off x="1417311" y="3130305"/>
            <a:ext cx="1221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</a:t>
            </a:r>
            <a:r>
              <a:rPr lang="en-US" sz="800" dirty="0">
                <a:latin typeface="Century Gothic" panose="020B0502020202020204" pitchFamily="34" charset="0"/>
              </a:rPr>
              <a:t>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A8B047AE-AB34-9B17-74FF-0E567E75C710}"/>
              </a:ext>
            </a:extLst>
          </p:cNvPr>
          <p:cNvSpPr txBox="1"/>
          <p:nvPr/>
        </p:nvSpPr>
        <p:spPr>
          <a:xfrm>
            <a:off x="4572000" y="431458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24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15.5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83E92B7E-80DF-BE3C-8D4A-0D082236E371}"/>
              </a:ext>
            </a:extLst>
          </p:cNvPr>
          <p:cNvSpPr txBox="1"/>
          <p:nvPr/>
        </p:nvSpPr>
        <p:spPr>
          <a:xfrm>
            <a:off x="2978694" y="4325639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24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15.5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E2C70E37-FBA7-DD0A-868D-1AA812B963D8}"/>
              </a:ext>
            </a:extLst>
          </p:cNvPr>
          <p:cNvSpPr txBox="1"/>
          <p:nvPr/>
        </p:nvSpPr>
        <p:spPr>
          <a:xfrm>
            <a:off x="1651055" y="3465724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1BE33B8-462A-A5F5-F528-5209396B7FC2}"/>
              </a:ext>
            </a:extLst>
          </p:cNvPr>
          <p:cNvSpPr txBox="1"/>
          <p:nvPr/>
        </p:nvSpPr>
        <p:spPr>
          <a:xfrm>
            <a:off x="1365142" y="4314582"/>
            <a:ext cx="974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19 </a:t>
            </a:r>
            <a:r>
              <a:rPr lang="en-US" sz="800" dirty="0">
                <a:latin typeface="Century Gothic" panose="020B0502020202020204" pitchFamily="34" charset="0"/>
              </a:rPr>
              <a:t>ipm mono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13 </a:t>
            </a:r>
            <a:r>
              <a:rPr lang="en-US" sz="800" dirty="0">
                <a:latin typeface="Century Gothic" panose="020B0502020202020204" pitchFamily="34" charset="0"/>
              </a:rPr>
              <a:t>ipm colour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2D2EF090-4380-310E-4A75-867DFE37312B}"/>
              </a:ext>
            </a:extLst>
          </p:cNvPr>
          <p:cNvSpPr txBox="1"/>
          <p:nvPr/>
        </p:nvSpPr>
        <p:spPr>
          <a:xfrm>
            <a:off x="1124598" y="4684290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2.5” inch TFT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621CF6F3-C59D-2892-C64F-EF552A36C6EC}"/>
              </a:ext>
            </a:extLst>
          </p:cNvPr>
          <p:cNvSpPr txBox="1"/>
          <p:nvPr/>
        </p:nvSpPr>
        <p:spPr>
          <a:xfrm>
            <a:off x="1124599" y="5087527"/>
            <a:ext cx="1549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Century Gothic" panose="020B0502020202020204" pitchFamily="34" charset="0"/>
              </a:rPr>
              <a:t>Cassette: Max.250 sheets</a:t>
            </a:r>
          </a:p>
          <a:p>
            <a:r>
              <a:rPr lang="fr-FR" sz="800" dirty="0">
                <a:latin typeface="Century Gothic" panose="020B0502020202020204" pitchFamily="34" charset="0"/>
              </a:rPr>
              <a:t>(plain paper)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A143F61-7CD9-621B-0456-955D23618D3F}"/>
              </a:ext>
            </a:extLst>
          </p:cNvPr>
          <p:cNvSpPr txBox="1"/>
          <p:nvPr/>
        </p:nvSpPr>
        <p:spPr>
          <a:xfrm>
            <a:off x="6298864" y="3116129"/>
            <a:ext cx="927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50-sheet ADF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EBBA548-2F2B-2F99-80E1-47DCFED842C6}"/>
              </a:ext>
            </a:extLst>
          </p:cNvPr>
          <p:cNvSpPr txBox="1"/>
          <p:nvPr/>
        </p:nvSpPr>
        <p:spPr>
          <a:xfrm>
            <a:off x="3262242" y="3471687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B2E6ED92-531F-F1BC-1F5C-08989A18F276}"/>
              </a:ext>
            </a:extLst>
          </p:cNvPr>
          <p:cNvSpPr txBox="1"/>
          <p:nvPr/>
        </p:nvSpPr>
        <p:spPr>
          <a:xfrm>
            <a:off x="4939509" y="3454683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444953E-D63A-83C2-5545-5FC99CDDF476}"/>
              </a:ext>
            </a:extLst>
          </p:cNvPr>
          <p:cNvSpPr txBox="1"/>
          <p:nvPr/>
        </p:nvSpPr>
        <p:spPr>
          <a:xfrm>
            <a:off x="6528651" y="3471687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3A7A2868-B9DD-68C5-F48C-E7C2A9EA4191}"/>
              </a:ext>
            </a:extLst>
          </p:cNvPr>
          <p:cNvSpPr txBox="1"/>
          <p:nvPr/>
        </p:nvSpPr>
        <p:spPr>
          <a:xfrm>
            <a:off x="8120612" y="3472552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A0D8DA8-297E-FAC0-1464-F3FD474CA94F}"/>
              </a:ext>
            </a:extLst>
          </p:cNvPr>
          <p:cNvSpPr txBox="1"/>
          <p:nvPr/>
        </p:nvSpPr>
        <p:spPr>
          <a:xfrm>
            <a:off x="7551483" y="3801402"/>
            <a:ext cx="156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A4 colour documents printing5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Black: 6,000 pages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Colour: 7,700 pages</a:t>
            </a:r>
            <a:endParaRPr lang="aa-ET" sz="700" dirty="0">
              <a:latin typeface="Century Gothic" panose="020B0502020202020204" pitchFamily="34" charset="0"/>
            </a:endParaRPr>
          </a:p>
          <a:p>
            <a:endParaRPr lang="aa-ET" sz="700" dirty="0">
              <a:latin typeface="Century Gothic" panose="020B0502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DF65C085-DD00-0B7B-C9D6-9C17DB3A1556}"/>
              </a:ext>
            </a:extLst>
          </p:cNvPr>
          <p:cNvSpPr txBox="1"/>
          <p:nvPr/>
        </p:nvSpPr>
        <p:spPr>
          <a:xfrm>
            <a:off x="4288939" y="5180070"/>
            <a:ext cx="181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Cassette: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en-US" sz="700" dirty="0">
                <a:latin typeface="Century Gothic" panose="020B0502020202020204" pitchFamily="34" charset="0"/>
              </a:rPr>
              <a:t>Max. 250 sheets</a:t>
            </a:r>
            <a:r>
              <a:rPr lang="aa-ET" sz="700" dirty="0">
                <a:latin typeface="Century Gothic" panose="020B0502020202020204" pitchFamily="34" charset="0"/>
              </a:rPr>
              <a:t> </a:t>
            </a:r>
            <a:r>
              <a:rPr lang="en-US" sz="700" dirty="0">
                <a:latin typeface="Century Gothic" panose="020B0502020202020204" pitchFamily="34" charset="0"/>
              </a:rPr>
              <a:t>(</a:t>
            </a:r>
            <a:r>
              <a:rPr lang="aa-ET" sz="700" dirty="0">
                <a:latin typeface="Century Gothic" panose="020B0502020202020204" pitchFamily="34" charset="0"/>
              </a:rPr>
              <a:t>A4</a:t>
            </a:r>
            <a:r>
              <a:rPr lang="en-US" sz="7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769752BD-5EE8-5684-D51B-469E1DE4C61B}"/>
              </a:ext>
            </a:extLst>
          </p:cNvPr>
          <p:cNvSpPr txBox="1"/>
          <p:nvPr/>
        </p:nvSpPr>
        <p:spPr>
          <a:xfrm>
            <a:off x="5957676" y="5098405"/>
            <a:ext cx="1609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600" dirty="0">
                <a:latin typeface="Century Gothic" panose="020B0502020202020204" pitchFamily="34" charset="0"/>
              </a:rPr>
              <a:t>Cassette 1</a:t>
            </a:r>
            <a:r>
              <a:rPr lang="en-US" sz="600" dirty="0">
                <a:latin typeface="Century Gothic" panose="020B0502020202020204" pitchFamily="34" charset="0"/>
              </a:rPr>
              <a:t>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</a:t>
            </a:r>
            <a:r>
              <a:rPr lang="aa-ET" sz="600" dirty="0">
                <a:latin typeface="Century Gothic" panose="020B0502020202020204" pitchFamily="34" charset="0"/>
              </a:rPr>
              <a:t>25</a:t>
            </a:r>
            <a:r>
              <a:rPr lang="en-US" sz="600" dirty="0">
                <a:latin typeface="Century Gothic" panose="020B0502020202020204" pitchFamily="34" charset="0"/>
              </a:rPr>
              <a:t>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</a:t>
            </a:r>
            <a:r>
              <a:rPr lang="aa-ET" sz="600" dirty="0">
                <a:latin typeface="Century Gothic" panose="020B0502020202020204" pitchFamily="34" charset="0"/>
              </a:rPr>
              <a:t> 2</a:t>
            </a:r>
            <a:r>
              <a:rPr lang="en-US" sz="600" dirty="0">
                <a:latin typeface="Century Gothic" panose="020B0502020202020204" pitchFamily="34" charset="0"/>
              </a:rPr>
              <a:t>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23625028-AAEA-6FB8-DD8B-A9B612599B50}"/>
              </a:ext>
            </a:extLst>
          </p:cNvPr>
          <p:cNvSpPr txBox="1"/>
          <p:nvPr/>
        </p:nvSpPr>
        <p:spPr>
          <a:xfrm>
            <a:off x="2743390" y="4680869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3” inch TFT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EB30AB03-A878-6BAB-A5A2-5C29019B7A97}"/>
              </a:ext>
            </a:extLst>
          </p:cNvPr>
          <p:cNvSpPr txBox="1"/>
          <p:nvPr/>
        </p:nvSpPr>
        <p:spPr>
          <a:xfrm>
            <a:off x="4350080" y="4684237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3”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71FCE3A1-C71D-D74B-9B03-DD2E39B0EC8E}"/>
              </a:ext>
            </a:extLst>
          </p:cNvPr>
          <p:cNvSpPr txBox="1"/>
          <p:nvPr/>
        </p:nvSpPr>
        <p:spPr>
          <a:xfrm>
            <a:off x="6001867" y="4671772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3” inch LCD Touch,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A6C9017B-2A2A-5AF9-3313-60E568EF27B5}"/>
              </a:ext>
            </a:extLst>
          </p:cNvPr>
          <p:cNvSpPr txBox="1"/>
          <p:nvPr/>
        </p:nvSpPr>
        <p:spPr>
          <a:xfrm>
            <a:off x="7585230" y="4666132"/>
            <a:ext cx="157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2 line mono LCD,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561500CD-BA3B-183D-057C-ADBEB3FA0059}"/>
              </a:ext>
            </a:extLst>
          </p:cNvPr>
          <p:cNvSpPr txBox="1"/>
          <p:nvPr/>
        </p:nvSpPr>
        <p:spPr>
          <a:xfrm>
            <a:off x="4696677" y="3099369"/>
            <a:ext cx="104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</a:t>
            </a:r>
            <a:r>
              <a:rPr lang="en-US" sz="800" dirty="0">
                <a:latin typeface="Century Gothic" panose="020B0502020202020204" pitchFamily="34" charset="0"/>
              </a:rPr>
              <a:t>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33DCD231-D57C-2E51-513F-F862040A7E49}"/>
              </a:ext>
            </a:extLst>
          </p:cNvPr>
          <p:cNvSpPr txBox="1"/>
          <p:nvPr/>
        </p:nvSpPr>
        <p:spPr>
          <a:xfrm>
            <a:off x="2949325" y="311708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50-sheet ADF</a:t>
            </a: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45A225-EE84-6DBE-17B0-A949153EF7DB}"/>
              </a:ext>
            </a:extLst>
          </p:cNvPr>
          <p:cNvSpPr txBox="1"/>
          <p:nvPr/>
        </p:nvSpPr>
        <p:spPr>
          <a:xfrm>
            <a:off x="1159353" y="1114180"/>
            <a:ext cx="143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MAXIFY MB2150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91528B-BE0D-277C-2667-5D0F8A949498}"/>
              </a:ext>
            </a:extLst>
          </p:cNvPr>
          <p:cNvSpPr txBox="1"/>
          <p:nvPr/>
        </p:nvSpPr>
        <p:spPr>
          <a:xfrm>
            <a:off x="2771800" y="1124744"/>
            <a:ext cx="143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MAXIFY MB2</a:t>
            </a:r>
            <a:r>
              <a:rPr lang="aa-ET" sz="1200" b="1" dirty="0">
                <a:latin typeface="Century Gothic" panose="020B0502020202020204" pitchFamily="34" charset="0"/>
              </a:rPr>
              <a:t>7</a:t>
            </a:r>
            <a:r>
              <a:rPr lang="en-US" sz="1200" b="1" dirty="0"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114540-23B4-1194-8B36-B75A2FCDFE5A}"/>
              </a:ext>
            </a:extLst>
          </p:cNvPr>
          <p:cNvSpPr txBox="1"/>
          <p:nvPr/>
        </p:nvSpPr>
        <p:spPr>
          <a:xfrm>
            <a:off x="4427984" y="1124744"/>
            <a:ext cx="143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MAXIFY MB</a:t>
            </a:r>
            <a:r>
              <a:rPr lang="aa-ET" sz="1200" b="1" dirty="0">
                <a:latin typeface="Century Gothic" panose="020B0502020202020204" pitchFamily="34" charset="0"/>
              </a:rPr>
              <a:t>5</a:t>
            </a:r>
            <a:r>
              <a:rPr lang="en-US" sz="1200" b="1" dirty="0">
                <a:latin typeface="Century Gothic" panose="020B0502020202020204" pitchFamily="34" charset="0"/>
              </a:rPr>
              <a:t>150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D8D8C7E-0593-901C-EAB4-984F04A29F00}"/>
              </a:ext>
            </a:extLst>
          </p:cNvPr>
          <p:cNvSpPr txBox="1"/>
          <p:nvPr/>
        </p:nvSpPr>
        <p:spPr>
          <a:xfrm>
            <a:off x="6087766" y="1124744"/>
            <a:ext cx="143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MAXIFY MB</a:t>
            </a:r>
            <a:r>
              <a:rPr lang="aa-ET" sz="1200" b="1" dirty="0">
                <a:latin typeface="Century Gothic" panose="020B0502020202020204" pitchFamily="34" charset="0"/>
              </a:rPr>
              <a:t>54</a:t>
            </a:r>
            <a:r>
              <a:rPr lang="en-US" sz="1200" b="1" dirty="0">
                <a:latin typeface="Century Gothic" panose="020B0502020202020204" pitchFamily="34" charset="0"/>
              </a:rPr>
              <a:t>50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57FE2F7-62AD-8754-C9CB-FF8718F982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079" y="1427089"/>
            <a:ext cx="1186615" cy="7924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3BA4410-D090-6887-A013-DA8F45A11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6003" y="1435827"/>
            <a:ext cx="1009933" cy="7583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9F7AB147-098A-B22C-1B01-4F0F589DA0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446516"/>
            <a:ext cx="1009933" cy="75834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6EB8EC3-75D8-3F18-EF7A-307E529EC4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605" y="1425354"/>
            <a:ext cx="998366" cy="8709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61FCB34-BDB4-F2D4-2346-FD4B403705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438" y="1484784"/>
            <a:ext cx="668762" cy="6687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3CCBC5F-E32F-E4A5-BDFC-A5EB42D3E9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614" y="1484784"/>
            <a:ext cx="668762" cy="6687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50DF884-E8EF-A044-A35B-D7F7AF514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501836"/>
            <a:ext cx="668762" cy="6687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D631415-ABA8-E1ED-000B-8853488621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495" y="1420905"/>
            <a:ext cx="1122278" cy="72828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ACB9E21-66DE-D89B-DD38-73CFE672894B}"/>
              </a:ext>
            </a:extLst>
          </p:cNvPr>
          <p:cNvSpPr txBox="1"/>
          <p:nvPr/>
        </p:nvSpPr>
        <p:spPr>
          <a:xfrm>
            <a:off x="7705804" y="1118026"/>
            <a:ext cx="143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MAXIFY </a:t>
            </a:r>
            <a:r>
              <a:rPr lang="aa-ET" sz="1200" b="1" dirty="0">
                <a:latin typeface="Century Gothic" panose="020B0502020202020204" pitchFamily="34" charset="0"/>
              </a:rPr>
              <a:t>G7040</a:t>
            </a:r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3FE0733-C521-54D5-24AE-04B1117AF3F9}"/>
              </a:ext>
            </a:extLst>
          </p:cNvPr>
          <p:cNvSpPr txBox="1"/>
          <p:nvPr/>
        </p:nvSpPr>
        <p:spPr>
          <a:xfrm rot="2299199">
            <a:off x="7711810" y="1620217"/>
            <a:ext cx="15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b="1" dirty="0">
                <a:solidFill>
                  <a:srgbClr val="0070C0"/>
                </a:solidFill>
                <a:latin typeface="Century Gothic" panose="020B0502020202020204" pitchFamily="34" charset="0"/>
              </a:rPr>
              <a:t>LAST PIECES</a:t>
            </a:r>
            <a:endParaRPr lang="en-US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CD8F3AD-2814-AEA1-2915-8073702F97C1}"/>
              </a:ext>
            </a:extLst>
          </p:cNvPr>
          <p:cNvSpPr txBox="1"/>
          <p:nvPr/>
        </p:nvSpPr>
        <p:spPr>
          <a:xfrm>
            <a:off x="2653297" y="3693500"/>
            <a:ext cx="16633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PGI-1500XL BK (1200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C (1020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M (780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PGI-1500XL Y (935 pages)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20,000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C917916-2353-883E-6EE8-E8ED981128F3}"/>
              </a:ext>
            </a:extLst>
          </p:cNvPr>
          <p:cNvSpPr txBox="1"/>
          <p:nvPr/>
        </p:nvSpPr>
        <p:spPr>
          <a:xfrm>
            <a:off x="2771800" y="2420888"/>
            <a:ext cx="1598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ADF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8CDF225-4055-BD09-FB54-4318DD6FA4B0}"/>
              </a:ext>
            </a:extLst>
          </p:cNvPr>
          <p:cNvSpPr txBox="1"/>
          <p:nvPr/>
        </p:nvSpPr>
        <p:spPr>
          <a:xfrm>
            <a:off x="1115616" y="2420888"/>
            <a:ext cx="1598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ADF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92E7997-1224-A051-C1D9-21103E010C1D}"/>
              </a:ext>
            </a:extLst>
          </p:cNvPr>
          <p:cNvSpPr txBox="1"/>
          <p:nvPr/>
        </p:nvSpPr>
        <p:spPr>
          <a:xfrm>
            <a:off x="5928092" y="2442374"/>
            <a:ext cx="1682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Wi-Fi,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</a:t>
            </a:r>
            <a:r>
              <a:rPr lang="aa-ET" sz="800" b="1" i="0" u="none" strike="noStrike" baseline="0" dirty="0">
                <a:latin typeface="Century Gothic" panose="020B0502020202020204" pitchFamily="34" charset="0"/>
              </a:rPr>
              <a:t>D-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ADF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FBBEEC55-F440-8036-DE41-1E24632035F8}"/>
              </a:ext>
            </a:extLst>
          </p:cNvPr>
          <p:cNvSpPr txBox="1"/>
          <p:nvPr/>
        </p:nvSpPr>
        <p:spPr>
          <a:xfrm>
            <a:off x="5940152" y="3717032"/>
            <a:ext cx="167376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PGI-2500XL BK (2500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C (1755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M (1295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PGI-2500XL Y (1520 pages)</a:t>
            </a:r>
            <a:endParaRPr lang="aa-ET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30,000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D6F466A-BE59-5F59-07B6-CCA8E16D3A48}"/>
              </a:ext>
            </a:extLst>
          </p:cNvPr>
          <p:cNvSpPr txBox="1"/>
          <p:nvPr/>
        </p:nvSpPr>
        <p:spPr>
          <a:xfrm>
            <a:off x="2693786" y="5112961"/>
            <a:ext cx="166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600" dirty="0">
                <a:latin typeface="Century Gothic" panose="020B0502020202020204" pitchFamily="34" charset="0"/>
              </a:rPr>
              <a:t>Cassette 1</a:t>
            </a:r>
            <a:r>
              <a:rPr lang="en-US" sz="600" dirty="0">
                <a:latin typeface="Century Gothic" panose="020B0502020202020204" pitchFamily="34" charset="0"/>
              </a:rPr>
              <a:t>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</a:t>
            </a:r>
            <a:r>
              <a:rPr lang="aa-ET" sz="600" dirty="0">
                <a:latin typeface="Century Gothic" panose="020B0502020202020204" pitchFamily="34" charset="0"/>
              </a:rPr>
              <a:t>25</a:t>
            </a:r>
            <a:r>
              <a:rPr lang="en-US" sz="600" dirty="0">
                <a:latin typeface="Century Gothic" panose="020B0502020202020204" pitchFamily="34" charset="0"/>
              </a:rPr>
              <a:t>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</a:t>
            </a:r>
            <a:r>
              <a:rPr lang="aa-ET" sz="600" dirty="0">
                <a:latin typeface="Century Gothic" panose="020B0502020202020204" pitchFamily="34" charset="0"/>
              </a:rPr>
              <a:t> 2</a:t>
            </a:r>
            <a:r>
              <a:rPr lang="en-US" sz="600" dirty="0">
                <a:latin typeface="Century Gothic" panose="020B0502020202020204" pitchFamily="34" charset="0"/>
              </a:rPr>
              <a:t>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B7F84523-B27B-B98A-E96E-1A8124F339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7218" y="5483125"/>
            <a:ext cx="1295400" cy="29527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F66E13C1-1DD5-141F-BDF7-80AF4CF1EBBE}"/>
              </a:ext>
            </a:extLst>
          </p:cNvPr>
          <p:cNvSpPr txBox="1"/>
          <p:nvPr/>
        </p:nvSpPr>
        <p:spPr>
          <a:xfrm>
            <a:off x="7463591" y="5104327"/>
            <a:ext cx="1734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Rear Tray:Max. 100sheets(</a:t>
            </a:r>
            <a:r>
              <a:rPr lang="aa-ET" sz="700" dirty="0">
                <a:latin typeface="Century Gothic" panose="020B0502020202020204" pitchFamily="34" charset="0"/>
              </a:rPr>
              <a:t>A4 </a:t>
            </a:r>
            <a:r>
              <a:rPr lang="en-US" sz="7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700" dirty="0">
                <a:latin typeface="Century Gothic" panose="020B0502020202020204" pitchFamily="34" charset="0"/>
              </a:rPr>
              <a:t>Cassette:Max.250 sheets (</a:t>
            </a:r>
            <a:r>
              <a:rPr lang="aa-ET" sz="700" dirty="0">
                <a:latin typeface="Century Gothic" panose="020B0502020202020204" pitchFamily="34" charset="0"/>
              </a:rPr>
              <a:t>A4 paper</a:t>
            </a:r>
            <a:r>
              <a:rPr lang="en-US" sz="7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xmlns="" id="{036A6AFA-8249-CBBF-BEAB-9610C967BF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5722" y="5472496"/>
            <a:ext cx="1362075" cy="3048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552D4FCF-8E85-E1BF-E444-4BCC556EEA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5366" y="5472496"/>
            <a:ext cx="1362075" cy="3048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94D9683C-927A-8DD8-A06B-9C8DA7EA0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1136" y="5472496"/>
            <a:ext cx="1333500" cy="29527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C0667CB7-A094-9679-F13E-97492C1B4A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3082" y="5479729"/>
            <a:ext cx="1333500" cy="295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435647A-5F51-0044-7BE6-226E5879156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FCAA0C-3435-4F45-BB54-4206D571CD2F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96" name="Rectangle 15"/>
          <p:cNvSpPr>
            <a:spLocks noChangeArrowheads="1"/>
          </p:cNvSpPr>
          <p:nvPr/>
        </p:nvSpPr>
        <p:spPr bwMode="auto">
          <a:xfrm>
            <a:off x="-90438" y="6374717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0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1C7B59-3099-0CFF-265E-D296A9B245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sp>
        <p:nvSpPr>
          <p:cNvPr id="8" name="TextBox 25">
            <a:extLst>
              <a:ext uri="{FF2B5EF4-FFF2-40B4-BE49-F238E27FC236}">
                <a16:creationId xmlns:a16="http://schemas.microsoft.com/office/drawing/2014/main" xmlns="" id="{62855965-C98B-03B5-6CC8-88DF6ED6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r>
              <a:rPr lang="en-US" sz="600" b="1" dirty="0">
                <a:solidFill>
                  <a:srgbClr val="FF0000"/>
                </a:solidFill>
                <a:cs typeface="Arial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77D4F1-BD9C-C8AB-D446-F15B9F89BDCF}"/>
              </a:ext>
            </a:extLst>
          </p:cNvPr>
          <p:cNvSpPr txBox="1"/>
          <p:nvPr/>
        </p:nvSpPr>
        <p:spPr>
          <a:xfrm>
            <a:off x="1304414" y="59939"/>
            <a:ext cx="6854421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i-Sensys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 SFP/MFP Laser Printers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A814DA6-C5FC-BF45-BF1C-098BB56E6FC3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-223835" y="6361334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C89B3A-42F0-4F9D-E5D6-3319C164D6A8}"/>
              </a:ext>
            </a:extLst>
          </p:cNvPr>
          <p:cNvSpPr/>
          <p:nvPr/>
        </p:nvSpPr>
        <p:spPr>
          <a:xfrm>
            <a:off x="5161714" y="1052736"/>
            <a:ext cx="1914081" cy="477930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6CD2613-1509-A1F6-0522-DFF5C0EE2D89}"/>
              </a:ext>
            </a:extLst>
          </p:cNvPr>
          <p:cNvSpPr/>
          <p:nvPr/>
        </p:nvSpPr>
        <p:spPr>
          <a:xfrm>
            <a:off x="1238502" y="1052735"/>
            <a:ext cx="2013063" cy="477930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B152A1-9ABA-3106-8C1F-559736E7F652}"/>
              </a:ext>
            </a:extLst>
          </p:cNvPr>
          <p:cNvSpPr/>
          <p:nvPr/>
        </p:nvSpPr>
        <p:spPr>
          <a:xfrm>
            <a:off x="3241083" y="1052735"/>
            <a:ext cx="1914081" cy="4779300"/>
          </a:xfrm>
          <a:prstGeom prst="rect">
            <a:avLst/>
          </a:prstGeom>
          <a:solidFill>
            <a:schemeClr val="bg1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9F24AB-0211-5DEC-75C5-64E701E8617E}"/>
              </a:ext>
            </a:extLst>
          </p:cNvPr>
          <p:cNvSpPr txBox="1"/>
          <p:nvPr/>
        </p:nvSpPr>
        <p:spPr>
          <a:xfrm>
            <a:off x="1339395" y="2213383"/>
            <a:ext cx="1792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5952C006AA  </a:t>
            </a:r>
            <a:r>
              <a:rPr lang="en-GB" sz="900" b="1" dirty="0">
                <a:solidFill>
                  <a:srgbClr val="FF0000"/>
                </a:solidFill>
              </a:rPr>
              <a:t>RRP</a:t>
            </a:r>
            <a:r>
              <a:rPr lang="aa-ET" sz="900" b="1" dirty="0">
                <a:solidFill>
                  <a:srgbClr val="FF0000"/>
                </a:solidFill>
              </a:rPr>
              <a:t>:</a:t>
            </a:r>
            <a:r>
              <a:rPr lang="en-US" sz="900" b="1" dirty="0">
                <a:solidFill>
                  <a:srgbClr val="FF0000"/>
                </a:solidFill>
                <a:cs typeface="Calibri"/>
              </a:rPr>
              <a:t>€179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7579D51-ACCE-6F76-AE0E-EC63DFE7BCB8}"/>
              </a:ext>
            </a:extLst>
          </p:cNvPr>
          <p:cNvSpPr txBox="1"/>
          <p:nvPr/>
        </p:nvSpPr>
        <p:spPr>
          <a:xfrm>
            <a:off x="3344333" y="2234262"/>
            <a:ext cx="1817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5160C010AA  </a:t>
            </a:r>
            <a:r>
              <a:rPr lang="en-GB" sz="900" b="1" dirty="0">
                <a:solidFill>
                  <a:srgbClr val="FF0000"/>
                </a:solidFill>
              </a:rPr>
              <a:t>RRP</a:t>
            </a:r>
            <a:r>
              <a:rPr lang="aa-ET" sz="900" b="1" dirty="0">
                <a:solidFill>
                  <a:srgbClr val="FF0000"/>
                </a:solidFill>
              </a:rPr>
              <a:t>:</a:t>
            </a:r>
            <a:r>
              <a:rPr lang="en-US" sz="900" b="1" dirty="0">
                <a:solidFill>
                  <a:srgbClr val="FF0000"/>
                </a:solidFill>
                <a:cs typeface="Calibri"/>
              </a:rPr>
              <a:t>€445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E92D9C-7D25-BCDD-3D30-C978F944EDEE}"/>
              </a:ext>
            </a:extLst>
          </p:cNvPr>
          <p:cNvSpPr txBox="1"/>
          <p:nvPr/>
        </p:nvSpPr>
        <p:spPr>
          <a:xfrm>
            <a:off x="3215320" y="2442374"/>
            <a:ext cx="1939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Mono</a:t>
            </a:r>
            <a:r>
              <a:rPr lang="en-US" sz="800" dirty="0">
                <a:latin typeface="Century Gothic" panose="020B0502020202020204" pitchFamily="34" charset="0"/>
              </a:rPr>
              <a:t> Wi-Fi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</a:t>
            </a:r>
            <a:r>
              <a:rPr lang="aa-ET" sz="800" b="1" dirty="0">
                <a:latin typeface="Century Gothic" panose="020B0502020202020204" pitchFamily="34" charset="0"/>
              </a:rPr>
              <a:t>D-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ADF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C9725EA-419C-9128-0BDB-2E1904221A21}"/>
              </a:ext>
            </a:extLst>
          </p:cNvPr>
          <p:cNvCxnSpPr>
            <a:cxnSpLocks/>
          </p:cNvCxnSpPr>
          <p:nvPr/>
        </p:nvCxnSpPr>
        <p:spPr>
          <a:xfrm flipH="1">
            <a:off x="-3710" y="2789057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663E9A6-0EEC-2593-5998-8F95E98F8C88}"/>
              </a:ext>
            </a:extLst>
          </p:cNvPr>
          <p:cNvSpPr txBox="1"/>
          <p:nvPr/>
        </p:nvSpPr>
        <p:spPr>
          <a:xfrm>
            <a:off x="-4219" y="2442374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Available Functions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A66CFB1-52A6-C3AD-FA02-08080D4D5DA7}"/>
              </a:ext>
            </a:extLst>
          </p:cNvPr>
          <p:cNvCxnSpPr>
            <a:cxnSpLocks/>
          </p:cNvCxnSpPr>
          <p:nvPr/>
        </p:nvCxnSpPr>
        <p:spPr>
          <a:xfrm flipH="1">
            <a:off x="-3710" y="3099492"/>
            <a:ext cx="7079505" cy="414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5EF560D8-6BB4-A6B2-6D03-909F6257C83B}"/>
              </a:ext>
            </a:extLst>
          </p:cNvPr>
          <p:cNvCxnSpPr>
            <a:cxnSpLocks/>
          </p:cNvCxnSpPr>
          <p:nvPr/>
        </p:nvCxnSpPr>
        <p:spPr>
          <a:xfrm flipH="1">
            <a:off x="-3710" y="4725144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766A3C3-590C-44BA-263E-E98E020468B6}"/>
              </a:ext>
            </a:extLst>
          </p:cNvPr>
          <p:cNvCxnSpPr>
            <a:cxnSpLocks/>
          </p:cNvCxnSpPr>
          <p:nvPr/>
        </p:nvCxnSpPr>
        <p:spPr>
          <a:xfrm flipH="1" flipV="1">
            <a:off x="-18043" y="5085085"/>
            <a:ext cx="7093838" cy="491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F9FC2EA-66B5-6DDD-69AB-1FB7215BE50F}"/>
              </a:ext>
            </a:extLst>
          </p:cNvPr>
          <p:cNvSpPr txBox="1"/>
          <p:nvPr/>
        </p:nvSpPr>
        <p:spPr>
          <a:xfrm>
            <a:off x="23160" y="2778083"/>
            <a:ext cx="75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Print Resolution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083A2BB-8513-E11B-ADB1-08DF9D4E1F5A}"/>
              </a:ext>
            </a:extLst>
          </p:cNvPr>
          <p:cNvSpPr txBox="1"/>
          <p:nvPr/>
        </p:nvSpPr>
        <p:spPr>
          <a:xfrm>
            <a:off x="-31352" y="3884973"/>
            <a:ext cx="1066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Ink Bottle Yield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CF56AE4-0F20-665E-E1AC-3E7E7F2ADC88}"/>
              </a:ext>
            </a:extLst>
          </p:cNvPr>
          <p:cNvSpPr txBox="1"/>
          <p:nvPr/>
        </p:nvSpPr>
        <p:spPr>
          <a:xfrm>
            <a:off x="-36512" y="4293097"/>
            <a:ext cx="1167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latin typeface="Century Gothic" panose="020B0502020202020204" pitchFamily="34" charset="0"/>
              </a:rPr>
              <a:t>A4 doc</a:t>
            </a:r>
            <a:r>
              <a:rPr lang="aa-ET" sz="800" b="1" dirty="0">
                <a:latin typeface="Century Gothic" panose="020B0502020202020204" pitchFamily="34" charset="0"/>
              </a:rPr>
              <a:t> </a:t>
            </a:r>
            <a:r>
              <a:rPr lang="fr-FR" sz="800" b="1" dirty="0">
                <a:latin typeface="Century Gothic" panose="020B0502020202020204" pitchFamily="34" charset="0"/>
              </a:rPr>
              <a:t>print speed(pages /min)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C69E821-5A5F-84CB-28B1-8D82871CB8C0}"/>
              </a:ext>
            </a:extLst>
          </p:cNvPr>
          <p:cNvSpPr txBox="1"/>
          <p:nvPr/>
        </p:nvSpPr>
        <p:spPr>
          <a:xfrm>
            <a:off x="-53883" y="4725144"/>
            <a:ext cx="1216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Display</a:t>
            </a:r>
            <a:r>
              <a:rPr lang="aa-ET" sz="800" b="1" dirty="0">
                <a:latin typeface="Century Gothic" panose="020B0502020202020204" pitchFamily="34" charset="0"/>
              </a:rPr>
              <a:t> – </a:t>
            </a:r>
            <a:r>
              <a:rPr lang="en-US" sz="700" b="1" dirty="0">
                <a:latin typeface="Century Gothic" panose="020B0502020202020204" pitchFamily="34" charset="0"/>
              </a:rPr>
              <a:t>Connectivity</a:t>
            </a:r>
            <a:r>
              <a:rPr lang="aa-ET" sz="800" b="1" dirty="0">
                <a:latin typeface="Century Gothic" panose="020B0502020202020204" pitchFamily="34" charset="0"/>
              </a:rPr>
              <a:t> – Supported OS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21E806E-489E-4F3B-0950-F9D0790A5847}"/>
              </a:ext>
            </a:extLst>
          </p:cNvPr>
          <p:cNvCxnSpPr>
            <a:cxnSpLocks/>
          </p:cNvCxnSpPr>
          <p:nvPr/>
        </p:nvCxnSpPr>
        <p:spPr>
          <a:xfrm flipH="1">
            <a:off x="-3710" y="5453353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E0E5D622-F400-27F5-FBCF-73673759716E}"/>
              </a:ext>
            </a:extLst>
          </p:cNvPr>
          <p:cNvCxnSpPr>
            <a:cxnSpLocks/>
          </p:cNvCxnSpPr>
          <p:nvPr/>
        </p:nvCxnSpPr>
        <p:spPr>
          <a:xfrm flipH="1">
            <a:off x="-3710" y="5832035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55F6637-5231-A21F-CDBA-E9B420E1C4A8}"/>
              </a:ext>
            </a:extLst>
          </p:cNvPr>
          <p:cNvSpPr txBox="1"/>
          <p:nvPr/>
        </p:nvSpPr>
        <p:spPr>
          <a:xfrm>
            <a:off x="3200574" y="3704823"/>
            <a:ext cx="1954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Cartridge 056L (5,100 pages)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Cartridge 056H (21,000 pages) </a:t>
            </a:r>
          </a:p>
          <a:p>
            <a:endParaRPr lang="fr-FR" sz="700" dirty="0">
              <a:latin typeface="Century Gothic" panose="020B0502020202020204" pitchFamily="34" charset="0"/>
            </a:endParaRP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</a:t>
            </a:r>
            <a:r>
              <a:rPr lang="en-US" sz="700" dirty="0">
                <a:highlight>
                  <a:srgbClr val="FFFF00"/>
                </a:highlight>
                <a:latin typeface="Century Gothic" panose="020B0502020202020204" pitchFamily="34" charset="0"/>
              </a:rPr>
              <a:t>150</a:t>
            </a:r>
            <a:r>
              <a:rPr lang="aa-ET" sz="700" dirty="0">
                <a:highlight>
                  <a:srgbClr val="FFFF00"/>
                </a:highlight>
                <a:latin typeface="Century Gothic" panose="020B0502020202020204" pitchFamily="34" charset="0"/>
              </a:rPr>
              <a:t>,000 pages</a:t>
            </a:r>
            <a:endParaRPr lang="en-US" sz="700" dirty="0"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B509571-7153-3220-FC37-31BC8BF86FC4}"/>
              </a:ext>
            </a:extLst>
          </p:cNvPr>
          <p:cNvSpPr txBox="1"/>
          <p:nvPr/>
        </p:nvSpPr>
        <p:spPr>
          <a:xfrm>
            <a:off x="28541" y="3429000"/>
            <a:ext cx="1032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Auto 2-sided Print</a:t>
            </a:r>
            <a:r>
              <a:rPr lang="aa-ET" sz="800" b="1" dirty="0">
                <a:latin typeface="Century Gothic" panose="020B0502020202020204" pitchFamily="34" charset="0"/>
              </a:rPr>
              <a:t> (Duplex)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E43001F-E320-3018-9771-24995E3D219E}"/>
              </a:ext>
            </a:extLst>
          </p:cNvPr>
          <p:cNvSpPr txBox="1"/>
          <p:nvPr/>
        </p:nvSpPr>
        <p:spPr>
          <a:xfrm>
            <a:off x="26261" y="3127035"/>
            <a:ext cx="1090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b="1" dirty="0">
                <a:latin typeface="Century Gothic" panose="020B0502020202020204" pitchFamily="34" charset="0"/>
              </a:rPr>
              <a:t>ADF/</a:t>
            </a:r>
            <a:r>
              <a:rPr lang="en-US" sz="800" b="1" dirty="0">
                <a:latin typeface="Century Gothic" panose="020B0502020202020204" pitchFamily="34" charset="0"/>
              </a:rPr>
              <a:t>Scanner Resolution (max.)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0188E78-E85C-8D73-9434-CD6201E26C17}"/>
              </a:ext>
            </a:extLst>
          </p:cNvPr>
          <p:cNvSpPr txBox="1"/>
          <p:nvPr/>
        </p:nvSpPr>
        <p:spPr>
          <a:xfrm>
            <a:off x="-41486" y="5111682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Paper Input (max.)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FB1C5BC2-8288-F350-9CE3-10FE490E2B08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1235617" y="3437129"/>
            <a:ext cx="5840178" cy="52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AF5E6AB-688F-DDE9-8E97-FE81E4FF05DD}"/>
              </a:ext>
            </a:extLst>
          </p:cNvPr>
          <p:cNvCxnSpPr>
            <a:cxnSpLocks/>
          </p:cNvCxnSpPr>
          <p:nvPr/>
        </p:nvCxnSpPr>
        <p:spPr>
          <a:xfrm flipH="1">
            <a:off x="-3710" y="3725161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00A089E3-4C28-98F2-DED9-9B5CD158A3AB}"/>
              </a:ext>
            </a:extLst>
          </p:cNvPr>
          <p:cNvCxnSpPr>
            <a:cxnSpLocks/>
          </p:cNvCxnSpPr>
          <p:nvPr/>
        </p:nvCxnSpPr>
        <p:spPr>
          <a:xfrm flipH="1">
            <a:off x="-3710" y="4301225"/>
            <a:ext cx="707950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5F7D73E-A1CE-64D8-98A9-59BEEC66773A}"/>
              </a:ext>
            </a:extLst>
          </p:cNvPr>
          <p:cNvSpPr txBox="1"/>
          <p:nvPr/>
        </p:nvSpPr>
        <p:spPr>
          <a:xfrm>
            <a:off x="1624166" y="2836675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1200 x 1200 dpi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87C69FB-7758-7C1C-C34B-CF4EFD96E113}"/>
              </a:ext>
            </a:extLst>
          </p:cNvPr>
          <p:cNvSpPr txBox="1"/>
          <p:nvPr/>
        </p:nvSpPr>
        <p:spPr>
          <a:xfrm>
            <a:off x="3576917" y="2841097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1200 x 1200 dpi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FF28AEE-FA2F-CCC9-F8BF-BB0FDC7677C2}"/>
              </a:ext>
            </a:extLst>
          </p:cNvPr>
          <p:cNvSpPr txBox="1"/>
          <p:nvPr/>
        </p:nvSpPr>
        <p:spPr>
          <a:xfrm>
            <a:off x="3248491" y="4314582"/>
            <a:ext cx="179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Single sided (A4): </a:t>
            </a:r>
            <a:r>
              <a:rPr lang="en-US" sz="800" dirty="0">
                <a:highlight>
                  <a:srgbClr val="FFFF00"/>
                </a:highlight>
                <a:latin typeface="Century Gothic" panose="020B0502020202020204" pitchFamily="34" charset="0"/>
              </a:rPr>
              <a:t>Up to 43 ppm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Double sided (A4): Up to 36 ipm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60DC8D2-CBB3-A0D2-A875-B1EEBA81FB23}"/>
              </a:ext>
            </a:extLst>
          </p:cNvPr>
          <p:cNvSpPr txBox="1"/>
          <p:nvPr/>
        </p:nvSpPr>
        <p:spPr>
          <a:xfrm>
            <a:off x="1335149" y="4325639"/>
            <a:ext cx="1887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Single sided: </a:t>
            </a:r>
            <a:r>
              <a:rPr lang="en-US" sz="800" dirty="0">
                <a:highlight>
                  <a:srgbClr val="FFFF00"/>
                </a:highlight>
                <a:latin typeface="Century Gothic" panose="020B0502020202020204" pitchFamily="34" charset="0"/>
              </a:rPr>
              <a:t>Up to 40 ppm </a:t>
            </a:r>
            <a:r>
              <a:rPr lang="en-US" sz="800" dirty="0">
                <a:latin typeface="Century Gothic" panose="020B0502020202020204" pitchFamily="34" charset="0"/>
              </a:rPr>
              <a:t>(A4)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Double sided: Up to 34 ppm (A4)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AD5F8B6-7F3F-C223-B16F-2D3CC1D18F6F}"/>
              </a:ext>
            </a:extLst>
          </p:cNvPr>
          <p:cNvSpPr txBox="1"/>
          <p:nvPr/>
        </p:nvSpPr>
        <p:spPr>
          <a:xfrm>
            <a:off x="1901734" y="3472386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6D23CDB-8604-4434-3983-DC5846BA6826}"/>
              </a:ext>
            </a:extLst>
          </p:cNvPr>
          <p:cNvSpPr txBox="1"/>
          <p:nvPr/>
        </p:nvSpPr>
        <p:spPr>
          <a:xfrm>
            <a:off x="3835720" y="3454683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9940831-8EEA-43CA-E810-5F6604FE57BB}"/>
              </a:ext>
            </a:extLst>
          </p:cNvPr>
          <p:cNvSpPr txBox="1"/>
          <p:nvPr/>
        </p:nvSpPr>
        <p:spPr>
          <a:xfrm>
            <a:off x="1208063" y="4687361"/>
            <a:ext cx="2014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LCD Screen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Direct, Scan to email/</a:t>
            </a:r>
            <a:r>
              <a:rPr lang="en-US" sz="800" dirty="0" err="1">
                <a:latin typeface="Century Gothic" panose="020B0502020202020204" pitchFamily="34" charset="0"/>
              </a:rPr>
              <a:t>usb</a:t>
            </a:r>
            <a:r>
              <a:rPr lang="en-US" sz="800" dirty="0">
                <a:latin typeface="Century Gothic" panose="020B0502020202020204" pitchFamily="34" charset="0"/>
              </a:rPr>
              <a:t>/FTP/Cloud/</a:t>
            </a:r>
            <a:r>
              <a:rPr lang="en-US" sz="800" dirty="0" err="1">
                <a:latin typeface="Century Gothic" panose="020B0502020202020204" pitchFamily="34" charset="0"/>
              </a:rPr>
              <a:t>Airprint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EFD11B0-5B29-884B-BF4B-2E6858819F12}"/>
              </a:ext>
            </a:extLst>
          </p:cNvPr>
          <p:cNvSpPr txBox="1"/>
          <p:nvPr/>
        </p:nvSpPr>
        <p:spPr>
          <a:xfrm>
            <a:off x="3636751" y="3118947"/>
            <a:ext cx="104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</a:t>
            </a:r>
            <a:r>
              <a:rPr lang="en-US" sz="800" dirty="0">
                <a:latin typeface="Century Gothic" panose="020B0502020202020204" pitchFamily="34" charset="0"/>
              </a:rPr>
              <a:t>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en-US" sz="800" dirty="0">
                <a:latin typeface="Century Gothic" panose="020B0502020202020204" pitchFamily="34" charset="0"/>
              </a:rPr>
              <a:t>600 x 600 dpi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1BE4E3C-F369-025B-B409-2A37E6D5DB96}"/>
              </a:ext>
            </a:extLst>
          </p:cNvPr>
          <p:cNvSpPr txBox="1"/>
          <p:nvPr/>
        </p:nvSpPr>
        <p:spPr>
          <a:xfrm>
            <a:off x="5685020" y="1063769"/>
            <a:ext cx="10433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MF754CDW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CFE91ACC-2CF3-86C3-E16C-EA3165145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155" y="1457778"/>
            <a:ext cx="668762" cy="66876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8E34BFF-E45E-6136-3B38-916CD48948D5}"/>
              </a:ext>
            </a:extLst>
          </p:cNvPr>
          <p:cNvSpPr txBox="1"/>
          <p:nvPr/>
        </p:nvSpPr>
        <p:spPr>
          <a:xfrm>
            <a:off x="1246733" y="2420888"/>
            <a:ext cx="201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u="none" strike="noStrike" baseline="0" dirty="0">
                <a:solidFill>
                  <a:schemeClr val="bg1"/>
                </a:solidFill>
                <a:highlight>
                  <a:srgbClr val="000000"/>
                </a:highlight>
                <a:latin typeface="Century Gothic" panose="020B0502020202020204" pitchFamily="34" charset="0"/>
              </a:rPr>
              <a:t>Mono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 Print, Suitable for Workgroups, </a:t>
            </a:r>
            <a:r>
              <a:rPr lang="en-US" sz="800" dirty="0">
                <a:latin typeface="Century Gothic" panose="020B0502020202020204" pitchFamily="34" charset="0"/>
              </a:rPr>
              <a:t>W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ifi, </a:t>
            </a:r>
            <a:r>
              <a:rPr lang="en-US" sz="800" dirty="0">
                <a:latin typeface="Century Gothic" panose="020B0502020202020204" pitchFamily="34" charset="0"/>
              </a:rPr>
              <a:t>E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thernet, </a:t>
            </a:r>
            <a:r>
              <a:rPr lang="en-US" sz="800" dirty="0">
                <a:latin typeface="Century Gothic" panose="020B0502020202020204" pitchFamily="34" charset="0"/>
              </a:rPr>
              <a:t>Airprint</a:t>
            </a:r>
          </a:p>
          <a:p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70FEBF9D-AD68-A48D-9F05-56EC16F61387}"/>
              </a:ext>
            </a:extLst>
          </p:cNvPr>
          <p:cNvSpPr txBox="1"/>
          <p:nvPr/>
        </p:nvSpPr>
        <p:spPr>
          <a:xfrm>
            <a:off x="1246733" y="5149082"/>
            <a:ext cx="166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Tray: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Max.100 sheets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(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A4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Cassette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1: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Max.250 sheets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(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A4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paper)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41A71AEC-1811-72E4-EC3A-2D02FAC3413C}"/>
              </a:ext>
            </a:extLst>
          </p:cNvPr>
          <p:cNvCxnSpPr>
            <a:cxnSpLocks/>
          </p:cNvCxnSpPr>
          <p:nvPr/>
        </p:nvCxnSpPr>
        <p:spPr>
          <a:xfrm flipH="1">
            <a:off x="198" y="2423276"/>
            <a:ext cx="70755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770DCD0-09E7-80B7-08E8-8206D5266F25}"/>
              </a:ext>
            </a:extLst>
          </p:cNvPr>
          <p:cNvSpPr txBox="1"/>
          <p:nvPr/>
        </p:nvSpPr>
        <p:spPr>
          <a:xfrm>
            <a:off x="-18043" y="5457237"/>
            <a:ext cx="85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Printer Languages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5031449E-A380-8014-B405-B9A79628432D}"/>
              </a:ext>
            </a:extLst>
          </p:cNvPr>
          <p:cNvSpPr txBox="1"/>
          <p:nvPr/>
        </p:nvSpPr>
        <p:spPr>
          <a:xfrm>
            <a:off x="1299231" y="5435538"/>
            <a:ext cx="1924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Century Gothic" panose="020B0502020202020204" pitchFamily="34" charset="0"/>
              </a:rPr>
              <a:t>UFRII, PCL5e, PCL6 + Adobe</a:t>
            </a:r>
          </a:p>
          <a:p>
            <a:r>
              <a:rPr lang="it-IT" sz="800" dirty="0">
                <a:latin typeface="Century Gothic" panose="020B0502020202020204" pitchFamily="34" charset="0"/>
              </a:rPr>
              <a:t>PostScript3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102FB96-DD58-D838-BF6A-674BC4EC8D18}"/>
              </a:ext>
            </a:extLst>
          </p:cNvPr>
          <p:cNvSpPr txBox="1"/>
          <p:nvPr/>
        </p:nvSpPr>
        <p:spPr>
          <a:xfrm>
            <a:off x="3249257" y="5439235"/>
            <a:ext cx="1796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Century Gothic" panose="020B0502020202020204" pitchFamily="34" charset="0"/>
              </a:rPr>
              <a:t>UFRII, PCL 5c, PCL6, Adobe PostScript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F069215-259B-1014-A133-7084E70B5A3F}"/>
              </a:ext>
            </a:extLst>
          </p:cNvPr>
          <p:cNvSpPr txBox="1"/>
          <p:nvPr/>
        </p:nvSpPr>
        <p:spPr>
          <a:xfrm>
            <a:off x="1187624" y="3696737"/>
            <a:ext cx="20276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Century Gothic" panose="020B0502020202020204" pitchFamily="34" charset="0"/>
              </a:rPr>
              <a:t>Cartridge 070 (Yield : 3,000 </a:t>
            </a:r>
            <a:r>
              <a:rPr lang="fr-FR" sz="700" dirty="0" err="1">
                <a:latin typeface="Century Gothic" panose="020B0502020202020204" pitchFamily="34" charset="0"/>
              </a:rPr>
              <a:t>pg</a:t>
            </a:r>
            <a:r>
              <a:rPr lang="fr-FR" sz="700" dirty="0">
                <a:latin typeface="Century Gothic" panose="020B0502020202020204" pitchFamily="34" charset="0"/>
              </a:rPr>
              <a:t>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Cartridge 070H (Yield : 10,200 </a:t>
            </a:r>
            <a:r>
              <a:rPr lang="fr-FR" sz="700" dirty="0" err="1">
                <a:latin typeface="Century Gothic" panose="020B0502020202020204" pitchFamily="34" charset="0"/>
              </a:rPr>
              <a:t>pg</a:t>
            </a:r>
            <a:r>
              <a:rPr lang="fr-FR" sz="700" dirty="0">
                <a:latin typeface="Century Gothic" panose="020B0502020202020204" pitchFamily="34" charset="0"/>
              </a:rPr>
              <a:t>)</a:t>
            </a:r>
            <a:br>
              <a:rPr lang="fr-FR" sz="700" dirty="0">
                <a:latin typeface="Century Gothic" panose="020B0502020202020204" pitchFamily="34" charset="0"/>
              </a:rPr>
            </a:br>
            <a:endParaRPr lang="fr-FR" sz="700" dirty="0">
              <a:latin typeface="Century Gothic" panose="020B0502020202020204" pitchFamily="34" charset="0"/>
            </a:endParaRPr>
          </a:p>
          <a:p>
            <a:r>
              <a:rPr lang="fr-FR" sz="700" dirty="0">
                <a:latin typeface="Century Gothic" panose="020B0502020202020204" pitchFamily="34" charset="0"/>
              </a:rPr>
              <a:t>Duty cycle per month: 80,000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Recommended pages/month 750-4000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4DF12D06-537F-AB8E-B8DF-6D1CD8585784}"/>
              </a:ext>
            </a:extLst>
          </p:cNvPr>
          <p:cNvSpPr txBox="1"/>
          <p:nvPr/>
        </p:nvSpPr>
        <p:spPr>
          <a:xfrm>
            <a:off x="3259684" y="5142460"/>
            <a:ext cx="166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1: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Max.550 sheets</a:t>
            </a:r>
            <a:r>
              <a:rPr lang="aa-ET" sz="600" dirty="0"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6C5F6A5B-5401-3509-A44F-A175120A7921}"/>
              </a:ext>
            </a:extLst>
          </p:cNvPr>
          <p:cNvSpPr txBox="1"/>
          <p:nvPr/>
        </p:nvSpPr>
        <p:spPr>
          <a:xfrm>
            <a:off x="3257067" y="4680795"/>
            <a:ext cx="174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12.7cm </a:t>
            </a:r>
            <a:r>
              <a:rPr lang="aa-ET" sz="800" dirty="0">
                <a:latin typeface="Century Gothic" panose="020B0502020202020204" pitchFamily="34" charset="0"/>
              </a:rPr>
              <a:t>Touch</a:t>
            </a:r>
            <a:r>
              <a:rPr lang="en-US" sz="800" dirty="0">
                <a:latin typeface="Century Gothic" panose="020B0502020202020204" pitchFamily="34" charset="0"/>
              </a:rPr>
              <a:t> Screen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Direct, Scan to email/</a:t>
            </a:r>
            <a:r>
              <a:rPr lang="en-US" sz="800" dirty="0" err="1">
                <a:latin typeface="Century Gothic" panose="020B0502020202020204" pitchFamily="34" charset="0"/>
              </a:rPr>
              <a:t>usb</a:t>
            </a:r>
            <a:r>
              <a:rPr lang="en-US" sz="800" dirty="0">
                <a:latin typeface="Century Gothic" panose="020B0502020202020204" pitchFamily="34" charset="0"/>
              </a:rPr>
              <a:t>/FTP/Cloud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4494777D-3BAA-08CD-A7B5-2473B1F6DF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269" y="1445343"/>
            <a:ext cx="668762" cy="668762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4E78932D-FCF8-54B9-A8F5-1823502F7095}"/>
              </a:ext>
            </a:extLst>
          </p:cNvPr>
          <p:cNvSpPr txBox="1"/>
          <p:nvPr/>
        </p:nvSpPr>
        <p:spPr>
          <a:xfrm>
            <a:off x="5220072" y="2221988"/>
            <a:ext cx="1858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SKU: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5455C009AA</a:t>
            </a:r>
            <a:r>
              <a:rPr lang="aa-ET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900" b="1" dirty="0">
                <a:solidFill>
                  <a:srgbClr val="FF0000"/>
                </a:solidFill>
              </a:rPr>
              <a:t>RRP</a:t>
            </a:r>
            <a:r>
              <a:rPr lang="aa-ET" sz="900" b="1" dirty="0">
                <a:solidFill>
                  <a:srgbClr val="FF0000"/>
                </a:solidFill>
              </a:rPr>
              <a:t>:</a:t>
            </a:r>
            <a:r>
              <a:rPr lang="en-US" sz="900" b="1" dirty="0">
                <a:solidFill>
                  <a:srgbClr val="FF0000"/>
                </a:solidFill>
                <a:cs typeface="Calibri"/>
              </a:rPr>
              <a:t>€</a:t>
            </a:r>
            <a:r>
              <a:rPr lang="en-US" sz="900" b="1" dirty="0" smtClean="0">
                <a:solidFill>
                  <a:srgbClr val="FF0000"/>
                </a:solidFill>
                <a:cs typeface="Calibri"/>
              </a:rPr>
              <a:t>559</a:t>
            </a:r>
            <a:endParaRPr lang="en-US" sz="9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F19DCCB-9B2A-5849-81F6-EB23E745F6E0}"/>
              </a:ext>
            </a:extLst>
          </p:cNvPr>
          <p:cNvSpPr txBox="1"/>
          <p:nvPr/>
        </p:nvSpPr>
        <p:spPr>
          <a:xfrm>
            <a:off x="5134750" y="2420888"/>
            <a:ext cx="1886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highlight>
                  <a:srgbClr val="FF0000"/>
                </a:highlight>
                <a:latin typeface="Century Gothic" panose="020B0502020202020204" pitchFamily="34" charset="0"/>
              </a:rPr>
              <a:t>Colour</a:t>
            </a:r>
            <a:r>
              <a:rPr lang="en-US" sz="800" dirty="0">
                <a:latin typeface="Century Gothic" panose="020B0502020202020204" pitchFamily="34" charset="0"/>
              </a:rPr>
              <a:t> Wi-Fi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 Ethernet,Print, Scan,</a:t>
            </a:r>
          </a:p>
          <a:p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Copy, 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Fax</a:t>
            </a:r>
            <a:r>
              <a:rPr lang="en-US" sz="800" b="0" i="0" u="none" strike="noStrike" baseline="0" dirty="0">
                <a:latin typeface="Century Gothic" panose="020B0502020202020204" pitchFamily="34" charset="0"/>
              </a:rPr>
              <a:t>,Cloud Link &amp; </a:t>
            </a:r>
            <a:r>
              <a:rPr lang="aa-ET" sz="800" b="1" dirty="0">
                <a:latin typeface="Century Gothic" panose="020B0502020202020204" pitchFamily="34" charset="0"/>
              </a:rPr>
              <a:t>D-</a:t>
            </a:r>
            <a:r>
              <a:rPr lang="en-US" sz="800" b="1" i="0" u="none" strike="noStrike" baseline="0" dirty="0">
                <a:latin typeface="Century Gothic" panose="020B0502020202020204" pitchFamily="34" charset="0"/>
              </a:rPr>
              <a:t>ADF</a:t>
            </a:r>
            <a:endParaRPr lang="en-US" sz="800" b="1" dirty="0">
              <a:latin typeface="Century Gothic" panose="020B0502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6A849750-CCB0-5D6B-86C2-3F4FA5801043}"/>
              </a:ext>
            </a:extLst>
          </p:cNvPr>
          <p:cNvSpPr txBox="1"/>
          <p:nvPr/>
        </p:nvSpPr>
        <p:spPr>
          <a:xfrm>
            <a:off x="5213637" y="3691770"/>
            <a:ext cx="195458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entury Gothic" panose="020B0502020202020204" pitchFamily="34" charset="0"/>
              </a:rPr>
              <a:t>Cartridge 069H Black (7,600pgs)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Cartridge 069 Cyan (1,900 pgs)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Cartridge 069 Magenda (1,900 pgs)</a:t>
            </a:r>
          </a:p>
          <a:p>
            <a:r>
              <a:rPr lang="fr-FR" sz="700" dirty="0">
                <a:latin typeface="Century Gothic" panose="020B0502020202020204" pitchFamily="34" charset="0"/>
              </a:rPr>
              <a:t>Cartridge 069 Yellow (1,900 pgs)</a:t>
            </a:r>
          </a:p>
          <a:p>
            <a:r>
              <a:rPr lang="aa-ET" sz="700" dirty="0">
                <a:latin typeface="Century Gothic" panose="020B0502020202020204" pitchFamily="34" charset="0"/>
              </a:rPr>
              <a:t>Duty Cycle: up to </a:t>
            </a:r>
            <a:r>
              <a:rPr lang="en-US" sz="700" dirty="0">
                <a:latin typeface="Century Gothic" panose="020B0502020202020204" pitchFamily="34" charset="0"/>
              </a:rPr>
              <a:t>50</a:t>
            </a:r>
            <a:r>
              <a:rPr lang="aa-ET" sz="700" dirty="0">
                <a:latin typeface="Century Gothic" panose="020B0502020202020204" pitchFamily="34" charset="0"/>
              </a:rPr>
              <a:t>,000 pages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4310B237-C4E8-5BBD-7CBA-63C6254DF44E}"/>
              </a:ext>
            </a:extLst>
          </p:cNvPr>
          <p:cNvSpPr txBox="1"/>
          <p:nvPr/>
        </p:nvSpPr>
        <p:spPr>
          <a:xfrm>
            <a:off x="5602226" y="2853974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1200 x 1200 dpi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1ED7CBDE-40F7-8643-B3D5-983D35E74AD2}"/>
              </a:ext>
            </a:extLst>
          </p:cNvPr>
          <p:cNvSpPr txBox="1"/>
          <p:nvPr/>
        </p:nvSpPr>
        <p:spPr>
          <a:xfrm>
            <a:off x="5266695" y="4314582"/>
            <a:ext cx="179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Single sided (A4): Up to 33 ppm</a:t>
            </a:r>
          </a:p>
          <a:p>
            <a:r>
              <a:rPr lang="en-US" sz="800" dirty="0">
                <a:latin typeface="Century Gothic" panose="020B0502020202020204" pitchFamily="34" charset="0"/>
              </a:rPr>
              <a:t>Double sided (A4): Up to 29 ipm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5B78F6B-DDA8-318F-4BF7-EF4332AF0314}"/>
              </a:ext>
            </a:extLst>
          </p:cNvPr>
          <p:cNvSpPr txBox="1"/>
          <p:nvPr/>
        </p:nvSpPr>
        <p:spPr>
          <a:xfrm>
            <a:off x="5853924" y="3429580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Yes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6F525973-2CA1-9E44-44D5-8D59C23B47B7}"/>
              </a:ext>
            </a:extLst>
          </p:cNvPr>
          <p:cNvSpPr txBox="1"/>
          <p:nvPr/>
        </p:nvSpPr>
        <p:spPr>
          <a:xfrm>
            <a:off x="5611092" y="3090446"/>
            <a:ext cx="1043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800" dirty="0">
                <a:latin typeface="Century Gothic" panose="020B0502020202020204" pitchFamily="34" charset="0"/>
              </a:rPr>
              <a:t>50</a:t>
            </a:r>
            <a:r>
              <a:rPr lang="en-US" sz="800" dirty="0">
                <a:latin typeface="Century Gothic" panose="020B0502020202020204" pitchFamily="34" charset="0"/>
              </a:rPr>
              <a:t>-sheet ADF</a:t>
            </a:r>
            <a:endParaRPr lang="aa-ET" sz="800" dirty="0">
              <a:latin typeface="Century Gothic" panose="020B0502020202020204" pitchFamily="34" charset="0"/>
            </a:endParaRPr>
          </a:p>
          <a:p>
            <a:r>
              <a:rPr lang="aa-ET" sz="800" dirty="0">
                <a:latin typeface="Century Gothic" panose="020B0502020202020204" pitchFamily="34" charset="0"/>
              </a:rPr>
              <a:t>12</a:t>
            </a:r>
            <a:r>
              <a:rPr lang="en-US" sz="800" dirty="0">
                <a:latin typeface="Century Gothic" panose="020B0502020202020204" pitchFamily="34" charset="0"/>
              </a:rPr>
              <a:t>00 x 1200 dpi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C1FC3B71-BC02-215E-654D-C0986C68BA50}"/>
              </a:ext>
            </a:extLst>
          </p:cNvPr>
          <p:cNvSpPr txBox="1"/>
          <p:nvPr/>
        </p:nvSpPr>
        <p:spPr>
          <a:xfrm>
            <a:off x="5267462" y="5445224"/>
            <a:ext cx="1688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latin typeface="Century Gothic" panose="020B0502020202020204" pitchFamily="34" charset="0"/>
              </a:rPr>
              <a:t>UFRII, PCL 5e, PCL6, Adobe PostScript3, PCL Fonts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F2D09236-59E3-7532-9FF6-BEF1C4D323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459" y="1360706"/>
            <a:ext cx="915023" cy="872628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4E22446E-667D-4DB0-B8EF-818DE266EB5D}"/>
              </a:ext>
            </a:extLst>
          </p:cNvPr>
          <p:cNvSpPr txBox="1"/>
          <p:nvPr/>
        </p:nvSpPr>
        <p:spPr>
          <a:xfrm>
            <a:off x="5275271" y="5168225"/>
            <a:ext cx="1681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Century Gothic" panose="020B0502020202020204" pitchFamily="34" charset="0"/>
              </a:rPr>
              <a:t>Tray: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 </a:t>
            </a:r>
            <a:r>
              <a:rPr lang="en-US" sz="600" dirty="0">
                <a:latin typeface="Century Gothic" panose="020B0502020202020204" pitchFamily="34" charset="0"/>
              </a:rPr>
              <a:t>paper)</a:t>
            </a:r>
          </a:p>
          <a:p>
            <a:r>
              <a:rPr lang="en-US" sz="600" dirty="0">
                <a:latin typeface="Century Gothic" panose="020B0502020202020204" pitchFamily="34" charset="0"/>
              </a:rPr>
              <a:t>Cassette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1: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Max.250 sheets</a:t>
            </a:r>
            <a:r>
              <a:rPr lang="aa-ET" sz="600" dirty="0">
                <a:latin typeface="Century Gothic" panose="020B0502020202020204" pitchFamily="34" charset="0"/>
              </a:rPr>
              <a:t> </a:t>
            </a:r>
            <a:r>
              <a:rPr lang="en-US" sz="600" dirty="0">
                <a:latin typeface="Century Gothic" panose="020B0502020202020204" pitchFamily="34" charset="0"/>
              </a:rPr>
              <a:t>(</a:t>
            </a:r>
            <a:r>
              <a:rPr lang="aa-ET" sz="600" dirty="0">
                <a:latin typeface="Century Gothic" panose="020B0502020202020204" pitchFamily="34" charset="0"/>
              </a:rPr>
              <a:t>A4</a:t>
            </a:r>
            <a:r>
              <a:rPr lang="en-US" sz="600" dirty="0">
                <a:latin typeface="Century Gothic" panose="020B0502020202020204" pitchFamily="34" charset="0"/>
              </a:rPr>
              <a:t> paper)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639B02EF-E115-A2B7-67A2-0BEE3A623459}"/>
              </a:ext>
            </a:extLst>
          </p:cNvPr>
          <p:cNvSpPr txBox="1"/>
          <p:nvPr/>
        </p:nvSpPr>
        <p:spPr>
          <a:xfrm>
            <a:off x="5275271" y="4695527"/>
            <a:ext cx="174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12.7cm </a:t>
            </a:r>
            <a:r>
              <a:rPr lang="aa-ET" sz="800" dirty="0">
                <a:latin typeface="Century Gothic" panose="020B0502020202020204" pitchFamily="34" charset="0"/>
              </a:rPr>
              <a:t>Touch</a:t>
            </a:r>
            <a:r>
              <a:rPr lang="en-US" sz="800" dirty="0">
                <a:latin typeface="Century Gothic" panose="020B0502020202020204" pitchFamily="34" charset="0"/>
              </a:rPr>
              <a:t> Screen</a:t>
            </a:r>
            <a:r>
              <a:rPr lang="aa-ET" sz="800" dirty="0">
                <a:latin typeface="Century Gothic" panose="020B0502020202020204" pitchFamily="34" charset="0"/>
              </a:rPr>
              <a:t>, </a:t>
            </a:r>
            <a:r>
              <a:rPr lang="en-US" sz="800" dirty="0">
                <a:latin typeface="Century Gothic" panose="020B0502020202020204" pitchFamily="34" charset="0"/>
              </a:rPr>
              <a:t>USB,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Ethernet, Wi-Fi,</a:t>
            </a:r>
            <a:r>
              <a:rPr lang="aa-ET" sz="800" dirty="0">
                <a:latin typeface="Century Gothic" panose="020B0502020202020204" pitchFamily="34" charset="0"/>
              </a:rPr>
              <a:t> </a:t>
            </a:r>
            <a:r>
              <a:rPr lang="en-US" sz="800" dirty="0">
                <a:latin typeface="Century Gothic" panose="020B0502020202020204" pitchFamily="34" charset="0"/>
              </a:rPr>
              <a:t>Wireless Direct, Scan to email/</a:t>
            </a:r>
            <a:r>
              <a:rPr lang="en-US" sz="800" dirty="0" err="1">
                <a:latin typeface="Century Gothic" panose="020B0502020202020204" pitchFamily="34" charset="0"/>
              </a:rPr>
              <a:t>usb</a:t>
            </a:r>
            <a:r>
              <a:rPr lang="en-US" sz="800" dirty="0">
                <a:latin typeface="Century Gothic" panose="020B0502020202020204" pitchFamily="34" charset="0"/>
              </a:rPr>
              <a:t>/FTP/Cloud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1E7AD42-151D-96D0-4821-9518CD61D4E1}"/>
              </a:ext>
            </a:extLst>
          </p:cNvPr>
          <p:cNvSpPr txBox="1"/>
          <p:nvPr/>
        </p:nvSpPr>
        <p:spPr>
          <a:xfrm>
            <a:off x="3698843" y="1046851"/>
            <a:ext cx="9649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MF553DW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57B623B5-EB10-A96E-7802-EAB0A6A803BD}"/>
              </a:ext>
            </a:extLst>
          </p:cNvPr>
          <p:cNvSpPr txBox="1"/>
          <p:nvPr/>
        </p:nvSpPr>
        <p:spPr>
          <a:xfrm>
            <a:off x="1790254" y="1042920"/>
            <a:ext cx="88724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latin typeface="Century Gothic" panose="020B0502020202020204" pitchFamily="34" charset="0"/>
              </a:rPr>
              <a:t>LBP246DW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E5B041BC-2298-C6D2-B5C6-3FC767855C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032" y="1275315"/>
            <a:ext cx="938542" cy="926287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A4895EAF-2487-F650-982F-71DC9EE6BEDC}"/>
              </a:ext>
            </a:extLst>
          </p:cNvPr>
          <p:cNvSpPr txBox="1"/>
          <p:nvPr/>
        </p:nvSpPr>
        <p:spPr>
          <a:xfrm>
            <a:off x="1934288" y="3172384"/>
            <a:ext cx="456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entury Gothic" panose="020B0502020202020204" pitchFamily="34" charset="0"/>
              </a:rPr>
              <a:t>No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xmlns="" id="{8D3C6E4D-558A-8EF4-DADB-153318E843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246" y="1255511"/>
            <a:ext cx="1182141" cy="9777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97BB4F-FD40-CD53-98B7-A7B5627113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218" y="4650649"/>
            <a:ext cx="1470253" cy="1470253"/>
          </a:xfrm>
          <a:prstGeom prst="rect">
            <a:avLst/>
          </a:prstGeom>
        </p:spPr>
      </p:pic>
      <p:pic>
        <p:nvPicPr>
          <p:cNvPr id="11" name="Picture 10" descr="A advertisement for a canon printer&#10;&#10;AI-generated content may be incorrect.">
            <a:extLst>
              <a:ext uri="{FF2B5EF4-FFF2-40B4-BE49-F238E27FC236}">
                <a16:creationId xmlns:a16="http://schemas.microsoft.com/office/drawing/2014/main" xmlns="" id="{D6F6CDB9-5AC6-AC94-BC7B-BFA6249789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225" y="1052734"/>
            <a:ext cx="1925935" cy="34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8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1" y="1453481"/>
            <a:ext cx="3090672" cy="1621536"/>
          </a:xfrm>
          <a:prstGeom prst="rect">
            <a:avLst/>
          </a:prstGeom>
        </p:spPr>
      </p:pic>
      <p:sp>
        <p:nvSpPr>
          <p:cNvPr id="2" name="AutoShape 2" descr="PIXMA MP25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3608" y="130419"/>
            <a:ext cx="281354" cy="281355"/>
          </a:xfrm>
          <a:prstGeom prst="rect">
            <a:avLst/>
          </a:prstGeom>
          <a:noFill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PIXMA MP250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3608" y="130419"/>
            <a:ext cx="281354" cy="281355"/>
          </a:xfrm>
          <a:prstGeom prst="rect">
            <a:avLst/>
          </a:prstGeom>
          <a:noFill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TextBox 25"/>
          <p:cNvSpPr txBox="1">
            <a:spLocks noChangeArrowheads="1"/>
          </p:cNvSpPr>
          <p:nvPr/>
        </p:nvSpPr>
        <p:spPr bwMode="auto">
          <a:xfrm>
            <a:off x="8523" y="6338824"/>
            <a:ext cx="9135477" cy="5290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7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7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7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7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7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700" b="1" dirty="0">
                <a:solidFill>
                  <a:srgbClr val="FF0000"/>
                </a:solidFill>
                <a:ea typeface="Calibri"/>
              </a:rPr>
              <a:t>VAT is included</a:t>
            </a:r>
            <a:r>
              <a:rPr lang="en-US" sz="738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6060232" y="4321139"/>
            <a:ext cx="2790691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23" b="1">
                <a:solidFill>
                  <a:srgbClr val="FF0000"/>
                </a:solidFill>
                <a:cs typeface="Andalus" panose="02020603050405020304" pitchFamily="18" charset="-78"/>
              </a:rPr>
              <a:t>        </a:t>
            </a:r>
            <a:r>
              <a:rPr lang="en-US" altLang="en-US" sz="1477" b="1">
                <a:solidFill>
                  <a:srgbClr val="FF0000"/>
                </a:solidFill>
                <a:cs typeface="Andalus" panose="02020603050405020304" pitchFamily="18" charset="-78"/>
              </a:rPr>
              <a:t>       </a:t>
            </a: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5922490" y="1965276"/>
            <a:ext cx="2792153" cy="23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23" b="1">
                <a:solidFill>
                  <a:srgbClr val="FF0000"/>
                </a:solidFill>
                <a:cs typeface="Andalus" panose="02020603050405020304" pitchFamily="18" charset="-78"/>
              </a:rPr>
              <a:t>        </a:t>
            </a:r>
            <a:endParaRPr lang="en-US" altLang="en-US" sz="1477" b="1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  <p:sp>
        <p:nvSpPr>
          <p:cNvPr id="61" name="Rectangle 22"/>
          <p:cNvSpPr>
            <a:spLocks noChangeArrowheads="1"/>
          </p:cNvSpPr>
          <p:nvPr/>
        </p:nvSpPr>
        <p:spPr bwMode="auto">
          <a:xfrm>
            <a:off x="6060232" y="4321139"/>
            <a:ext cx="2790691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23" b="1">
                <a:solidFill>
                  <a:srgbClr val="FF0000"/>
                </a:solidFill>
                <a:cs typeface="Andalus" panose="02020603050405020304" pitchFamily="18" charset="-78"/>
              </a:rPr>
              <a:t>        </a:t>
            </a:r>
            <a:r>
              <a:rPr lang="en-US" altLang="en-US" sz="1477" b="1">
                <a:solidFill>
                  <a:srgbClr val="FF0000"/>
                </a:solidFill>
                <a:cs typeface="Andalus" panose="02020603050405020304" pitchFamily="18" charset="-78"/>
              </a:rPr>
              <a:t>      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1552" y="1192858"/>
            <a:ext cx="3225264" cy="482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Canon CanoScan LiDE 300</a:t>
            </a:r>
          </a:p>
          <a:p>
            <a:pPr>
              <a:defRPr/>
            </a:pPr>
            <a:r>
              <a:rPr lang="en-US" sz="738" dirty="0">
                <a:latin typeface="Century Gothic" panose="020B0502020202020204" pitchFamily="34" charset="0"/>
              </a:rPr>
              <a:t>SKU: 2995C010AA</a:t>
            </a:r>
          </a:p>
        </p:txBody>
      </p:sp>
      <p:pic>
        <p:nvPicPr>
          <p:cNvPr id="40" name="Picture 29" descr="CanoScan LiDE 220 Angle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21" y="1741266"/>
            <a:ext cx="3522785" cy="217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5235167" y="1192858"/>
            <a:ext cx="3187091" cy="4828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Canon CanoScan LiDE 400</a:t>
            </a:r>
          </a:p>
          <a:p>
            <a:pPr>
              <a:defRPr/>
            </a:pPr>
            <a:r>
              <a:rPr lang="en-US" sz="738" dirty="0">
                <a:latin typeface="Century Gothic" panose="020B0502020202020204" pitchFamily="34" charset="0"/>
              </a:rPr>
              <a:t>SKU: 2996C010AA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40740" y="4027221"/>
            <a:ext cx="4184085" cy="179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23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Benefits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Enjoy high resolution scans up to </a:t>
            </a:r>
            <a:r>
              <a:rPr lang="en-US" sz="923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4800 x 4800 dpi </a:t>
            </a: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with CIS sensor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Capture photos with exceptional detail and accurate colours thanks to 48-bit internal colour depth, </a:t>
            </a:r>
            <a:r>
              <a:rPr lang="en-US" sz="923" dirty="0"/>
              <a:t> USB Type-C</a:t>
            </a:r>
            <a:endParaRPr lang="en-US" sz="923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Save time with 300 dpi A4 colour scans delivered in just 10 seconds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Experience the freedom to scan directly to cloud services using your PC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Free up valuable desk space thanks to a neat upright stand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Operate effortlessly thanks to 5  one-touch buttons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Create multipage PDF documents instantly from the scanner using PDF buttons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Enhance text, graphics and images separately in scanned documents using </a:t>
            </a:r>
          </a:p>
          <a:p>
            <a:pPr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Auto Document and Photo Fix technology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923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Power and connect using a single USB cable to minimise desk clutter</a:t>
            </a: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3105151" y="2220059"/>
            <a:ext cx="1321196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a-ET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</a:t>
            </a:r>
            <a:r>
              <a:rPr lang="en-GB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aa-ET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99</a:t>
            </a:r>
            <a:r>
              <a:rPr lang="en-GB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,00</a:t>
            </a:r>
            <a:r>
              <a:rPr lang="el-GR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endParaRPr lang="en-US" altLang="en-US" sz="1662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34"/>
          <p:cNvSpPr txBox="1">
            <a:spLocks noChangeArrowheads="1"/>
          </p:cNvSpPr>
          <p:nvPr/>
        </p:nvSpPr>
        <p:spPr bwMode="auto">
          <a:xfrm>
            <a:off x="7584178" y="3354566"/>
            <a:ext cx="1439818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a-ET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</a:t>
            </a:r>
            <a:r>
              <a:rPr lang="en-GB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aa-ET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119</a:t>
            </a:r>
            <a:r>
              <a:rPr lang="en-GB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,</a:t>
            </a:r>
            <a:r>
              <a:rPr lang="aa-ET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r>
              <a:rPr lang="en-GB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0</a:t>
            </a:r>
            <a:r>
              <a:rPr lang="el-GR" altLang="en-US" sz="1662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endParaRPr lang="en-US" altLang="en-US" sz="1662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" y="27173"/>
            <a:ext cx="1298825" cy="8312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460" y="3177365"/>
            <a:ext cx="4572000" cy="5397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69" dirty="0"/>
              <a:t>With a sleek, compact and stylish design, this lightweight A4 flatbed scanner is fitted with 4 operation buttons for easy use and hassle-free scanning. Perfect for high-resolution scanning at home or in the office.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19" y="3841813"/>
            <a:ext cx="4572000" cy="1901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C62D6C-CDD6-2716-A913-3E08170336E1}"/>
              </a:ext>
            </a:extLst>
          </p:cNvPr>
          <p:cNvSpPr txBox="1"/>
          <p:nvPr/>
        </p:nvSpPr>
        <p:spPr>
          <a:xfrm>
            <a:off x="1428245" y="63177"/>
            <a:ext cx="6730591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aa-ET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Flatbet</a:t>
            </a:r>
            <a:r>
              <a:rPr lang="aa-ET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Scanners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E2475A3-3270-C469-1F32-24AC10AFCF95}"/>
              </a:ext>
            </a:extLst>
          </p:cNvPr>
          <p:cNvCxnSpPr/>
          <p:nvPr/>
        </p:nvCxnSpPr>
        <p:spPr>
          <a:xfrm>
            <a:off x="4788024" y="1434302"/>
            <a:ext cx="0" cy="40829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130BDF-D15E-4CD9-4699-4B7E254B7FF3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-171376" y="6421430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332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w Red Label transparent PNG - StickPNG">
            <a:extLst>
              <a:ext uri="{FF2B5EF4-FFF2-40B4-BE49-F238E27FC236}">
                <a16:creationId xmlns:a16="http://schemas.microsoft.com/office/drawing/2014/main" xmlns="" id="{3AFBEA27-14DC-5A8B-C9FA-9C46DD930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194" y="1580044"/>
            <a:ext cx="817525" cy="7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ew Red Label transparent PNG - StickPNG">
            <a:extLst>
              <a:ext uri="{FF2B5EF4-FFF2-40B4-BE49-F238E27FC236}">
                <a16:creationId xmlns:a16="http://schemas.microsoft.com/office/drawing/2014/main" xmlns="" id="{A4A9DF3B-0D19-E731-112A-4F8D8D90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955" y="1571599"/>
            <a:ext cx="906372" cy="82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PIXMA MP250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PIXMA MP250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-2254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TextBox 25"/>
          <p:cNvSpPr txBox="1">
            <a:spLocks noChangeArrowheads="1"/>
          </p:cNvSpPr>
          <p:nvPr/>
        </p:nvSpPr>
        <p:spPr bwMode="auto">
          <a:xfrm>
            <a:off x="0" y="636555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Prices, promotions, specifications, availability and terms of offers may change without notice.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Despite our best efforts, a small number of items may contain pricing, typography, or photography errors. </a:t>
            </a:r>
          </a:p>
          <a:p>
            <a:pPr algn="r">
              <a:defRPr/>
            </a:pPr>
            <a:r>
              <a:rPr lang="en-US" sz="600" b="1" dirty="0">
                <a:solidFill>
                  <a:schemeClr val="bg1"/>
                </a:solidFill>
                <a:ea typeface="Calibri"/>
              </a:rPr>
              <a:t>Correct prices and promotions are validated at the time your order is placed. </a:t>
            </a:r>
          </a:p>
          <a:p>
            <a:pPr algn="r">
              <a:defRPr/>
            </a:pPr>
            <a:r>
              <a:rPr lang="en-US" sz="600" b="1" u="sng" dirty="0">
                <a:solidFill>
                  <a:schemeClr val="bg1"/>
                </a:solidFill>
                <a:ea typeface="Calibri"/>
              </a:rPr>
              <a:t>Delivery installation charges are not included</a:t>
            </a:r>
            <a:r>
              <a:rPr lang="en-US" sz="600" b="1" dirty="0">
                <a:solidFill>
                  <a:schemeClr val="bg1"/>
                </a:solidFill>
                <a:ea typeface="Calibri"/>
              </a:rPr>
              <a:t>. </a:t>
            </a:r>
            <a:r>
              <a:rPr lang="en-US" sz="600" b="1" dirty="0">
                <a:solidFill>
                  <a:srgbClr val="FF0000"/>
                </a:solidFill>
                <a:ea typeface="Calibri"/>
              </a:rPr>
              <a:t>VAT is included</a:t>
            </a:r>
            <a:endParaRPr lang="en-US" sz="6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7811" y="5525850"/>
            <a:ext cx="967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/>
            </a:r>
            <a:b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aa-ET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P: 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1200,00  </a:t>
            </a:r>
            <a:endParaRPr lang="en-US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405BD64-D3A0-43F5-ACC9-0F78E0790A2A}"/>
              </a:ext>
            </a:extLst>
          </p:cNvPr>
          <p:cNvSpPr/>
          <p:nvPr/>
        </p:nvSpPr>
        <p:spPr>
          <a:xfrm>
            <a:off x="210223" y="1310343"/>
            <a:ext cx="26581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TM-240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CAD PRINTER</a:t>
            </a:r>
            <a:endParaRPr lang="en-US" sz="900" b="1" i="0" dirty="0">
              <a:solidFill>
                <a:srgbClr val="0070C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6A60AA5-7CF7-47E4-ADE5-9D49897678B0}"/>
              </a:ext>
            </a:extLst>
          </p:cNvPr>
          <p:cNvSpPr/>
          <p:nvPr/>
        </p:nvSpPr>
        <p:spPr>
          <a:xfrm>
            <a:off x="161077" y="2907716"/>
            <a:ext cx="2672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Specification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5 Colour 24"/610mm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1,200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2 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Maximum Media Roll Diameter 150 mm, 1 Roll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USB, Ethernet, Wireless, AirPrint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Cad/Poster Drawing 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Plain Paper A1 speed(sec):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 Economy Mode) 0:23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(Fast) 0:25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(Standard) 0:51 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User Replacement items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Ink Tank: MBK/BK/C/M/Y PFI-030(55ml)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 Head: PF-06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Cutter Blade: CT-08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Maintenance Cartridge: MC-31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Printer Language</a:t>
            </a: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HP-GL/2, HP RTL, JPEG (Ver. JFIF 1.02),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CALS G4 (submission via FTP only)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499491"/>
            <a:ext cx="1848923" cy="150573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804C169-B555-4B9D-94D8-931006EFD637}"/>
              </a:ext>
            </a:extLst>
          </p:cNvPr>
          <p:cNvSpPr/>
          <p:nvPr/>
        </p:nvSpPr>
        <p:spPr>
          <a:xfrm>
            <a:off x="2947983" y="1298801"/>
            <a:ext cx="27073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TM-340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CAD PRINTER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9512" y="1340767"/>
            <a:ext cx="2675449" cy="4608513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02479" y="1340767"/>
            <a:ext cx="2707358" cy="4618409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79100" y="1340768"/>
            <a:ext cx="3059659" cy="4617802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P Simplified Light" panose="020B04040202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9733D9-01E3-E8DF-E935-DD479C774D50}"/>
              </a:ext>
            </a:extLst>
          </p:cNvPr>
          <p:cNvSpPr txBox="1"/>
          <p:nvPr/>
        </p:nvSpPr>
        <p:spPr>
          <a:xfrm>
            <a:off x="1391044" y="12806"/>
            <a:ext cx="6767791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a-ET" b="1" dirty="0">
                <a:solidFill>
                  <a:schemeClr val="bg1"/>
                </a:solidFill>
                <a:latin typeface="Century Gothic" panose="020B0502020202020204" pitchFamily="34" charset="0"/>
              </a:rPr>
              <a:t>CANON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WIDE FORMAT PRINTERS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CAD &amp; GIS Plotters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7D17D1-D266-A20A-5020-F40725A077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2" y="19563"/>
            <a:ext cx="1267369" cy="8304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F68F60-2C8A-E5A8-2C4C-E112763C018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38334"/>
            <a:ext cx="1290492" cy="13956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05A641D-A9C0-FE8E-AE12-8CA059FEB9E3}"/>
              </a:ext>
            </a:extLst>
          </p:cNvPr>
          <p:cNvSpPr txBox="1"/>
          <p:nvPr/>
        </p:nvSpPr>
        <p:spPr>
          <a:xfrm>
            <a:off x="107504" y="5578014"/>
            <a:ext cx="198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6242C003AA </a:t>
            </a:r>
            <a:r>
              <a:rPr lang="en-US" sz="900" b="1" dirty="0">
                <a:latin typeface="Century Gothic" panose="020B0502020202020204" pitchFamily="34" charset="0"/>
              </a:rPr>
              <a:t>Printer</a:t>
            </a: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>
                <a:latin typeface="Century Gothic" panose="020B0502020202020204" pitchFamily="34" charset="0"/>
              </a:rPr>
              <a:t>TM-240</a:t>
            </a:r>
            <a:r>
              <a:rPr lang="en-US" sz="900" dirty="0">
                <a:latin typeface="Century Gothic" panose="020B0502020202020204" pitchFamily="34" charset="0"/>
              </a:rPr>
              <a:t/>
            </a:r>
            <a:br>
              <a:rPr lang="en-US" sz="900" dirty="0">
                <a:latin typeface="Century Gothic" panose="020B0502020202020204" pitchFamily="34" charset="0"/>
              </a:rPr>
            </a:b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3085C004AA </a:t>
            </a:r>
            <a:r>
              <a:rPr lang="en-US" sz="900" b="1" dirty="0">
                <a:latin typeface="Century Gothic" panose="020B0502020202020204" pitchFamily="34" charset="0"/>
              </a:rPr>
              <a:t>Printer stand SD-24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846FEFF-3162-B009-9F37-490CC40840E1}"/>
              </a:ext>
            </a:extLst>
          </p:cNvPr>
          <p:cNvCxnSpPr>
            <a:cxnSpLocks/>
          </p:cNvCxnSpPr>
          <p:nvPr/>
        </p:nvCxnSpPr>
        <p:spPr>
          <a:xfrm>
            <a:off x="179512" y="5585372"/>
            <a:ext cx="26581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1B4E7BB-C9C5-A588-7DAA-B5958F501C2C}"/>
              </a:ext>
            </a:extLst>
          </p:cNvPr>
          <p:cNvCxnSpPr>
            <a:cxnSpLocks/>
          </p:cNvCxnSpPr>
          <p:nvPr/>
        </p:nvCxnSpPr>
        <p:spPr>
          <a:xfrm>
            <a:off x="2915816" y="5589240"/>
            <a:ext cx="269402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C5B919E-999C-6A84-F121-0B2561E6474C}"/>
              </a:ext>
            </a:extLst>
          </p:cNvPr>
          <p:cNvSpPr txBox="1"/>
          <p:nvPr/>
        </p:nvSpPr>
        <p:spPr>
          <a:xfrm>
            <a:off x="2843808" y="5589240"/>
            <a:ext cx="198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6248C003AA </a:t>
            </a:r>
            <a:r>
              <a:rPr lang="en-US" sz="900" b="1" dirty="0">
                <a:latin typeface="Century Gothic" panose="020B0502020202020204" pitchFamily="34" charset="0"/>
              </a:rPr>
              <a:t>Printer</a:t>
            </a:r>
            <a:r>
              <a:rPr lang="en-US" sz="900" b="1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>
                <a:latin typeface="Century Gothic" panose="020B0502020202020204" pitchFamily="34" charset="0"/>
              </a:rPr>
              <a:t>TM-340</a:t>
            </a:r>
            <a:r>
              <a:rPr lang="en-US" sz="900" dirty="0">
                <a:latin typeface="Century Gothic" panose="020B0502020202020204" pitchFamily="34" charset="0"/>
              </a:rPr>
              <a:t/>
            </a:r>
            <a:br>
              <a:rPr lang="en-US" sz="900" dirty="0">
                <a:latin typeface="Century Gothic" panose="020B0502020202020204" pitchFamily="34" charset="0"/>
              </a:rPr>
            </a:br>
            <a:r>
              <a:rPr lang="en-US" sz="900" b="1" dirty="0">
                <a:latin typeface="Century Gothic" panose="020B0502020202020204" pitchFamily="34" charset="0"/>
              </a:rPr>
              <a:t>Printer stand is included.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BFB37AE-857F-4B78-FBEA-862C60714C5D}"/>
              </a:ext>
            </a:extLst>
          </p:cNvPr>
          <p:cNvSpPr/>
          <p:nvPr/>
        </p:nvSpPr>
        <p:spPr>
          <a:xfrm>
            <a:off x="4663955" y="5664350"/>
            <a:ext cx="9676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a-ET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P: 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2199,00  </a:t>
            </a:r>
            <a:endParaRPr lang="en-US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485F65B-4488-A5CA-AA51-AFCD1240A019}"/>
              </a:ext>
            </a:extLst>
          </p:cNvPr>
          <p:cNvSpPr/>
          <p:nvPr/>
        </p:nvSpPr>
        <p:spPr>
          <a:xfrm>
            <a:off x="2880734" y="2907716"/>
            <a:ext cx="2672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Specification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5 Colour 36"/914mm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1,200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2 GB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Maximum Media Roll Diameter 150 mm, 1 Roll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USB, Ethernet, Wireless, AirPrint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Cad/Poster Drawing 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Plain Paper A0</a:t>
            </a:r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 speed (sec)</a:t>
            </a: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:</a:t>
            </a:r>
            <a:endParaRPr lang="en-US" sz="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 Economy Mode) 0:41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(Fast) 0:42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(Standard) 1:25 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User Replacement items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Ink Tank: MBK/BK/C/M/Y PFI-030(55ml)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 Head: PF-06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Cutter Blade: CT-08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Maintenance Cartridge: MC-31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Printer Language</a:t>
            </a: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HP-GL/2, HP RTL, JPEG (Ver. JFIF 1.02), </a:t>
            </a:r>
          </a:p>
          <a:p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CALS G4 (submission via FTP only)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00EADF1D-7FC5-6ED0-19B2-AA9095C0AAE0}"/>
              </a:ext>
            </a:extLst>
          </p:cNvPr>
          <p:cNvCxnSpPr>
            <a:cxnSpLocks/>
          </p:cNvCxnSpPr>
          <p:nvPr/>
        </p:nvCxnSpPr>
        <p:spPr>
          <a:xfrm>
            <a:off x="5679100" y="5585372"/>
            <a:ext cx="305965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D39D896-1320-D9B5-D18C-611C9CA705D5}"/>
              </a:ext>
            </a:extLst>
          </p:cNvPr>
          <p:cNvSpPr/>
          <p:nvPr/>
        </p:nvSpPr>
        <p:spPr>
          <a:xfrm>
            <a:off x="8158836" y="77222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Century Gothic" panose="020B0502020202020204" pitchFamily="34" charset="0"/>
              </a:rPr>
              <a:t>Retail File 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-148965" y="6383270"/>
            <a:ext cx="145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Call now on:                             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Fax your order on: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chemeClr val="bg1"/>
                </a:solidFill>
              </a:rPr>
              <a:t>Mail on: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A0F26F-5131-F4F6-E74A-175B41937DA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511" y="1545073"/>
            <a:ext cx="1619910" cy="14145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3416F1-1F94-638B-C50F-B62067513A94}"/>
              </a:ext>
            </a:extLst>
          </p:cNvPr>
          <p:cNvSpPr/>
          <p:nvPr/>
        </p:nvSpPr>
        <p:spPr>
          <a:xfrm>
            <a:off x="5631582" y="5607286"/>
            <a:ext cx="2273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l-GR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3867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l-GR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003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</a:t>
            </a:r>
            <a:r>
              <a:rPr lang="el-GR" sz="9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900" dirty="0">
                <a:solidFill>
                  <a:srgbClr val="44444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Printer PRO</a:t>
            </a:r>
            <a:r>
              <a:rPr lang="el-GR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l-GR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00 </a:t>
            </a: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Printer Stand SD-21</a:t>
            </a:r>
            <a:r>
              <a:rPr lang="en-US" sz="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included.</a:t>
            </a:r>
            <a:endParaRPr lang="en-US" sz="9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6068D17-B519-7850-55BB-DD38A2A43E6B}"/>
              </a:ext>
            </a:extLst>
          </p:cNvPr>
          <p:cNvSpPr/>
          <p:nvPr/>
        </p:nvSpPr>
        <p:spPr>
          <a:xfrm>
            <a:off x="5654354" y="2708920"/>
            <a:ext cx="313192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Specification</a:t>
            </a: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/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12 Colour 24"/610mm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Resolution 2,400 x 1200 dpi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Canon Bubblejet on Demand 12 </a:t>
            </a:r>
            <a:r>
              <a:rPr lang="en-US" sz="800" dirty="0" err="1">
                <a:solidFill>
                  <a:srgbClr val="323232"/>
                </a:solidFill>
                <a:latin typeface="Century Gothic" panose="020B0502020202020204" pitchFamily="34" charset="0"/>
              </a:rPr>
              <a:t>colours</a:t>
            </a: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 integrated type </a:t>
            </a: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(12 chips per print head x 1 print head)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18,432 </a:t>
            </a:r>
            <a:r>
              <a:rPr lang="fr-FR" sz="800" dirty="0" err="1">
                <a:solidFill>
                  <a:srgbClr val="323232"/>
                </a:solidFill>
                <a:latin typeface="Century Gothic" panose="020B0502020202020204" pitchFamily="34" charset="0"/>
              </a:rPr>
              <a:t>nozzles</a:t>
            </a:r>
            <a:r>
              <a:rPr lang="fr-FR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 (1536 </a:t>
            </a:r>
            <a:r>
              <a:rPr lang="fr-FR" sz="800" dirty="0" err="1">
                <a:solidFill>
                  <a:srgbClr val="323232"/>
                </a:solidFill>
                <a:latin typeface="Century Gothic" panose="020B0502020202020204" pitchFamily="34" charset="0"/>
              </a:rPr>
              <a:t>nozzles</a:t>
            </a:r>
            <a:r>
              <a:rPr lang="fr-FR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 x 12 </a:t>
            </a:r>
            <a:r>
              <a:rPr lang="fr-FR" sz="800" dirty="0" err="1">
                <a:solidFill>
                  <a:srgbClr val="323232"/>
                </a:solidFill>
                <a:latin typeface="Century Gothic" panose="020B0502020202020204" pitchFamily="34" charset="0"/>
              </a:rPr>
              <a:t>colours</a:t>
            </a:r>
            <a:r>
              <a:rPr lang="fr-FR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)</a:t>
            </a: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Standard Memory 3 GB, HD 500GB (Encrypted HDD)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USB, Ethernet, Wireless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Printing Speed A1 (sec):</a:t>
            </a:r>
            <a:b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u="sng" dirty="0">
                <a:solidFill>
                  <a:srgbClr val="323232"/>
                </a:solidFill>
                <a:latin typeface="Century Gothic" panose="020B0502020202020204" pitchFamily="34" charset="0"/>
              </a:rPr>
              <a:t>(</a:t>
            </a: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Plain paper) 0:58 - (Coated paper) 1:38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(Glossy photo paper) 3:11</a:t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/>
            </a:r>
            <a:b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</a:br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User Replacement items</a:t>
            </a:r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Ink Tank: PFl-2100/3100 (160ml), PFl-2300/3300 (330ml), PFl-2700/3700</a:t>
            </a:r>
            <a:r>
              <a:rPr lang="en-US" sz="800" dirty="0">
                <a:latin typeface="Century Gothic" panose="020B0502020202020204" pitchFamily="34" charset="0"/>
              </a:rPr>
              <a:t/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Print Head: PF-10</a:t>
            </a:r>
            <a:r>
              <a:rPr lang="en-US" sz="800" dirty="0">
                <a:latin typeface="Century Gothic" panose="020B0502020202020204" pitchFamily="34" charset="0"/>
              </a:rPr>
              <a:t/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Cutter Blade: CT-07</a:t>
            </a:r>
            <a:r>
              <a:rPr lang="en-US" sz="800" dirty="0">
                <a:latin typeface="Century Gothic" panose="020B0502020202020204" pitchFamily="34" charset="0"/>
              </a:rPr>
              <a:t/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323232"/>
                </a:solidFill>
                <a:latin typeface="Century Gothic" panose="020B0502020202020204" pitchFamily="34" charset="0"/>
              </a:rPr>
              <a:t>Maintenance Cartridge: MC-30</a:t>
            </a:r>
          </a:p>
          <a:p>
            <a:endParaRPr lang="en-US" sz="800" dirty="0">
              <a:solidFill>
                <a:srgbClr val="323232"/>
              </a:solidFill>
              <a:latin typeface="Century Gothic" panose="020B0502020202020204" pitchFamily="34" charset="0"/>
            </a:endParaRPr>
          </a:p>
          <a:p>
            <a:r>
              <a:rPr lang="en-US" sz="800" b="0" i="0" u="sng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Printer Language</a:t>
            </a: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b="0" i="0" dirty="0">
                <a:solidFill>
                  <a:srgbClr val="323232"/>
                </a:solidFill>
                <a:effectLst/>
                <a:latin typeface="Century Gothic" panose="020B0502020202020204" pitchFamily="34" charset="0"/>
              </a:rPr>
              <a:t>SG Raster (Swift Graphic Raster), PDF (Ver.1.7), JPEG (Ver. JFIF 1.02)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3976A00-96A1-6B92-000C-CF5821052DF6}"/>
              </a:ext>
            </a:extLst>
          </p:cNvPr>
          <p:cNvSpPr/>
          <p:nvPr/>
        </p:nvSpPr>
        <p:spPr>
          <a:xfrm>
            <a:off x="7790398" y="5680200"/>
            <a:ext cx="9605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RRP: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€ 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2950</a:t>
            </a:r>
            <a:r>
              <a:rPr lang="en-US" sz="9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,00</a:t>
            </a:r>
            <a:endParaRPr lang="en-US" sz="900" b="1" dirty="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43B3F56-3631-14D6-6062-03F1826F5EAA}"/>
              </a:ext>
            </a:extLst>
          </p:cNvPr>
          <p:cNvSpPr/>
          <p:nvPr/>
        </p:nvSpPr>
        <p:spPr>
          <a:xfrm>
            <a:off x="5744216" y="1311740"/>
            <a:ext cx="30420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323232"/>
                </a:solidFill>
                <a:latin typeface="Century Gothic" panose="020B0502020202020204" pitchFamily="34" charset="0"/>
              </a:rPr>
              <a:t>Canon imagePROGRAF PRO-2600 </a:t>
            </a:r>
            <a:r>
              <a:rPr lang="en-US" sz="9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PHOTO PRINTER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3A53A60-97D1-1913-3405-8E6E5CFAA1B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772" y="1583060"/>
            <a:ext cx="593462" cy="8378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51</TotalTime>
  <Words>4104</Words>
  <Application>Microsoft Office PowerPoint</Application>
  <PresentationFormat>On-screen Show (4:3)</PresentationFormat>
  <Paragraphs>754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Andalus</vt:lpstr>
      <vt:lpstr>Arial</vt:lpstr>
      <vt:lpstr>Calibri</vt:lpstr>
      <vt:lpstr>Century Gothic</vt:lpstr>
      <vt:lpstr>Gotham-Book</vt:lpstr>
      <vt:lpstr>HP Simplified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Michalis.Michael</dc:creator>
  <cp:lastModifiedBy>Costas Andreou</cp:lastModifiedBy>
  <cp:revision>1933</cp:revision>
  <cp:lastPrinted>2019-10-16T07:31:48Z</cp:lastPrinted>
  <dcterms:created xsi:type="dcterms:W3CDTF">2009-01-23T13:20:55Z</dcterms:created>
  <dcterms:modified xsi:type="dcterms:W3CDTF">2025-08-05T07:35:30Z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dc6714-9f23-4030-b547-8c94b19e0b7a_Enabled">
    <vt:lpwstr>true</vt:lpwstr>
  </property>
  <property fmtid="{D5CDD505-2E9C-101B-9397-08002B2CF9AE}" pid="3" name="MSIP_Label_f5dc6714-9f23-4030-b547-8c94b19e0b7a_SetDate">
    <vt:lpwstr>2023-12-14T10:02:56Z</vt:lpwstr>
  </property>
  <property fmtid="{D5CDD505-2E9C-101B-9397-08002B2CF9AE}" pid="4" name="MSIP_Label_f5dc6714-9f23-4030-b547-8c94b19e0b7a_Method">
    <vt:lpwstr>Standard</vt:lpwstr>
  </property>
  <property fmtid="{D5CDD505-2E9C-101B-9397-08002B2CF9AE}" pid="5" name="MSIP_Label_f5dc6714-9f23-4030-b547-8c94b19e0b7a_Name">
    <vt:lpwstr>Internal Information (R3)</vt:lpwstr>
  </property>
  <property fmtid="{D5CDD505-2E9C-101B-9397-08002B2CF9AE}" pid="6" name="MSIP_Label_f5dc6714-9f23-4030-b547-8c94b19e0b7a_SiteId">
    <vt:lpwstr>acbd4e6b-e845-4677-853c-a8d24faf3655</vt:lpwstr>
  </property>
  <property fmtid="{D5CDD505-2E9C-101B-9397-08002B2CF9AE}" pid="7" name="MSIP_Label_f5dc6714-9f23-4030-b547-8c94b19e0b7a_ActionId">
    <vt:lpwstr>d1fb25c0-1748-4aff-952d-e92d3f5b1d5f</vt:lpwstr>
  </property>
  <property fmtid="{D5CDD505-2E9C-101B-9397-08002B2CF9AE}" pid="8" name="MSIP_Label_f5dc6714-9f23-4030-b547-8c94b19e0b7a_ContentBits">
    <vt:lpwstr>0</vt:lpwstr>
  </property>
</Properties>
</file>