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6"/>
  </p:notesMasterIdLst>
  <p:sldIdLst>
    <p:sldId id="265" r:id="rId2"/>
    <p:sldId id="272" r:id="rId3"/>
    <p:sldId id="269" r:id="rId4"/>
    <p:sldId id="271" r:id="rId5"/>
  </p:sldIdLst>
  <p:sldSz cx="9906000" cy="6858000" type="A4"/>
  <p:notesSz cx="9388475" cy="7102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lis Michael" initials="MM" lastIdx="0" clrIdx="0">
    <p:extLst>
      <p:ext uri="{19B8F6BF-5375-455C-9EA6-DF929625EA0E}">
        <p15:presenceInfo xmlns:p15="http://schemas.microsoft.com/office/powerpoint/2012/main" userId="S-1-5-21-3360520816-3730548329-4133419901-112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324"/>
    <a:srgbClr val="425563"/>
    <a:srgbClr val="D321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276" autoAdjust="0"/>
    <p:restoredTop sz="95070" autoAdjust="0"/>
  </p:normalViewPr>
  <p:slideViewPr>
    <p:cSldViewPr snapToGrid="0">
      <p:cViewPr varScale="1">
        <p:scale>
          <a:sx n="95" d="100"/>
          <a:sy n="95" d="100"/>
        </p:scale>
        <p:origin x="1197" y="58"/>
      </p:cViewPr>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68551" cy="355759"/>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5318337" y="0"/>
            <a:ext cx="4068551" cy="355759"/>
          </a:xfrm>
          <a:prstGeom prst="rect">
            <a:avLst/>
          </a:prstGeom>
        </p:spPr>
        <p:txBody>
          <a:bodyPr vert="horz" lIns="91440" tIns="45720" rIns="91440" bIns="45720" rtlCol="0"/>
          <a:lstStyle>
            <a:lvl1pPr algn="r">
              <a:defRPr sz="1200"/>
            </a:lvl1pPr>
          </a:lstStyle>
          <a:p>
            <a:fld id="{3F66A410-E79C-442B-B4CC-AFF531AF879B}" type="datetimeFigureOut">
              <a:rPr lang="el-GR" smtClean="0"/>
              <a:t>4/9/2025</a:t>
            </a:fld>
            <a:endParaRPr lang="el-GR"/>
          </a:p>
        </p:txBody>
      </p:sp>
      <p:sp>
        <p:nvSpPr>
          <p:cNvPr id="4" name="Slide Image Placeholder 3"/>
          <p:cNvSpPr>
            <a:spLocks noGrp="1" noRot="1" noChangeAspect="1"/>
          </p:cNvSpPr>
          <p:nvPr>
            <p:ph type="sldImg" idx="2"/>
          </p:nvPr>
        </p:nvSpPr>
        <p:spPr>
          <a:xfrm>
            <a:off x="2965450" y="887413"/>
            <a:ext cx="3457575" cy="2395537"/>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938531" y="3417827"/>
            <a:ext cx="7511415" cy="279683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1" y="6746716"/>
            <a:ext cx="4068551" cy="355759"/>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5318337" y="6746716"/>
            <a:ext cx="4068551" cy="355759"/>
          </a:xfrm>
          <a:prstGeom prst="rect">
            <a:avLst/>
          </a:prstGeom>
        </p:spPr>
        <p:txBody>
          <a:bodyPr vert="horz" lIns="91440" tIns="45720" rIns="91440" bIns="45720" rtlCol="0" anchor="b"/>
          <a:lstStyle>
            <a:lvl1pPr algn="r">
              <a:defRPr sz="1200"/>
            </a:lvl1pPr>
          </a:lstStyle>
          <a:p>
            <a:fld id="{7090A0B5-CA8C-460D-9B89-627EC875B2F5}" type="slidenum">
              <a:rPr lang="el-GR" smtClean="0"/>
              <a:t>‹#›</a:t>
            </a:fld>
            <a:endParaRPr lang="el-GR"/>
          </a:p>
        </p:txBody>
      </p:sp>
    </p:spTree>
    <p:extLst>
      <p:ext uri="{BB962C8B-B14F-4D97-AF65-F5344CB8AC3E}">
        <p14:creationId xmlns:p14="http://schemas.microsoft.com/office/powerpoint/2010/main" val="730928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7090A0B5-CA8C-460D-9B89-627EC875B2F5}" type="slidenum">
              <a:rPr lang="el-GR" smtClean="0"/>
              <a:t>1</a:t>
            </a:fld>
            <a:endParaRPr lang="el-GR"/>
          </a:p>
        </p:txBody>
      </p:sp>
    </p:spTree>
    <p:extLst>
      <p:ext uri="{BB962C8B-B14F-4D97-AF65-F5344CB8AC3E}">
        <p14:creationId xmlns:p14="http://schemas.microsoft.com/office/powerpoint/2010/main" val="24386320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Web Cameras</a:t>
            </a:r>
            <a:endParaRPr lang="el-GR" dirty="0"/>
          </a:p>
          <a:p>
            <a:endParaRPr lang="el-GR" dirty="0"/>
          </a:p>
        </p:txBody>
      </p:sp>
      <p:sp>
        <p:nvSpPr>
          <p:cNvPr id="4" name="Slide Number Placeholder 3"/>
          <p:cNvSpPr>
            <a:spLocks noGrp="1"/>
          </p:cNvSpPr>
          <p:nvPr>
            <p:ph type="sldNum" sz="quarter" idx="10"/>
          </p:nvPr>
        </p:nvSpPr>
        <p:spPr/>
        <p:txBody>
          <a:bodyPr/>
          <a:lstStyle/>
          <a:p>
            <a:fld id="{7090A0B5-CA8C-460D-9B89-627EC875B2F5}" type="slidenum">
              <a:rPr lang="el-GR" smtClean="0"/>
              <a:t>4</a:t>
            </a:fld>
            <a:endParaRPr lang="el-GR"/>
          </a:p>
        </p:txBody>
      </p:sp>
    </p:spTree>
    <p:extLst>
      <p:ext uri="{BB962C8B-B14F-4D97-AF65-F5344CB8AC3E}">
        <p14:creationId xmlns:p14="http://schemas.microsoft.com/office/powerpoint/2010/main" val="2076681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13" indent="0" algn="ctr">
              <a:buNone/>
              <a:defRPr sz="2000"/>
            </a:lvl2pPr>
            <a:lvl3pPr marL="914426" indent="0" algn="ctr">
              <a:buNone/>
              <a:defRPr sz="1800"/>
            </a:lvl3pPr>
            <a:lvl4pPr marL="1371638" indent="0" algn="ctr">
              <a:buNone/>
              <a:defRPr sz="1600"/>
            </a:lvl4pPr>
            <a:lvl5pPr marL="1828851" indent="0" algn="ctr">
              <a:buNone/>
              <a:defRPr sz="1600"/>
            </a:lvl5pPr>
            <a:lvl6pPr marL="2286063" indent="0" algn="ctr">
              <a:buNone/>
              <a:defRPr sz="1600"/>
            </a:lvl6pPr>
            <a:lvl7pPr marL="2743277" indent="0" algn="ctr">
              <a:buNone/>
              <a:defRPr sz="1600"/>
            </a:lvl7pPr>
            <a:lvl8pPr marL="3200489" indent="0" algn="ctr">
              <a:buNone/>
              <a:defRPr sz="1600"/>
            </a:lvl8pPr>
            <a:lvl9pPr marL="3657702"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9/4/2025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1046348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9/4/2025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621724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4"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40"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9/4/2025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2259927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9/4/2025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286026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81" y="1709741"/>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81" y="4589465"/>
            <a:ext cx="8543925" cy="1500187"/>
          </a:xfrm>
        </p:spPr>
        <p:txBody>
          <a:bodyPr/>
          <a:lstStyle>
            <a:lvl1pPr marL="0" indent="0">
              <a:buNone/>
              <a:defRPr sz="2400">
                <a:solidFill>
                  <a:schemeClr val="tx1"/>
                </a:solidFill>
              </a:defRPr>
            </a:lvl1pPr>
            <a:lvl2pPr marL="457213" indent="0">
              <a:buNone/>
              <a:defRPr sz="2000">
                <a:solidFill>
                  <a:schemeClr val="tx1">
                    <a:tint val="75000"/>
                  </a:schemeClr>
                </a:solidFill>
              </a:defRPr>
            </a:lvl2pPr>
            <a:lvl3pPr marL="914426" indent="0">
              <a:buNone/>
              <a:defRPr sz="1800">
                <a:solidFill>
                  <a:schemeClr val="tx1">
                    <a:tint val="75000"/>
                  </a:schemeClr>
                </a:solidFill>
              </a:defRPr>
            </a:lvl3pPr>
            <a:lvl4pPr marL="1371638" indent="0">
              <a:buNone/>
              <a:defRPr sz="1600">
                <a:solidFill>
                  <a:schemeClr val="tx1">
                    <a:tint val="75000"/>
                  </a:schemeClr>
                </a:solidFill>
              </a:defRPr>
            </a:lvl4pPr>
            <a:lvl5pPr marL="1828851" indent="0">
              <a:buNone/>
              <a:defRPr sz="1600">
                <a:solidFill>
                  <a:schemeClr val="tx1">
                    <a:tint val="75000"/>
                  </a:schemeClr>
                </a:solidFill>
              </a:defRPr>
            </a:lvl5pPr>
            <a:lvl6pPr marL="2286063" indent="0">
              <a:buNone/>
              <a:defRPr sz="1600">
                <a:solidFill>
                  <a:schemeClr val="tx1">
                    <a:tint val="75000"/>
                  </a:schemeClr>
                </a:solidFill>
              </a:defRPr>
            </a:lvl6pPr>
            <a:lvl7pPr marL="2743277" indent="0">
              <a:buNone/>
              <a:defRPr sz="1600">
                <a:solidFill>
                  <a:schemeClr val="tx1">
                    <a:tint val="75000"/>
                  </a:schemeClr>
                </a:solidFill>
              </a:defRPr>
            </a:lvl7pPr>
            <a:lvl8pPr marL="3200489" indent="0">
              <a:buNone/>
              <a:defRPr sz="1600">
                <a:solidFill>
                  <a:schemeClr val="tx1">
                    <a:tint val="75000"/>
                  </a:schemeClr>
                </a:solidFill>
              </a:defRPr>
            </a:lvl8pPr>
            <a:lvl9pPr marL="3657702"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7C1C09-9EC7-47F0-891F-F8B69CC0B4DB}" type="datetimeFigureOut">
              <a:rPr lang="en-US" smtClean="0"/>
              <a:t>9/4/2025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58969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6"/>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6"/>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57C1C09-9EC7-47F0-891F-F8B69CC0B4DB}" type="datetimeFigureOut">
              <a:rPr lang="en-US" smtClean="0"/>
              <a:t>9/4/2025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480932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30" y="365128"/>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13" indent="0">
              <a:buNone/>
              <a:defRPr sz="2000" b="1"/>
            </a:lvl2pPr>
            <a:lvl3pPr marL="914426" indent="0">
              <a:buNone/>
              <a:defRPr sz="1800" b="1"/>
            </a:lvl3pPr>
            <a:lvl4pPr marL="1371638" indent="0">
              <a:buNone/>
              <a:defRPr sz="1600" b="1"/>
            </a:lvl4pPr>
            <a:lvl5pPr marL="1828851" indent="0">
              <a:buNone/>
              <a:defRPr sz="1600" b="1"/>
            </a:lvl5pPr>
            <a:lvl6pPr marL="2286063" indent="0">
              <a:buNone/>
              <a:defRPr sz="1600" b="1"/>
            </a:lvl6pPr>
            <a:lvl7pPr marL="2743277" indent="0">
              <a:buNone/>
              <a:defRPr sz="1600" b="1"/>
            </a:lvl7pPr>
            <a:lvl8pPr marL="3200489" indent="0">
              <a:buNone/>
              <a:defRPr sz="1600" b="1"/>
            </a:lvl8pPr>
            <a:lvl9pPr marL="3657702"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13" indent="0">
              <a:buNone/>
              <a:defRPr sz="2000" b="1"/>
            </a:lvl2pPr>
            <a:lvl3pPr marL="914426" indent="0">
              <a:buNone/>
              <a:defRPr sz="1800" b="1"/>
            </a:lvl3pPr>
            <a:lvl4pPr marL="1371638" indent="0">
              <a:buNone/>
              <a:defRPr sz="1600" b="1"/>
            </a:lvl4pPr>
            <a:lvl5pPr marL="1828851" indent="0">
              <a:buNone/>
              <a:defRPr sz="1600" b="1"/>
            </a:lvl5pPr>
            <a:lvl6pPr marL="2286063" indent="0">
              <a:buNone/>
              <a:defRPr sz="1600" b="1"/>
            </a:lvl6pPr>
            <a:lvl7pPr marL="2743277" indent="0">
              <a:buNone/>
              <a:defRPr sz="1600" b="1"/>
            </a:lvl7pPr>
            <a:lvl8pPr marL="3200489" indent="0">
              <a:buNone/>
              <a:defRPr sz="1600" b="1"/>
            </a:lvl8pPr>
            <a:lvl9pPr marL="3657702"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57C1C09-9EC7-47F0-891F-F8B69CC0B4DB}" type="datetimeFigureOut">
              <a:rPr lang="en-US" smtClean="0"/>
              <a:t>9/4/2025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648652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57C1C09-9EC7-47F0-891F-F8B69CC0B4DB}" type="datetimeFigureOut">
              <a:rPr lang="en-US" smtClean="0"/>
              <a:t>9/4/2025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1523546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C1C09-9EC7-47F0-891F-F8B69CC0B4DB}" type="datetimeFigureOut">
              <a:rPr lang="en-US" smtClean="0"/>
              <a:t>9/4/2025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2433649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30"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2" y="987428"/>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30" y="2057400"/>
            <a:ext cx="3194943" cy="3811588"/>
          </a:xfrm>
        </p:spPr>
        <p:txBody>
          <a:bodyPr/>
          <a:lstStyle>
            <a:lvl1pPr marL="0" indent="0">
              <a:buNone/>
              <a:defRPr sz="1600"/>
            </a:lvl1pPr>
            <a:lvl2pPr marL="457213" indent="0">
              <a:buNone/>
              <a:defRPr sz="1400"/>
            </a:lvl2pPr>
            <a:lvl3pPr marL="914426" indent="0">
              <a:buNone/>
              <a:defRPr sz="1200"/>
            </a:lvl3pPr>
            <a:lvl4pPr marL="1371638" indent="0">
              <a:buNone/>
              <a:defRPr sz="1000"/>
            </a:lvl4pPr>
            <a:lvl5pPr marL="1828851" indent="0">
              <a:buNone/>
              <a:defRPr sz="1000"/>
            </a:lvl5pPr>
            <a:lvl6pPr marL="2286063" indent="0">
              <a:buNone/>
              <a:defRPr sz="1000"/>
            </a:lvl6pPr>
            <a:lvl7pPr marL="2743277" indent="0">
              <a:buNone/>
              <a:defRPr sz="1000"/>
            </a:lvl7pPr>
            <a:lvl8pPr marL="3200489" indent="0">
              <a:buNone/>
              <a:defRPr sz="1000"/>
            </a:lvl8pPr>
            <a:lvl9pPr marL="3657702"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7C1C09-9EC7-47F0-891F-F8B69CC0B4DB}" type="datetimeFigureOut">
              <a:rPr lang="en-US" smtClean="0"/>
              <a:t>9/4/2025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2802777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30"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2" y="987428"/>
            <a:ext cx="5014913" cy="4873625"/>
          </a:xfrm>
        </p:spPr>
        <p:txBody>
          <a:bodyPr anchor="t"/>
          <a:lstStyle>
            <a:lvl1pPr marL="0" indent="0">
              <a:buNone/>
              <a:defRPr sz="3200"/>
            </a:lvl1pPr>
            <a:lvl2pPr marL="457213" indent="0">
              <a:buNone/>
              <a:defRPr sz="2800"/>
            </a:lvl2pPr>
            <a:lvl3pPr marL="914426" indent="0">
              <a:buNone/>
              <a:defRPr sz="2400"/>
            </a:lvl3pPr>
            <a:lvl4pPr marL="1371638" indent="0">
              <a:buNone/>
              <a:defRPr sz="2000"/>
            </a:lvl4pPr>
            <a:lvl5pPr marL="1828851" indent="0">
              <a:buNone/>
              <a:defRPr sz="2000"/>
            </a:lvl5pPr>
            <a:lvl6pPr marL="2286063" indent="0">
              <a:buNone/>
              <a:defRPr sz="2000"/>
            </a:lvl6pPr>
            <a:lvl7pPr marL="2743277" indent="0">
              <a:buNone/>
              <a:defRPr sz="2000"/>
            </a:lvl7pPr>
            <a:lvl8pPr marL="3200489" indent="0">
              <a:buNone/>
              <a:defRPr sz="2000"/>
            </a:lvl8pPr>
            <a:lvl9pPr marL="3657702" indent="0">
              <a:buNone/>
              <a:defRPr sz="2000"/>
            </a:lvl9pPr>
          </a:lstStyle>
          <a:p>
            <a:r>
              <a:rPr lang="en-US" dirty="0"/>
              <a:t>Click icon to add picture</a:t>
            </a:r>
          </a:p>
        </p:txBody>
      </p:sp>
      <p:sp>
        <p:nvSpPr>
          <p:cNvPr id="4" name="Text Placeholder 3"/>
          <p:cNvSpPr>
            <a:spLocks noGrp="1"/>
          </p:cNvSpPr>
          <p:nvPr>
            <p:ph type="body" sz="half" idx="2"/>
          </p:nvPr>
        </p:nvSpPr>
        <p:spPr>
          <a:xfrm>
            <a:off x="682330" y="2057400"/>
            <a:ext cx="3194943" cy="3811588"/>
          </a:xfrm>
        </p:spPr>
        <p:txBody>
          <a:bodyPr/>
          <a:lstStyle>
            <a:lvl1pPr marL="0" indent="0">
              <a:buNone/>
              <a:defRPr sz="1600"/>
            </a:lvl1pPr>
            <a:lvl2pPr marL="457213" indent="0">
              <a:buNone/>
              <a:defRPr sz="1400"/>
            </a:lvl2pPr>
            <a:lvl3pPr marL="914426" indent="0">
              <a:buNone/>
              <a:defRPr sz="1200"/>
            </a:lvl3pPr>
            <a:lvl4pPr marL="1371638" indent="0">
              <a:buNone/>
              <a:defRPr sz="1000"/>
            </a:lvl4pPr>
            <a:lvl5pPr marL="1828851" indent="0">
              <a:buNone/>
              <a:defRPr sz="1000"/>
            </a:lvl5pPr>
            <a:lvl6pPr marL="2286063" indent="0">
              <a:buNone/>
              <a:defRPr sz="1000"/>
            </a:lvl6pPr>
            <a:lvl7pPr marL="2743277" indent="0">
              <a:buNone/>
              <a:defRPr sz="1000"/>
            </a:lvl7pPr>
            <a:lvl8pPr marL="3200489" indent="0">
              <a:buNone/>
              <a:defRPr sz="1000"/>
            </a:lvl8pPr>
            <a:lvl9pPr marL="3657702"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7C1C09-9EC7-47F0-891F-F8B69CC0B4DB}" type="datetimeFigureOut">
              <a:rPr lang="en-US" smtClean="0"/>
              <a:t>9/4/2025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769230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40" y="365128"/>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40" y="1825626"/>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3"/>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7C1C09-9EC7-47F0-891F-F8B69CC0B4DB}" type="datetimeFigureOut">
              <a:rPr lang="en-US" smtClean="0"/>
              <a:t>9/4/2025</a:t>
            </a:fld>
            <a:endParaRPr lang="en-US" dirty="0"/>
          </a:p>
        </p:txBody>
      </p:sp>
      <p:sp>
        <p:nvSpPr>
          <p:cNvPr id="5" name="Footer Placeholder 4"/>
          <p:cNvSpPr>
            <a:spLocks noGrp="1"/>
          </p:cNvSpPr>
          <p:nvPr>
            <p:ph type="ftr" sz="quarter" idx="3"/>
          </p:nvPr>
        </p:nvSpPr>
        <p:spPr>
          <a:xfrm>
            <a:off x="3281365" y="6356353"/>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996113" y="6356353"/>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DB7C34-BF89-4A18-9672-E0CC811EED1E}" type="slidenum">
              <a:rPr lang="en-US" smtClean="0"/>
              <a:t>‹#›</a:t>
            </a:fld>
            <a:endParaRPr lang="en-US" dirty="0"/>
          </a:p>
        </p:txBody>
      </p:sp>
    </p:spTree>
    <p:extLst>
      <p:ext uri="{BB962C8B-B14F-4D97-AF65-F5344CB8AC3E}">
        <p14:creationId xmlns:p14="http://schemas.microsoft.com/office/powerpoint/2010/main" val="163501127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26" rtl="0" eaLnBrk="1" latinLnBrk="0" hangingPunct="1">
        <a:lnSpc>
          <a:spcPct val="90000"/>
        </a:lnSpc>
        <a:spcBef>
          <a:spcPct val="0"/>
        </a:spcBef>
        <a:buNone/>
        <a:defRPr sz="4401" kern="1200">
          <a:solidFill>
            <a:schemeClr val="tx1"/>
          </a:solidFill>
          <a:latin typeface="+mj-lt"/>
          <a:ea typeface="+mj-ea"/>
          <a:cs typeface="+mj-cs"/>
        </a:defRPr>
      </a:lvl1pPr>
    </p:titleStyle>
    <p:bodyStyle>
      <a:lvl1pPr marL="228606" indent="-228606" algn="l" defTabSz="914426"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19" indent="-228606" algn="l" defTabSz="91442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32" indent="-228606" algn="l" defTabSz="91442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45"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57"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71"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83"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96"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08"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26" rtl="0" eaLnBrk="1" latinLnBrk="0" hangingPunct="1">
        <a:defRPr sz="1800" kern="1200">
          <a:solidFill>
            <a:schemeClr val="tx1"/>
          </a:solidFill>
          <a:latin typeface="+mn-lt"/>
          <a:ea typeface="+mn-ea"/>
          <a:cs typeface="+mn-cs"/>
        </a:defRPr>
      </a:lvl1pPr>
      <a:lvl2pPr marL="457213" algn="l" defTabSz="914426" rtl="0" eaLnBrk="1" latinLnBrk="0" hangingPunct="1">
        <a:defRPr sz="1800" kern="1200">
          <a:solidFill>
            <a:schemeClr val="tx1"/>
          </a:solidFill>
          <a:latin typeface="+mn-lt"/>
          <a:ea typeface="+mn-ea"/>
          <a:cs typeface="+mn-cs"/>
        </a:defRPr>
      </a:lvl2pPr>
      <a:lvl3pPr marL="914426" algn="l" defTabSz="914426" rtl="0" eaLnBrk="1" latinLnBrk="0" hangingPunct="1">
        <a:defRPr sz="1800" kern="1200">
          <a:solidFill>
            <a:schemeClr val="tx1"/>
          </a:solidFill>
          <a:latin typeface="+mn-lt"/>
          <a:ea typeface="+mn-ea"/>
          <a:cs typeface="+mn-cs"/>
        </a:defRPr>
      </a:lvl3pPr>
      <a:lvl4pPr marL="1371638" algn="l" defTabSz="914426" rtl="0" eaLnBrk="1" latinLnBrk="0" hangingPunct="1">
        <a:defRPr sz="1800" kern="1200">
          <a:solidFill>
            <a:schemeClr val="tx1"/>
          </a:solidFill>
          <a:latin typeface="+mn-lt"/>
          <a:ea typeface="+mn-ea"/>
          <a:cs typeface="+mn-cs"/>
        </a:defRPr>
      </a:lvl4pPr>
      <a:lvl5pPr marL="1828851" algn="l" defTabSz="914426" rtl="0" eaLnBrk="1" latinLnBrk="0" hangingPunct="1">
        <a:defRPr sz="1800" kern="1200">
          <a:solidFill>
            <a:schemeClr val="tx1"/>
          </a:solidFill>
          <a:latin typeface="+mn-lt"/>
          <a:ea typeface="+mn-ea"/>
          <a:cs typeface="+mn-cs"/>
        </a:defRPr>
      </a:lvl5pPr>
      <a:lvl6pPr marL="2286063" algn="l" defTabSz="914426" rtl="0" eaLnBrk="1" latinLnBrk="0" hangingPunct="1">
        <a:defRPr sz="1800" kern="1200">
          <a:solidFill>
            <a:schemeClr val="tx1"/>
          </a:solidFill>
          <a:latin typeface="+mn-lt"/>
          <a:ea typeface="+mn-ea"/>
          <a:cs typeface="+mn-cs"/>
        </a:defRPr>
      </a:lvl6pPr>
      <a:lvl7pPr marL="2743277" algn="l" defTabSz="914426" rtl="0" eaLnBrk="1" latinLnBrk="0" hangingPunct="1">
        <a:defRPr sz="1800" kern="1200">
          <a:solidFill>
            <a:schemeClr val="tx1"/>
          </a:solidFill>
          <a:latin typeface="+mn-lt"/>
          <a:ea typeface="+mn-ea"/>
          <a:cs typeface="+mn-cs"/>
        </a:defRPr>
      </a:lvl7pPr>
      <a:lvl8pPr marL="3200489" algn="l" defTabSz="914426" rtl="0" eaLnBrk="1" latinLnBrk="0" hangingPunct="1">
        <a:defRPr sz="1800" kern="1200">
          <a:solidFill>
            <a:schemeClr val="tx1"/>
          </a:solidFill>
          <a:latin typeface="+mn-lt"/>
          <a:ea typeface="+mn-ea"/>
          <a:cs typeface="+mn-cs"/>
        </a:defRPr>
      </a:lvl8pPr>
      <a:lvl9pPr marL="3657702" algn="l" defTabSz="91442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image" Target="../media/image11.png"/><Relationship Id="rId18" Type="http://schemas.openxmlformats.org/officeDocument/2006/relationships/image" Target="../media/image16.jpeg"/><Relationship Id="rId3" Type="http://schemas.openxmlformats.org/officeDocument/2006/relationships/image" Target="../media/image1.jpeg"/><Relationship Id="rId21" Type="http://schemas.openxmlformats.org/officeDocument/2006/relationships/image" Target="../media/image19.jpeg"/><Relationship Id="rId7" Type="http://schemas.openxmlformats.org/officeDocument/2006/relationships/image" Target="../media/image5.jpeg"/><Relationship Id="rId12" Type="http://schemas.openxmlformats.org/officeDocument/2006/relationships/image" Target="../media/image10.jpeg"/><Relationship Id="rId17" Type="http://schemas.openxmlformats.org/officeDocument/2006/relationships/image" Target="../media/image15.jpeg"/><Relationship Id="rId2" Type="http://schemas.openxmlformats.org/officeDocument/2006/relationships/notesSlide" Target="../notesSlides/notesSlide1.xml"/><Relationship Id="rId16" Type="http://schemas.openxmlformats.org/officeDocument/2006/relationships/image" Target="../media/image14.jpeg"/><Relationship Id="rId20" Type="http://schemas.openxmlformats.org/officeDocument/2006/relationships/image" Target="../media/image18.jpeg"/><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9.png"/><Relationship Id="rId24" Type="http://schemas.openxmlformats.org/officeDocument/2006/relationships/image" Target="../media/image22.jpeg"/><Relationship Id="rId5" Type="http://schemas.openxmlformats.org/officeDocument/2006/relationships/image" Target="../media/image3.jpeg"/><Relationship Id="rId15" Type="http://schemas.openxmlformats.org/officeDocument/2006/relationships/image" Target="../media/image13.png"/><Relationship Id="rId23" Type="http://schemas.openxmlformats.org/officeDocument/2006/relationships/image" Target="../media/image21.jpeg"/><Relationship Id="rId10" Type="http://schemas.openxmlformats.org/officeDocument/2006/relationships/image" Target="../media/image8.jpeg"/><Relationship Id="rId19" Type="http://schemas.openxmlformats.org/officeDocument/2006/relationships/image" Target="../media/image17.jpeg"/><Relationship Id="rId4" Type="http://schemas.openxmlformats.org/officeDocument/2006/relationships/image" Target="../media/image2.jpeg"/><Relationship Id="rId9" Type="http://schemas.openxmlformats.org/officeDocument/2006/relationships/image" Target="../media/image7.jpeg"/><Relationship Id="rId14" Type="http://schemas.openxmlformats.org/officeDocument/2006/relationships/image" Target="../media/image12.jpeg"/><Relationship Id="rId22" Type="http://schemas.openxmlformats.org/officeDocument/2006/relationships/image" Target="../media/image20.jpeg"/></Relationships>
</file>

<file path=ppt/slides/_rels/slide2.xml.rels><?xml version="1.0" encoding="UTF-8" standalone="yes"?>
<Relationships xmlns="http://schemas.openxmlformats.org/package/2006/relationships"><Relationship Id="rId13" Type="http://schemas.openxmlformats.org/officeDocument/2006/relationships/image" Target="../media/image33.jpeg"/><Relationship Id="rId18" Type="http://schemas.openxmlformats.org/officeDocument/2006/relationships/image" Target="../media/image38.jpeg"/><Relationship Id="rId26" Type="http://schemas.openxmlformats.org/officeDocument/2006/relationships/image" Target="../media/image44.png"/><Relationship Id="rId21" Type="http://schemas.openxmlformats.org/officeDocument/2006/relationships/image" Target="../media/image40.jpg"/><Relationship Id="rId34" Type="http://schemas.openxmlformats.org/officeDocument/2006/relationships/image" Target="../media/image51.jpeg"/><Relationship Id="rId7" Type="http://schemas.openxmlformats.org/officeDocument/2006/relationships/image" Target="../media/image27.jpeg"/><Relationship Id="rId12" Type="http://schemas.openxmlformats.org/officeDocument/2006/relationships/image" Target="../media/image32.jpeg"/><Relationship Id="rId17" Type="http://schemas.openxmlformats.org/officeDocument/2006/relationships/image" Target="../media/image37.jpeg"/><Relationship Id="rId25" Type="http://schemas.openxmlformats.org/officeDocument/2006/relationships/hyperlink" Target="https://b2b.multitech.com.cy/en/product/hp-mouse-wireless-premium-24-ghz-3-buttons-black-great-either-hand-1yw" TargetMode="External"/><Relationship Id="rId33" Type="http://schemas.openxmlformats.org/officeDocument/2006/relationships/image" Target="../media/image50.jpeg"/><Relationship Id="rId38" Type="http://schemas.openxmlformats.org/officeDocument/2006/relationships/image" Target="../media/image55.jpeg"/><Relationship Id="rId2" Type="http://schemas.openxmlformats.org/officeDocument/2006/relationships/image" Target="../media/image23.png"/><Relationship Id="rId16" Type="http://schemas.openxmlformats.org/officeDocument/2006/relationships/image" Target="../media/image36.jpeg"/><Relationship Id="rId20" Type="http://schemas.openxmlformats.org/officeDocument/2006/relationships/image" Target="../media/image39.jpeg"/><Relationship Id="rId29" Type="http://schemas.openxmlformats.org/officeDocument/2006/relationships/image" Target="../media/image46.jpeg"/><Relationship Id="rId1" Type="http://schemas.openxmlformats.org/officeDocument/2006/relationships/slideLayout" Target="../slideLayouts/slideLayout1.xml"/><Relationship Id="rId6" Type="http://schemas.openxmlformats.org/officeDocument/2006/relationships/image" Target="../media/image26.jpeg"/><Relationship Id="rId11" Type="http://schemas.openxmlformats.org/officeDocument/2006/relationships/image" Target="../media/image31.jpeg"/><Relationship Id="rId24" Type="http://schemas.openxmlformats.org/officeDocument/2006/relationships/image" Target="../media/image43.jpeg"/><Relationship Id="rId32" Type="http://schemas.openxmlformats.org/officeDocument/2006/relationships/image" Target="../media/image49.jpeg"/><Relationship Id="rId37" Type="http://schemas.openxmlformats.org/officeDocument/2006/relationships/image" Target="../media/image54.jpeg"/><Relationship Id="rId5" Type="http://schemas.openxmlformats.org/officeDocument/2006/relationships/image" Target="../media/image25.jpg"/><Relationship Id="rId15" Type="http://schemas.openxmlformats.org/officeDocument/2006/relationships/image" Target="../media/image35.jpeg"/><Relationship Id="rId23" Type="http://schemas.openxmlformats.org/officeDocument/2006/relationships/image" Target="../media/image42.png"/><Relationship Id="rId28" Type="http://schemas.microsoft.com/office/2007/relationships/hdphoto" Target="../media/hdphoto2.wdp"/><Relationship Id="rId36" Type="http://schemas.openxmlformats.org/officeDocument/2006/relationships/image" Target="../media/image53.jpeg"/><Relationship Id="rId10" Type="http://schemas.openxmlformats.org/officeDocument/2006/relationships/image" Target="../media/image30.jpeg"/><Relationship Id="rId19" Type="http://schemas.openxmlformats.org/officeDocument/2006/relationships/image" Target="../media/image11.png"/><Relationship Id="rId31" Type="http://schemas.openxmlformats.org/officeDocument/2006/relationships/image" Target="../media/image48.jpeg"/><Relationship Id="rId4" Type="http://schemas.openxmlformats.org/officeDocument/2006/relationships/image" Target="../media/image24.jpeg"/><Relationship Id="rId9" Type="http://schemas.openxmlformats.org/officeDocument/2006/relationships/image" Target="../media/image29.jpeg"/><Relationship Id="rId14" Type="http://schemas.openxmlformats.org/officeDocument/2006/relationships/image" Target="../media/image34.jpeg"/><Relationship Id="rId22" Type="http://schemas.openxmlformats.org/officeDocument/2006/relationships/image" Target="../media/image41.jpg"/><Relationship Id="rId27" Type="http://schemas.openxmlformats.org/officeDocument/2006/relationships/image" Target="../media/image45.png"/><Relationship Id="rId30" Type="http://schemas.openxmlformats.org/officeDocument/2006/relationships/image" Target="../media/image47.jpeg"/><Relationship Id="rId35" Type="http://schemas.openxmlformats.org/officeDocument/2006/relationships/image" Target="../media/image52.jpeg"/><Relationship Id="rId8" Type="http://schemas.openxmlformats.org/officeDocument/2006/relationships/image" Target="../media/image28.jpeg"/><Relationship Id="rId3" Type="http://schemas.microsoft.com/office/2007/relationships/hdphoto" Target="../media/hdphoto1.wdp"/></Relationships>
</file>

<file path=ppt/slides/_rels/slide3.xml.rels><?xml version="1.0" encoding="UTF-8" standalone="yes"?>
<Relationships xmlns="http://schemas.openxmlformats.org/package/2006/relationships"><Relationship Id="rId8" Type="http://schemas.openxmlformats.org/officeDocument/2006/relationships/image" Target="../media/image61.jpeg"/><Relationship Id="rId13" Type="http://schemas.openxmlformats.org/officeDocument/2006/relationships/image" Target="../media/image66.jpeg"/><Relationship Id="rId18" Type="http://schemas.openxmlformats.org/officeDocument/2006/relationships/image" Target="../media/image71.jpeg"/><Relationship Id="rId3" Type="http://schemas.openxmlformats.org/officeDocument/2006/relationships/image" Target="../media/image57.jpeg"/><Relationship Id="rId21" Type="http://schemas.openxmlformats.org/officeDocument/2006/relationships/image" Target="../media/image74.jpeg"/><Relationship Id="rId7" Type="http://schemas.openxmlformats.org/officeDocument/2006/relationships/image" Target="../media/image60.jpeg"/><Relationship Id="rId12" Type="http://schemas.openxmlformats.org/officeDocument/2006/relationships/image" Target="../media/image65.jpeg"/><Relationship Id="rId17" Type="http://schemas.openxmlformats.org/officeDocument/2006/relationships/image" Target="../media/image70.jpeg"/><Relationship Id="rId2" Type="http://schemas.openxmlformats.org/officeDocument/2006/relationships/image" Target="../media/image56.jpg"/><Relationship Id="rId16" Type="http://schemas.openxmlformats.org/officeDocument/2006/relationships/image" Target="../media/image69.jpeg"/><Relationship Id="rId20" Type="http://schemas.openxmlformats.org/officeDocument/2006/relationships/image" Target="../media/image73.jpeg"/><Relationship Id="rId1" Type="http://schemas.openxmlformats.org/officeDocument/2006/relationships/slideLayout" Target="../slideLayouts/slideLayout1.xml"/><Relationship Id="rId6" Type="http://schemas.openxmlformats.org/officeDocument/2006/relationships/image" Target="../media/image11.png"/><Relationship Id="rId11" Type="http://schemas.openxmlformats.org/officeDocument/2006/relationships/image" Target="../media/image64.jpeg"/><Relationship Id="rId5" Type="http://schemas.openxmlformats.org/officeDocument/2006/relationships/image" Target="../media/image59.jpg"/><Relationship Id="rId15" Type="http://schemas.openxmlformats.org/officeDocument/2006/relationships/image" Target="../media/image68.jpeg"/><Relationship Id="rId23" Type="http://schemas.openxmlformats.org/officeDocument/2006/relationships/image" Target="../media/image76.jpeg"/><Relationship Id="rId10" Type="http://schemas.openxmlformats.org/officeDocument/2006/relationships/image" Target="../media/image63.png"/><Relationship Id="rId19" Type="http://schemas.openxmlformats.org/officeDocument/2006/relationships/image" Target="../media/image72.png"/><Relationship Id="rId4" Type="http://schemas.openxmlformats.org/officeDocument/2006/relationships/image" Target="../media/image58.jpeg"/><Relationship Id="rId9" Type="http://schemas.openxmlformats.org/officeDocument/2006/relationships/image" Target="../media/image62.jpeg"/><Relationship Id="rId14" Type="http://schemas.openxmlformats.org/officeDocument/2006/relationships/image" Target="../media/image67.jpeg"/><Relationship Id="rId22" Type="http://schemas.openxmlformats.org/officeDocument/2006/relationships/image" Target="../media/image75.JPG"/></Relationships>
</file>

<file path=ppt/slides/_rels/slide4.xml.rels><?xml version="1.0" encoding="UTF-8" standalone="yes"?>
<Relationships xmlns="http://schemas.openxmlformats.org/package/2006/relationships"><Relationship Id="rId8" Type="http://schemas.openxmlformats.org/officeDocument/2006/relationships/image" Target="../media/image82.png"/><Relationship Id="rId13" Type="http://schemas.openxmlformats.org/officeDocument/2006/relationships/image" Target="../media/image86.jpeg"/><Relationship Id="rId18" Type="http://schemas.openxmlformats.org/officeDocument/2006/relationships/image" Target="../media/image91.jpeg"/><Relationship Id="rId26" Type="http://schemas.openxmlformats.org/officeDocument/2006/relationships/image" Target="../media/image99.jpeg"/><Relationship Id="rId3" Type="http://schemas.openxmlformats.org/officeDocument/2006/relationships/image" Target="../media/image77.jpeg"/><Relationship Id="rId21" Type="http://schemas.openxmlformats.org/officeDocument/2006/relationships/image" Target="../media/image94.jpeg"/><Relationship Id="rId7" Type="http://schemas.openxmlformats.org/officeDocument/2006/relationships/image" Target="../media/image81.jpeg"/><Relationship Id="rId12" Type="http://schemas.openxmlformats.org/officeDocument/2006/relationships/image" Target="../media/image85.jpeg"/><Relationship Id="rId17" Type="http://schemas.openxmlformats.org/officeDocument/2006/relationships/image" Target="../media/image90.jpeg"/><Relationship Id="rId25" Type="http://schemas.openxmlformats.org/officeDocument/2006/relationships/image" Target="../media/image98.jpeg"/><Relationship Id="rId2" Type="http://schemas.openxmlformats.org/officeDocument/2006/relationships/notesSlide" Target="../notesSlides/notesSlide2.xml"/><Relationship Id="rId16" Type="http://schemas.openxmlformats.org/officeDocument/2006/relationships/image" Target="../media/image89.jpeg"/><Relationship Id="rId20" Type="http://schemas.openxmlformats.org/officeDocument/2006/relationships/image" Target="../media/image93.jpeg"/><Relationship Id="rId29" Type="http://schemas.openxmlformats.org/officeDocument/2006/relationships/image" Target="../media/image102.jpeg"/><Relationship Id="rId1" Type="http://schemas.openxmlformats.org/officeDocument/2006/relationships/slideLayout" Target="../slideLayouts/slideLayout1.xml"/><Relationship Id="rId6" Type="http://schemas.openxmlformats.org/officeDocument/2006/relationships/image" Target="../media/image80.jpeg"/><Relationship Id="rId11" Type="http://schemas.openxmlformats.org/officeDocument/2006/relationships/image" Target="../media/image84.jpeg"/><Relationship Id="rId24" Type="http://schemas.openxmlformats.org/officeDocument/2006/relationships/image" Target="../media/image97.jpeg"/><Relationship Id="rId5" Type="http://schemas.openxmlformats.org/officeDocument/2006/relationships/image" Target="../media/image79.jpeg"/><Relationship Id="rId15" Type="http://schemas.openxmlformats.org/officeDocument/2006/relationships/image" Target="../media/image88.jpg"/><Relationship Id="rId23" Type="http://schemas.openxmlformats.org/officeDocument/2006/relationships/image" Target="../media/image96.jpeg"/><Relationship Id="rId28" Type="http://schemas.openxmlformats.org/officeDocument/2006/relationships/image" Target="../media/image101.jpeg"/><Relationship Id="rId10" Type="http://schemas.openxmlformats.org/officeDocument/2006/relationships/image" Target="../media/image83.jpeg"/><Relationship Id="rId19" Type="http://schemas.openxmlformats.org/officeDocument/2006/relationships/image" Target="../media/image92.jpeg"/><Relationship Id="rId4" Type="http://schemas.openxmlformats.org/officeDocument/2006/relationships/image" Target="../media/image78.jpeg"/><Relationship Id="rId9" Type="http://schemas.openxmlformats.org/officeDocument/2006/relationships/image" Target="../media/image11.png"/><Relationship Id="rId14" Type="http://schemas.openxmlformats.org/officeDocument/2006/relationships/image" Target="../media/image87.jpeg"/><Relationship Id="rId22" Type="http://schemas.openxmlformats.org/officeDocument/2006/relationships/image" Target="../media/image95.jpeg"/><Relationship Id="rId27" Type="http://schemas.openxmlformats.org/officeDocument/2006/relationships/image" Target="../media/image10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7" name="Picture 176">
            <a:extLst>
              <a:ext uri="{FF2B5EF4-FFF2-40B4-BE49-F238E27FC236}">
                <a16:creationId xmlns:a16="http://schemas.microsoft.com/office/drawing/2014/main" xmlns="" id="{05BAA4AE-F800-BBAC-803D-7881F32335D0}"/>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099314" y="2677394"/>
            <a:ext cx="736516" cy="736516"/>
          </a:xfrm>
          <a:prstGeom prst="rect">
            <a:avLst/>
          </a:prstGeom>
        </p:spPr>
      </p:pic>
      <p:pic>
        <p:nvPicPr>
          <p:cNvPr id="1024" name="Picture 1023" descr="A picture containing accessory, case&#10;&#10;Description automatically generated">
            <a:extLst>
              <a:ext uri="{FF2B5EF4-FFF2-40B4-BE49-F238E27FC236}">
                <a16:creationId xmlns:a16="http://schemas.microsoft.com/office/drawing/2014/main" xmlns="" id="{212854C5-DED2-6754-F422-881D3C5E0077}"/>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37580" y="3921617"/>
            <a:ext cx="826618" cy="696100"/>
          </a:xfrm>
          <a:prstGeom prst="rect">
            <a:avLst/>
          </a:prstGeom>
        </p:spPr>
      </p:pic>
      <p:pic>
        <p:nvPicPr>
          <p:cNvPr id="24" name="Picture 4" descr="https://b2b.multitech.com.cy/sites/default/files/styles/picl/public/products/242975988.1666169412.JPG?itok=NiR112JF"/>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6088" r="12705"/>
          <a:stretch/>
        </p:blipFill>
        <p:spPr bwMode="auto">
          <a:xfrm>
            <a:off x="2878757" y="1397611"/>
            <a:ext cx="482471" cy="677567"/>
          </a:xfrm>
          <a:prstGeom prst="rect">
            <a:avLst/>
          </a:prstGeom>
          <a:noFill/>
          <a:extLst>
            <a:ext uri="{909E8E84-426E-40DD-AFC4-6F175D3DCCD1}">
              <a14:hiddenFill xmlns:a14="http://schemas.microsoft.com/office/drawing/2010/main">
                <a:solidFill>
                  <a:srgbClr val="FFFFFF"/>
                </a:solidFill>
              </a14:hiddenFill>
            </a:ext>
          </a:extLst>
        </p:spPr>
      </p:pic>
      <p:pic>
        <p:nvPicPr>
          <p:cNvPr id="215" name="Picture 2" descr="https://b2b.multitech.com.cy/sites/default/files/styles/picl/public/products/195288805.1689242294.JPG?itok=p4IND0zh"/>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1847" r="11005"/>
          <a:stretch/>
        </p:blipFill>
        <p:spPr bwMode="auto">
          <a:xfrm>
            <a:off x="4624559" y="163138"/>
            <a:ext cx="611005" cy="792000"/>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8"/>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2878757" y="153138"/>
            <a:ext cx="591347" cy="724584"/>
          </a:xfrm>
          <a:prstGeom prst="rect">
            <a:avLst/>
          </a:prstGeom>
        </p:spPr>
      </p:pic>
      <p:pic>
        <p:nvPicPr>
          <p:cNvPr id="76" name="Picture 75" descr="A close-up of a briefcase&#10;&#10;Description automatically generated with medium confidence">
            <a:extLst>
              <a:ext uri="{FF2B5EF4-FFF2-40B4-BE49-F238E27FC236}">
                <a16:creationId xmlns:a16="http://schemas.microsoft.com/office/drawing/2014/main" xmlns="" id="{D1000882-7DF2-B108-37EB-69303564714E}"/>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4140295" y="1394156"/>
            <a:ext cx="505905" cy="697536"/>
          </a:xfrm>
          <a:prstGeom prst="rect">
            <a:avLst/>
          </a:prstGeom>
        </p:spPr>
      </p:pic>
      <p:pic>
        <p:nvPicPr>
          <p:cNvPr id="11" name="Picture 10"/>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5835774" y="2732022"/>
            <a:ext cx="799885" cy="626980"/>
          </a:xfrm>
          <a:prstGeom prst="rect">
            <a:avLst/>
          </a:prstGeom>
        </p:spPr>
      </p:pic>
      <p:pic>
        <p:nvPicPr>
          <p:cNvPr id="1033" name="Picture 1032" descr="A picture containing accessory, case, bag&#10;&#10;Description automatically generated">
            <a:extLst>
              <a:ext uri="{FF2B5EF4-FFF2-40B4-BE49-F238E27FC236}">
                <a16:creationId xmlns:a16="http://schemas.microsoft.com/office/drawing/2014/main" xmlns="" id="{3F60C77F-DBED-BB4C-E625-C63848575D13}"/>
              </a:ext>
            </a:extLst>
          </p:cNvPr>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5663757" y="3940453"/>
            <a:ext cx="845871" cy="696081"/>
          </a:xfrm>
          <a:prstGeom prst="rect">
            <a:avLst/>
          </a:prstGeom>
        </p:spPr>
      </p:pic>
      <p:pic>
        <p:nvPicPr>
          <p:cNvPr id="9" name="Picture 8" descr="A person and person walking with a bicycle&#10;&#10;Description automatically generated">
            <a:extLst>
              <a:ext uri="{FF2B5EF4-FFF2-40B4-BE49-F238E27FC236}">
                <a16:creationId xmlns:a16="http://schemas.microsoft.com/office/drawing/2014/main" xmlns="" id="{7E446033-F166-3AC3-EB9C-1EE309672245}"/>
              </a:ext>
            </a:extLst>
          </p:cNvPr>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8" y="0"/>
            <a:ext cx="1565219" cy="1033021"/>
          </a:xfrm>
          <a:prstGeom prst="rect">
            <a:avLst/>
          </a:prstGeom>
        </p:spPr>
      </p:pic>
      <p:pic>
        <p:nvPicPr>
          <p:cNvPr id="34" name="Picture 33" descr="A black bag with a strap&#10;&#10;Description automatically generated">
            <a:extLst>
              <a:ext uri="{FF2B5EF4-FFF2-40B4-BE49-F238E27FC236}">
                <a16:creationId xmlns:a16="http://schemas.microsoft.com/office/drawing/2014/main" xmlns="" id="{9AE478D3-DCCA-B430-42FA-B1914FC8BD88}"/>
              </a:ext>
            </a:extLst>
          </p:cNvPr>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8211690" y="2837268"/>
            <a:ext cx="714472" cy="721690"/>
          </a:xfrm>
          <a:prstGeom prst="rect">
            <a:avLst/>
          </a:prstGeom>
        </p:spPr>
      </p:pic>
      <p:sp>
        <p:nvSpPr>
          <p:cNvPr id="119" name="Rectangle 118">
            <a:extLst>
              <a:ext uri="{FF2B5EF4-FFF2-40B4-BE49-F238E27FC236}">
                <a16:creationId xmlns:a16="http://schemas.microsoft.com/office/drawing/2014/main" xmlns="" id="{415C9401-2E93-F4E4-25A3-CE67D5913FC1}"/>
              </a:ext>
            </a:extLst>
          </p:cNvPr>
          <p:cNvSpPr/>
          <p:nvPr/>
        </p:nvSpPr>
        <p:spPr>
          <a:xfrm>
            <a:off x="859972" y="-4509"/>
            <a:ext cx="1833579" cy="1036970"/>
          </a:xfrm>
          <a:prstGeom prst="rect">
            <a:avLst/>
          </a:prstGeom>
          <a:solidFill>
            <a:srgbClr val="8BA9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9" name="Rectangle 128"/>
          <p:cNvSpPr/>
          <p:nvPr/>
        </p:nvSpPr>
        <p:spPr>
          <a:xfrm>
            <a:off x="11370" y="6441183"/>
            <a:ext cx="9905999" cy="46548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HP Simplified" panose="020B0604020204020204" pitchFamily="34" charset="0"/>
            </a:endParaRPr>
          </a:p>
        </p:txBody>
      </p:sp>
      <p:sp>
        <p:nvSpPr>
          <p:cNvPr id="4" name="Rectangle 3"/>
          <p:cNvSpPr/>
          <p:nvPr/>
        </p:nvSpPr>
        <p:spPr>
          <a:xfrm>
            <a:off x="1108956" y="-12858"/>
            <a:ext cx="1284387" cy="338554"/>
          </a:xfrm>
          <a:prstGeom prst="rect">
            <a:avLst/>
          </a:prstGeom>
        </p:spPr>
        <p:txBody>
          <a:bodyPr wrap="square">
            <a:spAutoFit/>
          </a:bodyPr>
          <a:lstStyle/>
          <a:p>
            <a:r>
              <a:rPr lang="en-GB" sz="800" dirty="0">
                <a:latin typeface="HP Simplified" panose="020B0604020204020204" pitchFamily="34" charset="0"/>
              </a:rPr>
              <a:t>HP ACCESSORIES &amp; OPTIONS </a:t>
            </a:r>
            <a:r>
              <a:rPr lang="en-GB" sz="800" dirty="0">
                <a:solidFill>
                  <a:schemeClr val="bg1"/>
                </a:solidFill>
                <a:latin typeface="HP Simplified" panose="020B0604020204020204" pitchFamily="34" charset="0"/>
              </a:rPr>
              <a:t>CARRY CASES</a:t>
            </a:r>
          </a:p>
        </p:txBody>
      </p:sp>
      <p:sp>
        <p:nvSpPr>
          <p:cNvPr id="105" name="Rectangle 104"/>
          <p:cNvSpPr/>
          <p:nvPr/>
        </p:nvSpPr>
        <p:spPr>
          <a:xfrm>
            <a:off x="820025" y="302724"/>
            <a:ext cx="1582392" cy="200055"/>
          </a:xfrm>
          <a:prstGeom prst="rect">
            <a:avLst/>
          </a:prstGeom>
        </p:spPr>
        <p:txBody>
          <a:bodyPr wrap="square">
            <a:spAutoFit/>
          </a:bodyPr>
          <a:lstStyle/>
          <a:p>
            <a:r>
              <a:rPr lang="en-US" sz="700" dirty="0" smtClean="0">
                <a:latin typeface="HP Simplified" panose="020B0604020204020204" pitchFamily="34" charset="0"/>
                <a:cs typeface="Arial" panose="020B0604020202020204" pitchFamily="34" charset="0"/>
              </a:rPr>
              <a:t>Retail File September 2025 </a:t>
            </a:r>
            <a:r>
              <a:rPr lang="en-GB" sz="700" dirty="0">
                <a:latin typeface="HP Simplified" panose="020B0604020204020204" pitchFamily="34" charset="0"/>
                <a:cs typeface="Arial" panose="020B0604020202020204" pitchFamily="34" charset="0"/>
              </a:rPr>
              <a:t>Page 1/</a:t>
            </a:r>
            <a:r>
              <a:rPr lang="en-US" sz="700" dirty="0">
                <a:latin typeface="HP Simplified" panose="020B0604020204020204" pitchFamily="34" charset="0"/>
                <a:cs typeface="Arial" panose="020B0604020202020204" pitchFamily="34" charset="0"/>
              </a:rPr>
              <a:t>4</a:t>
            </a:r>
            <a:endParaRPr lang="en-GB" sz="700" dirty="0">
              <a:latin typeface="HP Simplified" panose="020B0604020204020204" pitchFamily="34" charset="0"/>
              <a:cs typeface="Arial" panose="020B0604020202020204" pitchFamily="34" charset="0"/>
            </a:endParaRPr>
          </a:p>
        </p:txBody>
      </p:sp>
      <p:sp>
        <p:nvSpPr>
          <p:cNvPr id="110" name="Rectangle 109"/>
          <p:cNvSpPr/>
          <p:nvPr/>
        </p:nvSpPr>
        <p:spPr>
          <a:xfrm>
            <a:off x="817886" y="414842"/>
            <a:ext cx="1598027" cy="307777"/>
          </a:xfrm>
          <a:prstGeom prst="rect">
            <a:avLst/>
          </a:prstGeom>
        </p:spPr>
        <p:txBody>
          <a:bodyPr wrap="square">
            <a:spAutoFit/>
          </a:bodyPr>
          <a:lstStyle/>
          <a:p>
            <a:r>
              <a:rPr lang="en-US" sz="700" dirty="0">
                <a:latin typeface="HP Simplified" panose="020B0604020204020204" pitchFamily="34" charset="0"/>
                <a:cs typeface="Arial" panose="020B0604020202020204" pitchFamily="34" charset="0"/>
              </a:rPr>
              <a:t>Promo prices are valid until </a:t>
            </a:r>
            <a:r>
              <a:rPr lang="en-US" sz="700" dirty="0" smtClean="0">
                <a:latin typeface="HP Simplified" panose="020B0604020204020204" pitchFamily="34" charset="0"/>
                <a:cs typeface="Arial" panose="020B0604020202020204" pitchFamily="34" charset="0"/>
              </a:rPr>
              <a:t>30/09 or </a:t>
            </a:r>
            <a:r>
              <a:rPr lang="en-US" sz="700" dirty="0">
                <a:latin typeface="HP Simplified" panose="020B0604020204020204" pitchFamily="34" charset="0"/>
                <a:cs typeface="Arial" panose="020B0604020202020204" pitchFamily="34" charset="0"/>
              </a:rPr>
              <a:t>until stock </a:t>
            </a:r>
            <a:r>
              <a:rPr lang="en-US" sz="700" dirty="0" smtClean="0">
                <a:latin typeface="HP Simplified" panose="020B0604020204020204" pitchFamily="34" charset="0"/>
                <a:cs typeface="Arial" panose="020B0604020202020204" pitchFamily="34" charset="0"/>
              </a:rPr>
              <a:t>last</a:t>
            </a:r>
            <a:endParaRPr lang="en-US" sz="700" dirty="0">
              <a:latin typeface="HP Simplified" panose="020B0604020204020204" pitchFamily="34" charset="0"/>
              <a:cs typeface="Arial" panose="020B0604020202020204" pitchFamily="34" charset="0"/>
            </a:endParaRPr>
          </a:p>
        </p:txBody>
      </p:sp>
      <p:sp>
        <p:nvSpPr>
          <p:cNvPr id="113" name="Rectangle 112"/>
          <p:cNvSpPr/>
          <p:nvPr/>
        </p:nvSpPr>
        <p:spPr>
          <a:xfrm>
            <a:off x="6572512" y="6437888"/>
            <a:ext cx="1035460" cy="369332"/>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a:p>
            <a:pPr algn="ctr"/>
            <a:r>
              <a:rPr lang="en-US" sz="600" dirty="0">
                <a:latin typeface="HP Simplified" panose="020B0604020204020204" pitchFamily="34" charset="0"/>
                <a:cs typeface="Calibri" pitchFamily="34" charset="0"/>
              </a:rPr>
              <a:t>Mail on: </a:t>
            </a:r>
          </a:p>
          <a:p>
            <a:pPr algn="ctr"/>
            <a:endParaRPr lang="en-US" sz="600" dirty="0">
              <a:latin typeface="HP Simplified" panose="020B0604020204020204" pitchFamily="34" charset="0"/>
              <a:cs typeface="Calibri" pitchFamily="34" charset="0"/>
            </a:endParaRPr>
          </a:p>
        </p:txBody>
      </p:sp>
      <p:sp>
        <p:nvSpPr>
          <p:cNvPr id="120" name="Rectangle 119"/>
          <p:cNvSpPr/>
          <p:nvPr/>
        </p:nvSpPr>
        <p:spPr>
          <a:xfrm>
            <a:off x="-6031" y="6393880"/>
            <a:ext cx="3994403"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a:t>
            </a:r>
            <a:r>
              <a:rPr lang="en-GB" sz="600" dirty="0" smtClean="0">
                <a:latin typeface="HP Simplified" panose="020B0604020204020204" pitchFamily="34" charset="0"/>
                <a:cs typeface="Calibri" pitchFamily="34" charset="0"/>
              </a:rPr>
              <a:t>included</a:t>
            </a:r>
            <a:endParaRPr lang="en-GB" sz="600" dirty="0">
              <a:latin typeface="HP Simplified" panose="020B0604020204020204" pitchFamily="34" charset="0"/>
              <a:cs typeface="Calibri" pitchFamily="34" charset="0"/>
            </a:endParaRPr>
          </a:p>
        </p:txBody>
      </p:sp>
      <p:sp>
        <p:nvSpPr>
          <p:cNvPr id="42" name="TextBox 41">
            <a:extLst>
              <a:ext uri="{FF2B5EF4-FFF2-40B4-BE49-F238E27FC236}">
                <a16:creationId xmlns:a16="http://schemas.microsoft.com/office/drawing/2014/main" xmlns="" id="{AD06B66B-1006-408F-B560-B76614CD462D}"/>
              </a:ext>
            </a:extLst>
          </p:cNvPr>
          <p:cNvSpPr txBox="1"/>
          <p:nvPr/>
        </p:nvSpPr>
        <p:spPr>
          <a:xfrm>
            <a:off x="8479414" y="239889"/>
            <a:ext cx="751451" cy="892552"/>
          </a:xfrm>
          <a:prstGeom prst="rect">
            <a:avLst/>
          </a:prstGeom>
          <a:noFill/>
        </p:spPr>
        <p:txBody>
          <a:bodyPr wrap="square" rtlCol="0">
            <a:spAutoFit/>
          </a:bodyPr>
          <a:lstStyle/>
          <a:p>
            <a:pPr fontAlgn="t"/>
            <a:r>
              <a:rPr lang="en-GB" sz="750" b="0" i="0" u="none" strike="noStrike" kern="1200" dirty="0">
                <a:solidFill>
                  <a:srgbClr val="000000"/>
                </a:solidFill>
                <a:effectLst/>
                <a:latin typeface="HP Simplified" panose="020B0604020204020204" pitchFamily="34" charset="0"/>
              </a:rPr>
              <a:t>2Z8A3AA</a:t>
            </a:r>
            <a:r>
              <a:rPr lang="en-GB" sz="750" dirty="0">
                <a:latin typeface="HP Simplified" panose="020B0604020204020204" pitchFamily="34" charset="0"/>
              </a:rPr>
              <a:t> </a:t>
            </a:r>
            <a:r>
              <a:rPr lang="en-GB" sz="750" b="0" i="0" u="none" strike="noStrike" kern="1200" dirty="0">
                <a:solidFill>
                  <a:srgbClr val="000000"/>
                </a:solidFill>
                <a:effectLst/>
                <a:latin typeface="HP Simplified" panose="020B0604020204020204" pitchFamily="34" charset="0"/>
              </a:rPr>
              <a:t>HP CARRY CASE TRAVEL 15.6‘’ BACKPACK, GREY</a:t>
            </a:r>
            <a:r>
              <a:rPr lang="en-GB" sz="750" dirty="0">
                <a:latin typeface="HP Simplified" panose="020B0604020204020204" pitchFamily="34" charset="0"/>
              </a:rPr>
              <a:t>, </a:t>
            </a:r>
            <a:r>
              <a:rPr lang="en-GB" sz="750" b="0" i="0" u="none" strike="noStrike" kern="1200" dirty="0" smtClean="0">
                <a:solidFill>
                  <a:srgbClr val="FF0000"/>
                </a:solidFill>
                <a:effectLst/>
                <a:latin typeface="HP Simplified" panose="020B0604020204020204" pitchFamily="34" charset="0"/>
              </a:rPr>
              <a:t>34.00 €</a:t>
            </a:r>
            <a:endParaRPr lang="en-GB" sz="750" b="0" i="0" u="none" strike="noStrike" kern="1200" dirty="0">
              <a:solidFill>
                <a:srgbClr val="FF0000"/>
              </a:solidFill>
              <a:effectLst/>
              <a:latin typeface="HP Simplified" panose="020B0604020204020204" pitchFamily="34" charset="0"/>
            </a:endParaRPr>
          </a:p>
          <a:p>
            <a:pPr fontAlgn="t"/>
            <a:r>
              <a:rPr lang="en-GB" sz="750" b="0" i="0" u="none" strike="noStrike" kern="1200" dirty="0">
                <a:solidFill>
                  <a:srgbClr val="FF0000"/>
                </a:solidFill>
                <a:effectLst/>
                <a:latin typeface="HP Simplified" panose="020B0604020204020204" pitchFamily="34" charset="0"/>
              </a:rPr>
              <a:t/>
            </a:r>
            <a:br>
              <a:rPr lang="en-GB" sz="750" b="0" i="0" u="none" strike="noStrike" kern="1200" dirty="0">
                <a:solidFill>
                  <a:srgbClr val="FF0000"/>
                </a:solidFill>
                <a:effectLst/>
                <a:latin typeface="HP Simplified" panose="020B0604020204020204" pitchFamily="34" charset="0"/>
              </a:rPr>
            </a:br>
            <a:endParaRPr lang="en-US" sz="700" i="1" dirty="0">
              <a:solidFill>
                <a:srgbClr val="92D050"/>
              </a:solidFill>
              <a:ea typeface="Calibri" panose="020F0502020204030204" pitchFamily="34" charset="0"/>
            </a:endParaRPr>
          </a:p>
        </p:txBody>
      </p:sp>
      <p:sp>
        <p:nvSpPr>
          <p:cNvPr id="134" name="TextBox 133">
            <a:extLst>
              <a:ext uri="{FF2B5EF4-FFF2-40B4-BE49-F238E27FC236}">
                <a16:creationId xmlns:a16="http://schemas.microsoft.com/office/drawing/2014/main" xmlns="" id="{6C8D40EA-E272-4BEB-959E-0817157B6EBD}"/>
              </a:ext>
            </a:extLst>
          </p:cNvPr>
          <p:cNvSpPr txBox="1"/>
          <p:nvPr/>
        </p:nvSpPr>
        <p:spPr>
          <a:xfrm>
            <a:off x="8514356" y="10299"/>
            <a:ext cx="1025932" cy="207749"/>
          </a:xfrm>
          <a:prstGeom prst="rect">
            <a:avLst/>
          </a:prstGeom>
          <a:noFill/>
        </p:spPr>
        <p:txBody>
          <a:bodyPr wrap="square">
            <a:spAutoFit/>
          </a:bodyPr>
          <a:lstStyle/>
          <a:p>
            <a:r>
              <a:rPr lang="en-GB" sz="750" dirty="0">
                <a:solidFill>
                  <a:schemeClr val="tx1">
                    <a:lumMod val="50000"/>
                    <a:lumOff val="50000"/>
                  </a:schemeClr>
                </a:solidFill>
                <a:latin typeface="HP Simplified" panose="020B0604020204020204" pitchFamily="34" charset="0"/>
              </a:rPr>
              <a:t>HP 15.6 ‘’ BACKPACK</a:t>
            </a:r>
          </a:p>
        </p:txBody>
      </p:sp>
      <p:cxnSp>
        <p:nvCxnSpPr>
          <p:cNvPr id="167" name="Straight Connector 166">
            <a:extLst>
              <a:ext uri="{FF2B5EF4-FFF2-40B4-BE49-F238E27FC236}">
                <a16:creationId xmlns:a16="http://schemas.microsoft.com/office/drawing/2014/main" xmlns="" id="{CF23D9CA-5759-51C8-C925-616545C6298F}"/>
              </a:ext>
            </a:extLst>
          </p:cNvPr>
          <p:cNvCxnSpPr/>
          <p:nvPr/>
        </p:nvCxnSpPr>
        <p:spPr>
          <a:xfrm>
            <a:off x="2722031" y="1018504"/>
            <a:ext cx="7132320" cy="0"/>
          </a:xfrm>
          <a:prstGeom prst="line">
            <a:avLst/>
          </a:prstGeom>
          <a:ln w="63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104" name="Picture 8" descr="http://evonexus.org/wp-content/uploads/2015/11/hp-logo-color.png"/>
          <p:cNvPicPr>
            <a:picLocks noChangeAspect="1" noChangeArrowheads="1"/>
          </p:cNvPicPr>
          <p:nvPr/>
        </p:nvPicPr>
        <p:blipFill rotWithShape="1">
          <a:blip r:embed="rId13" cstate="email">
            <a:biLevel thresh="25000"/>
            <a:extLst>
              <a:ext uri="{28A0092B-C50C-407E-A947-70E740481C1C}">
                <a14:useLocalDpi xmlns:a14="http://schemas.microsoft.com/office/drawing/2010/main"/>
              </a:ext>
            </a:extLst>
          </a:blip>
          <a:srcRect l="22939" r="21562"/>
          <a:stretch/>
        </p:blipFill>
        <p:spPr bwMode="auto">
          <a:xfrm>
            <a:off x="872949" y="-19828"/>
            <a:ext cx="331480" cy="360000"/>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1" descr="A picture containing accessory, suitcase, case, bag&#10;&#10;Description automatically generated">
            <a:extLst>
              <a:ext uri="{FF2B5EF4-FFF2-40B4-BE49-F238E27FC236}">
                <a16:creationId xmlns:a16="http://schemas.microsoft.com/office/drawing/2014/main" xmlns="" id="{B47EC68E-F550-E4EE-A83B-589236443C9B}"/>
              </a:ext>
            </a:extLst>
          </p:cNvPr>
          <p:cNvPicPr>
            <a:picLocks noChangeAspect="1"/>
          </p:cNvPicPr>
          <p:nvPr/>
        </p:nvPicPr>
        <p:blipFill>
          <a:blip r:embed="rId14" cstate="email">
            <a:extLst>
              <a:ext uri="{28A0092B-C50C-407E-A947-70E740481C1C}">
                <a14:useLocalDpi xmlns:a14="http://schemas.microsoft.com/office/drawing/2010/main"/>
              </a:ext>
            </a:extLst>
          </a:blip>
          <a:stretch>
            <a:fillRect/>
          </a:stretch>
        </p:blipFill>
        <p:spPr>
          <a:xfrm>
            <a:off x="7915016" y="204735"/>
            <a:ext cx="510236" cy="711281"/>
          </a:xfrm>
          <a:prstGeom prst="rect">
            <a:avLst/>
          </a:prstGeom>
        </p:spPr>
      </p:pic>
      <p:sp>
        <p:nvSpPr>
          <p:cNvPr id="39" name="TextBox 67">
            <a:extLst>
              <a:ext uri="{FF2B5EF4-FFF2-40B4-BE49-F238E27FC236}">
                <a16:creationId xmlns:a16="http://schemas.microsoft.com/office/drawing/2014/main" xmlns="" id="{1EE30FA9-AF39-9B1D-3333-CB95B8ED96FE}"/>
              </a:ext>
            </a:extLst>
          </p:cNvPr>
          <p:cNvSpPr txBox="1">
            <a:spLocks noChangeArrowheads="1"/>
          </p:cNvSpPr>
          <p:nvPr/>
        </p:nvSpPr>
        <p:spPr bwMode="auto">
          <a:xfrm>
            <a:off x="4706251" y="1320177"/>
            <a:ext cx="817541" cy="112338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a:latin typeface="HP Simplified" panose="020B0604020204020204" pitchFamily="34" charset="0"/>
              </a:rPr>
              <a:t>6B8U4AA </a:t>
            </a:r>
          </a:p>
          <a:p>
            <a:pPr fontAlgn="ctr">
              <a:lnSpc>
                <a:spcPct val="100000"/>
              </a:lnSpc>
              <a:spcBef>
                <a:spcPct val="0"/>
              </a:spcBef>
              <a:buNone/>
            </a:pPr>
            <a:r>
              <a:rPr lang="en-US" sz="750" dirty="0">
                <a:latin typeface="HP Simplified" panose="020B0604020204020204" pitchFamily="34" charset="0"/>
              </a:rPr>
              <a:t>HP CARRY CASE TRAVEL 25L 15.6 LAPTOP BACKPACK, IRON GRAY </a:t>
            </a:r>
            <a:r>
              <a:rPr lang="en-GB" altLang="en-US" sz="750" dirty="0" smtClean="0">
                <a:solidFill>
                  <a:srgbClr val="FF0000"/>
                </a:solidFill>
                <a:latin typeface="HP Simplified" panose="020B0604020204020204" pitchFamily="34" charset="0"/>
              </a:rPr>
              <a:t>33.00 €</a:t>
            </a:r>
            <a:endParaRPr lang="el-GR" altLang="en-US" sz="750" dirty="0">
              <a:solidFill>
                <a:srgbClr val="FF0000"/>
              </a:solidFill>
              <a:latin typeface="HP Simplified" panose="020B0604020204020204" pitchFamily="34" charset="0"/>
            </a:endParaRPr>
          </a:p>
          <a:p>
            <a:pPr fontAlgn="ctr">
              <a:lnSpc>
                <a:spcPct val="100000"/>
              </a:lnSpc>
              <a:spcBef>
                <a:spcPct val="0"/>
              </a:spcBef>
              <a:buNone/>
            </a:pPr>
            <a:r>
              <a:rPr lang="en-GB" altLang="en-US" sz="750" dirty="0">
                <a:solidFill>
                  <a:srgbClr val="FF0000"/>
                </a:solidFill>
                <a:latin typeface="HP Simplified" panose="020B0604020204020204" pitchFamily="34" charset="0"/>
              </a:rPr>
              <a:t/>
            </a:r>
            <a:br>
              <a:rPr lang="en-GB" altLang="en-US" sz="750" dirty="0">
                <a:solidFill>
                  <a:srgbClr val="FF0000"/>
                </a:solidFill>
                <a:latin typeface="HP Simplified" panose="020B0604020204020204" pitchFamily="34" charset="0"/>
              </a:rPr>
            </a:br>
            <a:endParaRPr lang="en-US" sz="700" i="1" dirty="0">
              <a:solidFill>
                <a:srgbClr val="92D050"/>
              </a:solidFill>
              <a:ea typeface="Calibri" panose="020F0502020204030204" pitchFamily="34" charset="0"/>
            </a:endParaRPr>
          </a:p>
        </p:txBody>
      </p:sp>
      <p:sp>
        <p:nvSpPr>
          <p:cNvPr id="44" name="TextBox 43">
            <a:extLst>
              <a:ext uri="{FF2B5EF4-FFF2-40B4-BE49-F238E27FC236}">
                <a16:creationId xmlns:a16="http://schemas.microsoft.com/office/drawing/2014/main" xmlns="" id="{7E840F9F-25C3-A444-238F-51999C097C04}"/>
              </a:ext>
            </a:extLst>
          </p:cNvPr>
          <p:cNvSpPr txBox="1"/>
          <p:nvPr/>
        </p:nvSpPr>
        <p:spPr>
          <a:xfrm>
            <a:off x="3195676" y="1072770"/>
            <a:ext cx="1489313" cy="207749"/>
          </a:xfrm>
          <a:prstGeom prst="rect">
            <a:avLst/>
          </a:prstGeom>
          <a:noFill/>
        </p:spPr>
        <p:txBody>
          <a:bodyPr wrap="square">
            <a:spAutoFit/>
          </a:bodyPr>
          <a:lstStyle/>
          <a:p>
            <a:pPr algn="ctr"/>
            <a:r>
              <a:rPr lang="en-US" sz="750" dirty="0">
                <a:solidFill>
                  <a:schemeClr val="tx1">
                    <a:lumMod val="50000"/>
                    <a:lumOff val="50000"/>
                  </a:schemeClr>
                </a:solidFill>
                <a:latin typeface="HP Simplified" panose="020B0604020204020204" pitchFamily="34" charset="0"/>
              </a:rPr>
              <a:t>HP </a:t>
            </a:r>
            <a:r>
              <a:rPr lang="el-GR" sz="750" dirty="0">
                <a:solidFill>
                  <a:schemeClr val="tx1">
                    <a:lumMod val="50000"/>
                    <a:lumOff val="50000"/>
                  </a:schemeClr>
                </a:solidFill>
                <a:latin typeface="HP Simplified" panose="020B0604020204020204" pitchFamily="34" charset="0"/>
              </a:rPr>
              <a:t>15,6’’ </a:t>
            </a:r>
            <a:r>
              <a:rPr lang="en-US" sz="750" dirty="0">
                <a:solidFill>
                  <a:schemeClr val="tx1">
                    <a:lumMod val="50000"/>
                    <a:lumOff val="50000"/>
                  </a:schemeClr>
                </a:solidFill>
                <a:latin typeface="HP Simplified" panose="020B0604020204020204" pitchFamily="34" charset="0"/>
              </a:rPr>
              <a:t>CARRY CASES TRAVEL </a:t>
            </a:r>
            <a:endParaRPr lang="aa-ET" sz="750" dirty="0">
              <a:solidFill>
                <a:schemeClr val="tx1">
                  <a:lumMod val="50000"/>
                  <a:lumOff val="50000"/>
                </a:schemeClr>
              </a:solidFill>
              <a:latin typeface="HP Simplified" panose="020B0604020204020204" pitchFamily="34" charset="0"/>
            </a:endParaRPr>
          </a:p>
        </p:txBody>
      </p:sp>
      <p:sp>
        <p:nvSpPr>
          <p:cNvPr id="50" name="TextBox 67">
            <a:extLst>
              <a:ext uri="{FF2B5EF4-FFF2-40B4-BE49-F238E27FC236}">
                <a16:creationId xmlns:a16="http://schemas.microsoft.com/office/drawing/2014/main" xmlns="" id="{6645DA9E-4F11-01B8-8006-74166C0DA19F}"/>
              </a:ext>
            </a:extLst>
          </p:cNvPr>
          <p:cNvSpPr txBox="1">
            <a:spLocks noChangeArrowheads="1"/>
          </p:cNvSpPr>
          <p:nvPr/>
        </p:nvSpPr>
        <p:spPr bwMode="auto">
          <a:xfrm>
            <a:off x="6074192" y="1333791"/>
            <a:ext cx="762118" cy="78483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a:latin typeface="HP Simplified" panose="020B0604020204020204" pitchFamily="34" charset="0"/>
              </a:rPr>
              <a:t>6B8U5AA </a:t>
            </a:r>
          </a:p>
          <a:p>
            <a:pPr fontAlgn="ctr">
              <a:lnSpc>
                <a:spcPct val="100000"/>
              </a:lnSpc>
              <a:spcBef>
                <a:spcPct val="0"/>
              </a:spcBef>
              <a:buNone/>
            </a:pPr>
            <a:r>
              <a:rPr lang="en-US" sz="750" dirty="0">
                <a:latin typeface="HP Simplified" panose="020B0604020204020204" pitchFamily="34" charset="0"/>
              </a:rPr>
              <a:t>HP CARRY CASE TRAVEL 25L 15.6  BACKPACK, BLUE</a:t>
            </a:r>
            <a:r>
              <a:rPr lang="en-US" altLang="en-US" sz="750" dirty="0">
                <a:latin typeface="HP Simplified" panose="020B0604020204020204" pitchFamily="34" charset="0"/>
              </a:rPr>
              <a:t>, </a:t>
            </a:r>
            <a:r>
              <a:rPr lang="en-GB" altLang="en-US" sz="750" dirty="0" smtClean="0">
                <a:solidFill>
                  <a:srgbClr val="FF0000"/>
                </a:solidFill>
                <a:latin typeface="HP Simplified" panose="020B0604020204020204" pitchFamily="34" charset="0"/>
              </a:rPr>
              <a:t>42.00 €</a:t>
            </a:r>
            <a:endParaRPr lang="en-US" altLang="en-US" sz="750" dirty="0">
              <a:solidFill>
                <a:srgbClr val="FF0000"/>
              </a:solidFill>
              <a:latin typeface="HP Simplified" panose="020B0604020204020204" pitchFamily="34" charset="0"/>
            </a:endParaRPr>
          </a:p>
        </p:txBody>
      </p:sp>
      <p:cxnSp>
        <p:nvCxnSpPr>
          <p:cNvPr id="66" name="Straight Connector 65">
            <a:extLst>
              <a:ext uri="{FF2B5EF4-FFF2-40B4-BE49-F238E27FC236}">
                <a16:creationId xmlns:a16="http://schemas.microsoft.com/office/drawing/2014/main" xmlns="" id="{897C8FFE-1A8A-E92E-3F1D-F0A0AC739630}"/>
              </a:ext>
            </a:extLst>
          </p:cNvPr>
          <p:cNvCxnSpPr/>
          <p:nvPr/>
        </p:nvCxnSpPr>
        <p:spPr>
          <a:xfrm flipV="1">
            <a:off x="43751" y="2283238"/>
            <a:ext cx="9826925" cy="4923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85" name="TextBox 84">
            <a:extLst>
              <a:ext uri="{FF2B5EF4-FFF2-40B4-BE49-F238E27FC236}">
                <a16:creationId xmlns:a16="http://schemas.microsoft.com/office/drawing/2014/main" xmlns="" id="{6186FF63-B42C-CC46-D918-2235C59A12C1}"/>
              </a:ext>
            </a:extLst>
          </p:cNvPr>
          <p:cNvSpPr txBox="1"/>
          <p:nvPr/>
        </p:nvSpPr>
        <p:spPr>
          <a:xfrm>
            <a:off x="7390031" y="5556137"/>
            <a:ext cx="1108625" cy="438582"/>
          </a:xfrm>
          <a:prstGeom prst="rect">
            <a:avLst/>
          </a:prstGeom>
          <a:noFill/>
        </p:spPr>
        <p:txBody>
          <a:bodyPr wrap="square">
            <a:spAutoFit/>
          </a:bodyPr>
          <a:lstStyle/>
          <a:p>
            <a:pPr fontAlgn="t"/>
            <a:r>
              <a:rPr lang="en-GB" sz="750" dirty="0">
                <a:solidFill>
                  <a:srgbClr val="000000"/>
                </a:solidFill>
                <a:latin typeface="HP Simplified" panose="020B0604020204020204" pitchFamily="34" charset="0"/>
              </a:rPr>
              <a:t>14V34AA </a:t>
            </a:r>
            <a:r>
              <a:rPr lang="en-GB" sz="750" dirty="0">
                <a:latin typeface="HP Simplified" panose="020B0604020204020204" pitchFamily="34" charset="0"/>
              </a:rPr>
              <a:t>HP </a:t>
            </a:r>
            <a:r>
              <a:rPr lang="en-GB" sz="750" b="0" i="0" u="none" strike="noStrike" kern="1200" dirty="0">
                <a:effectLst/>
                <a:latin typeface="HP Simplified" panose="020B0604020204020204" pitchFamily="34" charset="0"/>
              </a:rPr>
              <a:t>POUCH SPORT, 21 x 14 x 6.5 CM, BLACK</a:t>
            </a:r>
            <a:r>
              <a:rPr lang="en-GB" sz="750" dirty="0">
                <a:latin typeface="HP Simplified" panose="020B0604020204020204" pitchFamily="34" charset="0"/>
              </a:rPr>
              <a:t>.  </a:t>
            </a:r>
            <a:r>
              <a:rPr lang="en-GB" sz="750" dirty="0" smtClean="0">
                <a:solidFill>
                  <a:srgbClr val="FF0000"/>
                </a:solidFill>
                <a:latin typeface="HP Simplified" panose="020B0604020204020204" pitchFamily="34" charset="0"/>
              </a:rPr>
              <a:t>13.00 </a:t>
            </a:r>
            <a:r>
              <a:rPr lang="en-GB" sz="750" b="0" i="0" u="none" strike="noStrike" kern="1200" dirty="0" smtClean="0">
                <a:solidFill>
                  <a:srgbClr val="FF0000"/>
                </a:solidFill>
                <a:effectLst/>
                <a:latin typeface="HP Simplified" panose="020B0604020204020204" pitchFamily="34" charset="0"/>
              </a:rPr>
              <a:t>€</a:t>
            </a:r>
            <a:endParaRPr lang="en-GB" sz="750" b="0" i="0" u="none" strike="noStrike" kern="1200" dirty="0">
              <a:solidFill>
                <a:srgbClr val="FF0000"/>
              </a:solidFill>
              <a:effectLst/>
              <a:latin typeface="HP Simplified" panose="020B0604020204020204" pitchFamily="34" charset="0"/>
            </a:endParaRPr>
          </a:p>
        </p:txBody>
      </p:sp>
      <p:pic>
        <p:nvPicPr>
          <p:cNvPr id="86" name="Picture 85">
            <a:extLst>
              <a:ext uri="{FF2B5EF4-FFF2-40B4-BE49-F238E27FC236}">
                <a16:creationId xmlns:a16="http://schemas.microsoft.com/office/drawing/2014/main" xmlns="" id="{114C7937-DBB0-9975-58EB-CE1CA0379BE1}"/>
              </a:ext>
            </a:extLst>
          </p:cNvPr>
          <p:cNvPicPr>
            <a:picLocks noChangeAspect="1"/>
          </p:cNvPicPr>
          <p:nvPr/>
        </p:nvPicPr>
        <p:blipFill>
          <a:blip r:embed="rId15" cstate="email">
            <a:extLst>
              <a:ext uri="{28A0092B-C50C-407E-A947-70E740481C1C}">
                <a14:useLocalDpi xmlns:a14="http://schemas.microsoft.com/office/drawing/2010/main"/>
              </a:ext>
            </a:extLst>
          </a:blip>
          <a:stretch>
            <a:fillRect/>
          </a:stretch>
        </p:blipFill>
        <p:spPr>
          <a:xfrm>
            <a:off x="8643229" y="5353950"/>
            <a:ext cx="773534" cy="599128"/>
          </a:xfrm>
          <a:prstGeom prst="rect">
            <a:avLst/>
          </a:prstGeom>
        </p:spPr>
      </p:pic>
      <p:cxnSp>
        <p:nvCxnSpPr>
          <p:cNvPr id="101" name="Straight Connector 100">
            <a:extLst>
              <a:ext uri="{FF2B5EF4-FFF2-40B4-BE49-F238E27FC236}">
                <a16:creationId xmlns:a16="http://schemas.microsoft.com/office/drawing/2014/main" xmlns="" id="{2A97C5F9-EEC3-BA69-40B4-738669A55C3B}"/>
              </a:ext>
            </a:extLst>
          </p:cNvPr>
          <p:cNvCxnSpPr/>
          <p:nvPr/>
        </p:nvCxnSpPr>
        <p:spPr>
          <a:xfrm>
            <a:off x="8117180" y="2624808"/>
            <a:ext cx="0" cy="949657"/>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69" name="Picture 68" descr="A picture containing accessory, case, bag&#10;&#10;Description automatically generated">
            <a:extLst>
              <a:ext uri="{FF2B5EF4-FFF2-40B4-BE49-F238E27FC236}">
                <a16:creationId xmlns:a16="http://schemas.microsoft.com/office/drawing/2014/main" xmlns="" id="{62C08675-D4AD-9F26-50A2-30D7DFB8E4AA}"/>
              </a:ext>
            </a:extLst>
          </p:cNvPr>
          <p:cNvPicPr>
            <a:picLocks noChangeAspect="1"/>
          </p:cNvPicPr>
          <p:nvPr/>
        </p:nvPicPr>
        <p:blipFill>
          <a:blip r:embed="rId16" cstate="email">
            <a:extLst>
              <a:ext uri="{28A0092B-C50C-407E-A947-70E740481C1C}">
                <a14:useLocalDpi xmlns:a14="http://schemas.microsoft.com/office/drawing/2010/main"/>
              </a:ext>
            </a:extLst>
          </a:blip>
          <a:stretch>
            <a:fillRect/>
          </a:stretch>
        </p:blipFill>
        <p:spPr>
          <a:xfrm>
            <a:off x="5518650" y="1402144"/>
            <a:ext cx="505075" cy="686588"/>
          </a:xfrm>
          <a:prstGeom prst="rect">
            <a:avLst/>
          </a:prstGeom>
        </p:spPr>
      </p:pic>
      <p:sp>
        <p:nvSpPr>
          <p:cNvPr id="100" name="TextBox 67">
            <a:extLst>
              <a:ext uri="{FF2B5EF4-FFF2-40B4-BE49-F238E27FC236}">
                <a16:creationId xmlns:a16="http://schemas.microsoft.com/office/drawing/2014/main" xmlns="" id="{B6ED177B-B878-AE5E-C5B1-934F51F82F69}"/>
              </a:ext>
            </a:extLst>
          </p:cNvPr>
          <p:cNvSpPr txBox="1">
            <a:spLocks noChangeArrowheads="1"/>
          </p:cNvSpPr>
          <p:nvPr/>
        </p:nvSpPr>
        <p:spPr bwMode="auto">
          <a:xfrm>
            <a:off x="8948086" y="2755244"/>
            <a:ext cx="753176" cy="78483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a:latin typeface="HP Simplified" panose="020B0604020204020204" pitchFamily="34" charset="0"/>
              </a:rPr>
              <a:t>6M5S4AA </a:t>
            </a:r>
          </a:p>
          <a:p>
            <a:pPr fontAlgn="ctr">
              <a:lnSpc>
                <a:spcPct val="100000"/>
              </a:lnSpc>
              <a:spcBef>
                <a:spcPct val="0"/>
              </a:spcBef>
              <a:buNone/>
            </a:pPr>
            <a:r>
              <a:rPr lang="en-US" sz="750" dirty="0">
                <a:latin typeface="HP Simplified" panose="020B0604020204020204" pitchFamily="34" charset="0"/>
              </a:rPr>
              <a:t>HP CARRY CASE </a:t>
            </a:r>
            <a:r>
              <a:rPr lang="en-US" sz="750" dirty="0" smtClean="0">
                <a:latin typeface="HP Simplified" panose="020B0604020204020204" pitchFamily="34" charset="0"/>
              </a:rPr>
              <a:t>REATOR </a:t>
            </a:r>
            <a:r>
              <a:rPr lang="en-US" sz="750" dirty="0">
                <a:latin typeface="HP Simplified" panose="020B0604020204020204" pitchFamily="34" charset="0"/>
              </a:rPr>
              <a:t>13.3’’  SLING, DARK NAVY, </a:t>
            </a:r>
            <a:r>
              <a:rPr lang="en-US" altLang="en-US" sz="750" dirty="0">
                <a:latin typeface="HP Simplified" panose="020B0604020204020204" pitchFamily="34" charset="0"/>
              </a:rPr>
              <a:t> </a:t>
            </a:r>
            <a:r>
              <a:rPr lang="en-GB" altLang="en-US" sz="750" dirty="0" smtClean="0">
                <a:solidFill>
                  <a:srgbClr val="FF0000"/>
                </a:solidFill>
                <a:latin typeface="HP Simplified" panose="020B0604020204020204" pitchFamily="34" charset="0"/>
              </a:rPr>
              <a:t>29.00 €</a:t>
            </a:r>
            <a:endParaRPr lang="en-US" altLang="en-US" sz="750" dirty="0">
              <a:solidFill>
                <a:srgbClr val="FF0000"/>
              </a:solidFill>
              <a:latin typeface="HP Simplified" panose="020B0604020204020204" pitchFamily="34" charset="0"/>
            </a:endParaRPr>
          </a:p>
        </p:txBody>
      </p:sp>
      <p:sp>
        <p:nvSpPr>
          <p:cNvPr id="137" name="Rectangle 136"/>
          <p:cNvSpPr/>
          <p:nvPr/>
        </p:nvSpPr>
        <p:spPr>
          <a:xfrm>
            <a:off x="8368602" y="2450166"/>
            <a:ext cx="1281627" cy="207749"/>
          </a:xfrm>
          <a:prstGeom prst="rect">
            <a:avLst/>
          </a:prstGeom>
        </p:spPr>
        <p:txBody>
          <a:bodyPr wrap="square">
            <a:spAutoFit/>
          </a:bodyPr>
          <a:lstStyle/>
          <a:p>
            <a:pPr algn="ctr" fontAlgn="ctr"/>
            <a:r>
              <a:rPr lang="en-GB" sz="750" dirty="0">
                <a:solidFill>
                  <a:schemeClr val="tx1">
                    <a:lumMod val="50000"/>
                    <a:lumOff val="50000"/>
                  </a:schemeClr>
                </a:solidFill>
                <a:latin typeface="HP Simplified" panose="020B0604020204020204" pitchFamily="34" charset="0"/>
              </a:rPr>
              <a:t>HP CARRY CASE CREATOR</a:t>
            </a:r>
            <a:endParaRPr lang="en-US" sz="750" dirty="0">
              <a:solidFill>
                <a:schemeClr val="tx1">
                  <a:lumMod val="50000"/>
                  <a:lumOff val="50000"/>
                </a:schemeClr>
              </a:solidFill>
              <a:latin typeface="HP Simplified" panose="020B0604020204020204" pitchFamily="34" charset="0"/>
            </a:endParaRPr>
          </a:p>
        </p:txBody>
      </p:sp>
      <p:pic>
        <p:nvPicPr>
          <p:cNvPr id="1026" name="Picture 2" descr="https://b2b.multitech.com.cy/sites/default/files/styles/picl/public/products/195288805.1689242294.JPG?itok=p4IND0zh"/>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1847" r="11005"/>
          <a:stretch/>
        </p:blipFill>
        <p:spPr bwMode="auto">
          <a:xfrm>
            <a:off x="6111676" y="152266"/>
            <a:ext cx="575272" cy="745682"/>
          </a:xfrm>
          <a:prstGeom prst="rect">
            <a:avLst/>
          </a:prstGeom>
          <a:noFill/>
          <a:extLst>
            <a:ext uri="{909E8E84-426E-40DD-AFC4-6F175D3DCCD1}">
              <a14:hiddenFill xmlns:a14="http://schemas.microsoft.com/office/drawing/2010/main">
                <a:solidFill>
                  <a:srgbClr val="FFFFFF"/>
                </a:solidFill>
              </a14:hiddenFill>
            </a:ext>
          </a:extLst>
        </p:spPr>
      </p:pic>
      <p:sp>
        <p:nvSpPr>
          <p:cNvPr id="90" name="TextBox 89"/>
          <p:cNvSpPr txBox="1"/>
          <p:nvPr/>
        </p:nvSpPr>
        <p:spPr>
          <a:xfrm>
            <a:off x="6703387" y="219047"/>
            <a:ext cx="679052" cy="892552"/>
          </a:xfrm>
          <a:prstGeom prst="rect">
            <a:avLst/>
          </a:prstGeom>
          <a:noFill/>
        </p:spPr>
        <p:txBody>
          <a:bodyPr wrap="square" rtlCol="0">
            <a:spAutoFit/>
          </a:bodyPr>
          <a:lstStyle/>
          <a:p>
            <a:pPr fontAlgn="ctr"/>
            <a:r>
              <a:rPr lang="en-US" sz="750" dirty="0">
                <a:latin typeface="HP Simplified" panose="020B0604020204020204" pitchFamily="34" charset="0"/>
              </a:rPr>
              <a:t>1E7D6AA </a:t>
            </a:r>
          </a:p>
          <a:p>
            <a:pPr fontAlgn="ctr"/>
            <a:r>
              <a:rPr lang="en-US" sz="750" dirty="0">
                <a:latin typeface="HP Simplified" panose="020B0604020204020204" pitchFamily="34" charset="0"/>
              </a:rPr>
              <a:t>HP PRELUDE BACKPACK 15.6, GREY,</a:t>
            </a:r>
            <a:r>
              <a:rPr lang="en-GB" sz="750" dirty="0">
                <a:latin typeface="HP Simplified" panose="020B0604020204020204" pitchFamily="34" charset="0"/>
              </a:rPr>
              <a:t> </a:t>
            </a:r>
            <a:r>
              <a:rPr lang="en-US" sz="750" dirty="0" smtClean="0">
                <a:solidFill>
                  <a:srgbClr val="FF0000"/>
                </a:solidFill>
                <a:latin typeface="HP Simplified" panose="020B0604020204020204" pitchFamily="34" charset="0"/>
              </a:rPr>
              <a:t>40.00 €</a:t>
            </a:r>
            <a:endParaRPr lang="el-GR" sz="750" dirty="0">
              <a:solidFill>
                <a:srgbClr val="FF0000"/>
              </a:solidFill>
              <a:latin typeface="HP Simplified" panose="020B0604020204020204" pitchFamily="34" charset="0"/>
            </a:endParaRPr>
          </a:p>
          <a:p>
            <a:pPr fontAlgn="ctr"/>
            <a:r>
              <a:rPr lang="en-US" sz="750" dirty="0">
                <a:solidFill>
                  <a:srgbClr val="FF0000"/>
                </a:solidFill>
                <a:latin typeface="HP Simplified" panose="020B0604020204020204" pitchFamily="34" charset="0"/>
              </a:rPr>
              <a:t/>
            </a:r>
            <a:br>
              <a:rPr lang="en-US" sz="750" dirty="0">
                <a:solidFill>
                  <a:srgbClr val="FF0000"/>
                </a:solidFill>
                <a:latin typeface="HP Simplified" panose="020B0604020204020204" pitchFamily="34" charset="0"/>
              </a:rPr>
            </a:br>
            <a:endParaRPr lang="en-US" sz="700" i="1" dirty="0">
              <a:solidFill>
                <a:srgbClr val="92D050"/>
              </a:solidFill>
              <a:ea typeface="Calibri" panose="020F0502020204030204" pitchFamily="34" charset="0"/>
            </a:endParaRPr>
          </a:p>
        </p:txBody>
      </p:sp>
      <p:cxnSp>
        <p:nvCxnSpPr>
          <p:cNvPr id="91" name="Straight Connector 90">
            <a:extLst>
              <a:ext uri="{FF2B5EF4-FFF2-40B4-BE49-F238E27FC236}">
                <a16:creationId xmlns:a16="http://schemas.microsoft.com/office/drawing/2014/main" xmlns="" id="{D39AEC4C-7D29-68EC-53D8-288CCC8487ED}"/>
              </a:ext>
            </a:extLst>
          </p:cNvPr>
          <p:cNvCxnSpPr/>
          <p:nvPr/>
        </p:nvCxnSpPr>
        <p:spPr>
          <a:xfrm>
            <a:off x="6896175" y="1205825"/>
            <a:ext cx="0" cy="927452"/>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xmlns="" id="{33B0D36A-351A-230E-3756-91B01D381C25}"/>
              </a:ext>
            </a:extLst>
          </p:cNvPr>
          <p:cNvSpPr/>
          <p:nvPr/>
        </p:nvSpPr>
        <p:spPr>
          <a:xfrm>
            <a:off x="255624" y="5496018"/>
            <a:ext cx="1320811" cy="669414"/>
          </a:xfrm>
          <a:prstGeom prst="rect">
            <a:avLst/>
          </a:prstGeom>
        </p:spPr>
        <p:txBody>
          <a:bodyPr wrap="square">
            <a:spAutoFit/>
          </a:bodyPr>
          <a:lstStyle/>
          <a:p>
            <a:pPr algn="ctr"/>
            <a:r>
              <a:rPr lang="en-US" sz="750" dirty="0">
                <a:solidFill>
                  <a:schemeClr val="tx1">
                    <a:lumMod val="50000"/>
                    <a:lumOff val="50000"/>
                  </a:schemeClr>
                </a:solidFill>
                <a:latin typeface="HP Simplified" panose="020B0604020204020204" pitchFamily="34" charset="0"/>
              </a:rPr>
              <a:t>HP CASE NEOPRENE REVERSIBLE SLEEVE </a:t>
            </a:r>
            <a:r>
              <a:rPr lang="el-GR" sz="750" dirty="0">
                <a:solidFill>
                  <a:schemeClr val="tx1">
                    <a:lumMod val="50000"/>
                    <a:lumOff val="50000"/>
                  </a:schemeClr>
                </a:solidFill>
                <a:latin typeface="HP Simplified" panose="020B0604020204020204" pitchFamily="34" charset="0"/>
              </a:rPr>
              <a:t>14’’  &amp; </a:t>
            </a:r>
            <a:r>
              <a:rPr lang="en-US" sz="750" dirty="0">
                <a:solidFill>
                  <a:schemeClr val="tx1">
                    <a:lumMod val="50000"/>
                    <a:lumOff val="50000"/>
                  </a:schemeClr>
                </a:solidFill>
                <a:latin typeface="HP Simplified" panose="020B0604020204020204" pitchFamily="34" charset="0"/>
              </a:rPr>
              <a:t>15.6'', FLEXIBLE STYLE, EVERYDAY PROTECTION FROM BUMPS AND SCRAPES</a:t>
            </a:r>
            <a:endParaRPr lang="en-GB" sz="750" dirty="0">
              <a:solidFill>
                <a:schemeClr val="tx1">
                  <a:lumMod val="50000"/>
                  <a:lumOff val="50000"/>
                </a:schemeClr>
              </a:solidFill>
              <a:latin typeface="HP Simplified" panose="020B0604020204020204" pitchFamily="34" charset="0"/>
            </a:endParaRPr>
          </a:p>
        </p:txBody>
      </p:sp>
      <p:sp>
        <p:nvSpPr>
          <p:cNvPr id="30" name="TextBox 29">
            <a:extLst>
              <a:ext uri="{FF2B5EF4-FFF2-40B4-BE49-F238E27FC236}">
                <a16:creationId xmlns:a16="http://schemas.microsoft.com/office/drawing/2014/main" xmlns="" id="{F42E5E30-6519-72EC-F0A9-5503ACD484CC}"/>
              </a:ext>
            </a:extLst>
          </p:cNvPr>
          <p:cNvSpPr txBox="1"/>
          <p:nvPr/>
        </p:nvSpPr>
        <p:spPr>
          <a:xfrm>
            <a:off x="3928653" y="5611592"/>
            <a:ext cx="1249654" cy="323165"/>
          </a:xfrm>
          <a:prstGeom prst="rect">
            <a:avLst/>
          </a:prstGeom>
          <a:noFill/>
        </p:spPr>
        <p:txBody>
          <a:bodyPr wrap="square" rtlCol="0">
            <a:spAutoFit/>
          </a:bodyPr>
          <a:lstStyle/>
          <a:p>
            <a:pPr fontAlgn="ctr"/>
            <a:r>
              <a:rPr lang="en-US" sz="750" dirty="0">
                <a:latin typeface="HP Simplified" panose="020B0604020204020204" pitchFamily="34" charset="0"/>
              </a:rPr>
              <a:t>2F1W8AA HP </a:t>
            </a:r>
            <a:r>
              <a:rPr lang="el-GR" sz="750" dirty="0">
                <a:latin typeface="HP Simplified" panose="020B0604020204020204" pitchFamily="34" charset="0"/>
              </a:rPr>
              <a:t>15.6’’ </a:t>
            </a:r>
            <a:r>
              <a:rPr lang="en-US" sz="750" dirty="0">
                <a:latin typeface="HP Simplified" panose="020B0604020204020204" pitchFamily="34" charset="0"/>
              </a:rPr>
              <a:t>CASE, MAUVE/ BLACK</a:t>
            </a:r>
            <a:r>
              <a:rPr lang="en-GB" sz="750" dirty="0">
                <a:latin typeface="HP Simplified" panose="020B0604020204020204" pitchFamily="34" charset="0"/>
              </a:rPr>
              <a:t>, </a:t>
            </a:r>
            <a:r>
              <a:rPr lang="en-US" sz="750" dirty="0" smtClean="0">
                <a:solidFill>
                  <a:srgbClr val="FF0000"/>
                </a:solidFill>
                <a:latin typeface="HP Simplified" panose="020B0604020204020204" pitchFamily="34" charset="0"/>
              </a:rPr>
              <a:t>14.00 €</a:t>
            </a:r>
            <a:endParaRPr lang="el-GR" sz="750" dirty="0">
              <a:solidFill>
                <a:srgbClr val="FF0000"/>
              </a:solidFill>
              <a:latin typeface="HP Simplified" panose="020B0604020204020204" pitchFamily="34" charset="0"/>
            </a:endParaRPr>
          </a:p>
        </p:txBody>
      </p:sp>
      <p:cxnSp>
        <p:nvCxnSpPr>
          <p:cNvPr id="83" name="Straight Connector 82">
            <a:extLst>
              <a:ext uri="{FF2B5EF4-FFF2-40B4-BE49-F238E27FC236}">
                <a16:creationId xmlns:a16="http://schemas.microsoft.com/office/drawing/2014/main" xmlns="" id="{42874A1B-6F04-8257-4F69-B554C5E65DF1}"/>
              </a:ext>
            </a:extLst>
          </p:cNvPr>
          <p:cNvCxnSpPr/>
          <p:nvPr/>
        </p:nvCxnSpPr>
        <p:spPr>
          <a:xfrm flipV="1">
            <a:off x="67604" y="3660299"/>
            <a:ext cx="9684000" cy="231"/>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88" name="TextBox 87">
            <a:extLst>
              <a:ext uri="{FF2B5EF4-FFF2-40B4-BE49-F238E27FC236}">
                <a16:creationId xmlns:a16="http://schemas.microsoft.com/office/drawing/2014/main" xmlns="" id="{668FEFEC-3BA5-1B2D-5A1F-4EE173248838}"/>
              </a:ext>
            </a:extLst>
          </p:cNvPr>
          <p:cNvSpPr txBox="1"/>
          <p:nvPr/>
        </p:nvSpPr>
        <p:spPr>
          <a:xfrm>
            <a:off x="7728400" y="4611543"/>
            <a:ext cx="1515886" cy="323165"/>
          </a:xfrm>
          <a:prstGeom prst="rect">
            <a:avLst/>
          </a:prstGeom>
          <a:noFill/>
          <a:ln>
            <a:noFill/>
          </a:ln>
        </p:spPr>
        <p:txBody>
          <a:bodyPr wrap="square" rtlCol="0">
            <a:spAutoFit/>
          </a:bodyPr>
          <a:lstStyle/>
          <a:p>
            <a:pPr fontAlgn="t"/>
            <a:r>
              <a:rPr lang="en-US" sz="750" dirty="0">
                <a:latin typeface="HP Simplified" panose="020B0604020204020204" pitchFamily="34" charset="0"/>
              </a:rPr>
              <a:t>3E2U6AA </a:t>
            </a:r>
            <a:r>
              <a:rPr lang="en-GB" sz="750" dirty="0">
                <a:latin typeface="HP Simplified" panose="020B0604020204020204" pitchFamily="34" charset="0"/>
              </a:rPr>
              <a:t>HP CARRY CASE </a:t>
            </a:r>
            <a:r>
              <a:rPr lang="en-GB" sz="750" dirty="0">
                <a:solidFill>
                  <a:srgbClr val="000000"/>
                </a:solidFill>
                <a:latin typeface="HP Simplified" panose="020B0604020204020204" pitchFamily="34" charset="0"/>
              </a:rPr>
              <a:t>TOPLOAD </a:t>
            </a:r>
            <a:r>
              <a:rPr lang="en-GB" sz="750" dirty="0">
                <a:latin typeface="HP Simplified" panose="020B0604020204020204" pitchFamily="34" charset="0"/>
              </a:rPr>
              <a:t>17.3”, BLACK,</a:t>
            </a:r>
            <a:r>
              <a:rPr lang="en-US" sz="750" dirty="0">
                <a:latin typeface="HP Simplified" panose="020B0604020204020204" pitchFamily="34" charset="0"/>
              </a:rPr>
              <a:t> </a:t>
            </a:r>
            <a:r>
              <a:rPr lang="en-GB" sz="750" dirty="0" smtClean="0">
                <a:solidFill>
                  <a:srgbClr val="FF0000"/>
                </a:solidFill>
                <a:latin typeface="HP Simplified" panose="020B0604020204020204" pitchFamily="34" charset="0"/>
              </a:rPr>
              <a:t>34.00 </a:t>
            </a:r>
            <a:r>
              <a:rPr lang="en-US"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
        <p:nvSpPr>
          <p:cNvPr id="89" name="TextBox 88">
            <a:extLst>
              <a:ext uri="{FF2B5EF4-FFF2-40B4-BE49-F238E27FC236}">
                <a16:creationId xmlns:a16="http://schemas.microsoft.com/office/drawing/2014/main" xmlns="" id="{4DD569B4-0BEA-BB4F-01C8-E0C3C3ABE93D}"/>
              </a:ext>
            </a:extLst>
          </p:cNvPr>
          <p:cNvSpPr txBox="1"/>
          <p:nvPr/>
        </p:nvSpPr>
        <p:spPr>
          <a:xfrm>
            <a:off x="487457" y="4652691"/>
            <a:ext cx="1471926" cy="323165"/>
          </a:xfrm>
          <a:prstGeom prst="rect">
            <a:avLst/>
          </a:prstGeom>
          <a:noFill/>
        </p:spPr>
        <p:txBody>
          <a:bodyPr wrap="square" rtlCol="0">
            <a:spAutoFit/>
          </a:bodyPr>
          <a:lstStyle/>
          <a:p>
            <a:pPr fontAlgn="t"/>
            <a:r>
              <a:rPr lang="en-GB" sz="750" b="0" i="0" u="none" strike="noStrike" kern="1200" dirty="0">
                <a:solidFill>
                  <a:srgbClr val="000000"/>
                </a:solidFill>
                <a:effectLst/>
                <a:latin typeface="HP Simplified" panose="020B0604020204020204" pitchFamily="34" charset="0"/>
              </a:rPr>
              <a:t>3E5F8AA</a:t>
            </a:r>
            <a:r>
              <a:rPr lang="en-GB" sz="750" dirty="0">
                <a:latin typeface="HP Simplified" panose="020B0604020204020204" pitchFamily="34" charset="0"/>
              </a:rPr>
              <a:t> </a:t>
            </a:r>
            <a:r>
              <a:rPr lang="en-GB" sz="750" b="0" i="0" u="none" strike="noStrike" kern="1200" dirty="0">
                <a:solidFill>
                  <a:srgbClr val="000000"/>
                </a:solidFill>
                <a:effectLst/>
                <a:latin typeface="HP Simplified" panose="020B0604020204020204" pitchFamily="34" charset="0"/>
              </a:rPr>
              <a:t>HP CARRY CASE TOPLOAD 15.6'', BLACK</a:t>
            </a:r>
            <a:r>
              <a:rPr lang="en-GB" sz="750" dirty="0">
                <a:latin typeface="HP Simplified" panose="020B0604020204020204" pitchFamily="34" charset="0"/>
              </a:rPr>
              <a:t>, </a:t>
            </a:r>
            <a:r>
              <a:rPr lang="en-GB" sz="750" b="0" i="0" u="none" strike="noStrike" kern="1200" dirty="0" smtClean="0">
                <a:solidFill>
                  <a:srgbClr val="FF0000"/>
                </a:solidFill>
                <a:effectLst/>
                <a:latin typeface="HP Simplified" panose="020B0604020204020204" pitchFamily="34" charset="0"/>
              </a:rPr>
              <a:t>31.00 €</a:t>
            </a:r>
            <a:endParaRPr lang="x-none" sz="750" b="0" i="0" u="none" strike="noStrike" dirty="0">
              <a:solidFill>
                <a:srgbClr val="FF0000"/>
              </a:solidFill>
              <a:effectLst/>
              <a:latin typeface="HP Simplified" panose="020B0604020204020204" pitchFamily="34" charset="0"/>
            </a:endParaRPr>
          </a:p>
        </p:txBody>
      </p:sp>
      <p:sp>
        <p:nvSpPr>
          <p:cNvPr id="93" name="TextBox 92">
            <a:extLst>
              <a:ext uri="{FF2B5EF4-FFF2-40B4-BE49-F238E27FC236}">
                <a16:creationId xmlns:a16="http://schemas.microsoft.com/office/drawing/2014/main" xmlns="" id="{BE57ACDD-8159-F773-E14F-B786ABE91EF6}"/>
              </a:ext>
            </a:extLst>
          </p:cNvPr>
          <p:cNvSpPr txBox="1"/>
          <p:nvPr/>
        </p:nvSpPr>
        <p:spPr>
          <a:xfrm>
            <a:off x="5468183" y="4627683"/>
            <a:ext cx="1213611" cy="410882"/>
          </a:xfrm>
          <a:prstGeom prst="rect">
            <a:avLst/>
          </a:prstGeom>
          <a:noFill/>
        </p:spPr>
        <p:txBody>
          <a:bodyPr wrap="square" rtlCol="0">
            <a:spAutoFit/>
          </a:bodyPr>
          <a:lstStyle/>
          <a:p>
            <a:pPr fontAlgn="t">
              <a:lnSpc>
                <a:spcPct val="90000"/>
              </a:lnSpc>
              <a:spcBef>
                <a:spcPct val="0"/>
              </a:spcBef>
            </a:pPr>
            <a:r>
              <a:rPr lang="en-GB" sz="750" b="0" i="0" u="none" strike="noStrike" kern="1200" dirty="0">
                <a:solidFill>
                  <a:srgbClr val="000000"/>
                </a:solidFill>
                <a:effectLst/>
                <a:latin typeface="HP Simplified" panose="020B0604020204020204" pitchFamily="34" charset="0"/>
              </a:rPr>
              <a:t>3E2P1AA</a:t>
            </a:r>
            <a:r>
              <a:rPr lang="en-GB" sz="750" dirty="0">
                <a:latin typeface="HP Simplified" panose="020B0604020204020204" pitchFamily="34" charset="0"/>
              </a:rPr>
              <a:t> </a:t>
            </a:r>
            <a:r>
              <a:rPr lang="en-GB" sz="750" b="0" i="0" u="none" strike="noStrike" kern="1200" dirty="0">
                <a:solidFill>
                  <a:srgbClr val="000000"/>
                </a:solidFill>
                <a:effectLst/>
                <a:latin typeface="HP Simplified" panose="020B0604020204020204" pitchFamily="34" charset="0"/>
              </a:rPr>
              <a:t>HP CARRY CASE TOPLOAD 17.3'', </a:t>
            </a:r>
            <a:r>
              <a:rPr lang="en-GB" sz="750" b="0" i="0" u="none" strike="noStrike" kern="1200" dirty="0" smtClean="0">
                <a:solidFill>
                  <a:srgbClr val="FF0000"/>
                </a:solidFill>
                <a:effectLst/>
                <a:latin typeface="HP Simplified" panose="020B0604020204020204" pitchFamily="34" charset="0"/>
              </a:rPr>
              <a:t>35.00 € </a:t>
            </a:r>
            <a:r>
              <a:rPr lang="en-GB" sz="750" b="0" i="0" u="none" strike="noStrike" kern="1200" dirty="0">
                <a:solidFill>
                  <a:srgbClr val="FF0000"/>
                </a:solidFill>
                <a:effectLst/>
                <a:latin typeface="HP Simplified" panose="020B0604020204020204" pitchFamily="34" charset="0"/>
              </a:rPr>
              <a:t/>
            </a:r>
            <a:br>
              <a:rPr lang="en-GB" sz="750" b="0" i="0" u="none" strike="noStrike" kern="1200" dirty="0">
                <a:solidFill>
                  <a:srgbClr val="FF0000"/>
                </a:solidFill>
                <a:effectLst/>
                <a:latin typeface="HP Simplified" panose="020B0604020204020204" pitchFamily="34" charset="0"/>
              </a:rPr>
            </a:br>
            <a:endParaRPr lang="en-US" sz="800" i="1" dirty="0">
              <a:solidFill>
                <a:srgbClr val="92D050"/>
              </a:solidFill>
              <a:ea typeface="Calibri" panose="020F0502020204030204" pitchFamily="34" charset="0"/>
            </a:endParaRPr>
          </a:p>
        </p:txBody>
      </p:sp>
      <p:sp>
        <p:nvSpPr>
          <p:cNvPr id="111" name="TextBox 110">
            <a:extLst>
              <a:ext uri="{FF2B5EF4-FFF2-40B4-BE49-F238E27FC236}">
                <a16:creationId xmlns:a16="http://schemas.microsoft.com/office/drawing/2014/main" xmlns="" id="{6B16D416-A4AC-D8C6-5DF5-DA7EA9F69693}"/>
              </a:ext>
            </a:extLst>
          </p:cNvPr>
          <p:cNvSpPr txBox="1"/>
          <p:nvPr/>
        </p:nvSpPr>
        <p:spPr>
          <a:xfrm>
            <a:off x="5486553" y="3719384"/>
            <a:ext cx="1247041" cy="208002"/>
          </a:xfrm>
          <a:prstGeom prst="rect">
            <a:avLst/>
          </a:prstGeom>
          <a:noFill/>
        </p:spPr>
        <p:txBody>
          <a:bodyPr wrap="square">
            <a:spAutoFit/>
          </a:bodyPr>
          <a:lstStyle/>
          <a:p>
            <a:pPr algn="ctr" fontAlgn="base"/>
            <a:r>
              <a:rPr lang="en-GB" sz="750" dirty="0">
                <a:solidFill>
                  <a:schemeClr val="tx1">
                    <a:lumMod val="50000"/>
                    <a:lumOff val="50000"/>
                  </a:schemeClr>
                </a:solidFill>
                <a:latin typeface="HP Simplified" panose="020B0604020204020204" pitchFamily="34" charset="0"/>
              </a:rPr>
              <a:t>HP PRELUDE PRO 17.3’’</a:t>
            </a:r>
          </a:p>
        </p:txBody>
      </p:sp>
      <p:sp>
        <p:nvSpPr>
          <p:cNvPr id="114" name="TextBox 113">
            <a:extLst>
              <a:ext uri="{FF2B5EF4-FFF2-40B4-BE49-F238E27FC236}">
                <a16:creationId xmlns:a16="http://schemas.microsoft.com/office/drawing/2014/main" xmlns="" id="{BB3D3D22-BB4E-1D4E-6525-D5DD01862522}"/>
              </a:ext>
            </a:extLst>
          </p:cNvPr>
          <p:cNvSpPr txBox="1"/>
          <p:nvPr/>
        </p:nvSpPr>
        <p:spPr>
          <a:xfrm>
            <a:off x="565294" y="3696277"/>
            <a:ext cx="1171189" cy="207749"/>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BUSINESS 15.6’’ BAG</a:t>
            </a:r>
          </a:p>
        </p:txBody>
      </p:sp>
      <p:sp>
        <p:nvSpPr>
          <p:cNvPr id="1025" name="TextBox 1024">
            <a:extLst>
              <a:ext uri="{FF2B5EF4-FFF2-40B4-BE49-F238E27FC236}">
                <a16:creationId xmlns:a16="http://schemas.microsoft.com/office/drawing/2014/main" xmlns="" id="{6D1D7450-C80E-301E-8944-26CE8EB1DB63}"/>
              </a:ext>
            </a:extLst>
          </p:cNvPr>
          <p:cNvSpPr txBox="1"/>
          <p:nvPr/>
        </p:nvSpPr>
        <p:spPr>
          <a:xfrm>
            <a:off x="7882716" y="3685043"/>
            <a:ext cx="1193394" cy="207749"/>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BUSINESS 17.3’’</a:t>
            </a:r>
          </a:p>
        </p:txBody>
      </p:sp>
      <p:pic>
        <p:nvPicPr>
          <p:cNvPr id="1031" name="Picture 1030" descr="A picture containing accessory, case&#10;&#10;Description automatically generated">
            <a:extLst>
              <a:ext uri="{FF2B5EF4-FFF2-40B4-BE49-F238E27FC236}">
                <a16:creationId xmlns:a16="http://schemas.microsoft.com/office/drawing/2014/main" xmlns="" id="{B402D82F-C393-90C7-041F-8E96E03807F6}"/>
              </a:ext>
            </a:extLst>
          </p:cNvPr>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8067365" y="3893067"/>
            <a:ext cx="824097" cy="684000"/>
          </a:xfrm>
          <a:prstGeom prst="rect">
            <a:avLst/>
          </a:prstGeom>
        </p:spPr>
      </p:pic>
      <p:cxnSp>
        <p:nvCxnSpPr>
          <p:cNvPr id="1059" name="Straight Connector 1058">
            <a:extLst>
              <a:ext uri="{FF2B5EF4-FFF2-40B4-BE49-F238E27FC236}">
                <a16:creationId xmlns:a16="http://schemas.microsoft.com/office/drawing/2014/main" xmlns="" id="{FA558D76-AD32-2E0A-3C48-1538A6C9D7AC}"/>
              </a:ext>
            </a:extLst>
          </p:cNvPr>
          <p:cNvCxnSpPr/>
          <p:nvPr/>
        </p:nvCxnSpPr>
        <p:spPr>
          <a:xfrm flipV="1">
            <a:off x="11370" y="5088792"/>
            <a:ext cx="9842981" cy="2095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78" name="TextBox 177">
            <a:extLst>
              <a:ext uri="{FF2B5EF4-FFF2-40B4-BE49-F238E27FC236}">
                <a16:creationId xmlns:a16="http://schemas.microsoft.com/office/drawing/2014/main" xmlns="" id="{5E74AF66-14ED-95D5-B14F-E9A8DA8C5B71}"/>
              </a:ext>
            </a:extLst>
          </p:cNvPr>
          <p:cNvSpPr txBox="1"/>
          <p:nvPr/>
        </p:nvSpPr>
        <p:spPr>
          <a:xfrm>
            <a:off x="2962194" y="2395557"/>
            <a:ext cx="1793002" cy="207749"/>
          </a:xfrm>
          <a:prstGeom prst="rect">
            <a:avLst/>
          </a:prstGeom>
          <a:noFill/>
        </p:spPr>
        <p:txBody>
          <a:bodyPr wrap="square">
            <a:spAutoFit/>
          </a:bodyPr>
          <a:lstStyle/>
          <a:p>
            <a:pPr algn="ctr" fontAlgn="base"/>
            <a:r>
              <a:rPr lang="en-GB" sz="750" dirty="0">
                <a:solidFill>
                  <a:schemeClr val="tx1">
                    <a:lumMod val="50000"/>
                    <a:lumOff val="50000"/>
                  </a:schemeClr>
                </a:solidFill>
                <a:latin typeface="HP Simplified" panose="020B0604020204020204" pitchFamily="34" charset="0"/>
              </a:rPr>
              <a:t>HP PRELUDE PRO 15.6’’  </a:t>
            </a:r>
            <a:r>
              <a:rPr lang="en-GB" sz="750" dirty="0" smtClean="0">
                <a:solidFill>
                  <a:schemeClr val="tx1">
                    <a:lumMod val="50000"/>
                    <a:lumOff val="50000"/>
                  </a:schemeClr>
                </a:solidFill>
                <a:latin typeface="HP Simplified" panose="020B0604020204020204" pitchFamily="34" charset="0"/>
              </a:rPr>
              <a:t>&amp; 17.3” BAGS</a:t>
            </a:r>
            <a:endParaRPr lang="en-GB" sz="750" dirty="0">
              <a:solidFill>
                <a:schemeClr val="tx1">
                  <a:lumMod val="50000"/>
                  <a:lumOff val="50000"/>
                </a:schemeClr>
              </a:solidFill>
              <a:latin typeface="HP Simplified" panose="020B0604020204020204" pitchFamily="34" charset="0"/>
            </a:endParaRPr>
          </a:p>
        </p:txBody>
      </p:sp>
      <p:sp>
        <p:nvSpPr>
          <p:cNvPr id="202" name="TextBox 201">
            <a:extLst>
              <a:ext uri="{FF2B5EF4-FFF2-40B4-BE49-F238E27FC236}">
                <a16:creationId xmlns:a16="http://schemas.microsoft.com/office/drawing/2014/main" xmlns="" id="{ABDF806E-C1EF-B754-AB21-B72BB119043F}"/>
              </a:ext>
            </a:extLst>
          </p:cNvPr>
          <p:cNvSpPr txBox="1"/>
          <p:nvPr/>
        </p:nvSpPr>
        <p:spPr>
          <a:xfrm>
            <a:off x="3838820" y="2873372"/>
            <a:ext cx="2136205" cy="438582"/>
          </a:xfrm>
          <a:prstGeom prst="rect">
            <a:avLst/>
          </a:prstGeom>
          <a:noFill/>
        </p:spPr>
        <p:txBody>
          <a:bodyPr wrap="square" rtlCol="0">
            <a:spAutoFit/>
          </a:bodyPr>
          <a:lstStyle/>
          <a:p>
            <a:pPr fontAlgn="ctr"/>
            <a:r>
              <a:rPr lang="en-US" sz="750" dirty="0">
                <a:latin typeface="HP Simplified" panose="020B0604020204020204" pitchFamily="34" charset="0"/>
              </a:rPr>
              <a:t>4Z514AA HP CARRY CASE BUSINESS PRELUDE PRO TOPLOAD 15.6'', STYLISH, DURABLE CASE, WATER RESISTANT COATING, GREY, </a:t>
            </a:r>
            <a:r>
              <a:rPr lang="en-US" sz="750" dirty="0" smtClean="0">
                <a:solidFill>
                  <a:srgbClr val="FF0000"/>
                </a:solidFill>
                <a:latin typeface="HP Simplified" panose="020B0604020204020204" pitchFamily="34" charset="0"/>
              </a:rPr>
              <a:t>33.00 € </a:t>
            </a:r>
            <a:endParaRPr lang="en-US" sz="750" dirty="0">
              <a:solidFill>
                <a:srgbClr val="FF0000"/>
              </a:solidFill>
              <a:latin typeface="HP Simplified" panose="020B0604020204020204" pitchFamily="34" charset="0"/>
            </a:endParaRPr>
          </a:p>
        </p:txBody>
      </p:sp>
      <p:sp>
        <p:nvSpPr>
          <p:cNvPr id="208" name="TextBox 67">
            <a:extLst>
              <a:ext uri="{FF2B5EF4-FFF2-40B4-BE49-F238E27FC236}">
                <a16:creationId xmlns:a16="http://schemas.microsoft.com/office/drawing/2014/main" xmlns="" id="{6645DA9E-4F11-01B8-8006-74166C0DA19F}"/>
              </a:ext>
            </a:extLst>
          </p:cNvPr>
          <p:cNvSpPr txBox="1">
            <a:spLocks noChangeArrowheads="1"/>
          </p:cNvSpPr>
          <p:nvPr/>
        </p:nvSpPr>
        <p:spPr bwMode="auto">
          <a:xfrm>
            <a:off x="3313933" y="1360667"/>
            <a:ext cx="820742" cy="112338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a:latin typeface="HP Simplified" panose="020B0604020204020204" pitchFamily="34" charset="0"/>
              </a:rPr>
              <a:t>6B8U7AA</a:t>
            </a:r>
          </a:p>
          <a:p>
            <a:pPr fontAlgn="ctr">
              <a:lnSpc>
                <a:spcPct val="100000"/>
              </a:lnSpc>
              <a:spcBef>
                <a:spcPct val="0"/>
              </a:spcBef>
              <a:buNone/>
            </a:pPr>
            <a:r>
              <a:rPr lang="en-US" sz="750" dirty="0">
                <a:latin typeface="HP Simplified" panose="020B0604020204020204" pitchFamily="34" charset="0"/>
              </a:rPr>
              <a:t>HP CARRY CASE TRAVEL </a:t>
            </a:r>
            <a:r>
              <a:rPr lang="el-GR" sz="750" dirty="0">
                <a:latin typeface="HP Simplified" panose="020B0604020204020204" pitchFamily="34" charset="0"/>
              </a:rPr>
              <a:t>18</a:t>
            </a:r>
            <a:r>
              <a:rPr lang="en-US" sz="750" dirty="0">
                <a:latin typeface="HP Simplified" panose="020B0604020204020204" pitchFamily="34" charset="0"/>
              </a:rPr>
              <a:t>L 15.6</a:t>
            </a:r>
            <a:r>
              <a:rPr lang="el-GR" sz="750" dirty="0">
                <a:latin typeface="HP Simplified" panose="020B0604020204020204" pitchFamily="34" charset="0"/>
              </a:rPr>
              <a:t> </a:t>
            </a:r>
            <a:r>
              <a:rPr lang="en-US" sz="750" dirty="0">
                <a:latin typeface="HP Simplified" panose="020B0604020204020204" pitchFamily="34" charset="0"/>
              </a:rPr>
              <a:t>BACKPACK, BLUE</a:t>
            </a:r>
            <a:r>
              <a:rPr lang="en-US" altLang="en-US" sz="750" dirty="0">
                <a:latin typeface="HP Simplified" panose="020B0604020204020204" pitchFamily="34" charset="0"/>
              </a:rPr>
              <a:t>, </a:t>
            </a:r>
          </a:p>
          <a:p>
            <a:pPr fontAlgn="ctr">
              <a:lnSpc>
                <a:spcPct val="100000"/>
              </a:lnSpc>
              <a:spcBef>
                <a:spcPct val="0"/>
              </a:spcBef>
              <a:buNone/>
            </a:pPr>
            <a:r>
              <a:rPr lang="en-US" altLang="en-US" sz="750" dirty="0" smtClean="0">
                <a:solidFill>
                  <a:srgbClr val="FF0000"/>
                </a:solidFill>
                <a:latin typeface="HP Simplified" panose="020B0604020204020204" pitchFamily="34" charset="0"/>
              </a:rPr>
              <a:t>31.00 </a:t>
            </a:r>
            <a:r>
              <a:rPr lang="en-GB" altLang="en-US" sz="750" dirty="0" smtClean="0">
                <a:solidFill>
                  <a:srgbClr val="FF0000"/>
                </a:solidFill>
                <a:latin typeface="HP Simplified" panose="020B0604020204020204" pitchFamily="34" charset="0"/>
              </a:rPr>
              <a:t>€</a:t>
            </a:r>
            <a:endParaRPr lang="el-GR" altLang="en-US" sz="750" dirty="0">
              <a:solidFill>
                <a:srgbClr val="FF0000"/>
              </a:solidFill>
              <a:latin typeface="HP Simplified" panose="020B0604020204020204" pitchFamily="34" charset="0"/>
            </a:endParaRPr>
          </a:p>
          <a:p>
            <a:pPr fontAlgn="ctr">
              <a:lnSpc>
                <a:spcPct val="100000"/>
              </a:lnSpc>
              <a:spcBef>
                <a:spcPct val="0"/>
              </a:spcBef>
              <a:buNone/>
            </a:pPr>
            <a:endParaRPr lang="en-US" sz="750" i="1" dirty="0">
              <a:solidFill>
                <a:srgbClr val="92D050"/>
              </a:solidFill>
              <a:latin typeface="HP Simplified" panose="020B0604020204020204" pitchFamily="34" charset="0"/>
              <a:ea typeface="Calibri" panose="020F0502020204030204" pitchFamily="34" charset="0"/>
            </a:endParaRPr>
          </a:p>
          <a:p>
            <a:pPr fontAlgn="ctr">
              <a:lnSpc>
                <a:spcPct val="100000"/>
              </a:lnSpc>
              <a:spcBef>
                <a:spcPct val="0"/>
              </a:spcBef>
              <a:buNone/>
            </a:pPr>
            <a:r>
              <a:rPr lang="en-GB" altLang="en-US" sz="750" dirty="0">
                <a:solidFill>
                  <a:srgbClr val="FF0000"/>
                </a:solidFill>
                <a:latin typeface="HP Simplified" panose="020B0604020204020204" pitchFamily="34" charset="0"/>
              </a:rPr>
              <a:t/>
            </a:r>
            <a:br>
              <a:rPr lang="en-GB" altLang="en-US" sz="750" dirty="0">
                <a:solidFill>
                  <a:srgbClr val="FF0000"/>
                </a:solidFill>
                <a:latin typeface="HP Simplified" panose="020B0604020204020204" pitchFamily="34" charset="0"/>
              </a:rPr>
            </a:br>
            <a:endParaRPr lang="en-US" sz="700" i="1" dirty="0">
              <a:solidFill>
                <a:srgbClr val="92D050"/>
              </a:solidFill>
              <a:ea typeface="Calibri" panose="020F0502020204030204" pitchFamily="34" charset="0"/>
            </a:endParaRPr>
          </a:p>
        </p:txBody>
      </p:sp>
      <p:sp>
        <p:nvSpPr>
          <p:cNvPr id="216" name="TextBox 215"/>
          <p:cNvSpPr txBox="1"/>
          <p:nvPr/>
        </p:nvSpPr>
        <p:spPr>
          <a:xfrm>
            <a:off x="5253504" y="220841"/>
            <a:ext cx="755469" cy="669414"/>
          </a:xfrm>
          <a:prstGeom prst="rect">
            <a:avLst/>
          </a:prstGeom>
          <a:noFill/>
        </p:spPr>
        <p:txBody>
          <a:bodyPr wrap="square" rtlCol="0">
            <a:spAutoFit/>
          </a:bodyPr>
          <a:lstStyle/>
          <a:p>
            <a:pPr fontAlgn="ctr"/>
            <a:r>
              <a:rPr lang="en-US" sz="750" dirty="0">
                <a:latin typeface="HP Simplified" panose="020B0604020204020204" pitchFamily="34" charset="0"/>
              </a:rPr>
              <a:t>2Z8P3AA HP PRELUDE BACKPACK 15.6, GREY,</a:t>
            </a:r>
            <a:r>
              <a:rPr lang="en-GB" sz="750" dirty="0">
                <a:latin typeface="HP Simplified" panose="020B0604020204020204" pitchFamily="34" charset="0"/>
              </a:rPr>
              <a:t> </a:t>
            </a:r>
            <a:r>
              <a:rPr lang="en-GB" sz="750" dirty="0" smtClean="0">
                <a:solidFill>
                  <a:srgbClr val="FF0000"/>
                </a:solidFill>
                <a:latin typeface="HP Simplified" panose="020B0604020204020204" pitchFamily="34" charset="0"/>
              </a:rPr>
              <a:t>28.00  </a:t>
            </a:r>
            <a:r>
              <a:rPr lang="en-US" sz="750" dirty="0">
                <a:solidFill>
                  <a:srgbClr val="FF0000"/>
                </a:solidFill>
                <a:latin typeface="HP Simplified" panose="020B0604020204020204" pitchFamily="34" charset="0"/>
              </a:rPr>
              <a:t>€</a:t>
            </a:r>
          </a:p>
        </p:txBody>
      </p:sp>
      <p:sp>
        <p:nvSpPr>
          <p:cNvPr id="15" name="Rectangle 14"/>
          <p:cNvSpPr/>
          <p:nvPr/>
        </p:nvSpPr>
        <p:spPr>
          <a:xfrm>
            <a:off x="1009124" y="3167452"/>
            <a:ext cx="2092769" cy="323165"/>
          </a:xfrm>
          <a:prstGeom prst="rect">
            <a:avLst/>
          </a:prstGeom>
        </p:spPr>
        <p:txBody>
          <a:bodyPr wrap="square">
            <a:spAutoFit/>
          </a:bodyPr>
          <a:lstStyle/>
          <a:p>
            <a:r>
              <a:rPr lang="en-US" sz="750" dirty="0" smtClean="0">
                <a:solidFill>
                  <a:srgbClr val="000000"/>
                </a:solidFill>
                <a:latin typeface="HP Simplified" panose="020B0604020204020204" pitchFamily="34" charset="0"/>
              </a:rPr>
              <a:t>34Y64AA HP </a:t>
            </a:r>
            <a:r>
              <a:rPr lang="en-US" sz="750" dirty="0">
                <a:solidFill>
                  <a:srgbClr val="000000"/>
                </a:solidFill>
                <a:latin typeface="HP Simplified" panose="020B0604020204020204" pitchFamily="34" charset="0"/>
              </a:rPr>
              <a:t>CARRY CASE PRELUDE TOPLOAD 17.3'', STYLISH, DURABLE CASE, </a:t>
            </a:r>
            <a:r>
              <a:rPr lang="en-US" sz="750" dirty="0" smtClean="0">
                <a:solidFill>
                  <a:srgbClr val="000000"/>
                </a:solidFill>
                <a:latin typeface="HP Simplified" panose="020B0604020204020204" pitchFamily="34" charset="0"/>
              </a:rPr>
              <a:t>GREY, </a:t>
            </a:r>
            <a:r>
              <a:rPr lang="el-GR" sz="750" dirty="0" smtClean="0">
                <a:solidFill>
                  <a:srgbClr val="000000"/>
                </a:solidFill>
                <a:latin typeface="HP Simplified" panose="020B0604020204020204" pitchFamily="34" charset="0"/>
              </a:rPr>
              <a:t> </a:t>
            </a:r>
            <a:r>
              <a:rPr lang="en-US" sz="750" dirty="0" smtClean="0">
                <a:solidFill>
                  <a:srgbClr val="FF0000"/>
                </a:solidFill>
                <a:latin typeface="HP Simplified" panose="020B0604020204020204" pitchFamily="34" charset="0"/>
              </a:rPr>
              <a:t>24.00 </a:t>
            </a:r>
            <a:r>
              <a:rPr lang="el-GR" sz="750" dirty="0" smtClean="0">
                <a:solidFill>
                  <a:srgbClr val="FF0000"/>
                </a:solidFill>
                <a:latin typeface="HP Simplified" panose="020B0604020204020204" pitchFamily="34" charset="0"/>
              </a:rPr>
              <a:t>€</a:t>
            </a:r>
            <a:endParaRPr lang="el-GR" sz="700" i="1" dirty="0">
              <a:solidFill>
                <a:srgbClr val="92D050"/>
              </a:solidFill>
              <a:ea typeface="Calibri" panose="020F0502020204030204" pitchFamily="34" charset="0"/>
            </a:endParaRPr>
          </a:p>
        </p:txBody>
      </p:sp>
      <p:sp>
        <p:nvSpPr>
          <p:cNvPr id="25" name="Rectangle 24"/>
          <p:cNvSpPr/>
          <p:nvPr/>
        </p:nvSpPr>
        <p:spPr>
          <a:xfrm>
            <a:off x="3505425" y="236060"/>
            <a:ext cx="1006084" cy="669414"/>
          </a:xfrm>
          <a:prstGeom prst="rect">
            <a:avLst/>
          </a:prstGeom>
        </p:spPr>
        <p:txBody>
          <a:bodyPr wrap="square">
            <a:spAutoFit/>
          </a:bodyPr>
          <a:lstStyle/>
          <a:p>
            <a:r>
              <a:rPr lang="en-US" sz="750" dirty="0">
                <a:solidFill>
                  <a:srgbClr val="000000"/>
                </a:solidFill>
                <a:latin typeface="HP Simplified" panose="020B0604020204020204" pitchFamily="34" charset="0"/>
              </a:rPr>
              <a:t>1X644A6 </a:t>
            </a:r>
            <a:r>
              <a:rPr lang="en-GB" sz="750" dirty="0">
                <a:solidFill>
                  <a:srgbClr val="000000"/>
                </a:solidFill>
                <a:latin typeface="HP Simplified" panose="020B0604020204020204" pitchFamily="34" charset="0"/>
              </a:rPr>
              <a:t>HP CARRY CASE PRELUDE PRO RECYCLED 15.6'',</a:t>
            </a:r>
            <a:br>
              <a:rPr lang="en-GB" sz="750" dirty="0">
                <a:solidFill>
                  <a:srgbClr val="000000"/>
                </a:solidFill>
                <a:latin typeface="HP Simplified" panose="020B0604020204020204" pitchFamily="34" charset="0"/>
              </a:rPr>
            </a:br>
            <a:r>
              <a:rPr lang="en-GB" sz="750" dirty="0">
                <a:solidFill>
                  <a:srgbClr val="000000"/>
                </a:solidFill>
                <a:latin typeface="HP Simplified" panose="020B0604020204020204" pitchFamily="34" charset="0"/>
              </a:rPr>
              <a:t>CHARCOAL </a:t>
            </a:r>
            <a:br>
              <a:rPr lang="en-GB" sz="750" dirty="0">
                <a:solidFill>
                  <a:srgbClr val="000000"/>
                </a:solidFill>
                <a:latin typeface="HP Simplified" panose="020B0604020204020204" pitchFamily="34" charset="0"/>
              </a:rPr>
            </a:br>
            <a:r>
              <a:rPr lang="en-US" sz="750" dirty="0" smtClean="0">
                <a:solidFill>
                  <a:srgbClr val="FF0000"/>
                </a:solidFill>
                <a:latin typeface="HP Simplified" panose="020B0604020204020204" pitchFamily="34" charset="0"/>
              </a:rPr>
              <a:t>28.00 </a:t>
            </a:r>
            <a:r>
              <a:rPr lang="el-GR"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
        <p:nvSpPr>
          <p:cNvPr id="175" name="Rectangle 174"/>
          <p:cNvSpPr/>
          <p:nvPr/>
        </p:nvSpPr>
        <p:spPr>
          <a:xfrm>
            <a:off x="4669653" y="-23320"/>
            <a:ext cx="1440421" cy="207749"/>
          </a:xfrm>
          <a:prstGeom prst="rect">
            <a:avLst/>
          </a:prstGeom>
        </p:spPr>
        <p:txBody>
          <a:bodyPr wrap="square">
            <a:spAutoFit/>
          </a:bodyPr>
          <a:lstStyle/>
          <a:p>
            <a:pPr algn="ctr"/>
            <a:r>
              <a:rPr lang="en-US" sz="750" dirty="0">
                <a:solidFill>
                  <a:schemeClr val="tx1">
                    <a:lumMod val="50000"/>
                    <a:lumOff val="50000"/>
                  </a:schemeClr>
                </a:solidFill>
                <a:latin typeface="HP Simplified" panose="020B0604020204020204" pitchFamily="34" charset="0"/>
              </a:rPr>
              <a:t>HP 15.6" PRELUDE BACKPACK </a:t>
            </a:r>
          </a:p>
        </p:txBody>
      </p:sp>
      <p:sp>
        <p:nvSpPr>
          <p:cNvPr id="81" name="TextBox 80">
            <a:extLst>
              <a:ext uri="{FF2B5EF4-FFF2-40B4-BE49-F238E27FC236}">
                <a16:creationId xmlns:a16="http://schemas.microsoft.com/office/drawing/2014/main" xmlns="" id="{6ED357F2-7D28-4717-3E01-AC1846F224F0}"/>
              </a:ext>
            </a:extLst>
          </p:cNvPr>
          <p:cNvSpPr txBox="1"/>
          <p:nvPr/>
        </p:nvSpPr>
        <p:spPr>
          <a:xfrm>
            <a:off x="7122805" y="5157940"/>
            <a:ext cx="2747871" cy="207749"/>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POUCH CASES </a:t>
            </a:r>
          </a:p>
        </p:txBody>
      </p:sp>
      <p:sp>
        <p:nvSpPr>
          <p:cNvPr id="67" name="Rectangle 66"/>
          <p:cNvSpPr/>
          <p:nvPr/>
        </p:nvSpPr>
        <p:spPr>
          <a:xfrm>
            <a:off x="5957137" y="5621081"/>
            <a:ext cx="1230749" cy="323165"/>
          </a:xfrm>
          <a:prstGeom prst="rect">
            <a:avLst/>
          </a:prstGeom>
        </p:spPr>
        <p:txBody>
          <a:bodyPr wrap="square">
            <a:spAutoFit/>
          </a:bodyPr>
          <a:lstStyle/>
          <a:p>
            <a:pPr fontAlgn="ctr"/>
            <a:r>
              <a:rPr lang="en-US" sz="750" dirty="0">
                <a:latin typeface="HP Simplified" panose="020B0604020204020204" pitchFamily="34" charset="0"/>
              </a:rPr>
              <a:t>2F2L0AA HP </a:t>
            </a:r>
            <a:r>
              <a:rPr lang="el-GR" sz="750" dirty="0">
                <a:latin typeface="HP Simplified" panose="020B0604020204020204" pitchFamily="34" charset="0"/>
              </a:rPr>
              <a:t>15.6’’ </a:t>
            </a:r>
            <a:r>
              <a:rPr lang="en-US" sz="750" dirty="0">
                <a:latin typeface="HP Simplified" panose="020B0604020204020204" pitchFamily="34" charset="0"/>
              </a:rPr>
              <a:t>CASE BLACK/ GREY</a:t>
            </a:r>
            <a:r>
              <a:rPr lang="en-GB" sz="750" dirty="0">
                <a:latin typeface="HP Simplified" panose="020B0604020204020204" pitchFamily="34" charset="0"/>
              </a:rPr>
              <a:t>, </a:t>
            </a:r>
            <a:r>
              <a:rPr lang="en-US" sz="750" dirty="0" smtClean="0">
                <a:solidFill>
                  <a:srgbClr val="FF0000"/>
                </a:solidFill>
                <a:latin typeface="HP Simplified" panose="020B0604020204020204" pitchFamily="34" charset="0"/>
              </a:rPr>
              <a:t>14.00 €</a:t>
            </a:r>
            <a:endParaRPr lang="el-GR" sz="750" dirty="0">
              <a:solidFill>
                <a:srgbClr val="FF0000"/>
              </a:solidFill>
              <a:latin typeface="HP Simplified" panose="020B0604020204020204" pitchFamily="34" charset="0"/>
            </a:endParaRPr>
          </a:p>
        </p:txBody>
      </p:sp>
      <p:cxnSp>
        <p:nvCxnSpPr>
          <p:cNvPr id="203" name="Straight Connector 202">
            <a:extLst>
              <a:ext uri="{FF2B5EF4-FFF2-40B4-BE49-F238E27FC236}">
                <a16:creationId xmlns:a16="http://schemas.microsoft.com/office/drawing/2014/main" xmlns="" id="{3EBB864A-EBFB-9DA0-9FFC-C34CB00A3489}"/>
              </a:ext>
            </a:extLst>
          </p:cNvPr>
          <p:cNvCxnSpPr/>
          <p:nvPr/>
        </p:nvCxnSpPr>
        <p:spPr>
          <a:xfrm>
            <a:off x="2296836" y="3811522"/>
            <a:ext cx="2049" cy="11136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23" name="Picture 22"/>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1598080" y="5464418"/>
            <a:ext cx="1137990" cy="664376"/>
          </a:xfrm>
          <a:prstGeom prst="rect">
            <a:avLst/>
          </a:prstGeom>
        </p:spPr>
      </p:pic>
      <p:cxnSp>
        <p:nvCxnSpPr>
          <p:cNvPr id="168" name="Straight Connector 167">
            <a:extLst>
              <a:ext uri="{FF2B5EF4-FFF2-40B4-BE49-F238E27FC236}">
                <a16:creationId xmlns:a16="http://schemas.microsoft.com/office/drawing/2014/main" xmlns="" id="{2E8BDEB4-6FB0-302D-FE71-24F7F79ED9B1}"/>
              </a:ext>
            </a:extLst>
          </p:cNvPr>
          <p:cNvCxnSpPr/>
          <p:nvPr/>
        </p:nvCxnSpPr>
        <p:spPr>
          <a:xfrm>
            <a:off x="7309100" y="5406352"/>
            <a:ext cx="0" cy="78050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4995581" y="5605306"/>
            <a:ext cx="1244532" cy="338554"/>
          </a:xfrm>
          <a:prstGeom prst="rect">
            <a:avLst/>
          </a:prstGeom>
        </p:spPr>
        <p:txBody>
          <a:bodyPr wrap="square">
            <a:spAutoFit/>
          </a:bodyPr>
          <a:lstStyle/>
          <a:p>
            <a:pPr fontAlgn="ctr"/>
            <a:r>
              <a:rPr lang="en-US" sz="750" dirty="0">
                <a:latin typeface="HP Simplified" panose="020B0604020204020204" pitchFamily="34" charset="0"/>
              </a:rPr>
              <a:t>2F2L4AA</a:t>
            </a:r>
            <a:r>
              <a:rPr lang="en-US" sz="800" dirty="0">
                <a:latin typeface="HP Simplified" panose="020B0604020204020204" pitchFamily="34" charset="0"/>
              </a:rPr>
              <a:t> </a:t>
            </a:r>
            <a:r>
              <a:rPr lang="en-US" sz="750" dirty="0">
                <a:latin typeface="HP Simplified" panose="020B0604020204020204" pitchFamily="34" charset="0"/>
              </a:rPr>
              <a:t>HP</a:t>
            </a:r>
            <a:r>
              <a:rPr lang="el-GR" sz="750" dirty="0">
                <a:latin typeface="HP Simplified" panose="020B0604020204020204" pitchFamily="34" charset="0"/>
              </a:rPr>
              <a:t>14’’ </a:t>
            </a:r>
            <a:r>
              <a:rPr lang="en-US" sz="750" dirty="0">
                <a:latin typeface="HP Simplified" panose="020B0604020204020204" pitchFamily="34" charset="0"/>
              </a:rPr>
              <a:t>CASE , GREY / BLACK</a:t>
            </a:r>
            <a:r>
              <a:rPr lang="en-GB" sz="800" dirty="0">
                <a:latin typeface="HP Simplified" panose="020B0604020204020204" pitchFamily="34" charset="0"/>
              </a:rPr>
              <a:t>, </a:t>
            </a:r>
            <a:r>
              <a:rPr lang="en-US" sz="750" dirty="0" smtClean="0">
                <a:solidFill>
                  <a:srgbClr val="FF0000"/>
                </a:solidFill>
                <a:latin typeface="HP Simplified" panose="020B0604020204020204" pitchFamily="34" charset="0"/>
              </a:rPr>
              <a:t>14.00 €</a:t>
            </a:r>
            <a:endParaRPr lang="el-GR" sz="750" dirty="0">
              <a:solidFill>
                <a:srgbClr val="FF0000"/>
              </a:solidFill>
              <a:latin typeface="HP Simplified" panose="020B0604020204020204" pitchFamily="34" charset="0"/>
            </a:endParaRPr>
          </a:p>
        </p:txBody>
      </p:sp>
      <p:sp>
        <p:nvSpPr>
          <p:cNvPr id="35" name="Rectangle 34"/>
          <p:cNvSpPr/>
          <p:nvPr/>
        </p:nvSpPr>
        <p:spPr>
          <a:xfrm>
            <a:off x="2824566" y="5624809"/>
            <a:ext cx="1361718" cy="323165"/>
          </a:xfrm>
          <a:prstGeom prst="rect">
            <a:avLst/>
          </a:prstGeom>
        </p:spPr>
        <p:txBody>
          <a:bodyPr wrap="square">
            <a:spAutoFit/>
          </a:bodyPr>
          <a:lstStyle/>
          <a:p>
            <a:pPr fontAlgn="ctr"/>
            <a:r>
              <a:rPr lang="en-US" sz="750" dirty="0">
                <a:latin typeface="HP Simplified" panose="020B0604020204020204" pitchFamily="34" charset="0"/>
              </a:rPr>
              <a:t>2F2K6AA  </a:t>
            </a:r>
            <a:r>
              <a:rPr lang="en-US" sz="750" dirty="0">
                <a:solidFill>
                  <a:srgbClr val="000000"/>
                </a:solidFill>
                <a:latin typeface="HP Simplified" panose="020B0604020204020204" pitchFamily="34" charset="0"/>
              </a:rPr>
              <a:t>HP </a:t>
            </a:r>
            <a:r>
              <a:rPr lang="el-GR" sz="750" dirty="0">
                <a:solidFill>
                  <a:srgbClr val="000000"/>
                </a:solidFill>
                <a:latin typeface="HP Simplified" panose="020B0604020204020204" pitchFamily="34" charset="0"/>
              </a:rPr>
              <a:t>15.6’’ </a:t>
            </a:r>
            <a:r>
              <a:rPr lang="en-US" sz="750" dirty="0">
                <a:solidFill>
                  <a:srgbClr val="000000"/>
                </a:solidFill>
                <a:latin typeface="HP Simplified" panose="020B0604020204020204" pitchFamily="34" charset="0"/>
              </a:rPr>
              <a:t>CASE GOLD/ BLACK</a:t>
            </a:r>
            <a:r>
              <a:rPr lang="en-GB" sz="750" dirty="0">
                <a:latin typeface="HP Simplified" panose="020B0604020204020204" pitchFamily="34" charset="0"/>
              </a:rPr>
              <a:t>, </a:t>
            </a:r>
            <a:r>
              <a:rPr lang="en-US" sz="750" dirty="0" smtClean="0">
                <a:solidFill>
                  <a:srgbClr val="FF0000"/>
                </a:solidFill>
                <a:latin typeface="HP Simplified" panose="020B0604020204020204" pitchFamily="34" charset="0"/>
              </a:rPr>
              <a:t>14.00 €</a:t>
            </a:r>
            <a:endParaRPr lang="en-US" sz="750" dirty="0">
              <a:solidFill>
                <a:srgbClr val="FF0000"/>
              </a:solidFill>
              <a:latin typeface="HP Simplified" panose="020B0604020204020204" pitchFamily="34" charset="0"/>
            </a:endParaRPr>
          </a:p>
        </p:txBody>
      </p:sp>
      <p:cxnSp>
        <p:nvCxnSpPr>
          <p:cNvPr id="147" name="Straight Connector 146">
            <a:extLst>
              <a:ext uri="{FF2B5EF4-FFF2-40B4-BE49-F238E27FC236}">
                <a16:creationId xmlns:a16="http://schemas.microsoft.com/office/drawing/2014/main" xmlns="" id="{7E8FC870-7E75-A6C3-993A-DF9547DCA58D}"/>
              </a:ext>
            </a:extLst>
          </p:cNvPr>
          <p:cNvCxnSpPr/>
          <p:nvPr/>
        </p:nvCxnSpPr>
        <p:spPr>
          <a:xfrm>
            <a:off x="7390031" y="3940453"/>
            <a:ext cx="0" cy="10440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54" name="Straight Connector 153">
            <a:extLst>
              <a:ext uri="{FF2B5EF4-FFF2-40B4-BE49-F238E27FC236}">
                <a16:creationId xmlns:a16="http://schemas.microsoft.com/office/drawing/2014/main" xmlns="" id="{13D518CE-137C-BB9F-4DAB-BF6E16CF27B9}"/>
              </a:ext>
            </a:extLst>
          </p:cNvPr>
          <p:cNvCxnSpPr>
            <a:cxnSpLocks/>
          </p:cNvCxnSpPr>
          <p:nvPr/>
        </p:nvCxnSpPr>
        <p:spPr>
          <a:xfrm>
            <a:off x="4980053" y="3788918"/>
            <a:ext cx="7653" cy="115880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55" name="Straight Connector 154">
            <a:extLst>
              <a:ext uri="{FF2B5EF4-FFF2-40B4-BE49-F238E27FC236}">
                <a16:creationId xmlns:a16="http://schemas.microsoft.com/office/drawing/2014/main" xmlns="" id="{0CAC0FE8-E71D-BF72-CE20-31DC9E5D700C}"/>
              </a:ext>
            </a:extLst>
          </p:cNvPr>
          <p:cNvCxnSpPr/>
          <p:nvPr/>
        </p:nvCxnSpPr>
        <p:spPr>
          <a:xfrm flipH="1">
            <a:off x="7639846" y="42837"/>
            <a:ext cx="4528" cy="910842"/>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48" name="TextBox 147">
            <a:extLst>
              <a:ext uri="{FF2B5EF4-FFF2-40B4-BE49-F238E27FC236}">
                <a16:creationId xmlns:a16="http://schemas.microsoft.com/office/drawing/2014/main" xmlns="" id="{ED3B2768-8548-4B59-A369-6A27C30E9C0B}"/>
              </a:ext>
            </a:extLst>
          </p:cNvPr>
          <p:cNvSpPr txBox="1"/>
          <p:nvPr/>
        </p:nvSpPr>
        <p:spPr>
          <a:xfrm>
            <a:off x="670598" y="1410633"/>
            <a:ext cx="782752" cy="1238801"/>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9W0Z7AA </a:t>
            </a:r>
            <a:r>
              <a:rPr lang="en-US" sz="750" dirty="0">
                <a:solidFill>
                  <a:srgbClr val="000000"/>
                </a:solidFill>
                <a:latin typeface="HP Simplified" panose="020B0604020204020204" pitchFamily="34" charset="0"/>
              </a:rPr>
              <a:t>HP CARRY CASE TRAVEL 15.6 LAPTOP BACKPACK, BLUE NIGHT, </a:t>
            </a:r>
            <a:r>
              <a:rPr lang="en-US" sz="750" dirty="0" smtClean="0">
                <a:solidFill>
                  <a:srgbClr val="FF0000"/>
                </a:solidFill>
                <a:latin typeface="HP Simplified" panose="020B0604020204020204" pitchFamily="34" charset="0"/>
              </a:rPr>
              <a:t>24.00 </a:t>
            </a:r>
            <a:r>
              <a:rPr lang="en-GB" sz="750" b="0" i="0" u="none" strike="noStrike" kern="1200" dirty="0" smtClean="0">
                <a:solidFill>
                  <a:srgbClr val="FF0000"/>
                </a:solidFill>
                <a:effectLst/>
                <a:latin typeface="HP Simplified" panose="020B0604020204020204" pitchFamily="34" charset="0"/>
              </a:rPr>
              <a:t>€</a:t>
            </a:r>
            <a:endParaRPr lang="el-GR" sz="750" b="0" i="0" u="none" strike="noStrike" kern="1200" dirty="0">
              <a:solidFill>
                <a:srgbClr val="FF0000"/>
              </a:solidFill>
              <a:effectLst/>
              <a:latin typeface="HP Simplified" panose="020B0604020204020204" pitchFamily="34" charset="0"/>
            </a:endParaRPr>
          </a:p>
          <a:p>
            <a:pPr fontAlgn="t"/>
            <a:endParaRPr lang="en-US" sz="750" i="1" dirty="0">
              <a:solidFill>
                <a:srgbClr val="92D050"/>
              </a:solidFill>
              <a:latin typeface="HP Simplified" panose="020B0604020204020204" pitchFamily="34" charset="0"/>
              <a:ea typeface="Calibri" panose="020F0502020204030204" pitchFamily="34" charset="0"/>
            </a:endParaRPr>
          </a:p>
          <a:p>
            <a:pPr fontAlgn="t"/>
            <a:r>
              <a:rPr lang="en-GB" sz="750" b="0" i="0" u="none" strike="noStrike" kern="1200" dirty="0">
                <a:solidFill>
                  <a:srgbClr val="FF0000"/>
                </a:solidFill>
                <a:effectLst/>
                <a:latin typeface="HP Simplified" panose="020B0604020204020204" pitchFamily="34" charset="0"/>
              </a:rPr>
              <a:t/>
            </a:r>
            <a:br>
              <a:rPr lang="en-GB" sz="750" b="0" i="0" u="none" strike="noStrike" kern="1200" dirty="0">
                <a:solidFill>
                  <a:srgbClr val="FF0000"/>
                </a:solidFill>
                <a:effectLst/>
                <a:latin typeface="HP Simplified" panose="020B0604020204020204" pitchFamily="34" charset="0"/>
              </a:rPr>
            </a:br>
            <a:endParaRPr lang="en-US" sz="700" i="1" dirty="0">
              <a:solidFill>
                <a:srgbClr val="92D050"/>
              </a:solidFill>
              <a:ea typeface="Calibri" panose="020F0502020204030204" pitchFamily="34" charset="0"/>
            </a:endParaRPr>
          </a:p>
        </p:txBody>
      </p:sp>
      <p:pic>
        <p:nvPicPr>
          <p:cNvPr id="6" name="Picture 5"/>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108710" y="1365630"/>
            <a:ext cx="501313" cy="794414"/>
          </a:xfrm>
          <a:prstGeom prst="rect">
            <a:avLst/>
          </a:prstGeom>
        </p:spPr>
      </p:pic>
      <p:sp>
        <p:nvSpPr>
          <p:cNvPr id="21" name="TextBox 20">
            <a:extLst>
              <a:ext uri="{FF2B5EF4-FFF2-40B4-BE49-F238E27FC236}">
                <a16:creationId xmlns:a16="http://schemas.microsoft.com/office/drawing/2014/main" xmlns="" id="{5EB99BF7-C51C-11FB-1872-32FC53389D70}"/>
              </a:ext>
            </a:extLst>
          </p:cNvPr>
          <p:cNvSpPr txBox="1"/>
          <p:nvPr/>
        </p:nvSpPr>
        <p:spPr>
          <a:xfrm>
            <a:off x="7703195" y="1327296"/>
            <a:ext cx="759122" cy="784830"/>
          </a:xfrm>
          <a:prstGeom prst="rect">
            <a:avLst/>
          </a:prstGeom>
          <a:noFill/>
        </p:spPr>
        <p:txBody>
          <a:bodyPr wrap="square" rtlCol="0">
            <a:spAutoFit/>
          </a:bodyPr>
          <a:lstStyle/>
          <a:p>
            <a:pPr fontAlgn="t"/>
            <a:r>
              <a:rPr lang="en-GB" sz="750" b="0" i="0" u="none" strike="noStrike" kern="1200" dirty="0">
                <a:solidFill>
                  <a:srgbClr val="000000"/>
                </a:solidFill>
                <a:effectLst/>
                <a:latin typeface="HP Simplified" panose="020B0604020204020204" pitchFamily="34" charset="0"/>
              </a:rPr>
              <a:t>A08KLUT  </a:t>
            </a:r>
            <a:r>
              <a:rPr lang="en-US" sz="750" dirty="0">
                <a:latin typeface="HP Simplified" panose="020B0604020204020204" pitchFamily="34" charset="0"/>
              </a:rPr>
              <a:t>HP CARRY CASE BACKPACK EVERYDAY ODYSSEY 16'', GREY</a:t>
            </a:r>
            <a:r>
              <a:rPr lang="en-GB" sz="750" dirty="0">
                <a:latin typeface="HP Simplified" panose="020B0604020204020204" pitchFamily="34" charset="0"/>
              </a:rPr>
              <a:t>,</a:t>
            </a:r>
            <a:r>
              <a:rPr lang="en-GB" sz="750" dirty="0">
                <a:solidFill>
                  <a:srgbClr val="FF0000"/>
                </a:solidFill>
                <a:latin typeface="HP Simplified" panose="020B0604020204020204" pitchFamily="34" charset="0"/>
              </a:rPr>
              <a:t> </a:t>
            </a:r>
            <a:r>
              <a:rPr lang="en-GB" sz="750" b="0" i="0" u="none" strike="noStrike" kern="1200" dirty="0" smtClean="0">
                <a:solidFill>
                  <a:srgbClr val="FF0000"/>
                </a:solidFill>
                <a:effectLst/>
                <a:latin typeface="HP Simplified" panose="020B0604020204020204" pitchFamily="34" charset="0"/>
              </a:rPr>
              <a:t>22.00 €</a:t>
            </a:r>
            <a:endParaRPr lang="x-none" sz="750" b="0" i="0" u="none" strike="noStrike" dirty="0">
              <a:solidFill>
                <a:srgbClr val="FF0000"/>
              </a:solidFill>
              <a:effectLst/>
              <a:latin typeface="HP Simplified" panose="020B0604020204020204" pitchFamily="34" charset="0"/>
            </a:endParaRPr>
          </a:p>
        </p:txBody>
      </p:sp>
      <p:sp>
        <p:nvSpPr>
          <p:cNvPr id="132" name="TextBox 131">
            <a:extLst>
              <a:ext uri="{FF2B5EF4-FFF2-40B4-BE49-F238E27FC236}">
                <a16:creationId xmlns:a16="http://schemas.microsoft.com/office/drawing/2014/main" xmlns="" id="{6C8D40EA-E272-4BEB-959E-0817157B6EBD}"/>
              </a:ext>
            </a:extLst>
          </p:cNvPr>
          <p:cNvSpPr txBox="1"/>
          <p:nvPr/>
        </p:nvSpPr>
        <p:spPr>
          <a:xfrm>
            <a:off x="7711468" y="1061738"/>
            <a:ext cx="1407738" cy="207749"/>
          </a:xfrm>
          <a:prstGeom prst="rect">
            <a:avLst/>
          </a:prstGeom>
          <a:noFill/>
        </p:spPr>
        <p:txBody>
          <a:bodyPr wrap="square">
            <a:spAutoFit/>
          </a:bodyPr>
          <a:lstStyle/>
          <a:p>
            <a:r>
              <a:rPr lang="en-GB" sz="750" dirty="0">
                <a:solidFill>
                  <a:schemeClr val="tx1">
                    <a:lumMod val="50000"/>
                    <a:lumOff val="50000"/>
                  </a:schemeClr>
                </a:solidFill>
                <a:latin typeface="HP Simplified" panose="020B0604020204020204" pitchFamily="34" charset="0"/>
              </a:rPr>
              <a:t>HP 16 ‘’ ODYSSEY BACKPACK</a:t>
            </a:r>
          </a:p>
        </p:txBody>
      </p:sp>
      <p:pic>
        <p:nvPicPr>
          <p:cNvPr id="27" name="Picture 26"/>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7122805" y="1391851"/>
            <a:ext cx="519268" cy="720275"/>
          </a:xfrm>
          <a:prstGeom prst="rect">
            <a:avLst/>
          </a:prstGeom>
        </p:spPr>
      </p:pic>
      <p:sp>
        <p:nvSpPr>
          <p:cNvPr id="165" name="Rectangle 164">
            <a:extLst>
              <a:ext uri="{FF2B5EF4-FFF2-40B4-BE49-F238E27FC236}">
                <a16:creationId xmlns:a16="http://schemas.microsoft.com/office/drawing/2014/main" xmlns="" id="{3D109AD7-190B-B9C9-2DD5-31A014EFC1AA}"/>
              </a:ext>
            </a:extLst>
          </p:cNvPr>
          <p:cNvSpPr/>
          <p:nvPr/>
        </p:nvSpPr>
        <p:spPr>
          <a:xfrm>
            <a:off x="1009124" y="2745821"/>
            <a:ext cx="2069118" cy="461665"/>
          </a:xfrm>
          <a:prstGeom prst="rect">
            <a:avLst/>
          </a:prstGeom>
        </p:spPr>
        <p:txBody>
          <a:bodyPr wrap="square">
            <a:spAutoFit/>
          </a:bodyPr>
          <a:lstStyle/>
          <a:p>
            <a:r>
              <a:rPr lang="en-US" sz="800" dirty="0"/>
              <a:t>2Z8P4AA HP CARRY CASE PRELUDE 15.6'' TOPLOAD  ULTRALIGHT COMFORT  WATER RESISTANT  </a:t>
            </a:r>
            <a:r>
              <a:rPr lang="en-US" sz="800" dirty="0" smtClean="0"/>
              <a:t>GREY </a:t>
            </a:r>
            <a:r>
              <a:rPr lang="en-US" sz="750" dirty="0">
                <a:solidFill>
                  <a:srgbClr val="FF0000"/>
                </a:solidFill>
                <a:latin typeface="HP Simplified" panose="020B0604020204020204" pitchFamily="34" charset="0"/>
              </a:rPr>
              <a:t>2</a:t>
            </a:r>
            <a:r>
              <a:rPr lang="en-US" sz="750" dirty="0" smtClean="0">
                <a:solidFill>
                  <a:srgbClr val="FF0000"/>
                </a:solidFill>
                <a:latin typeface="HP Simplified" panose="020B0604020204020204" pitchFamily="34" charset="0"/>
              </a:rPr>
              <a:t>4.00 </a:t>
            </a:r>
            <a:r>
              <a:rPr lang="en-US" sz="750" dirty="0">
                <a:solidFill>
                  <a:srgbClr val="FF0000"/>
                </a:solidFill>
                <a:latin typeface="HP Simplified" panose="020B0604020204020204" pitchFamily="34" charset="0"/>
              </a:rPr>
              <a:t>€</a:t>
            </a:r>
          </a:p>
        </p:txBody>
      </p:sp>
      <p:sp>
        <p:nvSpPr>
          <p:cNvPr id="170" name="Rectangle 169">
            <a:extLst>
              <a:ext uri="{FF2B5EF4-FFF2-40B4-BE49-F238E27FC236}">
                <a16:creationId xmlns:a16="http://schemas.microsoft.com/office/drawing/2014/main" xmlns="" id="{3D109AD7-190B-B9C9-2DD5-31A014EFC1AA}"/>
              </a:ext>
            </a:extLst>
          </p:cNvPr>
          <p:cNvSpPr/>
          <p:nvPr/>
        </p:nvSpPr>
        <p:spPr>
          <a:xfrm>
            <a:off x="8995007" y="1272232"/>
            <a:ext cx="776935" cy="946413"/>
          </a:xfrm>
          <a:prstGeom prst="rect">
            <a:avLst/>
          </a:prstGeom>
        </p:spPr>
        <p:txBody>
          <a:bodyPr wrap="square">
            <a:spAutoFit/>
          </a:bodyPr>
          <a:lstStyle/>
          <a:p>
            <a:r>
              <a:rPr lang="en-US" sz="800" dirty="0"/>
              <a:t>A08JXAA HP CARRY CASE EVERYDAY 16” ODYSSEY GRAY LAPTOP BACKPACK </a:t>
            </a:r>
            <a:r>
              <a:rPr lang="en-US" sz="750" dirty="0" smtClean="0">
                <a:solidFill>
                  <a:srgbClr val="FF0000"/>
                </a:solidFill>
                <a:latin typeface="HP Simplified" panose="020B0604020204020204" pitchFamily="34" charset="0"/>
              </a:rPr>
              <a:t>31.00 €</a:t>
            </a:r>
            <a:endParaRPr lang="en-US" sz="750" dirty="0">
              <a:solidFill>
                <a:srgbClr val="FF0000"/>
              </a:solidFill>
              <a:latin typeface="HP Simplified" panose="020B0604020204020204" pitchFamily="34" charset="0"/>
            </a:endParaRPr>
          </a:p>
        </p:txBody>
      </p:sp>
      <p:pic>
        <p:nvPicPr>
          <p:cNvPr id="32" name="Picture 31"/>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a:off x="8505360" y="1412217"/>
            <a:ext cx="481028" cy="705180"/>
          </a:xfrm>
          <a:prstGeom prst="rect">
            <a:avLst/>
          </a:prstGeom>
        </p:spPr>
      </p:pic>
      <p:sp>
        <p:nvSpPr>
          <p:cNvPr id="106" name="Rectangle 105"/>
          <p:cNvSpPr/>
          <p:nvPr/>
        </p:nvSpPr>
        <p:spPr>
          <a:xfrm>
            <a:off x="6625143" y="2843545"/>
            <a:ext cx="1529775" cy="438582"/>
          </a:xfrm>
          <a:prstGeom prst="rect">
            <a:avLst/>
          </a:prstGeom>
        </p:spPr>
        <p:txBody>
          <a:bodyPr wrap="square">
            <a:spAutoFit/>
          </a:bodyPr>
          <a:lstStyle/>
          <a:p>
            <a:r>
              <a:rPr lang="en-US" sz="750" dirty="0">
                <a:solidFill>
                  <a:srgbClr val="000000"/>
                </a:solidFill>
                <a:latin typeface="HP Simplified" panose="020B0604020204020204" pitchFamily="34" charset="0"/>
              </a:rPr>
              <a:t>1E7D7A6</a:t>
            </a:r>
            <a:r>
              <a:rPr lang="el-GR" sz="750" dirty="0">
                <a:solidFill>
                  <a:srgbClr val="000000"/>
                </a:solidFill>
                <a:latin typeface="HP Simplified" panose="020B0604020204020204" pitchFamily="34" charset="0"/>
              </a:rPr>
              <a:t> </a:t>
            </a:r>
            <a:r>
              <a:rPr lang="en-US" sz="750" dirty="0">
                <a:solidFill>
                  <a:srgbClr val="000000"/>
                </a:solidFill>
                <a:latin typeface="HP Simplified" panose="020B0604020204020204" pitchFamily="34" charset="0"/>
              </a:rPr>
              <a:t>HP CARRY CASE PRELUDE TOPLOAD G2 15.6'', GREY, </a:t>
            </a:r>
            <a:r>
              <a:rPr lang="el-GR" sz="750" dirty="0">
                <a:solidFill>
                  <a:srgbClr val="000000"/>
                </a:solidFill>
                <a:latin typeface="HP Simplified" panose="020B0604020204020204" pitchFamily="34" charset="0"/>
              </a:rPr>
              <a:t> </a:t>
            </a:r>
            <a:r>
              <a:rPr lang="en-US" sz="750" dirty="0" smtClean="0">
                <a:solidFill>
                  <a:srgbClr val="FF0000"/>
                </a:solidFill>
                <a:latin typeface="HP Simplified" panose="020B0604020204020204" pitchFamily="34" charset="0"/>
              </a:rPr>
              <a:t>33.00 </a:t>
            </a:r>
            <a:r>
              <a:rPr lang="el-GR" sz="750" dirty="0" smtClean="0">
                <a:solidFill>
                  <a:srgbClr val="FF0000"/>
                </a:solidFill>
                <a:latin typeface="HP Simplified" panose="020B0604020204020204" pitchFamily="34" charset="0"/>
              </a:rPr>
              <a:t>€</a:t>
            </a:r>
            <a:endParaRPr lang="el-GR" sz="700" i="1" dirty="0">
              <a:solidFill>
                <a:srgbClr val="92D050"/>
              </a:solidFill>
              <a:ea typeface="Calibri" panose="020F0502020204030204" pitchFamily="34" charset="0"/>
            </a:endParaRPr>
          </a:p>
        </p:txBody>
      </p:sp>
      <p:pic>
        <p:nvPicPr>
          <p:cNvPr id="2" name="Picture 1"/>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228561" y="2723653"/>
            <a:ext cx="742856" cy="625488"/>
          </a:xfrm>
          <a:prstGeom prst="rect">
            <a:avLst/>
          </a:prstGeom>
        </p:spPr>
      </p:pic>
      <p:sp>
        <p:nvSpPr>
          <p:cNvPr id="108" name="TextBox 107">
            <a:extLst>
              <a:ext uri="{FF2B5EF4-FFF2-40B4-BE49-F238E27FC236}">
                <a16:creationId xmlns:a16="http://schemas.microsoft.com/office/drawing/2014/main" xmlns="" id="{75746D12-B008-E500-DD8A-91EF6A11CB36}"/>
              </a:ext>
            </a:extLst>
          </p:cNvPr>
          <p:cNvSpPr txBox="1"/>
          <p:nvPr/>
        </p:nvSpPr>
        <p:spPr>
          <a:xfrm>
            <a:off x="2962194" y="3713868"/>
            <a:ext cx="1367734" cy="207749"/>
          </a:xfrm>
          <a:prstGeom prst="rect">
            <a:avLst/>
          </a:prstGeom>
          <a:noFill/>
        </p:spPr>
        <p:txBody>
          <a:bodyPr wrap="square">
            <a:spAutoFit/>
          </a:bodyPr>
          <a:lstStyle/>
          <a:p>
            <a:r>
              <a:rPr lang="en-GB" sz="750" dirty="0">
                <a:solidFill>
                  <a:schemeClr val="tx1">
                    <a:lumMod val="50000"/>
                    <a:lumOff val="50000"/>
                  </a:schemeClr>
                </a:solidFill>
                <a:latin typeface="HP Simplified" panose="020B0604020204020204" pitchFamily="34" charset="0"/>
              </a:rPr>
              <a:t>HP </a:t>
            </a:r>
            <a:r>
              <a:rPr lang="en-GB" sz="750" dirty="0" smtClean="0">
                <a:solidFill>
                  <a:schemeClr val="tx1">
                    <a:lumMod val="50000"/>
                    <a:lumOff val="50000"/>
                  </a:schemeClr>
                </a:solidFill>
                <a:latin typeface="HP Simplified" panose="020B0604020204020204" pitchFamily="34" charset="0"/>
              </a:rPr>
              <a:t>ODYSSEY CARRY </a:t>
            </a:r>
            <a:r>
              <a:rPr lang="en-GB" sz="750" dirty="0">
                <a:solidFill>
                  <a:schemeClr val="tx1">
                    <a:lumMod val="50000"/>
                    <a:lumOff val="50000"/>
                  </a:schemeClr>
                </a:solidFill>
                <a:latin typeface="HP Simplified" panose="020B0604020204020204" pitchFamily="34" charset="0"/>
              </a:rPr>
              <a:t>CASE </a:t>
            </a:r>
            <a:r>
              <a:rPr lang="en-GB" sz="750" dirty="0" smtClean="0">
                <a:solidFill>
                  <a:schemeClr val="tx1">
                    <a:lumMod val="50000"/>
                    <a:lumOff val="50000"/>
                  </a:schemeClr>
                </a:solidFill>
                <a:latin typeface="HP Simplified" panose="020B0604020204020204" pitchFamily="34" charset="0"/>
              </a:rPr>
              <a:t>16</a:t>
            </a:r>
            <a:r>
              <a:rPr lang="en-GB" sz="750" dirty="0">
                <a:solidFill>
                  <a:schemeClr val="tx1">
                    <a:lumMod val="50000"/>
                    <a:lumOff val="50000"/>
                  </a:schemeClr>
                </a:solidFill>
                <a:latin typeface="HP Simplified" panose="020B0604020204020204" pitchFamily="34" charset="0"/>
              </a:rPr>
              <a:t>'' </a:t>
            </a:r>
            <a:endParaRPr lang="x-none" sz="750" dirty="0">
              <a:solidFill>
                <a:schemeClr val="tx1">
                  <a:lumMod val="50000"/>
                  <a:lumOff val="50000"/>
                </a:schemeClr>
              </a:solidFill>
              <a:latin typeface="HP Simplified" panose="020B0604020204020204" pitchFamily="34" charset="0"/>
            </a:endParaRPr>
          </a:p>
        </p:txBody>
      </p:sp>
      <p:sp>
        <p:nvSpPr>
          <p:cNvPr id="109" name="TextBox 108">
            <a:extLst>
              <a:ext uri="{FF2B5EF4-FFF2-40B4-BE49-F238E27FC236}">
                <a16:creationId xmlns:a16="http://schemas.microsoft.com/office/drawing/2014/main" xmlns="" id="{668FEFEC-3BA5-1B2D-5A1F-4EE173248838}"/>
              </a:ext>
            </a:extLst>
          </p:cNvPr>
          <p:cNvSpPr txBox="1"/>
          <p:nvPr/>
        </p:nvSpPr>
        <p:spPr>
          <a:xfrm>
            <a:off x="2603738" y="4650425"/>
            <a:ext cx="1842376" cy="323165"/>
          </a:xfrm>
          <a:prstGeom prst="rect">
            <a:avLst/>
          </a:prstGeom>
          <a:noFill/>
          <a:ln>
            <a:noFill/>
          </a:ln>
        </p:spPr>
        <p:txBody>
          <a:bodyPr wrap="square" rtlCol="0">
            <a:spAutoFit/>
          </a:bodyPr>
          <a:lstStyle/>
          <a:p>
            <a:pPr fontAlgn="t"/>
            <a:r>
              <a:rPr lang="en-US" sz="750" dirty="0" smtClean="0">
                <a:latin typeface="HP Simplified" panose="020B0604020204020204" pitchFamily="34" charset="0"/>
              </a:rPr>
              <a:t>A08JWAA </a:t>
            </a:r>
            <a:r>
              <a:rPr lang="en-US" sz="750" dirty="0">
                <a:latin typeface="HP Simplified" panose="020B0604020204020204" pitchFamily="34" charset="0"/>
              </a:rPr>
              <a:t>HP CARRY CASE EVERYDAY 16 ODYSSEY </a:t>
            </a:r>
            <a:r>
              <a:rPr lang="en-US" sz="750" dirty="0" smtClean="0">
                <a:latin typeface="HP Simplified" panose="020B0604020204020204" pitchFamily="34" charset="0"/>
              </a:rPr>
              <a:t>GREY </a:t>
            </a:r>
            <a:r>
              <a:rPr lang="en-US" sz="750" dirty="0">
                <a:latin typeface="HP Simplified" panose="020B0604020204020204" pitchFamily="34" charset="0"/>
              </a:rPr>
              <a:t>LAPTOP </a:t>
            </a:r>
            <a:r>
              <a:rPr lang="en-US" sz="750" dirty="0" smtClean="0">
                <a:latin typeface="HP Simplified" panose="020B0604020204020204" pitchFamily="34" charset="0"/>
              </a:rPr>
              <a:t>TOPLOAD</a:t>
            </a:r>
            <a:r>
              <a:rPr lang="en-GB" sz="750" dirty="0" smtClean="0">
                <a:latin typeface="HP Simplified" panose="020B0604020204020204" pitchFamily="34" charset="0"/>
              </a:rPr>
              <a:t>,</a:t>
            </a:r>
            <a:r>
              <a:rPr lang="en-US" sz="750" dirty="0" smtClean="0">
                <a:latin typeface="HP Simplified" panose="020B0604020204020204" pitchFamily="34" charset="0"/>
              </a:rPr>
              <a:t> </a:t>
            </a:r>
            <a:r>
              <a:rPr lang="en-GB" sz="750" dirty="0" smtClean="0">
                <a:solidFill>
                  <a:srgbClr val="FF0000"/>
                </a:solidFill>
                <a:latin typeface="HP Simplified" panose="020B0604020204020204" pitchFamily="34" charset="0"/>
              </a:rPr>
              <a:t>28.00 </a:t>
            </a:r>
            <a:r>
              <a:rPr lang="en-US"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pic>
        <p:nvPicPr>
          <p:cNvPr id="3" name="Picture 2"/>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a:off x="3195676" y="3940453"/>
            <a:ext cx="740509" cy="652778"/>
          </a:xfrm>
          <a:prstGeom prst="rect">
            <a:avLst/>
          </a:prstGeom>
        </p:spPr>
      </p:pic>
      <p:sp>
        <p:nvSpPr>
          <p:cNvPr id="115" name="TextBox 67">
            <a:extLst>
              <a:ext uri="{FF2B5EF4-FFF2-40B4-BE49-F238E27FC236}">
                <a16:creationId xmlns:a16="http://schemas.microsoft.com/office/drawing/2014/main" xmlns="" id="{6645DA9E-4F11-01B8-8006-74166C0DA19F}"/>
              </a:ext>
            </a:extLst>
          </p:cNvPr>
          <p:cNvSpPr txBox="1">
            <a:spLocks noChangeArrowheads="1"/>
          </p:cNvSpPr>
          <p:nvPr/>
        </p:nvSpPr>
        <p:spPr bwMode="auto">
          <a:xfrm>
            <a:off x="1937813" y="1391851"/>
            <a:ext cx="882022" cy="123880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a:latin typeface="HP Simplified" panose="020B0604020204020204" pitchFamily="34" charset="0"/>
              </a:rPr>
              <a:t>6B8U6AA</a:t>
            </a:r>
          </a:p>
          <a:p>
            <a:pPr fontAlgn="ctr">
              <a:lnSpc>
                <a:spcPct val="100000"/>
              </a:lnSpc>
              <a:spcBef>
                <a:spcPct val="0"/>
              </a:spcBef>
              <a:buNone/>
            </a:pPr>
            <a:r>
              <a:rPr lang="en-US" sz="750" dirty="0">
                <a:latin typeface="HP Simplified" panose="020B0604020204020204" pitchFamily="34" charset="0"/>
              </a:rPr>
              <a:t>HP CARRY CASE BACKPACK TRAVEL 15.6''  LIGHT AND STYLISH  FORGED </a:t>
            </a:r>
            <a:r>
              <a:rPr lang="en-US" sz="750" dirty="0" smtClean="0">
                <a:latin typeface="HP Simplified" panose="020B0604020204020204" pitchFamily="34" charset="0"/>
              </a:rPr>
              <a:t>IRON </a:t>
            </a:r>
            <a:r>
              <a:rPr lang="en-US" altLang="en-US" sz="750" dirty="0" smtClean="0">
                <a:solidFill>
                  <a:srgbClr val="FF0000"/>
                </a:solidFill>
                <a:latin typeface="HP Simplified" panose="020B0604020204020204" pitchFamily="34" charset="0"/>
              </a:rPr>
              <a:t>31.00 </a:t>
            </a:r>
            <a:r>
              <a:rPr lang="en-GB" altLang="en-US" sz="750" dirty="0" smtClean="0">
                <a:solidFill>
                  <a:srgbClr val="FF0000"/>
                </a:solidFill>
                <a:latin typeface="HP Simplified" panose="020B0604020204020204" pitchFamily="34" charset="0"/>
              </a:rPr>
              <a:t>€</a:t>
            </a:r>
            <a:endParaRPr lang="el-GR" altLang="en-US" sz="750" dirty="0">
              <a:solidFill>
                <a:srgbClr val="FF0000"/>
              </a:solidFill>
              <a:latin typeface="HP Simplified" panose="020B0604020204020204" pitchFamily="34" charset="0"/>
            </a:endParaRPr>
          </a:p>
          <a:p>
            <a:pPr fontAlgn="ctr">
              <a:lnSpc>
                <a:spcPct val="100000"/>
              </a:lnSpc>
              <a:spcBef>
                <a:spcPct val="0"/>
              </a:spcBef>
              <a:buNone/>
            </a:pPr>
            <a:endParaRPr lang="en-US" sz="750" i="1" dirty="0">
              <a:solidFill>
                <a:srgbClr val="92D050"/>
              </a:solidFill>
              <a:latin typeface="HP Simplified" panose="020B0604020204020204" pitchFamily="34" charset="0"/>
              <a:ea typeface="Calibri" panose="020F0502020204030204" pitchFamily="34" charset="0"/>
            </a:endParaRPr>
          </a:p>
          <a:p>
            <a:pPr fontAlgn="ctr">
              <a:lnSpc>
                <a:spcPct val="100000"/>
              </a:lnSpc>
              <a:spcBef>
                <a:spcPct val="0"/>
              </a:spcBef>
              <a:buNone/>
            </a:pPr>
            <a:r>
              <a:rPr lang="en-GB" altLang="en-US" sz="750" dirty="0">
                <a:solidFill>
                  <a:srgbClr val="FF0000"/>
                </a:solidFill>
                <a:latin typeface="HP Simplified" panose="020B0604020204020204" pitchFamily="34" charset="0"/>
              </a:rPr>
              <a:t/>
            </a:r>
            <a:br>
              <a:rPr lang="en-GB" altLang="en-US" sz="750" dirty="0">
                <a:solidFill>
                  <a:srgbClr val="FF0000"/>
                </a:solidFill>
                <a:latin typeface="HP Simplified" panose="020B0604020204020204" pitchFamily="34" charset="0"/>
              </a:rPr>
            </a:br>
            <a:endParaRPr lang="en-US" sz="700" i="1" dirty="0">
              <a:solidFill>
                <a:srgbClr val="92D050"/>
              </a:solidFill>
              <a:ea typeface="Calibri" panose="020F0502020204030204" pitchFamily="34" charset="0"/>
            </a:endParaRPr>
          </a:p>
        </p:txBody>
      </p:sp>
      <p:pic>
        <p:nvPicPr>
          <p:cNvPr id="5" name="Picture 4"/>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1415904" y="1401908"/>
            <a:ext cx="525597" cy="744408"/>
          </a:xfrm>
          <a:prstGeom prst="rect">
            <a:avLst/>
          </a:prstGeom>
        </p:spPr>
      </p:pic>
    </p:spTree>
    <p:extLst>
      <p:ext uri="{BB962C8B-B14F-4D97-AF65-F5344CB8AC3E}">
        <p14:creationId xmlns:p14="http://schemas.microsoft.com/office/powerpoint/2010/main" val="1508295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Picture 36"/>
          <p:cNvPicPr>
            <a:picLocks noChangeAspect="1"/>
          </p:cNvPicPr>
          <p:nvPr/>
        </p:nvPicPr>
        <p:blipFill>
          <a:blip r:embed="rId2" cstate="email">
            <a:extLst>
              <a:ext uri="{BEBA8EAE-BF5A-486C-A8C5-ECC9F3942E4B}">
                <a14:imgProps xmlns:a14="http://schemas.microsoft.com/office/drawing/2010/main">
                  <a14:imgLayer r:embed="rId3">
                    <a14:imgEffect>
                      <a14:backgroundRemoval t="521" b="95313" l="393" r="100000">
                        <a14:foregroundMark x1="76817" y1="44271" x2="76817" y2="44271"/>
                        <a14:foregroundMark x1="55206" y1="16667" x2="46758" y2="9115"/>
                        <a14:foregroundMark x1="61100" y1="40104" x2="61100" y2="40104"/>
                        <a14:foregroundMark x1="72888" y1="59635" x2="76031" y2="51302"/>
                        <a14:foregroundMark x1="43222" y1="9635" x2="59528" y2="10677"/>
                        <a14:foregroundMark x1="47151" y1="8594" x2="36542" y2="7552"/>
                        <a14:foregroundMark x1="62279" y1="5469" x2="39293" y2="3906"/>
                      </a14:backgroundRemoval>
                    </a14:imgEffect>
                  </a14:imgLayer>
                </a14:imgProps>
              </a:ext>
              <a:ext uri="{28A0092B-C50C-407E-A947-70E740481C1C}">
                <a14:useLocalDpi xmlns:a14="http://schemas.microsoft.com/office/drawing/2010/main"/>
              </a:ext>
            </a:extLst>
          </a:blip>
          <a:stretch>
            <a:fillRect/>
          </a:stretch>
        </p:blipFill>
        <p:spPr>
          <a:xfrm>
            <a:off x="5144036" y="5896181"/>
            <a:ext cx="571576" cy="431209"/>
          </a:xfrm>
          <a:prstGeom prst="rect">
            <a:avLst/>
          </a:prstGeom>
        </p:spPr>
      </p:pic>
      <p:pic>
        <p:nvPicPr>
          <p:cNvPr id="18" name="Picture 2" descr="HP 410 Slim Wireless 4M0X6AA Bluetooth, weiß Buy">
            <a:extLst>
              <a:ext uri="{FF2B5EF4-FFF2-40B4-BE49-F238E27FC236}">
                <a16:creationId xmlns:a16="http://schemas.microsoft.com/office/drawing/2014/main" xmlns="" id="{D0631DF1-2B0F-1315-5679-BD3AECA08855}"/>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t="16402" b="18361"/>
          <a:stretch/>
        </p:blipFill>
        <p:spPr bwMode="auto">
          <a:xfrm>
            <a:off x="132004" y="3793989"/>
            <a:ext cx="662190" cy="432000"/>
          </a:xfrm>
          <a:prstGeom prst="rect">
            <a:avLst/>
          </a:prstGeom>
          <a:noFill/>
          <a:extLst>
            <a:ext uri="{909E8E84-426E-40DD-AFC4-6F175D3DCCD1}">
              <a14:hiddenFill xmlns:a14="http://schemas.microsoft.com/office/drawing/2010/main">
                <a:solidFill>
                  <a:srgbClr val="FFFFFF"/>
                </a:solidFill>
              </a14:hiddenFill>
            </a:ext>
          </a:extLst>
        </p:spPr>
      </p:pic>
      <p:sp>
        <p:nvSpPr>
          <p:cNvPr id="182" name="TextBox 3"/>
          <p:cNvSpPr txBox="1">
            <a:spLocks noChangeArrowheads="1"/>
          </p:cNvSpPr>
          <p:nvPr/>
        </p:nvSpPr>
        <p:spPr bwMode="auto">
          <a:xfrm>
            <a:off x="839006" y="1366348"/>
            <a:ext cx="1040349"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ctr"/>
            <a:r>
              <a:rPr lang="en-US" altLang="en-US" sz="750" dirty="0">
                <a:latin typeface="HP Simplified" panose="020B0604020204020204" pitchFamily="34" charset="0"/>
              </a:rPr>
              <a:t>9VA80A6 </a:t>
            </a:r>
            <a:r>
              <a:rPr lang="en-GB" altLang="en-US" sz="750" dirty="0">
                <a:latin typeface="HP Simplified" panose="020B0604020204020204" pitchFamily="34" charset="0"/>
              </a:rPr>
              <a:t>HP MOUSE 320M, BLACK</a:t>
            </a:r>
            <a:r>
              <a:rPr lang="en-GB" altLang="en-US" sz="750" dirty="0">
                <a:solidFill>
                  <a:srgbClr val="FF0000"/>
                </a:solidFill>
                <a:latin typeface="HP Simplified" panose="020B0604020204020204" pitchFamily="34" charset="0"/>
              </a:rPr>
              <a:t> </a:t>
            </a:r>
            <a:r>
              <a:rPr lang="en-GB" altLang="en-US" sz="750" dirty="0" smtClean="0">
                <a:solidFill>
                  <a:srgbClr val="FF0000"/>
                </a:solidFill>
                <a:latin typeface="HP Simplified" panose="020B0604020204020204" pitchFamily="34" charset="0"/>
              </a:rPr>
              <a:t>11.00 </a:t>
            </a:r>
            <a:r>
              <a:rPr lang="en-US" altLang="en-US" sz="750" dirty="0" smtClean="0">
                <a:solidFill>
                  <a:srgbClr val="FF0000"/>
                </a:solidFill>
                <a:latin typeface="HP Simplified" panose="020B0604020204020204" pitchFamily="34" charset="0"/>
              </a:rPr>
              <a:t>€</a:t>
            </a:r>
            <a:endParaRPr lang="en-US" altLang="en-US" sz="750" i="1" dirty="0">
              <a:solidFill>
                <a:srgbClr val="92D050"/>
              </a:solidFill>
              <a:latin typeface="+mn-lt"/>
              <a:ea typeface="Calibri" panose="020F0502020204030204" pitchFamily="34" charset="0"/>
            </a:endParaRPr>
          </a:p>
        </p:txBody>
      </p:sp>
      <p:pic>
        <p:nvPicPr>
          <p:cNvPr id="40" name="Picture 39">
            <a:extLst>
              <a:ext uri="{FF2B5EF4-FFF2-40B4-BE49-F238E27FC236}">
                <a16:creationId xmlns:a16="http://schemas.microsoft.com/office/drawing/2014/main" xmlns="" id="{D5C8C946-77CC-48AC-24BA-CF6814D788C5}"/>
              </a:ext>
            </a:extLst>
          </p:cNvPr>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7100220" y="1358337"/>
            <a:ext cx="390525" cy="714375"/>
          </a:xfrm>
          <a:prstGeom prst="rect">
            <a:avLst/>
          </a:prstGeom>
        </p:spPr>
      </p:pic>
      <p:pic>
        <p:nvPicPr>
          <p:cNvPr id="57" name="Picture 56"/>
          <p:cNvPicPr>
            <a:picLocks noChangeAspect="1"/>
          </p:cNvPicPr>
          <p:nvPr/>
        </p:nvPicPr>
        <p:blipFill rotWithShape="1">
          <a:blip r:embed="rId6" cstate="email">
            <a:extLst>
              <a:ext uri="{28A0092B-C50C-407E-A947-70E740481C1C}">
                <a14:useLocalDpi xmlns:a14="http://schemas.microsoft.com/office/drawing/2010/main"/>
              </a:ext>
            </a:extLst>
          </a:blip>
          <a:srcRect l="5672"/>
          <a:stretch/>
        </p:blipFill>
        <p:spPr>
          <a:xfrm>
            <a:off x="569023" y="2519508"/>
            <a:ext cx="656263" cy="483254"/>
          </a:xfrm>
          <a:prstGeom prst="rect">
            <a:avLst/>
          </a:prstGeom>
        </p:spPr>
      </p:pic>
      <p:pic>
        <p:nvPicPr>
          <p:cNvPr id="48" name="Picture 47"/>
          <p:cNvPicPr>
            <a:picLocks noChangeAspect="1"/>
          </p:cNvPicPr>
          <p:nvPr/>
        </p:nvPicPr>
        <p:blipFill rotWithShape="1">
          <a:blip r:embed="rId7" cstate="email">
            <a:extLst>
              <a:ext uri="{28A0092B-C50C-407E-A947-70E740481C1C}">
                <a14:useLocalDpi xmlns:a14="http://schemas.microsoft.com/office/drawing/2010/main"/>
              </a:ext>
            </a:extLst>
          </a:blip>
          <a:srcRect l="4701" r="9151"/>
          <a:stretch/>
        </p:blipFill>
        <p:spPr>
          <a:xfrm>
            <a:off x="3448951" y="5914412"/>
            <a:ext cx="475432" cy="404365"/>
          </a:xfrm>
          <a:prstGeom prst="rect">
            <a:avLst/>
          </a:prstGeom>
        </p:spPr>
      </p:pic>
      <p:pic>
        <p:nvPicPr>
          <p:cNvPr id="45" name="Picture 44"/>
          <p:cNvPicPr>
            <a:picLocks noChangeAspect="1"/>
          </p:cNvPicPr>
          <p:nvPr/>
        </p:nvPicPr>
        <p:blipFill rotWithShape="1">
          <a:blip r:embed="rId8" cstate="email">
            <a:extLst>
              <a:ext uri="{28A0092B-C50C-407E-A947-70E740481C1C}">
                <a14:useLocalDpi xmlns:a14="http://schemas.microsoft.com/office/drawing/2010/main"/>
              </a:ext>
            </a:extLst>
          </a:blip>
          <a:srcRect t="4525" r="5534" b="15301"/>
          <a:stretch/>
        </p:blipFill>
        <p:spPr>
          <a:xfrm>
            <a:off x="3355558" y="3570080"/>
            <a:ext cx="537052" cy="455796"/>
          </a:xfrm>
          <a:prstGeom prst="rect">
            <a:avLst/>
          </a:prstGeom>
        </p:spPr>
      </p:pic>
      <p:pic>
        <p:nvPicPr>
          <p:cNvPr id="34" name="Picture 4" descr="HP Dual Mode Multi Device Wireless Mouse - HP Store UK">
            <a:extLst>
              <a:ext uri="{FF2B5EF4-FFF2-40B4-BE49-F238E27FC236}">
                <a16:creationId xmlns:a16="http://schemas.microsoft.com/office/drawing/2014/main" xmlns="" id="{BF6367E8-EA09-B4D5-831B-178C8B3C7F5B}"/>
              </a:ext>
            </a:extLst>
          </p:cNvPr>
          <p:cNvPicPr>
            <a:picLocks noChangeAspect="1" noChangeArrowheads="1"/>
          </p:cNvPicPr>
          <p:nvPr/>
        </p:nvPicPr>
        <p:blipFill>
          <a:blip r:embed="rId9" cstate="email">
            <a:extLst>
              <a:ext uri="{28A0092B-C50C-407E-A947-70E740481C1C}">
                <a14:useLocalDpi xmlns:a14="http://schemas.microsoft.com/office/drawing/2010/main"/>
              </a:ext>
            </a:extLst>
          </a:blip>
          <a:srcRect/>
          <a:stretch>
            <a:fillRect/>
          </a:stretch>
        </p:blipFill>
        <p:spPr bwMode="auto">
          <a:xfrm>
            <a:off x="497122" y="5330584"/>
            <a:ext cx="637740" cy="468305"/>
          </a:xfrm>
          <a:prstGeom prst="rect">
            <a:avLst/>
          </a:prstGeom>
          <a:noFill/>
          <a:extLst>
            <a:ext uri="{909E8E84-426E-40DD-AFC4-6F175D3DCCD1}">
              <a14:hiddenFill xmlns:a14="http://schemas.microsoft.com/office/drawing/2010/main">
                <a:solidFill>
                  <a:srgbClr val="FFFFFF"/>
                </a:solidFill>
              </a14:hiddenFill>
            </a:ext>
          </a:extLst>
        </p:spPr>
      </p:pic>
      <p:pic>
        <p:nvPicPr>
          <p:cNvPr id="56" name="Picture 4" descr="HP OMEN by HP Photon Wireless Mouse - 6CL96AA#ABB - Redcorp.com/en">
            <a:extLst>
              <a:ext uri="{FF2B5EF4-FFF2-40B4-BE49-F238E27FC236}">
                <a16:creationId xmlns:a16="http://schemas.microsoft.com/office/drawing/2014/main" xmlns="" id="{E1CA5CE3-D4CD-E632-A41B-B44E11A26641}"/>
              </a:ext>
            </a:extLst>
          </p:cNvPr>
          <p:cNvPicPr>
            <a:picLocks noChangeAspect="1" noChangeArrowheads="1"/>
          </p:cNvPicPr>
          <p:nvPr/>
        </p:nvPicPr>
        <p:blipFill>
          <a:blip r:embed="rId10" cstate="email">
            <a:extLst>
              <a:ext uri="{28A0092B-C50C-407E-A947-70E740481C1C}">
                <a14:useLocalDpi xmlns:a14="http://schemas.microsoft.com/office/drawing/2010/main"/>
              </a:ext>
            </a:extLst>
          </a:blip>
          <a:srcRect/>
          <a:stretch>
            <a:fillRect/>
          </a:stretch>
        </p:blipFill>
        <p:spPr bwMode="auto">
          <a:xfrm>
            <a:off x="1988" y="1214"/>
            <a:ext cx="1458000" cy="972000"/>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25"/>
          <p:cNvPicPr>
            <a:picLocks noChangeAspect="1"/>
          </p:cNvPicPr>
          <p:nvPr/>
        </p:nvPicPr>
        <p:blipFill rotWithShape="1">
          <a:blip r:embed="rId11" cstate="email">
            <a:extLst>
              <a:ext uri="{28A0092B-C50C-407E-A947-70E740481C1C}">
                <a14:useLocalDpi xmlns:a14="http://schemas.microsoft.com/office/drawing/2010/main"/>
              </a:ext>
            </a:extLst>
          </a:blip>
          <a:srcRect l="17087" r="16193"/>
          <a:stretch/>
        </p:blipFill>
        <p:spPr>
          <a:xfrm>
            <a:off x="5547637" y="4237156"/>
            <a:ext cx="342412" cy="513209"/>
          </a:xfrm>
          <a:prstGeom prst="rect">
            <a:avLst/>
          </a:prstGeom>
        </p:spPr>
      </p:pic>
      <p:pic>
        <p:nvPicPr>
          <p:cNvPr id="2050" name="Picture 2" descr="Original tavan Neatins hp z3700 wireless - photographieetpartage.org">
            <a:extLst>
              <a:ext uri="{FF2B5EF4-FFF2-40B4-BE49-F238E27FC236}">
                <a16:creationId xmlns:a16="http://schemas.microsoft.com/office/drawing/2014/main" xmlns="" id="{0B4DCE7F-6384-4355-BC07-40DBCB1450BE}"/>
              </a:ext>
            </a:extLst>
          </p:cNvPr>
          <p:cNvPicPr>
            <a:picLocks noChangeAspect="1" noChangeArrowheads="1"/>
          </p:cNvPicPr>
          <p:nvPr/>
        </p:nvPicPr>
        <p:blipFill rotWithShape="1">
          <a:blip r:embed="rId12" cstate="email">
            <a:extLst>
              <a:ext uri="{28A0092B-C50C-407E-A947-70E740481C1C}">
                <a14:useLocalDpi xmlns:a14="http://schemas.microsoft.com/office/drawing/2010/main"/>
              </a:ext>
            </a:extLst>
          </a:blip>
          <a:srcRect t="24493" b="18939"/>
          <a:stretch/>
        </p:blipFill>
        <p:spPr bwMode="auto">
          <a:xfrm>
            <a:off x="7502568" y="4014439"/>
            <a:ext cx="1442508" cy="612000"/>
          </a:xfrm>
          <a:prstGeom prst="rect">
            <a:avLst/>
          </a:prstGeom>
          <a:noFill/>
          <a:extLst>
            <a:ext uri="{909E8E84-426E-40DD-AFC4-6F175D3DCCD1}">
              <a14:hiddenFill xmlns:a14="http://schemas.microsoft.com/office/drawing/2010/main">
                <a:solidFill>
                  <a:srgbClr val="FFFFFF"/>
                </a:solidFill>
              </a14:hiddenFill>
            </a:ext>
          </a:extLst>
        </p:spPr>
      </p:pic>
      <p:sp>
        <p:nvSpPr>
          <p:cNvPr id="158" name="Rectangle 157">
            <a:extLst>
              <a:ext uri="{FF2B5EF4-FFF2-40B4-BE49-F238E27FC236}">
                <a16:creationId xmlns:a16="http://schemas.microsoft.com/office/drawing/2014/main" xmlns="" id="{C055BF4E-F862-6876-C7BA-A0F13658E030}"/>
              </a:ext>
            </a:extLst>
          </p:cNvPr>
          <p:cNvSpPr/>
          <p:nvPr/>
        </p:nvSpPr>
        <p:spPr>
          <a:xfrm flipV="1">
            <a:off x="1219012" y="-3805"/>
            <a:ext cx="1726895" cy="977015"/>
          </a:xfrm>
          <a:prstGeom prst="rect">
            <a:avLst/>
          </a:prstGeom>
          <a:solidFill>
            <a:srgbClr val="6BA0C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GB"/>
          </a:p>
        </p:txBody>
      </p:sp>
      <p:pic>
        <p:nvPicPr>
          <p:cNvPr id="11" name="Picture 10" descr="A black computer mouse&#10;&#10;Description automatically generated">
            <a:extLst>
              <a:ext uri="{FF2B5EF4-FFF2-40B4-BE49-F238E27FC236}">
                <a16:creationId xmlns:a16="http://schemas.microsoft.com/office/drawing/2014/main" xmlns="" id="{0E3328AD-24E5-9B2C-6324-EF3FF70DF4D7}"/>
              </a:ext>
            </a:extLst>
          </p:cNvPr>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4685411" y="4212636"/>
            <a:ext cx="546624" cy="562701"/>
          </a:xfrm>
          <a:prstGeom prst="rect">
            <a:avLst/>
          </a:prstGeom>
        </p:spPr>
      </p:pic>
      <p:pic>
        <p:nvPicPr>
          <p:cNvPr id="29" name="Picture 28" descr="A black computer mouse&#10;&#10;Description automatically generated with medium confidence">
            <a:extLst>
              <a:ext uri="{FF2B5EF4-FFF2-40B4-BE49-F238E27FC236}">
                <a16:creationId xmlns:a16="http://schemas.microsoft.com/office/drawing/2014/main" xmlns="" id="{8B7450B7-93E4-4AA5-B669-58A58B0A418C}"/>
              </a:ext>
            </a:extLst>
          </p:cNvPr>
          <p:cNvPicPr>
            <a:picLocks noChangeAspect="1"/>
          </p:cNvPicPr>
          <p:nvPr/>
        </p:nvPicPr>
        <p:blipFill>
          <a:blip r:embed="rId14" cstate="email">
            <a:extLst>
              <a:ext uri="{28A0092B-C50C-407E-A947-70E740481C1C}">
                <a14:useLocalDpi xmlns:a14="http://schemas.microsoft.com/office/drawing/2010/main"/>
              </a:ext>
            </a:extLst>
          </a:blip>
          <a:stretch>
            <a:fillRect/>
          </a:stretch>
        </p:blipFill>
        <p:spPr>
          <a:xfrm>
            <a:off x="7513052" y="2833767"/>
            <a:ext cx="819740" cy="614805"/>
          </a:xfrm>
          <a:prstGeom prst="rect">
            <a:avLst/>
          </a:prstGeom>
        </p:spPr>
      </p:pic>
      <p:pic>
        <p:nvPicPr>
          <p:cNvPr id="60" name="Picture 59" descr="A picture containing text&#10;&#10;Description automatically generated">
            <a:extLst>
              <a:ext uri="{FF2B5EF4-FFF2-40B4-BE49-F238E27FC236}">
                <a16:creationId xmlns:a16="http://schemas.microsoft.com/office/drawing/2014/main" xmlns="" id="{BADF9C53-2C92-461D-9EE1-D4B2161979A7}"/>
              </a:ext>
            </a:extLst>
          </p:cNvPr>
          <p:cNvPicPr>
            <a:picLocks noChangeAspect="1"/>
          </p:cNvPicPr>
          <p:nvPr/>
        </p:nvPicPr>
        <p:blipFill>
          <a:blip r:embed="rId15" cstate="email">
            <a:extLst>
              <a:ext uri="{28A0092B-C50C-407E-A947-70E740481C1C}">
                <a14:useLocalDpi xmlns:a14="http://schemas.microsoft.com/office/drawing/2010/main"/>
              </a:ext>
            </a:extLst>
          </a:blip>
          <a:stretch>
            <a:fillRect/>
          </a:stretch>
        </p:blipFill>
        <p:spPr>
          <a:xfrm>
            <a:off x="8667310" y="2860435"/>
            <a:ext cx="624579" cy="576000"/>
          </a:xfrm>
          <a:prstGeom prst="rect">
            <a:avLst/>
          </a:prstGeom>
        </p:spPr>
      </p:pic>
      <p:pic>
        <p:nvPicPr>
          <p:cNvPr id="75" name="Picture 74">
            <a:extLst>
              <a:ext uri="{FF2B5EF4-FFF2-40B4-BE49-F238E27FC236}">
                <a16:creationId xmlns:a16="http://schemas.microsoft.com/office/drawing/2014/main" xmlns="" id="{BF8377AE-4989-41DA-843A-181B1E5F22EA}"/>
              </a:ext>
            </a:extLst>
          </p:cNvPr>
          <p:cNvPicPr>
            <a:picLocks noChangeAspect="1"/>
          </p:cNvPicPr>
          <p:nvPr/>
        </p:nvPicPr>
        <p:blipFill>
          <a:blip r:embed="rId16" cstate="email">
            <a:extLst>
              <a:ext uri="{28A0092B-C50C-407E-A947-70E740481C1C}">
                <a14:useLocalDpi xmlns:a14="http://schemas.microsoft.com/office/drawing/2010/main"/>
              </a:ext>
            </a:extLst>
          </a:blip>
          <a:stretch>
            <a:fillRect/>
          </a:stretch>
        </p:blipFill>
        <p:spPr>
          <a:xfrm>
            <a:off x="8260933" y="234530"/>
            <a:ext cx="1119673" cy="432000"/>
          </a:xfrm>
          <a:prstGeom prst="rect">
            <a:avLst/>
          </a:prstGeom>
        </p:spPr>
      </p:pic>
      <p:pic>
        <p:nvPicPr>
          <p:cNvPr id="7" name="Picture 6" descr="A picture containing text, monitor, case, accessory&#10;&#10;Description automatically generated">
            <a:extLst>
              <a:ext uri="{FF2B5EF4-FFF2-40B4-BE49-F238E27FC236}">
                <a16:creationId xmlns:a16="http://schemas.microsoft.com/office/drawing/2014/main" xmlns="" id="{243D7FE6-6843-4CD2-A8F6-095DB9622E65}"/>
              </a:ext>
            </a:extLst>
          </p:cNvPr>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6114673" y="3940115"/>
            <a:ext cx="474218" cy="756000"/>
          </a:xfrm>
          <a:prstGeom prst="rect">
            <a:avLst/>
          </a:prstGeom>
        </p:spPr>
      </p:pic>
      <p:pic>
        <p:nvPicPr>
          <p:cNvPr id="2167" name="Picture 4" descr="https://ssl-product-images.www8-hp.com/digmedialib/prodimg/lowres/c05835763.jpg"/>
          <p:cNvPicPr>
            <a:picLocks noChangeAspect="1" noChangeArrowheads="1"/>
          </p:cNvPicPr>
          <p:nvPr/>
        </p:nvPicPr>
        <p:blipFill>
          <a:blip r:embed="rId18" cstate="email">
            <a:extLst>
              <a:ext uri="{28A0092B-C50C-407E-A947-70E740481C1C}">
                <a14:useLocalDpi xmlns:a14="http://schemas.microsoft.com/office/drawing/2010/main"/>
              </a:ext>
            </a:extLst>
          </a:blip>
          <a:srcRect/>
          <a:stretch>
            <a:fillRect/>
          </a:stretch>
        </p:blipFill>
        <p:spPr bwMode="auto">
          <a:xfrm>
            <a:off x="6572905" y="3849729"/>
            <a:ext cx="219615" cy="61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79" name="TextBox 44"/>
          <p:cNvSpPr txBox="1">
            <a:spLocks noChangeArrowheads="1"/>
          </p:cNvSpPr>
          <p:nvPr/>
        </p:nvSpPr>
        <p:spPr bwMode="auto">
          <a:xfrm>
            <a:off x="5589499" y="63500"/>
            <a:ext cx="954087"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fontAlgn="ctr" hangingPunct="1"/>
            <a:endParaRPr lang="en-US" altLang="en-US" sz="700" dirty="0">
              <a:solidFill>
                <a:srgbClr val="FF0000"/>
              </a:solidFill>
              <a:latin typeface="HP Simplified" panose="020B0604020204020204" pitchFamily="34" charset="0"/>
            </a:endParaRPr>
          </a:p>
        </p:txBody>
      </p:sp>
      <p:sp>
        <p:nvSpPr>
          <p:cNvPr id="2080" name="TextBox 47"/>
          <p:cNvSpPr txBox="1">
            <a:spLocks noChangeArrowheads="1"/>
          </p:cNvSpPr>
          <p:nvPr/>
        </p:nvSpPr>
        <p:spPr bwMode="auto">
          <a:xfrm>
            <a:off x="1687705" y="3326736"/>
            <a:ext cx="147568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ctr"/>
            <a:r>
              <a:rPr lang="aa-ET" sz="750" dirty="0">
                <a:latin typeface="HP Simplified" panose="020B0604020204020204" pitchFamily="34" charset="0"/>
              </a:rPr>
              <a:t>7KX12AA, SNOW WHITE</a:t>
            </a:r>
            <a:r>
              <a:rPr lang="el-GR" sz="750" dirty="0">
                <a:latin typeface="HP Simplified" panose="020B0604020204020204" pitchFamily="34" charset="0"/>
              </a:rPr>
              <a:t>, </a:t>
            </a:r>
            <a:r>
              <a:rPr lang="en-US" sz="750" dirty="0" smtClean="0">
                <a:solidFill>
                  <a:srgbClr val="FF0000"/>
                </a:solidFill>
                <a:latin typeface="HP Simplified" panose="020B0604020204020204" pitchFamily="34" charset="0"/>
              </a:rPr>
              <a:t>15.00 </a:t>
            </a:r>
            <a:r>
              <a:rPr lang="en-GB" sz="750" dirty="0" smtClean="0">
                <a:solidFill>
                  <a:srgbClr val="FF0000"/>
                </a:solidFill>
                <a:latin typeface="HP Simplified" panose="020B0604020204020204" pitchFamily="34" charset="0"/>
              </a:rPr>
              <a:t>€</a:t>
            </a:r>
            <a:endParaRPr lang="en-GB" sz="750" dirty="0">
              <a:solidFill>
                <a:srgbClr val="FF0000"/>
              </a:solidFill>
              <a:latin typeface="HP Simplified" panose="020B0604020204020204" pitchFamily="34" charset="0"/>
            </a:endParaRPr>
          </a:p>
          <a:p>
            <a:pPr fontAlgn="ctr"/>
            <a:r>
              <a:rPr lang="en-GB" sz="750" dirty="0" smtClean="0">
                <a:solidFill>
                  <a:srgbClr val="000000"/>
                </a:solidFill>
                <a:latin typeface="HP Simplified" panose="020B0604020204020204" pitchFamily="34" charset="0"/>
              </a:rPr>
              <a:t>7KX11AA </a:t>
            </a:r>
            <a:r>
              <a:rPr lang="en-US" sz="750" dirty="0">
                <a:solidFill>
                  <a:srgbClr val="000000"/>
                </a:solidFill>
                <a:latin typeface="HP Simplified" panose="020B0604020204020204" pitchFamily="34" charset="0"/>
              </a:rPr>
              <a:t>LUMIERE BLUE, </a:t>
            </a:r>
            <a:r>
              <a:rPr lang="en-GB" sz="750" dirty="0" smtClean="0">
                <a:solidFill>
                  <a:srgbClr val="FF0000"/>
                </a:solidFill>
                <a:latin typeface="HP Simplified" panose="020B0604020204020204" pitchFamily="34" charset="0"/>
              </a:rPr>
              <a:t>16.00 </a:t>
            </a:r>
            <a:r>
              <a:rPr lang="en-GB" sz="750" b="0" i="0" u="none" strike="noStrike" kern="1200" dirty="0" smtClean="0">
                <a:solidFill>
                  <a:srgbClr val="FF0000"/>
                </a:solidFill>
                <a:effectLst/>
                <a:latin typeface="HP Simplified" panose="020B0604020204020204" pitchFamily="34" charset="0"/>
              </a:rPr>
              <a:t>€</a:t>
            </a:r>
            <a:endParaRPr lang="en-GB" sz="750" b="0" i="0" u="none" strike="noStrike" kern="1200" dirty="0">
              <a:solidFill>
                <a:srgbClr val="FF0000"/>
              </a:solidFill>
              <a:effectLst/>
              <a:latin typeface="HP Simplified" panose="020B0604020204020204" pitchFamily="34" charset="0"/>
            </a:endParaRPr>
          </a:p>
          <a:p>
            <a:pPr fontAlgn="ctr"/>
            <a:endParaRPr lang="en-GB" sz="700" b="0" i="0" u="none" strike="noStrike" kern="1200" dirty="0">
              <a:solidFill>
                <a:srgbClr val="FF0000"/>
              </a:solidFill>
              <a:effectLst/>
              <a:latin typeface="HP Simplified" panose="020B0604020204020204" pitchFamily="34" charset="0"/>
            </a:endParaRPr>
          </a:p>
        </p:txBody>
      </p:sp>
      <p:sp>
        <p:nvSpPr>
          <p:cNvPr id="2083" name="TextBox 60"/>
          <p:cNvSpPr txBox="1">
            <a:spLocks noChangeArrowheads="1"/>
          </p:cNvSpPr>
          <p:nvPr/>
        </p:nvSpPr>
        <p:spPr bwMode="auto">
          <a:xfrm>
            <a:off x="9087338" y="5714134"/>
            <a:ext cx="863198"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fontAlgn="ctr"/>
            <a:r>
              <a:rPr lang="en-GB" sz="750" dirty="0">
                <a:solidFill>
                  <a:srgbClr val="363636"/>
                </a:solidFill>
                <a:latin typeface="HP Simplified" panose="020B0604020204020204" pitchFamily="34" charset="0"/>
              </a:rPr>
              <a:t>5JH72AA </a:t>
            </a:r>
          </a:p>
          <a:p>
            <a:pPr algn="ctr" fontAlgn="ctr"/>
            <a:r>
              <a:rPr lang="en-GB" altLang="en-US" sz="750" dirty="0">
                <a:latin typeface="HP Simplified" panose="020B0604020204020204" pitchFamily="34" charset="0"/>
              </a:rPr>
              <a:t>PAVILION USB,  </a:t>
            </a:r>
            <a:r>
              <a:rPr lang="en-US" altLang="en-US" sz="750" dirty="0" smtClean="0">
                <a:solidFill>
                  <a:srgbClr val="FF0000"/>
                </a:solidFill>
                <a:latin typeface="HP Simplified" panose="020B0604020204020204" pitchFamily="34" charset="0"/>
              </a:rPr>
              <a:t>27.00 </a:t>
            </a:r>
            <a:r>
              <a:rPr lang="en-GB" altLang="en-US" sz="750" dirty="0" smtClean="0">
                <a:solidFill>
                  <a:srgbClr val="FF0000"/>
                </a:solidFill>
                <a:latin typeface="HP Simplified" panose="020B0604020204020204" pitchFamily="34" charset="0"/>
              </a:rPr>
              <a:t>€</a:t>
            </a:r>
            <a:endParaRPr lang="en-US" altLang="en-US" sz="750" dirty="0">
              <a:solidFill>
                <a:srgbClr val="FF0000"/>
              </a:solidFill>
              <a:latin typeface="HP Simplified" panose="020B0604020204020204" pitchFamily="34" charset="0"/>
            </a:endParaRPr>
          </a:p>
        </p:txBody>
      </p:sp>
      <p:sp>
        <p:nvSpPr>
          <p:cNvPr id="2090" name="TextBox 136"/>
          <p:cNvSpPr txBox="1">
            <a:spLocks noChangeArrowheads="1"/>
          </p:cNvSpPr>
          <p:nvPr/>
        </p:nvSpPr>
        <p:spPr bwMode="auto">
          <a:xfrm>
            <a:off x="6056782" y="4629410"/>
            <a:ext cx="845337" cy="846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700" dirty="0">
                <a:latin typeface="HP Simplified" panose="020B0604020204020204" pitchFamily="34" charset="0"/>
              </a:rPr>
              <a:t>2CE30AA  UP TO 9.4 M TO PC, SLEEK METAL-ACCENTED DEVICE, FAST RECHARGING </a:t>
            </a:r>
            <a:r>
              <a:rPr lang="en-GB" altLang="en-US" sz="700" dirty="0" smtClean="0">
                <a:solidFill>
                  <a:srgbClr val="FF0000"/>
                </a:solidFill>
                <a:latin typeface="HP Simplified" panose="020B0604020204020204" pitchFamily="34" charset="0"/>
              </a:rPr>
              <a:t>59.00 €</a:t>
            </a:r>
            <a:endParaRPr lang="en-US" altLang="en-US" sz="700" dirty="0">
              <a:solidFill>
                <a:srgbClr val="FF0000"/>
              </a:solidFill>
              <a:latin typeface="HP Simplified" panose="020B0604020204020204" pitchFamily="34" charset="0"/>
              <a:cs typeface="Calibri" panose="020F0502020204030204" pitchFamily="34" charset="0"/>
            </a:endParaRPr>
          </a:p>
        </p:txBody>
      </p:sp>
      <p:sp>
        <p:nvSpPr>
          <p:cNvPr id="2093" name="Rectangle 126"/>
          <p:cNvSpPr>
            <a:spLocks noChangeArrowheads="1"/>
          </p:cNvSpPr>
          <p:nvPr/>
        </p:nvSpPr>
        <p:spPr bwMode="auto">
          <a:xfrm>
            <a:off x="232368" y="3021023"/>
            <a:ext cx="1671805"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GB" altLang="en-US" sz="750" dirty="0">
                <a:solidFill>
                  <a:srgbClr val="333333"/>
                </a:solidFill>
                <a:latin typeface="HP Simplified" panose="020B0604020204020204" pitchFamily="34" charset="0"/>
              </a:rPr>
              <a:t>E5C13AA  </a:t>
            </a:r>
            <a:r>
              <a:rPr lang="en-GB" altLang="en-US" sz="750" dirty="0">
                <a:solidFill>
                  <a:srgbClr val="000000"/>
                </a:solidFill>
                <a:latin typeface="HP Simplified" panose="020B0604020204020204" pitchFamily="34" charset="0"/>
              </a:rPr>
              <a:t>WHITE </a:t>
            </a:r>
            <a:r>
              <a:rPr lang="en-US" altLang="en-US" sz="750" dirty="0" smtClean="0">
                <a:solidFill>
                  <a:srgbClr val="FF0000"/>
                </a:solidFill>
                <a:latin typeface="HP Simplified" panose="020B0604020204020204" pitchFamily="34" charset="0"/>
              </a:rPr>
              <a:t>26.00 </a:t>
            </a:r>
            <a:r>
              <a:rPr lang="en-GB" altLang="en-US" sz="750" dirty="0" smtClean="0">
                <a:solidFill>
                  <a:srgbClr val="FF0000"/>
                </a:solidFill>
                <a:latin typeface="HP Simplified" panose="020B0604020204020204" pitchFamily="34" charset="0"/>
              </a:rPr>
              <a:t>€</a:t>
            </a:r>
            <a:endParaRPr lang="en-GB" altLang="en-US" sz="750" dirty="0">
              <a:solidFill>
                <a:srgbClr val="FF0000"/>
              </a:solidFill>
              <a:latin typeface="HP Simplified" panose="020B0604020204020204" pitchFamily="34" charset="0"/>
            </a:endParaRPr>
          </a:p>
          <a:p>
            <a:pPr eaLnBrk="1" hangingPunct="1"/>
            <a:endParaRPr lang="en-GB" altLang="en-US" sz="750" dirty="0">
              <a:solidFill>
                <a:srgbClr val="FF0000"/>
              </a:solidFill>
              <a:latin typeface="HP Simplified" panose="020B0604020204020204" pitchFamily="34" charset="0"/>
            </a:endParaRPr>
          </a:p>
          <a:p>
            <a:endParaRPr lang="en-US" altLang="en-US" sz="750" dirty="0">
              <a:solidFill>
                <a:srgbClr val="FF0000"/>
              </a:solidFill>
              <a:latin typeface="HP Simplified" panose="020B0604020204020204" pitchFamily="34" charset="0"/>
            </a:endParaRPr>
          </a:p>
        </p:txBody>
      </p:sp>
      <p:sp>
        <p:nvSpPr>
          <p:cNvPr id="33" name="Rectangle 32"/>
          <p:cNvSpPr/>
          <p:nvPr/>
        </p:nvSpPr>
        <p:spPr>
          <a:xfrm>
            <a:off x="-27186" y="2093911"/>
            <a:ext cx="1680416" cy="546303"/>
          </a:xfrm>
          <a:prstGeom prst="rect">
            <a:avLst/>
          </a:prstGeom>
        </p:spPr>
        <p:txBody>
          <a:bodyPr wrap="square">
            <a:spAutoFit/>
          </a:bodyPr>
          <a:lstStyle/>
          <a:p>
            <a:pPr algn="ctr">
              <a:defRPr/>
            </a:pPr>
            <a:r>
              <a:rPr lang="en-GB" sz="750" dirty="0">
                <a:solidFill>
                  <a:schemeClr val="tx1">
                    <a:lumMod val="50000"/>
                    <a:lumOff val="50000"/>
                  </a:schemeClr>
                </a:solidFill>
                <a:latin typeface="HP Simplified" panose="020B0604020204020204" pitchFamily="34" charset="0"/>
              </a:rPr>
              <a:t>HP MOUSE Z5000 BLUETOOTH WIRELESS. </a:t>
            </a:r>
            <a:r>
              <a:rPr lang="en-GB" sz="700" dirty="0">
                <a:solidFill>
                  <a:schemeClr val="tx1">
                    <a:lumMod val="50000"/>
                    <a:lumOff val="50000"/>
                  </a:schemeClr>
                </a:solidFill>
                <a:latin typeface="HP Simplified" panose="020B0604020204020204" pitchFamily="34" charset="0"/>
              </a:rPr>
              <a:t>Three standard buttons and scroll wheel. Ultra-slim mouse control</a:t>
            </a:r>
          </a:p>
          <a:p>
            <a:pPr algn="ctr" eaLnBrk="1" fontAlgn="auto" hangingPunct="1">
              <a:spcBef>
                <a:spcPts val="0"/>
              </a:spcBef>
              <a:spcAft>
                <a:spcPts val="0"/>
              </a:spcAft>
              <a:defRPr/>
            </a:pPr>
            <a:r>
              <a:rPr lang="en-GB" sz="750" dirty="0">
                <a:solidFill>
                  <a:schemeClr val="tx1">
                    <a:lumMod val="50000"/>
                    <a:lumOff val="50000"/>
                  </a:schemeClr>
                </a:solidFill>
                <a:latin typeface="HP Simplified" panose="020B0604020204020204" pitchFamily="34" charset="0"/>
              </a:rPr>
              <a:t> </a:t>
            </a:r>
          </a:p>
        </p:txBody>
      </p:sp>
      <p:sp>
        <p:nvSpPr>
          <p:cNvPr id="43" name="Rectangle 42"/>
          <p:cNvSpPr/>
          <p:nvPr/>
        </p:nvSpPr>
        <p:spPr>
          <a:xfrm>
            <a:off x="5892580" y="3414436"/>
            <a:ext cx="957362" cy="438582"/>
          </a:xfrm>
          <a:prstGeom prst="rect">
            <a:avLst/>
          </a:prstGeom>
        </p:spPr>
        <p:txBody>
          <a:bodyPr wrap="square">
            <a:spAutoFit/>
          </a:bodyPr>
          <a:lstStyle/>
          <a:p>
            <a:pPr algn="ctr" eaLnBrk="1" fontAlgn="auto" hangingPunct="1">
              <a:spcBef>
                <a:spcPts val="0"/>
              </a:spcBef>
              <a:spcAft>
                <a:spcPts val="0"/>
              </a:spcAft>
              <a:defRPr/>
            </a:pPr>
            <a:r>
              <a:rPr lang="en-GB" sz="750" dirty="0">
                <a:solidFill>
                  <a:schemeClr val="tx1">
                    <a:lumMod val="50000"/>
                    <a:lumOff val="50000"/>
                  </a:schemeClr>
                </a:solidFill>
                <a:latin typeface="HP Simplified" panose="020B0604020204020204" pitchFamily="34" charset="0"/>
              </a:rPr>
              <a:t>HP MOUSE  PRESENTER ELITE, BLUETOOTH</a:t>
            </a:r>
            <a:endParaRPr lang="en-US" sz="750" dirty="0">
              <a:solidFill>
                <a:schemeClr val="tx1">
                  <a:lumMod val="50000"/>
                  <a:lumOff val="50000"/>
                </a:schemeClr>
              </a:solidFill>
              <a:latin typeface="HP Simplified" panose="020B0604020204020204" pitchFamily="34" charset="0"/>
            </a:endParaRPr>
          </a:p>
        </p:txBody>
      </p:sp>
      <p:sp>
        <p:nvSpPr>
          <p:cNvPr id="2120" name="TextBox 36"/>
          <p:cNvSpPr txBox="1">
            <a:spLocks noChangeArrowheads="1"/>
          </p:cNvSpPr>
          <p:nvPr/>
        </p:nvSpPr>
        <p:spPr bwMode="auto">
          <a:xfrm>
            <a:off x="8298872" y="1421698"/>
            <a:ext cx="123244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ctr"/>
            <a:r>
              <a:rPr lang="en-US" altLang="en-US" sz="750" dirty="0">
                <a:latin typeface="HP Simplified" panose="020B0604020204020204" pitchFamily="34" charset="0"/>
              </a:rPr>
              <a:t>8BC53AA , </a:t>
            </a:r>
            <a:r>
              <a:rPr lang="en-GB" sz="750" dirty="0">
                <a:solidFill>
                  <a:srgbClr val="000000"/>
                </a:solidFill>
                <a:latin typeface="HP Simplified" panose="020B0604020204020204" pitchFamily="34" charset="0"/>
              </a:rPr>
              <a:t>OMEN RADAR 3 SENSOR, CO-DEVELOPED </a:t>
            </a:r>
          </a:p>
          <a:p>
            <a:pPr fontAlgn="ctr"/>
            <a:r>
              <a:rPr lang="en-GB" sz="750" dirty="0">
                <a:solidFill>
                  <a:srgbClr val="000000"/>
                </a:solidFill>
                <a:latin typeface="HP Simplified" panose="020B0604020204020204" pitchFamily="34" charset="0"/>
              </a:rPr>
              <a:t>WITH PIXART, CUSTOM LIGHTING THROUGH OMEN COMMAND CENTER</a:t>
            </a:r>
            <a:r>
              <a:rPr lang="en-US" altLang="en-US" sz="750" dirty="0">
                <a:latin typeface="HP Simplified" panose="020B0604020204020204" pitchFamily="34" charset="0"/>
              </a:rPr>
              <a:t>, </a:t>
            </a:r>
          </a:p>
          <a:p>
            <a:pPr fontAlgn="ctr"/>
            <a:r>
              <a:rPr lang="en-US" altLang="en-US" sz="750" dirty="0" smtClean="0">
                <a:solidFill>
                  <a:srgbClr val="FF0000"/>
                </a:solidFill>
                <a:latin typeface="HP Simplified" panose="020B0604020204020204" pitchFamily="34" charset="0"/>
              </a:rPr>
              <a:t>31.00 €</a:t>
            </a:r>
            <a:endParaRPr lang="en-US" altLang="en-US" sz="750" dirty="0">
              <a:solidFill>
                <a:srgbClr val="FF0000"/>
              </a:solidFill>
              <a:latin typeface="HP Simplified" panose="020B0604020204020204" pitchFamily="34" charset="0"/>
            </a:endParaRPr>
          </a:p>
        </p:txBody>
      </p:sp>
      <p:sp>
        <p:nvSpPr>
          <p:cNvPr id="2125" name="TextBox 57"/>
          <p:cNvSpPr txBox="1">
            <a:spLocks noChangeArrowheads="1"/>
          </p:cNvSpPr>
          <p:nvPr/>
        </p:nvSpPr>
        <p:spPr bwMode="auto">
          <a:xfrm>
            <a:off x="8017944" y="658244"/>
            <a:ext cx="1391078"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fontAlgn="ctr" hangingPunct="1"/>
            <a:r>
              <a:rPr lang="en-US" altLang="en-US" sz="750" dirty="0">
                <a:latin typeface="HP Simplified" panose="020B0604020204020204" pitchFamily="34" charset="0"/>
              </a:rPr>
              <a:t>8DX48AA</a:t>
            </a:r>
            <a:r>
              <a:rPr lang="en-GB" altLang="en-US" sz="750" dirty="0">
                <a:latin typeface="HP Simplified" panose="020B0604020204020204" pitchFamily="34" charset="0"/>
              </a:rPr>
              <a:t>  7 BUTTONS, </a:t>
            </a:r>
            <a:r>
              <a:rPr lang="en-US" altLang="en-US" sz="750" dirty="0" smtClean="0">
                <a:solidFill>
                  <a:srgbClr val="FF0000"/>
                </a:solidFill>
                <a:latin typeface="HP Simplified" panose="020B0604020204020204" pitchFamily="34" charset="0"/>
              </a:rPr>
              <a:t>16.00 €</a:t>
            </a:r>
            <a:endParaRPr lang="en-US" altLang="en-US" sz="750" dirty="0">
              <a:solidFill>
                <a:srgbClr val="FF0000"/>
              </a:solidFill>
              <a:latin typeface="HP Simplified" panose="020B0604020204020204" pitchFamily="34" charset="0"/>
            </a:endParaRPr>
          </a:p>
        </p:txBody>
      </p:sp>
      <p:sp>
        <p:nvSpPr>
          <p:cNvPr id="165" name="Rectangle 164"/>
          <p:cNvSpPr/>
          <p:nvPr/>
        </p:nvSpPr>
        <p:spPr>
          <a:xfrm>
            <a:off x="880067" y="1006583"/>
            <a:ext cx="2252856" cy="207749"/>
          </a:xfrm>
          <a:prstGeom prst="rect">
            <a:avLst/>
          </a:prstGeom>
        </p:spPr>
        <p:txBody>
          <a:bodyPr wrap="square">
            <a:spAutoFit/>
          </a:bodyPr>
          <a:lstStyle/>
          <a:p>
            <a:pPr algn="ctr" eaLnBrk="1" fontAlgn="auto" hangingPunct="1">
              <a:spcBef>
                <a:spcPts val="0"/>
              </a:spcBef>
              <a:spcAft>
                <a:spcPts val="0"/>
              </a:spcAft>
              <a:defRPr/>
            </a:pPr>
            <a:r>
              <a:rPr lang="en-US" sz="750" dirty="0">
                <a:solidFill>
                  <a:schemeClr val="tx1">
                    <a:lumMod val="50000"/>
                    <a:lumOff val="50000"/>
                  </a:schemeClr>
                </a:solidFill>
                <a:latin typeface="HP Simplified" panose="020B0604020204020204" pitchFamily="34" charset="0"/>
              </a:rPr>
              <a:t>HP MOUSE</a:t>
            </a:r>
            <a:r>
              <a:rPr lang="el-GR" sz="750" dirty="0">
                <a:solidFill>
                  <a:schemeClr val="tx1">
                    <a:lumMod val="50000"/>
                    <a:lumOff val="50000"/>
                  </a:schemeClr>
                </a:solidFill>
                <a:latin typeface="HP Simplified" panose="020B0604020204020204" pitchFamily="34" charset="0"/>
              </a:rPr>
              <a:t> </a:t>
            </a:r>
            <a:r>
              <a:rPr lang="en-US" sz="750" dirty="0">
                <a:solidFill>
                  <a:schemeClr val="tx1">
                    <a:lumMod val="50000"/>
                    <a:lumOff val="50000"/>
                  </a:schemeClr>
                </a:solidFill>
                <a:latin typeface="HP Simplified" panose="020B0604020204020204" pitchFamily="34" charset="0"/>
              </a:rPr>
              <a:t>USB WIRED</a:t>
            </a:r>
          </a:p>
        </p:txBody>
      </p:sp>
      <p:sp>
        <p:nvSpPr>
          <p:cNvPr id="143" name="Rectangle 142"/>
          <p:cNvSpPr/>
          <p:nvPr/>
        </p:nvSpPr>
        <p:spPr>
          <a:xfrm>
            <a:off x="7680492" y="5456159"/>
            <a:ext cx="1361429" cy="207749"/>
          </a:xfrm>
          <a:prstGeom prst="rect">
            <a:avLst/>
          </a:prstGeom>
        </p:spPr>
        <p:txBody>
          <a:bodyPr wrap="square">
            <a:spAutoFit/>
          </a:bodyPr>
          <a:lstStyle/>
          <a:p>
            <a:pPr algn="ctr" eaLnBrk="1" fontAlgn="auto" hangingPunct="1">
              <a:spcBef>
                <a:spcPts val="0"/>
              </a:spcBef>
              <a:spcAft>
                <a:spcPts val="0"/>
              </a:spcAft>
              <a:defRPr/>
            </a:pPr>
            <a:r>
              <a:rPr lang="en-GB" sz="750" dirty="0">
                <a:solidFill>
                  <a:schemeClr val="tx1">
                    <a:lumMod val="50000"/>
                    <a:lumOff val="50000"/>
                  </a:schemeClr>
                </a:solidFill>
                <a:latin typeface="HP Simplified" panose="020B0604020204020204" pitchFamily="34" charset="0"/>
              </a:rPr>
              <a:t>HP MOUSEPAD </a:t>
            </a:r>
            <a:endParaRPr lang="en-US" sz="750" dirty="0">
              <a:solidFill>
                <a:schemeClr val="tx1">
                  <a:lumMod val="50000"/>
                  <a:lumOff val="50000"/>
                </a:schemeClr>
              </a:solidFill>
              <a:latin typeface="HP Simplified" panose="020B0604020204020204" pitchFamily="34" charset="0"/>
            </a:endParaRPr>
          </a:p>
        </p:txBody>
      </p:sp>
      <p:sp>
        <p:nvSpPr>
          <p:cNvPr id="154" name="Rectangle 153"/>
          <p:cNvSpPr/>
          <p:nvPr/>
        </p:nvSpPr>
        <p:spPr>
          <a:xfrm>
            <a:off x="1675496" y="2087640"/>
            <a:ext cx="1478951" cy="207749"/>
          </a:xfrm>
          <a:prstGeom prst="rect">
            <a:avLst/>
          </a:prstGeom>
        </p:spPr>
        <p:txBody>
          <a:bodyPr wrap="square">
            <a:spAutoFit/>
          </a:bodyPr>
          <a:lstStyle/>
          <a:p>
            <a:pPr algn="ctr" eaLnBrk="1" fontAlgn="auto" hangingPunct="1">
              <a:spcBef>
                <a:spcPts val="0"/>
              </a:spcBef>
              <a:spcAft>
                <a:spcPts val="0"/>
              </a:spcAft>
              <a:defRPr/>
            </a:pPr>
            <a:r>
              <a:rPr lang="en-GB" sz="750" u="none" strike="noStrike" dirty="0">
                <a:solidFill>
                  <a:schemeClr val="tx1">
                    <a:lumMod val="50000"/>
                    <a:lumOff val="50000"/>
                  </a:schemeClr>
                </a:solidFill>
                <a:effectLst/>
                <a:latin typeface="HP Simplified" panose="020B0604020204020204" pitchFamily="34" charset="0"/>
              </a:rPr>
              <a:t>HP MOUSE 220 WIRELESS</a:t>
            </a:r>
            <a:endParaRPr lang="en-US" sz="750" dirty="0">
              <a:solidFill>
                <a:schemeClr val="tx1">
                  <a:lumMod val="50000"/>
                  <a:lumOff val="50000"/>
                </a:schemeClr>
              </a:solidFill>
              <a:latin typeface="HP Simplified" panose="020B0604020204020204" pitchFamily="34" charset="0"/>
            </a:endParaRPr>
          </a:p>
        </p:txBody>
      </p:sp>
      <p:sp>
        <p:nvSpPr>
          <p:cNvPr id="2157" name="TextBox 158"/>
          <p:cNvSpPr txBox="1">
            <a:spLocks noChangeArrowheads="1"/>
          </p:cNvSpPr>
          <p:nvPr/>
        </p:nvSpPr>
        <p:spPr bwMode="auto">
          <a:xfrm>
            <a:off x="7468344" y="1446461"/>
            <a:ext cx="937182" cy="669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ctr"/>
            <a:r>
              <a:rPr lang="en-US" altLang="en-US" sz="750" dirty="0">
                <a:latin typeface="HP Simplified" panose="020B0604020204020204" pitchFamily="34" charset="0"/>
              </a:rPr>
              <a:t>8BC52AA, </a:t>
            </a:r>
            <a:r>
              <a:rPr lang="en-GB" sz="750" dirty="0">
                <a:solidFill>
                  <a:srgbClr val="000000"/>
                </a:solidFill>
                <a:latin typeface="HP Simplified" panose="020B0604020204020204" pitchFamily="34" charset="0"/>
              </a:rPr>
              <a:t>OMEN RADAR 1 SENSOR, CO-DEVELOPED </a:t>
            </a:r>
          </a:p>
          <a:p>
            <a:pPr fontAlgn="ctr"/>
            <a:r>
              <a:rPr lang="en-GB" sz="750" dirty="0">
                <a:solidFill>
                  <a:srgbClr val="000000"/>
                </a:solidFill>
                <a:latin typeface="HP Simplified" panose="020B0604020204020204" pitchFamily="34" charset="0"/>
              </a:rPr>
              <a:t>WITH PIXART, </a:t>
            </a:r>
            <a:r>
              <a:rPr lang="en-US" sz="750" dirty="0" smtClean="0">
                <a:solidFill>
                  <a:srgbClr val="FF0000"/>
                </a:solidFill>
                <a:latin typeface="HP Simplified" panose="020B0604020204020204" pitchFamily="34" charset="0"/>
              </a:rPr>
              <a:t>19.00 </a:t>
            </a:r>
            <a:r>
              <a:rPr lang="en-GB" altLang="en-US" sz="750" dirty="0" smtClean="0">
                <a:solidFill>
                  <a:srgbClr val="FF0000"/>
                </a:solidFill>
                <a:latin typeface="HP Simplified" panose="020B0604020204020204" pitchFamily="34" charset="0"/>
              </a:rPr>
              <a:t>€</a:t>
            </a:r>
            <a:endParaRPr lang="en-US" altLang="en-US" sz="750" dirty="0">
              <a:solidFill>
                <a:srgbClr val="FF0000"/>
              </a:solidFill>
              <a:latin typeface="HP Simplified" panose="020B0604020204020204" pitchFamily="34" charset="0"/>
            </a:endParaRPr>
          </a:p>
        </p:txBody>
      </p:sp>
      <p:sp>
        <p:nvSpPr>
          <p:cNvPr id="2158" name="TextBox 161"/>
          <p:cNvSpPr txBox="1">
            <a:spLocks noChangeArrowheads="1"/>
          </p:cNvSpPr>
          <p:nvPr/>
        </p:nvSpPr>
        <p:spPr bwMode="auto">
          <a:xfrm>
            <a:off x="8484990" y="3426916"/>
            <a:ext cx="1281699"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fontAlgn="ctr" hangingPunct="1"/>
            <a:r>
              <a:rPr lang="en-US" altLang="en-US" sz="750" dirty="0">
                <a:latin typeface="HP Simplified" panose="020B0604020204020204" pitchFamily="34" charset="0"/>
              </a:rPr>
              <a:t>7ZF19AA WHITE, </a:t>
            </a:r>
            <a:r>
              <a:rPr lang="en-US" altLang="en-US" sz="750" dirty="0" smtClean="0">
                <a:solidFill>
                  <a:srgbClr val="FF0000"/>
                </a:solidFill>
                <a:latin typeface="HP Simplified" panose="020B0604020204020204" pitchFamily="34" charset="0"/>
              </a:rPr>
              <a:t>54.00 </a:t>
            </a:r>
            <a:r>
              <a:rPr lang="en-GB" altLang="en-US" sz="750" dirty="0" smtClean="0">
                <a:solidFill>
                  <a:srgbClr val="FF0000"/>
                </a:solidFill>
                <a:latin typeface="HP Simplified" panose="020B0604020204020204" pitchFamily="34" charset="0"/>
              </a:rPr>
              <a:t>€</a:t>
            </a:r>
            <a:endParaRPr lang="en-US" altLang="en-US" sz="750" dirty="0">
              <a:solidFill>
                <a:srgbClr val="FF0000"/>
              </a:solidFill>
              <a:latin typeface="HP Simplified" panose="020B0604020204020204" pitchFamily="34" charset="0"/>
            </a:endParaRPr>
          </a:p>
        </p:txBody>
      </p:sp>
      <p:sp>
        <p:nvSpPr>
          <p:cNvPr id="64" name="Rectangle 63"/>
          <p:cNvSpPr/>
          <p:nvPr/>
        </p:nvSpPr>
        <p:spPr>
          <a:xfrm>
            <a:off x="119230" y="4560078"/>
            <a:ext cx="1484938" cy="646331"/>
          </a:xfrm>
          <a:prstGeom prst="rect">
            <a:avLst/>
          </a:prstGeom>
        </p:spPr>
        <p:txBody>
          <a:bodyPr wrap="square">
            <a:spAutoFit/>
          </a:bodyPr>
          <a:lstStyle/>
          <a:p>
            <a:pPr algn="ctr">
              <a:defRPr/>
            </a:pPr>
            <a:r>
              <a:rPr lang="en-US" sz="750" dirty="0">
                <a:solidFill>
                  <a:schemeClr val="tx1">
                    <a:lumMod val="50000"/>
                    <a:lumOff val="50000"/>
                  </a:schemeClr>
                </a:solidFill>
                <a:latin typeface="HP Simplified" panose="020B0604020204020204" pitchFamily="34" charset="0"/>
              </a:rPr>
              <a:t>HP MOUSE DUAL MODE</a:t>
            </a:r>
          </a:p>
          <a:p>
            <a:pPr algn="ctr">
              <a:defRPr/>
            </a:pPr>
            <a:r>
              <a:rPr lang="en-US" sz="750" dirty="0">
                <a:solidFill>
                  <a:schemeClr val="tx1">
                    <a:lumMod val="50000"/>
                    <a:lumOff val="50000"/>
                  </a:schemeClr>
                </a:solidFill>
                <a:latin typeface="HP Simplified" panose="020B0604020204020204" pitchFamily="34" charset="0"/>
              </a:rPr>
              <a:t> </a:t>
            </a:r>
            <a:r>
              <a:rPr lang="en-GB" sz="700" dirty="0">
                <a:solidFill>
                  <a:schemeClr val="tx1">
                    <a:lumMod val="50000"/>
                    <a:lumOff val="50000"/>
                  </a:schemeClr>
                </a:solidFill>
                <a:latin typeface="HP Simplified" panose="020B0604020204020204" pitchFamily="34" charset="0"/>
              </a:rPr>
              <a:t>With this dual mode wireless mouse, you can easily connect to two separate PCs via Bluetooth or 2.4 GHz wireless.</a:t>
            </a:r>
            <a:endParaRPr lang="x-none" sz="700" dirty="0">
              <a:solidFill>
                <a:schemeClr val="tx1">
                  <a:lumMod val="50000"/>
                  <a:lumOff val="50000"/>
                </a:schemeClr>
              </a:solidFill>
              <a:latin typeface="HP Simplified" panose="020B0604020204020204" pitchFamily="34" charset="0"/>
            </a:endParaRPr>
          </a:p>
        </p:txBody>
      </p:sp>
      <p:sp>
        <p:nvSpPr>
          <p:cNvPr id="2169" name="TextBox 159"/>
          <p:cNvSpPr txBox="1">
            <a:spLocks noChangeArrowheads="1"/>
          </p:cNvSpPr>
          <p:nvPr/>
        </p:nvSpPr>
        <p:spPr bwMode="auto">
          <a:xfrm>
            <a:off x="3138338" y="3970179"/>
            <a:ext cx="1480090" cy="661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fontAlgn="ctr"/>
            <a:endParaRPr lang="en-US" altLang="en-US" sz="750" dirty="0">
              <a:solidFill>
                <a:srgbClr val="FF0000"/>
              </a:solidFill>
              <a:latin typeface="HP Simplified" panose="020B0604020204020204" pitchFamily="34" charset="0"/>
            </a:endParaRPr>
          </a:p>
          <a:p>
            <a:pPr algn="ctr" fontAlgn="ctr"/>
            <a:r>
              <a:rPr lang="en-US" altLang="en-US" sz="750" dirty="0">
                <a:latin typeface="HP Simplified" panose="020B0604020204020204" pitchFamily="34" charset="0"/>
              </a:rPr>
              <a:t>43N04AA PIKE SILVER </a:t>
            </a:r>
            <a:r>
              <a:rPr lang="en-US" altLang="en-US" sz="750" dirty="0" smtClean="0">
                <a:solidFill>
                  <a:srgbClr val="FF0000"/>
                </a:solidFill>
                <a:latin typeface="HP Simplified" panose="020B0604020204020204" pitchFamily="34" charset="0"/>
              </a:rPr>
              <a:t>13.00 €</a:t>
            </a:r>
          </a:p>
          <a:p>
            <a:pPr algn="ctr" fontAlgn="ctr"/>
            <a:r>
              <a:rPr lang="en-US" altLang="en-US" sz="750" dirty="0" smtClean="0">
                <a:latin typeface="HP Simplified" panose="020B0604020204020204" pitchFamily="34" charset="0"/>
              </a:rPr>
              <a:t>3V0G9AA BLACK </a:t>
            </a:r>
            <a:r>
              <a:rPr lang="en-US" altLang="en-US" sz="750" dirty="0" smtClean="0">
                <a:solidFill>
                  <a:srgbClr val="FF0000"/>
                </a:solidFill>
                <a:latin typeface="HP Simplified" panose="020B0604020204020204" pitchFamily="34" charset="0"/>
              </a:rPr>
              <a:t>23.00 €</a:t>
            </a:r>
            <a:endParaRPr lang="en-US" altLang="en-US" sz="750" dirty="0">
              <a:solidFill>
                <a:srgbClr val="FF0000"/>
              </a:solidFill>
              <a:latin typeface="HP Simplified" panose="020B0604020204020204" pitchFamily="34" charset="0"/>
            </a:endParaRPr>
          </a:p>
          <a:p>
            <a:pPr algn="ctr" fontAlgn="ctr"/>
            <a:endParaRPr lang="en-US" altLang="en-US" sz="750" dirty="0">
              <a:solidFill>
                <a:srgbClr val="FF0000"/>
              </a:solidFill>
              <a:latin typeface="HP Simplified" panose="020B0604020204020204" pitchFamily="34" charset="0"/>
            </a:endParaRPr>
          </a:p>
          <a:p>
            <a:pPr algn="ctr" fontAlgn="ctr"/>
            <a:endParaRPr lang="en-US" altLang="en-US" sz="700" dirty="0">
              <a:solidFill>
                <a:srgbClr val="FF0000"/>
              </a:solidFill>
              <a:latin typeface="HP Simplified" panose="020B0604020204020204" pitchFamily="34" charset="0"/>
            </a:endParaRPr>
          </a:p>
        </p:txBody>
      </p:sp>
      <p:sp>
        <p:nvSpPr>
          <p:cNvPr id="145" name="Rectangle 144"/>
          <p:cNvSpPr/>
          <p:nvPr/>
        </p:nvSpPr>
        <p:spPr>
          <a:xfrm>
            <a:off x="1509000" y="2920"/>
            <a:ext cx="1370457" cy="338554"/>
          </a:xfrm>
          <a:prstGeom prst="rect">
            <a:avLst/>
          </a:prstGeom>
        </p:spPr>
        <p:txBody>
          <a:bodyPr wrap="square">
            <a:spAutoFit/>
          </a:bodyPr>
          <a:lstStyle/>
          <a:p>
            <a:r>
              <a:rPr lang="en-GB" sz="800" dirty="0">
                <a:latin typeface="HP Simplified" panose="020B0604020204020204" pitchFamily="34" charset="0"/>
              </a:rPr>
              <a:t>HP ACCESSORIES &amp; OPTIONS </a:t>
            </a:r>
            <a:r>
              <a:rPr lang="en-GB" sz="800" dirty="0">
                <a:solidFill>
                  <a:schemeClr val="bg1"/>
                </a:solidFill>
                <a:latin typeface="HP Simplified" panose="020B0604020204020204" pitchFamily="34" charset="0"/>
              </a:rPr>
              <a:t>MICE </a:t>
            </a:r>
          </a:p>
        </p:txBody>
      </p:sp>
      <p:pic>
        <p:nvPicPr>
          <p:cNvPr id="140" name="Picture 8" descr="http://evonexus.org/wp-content/uploads/2015/11/hp-logo-color.png"/>
          <p:cNvPicPr>
            <a:picLocks noChangeAspect="1" noChangeArrowheads="1"/>
          </p:cNvPicPr>
          <p:nvPr/>
        </p:nvPicPr>
        <p:blipFill rotWithShape="1">
          <a:blip r:embed="rId19" cstate="email">
            <a:biLevel thresh="25000"/>
            <a:extLst>
              <a:ext uri="{28A0092B-C50C-407E-A947-70E740481C1C}">
                <a14:useLocalDpi xmlns:a14="http://schemas.microsoft.com/office/drawing/2010/main"/>
              </a:ext>
            </a:extLst>
          </a:blip>
          <a:srcRect l="22939" r="21562"/>
          <a:stretch/>
        </p:blipFill>
        <p:spPr bwMode="auto">
          <a:xfrm>
            <a:off x="1215797" y="-18583"/>
            <a:ext cx="364628" cy="396000"/>
          </a:xfrm>
          <a:prstGeom prst="rect">
            <a:avLst/>
          </a:prstGeom>
          <a:noFill/>
          <a:extLst>
            <a:ext uri="{909E8E84-426E-40DD-AFC4-6F175D3DCCD1}">
              <a14:hiddenFill xmlns:a14="http://schemas.microsoft.com/office/drawing/2010/main">
                <a:solidFill>
                  <a:srgbClr val="FFFFFF"/>
                </a:solidFill>
              </a14:hiddenFill>
            </a:ext>
          </a:extLst>
        </p:spPr>
      </p:pic>
      <p:sp>
        <p:nvSpPr>
          <p:cNvPr id="137" name="Rectangle 136"/>
          <p:cNvSpPr/>
          <p:nvPr/>
        </p:nvSpPr>
        <p:spPr>
          <a:xfrm>
            <a:off x="1157959" y="328754"/>
            <a:ext cx="1770826" cy="200055"/>
          </a:xfrm>
          <a:prstGeom prst="rect">
            <a:avLst/>
          </a:prstGeom>
        </p:spPr>
        <p:txBody>
          <a:bodyPr wrap="square">
            <a:spAutoFit/>
          </a:bodyPr>
          <a:lstStyle/>
          <a:p>
            <a:r>
              <a:rPr lang="en-US" sz="700" dirty="0" smtClean="0">
                <a:latin typeface="HP Simplified" panose="020B0604020204020204" pitchFamily="34" charset="0"/>
                <a:cs typeface="Arial" panose="020B0604020202020204" pitchFamily="34" charset="0"/>
              </a:rPr>
              <a:t>Retail File September 2025 </a:t>
            </a:r>
            <a:r>
              <a:rPr lang="en-GB" sz="700" dirty="0">
                <a:latin typeface="HP Simplified" panose="020B0604020204020204" pitchFamily="34" charset="0"/>
                <a:cs typeface="Arial" panose="020B0604020202020204" pitchFamily="34" charset="0"/>
              </a:rPr>
              <a:t>Page 2/4</a:t>
            </a:r>
          </a:p>
        </p:txBody>
      </p:sp>
      <p:sp>
        <p:nvSpPr>
          <p:cNvPr id="138" name="Rectangle 137"/>
          <p:cNvSpPr/>
          <p:nvPr/>
        </p:nvSpPr>
        <p:spPr>
          <a:xfrm>
            <a:off x="1164142" y="447564"/>
            <a:ext cx="1391274" cy="307777"/>
          </a:xfrm>
          <a:prstGeom prst="rect">
            <a:avLst/>
          </a:prstGeom>
        </p:spPr>
        <p:txBody>
          <a:bodyPr wrap="square">
            <a:spAutoFit/>
          </a:bodyPr>
          <a:lstStyle/>
          <a:p>
            <a:r>
              <a:rPr lang="en-US" sz="700" dirty="0">
                <a:latin typeface="HP Simplified" panose="020B0604020204020204" pitchFamily="34" charset="0"/>
                <a:cs typeface="Arial" panose="020B0604020202020204" pitchFamily="34" charset="0"/>
              </a:rPr>
              <a:t>Promo prices are valid until </a:t>
            </a:r>
            <a:r>
              <a:rPr lang="en-US" sz="700" dirty="0" smtClean="0">
                <a:latin typeface="HP Simplified" panose="020B0604020204020204" pitchFamily="34" charset="0"/>
                <a:cs typeface="Arial" panose="020B0604020202020204" pitchFamily="34" charset="0"/>
              </a:rPr>
              <a:t>30/09 or </a:t>
            </a:r>
            <a:r>
              <a:rPr lang="en-US" sz="700" dirty="0">
                <a:latin typeface="HP Simplified" panose="020B0604020204020204" pitchFamily="34" charset="0"/>
                <a:cs typeface="Arial" panose="020B0604020202020204" pitchFamily="34" charset="0"/>
              </a:rPr>
              <a:t>until stock last. </a:t>
            </a:r>
          </a:p>
        </p:txBody>
      </p:sp>
      <p:sp>
        <p:nvSpPr>
          <p:cNvPr id="159" name="TextBox 161"/>
          <p:cNvSpPr txBox="1">
            <a:spLocks noChangeArrowheads="1"/>
          </p:cNvSpPr>
          <p:nvPr/>
        </p:nvSpPr>
        <p:spPr bwMode="auto">
          <a:xfrm>
            <a:off x="7143828" y="3427551"/>
            <a:ext cx="1269394"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ctr"/>
            <a:r>
              <a:rPr lang="en-GB" sz="750" dirty="0">
                <a:latin typeface="HP Simplified" panose="020B0604020204020204" pitchFamily="34" charset="0"/>
              </a:rPr>
              <a:t>2VP02AA </a:t>
            </a:r>
            <a:r>
              <a:rPr lang="en-GB" altLang="en-US" sz="750" dirty="0">
                <a:latin typeface="HP Simplified" panose="020B0604020204020204" pitchFamily="34" charset="0"/>
              </a:rPr>
              <a:t>BLACK</a:t>
            </a:r>
            <a:r>
              <a:rPr lang="en-US" altLang="en-US" sz="750" dirty="0">
                <a:latin typeface="HP Simplified" panose="020B0604020204020204" pitchFamily="34" charset="0"/>
              </a:rPr>
              <a:t>, </a:t>
            </a:r>
            <a:r>
              <a:rPr lang="en-US" altLang="en-US" sz="750" dirty="0" smtClean="0">
                <a:solidFill>
                  <a:srgbClr val="FF0000"/>
                </a:solidFill>
                <a:latin typeface="HP Simplified" panose="020B0604020204020204" pitchFamily="34" charset="0"/>
              </a:rPr>
              <a:t>46.00 €</a:t>
            </a:r>
            <a:endParaRPr lang="en-US" altLang="en-US" sz="750" dirty="0">
              <a:solidFill>
                <a:srgbClr val="FF0000"/>
              </a:solidFill>
              <a:latin typeface="HP Simplified" panose="020B0604020204020204" pitchFamily="34" charset="0"/>
            </a:endParaRPr>
          </a:p>
        </p:txBody>
      </p:sp>
      <p:sp>
        <p:nvSpPr>
          <p:cNvPr id="178" name="TextBox 177">
            <a:extLst>
              <a:ext uri="{FF2B5EF4-FFF2-40B4-BE49-F238E27FC236}">
                <a16:creationId xmlns:a16="http://schemas.microsoft.com/office/drawing/2014/main" xmlns="" id="{E041B693-9488-437C-AF0F-FBE7D82A3B09}"/>
              </a:ext>
            </a:extLst>
          </p:cNvPr>
          <p:cNvSpPr txBox="1"/>
          <p:nvPr/>
        </p:nvSpPr>
        <p:spPr>
          <a:xfrm>
            <a:off x="7569461" y="3729555"/>
            <a:ext cx="1613774" cy="207749"/>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MOUSE WIRELESS  Z3700</a:t>
            </a:r>
            <a:endParaRPr lang="x-none" sz="750" dirty="0">
              <a:solidFill>
                <a:schemeClr val="tx1">
                  <a:lumMod val="50000"/>
                  <a:lumOff val="50000"/>
                </a:schemeClr>
              </a:solidFill>
              <a:latin typeface="HP Simplified" panose="020B0604020204020204" pitchFamily="34" charset="0"/>
            </a:endParaRPr>
          </a:p>
        </p:txBody>
      </p:sp>
      <p:sp>
        <p:nvSpPr>
          <p:cNvPr id="180" name="TextBox 179">
            <a:extLst>
              <a:ext uri="{FF2B5EF4-FFF2-40B4-BE49-F238E27FC236}">
                <a16:creationId xmlns:a16="http://schemas.microsoft.com/office/drawing/2014/main" xmlns="" id="{AEAB17AD-4E60-49F4-B51E-01DCDAD076D9}"/>
              </a:ext>
            </a:extLst>
          </p:cNvPr>
          <p:cNvSpPr txBox="1"/>
          <p:nvPr/>
        </p:nvSpPr>
        <p:spPr>
          <a:xfrm>
            <a:off x="4693973" y="3290292"/>
            <a:ext cx="1269069" cy="207749"/>
          </a:xfrm>
          <a:prstGeom prst="rect">
            <a:avLst/>
          </a:prstGeom>
          <a:noFill/>
        </p:spPr>
        <p:txBody>
          <a:bodyPr wrap="square">
            <a:spAutoFit/>
          </a:bodyPr>
          <a:lstStyle/>
          <a:p>
            <a:pPr algn="ctr"/>
            <a:r>
              <a:rPr lang="en-GB" sz="750" u="none" strike="noStrike" dirty="0">
                <a:solidFill>
                  <a:schemeClr val="tx1">
                    <a:lumMod val="50000"/>
                    <a:lumOff val="50000"/>
                  </a:schemeClr>
                </a:solidFill>
                <a:effectLst/>
                <a:latin typeface="HP Simplified" panose="020B0604020204020204" pitchFamily="34" charset="0"/>
              </a:rPr>
              <a:t>HP MOUSE 200 WIRELESS </a:t>
            </a:r>
            <a:endParaRPr lang="x-none" sz="750" dirty="0">
              <a:solidFill>
                <a:schemeClr val="tx1">
                  <a:lumMod val="50000"/>
                  <a:lumOff val="50000"/>
                </a:schemeClr>
              </a:solidFill>
              <a:latin typeface="HP Simplified" panose="020B0604020204020204" pitchFamily="34" charset="0"/>
            </a:endParaRPr>
          </a:p>
        </p:txBody>
      </p:sp>
      <p:sp>
        <p:nvSpPr>
          <p:cNvPr id="198" name="TextBox 197">
            <a:extLst>
              <a:ext uri="{FF2B5EF4-FFF2-40B4-BE49-F238E27FC236}">
                <a16:creationId xmlns:a16="http://schemas.microsoft.com/office/drawing/2014/main" xmlns="" id="{7E106424-6971-46B7-985D-1367D628D006}"/>
              </a:ext>
            </a:extLst>
          </p:cNvPr>
          <p:cNvSpPr txBox="1"/>
          <p:nvPr/>
        </p:nvSpPr>
        <p:spPr>
          <a:xfrm>
            <a:off x="5439800" y="738393"/>
            <a:ext cx="1385730" cy="207749"/>
          </a:xfrm>
          <a:prstGeom prst="rect">
            <a:avLst/>
          </a:prstGeom>
          <a:noFill/>
        </p:spPr>
        <p:txBody>
          <a:bodyPr wrap="square">
            <a:spAutoFit/>
          </a:bodyPr>
          <a:lstStyle/>
          <a:p>
            <a:pPr algn="ctr"/>
            <a:r>
              <a:rPr lang="en-GB" sz="750" b="0" i="0" u="none" strike="noStrike" dirty="0">
                <a:solidFill>
                  <a:srgbClr val="363636"/>
                </a:solidFill>
                <a:effectLst/>
                <a:latin typeface="HP Simplified" panose="020B0604020204020204" pitchFamily="34" charset="0"/>
              </a:rPr>
              <a:t>4PH30AA, </a:t>
            </a:r>
            <a:r>
              <a:rPr lang="en-GB" sz="750" dirty="0">
                <a:solidFill>
                  <a:srgbClr val="363636"/>
                </a:solidFill>
                <a:latin typeface="HP Simplified" panose="020B0604020204020204" pitchFamily="34" charset="0"/>
              </a:rPr>
              <a:t>8 BUTTONS </a:t>
            </a:r>
            <a:r>
              <a:rPr lang="en-US" sz="750" dirty="0" smtClean="0">
                <a:solidFill>
                  <a:srgbClr val="FF0000"/>
                </a:solidFill>
                <a:latin typeface="HP Simplified" panose="020B0604020204020204" pitchFamily="34" charset="0"/>
              </a:rPr>
              <a:t>19.00 </a:t>
            </a:r>
            <a:r>
              <a:rPr lang="en-GB" sz="750" b="0" i="0" u="none" strike="noStrike" dirty="0" smtClean="0">
                <a:solidFill>
                  <a:srgbClr val="FF0000"/>
                </a:solidFill>
                <a:effectLst/>
                <a:latin typeface="HP Simplified" panose="020B0604020204020204" pitchFamily="34" charset="0"/>
              </a:rPr>
              <a:t>€</a:t>
            </a:r>
            <a:endParaRPr lang="x-none" sz="750" dirty="0">
              <a:solidFill>
                <a:srgbClr val="FF0000"/>
              </a:solidFill>
              <a:latin typeface="HP Simplified" panose="020B0604020204020204" pitchFamily="34" charset="0"/>
            </a:endParaRPr>
          </a:p>
        </p:txBody>
      </p:sp>
      <p:sp>
        <p:nvSpPr>
          <p:cNvPr id="152" name="Rectangle 151">
            <a:extLst>
              <a:ext uri="{FF2B5EF4-FFF2-40B4-BE49-F238E27FC236}">
                <a16:creationId xmlns:a16="http://schemas.microsoft.com/office/drawing/2014/main" xmlns="" id="{947CAB69-3163-490D-8FC4-BED904439FCF}"/>
              </a:ext>
            </a:extLst>
          </p:cNvPr>
          <p:cNvSpPr/>
          <p:nvPr/>
        </p:nvSpPr>
        <p:spPr>
          <a:xfrm>
            <a:off x="6873217" y="2319898"/>
            <a:ext cx="3006262" cy="205661"/>
          </a:xfrm>
          <a:prstGeom prst="rect">
            <a:avLst/>
          </a:prstGeom>
        </p:spPr>
        <p:txBody>
          <a:bodyPr wrap="square">
            <a:spAutoFit/>
          </a:bodyPr>
          <a:lstStyle/>
          <a:p>
            <a:pPr algn="ctr" eaLnBrk="1" fontAlgn="auto" hangingPunct="1">
              <a:spcBef>
                <a:spcPts val="0"/>
              </a:spcBef>
              <a:spcAft>
                <a:spcPts val="0"/>
              </a:spcAft>
              <a:defRPr/>
            </a:pPr>
            <a:r>
              <a:rPr lang="en-US" sz="700" dirty="0">
                <a:solidFill>
                  <a:schemeClr val="tx1">
                    <a:lumMod val="50000"/>
                    <a:lumOff val="50000"/>
                  </a:schemeClr>
                </a:solidFill>
                <a:latin typeface="HP Simplified" panose="020B0604020204020204" pitchFamily="34" charset="0"/>
              </a:rPr>
              <a:t>HP OMEN REACTOR GAMING MOUSE USB – 6 BUTTONS</a:t>
            </a:r>
          </a:p>
        </p:txBody>
      </p:sp>
      <p:pic>
        <p:nvPicPr>
          <p:cNvPr id="1036" name="Picture 12" descr="HP Pavilion Gaming Mouse 300 - HP Store UK">
            <a:extLst>
              <a:ext uri="{FF2B5EF4-FFF2-40B4-BE49-F238E27FC236}">
                <a16:creationId xmlns:a16="http://schemas.microsoft.com/office/drawing/2014/main" xmlns="" id="{9F5CDD6D-5484-4444-AED5-D3E20AAA6003}"/>
              </a:ext>
            </a:extLst>
          </p:cNvPr>
          <p:cNvPicPr>
            <a:picLocks noChangeAspect="1" noChangeArrowheads="1"/>
          </p:cNvPicPr>
          <p:nvPr/>
        </p:nvPicPr>
        <p:blipFill rotWithShape="1">
          <a:blip r:embed="rId20" cstate="email">
            <a:extLst>
              <a:ext uri="{28A0092B-C50C-407E-A947-70E740481C1C}">
                <a14:useLocalDpi xmlns:a14="http://schemas.microsoft.com/office/drawing/2010/main"/>
              </a:ext>
            </a:extLst>
          </a:blip>
          <a:srcRect t="18856" b="26994"/>
          <a:stretch/>
        </p:blipFill>
        <p:spPr bwMode="auto">
          <a:xfrm>
            <a:off x="5788664" y="350197"/>
            <a:ext cx="905746" cy="360000"/>
          </a:xfrm>
          <a:prstGeom prst="rect">
            <a:avLst/>
          </a:prstGeom>
          <a:noFill/>
          <a:extLst>
            <a:ext uri="{909E8E84-426E-40DD-AFC4-6F175D3DCCD1}">
              <a14:hiddenFill xmlns:a14="http://schemas.microsoft.com/office/drawing/2010/main">
                <a:solidFill>
                  <a:srgbClr val="FFFFFF"/>
                </a:solidFill>
              </a14:hiddenFill>
            </a:ext>
          </a:extLst>
        </p:spPr>
      </p:pic>
      <p:sp>
        <p:nvSpPr>
          <p:cNvPr id="176" name="Rectangle 175">
            <a:extLst>
              <a:ext uri="{FF2B5EF4-FFF2-40B4-BE49-F238E27FC236}">
                <a16:creationId xmlns:a16="http://schemas.microsoft.com/office/drawing/2014/main" xmlns="" id="{428EE1C5-D7A2-4FE9-89EA-C7B1E182B98B}"/>
              </a:ext>
            </a:extLst>
          </p:cNvPr>
          <p:cNvSpPr/>
          <p:nvPr/>
        </p:nvSpPr>
        <p:spPr>
          <a:xfrm>
            <a:off x="6855671" y="1004349"/>
            <a:ext cx="2965709" cy="207749"/>
          </a:xfrm>
          <a:prstGeom prst="rect">
            <a:avLst/>
          </a:prstGeom>
        </p:spPr>
        <p:txBody>
          <a:bodyPr wrap="square">
            <a:spAutoFit/>
          </a:bodyPr>
          <a:lstStyle/>
          <a:p>
            <a:pPr algn="ctr" eaLnBrk="1" fontAlgn="auto" hangingPunct="1">
              <a:spcBef>
                <a:spcPts val="0"/>
              </a:spcBef>
              <a:spcAft>
                <a:spcPts val="0"/>
              </a:spcAft>
              <a:defRPr/>
            </a:pPr>
            <a:r>
              <a:rPr lang="en-US" sz="750" dirty="0">
                <a:solidFill>
                  <a:schemeClr val="tx1">
                    <a:lumMod val="50000"/>
                    <a:lumOff val="50000"/>
                  </a:schemeClr>
                </a:solidFill>
                <a:latin typeface="HP Simplified" panose="020B0604020204020204" pitchFamily="34" charset="0"/>
              </a:rPr>
              <a:t>HP OMEN VECTOR GAMING MOUSE USB, 6 BUTTONS</a:t>
            </a:r>
          </a:p>
        </p:txBody>
      </p:sp>
      <p:sp>
        <p:nvSpPr>
          <p:cNvPr id="163" name="TextBox 162">
            <a:extLst>
              <a:ext uri="{FF2B5EF4-FFF2-40B4-BE49-F238E27FC236}">
                <a16:creationId xmlns:a16="http://schemas.microsoft.com/office/drawing/2014/main" xmlns="" id="{08FC1B31-1FD0-443D-BFC8-3401D2E35041}"/>
              </a:ext>
            </a:extLst>
          </p:cNvPr>
          <p:cNvSpPr txBox="1"/>
          <p:nvPr/>
        </p:nvSpPr>
        <p:spPr>
          <a:xfrm>
            <a:off x="7784937" y="28821"/>
            <a:ext cx="2034104" cy="207749"/>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X220 BACKLIT GAMING MOUSE USB</a:t>
            </a:r>
          </a:p>
        </p:txBody>
      </p:sp>
      <p:sp>
        <p:nvSpPr>
          <p:cNvPr id="208" name="Rectangle 207">
            <a:extLst>
              <a:ext uri="{FF2B5EF4-FFF2-40B4-BE49-F238E27FC236}">
                <a16:creationId xmlns:a16="http://schemas.microsoft.com/office/drawing/2014/main" xmlns="" id="{B6B2E4A2-697C-44D4-A729-AAD86A3155FF}"/>
              </a:ext>
            </a:extLst>
          </p:cNvPr>
          <p:cNvSpPr/>
          <p:nvPr/>
        </p:nvSpPr>
        <p:spPr>
          <a:xfrm>
            <a:off x="5164516" y="9215"/>
            <a:ext cx="2348536" cy="323165"/>
          </a:xfrm>
          <a:prstGeom prst="rect">
            <a:avLst/>
          </a:prstGeom>
        </p:spPr>
        <p:txBody>
          <a:bodyPr wrap="square">
            <a:spAutoFit/>
          </a:bodyPr>
          <a:lstStyle/>
          <a:p>
            <a:pPr algn="ctr">
              <a:defRPr/>
            </a:pPr>
            <a:r>
              <a:rPr lang="en-US" sz="750" dirty="0">
                <a:solidFill>
                  <a:schemeClr val="tx1">
                    <a:lumMod val="50000"/>
                    <a:lumOff val="50000"/>
                  </a:schemeClr>
                </a:solidFill>
                <a:latin typeface="HP Simplified" panose="020B0604020204020204" pitchFamily="34" charset="0"/>
              </a:rPr>
              <a:t>HP PAVILION GAMING MOUSE USB 300 </a:t>
            </a:r>
            <a:r>
              <a:rPr lang="en-GB" sz="750" dirty="0">
                <a:solidFill>
                  <a:schemeClr val="tx1">
                    <a:lumMod val="50000"/>
                    <a:lumOff val="50000"/>
                  </a:schemeClr>
                </a:solidFill>
                <a:latin typeface="HP Simplified" panose="020B0604020204020204" pitchFamily="34" charset="0"/>
              </a:rPr>
              <a:t>5,000 dpi optical sensor for precision.</a:t>
            </a:r>
            <a:endParaRPr lang="x-none" sz="750" dirty="0">
              <a:solidFill>
                <a:schemeClr val="tx1">
                  <a:lumMod val="50000"/>
                  <a:lumOff val="50000"/>
                </a:schemeClr>
              </a:solidFill>
              <a:latin typeface="HP Simplified" panose="020B0604020204020204" pitchFamily="34" charset="0"/>
            </a:endParaRPr>
          </a:p>
        </p:txBody>
      </p:sp>
      <p:sp>
        <p:nvSpPr>
          <p:cNvPr id="184" name="TextBox 183">
            <a:extLst>
              <a:ext uri="{FF2B5EF4-FFF2-40B4-BE49-F238E27FC236}">
                <a16:creationId xmlns:a16="http://schemas.microsoft.com/office/drawing/2014/main" xmlns="" id="{99032523-9240-4BA9-BFC5-D3915C0C0381}"/>
              </a:ext>
            </a:extLst>
          </p:cNvPr>
          <p:cNvSpPr txBox="1"/>
          <p:nvPr/>
        </p:nvSpPr>
        <p:spPr>
          <a:xfrm>
            <a:off x="4575425" y="3598072"/>
            <a:ext cx="1400535" cy="523220"/>
          </a:xfrm>
          <a:prstGeom prst="rect">
            <a:avLst/>
          </a:prstGeom>
          <a:noFill/>
        </p:spPr>
        <p:txBody>
          <a:bodyPr wrap="square">
            <a:spAutoFit/>
          </a:bodyPr>
          <a:lstStyle/>
          <a:p>
            <a:pPr algn="ctr"/>
            <a:r>
              <a:rPr lang="en-GB" sz="700" dirty="0">
                <a:solidFill>
                  <a:schemeClr val="tx1">
                    <a:lumMod val="50000"/>
                    <a:lumOff val="50000"/>
                  </a:schemeClr>
                </a:solidFill>
                <a:latin typeface="HP Simplified" panose="020B0604020204020204" pitchFamily="34" charset="0"/>
              </a:rPr>
              <a:t>Low-cost wireless has never been so easy. It gives you the freedom to create without being blocked by cables</a:t>
            </a:r>
            <a:endParaRPr lang="x-none" sz="700" dirty="0">
              <a:solidFill>
                <a:schemeClr val="tx1">
                  <a:lumMod val="50000"/>
                  <a:lumOff val="50000"/>
                </a:schemeClr>
              </a:solidFill>
              <a:latin typeface="HP Simplified" panose="020B0604020204020204" pitchFamily="34" charset="0"/>
            </a:endParaRPr>
          </a:p>
        </p:txBody>
      </p:sp>
      <p:sp>
        <p:nvSpPr>
          <p:cNvPr id="216" name="TextBox 215">
            <a:extLst>
              <a:ext uri="{FF2B5EF4-FFF2-40B4-BE49-F238E27FC236}">
                <a16:creationId xmlns:a16="http://schemas.microsoft.com/office/drawing/2014/main" xmlns="" id="{47AFA846-6FFB-4058-8B04-39EFCEA187BC}"/>
              </a:ext>
            </a:extLst>
          </p:cNvPr>
          <p:cNvSpPr txBox="1"/>
          <p:nvPr/>
        </p:nvSpPr>
        <p:spPr>
          <a:xfrm>
            <a:off x="6972625" y="2451089"/>
            <a:ext cx="2987913" cy="415498"/>
          </a:xfrm>
          <a:prstGeom prst="rect">
            <a:avLst/>
          </a:prstGeom>
          <a:noFill/>
        </p:spPr>
        <p:txBody>
          <a:bodyPr wrap="square">
            <a:spAutoFit/>
          </a:bodyPr>
          <a:lstStyle/>
          <a:p>
            <a:pPr algn="ctr"/>
            <a:r>
              <a:rPr lang="en-GB" sz="700" b="0" i="0" dirty="0">
                <a:solidFill>
                  <a:schemeClr val="tx1">
                    <a:lumMod val="50000"/>
                    <a:lumOff val="50000"/>
                  </a:schemeClr>
                </a:solidFill>
                <a:effectLst/>
                <a:latin typeface="HP Simplified Light" panose="020B0404020204020204" pitchFamily="34" charset="0"/>
              </a:rPr>
              <a:t>Light beam detection enables a 0.2ms click response time, 3 times faster than a traditional mechanical mouse switch. Respond quicker in-game and enjoy extended durability with a 50 million click lifetime.</a:t>
            </a:r>
            <a:endParaRPr lang="x-none" sz="700" dirty="0">
              <a:solidFill>
                <a:schemeClr val="tx1">
                  <a:lumMod val="50000"/>
                  <a:lumOff val="50000"/>
                </a:schemeClr>
              </a:solidFill>
            </a:endParaRPr>
          </a:p>
        </p:txBody>
      </p:sp>
      <p:sp>
        <p:nvSpPr>
          <p:cNvPr id="212" name="TextBox 31"/>
          <p:cNvSpPr txBox="1">
            <a:spLocks noChangeArrowheads="1"/>
          </p:cNvSpPr>
          <p:nvPr/>
        </p:nvSpPr>
        <p:spPr bwMode="auto">
          <a:xfrm>
            <a:off x="4640950" y="4863012"/>
            <a:ext cx="1362984"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ctr"/>
            <a:r>
              <a:rPr lang="en-US" altLang="en-US" sz="750" dirty="0">
                <a:latin typeface="HP Simplified" panose="020B0604020204020204" pitchFamily="34" charset="0"/>
              </a:rPr>
              <a:t>X6W31AA </a:t>
            </a:r>
            <a:r>
              <a:rPr lang="en-GB" altLang="en-US" sz="750" dirty="0">
                <a:latin typeface="HP Simplified" panose="020B0604020204020204" pitchFamily="34" charset="0"/>
              </a:rPr>
              <a:t>BLACK </a:t>
            </a:r>
            <a:r>
              <a:rPr lang="en-GB" altLang="en-US" sz="750" dirty="0" smtClean="0">
                <a:solidFill>
                  <a:srgbClr val="FF0000"/>
                </a:solidFill>
                <a:latin typeface="HP Simplified" panose="020B0604020204020204" pitchFamily="34" charset="0"/>
              </a:rPr>
              <a:t>22.00 €</a:t>
            </a:r>
            <a:endParaRPr lang="en-GB" altLang="en-US" sz="750" dirty="0">
              <a:solidFill>
                <a:srgbClr val="FF0000"/>
              </a:solidFill>
              <a:latin typeface="HP Simplified" panose="020B0604020204020204" pitchFamily="34" charset="0"/>
            </a:endParaRPr>
          </a:p>
          <a:p>
            <a:pPr fontAlgn="ctr"/>
            <a:r>
              <a:rPr lang="en-GB" altLang="en-US" sz="750" dirty="0">
                <a:latin typeface="HP Simplified" panose="020B0604020204020204" pitchFamily="34" charset="0"/>
              </a:rPr>
              <a:t>2HU82AA</a:t>
            </a:r>
            <a:r>
              <a:rPr lang="en-GB" altLang="en-US" sz="750" dirty="0">
                <a:solidFill>
                  <a:srgbClr val="FF0000"/>
                </a:solidFill>
                <a:latin typeface="HP Simplified" panose="020B0604020204020204" pitchFamily="34" charset="0"/>
              </a:rPr>
              <a:t> </a:t>
            </a:r>
            <a:r>
              <a:rPr lang="en-GB" altLang="en-US" sz="750" dirty="0">
                <a:latin typeface="HP Simplified" panose="020B0604020204020204" pitchFamily="34" charset="0"/>
              </a:rPr>
              <a:t>RED</a:t>
            </a:r>
            <a:r>
              <a:rPr lang="en-GB" altLang="en-US" sz="750" dirty="0">
                <a:solidFill>
                  <a:srgbClr val="FF0000"/>
                </a:solidFill>
                <a:latin typeface="HP Simplified" panose="020B0604020204020204" pitchFamily="34" charset="0"/>
              </a:rPr>
              <a:t> </a:t>
            </a:r>
            <a:r>
              <a:rPr lang="en-GB" altLang="en-US" sz="750" dirty="0" smtClean="0">
                <a:solidFill>
                  <a:srgbClr val="FF0000"/>
                </a:solidFill>
                <a:latin typeface="HP Simplified" panose="020B0604020204020204" pitchFamily="34" charset="0"/>
              </a:rPr>
              <a:t>15.00 €</a:t>
            </a:r>
            <a:endParaRPr lang="en-GB" altLang="en-US" sz="750" dirty="0">
              <a:solidFill>
                <a:srgbClr val="FF0000"/>
              </a:solidFill>
              <a:latin typeface="HP Simplified" panose="020B0604020204020204" pitchFamily="34" charset="0"/>
            </a:endParaRPr>
          </a:p>
          <a:p>
            <a:pPr fontAlgn="ctr"/>
            <a:r>
              <a:rPr lang="en-US" altLang="en-US" sz="750" dirty="0">
                <a:latin typeface="HP Simplified" panose="020B0604020204020204" pitchFamily="34" charset="0"/>
              </a:rPr>
              <a:t>2HU84AA </a:t>
            </a:r>
            <a:r>
              <a:rPr lang="en-GB" altLang="en-US" sz="750" dirty="0">
                <a:latin typeface="HP Simplified" panose="020B0604020204020204" pitchFamily="34" charset="0"/>
              </a:rPr>
              <a:t>PIKE SILVER </a:t>
            </a:r>
            <a:r>
              <a:rPr lang="en-GB" altLang="en-US" sz="750" dirty="0" smtClean="0">
                <a:solidFill>
                  <a:srgbClr val="FF0000"/>
                </a:solidFill>
                <a:latin typeface="HP Simplified" panose="020B0604020204020204" pitchFamily="34" charset="0"/>
              </a:rPr>
              <a:t>15.00 €</a:t>
            </a:r>
            <a:endParaRPr lang="en-GB" altLang="en-US" sz="750" dirty="0">
              <a:solidFill>
                <a:srgbClr val="FF0000"/>
              </a:solidFill>
              <a:latin typeface="HP Simplified" panose="020B0604020204020204" pitchFamily="34" charset="0"/>
            </a:endParaRPr>
          </a:p>
          <a:p>
            <a:pPr fontAlgn="ctr"/>
            <a:r>
              <a:rPr lang="en-US" altLang="en-US" sz="750" dirty="0">
                <a:latin typeface="HP Simplified" panose="020B0604020204020204" pitchFamily="34" charset="0"/>
              </a:rPr>
              <a:t>2HU83AA </a:t>
            </a:r>
            <a:r>
              <a:rPr lang="en-GB" altLang="en-US" sz="750" dirty="0">
                <a:latin typeface="HP Simplified" panose="020B0604020204020204" pitchFamily="34" charset="0"/>
              </a:rPr>
              <a:t>SILK GOLD </a:t>
            </a:r>
            <a:r>
              <a:rPr lang="en-GB" altLang="en-US" sz="750" dirty="0" smtClean="0">
                <a:solidFill>
                  <a:srgbClr val="FF0000"/>
                </a:solidFill>
                <a:latin typeface="HP Simplified" panose="020B0604020204020204" pitchFamily="34" charset="0"/>
              </a:rPr>
              <a:t>14.00 €</a:t>
            </a:r>
            <a:endParaRPr lang="en-GB" altLang="en-US" sz="750" dirty="0">
              <a:solidFill>
                <a:srgbClr val="FF0000"/>
              </a:solidFill>
              <a:latin typeface="HP Simplified" panose="020B0604020204020204" pitchFamily="34" charset="0"/>
            </a:endParaRPr>
          </a:p>
        </p:txBody>
      </p:sp>
      <p:sp>
        <p:nvSpPr>
          <p:cNvPr id="167" name="TextBox 166">
            <a:extLst>
              <a:ext uri="{FF2B5EF4-FFF2-40B4-BE49-F238E27FC236}">
                <a16:creationId xmlns:a16="http://schemas.microsoft.com/office/drawing/2014/main" xmlns="" id="{678E598B-8579-9921-A50D-76EBC489F7A1}"/>
              </a:ext>
            </a:extLst>
          </p:cNvPr>
          <p:cNvSpPr txBox="1"/>
          <p:nvPr/>
        </p:nvSpPr>
        <p:spPr>
          <a:xfrm>
            <a:off x="114635" y="3411789"/>
            <a:ext cx="1474174" cy="323165"/>
          </a:xfrm>
          <a:prstGeom prst="rect">
            <a:avLst/>
          </a:prstGeom>
          <a:noFill/>
        </p:spPr>
        <p:txBody>
          <a:bodyPr wrap="square">
            <a:spAutoFit/>
          </a:bodyPr>
          <a:lstStyle/>
          <a:p>
            <a:pPr algn="ctr"/>
            <a:r>
              <a:rPr lang="en-GB" sz="750" b="0" i="0" dirty="0">
                <a:solidFill>
                  <a:schemeClr val="tx1">
                    <a:lumMod val="50000"/>
                    <a:lumOff val="50000"/>
                  </a:schemeClr>
                </a:solidFill>
                <a:effectLst/>
                <a:latin typeface="HP Simplified" panose="020B0604020204020204" pitchFamily="34" charset="0"/>
              </a:rPr>
              <a:t>HP 410 SLIM SILVER BLUETOOTH WIRELESS MOUSE</a:t>
            </a:r>
            <a:endParaRPr lang="x-none" sz="750" dirty="0">
              <a:solidFill>
                <a:schemeClr val="tx1">
                  <a:lumMod val="50000"/>
                  <a:lumOff val="50000"/>
                </a:schemeClr>
              </a:solidFill>
            </a:endParaRPr>
          </a:p>
        </p:txBody>
      </p:sp>
      <p:cxnSp>
        <p:nvCxnSpPr>
          <p:cNvPr id="187" name="Straight Connector 186">
            <a:extLst>
              <a:ext uri="{FF2B5EF4-FFF2-40B4-BE49-F238E27FC236}">
                <a16:creationId xmlns:a16="http://schemas.microsoft.com/office/drawing/2014/main" xmlns="" id="{8919CACA-0BC6-6E1A-08E5-CDBD78D8DC1D}"/>
              </a:ext>
            </a:extLst>
          </p:cNvPr>
          <p:cNvCxnSpPr/>
          <p:nvPr/>
        </p:nvCxnSpPr>
        <p:spPr>
          <a:xfrm>
            <a:off x="6939314" y="1078987"/>
            <a:ext cx="22193" cy="435391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a:extLst>
              <a:ext uri="{FF2B5EF4-FFF2-40B4-BE49-F238E27FC236}">
                <a16:creationId xmlns:a16="http://schemas.microsoft.com/office/drawing/2014/main" xmlns="" id="{CB5A4F3B-7C92-6D37-2231-1932DB001CCE}"/>
              </a:ext>
            </a:extLst>
          </p:cNvPr>
          <p:cNvCxnSpPr/>
          <p:nvPr/>
        </p:nvCxnSpPr>
        <p:spPr>
          <a:xfrm flipV="1">
            <a:off x="6937826" y="2206449"/>
            <a:ext cx="2941653" cy="2222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28" name="Straight Connector 227">
            <a:extLst>
              <a:ext uri="{FF2B5EF4-FFF2-40B4-BE49-F238E27FC236}">
                <a16:creationId xmlns:a16="http://schemas.microsoft.com/office/drawing/2014/main" xmlns="" id="{D72C6DFA-D61E-24E0-516F-2C4E1A5A4CD8}"/>
              </a:ext>
            </a:extLst>
          </p:cNvPr>
          <p:cNvCxnSpPr/>
          <p:nvPr/>
        </p:nvCxnSpPr>
        <p:spPr>
          <a:xfrm>
            <a:off x="6961507" y="3672481"/>
            <a:ext cx="2880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0" name="Straight Connector 229">
            <a:extLst>
              <a:ext uri="{FF2B5EF4-FFF2-40B4-BE49-F238E27FC236}">
                <a16:creationId xmlns:a16="http://schemas.microsoft.com/office/drawing/2014/main" xmlns="" id="{AC6327DB-C520-A7E1-D05C-3C12ABDEB20C}"/>
              </a:ext>
            </a:extLst>
          </p:cNvPr>
          <p:cNvCxnSpPr>
            <a:cxnSpLocks/>
            <a:stCxn id="146" idx="3"/>
          </p:cNvCxnSpPr>
          <p:nvPr/>
        </p:nvCxnSpPr>
        <p:spPr>
          <a:xfrm>
            <a:off x="5955081" y="1735728"/>
            <a:ext cx="7961" cy="3697175"/>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1" name="Straight Connector 230">
            <a:extLst>
              <a:ext uri="{FF2B5EF4-FFF2-40B4-BE49-F238E27FC236}">
                <a16:creationId xmlns:a16="http://schemas.microsoft.com/office/drawing/2014/main" xmlns="" id="{73537B12-E0F3-FAF3-DC8F-8EEFE827F022}"/>
              </a:ext>
            </a:extLst>
          </p:cNvPr>
          <p:cNvCxnSpPr/>
          <p:nvPr/>
        </p:nvCxnSpPr>
        <p:spPr>
          <a:xfrm flipV="1">
            <a:off x="2911793" y="956950"/>
            <a:ext cx="6967686" cy="14775"/>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2" name="Straight Connector 231">
            <a:extLst>
              <a:ext uri="{FF2B5EF4-FFF2-40B4-BE49-F238E27FC236}">
                <a16:creationId xmlns:a16="http://schemas.microsoft.com/office/drawing/2014/main" xmlns="" id="{C2DD0036-A261-5DD0-2718-889113A45EE9}"/>
              </a:ext>
            </a:extLst>
          </p:cNvPr>
          <p:cNvCxnSpPr/>
          <p:nvPr/>
        </p:nvCxnSpPr>
        <p:spPr>
          <a:xfrm>
            <a:off x="-6031" y="2016443"/>
            <a:ext cx="4632772" cy="21127"/>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3" name="Straight Connector 232">
            <a:extLst>
              <a:ext uri="{FF2B5EF4-FFF2-40B4-BE49-F238E27FC236}">
                <a16:creationId xmlns:a16="http://schemas.microsoft.com/office/drawing/2014/main" xmlns="" id="{D612AFE5-FD23-B108-C502-DFDDC2297BB5}"/>
              </a:ext>
            </a:extLst>
          </p:cNvPr>
          <p:cNvCxnSpPr/>
          <p:nvPr/>
        </p:nvCxnSpPr>
        <p:spPr>
          <a:xfrm>
            <a:off x="1682178" y="2070387"/>
            <a:ext cx="0" cy="43560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4" name="Straight Connector 233">
            <a:extLst>
              <a:ext uri="{FF2B5EF4-FFF2-40B4-BE49-F238E27FC236}">
                <a16:creationId xmlns:a16="http://schemas.microsoft.com/office/drawing/2014/main" xmlns="" id="{90E60706-90DF-E666-3C1B-B73E95165194}"/>
              </a:ext>
            </a:extLst>
          </p:cNvPr>
          <p:cNvCxnSpPr/>
          <p:nvPr/>
        </p:nvCxnSpPr>
        <p:spPr>
          <a:xfrm flipH="1">
            <a:off x="3157277" y="2063255"/>
            <a:ext cx="8575" cy="4311001"/>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5" name="Straight Connector 234">
            <a:extLst>
              <a:ext uri="{FF2B5EF4-FFF2-40B4-BE49-F238E27FC236}">
                <a16:creationId xmlns:a16="http://schemas.microsoft.com/office/drawing/2014/main" xmlns="" id="{F91E4F0A-1575-73F5-F950-25538D5A2F64}"/>
              </a:ext>
            </a:extLst>
          </p:cNvPr>
          <p:cNvCxnSpPr/>
          <p:nvPr/>
        </p:nvCxnSpPr>
        <p:spPr>
          <a:xfrm flipH="1">
            <a:off x="4613146" y="1015241"/>
            <a:ext cx="5282" cy="445798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9" name="Straight Connector 238">
            <a:extLst>
              <a:ext uri="{FF2B5EF4-FFF2-40B4-BE49-F238E27FC236}">
                <a16:creationId xmlns:a16="http://schemas.microsoft.com/office/drawing/2014/main" xmlns="" id="{386775E6-362C-E81E-B419-652601607899}"/>
              </a:ext>
            </a:extLst>
          </p:cNvPr>
          <p:cNvCxnSpPr/>
          <p:nvPr/>
        </p:nvCxnSpPr>
        <p:spPr>
          <a:xfrm>
            <a:off x="1988" y="3317623"/>
            <a:ext cx="1584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3" name="Straight Connector 242">
            <a:extLst>
              <a:ext uri="{FF2B5EF4-FFF2-40B4-BE49-F238E27FC236}">
                <a16:creationId xmlns:a16="http://schemas.microsoft.com/office/drawing/2014/main" xmlns="" id="{86276C09-841A-119F-DB08-1A125341F9AC}"/>
              </a:ext>
            </a:extLst>
          </p:cNvPr>
          <p:cNvCxnSpPr/>
          <p:nvPr/>
        </p:nvCxnSpPr>
        <p:spPr>
          <a:xfrm flipV="1">
            <a:off x="3208719" y="3164582"/>
            <a:ext cx="1313267" cy="297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50" name="Picture 49">
            <a:extLst>
              <a:ext uri="{FF2B5EF4-FFF2-40B4-BE49-F238E27FC236}">
                <a16:creationId xmlns:a16="http://schemas.microsoft.com/office/drawing/2014/main" xmlns="" id="{036E0A3B-F33D-6B45-64C7-9AE0E5792AE4}"/>
              </a:ext>
            </a:extLst>
          </p:cNvPr>
          <p:cNvPicPr>
            <a:picLocks noChangeAspect="1"/>
          </p:cNvPicPr>
          <p:nvPr/>
        </p:nvPicPr>
        <p:blipFill>
          <a:blip r:embed="rId21">
            <a:extLst>
              <a:ext uri="{28A0092B-C50C-407E-A947-70E740481C1C}">
                <a14:useLocalDpi xmlns:a14="http://schemas.microsoft.com/office/drawing/2010/main"/>
              </a:ext>
            </a:extLst>
          </a:blip>
          <a:stretch>
            <a:fillRect/>
          </a:stretch>
        </p:blipFill>
        <p:spPr>
          <a:xfrm>
            <a:off x="9456234" y="1327387"/>
            <a:ext cx="409575" cy="714375"/>
          </a:xfrm>
          <a:prstGeom prst="rect">
            <a:avLst/>
          </a:prstGeom>
        </p:spPr>
      </p:pic>
      <p:sp>
        <p:nvSpPr>
          <p:cNvPr id="162" name="TextBox 34"/>
          <p:cNvSpPr txBox="1">
            <a:spLocks noChangeArrowheads="1"/>
          </p:cNvSpPr>
          <p:nvPr/>
        </p:nvSpPr>
        <p:spPr bwMode="auto">
          <a:xfrm>
            <a:off x="6919143" y="4676509"/>
            <a:ext cx="1588732" cy="661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1450" indent="-17145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marL="0" indent="0" fontAlgn="ctr"/>
            <a:r>
              <a:rPr lang="en-GB" sz="750" dirty="0">
                <a:latin typeface="HP Simplified" panose="020B0604020204020204" pitchFamily="34" charset="0"/>
              </a:rPr>
              <a:t>V0L82AA</a:t>
            </a:r>
            <a:r>
              <a:rPr lang="en-GB" sz="750" dirty="0"/>
              <a:t> </a:t>
            </a:r>
            <a:r>
              <a:rPr lang="en-US" altLang="en-US" sz="750" dirty="0">
                <a:latin typeface="HP Simplified" panose="020B0604020204020204" pitchFamily="34" charset="0"/>
              </a:rPr>
              <a:t>RED, </a:t>
            </a:r>
            <a:r>
              <a:rPr lang="en-GB" altLang="en-US" sz="750" dirty="0" smtClean="0">
                <a:solidFill>
                  <a:srgbClr val="FF0000"/>
                </a:solidFill>
                <a:latin typeface="HP Simplified" panose="020B0604020204020204" pitchFamily="34" charset="0"/>
              </a:rPr>
              <a:t>16.00 €</a:t>
            </a:r>
            <a:endParaRPr lang="en-GB" altLang="en-US" sz="750" dirty="0">
              <a:solidFill>
                <a:srgbClr val="FF0000"/>
              </a:solidFill>
              <a:latin typeface="HP Simplified" panose="020B0604020204020204" pitchFamily="34" charset="0"/>
            </a:endParaRPr>
          </a:p>
          <a:p>
            <a:pPr fontAlgn="ctr"/>
            <a:r>
              <a:rPr lang="en-GB" sz="750" dirty="0">
                <a:latin typeface="HP Simplified" panose="020B0604020204020204" pitchFamily="34" charset="0"/>
              </a:rPr>
              <a:t>X7Q43AA</a:t>
            </a:r>
            <a:r>
              <a:rPr lang="en-GB" sz="750" dirty="0"/>
              <a:t> </a:t>
            </a:r>
            <a:r>
              <a:rPr lang="en-US" sz="750" dirty="0">
                <a:latin typeface="HP Simplified" panose="020B0604020204020204" pitchFamily="34" charset="0"/>
              </a:rPr>
              <a:t>GOLD, </a:t>
            </a:r>
            <a:r>
              <a:rPr lang="en-US" sz="750" dirty="0" smtClean="0">
                <a:solidFill>
                  <a:srgbClr val="FF0000"/>
                </a:solidFill>
                <a:latin typeface="HP Simplified" panose="020B0604020204020204" pitchFamily="34" charset="0"/>
              </a:rPr>
              <a:t>16.00 €</a:t>
            </a:r>
            <a:endParaRPr lang="en-US" sz="750" dirty="0">
              <a:solidFill>
                <a:srgbClr val="FF0000"/>
              </a:solidFill>
              <a:latin typeface="HP Simplified" panose="020B0604020204020204" pitchFamily="34" charset="0"/>
            </a:endParaRPr>
          </a:p>
          <a:p>
            <a:pPr fontAlgn="ctr"/>
            <a:r>
              <a:rPr lang="en-US" altLang="en-US" sz="750" dirty="0" smtClean="0">
                <a:latin typeface="HP Simplified" panose="020B0604020204020204" pitchFamily="34" charset="0"/>
              </a:rPr>
              <a:t>7UH88AA </a:t>
            </a:r>
            <a:r>
              <a:rPr lang="en-US" altLang="en-US" sz="750" dirty="0">
                <a:latin typeface="HP Simplified" panose="020B0604020204020204" pitchFamily="34" charset="0"/>
              </a:rPr>
              <a:t>LUMIERE BLUE </a:t>
            </a:r>
            <a:r>
              <a:rPr lang="en-US" altLang="en-US" sz="750" dirty="0" smtClean="0">
                <a:solidFill>
                  <a:srgbClr val="FF0000"/>
                </a:solidFill>
                <a:latin typeface="HP Simplified" panose="020B0604020204020204" pitchFamily="34" charset="0"/>
              </a:rPr>
              <a:t>16.00 €</a:t>
            </a:r>
            <a:endParaRPr lang="en-US" altLang="en-US" sz="750" dirty="0">
              <a:solidFill>
                <a:srgbClr val="FF0000"/>
              </a:solidFill>
              <a:latin typeface="HP Simplified" panose="020B0604020204020204" pitchFamily="34" charset="0"/>
            </a:endParaRPr>
          </a:p>
          <a:p>
            <a:pPr fontAlgn="ctr"/>
            <a:r>
              <a:rPr lang="en-US" altLang="en-US" sz="750" dirty="0">
                <a:latin typeface="HP Simplified" panose="020B0604020204020204" pitchFamily="34" charset="0"/>
              </a:rPr>
              <a:t>V0L81AA DRAGONFLY BLUE </a:t>
            </a:r>
            <a:r>
              <a:rPr lang="en-US" altLang="en-US" sz="750" dirty="0" smtClean="0">
                <a:solidFill>
                  <a:srgbClr val="FF0000"/>
                </a:solidFill>
                <a:latin typeface="HP Simplified" panose="020B0604020204020204" pitchFamily="34" charset="0"/>
              </a:rPr>
              <a:t>16.00 </a:t>
            </a:r>
            <a:r>
              <a:rPr lang="en-US" altLang="en-US" sz="700" dirty="0" smtClean="0">
                <a:solidFill>
                  <a:srgbClr val="FF0000"/>
                </a:solidFill>
                <a:latin typeface="HP Simplified" panose="020B0604020204020204" pitchFamily="34" charset="0"/>
              </a:rPr>
              <a:t>€</a:t>
            </a:r>
            <a:endParaRPr lang="en-US" altLang="en-US" sz="700" dirty="0">
              <a:solidFill>
                <a:srgbClr val="FF0000"/>
              </a:solidFill>
              <a:latin typeface="HP Simplified" panose="020B0604020204020204" pitchFamily="34" charset="0"/>
            </a:endParaRPr>
          </a:p>
          <a:p>
            <a:pPr fontAlgn="ctr"/>
            <a:endParaRPr lang="en-US" altLang="en-US" sz="700" dirty="0">
              <a:solidFill>
                <a:srgbClr val="FF0000"/>
              </a:solidFill>
              <a:latin typeface="HP Simplified" panose="020B0604020204020204" pitchFamily="34" charset="0"/>
            </a:endParaRPr>
          </a:p>
        </p:txBody>
      </p:sp>
      <p:sp>
        <p:nvSpPr>
          <p:cNvPr id="172" name="Rectangle 171"/>
          <p:cNvSpPr/>
          <p:nvPr/>
        </p:nvSpPr>
        <p:spPr>
          <a:xfrm>
            <a:off x="3096816" y="3288101"/>
            <a:ext cx="1488669" cy="207749"/>
          </a:xfrm>
          <a:prstGeom prst="rect">
            <a:avLst/>
          </a:prstGeom>
        </p:spPr>
        <p:txBody>
          <a:bodyPr wrap="square">
            <a:spAutoFit/>
          </a:bodyPr>
          <a:lstStyle/>
          <a:p>
            <a:pPr algn="ctr" eaLnBrk="1" fontAlgn="auto" hangingPunct="1">
              <a:spcBef>
                <a:spcPts val="0"/>
              </a:spcBef>
              <a:spcAft>
                <a:spcPts val="0"/>
              </a:spcAft>
              <a:defRPr/>
            </a:pPr>
            <a:r>
              <a:rPr lang="en-GB" sz="750" u="none" strike="noStrike" dirty="0">
                <a:solidFill>
                  <a:schemeClr val="tx1">
                    <a:lumMod val="50000"/>
                    <a:lumOff val="50000"/>
                  </a:schemeClr>
                </a:solidFill>
                <a:effectLst/>
                <a:latin typeface="HP Simplified" panose="020B0604020204020204" pitchFamily="34" charset="0"/>
              </a:rPr>
              <a:t>HP MOUSE 240 WIRELESS</a:t>
            </a:r>
            <a:endParaRPr lang="en-US" sz="750" dirty="0">
              <a:solidFill>
                <a:schemeClr val="tx1">
                  <a:lumMod val="50000"/>
                  <a:lumOff val="50000"/>
                </a:schemeClr>
              </a:solidFill>
              <a:latin typeface="HP Simplified" panose="020B0604020204020204" pitchFamily="34" charset="0"/>
            </a:endParaRPr>
          </a:p>
        </p:txBody>
      </p:sp>
      <p:cxnSp>
        <p:nvCxnSpPr>
          <p:cNvPr id="181" name="Straight Connector 180">
            <a:extLst>
              <a:ext uri="{FF2B5EF4-FFF2-40B4-BE49-F238E27FC236}">
                <a16:creationId xmlns:a16="http://schemas.microsoft.com/office/drawing/2014/main" xmlns="" id="{386775E6-362C-E81E-B419-652601607899}"/>
              </a:ext>
            </a:extLst>
          </p:cNvPr>
          <p:cNvCxnSpPr/>
          <p:nvPr/>
        </p:nvCxnSpPr>
        <p:spPr>
          <a:xfrm flipV="1">
            <a:off x="90228" y="4340850"/>
            <a:ext cx="1380230" cy="4471"/>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xmlns="" id="{9B3D4002-FDCC-FDED-DEEB-D33805C2402C}"/>
              </a:ext>
            </a:extLst>
          </p:cNvPr>
          <p:cNvSpPr txBox="1"/>
          <p:nvPr/>
        </p:nvSpPr>
        <p:spPr>
          <a:xfrm>
            <a:off x="128212" y="5950020"/>
            <a:ext cx="1507598" cy="323165"/>
          </a:xfrm>
          <a:prstGeom prst="rect">
            <a:avLst/>
          </a:prstGeom>
          <a:noFill/>
        </p:spPr>
        <p:txBody>
          <a:bodyPr wrap="square" rtlCol="0">
            <a:spAutoFit/>
          </a:bodyPr>
          <a:lstStyle/>
          <a:p>
            <a:pPr marL="0" rtl="0" eaLnBrk="1" fontAlgn="ctr" latinLnBrk="0" hangingPunct="1">
              <a:spcBef>
                <a:spcPts val="0"/>
              </a:spcBef>
              <a:spcAft>
                <a:spcPts val="0"/>
              </a:spcAft>
            </a:pPr>
            <a:r>
              <a:rPr lang="aa-ET" sz="750" i="0" u="none" strike="noStrike" kern="1200" dirty="0">
                <a:effectLst/>
                <a:latin typeface="HP Simplified" panose="020B0604020204020204" pitchFamily="34" charset="0"/>
              </a:rPr>
              <a:t>6CR72AA</a:t>
            </a:r>
            <a:r>
              <a:rPr lang="en-GB" sz="750" dirty="0">
                <a:latin typeface="HP Simplified" panose="020B0604020204020204" pitchFamily="34" charset="0"/>
              </a:rPr>
              <a:t> </a:t>
            </a:r>
            <a:r>
              <a:rPr lang="aa-ET" sz="750" i="0" u="none" strike="noStrike" kern="1200" dirty="0">
                <a:effectLst/>
                <a:latin typeface="HP Simplified" panose="020B0604020204020204" pitchFamily="34" charset="0"/>
              </a:rPr>
              <a:t>HP MOUSE WIRELESS,  SILVER</a:t>
            </a:r>
            <a:r>
              <a:rPr lang="en-GB" sz="750" i="0" u="none" strike="noStrike" kern="1200" dirty="0">
                <a:effectLst/>
                <a:latin typeface="HP Simplified" panose="020B0604020204020204" pitchFamily="34" charset="0"/>
              </a:rPr>
              <a:t>, </a:t>
            </a:r>
            <a:r>
              <a:rPr lang="en-GB" sz="750" i="0" u="none" strike="noStrike" kern="1200" dirty="0" smtClean="0">
                <a:solidFill>
                  <a:srgbClr val="FF0000"/>
                </a:solidFill>
                <a:effectLst/>
                <a:latin typeface="HP Simplified" panose="020B0604020204020204" pitchFamily="34" charset="0"/>
              </a:rPr>
              <a:t>20.,00 €</a:t>
            </a:r>
            <a:endParaRPr lang="aa-ET" sz="750" i="0" u="none" strike="noStrike" dirty="0">
              <a:solidFill>
                <a:srgbClr val="FF0000"/>
              </a:solidFill>
              <a:effectLst/>
              <a:latin typeface="HP Simplified" panose="020B0604020204020204" pitchFamily="34" charset="0"/>
            </a:endParaRPr>
          </a:p>
        </p:txBody>
      </p:sp>
      <p:cxnSp>
        <p:nvCxnSpPr>
          <p:cNvPr id="41" name="Straight Connector 40">
            <a:extLst>
              <a:ext uri="{FF2B5EF4-FFF2-40B4-BE49-F238E27FC236}">
                <a16:creationId xmlns:a16="http://schemas.microsoft.com/office/drawing/2014/main" xmlns="" id="{985D3656-92A3-C292-AF5D-38E67422515D}"/>
              </a:ext>
            </a:extLst>
          </p:cNvPr>
          <p:cNvCxnSpPr/>
          <p:nvPr/>
        </p:nvCxnSpPr>
        <p:spPr>
          <a:xfrm>
            <a:off x="3183781" y="5484151"/>
            <a:ext cx="657307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xmlns="" id="{ED036C57-9FF2-FDFC-64E1-FD3216E9C662}"/>
              </a:ext>
            </a:extLst>
          </p:cNvPr>
          <p:cNvSpPr txBox="1"/>
          <p:nvPr/>
        </p:nvSpPr>
        <p:spPr>
          <a:xfrm>
            <a:off x="3973229" y="5917065"/>
            <a:ext cx="860205" cy="438582"/>
          </a:xfrm>
          <a:prstGeom prst="rect">
            <a:avLst/>
          </a:prstGeom>
          <a:noFill/>
        </p:spPr>
        <p:txBody>
          <a:bodyPr wrap="square">
            <a:spAutoFit/>
          </a:bodyPr>
          <a:lstStyle/>
          <a:p>
            <a:r>
              <a:rPr lang="en-GB" sz="750" b="0" i="0" u="none" strike="noStrike" dirty="0">
                <a:effectLst/>
                <a:latin typeface="HP Simplified" panose="020B0604020204020204" pitchFamily="34" charset="0"/>
              </a:rPr>
              <a:t>3NZ70AA</a:t>
            </a:r>
            <a:r>
              <a:rPr lang="en-GB" sz="750" dirty="0">
                <a:latin typeface="HP Simplified" panose="020B0604020204020204" pitchFamily="34" charset="0"/>
              </a:rPr>
              <a:t> </a:t>
            </a:r>
            <a:br>
              <a:rPr lang="en-GB" sz="750" dirty="0">
                <a:latin typeface="HP Simplified" panose="020B0604020204020204" pitchFamily="34" charset="0"/>
              </a:rPr>
            </a:br>
            <a:r>
              <a:rPr lang="en-GB" sz="750" b="0" i="0" u="none" strike="noStrike" dirty="0">
                <a:effectLst/>
                <a:latin typeface="HP Simplified" panose="020B0604020204020204" pitchFamily="34" charset="0"/>
              </a:rPr>
              <a:t>DARK ASH SILVER</a:t>
            </a:r>
            <a:r>
              <a:rPr lang="en-GB" sz="750" b="0" i="0" u="none" strike="noStrike" dirty="0">
                <a:solidFill>
                  <a:srgbClr val="363636"/>
                </a:solidFill>
                <a:effectLst/>
                <a:latin typeface="HP Simplified" panose="020B0604020204020204" pitchFamily="34" charset="0"/>
              </a:rPr>
              <a:t>, </a:t>
            </a:r>
            <a:r>
              <a:rPr lang="en-GB" sz="750" b="0" i="0" u="none" strike="noStrike" dirty="0" smtClean="0">
                <a:solidFill>
                  <a:srgbClr val="FF0000"/>
                </a:solidFill>
                <a:effectLst/>
                <a:latin typeface="HP Simplified" panose="020B0604020204020204" pitchFamily="34" charset="0"/>
              </a:rPr>
              <a:t>52.00 €</a:t>
            </a:r>
            <a:endParaRPr lang="aa-ET" sz="750" dirty="0">
              <a:solidFill>
                <a:srgbClr val="FF0000"/>
              </a:solidFill>
              <a:latin typeface="HP Simplified" panose="020B0604020204020204" pitchFamily="34" charset="0"/>
            </a:endParaRPr>
          </a:p>
        </p:txBody>
      </p:sp>
      <p:sp>
        <p:nvSpPr>
          <p:cNvPr id="8" name="TextBox 67">
            <a:extLst>
              <a:ext uri="{FF2B5EF4-FFF2-40B4-BE49-F238E27FC236}">
                <a16:creationId xmlns:a16="http://schemas.microsoft.com/office/drawing/2014/main" xmlns="" id="{B8E1B04A-9BB6-4654-D934-22E9F45E976C}"/>
              </a:ext>
            </a:extLst>
          </p:cNvPr>
          <p:cNvSpPr txBox="1">
            <a:spLocks noChangeArrowheads="1"/>
          </p:cNvSpPr>
          <p:nvPr/>
        </p:nvSpPr>
        <p:spPr bwMode="auto">
          <a:xfrm>
            <a:off x="786646" y="3805668"/>
            <a:ext cx="840066" cy="43858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a:latin typeface="HP Simplified" panose="020B0604020204020204" pitchFamily="34" charset="0"/>
              </a:rPr>
              <a:t>4M0X6AA HP MOUSE 410  WHITE </a:t>
            </a:r>
            <a:r>
              <a:rPr lang="en-US" altLang="en-US" sz="750" dirty="0">
                <a:latin typeface="HP Simplified" panose="020B0604020204020204" pitchFamily="34" charset="0"/>
              </a:rPr>
              <a:t>, </a:t>
            </a:r>
            <a:r>
              <a:rPr lang="en-GB" altLang="en-US" sz="750" dirty="0" smtClean="0">
                <a:solidFill>
                  <a:srgbClr val="FF0000"/>
                </a:solidFill>
                <a:latin typeface="HP Simplified" panose="020B0604020204020204" pitchFamily="34" charset="0"/>
              </a:rPr>
              <a:t>26.00 €</a:t>
            </a:r>
            <a:endParaRPr lang="en-US" altLang="en-US" sz="750" dirty="0">
              <a:solidFill>
                <a:srgbClr val="FF0000"/>
              </a:solidFill>
              <a:latin typeface="HP Simplified" panose="020B0604020204020204" pitchFamily="34" charset="0"/>
            </a:endParaRPr>
          </a:p>
        </p:txBody>
      </p:sp>
      <p:pic>
        <p:nvPicPr>
          <p:cNvPr id="67" name="Picture 66">
            <a:extLst>
              <a:ext uri="{FF2B5EF4-FFF2-40B4-BE49-F238E27FC236}">
                <a16:creationId xmlns:a16="http://schemas.microsoft.com/office/drawing/2014/main" xmlns="" id="{B1256B94-D200-B749-D3CA-0FEA09801552}"/>
              </a:ext>
            </a:extLst>
          </p:cNvPr>
          <p:cNvPicPr>
            <a:picLocks noChangeAspect="1"/>
          </p:cNvPicPr>
          <p:nvPr/>
        </p:nvPicPr>
        <p:blipFill>
          <a:blip r:embed="rId22">
            <a:extLst>
              <a:ext uri="{28A0092B-C50C-407E-A947-70E740481C1C}">
                <a14:useLocalDpi xmlns:a14="http://schemas.microsoft.com/office/drawing/2010/main"/>
              </a:ext>
            </a:extLst>
          </a:blip>
          <a:stretch>
            <a:fillRect/>
          </a:stretch>
        </p:blipFill>
        <p:spPr>
          <a:xfrm>
            <a:off x="1913453" y="2454908"/>
            <a:ext cx="757613" cy="712517"/>
          </a:xfrm>
          <a:prstGeom prst="rect">
            <a:avLst/>
          </a:prstGeom>
        </p:spPr>
      </p:pic>
      <p:sp>
        <p:nvSpPr>
          <p:cNvPr id="170" name="TextBox 169">
            <a:extLst>
              <a:ext uri="{FF2B5EF4-FFF2-40B4-BE49-F238E27FC236}">
                <a16:creationId xmlns:a16="http://schemas.microsoft.com/office/drawing/2014/main" xmlns="" id="{891B6F5B-2D5A-493E-8BA8-B69B885631BC}"/>
              </a:ext>
            </a:extLst>
          </p:cNvPr>
          <p:cNvSpPr txBox="1"/>
          <p:nvPr/>
        </p:nvSpPr>
        <p:spPr>
          <a:xfrm>
            <a:off x="5665541" y="5928942"/>
            <a:ext cx="876863" cy="323165"/>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3NZ71AA </a:t>
            </a:r>
            <a:r>
              <a:rPr lang="en-US" sz="750" dirty="0">
                <a:solidFill>
                  <a:srgbClr val="000000"/>
                </a:solidFill>
                <a:latin typeface="HP Simplified" panose="020B0604020204020204" pitchFamily="34" charset="0"/>
              </a:rPr>
              <a:t>PIKE SILVER,  </a:t>
            </a:r>
            <a:r>
              <a:rPr lang="en-GB" sz="750" dirty="0" smtClean="0">
                <a:solidFill>
                  <a:srgbClr val="FF0000"/>
                </a:solidFill>
                <a:latin typeface="HP Simplified" panose="020B0604020204020204" pitchFamily="34" charset="0"/>
              </a:rPr>
              <a:t>52.00 </a:t>
            </a:r>
            <a:r>
              <a:rPr lang="en-GB" sz="750" b="0" i="0" u="none" strike="noStrike" kern="1200" dirty="0" smtClean="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pic>
        <p:nvPicPr>
          <p:cNvPr id="10" name="Picture 9"/>
          <p:cNvPicPr>
            <a:picLocks noChangeAspect="1"/>
          </p:cNvPicPr>
          <p:nvPr/>
        </p:nvPicPr>
        <p:blipFill>
          <a:blip r:embed="rId23" cstate="email">
            <a:extLst>
              <a:ext uri="{28A0092B-C50C-407E-A947-70E740481C1C}">
                <a14:useLocalDpi xmlns:a14="http://schemas.microsoft.com/office/drawing/2010/main"/>
              </a:ext>
            </a:extLst>
          </a:blip>
          <a:stretch>
            <a:fillRect/>
          </a:stretch>
        </p:blipFill>
        <p:spPr>
          <a:xfrm>
            <a:off x="5182579" y="4242532"/>
            <a:ext cx="364396" cy="518367"/>
          </a:xfrm>
          <a:prstGeom prst="rect">
            <a:avLst/>
          </a:prstGeom>
        </p:spPr>
      </p:pic>
      <p:sp>
        <p:nvSpPr>
          <p:cNvPr id="55" name="TextBox 54">
            <a:extLst>
              <a:ext uri="{FF2B5EF4-FFF2-40B4-BE49-F238E27FC236}">
                <a16:creationId xmlns:a16="http://schemas.microsoft.com/office/drawing/2014/main" xmlns="" id="{69001E1E-EA54-626E-34C5-A97B7BA2B3BF}"/>
              </a:ext>
            </a:extLst>
          </p:cNvPr>
          <p:cNvSpPr txBox="1"/>
          <p:nvPr/>
        </p:nvSpPr>
        <p:spPr>
          <a:xfrm>
            <a:off x="3154228" y="5534222"/>
            <a:ext cx="3731275" cy="438582"/>
          </a:xfrm>
          <a:prstGeom prst="rect">
            <a:avLst/>
          </a:prstGeom>
          <a:noFill/>
        </p:spPr>
        <p:txBody>
          <a:bodyPr wrap="square">
            <a:spAutoFit/>
          </a:bodyPr>
          <a:lstStyle/>
          <a:p>
            <a:r>
              <a:rPr lang="en-GB" sz="750" b="0" i="0" u="none" strike="noStrike" kern="1200" dirty="0">
                <a:solidFill>
                  <a:schemeClr val="accent3"/>
                </a:solidFill>
                <a:effectLst/>
                <a:latin typeface="HP Simplified" panose="020B0604020204020204" pitchFamily="34" charset="0"/>
              </a:rPr>
              <a:t>HP MOUSE 700 SPECTRE RECHARGEABLE, BLUETOOTH WIRELLESS, PAIR WITH 4 DEVISES, WITH 1.200 DPI, THE LASER SENSOR PROVIDES SUPERB ACCURACY AND PRECISION — ON ALMOST EVERY SURFACE</a:t>
            </a:r>
            <a:endParaRPr lang="el-GR" sz="750" dirty="0">
              <a:solidFill>
                <a:schemeClr val="accent3"/>
              </a:solidFill>
              <a:latin typeface="HP Simplified" panose="020B0604020204020204" pitchFamily="34" charset="0"/>
            </a:endParaRPr>
          </a:p>
        </p:txBody>
      </p:sp>
      <p:pic>
        <p:nvPicPr>
          <p:cNvPr id="42" name="Picture 2" descr="https://b2b.multitech.com.cy/sites/default/files/styles/picl/public/products/1980359376.1543934440.JPG?itok=C0Lhzla8"/>
          <p:cNvPicPr>
            <a:picLocks noChangeAspect="1" noChangeArrowheads="1"/>
          </p:cNvPicPr>
          <p:nvPr/>
        </p:nvPicPr>
        <p:blipFill rotWithShape="1">
          <a:blip r:embed="rId24" cstate="email">
            <a:extLst>
              <a:ext uri="{28A0092B-C50C-407E-A947-70E740481C1C}">
                <a14:useLocalDpi xmlns:a14="http://schemas.microsoft.com/office/drawing/2010/main"/>
              </a:ext>
            </a:extLst>
          </a:blip>
          <a:srcRect l="3569" t="16016" r="7790" b="14224"/>
          <a:stretch/>
        </p:blipFill>
        <p:spPr bwMode="auto">
          <a:xfrm>
            <a:off x="6083017" y="1026691"/>
            <a:ext cx="544024" cy="428149"/>
          </a:xfrm>
          <a:prstGeom prst="rect">
            <a:avLst/>
          </a:prstGeom>
          <a:noFill/>
          <a:extLst>
            <a:ext uri="{909E8E84-426E-40DD-AFC4-6F175D3DCCD1}">
              <a14:hiddenFill xmlns:a14="http://schemas.microsoft.com/office/drawing/2010/main">
                <a:solidFill>
                  <a:srgbClr val="FFFFFF"/>
                </a:solidFill>
              </a14:hiddenFill>
            </a:ext>
          </a:extLst>
        </p:spPr>
      </p:pic>
      <p:sp>
        <p:nvSpPr>
          <p:cNvPr id="190" name="Rectangle 189"/>
          <p:cNvSpPr/>
          <p:nvPr/>
        </p:nvSpPr>
        <p:spPr>
          <a:xfrm>
            <a:off x="5020852" y="978960"/>
            <a:ext cx="1095164" cy="200055"/>
          </a:xfrm>
          <a:prstGeom prst="rect">
            <a:avLst/>
          </a:prstGeom>
        </p:spPr>
        <p:txBody>
          <a:bodyPr wrap="square">
            <a:spAutoFit/>
          </a:bodyPr>
          <a:lstStyle/>
          <a:p>
            <a:pPr eaLnBrk="1" fontAlgn="auto" hangingPunct="1">
              <a:spcBef>
                <a:spcPts val="0"/>
              </a:spcBef>
              <a:spcAft>
                <a:spcPts val="0"/>
              </a:spcAft>
              <a:defRPr/>
            </a:pPr>
            <a:r>
              <a:rPr lang="en-US" sz="700" dirty="0">
                <a:solidFill>
                  <a:schemeClr val="tx1">
                    <a:lumMod val="50000"/>
                    <a:lumOff val="50000"/>
                  </a:schemeClr>
                </a:solidFill>
                <a:latin typeface="HP Simplified" panose="020B0604020204020204" pitchFamily="34" charset="0"/>
              </a:rPr>
              <a:t>HP MOUSE</a:t>
            </a:r>
            <a:r>
              <a:rPr lang="el-GR" sz="700" dirty="0">
                <a:solidFill>
                  <a:schemeClr val="tx1">
                    <a:lumMod val="50000"/>
                    <a:lumOff val="50000"/>
                  </a:schemeClr>
                </a:solidFill>
                <a:latin typeface="HP Simplified" panose="020B0604020204020204" pitchFamily="34" charset="0"/>
              </a:rPr>
              <a:t> </a:t>
            </a:r>
            <a:r>
              <a:rPr lang="en-US" sz="700" dirty="0">
                <a:solidFill>
                  <a:schemeClr val="tx1">
                    <a:lumMod val="50000"/>
                    <a:lumOff val="50000"/>
                  </a:schemeClr>
                </a:solidFill>
                <a:latin typeface="HP Simplified" panose="020B0604020204020204" pitchFamily="34" charset="0"/>
              </a:rPr>
              <a:t>WIRELESS</a:t>
            </a:r>
          </a:p>
        </p:txBody>
      </p:sp>
      <p:sp>
        <p:nvSpPr>
          <p:cNvPr id="191" name="Rectangle 1047">
            <a:hlinkClick r:id="rId25"/>
          </p:cNvPr>
          <p:cNvSpPr>
            <a:spLocks noChangeArrowheads="1"/>
          </p:cNvSpPr>
          <p:nvPr/>
        </p:nvSpPr>
        <p:spPr bwMode="auto">
          <a:xfrm>
            <a:off x="5225760" y="1157494"/>
            <a:ext cx="887402"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US" altLang="en-US" sz="750" dirty="0">
                <a:solidFill>
                  <a:srgbClr val="333333"/>
                </a:solidFill>
                <a:latin typeface="HP Simplified" panose="020B0604020204020204" pitchFamily="34" charset="0"/>
              </a:rPr>
              <a:t>1JR31AA</a:t>
            </a:r>
            <a:r>
              <a:rPr lang="el-GR" altLang="en-US" sz="750" dirty="0">
                <a:solidFill>
                  <a:srgbClr val="333333"/>
                </a:solidFill>
                <a:latin typeface="HP Simplified" panose="020B0604020204020204" pitchFamily="34" charset="0"/>
              </a:rPr>
              <a:t> </a:t>
            </a:r>
            <a:r>
              <a:rPr lang="en-GB" altLang="en-US" sz="750" dirty="0">
                <a:latin typeface="HP Simplified" panose="020B0604020204020204" pitchFamily="34" charset="0"/>
              </a:rPr>
              <a:t>HP MOUSE </a:t>
            </a:r>
            <a:r>
              <a:rPr lang="en-US" altLang="en-US" sz="750" dirty="0">
                <a:latin typeface="HP Simplified" panose="020B0604020204020204" pitchFamily="34" charset="0"/>
              </a:rPr>
              <a:t>WIRELESS </a:t>
            </a:r>
            <a:r>
              <a:rPr lang="en-US" altLang="en-US" sz="750" dirty="0">
                <a:solidFill>
                  <a:srgbClr val="333333"/>
                </a:solidFill>
                <a:latin typeface="HP Simplified" panose="020B0604020204020204" pitchFamily="34" charset="0"/>
              </a:rPr>
              <a:t>BLACK </a:t>
            </a:r>
            <a:r>
              <a:rPr lang="en-GB" altLang="en-US" sz="750" dirty="0" smtClean="0">
                <a:solidFill>
                  <a:srgbClr val="E21A2C"/>
                </a:solidFill>
                <a:latin typeface="HP Simplified" panose="020B0604020204020204" pitchFamily="34" charset="0"/>
              </a:rPr>
              <a:t>31.00 </a:t>
            </a:r>
            <a:r>
              <a:rPr lang="en-US" altLang="en-US" sz="750" dirty="0" smtClean="0">
                <a:solidFill>
                  <a:srgbClr val="E21A2C"/>
                </a:solidFill>
                <a:latin typeface="HP Simplified" panose="020B0604020204020204" pitchFamily="34" charset="0"/>
              </a:rPr>
              <a:t>€</a:t>
            </a:r>
            <a:endParaRPr lang="en-US" altLang="en-US" sz="750" dirty="0">
              <a:solidFill>
                <a:srgbClr val="E21A2C"/>
              </a:solidFill>
              <a:latin typeface="HP Simplified" panose="020B0604020204020204" pitchFamily="34" charset="0"/>
            </a:endParaRPr>
          </a:p>
        </p:txBody>
      </p:sp>
      <p:cxnSp>
        <p:nvCxnSpPr>
          <p:cNvPr id="204" name="Straight Connector 203">
            <a:extLst>
              <a:ext uri="{FF2B5EF4-FFF2-40B4-BE49-F238E27FC236}">
                <a16:creationId xmlns:a16="http://schemas.microsoft.com/office/drawing/2014/main" xmlns="" id="{DE445038-EACD-BBB0-5DD0-D8DC84AA5EF9}"/>
              </a:ext>
            </a:extLst>
          </p:cNvPr>
          <p:cNvCxnSpPr/>
          <p:nvPr/>
        </p:nvCxnSpPr>
        <p:spPr>
          <a:xfrm flipV="1">
            <a:off x="7680492" y="8211"/>
            <a:ext cx="0" cy="91209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8388167" y="4688159"/>
            <a:ext cx="1517832" cy="869469"/>
          </a:xfrm>
          <a:prstGeom prst="rect">
            <a:avLst/>
          </a:prstGeom>
        </p:spPr>
        <p:txBody>
          <a:bodyPr wrap="square">
            <a:spAutoFit/>
          </a:bodyPr>
          <a:lstStyle/>
          <a:p>
            <a:pPr fontAlgn="ctr"/>
            <a:r>
              <a:rPr lang="en-US" sz="750" dirty="0">
                <a:latin typeface="HP Simplified" panose="020B0604020204020204" pitchFamily="34" charset="0"/>
              </a:rPr>
              <a:t>171D8AA WHITE, </a:t>
            </a:r>
            <a:r>
              <a:rPr lang="en-US" sz="750" dirty="0" smtClean="0">
                <a:solidFill>
                  <a:srgbClr val="FF0000"/>
                </a:solidFill>
                <a:latin typeface="HP Simplified" panose="020B0604020204020204" pitchFamily="34" charset="0"/>
              </a:rPr>
              <a:t>17.00 </a:t>
            </a:r>
            <a:endParaRPr lang="en-GB" sz="750" dirty="0">
              <a:latin typeface="HP Simplified" panose="020B0604020204020204" pitchFamily="34" charset="0"/>
            </a:endParaRPr>
          </a:p>
          <a:p>
            <a:pPr fontAlgn="ctr"/>
            <a:r>
              <a:rPr lang="en-GB" sz="750" dirty="0">
                <a:latin typeface="HP Simplified" panose="020B0604020204020204" pitchFamily="34" charset="0"/>
              </a:rPr>
              <a:t>4VY82AA </a:t>
            </a:r>
            <a:r>
              <a:rPr lang="en-GB" altLang="en-US" sz="750" dirty="0">
                <a:latin typeface="HP Simplified" panose="020B0604020204020204" pitchFamily="34" charset="0"/>
              </a:rPr>
              <a:t>WHITE/PINK, </a:t>
            </a:r>
            <a:r>
              <a:rPr lang="en-GB" altLang="en-US" sz="750" dirty="0" smtClean="0">
                <a:solidFill>
                  <a:srgbClr val="FF0000"/>
                </a:solidFill>
                <a:latin typeface="HP Simplified" panose="020B0604020204020204" pitchFamily="34" charset="0"/>
              </a:rPr>
              <a:t>18.00 €</a:t>
            </a:r>
            <a:endParaRPr lang="en-US" altLang="en-US" sz="750" dirty="0">
              <a:solidFill>
                <a:srgbClr val="FF0000"/>
              </a:solidFill>
              <a:latin typeface="HP Simplified" panose="020B0604020204020204" pitchFamily="34" charset="0"/>
            </a:endParaRPr>
          </a:p>
          <a:p>
            <a:pPr fontAlgn="ctr"/>
            <a:r>
              <a:rPr lang="en-US" altLang="en-US" sz="750" dirty="0">
                <a:latin typeface="HP Simplified" panose="020B0604020204020204" pitchFamily="34" charset="0"/>
              </a:rPr>
              <a:t>758A9AA SILVER,</a:t>
            </a:r>
            <a:r>
              <a:rPr lang="en-US" altLang="en-US" sz="750" dirty="0">
                <a:solidFill>
                  <a:srgbClr val="FF0000"/>
                </a:solidFill>
                <a:latin typeface="HP Simplified" panose="020B0604020204020204" pitchFamily="34" charset="0"/>
              </a:rPr>
              <a:t> </a:t>
            </a:r>
            <a:r>
              <a:rPr lang="en-US" altLang="en-US" sz="750" dirty="0" smtClean="0">
                <a:solidFill>
                  <a:srgbClr val="FF0000"/>
                </a:solidFill>
                <a:latin typeface="HP Simplified" panose="020B0604020204020204" pitchFamily="34" charset="0"/>
              </a:rPr>
              <a:t>19.00 €</a:t>
            </a:r>
            <a:endParaRPr lang="en-US" altLang="en-US" sz="750" dirty="0">
              <a:solidFill>
                <a:srgbClr val="FF0000"/>
              </a:solidFill>
              <a:latin typeface="HP Simplified" panose="020B0604020204020204" pitchFamily="34" charset="0"/>
            </a:endParaRPr>
          </a:p>
          <a:p>
            <a:pPr fontAlgn="ctr"/>
            <a:endParaRPr lang="en-US" altLang="en-US" sz="700" dirty="0">
              <a:solidFill>
                <a:srgbClr val="FF0000"/>
              </a:solidFill>
              <a:latin typeface="HP Simplified" panose="020B0604020204020204" pitchFamily="34" charset="0"/>
            </a:endParaRPr>
          </a:p>
          <a:p>
            <a:pPr fontAlgn="ctr"/>
            <a:endParaRPr lang="en-US" altLang="en-US" sz="700" dirty="0">
              <a:solidFill>
                <a:srgbClr val="FF0000"/>
              </a:solidFill>
              <a:latin typeface="HP Simplified" panose="020B0604020204020204" pitchFamily="34" charset="0"/>
            </a:endParaRPr>
          </a:p>
          <a:p>
            <a:pPr fontAlgn="ctr"/>
            <a:endParaRPr lang="en-US" altLang="en-US" sz="700" dirty="0">
              <a:solidFill>
                <a:srgbClr val="FF0000"/>
              </a:solidFill>
              <a:latin typeface="HP Simplified" panose="020B0604020204020204" pitchFamily="34" charset="0"/>
            </a:endParaRPr>
          </a:p>
          <a:p>
            <a:pPr fontAlgn="ctr"/>
            <a:endParaRPr lang="en-US" altLang="en-US" sz="700" dirty="0">
              <a:solidFill>
                <a:srgbClr val="FF0000"/>
              </a:solidFill>
              <a:latin typeface="HP Simplified" panose="020B0604020204020204" pitchFamily="34" charset="0"/>
            </a:endParaRPr>
          </a:p>
        </p:txBody>
      </p:sp>
      <p:pic>
        <p:nvPicPr>
          <p:cNvPr id="23" name="Picture 22"/>
          <p:cNvPicPr>
            <a:picLocks noChangeAspect="1"/>
          </p:cNvPicPr>
          <p:nvPr/>
        </p:nvPicPr>
        <p:blipFill rotWithShape="1">
          <a:blip r:embed="rId26" cstate="email">
            <a:extLst>
              <a:ext uri="{28A0092B-C50C-407E-A947-70E740481C1C}">
                <a14:useLocalDpi xmlns:a14="http://schemas.microsoft.com/office/drawing/2010/main"/>
              </a:ext>
            </a:extLst>
          </a:blip>
          <a:srcRect l="34505" t="44024" r="22550"/>
          <a:stretch/>
        </p:blipFill>
        <p:spPr>
          <a:xfrm rot="16200000">
            <a:off x="273024" y="1247326"/>
            <a:ext cx="367814" cy="589835"/>
          </a:xfrm>
          <a:prstGeom prst="rect">
            <a:avLst/>
          </a:prstGeom>
        </p:spPr>
      </p:pic>
      <p:pic>
        <p:nvPicPr>
          <p:cNvPr id="27" name="Picture 26"/>
          <p:cNvPicPr>
            <a:picLocks noChangeAspect="1"/>
          </p:cNvPicPr>
          <p:nvPr/>
        </p:nvPicPr>
        <p:blipFill rotWithShape="1">
          <a:blip r:embed="rId27" cstate="email">
            <a:extLst>
              <a:ext uri="{BEBA8EAE-BF5A-486C-A8C5-ECC9F3942E4B}">
                <a14:imgProps xmlns:a14="http://schemas.microsoft.com/office/drawing/2010/main">
                  <a14:imgLayer r:embed="rId28">
                    <a14:imgEffect>
                      <a14:backgroundRemoval t="4247" b="99228" l="9874" r="98319"/>
                    </a14:imgEffect>
                  </a14:imgLayer>
                </a14:imgProps>
              </a:ext>
              <a:ext uri="{28A0092B-C50C-407E-A947-70E740481C1C}">
                <a14:useLocalDpi xmlns:a14="http://schemas.microsoft.com/office/drawing/2010/main"/>
              </a:ext>
            </a:extLst>
          </a:blip>
          <a:srcRect l="34334" t="5074" r="4322" b="1186"/>
          <a:stretch/>
        </p:blipFill>
        <p:spPr>
          <a:xfrm>
            <a:off x="8843101" y="4043392"/>
            <a:ext cx="332166" cy="552365"/>
          </a:xfrm>
          <a:prstGeom prst="rect">
            <a:avLst/>
          </a:prstGeom>
        </p:spPr>
      </p:pic>
      <p:cxnSp>
        <p:nvCxnSpPr>
          <p:cNvPr id="201" name="Straight Connector 200">
            <a:extLst>
              <a:ext uri="{FF2B5EF4-FFF2-40B4-BE49-F238E27FC236}">
                <a16:creationId xmlns:a16="http://schemas.microsoft.com/office/drawing/2014/main" xmlns="" id="{01C1A39F-C47B-A752-30EC-9294C6B26CB5}"/>
              </a:ext>
            </a:extLst>
          </p:cNvPr>
          <p:cNvCxnSpPr/>
          <p:nvPr/>
        </p:nvCxnSpPr>
        <p:spPr>
          <a:xfrm>
            <a:off x="6886865" y="5512666"/>
            <a:ext cx="3513" cy="858652"/>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37" name="Rectangle 236"/>
          <p:cNvSpPr/>
          <p:nvPr/>
        </p:nvSpPr>
        <p:spPr>
          <a:xfrm>
            <a:off x="0" y="6392517"/>
            <a:ext cx="9905999" cy="46548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HP Simplified" panose="020B0604020204020204" pitchFamily="34" charset="0"/>
            </a:endParaRPr>
          </a:p>
        </p:txBody>
      </p:sp>
      <p:sp>
        <p:nvSpPr>
          <p:cNvPr id="240" name="Rectangle 239"/>
          <p:cNvSpPr/>
          <p:nvPr/>
        </p:nvSpPr>
        <p:spPr>
          <a:xfrm>
            <a:off x="6575753" y="6411375"/>
            <a:ext cx="1035460" cy="369332"/>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a:p>
            <a:pPr algn="ctr"/>
            <a:r>
              <a:rPr lang="en-US" sz="600" dirty="0">
                <a:latin typeface="HP Simplified" panose="020B0604020204020204" pitchFamily="34" charset="0"/>
                <a:cs typeface="Calibri" pitchFamily="34" charset="0"/>
              </a:rPr>
              <a:t>Mail on: </a:t>
            </a:r>
          </a:p>
          <a:p>
            <a:pPr algn="ctr"/>
            <a:endParaRPr lang="en-US" sz="600" dirty="0">
              <a:latin typeface="HP Simplified" panose="020B0604020204020204" pitchFamily="34" charset="0"/>
              <a:cs typeface="Calibri" pitchFamily="34" charset="0"/>
            </a:endParaRPr>
          </a:p>
        </p:txBody>
      </p:sp>
      <p:sp>
        <p:nvSpPr>
          <p:cNvPr id="242" name="Rectangle 241"/>
          <p:cNvSpPr/>
          <p:nvPr/>
        </p:nvSpPr>
        <p:spPr>
          <a:xfrm>
            <a:off x="-6031" y="6393880"/>
            <a:ext cx="3994403"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a:t>
            </a:r>
            <a:r>
              <a:rPr lang="en-GB" sz="600" dirty="0" smtClean="0">
                <a:latin typeface="HP Simplified" panose="020B0604020204020204" pitchFamily="34" charset="0"/>
                <a:cs typeface="Calibri" pitchFamily="34" charset="0"/>
              </a:rPr>
              <a:t>included</a:t>
            </a:r>
            <a:endParaRPr lang="en-GB" sz="600" dirty="0">
              <a:latin typeface="HP Simplified" panose="020B0604020204020204" pitchFamily="34" charset="0"/>
              <a:cs typeface="Calibri" pitchFamily="34" charset="0"/>
            </a:endParaRPr>
          </a:p>
        </p:txBody>
      </p:sp>
      <p:cxnSp>
        <p:nvCxnSpPr>
          <p:cNvPr id="174" name="Straight Connector 173">
            <a:extLst>
              <a:ext uri="{FF2B5EF4-FFF2-40B4-BE49-F238E27FC236}">
                <a16:creationId xmlns:a16="http://schemas.microsoft.com/office/drawing/2014/main" xmlns="" id="{86276C09-841A-119F-DB08-1A125341F9AC}"/>
              </a:ext>
            </a:extLst>
          </p:cNvPr>
          <p:cNvCxnSpPr/>
          <p:nvPr/>
        </p:nvCxnSpPr>
        <p:spPr>
          <a:xfrm>
            <a:off x="3230159" y="4469413"/>
            <a:ext cx="1291539" cy="396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77" name="Rectangle 176"/>
          <p:cNvSpPr/>
          <p:nvPr/>
        </p:nvSpPr>
        <p:spPr>
          <a:xfrm>
            <a:off x="3219131" y="4559277"/>
            <a:ext cx="1488669" cy="207749"/>
          </a:xfrm>
          <a:prstGeom prst="rect">
            <a:avLst/>
          </a:prstGeom>
        </p:spPr>
        <p:txBody>
          <a:bodyPr wrap="square">
            <a:spAutoFit/>
          </a:bodyPr>
          <a:lstStyle/>
          <a:p>
            <a:pPr algn="ctr" eaLnBrk="1" fontAlgn="auto" hangingPunct="1">
              <a:spcBef>
                <a:spcPts val="0"/>
              </a:spcBef>
              <a:spcAft>
                <a:spcPts val="0"/>
              </a:spcAft>
              <a:defRPr/>
            </a:pPr>
            <a:r>
              <a:rPr lang="en-GB" sz="750" u="none" strike="noStrike" dirty="0">
                <a:solidFill>
                  <a:schemeClr val="tx1">
                    <a:lumMod val="50000"/>
                    <a:lumOff val="50000"/>
                  </a:schemeClr>
                </a:solidFill>
                <a:effectLst/>
                <a:latin typeface="HP Simplified" panose="020B0604020204020204" pitchFamily="34" charset="0"/>
              </a:rPr>
              <a:t>HP MOUSE 690 WIRELESS</a:t>
            </a:r>
            <a:endParaRPr lang="en-US" sz="750" dirty="0">
              <a:solidFill>
                <a:schemeClr val="tx1">
                  <a:lumMod val="50000"/>
                  <a:lumOff val="50000"/>
                </a:schemeClr>
              </a:solidFill>
              <a:latin typeface="HP Simplified" panose="020B0604020204020204" pitchFamily="34" charset="0"/>
            </a:endParaRPr>
          </a:p>
        </p:txBody>
      </p:sp>
      <p:sp>
        <p:nvSpPr>
          <p:cNvPr id="193" name="Rectangle 169"/>
          <p:cNvSpPr>
            <a:spLocks noChangeArrowheads="1"/>
          </p:cNvSpPr>
          <p:nvPr/>
        </p:nvSpPr>
        <p:spPr bwMode="auto">
          <a:xfrm>
            <a:off x="3669269" y="4799517"/>
            <a:ext cx="942401" cy="669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GB" altLang="en-US" sz="750" dirty="0">
                <a:latin typeface="HP Simplified" panose="020B0604020204020204" pitchFamily="34" charset="0"/>
              </a:rPr>
              <a:t>7M1D4AA </a:t>
            </a:r>
            <a:r>
              <a:rPr lang="en-US" altLang="en-US" sz="750" dirty="0">
                <a:latin typeface="HP Simplified" panose="020B0604020204020204" pitchFamily="34" charset="0"/>
              </a:rPr>
              <a:t>HP MOUSE 690 RECHARGEABLE WIRELESS, BLACK, 2YW</a:t>
            </a:r>
            <a:r>
              <a:rPr lang="en-GB" altLang="en-US" sz="750" dirty="0">
                <a:solidFill>
                  <a:srgbClr val="363636"/>
                </a:solidFill>
                <a:latin typeface="HP Simplified" panose="020B0604020204020204" pitchFamily="34" charset="0"/>
              </a:rPr>
              <a:t>,</a:t>
            </a:r>
            <a:r>
              <a:rPr lang="en-GB" altLang="en-US" sz="750" dirty="0">
                <a:solidFill>
                  <a:srgbClr val="FF0000"/>
                </a:solidFill>
                <a:latin typeface="HP Simplified" panose="020B0604020204020204" pitchFamily="34" charset="0"/>
              </a:rPr>
              <a:t> </a:t>
            </a:r>
            <a:r>
              <a:rPr lang="en-GB" altLang="en-US" sz="750" dirty="0" smtClean="0">
                <a:solidFill>
                  <a:srgbClr val="FF0000"/>
                </a:solidFill>
                <a:latin typeface="HP Simplified" panose="020B0604020204020204" pitchFamily="34" charset="0"/>
              </a:rPr>
              <a:t>38.00 € </a:t>
            </a:r>
            <a:endParaRPr lang="en-US" altLang="en-US" sz="750" dirty="0">
              <a:solidFill>
                <a:srgbClr val="FF0000"/>
              </a:solidFill>
              <a:latin typeface="HP Simplified" panose="020B0604020204020204" pitchFamily="34" charset="0"/>
            </a:endParaRPr>
          </a:p>
        </p:txBody>
      </p:sp>
      <p:pic>
        <p:nvPicPr>
          <p:cNvPr id="59" name="Picture 58"/>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a:off x="3205153" y="4967399"/>
            <a:ext cx="573264" cy="373965"/>
          </a:xfrm>
          <a:prstGeom prst="rect">
            <a:avLst/>
          </a:prstGeom>
        </p:spPr>
      </p:pic>
      <p:pic>
        <p:nvPicPr>
          <p:cNvPr id="5" name="Picture 4"/>
          <p:cNvPicPr>
            <a:picLocks noChangeAspect="1"/>
          </p:cNvPicPr>
          <p:nvPr/>
        </p:nvPicPr>
        <p:blipFill>
          <a:blip r:embed="rId30" cstate="print">
            <a:extLst>
              <a:ext uri="{28A0092B-C50C-407E-A947-70E740481C1C}">
                <a14:useLocalDpi xmlns:a14="http://schemas.microsoft.com/office/drawing/2010/main" val="0"/>
              </a:ext>
            </a:extLst>
          </a:blip>
          <a:stretch>
            <a:fillRect/>
          </a:stretch>
        </p:blipFill>
        <p:spPr>
          <a:xfrm>
            <a:off x="3420105" y="9215"/>
            <a:ext cx="1414169" cy="959560"/>
          </a:xfrm>
          <a:prstGeom prst="rect">
            <a:avLst/>
          </a:prstGeom>
        </p:spPr>
      </p:pic>
      <p:pic>
        <p:nvPicPr>
          <p:cNvPr id="12" name="Picture 11"/>
          <p:cNvPicPr>
            <a:picLocks noChangeAspect="1"/>
          </p:cNvPicPr>
          <p:nvPr/>
        </p:nvPicPr>
        <p:blipFill>
          <a:blip r:embed="rId31" cstate="print">
            <a:extLst>
              <a:ext uri="{28A0092B-C50C-407E-A947-70E740481C1C}">
                <a14:useLocalDpi xmlns:a14="http://schemas.microsoft.com/office/drawing/2010/main" val="0"/>
              </a:ext>
            </a:extLst>
          </a:blip>
          <a:stretch>
            <a:fillRect/>
          </a:stretch>
        </p:blipFill>
        <p:spPr>
          <a:xfrm>
            <a:off x="8622737" y="5616281"/>
            <a:ext cx="587883" cy="515784"/>
          </a:xfrm>
          <a:prstGeom prst="rect">
            <a:avLst/>
          </a:prstGeom>
        </p:spPr>
      </p:pic>
      <p:cxnSp>
        <p:nvCxnSpPr>
          <p:cNvPr id="21" name="Straight Connector 20">
            <a:extLst>
              <a:ext uri="{FF2B5EF4-FFF2-40B4-BE49-F238E27FC236}">
                <a16:creationId xmlns:a16="http://schemas.microsoft.com/office/drawing/2014/main" xmlns="" id="{0B0B8DB1-6EC8-1777-1C74-BCBFC2DCDC37}"/>
              </a:ext>
            </a:extLst>
          </p:cNvPr>
          <p:cNvCxnSpPr>
            <a:cxnSpLocks/>
          </p:cNvCxnSpPr>
          <p:nvPr/>
        </p:nvCxnSpPr>
        <p:spPr>
          <a:xfrm flipV="1">
            <a:off x="4672062" y="1562234"/>
            <a:ext cx="2200269" cy="1730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a:extLst>
              <a:ext uri="{FF2B5EF4-FFF2-40B4-BE49-F238E27FC236}">
                <a16:creationId xmlns:a16="http://schemas.microsoft.com/office/drawing/2014/main" xmlns="" id="{386775E6-362C-E81E-B419-652601607899}"/>
              </a:ext>
            </a:extLst>
          </p:cNvPr>
          <p:cNvCxnSpPr/>
          <p:nvPr/>
        </p:nvCxnSpPr>
        <p:spPr>
          <a:xfrm flipV="1">
            <a:off x="1709322" y="3821851"/>
            <a:ext cx="1380230" cy="4471"/>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26" name="TextBox 125">
            <a:extLst>
              <a:ext uri="{FF2B5EF4-FFF2-40B4-BE49-F238E27FC236}">
                <a16:creationId xmlns:a16="http://schemas.microsoft.com/office/drawing/2014/main" xmlns="" id="{678E598B-8579-9921-A50D-76EBC489F7A1}"/>
              </a:ext>
            </a:extLst>
          </p:cNvPr>
          <p:cNvSpPr txBox="1"/>
          <p:nvPr/>
        </p:nvSpPr>
        <p:spPr>
          <a:xfrm>
            <a:off x="1651616" y="3854740"/>
            <a:ext cx="1377993" cy="323165"/>
          </a:xfrm>
          <a:prstGeom prst="rect">
            <a:avLst/>
          </a:prstGeom>
          <a:noFill/>
        </p:spPr>
        <p:txBody>
          <a:bodyPr wrap="square">
            <a:spAutoFit/>
          </a:bodyPr>
          <a:lstStyle/>
          <a:p>
            <a:pPr algn="ctr"/>
            <a:r>
              <a:rPr lang="en-US" sz="750" dirty="0">
                <a:solidFill>
                  <a:schemeClr val="tx1">
                    <a:lumMod val="50000"/>
                    <a:lumOff val="50000"/>
                  </a:schemeClr>
                </a:solidFill>
                <a:latin typeface="HP Simplified" panose="020B0604020204020204" pitchFamily="34" charset="0"/>
              </a:rPr>
              <a:t>HP 280 SILENT BLACK WIRELESS MOUE</a:t>
            </a:r>
            <a:endParaRPr lang="x-none" sz="750" dirty="0">
              <a:solidFill>
                <a:schemeClr val="tx1">
                  <a:lumMod val="50000"/>
                  <a:lumOff val="50000"/>
                </a:schemeClr>
              </a:solidFill>
            </a:endParaRPr>
          </a:p>
        </p:txBody>
      </p:sp>
      <p:pic>
        <p:nvPicPr>
          <p:cNvPr id="3" name="Picture 2"/>
          <p:cNvPicPr>
            <a:picLocks noChangeAspect="1"/>
          </p:cNvPicPr>
          <p:nvPr/>
        </p:nvPicPr>
        <p:blipFill>
          <a:blip r:embed="rId32" cstate="print">
            <a:extLst>
              <a:ext uri="{28A0092B-C50C-407E-A947-70E740481C1C}">
                <a14:useLocalDpi xmlns:a14="http://schemas.microsoft.com/office/drawing/2010/main" val="0"/>
              </a:ext>
            </a:extLst>
          </a:blip>
          <a:stretch>
            <a:fillRect/>
          </a:stretch>
        </p:blipFill>
        <p:spPr>
          <a:xfrm>
            <a:off x="2119431" y="4233730"/>
            <a:ext cx="426835" cy="623614"/>
          </a:xfrm>
          <a:prstGeom prst="rect">
            <a:avLst/>
          </a:prstGeom>
        </p:spPr>
      </p:pic>
      <p:sp>
        <p:nvSpPr>
          <p:cNvPr id="128" name="TextBox 31"/>
          <p:cNvSpPr txBox="1">
            <a:spLocks noChangeArrowheads="1"/>
          </p:cNvSpPr>
          <p:nvPr/>
        </p:nvSpPr>
        <p:spPr bwMode="auto">
          <a:xfrm>
            <a:off x="1808221" y="4938496"/>
            <a:ext cx="1226183"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ctr"/>
            <a:r>
              <a:rPr lang="en-US" sz="800" dirty="0"/>
              <a:t>19U64AA HP MOUSE 280M WIRELESS SILENT 2.4GHZ,  2 BUTTONS, 1200 DPI, 18-MONTHS BATTERY LIFE, GREAT FOR EITHER HAND, HP BLUE OPTICAL TECHNOLOGY, WORK ON ANY SURFACE, ANYTIME, 2YW, BLACK </a:t>
            </a:r>
            <a:r>
              <a:rPr lang="en-GB" altLang="en-US" sz="750" dirty="0" smtClean="0">
                <a:solidFill>
                  <a:srgbClr val="FF0000"/>
                </a:solidFill>
                <a:latin typeface="HP Simplified" panose="020B0604020204020204" pitchFamily="34" charset="0"/>
              </a:rPr>
              <a:t>26.00 </a:t>
            </a:r>
            <a:r>
              <a:rPr lang="en-GB" altLang="en-US" sz="700" dirty="0" smtClean="0">
                <a:solidFill>
                  <a:srgbClr val="FF0000"/>
                </a:solidFill>
                <a:latin typeface="HP Simplified" panose="020B0604020204020204" pitchFamily="34" charset="0"/>
              </a:rPr>
              <a:t>€</a:t>
            </a:r>
            <a:endParaRPr lang="en-GB" altLang="en-US" sz="700" dirty="0">
              <a:solidFill>
                <a:srgbClr val="FF0000"/>
              </a:solidFill>
              <a:latin typeface="HP Simplified" panose="020B0604020204020204" pitchFamily="34" charset="0"/>
            </a:endParaRPr>
          </a:p>
        </p:txBody>
      </p:sp>
      <p:sp>
        <p:nvSpPr>
          <p:cNvPr id="127" name="TextBox 3"/>
          <p:cNvSpPr txBox="1">
            <a:spLocks noChangeArrowheads="1"/>
          </p:cNvSpPr>
          <p:nvPr/>
        </p:nvSpPr>
        <p:spPr bwMode="auto">
          <a:xfrm>
            <a:off x="2370698" y="1260988"/>
            <a:ext cx="1442490" cy="777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ctr"/>
            <a:r>
              <a:rPr lang="en-US" altLang="en-US" sz="750" dirty="0" smtClean="0">
                <a:latin typeface="HP Simplified" panose="020B0604020204020204" pitchFamily="34" charset="0"/>
              </a:rPr>
              <a:t>6VY96AA </a:t>
            </a:r>
            <a:r>
              <a:rPr lang="en-US" altLang="en-US" sz="750" dirty="0">
                <a:latin typeface="HP Simplified" panose="020B0604020204020204" pitchFamily="34" charset="0"/>
              </a:rPr>
              <a:t>HP MOUSE 100 WIRED USB  1600DPI  EASILY SET UP IN SECONDS  WORKS WITH EAITHER HAND  USB- A PORT  BLACK </a:t>
            </a:r>
            <a:r>
              <a:rPr lang="en-GB" altLang="en-US" sz="750" dirty="0" smtClean="0">
                <a:latin typeface="HP Simplified" panose="020B0604020204020204" pitchFamily="34" charset="0"/>
              </a:rPr>
              <a:t>, </a:t>
            </a:r>
            <a:r>
              <a:rPr lang="en-GB" altLang="en-US" sz="750" dirty="0" smtClean="0">
                <a:solidFill>
                  <a:srgbClr val="FF0000"/>
                </a:solidFill>
                <a:latin typeface="HP Simplified" panose="020B0604020204020204" pitchFamily="34" charset="0"/>
              </a:rPr>
              <a:t>13.00 </a:t>
            </a:r>
            <a:r>
              <a:rPr lang="en-US" altLang="en-US" sz="750" dirty="0" smtClean="0">
                <a:solidFill>
                  <a:srgbClr val="FF0000"/>
                </a:solidFill>
                <a:latin typeface="HP Simplified" panose="020B0604020204020204" pitchFamily="34" charset="0"/>
              </a:rPr>
              <a:t>€ </a:t>
            </a:r>
            <a:r>
              <a:rPr lang="en-US" altLang="en-US" sz="700" dirty="0">
                <a:solidFill>
                  <a:srgbClr val="FF0000"/>
                </a:solidFill>
                <a:latin typeface="HP Simplified" panose="020B0604020204020204" pitchFamily="34" charset="0"/>
              </a:rPr>
              <a:t/>
            </a:r>
            <a:br>
              <a:rPr lang="en-US" altLang="en-US" sz="700" dirty="0">
                <a:solidFill>
                  <a:srgbClr val="FF0000"/>
                </a:solidFill>
                <a:latin typeface="HP Simplified" panose="020B0604020204020204" pitchFamily="34" charset="0"/>
              </a:rPr>
            </a:br>
            <a:endParaRPr lang="el-GR" sz="700" i="1" dirty="0">
              <a:solidFill>
                <a:srgbClr val="92D050"/>
              </a:solidFill>
              <a:ea typeface="Calibri" panose="020F0502020204030204" pitchFamily="34" charset="0"/>
            </a:endParaRPr>
          </a:p>
        </p:txBody>
      </p:sp>
      <p:pic>
        <p:nvPicPr>
          <p:cNvPr id="28" name="Picture 27"/>
          <p:cNvPicPr>
            <a:picLocks noChangeAspect="1"/>
          </p:cNvPicPr>
          <p:nvPr/>
        </p:nvPicPr>
        <p:blipFill>
          <a:blip r:embed="rId33" cstate="print">
            <a:extLst>
              <a:ext uri="{28A0092B-C50C-407E-A947-70E740481C1C}">
                <a14:useLocalDpi xmlns:a14="http://schemas.microsoft.com/office/drawing/2010/main" val="0"/>
              </a:ext>
            </a:extLst>
          </a:blip>
          <a:stretch>
            <a:fillRect/>
          </a:stretch>
        </p:blipFill>
        <p:spPr>
          <a:xfrm>
            <a:off x="2027429" y="1241461"/>
            <a:ext cx="291736" cy="549520"/>
          </a:xfrm>
          <a:prstGeom prst="rect">
            <a:avLst/>
          </a:prstGeom>
        </p:spPr>
      </p:pic>
      <p:cxnSp>
        <p:nvCxnSpPr>
          <p:cNvPr id="129" name="Straight Connector 128">
            <a:extLst>
              <a:ext uri="{FF2B5EF4-FFF2-40B4-BE49-F238E27FC236}">
                <a16:creationId xmlns:a16="http://schemas.microsoft.com/office/drawing/2014/main" xmlns="" id="{0B0B8DB1-6EC8-1777-1C74-BCBFC2DCDC37}"/>
              </a:ext>
            </a:extLst>
          </p:cNvPr>
          <p:cNvCxnSpPr>
            <a:cxnSpLocks/>
          </p:cNvCxnSpPr>
          <p:nvPr/>
        </p:nvCxnSpPr>
        <p:spPr>
          <a:xfrm flipV="1">
            <a:off x="5963042" y="3409638"/>
            <a:ext cx="897147" cy="1"/>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42" name="Straight Connector 141">
            <a:extLst>
              <a:ext uri="{FF2B5EF4-FFF2-40B4-BE49-F238E27FC236}">
                <a16:creationId xmlns:a16="http://schemas.microsoft.com/office/drawing/2014/main" xmlns="" id="{0B0B8DB1-6EC8-1777-1C74-BCBFC2DCDC37}"/>
              </a:ext>
            </a:extLst>
          </p:cNvPr>
          <p:cNvCxnSpPr>
            <a:cxnSpLocks/>
          </p:cNvCxnSpPr>
          <p:nvPr/>
        </p:nvCxnSpPr>
        <p:spPr>
          <a:xfrm flipV="1">
            <a:off x="4692332" y="3119687"/>
            <a:ext cx="1236782" cy="231"/>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46" name="TextBox 145">
            <a:extLst>
              <a:ext uri="{FF2B5EF4-FFF2-40B4-BE49-F238E27FC236}">
                <a16:creationId xmlns:a16="http://schemas.microsoft.com/office/drawing/2014/main" xmlns="" id="{AEAB17AD-4E60-49F4-B51E-01DCDAD076D9}"/>
              </a:ext>
            </a:extLst>
          </p:cNvPr>
          <p:cNvSpPr txBox="1"/>
          <p:nvPr/>
        </p:nvSpPr>
        <p:spPr>
          <a:xfrm>
            <a:off x="4567902" y="1631853"/>
            <a:ext cx="1387179" cy="207749"/>
          </a:xfrm>
          <a:prstGeom prst="rect">
            <a:avLst/>
          </a:prstGeom>
          <a:noFill/>
        </p:spPr>
        <p:txBody>
          <a:bodyPr wrap="square">
            <a:spAutoFit/>
          </a:bodyPr>
          <a:lstStyle/>
          <a:p>
            <a:pPr algn="ctr"/>
            <a:r>
              <a:rPr lang="en-GB" sz="750" u="none" strike="noStrike" dirty="0">
                <a:solidFill>
                  <a:schemeClr val="tx1">
                    <a:lumMod val="50000"/>
                    <a:lumOff val="50000"/>
                  </a:schemeClr>
                </a:solidFill>
                <a:effectLst/>
                <a:latin typeface="HP Simplified" panose="020B0604020204020204" pitchFamily="34" charset="0"/>
              </a:rPr>
              <a:t>HP MOUSE </a:t>
            </a:r>
            <a:r>
              <a:rPr lang="en-GB" sz="750" dirty="0">
                <a:solidFill>
                  <a:schemeClr val="tx1">
                    <a:lumMod val="50000"/>
                    <a:lumOff val="50000"/>
                  </a:schemeClr>
                </a:solidFill>
                <a:latin typeface="HP Simplified" panose="020B0604020204020204" pitchFamily="34" charset="0"/>
              </a:rPr>
              <a:t>1</a:t>
            </a:r>
            <a:r>
              <a:rPr lang="en-GB" sz="750" u="none" strike="noStrike" dirty="0" smtClean="0">
                <a:solidFill>
                  <a:schemeClr val="tx1">
                    <a:lumMod val="50000"/>
                    <a:lumOff val="50000"/>
                  </a:schemeClr>
                </a:solidFill>
                <a:effectLst/>
                <a:latin typeface="HP Simplified" panose="020B0604020204020204" pitchFamily="34" charset="0"/>
              </a:rPr>
              <a:t>50 WIRELESS </a:t>
            </a:r>
            <a:endParaRPr lang="x-none" sz="750" dirty="0">
              <a:solidFill>
                <a:schemeClr val="tx1">
                  <a:lumMod val="50000"/>
                  <a:lumOff val="50000"/>
                </a:schemeClr>
              </a:solidFill>
              <a:latin typeface="HP Simplified" panose="020B0604020204020204" pitchFamily="34" charset="0"/>
            </a:endParaRPr>
          </a:p>
        </p:txBody>
      </p:sp>
      <p:pic>
        <p:nvPicPr>
          <p:cNvPr id="65" name="Picture 64"/>
          <p:cNvPicPr>
            <a:picLocks noChangeAspect="1"/>
          </p:cNvPicPr>
          <p:nvPr/>
        </p:nvPicPr>
        <p:blipFill>
          <a:blip r:embed="rId34" cstate="print">
            <a:extLst>
              <a:ext uri="{28A0092B-C50C-407E-A947-70E740481C1C}">
                <a14:useLocalDpi xmlns:a14="http://schemas.microsoft.com/office/drawing/2010/main" val="0"/>
              </a:ext>
            </a:extLst>
          </a:blip>
          <a:stretch>
            <a:fillRect/>
          </a:stretch>
        </p:blipFill>
        <p:spPr>
          <a:xfrm>
            <a:off x="4861571" y="1901674"/>
            <a:ext cx="729080" cy="364056"/>
          </a:xfrm>
          <a:prstGeom prst="rect">
            <a:avLst/>
          </a:prstGeom>
        </p:spPr>
      </p:pic>
      <p:sp>
        <p:nvSpPr>
          <p:cNvPr id="147" name="TextBox 158"/>
          <p:cNvSpPr txBox="1">
            <a:spLocks noChangeArrowheads="1"/>
          </p:cNvSpPr>
          <p:nvPr/>
        </p:nvSpPr>
        <p:spPr bwMode="auto">
          <a:xfrm>
            <a:off x="4655836" y="2309567"/>
            <a:ext cx="1303127"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ctr"/>
            <a:r>
              <a:rPr lang="en-US" altLang="en-US" sz="750" dirty="0" smtClean="0">
                <a:latin typeface="HP Simplified" panose="020B0604020204020204" pitchFamily="34" charset="0"/>
              </a:rPr>
              <a:t>2S9L1AA HP </a:t>
            </a:r>
            <a:r>
              <a:rPr lang="en-US" altLang="en-US" sz="750" dirty="0">
                <a:latin typeface="HP Simplified" panose="020B0604020204020204" pitchFamily="34" charset="0"/>
              </a:rPr>
              <a:t>MOUSE 150 WIRELESS, 1600DPI, </a:t>
            </a:r>
            <a:r>
              <a:rPr lang="en-US" altLang="en-US" sz="750" dirty="0" smtClean="0">
                <a:latin typeface="HP Simplified" panose="020B0604020204020204" pitchFamily="34" charset="0"/>
              </a:rPr>
              <a:t>DESIGNED </a:t>
            </a:r>
            <a:r>
              <a:rPr lang="en-US" altLang="en-US" sz="750" dirty="0">
                <a:latin typeface="HP Simplified" panose="020B0604020204020204" pitchFamily="34" charset="0"/>
              </a:rPr>
              <a:t>TO GET YOU CLICKING QUICKLY AND KEEP YOU PRODUCTIVE ALL DAY, 2Y, BLACK </a:t>
            </a:r>
            <a:r>
              <a:rPr lang="en-US" altLang="en-US" sz="750" dirty="0" smtClean="0">
                <a:latin typeface="HP Simplified" panose="020B0604020204020204" pitchFamily="34" charset="0"/>
              </a:rPr>
              <a:t>, </a:t>
            </a:r>
            <a:r>
              <a:rPr lang="en-US" sz="750" dirty="0" smtClean="0">
                <a:solidFill>
                  <a:srgbClr val="FF0000"/>
                </a:solidFill>
                <a:latin typeface="HP Simplified" panose="020B0604020204020204" pitchFamily="34" charset="0"/>
              </a:rPr>
              <a:t>20.00 </a:t>
            </a:r>
            <a:r>
              <a:rPr lang="en-GB" altLang="en-US" sz="750" dirty="0" smtClean="0">
                <a:solidFill>
                  <a:srgbClr val="FF0000"/>
                </a:solidFill>
                <a:latin typeface="HP Simplified" panose="020B0604020204020204" pitchFamily="34" charset="0"/>
              </a:rPr>
              <a:t>€</a:t>
            </a:r>
            <a:endParaRPr lang="en-US" altLang="en-US" sz="750" dirty="0">
              <a:solidFill>
                <a:srgbClr val="FF0000"/>
              </a:solidFill>
              <a:latin typeface="HP Simplified" panose="020B0604020204020204" pitchFamily="34" charset="0"/>
            </a:endParaRPr>
          </a:p>
        </p:txBody>
      </p:sp>
      <p:pic>
        <p:nvPicPr>
          <p:cNvPr id="4" name="Picture 3"/>
          <p:cNvPicPr>
            <a:picLocks noChangeAspect="1"/>
          </p:cNvPicPr>
          <p:nvPr/>
        </p:nvPicPr>
        <p:blipFill>
          <a:blip r:embed="rId35" cstate="print">
            <a:extLst>
              <a:ext uri="{28A0092B-C50C-407E-A947-70E740481C1C}">
                <a14:useLocalDpi xmlns:a14="http://schemas.microsoft.com/office/drawing/2010/main" val="0"/>
              </a:ext>
            </a:extLst>
          </a:blip>
          <a:stretch>
            <a:fillRect/>
          </a:stretch>
        </p:blipFill>
        <p:spPr>
          <a:xfrm>
            <a:off x="3885570" y="3559442"/>
            <a:ext cx="500620" cy="416990"/>
          </a:xfrm>
          <a:prstGeom prst="rect">
            <a:avLst/>
          </a:prstGeom>
        </p:spPr>
      </p:pic>
      <p:pic>
        <p:nvPicPr>
          <p:cNvPr id="24" name="Picture 23"/>
          <p:cNvPicPr>
            <a:picLocks noChangeAspect="1"/>
          </p:cNvPicPr>
          <p:nvPr/>
        </p:nvPicPr>
        <p:blipFill>
          <a:blip r:embed="rId36" cstate="print">
            <a:extLst>
              <a:ext uri="{28A0092B-C50C-407E-A947-70E740481C1C}">
                <a14:useLocalDpi xmlns:a14="http://schemas.microsoft.com/office/drawing/2010/main" val="0"/>
              </a:ext>
            </a:extLst>
          </a:blip>
          <a:stretch>
            <a:fillRect/>
          </a:stretch>
        </p:blipFill>
        <p:spPr>
          <a:xfrm>
            <a:off x="6972625" y="5702414"/>
            <a:ext cx="829512" cy="369360"/>
          </a:xfrm>
          <a:prstGeom prst="rect">
            <a:avLst/>
          </a:prstGeom>
        </p:spPr>
      </p:pic>
      <p:sp>
        <p:nvSpPr>
          <p:cNvPr id="136" name="TextBox 60"/>
          <p:cNvSpPr txBox="1">
            <a:spLocks noChangeArrowheads="1"/>
          </p:cNvSpPr>
          <p:nvPr/>
        </p:nvSpPr>
        <p:spPr bwMode="auto">
          <a:xfrm>
            <a:off x="7648054" y="5642116"/>
            <a:ext cx="863198"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fontAlgn="ctr"/>
            <a:r>
              <a:rPr lang="en-GB" sz="750" dirty="0">
                <a:solidFill>
                  <a:srgbClr val="363636"/>
                </a:solidFill>
                <a:latin typeface="HP Simplified" panose="020B0604020204020204" pitchFamily="34" charset="0"/>
              </a:rPr>
              <a:t>5JH72AA </a:t>
            </a:r>
          </a:p>
          <a:p>
            <a:pPr algn="ctr" fontAlgn="ctr"/>
            <a:r>
              <a:rPr lang="en-GB" altLang="en-US" sz="750" dirty="0" smtClean="0">
                <a:latin typeface="HP Simplified" panose="020B0604020204020204" pitchFamily="34" charset="0"/>
              </a:rPr>
              <a:t>200, SANITIZABLE MAT,  </a:t>
            </a:r>
            <a:r>
              <a:rPr lang="en-US" altLang="en-US" sz="750" dirty="0" smtClean="0">
                <a:solidFill>
                  <a:srgbClr val="FF0000"/>
                </a:solidFill>
                <a:latin typeface="HP Simplified" panose="020B0604020204020204" pitchFamily="34" charset="0"/>
              </a:rPr>
              <a:t>24.00 </a:t>
            </a:r>
            <a:r>
              <a:rPr lang="en-GB" altLang="en-US" sz="750" dirty="0" smtClean="0">
                <a:solidFill>
                  <a:srgbClr val="FF0000"/>
                </a:solidFill>
                <a:latin typeface="HP Simplified" panose="020B0604020204020204" pitchFamily="34" charset="0"/>
              </a:rPr>
              <a:t>€</a:t>
            </a:r>
            <a:endParaRPr lang="en-US" altLang="en-US" sz="750" dirty="0">
              <a:solidFill>
                <a:srgbClr val="FF0000"/>
              </a:solidFill>
              <a:latin typeface="HP Simplified" panose="020B0604020204020204" pitchFamily="34" charset="0"/>
            </a:endParaRPr>
          </a:p>
        </p:txBody>
      </p:sp>
      <p:sp>
        <p:nvSpPr>
          <p:cNvPr id="139" name="Rectangle 138"/>
          <p:cNvSpPr/>
          <p:nvPr/>
        </p:nvSpPr>
        <p:spPr>
          <a:xfrm>
            <a:off x="3088313" y="2101849"/>
            <a:ext cx="1478951" cy="207749"/>
          </a:xfrm>
          <a:prstGeom prst="rect">
            <a:avLst/>
          </a:prstGeom>
        </p:spPr>
        <p:txBody>
          <a:bodyPr wrap="square">
            <a:spAutoFit/>
          </a:bodyPr>
          <a:lstStyle/>
          <a:p>
            <a:pPr algn="ctr" eaLnBrk="1" fontAlgn="auto" hangingPunct="1">
              <a:spcBef>
                <a:spcPts val="0"/>
              </a:spcBef>
              <a:spcAft>
                <a:spcPts val="0"/>
              </a:spcAft>
              <a:defRPr/>
            </a:pPr>
            <a:r>
              <a:rPr lang="en-GB" sz="750" u="none" strike="noStrike" dirty="0">
                <a:solidFill>
                  <a:schemeClr val="tx1">
                    <a:lumMod val="50000"/>
                    <a:lumOff val="50000"/>
                  </a:schemeClr>
                </a:solidFill>
                <a:effectLst/>
                <a:latin typeface="HP Simplified" panose="020B0604020204020204" pitchFamily="34" charset="0"/>
              </a:rPr>
              <a:t>HP MOUSE </a:t>
            </a:r>
            <a:r>
              <a:rPr lang="en-GB" sz="750" u="none" strike="noStrike" dirty="0" smtClean="0">
                <a:solidFill>
                  <a:schemeClr val="tx1">
                    <a:lumMod val="50000"/>
                    <a:lumOff val="50000"/>
                  </a:schemeClr>
                </a:solidFill>
                <a:effectLst/>
                <a:latin typeface="HP Simplified" panose="020B0604020204020204" pitchFamily="34" charset="0"/>
              </a:rPr>
              <a:t>230 </a:t>
            </a:r>
            <a:r>
              <a:rPr lang="en-GB" sz="750" u="none" strike="noStrike" dirty="0">
                <a:solidFill>
                  <a:schemeClr val="tx1">
                    <a:lumMod val="50000"/>
                    <a:lumOff val="50000"/>
                  </a:schemeClr>
                </a:solidFill>
                <a:effectLst/>
                <a:latin typeface="HP Simplified" panose="020B0604020204020204" pitchFamily="34" charset="0"/>
              </a:rPr>
              <a:t>WIRELESS</a:t>
            </a:r>
            <a:endParaRPr lang="en-US" sz="750" dirty="0">
              <a:solidFill>
                <a:schemeClr val="tx1">
                  <a:lumMod val="50000"/>
                  <a:lumOff val="50000"/>
                </a:schemeClr>
              </a:solidFill>
              <a:latin typeface="HP Simplified" panose="020B0604020204020204" pitchFamily="34" charset="0"/>
            </a:endParaRPr>
          </a:p>
        </p:txBody>
      </p:sp>
      <p:sp>
        <p:nvSpPr>
          <p:cNvPr id="144" name="TextBox 47"/>
          <p:cNvSpPr txBox="1">
            <a:spLocks noChangeArrowheads="1"/>
          </p:cNvSpPr>
          <p:nvPr/>
        </p:nvSpPr>
        <p:spPr bwMode="auto">
          <a:xfrm>
            <a:off x="3282077" y="2815322"/>
            <a:ext cx="157679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ctr"/>
            <a:r>
              <a:rPr lang="en-US" sz="750" dirty="0" smtClean="0">
                <a:latin typeface="HP Simplified" panose="020B0604020204020204" pitchFamily="34" charset="0"/>
              </a:rPr>
              <a:t>AJ7C2AA </a:t>
            </a:r>
            <a:r>
              <a:rPr lang="aa-ET" sz="750" dirty="0" smtClean="0">
                <a:latin typeface="HP Simplified" panose="020B0604020204020204" pitchFamily="34" charset="0"/>
              </a:rPr>
              <a:t>, </a:t>
            </a:r>
            <a:r>
              <a:rPr lang="en-US" sz="750" dirty="0" smtClean="0">
                <a:latin typeface="HP Simplified" panose="020B0604020204020204" pitchFamily="34" charset="0"/>
              </a:rPr>
              <a:t>BLACK</a:t>
            </a:r>
            <a:r>
              <a:rPr lang="el-GR" sz="750" dirty="0" smtClean="0">
                <a:latin typeface="HP Simplified" panose="020B0604020204020204" pitchFamily="34" charset="0"/>
              </a:rPr>
              <a:t>, </a:t>
            </a:r>
            <a:r>
              <a:rPr lang="en-US" sz="750" dirty="0" smtClean="0">
                <a:solidFill>
                  <a:srgbClr val="FF0000"/>
                </a:solidFill>
                <a:latin typeface="HP Simplified" panose="020B0604020204020204" pitchFamily="34" charset="0"/>
              </a:rPr>
              <a:t>24.00 </a:t>
            </a:r>
            <a:r>
              <a:rPr lang="en-GB" sz="750" dirty="0" smtClean="0">
                <a:solidFill>
                  <a:srgbClr val="FF0000"/>
                </a:solidFill>
                <a:latin typeface="HP Simplified" panose="020B0604020204020204" pitchFamily="34" charset="0"/>
              </a:rPr>
              <a:t>€</a:t>
            </a:r>
            <a:endParaRPr lang="en-GB" sz="750" dirty="0">
              <a:solidFill>
                <a:srgbClr val="FF0000"/>
              </a:solidFill>
              <a:latin typeface="HP Simplified" panose="020B0604020204020204" pitchFamily="34" charset="0"/>
            </a:endParaRPr>
          </a:p>
          <a:p>
            <a:pPr fontAlgn="ctr"/>
            <a:endParaRPr lang="en-GB" sz="750" b="0" i="0" u="none" strike="noStrike" kern="1200" dirty="0">
              <a:solidFill>
                <a:srgbClr val="FF0000"/>
              </a:solidFill>
              <a:effectLst/>
              <a:latin typeface="HP Simplified" panose="020B0604020204020204" pitchFamily="34" charset="0"/>
            </a:endParaRPr>
          </a:p>
          <a:p>
            <a:pPr fontAlgn="ctr"/>
            <a:endParaRPr lang="en-GB" sz="700" b="0" i="0" u="none" strike="noStrike" kern="1200" dirty="0">
              <a:solidFill>
                <a:srgbClr val="FF0000"/>
              </a:solidFill>
              <a:effectLst/>
              <a:latin typeface="HP Simplified" panose="020B0604020204020204" pitchFamily="34" charset="0"/>
            </a:endParaRPr>
          </a:p>
        </p:txBody>
      </p:sp>
      <p:pic>
        <p:nvPicPr>
          <p:cNvPr id="30" name="Picture 29"/>
          <p:cNvPicPr>
            <a:picLocks noChangeAspect="1"/>
          </p:cNvPicPr>
          <p:nvPr/>
        </p:nvPicPr>
        <p:blipFill>
          <a:blip r:embed="rId37" cstate="print">
            <a:extLst>
              <a:ext uri="{28A0092B-C50C-407E-A947-70E740481C1C}">
                <a14:useLocalDpi xmlns:a14="http://schemas.microsoft.com/office/drawing/2010/main" val="0"/>
              </a:ext>
            </a:extLst>
          </a:blip>
          <a:stretch>
            <a:fillRect/>
          </a:stretch>
        </p:blipFill>
        <p:spPr>
          <a:xfrm>
            <a:off x="3511900" y="2433208"/>
            <a:ext cx="734038" cy="272279"/>
          </a:xfrm>
          <a:prstGeom prst="rect">
            <a:avLst/>
          </a:prstGeom>
        </p:spPr>
      </p:pic>
      <p:sp>
        <p:nvSpPr>
          <p:cNvPr id="149" name="Rectangle 148"/>
          <p:cNvSpPr/>
          <p:nvPr/>
        </p:nvSpPr>
        <p:spPr>
          <a:xfrm>
            <a:off x="5827458" y="1659304"/>
            <a:ext cx="1091685" cy="323165"/>
          </a:xfrm>
          <a:prstGeom prst="rect">
            <a:avLst/>
          </a:prstGeom>
        </p:spPr>
        <p:txBody>
          <a:bodyPr wrap="square">
            <a:spAutoFit/>
          </a:bodyPr>
          <a:lstStyle/>
          <a:p>
            <a:pPr algn="ctr" eaLnBrk="1" fontAlgn="auto" hangingPunct="1">
              <a:spcBef>
                <a:spcPts val="0"/>
              </a:spcBef>
              <a:spcAft>
                <a:spcPts val="0"/>
              </a:spcAft>
              <a:defRPr/>
            </a:pPr>
            <a:r>
              <a:rPr lang="en-GB" sz="750" u="none" strike="noStrike" dirty="0">
                <a:solidFill>
                  <a:schemeClr val="tx1">
                    <a:lumMod val="50000"/>
                    <a:lumOff val="50000"/>
                  </a:schemeClr>
                </a:solidFill>
                <a:effectLst/>
                <a:latin typeface="HP Simplified" panose="020B0604020204020204" pitchFamily="34" charset="0"/>
              </a:rPr>
              <a:t>HP MOUSE </a:t>
            </a:r>
            <a:r>
              <a:rPr lang="en-GB" sz="750" u="none" strike="noStrike" dirty="0" smtClean="0">
                <a:solidFill>
                  <a:schemeClr val="tx1">
                    <a:lumMod val="50000"/>
                    <a:lumOff val="50000"/>
                  </a:schemeClr>
                </a:solidFill>
                <a:effectLst/>
                <a:latin typeface="HP Simplified" panose="020B0604020204020204" pitchFamily="34" charset="0"/>
              </a:rPr>
              <a:t>480 WIRELESS</a:t>
            </a:r>
            <a:endParaRPr lang="en-US" sz="750" dirty="0">
              <a:solidFill>
                <a:schemeClr val="tx1">
                  <a:lumMod val="50000"/>
                  <a:lumOff val="50000"/>
                </a:schemeClr>
              </a:solidFill>
              <a:latin typeface="HP Simplified" panose="020B0604020204020204" pitchFamily="34" charset="0"/>
            </a:endParaRPr>
          </a:p>
        </p:txBody>
      </p:sp>
      <p:sp>
        <p:nvSpPr>
          <p:cNvPr id="150" name="TextBox 158"/>
          <p:cNvSpPr txBox="1">
            <a:spLocks noChangeArrowheads="1"/>
          </p:cNvSpPr>
          <p:nvPr/>
        </p:nvSpPr>
        <p:spPr bwMode="auto">
          <a:xfrm>
            <a:off x="6059548" y="2604926"/>
            <a:ext cx="881639" cy="669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ctr"/>
            <a:r>
              <a:rPr lang="en-US" altLang="en-US" sz="750" dirty="0" smtClean="0">
                <a:latin typeface="HP Simplified" panose="020B0604020204020204" pitchFamily="34" charset="0"/>
              </a:rPr>
              <a:t>8T6M3AA </a:t>
            </a:r>
            <a:r>
              <a:rPr lang="en-US" altLang="en-US" sz="750" dirty="0">
                <a:latin typeface="HP Simplified" panose="020B0604020204020204" pitchFamily="34" charset="0"/>
              </a:rPr>
              <a:t>HP MOUSE 480, COMFORT BLUETOOTH, </a:t>
            </a:r>
            <a:r>
              <a:rPr lang="en-US" altLang="en-US" sz="750" dirty="0" smtClean="0">
                <a:latin typeface="HP Simplified" panose="020B0604020204020204" pitchFamily="34" charset="0"/>
              </a:rPr>
              <a:t>BLACK, </a:t>
            </a:r>
            <a:r>
              <a:rPr lang="en-US" sz="750" dirty="0" smtClean="0">
                <a:solidFill>
                  <a:srgbClr val="FF0000"/>
                </a:solidFill>
                <a:latin typeface="HP Simplified" panose="020B0604020204020204" pitchFamily="34" charset="0"/>
              </a:rPr>
              <a:t>34.00 </a:t>
            </a:r>
            <a:r>
              <a:rPr lang="en-GB" altLang="en-US" sz="750" dirty="0" smtClean="0">
                <a:solidFill>
                  <a:srgbClr val="FF0000"/>
                </a:solidFill>
                <a:latin typeface="HP Simplified" panose="020B0604020204020204" pitchFamily="34" charset="0"/>
              </a:rPr>
              <a:t>€</a:t>
            </a:r>
            <a:endParaRPr lang="en-US" altLang="en-US" sz="750" dirty="0">
              <a:solidFill>
                <a:srgbClr val="FF0000"/>
              </a:solidFill>
              <a:latin typeface="HP Simplified" panose="020B0604020204020204" pitchFamily="34" charset="0"/>
            </a:endParaRPr>
          </a:p>
        </p:txBody>
      </p:sp>
      <p:pic>
        <p:nvPicPr>
          <p:cNvPr id="39" name="Picture 38"/>
          <p:cNvPicPr>
            <a:picLocks noChangeAspect="1"/>
          </p:cNvPicPr>
          <p:nvPr/>
        </p:nvPicPr>
        <p:blipFill>
          <a:blip r:embed="rId38" cstate="print">
            <a:extLst>
              <a:ext uri="{28A0092B-C50C-407E-A947-70E740481C1C}">
                <a14:useLocalDpi xmlns:a14="http://schemas.microsoft.com/office/drawing/2010/main" val="0"/>
              </a:ext>
            </a:extLst>
          </a:blip>
          <a:stretch>
            <a:fillRect/>
          </a:stretch>
        </p:blipFill>
        <p:spPr>
          <a:xfrm>
            <a:off x="6070406" y="2129279"/>
            <a:ext cx="605788" cy="388550"/>
          </a:xfrm>
          <a:prstGeom prst="rect">
            <a:avLst/>
          </a:prstGeom>
        </p:spPr>
      </p:pic>
    </p:spTree>
    <p:extLst>
      <p:ext uri="{BB962C8B-B14F-4D97-AF65-F5344CB8AC3E}">
        <p14:creationId xmlns:p14="http://schemas.microsoft.com/office/powerpoint/2010/main" val="3261866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Picture 26" descr="A picture containing text, keyboard, electronics&#10;&#10;Description automatically generated">
            <a:extLst>
              <a:ext uri="{FF2B5EF4-FFF2-40B4-BE49-F238E27FC236}">
                <a16:creationId xmlns:a16="http://schemas.microsoft.com/office/drawing/2014/main" xmlns="" id="{957C8697-9E72-7C02-29D7-8ED243412DF1}"/>
              </a:ext>
            </a:extLst>
          </p:cNvPr>
          <p:cNvPicPr>
            <a:picLocks noChangeAspect="1"/>
          </p:cNvPicPr>
          <p:nvPr/>
        </p:nvPicPr>
        <p:blipFill rotWithShape="1">
          <a:blip r:embed="rId2">
            <a:extLst>
              <a:ext uri="{28A0092B-C50C-407E-A947-70E740481C1C}">
                <a14:useLocalDpi xmlns:a14="http://schemas.microsoft.com/office/drawing/2010/main"/>
              </a:ext>
            </a:extLst>
          </a:blip>
          <a:srcRect l="5322" r="-1"/>
          <a:stretch/>
        </p:blipFill>
        <p:spPr>
          <a:xfrm>
            <a:off x="138027" y="4456991"/>
            <a:ext cx="1434045" cy="503367"/>
          </a:xfrm>
          <a:prstGeom prst="rect">
            <a:avLst/>
          </a:prstGeom>
        </p:spPr>
      </p:pic>
      <p:pic>
        <p:nvPicPr>
          <p:cNvPr id="115" name="Picture 114">
            <a:extLst>
              <a:ext uri="{FF2B5EF4-FFF2-40B4-BE49-F238E27FC236}">
                <a16:creationId xmlns:a16="http://schemas.microsoft.com/office/drawing/2014/main" xmlns="" id="{12DBFDB5-A3AD-AE31-BA2B-6451F6C0E630}"/>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r="17589"/>
          <a:stretch/>
        </p:blipFill>
        <p:spPr>
          <a:xfrm>
            <a:off x="7032103" y="2281513"/>
            <a:ext cx="666568" cy="771228"/>
          </a:xfrm>
          <a:prstGeom prst="rect">
            <a:avLst/>
          </a:prstGeom>
        </p:spPr>
      </p:pic>
      <p:pic>
        <p:nvPicPr>
          <p:cNvPr id="7" name="Picture 6" descr="A person working on a computer&#10;&#10;Description automatically generated with low confidence">
            <a:extLst>
              <a:ext uri="{FF2B5EF4-FFF2-40B4-BE49-F238E27FC236}">
                <a16:creationId xmlns:a16="http://schemas.microsoft.com/office/drawing/2014/main" xmlns="" id="{C5FF0ADE-E08E-415A-C481-FDFEEBF33B1C}"/>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44" y="381"/>
            <a:ext cx="1177427" cy="871603"/>
          </a:xfrm>
          <a:prstGeom prst="rect">
            <a:avLst/>
          </a:prstGeom>
        </p:spPr>
      </p:pic>
      <p:sp>
        <p:nvSpPr>
          <p:cNvPr id="84" name="Rectangle 83">
            <a:extLst>
              <a:ext uri="{FF2B5EF4-FFF2-40B4-BE49-F238E27FC236}">
                <a16:creationId xmlns:a16="http://schemas.microsoft.com/office/drawing/2014/main" xmlns="" id="{25D25155-2529-55D8-A91D-4A40F9773C23}"/>
              </a:ext>
            </a:extLst>
          </p:cNvPr>
          <p:cNvSpPr/>
          <p:nvPr/>
        </p:nvSpPr>
        <p:spPr>
          <a:xfrm flipV="1">
            <a:off x="1170563" y="11928"/>
            <a:ext cx="3479751" cy="863107"/>
          </a:xfrm>
          <a:prstGeom prst="rect">
            <a:avLst/>
          </a:prstGeom>
          <a:solidFill>
            <a:schemeClr val="accent2">
              <a:lumMod val="60000"/>
              <a:lumOff val="40000"/>
            </a:schemeClr>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GB"/>
          </a:p>
        </p:txBody>
      </p:sp>
      <p:pic>
        <p:nvPicPr>
          <p:cNvPr id="12" name="Picture 11" descr="A picture containing text&#10;&#10;Description automatically generated">
            <a:extLst>
              <a:ext uri="{FF2B5EF4-FFF2-40B4-BE49-F238E27FC236}">
                <a16:creationId xmlns:a16="http://schemas.microsoft.com/office/drawing/2014/main" xmlns="" id="{8DB30F88-C254-48AC-8C1F-0AF03291597C}"/>
              </a:ext>
            </a:extLst>
          </p:cNvPr>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7477954" y="4799750"/>
            <a:ext cx="1591488" cy="790739"/>
          </a:xfrm>
          <a:prstGeom prst="rect">
            <a:avLst/>
          </a:prstGeom>
        </p:spPr>
      </p:pic>
      <p:sp>
        <p:nvSpPr>
          <p:cNvPr id="46" name="Rectangle 45"/>
          <p:cNvSpPr/>
          <p:nvPr/>
        </p:nvSpPr>
        <p:spPr>
          <a:xfrm>
            <a:off x="1544421" y="-7663"/>
            <a:ext cx="2329768" cy="461665"/>
          </a:xfrm>
          <a:prstGeom prst="rect">
            <a:avLst/>
          </a:prstGeom>
        </p:spPr>
        <p:txBody>
          <a:bodyPr wrap="square">
            <a:spAutoFit/>
          </a:bodyPr>
          <a:lstStyle/>
          <a:p>
            <a:r>
              <a:rPr lang="en-GB" sz="800" dirty="0">
                <a:latin typeface="HP Simplified" panose="020B0604020204020204" pitchFamily="34" charset="0"/>
              </a:rPr>
              <a:t>HP ACCESSORIES &amp; OPTIONS  </a:t>
            </a:r>
            <a:endParaRPr lang="el-GR" sz="800" dirty="0">
              <a:latin typeface="HP Simplified" panose="020B0604020204020204" pitchFamily="34" charset="0"/>
            </a:endParaRPr>
          </a:p>
          <a:p>
            <a:r>
              <a:rPr lang="en-GB" sz="800" dirty="0">
                <a:solidFill>
                  <a:schemeClr val="bg1"/>
                </a:solidFill>
                <a:latin typeface="HP Simplified" panose="020B0604020204020204" pitchFamily="34" charset="0"/>
              </a:rPr>
              <a:t>KEYBOARDS &amp; KEYBOARDS /MOUSE SET</a:t>
            </a:r>
            <a:endParaRPr lang="x-none" sz="800" dirty="0">
              <a:solidFill>
                <a:schemeClr val="bg1"/>
              </a:solidFill>
            </a:endParaRPr>
          </a:p>
          <a:p>
            <a:r>
              <a:rPr lang="en-GB" sz="800" dirty="0">
                <a:latin typeface="HP Simplified" panose="020B0604020204020204" pitchFamily="34" charset="0"/>
              </a:rPr>
              <a:t> </a:t>
            </a:r>
          </a:p>
        </p:txBody>
      </p:sp>
      <p:pic>
        <p:nvPicPr>
          <p:cNvPr id="47" name="Picture 8" descr="http://evonexus.org/wp-content/uploads/2015/11/hp-logo-color.png"/>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22939" r="21562"/>
          <a:stretch/>
        </p:blipFill>
        <p:spPr bwMode="auto">
          <a:xfrm>
            <a:off x="1252855" y="-16364"/>
            <a:ext cx="355464" cy="386048"/>
          </a:xfrm>
          <a:prstGeom prst="rect">
            <a:avLst/>
          </a:prstGeom>
          <a:noFill/>
          <a:extLst>
            <a:ext uri="{909E8E84-426E-40DD-AFC4-6F175D3DCCD1}">
              <a14:hiddenFill xmlns:a14="http://schemas.microsoft.com/office/drawing/2010/main">
                <a:solidFill>
                  <a:srgbClr val="FFFFFF"/>
                </a:solidFill>
              </a14:hiddenFill>
            </a:ext>
          </a:extLst>
        </p:spPr>
      </p:pic>
      <p:sp>
        <p:nvSpPr>
          <p:cNvPr id="89" name="Rectangle 88"/>
          <p:cNvSpPr/>
          <p:nvPr/>
        </p:nvSpPr>
        <p:spPr>
          <a:xfrm>
            <a:off x="1560985" y="260447"/>
            <a:ext cx="1781189" cy="200055"/>
          </a:xfrm>
          <a:prstGeom prst="rect">
            <a:avLst/>
          </a:prstGeom>
        </p:spPr>
        <p:txBody>
          <a:bodyPr wrap="square">
            <a:spAutoFit/>
          </a:bodyPr>
          <a:lstStyle/>
          <a:p>
            <a:r>
              <a:rPr lang="en-US" sz="700" dirty="0" smtClean="0">
                <a:latin typeface="HP Simplified" panose="020B0604020204020204" pitchFamily="34" charset="0"/>
                <a:cs typeface="Arial" panose="020B0604020202020204" pitchFamily="34" charset="0"/>
              </a:rPr>
              <a:t>Retail File September 2025  </a:t>
            </a:r>
            <a:r>
              <a:rPr lang="en-GB" sz="700" dirty="0" smtClean="0">
                <a:latin typeface="HP Simplified" panose="020B0604020204020204" pitchFamily="34" charset="0"/>
                <a:cs typeface="Arial" panose="020B0604020202020204" pitchFamily="34" charset="0"/>
              </a:rPr>
              <a:t>Page </a:t>
            </a:r>
            <a:r>
              <a:rPr lang="en-GB" sz="700" dirty="0">
                <a:latin typeface="HP Simplified" panose="020B0604020204020204" pitchFamily="34" charset="0"/>
                <a:cs typeface="Arial" panose="020B0604020202020204" pitchFamily="34" charset="0"/>
              </a:rPr>
              <a:t>3/4</a:t>
            </a:r>
          </a:p>
        </p:txBody>
      </p:sp>
      <p:sp>
        <p:nvSpPr>
          <p:cNvPr id="90" name="Rectangle 89"/>
          <p:cNvSpPr/>
          <p:nvPr/>
        </p:nvSpPr>
        <p:spPr>
          <a:xfrm>
            <a:off x="1560985" y="367299"/>
            <a:ext cx="1878044" cy="307777"/>
          </a:xfrm>
          <a:prstGeom prst="rect">
            <a:avLst/>
          </a:prstGeom>
        </p:spPr>
        <p:txBody>
          <a:bodyPr wrap="square">
            <a:spAutoFit/>
          </a:bodyPr>
          <a:lstStyle/>
          <a:p>
            <a:r>
              <a:rPr lang="en-US" sz="700" dirty="0">
                <a:latin typeface="HP Simplified" panose="020B0604020204020204" pitchFamily="34" charset="0"/>
                <a:cs typeface="Arial" panose="020B0604020202020204" pitchFamily="34" charset="0"/>
              </a:rPr>
              <a:t>Promo prices are valid until </a:t>
            </a:r>
            <a:r>
              <a:rPr lang="en-US" sz="700" dirty="0" smtClean="0">
                <a:latin typeface="HP Simplified" panose="020B0604020204020204" pitchFamily="34" charset="0"/>
                <a:cs typeface="Arial" panose="020B0604020202020204" pitchFamily="34" charset="0"/>
              </a:rPr>
              <a:t>30/09 or </a:t>
            </a:r>
            <a:r>
              <a:rPr lang="en-US" sz="700" dirty="0">
                <a:latin typeface="HP Simplified" panose="020B0604020204020204" pitchFamily="34" charset="0"/>
                <a:cs typeface="Arial" panose="020B0604020202020204" pitchFamily="34" charset="0"/>
              </a:rPr>
              <a:t>until stock </a:t>
            </a:r>
            <a:r>
              <a:rPr lang="en-US" sz="700" dirty="0" smtClean="0">
                <a:latin typeface="HP Simplified" panose="020B0604020204020204" pitchFamily="34" charset="0"/>
                <a:cs typeface="Arial" panose="020B0604020202020204" pitchFamily="34" charset="0"/>
              </a:rPr>
              <a:t>last</a:t>
            </a:r>
            <a:endParaRPr lang="en-US" sz="700" dirty="0">
              <a:latin typeface="HP Simplified" panose="020B0604020204020204" pitchFamily="34" charset="0"/>
              <a:cs typeface="Arial" panose="020B0604020202020204" pitchFamily="34" charset="0"/>
            </a:endParaRPr>
          </a:p>
        </p:txBody>
      </p:sp>
      <p:sp>
        <p:nvSpPr>
          <p:cNvPr id="49" name="TextBox 48">
            <a:extLst>
              <a:ext uri="{FF2B5EF4-FFF2-40B4-BE49-F238E27FC236}">
                <a16:creationId xmlns:a16="http://schemas.microsoft.com/office/drawing/2014/main" xmlns="" id="{6A76EDC6-7B47-4BA4-B094-1D51AB16BAB5}"/>
              </a:ext>
            </a:extLst>
          </p:cNvPr>
          <p:cNvSpPr txBox="1"/>
          <p:nvPr/>
        </p:nvSpPr>
        <p:spPr>
          <a:xfrm>
            <a:off x="6893153" y="3731237"/>
            <a:ext cx="1474917" cy="669414"/>
          </a:xfrm>
          <a:prstGeom prst="rect">
            <a:avLst/>
          </a:prstGeom>
          <a:noFill/>
        </p:spPr>
        <p:txBody>
          <a:bodyPr wrap="square" rtlCol="0">
            <a:spAutoFit/>
          </a:bodyPr>
          <a:lstStyle/>
          <a:p>
            <a:pPr marL="0" rtl="0" eaLnBrk="1" fontAlgn="t" latinLnBrk="0" hangingPunct="1">
              <a:spcBef>
                <a:spcPts val="0"/>
              </a:spcBef>
              <a:spcAft>
                <a:spcPts val="0"/>
              </a:spcAft>
            </a:pPr>
            <a:r>
              <a:rPr lang="en-GB" sz="750" b="0" i="0" u="none" strike="noStrike" kern="1200" dirty="0">
                <a:solidFill>
                  <a:srgbClr val="000000"/>
                </a:solidFill>
                <a:effectLst/>
                <a:latin typeface="HP Simplified" panose="020B0604020204020204" pitchFamily="34" charset="0"/>
              </a:rPr>
              <a:t>Z9H48AA</a:t>
            </a:r>
            <a:r>
              <a:rPr lang="en-GB" sz="750" dirty="0">
                <a:latin typeface="HP Simplified" panose="020B0604020204020204" pitchFamily="34" charset="0"/>
              </a:rPr>
              <a:t> </a:t>
            </a:r>
            <a:r>
              <a:rPr lang="en-GB" sz="750" b="0" i="0" u="none" strike="noStrike" kern="1200" dirty="0">
                <a:solidFill>
                  <a:srgbClr val="000000"/>
                </a:solidFill>
                <a:effectLst/>
                <a:latin typeface="HP Simplified" panose="020B0604020204020204" pitchFamily="34" charset="0"/>
              </a:rPr>
              <a:t>HP KEYBOARD BUSINESS CCID </a:t>
            </a:r>
            <a:r>
              <a:rPr lang="en-GB" sz="750" b="1" i="0" u="none" strike="noStrike" kern="1200" dirty="0">
                <a:solidFill>
                  <a:srgbClr val="000000"/>
                </a:solidFill>
                <a:effectLst/>
                <a:latin typeface="HP Simplified" panose="020B0604020204020204" pitchFamily="34" charset="0"/>
              </a:rPr>
              <a:t>WITH SMARTCARD READER </a:t>
            </a:r>
            <a:r>
              <a:rPr lang="en-GB" sz="750" b="0" i="0" u="none" strike="noStrike" kern="1200" dirty="0">
                <a:solidFill>
                  <a:srgbClr val="000000"/>
                </a:solidFill>
                <a:effectLst/>
                <a:latin typeface="HP Simplified" panose="020B0604020204020204" pitchFamily="34" charset="0"/>
              </a:rPr>
              <a:t>BUILT INTO THE KEYBOARD, USB, </a:t>
            </a:r>
            <a:r>
              <a:rPr lang="en-GB" sz="750" dirty="0">
                <a:latin typeface="HP Simplified" panose="020B0604020204020204" pitchFamily="34" charset="0"/>
              </a:rPr>
              <a:t> </a:t>
            </a:r>
            <a:r>
              <a:rPr lang="en-GB" sz="750" b="0" i="0" u="none" strike="noStrike" kern="1200" dirty="0" smtClean="0">
                <a:solidFill>
                  <a:srgbClr val="FF0000"/>
                </a:solidFill>
                <a:effectLst/>
                <a:latin typeface="HP Simplified" panose="020B0604020204020204" pitchFamily="34" charset="0"/>
              </a:rPr>
              <a:t>33.00 €</a:t>
            </a:r>
            <a:endParaRPr lang="x-none" sz="750" b="0" i="0" u="none" strike="noStrike" dirty="0">
              <a:solidFill>
                <a:srgbClr val="FF0000"/>
              </a:solidFill>
              <a:effectLst/>
              <a:latin typeface="HP Simplified" panose="020B0604020204020204" pitchFamily="34" charset="0"/>
            </a:endParaRPr>
          </a:p>
        </p:txBody>
      </p:sp>
      <p:sp>
        <p:nvSpPr>
          <p:cNvPr id="53" name="TextBox 52">
            <a:extLst>
              <a:ext uri="{FF2B5EF4-FFF2-40B4-BE49-F238E27FC236}">
                <a16:creationId xmlns:a16="http://schemas.microsoft.com/office/drawing/2014/main" xmlns="" id="{B9048A67-6556-456A-9036-DB55EF96ECFD}"/>
              </a:ext>
            </a:extLst>
          </p:cNvPr>
          <p:cNvSpPr txBox="1"/>
          <p:nvPr/>
        </p:nvSpPr>
        <p:spPr>
          <a:xfrm>
            <a:off x="6883730" y="5596031"/>
            <a:ext cx="2722506" cy="553998"/>
          </a:xfrm>
          <a:prstGeom prst="rect">
            <a:avLst/>
          </a:prstGeom>
          <a:noFill/>
        </p:spPr>
        <p:txBody>
          <a:bodyPr wrap="square" rtlCol="0">
            <a:spAutoFit/>
          </a:bodyPr>
          <a:lstStyle/>
          <a:p>
            <a:pPr marL="0" rtl="0" eaLnBrk="1" fontAlgn="t" latinLnBrk="0" hangingPunct="1">
              <a:spcBef>
                <a:spcPts val="0"/>
              </a:spcBef>
              <a:spcAft>
                <a:spcPts val="0"/>
              </a:spcAft>
            </a:pPr>
            <a:r>
              <a:rPr lang="en-GB" sz="750" b="0" i="0" u="none" strike="noStrike" kern="1200" dirty="0">
                <a:solidFill>
                  <a:srgbClr val="000000"/>
                </a:solidFill>
                <a:effectLst/>
                <a:latin typeface="HP Simplified" panose="020B0604020204020204" pitchFamily="34" charset="0"/>
              </a:rPr>
              <a:t>6YW76AA</a:t>
            </a:r>
            <a:r>
              <a:rPr lang="en-GB" sz="750" dirty="0">
                <a:latin typeface="HP Simplified" panose="020B0604020204020204" pitchFamily="34" charset="0"/>
              </a:rPr>
              <a:t> </a:t>
            </a:r>
            <a:r>
              <a:rPr lang="en-GB" sz="750" b="0" i="0" u="none" strike="noStrike" kern="1200" dirty="0">
                <a:solidFill>
                  <a:srgbClr val="000000"/>
                </a:solidFill>
                <a:effectLst/>
                <a:latin typeface="HP Simplified" panose="020B0604020204020204" pitchFamily="34" charset="0"/>
              </a:rPr>
              <a:t>HP KEYBOARD OMEN GAMING BY HP ENCODER, COMMAND A FLAWLESS SYMPHONY OF KEYSTROKES, CHERRY MX RED MECHANICAL SWITCHES DELIVER THE AGILITY YOU NEED TO MANEUVER AHEAD OF THE COMPETITION, RED</a:t>
            </a:r>
            <a:r>
              <a:rPr lang="en-GB" sz="750" dirty="0">
                <a:latin typeface="HP Simplified" panose="020B0604020204020204" pitchFamily="34" charset="0"/>
              </a:rPr>
              <a:t>, </a:t>
            </a:r>
            <a:r>
              <a:rPr lang="en-GB" sz="750" dirty="0" smtClean="0">
                <a:solidFill>
                  <a:srgbClr val="FF0000"/>
                </a:solidFill>
                <a:latin typeface="HP Simplified" panose="020B0604020204020204" pitchFamily="34" charset="0"/>
              </a:rPr>
              <a:t>92.00 </a:t>
            </a:r>
            <a:r>
              <a:rPr lang="en-GB" sz="750" b="0" i="0" u="none" strike="noStrike" kern="1200" dirty="0" smtClean="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sp>
        <p:nvSpPr>
          <p:cNvPr id="153" name="TextBox 152">
            <a:extLst>
              <a:ext uri="{FF2B5EF4-FFF2-40B4-BE49-F238E27FC236}">
                <a16:creationId xmlns:a16="http://schemas.microsoft.com/office/drawing/2014/main" xmlns="" id="{698D00D0-9E8B-4A36-92F4-2E0CA43924F8}"/>
              </a:ext>
            </a:extLst>
          </p:cNvPr>
          <p:cNvSpPr txBox="1"/>
          <p:nvPr/>
        </p:nvSpPr>
        <p:spPr>
          <a:xfrm>
            <a:off x="6636284" y="4595166"/>
            <a:ext cx="3213103" cy="207749"/>
          </a:xfrm>
          <a:prstGeom prst="rect">
            <a:avLst/>
          </a:prstGeom>
          <a:noFill/>
        </p:spPr>
        <p:txBody>
          <a:bodyPr wrap="square">
            <a:spAutoFit/>
          </a:bodyPr>
          <a:lstStyle/>
          <a:p>
            <a:pPr algn="ctr"/>
            <a:r>
              <a:rPr lang="en-GB" sz="750" i="0" u="none" strike="noStrike" kern="1200" dirty="0">
                <a:solidFill>
                  <a:schemeClr val="tx1">
                    <a:lumMod val="50000"/>
                    <a:lumOff val="50000"/>
                  </a:schemeClr>
                </a:solidFill>
                <a:effectLst/>
                <a:latin typeface="HP Simplified" panose="020B0604020204020204" pitchFamily="34" charset="0"/>
              </a:rPr>
              <a:t>HP KEYBOARD OMEN GAMING BY HP ENCODER</a:t>
            </a:r>
            <a:endParaRPr lang="x-none" sz="750" dirty="0">
              <a:solidFill>
                <a:schemeClr val="tx1">
                  <a:lumMod val="50000"/>
                  <a:lumOff val="50000"/>
                </a:schemeClr>
              </a:solidFill>
            </a:endParaRPr>
          </a:p>
        </p:txBody>
      </p:sp>
      <p:sp>
        <p:nvSpPr>
          <p:cNvPr id="163" name="TextBox 162">
            <a:extLst>
              <a:ext uri="{FF2B5EF4-FFF2-40B4-BE49-F238E27FC236}">
                <a16:creationId xmlns:a16="http://schemas.microsoft.com/office/drawing/2014/main" xmlns="" id="{2A33AF9D-781B-4DBD-A483-CDDD7415282A}"/>
              </a:ext>
            </a:extLst>
          </p:cNvPr>
          <p:cNvSpPr txBox="1"/>
          <p:nvPr/>
        </p:nvSpPr>
        <p:spPr>
          <a:xfrm>
            <a:off x="3684376" y="4757463"/>
            <a:ext cx="3803493" cy="207749"/>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KEYBOARD WIRELESS</a:t>
            </a:r>
            <a:endParaRPr lang="x-none" sz="750" dirty="0">
              <a:solidFill>
                <a:schemeClr val="tx1">
                  <a:lumMod val="50000"/>
                  <a:lumOff val="50000"/>
                </a:schemeClr>
              </a:solidFill>
            </a:endParaRPr>
          </a:p>
        </p:txBody>
      </p:sp>
      <p:sp>
        <p:nvSpPr>
          <p:cNvPr id="164" name="TextBox 163">
            <a:extLst>
              <a:ext uri="{FF2B5EF4-FFF2-40B4-BE49-F238E27FC236}">
                <a16:creationId xmlns:a16="http://schemas.microsoft.com/office/drawing/2014/main" xmlns="" id="{39EF3A8B-636F-42AD-B53A-9630CF57012A}"/>
              </a:ext>
            </a:extLst>
          </p:cNvPr>
          <p:cNvSpPr txBox="1"/>
          <p:nvPr/>
        </p:nvSpPr>
        <p:spPr>
          <a:xfrm>
            <a:off x="1044297" y="2293444"/>
            <a:ext cx="2278507" cy="211900"/>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KEYBOARD &amp; MOUSE WIRED USB</a:t>
            </a:r>
            <a:endParaRPr lang="x-none" sz="750" dirty="0">
              <a:solidFill>
                <a:schemeClr val="tx1">
                  <a:lumMod val="50000"/>
                  <a:lumOff val="50000"/>
                </a:schemeClr>
              </a:solidFill>
            </a:endParaRPr>
          </a:p>
        </p:txBody>
      </p:sp>
      <p:sp>
        <p:nvSpPr>
          <p:cNvPr id="165" name="TextBox 164">
            <a:extLst>
              <a:ext uri="{FF2B5EF4-FFF2-40B4-BE49-F238E27FC236}">
                <a16:creationId xmlns:a16="http://schemas.microsoft.com/office/drawing/2014/main" xmlns="" id="{DD2FD9CA-BE54-4FB5-81CD-28A0A4C60B9D}"/>
              </a:ext>
            </a:extLst>
          </p:cNvPr>
          <p:cNvSpPr txBox="1"/>
          <p:nvPr/>
        </p:nvSpPr>
        <p:spPr>
          <a:xfrm>
            <a:off x="-108309" y="3301005"/>
            <a:ext cx="4800624" cy="207749"/>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KEYBOARD &amp; MOUSE WIRELESS</a:t>
            </a:r>
            <a:endParaRPr lang="x-none" sz="750" dirty="0">
              <a:solidFill>
                <a:schemeClr val="tx1">
                  <a:lumMod val="50000"/>
                  <a:lumOff val="50000"/>
                </a:schemeClr>
              </a:solidFill>
            </a:endParaRPr>
          </a:p>
        </p:txBody>
      </p:sp>
      <p:pic>
        <p:nvPicPr>
          <p:cNvPr id="14" name="Picture 13" descr="A close-up of a keyboard&#10;&#10;Description automatically generated with low confidence">
            <a:extLst>
              <a:ext uri="{FF2B5EF4-FFF2-40B4-BE49-F238E27FC236}">
                <a16:creationId xmlns:a16="http://schemas.microsoft.com/office/drawing/2014/main" xmlns="" id="{358D9A8E-F6AF-484D-B9A1-71F598E0C544}"/>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8238341" y="3728696"/>
            <a:ext cx="1555242" cy="614172"/>
          </a:xfrm>
          <a:prstGeom prst="rect">
            <a:avLst/>
          </a:prstGeom>
        </p:spPr>
      </p:pic>
      <p:cxnSp>
        <p:nvCxnSpPr>
          <p:cNvPr id="97" name="Straight Connector 96">
            <a:extLst>
              <a:ext uri="{FF2B5EF4-FFF2-40B4-BE49-F238E27FC236}">
                <a16:creationId xmlns:a16="http://schemas.microsoft.com/office/drawing/2014/main" xmlns="" id="{56B9D08B-2126-CEAF-D8B6-E66F6DA86D28}"/>
              </a:ext>
            </a:extLst>
          </p:cNvPr>
          <p:cNvCxnSpPr>
            <a:cxnSpLocks/>
          </p:cNvCxnSpPr>
          <p:nvPr/>
        </p:nvCxnSpPr>
        <p:spPr>
          <a:xfrm>
            <a:off x="6744158" y="3244023"/>
            <a:ext cx="316184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xmlns="" id="{B1959FFE-90BE-17C2-D978-23AC02E14006}"/>
              </a:ext>
            </a:extLst>
          </p:cNvPr>
          <p:cNvCxnSpPr>
            <a:cxnSpLocks/>
          </p:cNvCxnSpPr>
          <p:nvPr/>
        </p:nvCxnSpPr>
        <p:spPr>
          <a:xfrm flipV="1">
            <a:off x="-6032" y="3233380"/>
            <a:ext cx="4518398" cy="14867"/>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xmlns="" id="{0B4BDA67-1AFB-47CE-B9D7-D8FC2E036B50}"/>
              </a:ext>
            </a:extLst>
          </p:cNvPr>
          <p:cNvCxnSpPr>
            <a:cxnSpLocks/>
          </p:cNvCxnSpPr>
          <p:nvPr/>
        </p:nvCxnSpPr>
        <p:spPr>
          <a:xfrm>
            <a:off x="4550399" y="1099798"/>
            <a:ext cx="56783" cy="5389822"/>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xmlns="" id="{657EE313-BAD1-BAE7-F928-1B59F2E7C3A3}"/>
              </a:ext>
            </a:extLst>
          </p:cNvPr>
          <p:cNvCxnSpPr>
            <a:cxnSpLocks/>
          </p:cNvCxnSpPr>
          <p:nvPr/>
        </p:nvCxnSpPr>
        <p:spPr>
          <a:xfrm>
            <a:off x="6691844" y="1268514"/>
            <a:ext cx="49065" cy="5042575"/>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93" name="TextBox 92">
            <a:extLst>
              <a:ext uri="{FF2B5EF4-FFF2-40B4-BE49-F238E27FC236}">
                <a16:creationId xmlns:a16="http://schemas.microsoft.com/office/drawing/2014/main" xmlns="" id="{5014348D-415A-4813-AF88-C05A2FBE06DD}"/>
              </a:ext>
            </a:extLst>
          </p:cNvPr>
          <p:cNvSpPr txBox="1"/>
          <p:nvPr/>
        </p:nvSpPr>
        <p:spPr>
          <a:xfrm>
            <a:off x="1429444" y="4675138"/>
            <a:ext cx="3125669" cy="207749"/>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3L1F0AA HP KEYBOARD AND MOUSE 230, WIRELESS, </a:t>
            </a:r>
            <a:r>
              <a:rPr lang="en-GB" sz="750" dirty="0" smtClean="0">
                <a:solidFill>
                  <a:srgbClr val="000000"/>
                </a:solidFill>
                <a:latin typeface="HP Simplified" panose="020B0604020204020204" pitchFamily="34" charset="0"/>
              </a:rPr>
              <a:t>WHITE</a:t>
            </a:r>
            <a:r>
              <a:rPr lang="en-GB" sz="750" dirty="0">
                <a:latin typeface="HP Simplified" panose="020B0604020204020204" pitchFamily="34" charset="0"/>
              </a:rPr>
              <a:t>, </a:t>
            </a:r>
            <a:r>
              <a:rPr lang="en-GB" sz="750" dirty="0" smtClean="0">
                <a:solidFill>
                  <a:srgbClr val="FF0000"/>
                </a:solidFill>
                <a:latin typeface="HP Simplified" panose="020B0604020204020204" pitchFamily="34" charset="0"/>
              </a:rPr>
              <a:t>38.00 </a:t>
            </a:r>
            <a:r>
              <a:rPr lang="en-GB" sz="750" b="0" i="0" u="none" strike="noStrike" kern="1200" dirty="0" smtClean="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sp>
        <p:nvSpPr>
          <p:cNvPr id="86" name="TextBox 85">
            <a:extLst>
              <a:ext uri="{FF2B5EF4-FFF2-40B4-BE49-F238E27FC236}">
                <a16:creationId xmlns:a16="http://schemas.microsoft.com/office/drawing/2014/main" xmlns="" id="{422FFFA0-682E-49B1-AFB4-64AE12A9D76A}"/>
              </a:ext>
            </a:extLst>
          </p:cNvPr>
          <p:cNvSpPr txBox="1"/>
          <p:nvPr/>
        </p:nvSpPr>
        <p:spPr>
          <a:xfrm>
            <a:off x="4650314" y="5618681"/>
            <a:ext cx="2071161" cy="669414"/>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3L1E7AA </a:t>
            </a:r>
            <a:r>
              <a:rPr lang="en-GB" sz="750" b="0" i="0" u="none" strike="noStrike" kern="1200" dirty="0">
                <a:effectLst/>
                <a:latin typeface="HP Simplified" panose="020B0604020204020204" pitchFamily="34" charset="0"/>
              </a:rPr>
              <a:t>HP KEYBOARD </a:t>
            </a:r>
            <a:r>
              <a:rPr lang="en-US" sz="750" dirty="0">
                <a:latin typeface="HP Simplified" panose="020B0604020204020204" pitchFamily="34" charset="0"/>
              </a:rPr>
              <a:t>HP KEYBOARD 230 WIRELESS, STYLISH DESIGN WITH COMFORT IN MIND, EASILY ACTIVATES ALL 12 FUNCTION KEYS WITH JUST ONE CLICK, UP TO 16 MONTHS OF POWER, BLACK</a:t>
            </a:r>
            <a:r>
              <a:rPr lang="en-GB" sz="750" dirty="0">
                <a:latin typeface="HP Simplified" panose="020B0604020204020204" pitchFamily="34" charset="0"/>
              </a:rPr>
              <a:t>,</a:t>
            </a:r>
            <a:r>
              <a:rPr lang="en-GB" sz="750" dirty="0">
                <a:solidFill>
                  <a:srgbClr val="FF0000"/>
                </a:solidFill>
                <a:latin typeface="HP Simplified" panose="020B0604020204020204" pitchFamily="34" charset="0"/>
              </a:rPr>
              <a:t> </a:t>
            </a:r>
            <a:r>
              <a:rPr lang="en-GB" sz="750" dirty="0" smtClean="0">
                <a:solidFill>
                  <a:srgbClr val="FF0000"/>
                </a:solidFill>
                <a:latin typeface="HP Simplified" panose="020B0604020204020204" pitchFamily="34" charset="0"/>
              </a:rPr>
              <a:t>36.00 </a:t>
            </a:r>
            <a:r>
              <a:rPr lang="en-GB" sz="750" b="0" i="0" u="none" strike="noStrike" kern="1200" dirty="0" smtClean="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pic>
        <p:nvPicPr>
          <p:cNvPr id="20" name="Picture 19"/>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4997040" y="5046850"/>
            <a:ext cx="1223627" cy="421343"/>
          </a:xfrm>
          <a:prstGeom prst="rect">
            <a:avLst/>
          </a:prstGeom>
        </p:spPr>
      </p:pic>
      <p:pic>
        <p:nvPicPr>
          <p:cNvPr id="3078" name="Picture 6" descr="HP 650 Wireless Keyboard and Mouse Combo | HP® Africa"/>
          <p:cNvPicPr>
            <a:picLocks noChangeAspect="1" noChangeArrowheads="1"/>
          </p:cNvPicPr>
          <p:nvPr/>
        </p:nvPicPr>
        <p:blipFill>
          <a:blip r:embed="rId9" cstate="email">
            <a:extLst>
              <a:ext uri="{28A0092B-C50C-407E-A947-70E740481C1C}">
                <a14:useLocalDpi xmlns:a14="http://schemas.microsoft.com/office/drawing/2010/main"/>
              </a:ext>
            </a:extLst>
          </a:blip>
          <a:srcRect/>
          <a:stretch>
            <a:fillRect/>
          </a:stretch>
        </p:blipFill>
        <p:spPr bwMode="auto">
          <a:xfrm>
            <a:off x="4628895" y="3915"/>
            <a:ext cx="2074996" cy="1406949"/>
          </a:xfrm>
          <a:prstGeom prst="rect">
            <a:avLst/>
          </a:prstGeom>
          <a:noFill/>
          <a:extLst>
            <a:ext uri="{909E8E84-426E-40DD-AFC4-6F175D3DCCD1}">
              <a14:hiddenFill xmlns:a14="http://schemas.microsoft.com/office/drawing/2010/main">
                <a:solidFill>
                  <a:srgbClr val="FFFFFF"/>
                </a:solidFill>
              </a14:hiddenFill>
            </a:ext>
          </a:extLst>
        </p:spPr>
      </p:pic>
      <p:sp>
        <p:nvSpPr>
          <p:cNvPr id="76" name="Rectangle 75"/>
          <p:cNvSpPr/>
          <p:nvPr/>
        </p:nvSpPr>
        <p:spPr>
          <a:xfrm>
            <a:off x="0" y="6392517"/>
            <a:ext cx="9905999" cy="46548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HP Simplified" panose="020B0604020204020204" pitchFamily="34" charset="0"/>
            </a:endParaRPr>
          </a:p>
        </p:txBody>
      </p:sp>
      <p:sp>
        <p:nvSpPr>
          <p:cNvPr id="80" name="Rectangle 79"/>
          <p:cNvSpPr/>
          <p:nvPr/>
        </p:nvSpPr>
        <p:spPr>
          <a:xfrm>
            <a:off x="6575753" y="6411375"/>
            <a:ext cx="1035460" cy="369332"/>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a:p>
            <a:pPr algn="ctr"/>
            <a:r>
              <a:rPr lang="en-US" sz="600" dirty="0">
                <a:latin typeface="HP Simplified" panose="020B0604020204020204" pitchFamily="34" charset="0"/>
                <a:cs typeface="Calibri" pitchFamily="34" charset="0"/>
              </a:rPr>
              <a:t>Mail on: </a:t>
            </a:r>
          </a:p>
          <a:p>
            <a:pPr algn="ctr"/>
            <a:endParaRPr lang="en-US" sz="600" dirty="0">
              <a:latin typeface="HP Simplified" panose="020B0604020204020204" pitchFamily="34" charset="0"/>
              <a:cs typeface="Calibri" pitchFamily="34" charset="0"/>
            </a:endParaRPr>
          </a:p>
        </p:txBody>
      </p:sp>
      <p:sp>
        <p:nvSpPr>
          <p:cNvPr id="83" name="Rectangle 82"/>
          <p:cNvSpPr/>
          <p:nvPr/>
        </p:nvSpPr>
        <p:spPr>
          <a:xfrm>
            <a:off x="-6031" y="6393880"/>
            <a:ext cx="3994403"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a:t>
            </a:r>
            <a:r>
              <a:rPr lang="en-GB" sz="600" dirty="0" smtClean="0">
                <a:latin typeface="HP Simplified" panose="020B0604020204020204" pitchFamily="34" charset="0"/>
                <a:cs typeface="Calibri" pitchFamily="34" charset="0"/>
              </a:rPr>
              <a:t>included</a:t>
            </a:r>
            <a:endParaRPr lang="en-GB" sz="600" dirty="0">
              <a:latin typeface="HP Simplified" panose="020B0604020204020204" pitchFamily="34" charset="0"/>
              <a:cs typeface="Calibri" pitchFamily="34" charset="0"/>
            </a:endParaRPr>
          </a:p>
        </p:txBody>
      </p:sp>
      <p:sp>
        <p:nvSpPr>
          <p:cNvPr id="11" name="Rectangle 10"/>
          <p:cNvSpPr/>
          <p:nvPr/>
        </p:nvSpPr>
        <p:spPr>
          <a:xfrm>
            <a:off x="6710478" y="3266507"/>
            <a:ext cx="3216386" cy="323165"/>
          </a:xfrm>
          <a:prstGeom prst="rect">
            <a:avLst/>
          </a:prstGeom>
        </p:spPr>
        <p:txBody>
          <a:bodyPr wrap="square">
            <a:spAutoFit/>
          </a:bodyPr>
          <a:lstStyle/>
          <a:p>
            <a:r>
              <a:rPr lang="en-GB" sz="750" dirty="0">
                <a:solidFill>
                  <a:schemeClr val="tx1">
                    <a:lumMod val="50000"/>
                    <a:lumOff val="50000"/>
                  </a:schemeClr>
                </a:solidFill>
                <a:latin typeface="HP Simplified" panose="020B0604020204020204" pitchFamily="34" charset="0"/>
              </a:rPr>
              <a:t>Boost your productivity, make a stylish IT choice, and get integrated security features with the HP USB Slim Smartcard Keyboard,</a:t>
            </a:r>
            <a:endParaRPr lang="en-US" sz="750" dirty="0">
              <a:solidFill>
                <a:schemeClr val="tx1">
                  <a:lumMod val="50000"/>
                  <a:lumOff val="50000"/>
                </a:schemeClr>
              </a:solidFill>
              <a:latin typeface="HP Simplified" panose="020B0604020204020204" pitchFamily="34" charset="0"/>
            </a:endParaRPr>
          </a:p>
        </p:txBody>
      </p:sp>
      <p:pic>
        <p:nvPicPr>
          <p:cNvPr id="104" name="Picture 103">
            <a:extLst>
              <a:ext uri="{FF2B5EF4-FFF2-40B4-BE49-F238E27FC236}">
                <a16:creationId xmlns:a16="http://schemas.microsoft.com/office/drawing/2014/main" xmlns="" id="{0C24D82C-D2FE-4ABE-8243-D754060F717F}"/>
              </a:ext>
            </a:extLst>
          </p:cNvPr>
          <p:cNvPicPr>
            <a:picLocks noChangeAspect="1"/>
          </p:cNvPicPr>
          <p:nvPr/>
        </p:nvPicPr>
        <p:blipFill>
          <a:blip r:embed="rId10">
            <a:duotone>
              <a:schemeClr val="accent2">
                <a:shade val="45000"/>
                <a:satMod val="135000"/>
              </a:schemeClr>
              <a:prstClr val="white"/>
            </a:duotone>
            <a:extLst>
              <a:ext uri="{28A0092B-C50C-407E-A947-70E740481C1C}">
                <a14:useLocalDpi xmlns:a14="http://schemas.microsoft.com/office/drawing/2010/main"/>
              </a:ext>
            </a:extLst>
          </a:blip>
          <a:stretch>
            <a:fillRect/>
          </a:stretch>
        </p:blipFill>
        <p:spPr>
          <a:xfrm>
            <a:off x="6693000" y="935"/>
            <a:ext cx="3212999" cy="371241"/>
          </a:xfrm>
          <a:prstGeom prst="rect">
            <a:avLst/>
          </a:prstGeom>
        </p:spPr>
      </p:pic>
      <p:sp>
        <p:nvSpPr>
          <p:cNvPr id="105" name="Rectangle 104"/>
          <p:cNvSpPr/>
          <p:nvPr/>
        </p:nvSpPr>
        <p:spPr>
          <a:xfrm>
            <a:off x="7688381" y="9098"/>
            <a:ext cx="1508279" cy="338554"/>
          </a:xfrm>
          <a:prstGeom prst="rect">
            <a:avLst/>
          </a:prstGeom>
        </p:spPr>
        <p:txBody>
          <a:bodyPr wrap="square">
            <a:spAutoFit/>
          </a:bodyPr>
          <a:lstStyle/>
          <a:p>
            <a:r>
              <a:rPr lang="en-GB" sz="800" dirty="0">
                <a:latin typeface="HP Simplified" panose="020B0604020204020204" pitchFamily="34" charset="0"/>
              </a:rPr>
              <a:t>HP ACCESSORIES &amp; OPTIONS  </a:t>
            </a:r>
          </a:p>
          <a:p>
            <a:r>
              <a:rPr lang="en-GB" sz="800" dirty="0">
                <a:solidFill>
                  <a:schemeClr val="bg1"/>
                </a:solidFill>
                <a:latin typeface="HP Simplified" panose="020B0604020204020204" pitchFamily="34" charset="0"/>
              </a:rPr>
              <a:t>HEADPHONES &amp; SPEAKERS</a:t>
            </a:r>
            <a:r>
              <a:rPr lang="en-GB" sz="800" dirty="0">
                <a:latin typeface="HP Simplified" panose="020B0604020204020204" pitchFamily="34" charset="0"/>
              </a:rPr>
              <a:t>   </a:t>
            </a:r>
          </a:p>
        </p:txBody>
      </p:sp>
      <p:pic>
        <p:nvPicPr>
          <p:cNvPr id="107" name="Picture 2" descr="HP 350 Bluetooth 5 Speaker">
            <a:extLst>
              <a:ext uri="{FF2B5EF4-FFF2-40B4-BE49-F238E27FC236}">
                <a16:creationId xmlns:a16="http://schemas.microsoft.com/office/drawing/2014/main" xmlns="" id="{DACEB8AA-42FF-2385-3C42-59517353C6E1}"/>
              </a:ext>
            </a:extLst>
          </p:cNvPr>
          <p:cNvPicPr>
            <a:picLocks noChangeAspect="1" noChangeArrowheads="1"/>
          </p:cNvPicPr>
          <p:nvPr/>
        </p:nvPicPr>
        <p:blipFill rotWithShape="1">
          <a:blip r:embed="rId11">
            <a:extLst>
              <a:ext uri="{28A0092B-C50C-407E-A947-70E740481C1C}">
                <a14:useLocalDpi xmlns:a14="http://schemas.microsoft.com/office/drawing/2010/main"/>
              </a:ext>
            </a:extLst>
          </a:blip>
          <a:srcRect b="95115"/>
          <a:stretch/>
        </p:blipFill>
        <p:spPr bwMode="auto">
          <a:xfrm>
            <a:off x="6698142" y="366589"/>
            <a:ext cx="3206057" cy="1215770"/>
          </a:xfrm>
          <a:prstGeom prst="rect">
            <a:avLst/>
          </a:prstGeom>
          <a:noFill/>
          <a:extLst>
            <a:ext uri="{909E8E84-426E-40DD-AFC4-6F175D3DCCD1}">
              <a14:hiddenFill xmlns:a14="http://schemas.microsoft.com/office/drawing/2010/main">
                <a:solidFill>
                  <a:srgbClr val="FFFFFF"/>
                </a:solidFill>
              </a14:hiddenFill>
            </a:ext>
          </a:extLst>
        </p:spPr>
      </p:pic>
      <p:pic>
        <p:nvPicPr>
          <p:cNvPr id="108" name="Picture 2" descr="HP 350 Bluetooth 5 Speaker">
            <a:extLst>
              <a:ext uri="{FF2B5EF4-FFF2-40B4-BE49-F238E27FC236}">
                <a16:creationId xmlns:a16="http://schemas.microsoft.com/office/drawing/2014/main" xmlns="" id="{77E5A2AF-9554-DE45-9B8E-21333F1C177C}"/>
              </a:ext>
            </a:extLst>
          </p:cNvPr>
          <p:cNvPicPr>
            <a:picLocks noChangeAspect="1" noChangeArrowheads="1"/>
          </p:cNvPicPr>
          <p:nvPr/>
        </p:nvPicPr>
        <p:blipFill>
          <a:blip r:embed="rId12" cstate="email">
            <a:extLst>
              <a:ext uri="{28A0092B-C50C-407E-A947-70E740481C1C}">
                <a14:useLocalDpi xmlns:a14="http://schemas.microsoft.com/office/drawing/2010/main"/>
              </a:ext>
            </a:extLst>
          </a:blip>
          <a:srcRect/>
          <a:stretch>
            <a:fillRect/>
          </a:stretch>
        </p:blipFill>
        <p:spPr bwMode="auto">
          <a:xfrm>
            <a:off x="7712323" y="420764"/>
            <a:ext cx="2192776" cy="679034"/>
          </a:xfrm>
          <a:prstGeom prst="rect">
            <a:avLst/>
          </a:prstGeom>
          <a:noFill/>
          <a:extLst>
            <a:ext uri="{909E8E84-426E-40DD-AFC4-6F175D3DCCD1}">
              <a14:hiddenFill xmlns:a14="http://schemas.microsoft.com/office/drawing/2010/main">
                <a:solidFill>
                  <a:srgbClr val="FFFFFF"/>
                </a:solidFill>
              </a14:hiddenFill>
            </a:ext>
          </a:extLst>
        </p:spPr>
      </p:pic>
      <p:sp>
        <p:nvSpPr>
          <p:cNvPr id="109" name="TextBox 21"/>
          <p:cNvSpPr txBox="1">
            <a:spLocks noChangeArrowheads="1"/>
          </p:cNvSpPr>
          <p:nvPr/>
        </p:nvSpPr>
        <p:spPr bwMode="auto">
          <a:xfrm>
            <a:off x="8086899" y="1342889"/>
            <a:ext cx="1142882"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a:latin typeface="HP Simplified" panose="020B0604020204020204" pitchFamily="34" charset="0"/>
              </a:rPr>
              <a:t>2D802AA </a:t>
            </a:r>
            <a:r>
              <a:rPr lang="en-US" altLang="en-US" sz="750" dirty="0">
                <a:latin typeface="HP Simplified" panose="020B0604020204020204" pitchFamily="34" charset="0"/>
              </a:rPr>
              <a:t>BLACK </a:t>
            </a:r>
            <a:r>
              <a:rPr lang="en-US" altLang="en-US" sz="750" dirty="0" smtClean="0">
                <a:solidFill>
                  <a:srgbClr val="FF0000"/>
                </a:solidFill>
                <a:latin typeface="HP Simplified" panose="020B0604020204020204" pitchFamily="34" charset="0"/>
              </a:rPr>
              <a:t>19.00 €</a:t>
            </a:r>
            <a:r>
              <a:rPr lang="en-US" altLang="en-US" sz="750" dirty="0" smtClean="0">
                <a:latin typeface="HP Simplified" panose="020B0604020204020204" pitchFamily="34" charset="0"/>
              </a:rPr>
              <a:t>  </a:t>
            </a:r>
            <a:endParaRPr lang="en-US" altLang="en-US" sz="750" dirty="0">
              <a:latin typeface="HP Simplified" panose="020B0604020204020204" pitchFamily="34" charset="0"/>
            </a:endParaRPr>
          </a:p>
        </p:txBody>
      </p:sp>
      <p:sp>
        <p:nvSpPr>
          <p:cNvPr id="110" name="TextBox 109">
            <a:extLst>
              <a:ext uri="{FF2B5EF4-FFF2-40B4-BE49-F238E27FC236}">
                <a16:creationId xmlns:a16="http://schemas.microsoft.com/office/drawing/2014/main" xmlns="" id="{CAEE0B3D-D6C6-4D5F-9C70-A6D1B9DE0645}"/>
              </a:ext>
            </a:extLst>
          </p:cNvPr>
          <p:cNvSpPr txBox="1"/>
          <p:nvPr/>
        </p:nvSpPr>
        <p:spPr>
          <a:xfrm>
            <a:off x="6709639" y="366829"/>
            <a:ext cx="1135642" cy="1131079"/>
          </a:xfrm>
          <a:prstGeom prst="rect">
            <a:avLst/>
          </a:prstGeom>
          <a:noFill/>
        </p:spPr>
        <p:txBody>
          <a:bodyPr wrap="square">
            <a:spAutoFit/>
          </a:bodyPr>
          <a:lstStyle/>
          <a:p>
            <a:r>
              <a:rPr lang="en-GB" sz="750" dirty="0">
                <a:solidFill>
                  <a:schemeClr val="tx1">
                    <a:lumMod val="50000"/>
                    <a:lumOff val="50000"/>
                  </a:schemeClr>
                </a:solidFill>
                <a:latin typeface="HP Simplified" panose="020B0604020204020204" pitchFamily="34" charset="0"/>
              </a:rPr>
              <a:t>Go wherever your music takes you with the perfectly portable HP 350 Bluetooth5 speaker. Listen to music or take a call, hands-free, using the built-in mic with noise reduction.</a:t>
            </a:r>
          </a:p>
        </p:txBody>
      </p:sp>
      <p:sp>
        <p:nvSpPr>
          <p:cNvPr id="34" name="Rectangle 33"/>
          <p:cNvSpPr/>
          <p:nvPr/>
        </p:nvSpPr>
        <p:spPr>
          <a:xfrm>
            <a:off x="8751719" y="1149080"/>
            <a:ext cx="1154483" cy="207749"/>
          </a:xfrm>
          <a:prstGeom prst="rect">
            <a:avLst/>
          </a:prstGeom>
        </p:spPr>
        <p:txBody>
          <a:bodyPr wrap="none">
            <a:spAutoFit/>
          </a:bodyPr>
          <a:lstStyle/>
          <a:p>
            <a:pPr fontAlgn="ctr">
              <a:lnSpc>
                <a:spcPct val="100000"/>
              </a:lnSpc>
              <a:spcBef>
                <a:spcPct val="0"/>
              </a:spcBef>
              <a:buNone/>
            </a:pPr>
            <a:r>
              <a:rPr lang="en-US" sz="750" dirty="0">
                <a:latin typeface="HP Simplified" panose="020B0604020204020204" pitchFamily="34" charset="0"/>
              </a:rPr>
              <a:t>2D803AA BLUE </a:t>
            </a:r>
            <a:r>
              <a:rPr lang="en-US" sz="750" dirty="0" smtClean="0">
                <a:solidFill>
                  <a:srgbClr val="FF0000"/>
                </a:solidFill>
                <a:latin typeface="HP Simplified" panose="020B0604020204020204" pitchFamily="34" charset="0"/>
              </a:rPr>
              <a:t>19.00 </a:t>
            </a:r>
            <a:r>
              <a:rPr lang="en-US" altLang="en-US" sz="750" dirty="0" smtClean="0">
                <a:solidFill>
                  <a:srgbClr val="FF0000"/>
                </a:solidFill>
                <a:latin typeface="HP Simplified" panose="020B0604020204020204" pitchFamily="34" charset="0"/>
              </a:rPr>
              <a:t>€</a:t>
            </a:r>
            <a:r>
              <a:rPr lang="en-US" altLang="en-US" sz="750" dirty="0" smtClean="0">
                <a:latin typeface="HP Simplified" panose="020B0604020204020204" pitchFamily="34" charset="0"/>
              </a:rPr>
              <a:t>   </a:t>
            </a:r>
            <a:endParaRPr lang="en-US" altLang="en-US" sz="750" dirty="0">
              <a:latin typeface="HP Simplified" panose="020B0604020204020204" pitchFamily="34" charset="0"/>
            </a:endParaRPr>
          </a:p>
        </p:txBody>
      </p:sp>
      <p:pic>
        <p:nvPicPr>
          <p:cNvPr id="111" name="Picture 110" descr="A picture containing indoor, black&#10;&#10;Description automatically generated">
            <a:extLst>
              <a:ext uri="{FF2B5EF4-FFF2-40B4-BE49-F238E27FC236}">
                <a16:creationId xmlns:a16="http://schemas.microsoft.com/office/drawing/2014/main" xmlns="" id="{24C243D3-6AE0-4190-B95B-06DC28B59A58}"/>
              </a:ext>
            </a:extLst>
          </p:cNvPr>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7010656" y="1643909"/>
            <a:ext cx="551059" cy="590420"/>
          </a:xfrm>
          <a:prstGeom prst="rect">
            <a:avLst/>
          </a:prstGeom>
        </p:spPr>
      </p:pic>
      <p:sp>
        <p:nvSpPr>
          <p:cNvPr id="112" name="TextBox 111">
            <a:extLst>
              <a:ext uri="{FF2B5EF4-FFF2-40B4-BE49-F238E27FC236}">
                <a16:creationId xmlns:a16="http://schemas.microsoft.com/office/drawing/2014/main" xmlns="" id="{5C2FB466-CAF4-41C6-92FC-A772C3DF2DCD}"/>
              </a:ext>
            </a:extLst>
          </p:cNvPr>
          <p:cNvSpPr txBox="1"/>
          <p:nvPr/>
        </p:nvSpPr>
        <p:spPr>
          <a:xfrm>
            <a:off x="7812040" y="1641943"/>
            <a:ext cx="1940798" cy="669414"/>
          </a:xfrm>
          <a:prstGeom prst="rect">
            <a:avLst/>
          </a:prstGeom>
          <a:noFill/>
        </p:spPr>
        <p:txBody>
          <a:bodyPr wrap="square">
            <a:spAutoFit/>
          </a:bodyPr>
          <a:lstStyle/>
          <a:p>
            <a:r>
              <a:rPr lang="en-GB" sz="750" b="0" i="0" u="none" strike="noStrike" dirty="0">
                <a:solidFill>
                  <a:srgbClr val="363636"/>
                </a:solidFill>
                <a:effectLst/>
                <a:latin typeface="HP Simplified" panose="020B0604020204020204" pitchFamily="34" charset="0"/>
              </a:rPr>
              <a:t>2D799AA</a:t>
            </a:r>
            <a:r>
              <a:rPr lang="en-GB" sz="750" dirty="0">
                <a:latin typeface="HP Simplified" panose="020B0604020204020204" pitchFamily="34" charset="0"/>
              </a:rPr>
              <a:t> </a:t>
            </a:r>
            <a:r>
              <a:rPr lang="en-GB" sz="750" b="0" i="0" u="none" strike="noStrike" dirty="0">
                <a:solidFill>
                  <a:srgbClr val="363636"/>
                </a:solidFill>
                <a:effectLst/>
                <a:latin typeface="HP Simplified" panose="020B0604020204020204" pitchFamily="34" charset="0"/>
              </a:rPr>
              <a:t>HP SPEAKER 360 BLUETTOTH, WHEREVER YOUR MUSIC TAKES YOU WITH THE PERFECTLY PORTABLE BLUETOOTH  SPEAKER, WATER-RESISTANT AND DUST-RESISTANT RATING, BLACK,</a:t>
            </a:r>
            <a:r>
              <a:rPr lang="en-GB" sz="750" dirty="0">
                <a:latin typeface="HP Simplified" panose="020B0604020204020204" pitchFamily="34" charset="0"/>
              </a:rPr>
              <a:t> </a:t>
            </a:r>
            <a:r>
              <a:rPr lang="en-GB" sz="750" b="0" i="0" u="none" strike="noStrike" dirty="0" smtClean="0">
                <a:solidFill>
                  <a:srgbClr val="FF0000"/>
                </a:solidFill>
                <a:effectLst/>
                <a:latin typeface="HP Simplified" panose="020B0604020204020204" pitchFamily="34" charset="0"/>
              </a:rPr>
              <a:t>19.00 €</a:t>
            </a:r>
            <a:endParaRPr lang="x-none" sz="750" dirty="0">
              <a:solidFill>
                <a:srgbClr val="FF0000"/>
              </a:solidFill>
              <a:latin typeface="HP Simplified" panose="020B0604020204020204" pitchFamily="34" charset="0"/>
            </a:endParaRPr>
          </a:p>
        </p:txBody>
      </p:sp>
      <p:sp>
        <p:nvSpPr>
          <p:cNvPr id="116" name="TextBox 64"/>
          <p:cNvSpPr txBox="1">
            <a:spLocks noChangeArrowheads="1"/>
          </p:cNvSpPr>
          <p:nvPr/>
        </p:nvSpPr>
        <p:spPr bwMode="auto">
          <a:xfrm>
            <a:off x="7827494" y="2293444"/>
            <a:ext cx="1862845" cy="9002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100000"/>
              </a:lnSpc>
              <a:spcBef>
                <a:spcPct val="0"/>
              </a:spcBef>
              <a:buNone/>
            </a:pPr>
            <a:r>
              <a:rPr lang="en-US" sz="750" dirty="0">
                <a:latin typeface="HP Simplified" panose="020B0604020204020204" pitchFamily="34" charset="0"/>
              </a:rPr>
              <a:t>6MF36AA HP HEADSET OMEN MIND-FRAME PRIME HEADSET, MICROPHONE, BUILT IN VIRTUAL SURROUND SOUND AUDIO CHIP POWERED BY C-MEDIA XEAR, OMEN'S ACTIVE EAR CUP COOLING TECHNOLOGY, COMPATIBLE WITH PCs WITH USB-A PORT, 1YW, WHITE, </a:t>
            </a:r>
            <a:r>
              <a:rPr lang="en-US" sz="750" dirty="0" smtClean="0">
                <a:solidFill>
                  <a:srgbClr val="FF0000"/>
                </a:solidFill>
                <a:latin typeface="HP Simplified" panose="020B0604020204020204" pitchFamily="34" charset="0"/>
              </a:rPr>
              <a:t>124.00 €</a:t>
            </a:r>
            <a:endParaRPr lang="en-US" altLang="en-US" sz="750" dirty="0">
              <a:solidFill>
                <a:srgbClr val="FF0000"/>
              </a:solidFill>
              <a:latin typeface="HP Simplified" panose="020B0604020204020204" pitchFamily="34" charset="0"/>
            </a:endParaRPr>
          </a:p>
        </p:txBody>
      </p:sp>
      <p:sp>
        <p:nvSpPr>
          <p:cNvPr id="85" name="Rectangle 84"/>
          <p:cNvSpPr/>
          <p:nvPr/>
        </p:nvSpPr>
        <p:spPr>
          <a:xfrm>
            <a:off x="-6032" y="1038833"/>
            <a:ext cx="4628629" cy="323165"/>
          </a:xfrm>
          <a:prstGeom prst="rect">
            <a:avLst/>
          </a:prstGeom>
        </p:spPr>
        <p:txBody>
          <a:bodyPr wrap="square">
            <a:spAutoFit/>
          </a:bodyPr>
          <a:lstStyle/>
          <a:p>
            <a:r>
              <a:rPr lang="en-US" sz="750" dirty="0">
                <a:solidFill>
                  <a:schemeClr val="tx1">
                    <a:lumMod val="50000"/>
                    <a:lumOff val="50000"/>
                  </a:schemeClr>
                </a:solidFill>
                <a:latin typeface="HP Simplified" panose="020B0604020204020204" pitchFamily="34" charset="0"/>
              </a:rPr>
              <a:t>Pick up and go with this perfect plug-in-play companion, a comfortable keyboard with all the bells and whistles for wherever your journey takes you.</a:t>
            </a:r>
          </a:p>
        </p:txBody>
      </p:sp>
      <p:sp>
        <p:nvSpPr>
          <p:cNvPr id="79" name="TextBox 78">
            <a:extLst>
              <a:ext uri="{FF2B5EF4-FFF2-40B4-BE49-F238E27FC236}">
                <a16:creationId xmlns:a16="http://schemas.microsoft.com/office/drawing/2014/main" xmlns="" id="{6A76EDC6-7B47-4BA4-B094-1D51AB16BAB5}"/>
              </a:ext>
            </a:extLst>
          </p:cNvPr>
          <p:cNvSpPr txBox="1"/>
          <p:nvPr/>
        </p:nvSpPr>
        <p:spPr>
          <a:xfrm>
            <a:off x="2653152" y="1916483"/>
            <a:ext cx="1611577" cy="323165"/>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240J7AA </a:t>
            </a:r>
            <a:r>
              <a:rPr lang="en-US" sz="750" dirty="0">
                <a:solidFill>
                  <a:srgbClr val="000000"/>
                </a:solidFill>
                <a:latin typeface="HP Simplified" panose="020B0604020204020204" pitchFamily="34" charset="0"/>
              </a:rPr>
              <a:t>HP KEYBOARD AND MOUSE 150, WIRED, BLACK, </a:t>
            </a:r>
            <a:r>
              <a:rPr lang="en-GB" sz="750" dirty="0" smtClean="0">
                <a:solidFill>
                  <a:srgbClr val="FF0000"/>
                </a:solidFill>
                <a:latin typeface="HP Simplified" panose="020B0604020204020204" pitchFamily="34" charset="0"/>
              </a:rPr>
              <a:t>24.00 </a:t>
            </a:r>
            <a:r>
              <a:rPr lang="en-GB" sz="700" b="0" i="0" u="none" strike="noStrike" kern="1200" dirty="0" smtClean="0">
                <a:solidFill>
                  <a:srgbClr val="FF0000"/>
                </a:solidFill>
                <a:effectLst/>
                <a:latin typeface="HP Simplified" panose="020B0604020204020204" pitchFamily="34" charset="0"/>
              </a:rPr>
              <a:t>€ </a:t>
            </a:r>
            <a:endParaRPr lang="x-none" sz="750" b="0" i="0" u="none" strike="noStrike" dirty="0">
              <a:solidFill>
                <a:srgbClr val="FF0000"/>
              </a:solidFill>
              <a:effectLst/>
              <a:latin typeface="HP Simplified" panose="020B0604020204020204" pitchFamily="34" charset="0"/>
            </a:endParaRPr>
          </a:p>
        </p:txBody>
      </p:sp>
      <p:cxnSp>
        <p:nvCxnSpPr>
          <p:cNvPr id="91" name="Straight Connector 90">
            <a:extLst>
              <a:ext uri="{FF2B5EF4-FFF2-40B4-BE49-F238E27FC236}">
                <a16:creationId xmlns:a16="http://schemas.microsoft.com/office/drawing/2014/main" xmlns="" id="{56B9D08B-2126-CEAF-D8B6-E66F6DA86D28}"/>
              </a:ext>
            </a:extLst>
          </p:cNvPr>
          <p:cNvCxnSpPr/>
          <p:nvPr/>
        </p:nvCxnSpPr>
        <p:spPr>
          <a:xfrm>
            <a:off x="4696625" y="4705838"/>
            <a:ext cx="1879128"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xmlns="" id="{B1959FFE-90BE-17C2-D978-23AC02E14006}"/>
              </a:ext>
            </a:extLst>
          </p:cNvPr>
          <p:cNvCxnSpPr>
            <a:cxnSpLocks/>
          </p:cNvCxnSpPr>
          <p:nvPr/>
        </p:nvCxnSpPr>
        <p:spPr>
          <a:xfrm>
            <a:off x="105678" y="2259653"/>
            <a:ext cx="4394828" cy="909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15" name="Picture 14"/>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2709305" y="1346599"/>
            <a:ext cx="1398636" cy="562837"/>
          </a:xfrm>
          <a:prstGeom prst="rect">
            <a:avLst/>
          </a:prstGeom>
        </p:spPr>
      </p:pic>
      <p:sp>
        <p:nvSpPr>
          <p:cNvPr id="75" name="TextBox 74">
            <a:extLst>
              <a:ext uri="{FF2B5EF4-FFF2-40B4-BE49-F238E27FC236}">
                <a16:creationId xmlns:a16="http://schemas.microsoft.com/office/drawing/2014/main" xmlns="" id="{39EF3A8B-636F-42AD-B53A-9630CF57012A}"/>
              </a:ext>
            </a:extLst>
          </p:cNvPr>
          <p:cNvSpPr txBox="1"/>
          <p:nvPr/>
        </p:nvSpPr>
        <p:spPr>
          <a:xfrm>
            <a:off x="1201443" y="875036"/>
            <a:ext cx="2278507" cy="211900"/>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WIRED KEYBOARDS</a:t>
            </a:r>
            <a:endParaRPr lang="x-none" sz="750" dirty="0">
              <a:solidFill>
                <a:schemeClr val="tx1">
                  <a:lumMod val="50000"/>
                  <a:lumOff val="50000"/>
                </a:schemeClr>
              </a:solidFill>
            </a:endParaRPr>
          </a:p>
        </p:txBody>
      </p:sp>
      <p:sp>
        <p:nvSpPr>
          <p:cNvPr id="4" name="TextBox 3">
            <a:extLst>
              <a:ext uri="{FF2B5EF4-FFF2-40B4-BE49-F238E27FC236}">
                <a16:creationId xmlns:a16="http://schemas.microsoft.com/office/drawing/2014/main" xmlns="" id="{4A4A68AA-EAFB-1290-A2EC-54BB3918CFA3}"/>
              </a:ext>
            </a:extLst>
          </p:cNvPr>
          <p:cNvSpPr txBox="1"/>
          <p:nvPr/>
        </p:nvSpPr>
        <p:spPr>
          <a:xfrm>
            <a:off x="1462322" y="3573527"/>
            <a:ext cx="2962317" cy="207749"/>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1Y4D0UT  </a:t>
            </a:r>
            <a:r>
              <a:rPr lang="en-US" sz="750" dirty="0">
                <a:solidFill>
                  <a:srgbClr val="000000"/>
                </a:solidFill>
                <a:latin typeface="HP Simplified" panose="020B0604020204020204" pitchFamily="34" charset="0"/>
              </a:rPr>
              <a:t>HP KEYBOARD AND MOUSE 235, WIRELESS, BLACK </a:t>
            </a:r>
            <a:r>
              <a:rPr lang="en-GB" sz="750" dirty="0" smtClean="0">
                <a:solidFill>
                  <a:srgbClr val="FF0000"/>
                </a:solidFill>
                <a:latin typeface="HP Simplified" panose="020B0604020204020204" pitchFamily="34" charset="0"/>
              </a:rPr>
              <a:t>29.,00 </a:t>
            </a:r>
            <a:r>
              <a:rPr lang="en-GB" sz="750" b="0" i="0" u="none" strike="noStrike" kern="1200" dirty="0" smtClean="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pic>
        <p:nvPicPr>
          <p:cNvPr id="69" name="Picture 68"/>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25221" y="3427030"/>
            <a:ext cx="1300005" cy="374036"/>
          </a:xfrm>
          <a:prstGeom prst="rect">
            <a:avLst/>
          </a:prstGeom>
        </p:spPr>
      </p:pic>
      <p:pic>
        <p:nvPicPr>
          <p:cNvPr id="9" name="Picture 8"/>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589757" y="2453544"/>
            <a:ext cx="1427925" cy="743938"/>
          </a:xfrm>
          <a:prstGeom prst="rect">
            <a:avLst/>
          </a:prstGeom>
        </p:spPr>
      </p:pic>
      <p:sp>
        <p:nvSpPr>
          <p:cNvPr id="74" name="TextBox 66"/>
          <p:cNvSpPr txBox="1">
            <a:spLocks noChangeArrowheads="1"/>
          </p:cNvSpPr>
          <p:nvPr/>
        </p:nvSpPr>
        <p:spPr bwMode="auto">
          <a:xfrm>
            <a:off x="1981158" y="2693876"/>
            <a:ext cx="2371262" cy="403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spcBef>
                <a:spcPts val="0"/>
              </a:spcBef>
              <a:buNone/>
            </a:pPr>
            <a:r>
              <a:rPr lang="en-US" sz="750" dirty="0">
                <a:latin typeface="HP Simplified" panose="020B0604020204020204" pitchFamily="34" charset="0"/>
              </a:rPr>
              <a:t>9SR36UT HP KEYBOARD AND MOUSE 320MK, WIRED, BLACK</a:t>
            </a:r>
            <a:r>
              <a:rPr lang="en-GB" sz="750" dirty="0">
                <a:latin typeface="HP Simplified" panose="020B0604020204020204" pitchFamily="34" charset="0"/>
              </a:rPr>
              <a:t>, </a:t>
            </a:r>
            <a:r>
              <a:rPr lang="en-US" sz="750" dirty="0">
                <a:solidFill>
                  <a:srgbClr val="FF0000"/>
                </a:solidFill>
                <a:latin typeface="HP Simplified" panose="020B0604020204020204" pitchFamily="34" charset="0"/>
              </a:rPr>
              <a:t>2</a:t>
            </a:r>
            <a:r>
              <a:rPr lang="en-US" sz="750" dirty="0" smtClean="0">
                <a:solidFill>
                  <a:srgbClr val="FF0000"/>
                </a:solidFill>
                <a:latin typeface="HP Simplified" panose="020B0604020204020204" pitchFamily="34" charset="0"/>
              </a:rPr>
              <a:t>4.00 </a:t>
            </a:r>
            <a:r>
              <a:rPr lang="en-GB" altLang="en-US" sz="750" dirty="0" smtClean="0">
                <a:solidFill>
                  <a:srgbClr val="FF0000"/>
                </a:solidFill>
                <a:latin typeface="HP Simplified" panose="020B0604020204020204" pitchFamily="34" charset="0"/>
              </a:rPr>
              <a:t>€ </a:t>
            </a:r>
            <a:r>
              <a:rPr lang="en-GB" altLang="en-US" sz="750" dirty="0">
                <a:solidFill>
                  <a:srgbClr val="FF0000"/>
                </a:solidFill>
                <a:latin typeface="HP Simplified" panose="020B0604020204020204" pitchFamily="34" charset="0"/>
              </a:rPr>
              <a:t/>
            </a:r>
            <a:br>
              <a:rPr lang="en-GB" altLang="en-US" sz="750" dirty="0">
                <a:solidFill>
                  <a:srgbClr val="FF0000"/>
                </a:solidFill>
                <a:latin typeface="HP Simplified" panose="020B0604020204020204" pitchFamily="34" charset="0"/>
              </a:rPr>
            </a:br>
            <a:endParaRPr lang="el-GR" sz="750" i="1" dirty="0">
              <a:solidFill>
                <a:srgbClr val="92D050"/>
              </a:solidFill>
              <a:latin typeface="HP Simplified" panose="020B0604020204020204" pitchFamily="34" charset="0"/>
              <a:ea typeface="Calibri" panose="020F0502020204030204" pitchFamily="34" charset="0"/>
            </a:endParaRPr>
          </a:p>
        </p:txBody>
      </p:sp>
      <p:cxnSp>
        <p:nvCxnSpPr>
          <p:cNvPr id="66" name="Straight Connector 65">
            <a:extLst>
              <a:ext uri="{FF2B5EF4-FFF2-40B4-BE49-F238E27FC236}">
                <a16:creationId xmlns:a16="http://schemas.microsoft.com/office/drawing/2014/main" xmlns="" id="{56B9D08B-2126-CEAF-D8B6-E66F6DA86D28}"/>
              </a:ext>
            </a:extLst>
          </p:cNvPr>
          <p:cNvCxnSpPr/>
          <p:nvPr/>
        </p:nvCxnSpPr>
        <p:spPr>
          <a:xfrm>
            <a:off x="4660472" y="3114050"/>
            <a:ext cx="1879128"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67" name="TextBox 66">
            <a:extLst>
              <a:ext uri="{FF2B5EF4-FFF2-40B4-BE49-F238E27FC236}">
                <a16:creationId xmlns:a16="http://schemas.microsoft.com/office/drawing/2014/main" xmlns="" id="{2A33AF9D-781B-4DBD-A483-CDDD7415282A}"/>
              </a:ext>
            </a:extLst>
          </p:cNvPr>
          <p:cNvSpPr txBox="1"/>
          <p:nvPr/>
        </p:nvSpPr>
        <p:spPr>
          <a:xfrm>
            <a:off x="3725227" y="1575729"/>
            <a:ext cx="3803493" cy="207749"/>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PAVILION </a:t>
            </a:r>
            <a:r>
              <a:rPr lang="el-GR" sz="750" dirty="0">
                <a:solidFill>
                  <a:schemeClr val="tx1">
                    <a:lumMod val="50000"/>
                    <a:lumOff val="50000"/>
                  </a:schemeClr>
                </a:solidFill>
                <a:latin typeface="HP Simplified" panose="020B0604020204020204" pitchFamily="34" charset="0"/>
              </a:rPr>
              <a:t> </a:t>
            </a:r>
            <a:r>
              <a:rPr lang="en-GB" sz="750" dirty="0">
                <a:solidFill>
                  <a:schemeClr val="tx1">
                    <a:lumMod val="50000"/>
                    <a:lumOff val="50000"/>
                  </a:schemeClr>
                </a:solidFill>
                <a:latin typeface="HP Simplified" panose="020B0604020204020204" pitchFamily="34" charset="0"/>
              </a:rPr>
              <a:t>WIRED KEYBOARD</a:t>
            </a:r>
            <a:r>
              <a:rPr lang="el-GR" sz="750" dirty="0">
                <a:solidFill>
                  <a:schemeClr val="tx1">
                    <a:lumMod val="50000"/>
                    <a:lumOff val="50000"/>
                  </a:schemeClr>
                </a:solidFill>
                <a:latin typeface="HP Simplified" panose="020B0604020204020204" pitchFamily="34" charset="0"/>
              </a:rPr>
              <a:t> &amp; </a:t>
            </a:r>
            <a:r>
              <a:rPr lang="en-US" sz="750" dirty="0">
                <a:solidFill>
                  <a:schemeClr val="tx1">
                    <a:lumMod val="50000"/>
                    <a:lumOff val="50000"/>
                  </a:schemeClr>
                </a:solidFill>
                <a:latin typeface="HP Simplified" panose="020B0604020204020204" pitchFamily="34" charset="0"/>
              </a:rPr>
              <a:t>MOUSE</a:t>
            </a:r>
            <a:endParaRPr lang="x-none" sz="750" dirty="0">
              <a:solidFill>
                <a:schemeClr val="tx1">
                  <a:lumMod val="50000"/>
                  <a:lumOff val="50000"/>
                </a:schemeClr>
              </a:solidFill>
            </a:endParaRPr>
          </a:p>
        </p:txBody>
      </p:sp>
      <p:sp>
        <p:nvSpPr>
          <p:cNvPr id="70" name="TextBox 69">
            <a:extLst>
              <a:ext uri="{FF2B5EF4-FFF2-40B4-BE49-F238E27FC236}">
                <a16:creationId xmlns:a16="http://schemas.microsoft.com/office/drawing/2014/main" xmlns="" id="{422FFFA0-682E-49B1-AFB4-64AE12A9D76A}"/>
              </a:ext>
            </a:extLst>
          </p:cNvPr>
          <p:cNvSpPr txBox="1"/>
          <p:nvPr/>
        </p:nvSpPr>
        <p:spPr>
          <a:xfrm>
            <a:off x="4607182" y="2394256"/>
            <a:ext cx="2029102" cy="323165"/>
          </a:xfrm>
          <a:prstGeom prst="rect">
            <a:avLst/>
          </a:prstGeom>
          <a:noFill/>
        </p:spPr>
        <p:txBody>
          <a:bodyPr wrap="square" rtlCol="0">
            <a:spAutoFit/>
          </a:bodyPr>
          <a:lstStyle/>
          <a:p>
            <a:pPr fontAlgn="t"/>
            <a:r>
              <a:rPr lang="en-US" sz="750" dirty="0">
                <a:latin typeface="HP Simplified" panose="020B0604020204020204" pitchFamily="34" charset="0"/>
              </a:rPr>
              <a:t>9DF28AA HP KEYBOARD AND MOUSE PAVILION 200, USB WIRED, BLACK </a:t>
            </a:r>
            <a:r>
              <a:rPr lang="en-GB" sz="750" dirty="0">
                <a:latin typeface="HP Simplified" panose="020B0604020204020204" pitchFamily="34" charset="0"/>
              </a:rPr>
              <a:t>,  </a:t>
            </a:r>
            <a:r>
              <a:rPr lang="en-GB" sz="750" dirty="0" smtClean="0">
                <a:solidFill>
                  <a:srgbClr val="FF0000"/>
                </a:solidFill>
                <a:latin typeface="HP Simplified" panose="020B0604020204020204" pitchFamily="34" charset="0"/>
              </a:rPr>
              <a:t>31.00 </a:t>
            </a:r>
            <a:r>
              <a:rPr lang="en-GB" sz="750" b="0" i="0" u="none" strike="noStrike" kern="1200" dirty="0" smtClean="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pic>
        <p:nvPicPr>
          <p:cNvPr id="2" name="Picture 1"/>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4961549" y="1786452"/>
            <a:ext cx="1538486" cy="544550"/>
          </a:xfrm>
          <a:prstGeom prst="rect">
            <a:avLst/>
          </a:prstGeom>
        </p:spPr>
      </p:pic>
      <p:sp>
        <p:nvSpPr>
          <p:cNvPr id="72" name="TextBox 71">
            <a:extLst>
              <a:ext uri="{FF2B5EF4-FFF2-40B4-BE49-F238E27FC236}">
                <a16:creationId xmlns:a16="http://schemas.microsoft.com/office/drawing/2014/main" xmlns="" id="{4A4A68AA-EAFB-1290-A2EC-54BB3918CFA3}"/>
              </a:ext>
            </a:extLst>
          </p:cNvPr>
          <p:cNvSpPr txBox="1"/>
          <p:nvPr/>
        </p:nvSpPr>
        <p:spPr>
          <a:xfrm>
            <a:off x="1431853" y="4304874"/>
            <a:ext cx="2917226" cy="207749"/>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18H24AA </a:t>
            </a:r>
            <a:r>
              <a:rPr lang="en-GB" sz="750" dirty="0" smtClean="0">
                <a:solidFill>
                  <a:srgbClr val="000000"/>
                </a:solidFill>
                <a:latin typeface="HP Simplified" panose="020B0604020204020204" pitchFamily="34" charset="0"/>
              </a:rPr>
              <a:t> </a:t>
            </a:r>
            <a:r>
              <a:rPr lang="en-US" sz="750" dirty="0" smtClean="0">
                <a:solidFill>
                  <a:srgbClr val="000000"/>
                </a:solidFill>
                <a:latin typeface="HP Simplified" panose="020B0604020204020204" pitchFamily="34" charset="0"/>
              </a:rPr>
              <a:t>HP </a:t>
            </a:r>
            <a:r>
              <a:rPr lang="en-US" sz="750" dirty="0">
                <a:solidFill>
                  <a:srgbClr val="000000"/>
                </a:solidFill>
                <a:latin typeface="HP Simplified" panose="020B0604020204020204" pitchFamily="34" charset="0"/>
              </a:rPr>
              <a:t>KEYBOARD AND MOUSE 230, WIRELESS, BLACK  </a:t>
            </a:r>
            <a:r>
              <a:rPr lang="en-GB" sz="750" dirty="0" smtClean="0">
                <a:solidFill>
                  <a:srgbClr val="FF0000"/>
                </a:solidFill>
                <a:latin typeface="HP Simplified" panose="020B0604020204020204" pitchFamily="34" charset="0"/>
              </a:rPr>
              <a:t>38.00 </a:t>
            </a:r>
            <a:r>
              <a:rPr lang="en-GB" sz="750" b="0" i="0" u="none" strike="noStrike" kern="1200" dirty="0" smtClean="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sp>
        <p:nvSpPr>
          <p:cNvPr id="73" name="TextBox 72">
            <a:extLst>
              <a:ext uri="{FF2B5EF4-FFF2-40B4-BE49-F238E27FC236}">
                <a16:creationId xmlns:a16="http://schemas.microsoft.com/office/drawing/2014/main" xmlns="" id="{4A4A68AA-EAFB-1290-A2EC-54BB3918CFA3}"/>
              </a:ext>
            </a:extLst>
          </p:cNvPr>
          <p:cNvSpPr txBox="1"/>
          <p:nvPr/>
        </p:nvSpPr>
        <p:spPr>
          <a:xfrm>
            <a:off x="115505" y="5111614"/>
            <a:ext cx="2862913" cy="207749"/>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4R009UT </a:t>
            </a:r>
            <a:r>
              <a:rPr lang="en-US" sz="750" dirty="0">
                <a:solidFill>
                  <a:srgbClr val="000000"/>
                </a:solidFill>
                <a:latin typeface="HP Simplified" panose="020B0604020204020204" pitchFamily="34" charset="0"/>
              </a:rPr>
              <a:t>HP KEYBOARD AND MOUSE 655, WIRELESS, BLACK </a:t>
            </a:r>
            <a:r>
              <a:rPr lang="en-GB" sz="750" dirty="0" smtClean="0">
                <a:solidFill>
                  <a:srgbClr val="FF0000"/>
                </a:solidFill>
                <a:latin typeface="HP Simplified" panose="020B0604020204020204" pitchFamily="34" charset="0"/>
              </a:rPr>
              <a:t>46.00 </a:t>
            </a:r>
            <a:r>
              <a:rPr lang="en-GB" sz="750" b="0" i="0" u="none" strike="noStrike" kern="1200" dirty="0" smtClean="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pic>
        <p:nvPicPr>
          <p:cNvPr id="6" name="Picture 5"/>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132410" y="4175309"/>
            <a:ext cx="1275010" cy="345316"/>
          </a:xfrm>
          <a:prstGeom prst="rect">
            <a:avLst/>
          </a:prstGeom>
        </p:spPr>
      </p:pic>
      <p:pic>
        <p:nvPicPr>
          <p:cNvPr id="10" name="Picture 9"/>
          <p:cNvPicPr>
            <a:picLocks noChangeAspect="1"/>
          </p:cNvPicPr>
          <p:nvPr/>
        </p:nvPicPr>
        <p:blipFill>
          <a:blip r:embed="rId19"/>
          <a:stretch>
            <a:fillRect/>
          </a:stretch>
        </p:blipFill>
        <p:spPr>
          <a:xfrm>
            <a:off x="2943480" y="5081722"/>
            <a:ext cx="1594682" cy="508767"/>
          </a:xfrm>
          <a:prstGeom prst="rect">
            <a:avLst/>
          </a:prstGeom>
        </p:spPr>
      </p:pic>
      <p:pic>
        <p:nvPicPr>
          <p:cNvPr id="13" name="Picture 12"/>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706262" y="1346187"/>
            <a:ext cx="1302042" cy="546676"/>
          </a:xfrm>
          <a:prstGeom prst="rect">
            <a:avLst/>
          </a:prstGeom>
        </p:spPr>
      </p:pic>
      <p:sp>
        <p:nvSpPr>
          <p:cNvPr id="77" name="TextBox 76">
            <a:extLst>
              <a:ext uri="{FF2B5EF4-FFF2-40B4-BE49-F238E27FC236}">
                <a16:creationId xmlns:a16="http://schemas.microsoft.com/office/drawing/2014/main" xmlns="" id="{6A76EDC6-7B47-4BA4-B094-1D51AB16BAB5}"/>
              </a:ext>
            </a:extLst>
          </p:cNvPr>
          <p:cNvSpPr txBox="1"/>
          <p:nvPr/>
        </p:nvSpPr>
        <p:spPr>
          <a:xfrm>
            <a:off x="635934" y="1915620"/>
            <a:ext cx="1611577" cy="323165"/>
          </a:xfrm>
          <a:prstGeom prst="rect">
            <a:avLst/>
          </a:prstGeom>
          <a:noFill/>
        </p:spPr>
        <p:txBody>
          <a:bodyPr wrap="square" rtlCol="0">
            <a:spAutoFit/>
          </a:bodyPr>
          <a:lstStyle/>
          <a:p>
            <a:pPr fontAlgn="t"/>
            <a:r>
              <a:rPr lang="en-GB" sz="750" dirty="0" smtClean="0">
                <a:solidFill>
                  <a:srgbClr val="000000"/>
                </a:solidFill>
                <a:latin typeface="HP Simplified" panose="020B0604020204020204" pitchFamily="34" charset="0"/>
              </a:rPr>
              <a:t>664R5AA </a:t>
            </a:r>
            <a:r>
              <a:rPr lang="en-US" sz="750" dirty="0" smtClean="0">
                <a:solidFill>
                  <a:srgbClr val="000000"/>
                </a:solidFill>
                <a:latin typeface="HP Simplified" panose="020B0604020204020204" pitchFamily="34" charset="0"/>
              </a:rPr>
              <a:t>HP </a:t>
            </a:r>
            <a:r>
              <a:rPr lang="en-US" sz="750" dirty="0">
                <a:solidFill>
                  <a:srgbClr val="000000"/>
                </a:solidFill>
                <a:latin typeface="HP Simplified" panose="020B0604020204020204" pitchFamily="34" charset="0"/>
              </a:rPr>
              <a:t>KEYBOARD 150 WIRED, </a:t>
            </a:r>
            <a:r>
              <a:rPr lang="en-US" sz="750" dirty="0" smtClean="0">
                <a:solidFill>
                  <a:srgbClr val="000000"/>
                </a:solidFill>
                <a:latin typeface="HP Simplified" panose="020B0604020204020204" pitchFamily="34" charset="0"/>
              </a:rPr>
              <a:t>BLACK, </a:t>
            </a:r>
            <a:r>
              <a:rPr lang="en-GB" sz="750" dirty="0" smtClean="0">
                <a:solidFill>
                  <a:srgbClr val="FF0000"/>
                </a:solidFill>
                <a:latin typeface="HP Simplified" panose="020B0604020204020204" pitchFamily="34" charset="0"/>
              </a:rPr>
              <a:t>23.00 </a:t>
            </a:r>
            <a:r>
              <a:rPr lang="en-GB" sz="700" b="0" i="0" u="none" strike="noStrike" kern="1200" dirty="0" smtClean="0">
                <a:solidFill>
                  <a:srgbClr val="FF0000"/>
                </a:solidFill>
                <a:effectLst/>
                <a:latin typeface="HP Simplified" panose="020B0604020204020204" pitchFamily="34" charset="0"/>
              </a:rPr>
              <a:t>€ </a:t>
            </a:r>
            <a:endParaRPr lang="x-none" sz="750" b="0" i="0" u="none" strike="noStrike" dirty="0">
              <a:solidFill>
                <a:srgbClr val="FF0000"/>
              </a:solidFill>
              <a:effectLst/>
              <a:latin typeface="HP Simplified" panose="020B0604020204020204" pitchFamily="34" charset="0"/>
            </a:endParaRPr>
          </a:p>
        </p:txBody>
      </p:sp>
      <p:pic>
        <p:nvPicPr>
          <p:cNvPr id="16" name="Picture 15"/>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a:off x="135659" y="3804470"/>
            <a:ext cx="1293240" cy="352087"/>
          </a:xfrm>
          <a:prstGeom prst="rect">
            <a:avLst/>
          </a:prstGeom>
        </p:spPr>
      </p:pic>
      <p:sp>
        <p:nvSpPr>
          <p:cNvPr id="81" name="TextBox 80">
            <a:extLst>
              <a:ext uri="{FF2B5EF4-FFF2-40B4-BE49-F238E27FC236}">
                <a16:creationId xmlns:a16="http://schemas.microsoft.com/office/drawing/2014/main" xmlns="" id="{4A4A68AA-EAFB-1290-A2EC-54BB3918CFA3}"/>
              </a:ext>
            </a:extLst>
          </p:cNvPr>
          <p:cNvSpPr txBox="1"/>
          <p:nvPr/>
        </p:nvSpPr>
        <p:spPr>
          <a:xfrm>
            <a:off x="1456869" y="3947247"/>
            <a:ext cx="2910748" cy="207749"/>
          </a:xfrm>
          <a:prstGeom prst="rect">
            <a:avLst/>
          </a:prstGeom>
          <a:noFill/>
        </p:spPr>
        <p:txBody>
          <a:bodyPr wrap="square" rtlCol="0">
            <a:spAutoFit/>
          </a:bodyPr>
          <a:lstStyle/>
          <a:p>
            <a:pPr fontAlgn="t"/>
            <a:r>
              <a:rPr lang="en-GB" sz="750" dirty="0" smtClean="0">
                <a:solidFill>
                  <a:srgbClr val="000000"/>
                </a:solidFill>
                <a:latin typeface="HP Simplified" panose="020B0604020204020204" pitchFamily="34" charset="0"/>
              </a:rPr>
              <a:t>2V9E6AA </a:t>
            </a:r>
            <a:r>
              <a:rPr lang="en-US" sz="750" dirty="0" smtClean="0">
                <a:solidFill>
                  <a:srgbClr val="000000"/>
                </a:solidFill>
                <a:latin typeface="HP Simplified" panose="020B0604020204020204" pitchFamily="34" charset="0"/>
              </a:rPr>
              <a:t>HP </a:t>
            </a:r>
            <a:r>
              <a:rPr lang="en-US" sz="750" dirty="0">
                <a:solidFill>
                  <a:srgbClr val="000000"/>
                </a:solidFill>
                <a:latin typeface="HP Simplified" panose="020B0604020204020204" pitchFamily="34" charset="0"/>
              </a:rPr>
              <a:t>KEYBOARD AND MOUSE 330, WIRELESS, </a:t>
            </a:r>
            <a:r>
              <a:rPr lang="en-US" sz="750" dirty="0" smtClean="0">
                <a:solidFill>
                  <a:srgbClr val="000000"/>
                </a:solidFill>
                <a:latin typeface="HP Simplified" panose="020B0604020204020204" pitchFamily="34" charset="0"/>
              </a:rPr>
              <a:t>BLACK </a:t>
            </a:r>
            <a:r>
              <a:rPr lang="en-GB" sz="750" dirty="0" smtClean="0">
                <a:solidFill>
                  <a:srgbClr val="FF0000"/>
                </a:solidFill>
                <a:latin typeface="HP Simplified" panose="020B0604020204020204" pitchFamily="34" charset="0"/>
              </a:rPr>
              <a:t>33.00 </a:t>
            </a:r>
            <a:r>
              <a:rPr lang="en-GB" sz="750" b="0" i="0" u="none" strike="noStrike" kern="1200" dirty="0" smtClean="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sp>
        <p:nvSpPr>
          <p:cNvPr id="87" name="TextBox 86">
            <a:extLst>
              <a:ext uri="{FF2B5EF4-FFF2-40B4-BE49-F238E27FC236}">
                <a16:creationId xmlns:a16="http://schemas.microsoft.com/office/drawing/2014/main" xmlns="" id="{4A4A68AA-EAFB-1290-A2EC-54BB3918CFA3}"/>
              </a:ext>
            </a:extLst>
          </p:cNvPr>
          <p:cNvSpPr txBox="1"/>
          <p:nvPr/>
        </p:nvSpPr>
        <p:spPr>
          <a:xfrm>
            <a:off x="121273" y="5283353"/>
            <a:ext cx="4248830" cy="207749"/>
          </a:xfrm>
          <a:prstGeom prst="rect">
            <a:avLst/>
          </a:prstGeom>
          <a:noFill/>
        </p:spPr>
        <p:txBody>
          <a:bodyPr wrap="square" rtlCol="0">
            <a:spAutoFit/>
          </a:bodyPr>
          <a:lstStyle/>
          <a:p>
            <a:pPr fontAlgn="t"/>
            <a:r>
              <a:rPr lang="en-GB" sz="750" dirty="0" smtClean="0">
                <a:solidFill>
                  <a:srgbClr val="000000"/>
                </a:solidFill>
                <a:latin typeface="HP Simplified" panose="020B0604020204020204" pitchFamily="34" charset="0"/>
              </a:rPr>
              <a:t>4R013AA </a:t>
            </a:r>
            <a:r>
              <a:rPr lang="en-US" sz="750" dirty="0">
                <a:solidFill>
                  <a:srgbClr val="000000"/>
                </a:solidFill>
                <a:latin typeface="HP Simplified" panose="020B0604020204020204" pitchFamily="34" charset="0"/>
              </a:rPr>
              <a:t>HP KEYBOARD AND MOUSE 650, WIRELESS</a:t>
            </a:r>
            <a:r>
              <a:rPr lang="en-US" sz="750" dirty="0" smtClean="0">
                <a:solidFill>
                  <a:srgbClr val="000000"/>
                </a:solidFill>
                <a:latin typeface="HP Simplified" panose="020B0604020204020204" pitchFamily="34" charset="0"/>
              </a:rPr>
              <a:t>, BLACK </a:t>
            </a:r>
            <a:r>
              <a:rPr lang="en-GB" sz="750" dirty="0" smtClean="0">
                <a:solidFill>
                  <a:srgbClr val="FF0000"/>
                </a:solidFill>
                <a:latin typeface="HP Simplified" panose="020B0604020204020204" pitchFamily="34" charset="0"/>
              </a:rPr>
              <a:t>59.00 </a:t>
            </a:r>
            <a:r>
              <a:rPr lang="en-GB" sz="750" b="0" i="0" u="none" strike="noStrike" kern="1200" dirty="0" smtClean="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sp>
        <p:nvSpPr>
          <p:cNvPr id="88" name="TextBox 87">
            <a:extLst>
              <a:ext uri="{FF2B5EF4-FFF2-40B4-BE49-F238E27FC236}">
                <a16:creationId xmlns:a16="http://schemas.microsoft.com/office/drawing/2014/main" xmlns="" id="{422FFFA0-682E-49B1-AFB4-64AE12A9D76A}"/>
              </a:ext>
            </a:extLst>
          </p:cNvPr>
          <p:cNvSpPr txBox="1"/>
          <p:nvPr/>
        </p:nvSpPr>
        <p:spPr>
          <a:xfrm>
            <a:off x="4607182" y="2691163"/>
            <a:ext cx="2029102" cy="323165"/>
          </a:xfrm>
          <a:prstGeom prst="rect">
            <a:avLst/>
          </a:prstGeom>
          <a:noFill/>
        </p:spPr>
        <p:txBody>
          <a:bodyPr wrap="square" rtlCol="0">
            <a:spAutoFit/>
          </a:bodyPr>
          <a:lstStyle/>
          <a:p>
            <a:pPr fontAlgn="t"/>
            <a:r>
              <a:rPr lang="en-US" sz="750" dirty="0" smtClean="0">
                <a:latin typeface="HP Simplified" panose="020B0604020204020204" pitchFamily="34" charset="0"/>
              </a:rPr>
              <a:t>4CE97AA </a:t>
            </a:r>
            <a:r>
              <a:rPr lang="en-US" sz="750" dirty="0">
                <a:latin typeface="HP Simplified" panose="020B0604020204020204" pitchFamily="34" charset="0"/>
              </a:rPr>
              <a:t>HP KEYBOARD AND MOUSE PAVILION SLIM 400, USB </a:t>
            </a:r>
            <a:r>
              <a:rPr lang="en-US" sz="750" dirty="0" smtClean="0">
                <a:latin typeface="HP Simplified" panose="020B0604020204020204" pitchFamily="34" charset="0"/>
              </a:rPr>
              <a:t>WIRED BLACK </a:t>
            </a:r>
            <a:r>
              <a:rPr lang="en-GB" sz="750" dirty="0" smtClean="0">
                <a:latin typeface="HP Simplified" panose="020B0604020204020204" pitchFamily="34" charset="0"/>
              </a:rPr>
              <a:t>,  </a:t>
            </a:r>
            <a:r>
              <a:rPr lang="en-GB" sz="750" dirty="0" smtClean="0">
                <a:solidFill>
                  <a:srgbClr val="FF0000"/>
                </a:solidFill>
                <a:latin typeface="HP Simplified" panose="020B0604020204020204" pitchFamily="34" charset="0"/>
              </a:rPr>
              <a:t>40.00 </a:t>
            </a:r>
            <a:r>
              <a:rPr lang="en-GB" sz="750" b="0" i="0" u="none" strike="noStrike" kern="1200" dirty="0" smtClean="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sp>
        <p:nvSpPr>
          <p:cNvPr id="94" name="TextBox 93">
            <a:extLst>
              <a:ext uri="{FF2B5EF4-FFF2-40B4-BE49-F238E27FC236}">
                <a16:creationId xmlns:a16="http://schemas.microsoft.com/office/drawing/2014/main" xmlns="" id="{DD2FD9CA-BE54-4FB5-81CD-28A0A4C60B9D}"/>
              </a:ext>
            </a:extLst>
          </p:cNvPr>
          <p:cNvSpPr txBox="1"/>
          <p:nvPr/>
        </p:nvSpPr>
        <p:spPr>
          <a:xfrm>
            <a:off x="4554521" y="3164978"/>
            <a:ext cx="2154132" cy="323165"/>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KEYBOARD </a:t>
            </a:r>
            <a:r>
              <a:rPr lang="en-GB" sz="750" dirty="0" smtClean="0">
                <a:solidFill>
                  <a:schemeClr val="tx1">
                    <a:lumMod val="50000"/>
                    <a:lumOff val="50000"/>
                  </a:schemeClr>
                </a:solidFill>
                <a:latin typeface="HP Simplified" panose="020B0604020204020204" pitchFamily="34" charset="0"/>
              </a:rPr>
              <a:t>&amp; </a:t>
            </a:r>
            <a:r>
              <a:rPr lang="en-GB" sz="750" dirty="0">
                <a:solidFill>
                  <a:schemeClr val="tx1">
                    <a:lumMod val="50000"/>
                    <a:lumOff val="50000"/>
                  </a:schemeClr>
                </a:solidFill>
                <a:latin typeface="HP Simplified" panose="020B0604020204020204" pitchFamily="34" charset="0"/>
              </a:rPr>
              <a:t>MOUSE </a:t>
            </a:r>
            <a:r>
              <a:rPr lang="en-GB" sz="750" dirty="0" smtClean="0">
                <a:solidFill>
                  <a:schemeClr val="tx1">
                    <a:lumMod val="50000"/>
                    <a:lumOff val="50000"/>
                  </a:schemeClr>
                </a:solidFill>
                <a:latin typeface="HP Simplified" panose="020B0604020204020204" pitchFamily="34" charset="0"/>
              </a:rPr>
              <a:t>720 WIRELESS </a:t>
            </a:r>
          </a:p>
          <a:p>
            <a:pPr algn="ctr"/>
            <a:r>
              <a:rPr lang="en-GB" sz="750" dirty="0" smtClean="0">
                <a:solidFill>
                  <a:schemeClr val="tx1">
                    <a:lumMod val="50000"/>
                    <a:lumOff val="50000"/>
                  </a:schemeClr>
                </a:solidFill>
                <a:latin typeface="HP Simplified" panose="020B0604020204020204" pitchFamily="34" charset="0"/>
              </a:rPr>
              <a:t>RECHARGEABLE</a:t>
            </a:r>
            <a:endParaRPr lang="x-none" sz="750" dirty="0">
              <a:solidFill>
                <a:schemeClr val="tx1">
                  <a:lumMod val="50000"/>
                  <a:lumOff val="50000"/>
                </a:schemeClr>
              </a:solidFill>
            </a:endParaRPr>
          </a:p>
        </p:txBody>
      </p:sp>
      <p:sp>
        <p:nvSpPr>
          <p:cNvPr id="96" name="TextBox 95">
            <a:extLst>
              <a:ext uri="{FF2B5EF4-FFF2-40B4-BE49-F238E27FC236}">
                <a16:creationId xmlns:a16="http://schemas.microsoft.com/office/drawing/2014/main" xmlns="" id="{422FFFA0-682E-49B1-AFB4-64AE12A9D76A}"/>
              </a:ext>
            </a:extLst>
          </p:cNvPr>
          <p:cNvSpPr txBox="1"/>
          <p:nvPr/>
        </p:nvSpPr>
        <p:spPr>
          <a:xfrm>
            <a:off x="4645215" y="4102430"/>
            <a:ext cx="2071161" cy="438582"/>
          </a:xfrm>
          <a:prstGeom prst="rect">
            <a:avLst/>
          </a:prstGeom>
          <a:noFill/>
        </p:spPr>
        <p:txBody>
          <a:bodyPr wrap="square" rtlCol="0">
            <a:spAutoFit/>
          </a:bodyPr>
          <a:lstStyle/>
          <a:p>
            <a:pPr fontAlgn="t"/>
            <a:r>
              <a:rPr lang="en-GB" sz="750" dirty="0" smtClean="0">
                <a:solidFill>
                  <a:srgbClr val="000000"/>
                </a:solidFill>
                <a:latin typeface="HP Simplified" panose="020B0604020204020204" pitchFamily="34" charset="0"/>
              </a:rPr>
              <a:t>9T5A9AA </a:t>
            </a:r>
            <a:r>
              <a:rPr lang="en-US" sz="750" dirty="0">
                <a:latin typeface="HP Simplified" panose="020B0604020204020204" pitchFamily="34" charset="0"/>
              </a:rPr>
              <a:t>HP KEYBOARD AND MOUSE 720 MULTI-DEVICE RECHARCHABLE, WIRELESS, </a:t>
            </a:r>
            <a:r>
              <a:rPr lang="en-US" sz="750" dirty="0" smtClean="0">
                <a:latin typeface="HP Simplified" panose="020B0604020204020204" pitchFamily="34" charset="0"/>
              </a:rPr>
              <a:t>BLACK</a:t>
            </a:r>
            <a:r>
              <a:rPr lang="en-GB" sz="750" dirty="0" smtClean="0">
                <a:latin typeface="HP Simplified" panose="020B0604020204020204" pitchFamily="34" charset="0"/>
              </a:rPr>
              <a:t>,</a:t>
            </a:r>
            <a:r>
              <a:rPr lang="en-GB" sz="750" dirty="0" smtClean="0">
                <a:solidFill>
                  <a:srgbClr val="FF0000"/>
                </a:solidFill>
                <a:latin typeface="HP Simplified" panose="020B0604020204020204" pitchFamily="34" charset="0"/>
              </a:rPr>
              <a:t> 86.00 </a:t>
            </a:r>
            <a:r>
              <a:rPr lang="en-GB" sz="750" b="0" i="0" u="none" strike="noStrike" kern="1200" dirty="0" smtClean="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pic>
        <p:nvPicPr>
          <p:cNvPr id="5" name="Picture 4"/>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4896867" y="3580176"/>
            <a:ext cx="1574786" cy="411400"/>
          </a:xfrm>
          <a:prstGeom prst="rect">
            <a:avLst/>
          </a:prstGeom>
        </p:spPr>
      </p:pic>
      <p:cxnSp>
        <p:nvCxnSpPr>
          <p:cNvPr id="98" name="Straight Connector 97">
            <a:extLst>
              <a:ext uri="{FF2B5EF4-FFF2-40B4-BE49-F238E27FC236}">
                <a16:creationId xmlns:a16="http://schemas.microsoft.com/office/drawing/2014/main" xmlns="" id="{56B9D08B-2126-CEAF-D8B6-E66F6DA86D28}"/>
              </a:ext>
            </a:extLst>
          </p:cNvPr>
          <p:cNvCxnSpPr>
            <a:cxnSpLocks/>
          </p:cNvCxnSpPr>
          <p:nvPr/>
        </p:nvCxnSpPr>
        <p:spPr>
          <a:xfrm>
            <a:off x="6765021" y="4592781"/>
            <a:ext cx="316184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xmlns="" id="{B1959FFE-90BE-17C2-D978-23AC02E14006}"/>
              </a:ext>
            </a:extLst>
          </p:cNvPr>
          <p:cNvCxnSpPr>
            <a:cxnSpLocks/>
          </p:cNvCxnSpPr>
          <p:nvPr/>
        </p:nvCxnSpPr>
        <p:spPr>
          <a:xfrm flipV="1">
            <a:off x="25392" y="5629333"/>
            <a:ext cx="4474675" cy="2642"/>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06" name="TextBox 105">
            <a:extLst>
              <a:ext uri="{FF2B5EF4-FFF2-40B4-BE49-F238E27FC236}">
                <a16:creationId xmlns:a16="http://schemas.microsoft.com/office/drawing/2014/main" xmlns="" id="{2A33AF9D-781B-4DBD-A483-CDDD7415282A}"/>
              </a:ext>
            </a:extLst>
          </p:cNvPr>
          <p:cNvSpPr txBox="1"/>
          <p:nvPr/>
        </p:nvSpPr>
        <p:spPr>
          <a:xfrm>
            <a:off x="183461" y="5705511"/>
            <a:ext cx="3803493" cy="207749"/>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KEYBOARD WIRELESS</a:t>
            </a:r>
            <a:endParaRPr lang="x-none" sz="750" dirty="0">
              <a:solidFill>
                <a:schemeClr val="tx1">
                  <a:lumMod val="50000"/>
                  <a:lumOff val="50000"/>
                </a:schemeClr>
              </a:solidFill>
            </a:endParaRPr>
          </a:p>
        </p:txBody>
      </p:sp>
      <p:sp>
        <p:nvSpPr>
          <p:cNvPr id="113" name="TextBox 112">
            <a:extLst>
              <a:ext uri="{FF2B5EF4-FFF2-40B4-BE49-F238E27FC236}">
                <a16:creationId xmlns:a16="http://schemas.microsoft.com/office/drawing/2014/main" xmlns="" id="{422FFFA0-682E-49B1-AFB4-64AE12A9D76A}"/>
              </a:ext>
            </a:extLst>
          </p:cNvPr>
          <p:cNvSpPr txBox="1"/>
          <p:nvPr/>
        </p:nvSpPr>
        <p:spPr>
          <a:xfrm>
            <a:off x="182685" y="5993451"/>
            <a:ext cx="2647379" cy="207749"/>
          </a:xfrm>
          <a:prstGeom prst="rect">
            <a:avLst/>
          </a:prstGeom>
          <a:noFill/>
        </p:spPr>
        <p:txBody>
          <a:bodyPr wrap="square" rtlCol="0">
            <a:spAutoFit/>
          </a:bodyPr>
          <a:lstStyle/>
          <a:p>
            <a:pPr fontAlgn="t"/>
            <a:r>
              <a:rPr lang="en-GB" sz="750" dirty="0" smtClean="0">
                <a:solidFill>
                  <a:srgbClr val="000000"/>
                </a:solidFill>
                <a:latin typeface="HP Simplified" panose="020B0604020204020204" pitchFamily="34" charset="0"/>
              </a:rPr>
              <a:t>805T2AA </a:t>
            </a:r>
            <a:r>
              <a:rPr lang="en-US" sz="750" dirty="0">
                <a:latin typeface="HP Simplified" panose="020B0604020204020204" pitchFamily="34" charset="0"/>
              </a:rPr>
              <a:t>HP KEYBOARD 220 WIRELESS, </a:t>
            </a:r>
            <a:r>
              <a:rPr lang="en-US" sz="750" dirty="0" smtClean="0">
                <a:latin typeface="HP Simplified" panose="020B0604020204020204" pitchFamily="34" charset="0"/>
              </a:rPr>
              <a:t>BLACK</a:t>
            </a:r>
            <a:r>
              <a:rPr lang="en-GB" sz="750" dirty="0" smtClean="0">
                <a:latin typeface="HP Simplified" panose="020B0604020204020204" pitchFamily="34" charset="0"/>
              </a:rPr>
              <a:t>,</a:t>
            </a:r>
            <a:r>
              <a:rPr lang="en-GB" sz="750" dirty="0" smtClean="0">
                <a:solidFill>
                  <a:srgbClr val="FF0000"/>
                </a:solidFill>
                <a:latin typeface="HP Simplified" panose="020B0604020204020204" pitchFamily="34" charset="0"/>
              </a:rPr>
              <a:t> 29.00 </a:t>
            </a:r>
            <a:r>
              <a:rPr lang="en-GB" sz="750" b="0" i="0" u="none" strike="noStrike" kern="1200" dirty="0" smtClean="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pic>
        <p:nvPicPr>
          <p:cNvPr id="21" name="Picture 20"/>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a:off x="2777422" y="5839182"/>
            <a:ext cx="1290748" cy="481446"/>
          </a:xfrm>
          <a:prstGeom prst="rect">
            <a:avLst/>
          </a:prstGeom>
        </p:spPr>
      </p:pic>
    </p:spTree>
    <p:extLst>
      <p:ext uri="{BB962C8B-B14F-4D97-AF65-F5344CB8AC3E}">
        <p14:creationId xmlns:p14="http://schemas.microsoft.com/office/powerpoint/2010/main" val="586768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Picture 2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087229" y="2836454"/>
            <a:ext cx="649579" cy="554884"/>
          </a:xfrm>
          <a:prstGeom prst="rect">
            <a:avLst/>
          </a:prstGeom>
        </p:spPr>
      </p:pic>
      <p:pic>
        <p:nvPicPr>
          <p:cNvPr id="39" name="Picture 38"/>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012827" y="1697519"/>
            <a:ext cx="953996" cy="641960"/>
          </a:xfrm>
          <a:prstGeom prst="rect">
            <a:avLst/>
          </a:prstGeom>
        </p:spPr>
      </p:pic>
      <p:pic>
        <p:nvPicPr>
          <p:cNvPr id="1034" name="Picture 10" descr="https://b2b.multitech.com.cy/sites/default/files/styles/picl/public/products/1521464052.1582279574.JPG?itok=ic04rM9k"/>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t="11829" b="4877"/>
          <a:stretch/>
        </p:blipFill>
        <p:spPr bwMode="auto">
          <a:xfrm rot="20457196">
            <a:off x="2296372" y="5621269"/>
            <a:ext cx="567197" cy="472442"/>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30">
            <a:extLst>
              <a:ext uri="{FF2B5EF4-FFF2-40B4-BE49-F238E27FC236}">
                <a16:creationId xmlns:a16="http://schemas.microsoft.com/office/drawing/2014/main" xmlns="" id="{4A4FE403-C164-CBAE-7045-4D9D76E3427F}"/>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rot="7069728">
            <a:off x="6040651" y="3583875"/>
            <a:ext cx="793290" cy="326095"/>
          </a:xfrm>
          <a:prstGeom prst="rect">
            <a:avLst/>
          </a:prstGeom>
        </p:spPr>
      </p:pic>
      <p:pic>
        <p:nvPicPr>
          <p:cNvPr id="63" name="Picture 62" descr="A picture containing handcart&#10;&#10;Description automatically generated">
            <a:extLst>
              <a:ext uri="{FF2B5EF4-FFF2-40B4-BE49-F238E27FC236}">
                <a16:creationId xmlns:a16="http://schemas.microsoft.com/office/drawing/2014/main" xmlns="" id="{5F9ED648-DA5B-E344-D120-75F0F89A18DA}"/>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4218868" y="2843034"/>
            <a:ext cx="697601" cy="589353"/>
          </a:xfrm>
          <a:prstGeom prst="rect">
            <a:avLst/>
          </a:prstGeom>
        </p:spPr>
      </p:pic>
      <p:sp>
        <p:nvSpPr>
          <p:cNvPr id="111" name="TextBox 110">
            <a:extLst>
              <a:ext uri="{FF2B5EF4-FFF2-40B4-BE49-F238E27FC236}">
                <a16:creationId xmlns:a16="http://schemas.microsoft.com/office/drawing/2014/main" xmlns="" id="{5176AC98-B36B-4A7F-B589-DD32988631CA}"/>
              </a:ext>
            </a:extLst>
          </p:cNvPr>
          <p:cNvSpPr txBox="1"/>
          <p:nvPr/>
        </p:nvSpPr>
        <p:spPr>
          <a:xfrm>
            <a:off x="8212559" y="2361451"/>
            <a:ext cx="887805" cy="215444"/>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PENS</a:t>
            </a:r>
            <a:endParaRPr lang="x-none" sz="750" dirty="0">
              <a:solidFill>
                <a:schemeClr val="tx1">
                  <a:lumMod val="50000"/>
                  <a:lumOff val="50000"/>
                </a:schemeClr>
              </a:solidFill>
            </a:endParaRPr>
          </a:p>
        </p:txBody>
      </p:sp>
      <p:sp>
        <p:nvSpPr>
          <p:cNvPr id="103" name="TextBox 21"/>
          <p:cNvSpPr txBox="1">
            <a:spLocks noChangeArrowheads="1"/>
          </p:cNvSpPr>
          <p:nvPr/>
        </p:nvSpPr>
        <p:spPr bwMode="auto">
          <a:xfrm>
            <a:off x="5754353" y="400597"/>
            <a:ext cx="1676392"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a:latin typeface="HP Simplified" panose="020B0604020204020204" pitchFamily="34" charset="0"/>
              </a:rPr>
              <a:t>5LX63AA </a:t>
            </a:r>
            <a:r>
              <a:rPr lang="en-GB" sz="750" dirty="0">
                <a:latin typeface="HP Simplified" panose="020B0604020204020204" pitchFamily="34" charset="0"/>
              </a:rPr>
              <a:t>HP HUB ENVY USB-C, HOST PORT (USB 3.0 - TYPE C ALT-MODE W/PD 3.0) WITH CABLE, USB 3.0, USB 2.0, HDMI 2.0, TYPE C POWER PASS THROUGH PORT, CAN CHARGE THE NOTEBOOK</a:t>
            </a:r>
            <a:r>
              <a:rPr lang="en-GB" altLang="en-US" sz="750" dirty="0">
                <a:latin typeface="HP Simplified" panose="020B0604020204020204" pitchFamily="34" charset="0"/>
              </a:rPr>
              <a:t>,</a:t>
            </a:r>
            <a:r>
              <a:rPr lang="en-US" altLang="en-US" sz="750" dirty="0">
                <a:latin typeface="HP Simplified" panose="020B0604020204020204" pitchFamily="34" charset="0"/>
              </a:rPr>
              <a:t> </a:t>
            </a:r>
            <a:r>
              <a:rPr lang="en-US" altLang="en-US" sz="750" dirty="0" smtClean="0">
                <a:solidFill>
                  <a:srgbClr val="FF0000"/>
                </a:solidFill>
                <a:latin typeface="HP Simplified" panose="020B0604020204020204" pitchFamily="34" charset="0"/>
              </a:rPr>
              <a:t>54.00 €</a:t>
            </a:r>
            <a:endParaRPr lang="en-US" altLang="en-US" sz="750" dirty="0">
              <a:solidFill>
                <a:srgbClr val="FF0000"/>
              </a:solidFill>
              <a:latin typeface="HP Simplified" panose="020B0604020204020204" pitchFamily="34" charset="0"/>
            </a:endParaRPr>
          </a:p>
        </p:txBody>
      </p:sp>
      <p:pic>
        <p:nvPicPr>
          <p:cNvPr id="8" name="Picture 7"/>
          <p:cNvPicPr>
            <a:picLocks noChangeAspect="1"/>
          </p:cNvPicPr>
          <p:nvPr/>
        </p:nvPicPr>
        <p:blipFill>
          <a:blip r:embed="rId8">
            <a:duotone>
              <a:schemeClr val="bg2">
                <a:shade val="45000"/>
                <a:satMod val="135000"/>
              </a:schemeClr>
              <a:prstClr val="white"/>
            </a:duotone>
            <a:extLst>
              <a:ext uri="{28A0092B-C50C-407E-A947-70E740481C1C}">
                <a14:useLocalDpi xmlns:a14="http://schemas.microsoft.com/office/drawing/2010/main"/>
              </a:ext>
            </a:extLst>
          </a:blip>
          <a:stretch>
            <a:fillRect/>
          </a:stretch>
        </p:blipFill>
        <p:spPr>
          <a:xfrm>
            <a:off x="1382735" y="-1567"/>
            <a:ext cx="2761206" cy="932073"/>
          </a:xfrm>
          <a:prstGeom prst="rect">
            <a:avLst/>
          </a:prstGeom>
        </p:spPr>
      </p:pic>
      <p:sp>
        <p:nvSpPr>
          <p:cNvPr id="46" name="Rectangle 45"/>
          <p:cNvSpPr/>
          <p:nvPr/>
        </p:nvSpPr>
        <p:spPr>
          <a:xfrm>
            <a:off x="1749256" y="11303"/>
            <a:ext cx="2579339" cy="338554"/>
          </a:xfrm>
          <a:prstGeom prst="rect">
            <a:avLst/>
          </a:prstGeom>
        </p:spPr>
        <p:txBody>
          <a:bodyPr wrap="square">
            <a:spAutoFit/>
          </a:bodyPr>
          <a:lstStyle/>
          <a:p>
            <a:r>
              <a:rPr lang="en-GB" sz="800" dirty="0">
                <a:latin typeface="HP Simplified" panose="020B0604020204020204" pitchFamily="34" charset="0"/>
              </a:rPr>
              <a:t>HP ACCESSORIES &amp; OPTIONS </a:t>
            </a:r>
          </a:p>
          <a:p>
            <a:r>
              <a:rPr lang="en-GB" sz="800" dirty="0">
                <a:solidFill>
                  <a:schemeClr val="bg1"/>
                </a:solidFill>
                <a:latin typeface="HP Simplified" panose="020B0604020204020204" pitchFamily="34" charset="0"/>
              </a:rPr>
              <a:t>VGA CARDS, DOCKING STATIONS, PEN ,ADAPTORS </a:t>
            </a:r>
          </a:p>
        </p:txBody>
      </p:sp>
      <p:pic>
        <p:nvPicPr>
          <p:cNvPr id="47" name="Picture 8" descr="http://evonexus.org/wp-content/uploads/2015/11/hp-logo-color.png"/>
          <p:cNvPicPr>
            <a:picLocks noChangeAspect="1" noChangeArrowheads="1"/>
          </p:cNvPicPr>
          <p:nvPr/>
        </p:nvPicPr>
        <p:blipFill rotWithShape="1">
          <a:blip r:embed="rId9" cstate="email">
            <a:biLevel thresh="25000"/>
            <a:extLst>
              <a:ext uri="{28A0092B-C50C-407E-A947-70E740481C1C}">
                <a14:useLocalDpi xmlns:a14="http://schemas.microsoft.com/office/drawing/2010/main"/>
              </a:ext>
            </a:extLst>
          </a:blip>
          <a:srcRect l="22939" r="21562"/>
          <a:stretch/>
        </p:blipFill>
        <p:spPr bwMode="auto">
          <a:xfrm>
            <a:off x="1419511" y="-2798"/>
            <a:ext cx="355464" cy="386048"/>
          </a:xfrm>
          <a:prstGeom prst="rect">
            <a:avLst/>
          </a:prstGeom>
          <a:noFill/>
          <a:extLst>
            <a:ext uri="{909E8E84-426E-40DD-AFC4-6F175D3DCCD1}">
              <a14:hiddenFill xmlns:a14="http://schemas.microsoft.com/office/drawing/2010/main">
                <a:solidFill>
                  <a:srgbClr val="FFFFFF"/>
                </a:solidFill>
              </a14:hiddenFill>
            </a:ext>
          </a:extLst>
        </p:spPr>
      </p:pic>
      <p:sp>
        <p:nvSpPr>
          <p:cNvPr id="89" name="Rectangle 88"/>
          <p:cNvSpPr/>
          <p:nvPr/>
        </p:nvSpPr>
        <p:spPr>
          <a:xfrm>
            <a:off x="1357162" y="391881"/>
            <a:ext cx="2079233" cy="200055"/>
          </a:xfrm>
          <a:prstGeom prst="rect">
            <a:avLst/>
          </a:prstGeom>
        </p:spPr>
        <p:txBody>
          <a:bodyPr wrap="square">
            <a:spAutoFit/>
          </a:bodyPr>
          <a:lstStyle/>
          <a:p>
            <a:r>
              <a:rPr lang="en-US" sz="700" dirty="0" smtClean="0">
                <a:latin typeface="HP Simplified" panose="020B0604020204020204" pitchFamily="34" charset="0"/>
                <a:cs typeface="Arial" panose="020B0604020202020204" pitchFamily="34" charset="0"/>
              </a:rPr>
              <a:t>Retail File September 2025 </a:t>
            </a:r>
            <a:r>
              <a:rPr lang="en-GB" sz="700" dirty="0">
                <a:latin typeface="HP Simplified" panose="020B0604020204020204" pitchFamily="34" charset="0"/>
                <a:cs typeface="Arial" panose="020B0604020202020204" pitchFamily="34" charset="0"/>
              </a:rPr>
              <a:t>Page 4/</a:t>
            </a:r>
            <a:r>
              <a:rPr lang="en-US" sz="700" dirty="0">
                <a:latin typeface="HP Simplified" panose="020B0604020204020204" pitchFamily="34" charset="0"/>
                <a:cs typeface="Arial" panose="020B0604020202020204" pitchFamily="34" charset="0"/>
              </a:rPr>
              <a:t>4</a:t>
            </a:r>
            <a:endParaRPr lang="en-GB" sz="700" dirty="0">
              <a:latin typeface="HP Simplified" panose="020B0604020204020204" pitchFamily="34" charset="0"/>
              <a:cs typeface="Arial" panose="020B0604020202020204" pitchFamily="34" charset="0"/>
            </a:endParaRPr>
          </a:p>
        </p:txBody>
      </p:sp>
      <p:sp>
        <p:nvSpPr>
          <p:cNvPr id="90" name="Rectangle 89"/>
          <p:cNvSpPr/>
          <p:nvPr/>
        </p:nvSpPr>
        <p:spPr>
          <a:xfrm>
            <a:off x="1357335" y="532140"/>
            <a:ext cx="3074519" cy="200055"/>
          </a:xfrm>
          <a:prstGeom prst="rect">
            <a:avLst/>
          </a:prstGeom>
        </p:spPr>
        <p:txBody>
          <a:bodyPr wrap="square">
            <a:spAutoFit/>
          </a:bodyPr>
          <a:lstStyle/>
          <a:p>
            <a:r>
              <a:rPr lang="en-US" sz="700" dirty="0">
                <a:latin typeface="HP Simplified" panose="020B0604020204020204" pitchFamily="34" charset="0"/>
                <a:cs typeface="Arial" panose="020B0604020202020204" pitchFamily="34" charset="0"/>
              </a:rPr>
              <a:t>Promo prices are valid until </a:t>
            </a:r>
            <a:r>
              <a:rPr lang="en-US" sz="700" dirty="0" smtClean="0">
                <a:latin typeface="HP Simplified" panose="020B0604020204020204" pitchFamily="34" charset="0"/>
                <a:cs typeface="Arial" panose="020B0604020202020204" pitchFamily="34" charset="0"/>
              </a:rPr>
              <a:t>30/09 or </a:t>
            </a:r>
            <a:r>
              <a:rPr lang="en-US" sz="700" dirty="0">
                <a:latin typeface="HP Simplified" panose="020B0604020204020204" pitchFamily="34" charset="0"/>
                <a:cs typeface="Arial" panose="020B0604020202020204" pitchFamily="34" charset="0"/>
              </a:rPr>
              <a:t>until Stock </a:t>
            </a:r>
            <a:r>
              <a:rPr lang="en-US" sz="700" dirty="0" smtClean="0">
                <a:latin typeface="HP Simplified" panose="020B0604020204020204" pitchFamily="34" charset="0"/>
                <a:cs typeface="Arial" panose="020B0604020202020204" pitchFamily="34" charset="0"/>
              </a:rPr>
              <a:t>last</a:t>
            </a:r>
            <a:endParaRPr lang="en-US" sz="700" dirty="0">
              <a:latin typeface="HP Simplified" panose="020B0604020204020204" pitchFamily="34" charset="0"/>
              <a:cs typeface="Arial" panose="020B0604020202020204" pitchFamily="34" charset="0"/>
            </a:endParaRPr>
          </a:p>
        </p:txBody>
      </p:sp>
      <p:sp>
        <p:nvSpPr>
          <p:cNvPr id="100" name="TextBox 21"/>
          <p:cNvSpPr txBox="1">
            <a:spLocks noChangeArrowheads="1"/>
          </p:cNvSpPr>
          <p:nvPr/>
        </p:nvSpPr>
        <p:spPr bwMode="auto">
          <a:xfrm>
            <a:off x="8281967" y="2568500"/>
            <a:ext cx="1433464"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a:latin typeface="HP Simplified" panose="020B0604020204020204" pitchFamily="34" charset="0"/>
              </a:rPr>
              <a:t>3J122AA </a:t>
            </a:r>
            <a:r>
              <a:rPr lang="pl-PL" sz="750" dirty="0">
                <a:latin typeface="HP Simplified" panose="020B0604020204020204" pitchFamily="34" charset="0"/>
              </a:rPr>
              <a:t>HP PEN RECHARGEABLE MPP 2.0 TILTI</a:t>
            </a:r>
            <a:r>
              <a:rPr lang="en-GB" altLang="en-US" sz="750" dirty="0">
                <a:latin typeface="HP Simplified" panose="020B0604020204020204" pitchFamily="34" charset="0"/>
              </a:rPr>
              <a:t>, BLACK</a:t>
            </a:r>
            <a:r>
              <a:rPr lang="en-US" altLang="en-US" sz="750" dirty="0">
                <a:latin typeface="HP Simplified" panose="020B0604020204020204" pitchFamily="34" charset="0"/>
              </a:rPr>
              <a:t> </a:t>
            </a:r>
            <a:r>
              <a:rPr lang="en-US" altLang="en-US" sz="750" dirty="0" smtClean="0">
                <a:solidFill>
                  <a:srgbClr val="FF0000"/>
                </a:solidFill>
                <a:latin typeface="HP Simplified" panose="020B0604020204020204" pitchFamily="34" charset="0"/>
              </a:rPr>
              <a:t>40.00 €</a:t>
            </a:r>
            <a:endParaRPr lang="en-US" altLang="en-US" sz="750" dirty="0">
              <a:solidFill>
                <a:srgbClr val="FF0000"/>
              </a:solidFill>
              <a:latin typeface="HP Simplified" panose="020B0604020204020204" pitchFamily="34" charset="0"/>
            </a:endParaRPr>
          </a:p>
        </p:txBody>
      </p:sp>
      <p:sp>
        <p:nvSpPr>
          <p:cNvPr id="13" name="TextBox 12">
            <a:extLst>
              <a:ext uri="{FF2B5EF4-FFF2-40B4-BE49-F238E27FC236}">
                <a16:creationId xmlns:a16="http://schemas.microsoft.com/office/drawing/2014/main" xmlns="" id="{DE150558-E478-4CB6-ABD2-4CEFC0596984}"/>
              </a:ext>
            </a:extLst>
          </p:cNvPr>
          <p:cNvSpPr txBox="1"/>
          <p:nvPr/>
        </p:nvSpPr>
        <p:spPr>
          <a:xfrm>
            <a:off x="8376127" y="5598301"/>
            <a:ext cx="1434066" cy="669414"/>
          </a:xfrm>
          <a:prstGeom prst="rect">
            <a:avLst/>
          </a:prstGeom>
          <a:noFill/>
        </p:spPr>
        <p:txBody>
          <a:bodyPr wrap="square" rtlCol="0">
            <a:spAutoFit/>
          </a:bodyPr>
          <a:lstStyle/>
          <a:p>
            <a:pPr marL="0" rtl="0" eaLnBrk="1" fontAlgn="t" latinLnBrk="0" hangingPunct="1">
              <a:spcBef>
                <a:spcPts val="0"/>
              </a:spcBef>
              <a:spcAft>
                <a:spcPts val="0"/>
              </a:spcAft>
            </a:pPr>
            <a:r>
              <a:rPr lang="en-GB" sz="750" b="0" i="0" u="none" strike="noStrike" kern="1200" dirty="0">
                <a:solidFill>
                  <a:srgbClr val="000000"/>
                </a:solidFill>
                <a:effectLst/>
                <a:latin typeface="HP Simplified" panose="020B0604020204020204" pitchFamily="34" charset="0"/>
              </a:rPr>
              <a:t>9GC16AA</a:t>
            </a:r>
            <a:r>
              <a:rPr lang="en-GB" sz="750" dirty="0">
                <a:latin typeface="HP Simplified" panose="020B0604020204020204" pitchFamily="34" charset="0"/>
              </a:rPr>
              <a:t> </a:t>
            </a:r>
            <a:r>
              <a:rPr lang="en-GB" sz="750" b="0" i="0" u="none" strike="noStrike" kern="1200" dirty="0">
                <a:solidFill>
                  <a:srgbClr val="000000"/>
                </a:solidFill>
                <a:effectLst/>
                <a:latin typeface="HP Simplified" panose="020B0604020204020204" pitchFamily="34" charset="0"/>
              </a:rPr>
              <a:t>HP </a:t>
            </a:r>
            <a:r>
              <a:rPr lang="en-GB" sz="750" b="0" i="0" u="none" strike="noStrike" kern="1200" dirty="0">
                <a:effectLst/>
                <a:latin typeface="HP Simplified" panose="020B0604020204020204" pitchFamily="34" charset="0"/>
              </a:rPr>
              <a:t>VGA</a:t>
            </a:r>
            <a:r>
              <a:rPr lang="en-GB" sz="750" b="0" i="0" u="none" strike="noStrike" kern="1200" dirty="0">
                <a:solidFill>
                  <a:srgbClr val="000000"/>
                </a:solidFill>
                <a:effectLst/>
                <a:latin typeface="HP Simplified" panose="020B0604020204020204" pitchFamily="34" charset="0"/>
              </a:rPr>
              <a:t> </a:t>
            </a:r>
            <a:r>
              <a:rPr lang="en-GB" sz="750" b="0" i="0" u="none" strike="noStrike" kern="1200" dirty="0">
                <a:effectLst/>
                <a:latin typeface="HP Simplified" panose="020B0604020204020204" pitchFamily="34" charset="0"/>
              </a:rPr>
              <a:t>CARD </a:t>
            </a:r>
            <a:r>
              <a:rPr lang="en-GB" sz="750" b="0" i="0" u="none" strike="noStrike" kern="1200" dirty="0">
                <a:solidFill>
                  <a:srgbClr val="000000"/>
                </a:solidFill>
                <a:effectLst/>
                <a:latin typeface="HP Simplified" panose="020B0604020204020204" pitchFamily="34" charset="0"/>
              </a:rPr>
              <a:t>AMD RADEON PRO W5500 8GB, 4 DISPLAY PORTS CONNECTS UP TO 4 MONITORS FOR Z SERIES WORKSTATIONS</a:t>
            </a:r>
            <a:r>
              <a:rPr lang="en-GB" sz="750" dirty="0">
                <a:latin typeface="HP Simplified" panose="020B0604020204020204" pitchFamily="34" charset="0"/>
              </a:rPr>
              <a:t>, </a:t>
            </a:r>
            <a:r>
              <a:rPr lang="en-GB" sz="750" b="0" i="0" u="none" strike="noStrike" kern="1200" dirty="0" smtClean="0">
                <a:solidFill>
                  <a:srgbClr val="FF0000"/>
                </a:solidFill>
                <a:effectLst/>
                <a:latin typeface="HP Simplified" panose="020B0604020204020204" pitchFamily="34" charset="0"/>
              </a:rPr>
              <a:t>636.00 €</a:t>
            </a:r>
            <a:endParaRPr lang="x-none" sz="750" b="0" i="0" u="none" strike="noStrike" dirty="0">
              <a:solidFill>
                <a:srgbClr val="FF0000"/>
              </a:solidFill>
              <a:effectLst/>
              <a:latin typeface="HP Simplified" panose="020B0604020204020204" pitchFamily="34" charset="0"/>
            </a:endParaRPr>
          </a:p>
        </p:txBody>
      </p:sp>
      <p:sp>
        <p:nvSpPr>
          <p:cNvPr id="25" name="TextBox 24">
            <a:extLst>
              <a:ext uri="{FF2B5EF4-FFF2-40B4-BE49-F238E27FC236}">
                <a16:creationId xmlns:a16="http://schemas.microsoft.com/office/drawing/2014/main" xmlns="" id="{E0510494-0828-4B1B-9A96-D46535AFC7B5}"/>
              </a:ext>
            </a:extLst>
          </p:cNvPr>
          <p:cNvSpPr txBox="1"/>
          <p:nvPr/>
        </p:nvSpPr>
        <p:spPr>
          <a:xfrm>
            <a:off x="1128049" y="5509012"/>
            <a:ext cx="953140" cy="669414"/>
          </a:xfrm>
          <a:prstGeom prst="rect">
            <a:avLst/>
          </a:prstGeom>
          <a:noFill/>
        </p:spPr>
        <p:txBody>
          <a:bodyPr wrap="square" rtlCol="0">
            <a:spAutoFit/>
          </a:bodyPr>
          <a:lstStyle/>
          <a:p>
            <a:pPr marL="0" rtl="0" eaLnBrk="1" fontAlgn="t" latinLnBrk="0" hangingPunct="1">
              <a:spcBef>
                <a:spcPts val="0"/>
              </a:spcBef>
              <a:spcAft>
                <a:spcPts val="0"/>
              </a:spcAft>
            </a:pPr>
            <a:r>
              <a:rPr lang="en-GB" sz="750" b="0" i="0" u="none" strike="noStrike" kern="1200" dirty="0">
                <a:solidFill>
                  <a:srgbClr val="000000"/>
                </a:solidFill>
                <a:effectLst/>
                <a:latin typeface="HP Simplified" panose="020B0604020204020204" pitchFamily="34" charset="0"/>
              </a:rPr>
              <a:t>FH973AA</a:t>
            </a:r>
            <a:r>
              <a:rPr lang="en-GB" sz="750" dirty="0">
                <a:latin typeface="HP Simplified" panose="020B0604020204020204" pitchFamily="34" charset="0"/>
              </a:rPr>
              <a:t> </a:t>
            </a:r>
            <a:r>
              <a:rPr lang="en-GB" sz="750" b="0" i="0" u="none" strike="noStrike" kern="1200" dirty="0">
                <a:solidFill>
                  <a:srgbClr val="000000"/>
                </a:solidFill>
                <a:effectLst/>
                <a:latin typeface="HP Simplified" panose="020B0604020204020204" pitchFamily="34" charset="0"/>
              </a:rPr>
              <a:t>HP ADAPTER DISPLAY PORT TO DVI-D CONVERTER</a:t>
            </a:r>
            <a:r>
              <a:rPr lang="en-GB" sz="750" dirty="0">
                <a:latin typeface="HP Simplified" panose="020B0604020204020204" pitchFamily="34" charset="0"/>
              </a:rPr>
              <a:t>,</a:t>
            </a:r>
          </a:p>
          <a:p>
            <a:pPr marL="0" rtl="0" eaLnBrk="1" fontAlgn="t" latinLnBrk="0" hangingPunct="1">
              <a:spcBef>
                <a:spcPts val="0"/>
              </a:spcBef>
              <a:spcAft>
                <a:spcPts val="0"/>
              </a:spcAft>
            </a:pPr>
            <a:r>
              <a:rPr lang="en-GB" sz="750" dirty="0">
                <a:latin typeface="HP Simplified" panose="020B0604020204020204" pitchFamily="34" charset="0"/>
              </a:rPr>
              <a:t> </a:t>
            </a:r>
            <a:r>
              <a:rPr lang="en-GB" sz="750" dirty="0" smtClean="0">
                <a:solidFill>
                  <a:srgbClr val="FF0000"/>
                </a:solidFill>
                <a:latin typeface="HP Simplified" panose="020B0604020204020204" pitchFamily="34" charset="0"/>
              </a:rPr>
              <a:t>12.00 </a:t>
            </a:r>
            <a:r>
              <a:rPr lang="en-GB" sz="750" b="0" i="0" u="none" strike="noStrike" kern="1200" dirty="0" smtClean="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sp>
        <p:nvSpPr>
          <p:cNvPr id="33" name="TextBox 32">
            <a:extLst>
              <a:ext uri="{FF2B5EF4-FFF2-40B4-BE49-F238E27FC236}">
                <a16:creationId xmlns:a16="http://schemas.microsoft.com/office/drawing/2014/main" xmlns="" id="{FCB80EEF-010D-4A50-A798-571F0A3C46AF}"/>
              </a:ext>
            </a:extLst>
          </p:cNvPr>
          <p:cNvSpPr txBox="1"/>
          <p:nvPr/>
        </p:nvSpPr>
        <p:spPr>
          <a:xfrm>
            <a:off x="6466743" y="4720076"/>
            <a:ext cx="1077337" cy="669414"/>
          </a:xfrm>
          <a:prstGeom prst="rect">
            <a:avLst/>
          </a:prstGeom>
          <a:noFill/>
        </p:spPr>
        <p:txBody>
          <a:bodyPr wrap="square" rtlCol="0">
            <a:spAutoFit/>
          </a:bodyPr>
          <a:lstStyle/>
          <a:p>
            <a:pPr marL="0" algn="l" rtl="0" eaLnBrk="1" fontAlgn="t" latinLnBrk="0" hangingPunct="1">
              <a:spcBef>
                <a:spcPts val="0"/>
              </a:spcBef>
              <a:spcAft>
                <a:spcPts val="0"/>
              </a:spcAft>
            </a:pPr>
            <a:r>
              <a:rPr lang="en-GB" sz="750" b="0" i="0" u="none" strike="noStrike" kern="1200" dirty="0">
                <a:solidFill>
                  <a:srgbClr val="000000"/>
                </a:solidFill>
                <a:effectLst/>
                <a:latin typeface="HP Simplified" panose="020B0604020204020204" pitchFamily="34" charset="0"/>
              </a:rPr>
              <a:t>NQ099AA</a:t>
            </a:r>
            <a:r>
              <a:rPr lang="en-GB" sz="750" dirty="0">
                <a:latin typeface="HP Simplified" panose="020B0604020204020204" pitchFamily="34" charset="0"/>
              </a:rPr>
              <a:t> </a:t>
            </a:r>
            <a:r>
              <a:rPr lang="en-GB" sz="750" b="0" i="0" u="none" strike="noStrike" kern="1200" dirty="0">
                <a:solidFill>
                  <a:srgbClr val="000000"/>
                </a:solidFill>
                <a:effectLst/>
                <a:latin typeface="HP Simplified" panose="020B0604020204020204" pitchFamily="34" charset="0"/>
              </a:rPr>
              <a:t>HP </a:t>
            </a:r>
            <a:r>
              <a:rPr lang="en-GB" sz="750" b="0" i="0" u="none" strike="noStrike" kern="1200" dirty="0">
                <a:effectLst/>
                <a:latin typeface="HP Simplified" panose="020B0604020204020204" pitchFamily="34" charset="0"/>
              </a:rPr>
              <a:t>OPTICAL</a:t>
            </a:r>
            <a:r>
              <a:rPr lang="en-GB" sz="750" b="0" i="0" u="none" strike="noStrike" kern="1200" dirty="0">
                <a:solidFill>
                  <a:srgbClr val="000000"/>
                </a:solidFill>
                <a:effectLst/>
                <a:latin typeface="HP Simplified" panose="020B0604020204020204" pitchFamily="34" charset="0"/>
              </a:rPr>
              <a:t> BAY HDD MOUNTING BRACKET FOR HP WORKSTATION PCS</a:t>
            </a:r>
            <a:r>
              <a:rPr lang="en-GB" sz="750" dirty="0">
                <a:latin typeface="HP Simplified" panose="020B0604020204020204" pitchFamily="34" charset="0"/>
              </a:rPr>
              <a:t>, </a:t>
            </a:r>
            <a:r>
              <a:rPr lang="en-GB" sz="750" dirty="0" smtClean="0">
                <a:solidFill>
                  <a:srgbClr val="FF0000"/>
                </a:solidFill>
                <a:latin typeface="HP Simplified" panose="020B0604020204020204" pitchFamily="34" charset="0"/>
              </a:rPr>
              <a:t>42.00 </a:t>
            </a:r>
            <a:r>
              <a:rPr lang="en-GB" sz="750" b="0" i="0" u="none" strike="noStrike" kern="1200" dirty="0" smtClean="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sp>
        <p:nvSpPr>
          <p:cNvPr id="110" name="TextBox 109">
            <a:extLst>
              <a:ext uri="{FF2B5EF4-FFF2-40B4-BE49-F238E27FC236}">
                <a16:creationId xmlns:a16="http://schemas.microsoft.com/office/drawing/2014/main" xmlns="" id="{A87BDC74-AD85-4269-A61D-08932A11B6BB}"/>
              </a:ext>
            </a:extLst>
          </p:cNvPr>
          <p:cNvSpPr txBox="1"/>
          <p:nvPr/>
        </p:nvSpPr>
        <p:spPr>
          <a:xfrm>
            <a:off x="7171247" y="5438622"/>
            <a:ext cx="1850227" cy="207749"/>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GRAPHICS CARDS – AMD &amp; NVIDIA</a:t>
            </a:r>
            <a:endParaRPr lang="x-none" sz="750" dirty="0">
              <a:solidFill>
                <a:schemeClr val="tx1">
                  <a:lumMod val="50000"/>
                  <a:lumOff val="50000"/>
                </a:schemeClr>
              </a:solidFill>
            </a:endParaRPr>
          </a:p>
        </p:txBody>
      </p:sp>
      <p:sp>
        <p:nvSpPr>
          <p:cNvPr id="113" name="TextBox 112">
            <a:extLst>
              <a:ext uri="{FF2B5EF4-FFF2-40B4-BE49-F238E27FC236}">
                <a16:creationId xmlns:a16="http://schemas.microsoft.com/office/drawing/2014/main" xmlns="" id="{2D66FA65-DADD-47A3-B33F-076F72F481FB}"/>
              </a:ext>
            </a:extLst>
          </p:cNvPr>
          <p:cNvSpPr txBox="1"/>
          <p:nvPr/>
        </p:nvSpPr>
        <p:spPr>
          <a:xfrm>
            <a:off x="1220351" y="1000647"/>
            <a:ext cx="1664760" cy="215444"/>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DOCKING STATIONS</a:t>
            </a:r>
            <a:endParaRPr lang="x-none" sz="750" dirty="0">
              <a:solidFill>
                <a:schemeClr val="tx1">
                  <a:lumMod val="50000"/>
                  <a:lumOff val="50000"/>
                </a:schemeClr>
              </a:solidFill>
            </a:endParaRPr>
          </a:p>
        </p:txBody>
      </p:sp>
      <p:sp>
        <p:nvSpPr>
          <p:cNvPr id="115" name="TextBox 114">
            <a:extLst>
              <a:ext uri="{FF2B5EF4-FFF2-40B4-BE49-F238E27FC236}">
                <a16:creationId xmlns:a16="http://schemas.microsoft.com/office/drawing/2014/main" xmlns="" id="{F7852A8B-64D3-4E7F-9136-2529EED0C655}"/>
              </a:ext>
            </a:extLst>
          </p:cNvPr>
          <p:cNvSpPr txBox="1"/>
          <p:nvPr/>
        </p:nvSpPr>
        <p:spPr>
          <a:xfrm>
            <a:off x="-58945" y="5248215"/>
            <a:ext cx="4152817" cy="215444"/>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DISPLAY ADAPTORS</a:t>
            </a:r>
            <a:endParaRPr lang="x-none" sz="750" dirty="0">
              <a:solidFill>
                <a:schemeClr val="tx1">
                  <a:lumMod val="50000"/>
                  <a:lumOff val="50000"/>
                </a:schemeClr>
              </a:solidFill>
            </a:endParaRPr>
          </a:p>
        </p:txBody>
      </p:sp>
      <p:pic>
        <p:nvPicPr>
          <p:cNvPr id="1030" name="Picture 6" descr="HP Desktop Mini Security Dual VESA Sleeve v2 | 2JA32AA">
            <a:extLst>
              <a:ext uri="{FF2B5EF4-FFF2-40B4-BE49-F238E27FC236}">
                <a16:creationId xmlns:a16="http://schemas.microsoft.com/office/drawing/2014/main" xmlns="" id="{579D18E3-55E3-40B8-A917-323BA633BB2D}"/>
              </a:ext>
            </a:extLst>
          </p:cNvPr>
          <p:cNvPicPr>
            <a:picLocks noChangeAspect="1" noChangeArrowheads="1"/>
          </p:cNvPicPr>
          <p:nvPr/>
        </p:nvPicPr>
        <p:blipFill>
          <a:blip r:embed="rId10" cstate="email">
            <a:extLst>
              <a:ext uri="{28A0092B-C50C-407E-A947-70E740481C1C}">
                <a14:useLocalDpi xmlns:a14="http://schemas.microsoft.com/office/drawing/2010/main"/>
              </a:ext>
            </a:extLst>
          </a:blip>
          <a:srcRect/>
          <a:stretch>
            <a:fillRect/>
          </a:stretch>
        </p:blipFill>
        <p:spPr bwMode="auto">
          <a:xfrm>
            <a:off x="5439589" y="4261848"/>
            <a:ext cx="705316" cy="505718"/>
          </a:xfrm>
          <a:prstGeom prst="rect">
            <a:avLst/>
          </a:prstGeom>
          <a:noFill/>
          <a:extLst>
            <a:ext uri="{909E8E84-426E-40DD-AFC4-6F175D3DCCD1}">
              <a14:hiddenFill xmlns:a14="http://schemas.microsoft.com/office/drawing/2010/main">
                <a:solidFill>
                  <a:srgbClr val="FFFFFF"/>
                </a:solidFill>
              </a14:hiddenFill>
            </a:ext>
          </a:extLst>
        </p:spPr>
      </p:pic>
      <p:sp>
        <p:nvSpPr>
          <p:cNvPr id="122" name="TextBox 121">
            <a:extLst>
              <a:ext uri="{FF2B5EF4-FFF2-40B4-BE49-F238E27FC236}">
                <a16:creationId xmlns:a16="http://schemas.microsoft.com/office/drawing/2014/main" xmlns="" id="{CDBF4592-792E-41C0-96C7-B3074B2C1A68}"/>
              </a:ext>
            </a:extLst>
          </p:cNvPr>
          <p:cNvSpPr txBox="1"/>
          <p:nvPr/>
        </p:nvSpPr>
        <p:spPr>
          <a:xfrm>
            <a:off x="5061738" y="4703860"/>
            <a:ext cx="1569751" cy="669414"/>
          </a:xfrm>
          <a:prstGeom prst="rect">
            <a:avLst/>
          </a:prstGeom>
          <a:noFill/>
        </p:spPr>
        <p:txBody>
          <a:bodyPr wrap="square">
            <a:spAutoFit/>
          </a:bodyPr>
          <a:lstStyle/>
          <a:p>
            <a:r>
              <a:rPr lang="en-GB" sz="750" dirty="0">
                <a:latin typeface="HP Simplified" panose="020B0604020204020204" pitchFamily="34" charset="0"/>
              </a:rPr>
              <a:t>2JA32AA</a:t>
            </a:r>
            <a:r>
              <a:rPr lang="el-GR" sz="750" dirty="0">
                <a:latin typeface="HP Simplified" panose="020B0604020204020204" pitchFamily="34" charset="0"/>
              </a:rPr>
              <a:t> </a:t>
            </a:r>
            <a:r>
              <a:rPr lang="en-GB" sz="750" dirty="0">
                <a:latin typeface="HP Simplified" panose="020B0604020204020204" pitchFamily="34" charset="0"/>
              </a:rPr>
              <a:t>HP MOUNT STAND FOR DESKTOP MINI SECURITY &amp; DUAL VESA SLEEVE COMPATIBLE WITH HP PC 260 / 400 / 600 / 700 / 800 MINI SERIES ONLY</a:t>
            </a:r>
            <a:r>
              <a:rPr lang="el-GR" sz="750" dirty="0">
                <a:latin typeface="HP Simplified" panose="020B0604020204020204" pitchFamily="34" charset="0"/>
              </a:rPr>
              <a:t>, </a:t>
            </a:r>
            <a:r>
              <a:rPr lang="en-GB" sz="750" dirty="0" smtClean="0">
                <a:solidFill>
                  <a:srgbClr val="FF0000"/>
                </a:solidFill>
                <a:latin typeface="HP Simplified" panose="020B0604020204020204" pitchFamily="34" charset="0"/>
              </a:rPr>
              <a:t>23.00 €</a:t>
            </a:r>
            <a:endParaRPr lang="x-none" sz="750" dirty="0">
              <a:solidFill>
                <a:srgbClr val="FF0000"/>
              </a:solidFill>
              <a:latin typeface="HP Simplified" panose="020B0604020204020204" pitchFamily="34" charset="0"/>
            </a:endParaRPr>
          </a:p>
        </p:txBody>
      </p:sp>
      <p:pic>
        <p:nvPicPr>
          <p:cNvPr id="3" name="Picture 2" descr="Graphical user interface&#10;&#10;Description automatically generated">
            <a:extLst>
              <a:ext uri="{FF2B5EF4-FFF2-40B4-BE49-F238E27FC236}">
                <a16:creationId xmlns:a16="http://schemas.microsoft.com/office/drawing/2014/main" xmlns="" id="{9C2410B6-A0A7-4E8D-A1FC-14BD415C19AC}"/>
              </a:ext>
            </a:extLst>
          </p:cNvPr>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7150806" y="5659095"/>
            <a:ext cx="1098987" cy="544951"/>
          </a:xfrm>
          <a:prstGeom prst="rect">
            <a:avLst/>
          </a:prstGeom>
        </p:spPr>
      </p:pic>
      <p:pic>
        <p:nvPicPr>
          <p:cNvPr id="38" name="Picture 37">
            <a:extLst>
              <a:ext uri="{FF2B5EF4-FFF2-40B4-BE49-F238E27FC236}">
                <a16:creationId xmlns:a16="http://schemas.microsoft.com/office/drawing/2014/main" xmlns="" id="{CB15C299-CA27-4BE1-A753-E0048EFC18F7}"/>
              </a:ext>
            </a:extLst>
          </p:cNvPr>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357372" y="5636402"/>
            <a:ext cx="724453" cy="370459"/>
          </a:xfrm>
          <a:prstGeom prst="rect">
            <a:avLst/>
          </a:prstGeom>
        </p:spPr>
      </p:pic>
      <p:pic>
        <p:nvPicPr>
          <p:cNvPr id="6" name="Picture 5" descr="A person typing on a keyboard&#10;&#10;Description automatically generated with medium confidence">
            <a:extLst>
              <a:ext uri="{FF2B5EF4-FFF2-40B4-BE49-F238E27FC236}">
                <a16:creationId xmlns:a16="http://schemas.microsoft.com/office/drawing/2014/main" xmlns="" id="{86A1A164-77DF-4A16-B0ED-20D2B36F8FCF}"/>
              </a:ext>
            </a:extLst>
          </p:cNvPr>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4553" y="-8155"/>
            <a:ext cx="1407576" cy="936000"/>
          </a:xfrm>
          <a:prstGeom prst="rect">
            <a:avLst/>
          </a:prstGeom>
        </p:spPr>
      </p:pic>
      <p:cxnSp>
        <p:nvCxnSpPr>
          <p:cNvPr id="101" name="Straight Connector 100">
            <a:extLst>
              <a:ext uri="{FF2B5EF4-FFF2-40B4-BE49-F238E27FC236}">
                <a16:creationId xmlns:a16="http://schemas.microsoft.com/office/drawing/2014/main" xmlns="" id="{C1D609CF-2955-19CA-6612-210ED1BCBFB5}"/>
              </a:ext>
            </a:extLst>
          </p:cNvPr>
          <p:cNvCxnSpPr/>
          <p:nvPr/>
        </p:nvCxnSpPr>
        <p:spPr>
          <a:xfrm flipV="1">
            <a:off x="4199807" y="2339479"/>
            <a:ext cx="5725654"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xmlns="" id="{35CDFF1B-C0D3-E872-CFED-C41771C036C7}"/>
              </a:ext>
            </a:extLst>
          </p:cNvPr>
          <p:cNvCxnSpPr/>
          <p:nvPr/>
        </p:nvCxnSpPr>
        <p:spPr>
          <a:xfrm flipH="1">
            <a:off x="4108673" y="951598"/>
            <a:ext cx="32501" cy="539740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a:extLst>
              <a:ext uri="{FF2B5EF4-FFF2-40B4-BE49-F238E27FC236}">
                <a16:creationId xmlns:a16="http://schemas.microsoft.com/office/drawing/2014/main" xmlns="" id="{17AB72DD-C7E8-E9E7-5BF4-61F189E8E627}"/>
              </a:ext>
            </a:extLst>
          </p:cNvPr>
          <p:cNvCxnSpPr>
            <a:cxnSpLocks/>
          </p:cNvCxnSpPr>
          <p:nvPr/>
        </p:nvCxnSpPr>
        <p:spPr>
          <a:xfrm flipV="1">
            <a:off x="7567552" y="3716737"/>
            <a:ext cx="2305952" cy="2618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40" name="TextBox 139">
            <a:extLst>
              <a:ext uri="{FF2B5EF4-FFF2-40B4-BE49-F238E27FC236}">
                <a16:creationId xmlns:a16="http://schemas.microsoft.com/office/drawing/2014/main" xmlns="" id="{34245BCB-E1FC-3183-6F43-8C372695E11A}"/>
              </a:ext>
            </a:extLst>
          </p:cNvPr>
          <p:cNvSpPr txBox="1"/>
          <p:nvPr/>
        </p:nvSpPr>
        <p:spPr>
          <a:xfrm>
            <a:off x="5404637" y="15105"/>
            <a:ext cx="1048444" cy="215444"/>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USB HUBs</a:t>
            </a:r>
            <a:endParaRPr lang="x-none" sz="750" dirty="0">
              <a:solidFill>
                <a:schemeClr val="tx1">
                  <a:lumMod val="50000"/>
                  <a:lumOff val="50000"/>
                </a:schemeClr>
              </a:solidFill>
            </a:endParaRPr>
          </a:p>
        </p:txBody>
      </p:sp>
      <p:cxnSp>
        <p:nvCxnSpPr>
          <p:cNvPr id="106" name="Straight Connector 105">
            <a:extLst>
              <a:ext uri="{FF2B5EF4-FFF2-40B4-BE49-F238E27FC236}">
                <a16:creationId xmlns:a16="http://schemas.microsoft.com/office/drawing/2014/main" xmlns="" id="{CC961003-4FC8-960B-D2A2-13C684A1D20B}"/>
              </a:ext>
            </a:extLst>
          </p:cNvPr>
          <p:cNvCxnSpPr/>
          <p:nvPr/>
        </p:nvCxnSpPr>
        <p:spPr>
          <a:xfrm flipV="1">
            <a:off x="4188309" y="5431489"/>
            <a:ext cx="5669280" cy="4471"/>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08" name="TextBox 107">
            <a:extLst>
              <a:ext uri="{FF2B5EF4-FFF2-40B4-BE49-F238E27FC236}">
                <a16:creationId xmlns:a16="http://schemas.microsoft.com/office/drawing/2014/main" xmlns="" id="{6481D5C0-BC26-75A2-DA96-499048BD91B7}"/>
              </a:ext>
            </a:extLst>
          </p:cNvPr>
          <p:cNvSpPr txBox="1"/>
          <p:nvPr/>
        </p:nvSpPr>
        <p:spPr>
          <a:xfrm>
            <a:off x="4749872" y="4094000"/>
            <a:ext cx="2163840" cy="215444"/>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FAN, STAND &amp; BRACKET</a:t>
            </a:r>
            <a:endParaRPr lang="x-none" sz="750" dirty="0">
              <a:solidFill>
                <a:schemeClr val="tx1">
                  <a:lumMod val="50000"/>
                  <a:lumOff val="50000"/>
                </a:schemeClr>
              </a:solidFill>
            </a:endParaRPr>
          </a:p>
        </p:txBody>
      </p:sp>
      <p:pic>
        <p:nvPicPr>
          <p:cNvPr id="11" name="Picture 2" descr="HP Envy USB-C Hub : Amazon.co.uk: Computers &amp; Accessories">
            <a:extLst>
              <a:ext uri="{FF2B5EF4-FFF2-40B4-BE49-F238E27FC236}">
                <a16:creationId xmlns:a16="http://schemas.microsoft.com/office/drawing/2014/main" xmlns="" id="{E70007A1-FD60-BD2F-9718-2100880596AC}"/>
              </a:ext>
            </a:extLst>
          </p:cNvPr>
          <p:cNvPicPr>
            <a:picLocks noChangeAspect="1" noChangeArrowheads="1"/>
          </p:cNvPicPr>
          <p:nvPr/>
        </p:nvPicPr>
        <p:blipFill>
          <a:blip r:embed="rId14" cstate="email">
            <a:extLst>
              <a:ext uri="{28A0092B-C50C-407E-A947-70E740481C1C}">
                <a14:useLocalDpi xmlns:a14="http://schemas.microsoft.com/office/drawing/2010/main"/>
              </a:ext>
            </a:extLst>
          </a:blip>
          <a:srcRect/>
          <a:stretch>
            <a:fillRect/>
          </a:stretch>
        </p:blipFill>
        <p:spPr bwMode="auto">
          <a:xfrm>
            <a:off x="4511136" y="502108"/>
            <a:ext cx="1089237" cy="420443"/>
          </a:xfrm>
          <a:prstGeom prst="rect">
            <a:avLst/>
          </a:prstGeom>
          <a:noFill/>
          <a:extLst>
            <a:ext uri="{909E8E84-426E-40DD-AFC4-6F175D3DCCD1}">
              <a14:hiddenFill xmlns:a14="http://schemas.microsoft.com/office/drawing/2010/main">
                <a:solidFill>
                  <a:srgbClr val="FFFFFF"/>
                </a:solidFill>
              </a14:hiddenFill>
            </a:ext>
          </a:extLst>
        </p:spPr>
      </p:pic>
      <p:pic>
        <p:nvPicPr>
          <p:cNvPr id="49" name="Picture 48" descr="A close-up of a computer&#10;&#10;Description automatically generated with low confidence">
            <a:extLst>
              <a:ext uri="{FF2B5EF4-FFF2-40B4-BE49-F238E27FC236}">
                <a16:creationId xmlns:a16="http://schemas.microsoft.com/office/drawing/2014/main" xmlns="" id="{6EFE99A7-BF9C-0D6A-A920-A7129D14427A}"/>
              </a:ext>
            </a:extLst>
          </p:cNvPr>
          <p:cNvPicPr>
            <a:picLocks noChangeAspect="1"/>
          </p:cNvPicPr>
          <p:nvPr/>
        </p:nvPicPr>
        <p:blipFill>
          <a:blip r:embed="rId15">
            <a:extLst>
              <a:ext uri="{28A0092B-C50C-407E-A947-70E740481C1C}">
                <a14:useLocalDpi xmlns:a14="http://schemas.microsoft.com/office/drawing/2010/main"/>
              </a:ext>
            </a:extLst>
          </a:blip>
          <a:stretch>
            <a:fillRect/>
          </a:stretch>
        </p:blipFill>
        <p:spPr>
          <a:xfrm>
            <a:off x="6725090" y="4208207"/>
            <a:ext cx="532903" cy="523715"/>
          </a:xfrm>
          <a:prstGeom prst="rect">
            <a:avLst/>
          </a:prstGeom>
        </p:spPr>
      </p:pic>
      <p:sp>
        <p:nvSpPr>
          <p:cNvPr id="28" name="TextBox 27">
            <a:extLst>
              <a:ext uri="{FF2B5EF4-FFF2-40B4-BE49-F238E27FC236}">
                <a16:creationId xmlns:a16="http://schemas.microsoft.com/office/drawing/2014/main" xmlns="" id="{B16DFABC-5C07-1664-BDEE-D8C36B9614E9}"/>
              </a:ext>
            </a:extLst>
          </p:cNvPr>
          <p:cNvSpPr txBox="1"/>
          <p:nvPr/>
        </p:nvSpPr>
        <p:spPr>
          <a:xfrm>
            <a:off x="8504111" y="4145041"/>
            <a:ext cx="1269114" cy="669414"/>
          </a:xfrm>
          <a:prstGeom prst="rect">
            <a:avLst/>
          </a:prstGeom>
          <a:noFill/>
        </p:spPr>
        <p:txBody>
          <a:bodyPr wrap="square" rtlCol="0">
            <a:spAutoFit/>
          </a:bodyPr>
          <a:lstStyle/>
          <a:p>
            <a:pPr marL="0" rtl="0" eaLnBrk="1" fontAlgn="ctr" latinLnBrk="0" hangingPunct="1">
              <a:spcBef>
                <a:spcPts val="0"/>
              </a:spcBef>
              <a:spcAft>
                <a:spcPts val="0"/>
              </a:spcAft>
            </a:pPr>
            <a:r>
              <a:rPr lang="aa-ET" sz="750" dirty="0">
                <a:latin typeface="HP Simplified" panose="020B0604020204020204" pitchFamily="34" charset="0"/>
              </a:rPr>
              <a:t>6UW42AA</a:t>
            </a:r>
            <a:r>
              <a:rPr lang="en-GB" sz="750" dirty="0">
                <a:latin typeface="HP Simplified" panose="020B0604020204020204" pitchFamily="34" charset="0"/>
              </a:rPr>
              <a:t> </a:t>
            </a:r>
            <a:r>
              <a:rPr lang="aa-ET" sz="750" dirty="0">
                <a:latin typeface="HP Simplified" panose="020B0604020204020204" pitchFamily="34" charset="0"/>
              </a:rPr>
              <a:t>HP SURE KEY CABLE LOCK FOR NOTEBOOK, PCS, THIN CLIENTS, WORKSTATION</a:t>
            </a:r>
            <a:r>
              <a:rPr lang="en-GB" sz="750" dirty="0">
                <a:latin typeface="HP Simplified" panose="020B0604020204020204" pitchFamily="34" charset="0"/>
              </a:rPr>
              <a:t>, </a:t>
            </a:r>
            <a:r>
              <a:rPr lang="en-GB" sz="750" dirty="0" smtClean="0">
                <a:solidFill>
                  <a:srgbClr val="FF0000"/>
                </a:solidFill>
                <a:latin typeface="HP Simplified" panose="020B0604020204020204" pitchFamily="34" charset="0"/>
              </a:rPr>
              <a:t>25.00 €</a:t>
            </a:r>
            <a:endParaRPr lang="aa-ET" sz="750" dirty="0">
              <a:solidFill>
                <a:srgbClr val="FF0000"/>
              </a:solidFill>
              <a:latin typeface="HP Simplified" panose="020B0604020204020204" pitchFamily="34" charset="0"/>
            </a:endParaRPr>
          </a:p>
        </p:txBody>
      </p:sp>
      <p:pic>
        <p:nvPicPr>
          <p:cNvPr id="3074" name="Picture 2" descr="HP Sure Key Cable Lock 6UW42UT 6UW42AA 193808933059 | eBay">
            <a:extLst>
              <a:ext uri="{FF2B5EF4-FFF2-40B4-BE49-F238E27FC236}">
                <a16:creationId xmlns:a16="http://schemas.microsoft.com/office/drawing/2014/main" xmlns="" id="{7741467C-AE53-ADE1-9587-5ABE138ACCBE}"/>
              </a:ext>
            </a:extLst>
          </p:cNvPr>
          <p:cNvPicPr>
            <a:picLocks noChangeAspect="1" noChangeArrowheads="1"/>
          </p:cNvPicPr>
          <p:nvPr/>
        </p:nvPicPr>
        <p:blipFill>
          <a:blip r:embed="rId16" cstate="email">
            <a:extLst>
              <a:ext uri="{28A0092B-C50C-407E-A947-70E740481C1C}">
                <a14:useLocalDpi xmlns:a14="http://schemas.microsoft.com/office/drawing/2010/main"/>
              </a:ext>
            </a:extLst>
          </a:blip>
          <a:srcRect/>
          <a:stretch>
            <a:fillRect/>
          </a:stretch>
        </p:blipFill>
        <p:spPr bwMode="auto">
          <a:xfrm>
            <a:off x="7788727" y="4253897"/>
            <a:ext cx="735553" cy="551665"/>
          </a:xfrm>
          <a:prstGeom prst="rect">
            <a:avLst/>
          </a:prstGeom>
          <a:noFill/>
          <a:extLst>
            <a:ext uri="{909E8E84-426E-40DD-AFC4-6F175D3DCCD1}">
              <a14:hiddenFill xmlns:a14="http://schemas.microsoft.com/office/drawing/2010/main">
                <a:solidFill>
                  <a:srgbClr val="FFFFFF"/>
                </a:solidFill>
              </a14:hiddenFill>
            </a:ext>
          </a:extLst>
        </p:spPr>
      </p:pic>
      <p:sp>
        <p:nvSpPr>
          <p:cNvPr id="40" name="TextBox 39">
            <a:extLst>
              <a:ext uri="{FF2B5EF4-FFF2-40B4-BE49-F238E27FC236}">
                <a16:creationId xmlns:a16="http://schemas.microsoft.com/office/drawing/2014/main" xmlns="" id="{328026A7-DCFD-B2CB-F40A-91104437659D}"/>
              </a:ext>
            </a:extLst>
          </p:cNvPr>
          <p:cNvSpPr txBox="1"/>
          <p:nvPr/>
        </p:nvSpPr>
        <p:spPr>
          <a:xfrm>
            <a:off x="4157530" y="4854295"/>
            <a:ext cx="1036531" cy="553998"/>
          </a:xfrm>
          <a:prstGeom prst="rect">
            <a:avLst/>
          </a:prstGeom>
          <a:noFill/>
        </p:spPr>
        <p:txBody>
          <a:bodyPr wrap="square" rtlCol="0">
            <a:spAutoFit/>
          </a:bodyPr>
          <a:lstStyle/>
          <a:p>
            <a:pPr marL="0" algn="l" rtl="0" eaLnBrk="1" fontAlgn="ctr" latinLnBrk="0" hangingPunct="1">
              <a:spcBef>
                <a:spcPts val="0"/>
              </a:spcBef>
              <a:spcAft>
                <a:spcPts val="0"/>
              </a:spcAft>
            </a:pPr>
            <a:r>
              <a:rPr lang="aa-ET" sz="750" dirty="0">
                <a:latin typeface="HP Simplified" panose="020B0604020204020204" pitchFamily="34" charset="0"/>
              </a:rPr>
              <a:t>A2Z46AA</a:t>
            </a:r>
            <a:r>
              <a:rPr lang="en-GB" sz="750" dirty="0">
                <a:latin typeface="HP Simplified" panose="020B0604020204020204" pitchFamily="34" charset="0"/>
              </a:rPr>
              <a:t> </a:t>
            </a:r>
            <a:r>
              <a:rPr lang="aa-ET" sz="750" dirty="0">
                <a:latin typeface="HP Simplified" panose="020B0604020204020204" pitchFamily="34" charset="0"/>
              </a:rPr>
              <a:t>HP Z4  Z2 FAN AND FRONT CARD GUIDE KIT</a:t>
            </a:r>
            <a:r>
              <a:rPr lang="en-GB" sz="750" dirty="0">
                <a:latin typeface="HP Simplified" panose="020B0604020204020204" pitchFamily="34" charset="0"/>
              </a:rPr>
              <a:t>, </a:t>
            </a:r>
            <a:r>
              <a:rPr lang="en-GB" sz="750" dirty="0" smtClean="0">
                <a:solidFill>
                  <a:srgbClr val="FF0000"/>
                </a:solidFill>
                <a:latin typeface="HP Simplified" panose="020B0604020204020204" pitchFamily="34" charset="0"/>
              </a:rPr>
              <a:t>20.00 €</a:t>
            </a:r>
            <a:endParaRPr lang="aa-ET" sz="750" dirty="0">
              <a:solidFill>
                <a:srgbClr val="FF0000"/>
              </a:solidFill>
              <a:latin typeface="HP Simplified" panose="020B0604020204020204" pitchFamily="34" charset="0"/>
            </a:endParaRPr>
          </a:p>
        </p:txBody>
      </p:sp>
      <p:sp>
        <p:nvSpPr>
          <p:cNvPr id="50" name="TextBox 49">
            <a:extLst>
              <a:ext uri="{FF2B5EF4-FFF2-40B4-BE49-F238E27FC236}">
                <a16:creationId xmlns:a16="http://schemas.microsoft.com/office/drawing/2014/main" xmlns="" id="{738822F6-8373-A5E7-D07F-D83C88364FB0}"/>
              </a:ext>
            </a:extLst>
          </p:cNvPr>
          <p:cNvSpPr txBox="1"/>
          <p:nvPr/>
        </p:nvSpPr>
        <p:spPr>
          <a:xfrm>
            <a:off x="8202168" y="3823603"/>
            <a:ext cx="991337" cy="215444"/>
          </a:xfrm>
          <a:prstGeom prst="rect">
            <a:avLst/>
          </a:prstGeom>
          <a:noFill/>
        </p:spPr>
        <p:txBody>
          <a:bodyPr wrap="square">
            <a:spAutoFit/>
          </a:bodyPr>
          <a:lstStyle/>
          <a:p>
            <a:r>
              <a:rPr lang="aa-ET" sz="750" dirty="0">
                <a:solidFill>
                  <a:schemeClr val="tx1">
                    <a:lumMod val="50000"/>
                    <a:lumOff val="50000"/>
                  </a:schemeClr>
                </a:solidFill>
                <a:latin typeface="HP Simplified" panose="020B0604020204020204" pitchFamily="34" charset="0"/>
              </a:rPr>
              <a:t>LOCK FOR LAPTOPS</a:t>
            </a:r>
            <a:endParaRPr lang="aa-ET" sz="750" dirty="0">
              <a:solidFill>
                <a:schemeClr val="tx1">
                  <a:lumMod val="50000"/>
                  <a:lumOff val="50000"/>
                </a:schemeClr>
              </a:solidFill>
            </a:endParaRPr>
          </a:p>
        </p:txBody>
      </p:sp>
      <p:pic>
        <p:nvPicPr>
          <p:cNvPr id="3078" name="Picture 6" descr="Amazon.com: HP Elite USB-C Hub with 90w USB-C Port and Charging with USB-A  HDMI Ports, (4WX89AA) : Electronics">
            <a:extLst>
              <a:ext uri="{FF2B5EF4-FFF2-40B4-BE49-F238E27FC236}">
                <a16:creationId xmlns:a16="http://schemas.microsoft.com/office/drawing/2014/main" xmlns="" id="{DDE38CAE-07E5-6F7D-02C3-22C6C65923AA}"/>
              </a:ext>
            </a:extLst>
          </p:cNvPr>
          <p:cNvPicPr>
            <a:picLocks noChangeAspect="1" noChangeArrowheads="1"/>
          </p:cNvPicPr>
          <p:nvPr/>
        </p:nvPicPr>
        <p:blipFill>
          <a:blip r:embed="rId17" cstate="email">
            <a:extLst>
              <a:ext uri="{28A0092B-C50C-407E-A947-70E740481C1C}">
                <a14:useLocalDpi xmlns:a14="http://schemas.microsoft.com/office/drawing/2010/main"/>
              </a:ext>
            </a:extLst>
          </a:blip>
          <a:srcRect/>
          <a:stretch>
            <a:fillRect/>
          </a:stretch>
        </p:blipFill>
        <p:spPr bwMode="auto">
          <a:xfrm>
            <a:off x="7768936" y="-18835"/>
            <a:ext cx="2148229" cy="1431469"/>
          </a:xfrm>
          <a:prstGeom prst="rect">
            <a:avLst/>
          </a:prstGeom>
          <a:noFill/>
          <a:extLst>
            <a:ext uri="{909E8E84-426E-40DD-AFC4-6F175D3DCCD1}">
              <a14:hiddenFill xmlns:a14="http://schemas.microsoft.com/office/drawing/2010/main">
                <a:solidFill>
                  <a:srgbClr val="FFFFFF"/>
                </a:solidFill>
              </a14:hiddenFill>
            </a:ext>
          </a:extLst>
        </p:spPr>
      </p:pic>
      <p:sp>
        <p:nvSpPr>
          <p:cNvPr id="30" name="TextBox 67">
            <a:extLst>
              <a:ext uri="{FF2B5EF4-FFF2-40B4-BE49-F238E27FC236}">
                <a16:creationId xmlns:a16="http://schemas.microsoft.com/office/drawing/2014/main" xmlns="" id="{DBD6C0F4-C49C-5B63-2816-F77C90979852}"/>
              </a:ext>
            </a:extLst>
          </p:cNvPr>
          <p:cNvSpPr txBox="1">
            <a:spLocks noChangeArrowheads="1"/>
          </p:cNvSpPr>
          <p:nvPr/>
        </p:nvSpPr>
        <p:spPr bwMode="auto">
          <a:xfrm>
            <a:off x="6561950" y="3506977"/>
            <a:ext cx="1063065" cy="55399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a:latin typeface="HP Simplified" panose="020B0604020204020204" pitchFamily="34" charset="0"/>
              </a:rPr>
              <a:t>B3Q36A HP SPINDLE FOR DESIGNJET PLOTTER T120 / T520 24IN, </a:t>
            </a:r>
            <a:r>
              <a:rPr lang="en-GB" sz="750" dirty="0" smtClean="0">
                <a:solidFill>
                  <a:srgbClr val="FF0000"/>
                </a:solidFill>
                <a:latin typeface="HP Simplified" panose="020B0604020204020204" pitchFamily="34" charset="0"/>
              </a:rPr>
              <a:t>83.00 </a:t>
            </a:r>
            <a:r>
              <a:rPr lang="en-GB" altLang="en-US" sz="750" dirty="0" smtClean="0">
                <a:solidFill>
                  <a:srgbClr val="FF0000"/>
                </a:solidFill>
                <a:latin typeface="HP Simplified" panose="020B0604020204020204" pitchFamily="34" charset="0"/>
              </a:rPr>
              <a:t>€</a:t>
            </a:r>
            <a:endParaRPr lang="en-US" altLang="en-US" sz="750" dirty="0">
              <a:solidFill>
                <a:srgbClr val="FF0000"/>
              </a:solidFill>
              <a:latin typeface="HP Simplified" panose="020B0604020204020204" pitchFamily="34" charset="0"/>
            </a:endParaRPr>
          </a:p>
        </p:txBody>
      </p:sp>
      <p:sp>
        <p:nvSpPr>
          <p:cNvPr id="32" name="TextBox 67">
            <a:extLst>
              <a:ext uri="{FF2B5EF4-FFF2-40B4-BE49-F238E27FC236}">
                <a16:creationId xmlns:a16="http://schemas.microsoft.com/office/drawing/2014/main" xmlns="" id="{7888C9EE-12AB-2894-5EAA-B0D40AA69133}"/>
              </a:ext>
            </a:extLst>
          </p:cNvPr>
          <p:cNvSpPr txBox="1">
            <a:spLocks noChangeArrowheads="1"/>
          </p:cNvSpPr>
          <p:nvPr/>
        </p:nvSpPr>
        <p:spPr bwMode="auto">
          <a:xfrm>
            <a:off x="4899602" y="2883713"/>
            <a:ext cx="1101873" cy="43858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a:latin typeface="HP Simplified" panose="020B0604020204020204" pitchFamily="34" charset="0"/>
              </a:rPr>
              <a:t>6TX91A HP STAND FOR PLOTTERS T125, T130, T525, T530</a:t>
            </a:r>
            <a:r>
              <a:rPr lang="en-US" altLang="en-US" sz="750" dirty="0">
                <a:latin typeface="HP Simplified" panose="020B0604020204020204" pitchFamily="34" charset="0"/>
              </a:rPr>
              <a:t>, </a:t>
            </a:r>
            <a:r>
              <a:rPr lang="en-GB" altLang="en-US" sz="750" dirty="0" smtClean="0">
                <a:solidFill>
                  <a:srgbClr val="FF0000"/>
                </a:solidFill>
                <a:latin typeface="HP Simplified" panose="020B0604020204020204" pitchFamily="34" charset="0"/>
              </a:rPr>
              <a:t>244</a:t>
            </a:r>
            <a:r>
              <a:rPr lang="en-US" altLang="en-US" sz="750" dirty="0" smtClean="0">
                <a:solidFill>
                  <a:srgbClr val="FF0000"/>
                </a:solidFill>
                <a:latin typeface="HP Simplified" panose="020B0604020204020204" pitchFamily="34" charset="0"/>
              </a:rPr>
              <a:t>.00</a:t>
            </a:r>
            <a:r>
              <a:rPr lang="en-GB" altLang="en-US" sz="750" dirty="0" smtClean="0">
                <a:solidFill>
                  <a:srgbClr val="FF0000"/>
                </a:solidFill>
                <a:latin typeface="HP Simplified" panose="020B0604020204020204" pitchFamily="34" charset="0"/>
              </a:rPr>
              <a:t> </a:t>
            </a:r>
            <a:r>
              <a:rPr lang="en-GB" altLang="en-US" sz="750" dirty="0">
                <a:solidFill>
                  <a:srgbClr val="FF0000"/>
                </a:solidFill>
                <a:latin typeface="HP Simplified" panose="020B0604020204020204" pitchFamily="34" charset="0"/>
              </a:rPr>
              <a:t>€</a:t>
            </a:r>
            <a:endParaRPr lang="en-US" altLang="en-US" sz="750" dirty="0">
              <a:solidFill>
                <a:srgbClr val="FF0000"/>
              </a:solidFill>
              <a:latin typeface="HP Simplified" panose="020B0604020204020204" pitchFamily="34" charset="0"/>
            </a:endParaRPr>
          </a:p>
        </p:txBody>
      </p:sp>
      <p:sp>
        <p:nvSpPr>
          <p:cNvPr id="37" name="TextBox 67">
            <a:extLst>
              <a:ext uri="{FF2B5EF4-FFF2-40B4-BE49-F238E27FC236}">
                <a16:creationId xmlns:a16="http://schemas.microsoft.com/office/drawing/2014/main" xmlns="" id="{A80A01CB-596A-8000-A4D5-935B1CF83F9E}"/>
              </a:ext>
            </a:extLst>
          </p:cNvPr>
          <p:cNvSpPr txBox="1">
            <a:spLocks noChangeArrowheads="1"/>
          </p:cNvSpPr>
          <p:nvPr/>
        </p:nvSpPr>
        <p:spPr bwMode="auto">
          <a:xfrm>
            <a:off x="4928920" y="3311434"/>
            <a:ext cx="1463610" cy="78483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a:latin typeface="HP Simplified" panose="020B0604020204020204" pitchFamily="34" charset="0"/>
              </a:rPr>
              <a:t>CF084A HP TRAY 500 SHEET PAPER AND HEAVY MEDIA TRAY FOR M551n, M551dn, M551xh, CP3525, CP3525n, CP3525dn, CP3525x, CM3530, CM3530fs</a:t>
            </a:r>
            <a:r>
              <a:rPr lang="en-US" altLang="en-US" sz="750" dirty="0">
                <a:latin typeface="HP Simplified" panose="020B0604020204020204" pitchFamily="34" charset="0"/>
              </a:rPr>
              <a:t>, </a:t>
            </a:r>
            <a:r>
              <a:rPr lang="en-GB" altLang="en-US" sz="750" dirty="0" smtClean="0">
                <a:solidFill>
                  <a:srgbClr val="FF0000"/>
                </a:solidFill>
                <a:latin typeface="HP Simplified" panose="020B0604020204020204" pitchFamily="34" charset="0"/>
              </a:rPr>
              <a:t>352.00 €</a:t>
            </a:r>
            <a:endParaRPr lang="en-US" altLang="en-US" sz="750" dirty="0">
              <a:solidFill>
                <a:srgbClr val="FF0000"/>
              </a:solidFill>
              <a:latin typeface="HP Simplified" panose="020B0604020204020204" pitchFamily="34" charset="0"/>
            </a:endParaRPr>
          </a:p>
        </p:txBody>
      </p:sp>
      <p:pic>
        <p:nvPicPr>
          <p:cNvPr id="42" name="Picture 41">
            <a:extLst>
              <a:ext uri="{FF2B5EF4-FFF2-40B4-BE49-F238E27FC236}">
                <a16:creationId xmlns:a16="http://schemas.microsoft.com/office/drawing/2014/main" xmlns="" id="{35735BB1-EF25-E19B-FA09-C4C36C86E80B}"/>
              </a:ext>
            </a:extLst>
          </p:cNvPr>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4174829" y="3568278"/>
            <a:ext cx="814800" cy="344927"/>
          </a:xfrm>
          <a:prstGeom prst="rect">
            <a:avLst/>
          </a:prstGeom>
        </p:spPr>
      </p:pic>
      <p:sp>
        <p:nvSpPr>
          <p:cNvPr id="52" name="TextBox 51">
            <a:extLst>
              <a:ext uri="{FF2B5EF4-FFF2-40B4-BE49-F238E27FC236}">
                <a16:creationId xmlns:a16="http://schemas.microsoft.com/office/drawing/2014/main" xmlns="" id="{19536B51-B906-393F-8923-D79AD9BBA1E4}"/>
              </a:ext>
            </a:extLst>
          </p:cNvPr>
          <p:cNvSpPr txBox="1"/>
          <p:nvPr/>
        </p:nvSpPr>
        <p:spPr>
          <a:xfrm>
            <a:off x="3660616" y="2610653"/>
            <a:ext cx="4187474" cy="215444"/>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OPTIONS FOR PRINTERS AND PLOTTERS</a:t>
            </a:r>
            <a:endParaRPr lang="x-none" sz="750" dirty="0">
              <a:solidFill>
                <a:schemeClr val="tx1">
                  <a:lumMod val="50000"/>
                  <a:lumOff val="50000"/>
                </a:schemeClr>
              </a:solidFill>
            </a:endParaRPr>
          </a:p>
        </p:txBody>
      </p:sp>
      <p:sp>
        <p:nvSpPr>
          <p:cNvPr id="65" name="TextBox 64">
            <a:extLst>
              <a:ext uri="{FF2B5EF4-FFF2-40B4-BE49-F238E27FC236}">
                <a16:creationId xmlns:a16="http://schemas.microsoft.com/office/drawing/2014/main" xmlns="" id="{8697C9E5-1340-4E17-05AE-1512CDE02CDE}"/>
              </a:ext>
            </a:extLst>
          </p:cNvPr>
          <p:cNvSpPr txBox="1"/>
          <p:nvPr/>
        </p:nvSpPr>
        <p:spPr>
          <a:xfrm>
            <a:off x="7544080" y="1428418"/>
            <a:ext cx="1336958" cy="207749"/>
          </a:xfrm>
          <a:prstGeom prst="rect">
            <a:avLst/>
          </a:prstGeom>
          <a:noFill/>
        </p:spPr>
        <p:txBody>
          <a:bodyPr wrap="square">
            <a:spAutoFit/>
          </a:bodyPr>
          <a:lstStyle/>
          <a:p>
            <a:pPr algn="ctr"/>
            <a:r>
              <a:rPr lang="en-US" sz="750" dirty="0" smtClean="0">
                <a:solidFill>
                  <a:schemeClr val="tx1">
                    <a:lumMod val="50000"/>
                    <a:lumOff val="50000"/>
                  </a:schemeClr>
                </a:solidFill>
                <a:latin typeface="HP Simplified" panose="020B0604020204020204" pitchFamily="34" charset="0"/>
              </a:rPr>
              <a:t>ADAPTOR</a:t>
            </a:r>
            <a:endParaRPr lang="aa-ET" sz="750" dirty="0">
              <a:solidFill>
                <a:schemeClr val="tx1">
                  <a:lumMod val="50000"/>
                  <a:lumOff val="50000"/>
                </a:schemeClr>
              </a:solidFill>
              <a:latin typeface="HP Simplified" panose="020B0604020204020204" pitchFamily="34" charset="0"/>
            </a:endParaRPr>
          </a:p>
        </p:txBody>
      </p:sp>
      <p:cxnSp>
        <p:nvCxnSpPr>
          <p:cNvPr id="107" name="Straight Connector 106">
            <a:extLst>
              <a:ext uri="{FF2B5EF4-FFF2-40B4-BE49-F238E27FC236}">
                <a16:creationId xmlns:a16="http://schemas.microsoft.com/office/drawing/2014/main" xmlns="" id="{0E04C767-BF86-9449-4865-026DCC4713AE}"/>
              </a:ext>
            </a:extLst>
          </p:cNvPr>
          <p:cNvCxnSpPr/>
          <p:nvPr/>
        </p:nvCxnSpPr>
        <p:spPr>
          <a:xfrm flipV="1">
            <a:off x="4194441" y="1403590"/>
            <a:ext cx="5731020" cy="1773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18" name="Picture 17"/>
          <p:cNvPicPr>
            <a:picLocks noChangeAspect="1"/>
          </p:cNvPicPr>
          <p:nvPr/>
        </p:nvPicPr>
        <p:blipFill>
          <a:blip r:embed="rId19" cstate="email">
            <a:extLst>
              <a:ext uri="{28A0092B-C50C-407E-A947-70E740481C1C}">
                <a14:useLocalDpi xmlns:a14="http://schemas.microsoft.com/office/drawing/2010/main"/>
              </a:ext>
            </a:extLst>
          </a:blip>
          <a:stretch>
            <a:fillRect/>
          </a:stretch>
        </p:blipFill>
        <p:spPr>
          <a:xfrm>
            <a:off x="4199718" y="4243653"/>
            <a:ext cx="607096" cy="572155"/>
          </a:xfrm>
          <a:prstGeom prst="rect">
            <a:avLst/>
          </a:prstGeom>
        </p:spPr>
      </p:pic>
      <p:cxnSp>
        <p:nvCxnSpPr>
          <p:cNvPr id="123" name="Straight Connector 122">
            <a:extLst>
              <a:ext uri="{FF2B5EF4-FFF2-40B4-BE49-F238E27FC236}">
                <a16:creationId xmlns:a16="http://schemas.microsoft.com/office/drawing/2014/main" xmlns="" id="{83229315-24A1-4A22-D79C-B87173712D92}"/>
              </a:ext>
            </a:extLst>
          </p:cNvPr>
          <p:cNvCxnSpPr/>
          <p:nvPr/>
        </p:nvCxnSpPr>
        <p:spPr>
          <a:xfrm flipV="1">
            <a:off x="121215" y="5196258"/>
            <a:ext cx="3936847" cy="848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31" name="TextBox 130">
            <a:extLst>
              <a:ext uri="{FF2B5EF4-FFF2-40B4-BE49-F238E27FC236}">
                <a16:creationId xmlns:a16="http://schemas.microsoft.com/office/drawing/2014/main" xmlns="" id="{738822F6-8373-A5E7-D07F-D83C88364FB0}"/>
              </a:ext>
            </a:extLst>
          </p:cNvPr>
          <p:cNvSpPr txBox="1"/>
          <p:nvPr/>
        </p:nvSpPr>
        <p:spPr>
          <a:xfrm>
            <a:off x="5048466" y="5468963"/>
            <a:ext cx="991337" cy="215444"/>
          </a:xfrm>
          <a:prstGeom prst="rect">
            <a:avLst/>
          </a:prstGeom>
          <a:noFill/>
        </p:spPr>
        <p:txBody>
          <a:bodyPr wrap="square">
            <a:spAutoFit/>
          </a:bodyPr>
          <a:lstStyle/>
          <a:p>
            <a:r>
              <a:rPr lang="en-US" sz="750" dirty="0">
                <a:solidFill>
                  <a:schemeClr val="tx1">
                    <a:lumMod val="50000"/>
                    <a:lumOff val="50000"/>
                  </a:schemeClr>
                </a:solidFill>
                <a:latin typeface="HP Simplified" panose="020B0604020204020204" pitchFamily="34" charset="0"/>
              </a:rPr>
              <a:t>HP ETHERNET CARD</a:t>
            </a:r>
            <a:endParaRPr lang="aa-ET" sz="750" dirty="0">
              <a:solidFill>
                <a:schemeClr val="tx1">
                  <a:lumMod val="50000"/>
                  <a:lumOff val="50000"/>
                </a:schemeClr>
              </a:solidFill>
            </a:endParaRPr>
          </a:p>
        </p:txBody>
      </p:sp>
      <p:pic>
        <p:nvPicPr>
          <p:cNvPr id="24" name="Picture 2" descr="https://b2b.multitech.com.cy/sites/default/files/styles/picl/public/products/655142688.1692611260.JPG?itok=a8NcPl7x"/>
          <p:cNvPicPr>
            <a:picLocks noChangeAspect="1" noChangeArrowheads="1"/>
          </p:cNvPicPr>
          <p:nvPr/>
        </p:nvPicPr>
        <p:blipFill rotWithShape="1">
          <a:blip r:embed="rId20" cstate="email">
            <a:extLst>
              <a:ext uri="{28A0092B-C50C-407E-A947-70E740481C1C}">
                <a14:useLocalDpi xmlns:a14="http://schemas.microsoft.com/office/drawing/2010/main"/>
              </a:ext>
            </a:extLst>
          </a:blip>
          <a:srcRect t="13456" b="16661"/>
          <a:stretch/>
        </p:blipFill>
        <p:spPr bwMode="auto">
          <a:xfrm>
            <a:off x="4510813" y="5660536"/>
            <a:ext cx="736596" cy="643542"/>
          </a:xfrm>
          <a:prstGeom prst="rect">
            <a:avLst/>
          </a:prstGeom>
          <a:noFill/>
          <a:extLst>
            <a:ext uri="{909E8E84-426E-40DD-AFC4-6F175D3DCCD1}">
              <a14:hiddenFill xmlns:a14="http://schemas.microsoft.com/office/drawing/2010/main">
                <a:solidFill>
                  <a:srgbClr val="FFFFFF"/>
                </a:solidFill>
              </a14:hiddenFill>
            </a:ext>
          </a:extLst>
        </p:spPr>
      </p:pic>
      <p:sp>
        <p:nvSpPr>
          <p:cNvPr id="137" name="TextBox 136">
            <a:extLst>
              <a:ext uri="{FF2B5EF4-FFF2-40B4-BE49-F238E27FC236}">
                <a16:creationId xmlns:a16="http://schemas.microsoft.com/office/drawing/2014/main" xmlns="" id="{4CD5BA51-F891-A2F3-1BA6-C7ADFA2C014B}"/>
              </a:ext>
            </a:extLst>
          </p:cNvPr>
          <p:cNvSpPr txBox="1"/>
          <p:nvPr/>
        </p:nvSpPr>
        <p:spPr>
          <a:xfrm>
            <a:off x="5293633" y="5717410"/>
            <a:ext cx="1270452" cy="669414"/>
          </a:xfrm>
          <a:prstGeom prst="rect">
            <a:avLst/>
          </a:prstGeom>
          <a:noFill/>
        </p:spPr>
        <p:txBody>
          <a:bodyPr wrap="square" rtlCol="0">
            <a:spAutoFit/>
          </a:bodyPr>
          <a:lstStyle/>
          <a:p>
            <a:pPr fontAlgn="ctr"/>
            <a:r>
              <a:rPr lang="en-US" sz="750" dirty="0">
                <a:latin typeface="HP Simplified" panose="020B0604020204020204" pitchFamily="34" charset="0"/>
              </a:rPr>
              <a:t>1QL49AA HP ETHERNET CARD 10GBASE-T DUAL NIC MODULE FOR HP WORKSTATIONS Z6/Z8 G4 </a:t>
            </a:r>
            <a:r>
              <a:rPr lang="el-GR" sz="750" dirty="0">
                <a:latin typeface="HP Simplified" panose="020B0604020204020204" pitchFamily="34" charset="0"/>
              </a:rPr>
              <a:t>, </a:t>
            </a:r>
            <a:r>
              <a:rPr lang="en-US" sz="750" dirty="0" smtClean="0">
                <a:solidFill>
                  <a:srgbClr val="FF0000"/>
                </a:solidFill>
                <a:latin typeface="HP Simplified" panose="020B0604020204020204" pitchFamily="34" charset="0"/>
              </a:rPr>
              <a:t>198.00 </a:t>
            </a:r>
            <a:r>
              <a:rPr lang="en-GB" sz="750" dirty="0" smtClean="0">
                <a:solidFill>
                  <a:srgbClr val="FF0000"/>
                </a:solidFill>
                <a:latin typeface="HP Simplified" panose="020B0604020204020204" pitchFamily="34" charset="0"/>
              </a:rPr>
              <a:t>€</a:t>
            </a:r>
            <a:endParaRPr lang="aa-ET" sz="750" dirty="0">
              <a:solidFill>
                <a:srgbClr val="FF0000"/>
              </a:solidFill>
              <a:latin typeface="HP Simplified" panose="020B0604020204020204" pitchFamily="34" charset="0"/>
            </a:endParaRPr>
          </a:p>
        </p:txBody>
      </p:sp>
      <p:cxnSp>
        <p:nvCxnSpPr>
          <p:cNvPr id="142" name="Straight Connector 141">
            <a:extLst>
              <a:ext uri="{FF2B5EF4-FFF2-40B4-BE49-F238E27FC236}">
                <a16:creationId xmlns:a16="http://schemas.microsoft.com/office/drawing/2014/main" xmlns="" id="{FD0D9C79-50D8-8397-B6DD-2DFE9333D912}"/>
              </a:ext>
            </a:extLst>
          </p:cNvPr>
          <p:cNvCxnSpPr/>
          <p:nvPr/>
        </p:nvCxnSpPr>
        <p:spPr>
          <a:xfrm>
            <a:off x="6898312" y="5533467"/>
            <a:ext cx="1941" cy="910281"/>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46" name="TextBox 21"/>
          <p:cNvSpPr txBox="1">
            <a:spLocks noChangeArrowheads="1"/>
          </p:cNvSpPr>
          <p:nvPr/>
        </p:nvSpPr>
        <p:spPr bwMode="auto">
          <a:xfrm>
            <a:off x="2789238" y="5561612"/>
            <a:ext cx="929181"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pl-PL" sz="750" dirty="0">
                <a:latin typeface="HP Simplified" panose="020B0604020204020204" pitchFamily="34" charset="0"/>
              </a:rPr>
              <a:t>P7Z54AA</a:t>
            </a:r>
            <a:r>
              <a:rPr lang="en-US" sz="750" dirty="0">
                <a:latin typeface="HP Simplified" panose="020B0604020204020204" pitchFamily="34" charset="0"/>
              </a:rPr>
              <a:t> </a:t>
            </a:r>
            <a:r>
              <a:rPr lang="pl-PL" sz="750" dirty="0">
                <a:latin typeface="HP Simplified" panose="020B0604020204020204" pitchFamily="34" charset="0"/>
              </a:rPr>
              <a:t>HP ADAPTER USB-C TO VGA DISPLAY ADAPTER</a:t>
            </a:r>
            <a:r>
              <a:rPr lang="en-GB" altLang="en-US" sz="750" dirty="0">
                <a:latin typeface="HP Simplified" panose="020B0604020204020204" pitchFamily="34" charset="0"/>
              </a:rPr>
              <a:t>,</a:t>
            </a:r>
            <a:r>
              <a:rPr lang="en-US" altLang="en-US" sz="750" dirty="0">
                <a:latin typeface="HP Simplified" panose="020B0604020204020204" pitchFamily="34" charset="0"/>
              </a:rPr>
              <a:t> </a:t>
            </a:r>
            <a:r>
              <a:rPr lang="en-US" altLang="en-US" sz="750" dirty="0" smtClean="0">
                <a:solidFill>
                  <a:srgbClr val="FF0000"/>
                </a:solidFill>
                <a:latin typeface="HP Simplified" panose="020B0604020204020204" pitchFamily="34" charset="0"/>
              </a:rPr>
              <a:t>25.00 €</a:t>
            </a:r>
            <a:endParaRPr lang="en-US" altLang="en-US" sz="750" dirty="0">
              <a:solidFill>
                <a:srgbClr val="FF0000"/>
              </a:solidFill>
              <a:latin typeface="HP Simplified" panose="020B0604020204020204" pitchFamily="34" charset="0"/>
            </a:endParaRPr>
          </a:p>
        </p:txBody>
      </p:sp>
      <p:sp>
        <p:nvSpPr>
          <p:cNvPr id="23" name="Rectangle 22"/>
          <p:cNvSpPr/>
          <p:nvPr/>
        </p:nvSpPr>
        <p:spPr>
          <a:xfrm>
            <a:off x="6664009" y="2883046"/>
            <a:ext cx="935070" cy="553998"/>
          </a:xfrm>
          <a:prstGeom prst="rect">
            <a:avLst/>
          </a:prstGeom>
        </p:spPr>
        <p:txBody>
          <a:bodyPr wrap="square">
            <a:spAutoFit/>
          </a:bodyPr>
          <a:lstStyle/>
          <a:p>
            <a:r>
              <a:rPr lang="en-US" sz="750" dirty="0">
                <a:latin typeface="HP Simplified" panose="020B0604020204020204" pitchFamily="34" charset="0"/>
              </a:rPr>
              <a:t>3C753A - </a:t>
            </a:r>
            <a:r>
              <a:rPr lang="en-GB" sz="750" dirty="0">
                <a:latin typeface="HP Simplified" panose="020B0604020204020204" pitchFamily="34" charset="0"/>
              </a:rPr>
              <a:t>HP STAND FOR PLOTTERS T230, T250 </a:t>
            </a:r>
            <a:r>
              <a:rPr lang="en-GB" sz="750" dirty="0" smtClean="0">
                <a:solidFill>
                  <a:srgbClr val="FF0000"/>
                </a:solidFill>
                <a:latin typeface="HP Simplified" panose="020B0604020204020204" pitchFamily="34" charset="0"/>
              </a:rPr>
              <a:t>278.00 €</a:t>
            </a:r>
            <a:endParaRPr lang="en-US" sz="750" dirty="0">
              <a:solidFill>
                <a:srgbClr val="FF0000"/>
              </a:solidFill>
              <a:latin typeface="HP Simplified" panose="020B0604020204020204" pitchFamily="34" charset="0"/>
            </a:endParaRPr>
          </a:p>
        </p:txBody>
      </p:sp>
      <p:sp>
        <p:nvSpPr>
          <p:cNvPr id="36" name="Rectangle 35"/>
          <p:cNvSpPr/>
          <p:nvPr/>
        </p:nvSpPr>
        <p:spPr>
          <a:xfrm>
            <a:off x="7978932" y="1727044"/>
            <a:ext cx="1343347" cy="661720"/>
          </a:xfrm>
          <a:prstGeom prst="rect">
            <a:avLst/>
          </a:prstGeom>
        </p:spPr>
        <p:txBody>
          <a:bodyPr wrap="square">
            <a:spAutoFit/>
          </a:bodyPr>
          <a:lstStyle/>
          <a:p>
            <a:r>
              <a:rPr lang="en-US" sz="750" dirty="0">
                <a:latin typeface="HP Simplified" panose="020B0604020204020204" pitchFamily="34" charset="0"/>
              </a:rPr>
              <a:t>N8N14AA - </a:t>
            </a:r>
            <a:r>
              <a:rPr lang="en-GB" sz="750" dirty="0">
                <a:latin typeface="HP Simplified" panose="020B0604020204020204" pitchFamily="34" charset="0"/>
              </a:rPr>
              <a:t>HP ADAPTER 45W  USB-C, SUPPORT FOR 4 VOLTAGES WITH A SLIMMER CONNECTOR </a:t>
            </a:r>
            <a:r>
              <a:rPr lang="en-US" sz="750" dirty="0" smtClean="0">
                <a:solidFill>
                  <a:srgbClr val="FF0000"/>
                </a:solidFill>
                <a:latin typeface="HP Simplified" panose="020B0604020204020204" pitchFamily="34" charset="0"/>
              </a:rPr>
              <a:t>33.00 </a:t>
            </a:r>
            <a:r>
              <a:rPr lang="en-US" altLang="en-US" sz="750" dirty="0" smtClean="0">
                <a:solidFill>
                  <a:srgbClr val="FF0000"/>
                </a:solidFill>
                <a:latin typeface="HP Simplified" panose="020B0604020204020204" pitchFamily="34" charset="0"/>
              </a:rPr>
              <a:t>€</a:t>
            </a:r>
            <a:endParaRPr lang="en-US" altLang="en-US" sz="750" dirty="0">
              <a:solidFill>
                <a:srgbClr val="FF0000"/>
              </a:solidFill>
              <a:latin typeface="HP Simplified" panose="020B0604020204020204" pitchFamily="34" charset="0"/>
            </a:endParaRPr>
          </a:p>
          <a:p>
            <a:endParaRPr lang="en-US" sz="700" dirty="0">
              <a:latin typeface="HP Simplified" panose="020B0604020204020204" pitchFamily="34" charset="0"/>
            </a:endParaRPr>
          </a:p>
        </p:txBody>
      </p:sp>
      <p:cxnSp>
        <p:nvCxnSpPr>
          <p:cNvPr id="124" name="Straight Connector 123">
            <a:extLst>
              <a:ext uri="{FF2B5EF4-FFF2-40B4-BE49-F238E27FC236}">
                <a16:creationId xmlns:a16="http://schemas.microsoft.com/office/drawing/2014/main" xmlns="" id="{EF3B14D4-6D0A-1322-B552-821555CE12F8}"/>
              </a:ext>
            </a:extLst>
          </p:cNvPr>
          <p:cNvCxnSpPr/>
          <p:nvPr/>
        </p:nvCxnSpPr>
        <p:spPr>
          <a:xfrm flipH="1">
            <a:off x="7553267" y="2438400"/>
            <a:ext cx="10023" cy="2968947"/>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28" name="Rectangle 127"/>
          <p:cNvSpPr/>
          <p:nvPr/>
        </p:nvSpPr>
        <p:spPr>
          <a:xfrm>
            <a:off x="0" y="6392517"/>
            <a:ext cx="9905999" cy="46548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HP Simplified" panose="020B0604020204020204" pitchFamily="34" charset="0"/>
            </a:endParaRPr>
          </a:p>
        </p:txBody>
      </p:sp>
      <p:sp>
        <p:nvSpPr>
          <p:cNvPr id="132" name="Rectangle 131"/>
          <p:cNvSpPr/>
          <p:nvPr/>
        </p:nvSpPr>
        <p:spPr>
          <a:xfrm>
            <a:off x="6575753" y="6411375"/>
            <a:ext cx="1035460" cy="369332"/>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a:p>
            <a:pPr algn="ctr"/>
            <a:r>
              <a:rPr lang="en-US" sz="600" dirty="0">
                <a:latin typeface="HP Simplified" panose="020B0604020204020204" pitchFamily="34" charset="0"/>
                <a:cs typeface="Calibri" pitchFamily="34" charset="0"/>
              </a:rPr>
              <a:t>Mail on: </a:t>
            </a:r>
          </a:p>
          <a:p>
            <a:pPr algn="ctr"/>
            <a:endParaRPr lang="en-US" sz="600" dirty="0">
              <a:latin typeface="HP Simplified" panose="020B0604020204020204" pitchFamily="34" charset="0"/>
              <a:cs typeface="Calibri" pitchFamily="34" charset="0"/>
            </a:endParaRPr>
          </a:p>
        </p:txBody>
      </p:sp>
      <p:sp>
        <p:nvSpPr>
          <p:cNvPr id="143" name="Rectangle 142"/>
          <p:cNvSpPr/>
          <p:nvPr/>
        </p:nvSpPr>
        <p:spPr>
          <a:xfrm>
            <a:off x="-6031" y="6393880"/>
            <a:ext cx="3994403"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a:t>
            </a:r>
            <a:r>
              <a:rPr lang="en-GB" sz="600" dirty="0" smtClean="0">
                <a:latin typeface="HP Simplified" panose="020B0604020204020204" pitchFamily="34" charset="0"/>
                <a:cs typeface="Calibri" pitchFamily="34" charset="0"/>
              </a:rPr>
              <a:t>included</a:t>
            </a:r>
            <a:endParaRPr lang="en-GB" sz="600" dirty="0">
              <a:latin typeface="HP Simplified" panose="020B0604020204020204" pitchFamily="34" charset="0"/>
              <a:cs typeface="Calibri" pitchFamily="34" charset="0"/>
            </a:endParaRPr>
          </a:p>
        </p:txBody>
      </p:sp>
      <p:pic>
        <p:nvPicPr>
          <p:cNvPr id="5" name="Picture 4"/>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a:off x="277955" y="1939012"/>
            <a:ext cx="744108" cy="671641"/>
          </a:xfrm>
          <a:prstGeom prst="rect">
            <a:avLst/>
          </a:prstGeom>
        </p:spPr>
      </p:pic>
      <p:cxnSp>
        <p:nvCxnSpPr>
          <p:cNvPr id="105" name="Straight Connector 104">
            <a:extLst>
              <a:ext uri="{FF2B5EF4-FFF2-40B4-BE49-F238E27FC236}">
                <a16:creationId xmlns:a16="http://schemas.microsoft.com/office/drawing/2014/main" xmlns="" id="{83229315-24A1-4A22-D79C-B87173712D92}"/>
              </a:ext>
            </a:extLst>
          </p:cNvPr>
          <p:cNvCxnSpPr/>
          <p:nvPr/>
        </p:nvCxnSpPr>
        <p:spPr>
          <a:xfrm>
            <a:off x="4212138" y="4096939"/>
            <a:ext cx="3145464"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7688612" y="2625117"/>
            <a:ext cx="585080" cy="355031"/>
          </a:xfrm>
          <a:prstGeom prst="rect">
            <a:avLst/>
          </a:prstGeom>
        </p:spPr>
      </p:pic>
      <p:sp>
        <p:nvSpPr>
          <p:cNvPr id="95" name="TextBox 21"/>
          <p:cNvSpPr txBox="1">
            <a:spLocks noChangeArrowheads="1"/>
          </p:cNvSpPr>
          <p:nvPr/>
        </p:nvSpPr>
        <p:spPr bwMode="auto">
          <a:xfrm>
            <a:off x="1040565" y="3296880"/>
            <a:ext cx="2696412"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a:latin typeface="HP Simplified" panose="020B0604020204020204" pitchFamily="34" charset="0"/>
              </a:rPr>
              <a:t>4J0G4AA HP DOCK THUNDERBOLT 4 280W G4 W/COMBO CABLE , 2X USB 3.2, USB-C, 1 X HDMI, LAN, 2X DISPLAY PORT</a:t>
            </a:r>
            <a:r>
              <a:rPr lang="en-GB" sz="750" dirty="0">
                <a:latin typeface="HP Simplified" panose="020B0604020204020204" pitchFamily="34" charset="0"/>
              </a:rPr>
              <a:t>,  </a:t>
            </a:r>
            <a:r>
              <a:rPr lang="en-GB" sz="750" dirty="0" smtClean="0">
                <a:solidFill>
                  <a:srgbClr val="FF0000"/>
                </a:solidFill>
                <a:latin typeface="HP Simplified" panose="020B0604020204020204" pitchFamily="34" charset="0"/>
              </a:rPr>
              <a:t>294.00 </a:t>
            </a:r>
            <a:r>
              <a:rPr lang="en-US" altLang="en-US" sz="750" dirty="0" smtClean="0">
                <a:solidFill>
                  <a:srgbClr val="FF0000"/>
                </a:solidFill>
                <a:latin typeface="HP Simplified" panose="020B0604020204020204" pitchFamily="34" charset="0"/>
              </a:rPr>
              <a:t>€ </a:t>
            </a:r>
            <a:endParaRPr lang="en-US" altLang="en-US" sz="750" dirty="0">
              <a:solidFill>
                <a:srgbClr val="FF0000"/>
              </a:solidFill>
              <a:latin typeface="HP Simplified" panose="020B0604020204020204" pitchFamily="34" charset="0"/>
            </a:endParaRPr>
          </a:p>
        </p:txBody>
      </p:sp>
      <p:pic>
        <p:nvPicPr>
          <p:cNvPr id="2" name="Picture 1"/>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a:off x="4199295" y="1438577"/>
            <a:ext cx="2473015" cy="1178796"/>
          </a:xfrm>
          <a:prstGeom prst="rect">
            <a:avLst/>
          </a:prstGeom>
        </p:spPr>
      </p:pic>
      <p:pic>
        <p:nvPicPr>
          <p:cNvPr id="7" name="Picture 6"/>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7709211" y="3127696"/>
            <a:ext cx="521515" cy="378189"/>
          </a:xfrm>
          <a:prstGeom prst="rect">
            <a:avLst/>
          </a:prstGeom>
        </p:spPr>
      </p:pic>
      <p:sp>
        <p:nvSpPr>
          <p:cNvPr id="84" name="TextBox 21"/>
          <p:cNvSpPr txBox="1">
            <a:spLocks noChangeArrowheads="1"/>
          </p:cNvSpPr>
          <p:nvPr/>
        </p:nvSpPr>
        <p:spPr bwMode="auto">
          <a:xfrm>
            <a:off x="8305070" y="2987588"/>
            <a:ext cx="1669194" cy="669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a:latin typeface="HP Simplified" panose="020B0604020204020204" pitchFamily="34" charset="0"/>
              </a:rPr>
              <a:t>6SG43AA </a:t>
            </a:r>
            <a:r>
              <a:rPr lang="pl-PL" sz="750" dirty="0">
                <a:latin typeface="HP Simplified" panose="020B0604020204020204" pitchFamily="34" charset="0"/>
              </a:rPr>
              <a:t>HP PEN RECHARGEABLE ACTIVE PEN G3, 3 BUTTONS, ONSCREEN NOTE-TAKING, USB-C, FOR ELITEBOOK SERIES, DRAGONFLY, 1YW, GREY</a:t>
            </a:r>
            <a:r>
              <a:rPr lang="en-US" sz="750" dirty="0">
                <a:latin typeface="HP Simplified" panose="020B0604020204020204" pitchFamily="34" charset="0"/>
              </a:rPr>
              <a:t> </a:t>
            </a:r>
            <a:r>
              <a:rPr lang="en-US" altLang="en-US" sz="750" dirty="0" smtClean="0">
                <a:solidFill>
                  <a:srgbClr val="FF0000"/>
                </a:solidFill>
                <a:latin typeface="HP Simplified" panose="020B0604020204020204" pitchFamily="34" charset="0"/>
              </a:rPr>
              <a:t>75.00 €</a:t>
            </a:r>
            <a:endParaRPr lang="en-US" altLang="en-US" sz="750" dirty="0">
              <a:solidFill>
                <a:srgbClr val="FF0000"/>
              </a:solidFill>
              <a:latin typeface="HP Simplified" panose="020B0604020204020204" pitchFamily="34" charset="0"/>
            </a:endParaRPr>
          </a:p>
        </p:txBody>
      </p:sp>
      <p:sp>
        <p:nvSpPr>
          <p:cNvPr id="86" name="TextBox 21">
            <a:extLst>
              <a:ext uri="{FF2B5EF4-FFF2-40B4-BE49-F238E27FC236}">
                <a16:creationId xmlns:a16="http://schemas.microsoft.com/office/drawing/2014/main" xmlns="" id="{BD779366-C162-AC20-D9A1-221F78A8D318}"/>
              </a:ext>
            </a:extLst>
          </p:cNvPr>
          <p:cNvSpPr txBox="1">
            <a:spLocks noChangeArrowheads="1"/>
          </p:cNvSpPr>
          <p:nvPr/>
        </p:nvSpPr>
        <p:spPr bwMode="auto">
          <a:xfrm>
            <a:off x="1049810" y="2693355"/>
            <a:ext cx="2437404"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smtClean="0">
                <a:latin typeface="HP Simplified" panose="020B0604020204020204" pitchFamily="34" charset="0"/>
              </a:rPr>
              <a:t>4J0A2AA </a:t>
            </a:r>
            <a:r>
              <a:rPr lang="en-US" sz="750" dirty="0">
                <a:latin typeface="HP Simplified" panose="020B0604020204020204" pitchFamily="34" charset="0"/>
              </a:rPr>
              <a:t>HP DOCK THUNDERBOLT 120W G4 , 2X USB 3.2, USB-C, 1 X HDMI, LAN, 2X DISPLAY </a:t>
            </a:r>
            <a:r>
              <a:rPr lang="en-US" sz="750" dirty="0" smtClean="0">
                <a:latin typeface="HP Simplified" panose="020B0604020204020204" pitchFamily="34" charset="0"/>
              </a:rPr>
              <a:t>PORT</a:t>
            </a:r>
            <a:r>
              <a:rPr lang="en-GB" sz="750" dirty="0" smtClean="0">
                <a:latin typeface="HP Simplified" panose="020B0604020204020204" pitchFamily="34" charset="0"/>
              </a:rPr>
              <a:t>, </a:t>
            </a:r>
            <a:r>
              <a:rPr lang="en-GB" sz="750" dirty="0" smtClean="0">
                <a:solidFill>
                  <a:srgbClr val="FF0000"/>
                </a:solidFill>
                <a:latin typeface="HP Simplified" panose="020B0604020204020204" pitchFamily="34" charset="0"/>
              </a:rPr>
              <a:t>232.00 </a:t>
            </a:r>
            <a:r>
              <a:rPr lang="en-US" altLang="en-US" sz="750" dirty="0" smtClean="0">
                <a:solidFill>
                  <a:srgbClr val="FF0000"/>
                </a:solidFill>
                <a:latin typeface="HP Simplified" panose="020B0604020204020204" pitchFamily="34" charset="0"/>
              </a:rPr>
              <a:t>€ </a:t>
            </a:r>
            <a:endParaRPr lang="en-US" altLang="en-US" sz="750" dirty="0">
              <a:solidFill>
                <a:srgbClr val="FF0000"/>
              </a:solidFill>
              <a:latin typeface="HP Simplified" panose="020B0604020204020204" pitchFamily="34" charset="0"/>
            </a:endParaRPr>
          </a:p>
        </p:txBody>
      </p:sp>
      <p:pic>
        <p:nvPicPr>
          <p:cNvPr id="19" name="Picture 18"/>
          <p:cNvPicPr>
            <a:picLocks noChangeAspect="1"/>
          </p:cNvPicPr>
          <p:nvPr/>
        </p:nvPicPr>
        <p:blipFill>
          <a:blip r:embed="rId25" cstate="print">
            <a:extLst>
              <a:ext uri="{28A0092B-C50C-407E-A947-70E740481C1C}">
                <a14:useLocalDpi xmlns:a14="http://schemas.microsoft.com/office/drawing/2010/main" val="0"/>
              </a:ext>
            </a:extLst>
          </a:blip>
          <a:stretch>
            <a:fillRect/>
          </a:stretch>
        </p:blipFill>
        <p:spPr>
          <a:xfrm>
            <a:off x="261981" y="3214974"/>
            <a:ext cx="699582" cy="645400"/>
          </a:xfrm>
          <a:prstGeom prst="rect">
            <a:avLst/>
          </a:prstGeom>
        </p:spPr>
      </p:pic>
      <p:pic>
        <p:nvPicPr>
          <p:cNvPr id="21" name="Picture 20"/>
          <p:cNvPicPr>
            <a:picLocks noChangeAspect="1"/>
          </p:cNvPicPr>
          <p:nvPr/>
        </p:nvPicPr>
        <p:blipFill>
          <a:blip r:embed="rId26" cstate="print">
            <a:extLst>
              <a:ext uri="{28A0092B-C50C-407E-A947-70E740481C1C}">
                <a14:useLocalDpi xmlns:a14="http://schemas.microsoft.com/office/drawing/2010/main" val="0"/>
              </a:ext>
            </a:extLst>
          </a:blip>
          <a:stretch>
            <a:fillRect/>
          </a:stretch>
        </p:blipFill>
        <p:spPr>
          <a:xfrm>
            <a:off x="364067" y="2568340"/>
            <a:ext cx="616335" cy="610484"/>
          </a:xfrm>
          <a:prstGeom prst="rect">
            <a:avLst/>
          </a:prstGeom>
        </p:spPr>
      </p:pic>
      <p:sp>
        <p:nvSpPr>
          <p:cNvPr id="91" name="TextBox 21"/>
          <p:cNvSpPr txBox="1">
            <a:spLocks noChangeArrowheads="1"/>
          </p:cNvSpPr>
          <p:nvPr/>
        </p:nvSpPr>
        <p:spPr bwMode="auto">
          <a:xfrm>
            <a:off x="1050347" y="1966364"/>
            <a:ext cx="2545765"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smtClean="0">
                <a:latin typeface="HP Simplified" panose="020B0604020204020204" pitchFamily="34" charset="0"/>
              </a:rPr>
              <a:t>9X472UT </a:t>
            </a:r>
            <a:r>
              <a:rPr lang="en-US" sz="750" dirty="0">
                <a:latin typeface="HP Simplified" panose="020B0604020204020204" pitchFamily="34" charset="0"/>
              </a:rPr>
              <a:t>HP DOCK THUNDERBOLT 100W G6 , 3x USB-A, 2x USB-C, 1x THUNDERBOLT 4, 2x DISPLAY PORT 1.4, 1x HDMI 2.1, 1x RJ45, NANO LOCK SLOT, </a:t>
            </a:r>
            <a:r>
              <a:rPr lang="en-US" sz="750" dirty="0" smtClean="0">
                <a:latin typeface="HP Simplified" panose="020B0604020204020204" pitchFamily="34" charset="0"/>
              </a:rPr>
              <a:t>3YW</a:t>
            </a:r>
            <a:r>
              <a:rPr lang="en-GB" sz="750" dirty="0" smtClean="0">
                <a:latin typeface="HP Simplified" panose="020B0604020204020204" pitchFamily="34" charset="0"/>
              </a:rPr>
              <a:t>,  </a:t>
            </a:r>
            <a:r>
              <a:rPr lang="en-GB" sz="750" dirty="0" smtClean="0">
                <a:solidFill>
                  <a:srgbClr val="FF0000"/>
                </a:solidFill>
                <a:latin typeface="HP Simplified" panose="020B0604020204020204" pitchFamily="34" charset="0"/>
              </a:rPr>
              <a:t>208.00 </a:t>
            </a:r>
            <a:r>
              <a:rPr lang="en-US" altLang="en-US" sz="750" dirty="0" smtClean="0">
                <a:solidFill>
                  <a:srgbClr val="FF0000"/>
                </a:solidFill>
                <a:latin typeface="HP Simplified" panose="020B0604020204020204" pitchFamily="34" charset="0"/>
              </a:rPr>
              <a:t>€ </a:t>
            </a:r>
            <a:endParaRPr lang="en-US" altLang="en-US" sz="750" dirty="0">
              <a:solidFill>
                <a:srgbClr val="FF0000"/>
              </a:solidFill>
              <a:latin typeface="HP Simplified" panose="020B0604020204020204" pitchFamily="34" charset="0"/>
            </a:endParaRPr>
          </a:p>
        </p:txBody>
      </p:sp>
      <p:sp>
        <p:nvSpPr>
          <p:cNvPr id="87" name="TextBox 21"/>
          <p:cNvSpPr txBox="1">
            <a:spLocks noChangeArrowheads="1"/>
          </p:cNvSpPr>
          <p:nvPr/>
        </p:nvSpPr>
        <p:spPr bwMode="auto">
          <a:xfrm>
            <a:off x="1050347" y="1268545"/>
            <a:ext cx="254576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smtClean="0">
                <a:latin typeface="HP Simplified" panose="020B0604020204020204" pitchFamily="34" charset="0"/>
              </a:rPr>
              <a:t>5TW10AA HP </a:t>
            </a:r>
            <a:r>
              <a:rPr lang="en-US" sz="750" dirty="0">
                <a:latin typeface="HP Simplified" panose="020B0604020204020204" pitchFamily="34" charset="0"/>
              </a:rPr>
              <a:t>DOCKING STATION USB-C 100W G5, UNIVERSAL, USB TYPE-C, USB 3.0 (SIDE, CHARGING SS), 3X USB 3.0 (BACK CHARGING), 2X DISPLAY PORT, HDMI, RJ-45, 1 X HEADPHONE AND MICROPHONE, </a:t>
            </a:r>
            <a:r>
              <a:rPr lang="en-US" sz="750" dirty="0" smtClean="0">
                <a:latin typeface="HP Simplified" panose="020B0604020204020204" pitchFamily="34" charset="0"/>
              </a:rPr>
              <a:t>1YW</a:t>
            </a:r>
            <a:r>
              <a:rPr lang="en-GB" sz="750" dirty="0" smtClean="0">
                <a:latin typeface="HP Simplified" panose="020B0604020204020204" pitchFamily="34" charset="0"/>
              </a:rPr>
              <a:t>,  </a:t>
            </a:r>
            <a:r>
              <a:rPr lang="en-GB" sz="750" dirty="0" smtClean="0">
                <a:solidFill>
                  <a:srgbClr val="FF0000"/>
                </a:solidFill>
                <a:latin typeface="HP Simplified" panose="020B0604020204020204" pitchFamily="34" charset="0"/>
              </a:rPr>
              <a:t>147.00 </a:t>
            </a:r>
            <a:r>
              <a:rPr lang="en-US" altLang="en-US" sz="750" dirty="0" smtClean="0">
                <a:solidFill>
                  <a:srgbClr val="FF0000"/>
                </a:solidFill>
                <a:latin typeface="HP Simplified" panose="020B0604020204020204" pitchFamily="34" charset="0"/>
              </a:rPr>
              <a:t>€ </a:t>
            </a:r>
            <a:endParaRPr lang="en-US" altLang="en-US" sz="750" dirty="0">
              <a:solidFill>
                <a:srgbClr val="FF0000"/>
              </a:solidFill>
              <a:latin typeface="HP Simplified" panose="020B0604020204020204" pitchFamily="34" charset="0"/>
            </a:endParaRPr>
          </a:p>
        </p:txBody>
      </p:sp>
      <p:pic>
        <p:nvPicPr>
          <p:cNvPr id="9" name="Picture 8"/>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rot="3791827">
            <a:off x="283098" y="1217746"/>
            <a:ext cx="614139" cy="756390"/>
          </a:xfrm>
          <a:prstGeom prst="rect">
            <a:avLst/>
          </a:prstGeom>
        </p:spPr>
      </p:pic>
      <p:cxnSp>
        <p:nvCxnSpPr>
          <p:cNvPr id="92" name="Straight Connector 91">
            <a:extLst>
              <a:ext uri="{FF2B5EF4-FFF2-40B4-BE49-F238E27FC236}">
                <a16:creationId xmlns:a16="http://schemas.microsoft.com/office/drawing/2014/main" xmlns="" id="{83229315-24A1-4A22-D79C-B87173712D92}"/>
              </a:ext>
            </a:extLst>
          </p:cNvPr>
          <p:cNvCxnSpPr/>
          <p:nvPr/>
        </p:nvCxnSpPr>
        <p:spPr>
          <a:xfrm flipV="1">
            <a:off x="121215" y="3973902"/>
            <a:ext cx="3910196" cy="7257"/>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99" name="TextBox 98">
            <a:extLst>
              <a:ext uri="{FF2B5EF4-FFF2-40B4-BE49-F238E27FC236}">
                <a16:creationId xmlns:a16="http://schemas.microsoft.com/office/drawing/2014/main" xmlns="" id="{F7852A8B-64D3-4E7F-9136-2529EED0C655}"/>
              </a:ext>
            </a:extLst>
          </p:cNvPr>
          <p:cNvSpPr txBox="1"/>
          <p:nvPr/>
        </p:nvSpPr>
        <p:spPr>
          <a:xfrm>
            <a:off x="-90945" y="4066259"/>
            <a:ext cx="4152817" cy="215444"/>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a:t>
            </a:r>
            <a:r>
              <a:rPr lang="en-GB" sz="750" dirty="0" smtClean="0">
                <a:solidFill>
                  <a:schemeClr val="tx1">
                    <a:lumMod val="50000"/>
                    <a:lumOff val="50000"/>
                  </a:schemeClr>
                </a:solidFill>
                <a:latin typeface="HP Simplified" panose="020B0604020204020204" pitchFamily="34" charset="0"/>
              </a:rPr>
              <a:t>TRAVEL HU8</a:t>
            </a:r>
            <a:endParaRPr lang="x-none" sz="750" dirty="0">
              <a:solidFill>
                <a:schemeClr val="tx1">
                  <a:lumMod val="50000"/>
                  <a:lumOff val="50000"/>
                </a:schemeClr>
              </a:solidFill>
            </a:endParaRPr>
          </a:p>
        </p:txBody>
      </p:sp>
      <p:sp>
        <p:nvSpPr>
          <p:cNvPr id="102" name="TextBox 21"/>
          <p:cNvSpPr txBox="1">
            <a:spLocks noChangeArrowheads="1"/>
          </p:cNvSpPr>
          <p:nvPr/>
        </p:nvSpPr>
        <p:spPr bwMode="auto">
          <a:xfrm>
            <a:off x="114140" y="4430648"/>
            <a:ext cx="2067294"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smtClean="0">
                <a:latin typeface="HP Simplified" panose="020B0604020204020204" pitchFamily="34" charset="0"/>
              </a:rPr>
              <a:t>86S97UT HP </a:t>
            </a:r>
            <a:r>
              <a:rPr lang="en-US" sz="750" dirty="0">
                <a:latin typeface="HP Simplified" panose="020B0604020204020204" pitchFamily="34" charset="0"/>
              </a:rPr>
              <a:t>HUB TRAVEL G3, USB-C x 2, USB-A x 2 and HDMI, DISPLAY SUPPORT HDMI 2.0 UP TO4K -60Hz, WITH </a:t>
            </a:r>
            <a:r>
              <a:rPr lang="en-US" sz="750" dirty="0" smtClean="0">
                <a:latin typeface="HP Simplified" panose="020B0604020204020204" pitchFamily="34" charset="0"/>
              </a:rPr>
              <a:t>CABLE</a:t>
            </a:r>
            <a:r>
              <a:rPr lang="en-GB" sz="750" dirty="0" smtClean="0">
                <a:latin typeface="HP Simplified" panose="020B0604020204020204" pitchFamily="34" charset="0"/>
              </a:rPr>
              <a:t>,  </a:t>
            </a:r>
            <a:r>
              <a:rPr lang="en-GB" sz="750" dirty="0" smtClean="0">
                <a:solidFill>
                  <a:srgbClr val="FF0000"/>
                </a:solidFill>
                <a:latin typeface="HP Simplified" panose="020B0604020204020204" pitchFamily="34" charset="0"/>
              </a:rPr>
              <a:t>48.00 </a:t>
            </a:r>
            <a:r>
              <a:rPr lang="en-US" altLang="en-US" sz="750" dirty="0" smtClean="0">
                <a:solidFill>
                  <a:srgbClr val="FF0000"/>
                </a:solidFill>
                <a:latin typeface="HP Simplified" panose="020B0604020204020204" pitchFamily="34" charset="0"/>
              </a:rPr>
              <a:t>€ </a:t>
            </a:r>
            <a:endParaRPr lang="en-US" altLang="en-US" sz="750" dirty="0">
              <a:solidFill>
                <a:srgbClr val="FF0000"/>
              </a:solidFill>
              <a:latin typeface="HP Simplified" panose="020B0604020204020204" pitchFamily="34" charset="0"/>
            </a:endParaRPr>
          </a:p>
        </p:txBody>
      </p:sp>
      <p:pic>
        <p:nvPicPr>
          <p:cNvPr id="48" name="Picture 47"/>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rot="21286656">
            <a:off x="2236313" y="4387922"/>
            <a:ext cx="886208" cy="571371"/>
          </a:xfrm>
          <a:prstGeom prst="rect">
            <a:avLst/>
          </a:prstGeom>
        </p:spPr>
      </p:pic>
      <p:pic>
        <p:nvPicPr>
          <p:cNvPr id="53" name="Picture 52"/>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a:off x="2769832" y="4803088"/>
            <a:ext cx="1217945" cy="207220"/>
          </a:xfrm>
          <a:prstGeom prst="rect">
            <a:avLst/>
          </a:prstGeom>
        </p:spPr>
      </p:pic>
    </p:spTree>
    <p:extLst>
      <p:ext uri="{BB962C8B-B14F-4D97-AF65-F5344CB8AC3E}">
        <p14:creationId xmlns:p14="http://schemas.microsoft.com/office/powerpoint/2010/main" val="96408311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57709</TotalTime>
  <Words>2391</Words>
  <Application>Microsoft Office PowerPoint</Application>
  <PresentationFormat>A4 Paper (210x297 mm)</PresentationFormat>
  <Paragraphs>224</Paragraphs>
  <Slides>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HP Simplified</vt:lpstr>
      <vt:lpstr>HP Simplified Light</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Michalis Michael</dc:creator>
  <cp:lastModifiedBy>Georgia Stylianou</cp:lastModifiedBy>
  <cp:revision>8409</cp:revision>
  <cp:lastPrinted>2025-07-31T13:10:23Z</cp:lastPrinted>
  <dcterms:created xsi:type="dcterms:W3CDTF">2015-12-18T09:11:23Z</dcterms:created>
  <dcterms:modified xsi:type="dcterms:W3CDTF">2025-09-04T09:59:20Z</dcterms:modified>
</cp:coreProperties>
</file>