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handoutMasterIdLst>
    <p:handoutMasterId r:id="rId10"/>
  </p:handoutMasterIdLst>
  <p:sldIdLst>
    <p:sldId id="262" r:id="rId2"/>
    <p:sldId id="275" r:id="rId3"/>
    <p:sldId id="270" r:id="rId4"/>
    <p:sldId id="274" r:id="rId5"/>
    <p:sldId id="261" r:id="rId6"/>
    <p:sldId id="273" r:id="rId7"/>
    <p:sldId id="272" r:id="rId8"/>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2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A9C73"/>
    <a:srgbClr val="7E98C5"/>
    <a:srgbClr val="6E4A35"/>
    <a:srgbClr val="415B6E"/>
    <a:srgbClr val="52565C"/>
    <a:srgbClr val="536E48"/>
    <a:srgbClr val="62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87" autoAdjust="0"/>
    <p:restoredTop sz="93789" autoAdjust="0"/>
  </p:normalViewPr>
  <p:slideViewPr>
    <p:cSldViewPr snapToGrid="0">
      <p:cViewPr varScale="1">
        <p:scale>
          <a:sx n="89" d="100"/>
          <a:sy n="89" d="100"/>
        </p:scale>
        <p:origin x="1581" y="62"/>
      </p:cViewPr>
      <p:guideLst>
        <p:guide pos="312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068890" cy="35661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318084" y="2"/>
            <a:ext cx="4068890" cy="356618"/>
          </a:xfrm>
          <a:prstGeom prst="rect">
            <a:avLst/>
          </a:prstGeom>
        </p:spPr>
        <p:txBody>
          <a:bodyPr vert="horz" lIns="91440" tIns="45720" rIns="91440" bIns="45720" rtlCol="0"/>
          <a:lstStyle>
            <a:lvl1pPr algn="r">
              <a:defRPr sz="1200"/>
            </a:lvl1pPr>
          </a:lstStyle>
          <a:p>
            <a:fld id="{77AA85D3-E13A-42E3-9BEF-B5B6E41017EC}" type="datetimeFigureOut">
              <a:rPr lang="en-US" smtClean="0"/>
              <a:t>9/5/2025</a:t>
            </a:fld>
            <a:endParaRPr lang="en-US" dirty="0"/>
          </a:p>
        </p:txBody>
      </p:sp>
      <p:sp>
        <p:nvSpPr>
          <p:cNvPr id="4" name="Footer Placeholder 3"/>
          <p:cNvSpPr>
            <a:spLocks noGrp="1"/>
          </p:cNvSpPr>
          <p:nvPr>
            <p:ph type="ftr" sz="quarter" idx="2"/>
          </p:nvPr>
        </p:nvSpPr>
        <p:spPr>
          <a:xfrm>
            <a:off x="0" y="6745859"/>
            <a:ext cx="4068890" cy="35661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318084" y="6745859"/>
            <a:ext cx="4068890" cy="356617"/>
          </a:xfrm>
          <a:prstGeom prst="rect">
            <a:avLst/>
          </a:prstGeom>
        </p:spPr>
        <p:txBody>
          <a:bodyPr vert="horz" lIns="91440" tIns="45720" rIns="91440" bIns="45720" rtlCol="0" anchor="b"/>
          <a:lstStyle>
            <a:lvl1pPr algn="r">
              <a:defRPr sz="1200"/>
            </a:lvl1pPr>
          </a:lstStyle>
          <a:p>
            <a:fld id="{E7DBD051-33CD-410F-A863-56614E48DAFC}" type="slidenum">
              <a:rPr lang="en-US" smtClean="0"/>
              <a:t>‹#›</a:t>
            </a:fld>
            <a:endParaRPr lang="en-US" dirty="0"/>
          </a:p>
        </p:txBody>
      </p:sp>
    </p:spTree>
    <p:extLst>
      <p:ext uri="{BB962C8B-B14F-4D97-AF65-F5344CB8AC3E}">
        <p14:creationId xmlns:p14="http://schemas.microsoft.com/office/powerpoint/2010/main" val="970623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4068889" cy="35661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318087" y="1"/>
            <a:ext cx="4068889" cy="356618"/>
          </a:xfrm>
          <a:prstGeom prst="rect">
            <a:avLst/>
          </a:prstGeom>
        </p:spPr>
        <p:txBody>
          <a:bodyPr vert="horz" lIns="91440" tIns="45720" rIns="91440" bIns="45720" rtlCol="0"/>
          <a:lstStyle>
            <a:lvl1pPr algn="r">
              <a:defRPr sz="1200"/>
            </a:lvl1pPr>
          </a:lstStyle>
          <a:p>
            <a:fld id="{360E3543-4B0D-43CE-AE74-04990CE19CB1}" type="datetimeFigureOut">
              <a:rPr lang="en-US" smtClean="0"/>
              <a:t>9/5/2025</a:t>
            </a:fld>
            <a:endParaRPr lang="en-US" dirty="0"/>
          </a:p>
        </p:txBody>
      </p:sp>
      <p:sp>
        <p:nvSpPr>
          <p:cNvPr id="4" name="Slide Image Placeholder 3"/>
          <p:cNvSpPr>
            <a:spLocks noGrp="1" noRot="1" noChangeAspect="1"/>
          </p:cNvSpPr>
          <p:nvPr>
            <p:ph type="sldImg" idx="2"/>
          </p:nvPr>
        </p:nvSpPr>
        <p:spPr>
          <a:xfrm>
            <a:off x="2965450" y="887413"/>
            <a:ext cx="3457575" cy="239553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38398" y="3418545"/>
            <a:ext cx="7511680" cy="27965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6745859"/>
            <a:ext cx="4068889" cy="35661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18087" y="6745859"/>
            <a:ext cx="4068889" cy="356617"/>
          </a:xfrm>
          <a:prstGeom prst="rect">
            <a:avLst/>
          </a:prstGeom>
        </p:spPr>
        <p:txBody>
          <a:bodyPr vert="horz" lIns="91440" tIns="45720" rIns="91440" bIns="45720" rtlCol="0" anchor="b"/>
          <a:lstStyle>
            <a:lvl1pPr algn="r">
              <a:defRPr sz="1200"/>
            </a:lvl1pPr>
          </a:lstStyle>
          <a:p>
            <a:fld id="{100EA272-B3D9-42C0-A90A-5163FCCFDEA0}" type="slidenum">
              <a:rPr lang="en-US" smtClean="0"/>
              <a:t>‹#›</a:t>
            </a:fld>
            <a:endParaRPr lang="en-US" dirty="0"/>
          </a:p>
        </p:txBody>
      </p:sp>
    </p:spTree>
    <p:extLst>
      <p:ext uri="{BB962C8B-B14F-4D97-AF65-F5344CB8AC3E}">
        <p14:creationId xmlns:p14="http://schemas.microsoft.com/office/powerpoint/2010/main" val="2512979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1</a:t>
            </a:fld>
            <a:endParaRPr lang="en-US" dirty="0"/>
          </a:p>
        </p:txBody>
      </p:sp>
    </p:spTree>
    <p:extLst>
      <p:ext uri="{BB962C8B-B14F-4D97-AF65-F5344CB8AC3E}">
        <p14:creationId xmlns:p14="http://schemas.microsoft.com/office/powerpoint/2010/main" val="3170177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2</a:t>
            </a:fld>
            <a:endParaRPr lang="en-US" dirty="0"/>
          </a:p>
        </p:txBody>
      </p:sp>
    </p:spTree>
    <p:extLst>
      <p:ext uri="{BB962C8B-B14F-4D97-AF65-F5344CB8AC3E}">
        <p14:creationId xmlns:p14="http://schemas.microsoft.com/office/powerpoint/2010/main" val="1277218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3</a:t>
            </a:fld>
            <a:endParaRPr lang="en-US" dirty="0"/>
          </a:p>
        </p:txBody>
      </p:sp>
    </p:spTree>
    <p:extLst>
      <p:ext uri="{BB962C8B-B14F-4D97-AF65-F5344CB8AC3E}">
        <p14:creationId xmlns:p14="http://schemas.microsoft.com/office/powerpoint/2010/main" val="3864251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4</a:t>
            </a:fld>
            <a:endParaRPr lang="en-US" dirty="0"/>
          </a:p>
        </p:txBody>
      </p:sp>
    </p:spTree>
    <p:extLst>
      <p:ext uri="{BB962C8B-B14F-4D97-AF65-F5344CB8AC3E}">
        <p14:creationId xmlns:p14="http://schemas.microsoft.com/office/powerpoint/2010/main" val="2893663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5</a:t>
            </a:fld>
            <a:endParaRPr lang="en-US" dirty="0"/>
          </a:p>
        </p:txBody>
      </p:sp>
    </p:spTree>
    <p:extLst>
      <p:ext uri="{BB962C8B-B14F-4D97-AF65-F5344CB8AC3E}">
        <p14:creationId xmlns:p14="http://schemas.microsoft.com/office/powerpoint/2010/main" val="1948417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6</a:t>
            </a:fld>
            <a:endParaRPr lang="en-US" dirty="0"/>
          </a:p>
        </p:txBody>
      </p:sp>
    </p:spTree>
    <p:extLst>
      <p:ext uri="{BB962C8B-B14F-4D97-AF65-F5344CB8AC3E}">
        <p14:creationId xmlns:p14="http://schemas.microsoft.com/office/powerpoint/2010/main" val="2366837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7</a:t>
            </a:fld>
            <a:endParaRPr lang="en-US" dirty="0"/>
          </a:p>
        </p:txBody>
      </p:sp>
    </p:spTree>
    <p:extLst>
      <p:ext uri="{BB962C8B-B14F-4D97-AF65-F5344CB8AC3E}">
        <p14:creationId xmlns:p14="http://schemas.microsoft.com/office/powerpoint/2010/main" val="3730594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9/5/2025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9/5/2025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17.jpeg"/><Relationship Id="rId3" Type="http://schemas.openxmlformats.org/officeDocument/2006/relationships/image" Target="../media/image1.jpeg"/><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0.jpg"/><Relationship Id="rId11" Type="http://schemas.openxmlformats.org/officeDocument/2006/relationships/image" Target="../media/image15.png"/><Relationship Id="rId5" Type="http://schemas.openxmlformats.org/officeDocument/2006/relationships/image" Target="../media/image3.png"/><Relationship Id="rId10" Type="http://schemas.openxmlformats.org/officeDocument/2006/relationships/image" Target="../media/image14.jpeg"/><Relationship Id="rId4" Type="http://schemas.openxmlformats.org/officeDocument/2006/relationships/image" Target="../media/image2.png"/><Relationship Id="rId9" Type="http://schemas.openxmlformats.org/officeDocument/2006/relationships/image" Target="../media/image13.jpeg"/><Relationship Id="rId14" Type="http://schemas.openxmlformats.org/officeDocument/2006/relationships/image" Target="../media/image18.JPG"/></Relationships>
</file>

<file path=ppt/slides/_rels/slide3.xml.rels><?xml version="1.0" encoding="UTF-8" standalone="yes"?>
<Relationships xmlns="http://schemas.openxmlformats.org/package/2006/relationships"><Relationship Id="rId8" Type="http://schemas.openxmlformats.org/officeDocument/2006/relationships/image" Target="../media/image22.jpeg"/><Relationship Id="rId13" Type="http://schemas.openxmlformats.org/officeDocument/2006/relationships/image" Target="../media/image27.jpeg"/><Relationship Id="rId3" Type="http://schemas.openxmlformats.org/officeDocument/2006/relationships/image" Target="../media/image19.jpg"/><Relationship Id="rId7" Type="http://schemas.openxmlformats.org/officeDocument/2006/relationships/image" Target="../media/image21.jpg"/><Relationship Id="rId12"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25.PNG"/><Relationship Id="rId5" Type="http://schemas.openxmlformats.org/officeDocument/2006/relationships/image" Target="../media/image2.png"/><Relationship Id="rId10" Type="http://schemas.openxmlformats.org/officeDocument/2006/relationships/image" Target="../media/image24.jpeg"/><Relationship Id="rId4" Type="http://schemas.openxmlformats.org/officeDocument/2006/relationships/image" Target="../media/image20.jpeg"/><Relationship Id="rId9" Type="http://schemas.openxmlformats.org/officeDocument/2006/relationships/image" Target="../media/image23.jpeg"/><Relationship Id="rId14" Type="http://schemas.openxmlformats.org/officeDocument/2006/relationships/image" Target="../media/image28.JP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37.jpeg"/><Relationship Id="rId3" Type="http://schemas.openxmlformats.org/officeDocument/2006/relationships/image" Target="../media/image29.jpeg"/><Relationship Id="rId7" Type="http://schemas.openxmlformats.org/officeDocument/2006/relationships/image" Target="../media/image2.png"/><Relationship Id="rId12" Type="http://schemas.openxmlformats.org/officeDocument/2006/relationships/image" Target="../media/image3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2.jpg"/><Relationship Id="rId11" Type="http://schemas.openxmlformats.org/officeDocument/2006/relationships/image" Target="../media/image35.jpeg"/><Relationship Id="rId5" Type="http://schemas.openxmlformats.org/officeDocument/2006/relationships/image" Target="../media/image31.jpg"/><Relationship Id="rId10" Type="http://schemas.openxmlformats.org/officeDocument/2006/relationships/image" Target="../media/image34.jpeg"/><Relationship Id="rId4" Type="http://schemas.openxmlformats.org/officeDocument/2006/relationships/image" Target="../media/image30.jpeg"/><Relationship Id="rId9" Type="http://schemas.openxmlformats.org/officeDocument/2006/relationships/image" Target="../media/image33.jpg"/><Relationship Id="rId14" Type="http://schemas.openxmlformats.org/officeDocument/2006/relationships/image" Target="../media/image38.jpeg"/></Relationships>
</file>

<file path=ppt/slides/_rels/slide5.xml.rels><?xml version="1.0" encoding="UTF-8" standalone="yes"?>
<Relationships xmlns="http://schemas.openxmlformats.org/package/2006/relationships"><Relationship Id="rId8" Type="http://schemas.openxmlformats.org/officeDocument/2006/relationships/image" Target="../media/image42.jpeg"/><Relationship Id="rId3" Type="http://schemas.openxmlformats.org/officeDocument/2006/relationships/image" Target="../media/image39.jpeg"/><Relationship Id="rId7" Type="http://schemas.openxmlformats.org/officeDocument/2006/relationships/image" Target="../media/image41.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0.jpeg"/><Relationship Id="rId5" Type="http://schemas.openxmlformats.org/officeDocument/2006/relationships/image" Target="../media/image3.png"/><Relationship Id="rId10" Type="http://schemas.openxmlformats.org/officeDocument/2006/relationships/image" Target="../media/image44.jpeg"/><Relationship Id="rId4" Type="http://schemas.openxmlformats.org/officeDocument/2006/relationships/image" Target="../media/image2.png"/><Relationship Id="rId9" Type="http://schemas.openxmlformats.org/officeDocument/2006/relationships/image" Target="../media/image43.jpeg"/></Relationships>
</file>

<file path=ppt/slides/_rels/slide6.xml.rels><?xml version="1.0" encoding="UTF-8" standalone="yes"?>
<Relationships xmlns="http://schemas.openxmlformats.org/package/2006/relationships"><Relationship Id="rId8" Type="http://schemas.openxmlformats.org/officeDocument/2006/relationships/image" Target="../media/image48.jpeg"/><Relationship Id="rId3" Type="http://schemas.openxmlformats.org/officeDocument/2006/relationships/image" Target="../media/image45.jpeg"/><Relationship Id="rId7" Type="http://schemas.openxmlformats.org/officeDocument/2006/relationships/image" Target="../media/image47.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6.jpeg"/><Relationship Id="rId11" Type="http://schemas.openxmlformats.org/officeDocument/2006/relationships/image" Target="../media/image51.jpeg"/><Relationship Id="rId5" Type="http://schemas.openxmlformats.org/officeDocument/2006/relationships/image" Target="../media/image3.png"/><Relationship Id="rId10" Type="http://schemas.openxmlformats.org/officeDocument/2006/relationships/image" Target="../media/image50.png"/><Relationship Id="rId4" Type="http://schemas.openxmlformats.org/officeDocument/2006/relationships/image" Target="../media/image2.png"/><Relationship Id="rId9" Type="http://schemas.openxmlformats.org/officeDocument/2006/relationships/image" Target="../media/image49.png"/></Relationships>
</file>

<file path=ppt/slides/_rels/slide7.xml.rels><?xml version="1.0" encoding="UTF-8" standalone="yes"?>
<Relationships xmlns="http://schemas.openxmlformats.org/package/2006/relationships"><Relationship Id="rId8" Type="http://schemas.openxmlformats.org/officeDocument/2006/relationships/image" Target="../media/image55.jpeg"/><Relationship Id="rId3" Type="http://schemas.openxmlformats.org/officeDocument/2006/relationships/image" Target="../media/image52.jpeg"/><Relationship Id="rId7" Type="http://schemas.openxmlformats.org/officeDocument/2006/relationships/image" Target="../media/image54.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3.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3799631" y="5116803"/>
            <a:ext cx="2631262" cy="553998"/>
          </a:xfrm>
          <a:prstGeom prst="rect">
            <a:avLst/>
          </a:prstGeom>
        </p:spPr>
        <p:txBody>
          <a:bodyPr wrap="square">
            <a:spAutoFit/>
          </a:bodyPr>
          <a:lstStyle/>
          <a:p>
            <a:r>
              <a:rPr lang="en-US" sz="750" dirty="0">
                <a:latin typeface="HP Simplified" panose="020B0604020204020204" pitchFamily="34" charset="0"/>
              </a:rPr>
              <a:t>6UU47A </a:t>
            </a:r>
            <a:r>
              <a:rPr lang="en-US" sz="750" b="1" dirty="0">
                <a:latin typeface="HP Simplified" panose="020B0604020204020204" pitchFamily="34" charset="0"/>
              </a:rPr>
              <a:t>HP PRINTER ALL IN ONE INKJET COLOR SMART TANK BUSINESS 750 A4, </a:t>
            </a:r>
            <a:r>
              <a:rPr lang="en-US" sz="750" dirty="0">
                <a:latin typeface="HP Simplified" panose="020B0604020204020204" pitchFamily="34" charset="0"/>
              </a:rPr>
              <a:t>PRINT, SCAN, COPY, 23PPM (B), 22PPM (C), 4800x1200 DPI, DC:5K, DUPLEX, ADF, 250P TRAY, USB, BT, WIFI, LAN, 1YW</a:t>
            </a:r>
            <a:r>
              <a:rPr lang="en-US" sz="750" b="1" dirty="0">
                <a:latin typeface="HP Simplified" panose="020B0604020204020204" pitchFamily="34" charset="0"/>
              </a:rPr>
              <a:t>, GET 3YW EXT. FREE,  </a:t>
            </a:r>
            <a:r>
              <a:rPr lang="en-US" sz="750" dirty="0" smtClean="0">
                <a:solidFill>
                  <a:srgbClr val="FF0000"/>
                </a:solidFill>
                <a:latin typeface="HP Simplified" panose="020B0604020204020204" pitchFamily="34" charset="0"/>
              </a:rPr>
              <a:t>322.00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47" name="Picture 46" descr="A picture containing text, person, indoor, shelf&#10;&#10;Description automatically generated">
            <a:extLst>
              <a:ext uri="{FF2B5EF4-FFF2-40B4-BE49-F238E27FC236}">
                <a16:creationId xmlns="" xmlns:a16="http://schemas.microsoft.com/office/drawing/2014/main" id="{DC36207F-77A2-C1CF-6F4F-A4D0C75E8D1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998" y="20357"/>
            <a:ext cx="1758475" cy="991437"/>
          </a:xfrm>
          <a:prstGeom prst="rect">
            <a:avLst/>
          </a:prstGeom>
        </p:spPr>
      </p:pic>
      <p:pic>
        <p:nvPicPr>
          <p:cNvPr id="73" name="Picture 72"/>
          <p:cNvPicPr>
            <a:picLocks noChangeAspect="1"/>
          </p:cNvPicPr>
          <p:nvPr/>
        </p:nvPicPr>
        <p:blipFill>
          <a:blip r:embed="rId4">
            <a:duotone>
              <a:prstClr val="black"/>
              <a:schemeClr val="accent6">
                <a:tint val="45000"/>
                <a:satMod val="400000"/>
              </a:schemeClr>
            </a:duotone>
          </a:blip>
          <a:stretch>
            <a:fillRect/>
          </a:stretch>
        </p:blipFill>
        <p:spPr>
          <a:xfrm>
            <a:off x="1541013" y="-1664"/>
            <a:ext cx="2115879" cy="1006938"/>
          </a:xfrm>
          <a:prstGeom prst="rect">
            <a:avLst/>
          </a:prstGeom>
        </p:spPr>
      </p:pic>
      <p:sp>
        <p:nvSpPr>
          <p:cNvPr id="90" name="Rectangle 89"/>
          <p:cNvSpPr/>
          <p:nvPr/>
        </p:nvSpPr>
        <p:spPr>
          <a:xfrm>
            <a:off x="1493618" y="-31711"/>
            <a:ext cx="1860613"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Officejet Pro, MFPs &amp; Mobile </a:t>
            </a:r>
            <a:r>
              <a:rPr lang="el-GR" sz="1000" b="1" dirty="0">
                <a:solidFill>
                  <a:schemeClr val="bg1"/>
                </a:solidFill>
                <a:effectLst>
                  <a:outerShdw blurRad="38100" dist="38100" dir="2700000" algn="tl">
                    <a:srgbClr val="000000">
                      <a:alpha val="43137"/>
                    </a:srgbClr>
                  </a:outerShdw>
                </a:effectLst>
                <a:latin typeface="HP Simplified" panose="020B0604020204020204" pitchFamily="34" charset="0"/>
              </a:rPr>
              <a:t> </a:t>
            </a:r>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Printers</a:t>
            </a:r>
          </a:p>
        </p:txBody>
      </p:sp>
      <p:sp>
        <p:nvSpPr>
          <p:cNvPr id="93" name="Rectangle 92"/>
          <p:cNvSpPr/>
          <p:nvPr/>
        </p:nvSpPr>
        <p:spPr>
          <a:xfrm>
            <a:off x="1500324" y="435659"/>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September 2025</a:t>
            </a:r>
            <a:r>
              <a:rPr lang="en-GB" sz="700" dirty="0" smtClean="0">
                <a:solidFill>
                  <a:schemeClr val="bg1"/>
                </a:solidFill>
                <a:latin typeface="HP Simplified" panose="020B0604020204020204" pitchFamily="34" charset="0"/>
                <a:cs typeface="Arial" panose="020B0604020202020204" pitchFamily="34" charset="0"/>
              </a:rPr>
              <a:t> </a:t>
            </a:r>
            <a:r>
              <a:rPr lang="en-GB" sz="700" dirty="0">
                <a:solidFill>
                  <a:schemeClr val="bg1"/>
                </a:solidFill>
                <a:latin typeface="HP Simplified" panose="020B0604020204020204" pitchFamily="34" charset="0"/>
                <a:cs typeface="Arial" panose="020B0604020202020204" pitchFamily="34" charset="0"/>
              </a:rPr>
              <a:t>Page 1/7</a:t>
            </a:r>
            <a:endParaRPr lang="en-US" sz="700" dirty="0">
              <a:solidFill>
                <a:schemeClr val="bg1"/>
              </a:solidFill>
              <a:latin typeface="HP Simplified" panose="020B0604020204020204" pitchFamily="34" charset="0"/>
              <a:cs typeface="Arial" panose="020B0604020202020204" pitchFamily="34" charset="0"/>
            </a:endParaRPr>
          </a:p>
        </p:txBody>
      </p:sp>
      <p:pic>
        <p:nvPicPr>
          <p:cNvPr id="100"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3328974" y="23694"/>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 xmlns:a16="http://schemas.microsoft.com/office/drawing/2014/main" id="{0F1A5A9D-3ABC-5D97-CD45-F6DDC8D110E5}"/>
              </a:ext>
            </a:extLst>
          </p:cNvPr>
          <p:cNvCxnSpPr>
            <a:cxnSpLocks/>
          </p:cNvCxnSpPr>
          <p:nvPr/>
        </p:nvCxnSpPr>
        <p:spPr>
          <a:xfrm>
            <a:off x="3621156" y="1259466"/>
            <a:ext cx="20158" cy="48437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8086" y="6366803"/>
            <a:ext cx="9910024" cy="497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97" name="Rectangle 96"/>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99" name="Rectangle 98"/>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111" name="Straight Connector 110">
            <a:extLst>
              <a:ext uri="{FF2B5EF4-FFF2-40B4-BE49-F238E27FC236}">
                <a16:creationId xmlns="" xmlns:a16="http://schemas.microsoft.com/office/drawing/2014/main" id="{0F1A5A9D-3ABC-5D97-CD45-F6DDC8D110E5}"/>
              </a:ext>
            </a:extLst>
          </p:cNvPr>
          <p:cNvCxnSpPr>
            <a:cxnSpLocks/>
          </p:cNvCxnSpPr>
          <p:nvPr/>
        </p:nvCxnSpPr>
        <p:spPr>
          <a:xfrm>
            <a:off x="6901049" y="137513"/>
            <a:ext cx="90754" cy="614653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9" name="Rectangle 118">
            <a:extLst>
              <a:ext uri="{FF2B5EF4-FFF2-40B4-BE49-F238E27FC236}">
                <a16:creationId xmlns="" xmlns:a16="http://schemas.microsoft.com/office/drawing/2014/main" id="{558F255E-E068-4693-8AB1-48375A74A28F}"/>
              </a:ext>
            </a:extLst>
          </p:cNvPr>
          <p:cNvSpPr/>
          <p:nvPr/>
        </p:nvSpPr>
        <p:spPr>
          <a:xfrm>
            <a:off x="-8788" y="1007363"/>
            <a:ext cx="3669241"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a:t>
            </a:r>
            <a:r>
              <a:rPr lang="en-US" sz="800" b="1" dirty="0">
                <a:solidFill>
                  <a:schemeClr val="bg1"/>
                </a:solidFill>
                <a:latin typeface="HP Simplified" panose="020B0604020204020204" pitchFamily="34" charset="0"/>
              </a:rPr>
              <a:t>P PRINTER INKJET COLOR OFFICEJET PRO</a:t>
            </a:r>
          </a:p>
        </p:txBody>
      </p:sp>
      <p:sp>
        <p:nvSpPr>
          <p:cNvPr id="60" name="Rectangle 59"/>
          <p:cNvSpPr/>
          <p:nvPr/>
        </p:nvSpPr>
        <p:spPr>
          <a:xfrm>
            <a:off x="1499336" y="545111"/>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a:t>
            </a:r>
            <a:r>
              <a:rPr lang="en-US" sz="700" dirty="0" smtClean="0">
                <a:solidFill>
                  <a:schemeClr val="bg1"/>
                </a:solidFill>
                <a:latin typeface="HP Simplified" panose="020B0604020204020204" pitchFamily="34" charset="0"/>
                <a:cs typeface="Arial" panose="020B0604020202020204" pitchFamily="34" charset="0"/>
              </a:rPr>
              <a:t>30/09 or </a:t>
            </a:r>
            <a:r>
              <a:rPr lang="en-US" sz="700" dirty="0">
                <a:solidFill>
                  <a:schemeClr val="bg1"/>
                </a:solidFill>
                <a:latin typeface="HP Simplified" panose="020B0604020204020204" pitchFamily="34" charset="0"/>
                <a:cs typeface="Arial" panose="020B0604020202020204" pitchFamily="34" charset="0"/>
              </a:rPr>
              <a:t>Until Stock Last.</a:t>
            </a:r>
          </a:p>
        </p:txBody>
      </p:sp>
      <p:sp>
        <p:nvSpPr>
          <p:cNvPr id="56" name="Rectangle 55"/>
          <p:cNvSpPr/>
          <p:nvPr/>
        </p:nvSpPr>
        <p:spPr>
          <a:xfrm>
            <a:off x="400637" y="2745789"/>
            <a:ext cx="2658498" cy="438582"/>
          </a:xfrm>
          <a:prstGeom prst="rect">
            <a:avLst/>
          </a:prstGeom>
        </p:spPr>
        <p:txBody>
          <a:bodyPr wrap="square">
            <a:spAutoFit/>
          </a:bodyPr>
          <a:lstStyle/>
          <a:p>
            <a:r>
              <a:rPr lang="en-US" sz="750" dirty="0">
                <a:solidFill>
                  <a:srgbClr val="000000"/>
                </a:solidFill>
                <a:latin typeface="HP Simplified" panose="020B0604020204020204" pitchFamily="34" charset="0"/>
              </a:rPr>
              <a:t>5A0S3B </a:t>
            </a:r>
            <a:r>
              <a:rPr lang="en-US" sz="750" b="1" dirty="0">
                <a:solidFill>
                  <a:srgbClr val="000000"/>
                </a:solidFill>
                <a:latin typeface="HP Simplified" panose="020B0604020204020204" pitchFamily="34" charset="0"/>
              </a:rPr>
              <a:t>HP PRINTER INKJET COLOR OFFICEJET PRO BUSINESS 9110b A4</a:t>
            </a:r>
            <a:r>
              <a:rPr lang="en-US" sz="750" dirty="0">
                <a:solidFill>
                  <a:srgbClr val="000000"/>
                </a:solidFill>
                <a:latin typeface="HP Simplified" panose="020B0604020204020204" pitchFamily="34" charset="0"/>
              </a:rPr>
              <a:t>, 22PPM (B), 18PPM (C), 256MB, DC:25K,  DUPLEX, USB, WIFI, LAN, 1YW, </a:t>
            </a:r>
            <a:r>
              <a:rPr lang="en-US" sz="750" b="1" dirty="0">
                <a:solidFill>
                  <a:srgbClr val="000000"/>
                </a:solidFill>
                <a:latin typeface="HP Simplified" panose="020B0604020204020204" pitchFamily="34" charset="0"/>
              </a:rPr>
              <a:t>GET 3YW FREE,  </a:t>
            </a:r>
            <a:r>
              <a:rPr lang="en-US" sz="750" dirty="0" smtClean="0">
                <a:solidFill>
                  <a:srgbClr val="FF0000"/>
                </a:solidFill>
                <a:latin typeface="HP Simplified" panose="020B0604020204020204" pitchFamily="34" charset="0"/>
              </a:rPr>
              <a:t>154.00 € </a:t>
            </a:r>
            <a:endParaRPr lang="en-US" sz="750" dirty="0">
              <a:solidFill>
                <a:srgbClr val="FF0000"/>
              </a:solidFill>
              <a:latin typeface="HP Simplified" panose="020B0604020204020204" pitchFamily="34" charset="0"/>
            </a:endParaRPr>
          </a:p>
        </p:txBody>
      </p:sp>
      <p:sp>
        <p:nvSpPr>
          <p:cNvPr id="58" name="TextBox 57">
            <a:extLst>
              <a:ext uri="{FF2B5EF4-FFF2-40B4-BE49-F238E27FC236}">
                <a16:creationId xmlns="" xmlns:a16="http://schemas.microsoft.com/office/drawing/2014/main" id="{0CC8D907-6FF7-F68E-D54D-03F5156121FA}"/>
              </a:ext>
            </a:extLst>
          </p:cNvPr>
          <p:cNvSpPr txBox="1"/>
          <p:nvPr/>
        </p:nvSpPr>
        <p:spPr>
          <a:xfrm>
            <a:off x="13203" y="1239396"/>
            <a:ext cx="3250187" cy="200055"/>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Supercharged performance for home and office.</a:t>
            </a:r>
            <a:endParaRPr lang="x-none" sz="700" b="1" dirty="0">
              <a:solidFill>
                <a:schemeClr val="tx2">
                  <a:lumMod val="75000"/>
                </a:schemeClr>
              </a:solidFill>
              <a:latin typeface="HP Simplified" panose="020B0604020204020204" pitchFamily="34" charset="0"/>
            </a:endParaRPr>
          </a:p>
        </p:txBody>
      </p:sp>
      <p:sp>
        <p:nvSpPr>
          <p:cNvPr id="69" name="Rectangle 68"/>
          <p:cNvSpPr/>
          <p:nvPr/>
        </p:nvSpPr>
        <p:spPr>
          <a:xfrm>
            <a:off x="4005527" y="2515120"/>
            <a:ext cx="2726209" cy="553998"/>
          </a:xfrm>
          <a:prstGeom prst="rect">
            <a:avLst/>
          </a:prstGeom>
        </p:spPr>
        <p:txBody>
          <a:bodyPr wrap="square">
            <a:spAutoFit/>
          </a:bodyPr>
          <a:lstStyle/>
          <a:p>
            <a:r>
              <a:rPr lang="en-US" sz="750" dirty="0">
                <a:solidFill>
                  <a:srgbClr val="000000"/>
                </a:solidFill>
                <a:latin typeface="HP Simplified" panose="020B0604020204020204" pitchFamily="34" charset="0"/>
              </a:rPr>
              <a:t>537P6B </a:t>
            </a:r>
            <a:r>
              <a:rPr lang="en-US" sz="750" b="1" dirty="0">
                <a:solidFill>
                  <a:srgbClr val="000000"/>
                </a:solidFill>
                <a:latin typeface="HP Simplified" panose="020B0604020204020204" pitchFamily="34" charset="0"/>
              </a:rPr>
              <a:t>HP PRINTER ALL IN ONE INKJET COLOR OFFICEJET PRO BUSINESS 9730e A3, </a:t>
            </a:r>
            <a:r>
              <a:rPr lang="en-US" sz="750" dirty="0">
                <a:solidFill>
                  <a:srgbClr val="000000"/>
                </a:solidFill>
                <a:latin typeface="HP Simplified" panose="020B0604020204020204" pitchFamily="34" charset="0"/>
              </a:rPr>
              <a:t>PRINT, SCAN, COPY, 22PPM(B) 18PPM(C), 1200DPI, 512MB, DC:30K, DUPLEX PRINT&amp; SCAN, ADF 35P, 2X TRAYS, USB, WIFI, LAN, 1YW, WHITE</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311.00 € </a:t>
            </a:r>
            <a:endParaRPr lang="en-US" sz="750" dirty="0">
              <a:solidFill>
                <a:srgbClr val="FF0000"/>
              </a:solidFill>
              <a:latin typeface="HP Simplified" panose="020B0604020204020204" pitchFamily="34" charset="0"/>
            </a:endParaRPr>
          </a:p>
        </p:txBody>
      </p:sp>
      <p:pic>
        <p:nvPicPr>
          <p:cNvPr id="20" name="Picture 1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43928" y="1650464"/>
            <a:ext cx="1239415" cy="988395"/>
          </a:xfrm>
          <a:prstGeom prst="rect">
            <a:avLst/>
          </a:prstGeom>
        </p:spPr>
      </p:pic>
      <p:sp>
        <p:nvSpPr>
          <p:cNvPr id="70" name="Rectangle 69">
            <a:extLst>
              <a:ext uri="{FF2B5EF4-FFF2-40B4-BE49-F238E27FC236}">
                <a16:creationId xmlns="" xmlns:a16="http://schemas.microsoft.com/office/drawing/2014/main" id="{558F255E-E068-4693-8AB1-48375A74A28F}"/>
              </a:ext>
            </a:extLst>
          </p:cNvPr>
          <p:cNvSpPr/>
          <p:nvPr/>
        </p:nvSpPr>
        <p:spPr>
          <a:xfrm>
            <a:off x="3653344" y="2253"/>
            <a:ext cx="3258679" cy="215444"/>
          </a:xfrm>
          <a:prstGeom prst="rect">
            <a:avLst/>
          </a:prstGeom>
          <a:solidFill>
            <a:schemeClr val="accent6"/>
          </a:solidFill>
        </p:spPr>
        <p:txBody>
          <a:bodyPr wrap="square">
            <a:spAutoFit/>
          </a:bodyPr>
          <a:lstStyle/>
          <a:p>
            <a:pPr algn="ctr"/>
            <a:r>
              <a:rPr lang="en-US" sz="800" b="1" dirty="0">
                <a:solidFill>
                  <a:schemeClr val="bg1"/>
                </a:solidFill>
                <a:latin typeface="HP Simplified" panose="020B0604020204020204" pitchFamily="34" charset="0"/>
              </a:rPr>
              <a:t>HP OFFICE JET PRO BUSINESS MULTIFUNCTION PRINTERS</a:t>
            </a:r>
          </a:p>
        </p:txBody>
      </p:sp>
      <p:sp>
        <p:nvSpPr>
          <p:cNvPr id="72" name="TextBox 71">
            <a:extLst>
              <a:ext uri="{FF2B5EF4-FFF2-40B4-BE49-F238E27FC236}">
                <a16:creationId xmlns="" xmlns:a16="http://schemas.microsoft.com/office/drawing/2014/main" id="{769CDC1E-CE3B-2639-67A7-D50BC5FA33F0}"/>
              </a:ext>
            </a:extLst>
          </p:cNvPr>
          <p:cNvSpPr txBox="1"/>
          <p:nvPr/>
        </p:nvSpPr>
        <p:spPr>
          <a:xfrm>
            <a:off x="6458802" y="208346"/>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pic>
        <p:nvPicPr>
          <p:cNvPr id="3" name="Picture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600782" y="713499"/>
            <a:ext cx="1370043" cy="1126596"/>
          </a:xfrm>
          <a:prstGeom prst="rect">
            <a:avLst/>
          </a:prstGeom>
        </p:spPr>
      </p:pic>
      <p:sp>
        <p:nvSpPr>
          <p:cNvPr id="74" name="TextBox 73">
            <a:extLst>
              <a:ext uri="{FF2B5EF4-FFF2-40B4-BE49-F238E27FC236}">
                <a16:creationId xmlns="" xmlns:a16="http://schemas.microsoft.com/office/drawing/2014/main" id="{0CC8D907-6FF7-F68E-D54D-03F5156121FA}"/>
              </a:ext>
            </a:extLst>
          </p:cNvPr>
          <p:cNvSpPr txBox="1"/>
          <p:nvPr/>
        </p:nvSpPr>
        <p:spPr>
          <a:xfrm>
            <a:off x="3645366" y="231880"/>
            <a:ext cx="2771683" cy="200055"/>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Wide format professional color inkjet printer. </a:t>
            </a:r>
            <a:endParaRPr lang="x-none" sz="700" b="1" dirty="0">
              <a:solidFill>
                <a:schemeClr val="tx2">
                  <a:lumMod val="75000"/>
                </a:schemeClr>
              </a:solidFill>
              <a:latin typeface="HP Simplified" panose="020B0604020204020204" pitchFamily="34" charset="0"/>
            </a:endParaRPr>
          </a:p>
        </p:txBody>
      </p:sp>
      <p:pic>
        <p:nvPicPr>
          <p:cNvPr id="21" name="Picture 2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58924" y="4157694"/>
            <a:ext cx="1374086" cy="919622"/>
          </a:xfrm>
          <a:prstGeom prst="rect">
            <a:avLst/>
          </a:prstGeom>
        </p:spPr>
      </p:pic>
      <p:sp>
        <p:nvSpPr>
          <p:cNvPr id="87" name="Rectangle 86">
            <a:extLst>
              <a:ext uri="{FF2B5EF4-FFF2-40B4-BE49-F238E27FC236}">
                <a16:creationId xmlns="" xmlns:a16="http://schemas.microsoft.com/office/drawing/2014/main" id="{558F255E-E068-4693-8AB1-48375A74A28F}"/>
              </a:ext>
            </a:extLst>
          </p:cNvPr>
          <p:cNvSpPr/>
          <p:nvPr/>
        </p:nvSpPr>
        <p:spPr>
          <a:xfrm>
            <a:off x="-8781" y="3518100"/>
            <a:ext cx="3650095" cy="220012"/>
          </a:xfrm>
          <a:prstGeom prst="rect">
            <a:avLst/>
          </a:prstGeom>
          <a:solidFill>
            <a:schemeClr val="accent6"/>
          </a:solidFill>
        </p:spPr>
        <p:txBody>
          <a:bodyPr wrap="square">
            <a:spAutoFit/>
          </a:bodyPr>
          <a:lstStyle/>
          <a:p>
            <a:pPr algn="ctr"/>
            <a:r>
              <a:rPr lang="en-GB" sz="800" b="1" dirty="0">
                <a:solidFill>
                  <a:srgbClr val="FFFFFF"/>
                </a:solidFill>
                <a:latin typeface="HP Simplified" panose="020B0604020204020204" pitchFamily="34" charset="0"/>
              </a:rPr>
              <a:t>HP OFFICEJET MOBILE PRINTERS</a:t>
            </a:r>
            <a:endParaRPr lang="en-US" sz="800" b="1" dirty="0">
              <a:solidFill>
                <a:srgbClr val="FFFFFF"/>
              </a:solidFill>
              <a:latin typeface="HP Simplified" panose="020B0604020204020204" pitchFamily="34" charset="0"/>
            </a:endParaRPr>
          </a:p>
        </p:txBody>
      </p:sp>
      <p:sp>
        <p:nvSpPr>
          <p:cNvPr id="88" name="TextBox 87">
            <a:extLst>
              <a:ext uri="{FF2B5EF4-FFF2-40B4-BE49-F238E27FC236}">
                <a16:creationId xmlns="" xmlns:a16="http://schemas.microsoft.com/office/drawing/2014/main" id="{FCA22052-6228-44B7-B0EB-C169EE2E4187}"/>
              </a:ext>
            </a:extLst>
          </p:cNvPr>
          <p:cNvSpPr txBox="1"/>
          <p:nvPr/>
        </p:nvSpPr>
        <p:spPr>
          <a:xfrm>
            <a:off x="-6629" y="3821246"/>
            <a:ext cx="3691588"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Make the world your office with powerful, quick &amp; quiet portable printing – No network necessary. </a:t>
            </a:r>
            <a:endParaRPr lang="en-GB" sz="700" b="1" dirty="0">
              <a:solidFill>
                <a:schemeClr val="tx2">
                  <a:lumMod val="75000"/>
                </a:schemeClr>
              </a:solidFill>
              <a:latin typeface="HP Simplified" panose="020B0604020204020204" pitchFamily="34" charset="0"/>
            </a:endParaRPr>
          </a:p>
        </p:txBody>
      </p:sp>
      <p:sp>
        <p:nvSpPr>
          <p:cNvPr id="89" name="Rectangle 88"/>
          <p:cNvSpPr/>
          <p:nvPr/>
        </p:nvSpPr>
        <p:spPr>
          <a:xfrm>
            <a:off x="283297" y="5228276"/>
            <a:ext cx="2998828" cy="438582"/>
          </a:xfrm>
          <a:prstGeom prst="rect">
            <a:avLst/>
          </a:prstGeom>
        </p:spPr>
        <p:txBody>
          <a:bodyPr wrap="square">
            <a:spAutoFit/>
          </a:bodyPr>
          <a:lstStyle/>
          <a:p>
            <a:r>
              <a:rPr lang="en-US" sz="750" dirty="0">
                <a:solidFill>
                  <a:srgbClr val="000000"/>
                </a:solidFill>
                <a:latin typeface="HP Simplified" panose="020B0604020204020204" pitchFamily="34" charset="0"/>
              </a:rPr>
              <a:t>CZ993A</a:t>
            </a:r>
            <a:r>
              <a:rPr lang="en-US" sz="750" b="1" dirty="0">
                <a:solidFill>
                  <a:srgbClr val="000000"/>
                </a:solidFill>
                <a:latin typeface="HP Simplified" panose="020B0604020204020204" pitchFamily="34" charset="0"/>
              </a:rPr>
              <a:t> HP PRINTER INKJET COLOR OFFICEJET PRO MOBILE 200 A4</a:t>
            </a:r>
            <a:r>
              <a:rPr lang="en-US" sz="750" dirty="0">
                <a:solidFill>
                  <a:srgbClr val="000000"/>
                </a:solidFill>
                <a:latin typeface="HP Simplified" panose="020B0604020204020204" pitchFamily="34" charset="0"/>
              </a:rPr>
              <a:t>, 20PPM (B), 19PPM (C), 525 MHz, 128MB, DC:500, 2 INKS, USB, WIFI DIRECT, WIFI, 1YW, BLACK,  </a:t>
            </a:r>
            <a:r>
              <a:rPr lang="en-US" sz="750" dirty="0" smtClean="0">
                <a:solidFill>
                  <a:srgbClr val="FF0000"/>
                </a:solidFill>
                <a:latin typeface="HP Simplified" panose="020B0604020204020204" pitchFamily="34" charset="0"/>
              </a:rPr>
              <a:t>295.00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91" name="Rectangle 90"/>
          <p:cNvSpPr/>
          <p:nvPr/>
        </p:nvSpPr>
        <p:spPr>
          <a:xfrm>
            <a:off x="283602" y="5712722"/>
            <a:ext cx="2981741" cy="438582"/>
          </a:xfrm>
          <a:prstGeom prst="rect">
            <a:avLst/>
          </a:prstGeom>
        </p:spPr>
        <p:txBody>
          <a:bodyPr wrap="square">
            <a:spAutoFit/>
          </a:bodyPr>
          <a:lstStyle/>
          <a:p>
            <a:r>
              <a:rPr lang="en-US" sz="750" dirty="0">
                <a:solidFill>
                  <a:srgbClr val="000000"/>
                </a:solidFill>
                <a:latin typeface="HP Simplified" panose="020B0604020204020204" pitchFamily="34" charset="0"/>
              </a:rPr>
              <a:t>CZ992A</a:t>
            </a:r>
            <a:r>
              <a:rPr lang="en-US" sz="750" b="1" dirty="0">
                <a:solidFill>
                  <a:srgbClr val="000000"/>
                </a:solidFill>
                <a:latin typeface="HP Simplified" panose="020B0604020204020204" pitchFamily="34" charset="0"/>
              </a:rPr>
              <a:t>  HP PRINTER ALL IN ONE INKJET COLOR OFFICEJET MOBILE 250 A4</a:t>
            </a:r>
            <a:r>
              <a:rPr lang="en-US" sz="750" dirty="0">
                <a:solidFill>
                  <a:srgbClr val="000000"/>
                </a:solidFill>
                <a:latin typeface="HP Simplified" panose="020B0604020204020204" pitchFamily="34" charset="0"/>
              </a:rPr>
              <a:t>, PRINT, SCAN, COPY, 20 PPM (B), 19 PPM (C), 4800x1200 DPI, 700MHZ, 256MB, DC:500, 2 INKS, USB, WIFI, 1YW, BLACK, </a:t>
            </a:r>
            <a:r>
              <a:rPr lang="en-US" sz="750" dirty="0" smtClean="0">
                <a:solidFill>
                  <a:srgbClr val="FF0000"/>
                </a:solidFill>
                <a:latin typeface="HP Simplified" panose="020B0604020204020204" pitchFamily="34" charset="0"/>
              </a:rPr>
              <a:t>345.00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01" name="Rectangle 100"/>
          <p:cNvSpPr/>
          <p:nvPr/>
        </p:nvSpPr>
        <p:spPr>
          <a:xfrm>
            <a:off x="3997132" y="1924470"/>
            <a:ext cx="2687450" cy="553998"/>
          </a:xfrm>
          <a:prstGeom prst="rect">
            <a:avLst/>
          </a:prstGeom>
        </p:spPr>
        <p:txBody>
          <a:bodyPr wrap="square">
            <a:spAutoFit/>
          </a:bodyPr>
          <a:lstStyle/>
          <a:p>
            <a:r>
              <a:rPr lang="en-US" sz="750" dirty="0">
                <a:solidFill>
                  <a:srgbClr val="000000"/>
                </a:solidFill>
                <a:latin typeface="HP Simplified" panose="020B0604020204020204" pitchFamily="34" charset="0"/>
              </a:rPr>
              <a:t>53N95B </a:t>
            </a:r>
            <a:r>
              <a:rPr lang="en-US" sz="750" b="1" dirty="0">
                <a:solidFill>
                  <a:srgbClr val="000000"/>
                </a:solidFill>
                <a:latin typeface="HP Simplified" panose="020B0604020204020204" pitchFamily="34" charset="0"/>
              </a:rPr>
              <a:t>HP PRINTER ALL IN ONE INKJET COLOR OFFICEJET PRO BUSINESS 9720e A3</a:t>
            </a:r>
            <a:r>
              <a:rPr lang="en-US" sz="750" dirty="0">
                <a:solidFill>
                  <a:srgbClr val="000000"/>
                </a:solidFill>
                <a:latin typeface="HP Simplified" panose="020B0604020204020204" pitchFamily="34" charset="0"/>
              </a:rPr>
              <a:t>, PRINT, SCAN, COPY, 22PPM (B), 18PPM (C), 1200DPI, 512MB, DC:30K, DUPLEX PRINTING, ADF 35P, USB, WIFI, LAN, 1YW, </a:t>
            </a:r>
            <a:r>
              <a:rPr lang="en-US" sz="750" b="1" dirty="0">
                <a:solidFill>
                  <a:srgbClr val="000000"/>
                </a:solidFill>
                <a:latin typeface="HP Simplified" panose="020B0604020204020204" pitchFamily="34" charset="0"/>
              </a:rPr>
              <a:t>GET</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EXT. FREE </a:t>
            </a:r>
            <a:r>
              <a:rPr lang="en-US" sz="750" dirty="0" smtClean="0">
                <a:solidFill>
                  <a:srgbClr val="FF0000"/>
                </a:solidFill>
                <a:latin typeface="HP Simplified" panose="020B0604020204020204" pitchFamily="34" charset="0"/>
              </a:rPr>
              <a:t>241.00 € </a:t>
            </a:r>
            <a:endParaRPr lang="en-US" sz="750" dirty="0">
              <a:solidFill>
                <a:srgbClr val="FF0000"/>
              </a:solidFill>
              <a:latin typeface="HP Simplified" panose="020B0604020204020204" pitchFamily="34" charset="0"/>
            </a:endParaRPr>
          </a:p>
        </p:txBody>
      </p:sp>
      <p:pic>
        <p:nvPicPr>
          <p:cNvPr id="22" name="Picture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94108" y="4630226"/>
            <a:ext cx="2917079" cy="1268036"/>
          </a:xfrm>
          <a:prstGeom prst="rect">
            <a:avLst/>
          </a:prstGeom>
        </p:spPr>
      </p:pic>
      <p:sp>
        <p:nvSpPr>
          <p:cNvPr id="92" name="Rectangle 91">
            <a:extLst>
              <a:ext uri="{FF2B5EF4-FFF2-40B4-BE49-F238E27FC236}">
                <a16:creationId xmlns="" xmlns:a16="http://schemas.microsoft.com/office/drawing/2014/main" id="{558F255E-E068-4693-8AB1-48375A74A28F}"/>
              </a:ext>
            </a:extLst>
          </p:cNvPr>
          <p:cNvSpPr/>
          <p:nvPr/>
        </p:nvSpPr>
        <p:spPr>
          <a:xfrm>
            <a:off x="6920188" y="-1664"/>
            <a:ext cx="2990999"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HP OFFICE JET PRO BUSINESS MULTIFUNCTION PRINTERS</a:t>
            </a:r>
            <a:endParaRPr lang="en-US" sz="800" b="1" dirty="0">
              <a:solidFill>
                <a:schemeClr val="bg1"/>
              </a:solidFill>
              <a:latin typeface="HP Simplified" panose="020B0604020204020204" pitchFamily="34" charset="0"/>
            </a:endParaRPr>
          </a:p>
        </p:txBody>
      </p:sp>
      <p:sp>
        <p:nvSpPr>
          <p:cNvPr id="112" name="TextBox 111">
            <a:extLst>
              <a:ext uri="{FF2B5EF4-FFF2-40B4-BE49-F238E27FC236}">
                <a16:creationId xmlns="" xmlns:a16="http://schemas.microsoft.com/office/drawing/2014/main" id="{FCA22052-6228-44B7-B0EB-C169EE2E4187}"/>
              </a:ext>
            </a:extLst>
          </p:cNvPr>
          <p:cNvSpPr txBox="1"/>
          <p:nvPr/>
        </p:nvSpPr>
        <p:spPr>
          <a:xfrm>
            <a:off x="6932170" y="192935"/>
            <a:ext cx="3276288" cy="307777"/>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The smart printer that gets works done. Save time with Shortcuts and get automatic two-sided printing. Print and scan from your phone. </a:t>
            </a:r>
          </a:p>
        </p:txBody>
      </p:sp>
      <p:pic>
        <p:nvPicPr>
          <p:cNvPr id="24" name="Picture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02394" y="790189"/>
            <a:ext cx="1227551" cy="1032576"/>
          </a:xfrm>
          <a:prstGeom prst="rect">
            <a:avLst/>
          </a:prstGeom>
        </p:spPr>
      </p:pic>
      <p:sp>
        <p:nvSpPr>
          <p:cNvPr id="117" name="Rectangle 116"/>
          <p:cNvSpPr/>
          <p:nvPr/>
        </p:nvSpPr>
        <p:spPr>
          <a:xfrm>
            <a:off x="6931497" y="2010512"/>
            <a:ext cx="2926711" cy="553998"/>
          </a:xfrm>
          <a:prstGeom prst="rect">
            <a:avLst/>
          </a:prstGeom>
        </p:spPr>
        <p:txBody>
          <a:bodyPr wrap="square">
            <a:spAutoFit/>
          </a:bodyPr>
          <a:lstStyle/>
          <a:p>
            <a:r>
              <a:rPr lang="en-US" sz="750" dirty="0">
                <a:solidFill>
                  <a:srgbClr val="000000"/>
                </a:solidFill>
                <a:latin typeface="HP Simplified" panose="020B0604020204020204" pitchFamily="34" charset="0"/>
              </a:rPr>
              <a:t>405U3B </a:t>
            </a:r>
            <a:r>
              <a:rPr lang="en-US" sz="750" b="1" dirty="0">
                <a:solidFill>
                  <a:srgbClr val="000000"/>
                </a:solidFill>
                <a:latin typeface="HP Simplified" panose="020B0604020204020204" pitchFamily="34" charset="0"/>
              </a:rPr>
              <a:t>HP PRINTER ALL IN ONE INKJET COLOR</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OFFICEJET PRO 8122e</a:t>
            </a:r>
            <a:r>
              <a:rPr lang="en-US" sz="750" dirty="0">
                <a:solidFill>
                  <a:srgbClr val="000000"/>
                </a:solidFill>
                <a:latin typeface="HP Simplified" panose="020B0604020204020204" pitchFamily="34" charset="0"/>
              </a:rPr>
              <a:t> A4, PRINT, SCAN COPY, 20PPM (B) &amp; 10PPM (C) , 1200x1200 DPI, DC:20K, DUPLEX, ADF 35P, LAN, USB, WIFI, 1YW, WHITE+BASALT , </a:t>
            </a:r>
          </a:p>
          <a:p>
            <a:r>
              <a:rPr lang="en-US" sz="750" dirty="0" smtClean="0">
                <a:solidFill>
                  <a:srgbClr val="FF0000"/>
                </a:solidFill>
                <a:latin typeface="HP Simplified" panose="020B0604020204020204" pitchFamily="34" charset="0"/>
              </a:rPr>
              <a:t>154.00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120" name="Rectangle 119"/>
          <p:cNvSpPr/>
          <p:nvPr/>
        </p:nvSpPr>
        <p:spPr>
          <a:xfrm>
            <a:off x="6950165" y="2566313"/>
            <a:ext cx="2690372" cy="553998"/>
          </a:xfrm>
          <a:prstGeom prst="rect">
            <a:avLst/>
          </a:prstGeom>
        </p:spPr>
        <p:txBody>
          <a:bodyPr wrap="square">
            <a:spAutoFit/>
          </a:bodyPr>
          <a:lstStyle/>
          <a:p>
            <a:r>
              <a:rPr lang="en-US" sz="750" dirty="0">
                <a:solidFill>
                  <a:srgbClr val="000000"/>
                </a:solidFill>
                <a:latin typeface="HP Simplified" panose="020B0604020204020204" pitchFamily="34" charset="0"/>
              </a:rPr>
              <a:t>40Q45B </a:t>
            </a:r>
            <a:r>
              <a:rPr lang="en-US" sz="750" b="1" dirty="0">
                <a:solidFill>
                  <a:srgbClr val="000000"/>
                </a:solidFill>
                <a:latin typeface="HP Simplified" panose="020B0604020204020204" pitchFamily="34" charset="0"/>
              </a:rPr>
              <a:t>HP PRINTER ALL IN ONE INKJET COLOR OFFICEJET PRO 8132e </a:t>
            </a:r>
            <a:r>
              <a:rPr lang="en-US" sz="750" dirty="0">
                <a:solidFill>
                  <a:srgbClr val="000000"/>
                </a:solidFill>
                <a:latin typeface="HP Simplified" panose="020B0604020204020204" pitchFamily="34" charset="0"/>
              </a:rPr>
              <a:t>A4, PRINT, SCAN, COPY, FAX, 20PPM (B) &amp; 10PPM (C) DC:20K, DUPLEX, ADF 35P, USB, WIFI, LAN, 1YW, WHITE+BASALT, </a:t>
            </a:r>
            <a:r>
              <a:rPr lang="en-US" sz="750" dirty="0" smtClean="0">
                <a:solidFill>
                  <a:srgbClr val="FF0000"/>
                </a:solidFill>
                <a:latin typeface="HP Simplified" panose="020B0604020204020204" pitchFamily="34" charset="0"/>
              </a:rPr>
              <a:t>177.00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22" name="Rectangle 121"/>
          <p:cNvSpPr/>
          <p:nvPr/>
        </p:nvSpPr>
        <p:spPr>
          <a:xfrm>
            <a:off x="6963213" y="3143490"/>
            <a:ext cx="2834688" cy="553998"/>
          </a:xfrm>
          <a:prstGeom prst="rect">
            <a:avLst/>
          </a:prstGeom>
        </p:spPr>
        <p:txBody>
          <a:bodyPr wrap="square">
            <a:spAutoFit/>
          </a:bodyPr>
          <a:lstStyle/>
          <a:p>
            <a:r>
              <a:rPr lang="en-US" sz="750" dirty="0">
                <a:solidFill>
                  <a:srgbClr val="000000"/>
                </a:solidFill>
                <a:latin typeface="HP Simplified" panose="020B0604020204020204" pitchFamily="34" charset="0"/>
              </a:rPr>
              <a:t>403X8B </a:t>
            </a:r>
            <a:r>
              <a:rPr lang="en-US" sz="750" b="1" dirty="0">
                <a:solidFill>
                  <a:srgbClr val="000000"/>
                </a:solidFill>
                <a:latin typeface="HP Simplified" panose="020B0604020204020204" pitchFamily="34" charset="0"/>
              </a:rPr>
              <a:t>HP PRINTER ALL IN ONE INKJET COLOR OFFICEJET PRO BUSINESS 9120e </a:t>
            </a:r>
            <a:r>
              <a:rPr lang="en-US" sz="750" dirty="0">
                <a:solidFill>
                  <a:srgbClr val="000000"/>
                </a:solidFill>
                <a:latin typeface="HP Simplified" panose="020B0604020204020204" pitchFamily="34" charset="0"/>
              </a:rPr>
              <a:t>A4, PRINT, SCAN, COPY, FAX, 22PPM (B) 18PPM (C), 1200X1200 DPI, DC:25K, DUPLEX PRINT &amp; SCAN, ADF 35P, TRAY 250P, WIFI, LAN, USB, 1YW , BASALT, </a:t>
            </a:r>
            <a:r>
              <a:rPr lang="en-US" sz="750" dirty="0" smtClean="0">
                <a:solidFill>
                  <a:srgbClr val="FF0000"/>
                </a:solidFill>
                <a:latin typeface="HP Simplified" panose="020B0604020204020204" pitchFamily="34" charset="0"/>
              </a:rPr>
              <a:t>241.00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24" name="Rectangle 123"/>
          <p:cNvSpPr/>
          <p:nvPr/>
        </p:nvSpPr>
        <p:spPr>
          <a:xfrm>
            <a:off x="6957807" y="3735985"/>
            <a:ext cx="2915759" cy="553998"/>
          </a:xfrm>
          <a:prstGeom prst="rect">
            <a:avLst/>
          </a:prstGeom>
        </p:spPr>
        <p:txBody>
          <a:bodyPr wrap="square">
            <a:spAutoFit/>
          </a:bodyPr>
          <a:lstStyle/>
          <a:p>
            <a:r>
              <a:rPr lang="en-US" sz="750" dirty="0">
                <a:solidFill>
                  <a:srgbClr val="000000"/>
                </a:solidFill>
                <a:latin typeface="HP Simplified" panose="020B0604020204020204" pitchFamily="34" charset="0"/>
              </a:rPr>
              <a:t>404M5B </a:t>
            </a:r>
            <a:r>
              <a:rPr lang="en-US" sz="750" b="1" dirty="0">
                <a:solidFill>
                  <a:srgbClr val="000000"/>
                </a:solidFill>
                <a:latin typeface="HP Simplified" panose="020B0604020204020204" pitchFamily="34" charset="0"/>
              </a:rPr>
              <a:t>HP PRINTER ALL IN ONE INKJET COLOR OFFICEJET</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PRO</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9132e</a:t>
            </a:r>
            <a:r>
              <a:rPr lang="en-US" sz="750" dirty="0">
                <a:solidFill>
                  <a:srgbClr val="000000"/>
                </a:solidFill>
                <a:latin typeface="HP Simplified" panose="020B0604020204020204" pitchFamily="34" charset="0"/>
              </a:rPr>
              <a:t> HP+ A4, PRINT, SCAN, COPY, FAX, 25PPM (B) 20PPM (C), DC:30K, DUPLEX, ADF 35P, 2X TRAYS 500 SHEET, AIR PRINT, USB, WIFI, LAN, 1YW, BASALT, </a:t>
            </a:r>
            <a:r>
              <a:rPr lang="en-US" sz="750" dirty="0" smtClean="0">
                <a:solidFill>
                  <a:srgbClr val="FF0000"/>
                </a:solidFill>
                <a:latin typeface="HP Simplified" panose="020B0604020204020204" pitchFamily="34" charset="0"/>
              </a:rPr>
              <a:t>310.00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8" name="Rectangle 47"/>
          <p:cNvSpPr/>
          <p:nvPr/>
        </p:nvSpPr>
        <p:spPr>
          <a:xfrm>
            <a:off x="3608887" y="3758383"/>
            <a:ext cx="3278991" cy="415498"/>
          </a:xfrm>
          <a:prstGeom prst="rect">
            <a:avLst/>
          </a:prstGeom>
        </p:spPr>
        <p:txBody>
          <a:bodyPr wrap="square">
            <a:spAutoFit/>
          </a:bodyPr>
          <a:lstStyle/>
          <a:p>
            <a:r>
              <a:rPr lang="en-US" sz="700" b="1" dirty="0">
                <a:solidFill>
                  <a:schemeClr val="tx2"/>
                </a:solidFill>
                <a:latin typeface="HP Simplified" panose="020B0604020204020204" pitchFamily="34" charset="0"/>
              </a:rPr>
              <a:t>Boost productivity with mobile setup, two-sided printing, Magic touch panel, and fax, so you can connect, work, and print intuitively. Get outstanding quality and value – up to three years of Original HP Ink included in the box.</a:t>
            </a:r>
          </a:p>
        </p:txBody>
      </p:sp>
      <p:sp>
        <p:nvSpPr>
          <p:cNvPr id="49" name="Rectangle 48"/>
          <p:cNvSpPr/>
          <p:nvPr/>
        </p:nvSpPr>
        <p:spPr>
          <a:xfrm>
            <a:off x="3827364" y="5666858"/>
            <a:ext cx="2634386" cy="553998"/>
          </a:xfrm>
          <a:prstGeom prst="rect">
            <a:avLst/>
          </a:prstGeom>
        </p:spPr>
        <p:txBody>
          <a:bodyPr wrap="square">
            <a:spAutoFit/>
          </a:bodyPr>
          <a:lstStyle/>
          <a:p>
            <a:r>
              <a:rPr lang="en-US" sz="750" dirty="0">
                <a:latin typeface="HP Simplified" panose="020B0604020204020204" pitchFamily="34" charset="0"/>
              </a:rPr>
              <a:t>4WF66A </a:t>
            </a:r>
            <a:r>
              <a:rPr lang="en-US" sz="750" b="1" dirty="0">
                <a:latin typeface="HP Simplified" panose="020B0604020204020204" pitchFamily="34" charset="0"/>
              </a:rPr>
              <a:t>HP PRINTER ALL IN ONE INKJET COLOR SMART TANK BUSINESS 790 A4</a:t>
            </a:r>
            <a:r>
              <a:rPr lang="en-US" sz="750" dirty="0">
                <a:latin typeface="HP Simplified" panose="020B0604020204020204" pitchFamily="34" charset="0"/>
              </a:rPr>
              <a:t>, PRINT, SCAN, COPY, FAX, 23PPM (B), 22PPM (C) 4800 x 1200 DPI, DC:6K, DUPLEX, ADF, 250P TRAY, USB, BT, WIFI, LAN, 1YW, </a:t>
            </a:r>
            <a:r>
              <a:rPr lang="en-US" sz="750" b="1" dirty="0">
                <a:latin typeface="HP Simplified" panose="020B0604020204020204" pitchFamily="34" charset="0"/>
              </a:rPr>
              <a:t>GET 3YW EXT. FREE, </a:t>
            </a:r>
            <a:r>
              <a:rPr lang="en-US" sz="750" dirty="0" smtClean="0">
                <a:solidFill>
                  <a:srgbClr val="FF0000"/>
                </a:solidFill>
                <a:latin typeface="HP Simplified" panose="020B0604020204020204" pitchFamily="34" charset="0"/>
              </a:rPr>
              <a:t>382.00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52" name="Picture 5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49018" y="4204112"/>
            <a:ext cx="1143727" cy="852228"/>
          </a:xfrm>
          <a:prstGeom prst="rect">
            <a:avLst/>
          </a:prstGeom>
        </p:spPr>
      </p:pic>
      <p:sp>
        <p:nvSpPr>
          <p:cNvPr id="57" name="Rectangle 56">
            <a:extLst>
              <a:ext uri="{FF2B5EF4-FFF2-40B4-BE49-F238E27FC236}">
                <a16:creationId xmlns="" xmlns:a16="http://schemas.microsoft.com/office/drawing/2014/main" id="{558F255E-E068-4693-8AB1-48375A74A28F}"/>
              </a:ext>
            </a:extLst>
          </p:cNvPr>
          <p:cNvSpPr/>
          <p:nvPr/>
        </p:nvSpPr>
        <p:spPr>
          <a:xfrm>
            <a:off x="3653344" y="3518100"/>
            <a:ext cx="3284177" cy="215444"/>
          </a:xfrm>
          <a:prstGeom prst="rect">
            <a:avLst/>
          </a:prstGeom>
          <a:solidFill>
            <a:schemeClr val="accent6"/>
          </a:solidFill>
        </p:spPr>
        <p:txBody>
          <a:bodyPr wrap="square">
            <a:spAutoFit/>
          </a:bodyPr>
          <a:lstStyle/>
          <a:p>
            <a:pPr algn="ctr"/>
            <a:r>
              <a:rPr lang="en-US" sz="800" b="1" dirty="0">
                <a:solidFill>
                  <a:srgbClr val="FFFFFF"/>
                </a:solidFill>
                <a:latin typeface="HP Simplified" panose="020B0604020204020204" pitchFamily="34" charset="0"/>
              </a:rPr>
              <a:t>HP SMART TANK BUSINESS MULTIFUNCTION PRINTERS</a:t>
            </a:r>
          </a:p>
        </p:txBody>
      </p:sp>
    </p:spTree>
    <p:extLst>
      <p:ext uri="{BB962C8B-B14F-4D97-AF65-F5344CB8AC3E}">
        <p14:creationId xmlns:p14="http://schemas.microsoft.com/office/powerpoint/2010/main" val="1654671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descr="A picture containing text, person, indoor, shelf&#10;&#10;Description automatically generated">
            <a:extLst>
              <a:ext uri="{FF2B5EF4-FFF2-40B4-BE49-F238E27FC236}">
                <a16:creationId xmlns="" xmlns:a16="http://schemas.microsoft.com/office/drawing/2014/main" id="{DC36207F-77A2-C1CF-6F4F-A4D0C75E8D1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998" y="20357"/>
            <a:ext cx="1758475" cy="991437"/>
          </a:xfrm>
          <a:prstGeom prst="rect">
            <a:avLst/>
          </a:prstGeom>
        </p:spPr>
      </p:pic>
      <p:pic>
        <p:nvPicPr>
          <p:cNvPr id="73" name="Picture 72"/>
          <p:cNvPicPr>
            <a:picLocks noChangeAspect="1"/>
          </p:cNvPicPr>
          <p:nvPr/>
        </p:nvPicPr>
        <p:blipFill>
          <a:blip r:embed="rId4">
            <a:duotone>
              <a:prstClr val="black"/>
              <a:schemeClr val="accent6">
                <a:tint val="45000"/>
                <a:satMod val="400000"/>
              </a:schemeClr>
            </a:duotone>
          </a:blip>
          <a:stretch>
            <a:fillRect/>
          </a:stretch>
        </p:blipFill>
        <p:spPr>
          <a:xfrm>
            <a:off x="1541013" y="-1664"/>
            <a:ext cx="2115879" cy="1006938"/>
          </a:xfrm>
          <a:prstGeom prst="rect">
            <a:avLst/>
          </a:prstGeom>
        </p:spPr>
      </p:pic>
      <p:sp>
        <p:nvSpPr>
          <p:cNvPr id="90" name="Rectangle 89"/>
          <p:cNvSpPr/>
          <p:nvPr/>
        </p:nvSpPr>
        <p:spPr>
          <a:xfrm>
            <a:off x="1493618" y="-31711"/>
            <a:ext cx="1860613"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Home , Envy , Smart Tank,  MFPs Printers</a:t>
            </a:r>
          </a:p>
        </p:txBody>
      </p:sp>
      <p:sp>
        <p:nvSpPr>
          <p:cNvPr id="93" name="Rectangle 92"/>
          <p:cNvSpPr/>
          <p:nvPr/>
        </p:nvSpPr>
        <p:spPr>
          <a:xfrm>
            <a:off x="1500324" y="435659"/>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September 2025</a:t>
            </a:r>
            <a:r>
              <a:rPr lang="en-GB" sz="700" dirty="0" smtClean="0">
                <a:solidFill>
                  <a:schemeClr val="bg1"/>
                </a:solidFill>
                <a:latin typeface="HP Simplified" panose="020B0604020204020204" pitchFamily="34" charset="0"/>
                <a:cs typeface="Arial" panose="020B0604020202020204" pitchFamily="34" charset="0"/>
              </a:rPr>
              <a:t> </a:t>
            </a:r>
            <a:r>
              <a:rPr lang="en-GB" sz="700" dirty="0">
                <a:solidFill>
                  <a:schemeClr val="bg1"/>
                </a:solidFill>
                <a:latin typeface="HP Simplified" panose="020B0604020204020204" pitchFamily="34" charset="0"/>
                <a:cs typeface="Arial" panose="020B0604020202020204" pitchFamily="34" charset="0"/>
              </a:rPr>
              <a:t>Page 2/7</a:t>
            </a:r>
            <a:endParaRPr lang="en-US" sz="700" dirty="0">
              <a:solidFill>
                <a:schemeClr val="bg1"/>
              </a:solidFill>
              <a:latin typeface="HP Simplified" panose="020B0604020204020204" pitchFamily="34" charset="0"/>
              <a:cs typeface="Arial" panose="020B0604020202020204" pitchFamily="34" charset="0"/>
            </a:endParaRPr>
          </a:p>
        </p:txBody>
      </p:sp>
      <p:pic>
        <p:nvPicPr>
          <p:cNvPr id="100"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3328974" y="23694"/>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 xmlns:a16="http://schemas.microsoft.com/office/drawing/2014/main" id="{0F1A5A9D-3ABC-5D97-CD45-F6DDC8D110E5}"/>
              </a:ext>
            </a:extLst>
          </p:cNvPr>
          <p:cNvCxnSpPr>
            <a:cxnSpLocks/>
          </p:cNvCxnSpPr>
          <p:nvPr/>
        </p:nvCxnSpPr>
        <p:spPr>
          <a:xfrm>
            <a:off x="3669006" y="1262474"/>
            <a:ext cx="21311" cy="504325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 xmlns:a16="http://schemas.microsoft.com/office/drawing/2014/main" id="{FBBB32A7-90B3-0E6F-4E9B-5D6A0D9FB372}"/>
              </a:ext>
            </a:extLst>
          </p:cNvPr>
          <p:cNvSpPr/>
          <p:nvPr/>
        </p:nvSpPr>
        <p:spPr>
          <a:xfrm>
            <a:off x="460" y="1007359"/>
            <a:ext cx="3656432" cy="218514"/>
          </a:xfrm>
          <a:prstGeom prst="rect">
            <a:avLst/>
          </a:prstGeom>
          <a:solidFill>
            <a:schemeClr val="accent5">
              <a:lumMod val="75000"/>
            </a:schemeClr>
          </a:solidFill>
        </p:spPr>
        <p:txBody>
          <a:bodyPr wrap="square">
            <a:spAutoFit/>
          </a:bodyPr>
          <a:lstStyle/>
          <a:p>
            <a:pPr algn="ctr" defTabSz="914426" fontAlgn="b"/>
            <a:r>
              <a:rPr lang="en-GB" sz="800" b="1" dirty="0">
                <a:solidFill>
                  <a:schemeClr val="bg1"/>
                </a:solidFill>
                <a:latin typeface="HP Simplified" panose="020B0604020204020204" pitchFamily="34" charset="0"/>
              </a:rPr>
              <a:t>HP SMART TANK PRINTERS– HOME OFFICE</a:t>
            </a:r>
            <a:r>
              <a:rPr lang="el-GR" sz="800" b="1" dirty="0">
                <a:solidFill>
                  <a:schemeClr val="bg1"/>
                </a:solidFill>
                <a:latin typeface="HP Simplified" panose="020B0604020204020204" pitchFamily="34" charset="0"/>
              </a:rPr>
              <a:t> </a:t>
            </a:r>
            <a:endParaRPr lang="en-GB" sz="800" b="1" dirty="0">
              <a:solidFill>
                <a:schemeClr val="bg1"/>
              </a:solidFill>
              <a:latin typeface="HP Simplified" panose="020B0604020204020204" pitchFamily="34" charset="0"/>
            </a:endParaRPr>
          </a:p>
        </p:txBody>
      </p:sp>
      <p:sp>
        <p:nvSpPr>
          <p:cNvPr id="57" name="TextBox 56">
            <a:extLst>
              <a:ext uri="{FF2B5EF4-FFF2-40B4-BE49-F238E27FC236}">
                <a16:creationId xmlns="" xmlns:a16="http://schemas.microsoft.com/office/drawing/2014/main" id="{0CC8D907-6FF7-F68E-D54D-03F5156121FA}"/>
              </a:ext>
            </a:extLst>
          </p:cNvPr>
          <p:cNvSpPr txBox="1"/>
          <p:nvPr/>
        </p:nvSpPr>
        <p:spPr>
          <a:xfrm>
            <a:off x="-28577" y="2511897"/>
            <a:ext cx="3698178" cy="323165"/>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High volume colour printing at extremely low cost per page.</a:t>
            </a:r>
            <a:r>
              <a:rPr lang="en-GB" sz="800" b="0" i="0" dirty="0">
                <a:solidFill>
                  <a:srgbClr val="000000"/>
                </a:solidFill>
                <a:effectLst/>
                <a:latin typeface="forma-djr-micro"/>
              </a:rPr>
              <a:t> </a:t>
            </a:r>
            <a:r>
              <a:rPr lang="en-GB" sz="700" b="1" dirty="0">
                <a:solidFill>
                  <a:schemeClr val="tx2">
                    <a:lumMod val="75000"/>
                  </a:schemeClr>
                </a:solidFill>
                <a:latin typeface="HP Simplified" panose="020B0604020204020204" pitchFamily="34" charset="0"/>
              </a:rPr>
              <a:t>Get up to 8,000 black pages or up to 6,000 colour pages.</a:t>
            </a:r>
            <a:endParaRPr lang="x-none" sz="700" b="1" dirty="0">
              <a:solidFill>
                <a:schemeClr val="tx2">
                  <a:lumMod val="75000"/>
                </a:schemeClr>
              </a:solidFill>
              <a:latin typeface="HP Simplified" panose="020B0604020204020204" pitchFamily="34" charset="0"/>
            </a:endParaRPr>
          </a:p>
        </p:txBody>
      </p:sp>
      <p:sp>
        <p:nvSpPr>
          <p:cNvPr id="77" name="TextBox 76">
            <a:extLst>
              <a:ext uri="{FF2B5EF4-FFF2-40B4-BE49-F238E27FC236}">
                <a16:creationId xmlns="" xmlns:a16="http://schemas.microsoft.com/office/drawing/2014/main" id="{762627C0-507A-1249-B079-DABD7A6B5996}"/>
              </a:ext>
            </a:extLst>
          </p:cNvPr>
          <p:cNvSpPr txBox="1"/>
          <p:nvPr/>
        </p:nvSpPr>
        <p:spPr>
          <a:xfrm>
            <a:off x="1434537" y="2752929"/>
            <a:ext cx="1899051" cy="900246"/>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1F3Y2A  </a:t>
            </a:r>
            <a:r>
              <a:rPr lang="en-GB" sz="750" b="1" dirty="0">
                <a:solidFill>
                  <a:srgbClr val="000000"/>
                </a:solidFill>
                <a:latin typeface="HP Simplified" panose="020B0604020204020204" pitchFamily="34" charset="0"/>
              </a:rPr>
              <a:t>HP PRINTER ALL IN ONE INKJET COLOR SMART TANK HOME - OFFICE 580 A4</a:t>
            </a:r>
            <a:r>
              <a:rPr lang="en-GB" sz="750" dirty="0">
                <a:solidFill>
                  <a:srgbClr val="000000"/>
                </a:solidFill>
                <a:latin typeface="HP Simplified" panose="020B0604020204020204" pitchFamily="34" charset="0"/>
              </a:rPr>
              <a:t>, PRINT, SCAN, COPY, 22PPM (B), 16PPM (C), 4800 x 1200 DPI, 100P TRAY, DC: 3K, 4 BOTTLES INK, BT, WIFI, 1YW, INCLUDES 8K  BLACK &amp; 6K COLOR INK</a:t>
            </a:r>
            <a:r>
              <a:rPr lang="en-GB" sz="750" dirty="0">
                <a:latin typeface="HP Simplified" panose="020B0604020204020204" pitchFamily="34" charset="0"/>
              </a:rPr>
              <a:t>, </a:t>
            </a:r>
            <a:r>
              <a:rPr lang="en-US" sz="750" b="1" dirty="0">
                <a:latin typeface="HP Simplified" panose="020B0604020204020204" pitchFamily="34" charset="0"/>
              </a:rPr>
              <a:t>GET 3YW EXT. FREE, </a:t>
            </a:r>
            <a:r>
              <a:rPr lang="en-US" sz="750" b="0" i="0" u="none" strike="noStrike" kern="1200" dirty="0" smtClean="0">
                <a:solidFill>
                  <a:srgbClr val="FF0000"/>
                </a:solidFill>
                <a:effectLst/>
                <a:latin typeface="HP Simplified" panose="020B0604020204020204" pitchFamily="34" charset="0"/>
              </a:rPr>
              <a:t>200.00 </a:t>
            </a:r>
            <a:r>
              <a:rPr lang="en-GB" sz="750" b="0" i="0" u="none" strike="noStrike" kern="1200" dirty="0" smtClean="0">
                <a:solidFill>
                  <a:srgbClr val="FF0000"/>
                </a:solidFill>
                <a:effectLst/>
                <a:latin typeface="HP Simplified" panose="020B0604020204020204" pitchFamily="34" charset="0"/>
              </a:rPr>
              <a:t>€  </a:t>
            </a:r>
            <a:endParaRPr lang="en-GB" sz="750" b="0" i="0" u="none" strike="noStrike" kern="1200" dirty="0">
              <a:solidFill>
                <a:srgbClr val="FF0000"/>
              </a:solidFill>
              <a:effectLst/>
              <a:latin typeface="HP Simplified" panose="020B0604020204020204" pitchFamily="34" charset="0"/>
            </a:endParaRPr>
          </a:p>
        </p:txBody>
      </p:sp>
      <p:pic>
        <p:nvPicPr>
          <p:cNvPr id="5" name="Picture 4" descr="A picture containing text, electronics, printer&#10;&#10;Description automatically generated">
            <a:extLst>
              <a:ext uri="{FF2B5EF4-FFF2-40B4-BE49-F238E27FC236}">
                <a16:creationId xmlns="" xmlns:a16="http://schemas.microsoft.com/office/drawing/2014/main" id="{330E50F7-F39E-7B86-BE0B-26359B76D3CA}"/>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218976" y="2940409"/>
            <a:ext cx="1137850" cy="697063"/>
          </a:xfrm>
          <a:prstGeom prst="rect">
            <a:avLst/>
          </a:prstGeom>
        </p:spPr>
      </p:pic>
      <p:sp>
        <p:nvSpPr>
          <p:cNvPr id="86" name="Rectangle 85"/>
          <p:cNvSpPr/>
          <p:nvPr/>
        </p:nvSpPr>
        <p:spPr>
          <a:xfrm>
            <a:off x="-182130" y="6404207"/>
            <a:ext cx="9910024" cy="497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97" name="Rectangle 96"/>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99" name="Rectangle 98"/>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63" name="Rectangle 62"/>
          <p:cNvSpPr/>
          <p:nvPr/>
        </p:nvSpPr>
        <p:spPr>
          <a:xfrm>
            <a:off x="5004616" y="693142"/>
            <a:ext cx="1812351" cy="669414"/>
          </a:xfrm>
          <a:prstGeom prst="rect">
            <a:avLst/>
          </a:prstGeom>
        </p:spPr>
        <p:txBody>
          <a:bodyPr wrap="square">
            <a:spAutoFit/>
          </a:bodyPr>
          <a:lstStyle/>
          <a:p>
            <a:r>
              <a:rPr lang="en-US" sz="750" dirty="0">
                <a:solidFill>
                  <a:srgbClr val="000000"/>
                </a:solidFill>
                <a:latin typeface="HP Simplified" panose="020B0604020204020204" pitchFamily="34" charset="0"/>
              </a:rPr>
              <a:t>588Q2B </a:t>
            </a:r>
            <a:r>
              <a:rPr lang="en-US" sz="750" b="1" dirty="0">
                <a:solidFill>
                  <a:srgbClr val="000000"/>
                </a:solidFill>
                <a:latin typeface="HP Simplified" panose="020B0604020204020204" pitchFamily="34" charset="0"/>
              </a:rPr>
              <a:t>HP PRINTER ALL IN ONE INKJET COLOR DESKJET HOME 2821</a:t>
            </a:r>
            <a:r>
              <a:rPr lang="en-US" sz="750" dirty="0">
                <a:solidFill>
                  <a:srgbClr val="000000"/>
                </a:solidFill>
                <a:latin typeface="HP Simplified" panose="020B0604020204020204" pitchFamily="34" charset="0"/>
              </a:rPr>
              <a:t>e HP+ A4, PRINT, SCAN COPY, 7PPM (B), 5PPM (C), DC:1K, 60P INPUT TRAY, AIR PRINT, USB, WIFI, 1YW, </a:t>
            </a:r>
            <a:r>
              <a:rPr lang="en-US" sz="750" dirty="0" smtClean="0">
                <a:solidFill>
                  <a:srgbClr val="FF0000"/>
                </a:solidFill>
                <a:latin typeface="HP Simplified" panose="020B0604020204020204" pitchFamily="34" charset="0"/>
              </a:rPr>
              <a:t>61.00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795076" y="666825"/>
            <a:ext cx="1188089" cy="638598"/>
          </a:xfrm>
          <a:prstGeom prst="rect">
            <a:avLst/>
          </a:prstGeom>
        </p:spPr>
      </p:pic>
      <p:sp>
        <p:nvSpPr>
          <p:cNvPr id="62" name="TextBox 61">
            <a:extLst>
              <a:ext uri="{FF2B5EF4-FFF2-40B4-BE49-F238E27FC236}">
                <a16:creationId xmlns="" xmlns:a16="http://schemas.microsoft.com/office/drawing/2014/main" id="{AACF1D3D-D3F1-76F7-9668-591E53C7929C}"/>
              </a:ext>
            </a:extLst>
          </p:cNvPr>
          <p:cNvSpPr txBox="1"/>
          <p:nvPr/>
        </p:nvSpPr>
        <p:spPr>
          <a:xfrm>
            <a:off x="7947844" y="1826794"/>
            <a:ext cx="1887134" cy="669414"/>
          </a:xfrm>
          <a:prstGeom prst="rect">
            <a:avLst/>
          </a:prstGeom>
          <a:noFill/>
        </p:spPr>
        <p:txBody>
          <a:bodyPr wrap="square" rtlCol="0">
            <a:spAutoFit/>
          </a:bodyPr>
          <a:lstStyle/>
          <a:p>
            <a:pPr fontAlgn="ctr"/>
            <a:r>
              <a:rPr lang="en-US" sz="750" dirty="0">
                <a:latin typeface="HP Simplified" panose="020B0604020204020204" pitchFamily="34" charset="0"/>
              </a:rPr>
              <a:t>714N9B </a:t>
            </a:r>
            <a:r>
              <a:rPr lang="en-US" sz="750" b="1" dirty="0">
                <a:latin typeface="HP Simplified" panose="020B0604020204020204" pitchFamily="34" charset="0"/>
              </a:rPr>
              <a:t>HP PRINTER ALL IN ONE INKJET COLOR ENVY DESKJET HOME 6520e A4, </a:t>
            </a:r>
            <a:r>
              <a:rPr lang="en-US" sz="750" dirty="0">
                <a:latin typeface="HP Simplified" panose="020B0604020204020204" pitchFamily="34" charset="0"/>
              </a:rPr>
              <a:t>PRINT, SCAN COPY, 10PPM (B), 7PPM (C), DC:1K, DUPLEX, ADF 35P, USB, WIFI, 1YW, CEMENT, </a:t>
            </a:r>
            <a:r>
              <a:rPr lang="en-GB" sz="750" dirty="0" smtClean="0">
                <a:solidFill>
                  <a:srgbClr val="FF0000"/>
                </a:solidFill>
                <a:latin typeface="HP Simplified" panose="020B0604020204020204" pitchFamily="34" charset="0"/>
              </a:rPr>
              <a:t>113.00 €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sp>
        <p:nvSpPr>
          <p:cNvPr id="60" name="Rectangle 59"/>
          <p:cNvSpPr/>
          <p:nvPr/>
        </p:nvSpPr>
        <p:spPr>
          <a:xfrm>
            <a:off x="1499336" y="545111"/>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a:t>
            </a:r>
            <a:r>
              <a:rPr lang="en-US" sz="700" dirty="0" smtClean="0">
                <a:solidFill>
                  <a:schemeClr val="bg1"/>
                </a:solidFill>
                <a:latin typeface="HP Simplified" panose="020B0604020204020204" pitchFamily="34" charset="0"/>
                <a:cs typeface="Arial" panose="020B0604020202020204" pitchFamily="34" charset="0"/>
              </a:rPr>
              <a:t>30/09 or </a:t>
            </a:r>
            <a:r>
              <a:rPr lang="en-US" sz="700" dirty="0">
                <a:solidFill>
                  <a:schemeClr val="bg1"/>
                </a:solidFill>
                <a:latin typeface="HP Simplified" panose="020B0604020204020204" pitchFamily="34" charset="0"/>
                <a:cs typeface="Arial" panose="020B0604020202020204" pitchFamily="34" charset="0"/>
              </a:rPr>
              <a:t>Until Stock Last.</a:t>
            </a:r>
          </a:p>
        </p:txBody>
      </p:sp>
      <p:sp>
        <p:nvSpPr>
          <p:cNvPr id="51" name="Rectangle 50"/>
          <p:cNvSpPr/>
          <p:nvPr/>
        </p:nvSpPr>
        <p:spPr>
          <a:xfrm>
            <a:off x="289450" y="5777362"/>
            <a:ext cx="2894046" cy="553998"/>
          </a:xfrm>
          <a:prstGeom prst="rect">
            <a:avLst/>
          </a:prstGeom>
        </p:spPr>
        <p:txBody>
          <a:bodyPr wrap="square">
            <a:spAutoFit/>
          </a:bodyPr>
          <a:lstStyle/>
          <a:p>
            <a:r>
              <a:rPr lang="en-US" sz="750" dirty="0">
                <a:solidFill>
                  <a:srgbClr val="000000"/>
                </a:solidFill>
                <a:latin typeface="HP Simplified" panose="020B0604020204020204" pitchFamily="34" charset="0"/>
              </a:rPr>
              <a:t>6UU46A </a:t>
            </a:r>
            <a:r>
              <a:rPr lang="en-US" sz="750" b="1" dirty="0">
                <a:solidFill>
                  <a:srgbClr val="000000"/>
                </a:solidFill>
                <a:latin typeface="HP Simplified" panose="020B0604020204020204" pitchFamily="34" charset="0"/>
              </a:rPr>
              <a:t>HP PRINTER ALL IN ONE INKJET COLOR SMART TANK HOME - OFFICE 720 A4</a:t>
            </a:r>
            <a:r>
              <a:rPr lang="en-US" sz="750" dirty="0">
                <a:solidFill>
                  <a:srgbClr val="000000"/>
                </a:solidFill>
                <a:latin typeface="HP Simplified" panose="020B0604020204020204" pitchFamily="34" charset="0"/>
              </a:rPr>
              <a:t>, PRINT, SCAN, COPY, 23PPM (B), 22PPM (C), 4800x1200 DPI, DC:5K, DUPLEX, 250P TRAY, USB, BT, WIFI,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292.00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64" name="TextBox 63">
            <a:extLst>
              <a:ext uri="{FF2B5EF4-FFF2-40B4-BE49-F238E27FC236}">
                <a16:creationId xmlns="" xmlns:a16="http://schemas.microsoft.com/office/drawing/2014/main" id="{FCA22052-6228-44B7-B0EB-C169EE2E4187}"/>
              </a:ext>
            </a:extLst>
          </p:cNvPr>
          <p:cNvSpPr txBox="1"/>
          <p:nvPr/>
        </p:nvSpPr>
        <p:spPr>
          <a:xfrm>
            <a:off x="-30412" y="1225929"/>
            <a:ext cx="3701849"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Enjoy everyday reliability with the HP Smart Tank 585 All-in-One Printer that delivers HP quality you expect and savings that are anything but expected.</a:t>
            </a:r>
            <a:endParaRPr lang="en-GB" sz="700" b="1" dirty="0">
              <a:solidFill>
                <a:schemeClr val="tx2">
                  <a:lumMod val="75000"/>
                </a:schemeClr>
              </a:solidFill>
              <a:latin typeface="HP Simplified" panose="020B0604020204020204" pitchFamily="34" charset="0"/>
            </a:endParaRPr>
          </a:p>
        </p:txBody>
      </p:sp>
      <p:pic>
        <p:nvPicPr>
          <p:cNvPr id="16" name="Picture 1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7881" y="1821190"/>
            <a:ext cx="1258417" cy="493836"/>
          </a:xfrm>
          <a:prstGeom prst="rect">
            <a:avLst/>
          </a:prstGeom>
        </p:spPr>
      </p:pic>
      <p:sp>
        <p:nvSpPr>
          <p:cNvPr id="65" name="TextBox 64">
            <a:extLst>
              <a:ext uri="{FF2B5EF4-FFF2-40B4-BE49-F238E27FC236}">
                <a16:creationId xmlns="" xmlns:a16="http://schemas.microsoft.com/office/drawing/2014/main" id="{AACF1D3D-D3F1-76F7-9668-591E53C7929C}"/>
              </a:ext>
            </a:extLst>
          </p:cNvPr>
          <p:cNvSpPr txBox="1"/>
          <p:nvPr/>
        </p:nvSpPr>
        <p:spPr>
          <a:xfrm>
            <a:off x="1434537" y="1633242"/>
            <a:ext cx="1833742" cy="784830"/>
          </a:xfrm>
          <a:prstGeom prst="rect">
            <a:avLst/>
          </a:prstGeom>
          <a:noFill/>
        </p:spPr>
        <p:txBody>
          <a:bodyPr wrap="square" rtlCol="0">
            <a:spAutoFit/>
          </a:bodyPr>
          <a:lstStyle/>
          <a:p>
            <a:pPr fontAlgn="ctr"/>
            <a:r>
              <a:rPr lang="en-US" sz="750" dirty="0">
                <a:latin typeface="HP Simplified" panose="020B0604020204020204" pitchFamily="34" charset="0"/>
              </a:rPr>
              <a:t>1F3Y4A </a:t>
            </a:r>
            <a:r>
              <a:rPr lang="en-US" sz="750" b="1" dirty="0">
                <a:latin typeface="HP Simplified" panose="020B0604020204020204" pitchFamily="34" charset="0"/>
              </a:rPr>
              <a:t>HP PRINTER ALL IN ONE INKJET COLOR SMART TANK HOME - OFFICE 585 A4</a:t>
            </a:r>
            <a:r>
              <a:rPr lang="en-US" sz="750" dirty="0">
                <a:latin typeface="HP Simplified" panose="020B0604020204020204" pitchFamily="34" charset="0"/>
              </a:rPr>
              <a:t>, PRINT, SCAN, COPY, 22PPM (B), 16PPM (C), 4800 x 1200 DPI, 100P TRAY, DC: 3K, 4 BOTTLES INK, BT, WIFI, 1YW, BLUE SCANNER PLATE, </a:t>
            </a:r>
            <a:r>
              <a:rPr lang="en-GB" sz="750" dirty="0" smtClean="0">
                <a:solidFill>
                  <a:srgbClr val="FF0000"/>
                </a:solidFill>
                <a:latin typeface="HP Simplified" panose="020B0604020204020204" pitchFamily="34" charset="0"/>
              </a:rPr>
              <a:t>155.00 €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cxnSp>
        <p:nvCxnSpPr>
          <p:cNvPr id="66" name="Straight Connector 65">
            <a:extLst>
              <a:ext uri="{FF2B5EF4-FFF2-40B4-BE49-F238E27FC236}">
                <a16:creationId xmlns="" xmlns:a16="http://schemas.microsoft.com/office/drawing/2014/main" id="{A2E03BCD-FB11-C870-4E33-FD3FCD6806CB}"/>
              </a:ext>
            </a:extLst>
          </p:cNvPr>
          <p:cNvCxnSpPr/>
          <p:nvPr/>
        </p:nvCxnSpPr>
        <p:spPr>
          <a:xfrm flipV="1">
            <a:off x="3759189" y="3901808"/>
            <a:ext cx="6142749" cy="146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 xmlns:a16="http://schemas.microsoft.com/office/drawing/2014/main" id="{FCA22052-6228-44B7-B0EB-C169EE2E4187}"/>
              </a:ext>
            </a:extLst>
          </p:cNvPr>
          <p:cNvSpPr txBox="1"/>
          <p:nvPr/>
        </p:nvSpPr>
        <p:spPr>
          <a:xfrm>
            <a:off x="4295484" y="2694288"/>
            <a:ext cx="4924895" cy="415498"/>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Work, learn and create with the printer that prints everything so you can tackle anything – from high-quality photos to documents. Choose HP+ and get the smart printing system that keeps you connected and ready to print from virtually anywhere</a:t>
            </a:r>
            <a:endParaRPr lang="en-GB" sz="700" b="1" dirty="0">
              <a:solidFill>
                <a:schemeClr val="tx2">
                  <a:lumMod val="75000"/>
                </a:schemeClr>
              </a:solidFill>
              <a:latin typeface="HP Simplified" panose="020B0604020204020204" pitchFamily="34" charset="0"/>
            </a:endParaRPr>
          </a:p>
        </p:txBody>
      </p:sp>
      <p:sp>
        <p:nvSpPr>
          <p:cNvPr id="68" name="TextBox 67">
            <a:extLst>
              <a:ext uri="{FF2B5EF4-FFF2-40B4-BE49-F238E27FC236}">
                <a16:creationId xmlns="" xmlns:a16="http://schemas.microsoft.com/office/drawing/2014/main" id="{AACF1D3D-D3F1-76F7-9668-591E53C7929C}"/>
              </a:ext>
            </a:extLst>
          </p:cNvPr>
          <p:cNvSpPr txBox="1"/>
          <p:nvPr/>
        </p:nvSpPr>
        <p:spPr>
          <a:xfrm>
            <a:off x="6041333" y="3101196"/>
            <a:ext cx="2453498" cy="553998"/>
          </a:xfrm>
          <a:prstGeom prst="rect">
            <a:avLst/>
          </a:prstGeom>
          <a:noFill/>
        </p:spPr>
        <p:txBody>
          <a:bodyPr wrap="square" rtlCol="0">
            <a:spAutoFit/>
          </a:bodyPr>
          <a:lstStyle/>
          <a:p>
            <a:pPr fontAlgn="ctr"/>
            <a:r>
              <a:rPr lang="en-US" sz="750" dirty="0">
                <a:latin typeface="HP Simplified" panose="020B0604020204020204" pitchFamily="34" charset="0"/>
              </a:rPr>
              <a:t>242Q0B </a:t>
            </a:r>
            <a:r>
              <a:rPr lang="en-US" sz="750" b="1" dirty="0">
                <a:latin typeface="HP Simplified" panose="020B0604020204020204" pitchFamily="34" charset="0"/>
              </a:rPr>
              <a:t>HP PRINTER ALL IN ONE INKJET COLOR</a:t>
            </a:r>
            <a:r>
              <a:rPr lang="en-US" sz="750" dirty="0">
                <a:latin typeface="HP Simplified" panose="020B0604020204020204" pitchFamily="34" charset="0"/>
              </a:rPr>
              <a:t> </a:t>
            </a:r>
            <a:r>
              <a:rPr lang="en-US" sz="750" b="1" dirty="0">
                <a:latin typeface="HP Simplified" panose="020B0604020204020204" pitchFamily="34" charset="0"/>
              </a:rPr>
              <a:t>ENVY DESKJET HOME 7920e </a:t>
            </a:r>
            <a:r>
              <a:rPr lang="en-US" sz="750" dirty="0">
                <a:latin typeface="HP Simplified" panose="020B0604020204020204" pitchFamily="34" charset="0"/>
              </a:rPr>
              <a:t>HP+ A4, PRINT, SCAN COPY, PHOTO, 15PPM (B), 10PPM (C), DC:1K, TRAY 125P, DUPLEX, ADF, WIFI, 1YW, WHITE+CEMENT, </a:t>
            </a:r>
            <a:r>
              <a:rPr lang="en-GB" sz="750" dirty="0" smtClean="0">
                <a:solidFill>
                  <a:srgbClr val="FF0000"/>
                </a:solidFill>
                <a:latin typeface="HP Simplified" panose="020B0604020204020204" pitchFamily="34" charset="0"/>
              </a:rPr>
              <a:t>156.00 €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pic>
        <p:nvPicPr>
          <p:cNvPr id="18" name="Picture 17"/>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890779" y="3075085"/>
            <a:ext cx="1150554" cy="641976"/>
          </a:xfrm>
          <a:prstGeom prst="rect">
            <a:avLst/>
          </a:prstGeom>
        </p:spPr>
      </p:pic>
      <p:sp>
        <p:nvSpPr>
          <p:cNvPr id="75" name="Rectangle 74">
            <a:extLst>
              <a:ext uri="{FF2B5EF4-FFF2-40B4-BE49-F238E27FC236}">
                <a16:creationId xmlns="" xmlns:a16="http://schemas.microsoft.com/office/drawing/2014/main" id="{E637666D-CDC4-514B-CEEF-D3016DAAA011}"/>
              </a:ext>
            </a:extLst>
          </p:cNvPr>
          <p:cNvSpPr/>
          <p:nvPr/>
        </p:nvSpPr>
        <p:spPr>
          <a:xfrm>
            <a:off x="4406507" y="220707"/>
            <a:ext cx="4933123" cy="307777"/>
          </a:xfrm>
          <a:prstGeom prst="rect">
            <a:avLst/>
          </a:prstGeom>
        </p:spPr>
        <p:txBody>
          <a:bodyPr wrap="square">
            <a:spAutoFit/>
          </a:bodyPr>
          <a:lstStyle/>
          <a:p>
            <a:r>
              <a:rPr lang="en-US" sz="700" b="1" dirty="0">
                <a:solidFill>
                  <a:schemeClr val="tx2"/>
                </a:solidFill>
                <a:latin typeface="HP Simplified" panose="020B0604020204020204" pitchFamily="34" charset="0"/>
              </a:rPr>
              <a:t>Effortlessly print, scan, and copy with this compact, wireless printer with an automatic document feeder, paired with the easiest-to-use print app. From labels to recipes, enjoy a seamless experience from the World’s #1 Printer Company.</a:t>
            </a:r>
          </a:p>
        </p:txBody>
      </p:sp>
      <p:sp>
        <p:nvSpPr>
          <p:cNvPr id="79" name="Rectangle 78">
            <a:extLst>
              <a:ext uri="{FF2B5EF4-FFF2-40B4-BE49-F238E27FC236}">
                <a16:creationId xmlns="" xmlns:a16="http://schemas.microsoft.com/office/drawing/2014/main" id="{B80743C4-0265-B060-3BF8-526F1258093A}"/>
              </a:ext>
            </a:extLst>
          </p:cNvPr>
          <p:cNvSpPr/>
          <p:nvPr/>
        </p:nvSpPr>
        <p:spPr>
          <a:xfrm>
            <a:off x="7999896" y="694473"/>
            <a:ext cx="1928573" cy="669414"/>
          </a:xfrm>
          <a:prstGeom prst="rect">
            <a:avLst/>
          </a:prstGeom>
        </p:spPr>
        <p:txBody>
          <a:bodyPr wrap="square">
            <a:spAutoFit/>
          </a:bodyPr>
          <a:lstStyle/>
          <a:p>
            <a:r>
              <a:rPr lang="en-US" sz="750" dirty="0">
                <a:latin typeface="HP Simplified" panose="020B0604020204020204" pitchFamily="34" charset="0"/>
              </a:rPr>
              <a:t>60K30B </a:t>
            </a:r>
            <a:r>
              <a:rPr lang="en-US" sz="750" b="1" dirty="0">
                <a:latin typeface="HP Simplified" panose="020B0604020204020204" pitchFamily="34" charset="0"/>
              </a:rPr>
              <a:t>HP PRINTER ALL IN ONE INKJET COLOR DESKJET HOME 4230e HP+ A4</a:t>
            </a:r>
            <a:r>
              <a:rPr lang="en-US" sz="750" dirty="0">
                <a:latin typeface="HP Simplified" panose="020B0604020204020204" pitchFamily="34" charset="0"/>
              </a:rPr>
              <a:t>, PRINT, SCAN COPY, 8PPM (B), 5PPM (C), DC:1K, 60P INPUT TRAY, ADF 35P, AIR PRINT, USB, WIFI, 1YW</a:t>
            </a:r>
            <a:r>
              <a:rPr lang="en-US" sz="750" b="1" dirty="0">
                <a:latin typeface="HP Simplified" panose="020B0604020204020204" pitchFamily="34" charset="0"/>
              </a:rPr>
              <a:t>, </a:t>
            </a:r>
            <a:r>
              <a:rPr lang="en-US" sz="750" dirty="0" smtClean="0">
                <a:solidFill>
                  <a:srgbClr val="FF0000"/>
                </a:solidFill>
                <a:latin typeface="HP Simplified" panose="020B0604020204020204" pitchFamily="34" charset="0"/>
              </a:rPr>
              <a:t>78.00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pic>
        <p:nvPicPr>
          <p:cNvPr id="94" name="Picture 93" descr="A white printer with a blue logo&#10;&#10;AI-generated content may be incorrect.">
            <a:extLst>
              <a:ext uri="{FF2B5EF4-FFF2-40B4-BE49-F238E27FC236}">
                <a16:creationId xmlns="" xmlns:a16="http://schemas.microsoft.com/office/drawing/2014/main" id="{909E7153-0479-B809-850B-2C592A60E93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796572" y="674146"/>
            <a:ext cx="1203324" cy="639136"/>
          </a:xfrm>
          <a:prstGeom prst="rect">
            <a:avLst/>
          </a:prstGeom>
        </p:spPr>
      </p:pic>
      <p:sp>
        <p:nvSpPr>
          <p:cNvPr id="103" name="Rectangle 102"/>
          <p:cNvSpPr/>
          <p:nvPr/>
        </p:nvSpPr>
        <p:spPr>
          <a:xfrm>
            <a:off x="4327925" y="1500819"/>
            <a:ext cx="4984337" cy="307777"/>
          </a:xfrm>
          <a:prstGeom prst="rect">
            <a:avLst/>
          </a:prstGeom>
        </p:spPr>
        <p:txBody>
          <a:bodyPr wrap="square">
            <a:spAutoFit/>
          </a:bodyPr>
          <a:lstStyle/>
          <a:p>
            <a:r>
              <a:rPr lang="en-US" sz="700" b="1" dirty="0">
                <a:solidFill>
                  <a:schemeClr val="tx2"/>
                </a:solidFill>
                <a:latin typeface="HP Simplified" panose="020B0604020204020204" pitchFamily="34" charset="0"/>
              </a:rPr>
              <a:t>Elevate your home printing! HP's wireless all-in one-color photo printer, paired with the easiest-to-use print app, offers vivid color scanning, copying, duplex printing, and borderless photos.</a:t>
            </a:r>
          </a:p>
        </p:txBody>
      </p:sp>
      <p:sp>
        <p:nvSpPr>
          <p:cNvPr id="104" name="Rectangle 103"/>
          <p:cNvSpPr/>
          <p:nvPr/>
        </p:nvSpPr>
        <p:spPr>
          <a:xfrm>
            <a:off x="4973248" y="1869912"/>
            <a:ext cx="1650232" cy="669414"/>
          </a:xfrm>
          <a:prstGeom prst="rect">
            <a:avLst/>
          </a:prstGeom>
        </p:spPr>
        <p:txBody>
          <a:bodyPr wrap="square">
            <a:spAutoFit/>
          </a:bodyPr>
          <a:lstStyle/>
          <a:p>
            <a:r>
              <a:rPr lang="en-US" sz="750" dirty="0">
                <a:latin typeface="HP Simplified" panose="020B0604020204020204" pitchFamily="34" charset="0"/>
              </a:rPr>
              <a:t>714L8B </a:t>
            </a:r>
            <a:r>
              <a:rPr lang="en-US" sz="750" b="1" dirty="0">
                <a:latin typeface="HP Simplified" panose="020B0604020204020204" pitchFamily="34" charset="0"/>
              </a:rPr>
              <a:t>HP PRINTER ALL IN ONE INKJET COLOR ENVY DESKJET HOME 6120e A4, </a:t>
            </a:r>
            <a:r>
              <a:rPr lang="en-US" sz="750" dirty="0">
                <a:latin typeface="HP Simplified" panose="020B0604020204020204" pitchFamily="34" charset="0"/>
              </a:rPr>
              <a:t>PRINT, SCAN COPY, 10PPM (B), 7PPM (C), DC:1K, DUPLEX, USB, WIFI, 1YW, CEMENT,</a:t>
            </a:r>
            <a:r>
              <a:rPr lang="en-US" sz="750" b="1" dirty="0">
                <a:latin typeface="HP Simplified" panose="020B0604020204020204" pitchFamily="34" charset="0"/>
              </a:rPr>
              <a:t> </a:t>
            </a:r>
            <a:r>
              <a:rPr lang="en-US" sz="750" dirty="0">
                <a:solidFill>
                  <a:srgbClr val="FF0000"/>
                </a:solidFill>
                <a:latin typeface="HP Simplified" panose="020B0604020204020204" pitchFamily="34" charset="0"/>
              </a:rPr>
              <a:t>9</a:t>
            </a:r>
            <a:r>
              <a:rPr lang="en-US" sz="750" dirty="0" smtClean="0">
                <a:solidFill>
                  <a:srgbClr val="FF0000"/>
                </a:solidFill>
                <a:latin typeface="HP Simplified" panose="020B0604020204020204" pitchFamily="34" charset="0"/>
              </a:rPr>
              <a:t>2.00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05" name="Picture 104" descr="A white printer with a silver lid&#10;&#10;AI-generated content may be incorrect.">
            <a:extLst>
              <a:ext uri="{FF2B5EF4-FFF2-40B4-BE49-F238E27FC236}">
                <a16:creationId xmlns="" xmlns:a16="http://schemas.microsoft.com/office/drawing/2014/main" id="{CDCC075F-F148-C855-B983-B898FA158BD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831477" y="1920656"/>
            <a:ext cx="1115636" cy="591772"/>
          </a:xfrm>
          <a:prstGeom prst="rect">
            <a:avLst/>
          </a:prstGeom>
        </p:spPr>
      </p:pic>
      <p:sp>
        <p:nvSpPr>
          <p:cNvPr id="106" name="Rectangle 105"/>
          <p:cNvSpPr/>
          <p:nvPr/>
        </p:nvSpPr>
        <p:spPr>
          <a:xfrm>
            <a:off x="10776" y="3819947"/>
            <a:ext cx="3660661" cy="415498"/>
          </a:xfrm>
          <a:prstGeom prst="rect">
            <a:avLst/>
          </a:prstGeom>
        </p:spPr>
        <p:txBody>
          <a:bodyPr wrap="square">
            <a:spAutoFit/>
          </a:bodyPr>
          <a:lstStyle/>
          <a:p>
            <a:r>
              <a:rPr lang="en-US" sz="700" b="1" dirty="0">
                <a:solidFill>
                  <a:schemeClr val="tx2"/>
                </a:solidFill>
                <a:latin typeface="HP Simplified" panose="020B0604020204020204" pitchFamily="34" charset="0"/>
              </a:rPr>
              <a:t>Simplify at-home printing with mobile setup, two-sided printing, smart-guided buttons, Low on Ink sensors, and fewer interruptions. Plus, get more value from high-volume ink – up to three years of Original HP Ink included in the box.</a:t>
            </a:r>
          </a:p>
        </p:txBody>
      </p:sp>
      <p:sp>
        <p:nvSpPr>
          <p:cNvPr id="107" name="Rectangle 106"/>
          <p:cNvSpPr/>
          <p:nvPr/>
        </p:nvSpPr>
        <p:spPr>
          <a:xfrm>
            <a:off x="288048" y="5180337"/>
            <a:ext cx="2894046" cy="553998"/>
          </a:xfrm>
          <a:prstGeom prst="rect">
            <a:avLst/>
          </a:prstGeom>
        </p:spPr>
        <p:txBody>
          <a:bodyPr wrap="square">
            <a:spAutoFit/>
          </a:bodyPr>
          <a:lstStyle/>
          <a:p>
            <a:r>
              <a:rPr lang="en-US" sz="750" dirty="0">
                <a:latin typeface="HP Simplified" panose="020B0604020204020204" pitchFamily="34" charset="0"/>
              </a:rPr>
              <a:t>6UU48A </a:t>
            </a:r>
            <a:r>
              <a:rPr lang="en-US" sz="750" b="1" dirty="0">
                <a:latin typeface="HP Simplified" panose="020B0604020204020204" pitchFamily="34" charset="0"/>
              </a:rPr>
              <a:t>HP PRINTER ALL IN ONE INKJET COLOR SMART TANK HOME - OFFICE 670 A4</a:t>
            </a:r>
            <a:r>
              <a:rPr lang="en-US" sz="750" dirty="0">
                <a:latin typeface="HP Simplified" panose="020B0604020204020204" pitchFamily="34" charset="0"/>
              </a:rPr>
              <a:t>, PRINT, SCAN, COPY, 22PPM (B), 21PPM (C), 4800x1200 DPI, DC:3K, DUPLEX, 150P TRAY, USB, BT, WIFI, 1YW, </a:t>
            </a:r>
            <a:r>
              <a:rPr lang="en-US" sz="750" b="1" dirty="0">
                <a:latin typeface="HP Simplified" panose="020B0604020204020204" pitchFamily="34" charset="0"/>
              </a:rPr>
              <a:t>GET 3YW EXT. FREE, </a:t>
            </a:r>
            <a:r>
              <a:rPr lang="en-US" sz="750" dirty="0" smtClean="0">
                <a:solidFill>
                  <a:srgbClr val="FF0000"/>
                </a:solidFill>
                <a:latin typeface="HP Simplified" panose="020B0604020204020204" pitchFamily="34" charset="0"/>
              </a:rPr>
              <a:t>232.00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08" name="Picture 107"/>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1220178" y="4297883"/>
            <a:ext cx="1233565" cy="828833"/>
          </a:xfrm>
          <a:prstGeom prst="rect">
            <a:avLst/>
          </a:prstGeom>
        </p:spPr>
      </p:pic>
      <p:sp>
        <p:nvSpPr>
          <p:cNvPr id="114" name="Rectangle 113">
            <a:extLst>
              <a:ext uri="{FF2B5EF4-FFF2-40B4-BE49-F238E27FC236}">
                <a16:creationId xmlns="" xmlns:a16="http://schemas.microsoft.com/office/drawing/2014/main" id="{558F255E-E068-4693-8AB1-48375A74A28F}"/>
              </a:ext>
            </a:extLst>
          </p:cNvPr>
          <p:cNvSpPr/>
          <p:nvPr/>
        </p:nvSpPr>
        <p:spPr>
          <a:xfrm>
            <a:off x="3654269" y="-3378"/>
            <a:ext cx="6251731"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HP  DESKJET HOME INKJET MULTIFUNCTION PRINTERS</a:t>
            </a:r>
            <a:endParaRPr lang="en-US" sz="800" b="1" dirty="0">
              <a:solidFill>
                <a:schemeClr val="bg1"/>
              </a:solidFill>
              <a:latin typeface="HP Simplified" panose="020B0604020204020204" pitchFamily="34" charset="0"/>
            </a:endParaRPr>
          </a:p>
        </p:txBody>
      </p:sp>
      <p:pic>
        <p:nvPicPr>
          <p:cNvPr id="6" name="Picture 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02270" y="1847543"/>
            <a:ext cx="1070061" cy="629668"/>
          </a:xfrm>
          <a:prstGeom prst="rect">
            <a:avLst/>
          </a:prstGeom>
        </p:spPr>
      </p:pic>
      <p:pic>
        <p:nvPicPr>
          <p:cNvPr id="11" name="Picture 1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463760" y="4088573"/>
            <a:ext cx="4665625" cy="2128096"/>
          </a:xfrm>
          <a:prstGeom prst="rect">
            <a:avLst/>
          </a:prstGeom>
        </p:spPr>
      </p:pic>
    </p:spTree>
    <p:extLst>
      <p:ext uri="{BB962C8B-B14F-4D97-AF65-F5344CB8AC3E}">
        <p14:creationId xmlns:p14="http://schemas.microsoft.com/office/powerpoint/2010/main" val="233422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descr="A picture containing text, person, person, indoor&#10;&#10;Description automatically generated">
            <a:extLst>
              <a:ext uri="{FF2B5EF4-FFF2-40B4-BE49-F238E27FC236}">
                <a16:creationId xmlns="" xmlns:a16="http://schemas.microsoft.com/office/drawing/2014/main" id="{CE020F15-17AC-FF9E-8D64-BBDDB7C720F6}"/>
              </a:ext>
            </a:extLst>
          </p:cNvPr>
          <p:cNvPicPr>
            <a:picLocks noChangeAspect="1"/>
          </p:cNvPicPr>
          <p:nvPr/>
        </p:nvPicPr>
        <p:blipFill rotWithShape="1">
          <a:blip r:embed="rId3">
            <a:extLst>
              <a:ext uri="{28A0092B-C50C-407E-A947-70E740481C1C}">
                <a14:useLocalDpi xmlns:a14="http://schemas.microsoft.com/office/drawing/2010/main"/>
              </a:ext>
            </a:extLst>
          </a:blip>
          <a:srcRect l="7334"/>
          <a:stretch/>
        </p:blipFill>
        <p:spPr>
          <a:xfrm>
            <a:off x="9328" y="-3111"/>
            <a:ext cx="2533209" cy="1228725"/>
          </a:xfrm>
          <a:prstGeom prst="rect">
            <a:avLst/>
          </a:prstGeom>
        </p:spPr>
      </p:pic>
      <p:pic>
        <p:nvPicPr>
          <p:cNvPr id="92" name="Picture 2" descr="HP Laserjet Enterprise 700 Printer M712dn Cf236a - Εκτυπωτες (PER.450397) :  e-shop.cy">
            <a:extLst>
              <a:ext uri="{FF2B5EF4-FFF2-40B4-BE49-F238E27FC236}">
                <a16:creationId xmlns="" xmlns:a16="http://schemas.microsoft.com/office/drawing/2014/main" id="{6A91B982-B9E3-C282-BB14-BBEC9CAB12A3}"/>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355748" y="4939761"/>
            <a:ext cx="1233264" cy="1103772"/>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82"/>
          <p:cNvPicPr>
            <a:picLocks noChangeAspect="1"/>
          </p:cNvPicPr>
          <p:nvPr/>
        </p:nvPicPr>
        <p:blipFill>
          <a:blip r:embed="rId5">
            <a:duotone>
              <a:prstClr val="black"/>
              <a:schemeClr val="tx2">
                <a:tint val="45000"/>
                <a:satMod val="400000"/>
              </a:schemeClr>
            </a:duotone>
          </a:blip>
          <a:stretch>
            <a:fillRect/>
          </a:stretch>
        </p:blipFill>
        <p:spPr>
          <a:xfrm>
            <a:off x="2527049" y="12232"/>
            <a:ext cx="2062194" cy="1218304"/>
          </a:xfrm>
          <a:prstGeom prst="rect">
            <a:avLst/>
          </a:prstGeom>
        </p:spPr>
      </p:pic>
      <p:sp>
        <p:nvSpPr>
          <p:cNvPr id="93" name="Rectangle 92"/>
          <p:cNvSpPr/>
          <p:nvPr/>
        </p:nvSpPr>
        <p:spPr>
          <a:xfrm>
            <a:off x="2457340" y="5764"/>
            <a:ext cx="1664351"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a:t>
            </a:r>
            <a:r>
              <a:rPr lang="en-GB" sz="1000" b="1" dirty="0">
                <a:solidFill>
                  <a:schemeClr val="bg1"/>
                </a:solidFill>
                <a:latin typeface="HP Simplified" panose="020B0604020204020204" pitchFamily="34" charset="0"/>
              </a:rPr>
              <a:t>Monochrome Single Function Laser Printers </a:t>
            </a:r>
            <a:endPar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102" name="Picture 8" descr="http://evonexus.org/wp-content/uploads/2015/11/hp-logo-color.png"/>
          <p:cNvPicPr>
            <a:picLocks noChangeAspect="1" noChangeArrowheads="1"/>
          </p:cNvPicPr>
          <p:nvPr/>
        </p:nvPicPr>
        <p:blipFill rotWithShape="1">
          <a:blip r:embed="rId6" cstate="email">
            <a:biLevel thresh="25000"/>
            <a:extLst>
              <a:ext uri="{28A0092B-C50C-407E-A947-70E740481C1C}">
                <a14:useLocalDpi xmlns:a14="http://schemas.microsoft.com/office/drawing/2010/main"/>
              </a:ext>
            </a:extLst>
          </a:blip>
          <a:srcRect l="22939" r="21562"/>
          <a:stretch/>
        </p:blipFill>
        <p:spPr bwMode="auto">
          <a:xfrm>
            <a:off x="4124029" y="23601"/>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108" name="Straight Connector 107">
            <a:extLst>
              <a:ext uri="{FF2B5EF4-FFF2-40B4-BE49-F238E27FC236}">
                <a16:creationId xmlns="" xmlns:a16="http://schemas.microsoft.com/office/drawing/2014/main" id="{BEE6EABE-60A3-71B2-C76F-B051F193F3BD}"/>
              </a:ext>
            </a:extLst>
          </p:cNvPr>
          <p:cNvCxnSpPr/>
          <p:nvPr/>
        </p:nvCxnSpPr>
        <p:spPr>
          <a:xfrm flipH="1">
            <a:off x="4559345" y="1237536"/>
            <a:ext cx="1608" cy="51206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 xmlns:a16="http://schemas.microsoft.com/office/drawing/2014/main" id="{4185F89E-B138-A339-5F67-FD9F6246DAF9}"/>
              </a:ext>
            </a:extLst>
          </p:cNvPr>
          <p:cNvSpPr/>
          <p:nvPr/>
        </p:nvSpPr>
        <p:spPr>
          <a:xfrm>
            <a:off x="4583879" y="1456864"/>
            <a:ext cx="5318059" cy="307777"/>
          </a:xfrm>
          <a:prstGeom prst="rect">
            <a:avLst/>
          </a:prstGeom>
        </p:spPr>
        <p:txBody>
          <a:bodyPr wrap="square">
            <a:spAutoFit/>
          </a:bodyPr>
          <a:lstStyle/>
          <a:p>
            <a:r>
              <a:rPr lang="en-GB" sz="700" b="1" dirty="0">
                <a:solidFill>
                  <a:schemeClr val="tx2"/>
                </a:solidFill>
                <a:latin typeface="HP Simplified" panose="020B0604020204020204" pitchFamily="34" charset="0"/>
              </a:rPr>
              <a:t>This modern printer is built for maximum productivity with fast speeds and reliable hardware, delivering effortless everyday use so you can focus more on your business. </a:t>
            </a:r>
            <a:endParaRPr lang="en-US" sz="700" dirty="0">
              <a:solidFill>
                <a:schemeClr val="tx2"/>
              </a:solidFill>
              <a:latin typeface="HP Simplified" panose="020B0604020204020204" pitchFamily="34" charset="0"/>
            </a:endParaRPr>
          </a:p>
        </p:txBody>
      </p:sp>
      <p:pic>
        <p:nvPicPr>
          <p:cNvPr id="21" name="Picture 20" descr="A picture containing text, electronics, oven, printer&#10;&#10;Description automatically generated">
            <a:extLst>
              <a:ext uri="{FF2B5EF4-FFF2-40B4-BE49-F238E27FC236}">
                <a16:creationId xmlns="" xmlns:a16="http://schemas.microsoft.com/office/drawing/2014/main" id="{1AE821A2-432D-F449-57D0-06F986164074}"/>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8271331" y="1725041"/>
            <a:ext cx="1269672" cy="1027368"/>
          </a:xfrm>
          <a:prstGeom prst="rect">
            <a:avLst/>
          </a:prstGeom>
        </p:spPr>
      </p:pic>
      <p:sp>
        <p:nvSpPr>
          <p:cNvPr id="56" name="TextBox 55">
            <a:extLst>
              <a:ext uri="{FF2B5EF4-FFF2-40B4-BE49-F238E27FC236}">
                <a16:creationId xmlns="" xmlns:a16="http://schemas.microsoft.com/office/drawing/2014/main" id="{A43D64AB-365D-501A-8932-272764ADD8EC}"/>
              </a:ext>
            </a:extLst>
          </p:cNvPr>
          <p:cNvSpPr txBox="1"/>
          <p:nvPr/>
        </p:nvSpPr>
        <p:spPr>
          <a:xfrm>
            <a:off x="4589929" y="1845482"/>
            <a:ext cx="3072674" cy="43858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2Z605F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LASER MONOCHROME BUSINESS 4002DN A4</a:t>
            </a:r>
            <a:r>
              <a:rPr lang="en-GB" sz="750" b="0" i="0" u="none" strike="noStrike" kern="1200" dirty="0">
                <a:solidFill>
                  <a:srgbClr val="000000"/>
                </a:solidFill>
                <a:effectLst/>
                <a:latin typeface="HP Simplified" panose="020B0604020204020204" pitchFamily="34" charset="0"/>
              </a:rPr>
              <a:t>, PRINT, 40PPM, 1200 X 1200 DPI, 256MB, DC:80K, 250P TRAY, NUMBER OF USERS: 3-10, USB, LAN, 1YW, WHITE</a:t>
            </a:r>
            <a:r>
              <a:rPr lang="en-GB" sz="750" dirty="0">
                <a:latin typeface="HP Simplified" panose="020B0604020204020204" pitchFamily="34" charset="0"/>
              </a:rPr>
              <a:t>, </a:t>
            </a:r>
            <a:r>
              <a:rPr lang="en-US" sz="750" b="1" dirty="0">
                <a:latin typeface="HP Simplified" panose="020B0604020204020204" pitchFamily="34" charset="0"/>
              </a:rPr>
              <a:t>GET 3YW FREE EXT, </a:t>
            </a:r>
            <a:r>
              <a:rPr lang="en-US" sz="750" dirty="0" smtClean="0">
                <a:solidFill>
                  <a:srgbClr val="FF0000"/>
                </a:solidFill>
                <a:latin typeface="HP Simplified" panose="020B0604020204020204" pitchFamily="34" charset="0"/>
              </a:rPr>
              <a:t>244.00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54" name="Rectangle 53"/>
          <p:cNvSpPr/>
          <p:nvPr/>
        </p:nvSpPr>
        <p:spPr>
          <a:xfrm>
            <a:off x="-8086" y="6356492"/>
            <a:ext cx="9910024" cy="50823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85" name="Straight Connector 84">
            <a:extLst>
              <a:ext uri="{FF2B5EF4-FFF2-40B4-BE49-F238E27FC236}">
                <a16:creationId xmlns="" xmlns:a16="http://schemas.microsoft.com/office/drawing/2014/main" id="{589ACF99-54FB-E380-77A9-AB1BBFA857DB}"/>
              </a:ext>
            </a:extLst>
          </p:cNvPr>
          <p:cNvCxnSpPr/>
          <p:nvPr/>
        </p:nvCxnSpPr>
        <p:spPr>
          <a:xfrm flipV="1">
            <a:off x="4592363" y="4721098"/>
            <a:ext cx="5244953" cy="229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 xmlns:a16="http://schemas.microsoft.com/office/drawing/2014/main" id="{394B1B4D-1854-A35F-74E1-77AA923A5132}"/>
              </a:ext>
            </a:extLst>
          </p:cNvPr>
          <p:cNvSpPr txBox="1"/>
          <p:nvPr/>
        </p:nvSpPr>
        <p:spPr>
          <a:xfrm>
            <a:off x="4592854" y="5495999"/>
            <a:ext cx="3163997" cy="553998"/>
          </a:xfrm>
          <a:prstGeom prst="rect">
            <a:avLst/>
          </a:prstGeom>
          <a:noFill/>
        </p:spPr>
        <p:txBody>
          <a:bodyPr wrap="square" rtlCol="0">
            <a:spAutoFit/>
          </a:bodyPr>
          <a:lstStyle/>
          <a:p>
            <a:pPr fontAlgn="ctr"/>
            <a:r>
              <a:rPr lang="en-GB" sz="750" dirty="0">
                <a:latin typeface="HP Simplified" panose="020B0604020204020204" pitchFamily="34" charset="0"/>
              </a:rPr>
              <a:t>CF236A </a:t>
            </a:r>
            <a:r>
              <a:rPr lang="en-GB" sz="750" b="1" dirty="0">
                <a:latin typeface="HP Simplified" panose="020B0604020204020204" pitchFamily="34" charset="0"/>
              </a:rPr>
              <a:t>HP PRINTER LASER MONOCHROME ENTERPRISE M712DN A3, </a:t>
            </a:r>
            <a:r>
              <a:rPr lang="en-GB" sz="750" dirty="0">
                <a:latin typeface="HP Simplified" panose="020B0604020204020204" pitchFamily="34" charset="0"/>
              </a:rPr>
              <a:t>41PPM A4 / 20 PPM A3, 1200 X 1200 DPI, 800MHZ, 512MB, 8GB SSD, DC:100K, NUMBER OF USERS: 10-30, DUPLEX, 3X TRAYS 600 SHEETS, USB, LAN</a:t>
            </a:r>
            <a:r>
              <a:rPr lang="en-US" sz="750" dirty="0">
                <a:latin typeface="HP Simplified" panose="020B0604020204020204" pitchFamily="34" charset="0"/>
              </a:rPr>
              <a:t>, 1YW, </a:t>
            </a:r>
            <a:r>
              <a:rPr lang="en-US" sz="750" dirty="0" smtClean="0">
                <a:solidFill>
                  <a:srgbClr val="FF0000"/>
                </a:solidFill>
                <a:latin typeface="HP Simplified" panose="020B0604020204020204" pitchFamily="34" charset="0"/>
              </a:rPr>
              <a:t>1866.00 €</a:t>
            </a:r>
            <a:endParaRPr lang="en-US" sz="750" dirty="0">
              <a:solidFill>
                <a:srgbClr val="FF0000"/>
              </a:solidFill>
              <a:latin typeface="HP Simplified" panose="020B0604020204020204" pitchFamily="34" charset="0"/>
            </a:endParaRPr>
          </a:p>
        </p:txBody>
      </p:sp>
      <p:sp>
        <p:nvSpPr>
          <p:cNvPr id="90" name="TextBox 89">
            <a:extLst>
              <a:ext uri="{FF2B5EF4-FFF2-40B4-BE49-F238E27FC236}">
                <a16:creationId xmlns="" xmlns:a16="http://schemas.microsoft.com/office/drawing/2014/main" id="{C3D152A1-8233-A0A8-0FE0-3ABD64F517AA}"/>
              </a:ext>
            </a:extLst>
          </p:cNvPr>
          <p:cNvSpPr txBox="1"/>
          <p:nvPr/>
        </p:nvSpPr>
        <p:spPr>
          <a:xfrm>
            <a:off x="4572415" y="5071014"/>
            <a:ext cx="3412855" cy="415498"/>
          </a:xfrm>
          <a:prstGeom prst="rect">
            <a:avLst/>
          </a:prstGeom>
          <a:noFill/>
        </p:spPr>
        <p:txBody>
          <a:bodyPr wrap="square" rtlCol="0">
            <a:spAutoFit/>
          </a:bodyPr>
          <a:lstStyle/>
          <a:p>
            <a:r>
              <a:rPr lang="en-GB" sz="700" b="1" dirty="0">
                <a:solidFill>
                  <a:schemeClr val="tx2"/>
                </a:solidFill>
                <a:latin typeface="HP Simplified" panose="020B0604020204020204" pitchFamily="34" charset="0"/>
              </a:rPr>
              <a:t>Enable high-volume, black-and-white printing on paper sizes up to A3, Control costs with energy-saving features and two-sided printing. Protect sensitive business data and centrally manage printing policies.</a:t>
            </a:r>
            <a:endParaRPr lang="en-US" sz="700" b="1" dirty="0">
              <a:solidFill>
                <a:schemeClr val="tx2"/>
              </a:solidFill>
              <a:latin typeface="HP Simplified" panose="020B0604020204020204" pitchFamily="34" charset="0"/>
            </a:endParaRPr>
          </a:p>
        </p:txBody>
      </p:sp>
      <p:sp>
        <p:nvSpPr>
          <p:cNvPr id="91" name="TextBox 90">
            <a:extLst>
              <a:ext uri="{FF2B5EF4-FFF2-40B4-BE49-F238E27FC236}">
                <a16:creationId xmlns="" xmlns:a16="http://schemas.microsoft.com/office/drawing/2014/main" id="{769CDC1E-CE3B-2639-67A7-D50BC5FA33F0}"/>
              </a:ext>
            </a:extLst>
          </p:cNvPr>
          <p:cNvSpPr txBox="1"/>
          <p:nvPr/>
        </p:nvSpPr>
        <p:spPr>
          <a:xfrm>
            <a:off x="4566091" y="4731197"/>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cxnSp>
        <p:nvCxnSpPr>
          <p:cNvPr id="52" name="Straight Connector 51">
            <a:extLst>
              <a:ext uri="{FF2B5EF4-FFF2-40B4-BE49-F238E27FC236}">
                <a16:creationId xmlns="" xmlns:a16="http://schemas.microsoft.com/office/drawing/2014/main" id="{80C0534E-F2A1-CA27-43DF-7EF5234C9B33}"/>
              </a:ext>
            </a:extLst>
          </p:cNvPr>
          <p:cNvCxnSpPr>
            <a:cxnSpLocks/>
          </p:cNvCxnSpPr>
          <p:nvPr/>
        </p:nvCxnSpPr>
        <p:spPr>
          <a:xfrm>
            <a:off x="115890" y="2278901"/>
            <a:ext cx="4420529" cy="127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4600230" y="2265951"/>
            <a:ext cx="3134335" cy="553998"/>
          </a:xfrm>
          <a:prstGeom prst="rect">
            <a:avLst/>
          </a:prstGeom>
        </p:spPr>
        <p:txBody>
          <a:bodyPr wrap="square">
            <a:spAutoFit/>
          </a:bodyPr>
          <a:lstStyle/>
          <a:p>
            <a:r>
              <a:rPr lang="en-US" sz="750" dirty="0">
                <a:latin typeface="HP Simplified" panose="020B0604020204020204" pitchFamily="34" charset="0"/>
              </a:rPr>
              <a:t>2Z606F </a:t>
            </a:r>
            <a:r>
              <a:rPr lang="en-US" sz="750" b="1" dirty="0">
                <a:latin typeface="HP Simplified" panose="020B0604020204020204" pitchFamily="34" charset="0"/>
              </a:rPr>
              <a:t>HP PRINTER LASER MONOCHROME BUSINESS 4002DW A4</a:t>
            </a:r>
            <a:r>
              <a:rPr lang="en-US" sz="750" dirty="0">
                <a:latin typeface="HP Simplified" panose="020B0604020204020204" pitchFamily="34" charset="0"/>
              </a:rPr>
              <a:t>, PRINT, 40PPM, 1200 X 1200 DPI, 256MB, DC:80K, 250P TRAY, NUMBER OF USERS: 3-10, DUPLEX, USB, LAN, WIFI, 1YW, </a:t>
            </a:r>
            <a:r>
              <a:rPr lang="en-US" sz="750" b="1" dirty="0">
                <a:latin typeface="HP Simplified" panose="020B0604020204020204" pitchFamily="34" charset="0"/>
              </a:rPr>
              <a:t>GET 3YW FREE EXT, </a:t>
            </a:r>
            <a:r>
              <a:rPr lang="en-GB" sz="750" dirty="0" smtClean="0">
                <a:solidFill>
                  <a:srgbClr val="FF0000"/>
                </a:solidFill>
                <a:latin typeface="HP Simplified" panose="020B0604020204020204" pitchFamily="34" charset="0"/>
              </a:rPr>
              <a:t>284.00 </a:t>
            </a:r>
            <a:r>
              <a:rPr lang="el-GR" sz="750" dirty="0" smtClean="0">
                <a:solidFill>
                  <a:srgbClr val="FF0000"/>
                </a:solidFill>
                <a:latin typeface="HP Simplified" panose="020B0604020204020204" pitchFamily="34" charset="0"/>
              </a:rPr>
              <a:t>€</a:t>
            </a:r>
            <a:endParaRPr lang="en-US" altLang="en-US" sz="750" i="1" dirty="0">
              <a:solidFill>
                <a:srgbClr val="92D050"/>
              </a:solidFill>
              <a:latin typeface="HP Simplified" panose="020B0604020204020204" pitchFamily="34" charset="0"/>
              <a:ea typeface="Calibri" panose="020F0502020204030204" pitchFamily="34" charset="0"/>
            </a:endParaRPr>
          </a:p>
          <a:p>
            <a:endParaRPr lang="en-US" sz="750" dirty="0">
              <a:latin typeface="HP Simplified" panose="020B0604020204020204" pitchFamily="34" charset="0"/>
            </a:endParaRPr>
          </a:p>
        </p:txBody>
      </p:sp>
      <p:cxnSp>
        <p:nvCxnSpPr>
          <p:cNvPr id="78" name="Straight Connector 77">
            <a:extLst>
              <a:ext uri="{FF2B5EF4-FFF2-40B4-BE49-F238E27FC236}">
                <a16:creationId xmlns="" xmlns:a16="http://schemas.microsoft.com/office/drawing/2014/main" id="{589ACF99-54FB-E380-77A9-AB1BBFA857DB}"/>
              </a:ext>
            </a:extLst>
          </p:cNvPr>
          <p:cNvCxnSpPr>
            <a:cxnSpLocks/>
          </p:cNvCxnSpPr>
          <p:nvPr/>
        </p:nvCxnSpPr>
        <p:spPr>
          <a:xfrm>
            <a:off x="4624761" y="1415707"/>
            <a:ext cx="5329889" cy="1747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2474391" y="403784"/>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September 2025</a:t>
            </a:r>
            <a:r>
              <a:rPr lang="en-GB" sz="700" dirty="0" smtClean="0">
                <a:solidFill>
                  <a:schemeClr val="bg1"/>
                </a:solidFill>
                <a:latin typeface="HP Simplified" panose="020B0604020204020204" pitchFamily="34" charset="0"/>
                <a:cs typeface="Arial" panose="020B0604020202020204" pitchFamily="34" charset="0"/>
              </a:rPr>
              <a:t> </a:t>
            </a:r>
            <a:r>
              <a:rPr lang="en-GB" sz="700" dirty="0">
                <a:solidFill>
                  <a:schemeClr val="bg1"/>
                </a:solidFill>
                <a:latin typeface="HP Simplified" panose="020B0604020204020204" pitchFamily="34" charset="0"/>
                <a:cs typeface="Arial" panose="020B0604020202020204" pitchFamily="34" charset="0"/>
              </a:rPr>
              <a:t>Page 3/7</a:t>
            </a:r>
            <a:endParaRPr lang="en-US" sz="700" dirty="0">
              <a:solidFill>
                <a:schemeClr val="bg1"/>
              </a:solidFill>
              <a:latin typeface="HP Simplified" panose="020B0604020204020204" pitchFamily="34" charset="0"/>
              <a:cs typeface="Arial" panose="020B0604020202020204" pitchFamily="34" charset="0"/>
            </a:endParaRPr>
          </a:p>
        </p:txBody>
      </p:sp>
      <p:sp>
        <p:nvSpPr>
          <p:cNvPr id="38" name="Rectangle 37"/>
          <p:cNvSpPr/>
          <p:nvPr/>
        </p:nvSpPr>
        <p:spPr>
          <a:xfrm>
            <a:off x="2482021" y="539718"/>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a:t>
            </a:r>
            <a:r>
              <a:rPr lang="en-US" sz="700" dirty="0" smtClean="0">
                <a:solidFill>
                  <a:schemeClr val="bg1"/>
                </a:solidFill>
                <a:latin typeface="HP Simplified" panose="020B0604020204020204" pitchFamily="34" charset="0"/>
                <a:cs typeface="Arial" panose="020B0604020202020204" pitchFamily="34" charset="0"/>
              </a:rPr>
              <a:t>30/09 or </a:t>
            </a:r>
            <a:r>
              <a:rPr lang="en-US" sz="700" dirty="0">
                <a:solidFill>
                  <a:schemeClr val="bg1"/>
                </a:solidFill>
                <a:latin typeface="HP Simplified" panose="020B0604020204020204" pitchFamily="34" charset="0"/>
                <a:cs typeface="Arial" panose="020B0604020202020204" pitchFamily="34" charset="0"/>
              </a:rPr>
              <a:t>Until Stock Last.</a:t>
            </a:r>
          </a:p>
        </p:txBody>
      </p:sp>
      <p:cxnSp>
        <p:nvCxnSpPr>
          <p:cNvPr id="39" name="Straight Connector 38">
            <a:extLst>
              <a:ext uri="{FF2B5EF4-FFF2-40B4-BE49-F238E27FC236}">
                <a16:creationId xmlns="" xmlns:a16="http://schemas.microsoft.com/office/drawing/2014/main" id="{80C0534E-F2A1-CA27-43DF-7EF5234C9B33}"/>
              </a:ext>
            </a:extLst>
          </p:cNvPr>
          <p:cNvCxnSpPr/>
          <p:nvPr/>
        </p:nvCxnSpPr>
        <p:spPr>
          <a:xfrm flipV="1">
            <a:off x="29656" y="5434288"/>
            <a:ext cx="4437374" cy="55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 xmlns:a16="http://schemas.microsoft.com/office/drawing/2014/main" id="{1156C2D3-54B8-EB45-22DA-76FCC62C8E12}"/>
              </a:ext>
            </a:extLst>
          </p:cNvPr>
          <p:cNvSpPr txBox="1"/>
          <p:nvPr/>
        </p:nvSpPr>
        <p:spPr>
          <a:xfrm>
            <a:off x="3826" y="4771314"/>
            <a:ext cx="3156456"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2R7F4A </a:t>
            </a:r>
            <a:r>
              <a:rPr lang="en-GB" sz="750" b="1" dirty="0">
                <a:latin typeface="HP Simplified" panose="020B0604020204020204" pitchFamily="34" charset="0"/>
              </a:rPr>
              <a:t>HP PRINTER LASER TANK MONOCHROME BUSINESS 2504DW A4</a:t>
            </a:r>
            <a:r>
              <a:rPr lang="en-GB" sz="750" dirty="0">
                <a:latin typeface="HP Simplified" panose="020B0604020204020204" pitchFamily="34" charset="0"/>
              </a:rPr>
              <a:t>, PRINT, 22PPM, 600 X 600 DPI, 64MB, DC:25K, 1-5 USERS, DUPLEX, USB, LAN, WIFI, BASALT, 1YW, PRE-FILLED WITH UP TO 5K PAGES OF HP TONER, </a:t>
            </a:r>
            <a:r>
              <a:rPr lang="en-GB" sz="750" dirty="0" smtClean="0">
                <a:solidFill>
                  <a:srgbClr val="FF0000"/>
                </a:solidFill>
                <a:latin typeface="HP Simplified" panose="020B0604020204020204" pitchFamily="34" charset="0"/>
              </a:rPr>
              <a:t>232.00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42" name="TextBox 41">
            <a:extLst>
              <a:ext uri="{FF2B5EF4-FFF2-40B4-BE49-F238E27FC236}">
                <a16:creationId xmlns="" xmlns:a16="http://schemas.microsoft.com/office/drawing/2014/main" id="{E46BAA46-B110-3329-9E1A-37634663554D}"/>
              </a:ext>
            </a:extLst>
          </p:cNvPr>
          <p:cNvSpPr txBox="1"/>
          <p:nvPr/>
        </p:nvSpPr>
        <p:spPr>
          <a:xfrm>
            <a:off x="-60224" y="4442589"/>
            <a:ext cx="4553294" cy="307777"/>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Discover business-friendly features and cost-saving opportunities with the HP LaserJet Tank 2504dw printer with pre-filled toner for up to 5,000 pages of Original HP toner</a:t>
            </a:r>
            <a:endParaRPr lang="x-none" sz="700" b="1" dirty="0">
              <a:solidFill>
                <a:schemeClr val="tx2"/>
              </a:solidFill>
              <a:latin typeface="HP Simplified" panose="020B0604020204020204" pitchFamily="34" charset="0"/>
            </a:endParaRPr>
          </a:p>
        </p:txBody>
      </p:sp>
      <p:pic>
        <p:nvPicPr>
          <p:cNvPr id="10" name="Picture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440322" y="3641921"/>
            <a:ext cx="964627" cy="780889"/>
          </a:xfrm>
          <a:prstGeom prst="rect">
            <a:avLst/>
          </a:prstGeom>
        </p:spPr>
      </p:pic>
      <p:cxnSp>
        <p:nvCxnSpPr>
          <p:cNvPr id="46" name="Straight Connector 45">
            <a:extLst>
              <a:ext uri="{FF2B5EF4-FFF2-40B4-BE49-F238E27FC236}">
                <a16:creationId xmlns="" xmlns:a16="http://schemas.microsoft.com/office/drawing/2014/main" id="{589ACF99-54FB-E380-77A9-AB1BBFA857DB}"/>
              </a:ext>
            </a:extLst>
          </p:cNvPr>
          <p:cNvCxnSpPr>
            <a:cxnSpLocks/>
          </p:cNvCxnSpPr>
          <p:nvPr/>
        </p:nvCxnSpPr>
        <p:spPr>
          <a:xfrm>
            <a:off x="4583237" y="2805989"/>
            <a:ext cx="5140144" cy="70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 xmlns:a16="http://schemas.microsoft.com/office/drawing/2014/main" id="{A43D64AB-365D-501A-8932-272764ADD8EC}"/>
              </a:ext>
            </a:extLst>
          </p:cNvPr>
          <p:cNvSpPr txBox="1"/>
          <p:nvPr/>
        </p:nvSpPr>
        <p:spPr>
          <a:xfrm>
            <a:off x="23839" y="3774664"/>
            <a:ext cx="2804874"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2R7F3A </a:t>
            </a:r>
            <a:r>
              <a:rPr lang="en-GB" sz="750" b="1" dirty="0">
                <a:solidFill>
                  <a:srgbClr val="000000"/>
                </a:solidFill>
                <a:latin typeface="HP Simplified" panose="020B0604020204020204" pitchFamily="34" charset="0"/>
              </a:rPr>
              <a:t>HP PRINTER LASER TANK MONOCHROME BUSINESS 1504W A4, </a:t>
            </a:r>
            <a:r>
              <a:rPr lang="en-GB" sz="750" dirty="0">
                <a:solidFill>
                  <a:srgbClr val="000000"/>
                </a:solidFill>
                <a:latin typeface="HP Simplified" panose="020B0604020204020204" pitchFamily="34" charset="0"/>
              </a:rPr>
              <a:t>PRINT, 22PPM, 600 X 600 DPI, 64MB, DC:25K, 1-5 USERS, USB, WIFI, BASALT, 1YW, </a:t>
            </a:r>
            <a:r>
              <a:rPr lang="en-GB" sz="750" b="1" dirty="0">
                <a:solidFill>
                  <a:srgbClr val="000000"/>
                </a:solidFill>
                <a:latin typeface="HP Simplified" panose="020B0604020204020204" pitchFamily="34" charset="0"/>
              </a:rPr>
              <a:t>PRE-FILLED WITH UP TO 5K PAGES OF HP TONER  </a:t>
            </a:r>
            <a:r>
              <a:rPr lang="en-US" sz="750" dirty="0" smtClean="0">
                <a:solidFill>
                  <a:srgbClr val="FF0000"/>
                </a:solidFill>
                <a:latin typeface="HP Simplified" panose="020B0604020204020204" pitchFamily="34" charset="0"/>
              </a:rPr>
              <a:t>208.00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50" name="Rectangle 49">
            <a:extLst>
              <a:ext uri="{FF2B5EF4-FFF2-40B4-BE49-F238E27FC236}">
                <a16:creationId xmlns="" xmlns:a16="http://schemas.microsoft.com/office/drawing/2014/main" id="{4185F89E-B138-A339-5F67-FD9F6246DAF9}"/>
              </a:ext>
            </a:extLst>
          </p:cNvPr>
          <p:cNvSpPr/>
          <p:nvPr/>
        </p:nvSpPr>
        <p:spPr>
          <a:xfrm>
            <a:off x="-28562" y="3448992"/>
            <a:ext cx="4532194" cy="307777"/>
          </a:xfrm>
          <a:prstGeom prst="rect">
            <a:avLst/>
          </a:prstGeom>
        </p:spPr>
        <p:txBody>
          <a:bodyPr wrap="square">
            <a:spAutoFit/>
          </a:bodyPr>
          <a:lstStyle/>
          <a:p>
            <a:r>
              <a:rPr lang="en-US" sz="700" b="1" dirty="0">
                <a:solidFill>
                  <a:schemeClr val="tx2"/>
                </a:solidFill>
                <a:latin typeface="HP Simplified" panose="020B0604020204020204" pitchFamily="34" charset="0"/>
              </a:rPr>
              <a:t>Discover business-ready capabilities and savings with HP LaserJet Tank 1504w Printer pre-filled with up to 5,000 pages of Original HP Toner </a:t>
            </a:r>
            <a:endParaRPr lang="en-US" sz="700" dirty="0">
              <a:solidFill>
                <a:schemeClr val="tx2"/>
              </a:solidFill>
              <a:latin typeface="HP Simplified" panose="020B0604020204020204" pitchFamily="34" charset="0"/>
            </a:endParaRPr>
          </a:p>
        </p:txBody>
      </p:sp>
      <p:sp>
        <p:nvSpPr>
          <p:cNvPr id="43" name="TextBox 42">
            <a:extLst>
              <a:ext uri="{FF2B5EF4-FFF2-40B4-BE49-F238E27FC236}">
                <a16:creationId xmlns="" xmlns:a16="http://schemas.microsoft.com/office/drawing/2014/main" id="{1156C2D3-54B8-EB45-22DA-76FCC62C8E12}"/>
              </a:ext>
            </a:extLst>
          </p:cNvPr>
          <p:cNvSpPr txBox="1"/>
          <p:nvPr/>
        </p:nvSpPr>
        <p:spPr>
          <a:xfrm>
            <a:off x="1668703" y="2596177"/>
            <a:ext cx="1760926"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3G652F </a:t>
            </a:r>
            <a:r>
              <a:rPr lang="en-GB" sz="750" b="1" dirty="0">
                <a:solidFill>
                  <a:srgbClr val="000000"/>
                </a:solidFill>
                <a:latin typeface="HP Simplified" panose="020B0604020204020204" pitchFamily="34" charset="0"/>
              </a:rPr>
              <a:t>HP PRINTER LASER MONOCHROME BUSINESS 3002DW A4</a:t>
            </a:r>
            <a:r>
              <a:rPr lang="en-GB" sz="750" dirty="0">
                <a:solidFill>
                  <a:srgbClr val="000000"/>
                </a:solidFill>
                <a:latin typeface="HP Simplified" panose="020B0604020204020204" pitchFamily="34" charset="0"/>
              </a:rPr>
              <a:t>, 33PPM, 1200 x 1200 DPI, 800MHz, 256MB, DC:50K, DUPLEX, 1X TRAY, NUMBER OF USERS:1-5 USERS, USB, LAN, WIFI, 1YW,</a:t>
            </a:r>
            <a:r>
              <a:rPr lang="en-GB" sz="750" b="1" dirty="0">
                <a:solidFill>
                  <a:srgbClr val="000000"/>
                </a:solidFill>
                <a:latin typeface="HP Simplified" panose="020B0604020204020204" pitchFamily="34" charset="0"/>
              </a:rPr>
              <a:t>  </a:t>
            </a:r>
            <a:r>
              <a:rPr lang="en-GB" sz="750" dirty="0" smtClean="0">
                <a:solidFill>
                  <a:srgbClr val="FF0000"/>
                </a:solidFill>
                <a:latin typeface="HP Simplified" panose="020B0604020204020204" pitchFamily="34" charset="0"/>
              </a:rPr>
              <a:t>161.00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44" name="TextBox 43">
            <a:extLst>
              <a:ext uri="{FF2B5EF4-FFF2-40B4-BE49-F238E27FC236}">
                <a16:creationId xmlns="" xmlns:a16="http://schemas.microsoft.com/office/drawing/2014/main" id="{E46BAA46-B110-3329-9E1A-37634663554D}"/>
              </a:ext>
            </a:extLst>
          </p:cNvPr>
          <p:cNvSpPr txBox="1"/>
          <p:nvPr/>
        </p:nvSpPr>
        <p:spPr>
          <a:xfrm>
            <a:off x="3826" y="2297508"/>
            <a:ext cx="4384816" cy="307777"/>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Built for powerful productivity with fast speeds and reliable hardware, delivering effortless everyday use from wherever work happens so you can focus more on your business.</a:t>
            </a:r>
            <a:endParaRPr lang="x-none" sz="7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3544632" y="2530820"/>
            <a:ext cx="831763" cy="686625"/>
          </a:xfrm>
          <a:prstGeom prst="rect">
            <a:avLst/>
          </a:prstGeom>
        </p:spPr>
      </p:pic>
      <p:sp>
        <p:nvSpPr>
          <p:cNvPr id="45" name="TextBox 44">
            <a:extLst>
              <a:ext uri="{FF2B5EF4-FFF2-40B4-BE49-F238E27FC236}">
                <a16:creationId xmlns="" xmlns:a16="http://schemas.microsoft.com/office/drawing/2014/main" id="{E46BAA46-B110-3329-9E1A-37634663554D}"/>
              </a:ext>
            </a:extLst>
          </p:cNvPr>
          <p:cNvSpPr txBox="1"/>
          <p:nvPr/>
        </p:nvSpPr>
        <p:spPr>
          <a:xfrm>
            <a:off x="-28562" y="5452781"/>
            <a:ext cx="4433511" cy="307777"/>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Put impressive print speeds and performance to work in your office. This energy-saving printer starts faster and delivers security features to help guard against threats.</a:t>
            </a:r>
            <a:endParaRPr lang="x-none" sz="700" b="1" dirty="0">
              <a:solidFill>
                <a:schemeClr val="tx2"/>
              </a:solidFill>
              <a:latin typeface="HP Simplified" panose="020B0604020204020204" pitchFamily="34" charset="0"/>
            </a:endParaRPr>
          </a:p>
        </p:txBody>
      </p:sp>
      <p:sp>
        <p:nvSpPr>
          <p:cNvPr id="47" name="TextBox 46">
            <a:extLst>
              <a:ext uri="{FF2B5EF4-FFF2-40B4-BE49-F238E27FC236}">
                <a16:creationId xmlns="" xmlns:a16="http://schemas.microsoft.com/office/drawing/2014/main" id="{1156C2D3-54B8-EB45-22DA-76FCC62C8E12}"/>
              </a:ext>
            </a:extLst>
          </p:cNvPr>
          <p:cNvSpPr txBox="1"/>
          <p:nvPr/>
        </p:nvSpPr>
        <p:spPr>
          <a:xfrm>
            <a:off x="12044" y="5808436"/>
            <a:ext cx="3398398"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J8H61A </a:t>
            </a:r>
            <a:r>
              <a:rPr lang="en-GB" sz="750" b="1" dirty="0">
                <a:latin typeface="HP Simplified" panose="020B0604020204020204" pitchFamily="34" charset="0"/>
              </a:rPr>
              <a:t>HP PRINTER LASER  MONOCHROME PRO BUSINESS M501DN A4, </a:t>
            </a:r>
            <a:r>
              <a:rPr lang="en-GB" sz="750" dirty="0">
                <a:latin typeface="HP Simplified" panose="020B0604020204020204" pitchFamily="34" charset="0"/>
              </a:rPr>
              <a:t>43PPM, 600 x 600 DPI, 1500MHz, 256MB, DC:100K, DUPLEX, 2X TRAYS, NUMBER OF USERS:5-15 USERS, USB, LAN, 1YW,</a:t>
            </a:r>
            <a:r>
              <a:rPr lang="en-GB" sz="750" b="1" dirty="0">
                <a:latin typeface="HP Simplified" panose="020B0604020204020204" pitchFamily="34" charset="0"/>
              </a:rPr>
              <a:t> GET 3TW EXT. FREE  </a:t>
            </a:r>
            <a:r>
              <a:rPr lang="en-GB" sz="750" dirty="0" smtClean="0">
                <a:solidFill>
                  <a:srgbClr val="FF0000"/>
                </a:solidFill>
                <a:latin typeface="HP Simplified" panose="020B0604020204020204" pitchFamily="34" charset="0"/>
              </a:rPr>
              <a:t>470.00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3456854" y="5679067"/>
            <a:ext cx="907138" cy="643162"/>
          </a:xfrm>
          <a:prstGeom prst="rect">
            <a:avLst/>
          </a:prstGeom>
        </p:spPr>
      </p:pic>
      <p:sp>
        <p:nvSpPr>
          <p:cNvPr id="58" name="TextBox 57">
            <a:extLst>
              <a:ext uri="{FF2B5EF4-FFF2-40B4-BE49-F238E27FC236}">
                <a16:creationId xmlns="" xmlns:a16="http://schemas.microsoft.com/office/drawing/2014/main" id="{E46BAA46-B110-3329-9E1A-37634663554D}"/>
              </a:ext>
            </a:extLst>
          </p:cNvPr>
          <p:cNvSpPr txBox="1"/>
          <p:nvPr/>
        </p:nvSpPr>
        <p:spPr>
          <a:xfrm>
            <a:off x="4552232" y="2867845"/>
            <a:ext cx="3574933"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Designed to handle business solutions securely and efficiently, and helps conserve energy with HP EcoSmart black toner. Keep up with the demands of growing business with a printer you can rely on. </a:t>
            </a:r>
            <a:endParaRPr lang="x-none" sz="700" b="1" dirty="0">
              <a:solidFill>
                <a:schemeClr val="tx2"/>
              </a:solidFill>
              <a:latin typeface="HP Simplified" panose="020B0604020204020204" pitchFamily="34" charset="0"/>
            </a:endParaRPr>
          </a:p>
        </p:txBody>
      </p:sp>
      <p:sp>
        <p:nvSpPr>
          <p:cNvPr id="59" name="TextBox 58">
            <a:extLst>
              <a:ext uri="{FF2B5EF4-FFF2-40B4-BE49-F238E27FC236}">
                <a16:creationId xmlns="" xmlns:a16="http://schemas.microsoft.com/office/drawing/2014/main" id="{1156C2D3-54B8-EB45-22DA-76FCC62C8E12}"/>
              </a:ext>
            </a:extLst>
          </p:cNvPr>
          <p:cNvSpPr txBox="1"/>
          <p:nvPr/>
        </p:nvSpPr>
        <p:spPr>
          <a:xfrm>
            <a:off x="4554272" y="3250195"/>
            <a:ext cx="3438225"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1PV87A</a:t>
            </a:r>
            <a:r>
              <a:rPr lang="en-GB" sz="750" dirty="0">
                <a:solidFill>
                  <a:srgbClr val="FF0000"/>
                </a:solidFill>
                <a:latin typeface="HP Simplified" panose="020B0604020204020204" pitchFamily="34" charset="0"/>
              </a:rPr>
              <a:t> </a:t>
            </a:r>
            <a:r>
              <a:rPr lang="en-GB" sz="750" b="1" dirty="0">
                <a:latin typeface="HP Simplified" panose="020B0604020204020204" pitchFamily="34" charset="0"/>
              </a:rPr>
              <a:t>HP PRINTER LASER MONOCHROME PRO ENTERPRISE M507DN A4, </a:t>
            </a:r>
            <a:r>
              <a:rPr lang="en-GB" sz="750" dirty="0">
                <a:latin typeface="HP Simplified" panose="020B0604020204020204" pitchFamily="34" charset="0"/>
              </a:rPr>
              <a:t>43PPM, 1200 x 1200 DPI, 1.2GHZ, 512MB, DC:150K, DUPLEX, 2X TRAYS 650 SHEETS, NUMBER OF USERS: 5-15, USB, LAN, 1YW</a:t>
            </a:r>
            <a:r>
              <a:rPr lang="en-GB" sz="750" b="1" dirty="0">
                <a:latin typeface="HP Simplified" panose="020B0604020204020204" pitchFamily="34" charset="0"/>
              </a:rPr>
              <a:t>, GET 3YW EXT. FREE  </a:t>
            </a:r>
            <a:r>
              <a:rPr lang="en-GB" sz="750" dirty="0" smtClean="0">
                <a:solidFill>
                  <a:srgbClr val="FF0000"/>
                </a:solidFill>
                <a:latin typeface="HP Simplified" panose="020B0604020204020204" pitchFamily="34" charset="0"/>
              </a:rPr>
              <a:t>626.00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7" name="Rectangle 6">
            <a:extLst>
              <a:ext uri="{FF2B5EF4-FFF2-40B4-BE49-F238E27FC236}">
                <a16:creationId xmlns="" xmlns:a16="http://schemas.microsoft.com/office/drawing/2014/main" id="{54FCCAE3-9B0C-A9CB-692E-9FDF70D9C0AA}"/>
              </a:ext>
            </a:extLst>
          </p:cNvPr>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4" name="Rectangle 13">
            <a:extLst>
              <a:ext uri="{FF2B5EF4-FFF2-40B4-BE49-F238E27FC236}">
                <a16:creationId xmlns="" xmlns:a16="http://schemas.microsoft.com/office/drawing/2014/main" id="{A2EF515A-FC30-6C70-E700-534F21251D03}"/>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53" name="TextBox 52">
            <a:extLst>
              <a:ext uri="{FF2B5EF4-FFF2-40B4-BE49-F238E27FC236}">
                <a16:creationId xmlns="" xmlns:a16="http://schemas.microsoft.com/office/drawing/2014/main" id="{1156C2D3-54B8-EB45-22DA-76FCC62C8E12}"/>
              </a:ext>
            </a:extLst>
          </p:cNvPr>
          <p:cNvSpPr txBox="1"/>
          <p:nvPr/>
        </p:nvSpPr>
        <p:spPr>
          <a:xfrm>
            <a:off x="28978" y="2606271"/>
            <a:ext cx="1711654"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3G651F </a:t>
            </a:r>
            <a:r>
              <a:rPr lang="en-GB" sz="750" b="1" dirty="0">
                <a:solidFill>
                  <a:srgbClr val="000000"/>
                </a:solidFill>
                <a:latin typeface="HP Simplified" panose="020B0604020204020204" pitchFamily="34" charset="0"/>
              </a:rPr>
              <a:t>HP PRINTER LASER MONOCHROME BUSINESS 3002DN</a:t>
            </a:r>
            <a:r>
              <a:rPr lang="en-GB" sz="750" dirty="0">
                <a:solidFill>
                  <a:srgbClr val="000000"/>
                </a:solidFill>
                <a:latin typeface="HP Simplified" panose="020B0604020204020204" pitchFamily="34" charset="0"/>
              </a:rPr>
              <a:t> A4, 33PPM, 1200 x 1200 DPI, 800MHz, 256MB, DC:50K, DUPLEX, 1X TRAY, NUMBER OF USERS:1-5 USERS, USB, LAN, 1YW, </a:t>
            </a:r>
            <a:r>
              <a:rPr lang="en-GB" sz="750" dirty="0" smtClean="0">
                <a:solidFill>
                  <a:srgbClr val="FF0000"/>
                </a:solidFill>
                <a:latin typeface="HP Simplified" panose="020B0604020204020204" pitchFamily="34" charset="0"/>
              </a:rPr>
              <a:t>152.00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cxnSp>
        <p:nvCxnSpPr>
          <p:cNvPr id="60" name="Straight Connector 59">
            <a:extLst>
              <a:ext uri="{FF2B5EF4-FFF2-40B4-BE49-F238E27FC236}">
                <a16:creationId xmlns="" xmlns:a16="http://schemas.microsoft.com/office/drawing/2014/main" id="{80C0534E-F2A1-CA27-43DF-7EF5234C9B33}"/>
              </a:ext>
            </a:extLst>
          </p:cNvPr>
          <p:cNvCxnSpPr>
            <a:cxnSpLocks/>
          </p:cNvCxnSpPr>
          <p:nvPr/>
        </p:nvCxnSpPr>
        <p:spPr>
          <a:xfrm>
            <a:off x="50561" y="3388823"/>
            <a:ext cx="443088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2" name="Picture 21" descr="A white printer with a black lid&#10;&#10;AI-generated content may be incorrect.">
            <a:extLst>
              <a:ext uri="{FF2B5EF4-FFF2-40B4-BE49-F238E27FC236}">
                <a16:creationId xmlns="" xmlns:a16="http://schemas.microsoft.com/office/drawing/2014/main" id="{544FCF6C-E495-072E-8DEA-488E2E1B68F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394329" y="1539416"/>
            <a:ext cx="1044796" cy="738745"/>
          </a:xfrm>
          <a:prstGeom prst="rect">
            <a:avLst/>
          </a:prstGeom>
        </p:spPr>
      </p:pic>
      <p:sp>
        <p:nvSpPr>
          <p:cNvPr id="30" name="TextBox 29">
            <a:extLst>
              <a:ext uri="{FF2B5EF4-FFF2-40B4-BE49-F238E27FC236}">
                <a16:creationId xmlns="" xmlns:a16="http://schemas.microsoft.com/office/drawing/2014/main" id="{064227A3-4694-B1ED-B7E4-48E8622440A9}"/>
              </a:ext>
            </a:extLst>
          </p:cNvPr>
          <p:cNvSpPr txBox="1"/>
          <p:nvPr/>
        </p:nvSpPr>
        <p:spPr>
          <a:xfrm>
            <a:off x="40139" y="1703396"/>
            <a:ext cx="2434252"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7MD66F  </a:t>
            </a:r>
            <a:r>
              <a:rPr lang="en-GB" sz="750" b="1" dirty="0">
                <a:solidFill>
                  <a:srgbClr val="000000"/>
                </a:solidFill>
                <a:latin typeface="HP Simplified" panose="020B0604020204020204" pitchFamily="34" charset="0"/>
              </a:rPr>
              <a:t>HP PRINTER LASER MONOCHROME BUSINESS M110W A4, </a:t>
            </a:r>
            <a:r>
              <a:rPr lang="en-GB" sz="750" dirty="0">
                <a:solidFill>
                  <a:srgbClr val="000000"/>
                </a:solidFill>
                <a:latin typeface="HP Simplified" panose="020B0604020204020204" pitchFamily="34" charset="0"/>
              </a:rPr>
              <a:t>PRINT, 20PPM, 600 X 600 DPI, 32MB, DC:8K, 1-3 USERS, AIR PRINT, USB, WIFI, 2YW, WHITE </a:t>
            </a:r>
            <a:r>
              <a:rPr lang="en-US" sz="750" dirty="0" smtClean="0">
                <a:solidFill>
                  <a:srgbClr val="FF0000"/>
                </a:solidFill>
                <a:latin typeface="HP Simplified" panose="020B0604020204020204" pitchFamily="34" charset="0"/>
              </a:rPr>
              <a:t>115.00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32" name="TextBox 31">
            <a:extLst>
              <a:ext uri="{FF2B5EF4-FFF2-40B4-BE49-F238E27FC236}">
                <a16:creationId xmlns="" xmlns:a16="http://schemas.microsoft.com/office/drawing/2014/main" id="{70EEECE5-B12D-BDAE-B48E-E9CEFCD2F9C1}"/>
              </a:ext>
            </a:extLst>
          </p:cNvPr>
          <p:cNvSpPr txBox="1"/>
          <p:nvPr/>
        </p:nvSpPr>
        <p:spPr>
          <a:xfrm>
            <a:off x="-6323" y="1248115"/>
            <a:ext cx="4560530"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An efficient, high-quality laser printer that fits your space and budget. Get fast printing from HP's smallest laser in its class, plus the time-saving HP Smart app. Count on professional-quality laser printing and</a:t>
            </a:r>
          </a:p>
          <a:p>
            <a:pPr algn="just"/>
            <a:r>
              <a:rPr lang="en-US" sz="700" b="1" dirty="0">
                <a:solidFill>
                  <a:schemeClr val="tx2"/>
                </a:solidFill>
                <a:latin typeface="HP Simplified" panose="020B0604020204020204" pitchFamily="34" charset="0"/>
              </a:rPr>
              <a:t>seamless setup.</a:t>
            </a:r>
            <a:endParaRPr lang="x-none" sz="700" b="1" dirty="0">
              <a:solidFill>
                <a:schemeClr val="tx2"/>
              </a:solidFill>
              <a:latin typeface="HP Simplified" panose="020B0604020204020204" pitchFamily="34" charset="0"/>
            </a:endParaRPr>
          </a:p>
        </p:txBody>
      </p:sp>
      <p:pic>
        <p:nvPicPr>
          <p:cNvPr id="65" name="Picture 64" descr="A white printer with a screen&#10;&#10;AI-generated content may be incorrect.">
            <a:extLst>
              <a:ext uri="{FF2B5EF4-FFF2-40B4-BE49-F238E27FC236}">
                <a16:creationId xmlns="" xmlns:a16="http://schemas.microsoft.com/office/drawing/2014/main" id="{C73BBA48-3A23-268A-03E0-377DFBE215F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242909" y="3082205"/>
            <a:ext cx="1371863" cy="1340605"/>
          </a:xfrm>
          <a:prstGeom prst="rect">
            <a:avLst/>
          </a:prstGeom>
        </p:spPr>
      </p:pic>
      <p:sp>
        <p:nvSpPr>
          <p:cNvPr id="66" name="TextBox 65">
            <a:extLst>
              <a:ext uri="{FF2B5EF4-FFF2-40B4-BE49-F238E27FC236}">
                <a16:creationId xmlns="" xmlns:a16="http://schemas.microsoft.com/office/drawing/2014/main" id="{6D36AFE2-D8BE-5D52-84F3-DE7C6C0E75AE}"/>
              </a:ext>
            </a:extLst>
          </p:cNvPr>
          <p:cNvSpPr txBox="1"/>
          <p:nvPr/>
        </p:nvSpPr>
        <p:spPr>
          <a:xfrm>
            <a:off x="4547277" y="4147119"/>
            <a:ext cx="3553215"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7PS84A  </a:t>
            </a:r>
            <a:r>
              <a:rPr lang="en-GB" sz="750" b="1" dirty="0">
                <a:latin typeface="HP Simplified" panose="020B0604020204020204" pitchFamily="34" charset="0"/>
              </a:rPr>
              <a:t>HP PRINTER LASER MONOCHROME ENTERPRISE M611DN A4,</a:t>
            </a:r>
            <a:r>
              <a:rPr lang="en-GB" sz="750" dirty="0">
                <a:latin typeface="HP Simplified" panose="020B0604020204020204" pitchFamily="34" charset="0"/>
              </a:rPr>
              <a:t> 61PPM, 1200 X 1200 DPI, 1.2GHZ, 512MB, DC:275K, DUPLEX, 2X TRAYS, NUMBER OF USERS: 10-30, USB, LAN, 1YW, </a:t>
            </a:r>
            <a:r>
              <a:rPr lang="en-GB" sz="750" b="1" dirty="0">
                <a:latin typeface="HP Simplified" panose="020B0604020204020204" pitchFamily="34" charset="0"/>
              </a:rPr>
              <a:t>GET 3YW EXT. FREE  </a:t>
            </a:r>
            <a:r>
              <a:rPr lang="en-GB" sz="750" dirty="0" smtClean="0">
                <a:solidFill>
                  <a:srgbClr val="FF0000"/>
                </a:solidFill>
                <a:latin typeface="HP Simplified" panose="020B0604020204020204" pitchFamily="34" charset="0"/>
              </a:rPr>
              <a:t>857.00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69" name="TextBox 68">
            <a:extLst>
              <a:ext uri="{FF2B5EF4-FFF2-40B4-BE49-F238E27FC236}">
                <a16:creationId xmlns="" xmlns:a16="http://schemas.microsoft.com/office/drawing/2014/main" id="{B8326006-2BAC-4691-72AB-0FA3B9A9F164}"/>
              </a:ext>
            </a:extLst>
          </p:cNvPr>
          <p:cNvSpPr txBox="1"/>
          <p:nvPr/>
        </p:nvSpPr>
        <p:spPr>
          <a:xfrm>
            <a:off x="4543532" y="3748264"/>
            <a:ext cx="3574933"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This HP LaserJet Printer with JetIntelligence combines exceptional performance and energy efficiency with professional-quality documents right when you need them – all while protecting your network from attacks with the industry’s deepest security</a:t>
            </a:r>
            <a:endParaRPr lang="x-none" sz="700" b="1" dirty="0">
              <a:solidFill>
                <a:schemeClr val="tx2"/>
              </a:solidFill>
              <a:latin typeface="HP Simplified" panose="020B0604020204020204" pitchFamily="34" charset="0"/>
            </a:endParaRPr>
          </a:p>
        </p:txBody>
      </p:sp>
      <p:cxnSp>
        <p:nvCxnSpPr>
          <p:cNvPr id="61" name="Straight Connector 60">
            <a:extLst>
              <a:ext uri="{FF2B5EF4-FFF2-40B4-BE49-F238E27FC236}">
                <a16:creationId xmlns="" xmlns:a16="http://schemas.microsoft.com/office/drawing/2014/main" id="{80C0534E-F2A1-CA27-43DF-7EF5234C9B33}"/>
              </a:ext>
            </a:extLst>
          </p:cNvPr>
          <p:cNvCxnSpPr>
            <a:cxnSpLocks/>
          </p:cNvCxnSpPr>
          <p:nvPr/>
        </p:nvCxnSpPr>
        <p:spPr>
          <a:xfrm>
            <a:off x="12044" y="4450723"/>
            <a:ext cx="4420529" cy="127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479807" y="4654168"/>
            <a:ext cx="826146" cy="754837"/>
          </a:xfrm>
          <a:prstGeom prst="rect">
            <a:avLst/>
          </a:prstGeom>
        </p:spPr>
      </p:pic>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54603" y="263902"/>
            <a:ext cx="1386400" cy="1128121"/>
          </a:xfrm>
          <a:prstGeom prst="rect">
            <a:avLst/>
          </a:prstGeom>
        </p:spPr>
      </p:pic>
      <p:sp>
        <p:nvSpPr>
          <p:cNvPr id="62" name="Rectangle 61">
            <a:extLst>
              <a:ext uri="{FF2B5EF4-FFF2-40B4-BE49-F238E27FC236}">
                <a16:creationId xmlns="" xmlns:a16="http://schemas.microsoft.com/office/drawing/2014/main" id="{4185F89E-B138-A339-5F67-FD9F6246DAF9}"/>
              </a:ext>
            </a:extLst>
          </p:cNvPr>
          <p:cNvSpPr/>
          <p:nvPr/>
        </p:nvSpPr>
        <p:spPr>
          <a:xfrm>
            <a:off x="4641901" y="30017"/>
            <a:ext cx="5318059" cy="307777"/>
          </a:xfrm>
          <a:prstGeom prst="rect">
            <a:avLst/>
          </a:prstGeom>
        </p:spPr>
        <p:txBody>
          <a:bodyPr wrap="square">
            <a:spAutoFit/>
          </a:bodyPr>
          <a:lstStyle/>
          <a:p>
            <a:r>
              <a:rPr lang="en-US" sz="700" b="1" dirty="0">
                <a:solidFill>
                  <a:schemeClr val="tx2"/>
                </a:solidFill>
                <a:latin typeface="HP Simplified" panose="020B0604020204020204" pitchFamily="34" charset="0"/>
              </a:rPr>
              <a:t>A high-productivity compact mono laser printer with the fastest two-sided printing in its class 1 and the time-saving HP app. 2 3 Count on more reliable connections and a worry-free experience, 4 5 and get legendary HP quality.</a:t>
            </a:r>
            <a:endParaRPr lang="en-US" sz="700" dirty="0">
              <a:solidFill>
                <a:schemeClr val="tx2"/>
              </a:solidFill>
              <a:latin typeface="HP Simplified" panose="020B0604020204020204" pitchFamily="34" charset="0"/>
            </a:endParaRPr>
          </a:p>
        </p:txBody>
      </p:sp>
      <p:sp>
        <p:nvSpPr>
          <p:cNvPr id="63" name="TextBox 62">
            <a:extLst>
              <a:ext uri="{FF2B5EF4-FFF2-40B4-BE49-F238E27FC236}">
                <a16:creationId xmlns="" xmlns:a16="http://schemas.microsoft.com/office/drawing/2014/main" id="{A43D64AB-365D-501A-8932-272764ADD8EC}"/>
              </a:ext>
            </a:extLst>
          </p:cNvPr>
          <p:cNvSpPr txBox="1"/>
          <p:nvPr/>
        </p:nvSpPr>
        <p:spPr>
          <a:xfrm>
            <a:off x="4649618" y="659095"/>
            <a:ext cx="3072674" cy="438582"/>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6GW62F </a:t>
            </a:r>
            <a:r>
              <a:rPr lang="en-GB" sz="750" b="1" dirty="0" smtClean="0">
                <a:solidFill>
                  <a:srgbClr val="000000"/>
                </a:solidFill>
                <a:latin typeface="HP Simplified" panose="020B0604020204020204" pitchFamily="34" charset="0"/>
              </a:rPr>
              <a:t>HP </a:t>
            </a:r>
            <a:r>
              <a:rPr lang="en-GB" sz="750" b="1" dirty="0">
                <a:solidFill>
                  <a:srgbClr val="000000"/>
                </a:solidFill>
                <a:latin typeface="HP Simplified" panose="020B0604020204020204" pitchFamily="34" charset="0"/>
              </a:rPr>
              <a:t>PRINTER LASER MONOCHROME BUSINESS M209DW </a:t>
            </a:r>
            <a:r>
              <a:rPr lang="en-GB" sz="750" dirty="0">
                <a:solidFill>
                  <a:srgbClr val="000000"/>
                </a:solidFill>
                <a:latin typeface="HP Simplified" panose="020B0604020204020204" pitchFamily="34" charset="0"/>
              </a:rPr>
              <a:t>A4, PRINT, 29PPM, 600 X 600 DPI, 64MB, DC:20K, 1-5 USERS, DUPLEX, AIR PRINT, USB, LAN, WIFI, BLUETOOTH, 1YW, WHITE + </a:t>
            </a:r>
            <a:r>
              <a:rPr lang="en-GB" sz="750" dirty="0" smtClean="0">
                <a:solidFill>
                  <a:srgbClr val="000000"/>
                </a:solidFill>
                <a:latin typeface="HP Simplified" panose="020B0604020204020204" pitchFamily="34" charset="0"/>
              </a:rPr>
              <a:t>BASALT</a:t>
            </a:r>
            <a:r>
              <a:rPr lang="en-US" sz="750" dirty="0" smtClean="0">
                <a:latin typeface="HP Simplified" panose="020B0604020204020204" pitchFamily="34" charset="0"/>
              </a:rPr>
              <a:t>, </a:t>
            </a:r>
            <a:r>
              <a:rPr lang="en-US" sz="750" dirty="0" smtClean="0">
                <a:solidFill>
                  <a:srgbClr val="FF0000"/>
                </a:solidFill>
                <a:latin typeface="HP Simplified" panose="020B0604020204020204" pitchFamily="34" charset="0"/>
              </a:rPr>
              <a:t>144.00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3131483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TextBox 62">
            <a:extLst>
              <a:ext uri="{FF2B5EF4-FFF2-40B4-BE49-F238E27FC236}">
                <a16:creationId xmlns="" xmlns:a16="http://schemas.microsoft.com/office/drawing/2014/main" id="{99E668A3-8D77-A1AE-B83C-46B8C18C2659}"/>
              </a:ext>
            </a:extLst>
          </p:cNvPr>
          <p:cNvSpPr txBox="1"/>
          <p:nvPr/>
        </p:nvSpPr>
        <p:spPr>
          <a:xfrm>
            <a:off x="6503774" y="4657597"/>
            <a:ext cx="3499717" cy="56169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2Z623F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ALL IN ONE LASER MONOCHROME BUSINESS 4102FDN A4</a:t>
            </a:r>
            <a:r>
              <a:rPr lang="en-GB" sz="750" b="0" i="0" u="none" strike="noStrike" kern="1200" dirty="0">
                <a:solidFill>
                  <a:srgbClr val="000000"/>
                </a:solidFill>
                <a:effectLst/>
                <a:latin typeface="HP Simplified" panose="020B0604020204020204" pitchFamily="34" charset="0"/>
              </a:rPr>
              <a:t>, PRINT, SCAN, COPY, FAX, 40PPM, 1200 X 1200 DPI, 512MB, DC:80K, DUPLEX, ADF 50P, 2X TRAYS 350 SHEETS, NUMBER OF USERS: 3-10, USB, LAN, 1YW, </a:t>
            </a:r>
            <a:br>
              <a:rPr lang="en-GB" sz="750" b="0" i="0" u="none" strike="noStrike" kern="1200" dirty="0">
                <a:solidFill>
                  <a:srgbClr val="000000"/>
                </a:solidFill>
                <a:effectLst/>
                <a:latin typeface="HP Simplified" panose="020B0604020204020204" pitchFamily="34" charset="0"/>
              </a:rPr>
            </a:br>
            <a:r>
              <a:rPr lang="en-GB" sz="750" b="0" i="0" u="none" strike="noStrike" kern="1200" dirty="0">
                <a:solidFill>
                  <a:srgbClr val="000000"/>
                </a:solidFill>
                <a:effectLst/>
                <a:latin typeface="HP Simplified" panose="020B0604020204020204" pitchFamily="34" charset="0"/>
              </a:rPr>
              <a:t>WHITE</a:t>
            </a:r>
            <a:r>
              <a:rPr lang="en-GB" sz="750" dirty="0">
                <a:latin typeface="HP Simplified" panose="020B0604020204020204" pitchFamily="34" charset="0"/>
              </a:rPr>
              <a:t>, </a:t>
            </a:r>
            <a:r>
              <a:rPr lang="en-GB" sz="750" b="1" dirty="0">
                <a:solidFill>
                  <a:srgbClr val="000000"/>
                </a:solidFill>
                <a:latin typeface="HP Simplified" panose="020B0604020204020204" pitchFamily="34" charset="0"/>
              </a:rPr>
              <a:t>GET 3YW FREE EXT, </a:t>
            </a:r>
            <a:r>
              <a:rPr lang="en-US" sz="750" dirty="0" smtClean="0">
                <a:solidFill>
                  <a:srgbClr val="FF0000"/>
                </a:solidFill>
                <a:latin typeface="HP Simplified" panose="020B0604020204020204" pitchFamily="34" charset="0"/>
              </a:rPr>
              <a:t>418.00 </a:t>
            </a:r>
            <a:r>
              <a:rPr lang="en-GB" sz="750" b="0" i="0" u="none" strike="noStrike" kern="1200" dirty="0" smtClean="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pic>
        <p:nvPicPr>
          <p:cNvPr id="17" name="Picture 2" descr="HP LaserJet Tank Printers | HP® Malaysia">
            <a:extLst>
              <a:ext uri="{FF2B5EF4-FFF2-40B4-BE49-F238E27FC236}">
                <a16:creationId xmlns="" xmlns:a16="http://schemas.microsoft.com/office/drawing/2014/main" id="{B7E33E88-A20C-3AE7-160E-457E50B9E23F}"/>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086" y="5338"/>
            <a:ext cx="1937854" cy="1116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p:cNvPicPr>
            <a:picLocks noChangeAspect="1"/>
          </p:cNvPicPr>
          <p:nvPr/>
        </p:nvPicPr>
        <p:blipFill rotWithShape="1">
          <a:blip r:embed="rId4" cstate="email">
            <a:extLst>
              <a:ext uri="{28A0092B-C50C-407E-A947-70E740481C1C}">
                <a14:useLocalDpi xmlns:a14="http://schemas.microsoft.com/office/drawing/2010/main"/>
              </a:ext>
            </a:extLst>
          </a:blip>
          <a:srcRect l="4732" r="1813" b="2584"/>
          <a:stretch/>
        </p:blipFill>
        <p:spPr>
          <a:xfrm>
            <a:off x="4612856" y="2356725"/>
            <a:ext cx="959461" cy="1000130"/>
          </a:xfrm>
          <a:prstGeom prst="rect">
            <a:avLst/>
          </a:prstGeom>
        </p:spPr>
      </p:pic>
      <p:pic>
        <p:nvPicPr>
          <p:cNvPr id="15" name="Picture 14" descr="A picture containing electronics, indoor, printer, duplicator&#10;&#10;Description automatically generated">
            <a:extLst>
              <a:ext uri="{FF2B5EF4-FFF2-40B4-BE49-F238E27FC236}">
                <a16:creationId xmlns="" xmlns:a16="http://schemas.microsoft.com/office/drawing/2014/main" id="{93196892-D1FA-4878-8073-E8CAA52E21BC}"/>
              </a:ext>
            </a:extLst>
          </p:cNvPr>
          <p:cNvPicPr>
            <a:picLocks noChangeAspect="1"/>
          </p:cNvPicPr>
          <p:nvPr/>
        </p:nvPicPr>
        <p:blipFill rotWithShape="1">
          <a:blip r:embed="rId5">
            <a:extLst>
              <a:ext uri="{28A0092B-C50C-407E-A947-70E740481C1C}">
                <a14:useLocalDpi xmlns:a14="http://schemas.microsoft.com/office/drawing/2010/main"/>
              </a:ext>
            </a:extLst>
          </a:blip>
          <a:srcRect l="2263" r="1025"/>
          <a:stretch/>
        </p:blipFill>
        <p:spPr>
          <a:xfrm>
            <a:off x="7378421" y="2528304"/>
            <a:ext cx="1486592" cy="1265893"/>
          </a:xfrm>
          <a:prstGeom prst="rect">
            <a:avLst/>
          </a:prstGeom>
        </p:spPr>
      </p:pic>
      <p:pic>
        <p:nvPicPr>
          <p:cNvPr id="21" name="Picture 20" descr="A close-up of a printer&#10;&#10;Description automatically generated with medium confidence">
            <a:extLst>
              <a:ext uri="{FF2B5EF4-FFF2-40B4-BE49-F238E27FC236}">
                <a16:creationId xmlns="" xmlns:a16="http://schemas.microsoft.com/office/drawing/2014/main" id="{1E067017-5F93-23DC-A2C6-8B3742571121}"/>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2465767" y="5503682"/>
            <a:ext cx="990832" cy="926907"/>
          </a:xfrm>
          <a:prstGeom prst="rect">
            <a:avLst/>
          </a:prstGeom>
        </p:spPr>
      </p:pic>
      <p:sp>
        <p:nvSpPr>
          <p:cNvPr id="92" name="Rectangle 91"/>
          <p:cNvSpPr/>
          <p:nvPr/>
        </p:nvSpPr>
        <p:spPr>
          <a:xfrm>
            <a:off x="6479887" y="1870691"/>
            <a:ext cx="3447552" cy="415498"/>
          </a:xfrm>
          <a:prstGeom prst="rect">
            <a:avLst/>
          </a:prstGeom>
        </p:spPr>
        <p:txBody>
          <a:bodyPr wrap="square">
            <a:spAutoFit/>
          </a:bodyPr>
          <a:lstStyle/>
          <a:p>
            <a:r>
              <a:rPr lang="en-GB" sz="700" b="1" dirty="0">
                <a:solidFill>
                  <a:schemeClr val="tx2"/>
                </a:solidFill>
                <a:latin typeface="HP Simplified" panose="020B0604020204020204" pitchFamily="34" charset="0"/>
              </a:rPr>
              <a:t>This modern printer is built for maximum productivity with fast speeds and reliable hardware, delivering effortless everyday use so you can focus more on your business. And with HP+, printers have never been easier to manage and use from anywhere.</a:t>
            </a:r>
            <a:endParaRPr lang="en-US" sz="700" b="1" dirty="0">
              <a:solidFill>
                <a:schemeClr val="tx2"/>
              </a:solidFill>
              <a:latin typeface="HP Simplified" panose="020B0604020204020204" pitchFamily="34" charset="0"/>
            </a:endParaRPr>
          </a:p>
        </p:txBody>
      </p:sp>
      <p:pic>
        <p:nvPicPr>
          <p:cNvPr id="83" name="Picture 82"/>
          <p:cNvPicPr>
            <a:picLocks noChangeAspect="1"/>
          </p:cNvPicPr>
          <p:nvPr/>
        </p:nvPicPr>
        <p:blipFill>
          <a:blip r:embed="rId7">
            <a:duotone>
              <a:prstClr val="black"/>
              <a:schemeClr val="accent1">
                <a:tint val="45000"/>
                <a:satMod val="400000"/>
              </a:schemeClr>
            </a:duotone>
          </a:blip>
          <a:stretch>
            <a:fillRect/>
          </a:stretch>
        </p:blipFill>
        <p:spPr>
          <a:xfrm>
            <a:off x="1769818" y="8270"/>
            <a:ext cx="1946389" cy="1116000"/>
          </a:xfrm>
          <a:prstGeom prst="rect">
            <a:avLst/>
          </a:prstGeom>
        </p:spPr>
      </p:pic>
      <p:sp>
        <p:nvSpPr>
          <p:cNvPr id="93" name="Rectangle 92"/>
          <p:cNvSpPr/>
          <p:nvPr/>
        </p:nvSpPr>
        <p:spPr>
          <a:xfrm>
            <a:off x="1689766" y="-16955"/>
            <a:ext cx="1526399"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Monochrome All in One MFP </a:t>
            </a:r>
            <a:r>
              <a:rPr lang="en-GB" sz="1000" b="1" dirty="0">
                <a:solidFill>
                  <a:schemeClr val="bg1"/>
                </a:solidFill>
                <a:latin typeface="HP Simplified" panose="020B0604020204020204" pitchFamily="34" charset="0"/>
              </a:rPr>
              <a:t>Laser Printers </a:t>
            </a:r>
            <a:endPar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102" name="Picture 8" descr="http://evonexus.org/wp-content/uploads/2015/11/hp-logo-color.png"/>
          <p:cNvPicPr>
            <a:picLocks noChangeAspect="1" noChangeArrowheads="1"/>
          </p:cNvPicPr>
          <p:nvPr/>
        </p:nvPicPr>
        <p:blipFill rotWithShape="1">
          <a:blip r:embed="rId8" cstate="email">
            <a:biLevel thresh="25000"/>
            <a:extLst>
              <a:ext uri="{28A0092B-C50C-407E-A947-70E740481C1C}">
                <a14:useLocalDpi xmlns:a14="http://schemas.microsoft.com/office/drawing/2010/main"/>
              </a:ext>
            </a:extLst>
          </a:blip>
          <a:srcRect l="22939" r="21562"/>
          <a:stretch/>
        </p:blipFill>
        <p:spPr bwMode="auto">
          <a:xfrm>
            <a:off x="3298759" y="37482"/>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109" name="Straight Connector 108">
            <a:extLst>
              <a:ext uri="{FF2B5EF4-FFF2-40B4-BE49-F238E27FC236}">
                <a16:creationId xmlns="" xmlns:a16="http://schemas.microsoft.com/office/drawing/2014/main" id="{F3FFADBD-E25D-395A-9245-57B4577644BB}"/>
              </a:ext>
            </a:extLst>
          </p:cNvPr>
          <p:cNvCxnSpPr/>
          <p:nvPr/>
        </p:nvCxnSpPr>
        <p:spPr>
          <a:xfrm>
            <a:off x="3705200" y="1156325"/>
            <a:ext cx="22014" cy="530943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 xmlns:a16="http://schemas.microsoft.com/office/drawing/2014/main" id="{216D44C4-C3B2-97CD-FBEF-FA6EA0F11D45}"/>
              </a:ext>
            </a:extLst>
          </p:cNvPr>
          <p:cNvCxnSpPr/>
          <p:nvPr/>
        </p:nvCxnSpPr>
        <p:spPr>
          <a:xfrm flipV="1">
            <a:off x="-8720" y="5099455"/>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 xmlns:a16="http://schemas.microsoft.com/office/drawing/2014/main" id="{8CE1957A-A493-DD91-EDAD-4C35AFF37E15}"/>
              </a:ext>
            </a:extLst>
          </p:cNvPr>
          <p:cNvSpPr txBox="1"/>
          <p:nvPr/>
        </p:nvSpPr>
        <p:spPr>
          <a:xfrm>
            <a:off x="177576" y="5548604"/>
            <a:ext cx="2038186" cy="784830"/>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381V1A</a:t>
            </a:r>
            <a:r>
              <a:rPr lang="en-GB" sz="750" dirty="0">
                <a:latin typeface="HP Simplified" panose="020B0604020204020204" pitchFamily="34" charset="0"/>
              </a:rPr>
              <a:t> </a:t>
            </a:r>
            <a:r>
              <a:rPr lang="en-GB" sz="750" b="1" i="0" u="none" strike="noStrike" kern="1200" dirty="0">
                <a:effectLst/>
                <a:latin typeface="HP Simplified" panose="020B0604020204020204" pitchFamily="34" charset="0"/>
              </a:rPr>
              <a:t>HP PRINTER ALL IN ONE LASER TANK MONOCHROME BUSINESS 2604SDW</a:t>
            </a:r>
            <a:r>
              <a:rPr lang="en-GB" sz="750" b="0" i="0" u="none" strike="noStrike" kern="1200" dirty="0">
                <a:effectLst/>
                <a:latin typeface="HP Simplified" panose="020B0604020204020204" pitchFamily="34" charset="0"/>
              </a:rPr>
              <a:t>, </a:t>
            </a:r>
            <a:r>
              <a:rPr lang="en-GB" sz="750" b="1" i="0" u="none" strike="noStrike" kern="1200" dirty="0">
                <a:effectLst/>
                <a:latin typeface="HP Simplified" panose="020B0604020204020204" pitchFamily="34" charset="0"/>
              </a:rPr>
              <a:t>A4</a:t>
            </a:r>
            <a:r>
              <a:rPr lang="en-GB" sz="750" b="0" i="0" u="none" strike="noStrike" kern="1200" dirty="0">
                <a:effectLst/>
                <a:latin typeface="HP Simplified" panose="020B0604020204020204" pitchFamily="34" charset="0"/>
              </a:rPr>
              <a:t>, PRINT, SCAN, COPY, 22PPM, 600 X 600 DPI, 64MB, DC:25K, 1-5 USERS, DUPLEX, ADF, USB, LAN, WIFI, 1YW, BASALT</a:t>
            </a:r>
            <a:r>
              <a:rPr lang="en-GB" sz="750" i="0" u="none" strike="noStrike" kern="1200" dirty="0">
                <a:effectLst/>
                <a:latin typeface="HP Simplified" panose="020B0604020204020204" pitchFamily="34" charset="0"/>
              </a:rPr>
              <a:t>, PRE-FILLED WITH UP TO 5K PAGES OF HP TONER</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323.00 </a:t>
            </a:r>
            <a:r>
              <a:rPr lang="en-GB" sz="750" b="0" i="0" u="none" strike="noStrike" kern="1200" dirty="0" smtClean="0">
                <a:solidFill>
                  <a:srgbClr val="FF0000"/>
                </a:solidFill>
                <a:effectLst/>
                <a:latin typeface="HP Simplified" panose="020B0604020204020204" pitchFamily="34" charset="0"/>
              </a:rPr>
              <a:t>€ </a:t>
            </a:r>
            <a:endParaRPr lang="en-US" altLang="en-US" sz="700" i="1" dirty="0">
              <a:solidFill>
                <a:srgbClr val="92D050"/>
              </a:solidFill>
              <a:latin typeface="HP Simplified" panose="020B0604020204020204" pitchFamily="34" charset="0"/>
              <a:ea typeface="Calibri" panose="020F0502020204030204" pitchFamily="34" charset="0"/>
            </a:endParaRPr>
          </a:p>
        </p:txBody>
      </p:sp>
      <p:sp>
        <p:nvSpPr>
          <p:cNvPr id="55" name="TextBox 54">
            <a:extLst>
              <a:ext uri="{FF2B5EF4-FFF2-40B4-BE49-F238E27FC236}">
                <a16:creationId xmlns="" xmlns:a16="http://schemas.microsoft.com/office/drawing/2014/main" id="{B5F60962-C7C5-7838-271D-372C08E6DC70}"/>
              </a:ext>
            </a:extLst>
          </p:cNvPr>
          <p:cNvSpPr txBox="1"/>
          <p:nvPr/>
        </p:nvSpPr>
        <p:spPr>
          <a:xfrm>
            <a:off x="3829857" y="3378278"/>
            <a:ext cx="2428424"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1PV65A  </a:t>
            </a:r>
            <a:r>
              <a:rPr lang="en-GB" sz="750" b="1" dirty="0">
                <a:latin typeface="HP Simplified" panose="020B0604020204020204" pitchFamily="34" charset="0"/>
              </a:rPr>
              <a:t>HP PRINTER</a:t>
            </a:r>
            <a:r>
              <a:rPr lang="en-GB" sz="750" b="1" i="0" u="none" strike="noStrike" kern="1200" dirty="0">
                <a:effectLst/>
                <a:latin typeface="HP Simplified" panose="020B0604020204020204" pitchFamily="34" charset="0"/>
              </a:rPr>
              <a:t> ALL IN ONE LASER MONOCHROME ENTERPRISE M528F A4</a:t>
            </a:r>
            <a:r>
              <a:rPr lang="en-GB" sz="750" b="0" i="0" u="none" strike="noStrike" kern="1200" dirty="0">
                <a:effectLst/>
                <a:latin typeface="HP Simplified" panose="020B0604020204020204" pitchFamily="34" charset="0"/>
              </a:rPr>
              <a:t>, PRINT, SCAN, COPY, FAX, 43PPM, 1200 DPI, 1.25GB, DC:150K, DUPLEX , ADF 100 SHEETS, 2X TRAYS, No OF USERS: 5-15, USB, LAN, 1YW - </a:t>
            </a:r>
            <a:r>
              <a:rPr lang="en-GB" sz="750" b="1" i="0" u="none" strike="noStrike" kern="1200" dirty="0">
                <a:effectLst/>
                <a:latin typeface="HP Simplified" panose="020B0604020204020204" pitchFamily="34" charset="0"/>
              </a:rPr>
              <a:t>GET 3YW FREE EXT, </a:t>
            </a:r>
            <a:r>
              <a:rPr lang="en-US" sz="750" dirty="0" smtClean="0">
                <a:solidFill>
                  <a:srgbClr val="FF0000"/>
                </a:solidFill>
                <a:latin typeface="HP Simplified" panose="020B0604020204020204" pitchFamily="34" charset="0"/>
              </a:rPr>
              <a:t>1779.00 </a:t>
            </a:r>
            <a:r>
              <a:rPr lang="en-GB" sz="750" b="0" i="0" u="none" strike="noStrike" kern="1200" dirty="0" smtClean="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sp>
        <p:nvSpPr>
          <p:cNvPr id="59" name="TextBox 58">
            <a:extLst>
              <a:ext uri="{FF2B5EF4-FFF2-40B4-BE49-F238E27FC236}">
                <a16:creationId xmlns="" xmlns:a16="http://schemas.microsoft.com/office/drawing/2014/main" id="{99E668A3-8D77-A1AE-B83C-46B8C18C2659}"/>
              </a:ext>
            </a:extLst>
          </p:cNvPr>
          <p:cNvSpPr txBox="1"/>
          <p:nvPr/>
        </p:nvSpPr>
        <p:spPr>
          <a:xfrm>
            <a:off x="6510652" y="3942409"/>
            <a:ext cx="3241280"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2Z622F </a:t>
            </a:r>
            <a:r>
              <a:rPr lang="en-GB" sz="750" b="1" dirty="0">
                <a:solidFill>
                  <a:srgbClr val="000000"/>
                </a:solidFill>
                <a:latin typeface="HP Simplified" panose="020B0604020204020204" pitchFamily="34" charset="0"/>
              </a:rPr>
              <a:t>HP PRINTER ALL IN ONE LASER MONOCHROME BUSINESS 4102DW, PRINT, SCAN, COPY, 40PPM A4, </a:t>
            </a:r>
            <a:r>
              <a:rPr lang="en-GB" sz="750" dirty="0">
                <a:solidFill>
                  <a:srgbClr val="000000"/>
                </a:solidFill>
                <a:latin typeface="HP Simplified" panose="020B0604020204020204" pitchFamily="34" charset="0"/>
              </a:rPr>
              <a:t>1200 X 1200 DPI, 1200MHz,512MB,DC:80K, DUPLEX,ADF 50P,2X TRAYS 350 SHEETS,USERS 3-10,USB,LAN,WIFI,1YW,</a:t>
            </a:r>
            <a:r>
              <a:rPr lang="en-GB" sz="750" b="1" dirty="0">
                <a:solidFill>
                  <a:srgbClr val="000000"/>
                </a:solidFill>
                <a:latin typeface="HP Simplified" panose="020B0604020204020204" pitchFamily="34" charset="0"/>
              </a:rPr>
              <a:t>GET 3YW FREE EXT, </a:t>
            </a:r>
            <a:r>
              <a:rPr lang="en-US" sz="750" dirty="0" smtClean="0">
                <a:solidFill>
                  <a:srgbClr val="FF0000"/>
                </a:solidFill>
                <a:latin typeface="HP Simplified" panose="020B0604020204020204" pitchFamily="34" charset="0"/>
              </a:rPr>
              <a:t>394.00 </a:t>
            </a:r>
            <a:r>
              <a:rPr lang="en-GB" sz="750" b="0" i="0" u="none" strike="noStrike" kern="1200" dirty="0" smtClean="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60" name="TextBox 59">
            <a:extLst>
              <a:ext uri="{FF2B5EF4-FFF2-40B4-BE49-F238E27FC236}">
                <a16:creationId xmlns="" xmlns:a16="http://schemas.microsoft.com/office/drawing/2014/main" id="{76C2629E-7E34-971C-2B0B-ECA1C8BAAB3D}"/>
              </a:ext>
            </a:extLst>
          </p:cNvPr>
          <p:cNvSpPr txBox="1"/>
          <p:nvPr/>
        </p:nvSpPr>
        <p:spPr>
          <a:xfrm>
            <a:off x="6527300" y="5348062"/>
            <a:ext cx="3436079" cy="56169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2Z624F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ALL IN ONE LASER MONOCHROME BUSINESS 4102FDW A4</a:t>
            </a:r>
            <a:r>
              <a:rPr lang="en-GB" sz="750" b="0" i="0" u="none" strike="noStrike" kern="1200" dirty="0">
                <a:solidFill>
                  <a:srgbClr val="000000"/>
                </a:solidFill>
                <a:effectLst/>
                <a:latin typeface="HP Simplified" panose="020B0604020204020204" pitchFamily="34" charset="0"/>
              </a:rPr>
              <a:t>, PRINT, SCAN, COPY, FAX, 40PPM, 1200 X 1200 DPI, 512MB, DC:80K, DUPLEX, ADF 50P, 2X TRAYS 350 SHEETS, NUMBER OF USERS: 3-10, USB, LAN, WIFI, 1YW, WHITE</a:t>
            </a:r>
            <a:r>
              <a:rPr lang="en-GB" sz="750" dirty="0">
                <a:latin typeface="HP Simplified" panose="020B0604020204020204" pitchFamily="34" charset="0"/>
              </a:rPr>
              <a:t>, </a:t>
            </a:r>
            <a:r>
              <a:rPr lang="en-GB" sz="750" b="1" dirty="0">
                <a:solidFill>
                  <a:srgbClr val="000000"/>
                </a:solidFill>
                <a:latin typeface="HP Simplified" panose="020B0604020204020204" pitchFamily="34" charset="0"/>
              </a:rPr>
              <a:t>GET 3YW FREE EXT, </a:t>
            </a:r>
            <a:r>
              <a:rPr lang="en-US" sz="750" dirty="0" smtClean="0">
                <a:solidFill>
                  <a:srgbClr val="FF0000"/>
                </a:solidFill>
                <a:latin typeface="HP Simplified" panose="020B0604020204020204" pitchFamily="34" charset="0"/>
              </a:rPr>
              <a:t>450.00 </a:t>
            </a:r>
            <a:r>
              <a:rPr lang="en-GB" sz="750" b="0" i="0" u="none" strike="noStrike" kern="1200" dirty="0" smtClean="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62" name="TextBox 61">
            <a:extLst>
              <a:ext uri="{FF2B5EF4-FFF2-40B4-BE49-F238E27FC236}">
                <a16:creationId xmlns="" xmlns:a16="http://schemas.microsoft.com/office/drawing/2014/main" id="{CA132E69-BE7A-5B24-B59F-02BBA624B7D6}"/>
              </a:ext>
            </a:extLst>
          </p:cNvPr>
          <p:cNvSpPr txBox="1"/>
          <p:nvPr/>
        </p:nvSpPr>
        <p:spPr>
          <a:xfrm>
            <a:off x="150108" y="1614179"/>
            <a:ext cx="192722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7MD72F </a:t>
            </a:r>
            <a:r>
              <a:rPr lang="en-US" sz="750" b="1" dirty="0">
                <a:solidFill>
                  <a:srgbClr val="000000"/>
                </a:solidFill>
                <a:latin typeface="HP Simplified" panose="020B0604020204020204" pitchFamily="34" charset="0"/>
              </a:rPr>
              <a:t>HP PRINTER ALL IN ONE LASER MONOCHROME BUSINESS M140W A4</a:t>
            </a:r>
            <a:r>
              <a:rPr lang="en-US" sz="750" dirty="0">
                <a:solidFill>
                  <a:srgbClr val="000000"/>
                </a:solidFill>
                <a:latin typeface="HP Simplified" panose="020B0604020204020204" pitchFamily="34" charset="0"/>
              </a:rPr>
              <a:t>, PRINT, SCAN, COPY, 20PPM, 600 X 600 DPI, 64MB, DC:8K, 1-3 USERS, AIR PRINT, USB, WIFI, 2YW, WHITE </a:t>
            </a:r>
            <a:r>
              <a:rPr lang="en-US" sz="750" dirty="0" smtClean="0">
                <a:solidFill>
                  <a:srgbClr val="FF0000"/>
                </a:solidFill>
                <a:latin typeface="HP Simplified" panose="020B0604020204020204" pitchFamily="34" charset="0"/>
              </a:rPr>
              <a:t>156.00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6" name="TextBox 5">
            <a:extLst>
              <a:ext uri="{FF2B5EF4-FFF2-40B4-BE49-F238E27FC236}">
                <a16:creationId xmlns="" xmlns:a16="http://schemas.microsoft.com/office/drawing/2014/main" id="{3AD520C0-3B42-46D4-D46F-F5F38B35963E}"/>
              </a:ext>
            </a:extLst>
          </p:cNvPr>
          <p:cNvSpPr txBox="1"/>
          <p:nvPr/>
        </p:nvSpPr>
        <p:spPr>
          <a:xfrm>
            <a:off x="-1796" y="5099455"/>
            <a:ext cx="3760478" cy="415498"/>
          </a:xfrm>
          <a:prstGeom prst="rect">
            <a:avLst/>
          </a:prstGeom>
          <a:noFill/>
        </p:spPr>
        <p:txBody>
          <a:bodyPr wrap="square">
            <a:spAutoFit/>
          </a:bodyPr>
          <a:lstStyle/>
          <a:p>
            <a:pPr fontAlgn="base"/>
            <a:r>
              <a:rPr lang="en-GB" sz="700" b="1" i="0" dirty="0">
                <a:solidFill>
                  <a:schemeClr val="tx2"/>
                </a:solidFill>
                <a:effectLst/>
                <a:latin typeface="HP Simplified" panose="020B0604020204020204" pitchFamily="34" charset="0"/>
              </a:rPr>
              <a:t>Discover business-ready capabilities and savings with HP LaserJet Tank All-in-One Printer</a:t>
            </a:r>
            <a:r>
              <a:rPr lang="en-GB" sz="700" b="1" dirty="0">
                <a:solidFill>
                  <a:schemeClr val="tx2"/>
                </a:solidFill>
                <a:latin typeface="HP Simplified" panose="020B0604020204020204" pitchFamily="34" charset="0"/>
              </a:rPr>
              <a:t>s </a:t>
            </a:r>
            <a:r>
              <a:rPr lang="en-GB" sz="700" b="1" i="0" dirty="0">
                <a:solidFill>
                  <a:schemeClr val="tx2"/>
                </a:solidFill>
                <a:effectLst/>
                <a:latin typeface="HP Simplified" panose="020B0604020204020204" pitchFamily="34" charset="0"/>
              </a:rPr>
              <a:t>pre-filled with up to 5,000 pages</a:t>
            </a:r>
            <a:r>
              <a:rPr lang="en-GB" sz="700" b="1" dirty="0">
                <a:solidFill>
                  <a:schemeClr val="tx2"/>
                </a:solidFill>
                <a:latin typeface="HP Simplified" panose="020B0604020204020204" pitchFamily="34" charset="0"/>
              </a:rPr>
              <a:t>.</a:t>
            </a:r>
            <a:r>
              <a:rPr lang="en-GB" sz="700" b="1" i="0" dirty="0">
                <a:solidFill>
                  <a:schemeClr val="tx2"/>
                </a:solidFill>
                <a:effectLst/>
                <a:latin typeface="HP Simplified" panose="020B0604020204020204" pitchFamily="34" charset="0"/>
              </a:rPr>
              <a:t> Get high-quality printing with the lowest cost per page Engineered for hig</a:t>
            </a:r>
            <a:r>
              <a:rPr lang="en-GB" sz="700" b="1" dirty="0">
                <a:solidFill>
                  <a:schemeClr val="tx2"/>
                </a:solidFill>
                <a:latin typeface="HP Simplified" panose="020B0604020204020204" pitchFamily="34" charset="0"/>
              </a:rPr>
              <a:t>h </a:t>
            </a:r>
            <a:r>
              <a:rPr lang="en-GB" sz="700" b="1" i="0" dirty="0">
                <a:solidFill>
                  <a:schemeClr val="tx2"/>
                </a:solidFill>
                <a:effectLst/>
                <a:latin typeface="HP Simplified" panose="020B0604020204020204" pitchFamily="34" charset="0"/>
              </a:rPr>
              <a:t>volume printing  pre-filled with 5,000 pages of toner in the tank. </a:t>
            </a:r>
          </a:p>
        </p:txBody>
      </p:sp>
      <p:cxnSp>
        <p:nvCxnSpPr>
          <p:cNvPr id="30" name="Straight Connector 29">
            <a:extLst>
              <a:ext uri="{FF2B5EF4-FFF2-40B4-BE49-F238E27FC236}">
                <a16:creationId xmlns="" xmlns:a16="http://schemas.microsoft.com/office/drawing/2014/main" id="{037A010B-79F4-A896-48D7-C7AD5BB2696E}"/>
              </a:ext>
            </a:extLst>
          </p:cNvPr>
          <p:cNvCxnSpPr/>
          <p:nvPr/>
        </p:nvCxnSpPr>
        <p:spPr>
          <a:xfrm flipH="1">
            <a:off x="6486765" y="-5654"/>
            <a:ext cx="0" cy="64008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 xmlns:a16="http://schemas.microsoft.com/office/drawing/2014/main" id="{FFCD18DD-6384-41B8-3C35-32A0CA749C76}"/>
              </a:ext>
            </a:extLst>
          </p:cNvPr>
          <p:cNvSpPr txBox="1"/>
          <p:nvPr/>
        </p:nvSpPr>
        <p:spPr>
          <a:xfrm>
            <a:off x="3740708" y="25736"/>
            <a:ext cx="2795170" cy="415498"/>
          </a:xfrm>
          <a:prstGeom prst="rect">
            <a:avLst/>
          </a:prstGeom>
          <a:noFill/>
        </p:spPr>
        <p:txBody>
          <a:bodyPr wrap="square">
            <a:spAutoFit/>
          </a:bodyPr>
          <a:lstStyle/>
          <a:p>
            <a:r>
              <a:rPr lang="en-GB" sz="700" b="1" i="0" dirty="0">
                <a:solidFill>
                  <a:schemeClr val="tx2"/>
                </a:solidFill>
                <a:effectLst/>
                <a:latin typeface="HP Simplified" panose="020B0604020204020204" pitchFamily="34" charset="0"/>
              </a:rPr>
              <a:t>This printer is built for powerful productivity with fast speeds and reliable hardware, delivering effortless everyday use from wherever work happens so you can focus more on your business.</a:t>
            </a:r>
            <a:endParaRPr lang="x-none" sz="700" b="1" dirty="0">
              <a:solidFill>
                <a:schemeClr val="tx2"/>
              </a:solidFill>
              <a:latin typeface="HP Simplified" panose="020B0604020204020204" pitchFamily="34" charset="0"/>
            </a:endParaRPr>
          </a:p>
        </p:txBody>
      </p:sp>
      <p:sp>
        <p:nvSpPr>
          <p:cNvPr id="48" name="TextBox 47">
            <a:extLst>
              <a:ext uri="{FF2B5EF4-FFF2-40B4-BE49-F238E27FC236}">
                <a16:creationId xmlns="" xmlns:a16="http://schemas.microsoft.com/office/drawing/2014/main" id="{11EC932B-888D-1C95-8A1A-68531AC48C2D}"/>
              </a:ext>
            </a:extLst>
          </p:cNvPr>
          <p:cNvSpPr txBox="1"/>
          <p:nvPr/>
        </p:nvSpPr>
        <p:spPr>
          <a:xfrm>
            <a:off x="3711395" y="2044210"/>
            <a:ext cx="2761940" cy="307777"/>
          </a:xfrm>
          <a:prstGeom prst="rect">
            <a:avLst/>
          </a:prstGeom>
          <a:noFill/>
        </p:spPr>
        <p:txBody>
          <a:bodyPr wrap="square">
            <a:spAutoFit/>
          </a:bodyPr>
          <a:lstStyle/>
          <a:p>
            <a:r>
              <a:rPr lang="en-GB" sz="700" b="1" dirty="0">
                <a:solidFill>
                  <a:schemeClr val="tx2"/>
                </a:solidFill>
                <a:latin typeface="HP Simplified" panose="020B0604020204020204" pitchFamily="34" charset="0"/>
              </a:rPr>
              <a:t>Choose an HP LaserJet Enterprise MFP designed to handle business solutions securely and efficiently.</a:t>
            </a:r>
            <a:endParaRPr lang="x-none" sz="700" b="1" dirty="0">
              <a:solidFill>
                <a:schemeClr val="tx2"/>
              </a:solidFill>
              <a:latin typeface="HP Simplified" panose="020B0604020204020204" pitchFamily="34" charset="0"/>
            </a:endParaRPr>
          </a:p>
        </p:txBody>
      </p:sp>
      <p:pic>
        <p:nvPicPr>
          <p:cNvPr id="12" name="Picture 11" descr="A close-up of a printer&#10;&#10;Description automatically generated with medium confidence">
            <a:extLst>
              <a:ext uri="{FF2B5EF4-FFF2-40B4-BE49-F238E27FC236}">
                <a16:creationId xmlns="" xmlns:a16="http://schemas.microsoft.com/office/drawing/2014/main" id="{F879A1B4-A1D8-8C37-1CC0-C2603445E217}"/>
              </a:ext>
            </a:extLst>
          </p:cNvPr>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4537885" y="493853"/>
            <a:ext cx="979507" cy="910367"/>
          </a:xfrm>
          <a:prstGeom prst="rect">
            <a:avLst/>
          </a:prstGeom>
        </p:spPr>
      </p:pic>
      <p:sp>
        <p:nvSpPr>
          <p:cNvPr id="64" name="Rectangle 63"/>
          <p:cNvSpPr/>
          <p:nvPr/>
        </p:nvSpPr>
        <p:spPr>
          <a:xfrm>
            <a:off x="-8720" y="6382822"/>
            <a:ext cx="9910024" cy="483829"/>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73" name="Straight Connector 72">
            <a:extLst>
              <a:ext uri="{FF2B5EF4-FFF2-40B4-BE49-F238E27FC236}">
                <a16:creationId xmlns="" xmlns:a16="http://schemas.microsoft.com/office/drawing/2014/main" id="{5B721002-9265-B188-55E9-89E7ADC4DF66}"/>
              </a:ext>
            </a:extLst>
          </p:cNvPr>
          <p:cNvCxnSpPr/>
          <p:nvPr/>
        </p:nvCxnSpPr>
        <p:spPr>
          <a:xfrm>
            <a:off x="6595218" y="1652279"/>
            <a:ext cx="319795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172669" y="4178909"/>
            <a:ext cx="2222250" cy="669414"/>
          </a:xfrm>
          <a:prstGeom prst="rect">
            <a:avLst/>
          </a:prstGeom>
          <a:solidFill>
            <a:schemeClr val="bg1"/>
          </a:solidFill>
        </p:spPr>
        <p:txBody>
          <a:bodyPr wrap="square">
            <a:spAutoFit/>
          </a:bodyPr>
          <a:lstStyle/>
          <a:p>
            <a:r>
              <a:rPr lang="en-US" sz="750" dirty="0">
                <a:solidFill>
                  <a:srgbClr val="000000"/>
                </a:solidFill>
                <a:latin typeface="HP Simplified" panose="020B0604020204020204" pitchFamily="34" charset="0"/>
              </a:rPr>
              <a:t>3G629F </a:t>
            </a:r>
            <a:r>
              <a:rPr lang="en-US" sz="750" b="1" dirty="0">
                <a:solidFill>
                  <a:srgbClr val="000000"/>
                </a:solidFill>
                <a:latin typeface="HP Simplified" panose="020B0604020204020204" pitchFamily="34" charset="0"/>
              </a:rPr>
              <a:t>HP PRINTER ALL IN ONE LASER MONOCHROME BUSINESS 3102FDN</a:t>
            </a:r>
            <a:r>
              <a:rPr lang="en-US" sz="750" dirty="0">
                <a:solidFill>
                  <a:srgbClr val="000000"/>
                </a:solidFill>
                <a:latin typeface="HP Simplified" panose="020B0604020204020204" pitchFamily="34" charset="0"/>
              </a:rPr>
              <a:t>,</a:t>
            </a:r>
            <a:r>
              <a:rPr lang="en-US" sz="750" b="1" dirty="0">
                <a:solidFill>
                  <a:srgbClr val="000000"/>
                </a:solidFill>
                <a:latin typeface="HP Simplified" panose="020B0604020204020204" pitchFamily="34" charset="0"/>
              </a:rPr>
              <a:t> A4</a:t>
            </a:r>
            <a:r>
              <a:rPr lang="en-US" sz="750" dirty="0">
                <a:solidFill>
                  <a:srgbClr val="000000"/>
                </a:solidFill>
                <a:latin typeface="HP Simplified" panose="020B0604020204020204" pitchFamily="34" charset="0"/>
              </a:rPr>
              <a:t>, PRINT, SCAN, COPY, FAX, 33PPM, 1200 X 1200 DPI, 800MHz, DC:50K, DUPLEX, ADF 50 SHEETS, 1X TRAY, USB, LAN, 1YW,</a:t>
            </a:r>
            <a:r>
              <a:rPr lang="en-US" sz="750" dirty="0">
                <a:solidFill>
                  <a:srgbClr val="FF0000"/>
                </a:solidFill>
                <a:latin typeface="HP Simplified" panose="020B0604020204020204" pitchFamily="34" charset="0"/>
              </a:rPr>
              <a:t>  </a:t>
            </a:r>
            <a:r>
              <a:rPr lang="en-US" sz="750" dirty="0" smtClean="0">
                <a:solidFill>
                  <a:srgbClr val="FF0000"/>
                </a:solidFill>
                <a:latin typeface="HP Simplified" panose="020B0604020204020204" pitchFamily="34" charset="0"/>
              </a:rPr>
              <a:t>290.00 € </a:t>
            </a:r>
            <a:endParaRPr lang="en-US" sz="750" dirty="0">
              <a:solidFill>
                <a:srgbClr val="FF0000"/>
              </a:solidFill>
              <a:latin typeface="HP Simplified" panose="020B0604020204020204" pitchFamily="34" charset="0"/>
            </a:endParaRPr>
          </a:p>
        </p:txBody>
      </p:sp>
      <p:sp>
        <p:nvSpPr>
          <p:cNvPr id="7" name="Rectangle 6"/>
          <p:cNvSpPr/>
          <p:nvPr/>
        </p:nvSpPr>
        <p:spPr>
          <a:xfrm>
            <a:off x="-4036" y="3688241"/>
            <a:ext cx="3762718" cy="415498"/>
          </a:xfrm>
          <a:prstGeom prst="rect">
            <a:avLst/>
          </a:prstGeom>
        </p:spPr>
        <p:txBody>
          <a:bodyPr wrap="square">
            <a:spAutoFit/>
          </a:bodyPr>
          <a:lstStyle/>
          <a:p>
            <a:r>
              <a:rPr lang="en-US" sz="700" b="1" dirty="0">
                <a:solidFill>
                  <a:schemeClr val="tx2"/>
                </a:solidFill>
                <a:latin typeface="HP Simplified" panose="020B0604020204020204" pitchFamily="34" charset="0"/>
              </a:rPr>
              <a:t>This printer is built for powerful productivity with fast speeds and reliable hardware, delivering effortless everyday use from wherever work happens so you can focus more on your business</a:t>
            </a:r>
          </a:p>
        </p:txBody>
      </p:sp>
      <p:sp>
        <p:nvSpPr>
          <p:cNvPr id="9" name="Rectangle 8"/>
          <p:cNvSpPr/>
          <p:nvPr/>
        </p:nvSpPr>
        <p:spPr>
          <a:xfrm>
            <a:off x="3775479" y="4146221"/>
            <a:ext cx="2751821" cy="523220"/>
          </a:xfrm>
          <a:prstGeom prst="rect">
            <a:avLst/>
          </a:prstGeom>
        </p:spPr>
        <p:txBody>
          <a:bodyPr wrap="square">
            <a:spAutoFit/>
          </a:bodyPr>
          <a:lstStyle/>
          <a:p>
            <a:r>
              <a:rPr lang="en-US" sz="700" b="1" dirty="0">
                <a:solidFill>
                  <a:schemeClr val="tx2"/>
                </a:solidFill>
                <a:latin typeface="HP Simplified" panose="020B0604020204020204" pitchFamily="34" charset="0"/>
              </a:rPr>
              <a:t>A high-productivity MFP with the fastest two-sided printing in its class, an automatic feeder, and the time-saving HP Smart app. Count on peace of mind from more reliable connections, and a worry-free experience with simplified setup.</a:t>
            </a:r>
          </a:p>
        </p:txBody>
      </p:sp>
      <p:pic>
        <p:nvPicPr>
          <p:cNvPr id="10" name="Picture 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4501671" y="4655524"/>
            <a:ext cx="1113844" cy="1059620"/>
          </a:xfrm>
          <a:prstGeom prst="rect">
            <a:avLst/>
          </a:prstGeom>
        </p:spPr>
      </p:pic>
      <p:pic>
        <p:nvPicPr>
          <p:cNvPr id="4" name="Picture 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389167" y="4057519"/>
            <a:ext cx="1105567" cy="968252"/>
          </a:xfrm>
          <a:prstGeom prst="rect">
            <a:avLst/>
          </a:prstGeom>
        </p:spPr>
      </p:pic>
      <p:cxnSp>
        <p:nvCxnSpPr>
          <p:cNvPr id="85" name="Straight Connector 84">
            <a:extLst>
              <a:ext uri="{FF2B5EF4-FFF2-40B4-BE49-F238E27FC236}">
                <a16:creationId xmlns="" xmlns:a16="http://schemas.microsoft.com/office/drawing/2014/main" id="{5B721002-9265-B188-55E9-89E7ADC4DF66}"/>
              </a:ext>
            </a:extLst>
          </p:cNvPr>
          <p:cNvCxnSpPr/>
          <p:nvPr/>
        </p:nvCxnSpPr>
        <p:spPr>
          <a:xfrm>
            <a:off x="3740644" y="2003537"/>
            <a:ext cx="2704374" cy="75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90" name="Picture 8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500370" y="11728"/>
            <a:ext cx="3401568" cy="1609344"/>
          </a:xfrm>
          <a:prstGeom prst="rect">
            <a:avLst/>
          </a:prstGeom>
        </p:spPr>
      </p:pic>
      <p:sp>
        <p:nvSpPr>
          <p:cNvPr id="89" name="Rectangle 88"/>
          <p:cNvSpPr/>
          <p:nvPr/>
        </p:nvSpPr>
        <p:spPr>
          <a:xfrm>
            <a:off x="1718072" y="371050"/>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September 2025</a:t>
            </a:r>
            <a:r>
              <a:rPr lang="en-GB" sz="700" dirty="0" smtClean="0">
                <a:solidFill>
                  <a:schemeClr val="bg1"/>
                </a:solidFill>
                <a:latin typeface="HP Simplified" panose="020B0604020204020204" pitchFamily="34" charset="0"/>
                <a:cs typeface="Arial" panose="020B0604020202020204" pitchFamily="34" charset="0"/>
              </a:rPr>
              <a:t> </a:t>
            </a:r>
            <a:r>
              <a:rPr lang="en-GB" sz="700" dirty="0">
                <a:solidFill>
                  <a:schemeClr val="bg1"/>
                </a:solidFill>
                <a:latin typeface="HP Simplified" panose="020B0604020204020204" pitchFamily="34" charset="0"/>
                <a:cs typeface="Arial" panose="020B0604020202020204" pitchFamily="34" charset="0"/>
              </a:rPr>
              <a:t>Page 4/7</a:t>
            </a:r>
            <a:endParaRPr lang="en-US" sz="700" dirty="0">
              <a:solidFill>
                <a:schemeClr val="bg1"/>
              </a:solidFill>
              <a:latin typeface="HP Simplified" panose="020B0604020204020204" pitchFamily="34" charset="0"/>
              <a:cs typeface="Arial" panose="020B0604020202020204" pitchFamily="34" charset="0"/>
            </a:endParaRPr>
          </a:p>
        </p:txBody>
      </p:sp>
      <p:sp>
        <p:nvSpPr>
          <p:cNvPr id="57" name="Rectangle 56"/>
          <p:cNvSpPr/>
          <p:nvPr/>
        </p:nvSpPr>
        <p:spPr>
          <a:xfrm>
            <a:off x="1723669" y="499312"/>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a:t>
            </a:r>
            <a:r>
              <a:rPr lang="en-US" sz="700" dirty="0" smtClean="0">
                <a:solidFill>
                  <a:schemeClr val="bg1"/>
                </a:solidFill>
                <a:latin typeface="HP Simplified" panose="020B0604020204020204" pitchFamily="34" charset="0"/>
                <a:cs typeface="Arial" panose="020B0604020202020204" pitchFamily="34" charset="0"/>
              </a:rPr>
              <a:t>30/09 or </a:t>
            </a:r>
            <a:r>
              <a:rPr lang="en-US" sz="700" dirty="0">
                <a:solidFill>
                  <a:schemeClr val="bg1"/>
                </a:solidFill>
                <a:latin typeface="HP Simplified" panose="020B0604020204020204" pitchFamily="34" charset="0"/>
                <a:cs typeface="Arial" panose="020B0604020202020204" pitchFamily="34" charset="0"/>
              </a:rPr>
              <a:t>Until Stock Last.</a:t>
            </a:r>
          </a:p>
        </p:txBody>
      </p:sp>
      <p:sp>
        <p:nvSpPr>
          <p:cNvPr id="47" name="Rectangle 46"/>
          <p:cNvSpPr/>
          <p:nvPr/>
        </p:nvSpPr>
        <p:spPr>
          <a:xfrm>
            <a:off x="3915922" y="5728117"/>
            <a:ext cx="2351996" cy="553998"/>
          </a:xfrm>
          <a:prstGeom prst="rect">
            <a:avLst/>
          </a:prstGeom>
        </p:spPr>
        <p:txBody>
          <a:bodyPr wrap="square">
            <a:spAutoFit/>
          </a:bodyPr>
          <a:lstStyle/>
          <a:p>
            <a:r>
              <a:rPr lang="en-US" sz="750" dirty="0">
                <a:solidFill>
                  <a:srgbClr val="000000"/>
                </a:solidFill>
                <a:latin typeface="HP Simplified" panose="020B0604020204020204" pitchFamily="34" charset="0"/>
              </a:rPr>
              <a:t>6GX00F </a:t>
            </a:r>
            <a:r>
              <a:rPr lang="en-US" sz="750" b="1" dirty="0">
                <a:solidFill>
                  <a:srgbClr val="000000"/>
                </a:solidFill>
                <a:latin typeface="HP Simplified" panose="020B0604020204020204" pitchFamily="34" charset="0"/>
              </a:rPr>
              <a:t>HP PRINTER ALL IN ONE LASER MONOCHROME BUSINESS M234SDN A4, </a:t>
            </a:r>
            <a:r>
              <a:rPr lang="en-US" sz="750" dirty="0">
                <a:solidFill>
                  <a:srgbClr val="000000"/>
                </a:solidFill>
                <a:latin typeface="HP Simplified" panose="020B0604020204020204" pitchFamily="34" charset="0"/>
              </a:rPr>
              <a:t>PRINT, SCAN, COPY, 29PPM, 600 X 600 DPI, 64MB, DC:20K, 1-5 USERS, DUPLEX, ADF, USB, LAN, 1YW, WHITE + BASALT</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176.00 € </a:t>
            </a:r>
            <a:endParaRPr lang="en-US" sz="750" dirty="0">
              <a:solidFill>
                <a:srgbClr val="000000"/>
              </a:solidFill>
              <a:latin typeface="HP Simplified" panose="020B0604020204020204" pitchFamily="34" charset="0"/>
            </a:endParaRPr>
          </a:p>
        </p:txBody>
      </p:sp>
      <p:cxnSp>
        <p:nvCxnSpPr>
          <p:cNvPr id="50" name="Straight Connector 49">
            <a:extLst>
              <a:ext uri="{FF2B5EF4-FFF2-40B4-BE49-F238E27FC236}">
                <a16:creationId xmlns="" xmlns:a16="http://schemas.microsoft.com/office/drawing/2014/main" id="{216D44C4-C3B2-97CD-FBEF-FA6EA0F11D45}"/>
              </a:ext>
            </a:extLst>
          </p:cNvPr>
          <p:cNvCxnSpPr/>
          <p:nvPr/>
        </p:nvCxnSpPr>
        <p:spPr>
          <a:xfrm flipV="1">
            <a:off x="53993" y="3691297"/>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 xmlns:a16="http://schemas.microsoft.com/office/drawing/2014/main" id="{8CE1957A-A493-DD91-EDAD-4C35AFF37E15}"/>
              </a:ext>
            </a:extLst>
          </p:cNvPr>
          <p:cNvSpPr txBox="1"/>
          <p:nvPr/>
        </p:nvSpPr>
        <p:spPr>
          <a:xfrm>
            <a:off x="167378" y="2849851"/>
            <a:ext cx="2068302"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381L0A </a:t>
            </a:r>
            <a:r>
              <a:rPr lang="en-GB" sz="750" b="1" dirty="0">
                <a:solidFill>
                  <a:srgbClr val="000000"/>
                </a:solidFill>
                <a:latin typeface="HP Simplified" panose="020B0604020204020204" pitchFamily="34" charset="0"/>
              </a:rPr>
              <a:t>HP PRINTER ALL IN ONE LASER TANK MONOCHROME BUSINESS 1604W, A4, </a:t>
            </a:r>
            <a:r>
              <a:rPr lang="en-GB" sz="750" dirty="0">
                <a:solidFill>
                  <a:srgbClr val="000000"/>
                </a:solidFill>
                <a:latin typeface="HP Simplified" panose="020B0604020204020204" pitchFamily="34" charset="0"/>
              </a:rPr>
              <a:t>PRINT, SCAN, COPY, 22PPM, 600 X 600 DPI, 64MB, DC:25K, 1-5 USERS, USB, WIFI, BASALT, 1YW, </a:t>
            </a:r>
            <a:r>
              <a:rPr lang="en-GB" sz="750" b="1" dirty="0">
                <a:solidFill>
                  <a:srgbClr val="000000"/>
                </a:solidFill>
                <a:latin typeface="HP Simplified" panose="020B0604020204020204" pitchFamily="34" charset="0"/>
              </a:rPr>
              <a:t>PRE-FILLED WITH UP TO 5K PAGES OF HP TONER</a:t>
            </a:r>
            <a:r>
              <a:rPr lang="en-GB" sz="750" b="1" dirty="0">
                <a:latin typeface="HP Simplified" panose="020B0604020204020204" pitchFamily="34" charset="0"/>
              </a:rPr>
              <a:t>, </a:t>
            </a:r>
            <a:r>
              <a:rPr lang="en-GB" sz="750" dirty="0" smtClean="0">
                <a:solidFill>
                  <a:srgbClr val="FF0000"/>
                </a:solidFill>
                <a:latin typeface="HP Simplified" panose="020B0604020204020204" pitchFamily="34" charset="0"/>
              </a:rPr>
              <a:t>244.00 </a:t>
            </a:r>
            <a:r>
              <a:rPr lang="en-GB" sz="750" b="0" i="0" u="none" strike="noStrike" kern="1200" dirty="0" smtClean="0">
                <a:solidFill>
                  <a:srgbClr val="FF0000"/>
                </a:solidFill>
                <a:effectLst/>
                <a:latin typeface="HP Simplified" panose="020B0604020204020204" pitchFamily="34" charset="0"/>
              </a:rPr>
              <a:t>€ </a:t>
            </a:r>
            <a:endParaRPr lang="en-US" altLang="en-US" sz="700" i="1" dirty="0">
              <a:solidFill>
                <a:srgbClr val="92D050"/>
              </a:solidFill>
              <a:latin typeface="HP Simplified" panose="020B0604020204020204" pitchFamily="34" charset="0"/>
              <a:ea typeface="Calibri" panose="020F0502020204030204" pitchFamily="34" charset="0"/>
            </a:endParaRPr>
          </a:p>
        </p:txBody>
      </p:sp>
      <p:sp>
        <p:nvSpPr>
          <p:cNvPr id="52" name="TextBox 51">
            <a:extLst>
              <a:ext uri="{FF2B5EF4-FFF2-40B4-BE49-F238E27FC236}">
                <a16:creationId xmlns="" xmlns:a16="http://schemas.microsoft.com/office/drawing/2014/main" id="{11EC932B-888D-1C95-8A1A-68531AC48C2D}"/>
              </a:ext>
            </a:extLst>
          </p:cNvPr>
          <p:cNvSpPr txBox="1"/>
          <p:nvPr/>
        </p:nvSpPr>
        <p:spPr>
          <a:xfrm>
            <a:off x="-33192" y="2420679"/>
            <a:ext cx="3787190"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Discover business-ready capabilities and savings with HP LaserJet Tank MFP 1604w All-in-One Printer pre-filled with up to 5,000 pages of Original HP Toner</a:t>
            </a:r>
            <a:endParaRPr lang="x-none" sz="700" b="1" dirty="0">
              <a:solidFill>
                <a:schemeClr val="tx2"/>
              </a:solidFill>
              <a:latin typeface="HP Simplified" panose="020B0604020204020204" pitchFamily="34" charset="0"/>
            </a:endParaRPr>
          </a:p>
        </p:txBody>
      </p:sp>
      <p:pic>
        <p:nvPicPr>
          <p:cNvPr id="5" name="Picture 4"/>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2331842" y="2711106"/>
            <a:ext cx="1181033" cy="900433"/>
          </a:xfrm>
          <a:prstGeom prst="rect">
            <a:avLst/>
          </a:prstGeom>
        </p:spPr>
      </p:pic>
      <p:cxnSp>
        <p:nvCxnSpPr>
          <p:cNvPr id="74" name="Straight Connector 73">
            <a:extLst>
              <a:ext uri="{FF2B5EF4-FFF2-40B4-BE49-F238E27FC236}">
                <a16:creationId xmlns="" xmlns:a16="http://schemas.microsoft.com/office/drawing/2014/main" id="{216D44C4-C3B2-97CD-FBEF-FA6EA0F11D45}"/>
              </a:ext>
            </a:extLst>
          </p:cNvPr>
          <p:cNvCxnSpPr/>
          <p:nvPr/>
        </p:nvCxnSpPr>
        <p:spPr>
          <a:xfrm flipV="1">
            <a:off x="12884" y="2349664"/>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 xmlns:a16="http://schemas.microsoft.com/office/drawing/2014/main" id="{CA132E69-BE7A-5B24-B59F-02BBA624B7D6}"/>
              </a:ext>
            </a:extLst>
          </p:cNvPr>
          <p:cNvSpPr txBox="1"/>
          <p:nvPr/>
        </p:nvSpPr>
        <p:spPr>
          <a:xfrm>
            <a:off x="3829612" y="1429776"/>
            <a:ext cx="2563791" cy="553998"/>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3G630F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ALL IN ONE LASER MONOCHROME BUSINESS 3102FDW</a:t>
            </a:r>
            <a:r>
              <a:rPr lang="en-GB" sz="750" b="0" i="0" u="none" strike="noStrike" kern="1200" dirty="0">
                <a:solidFill>
                  <a:srgbClr val="000000"/>
                </a:solidFill>
                <a:effectLst/>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A4</a:t>
            </a:r>
            <a:r>
              <a:rPr lang="en-GB" sz="750" b="0" i="0" u="none" strike="noStrike" kern="1200" dirty="0">
                <a:solidFill>
                  <a:srgbClr val="000000"/>
                </a:solidFill>
                <a:effectLst/>
                <a:latin typeface="HP Simplified" panose="020B0604020204020204" pitchFamily="34" charset="0"/>
              </a:rPr>
              <a:t>, PRINT, SCAN, COPY, FAX, 33PPM, 1200 DPI, 800MHz, DC:50K, DUPLEX, ADF 50 SHEETS, 1X TRAY, USB, LAN, WIFI, 1YW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338.00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78" name="TextBox 77">
            <a:extLst>
              <a:ext uri="{FF2B5EF4-FFF2-40B4-BE49-F238E27FC236}">
                <a16:creationId xmlns="" xmlns:a16="http://schemas.microsoft.com/office/drawing/2014/main" id="{FFCD18DD-6384-41B8-3C35-32A0CA749C76}"/>
              </a:ext>
            </a:extLst>
          </p:cNvPr>
          <p:cNvSpPr txBox="1"/>
          <p:nvPr/>
        </p:nvSpPr>
        <p:spPr>
          <a:xfrm>
            <a:off x="-7192" y="1134494"/>
            <a:ext cx="3575747"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An efficient, high-quality multifunction printer that fits your space and your budget. Get fast printing from HP's smallest laser, plus the time-saving HP Smart app.</a:t>
            </a:r>
            <a:endParaRPr lang="x-none" sz="700" b="1" dirty="0">
              <a:solidFill>
                <a:schemeClr val="tx2"/>
              </a:solidFill>
              <a:latin typeface="HP Simplified" panose="020B0604020204020204" pitchFamily="34" charset="0"/>
            </a:endParaRPr>
          </a:p>
        </p:txBody>
      </p:sp>
      <p:pic>
        <p:nvPicPr>
          <p:cNvPr id="11" name="Picture 10"/>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2355706" y="1407460"/>
            <a:ext cx="1267139" cy="830119"/>
          </a:xfrm>
          <a:prstGeom prst="rect">
            <a:avLst/>
          </a:prstGeom>
        </p:spPr>
      </p:pic>
      <p:sp>
        <p:nvSpPr>
          <p:cNvPr id="16" name="Rectangle 15">
            <a:extLst>
              <a:ext uri="{FF2B5EF4-FFF2-40B4-BE49-F238E27FC236}">
                <a16:creationId xmlns="" xmlns:a16="http://schemas.microsoft.com/office/drawing/2014/main" id="{67712A5E-DC8D-C6DF-2440-637B492199CF}"/>
              </a:ext>
            </a:extLst>
          </p:cNvPr>
          <p:cNvSpPr/>
          <p:nvPr/>
        </p:nvSpPr>
        <p:spPr>
          <a:xfrm>
            <a:off x="6278843" y="6389717"/>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19" name="Rectangle 18">
            <a:extLst>
              <a:ext uri="{FF2B5EF4-FFF2-40B4-BE49-F238E27FC236}">
                <a16:creationId xmlns="" xmlns:a16="http://schemas.microsoft.com/office/drawing/2014/main" id="{A2225B29-481A-D52A-A8BD-38C7F20F9922}"/>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61" name="Straight Connector 60">
            <a:extLst>
              <a:ext uri="{FF2B5EF4-FFF2-40B4-BE49-F238E27FC236}">
                <a16:creationId xmlns="" xmlns:a16="http://schemas.microsoft.com/office/drawing/2014/main" id="{5B721002-9265-B188-55E9-89E7ADC4DF66}"/>
              </a:ext>
            </a:extLst>
          </p:cNvPr>
          <p:cNvCxnSpPr/>
          <p:nvPr/>
        </p:nvCxnSpPr>
        <p:spPr>
          <a:xfrm>
            <a:off x="3783796" y="4099612"/>
            <a:ext cx="2696091" cy="376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9624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A picture containing indoor, window, table&#10;&#10;Description automatically generated">
            <a:extLst>
              <a:ext uri="{FF2B5EF4-FFF2-40B4-BE49-F238E27FC236}">
                <a16:creationId xmlns="" xmlns:a16="http://schemas.microsoft.com/office/drawing/2014/main" id="{AB12A1D7-53AA-BAC8-1DA5-EB752ECDD74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30137"/>
          <a:stretch/>
        </p:blipFill>
        <p:spPr>
          <a:xfrm>
            <a:off x="-18871" y="0"/>
            <a:ext cx="2548823" cy="1260000"/>
          </a:xfrm>
          <a:prstGeom prst="rect">
            <a:avLst/>
          </a:prstGeom>
        </p:spPr>
      </p:pic>
      <p:pic>
        <p:nvPicPr>
          <p:cNvPr id="74" name="Picture 73"/>
          <p:cNvPicPr>
            <a:picLocks noChangeAspect="1"/>
          </p:cNvPicPr>
          <p:nvPr/>
        </p:nvPicPr>
        <p:blipFill>
          <a:blip r:embed="rId4">
            <a:duotone>
              <a:prstClr val="black"/>
              <a:schemeClr val="accent2">
                <a:tint val="45000"/>
                <a:satMod val="400000"/>
              </a:schemeClr>
            </a:duotone>
          </a:blip>
          <a:stretch>
            <a:fillRect/>
          </a:stretch>
        </p:blipFill>
        <p:spPr>
          <a:xfrm>
            <a:off x="2529951" y="-1223"/>
            <a:ext cx="2443083" cy="1261996"/>
          </a:xfrm>
          <a:prstGeom prst="rect">
            <a:avLst/>
          </a:prstGeom>
        </p:spPr>
      </p:pic>
      <p:pic>
        <p:nvPicPr>
          <p:cNvPr id="96"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4595732" y="37175"/>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96"/>
          <p:cNvSpPr/>
          <p:nvPr/>
        </p:nvSpPr>
        <p:spPr>
          <a:xfrm>
            <a:off x="2529949" y="8105"/>
            <a:ext cx="1815547"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Colour Single Function Laser Printers </a:t>
            </a:r>
          </a:p>
        </p:txBody>
      </p:sp>
      <p:cxnSp>
        <p:nvCxnSpPr>
          <p:cNvPr id="25" name="Straight Connector 24">
            <a:extLst>
              <a:ext uri="{FF2B5EF4-FFF2-40B4-BE49-F238E27FC236}">
                <a16:creationId xmlns="" xmlns:a16="http://schemas.microsoft.com/office/drawing/2014/main" id="{E1EF66C3-1094-6067-79EF-C04DD94FCB3B}"/>
              </a:ext>
            </a:extLst>
          </p:cNvPr>
          <p:cNvCxnSpPr/>
          <p:nvPr/>
        </p:nvCxnSpPr>
        <p:spPr>
          <a:xfrm flipH="1">
            <a:off x="4960100" y="1390424"/>
            <a:ext cx="12934" cy="4932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098" name="Picture 2" descr="Product Image"/>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204177" y="453673"/>
            <a:ext cx="1447512" cy="968027"/>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a:extLst>
              <a:ext uri="{FF2B5EF4-FFF2-40B4-BE49-F238E27FC236}">
                <a16:creationId xmlns="" xmlns:a16="http://schemas.microsoft.com/office/drawing/2014/main" id="{0F7C8EF0-93B1-2C16-0012-9FD378612415}"/>
              </a:ext>
            </a:extLst>
          </p:cNvPr>
          <p:cNvSpPr txBox="1"/>
          <p:nvPr/>
        </p:nvSpPr>
        <p:spPr>
          <a:xfrm>
            <a:off x="5047432" y="106721"/>
            <a:ext cx="4927212" cy="200055"/>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high-volume, high-speed document printing packed with best-in-class security features. Perfect for Office.</a:t>
            </a:r>
            <a:endParaRPr lang="el-GR" sz="700" b="1" dirty="0">
              <a:solidFill>
                <a:schemeClr val="tx2"/>
              </a:solidFill>
              <a:latin typeface="HP Simplified" panose="020B0604020204020204" pitchFamily="34" charset="0"/>
            </a:endParaRPr>
          </a:p>
        </p:txBody>
      </p:sp>
      <p:sp>
        <p:nvSpPr>
          <p:cNvPr id="52" name="Rectangle 51"/>
          <p:cNvSpPr/>
          <p:nvPr/>
        </p:nvSpPr>
        <p:spPr>
          <a:xfrm>
            <a:off x="-8086" y="6418823"/>
            <a:ext cx="9910024"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62" name="Rectangle 61"/>
          <p:cNvSpPr/>
          <p:nvPr/>
        </p:nvSpPr>
        <p:spPr>
          <a:xfrm>
            <a:off x="6768905" y="625806"/>
            <a:ext cx="2676453" cy="438582"/>
          </a:xfrm>
          <a:prstGeom prst="rect">
            <a:avLst/>
          </a:prstGeom>
        </p:spPr>
        <p:txBody>
          <a:bodyPr wrap="square">
            <a:spAutoFit/>
          </a:bodyPr>
          <a:lstStyle/>
          <a:p>
            <a:r>
              <a:rPr lang="en-US" sz="750" dirty="0">
                <a:solidFill>
                  <a:srgbClr val="000000"/>
                </a:solidFill>
                <a:latin typeface="HP Simplified" panose="020B0604020204020204" pitchFamily="34" charset="0"/>
              </a:rPr>
              <a:t>4RA88F </a:t>
            </a:r>
            <a:r>
              <a:rPr lang="en-US" sz="750" b="1" dirty="0">
                <a:latin typeface="HP Simplified" panose="020B0604020204020204" pitchFamily="34" charset="0"/>
              </a:rPr>
              <a:t>HP PRINTER LASER COLOR PRO BUSINESS 4202DW A4, </a:t>
            </a:r>
            <a:r>
              <a:rPr lang="en-US" sz="750" dirty="0">
                <a:latin typeface="HP Simplified" panose="020B0604020204020204" pitchFamily="34" charset="0"/>
              </a:rPr>
              <a:t>35PPM (B&amp;C), 600 X 600 DPI,512MB,DC:50K,DUPLEX,USERS 3-10,USB,WIFI,LAN,1YW, </a:t>
            </a:r>
            <a:r>
              <a:rPr lang="en-US" sz="750" b="1" dirty="0">
                <a:latin typeface="HP Simplified" panose="020B0604020204020204" pitchFamily="34" charset="0"/>
              </a:rPr>
              <a:t>GET3YW EXT. FREE</a:t>
            </a:r>
            <a:r>
              <a:rPr lang="en-US" sz="750" dirty="0">
                <a:solidFill>
                  <a:srgbClr val="FF0000"/>
                </a:solidFill>
                <a:latin typeface="HP Simplified" panose="020B0604020204020204" pitchFamily="34" charset="0"/>
              </a:rPr>
              <a:t>, </a:t>
            </a:r>
            <a:r>
              <a:rPr lang="en-US" sz="750" dirty="0" smtClean="0">
                <a:solidFill>
                  <a:srgbClr val="FF0000"/>
                </a:solidFill>
                <a:latin typeface="HP Simplified" panose="020B0604020204020204" pitchFamily="34" charset="0"/>
              </a:rPr>
              <a:t>450.00 </a:t>
            </a:r>
            <a:r>
              <a:rPr lang="en-GB" sz="750" dirty="0" smtClean="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45" name="TextBox 44">
            <a:extLst>
              <a:ext uri="{FF2B5EF4-FFF2-40B4-BE49-F238E27FC236}">
                <a16:creationId xmlns="" xmlns:a16="http://schemas.microsoft.com/office/drawing/2014/main" id="{0F7C8EF0-93B1-2C16-0012-9FD378612415}"/>
              </a:ext>
            </a:extLst>
          </p:cNvPr>
          <p:cNvSpPr txBox="1"/>
          <p:nvPr/>
        </p:nvSpPr>
        <p:spPr>
          <a:xfrm>
            <a:off x="90324" y="4135030"/>
            <a:ext cx="4869776"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color printing, laser productivity, and award-winning reliability in a space-saving design.</a:t>
            </a:r>
            <a:endParaRPr lang="el-GR" sz="700" b="1" dirty="0">
              <a:solidFill>
                <a:schemeClr val="tx2"/>
              </a:solidFill>
              <a:latin typeface="HP Simplified" panose="020B0604020204020204" pitchFamily="34" charset="0"/>
            </a:endParaRPr>
          </a:p>
        </p:txBody>
      </p:sp>
      <p:pic>
        <p:nvPicPr>
          <p:cNvPr id="8" name="Picture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654130" y="4661113"/>
            <a:ext cx="1273830" cy="1041344"/>
          </a:xfrm>
          <a:prstGeom prst="rect">
            <a:avLst/>
          </a:prstGeom>
        </p:spPr>
      </p:pic>
      <p:sp>
        <p:nvSpPr>
          <p:cNvPr id="48" name="TextBox 47">
            <a:extLst>
              <a:ext uri="{FF2B5EF4-FFF2-40B4-BE49-F238E27FC236}">
                <a16:creationId xmlns="" xmlns:a16="http://schemas.microsoft.com/office/drawing/2014/main" id="{B036CF4D-F7C2-33A1-5CAB-D06DFC47BE33}"/>
              </a:ext>
            </a:extLst>
          </p:cNvPr>
          <p:cNvSpPr txBox="1"/>
          <p:nvPr/>
        </p:nvSpPr>
        <p:spPr>
          <a:xfrm>
            <a:off x="792598" y="5871321"/>
            <a:ext cx="2939022" cy="438582"/>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8D7L0A </a:t>
            </a:r>
            <a:r>
              <a:rPr lang="en-US" sz="750" b="1" dirty="0">
                <a:solidFill>
                  <a:srgbClr val="000000"/>
                </a:solidFill>
                <a:latin typeface="HP Simplified" panose="020B0604020204020204" pitchFamily="34" charset="0"/>
              </a:rPr>
              <a:t>HP PRINTER LASER COLOR PRO BUSINESS 3202DN A4, </a:t>
            </a:r>
            <a:r>
              <a:rPr lang="en-US" sz="750" dirty="0">
                <a:solidFill>
                  <a:srgbClr val="000000"/>
                </a:solidFill>
                <a:latin typeface="HP Simplified" panose="020B0604020204020204" pitchFamily="34" charset="0"/>
              </a:rPr>
              <a:t>25PPM (B&amp;C), 600X600 DPI, 1.2GHz, 256MB, DC:40K, DUPLEX, AIRPRINT, USB, LAN, 1YW, </a:t>
            </a:r>
            <a:r>
              <a:rPr lang="en-US" sz="750" b="1" dirty="0">
                <a:solidFill>
                  <a:srgbClr val="000000"/>
                </a:solidFill>
                <a:latin typeface="HP Simplified" panose="020B0604020204020204" pitchFamily="34" charset="0"/>
              </a:rPr>
              <a:t>GET 3YW EXT. FREE ,</a:t>
            </a:r>
            <a:r>
              <a:rPr lang="en-US" sz="750" b="1" dirty="0">
                <a:latin typeface="HP Simplified" panose="020B0604020204020204" pitchFamily="34" charset="0"/>
              </a:rPr>
              <a:t> </a:t>
            </a:r>
            <a:r>
              <a:rPr lang="en-US" sz="750" dirty="0" smtClean="0">
                <a:solidFill>
                  <a:srgbClr val="FF0000"/>
                </a:solidFill>
                <a:latin typeface="HP Simplified" panose="020B0604020204020204" pitchFamily="34" charset="0"/>
              </a:rPr>
              <a:t>300.00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40" name="Straight Connector 39">
            <a:extLst>
              <a:ext uri="{FF2B5EF4-FFF2-40B4-BE49-F238E27FC236}">
                <a16:creationId xmlns="" xmlns:a16="http://schemas.microsoft.com/office/drawing/2014/main" id="{36CB906B-26BC-85C1-182B-CCFBD6C978E0}"/>
              </a:ext>
            </a:extLst>
          </p:cNvPr>
          <p:cNvCxnSpPr/>
          <p:nvPr/>
        </p:nvCxnSpPr>
        <p:spPr>
          <a:xfrm flipV="1">
            <a:off x="66537" y="4068913"/>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531461" y="397175"/>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September 2025</a:t>
            </a:r>
            <a:r>
              <a:rPr lang="en-GB" sz="700" dirty="0" smtClean="0">
                <a:solidFill>
                  <a:schemeClr val="bg1"/>
                </a:solidFill>
                <a:latin typeface="HP Simplified" panose="020B0604020204020204" pitchFamily="34" charset="0"/>
                <a:cs typeface="Arial" panose="020B0604020202020204" pitchFamily="34" charset="0"/>
              </a:rPr>
              <a:t> </a:t>
            </a:r>
            <a:r>
              <a:rPr lang="en-GB" sz="700" dirty="0">
                <a:solidFill>
                  <a:schemeClr val="bg1"/>
                </a:solidFill>
                <a:latin typeface="HP Simplified" panose="020B0604020204020204" pitchFamily="34" charset="0"/>
                <a:cs typeface="Arial" panose="020B0604020202020204" pitchFamily="34" charset="0"/>
              </a:rPr>
              <a:t>Page 5/7</a:t>
            </a:r>
            <a:endParaRPr lang="en-US" sz="700" dirty="0">
              <a:solidFill>
                <a:schemeClr val="bg1"/>
              </a:solidFill>
              <a:latin typeface="HP Simplified" panose="020B0604020204020204" pitchFamily="34" charset="0"/>
              <a:cs typeface="Arial" panose="020B0604020202020204" pitchFamily="34" charset="0"/>
            </a:endParaRPr>
          </a:p>
        </p:txBody>
      </p:sp>
      <p:pic>
        <p:nvPicPr>
          <p:cNvPr id="4" name="Picture 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366831" y="3892072"/>
            <a:ext cx="4072517" cy="2206301"/>
          </a:xfrm>
          <a:prstGeom prst="rect">
            <a:avLst/>
          </a:prstGeom>
        </p:spPr>
      </p:pic>
      <p:sp>
        <p:nvSpPr>
          <p:cNvPr id="30" name="Rectangle 29"/>
          <p:cNvSpPr/>
          <p:nvPr/>
        </p:nvSpPr>
        <p:spPr>
          <a:xfrm>
            <a:off x="2529949" y="524248"/>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a:t>
            </a:r>
            <a:r>
              <a:rPr lang="en-US" sz="700" dirty="0" smtClean="0">
                <a:solidFill>
                  <a:schemeClr val="bg1"/>
                </a:solidFill>
                <a:latin typeface="HP Simplified" panose="020B0604020204020204" pitchFamily="34" charset="0"/>
                <a:cs typeface="Arial" panose="020B0604020202020204" pitchFamily="34" charset="0"/>
              </a:rPr>
              <a:t>30/09 or </a:t>
            </a:r>
            <a:r>
              <a:rPr lang="en-US" sz="700" dirty="0">
                <a:solidFill>
                  <a:schemeClr val="bg1"/>
                </a:solidFill>
                <a:latin typeface="HP Simplified" panose="020B0604020204020204" pitchFamily="34" charset="0"/>
                <a:cs typeface="Arial" panose="020B0604020202020204" pitchFamily="34" charset="0"/>
              </a:rPr>
              <a:t>Until Stock Last.</a:t>
            </a:r>
          </a:p>
        </p:txBody>
      </p:sp>
      <p:sp>
        <p:nvSpPr>
          <p:cNvPr id="27" name="TextBox 26">
            <a:extLst>
              <a:ext uri="{FF2B5EF4-FFF2-40B4-BE49-F238E27FC236}">
                <a16:creationId xmlns="" xmlns:a16="http://schemas.microsoft.com/office/drawing/2014/main" id="{B036CF4D-F7C2-33A1-5CAB-D06DFC47BE33}"/>
              </a:ext>
            </a:extLst>
          </p:cNvPr>
          <p:cNvSpPr txBox="1"/>
          <p:nvPr/>
        </p:nvSpPr>
        <p:spPr>
          <a:xfrm>
            <a:off x="676194" y="3309332"/>
            <a:ext cx="3055426" cy="553998"/>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4ZB95A </a:t>
            </a:r>
            <a:r>
              <a:rPr lang="en-US" sz="750" b="1" dirty="0">
                <a:solidFill>
                  <a:srgbClr val="000000"/>
                </a:solidFill>
                <a:latin typeface="HP Simplified" panose="020B0604020204020204" pitchFamily="34" charset="0"/>
              </a:rPr>
              <a:t>HP PRINTER LASER COLOR BUSINESS 150NW A4</a:t>
            </a:r>
            <a:r>
              <a:rPr lang="en-US" sz="750" dirty="0">
                <a:solidFill>
                  <a:srgbClr val="000000"/>
                </a:solidFill>
                <a:latin typeface="HP Simplified" panose="020B0604020204020204" pitchFamily="34" charset="0"/>
              </a:rPr>
              <a:t>, 18PPM (B), 4PPM (C), 600 X 600 DPI, 400MHZ, 64MB, DC:20K, USB, WIFI, LAN, 1YW. WORK EFFICIENTLY WITH A SMALL, COMPACT PRINTER – WORLD'S SMALLEST IN-CLASS. </a:t>
            </a:r>
            <a:r>
              <a:rPr lang="en-US" sz="750" dirty="0" smtClean="0">
                <a:solidFill>
                  <a:srgbClr val="FF0000"/>
                </a:solidFill>
                <a:latin typeface="HP Simplified" panose="020B0604020204020204" pitchFamily="34" charset="0"/>
              </a:rPr>
              <a:t>235.00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28" name="TextBox 27">
            <a:extLst>
              <a:ext uri="{FF2B5EF4-FFF2-40B4-BE49-F238E27FC236}">
                <a16:creationId xmlns="" xmlns:a16="http://schemas.microsoft.com/office/drawing/2014/main" id="{0F7C8EF0-93B1-2C16-0012-9FD378612415}"/>
              </a:ext>
            </a:extLst>
          </p:cNvPr>
          <p:cNvSpPr txBox="1"/>
          <p:nvPr/>
        </p:nvSpPr>
        <p:spPr>
          <a:xfrm>
            <a:off x="70322" y="1736839"/>
            <a:ext cx="4691150"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maximum productivity in limited spaces, the HP Color Laser 150nw A4 Color Laser Printer is a reliable and enduring device that fits any office.</a:t>
            </a:r>
            <a:endParaRPr lang="el-GR" sz="700" b="1" dirty="0">
              <a:solidFill>
                <a:schemeClr val="tx2"/>
              </a:solidFill>
              <a:latin typeface="HP Simplified" panose="020B0604020204020204" pitchFamily="34" charset="0"/>
            </a:endParaRPr>
          </a:p>
        </p:txBody>
      </p:sp>
      <p:pic>
        <p:nvPicPr>
          <p:cNvPr id="5" name="Picture 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663085" y="1953197"/>
            <a:ext cx="1287926" cy="1263158"/>
          </a:xfrm>
          <a:prstGeom prst="rect">
            <a:avLst/>
          </a:prstGeom>
        </p:spPr>
      </p:pic>
      <p:cxnSp>
        <p:nvCxnSpPr>
          <p:cNvPr id="35" name="Straight Connector 34">
            <a:extLst>
              <a:ext uri="{FF2B5EF4-FFF2-40B4-BE49-F238E27FC236}">
                <a16:creationId xmlns="" xmlns:a16="http://schemas.microsoft.com/office/drawing/2014/main" id="{36CB906B-26BC-85C1-182B-CCFBD6C978E0}"/>
              </a:ext>
            </a:extLst>
          </p:cNvPr>
          <p:cNvCxnSpPr/>
          <p:nvPr/>
        </p:nvCxnSpPr>
        <p:spPr>
          <a:xfrm flipV="1">
            <a:off x="5012314" y="1590130"/>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5545631" y="2635156"/>
            <a:ext cx="2443711" cy="553998"/>
          </a:xfrm>
          <a:prstGeom prst="rect">
            <a:avLst/>
          </a:prstGeom>
        </p:spPr>
        <p:txBody>
          <a:bodyPr wrap="square">
            <a:spAutoFit/>
          </a:bodyPr>
          <a:lstStyle/>
          <a:p>
            <a:r>
              <a:rPr lang="en-US" sz="750" dirty="0">
                <a:solidFill>
                  <a:srgbClr val="000000"/>
                </a:solidFill>
                <a:latin typeface="HP Simplified" panose="020B0604020204020204" pitchFamily="34" charset="0"/>
              </a:rPr>
              <a:t>3PZ95A </a:t>
            </a:r>
            <a:r>
              <a:rPr lang="en-US" sz="750" b="1" dirty="0">
                <a:solidFill>
                  <a:srgbClr val="000000"/>
                </a:solidFill>
                <a:latin typeface="HP Simplified" panose="020B0604020204020204" pitchFamily="34" charset="0"/>
              </a:rPr>
              <a:t>HP PRINTER LASER COLOR ENTERPRISE M455DN A4, </a:t>
            </a:r>
            <a:r>
              <a:rPr lang="en-US" sz="750" dirty="0">
                <a:solidFill>
                  <a:srgbClr val="000000"/>
                </a:solidFill>
                <a:latin typeface="HP Simplified" panose="020B0604020204020204" pitchFamily="34" charset="0"/>
              </a:rPr>
              <a:t>27PPM (B) &amp; 24PPM (C), 600 X 600 DPI, 800MHz, 1.25GB, DC:55K, DUPLEX, 2X TRAYS 300 SHEETS TOTAL, 3-10 USERS, LAN, 1YW,</a:t>
            </a:r>
            <a:r>
              <a:rPr lang="en-US" sz="750" b="1" dirty="0">
                <a:solidFill>
                  <a:srgbClr val="000000"/>
                </a:solidFill>
                <a:latin typeface="HP Simplified" panose="020B0604020204020204" pitchFamily="34" charset="0"/>
              </a:rPr>
              <a:t> GET 3YW EXT. FREE  </a:t>
            </a:r>
            <a:r>
              <a:rPr lang="en-US" sz="750" dirty="0" smtClean="0">
                <a:solidFill>
                  <a:srgbClr val="FF0000"/>
                </a:solidFill>
                <a:latin typeface="HP Simplified" panose="020B0604020204020204" pitchFamily="34" charset="0"/>
              </a:rPr>
              <a:t>616.00 </a:t>
            </a:r>
            <a:r>
              <a:rPr lang="en-GB" sz="750" dirty="0" smtClean="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37" name="TextBox 36">
            <a:extLst>
              <a:ext uri="{FF2B5EF4-FFF2-40B4-BE49-F238E27FC236}">
                <a16:creationId xmlns="" xmlns:a16="http://schemas.microsoft.com/office/drawing/2014/main" id="{0F7C8EF0-93B1-2C16-0012-9FD378612415}"/>
              </a:ext>
            </a:extLst>
          </p:cNvPr>
          <p:cNvSpPr txBox="1"/>
          <p:nvPr/>
        </p:nvSpPr>
        <p:spPr>
          <a:xfrm>
            <a:off x="5090250" y="2102493"/>
            <a:ext cx="4539994"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color printing, laser productivity, and award-winning reliability in a space-saving design.</a:t>
            </a:r>
            <a:endParaRPr lang="el-GR" sz="7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8183522" y="2490561"/>
            <a:ext cx="1364029" cy="929084"/>
          </a:xfrm>
          <a:prstGeom prst="rect">
            <a:avLst/>
          </a:prstGeom>
        </p:spPr>
      </p:pic>
      <p:sp>
        <p:nvSpPr>
          <p:cNvPr id="6" name="Rectangle 5">
            <a:extLst>
              <a:ext uri="{FF2B5EF4-FFF2-40B4-BE49-F238E27FC236}">
                <a16:creationId xmlns="" xmlns:a16="http://schemas.microsoft.com/office/drawing/2014/main" id="{0393EE66-FE8B-76F1-143D-65B5AE4E1C34}"/>
              </a:ext>
            </a:extLst>
          </p:cNvPr>
          <p:cNvSpPr/>
          <p:nvPr/>
        </p:nvSpPr>
        <p:spPr>
          <a:xfrm>
            <a:off x="6278843" y="641742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9" name="Rectangle 8">
            <a:extLst>
              <a:ext uri="{FF2B5EF4-FFF2-40B4-BE49-F238E27FC236}">
                <a16:creationId xmlns="" xmlns:a16="http://schemas.microsoft.com/office/drawing/2014/main" id="{35BFD563-5D88-1EF9-2267-C63B21CD1E01}"/>
              </a:ext>
            </a:extLst>
          </p:cNvPr>
          <p:cNvSpPr/>
          <p:nvPr/>
        </p:nvSpPr>
        <p:spPr>
          <a:xfrm>
            <a:off x="-17620" y="6402095"/>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918572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erson looking at a computer&#10;&#10;Description automatically generated">
            <a:extLst>
              <a:ext uri="{FF2B5EF4-FFF2-40B4-BE49-F238E27FC236}">
                <a16:creationId xmlns="" xmlns:a16="http://schemas.microsoft.com/office/drawing/2014/main" id="{434C6800-CECC-8E9E-91F9-EA82BCE3244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15753"/>
          <a:stretch/>
        </p:blipFill>
        <p:spPr>
          <a:xfrm>
            <a:off x="539" y="2773"/>
            <a:ext cx="3050571" cy="1260000"/>
          </a:xfrm>
          <a:prstGeom prst="rect">
            <a:avLst/>
          </a:prstGeom>
        </p:spPr>
      </p:pic>
      <p:sp>
        <p:nvSpPr>
          <p:cNvPr id="56" name="Rectangle 55"/>
          <p:cNvSpPr/>
          <p:nvPr/>
        </p:nvSpPr>
        <p:spPr>
          <a:xfrm>
            <a:off x="539" y="1348613"/>
            <a:ext cx="4731425" cy="307777"/>
          </a:xfrm>
          <a:prstGeom prst="rect">
            <a:avLst/>
          </a:prstGeom>
        </p:spPr>
        <p:txBody>
          <a:bodyPr wrap="square">
            <a:spAutoFit/>
          </a:bodyPr>
          <a:lstStyle/>
          <a:p>
            <a:r>
              <a:rPr lang="en-GB" sz="700" b="1" dirty="0">
                <a:solidFill>
                  <a:schemeClr val="tx2"/>
                </a:solidFill>
                <a:latin typeface="HP Simplified" panose="020B0604020204020204" pitchFamily="34" charset="0"/>
              </a:rPr>
              <a:t>The HP Color LaserJet Pro </a:t>
            </a:r>
            <a:r>
              <a:rPr lang="en-US" sz="700" b="1" dirty="0">
                <a:solidFill>
                  <a:schemeClr val="tx2"/>
                </a:solidFill>
                <a:latin typeface="HP Simplified" panose="020B0604020204020204" pitchFamily="34" charset="0"/>
              </a:rPr>
              <a:t>Bussiness </a:t>
            </a:r>
            <a:r>
              <a:rPr lang="en-GB" sz="700" b="1" dirty="0">
                <a:solidFill>
                  <a:schemeClr val="tx2"/>
                </a:solidFill>
                <a:latin typeface="HP Simplified" panose="020B0604020204020204" pitchFamily="34" charset="0"/>
              </a:rPr>
              <a:t>is designed to let you focus your time where it’s most effective-growing your business and staying ahead of the competition.</a:t>
            </a:r>
            <a:endParaRPr lang="en-US" sz="700" b="1" dirty="0">
              <a:solidFill>
                <a:schemeClr val="tx2"/>
              </a:solidFill>
              <a:latin typeface="HP Simplified" panose="020B0604020204020204" pitchFamily="34" charset="0"/>
            </a:endParaRPr>
          </a:p>
        </p:txBody>
      </p:sp>
      <p:pic>
        <p:nvPicPr>
          <p:cNvPr id="74" name="Picture 73"/>
          <p:cNvPicPr>
            <a:picLocks noChangeAspect="1"/>
          </p:cNvPicPr>
          <p:nvPr/>
        </p:nvPicPr>
        <p:blipFill>
          <a:blip r:embed="rId4">
            <a:duotone>
              <a:schemeClr val="accent5">
                <a:shade val="45000"/>
                <a:satMod val="135000"/>
              </a:schemeClr>
              <a:prstClr val="white"/>
            </a:duotone>
          </a:blip>
          <a:stretch>
            <a:fillRect/>
          </a:stretch>
        </p:blipFill>
        <p:spPr>
          <a:xfrm>
            <a:off x="3026101" y="-1905"/>
            <a:ext cx="1928103" cy="1271647"/>
          </a:xfrm>
          <a:prstGeom prst="rect">
            <a:avLst/>
          </a:prstGeom>
        </p:spPr>
      </p:pic>
      <p:pic>
        <p:nvPicPr>
          <p:cNvPr id="96"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4593204" y="33546"/>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96"/>
          <p:cNvSpPr/>
          <p:nvPr/>
        </p:nvSpPr>
        <p:spPr>
          <a:xfrm>
            <a:off x="3009996" y="27455"/>
            <a:ext cx="1423250"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Colour All In One MFP Laser Printers</a:t>
            </a:r>
          </a:p>
        </p:txBody>
      </p:sp>
      <p:cxnSp>
        <p:nvCxnSpPr>
          <p:cNvPr id="25" name="Straight Connector 24">
            <a:extLst>
              <a:ext uri="{FF2B5EF4-FFF2-40B4-BE49-F238E27FC236}">
                <a16:creationId xmlns="" xmlns:a16="http://schemas.microsoft.com/office/drawing/2014/main" id="{E1EF66C3-1094-6067-79EF-C04DD94FCB3B}"/>
              </a:ext>
            </a:extLst>
          </p:cNvPr>
          <p:cNvCxnSpPr>
            <a:cxnSpLocks/>
          </p:cNvCxnSpPr>
          <p:nvPr/>
        </p:nvCxnSpPr>
        <p:spPr>
          <a:xfrm flipH="1">
            <a:off x="4941820" y="47261"/>
            <a:ext cx="37885" cy="454835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580770" y="1632532"/>
            <a:ext cx="1601611" cy="1601611"/>
          </a:xfrm>
          <a:prstGeom prst="rect">
            <a:avLst/>
          </a:prstGeom>
        </p:spPr>
      </p:pic>
      <p:sp>
        <p:nvSpPr>
          <p:cNvPr id="45" name="TextBox 44">
            <a:extLst>
              <a:ext uri="{FF2B5EF4-FFF2-40B4-BE49-F238E27FC236}">
                <a16:creationId xmlns="" xmlns:a16="http://schemas.microsoft.com/office/drawing/2014/main" id="{49462435-303A-45CC-AC83-DCDBE47D8861}"/>
              </a:ext>
            </a:extLst>
          </p:cNvPr>
          <p:cNvSpPr txBox="1"/>
          <p:nvPr/>
        </p:nvSpPr>
        <p:spPr>
          <a:xfrm>
            <a:off x="-8086" y="3633467"/>
            <a:ext cx="4950968"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4RA84F </a:t>
            </a:r>
            <a:r>
              <a:rPr lang="en-GB" sz="750" b="1" dirty="0">
                <a:solidFill>
                  <a:srgbClr val="000000"/>
                </a:solidFill>
                <a:latin typeface="HP Simplified" panose="020B0604020204020204" pitchFamily="34" charset="0"/>
              </a:rPr>
              <a:t>HP PRINTER ALL IN ONE LASER COLOR PRO BUSINESS 4302FDN</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A4</a:t>
            </a:r>
            <a:r>
              <a:rPr lang="en-GB" sz="750" dirty="0">
                <a:solidFill>
                  <a:srgbClr val="000000"/>
                </a:solidFill>
                <a:latin typeface="HP Simplified" panose="020B0604020204020204" pitchFamily="34" charset="0"/>
              </a:rPr>
              <a:t>, PRINT, SCAN, COPY, FAX, 35PPM (B&amp;C), 600 X 600 DPI, 512MB, DC:50K, DUPLEX, ADF 50 PAGES, USERS 3-10, USB, LAN, 1YW, </a:t>
            </a:r>
            <a:r>
              <a:rPr lang="en-GB" sz="750" b="1" dirty="0">
                <a:solidFill>
                  <a:srgbClr val="000000"/>
                </a:solidFill>
                <a:latin typeface="HP Simplified" panose="020B0604020204020204" pitchFamily="34" charset="0"/>
              </a:rPr>
              <a:t>GET 3YW EXT. FREE, </a:t>
            </a:r>
            <a:r>
              <a:rPr lang="en-US" sz="750" dirty="0" smtClean="0">
                <a:solidFill>
                  <a:srgbClr val="FF0000"/>
                </a:solidFill>
                <a:latin typeface="HP Simplified" panose="020B0604020204020204" pitchFamily="34" charset="0"/>
              </a:rPr>
              <a:t>614.00 </a:t>
            </a:r>
            <a:r>
              <a:rPr lang="en-GB" sz="750" b="0" i="0" u="none" strike="noStrike" kern="1200" dirty="0" smtClean="0">
                <a:solidFill>
                  <a:srgbClr val="FF0000"/>
                </a:solidFill>
                <a:effectLst/>
                <a:latin typeface="HP Simplified" panose="020B0604020204020204" pitchFamily="34" charset="0"/>
              </a:rPr>
              <a:t>€ </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52" name="Rectangle 51"/>
          <p:cNvSpPr/>
          <p:nvPr/>
        </p:nvSpPr>
        <p:spPr>
          <a:xfrm>
            <a:off x="-8086" y="6389302"/>
            <a:ext cx="9910024" cy="47542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54" name="Rectangle 53"/>
          <p:cNvSpPr/>
          <p:nvPr/>
        </p:nvSpPr>
        <p:spPr>
          <a:xfrm>
            <a:off x="6273783" y="6474230"/>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61" name="Rectangle 60"/>
          <p:cNvSpPr/>
          <p:nvPr/>
        </p:nvSpPr>
        <p:spPr>
          <a:xfrm>
            <a:off x="15584" y="641113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pic>
        <p:nvPicPr>
          <p:cNvPr id="11" name="Picture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568968" y="3800005"/>
            <a:ext cx="1244771" cy="1141262"/>
          </a:xfrm>
          <a:prstGeom prst="rect">
            <a:avLst/>
          </a:prstGeom>
        </p:spPr>
      </p:pic>
      <p:sp>
        <p:nvSpPr>
          <p:cNvPr id="63" name="Rectangle 62">
            <a:extLst>
              <a:ext uri="{FF2B5EF4-FFF2-40B4-BE49-F238E27FC236}">
                <a16:creationId xmlns="" xmlns:a16="http://schemas.microsoft.com/office/drawing/2014/main" id="{8592DAB7-EB45-4087-8930-E3B5041A49B0}"/>
              </a:ext>
            </a:extLst>
          </p:cNvPr>
          <p:cNvSpPr/>
          <p:nvPr/>
        </p:nvSpPr>
        <p:spPr>
          <a:xfrm>
            <a:off x="4945856" y="3392136"/>
            <a:ext cx="4872329" cy="307777"/>
          </a:xfrm>
          <a:prstGeom prst="rect">
            <a:avLst/>
          </a:prstGeom>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printing with scanning, copying and fax, plus award-winning reliability in a compact design.</a:t>
            </a:r>
          </a:p>
        </p:txBody>
      </p:sp>
      <p:sp>
        <p:nvSpPr>
          <p:cNvPr id="70" name="Rectangle 69"/>
          <p:cNvSpPr/>
          <p:nvPr/>
        </p:nvSpPr>
        <p:spPr>
          <a:xfrm>
            <a:off x="5093053" y="5758259"/>
            <a:ext cx="4530890" cy="438582"/>
          </a:xfrm>
          <a:prstGeom prst="rect">
            <a:avLst/>
          </a:prstGeom>
        </p:spPr>
        <p:txBody>
          <a:bodyPr wrap="square">
            <a:spAutoFit/>
          </a:bodyPr>
          <a:lstStyle/>
          <a:p>
            <a:r>
              <a:rPr lang="en-US" sz="750" dirty="0">
                <a:solidFill>
                  <a:srgbClr val="000000"/>
                </a:solidFill>
                <a:latin typeface="HP Simplified" panose="020B0604020204020204" pitchFamily="34" charset="0"/>
              </a:rPr>
              <a:t>499Q8F </a:t>
            </a:r>
            <a:r>
              <a:rPr lang="en-US" sz="750" b="1" dirty="0">
                <a:solidFill>
                  <a:srgbClr val="000000"/>
                </a:solidFill>
                <a:latin typeface="HP Simplified" panose="020B0604020204020204" pitchFamily="34" charset="0"/>
              </a:rPr>
              <a:t>HP PRINTER ALL IN ONE LASER COLOR PRO BUSINESS 3302FDW A4, </a:t>
            </a:r>
            <a:r>
              <a:rPr lang="en-US" sz="750" dirty="0">
                <a:solidFill>
                  <a:srgbClr val="000000"/>
                </a:solidFill>
                <a:latin typeface="HP Simplified" panose="020B0604020204020204" pitchFamily="34" charset="0"/>
              </a:rPr>
              <a:t>PRINT, SCAN, COPY, FAX, 25PPM (B&amp;C), 600 X 600 DPI,1.2GHz, 512MB, DC:40K, DUPLEX, ADF, AIRPRINT, USB, WIFI, LAN,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445.00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2" name="TextBox 41">
            <a:extLst>
              <a:ext uri="{FF2B5EF4-FFF2-40B4-BE49-F238E27FC236}">
                <a16:creationId xmlns="" xmlns:a16="http://schemas.microsoft.com/office/drawing/2014/main" id="{49462435-303A-45CC-AC83-DCDBE47D8861}"/>
              </a:ext>
            </a:extLst>
          </p:cNvPr>
          <p:cNvSpPr txBox="1"/>
          <p:nvPr/>
        </p:nvSpPr>
        <p:spPr>
          <a:xfrm>
            <a:off x="539" y="3234470"/>
            <a:ext cx="4880734" cy="438582"/>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4RA83F </a:t>
            </a:r>
            <a:r>
              <a:rPr lang="en-US" sz="750" b="1" dirty="0">
                <a:solidFill>
                  <a:srgbClr val="000000"/>
                </a:solidFill>
                <a:latin typeface="HP Simplified" panose="020B0604020204020204" pitchFamily="34" charset="0"/>
              </a:rPr>
              <a:t>HP PRINTER ALL IN ONE LASER COLOR PRO BUSINESS 4302DW A4</a:t>
            </a:r>
            <a:r>
              <a:rPr lang="en-US" sz="750" dirty="0">
                <a:solidFill>
                  <a:srgbClr val="000000"/>
                </a:solidFill>
                <a:latin typeface="HP Simplified" panose="020B0604020204020204" pitchFamily="34" charset="0"/>
              </a:rPr>
              <a:t>, PRINT, SCAN, COPY, 35PPM (B&amp;C), 600 X 600 DPI, 512MB, DC:50K, DUPLEX, ADF 50 PAGES, USERS 3-10, USB, WIFI, LAN,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484.00 </a:t>
            </a:r>
            <a:r>
              <a:rPr lang="en-GB" sz="750" dirty="0" smtClean="0">
                <a:solidFill>
                  <a:srgbClr val="FF0000"/>
                </a:solidFill>
                <a:latin typeface="HP Simplified" panose="020B0604020204020204" pitchFamily="34" charset="0"/>
              </a:rPr>
              <a:t>€</a:t>
            </a:r>
            <a:endParaRPr lang="en-US" altLang="en-US" sz="700" i="1" dirty="0">
              <a:solidFill>
                <a:srgbClr val="92D050"/>
              </a:solidFill>
              <a:latin typeface="HP Simplified" panose="020B0604020204020204" pitchFamily="34" charset="0"/>
              <a:ea typeface="Calibri" panose="020F0502020204030204" pitchFamily="34" charset="0"/>
            </a:endParaRPr>
          </a:p>
          <a:p>
            <a:pPr fontAlgn="t"/>
            <a:endParaRPr lang="en-US" altLang="en-US" sz="750" dirty="0">
              <a:solidFill>
                <a:srgbClr val="FF0000"/>
              </a:solidFill>
              <a:latin typeface="HP Simplified" panose="020B0604020204020204" pitchFamily="34" charset="0"/>
            </a:endParaRPr>
          </a:p>
        </p:txBody>
      </p:sp>
      <p:sp>
        <p:nvSpPr>
          <p:cNvPr id="65" name="Rectangle 64"/>
          <p:cNvSpPr/>
          <p:nvPr/>
        </p:nvSpPr>
        <p:spPr>
          <a:xfrm>
            <a:off x="3009996" y="401239"/>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September 2025</a:t>
            </a:r>
            <a:r>
              <a:rPr lang="en-GB" sz="700" dirty="0" smtClean="0">
                <a:solidFill>
                  <a:schemeClr val="bg1"/>
                </a:solidFill>
                <a:latin typeface="HP Simplified" panose="020B0604020204020204" pitchFamily="34" charset="0"/>
                <a:cs typeface="Arial" panose="020B0604020202020204" pitchFamily="34" charset="0"/>
              </a:rPr>
              <a:t> </a:t>
            </a:r>
            <a:r>
              <a:rPr lang="en-GB" sz="700" dirty="0">
                <a:solidFill>
                  <a:schemeClr val="bg1"/>
                </a:solidFill>
                <a:latin typeface="HP Simplified" panose="020B0604020204020204" pitchFamily="34" charset="0"/>
                <a:cs typeface="Arial" panose="020B0604020202020204" pitchFamily="34" charset="0"/>
              </a:rPr>
              <a:t>Page 6/7</a:t>
            </a:r>
            <a:endParaRPr lang="en-US" sz="700" dirty="0">
              <a:solidFill>
                <a:schemeClr val="bg1"/>
              </a:solidFill>
              <a:latin typeface="HP Simplified" panose="020B0604020204020204" pitchFamily="34" charset="0"/>
              <a:cs typeface="Arial" panose="020B0604020202020204" pitchFamily="34" charset="0"/>
            </a:endParaRPr>
          </a:p>
        </p:txBody>
      </p:sp>
      <p:sp>
        <p:nvSpPr>
          <p:cNvPr id="49" name="Rectangle 48"/>
          <p:cNvSpPr/>
          <p:nvPr/>
        </p:nvSpPr>
        <p:spPr>
          <a:xfrm>
            <a:off x="3009996" y="544619"/>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a:t>
            </a:r>
            <a:r>
              <a:rPr lang="en-US" sz="700" dirty="0" smtClean="0">
                <a:solidFill>
                  <a:schemeClr val="bg1"/>
                </a:solidFill>
                <a:latin typeface="HP Simplified" panose="020B0604020204020204" pitchFamily="34" charset="0"/>
                <a:cs typeface="Arial" panose="020B0604020202020204" pitchFamily="34" charset="0"/>
              </a:rPr>
              <a:t>30/09 or </a:t>
            </a:r>
            <a:r>
              <a:rPr lang="en-US" sz="700" dirty="0">
                <a:solidFill>
                  <a:schemeClr val="bg1"/>
                </a:solidFill>
                <a:latin typeface="HP Simplified" panose="020B0604020204020204" pitchFamily="34" charset="0"/>
                <a:cs typeface="Arial" panose="020B0604020202020204" pitchFamily="34" charset="0"/>
              </a:rPr>
              <a:t>Until Stock Last.</a:t>
            </a:r>
          </a:p>
        </p:txBody>
      </p:sp>
      <p:cxnSp>
        <p:nvCxnSpPr>
          <p:cNvPr id="51" name="Straight Connector 50">
            <a:extLst>
              <a:ext uri="{FF2B5EF4-FFF2-40B4-BE49-F238E27FC236}">
                <a16:creationId xmlns="" xmlns:a16="http://schemas.microsoft.com/office/drawing/2014/main" id="{36CB906B-26BC-85C1-182B-CCFBD6C978E0}"/>
              </a:ext>
            </a:extLst>
          </p:cNvPr>
          <p:cNvCxnSpPr/>
          <p:nvPr/>
        </p:nvCxnSpPr>
        <p:spPr>
          <a:xfrm>
            <a:off x="4995520" y="1553209"/>
            <a:ext cx="4855734" cy="42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 xmlns:a16="http://schemas.microsoft.com/office/drawing/2014/main" id="{8592DAB7-EB45-4087-8930-E3B5041A49B0}"/>
              </a:ext>
            </a:extLst>
          </p:cNvPr>
          <p:cNvSpPr/>
          <p:nvPr/>
        </p:nvSpPr>
        <p:spPr>
          <a:xfrm>
            <a:off x="4970184" y="1653231"/>
            <a:ext cx="4925249" cy="307777"/>
          </a:xfrm>
          <a:prstGeom prst="rect">
            <a:avLst/>
          </a:prstGeom>
        </p:spPr>
        <p:txBody>
          <a:bodyPr wrap="square">
            <a:spAutoFit/>
          </a:bodyPr>
          <a:lstStyle/>
          <a:p>
            <a:r>
              <a:rPr lang="en-US" sz="700" b="1" dirty="0">
                <a:solidFill>
                  <a:schemeClr val="tx2"/>
                </a:solidFill>
                <a:latin typeface="HP Simplified" panose="020B0604020204020204" pitchFamily="34" charset="0"/>
              </a:rPr>
              <a:t>Get productive MFP performance – world's smallest in-class. Print, scan, copy, and fax, produce high-quality colour results, and print and scan from your phone. </a:t>
            </a:r>
          </a:p>
        </p:txBody>
      </p:sp>
      <p:sp>
        <p:nvSpPr>
          <p:cNvPr id="73" name="Rectangle 72"/>
          <p:cNvSpPr/>
          <p:nvPr/>
        </p:nvSpPr>
        <p:spPr>
          <a:xfrm>
            <a:off x="6739144" y="2348176"/>
            <a:ext cx="2029720" cy="553998"/>
          </a:xfrm>
          <a:prstGeom prst="rect">
            <a:avLst/>
          </a:prstGeom>
        </p:spPr>
        <p:txBody>
          <a:bodyPr wrap="square">
            <a:spAutoFit/>
          </a:bodyPr>
          <a:lstStyle/>
          <a:p>
            <a:r>
              <a:rPr lang="en-US" sz="750" dirty="0">
                <a:solidFill>
                  <a:srgbClr val="000000"/>
                </a:solidFill>
                <a:latin typeface="HP Simplified" panose="020B0604020204020204" pitchFamily="34" charset="0"/>
              </a:rPr>
              <a:t>4ZB97A </a:t>
            </a:r>
            <a:r>
              <a:rPr lang="en-US" sz="750" b="1" dirty="0">
                <a:latin typeface="HP Simplified" panose="020B0604020204020204" pitchFamily="34" charset="0"/>
              </a:rPr>
              <a:t>HP PRINTER ALL IN ONE LASER COLOR BUSINESS 179FNW A4, </a:t>
            </a:r>
            <a:r>
              <a:rPr lang="en-US" sz="750" dirty="0">
                <a:latin typeface="HP Simplified" panose="020B0604020204020204" pitchFamily="34" charset="0"/>
              </a:rPr>
              <a:t>PRINT, SCAN, COPY, FAX, 18PPM (B), 4PPM (C), 600 X 600 DPI, DC:20K, ADF, USB, WIFI, LAN, 1YW  </a:t>
            </a:r>
            <a:r>
              <a:rPr lang="en-US" sz="750" dirty="0" smtClean="0">
                <a:solidFill>
                  <a:srgbClr val="FF0000"/>
                </a:solidFill>
                <a:latin typeface="HP Simplified" panose="020B0604020204020204" pitchFamily="34" charset="0"/>
              </a:rPr>
              <a:t>396.00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3" name="Picture 1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452579" y="2037347"/>
            <a:ext cx="1212056" cy="1008893"/>
          </a:xfrm>
          <a:prstGeom prst="rect">
            <a:avLst/>
          </a:prstGeom>
        </p:spPr>
      </p:pic>
      <p:sp>
        <p:nvSpPr>
          <p:cNvPr id="76" name="Rectangle 75"/>
          <p:cNvSpPr/>
          <p:nvPr/>
        </p:nvSpPr>
        <p:spPr>
          <a:xfrm>
            <a:off x="5085553" y="5005798"/>
            <a:ext cx="4262325" cy="438582"/>
          </a:xfrm>
          <a:prstGeom prst="rect">
            <a:avLst/>
          </a:prstGeom>
        </p:spPr>
        <p:txBody>
          <a:bodyPr wrap="square">
            <a:spAutoFit/>
          </a:bodyPr>
          <a:lstStyle/>
          <a:p>
            <a:r>
              <a:rPr lang="en-US" sz="750" dirty="0" smtClean="0">
                <a:solidFill>
                  <a:srgbClr val="000000"/>
                </a:solidFill>
                <a:latin typeface="HP Simplified" panose="020B0604020204020204" pitchFamily="34" charset="0"/>
              </a:rPr>
              <a:t>499Q6F </a:t>
            </a:r>
            <a:r>
              <a:rPr lang="en-US" sz="750" b="1" dirty="0">
                <a:solidFill>
                  <a:srgbClr val="000000"/>
                </a:solidFill>
                <a:latin typeface="HP Simplified" panose="020B0604020204020204" pitchFamily="34" charset="0"/>
              </a:rPr>
              <a:t>HP PRINTER ALL IN ONE LASER COLOR PRO BUSINESS 3302SDW </a:t>
            </a:r>
            <a:r>
              <a:rPr lang="en-US" sz="750" dirty="0">
                <a:solidFill>
                  <a:srgbClr val="000000"/>
                </a:solidFill>
                <a:latin typeface="HP Simplified" panose="020B0604020204020204" pitchFamily="34" charset="0"/>
              </a:rPr>
              <a:t>A4, PRINT, SCAN, COPY, 25PPM (B&amp;C), 600 X 600 DPI,1.2GHz, 512MB, DC:40K, DUPLEX, ADF, AIRPRINT, USB, WIFI, LAN,1YW,GET 3YW EXT. FREE,CASHBACK 30€ UNTIL </a:t>
            </a:r>
            <a:r>
              <a:rPr lang="en-US" sz="750" dirty="0" smtClean="0">
                <a:solidFill>
                  <a:srgbClr val="000000"/>
                </a:solidFill>
                <a:latin typeface="HP Simplified" panose="020B0604020204020204" pitchFamily="34" charset="0"/>
              </a:rPr>
              <a:t>31/10, </a:t>
            </a:r>
            <a:r>
              <a:rPr lang="en-US" sz="750" dirty="0" smtClean="0">
                <a:solidFill>
                  <a:srgbClr val="FF0000"/>
                </a:solidFill>
                <a:latin typeface="HP Simplified" panose="020B0604020204020204" pitchFamily="34" charset="0"/>
              </a:rPr>
              <a:t>381.00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77" name="TextBox 76">
            <a:extLst>
              <a:ext uri="{FF2B5EF4-FFF2-40B4-BE49-F238E27FC236}">
                <a16:creationId xmlns="" xmlns:a16="http://schemas.microsoft.com/office/drawing/2014/main" id="{49462435-303A-45CC-AC83-DCDBE47D8861}"/>
              </a:ext>
            </a:extLst>
          </p:cNvPr>
          <p:cNvSpPr txBox="1"/>
          <p:nvPr/>
        </p:nvSpPr>
        <p:spPr>
          <a:xfrm>
            <a:off x="-35062" y="3995233"/>
            <a:ext cx="4968314"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5HH64F </a:t>
            </a:r>
            <a:r>
              <a:rPr lang="en-GB" sz="750" b="1" dirty="0">
                <a:solidFill>
                  <a:srgbClr val="000000"/>
                </a:solidFill>
                <a:latin typeface="HP Simplified" panose="020B0604020204020204" pitchFamily="34" charset="0"/>
              </a:rPr>
              <a:t>HP PRINTER ALL IN ONE LASER COLOR PRO BUSINESS </a:t>
            </a:r>
            <a:r>
              <a:rPr lang="en-GB" sz="750" dirty="0">
                <a:solidFill>
                  <a:srgbClr val="000000"/>
                </a:solidFill>
                <a:latin typeface="HP Simplified" panose="020B0604020204020204" pitchFamily="34" charset="0"/>
              </a:rPr>
              <a:t>4302FDW A4, PRINT, SCAN, COPY, FAX, 35PPM (B&amp;C), 600 X 600 DPI, 512MB,DC:50K,DUPLEX,ADF 50 PAGES, USERS 3-10,USB,WIFI,LAN,1YW,</a:t>
            </a:r>
            <a:r>
              <a:rPr lang="en-GB" sz="750" b="1" dirty="0">
                <a:solidFill>
                  <a:srgbClr val="000000"/>
                </a:solidFill>
                <a:latin typeface="HP Simplified" panose="020B0604020204020204" pitchFamily="34" charset="0"/>
              </a:rPr>
              <a:t>GET 3YW EXT. FREE, </a:t>
            </a:r>
            <a:r>
              <a:rPr lang="en-US" sz="750" dirty="0" smtClean="0">
                <a:solidFill>
                  <a:srgbClr val="FF0000"/>
                </a:solidFill>
                <a:latin typeface="HP Simplified" panose="020B0604020204020204" pitchFamily="34" charset="0"/>
              </a:rPr>
              <a:t>641.00 </a:t>
            </a:r>
            <a:r>
              <a:rPr lang="en-GB" sz="750" b="0" i="0" u="none" strike="noStrike" kern="1200" dirty="0" smtClean="0">
                <a:solidFill>
                  <a:srgbClr val="FF0000"/>
                </a:solidFill>
                <a:effectLst/>
                <a:latin typeface="HP Simplified" panose="020B0604020204020204" pitchFamily="34" charset="0"/>
              </a:rPr>
              <a:t>€ </a:t>
            </a:r>
            <a:endParaRPr lang="en-US" altLang="en-US" sz="800" i="1" dirty="0">
              <a:solidFill>
                <a:srgbClr val="92D050"/>
              </a:solidFill>
              <a:latin typeface="HP Simplified" panose="020B0604020204020204" pitchFamily="34" charset="0"/>
              <a:ea typeface="Calibri" panose="020F0502020204030204" pitchFamily="34" charset="0"/>
            </a:endParaRPr>
          </a:p>
        </p:txBody>
      </p:sp>
      <p:cxnSp>
        <p:nvCxnSpPr>
          <p:cNvPr id="80" name="Straight Connector 79">
            <a:extLst>
              <a:ext uri="{FF2B5EF4-FFF2-40B4-BE49-F238E27FC236}">
                <a16:creationId xmlns="" xmlns:a16="http://schemas.microsoft.com/office/drawing/2014/main" id="{36CB906B-26BC-85C1-182B-CCFBD6C978E0}"/>
              </a:ext>
            </a:extLst>
          </p:cNvPr>
          <p:cNvCxnSpPr>
            <a:cxnSpLocks/>
          </p:cNvCxnSpPr>
          <p:nvPr/>
        </p:nvCxnSpPr>
        <p:spPr>
          <a:xfrm>
            <a:off x="4988273" y="3262585"/>
            <a:ext cx="4725631" cy="315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 xmlns:a16="http://schemas.microsoft.com/office/drawing/2014/main" id="{B24DB9E7-51A5-538D-8359-575F127E2734}"/>
              </a:ext>
            </a:extLst>
          </p:cNvPr>
          <p:cNvPicPr>
            <a:picLocks noChangeAspect="1"/>
          </p:cNvPicPr>
          <p:nvPr/>
        </p:nvPicPr>
        <p:blipFill>
          <a:blip r:embed="rId9"/>
          <a:stretch>
            <a:fillRect/>
          </a:stretch>
        </p:blipFill>
        <p:spPr>
          <a:xfrm>
            <a:off x="15584" y="4690064"/>
            <a:ext cx="451143" cy="286537"/>
          </a:xfrm>
          <a:prstGeom prst="rect">
            <a:avLst/>
          </a:prstGeom>
        </p:spPr>
      </p:pic>
      <p:pic>
        <p:nvPicPr>
          <p:cNvPr id="15" name="Picture 14" descr="A white printer with a tablet on top&#10;&#10;AI-generated content may be incorrect.">
            <a:extLst>
              <a:ext uri="{FF2B5EF4-FFF2-40B4-BE49-F238E27FC236}">
                <a16:creationId xmlns="" xmlns:a16="http://schemas.microsoft.com/office/drawing/2014/main" id="{CC553229-FD39-95E7-08DC-B6C69FCB5A5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039203" y="5012260"/>
            <a:ext cx="1106824" cy="1301126"/>
          </a:xfrm>
          <a:prstGeom prst="rect">
            <a:avLst/>
          </a:prstGeom>
        </p:spPr>
      </p:pic>
      <p:sp>
        <p:nvSpPr>
          <p:cNvPr id="20" name="Rectangle 19">
            <a:extLst>
              <a:ext uri="{FF2B5EF4-FFF2-40B4-BE49-F238E27FC236}">
                <a16:creationId xmlns="" xmlns:a16="http://schemas.microsoft.com/office/drawing/2014/main" id="{1BC9DD69-9B93-DB53-DDFC-83446DE705A3}"/>
              </a:ext>
            </a:extLst>
          </p:cNvPr>
          <p:cNvSpPr/>
          <p:nvPr/>
        </p:nvSpPr>
        <p:spPr>
          <a:xfrm>
            <a:off x="571185" y="4677416"/>
            <a:ext cx="4080594" cy="415498"/>
          </a:xfrm>
          <a:prstGeom prst="rect">
            <a:avLst/>
          </a:prstGeom>
        </p:spPr>
        <p:txBody>
          <a:bodyPr wrap="square">
            <a:spAutoFit/>
          </a:bodyPr>
          <a:lstStyle/>
          <a:p>
            <a:r>
              <a:rPr lang="en-US" sz="700" b="1" dirty="0">
                <a:solidFill>
                  <a:schemeClr val="tx2"/>
                </a:solidFill>
                <a:latin typeface="HP Simplified" panose="020B0604020204020204" pitchFamily="34" charset="0"/>
              </a:rPr>
              <a:t>Expect brilliant colour prints from advanced MFPs, equipped with JetIntelligence technology. Offering the world’s most secure printing 1 and a wide range of paper handling features, this is printing that helps save time and simplifies workflows.</a:t>
            </a:r>
          </a:p>
        </p:txBody>
      </p:sp>
      <p:sp>
        <p:nvSpPr>
          <p:cNvPr id="21" name="Rectangle 20">
            <a:extLst>
              <a:ext uri="{FF2B5EF4-FFF2-40B4-BE49-F238E27FC236}">
                <a16:creationId xmlns="" xmlns:a16="http://schemas.microsoft.com/office/drawing/2014/main" id="{05A2CA5B-C550-F951-7675-24CB08196BAB}"/>
              </a:ext>
            </a:extLst>
          </p:cNvPr>
          <p:cNvSpPr/>
          <p:nvPr/>
        </p:nvSpPr>
        <p:spPr>
          <a:xfrm>
            <a:off x="928311" y="5253020"/>
            <a:ext cx="2026612" cy="669414"/>
          </a:xfrm>
          <a:prstGeom prst="rect">
            <a:avLst/>
          </a:prstGeom>
        </p:spPr>
        <p:txBody>
          <a:bodyPr wrap="square">
            <a:spAutoFit/>
          </a:bodyPr>
          <a:lstStyle/>
          <a:p>
            <a:r>
              <a:rPr lang="en-US" sz="750" dirty="0">
                <a:solidFill>
                  <a:srgbClr val="000000"/>
                </a:solidFill>
                <a:latin typeface="HP Simplified" panose="020B0604020204020204" pitchFamily="34" charset="0"/>
              </a:rPr>
              <a:t>T3U55A</a:t>
            </a:r>
            <a:r>
              <a:rPr lang="en-US" sz="750" b="1" dirty="0">
                <a:solidFill>
                  <a:srgbClr val="000000"/>
                </a:solidFill>
                <a:latin typeface="HP Simplified" panose="020B0604020204020204" pitchFamily="34" charset="0"/>
              </a:rPr>
              <a:t> HP PRINTER ALL IN ONE LASER COLOR ENTERPRISE M776DN A3</a:t>
            </a:r>
            <a:r>
              <a:rPr lang="en-US" sz="750" dirty="0">
                <a:solidFill>
                  <a:srgbClr val="000000"/>
                </a:solidFill>
                <a:latin typeface="HP Simplified" panose="020B0604020204020204" pitchFamily="34" charset="0"/>
              </a:rPr>
              <a:t>, PRINT, SCAN, COPY, 46PPM, DC:200K, 5-20 USERS, 1200x1200 DPI, 3GB MEMORY, 2X TRAY, DUPLEX, ADF, USB, LAN, 1YW</a:t>
            </a:r>
            <a:r>
              <a:rPr lang="en-US" sz="750" b="1" dirty="0">
                <a:solidFill>
                  <a:srgbClr val="000000"/>
                </a:solidFill>
                <a:latin typeface="HP Simplified" panose="020B0604020204020204" pitchFamily="34" charset="0"/>
              </a:rPr>
              <a:t> </a:t>
            </a:r>
            <a:r>
              <a:rPr lang="en-US" sz="750" b="1" dirty="0">
                <a:solidFill>
                  <a:srgbClr val="FF0000"/>
                </a:solidFill>
                <a:latin typeface="HP Simplified" panose="020B0604020204020204" pitchFamily="34" charset="0"/>
              </a:rPr>
              <a:t> </a:t>
            </a:r>
            <a:r>
              <a:rPr lang="en-US" sz="750" dirty="0" smtClean="0">
                <a:solidFill>
                  <a:srgbClr val="FF0000"/>
                </a:solidFill>
                <a:latin typeface="HP Simplified" panose="020B0604020204020204" pitchFamily="34" charset="0"/>
              </a:rPr>
              <a:t>3836.00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69" name="Straight Connector 68">
            <a:extLst>
              <a:ext uri="{FF2B5EF4-FFF2-40B4-BE49-F238E27FC236}">
                <a16:creationId xmlns="" xmlns:a16="http://schemas.microsoft.com/office/drawing/2014/main" id="{E1EF66C3-1094-6067-79EF-C04DD94FCB3B}"/>
              </a:ext>
            </a:extLst>
          </p:cNvPr>
          <p:cNvCxnSpPr>
            <a:cxnSpLocks/>
          </p:cNvCxnSpPr>
          <p:nvPr/>
        </p:nvCxnSpPr>
        <p:spPr>
          <a:xfrm flipH="1">
            <a:off x="4921792" y="4656786"/>
            <a:ext cx="5784" cy="173251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093053" y="5386306"/>
            <a:ext cx="4618544" cy="438582"/>
          </a:xfrm>
          <a:prstGeom prst="rect">
            <a:avLst/>
          </a:prstGeom>
        </p:spPr>
        <p:txBody>
          <a:bodyPr wrap="square">
            <a:spAutoFit/>
          </a:bodyPr>
          <a:lstStyle/>
          <a:p>
            <a:r>
              <a:rPr lang="en-US" sz="750" dirty="0">
                <a:solidFill>
                  <a:srgbClr val="000000"/>
                </a:solidFill>
                <a:latin typeface="HP Simplified" panose="020B0604020204020204" pitchFamily="34" charset="0"/>
              </a:rPr>
              <a:t>499Q7F </a:t>
            </a:r>
            <a:r>
              <a:rPr lang="en-US" sz="750" b="1" dirty="0">
                <a:solidFill>
                  <a:srgbClr val="000000"/>
                </a:solidFill>
                <a:latin typeface="HP Simplified" panose="020B0604020204020204" pitchFamily="34" charset="0"/>
              </a:rPr>
              <a:t>HP PRINTER ALL IN ONE LASER COLOR PRO BUSINESS 3302FDN </a:t>
            </a:r>
            <a:r>
              <a:rPr lang="en-US" sz="750" dirty="0">
                <a:solidFill>
                  <a:srgbClr val="000000"/>
                </a:solidFill>
                <a:latin typeface="HP Simplified" panose="020B0604020204020204" pitchFamily="34" charset="0"/>
              </a:rPr>
              <a:t>A4, PRINT, SCAN, COPY, FAX, 25PPM (B&amp;C), 600 X 600 DPI, 1.2GHz, 512MB, DC:40K, DUPLEX, ADF, AIRPRINT, USB, LAN, 1YW, </a:t>
            </a:r>
            <a:r>
              <a:rPr lang="en-US" sz="750" b="1" dirty="0">
                <a:solidFill>
                  <a:srgbClr val="000000"/>
                </a:solidFill>
                <a:latin typeface="HP Simplified" panose="020B0604020204020204" pitchFamily="34" charset="0"/>
              </a:rPr>
              <a:t>GET 3YW EXT. FREE, </a:t>
            </a:r>
          </a:p>
          <a:p>
            <a:r>
              <a:rPr lang="en-US" sz="750" dirty="0" smtClean="0">
                <a:solidFill>
                  <a:srgbClr val="FF0000"/>
                </a:solidFill>
                <a:latin typeface="HP Simplified" panose="020B0604020204020204" pitchFamily="34" charset="0"/>
              </a:rPr>
              <a:t>405.00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4" name="Rectangle 43">
            <a:extLst>
              <a:ext uri="{FF2B5EF4-FFF2-40B4-BE49-F238E27FC236}">
                <a16:creationId xmlns="" xmlns:a16="http://schemas.microsoft.com/office/drawing/2014/main" id="{8592DAB7-EB45-4087-8930-E3B5041A49B0}"/>
              </a:ext>
            </a:extLst>
          </p:cNvPr>
          <p:cNvSpPr/>
          <p:nvPr/>
        </p:nvSpPr>
        <p:spPr>
          <a:xfrm>
            <a:off x="4960762" y="50688"/>
            <a:ext cx="4925249" cy="307777"/>
          </a:xfrm>
          <a:prstGeom prst="rect">
            <a:avLst/>
          </a:prstGeom>
        </p:spPr>
        <p:txBody>
          <a:bodyPr wrap="square">
            <a:spAutoFit/>
          </a:bodyPr>
          <a:lstStyle/>
          <a:p>
            <a:r>
              <a:rPr lang="en-US" sz="700" b="1" dirty="0">
                <a:solidFill>
                  <a:schemeClr val="tx2"/>
                </a:solidFill>
                <a:latin typeface="HP Simplified" panose="020B0604020204020204" pitchFamily="34" charset="0"/>
              </a:rPr>
              <a:t>Get productive MFP performance – world's smallest in-class. Print, scan, copy, and fax, produce high-quality colour results, and print and scan from your phone. </a:t>
            </a:r>
          </a:p>
        </p:txBody>
      </p:sp>
      <p:pic>
        <p:nvPicPr>
          <p:cNvPr id="6" name="Picture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398128" y="463864"/>
            <a:ext cx="1201857" cy="977359"/>
          </a:xfrm>
          <a:prstGeom prst="rect">
            <a:avLst/>
          </a:prstGeom>
        </p:spPr>
      </p:pic>
      <p:sp>
        <p:nvSpPr>
          <p:cNvPr id="46" name="Rectangle 45"/>
          <p:cNvSpPr/>
          <p:nvPr/>
        </p:nvSpPr>
        <p:spPr>
          <a:xfrm>
            <a:off x="6713643" y="749389"/>
            <a:ext cx="2029720" cy="553998"/>
          </a:xfrm>
          <a:prstGeom prst="rect">
            <a:avLst/>
          </a:prstGeom>
        </p:spPr>
        <p:txBody>
          <a:bodyPr wrap="square">
            <a:spAutoFit/>
          </a:bodyPr>
          <a:lstStyle/>
          <a:p>
            <a:r>
              <a:rPr lang="en-US" sz="750" dirty="0" smtClean="0">
                <a:solidFill>
                  <a:srgbClr val="000000"/>
                </a:solidFill>
                <a:latin typeface="HP Simplified" panose="020B0604020204020204" pitchFamily="34" charset="0"/>
              </a:rPr>
              <a:t>4ZB96A </a:t>
            </a:r>
            <a:r>
              <a:rPr lang="en-US" sz="750" b="1" dirty="0" smtClean="0">
                <a:latin typeface="HP Simplified" panose="020B0604020204020204" pitchFamily="34" charset="0"/>
              </a:rPr>
              <a:t>HP </a:t>
            </a:r>
            <a:r>
              <a:rPr lang="en-US" sz="750" b="1" dirty="0">
                <a:latin typeface="HP Simplified" panose="020B0604020204020204" pitchFamily="34" charset="0"/>
              </a:rPr>
              <a:t>PRINTER ALL IN ONE LASER COLOR BUSINESS 178NW </a:t>
            </a:r>
            <a:r>
              <a:rPr lang="en-US" sz="750" dirty="0">
                <a:latin typeface="HP Simplified" panose="020B0604020204020204" pitchFamily="34" charset="0"/>
              </a:rPr>
              <a:t>A4, PRINT, SCAN, COPY, 18PPM (B), 4PPM (C), 600 X 600 DPI, 1-5 USERS, DC:20K, USB, WIFI, LAN, </a:t>
            </a:r>
            <a:r>
              <a:rPr lang="en-US" sz="750" dirty="0" smtClean="0">
                <a:latin typeface="HP Simplified" panose="020B0604020204020204" pitchFamily="34" charset="0"/>
              </a:rPr>
              <a:t>1YW </a:t>
            </a:r>
            <a:r>
              <a:rPr lang="en-US" sz="750" dirty="0" smtClean="0">
                <a:solidFill>
                  <a:srgbClr val="FF0000"/>
                </a:solidFill>
                <a:latin typeface="HP Simplified" panose="020B0604020204020204" pitchFamily="34" charset="0"/>
              </a:rPr>
              <a:t>317.00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389560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8" descr="HP Designjet T630 Printer | Colyer Repropoint - Printers | Supplies |  Support">
            <a:extLst>
              <a:ext uri="{FF2B5EF4-FFF2-40B4-BE49-F238E27FC236}">
                <a16:creationId xmlns="" xmlns:a16="http://schemas.microsoft.com/office/drawing/2014/main" id="{C4B3BC0C-3F8B-48ED-AC45-72F572405F0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967713" y="1396690"/>
            <a:ext cx="2538876" cy="190719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225765" y="943547"/>
            <a:ext cx="5527462" cy="461665"/>
          </a:xfrm>
          <a:prstGeom prst="rect">
            <a:avLst/>
          </a:prstGeom>
        </p:spPr>
        <p:txBody>
          <a:bodyPr wrap="square">
            <a:spAutoFit/>
          </a:bodyPr>
          <a:lstStyle/>
          <a:p>
            <a:r>
              <a:rPr lang="en-GB" sz="800" b="1" dirty="0">
                <a:solidFill>
                  <a:schemeClr val="tx2">
                    <a:lumMod val="75000"/>
                  </a:schemeClr>
                </a:solidFill>
                <a:latin typeface="HP Simplified" panose="020B0604020204020204" pitchFamily="34" charset="0"/>
              </a:rPr>
              <a:t>The world's smallest plotters, including a built-in stand, are designed to fit your office, budget, and the way you work. </a:t>
            </a:r>
            <a:r>
              <a:rPr lang="en-GB" sz="800" dirty="0">
                <a:solidFill>
                  <a:schemeClr val="tx2">
                    <a:lumMod val="75000"/>
                  </a:schemeClr>
                </a:solidFill>
                <a:latin typeface="HP Simplified" panose="020B0604020204020204" pitchFamily="34" charset="0"/>
              </a:rPr>
              <a:t>Print multi-size projects automatically. Avoid waiting with high-speed printing as fast as 25/30 seconds per A1/D plot. </a:t>
            </a:r>
            <a:r>
              <a:rPr lang="en-GB" sz="800" b="1" dirty="0">
                <a:solidFill>
                  <a:schemeClr val="accent6"/>
                </a:solidFill>
                <a:latin typeface="HP Simplified" panose="020B0604020204020204" pitchFamily="34" charset="0"/>
              </a:rPr>
              <a:t>Ideal for office working professionals</a:t>
            </a:r>
            <a:endParaRPr lang="en-US" sz="800" b="1" dirty="0">
              <a:solidFill>
                <a:schemeClr val="accent6"/>
              </a:solidFill>
              <a:latin typeface="HP Simplified" panose="020B0604020204020204" pitchFamily="34" charset="0"/>
            </a:endParaRPr>
          </a:p>
        </p:txBody>
      </p:sp>
      <p:sp>
        <p:nvSpPr>
          <p:cNvPr id="19" name="Rectangle 18"/>
          <p:cNvSpPr/>
          <p:nvPr/>
        </p:nvSpPr>
        <p:spPr>
          <a:xfrm>
            <a:off x="7001101" y="3489219"/>
            <a:ext cx="2911623" cy="707886"/>
          </a:xfrm>
          <a:prstGeom prst="rect">
            <a:avLst/>
          </a:prstGeom>
        </p:spPr>
        <p:txBody>
          <a:bodyPr wrap="square">
            <a:spAutoFit/>
          </a:bodyPr>
          <a:lstStyle/>
          <a:p>
            <a:r>
              <a:rPr lang="en-US" sz="800" b="1" dirty="0">
                <a:solidFill>
                  <a:schemeClr val="tx2">
                    <a:lumMod val="75000"/>
                  </a:schemeClr>
                </a:solidFill>
                <a:latin typeface="HP Simplified" panose="020B0604020204020204" pitchFamily="34" charset="0"/>
              </a:rPr>
              <a:t>The world's smallest wide-format printer with a built-in stand, is designed to fit your office, budget, and the way you work. </a:t>
            </a:r>
            <a:r>
              <a:rPr lang="en-US" sz="800" dirty="0">
                <a:solidFill>
                  <a:schemeClr val="tx2">
                    <a:lumMod val="75000"/>
                  </a:schemeClr>
                </a:solidFill>
                <a:latin typeface="HP Simplified" panose="020B0604020204020204" pitchFamily="34" charset="0"/>
              </a:rPr>
              <a:t>Print multi-size projects with ease. Print your A1 plot as fast as 26 seconds. 1 GB memory. </a:t>
            </a:r>
            <a:r>
              <a:rPr lang="en-GB" sz="800" b="1" dirty="0">
                <a:solidFill>
                  <a:schemeClr val="accent6"/>
                </a:solidFill>
                <a:latin typeface="HP Simplified" panose="020B0604020204020204" pitchFamily="34" charset="0"/>
              </a:rPr>
              <a:t>Ideal for office working professionals</a:t>
            </a:r>
          </a:p>
        </p:txBody>
      </p:sp>
      <p:sp>
        <p:nvSpPr>
          <p:cNvPr id="50" name="Rectangle 49"/>
          <p:cNvSpPr/>
          <p:nvPr/>
        </p:nvSpPr>
        <p:spPr>
          <a:xfrm>
            <a:off x="21942" y="3713719"/>
            <a:ext cx="4006797" cy="584775"/>
          </a:xfrm>
          <a:prstGeom prst="rect">
            <a:avLst/>
          </a:prstGeom>
        </p:spPr>
        <p:txBody>
          <a:bodyPr wrap="square">
            <a:spAutoFit/>
          </a:bodyPr>
          <a:lstStyle/>
          <a:p>
            <a:r>
              <a:rPr lang="en-GB" sz="800" b="1" dirty="0">
                <a:solidFill>
                  <a:schemeClr val="tx2">
                    <a:lumMod val="75000"/>
                  </a:schemeClr>
                </a:solidFill>
                <a:latin typeface="HP Simplified" panose="020B0604020204020204" pitchFamily="34" charset="0"/>
              </a:rPr>
              <a:t>Designed to fit your office, budget, and the way you work, the world's smallest plotters provide extreme simplicity. </a:t>
            </a:r>
            <a:r>
              <a:rPr lang="en-GB" sz="800" dirty="0">
                <a:solidFill>
                  <a:schemeClr val="tx2">
                    <a:lumMod val="75000"/>
                  </a:schemeClr>
                </a:solidFill>
                <a:latin typeface="HP Simplified" panose="020B0604020204020204" pitchFamily="34" charset="0"/>
              </a:rPr>
              <a:t>Send multiple files in one click. Avoid waiting by the printer with high-speed printing as fast as 30/35 seconds per A1/D plot.</a:t>
            </a:r>
            <a:r>
              <a:rPr lang="en-GB" sz="800" b="0" i="0" dirty="0">
                <a:solidFill>
                  <a:srgbClr val="000000"/>
                </a:solidFill>
                <a:effectLst/>
                <a:latin typeface="HPSimplified"/>
              </a:rPr>
              <a:t> </a:t>
            </a:r>
            <a:r>
              <a:rPr lang="en-GB" sz="800" b="1" dirty="0">
                <a:solidFill>
                  <a:schemeClr val="accent6"/>
                </a:solidFill>
                <a:latin typeface="HP Simplified" panose="020B0604020204020204" pitchFamily="34" charset="0"/>
              </a:rPr>
              <a:t>Ideal for home working professionals</a:t>
            </a:r>
            <a:endParaRPr lang="en-US" sz="800" b="1" dirty="0">
              <a:solidFill>
                <a:schemeClr val="accent6"/>
              </a:solidFill>
              <a:latin typeface="HP Simplified" panose="020B0604020204020204" pitchFamily="34" charset="0"/>
            </a:endParaRPr>
          </a:p>
        </p:txBody>
      </p:sp>
      <p:sp>
        <p:nvSpPr>
          <p:cNvPr id="48" name="TextBox 47">
            <a:extLst>
              <a:ext uri="{FF2B5EF4-FFF2-40B4-BE49-F238E27FC236}">
                <a16:creationId xmlns="" xmlns:a16="http://schemas.microsoft.com/office/drawing/2014/main" id="{8750F8F8-9B1F-47FC-B831-0E0C66564C90}"/>
              </a:ext>
            </a:extLst>
          </p:cNvPr>
          <p:cNvSpPr txBox="1"/>
          <p:nvPr/>
        </p:nvSpPr>
        <p:spPr>
          <a:xfrm>
            <a:off x="4246883" y="279929"/>
            <a:ext cx="5302927" cy="553998"/>
          </a:xfrm>
          <a:prstGeom prst="rect">
            <a:avLst/>
          </a:prstGeom>
          <a:noFill/>
        </p:spPr>
        <p:txBody>
          <a:bodyPr wrap="square">
            <a:spAutoFit/>
          </a:bodyPr>
          <a:lstStyle/>
          <a:p>
            <a:pPr algn="ctr"/>
            <a:r>
              <a:rPr lang="en-GB" sz="1000" b="1" dirty="0">
                <a:solidFill>
                  <a:schemeClr val="accent1"/>
                </a:solidFill>
                <a:latin typeface="HP Simplified" panose="020B0604020204020204" pitchFamily="34" charset="0"/>
              </a:rPr>
              <a:t>Extreme simplicity The HP DesignJet T200, T600 and Studio series are the world’s easiest large-format print job submission plotters, intuitive and easy to print, so that as Architects, Engineers and Construction professionals, you can give your attention to what is important.</a:t>
            </a:r>
          </a:p>
        </p:txBody>
      </p:sp>
      <p:pic>
        <p:nvPicPr>
          <p:cNvPr id="53" name="Picture 52"/>
          <p:cNvPicPr>
            <a:picLocks noChangeAspect="1"/>
          </p:cNvPicPr>
          <p:nvPr/>
        </p:nvPicPr>
        <p:blipFill>
          <a:blip r:embed="rId4">
            <a:duotone>
              <a:schemeClr val="accent2">
                <a:shade val="45000"/>
                <a:satMod val="135000"/>
              </a:schemeClr>
              <a:prstClr val="white"/>
            </a:duotone>
          </a:blip>
          <a:stretch>
            <a:fillRect/>
          </a:stretch>
        </p:blipFill>
        <p:spPr>
          <a:xfrm>
            <a:off x="1805463" y="-4329"/>
            <a:ext cx="2049859" cy="1403735"/>
          </a:xfrm>
          <a:prstGeom prst="rect">
            <a:avLst/>
          </a:prstGeom>
        </p:spPr>
      </p:pic>
      <p:pic>
        <p:nvPicPr>
          <p:cNvPr id="79"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3475386" y="49843"/>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81" name="TextBox 80"/>
          <p:cNvSpPr txBox="1"/>
          <p:nvPr/>
        </p:nvSpPr>
        <p:spPr>
          <a:xfrm>
            <a:off x="1844773" y="8457"/>
            <a:ext cx="1536133" cy="430887"/>
          </a:xfrm>
          <a:prstGeom prst="rect">
            <a:avLst/>
          </a:prstGeom>
          <a:noFill/>
        </p:spPr>
        <p:txBody>
          <a:bodyPr wrap="square" rtlCol="0">
            <a:spAutoFit/>
          </a:bodyPr>
          <a:lstStyle/>
          <a:p>
            <a:r>
              <a:rPr lang="en-US" sz="1100" b="1" dirty="0">
                <a:solidFill>
                  <a:schemeClr val="bg1"/>
                </a:solidFill>
                <a:effectLst>
                  <a:outerShdw blurRad="38100" dist="38100" dir="2700000" algn="tl">
                    <a:srgbClr val="000000">
                      <a:alpha val="43137"/>
                    </a:srgbClr>
                  </a:outerShdw>
                </a:effectLst>
                <a:latin typeface="HP Simplified" panose="020B0604020204020204" pitchFamily="34" charset="0"/>
              </a:rPr>
              <a:t>HP DesignJet </a:t>
            </a:r>
          </a:p>
          <a:p>
            <a:r>
              <a:rPr lang="en-US" sz="1100" b="1" dirty="0">
                <a:solidFill>
                  <a:schemeClr val="bg1"/>
                </a:solidFill>
                <a:effectLst>
                  <a:outerShdw blurRad="38100" dist="38100" dir="2700000" algn="tl">
                    <a:srgbClr val="000000">
                      <a:alpha val="43137"/>
                    </a:srgbClr>
                  </a:outerShdw>
                </a:effectLst>
                <a:latin typeface="HP Simplified" panose="020B0604020204020204" pitchFamily="34" charset="0"/>
              </a:rPr>
              <a:t>Large-Format Printers</a:t>
            </a:r>
            <a:endParaRPr lang="en-US" sz="1100" b="1" dirty="0">
              <a:effectLst>
                <a:outerShdw blurRad="38100" dist="38100" dir="2700000" algn="tl">
                  <a:srgbClr val="000000">
                    <a:alpha val="43137"/>
                  </a:srgbClr>
                </a:outerShdw>
              </a:effectLst>
              <a:latin typeface="HP Simplified" panose="020B0604020204020204" pitchFamily="34" charset="0"/>
            </a:endParaRPr>
          </a:p>
        </p:txBody>
      </p:sp>
      <p:cxnSp>
        <p:nvCxnSpPr>
          <p:cNvPr id="57" name="Straight Connector 56">
            <a:extLst>
              <a:ext uri="{FF2B5EF4-FFF2-40B4-BE49-F238E27FC236}">
                <a16:creationId xmlns="" xmlns:a16="http://schemas.microsoft.com/office/drawing/2014/main" id="{6FE861F4-2665-F966-899F-2D84BBBB1935}"/>
              </a:ext>
            </a:extLst>
          </p:cNvPr>
          <p:cNvCxnSpPr/>
          <p:nvPr/>
        </p:nvCxnSpPr>
        <p:spPr>
          <a:xfrm>
            <a:off x="4305743" y="1573337"/>
            <a:ext cx="0" cy="48018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erson holding a paper airplane&#10;&#10;Description automatically generated with low confidence">
            <a:extLst>
              <a:ext uri="{FF2B5EF4-FFF2-40B4-BE49-F238E27FC236}">
                <a16:creationId xmlns="" xmlns:a16="http://schemas.microsoft.com/office/drawing/2014/main" id="{5FA485FB-2571-BCA3-2022-FF2E39775C45}"/>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 y="-4594"/>
            <a:ext cx="1847851" cy="1404000"/>
          </a:xfrm>
          <a:prstGeom prst="rect">
            <a:avLst/>
          </a:prstGeom>
        </p:spPr>
      </p:pic>
      <p:sp>
        <p:nvSpPr>
          <p:cNvPr id="60" name="Rectangle 59"/>
          <p:cNvSpPr/>
          <p:nvPr/>
        </p:nvSpPr>
        <p:spPr>
          <a:xfrm>
            <a:off x="-8086" y="6375166"/>
            <a:ext cx="9910024" cy="48955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54" name="TextBox 53">
            <a:extLst>
              <a:ext uri="{FF2B5EF4-FFF2-40B4-BE49-F238E27FC236}">
                <a16:creationId xmlns="" xmlns:a16="http://schemas.microsoft.com/office/drawing/2014/main" id="{B855C6BB-180B-5D6C-0D04-52F734E08760}"/>
              </a:ext>
            </a:extLst>
          </p:cNvPr>
          <p:cNvSpPr txBox="1"/>
          <p:nvPr/>
        </p:nvSpPr>
        <p:spPr>
          <a:xfrm>
            <a:off x="4529134" y="2438170"/>
            <a:ext cx="2381672" cy="669414"/>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5HB11A</a:t>
            </a:r>
            <a:r>
              <a:rPr lang="en-GB" sz="750" dirty="0">
                <a:latin typeface="HP Simplified" panose="020B0604020204020204" pitchFamily="34" charset="0"/>
              </a:rPr>
              <a:t> </a:t>
            </a:r>
            <a:r>
              <a:rPr lang="en-GB" sz="750" b="1" i="0" u="none" strike="noStrike" kern="1200" dirty="0">
                <a:effectLst/>
                <a:latin typeface="HP Simplified" panose="020B0604020204020204" pitchFamily="34" charset="0"/>
              </a:rPr>
              <a:t>HP PLOTTER DESIGNJET T630 </a:t>
            </a:r>
            <a:r>
              <a:rPr lang="en-GB" sz="750" b="0" i="0" u="none" strike="noStrike" kern="1200" dirty="0">
                <a:effectLst/>
                <a:latin typeface="HP Simplified" panose="020B0604020204020204" pitchFamily="34" charset="0"/>
              </a:rPr>
              <a:t>36'' A0, PRINT, 30 SEC/PAGE, 76 A1 PRINTS PER HOUR, 2400 X 1200 DPI, STAND, SHEET FEED, ROLL FEED, ADF, MEDIA BIN, AUTOMATIC CUTTER, 4 INKS, USB, WIFI, WIFI, WIFI DIRECT, LAN, 1YW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2070.00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41" name="Rectangle 40"/>
          <p:cNvSpPr/>
          <p:nvPr/>
        </p:nvSpPr>
        <p:spPr>
          <a:xfrm>
            <a:off x="6490146" y="-2809"/>
            <a:ext cx="3540753" cy="246221"/>
          </a:xfrm>
          <a:prstGeom prst="rect">
            <a:avLst/>
          </a:prstGeom>
        </p:spPr>
        <p:txBody>
          <a:bodyPr wrap="square">
            <a:spAutoFit/>
          </a:bodyPr>
          <a:lstStyle/>
          <a:p>
            <a:r>
              <a:rPr lang="en-US" sz="1000" b="1" i="1" dirty="0">
                <a:solidFill>
                  <a:schemeClr val="bg1"/>
                </a:solidFill>
                <a:latin typeface="Calibri" panose="020F0502020204030204" pitchFamily="34" charset="0"/>
                <a:ea typeface="Calibri" panose="020F0502020204030204" pitchFamily="34" charset="0"/>
              </a:rPr>
              <a:t>Promos will be announced soon and for specific part numbers</a:t>
            </a:r>
            <a:endParaRPr lang="en-US" sz="1000" i="1" dirty="0">
              <a:solidFill>
                <a:schemeClr val="bg1"/>
              </a:solidFill>
            </a:endParaRPr>
          </a:p>
        </p:txBody>
      </p:sp>
      <p:cxnSp>
        <p:nvCxnSpPr>
          <p:cNvPr id="37" name="Straight Connector 36">
            <a:extLst>
              <a:ext uri="{FF2B5EF4-FFF2-40B4-BE49-F238E27FC236}">
                <a16:creationId xmlns="" xmlns:a16="http://schemas.microsoft.com/office/drawing/2014/main" id="{36CB906B-26BC-85C1-182B-CCFBD6C978E0}"/>
              </a:ext>
            </a:extLst>
          </p:cNvPr>
          <p:cNvCxnSpPr/>
          <p:nvPr/>
        </p:nvCxnSpPr>
        <p:spPr>
          <a:xfrm>
            <a:off x="4305743" y="3433130"/>
            <a:ext cx="5490755" cy="341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844773" y="440562"/>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September 2025</a:t>
            </a:r>
            <a:r>
              <a:rPr lang="en-GB" sz="700" dirty="0" smtClean="0">
                <a:solidFill>
                  <a:schemeClr val="bg1"/>
                </a:solidFill>
                <a:latin typeface="HP Simplified" panose="020B0604020204020204" pitchFamily="34" charset="0"/>
                <a:cs typeface="Arial" panose="020B0604020202020204" pitchFamily="34" charset="0"/>
              </a:rPr>
              <a:t> </a:t>
            </a:r>
            <a:r>
              <a:rPr lang="en-GB" sz="700" dirty="0">
                <a:solidFill>
                  <a:schemeClr val="bg1"/>
                </a:solidFill>
                <a:latin typeface="HP Simplified" panose="020B0604020204020204" pitchFamily="34" charset="0"/>
                <a:cs typeface="Arial" panose="020B0604020202020204" pitchFamily="34" charset="0"/>
              </a:rPr>
              <a:t>Page 7/7</a:t>
            </a:r>
            <a:endParaRPr lang="en-US" sz="700" dirty="0">
              <a:solidFill>
                <a:schemeClr val="bg1"/>
              </a:solidFill>
              <a:latin typeface="HP Simplified" panose="020B0604020204020204" pitchFamily="34" charset="0"/>
              <a:cs typeface="Arial" panose="020B0604020202020204" pitchFamily="34" charset="0"/>
            </a:endParaRPr>
          </a:p>
        </p:txBody>
      </p:sp>
      <p:sp>
        <p:nvSpPr>
          <p:cNvPr id="30" name="Rectangle 29"/>
          <p:cNvSpPr/>
          <p:nvPr/>
        </p:nvSpPr>
        <p:spPr>
          <a:xfrm>
            <a:off x="1844773" y="558842"/>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a:t>
            </a:r>
            <a:r>
              <a:rPr lang="en-US" sz="700" dirty="0" smtClean="0">
                <a:solidFill>
                  <a:schemeClr val="bg1"/>
                </a:solidFill>
                <a:latin typeface="HP Simplified" panose="020B0604020204020204" pitchFamily="34" charset="0"/>
                <a:cs typeface="Arial" panose="020B0604020202020204" pitchFamily="34" charset="0"/>
              </a:rPr>
              <a:t>30/09 or </a:t>
            </a:r>
            <a:r>
              <a:rPr lang="en-US" sz="700" dirty="0">
                <a:solidFill>
                  <a:schemeClr val="bg1"/>
                </a:solidFill>
                <a:latin typeface="HP Simplified" panose="020B0604020204020204" pitchFamily="34" charset="0"/>
                <a:cs typeface="Arial" panose="020B0604020202020204" pitchFamily="34" charset="0"/>
              </a:rPr>
              <a:t>Until Stock Last.</a:t>
            </a:r>
          </a:p>
        </p:txBody>
      </p:sp>
      <p:sp>
        <p:nvSpPr>
          <p:cNvPr id="29" name="TextBox 28">
            <a:extLst>
              <a:ext uri="{FF2B5EF4-FFF2-40B4-BE49-F238E27FC236}">
                <a16:creationId xmlns="" xmlns:a16="http://schemas.microsoft.com/office/drawing/2014/main" id="{B855C6BB-180B-5D6C-0D04-52F734E08760}"/>
              </a:ext>
            </a:extLst>
          </p:cNvPr>
          <p:cNvSpPr txBox="1"/>
          <p:nvPr/>
        </p:nvSpPr>
        <p:spPr>
          <a:xfrm>
            <a:off x="6989495" y="4569441"/>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5HB08D </a:t>
            </a:r>
            <a:r>
              <a:rPr lang="en-GB" sz="750" b="1" dirty="0">
                <a:latin typeface="HP Simplified" panose="020B0604020204020204" pitchFamily="34" charset="0"/>
              </a:rPr>
              <a:t>HP PLOTTER DESIGNJET T650 </a:t>
            </a:r>
            <a:r>
              <a:rPr lang="en-GB" sz="750" dirty="0">
                <a:latin typeface="HP Simplified" panose="020B0604020204020204" pitchFamily="34" charset="0"/>
              </a:rPr>
              <a:t>24'' A1, PRINT, 26 SEC/PAGE, 81 A1 PRINTS PER HOUR, 2400 X 1200 DPI, 1GB, STAND, SHEET FEED, ROLL FEED, ADF, MEDIA BIN, AUTOMATIC CUTTER, 4 INKS, USB, WIFI, WIFI DIRECT, LAN, 2YW, </a:t>
            </a:r>
            <a:r>
              <a:rPr lang="en-US" sz="750" dirty="0" smtClean="0">
                <a:solidFill>
                  <a:srgbClr val="FF0000"/>
                </a:solidFill>
                <a:latin typeface="HP Simplified" panose="020B0604020204020204" pitchFamily="34" charset="0"/>
              </a:rPr>
              <a:t>1478.00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7" name="Picture 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360412" y="3804093"/>
            <a:ext cx="2470595" cy="1941834"/>
          </a:xfrm>
          <a:prstGeom prst="rect">
            <a:avLst/>
          </a:prstGeom>
        </p:spPr>
      </p:pic>
      <p:cxnSp>
        <p:nvCxnSpPr>
          <p:cNvPr id="33" name="Straight Connector 32">
            <a:extLst>
              <a:ext uri="{FF2B5EF4-FFF2-40B4-BE49-F238E27FC236}">
                <a16:creationId xmlns="" xmlns:a16="http://schemas.microsoft.com/office/drawing/2014/main" id="{36CB906B-26BC-85C1-182B-CCFBD6C978E0}"/>
              </a:ext>
            </a:extLst>
          </p:cNvPr>
          <p:cNvCxnSpPr/>
          <p:nvPr/>
        </p:nvCxnSpPr>
        <p:spPr>
          <a:xfrm>
            <a:off x="92304" y="3615854"/>
            <a:ext cx="413346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1942" y="4515942"/>
            <a:ext cx="2413255" cy="1536934"/>
          </a:xfrm>
          <a:prstGeom prst="rect">
            <a:avLst/>
          </a:prstGeom>
        </p:spPr>
      </p:pic>
      <p:sp>
        <p:nvSpPr>
          <p:cNvPr id="36" name="Rectangle 35"/>
          <p:cNvSpPr/>
          <p:nvPr/>
        </p:nvSpPr>
        <p:spPr>
          <a:xfrm>
            <a:off x="16523" y="1441503"/>
            <a:ext cx="4006797" cy="584775"/>
          </a:xfrm>
          <a:prstGeom prst="rect">
            <a:avLst/>
          </a:prstGeom>
        </p:spPr>
        <p:txBody>
          <a:bodyPr wrap="square">
            <a:spAutoFit/>
          </a:bodyPr>
          <a:lstStyle/>
          <a:p>
            <a:r>
              <a:rPr lang="en-US" sz="800" b="1" dirty="0">
                <a:solidFill>
                  <a:schemeClr val="tx2">
                    <a:lumMod val="75000"/>
                  </a:schemeClr>
                </a:solidFill>
                <a:latin typeface="HP Simplified" panose="020B0604020204020204" pitchFamily="34" charset="0"/>
              </a:rPr>
              <a:t>With its compact design and user-friendly operation, this plotter is ideal for offices with limited space--without compromising on performance.  </a:t>
            </a:r>
            <a:r>
              <a:rPr lang="en-US" sz="800" dirty="0">
                <a:solidFill>
                  <a:schemeClr val="tx2">
                    <a:lumMod val="75000"/>
                  </a:schemeClr>
                </a:solidFill>
                <a:latin typeface="HP Simplified" panose="020B0604020204020204" pitchFamily="34" charset="0"/>
              </a:rPr>
              <a:t>The HP DesignJet T230 delivers high-quality prints, allowing you to produce precise and detailed documents with ease.</a:t>
            </a:r>
            <a:r>
              <a:rPr lang="en-GB" sz="800" i="0" dirty="0">
                <a:solidFill>
                  <a:srgbClr val="000000"/>
                </a:solidFill>
                <a:effectLst/>
                <a:latin typeface="HPSimplified"/>
              </a:rPr>
              <a:t> </a:t>
            </a:r>
            <a:r>
              <a:rPr lang="en-GB" sz="800" b="1" dirty="0">
                <a:solidFill>
                  <a:schemeClr val="accent6"/>
                </a:solidFill>
                <a:latin typeface="HP Simplified" panose="020B0604020204020204" pitchFamily="34" charset="0"/>
              </a:rPr>
              <a:t>Ideal for home working professionals</a:t>
            </a:r>
            <a:endParaRPr lang="en-US" sz="800" b="1" dirty="0">
              <a:solidFill>
                <a:schemeClr val="accent6"/>
              </a:solidFill>
              <a:latin typeface="HP Simplified" panose="020B0604020204020204" pitchFamily="34" charset="0"/>
            </a:endParaRPr>
          </a:p>
        </p:txBody>
      </p:sp>
      <p:sp>
        <p:nvSpPr>
          <p:cNvPr id="38" name="TextBox 37"/>
          <p:cNvSpPr txBox="1"/>
          <p:nvPr/>
        </p:nvSpPr>
        <p:spPr>
          <a:xfrm>
            <a:off x="27829" y="2994758"/>
            <a:ext cx="3885703" cy="438582"/>
          </a:xfrm>
          <a:prstGeom prst="rect">
            <a:avLst/>
          </a:prstGeom>
          <a:noFill/>
        </p:spPr>
        <p:txBody>
          <a:bodyPr wrap="square" rtlCol="0" anchor="ctr">
            <a:spAutoFit/>
          </a:bodyPr>
          <a:lstStyle/>
          <a:p>
            <a:pPr fontAlgn="t"/>
            <a:r>
              <a:rPr lang="en-US" sz="750" dirty="0">
                <a:latin typeface="HP Simplified" panose="020B0604020204020204" pitchFamily="34" charset="0"/>
              </a:rPr>
              <a:t>5HB07D </a:t>
            </a:r>
            <a:r>
              <a:rPr lang="en-GB" sz="750" b="1" dirty="0">
                <a:latin typeface="HP Simplified" panose="020B0604020204020204" pitchFamily="34" charset="0"/>
              </a:rPr>
              <a:t>HP PLOTTER DESIGNJET T230 </a:t>
            </a:r>
            <a:r>
              <a:rPr lang="en-GB" sz="750" dirty="0">
                <a:latin typeface="HP Simplified" panose="020B0604020204020204" pitchFamily="34" charset="0"/>
              </a:rPr>
              <a:t>24'' A1, PRINT, 35 SEC/PAGE, 68 A1 PRINTS PER HOUR, 2400 X 1200 DPI, 512 MB, SHEET FEED, ROLL FEED, AUTOMATIC CUTTER, 4 INKS, USB, WIFI, WIFI DIRECT, LAN, 1YW</a:t>
            </a:r>
            <a:r>
              <a:rPr lang="en-GB" sz="750" u="none" strike="noStrike" dirty="0">
                <a:effectLst/>
                <a:latin typeface="HP Simplified" panose="020B0604020204020204" pitchFamily="34" charset="0"/>
              </a:rPr>
              <a:t>, 2YW  </a:t>
            </a:r>
            <a:r>
              <a:rPr lang="en-US" sz="750" dirty="0" smtClean="0">
                <a:solidFill>
                  <a:srgbClr val="FF0000"/>
                </a:solidFill>
                <a:latin typeface="HP Simplified" panose="020B0604020204020204" pitchFamily="34" charset="0"/>
              </a:rPr>
              <a:t>863.00 €</a:t>
            </a:r>
            <a:endParaRPr lang="en-US" sz="750" dirty="0">
              <a:solidFill>
                <a:srgbClr val="FF0000"/>
              </a:solidFill>
              <a:latin typeface="HP Simplified" panose="020B0604020204020204" pitchFamily="34" charset="0"/>
            </a:endParaRPr>
          </a:p>
        </p:txBody>
      </p:sp>
      <p:pic>
        <p:nvPicPr>
          <p:cNvPr id="12" name="Picture 1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999020" y="2025879"/>
            <a:ext cx="2353133" cy="885751"/>
          </a:xfrm>
          <a:prstGeom prst="rect">
            <a:avLst/>
          </a:prstGeom>
        </p:spPr>
      </p:pic>
      <p:sp>
        <p:nvSpPr>
          <p:cNvPr id="42" name="TextBox 41">
            <a:extLst>
              <a:ext uri="{FF2B5EF4-FFF2-40B4-BE49-F238E27FC236}">
                <a16:creationId xmlns="" xmlns:a16="http://schemas.microsoft.com/office/drawing/2014/main" id="{B855C6BB-180B-5D6C-0D04-52F734E08760}"/>
              </a:ext>
            </a:extLst>
          </p:cNvPr>
          <p:cNvSpPr txBox="1"/>
          <p:nvPr/>
        </p:nvSpPr>
        <p:spPr>
          <a:xfrm>
            <a:off x="6974091" y="5317252"/>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5HB10D </a:t>
            </a:r>
            <a:r>
              <a:rPr lang="en-GB" sz="750" b="1" dirty="0">
                <a:latin typeface="HP Simplified" panose="020B0604020204020204" pitchFamily="34" charset="0"/>
              </a:rPr>
              <a:t>HP PLOTTER DESIGNJET T650 </a:t>
            </a:r>
            <a:r>
              <a:rPr lang="en-GB" sz="750" dirty="0">
                <a:latin typeface="HP Simplified" panose="020B0604020204020204" pitchFamily="34" charset="0"/>
              </a:rPr>
              <a:t>36'' A0, PRINT, 25 SEC/PAGE, 82 A1 PRINTS PER HOUR, 2400 X 1200 DPI, 1GB, STAND, SHEET FEED, ROLL FEED, ADF, MEDIA BIN, AUTOMATIC CUTTER, 4 INKS, USB, WIFI, WIFI DIRECT, LAN, 2YW,  </a:t>
            </a:r>
            <a:r>
              <a:rPr lang="en-US" sz="750" dirty="0" smtClean="0">
                <a:solidFill>
                  <a:srgbClr val="FF0000"/>
                </a:solidFill>
                <a:latin typeface="HP Simplified" panose="020B0604020204020204" pitchFamily="34" charset="0"/>
              </a:rPr>
              <a:t>2380.00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45" name="TextBox 44"/>
          <p:cNvSpPr txBox="1"/>
          <p:nvPr/>
        </p:nvSpPr>
        <p:spPr>
          <a:xfrm>
            <a:off x="4529133" y="1667842"/>
            <a:ext cx="2301873" cy="669414"/>
          </a:xfrm>
          <a:prstGeom prst="rect">
            <a:avLst/>
          </a:prstGeom>
          <a:noFill/>
        </p:spPr>
        <p:txBody>
          <a:bodyPr wrap="square" rtlCol="0" anchor="ctr">
            <a:spAutoFit/>
          </a:bodyPr>
          <a:lstStyle/>
          <a:p>
            <a:pPr fontAlgn="t"/>
            <a:r>
              <a:rPr lang="en-US" sz="750" dirty="0" smtClean="0">
                <a:latin typeface="HP Simplified" panose="020B0604020204020204" pitchFamily="34" charset="0"/>
              </a:rPr>
              <a:t>5HB09D </a:t>
            </a:r>
            <a:r>
              <a:rPr lang="en-GB" sz="750" b="1" dirty="0">
                <a:latin typeface="HP Simplified" panose="020B0604020204020204" pitchFamily="34" charset="0"/>
              </a:rPr>
              <a:t>HP PLOTTER DESIGNJET T630 </a:t>
            </a:r>
            <a:r>
              <a:rPr lang="en-GB" sz="750" dirty="0">
                <a:latin typeface="HP Simplified" panose="020B0604020204020204" pitchFamily="34" charset="0"/>
              </a:rPr>
              <a:t>24'' A1, PRINT, 30 SEC/PAGE, 76 A1 PRINTS PER HOUR, 2400 X 1200 DPI, 1GB, STAND, SHEET FEED, ROLL FEED, ADF, MEDIA BIN, AUTOMATIC CUTTER, 4 INKS, USB, WIFI, WIFI DIRECT, LAN, </a:t>
            </a:r>
            <a:r>
              <a:rPr lang="en-GB" sz="750" dirty="0" smtClean="0">
                <a:latin typeface="HP Simplified" panose="020B0604020204020204" pitchFamily="34" charset="0"/>
              </a:rPr>
              <a:t>1YW  </a:t>
            </a:r>
            <a:r>
              <a:rPr lang="en-US" sz="750" dirty="0" smtClean="0">
                <a:solidFill>
                  <a:srgbClr val="FF0000"/>
                </a:solidFill>
                <a:latin typeface="HP Simplified" panose="020B0604020204020204" pitchFamily="34" charset="0"/>
              </a:rPr>
              <a:t>1330.00 €</a:t>
            </a:r>
            <a:endParaRPr lang="en-US" sz="750" dirty="0">
              <a:solidFill>
                <a:srgbClr val="FF0000"/>
              </a:solidFill>
              <a:latin typeface="HP Simplified" panose="020B0604020204020204" pitchFamily="34" charset="0"/>
            </a:endParaRPr>
          </a:p>
        </p:txBody>
      </p:sp>
      <p:sp>
        <p:nvSpPr>
          <p:cNvPr id="3" name="Rectangle 2">
            <a:extLst>
              <a:ext uri="{FF2B5EF4-FFF2-40B4-BE49-F238E27FC236}">
                <a16:creationId xmlns="" xmlns:a16="http://schemas.microsoft.com/office/drawing/2014/main" id="{ECFF2590-0906-D6A8-8A65-CC9D98B04792}"/>
              </a:ext>
            </a:extLst>
          </p:cNvPr>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6" name="Rectangle 5">
            <a:extLst>
              <a:ext uri="{FF2B5EF4-FFF2-40B4-BE49-F238E27FC236}">
                <a16:creationId xmlns="" xmlns:a16="http://schemas.microsoft.com/office/drawing/2014/main" id="{91121943-7CB6-0ADD-3A4A-F63BEAA8D081}"/>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34" name="TextBox 33"/>
          <p:cNvSpPr txBox="1"/>
          <p:nvPr/>
        </p:nvSpPr>
        <p:spPr>
          <a:xfrm>
            <a:off x="2378390" y="4796877"/>
            <a:ext cx="1731248" cy="784830"/>
          </a:xfrm>
          <a:prstGeom prst="rect">
            <a:avLst/>
          </a:prstGeom>
          <a:noFill/>
        </p:spPr>
        <p:txBody>
          <a:bodyPr wrap="square" rtlCol="0" anchor="ctr">
            <a:spAutoFit/>
          </a:bodyPr>
          <a:lstStyle/>
          <a:p>
            <a:pPr fontAlgn="t"/>
            <a:r>
              <a:rPr lang="en-US" sz="750" dirty="0">
                <a:latin typeface="HP Simplified" panose="020B0604020204020204" pitchFamily="34" charset="0"/>
              </a:rPr>
              <a:t>5HB06D</a:t>
            </a:r>
            <a:r>
              <a:rPr lang="en-US" sz="750" dirty="0">
                <a:solidFill>
                  <a:srgbClr val="0070C0"/>
                </a:solidFill>
                <a:latin typeface="HP Simplified" panose="020B0604020204020204" pitchFamily="34" charset="0"/>
              </a:rPr>
              <a:t> </a:t>
            </a:r>
            <a:r>
              <a:rPr lang="en-GB" sz="750" b="1" dirty="0">
                <a:latin typeface="HP Simplified" panose="020B0604020204020204" pitchFamily="34" charset="0"/>
              </a:rPr>
              <a:t>HP PLOTTER DESIGNJET T250 </a:t>
            </a:r>
            <a:r>
              <a:rPr lang="en-GB" sz="750" dirty="0">
                <a:latin typeface="HP Simplified" panose="020B0604020204020204" pitchFamily="34" charset="0"/>
              </a:rPr>
              <a:t>24'' A1, PRINT, 30 SEC/PAGE, 76 A1 PRINTS PER HOUR, 2400 X 1200 DPI, 512MB, SHEET FEED, ROLL FEED, AUTOMATIC CUTTER, 4 INKS, USB, WIFI, WIFI DIRECT, LAN, 2YW  </a:t>
            </a:r>
            <a:r>
              <a:rPr lang="en-US" sz="750" dirty="0" smtClean="0">
                <a:solidFill>
                  <a:srgbClr val="FF0000"/>
                </a:solidFill>
                <a:latin typeface="HP Simplified" panose="020B0604020204020204" pitchFamily="34" charset="0"/>
              </a:rPr>
              <a:t>985.00 €</a:t>
            </a:r>
            <a:endParaRPr lang="en-US" sz="75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17703026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36592</TotalTime>
  <Words>5237</Words>
  <Application>Microsoft Office PowerPoint</Application>
  <PresentationFormat>A4 Paper (210x297 mm)</PresentationFormat>
  <Paragraphs>174</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forma-djr-micro</vt:lpstr>
      <vt:lpstr>HP Simplified</vt:lpstr>
      <vt:lpstr>HPSimplified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5510</cp:revision>
  <cp:lastPrinted>2025-07-22T11:29:57Z</cp:lastPrinted>
  <dcterms:created xsi:type="dcterms:W3CDTF">2015-12-18T09:11:23Z</dcterms:created>
  <dcterms:modified xsi:type="dcterms:W3CDTF">2025-09-05T09:17:56Z</dcterms:modified>
</cp:coreProperties>
</file>