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Lst>
  <p:sldSz cx="9906000" cy="6858000" type="A4"/>
  <p:notesSz cx="7102475" cy="9388475"/>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7A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250" autoAdjust="0"/>
    <p:restoredTop sz="94660"/>
  </p:normalViewPr>
  <p:slideViewPr>
    <p:cSldViewPr snapToGrid="0" showGuides="1">
      <p:cViewPr varScale="1">
        <p:scale>
          <a:sx n="95" d="100"/>
          <a:sy n="95" d="100"/>
        </p:scale>
        <p:origin x="1581" y="6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F1B11D7F-D008-47EA-AA93-5412100F960D}" type="datetimeFigureOut">
              <a:rPr lang="en-US"/>
              <a:pPr>
                <a:defRPr/>
              </a:pPr>
              <a:t>9/11/2025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37B41FB-9BF5-4C83-8518-CA95C17FB992}" type="slidenum">
              <a:rPr lang="en-US" altLang="en-US"/>
              <a:pPr>
                <a:defRPr/>
              </a:pPr>
              <a:t>‹#›</a:t>
            </a:fld>
            <a:endParaRPr lang="en-US" altLang="en-US"/>
          </a:p>
        </p:txBody>
      </p:sp>
    </p:spTree>
    <p:extLst>
      <p:ext uri="{BB962C8B-B14F-4D97-AF65-F5344CB8AC3E}">
        <p14:creationId xmlns:p14="http://schemas.microsoft.com/office/powerpoint/2010/main" val="1918143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BD0DF54-6B34-4ECB-9145-BC8CF9B71B06}" type="datetimeFigureOut">
              <a:rPr lang="en-US"/>
              <a:pPr>
                <a:defRPr/>
              </a:pPr>
              <a:t>9/11/2025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B605EF2-9BDB-4721-B5F0-900C44FF3FE3}" type="slidenum">
              <a:rPr lang="en-US" altLang="en-US"/>
              <a:pPr>
                <a:defRPr/>
              </a:pPr>
              <a:t>‹#›</a:t>
            </a:fld>
            <a:endParaRPr lang="en-US" altLang="en-US"/>
          </a:p>
        </p:txBody>
      </p:sp>
    </p:spTree>
    <p:extLst>
      <p:ext uri="{BB962C8B-B14F-4D97-AF65-F5344CB8AC3E}">
        <p14:creationId xmlns:p14="http://schemas.microsoft.com/office/powerpoint/2010/main" val="2189094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8270C92-9125-4AC7-AB12-85FB8135BA02}" type="datetimeFigureOut">
              <a:rPr lang="en-US"/>
              <a:pPr>
                <a:defRPr/>
              </a:pPr>
              <a:t>9/11/2025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31347EE-17AD-4723-AD8C-66A69196E4AF}" type="slidenum">
              <a:rPr lang="en-US" altLang="en-US"/>
              <a:pPr>
                <a:defRPr/>
              </a:pPr>
              <a:t>‹#›</a:t>
            </a:fld>
            <a:endParaRPr lang="en-US" altLang="en-US"/>
          </a:p>
        </p:txBody>
      </p:sp>
    </p:spTree>
    <p:extLst>
      <p:ext uri="{BB962C8B-B14F-4D97-AF65-F5344CB8AC3E}">
        <p14:creationId xmlns:p14="http://schemas.microsoft.com/office/powerpoint/2010/main" val="32797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06D3740D-198A-44ED-9F71-1A08EC8A656F}" type="datetimeFigureOut">
              <a:rPr lang="en-US"/>
              <a:pPr>
                <a:defRPr/>
              </a:pPr>
              <a:t>9/11/2025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862A367-1FC5-41D8-A4A6-7AE2DD554626}" type="slidenum">
              <a:rPr lang="en-US" altLang="en-US"/>
              <a:pPr>
                <a:defRPr/>
              </a:pPr>
              <a:t>‹#›</a:t>
            </a:fld>
            <a:endParaRPr lang="en-US" altLang="en-US"/>
          </a:p>
        </p:txBody>
      </p:sp>
    </p:spTree>
    <p:extLst>
      <p:ext uri="{BB962C8B-B14F-4D97-AF65-F5344CB8AC3E}">
        <p14:creationId xmlns:p14="http://schemas.microsoft.com/office/powerpoint/2010/main" val="502343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D61DECB-ECBC-4AF5-9EFA-DDDC42E8F9DE}" type="datetimeFigureOut">
              <a:rPr lang="en-US"/>
              <a:pPr>
                <a:defRPr/>
              </a:pPr>
              <a:t>9/11/2025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0E06B89-A05C-447C-9EEC-7CB8A0AA113C}" type="slidenum">
              <a:rPr lang="en-US" altLang="en-US"/>
              <a:pPr>
                <a:defRPr/>
              </a:pPr>
              <a:t>‹#›</a:t>
            </a:fld>
            <a:endParaRPr lang="en-US" altLang="en-US"/>
          </a:p>
        </p:txBody>
      </p:sp>
    </p:spTree>
    <p:extLst>
      <p:ext uri="{BB962C8B-B14F-4D97-AF65-F5344CB8AC3E}">
        <p14:creationId xmlns:p14="http://schemas.microsoft.com/office/powerpoint/2010/main" val="2516813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2BF01D66-8BFE-418B-A4F7-FB4B6F553544}" type="datetimeFigureOut">
              <a:rPr lang="en-US"/>
              <a:pPr>
                <a:defRPr/>
              </a:pPr>
              <a:t>9/11/2025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DDF7101-16AB-4A22-87D0-C645BB6C099F}" type="slidenum">
              <a:rPr lang="en-US" altLang="en-US"/>
              <a:pPr>
                <a:defRPr/>
              </a:pPr>
              <a:t>‹#›</a:t>
            </a:fld>
            <a:endParaRPr lang="en-US" altLang="en-US"/>
          </a:p>
        </p:txBody>
      </p:sp>
    </p:spTree>
    <p:extLst>
      <p:ext uri="{BB962C8B-B14F-4D97-AF65-F5344CB8AC3E}">
        <p14:creationId xmlns:p14="http://schemas.microsoft.com/office/powerpoint/2010/main" val="3232912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6C0AA370-FA6B-4F11-AE0B-095D5F332915}" type="datetimeFigureOut">
              <a:rPr lang="en-US"/>
              <a:pPr>
                <a:defRPr/>
              </a:pPr>
              <a:t>9/11/2025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A7F727B-6872-4AB2-8BD6-62323C5C321A}" type="slidenum">
              <a:rPr lang="en-US" altLang="en-US"/>
              <a:pPr>
                <a:defRPr/>
              </a:pPr>
              <a:t>‹#›</a:t>
            </a:fld>
            <a:endParaRPr lang="en-US" altLang="en-US"/>
          </a:p>
        </p:txBody>
      </p:sp>
    </p:spTree>
    <p:extLst>
      <p:ext uri="{BB962C8B-B14F-4D97-AF65-F5344CB8AC3E}">
        <p14:creationId xmlns:p14="http://schemas.microsoft.com/office/powerpoint/2010/main" val="1146131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B02CA4F6-3376-451C-9A49-CCDDAC46FE74}" type="datetimeFigureOut">
              <a:rPr lang="en-US"/>
              <a:pPr>
                <a:defRPr/>
              </a:pPr>
              <a:t>9/11/2025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9E3A778-FDDC-486A-B44B-4F7BFCA8BC26}" type="slidenum">
              <a:rPr lang="en-US" altLang="en-US"/>
              <a:pPr>
                <a:defRPr/>
              </a:pPr>
              <a:t>‹#›</a:t>
            </a:fld>
            <a:endParaRPr lang="en-US" altLang="en-US"/>
          </a:p>
        </p:txBody>
      </p:sp>
    </p:spTree>
    <p:extLst>
      <p:ext uri="{BB962C8B-B14F-4D97-AF65-F5344CB8AC3E}">
        <p14:creationId xmlns:p14="http://schemas.microsoft.com/office/powerpoint/2010/main" val="574880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0A5C639-9995-4E18-9ACA-1969A35B5647}" type="datetimeFigureOut">
              <a:rPr lang="en-US"/>
              <a:pPr>
                <a:defRPr/>
              </a:pPr>
              <a:t>9/11/2025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5D090F8-3F2F-4EFA-8B2D-69093701AB5E}" type="slidenum">
              <a:rPr lang="en-US" altLang="en-US"/>
              <a:pPr>
                <a:defRPr/>
              </a:pPr>
              <a:t>‹#›</a:t>
            </a:fld>
            <a:endParaRPr lang="en-US" altLang="en-US"/>
          </a:p>
        </p:txBody>
      </p:sp>
    </p:spTree>
    <p:extLst>
      <p:ext uri="{BB962C8B-B14F-4D97-AF65-F5344CB8AC3E}">
        <p14:creationId xmlns:p14="http://schemas.microsoft.com/office/powerpoint/2010/main" val="347663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C561365-52F6-4456-8EF9-9A192A8B063B}" type="datetimeFigureOut">
              <a:rPr lang="en-US"/>
              <a:pPr>
                <a:defRPr/>
              </a:pPr>
              <a:t>9/11/2025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129E7E-FB08-4F20-977B-F903F52D617B}" type="slidenum">
              <a:rPr lang="en-US" altLang="en-US"/>
              <a:pPr>
                <a:defRPr/>
              </a:pPr>
              <a:t>‹#›</a:t>
            </a:fld>
            <a:endParaRPr lang="en-US" altLang="en-US"/>
          </a:p>
        </p:txBody>
      </p:sp>
    </p:spTree>
    <p:extLst>
      <p:ext uri="{BB962C8B-B14F-4D97-AF65-F5344CB8AC3E}">
        <p14:creationId xmlns:p14="http://schemas.microsoft.com/office/powerpoint/2010/main" val="3049606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E8A5144-4629-4D26-BF32-72BBD8DC4020}" type="datetimeFigureOut">
              <a:rPr lang="en-US"/>
              <a:pPr>
                <a:defRPr/>
              </a:pPr>
              <a:t>9/11/2025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85EF0FA-712A-4414-AADB-2B175A1D4EFE}" type="slidenum">
              <a:rPr lang="en-US" altLang="en-US"/>
              <a:pPr>
                <a:defRPr/>
              </a:pPr>
              <a:t>‹#›</a:t>
            </a:fld>
            <a:endParaRPr lang="en-US" altLang="en-US"/>
          </a:p>
        </p:txBody>
      </p:sp>
    </p:spTree>
    <p:extLst>
      <p:ext uri="{BB962C8B-B14F-4D97-AF65-F5344CB8AC3E}">
        <p14:creationId xmlns:p14="http://schemas.microsoft.com/office/powerpoint/2010/main" val="535019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BCA5915E-DE17-413A-B1B7-34CB65F36214}" type="datetimeFigureOut">
              <a:rPr lang="en-US"/>
              <a:pPr>
                <a:defRPr/>
              </a:pPr>
              <a:t>9/11/2025</a:t>
            </a:fld>
            <a:endParaRPr lang="en-US" dirty="0"/>
          </a:p>
        </p:txBody>
      </p:sp>
      <p:sp>
        <p:nvSpPr>
          <p:cNvPr id="5" name="Footer Placeholder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996113" y="6356350"/>
            <a:ext cx="22288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CEA917DD-30CB-40BC-8552-2BEA91A2600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JPG"/><Relationship Id="rId4" Type="http://schemas.openxmlformats.org/officeDocument/2006/relationships/image" Target="../media/image3.png"/><Relationship Id="rId9" Type="http://schemas.openxmlformats.org/officeDocument/2006/relationships/image" Target="../media/image8.JPG"/></Relationships>
</file>

<file path=ppt/slides/_rels/slide2.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4.jpeg"/><Relationship Id="rId7" Type="http://schemas.openxmlformats.org/officeDocument/2006/relationships/image" Target="../media/image15.jpeg"/><Relationship Id="rId12" Type="http://schemas.openxmlformats.org/officeDocument/2006/relationships/image" Target="../media/image19.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14.png"/><Relationship Id="rId11" Type="http://schemas.openxmlformats.org/officeDocument/2006/relationships/image" Target="../media/image18.JPG"/><Relationship Id="rId5" Type="http://schemas.openxmlformats.org/officeDocument/2006/relationships/image" Target="../media/image13.png"/><Relationship Id="rId10" Type="http://schemas.openxmlformats.org/officeDocument/2006/relationships/image" Target="../media/image17.JPG"/><Relationship Id="rId4" Type="http://schemas.openxmlformats.org/officeDocument/2006/relationships/image" Target="../media/image12.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1086215" y="531631"/>
            <a:ext cx="896744" cy="1227844"/>
          </a:xfrm>
          <a:prstGeom prst="rect">
            <a:avLst/>
          </a:prstGeom>
        </p:spPr>
      </p:pic>
      <p:pic>
        <p:nvPicPr>
          <p:cNvPr id="10" name="Picture 9"/>
          <p:cNvPicPr>
            <a:picLocks noChangeAspect="1"/>
          </p:cNvPicPr>
          <p:nvPr/>
        </p:nvPicPr>
        <p:blipFill>
          <a:blip r:embed="rId3"/>
          <a:stretch>
            <a:fillRect/>
          </a:stretch>
        </p:blipFill>
        <p:spPr>
          <a:xfrm>
            <a:off x="3907210" y="4436925"/>
            <a:ext cx="955842" cy="1599475"/>
          </a:xfrm>
          <a:prstGeom prst="rect">
            <a:avLst/>
          </a:prstGeom>
        </p:spPr>
      </p:pic>
      <p:pic>
        <p:nvPicPr>
          <p:cNvPr id="2053"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88" y="-352"/>
            <a:ext cx="1127952" cy="6879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 name="Rectangle 69"/>
          <p:cNvSpPr/>
          <p:nvPr/>
        </p:nvSpPr>
        <p:spPr>
          <a:xfrm>
            <a:off x="756" y="2897782"/>
            <a:ext cx="1132839" cy="2392963"/>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GB" sz="65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a:t>
            </a:r>
          </a:p>
          <a:p>
            <a:pPr>
              <a:defRPr/>
            </a:pPr>
            <a:endParaRPr lang="en-GB" sz="650" dirty="0">
              <a:latin typeface="HP Simplified" panose="020B0604020204020204" pitchFamily="34" charset="0"/>
              <a:cs typeface="Calibri" pitchFamily="34" charset="0"/>
            </a:endParaRPr>
          </a:p>
          <a:p>
            <a:pPr>
              <a:defRPr/>
            </a:pPr>
            <a:r>
              <a:rPr lang="en-GB" sz="650" dirty="0">
                <a:latin typeface="HP Simplified" panose="020B0604020204020204" pitchFamily="34" charset="0"/>
                <a:cs typeface="Calibri" pitchFamily="34" charset="0"/>
              </a:rPr>
              <a:t>Correct prices and promotions are validated at the time your order is placed. Recycling fees are not included in the Dealer &amp; Retail File. Delivery and installation charges are not included. </a:t>
            </a:r>
          </a:p>
          <a:p>
            <a:pPr>
              <a:defRPr/>
            </a:pPr>
            <a:endParaRPr lang="en-GB" sz="650" dirty="0">
              <a:latin typeface="HP Simplified" panose="020B0604020204020204" pitchFamily="34" charset="0"/>
              <a:cs typeface="Calibri" pitchFamily="34" charset="0"/>
            </a:endParaRPr>
          </a:p>
          <a:p>
            <a:pPr>
              <a:defRPr/>
            </a:pPr>
            <a:r>
              <a:rPr lang="en-US" sz="650" dirty="0">
                <a:latin typeface="HP Simplified" panose="020B0604020204020204" pitchFamily="34" charset="0"/>
                <a:cs typeface="Calibri" pitchFamily="34" charset="0"/>
              </a:rPr>
              <a:t>Products' warranty is the warranty given by the manufacturer.</a:t>
            </a:r>
            <a:r>
              <a:rPr lang="en-GB" sz="650" dirty="0">
                <a:latin typeface="HP Simplified" panose="020B0604020204020204" pitchFamily="34" charset="0"/>
                <a:cs typeface="Calibri" pitchFamily="34" charset="0"/>
              </a:rPr>
              <a:t>  </a:t>
            </a:r>
          </a:p>
          <a:p>
            <a:pPr>
              <a:defRPr/>
            </a:pPr>
            <a:r>
              <a:rPr lang="en-GB" sz="650" dirty="0">
                <a:latin typeface="HP Simplified" panose="020B0604020204020204" pitchFamily="34" charset="0"/>
                <a:cs typeface="Calibri" pitchFamily="34" charset="0"/>
              </a:rPr>
              <a:t>VAT is </a:t>
            </a:r>
            <a:r>
              <a:rPr lang="en-GB" sz="650" dirty="0" smtClean="0">
                <a:latin typeface="HP Simplified" panose="020B0604020204020204" pitchFamily="34" charset="0"/>
                <a:cs typeface="Calibri" pitchFamily="34" charset="0"/>
              </a:rPr>
              <a:t>included</a:t>
            </a:r>
            <a:endParaRPr lang="en-GB" sz="650" dirty="0">
              <a:latin typeface="HP Simplified" panose="020B0604020204020204" pitchFamily="34" charset="0"/>
              <a:cs typeface="Calibri" pitchFamily="34" charset="0"/>
            </a:endParaRPr>
          </a:p>
        </p:txBody>
      </p:sp>
      <p:sp>
        <p:nvSpPr>
          <p:cNvPr id="2055" name="Rectangle 71"/>
          <p:cNvSpPr>
            <a:spLocks noChangeArrowheads="1"/>
          </p:cNvSpPr>
          <p:nvPr/>
        </p:nvSpPr>
        <p:spPr bwMode="auto">
          <a:xfrm>
            <a:off x="-11784" y="5372401"/>
            <a:ext cx="12922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700" dirty="0">
                <a:solidFill>
                  <a:schemeClr val="bg1"/>
                </a:solidFill>
                <a:latin typeface="HP Simplified" panose="020B0604020204020204" pitchFamily="34" charset="0"/>
                <a:cs typeface="Calibri" panose="020F0502020204030204" pitchFamily="34" charset="0"/>
              </a:rPr>
              <a:t>Call now </a:t>
            </a:r>
            <a:r>
              <a:rPr lang="en-US" altLang="en-US" sz="700" dirty="0" smtClean="0">
                <a:solidFill>
                  <a:schemeClr val="bg1"/>
                </a:solidFill>
                <a:latin typeface="HP Simplified" panose="020B0604020204020204" pitchFamily="34" charset="0"/>
                <a:cs typeface="Calibri" panose="020F0502020204030204" pitchFamily="34" charset="0"/>
              </a:rPr>
              <a:t>on</a:t>
            </a:r>
            <a:endParaRPr lang="en-US" altLang="en-US" sz="700" dirty="0">
              <a:solidFill>
                <a:schemeClr val="bg1"/>
              </a:solidFill>
              <a:latin typeface="HP Simplified" panose="020B0604020204020204" pitchFamily="34" charset="0"/>
              <a:cs typeface="Calibri" panose="020F0502020204030204" pitchFamily="34" charset="0"/>
            </a:endParaRPr>
          </a:p>
          <a:p>
            <a:pPr>
              <a:lnSpc>
                <a:spcPct val="100000"/>
              </a:lnSpc>
              <a:spcBef>
                <a:spcPct val="0"/>
              </a:spcBef>
              <a:buFontTx/>
              <a:buNone/>
            </a:pPr>
            <a:r>
              <a:rPr lang="en-US" altLang="en-US" sz="700" dirty="0">
                <a:solidFill>
                  <a:schemeClr val="bg1"/>
                </a:solidFill>
                <a:latin typeface="HP Simplified" panose="020B0604020204020204" pitchFamily="34" charset="0"/>
                <a:cs typeface="Calibri" panose="020F0502020204030204" pitchFamily="34" charset="0"/>
              </a:rPr>
              <a:t>Mail on</a:t>
            </a:r>
            <a:r>
              <a:rPr lang="en-US" altLang="en-US" sz="700" dirty="0" smtClean="0">
                <a:solidFill>
                  <a:schemeClr val="bg1"/>
                </a:solidFill>
                <a:latin typeface="HP Simplified" panose="020B0604020204020204" pitchFamily="34" charset="0"/>
                <a:cs typeface="Calibri" panose="020F0502020204030204" pitchFamily="34" charset="0"/>
              </a:rPr>
              <a:t>:</a:t>
            </a:r>
            <a:endParaRPr lang="en-US" altLang="en-US" sz="700" dirty="0">
              <a:solidFill>
                <a:schemeClr val="bg1"/>
              </a:solidFill>
              <a:latin typeface="HP Simplified" panose="020B0604020204020204" pitchFamily="34" charset="0"/>
              <a:cs typeface="Calibri" panose="020F0502020204030204" pitchFamily="34" charset="0"/>
            </a:endParaRPr>
          </a:p>
        </p:txBody>
      </p:sp>
      <p:sp>
        <p:nvSpPr>
          <p:cNvPr id="79" name="Rectangle 78"/>
          <p:cNvSpPr/>
          <p:nvPr/>
        </p:nvSpPr>
        <p:spPr>
          <a:xfrm>
            <a:off x="11775" y="1396460"/>
            <a:ext cx="1166069" cy="954107"/>
          </a:xfrm>
          <a:prstGeom prst="rect">
            <a:avLst/>
          </a:prstGeom>
          <a:ln>
            <a:noFill/>
          </a:ln>
        </p:spPr>
        <p:txBody>
          <a:bodyPr wrap="square">
            <a:spAutoFit/>
          </a:bodyPr>
          <a:lstStyle/>
          <a:p>
            <a:pPr>
              <a:defRPr/>
            </a:pPr>
            <a:r>
              <a:rPr lang="en-US" sz="700" b="1" kern="0" dirty="0">
                <a:solidFill>
                  <a:schemeClr val="bg1"/>
                </a:solidFill>
                <a:latin typeface="HP Simplified" panose="020B0604020204020204" pitchFamily="34" charset="0"/>
                <a:cs typeface="Arial" panose="020B0604020202020204" pitchFamily="34" charset="0"/>
              </a:rPr>
              <a:t>H</a:t>
            </a:r>
            <a:r>
              <a:rPr lang="en-GB" sz="700" b="1" kern="0" dirty="0">
                <a:solidFill>
                  <a:schemeClr val="bg1"/>
                </a:solidFill>
                <a:latin typeface="HP Simplified" panose="020B0604020204020204" pitchFamily="34" charset="0"/>
                <a:cs typeface="Arial" panose="020B0604020202020204" pitchFamily="34" charset="0"/>
              </a:rPr>
              <a:t>EWLETT PACKARD</a:t>
            </a:r>
            <a:endParaRPr lang="en-US" sz="700" b="1" kern="0" dirty="0">
              <a:solidFill>
                <a:schemeClr val="bg1"/>
              </a:solidFill>
              <a:latin typeface="HP Simplified" panose="020B0604020204020204" pitchFamily="34" charset="0"/>
              <a:cs typeface="Arial" panose="020B0604020202020204" pitchFamily="34" charset="0"/>
            </a:endParaRPr>
          </a:p>
          <a:p>
            <a:pPr>
              <a:defRPr/>
            </a:pPr>
            <a:r>
              <a:rPr lang="en-GB" sz="700" b="1" kern="0" dirty="0">
                <a:solidFill>
                  <a:schemeClr val="bg1"/>
                </a:solidFill>
                <a:latin typeface="HP Simplified" panose="020B0604020204020204" pitchFamily="34" charset="0"/>
                <a:cs typeface="Arial" panose="020B0604020202020204" pitchFamily="34" charset="0"/>
              </a:rPr>
              <a:t>SERVERS AND OPTIONS</a:t>
            </a:r>
            <a:endParaRPr lang="en-US" sz="700" b="1" kern="0" dirty="0">
              <a:solidFill>
                <a:schemeClr val="bg1"/>
              </a:solidFill>
              <a:latin typeface="HP Simplified" panose="020B0604020204020204" pitchFamily="34" charset="0"/>
              <a:cs typeface="Arial" panose="020B0604020202020204" pitchFamily="34" charset="0"/>
            </a:endParaRPr>
          </a:p>
          <a:p>
            <a:pPr>
              <a:defRPr/>
            </a:pPr>
            <a:endParaRPr lang="en-US" sz="700" dirty="0">
              <a:solidFill>
                <a:schemeClr val="bg1"/>
              </a:solidFill>
              <a:latin typeface="HP Simplified" panose="020B0604020204020204" pitchFamily="34" charset="0"/>
              <a:cs typeface="Arial" panose="020B0604020202020204" pitchFamily="34" charset="0"/>
            </a:endParaRPr>
          </a:p>
          <a:p>
            <a:pPr>
              <a:defRPr/>
            </a:pPr>
            <a:r>
              <a:rPr lang="en-US" sz="700" dirty="0" smtClean="0">
                <a:solidFill>
                  <a:schemeClr val="bg1"/>
                </a:solidFill>
                <a:latin typeface="HP Simplified" panose="020B0604020204020204" pitchFamily="34" charset="0"/>
                <a:cs typeface="Arial" panose="020B0604020202020204" pitchFamily="34" charset="0"/>
              </a:rPr>
              <a:t>Retail File September 2025</a:t>
            </a:r>
            <a:endParaRPr lang="en-US" sz="700" dirty="0">
              <a:solidFill>
                <a:schemeClr val="bg1"/>
              </a:solidFill>
              <a:latin typeface="HP Simplified" panose="020B0604020204020204" pitchFamily="34" charset="0"/>
              <a:cs typeface="Arial" panose="020B0604020202020204" pitchFamily="34" charset="0"/>
            </a:endParaRPr>
          </a:p>
          <a:p>
            <a:pPr>
              <a:defRPr/>
            </a:pPr>
            <a:endParaRPr lang="en-US" sz="700" dirty="0">
              <a:solidFill>
                <a:schemeClr val="bg1"/>
              </a:solidFill>
              <a:latin typeface="HP Simplified" panose="020B0604020204020204" pitchFamily="34" charset="0"/>
              <a:cs typeface="Arial" panose="020B0604020202020204" pitchFamily="34" charset="0"/>
            </a:endParaRPr>
          </a:p>
          <a:p>
            <a:pPr>
              <a:defRPr/>
            </a:pPr>
            <a:r>
              <a:rPr lang="en-US" sz="700" dirty="0">
                <a:solidFill>
                  <a:schemeClr val="bg1"/>
                </a:solidFill>
                <a:latin typeface="HP Simplified" panose="020B0604020204020204" pitchFamily="34" charset="0"/>
                <a:cs typeface="Arial" panose="020B0604020202020204" pitchFamily="34" charset="0"/>
              </a:rPr>
              <a:t>Valid Until  </a:t>
            </a:r>
            <a:r>
              <a:rPr lang="en-US" sz="700" dirty="0" smtClean="0">
                <a:solidFill>
                  <a:schemeClr val="bg1"/>
                </a:solidFill>
                <a:latin typeface="HP Simplified" panose="020B0604020204020204" pitchFamily="34" charset="0"/>
                <a:cs typeface="Arial" panose="020B0604020202020204" pitchFamily="34" charset="0"/>
              </a:rPr>
              <a:t>30/09 or</a:t>
            </a:r>
            <a:endParaRPr lang="en-US" sz="700" dirty="0">
              <a:solidFill>
                <a:schemeClr val="bg1"/>
              </a:solidFill>
              <a:latin typeface="HP Simplified" panose="020B0604020204020204" pitchFamily="34" charset="0"/>
              <a:cs typeface="Arial" panose="020B0604020202020204" pitchFamily="34" charset="0"/>
            </a:endParaRPr>
          </a:p>
          <a:p>
            <a:pPr>
              <a:defRPr/>
            </a:pPr>
            <a:r>
              <a:rPr lang="en-US" sz="700" dirty="0">
                <a:solidFill>
                  <a:schemeClr val="bg1"/>
                </a:solidFill>
                <a:latin typeface="HP Simplified" panose="020B0604020204020204" pitchFamily="34" charset="0"/>
                <a:cs typeface="Arial" panose="020B0604020202020204" pitchFamily="34" charset="0"/>
              </a:rPr>
              <a:t>Until Stock Last</a:t>
            </a:r>
          </a:p>
        </p:txBody>
      </p:sp>
      <p:pic>
        <p:nvPicPr>
          <p:cNvPr id="2211" name="Picture 6" descr="A person using a tablet&#10;&#10;Description automatically generated with medium confidence"/>
          <p:cNvPicPr>
            <a:picLocks noChangeAspect="1" noChangeArrowheads="1"/>
          </p:cNvPicPr>
          <p:nvPr/>
        </p:nvPicPr>
        <p:blipFill>
          <a:blip r:embed="rId5"/>
          <a:srcRect/>
          <a:stretch>
            <a:fillRect/>
          </a:stretch>
        </p:blipFill>
        <p:spPr bwMode="auto">
          <a:xfrm>
            <a:off x="-29669" y="5912701"/>
            <a:ext cx="1202358" cy="720000"/>
          </a:xfrm>
          <a:prstGeom prst="ellipse">
            <a:avLst/>
          </a:prstGeom>
          <a:ln>
            <a:noFill/>
          </a:ln>
          <a:effectLst>
            <a:softEdge rad="112500"/>
          </a:effectLst>
        </p:spPr>
      </p:pic>
      <p:pic>
        <p:nvPicPr>
          <p:cNvPr id="2087"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1540" y="6658851"/>
            <a:ext cx="8991472"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a:off x="5062103" y="203249"/>
            <a:ext cx="7134" cy="6388585"/>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28711" y="2867282"/>
            <a:ext cx="1044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flipV="1">
            <a:off x="8089" y="5301610"/>
            <a:ext cx="1080000" cy="18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9" name="TextBox 57"/>
          <p:cNvSpPr txBox="1">
            <a:spLocks noChangeArrowheads="1"/>
          </p:cNvSpPr>
          <p:nvPr/>
        </p:nvSpPr>
        <p:spPr bwMode="auto">
          <a:xfrm>
            <a:off x="860590" y="237826"/>
            <a:ext cx="361836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r>
              <a:rPr lang="en-GB" altLang="en-US" sz="1000" b="1" dirty="0">
                <a:solidFill>
                  <a:srgbClr val="5E7A76"/>
                </a:solidFill>
                <a:latin typeface="HP Simplified" panose="020B0604020204020204" pitchFamily="34" charset="0"/>
              </a:rPr>
              <a:t>HPE ProLiant ML110 Gen11</a:t>
            </a:r>
          </a:p>
        </p:txBody>
      </p:sp>
      <p:sp>
        <p:nvSpPr>
          <p:cNvPr id="130" name="TextBox 108"/>
          <p:cNvSpPr txBox="1">
            <a:spLocks noChangeArrowheads="1"/>
          </p:cNvSpPr>
          <p:nvPr/>
        </p:nvSpPr>
        <p:spPr bwMode="auto">
          <a:xfrm>
            <a:off x="954719" y="1891889"/>
            <a:ext cx="35786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None/>
            </a:pPr>
            <a:r>
              <a:rPr lang="fr-FR" altLang="en-US" sz="1000" b="1" dirty="0">
                <a:solidFill>
                  <a:srgbClr val="5E7A76"/>
                </a:solidFill>
                <a:latin typeface="HP Simplified" panose="020B0604020204020204" pitchFamily="34" charset="0"/>
              </a:rPr>
              <a:t>HPE ProLiant ML30 Gen11</a:t>
            </a:r>
            <a:endParaRPr lang="en-GB" altLang="en-US" sz="1000" b="1" dirty="0">
              <a:solidFill>
                <a:srgbClr val="5E7A76"/>
              </a:solidFill>
              <a:latin typeface="HP Simplified" panose="020B0604020204020204" pitchFamily="34" charset="0"/>
            </a:endParaRPr>
          </a:p>
        </p:txBody>
      </p:sp>
      <p:pic>
        <p:nvPicPr>
          <p:cNvPr id="161"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73052" y="-352"/>
            <a:ext cx="8832947" cy="213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9" name="Straight Connector 48"/>
          <p:cNvCxnSpPr/>
          <p:nvPr/>
        </p:nvCxnSpPr>
        <p:spPr>
          <a:xfrm>
            <a:off x="1183548" y="1851522"/>
            <a:ext cx="3670916" cy="14175"/>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6"/>
          <a:stretch>
            <a:fillRect/>
          </a:stretch>
        </p:blipFill>
        <p:spPr>
          <a:xfrm>
            <a:off x="1202472" y="2099406"/>
            <a:ext cx="682200" cy="1267801"/>
          </a:xfrm>
          <a:prstGeom prst="rect">
            <a:avLst/>
          </a:prstGeom>
        </p:spPr>
      </p:pic>
      <p:cxnSp>
        <p:nvCxnSpPr>
          <p:cNvPr id="55" name="Straight Connector 54"/>
          <p:cNvCxnSpPr/>
          <p:nvPr/>
        </p:nvCxnSpPr>
        <p:spPr>
          <a:xfrm flipV="1">
            <a:off x="1190180" y="3751573"/>
            <a:ext cx="3459703" cy="10125"/>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7" name="TextBox 57"/>
          <p:cNvSpPr txBox="1">
            <a:spLocks noChangeArrowheads="1"/>
          </p:cNvSpPr>
          <p:nvPr/>
        </p:nvSpPr>
        <p:spPr bwMode="auto">
          <a:xfrm>
            <a:off x="189635" y="3794540"/>
            <a:ext cx="361836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r>
              <a:rPr lang="en-GB" altLang="en-US" sz="1000" b="1" dirty="0">
                <a:solidFill>
                  <a:srgbClr val="5E7A76"/>
                </a:solidFill>
                <a:latin typeface="HP Simplified" panose="020B0604020204020204" pitchFamily="34" charset="0"/>
              </a:rPr>
              <a:t>HPE ProLiant ML350 Gen11</a:t>
            </a:r>
          </a:p>
        </p:txBody>
      </p:sp>
      <p:sp>
        <p:nvSpPr>
          <p:cNvPr id="58" name="TextBox 9"/>
          <p:cNvSpPr txBox="1">
            <a:spLocks noChangeArrowheads="1"/>
          </p:cNvSpPr>
          <p:nvPr/>
        </p:nvSpPr>
        <p:spPr bwMode="auto">
          <a:xfrm>
            <a:off x="1133595" y="-5164"/>
            <a:ext cx="878446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GB" altLang="en-US" sz="900" b="1" dirty="0">
                <a:solidFill>
                  <a:schemeClr val="bg1"/>
                </a:solidFill>
                <a:latin typeface="HP Simplified" panose="020B0604020204020204" pitchFamily="34" charset="0"/>
              </a:rPr>
              <a:t>HEWLETT PACKARD PROLIANT TOWER &amp; RACK SERVERS</a:t>
            </a:r>
            <a:endParaRPr lang="en-US" altLang="en-US" sz="900" b="1" dirty="0">
              <a:solidFill>
                <a:schemeClr val="bg1"/>
              </a:solidFill>
            </a:endParaRPr>
          </a:p>
        </p:txBody>
      </p:sp>
      <p:pic>
        <p:nvPicPr>
          <p:cNvPr id="56" name="Picture 5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72807" y="4299430"/>
            <a:ext cx="1323867" cy="2359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863246" y="424116"/>
            <a:ext cx="2895422" cy="338554"/>
          </a:xfrm>
          <a:prstGeom prst="rect">
            <a:avLst/>
          </a:prstGeom>
        </p:spPr>
        <p:txBody>
          <a:bodyPr wrap="square">
            <a:spAutoFit/>
          </a:bodyPr>
          <a:lstStyle/>
          <a:p>
            <a:r>
              <a:rPr lang="en-US" sz="800" b="1" dirty="0"/>
              <a:t>Intuitive Cloud Operating Experience: Simple, Unified, and Automated</a:t>
            </a:r>
          </a:p>
        </p:txBody>
      </p:sp>
      <p:sp>
        <p:nvSpPr>
          <p:cNvPr id="7" name="Rectangle 6"/>
          <p:cNvSpPr/>
          <p:nvPr/>
        </p:nvSpPr>
        <p:spPr>
          <a:xfrm>
            <a:off x="1869618" y="695506"/>
            <a:ext cx="3012760" cy="584775"/>
          </a:xfrm>
          <a:prstGeom prst="rect">
            <a:avLst/>
          </a:prstGeom>
        </p:spPr>
        <p:txBody>
          <a:bodyPr wrap="square">
            <a:spAutoFit/>
          </a:bodyPr>
          <a:lstStyle/>
          <a:p>
            <a:r>
              <a:rPr lang="en-US" sz="800" dirty="0">
                <a:solidFill>
                  <a:schemeClr val="bg2">
                    <a:lumMod val="50000"/>
                  </a:schemeClr>
                </a:solidFill>
              </a:rPr>
              <a:t>HPE ProLiant ML110 Gen11 servers are engineered for your hybrid world. HPE ProLiant Gen11 servers simplify the way you control your business’s compute—from edge to cloud—with a cloud operating experience.</a:t>
            </a:r>
          </a:p>
        </p:txBody>
      </p:sp>
      <p:cxnSp>
        <p:nvCxnSpPr>
          <p:cNvPr id="65" name="Straight Connector 64"/>
          <p:cNvCxnSpPr/>
          <p:nvPr/>
        </p:nvCxnSpPr>
        <p:spPr>
          <a:xfrm flipV="1">
            <a:off x="5092395" y="4299430"/>
            <a:ext cx="4120616" cy="9645"/>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2" name="Rectangle 71"/>
          <p:cNvSpPr/>
          <p:nvPr/>
        </p:nvSpPr>
        <p:spPr>
          <a:xfrm>
            <a:off x="1955780" y="2077974"/>
            <a:ext cx="3058537" cy="338554"/>
          </a:xfrm>
          <a:prstGeom prst="rect">
            <a:avLst/>
          </a:prstGeom>
        </p:spPr>
        <p:txBody>
          <a:bodyPr wrap="square">
            <a:spAutoFit/>
          </a:bodyPr>
          <a:lstStyle/>
          <a:p>
            <a:r>
              <a:rPr lang="en-US" sz="800" b="1" dirty="0"/>
              <a:t>Powerful and cost-effective servers for your daily workloads in the office</a:t>
            </a:r>
          </a:p>
        </p:txBody>
      </p:sp>
      <p:sp>
        <p:nvSpPr>
          <p:cNvPr id="73" name="Rectangle 72"/>
          <p:cNvSpPr/>
          <p:nvPr/>
        </p:nvSpPr>
        <p:spPr>
          <a:xfrm>
            <a:off x="1952057" y="2329703"/>
            <a:ext cx="3176267" cy="338554"/>
          </a:xfrm>
          <a:prstGeom prst="rect">
            <a:avLst/>
          </a:prstGeom>
        </p:spPr>
        <p:txBody>
          <a:bodyPr wrap="square">
            <a:spAutoFit/>
          </a:bodyPr>
          <a:lstStyle/>
          <a:p>
            <a:r>
              <a:rPr lang="en-US" sz="800" dirty="0">
                <a:solidFill>
                  <a:schemeClr val="bg2">
                    <a:lumMod val="50000"/>
                  </a:schemeClr>
                </a:solidFill>
              </a:rPr>
              <a:t>The HPE ProLiant ML30 Gen11 Server, offers more than enough performance for small to medium-sized business applications.</a:t>
            </a:r>
          </a:p>
        </p:txBody>
      </p:sp>
      <p:sp>
        <p:nvSpPr>
          <p:cNvPr id="74" name="Rectangle 73"/>
          <p:cNvSpPr/>
          <p:nvPr/>
        </p:nvSpPr>
        <p:spPr>
          <a:xfrm>
            <a:off x="1172689" y="3949152"/>
            <a:ext cx="3356158" cy="215444"/>
          </a:xfrm>
          <a:prstGeom prst="rect">
            <a:avLst/>
          </a:prstGeom>
        </p:spPr>
        <p:txBody>
          <a:bodyPr wrap="square">
            <a:spAutoFit/>
          </a:bodyPr>
          <a:lstStyle/>
          <a:p>
            <a:r>
              <a:rPr lang="en-US" sz="800" b="1" dirty="0"/>
              <a:t>Intuitive Cloud Operating Experience: Simple, Self-service, and Automated</a:t>
            </a:r>
          </a:p>
        </p:txBody>
      </p:sp>
      <p:sp>
        <p:nvSpPr>
          <p:cNvPr id="75" name="Rectangle 74"/>
          <p:cNvSpPr/>
          <p:nvPr/>
        </p:nvSpPr>
        <p:spPr>
          <a:xfrm>
            <a:off x="1170933" y="4094556"/>
            <a:ext cx="3025486" cy="584775"/>
          </a:xfrm>
          <a:prstGeom prst="rect">
            <a:avLst/>
          </a:prstGeom>
        </p:spPr>
        <p:txBody>
          <a:bodyPr wrap="square">
            <a:spAutoFit/>
          </a:bodyPr>
          <a:lstStyle/>
          <a:p>
            <a:r>
              <a:rPr lang="en-US" sz="800" dirty="0">
                <a:solidFill>
                  <a:schemeClr val="bg2">
                    <a:lumMod val="50000"/>
                  </a:schemeClr>
                </a:solidFill>
              </a:rPr>
              <a:t>HPE ProLiant ML350 Gen11 servers are engineered for your hybrid world. The new ProLiant Gen11 servers simplify the way you control your business’s compute—from edge to cloud—with a cloud operating experience.</a:t>
            </a:r>
          </a:p>
        </p:txBody>
      </p:sp>
      <p:sp>
        <p:nvSpPr>
          <p:cNvPr id="67" name="TextBox 108"/>
          <p:cNvSpPr txBox="1">
            <a:spLocks noChangeArrowheads="1"/>
          </p:cNvSpPr>
          <p:nvPr/>
        </p:nvSpPr>
        <p:spPr bwMode="auto">
          <a:xfrm>
            <a:off x="3310957" y="4327323"/>
            <a:ext cx="518239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None/>
            </a:pPr>
            <a:r>
              <a:rPr lang="fr-FR" altLang="en-US" sz="1000" b="1" dirty="0">
                <a:solidFill>
                  <a:srgbClr val="5E7A76"/>
                </a:solidFill>
                <a:latin typeface="HP Simplified" panose="020B0604020204020204" pitchFamily="34" charset="0"/>
              </a:rPr>
              <a:t>HPE ProLiant DL380 Gen11</a:t>
            </a:r>
            <a:endParaRPr lang="en-GB" altLang="en-US" sz="1000" b="1" dirty="0">
              <a:solidFill>
                <a:srgbClr val="5E7A76"/>
              </a:solidFill>
              <a:latin typeface="HP Simplified" panose="020B0604020204020204" pitchFamily="34" charset="0"/>
            </a:endParaRPr>
          </a:p>
        </p:txBody>
      </p:sp>
      <p:sp>
        <p:nvSpPr>
          <p:cNvPr id="88" name="TextBox 77"/>
          <p:cNvSpPr txBox="1">
            <a:spLocks noChangeArrowheads="1"/>
          </p:cNvSpPr>
          <p:nvPr/>
        </p:nvSpPr>
        <p:spPr bwMode="auto">
          <a:xfrm>
            <a:off x="5092395" y="5582836"/>
            <a:ext cx="3098873" cy="553998"/>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t">
              <a:lnSpc>
                <a:spcPct val="100000"/>
              </a:lnSpc>
              <a:spcBef>
                <a:spcPct val="0"/>
              </a:spcBef>
              <a:buFontTx/>
              <a:buNone/>
              <a:defRPr/>
            </a:pPr>
            <a:r>
              <a:rPr lang="en-GB" altLang="en-US" sz="750" dirty="0">
                <a:latin typeface="HP Simplified" panose="020B0604020204020204" pitchFamily="34" charset="0"/>
              </a:rPr>
              <a:t>P71674-425</a:t>
            </a:r>
            <a:r>
              <a:rPr lang="en-GB" altLang="en-US" sz="750" dirty="0">
                <a:solidFill>
                  <a:schemeClr val="accent1">
                    <a:lumMod val="75000"/>
                  </a:schemeClr>
                </a:solidFill>
                <a:latin typeface="HP Simplified" panose="020B0604020204020204" pitchFamily="34" charset="0"/>
              </a:rPr>
              <a:t> </a:t>
            </a:r>
            <a:r>
              <a:rPr lang="en-US" altLang="en-US" sz="750" b="1" dirty="0">
                <a:solidFill>
                  <a:srgbClr val="000000"/>
                </a:solidFill>
                <a:latin typeface="HP Simplified" panose="020B0604020204020204" pitchFamily="34" charset="0"/>
              </a:rPr>
              <a:t>HPE SERVER RACK DL380 G11 </a:t>
            </a:r>
            <a:r>
              <a:rPr lang="en-US" altLang="en-US" sz="750" dirty="0">
                <a:solidFill>
                  <a:srgbClr val="000000"/>
                </a:solidFill>
                <a:latin typeface="HP Simplified" panose="020B0604020204020204" pitchFamily="34" charset="0"/>
              </a:rPr>
              <a:t>2U, INTEL XEON SILVER 4510 2.4-4.1GHz/30MB, 150W, 12 CORES, 64GB (2x 32GB) PC5-5600B DDR5 RDIMM, 2x 960GB SSD, 2x 1000W PSU, 8x SFF SAS/SATA BAYS, TRI-MODE RAID MR408i-o, 1GB 4 PORTS BASE, 3YW  </a:t>
            </a:r>
            <a:r>
              <a:rPr lang="en-US" altLang="en-US" sz="750" dirty="0" smtClean="0">
                <a:solidFill>
                  <a:srgbClr val="FF0000"/>
                </a:solidFill>
                <a:latin typeface="HP Simplified" panose="020B0604020204020204" pitchFamily="34" charset="0"/>
              </a:rPr>
              <a:t>5551 </a:t>
            </a:r>
            <a:r>
              <a:rPr lang="en-GB" altLang="en-US" sz="750" dirty="0" smtClean="0">
                <a:solidFill>
                  <a:srgbClr val="FF0000"/>
                </a:solidFill>
                <a:latin typeface="HP Simplified" panose="020B0604020204020204" pitchFamily="34" charset="0"/>
              </a:rPr>
              <a:t>€ </a:t>
            </a:r>
            <a:endParaRPr lang="en-GB" altLang="en-US" sz="750" dirty="0">
              <a:solidFill>
                <a:srgbClr val="FF0000"/>
              </a:solidFill>
              <a:latin typeface="HP Simplified" panose="020B0604020204020204" pitchFamily="34" charset="0"/>
            </a:endParaRPr>
          </a:p>
        </p:txBody>
      </p:sp>
      <p:sp>
        <p:nvSpPr>
          <p:cNvPr id="91" name="Rectangle 90"/>
          <p:cNvSpPr/>
          <p:nvPr/>
        </p:nvSpPr>
        <p:spPr>
          <a:xfrm>
            <a:off x="7520040" y="2252758"/>
            <a:ext cx="2369499" cy="830997"/>
          </a:xfrm>
          <a:prstGeom prst="rect">
            <a:avLst/>
          </a:prstGeom>
        </p:spPr>
        <p:txBody>
          <a:bodyPr wrap="square">
            <a:spAutoFit/>
          </a:bodyPr>
          <a:lstStyle/>
          <a:p>
            <a:r>
              <a:rPr lang="en-US" sz="800" dirty="0">
                <a:solidFill>
                  <a:schemeClr val="bg2">
                    <a:lumMod val="50000"/>
                  </a:schemeClr>
                </a:solidFill>
              </a:rPr>
              <a:t>The HPE ProLiant DL360 Gen10 Plus server is powered by 3rd Generation Intel® Xeon® processors and built with foundational intelligence to transform IT with insights that enhance workload performance, placement, and efficiency, delivering better outcomes faster.</a:t>
            </a:r>
          </a:p>
        </p:txBody>
      </p:sp>
      <p:sp>
        <p:nvSpPr>
          <p:cNvPr id="92" name="Rectangle 91"/>
          <p:cNvSpPr/>
          <p:nvPr/>
        </p:nvSpPr>
        <p:spPr>
          <a:xfrm>
            <a:off x="5126109" y="4502647"/>
            <a:ext cx="3299869" cy="215444"/>
          </a:xfrm>
          <a:prstGeom prst="rect">
            <a:avLst/>
          </a:prstGeom>
        </p:spPr>
        <p:txBody>
          <a:bodyPr wrap="square">
            <a:spAutoFit/>
          </a:bodyPr>
          <a:lstStyle/>
          <a:p>
            <a:r>
              <a:rPr lang="en-US" sz="800" b="1" dirty="0"/>
              <a:t>A dual-socket scalable solution to power data analytics or hybrid cloud</a:t>
            </a:r>
          </a:p>
        </p:txBody>
      </p:sp>
      <p:pic>
        <p:nvPicPr>
          <p:cNvPr id="4" name="Picture 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782722" y="5063989"/>
            <a:ext cx="1591339" cy="542272"/>
          </a:xfrm>
          <a:prstGeom prst="rect">
            <a:avLst/>
          </a:prstGeom>
        </p:spPr>
      </p:pic>
      <p:sp>
        <p:nvSpPr>
          <p:cNvPr id="87" name="TextBox 77"/>
          <p:cNvSpPr txBox="1">
            <a:spLocks noChangeArrowheads="1"/>
          </p:cNvSpPr>
          <p:nvPr/>
        </p:nvSpPr>
        <p:spPr bwMode="auto">
          <a:xfrm>
            <a:off x="2013582" y="3172149"/>
            <a:ext cx="3004232" cy="553998"/>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t">
              <a:lnSpc>
                <a:spcPct val="100000"/>
              </a:lnSpc>
              <a:spcBef>
                <a:spcPct val="0"/>
              </a:spcBef>
              <a:buFontTx/>
              <a:buNone/>
              <a:defRPr/>
            </a:pPr>
            <a:r>
              <a:rPr lang="en-GB" altLang="en-US" sz="750" dirty="0">
                <a:latin typeface="HP Simplified" panose="020B0604020204020204" pitchFamily="34" charset="0"/>
              </a:rPr>
              <a:t>P77232-425</a:t>
            </a:r>
            <a:r>
              <a:rPr lang="en-GB" altLang="en-US" sz="750" dirty="0">
                <a:solidFill>
                  <a:schemeClr val="accent1">
                    <a:lumMod val="75000"/>
                  </a:schemeClr>
                </a:solidFill>
                <a:latin typeface="HP Simplified" panose="020B0604020204020204" pitchFamily="34" charset="0"/>
              </a:rPr>
              <a:t> </a:t>
            </a:r>
            <a:r>
              <a:rPr lang="en-US" altLang="en-US" sz="750" b="1" dirty="0">
                <a:solidFill>
                  <a:srgbClr val="000000"/>
                </a:solidFill>
                <a:latin typeface="HP Simplified" panose="020B0604020204020204" pitchFamily="34" charset="0"/>
              </a:rPr>
              <a:t>HPE SERVER TOWER ML30 G11, </a:t>
            </a:r>
            <a:r>
              <a:rPr lang="en-US" altLang="en-US" sz="750" dirty="0">
                <a:solidFill>
                  <a:srgbClr val="000000"/>
                </a:solidFill>
                <a:latin typeface="HP Simplified" panose="020B0604020204020204" pitchFamily="34" charset="0"/>
              </a:rPr>
              <a:t>INTEL XEON E-2434 QUAD-CORE 3.4-5.00GHz/12MB, 55W, 4 CORES</a:t>
            </a:r>
            <a:r>
              <a:rPr lang="en-US" altLang="en-US" sz="750" b="1" dirty="0">
                <a:solidFill>
                  <a:srgbClr val="000000"/>
                </a:solidFill>
                <a:latin typeface="HP Simplified" panose="020B0604020204020204" pitchFamily="34" charset="0"/>
              </a:rPr>
              <a:t>, </a:t>
            </a:r>
            <a:r>
              <a:rPr lang="en-US" altLang="en-US" sz="750" dirty="0">
                <a:solidFill>
                  <a:srgbClr val="000000"/>
                </a:solidFill>
                <a:latin typeface="HP Simplified" panose="020B0604020204020204" pitchFamily="34" charset="0"/>
              </a:rPr>
              <a:t>32GB (1x32GB) DDR5 4400B-E UDIMM, 2x 960GB SSD, 800W PSU, 8x SFF SAS/SATA BAYS, VROCK RAID, 1GB 4 PORTS BASE, 3YW, </a:t>
            </a:r>
            <a:r>
              <a:rPr lang="en-US" altLang="en-US" sz="750" dirty="0" smtClean="0">
                <a:solidFill>
                  <a:srgbClr val="FF0000"/>
                </a:solidFill>
                <a:latin typeface="HP Simplified" panose="020B0604020204020204" pitchFamily="34" charset="0"/>
              </a:rPr>
              <a:t>2826 </a:t>
            </a:r>
            <a:r>
              <a:rPr lang="en-GB" altLang="en-US" sz="750" dirty="0" smtClean="0">
                <a:solidFill>
                  <a:srgbClr val="FF0000"/>
                </a:solidFill>
                <a:latin typeface="HP Simplified" panose="020B0604020204020204" pitchFamily="34" charset="0"/>
              </a:rPr>
              <a:t>€ </a:t>
            </a:r>
            <a:endParaRPr lang="en-GB" altLang="en-US" sz="750" dirty="0">
              <a:solidFill>
                <a:srgbClr val="FF0000"/>
              </a:solidFill>
              <a:latin typeface="HP Simplified" panose="020B0604020204020204" pitchFamily="34" charset="0"/>
            </a:endParaRPr>
          </a:p>
        </p:txBody>
      </p:sp>
      <p:sp>
        <p:nvSpPr>
          <p:cNvPr id="60" name="TextBox 77"/>
          <p:cNvSpPr txBox="1">
            <a:spLocks noChangeArrowheads="1"/>
          </p:cNvSpPr>
          <p:nvPr/>
        </p:nvSpPr>
        <p:spPr bwMode="auto">
          <a:xfrm>
            <a:off x="2033934" y="1236386"/>
            <a:ext cx="2945256" cy="553998"/>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t">
              <a:lnSpc>
                <a:spcPct val="100000"/>
              </a:lnSpc>
              <a:spcBef>
                <a:spcPct val="0"/>
              </a:spcBef>
              <a:buFontTx/>
              <a:buNone/>
              <a:defRPr/>
            </a:pPr>
            <a:r>
              <a:rPr lang="en-GB" altLang="en-US" sz="750" dirty="0">
                <a:latin typeface="HP Simplified" panose="020B0604020204020204" pitchFamily="34" charset="0"/>
              </a:rPr>
              <a:t>P71659-425</a:t>
            </a:r>
            <a:r>
              <a:rPr lang="en-GB" altLang="en-US" sz="750" dirty="0">
                <a:solidFill>
                  <a:schemeClr val="accent1">
                    <a:lumMod val="75000"/>
                  </a:schemeClr>
                </a:solidFill>
                <a:latin typeface="HP Simplified" panose="020B0604020204020204" pitchFamily="34" charset="0"/>
              </a:rPr>
              <a:t> </a:t>
            </a:r>
            <a:r>
              <a:rPr lang="en-US" altLang="en-US" sz="750" b="1" dirty="0">
                <a:solidFill>
                  <a:srgbClr val="000000"/>
                </a:solidFill>
                <a:latin typeface="HP Simplified" panose="020B0604020204020204" pitchFamily="34" charset="0"/>
              </a:rPr>
              <a:t>HPE SERVER TOWER ML110 G11</a:t>
            </a:r>
            <a:r>
              <a:rPr lang="en-US" altLang="en-US" sz="750" dirty="0">
                <a:solidFill>
                  <a:srgbClr val="000000"/>
                </a:solidFill>
                <a:latin typeface="HP Simplified" panose="020B0604020204020204" pitchFamily="34" charset="0"/>
              </a:rPr>
              <a:t> TOWER, INTEL XEON SILVER 4510 2.4-4.1GHz/30MB, 12 CORES, 64GB (2x32GB) 5600 RDIMM, 2x 480GB SSD, 2x 1000W PSU, 8x SFF 2.5'' SATA/SAS HOT PLUG BAYS, RAID MR408i-o, 1GB 2 PORTS BASE, 3YW, </a:t>
            </a:r>
            <a:r>
              <a:rPr lang="en-US" altLang="en-US" sz="750" dirty="0">
                <a:solidFill>
                  <a:srgbClr val="FF0000"/>
                </a:solidFill>
                <a:latin typeface="HP Simplified" panose="020B0604020204020204" pitchFamily="34" charset="0"/>
              </a:rPr>
              <a:t> </a:t>
            </a:r>
            <a:r>
              <a:rPr lang="en-US" altLang="en-US" sz="750" dirty="0" smtClean="0">
                <a:solidFill>
                  <a:srgbClr val="FF0000"/>
                </a:solidFill>
                <a:latin typeface="HP Simplified" panose="020B0604020204020204" pitchFamily="34" charset="0"/>
              </a:rPr>
              <a:t>4454 </a:t>
            </a:r>
            <a:r>
              <a:rPr lang="en-GB" altLang="en-US" sz="750" dirty="0" smtClean="0">
                <a:solidFill>
                  <a:srgbClr val="FF0000"/>
                </a:solidFill>
                <a:latin typeface="HP Simplified" panose="020B0604020204020204" pitchFamily="34" charset="0"/>
              </a:rPr>
              <a:t>€ </a:t>
            </a:r>
            <a:endParaRPr lang="en-GB" altLang="en-US" sz="750" dirty="0">
              <a:solidFill>
                <a:srgbClr val="FF0000"/>
              </a:solidFill>
              <a:latin typeface="HP Simplified" panose="020B0604020204020204" pitchFamily="34" charset="0"/>
            </a:endParaRPr>
          </a:p>
        </p:txBody>
      </p:sp>
      <p:sp>
        <p:nvSpPr>
          <p:cNvPr id="61" name="TextBox 77"/>
          <p:cNvSpPr txBox="1">
            <a:spLocks noChangeArrowheads="1"/>
          </p:cNvSpPr>
          <p:nvPr/>
        </p:nvSpPr>
        <p:spPr bwMode="auto">
          <a:xfrm>
            <a:off x="1177148" y="4649775"/>
            <a:ext cx="2705434" cy="669414"/>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t">
              <a:lnSpc>
                <a:spcPct val="100000"/>
              </a:lnSpc>
              <a:spcBef>
                <a:spcPct val="0"/>
              </a:spcBef>
              <a:buFontTx/>
              <a:buNone/>
              <a:defRPr/>
            </a:pPr>
            <a:r>
              <a:rPr lang="en-GB" altLang="en-US" sz="750" dirty="0">
                <a:latin typeface="HP Simplified" panose="020B0604020204020204" pitchFamily="34" charset="0"/>
              </a:rPr>
              <a:t>P71671-425</a:t>
            </a:r>
            <a:r>
              <a:rPr lang="en-GB" altLang="en-US" sz="750" dirty="0">
                <a:solidFill>
                  <a:schemeClr val="accent1">
                    <a:lumMod val="75000"/>
                  </a:schemeClr>
                </a:solidFill>
                <a:latin typeface="HP Simplified" panose="020B0604020204020204" pitchFamily="34" charset="0"/>
              </a:rPr>
              <a:t> </a:t>
            </a:r>
            <a:r>
              <a:rPr lang="en-US" altLang="en-US" sz="750" b="1" dirty="0">
                <a:solidFill>
                  <a:srgbClr val="000000"/>
                </a:solidFill>
                <a:latin typeface="HP Simplified" panose="020B0604020204020204" pitchFamily="34" charset="0"/>
              </a:rPr>
              <a:t>HPE SERVER TOWER ML350 G11, </a:t>
            </a:r>
            <a:r>
              <a:rPr lang="en-US" altLang="en-US" sz="750" dirty="0">
                <a:solidFill>
                  <a:srgbClr val="000000"/>
                </a:solidFill>
                <a:latin typeface="HP Simplified" panose="020B0604020204020204" pitchFamily="34" charset="0"/>
              </a:rPr>
              <a:t>INTEL XEON SILVER 4510 2.4-4.1GHz/30MB, 150W, 12 CORES, 64GB (2x 32GB) PC5-5600B DDR5 RDIMM, 2x 960GB SSD, 2x 1000W PSU, 8x SFF SAS/SATA BAYS, TRI-MODE RAID MR408i-o, 1GB 4 PORTS BASE, 3YW, </a:t>
            </a:r>
            <a:r>
              <a:rPr lang="en-US" altLang="en-US" sz="750" dirty="0" smtClean="0">
                <a:solidFill>
                  <a:srgbClr val="FF0000"/>
                </a:solidFill>
                <a:latin typeface="HP Simplified" panose="020B0604020204020204" pitchFamily="34" charset="0"/>
              </a:rPr>
              <a:t>5708 </a:t>
            </a:r>
            <a:r>
              <a:rPr lang="en-GB" altLang="en-US" sz="750" dirty="0" smtClean="0">
                <a:solidFill>
                  <a:srgbClr val="FF0000"/>
                </a:solidFill>
                <a:latin typeface="HP Simplified" panose="020B0604020204020204" pitchFamily="34" charset="0"/>
              </a:rPr>
              <a:t>€ </a:t>
            </a:r>
            <a:endParaRPr lang="en-GB" altLang="en-US" sz="750" dirty="0">
              <a:solidFill>
                <a:srgbClr val="FF0000"/>
              </a:solidFill>
              <a:latin typeface="HP Simplified" panose="020B0604020204020204" pitchFamily="34" charset="0"/>
            </a:endParaRPr>
          </a:p>
        </p:txBody>
      </p:sp>
      <p:sp>
        <p:nvSpPr>
          <p:cNvPr id="66" name="TextBox 77"/>
          <p:cNvSpPr txBox="1">
            <a:spLocks noChangeArrowheads="1"/>
          </p:cNvSpPr>
          <p:nvPr/>
        </p:nvSpPr>
        <p:spPr bwMode="auto">
          <a:xfrm>
            <a:off x="5101083" y="6084709"/>
            <a:ext cx="2954619" cy="553998"/>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t">
              <a:lnSpc>
                <a:spcPct val="100000"/>
              </a:lnSpc>
              <a:spcBef>
                <a:spcPct val="0"/>
              </a:spcBef>
              <a:buFontTx/>
              <a:buNone/>
              <a:defRPr/>
            </a:pPr>
            <a:r>
              <a:rPr lang="en-GB" altLang="en-US" sz="750" dirty="0">
                <a:latin typeface="HP Simplified" panose="020B0604020204020204" pitchFamily="34" charset="0"/>
              </a:rPr>
              <a:t>P71675-425</a:t>
            </a:r>
            <a:r>
              <a:rPr lang="en-GB" altLang="en-US" sz="750" dirty="0">
                <a:solidFill>
                  <a:schemeClr val="accent1">
                    <a:lumMod val="75000"/>
                  </a:schemeClr>
                </a:solidFill>
                <a:latin typeface="HP Simplified" panose="020B0604020204020204" pitchFamily="34" charset="0"/>
              </a:rPr>
              <a:t> </a:t>
            </a:r>
            <a:r>
              <a:rPr lang="en-US" altLang="en-US" sz="750" b="1" dirty="0">
                <a:solidFill>
                  <a:srgbClr val="000000"/>
                </a:solidFill>
                <a:latin typeface="HP Simplified" panose="020B0604020204020204" pitchFamily="34" charset="0"/>
              </a:rPr>
              <a:t>HPE SERVER RACK DL380 G11 2U</a:t>
            </a:r>
            <a:r>
              <a:rPr lang="en-US" altLang="en-US" sz="750" dirty="0">
                <a:solidFill>
                  <a:srgbClr val="000000"/>
                </a:solidFill>
                <a:latin typeface="HP Simplified" panose="020B0604020204020204" pitchFamily="34" charset="0"/>
              </a:rPr>
              <a:t>, INTEL XEON SILVER 4510 2.4GHz/30MB, 12 CORES, 64GB (2x 32GB) PC5-5600B DDR5 RDIMM, 2x 8TB HDD, 2x 1000W PSU, 12x LFF SAS/SATA BAYS, TRI-MODE RAID MR416i-p, 1GB 4 PORTS BASE, 3YW</a:t>
            </a:r>
            <a:r>
              <a:rPr lang="en-US" altLang="en-US" sz="750" b="1" dirty="0">
                <a:solidFill>
                  <a:srgbClr val="000000"/>
                </a:solidFill>
                <a:latin typeface="HP Simplified" panose="020B0604020204020204" pitchFamily="34" charset="0"/>
              </a:rPr>
              <a:t> </a:t>
            </a:r>
            <a:r>
              <a:rPr lang="en-US" altLang="en-US" sz="750" dirty="0" smtClean="0">
                <a:solidFill>
                  <a:srgbClr val="FF0000"/>
                </a:solidFill>
                <a:latin typeface="HP Simplified" panose="020B0604020204020204" pitchFamily="34" charset="0"/>
              </a:rPr>
              <a:t>5864 </a:t>
            </a:r>
            <a:r>
              <a:rPr lang="en-GB" altLang="en-US" sz="750" dirty="0" smtClean="0">
                <a:solidFill>
                  <a:srgbClr val="FF0000"/>
                </a:solidFill>
                <a:latin typeface="HP Simplified" panose="020B0604020204020204" pitchFamily="34" charset="0"/>
              </a:rPr>
              <a:t>€ </a:t>
            </a:r>
            <a:endParaRPr lang="en-GB" altLang="en-US" sz="750" dirty="0">
              <a:solidFill>
                <a:srgbClr val="FF0000"/>
              </a:solidFill>
              <a:latin typeface="HP Simplified" panose="020B0604020204020204" pitchFamily="34" charset="0"/>
            </a:endParaRPr>
          </a:p>
        </p:txBody>
      </p:sp>
      <p:sp>
        <p:nvSpPr>
          <p:cNvPr id="69" name="TextBox 108"/>
          <p:cNvSpPr txBox="1">
            <a:spLocks noChangeArrowheads="1"/>
          </p:cNvSpPr>
          <p:nvPr/>
        </p:nvSpPr>
        <p:spPr bwMode="auto">
          <a:xfrm>
            <a:off x="6750545" y="1572935"/>
            <a:ext cx="31389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None/>
            </a:pPr>
            <a:r>
              <a:rPr lang="fr-FR" altLang="en-US" sz="1000" b="1" dirty="0">
                <a:solidFill>
                  <a:srgbClr val="5E7A76"/>
                </a:solidFill>
                <a:latin typeface="HP Simplified" panose="020B0604020204020204" pitchFamily="34" charset="0"/>
              </a:rPr>
              <a:t>HPE ProLiant DL360 Gen10</a:t>
            </a:r>
            <a:endParaRPr lang="en-GB" altLang="en-US" sz="1000" b="1" dirty="0">
              <a:solidFill>
                <a:srgbClr val="5E7A76"/>
              </a:solidFill>
              <a:latin typeface="HP Simplified" panose="020B0604020204020204" pitchFamily="34" charset="0"/>
            </a:endParaRPr>
          </a:p>
        </p:txBody>
      </p:sp>
      <p:pic>
        <p:nvPicPr>
          <p:cNvPr id="16" name="Picture 1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818267" y="3100054"/>
            <a:ext cx="1678660" cy="380167"/>
          </a:xfrm>
          <a:prstGeom prst="rect">
            <a:avLst/>
          </a:prstGeom>
        </p:spPr>
      </p:pic>
      <p:sp>
        <p:nvSpPr>
          <p:cNvPr id="82" name="Rectangle 81"/>
          <p:cNvSpPr/>
          <p:nvPr/>
        </p:nvSpPr>
        <p:spPr>
          <a:xfrm>
            <a:off x="5114581" y="4636356"/>
            <a:ext cx="3614142" cy="461665"/>
          </a:xfrm>
          <a:prstGeom prst="rect">
            <a:avLst/>
          </a:prstGeom>
        </p:spPr>
        <p:txBody>
          <a:bodyPr wrap="square">
            <a:spAutoFit/>
          </a:bodyPr>
          <a:lstStyle/>
          <a:p>
            <a:r>
              <a:rPr lang="en-US" sz="800" dirty="0">
                <a:solidFill>
                  <a:schemeClr val="bg2">
                    <a:lumMod val="50000"/>
                  </a:schemeClr>
                </a:solidFill>
              </a:rPr>
              <a:t>The HPE ProLiant DL380 Gen11 server is engineered to optimize IT with a cloud operating experience, built-in security, and optimized performance for workloads to drive your business forward.</a:t>
            </a:r>
          </a:p>
        </p:txBody>
      </p:sp>
      <p:sp>
        <p:nvSpPr>
          <p:cNvPr id="84" name="Rectangle 83"/>
          <p:cNvSpPr/>
          <p:nvPr/>
        </p:nvSpPr>
        <p:spPr>
          <a:xfrm>
            <a:off x="7523100" y="1747310"/>
            <a:ext cx="2320773" cy="584775"/>
          </a:xfrm>
          <a:prstGeom prst="rect">
            <a:avLst/>
          </a:prstGeom>
        </p:spPr>
        <p:txBody>
          <a:bodyPr wrap="square">
            <a:spAutoFit/>
          </a:bodyPr>
          <a:lstStyle/>
          <a:p>
            <a:r>
              <a:rPr lang="en-US" sz="800" b="1" dirty="0"/>
              <a:t>Provides real-time operational feedback on server performance plus recommendations for fine-tuning BIOS settings to adjust to better serve changing business needs.</a:t>
            </a:r>
          </a:p>
        </p:txBody>
      </p:sp>
      <p:sp>
        <p:nvSpPr>
          <p:cNvPr id="68" name="TextBox 77"/>
          <p:cNvSpPr txBox="1">
            <a:spLocks noChangeArrowheads="1"/>
          </p:cNvSpPr>
          <p:nvPr/>
        </p:nvSpPr>
        <p:spPr bwMode="auto">
          <a:xfrm>
            <a:off x="7606651" y="3525193"/>
            <a:ext cx="2192629" cy="669414"/>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t">
              <a:lnSpc>
                <a:spcPct val="100000"/>
              </a:lnSpc>
              <a:spcBef>
                <a:spcPct val="0"/>
              </a:spcBef>
              <a:buFontTx/>
              <a:buNone/>
              <a:defRPr/>
            </a:pPr>
            <a:r>
              <a:rPr lang="en-GB" altLang="en-US" sz="750" dirty="0">
                <a:latin typeface="HP Simplified" panose="020B0604020204020204" pitchFamily="34" charset="0"/>
              </a:rPr>
              <a:t>P77128-425</a:t>
            </a:r>
            <a:r>
              <a:rPr lang="en-GB" altLang="en-US" sz="750" dirty="0">
                <a:solidFill>
                  <a:schemeClr val="accent1">
                    <a:lumMod val="75000"/>
                  </a:schemeClr>
                </a:solidFill>
                <a:latin typeface="HP Simplified" panose="020B0604020204020204" pitchFamily="34" charset="0"/>
              </a:rPr>
              <a:t> </a:t>
            </a:r>
            <a:r>
              <a:rPr lang="en-US" altLang="en-US" sz="750" b="1" dirty="0">
                <a:solidFill>
                  <a:srgbClr val="000000"/>
                </a:solidFill>
                <a:latin typeface="HP Simplified" panose="020B0604020204020204" pitchFamily="34" charset="0"/>
              </a:rPr>
              <a:t>HPE SERVER PROLIANT DL360 G10+, </a:t>
            </a:r>
            <a:r>
              <a:rPr lang="en-US" altLang="en-US" sz="750" dirty="0">
                <a:solidFill>
                  <a:srgbClr val="000000"/>
                </a:solidFill>
                <a:latin typeface="HP Simplified" panose="020B0604020204020204" pitchFamily="34" charset="0"/>
              </a:rPr>
              <a:t>INTEL XEON SILVER 4309 2.8GHz/18MB, 8 CORES, 64GB (2x32GB) PC4-3200 RDIMM, 2x 480GB SSD, 8x HOT PLUG SFF SAS/SATA BAYS, MICROCHIP SR416i-a, 2x 800W PSU, 3YW </a:t>
            </a:r>
            <a:r>
              <a:rPr lang="en-US" altLang="en-US" sz="750" dirty="0" smtClean="0">
                <a:solidFill>
                  <a:srgbClr val="FF0000"/>
                </a:solidFill>
                <a:latin typeface="HP Simplified" panose="020B0604020204020204" pitchFamily="34" charset="0"/>
              </a:rPr>
              <a:t>3872 </a:t>
            </a:r>
            <a:r>
              <a:rPr lang="en-GB" altLang="en-US" sz="750" dirty="0" smtClean="0">
                <a:solidFill>
                  <a:srgbClr val="FF0000"/>
                </a:solidFill>
                <a:latin typeface="HP Simplified" panose="020B0604020204020204" pitchFamily="34" charset="0"/>
              </a:rPr>
              <a:t>€ </a:t>
            </a:r>
            <a:endParaRPr lang="en-GB" altLang="en-US" sz="750" dirty="0">
              <a:solidFill>
                <a:srgbClr val="FF0000"/>
              </a:solidFill>
              <a:latin typeface="HP Simplified" panose="020B0604020204020204" pitchFamily="34" charset="0"/>
            </a:endParaRPr>
          </a:p>
        </p:txBody>
      </p:sp>
      <p:sp>
        <p:nvSpPr>
          <p:cNvPr id="59" name="TextBox 77"/>
          <p:cNvSpPr txBox="1">
            <a:spLocks noChangeArrowheads="1"/>
          </p:cNvSpPr>
          <p:nvPr/>
        </p:nvSpPr>
        <p:spPr bwMode="auto">
          <a:xfrm>
            <a:off x="2018777" y="2654065"/>
            <a:ext cx="3004232" cy="553998"/>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t">
              <a:lnSpc>
                <a:spcPct val="100000"/>
              </a:lnSpc>
              <a:spcBef>
                <a:spcPct val="0"/>
              </a:spcBef>
              <a:buFontTx/>
              <a:buNone/>
              <a:defRPr/>
            </a:pPr>
            <a:r>
              <a:rPr lang="en-GB" altLang="en-US" sz="750" dirty="0">
                <a:latin typeface="HP Simplified" panose="020B0604020204020204" pitchFamily="34" charset="0"/>
              </a:rPr>
              <a:t>P71387-425</a:t>
            </a:r>
            <a:r>
              <a:rPr lang="en-GB" altLang="en-US" sz="750" dirty="0">
                <a:solidFill>
                  <a:schemeClr val="accent1">
                    <a:lumMod val="75000"/>
                  </a:schemeClr>
                </a:solidFill>
                <a:latin typeface="HP Simplified" panose="020B0604020204020204" pitchFamily="34" charset="0"/>
              </a:rPr>
              <a:t> </a:t>
            </a:r>
            <a:r>
              <a:rPr lang="en-US" altLang="en-US" sz="750" b="1" dirty="0">
                <a:solidFill>
                  <a:srgbClr val="000000"/>
                </a:solidFill>
                <a:latin typeface="HP Simplified" panose="020B0604020204020204" pitchFamily="34" charset="0"/>
              </a:rPr>
              <a:t>HPE SERVER TOWER ML30 G11</a:t>
            </a:r>
            <a:r>
              <a:rPr lang="en-US" altLang="en-US" sz="750" dirty="0">
                <a:solidFill>
                  <a:srgbClr val="000000"/>
                </a:solidFill>
                <a:latin typeface="HP Simplified" panose="020B0604020204020204" pitchFamily="34" charset="0"/>
              </a:rPr>
              <a:t>, INTEL XEON E-2434 QUAD-CORE 3.4-5.00GHz/12MB, 55W, 4 CORES, 32GB (1x32GB) DDR5 4400B-E UDIMM, 2x 480GB SSD, 800W PSU, 8x SFF SAS/SATA BAYS, VROCK RAID, 1GB 4 PORTS BASE, 3YW </a:t>
            </a:r>
            <a:r>
              <a:rPr lang="en-US" altLang="en-US" sz="750" dirty="0" smtClean="0">
                <a:solidFill>
                  <a:srgbClr val="FF0000"/>
                </a:solidFill>
                <a:latin typeface="HP Simplified" panose="020B0604020204020204" pitchFamily="34" charset="0"/>
              </a:rPr>
              <a:t>2362 </a:t>
            </a:r>
            <a:r>
              <a:rPr lang="en-GB" altLang="en-US" sz="750" dirty="0" smtClean="0">
                <a:solidFill>
                  <a:srgbClr val="FF0000"/>
                </a:solidFill>
                <a:latin typeface="HP Simplified" panose="020B0604020204020204" pitchFamily="34" charset="0"/>
              </a:rPr>
              <a:t>€ </a:t>
            </a:r>
            <a:endParaRPr lang="en-GB" altLang="en-US" sz="750" dirty="0">
              <a:solidFill>
                <a:srgbClr val="FF0000"/>
              </a:solidFill>
              <a:latin typeface="HP Simplified" panose="020B0604020204020204" pitchFamily="34" charset="0"/>
            </a:endParaRPr>
          </a:p>
        </p:txBody>
      </p:sp>
      <p:cxnSp>
        <p:nvCxnSpPr>
          <p:cNvPr id="62" name="Straight Connector 61"/>
          <p:cNvCxnSpPr/>
          <p:nvPr/>
        </p:nvCxnSpPr>
        <p:spPr>
          <a:xfrm flipV="1">
            <a:off x="5101083" y="1522332"/>
            <a:ext cx="4795591" cy="1533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3" name="TextBox 108"/>
          <p:cNvSpPr txBox="1">
            <a:spLocks noChangeArrowheads="1"/>
          </p:cNvSpPr>
          <p:nvPr/>
        </p:nvSpPr>
        <p:spPr bwMode="auto">
          <a:xfrm>
            <a:off x="3261806" y="195996"/>
            <a:ext cx="518239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None/>
            </a:pPr>
            <a:r>
              <a:rPr lang="fr-FR" altLang="en-US" sz="1000" b="1" dirty="0">
                <a:solidFill>
                  <a:srgbClr val="5E7A76"/>
                </a:solidFill>
                <a:latin typeface="HP Simplified" panose="020B0604020204020204" pitchFamily="34" charset="0"/>
              </a:rPr>
              <a:t>HPE ProLiant DL20 Gen11</a:t>
            </a:r>
            <a:endParaRPr lang="en-GB" altLang="en-US" sz="1000" b="1" dirty="0">
              <a:solidFill>
                <a:srgbClr val="5E7A76"/>
              </a:solidFill>
              <a:latin typeface="HP Simplified" panose="020B0604020204020204" pitchFamily="34" charset="0"/>
            </a:endParaRPr>
          </a:p>
        </p:txBody>
      </p:sp>
      <p:sp>
        <p:nvSpPr>
          <p:cNvPr id="64" name="TextBox 77"/>
          <p:cNvSpPr txBox="1">
            <a:spLocks noChangeArrowheads="1"/>
          </p:cNvSpPr>
          <p:nvPr/>
        </p:nvSpPr>
        <p:spPr bwMode="auto">
          <a:xfrm>
            <a:off x="7152703" y="973165"/>
            <a:ext cx="2344224" cy="553998"/>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t">
              <a:lnSpc>
                <a:spcPct val="100000"/>
              </a:lnSpc>
              <a:spcBef>
                <a:spcPct val="0"/>
              </a:spcBef>
              <a:buFontTx/>
              <a:buNone/>
              <a:defRPr/>
            </a:pPr>
            <a:r>
              <a:rPr lang="en-GB" altLang="en-US" sz="750" dirty="0">
                <a:latin typeface="HP Simplified" panose="020B0604020204020204" pitchFamily="34" charset="0"/>
              </a:rPr>
              <a:t>P78087-425</a:t>
            </a:r>
            <a:r>
              <a:rPr lang="en-GB" altLang="en-US" sz="750" dirty="0">
                <a:solidFill>
                  <a:schemeClr val="accent1">
                    <a:lumMod val="75000"/>
                  </a:schemeClr>
                </a:solidFill>
                <a:latin typeface="HP Simplified" panose="020B0604020204020204" pitchFamily="34" charset="0"/>
              </a:rPr>
              <a:t> </a:t>
            </a:r>
            <a:r>
              <a:rPr lang="en-GB" altLang="en-US" sz="750" b="1" dirty="0">
                <a:latin typeface="HP Simplified" panose="020B0604020204020204" pitchFamily="34" charset="0"/>
              </a:rPr>
              <a:t>HPE SERVER PROLIANT DL20</a:t>
            </a:r>
            <a:r>
              <a:rPr lang="en-GB" altLang="en-US" sz="750" dirty="0">
                <a:latin typeface="HP Simplified" panose="020B0604020204020204" pitchFamily="34" charset="0"/>
              </a:rPr>
              <a:t> </a:t>
            </a:r>
            <a:r>
              <a:rPr lang="en-GB" altLang="en-US" sz="750" b="1" dirty="0">
                <a:latin typeface="HP Simplified" panose="020B0604020204020204" pitchFamily="34" charset="0"/>
              </a:rPr>
              <a:t>G11, </a:t>
            </a:r>
            <a:r>
              <a:rPr lang="en-GB" altLang="en-US" sz="750" dirty="0">
                <a:latin typeface="HP Simplified" panose="020B0604020204020204" pitchFamily="34" charset="0"/>
              </a:rPr>
              <a:t>E-2434 QUAD-CORE 3.4-5.00GHz, 32GB (1x32GB) DDR5 4800B-E UDIMM, 2x480GB SSD, 4x HOT-PLUG 2.5'' SFF, VROC RAID, 800W PSU, 3YW </a:t>
            </a:r>
            <a:r>
              <a:rPr lang="en-US" altLang="en-US" sz="750" dirty="0" smtClean="0">
                <a:solidFill>
                  <a:srgbClr val="FF0000"/>
                </a:solidFill>
                <a:latin typeface="HP Simplified" panose="020B0604020204020204" pitchFamily="34" charset="0"/>
              </a:rPr>
              <a:t>2579 </a:t>
            </a:r>
            <a:r>
              <a:rPr lang="en-GB" altLang="en-US" sz="750" dirty="0" smtClean="0">
                <a:solidFill>
                  <a:srgbClr val="FF0000"/>
                </a:solidFill>
                <a:latin typeface="HP Simplified" panose="020B0604020204020204" pitchFamily="34" charset="0"/>
              </a:rPr>
              <a:t>€ </a:t>
            </a:r>
            <a:endParaRPr lang="en-GB" altLang="en-US" sz="750" dirty="0">
              <a:solidFill>
                <a:srgbClr val="FF0000"/>
              </a:solidFill>
              <a:latin typeface="HP Simplified" panose="020B0604020204020204" pitchFamily="34" charset="0"/>
            </a:endParaRPr>
          </a:p>
        </p:txBody>
      </p:sp>
      <p:pic>
        <p:nvPicPr>
          <p:cNvPr id="15" name="Picture 14"/>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333354" y="1083709"/>
            <a:ext cx="1750319" cy="375068"/>
          </a:xfrm>
          <a:prstGeom prst="rect">
            <a:avLst/>
          </a:prstGeom>
        </p:spPr>
      </p:pic>
      <p:sp>
        <p:nvSpPr>
          <p:cNvPr id="76" name="Rectangle 75"/>
          <p:cNvSpPr/>
          <p:nvPr/>
        </p:nvSpPr>
        <p:spPr>
          <a:xfrm>
            <a:off x="5087050" y="487775"/>
            <a:ext cx="4895588" cy="584775"/>
          </a:xfrm>
          <a:prstGeom prst="rect">
            <a:avLst/>
          </a:prstGeom>
        </p:spPr>
        <p:txBody>
          <a:bodyPr wrap="square">
            <a:spAutoFit/>
          </a:bodyPr>
          <a:lstStyle/>
          <a:p>
            <a:r>
              <a:rPr lang="en-US" sz="800" dirty="0">
                <a:solidFill>
                  <a:schemeClr val="bg2">
                    <a:lumMod val="50000"/>
                  </a:schemeClr>
                </a:solidFill>
              </a:rPr>
              <a:t>The HPE ProLiant DL20 Gen11 server is a robust solution designed for reliable performance and scalability. Equipped with a powerful Intel Xeon E-2434 processor running at 3.4GHz, this server supports a single processor configuration and is ideal for various applications. With 32GB of RAM, it ensures efficient multitasking and smooth operation for demanding workloads. </a:t>
            </a:r>
          </a:p>
        </p:txBody>
      </p:sp>
      <p:sp>
        <p:nvSpPr>
          <p:cNvPr id="81" name="Rectangle 80"/>
          <p:cNvSpPr/>
          <p:nvPr/>
        </p:nvSpPr>
        <p:spPr>
          <a:xfrm>
            <a:off x="5089551" y="341154"/>
            <a:ext cx="4878855" cy="215444"/>
          </a:xfrm>
          <a:prstGeom prst="rect">
            <a:avLst/>
          </a:prstGeom>
        </p:spPr>
        <p:txBody>
          <a:bodyPr wrap="square">
            <a:spAutoFit/>
          </a:bodyPr>
          <a:lstStyle/>
          <a:p>
            <a:r>
              <a:rPr lang="en-US" sz="800" b="1" dirty="0"/>
              <a:t>A solution for businesses ,reliable performance and scalability with design for space-constrained environments.</a:t>
            </a:r>
          </a:p>
        </p:txBody>
      </p:sp>
      <p:pic>
        <p:nvPicPr>
          <p:cNvPr id="9" name="Picture 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4917" y="1146709"/>
            <a:ext cx="796623" cy="227369"/>
          </a:xfrm>
          <a:prstGeom prst="rect">
            <a:avLst/>
          </a:prstGeom>
        </p:spPr>
      </p:pic>
      <p:sp>
        <p:nvSpPr>
          <p:cNvPr id="85" name="TextBox 77"/>
          <p:cNvSpPr txBox="1">
            <a:spLocks noChangeArrowheads="1"/>
          </p:cNvSpPr>
          <p:nvPr/>
        </p:nvSpPr>
        <p:spPr bwMode="auto">
          <a:xfrm>
            <a:off x="5155915" y="3420370"/>
            <a:ext cx="2290180" cy="669414"/>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t">
              <a:lnSpc>
                <a:spcPct val="100000"/>
              </a:lnSpc>
              <a:spcBef>
                <a:spcPct val="0"/>
              </a:spcBef>
              <a:buFontTx/>
              <a:buNone/>
              <a:defRPr/>
            </a:pPr>
            <a:r>
              <a:rPr lang="en-GB" altLang="en-US" sz="750" dirty="0" smtClean="0">
                <a:latin typeface="HP Simplified" panose="020B0604020204020204" pitchFamily="34" charset="0"/>
              </a:rPr>
              <a:t>P77243-425</a:t>
            </a:r>
            <a:r>
              <a:rPr lang="en-GB" altLang="en-US" sz="750" dirty="0" smtClean="0">
                <a:solidFill>
                  <a:schemeClr val="accent1">
                    <a:lumMod val="75000"/>
                  </a:schemeClr>
                </a:solidFill>
                <a:latin typeface="HP Simplified" panose="020B0604020204020204" pitchFamily="34" charset="0"/>
              </a:rPr>
              <a:t> </a:t>
            </a:r>
            <a:r>
              <a:rPr lang="en-GB" altLang="en-US" sz="750" b="1" dirty="0" smtClean="0">
                <a:latin typeface="HP Simplified" panose="020B0604020204020204" pitchFamily="34" charset="0"/>
              </a:rPr>
              <a:t>HPE </a:t>
            </a:r>
            <a:r>
              <a:rPr lang="en-GB" altLang="en-US" sz="750" b="1" dirty="0">
                <a:latin typeface="HP Simplified" panose="020B0604020204020204" pitchFamily="34" charset="0"/>
              </a:rPr>
              <a:t>SERVER RACK DL320 G11 </a:t>
            </a:r>
            <a:r>
              <a:rPr lang="en-GB" altLang="en-US" sz="750" dirty="0">
                <a:latin typeface="HP Simplified" panose="020B0604020204020204" pitchFamily="34" charset="0"/>
              </a:rPr>
              <a:t>1U, INTEL XEON SILVER 4514Y 2.0-3.4GHz/30MB, 150W, 16 CORES, 64GB (2x 32GB) PC5-5600B DDR5 RDIMM, 2x 480GB SATA 6G SSD, 2x 1000W PSU, 8x SFF SAS/SATA BAYS, MR408i-o, 1GB 4 PORTS BASE, </a:t>
            </a:r>
            <a:r>
              <a:rPr lang="en-GB" altLang="en-US" sz="750" dirty="0" smtClean="0">
                <a:latin typeface="HP Simplified" panose="020B0604020204020204" pitchFamily="34" charset="0"/>
              </a:rPr>
              <a:t>3YW </a:t>
            </a:r>
            <a:r>
              <a:rPr lang="en-US" altLang="en-US" sz="750" dirty="0" smtClean="0">
                <a:solidFill>
                  <a:srgbClr val="FF0000"/>
                </a:solidFill>
                <a:latin typeface="HP Simplified" panose="020B0604020204020204" pitchFamily="34" charset="0"/>
              </a:rPr>
              <a:t>5129 </a:t>
            </a:r>
            <a:r>
              <a:rPr lang="en-GB" altLang="en-US" sz="750" dirty="0" smtClean="0">
                <a:solidFill>
                  <a:srgbClr val="FF0000"/>
                </a:solidFill>
                <a:latin typeface="HP Simplified" panose="020B0604020204020204" pitchFamily="34" charset="0"/>
              </a:rPr>
              <a:t>€ </a:t>
            </a:r>
            <a:endParaRPr lang="en-GB" altLang="en-US" sz="750" dirty="0">
              <a:solidFill>
                <a:srgbClr val="FF0000"/>
              </a:solidFill>
              <a:latin typeface="HP Simplified" panose="020B0604020204020204" pitchFamily="34" charset="0"/>
            </a:endParaRPr>
          </a:p>
        </p:txBody>
      </p:sp>
      <p:pic>
        <p:nvPicPr>
          <p:cNvPr id="3" name="Picture 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481457" y="2970699"/>
            <a:ext cx="1410835" cy="339449"/>
          </a:xfrm>
          <a:prstGeom prst="rect">
            <a:avLst/>
          </a:prstGeom>
        </p:spPr>
      </p:pic>
      <p:sp>
        <p:nvSpPr>
          <p:cNvPr id="93" name="TextBox 108"/>
          <p:cNvSpPr txBox="1">
            <a:spLocks noChangeArrowheads="1"/>
          </p:cNvSpPr>
          <p:nvPr/>
        </p:nvSpPr>
        <p:spPr bwMode="auto">
          <a:xfrm>
            <a:off x="5045628" y="1608841"/>
            <a:ext cx="17496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None/>
            </a:pPr>
            <a:r>
              <a:rPr lang="fr-FR" altLang="en-US" sz="1000" b="1" dirty="0">
                <a:solidFill>
                  <a:srgbClr val="5E7A76"/>
                </a:solidFill>
                <a:latin typeface="HP Simplified" panose="020B0604020204020204" pitchFamily="34" charset="0"/>
              </a:rPr>
              <a:t>HPE ProLiant </a:t>
            </a:r>
            <a:r>
              <a:rPr lang="fr-FR" altLang="en-US" sz="1000" b="1" dirty="0" smtClean="0">
                <a:solidFill>
                  <a:srgbClr val="5E7A76"/>
                </a:solidFill>
                <a:latin typeface="HP Simplified" panose="020B0604020204020204" pitchFamily="34" charset="0"/>
              </a:rPr>
              <a:t>DL320 </a:t>
            </a:r>
            <a:r>
              <a:rPr lang="fr-FR" altLang="en-US" sz="1000" b="1" dirty="0">
                <a:solidFill>
                  <a:srgbClr val="5E7A76"/>
                </a:solidFill>
                <a:latin typeface="HP Simplified" panose="020B0604020204020204" pitchFamily="34" charset="0"/>
              </a:rPr>
              <a:t>Gen11</a:t>
            </a:r>
            <a:endParaRPr lang="en-GB" altLang="en-US" sz="1000" b="1" dirty="0">
              <a:solidFill>
                <a:srgbClr val="5E7A76"/>
              </a:solidFill>
              <a:latin typeface="HP Simplified" panose="020B0604020204020204" pitchFamily="34" charset="0"/>
            </a:endParaRPr>
          </a:p>
        </p:txBody>
      </p:sp>
      <p:sp>
        <p:nvSpPr>
          <p:cNvPr id="94" name="TextBox 77"/>
          <p:cNvSpPr txBox="1">
            <a:spLocks noChangeArrowheads="1"/>
          </p:cNvSpPr>
          <p:nvPr/>
        </p:nvSpPr>
        <p:spPr bwMode="auto">
          <a:xfrm>
            <a:off x="1181428" y="5263935"/>
            <a:ext cx="2625312" cy="784830"/>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t">
              <a:lnSpc>
                <a:spcPct val="100000"/>
              </a:lnSpc>
              <a:spcBef>
                <a:spcPct val="0"/>
              </a:spcBef>
              <a:buFontTx/>
              <a:buNone/>
              <a:defRPr/>
            </a:pPr>
            <a:r>
              <a:rPr lang="en-GB" altLang="en-US" sz="750" dirty="0" smtClean="0">
                <a:latin typeface="HP Simplified" panose="020B0604020204020204" pitchFamily="34" charset="0"/>
              </a:rPr>
              <a:t>P77233-425</a:t>
            </a:r>
            <a:r>
              <a:rPr lang="en-GB" altLang="en-US" sz="750" dirty="0" smtClean="0">
                <a:solidFill>
                  <a:schemeClr val="accent1">
                    <a:lumMod val="75000"/>
                  </a:schemeClr>
                </a:solidFill>
                <a:latin typeface="HP Simplified" panose="020B0604020204020204" pitchFamily="34" charset="0"/>
              </a:rPr>
              <a:t> </a:t>
            </a:r>
            <a:r>
              <a:rPr lang="en-US" altLang="en-US" sz="750" b="1" dirty="0" smtClean="0">
                <a:solidFill>
                  <a:srgbClr val="000000"/>
                </a:solidFill>
                <a:latin typeface="HP Simplified" panose="020B0604020204020204" pitchFamily="34" charset="0"/>
              </a:rPr>
              <a:t>HPE </a:t>
            </a:r>
            <a:r>
              <a:rPr lang="en-US" altLang="en-US" sz="750" b="1" dirty="0">
                <a:solidFill>
                  <a:srgbClr val="000000"/>
                </a:solidFill>
                <a:latin typeface="HP Simplified" panose="020B0604020204020204" pitchFamily="34" charset="0"/>
              </a:rPr>
              <a:t>SERVER TOWER ML350 G11, </a:t>
            </a:r>
            <a:r>
              <a:rPr lang="en-US" altLang="en-US" sz="750" dirty="0">
                <a:solidFill>
                  <a:srgbClr val="000000"/>
                </a:solidFill>
                <a:latin typeface="HP Simplified" panose="020B0604020204020204" pitchFamily="34" charset="0"/>
              </a:rPr>
              <a:t>INTEL XEON SILVER 4514Y 2.0-3.4GHz/30MB, 150W, 16 CORES, 64GB (2x 32GB) PC5-5600B DDR5 RDIMM, 2x 2.4TB SAS HDD, 2x 1000W PSU, 8x SFF SAS/SATA BAYS, MR408i-o, 1GB 4-PORT BASE-T OCP ADAPTER, 3YW</a:t>
            </a:r>
          </a:p>
          <a:p>
            <a:pPr fontAlgn="t">
              <a:lnSpc>
                <a:spcPct val="100000"/>
              </a:lnSpc>
              <a:spcBef>
                <a:spcPct val="0"/>
              </a:spcBef>
              <a:buFontTx/>
              <a:buNone/>
              <a:defRPr/>
            </a:pPr>
            <a:r>
              <a:rPr lang="en-US" altLang="en-US" sz="750" dirty="0" smtClean="0">
                <a:solidFill>
                  <a:srgbClr val="FF0000"/>
                </a:solidFill>
                <a:latin typeface="HP Simplified" panose="020B0604020204020204" pitchFamily="34" charset="0"/>
              </a:rPr>
              <a:t>5864 </a:t>
            </a:r>
            <a:r>
              <a:rPr lang="en-GB" altLang="en-US" sz="750" dirty="0" smtClean="0">
                <a:solidFill>
                  <a:srgbClr val="FF0000"/>
                </a:solidFill>
                <a:latin typeface="HP Simplified" panose="020B0604020204020204" pitchFamily="34" charset="0"/>
              </a:rPr>
              <a:t>€ </a:t>
            </a:r>
            <a:endParaRPr lang="en-GB" altLang="en-US" sz="750" dirty="0">
              <a:solidFill>
                <a:srgbClr val="FF0000"/>
              </a:solidFill>
              <a:latin typeface="HP Simplified" panose="020B0604020204020204" pitchFamily="34" charset="0"/>
            </a:endParaRPr>
          </a:p>
        </p:txBody>
      </p:sp>
      <p:sp>
        <p:nvSpPr>
          <p:cNvPr id="95" name="TextBox 77"/>
          <p:cNvSpPr txBox="1">
            <a:spLocks noChangeArrowheads="1"/>
          </p:cNvSpPr>
          <p:nvPr/>
        </p:nvSpPr>
        <p:spPr bwMode="auto">
          <a:xfrm>
            <a:off x="1190909" y="5987578"/>
            <a:ext cx="3319758" cy="553998"/>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t">
              <a:lnSpc>
                <a:spcPct val="100000"/>
              </a:lnSpc>
              <a:spcBef>
                <a:spcPct val="0"/>
              </a:spcBef>
              <a:buFontTx/>
              <a:buNone/>
              <a:defRPr/>
            </a:pPr>
            <a:r>
              <a:rPr lang="en-GB" altLang="en-US" sz="750" dirty="0" smtClean="0">
                <a:latin typeface="HP Simplified" panose="020B0604020204020204" pitchFamily="34" charset="0"/>
              </a:rPr>
              <a:t>P78243-425</a:t>
            </a:r>
            <a:r>
              <a:rPr lang="en-GB" altLang="en-US" sz="750" dirty="0" smtClean="0">
                <a:solidFill>
                  <a:schemeClr val="accent1">
                    <a:lumMod val="75000"/>
                  </a:schemeClr>
                </a:solidFill>
                <a:latin typeface="HP Simplified" panose="020B0604020204020204" pitchFamily="34" charset="0"/>
              </a:rPr>
              <a:t> </a:t>
            </a:r>
            <a:r>
              <a:rPr lang="en-GB" altLang="en-US" sz="750" b="1" dirty="0" smtClean="0">
                <a:latin typeface="HP Simplified" panose="020B0604020204020204" pitchFamily="34" charset="0"/>
              </a:rPr>
              <a:t>HPE </a:t>
            </a:r>
            <a:r>
              <a:rPr lang="en-GB" altLang="en-US" sz="750" b="1" dirty="0">
                <a:latin typeface="HP Simplified" panose="020B0604020204020204" pitchFamily="34" charset="0"/>
              </a:rPr>
              <a:t>SERVER TOWER ML350 G11, </a:t>
            </a:r>
            <a:r>
              <a:rPr lang="en-GB" altLang="en-US" sz="750" dirty="0">
                <a:latin typeface="HP Simplified" panose="020B0604020204020204" pitchFamily="34" charset="0"/>
              </a:rPr>
              <a:t>INTEL XEON SILVER 4510 2.4-4.1GHz/30MB, 150W, 12 CORES, 64GB (2x 32GB) PC5-5600B DDR5 RDIMM, 2x 480GB SSD, 2x 1000W PSU, 8x SFF SAS/SATA BAYS, MR408i-o, W/MICROSOFT WINDOWS &amp; USER CALS 2025, </a:t>
            </a:r>
            <a:r>
              <a:rPr lang="en-GB" altLang="en-US" sz="750" dirty="0" smtClean="0">
                <a:latin typeface="HP Simplified" panose="020B0604020204020204" pitchFamily="34" charset="0"/>
              </a:rPr>
              <a:t>3YW  </a:t>
            </a:r>
            <a:r>
              <a:rPr lang="en-US" altLang="en-US" sz="750" dirty="0" smtClean="0">
                <a:solidFill>
                  <a:srgbClr val="FF0000"/>
                </a:solidFill>
                <a:latin typeface="HP Simplified" panose="020B0604020204020204" pitchFamily="34" charset="0"/>
              </a:rPr>
              <a:t>6646 </a:t>
            </a:r>
            <a:r>
              <a:rPr lang="en-GB" altLang="en-US" sz="750" dirty="0" smtClean="0">
                <a:solidFill>
                  <a:srgbClr val="FF0000"/>
                </a:solidFill>
                <a:latin typeface="HP Simplified" panose="020B0604020204020204" pitchFamily="34" charset="0"/>
              </a:rPr>
              <a:t>€ </a:t>
            </a:r>
            <a:endParaRPr lang="en-GB" altLang="en-US" sz="750" dirty="0">
              <a:solidFill>
                <a:srgbClr val="FF0000"/>
              </a:solidFill>
              <a:latin typeface="HP Simplified" panose="020B0604020204020204" pitchFamily="34" charset="0"/>
            </a:endParaRPr>
          </a:p>
        </p:txBody>
      </p:sp>
      <p:sp>
        <p:nvSpPr>
          <p:cNvPr id="96" name="Rectangle 95"/>
          <p:cNvSpPr/>
          <p:nvPr/>
        </p:nvSpPr>
        <p:spPr>
          <a:xfrm>
            <a:off x="5114903" y="1782048"/>
            <a:ext cx="2414075" cy="338554"/>
          </a:xfrm>
          <a:prstGeom prst="rect">
            <a:avLst/>
          </a:prstGeom>
        </p:spPr>
        <p:txBody>
          <a:bodyPr wrap="square">
            <a:spAutoFit/>
          </a:bodyPr>
          <a:lstStyle/>
          <a:p>
            <a:r>
              <a:rPr lang="en-US" sz="800" b="1" dirty="0"/>
              <a:t>Intuitive Cloud Operating Experience: Simple, Self-service, and Automated</a:t>
            </a:r>
          </a:p>
        </p:txBody>
      </p:sp>
      <p:sp>
        <p:nvSpPr>
          <p:cNvPr id="97" name="Rectangle 96"/>
          <p:cNvSpPr/>
          <p:nvPr/>
        </p:nvSpPr>
        <p:spPr>
          <a:xfrm>
            <a:off x="5126109" y="2089782"/>
            <a:ext cx="2141717" cy="830997"/>
          </a:xfrm>
          <a:prstGeom prst="rect">
            <a:avLst/>
          </a:prstGeom>
        </p:spPr>
        <p:txBody>
          <a:bodyPr wrap="square">
            <a:spAutoFit/>
          </a:bodyPr>
          <a:lstStyle/>
          <a:p>
            <a:r>
              <a:rPr lang="en-US" sz="800" dirty="0">
                <a:solidFill>
                  <a:schemeClr val="bg2">
                    <a:lumMod val="50000"/>
                  </a:schemeClr>
                </a:solidFill>
              </a:rPr>
              <a:t>HPE ProLiant DL320 Gen11 servers are engineered for your hybrid world. The HPE ProLiant DL320 Gen11 servers simplify the way you control your business’s compute—from edge to cloud—with a cloud operating experience.</a:t>
            </a:r>
          </a:p>
        </p:txBody>
      </p:sp>
      <p:cxnSp>
        <p:nvCxnSpPr>
          <p:cNvPr id="100" name="Straight Connector 99"/>
          <p:cNvCxnSpPr/>
          <p:nvPr/>
        </p:nvCxnSpPr>
        <p:spPr>
          <a:xfrm>
            <a:off x="7468088" y="1604263"/>
            <a:ext cx="22600" cy="2587037"/>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88" y="952"/>
            <a:ext cx="1127952" cy="6884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 name="Rectangle 69"/>
          <p:cNvSpPr/>
          <p:nvPr/>
        </p:nvSpPr>
        <p:spPr>
          <a:xfrm>
            <a:off x="756" y="2897782"/>
            <a:ext cx="1132839" cy="2392963"/>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GB" sz="65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a:t>
            </a:r>
          </a:p>
          <a:p>
            <a:pPr>
              <a:defRPr/>
            </a:pPr>
            <a:endParaRPr lang="en-GB" sz="650" dirty="0">
              <a:latin typeface="HP Simplified" panose="020B0604020204020204" pitchFamily="34" charset="0"/>
              <a:cs typeface="Calibri" pitchFamily="34" charset="0"/>
            </a:endParaRPr>
          </a:p>
          <a:p>
            <a:pPr>
              <a:defRPr/>
            </a:pPr>
            <a:r>
              <a:rPr lang="en-GB" sz="650" dirty="0">
                <a:latin typeface="HP Simplified" panose="020B0604020204020204" pitchFamily="34" charset="0"/>
                <a:cs typeface="Calibri" pitchFamily="34" charset="0"/>
              </a:rPr>
              <a:t>Correct prices and promotions are validated at the time your order is placed. Recycling fees are not included in the Dealer &amp; Retail File. Delivery and installation charges are not included. </a:t>
            </a:r>
          </a:p>
          <a:p>
            <a:pPr>
              <a:defRPr/>
            </a:pPr>
            <a:endParaRPr lang="en-GB" sz="650" dirty="0">
              <a:latin typeface="HP Simplified" panose="020B0604020204020204" pitchFamily="34" charset="0"/>
              <a:cs typeface="Calibri" pitchFamily="34" charset="0"/>
            </a:endParaRPr>
          </a:p>
          <a:p>
            <a:pPr>
              <a:defRPr/>
            </a:pPr>
            <a:r>
              <a:rPr lang="en-US" sz="650" dirty="0">
                <a:latin typeface="HP Simplified" panose="020B0604020204020204" pitchFamily="34" charset="0"/>
                <a:cs typeface="Calibri" pitchFamily="34" charset="0"/>
              </a:rPr>
              <a:t>Products' warranty is the warranty given by the manufacturer.</a:t>
            </a:r>
            <a:r>
              <a:rPr lang="en-GB" sz="650" dirty="0">
                <a:latin typeface="HP Simplified" panose="020B0604020204020204" pitchFamily="34" charset="0"/>
                <a:cs typeface="Calibri" pitchFamily="34" charset="0"/>
              </a:rPr>
              <a:t>  </a:t>
            </a:r>
          </a:p>
          <a:p>
            <a:pPr>
              <a:defRPr/>
            </a:pPr>
            <a:r>
              <a:rPr lang="en-GB" sz="650" dirty="0">
                <a:latin typeface="HP Simplified" panose="020B0604020204020204" pitchFamily="34" charset="0"/>
                <a:cs typeface="Calibri" pitchFamily="34" charset="0"/>
              </a:rPr>
              <a:t>VAT is </a:t>
            </a:r>
            <a:r>
              <a:rPr lang="en-GB" sz="650" dirty="0" smtClean="0">
                <a:latin typeface="HP Simplified" panose="020B0604020204020204" pitchFamily="34" charset="0"/>
                <a:cs typeface="Calibri" pitchFamily="34" charset="0"/>
              </a:rPr>
              <a:t>included</a:t>
            </a:r>
            <a:endParaRPr lang="en-GB" sz="650" dirty="0">
              <a:latin typeface="HP Simplified" panose="020B0604020204020204" pitchFamily="34" charset="0"/>
              <a:cs typeface="Calibri" pitchFamily="34" charset="0"/>
            </a:endParaRPr>
          </a:p>
        </p:txBody>
      </p:sp>
      <p:sp>
        <p:nvSpPr>
          <p:cNvPr id="2055" name="Rectangle 71"/>
          <p:cNvSpPr>
            <a:spLocks noChangeArrowheads="1"/>
          </p:cNvSpPr>
          <p:nvPr/>
        </p:nvSpPr>
        <p:spPr bwMode="auto">
          <a:xfrm>
            <a:off x="-11784" y="5372401"/>
            <a:ext cx="12922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700" dirty="0">
                <a:solidFill>
                  <a:schemeClr val="bg1"/>
                </a:solidFill>
                <a:latin typeface="HP Simplified" panose="020B0604020204020204" pitchFamily="34" charset="0"/>
                <a:cs typeface="Calibri" panose="020F0502020204030204" pitchFamily="34" charset="0"/>
              </a:rPr>
              <a:t>Call now </a:t>
            </a:r>
            <a:r>
              <a:rPr lang="en-US" altLang="en-US" sz="700" dirty="0" smtClean="0">
                <a:solidFill>
                  <a:schemeClr val="bg1"/>
                </a:solidFill>
                <a:latin typeface="HP Simplified" panose="020B0604020204020204" pitchFamily="34" charset="0"/>
                <a:cs typeface="Calibri" panose="020F0502020204030204" pitchFamily="34" charset="0"/>
              </a:rPr>
              <a:t>on</a:t>
            </a:r>
            <a:endParaRPr lang="en-US" altLang="en-US" sz="700" dirty="0">
              <a:solidFill>
                <a:schemeClr val="bg1"/>
              </a:solidFill>
              <a:latin typeface="HP Simplified" panose="020B0604020204020204" pitchFamily="34" charset="0"/>
              <a:cs typeface="Calibri" panose="020F0502020204030204" pitchFamily="34" charset="0"/>
            </a:endParaRPr>
          </a:p>
          <a:p>
            <a:pPr>
              <a:lnSpc>
                <a:spcPct val="100000"/>
              </a:lnSpc>
              <a:spcBef>
                <a:spcPct val="0"/>
              </a:spcBef>
              <a:buFontTx/>
              <a:buNone/>
            </a:pPr>
            <a:r>
              <a:rPr lang="en-US" altLang="en-US" sz="700" dirty="0">
                <a:solidFill>
                  <a:schemeClr val="bg1"/>
                </a:solidFill>
                <a:latin typeface="HP Simplified" panose="020B0604020204020204" pitchFamily="34" charset="0"/>
                <a:cs typeface="Calibri" panose="020F0502020204030204" pitchFamily="34" charset="0"/>
              </a:rPr>
              <a:t>Mail on</a:t>
            </a:r>
            <a:r>
              <a:rPr lang="en-US" altLang="en-US" sz="700" dirty="0" smtClean="0">
                <a:solidFill>
                  <a:schemeClr val="bg1"/>
                </a:solidFill>
                <a:latin typeface="HP Simplified" panose="020B0604020204020204" pitchFamily="34" charset="0"/>
                <a:cs typeface="Calibri" panose="020F0502020204030204" pitchFamily="34" charset="0"/>
              </a:rPr>
              <a:t>:</a:t>
            </a:r>
            <a:endParaRPr lang="en-US" altLang="en-US" sz="700" dirty="0">
              <a:solidFill>
                <a:schemeClr val="bg1"/>
              </a:solidFill>
              <a:latin typeface="HP Simplified" panose="020B0604020204020204" pitchFamily="34" charset="0"/>
              <a:cs typeface="Calibri" panose="020F0502020204030204" pitchFamily="34" charset="0"/>
            </a:endParaRPr>
          </a:p>
        </p:txBody>
      </p:sp>
      <p:sp>
        <p:nvSpPr>
          <p:cNvPr id="79" name="Rectangle 78"/>
          <p:cNvSpPr/>
          <p:nvPr/>
        </p:nvSpPr>
        <p:spPr>
          <a:xfrm>
            <a:off x="22160" y="1390484"/>
            <a:ext cx="1166069" cy="954107"/>
          </a:xfrm>
          <a:prstGeom prst="rect">
            <a:avLst/>
          </a:prstGeom>
          <a:ln>
            <a:noFill/>
          </a:ln>
        </p:spPr>
        <p:txBody>
          <a:bodyPr wrap="square">
            <a:spAutoFit/>
          </a:bodyPr>
          <a:lstStyle/>
          <a:p>
            <a:pPr>
              <a:defRPr/>
            </a:pPr>
            <a:r>
              <a:rPr lang="en-US" sz="700" b="1" kern="0" dirty="0">
                <a:solidFill>
                  <a:schemeClr val="bg1"/>
                </a:solidFill>
                <a:latin typeface="HP Simplified" panose="020B0604020204020204" pitchFamily="34" charset="0"/>
                <a:cs typeface="Arial" panose="020B0604020202020204" pitchFamily="34" charset="0"/>
              </a:rPr>
              <a:t>H</a:t>
            </a:r>
            <a:r>
              <a:rPr lang="en-GB" sz="700" b="1" kern="0" dirty="0">
                <a:solidFill>
                  <a:schemeClr val="bg1"/>
                </a:solidFill>
                <a:latin typeface="HP Simplified" panose="020B0604020204020204" pitchFamily="34" charset="0"/>
                <a:cs typeface="Arial" panose="020B0604020202020204" pitchFamily="34" charset="0"/>
              </a:rPr>
              <a:t>EWLETT PACKARD</a:t>
            </a:r>
            <a:endParaRPr lang="en-US" sz="700" b="1" kern="0" dirty="0">
              <a:solidFill>
                <a:schemeClr val="bg1"/>
              </a:solidFill>
              <a:latin typeface="HP Simplified" panose="020B0604020204020204" pitchFamily="34" charset="0"/>
              <a:cs typeface="Arial" panose="020B0604020202020204" pitchFamily="34" charset="0"/>
            </a:endParaRPr>
          </a:p>
          <a:p>
            <a:pPr>
              <a:defRPr/>
            </a:pPr>
            <a:r>
              <a:rPr lang="en-GB" sz="700" b="1" kern="0" dirty="0">
                <a:solidFill>
                  <a:schemeClr val="bg1"/>
                </a:solidFill>
                <a:latin typeface="HP Simplified" panose="020B0604020204020204" pitchFamily="34" charset="0"/>
                <a:cs typeface="Arial" panose="020B0604020202020204" pitchFamily="34" charset="0"/>
              </a:rPr>
              <a:t>SERVERS AND OPTIONS</a:t>
            </a:r>
            <a:endParaRPr lang="en-US" sz="700" b="1" kern="0" dirty="0">
              <a:solidFill>
                <a:schemeClr val="bg1"/>
              </a:solidFill>
              <a:latin typeface="HP Simplified" panose="020B0604020204020204" pitchFamily="34" charset="0"/>
              <a:cs typeface="Arial" panose="020B0604020202020204" pitchFamily="34" charset="0"/>
            </a:endParaRPr>
          </a:p>
          <a:p>
            <a:pPr>
              <a:defRPr/>
            </a:pPr>
            <a:endParaRPr lang="en-US" sz="700" dirty="0">
              <a:solidFill>
                <a:schemeClr val="bg1"/>
              </a:solidFill>
              <a:latin typeface="HP Simplified" panose="020B0604020204020204" pitchFamily="34" charset="0"/>
              <a:cs typeface="Arial" panose="020B0604020202020204" pitchFamily="34" charset="0"/>
            </a:endParaRPr>
          </a:p>
          <a:p>
            <a:pPr>
              <a:defRPr/>
            </a:pPr>
            <a:r>
              <a:rPr lang="en-US" sz="700" dirty="0" smtClean="0">
                <a:solidFill>
                  <a:schemeClr val="bg1"/>
                </a:solidFill>
                <a:latin typeface="HP Simplified" panose="020B0604020204020204" pitchFamily="34" charset="0"/>
                <a:cs typeface="Arial" panose="020B0604020202020204" pitchFamily="34" charset="0"/>
              </a:rPr>
              <a:t>Retail File September 2025</a:t>
            </a:r>
            <a:endParaRPr lang="en-US" sz="700" dirty="0">
              <a:solidFill>
                <a:schemeClr val="bg1"/>
              </a:solidFill>
              <a:latin typeface="HP Simplified" panose="020B0604020204020204" pitchFamily="34" charset="0"/>
              <a:cs typeface="Arial" panose="020B0604020202020204" pitchFamily="34" charset="0"/>
            </a:endParaRPr>
          </a:p>
          <a:p>
            <a:pPr>
              <a:defRPr/>
            </a:pPr>
            <a:endParaRPr lang="en-US" sz="700" dirty="0">
              <a:solidFill>
                <a:schemeClr val="bg1"/>
              </a:solidFill>
              <a:latin typeface="HP Simplified" panose="020B0604020204020204" pitchFamily="34" charset="0"/>
              <a:cs typeface="Arial" panose="020B0604020202020204" pitchFamily="34" charset="0"/>
            </a:endParaRPr>
          </a:p>
          <a:p>
            <a:pPr>
              <a:defRPr/>
            </a:pPr>
            <a:r>
              <a:rPr lang="en-US" sz="700" dirty="0">
                <a:solidFill>
                  <a:schemeClr val="bg1"/>
                </a:solidFill>
                <a:latin typeface="HP Simplified" panose="020B0604020204020204" pitchFamily="34" charset="0"/>
                <a:cs typeface="Arial" panose="020B0604020202020204" pitchFamily="34" charset="0"/>
              </a:rPr>
              <a:t>Valid Until  </a:t>
            </a:r>
            <a:r>
              <a:rPr lang="en-US" sz="700" dirty="0" smtClean="0">
                <a:solidFill>
                  <a:schemeClr val="bg1"/>
                </a:solidFill>
                <a:latin typeface="HP Simplified" panose="020B0604020204020204" pitchFamily="34" charset="0"/>
                <a:cs typeface="Arial" panose="020B0604020202020204" pitchFamily="34" charset="0"/>
              </a:rPr>
              <a:t>30/09 or</a:t>
            </a:r>
            <a:endParaRPr lang="en-US" sz="700" dirty="0">
              <a:solidFill>
                <a:schemeClr val="bg1"/>
              </a:solidFill>
              <a:latin typeface="HP Simplified" panose="020B0604020204020204" pitchFamily="34" charset="0"/>
              <a:cs typeface="Arial" panose="020B0604020202020204" pitchFamily="34" charset="0"/>
            </a:endParaRPr>
          </a:p>
          <a:p>
            <a:pPr>
              <a:defRPr/>
            </a:pPr>
            <a:r>
              <a:rPr lang="en-US" sz="700" dirty="0">
                <a:solidFill>
                  <a:schemeClr val="bg1"/>
                </a:solidFill>
                <a:latin typeface="HP Simplified" panose="020B0604020204020204" pitchFamily="34" charset="0"/>
                <a:cs typeface="Arial" panose="020B0604020202020204" pitchFamily="34" charset="0"/>
              </a:rPr>
              <a:t>Until Stock Last</a:t>
            </a:r>
          </a:p>
        </p:txBody>
      </p:sp>
      <p:sp>
        <p:nvSpPr>
          <p:cNvPr id="2065" name="TextBox 123"/>
          <p:cNvSpPr txBox="1">
            <a:spLocks noChangeArrowheads="1"/>
          </p:cNvSpPr>
          <p:nvPr/>
        </p:nvSpPr>
        <p:spPr bwMode="auto">
          <a:xfrm>
            <a:off x="2469636" y="4762160"/>
            <a:ext cx="18292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GB" altLang="en-US" sz="700" b="1" dirty="0">
                <a:latin typeface="HP Simplified" panose="020B0604020204020204" pitchFamily="34" charset="0"/>
              </a:rPr>
              <a:t>HPE MICROSOFT SOFTWARE - </a:t>
            </a:r>
            <a:r>
              <a:rPr lang="en-GB" altLang="en-US" sz="700" dirty="0">
                <a:latin typeface="HP Simplified" panose="020B0604020204020204" pitchFamily="34" charset="0"/>
              </a:rPr>
              <a:t>WORKS WITH HPE SERVERS ONLY</a:t>
            </a:r>
          </a:p>
        </p:txBody>
      </p:sp>
      <p:sp>
        <p:nvSpPr>
          <p:cNvPr id="2067" name="TextBox 103"/>
          <p:cNvSpPr txBox="1">
            <a:spLocks noChangeArrowheads="1"/>
          </p:cNvSpPr>
          <p:nvPr/>
        </p:nvSpPr>
        <p:spPr bwMode="auto">
          <a:xfrm>
            <a:off x="1177277" y="6031491"/>
            <a:ext cx="312634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fontAlgn="t" hangingPunct="1">
              <a:lnSpc>
                <a:spcPct val="100000"/>
              </a:lnSpc>
              <a:spcBef>
                <a:spcPct val="0"/>
              </a:spcBef>
              <a:buFontTx/>
              <a:buNone/>
              <a:defRPr/>
            </a:pPr>
            <a:r>
              <a:rPr lang="en-GB" altLang="en-US" sz="700" dirty="0">
                <a:solidFill>
                  <a:srgbClr val="000000"/>
                </a:solidFill>
                <a:latin typeface="HP Simplified" panose="020B0604020204020204" pitchFamily="34" charset="0"/>
              </a:rPr>
              <a:t>P46171-021 </a:t>
            </a:r>
            <a:r>
              <a:rPr lang="en-US" altLang="en-US" sz="700" dirty="0">
                <a:solidFill>
                  <a:srgbClr val="000000"/>
                </a:solidFill>
                <a:latin typeface="HP Simplified" panose="020B0604020204020204" pitchFamily="34" charset="0"/>
              </a:rPr>
              <a:t>HPE MICROSOFT WINDOWS SERVER 2022 STANDARD 16 CORES ROK, </a:t>
            </a:r>
            <a:r>
              <a:rPr lang="en-US" altLang="en-US" sz="700" dirty="0" smtClean="0">
                <a:solidFill>
                  <a:srgbClr val="FF0000"/>
                </a:solidFill>
                <a:latin typeface="HP Simplified" panose="020B0604020204020204" pitchFamily="34" charset="0"/>
              </a:rPr>
              <a:t>1159 </a:t>
            </a:r>
            <a:r>
              <a:rPr lang="en-GB" altLang="en-US" sz="700" dirty="0" smtClean="0">
                <a:solidFill>
                  <a:srgbClr val="FF0000"/>
                </a:solidFill>
                <a:latin typeface="HP Simplified" panose="020B0604020204020204" pitchFamily="34" charset="0"/>
              </a:rPr>
              <a:t>€</a:t>
            </a:r>
            <a:endParaRPr lang="en-US" altLang="en-US" sz="700" dirty="0">
              <a:solidFill>
                <a:srgbClr val="FF0000"/>
              </a:solidFill>
              <a:latin typeface="HP Simplified" panose="020B0604020204020204" pitchFamily="34" charset="0"/>
            </a:endParaRPr>
          </a:p>
        </p:txBody>
      </p:sp>
      <p:pic>
        <p:nvPicPr>
          <p:cNvPr id="2211" name="Picture 6" descr="A person using a tablet&#10;&#10;Description automatically generated with medium confidence"/>
          <p:cNvPicPr>
            <a:picLocks noChangeAspect="1" noChangeArrowheads="1"/>
          </p:cNvPicPr>
          <p:nvPr/>
        </p:nvPicPr>
        <p:blipFill>
          <a:blip r:embed="rId3"/>
          <a:srcRect/>
          <a:stretch>
            <a:fillRect/>
          </a:stretch>
        </p:blipFill>
        <p:spPr bwMode="auto">
          <a:xfrm>
            <a:off x="-29669" y="5912701"/>
            <a:ext cx="1202358" cy="720000"/>
          </a:xfrm>
          <a:prstGeom prst="ellipse">
            <a:avLst/>
          </a:prstGeom>
          <a:ln>
            <a:noFill/>
          </a:ln>
          <a:effectLst>
            <a:softEdge rad="112500"/>
          </a:effectLst>
        </p:spPr>
      </p:pic>
      <p:sp>
        <p:nvSpPr>
          <p:cNvPr id="2090" name="TextBox 8"/>
          <p:cNvSpPr txBox="1">
            <a:spLocks noChangeArrowheads="1"/>
          </p:cNvSpPr>
          <p:nvPr/>
        </p:nvSpPr>
        <p:spPr bwMode="auto">
          <a:xfrm>
            <a:off x="1170934" y="5344897"/>
            <a:ext cx="299743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fontAlgn="t" hangingPunct="1">
              <a:lnSpc>
                <a:spcPct val="100000"/>
              </a:lnSpc>
              <a:spcBef>
                <a:spcPct val="0"/>
              </a:spcBef>
              <a:buFontTx/>
              <a:buNone/>
              <a:defRPr/>
            </a:pPr>
            <a:r>
              <a:rPr lang="en-GB" altLang="en-US" sz="700" dirty="0">
                <a:solidFill>
                  <a:srgbClr val="000000"/>
                </a:solidFill>
                <a:latin typeface="HP Simplified" panose="020B0604020204020204" pitchFamily="34" charset="0"/>
              </a:rPr>
              <a:t>P46215-B21</a:t>
            </a:r>
            <a:r>
              <a:rPr lang="en-GB" altLang="en-US" sz="700" dirty="0">
                <a:latin typeface="HP Simplified" panose="020B0604020204020204" pitchFamily="34" charset="0"/>
              </a:rPr>
              <a:t> </a:t>
            </a:r>
            <a:r>
              <a:rPr lang="en-GB" altLang="en-US" sz="700" dirty="0">
                <a:solidFill>
                  <a:srgbClr val="000000"/>
                </a:solidFill>
                <a:latin typeface="HP Simplified" panose="020B0604020204020204" pitchFamily="34" charset="0"/>
              </a:rPr>
              <a:t>HPE MICROSOFT WINDOWS SERVER STANDARD 2022 CALS 5 USERS</a:t>
            </a:r>
            <a:r>
              <a:rPr lang="en-GB" altLang="en-US" sz="700" dirty="0">
                <a:latin typeface="HP Simplified" panose="020B0604020204020204" pitchFamily="34" charset="0"/>
              </a:rPr>
              <a:t>, </a:t>
            </a:r>
            <a:r>
              <a:rPr lang="en-US" altLang="en-US" sz="700" dirty="0" smtClean="0">
                <a:solidFill>
                  <a:srgbClr val="FF0000"/>
                </a:solidFill>
                <a:latin typeface="HP Simplified" panose="020B0604020204020204" pitchFamily="34" charset="0"/>
              </a:rPr>
              <a:t>317 </a:t>
            </a:r>
            <a:r>
              <a:rPr lang="en-GB" altLang="en-US" sz="700" dirty="0" smtClean="0">
                <a:solidFill>
                  <a:srgbClr val="FF0000"/>
                </a:solidFill>
                <a:latin typeface="HP Simplified" panose="020B0604020204020204" pitchFamily="34" charset="0"/>
              </a:rPr>
              <a:t>€</a:t>
            </a:r>
            <a:endParaRPr lang="en-US" altLang="en-US" sz="700" dirty="0">
              <a:solidFill>
                <a:srgbClr val="FF0000"/>
              </a:solidFill>
              <a:latin typeface="HP Simplified" panose="020B0604020204020204" pitchFamily="34" charset="0"/>
            </a:endParaRPr>
          </a:p>
        </p:txBody>
      </p:sp>
      <p:pic>
        <p:nvPicPr>
          <p:cNvPr id="2087"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11540" y="6664675"/>
            <a:ext cx="8988108"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p:cNvCxnSpPr/>
          <p:nvPr/>
        </p:nvCxnSpPr>
        <p:spPr>
          <a:xfrm>
            <a:off x="4336915" y="86979"/>
            <a:ext cx="0" cy="655200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85" name="Rectangle 84"/>
          <p:cNvSpPr/>
          <p:nvPr/>
        </p:nvSpPr>
        <p:spPr>
          <a:xfrm>
            <a:off x="4390470" y="1827106"/>
            <a:ext cx="4275088" cy="307777"/>
          </a:xfrm>
          <a:prstGeom prst="rect">
            <a:avLst/>
          </a:prstGeom>
        </p:spPr>
        <p:txBody>
          <a:bodyPr wrap="square">
            <a:spAutoFit/>
          </a:bodyPr>
          <a:lstStyle/>
          <a:p>
            <a:pPr fontAlgn="t"/>
            <a:r>
              <a:rPr lang="en-GB" sz="700" dirty="0">
                <a:latin typeface="HP Simplified" panose="020B0604020204020204" pitchFamily="34" charset="0"/>
              </a:rPr>
              <a:t>458941-B21 HPE HDD INTERNAL 500GB SATA, 3GB/s 7.2K RPM, LFF 3.5'', NON-HOT PLUG, FOR HPE SERVERS ML G5, G6 1YW </a:t>
            </a:r>
            <a:r>
              <a:rPr lang="en-US" sz="700" dirty="0" smtClean="0">
                <a:solidFill>
                  <a:srgbClr val="FF0000"/>
                </a:solidFill>
                <a:latin typeface="HP Simplified" panose="020B0604020204020204" pitchFamily="34" charset="0"/>
              </a:rPr>
              <a:t>148 </a:t>
            </a:r>
            <a:r>
              <a:rPr lang="en-GB" sz="700" dirty="0" smtClean="0">
                <a:solidFill>
                  <a:srgbClr val="FF0000"/>
                </a:solidFill>
                <a:latin typeface="HP Simplified" panose="020B0604020204020204" pitchFamily="34" charset="0"/>
              </a:rPr>
              <a:t>€</a:t>
            </a:r>
            <a:endParaRPr lang="aa-ET" sz="700" dirty="0">
              <a:solidFill>
                <a:srgbClr val="FF0000"/>
              </a:solidFill>
              <a:latin typeface="HP Simplified" panose="020B0604020204020204" pitchFamily="34" charset="0"/>
            </a:endParaRPr>
          </a:p>
        </p:txBody>
      </p:sp>
      <p:cxnSp>
        <p:nvCxnSpPr>
          <p:cNvPr id="86" name="Straight Connector 85"/>
          <p:cNvCxnSpPr/>
          <p:nvPr/>
        </p:nvCxnSpPr>
        <p:spPr>
          <a:xfrm flipV="1">
            <a:off x="1188229" y="4664015"/>
            <a:ext cx="3096224" cy="976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2" name="Rectangle 91"/>
          <p:cNvSpPr/>
          <p:nvPr/>
        </p:nvSpPr>
        <p:spPr>
          <a:xfrm>
            <a:off x="1137199" y="4232856"/>
            <a:ext cx="1546692" cy="415498"/>
          </a:xfrm>
          <a:prstGeom prst="rect">
            <a:avLst/>
          </a:prstGeom>
        </p:spPr>
        <p:txBody>
          <a:bodyPr wrap="square">
            <a:spAutoFit/>
          </a:bodyPr>
          <a:lstStyle/>
          <a:p>
            <a:pPr fontAlgn="t"/>
            <a:r>
              <a:rPr lang="en-GB" sz="700" dirty="0">
                <a:latin typeface="HP Simplified" panose="020B0604020204020204" pitchFamily="34" charset="0"/>
              </a:rPr>
              <a:t>BW906A</a:t>
            </a:r>
            <a:r>
              <a:rPr lang="el-GR" sz="700" dirty="0">
                <a:latin typeface="HP Simplified" panose="020B0604020204020204" pitchFamily="34" charset="0"/>
              </a:rPr>
              <a:t> </a:t>
            </a:r>
            <a:r>
              <a:rPr lang="en-GB" sz="700" dirty="0">
                <a:latin typeface="HP Simplified" panose="020B0604020204020204" pitchFamily="34" charset="0"/>
              </a:rPr>
              <a:t>HPE RACK OPTION 1075MM 42U SIDE PANEL KIT FOR RACK 642</a:t>
            </a:r>
            <a:r>
              <a:rPr lang="en-US" sz="700" dirty="0">
                <a:latin typeface="HP Simplified" panose="020B0604020204020204" pitchFamily="34" charset="0"/>
              </a:rPr>
              <a:t>,</a:t>
            </a:r>
            <a:r>
              <a:rPr lang="en-US" sz="700" dirty="0">
                <a:solidFill>
                  <a:srgbClr val="FF0000"/>
                </a:solidFill>
                <a:latin typeface="HP Simplified" panose="020B0604020204020204" pitchFamily="34" charset="0"/>
              </a:rPr>
              <a:t> </a:t>
            </a:r>
            <a:r>
              <a:rPr lang="en-US" sz="700" dirty="0" smtClean="0">
                <a:solidFill>
                  <a:srgbClr val="FF0000"/>
                </a:solidFill>
                <a:latin typeface="HP Simplified" panose="020B0604020204020204" pitchFamily="34" charset="0"/>
              </a:rPr>
              <a:t>546 </a:t>
            </a:r>
            <a:r>
              <a:rPr lang="en-GB" sz="700" dirty="0" smtClean="0">
                <a:solidFill>
                  <a:srgbClr val="FF0000"/>
                </a:solidFill>
                <a:latin typeface="HP Simplified" panose="020B0604020204020204" pitchFamily="34" charset="0"/>
              </a:rPr>
              <a:t>€</a:t>
            </a:r>
            <a:endParaRPr lang="aa-ET" sz="700" dirty="0">
              <a:solidFill>
                <a:srgbClr val="FF0000"/>
              </a:solidFill>
              <a:latin typeface="HP Simplified" panose="020B0604020204020204" pitchFamily="34" charset="0"/>
            </a:endParaRPr>
          </a:p>
        </p:txBody>
      </p:sp>
      <p:sp>
        <p:nvSpPr>
          <p:cNvPr id="93" name="Rectangle 75"/>
          <p:cNvSpPr>
            <a:spLocks noChangeArrowheads="1"/>
          </p:cNvSpPr>
          <p:nvPr/>
        </p:nvSpPr>
        <p:spPr bwMode="auto">
          <a:xfrm>
            <a:off x="2665438" y="3374902"/>
            <a:ext cx="1682923" cy="286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fontAlgn="b">
              <a:buNone/>
            </a:pPr>
            <a:r>
              <a:rPr lang="en-GB" sz="700" b="1" dirty="0">
                <a:solidFill>
                  <a:schemeClr val="dk1"/>
                </a:solidFill>
                <a:latin typeface="HP Simplified" panose="020B0604020204020204" pitchFamily="34" charset="0"/>
              </a:rPr>
              <a:t>HPE POWER SUPPLY FOR ML 350, DL 360 &amp; DL 380</a:t>
            </a:r>
          </a:p>
        </p:txBody>
      </p:sp>
      <p:sp>
        <p:nvSpPr>
          <p:cNvPr id="94" name="Rectangle 93"/>
          <p:cNvSpPr/>
          <p:nvPr/>
        </p:nvSpPr>
        <p:spPr>
          <a:xfrm>
            <a:off x="2639429" y="4141911"/>
            <a:ext cx="1701018" cy="415498"/>
          </a:xfrm>
          <a:prstGeom prst="rect">
            <a:avLst/>
          </a:prstGeom>
        </p:spPr>
        <p:txBody>
          <a:bodyPr wrap="square">
            <a:spAutoFit/>
          </a:bodyPr>
          <a:lstStyle/>
          <a:p>
            <a:pPr fontAlgn="t"/>
            <a:r>
              <a:rPr lang="en-GB" sz="700" dirty="0">
                <a:latin typeface="HP Simplified" panose="020B0604020204020204" pitchFamily="34" charset="0"/>
              </a:rPr>
              <a:t>865408-B21</a:t>
            </a:r>
            <a:r>
              <a:rPr lang="el-GR" sz="700" dirty="0">
                <a:latin typeface="HP Simplified" panose="020B0604020204020204" pitchFamily="34" charset="0"/>
              </a:rPr>
              <a:t> </a:t>
            </a:r>
            <a:r>
              <a:rPr lang="en-GB" sz="700" dirty="0">
                <a:latin typeface="HP Simplified" panose="020B0604020204020204" pitchFamily="34" charset="0"/>
              </a:rPr>
              <a:t>HPE POWER SUPPLY 500W, FLEX SLOT PLATINUM HOT PLUG, LOW HALOGEN, FOR G10 SERVERS</a:t>
            </a:r>
            <a:r>
              <a:rPr lang="el-GR" sz="700" dirty="0">
                <a:latin typeface="HP Simplified" panose="020B0604020204020204" pitchFamily="34" charset="0"/>
              </a:rPr>
              <a:t> </a:t>
            </a:r>
            <a:r>
              <a:rPr lang="en-US" sz="700" dirty="0">
                <a:latin typeface="HP Simplified" panose="020B0604020204020204" pitchFamily="34" charset="0"/>
              </a:rPr>
              <a:t> </a:t>
            </a:r>
            <a:r>
              <a:rPr lang="en-US" sz="700" dirty="0" smtClean="0">
                <a:solidFill>
                  <a:srgbClr val="FF0000"/>
                </a:solidFill>
                <a:latin typeface="HP Simplified" panose="020B0604020204020204" pitchFamily="34" charset="0"/>
              </a:rPr>
              <a:t>130 </a:t>
            </a:r>
            <a:r>
              <a:rPr lang="en-GB" sz="700" dirty="0" smtClean="0">
                <a:solidFill>
                  <a:srgbClr val="FF0000"/>
                </a:solidFill>
                <a:latin typeface="HP Simplified" panose="020B0604020204020204" pitchFamily="34" charset="0"/>
              </a:rPr>
              <a:t>€</a:t>
            </a:r>
            <a:endParaRPr lang="aa-ET" sz="700" dirty="0">
              <a:solidFill>
                <a:srgbClr val="FF0000"/>
              </a:solidFill>
              <a:latin typeface="HP Simplified" panose="020B0604020204020204" pitchFamily="34" charset="0"/>
            </a:endParaRPr>
          </a:p>
        </p:txBody>
      </p:sp>
      <p:sp>
        <p:nvSpPr>
          <p:cNvPr id="104" name="TextBox 9"/>
          <p:cNvSpPr txBox="1">
            <a:spLocks noChangeArrowheads="1"/>
          </p:cNvSpPr>
          <p:nvPr/>
        </p:nvSpPr>
        <p:spPr bwMode="auto">
          <a:xfrm>
            <a:off x="1170941" y="0"/>
            <a:ext cx="313154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GB" altLang="en-US" sz="800" b="1" dirty="0">
                <a:latin typeface="HP Simplified" panose="020B0604020204020204" pitchFamily="34" charset="0"/>
              </a:rPr>
              <a:t>HEWLETT PACKARD MEMORY MODULES FOR HPE SERVERS </a:t>
            </a:r>
            <a:endParaRPr lang="en-US" altLang="en-US" sz="800" b="1" dirty="0"/>
          </a:p>
        </p:txBody>
      </p:sp>
      <p:sp>
        <p:nvSpPr>
          <p:cNvPr id="105" name="TextBox 31"/>
          <p:cNvSpPr txBox="1">
            <a:spLocks noChangeArrowheads="1"/>
          </p:cNvSpPr>
          <p:nvPr/>
        </p:nvSpPr>
        <p:spPr bwMode="auto">
          <a:xfrm>
            <a:off x="4043500" y="2748253"/>
            <a:ext cx="559927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GB" altLang="en-US" sz="800" b="1" dirty="0">
                <a:latin typeface="HP Simplified" panose="020B0604020204020204" pitchFamily="34" charset="0"/>
              </a:rPr>
              <a:t>HEWLETT PACKARD SSD DRIVES INTERNAL SFF 2.5’’ HOT PLUG</a:t>
            </a:r>
            <a:endParaRPr lang="en-US" altLang="en-US" sz="1800" b="1" dirty="0"/>
          </a:p>
        </p:txBody>
      </p:sp>
      <p:sp>
        <p:nvSpPr>
          <p:cNvPr id="131" name="Rectangle 130"/>
          <p:cNvSpPr/>
          <p:nvPr/>
        </p:nvSpPr>
        <p:spPr>
          <a:xfrm>
            <a:off x="1119280" y="1177901"/>
            <a:ext cx="3197897" cy="307777"/>
          </a:xfrm>
          <a:prstGeom prst="rect">
            <a:avLst/>
          </a:prstGeom>
        </p:spPr>
        <p:txBody>
          <a:bodyPr wrap="square">
            <a:spAutoFit/>
          </a:bodyPr>
          <a:lstStyle/>
          <a:p>
            <a:pPr fontAlgn="t"/>
            <a:r>
              <a:rPr lang="en-GB" sz="700" dirty="0">
                <a:latin typeface="HP Simplified" panose="020B0604020204020204" pitchFamily="34" charset="0"/>
              </a:rPr>
              <a:t>P43019-B21</a:t>
            </a:r>
            <a:r>
              <a:rPr lang="el-GR" sz="700" dirty="0">
                <a:latin typeface="HP Simplified" panose="020B0604020204020204" pitchFamily="34" charset="0"/>
              </a:rPr>
              <a:t> </a:t>
            </a:r>
            <a:r>
              <a:rPr lang="en-GB" sz="700" dirty="0">
                <a:latin typeface="HP Simplified" panose="020B0604020204020204" pitchFamily="34" charset="0"/>
              </a:rPr>
              <a:t>HPE MEMORY 16GB, 1Rx16 DDR4-3200 UNBUFFERED STANDARD MEMORY KIT, FOR HPE SERVERS DL20 G9, ML30 G9, G10, G10+, 1YW </a:t>
            </a:r>
            <a:r>
              <a:rPr lang="en-US" sz="700" dirty="0">
                <a:latin typeface="HP Simplified" panose="020B0604020204020204" pitchFamily="34" charset="0"/>
              </a:rPr>
              <a:t> </a:t>
            </a:r>
            <a:r>
              <a:rPr lang="en-US" sz="700" dirty="0" smtClean="0">
                <a:solidFill>
                  <a:srgbClr val="FF0000"/>
                </a:solidFill>
                <a:latin typeface="HP Simplified" panose="020B0604020204020204" pitchFamily="34" charset="0"/>
              </a:rPr>
              <a:t>131 </a:t>
            </a:r>
            <a:r>
              <a:rPr lang="el-GR" sz="700" dirty="0" smtClean="0">
                <a:solidFill>
                  <a:srgbClr val="FF0000"/>
                </a:solidFill>
                <a:latin typeface="HP Simplified" panose="020B0604020204020204" pitchFamily="34" charset="0"/>
              </a:rPr>
              <a:t>€</a:t>
            </a:r>
            <a:r>
              <a:rPr lang="el-GR" sz="700" dirty="0" smtClean="0">
                <a:latin typeface="HP Simplified" panose="020B0604020204020204" pitchFamily="34" charset="0"/>
              </a:rPr>
              <a:t> </a:t>
            </a:r>
            <a:endParaRPr lang="aa-ET" sz="700" dirty="0">
              <a:solidFill>
                <a:srgbClr val="FF0000"/>
              </a:solidFill>
              <a:latin typeface="HP Simplified" panose="020B0604020204020204" pitchFamily="34" charset="0"/>
            </a:endParaRPr>
          </a:p>
        </p:txBody>
      </p:sp>
      <p:sp>
        <p:nvSpPr>
          <p:cNvPr id="116" name="Rectangle 75"/>
          <p:cNvSpPr>
            <a:spLocks noChangeArrowheads="1"/>
          </p:cNvSpPr>
          <p:nvPr/>
        </p:nvSpPr>
        <p:spPr bwMode="auto">
          <a:xfrm>
            <a:off x="966530" y="3373208"/>
            <a:ext cx="1658230" cy="189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fontAlgn="b">
              <a:buNone/>
            </a:pPr>
            <a:r>
              <a:rPr lang="en-GB" sz="700" b="1" dirty="0">
                <a:solidFill>
                  <a:schemeClr val="dk1"/>
                </a:solidFill>
                <a:latin typeface="HP Simplified" panose="020B0604020204020204" pitchFamily="34" charset="0"/>
              </a:rPr>
              <a:t>HPE RACK OPTION </a:t>
            </a:r>
          </a:p>
        </p:txBody>
      </p:sp>
      <p:sp>
        <p:nvSpPr>
          <p:cNvPr id="96" name="TextBox 77"/>
          <p:cNvSpPr txBox="1">
            <a:spLocks noChangeArrowheads="1"/>
          </p:cNvSpPr>
          <p:nvPr/>
        </p:nvSpPr>
        <p:spPr bwMode="auto">
          <a:xfrm>
            <a:off x="4386505" y="2078095"/>
            <a:ext cx="4326789" cy="307777"/>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t">
              <a:lnSpc>
                <a:spcPct val="100000"/>
              </a:lnSpc>
              <a:spcBef>
                <a:spcPct val="0"/>
              </a:spcBef>
              <a:buFontTx/>
              <a:buNone/>
              <a:defRPr/>
            </a:pPr>
            <a:r>
              <a:rPr lang="en-GB" altLang="en-US" sz="700" dirty="0">
                <a:solidFill>
                  <a:srgbClr val="000000"/>
                </a:solidFill>
                <a:latin typeface="HP Simplified" panose="020B0604020204020204" pitchFamily="34" charset="0"/>
              </a:rPr>
              <a:t>801888-B21 </a:t>
            </a:r>
            <a:r>
              <a:rPr lang="nn-NO" altLang="en-US" sz="700" dirty="0">
                <a:solidFill>
                  <a:srgbClr val="000000"/>
                </a:solidFill>
                <a:latin typeface="HP Simplified" panose="020B0604020204020204" pitchFamily="34" charset="0"/>
              </a:rPr>
              <a:t>HPE HDD INTERNAL 4TB SATA, 6GB/s 7.2K RPM, LFF 3.5'' RW, NON HOT PLUG, MIDLINE, FOR HPE SERVERS ML30 G10 NEW CPU, DL20, ML110, ML350, ML110 GEN 10, 1YW </a:t>
            </a:r>
            <a:r>
              <a:rPr lang="en-US" altLang="en-US" sz="700" dirty="0" smtClean="0">
                <a:solidFill>
                  <a:srgbClr val="FF0000"/>
                </a:solidFill>
                <a:latin typeface="HP Simplified" panose="020B0604020204020204" pitchFamily="34" charset="0"/>
              </a:rPr>
              <a:t>280 </a:t>
            </a:r>
            <a:r>
              <a:rPr lang="en-GB" altLang="en-US" sz="700" dirty="0" smtClean="0">
                <a:solidFill>
                  <a:srgbClr val="FF0000"/>
                </a:solidFill>
                <a:latin typeface="HP Simplified" panose="020B0604020204020204" pitchFamily="34" charset="0"/>
              </a:rPr>
              <a:t>€ </a:t>
            </a:r>
            <a:endParaRPr lang="en-GB" altLang="en-US" sz="700" dirty="0">
              <a:solidFill>
                <a:srgbClr val="FF0000"/>
              </a:solidFill>
              <a:latin typeface="HP Simplified" panose="020B0604020204020204" pitchFamily="34" charset="0"/>
            </a:endParaRPr>
          </a:p>
        </p:txBody>
      </p:sp>
      <p:sp>
        <p:nvSpPr>
          <p:cNvPr id="97" name="TextBox 77"/>
          <p:cNvSpPr txBox="1">
            <a:spLocks noChangeArrowheads="1"/>
          </p:cNvSpPr>
          <p:nvPr/>
        </p:nvSpPr>
        <p:spPr bwMode="auto">
          <a:xfrm>
            <a:off x="1126364" y="3551290"/>
            <a:ext cx="1643048" cy="292388"/>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t">
              <a:lnSpc>
                <a:spcPct val="100000"/>
              </a:lnSpc>
              <a:spcBef>
                <a:spcPct val="0"/>
              </a:spcBef>
              <a:buFontTx/>
              <a:buNone/>
              <a:defRPr/>
            </a:pPr>
            <a:r>
              <a:rPr lang="en-GB" altLang="en-US" sz="650" dirty="0">
                <a:solidFill>
                  <a:srgbClr val="000000"/>
                </a:solidFill>
                <a:latin typeface="HP Simplified" panose="020B0604020204020204" pitchFamily="34" charset="0"/>
              </a:rPr>
              <a:t>870213-B21 </a:t>
            </a:r>
            <a:r>
              <a:rPr lang="nn-NO" altLang="en-US" sz="650" dirty="0">
                <a:solidFill>
                  <a:srgbClr val="000000"/>
                </a:solidFill>
                <a:latin typeface="HP Simplified" panose="020B0604020204020204" pitchFamily="34" charset="0"/>
              </a:rPr>
              <a:t>HPE MICROSERVER GEN10 NHP SFF CONVERTER KIT </a:t>
            </a:r>
            <a:r>
              <a:rPr lang="en-US" altLang="en-US" sz="650" dirty="0" smtClean="0">
                <a:solidFill>
                  <a:srgbClr val="FF0000"/>
                </a:solidFill>
                <a:latin typeface="HP Simplified" panose="020B0604020204020204" pitchFamily="34" charset="0"/>
              </a:rPr>
              <a:t>11 </a:t>
            </a:r>
            <a:r>
              <a:rPr lang="en-GB" altLang="en-US" sz="650" dirty="0" smtClean="0">
                <a:solidFill>
                  <a:srgbClr val="FF0000"/>
                </a:solidFill>
                <a:latin typeface="HP Simplified" panose="020B0604020204020204" pitchFamily="34" charset="0"/>
              </a:rPr>
              <a:t>€ </a:t>
            </a:r>
            <a:endParaRPr lang="en-GB" altLang="en-US" sz="650" dirty="0">
              <a:solidFill>
                <a:srgbClr val="FF0000"/>
              </a:solidFill>
              <a:latin typeface="HP Simplified" panose="020B0604020204020204" pitchFamily="34" charset="0"/>
            </a:endParaRPr>
          </a:p>
        </p:txBody>
      </p:sp>
      <p:sp>
        <p:nvSpPr>
          <p:cNvPr id="113" name="TextBox 77"/>
          <p:cNvSpPr txBox="1">
            <a:spLocks noChangeArrowheads="1"/>
          </p:cNvSpPr>
          <p:nvPr/>
        </p:nvSpPr>
        <p:spPr bwMode="auto">
          <a:xfrm>
            <a:off x="1125983" y="2852598"/>
            <a:ext cx="3207624" cy="307777"/>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t">
              <a:lnSpc>
                <a:spcPct val="100000"/>
              </a:lnSpc>
              <a:spcBef>
                <a:spcPct val="0"/>
              </a:spcBef>
              <a:buFontTx/>
              <a:buNone/>
              <a:defRPr/>
            </a:pPr>
            <a:r>
              <a:rPr lang="en-GB" altLang="en-US" sz="700" dirty="0">
                <a:solidFill>
                  <a:srgbClr val="000000"/>
                </a:solidFill>
                <a:latin typeface="HP Simplified" panose="020B0604020204020204" pitchFamily="34" charset="0"/>
              </a:rPr>
              <a:t>815097-B21 HPE MEMORY 8GB (1X8GB) SINGLE RANK X8 DDR4-2666 CAS-19-19-19 REGISTERED , FOR HPE SERVERS ML110 G10, DL360 G10, DL380 G10 </a:t>
            </a:r>
            <a:r>
              <a:rPr lang="en-US" altLang="en-US" sz="700" dirty="0" smtClean="0">
                <a:solidFill>
                  <a:srgbClr val="FF0000"/>
                </a:solidFill>
                <a:latin typeface="HP Simplified" panose="020B0604020204020204" pitchFamily="34" charset="0"/>
              </a:rPr>
              <a:t>406 </a:t>
            </a:r>
            <a:r>
              <a:rPr lang="en-GB" altLang="en-US" sz="700" dirty="0" smtClean="0">
                <a:solidFill>
                  <a:srgbClr val="FF0000"/>
                </a:solidFill>
                <a:latin typeface="HP Simplified" panose="020B0604020204020204" pitchFamily="34" charset="0"/>
              </a:rPr>
              <a:t>€ </a:t>
            </a:r>
            <a:endParaRPr lang="en-GB" altLang="en-US" sz="700" dirty="0">
              <a:solidFill>
                <a:srgbClr val="FF0000"/>
              </a:solidFill>
              <a:latin typeface="HP Simplified" panose="020B0604020204020204" pitchFamily="34" charset="0"/>
            </a:endParaRPr>
          </a:p>
        </p:txBody>
      </p:sp>
      <p:sp>
        <p:nvSpPr>
          <p:cNvPr id="117" name="TextBox 77"/>
          <p:cNvSpPr txBox="1">
            <a:spLocks noChangeArrowheads="1"/>
          </p:cNvSpPr>
          <p:nvPr/>
        </p:nvSpPr>
        <p:spPr bwMode="auto">
          <a:xfrm>
            <a:off x="1172689" y="5106149"/>
            <a:ext cx="3124254" cy="307777"/>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t">
              <a:lnSpc>
                <a:spcPct val="100000"/>
              </a:lnSpc>
              <a:spcBef>
                <a:spcPct val="0"/>
              </a:spcBef>
              <a:buFontTx/>
              <a:buNone/>
              <a:defRPr/>
            </a:pPr>
            <a:r>
              <a:rPr lang="en-GB" altLang="en-US" sz="700" dirty="0">
                <a:solidFill>
                  <a:srgbClr val="000000"/>
                </a:solidFill>
                <a:latin typeface="HP Simplified" panose="020B0604020204020204" pitchFamily="34" charset="0"/>
              </a:rPr>
              <a:t>P11078-A21 HPE MICROSOFT WINDOWS SERVER 2019 5 DEVICE CALS WORKS WITH HPE SERVERS ONLY </a:t>
            </a:r>
            <a:r>
              <a:rPr lang="en-GB" altLang="en-US" sz="700" dirty="0" smtClean="0">
                <a:solidFill>
                  <a:srgbClr val="FF0000"/>
                </a:solidFill>
                <a:latin typeface="HP Simplified" panose="020B0604020204020204" pitchFamily="34" charset="0"/>
              </a:rPr>
              <a:t>186 </a:t>
            </a:r>
            <a:r>
              <a:rPr lang="en-GB" altLang="en-US" sz="700" dirty="0" smtClean="0">
                <a:solidFill>
                  <a:srgbClr val="FF0000"/>
                </a:solidFill>
                <a:latin typeface="HP Simplified" panose="020B0604020204020204" pitchFamily="34" charset="0"/>
              </a:rPr>
              <a:t>€ </a:t>
            </a:r>
            <a:endParaRPr lang="en-GB" altLang="en-US" sz="700" dirty="0">
              <a:solidFill>
                <a:srgbClr val="FF0000"/>
              </a:solidFill>
              <a:latin typeface="HP Simplified" panose="020B0604020204020204" pitchFamily="34" charset="0"/>
            </a:endParaRPr>
          </a:p>
        </p:txBody>
      </p:sp>
      <p:cxnSp>
        <p:nvCxnSpPr>
          <p:cNvPr id="122" name="Straight Connector 121"/>
          <p:cNvCxnSpPr/>
          <p:nvPr/>
        </p:nvCxnSpPr>
        <p:spPr>
          <a:xfrm flipV="1">
            <a:off x="4381086" y="1576010"/>
            <a:ext cx="5400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8" name="TextBox 21"/>
          <p:cNvSpPr txBox="1">
            <a:spLocks noChangeArrowheads="1"/>
          </p:cNvSpPr>
          <p:nvPr/>
        </p:nvSpPr>
        <p:spPr bwMode="auto">
          <a:xfrm>
            <a:off x="4229367" y="96388"/>
            <a:ext cx="545368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GB" altLang="en-US" sz="800" b="1" dirty="0">
                <a:latin typeface="HP Simplified" panose="020B0604020204020204" pitchFamily="34" charset="0"/>
              </a:rPr>
              <a:t>HEWLETT PACKARD HARD DISK DRIVES  INTERNAL  SFF 2.5’’ HOT PLUG</a:t>
            </a:r>
            <a:endParaRPr lang="en-US" altLang="en-US" sz="700" dirty="0">
              <a:solidFill>
                <a:srgbClr val="FF0000"/>
              </a:solidFill>
            </a:endParaRPr>
          </a:p>
        </p:txBody>
      </p:sp>
      <p:cxnSp>
        <p:nvCxnSpPr>
          <p:cNvPr id="90" name="Straight Connector 89"/>
          <p:cNvCxnSpPr/>
          <p:nvPr/>
        </p:nvCxnSpPr>
        <p:spPr>
          <a:xfrm>
            <a:off x="-919" y="2892523"/>
            <a:ext cx="111842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flipV="1">
            <a:off x="-471" y="5296619"/>
            <a:ext cx="1087849" cy="18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1" name="Rectangle 110"/>
          <p:cNvSpPr/>
          <p:nvPr/>
        </p:nvSpPr>
        <p:spPr>
          <a:xfrm>
            <a:off x="1133595" y="2611710"/>
            <a:ext cx="3268663" cy="307777"/>
          </a:xfrm>
          <a:prstGeom prst="rect">
            <a:avLst/>
          </a:prstGeom>
        </p:spPr>
        <p:txBody>
          <a:bodyPr wrap="square">
            <a:spAutoFit/>
          </a:bodyPr>
          <a:lstStyle/>
          <a:p>
            <a:pPr fontAlgn="t"/>
            <a:r>
              <a:rPr lang="en-GB" sz="700" dirty="0">
                <a:latin typeface="HP Simplified" panose="020B0604020204020204" pitchFamily="34" charset="0"/>
              </a:rPr>
              <a:t>P43328-B21</a:t>
            </a:r>
            <a:r>
              <a:rPr lang="el-GR" sz="700" dirty="0">
                <a:latin typeface="HP Simplified" panose="020B0604020204020204" pitchFamily="34" charset="0"/>
              </a:rPr>
              <a:t> </a:t>
            </a:r>
            <a:r>
              <a:rPr lang="en-GB" sz="700" dirty="0">
                <a:latin typeface="HP Simplified" panose="020B0604020204020204" pitchFamily="34" charset="0"/>
              </a:rPr>
              <a:t>HPE MEMORY 32GB (1X32GB) DUAL RANK X8 DDR5-4800 CAS-40-39-39 EC8 REG., FOR HPE SERVERS DL360 G11, DL380 G11, ML350 G11, 1YW</a:t>
            </a:r>
            <a:r>
              <a:rPr lang="el-GR" sz="700" dirty="0">
                <a:latin typeface="HP Simplified" panose="020B0604020204020204" pitchFamily="34" charset="0"/>
              </a:rPr>
              <a:t> </a:t>
            </a:r>
            <a:r>
              <a:rPr lang="en-US" sz="700" dirty="0" smtClean="0">
                <a:solidFill>
                  <a:srgbClr val="FF0000"/>
                </a:solidFill>
                <a:latin typeface="HP Simplified" panose="020B0604020204020204" pitchFamily="34" charset="0"/>
              </a:rPr>
              <a:t>363 </a:t>
            </a:r>
            <a:r>
              <a:rPr lang="el-GR" sz="700" dirty="0" smtClean="0">
                <a:solidFill>
                  <a:srgbClr val="FF0000"/>
                </a:solidFill>
                <a:latin typeface="HP Simplified" panose="020B0604020204020204" pitchFamily="34" charset="0"/>
              </a:rPr>
              <a:t>€</a:t>
            </a:r>
            <a:r>
              <a:rPr lang="el-GR" sz="700" dirty="0" smtClean="0">
                <a:latin typeface="HP Simplified" panose="020B0604020204020204" pitchFamily="34" charset="0"/>
              </a:rPr>
              <a:t> </a:t>
            </a:r>
            <a:endParaRPr lang="aa-ET" sz="700" dirty="0">
              <a:solidFill>
                <a:srgbClr val="FF0000"/>
              </a:solidFill>
              <a:latin typeface="HP Simplified" panose="020B0604020204020204" pitchFamily="34" charset="0"/>
            </a:endParaRPr>
          </a:p>
        </p:txBody>
      </p:sp>
      <p:sp>
        <p:nvSpPr>
          <p:cNvPr id="118" name="Rectangle 117"/>
          <p:cNvSpPr/>
          <p:nvPr/>
        </p:nvSpPr>
        <p:spPr>
          <a:xfrm>
            <a:off x="4370402" y="2349166"/>
            <a:ext cx="4382719" cy="307777"/>
          </a:xfrm>
          <a:prstGeom prst="rect">
            <a:avLst/>
          </a:prstGeom>
        </p:spPr>
        <p:txBody>
          <a:bodyPr wrap="square">
            <a:spAutoFit/>
          </a:bodyPr>
          <a:lstStyle/>
          <a:p>
            <a:pPr fontAlgn="t"/>
            <a:r>
              <a:rPr lang="en-GB" sz="700" dirty="0">
                <a:latin typeface="HP Simplified" panose="020B0604020204020204" pitchFamily="34" charset="0"/>
              </a:rPr>
              <a:t>861678-B21</a:t>
            </a:r>
            <a:r>
              <a:rPr lang="el-GR" sz="700" dirty="0">
                <a:latin typeface="HP Simplified" panose="020B0604020204020204" pitchFamily="34" charset="0"/>
              </a:rPr>
              <a:t> </a:t>
            </a:r>
            <a:r>
              <a:rPr lang="en-GB" sz="700" dirty="0">
                <a:latin typeface="HP Simplified" panose="020B0604020204020204" pitchFamily="34" charset="0"/>
              </a:rPr>
              <a:t>HPE HDD INTERNAL 4TB SATA, 6GB/S 7.2K RPM, LFF 3.5'', HOT PLUG SC, DS, MIDLINE, FOR HPE SERVERS, ML110 G9, DL80, DL120 G9, DL160 G9, DL180 G9</a:t>
            </a:r>
            <a:r>
              <a:rPr lang="el-GR" sz="700" dirty="0">
                <a:latin typeface="HP Simplified" panose="020B0604020204020204" pitchFamily="34" charset="0"/>
              </a:rPr>
              <a:t> </a:t>
            </a:r>
            <a:r>
              <a:rPr lang="en-US" sz="700" dirty="0">
                <a:solidFill>
                  <a:srgbClr val="FF0000"/>
                </a:solidFill>
                <a:latin typeface="HP Simplified" panose="020B0604020204020204" pitchFamily="34" charset="0"/>
              </a:rPr>
              <a:t> </a:t>
            </a:r>
            <a:r>
              <a:rPr lang="en-US" sz="700" dirty="0" smtClean="0">
                <a:solidFill>
                  <a:srgbClr val="FF0000"/>
                </a:solidFill>
                <a:latin typeface="HP Simplified" panose="020B0604020204020204" pitchFamily="34" charset="0"/>
              </a:rPr>
              <a:t>799</a:t>
            </a:r>
            <a:r>
              <a:rPr lang="en-GB" sz="700" dirty="0" smtClean="0">
                <a:solidFill>
                  <a:srgbClr val="FF0000"/>
                </a:solidFill>
                <a:latin typeface="HP Simplified" panose="020B0604020204020204" pitchFamily="34" charset="0"/>
              </a:rPr>
              <a:t> </a:t>
            </a:r>
            <a:r>
              <a:rPr lang="en-GB" sz="700" dirty="0" smtClean="0">
                <a:solidFill>
                  <a:srgbClr val="FF0000"/>
                </a:solidFill>
                <a:latin typeface="HP Simplified" panose="020B0604020204020204" pitchFamily="34" charset="0"/>
              </a:rPr>
              <a:t>€</a:t>
            </a:r>
            <a:endParaRPr lang="aa-ET" sz="700" dirty="0">
              <a:solidFill>
                <a:srgbClr val="FF0000"/>
              </a:solidFill>
              <a:latin typeface="HP Simplified" panose="020B0604020204020204" pitchFamily="34" charset="0"/>
            </a:endParaRPr>
          </a:p>
        </p:txBody>
      </p:sp>
      <p:sp>
        <p:nvSpPr>
          <p:cNvPr id="120" name="Rectangle 119"/>
          <p:cNvSpPr/>
          <p:nvPr/>
        </p:nvSpPr>
        <p:spPr>
          <a:xfrm>
            <a:off x="4351664" y="584672"/>
            <a:ext cx="4461049" cy="307777"/>
          </a:xfrm>
          <a:prstGeom prst="rect">
            <a:avLst/>
          </a:prstGeom>
        </p:spPr>
        <p:txBody>
          <a:bodyPr wrap="square">
            <a:spAutoFit/>
          </a:bodyPr>
          <a:lstStyle/>
          <a:p>
            <a:pPr fontAlgn="t"/>
            <a:r>
              <a:rPr lang="en-GB" sz="700" dirty="0">
                <a:latin typeface="HP Simplified" panose="020B0604020204020204" pitchFamily="34" charset="0"/>
              </a:rPr>
              <a:t>P28586-B21 </a:t>
            </a:r>
            <a:r>
              <a:rPr lang="el-GR" sz="700" dirty="0">
                <a:latin typeface="HP Simplified" panose="020B0604020204020204" pitchFamily="34" charset="0"/>
              </a:rPr>
              <a:t> </a:t>
            </a:r>
            <a:r>
              <a:rPr lang="en-GB" sz="700" dirty="0">
                <a:latin typeface="HP Simplified" panose="020B0604020204020204" pitchFamily="34" charset="0"/>
              </a:rPr>
              <a:t>HPE HDD INTERNAL 1.2TB SAS,12GB/s 10K RPM, SFF 2.5'', HOT PLUG, BASIC CARRIER, DIGITALLY SIGNED FIRMWARE, FOR HPE SERVERS DL360 G10+ G11, DL380 G10+ G11, ML110 G11, ML350 G11,3YW, </a:t>
            </a:r>
            <a:r>
              <a:rPr lang="el-GR" sz="700" dirty="0">
                <a:latin typeface="HP Simplified" panose="020B0604020204020204" pitchFamily="34" charset="0"/>
              </a:rPr>
              <a:t> </a:t>
            </a:r>
            <a:r>
              <a:rPr lang="en-US" sz="700" dirty="0" smtClean="0">
                <a:solidFill>
                  <a:srgbClr val="FF0000"/>
                </a:solidFill>
                <a:latin typeface="HP Simplified" panose="020B0604020204020204" pitchFamily="34" charset="0"/>
              </a:rPr>
              <a:t>240 </a:t>
            </a:r>
            <a:r>
              <a:rPr lang="en-GB" sz="700" dirty="0" smtClean="0">
                <a:solidFill>
                  <a:srgbClr val="FF0000"/>
                </a:solidFill>
                <a:latin typeface="HP Simplified" panose="020B0604020204020204" pitchFamily="34" charset="0"/>
              </a:rPr>
              <a:t>€</a:t>
            </a:r>
            <a:endParaRPr lang="aa-ET" sz="700" dirty="0">
              <a:solidFill>
                <a:srgbClr val="FF0000"/>
              </a:solidFill>
              <a:latin typeface="HP Simplified" panose="020B0604020204020204" pitchFamily="34" charset="0"/>
            </a:endParaRPr>
          </a:p>
        </p:txBody>
      </p:sp>
      <p:cxnSp>
        <p:nvCxnSpPr>
          <p:cNvPr id="136" name="Straight Connector 135"/>
          <p:cNvCxnSpPr/>
          <p:nvPr/>
        </p:nvCxnSpPr>
        <p:spPr>
          <a:xfrm flipV="1">
            <a:off x="1188229" y="3280686"/>
            <a:ext cx="3060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38" name="Rectangle 137"/>
          <p:cNvSpPr/>
          <p:nvPr/>
        </p:nvSpPr>
        <p:spPr>
          <a:xfrm>
            <a:off x="1112292" y="939576"/>
            <a:ext cx="2840620" cy="307777"/>
          </a:xfrm>
          <a:prstGeom prst="rect">
            <a:avLst/>
          </a:prstGeom>
        </p:spPr>
        <p:txBody>
          <a:bodyPr wrap="square">
            <a:spAutoFit/>
          </a:bodyPr>
          <a:lstStyle/>
          <a:p>
            <a:pPr fontAlgn="t"/>
            <a:r>
              <a:rPr lang="en-GB" sz="700" dirty="0">
                <a:latin typeface="HP Simplified" panose="020B0604020204020204" pitchFamily="34" charset="0"/>
              </a:rPr>
              <a:t>805667-B21 HPE MEMORY 8GB, 1Rx4 PC4-2133P-R FOR HPE SERVERS ML110 G9, M150 G9, DL20 G9, DL160 G9 </a:t>
            </a:r>
            <a:r>
              <a:rPr lang="en-US" sz="700" dirty="0" smtClean="0">
                <a:solidFill>
                  <a:srgbClr val="FF0000"/>
                </a:solidFill>
                <a:latin typeface="HP Simplified" panose="020B0604020204020204" pitchFamily="34" charset="0"/>
              </a:rPr>
              <a:t>131 </a:t>
            </a:r>
            <a:r>
              <a:rPr lang="el-GR" sz="700" dirty="0" smtClean="0">
                <a:solidFill>
                  <a:srgbClr val="FF0000"/>
                </a:solidFill>
                <a:latin typeface="HP Simplified" panose="020B0604020204020204" pitchFamily="34" charset="0"/>
              </a:rPr>
              <a:t>€</a:t>
            </a:r>
            <a:r>
              <a:rPr lang="el-GR" sz="700" dirty="0" smtClean="0">
                <a:latin typeface="HP Simplified" panose="020B0604020204020204" pitchFamily="34" charset="0"/>
              </a:rPr>
              <a:t> </a:t>
            </a:r>
            <a:endParaRPr lang="aa-ET" sz="700" dirty="0">
              <a:solidFill>
                <a:srgbClr val="FF0000"/>
              </a:solidFill>
              <a:latin typeface="HP Simplified" panose="020B0604020204020204" pitchFamily="34" charset="0"/>
            </a:endParaRPr>
          </a:p>
        </p:txBody>
      </p:sp>
      <p:sp>
        <p:nvSpPr>
          <p:cNvPr id="139" name="TextBox 77"/>
          <p:cNvSpPr txBox="1">
            <a:spLocks noChangeArrowheads="1"/>
          </p:cNvSpPr>
          <p:nvPr/>
        </p:nvSpPr>
        <p:spPr bwMode="auto">
          <a:xfrm>
            <a:off x="1118882" y="1414396"/>
            <a:ext cx="3111388" cy="307777"/>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t">
              <a:lnSpc>
                <a:spcPct val="100000"/>
              </a:lnSpc>
              <a:spcBef>
                <a:spcPct val="0"/>
              </a:spcBef>
              <a:buFontTx/>
              <a:buNone/>
              <a:defRPr/>
            </a:pPr>
            <a:r>
              <a:rPr lang="en-GB" altLang="en-US" sz="700" dirty="0">
                <a:solidFill>
                  <a:srgbClr val="000000"/>
                </a:solidFill>
                <a:latin typeface="HP Simplified" panose="020B0604020204020204" pitchFamily="34" charset="0"/>
              </a:rPr>
              <a:t>803028-B21 HPE MEMORY 8GB, 1Rx4 PC4-2133P-R FOR HPE SERVERS ML110 G9, M150 G9, DL20 G9, DL160 G9, </a:t>
            </a:r>
            <a:r>
              <a:rPr lang="en-US" altLang="en-US" sz="700" dirty="0" smtClean="0">
                <a:solidFill>
                  <a:srgbClr val="FF0000"/>
                </a:solidFill>
                <a:latin typeface="HP Simplified" panose="020B0604020204020204" pitchFamily="34" charset="0"/>
              </a:rPr>
              <a:t>174 </a:t>
            </a:r>
            <a:r>
              <a:rPr lang="en-GB" altLang="en-US" sz="700" dirty="0" smtClean="0">
                <a:solidFill>
                  <a:srgbClr val="FF0000"/>
                </a:solidFill>
                <a:latin typeface="HP Simplified" panose="020B0604020204020204" pitchFamily="34" charset="0"/>
              </a:rPr>
              <a:t>€ </a:t>
            </a:r>
            <a:endParaRPr lang="en-GB" altLang="en-US" sz="700" dirty="0">
              <a:solidFill>
                <a:srgbClr val="FF0000"/>
              </a:solidFill>
              <a:latin typeface="HP Simplified" panose="020B0604020204020204" pitchFamily="34" charset="0"/>
            </a:endParaRPr>
          </a:p>
        </p:txBody>
      </p:sp>
      <p:sp>
        <p:nvSpPr>
          <p:cNvPr id="150" name="Rectangle 149"/>
          <p:cNvSpPr/>
          <p:nvPr/>
        </p:nvSpPr>
        <p:spPr>
          <a:xfrm>
            <a:off x="5769490" y="5807061"/>
            <a:ext cx="1714484" cy="630942"/>
          </a:xfrm>
          <a:prstGeom prst="rect">
            <a:avLst/>
          </a:prstGeom>
        </p:spPr>
        <p:txBody>
          <a:bodyPr wrap="square">
            <a:spAutoFit/>
          </a:bodyPr>
          <a:lstStyle/>
          <a:p>
            <a:pPr algn="ctr" fontAlgn="t"/>
            <a:r>
              <a:rPr lang="en-GB" sz="700" dirty="0">
                <a:latin typeface="HP Simplified" panose="020B0604020204020204" pitchFamily="34" charset="0"/>
              </a:rPr>
              <a:t>P24188-B21</a:t>
            </a:r>
            <a:r>
              <a:rPr lang="en-GB" sz="700" dirty="0">
                <a:solidFill>
                  <a:srgbClr val="0070C0"/>
                </a:solidFill>
                <a:latin typeface="HP Simplified" panose="020B0604020204020204" pitchFamily="34" charset="0"/>
              </a:rPr>
              <a:t> </a:t>
            </a:r>
            <a:r>
              <a:rPr lang="en-GB" sz="700" dirty="0">
                <a:latin typeface="HP Simplified" panose="020B0604020204020204" pitchFamily="34" charset="0"/>
              </a:rPr>
              <a:t>HPE SSD INTERNAL 480GB, M.2 NVME X4 LANES, GEN3, MAINSTREAM PERFORMANCE READ INTENSIVE M.2 22110 PE6010, FOR HPE SERVERS ML30 G10, DL20 G10, 3YW </a:t>
            </a:r>
            <a:r>
              <a:rPr lang="en-GB" sz="700" dirty="0" smtClean="0">
                <a:solidFill>
                  <a:srgbClr val="FF0000"/>
                </a:solidFill>
                <a:latin typeface="HP Simplified" panose="020B0604020204020204" pitchFamily="34" charset="0"/>
              </a:rPr>
              <a:t>834 </a:t>
            </a:r>
            <a:r>
              <a:rPr lang="el-GR" sz="700" dirty="0" smtClean="0">
                <a:solidFill>
                  <a:srgbClr val="FF0000"/>
                </a:solidFill>
                <a:latin typeface="HP Simplified" panose="020B0604020204020204" pitchFamily="34" charset="0"/>
              </a:rPr>
              <a:t>€</a:t>
            </a:r>
            <a:endParaRPr lang="en-GB" sz="700" dirty="0">
              <a:solidFill>
                <a:srgbClr val="FF0000"/>
              </a:solidFill>
              <a:latin typeface="HP Simplified" panose="020B0604020204020204" pitchFamily="34" charset="0"/>
            </a:endParaRPr>
          </a:p>
        </p:txBody>
      </p:sp>
      <p:pic>
        <p:nvPicPr>
          <p:cNvPr id="7" name="Picture 6"/>
          <p:cNvPicPr>
            <a:picLocks noChangeAspect="1"/>
          </p:cNvPicPr>
          <p:nvPr/>
        </p:nvPicPr>
        <p:blipFill>
          <a:blip r:embed="rId4"/>
          <a:stretch>
            <a:fillRect/>
          </a:stretch>
        </p:blipFill>
        <p:spPr>
          <a:xfrm>
            <a:off x="8830657" y="1879436"/>
            <a:ext cx="822908" cy="565485"/>
          </a:xfrm>
          <a:prstGeom prst="rect">
            <a:avLst/>
          </a:prstGeom>
        </p:spPr>
      </p:pic>
      <p:pic>
        <p:nvPicPr>
          <p:cNvPr id="8" name="Picture 7"/>
          <p:cNvPicPr>
            <a:picLocks noChangeAspect="1"/>
          </p:cNvPicPr>
          <p:nvPr/>
        </p:nvPicPr>
        <p:blipFill>
          <a:blip r:embed="rId5"/>
          <a:stretch>
            <a:fillRect/>
          </a:stretch>
        </p:blipFill>
        <p:spPr>
          <a:xfrm>
            <a:off x="3098363" y="3685093"/>
            <a:ext cx="783150" cy="466805"/>
          </a:xfrm>
          <a:prstGeom prst="rect">
            <a:avLst/>
          </a:prstGeom>
        </p:spPr>
      </p:pic>
      <p:cxnSp>
        <p:nvCxnSpPr>
          <p:cNvPr id="88" name="Straight Connector 87"/>
          <p:cNvCxnSpPr/>
          <p:nvPr/>
        </p:nvCxnSpPr>
        <p:spPr>
          <a:xfrm flipH="1">
            <a:off x="2621891" y="3422855"/>
            <a:ext cx="1" cy="11672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V="1">
            <a:off x="4386505" y="4437990"/>
            <a:ext cx="5339973" cy="973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9" name="TextBox 25"/>
          <p:cNvSpPr txBox="1">
            <a:spLocks noChangeArrowheads="1"/>
          </p:cNvSpPr>
          <p:nvPr/>
        </p:nvSpPr>
        <p:spPr bwMode="auto">
          <a:xfrm>
            <a:off x="4576743" y="1597385"/>
            <a:ext cx="439233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GB" altLang="en-US" sz="800" b="1" dirty="0">
                <a:latin typeface="HP Simplified" panose="020B0604020204020204" pitchFamily="34" charset="0"/>
              </a:rPr>
              <a:t>HEWLETT PACKARD HARD DISK DRIVES INTERNAL  LFF 3.5’’</a:t>
            </a:r>
            <a:endParaRPr lang="en-US" altLang="en-US" sz="700" dirty="0"/>
          </a:p>
        </p:txBody>
      </p:sp>
      <p:pic>
        <p:nvPicPr>
          <p:cNvPr id="4" name="Picture 3"/>
          <p:cNvPicPr>
            <a:picLocks noChangeAspect="1"/>
          </p:cNvPicPr>
          <p:nvPr/>
        </p:nvPicPr>
        <p:blipFill>
          <a:blip r:embed="rId6"/>
          <a:stretch>
            <a:fillRect/>
          </a:stretch>
        </p:blipFill>
        <p:spPr>
          <a:xfrm>
            <a:off x="1215883" y="4775103"/>
            <a:ext cx="1074414" cy="216000"/>
          </a:xfrm>
          <a:prstGeom prst="rect">
            <a:avLst/>
          </a:prstGeom>
        </p:spPr>
      </p:pic>
      <p:sp>
        <p:nvSpPr>
          <p:cNvPr id="5" name="Rectangle 4"/>
          <p:cNvSpPr/>
          <p:nvPr/>
        </p:nvSpPr>
        <p:spPr>
          <a:xfrm>
            <a:off x="6041164" y="5431921"/>
            <a:ext cx="1279517" cy="215444"/>
          </a:xfrm>
          <a:prstGeom prst="rect">
            <a:avLst/>
          </a:prstGeom>
        </p:spPr>
        <p:txBody>
          <a:bodyPr wrap="none">
            <a:spAutoFit/>
          </a:bodyPr>
          <a:lstStyle/>
          <a:p>
            <a:r>
              <a:rPr lang="en-GB" altLang="en-US" sz="800" b="1" dirty="0">
                <a:latin typeface="HP Simplified" panose="020B0604020204020204" pitchFamily="34" charset="0"/>
              </a:rPr>
              <a:t>HPE M2. NVME SSD DRIVE</a:t>
            </a:r>
            <a:endParaRPr lang="en-US" dirty="0"/>
          </a:p>
        </p:txBody>
      </p:sp>
      <p:sp>
        <p:nvSpPr>
          <p:cNvPr id="81" name="Rectangle 80"/>
          <p:cNvSpPr/>
          <p:nvPr/>
        </p:nvSpPr>
        <p:spPr>
          <a:xfrm>
            <a:off x="4364683" y="1225899"/>
            <a:ext cx="4684765" cy="307777"/>
          </a:xfrm>
          <a:prstGeom prst="rect">
            <a:avLst/>
          </a:prstGeom>
        </p:spPr>
        <p:txBody>
          <a:bodyPr wrap="square">
            <a:spAutoFit/>
          </a:bodyPr>
          <a:lstStyle/>
          <a:p>
            <a:pPr fontAlgn="t"/>
            <a:r>
              <a:rPr lang="en-GB" sz="700" dirty="0">
                <a:latin typeface="HP Simplified" panose="020B0604020204020204" pitchFamily="34" charset="0"/>
              </a:rPr>
              <a:t>P28352-B21</a:t>
            </a:r>
            <a:r>
              <a:rPr lang="en-GB" sz="700" dirty="0">
                <a:solidFill>
                  <a:srgbClr val="0070C0"/>
                </a:solidFill>
                <a:latin typeface="HP Simplified" panose="020B0604020204020204" pitchFamily="34" charset="0"/>
              </a:rPr>
              <a:t> </a:t>
            </a:r>
            <a:r>
              <a:rPr lang="en-GB" sz="700" dirty="0">
                <a:latin typeface="HP Simplified" panose="020B0604020204020204" pitchFamily="34" charset="0"/>
              </a:rPr>
              <a:t>HPE HDD INTERNAL 2.4TB SAS 12G/s 10K RPM SFF 2.5'', HOT PLUG BC, DIGITALLY SIGNED FIRMWARE, ENTERPRISE, FOR HPE SERVERS, DL20 G10+, DL360 G10+ G11, DL380 G10+ G11, ML110 G11, ML350 G11, 3YW, </a:t>
            </a:r>
            <a:r>
              <a:rPr lang="en-US" sz="700" dirty="0" smtClean="0">
                <a:solidFill>
                  <a:srgbClr val="FF0000"/>
                </a:solidFill>
                <a:latin typeface="HP Simplified" panose="020B0604020204020204" pitchFamily="34" charset="0"/>
              </a:rPr>
              <a:t>413 </a:t>
            </a:r>
            <a:r>
              <a:rPr lang="en-GB" sz="700" dirty="0" smtClean="0">
                <a:solidFill>
                  <a:srgbClr val="FF0000"/>
                </a:solidFill>
                <a:latin typeface="HP Simplified" panose="020B0604020204020204" pitchFamily="34" charset="0"/>
              </a:rPr>
              <a:t>€</a:t>
            </a:r>
            <a:endParaRPr lang="aa-ET" sz="700" dirty="0">
              <a:solidFill>
                <a:srgbClr val="FF0000"/>
              </a:solidFill>
              <a:latin typeface="HP Simplified" panose="020B0604020204020204" pitchFamily="34" charset="0"/>
            </a:endParaRPr>
          </a:p>
        </p:txBody>
      </p:sp>
      <p:sp>
        <p:nvSpPr>
          <p:cNvPr id="89" name="TextBox 77"/>
          <p:cNvSpPr txBox="1">
            <a:spLocks noChangeArrowheads="1"/>
          </p:cNvSpPr>
          <p:nvPr/>
        </p:nvSpPr>
        <p:spPr bwMode="auto">
          <a:xfrm>
            <a:off x="1123294" y="2355304"/>
            <a:ext cx="3220853" cy="307777"/>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t">
              <a:lnSpc>
                <a:spcPct val="100000"/>
              </a:lnSpc>
              <a:spcBef>
                <a:spcPct val="0"/>
              </a:spcBef>
              <a:buFontTx/>
              <a:buNone/>
              <a:defRPr/>
            </a:pPr>
            <a:r>
              <a:rPr lang="en-GB" altLang="en-US" sz="700" dirty="0">
                <a:solidFill>
                  <a:srgbClr val="000000"/>
                </a:solidFill>
                <a:latin typeface="HP Simplified" panose="020B0604020204020204" pitchFamily="34" charset="0"/>
              </a:rPr>
              <a:t>P64339-B21 HPE MEMORY 32GB (1X32GB) DUAL RANK x8 DDR5-4800 CAS-40-39-39 UNBUFFERED MEMORY KIT, FOR HPE SERVERS ML30 G11, 1YW </a:t>
            </a:r>
            <a:r>
              <a:rPr lang="en-US" altLang="en-US" sz="700" dirty="0" smtClean="0">
                <a:solidFill>
                  <a:srgbClr val="FF0000"/>
                </a:solidFill>
                <a:latin typeface="HP Simplified" panose="020B0604020204020204" pitchFamily="34" charset="0"/>
              </a:rPr>
              <a:t>331 </a:t>
            </a:r>
            <a:r>
              <a:rPr lang="en-GB" altLang="en-US" sz="700" dirty="0" smtClean="0">
                <a:solidFill>
                  <a:srgbClr val="FF0000"/>
                </a:solidFill>
                <a:latin typeface="HP Simplified" panose="020B0604020204020204" pitchFamily="34" charset="0"/>
              </a:rPr>
              <a:t>€ </a:t>
            </a:r>
            <a:endParaRPr lang="en-GB" altLang="en-US" sz="700" dirty="0">
              <a:solidFill>
                <a:srgbClr val="FF0000"/>
              </a:solidFill>
              <a:latin typeface="HP Simplified" panose="020B0604020204020204" pitchFamily="34" charset="0"/>
            </a:endParaRPr>
          </a:p>
        </p:txBody>
      </p:sp>
      <p:sp>
        <p:nvSpPr>
          <p:cNvPr id="123" name="Rectangle 122"/>
          <p:cNvSpPr/>
          <p:nvPr/>
        </p:nvSpPr>
        <p:spPr>
          <a:xfrm>
            <a:off x="4354453" y="4041394"/>
            <a:ext cx="5043543" cy="307777"/>
          </a:xfrm>
          <a:prstGeom prst="rect">
            <a:avLst/>
          </a:prstGeom>
        </p:spPr>
        <p:txBody>
          <a:bodyPr wrap="square">
            <a:spAutoFit/>
          </a:bodyPr>
          <a:lstStyle/>
          <a:p>
            <a:pPr fontAlgn="t"/>
            <a:r>
              <a:rPr lang="en-GB" sz="700" dirty="0">
                <a:latin typeface="HP Simplified" panose="020B0604020204020204" pitchFamily="34" charset="0"/>
              </a:rPr>
              <a:t>P40499-B21</a:t>
            </a:r>
            <a:r>
              <a:rPr lang="en-GB" sz="700" dirty="0">
                <a:solidFill>
                  <a:srgbClr val="0070C0"/>
                </a:solidFill>
                <a:latin typeface="HP Simplified" panose="020B0604020204020204" pitchFamily="34" charset="0"/>
              </a:rPr>
              <a:t> </a:t>
            </a:r>
            <a:r>
              <a:rPr lang="en-GB" sz="700" dirty="0">
                <a:latin typeface="HP Simplified" panose="020B0604020204020204" pitchFamily="34" charset="0"/>
              </a:rPr>
              <a:t>HPE SSD INTERNAL 1.92TB SATA, 6G READ INTENSIVE, SFF 2.5'', HOT PLUG, BASIC CARRIER, MV, FOR HPE SERVERS DL20 G10+, DL345 G10+, DL360 G10+, DL365 G10+, DL380 G10+, DL360 G11, DL380 G11, ML110 G11, ML350 G11, 3YW </a:t>
            </a:r>
            <a:r>
              <a:rPr lang="en-GB" sz="700" dirty="0" smtClean="0">
                <a:solidFill>
                  <a:srgbClr val="FF0000"/>
                </a:solidFill>
                <a:latin typeface="HP Simplified" panose="020B0604020204020204" pitchFamily="34" charset="0"/>
              </a:rPr>
              <a:t>673 </a:t>
            </a:r>
            <a:r>
              <a:rPr lang="el-GR" sz="700" dirty="0" smtClean="0">
                <a:solidFill>
                  <a:srgbClr val="FF0000"/>
                </a:solidFill>
                <a:latin typeface="HP Simplified" panose="020B0604020204020204" pitchFamily="34" charset="0"/>
              </a:rPr>
              <a:t>€</a:t>
            </a:r>
            <a:endParaRPr lang="en-GB" sz="700" dirty="0">
              <a:solidFill>
                <a:srgbClr val="FF0000"/>
              </a:solidFill>
              <a:latin typeface="HP Simplified" panose="020B0604020204020204" pitchFamily="34" charset="0"/>
            </a:endParaRPr>
          </a:p>
        </p:txBody>
      </p:sp>
      <p:sp>
        <p:nvSpPr>
          <p:cNvPr id="72" name="TextBox 103"/>
          <p:cNvSpPr txBox="1">
            <a:spLocks noChangeArrowheads="1"/>
          </p:cNvSpPr>
          <p:nvPr/>
        </p:nvSpPr>
        <p:spPr bwMode="auto">
          <a:xfrm>
            <a:off x="1180595" y="5580807"/>
            <a:ext cx="300011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fontAlgn="t" hangingPunct="1">
              <a:lnSpc>
                <a:spcPct val="100000"/>
              </a:lnSpc>
              <a:spcBef>
                <a:spcPct val="0"/>
              </a:spcBef>
              <a:buFontTx/>
              <a:buNone/>
              <a:defRPr/>
            </a:pPr>
            <a:r>
              <a:rPr lang="en-GB" altLang="en-US" sz="700" dirty="0">
                <a:solidFill>
                  <a:srgbClr val="000000"/>
                </a:solidFill>
                <a:latin typeface="HP Simplified" panose="020B0604020204020204" pitchFamily="34" charset="0"/>
              </a:rPr>
              <a:t>P77112-B21 </a:t>
            </a:r>
            <a:r>
              <a:rPr lang="en-US" altLang="en-US" sz="700" dirty="0">
                <a:solidFill>
                  <a:srgbClr val="000000"/>
                </a:solidFill>
                <a:latin typeface="HP Simplified" panose="020B0604020204020204" pitchFamily="34" charset="0"/>
              </a:rPr>
              <a:t>HPE MICROSOFT WINDOWS SERVER 2025 5 USERS CAL WW LTU, </a:t>
            </a:r>
            <a:r>
              <a:rPr lang="en-US" altLang="en-US" sz="700" dirty="0" smtClean="0">
                <a:solidFill>
                  <a:srgbClr val="FF0000"/>
                </a:solidFill>
                <a:latin typeface="HP Simplified" panose="020B0604020204020204" pitchFamily="34" charset="0"/>
              </a:rPr>
              <a:t>350 </a:t>
            </a:r>
            <a:r>
              <a:rPr lang="en-GB" altLang="en-US" sz="700" dirty="0" smtClean="0">
                <a:solidFill>
                  <a:srgbClr val="FF0000"/>
                </a:solidFill>
                <a:latin typeface="HP Simplified" panose="020B0604020204020204" pitchFamily="34" charset="0"/>
              </a:rPr>
              <a:t>€</a:t>
            </a:r>
            <a:endParaRPr lang="en-US" altLang="en-US" sz="700" dirty="0">
              <a:solidFill>
                <a:srgbClr val="FF0000"/>
              </a:solidFill>
              <a:latin typeface="HP Simplified" panose="020B0604020204020204" pitchFamily="34" charset="0"/>
            </a:endParaRPr>
          </a:p>
        </p:txBody>
      </p:sp>
      <p:sp>
        <p:nvSpPr>
          <p:cNvPr id="73" name="TextBox 103"/>
          <p:cNvSpPr txBox="1">
            <a:spLocks noChangeArrowheads="1"/>
          </p:cNvSpPr>
          <p:nvPr/>
        </p:nvSpPr>
        <p:spPr bwMode="auto">
          <a:xfrm>
            <a:off x="1175946" y="5798122"/>
            <a:ext cx="302579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fontAlgn="t" hangingPunct="1">
              <a:lnSpc>
                <a:spcPct val="100000"/>
              </a:lnSpc>
              <a:spcBef>
                <a:spcPct val="0"/>
              </a:spcBef>
              <a:buFontTx/>
              <a:buNone/>
              <a:defRPr/>
            </a:pPr>
            <a:r>
              <a:rPr lang="en-GB" altLang="en-US" sz="700" dirty="0">
                <a:solidFill>
                  <a:srgbClr val="000000"/>
                </a:solidFill>
                <a:latin typeface="HP Simplified" panose="020B0604020204020204" pitchFamily="34" charset="0"/>
              </a:rPr>
              <a:t>P77103-A21 </a:t>
            </a:r>
            <a:r>
              <a:rPr lang="pt-BR" altLang="en-US" sz="700" dirty="0">
                <a:solidFill>
                  <a:srgbClr val="000000"/>
                </a:solidFill>
                <a:latin typeface="HP Simplified" panose="020B0604020204020204" pitchFamily="34" charset="0"/>
              </a:rPr>
              <a:t>HPE MICROSOFT WINDOWS SERVER 2025 10-CORE Ess ROK EU SW</a:t>
            </a:r>
            <a:r>
              <a:rPr lang="en-US" altLang="en-US" sz="700" dirty="0">
                <a:solidFill>
                  <a:srgbClr val="000000"/>
                </a:solidFill>
                <a:latin typeface="HP Simplified" panose="020B0604020204020204" pitchFamily="34" charset="0"/>
              </a:rPr>
              <a:t>, </a:t>
            </a:r>
            <a:r>
              <a:rPr lang="en-US" altLang="en-US" sz="700" dirty="0" smtClean="0">
                <a:solidFill>
                  <a:srgbClr val="FF0000"/>
                </a:solidFill>
                <a:latin typeface="HP Simplified" panose="020B0604020204020204" pitchFamily="34" charset="0"/>
              </a:rPr>
              <a:t>502 </a:t>
            </a:r>
            <a:r>
              <a:rPr lang="en-GB" altLang="en-US" sz="700" dirty="0" smtClean="0">
                <a:solidFill>
                  <a:srgbClr val="FF0000"/>
                </a:solidFill>
                <a:latin typeface="HP Simplified" panose="020B0604020204020204" pitchFamily="34" charset="0"/>
              </a:rPr>
              <a:t>€</a:t>
            </a:r>
            <a:endParaRPr lang="en-US" altLang="en-US" sz="700" dirty="0">
              <a:solidFill>
                <a:srgbClr val="FF0000"/>
              </a:solidFill>
              <a:latin typeface="HP Simplified" panose="020B0604020204020204" pitchFamily="34" charset="0"/>
            </a:endParaRPr>
          </a:p>
        </p:txBody>
      </p:sp>
      <p:sp>
        <p:nvSpPr>
          <p:cNvPr id="74" name="TextBox 103"/>
          <p:cNvSpPr txBox="1">
            <a:spLocks noChangeArrowheads="1"/>
          </p:cNvSpPr>
          <p:nvPr/>
        </p:nvSpPr>
        <p:spPr bwMode="auto">
          <a:xfrm>
            <a:off x="1180595" y="6272481"/>
            <a:ext cx="304012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fontAlgn="t" hangingPunct="1">
              <a:lnSpc>
                <a:spcPct val="100000"/>
              </a:lnSpc>
              <a:spcBef>
                <a:spcPct val="0"/>
              </a:spcBef>
              <a:buFontTx/>
              <a:buNone/>
              <a:defRPr/>
            </a:pPr>
            <a:r>
              <a:rPr lang="en-GB" altLang="en-US" sz="700" dirty="0">
                <a:solidFill>
                  <a:srgbClr val="000000"/>
                </a:solidFill>
                <a:latin typeface="HP Simplified" panose="020B0604020204020204" pitchFamily="34" charset="0"/>
              </a:rPr>
              <a:t>P77100-A21 </a:t>
            </a:r>
            <a:r>
              <a:rPr lang="pt-BR" altLang="en-US" sz="700" dirty="0">
                <a:solidFill>
                  <a:srgbClr val="000000"/>
                </a:solidFill>
                <a:latin typeface="HP Simplified" panose="020B0604020204020204" pitchFamily="34" charset="0"/>
              </a:rPr>
              <a:t>HPE MICROSOFT WINDOWS SERVER 2025 16-CORE Std ROK EU SW</a:t>
            </a:r>
            <a:r>
              <a:rPr lang="en-US" altLang="en-US" sz="700" dirty="0">
                <a:solidFill>
                  <a:srgbClr val="000000"/>
                </a:solidFill>
                <a:latin typeface="HP Simplified" panose="020B0604020204020204" pitchFamily="34" charset="0"/>
              </a:rPr>
              <a:t>, </a:t>
            </a:r>
            <a:r>
              <a:rPr lang="en-US" altLang="en-US" sz="700" dirty="0" smtClean="0">
                <a:solidFill>
                  <a:srgbClr val="FF0000"/>
                </a:solidFill>
                <a:latin typeface="HP Simplified" panose="020B0604020204020204" pitchFamily="34" charset="0"/>
              </a:rPr>
              <a:t>1288 </a:t>
            </a:r>
            <a:r>
              <a:rPr lang="en-GB" altLang="en-US" sz="700" dirty="0" smtClean="0">
                <a:solidFill>
                  <a:srgbClr val="FF0000"/>
                </a:solidFill>
                <a:latin typeface="HP Simplified" panose="020B0604020204020204" pitchFamily="34" charset="0"/>
              </a:rPr>
              <a:t>€</a:t>
            </a:r>
            <a:endParaRPr lang="en-US" altLang="en-US" sz="700" dirty="0">
              <a:solidFill>
                <a:srgbClr val="FF0000"/>
              </a:solidFill>
              <a:latin typeface="HP Simplified" panose="020B0604020204020204" pitchFamily="34" charset="0"/>
            </a:endParaRPr>
          </a:p>
        </p:txBody>
      </p:sp>
      <p:sp>
        <p:nvSpPr>
          <p:cNvPr id="75" name="Rectangle 74"/>
          <p:cNvSpPr/>
          <p:nvPr/>
        </p:nvSpPr>
        <p:spPr>
          <a:xfrm>
            <a:off x="1122547" y="2011502"/>
            <a:ext cx="3220092" cy="415498"/>
          </a:xfrm>
          <a:prstGeom prst="rect">
            <a:avLst/>
          </a:prstGeom>
        </p:spPr>
        <p:txBody>
          <a:bodyPr wrap="square">
            <a:spAutoFit/>
          </a:bodyPr>
          <a:lstStyle/>
          <a:p>
            <a:pPr fontAlgn="t"/>
            <a:r>
              <a:rPr lang="en-GB" sz="700" dirty="0">
                <a:latin typeface="HP Simplified" panose="020B0604020204020204" pitchFamily="34" charset="0"/>
              </a:rPr>
              <a:t>P64706-B21 HPE MEMORY 32GB (1X32GB) DUAL RANK x8 DDR5-5600 CAS-46-45-45 EC8 REGISTERED SMART MEMORY KIT, FOR HPE SERVERS DL320 G11, DL380 G11, ML350 G11, 1YW </a:t>
            </a:r>
            <a:r>
              <a:rPr lang="en-US" sz="700" dirty="0" smtClean="0">
                <a:solidFill>
                  <a:srgbClr val="FF0000"/>
                </a:solidFill>
                <a:latin typeface="HP Simplified" panose="020B0604020204020204" pitchFamily="34" charset="0"/>
              </a:rPr>
              <a:t>322 </a:t>
            </a:r>
            <a:r>
              <a:rPr lang="el-GR" sz="700" dirty="0" smtClean="0">
                <a:solidFill>
                  <a:srgbClr val="FF0000"/>
                </a:solidFill>
                <a:latin typeface="HP Simplified" panose="020B0604020204020204" pitchFamily="34" charset="0"/>
              </a:rPr>
              <a:t>€</a:t>
            </a:r>
            <a:r>
              <a:rPr lang="el-GR" sz="700" dirty="0" smtClean="0">
                <a:latin typeface="HP Simplified" panose="020B0604020204020204" pitchFamily="34" charset="0"/>
              </a:rPr>
              <a:t> </a:t>
            </a:r>
            <a:endParaRPr lang="aa-ET" sz="700" dirty="0">
              <a:solidFill>
                <a:srgbClr val="FF0000"/>
              </a:solidFill>
              <a:latin typeface="HP Simplified" panose="020B0604020204020204" pitchFamily="34" charset="0"/>
            </a:endParaRPr>
          </a:p>
        </p:txBody>
      </p:sp>
      <p:sp>
        <p:nvSpPr>
          <p:cNvPr id="77" name="Rectangle 76"/>
          <p:cNvSpPr/>
          <p:nvPr/>
        </p:nvSpPr>
        <p:spPr>
          <a:xfrm>
            <a:off x="4368756" y="2992249"/>
            <a:ext cx="4443957" cy="307777"/>
          </a:xfrm>
          <a:prstGeom prst="rect">
            <a:avLst/>
          </a:prstGeom>
        </p:spPr>
        <p:txBody>
          <a:bodyPr wrap="square">
            <a:spAutoFit/>
          </a:bodyPr>
          <a:lstStyle/>
          <a:p>
            <a:pPr fontAlgn="t"/>
            <a:r>
              <a:rPr lang="en-GB" sz="700" dirty="0">
                <a:latin typeface="HP Simplified" panose="020B0604020204020204" pitchFamily="34" charset="0"/>
              </a:rPr>
              <a:t>P40497-B21</a:t>
            </a:r>
            <a:r>
              <a:rPr lang="en-GB" sz="700" dirty="0">
                <a:solidFill>
                  <a:srgbClr val="0070C0"/>
                </a:solidFill>
                <a:latin typeface="HP Simplified" panose="020B0604020204020204" pitchFamily="34" charset="0"/>
              </a:rPr>
              <a:t> </a:t>
            </a:r>
            <a:r>
              <a:rPr lang="en-GB" sz="700" dirty="0">
                <a:latin typeface="HP Simplified" panose="020B0604020204020204" pitchFamily="34" charset="0"/>
              </a:rPr>
              <a:t>HPE SSD INTERNAL 480GB SATA, 6G READ INTENSIVE, SFF 2.5'', HOT PLUG, BASIC CARRIER, MV, FOR HPE SERVERS ML30 G10+, DL20 G10+, DL345 G10+, DL360 G10+, DL365 G10+, DL380 G10+, DL385 G10+ 3YW  </a:t>
            </a:r>
            <a:r>
              <a:rPr lang="en-GB" sz="700" dirty="0" smtClean="0">
                <a:solidFill>
                  <a:srgbClr val="FF0000"/>
                </a:solidFill>
                <a:latin typeface="HP Simplified" panose="020B0604020204020204" pitchFamily="34" charset="0"/>
              </a:rPr>
              <a:t>258 </a:t>
            </a:r>
            <a:r>
              <a:rPr lang="el-GR" sz="700" dirty="0" smtClean="0">
                <a:solidFill>
                  <a:srgbClr val="FF0000"/>
                </a:solidFill>
                <a:latin typeface="HP Simplified" panose="020B0604020204020204" pitchFamily="34" charset="0"/>
              </a:rPr>
              <a:t>€</a:t>
            </a:r>
            <a:endParaRPr lang="en-GB" sz="700" dirty="0">
              <a:solidFill>
                <a:srgbClr val="FF0000"/>
              </a:solidFill>
              <a:latin typeface="HP Simplified" panose="020B0604020204020204" pitchFamily="34" charset="0"/>
            </a:endParaRPr>
          </a:p>
        </p:txBody>
      </p:sp>
      <p:sp>
        <p:nvSpPr>
          <p:cNvPr id="84" name="TextBox 77"/>
          <p:cNvSpPr txBox="1">
            <a:spLocks noChangeArrowheads="1"/>
          </p:cNvSpPr>
          <p:nvPr/>
        </p:nvSpPr>
        <p:spPr bwMode="auto">
          <a:xfrm>
            <a:off x="1131207" y="3783166"/>
            <a:ext cx="1500011" cy="292388"/>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t">
              <a:lnSpc>
                <a:spcPct val="100000"/>
              </a:lnSpc>
              <a:spcBef>
                <a:spcPct val="0"/>
              </a:spcBef>
              <a:buFontTx/>
              <a:buNone/>
              <a:defRPr/>
            </a:pPr>
            <a:r>
              <a:rPr lang="en-GB" altLang="en-US" sz="650" dirty="0">
                <a:solidFill>
                  <a:srgbClr val="000000"/>
                </a:solidFill>
                <a:latin typeface="HP Simplified" panose="020B0604020204020204" pitchFamily="34" charset="0"/>
              </a:rPr>
              <a:t>513927-B21 </a:t>
            </a:r>
            <a:r>
              <a:rPr lang="nn-NO" altLang="en-US" sz="650" dirty="0">
                <a:solidFill>
                  <a:srgbClr val="000000"/>
                </a:solidFill>
                <a:latin typeface="HP Simplified" panose="020B0604020204020204" pitchFamily="34" charset="0"/>
              </a:rPr>
              <a:t>HPE REDUNDANT FAN KIT 5U FOR G6 </a:t>
            </a:r>
            <a:r>
              <a:rPr lang="en-US" altLang="en-US" sz="650" dirty="0" smtClean="0">
                <a:solidFill>
                  <a:srgbClr val="FF0000"/>
                </a:solidFill>
                <a:latin typeface="HP Simplified" panose="020B0604020204020204" pitchFamily="34" charset="0"/>
              </a:rPr>
              <a:t>51 </a:t>
            </a:r>
            <a:r>
              <a:rPr lang="en-GB" altLang="en-US" sz="650" dirty="0" smtClean="0">
                <a:solidFill>
                  <a:srgbClr val="FF0000"/>
                </a:solidFill>
                <a:latin typeface="HP Simplified" panose="020B0604020204020204" pitchFamily="34" charset="0"/>
              </a:rPr>
              <a:t>€ </a:t>
            </a:r>
            <a:endParaRPr lang="en-GB" altLang="en-US" sz="650" dirty="0">
              <a:solidFill>
                <a:srgbClr val="FF0000"/>
              </a:solidFill>
              <a:latin typeface="HP Simplified" panose="020B0604020204020204" pitchFamily="34" charset="0"/>
            </a:endParaRPr>
          </a:p>
        </p:txBody>
      </p:sp>
      <p:sp>
        <p:nvSpPr>
          <p:cNvPr id="102" name="TextBox 77"/>
          <p:cNvSpPr txBox="1">
            <a:spLocks noChangeArrowheads="1"/>
          </p:cNvSpPr>
          <p:nvPr/>
        </p:nvSpPr>
        <p:spPr bwMode="auto">
          <a:xfrm>
            <a:off x="1129076" y="3991836"/>
            <a:ext cx="1484048" cy="292388"/>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t">
              <a:lnSpc>
                <a:spcPct val="100000"/>
              </a:lnSpc>
              <a:spcBef>
                <a:spcPct val="0"/>
              </a:spcBef>
              <a:buFontTx/>
              <a:buNone/>
              <a:defRPr/>
            </a:pPr>
            <a:r>
              <a:rPr lang="en-GB" altLang="en-US" sz="650" dirty="0">
                <a:solidFill>
                  <a:srgbClr val="000000"/>
                </a:solidFill>
                <a:latin typeface="HP Simplified" panose="020B0604020204020204" pitchFamily="34" charset="0"/>
              </a:rPr>
              <a:t>784584-B21 </a:t>
            </a:r>
            <a:r>
              <a:rPr lang="nn-NO" altLang="en-US" sz="650" dirty="0">
                <a:solidFill>
                  <a:srgbClr val="000000"/>
                </a:solidFill>
                <a:latin typeface="HP Simplified" panose="020B0604020204020204" pitchFamily="34" charset="0"/>
              </a:rPr>
              <a:t>HPE 4LFF Hot Plug Drv Cage Kit ML110 Gen9 v2 </a:t>
            </a:r>
            <a:r>
              <a:rPr lang="en-US" altLang="en-US" sz="650" dirty="0" smtClean="0">
                <a:solidFill>
                  <a:srgbClr val="FF0000"/>
                </a:solidFill>
                <a:latin typeface="HP Simplified" panose="020B0604020204020204" pitchFamily="34" charset="0"/>
              </a:rPr>
              <a:t>167 </a:t>
            </a:r>
            <a:r>
              <a:rPr lang="en-GB" altLang="en-US" sz="650" dirty="0" smtClean="0">
                <a:solidFill>
                  <a:srgbClr val="FF0000"/>
                </a:solidFill>
                <a:latin typeface="HP Simplified" panose="020B0604020204020204" pitchFamily="34" charset="0"/>
              </a:rPr>
              <a:t>€ </a:t>
            </a:r>
            <a:endParaRPr lang="en-GB" altLang="en-US" sz="650" dirty="0">
              <a:solidFill>
                <a:srgbClr val="FF0000"/>
              </a:solidFill>
              <a:latin typeface="HP Simplified" panose="020B0604020204020204" pitchFamily="34" charset="0"/>
            </a:endParaRPr>
          </a:p>
        </p:txBody>
      </p:sp>
      <p:sp>
        <p:nvSpPr>
          <p:cNvPr id="109" name="TextBox 77"/>
          <p:cNvSpPr txBox="1">
            <a:spLocks noChangeArrowheads="1"/>
          </p:cNvSpPr>
          <p:nvPr/>
        </p:nvSpPr>
        <p:spPr bwMode="auto">
          <a:xfrm>
            <a:off x="2056052" y="373456"/>
            <a:ext cx="2245062" cy="630942"/>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t">
              <a:lnSpc>
                <a:spcPct val="100000"/>
              </a:lnSpc>
              <a:spcBef>
                <a:spcPct val="0"/>
              </a:spcBef>
              <a:buFontTx/>
              <a:buNone/>
              <a:defRPr/>
            </a:pPr>
            <a:r>
              <a:rPr lang="en-GB" altLang="en-US" sz="700" dirty="0">
                <a:solidFill>
                  <a:srgbClr val="000000"/>
                </a:solidFill>
                <a:latin typeface="HP Simplified" panose="020B0604020204020204" pitchFamily="34" charset="0"/>
              </a:rPr>
              <a:t>P00920-B21 HPE MEMORY 16GB (1X16GB) SINGLE RANK X4 DDR4-2933 CAS-21-21-21 REGISTERED SMART MEMORY KIT, FOR HPE SERVERS DL20 G10, DL360 G9 G10, DL380 G9 G10, ML30 G10, ML110 G9 G10, ML350 G9 G10, 1YW </a:t>
            </a:r>
            <a:r>
              <a:rPr lang="en-US" altLang="en-US" sz="700" dirty="0" smtClean="0">
                <a:solidFill>
                  <a:srgbClr val="FF0000"/>
                </a:solidFill>
                <a:latin typeface="HP Simplified" panose="020B0604020204020204" pitchFamily="34" charset="0"/>
              </a:rPr>
              <a:t>127 </a:t>
            </a:r>
            <a:r>
              <a:rPr lang="en-GB" altLang="en-US" sz="700" dirty="0" smtClean="0">
                <a:solidFill>
                  <a:srgbClr val="FF0000"/>
                </a:solidFill>
                <a:latin typeface="HP Simplified" panose="020B0604020204020204" pitchFamily="34" charset="0"/>
              </a:rPr>
              <a:t>€ </a:t>
            </a:r>
            <a:endParaRPr lang="en-GB" altLang="en-US" sz="700" dirty="0">
              <a:solidFill>
                <a:srgbClr val="FF0000"/>
              </a:solidFill>
              <a:latin typeface="HP Simplified" panose="020B0604020204020204" pitchFamily="34" charset="0"/>
            </a:endParaRPr>
          </a:p>
        </p:txBody>
      </p:sp>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643771">
            <a:off x="1232615" y="336257"/>
            <a:ext cx="772347" cy="549345"/>
          </a:xfrm>
          <a:prstGeom prst="rect">
            <a:avLst/>
          </a:prstGeom>
        </p:spPr>
      </p:pic>
      <p:sp>
        <p:nvSpPr>
          <p:cNvPr id="110" name="Rectangle 109"/>
          <p:cNvSpPr/>
          <p:nvPr/>
        </p:nvSpPr>
        <p:spPr>
          <a:xfrm>
            <a:off x="4369876" y="3504884"/>
            <a:ext cx="4386873" cy="307777"/>
          </a:xfrm>
          <a:prstGeom prst="rect">
            <a:avLst/>
          </a:prstGeom>
        </p:spPr>
        <p:txBody>
          <a:bodyPr wrap="square">
            <a:spAutoFit/>
          </a:bodyPr>
          <a:lstStyle/>
          <a:p>
            <a:pPr fontAlgn="t"/>
            <a:r>
              <a:rPr lang="en-GB" sz="700" dirty="0">
                <a:latin typeface="HP Simplified" panose="020B0604020204020204" pitchFamily="34" charset="0"/>
              </a:rPr>
              <a:t>P18434-B21</a:t>
            </a:r>
            <a:r>
              <a:rPr lang="en-GB" sz="700" dirty="0">
                <a:solidFill>
                  <a:srgbClr val="0070C0"/>
                </a:solidFill>
                <a:latin typeface="HP Simplified" panose="020B0604020204020204" pitchFamily="34" charset="0"/>
              </a:rPr>
              <a:t> </a:t>
            </a:r>
            <a:r>
              <a:rPr lang="en-GB" sz="700" dirty="0">
                <a:latin typeface="HP Simplified" panose="020B0604020204020204" pitchFamily="34" charset="0"/>
              </a:rPr>
              <a:t>HPE SSD INTERNAL 960GB SATA, 6GB/s, SFF 2.5'', MIXED USED, HOT PLUG, SMART CARRIER, FOR HPE SERVERS DL20 G9 G10, DL360 G8 G9 G10, DL380 G8 G9 G10, ML110 G8 G9 G10, ML350 G8 G9 G10, 3YW </a:t>
            </a:r>
            <a:r>
              <a:rPr lang="en-GB" sz="700" dirty="0" smtClean="0">
                <a:solidFill>
                  <a:srgbClr val="FF0000"/>
                </a:solidFill>
                <a:latin typeface="HP Simplified" panose="020B0604020204020204" pitchFamily="34" charset="0"/>
              </a:rPr>
              <a:t>587 </a:t>
            </a:r>
            <a:r>
              <a:rPr lang="el-GR" sz="700" dirty="0" smtClean="0">
                <a:solidFill>
                  <a:srgbClr val="FF0000"/>
                </a:solidFill>
                <a:latin typeface="HP Simplified" panose="020B0604020204020204" pitchFamily="34" charset="0"/>
              </a:rPr>
              <a:t>€</a:t>
            </a:r>
            <a:endParaRPr lang="en-GB" sz="700" dirty="0">
              <a:solidFill>
                <a:srgbClr val="FF0000"/>
              </a:solidFill>
              <a:latin typeface="HP Simplified" panose="020B0604020204020204" pitchFamily="34" charset="0"/>
            </a:endParaRPr>
          </a:p>
        </p:txBody>
      </p:sp>
      <p:pic>
        <p:nvPicPr>
          <p:cNvPr id="9" name="Picture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701018" y="799171"/>
            <a:ext cx="1103207" cy="458476"/>
          </a:xfrm>
          <a:prstGeom prst="rect">
            <a:avLst/>
          </a:prstGeom>
        </p:spPr>
      </p:pic>
      <p:sp>
        <p:nvSpPr>
          <p:cNvPr id="112" name="Rectangle 111"/>
          <p:cNvSpPr/>
          <p:nvPr/>
        </p:nvSpPr>
        <p:spPr>
          <a:xfrm>
            <a:off x="4344822" y="325291"/>
            <a:ext cx="4632160" cy="307777"/>
          </a:xfrm>
          <a:prstGeom prst="rect">
            <a:avLst/>
          </a:prstGeom>
        </p:spPr>
        <p:txBody>
          <a:bodyPr wrap="square">
            <a:spAutoFit/>
          </a:bodyPr>
          <a:lstStyle/>
          <a:p>
            <a:pPr fontAlgn="t"/>
            <a:r>
              <a:rPr lang="en-GB" sz="700" dirty="0">
                <a:latin typeface="HP Simplified" panose="020B0604020204020204" pitchFamily="34" charset="0"/>
              </a:rPr>
              <a:t>872475-B21</a:t>
            </a:r>
            <a:r>
              <a:rPr lang="en-GB" sz="700" dirty="0">
                <a:solidFill>
                  <a:srgbClr val="0070C0"/>
                </a:solidFill>
                <a:latin typeface="HP Simplified" panose="020B0604020204020204" pitchFamily="34" charset="0"/>
              </a:rPr>
              <a:t> </a:t>
            </a:r>
            <a:r>
              <a:rPr lang="en-GB" sz="700" dirty="0">
                <a:latin typeface="HP Simplified" panose="020B0604020204020204" pitchFamily="34" charset="0"/>
              </a:rPr>
              <a:t>HPE HDD INTERNAL 300GB SAS, 12GB/s 10K RPM, SFF 2.5'', HOT PLUG SC, ENTERPRISE, FOR HPE SERVERS DL20 G9 G10, DL360 G8 G9 G10, DL380 G8 G9 G10, ML30 G9 G10, ML110 G8 G9 G10, ML350 G8 G9 G10, 3YW </a:t>
            </a:r>
            <a:r>
              <a:rPr lang="en-US" sz="700" dirty="0" smtClean="0">
                <a:solidFill>
                  <a:srgbClr val="FF0000"/>
                </a:solidFill>
                <a:latin typeface="HP Simplified" panose="020B0604020204020204" pitchFamily="34" charset="0"/>
              </a:rPr>
              <a:t>205 </a:t>
            </a:r>
            <a:r>
              <a:rPr lang="en-GB" sz="700" dirty="0" smtClean="0">
                <a:solidFill>
                  <a:srgbClr val="FF0000"/>
                </a:solidFill>
                <a:latin typeface="HP Simplified" panose="020B0604020204020204" pitchFamily="34" charset="0"/>
              </a:rPr>
              <a:t>€</a:t>
            </a:r>
            <a:endParaRPr lang="aa-ET" sz="700" dirty="0">
              <a:solidFill>
                <a:srgbClr val="FF0000"/>
              </a:solidFill>
              <a:latin typeface="HP Simplified" panose="020B0604020204020204" pitchFamily="34" charset="0"/>
            </a:endParaRPr>
          </a:p>
        </p:txBody>
      </p:sp>
      <p:sp>
        <p:nvSpPr>
          <p:cNvPr id="115" name="Rectangle 114"/>
          <p:cNvSpPr/>
          <p:nvPr/>
        </p:nvSpPr>
        <p:spPr>
          <a:xfrm>
            <a:off x="4356458" y="856600"/>
            <a:ext cx="4437048" cy="415498"/>
          </a:xfrm>
          <a:prstGeom prst="rect">
            <a:avLst/>
          </a:prstGeom>
        </p:spPr>
        <p:txBody>
          <a:bodyPr wrap="square">
            <a:spAutoFit/>
          </a:bodyPr>
          <a:lstStyle/>
          <a:p>
            <a:pPr fontAlgn="t"/>
            <a:r>
              <a:rPr lang="en-GB" sz="700" dirty="0">
                <a:latin typeface="HP Simplified" panose="020B0604020204020204" pitchFamily="34" charset="0"/>
              </a:rPr>
              <a:t>872477-B21 HPE HDD INTERNAL 600GB SAS, 12GB/s 10K RPM, SFF 2.5'', HOT PLUG SMART CARRIER, DIGITALLY SIGNED FIRMWARE, ENTERPRISE, FOR HPE SERVERS DL20 G9 G10, DL360 G8 G9 G10, DL380 G8 G9 G10, ML30 G9 G10, ML110 G8 G9 G10, ML350 G8 G9 G10 3YW, </a:t>
            </a:r>
            <a:r>
              <a:rPr lang="en-US" sz="700" dirty="0" smtClean="0">
                <a:solidFill>
                  <a:srgbClr val="FF0000"/>
                </a:solidFill>
                <a:latin typeface="HP Simplified" panose="020B0604020204020204" pitchFamily="34" charset="0"/>
              </a:rPr>
              <a:t>280 </a:t>
            </a:r>
            <a:r>
              <a:rPr lang="en-GB" sz="700" dirty="0" smtClean="0">
                <a:solidFill>
                  <a:srgbClr val="FF0000"/>
                </a:solidFill>
                <a:latin typeface="HP Simplified" panose="020B0604020204020204" pitchFamily="34" charset="0"/>
              </a:rPr>
              <a:t>€</a:t>
            </a:r>
            <a:endParaRPr lang="aa-ET" sz="700" dirty="0">
              <a:solidFill>
                <a:srgbClr val="FF0000"/>
              </a:solidFill>
              <a:latin typeface="HP Simplified" panose="020B0604020204020204" pitchFamily="34" charset="0"/>
            </a:endParaRPr>
          </a:p>
        </p:txBody>
      </p:sp>
      <p:pic>
        <p:nvPicPr>
          <p:cNvPr id="67" name="Picture 6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4917" y="1146709"/>
            <a:ext cx="796623" cy="227369"/>
          </a:xfrm>
          <a:prstGeom prst="rect">
            <a:avLst/>
          </a:prstGeom>
        </p:spPr>
      </p:pic>
      <p:sp>
        <p:nvSpPr>
          <p:cNvPr id="66" name="TextBox 77"/>
          <p:cNvSpPr txBox="1">
            <a:spLocks noChangeArrowheads="1"/>
          </p:cNvSpPr>
          <p:nvPr/>
        </p:nvSpPr>
        <p:spPr bwMode="auto">
          <a:xfrm>
            <a:off x="1114369" y="1667266"/>
            <a:ext cx="3105183" cy="415498"/>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t">
              <a:lnSpc>
                <a:spcPct val="100000"/>
              </a:lnSpc>
              <a:spcBef>
                <a:spcPct val="0"/>
              </a:spcBef>
              <a:buFontTx/>
              <a:buNone/>
              <a:defRPr/>
            </a:pPr>
            <a:r>
              <a:rPr lang="en-GB" altLang="en-US" sz="700" dirty="0" smtClean="0">
                <a:solidFill>
                  <a:srgbClr val="000000"/>
                </a:solidFill>
                <a:latin typeface="HP Simplified" panose="020B0604020204020204" pitchFamily="34" charset="0"/>
              </a:rPr>
              <a:t>P00924-B21 HPE </a:t>
            </a:r>
            <a:r>
              <a:rPr lang="en-GB" altLang="en-US" sz="700" dirty="0">
                <a:solidFill>
                  <a:srgbClr val="000000"/>
                </a:solidFill>
                <a:latin typeface="HP Simplified" panose="020B0604020204020204" pitchFamily="34" charset="0"/>
              </a:rPr>
              <a:t>MEMORY 32GB (1X32GB) DUAL RANK X4 DDR4-2933 CAS-21-21-21 REGISTERED SMART MEMORY KIT, FOR HPE SERVERS DL20 G10, DL360 G9 G10, DL380 G9 G10, ML30 G10, ML110 G9 G10, ML350 G9 G10, </a:t>
            </a:r>
            <a:r>
              <a:rPr lang="en-GB" altLang="en-US" sz="700" dirty="0" smtClean="0">
                <a:solidFill>
                  <a:srgbClr val="000000"/>
                </a:solidFill>
                <a:latin typeface="HP Simplified" panose="020B0604020204020204" pitchFamily="34" charset="0"/>
              </a:rPr>
              <a:t>1YW </a:t>
            </a:r>
            <a:r>
              <a:rPr lang="en-US" altLang="en-US" sz="700" dirty="0" smtClean="0">
                <a:solidFill>
                  <a:srgbClr val="FF0000"/>
                </a:solidFill>
                <a:latin typeface="HP Simplified" panose="020B0604020204020204" pitchFamily="34" charset="0"/>
              </a:rPr>
              <a:t>196 </a:t>
            </a:r>
            <a:r>
              <a:rPr lang="en-GB" altLang="en-US" sz="700" dirty="0" smtClean="0">
                <a:solidFill>
                  <a:srgbClr val="FF0000"/>
                </a:solidFill>
                <a:latin typeface="HP Simplified" panose="020B0604020204020204" pitchFamily="34" charset="0"/>
              </a:rPr>
              <a:t>€ </a:t>
            </a:r>
            <a:endParaRPr lang="en-GB" altLang="en-US" sz="700" dirty="0">
              <a:solidFill>
                <a:srgbClr val="FF0000"/>
              </a:solidFill>
              <a:latin typeface="HP Simplified" panose="020B0604020204020204" pitchFamily="34" charset="0"/>
            </a:endParaRPr>
          </a:p>
        </p:txBody>
      </p:sp>
      <p:sp>
        <p:nvSpPr>
          <p:cNvPr id="68" name="Rectangle 67"/>
          <p:cNvSpPr/>
          <p:nvPr/>
        </p:nvSpPr>
        <p:spPr>
          <a:xfrm>
            <a:off x="4364841" y="3251416"/>
            <a:ext cx="4420283" cy="307777"/>
          </a:xfrm>
          <a:prstGeom prst="rect">
            <a:avLst/>
          </a:prstGeom>
        </p:spPr>
        <p:txBody>
          <a:bodyPr wrap="square">
            <a:spAutoFit/>
          </a:bodyPr>
          <a:lstStyle/>
          <a:p>
            <a:pPr fontAlgn="t"/>
            <a:r>
              <a:rPr lang="en-GB" sz="700" dirty="0" smtClean="0">
                <a:latin typeface="HP Simplified" panose="020B0604020204020204" pitchFamily="34" charset="0"/>
              </a:rPr>
              <a:t>P40498-B21</a:t>
            </a:r>
            <a:r>
              <a:rPr lang="en-GB" sz="700" dirty="0" smtClean="0">
                <a:solidFill>
                  <a:srgbClr val="0070C0"/>
                </a:solidFill>
                <a:latin typeface="HP Simplified" panose="020B0604020204020204" pitchFamily="34" charset="0"/>
              </a:rPr>
              <a:t> </a:t>
            </a:r>
            <a:r>
              <a:rPr lang="en-GB" sz="700" dirty="0" smtClean="0">
                <a:latin typeface="HP Simplified" panose="020B0604020204020204" pitchFamily="34" charset="0"/>
              </a:rPr>
              <a:t>HPE </a:t>
            </a:r>
            <a:r>
              <a:rPr lang="en-GB" sz="700" dirty="0">
                <a:latin typeface="HP Simplified" panose="020B0604020204020204" pitchFamily="34" charset="0"/>
              </a:rPr>
              <a:t>SSD INTERNAL 960GB SATA, 6G READ INTENSIVE, SFF 2.5'', HOT PLUG, BASIC CARRIER, MV,FOR HPE SERVERS DL20 G10+, DL345 G10+, DL360 G10+, DL365 G10+, DL380 G10+, DL385 G10+, ML30 G10+, </a:t>
            </a:r>
            <a:r>
              <a:rPr lang="en-GB" sz="700" dirty="0" smtClean="0">
                <a:latin typeface="HP Simplified" panose="020B0604020204020204" pitchFamily="34" charset="0"/>
              </a:rPr>
              <a:t>3YW </a:t>
            </a:r>
            <a:r>
              <a:rPr lang="en-GB" sz="700" dirty="0" smtClean="0">
                <a:solidFill>
                  <a:srgbClr val="FF0000"/>
                </a:solidFill>
                <a:latin typeface="HP Simplified" panose="020B0604020204020204" pitchFamily="34" charset="0"/>
              </a:rPr>
              <a:t>388 </a:t>
            </a:r>
            <a:r>
              <a:rPr lang="el-GR" sz="700" dirty="0" smtClean="0">
                <a:solidFill>
                  <a:srgbClr val="FF0000"/>
                </a:solidFill>
                <a:latin typeface="HP Simplified" panose="020B0604020204020204" pitchFamily="34" charset="0"/>
              </a:rPr>
              <a:t>€</a:t>
            </a:r>
            <a:endParaRPr lang="en-GB" sz="700" dirty="0">
              <a:solidFill>
                <a:srgbClr val="FF0000"/>
              </a:solidFill>
              <a:latin typeface="HP Simplified" panose="020B0604020204020204" pitchFamily="34" charset="0"/>
            </a:endParaRPr>
          </a:p>
        </p:txBody>
      </p:sp>
      <p:sp>
        <p:nvSpPr>
          <p:cNvPr id="69" name="Rectangle 68"/>
          <p:cNvSpPr/>
          <p:nvPr/>
        </p:nvSpPr>
        <p:spPr>
          <a:xfrm>
            <a:off x="4357733" y="3770287"/>
            <a:ext cx="4237326" cy="307777"/>
          </a:xfrm>
          <a:prstGeom prst="rect">
            <a:avLst/>
          </a:prstGeom>
        </p:spPr>
        <p:txBody>
          <a:bodyPr wrap="square">
            <a:spAutoFit/>
          </a:bodyPr>
          <a:lstStyle/>
          <a:p>
            <a:pPr fontAlgn="t"/>
            <a:r>
              <a:rPr lang="en-GB" sz="700" dirty="0" smtClean="0">
                <a:latin typeface="HP Simplified" panose="020B0604020204020204" pitchFamily="34" charset="0"/>
              </a:rPr>
              <a:t>P40503-B21</a:t>
            </a:r>
            <a:r>
              <a:rPr lang="en-GB" sz="700" dirty="0" smtClean="0">
                <a:solidFill>
                  <a:srgbClr val="0070C0"/>
                </a:solidFill>
                <a:latin typeface="HP Simplified" panose="020B0604020204020204" pitchFamily="34" charset="0"/>
              </a:rPr>
              <a:t> </a:t>
            </a:r>
            <a:r>
              <a:rPr lang="en-GB" sz="700" dirty="0" smtClean="0">
                <a:latin typeface="HP Simplified" panose="020B0604020204020204" pitchFamily="34" charset="0"/>
              </a:rPr>
              <a:t>HPE </a:t>
            </a:r>
            <a:r>
              <a:rPr lang="en-GB" sz="700" dirty="0">
                <a:latin typeface="HP Simplified" panose="020B0604020204020204" pitchFamily="34" charset="0"/>
              </a:rPr>
              <a:t>SSD INTERNAL 960GB SATA MIXED-USE SFF 2.5'', 6G DS, HOT PLUG BASIC CARRIER, MV, FOR HPE SERVERS DL360 G11, DL380 G11, ML110 G11, ML350 G11, </a:t>
            </a:r>
            <a:r>
              <a:rPr lang="en-GB" sz="700" dirty="0" smtClean="0">
                <a:latin typeface="HP Simplified" panose="020B0604020204020204" pitchFamily="34" charset="0"/>
              </a:rPr>
              <a:t>3YW </a:t>
            </a:r>
            <a:r>
              <a:rPr lang="en-GB" sz="700" dirty="0" smtClean="0">
                <a:solidFill>
                  <a:srgbClr val="FF0000"/>
                </a:solidFill>
                <a:latin typeface="HP Simplified" panose="020B0604020204020204" pitchFamily="34" charset="0"/>
              </a:rPr>
              <a:t>633 </a:t>
            </a:r>
            <a:r>
              <a:rPr lang="el-GR" sz="700" dirty="0" smtClean="0">
                <a:solidFill>
                  <a:srgbClr val="FF0000"/>
                </a:solidFill>
                <a:latin typeface="HP Simplified" panose="020B0604020204020204" pitchFamily="34" charset="0"/>
              </a:rPr>
              <a:t>€</a:t>
            </a:r>
            <a:endParaRPr lang="en-GB" sz="700" dirty="0">
              <a:solidFill>
                <a:srgbClr val="FF0000"/>
              </a:solidFill>
              <a:latin typeface="HP Simplified" panose="020B0604020204020204" pitchFamily="34" charset="0"/>
            </a:endParaRPr>
          </a:p>
        </p:txBody>
      </p:sp>
      <p:sp>
        <p:nvSpPr>
          <p:cNvPr id="71" name="TextBox 31"/>
          <p:cNvSpPr txBox="1">
            <a:spLocks noChangeArrowheads="1"/>
          </p:cNvSpPr>
          <p:nvPr/>
        </p:nvSpPr>
        <p:spPr bwMode="auto">
          <a:xfrm>
            <a:off x="4043500" y="4485296"/>
            <a:ext cx="559927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GB" altLang="en-US" sz="800" b="1" dirty="0">
                <a:latin typeface="HP Simplified" panose="020B0604020204020204" pitchFamily="34" charset="0"/>
              </a:rPr>
              <a:t>HEWLETT PACKARD SSD DRIVES INTERNAL </a:t>
            </a:r>
            <a:r>
              <a:rPr lang="en-GB" altLang="en-US" sz="800" b="1" dirty="0" smtClean="0">
                <a:latin typeface="HP Simplified" panose="020B0604020204020204" pitchFamily="34" charset="0"/>
              </a:rPr>
              <a:t>LFF </a:t>
            </a:r>
            <a:r>
              <a:rPr lang="en-GB" altLang="en-US" sz="800" b="1" dirty="0">
                <a:latin typeface="HP Simplified" panose="020B0604020204020204" pitchFamily="34" charset="0"/>
              </a:rPr>
              <a:t>3</a:t>
            </a:r>
            <a:r>
              <a:rPr lang="en-GB" altLang="en-US" sz="800" b="1" dirty="0" smtClean="0">
                <a:latin typeface="HP Simplified" panose="020B0604020204020204" pitchFamily="34" charset="0"/>
              </a:rPr>
              <a:t>.5</a:t>
            </a:r>
            <a:r>
              <a:rPr lang="en-GB" altLang="en-US" sz="800" b="1" dirty="0">
                <a:latin typeface="HP Simplified" panose="020B0604020204020204" pitchFamily="34" charset="0"/>
              </a:rPr>
              <a:t>’’ HOT PLUG</a:t>
            </a:r>
            <a:endParaRPr lang="en-US" altLang="en-US" sz="1800" b="1" dirty="0"/>
          </a:p>
        </p:txBody>
      </p:sp>
      <p:sp>
        <p:nvSpPr>
          <p:cNvPr id="78" name="Rectangle 77"/>
          <p:cNvSpPr/>
          <p:nvPr/>
        </p:nvSpPr>
        <p:spPr>
          <a:xfrm>
            <a:off x="4380210" y="4775890"/>
            <a:ext cx="3782291" cy="415498"/>
          </a:xfrm>
          <a:prstGeom prst="rect">
            <a:avLst/>
          </a:prstGeom>
        </p:spPr>
        <p:txBody>
          <a:bodyPr wrap="square">
            <a:spAutoFit/>
          </a:bodyPr>
          <a:lstStyle/>
          <a:p>
            <a:pPr fontAlgn="t"/>
            <a:r>
              <a:rPr lang="en-GB" sz="700" dirty="0" smtClean="0">
                <a:latin typeface="HP Simplified" panose="020B0604020204020204" pitchFamily="34" charset="0"/>
              </a:rPr>
              <a:t>P47808-B21</a:t>
            </a:r>
            <a:r>
              <a:rPr lang="en-GB" sz="700" dirty="0" smtClean="0">
                <a:solidFill>
                  <a:srgbClr val="0070C0"/>
                </a:solidFill>
                <a:latin typeface="HP Simplified" panose="020B0604020204020204" pitchFamily="34" charset="0"/>
              </a:rPr>
              <a:t> </a:t>
            </a:r>
            <a:r>
              <a:rPr lang="en-GB" sz="700" dirty="0" smtClean="0">
                <a:latin typeface="HP Simplified" panose="020B0604020204020204" pitchFamily="34" charset="0"/>
              </a:rPr>
              <a:t>HPE </a:t>
            </a:r>
            <a:r>
              <a:rPr lang="en-GB" sz="700" dirty="0">
                <a:latin typeface="HP Simplified" panose="020B0604020204020204" pitchFamily="34" charset="0"/>
              </a:rPr>
              <a:t>SSD INTERNAL 960GB SATA 6G, LFF 3.5'' HOT PLUG,READ INTENSIVE, FOR SERVERS DL20 G10, DL160 G10, DL325 G10, DL360 G10+, DL380 G10+, DL385 G10+, ML30 G10+, ML110 G10, ML350 G10, </a:t>
            </a:r>
            <a:r>
              <a:rPr lang="en-GB" sz="700" dirty="0" smtClean="0">
                <a:latin typeface="HP Simplified" panose="020B0604020204020204" pitchFamily="34" charset="0"/>
              </a:rPr>
              <a:t>3YW </a:t>
            </a:r>
            <a:r>
              <a:rPr lang="en-GB" sz="700" dirty="0" smtClean="0">
                <a:solidFill>
                  <a:srgbClr val="FF0000"/>
                </a:solidFill>
                <a:latin typeface="HP Simplified" panose="020B0604020204020204" pitchFamily="34" charset="0"/>
              </a:rPr>
              <a:t>388 </a:t>
            </a:r>
            <a:r>
              <a:rPr lang="el-GR" sz="700" dirty="0" smtClean="0">
                <a:solidFill>
                  <a:srgbClr val="FF0000"/>
                </a:solidFill>
                <a:latin typeface="HP Simplified" panose="020B0604020204020204" pitchFamily="34" charset="0"/>
              </a:rPr>
              <a:t>€</a:t>
            </a:r>
            <a:endParaRPr lang="en-GB" sz="700" dirty="0">
              <a:solidFill>
                <a:srgbClr val="FF0000"/>
              </a:solidFill>
              <a:latin typeface="HP Simplified" panose="020B0604020204020204" pitchFamily="34" charset="0"/>
            </a:endParaRPr>
          </a:p>
        </p:txBody>
      </p:sp>
      <p:cxnSp>
        <p:nvCxnSpPr>
          <p:cNvPr id="82" name="Straight Connector 81"/>
          <p:cNvCxnSpPr/>
          <p:nvPr/>
        </p:nvCxnSpPr>
        <p:spPr>
          <a:xfrm flipV="1">
            <a:off x="4358714" y="2696146"/>
            <a:ext cx="5389563" cy="1313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741433" y="3503132"/>
            <a:ext cx="1092854" cy="423895"/>
          </a:xfrm>
          <a:prstGeom prst="rect">
            <a:avLst/>
          </a:prstGeom>
        </p:spPr>
      </p:pic>
      <p:cxnSp>
        <p:nvCxnSpPr>
          <p:cNvPr id="83" name="Straight Connector 82"/>
          <p:cNvCxnSpPr/>
          <p:nvPr/>
        </p:nvCxnSpPr>
        <p:spPr>
          <a:xfrm flipV="1">
            <a:off x="4351038" y="5368115"/>
            <a:ext cx="5379590" cy="4235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690507" y="4676454"/>
            <a:ext cx="1078179" cy="479191"/>
          </a:xfrm>
          <a:prstGeom prst="rect">
            <a:avLst/>
          </a:prstGeom>
        </p:spPr>
      </p:pic>
      <p:pic>
        <p:nvPicPr>
          <p:cNvPr id="16" name="Picture 15"/>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722753" y="5713797"/>
            <a:ext cx="901002" cy="628457"/>
          </a:xfrm>
          <a:prstGeom prst="rect">
            <a:avLst/>
          </a:prstGeom>
        </p:spPr>
      </p:pic>
    </p:spTree>
    <p:extLst>
      <p:ext uri="{BB962C8B-B14F-4D97-AF65-F5344CB8AC3E}">
        <p14:creationId xmlns:p14="http://schemas.microsoft.com/office/powerpoint/2010/main" val="751842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14980</TotalTime>
  <Words>2283</Words>
  <Application>Microsoft Office PowerPoint</Application>
  <PresentationFormat>A4 Paper (210x297 mm)</PresentationFormat>
  <Paragraphs>107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HP Simplified</vt:lpstr>
      <vt:lpstr>Office Theme</vt:lpstr>
      <vt:lpstr>PowerPoint Presentation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Abou-Chabke</dc:creator>
  <cp:lastModifiedBy>Georgia Stylianou</cp:lastModifiedBy>
  <cp:revision>1656</cp:revision>
  <cp:lastPrinted>2025-09-11T07:57:19Z</cp:lastPrinted>
  <dcterms:created xsi:type="dcterms:W3CDTF">2019-09-01T04:19:44Z</dcterms:created>
  <dcterms:modified xsi:type="dcterms:W3CDTF">2025-09-11T12:16:00Z</dcterms:modified>
</cp:coreProperties>
</file>