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2" r:id="rId2"/>
  </p:sldIdLst>
  <p:sldSz cx="9906000" cy="6858000" type="A4"/>
  <p:notesSz cx="9926638" cy="67976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37">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7F7"/>
    <a:srgbClr val="F15A4F"/>
    <a:srgbClr val="897769"/>
    <a:srgbClr val="69A3D8"/>
    <a:srgbClr val="61748B"/>
    <a:srgbClr val="B5D2EC"/>
    <a:srgbClr val="92D050"/>
    <a:srgbClr val="425563"/>
    <a:srgbClr val="00B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94660"/>
  </p:normalViewPr>
  <p:slideViewPr>
    <p:cSldViewPr snapToGrid="0">
      <p:cViewPr varScale="1">
        <p:scale>
          <a:sx n="115" d="100"/>
          <a:sy n="115" d="100"/>
        </p:scale>
        <p:origin x="1914" y="132"/>
      </p:cViewPr>
      <p:guideLst>
        <p:guide orient="horz" pos="2137"/>
        <p:guide pos="312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0538" cy="3413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A2AC374-D1B6-4FD2-BF83-B4D244E16357}" type="datetimeFigureOut">
              <a:rPr lang="en-US"/>
              <a:pPr>
                <a:defRPr/>
              </a:pPr>
              <a:t>9/5/2025</a:t>
            </a:fld>
            <a:endParaRPr lang="en-US" dirty="0"/>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456363"/>
            <a:ext cx="4300538" cy="3413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CFEF12C-4765-42C7-B4DE-942BE277A7A9}" type="slidenum">
              <a:rPr lang="en-US" altLang="aa-ET"/>
              <a:pPr/>
              <a:t>‹#›</a:t>
            </a:fld>
            <a:endParaRPr lang="en-US" altLang="aa-ET"/>
          </a:p>
        </p:txBody>
      </p:sp>
    </p:spTree>
    <p:extLst>
      <p:ext uri="{BB962C8B-B14F-4D97-AF65-F5344CB8AC3E}">
        <p14:creationId xmlns:p14="http://schemas.microsoft.com/office/powerpoint/2010/main" val="144211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a-ET" altLang="aa-ET"/>
          </a:p>
        </p:txBody>
      </p:sp>
      <p:sp>
        <p:nvSpPr>
          <p:cNvPr id="4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83E7AFC-227A-48D8-8301-E5EE08D13B98}" type="slidenum">
              <a:rPr lang="en-US" altLang="aa-ET"/>
              <a:pPr/>
              <a:t>1</a:t>
            </a:fld>
            <a:endParaRPr lang="en-US" altLang="aa-ET"/>
          </a:p>
        </p:txBody>
      </p:sp>
    </p:spTree>
    <p:extLst>
      <p:ext uri="{BB962C8B-B14F-4D97-AF65-F5344CB8AC3E}">
        <p14:creationId xmlns:p14="http://schemas.microsoft.com/office/powerpoint/2010/main" val="318973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FDE4C29-757B-42BE-B436-A406369BD642}" type="datetimeFigureOut">
              <a:rPr lang="en-US"/>
              <a:pPr>
                <a:defRPr/>
              </a:pPr>
              <a:t>9/5/2025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10C1C51-9CBE-4EFD-9A4C-D0E4D6B11D01}" type="slidenum">
              <a:rPr lang="en-US" altLang="aa-ET"/>
              <a:pPr/>
              <a:t>‹#›</a:t>
            </a:fld>
            <a:endParaRPr lang="en-US" altLang="aa-ET"/>
          </a:p>
        </p:txBody>
      </p:sp>
    </p:spTree>
    <p:extLst>
      <p:ext uri="{BB962C8B-B14F-4D97-AF65-F5344CB8AC3E}">
        <p14:creationId xmlns:p14="http://schemas.microsoft.com/office/powerpoint/2010/main" val="142210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B9ACF3A-0289-498F-A679-D0C1A6722B22}" type="datetimeFigureOut">
              <a:rPr lang="en-US"/>
              <a:pPr>
                <a:defRPr/>
              </a:pPr>
              <a:t>9/5/2025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BF8828-A167-4778-8763-2CDDAE7BA532}" type="slidenum">
              <a:rPr lang="en-US" altLang="aa-ET"/>
              <a:pPr/>
              <a:t>‹#›</a:t>
            </a:fld>
            <a:endParaRPr lang="en-US" altLang="aa-ET"/>
          </a:p>
        </p:txBody>
      </p:sp>
    </p:spTree>
    <p:extLst>
      <p:ext uri="{BB962C8B-B14F-4D97-AF65-F5344CB8AC3E}">
        <p14:creationId xmlns:p14="http://schemas.microsoft.com/office/powerpoint/2010/main" val="55380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C0921FE-68CC-427B-94FF-B2F13BC4EEE1}" type="datetimeFigureOut">
              <a:rPr lang="en-US"/>
              <a:pPr>
                <a:defRPr/>
              </a:pPr>
              <a:t>9/5/2025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9D3DE0D-D833-491C-A4D9-933F38732C03}" type="slidenum">
              <a:rPr lang="en-US" altLang="aa-ET"/>
              <a:pPr/>
              <a:t>‹#›</a:t>
            </a:fld>
            <a:endParaRPr lang="en-US" altLang="aa-ET"/>
          </a:p>
        </p:txBody>
      </p:sp>
    </p:spTree>
    <p:extLst>
      <p:ext uri="{BB962C8B-B14F-4D97-AF65-F5344CB8AC3E}">
        <p14:creationId xmlns:p14="http://schemas.microsoft.com/office/powerpoint/2010/main" val="51965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78FCB0-136D-4D7A-A377-6C0C4AAD9F97}" type="datetimeFigureOut">
              <a:rPr lang="en-US"/>
              <a:pPr>
                <a:defRPr/>
              </a:pPr>
              <a:t>9/5/2025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871E51-81F7-4B92-84AD-85EDBBDEB8C2}" type="slidenum">
              <a:rPr lang="en-US" altLang="aa-ET"/>
              <a:pPr/>
              <a:t>‹#›</a:t>
            </a:fld>
            <a:endParaRPr lang="en-US" altLang="aa-ET"/>
          </a:p>
        </p:txBody>
      </p:sp>
    </p:spTree>
    <p:extLst>
      <p:ext uri="{BB962C8B-B14F-4D97-AF65-F5344CB8AC3E}">
        <p14:creationId xmlns:p14="http://schemas.microsoft.com/office/powerpoint/2010/main" val="36331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85E8D97-51D1-4D63-A0D5-FD36C9E67AE7}" type="datetimeFigureOut">
              <a:rPr lang="en-US"/>
              <a:pPr>
                <a:defRPr/>
              </a:pPr>
              <a:t>9/5/2025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5B3B57-6601-4B42-AECB-068992B837AE}" type="slidenum">
              <a:rPr lang="en-US" altLang="aa-ET"/>
              <a:pPr/>
              <a:t>‹#›</a:t>
            </a:fld>
            <a:endParaRPr lang="en-US" altLang="aa-ET"/>
          </a:p>
        </p:txBody>
      </p:sp>
    </p:spTree>
    <p:extLst>
      <p:ext uri="{BB962C8B-B14F-4D97-AF65-F5344CB8AC3E}">
        <p14:creationId xmlns:p14="http://schemas.microsoft.com/office/powerpoint/2010/main" val="15746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2FD1CA4-0A56-4131-8420-E1B6A3B3AF77}" type="datetimeFigureOut">
              <a:rPr lang="en-US"/>
              <a:pPr>
                <a:defRPr/>
              </a:pPr>
              <a:t>9/5/2025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62F4F4-5249-47D7-A6D5-7BADC4389FDF}" type="slidenum">
              <a:rPr lang="en-US" altLang="aa-ET"/>
              <a:pPr/>
              <a:t>‹#›</a:t>
            </a:fld>
            <a:endParaRPr lang="en-US" altLang="aa-ET"/>
          </a:p>
        </p:txBody>
      </p:sp>
    </p:spTree>
    <p:extLst>
      <p:ext uri="{BB962C8B-B14F-4D97-AF65-F5344CB8AC3E}">
        <p14:creationId xmlns:p14="http://schemas.microsoft.com/office/powerpoint/2010/main" val="155247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53017CE-7543-4E7A-8801-70B55A267640}" type="datetimeFigureOut">
              <a:rPr lang="en-US"/>
              <a:pPr>
                <a:defRPr/>
              </a:pPr>
              <a:t>9/5/2025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B5802D7-5956-49A9-AD6F-AE30612B05B7}" type="slidenum">
              <a:rPr lang="en-US" altLang="aa-ET"/>
              <a:pPr/>
              <a:t>‹#›</a:t>
            </a:fld>
            <a:endParaRPr lang="en-US" altLang="aa-ET"/>
          </a:p>
        </p:txBody>
      </p:sp>
    </p:spTree>
    <p:extLst>
      <p:ext uri="{BB962C8B-B14F-4D97-AF65-F5344CB8AC3E}">
        <p14:creationId xmlns:p14="http://schemas.microsoft.com/office/powerpoint/2010/main" val="130007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E9D5BC1-BE1D-42E1-A326-2A4164E04CFC}" type="datetimeFigureOut">
              <a:rPr lang="en-US"/>
              <a:pPr>
                <a:defRPr/>
              </a:pPr>
              <a:t>9/5/2025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D366E22-3F5E-4214-A8BA-D41C76B89643}" type="slidenum">
              <a:rPr lang="en-US" altLang="aa-ET"/>
              <a:pPr/>
              <a:t>‹#›</a:t>
            </a:fld>
            <a:endParaRPr lang="en-US" altLang="aa-ET"/>
          </a:p>
        </p:txBody>
      </p:sp>
    </p:spTree>
    <p:extLst>
      <p:ext uri="{BB962C8B-B14F-4D97-AF65-F5344CB8AC3E}">
        <p14:creationId xmlns:p14="http://schemas.microsoft.com/office/powerpoint/2010/main" val="314550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9B0DB4-82EC-4934-A574-DED1C88DA8F5}" type="datetimeFigureOut">
              <a:rPr lang="en-US"/>
              <a:pPr>
                <a:defRPr/>
              </a:pPr>
              <a:t>9/5/2025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EB02A3E-D53E-457B-87DB-6FFAF4D25A6F}" type="slidenum">
              <a:rPr lang="en-US" altLang="aa-ET"/>
              <a:pPr/>
              <a:t>‹#›</a:t>
            </a:fld>
            <a:endParaRPr lang="en-US" altLang="aa-ET"/>
          </a:p>
        </p:txBody>
      </p:sp>
    </p:spTree>
    <p:extLst>
      <p:ext uri="{BB962C8B-B14F-4D97-AF65-F5344CB8AC3E}">
        <p14:creationId xmlns:p14="http://schemas.microsoft.com/office/powerpoint/2010/main" val="392806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F71EA55-3EA3-4259-AF7B-A5E0583B778F}" type="datetimeFigureOut">
              <a:rPr lang="en-US"/>
              <a:pPr>
                <a:defRPr/>
              </a:pPr>
              <a:t>9/5/2025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6A0AEB2-6DFF-4059-945F-3E067F49A358}" type="slidenum">
              <a:rPr lang="en-US" altLang="aa-ET"/>
              <a:pPr/>
              <a:t>‹#›</a:t>
            </a:fld>
            <a:endParaRPr lang="en-US" altLang="aa-ET"/>
          </a:p>
        </p:txBody>
      </p:sp>
    </p:spTree>
    <p:extLst>
      <p:ext uri="{BB962C8B-B14F-4D97-AF65-F5344CB8AC3E}">
        <p14:creationId xmlns:p14="http://schemas.microsoft.com/office/powerpoint/2010/main" val="1900915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rtlCol="0">
            <a:normAutofit/>
          </a:bodyPr>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8B4CF3E-09AB-4F7C-9172-E348E2EA5CA0}" type="datetimeFigureOut">
              <a:rPr lang="en-US"/>
              <a:pPr>
                <a:defRPr/>
              </a:pPr>
              <a:t>9/5/2025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0A8EAC5-74F8-4B7B-B7A5-DE5B3345AD8A}" type="slidenum">
              <a:rPr lang="en-US" altLang="aa-ET"/>
              <a:pPr/>
              <a:t>‹#›</a:t>
            </a:fld>
            <a:endParaRPr lang="en-US" altLang="aa-ET"/>
          </a:p>
        </p:txBody>
      </p:sp>
    </p:spTree>
    <p:extLst>
      <p:ext uri="{BB962C8B-B14F-4D97-AF65-F5344CB8AC3E}">
        <p14:creationId xmlns:p14="http://schemas.microsoft.com/office/powerpoint/2010/main" val="34855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a-ET"/>
              <a:t>Click to edit Master title style</a:t>
            </a:r>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a-ET"/>
              <a:t>Click to edit Master text styles</a:t>
            </a:r>
          </a:p>
          <a:p>
            <a:pPr lvl="1"/>
            <a:r>
              <a:rPr lang="en-US" altLang="aa-ET"/>
              <a:t>Second level</a:t>
            </a:r>
          </a:p>
          <a:p>
            <a:pPr lvl="2"/>
            <a:r>
              <a:rPr lang="en-US" altLang="aa-ET"/>
              <a:t>Third level</a:t>
            </a:r>
          </a:p>
          <a:p>
            <a:pPr lvl="3"/>
            <a:r>
              <a:rPr lang="en-US" altLang="aa-ET"/>
              <a:t>Fourth level</a:t>
            </a:r>
          </a:p>
          <a:p>
            <a:pPr lvl="4"/>
            <a:r>
              <a:rPr lang="en-US" altLang="aa-ET"/>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DA1E907-1B4A-4CF4-B044-B3F312E3DAD0}" type="datetimeFigureOut">
              <a:rPr lang="en-US"/>
              <a:pPr>
                <a:defRPr/>
              </a:pPr>
              <a:t>9/5/2025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A475138-D7E0-4AF0-8ACA-F17F1F888575}" type="slidenum">
              <a:rPr lang="en-US" altLang="aa-ET"/>
              <a:pPr/>
              <a:t>‹#›</a:t>
            </a:fld>
            <a:endParaRPr lang="en-US" altLang="aa-E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F813844-9E3E-E8BD-2E71-CB5F87320FA9}"/>
              </a:ext>
            </a:extLst>
          </p:cNvPr>
          <p:cNvSpPr txBox="1"/>
          <p:nvPr/>
        </p:nvSpPr>
        <p:spPr>
          <a:xfrm>
            <a:off x="1229" y="133246"/>
            <a:ext cx="9901760" cy="369332"/>
          </a:xfrm>
          <a:prstGeom prst="rect">
            <a:avLst/>
          </a:prstGeom>
          <a:noFill/>
        </p:spPr>
        <p:txBody>
          <a:bodyPr wrap="square">
            <a:spAutoFit/>
          </a:bodyPr>
          <a:lstStyle/>
          <a:p>
            <a:pPr algn="ctr"/>
            <a:r>
              <a:rPr lang="en-GB" b="1" smtClean="0"/>
              <a:t>New Arrivals Air </a:t>
            </a:r>
            <a:r>
              <a:rPr lang="en-GB" b="1" dirty="0"/>
              <a:t>Conditions</a:t>
            </a:r>
            <a:endParaRPr lang="aa-ET"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8" y="664170"/>
            <a:ext cx="9906000" cy="3761184"/>
          </a:xfrm>
          <a:prstGeom prst="rect">
            <a:avLst/>
          </a:prstGeom>
        </p:spPr>
      </p:pic>
      <p:sp>
        <p:nvSpPr>
          <p:cNvPr id="17" name="Subtitle 2"/>
          <p:cNvSpPr txBox="1">
            <a:spLocks/>
          </p:cNvSpPr>
          <p:nvPr/>
        </p:nvSpPr>
        <p:spPr>
          <a:xfrm>
            <a:off x="5450481" y="4529132"/>
            <a:ext cx="3176160" cy="1973460"/>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b">
              <a:lnSpc>
                <a:spcPct val="100000"/>
              </a:lnSpc>
              <a:spcBef>
                <a:spcPts val="0"/>
              </a:spcBef>
              <a:buFont typeface="Wingdings" panose="05000000000000000000" pitchFamily="2" charset="2"/>
              <a:buChar char="§"/>
            </a:pPr>
            <a:r>
              <a:rPr lang="en-US" sz="800" dirty="0">
                <a:solidFill>
                  <a:prstClr val="black"/>
                </a:solidFill>
              </a:rPr>
              <a:t>I FEEL</a:t>
            </a:r>
          </a:p>
          <a:p>
            <a:pPr fontAlgn="b">
              <a:lnSpc>
                <a:spcPct val="100000"/>
              </a:lnSpc>
              <a:spcBef>
                <a:spcPts val="0"/>
              </a:spcBef>
              <a:buFont typeface="Wingdings" panose="05000000000000000000" pitchFamily="2" charset="2"/>
              <a:buChar char="§"/>
            </a:pPr>
            <a:r>
              <a:rPr lang="en-US" sz="800" dirty="0">
                <a:solidFill>
                  <a:prstClr val="black"/>
                </a:solidFill>
              </a:rPr>
              <a:t>4-D AIR FLOW</a:t>
            </a:r>
          </a:p>
          <a:p>
            <a:pPr fontAlgn="b">
              <a:lnSpc>
                <a:spcPct val="100000"/>
              </a:lnSpc>
              <a:spcBef>
                <a:spcPts val="0"/>
              </a:spcBef>
              <a:buFont typeface="Wingdings" panose="05000000000000000000" pitchFamily="2" charset="2"/>
              <a:buChar char="§"/>
            </a:pPr>
            <a:r>
              <a:rPr lang="en-US" sz="800" dirty="0">
                <a:solidFill>
                  <a:prstClr val="black"/>
                </a:solidFill>
              </a:rPr>
              <a:t>COMFORTABLE COOLING</a:t>
            </a:r>
          </a:p>
          <a:p>
            <a:pPr fontAlgn="b">
              <a:lnSpc>
                <a:spcPct val="100000"/>
              </a:lnSpc>
              <a:spcBef>
                <a:spcPts val="0"/>
              </a:spcBef>
              <a:buFont typeface="Wingdings" panose="05000000000000000000" pitchFamily="2" charset="2"/>
              <a:buChar char="§"/>
            </a:pPr>
            <a:r>
              <a:rPr lang="en-US" sz="800" dirty="0">
                <a:solidFill>
                  <a:prstClr val="black"/>
                </a:solidFill>
              </a:rPr>
              <a:t>SMART AIR FLOW</a:t>
            </a:r>
          </a:p>
          <a:p>
            <a:pPr fontAlgn="b">
              <a:lnSpc>
                <a:spcPct val="100000"/>
              </a:lnSpc>
              <a:spcBef>
                <a:spcPts val="0"/>
              </a:spcBef>
              <a:buFont typeface="Wingdings" panose="05000000000000000000" pitchFamily="2" charset="2"/>
              <a:buChar char="§"/>
            </a:pPr>
            <a:r>
              <a:rPr lang="en-US" sz="800" dirty="0">
                <a:solidFill>
                  <a:prstClr val="black"/>
                </a:solidFill>
              </a:rPr>
              <a:t>LOUVER POSITION MEMORY</a:t>
            </a:r>
          </a:p>
          <a:p>
            <a:pPr fontAlgn="b">
              <a:lnSpc>
                <a:spcPct val="100000"/>
              </a:lnSpc>
              <a:spcBef>
                <a:spcPts val="0"/>
              </a:spcBef>
              <a:buFont typeface="Wingdings" panose="05000000000000000000" pitchFamily="2" charset="2"/>
              <a:buChar char="§"/>
            </a:pPr>
            <a:r>
              <a:rPr lang="en-US" sz="800" dirty="0">
                <a:solidFill>
                  <a:prstClr val="black"/>
                </a:solidFill>
              </a:rPr>
              <a:t>DISTRIBUTED HEALTHY FILTER SYSTEM</a:t>
            </a:r>
          </a:p>
          <a:p>
            <a:pPr fontAlgn="b">
              <a:lnSpc>
                <a:spcPct val="100000"/>
              </a:lnSpc>
              <a:spcBef>
                <a:spcPts val="0"/>
              </a:spcBef>
              <a:buFont typeface="Wingdings" panose="05000000000000000000" pitchFamily="2" charset="2"/>
              <a:buChar char="§"/>
            </a:pPr>
            <a:r>
              <a:rPr lang="en-US" sz="800" dirty="0">
                <a:solidFill>
                  <a:prstClr val="black"/>
                </a:solidFill>
              </a:rPr>
              <a:t>7 FAN SPEEDS</a:t>
            </a:r>
          </a:p>
          <a:p>
            <a:pPr fontAlgn="b">
              <a:lnSpc>
                <a:spcPct val="100000"/>
              </a:lnSpc>
              <a:spcBef>
                <a:spcPts val="0"/>
              </a:spcBef>
              <a:buFont typeface="Wingdings" panose="05000000000000000000" pitchFamily="2" charset="2"/>
              <a:buChar char="§"/>
            </a:pPr>
            <a:r>
              <a:rPr lang="en-US" sz="800" dirty="0">
                <a:solidFill>
                  <a:prstClr val="black"/>
                </a:solidFill>
              </a:rPr>
              <a:t>RAPID COOLING IN 30”</a:t>
            </a:r>
          </a:p>
          <a:p>
            <a:pPr fontAlgn="b">
              <a:lnSpc>
                <a:spcPct val="100000"/>
              </a:lnSpc>
              <a:spcBef>
                <a:spcPts val="0"/>
              </a:spcBef>
              <a:buFont typeface="Wingdings" panose="05000000000000000000" pitchFamily="2" charset="2"/>
              <a:buChar char="§"/>
            </a:pPr>
            <a:r>
              <a:rPr lang="en-US" sz="800" dirty="0">
                <a:solidFill>
                  <a:prstClr val="black"/>
                </a:solidFill>
              </a:rPr>
              <a:t>RAPID HEATING IN 60”</a:t>
            </a:r>
          </a:p>
          <a:p>
            <a:pPr fontAlgn="b">
              <a:lnSpc>
                <a:spcPct val="100000"/>
              </a:lnSpc>
              <a:spcBef>
                <a:spcPts val="0"/>
              </a:spcBef>
              <a:buFont typeface="Wingdings" panose="05000000000000000000" pitchFamily="2" charset="2"/>
              <a:buChar char="§"/>
            </a:pPr>
            <a:r>
              <a:rPr lang="en-US" sz="800" dirty="0">
                <a:solidFill>
                  <a:prstClr val="black"/>
                </a:solidFill>
              </a:rPr>
              <a:t>56◦C HIGH TEMPERATURE SELF-CLEANING &amp;  STERILIZATION</a:t>
            </a:r>
          </a:p>
          <a:p>
            <a:pPr fontAlgn="b">
              <a:lnSpc>
                <a:spcPct val="100000"/>
              </a:lnSpc>
              <a:spcBef>
                <a:spcPts val="0"/>
              </a:spcBef>
              <a:buFont typeface="Wingdings" panose="05000000000000000000" pitchFamily="2" charset="2"/>
              <a:buChar char="§"/>
            </a:pPr>
            <a:r>
              <a:rPr lang="en-US" sz="800" b="1" dirty="0">
                <a:solidFill>
                  <a:prstClr val="black"/>
                </a:solidFill>
              </a:rPr>
              <a:t>REFRIGERANT: R32</a:t>
            </a:r>
          </a:p>
          <a:p>
            <a:pPr fontAlgn="b">
              <a:lnSpc>
                <a:spcPct val="100000"/>
              </a:lnSpc>
              <a:spcBef>
                <a:spcPts val="0"/>
              </a:spcBef>
              <a:buFont typeface="Wingdings" panose="05000000000000000000" pitchFamily="2" charset="2"/>
              <a:buChar char="§"/>
            </a:pPr>
            <a:r>
              <a:rPr lang="en-US" sz="800" b="1" dirty="0" smtClean="0">
                <a:solidFill>
                  <a:prstClr val="black"/>
                </a:solidFill>
              </a:rPr>
              <a:t>WI-FI</a:t>
            </a:r>
            <a:endParaRPr lang="en-US" sz="800" b="1" dirty="0">
              <a:solidFill>
                <a:prstClr val="black"/>
              </a:solidFill>
            </a:endParaRPr>
          </a:p>
        </p:txBody>
      </p:sp>
      <p:sp>
        <p:nvSpPr>
          <p:cNvPr id="25" name="Subtitle 2"/>
          <p:cNvSpPr txBox="1">
            <a:spLocks/>
          </p:cNvSpPr>
          <p:nvPr/>
        </p:nvSpPr>
        <p:spPr>
          <a:xfrm>
            <a:off x="2166793" y="4527828"/>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9K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HYAC-TPNWWF-09</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389.00</a:t>
            </a:r>
            <a:endParaRPr lang="en-US" sz="1000" b="1" dirty="0">
              <a:solidFill>
                <a:schemeClr val="accent1"/>
              </a:solidFill>
              <a:latin typeface="HP Simplified" panose="020B0604020204020204" pitchFamily="34" charset="0"/>
            </a:endParaRPr>
          </a:p>
        </p:txBody>
      </p:sp>
      <p:sp>
        <p:nvSpPr>
          <p:cNvPr id="26" name="Subtitle 2"/>
          <p:cNvSpPr txBox="1">
            <a:spLocks/>
          </p:cNvSpPr>
          <p:nvPr/>
        </p:nvSpPr>
        <p:spPr>
          <a:xfrm>
            <a:off x="2213610" y="4879215"/>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12K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HYAC-TPNWWF-12</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419.00</a:t>
            </a:r>
            <a:endParaRPr lang="en-US" sz="1000" b="1" dirty="0">
              <a:solidFill>
                <a:srgbClr val="FF0000"/>
              </a:solidFill>
              <a:latin typeface="HP Simplified" panose="020B0604020204020204" pitchFamily="34" charset="0"/>
            </a:endParaRPr>
          </a:p>
        </p:txBody>
      </p:sp>
      <p:sp>
        <p:nvSpPr>
          <p:cNvPr id="27" name="Subtitle 2"/>
          <p:cNvSpPr txBox="1">
            <a:spLocks/>
          </p:cNvSpPr>
          <p:nvPr/>
        </p:nvSpPr>
        <p:spPr>
          <a:xfrm>
            <a:off x="2213610" y="5241815"/>
            <a:ext cx="3161803" cy="42198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18K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HYAC-TPNWWF-18</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699.00</a:t>
            </a:r>
            <a:endParaRPr lang="en-US" sz="1000" b="1" dirty="0">
              <a:solidFill>
                <a:srgbClr val="FF0000"/>
              </a:solidFill>
              <a:latin typeface="HP Simplified" panose="020B0604020204020204" pitchFamily="34" charset="0"/>
            </a:endParaRPr>
          </a:p>
          <a:p>
            <a:pPr marL="0" indent="0" algn="ctr" fontAlgn="b">
              <a:spcBef>
                <a:spcPts val="0"/>
              </a:spcBef>
              <a:buNone/>
            </a:pPr>
            <a:endParaRPr lang="en-US" sz="1000" b="1" strike="sngStrike" dirty="0">
              <a:solidFill>
                <a:schemeClr val="tx1">
                  <a:lumMod val="85000"/>
                  <a:lumOff val="15000"/>
                </a:schemeClr>
              </a:solidFill>
              <a:latin typeface="HP Simplified" panose="020B0604020204020204" pitchFamily="34" charset="0"/>
            </a:endParaRPr>
          </a:p>
        </p:txBody>
      </p:sp>
      <p:sp>
        <p:nvSpPr>
          <p:cNvPr id="28" name="Subtitle 2"/>
          <p:cNvSpPr txBox="1">
            <a:spLocks/>
          </p:cNvSpPr>
          <p:nvPr/>
        </p:nvSpPr>
        <p:spPr>
          <a:xfrm>
            <a:off x="2213610" y="5671689"/>
            <a:ext cx="3211543" cy="47256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24K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HYAC-TPNWWF-24</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879.00</a:t>
            </a:r>
            <a:endParaRPr lang="en-US" sz="1000" b="1" dirty="0">
              <a:solidFill>
                <a:srgbClr val="FF0000"/>
              </a:solidFill>
              <a:latin typeface="HP Simplified" panose="020B0604020204020204" pitchFamily="34" charset="0"/>
            </a:endParaRPr>
          </a:p>
        </p:txBody>
      </p:sp>
      <p:sp>
        <p:nvSpPr>
          <p:cNvPr id="3" name="Rectangle 2"/>
          <p:cNvSpPr/>
          <p:nvPr/>
        </p:nvSpPr>
        <p:spPr>
          <a:xfrm>
            <a:off x="78446" y="2573297"/>
            <a:ext cx="2600527" cy="1615827"/>
          </a:xfrm>
          <a:prstGeom prst="rect">
            <a:avLst/>
          </a:prstGeom>
        </p:spPr>
        <p:txBody>
          <a:bodyPr vert="horz" lIns="91440" tIns="45720" rIns="91440" bIns="45720" rtlCol="0">
            <a:noAutofit/>
          </a:bodyPr>
          <a:lstStyle/>
          <a:p>
            <a:pPr marL="171450" indent="-171450" defTabSz="685800" eaLnBrk="1" fontAlgn="b" hangingPunct="1">
              <a:lnSpc>
                <a:spcPct val="90000"/>
              </a:lnSpc>
              <a:spcBef>
                <a:spcPts val="0"/>
              </a:spcBef>
              <a:buFont typeface="Arial" panose="020B0604020202020204" pitchFamily="34" charset="0"/>
              <a:buChar char="•"/>
            </a:pPr>
            <a:endParaRPr lang="en-US" sz="1100" dirty="0"/>
          </a:p>
        </p:txBody>
      </p:sp>
      <p:pic>
        <p:nvPicPr>
          <p:cNvPr id="7" name="Picture 6"/>
          <p:cNvPicPr>
            <a:picLocks noChangeAspect="1"/>
          </p:cNvPicPr>
          <p:nvPr/>
        </p:nvPicPr>
        <p:blipFill>
          <a:blip r:embed="rId4"/>
          <a:stretch>
            <a:fillRect/>
          </a:stretch>
        </p:blipFill>
        <p:spPr>
          <a:xfrm rot="1036529">
            <a:off x="8574040" y="4798289"/>
            <a:ext cx="962759" cy="756754"/>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91624255"/>
              </p:ext>
            </p:extLst>
          </p:nvPr>
        </p:nvGraphicFramePr>
        <p:xfrm>
          <a:off x="1278190" y="6017346"/>
          <a:ext cx="1577658" cy="305724"/>
        </p:xfrm>
        <a:graphic>
          <a:graphicData uri="http://schemas.openxmlformats.org/drawingml/2006/table">
            <a:tbl>
              <a:tblPr firstRow="1" firstCol="1" bandRow="1">
                <a:tableStyleId>{5C22544A-7EE6-4342-B048-85BDC9FD1C3A}</a:tableStyleId>
              </a:tblPr>
              <a:tblGrid>
                <a:gridCol w="1145223">
                  <a:extLst>
                    <a:ext uri="{9D8B030D-6E8A-4147-A177-3AD203B41FA5}">
                      <a16:colId xmlns="" xmlns:a16="http://schemas.microsoft.com/office/drawing/2014/main" val="20000"/>
                    </a:ext>
                  </a:extLst>
                </a:gridCol>
                <a:gridCol w="432435">
                  <a:extLst>
                    <a:ext uri="{9D8B030D-6E8A-4147-A177-3AD203B41FA5}">
                      <a16:colId xmlns="" xmlns:a16="http://schemas.microsoft.com/office/drawing/2014/main" val="20001"/>
                    </a:ext>
                  </a:extLst>
                </a:gridCol>
              </a:tblGrid>
              <a:tr h="152862">
                <a:tc>
                  <a:txBody>
                    <a:bodyPr/>
                    <a:lstStyle/>
                    <a:p>
                      <a:pPr>
                        <a:spcAft>
                          <a:spcPts val="0"/>
                        </a:spcAft>
                      </a:pPr>
                      <a:r>
                        <a:rPr lang="en-US" sz="900" dirty="0">
                          <a:solidFill>
                            <a:schemeClr val="tx1"/>
                          </a:solidFill>
                          <a:effectLst/>
                        </a:rPr>
                        <a:t>Energy Class Cooling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en-US" sz="1000" dirty="0">
                          <a:solidFill>
                            <a:schemeClr val="tx1"/>
                          </a:solidFill>
                          <a:effectLst/>
                        </a:rPr>
                        <a:t>A++</a:t>
                      </a:r>
                      <a:endParaRPr lang="en-US" sz="10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152862">
                <a:tc>
                  <a:txBody>
                    <a:bodyPr/>
                    <a:lstStyle/>
                    <a:p>
                      <a:pPr>
                        <a:spcAft>
                          <a:spcPts val="0"/>
                        </a:spcAft>
                      </a:pPr>
                      <a:r>
                        <a:rPr lang="en-US" sz="900" dirty="0">
                          <a:solidFill>
                            <a:schemeClr val="tx1"/>
                          </a:solidFill>
                          <a:effectLst/>
                        </a:rPr>
                        <a:t>Energy Class</a:t>
                      </a:r>
                      <a:r>
                        <a:rPr lang="en-US" sz="900" baseline="0" dirty="0">
                          <a:solidFill>
                            <a:schemeClr val="tx1"/>
                          </a:solidFill>
                          <a:effectLst/>
                        </a:rPr>
                        <a:t> Heating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en-US" sz="1000" b="1" dirty="0">
                          <a:solidFill>
                            <a:schemeClr val="tx1"/>
                          </a:solidFill>
                          <a:effectLst/>
                        </a:rPr>
                        <a:t>A+++</a:t>
                      </a:r>
                      <a:endParaRPr lang="en-US" sz="1000" b="1"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
        <p:nvSpPr>
          <p:cNvPr id="29" name="TextBox 28"/>
          <p:cNvSpPr txBox="1"/>
          <p:nvPr/>
        </p:nvSpPr>
        <p:spPr>
          <a:xfrm>
            <a:off x="8483390" y="201676"/>
            <a:ext cx="1419599" cy="338554"/>
          </a:xfrm>
          <a:prstGeom prst="rect">
            <a:avLst/>
          </a:prstGeom>
          <a:noFill/>
        </p:spPr>
        <p:txBody>
          <a:bodyPr wrap="square" rtlCol="0">
            <a:spAutoFit/>
          </a:bodyPr>
          <a:lstStyle/>
          <a:p>
            <a:pPr>
              <a:lnSpc>
                <a:spcPct val="100000"/>
              </a:lnSpc>
              <a:spcBef>
                <a:spcPct val="0"/>
              </a:spcBef>
              <a:buFontTx/>
              <a:buNone/>
            </a:pPr>
            <a:r>
              <a:rPr lang="en-US" altLang="en-US" sz="800" dirty="0" smtClean="0">
                <a:latin typeface="HP Simplified" panose="020B0604020204020204" pitchFamily="34" charset="0"/>
              </a:rPr>
              <a:t>Retail </a:t>
            </a:r>
            <a:r>
              <a:rPr lang="en-US" altLang="en-US" sz="800" dirty="0">
                <a:latin typeface="HP Simplified" panose="020B0604020204020204" pitchFamily="34" charset="0"/>
              </a:rPr>
              <a:t>File </a:t>
            </a:r>
            <a:r>
              <a:rPr lang="en-US" altLang="en-US" sz="800" dirty="0" smtClean="0">
                <a:latin typeface="HP Simplified" panose="020B0604020204020204" pitchFamily="34" charset="0"/>
              </a:rPr>
              <a:t>September</a:t>
            </a:r>
            <a:r>
              <a:rPr lang="en-US" altLang="en-US" sz="800" dirty="0" smtClean="0">
                <a:latin typeface="HP Simplified" panose="020B0604020204020204" pitchFamily="34" charset="0"/>
              </a:rPr>
              <a:t> </a:t>
            </a:r>
            <a:r>
              <a:rPr lang="en-US" altLang="en-US" sz="800" dirty="0" smtClean="0">
                <a:latin typeface="HP Simplified" panose="020B0604020204020204" pitchFamily="34" charset="0"/>
              </a:rPr>
              <a:t>2025</a:t>
            </a:r>
            <a:endParaRPr lang="en-US" altLang="en-US" sz="800" dirty="0">
              <a:latin typeface="HP Simplified" panose="020B0604020204020204" pitchFamily="34" charset="0"/>
            </a:endParaRPr>
          </a:p>
        </p:txBody>
      </p:sp>
      <p:pic>
        <p:nvPicPr>
          <p:cNvPr id="15" name="Picture 3" descr="A picture containing fan, device, appliance&#10;&#10;Description automatically generated">
            <a:extLst>
              <a:ext uri="{FF2B5EF4-FFF2-40B4-BE49-F238E27FC236}">
                <a16:creationId xmlns="" xmlns:a16="http://schemas.microsoft.com/office/drawing/2014/main" id="{DAE318E4-3E62-EA94-ACB6-28E3E17246BC}"/>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a:off x="222855" y="5419868"/>
            <a:ext cx="1073930" cy="93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0"/>
          <p:cNvSpPr/>
          <p:nvPr/>
        </p:nvSpPr>
        <p:spPr>
          <a:xfrm>
            <a:off x="7184654" y="6424100"/>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3" name="Rectangle 22"/>
          <p:cNvSpPr/>
          <p:nvPr/>
        </p:nvSpPr>
        <p:spPr>
          <a:xfrm>
            <a:off x="222855" y="6357943"/>
            <a:ext cx="4226819"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18" name="Picture 4" descr="Text&#10;&#10;Description automatically generated with low confidence">
            <a:extLst>
              <a:ext uri="{FF2B5EF4-FFF2-40B4-BE49-F238E27FC236}">
                <a16:creationId xmlns="" xmlns:a16="http://schemas.microsoft.com/office/drawing/2014/main" id="{5B29E72F-1F0F-1F5A-1D30-4EC5ADCAE2FC}"/>
              </a:ext>
            </a:extLst>
          </p:cNvPr>
          <p:cNvPicPr>
            <a:picLocks noChangeAspect="1" noChangeArrowheads="1"/>
          </p:cNvPicPr>
          <p:nvPr/>
        </p:nvPicPr>
        <p:blipFill>
          <a:blip r:embed="rId6" cstate="email">
            <a:alphaModFix/>
            <a:extLst>
              <a:ext uri="{BEBA8EAE-BF5A-486C-A8C5-ECC9F3942E4B}">
                <a14:imgProps xmlns:a14="http://schemas.microsoft.com/office/drawing/2010/main">
                  <a14:imgLayer r:embed="rId7">
                    <a14:imgEffect>
                      <a14:backgroundRemoval t="0" b="100000" l="0" r="100000">
                        <a14:foregroundMark x1="89655" y1="62759" x2="89655" y2="62759"/>
                        <a14:foregroundMark x1="88276" y1="36552" x2="88276" y2="36552"/>
                        <a14:foregroundMark x1="84828" y1="46897" x2="84828" y2="46897"/>
                        <a14:foregroundMark x1="85517" y1="18621" x2="85517" y2="18621"/>
                        <a14:foregroundMark x1="94138" y1="15172" x2="94138" y2="15172"/>
                        <a14:backgroundMark x1="75517" y1="2069" x2="75517" y2="2069"/>
                        <a14:backgroundMark x1="77586" y1="2069" x2="77586" y2="2069"/>
                        <a14:backgroundMark x1="89655" y1="1379" x2="89655" y2="1379"/>
                        <a14:backgroundMark x1="86897" y1="1379" x2="86897" y2="1379"/>
                        <a14:backgroundMark x1="78621" y1="690" x2="78621" y2="690"/>
                      </a14:backgroundRemoval>
                    </a14:imgEffect>
                  </a14:imgLayer>
                </a14:imgProps>
              </a:ext>
              <a:ext uri="{28A0092B-C50C-407E-A947-70E740481C1C}">
                <a14:useLocalDpi xmlns:a14="http://schemas.microsoft.com/office/drawing/2010/main"/>
              </a:ext>
            </a:extLst>
          </a:blip>
          <a:srcRect/>
          <a:stretch>
            <a:fillRect/>
          </a:stretch>
        </p:blipFill>
        <p:spPr bwMode="auto">
          <a:xfrm flipH="1">
            <a:off x="222855" y="4436611"/>
            <a:ext cx="1897121"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a:extLst>
              <a:ext uri="{FF2B5EF4-FFF2-40B4-BE49-F238E27FC236}">
                <a16:creationId xmlns:a16="http://schemas.microsoft.com/office/drawing/2014/main" xmlns="" id="{BF813844-9E3E-E8BD-2E71-CB5F87320FA9}"/>
              </a:ext>
            </a:extLst>
          </p:cNvPr>
          <p:cNvSpPr txBox="1"/>
          <p:nvPr/>
        </p:nvSpPr>
        <p:spPr>
          <a:xfrm>
            <a:off x="78446" y="56302"/>
            <a:ext cx="1622295" cy="523220"/>
          </a:xfrm>
          <a:prstGeom prst="rect">
            <a:avLst/>
          </a:prstGeom>
          <a:noFill/>
        </p:spPr>
        <p:txBody>
          <a:bodyPr wrap="square">
            <a:spAutoFit/>
          </a:bodyPr>
          <a:lstStyle/>
          <a:p>
            <a:pPr algn="r"/>
            <a:r>
              <a:rPr lang="en-GB" sz="2800" b="1" dirty="0" smtClean="0"/>
              <a:t>HYUNDAI</a:t>
            </a:r>
            <a:endParaRPr lang="aa-ET" sz="2800" b="1"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20188</TotalTime>
  <Words>187</Words>
  <Application>Microsoft Office PowerPoint</Application>
  <PresentationFormat>A4 Paper (210x297 mm)</PresentationFormat>
  <Paragraphs>32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HP Simplified</vt:lpstr>
      <vt:lpstr>Times New Roman</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Christiana Ttousiou</dc:creator>
  <cp:lastModifiedBy>Loucas Kyriakou</cp:lastModifiedBy>
  <cp:revision>3537</cp:revision>
  <cp:lastPrinted>2016-04-20T13:45:25Z</cp:lastPrinted>
  <dcterms:created xsi:type="dcterms:W3CDTF">2015-12-18T09:11:23Z</dcterms:created>
  <dcterms:modified xsi:type="dcterms:W3CDTF">2025-09-05T07:40:07Z</dcterms:modified>
</cp:coreProperties>
</file>