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5" r:id="rId5"/>
    <p:sldId id="260" r:id="rId6"/>
    <p:sldId id="261" r:id="rId7"/>
    <p:sldId id="262" r:id="rId8"/>
    <p:sldId id="263" r:id="rId9"/>
    <p:sldId id="266" r:id="rId10"/>
    <p:sldId id="264" r:id="rId1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25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15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AC604A-42FA-48DC-9996-4BD5F15019CA}"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35583-5CE0-458E-B163-FBC9A0D88263}" type="slidenum">
              <a:rPr lang="en-US" smtClean="0"/>
              <a:t>‹#›</a:t>
            </a:fld>
            <a:endParaRPr lang="en-US"/>
          </a:p>
        </p:txBody>
      </p:sp>
    </p:spTree>
    <p:extLst>
      <p:ext uri="{BB962C8B-B14F-4D97-AF65-F5344CB8AC3E}">
        <p14:creationId xmlns:p14="http://schemas.microsoft.com/office/powerpoint/2010/main" val="1253322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C604A-42FA-48DC-9996-4BD5F15019CA}"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35583-5CE0-458E-B163-FBC9A0D88263}" type="slidenum">
              <a:rPr lang="en-US" smtClean="0"/>
              <a:t>‹#›</a:t>
            </a:fld>
            <a:endParaRPr lang="en-US"/>
          </a:p>
        </p:txBody>
      </p:sp>
    </p:spTree>
    <p:extLst>
      <p:ext uri="{BB962C8B-B14F-4D97-AF65-F5344CB8AC3E}">
        <p14:creationId xmlns:p14="http://schemas.microsoft.com/office/powerpoint/2010/main" val="185824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C604A-42FA-48DC-9996-4BD5F15019CA}"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35583-5CE0-458E-B163-FBC9A0D88263}" type="slidenum">
              <a:rPr lang="en-US" smtClean="0"/>
              <a:t>‹#›</a:t>
            </a:fld>
            <a:endParaRPr lang="en-US"/>
          </a:p>
        </p:txBody>
      </p:sp>
    </p:spTree>
    <p:extLst>
      <p:ext uri="{BB962C8B-B14F-4D97-AF65-F5344CB8AC3E}">
        <p14:creationId xmlns:p14="http://schemas.microsoft.com/office/powerpoint/2010/main" val="307238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C604A-42FA-48DC-9996-4BD5F15019CA}"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35583-5CE0-458E-B163-FBC9A0D88263}" type="slidenum">
              <a:rPr lang="en-US" smtClean="0"/>
              <a:t>‹#›</a:t>
            </a:fld>
            <a:endParaRPr lang="en-US"/>
          </a:p>
        </p:txBody>
      </p:sp>
    </p:spTree>
    <p:extLst>
      <p:ext uri="{BB962C8B-B14F-4D97-AF65-F5344CB8AC3E}">
        <p14:creationId xmlns:p14="http://schemas.microsoft.com/office/powerpoint/2010/main" val="97916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C604A-42FA-48DC-9996-4BD5F15019CA}"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35583-5CE0-458E-B163-FBC9A0D88263}" type="slidenum">
              <a:rPr lang="en-US" smtClean="0"/>
              <a:t>‹#›</a:t>
            </a:fld>
            <a:endParaRPr lang="en-US"/>
          </a:p>
        </p:txBody>
      </p:sp>
    </p:spTree>
    <p:extLst>
      <p:ext uri="{BB962C8B-B14F-4D97-AF65-F5344CB8AC3E}">
        <p14:creationId xmlns:p14="http://schemas.microsoft.com/office/powerpoint/2010/main" val="417629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AC604A-42FA-48DC-9996-4BD5F15019CA}"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35583-5CE0-458E-B163-FBC9A0D88263}" type="slidenum">
              <a:rPr lang="en-US" smtClean="0"/>
              <a:t>‹#›</a:t>
            </a:fld>
            <a:endParaRPr lang="en-US"/>
          </a:p>
        </p:txBody>
      </p:sp>
    </p:spTree>
    <p:extLst>
      <p:ext uri="{BB962C8B-B14F-4D97-AF65-F5344CB8AC3E}">
        <p14:creationId xmlns:p14="http://schemas.microsoft.com/office/powerpoint/2010/main" val="29491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AC604A-42FA-48DC-9996-4BD5F15019CA}"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135583-5CE0-458E-B163-FBC9A0D88263}" type="slidenum">
              <a:rPr lang="en-US" smtClean="0"/>
              <a:t>‹#›</a:t>
            </a:fld>
            <a:endParaRPr lang="en-US"/>
          </a:p>
        </p:txBody>
      </p:sp>
    </p:spTree>
    <p:extLst>
      <p:ext uri="{BB962C8B-B14F-4D97-AF65-F5344CB8AC3E}">
        <p14:creationId xmlns:p14="http://schemas.microsoft.com/office/powerpoint/2010/main" val="17677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AC604A-42FA-48DC-9996-4BD5F15019CA}"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135583-5CE0-458E-B163-FBC9A0D88263}" type="slidenum">
              <a:rPr lang="en-US" smtClean="0"/>
              <a:t>‹#›</a:t>
            </a:fld>
            <a:endParaRPr lang="en-US"/>
          </a:p>
        </p:txBody>
      </p:sp>
    </p:spTree>
    <p:extLst>
      <p:ext uri="{BB962C8B-B14F-4D97-AF65-F5344CB8AC3E}">
        <p14:creationId xmlns:p14="http://schemas.microsoft.com/office/powerpoint/2010/main" val="380657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C604A-42FA-48DC-9996-4BD5F15019CA}"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135583-5CE0-458E-B163-FBC9A0D88263}" type="slidenum">
              <a:rPr lang="en-US" smtClean="0"/>
              <a:t>‹#›</a:t>
            </a:fld>
            <a:endParaRPr lang="en-US"/>
          </a:p>
        </p:txBody>
      </p:sp>
    </p:spTree>
    <p:extLst>
      <p:ext uri="{BB962C8B-B14F-4D97-AF65-F5344CB8AC3E}">
        <p14:creationId xmlns:p14="http://schemas.microsoft.com/office/powerpoint/2010/main" val="127930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C604A-42FA-48DC-9996-4BD5F15019CA}"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35583-5CE0-458E-B163-FBC9A0D88263}" type="slidenum">
              <a:rPr lang="en-US" smtClean="0"/>
              <a:t>‹#›</a:t>
            </a:fld>
            <a:endParaRPr lang="en-US"/>
          </a:p>
        </p:txBody>
      </p:sp>
    </p:spTree>
    <p:extLst>
      <p:ext uri="{BB962C8B-B14F-4D97-AF65-F5344CB8AC3E}">
        <p14:creationId xmlns:p14="http://schemas.microsoft.com/office/powerpoint/2010/main" val="349580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C604A-42FA-48DC-9996-4BD5F15019CA}"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35583-5CE0-458E-B163-FBC9A0D88263}" type="slidenum">
              <a:rPr lang="en-US" smtClean="0"/>
              <a:t>‹#›</a:t>
            </a:fld>
            <a:endParaRPr lang="en-US"/>
          </a:p>
        </p:txBody>
      </p:sp>
    </p:spTree>
    <p:extLst>
      <p:ext uri="{BB962C8B-B14F-4D97-AF65-F5344CB8AC3E}">
        <p14:creationId xmlns:p14="http://schemas.microsoft.com/office/powerpoint/2010/main" val="162475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AC604A-42FA-48DC-9996-4BD5F15019CA}" type="datetimeFigureOut">
              <a:rPr lang="en-US" smtClean="0"/>
              <a:t>9/16/2025</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135583-5CE0-458E-B163-FBC9A0D88263}" type="slidenum">
              <a:rPr lang="en-US" smtClean="0"/>
              <a:t>‹#›</a:t>
            </a:fld>
            <a:endParaRPr lang="en-US"/>
          </a:p>
        </p:txBody>
      </p:sp>
    </p:spTree>
    <p:extLst>
      <p:ext uri="{BB962C8B-B14F-4D97-AF65-F5344CB8AC3E}">
        <p14:creationId xmlns:p14="http://schemas.microsoft.com/office/powerpoint/2010/main" val="2821273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1.jpg"/><Relationship Id="rId13" Type="http://schemas.openxmlformats.org/officeDocument/2006/relationships/image" Target="../media/image76.jpg"/><Relationship Id="rId3" Type="http://schemas.openxmlformats.org/officeDocument/2006/relationships/image" Target="../media/image66.jpg"/><Relationship Id="rId7" Type="http://schemas.openxmlformats.org/officeDocument/2006/relationships/image" Target="../media/image70.jpg"/><Relationship Id="rId12" Type="http://schemas.openxmlformats.org/officeDocument/2006/relationships/image" Target="../media/image75.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9.jpg"/><Relationship Id="rId11" Type="http://schemas.openxmlformats.org/officeDocument/2006/relationships/image" Target="../media/image74.jpg"/><Relationship Id="rId5" Type="http://schemas.openxmlformats.org/officeDocument/2006/relationships/image" Target="../media/image68.jpg"/><Relationship Id="rId10" Type="http://schemas.openxmlformats.org/officeDocument/2006/relationships/image" Target="../media/image73.jpg"/><Relationship Id="rId4" Type="http://schemas.openxmlformats.org/officeDocument/2006/relationships/image" Target="../media/image67.jpg"/><Relationship Id="rId9" Type="http://schemas.openxmlformats.org/officeDocument/2006/relationships/image" Target="../media/image72.jpg"/><Relationship Id="rId14" Type="http://schemas.openxmlformats.org/officeDocument/2006/relationships/image" Target="../media/image7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eg"/><Relationship Id="rId3" Type="http://schemas.openxmlformats.org/officeDocument/2006/relationships/image" Target="../media/image4.jp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 Id="rId1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_rels/slide7.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 Id="rId9" Type="http://schemas.openxmlformats.org/officeDocument/2006/relationships/image" Target="../media/image47.jpg"/></Relationships>
</file>

<file path=ppt/slides/_rels/slide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1.jpg"/><Relationship Id="rId11" Type="http://schemas.openxmlformats.org/officeDocument/2006/relationships/hyperlink" Target="https://b2b.multitech.com.cy/en/product/lenovo-pc-thinkstation-p2-tower-g2-intel-ultra-7-265-53ghz30mb-20c-32gb-1tb-ssd-m2-2280" TargetMode="External"/><Relationship Id="rId5" Type="http://schemas.openxmlformats.org/officeDocument/2006/relationships/image" Target="../media/image50.jpg"/><Relationship Id="rId10" Type="http://schemas.openxmlformats.org/officeDocument/2006/relationships/image" Target="../media/image55.JPG"/><Relationship Id="rId4" Type="http://schemas.openxmlformats.org/officeDocument/2006/relationships/image" Target="../media/image49.jpg"/><Relationship Id="rId9" Type="http://schemas.openxmlformats.org/officeDocument/2006/relationships/image" Target="../media/image54.JPG"/></Relationships>
</file>

<file path=ppt/slides/_rels/slide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g"/><Relationship Id="rId7" Type="http://schemas.openxmlformats.org/officeDocument/2006/relationships/image" Target="../media/image60.jpeg"/><Relationship Id="rId12" Type="http://schemas.openxmlformats.org/officeDocument/2006/relationships/image" Target="../media/image65.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9.JPG"/><Relationship Id="rId11" Type="http://schemas.openxmlformats.org/officeDocument/2006/relationships/image" Target="../media/image64.jpg"/><Relationship Id="rId5" Type="http://schemas.openxmlformats.org/officeDocument/2006/relationships/image" Target="../media/image58.JPG"/><Relationship Id="rId10" Type="http://schemas.openxmlformats.org/officeDocument/2006/relationships/image" Target="../media/image63.jpeg"/><Relationship Id="rId4" Type="http://schemas.openxmlformats.org/officeDocument/2006/relationships/image" Target="../media/image57.jpg"/><Relationship Id="rId9" Type="http://schemas.openxmlformats.org/officeDocument/2006/relationships/image" Target="../media/image6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087038"/>
            <a:ext cx="9906002" cy="4131556"/>
          </a:xfrm>
          <a:prstGeom prst="rect">
            <a:avLst/>
          </a:prstGeom>
        </p:spPr>
      </p:pic>
      <p:sp>
        <p:nvSpPr>
          <p:cNvPr id="2" name="Rectangle 1"/>
          <p:cNvSpPr/>
          <p:nvPr/>
        </p:nvSpPr>
        <p:spPr>
          <a:xfrm>
            <a:off x="16476" y="2726724"/>
            <a:ext cx="9889524" cy="800627"/>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5400000" flipH="1">
            <a:off x="4470671" y="-4479740"/>
            <a:ext cx="964656" cy="9906002"/>
          </a:xfrm>
          <a:prstGeom prst="rect">
            <a:avLst/>
          </a:prstGeom>
          <a:gradFill flip="none" rotWithShape="1">
            <a:gsLst>
              <a:gs pos="100000">
                <a:srgbClr val="2B2F30"/>
              </a:gs>
              <a:gs pos="100000">
                <a:schemeClr val="bg1">
                  <a:lumMod val="50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1" r="2509" b="1967"/>
          <a:stretch/>
        </p:blipFill>
        <p:spPr>
          <a:xfrm>
            <a:off x="-2" y="-18137"/>
            <a:ext cx="454243" cy="1362166"/>
          </a:xfrm>
          <a:prstGeom prst="rect">
            <a:avLst/>
          </a:prstGeom>
        </p:spPr>
      </p:pic>
      <p:sp>
        <p:nvSpPr>
          <p:cNvPr id="7" name="TextBox 18"/>
          <p:cNvSpPr txBox="1"/>
          <p:nvPr/>
        </p:nvSpPr>
        <p:spPr>
          <a:xfrm>
            <a:off x="8302752" y="715062"/>
            <a:ext cx="1582653"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bg1"/>
                </a:solidFill>
              </a:rPr>
              <a:t>Retail File September 2025</a:t>
            </a:r>
          </a:p>
        </p:txBody>
      </p:sp>
      <p:sp>
        <p:nvSpPr>
          <p:cNvPr id="8" name="Rectangle 7"/>
          <p:cNvSpPr/>
          <p:nvPr/>
        </p:nvSpPr>
        <p:spPr>
          <a:xfrm rot="5400000" flipH="1">
            <a:off x="4470671" y="889065"/>
            <a:ext cx="964656" cy="9906002"/>
          </a:xfrm>
          <a:prstGeom prst="rect">
            <a:avLst/>
          </a:prstGeom>
          <a:gradFill flip="none" rotWithShape="1">
            <a:gsLst>
              <a:gs pos="100000">
                <a:srgbClr val="2B2F30"/>
              </a:gs>
              <a:gs pos="100000">
                <a:schemeClr val="bg1">
                  <a:lumMod val="50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21409" y="5662128"/>
            <a:ext cx="5206572" cy="338554"/>
          </a:xfrm>
          <a:prstGeom prst="rect">
            <a:avLst/>
          </a:prstGeom>
          <a:noFill/>
        </p:spPr>
        <p:txBody>
          <a:bodyPr wrap="square" rtlCol="0">
            <a:spAutoFit/>
          </a:bodyPr>
          <a:lstStyle/>
          <a:p>
            <a:pPr algn="r"/>
            <a:r>
              <a:rPr lang="en-US" sz="1600" b="1" dirty="0">
                <a:solidFill>
                  <a:schemeClr val="bg1"/>
                </a:solidFill>
              </a:rPr>
              <a:t>Special Offers are valid until 30.09 or until stock lasts.</a:t>
            </a:r>
          </a:p>
        </p:txBody>
      </p:sp>
      <p:sp>
        <p:nvSpPr>
          <p:cNvPr id="11" name="Rectangle 10"/>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61796" y="2634799"/>
            <a:ext cx="4782406" cy="892552"/>
          </a:xfrm>
          <a:prstGeom prst="rect">
            <a:avLst/>
          </a:prstGeom>
          <a:noFill/>
        </p:spPr>
        <p:txBody>
          <a:bodyPr wrap="square" lIns="91440" tIns="45720" rIns="91440" bIns="45720">
            <a:spAutoFit/>
          </a:bodyPr>
          <a:lstStyle/>
          <a:p>
            <a:pPr algn="ctr"/>
            <a:r>
              <a:rPr lang="en-US" sz="3200" b="1" cap="none" spc="0" dirty="0">
                <a:ln w="0"/>
                <a:solidFill>
                  <a:schemeClr val="bg1"/>
                </a:solidFill>
                <a:effectLst>
                  <a:outerShdw blurRad="38100" dist="19050" dir="2700000" algn="tl" rotWithShape="0">
                    <a:schemeClr val="dk1">
                      <a:alpha val="40000"/>
                    </a:schemeClr>
                  </a:outerShdw>
                </a:effectLst>
              </a:rPr>
              <a:t>Lenovo</a:t>
            </a:r>
          </a:p>
          <a:p>
            <a:pPr algn="ctr"/>
            <a:r>
              <a:rPr lang="en-US" sz="2000" b="1" cap="none" spc="0" dirty="0">
                <a:ln w="0"/>
                <a:solidFill>
                  <a:schemeClr val="bg1"/>
                </a:solidFill>
                <a:effectLst>
                  <a:outerShdw blurRad="38100" dist="19050" dir="2700000" algn="tl" rotWithShape="0">
                    <a:schemeClr val="dk1">
                      <a:alpha val="40000"/>
                    </a:schemeClr>
                  </a:outerShdw>
                </a:effectLst>
              </a:rPr>
              <a:t>Business PCs, Monitors and Notebooks</a:t>
            </a:r>
          </a:p>
        </p:txBody>
      </p:sp>
      <p:sp>
        <p:nvSpPr>
          <p:cNvPr id="3" name="Rectangle 2">
            <a:extLst>
              <a:ext uri="{FF2B5EF4-FFF2-40B4-BE49-F238E27FC236}">
                <a16:creationId xmlns:a16="http://schemas.microsoft.com/office/drawing/2014/main" id="{997FB96E-B78A-5F0C-B0C4-7623300BA809}"/>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12" name="Rectangle 11">
            <a:extLst>
              <a:ext uri="{FF2B5EF4-FFF2-40B4-BE49-F238E27FC236}">
                <a16:creationId xmlns:a16="http://schemas.microsoft.com/office/drawing/2014/main" id="{4F4F5B44-E070-C35D-E525-C58EF57A7786}"/>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229818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a:extLst>
              <a:ext uri="{FF2B5EF4-FFF2-40B4-BE49-F238E27FC236}">
                <a16:creationId xmlns:a16="http://schemas.microsoft.com/office/drawing/2014/main" id="{BE1F2A90-B6D7-E47F-F86D-703B35105F04}"/>
              </a:ext>
            </a:extLst>
          </p:cNvPr>
          <p:cNvGraphicFramePr>
            <a:graphicFrameLocks noGrp="1"/>
          </p:cNvGraphicFramePr>
          <p:nvPr>
            <p:extLst>
              <p:ext uri="{D42A27DB-BD31-4B8C-83A1-F6EECF244321}">
                <p14:modId xmlns:p14="http://schemas.microsoft.com/office/powerpoint/2010/main" val="2489859792"/>
              </p:ext>
            </p:extLst>
          </p:nvPr>
        </p:nvGraphicFramePr>
        <p:xfrm>
          <a:off x="99631" y="508366"/>
          <a:ext cx="9701820" cy="5756364"/>
        </p:xfrm>
        <a:graphic>
          <a:graphicData uri="http://schemas.openxmlformats.org/drawingml/2006/table">
            <a:tbl>
              <a:tblPr firstRow="1" bandRow="1">
                <a:tableStyleId>{5940675A-B579-460E-94D1-54222C63F5DA}</a:tableStyleId>
              </a:tblPr>
              <a:tblGrid>
                <a:gridCol w="2425455">
                  <a:extLst>
                    <a:ext uri="{9D8B030D-6E8A-4147-A177-3AD203B41FA5}">
                      <a16:colId xmlns:a16="http://schemas.microsoft.com/office/drawing/2014/main" val="214266689"/>
                    </a:ext>
                  </a:extLst>
                </a:gridCol>
                <a:gridCol w="2425455">
                  <a:extLst>
                    <a:ext uri="{9D8B030D-6E8A-4147-A177-3AD203B41FA5}">
                      <a16:colId xmlns:a16="http://schemas.microsoft.com/office/drawing/2014/main" val="251909874"/>
                    </a:ext>
                  </a:extLst>
                </a:gridCol>
                <a:gridCol w="2425455">
                  <a:extLst>
                    <a:ext uri="{9D8B030D-6E8A-4147-A177-3AD203B41FA5}">
                      <a16:colId xmlns:a16="http://schemas.microsoft.com/office/drawing/2014/main" val="3684371328"/>
                    </a:ext>
                  </a:extLst>
                </a:gridCol>
                <a:gridCol w="2425455">
                  <a:extLst>
                    <a:ext uri="{9D8B030D-6E8A-4147-A177-3AD203B41FA5}">
                      <a16:colId xmlns:a16="http://schemas.microsoft.com/office/drawing/2014/main" val="82932475"/>
                    </a:ext>
                  </a:extLst>
                </a:gridCol>
              </a:tblGrid>
              <a:tr h="1918788">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26203859"/>
                  </a:ext>
                </a:extLst>
              </a:tr>
              <a:tr h="1918788">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117765770"/>
                  </a:ext>
                </a:extLst>
              </a:tr>
              <a:tr h="1918788">
                <a:tc>
                  <a:txBody>
                    <a:bodyPr/>
                    <a:lstStyle/>
                    <a:p>
                      <a:endParaRPr lang="en-US"/>
                    </a:p>
                  </a:txBody>
                  <a:tcPr/>
                </a:tc>
                <a:tc>
                  <a:txBody>
                    <a:bodyPr/>
                    <a:lstStyle/>
                    <a:p>
                      <a:endParaRPr lang="en-US" dirty="0"/>
                    </a:p>
                  </a:txBody>
                  <a:tcPr/>
                </a:tc>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03125287"/>
                  </a:ext>
                </a:extLst>
              </a:tr>
            </a:tbl>
          </a:graphicData>
        </a:graphic>
      </p:graphicFrame>
      <p:sp>
        <p:nvSpPr>
          <p:cNvPr id="4" name="Rectangle 3"/>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4" name="TextBox 13"/>
          <p:cNvSpPr txBox="1"/>
          <p:nvPr/>
        </p:nvSpPr>
        <p:spPr>
          <a:xfrm>
            <a:off x="4192279" y="405"/>
            <a:ext cx="1193537" cy="369332"/>
          </a:xfrm>
          <a:prstGeom prst="rect">
            <a:avLst/>
          </a:prstGeom>
          <a:noFill/>
        </p:spPr>
        <p:txBody>
          <a:bodyPr wrap="square" rtlCol="0">
            <a:spAutoFit/>
          </a:bodyPr>
          <a:lstStyle/>
          <a:p>
            <a:r>
              <a:rPr lang="en-US" b="1" dirty="0"/>
              <a:t>Monitors</a:t>
            </a:r>
            <a:endParaRPr lang="en-GB" sz="1200" dirty="0"/>
          </a:p>
        </p:txBody>
      </p:sp>
      <p:sp>
        <p:nvSpPr>
          <p:cNvPr id="15" name="TextBox 14">
            <a:extLst>
              <a:ext uri="{FF2B5EF4-FFF2-40B4-BE49-F238E27FC236}">
                <a16:creationId xmlns:a16="http://schemas.microsoft.com/office/drawing/2014/main" id="{8FFB1A41-1645-9B42-5242-76E8B58D0991}"/>
              </a:ext>
            </a:extLst>
          </p:cNvPr>
          <p:cNvSpPr txBox="1"/>
          <p:nvPr/>
        </p:nvSpPr>
        <p:spPr>
          <a:xfrm>
            <a:off x="8339329" y="0"/>
            <a:ext cx="1559416" cy="230832"/>
          </a:xfrm>
          <a:prstGeom prst="rect">
            <a:avLst/>
          </a:prstGeom>
          <a:noFill/>
        </p:spPr>
        <p:txBody>
          <a:bodyPr wrap="square" rtlCol="0">
            <a:spAutoFit/>
          </a:bodyPr>
          <a:lstStyle/>
          <a:p>
            <a:pPr algn="r"/>
            <a:r>
              <a:rPr lang="en-US" sz="900" dirty="0"/>
              <a:t>Retail File September 2025</a:t>
            </a:r>
          </a:p>
        </p:txBody>
      </p:sp>
      <p:sp>
        <p:nvSpPr>
          <p:cNvPr id="22" name="TextBox 21">
            <a:extLst>
              <a:ext uri="{FF2B5EF4-FFF2-40B4-BE49-F238E27FC236}">
                <a16:creationId xmlns:a16="http://schemas.microsoft.com/office/drawing/2014/main" id="{4CC6D0DC-6938-F40E-366E-79BB750AF0AF}"/>
              </a:ext>
            </a:extLst>
          </p:cNvPr>
          <p:cNvSpPr txBox="1"/>
          <p:nvPr/>
        </p:nvSpPr>
        <p:spPr>
          <a:xfrm>
            <a:off x="6803137" y="142975"/>
            <a:ext cx="3102864" cy="230832"/>
          </a:xfrm>
          <a:prstGeom prst="rect">
            <a:avLst/>
          </a:prstGeom>
          <a:noFill/>
        </p:spPr>
        <p:txBody>
          <a:bodyPr wrap="square" rtlCol="0">
            <a:spAutoFit/>
          </a:bodyPr>
          <a:lstStyle/>
          <a:p>
            <a:pPr algn="r"/>
            <a:r>
              <a:rPr lang="en-US" sz="900" b="1" dirty="0">
                <a:solidFill>
                  <a:srgbClr val="FF0000"/>
                </a:solidFill>
              </a:rPr>
              <a:t>Special Offers are valid until 30.09 or until stock lasts.</a:t>
            </a:r>
            <a:endParaRPr lang="en-GB" sz="900" b="1" dirty="0">
              <a:solidFill>
                <a:srgbClr val="FF0000"/>
              </a:solidFill>
            </a:endParaRPr>
          </a:p>
        </p:txBody>
      </p:sp>
      <p:sp>
        <p:nvSpPr>
          <p:cNvPr id="2" name="TextBox 1">
            <a:extLst>
              <a:ext uri="{FF2B5EF4-FFF2-40B4-BE49-F238E27FC236}">
                <a16:creationId xmlns:a16="http://schemas.microsoft.com/office/drawing/2014/main" id="{BA865F95-E027-FC48-3F5F-01E8D2FC8B31}"/>
              </a:ext>
            </a:extLst>
          </p:cNvPr>
          <p:cNvSpPr txBox="1"/>
          <p:nvPr/>
        </p:nvSpPr>
        <p:spPr>
          <a:xfrm>
            <a:off x="37270" y="1644139"/>
            <a:ext cx="2498415" cy="572464"/>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63DEKAT3UK </a:t>
            </a:r>
            <a:r>
              <a:rPr lang="en-US" sz="780" b="1" dirty="0">
                <a:latin typeface="Calibri" panose="020F0502020204030204" pitchFamily="34" charset="0"/>
                <a:ea typeface="Calibri" panose="020F0502020204030204" pitchFamily="34" charset="0"/>
                <a:cs typeface="Calibri" panose="020F0502020204030204" pitchFamily="34" charset="0"/>
              </a:rPr>
              <a:t>LENOVO MONITOR 23.8'', E, THINKVISION S24i-30 BUSINESS</a:t>
            </a:r>
            <a:r>
              <a:rPr lang="en-US" sz="780" dirty="0">
                <a:latin typeface="Calibri" panose="020F0502020204030204" pitchFamily="34" charset="0"/>
                <a:ea typeface="Calibri" panose="020F0502020204030204" pitchFamily="34" charset="0"/>
                <a:cs typeface="Calibri" panose="020F0502020204030204" pitchFamily="34" charset="0"/>
              </a:rPr>
              <a:t>, IPS, WLED, FHD 1920x1080, ANTIGLARE, 4MS, 100Hz, 250CD/M², VESA, TILT, HDMI 1.4, VGA, 3YW, RAVEN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€ 112 </a:t>
            </a:r>
            <a:r>
              <a:rPr lang="en-US" sz="780" dirty="0">
                <a:latin typeface="Calibri" panose="020F0502020204030204" pitchFamily="34" charset="0"/>
                <a:ea typeface="Calibri" panose="020F0502020204030204" pitchFamily="34" charset="0"/>
                <a:cs typeface="Calibri" panose="020F0502020204030204" pitchFamily="34" charset="0"/>
              </a:rPr>
              <a:t>- </a:t>
            </a:r>
            <a:r>
              <a:rPr lang="en-US" sz="78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sp>
        <p:nvSpPr>
          <p:cNvPr id="3" name="TextBox 2">
            <a:extLst>
              <a:ext uri="{FF2B5EF4-FFF2-40B4-BE49-F238E27FC236}">
                <a16:creationId xmlns:a16="http://schemas.microsoft.com/office/drawing/2014/main" id="{D858EA84-4811-E807-8B04-F96B80400E1A}"/>
              </a:ext>
            </a:extLst>
          </p:cNvPr>
          <p:cNvSpPr txBox="1"/>
          <p:nvPr/>
        </p:nvSpPr>
        <p:spPr>
          <a:xfrm>
            <a:off x="4917555" y="1635782"/>
            <a:ext cx="2474555" cy="830997"/>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63EDMAT2UK </a:t>
            </a:r>
            <a:r>
              <a:rPr lang="en-US" sz="780" b="1" dirty="0">
                <a:latin typeface="Calibri" panose="020F0502020204030204" pitchFamily="34" charset="0"/>
                <a:ea typeface="Calibri" panose="020F0502020204030204" pitchFamily="34" charset="0"/>
                <a:cs typeface="Calibri" panose="020F0502020204030204" pitchFamily="34" charset="0"/>
              </a:rPr>
              <a:t>LENOVO MONITOR 23.8'' THINKVISION E24-30 BUSINESS WITH SPEAKERS</a:t>
            </a:r>
            <a:r>
              <a:rPr lang="en-US" sz="780" dirty="0">
                <a:latin typeface="Calibri" panose="020F0502020204030204" pitchFamily="34" charset="0"/>
                <a:ea typeface="Calibri" panose="020F0502020204030204" pitchFamily="34" charset="0"/>
                <a:cs typeface="Calibri" panose="020F0502020204030204" pitchFamily="34" charset="0"/>
              </a:rPr>
              <a:t>, C, IPS, WLED, FHD 1920x1080, ANTIGLARE, 16:9, 4MS, 100Hz, 250CD/M², EYESAFE, HEIGHT ADJUSTABLE, PIVOT, SWIVEL, TILT, 1x HDMI 1.4, 1x DP 1.2, 1x VGA, VESA, 3YW,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€ 147 </a:t>
            </a:r>
            <a:r>
              <a:rPr lang="en-US" sz="780" dirty="0">
                <a:latin typeface="Calibri" panose="020F0502020204030204" pitchFamily="34" charset="0"/>
                <a:ea typeface="Calibri" panose="020F0502020204030204" pitchFamily="34" charset="0"/>
                <a:cs typeface="Calibri" panose="020F0502020204030204" pitchFamily="34" charset="0"/>
              </a:rPr>
              <a:t>-</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78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sp>
        <p:nvSpPr>
          <p:cNvPr id="5" name="TextBox 4">
            <a:extLst>
              <a:ext uri="{FF2B5EF4-FFF2-40B4-BE49-F238E27FC236}">
                <a16:creationId xmlns:a16="http://schemas.microsoft.com/office/drawing/2014/main" id="{F1AC3F55-98EB-201D-5C54-FA384B386F75}"/>
              </a:ext>
            </a:extLst>
          </p:cNvPr>
          <p:cNvSpPr txBox="1"/>
          <p:nvPr/>
        </p:nvSpPr>
        <p:spPr>
          <a:xfrm>
            <a:off x="7324647" y="1614547"/>
            <a:ext cx="2459386" cy="707886"/>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64BAMAT1UK </a:t>
            </a:r>
            <a:r>
              <a:rPr lang="en-US" sz="780" b="1" dirty="0">
                <a:latin typeface="Calibri" panose="020F0502020204030204" pitchFamily="34" charset="0"/>
                <a:ea typeface="Calibri" panose="020F0502020204030204" pitchFamily="34" charset="0"/>
                <a:cs typeface="Calibri" panose="020F0502020204030204" pitchFamily="34" charset="0"/>
              </a:rPr>
              <a:t>LENOVO MONITOR THINKVISION E24-40 BUSINESS WITH SPEAKERS</a:t>
            </a:r>
            <a:r>
              <a:rPr lang="en-US" sz="780" dirty="0">
                <a:latin typeface="Calibri" panose="020F0502020204030204" pitchFamily="34" charset="0"/>
                <a:ea typeface="Calibri" panose="020F0502020204030204" pitchFamily="34" charset="0"/>
                <a:cs typeface="Calibri" panose="020F0502020204030204" pitchFamily="34" charset="0"/>
              </a:rPr>
              <a:t>, C, 23.8'', IPS, WLED, FHD 1920x1080, 4MS, 100Hz, 250CD/M2, ANTIGLARE, HEIGHT ADJUSTABLE, TILT, SWIVEL, PIVOT, VESA, HDMI, DP, VGA, 3YW, RAVEN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€ 171</a:t>
            </a:r>
            <a:endParaRPr lang="en-US" sz="780"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741BC74-D4D6-4E67-E272-54B3A1075A8F}"/>
              </a:ext>
            </a:extLst>
          </p:cNvPr>
          <p:cNvSpPr txBox="1"/>
          <p:nvPr/>
        </p:nvSpPr>
        <p:spPr>
          <a:xfrm>
            <a:off x="4903821" y="3564617"/>
            <a:ext cx="2424508" cy="830997"/>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64A4MATXUK </a:t>
            </a:r>
            <a:r>
              <a:rPr lang="en-US" sz="780" b="1" dirty="0">
                <a:latin typeface="Calibri" panose="020F0502020204030204" pitchFamily="34" charset="0"/>
                <a:ea typeface="Calibri" panose="020F0502020204030204" pitchFamily="34" charset="0"/>
                <a:cs typeface="Calibri" panose="020F0502020204030204" pitchFamily="34" charset="0"/>
              </a:rPr>
              <a:t>LENOVO MONITOR 23.8'', C, THINKVISION T24-40 BUSINESS</a:t>
            </a:r>
            <a:r>
              <a:rPr lang="en-US" sz="780" dirty="0">
                <a:latin typeface="Calibri" panose="020F0502020204030204" pitchFamily="34" charset="0"/>
                <a:ea typeface="Calibri" panose="020F0502020204030204" pitchFamily="34" charset="0"/>
                <a:cs typeface="Calibri" panose="020F0502020204030204" pitchFamily="34" charset="0"/>
              </a:rPr>
              <a:t>, IPS, WLED, 1920x1080, 6MS, 120Hz, 250CD/M², ANTIGLARE, HEIGHT ADJUSTABLE, PIVOT, SWIVEL, TILT, HDMI, DP, VGA, USB-A, USB-C, USB-B, 3YW, RAVEN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€ 178 </a:t>
            </a:r>
            <a:r>
              <a:rPr lang="en-US" sz="780" dirty="0">
                <a:latin typeface="Calibri" panose="020F0502020204030204" pitchFamily="34" charset="0"/>
                <a:ea typeface="Calibri" panose="020F0502020204030204" pitchFamily="34" charset="0"/>
                <a:cs typeface="Calibri" panose="020F0502020204030204" pitchFamily="34" charset="0"/>
              </a:rPr>
              <a:t>- </a:t>
            </a:r>
            <a:r>
              <a:rPr lang="en-US" sz="78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sp>
        <p:nvSpPr>
          <p:cNvPr id="16" name="TextBox 15">
            <a:extLst>
              <a:ext uri="{FF2B5EF4-FFF2-40B4-BE49-F238E27FC236}">
                <a16:creationId xmlns:a16="http://schemas.microsoft.com/office/drawing/2014/main" id="{B41FFDD8-0965-BF41-88DA-D89A539B3EB7}"/>
              </a:ext>
            </a:extLst>
          </p:cNvPr>
          <p:cNvSpPr txBox="1"/>
          <p:nvPr/>
        </p:nvSpPr>
        <p:spPr>
          <a:xfrm>
            <a:off x="2485196" y="5469246"/>
            <a:ext cx="2474555" cy="830997"/>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63D8MAT3UK </a:t>
            </a:r>
            <a:r>
              <a:rPr lang="en-US" sz="780" b="1" dirty="0">
                <a:latin typeface="Calibri" panose="020F0502020204030204" pitchFamily="34" charset="0"/>
                <a:ea typeface="Calibri" panose="020F0502020204030204" pitchFamily="34" charset="0"/>
                <a:cs typeface="Calibri" panose="020F0502020204030204" pitchFamily="34" charset="0"/>
              </a:rPr>
              <a:t>LENOVO MONITOR 23.8'' THINKVISION T24v-30 BUSINESS WITH SPEAKERS AND CAM</a:t>
            </a:r>
            <a:r>
              <a:rPr lang="en-US" sz="780" dirty="0">
                <a:latin typeface="Calibri" panose="020F0502020204030204" pitchFamily="34" charset="0"/>
                <a:ea typeface="Calibri" panose="020F0502020204030204" pitchFamily="34" charset="0"/>
                <a:cs typeface="Calibri" panose="020F0502020204030204" pitchFamily="34" charset="0"/>
              </a:rPr>
              <a:t>, IPS, WLED, FHD 1920x1080, AG, 16:9, 4MS, 75Hz, 250CD/M², HEIGHT ADJUST, PIVOT, SWIVEL, TILT, 3xUSB3.2, USB2.0, USB-B3.2, HDMI1.4, DP1.2, VGA, 3YW,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€ 281</a:t>
            </a:r>
            <a:endParaRPr lang="en-US" sz="780" dirty="0">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10E3F78A-1D4E-AD66-C321-D66B7EC315C7}"/>
              </a:ext>
            </a:extLst>
          </p:cNvPr>
          <p:cNvSpPr txBox="1"/>
          <p:nvPr/>
        </p:nvSpPr>
        <p:spPr>
          <a:xfrm>
            <a:off x="7342357" y="3564617"/>
            <a:ext cx="2429897" cy="707886"/>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64B9GAT1UK </a:t>
            </a:r>
            <a:r>
              <a:rPr lang="en-US" sz="780" b="1" dirty="0">
                <a:latin typeface="Calibri" panose="020F0502020204030204" pitchFamily="34" charset="0"/>
                <a:ea typeface="Calibri" panose="020F0502020204030204" pitchFamily="34" charset="0"/>
                <a:cs typeface="Calibri" panose="020F0502020204030204" pitchFamily="34" charset="0"/>
              </a:rPr>
              <a:t>LENOVO MONITOR THINKVISION T24D-40 BUSINESS WITH SPEAKERS</a:t>
            </a:r>
            <a:r>
              <a:rPr lang="en-US" sz="780" dirty="0">
                <a:latin typeface="Calibri" panose="020F0502020204030204" pitchFamily="34" charset="0"/>
                <a:ea typeface="Calibri" panose="020F0502020204030204" pitchFamily="34" charset="0"/>
                <a:cs typeface="Calibri" panose="020F0502020204030204" pitchFamily="34" charset="0"/>
              </a:rPr>
              <a:t>, C, 23.8'', IPS, WLED, FHD 1920x1080, 4MS, 250CD/M2, ANTIGLARE, HEIGHT ADJUSTABLE, TILT SWIVEL, PIVOT, VESA, USB-C, HDMI, DP, LAN, 3YW, ECLIPSE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€ 296</a:t>
            </a:r>
            <a:endParaRPr lang="en-US" sz="780" dirty="0">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5F865792-C9E9-9E69-D278-9957F9A8A806}"/>
              </a:ext>
            </a:extLst>
          </p:cNvPr>
          <p:cNvSpPr txBox="1"/>
          <p:nvPr/>
        </p:nvSpPr>
        <p:spPr>
          <a:xfrm>
            <a:off x="2469838" y="1641870"/>
            <a:ext cx="2594737" cy="572464"/>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63DFKAT4UK </a:t>
            </a:r>
            <a:r>
              <a:rPr lang="en-US" sz="780" b="1" dirty="0">
                <a:latin typeface="Calibri" panose="020F0502020204030204" pitchFamily="34" charset="0"/>
                <a:ea typeface="Calibri" panose="020F0502020204030204" pitchFamily="34" charset="0"/>
                <a:cs typeface="Calibri" panose="020F0502020204030204" pitchFamily="34" charset="0"/>
              </a:rPr>
              <a:t>LENOVO MONITOR 27', E, THINKVISION S27i-30 BUSINESS</a:t>
            </a:r>
            <a:r>
              <a:rPr lang="en-US" sz="780" dirty="0">
                <a:latin typeface="Calibri" panose="020F0502020204030204" pitchFamily="34" charset="0"/>
                <a:ea typeface="Calibri" panose="020F0502020204030204" pitchFamily="34" charset="0"/>
                <a:cs typeface="Calibri" panose="020F0502020204030204" pitchFamily="34" charset="0"/>
              </a:rPr>
              <a:t>, IPS, WLED, FHD 1920x1080, ANTIGLARE, 4MS, 100Hz, 300CD/M², VESA, TILT, 2x HDMI 1.4, VGA, 3YW, STORM GREY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€ 147 </a:t>
            </a:r>
            <a:r>
              <a:rPr lang="en-US" sz="780" dirty="0">
                <a:latin typeface="Calibri" panose="020F0502020204030204" pitchFamily="34" charset="0"/>
                <a:ea typeface="Calibri" panose="020F0502020204030204" pitchFamily="34" charset="0"/>
                <a:cs typeface="Calibri" panose="020F0502020204030204" pitchFamily="34" charset="0"/>
              </a:rPr>
              <a:t>-</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78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sp>
        <p:nvSpPr>
          <p:cNvPr id="20" name="TextBox 19">
            <a:extLst>
              <a:ext uri="{FF2B5EF4-FFF2-40B4-BE49-F238E27FC236}">
                <a16:creationId xmlns:a16="http://schemas.microsoft.com/office/drawing/2014/main" id="{4264D70E-904C-EB29-0FDF-D31871D98179}"/>
              </a:ext>
            </a:extLst>
          </p:cNvPr>
          <p:cNvSpPr txBox="1"/>
          <p:nvPr/>
        </p:nvSpPr>
        <p:spPr>
          <a:xfrm>
            <a:off x="75996" y="3627259"/>
            <a:ext cx="2425323" cy="707886"/>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64BCMAT4UK </a:t>
            </a:r>
            <a:r>
              <a:rPr lang="en-US" sz="780" b="1" dirty="0">
                <a:latin typeface="Calibri" panose="020F0502020204030204" pitchFamily="34" charset="0"/>
                <a:ea typeface="Calibri" panose="020F0502020204030204" pitchFamily="34" charset="0"/>
                <a:cs typeface="Calibri" panose="020F0502020204030204" pitchFamily="34" charset="0"/>
              </a:rPr>
              <a:t>LENOVO MONITOR THINKVISION E27-40 BUSINESS WITH SPEAKERS, </a:t>
            </a:r>
            <a:r>
              <a:rPr lang="en-US" sz="780" dirty="0">
                <a:latin typeface="Calibri" panose="020F0502020204030204" pitchFamily="34" charset="0"/>
                <a:ea typeface="Calibri" panose="020F0502020204030204" pitchFamily="34" charset="0"/>
                <a:cs typeface="Calibri" panose="020F0502020204030204" pitchFamily="34" charset="0"/>
              </a:rPr>
              <a:t>D, 27'', IPS, WLED, FHD 1920x1080, 4MS, 300CD/M2, ANTIGLARE, HEIGHT ADJUSTABLE, TILT SWIVEL, PIVOT, VESA, HDMI, DP, 3YW, RAVEN BLACK</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€ 237</a:t>
            </a:r>
            <a:r>
              <a:rPr lang="en-US" sz="800" dirty="0">
                <a:latin typeface="Calibri" panose="020F0502020204030204" pitchFamily="34" charset="0"/>
                <a:ea typeface="Calibri" panose="020F0502020204030204" pitchFamily="34" charset="0"/>
                <a:cs typeface="Calibri" panose="020F0502020204030204" pitchFamily="34" charset="0"/>
              </a:rPr>
              <a:t>	</a:t>
            </a:r>
          </a:p>
        </p:txBody>
      </p:sp>
      <p:sp>
        <p:nvSpPr>
          <p:cNvPr id="21" name="TextBox 20">
            <a:extLst>
              <a:ext uri="{FF2B5EF4-FFF2-40B4-BE49-F238E27FC236}">
                <a16:creationId xmlns:a16="http://schemas.microsoft.com/office/drawing/2014/main" id="{4E434A77-3AD2-31CC-D209-857605B7B739}"/>
              </a:ext>
            </a:extLst>
          </p:cNvPr>
          <p:cNvSpPr txBox="1"/>
          <p:nvPr/>
        </p:nvSpPr>
        <p:spPr>
          <a:xfrm>
            <a:off x="2479312" y="3595208"/>
            <a:ext cx="2424509" cy="707886"/>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62D0GAT1UK </a:t>
            </a:r>
            <a:r>
              <a:rPr lang="en-US" sz="780" b="1" dirty="0">
                <a:latin typeface="Calibri" panose="020F0502020204030204" pitchFamily="34" charset="0"/>
                <a:ea typeface="Calibri" panose="020F0502020204030204" pitchFamily="34" charset="0"/>
                <a:cs typeface="Calibri" panose="020F0502020204030204" pitchFamily="34" charset="0"/>
              </a:rPr>
              <a:t>LENOVO MONITOR 27'', F , THINKVISION E27q-20 BUSINESS WITH SPEAKERS</a:t>
            </a:r>
            <a:r>
              <a:rPr lang="en-US" sz="780" dirty="0">
                <a:latin typeface="Calibri" panose="020F0502020204030204" pitchFamily="34" charset="0"/>
                <a:ea typeface="Calibri" panose="020F0502020204030204" pitchFamily="34" charset="0"/>
                <a:cs typeface="Calibri" panose="020F0502020204030204" pitchFamily="34" charset="0"/>
              </a:rPr>
              <a:t>, IPS, 2560x1440, ANTIGLARE, 4MS, 75Hz, 300 CD/M2, TILT, SWIVEL, PIVOT, HEIGHT ADJUSTABLE, HDMI, DP, 3YW, RAVEN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€ 281 </a:t>
            </a:r>
            <a:r>
              <a:rPr lang="en-US" sz="780" dirty="0">
                <a:latin typeface="Calibri" panose="020F0502020204030204" pitchFamily="34" charset="0"/>
                <a:ea typeface="Calibri" panose="020F0502020204030204" pitchFamily="34" charset="0"/>
                <a:cs typeface="Calibri" panose="020F0502020204030204" pitchFamily="34" charset="0"/>
              </a:rPr>
              <a:t>- </a:t>
            </a:r>
            <a:r>
              <a:rPr lang="en-US" sz="78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sp>
        <p:nvSpPr>
          <p:cNvPr id="23" name="TextBox 22">
            <a:extLst>
              <a:ext uri="{FF2B5EF4-FFF2-40B4-BE49-F238E27FC236}">
                <a16:creationId xmlns:a16="http://schemas.microsoft.com/office/drawing/2014/main" id="{2D01DB42-6C0F-8650-B64D-9630BC1DBF09}"/>
              </a:ext>
            </a:extLst>
          </p:cNvPr>
          <p:cNvSpPr txBox="1"/>
          <p:nvPr/>
        </p:nvSpPr>
        <p:spPr>
          <a:xfrm>
            <a:off x="59149" y="5486839"/>
            <a:ext cx="2501331" cy="707886"/>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64A5MAT6UK </a:t>
            </a:r>
            <a:r>
              <a:rPr lang="en-US" sz="780" b="1" dirty="0">
                <a:latin typeface="Calibri" panose="020F0502020204030204" pitchFamily="34" charset="0"/>
                <a:ea typeface="Calibri" panose="020F0502020204030204" pitchFamily="34" charset="0"/>
                <a:cs typeface="Calibri" panose="020F0502020204030204" pitchFamily="34" charset="0"/>
              </a:rPr>
              <a:t>LENOVO MONITOR 27'' THINKVISION T27-40 BUSINESS</a:t>
            </a:r>
            <a:r>
              <a:rPr lang="en-US" sz="780" dirty="0">
                <a:latin typeface="Calibri" panose="020F0502020204030204" pitchFamily="34" charset="0"/>
                <a:ea typeface="Calibri" panose="020F0502020204030204" pitchFamily="34" charset="0"/>
                <a:cs typeface="Calibri" panose="020F0502020204030204" pitchFamily="34" charset="0"/>
              </a:rPr>
              <a:t>, IPS, WLED, FHD 1920x1080, AG, 16:9, 4MS, 120Hz, 300CD/M², HEIGHT ADJUST, PIVOT, SWIVEL, TILT, 3xUSB-A, USB-C, USB-B, HDMI 1.4, DP 1.2, VGA, 3YW, ECLIPSE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€ 237 </a:t>
            </a:r>
            <a:r>
              <a:rPr lang="en-US" sz="780" dirty="0">
                <a:latin typeface="Calibri" panose="020F0502020204030204" pitchFamily="34" charset="0"/>
                <a:ea typeface="Calibri" panose="020F0502020204030204" pitchFamily="34" charset="0"/>
                <a:cs typeface="Calibri" panose="020F0502020204030204" pitchFamily="34" charset="0"/>
              </a:rPr>
              <a:t>- </a:t>
            </a:r>
            <a:r>
              <a:rPr lang="en-US" sz="78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sp>
        <p:nvSpPr>
          <p:cNvPr id="26" name="TextBox 25">
            <a:extLst>
              <a:ext uri="{FF2B5EF4-FFF2-40B4-BE49-F238E27FC236}">
                <a16:creationId xmlns:a16="http://schemas.microsoft.com/office/drawing/2014/main" id="{369F8ABA-067D-9125-80BE-56F12E8A010E}"/>
              </a:ext>
            </a:extLst>
          </p:cNvPr>
          <p:cNvSpPr txBox="1"/>
          <p:nvPr/>
        </p:nvSpPr>
        <p:spPr>
          <a:xfrm>
            <a:off x="8115694" y="4928258"/>
            <a:ext cx="1586860" cy="1077218"/>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63FDUAT6WL </a:t>
            </a:r>
            <a:r>
              <a:rPr lang="en-US" sz="800" b="1" dirty="0">
                <a:latin typeface="Calibri" panose="020F0502020204030204" pitchFamily="34" charset="0"/>
                <a:ea typeface="Calibri" panose="020F0502020204030204" pitchFamily="34" charset="0"/>
                <a:cs typeface="Calibri" panose="020F0502020204030204" pitchFamily="34" charset="0"/>
              </a:rPr>
              <a:t>LENOVO MONITOR 14'', C, THINKVISION M14t G2, PORTABLE BUSINESS</a:t>
            </a:r>
            <a:r>
              <a:rPr lang="en-US" sz="800" dirty="0">
                <a:latin typeface="Calibri" panose="020F0502020204030204" pitchFamily="34" charset="0"/>
                <a:ea typeface="Calibri" panose="020F0502020204030204" pitchFamily="34" charset="0"/>
                <a:cs typeface="Calibri" panose="020F0502020204030204" pitchFamily="34" charset="0"/>
              </a:rPr>
              <a:t>, WLED, TOUCH, IPS, 2240x1400, 6MS, 60Hz, 300 CD/M², TILT, PIVOT, HEIGHT ADJUST STAND, VESA, 2x USB-C, 3YW, RAVEN BLACK </a:t>
            </a:r>
          </a:p>
          <a:p>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€ 326 </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pic>
        <p:nvPicPr>
          <p:cNvPr id="29" name="Picture 28" descr="A computer screen showing a service guide&#10;&#10;AI-generated content may be incorrect.">
            <a:extLst>
              <a:ext uri="{FF2B5EF4-FFF2-40B4-BE49-F238E27FC236}">
                <a16:creationId xmlns:a16="http://schemas.microsoft.com/office/drawing/2014/main" id="{9F145D90-5A28-EE69-5A98-82C522433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30" y="773798"/>
            <a:ext cx="1096320" cy="900263"/>
          </a:xfrm>
          <a:prstGeom prst="rect">
            <a:avLst/>
          </a:prstGeom>
        </p:spPr>
      </p:pic>
      <p:pic>
        <p:nvPicPr>
          <p:cNvPr id="31" name="Picture 30" descr="A computer monitor with a train on the screen&#10;&#10;AI-generated content may be incorrect.">
            <a:extLst>
              <a:ext uri="{FF2B5EF4-FFF2-40B4-BE49-F238E27FC236}">
                <a16:creationId xmlns:a16="http://schemas.microsoft.com/office/drawing/2014/main" id="{D0D3D23F-7F6B-511F-F333-3226DFFE9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4189" y="773798"/>
            <a:ext cx="1200844" cy="904802"/>
          </a:xfrm>
          <a:prstGeom prst="rect">
            <a:avLst/>
          </a:prstGeom>
        </p:spPr>
      </p:pic>
      <p:pic>
        <p:nvPicPr>
          <p:cNvPr id="33" name="Picture 32" descr="A computer monitor with a white screen&#10;&#10;AI-generated content may be incorrect.">
            <a:extLst>
              <a:ext uri="{FF2B5EF4-FFF2-40B4-BE49-F238E27FC236}">
                <a16:creationId xmlns:a16="http://schemas.microsoft.com/office/drawing/2014/main" id="{6EAD8D81-5E20-9C56-4572-4E4F3459FB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6477" y="767723"/>
            <a:ext cx="1092922" cy="896864"/>
          </a:xfrm>
          <a:prstGeom prst="rect">
            <a:avLst/>
          </a:prstGeom>
        </p:spPr>
      </p:pic>
      <p:pic>
        <p:nvPicPr>
          <p:cNvPr id="35" name="Picture 34" descr="A computer monitor with a lake and mountains&#10;&#10;AI-generated content may be incorrect.">
            <a:extLst>
              <a:ext uri="{FF2B5EF4-FFF2-40B4-BE49-F238E27FC236}">
                <a16:creationId xmlns:a16="http://schemas.microsoft.com/office/drawing/2014/main" id="{8CD44274-DA39-07BA-0D98-5649B6C037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5276" y="2740502"/>
            <a:ext cx="1088635" cy="877808"/>
          </a:xfrm>
          <a:prstGeom prst="rect">
            <a:avLst/>
          </a:prstGeom>
        </p:spPr>
      </p:pic>
      <p:pic>
        <p:nvPicPr>
          <p:cNvPr id="37" name="Picture 36" descr="A group of people on a computer screen&#10;&#10;AI-generated content may be incorrect.">
            <a:extLst>
              <a:ext uri="{FF2B5EF4-FFF2-40B4-BE49-F238E27FC236}">
                <a16:creationId xmlns:a16="http://schemas.microsoft.com/office/drawing/2014/main" id="{0F105D41-19AA-59B1-E468-DFFF1E2C61CF}"/>
              </a:ext>
            </a:extLst>
          </p:cNvPr>
          <p:cNvPicPr>
            <a:picLocks noChangeAspect="1"/>
          </p:cNvPicPr>
          <p:nvPr/>
        </p:nvPicPr>
        <p:blipFill>
          <a:blip r:embed="rId7">
            <a:extLst>
              <a:ext uri="{28A0092B-C50C-407E-A947-70E740481C1C}">
                <a14:useLocalDpi xmlns:a14="http://schemas.microsoft.com/office/drawing/2010/main" val="0"/>
              </a:ext>
            </a:extLst>
          </a:blip>
          <a:srcRect t="2856"/>
          <a:stretch>
            <a:fillRect/>
          </a:stretch>
        </p:blipFill>
        <p:spPr>
          <a:xfrm>
            <a:off x="3189657" y="4638813"/>
            <a:ext cx="1034918" cy="904010"/>
          </a:xfrm>
          <a:prstGeom prst="rect">
            <a:avLst/>
          </a:prstGeom>
        </p:spPr>
      </p:pic>
      <p:pic>
        <p:nvPicPr>
          <p:cNvPr id="39" name="Picture 38">
            <a:extLst>
              <a:ext uri="{FF2B5EF4-FFF2-40B4-BE49-F238E27FC236}">
                <a16:creationId xmlns:a16="http://schemas.microsoft.com/office/drawing/2014/main" id="{BD61CD49-431A-CF1A-D7C5-E6ED8A2CBB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6477" y="2732595"/>
            <a:ext cx="1094082" cy="873746"/>
          </a:xfrm>
          <a:prstGeom prst="rect">
            <a:avLst/>
          </a:prstGeom>
        </p:spPr>
      </p:pic>
      <p:pic>
        <p:nvPicPr>
          <p:cNvPr id="43" name="Picture 42">
            <a:extLst>
              <a:ext uri="{FF2B5EF4-FFF2-40B4-BE49-F238E27FC236}">
                <a16:creationId xmlns:a16="http://schemas.microsoft.com/office/drawing/2014/main" id="{D0AEFB2F-B5CD-48BA-1B01-B47BE04377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50381" y="757497"/>
            <a:ext cx="1121164" cy="887929"/>
          </a:xfrm>
          <a:prstGeom prst="rect">
            <a:avLst/>
          </a:prstGeom>
        </p:spPr>
      </p:pic>
      <p:pic>
        <p:nvPicPr>
          <p:cNvPr id="45" name="Picture 44">
            <a:extLst>
              <a:ext uri="{FF2B5EF4-FFF2-40B4-BE49-F238E27FC236}">
                <a16:creationId xmlns:a16="http://schemas.microsoft.com/office/drawing/2014/main" id="{36E6B806-5FAA-4DEE-9BA7-AF610000DF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098" y="2792450"/>
            <a:ext cx="1121164" cy="900935"/>
          </a:xfrm>
          <a:prstGeom prst="rect">
            <a:avLst/>
          </a:prstGeom>
        </p:spPr>
      </p:pic>
      <p:pic>
        <p:nvPicPr>
          <p:cNvPr id="47" name="Picture 46">
            <a:extLst>
              <a:ext uri="{FF2B5EF4-FFF2-40B4-BE49-F238E27FC236}">
                <a16:creationId xmlns:a16="http://schemas.microsoft.com/office/drawing/2014/main" id="{C6B88893-6993-52F8-A2C3-D3EC8DFF3C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37496" y="2728699"/>
            <a:ext cx="1225676" cy="901994"/>
          </a:xfrm>
          <a:prstGeom prst="rect">
            <a:avLst/>
          </a:prstGeom>
        </p:spPr>
      </p:pic>
      <p:pic>
        <p:nvPicPr>
          <p:cNvPr id="49" name="Picture 48">
            <a:extLst>
              <a:ext uri="{FF2B5EF4-FFF2-40B4-BE49-F238E27FC236}">
                <a16:creationId xmlns:a16="http://schemas.microsoft.com/office/drawing/2014/main" id="{CCCF156B-B122-C9E7-2083-64EC718D556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4779" y="4681128"/>
            <a:ext cx="1075246" cy="861695"/>
          </a:xfrm>
          <a:prstGeom prst="rect">
            <a:avLst/>
          </a:prstGeom>
        </p:spPr>
      </p:pic>
      <p:pic>
        <p:nvPicPr>
          <p:cNvPr id="55" name="Picture 54">
            <a:extLst>
              <a:ext uri="{FF2B5EF4-FFF2-40B4-BE49-F238E27FC236}">
                <a16:creationId xmlns:a16="http://schemas.microsoft.com/office/drawing/2014/main" id="{F3A6E2E7-829C-8409-B6F4-A86448AF0F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71817" y="4942780"/>
            <a:ext cx="1423210" cy="1048175"/>
          </a:xfrm>
          <a:prstGeom prst="rect">
            <a:avLst/>
          </a:prstGeom>
        </p:spPr>
      </p:pic>
      <p:sp>
        <p:nvSpPr>
          <p:cNvPr id="58" name="TextBox 57">
            <a:extLst>
              <a:ext uri="{FF2B5EF4-FFF2-40B4-BE49-F238E27FC236}">
                <a16:creationId xmlns:a16="http://schemas.microsoft.com/office/drawing/2014/main" id="{D8875514-F186-9C84-4B8D-0B72349C81F3}"/>
              </a:ext>
            </a:extLst>
          </p:cNvPr>
          <p:cNvSpPr txBox="1"/>
          <p:nvPr/>
        </p:nvSpPr>
        <p:spPr>
          <a:xfrm>
            <a:off x="4949462" y="4353246"/>
            <a:ext cx="4851989" cy="215444"/>
          </a:xfrm>
          <a:prstGeom prst="rect">
            <a:avLst/>
          </a:prstGeom>
          <a:solidFill>
            <a:srgbClr val="E1251A"/>
          </a:solidFill>
          <a:ln>
            <a:noFill/>
          </a:ln>
        </p:spPr>
        <p:txBody>
          <a:bodyPr wrap="square" rtlCol="0">
            <a:spAutoFit/>
          </a:bodyPr>
          <a:lstStyle/>
          <a:p>
            <a:pPr algn="ctr"/>
            <a:r>
              <a:rPr lang="en-US" sz="800" b="1" dirty="0">
                <a:solidFill>
                  <a:schemeClr val="bg1"/>
                </a:solidFill>
              </a:rPr>
              <a:t>THINKVISION M14t G2</a:t>
            </a:r>
          </a:p>
        </p:txBody>
      </p:sp>
      <p:pic>
        <p:nvPicPr>
          <p:cNvPr id="36" name="Picture 35">
            <a:extLst>
              <a:ext uri="{FF2B5EF4-FFF2-40B4-BE49-F238E27FC236}">
                <a16:creationId xmlns:a16="http://schemas.microsoft.com/office/drawing/2014/main" id="{EB6AFC87-492B-BCD2-5658-6359D4ECB3BD}"/>
              </a:ext>
            </a:extLst>
          </p:cNvPr>
          <p:cNvPicPr>
            <a:picLocks noChangeAspect="1"/>
          </p:cNvPicPr>
          <p:nvPr/>
        </p:nvPicPr>
        <p:blipFill>
          <a:blip r:embed="rId14">
            <a:extLst>
              <a:ext uri="{28A0092B-C50C-407E-A947-70E740481C1C}">
                <a14:useLocalDpi xmlns:a14="http://schemas.microsoft.com/office/drawing/2010/main" val="0"/>
              </a:ext>
            </a:extLst>
          </a:blip>
          <a:srcRect l="2602" t="5909"/>
          <a:stretch>
            <a:fillRect/>
          </a:stretch>
        </p:blipFill>
        <p:spPr>
          <a:xfrm>
            <a:off x="6804770" y="4913738"/>
            <a:ext cx="1199959" cy="1077218"/>
          </a:xfrm>
          <a:prstGeom prst="rect">
            <a:avLst/>
          </a:prstGeom>
        </p:spPr>
      </p:pic>
      <p:sp>
        <p:nvSpPr>
          <p:cNvPr id="38" name="TextBox 37">
            <a:extLst>
              <a:ext uri="{FF2B5EF4-FFF2-40B4-BE49-F238E27FC236}">
                <a16:creationId xmlns:a16="http://schemas.microsoft.com/office/drawing/2014/main" id="{6D2AB1A9-212C-44C5-2BB9-695FFC204683}"/>
              </a:ext>
            </a:extLst>
          </p:cNvPr>
          <p:cNvSpPr txBox="1"/>
          <p:nvPr/>
        </p:nvSpPr>
        <p:spPr>
          <a:xfrm>
            <a:off x="99630" y="511462"/>
            <a:ext cx="241885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S24i-30</a:t>
            </a:r>
          </a:p>
        </p:txBody>
      </p:sp>
      <p:sp>
        <p:nvSpPr>
          <p:cNvPr id="40" name="TextBox 39">
            <a:extLst>
              <a:ext uri="{FF2B5EF4-FFF2-40B4-BE49-F238E27FC236}">
                <a16:creationId xmlns:a16="http://schemas.microsoft.com/office/drawing/2014/main" id="{E2510C72-3B10-0D05-B8EE-09F699CA8DDC}"/>
              </a:ext>
            </a:extLst>
          </p:cNvPr>
          <p:cNvSpPr txBox="1"/>
          <p:nvPr/>
        </p:nvSpPr>
        <p:spPr>
          <a:xfrm>
            <a:off x="2521629" y="511462"/>
            <a:ext cx="2438122"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S27i-30</a:t>
            </a:r>
          </a:p>
        </p:txBody>
      </p:sp>
      <p:sp>
        <p:nvSpPr>
          <p:cNvPr id="42" name="TextBox 41">
            <a:extLst>
              <a:ext uri="{FF2B5EF4-FFF2-40B4-BE49-F238E27FC236}">
                <a16:creationId xmlns:a16="http://schemas.microsoft.com/office/drawing/2014/main" id="{145D078B-F1EB-2B90-8B0A-A04EA528B138}"/>
              </a:ext>
            </a:extLst>
          </p:cNvPr>
          <p:cNvSpPr txBox="1"/>
          <p:nvPr/>
        </p:nvSpPr>
        <p:spPr>
          <a:xfrm>
            <a:off x="4917555" y="504053"/>
            <a:ext cx="2469958"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E24-30 </a:t>
            </a:r>
          </a:p>
        </p:txBody>
      </p:sp>
      <p:sp>
        <p:nvSpPr>
          <p:cNvPr id="44" name="TextBox 43">
            <a:extLst>
              <a:ext uri="{FF2B5EF4-FFF2-40B4-BE49-F238E27FC236}">
                <a16:creationId xmlns:a16="http://schemas.microsoft.com/office/drawing/2014/main" id="{EBE4F7C6-B5B1-3B6A-C244-B34620C34730}"/>
              </a:ext>
            </a:extLst>
          </p:cNvPr>
          <p:cNvSpPr txBox="1"/>
          <p:nvPr/>
        </p:nvSpPr>
        <p:spPr>
          <a:xfrm>
            <a:off x="7387513" y="512504"/>
            <a:ext cx="2413938"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E24-40 </a:t>
            </a:r>
          </a:p>
        </p:txBody>
      </p:sp>
      <p:sp>
        <p:nvSpPr>
          <p:cNvPr id="46" name="TextBox 45">
            <a:extLst>
              <a:ext uri="{FF2B5EF4-FFF2-40B4-BE49-F238E27FC236}">
                <a16:creationId xmlns:a16="http://schemas.microsoft.com/office/drawing/2014/main" id="{0DCFE685-C36B-5DD1-F6E2-3041C24CAE7A}"/>
              </a:ext>
            </a:extLst>
          </p:cNvPr>
          <p:cNvSpPr txBox="1"/>
          <p:nvPr/>
        </p:nvSpPr>
        <p:spPr>
          <a:xfrm>
            <a:off x="99630" y="2427834"/>
            <a:ext cx="241885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E27-40</a:t>
            </a:r>
          </a:p>
        </p:txBody>
      </p:sp>
      <p:sp>
        <p:nvSpPr>
          <p:cNvPr id="48" name="TextBox 47">
            <a:extLst>
              <a:ext uri="{FF2B5EF4-FFF2-40B4-BE49-F238E27FC236}">
                <a16:creationId xmlns:a16="http://schemas.microsoft.com/office/drawing/2014/main" id="{DA4FF55C-463B-FC5A-C124-17CA9653FA0D}"/>
              </a:ext>
            </a:extLst>
          </p:cNvPr>
          <p:cNvSpPr txBox="1"/>
          <p:nvPr/>
        </p:nvSpPr>
        <p:spPr>
          <a:xfrm>
            <a:off x="2534141" y="2427834"/>
            <a:ext cx="241885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E27q-20</a:t>
            </a:r>
          </a:p>
        </p:txBody>
      </p:sp>
      <p:sp>
        <p:nvSpPr>
          <p:cNvPr id="50" name="TextBox 49">
            <a:extLst>
              <a:ext uri="{FF2B5EF4-FFF2-40B4-BE49-F238E27FC236}">
                <a16:creationId xmlns:a16="http://schemas.microsoft.com/office/drawing/2014/main" id="{AC2C2317-B9C2-6279-F6CD-1974A475F400}"/>
              </a:ext>
            </a:extLst>
          </p:cNvPr>
          <p:cNvSpPr txBox="1"/>
          <p:nvPr/>
        </p:nvSpPr>
        <p:spPr>
          <a:xfrm>
            <a:off x="4948241" y="2418422"/>
            <a:ext cx="241885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T24-40 </a:t>
            </a:r>
          </a:p>
        </p:txBody>
      </p:sp>
      <p:sp>
        <p:nvSpPr>
          <p:cNvPr id="52" name="TextBox 51">
            <a:extLst>
              <a:ext uri="{FF2B5EF4-FFF2-40B4-BE49-F238E27FC236}">
                <a16:creationId xmlns:a16="http://schemas.microsoft.com/office/drawing/2014/main" id="{5C5A6A85-A033-7388-B5FD-AF3E5467FB34}"/>
              </a:ext>
            </a:extLst>
          </p:cNvPr>
          <p:cNvSpPr txBox="1"/>
          <p:nvPr/>
        </p:nvSpPr>
        <p:spPr>
          <a:xfrm>
            <a:off x="7374846" y="2419350"/>
            <a:ext cx="241885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T24D-40</a:t>
            </a:r>
          </a:p>
        </p:txBody>
      </p:sp>
      <p:sp>
        <p:nvSpPr>
          <p:cNvPr id="54" name="TextBox 53">
            <a:extLst>
              <a:ext uri="{FF2B5EF4-FFF2-40B4-BE49-F238E27FC236}">
                <a16:creationId xmlns:a16="http://schemas.microsoft.com/office/drawing/2014/main" id="{14AB74A7-2A03-5534-9B2F-42C3E4052168}"/>
              </a:ext>
            </a:extLst>
          </p:cNvPr>
          <p:cNvSpPr txBox="1"/>
          <p:nvPr/>
        </p:nvSpPr>
        <p:spPr>
          <a:xfrm>
            <a:off x="99630" y="4344213"/>
            <a:ext cx="241885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T27-40 </a:t>
            </a:r>
          </a:p>
        </p:txBody>
      </p:sp>
      <p:sp>
        <p:nvSpPr>
          <p:cNvPr id="60" name="TextBox 59">
            <a:extLst>
              <a:ext uri="{FF2B5EF4-FFF2-40B4-BE49-F238E27FC236}">
                <a16:creationId xmlns:a16="http://schemas.microsoft.com/office/drawing/2014/main" id="{184CC117-5551-D4D4-EF26-E2D1E0CC92F1}"/>
              </a:ext>
            </a:extLst>
          </p:cNvPr>
          <p:cNvSpPr txBox="1"/>
          <p:nvPr/>
        </p:nvSpPr>
        <p:spPr>
          <a:xfrm>
            <a:off x="2525534" y="4356183"/>
            <a:ext cx="241885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THINKVISION T24v-30</a:t>
            </a:r>
          </a:p>
        </p:txBody>
      </p:sp>
      <p:sp>
        <p:nvSpPr>
          <p:cNvPr id="7" name="Rectangle 6">
            <a:extLst>
              <a:ext uri="{FF2B5EF4-FFF2-40B4-BE49-F238E27FC236}">
                <a16:creationId xmlns:a16="http://schemas.microsoft.com/office/drawing/2014/main" id="{8127650D-EB44-9FF1-D635-09286E5A647B}"/>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8" name="Rectangle 7">
            <a:extLst>
              <a:ext uri="{FF2B5EF4-FFF2-40B4-BE49-F238E27FC236}">
                <a16:creationId xmlns:a16="http://schemas.microsoft.com/office/drawing/2014/main" id="{BCDB5DCC-9D56-CEF2-85CF-1E2E33B16036}"/>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277675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Table 54">
            <a:extLst>
              <a:ext uri="{FF2B5EF4-FFF2-40B4-BE49-F238E27FC236}">
                <a16:creationId xmlns:a16="http://schemas.microsoft.com/office/drawing/2014/main" id="{7D5EE4BE-04B9-2246-C3A7-8973EC72F789}"/>
              </a:ext>
            </a:extLst>
          </p:cNvPr>
          <p:cNvGraphicFramePr>
            <a:graphicFrameLocks noGrp="1"/>
          </p:cNvGraphicFramePr>
          <p:nvPr>
            <p:extLst>
              <p:ext uri="{D42A27DB-BD31-4B8C-83A1-F6EECF244321}">
                <p14:modId xmlns:p14="http://schemas.microsoft.com/office/powerpoint/2010/main" val="3510912289"/>
              </p:ext>
            </p:extLst>
          </p:nvPr>
        </p:nvGraphicFramePr>
        <p:xfrm>
          <a:off x="78567" y="3349577"/>
          <a:ext cx="9738471" cy="2922788"/>
        </p:xfrm>
        <a:graphic>
          <a:graphicData uri="http://schemas.openxmlformats.org/drawingml/2006/table">
            <a:tbl>
              <a:tblPr firstRow="1" bandRow="1">
                <a:tableStyleId>{5940675A-B579-460E-94D1-54222C63F5DA}</a:tableStyleId>
              </a:tblPr>
              <a:tblGrid>
                <a:gridCol w="9738471">
                  <a:extLst>
                    <a:ext uri="{9D8B030D-6E8A-4147-A177-3AD203B41FA5}">
                      <a16:colId xmlns:a16="http://schemas.microsoft.com/office/drawing/2014/main" val="1225606312"/>
                    </a:ext>
                  </a:extLst>
                </a:gridCol>
              </a:tblGrid>
              <a:tr h="2922788">
                <a:tc>
                  <a:txBody>
                    <a:bodyPr/>
                    <a:lstStyle/>
                    <a:p>
                      <a:endParaRPr lang="en-US" dirty="0"/>
                    </a:p>
                  </a:txBody>
                  <a:tcPr/>
                </a:tc>
                <a:extLst>
                  <a:ext uri="{0D108BD9-81ED-4DB2-BD59-A6C34878D82A}">
                    <a16:rowId xmlns:a16="http://schemas.microsoft.com/office/drawing/2014/main" val="2434104582"/>
                  </a:ext>
                </a:extLst>
              </a:tr>
            </a:tbl>
          </a:graphicData>
        </a:graphic>
      </p:graphicFrame>
      <p:graphicFrame>
        <p:nvGraphicFramePr>
          <p:cNvPr id="27" name="Table 26">
            <a:extLst>
              <a:ext uri="{FF2B5EF4-FFF2-40B4-BE49-F238E27FC236}">
                <a16:creationId xmlns:a16="http://schemas.microsoft.com/office/drawing/2014/main" id="{EB6853E5-5842-1281-55BB-A17C625768D3}"/>
              </a:ext>
            </a:extLst>
          </p:cNvPr>
          <p:cNvGraphicFramePr>
            <a:graphicFrameLocks noGrp="1"/>
          </p:cNvGraphicFramePr>
          <p:nvPr>
            <p:extLst>
              <p:ext uri="{D42A27DB-BD31-4B8C-83A1-F6EECF244321}">
                <p14:modId xmlns:p14="http://schemas.microsoft.com/office/powerpoint/2010/main" val="3481493486"/>
              </p:ext>
            </p:extLst>
          </p:nvPr>
        </p:nvGraphicFramePr>
        <p:xfrm>
          <a:off x="83765" y="458621"/>
          <a:ext cx="9738471" cy="2889128"/>
        </p:xfrm>
        <a:graphic>
          <a:graphicData uri="http://schemas.openxmlformats.org/drawingml/2006/table">
            <a:tbl>
              <a:tblPr firstRow="1" bandRow="1">
                <a:tableStyleId>{5940675A-B579-460E-94D1-54222C63F5DA}</a:tableStyleId>
              </a:tblPr>
              <a:tblGrid>
                <a:gridCol w="3246157">
                  <a:extLst>
                    <a:ext uri="{9D8B030D-6E8A-4147-A177-3AD203B41FA5}">
                      <a16:colId xmlns:a16="http://schemas.microsoft.com/office/drawing/2014/main" val="2339108023"/>
                    </a:ext>
                  </a:extLst>
                </a:gridCol>
                <a:gridCol w="3246157">
                  <a:extLst>
                    <a:ext uri="{9D8B030D-6E8A-4147-A177-3AD203B41FA5}">
                      <a16:colId xmlns:a16="http://schemas.microsoft.com/office/drawing/2014/main" val="2766653256"/>
                    </a:ext>
                  </a:extLst>
                </a:gridCol>
                <a:gridCol w="3246157">
                  <a:extLst>
                    <a:ext uri="{9D8B030D-6E8A-4147-A177-3AD203B41FA5}">
                      <a16:colId xmlns:a16="http://schemas.microsoft.com/office/drawing/2014/main" val="3762241957"/>
                    </a:ext>
                  </a:extLst>
                </a:gridCol>
              </a:tblGrid>
              <a:tr h="288912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251881484"/>
                  </a:ext>
                </a:extLst>
              </a:tr>
            </a:tbl>
          </a:graphicData>
        </a:graphic>
      </p:graphicFrame>
      <p:sp>
        <p:nvSpPr>
          <p:cNvPr id="4" name="Rectangle 3"/>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39329" y="0"/>
            <a:ext cx="1559416" cy="230832"/>
          </a:xfrm>
          <a:prstGeom prst="rect">
            <a:avLst/>
          </a:prstGeom>
          <a:noFill/>
        </p:spPr>
        <p:txBody>
          <a:bodyPr wrap="square" rtlCol="0">
            <a:spAutoFit/>
          </a:bodyPr>
          <a:lstStyle/>
          <a:p>
            <a:pPr algn="r"/>
            <a:r>
              <a:rPr lang="en-US" sz="900" dirty="0"/>
              <a:t>Retail File September 2025</a:t>
            </a:r>
          </a:p>
        </p:txBody>
      </p:sp>
      <p:sp>
        <p:nvSpPr>
          <p:cNvPr id="6" name="Rectangle 5"/>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3" name="TextBox 12"/>
          <p:cNvSpPr txBox="1"/>
          <p:nvPr/>
        </p:nvSpPr>
        <p:spPr>
          <a:xfrm>
            <a:off x="6803137" y="142975"/>
            <a:ext cx="3102864" cy="230832"/>
          </a:xfrm>
          <a:prstGeom prst="rect">
            <a:avLst/>
          </a:prstGeom>
          <a:noFill/>
        </p:spPr>
        <p:txBody>
          <a:bodyPr wrap="square" rtlCol="0">
            <a:spAutoFit/>
          </a:bodyPr>
          <a:lstStyle/>
          <a:p>
            <a:pPr algn="r"/>
            <a:r>
              <a:rPr lang="en-US" sz="900" b="1" dirty="0">
                <a:solidFill>
                  <a:srgbClr val="FF0000"/>
                </a:solidFill>
              </a:rPr>
              <a:t>Special Offers are valid until 30.09 or until stock lasts.</a:t>
            </a:r>
            <a:endParaRPr lang="en-GB" sz="900" b="1" dirty="0">
              <a:solidFill>
                <a:srgbClr val="FF0000"/>
              </a:solidFill>
            </a:endParaRPr>
          </a:p>
        </p:txBody>
      </p:sp>
      <p:sp>
        <p:nvSpPr>
          <p:cNvPr id="14" name="TextBox 13"/>
          <p:cNvSpPr txBox="1"/>
          <p:nvPr/>
        </p:nvSpPr>
        <p:spPr>
          <a:xfrm>
            <a:off x="3434398" y="23489"/>
            <a:ext cx="2951679" cy="369332"/>
          </a:xfrm>
          <a:prstGeom prst="rect">
            <a:avLst/>
          </a:prstGeom>
          <a:noFill/>
        </p:spPr>
        <p:txBody>
          <a:bodyPr wrap="square" rtlCol="0">
            <a:spAutoFit/>
          </a:bodyPr>
          <a:lstStyle/>
          <a:p>
            <a:r>
              <a:rPr lang="en-US" b="1" dirty="0"/>
              <a:t>V - Series Notebooks </a:t>
            </a:r>
            <a:r>
              <a:rPr lang="en-US" sz="1200" dirty="0"/>
              <a:t>15.6’’</a:t>
            </a:r>
            <a:endParaRPr lang="en-GB" sz="1200" dirty="0"/>
          </a:p>
        </p:txBody>
      </p:sp>
      <p:sp>
        <p:nvSpPr>
          <p:cNvPr id="16" name="TextBox 15">
            <a:extLst>
              <a:ext uri="{FF2B5EF4-FFF2-40B4-BE49-F238E27FC236}">
                <a16:creationId xmlns:a16="http://schemas.microsoft.com/office/drawing/2014/main" id="{FD4E7B35-0BE2-7787-4843-7E3B63EDB327}"/>
              </a:ext>
            </a:extLst>
          </p:cNvPr>
          <p:cNvSpPr txBox="1"/>
          <p:nvPr/>
        </p:nvSpPr>
        <p:spPr>
          <a:xfrm>
            <a:off x="46415" y="1814987"/>
            <a:ext cx="3248067" cy="1569660"/>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83A100ABCY</a:t>
            </a:r>
            <a:r>
              <a:rPr lang="en-US" sz="8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800" b="1" dirty="0">
                <a:latin typeface="Calibri" panose="020F0502020204030204" pitchFamily="34" charset="0"/>
                <a:ea typeface="Calibri" panose="020F0502020204030204" pitchFamily="34" charset="0"/>
                <a:cs typeface="Calibri" panose="020F0502020204030204" pitchFamily="34" charset="0"/>
              </a:rPr>
              <a:t>LENOVO NOTEBOOK V15 G4 IRU</a:t>
            </a:r>
            <a:r>
              <a:rPr lang="en-US" sz="800" dirty="0">
                <a:latin typeface="Calibri" panose="020F0502020204030204" pitchFamily="34" charset="0"/>
                <a:ea typeface="Calibri" panose="020F0502020204030204" pitchFamily="34" charset="0"/>
                <a:cs typeface="Calibri" panose="020F0502020204030204" pitchFamily="34" charset="0"/>
              </a:rPr>
              <a:t>, INTEL i5-13420H, 2.1-4.6GHz/12MB, 8 CORES, 16GB, 512GB SSD M.2 2242 PCIe, INTEL UHD GRAPHICS, 15.6' FHD, IPS, ANTIGLARE, LAN, WIFI, BT, HDMI, USB, USB-C, DOS, 3YW, BUSINESS BLACK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€ 594 </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83A10077CY</a:t>
            </a:r>
            <a:r>
              <a:rPr lang="en-US" sz="8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800" b="1" dirty="0">
                <a:latin typeface="Calibri" panose="020F0502020204030204" pitchFamily="34" charset="0"/>
                <a:ea typeface="Calibri" panose="020F0502020204030204" pitchFamily="34" charset="0"/>
                <a:cs typeface="Calibri" panose="020F0502020204030204" pitchFamily="34" charset="0"/>
              </a:rPr>
              <a:t>LENOVO NOTEBOOK V15 G4 IRU</a:t>
            </a:r>
            <a:r>
              <a:rPr lang="en-US" sz="800" dirty="0">
                <a:latin typeface="Calibri" panose="020F0502020204030204" pitchFamily="34" charset="0"/>
                <a:ea typeface="Calibri" panose="020F0502020204030204" pitchFamily="34" charset="0"/>
                <a:cs typeface="Calibri" panose="020F0502020204030204" pitchFamily="34" charset="0"/>
              </a:rPr>
              <a:t>, INTEL i7-1355U, 1.7-5.0GHz/12MB, 10 CORES, 16GB, 512GB SSD M.2 2242 PCIe, INTEL IRIS XE GRAPHICS, 15.6' FHD, IPS, ANTIGLARE, LAN, WIFI, BT, HDMI, USB, USB-C, DOS, 3YW, BUSINESS BLACK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€ 772 </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83A100QNCY</a:t>
            </a:r>
            <a:r>
              <a:rPr lang="en-US" sz="8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800" b="1" dirty="0">
                <a:latin typeface="Calibri" panose="020F0502020204030204" pitchFamily="34" charset="0"/>
                <a:ea typeface="Calibri" panose="020F0502020204030204" pitchFamily="34" charset="0"/>
                <a:cs typeface="Calibri" panose="020F0502020204030204" pitchFamily="34" charset="0"/>
              </a:rPr>
              <a:t>LENOVO NOTEBOOK V15 G4 IRU, </a:t>
            </a:r>
            <a:r>
              <a:rPr lang="en-US" sz="800" dirty="0">
                <a:latin typeface="Calibri" panose="020F0502020204030204" pitchFamily="34" charset="0"/>
                <a:ea typeface="Calibri" panose="020F0502020204030204" pitchFamily="34" charset="0"/>
                <a:cs typeface="Calibri" panose="020F0502020204030204" pitchFamily="34" charset="0"/>
              </a:rPr>
              <a:t>INTEL i7-13620H, 2.4-4.9GHz/24MB, 10 CORES, 16GB, 512GB SSD M.2 2242 PCIe4, INTEL UHD, 15.6' FHD 1920x1080 IPS 300NITS AG, WIFI6, BT, LAN, USB, USB-C, HDMI, DOS, 3YW, BLACK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€ 802 </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sp>
        <p:nvSpPr>
          <p:cNvPr id="2" name="TextBox 1">
            <a:extLst>
              <a:ext uri="{FF2B5EF4-FFF2-40B4-BE49-F238E27FC236}">
                <a16:creationId xmlns:a16="http://schemas.microsoft.com/office/drawing/2014/main" id="{D5319A78-0AF7-F686-E068-1099EE6C8BB5}"/>
              </a:ext>
            </a:extLst>
          </p:cNvPr>
          <p:cNvSpPr txBox="1"/>
          <p:nvPr/>
        </p:nvSpPr>
        <p:spPr>
          <a:xfrm>
            <a:off x="3288733" y="1824627"/>
            <a:ext cx="3268082" cy="1040285"/>
          </a:xfrm>
          <a:prstGeom prst="rect">
            <a:avLst/>
          </a:prstGeom>
          <a:noFill/>
        </p:spPr>
        <p:txBody>
          <a:bodyPr wrap="square" rtlCol="0">
            <a:spAutoFit/>
          </a:bodyPr>
          <a:lstStyle/>
          <a:p>
            <a:r>
              <a:rPr lang="en-US" sz="770" b="1" dirty="0">
                <a:solidFill>
                  <a:srgbClr val="0070C0"/>
                </a:solidFill>
                <a:latin typeface="Calibri" panose="020F0502020204030204" pitchFamily="34" charset="0"/>
                <a:ea typeface="Calibri" panose="020F0502020204030204" pitchFamily="34" charset="0"/>
                <a:cs typeface="Calibri" panose="020F0502020204030204" pitchFamily="34" charset="0"/>
              </a:rPr>
              <a:t>82YU0100CY</a:t>
            </a:r>
            <a:r>
              <a:rPr lang="en-US" sz="770" dirty="0">
                <a:latin typeface="Calibri" panose="020F0502020204030204" pitchFamily="34" charset="0"/>
                <a:ea typeface="Calibri" panose="020F0502020204030204" pitchFamily="34" charset="0"/>
                <a:cs typeface="Calibri" panose="020F0502020204030204" pitchFamily="34" charset="0"/>
              </a:rPr>
              <a:t>  </a:t>
            </a:r>
            <a:r>
              <a:rPr lang="en-US" sz="770" b="1" dirty="0">
                <a:latin typeface="Calibri" panose="020F0502020204030204" pitchFamily="34" charset="0"/>
                <a:ea typeface="Calibri" panose="020F0502020204030204" pitchFamily="34" charset="0"/>
                <a:cs typeface="Calibri" panose="020F0502020204030204" pitchFamily="34" charset="0"/>
              </a:rPr>
              <a:t>LENOVO NOTEBOOK V15 G4 AMN</a:t>
            </a:r>
            <a:r>
              <a:rPr lang="en-US" sz="770" dirty="0">
                <a:latin typeface="Calibri" panose="020F0502020204030204" pitchFamily="34" charset="0"/>
                <a:ea typeface="Calibri" panose="020F0502020204030204" pitchFamily="34" charset="0"/>
                <a:cs typeface="Calibri" panose="020F0502020204030204" pitchFamily="34" charset="0"/>
              </a:rPr>
              <a:t>, AMD RYZEN 3 7320U, 2.4-4.1GHz/4MB, 4 CORES, 16GB, 512GB SSD M.2 2242 PCIe, AMD RADEON 610M GRAPHICS, 15.6' FHD, TN, ANTIGL, LAN, WIFI, USB, USB-C, HDMI, DOS, UPGR 3YW, BUSINESS BLACK </a:t>
            </a:r>
            <a:r>
              <a:rPr lang="en-US" sz="770" b="1" dirty="0">
                <a:solidFill>
                  <a:srgbClr val="FF0000"/>
                </a:solidFill>
                <a:latin typeface="Calibri" panose="020F0502020204030204" pitchFamily="34" charset="0"/>
                <a:ea typeface="Calibri" panose="020F0502020204030204" pitchFamily="34" charset="0"/>
                <a:cs typeface="Calibri" panose="020F0502020204030204" pitchFamily="34" charset="0"/>
              </a:rPr>
              <a:t>€ 486</a:t>
            </a:r>
            <a:endParaRPr lang="en-US" sz="770" dirty="0">
              <a:latin typeface="Calibri" panose="020F0502020204030204" pitchFamily="34" charset="0"/>
              <a:ea typeface="Calibri" panose="020F0502020204030204" pitchFamily="34" charset="0"/>
              <a:cs typeface="Calibri" panose="020F0502020204030204" pitchFamily="34" charset="0"/>
            </a:endParaRPr>
          </a:p>
          <a:p>
            <a:r>
              <a:rPr lang="en-US" sz="770" b="1" dirty="0">
                <a:solidFill>
                  <a:srgbClr val="0070C0"/>
                </a:solidFill>
                <a:latin typeface="Calibri" panose="020F0502020204030204" pitchFamily="34" charset="0"/>
                <a:ea typeface="Calibri" panose="020F0502020204030204" pitchFamily="34" charset="0"/>
                <a:cs typeface="Calibri" panose="020F0502020204030204" pitchFamily="34" charset="0"/>
              </a:rPr>
              <a:t>82YU00YQCY</a:t>
            </a:r>
            <a:r>
              <a:rPr lang="en-US" sz="77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770" b="1" dirty="0">
                <a:latin typeface="Calibri" panose="020F0502020204030204" pitchFamily="34" charset="0"/>
                <a:ea typeface="Calibri" panose="020F0502020204030204" pitchFamily="34" charset="0"/>
                <a:cs typeface="Calibri" panose="020F0502020204030204" pitchFamily="34" charset="0"/>
              </a:rPr>
              <a:t>LENOVO NOTEBOOK V15 G4 AMN</a:t>
            </a:r>
            <a:r>
              <a:rPr lang="en-US" sz="770" dirty="0">
                <a:latin typeface="Calibri" panose="020F0502020204030204" pitchFamily="34" charset="0"/>
                <a:ea typeface="Calibri" panose="020F0502020204030204" pitchFamily="34" charset="0"/>
                <a:cs typeface="Calibri" panose="020F0502020204030204" pitchFamily="34" charset="0"/>
              </a:rPr>
              <a:t>, AMD RYZEN 5 7520U, 2.8-4.3GHz/4MB, 4 CORES, 16GB, 512GB SSD M.2 2242 PCIe, AMD RADEON 610M GRAPHICS, 15.6' FHD, TN, ANTIGLARE, LAN, WIFI, BT, HDMI, USB, USB-C, DOS, 3YW, BUSINESS BLACK </a:t>
            </a:r>
            <a:r>
              <a:rPr lang="en-US" sz="770" b="1" dirty="0">
                <a:solidFill>
                  <a:srgbClr val="FF0000"/>
                </a:solidFill>
                <a:latin typeface="Calibri" panose="020F0502020204030204" pitchFamily="34" charset="0"/>
                <a:ea typeface="Calibri" panose="020F0502020204030204" pitchFamily="34" charset="0"/>
                <a:cs typeface="Calibri" panose="020F0502020204030204" pitchFamily="34" charset="0"/>
              </a:rPr>
              <a:t>€ 489 </a:t>
            </a:r>
            <a:r>
              <a:rPr lang="en-US" sz="770" dirty="0">
                <a:latin typeface="Calibri" panose="020F0502020204030204" pitchFamily="34" charset="0"/>
                <a:ea typeface="Calibri" panose="020F0502020204030204" pitchFamily="34" charset="0"/>
                <a:cs typeface="Calibri" panose="020F0502020204030204" pitchFamily="34" charset="0"/>
              </a:rPr>
              <a:t>- </a:t>
            </a:r>
            <a:r>
              <a:rPr lang="en-US" sz="77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pic>
        <p:nvPicPr>
          <p:cNvPr id="18" name="Picture 17" descr="A computer with a blue screen&#10;&#10;AI-generated content may be incorrect.">
            <a:extLst>
              <a:ext uri="{FF2B5EF4-FFF2-40B4-BE49-F238E27FC236}">
                <a16:creationId xmlns:a16="http://schemas.microsoft.com/office/drawing/2014/main" id="{08E271AC-01EE-8E9C-470D-2CB0E1F04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359" y="804659"/>
            <a:ext cx="1308667" cy="1083810"/>
          </a:xfrm>
          <a:prstGeom prst="rect">
            <a:avLst/>
          </a:prstGeom>
        </p:spPr>
      </p:pic>
      <p:sp>
        <p:nvSpPr>
          <p:cNvPr id="22" name="TextBox 21">
            <a:extLst>
              <a:ext uri="{FF2B5EF4-FFF2-40B4-BE49-F238E27FC236}">
                <a16:creationId xmlns:a16="http://schemas.microsoft.com/office/drawing/2014/main" id="{E9D55464-6266-2D86-2BD3-335CC47A8B44}"/>
              </a:ext>
            </a:extLst>
          </p:cNvPr>
          <p:cNvSpPr txBox="1"/>
          <p:nvPr/>
        </p:nvSpPr>
        <p:spPr>
          <a:xfrm>
            <a:off x="3331830" y="466363"/>
            <a:ext cx="3233562" cy="215444"/>
          </a:xfrm>
          <a:prstGeom prst="rect">
            <a:avLst/>
          </a:prstGeom>
          <a:solidFill>
            <a:srgbClr val="2B2F30"/>
          </a:solidFill>
          <a:ln>
            <a:noFill/>
          </a:ln>
        </p:spPr>
        <p:txBody>
          <a:bodyPr wrap="square" rtlCol="0">
            <a:spAutoFit/>
          </a:bodyPr>
          <a:lstStyle/>
          <a:p>
            <a:pPr algn="ctr"/>
            <a:r>
              <a:rPr lang="en-US" sz="800" b="1" dirty="0">
                <a:solidFill>
                  <a:schemeClr val="bg1"/>
                </a:solidFill>
              </a:rPr>
              <a:t>V15 G4 AMN</a:t>
            </a:r>
          </a:p>
        </p:txBody>
      </p:sp>
      <p:sp>
        <p:nvSpPr>
          <p:cNvPr id="24" name="TextBox 23">
            <a:extLst>
              <a:ext uri="{FF2B5EF4-FFF2-40B4-BE49-F238E27FC236}">
                <a16:creationId xmlns:a16="http://schemas.microsoft.com/office/drawing/2014/main" id="{45A732A6-7F4C-83B4-0BF7-DA7CC871F23B}"/>
              </a:ext>
            </a:extLst>
          </p:cNvPr>
          <p:cNvSpPr txBox="1"/>
          <p:nvPr/>
        </p:nvSpPr>
        <p:spPr>
          <a:xfrm>
            <a:off x="78568" y="3343196"/>
            <a:ext cx="691955" cy="215444"/>
          </a:xfrm>
          <a:prstGeom prst="rect">
            <a:avLst/>
          </a:prstGeom>
          <a:solidFill>
            <a:srgbClr val="DE261A"/>
          </a:solidFill>
          <a:ln>
            <a:noFill/>
          </a:ln>
        </p:spPr>
        <p:txBody>
          <a:bodyPr wrap="square" rtlCol="0">
            <a:spAutoFit/>
          </a:bodyPr>
          <a:lstStyle/>
          <a:p>
            <a:pPr algn="ctr"/>
            <a:r>
              <a:rPr lang="en-US" sz="800" b="1" dirty="0">
                <a:solidFill>
                  <a:schemeClr val="bg1"/>
                </a:solidFill>
              </a:rPr>
              <a:t>Optional</a:t>
            </a:r>
          </a:p>
        </p:txBody>
      </p:sp>
      <p:sp>
        <p:nvSpPr>
          <p:cNvPr id="25" name="TextBox 24">
            <a:extLst>
              <a:ext uri="{FF2B5EF4-FFF2-40B4-BE49-F238E27FC236}">
                <a16:creationId xmlns:a16="http://schemas.microsoft.com/office/drawing/2014/main" id="{5682C23C-651E-5F65-ACA0-3DB0A08263FD}"/>
              </a:ext>
            </a:extLst>
          </p:cNvPr>
          <p:cNvSpPr txBox="1"/>
          <p:nvPr/>
        </p:nvSpPr>
        <p:spPr>
          <a:xfrm>
            <a:off x="6556815" y="1814987"/>
            <a:ext cx="3265419" cy="584775"/>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83HF00CJVU</a:t>
            </a:r>
            <a:r>
              <a:rPr lang="en-US" sz="8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800" b="1" dirty="0">
                <a:latin typeface="Calibri" panose="020F0502020204030204" pitchFamily="34" charset="0"/>
                <a:ea typeface="Calibri" panose="020F0502020204030204" pitchFamily="34" charset="0"/>
                <a:cs typeface="Calibri" panose="020F0502020204030204" pitchFamily="34" charset="0"/>
              </a:rPr>
              <a:t>LENOVO NOTEBOOK V15 G5 IRL</a:t>
            </a:r>
            <a:r>
              <a:rPr lang="en-US" sz="800" dirty="0">
                <a:latin typeface="Calibri" panose="020F0502020204030204" pitchFamily="34" charset="0"/>
                <a:ea typeface="Calibri" panose="020F0502020204030204" pitchFamily="34" charset="0"/>
                <a:cs typeface="Calibri" panose="020F0502020204030204" pitchFamily="34" charset="0"/>
              </a:rPr>
              <a:t>, INTEL i5-13420H, 2.1-4.6GHz/12MB, 8C, 16GB, 512GB SSD, INTEL UHD GRAPHICS, 15.6' FHD 1920x1080 IPS 300NITS AG, WIFI6, BT, LAN, USB-A, USB-C, HDMI, DOS, 3YW, BLACK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€ 659</a:t>
            </a:r>
          </a:p>
        </p:txBody>
      </p:sp>
      <p:pic>
        <p:nvPicPr>
          <p:cNvPr id="29" name="Picture 28">
            <a:extLst>
              <a:ext uri="{FF2B5EF4-FFF2-40B4-BE49-F238E27FC236}">
                <a16:creationId xmlns:a16="http://schemas.microsoft.com/office/drawing/2014/main" id="{2E7FD679-24DB-A5EB-1E80-FB218FF2E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133" y="766864"/>
            <a:ext cx="1316042" cy="1089138"/>
          </a:xfrm>
          <a:prstGeom prst="rect">
            <a:avLst/>
          </a:prstGeom>
        </p:spPr>
      </p:pic>
      <p:pic>
        <p:nvPicPr>
          <p:cNvPr id="3" name="Picture 2" descr="A computer with a blue screen&#10;&#10;AI-generated content may be incorrect.">
            <a:extLst>
              <a:ext uri="{FF2B5EF4-FFF2-40B4-BE49-F238E27FC236}">
                <a16:creationId xmlns:a16="http://schemas.microsoft.com/office/drawing/2014/main" id="{FDDFC404-6264-A99A-CA19-A239BB8AE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776" y="770691"/>
            <a:ext cx="1331800" cy="1083810"/>
          </a:xfrm>
          <a:prstGeom prst="rect">
            <a:avLst/>
          </a:prstGeom>
        </p:spPr>
      </p:pic>
      <p:sp>
        <p:nvSpPr>
          <p:cNvPr id="17" name="TextBox 16">
            <a:extLst>
              <a:ext uri="{FF2B5EF4-FFF2-40B4-BE49-F238E27FC236}">
                <a16:creationId xmlns:a16="http://schemas.microsoft.com/office/drawing/2014/main" id="{E8E2C7A9-6C33-1EAE-B928-0D1B7667CC8E}"/>
              </a:ext>
            </a:extLst>
          </p:cNvPr>
          <p:cNvSpPr txBox="1"/>
          <p:nvPr/>
        </p:nvSpPr>
        <p:spPr>
          <a:xfrm>
            <a:off x="83763" y="466363"/>
            <a:ext cx="3248067" cy="215444"/>
          </a:xfrm>
          <a:prstGeom prst="rect">
            <a:avLst/>
          </a:prstGeom>
          <a:solidFill>
            <a:srgbClr val="2B2F30"/>
          </a:solidFill>
          <a:ln>
            <a:noFill/>
          </a:ln>
        </p:spPr>
        <p:txBody>
          <a:bodyPr wrap="square" rtlCol="0">
            <a:spAutoFit/>
          </a:bodyPr>
          <a:lstStyle/>
          <a:p>
            <a:pPr algn="ctr"/>
            <a:r>
              <a:rPr lang="en-US" sz="800" b="1" dirty="0">
                <a:solidFill>
                  <a:schemeClr val="bg1"/>
                </a:solidFill>
              </a:rPr>
              <a:t>V15 G4 IRU</a:t>
            </a:r>
          </a:p>
        </p:txBody>
      </p:sp>
      <p:sp>
        <p:nvSpPr>
          <p:cNvPr id="28" name="TextBox 27">
            <a:extLst>
              <a:ext uri="{FF2B5EF4-FFF2-40B4-BE49-F238E27FC236}">
                <a16:creationId xmlns:a16="http://schemas.microsoft.com/office/drawing/2014/main" id="{872CD02B-9322-3F78-3001-E82CCC546EA5}"/>
              </a:ext>
            </a:extLst>
          </p:cNvPr>
          <p:cNvSpPr txBox="1"/>
          <p:nvPr/>
        </p:nvSpPr>
        <p:spPr>
          <a:xfrm>
            <a:off x="6556815" y="464535"/>
            <a:ext cx="3265419" cy="215444"/>
          </a:xfrm>
          <a:prstGeom prst="rect">
            <a:avLst/>
          </a:prstGeom>
          <a:solidFill>
            <a:srgbClr val="2B2F30"/>
          </a:solidFill>
          <a:ln>
            <a:noFill/>
          </a:ln>
        </p:spPr>
        <p:txBody>
          <a:bodyPr wrap="square" rtlCol="0">
            <a:spAutoFit/>
          </a:bodyPr>
          <a:lstStyle/>
          <a:p>
            <a:pPr algn="ctr"/>
            <a:r>
              <a:rPr lang="en-US" sz="800" b="1" dirty="0">
                <a:solidFill>
                  <a:schemeClr val="bg1"/>
                </a:solidFill>
              </a:rPr>
              <a:t>V15 G5 IRL</a:t>
            </a:r>
          </a:p>
        </p:txBody>
      </p:sp>
      <p:sp>
        <p:nvSpPr>
          <p:cNvPr id="57" name="TextBox 56">
            <a:extLst>
              <a:ext uri="{FF2B5EF4-FFF2-40B4-BE49-F238E27FC236}">
                <a16:creationId xmlns:a16="http://schemas.microsoft.com/office/drawing/2014/main" id="{2EB351C6-EF5D-1B0F-8309-767ED456CF91}"/>
              </a:ext>
            </a:extLst>
          </p:cNvPr>
          <p:cNvSpPr txBox="1"/>
          <p:nvPr/>
        </p:nvSpPr>
        <p:spPr>
          <a:xfrm>
            <a:off x="947776" y="5649733"/>
            <a:ext cx="2340957" cy="438582"/>
          </a:xfrm>
          <a:prstGeom prst="rect">
            <a:avLst/>
          </a:prstGeom>
          <a:noFill/>
        </p:spPr>
        <p:txBody>
          <a:bodyPr wrap="square" rtlCol="0">
            <a:spAutoFit/>
          </a:bodyPr>
          <a:lstStyle/>
          <a:p>
            <a:r>
              <a:rPr lang="en-GB" sz="750" b="1" dirty="0">
                <a:solidFill>
                  <a:srgbClr val="0070C0"/>
                </a:solidFill>
              </a:rPr>
              <a:t>4Y51C21217</a:t>
            </a:r>
            <a:r>
              <a:rPr lang="en-GB" sz="750" dirty="0">
                <a:solidFill>
                  <a:srgbClr val="0070C0"/>
                </a:solidFill>
              </a:rPr>
              <a:t> </a:t>
            </a:r>
            <a:r>
              <a:rPr lang="en-GB" sz="750" b="1" dirty="0"/>
              <a:t>LENOVO MOUSE GO WIRELESS MULTI-DEVICE, RECHARGEABLE</a:t>
            </a:r>
            <a:r>
              <a:rPr lang="en-GB" sz="750" dirty="0"/>
              <a:t>, 2400 DPI, BLUE OPTICAL SENSOR, BLACK </a:t>
            </a:r>
            <a:r>
              <a:rPr lang="en-GB" sz="750" b="1" dirty="0">
                <a:solidFill>
                  <a:srgbClr val="FF0000"/>
                </a:solidFill>
              </a:rPr>
              <a:t>€ 71</a:t>
            </a:r>
            <a:r>
              <a:rPr lang="en-GB" sz="750" b="1" dirty="0"/>
              <a:t> - </a:t>
            </a:r>
            <a:r>
              <a:rPr lang="en-GB" sz="750" b="1" dirty="0">
                <a:solidFill>
                  <a:srgbClr val="00B050"/>
                </a:solidFill>
              </a:rPr>
              <a:t>SPECIAL OFFER</a:t>
            </a:r>
          </a:p>
        </p:txBody>
      </p:sp>
      <p:sp>
        <p:nvSpPr>
          <p:cNvPr id="60" name="TextBox 59">
            <a:extLst>
              <a:ext uri="{FF2B5EF4-FFF2-40B4-BE49-F238E27FC236}">
                <a16:creationId xmlns:a16="http://schemas.microsoft.com/office/drawing/2014/main" id="{8043BAED-95E0-36F5-0177-26B92E11F1A3}"/>
              </a:ext>
            </a:extLst>
          </p:cNvPr>
          <p:cNvSpPr txBox="1"/>
          <p:nvPr/>
        </p:nvSpPr>
        <p:spPr>
          <a:xfrm>
            <a:off x="7190399" y="4728983"/>
            <a:ext cx="2682904" cy="438582"/>
          </a:xfrm>
          <a:prstGeom prst="rect">
            <a:avLst/>
          </a:prstGeom>
          <a:noFill/>
        </p:spPr>
        <p:txBody>
          <a:bodyPr wrap="square" rtlCol="0">
            <a:spAutoFit/>
          </a:bodyPr>
          <a:lstStyle/>
          <a:p>
            <a:r>
              <a:rPr lang="en-GB" sz="750" b="1" dirty="0">
                <a:solidFill>
                  <a:srgbClr val="0070C0"/>
                </a:solidFill>
              </a:rPr>
              <a:t>4Y51C21216</a:t>
            </a:r>
            <a:r>
              <a:rPr lang="en-GB" sz="750" dirty="0">
                <a:solidFill>
                  <a:srgbClr val="0070C0"/>
                </a:solidFill>
              </a:rPr>
              <a:t> </a:t>
            </a:r>
            <a:r>
              <a:rPr lang="en-GB" sz="750" b="1" dirty="0"/>
              <a:t>LENOVO MOUSE GO USB-C WIRELESS, RECHARGEABLE</a:t>
            </a:r>
            <a:r>
              <a:rPr lang="en-GB" sz="750" dirty="0"/>
              <a:t>, SETTING DPI 2400, 1600, 800, BLUE OPTICAL SENSOR, THUNDER BLACK </a:t>
            </a:r>
            <a:r>
              <a:rPr lang="en-GB" sz="750" b="1" dirty="0">
                <a:solidFill>
                  <a:srgbClr val="FF0000"/>
                </a:solidFill>
              </a:rPr>
              <a:t>€ 54</a:t>
            </a:r>
            <a:r>
              <a:rPr lang="en-GB" sz="750" b="1" dirty="0"/>
              <a:t> - </a:t>
            </a:r>
            <a:r>
              <a:rPr lang="en-GB" sz="750" b="1" dirty="0">
                <a:solidFill>
                  <a:srgbClr val="00B050"/>
                </a:solidFill>
              </a:rPr>
              <a:t>SPECIAL OFFER</a:t>
            </a:r>
          </a:p>
        </p:txBody>
      </p:sp>
      <p:pic>
        <p:nvPicPr>
          <p:cNvPr id="62" name="Picture 61">
            <a:extLst>
              <a:ext uri="{FF2B5EF4-FFF2-40B4-BE49-F238E27FC236}">
                <a16:creationId xmlns:a16="http://schemas.microsoft.com/office/drawing/2014/main" id="{A4D9BA78-F523-25DA-3976-A91D58CC19DA}"/>
              </a:ext>
            </a:extLst>
          </p:cNvPr>
          <p:cNvPicPr>
            <a:picLocks noChangeAspect="1"/>
          </p:cNvPicPr>
          <p:nvPr/>
        </p:nvPicPr>
        <p:blipFill>
          <a:blip r:embed="rId6" cstate="print">
            <a:extLst>
              <a:ext uri="{28A0092B-C50C-407E-A947-70E740481C1C}">
                <a14:useLocalDpi xmlns:a14="http://schemas.microsoft.com/office/drawing/2010/main" val="0"/>
              </a:ext>
            </a:extLst>
          </a:blip>
          <a:srcRect t="3538"/>
          <a:stretch>
            <a:fillRect/>
          </a:stretch>
        </p:blipFill>
        <p:spPr>
          <a:xfrm>
            <a:off x="6785193" y="4526791"/>
            <a:ext cx="399178" cy="661949"/>
          </a:xfrm>
          <a:prstGeom prst="rect">
            <a:avLst/>
          </a:prstGeom>
        </p:spPr>
      </p:pic>
      <p:pic>
        <p:nvPicPr>
          <p:cNvPr id="63" name="Picture 62">
            <a:extLst>
              <a:ext uri="{FF2B5EF4-FFF2-40B4-BE49-F238E27FC236}">
                <a16:creationId xmlns:a16="http://schemas.microsoft.com/office/drawing/2014/main" id="{A036C8BC-F86F-289A-5460-D054F898008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97" t="3425" r="2814" b="2148"/>
          <a:stretch/>
        </p:blipFill>
        <p:spPr>
          <a:xfrm>
            <a:off x="307794" y="5509211"/>
            <a:ext cx="399178" cy="667972"/>
          </a:xfrm>
          <a:prstGeom prst="rect">
            <a:avLst/>
          </a:prstGeom>
        </p:spPr>
      </p:pic>
      <p:sp>
        <p:nvSpPr>
          <p:cNvPr id="64" name="TextBox 63">
            <a:extLst>
              <a:ext uri="{FF2B5EF4-FFF2-40B4-BE49-F238E27FC236}">
                <a16:creationId xmlns:a16="http://schemas.microsoft.com/office/drawing/2014/main" id="{4CDA8E8E-DE96-6364-6BCB-DC19EEF6FDA3}"/>
              </a:ext>
            </a:extLst>
          </p:cNvPr>
          <p:cNvSpPr txBox="1"/>
          <p:nvPr/>
        </p:nvSpPr>
        <p:spPr>
          <a:xfrm>
            <a:off x="4451211" y="4727313"/>
            <a:ext cx="2150669" cy="553998"/>
          </a:xfrm>
          <a:prstGeom prst="rect">
            <a:avLst/>
          </a:prstGeom>
          <a:noFill/>
        </p:spPr>
        <p:txBody>
          <a:bodyPr wrap="square" rtlCol="0">
            <a:spAutoFit/>
          </a:bodyPr>
          <a:lstStyle/>
          <a:p>
            <a:r>
              <a:rPr lang="en-GB" sz="750" b="1" dirty="0">
                <a:solidFill>
                  <a:srgbClr val="0070C0"/>
                </a:solidFill>
              </a:rPr>
              <a:t>4Y50X88822</a:t>
            </a:r>
            <a:r>
              <a:rPr lang="en-GB" sz="750" dirty="0">
                <a:solidFill>
                  <a:srgbClr val="0070C0"/>
                </a:solidFill>
              </a:rPr>
              <a:t> </a:t>
            </a:r>
            <a:r>
              <a:rPr lang="en-US" sz="750" b="1" dirty="0"/>
              <a:t>LENOVO MOUSE THINKPAD BLUETOOTH SILENT MOUSE</a:t>
            </a:r>
            <a:r>
              <a:rPr lang="en-US" sz="750" dirty="0"/>
              <a:t>, BLUETOOTH 5.0, ADJUSTABLE DPI 2400, 1600, 800, BLUE OPTICAL SENSOR, BLACK </a:t>
            </a:r>
            <a:r>
              <a:rPr lang="en-GB" sz="750" b="1" dirty="0">
                <a:solidFill>
                  <a:srgbClr val="FF0000"/>
                </a:solidFill>
              </a:rPr>
              <a:t>€ 32</a:t>
            </a:r>
          </a:p>
        </p:txBody>
      </p:sp>
      <p:pic>
        <p:nvPicPr>
          <p:cNvPr id="65" name="Picture 64" descr="A black and red computer mouse&#10;&#10;AI-generated content may be incorrect.">
            <a:extLst>
              <a:ext uri="{FF2B5EF4-FFF2-40B4-BE49-F238E27FC236}">
                <a16:creationId xmlns:a16="http://schemas.microsoft.com/office/drawing/2014/main" id="{633E4133-88E0-1C2A-2D7F-1A884CFDE7C2}"/>
              </a:ext>
            </a:extLst>
          </p:cNvPr>
          <p:cNvPicPr>
            <a:picLocks noChangeAspect="1"/>
          </p:cNvPicPr>
          <p:nvPr/>
        </p:nvPicPr>
        <p:blipFill>
          <a:blip r:embed="rId8">
            <a:extLst>
              <a:ext uri="{28A0092B-C50C-407E-A947-70E740481C1C}">
                <a14:useLocalDpi xmlns:a14="http://schemas.microsoft.com/office/drawing/2010/main" val="0"/>
              </a:ext>
            </a:extLst>
          </a:blip>
          <a:srcRect l="561" t="2676" r="6812" b="3515"/>
          <a:stretch>
            <a:fillRect/>
          </a:stretch>
        </p:blipFill>
        <p:spPr>
          <a:xfrm>
            <a:off x="3712464" y="4526791"/>
            <a:ext cx="391224" cy="686133"/>
          </a:xfrm>
          <a:prstGeom prst="rect">
            <a:avLst/>
          </a:prstGeom>
        </p:spPr>
      </p:pic>
      <p:sp>
        <p:nvSpPr>
          <p:cNvPr id="66" name="TextBox 65">
            <a:extLst>
              <a:ext uri="{FF2B5EF4-FFF2-40B4-BE49-F238E27FC236}">
                <a16:creationId xmlns:a16="http://schemas.microsoft.com/office/drawing/2014/main" id="{2A79F146-67C9-F810-85B3-B0C5EA2D47FA}"/>
              </a:ext>
            </a:extLst>
          </p:cNvPr>
          <p:cNvSpPr txBox="1"/>
          <p:nvPr/>
        </p:nvSpPr>
        <p:spPr>
          <a:xfrm>
            <a:off x="902444" y="4728983"/>
            <a:ext cx="2429386" cy="338554"/>
          </a:xfrm>
          <a:prstGeom prst="rect">
            <a:avLst/>
          </a:prstGeom>
          <a:noFill/>
        </p:spPr>
        <p:txBody>
          <a:bodyPr wrap="square" rtlCol="0">
            <a:spAutoFit/>
          </a:bodyPr>
          <a:lstStyle/>
          <a:p>
            <a:r>
              <a:rPr lang="en-US" sz="800" b="1" dirty="0">
                <a:solidFill>
                  <a:srgbClr val="0070C0"/>
                </a:solidFill>
              </a:rPr>
              <a:t>4X41M69794 </a:t>
            </a:r>
            <a:r>
              <a:rPr lang="en-US" sz="800" b="1" dirty="0"/>
              <a:t>LENOVO THINKPAD PROFESSIONAL</a:t>
            </a:r>
            <a:r>
              <a:rPr lang="en-US" sz="800" dirty="0"/>
              <a:t>16'' BACKPACK GEN 2 </a:t>
            </a:r>
            <a:r>
              <a:rPr lang="en-US" sz="800" b="1" dirty="0">
                <a:solidFill>
                  <a:srgbClr val="FF0000"/>
                </a:solidFill>
              </a:rPr>
              <a:t>€ 128</a:t>
            </a:r>
          </a:p>
        </p:txBody>
      </p:sp>
      <p:sp>
        <p:nvSpPr>
          <p:cNvPr id="68" name="TextBox 67">
            <a:extLst>
              <a:ext uri="{FF2B5EF4-FFF2-40B4-BE49-F238E27FC236}">
                <a16:creationId xmlns:a16="http://schemas.microsoft.com/office/drawing/2014/main" id="{D68D52AC-5DA1-2695-BDAA-56F06CEEACB3}"/>
              </a:ext>
            </a:extLst>
          </p:cNvPr>
          <p:cNvSpPr txBox="1"/>
          <p:nvPr/>
        </p:nvSpPr>
        <p:spPr>
          <a:xfrm>
            <a:off x="973547" y="3781682"/>
            <a:ext cx="2349672" cy="338554"/>
          </a:xfrm>
          <a:prstGeom prst="rect">
            <a:avLst/>
          </a:prstGeom>
          <a:noFill/>
        </p:spPr>
        <p:txBody>
          <a:bodyPr wrap="square" rtlCol="0">
            <a:spAutoFit/>
          </a:bodyPr>
          <a:lstStyle/>
          <a:p>
            <a:r>
              <a:rPr lang="en-US" sz="800" b="1" dirty="0">
                <a:solidFill>
                  <a:srgbClr val="0070C0"/>
                </a:solidFill>
              </a:rPr>
              <a:t>4X40T84061 </a:t>
            </a:r>
            <a:r>
              <a:rPr lang="en-US" sz="800" b="1" dirty="0"/>
              <a:t>LENOVO CARRY CASE, T210</a:t>
            </a:r>
            <a:r>
              <a:rPr lang="en-US" sz="800" dirty="0"/>
              <a:t>, CASUAL, TOPLOAD 15.6'', BLACK </a:t>
            </a:r>
            <a:r>
              <a:rPr lang="en-US" sz="800" b="1" dirty="0">
                <a:solidFill>
                  <a:srgbClr val="FF0000"/>
                </a:solidFill>
              </a:rPr>
              <a:t>€ 27</a:t>
            </a:r>
          </a:p>
        </p:txBody>
      </p:sp>
      <p:sp>
        <p:nvSpPr>
          <p:cNvPr id="69" name="TextBox 68">
            <a:extLst>
              <a:ext uri="{FF2B5EF4-FFF2-40B4-BE49-F238E27FC236}">
                <a16:creationId xmlns:a16="http://schemas.microsoft.com/office/drawing/2014/main" id="{5BC96127-51E1-7A47-44EB-0E1A1A79C729}"/>
              </a:ext>
            </a:extLst>
          </p:cNvPr>
          <p:cNvSpPr txBox="1"/>
          <p:nvPr/>
        </p:nvSpPr>
        <p:spPr>
          <a:xfrm>
            <a:off x="7263945" y="3702036"/>
            <a:ext cx="2465018" cy="338554"/>
          </a:xfrm>
          <a:prstGeom prst="rect">
            <a:avLst/>
          </a:prstGeom>
          <a:noFill/>
        </p:spPr>
        <p:txBody>
          <a:bodyPr wrap="square" rtlCol="0">
            <a:spAutoFit/>
          </a:bodyPr>
          <a:lstStyle/>
          <a:p>
            <a:r>
              <a:rPr lang="en-US" sz="800" b="1" dirty="0">
                <a:solidFill>
                  <a:srgbClr val="0070C0"/>
                </a:solidFill>
              </a:rPr>
              <a:t>4X40T84059 </a:t>
            </a:r>
            <a:r>
              <a:rPr lang="en-US" sz="800" b="1" dirty="0"/>
              <a:t>LENOVO CARRY CASE, B210</a:t>
            </a:r>
            <a:r>
              <a:rPr lang="en-US" sz="800" dirty="0"/>
              <a:t>, CASUAL, BACKPACK 15.6'', BLACK </a:t>
            </a:r>
            <a:r>
              <a:rPr lang="en-US" sz="800" b="1" dirty="0">
                <a:solidFill>
                  <a:srgbClr val="FF0000"/>
                </a:solidFill>
              </a:rPr>
              <a:t>€ 29 </a:t>
            </a:r>
          </a:p>
        </p:txBody>
      </p:sp>
      <p:sp>
        <p:nvSpPr>
          <p:cNvPr id="70" name="TextBox 69">
            <a:extLst>
              <a:ext uri="{FF2B5EF4-FFF2-40B4-BE49-F238E27FC236}">
                <a16:creationId xmlns:a16="http://schemas.microsoft.com/office/drawing/2014/main" id="{A2A266A7-9E93-C2C8-70E1-55BE5EF99ED6}"/>
              </a:ext>
            </a:extLst>
          </p:cNvPr>
          <p:cNvSpPr txBox="1"/>
          <p:nvPr/>
        </p:nvSpPr>
        <p:spPr>
          <a:xfrm>
            <a:off x="4451212" y="3696771"/>
            <a:ext cx="2114180" cy="461665"/>
          </a:xfrm>
          <a:prstGeom prst="rect">
            <a:avLst/>
          </a:prstGeom>
          <a:noFill/>
        </p:spPr>
        <p:txBody>
          <a:bodyPr wrap="square" rtlCol="0">
            <a:spAutoFit/>
          </a:bodyPr>
          <a:lstStyle/>
          <a:p>
            <a:r>
              <a:rPr lang="en-US" sz="800" b="1" dirty="0">
                <a:solidFill>
                  <a:srgbClr val="0070C0"/>
                </a:solidFill>
              </a:rPr>
              <a:t>4X41A30365 </a:t>
            </a:r>
            <a:r>
              <a:rPr lang="en-US" sz="800" b="1" dirty="0"/>
              <a:t>LENOVO CARRY CASE, THINKPAD ESSENTIAL </a:t>
            </a:r>
            <a:r>
              <a:rPr lang="en-US" sz="800" dirty="0"/>
              <a:t>PLUS ECO TOPLOAD,15.6‘’ </a:t>
            </a:r>
            <a:r>
              <a:rPr lang="en-US" sz="800" b="1" dirty="0">
                <a:solidFill>
                  <a:srgbClr val="FF0000"/>
                </a:solidFill>
              </a:rPr>
              <a:t>€ 83</a:t>
            </a:r>
          </a:p>
        </p:txBody>
      </p:sp>
      <p:sp>
        <p:nvSpPr>
          <p:cNvPr id="71" name="TextBox 70">
            <a:extLst>
              <a:ext uri="{FF2B5EF4-FFF2-40B4-BE49-F238E27FC236}">
                <a16:creationId xmlns:a16="http://schemas.microsoft.com/office/drawing/2014/main" id="{F2820814-1B8D-88BE-0D87-C7FA38B45AB2}"/>
              </a:ext>
            </a:extLst>
          </p:cNvPr>
          <p:cNvSpPr txBox="1"/>
          <p:nvPr/>
        </p:nvSpPr>
        <p:spPr>
          <a:xfrm>
            <a:off x="4451211" y="5683325"/>
            <a:ext cx="2149640" cy="338554"/>
          </a:xfrm>
          <a:prstGeom prst="rect">
            <a:avLst/>
          </a:prstGeom>
          <a:noFill/>
        </p:spPr>
        <p:txBody>
          <a:bodyPr wrap="square" rtlCol="0">
            <a:spAutoFit/>
          </a:bodyPr>
          <a:lstStyle/>
          <a:p>
            <a:r>
              <a:rPr lang="en-US" sz="800" b="1" dirty="0">
                <a:solidFill>
                  <a:srgbClr val="0070C0"/>
                </a:solidFill>
              </a:rPr>
              <a:t>4X90S91831</a:t>
            </a:r>
            <a:r>
              <a:rPr lang="en-US" sz="800" dirty="0"/>
              <a:t> LENOVO ADAPTER USB-C</a:t>
            </a:r>
            <a:r>
              <a:rPr lang="en-US" sz="800" b="1" dirty="0"/>
              <a:t> </a:t>
            </a:r>
            <a:r>
              <a:rPr lang="en-US" sz="800" dirty="0"/>
              <a:t>TO ETHERNET </a:t>
            </a:r>
            <a:r>
              <a:rPr lang="en-US" sz="800" b="1" dirty="0">
                <a:solidFill>
                  <a:srgbClr val="FF0000"/>
                </a:solidFill>
              </a:rPr>
              <a:t>€ 25 - </a:t>
            </a:r>
            <a:r>
              <a:rPr lang="en-US" sz="800" b="1" dirty="0">
                <a:solidFill>
                  <a:srgbClr val="00B050"/>
                </a:solidFill>
              </a:rPr>
              <a:t>SPECIAL OFFER</a:t>
            </a:r>
          </a:p>
        </p:txBody>
      </p:sp>
      <p:sp>
        <p:nvSpPr>
          <p:cNvPr id="72" name="TextBox 71">
            <a:extLst>
              <a:ext uri="{FF2B5EF4-FFF2-40B4-BE49-F238E27FC236}">
                <a16:creationId xmlns:a16="http://schemas.microsoft.com/office/drawing/2014/main" id="{79888500-7477-ECF9-26E4-FD393EA4B63B}"/>
              </a:ext>
            </a:extLst>
          </p:cNvPr>
          <p:cNvSpPr txBox="1"/>
          <p:nvPr/>
        </p:nvSpPr>
        <p:spPr>
          <a:xfrm>
            <a:off x="7258365" y="5661019"/>
            <a:ext cx="2465018" cy="215444"/>
          </a:xfrm>
          <a:prstGeom prst="rect">
            <a:avLst/>
          </a:prstGeom>
          <a:noFill/>
        </p:spPr>
        <p:txBody>
          <a:bodyPr wrap="square" rtlCol="0">
            <a:spAutoFit/>
          </a:bodyPr>
          <a:lstStyle/>
          <a:p>
            <a:r>
              <a:rPr lang="en-US" sz="800" b="1" dirty="0">
                <a:solidFill>
                  <a:srgbClr val="0070C0"/>
                </a:solidFill>
              </a:rPr>
              <a:t>0B47069 </a:t>
            </a:r>
            <a:r>
              <a:rPr lang="en-US" sz="800" dirty="0"/>
              <a:t>LENOVO ADAPTER HDMI TO VGA </a:t>
            </a:r>
            <a:r>
              <a:rPr lang="en-US" sz="800" b="1" dirty="0">
                <a:solidFill>
                  <a:srgbClr val="FF0000"/>
                </a:solidFill>
              </a:rPr>
              <a:t>€ 32</a:t>
            </a:r>
          </a:p>
        </p:txBody>
      </p:sp>
      <p:pic>
        <p:nvPicPr>
          <p:cNvPr id="74" name="Picture 73">
            <a:extLst>
              <a:ext uri="{FF2B5EF4-FFF2-40B4-BE49-F238E27FC236}">
                <a16:creationId xmlns:a16="http://schemas.microsoft.com/office/drawing/2014/main" id="{9B6E819F-BD36-019A-795F-1FBBA095D5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337" y="3597524"/>
            <a:ext cx="843440" cy="658234"/>
          </a:xfrm>
          <a:prstGeom prst="rect">
            <a:avLst/>
          </a:prstGeom>
        </p:spPr>
      </p:pic>
      <p:pic>
        <p:nvPicPr>
          <p:cNvPr id="75" name="Picture 74">
            <a:extLst>
              <a:ext uri="{FF2B5EF4-FFF2-40B4-BE49-F238E27FC236}">
                <a16:creationId xmlns:a16="http://schemas.microsoft.com/office/drawing/2014/main" id="{476DC843-AB5A-ECA4-F2C9-97BEA922EDF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49" b="3460"/>
          <a:stretch/>
        </p:blipFill>
        <p:spPr>
          <a:xfrm>
            <a:off x="3399880" y="3597523"/>
            <a:ext cx="1020700" cy="681457"/>
          </a:xfrm>
          <a:prstGeom prst="rect">
            <a:avLst/>
          </a:prstGeom>
        </p:spPr>
      </p:pic>
      <p:pic>
        <p:nvPicPr>
          <p:cNvPr id="77" name="Picture 76" descr="A black backpack with a white background&#10;&#10;AI-generated content may be incorrect.">
            <a:extLst>
              <a:ext uri="{FF2B5EF4-FFF2-40B4-BE49-F238E27FC236}">
                <a16:creationId xmlns:a16="http://schemas.microsoft.com/office/drawing/2014/main" id="{694E3556-3145-2506-D486-A26F7FE08C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19525" y="3447885"/>
            <a:ext cx="544420" cy="831095"/>
          </a:xfrm>
          <a:prstGeom prst="rect">
            <a:avLst/>
          </a:prstGeom>
        </p:spPr>
      </p:pic>
      <p:pic>
        <p:nvPicPr>
          <p:cNvPr id="78" name="Picture 77" descr="A black usb type c cable&#10;&#10;AI-generated content may be incorrect.">
            <a:extLst>
              <a:ext uri="{FF2B5EF4-FFF2-40B4-BE49-F238E27FC236}">
                <a16:creationId xmlns:a16="http://schemas.microsoft.com/office/drawing/2014/main" id="{A02ADC47-A255-91A9-BDDD-435815E9CFC3}"/>
              </a:ext>
            </a:extLst>
          </p:cNvPr>
          <p:cNvPicPr>
            <a:picLocks noChangeAspect="1"/>
          </p:cNvPicPr>
          <p:nvPr/>
        </p:nvPicPr>
        <p:blipFill>
          <a:blip r:embed="rId12" cstate="print">
            <a:extLst>
              <a:ext uri="{28A0092B-C50C-407E-A947-70E740481C1C}">
                <a14:useLocalDpi xmlns:a14="http://schemas.microsoft.com/office/drawing/2010/main" val="0"/>
              </a:ext>
            </a:extLst>
          </a:blip>
          <a:srcRect t="7942" b="360"/>
          <a:stretch>
            <a:fillRect/>
          </a:stretch>
        </p:blipFill>
        <p:spPr>
          <a:xfrm>
            <a:off x="3536272" y="5593144"/>
            <a:ext cx="759019" cy="540844"/>
          </a:xfrm>
          <a:prstGeom prst="rect">
            <a:avLst/>
          </a:prstGeom>
        </p:spPr>
      </p:pic>
      <p:pic>
        <p:nvPicPr>
          <p:cNvPr id="79" name="Picture 78" descr="A vga cable with a plug&#10;&#10;AI-generated content may be incorrect.">
            <a:extLst>
              <a:ext uri="{FF2B5EF4-FFF2-40B4-BE49-F238E27FC236}">
                <a16:creationId xmlns:a16="http://schemas.microsoft.com/office/drawing/2014/main" id="{1D9D2A22-28DE-79D3-A799-D728D9FCE9DC}"/>
              </a:ext>
            </a:extLst>
          </p:cNvPr>
          <p:cNvPicPr>
            <a:picLocks noChangeAspect="1"/>
          </p:cNvPicPr>
          <p:nvPr/>
        </p:nvPicPr>
        <p:blipFill>
          <a:blip r:embed="rId13" cstate="print">
            <a:extLst>
              <a:ext uri="{28A0092B-C50C-407E-A947-70E740481C1C}">
                <a14:useLocalDpi xmlns:a14="http://schemas.microsoft.com/office/drawing/2010/main" val="0"/>
              </a:ext>
            </a:extLst>
          </a:blip>
          <a:srcRect l="546" t="8113" r="1601" b="2802"/>
          <a:stretch>
            <a:fillRect/>
          </a:stretch>
        </p:blipFill>
        <p:spPr>
          <a:xfrm>
            <a:off x="6631482" y="5499882"/>
            <a:ext cx="655659" cy="461340"/>
          </a:xfrm>
          <a:prstGeom prst="rect">
            <a:avLst/>
          </a:prstGeom>
        </p:spPr>
      </p:pic>
      <p:pic>
        <p:nvPicPr>
          <p:cNvPr id="82" name="Picture 81" descr="A black backpack with a strap&#10;&#10;AI-generated content may be incorrect.">
            <a:extLst>
              <a:ext uri="{FF2B5EF4-FFF2-40B4-BE49-F238E27FC236}">
                <a16:creationId xmlns:a16="http://schemas.microsoft.com/office/drawing/2014/main" id="{7404AFD5-0BC8-0DED-2908-1A0258207AB4}"/>
              </a:ext>
            </a:extLst>
          </p:cNvPr>
          <p:cNvPicPr>
            <a:picLocks noChangeAspect="1"/>
          </p:cNvPicPr>
          <p:nvPr/>
        </p:nvPicPr>
        <p:blipFill>
          <a:blip r:embed="rId14">
            <a:extLst>
              <a:ext uri="{28A0092B-C50C-407E-A947-70E740481C1C}">
                <a14:useLocalDpi xmlns:a14="http://schemas.microsoft.com/office/drawing/2010/main" val="0"/>
              </a:ext>
            </a:extLst>
          </a:blip>
          <a:srcRect t="5563"/>
          <a:stretch>
            <a:fillRect/>
          </a:stretch>
        </p:blipFill>
        <p:spPr>
          <a:xfrm>
            <a:off x="200643" y="4400902"/>
            <a:ext cx="613480" cy="803999"/>
          </a:xfrm>
          <a:prstGeom prst="rect">
            <a:avLst/>
          </a:prstGeom>
        </p:spPr>
      </p:pic>
      <p:sp>
        <p:nvSpPr>
          <p:cNvPr id="7" name="Rectangle 6">
            <a:extLst>
              <a:ext uri="{FF2B5EF4-FFF2-40B4-BE49-F238E27FC236}">
                <a16:creationId xmlns:a16="http://schemas.microsoft.com/office/drawing/2014/main" id="{39AEC668-A9B5-55E3-DAF8-5B28F7C16F89}"/>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8" name="Rectangle 7">
            <a:extLst>
              <a:ext uri="{FF2B5EF4-FFF2-40B4-BE49-F238E27FC236}">
                <a16:creationId xmlns:a16="http://schemas.microsoft.com/office/drawing/2014/main" id="{27498FC2-B028-C5E1-7533-EE43533CBA91}"/>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365211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3">
            <a:extLst>
              <a:ext uri="{FF2B5EF4-FFF2-40B4-BE49-F238E27FC236}">
                <a16:creationId xmlns:a16="http://schemas.microsoft.com/office/drawing/2014/main" id="{A4C9974D-8F55-1B18-6515-3FEBD679352A}"/>
              </a:ext>
            </a:extLst>
          </p:cNvPr>
          <p:cNvGraphicFramePr>
            <a:graphicFrameLocks noGrp="1"/>
          </p:cNvGraphicFramePr>
          <p:nvPr>
            <p:extLst>
              <p:ext uri="{D42A27DB-BD31-4B8C-83A1-F6EECF244321}">
                <p14:modId xmlns:p14="http://schemas.microsoft.com/office/powerpoint/2010/main" val="3522158841"/>
              </p:ext>
            </p:extLst>
          </p:nvPr>
        </p:nvGraphicFramePr>
        <p:xfrm>
          <a:off x="99632" y="3995929"/>
          <a:ext cx="9659962" cy="2238688"/>
        </p:xfrm>
        <a:graphic>
          <a:graphicData uri="http://schemas.openxmlformats.org/drawingml/2006/table">
            <a:tbl>
              <a:tblPr firstRow="1" bandRow="1">
                <a:tableStyleId>{5940675A-B579-460E-94D1-54222C63F5DA}</a:tableStyleId>
              </a:tblPr>
              <a:tblGrid>
                <a:gridCol w="4829981">
                  <a:extLst>
                    <a:ext uri="{9D8B030D-6E8A-4147-A177-3AD203B41FA5}">
                      <a16:colId xmlns:a16="http://schemas.microsoft.com/office/drawing/2014/main" val="3116352942"/>
                    </a:ext>
                  </a:extLst>
                </a:gridCol>
                <a:gridCol w="4829981">
                  <a:extLst>
                    <a:ext uri="{9D8B030D-6E8A-4147-A177-3AD203B41FA5}">
                      <a16:colId xmlns:a16="http://schemas.microsoft.com/office/drawing/2014/main" val="1612697746"/>
                    </a:ext>
                  </a:extLst>
                </a:gridCol>
              </a:tblGrid>
              <a:tr h="22386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34170809"/>
                  </a:ext>
                </a:extLst>
              </a:tr>
            </a:tbl>
          </a:graphicData>
        </a:graphic>
      </p:graphicFrame>
      <p:graphicFrame>
        <p:nvGraphicFramePr>
          <p:cNvPr id="43" name="Table 42">
            <a:extLst>
              <a:ext uri="{FF2B5EF4-FFF2-40B4-BE49-F238E27FC236}">
                <a16:creationId xmlns:a16="http://schemas.microsoft.com/office/drawing/2014/main" id="{F58CC91C-CAC3-35F4-F9B9-F6E2B1C9B790}"/>
              </a:ext>
            </a:extLst>
          </p:cNvPr>
          <p:cNvGraphicFramePr>
            <a:graphicFrameLocks noGrp="1"/>
          </p:cNvGraphicFramePr>
          <p:nvPr>
            <p:extLst>
              <p:ext uri="{D42A27DB-BD31-4B8C-83A1-F6EECF244321}">
                <p14:modId xmlns:p14="http://schemas.microsoft.com/office/powerpoint/2010/main" val="2076809521"/>
              </p:ext>
            </p:extLst>
          </p:nvPr>
        </p:nvGraphicFramePr>
        <p:xfrm>
          <a:off x="99632" y="426365"/>
          <a:ext cx="9659962" cy="3569563"/>
        </p:xfrm>
        <a:graphic>
          <a:graphicData uri="http://schemas.openxmlformats.org/drawingml/2006/table">
            <a:tbl>
              <a:tblPr firstRow="1" bandRow="1">
                <a:tableStyleId>{5940675A-B579-460E-94D1-54222C63F5DA}</a:tableStyleId>
              </a:tblPr>
              <a:tblGrid>
                <a:gridCol w="4829981">
                  <a:extLst>
                    <a:ext uri="{9D8B030D-6E8A-4147-A177-3AD203B41FA5}">
                      <a16:colId xmlns:a16="http://schemas.microsoft.com/office/drawing/2014/main" val="1737803877"/>
                    </a:ext>
                  </a:extLst>
                </a:gridCol>
                <a:gridCol w="4829981">
                  <a:extLst>
                    <a:ext uri="{9D8B030D-6E8A-4147-A177-3AD203B41FA5}">
                      <a16:colId xmlns:a16="http://schemas.microsoft.com/office/drawing/2014/main" val="2025114533"/>
                    </a:ext>
                  </a:extLst>
                </a:gridCol>
              </a:tblGrid>
              <a:tr h="356956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28937549"/>
                  </a:ext>
                </a:extLst>
              </a:tr>
            </a:tbl>
          </a:graphicData>
        </a:graphic>
      </p:graphicFrame>
      <p:sp>
        <p:nvSpPr>
          <p:cNvPr id="4" name="Rectangle 3"/>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4" name="TextBox 13"/>
          <p:cNvSpPr txBox="1"/>
          <p:nvPr/>
        </p:nvSpPr>
        <p:spPr>
          <a:xfrm>
            <a:off x="2715785" y="9129"/>
            <a:ext cx="4018372" cy="369332"/>
          </a:xfrm>
          <a:prstGeom prst="rect">
            <a:avLst/>
          </a:prstGeom>
          <a:noFill/>
        </p:spPr>
        <p:txBody>
          <a:bodyPr wrap="square" rtlCol="0">
            <a:spAutoFit/>
          </a:bodyPr>
          <a:lstStyle/>
          <a:p>
            <a:r>
              <a:rPr lang="en-US" b="1" dirty="0"/>
              <a:t>ThinkBook Notebooks </a:t>
            </a:r>
            <a:r>
              <a:rPr lang="en-US" sz="1200" dirty="0"/>
              <a:t>13’’ – 14’’</a:t>
            </a:r>
            <a:endParaRPr lang="en-GB" sz="1200" dirty="0"/>
          </a:p>
        </p:txBody>
      </p:sp>
      <p:sp>
        <p:nvSpPr>
          <p:cNvPr id="2" name="TextBox 1">
            <a:extLst>
              <a:ext uri="{FF2B5EF4-FFF2-40B4-BE49-F238E27FC236}">
                <a16:creationId xmlns:a16="http://schemas.microsoft.com/office/drawing/2014/main" id="{5589FEF1-680E-1A5E-FCEA-C57FAA19F7E4}"/>
              </a:ext>
            </a:extLst>
          </p:cNvPr>
          <p:cNvSpPr txBox="1"/>
          <p:nvPr/>
        </p:nvSpPr>
        <p:spPr>
          <a:xfrm>
            <a:off x="8339329" y="0"/>
            <a:ext cx="1559416" cy="230832"/>
          </a:xfrm>
          <a:prstGeom prst="rect">
            <a:avLst/>
          </a:prstGeom>
          <a:noFill/>
        </p:spPr>
        <p:txBody>
          <a:bodyPr wrap="square" rtlCol="0">
            <a:spAutoFit/>
          </a:bodyPr>
          <a:lstStyle/>
          <a:p>
            <a:pPr algn="r"/>
            <a:r>
              <a:rPr lang="en-US" sz="900" dirty="0"/>
              <a:t>Retail File September 2025</a:t>
            </a:r>
          </a:p>
        </p:txBody>
      </p:sp>
      <p:sp>
        <p:nvSpPr>
          <p:cNvPr id="3" name="TextBox 2">
            <a:extLst>
              <a:ext uri="{FF2B5EF4-FFF2-40B4-BE49-F238E27FC236}">
                <a16:creationId xmlns:a16="http://schemas.microsoft.com/office/drawing/2014/main" id="{46311207-1B61-A972-E89F-E129DB14659C}"/>
              </a:ext>
            </a:extLst>
          </p:cNvPr>
          <p:cNvSpPr txBox="1"/>
          <p:nvPr/>
        </p:nvSpPr>
        <p:spPr>
          <a:xfrm>
            <a:off x="6803137" y="142975"/>
            <a:ext cx="3102864" cy="230832"/>
          </a:xfrm>
          <a:prstGeom prst="rect">
            <a:avLst/>
          </a:prstGeom>
          <a:noFill/>
        </p:spPr>
        <p:txBody>
          <a:bodyPr wrap="square" rtlCol="0">
            <a:spAutoFit/>
          </a:bodyPr>
          <a:lstStyle/>
          <a:p>
            <a:pPr algn="r"/>
            <a:r>
              <a:rPr lang="en-US" sz="900" b="1" dirty="0">
                <a:solidFill>
                  <a:srgbClr val="FF0000"/>
                </a:solidFill>
              </a:rPr>
              <a:t>Special Offers are valid until 30.09 or until stock lasts.</a:t>
            </a:r>
            <a:endParaRPr lang="en-GB" sz="900" b="1" dirty="0">
              <a:solidFill>
                <a:srgbClr val="FF0000"/>
              </a:solidFill>
            </a:endParaRPr>
          </a:p>
        </p:txBody>
      </p:sp>
      <p:sp>
        <p:nvSpPr>
          <p:cNvPr id="22" name="TextBox 21">
            <a:extLst>
              <a:ext uri="{FF2B5EF4-FFF2-40B4-BE49-F238E27FC236}">
                <a16:creationId xmlns:a16="http://schemas.microsoft.com/office/drawing/2014/main" id="{41708279-A0B1-04ED-F56E-23386EF82285}"/>
              </a:ext>
            </a:extLst>
          </p:cNvPr>
          <p:cNvSpPr txBox="1"/>
          <p:nvPr/>
        </p:nvSpPr>
        <p:spPr>
          <a:xfrm>
            <a:off x="4910021" y="5454923"/>
            <a:ext cx="4821554" cy="461665"/>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21SQ0033VU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14 2 IN 1 G5 IAU</a:t>
            </a:r>
            <a:r>
              <a:rPr lang="en-US" sz="800" dirty="0">
                <a:latin typeface="Calibri" panose="020F0502020204030204" pitchFamily="34" charset="0"/>
                <a:ea typeface="Calibri" panose="020F0502020204030204" pitchFamily="34" charset="0"/>
                <a:cs typeface="Calibri" panose="020F0502020204030204" pitchFamily="34" charset="0"/>
              </a:rPr>
              <a:t>, INTEL ULTRA 7 255U, 2-5.2GHz/12MB, 12C, AI 12TOPS, 16GB, 512GB SSD, INTEL GRAPH, 14' WUXGA 1920x1200 IPS 300NITS TOUCH, WIFI6E, BT, USB-A, USB-C, USB4, HDMI, WIN 11 PRO, 3YW, LUNA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€ 1,659</a:t>
            </a:r>
            <a:r>
              <a:rPr lang="en-US" sz="800" dirty="0">
                <a:latin typeface="Calibri" panose="020F0502020204030204" pitchFamily="34" charset="0"/>
                <a:ea typeface="Calibri" panose="020F0502020204030204" pitchFamily="34" charset="0"/>
                <a:cs typeface="Calibri" panose="020F0502020204030204" pitchFamily="34" charset="0"/>
              </a:rPr>
              <a:t>	</a:t>
            </a:r>
          </a:p>
        </p:txBody>
      </p:sp>
      <p:sp>
        <p:nvSpPr>
          <p:cNvPr id="13" name="TextBox 12">
            <a:extLst>
              <a:ext uri="{FF2B5EF4-FFF2-40B4-BE49-F238E27FC236}">
                <a16:creationId xmlns:a16="http://schemas.microsoft.com/office/drawing/2014/main" id="{D893905C-1BD4-C0CC-3D36-0754EF7ECAEB}"/>
              </a:ext>
            </a:extLst>
          </p:cNvPr>
          <p:cNvSpPr txBox="1"/>
          <p:nvPr/>
        </p:nvSpPr>
        <p:spPr>
          <a:xfrm>
            <a:off x="88467" y="1767276"/>
            <a:ext cx="4821554" cy="1200329"/>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21MV00DKCY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14 G7 ARP</a:t>
            </a:r>
            <a:r>
              <a:rPr lang="en-US" sz="800" dirty="0">
                <a:latin typeface="Calibri" panose="020F0502020204030204" pitchFamily="34" charset="0"/>
                <a:ea typeface="Calibri" panose="020F0502020204030204" pitchFamily="34" charset="0"/>
                <a:cs typeface="Calibri" panose="020F0502020204030204" pitchFamily="34" charset="0"/>
              </a:rPr>
              <a:t>, AMD RYZEN 5 7535HS, 3.3-4.55GHz/16MB, 6 CORES, 16GB, 512GB SSD M.2 2242 PCIe4, AMD RADEON 660M, 14' WUXGA 1920x1200 IPS 300NITS AG, WIFI6E, BT, LAN, USB-A. USB-C, USB4, HDMI, DOS, 3YW,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€ 823</a:t>
            </a: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21MV0018CY</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14 G7 ARP</a:t>
            </a:r>
            <a:r>
              <a:rPr lang="en-US" sz="800" dirty="0">
                <a:latin typeface="Calibri" panose="020F0502020204030204" pitchFamily="34" charset="0"/>
                <a:ea typeface="Calibri" panose="020F0502020204030204" pitchFamily="34" charset="0"/>
                <a:cs typeface="Calibri" panose="020F0502020204030204" pitchFamily="34" charset="0"/>
              </a:rPr>
              <a:t>, AMD RYZEN 5 7535HS, 3.3-4.5GHz/16MB, 6 CORES, 16GB, 512GB SSD M.2 2242 PCIe, AMD RADEON GRAPHICS, 14' WUXGA 1920x1200, IPS 300NITS, BL, LAN, WIFI6, USB, USB-C, HDMI, WIN 11 PRO, 3YW,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€ 891 </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endPar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21MV0022CY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14 G7 ARP, </a:t>
            </a:r>
            <a:r>
              <a:rPr lang="en-US" sz="800" dirty="0">
                <a:latin typeface="Calibri" panose="020F0502020204030204" pitchFamily="34" charset="0"/>
                <a:ea typeface="Calibri" panose="020F0502020204030204" pitchFamily="34" charset="0"/>
                <a:cs typeface="Calibri" panose="020F0502020204030204" pitchFamily="34" charset="0"/>
              </a:rPr>
              <a:t>AMD RYZEN 7 7735HS,16GB, 512GB SSD M.2 2242 PCIe, AMD RADEON GRAPHICS, 14' WUXGA 1920x1200, IPS 300NITS, BL, LAN, WIFI6, USB, USB-C, HDMI, WIN 11 PRO, 3YW,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€ 1,084 </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sp>
        <p:nvSpPr>
          <p:cNvPr id="15" name="TextBox 14">
            <a:extLst>
              <a:ext uri="{FF2B5EF4-FFF2-40B4-BE49-F238E27FC236}">
                <a16:creationId xmlns:a16="http://schemas.microsoft.com/office/drawing/2014/main" id="{EB0E0A57-C1C4-25AC-D04F-38461E82469A}"/>
              </a:ext>
            </a:extLst>
          </p:cNvPr>
          <p:cNvSpPr txBox="1">
            <a:spLocks/>
          </p:cNvSpPr>
          <p:nvPr/>
        </p:nvSpPr>
        <p:spPr>
          <a:xfrm>
            <a:off x="4888040" y="1743787"/>
            <a:ext cx="4892626" cy="1200329"/>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21SJ0093VU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14 G8 IAL</a:t>
            </a:r>
            <a:r>
              <a:rPr lang="en-US" sz="800" dirty="0">
                <a:latin typeface="Calibri" panose="020F0502020204030204" pitchFamily="34" charset="0"/>
                <a:ea typeface="Calibri" panose="020F0502020204030204" pitchFamily="34" charset="0"/>
                <a:cs typeface="Calibri" panose="020F0502020204030204" pitchFamily="34" charset="0"/>
              </a:rPr>
              <a:t>, INTEL ULTRA 5 225U, 1.5-4.8GHz/12MB, 12C, AI 12TOPS, 16GB, 512GB SS, INTEL GRAPH, 14' WUXGA 1920x1200 IPS 300NITS AG 60Hz, WIFI6E, BT, LAN, USB-A, USB-C, USB4, HDMI, DOS, 3YW, GREY</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€ 846 </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21SJ0085VU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14 G8 IAL</a:t>
            </a:r>
            <a:r>
              <a:rPr lang="en-US" sz="800" dirty="0">
                <a:latin typeface="Calibri" panose="020F0502020204030204" pitchFamily="34" charset="0"/>
                <a:ea typeface="Calibri" panose="020F0502020204030204" pitchFamily="34" charset="0"/>
                <a:cs typeface="Calibri" panose="020F0502020204030204" pitchFamily="34" charset="0"/>
              </a:rPr>
              <a:t>, INTEL ULTRA 5 225U, 1.5-4.8GHz/12MB, 12C, AI 12TOPS, 16GB, 512GB SSD, INTEL GRAPHICS, 14' WUXGA 1920x1200 IPS 300NITS AG 60Hz, WIFI6E, BT, LAN, USB-A, USB-C, USB4, HDMI, DOS, 3YW,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€ 955</a:t>
            </a:r>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21SJ0090VU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14 G8 IAL</a:t>
            </a:r>
            <a:r>
              <a:rPr lang="en-US" sz="800" dirty="0">
                <a:latin typeface="Calibri" panose="020F0502020204030204" pitchFamily="34" charset="0"/>
                <a:ea typeface="Calibri" panose="020F0502020204030204" pitchFamily="34" charset="0"/>
                <a:cs typeface="Calibri" panose="020F0502020204030204" pitchFamily="34" charset="0"/>
              </a:rPr>
              <a:t>, INTEL ULTRA 5 225U, 1.5-4.8GHz/12MB, 12C, AI 12TOPS, 16GB, 512GB SSD, INTEL GRAPH, 14' WUXGA 1920x1200 IPS 300NITS AG 60Hz, WIFI6E, BT, LAN, USB-A, USB-C, USB4, HDMI, WIN 11 PRO, 3YW,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€ 1,010 </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sp>
        <p:nvSpPr>
          <p:cNvPr id="16" name="TextBox 15">
            <a:extLst>
              <a:ext uri="{FF2B5EF4-FFF2-40B4-BE49-F238E27FC236}">
                <a16:creationId xmlns:a16="http://schemas.microsoft.com/office/drawing/2014/main" id="{8B8531B9-1A63-2863-2E1F-492FC7961B42}"/>
              </a:ext>
            </a:extLst>
          </p:cNvPr>
          <p:cNvSpPr txBox="1"/>
          <p:nvPr/>
        </p:nvSpPr>
        <p:spPr>
          <a:xfrm>
            <a:off x="4888040" y="2845286"/>
            <a:ext cx="4892626" cy="1200329"/>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21SJ008HVU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14 G8 IAL</a:t>
            </a:r>
            <a:r>
              <a:rPr lang="en-US" sz="800" dirty="0">
                <a:latin typeface="Calibri" panose="020F0502020204030204" pitchFamily="34" charset="0"/>
                <a:ea typeface="Calibri" panose="020F0502020204030204" pitchFamily="34" charset="0"/>
                <a:cs typeface="Calibri" panose="020F0502020204030204" pitchFamily="34" charset="0"/>
              </a:rPr>
              <a:t>, INTEL ULTRA 7 255H, 2-5.1GHz/24MB, 16C, 16GB, 512GB SSD M.2 2242 PCIe, AI NPU 13 TOPS, ARC 140T GRAPHICS, 14' WUXGA 1920x1200, IPS, 300NITS, LAN, WIFI6E, USB, USB-C, USB4, HDMI, DOS, 3YW, GREY</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€ 1,129</a:t>
            </a:r>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21SJ0080VU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14 G8 IAL</a:t>
            </a:r>
            <a:r>
              <a:rPr lang="en-US" sz="800" dirty="0">
                <a:latin typeface="Calibri" panose="020F0502020204030204" pitchFamily="34" charset="0"/>
                <a:ea typeface="Calibri" panose="020F0502020204030204" pitchFamily="34" charset="0"/>
                <a:cs typeface="Calibri" panose="020F0502020204030204" pitchFamily="34" charset="0"/>
              </a:rPr>
              <a:t>, INTEL ULTRA 5 225U, 1.5-4.8GHz/12MB, 12C, AI 12TOPS, 16GB, 512GB SSD, INTEL GRAPHICS, 14' WUXGA 1920x1200 IPS 300NITS AG 60Hz, WIFI6E, BT, LAN, USB-A, USB-C, USB4, HDMI, WIN 11 PRO, 3YW,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€ 1,132</a:t>
            </a:r>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21SJ008FVU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14 G8 IAL</a:t>
            </a:r>
            <a:r>
              <a:rPr lang="en-US" sz="800" dirty="0">
                <a:latin typeface="Calibri" panose="020F0502020204030204" pitchFamily="34" charset="0"/>
                <a:ea typeface="Calibri" panose="020F0502020204030204" pitchFamily="34" charset="0"/>
                <a:cs typeface="Calibri" panose="020F0502020204030204" pitchFamily="34" charset="0"/>
              </a:rPr>
              <a:t>, INTEL ULTRA 7 255H, 2-5.1GHz/24MB, 16C, 16GB, 512GB SSD M.2 2242 PCIe, AI 13 TOPS, ARC 140T GRAPHICS, 14' WUXGA 1920x1200 IPS 300NITS, LAN, WIFI6E, USB, USB-C, USB4, HDMI, WIN 11 PRO, 3YW,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€ 1,293</a:t>
            </a:r>
          </a:p>
        </p:txBody>
      </p:sp>
      <p:sp>
        <p:nvSpPr>
          <p:cNvPr id="17" name="TextBox 16">
            <a:extLst>
              <a:ext uri="{FF2B5EF4-FFF2-40B4-BE49-F238E27FC236}">
                <a16:creationId xmlns:a16="http://schemas.microsoft.com/office/drawing/2014/main" id="{DD4A580C-CF02-7A49-E466-A78EB4D504DA}"/>
              </a:ext>
            </a:extLst>
          </p:cNvPr>
          <p:cNvSpPr txBox="1"/>
          <p:nvPr/>
        </p:nvSpPr>
        <p:spPr>
          <a:xfrm>
            <a:off x="66486" y="5440524"/>
            <a:ext cx="4821554" cy="830997"/>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21MX0013CY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14 G4 IML 2 IN 1, </a:t>
            </a:r>
            <a:r>
              <a:rPr lang="en-US" sz="800" dirty="0">
                <a:latin typeface="Calibri" panose="020F0502020204030204" pitchFamily="34" charset="0"/>
                <a:ea typeface="Calibri" panose="020F0502020204030204" pitchFamily="34" charset="0"/>
                <a:cs typeface="Calibri" panose="020F0502020204030204" pitchFamily="34" charset="0"/>
              </a:rPr>
              <a:t>INTEL ULTRA 7 155U, 3.8GHz-4.8GHz/12MB, 12C, 16GB, 512GB SSD M.2 2242 PCIe, INTEL GRAPHICS, 14' WUXGA 1920x1200, IPS 300NITS, TOUCH, WIFI6E, USB, USB-C, USB4, HDMI, WIN 11 PRO, 3YW,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€ 1,456 </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21MX0019CY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14 G4 IML 2 IN 1, </a:t>
            </a:r>
            <a:r>
              <a:rPr lang="en-US" sz="800" dirty="0">
                <a:latin typeface="Calibri" panose="020F0502020204030204" pitchFamily="34" charset="0"/>
                <a:ea typeface="Calibri" panose="020F0502020204030204" pitchFamily="34" charset="0"/>
                <a:cs typeface="Calibri" panose="020F0502020204030204" pitchFamily="34" charset="0"/>
              </a:rPr>
              <a:t>INTEL ULTRA 5 125U, 3.6GHz-4.3GHz/12MB, 12C, 16GB, 512GB SSD M.2 2242 PCIe, INTEL GRAPHICS, 14' WUXGA 1920x1200, IPS 300NITS, TOUCH, WIFI6E, USB, USB4, HDMI, WIN 11 PRO, 3YW,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€ 1,308</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pic>
        <p:nvPicPr>
          <p:cNvPr id="20" name="Picture 19" descr="A computer with a blue flower on the screen&#10;&#10;AI-generated content may be incorrect.">
            <a:extLst>
              <a:ext uri="{FF2B5EF4-FFF2-40B4-BE49-F238E27FC236}">
                <a16:creationId xmlns:a16="http://schemas.microsoft.com/office/drawing/2014/main" id="{9CA6FE24-D7AD-7852-8FAF-CF5007428088}"/>
              </a:ext>
            </a:extLst>
          </p:cNvPr>
          <p:cNvPicPr>
            <a:picLocks noChangeAspect="1"/>
          </p:cNvPicPr>
          <p:nvPr/>
        </p:nvPicPr>
        <p:blipFill>
          <a:blip r:embed="rId3">
            <a:extLst>
              <a:ext uri="{28A0092B-C50C-407E-A947-70E740481C1C}">
                <a14:useLocalDpi xmlns:a14="http://schemas.microsoft.com/office/drawing/2010/main" val="0"/>
              </a:ext>
            </a:extLst>
          </a:blip>
          <a:srcRect t="-1" b="2439"/>
          <a:stretch>
            <a:fillRect/>
          </a:stretch>
        </p:blipFill>
        <p:spPr>
          <a:xfrm>
            <a:off x="1794342" y="696025"/>
            <a:ext cx="1605816" cy="1118307"/>
          </a:xfrm>
          <a:prstGeom prst="rect">
            <a:avLst/>
          </a:prstGeom>
        </p:spPr>
      </p:pic>
      <p:pic>
        <p:nvPicPr>
          <p:cNvPr id="23" name="Picture 22" descr="A computer with a blue flower on the screen&#10;&#10;AI-generated content may be incorrect.">
            <a:extLst>
              <a:ext uri="{FF2B5EF4-FFF2-40B4-BE49-F238E27FC236}">
                <a16:creationId xmlns:a16="http://schemas.microsoft.com/office/drawing/2014/main" id="{B949EFD5-E5C5-D34F-EEFD-595C1AF9C433}"/>
              </a:ext>
            </a:extLst>
          </p:cNvPr>
          <p:cNvPicPr>
            <a:picLocks noChangeAspect="1"/>
          </p:cNvPicPr>
          <p:nvPr/>
        </p:nvPicPr>
        <p:blipFill>
          <a:blip r:embed="rId4">
            <a:extLst>
              <a:ext uri="{28A0092B-C50C-407E-A947-70E740481C1C}">
                <a14:useLocalDpi xmlns:a14="http://schemas.microsoft.com/office/drawing/2010/main" val="0"/>
              </a:ext>
            </a:extLst>
          </a:blip>
          <a:srcRect b="2161"/>
          <a:stretch>
            <a:fillRect/>
          </a:stretch>
        </p:blipFill>
        <p:spPr>
          <a:xfrm>
            <a:off x="6454592" y="713273"/>
            <a:ext cx="1522496" cy="1083810"/>
          </a:xfrm>
          <a:prstGeom prst="rect">
            <a:avLst/>
          </a:prstGeom>
        </p:spPr>
      </p:pic>
      <p:pic>
        <p:nvPicPr>
          <p:cNvPr id="26" name="Picture 25" descr="A computer with a blue flower on the screen&#10;&#10;AI-generated content may be incorrect.">
            <a:extLst>
              <a:ext uri="{FF2B5EF4-FFF2-40B4-BE49-F238E27FC236}">
                <a16:creationId xmlns:a16="http://schemas.microsoft.com/office/drawing/2014/main" id="{E1F2F367-E5C7-5AB6-540C-8F86EDB07FD4}"/>
              </a:ext>
            </a:extLst>
          </p:cNvPr>
          <p:cNvPicPr>
            <a:picLocks noChangeAspect="1"/>
          </p:cNvPicPr>
          <p:nvPr/>
        </p:nvPicPr>
        <p:blipFill>
          <a:blip r:embed="rId5">
            <a:extLst>
              <a:ext uri="{28A0092B-C50C-407E-A947-70E740481C1C}">
                <a14:useLocalDpi xmlns:a14="http://schemas.microsoft.com/office/drawing/2010/main" val="0"/>
              </a:ext>
            </a:extLst>
          </a:blip>
          <a:srcRect l="2418" t="10076" r="1268" b="2480"/>
          <a:stretch>
            <a:fillRect/>
          </a:stretch>
        </p:blipFill>
        <p:spPr>
          <a:xfrm>
            <a:off x="1511136" y="4318214"/>
            <a:ext cx="1807562" cy="1072623"/>
          </a:xfrm>
          <a:prstGeom prst="rect">
            <a:avLst/>
          </a:prstGeom>
        </p:spPr>
      </p:pic>
      <p:pic>
        <p:nvPicPr>
          <p:cNvPr id="28" name="Picture 27" descr="A computer with a blue flower on the screen&#10;&#10;AI-generated content may be incorrect.">
            <a:extLst>
              <a:ext uri="{FF2B5EF4-FFF2-40B4-BE49-F238E27FC236}">
                <a16:creationId xmlns:a16="http://schemas.microsoft.com/office/drawing/2014/main" id="{8D54DAB1-D96A-1D38-8B15-A8607A71B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9322" y="4271096"/>
            <a:ext cx="1282951" cy="1213727"/>
          </a:xfrm>
          <a:prstGeom prst="rect">
            <a:avLst/>
          </a:prstGeom>
        </p:spPr>
      </p:pic>
      <p:sp>
        <p:nvSpPr>
          <p:cNvPr id="45" name="TextBox 44">
            <a:extLst>
              <a:ext uri="{FF2B5EF4-FFF2-40B4-BE49-F238E27FC236}">
                <a16:creationId xmlns:a16="http://schemas.microsoft.com/office/drawing/2014/main" id="{6C9210E1-39BC-5928-6260-2961AFA12F69}"/>
              </a:ext>
            </a:extLst>
          </p:cNvPr>
          <p:cNvSpPr txBox="1"/>
          <p:nvPr/>
        </p:nvSpPr>
        <p:spPr>
          <a:xfrm>
            <a:off x="106410" y="429787"/>
            <a:ext cx="4816426"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THINKBOOK 14 G7 ARP</a:t>
            </a:r>
          </a:p>
        </p:txBody>
      </p:sp>
      <p:sp>
        <p:nvSpPr>
          <p:cNvPr id="46" name="TextBox 45">
            <a:extLst>
              <a:ext uri="{FF2B5EF4-FFF2-40B4-BE49-F238E27FC236}">
                <a16:creationId xmlns:a16="http://schemas.microsoft.com/office/drawing/2014/main" id="{401857D9-5862-1C8B-492E-BCED8FD325C4}"/>
              </a:ext>
            </a:extLst>
          </p:cNvPr>
          <p:cNvSpPr txBox="1"/>
          <p:nvPr/>
        </p:nvSpPr>
        <p:spPr>
          <a:xfrm>
            <a:off x="4929613" y="425743"/>
            <a:ext cx="4816426"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THINKBOOK 14 G8 IAL</a:t>
            </a:r>
          </a:p>
        </p:txBody>
      </p:sp>
      <p:sp>
        <p:nvSpPr>
          <p:cNvPr id="47" name="TextBox 46">
            <a:extLst>
              <a:ext uri="{FF2B5EF4-FFF2-40B4-BE49-F238E27FC236}">
                <a16:creationId xmlns:a16="http://schemas.microsoft.com/office/drawing/2014/main" id="{C3D15BA7-11C4-0F55-498D-A5D5AA09B240}"/>
              </a:ext>
            </a:extLst>
          </p:cNvPr>
          <p:cNvSpPr txBox="1"/>
          <p:nvPr/>
        </p:nvSpPr>
        <p:spPr>
          <a:xfrm>
            <a:off x="96159" y="4002849"/>
            <a:ext cx="4833454"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THINKBOOK 14 G4 IML 2 IN 1</a:t>
            </a:r>
          </a:p>
        </p:txBody>
      </p:sp>
      <p:sp>
        <p:nvSpPr>
          <p:cNvPr id="48" name="TextBox 47">
            <a:extLst>
              <a:ext uri="{FF2B5EF4-FFF2-40B4-BE49-F238E27FC236}">
                <a16:creationId xmlns:a16="http://schemas.microsoft.com/office/drawing/2014/main" id="{E6663157-E9DE-6B64-A381-62844DEFE4D6}"/>
              </a:ext>
            </a:extLst>
          </p:cNvPr>
          <p:cNvSpPr txBox="1"/>
          <p:nvPr/>
        </p:nvSpPr>
        <p:spPr>
          <a:xfrm>
            <a:off x="4929613" y="4001636"/>
            <a:ext cx="4833454"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THINKBOOK 14 2 IN 1 G5 IAU</a:t>
            </a:r>
          </a:p>
        </p:txBody>
      </p:sp>
      <p:sp>
        <p:nvSpPr>
          <p:cNvPr id="5" name="Rectangle 4">
            <a:extLst>
              <a:ext uri="{FF2B5EF4-FFF2-40B4-BE49-F238E27FC236}">
                <a16:creationId xmlns:a16="http://schemas.microsoft.com/office/drawing/2014/main" id="{AE56EFB2-D77A-92A6-DC34-DE1884532C93}"/>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7" name="Rectangle 6">
            <a:extLst>
              <a:ext uri="{FF2B5EF4-FFF2-40B4-BE49-F238E27FC236}">
                <a16:creationId xmlns:a16="http://schemas.microsoft.com/office/drawing/2014/main" id="{F0467A8E-DA5A-1C26-65EA-22FF4EB7F00F}"/>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8758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5422-D25B-B3C8-2759-258AB05E973F}"/>
            </a:ext>
          </a:extLst>
        </p:cNvPr>
        <p:cNvGrpSpPr/>
        <p:nvPr/>
      </p:nvGrpSpPr>
      <p:grpSpPr>
        <a:xfrm>
          <a:off x="0" y="0"/>
          <a:ext cx="0" cy="0"/>
          <a:chOff x="0" y="0"/>
          <a:chExt cx="0" cy="0"/>
        </a:xfrm>
      </p:grpSpPr>
      <p:graphicFrame>
        <p:nvGraphicFramePr>
          <p:cNvPr id="52" name="Table 51">
            <a:extLst>
              <a:ext uri="{FF2B5EF4-FFF2-40B4-BE49-F238E27FC236}">
                <a16:creationId xmlns:a16="http://schemas.microsoft.com/office/drawing/2014/main" id="{8894673E-C9AA-3A0A-417D-D90AA2E84D34}"/>
              </a:ext>
            </a:extLst>
          </p:cNvPr>
          <p:cNvGraphicFramePr>
            <a:graphicFrameLocks noGrp="1"/>
          </p:cNvGraphicFramePr>
          <p:nvPr>
            <p:extLst>
              <p:ext uri="{D42A27DB-BD31-4B8C-83A1-F6EECF244321}">
                <p14:modId xmlns:p14="http://schemas.microsoft.com/office/powerpoint/2010/main" val="3614616457"/>
              </p:ext>
            </p:extLst>
          </p:nvPr>
        </p:nvGraphicFramePr>
        <p:xfrm>
          <a:off x="6099048" y="442527"/>
          <a:ext cx="3745118" cy="5838906"/>
        </p:xfrm>
        <a:graphic>
          <a:graphicData uri="http://schemas.openxmlformats.org/drawingml/2006/table">
            <a:tbl>
              <a:tblPr firstRow="1" bandRow="1">
                <a:tableStyleId>{5940675A-B579-460E-94D1-54222C63F5DA}</a:tableStyleId>
              </a:tblPr>
              <a:tblGrid>
                <a:gridCol w="3745118">
                  <a:extLst>
                    <a:ext uri="{9D8B030D-6E8A-4147-A177-3AD203B41FA5}">
                      <a16:colId xmlns:a16="http://schemas.microsoft.com/office/drawing/2014/main" val="821667967"/>
                    </a:ext>
                  </a:extLst>
                </a:gridCol>
              </a:tblGrid>
              <a:tr h="5838906">
                <a:tc>
                  <a:txBody>
                    <a:bodyPr/>
                    <a:lstStyle/>
                    <a:p>
                      <a:endParaRPr lang="en-US" dirty="0"/>
                    </a:p>
                  </a:txBody>
                  <a:tcPr/>
                </a:tc>
                <a:extLst>
                  <a:ext uri="{0D108BD9-81ED-4DB2-BD59-A6C34878D82A}">
                    <a16:rowId xmlns:a16="http://schemas.microsoft.com/office/drawing/2014/main" val="2865724059"/>
                  </a:ext>
                </a:extLst>
              </a:tr>
            </a:tbl>
          </a:graphicData>
        </a:graphic>
      </p:graphicFrame>
      <p:graphicFrame>
        <p:nvGraphicFramePr>
          <p:cNvPr id="37" name="Table 36">
            <a:extLst>
              <a:ext uri="{FF2B5EF4-FFF2-40B4-BE49-F238E27FC236}">
                <a16:creationId xmlns:a16="http://schemas.microsoft.com/office/drawing/2014/main" id="{39594F63-9322-48BB-FA7D-5BD4AEE04018}"/>
              </a:ext>
            </a:extLst>
          </p:cNvPr>
          <p:cNvGraphicFramePr>
            <a:graphicFrameLocks noGrp="1"/>
          </p:cNvGraphicFramePr>
          <p:nvPr>
            <p:extLst>
              <p:ext uri="{D42A27DB-BD31-4B8C-83A1-F6EECF244321}">
                <p14:modId xmlns:p14="http://schemas.microsoft.com/office/powerpoint/2010/main" val="656829368"/>
              </p:ext>
            </p:extLst>
          </p:nvPr>
        </p:nvGraphicFramePr>
        <p:xfrm>
          <a:off x="3368516" y="444552"/>
          <a:ext cx="2730532" cy="5836881"/>
        </p:xfrm>
        <a:graphic>
          <a:graphicData uri="http://schemas.openxmlformats.org/drawingml/2006/table">
            <a:tbl>
              <a:tblPr firstRow="1" bandRow="1">
                <a:tableStyleId>{5940675A-B579-460E-94D1-54222C63F5DA}</a:tableStyleId>
              </a:tblPr>
              <a:tblGrid>
                <a:gridCol w="2730532">
                  <a:extLst>
                    <a:ext uri="{9D8B030D-6E8A-4147-A177-3AD203B41FA5}">
                      <a16:colId xmlns:a16="http://schemas.microsoft.com/office/drawing/2014/main" val="579733488"/>
                    </a:ext>
                  </a:extLst>
                </a:gridCol>
              </a:tblGrid>
              <a:tr h="5836881">
                <a:tc>
                  <a:txBody>
                    <a:bodyPr/>
                    <a:lstStyle/>
                    <a:p>
                      <a:endParaRPr lang="en-US" dirty="0"/>
                    </a:p>
                  </a:txBody>
                  <a:tcPr/>
                </a:tc>
                <a:extLst>
                  <a:ext uri="{0D108BD9-81ED-4DB2-BD59-A6C34878D82A}">
                    <a16:rowId xmlns:a16="http://schemas.microsoft.com/office/drawing/2014/main" val="3462104853"/>
                  </a:ext>
                </a:extLst>
              </a:tr>
            </a:tbl>
          </a:graphicData>
        </a:graphic>
      </p:graphicFrame>
      <p:graphicFrame>
        <p:nvGraphicFramePr>
          <p:cNvPr id="36" name="Table 35">
            <a:extLst>
              <a:ext uri="{FF2B5EF4-FFF2-40B4-BE49-F238E27FC236}">
                <a16:creationId xmlns:a16="http://schemas.microsoft.com/office/drawing/2014/main" id="{785B6B04-A4E7-113E-7867-DD2A6D120B74}"/>
              </a:ext>
            </a:extLst>
          </p:cNvPr>
          <p:cNvGraphicFramePr>
            <a:graphicFrameLocks noGrp="1"/>
          </p:cNvGraphicFramePr>
          <p:nvPr>
            <p:extLst>
              <p:ext uri="{D42A27DB-BD31-4B8C-83A1-F6EECF244321}">
                <p14:modId xmlns:p14="http://schemas.microsoft.com/office/powerpoint/2010/main" val="4183669531"/>
              </p:ext>
            </p:extLst>
          </p:nvPr>
        </p:nvGraphicFramePr>
        <p:xfrm>
          <a:off x="83406" y="449207"/>
          <a:ext cx="3285110" cy="5834378"/>
        </p:xfrm>
        <a:graphic>
          <a:graphicData uri="http://schemas.openxmlformats.org/drawingml/2006/table">
            <a:tbl>
              <a:tblPr firstRow="1" bandRow="1">
                <a:tableStyleId>{5940675A-B579-460E-94D1-54222C63F5DA}</a:tableStyleId>
              </a:tblPr>
              <a:tblGrid>
                <a:gridCol w="3285110">
                  <a:extLst>
                    <a:ext uri="{9D8B030D-6E8A-4147-A177-3AD203B41FA5}">
                      <a16:colId xmlns:a16="http://schemas.microsoft.com/office/drawing/2014/main" val="3189628903"/>
                    </a:ext>
                  </a:extLst>
                </a:gridCol>
              </a:tblGrid>
              <a:tr h="2917189">
                <a:tc>
                  <a:txBody>
                    <a:bodyPr/>
                    <a:lstStyle/>
                    <a:p>
                      <a:endParaRPr lang="en-US"/>
                    </a:p>
                  </a:txBody>
                  <a:tcPr/>
                </a:tc>
                <a:extLst>
                  <a:ext uri="{0D108BD9-81ED-4DB2-BD59-A6C34878D82A}">
                    <a16:rowId xmlns:a16="http://schemas.microsoft.com/office/drawing/2014/main" val="3086624720"/>
                  </a:ext>
                </a:extLst>
              </a:tr>
              <a:tr h="2917189">
                <a:tc>
                  <a:txBody>
                    <a:bodyPr/>
                    <a:lstStyle/>
                    <a:p>
                      <a:endParaRPr lang="en-US" dirty="0"/>
                    </a:p>
                  </a:txBody>
                  <a:tcPr/>
                </a:tc>
                <a:extLst>
                  <a:ext uri="{0D108BD9-81ED-4DB2-BD59-A6C34878D82A}">
                    <a16:rowId xmlns:a16="http://schemas.microsoft.com/office/drawing/2014/main" val="3906230303"/>
                  </a:ext>
                </a:extLst>
              </a:tr>
            </a:tbl>
          </a:graphicData>
        </a:graphic>
      </p:graphicFrame>
      <p:sp>
        <p:nvSpPr>
          <p:cNvPr id="4" name="Rectangle 3">
            <a:extLst>
              <a:ext uri="{FF2B5EF4-FFF2-40B4-BE49-F238E27FC236}">
                <a16:creationId xmlns:a16="http://schemas.microsoft.com/office/drawing/2014/main" id="{B42287F8-5D96-C6BE-4B9B-32388F06A02C}"/>
              </a:ext>
            </a:extLst>
          </p:cNvPr>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027FBE5-14D5-F968-5617-770F239D8144}"/>
              </a:ext>
            </a:extLst>
          </p:cNvPr>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D1E1539-497F-9163-CBB5-6788F5E84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4" name="TextBox 13">
            <a:extLst>
              <a:ext uri="{FF2B5EF4-FFF2-40B4-BE49-F238E27FC236}">
                <a16:creationId xmlns:a16="http://schemas.microsoft.com/office/drawing/2014/main" id="{2B3E2751-C04D-9D5F-13C3-1CAF86C4E1BE}"/>
              </a:ext>
            </a:extLst>
          </p:cNvPr>
          <p:cNvSpPr txBox="1"/>
          <p:nvPr/>
        </p:nvSpPr>
        <p:spPr>
          <a:xfrm>
            <a:off x="2715785" y="9129"/>
            <a:ext cx="4018372" cy="369332"/>
          </a:xfrm>
          <a:prstGeom prst="rect">
            <a:avLst/>
          </a:prstGeom>
          <a:noFill/>
        </p:spPr>
        <p:txBody>
          <a:bodyPr wrap="square" rtlCol="0">
            <a:spAutoFit/>
          </a:bodyPr>
          <a:lstStyle/>
          <a:p>
            <a:r>
              <a:rPr lang="en-US" b="1" dirty="0"/>
              <a:t>ThinkBook Notebooks </a:t>
            </a:r>
            <a:r>
              <a:rPr lang="en-US" sz="1200" dirty="0"/>
              <a:t>16’’</a:t>
            </a:r>
            <a:endParaRPr lang="en-GB" sz="1200" dirty="0"/>
          </a:p>
        </p:txBody>
      </p:sp>
      <p:sp>
        <p:nvSpPr>
          <p:cNvPr id="2" name="TextBox 1">
            <a:extLst>
              <a:ext uri="{FF2B5EF4-FFF2-40B4-BE49-F238E27FC236}">
                <a16:creationId xmlns:a16="http://schemas.microsoft.com/office/drawing/2014/main" id="{56129039-297C-593B-B0F0-2BF926460CF8}"/>
              </a:ext>
            </a:extLst>
          </p:cNvPr>
          <p:cNvSpPr txBox="1"/>
          <p:nvPr/>
        </p:nvSpPr>
        <p:spPr>
          <a:xfrm>
            <a:off x="8339329" y="0"/>
            <a:ext cx="1559416" cy="230832"/>
          </a:xfrm>
          <a:prstGeom prst="rect">
            <a:avLst/>
          </a:prstGeom>
          <a:noFill/>
        </p:spPr>
        <p:txBody>
          <a:bodyPr wrap="square" rtlCol="0">
            <a:spAutoFit/>
          </a:bodyPr>
          <a:lstStyle/>
          <a:p>
            <a:pPr algn="r"/>
            <a:r>
              <a:rPr lang="en-US" sz="900" dirty="0"/>
              <a:t>Retail File September 2025</a:t>
            </a:r>
          </a:p>
        </p:txBody>
      </p:sp>
      <p:sp>
        <p:nvSpPr>
          <p:cNvPr id="3" name="TextBox 2">
            <a:extLst>
              <a:ext uri="{FF2B5EF4-FFF2-40B4-BE49-F238E27FC236}">
                <a16:creationId xmlns:a16="http://schemas.microsoft.com/office/drawing/2014/main" id="{534378B0-CED7-288D-4131-A7A6B8C2021F}"/>
              </a:ext>
            </a:extLst>
          </p:cNvPr>
          <p:cNvSpPr txBox="1"/>
          <p:nvPr/>
        </p:nvSpPr>
        <p:spPr>
          <a:xfrm>
            <a:off x="6803137" y="142975"/>
            <a:ext cx="3102864" cy="230832"/>
          </a:xfrm>
          <a:prstGeom prst="rect">
            <a:avLst/>
          </a:prstGeom>
          <a:noFill/>
        </p:spPr>
        <p:txBody>
          <a:bodyPr wrap="square" rtlCol="0">
            <a:spAutoFit/>
          </a:bodyPr>
          <a:lstStyle/>
          <a:p>
            <a:pPr algn="r"/>
            <a:r>
              <a:rPr lang="en-US" sz="900" b="1" dirty="0">
                <a:solidFill>
                  <a:srgbClr val="FF0000"/>
                </a:solidFill>
              </a:rPr>
              <a:t>Special Offers are valid until 30.09 or until stock lasts.</a:t>
            </a:r>
            <a:endParaRPr lang="en-GB" sz="900" b="1" dirty="0">
              <a:solidFill>
                <a:srgbClr val="FF0000"/>
              </a:solidFill>
            </a:endParaRPr>
          </a:p>
        </p:txBody>
      </p:sp>
      <p:sp>
        <p:nvSpPr>
          <p:cNvPr id="5" name="TextBox 4">
            <a:extLst>
              <a:ext uri="{FF2B5EF4-FFF2-40B4-BE49-F238E27FC236}">
                <a16:creationId xmlns:a16="http://schemas.microsoft.com/office/drawing/2014/main" id="{7A19A7F1-2169-F9E6-14A5-BC0C48523218}"/>
              </a:ext>
            </a:extLst>
          </p:cNvPr>
          <p:cNvSpPr txBox="1"/>
          <p:nvPr/>
        </p:nvSpPr>
        <p:spPr>
          <a:xfrm>
            <a:off x="3318698" y="2323241"/>
            <a:ext cx="2764126" cy="3908762"/>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21SK00A9VU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16 G8 IAL</a:t>
            </a:r>
            <a:r>
              <a:rPr lang="en-US" sz="800" dirty="0">
                <a:latin typeface="Calibri" panose="020F0502020204030204" pitchFamily="34" charset="0"/>
                <a:ea typeface="Calibri" panose="020F0502020204030204" pitchFamily="34" charset="0"/>
                <a:cs typeface="Calibri" panose="020F0502020204030204" pitchFamily="34" charset="0"/>
              </a:rPr>
              <a:t>, INTEL ULTRA 5 225U, 1.5-4.8GHz/12MB, 12C, 16GB, 512GB SSD M.2 2242 PCIe, AI NPU 12 TOPS, INTEL GRAPHICS, 16' WUXGA 1920x1200, IPS 300NITS, LAN, WIFI6E, USB, USB-C, USB4, HDMI, DOS, 3YW, GREY</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€ 936 </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21SK008DVU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16 G8 IAL</a:t>
            </a:r>
            <a:r>
              <a:rPr lang="en-US" sz="800" dirty="0">
                <a:latin typeface="Calibri" panose="020F0502020204030204" pitchFamily="34" charset="0"/>
                <a:ea typeface="Calibri" panose="020F0502020204030204" pitchFamily="34" charset="0"/>
                <a:cs typeface="Calibri" panose="020F0502020204030204" pitchFamily="34" charset="0"/>
              </a:rPr>
              <a:t>, INTEL ULTRA 5 225U, 1.5-4.8GHz/12MB, 12C, AI 12TOPS, 16GB, 512GB SSD, INTEL GRAPHICS, 16' WUXGA 1920x1200 IPS 300NITS AG 60Hz, WIFI6E, BT, LAN, USB-A, USB-C, USB4, HDMI, DOS, 3YW, ARCTIC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€ 971</a:t>
            </a:r>
            <a:r>
              <a:rPr lang="en-US" sz="800" dirty="0">
                <a:latin typeface="Calibri" panose="020F0502020204030204" pitchFamily="34" charset="0"/>
                <a:ea typeface="Calibri" panose="020F0502020204030204" pitchFamily="34" charset="0"/>
                <a:cs typeface="Calibri" panose="020F0502020204030204" pitchFamily="34" charset="0"/>
              </a:rPr>
              <a:t>	</a:t>
            </a: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21SK00A4VU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16 G8 IAL</a:t>
            </a:r>
            <a:r>
              <a:rPr lang="en-US" sz="800" dirty="0">
                <a:latin typeface="Calibri" panose="020F0502020204030204" pitchFamily="34" charset="0"/>
                <a:ea typeface="Calibri" panose="020F0502020204030204" pitchFamily="34" charset="0"/>
                <a:cs typeface="Calibri" panose="020F0502020204030204" pitchFamily="34" charset="0"/>
              </a:rPr>
              <a:t>, INTEL ULTRA 5 225U, 1.5-4.8GHz/12MB, 12C, 16GB, 512GB SSD M.2 2242 PCIe, AI 12 TOPS, INTEL GRAPHICS, 16' WUXGA 1920x1200, IPS 300NITS, LAN, WIFI6E, USB, USB-C, USB4, HDMI, WIN 11 PRO, 3YW,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€ 1,039 </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21SK008HVU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16 G8 IAL</a:t>
            </a:r>
            <a:r>
              <a:rPr lang="en-US" sz="800" dirty="0">
                <a:latin typeface="Calibri" panose="020F0502020204030204" pitchFamily="34" charset="0"/>
                <a:ea typeface="Calibri" panose="020F0502020204030204" pitchFamily="34" charset="0"/>
                <a:cs typeface="Calibri" panose="020F0502020204030204" pitchFamily="34" charset="0"/>
              </a:rPr>
              <a:t>, INTEL ULTRA 7 255H, 2-5.1GHz/24MB, 16C, AI 13TOPS, 16GB, 512GB SSD, INTEL ARC 140T, 16' WUXGA 1920x1200 IPS 300NITS AG 60Hz, WIFI6E, BT, LAN, USB-A, USB-C, USB4, HDMI, DOS, 3YW, ARCTIC GREY</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€ 1,116</a:t>
            </a:r>
            <a:r>
              <a:rPr lang="en-US" sz="800" dirty="0">
                <a:latin typeface="Calibri" panose="020F0502020204030204" pitchFamily="34" charset="0"/>
                <a:ea typeface="Calibri" panose="020F0502020204030204" pitchFamily="34" charset="0"/>
                <a:cs typeface="Calibri" panose="020F0502020204030204" pitchFamily="34" charset="0"/>
              </a:rPr>
              <a:t>	</a:t>
            </a: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21SK00A6VU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16 G8 IAL</a:t>
            </a:r>
            <a:r>
              <a:rPr lang="en-US" sz="800" dirty="0">
                <a:latin typeface="Calibri" panose="020F0502020204030204" pitchFamily="34" charset="0"/>
                <a:ea typeface="Calibri" panose="020F0502020204030204" pitchFamily="34" charset="0"/>
                <a:cs typeface="Calibri" panose="020F0502020204030204" pitchFamily="34" charset="0"/>
              </a:rPr>
              <a:t>, INTEL ULTRA 7 255H, 2-5.1GHz/24MB, 16C, 16GB, 512GB SSD M.2 2242 PCIe, AI NPU 13 TOPS, ARC 140T GRAPHICS, 16' WUXGA 1920x1200, IPS 300NITS, LAN , WIFI6E, USB, USB-C, USB4, HDMI, DOS, 3YW, GREY</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€ 1,132</a:t>
            </a: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21SK00A0VU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16 G8 IAL</a:t>
            </a:r>
            <a:r>
              <a:rPr lang="en-US" sz="800" dirty="0">
                <a:latin typeface="Calibri" panose="020F0502020204030204" pitchFamily="34" charset="0"/>
                <a:ea typeface="Calibri" panose="020F0502020204030204" pitchFamily="34" charset="0"/>
                <a:cs typeface="Calibri" panose="020F0502020204030204" pitchFamily="34" charset="0"/>
              </a:rPr>
              <a:t>, INTEL ULTRA 7 255H, 2-5.1GHz/24MB, 16C, 16GB, 512GB SSD M.2 2242 PCIe, AI 13 TOPS, ARC 140T GRAPHICS, 16' WUXGA 1920x1200 IPS 300NITS, LAN, WIFI6E, USB, USB-C, USB4, HDMI, WIN 11 PRO, 3YW,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€ 1,310</a:t>
            </a:r>
          </a:p>
        </p:txBody>
      </p:sp>
      <p:sp>
        <p:nvSpPr>
          <p:cNvPr id="24" name="TextBox 23">
            <a:extLst>
              <a:ext uri="{FF2B5EF4-FFF2-40B4-BE49-F238E27FC236}">
                <a16:creationId xmlns:a16="http://schemas.microsoft.com/office/drawing/2014/main" id="{0A6C960A-D6B0-23DD-21F1-39126BAB1920}"/>
              </a:ext>
            </a:extLst>
          </p:cNvPr>
          <p:cNvSpPr txBox="1"/>
          <p:nvPr/>
        </p:nvSpPr>
        <p:spPr>
          <a:xfrm>
            <a:off x="49814" y="2323241"/>
            <a:ext cx="3318702" cy="1077218"/>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21MW001XCY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16 G7 ARP</a:t>
            </a:r>
            <a:r>
              <a:rPr lang="en-US" sz="800" dirty="0">
                <a:latin typeface="Calibri" panose="020F0502020204030204" pitchFamily="34" charset="0"/>
                <a:ea typeface="Calibri" panose="020F0502020204030204" pitchFamily="34" charset="0"/>
                <a:cs typeface="Calibri" panose="020F0502020204030204" pitchFamily="34" charset="0"/>
              </a:rPr>
              <a:t>, AMD RYZEN 5 7535HS, 3.3-4.55GHz/16MB, 6 CORES, 16GB, 512GB SSD M.2 2242 PCIe, AMD RADEON 660M GRAPHICS, 16' WUXGA 1920x1200, IPS, 300NITS, LAN , WIFI6E, USB, USB-C, USB4, HDMI, DOS, 3YW, GREY</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€ 736 </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21MW001NCY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16 G7 ARP</a:t>
            </a:r>
            <a:r>
              <a:rPr lang="en-US" sz="800" dirty="0">
                <a:latin typeface="Calibri" panose="020F0502020204030204" pitchFamily="34" charset="0"/>
                <a:ea typeface="Calibri" panose="020F0502020204030204" pitchFamily="34" charset="0"/>
                <a:cs typeface="Calibri" panose="020F0502020204030204" pitchFamily="34" charset="0"/>
              </a:rPr>
              <a:t>, AMD RYZEN 7 7735HS, 3.2-4.75GHz/16MB, 8 CORES, 16GB, 512GB SSD M.2 2242 PCIe, AMD RADEON 680M GRAPHICS, 16' WUXGA 1920x1200, IPS 300 NITS, LAN, WIFI6E, USB, USB-C, USB4, HDMI, DOS, 3YW, GREY</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€ 855 </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sp>
        <p:nvSpPr>
          <p:cNvPr id="27" name="TextBox 26">
            <a:extLst>
              <a:ext uri="{FF2B5EF4-FFF2-40B4-BE49-F238E27FC236}">
                <a16:creationId xmlns:a16="http://schemas.microsoft.com/office/drawing/2014/main" id="{037DFCCC-3D50-1BAF-0543-42351E6C572B}"/>
              </a:ext>
            </a:extLst>
          </p:cNvPr>
          <p:cNvSpPr txBox="1"/>
          <p:nvPr/>
        </p:nvSpPr>
        <p:spPr>
          <a:xfrm>
            <a:off x="49814" y="5243990"/>
            <a:ext cx="3318701" cy="1077218"/>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21R00015VU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16p G6 IAX</a:t>
            </a:r>
            <a:r>
              <a:rPr lang="en-US" sz="800" dirty="0">
                <a:latin typeface="Calibri" panose="020F0502020204030204" pitchFamily="34" charset="0"/>
                <a:ea typeface="Calibri" panose="020F0502020204030204" pitchFamily="34" charset="0"/>
                <a:cs typeface="Calibri" panose="020F0502020204030204" pitchFamily="34" charset="0"/>
              </a:rPr>
              <a:t>, INTEL ULTRA 7 255HX, 2.4-5.2GHz/30MB, 20C, AI 45TOPS, 32GB, 1TB, NVIDIA GEFORCE RTX 5060 8GB, 16' WQXGA 2560x1600 IPS 500NITS AG 240Hz, WIFI7, BT, USB-A, USB4, HDMI, WIN 11 PRO, 3YW, LUNA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€ 2,652</a:t>
            </a:r>
            <a:r>
              <a:rPr lang="en-US" sz="800" dirty="0">
                <a:latin typeface="Calibri" panose="020F0502020204030204" pitchFamily="34" charset="0"/>
                <a:ea typeface="Calibri" panose="020F0502020204030204" pitchFamily="34" charset="0"/>
                <a:cs typeface="Calibri" panose="020F0502020204030204" pitchFamily="34" charset="0"/>
              </a:rPr>
              <a:t>	</a:t>
            </a: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21R0002HVU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THINKBOOK 16p G6 IAX</a:t>
            </a:r>
            <a:r>
              <a:rPr lang="en-US" sz="800" dirty="0">
                <a:latin typeface="Calibri" panose="020F0502020204030204" pitchFamily="34" charset="0"/>
                <a:ea typeface="Calibri" panose="020F0502020204030204" pitchFamily="34" charset="0"/>
                <a:cs typeface="Calibri" panose="020F0502020204030204" pitchFamily="34" charset="0"/>
              </a:rPr>
              <a:t>, INTEL ULTRA 9 275HX, 2.7-5.4GHz/36MB, 24C, AI 13 TOPS, NVIDIA GEFORCE RTX 5060 8GB, 16' 3.2K 3200x2000 IPS 500NITS AG 165Hz, WIFI7, BT, USB-A, USB4, HDMI, WIN 11 PRO, 3YW, LUNA GREY</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€ 2,941</a:t>
            </a:r>
            <a:endParaRPr lang="en-US" sz="800" b="1" dirty="0">
              <a:solidFill>
                <a:srgbClr val="FF0000"/>
              </a:solidFill>
            </a:endParaRPr>
          </a:p>
        </p:txBody>
      </p:sp>
      <p:pic>
        <p:nvPicPr>
          <p:cNvPr id="29" name="Picture 28" descr="A computer with a blue flower on the screen&#10;&#10;AI-generated content may be incorrect.">
            <a:extLst>
              <a:ext uri="{FF2B5EF4-FFF2-40B4-BE49-F238E27FC236}">
                <a16:creationId xmlns:a16="http://schemas.microsoft.com/office/drawing/2014/main" id="{097BEEFD-3D7D-A24D-0BE7-2E3CE9831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020" y="1048147"/>
            <a:ext cx="1577673" cy="1103850"/>
          </a:xfrm>
          <a:prstGeom prst="rect">
            <a:avLst/>
          </a:prstGeom>
        </p:spPr>
      </p:pic>
      <p:pic>
        <p:nvPicPr>
          <p:cNvPr id="31" name="Picture 30" descr="A computer with a blue flower on the screen&#10;&#10;AI-generated content may be incorrect.">
            <a:extLst>
              <a:ext uri="{FF2B5EF4-FFF2-40B4-BE49-F238E27FC236}">
                <a16:creationId xmlns:a16="http://schemas.microsoft.com/office/drawing/2014/main" id="{A3030E77-8C3A-A428-4821-8B1AE521C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053" y="1040923"/>
            <a:ext cx="1549947" cy="1130169"/>
          </a:xfrm>
          <a:prstGeom prst="rect">
            <a:avLst/>
          </a:prstGeom>
        </p:spPr>
      </p:pic>
      <p:pic>
        <p:nvPicPr>
          <p:cNvPr id="33" name="Picture 32" descr="A computer with a blue screen&#10;&#10;AI-generated content may be incorrect.">
            <a:extLst>
              <a:ext uri="{FF2B5EF4-FFF2-40B4-BE49-F238E27FC236}">
                <a16:creationId xmlns:a16="http://schemas.microsoft.com/office/drawing/2014/main" id="{A78CA0DA-0880-FC1A-31F6-4D2B45D1FF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268" y="3927772"/>
            <a:ext cx="1277163" cy="1161461"/>
          </a:xfrm>
          <a:prstGeom prst="rect">
            <a:avLst/>
          </a:prstGeom>
        </p:spPr>
      </p:pic>
      <p:sp>
        <p:nvSpPr>
          <p:cNvPr id="46" name="TextBox 45">
            <a:extLst>
              <a:ext uri="{FF2B5EF4-FFF2-40B4-BE49-F238E27FC236}">
                <a16:creationId xmlns:a16="http://schemas.microsoft.com/office/drawing/2014/main" id="{2BF9FD2D-2EA6-7C02-04DD-3B849E52160A}"/>
              </a:ext>
            </a:extLst>
          </p:cNvPr>
          <p:cNvSpPr txBox="1"/>
          <p:nvPr/>
        </p:nvSpPr>
        <p:spPr>
          <a:xfrm>
            <a:off x="6047610" y="4009646"/>
            <a:ext cx="3761342" cy="553998"/>
          </a:xfrm>
          <a:prstGeom prst="rect">
            <a:avLst/>
          </a:prstGeom>
          <a:noFill/>
        </p:spPr>
        <p:txBody>
          <a:bodyPr wrap="square" rtlCol="0">
            <a:spAutoFit/>
          </a:bodyPr>
          <a:lstStyle/>
          <a:p>
            <a:r>
              <a:rPr lang="en-GB" sz="750" b="1" dirty="0">
                <a:solidFill>
                  <a:srgbClr val="0070C0"/>
                </a:solidFill>
              </a:rPr>
              <a:t>40B10135EU</a:t>
            </a:r>
            <a:r>
              <a:rPr lang="en-GB" sz="750" dirty="0">
                <a:solidFill>
                  <a:srgbClr val="0070C0"/>
                </a:solidFill>
              </a:rPr>
              <a:t> </a:t>
            </a:r>
            <a:r>
              <a:rPr lang="en-GB" sz="750" b="1" dirty="0"/>
              <a:t>LENOVO DOCKING STATION SMART THINKPAD UNIVERSAL THUNDERBOLT 4, 135W AC POWER ADAPTER</a:t>
            </a:r>
            <a:r>
              <a:rPr lang="en-GB" sz="750" dirty="0"/>
              <a:t>, INPUT 20V/6.75A, OUTPUT 100W, USB4 HOST, USB4 DEVICE CONNECT, HDMI2.1, 2x DP1.4, USB-A, USB-C, AUDIO COMBO JACK 3.5MM, Gb LAN, WIN, UBUNTU, 3YW </a:t>
            </a:r>
            <a:r>
              <a:rPr lang="en-GB" sz="750" b="1" dirty="0">
                <a:solidFill>
                  <a:srgbClr val="FF0000"/>
                </a:solidFill>
              </a:rPr>
              <a:t>€ 356 </a:t>
            </a:r>
            <a:r>
              <a:rPr lang="en-GB" sz="750" b="1" dirty="0"/>
              <a:t>-</a:t>
            </a:r>
            <a:r>
              <a:rPr lang="en-GB" sz="750" b="1" dirty="0">
                <a:solidFill>
                  <a:srgbClr val="FF0000"/>
                </a:solidFill>
              </a:rPr>
              <a:t> </a:t>
            </a:r>
            <a:r>
              <a:rPr lang="en-GB" sz="750" b="1" dirty="0">
                <a:solidFill>
                  <a:srgbClr val="00B050"/>
                </a:solidFill>
              </a:rPr>
              <a:t>SPECIAL OFFER</a:t>
            </a:r>
          </a:p>
        </p:txBody>
      </p:sp>
      <p:sp>
        <p:nvSpPr>
          <p:cNvPr id="47" name="TextBox 46">
            <a:extLst>
              <a:ext uri="{FF2B5EF4-FFF2-40B4-BE49-F238E27FC236}">
                <a16:creationId xmlns:a16="http://schemas.microsoft.com/office/drawing/2014/main" id="{0F8DE6EC-2ADE-BA39-4FA1-440DDDAFB311}"/>
              </a:ext>
            </a:extLst>
          </p:cNvPr>
          <p:cNvSpPr txBox="1"/>
          <p:nvPr/>
        </p:nvSpPr>
        <p:spPr>
          <a:xfrm>
            <a:off x="6047610" y="5809239"/>
            <a:ext cx="3787886" cy="438582"/>
          </a:xfrm>
          <a:prstGeom prst="rect">
            <a:avLst/>
          </a:prstGeom>
          <a:noFill/>
        </p:spPr>
        <p:txBody>
          <a:bodyPr wrap="square" rtlCol="0">
            <a:spAutoFit/>
          </a:bodyPr>
          <a:lstStyle/>
          <a:p>
            <a:r>
              <a:rPr lang="en-GB" sz="750" b="1" dirty="0">
                <a:solidFill>
                  <a:srgbClr val="0070C0"/>
                </a:solidFill>
              </a:rPr>
              <a:t>40B00300EU</a:t>
            </a:r>
            <a:r>
              <a:rPr lang="en-GB" sz="750" dirty="0">
                <a:solidFill>
                  <a:srgbClr val="0070C0"/>
                </a:solidFill>
              </a:rPr>
              <a:t> </a:t>
            </a:r>
            <a:r>
              <a:rPr lang="en-GB" sz="750" b="1" dirty="0"/>
              <a:t>LENOVO DOCKING STATION THINKPAD THUNDERBOLT 4 WORKSTATION DOCK</a:t>
            </a:r>
            <a:r>
              <a:rPr lang="en-GB" sz="750" dirty="0"/>
              <a:t>, USB4, 4x USB-A, USB-C, HDMI 2.1, 2x DP 1.4, LAN, 3YW,EU PLUG, BLACK RED </a:t>
            </a:r>
            <a:r>
              <a:rPr lang="en-GB" sz="750" b="1" dirty="0">
                <a:solidFill>
                  <a:srgbClr val="FF0000"/>
                </a:solidFill>
              </a:rPr>
              <a:t>€ 369 </a:t>
            </a:r>
            <a:r>
              <a:rPr lang="en-GB" sz="750" b="1" dirty="0"/>
              <a:t>-</a:t>
            </a:r>
            <a:r>
              <a:rPr lang="en-GB" sz="750" b="1" dirty="0">
                <a:solidFill>
                  <a:srgbClr val="FF0000"/>
                </a:solidFill>
              </a:rPr>
              <a:t> </a:t>
            </a:r>
            <a:r>
              <a:rPr lang="en-GB" sz="750" b="1" dirty="0">
                <a:solidFill>
                  <a:srgbClr val="00B050"/>
                </a:solidFill>
              </a:rPr>
              <a:t>SPECIAL OFFER</a:t>
            </a:r>
          </a:p>
        </p:txBody>
      </p:sp>
      <p:pic>
        <p:nvPicPr>
          <p:cNvPr id="48" name="Picture 47">
            <a:extLst>
              <a:ext uri="{FF2B5EF4-FFF2-40B4-BE49-F238E27FC236}">
                <a16:creationId xmlns:a16="http://schemas.microsoft.com/office/drawing/2014/main" id="{54F2DE2F-1E0B-4231-6B3B-536D3F2B50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99" t="12772" r="3519" b="5829"/>
          <a:stretch/>
        </p:blipFill>
        <p:spPr>
          <a:xfrm>
            <a:off x="6791633" y="2708924"/>
            <a:ext cx="2026915" cy="1163123"/>
          </a:xfrm>
          <a:prstGeom prst="rect">
            <a:avLst/>
          </a:prstGeom>
        </p:spPr>
      </p:pic>
      <p:pic>
        <p:nvPicPr>
          <p:cNvPr id="49" name="Picture 48">
            <a:extLst>
              <a:ext uri="{FF2B5EF4-FFF2-40B4-BE49-F238E27FC236}">
                <a16:creationId xmlns:a16="http://schemas.microsoft.com/office/drawing/2014/main" id="{13AFB8C4-AA2B-FB7F-2176-360FE9A3106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52" t="12578" r="3734" b="3153"/>
          <a:stretch/>
        </p:blipFill>
        <p:spPr>
          <a:xfrm>
            <a:off x="6873054" y="4651281"/>
            <a:ext cx="1968660" cy="1001907"/>
          </a:xfrm>
          <a:prstGeom prst="rect">
            <a:avLst/>
          </a:prstGeom>
        </p:spPr>
      </p:pic>
      <p:sp>
        <p:nvSpPr>
          <p:cNvPr id="50" name="TextBox 49">
            <a:extLst>
              <a:ext uri="{FF2B5EF4-FFF2-40B4-BE49-F238E27FC236}">
                <a16:creationId xmlns:a16="http://schemas.microsoft.com/office/drawing/2014/main" id="{689E1AB0-1C0E-4951-B793-46E3A219EA3F}"/>
              </a:ext>
            </a:extLst>
          </p:cNvPr>
          <p:cNvSpPr txBox="1"/>
          <p:nvPr/>
        </p:nvSpPr>
        <p:spPr>
          <a:xfrm>
            <a:off x="6096633" y="2209230"/>
            <a:ext cx="3712319" cy="338554"/>
          </a:xfrm>
          <a:prstGeom prst="rect">
            <a:avLst/>
          </a:prstGeom>
          <a:noFill/>
        </p:spPr>
        <p:txBody>
          <a:bodyPr wrap="square" rtlCol="0">
            <a:spAutoFit/>
          </a:bodyPr>
          <a:lstStyle/>
          <a:p>
            <a:r>
              <a:rPr lang="en-GB" sz="800" b="1" dirty="0">
                <a:solidFill>
                  <a:srgbClr val="0070C0"/>
                </a:solidFill>
              </a:rPr>
              <a:t>40AY0090UK</a:t>
            </a:r>
            <a:r>
              <a:rPr lang="en-GB" sz="800" dirty="0">
                <a:solidFill>
                  <a:srgbClr val="0070C0"/>
                </a:solidFill>
              </a:rPr>
              <a:t> </a:t>
            </a:r>
            <a:r>
              <a:rPr lang="en-GB" sz="800" b="1" dirty="0"/>
              <a:t>LENOVO DOCKING STATION UNIVERSAL USB-C</a:t>
            </a:r>
            <a:r>
              <a:rPr lang="en-GB" sz="800" dirty="0"/>
              <a:t>, 2x DISPLAY PORT, HDMI PORT, GIGA LAN, 3x USB 3.1, 2x USB 2.0, 1x USB-C, 3YW  </a:t>
            </a:r>
            <a:r>
              <a:rPr lang="en-GB" sz="800" b="1" dirty="0">
                <a:solidFill>
                  <a:srgbClr val="FF0000"/>
                </a:solidFill>
              </a:rPr>
              <a:t>€ 192</a:t>
            </a:r>
          </a:p>
        </p:txBody>
      </p:sp>
      <p:pic>
        <p:nvPicPr>
          <p:cNvPr id="51" name="Picture 50" descr="A close-up of a power supply&#10;&#10;AI-generated content may be incorrect.">
            <a:extLst>
              <a:ext uri="{FF2B5EF4-FFF2-40B4-BE49-F238E27FC236}">
                <a16:creationId xmlns:a16="http://schemas.microsoft.com/office/drawing/2014/main" id="{00FEBCE2-45BF-3CE6-BF4B-2684B25CC6D2}"/>
              </a:ext>
            </a:extLst>
          </p:cNvPr>
          <p:cNvPicPr>
            <a:picLocks noChangeAspect="1"/>
          </p:cNvPicPr>
          <p:nvPr/>
        </p:nvPicPr>
        <p:blipFill>
          <a:blip r:embed="rId8" cstate="print">
            <a:extLst>
              <a:ext uri="{28A0092B-C50C-407E-A947-70E740481C1C}">
                <a14:useLocalDpi xmlns:a14="http://schemas.microsoft.com/office/drawing/2010/main" val="0"/>
              </a:ext>
            </a:extLst>
          </a:blip>
          <a:srcRect l="3519" t="9422" r="2684"/>
          <a:stretch>
            <a:fillRect/>
          </a:stretch>
        </p:blipFill>
        <p:spPr>
          <a:xfrm>
            <a:off x="6734157" y="871132"/>
            <a:ext cx="2501959" cy="1291932"/>
          </a:xfrm>
          <a:prstGeom prst="rect">
            <a:avLst/>
          </a:prstGeom>
        </p:spPr>
      </p:pic>
      <p:sp>
        <p:nvSpPr>
          <p:cNvPr id="53" name="TextBox 52">
            <a:extLst>
              <a:ext uri="{FF2B5EF4-FFF2-40B4-BE49-F238E27FC236}">
                <a16:creationId xmlns:a16="http://schemas.microsoft.com/office/drawing/2014/main" id="{FD91D256-5E0A-1757-7A45-F72D236D7331}"/>
              </a:ext>
            </a:extLst>
          </p:cNvPr>
          <p:cNvSpPr txBox="1"/>
          <p:nvPr/>
        </p:nvSpPr>
        <p:spPr>
          <a:xfrm>
            <a:off x="6111182" y="437873"/>
            <a:ext cx="691955" cy="215444"/>
          </a:xfrm>
          <a:prstGeom prst="rect">
            <a:avLst/>
          </a:prstGeom>
          <a:solidFill>
            <a:srgbClr val="DE261A"/>
          </a:solidFill>
          <a:ln>
            <a:noFill/>
          </a:ln>
        </p:spPr>
        <p:txBody>
          <a:bodyPr wrap="square" rtlCol="0">
            <a:spAutoFit/>
          </a:bodyPr>
          <a:lstStyle/>
          <a:p>
            <a:pPr algn="ctr"/>
            <a:r>
              <a:rPr lang="en-US" sz="800" b="1" dirty="0">
                <a:solidFill>
                  <a:schemeClr val="bg1"/>
                </a:solidFill>
              </a:rPr>
              <a:t>Optional</a:t>
            </a:r>
          </a:p>
        </p:txBody>
      </p:sp>
      <p:sp>
        <p:nvSpPr>
          <p:cNvPr id="54" name="TextBox 53">
            <a:extLst>
              <a:ext uri="{FF2B5EF4-FFF2-40B4-BE49-F238E27FC236}">
                <a16:creationId xmlns:a16="http://schemas.microsoft.com/office/drawing/2014/main" id="{74BFB310-38D0-C3E8-3DAC-4BD5B3E78AFF}"/>
              </a:ext>
            </a:extLst>
          </p:cNvPr>
          <p:cNvSpPr txBox="1"/>
          <p:nvPr/>
        </p:nvSpPr>
        <p:spPr>
          <a:xfrm>
            <a:off x="83405" y="442413"/>
            <a:ext cx="3272977" cy="215444"/>
          </a:xfrm>
          <a:prstGeom prst="rect">
            <a:avLst/>
          </a:prstGeom>
          <a:solidFill>
            <a:srgbClr val="2B2F30"/>
          </a:solidFill>
          <a:ln>
            <a:noFill/>
          </a:ln>
        </p:spPr>
        <p:txBody>
          <a:bodyPr wrap="square" rtlCol="0">
            <a:spAutoFit/>
          </a:bodyPr>
          <a:lstStyle/>
          <a:p>
            <a:pPr algn="ctr"/>
            <a:r>
              <a:rPr lang="en-US" sz="800" b="1">
                <a:solidFill>
                  <a:schemeClr val="bg1"/>
                </a:solidFill>
              </a:rPr>
              <a:t>THINKBOOK 16 G7 ARP</a:t>
            </a:r>
            <a:endParaRPr lang="en-US" sz="800" b="1" dirty="0">
              <a:solidFill>
                <a:schemeClr val="bg1"/>
              </a:solidFill>
            </a:endParaRPr>
          </a:p>
        </p:txBody>
      </p:sp>
      <p:sp>
        <p:nvSpPr>
          <p:cNvPr id="55" name="TextBox 54">
            <a:extLst>
              <a:ext uri="{FF2B5EF4-FFF2-40B4-BE49-F238E27FC236}">
                <a16:creationId xmlns:a16="http://schemas.microsoft.com/office/drawing/2014/main" id="{CB4887E5-C042-826C-A76C-993EC73C8AD6}"/>
              </a:ext>
            </a:extLst>
          </p:cNvPr>
          <p:cNvSpPr txBox="1"/>
          <p:nvPr/>
        </p:nvSpPr>
        <p:spPr>
          <a:xfrm>
            <a:off x="87427" y="3363483"/>
            <a:ext cx="3272977"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THINKBOOK 16p G6 IAX</a:t>
            </a:r>
          </a:p>
        </p:txBody>
      </p:sp>
      <p:sp>
        <p:nvSpPr>
          <p:cNvPr id="56" name="TextBox 55">
            <a:extLst>
              <a:ext uri="{FF2B5EF4-FFF2-40B4-BE49-F238E27FC236}">
                <a16:creationId xmlns:a16="http://schemas.microsoft.com/office/drawing/2014/main" id="{49155352-E169-69D9-8371-E70E473021A6}"/>
              </a:ext>
            </a:extLst>
          </p:cNvPr>
          <p:cNvSpPr txBox="1"/>
          <p:nvPr/>
        </p:nvSpPr>
        <p:spPr>
          <a:xfrm>
            <a:off x="3364494" y="446941"/>
            <a:ext cx="2742666"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THINKBOOK 16 G8 IAL</a:t>
            </a:r>
          </a:p>
        </p:txBody>
      </p:sp>
      <p:sp>
        <p:nvSpPr>
          <p:cNvPr id="7" name="Rectangle 6">
            <a:extLst>
              <a:ext uri="{FF2B5EF4-FFF2-40B4-BE49-F238E27FC236}">
                <a16:creationId xmlns:a16="http://schemas.microsoft.com/office/drawing/2014/main" id="{D12F7F1B-0D33-7D96-3823-1E4BB6A15F91}"/>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8" name="Rectangle 7">
            <a:extLst>
              <a:ext uri="{FF2B5EF4-FFF2-40B4-BE49-F238E27FC236}">
                <a16:creationId xmlns:a16="http://schemas.microsoft.com/office/drawing/2014/main" id="{8980D3BF-BFEE-3632-2815-3179C934ACA0}"/>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302991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D479B9C7-1C03-902E-8A0B-AB396D319688}"/>
              </a:ext>
            </a:extLst>
          </p:cNvPr>
          <p:cNvGraphicFramePr>
            <a:graphicFrameLocks noGrp="1"/>
          </p:cNvGraphicFramePr>
          <p:nvPr>
            <p:extLst>
              <p:ext uri="{D42A27DB-BD31-4B8C-83A1-F6EECF244321}">
                <p14:modId xmlns:p14="http://schemas.microsoft.com/office/powerpoint/2010/main" val="3523769758"/>
              </p:ext>
            </p:extLst>
          </p:nvPr>
        </p:nvGraphicFramePr>
        <p:xfrm>
          <a:off x="2357396" y="4004120"/>
          <a:ext cx="7501416" cy="2308019"/>
        </p:xfrm>
        <a:graphic>
          <a:graphicData uri="http://schemas.openxmlformats.org/drawingml/2006/table">
            <a:tbl>
              <a:tblPr firstRow="1" bandRow="1">
                <a:tableStyleId>{5940675A-B579-460E-94D1-54222C63F5DA}</a:tableStyleId>
              </a:tblPr>
              <a:tblGrid>
                <a:gridCol w="4555468">
                  <a:extLst>
                    <a:ext uri="{9D8B030D-6E8A-4147-A177-3AD203B41FA5}">
                      <a16:colId xmlns:a16="http://schemas.microsoft.com/office/drawing/2014/main" val="1427210194"/>
                    </a:ext>
                  </a:extLst>
                </a:gridCol>
                <a:gridCol w="2945948">
                  <a:extLst>
                    <a:ext uri="{9D8B030D-6E8A-4147-A177-3AD203B41FA5}">
                      <a16:colId xmlns:a16="http://schemas.microsoft.com/office/drawing/2014/main" val="279244598"/>
                    </a:ext>
                  </a:extLst>
                </a:gridCol>
              </a:tblGrid>
              <a:tr h="230801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93684793"/>
                  </a:ext>
                </a:extLst>
              </a:tr>
            </a:tbl>
          </a:graphicData>
        </a:graphic>
      </p:graphicFrame>
      <p:graphicFrame>
        <p:nvGraphicFramePr>
          <p:cNvPr id="17" name="Table 16">
            <a:extLst>
              <a:ext uri="{FF2B5EF4-FFF2-40B4-BE49-F238E27FC236}">
                <a16:creationId xmlns:a16="http://schemas.microsoft.com/office/drawing/2014/main" id="{65F36B28-5A79-93D5-274E-25C38B2E560D}"/>
              </a:ext>
            </a:extLst>
          </p:cNvPr>
          <p:cNvGraphicFramePr>
            <a:graphicFrameLocks noGrp="1"/>
          </p:cNvGraphicFramePr>
          <p:nvPr>
            <p:extLst>
              <p:ext uri="{D42A27DB-BD31-4B8C-83A1-F6EECF244321}">
                <p14:modId xmlns:p14="http://schemas.microsoft.com/office/powerpoint/2010/main" val="4195848154"/>
              </p:ext>
            </p:extLst>
          </p:nvPr>
        </p:nvGraphicFramePr>
        <p:xfrm>
          <a:off x="36246" y="3140659"/>
          <a:ext cx="2321151" cy="3163845"/>
        </p:xfrm>
        <a:graphic>
          <a:graphicData uri="http://schemas.openxmlformats.org/drawingml/2006/table">
            <a:tbl>
              <a:tblPr firstRow="1" bandRow="1">
                <a:tableStyleId>{5940675A-B579-460E-94D1-54222C63F5DA}</a:tableStyleId>
              </a:tblPr>
              <a:tblGrid>
                <a:gridCol w="2321151">
                  <a:extLst>
                    <a:ext uri="{9D8B030D-6E8A-4147-A177-3AD203B41FA5}">
                      <a16:colId xmlns:a16="http://schemas.microsoft.com/office/drawing/2014/main" val="4035573293"/>
                    </a:ext>
                  </a:extLst>
                </a:gridCol>
              </a:tblGrid>
              <a:tr h="3163845">
                <a:tc>
                  <a:txBody>
                    <a:bodyPr/>
                    <a:lstStyle/>
                    <a:p>
                      <a:endParaRPr lang="en-US" dirty="0"/>
                    </a:p>
                  </a:txBody>
                  <a:tcPr/>
                </a:tc>
                <a:extLst>
                  <a:ext uri="{0D108BD9-81ED-4DB2-BD59-A6C34878D82A}">
                    <a16:rowId xmlns:a16="http://schemas.microsoft.com/office/drawing/2014/main" val="3157707895"/>
                  </a:ext>
                </a:extLst>
              </a:tr>
            </a:tbl>
          </a:graphicData>
        </a:graphic>
      </p:graphicFrame>
      <p:graphicFrame>
        <p:nvGraphicFramePr>
          <p:cNvPr id="20" name="Table 19">
            <a:extLst>
              <a:ext uri="{FF2B5EF4-FFF2-40B4-BE49-F238E27FC236}">
                <a16:creationId xmlns:a16="http://schemas.microsoft.com/office/drawing/2014/main" id="{8761654B-25C0-D1C6-2146-304043B6664D}"/>
              </a:ext>
            </a:extLst>
          </p:cNvPr>
          <p:cNvGraphicFramePr>
            <a:graphicFrameLocks noGrp="1"/>
          </p:cNvGraphicFramePr>
          <p:nvPr>
            <p:extLst>
              <p:ext uri="{D42A27DB-BD31-4B8C-83A1-F6EECF244321}">
                <p14:modId xmlns:p14="http://schemas.microsoft.com/office/powerpoint/2010/main" val="1935283711"/>
              </p:ext>
            </p:extLst>
          </p:nvPr>
        </p:nvGraphicFramePr>
        <p:xfrm>
          <a:off x="36247" y="422296"/>
          <a:ext cx="2321152" cy="2718363"/>
        </p:xfrm>
        <a:graphic>
          <a:graphicData uri="http://schemas.openxmlformats.org/drawingml/2006/table">
            <a:tbl>
              <a:tblPr firstRow="1" bandRow="1">
                <a:tableStyleId>{5940675A-B579-460E-94D1-54222C63F5DA}</a:tableStyleId>
              </a:tblPr>
              <a:tblGrid>
                <a:gridCol w="2321152">
                  <a:extLst>
                    <a:ext uri="{9D8B030D-6E8A-4147-A177-3AD203B41FA5}">
                      <a16:colId xmlns:a16="http://schemas.microsoft.com/office/drawing/2014/main" val="553660637"/>
                    </a:ext>
                  </a:extLst>
                </a:gridCol>
              </a:tblGrid>
              <a:tr h="2718363">
                <a:tc>
                  <a:txBody>
                    <a:bodyPr/>
                    <a:lstStyle/>
                    <a:p>
                      <a:endParaRPr lang="en-US" dirty="0"/>
                    </a:p>
                  </a:txBody>
                  <a:tcPr/>
                </a:tc>
                <a:extLst>
                  <a:ext uri="{0D108BD9-81ED-4DB2-BD59-A6C34878D82A}">
                    <a16:rowId xmlns:a16="http://schemas.microsoft.com/office/drawing/2014/main" val="2766293485"/>
                  </a:ext>
                </a:extLst>
              </a:tr>
            </a:tbl>
          </a:graphicData>
        </a:graphic>
      </p:graphicFrame>
      <p:graphicFrame>
        <p:nvGraphicFramePr>
          <p:cNvPr id="16" name="Table 15">
            <a:extLst>
              <a:ext uri="{FF2B5EF4-FFF2-40B4-BE49-F238E27FC236}">
                <a16:creationId xmlns:a16="http://schemas.microsoft.com/office/drawing/2014/main" id="{79AF79FA-76C4-EED8-0762-E9F289DA45ED}"/>
              </a:ext>
            </a:extLst>
          </p:cNvPr>
          <p:cNvGraphicFramePr>
            <a:graphicFrameLocks noGrp="1"/>
          </p:cNvGraphicFramePr>
          <p:nvPr>
            <p:extLst>
              <p:ext uri="{D42A27DB-BD31-4B8C-83A1-F6EECF244321}">
                <p14:modId xmlns:p14="http://schemas.microsoft.com/office/powerpoint/2010/main" val="1012193656"/>
              </p:ext>
            </p:extLst>
          </p:nvPr>
        </p:nvGraphicFramePr>
        <p:xfrm>
          <a:off x="2357399" y="422770"/>
          <a:ext cx="7501417" cy="3581350"/>
        </p:xfrm>
        <a:graphic>
          <a:graphicData uri="http://schemas.openxmlformats.org/drawingml/2006/table">
            <a:tbl>
              <a:tblPr firstRow="1" bandRow="1">
                <a:tableStyleId>{5940675A-B579-460E-94D1-54222C63F5DA}</a:tableStyleId>
              </a:tblPr>
              <a:tblGrid>
                <a:gridCol w="3125756">
                  <a:extLst>
                    <a:ext uri="{9D8B030D-6E8A-4147-A177-3AD203B41FA5}">
                      <a16:colId xmlns:a16="http://schemas.microsoft.com/office/drawing/2014/main" val="787875968"/>
                    </a:ext>
                  </a:extLst>
                </a:gridCol>
                <a:gridCol w="4375661">
                  <a:extLst>
                    <a:ext uri="{9D8B030D-6E8A-4147-A177-3AD203B41FA5}">
                      <a16:colId xmlns:a16="http://schemas.microsoft.com/office/drawing/2014/main" val="3496595633"/>
                    </a:ext>
                  </a:extLst>
                </a:gridCol>
              </a:tblGrid>
              <a:tr h="358135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69637387"/>
                  </a:ext>
                </a:extLst>
              </a:tr>
            </a:tbl>
          </a:graphicData>
        </a:graphic>
      </p:graphicFrame>
      <p:sp>
        <p:nvSpPr>
          <p:cNvPr id="4" name="Rectangle 3"/>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4" name="TextBox 13"/>
          <p:cNvSpPr txBox="1"/>
          <p:nvPr/>
        </p:nvSpPr>
        <p:spPr>
          <a:xfrm>
            <a:off x="2609275" y="-16886"/>
            <a:ext cx="4464227" cy="369332"/>
          </a:xfrm>
          <a:prstGeom prst="rect">
            <a:avLst/>
          </a:prstGeom>
          <a:noFill/>
        </p:spPr>
        <p:txBody>
          <a:bodyPr wrap="square" rtlCol="0">
            <a:spAutoFit/>
          </a:bodyPr>
          <a:lstStyle/>
          <a:p>
            <a:r>
              <a:rPr lang="en-US" b="1" dirty="0"/>
              <a:t>Thinkpad E &amp; L - Series Notebooks </a:t>
            </a:r>
            <a:r>
              <a:rPr lang="en-US" sz="1200" dirty="0"/>
              <a:t>14’’ &amp; 16’’</a:t>
            </a:r>
            <a:endParaRPr lang="en-GB" sz="1200" dirty="0"/>
          </a:p>
        </p:txBody>
      </p:sp>
      <p:sp>
        <p:nvSpPr>
          <p:cNvPr id="2" name="TextBox 1">
            <a:extLst>
              <a:ext uri="{FF2B5EF4-FFF2-40B4-BE49-F238E27FC236}">
                <a16:creationId xmlns:a16="http://schemas.microsoft.com/office/drawing/2014/main" id="{0CD79A2E-F0F6-55A8-78E7-BBD45851D45F}"/>
              </a:ext>
            </a:extLst>
          </p:cNvPr>
          <p:cNvSpPr txBox="1"/>
          <p:nvPr/>
        </p:nvSpPr>
        <p:spPr>
          <a:xfrm>
            <a:off x="8339329" y="0"/>
            <a:ext cx="1559416" cy="230832"/>
          </a:xfrm>
          <a:prstGeom prst="rect">
            <a:avLst/>
          </a:prstGeom>
          <a:noFill/>
        </p:spPr>
        <p:txBody>
          <a:bodyPr wrap="square" rtlCol="0">
            <a:spAutoFit/>
          </a:bodyPr>
          <a:lstStyle/>
          <a:p>
            <a:pPr algn="r"/>
            <a:r>
              <a:rPr lang="en-US" sz="900" dirty="0"/>
              <a:t>Retail File September 2025</a:t>
            </a:r>
          </a:p>
        </p:txBody>
      </p:sp>
      <p:sp>
        <p:nvSpPr>
          <p:cNvPr id="15" name="TextBox 14">
            <a:extLst>
              <a:ext uri="{FF2B5EF4-FFF2-40B4-BE49-F238E27FC236}">
                <a16:creationId xmlns:a16="http://schemas.microsoft.com/office/drawing/2014/main" id="{562FE3B2-09A8-1D47-38E0-0AFDCCE47702}"/>
              </a:ext>
            </a:extLst>
          </p:cNvPr>
          <p:cNvSpPr txBox="1"/>
          <p:nvPr/>
        </p:nvSpPr>
        <p:spPr>
          <a:xfrm>
            <a:off x="6803137" y="142975"/>
            <a:ext cx="3102864" cy="230832"/>
          </a:xfrm>
          <a:prstGeom prst="rect">
            <a:avLst/>
          </a:prstGeom>
          <a:noFill/>
        </p:spPr>
        <p:txBody>
          <a:bodyPr wrap="square" rtlCol="0">
            <a:spAutoFit/>
          </a:bodyPr>
          <a:lstStyle/>
          <a:p>
            <a:pPr algn="r"/>
            <a:r>
              <a:rPr lang="en-US" sz="900" b="1" dirty="0">
                <a:solidFill>
                  <a:srgbClr val="FF0000"/>
                </a:solidFill>
              </a:rPr>
              <a:t>Special Offers are valid until 30.09 or until stock lasts.</a:t>
            </a:r>
            <a:endParaRPr lang="en-GB" sz="900" b="1" dirty="0">
              <a:solidFill>
                <a:srgbClr val="FF0000"/>
              </a:solidFill>
            </a:endParaRPr>
          </a:p>
        </p:txBody>
      </p:sp>
      <p:sp>
        <p:nvSpPr>
          <p:cNvPr id="21" name="TextBox 20">
            <a:extLst>
              <a:ext uri="{FF2B5EF4-FFF2-40B4-BE49-F238E27FC236}">
                <a16:creationId xmlns:a16="http://schemas.microsoft.com/office/drawing/2014/main" id="{F7C3AFDE-CD70-F6DB-D5B6-8DCA490FE782}"/>
              </a:ext>
            </a:extLst>
          </p:cNvPr>
          <p:cNvSpPr txBox="1"/>
          <p:nvPr/>
        </p:nvSpPr>
        <p:spPr>
          <a:xfrm>
            <a:off x="36247" y="1644275"/>
            <a:ext cx="2312721" cy="1495794"/>
          </a:xfrm>
          <a:prstGeom prst="rect">
            <a:avLst/>
          </a:prstGeom>
          <a:noFill/>
        </p:spPr>
        <p:txBody>
          <a:bodyPr wrap="square" rtlCol="0">
            <a:spAutoFit/>
          </a:bodyPr>
          <a:lstStyle/>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21M70044CY </a:t>
            </a:r>
            <a:r>
              <a:rPr lang="en-US" sz="760" b="1" dirty="0">
                <a:latin typeface="Calibri" panose="020F0502020204030204" pitchFamily="34" charset="0"/>
                <a:ea typeface="Calibri" panose="020F0502020204030204" pitchFamily="34" charset="0"/>
                <a:cs typeface="Calibri" panose="020F0502020204030204" pitchFamily="34" charset="0"/>
              </a:rPr>
              <a:t>LENOVO NOTEBOOK THINKPAD E14 G6</a:t>
            </a:r>
            <a:r>
              <a:rPr lang="en-US" sz="760" dirty="0">
                <a:latin typeface="Calibri" panose="020F0502020204030204" pitchFamily="34" charset="0"/>
                <a:ea typeface="Calibri" panose="020F0502020204030204" pitchFamily="34" charset="0"/>
                <a:cs typeface="Calibri" panose="020F0502020204030204" pitchFamily="34" charset="0"/>
              </a:rPr>
              <a:t>, INTEL ULTRA 7 155U, 4.8GHz/12MB, 12 CORES, 16GB, 512GB SSD M.2 2242 PCIe, INTEL GPU, INTEGRATED INTEL NPU, AI, 14' WUXGA 1920x1200 IPS, 300NITS, LAN, WIFI6E, USB, USB4, HDMI, DOS,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€ 1,197 </a:t>
            </a:r>
            <a:r>
              <a:rPr lang="en-US" sz="760" dirty="0">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endPar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21M7001YCY </a:t>
            </a:r>
            <a:r>
              <a:rPr lang="en-US" sz="760" b="1" dirty="0">
                <a:latin typeface="Calibri" panose="020F0502020204030204" pitchFamily="34" charset="0"/>
                <a:ea typeface="Calibri" panose="020F0502020204030204" pitchFamily="34" charset="0"/>
                <a:cs typeface="Calibri" panose="020F0502020204030204" pitchFamily="34" charset="0"/>
              </a:rPr>
              <a:t>LENOVO NOTEBOOK THINKPAD E14 G6</a:t>
            </a:r>
            <a:r>
              <a:rPr lang="en-US" sz="760" dirty="0">
                <a:latin typeface="Calibri" panose="020F0502020204030204" pitchFamily="34" charset="0"/>
                <a:ea typeface="Calibri" panose="020F0502020204030204" pitchFamily="34" charset="0"/>
                <a:cs typeface="Calibri" panose="020F0502020204030204" pitchFamily="34" charset="0"/>
              </a:rPr>
              <a:t>, INTEL ULTRA 7 155H, 3.8GHz-4.8GHz/24MB, 16 CORES, 16GB, 512GB SSD M.2 2242 PCIe, INTEL ARC GRAPHICS, 14' WUXGA 1920x1200, IPS 300NITS, ANTGL, LAN, WIFI6E, USB, USB-C, USB4, HDMI, WIN 11 PRO,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€ 1,367 </a:t>
            </a:r>
            <a:r>
              <a:rPr lang="en-US" sz="760" dirty="0">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sp>
        <p:nvSpPr>
          <p:cNvPr id="23" name="TextBox 22">
            <a:extLst>
              <a:ext uri="{FF2B5EF4-FFF2-40B4-BE49-F238E27FC236}">
                <a16:creationId xmlns:a16="http://schemas.microsoft.com/office/drawing/2014/main" id="{12CDE65F-2DA3-B7AA-88C7-42850C9284DE}"/>
              </a:ext>
            </a:extLst>
          </p:cNvPr>
          <p:cNvSpPr txBox="1"/>
          <p:nvPr/>
        </p:nvSpPr>
        <p:spPr>
          <a:xfrm>
            <a:off x="0" y="4353184"/>
            <a:ext cx="2348973" cy="1869743"/>
          </a:xfrm>
          <a:prstGeom prst="rect">
            <a:avLst/>
          </a:prstGeom>
          <a:noFill/>
        </p:spPr>
        <p:txBody>
          <a:bodyPr wrap="square" rtlCol="0">
            <a:spAutoFit/>
          </a:bodyPr>
          <a:lstStyle/>
          <a:p>
            <a:r>
              <a:rPr lang="en-US" sz="770" b="1" dirty="0">
                <a:solidFill>
                  <a:srgbClr val="0070C0"/>
                </a:solidFill>
                <a:latin typeface="Calibri" panose="020F0502020204030204" pitchFamily="34" charset="0"/>
                <a:ea typeface="Calibri" panose="020F0502020204030204" pitchFamily="34" charset="0"/>
                <a:cs typeface="Calibri" panose="020F0502020204030204" pitchFamily="34" charset="0"/>
              </a:rPr>
              <a:t>21S6001FVU </a:t>
            </a:r>
            <a:r>
              <a:rPr lang="en-US" sz="770" b="1" dirty="0">
                <a:latin typeface="Calibri" panose="020F0502020204030204" pitchFamily="34" charset="0"/>
                <a:ea typeface="Calibri" panose="020F0502020204030204" pitchFamily="34" charset="0"/>
                <a:cs typeface="Calibri" panose="020F0502020204030204" pitchFamily="34" charset="0"/>
              </a:rPr>
              <a:t>LENOVO NOTEBOOK THINKPAD L14 G6</a:t>
            </a:r>
            <a:r>
              <a:rPr lang="en-US" sz="770" dirty="0">
                <a:latin typeface="Calibri" panose="020F0502020204030204" pitchFamily="34" charset="0"/>
                <a:ea typeface="Calibri" panose="020F0502020204030204" pitchFamily="34" charset="0"/>
                <a:cs typeface="Calibri" panose="020F0502020204030204" pitchFamily="34" charset="0"/>
              </a:rPr>
              <a:t>, INTEL ULTRA 5 225U, 1.5-4.8GHz/12MB, 12C, AI 12TOPS, 16GB, 512GB SSD, INTEL GRAPH, 14' WUXGA 1920x1200 IPS 400NITS AG 60Hz, WIFI6E, BT, LAN, USB-A, USB4, HDMI, WIN 11 PRO, 3YW, BLACK </a:t>
            </a:r>
            <a:r>
              <a:rPr lang="en-US" sz="770" b="1" dirty="0">
                <a:solidFill>
                  <a:srgbClr val="FF0000"/>
                </a:solidFill>
                <a:latin typeface="Calibri" panose="020F0502020204030204" pitchFamily="34" charset="0"/>
                <a:ea typeface="Calibri" panose="020F0502020204030204" pitchFamily="34" charset="0"/>
                <a:cs typeface="Calibri" panose="020F0502020204030204" pitchFamily="34" charset="0"/>
              </a:rPr>
              <a:t>€ 1,532 </a:t>
            </a:r>
          </a:p>
          <a:p>
            <a:r>
              <a:rPr lang="en-US" sz="770" b="1" dirty="0">
                <a:solidFill>
                  <a:srgbClr val="0070C0"/>
                </a:solidFill>
                <a:latin typeface="Calibri" panose="020F0502020204030204" pitchFamily="34" charset="0"/>
                <a:ea typeface="Calibri" panose="020F0502020204030204" pitchFamily="34" charset="0"/>
                <a:cs typeface="Calibri" panose="020F0502020204030204" pitchFamily="34" charset="0"/>
              </a:rPr>
              <a:t>21S6001WVU </a:t>
            </a:r>
            <a:r>
              <a:rPr lang="en-US" sz="770" b="1" dirty="0">
                <a:latin typeface="Calibri" panose="020F0502020204030204" pitchFamily="34" charset="0"/>
                <a:ea typeface="Calibri" panose="020F0502020204030204" pitchFamily="34" charset="0"/>
                <a:cs typeface="Calibri" panose="020F0502020204030204" pitchFamily="34" charset="0"/>
              </a:rPr>
              <a:t>LENOVO NOTEBOOK THINKPAD L14 G6</a:t>
            </a:r>
            <a:r>
              <a:rPr lang="en-US" sz="770" dirty="0">
                <a:latin typeface="Calibri" panose="020F0502020204030204" pitchFamily="34" charset="0"/>
                <a:ea typeface="Calibri" panose="020F0502020204030204" pitchFamily="34" charset="0"/>
                <a:cs typeface="Calibri" panose="020F0502020204030204" pitchFamily="34" charset="0"/>
              </a:rPr>
              <a:t>, INTEL ULTRA 7 255U, 2-5.2GHz/12MB, 12C, AI 12TOPS, 16GB, 512GB SSD, INTEL GRAPH, 14' WUXGA 1920x1200 IPS 400NITS AG 60Hz, WIFI6E, BT, LAN, USB-A, USB4, HDMI, WIN 11 PRO, 3YW, BLACK </a:t>
            </a:r>
            <a:r>
              <a:rPr lang="en-US" sz="770" b="1" dirty="0">
                <a:solidFill>
                  <a:srgbClr val="FF0000"/>
                </a:solidFill>
                <a:latin typeface="Calibri" panose="020F0502020204030204" pitchFamily="34" charset="0"/>
                <a:ea typeface="Calibri" panose="020F0502020204030204" pitchFamily="34" charset="0"/>
                <a:cs typeface="Calibri" panose="020F0502020204030204" pitchFamily="34" charset="0"/>
              </a:rPr>
              <a:t>€ 1,822</a:t>
            </a:r>
          </a:p>
          <a:p>
            <a:r>
              <a:rPr lang="en-US" sz="770" b="1" dirty="0">
                <a:latin typeface="Calibri" panose="020F0502020204030204" pitchFamily="34" charset="0"/>
                <a:ea typeface="Calibri" panose="020F0502020204030204" pitchFamily="34" charset="0"/>
                <a:cs typeface="Calibri" panose="020F0502020204030204" pitchFamily="34" charset="0"/>
              </a:rPr>
              <a:t> </a:t>
            </a:r>
            <a:r>
              <a:rPr lang="en-US" sz="770" b="1" dirty="0">
                <a:solidFill>
                  <a:srgbClr val="0070C0"/>
                </a:solidFill>
                <a:latin typeface="Calibri" panose="020F0502020204030204" pitchFamily="34" charset="0"/>
                <a:ea typeface="Calibri" panose="020F0502020204030204" pitchFamily="34" charset="0"/>
                <a:cs typeface="Calibri" panose="020F0502020204030204" pitchFamily="34" charset="0"/>
              </a:rPr>
              <a:t>21S6001QVU </a:t>
            </a:r>
            <a:r>
              <a:rPr lang="en-US" sz="770" b="1" dirty="0">
                <a:latin typeface="Calibri" panose="020F0502020204030204" pitchFamily="34" charset="0"/>
                <a:ea typeface="Calibri" panose="020F0502020204030204" pitchFamily="34" charset="0"/>
                <a:cs typeface="Calibri" panose="020F0502020204030204" pitchFamily="34" charset="0"/>
              </a:rPr>
              <a:t>LENOVO NOTEBOOK THINKPAD L14 G6</a:t>
            </a:r>
            <a:r>
              <a:rPr lang="en-US" sz="770" dirty="0">
                <a:latin typeface="Calibri" panose="020F0502020204030204" pitchFamily="34" charset="0"/>
                <a:ea typeface="Calibri" panose="020F0502020204030204" pitchFamily="34" charset="0"/>
                <a:cs typeface="Calibri" panose="020F0502020204030204" pitchFamily="34" charset="0"/>
              </a:rPr>
              <a:t>, INTEL ULTRA 7 255U, 2-5.2GHz/12MB, 12C, AI 12TOPS, 32GB, 1TB SSD, INTEL GRAPH, 14' WUXGA 1920x1200 IPS 400NITS AG 60Hz, WIFI6E, BT, LAN, USB-A, USB4, HDMI, WIN 11 PRO, 3YW, BLACK </a:t>
            </a:r>
            <a:r>
              <a:rPr lang="en-US" sz="770" b="1" dirty="0">
                <a:solidFill>
                  <a:srgbClr val="FF0000"/>
                </a:solidFill>
                <a:latin typeface="Calibri" panose="020F0502020204030204" pitchFamily="34" charset="0"/>
                <a:ea typeface="Calibri" panose="020F0502020204030204" pitchFamily="34" charset="0"/>
                <a:cs typeface="Calibri" panose="020F0502020204030204" pitchFamily="34" charset="0"/>
              </a:rPr>
              <a:t>€ 1,979 </a:t>
            </a:r>
          </a:p>
        </p:txBody>
      </p:sp>
      <p:sp>
        <p:nvSpPr>
          <p:cNvPr id="24" name="TextBox 23">
            <a:extLst>
              <a:ext uri="{FF2B5EF4-FFF2-40B4-BE49-F238E27FC236}">
                <a16:creationId xmlns:a16="http://schemas.microsoft.com/office/drawing/2014/main" id="{03B561C6-3F86-4C3B-37DB-FD78C046453F}"/>
              </a:ext>
            </a:extLst>
          </p:cNvPr>
          <p:cNvSpPr txBox="1"/>
          <p:nvPr/>
        </p:nvSpPr>
        <p:spPr>
          <a:xfrm>
            <a:off x="2303662" y="5184626"/>
            <a:ext cx="4608340" cy="1158779"/>
          </a:xfrm>
          <a:prstGeom prst="rect">
            <a:avLst/>
          </a:prstGeom>
          <a:noFill/>
        </p:spPr>
        <p:txBody>
          <a:bodyPr wrap="square" rtlCol="0">
            <a:spAutoFit/>
          </a:bodyPr>
          <a:lstStyle/>
          <a:p>
            <a:r>
              <a:rPr lang="en-US" sz="770" b="1" dirty="0">
                <a:solidFill>
                  <a:srgbClr val="0070C0"/>
                </a:solidFill>
                <a:latin typeface="Calibri" panose="020F0502020204030204" pitchFamily="34" charset="0"/>
                <a:ea typeface="Calibri" panose="020F0502020204030204" pitchFamily="34" charset="0"/>
                <a:cs typeface="Calibri" panose="020F0502020204030204" pitchFamily="34" charset="0"/>
              </a:rPr>
              <a:t>21SA0017VU </a:t>
            </a:r>
            <a:r>
              <a:rPr lang="en-US" sz="770" b="1" dirty="0">
                <a:latin typeface="Calibri" panose="020F0502020204030204" pitchFamily="34" charset="0"/>
                <a:ea typeface="Calibri" panose="020F0502020204030204" pitchFamily="34" charset="0"/>
                <a:cs typeface="Calibri" panose="020F0502020204030204" pitchFamily="34" charset="0"/>
              </a:rPr>
              <a:t>LENOVO NOTEBOOK THINKPAD L16 G2</a:t>
            </a:r>
            <a:r>
              <a:rPr lang="en-US" sz="770" dirty="0">
                <a:latin typeface="Calibri" panose="020F0502020204030204" pitchFamily="34" charset="0"/>
                <a:ea typeface="Calibri" panose="020F0502020204030204" pitchFamily="34" charset="0"/>
                <a:cs typeface="Calibri" panose="020F0502020204030204" pitchFamily="34" charset="0"/>
              </a:rPr>
              <a:t>, INTEL ULTRA 5 225U, 1.5-4.8GHz/12MB, 12C, AI 12TOPS, 16GB, 512GB SSD, INTEL GRAPH, 16' WUXGA 1920x1200 IPS 400NITS AG 60Hz, WIFI6E, BT, LAN, USB-A, USB4, HDMI, WIN 11 PRO, 3YW, BLACK </a:t>
            </a:r>
            <a:r>
              <a:rPr lang="en-US" sz="770" b="1" dirty="0">
                <a:solidFill>
                  <a:srgbClr val="FF0000"/>
                </a:solidFill>
                <a:latin typeface="Calibri" panose="020F0502020204030204" pitchFamily="34" charset="0"/>
                <a:ea typeface="Calibri" panose="020F0502020204030204" pitchFamily="34" charset="0"/>
                <a:cs typeface="Calibri" panose="020F0502020204030204" pitchFamily="34" charset="0"/>
              </a:rPr>
              <a:t>€ 1.546</a:t>
            </a:r>
          </a:p>
          <a:p>
            <a:r>
              <a:rPr lang="en-US" sz="770" b="1" dirty="0">
                <a:solidFill>
                  <a:srgbClr val="0070C0"/>
                </a:solidFill>
                <a:latin typeface="Calibri" panose="020F0502020204030204" pitchFamily="34" charset="0"/>
                <a:ea typeface="Calibri" panose="020F0502020204030204" pitchFamily="34" charset="0"/>
                <a:cs typeface="Calibri" panose="020F0502020204030204" pitchFamily="34" charset="0"/>
              </a:rPr>
              <a:t>21SA001FVU </a:t>
            </a:r>
            <a:r>
              <a:rPr lang="en-US" sz="770" b="1" dirty="0">
                <a:latin typeface="Calibri" panose="020F0502020204030204" pitchFamily="34" charset="0"/>
                <a:ea typeface="Calibri" panose="020F0502020204030204" pitchFamily="34" charset="0"/>
                <a:cs typeface="Calibri" panose="020F0502020204030204" pitchFamily="34" charset="0"/>
              </a:rPr>
              <a:t>LENOVO NOTEBOOK THINKPAD L16 G2</a:t>
            </a:r>
            <a:r>
              <a:rPr lang="en-US" sz="770" dirty="0">
                <a:latin typeface="Calibri" panose="020F0502020204030204" pitchFamily="34" charset="0"/>
                <a:ea typeface="Calibri" panose="020F0502020204030204" pitchFamily="34" charset="0"/>
                <a:cs typeface="Calibri" panose="020F0502020204030204" pitchFamily="34" charset="0"/>
              </a:rPr>
              <a:t>, INTEL ULTRA 5 225U, 1.5-4.8GHz/12MB, 12C, AI 12TOPS, 32GB, 1TB SSD, INTEL GRAPHICS, 16' WUXGA 1920x1200 IPS 400NITS AG 60Hz, WIFI6E, BT, LAN, USB-A, USB4, HDMI, WIN 11 PRO, 3YW, BLACK </a:t>
            </a:r>
            <a:r>
              <a:rPr lang="en-US" sz="770" b="1" dirty="0">
                <a:solidFill>
                  <a:srgbClr val="FF0000"/>
                </a:solidFill>
                <a:latin typeface="Calibri" panose="020F0502020204030204" pitchFamily="34" charset="0"/>
                <a:ea typeface="Calibri" panose="020F0502020204030204" pitchFamily="34" charset="0"/>
                <a:cs typeface="Calibri" panose="020F0502020204030204" pitchFamily="34" charset="0"/>
              </a:rPr>
              <a:t>€ 1.705</a:t>
            </a:r>
          </a:p>
          <a:p>
            <a:r>
              <a:rPr lang="en-US" sz="770" b="1" dirty="0">
                <a:solidFill>
                  <a:srgbClr val="0070C0"/>
                </a:solidFill>
                <a:latin typeface="Calibri" panose="020F0502020204030204" pitchFamily="34" charset="0"/>
                <a:ea typeface="Calibri" panose="020F0502020204030204" pitchFamily="34" charset="0"/>
                <a:cs typeface="Calibri" panose="020F0502020204030204" pitchFamily="34" charset="0"/>
              </a:rPr>
              <a:t>21SA001JVU </a:t>
            </a:r>
            <a:r>
              <a:rPr lang="en-US" sz="770" b="1" dirty="0">
                <a:latin typeface="Calibri" panose="020F0502020204030204" pitchFamily="34" charset="0"/>
                <a:ea typeface="Calibri" panose="020F0502020204030204" pitchFamily="34" charset="0"/>
                <a:cs typeface="Calibri" panose="020F0502020204030204" pitchFamily="34" charset="0"/>
              </a:rPr>
              <a:t>LENOVO NOTEBOOK THINKPAD L16 G2</a:t>
            </a:r>
            <a:r>
              <a:rPr lang="en-US" sz="770" dirty="0">
                <a:latin typeface="Calibri" panose="020F0502020204030204" pitchFamily="34" charset="0"/>
                <a:ea typeface="Calibri" panose="020F0502020204030204" pitchFamily="34" charset="0"/>
                <a:cs typeface="Calibri" panose="020F0502020204030204" pitchFamily="34" charset="0"/>
              </a:rPr>
              <a:t>, INTEL ULTRA 7 255U, 2-5.2GHz/12MB, 12C, AI 17TOPS, 32GB, 1TB SSD, INTEL GRAPH, 16' WUXGA 1920x1200 IPS 400NITS AG 60Hz, WIFI6E, BT, LAN, USB-A, USB4, HDMI, WIN 11 PRO, 3YW, BLACK </a:t>
            </a:r>
            <a:r>
              <a:rPr lang="en-US" sz="770" b="1" dirty="0">
                <a:solidFill>
                  <a:srgbClr val="FF0000"/>
                </a:solidFill>
                <a:latin typeface="Calibri" panose="020F0502020204030204" pitchFamily="34" charset="0"/>
                <a:ea typeface="Calibri" panose="020F0502020204030204" pitchFamily="34" charset="0"/>
                <a:cs typeface="Calibri" panose="020F0502020204030204" pitchFamily="34" charset="0"/>
              </a:rPr>
              <a:t>€ 1.993</a:t>
            </a:r>
          </a:p>
        </p:txBody>
      </p:sp>
      <p:sp>
        <p:nvSpPr>
          <p:cNvPr id="3" name="TextBox 2">
            <a:extLst>
              <a:ext uri="{FF2B5EF4-FFF2-40B4-BE49-F238E27FC236}">
                <a16:creationId xmlns:a16="http://schemas.microsoft.com/office/drawing/2014/main" id="{8D908E89-D76F-17FA-BB23-7FB597AD56A6}"/>
              </a:ext>
            </a:extLst>
          </p:cNvPr>
          <p:cNvSpPr txBox="1"/>
          <p:nvPr/>
        </p:nvSpPr>
        <p:spPr>
          <a:xfrm>
            <a:off x="5471778" y="1609404"/>
            <a:ext cx="4395469" cy="2197525"/>
          </a:xfrm>
          <a:prstGeom prst="rect">
            <a:avLst/>
          </a:prstGeom>
          <a:noFill/>
        </p:spPr>
        <p:txBody>
          <a:bodyPr wrap="square" rtlCol="0">
            <a:spAutoFit/>
          </a:bodyPr>
          <a:lstStyle/>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21SR007MVU </a:t>
            </a:r>
            <a:r>
              <a:rPr lang="en-US" sz="760" b="1" dirty="0">
                <a:latin typeface="Calibri" panose="020F0502020204030204" pitchFamily="34" charset="0"/>
                <a:ea typeface="Calibri" panose="020F0502020204030204" pitchFamily="34" charset="0"/>
                <a:cs typeface="Calibri" panose="020F0502020204030204" pitchFamily="34" charset="0"/>
              </a:rPr>
              <a:t>LENOVO NOTEBOOK THINKPAD E16 G3</a:t>
            </a:r>
            <a:r>
              <a:rPr lang="en-US" sz="760" dirty="0">
                <a:latin typeface="Calibri" panose="020F0502020204030204" pitchFamily="34" charset="0"/>
                <a:ea typeface="Calibri" panose="020F0502020204030204" pitchFamily="34" charset="0"/>
                <a:cs typeface="Calibri" panose="020F0502020204030204" pitchFamily="34" charset="0"/>
              </a:rPr>
              <a:t>, INTEL ULTRA 5 225U, 1.5-4.8GHz/12MB, 12C, AI 12TOPS, 16GB, 512GB SSD, INTEL GRAPHICS, 16' WUXGA 1920x1200 IPS 300NITS AG 60Hz, WIFI6E, BT, LAN, USB-A, USB-C, USB4, HDMI, DOS,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€ 1,197 </a:t>
            </a:r>
            <a:r>
              <a:rPr lang="en-US" sz="760" dirty="0">
                <a:latin typeface="Calibri" panose="020F0502020204030204" pitchFamily="34" charset="0"/>
                <a:ea typeface="Calibri" panose="020F0502020204030204" pitchFamily="34" charset="0"/>
                <a:cs typeface="Calibri" panose="020F0502020204030204" pitchFamily="34" charset="0"/>
              </a:rPr>
              <a:t>-</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 SPECIAL OFFER</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21MA0020CY </a:t>
            </a:r>
            <a:r>
              <a:rPr lang="en-US" sz="760" b="1" dirty="0">
                <a:latin typeface="Calibri" panose="020F0502020204030204" pitchFamily="34" charset="0"/>
                <a:ea typeface="Calibri" panose="020F0502020204030204" pitchFamily="34" charset="0"/>
                <a:cs typeface="Calibri" panose="020F0502020204030204" pitchFamily="34" charset="0"/>
              </a:rPr>
              <a:t>LENOVO NOTEBOOK THINKPAD E16 G2</a:t>
            </a:r>
            <a:r>
              <a:rPr lang="en-US" sz="760" dirty="0">
                <a:latin typeface="Calibri" panose="020F0502020204030204" pitchFamily="34" charset="0"/>
                <a:ea typeface="Calibri" panose="020F0502020204030204" pitchFamily="34" charset="0"/>
                <a:cs typeface="Calibri" panose="020F0502020204030204" pitchFamily="34" charset="0"/>
              </a:rPr>
              <a:t>, INTEL ULTRA 5 125U, 3.6GHz-4.3GHz/12MB, 12 CORES, 16GB, 512GB SSD M.2 2242 PCIe, INTEL GRAPHICS, 16' WUXGA 1920x1200, IPS 300NITS, ANTGL, LAN, WIFI6E, USB, USB-C, USB4, HDMI, WIN 11 PRO,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€ 1,242 </a:t>
            </a:r>
            <a:r>
              <a:rPr lang="en-US" sz="760" dirty="0">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21MA0019CY </a:t>
            </a:r>
            <a:r>
              <a:rPr lang="en-US" sz="760" b="1" dirty="0">
                <a:latin typeface="Calibri" panose="020F0502020204030204" pitchFamily="34" charset="0"/>
                <a:ea typeface="Calibri" panose="020F0502020204030204" pitchFamily="34" charset="0"/>
                <a:cs typeface="Calibri" panose="020F0502020204030204" pitchFamily="34" charset="0"/>
              </a:rPr>
              <a:t>LENOVO NOTEBOOK THINKPAD E16 G2</a:t>
            </a:r>
            <a:r>
              <a:rPr lang="en-US" sz="760" dirty="0">
                <a:latin typeface="Calibri" panose="020F0502020204030204" pitchFamily="34" charset="0"/>
                <a:ea typeface="Calibri" panose="020F0502020204030204" pitchFamily="34" charset="0"/>
                <a:cs typeface="Calibri" panose="020F0502020204030204" pitchFamily="34" charset="0"/>
              </a:rPr>
              <a:t>, INTEL ULTRA 7 155H, 3.8GHz-4.8GHz/24MB, 16C, 16GB, 512GB SSD M.2 2242 PCIe, INTEL ARC GRAPHICS, 16' WUXGA 1920x1200, IPS 300NITS, ANTGL, LAN, WIFI6E, USB, USB-C, USB4, HDMI, WIN 11 PRO,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€1,382</a:t>
            </a:r>
            <a:r>
              <a:rPr lang="en-US" sz="760" dirty="0">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endPar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21SR007PVU </a:t>
            </a:r>
            <a:r>
              <a:rPr lang="en-US" sz="760" b="1" dirty="0">
                <a:latin typeface="Calibri" panose="020F0502020204030204" pitchFamily="34" charset="0"/>
                <a:ea typeface="Calibri" panose="020F0502020204030204" pitchFamily="34" charset="0"/>
                <a:cs typeface="Calibri" panose="020F0502020204030204" pitchFamily="34" charset="0"/>
              </a:rPr>
              <a:t>LENOVO NOTEBOOK THINKPAD E16 G3</a:t>
            </a:r>
            <a:r>
              <a:rPr lang="en-US" sz="760" dirty="0">
                <a:latin typeface="Calibri" panose="020F0502020204030204" pitchFamily="34" charset="0"/>
                <a:ea typeface="Calibri" panose="020F0502020204030204" pitchFamily="34" charset="0"/>
                <a:cs typeface="Calibri" panose="020F0502020204030204" pitchFamily="34" charset="0"/>
              </a:rPr>
              <a:t>, INTEL ULTRA 7 255H, 2-5.1GHz/24MB, 16C, AI 13TOPS, 16GB, 512GB SSD, INTEL ARC 140T, 16' WUXGA 1920x1200 IPS 300NITS AG 60Hz, WIFI6E, BT, LAN, USB-A, USB-C, USB4, HDMI, DOS,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€ 1,465	</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21SR007RVU </a:t>
            </a:r>
            <a:r>
              <a:rPr lang="en-US" sz="760" b="1" dirty="0">
                <a:latin typeface="Calibri" panose="020F0502020204030204" pitchFamily="34" charset="0"/>
                <a:ea typeface="Calibri" panose="020F0502020204030204" pitchFamily="34" charset="0"/>
                <a:cs typeface="Calibri" panose="020F0502020204030204" pitchFamily="34" charset="0"/>
              </a:rPr>
              <a:t>LENOVO NOTEBOOK THINKPAD E16 G3</a:t>
            </a:r>
            <a:r>
              <a:rPr lang="en-US" sz="760" dirty="0">
                <a:latin typeface="Calibri" panose="020F0502020204030204" pitchFamily="34" charset="0"/>
                <a:ea typeface="Calibri" panose="020F0502020204030204" pitchFamily="34" charset="0"/>
                <a:cs typeface="Calibri" panose="020F0502020204030204" pitchFamily="34" charset="0"/>
              </a:rPr>
              <a:t>, INTEL ULTRA 7 255H, 2-5.1GHz/24MB, 16C, AI 13TOPS, 16GB, 1TB SSD, INTEL ARC 140T, 16' WUXGA 1920x1200 IPS 300NITS AG 60Hz, WIFI6E, BT, LAN, USB-A, USB-C, USB4, HDMI, DOS,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€ 1,514</a:t>
            </a:r>
            <a:r>
              <a:rPr lang="en-US" sz="760" dirty="0">
                <a:latin typeface="Calibri" panose="020F0502020204030204" pitchFamily="34" charset="0"/>
                <a:ea typeface="Calibri" panose="020F0502020204030204" pitchFamily="34" charset="0"/>
                <a:cs typeface="Calibri" panose="020F0502020204030204" pitchFamily="34" charset="0"/>
              </a:rPr>
              <a:t>	</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21SR0045VU </a:t>
            </a:r>
            <a:r>
              <a:rPr lang="en-US" sz="760" b="1" dirty="0">
                <a:latin typeface="Calibri" panose="020F0502020204030204" pitchFamily="34" charset="0"/>
                <a:ea typeface="Calibri" panose="020F0502020204030204" pitchFamily="34" charset="0"/>
                <a:cs typeface="Calibri" panose="020F0502020204030204" pitchFamily="34" charset="0"/>
              </a:rPr>
              <a:t>LENOVO NOTEBOOK THINKPAD E16 G3</a:t>
            </a:r>
            <a:r>
              <a:rPr lang="en-US" sz="760" dirty="0">
                <a:latin typeface="Calibri" panose="020F0502020204030204" pitchFamily="34" charset="0"/>
                <a:ea typeface="Calibri" panose="020F0502020204030204" pitchFamily="34" charset="0"/>
                <a:cs typeface="Calibri" panose="020F0502020204030204" pitchFamily="34" charset="0"/>
              </a:rPr>
              <a:t>, INTEL ULTRA 5 225U, 1.5-4.8GHz/12MB, 12C, AI 12TOPS, 16GB, 512GB SSD, INTEL GRAPHICS, 16' WUXGA 1920x1200 IPS 300NITS AG 60Hz, WIFI6E, BT, LAN, USB-A, USB-C, USB4, HDMI, WIN 11 PRO, 3YW, BLACK </a:t>
            </a:r>
            <a:r>
              <a:rPr lang="en-US" sz="76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1,514</a:t>
            </a:r>
            <a:r>
              <a:rPr lang="en-US" sz="760" dirty="0">
                <a:latin typeface="Calibri" panose="020F0502020204030204" pitchFamily="34" charset="0"/>
                <a:ea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AC19B695-0AFA-224B-541E-3DD7667C1C33}"/>
              </a:ext>
            </a:extLst>
          </p:cNvPr>
          <p:cNvSpPr txBox="1"/>
          <p:nvPr/>
        </p:nvSpPr>
        <p:spPr>
          <a:xfrm>
            <a:off x="2319413" y="1635639"/>
            <a:ext cx="3240139" cy="2431435"/>
          </a:xfrm>
          <a:prstGeom prst="rect">
            <a:avLst/>
          </a:prstGeom>
          <a:noFill/>
        </p:spPr>
        <p:txBody>
          <a:bodyPr wrap="square" rtlCol="0">
            <a:spAutoFit/>
          </a:bodyPr>
          <a:lstStyle/>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21SX0057VU </a:t>
            </a:r>
            <a:r>
              <a:rPr lang="en-US" sz="760" b="1" dirty="0">
                <a:latin typeface="Calibri" panose="020F0502020204030204" pitchFamily="34" charset="0"/>
                <a:ea typeface="Calibri" panose="020F0502020204030204" pitchFamily="34" charset="0"/>
                <a:cs typeface="Calibri" panose="020F0502020204030204" pitchFamily="34" charset="0"/>
              </a:rPr>
              <a:t>LENOVO NOTEBOOK THINKPAD E14 G7</a:t>
            </a:r>
            <a:r>
              <a:rPr lang="en-US" sz="760" dirty="0">
                <a:latin typeface="Calibri" panose="020F0502020204030204" pitchFamily="34" charset="0"/>
                <a:ea typeface="Calibri" panose="020F0502020204030204" pitchFamily="34" charset="0"/>
                <a:cs typeface="Calibri" panose="020F0502020204030204" pitchFamily="34" charset="0"/>
              </a:rPr>
              <a:t>, INTEL ULTRA 5 225U, 1.5-4.8GHz/12MB, 12C, AI 12TOPS, 16GB, 512GB SSD, INTEL GRAPHICS, 14' WUXGA 1920x1200 IPS 300NITS AG 60Hz, WIFI6E, BT, LAN, USB-A, USB4, HDMI, DOS,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€ 1,183 </a:t>
            </a:r>
            <a:r>
              <a:rPr lang="en-US" sz="760" dirty="0">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21SX004BVU </a:t>
            </a:r>
            <a:r>
              <a:rPr lang="en-US" sz="760" b="1" dirty="0">
                <a:latin typeface="Calibri" panose="020F0502020204030204" pitchFamily="34" charset="0"/>
                <a:ea typeface="Calibri" panose="020F0502020204030204" pitchFamily="34" charset="0"/>
                <a:cs typeface="Calibri" panose="020F0502020204030204" pitchFamily="34" charset="0"/>
              </a:rPr>
              <a:t>LENOVO NOTEBOOK THINKPAD E14 G7</a:t>
            </a:r>
            <a:r>
              <a:rPr lang="en-US" sz="760" dirty="0">
                <a:latin typeface="Calibri" panose="020F0502020204030204" pitchFamily="34" charset="0"/>
                <a:ea typeface="Calibri" panose="020F0502020204030204" pitchFamily="34" charset="0"/>
                <a:cs typeface="Calibri" panose="020F0502020204030204" pitchFamily="34" charset="0"/>
              </a:rPr>
              <a:t>, INTEL ULTRA 5 225U, 1.5-4.8GHz/12MB, 12C, AI 12TOPS, 16GB, 512GB SSD, INTEL GRAPH, 14' WUXGA 1920x1200 IPS 300NITS AG 60Hz, WIFI6E, BT, LAN, USB-A, USB-C, USB4, HDMI, WIN 11 PRO,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€ 1,346 </a:t>
            </a:r>
            <a:r>
              <a:rPr lang="en-US" sz="760" dirty="0">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21SX0055VU </a:t>
            </a:r>
            <a:r>
              <a:rPr lang="en-US" sz="760" b="1" dirty="0">
                <a:latin typeface="Calibri" panose="020F0502020204030204" pitchFamily="34" charset="0"/>
                <a:ea typeface="Calibri" panose="020F0502020204030204" pitchFamily="34" charset="0"/>
                <a:cs typeface="Calibri" panose="020F0502020204030204" pitchFamily="34" charset="0"/>
              </a:rPr>
              <a:t>LENOVO NOTEBOOK THINKPAD E14 G7</a:t>
            </a:r>
            <a:r>
              <a:rPr lang="en-US" sz="760" dirty="0">
                <a:latin typeface="Calibri" panose="020F0502020204030204" pitchFamily="34" charset="0"/>
                <a:ea typeface="Calibri" panose="020F0502020204030204" pitchFamily="34" charset="0"/>
                <a:cs typeface="Calibri" panose="020F0502020204030204" pitchFamily="34" charset="0"/>
              </a:rPr>
              <a:t>, INTEL ULTRA 7 255H, 2-5.1GHz/24MB, 16C, AI 13 TOPS, 16GB, 512GB SSD, ARC 140T, 14' WUXGA 1920x1200 IPS 300NITS AG 60Hz, WIFI6E, BT, LAN, USB-A, USB4, HDMI, DOS,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€ 1,471</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21SX008KVU </a:t>
            </a:r>
            <a:r>
              <a:rPr lang="en-US" sz="760" b="1" dirty="0">
                <a:latin typeface="Calibri" panose="020F0502020204030204" pitchFamily="34" charset="0"/>
                <a:ea typeface="Calibri" panose="020F0502020204030204" pitchFamily="34" charset="0"/>
                <a:cs typeface="Calibri" panose="020F0502020204030204" pitchFamily="34" charset="0"/>
              </a:rPr>
              <a:t>LENOVO NOTEBOOK THINKPAD E14 G7</a:t>
            </a:r>
            <a:r>
              <a:rPr lang="en-US" sz="760" dirty="0">
                <a:latin typeface="Calibri" panose="020F0502020204030204" pitchFamily="34" charset="0"/>
                <a:ea typeface="Calibri" panose="020F0502020204030204" pitchFamily="34" charset="0"/>
                <a:cs typeface="Calibri" panose="020F0502020204030204" pitchFamily="34" charset="0"/>
              </a:rPr>
              <a:t>, INTEL ULTRA 5 225U, 1.5-4.8GHz/12MB, 12C, AI 12TOPS, 32GB, 1TB SSD, INTEL GRAPHICS, 14' WUXGA 1920x1200 IPS 300NITS AG 60Hz, WIFI6E, BT, LAN, USB-A, USB4, HDMI, WIN 11 PRO,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€ 1,499</a:t>
            </a:r>
            <a:r>
              <a:rPr lang="en-US" sz="760" dirty="0">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21SX0049VU </a:t>
            </a:r>
            <a:r>
              <a:rPr lang="en-US" sz="760" b="1" dirty="0">
                <a:latin typeface="Calibri" panose="020F0502020204030204" pitchFamily="34" charset="0"/>
                <a:ea typeface="Calibri" panose="020F0502020204030204" pitchFamily="34" charset="0"/>
                <a:cs typeface="Calibri" panose="020F0502020204030204" pitchFamily="34" charset="0"/>
              </a:rPr>
              <a:t>LENOVO NOTEBOOK THINKPAD E14 G7</a:t>
            </a:r>
            <a:r>
              <a:rPr lang="en-US" sz="760" dirty="0">
                <a:latin typeface="Calibri" panose="020F0502020204030204" pitchFamily="34" charset="0"/>
                <a:ea typeface="Calibri" panose="020F0502020204030204" pitchFamily="34" charset="0"/>
                <a:cs typeface="Calibri" panose="020F0502020204030204" pitchFamily="34" charset="0"/>
              </a:rPr>
              <a:t>, INTEL ULTRA 7 255H, 2-5.1GHz/24MB, 16C, AI 13TOPS, 32GB, 512GB SSD, INTEL ARC 140T, 14' WUXGA 1920x1200 IPS 300NITS AG 60Hz, WIFI6E, BT, LAN, USB-A, USB4, HDMI, WIN 11 PRO,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€ 1,635 </a:t>
            </a:r>
            <a:r>
              <a:rPr lang="en-US" sz="760" dirty="0">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sp>
        <p:nvSpPr>
          <p:cNvPr id="13" name="TextBox 12">
            <a:extLst>
              <a:ext uri="{FF2B5EF4-FFF2-40B4-BE49-F238E27FC236}">
                <a16:creationId xmlns:a16="http://schemas.microsoft.com/office/drawing/2014/main" id="{DF316E8F-7FC0-0337-C015-B27B63081A79}"/>
              </a:ext>
            </a:extLst>
          </p:cNvPr>
          <p:cNvSpPr txBox="1"/>
          <p:nvPr/>
        </p:nvSpPr>
        <p:spPr>
          <a:xfrm>
            <a:off x="6843452" y="5182944"/>
            <a:ext cx="2991754" cy="584775"/>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21R7003AVU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THINKPAD L13 2 IN 1 G6</a:t>
            </a:r>
            <a:r>
              <a:rPr lang="en-US" sz="800" dirty="0">
                <a:latin typeface="Calibri" panose="020F0502020204030204" pitchFamily="34" charset="0"/>
                <a:ea typeface="Calibri" panose="020F0502020204030204" pitchFamily="34" charset="0"/>
                <a:cs typeface="Calibri" panose="020F0502020204030204" pitchFamily="34" charset="0"/>
              </a:rPr>
              <a:t>, INTEL ULTRA 7 255U, 2-5.2GHz/12MB, 12C, AI 12TOPS, 32GB, 1TB SSD, INTEL GRAPHICS, 13.3' WUXGA 1920x1200 IPS 400NITS TOUCH, WIFI6E, BT, USB-A, USB4, HDMI, WIN 11 PRO, 3YW, GREY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€ 2.111</a:t>
            </a:r>
          </a:p>
        </p:txBody>
      </p:sp>
      <p:pic>
        <p:nvPicPr>
          <p:cNvPr id="19" name="Picture 18" descr="A computer with a blue screen&#10;&#10;AI-generated content may be incorrect.">
            <a:extLst>
              <a:ext uri="{FF2B5EF4-FFF2-40B4-BE49-F238E27FC236}">
                <a16:creationId xmlns:a16="http://schemas.microsoft.com/office/drawing/2014/main" id="{C26ADE2F-7AF9-5B9A-0741-9C74A6D37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793" y="636946"/>
            <a:ext cx="1230192" cy="1007330"/>
          </a:xfrm>
          <a:prstGeom prst="rect">
            <a:avLst/>
          </a:prstGeom>
        </p:spPr>
      </p:pic>
      <p:pic>
        <p:nvPicPr>
          <p:cNvPr id="25" name="Picture 24" descr="A computer with a blue screen&#10;&#10;AI-generated content may be incorrect.">
            <a:extLst>
              <a:ext uri="{FF2B5EF4-FFF2-40B4-BE49-F238E27FC236}">
                <a16:creationId xmlns:a16="http://schemas.microsoft.com/office/drawing/2014/main" id="{6DA8BA47-BF97-93F6-DDCC-38CAF8F18B9D}"/>
              </a:ext>
            </a:extLst>
          </p:cNvPr>
          <p:cNvPicPr>
            <a:picLocks noChangeAspect="1"/>
          </p:cNvPicPr>
          <p:nvPr/>
        </p:nvPicPr>
        <p:blipFill>
          <a:blip r:embed="rId4">
            <a:extLst>
              <a:ext uri="{28A0092B-C50C-407E-A947-70E740481C1C}">
                <a14:useLocalDpi xmlns:a14="http://schemas.microsoft.com/office/drawing/2010/main" val="0"/>
              </a:ext>
            </a:extLst>
          </a:blip>
          <a:srcRect b="2418"/>
          <a:stretch>
            <a:fillRect/>
          </a:stretch>
        </p:blipFill>
        <p:spPr>
          <a:xfrm>
            <a:off x="606529" y="650300"/>
            <a:ext cx="1293375" cy="1036733"/>
          </a:xfrm>
          <a:prstGeom prst="rect">
            <a:avLst/>
          </a:prstGeom>
        </p:spPr>
      </p:pic>
      <p:pic>
        <p:nvPicPr>
          <p:cNvPr id="27" name="Picture 26" descr="A computer with a blue screen&#10;&#10;AI-generated content may be incorrect.">
            <a:extLst>
              <a:ext uri="{FF2B5EF4-FFF2-40B4-BE49-F238E27FC236}">
                <a16:creationId xmlns:a16="http://schemas.microsoft.com/office/drawing/2014/main" id="{5DC195AE-DD08-AA13-496C-62596F231D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7176" y="649167"/>
            <a:ext cx="1266017" cy="1037866"/>
          </a:xfrm>
          <a:prstGeom prst="rect">
            <a:avLst/>
          </a:prstGeom>
        </p:spPr>
      </p:pic>
      <p:pic>
        <p:nvPicPr>
          <p:cNvPr id="29" name="Picture 28" descr="A computer with a blue flower on the screen&#10;&#10;AI-generated content may be incorrect.">
            <a:extLst>
              <a:ext uri="{FF2B5EF4-FFF2-40B4-BE49-F238E27FC236}">
                <a16:creationId xmlns:a16="http://schemas.microsoft.com/office/drawing/2014/main" id="{F4F41D01-A71F-B2BF-CEA9-997E46885C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865" y="3393027"/>
            <a:ext cx="1365483" cy="997315"/>
          </a:xfrm>
          <a:prstGeom prst="rect">
            <a:avLst/>
          </a:prstGeom>
        </p:spPr>
      </p:pic>
      <p:pic>
        <p:nvPicPr>
          <p:cNvPr id="31" name="Picture 30" descr="A computer with a blue flower on the screen&#10;&#10;AI-generated content may be incorrect.">
            <a:extLst>
              <a:ext uri="{FF2B5EF4-FFF2-40B4-BE49-F238E27FC236}">
                <a16:creationId xmlns:a16="http://schemas.microsoft.com/office/drawing/2014/main" id="{70688DCC-3D75-D5B8-343F-15D5E4AA73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0371" y="4264264"/>
            <a:ext cx="1340002" cy="981737"/>
          </a:xfrm>
          <a:prstGeom prst="rect">
            <a:avLst/>
          </a:prstGeom>
        </p:spPr>
      </p:pic>
      <p:pic>
        <p:nvPicPr>
          <p:cNvPr id="18" name="Picture 17" descr="A computer with a blue flower on the screen&#10;&#10;AI-generated content may be incorrect.">
            <a:extLst>
              <a:ext uri="{FF2B5EF4-FFF2-40B4-BE49-F238E27FC236}">
                <a16:creationId xmlns:a16="http://schemas.microsoft.com/office/drawing/2014/main" id="{DD03ACAC-E461-1C88-A986-70B08C7F6B31}"/>
              </a:ext>
            </a:extLst>
          </p:cNvPr>
          <p:cNvPicPr>
            <a:picLocks noChangeAspect="1"/>
          </p:cNvPicPr>
          <p:nvPr/>
        </p:nvPicPr>
        <p:blipFill>
          <a:blip r:embed="rId8">
            <a:extLst>
              <a:ext uri="{28A0092B-C50C-407E-A947-70E740481C1C}">
                <a14:useLocalDpi xmlns:a14="http://schemas.microsoft.com/office/drawing/2010/main" val="0"/>
              </a:ext>
            </a:extLst>
          </a:blip>
          <a:srcRect l="2447" b="758"/>
          <a:stretch>
            <a:fillRect/>
          </a:stretch>
        </p:blipFill>
        <p:spPr>
          <a:xfrm>
            <a:off x="7456468" y="4236268"/>
            <a:ext cx="1508589" cy="1008829"/>
          </a:xfrm>
          <a:prstGeom prst="rect">
            <a:avLst/>
          </a:prstGeom>
        </p:spPr>
      </p:pic>
      <p:sp>
        <p:nvSpPr>
          <p:cNvPr id="26" name="TextBox 25">
            <a:extLst>
              <a:ext uri="{FF2B5EF4-FFF2-40B4-BE49-F238E27FC236}">
                <a16:creationId xmlns:a16="http://schemas.microsoft.com/office/drawing/2014/main" id="{52B02977-2FA9-3D8E-E310-2624CBE2F5BF}"/>
              </a:ext>
            </a:extLst>
          </p:cNvPr>
          <p:cNvSpPr txBox="1"/>
          <p:nvPr/>
        </p:nvSpPr>
        <p:spPr>
          <a:xfrm>
            <a:off x="36248" y="421822"/>
            <a:ext cx="2321152"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E14 G6</a:t>
            </a:r>
          </a:p>
        </p:txBody>
      </p:sp>
      <p:sp>
        <p:nvSpPr>
          <p:cNvPr id="28" name="TextBox 27">
            <a:extLst>
              <a:ext uri="{FF2B5EF4-FFF2-40B4-BE49-F238E27FC236}">
                <a16:creationId xmlns:a16="http://schemas.microsoft.com/office/drawing/2014/main" id="{602E0D45-B4EE-D658-B9BC-59EB853460C9}"/>
              </a:ext>
            </a:extLst>
          </p:cNvPr>
          <p:cNvSpPr txBox="1"/>
          <p:nvPr/>
        </p:nvSpPr>
        <p:spPr>
          <a:xfrm>
            <a:off x="2357397" y="427269"/>
            <a:ext cx="310594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E14 G7</a:t>
            </a:r>
          </a:p>
        </p:txBody>
      </p:sp>
      <p:sp>
        <p:nvSpPr>
          <p:cNvPr id="30" name="TextBox 29">
            <a:extLst>
              <a:ext uri="{FF2B5EF4-FFF2-40B4-BE49-F238E27FC236}">
                <a16:creationId xmlns:a16="http://schemas.microsoft.com/office/drawing/2014/main" id="{A35291E9-A2DE-9071-2D07-5B76E0ABFA09}"/>
              </a:ext>
            </a:extLst>
          </p:cNvPr>
          <p:cNvSpPr txBox="1"/>
          <p:nvPr/>
        </p:nvSpPr>
        <p:spPr>
          <a:xfrm>
            <a:off x="5423474" y="417297"/>
            <a:ext cx="4435342"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E16 G3</a:t>
            </a:r>
          </a:p>
        </p:txBody>
      </p:sp>
      <p:sp>
        <p:nvSpPr>
          <p:cNvPr id="32" name="TextBox 31">
            <a:extLst>
              <a:ext uri="{FF2B5EF4-FFF2-40B4-BE49-F238E27FC236}">
                <a16:creationId xmlns:a16="http://schemas.microsoft.com/office/drawing/2014/main" id="{B3086B6B-26C5-C6F2-02D6-1305CFA1F907}"/>
              </a:ext>
            </a:extLst>
          </p:cNvPr>
          <p:cNvSpPr txBox="1"/>
          <p:nvPr/>
        </p:nvSpPr>
        <p:spPr>
          <a:xfrm>
            <a:off x="44676" y="3138779"/>
            <a:ext cx="2321152"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L14 G6</a:t>
            </a:r>
          </a:p>
        </p:txBody>
      </p:sp>
      <p:sp>
        <p:nvSpPr>
          <p:cNvPr id="33" name="TextBox 32">
            <a:extLst>
              <a:ext uri="{FF2B5EF4-FFF2-40B4-BE49-F238E27FC236}">
                <a16:creationId xmlns:a16="http://schemas.microsoft.com/office/drawing/2014/main" id="{01FF9A90-47D3-33ED-F977-19E962E4E519}"/>
              </a:ext>
            </a:extLst>
          </p:cNvPr>
          <p:cNvSpPr txBox="1"/>
          <p:nvPr/>
        </p:nvSpPr>
        <p:spPr>
          <a:xfrm>
            <a:off x="2357392" y="4014154"/>
            <a:ext cx="4548423"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L16 G2</a:t>
            </a:r>
          </a:p>
        </p:txBody>
      </p:sp>
      <p:sp>
        <p:nvSpPr>
          <p:cNvPr id="34" name="TextBox 33">
            <a:extLst>
              <a:ext uri="{FF2B5EF4-FFF2-40B4-BE49-F238E27FC236}">
                <a16:creationId xmlns:a16="http://schemas.microsoft.com/office/drawing/2014/main" id="{DAF4021D-F61E-BA1D-F98F-3CDA4C0F47E6}"/>
              </a:ext>
            </a:extLst>
          </p:cNvPr>
          <p:cNvSpPr txBox="1"/>
          <p:nvPr/>
        </p:nvSpPr>
        <p:spPr>
          <a:xfrm>
            <a:off x="6912791" y="4012472"/>
            <a:ext cx="2946022"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L13 2 IN 1 G6</a:t>
            </a:r>
          </a:p>
        </p:txBody>
      </p:sp>
      <p:sp>
        <p:nvSpPr>
          <p:cNvPr id="7" name="Rectangle 6">
            <a:extLst>
              <a:ext uri="{FF2B5EF4-FFF2-40B4-BE49-F238E27FC236}">
                <a16:creationId xmlns:a16="http://schemas.microsoft.com/office/drawing/2014/main" id="{4F39E979-3418-7BF9-DE1E-70F83E1F63B5}"/>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8" name="Rectangle 7">
            <a:extLst>
              <a:ext uri="{FF2B5EF4-FFF2-40B4-BE49-F238E27FC236}">
                <a16:creationId xmlns:a16="http://schemas.microsoft.com/office/drawing/2014/main" id="{70026889-02C1-755D-D612-F7F6CE2B1C2F}"/>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77626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8B2A69A8-0D3E-5B0B-8109-B5D21E0D5423}"/>
              </a:ext>
            </a:extLst>
          </p:cNvPr>
          <p:cNvGraphicFramePr>
            <a:graphicFrameLocks noGrp="1"/>
          </p:cNvGraphicFramePr>
          <p:nvPr>
            <p:extLst>
              <p:ext uri="{D42A27DB-BD31-4B8C-83A1-F6EECF244321}">
                <p14:modId xmlns:p14="http://schemas.microsoft.com/office/powerpoint/2010/main" val="2470724074"/>
              </p:ext>
            </p:extLst>
          </p:nvPr>
        </p:nvGraphicFramePr>
        <p:xfrm>
          <a:off x="16697" y="3196511"/>
          <a:ext cx="9864125" cy="3075853"/>
        </p:xfrm>
        <a:graphic>
          <a:graphicData uri="http://schemas.openxmlformats.org/drawingml/2006/table">
            <a:tbl>
              <a:tblPr firstRow="1" bandRow="1">
                <a:tableStyleId>{5940675A-B579-460E-94D1-54222C63F5DA}</a:tableStyleId>
              </a:tblPr>
              <a:tblGrid>
                <a:gridCol w="2000639">
                  <a:extLst>
                    <a:ext uri="{9D8B030D-6E8A-4147-A177-3AD203B41FA5}">
                      <a16:colId xmlns:a16="http://schemas.microsoft.com/office/drawing/2014/main" val="1947143727"/>
                    </a:ext>
                  </a:extLst>
                </a:gridCol>
                <a:gridCol w="1998483">
                  <a:extLst>
                    <a:ext uri="{9D8B030D-6E8A-4147-A177-3AD203B41FA5}">
                      <a16:colId xmlns:a16="http://schemas.microsoft.com/office/drawing/2014/main" val="169242067"/>
                    </a:ext>
                  </a:extLst>
                </a:gridCol>
                <a:gridCol w="2045616">
                  <a:extLst>
                    <a:ext uri="{9D8B030D-6E8A-4147-A177-3AD203B41FA5}">
                      <a16:colId xmlns:a16="http://schemas.microsoft.com/office/drawing/2014/main" val="3982694056"/>
                    </a:ext>
                  </a:extLst>
                </a:gridCol>
                <a:gridCol w="1960775">
                  <a:extLst>
                    <a:ext uri="{9D8B030D-6E8A-4147-A177-3AD203B41FA5}">
                      <a16:colId xmlns:a16="http://schemas.microsoft.com/office/drawing/2014/main" val="4057454040"/>
                    </a:ext>
                  </a:extLst>
                </a:gridCol>
                <a:gridCol w="1858612">
                  <a:extLst>
                    <a:ext uri="{9D8B030D-6E8A-4147-A177-3AD203B41FA5}">
                      <a16:colId xmlns:a16="http://schemas.microsoft.com/office/drawing/2014/main" val="118284056"/>
                    </a:ext>
                  </a:extLst>
                </a:gridCol>
              </a:tblGrid>
              <a:tr h="3075853">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89360302"/>
                  </a:ext>
                </a:extLst>
              </a:tr>
            </a:tbl>
          </a:graphicData>
        </a:graphic>
      </p:graphicFrame>
      <p:graphicFrame>
        <p:nvGraphicFramePr>
          <p:cNvPr id="23" name="Table 22">
            <a:extLst>
              <a:ext uri="{FF2B5EF4-FFF2-40B4-BE49-F238E27FC236}">
                <a16:creationId xmlns:a16="http://schemas.microsoft.com/office/drawing/2014/main" id="{4BC76682-D028-8B72-098F-125F145227A1}"/>
              </a:ext>
            </a:extLst>
          </p:cNvPr>
          <p:cNvGraphicFramePr>
            <a:graphicFrameLocks noGrp="1"/>
          </p:cNvGraphicFramePr>
          <p:nvPr>
            <p:extLst>
              <p:ext uri="{D42A27DB-BD31-4B8C-83A1-F6EECF244321}">
                <p14:modId xmlns:p14="http://schemas.microsoft.com/office/powerpoint/2010/main" val="2350674887"/>
              </p:ext>
            </p:extLst>
          </p:nvPr>
        </p:nvGraphicFramePr>
        <p:xfrm>
          <a:off x="16697" y="461119"/>
          <a:ext cx="4003606" cy="2734140"/>
        </p:xfrm>
        <a:graphic>
          <a:graphicData uri="http://schemas.openxmlformats.org/drawingml/2006/table">
            <a:tbl>
              <a:tblPr firstRow="1" bandRow="1">
                <a:tableStyleId>{5940675A-B579-460E-94D1-54222C63F5DA}</a:tableStyleId>
              </a:tblPr>
              <a:tblGrid>
                <a:gridCol w="2001803">
                  <a:extLst>
                    <a:ext uri="{9D8B030D-6E8A-4147-A177-3AD203B41FA5}">
                      <a16:colId xmlns:a16="http://schemas.microsoft.com/office/drawing/2014/main" val="591143566"/>
                    </a:ext>
                  </a:extLst>
                </a:gridCol>
                <a:gridCol w="2001803">
                  <a:extLst>
                    <a:ext uri="{9D8B030D-6E8A-4147-A177-3AD203B41FA5}">
                      <a16:colId xmlns:a16="http://schemas.microsoft.com/office/drawing/2014/main" val="2841135629"/>
                    </a:ext>
                  </a:extLst>
                </a:gridCol>
              </a:tblGrid>
              <a:tr h="27341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77613947"/>
                  </a:ext>
                </a:extLst>
              </a:tr>
            </a:tbl>
          </a:graphicData>
        </a:graphic>
      </p:graphicFrame>
      <p:graphicFrame>
        <p:nvGraphicFramePr>
          <p:cNvPr id="20" name="Table 19">
            <a:extLst>
              <a:ext uri="{FF2B5EF4-FFF2-40B4-BE49-F238E27FC236}">
                <a16:creationId xmlns:a16="http://schemas.microsoft.com/office/drawing/2014/main" id="{F60CB05E-B8FE-D8CF-3B47-EF6B48159A91}"/>
              </a:ext>
            </a:extLst>
          </p:cNvPr>
          <p:cNvGraphicFramePr>
            <a:graphicFrameLocks noGrp="1"/>
          </p:cNvGraphicFramePr>
          <p:nvPr>
            <p:extLst>
              <p:ext uri="{D42A27DB-BD31-4B8C-83A1-F6EECF244321}">
                <p14:modId xmlns:p14="http://schemas.microsoft.com/office/powerpoint/2010/main" val="2919874832"/>
              </p:ext>
            </p:extLst>
          </p:nvPr>
        </p:nvGraphicFramePr>
        <p:xfrm>
          <a:off x="4016352" y="459393"/>
          <a:ext cx="5860401" cy="2739367"/>
        </p:xfrm>
        <a:graphic>
          <a:graphicData uri="http://schemas.openxmlformats.org/drawingml/2006/table">
            <a:tbl>
              <a:tblPr firstRow="1" bandRow="1">
                <a:tableStyleId>{5940675A-B579-460E-94D1-54222C63F5DA}</a:tableStyleId>
              </a:tblPr>
              <a:tblGrid>
                <a:gridCol w="2046262">
                  <a:extLst>
                    <a:ext uri="{9D8B030D-6E8A-4147-A177-3AD203B41FA5}">
                      <a16:colId xmlns:a16="http://schemas.microsoft.com/office/drawing/2014/main" val="2644871264"/>
                    </a:ext>
                  </a:extLst>
                </a:gridCol>
                <a:gridCol w="3814139">
                  <a:extLst>
                    <a:ext uri="{9D8B030D-6E8A-4147-A177-3AD203B41FA5}">
                      <a16:colId xmlns:a16="http://schemas.microsoft.com/office/drawing/2014/main" val="2953512582"/>
                    </a:ext>
                  </a:extLst>
                </a:gridCol>
              </a:tblGrid>
              <a:tr h="273936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22137149"/>
                  </a:ext>
                </a:extLst>
              </a:tr>
            </a:tbl>
          </a:graphicData>
        </a:graphic>
      </p:graphicFrame>
      <p:sp>
        <p:nvSpPr>
          <p:cNvPr id="4" name="Rectangle 3"/>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4" name="TextBox 13"/>
          <p:cNvSpPr txBox="1"/>
          <p:nvPr/>
        </p:nvSpPr>
        <p:spPr>
          <a:xfrm>
            <a:off x="2502766" y="9129"/>
            <a:ext cx="4483249" cy="369332"/>
          </a:xfrm>
          <a:prstGeom prst="rect">
            <a:avLst/>
          </a:prstGeom>
          <a:noFill/>
        </p:spPr>
        <p:txBody>
          <a:bodyPr wrap="square" rtlCol="0">
            <a:spAutoFit/>
          </a:bodyPr>
          <a:lstStyle/>
          <a:p>
            <a:r>
              <a:rPr lang="en-US" b="1" dirty="0"/>
              <a:t>Thinkpad T &amp; X - Series Notebooks </a:t>
            </a:r>
            <a:r>
              <a:rPr lang="en-US" sz="1200" dirty="0"/>
              <a:t>14’’ &amp; 16’’</a:t>
            </a:r>
            <a:endParaRPr lang="en-GB" sz="1200" dirty="0"/>
          </a:p>
        </p:txBody>
      </p:sp>
      <p:sp>
        <p:nvSpPr>
          <p:cNvPr id="22" name="TextBox 21">
            <a:extLst>
              <a:ext uri="{FF2B5EF4-FFF2-40B4-BE49-F238E27FC236}">
                <a16:creationId xmlns:a16="http://schemas.microsoft.com/office/drawing/2014/main" id="{34284A0D-EBDC-2BE2-D9CD-CA9058FFB9CB}"/>
              </a:ext>
            </a:extLst>
          </p:cNvPr>
          <p:cNvSpPr txBox="1"/>
          <p:nvPr/>
        </p:nvSpPr>
        <p:spPr>
          <a:xfrm>
            <a:off x="8339329" y="0"/>
            <a:ext cx="1559416" cy="230832"/>
          </a:xfrm>
          <a:prstGeom prst="rect">
            <a:avLst/>
          </a:prstGeom>
          <a:noFill/>
        </p:spPr>
        <p:txBody>
          <a:bodyPr wrap="square" rtlCol="0">
            <a:spAutoFit/>
          </a:bodyPr>
          <a:lstStyle/>
          <a:p>
            <a:pPr algn="r"/>
            <a:r>
              <a:rPr lang="en-US" sz="900" dirty="0"/>
              <a:t>Retail File September 2025</a:t>
            </a:r>
          </a:p>
        </p:txBody>
      </p:sp>
      <p:sp>
        <p:nvSpPr>
          <p:cNvPr id="24" name="TextBox 23">
            <a:extLst>
              <a:ext uri="{FF2B5EF4-FFF2-40B4-BE49-F238E27FC236}">
                <a16:creationId xmlns:a16="http://schemas.microsoft.com/office/drawing/2014/main" id="{8EFEB6E9-DE72-2400-524E-DEC991F6602A}"/>
              </a:ext>
            </a:extLst>
          </p:cNvPr>
          <p:cNvSpPr txBox="1"/>
          <p:nvPr/>
        </p:nvSpPr>
        <p:spPr>
          <a:xfrm>
            <a:off x="6803137" y="142975"/>
            <a:ext cx="3102864" cy="230832"/>
          </a:xfrm>
          <a:prstGeom prst="rect">
            <a:avLst/>
          </a:prstGeom>
          <a:noFill/>
        </p:spPr>
        <p:txBody>
          <a:bodyPr wrap="square" rtlCol="0">
            <a:spAutoFit/>
          </a:bodyPr>
          <a:lstStyle/>
          <a:p>
            <a:pPr algn="r"/>
            <a:r>
              <a:rPr lang="en-US" sz="900" b="1" dirty="0">
                <a:solidFill>
                  <a:srgbClr val="FF0000"/>
                </a:solidFill>
              </a:rPr>
              <a:t>Special Offers are valid until 30.09 or until stock lasts.</a:t>
            </a:r>
            <a:endParaRPr lang="en-GB" sz="900" b="1" dirty="0">
              <a:solidFill>
                <a:srgbClr val="FF0000"/>
              </a:solidFill>
            </a:endParaRPr>
          </a:p>
        </p:txBody>
      </p:sp>
      <p:sp>
        <p:nvSpPr>
          <p:cNvPr id="27" name="TextBox 26">
            <a:extLst>
              <a:ext uri="{FF2B5EF4-FFF2-40B4-BE49-F238E27FC236}">
                <a16:creationId xmlns:a16="http://schemas.microsoft.com/office/drawing/2014/main" id="{DBD88A3B-ECF9-1DAB-3AD7-693973B46505}"/>
              </a:ext>
            </a:extLst>
          </p:cNvPr>
          <p:cNvSpPr txBox="1"/>
          <p:nvPr/>
        </p:nvSpPr>
        <p:spPr>
          <a:xfrm>
            <a:off x="6003437" y="1690455"/>
            <a:ext cx="4020493" cy="1532727"/>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21QC002TVU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T14 G6</a:t>
            </a:r>
            <a:r>
              <a:rPr lang="en-US" sz="780" dirty="0">
                <a:latin typeface="Calibri" panose="020F0502020204030204" pitchFamily="34" charset="0"/>
                <a:ea typeface="Calibri" panose="020F0502020204030204" pitchFamily="34" charset="0"/>
                <a:cs typeface="Calibri" panose="020F0502020204030204" pitchFamily="34" charset="0"/>
              </a:rPr>
              <a:t>, INTEL ULTRA 5 225U, 1.5-4.8GHz/12MB, 12C, AI 12TOPS, 32GB, 512GB SSD, INTEL GRAPH, 14' WUXGA 1920x1200 IPS 400NITS AG 60Hz, WIFI6E, BT, LAN, USB-A, USB4, HDMI, WIN 11 PRO, 3YW,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€ 1,932</a:t>
            </a:r>
          </a:p>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21QC005SVU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T14 G6</a:t>
            </a:r>
            <a:r>
              <a:rPr lang="en-US" sz="780" dirty="0">
                <a:latin typeface="Calibri" panose="020F0502020204030204" pitchFamily="34" charset="0"/>
                <a:ea typeface="Calibri" panose="020F0502020204030204" pitchFamily="34" charset="0"/>
                <a:cs typeface="Calibri" panose="020F0502020204030204" pitchFamily="34" charset="0"/>
              </a:rPr>
              <a:t>, INTEL ULTRA 7 255U, 2-5.2GHz/12MB, 12C, AI 12TOPS, 32GB, 1TB SSD, INTEL GRAPH, 14' WUXGA 1920x1200 IPS 400NITS AG 60Hz, WIFI6E, BT, LAN, USB-A, USB4, HDMI, WIN 11 PRO, 3YW,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€ 2,341</a:t>
            </a:r>
          </a:p>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21QG001PVU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T14 G6</a:t>
            </a:r>
            <a:r>
              <a:rPr lang="en-US" sz="780" dirty="0">
                <a:latin typeface="Calibri" panose="020F0502020204030204" pitchFamily="34" charset="0"/>
                <a:ea typeface="Calibri" panose="020F0502020204030204" pitchFamily="34" charset="0"/>
                <a:cs typeface="Calibri" panose="020F0502020204030204" pitchFamily="34" charset="0"/>
              </a:rPr>
              <a:t>, INTEL ULTRA 7 258V, 2.2-4.8GHz/12MB, 8C, AI 47TOPS, 32GB, 1TB SSD, ARC 140V, 14' WUXGA 1920x1200 IPS 400NITS AG 60Hz, WIFI7, BT, LAN, USB-A, USB4, HDMI, WIN 11 PRO, 3YW,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€ 2,389</a:t>
            </a:r>
          </a:p>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21QG001JVU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T14 G6</a:t>
            </a:r>
            <a:r>
              <a:rPr lang="en-US" sz="780" dirty="0">
                <a:latin typeface="Calibri" panose="020F0502020204030204" pitchFamily="34" charset="0"/>
                <a:ea typeface="Calibri" panose="020F0502020204030204" pitchFamily="34" charset="0"/>
                <a:cs typeface="Calibri" panose="020F0502020204030204" pitchFamily="34" charset="0"/>
              </a:rPr>
              <a:t>, INTEL ULTRA 7 258V, 2.2-4.8GHz/12MB, 8C, AI 47TOPS, 32GB, 1TB SSD, INTEL ARC 140V, 14' WUXGA 1920x1200 IPS 400NITS AG 60Hz TOUCH, WIFI7, BT, LAN, USB-A, USB4, HDMI, WIN 11 PRO, 3YW,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€ 2,465</a:t>
            </a:r>
          </a:p>
        </p:txBody>
      </p:sp>
      <p:sp>
        <p:nvSpPr>
          <p:cNvPr id="30" name="TextBox 29">
            <a:extLst>
              <a:ext uri="{FF2B5EF4-FFF2-40B4-BE49-F238E27FC236}">
                <a16:creationId xmlns:a16="http://schemas.microsoft.com/office/drawing/2014/main" id="{BDAACC72-5F47-A5E1-09B8-22B923E9C39B}"/>
              </a:ext>
            </a:extLst>
          </p:cNvPr>
          <p:cNvSpPr txBox="1"/>
          <p:nvPr/>
        </p:nvSpPr>
        <p:spPr>
          <a:xfrm>
            <a:off x="3967384" y="1712199"/>
            <a:ext cx="2091817" cy="1532727"/>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21QE0044VU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T16 G4</a:t>
            </a:r>
            <a:r>
              <a:rPr lang="en-US" sz="780" dirty="0">
                <a:latin typeface="Calibri" panose="020F0502020204030204" pitchFamily="34" charset="0"/>
                <a:ea typeface="Calibri" panose="020F0502020204030204" pitchFamily="34" charset="0"/>
                <a:cs typeface="Calibri" panose="020F0502020204030204" pitchFamily="34" charset="0"/>
              </a:rPr>
              <a:t>, INTEL ULTRA 7 255U, 2-5.2GHz/12MB, 12C, AI 12 TOPS, 32GB, 1TB SSD, INTEL GRAPHICS, 16' WUXGA 1920x1200 IPS 500NITS AG, WIFI6E, BT, LAN, USB-A, USB4, HDMI, WIN 11 PRO, 3YW,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€ 2,478</a:t>
            </a:r>
          </a:p>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21QE0043VU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T16 G4</a:t>
            </a:r>
            <a:r>
              <a:rPr lang="en-US" sz="780" dirty="0">
                <a:latin typeface="Calibri" panose="020F0502020204030204" pitchFamily="34" charset="0"/>
                <a:ea typeface="Calibri" panose="020F0502020204030204" pitchFamily="34" charset="0"/>
                <a:cs typeface="Calibri" panose="020F0502020204030204" pitchFamily="34" charset="0"/>
              </a:rPr>
              <a:t>, INTEL ULTRA 7 255U, 2-5.2GHz/12MB, 12C, AI 12TOPS, 32GB, 1TB SSD, INTEL GRAPH, 16' WUXGA 1920x1200 IPS 500NITS AG, WIFI6E, BT, LAN, USB-A, USB4, HDMI, WIN 11 PRO, 3YW,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€ 2,554</a:t>
            </a:r>
          </a:p>
        </p:txBody>
      </p:sp>
      <p:sp>
        <p:nvSpPr>
          <p:cNvPr id="32" name="TextBox 31">
            <a:extLst>
              <a:ext uri="{FF2B5EF4-FFF2-40B4-BE49-F238E27FC236}">
                <a16:creationId xmlns:a16="http://schemas.microsoft.com/office/drawing/2014/main" id="{57CE70CF-DFF0-C920-C529-F8E174BA89F3}"/>
              </a:ext>
            </a:extLst>
          </p:cNvPr>
          <p:cNvSpPr txBox="1"/>
          <p:nvPr/>
        </p:nvSpPr>
        <p:spPr>
          <a:xfrm>
            <a:off x="3975524" y="4493274"/>
            <a:ext cx="2001586" cy="1772793"/>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21NS004RVU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X1 CARBON G13</a:t>
            </a:r>
            <a:r>
              <a:rPr lang="en-US" sz="780" dirty="0">
                <a:latin typeface="Calibri" panose="020F0502020204030204" pitchFamily="34" charset="0"/>
                <a:ea typeface="Calibri" panose="020F0502020204030204" pitchFamily="34" charset="0"/>
                <a:cs typeface="Calibri" panose="020F0502020204030204" pitchFamily="34" charset="0"/>
              </a:rPr>
              <a:t>, INTEL ULTRA 7 258V, 4.8GHz/12MB, 8 CORES, AI 47 TOPS, 32GB, 1TB SSD M.2 2280 PCIe5, ARC 140V, 14' WUXGA 1920x1200 IPS 500NITS TOUCH, 5G, WIFI7, BT, USB-A, USB4, HDMI, WIN 11 PRO, 3YW,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€ 3,212 </a:t>
            </a:r>
            <a:r>
              <a:rPr lang="en-US" sz="780" dirty="0">
                <a:latin typeface="Calibri" panose="020F0502020204030204" pitchFamily="34" charset="0"/>
                <a:ea typeface="Calibri" panose="020F0502020204030204" pitchFamily="34" charset="0"/>
                <a:cs typeface="Calibri" panose="020F0502020204030204" pitchFamily="34" charset="0"/>
              </a:rPr>
              <a:t>- </a:t>
            </a:r>
            <a:r>
              <a:rPr lang="en-US" sz="78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21NS004KVU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X1 CARBON G13</a:t>
            </a:r>
            <a:r>
              <a:rPr lang="en-US" sz="780" dirty="0">
                <a:latin typeface="Calibri" panose="020F0502020204030204" pitchFamily="34" charset="0"/>
                <a:ea typeface="Calibri" panose="020F0502020204030204" pitchFamily="34" charset="0"/>
                <a:cs typeface="Calibri" panose="020F0502020204030204" pitchFamily="34" charset="0"/>
              </a:rPr>
              <a:t>, INTEL ULTRA 7 258V, 4.8GHz/12MB, 8 CORES, AI 47 TOPS, 32GB, 2TB SSD M.2 2280 PCIe5, ARC 140V, 14' 2.8K 2880x1800 OLED 500NITS, 5G, WIFI7, BT, USB-A, USB4, HDMI, WIN 11 PRO, 3YW,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€ 3,555</a:t>
            </a:r>
          </a:p>
        </p:txBody>
      </p:sp>
      <p:sp>
        <p:nvSpPr>
          <p:cNvPr id="35" name="TextBox 34">
            <a:extLst>
              <a:ext uri="{FF2B5EF4-FFF2-40B4-BE49-F238E27FC236}">
                <a16:creationId xmlns:a16="http://schemas.microsoft.com/office/drawing/2014/main" id="{1449F459-D5C1-EE3E-3969-91500B134F5D}"/>
              </a:ext>
            </a:extLst>
          </p:cNvPr>
          <p:cNvSpPr txBox="1"/>
          <p:nvPr/>
        </p:nvSpPr>
        <p:spPr>
          <a:xfrm>
            <a:off x="2026763" y="4493274"/>
            <a:ext cx="1913641" cy="932563"/>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21Q6001NVU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X9-15 G1</a:t>
            </a:r>
            <a:r>
              <a:rPr lang="en-US" sz="780" dirty="0">
                <a:latin typeface="Calibri" panose="020F0502020204030204" pitchFamily="34" charset="0"/>
                <a:ea typeface="Calibri" panose="020F0502020204030204" pitchFamily="34" charset="0"/>
                <a:cs typeface="Calibri" panose="020F0502020204030204" pitchFamily="34" charset="0"/>
              </a:rPr>
              <a:t>, INTEL ULTRA 7 258V, 2.2-4.8GHz/12MB, 8C, 32GB, 1TB SSD M.2 2242 PCIe, AI 47 TOPS, ARC 140V GRAPHICS, 15.3' 2.8K 2880x1800 OLED 500NITS, TOUCH, WIFI7, BT, USB, USB-C, HDMI, WIN 11 PRO, 3YW, GREY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€ 2,679</a:t>
            </a:r>
          </a:p>
        </p:txBody>
      </p:sp>
      <p:sp>
        <p:nvSpPr>
          <p:cNvPr id="3" name="TextBox 2">
            <a:extLst>
              <a:ext uri="{FF2B5EF4-FFF2-40B4-BE49-F238E27FC236}">
                <a16:creationId xmlns:a16="http://schemas.microsoft.com/office/drawing/2014/main" id="{2C86360D-28AC-87BD-CB92-BBB3D31609F8}"/>
              </a:ext>
            </a:extLst>
          </p:cNvPr>
          <p:cNvSpPr txBox="1"/>
          <p:nvPr/>
        </p:nvSpPr>
        <p:spPr>
          <a:xfrm>
            <a:off x="-39887" y="1738824"/>
            <a:ext cx="2091818" cy="812530"/>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21QX00HFVU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T14s G6</a:t>
            </a:r>
            <a:r>
              <a:rPr lang="en-US" sz="780" dirty="0">
                <a:latin typeface="Calibri" panose="020F0502020204030204" pitchFamily="34" charset="0"/>
                <a:ea typeface="Calibri" panose="020F0502020204030204" pitchFamily="34" charset="0"/>
                <a:cs typeface="Calibri" panose="020F0502020204030204" pitchFamily="34" charset="0"/>
              </a:rPr>
              <a:t>, INTEL ULTRA 7 258V, 2.2-4.8GHz/12MB, 8C, AI 47TOPS, 32GB, 1TB SSD, INTEL ARC 140V, 14' WUXGA 1920x1200 IPS 400NITS AG 60Hz TOUCH, WIFI7, BT, USB-A, USB4, HDMI, WIN 11 PRO, 3YW,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€ 2,712 </a:t>
            </a:r>
          </a:p>
        </p:txBody>
      </p:sp>
      <p:sp>
        <p:nvSpPr>
          <p:cNvPr id="5" name="TextBox 4">
            <a:extLst>
              <a:ext uri="{FF2B5EF4-FFF2-40B4-BE49-F238E27FC236}">
                <a16:creationId xmlns:a16="http://schemas.microsoft.com/office/drawing/2014/main" id="{4A03B74D-572B-5590-7985-1B4F56926481}"/>
              </a:ext>
            </a:extLst>
          </p:cNvPr>
          <p:cNvSpPr txBox="1"/>
          <p:nvPr/>
        </p:nvSpPr>
        <p:spPr>
          <a:xfrm>
            <a:off x="2036194" y="1731658"/>
            <a:ext cx="2003422" cy="932563"/>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21R3002AVU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T14s 2 IN 1 G1</a:t>
            </a:r>
            <a:r>
              <a:rPr lang="en-US" sz="780" dirty="0">
                <a:latin typeface="Calibri" panose="020F0502020204030204" pitchFamily="34" charset="0"/>
                <a:ea typeface="Calibri" panose="020F0502020204030204" pitchFamily="34" charset="0"/>
                <a:cs typeface="Calibri" panose="020F0502020204030204" pitchFamily="34" charset="0"/>
              </a:rPr>
              <a:t>, INTEL ULTRA 7 255U, 2-5.2GHz/12MB, 12C, AI 12TOPS, 32GB, 512GB SSD, INTEL GRAPHICS, 14' WUXGA 1920x1200 IPS 500NITS TOUCH, WIFI7, BT, USB-A, USB4, HDMI, WIN 11 PRO, 3YW,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€ 2,481</a:t>
            </a:r>
          </a:p>
        </p:txBody>
      </p:sp>
      <p:sp>
        <p:nvSpPr>
          <p:cNvPr id="13" name="TextBox 12">
            <a:extLst>
              <a:ext uri="{FF2B5EF4-FFF2-40B4-BE49-F238E27FC236}">
                <a16:creationId xmlns:a16="http://schemas.microsoft.com/office/drawing/2014/main" id="{06AB8655-10A7-7B82-7544-1C6E7CD0B37C}"/>
              </a:ext>
            </a:extLst>
          </p:cNvPr>
          <p:cNvSpPr txBox="1"/>
          <p:nvPr/>
        </p:nvSpPr>
        <p:spPr>
          <a:xfrm>
            <a:off x="25177" y="4484731"/>
            <a:ext cx="2001586" cy="1772793"/>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21QA001CVU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X9-14 G1</a:t>
            </a:r>
            <a:r>
              <a:rPr lang="en-US" sz="780" dirty="0">
                <a:latin typeface="Calibri" panose="020F0502020204030204" pitchFamily="34" charset="0"/>
                <a:ea typeface="Calibri" panose="020F0502020204030204" pitchFamily="34" charset="0"/>
                <a:cs typeface="Calibri" panose="020F0502020204030204" pitchFamily="34" charset="0"/>
              </a:rPr>
              <a:t>, INTEL ULTRA 7 258V, 2.2-4.8GHz/12MB, 8 CORES, 32GB, 1TB SSD M.2 2242 PCIe, AI NPU 47 TOPS, ARC 140V GRAPHICS, 14' WUXGA 1920x1200 OLED 400NITS, WIFI7, BT, USB-C, HDMI, WIN 11 PRO, 3YW, GREY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€ 2,459</a:t>
            </a:r>
          </a:p>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21QA0048VU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X9-14 G1</a:t>
            </a:r>
            <a:r>
              <a:rPr lang="en-US" sz="780" dirty="0">
                <a:latin typeface="Calibri" panose="020F0502020204030204" pitchFamily="34" charset="0"/>
                <a:ea typeface="Calibri" panose="020F0502020204030204" pitchFamily="34" charset="0"/>
                <a:cs typeface="Calibri" panose="020F0502020204030204" pitchFamily="34" charset="0"/>
              </a:rPr>
              <a:t>, INTEL ULTRA 7 258V, 2.2-4.8GHz/12MB, 8 CORES, 32GB, 1TB SSD M.2 2242 PCIe, AI NPU 47 TOPS, ARC 140V GRAPHICS, 14' 2.8K 2880x1800 OLED 500NITS, TOUCH, WIFI7, BT, USB-C, HDMI, WIN 11 PRO, 3YW, GREY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€ 2,666</a:t>
            </a:r>
            <a:endParaRPr lang="en-US" sz="780" dirty="0">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F3996216-86CD-79C2-BD85-79FDC7F28CC5}"/>
              </a:ext>
            </a:extLst>
          </p:cNvPr>
          <p:cNvSpPr txBox="1"/>
          <p:nvPr/>
        </p:nvSpPr>
        <p:spPr>
          <a:xfrm>
            <a:off x="6066421" y="4509977"/>
            <a:ext cx="1729546" cy="1052596"/>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21NX0083VU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X1 CARBON G13 AURA EDITION</a:t>
            </a:r>
            <a:r>
              <a:rPr lang="en-US" sz="780" dirty="0">
                <a:latin typeface="Calibri" panose="020F0502020204030204" pitchFamily="34" charset="0"/>
                <a:ea typeface="Calibri" panose="020F0502020204030204" pitchFamily="34" charset="0"/>
                <a:cs typeface="Calibri" panose="020F0502020204030204" pitchFamily="34" charset="0"/>
              </a:rPr>
              <a:t>, INTEL ULTRA 7 265U, 2.1-5.3GHz/12MB, 12C, 64GB, 1TB SSD, INTEL GRAPHICS, 14' 2.8K 2880x1800 OLED 500NITS AG 120Hz TOUCH, WIFI7, BT, USB-A, USB4, HDMI, WIN 11 PRO, 3YW, BLACK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€ 4,069</a:t>
            </a:r>
            <a:endParaRPr lang="en-US" sz="780"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85042CE2-4F95-86C6-BAAC-CBA660816952}"/>
              </a:ext>
            </a:extLst>
          </p:cNvPr>
          <p:cNvSpPr txBox="1"/>
          <p:nvPr/>
        </p:nvSpPr>
        <p:spPr>
          <a:xfrm>
            <a:off x="8038163" y="4509977"/>
            <a:ext cx="1715481" cy="1052596"/>
          </a:xfrm>
          <a:prstGeom prst="rect">
            <a:avLst/>
          </a:prstGeom>
          <a:noFill/>
        </p:spPr>
        <p:txBody>
          <a:bodyPr wrap="square" rtlCol="0">
            <a:spAutoFit/>
          </a:bodyPr>
          <a:lstStyle/>
          <a:p>
            <a:r>
              <a:rPr lang="en-US" sz="780" b="1" dirty="0">
                <a:solidFill>
                  <a:srgbClr val="0070C0"/>
                </a:solidFill>
                <a:latin typeface="Calibri" panose="020F0502020204030204" pitchFamily="34" charset="0"/>
                <a:ea typeface="Calibri" panose="020F0502020204030204" pitchFamily="34" charset="0"/>
                <a:cs typeface="Calibri" panose="020F0502020204030204" pitchFamily="34" charset="0"/>
              </a:rPr>
              <a:t>21NU002BVU </a:t>
            </a:r>
            <a:r>
              <a:rPr lang="en-US" sz="780" b="1" dirty="0">
                <a:latin typeface="Calibri" panose="020F0502020204030204" pitchFamily="34" charset="0"/>
                <a:ea typeface="Calibri" panose="020F0502020204030204" pitchFamily="34" charset="0"/>
                <a:cs typeface="Calibri" panose="020F0502020204030204" pitchFamily="34" charset="0"/>
              </a:rPr>
              <a:t>LENOVO NOTEBOOK THINKPAD X1 2 IN 1 G10</a:t>
            </a:r>
            <a:r>
              <a:rPr lang="en-US" sz="780" dirty="0">
                <a:latin typeface="Calibri" panose="020F0502020204030204" pitchFamily="34" charset="0"/>
                <a:ea typeface="Calibri" panose="020F0502020204030204" pitchFamily="34" charset="0"/>
                <a:cs typeface="Calibri" panose="020F0502020204030204" pitchFamily="34" charset="0"/>
              </a:rPr>
              <a:t>, INTEL ULTRA 7 258V, 4.8GHz/12MB, 8 CORES, AI 47 TOPS, 32GB, 1TB SSD M.2 2280 PCIe5, ARC 140V, 14' 2.8K 2880x1800 OLED 500NITS TOUCH, 5G, WIFI7, BT, USB-A, USB4, HDMI, WIN 11 PRO, 3YW, GREY </a:t>
            </a:r>
            <a:r>
              <a:rPr lang="en-US" sz="780" b="1" dirty="0">
                <a:solidFill>
                  <a:srgbClr val="FF0000"/>
                </a:solidFill>
                <a:latin typeface="Calibri" panose="020F0502020204030204" pitchFamily="34" charset="0"/>
                <a:ea typeface="Calibri" panose="020F0502020204030204" pitchFamily="34" charset="0"/>
                <a:cs typeface="Calibri" panose="020F0502020204030204" pitchFamily="34" charset="0"/>
              </a:rPr>
              <a:t>€ 3,809</a:t>
            </a:r>
            <a:endParaRPr lang="en-US" sz="780" dirty="0">
              <a:latin typeface="Calibri" panose="020F0502020204030204" pitchFamily="34" charset="0"/>
              <a:ea typeface="Calibri" panose="020F0502020204030204" pitchFamily="34" charset="0"/>
              <a:cs typeface="Calibri" panose="020F0502020204030204" pitchFamily="34" charset="0"/>
            </a:endParaRPr>
          </a:p>
        </p:txBody>
      </p:sp>
      <p:pic>
        <p:nvPicPr>
          <p:cNvPr id="19" name="Picture 18" descr="A computer with a screen showing a colorful flower&#10;&#10;AI-generated content may be incorrect.">
            <a:extLst>
              <a:ext uri="{FF2B5EF4-FFF2-40B4-BE49-F238E27FC236}">
                <a16:creationId xmlns:a16="http://schemas.microsoft.com/office/drawing/2014/main" id="{7427976B-31D3-FF82-B032-C7298F2C0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31" y="722313"/>
            <a:ext cx="1135782" cy="999808"/>
          </a:xfrm>
          <a:prstGeom prst="rect">
            <a:avLst/>
          </a:prstGeom>
        </p:spPr>
      </p:pic>
      <p:pic>
        <p:nvPicPr>
          <p:cNvPr id="21" name="Picture 20" descr="A computer with a screen on&#10;&#10;AI-generated content may be incorrect.">
            <a:extLst>
              <a:ext uri="{FF2B5EF4-FFF2-40B4-BE49-F238E27FC236}">
                <a16:creationId xmlns:a16="http://schemas.microsoft.com/office/drawing/2014/main" id="{B5BDC87A-BC06-057C-F408-64369C92D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307" y="761617"/>
            <a:ext cx="1471937" cy="932563"/>
          </a:xfrm>
          <a:prstGeom prst="rect">
            <a:avLst/>
          </a:prstGeom>
        </p:spPr>
      </p:pic>
      <p:pic>
        <p:nvPicPr>
          <p:cNvPr id="25" name="Picture 24" descr="A computer with a blue flower on the screen&#10;&#10;AI-generated content may be incorrect.">
            <a:extLst>
              <a:ext uri="{FF2B5EF4-FFF2-40B4-BE49-F238E27FC236}">
                <a16:creationId xmlns:a16="http://schemas.microsoft.com/office/drawing/2014/main" id="{2F0E3352-0850-A763-E6AB-CA872FB84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5741" y="718355"/>
            <a:ext cx="1427966" cy="1011905"/>
          </a:xfrm>
          <a:prstGeom prst="rect">
            <a:avLst/>
          </a:prstGeom>
        </p:spPr>
      </p:pic>
      <p:pic>
        <p:nvPicPr>
          <p:cNvPr id="28" name="Picture 27" descr="A computer with a screen showing&#10;&#10;AI-generated content may be incorrect.">
            <a:extLst>
              <a:ext uri="{FF2B5EF4-FFF2-40B4-BE49-F238E27FC236}">
                <a16:creationId xmlns:a16="http://schemas.microsoft.com/office/drawing/2014/main" id="{48CF5DB8-91F7-DC0C-A3C2-5A881BC199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168" y="3429601"/>
            <a:ext cx="1345432" cy="1065134"/>
          </a:xfrm>
          <a:prstGeom prst="rect">
            <a:avLst/>
          </a:prstGeom>
        </p:spPr>
      </p:pic>
      <p:pic>
        <p:nvPicPr>
          <p:cNvPr id="31" name="Picture 30" descr="A computer with a blue flower on the screen&#10;&#10;AI-generated content may be incorrect.">
            <a:extLst>
              <a:ext uri="{FF2B5EF4-FFF2-40B4-BE49-F238E27FC236}">
                <a16:creationId xmlns:a16="http://schemas.microsoft.com/office/drawing/2014/main" id="{8F66A596-759F-F32C-7BDE-8F31A35F16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5741" y="3454076"/>
            <a:ext cx="1364206" cy="1064275"/>
          </a:xfrm>
          <a:prstGeom prst="rect">
            <a:avLst/>
          </a:prstGeom>
        </p:spPr>
      </p:pic>
      <p:pic>
        <p:nvPicPr>
          <p:cNvPr id="34" name="Picture 33" descr="A computer with a blue flower on the screen&#10;&#10;AI-generated content may be incorrect.">
            <a:extLst>
              <a:ext uri="{FF2B5EF4-FFF2-40B4-BE49-F238E27FC236}">
                <a16:creationId xmlns:a16="http://schemas.microsoft.com/office/drawing/2014/main" id="{D83BC67E-F345-008C-1E0B-19EAEC4BEF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9064" y="3450327"/>
            <a:ext cx="1164096" cy="1069152"/>
          </a:xfrm>
          <a:prstGeom prst="rect">
            <a:avLst/>
          </a:prstGeom>
        </p:spPr>
      </p:pic>
      <p:pic>
        <p:nvPicPr>
          <p:cNvPr id="37" name="Picture 36" descr="A computer with a blue flower on the screen&#10;&#10;AI-generated content may be incorrect.">
            <a:extLst>
              <a:ext uri="{FF2B5EF4-FFF2-40B4-BE49-F238E27FC236}">
                <a16:creationId xmlns:a16="http://schemas.microsoft.com/office/drawing/2014/main" id="{3B3920F9-F63F-FE03-8342-F99D052827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2604" y="3454077"/>
            <a:ext cx="1364205" cy="1065334"/>
          </a:xfrm>
          <a:prstGeom prst="rect">
            <a:avLst/>
          </a:prstGeom>
        </p:spPr>
      </p:pic>
      <p:pic>
        <p:nvPicPr>
          <p:cNvPr id="39" name="Picture 38" descr="A computer with a screen on&#10;&#10;AI-generated content may be incorrect.">
            <a:extLst>
              <a:ext uri="{FF2B5EF4-FFF2-40B4-BE49-F238E27FC236}">
                <a16:creationId xmlns:a16="http://schemas.microsoft.com/office/drawing/2014/main" id="{15E0D754-CCC1-88DF-9C35-93309A58A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2100" y="3432091"/>
            <a:ext cx="1353144" cy="1086260"/>
          </a:xfrm>
          <a:prstGeom prst="rect">
            <a:avLst/>
          </a:prstGeom>
        </p:spPr>
      </p:pic>
      <p:pic>
        <p:nvPicPr>
          <p:cNvPr id="18" name="Picture 17" descr="A computer with a blue flower on the screen&#10;&#10;AI-generated content may be incorrect.">
            <a:extLst>
              <a:ext uri="{FF2B5EF4-FFF2-40B4-BE49-F238E27FC236}">
                <a16:creationId xmlns:a16="http://schemas.microsoft.com/office/drawing/2014/main" id="{DBC3ADE1-2F4A-CEC8-ED05-3978EAE2186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12751" y="673305"/>
            <a:ext cx="1177631" cy="1056955"/>
          </a:xfrm>
          <a:prstGeom prst="rect">
            <a:avLst/>
          </a:prstGeom>
        </p:spPr>
      </p:pic>
      <p:sp>
        <p:nvSpPr>
          <p:cNvPr id="29" name="TextBox 28">
            <a:extLst>
              <a:ext uri="{FF2B5EF4-FFF2-40B4-BE49-F238E27FC236}">
                <a16:creationId xmlns:a16="http://schemas.microsoft.com/office/drawing/2014/main" id="{E0780F78-A55F-C99C-40C4-B8B0E3EE1CDF}"/>
              </a:ext>
            </a:extLst>
          </p:cNvPr>
          <p:cNvSpPr txBox="1"/>
          <p:nvPr/>
        </p:nvSpPr>
        <p:spPr>
          <a:xfrm>
            <a:off x="6066421" y="458193"/>
            <a:ext cx="3810332"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T14 G6</a:t>
            </a:r>
          </a:p>
        </p:txBody>
      </p:sp>
      <p:sp>
        <p:nvSpPr>
          <p:cNvPr id="33" name="TextBox 32">
            <a:extLst>
              <a:ext uri="{FF2B5EF4-FFF2-40B4-BE49-F238E27FC236}">
                <a16:creationId xmlns:a16="http://schemas.microsoft.com/office/drawing/2014/main" id="{6DCD05E9-5148-1D6B-AFC7-E3E4C86F763D}"/>
              </a:ext>
            </a:extLst>
          </p:cNvPr>
          <p:cNvSpPr txBox="1"/>
          <p:nvPr/>
        </p:nvSpPr>
        <p:spPr>
          <a:xfrm>
            <a:off x="4012283" y="458193"/>
            <a:ext cx="205006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T16 G4</a:t>
            </a:r>
          </a:p>
        </p:txBody>
      </p:sp>
      <p:sp>
        <p:nvSpPr>
          <p:cNvPr id="36" name="TextBox 35">
            <a:extLst>
              <a:ext uri="{FF2B5EF4-FFF2-40B4-BE49-F238E27FC236}">
                <a16:creationId xmlns:a16="http://schemas.microsoft.com/office/drawing/2014/main" id="{CAFFAB51-0ECB-0C58-28D7-1B2979AF5101}"/>
              </a:ext>
            </a:extLst>
          </p:cNvPr>
          <p:cNvSpPr txBox="1"/>
          <p:nvPr/>
        </p:nvSpPr>
        <p:spPr>
          <a:xfrm>
            <a:off x="7252" y="456465"/>
            <a:ext cx="1997540"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T14s G6</a:t>
            </a:r>
          </a:p>
        </p:txBody>
      </p:sp>
      <p:sp>
        <p:nvSpPr>
          <p:cNvPr id="38" name="TextBox 37">
            <a:extLst>
              <a:ext uri="{FF2B5EF4-FFF2-40B4-BE49-F238E27FC236}">
                <a16:creationId xmlns:a16="http://schemas.microsoft.com/office/drawing/2014/main" id="{7E157CF0-C276-EBD6-6B39-32D3045F3358}"/>
              </a:ext>
            </a:extLst>
          </p:cNvPr>
          <p:cNvSpPr txBox="1"/>
          <p:nvPr/>
        </p:nvSpPr>
        <p:spPr>
          <a:xfrm>
            <a:off x="2008860" y="457955"/>
            <a:ext cx="1997539"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T14s 2 IN 1 G1</a:t>
            </a:r>
          </a:p>
        </p:txBody>
      </p:sp>
      <p:sp>
        <p:nvSpPr>
          <p:cNvPr id="40" name="TextBox 39">
            <a:extLst>
              <a:ext uri="{FF2B5EF4-FFF2-40B4-BE49-F238E27FC236}">
                <a16:creationId xmlns:a16="http://schemas.microsoft.com/office/drawing/2014/main" id="{353E05CD-C4A5-9CFB-3E6D-327BBECBC0CE}"/>
              </a:ext>
            </a:extLst>
          </p:cNvPr>
          <p:cNvSpPr txBox="1"/>
          <p:nvPr/>
        </p:nvSpPr>
        <p:spPr>
          <a:xfrm>
            <a:off x="28475" y="3190232"/>
            <a:ext cx="1997540"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X9-14 G1</a:t>
            </a:r>
          </a:p>
        </p:txBody>
      </p:sp>
      <p:sp>
        <p:nvSpPr>
          <p:cNvPr id="41" name="TextBox 40">
            <a:extLst>
              <a:ext uri="{FF2B5EF4-FFF2-40B4-BE49-F238E27FC236}">
                <a16:creationId xmlns:a16="http://schemas.microsoft.com/office/drawing/2014/main" id="{96CF30B3-2290-89E3-E8C0-3479CE66B55A}"/>
              </a:ext>
            </a:extLst>
          </p:cNvPr>
          <p:cNvSpPr txBox="1"/>
          <p:nvPr/>
        </p:nvSpPr>
        <p:spPr>
          <a:xfrm>
            <a:off x="8017723" y="3192231"/>
            <a:ext cx="1850467"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X1 2 IN 1 G10</a:t>
            </a:r>
          </a:p>
        </p:txBody>
      </p:sp>
      <p:sp>
        <p:nvSpPr>
          <p:cNvPr id="42" name="TextBox 41">
            <a:extLst>
              <a:ext uri="{FF2B5EF4-FFF2-40B4-BE49-F238E27FC236}">
                <a16:creationId xmlns:a16="http://schemas.microsoft.com/office/drawing/2014/main" id="{4EF2CFD7-3839-3959-56EB-0BA63B21B61F}"/>
              </a:ext>
            </a:extLst>
          </p:cNvPr>
          <p:cNvSpPr txBox="1"/>
          <p:nvPr/>
        </p:nvSpPr>
        <p:spPr>
          <a:xfrm>
            <a:off x="6003437" y="3192231"/>
            <a:ext cx="2091817" cy="209288"/>
          </a:xfrm>
          <a:prstGeom prst="rect">
            <a:avLst/>
          </a:prstGeom>
          <a:solidFill>
            <a:srgbClr val="2B2F30"/>
          </a:solidFill>
          <a:ln>
            <a:noFill/>
          </a:ln>
        </p:spPr>
        <p:txBody>
          <a:bodyPr wrap="square" rtlCol="0">
            <a:spAutoFit/>
          </a:bodyPr>
          <a:lstStyle/>
          <a:p>
            <a:pPr algn="ctr"/>
            <a:r>
              <a:rPr lang="en-US" sz="760" b="1" dirty="0">
                <a:solidFill>
                  <a:schemeClr val="bg1"/>
                </a:solidFill>
              </a:rPr>
              <a:t>THINKPAD X1 CARBON G13 AURA EDITION</a:t>
            </a:r>
          </a:p>
        </p:txBody>
      </p:sp>
      <p:sp>
        <p:nvSpPr>
          <p:cNvPr id="43" name="TextBox 42">
            <a:extLst>
              <a:ext uri="{FF2B5EF4-FFF2-40B4-BE49-F238E27FC236}">
                <a16:creationId xmlns:a16="http://schemas.microsoft.com/office/drawing/2014/main" id="{2308996D-F4A9-89EC-B91D-12012EECF107}"/>
              </a:ext>
            </a:extLst>
          </p:cNvPr>
          <p:cNvSpPr txBox="1"/>
          <p:nvPr/>
        </p:nvSpPr>
        <p:spPr>
          <a:xfrm>
            <a:off x="4028129" y="3185540"/>
            <a:ext cx="2031071"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X1 CARBON G13</a:t>
            </a:r>
          </a:p>
        </p:txBody>
      </p:sp>
      <p:sp>
        <p:nvSpPr>
          <p:cNvPr id="44" name="TextBox 43">
            <a:extLst>
              <a:ext uri="{FF2B5EF4-FFF2-40B4-BE49-F238E27FC236}">
                <a16:creationId xmlns:a16="http://schemas.microsoft.com/office/drawing/2014/main" id="{3D66ECE1-313C-32A3-B3B6-B65363051103}"/>
              </a:ext>
            </a:extLst>
          </p:cNvPr>
          <p:cNvSpPr txBox="1"/>
          <p:nvPr/>
        </p:nvSpPr>
        <p:spPr>
          <a:xfrm>
            <a:off x="2022880" y="3197652"/>
            <a:ext cx="1997540"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X9-15 G1</a:t>
            </a:r>
          </a:p>
        </p:txBody>
      </p:sp>
      <p:sp>
        <p:nvSpPr>
          <p:cNvPr id="2" name="Rectangle 1">
            <a:extLst>
              <a:ext uri="{FF2B5EF4-FFF2-40B4-BE49-F238E27FC236}">
                <a16:creationId xmlns:a16="http://schemas.microsoft.com/office/drawing/2014/main" id="{CCBDD118-42AA-F394-7563-9ACC6AE255B9}"/>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7" name="Rectangle 6">
            <a:extLst>
              <a:ext uri="{FF2B5EF4-FFF2-40B4-BE49-F238E27FC236}">
                <a16:creationId xmlns:a16="http://schemas.microsoft.com/office/drawing/2014/main" id="{901D563C-D11B-3FF6-BA30-134E26B20BB4}"/>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399056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a:extLst>
              <a:ext uri="{FF2B5EF4-FFF2-40B4-BE49-F238E27FC236}">
                <a16:creationId xmlns:a16="http://schemas.microsoft.com/office/drawing/2014/main" id="{2CED8090-20AE-2621-C7D7-CEA1EB24085A}"/>
              </a:ext>
            </a:extLst>
          </p:cNvPr>
          <p:cNvGraphicFramePr>
            <a:graphicFrameLocks noGrp="1"/>
          </p:cNvGraphicFramePr>
          <p:nvPr>
            <p:extLst>
              <p:ext uri="{D42A27DB-BD31-4B8C-83A1-F6EECF244321}">
                <p14:modId xmlns:p14="http://schemas.microsoft.com/office/powerpoint/2010/main" val="1495441334"/>
              </p:ext>
            </p:extLst>
          </p:nvPr>
        </p:nvGraphicFramePr>
        <p:xfrm>
          <a:off x="3320266" y="3593631"/>
          <a:ext cx="6436344" cy="2678733"/>
        </p:xfrm>
        <a:graphic>
          <a:graphicData uri="http://schemas.openxmlformats.org/drawingml/2006/table">
            <a:tbl>
              <a:tblPr firstRow="1" bandRow="1">
                <a:tableStyleId>{5940675A-B579-460E-94D1-54222C63F5DA}</a:tableStyleId>
              </a:tblPr>
              <a:tblGrid>
                <a:gridCol w="2145448">
                  <a:extLst>
                    <a:ext uri="{9D8B030D-6E8A-4147-A177-3AD203B41FA5}">
                      <a16:colId xmlns:a16="http://schemas.microsoft.com/office/drawing/2014/main" val="4254652134"/>
                    </a:ext>
                  </a:extLst>
                </a:gridCol>
                <a:gridCol w="2145448">
                  <a:extLst>
                    <a:ext uri="{9D8B030D-6E8A-4147-A177-3AD203B41FA5}">
                      <a16:colId xmlns:a16="http://schemas.microsoft.com/office/drawing/2014/main" val="949665424"/>
                    </a:ext>
                  </a:extLst>
                </a:gridCol>
                <a:gridCol w="2145448">
                  <a:extLst>
                    <a:ext uri="{9D8B030D-6E8A-4147-A177-3AD203B41FA5}">
                      <a16:colId xmlns:a16="http://schemas.microsoft.com/office/drawing/2014/main" val="1670400145"/>
                    </a:ext>
                  </a:extLst>
                </a:gridCol>
              </a:tblGrid>
              <a:tr h="2678733">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029899480"/>
                  </a:ext>
                </a:extLst>
              </a:tr>
            </a:tbl>
          </a:graphicData>
        </a:graphic>
      </p:graphicFrame>
      <p:graphicFrame>
        <p:nvGraphicFramePr>
          <p:cNvPr id="28" name="Table 27">
            <a:extLst>
              <a:ext uri="{FF2B5EF4-FFF2-40B4-BE49-F238E27FC236}">
                <a16:creationId xmlns:a16="http://schemas.microsoft.com/office/drawing/2014/main" id="{63C3E562-8B63-0BF1-9DC0-DF18203CCFB1}"/>
              </a:ext>
            </a:extLst>
          </p:cNvPr>
          <p:cNvGraphicFramePr>
            <a:graphicFrameLocks noGrp="1"/>
          </p:cNvGraphicFramePr>
          <p:nvPr>
            <p:extLst>
              <p:ext uri="{D42A27DB-BD31-4B8C-83A1-F6EECF244321}">
                <p14:modId xmlns:p14="http://schemas.microsoft.com/office/powerpoint/2010/main" val="1096282016"/>
              </p:ext>
            </p:extLst>
          </p:nvPr>
        </p:nvGraphicFramePr>
        <p:xfrm>
          <a:off x="101651" y="3604453"/>
          <a:ext cx="3217046" cy="2670588"/>
        </p:xfrm>
        <a:graphic>
          <a:graphicData uri="http://schemas.openxmlformats.org/drawingml/2006/table">
            <a:tbl>
              <a:tblPr firstRow="1" bandRow="1">
                <a:tableStyleId>{5940675A-B579-460E-94D1-54222C63F5DA}</a:tableStyleId>
              </a:tblPr>
              <a:tblGrid>
                <a:gridCol w="3217046">
                  <a:extLst>
                    <a:ext uri="{9D8B030D-6E8A-4147-A177-3AD203B41FA5}">
                      <a16:colId xmlns:a16="http://schemas.microsoft.com/office/drawing/2014/main" val="4025114778"/>
                    </a:ext>
                  </a:extLst>
                </a:gridCol>
              </a:tblGrid>
              <a:tr h="2670588">
                <a:tc>
                  <a:txBody>
                    <a:bodyPr/>
                    <a:lstStyle/>
                    <a:p>
                      <a:endParaRPr lang="en-US" dirty="0"/>
                    </a:p>
                  </a:txBody>
                  <a:tcPr/>
                </a:tc>
                <a:extLst>
                  <a:ext uri="{0D108BD9-81ED-4DB2-BD59-A6C34878D82A}">
                    <a16:rowId xmlns:a16="http://schemas.microsoft.com/office/drawing/2014/main" val="2379901254"/>
                  </a:ext>
                </a:extLst>
              </a:tr>
            </a:tbl>
          </a:graphicData>
        </a:graphic>
      </p:graphicFrame>
      <p:graphicFrame>
        <p:nvGraphicFramePr>
          <p:cNvPr id="21" name="Table 20">
            <a:extLst>
              <a:ext uri="{FF2B5EF4-FFF2-40B4-BE49-F238E27FC236}">
                <a16:creationId xmlns:a16="http://schemas.microsoft.com/office/drawing/2014/main" id="{D140DEB5-85AC-466A-89F1-A82A0EE02C62}"/>
              </a:ext>
            </a:extLst>
          </p:cNvPr>
          <p:cNvGraphicFramePr>
            <a:graphicFrameLocks noGrp="1"/>
          </p:cNvGraphicFramePr>
          <p:nvPr>
            <p:extLst>
              <p:ext uri="{D42A27DB-BD31-4B8C-83A1-F6EECF244321}">
                <p14:modId xmlns:p14="http://schemas.microsoft.com/office/powerpoint/2010/main" val="1540385675"/>
              </p:ext>
            </p:extLst>
          </p:nvPr>
        </p:nvGraphicFramePr>
        <p:xfrm>
          <a:off x="99632" y="449621"/>
          <a:ext cx="9659961" cy="3152155"/>
        </p:xfrm>
        <a:graphic>
          <a:graphicData uri="http://schemas.openxmlformats.org/drawingml/2006/table">
            <a:tbl>
              <a:tblPr firstRow="1" bandRow="1">
                <a:tableStyleId>{5940675A-B579-460E-94D1-54222C63F5DA}</a:tableStyleId>
              </a:tblPr>
              <a:tblGrid>
                <a:gridCol w="3219987">
                  <a:extLst>
                    <a:ext uri="{9D8B030D-6E8A-4147-A177-3AD203B41FA5}">
                      <a16:colId xmlns:a16="http://schemas.microsoft.com/office/drawing/2014/main" val="3818808210"/>
                    </a:ext>
                  </a:extLst>
                </a:gridCol>
                <a:gridCol w="3219987">
                  <a:extLst>
                    <a:ext uri="{9D8B030D-6E8A-4147-A177-3AD203B41FA5}">
                      <a16:colId xmlns:a16="http://schemas.microsoft.com/office/drawing/2014/main" val="3346610207"/>
                    </a:ext>
                  </a:extLst>
                </a:gridCol>
                <a:gridCol w="3219987">
                  <a:extLst>
                    <a:ext uri="{9D8B030D-6E8A-4147-A177-3AD203B41FA5}">
                      <a16:colId xmlns:a16="http://schemas.microsoft.com/office/drawing/2014/main" val="1593275423"/>
                    </a:ext>
                  </a:extLst>
                </a:gridCol>
              </a:tblGrid>
              <a:tr h="3152155">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86760169"/>
                  </a:ext>
                </a:extLst>
              </a:tr>
            </a:tbl>
          </a:graphicData>
        </a:graphic>
      </p:graphicFrame>
      <p:sp>
        <p:nvSpPr>
          <p:cNvPr id="4" name="Rectangle 3"/>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4" name="TextBox 13"/>
          <p:cNvSpPr txBox="1"/>
          <p:nvPr/>
        </p:nvSpPr>
        <p:spPr>
          <a:xfrm>
            <a:off x="2715784" y="9129"/>
            <a:ext cx="4242799" cy="369332"/>
          </a:xfrm>
          <a:prstGeom prst="rect">
            <a:avLst/>
          </a:prstGeom>
          <a:noFill/>
        </p:spPr>
        <p:txBody>
          <a:bodyPr wrap="square" rtlCol="0">
            <a:spAutoFit/>
          </a:bodyPr>
          <a:lstStyle/>
          <a:p>
            <a:r>
              <a:rPr lang="en-US" b="1" dirty="0"/>
              <a:t>Thinkpad P - Series Notebooks </a:t>
            </a:r>
            <a:r>
              <a:rPr lang="en-US" sz="1200" dirty="0"/>
              <a:t>14’’ &amp; 16’’</a:t>
            </a:r>
            <a:endParaRPr lang="en-GB" sz="1200" dirty="0"/>
          </a:p>
        </p:txBody>
      </p:sp>
      <p:sp>
        <p:nvSpPr>
          <p:cNvPr id="2" name="TextBox 1">
            <a:extLst>
              <a:ext uri="{FF2B5EF4-FFF2-40B4-BE49-F238E27FC236}">
                <a16:creationId xmlns:a16="http://schemas.microsoft.com/office/drawing/2014/main" id="{D7AF42E3-F19B-B4DB-181D-D84942DB394F}"/>
              </a:ext>
            </a:extLst>
          </p:cNvPr>
          <p:cNvSpPr txBox="1"/>
          <p:nvPr/>
        </p:nvSpPr>
        <p:spPr>
          <a:xfrm>
            <a:off x="8339329" y="0"/>
            <a:ext cx="1559416" cy="230832"/>
          </a:xfrm>
          <a:prstGeom prst="rect">
            <a:avLst/>
          </a:prstGeom>
          <a:noFill/>
        </p:spPr>
        <p:txBody>
          <a:bodyPr wrap="square" rtlCol="0">
            <a:spAutoFit/>
          </a:bodyPr>
          <a:lstStyle/>
          <a:p>
            <a:pPr algn="r"/>
            <a:r>
              <a:rPr lang="en-US" sz="900" dirty="0"/>
              <a:t>Retail File September 2025</a:t>
            </a:r>
          </a:p>
        </p:txBody>
      </p:sp>
      <p:sp>
        <p:nvSpPr>
          <p:cNvPr id="16" name="TextBox 15">
            <a:extLst>
              <a:ext uri="{FF2B5EF4-FFF2-40B4-BE49-F238E27FC236}">
                <a16:creationId xmlns:a16="http://schemas.microsoft.com/office/drawing/2014/main" id="{9F279553-585C-B939-4B1C-0D5DC10BF291}"/>
              </a:ext>
            </a:extLst>
          </p:cNvPr>
          <p:cNvSpPr txBox="1"/>
          <p:nvPr/>
        </p:nvSpPr>
        <p:spPr>
          <a:xfrm>
            <a:off x="6803137" y="142975"/>
            <a:ext cx="3102864" cy="230832"/>
          </a:xfrm>
          <a:prstGeom prst="rect">
            <a:avLst/>
          </a:prstGeom>
          <a:noFill/>
        </p:spPr>
        <p:txBody>
          <a:bodyPr wrap="square" rtlCol="0">
            <a:spAutoFit/>
          </a:bodyPr>
          <a:lstStyle/>
          <a:p>
            <a:pPr algn="r"/>
            <a:r>
              <a:rPr lang="en-US" sz="900" b="1" dirty="0">
                <a:solidFill>
                  <a:srgbClr val="FF0000"/>
                </a:solidFill>
              </a:rPr>
              <a:t>Special Offers are valid until 30.09 or until stock lasts.</a:t>
            </a:r>
            <a:endParaRPr lang="en-GB" sz="900" b="1" dirty="0">
              <a:solidFill>
                <a:srgbClr val="FF0000"/>
              </a:solidFill>
            </a:endParaRPr>
          </a:p>
        </p:txBody>
      </p:sp>
      <p:sp>
        <p:nvSpPr>
          <p:cNvPr id="19" name="TextBox 18">
            <a:extLst>
              <a:ext uri="{FF2B5EF4-FFF2-40B4-BE49-F238E27FC236}">
                <a16:creationId xmlns:a16="http://schemas.microsoft.com/office/drawing/2014/main" id="{B32A294D-2992-6E47-A0F9-925F937FCEFC}"/>
              </a:ext>
            </a:extLst>
          </p:cNvPr>
          <p:cNvSpPr txBox="1"/>
          <p:nvPr/>
        </p:nvSpPr>
        <p:spPr>
          <a:xfrm>
            <a:off x="90697" y="5189567"/>
            <a:ext cx="3210131" cy="1077218"/>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21FA004RCY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THINKPAD P16 G2</a:t>
            </a:r>
            <a:r>
              <a:rPr lang="en-US" sz="800" dirty="0">
                <a:latin typeface="Calibri" panose="020F0502020204030204" pitchFamily="34" charset="0"/>
                <a:ea typeface="Calibri" panose="020F0502020204030204" pitchFamily="34" charset="0"/>
                <a:cs typeface="Calibri" panose="020F0502020204030204" pitchFamily="34" charset="0"/>
              </a:rPr>
              <a:t>, INTEL i7-14700HX, 2.1-5.5GHz/33MB, 20C, 32GB, 1TB, NVIDIA RTX 1000 ADA 6GB GDDR6, 16' WQXGA 2560x1600 IPS 500NITS AG, WIFI6E, BT, USB-A, USB-C, USB4, HDMI, WIN 11 PRO, 3YW, STORM GREY/VILLI BLACK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€ 3,372</a:t>
            </a:r>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21FA004PCY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THINKPAD P16 G2</a:t>
            </a:r>
            <a:r>
              <a:rPr lang="en-US" sz="800" dirty="0">
                <a:latin typeface="Calibri" panose="020F0502020204030204" pitchFamily="34" charset="0"/>
                <a:ea typeface="Calibri" panose="020F0502020204030204" pitchFamily="34" charset="0"/>
                <a:cs typeface="Calibri" panose="020F0502020204030204" pitchFamily="34" charset="0"/>
              </a:rPr>
              <a:t>, INTEL i7-14700HX, 2.1-5.5GHz/33MB, 20C, 32GB, 1TB, NVIDIA RTX 2000 ADA 8GB GDDR6, 16' WUXGA 1920x1200 IPS 400NITS AG, WIFI6E, BT, USB-A, USB-C, USB4, HDMI, WIN 11 PRO, 3YW, STORM GREY/VILLI BLACK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€ 3,576</a:t>
            </a:r>
            <a:endParaRPr lang="en-US" sz="8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2AA4EAB-5E6C-972D-CE2E-68DD8864EAF4}"/>
              </a:ext>
            </a:extLst>
          </p:cNvPr>
          <p:cNvSpPr txBox="1"/>
          <p:nvPr/>
        </p:nvSpPr>
        <p:spPr>
          <a:xfrm>
            <a:off x="28058" y="1971151"/>
            <a:ext cx="3281705" cy="584775"/>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21G2002JCY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THINKPAD P14s G5</a:t>
            </a:r>
            <a:r>
              <a:rPr lang="en-US" sz="800" dirty="0">
                <a:latin typeface="Calibri" panose="020F0502020204030204" pitchFamily="34" charset="0"/>
                <a:ea typeface="Calibri" panose="020F0502020204030204" pitchFamily="34" charset="0"/>
                <a:cs typeface="Calibri" panose="020F0502020204030204" pitchFamily="34" charset="0"/>
              </a:rPr>
              <a:t>, INTEL ULTRA 7 155H, 4.8GHz/24MB, 16C, AI 11TOPS, 64GB, 1TB SSD, NVIDIA RTX 500 ADA 4GB GDDR6, 14.5' WQXGA 2560x1600 IPS 350NITS AG, WIFI6E, BT, LAN, USB-A, USB4, HDMI, WIN 11 PRO, 3YW, BLACK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€ 2,843</a:t>
            </a:r>
          </a:p>
        </p:txBody>
      </p:sp>
      <p:sp>
        <p:nvSpPr>
          <p:cNvPr id="5" name="TextBox 4">
            <a:extLst>
              <a:ext uri="{FF2B5EF4-FFF2-40B4-BE49-F238E27FC236}">
                <a16:creationId xmlns:a16="http://schemas.microsoft.com/office/drawing/2014/main" id="{B8658305-AFB2-2480-10EC-96A4D3B98D44}"/>
              </a:ext>
            </a:extLst>
          </p:cNvPr>
          <p:cNvSpPr txBox="1"/>
          <p:nvPr/>
        </p:nvSpPr>
        <p:spPr>
          <a:xfrm>
            <a:off x="3318698" y="1960788"/>
            <a:ext cx="3219067" cy="1040285"/>
          </a:xfrm>
          <a:prstGeom prst="rect">
            <a:avLst/>
          </a:prstGeom>
          <a:noFill/>
        </p:spPr>
        <p:txBody>
          <a:bodyPr wrap="square" rtlCol="0">
            <a:spAutoFit/>
          </a:bodyPr>
          <a:lstStyle/>
          <a:p>
            <a:r>
              <a:rPr lang="en-US" sz="770" b="1" dirty="0">
                <a:solidFill>
                  <a:srgbClr val="0070C0"/>
                </a:solidFill>
                <a:latin typeface="Calibri" panose="020F0502020204030204" pitchFamily="34" charset="0"/>
                <a:ea typeface="Calibri" panose="020F0502020204030204" pitchFamily="34" charset="0"/>
                <a:cs typeface="Calibri" panose="020F0502020204030204" pitchFamily="34" charset="0"/>
              </a:rPr>
              <a:t>21KS0005CY </a:t>
            </a:r>
            <a:r>
              <a:rPr lang="en-US" sz="770" b="1" dirty="0">
                <a:latin typeface="Calibri" panose="020F0502020204030204" pitchFamily="34" charset="0"/>
                <a:ea typeface="Calibri" panose="020F0502020204030204" pitchFamily="34" charset="0"/>
                <a:cs typeface="Calibri" panose="020F0502020204030204" pitchFamily="34" charset="0"/>
              </a:rPr>
              <a:t>LENOVO NOTEBOOK THINKPAD P16s G3</a:t>
            </a:r>
            <a:r>
              <a:rPr lang="en-US" sz="770" dirty="0">
                <a:latin typeface="Calibri" panose="020F0502020204030204" pitchFamily="34" charset="0"/>
                <a:ea typeface="Calibri" panose="020F0502020204030204" pitchFamily="34" charset="0"/>
                <a:cs typeface="Calibri" panose="020F0502020204030204" pitchFamily="34" charset="0"/>
              </a:rPr>
              <a:t>, INTEL ULTRA 7 155H, 4.8GHz/24MB, 16C, 32GB, 1TB SSD M.2 2280 PCIe, AI 11 TOPS, NVIDIA RTX 500 ADA 4GB, 16' WUXGA 1920x1200 IPS 300NITS, LAN, WIFI6E, USB, USB4, HDMI, WIN 11 PRO, 3YW, BLACK </a:t>
            </a:r>
            <a:r>
              <a:rPr lang="en-US" sz="770" b="1" dirty="0">
                <a:solidFill>
                  <a:srgbClr val="FF0000"/>
                </a:solidFill>
                <a:latin typeface="Calibri" panose="020F0502020204030204" pitchFamily="34" charset="0"/>
                <a:ea typeface="Calibri" panose="020F0502020204030204" pitchFamily="34" charset="0"/>
                <a:cs typeface="Calibri" panose="020F0502020204030204" pitchFamily="34" charset="0"/>
              </a:rPr>
              <a:t>€ 2,179 </a:t>
            </a:r>
            <a:r>
              <a:rPr lang="en-US" sz="770" dirty="0">
                <a:latin typeface="Calibri" panose="020F0502020204030204" pitchFamily="34" charset="0"/>
                <a:ea typeface="Calibri" panose="020F0502020204030204" pitchFamily="34" charset="0"/>
                <a:cs typeface="Calibri" panose="020F0502020204030204" pitchFamily="34" charset="0"/>
              </a:rPr>
              <a:t>- </a:t>
            </a:r>
            <a:r>
              <a:rPr lang="en-US" sz="77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770" b="1" dirty="0">
                <a:solidFill>
                  <a:srgbClr val="0070C0"/>
                </a:solidFill>
                <a:latin typeface="Calibri" panose="020F0502020204030204" pitchFamily="34" charset="0"/>
                <a:ea typeface="Calibri" panose="020F0502020204030204" pitchFamily="34" charset="0"/>
                <a:cs typeface="Calibri" panose="020F0502020204030204" pitchFamily="34" charset="0"/>
              </a:rPr>
              <a:t>21KS002ECY </a:t>
            </a:r>
            <a:r>
              <a:rPr lang="en-US" sz="770" b="1" dirty="0">
                <a:latin typeface="Calibri" panose="020F0502020204030204" pitchFamily="34" charset="0"/>
                <a:ea typeface="Calibri" panose="020F0502020204030204" pitchFamily="34" charset="0"/>
                <a:cs typeface="Calibri" panose="020F0502020204030204" pitchFamily="34" charset="0"/>
              </a:rPr>
              <a:t>LENOVO NOTEBOOK THINKPAD P16s G3</a:t>
            </a:r>
            <a:r>
              <a:rPr lang="en-US" sz="770" dirty="0">
                <a:latin typeface="Calibri" panose="020F0502020204030204" pitchFamily="34" charset="0"/>
                <a:ea typeface="Calibri" panose="020F0502020204030204" pitchFamily="34" charset="0"/>
                <a:cs typeface="Calibri" panose="020F0502020204030204" pitchFamily="34" charset="0"/>
              </a:rPr>
              <a:t>, INTEL ULTRA 7 155H, 4.8GHz/24MB, 16C, AI 11TOPS, 64GB, 1TB SSD, NVIDIA RTX 500 ADA 4GB GDDR6, 16' WUXGA 1920x1200 IPS 300NITS AG, WIFI6E, BT, LAN, USB-A, USB4, HDMI, WIN 11 PRO, 3YW, BLACK </a:t>
            </a:r>
            <a:r>
              <a:rPr lang="en-US" sz="770" b="1" dirty="0">
                <a:solidFill>
                  <a:srgbClr val="FF0000"/>
                </a:solidFill>
                <a:latin typeface="Calibri" panose="020F0502020204030204" pitchFamily="34" charset="0"/>
                <a:ea typeface="Calibri" panose="020F0502020204030204" pitchFamily="34" charset="0"/>
                <a:cs typeface="Calibri" panose="020F0502020204030204" pitchFamily="34" charset="0"/>
              </a:rPr>
              <a:t>€ 2,852</a:t>
            </a:r>
          </a:p>
        </p:txBody>
      </p:sp>
      <p:sp>
        <p:nvSpPr>
          <p:cNvPr id="13" name="TextBox 12">
            <a:extLst>
              <a:ext uri="{FF2B5EF4-FFF2-40B4-BE49-F238E27FC236}">
                <a16:creationId xmlns:a16="http://schemas.microsoft.com/office/drawing/2014/main" id="{33F3E599-ADCD-D60F-D9A3-29FB449D8DAF}"/>
              </a:ext>
            </a:extLst>
          </p:cNvPr>
          <p:cNvSpPr txBox="1"/>
          <p:nvPr/>
        </p:nvSpPr>
        <p:spPr>
          <a:xfrm>
            <a:off x="6519895" y="1960788"/>
            <a:ext cx="3219066" cy="1077218"/>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21KX000MCY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THINKPAD P16v G2</a:t>
            </a:r>
            <a:r>
              <a:rPr lang="en-US" sz="800" dirty="0">
                <a:latin typeface="Calibri" panose="020F0502020204030204" pitchFamily="34" charset="0"/>
                <a:ea typeface="Calibri" panose="020F0502020204030204" pitchFamily="34" charset="0"/>
                <a:cs typeface="Calibri" panose="020F0502020204030204" pitchFamily="34" charset="0"/>
              </a:rPr>
              <a:t>, INTEL ULTRA 7 155H, 4.8GHz/24MB, 16C, 32GB, 1TB SSD M.2 2280 PCIe, AI 11 TOPS, NVIDIA RTX 1000 ADA 6GB, 16' WUXGA 1920x1200 IPS 300NITS, LAN, WIFI6E, USB, USB4, HDMI, WIN 11 PRO, 3YW, BLACK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€ 3,234 </a:t>
            </a:r>
            <a:r>
              <a:rPr lang="en-US" sz="800" dirty="0">
                <a:latin typeface="Calibri" panose="020F0502020204030204" pitchFamily="34" charset="0"/>
                <a:ea typeface="Calibri" panose="020F0502020204030204" pitchFamily="34" charset="0"/>
                <a:cs typeface="Calibri" panose="020F0502020204030204" pitchFamily="34" charset="0"/>
              </a:rPr>
              <a:t>	</a:t>
            </a:r>
          </a:p>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21KX0019CY </a:t>
            </a:r>
            <a:r>
              <a:rPr lang="en-US" sz="800" b="1" dirty="0">
                <a:latin typeface="Calibri" panose="020F0502020204030204" pitchFamily="34" charset="0"/>
                <a:ea typeface="Calibri" panose="020F0502020204030204" pitchFamily="34" charset="0"/>
                <a:cs typeface="Calibri" panose="020F0502020204030204" pitchFamily="34" charset="0"/>
              </a:rPr>
              <a:t>LENOVO NOTEBOOK THINKPAD P16v G2</a:t>
            </a:r>
            <a:r>
              <a:rPr lang="en-US" sz="800" dirty="0">
                <a:latin typeface="Calibri" panose="020F0502020204030204" pitchFamily="34" charset="0"/>
                <a:ea typeface="Calibri" panose="020F0502020204030204" pitchFamily="34" charset="0"/>
                <a:cs typeface="Calibri" panose="020F0502020204030204" pitchFamily="34" charset="0"/>
              </a:rPr>
              <a:t>, INTEL ULTRA 7 155H, 4.8GHz/24MB, 16C, 32GB, 1TB SSD M.2 2280 PCIe, AI 11 TOPS, NVIDIA RTX 2000 ADA 8GB, 16' WUXGA 1920x1200 IPS 300NITS, LAN, WIFI6E, USB, USB4, HDMI, WIN 11 PRO, 3YW, BLACK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€ 3,509</a:t>
            </a:r>
          </a:p>
        </p:txBody>
      </p:sp>
      <p:pic>
        <p:nvPicPr>
          <p:cNvPr id="17" name="Picture 16" descr="A computer with a screen on&#10;&#10;AI-generated content may be incorrect.">
            <a:extLst>
              <a:ext uri="{FF2B5EF4-FFF2-40B4-BE49-F238E27FC236}">
                <a16:creationId xmlns:a16="http://schemas.microsoft.com/office/drawing/2014/main" id="{604F0CDE-1B15-A996-C847-386FC3B08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179" y="743093"/>
            <a:ext cx="1783461" cy="1228058"/>
          </a:xfrm>
          <a:prstGeom prst="rect">
            <a:avLst/>
          </a:prstGeom>
        </p:spPr>
      </p:pic>
      <p:pic>
        <p:nvPicPr>
          <p:cNvPr id="20" name="Picture 19" descr="A computer with a screen on&#10;&#10;AI-generated content may be incorrect.">
            <a:extLst>
              <a:ext uri="{FF2B5EF4-FFF2-40B4-BE49-F238E27FC236}">
                <a16:creationId xmlns:a16="http://schemas.microsoft.com/office/drawing/2014/main" id="{33069F8B-C2D6-0B98-E2A5-E1FBD90EC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2982" y="741940"/>
            <a:ext cx="1716641" cy="1228059"/>
          </a:xfrm>
          <a:prstGeom prst="rect">
            <a:avLst/>
          </a:prstGeom>
        </p:spPr>
      </p:pic>
      <p:pic>
        <p:nvPicPr>
          <p:cNvPr id="22" name="Picture 21" descr="A computer with a screen on&#10;&#10;AI-generated content may be incorrect.">
            <a:extLst>
              <a:ext uri="{FF2B5EF4-FFF2-40B4-BE49-F238E27FC236}">
                <a16:creationId xmlns:a16="http://schemas.microsoft.com/office/drawing/2014/main" id="{6E7B9765-05D2-417A-9743-C6C7CED789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966" y="741940"/>
            <a:ext cx="1662664" cy="1228059"/>
          </a:xfrm>
          <a:prstGeom prst="rect">
            <a:avLst/>
          </a:prstGeom>
        </p:spPr>
      </p:pic>
      <p:pic>
        <p:nvPicPr>
          <p:cNvPr id="24" name="Picture 23" descr="A computer with a screen on&#10;&#10;AI-generated content may be incorrect.">
            <a:extLst>
              <a:ext uri="{FF2B5EF4-FFF2-40B4-BE49-F238E27FC236}">
                <a16:creationId xmlns:a16="http://schemas.microsoft.com/office/drawing/2014/main" id="{8EAD04B7-9723-AC46-11B9-D064FFDEB4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445" y="3959352"/>
            <a:ext cx="1613078" cy="1255719"/>
          </a:xfrm>
          <a:prstGeom prst="rect">
            <a:avLst/>
          </a:prstGeom>
        </p:spPr>
      </p:pic>
      <p:sp>
        <p:nvSpPr>
          <p:cNvPr id="15" name="TextBox 14">
            <a:extLst>
              <a:ext uri="{FF2B5EF4-FFF2-40B4-BE49-F238E27FC236}">
                <a16:creationId xmlns:a16="http://schemas.microsoft.com/office/drawing/2014/main" id="{BCDBB6C6-5F9A-FEDC-5023-F060168ABA92}"/>
              </a:ext>
            </a:extLst>
          </p:cNvPr>
          <p:cNvSpPr txBox="1"/>
          <p:nvPr/>
        </p:nvSpPr>
        <p:spPr>
          <a:xfrm>
            <a:off x="3300828" y="5201001"/>
            <a:ext cx="2166719" cy="830997"/>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63F4MAT1UK </a:t>
            </a:r>
            <a:r>
              <a:rPr lang="en-US" sz="800" b="1" dirty="0">
                <a:latin typeface="Calibri" panose="020F0502020204030204" pitchFamily="34" charset="0"/>
                <a:ea typeface="Calibri" panose="020F0502020204030204" pitchFamily="34" charset="0"/>
                <a:cs typeface="Calibri" panose="020F0502020204030204" pitchFamily="34" charset="0"/>
              </a:rPr>
              <a:t>LENOVO MONITOR 24.5' THINKVISION P25i-30 BUSINESS</a:t>
            </a:r>
            <a:r>
              <a:rPr lang="en-US" sz="800" dirty="0">
                <a:latin typeface="Calibri" panose="020F0502020204030204" pitchFamily="34" charset="0"/>
                <a:ea typeface="Calibri" panose="020F0502020204030204" pitchFamily="34" charset="0"/>
                <a:cs typeface="Calibri" panose="020F0502020204030204" pitchFamily="34" charset="0"/>
              </a:rPr>
              <a:t>, D, IPS, WLED, FHD 1920x1080, ANTIGLARE, 16:9, 4MS, 100Hz, 250CD/M², EYESAFE, HEIGHT ADJUST, PIVOT, SWIVEL, TILT, 4xUSB-A, USB-B, HDMI 2.1, DP1.4, DP1.4 OUT, VGA, VESA, 3YW, BLACK</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€ 207</a:t>
            </a:r>
            <a:endParaRPr lang="en-US" sz="800" dirty="0">
              <a:latin typeface="Calibri" panose="020F0502020204030204" pitchFamily="34" charset="0"/>
              <a:ea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ADFC1909-6873-8217-EED7-AE2D8B8A6252}"/>
              </a:ext>
            </a:extLst>
          </p:cNvPr>
          <p:cNvSpPr txBox="1"/>
          <p:nvPr/>
        </p:nvSpPr>
        <p:spPr>
          <a:xfrm>
            <a:off x="7591571" y="5215071"/>
            <a:ext cx="2146829" cy="954107"/>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63A1GAT1UK </a:t>
            </a:r>
            <a:r>
              <a:rPr lang="en-US" sz="800" b="1" dirty="0">
                <a:latin typeface="Calibri" panose="020F0502020204030204" pitchFamily="34" charset="0"/>
                <a:ea typeface="Calibri" panose="020F0502020204030204" pitchFamily="34" charset="0"/>
                <a:cs typeface="Calibri" panose="020F0502020204030204" pitchFamily="34" charset="0"/>
              </a:rPr>
              <a:t>LENOVO MONITOR 27'' THINKVISION P27h-30 BUSINESS</a:t>
            </a:r>
            <a:r>
              <a:rPr lang="en-US" sz="800" dirty="0">
                <a:latin typeface="Calibri" panose="020F0502020204030204" pitchFamily="34" charset="0"/>
                <a:ea typeface="Calibri" panose="020F0502020204030204" pitchFamily="34" charset="0"/>
                <a:cs typeface="Calibri" panose="020F0502020204030204" pitchFamily="34" charset="0"/>
              </a:rPr>
              <a:t>, F, IPS, WLED, QHD 2560x1440, ANTIGLARE, 16:9, 4MS, 60Hz, 350CD/M², EYESAFE, HEIGHT ADJUSTABLE, PIVOT, SWIVEL, TILT, 5x USB, 3x USB-C, 1x HDMI, 1x DP, 1x DP OUT,LAN,VESA, 3YW, BLACK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€ 394 </a:t>
            </a:r>
            <a:r>
              <a:rPr lang="en-US" sz="800" dirty="0">
                <a:latin typeface="Calibri" panose="020F0502020204030204" pitchFamily="34" charset="0"/>
                <a:ea typeface="Calibri" panose="020F0502020204030204" pitchFamily="34" charset="0"/>
                <a:cs typeface="Calibri" panose="020F0502020204030204" pitchFamily="34" charset="0"/>
              </a:rPr>
              <a:t>- </a:t>
            </a:r>
            <a:r>
              <a:rPr lang="en-US" sz="80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pic>
        <p:nvPicPr>
          <p:cNvPr id="51" name="Picture 50">
            <a:extLst>
              <a:ext uri="{FF2B5EF4-FFF2-40B4-BE49-F238E27FC236}">
                <a16:creationId xmlns:a16="http://schemas.microsoft.com/office/drawing/2014/main" id="{70EEDC8A-567D-7686-5685-87E3D1E52C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5183" y="3874977"/>
            <a:ext cx="1685602" cy="1354612"/>
          </a:xfrm>
          <a:prstGeom prst="rect">
            <a:avLst/>
          </a:prstGeom>
        </p:spPr>
      </p:pic>
      <p:pic>
        <p:nvPicPr>
          <p:cNvPr id="53" name="Picture 52" descr="A computer monitor with a pie chart on it&#10;&#10;AI-generated content may be incorrect.">
            <a:extLst>
              <a:ext uri="{FF2B5EF4-FFF2-40B4-BE49-F238E27FC236}">
                <a16:creationId xmlns:a16="http://schemas.microsoft.com/office/drawing/2014/main" id="{5AE6918F-1C71-A7B9-1D71-35B6E8A2D2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5091" y="3882314"/>
            <a:ext cx="1768593" cy="1372734"/>
          </a:xfrm>
          <a:prstGeom prst="rect">
            <a:avLst/>
          </a:prstGeom>
        </p:spPr>
      </p:pic>
      <p:sp>
        <p:nvSpPr>
          <p:cNvPr id="23" name="TextBox 22">
            <a:extLst>
              <a:ext uri="{FF2B5EF4-FFF2-40B4-BE49-F238E27FC236}">
                <a16:creationId xmlns:a16="http://schemas.microsoft.com/office/drawing/2014/main" id="{407DD258-CCD7-2029-45BF-0C739D722FBF}"/>
              </a:ext>
            </a:extLst>
          </p:cNvPr>
          <p:cNvSpPr txBox="1"/>
          <p:nvPr/>
        </p:nvSpPr>
        <p:spPr>
          <a:xfrm>
            <a:off x="99632" y="460875"/>
            <a:ext cx="3219066"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P14s G5</a:t>
            </a:r>
          </a:p>
        </p:txBody>
      </p:sp>
      <p:sp>
        <p:nvSpPr>
          <p:cNvPr id="26" name="TextBox 25">
            <a:extLst>
              <a:ext uri="{FF2B5EF4-FFF2-40B4-BE49-F238E27FC236}">
                <a16:creationId xmlns:a16="http://schemas.microsoft.com/office/drawing/2014/main" id="{0A7DCABD-EF28-FFA9-9206-A9F1193DED60}"/>
              </a:ext>
            </a:extLst>
          </p:cNvPr>
          <p:cNvSpPr txBox="1"/>
          <p:nvPr/>
        </p:nvSpPr>
        <p:spPr>
          <a:xfrm>
            <a:off x="6544887" y="456045"/>
            <a:ext cx="3219066"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P16v G2</a:t>
            </a:r>
          </a:p>
        </p:txBody>
      </p:sp>
      <p:sp>
        <p:nvSpPr>
          <p:cNvPr id="27" name="TextBox 26">
            <a:extLst>
              <a:ext uri="{FF2B5EF4-FFF2-40B4-BE49-F238E27FC236}">
                <a16:creationId xmlns:a16="http://schemas.microsoft.com/office/drawing/2014/main" id="{09B92010-DB58-10E0-8706-B497E20FCF63}"/>
              </a:ext>
            </a:extLst>
          </p:cNvPr>
          <p:cNvSpPr txBox="1"/>
          <p:nvPr/>
        </p:nvSpPr>
        <p:spPr>
          <a:xfrm>
            <a:off x="3320079" y="456045"/>
            <a:ext cx="3219066"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P16s G3</a:t>
            </a:r>
          </a:p>
        </p:txBody>
      </p:sp>
      <p:sp>
        <p:nvSpPr>
          <p:cNvPr id="29" name="TextBox 28">
            <a:extLst>
              <a:ext uri="{FF2B5EF4-FFF2-40B4-BE49-F238E27FC236}">
                <a16:creationId xmlns:a16="http://schemas.microsoft.com/office/drawing/2014/main" id="{E402E6E6-3459-C358-941D-335971BCE6D1}"/>
              </a:ext>
            </a:extLst>
          </p:cNvPr>
          <p:cNvSpPr txBox="1"/>
          <p:nvPr/>
        </p:nvSpPr>
        <p:spPr>
          <a:xfrm>
            <a:off x="90697" y="3592567"/>
            <a:ext cx="3219066"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THINKPAD P16 G2</a:t>
            </a:r>
          </a:p>
        </p:txBody>
      </p:sp>
      <p:sp>
        <p:nvSpPr>
          <p:cNvPr id="31" name="TextBox 30">
            <a:extLst>
              <a:ext uri="{FF2B5EF4-FFF2-40B4-BE49-F238E27FC236}">
                <a16:creationId xmlns:a16="http://schemas.microsoft.com/office/drawing/2014/main" id="{EF90FE36-2E20-1D9F-B1B1-3C8AF792A0B0}"/>
              </a:ext>
            </a:extLst>
          </p:cNvPr>
          <p:cNvSpPr txBox="1"/>
          <p:nvPr/>
        </p:nvSpPr>
        <p:spPr>
          <a:xfrm>
            <a:off x="7610006" y="3590954"/>
            <a:ext cx="2146830" cy="215444"/>
          </a:xfrm>
          <a:prstGeom prst="rect">
            <a:avLst/>
          </a:prstGeom>
          <a:solidFill>
            <a:srgbClr val="E1251A"/>
          </a:solidFill>
          <a:ln>
            <a:noFill/>
          </a:ln>
        </p:spPr>
        <p:txBody>
          <a:bodyPr wrap="square" rtlCol="0">
            <a:spAutoFit/>
          </a:bodyPr>
          <a:lstStyle/>
          <a:p>
            <a:pPr algn="ctr"/>
            <a:r>
              <a:rPr lang="en-US" sz="800" b="1" dirty="0">
                <a:solidFill>
                  <a:schemeClr val="bg1"/>
                </a:solidFill>
              </a:rPr>
              <a:t>THINKVISION P27h-30 </a:t>
            </a:r>
          </a:p>
        </p:txBody>
      </p:sp>
      <p:sp>
        <p:nvSpPr>
          <p:cNvPr id="32" name="TextBox 31">
            <a:extLst>
              <a:ext uri="{FF2B5EF4-FFF2-40B4-BE49-F238E27FC236}">
                <a16:creationId xmlns:a16="http://schemas.microsoft.com/office/drawing/2014/main" id="{3D4806DC-74CB-FCB1-7F3E-58744993E4FF}"/>
              </a:ext>
            </a:extLst>
          </p:cNvPr>
          <p:cNvSpPr txBox="1"/>
          <p:nvPr/>
        </p:nvSpPr>
        <p:spPr>
          <a:xfrm>
            <a:off x="3320717" y="3596314"/>
            <a:ext cx="2146830" cy="219222"/>
          </a:xfrm>
          <a:prstGeom prst="rect">
            <a:avLst/>
          </a:prstGeom>
          <a:solidFill>
            <a:srgbClr val="E1251A"/>
          </a:solidFill>
          <a:ln>
            <a:noFill/>
          </a:ln>
        </p:spPr>
        <p:txBody>
          <a:bodyPr wrap="square" rtlCol="0">
            <a:spAutoFit/>
          </a:bodyPr>
          <a:lstStyle/>
          <a:p>
            <a:pPr algn="ctr"/>
            <a:r>
              <a:rPr lang="en-US" sz="800" b="1" dirty="0">
                <a:solidFill>
                  <a:schemeClr val="bg1"/>
                </a:solidFill>
              </a:rPr>
              <a:t>THINKVISION P25i-30 </a:t>
            </a:r>
          </a:p>
        </p:txBody>
      </p:sp>
      <p:sp>
        <p:nvSpPr>
          <p:cNvPr id="33" name="TextBox 32">
            <a:extLst>
              <a:ext uri="{FF2B5EF4-FFF2-40B4-BE49-F238E27FC236}">
                <a16:creationId xmlns:a16="http://schemas.microsoft.com/office/drawing/2014/main" id="{62DE9472-CDA2-E05E-C5FA-E4C414A0A6F7}"/>
              </a:ext>
            </a:extLst>
          </p:cNvPr>
          <p:cNvSpPr txBox="1"/>
          <p:nvPr/>
        </p:nvSpPr>
        <p:spPr>
          <a:xfrm>
            <a:off x="5422830" y="5201001"/>
            <a:ext cx="2187175" cy="830997"/>
          </a:xfrm>
          <a:prstGeom prst="rect">
            <a:avLst/>
          </a:prstGeom>
          <a:noFill/>
        </p:spPr>
        <p:txBody>
          <a:bodyPr wrap="square" rtlCol="0">
            <a:spAutoFit/>
          </a:bodyPr>
          <a:lstStyle/>
          <a:p>
            <a:r>
              <a:rPr lang="en-US" sz="800" b="1" dirty="0">
                <a:solidFill>
                  <a:srgbClr val="0070C0"/>
                </a:solidFill>
                <a:latin typeface="Calibri" panose="020F0502020204030204" pitchFamily="34" charset="0"/>
                <a:ea typeface="Calibri" panose="020F0502020204030204" pitchFamily="34" charset="0"/>
                <a:cs typeface="Calibri" panose="020F0502020204030204" pitchFamily="34" charset="0"/>
              </a:rPr>
              <a:t>63B3GAT6UK </a:t>
            </a:r>
            <a:r>
              <a:rPr lang="en-US" sz="800" b="1" dirty="0">
                <a:latin typeface="Calibri" panose="020F0502020204030204" pitchFamily="34" charset="0"/>
                <a:ea typeface="Calibri" panose="020F0502020204030204" pitchFamily="34" charset="0"/>
                <a:cs typeface="Calibri" panose="020F0502020204030204" pitchFamily="34" charset="0"/>
              </a:rPr>
              <a:t>LENOVO MONITOR 23.8', THINKVISION P24h-30 BUSINESS</a:t>
            </a:r>
            <a:r>
              <a:rPr lang="en-US" sz="800" dirty="0">
                <a:latin typeface="Calibri" panose="020F0502020204030204" pitchFamily="34" charset="0"/>
                <a:ea typeface="Calibri" panose="020F0502020204030204" pitchFamily="34" charset="0"/>
                <a:cs typeface="Calibri" panose="020F0502020204030204" pitchFamily="34" charset="0"/>
              </a:rPr>
              <a:t>, IPS, WLED, 2560x1440, ANTIGLARE, 4MS, 60Hz, 300CD/M², HEIGHT ADJUSTABLE, PIVOT, SWIVEL, TILT, LAN, HDMI 2.0, DP 1.4, </a:t>
            </a:r>
            <a:r>
              <a:rPr lang="en-US" sz="800" dirty="0" err="1">
                <a:latin typeface="Calibri" panose="020F0502020204030204" pitchFamily="34" charset="0"/>
                <a:ea typeface="Calibri" panose="020F0502020204030204" pitchFamily="34" charset="0"/>
                <a:cs typeface="Calibri" panose="020F0502020204030204" pitchFamily="34" charset="0"/>
              </a:rPr>
              <a:t>DPOut</a:t>
            </a:r>
            <a:r>
              <a:rPr lang="en-US" sz="800" dirty="0">
                <a:latin typeface="Calibri" panose="020F0502020204030204" pitchFamily="34" charset="0"/>
                <a:ea typeface="Calibri" panose="020F0502020204030204" pitchFamily="34" charset="0"/>
                <a:cs typeface="Calibri" panose="020F0502020204030204" pitchFamily="34" charset="0"/>
              </a:rPr>
              <a:t>, 2x USB-C 3.2 G1, 4x USB 3.2 G1, 3YW, RAVEN BLACK </a:t>
            </a:r>
            <a:r>
              <a:rPr lang="en-US" sz="800" b="1" dirty="0">
                <a:solidFill>
                  <a:srgbClr val="FF0000"/>
                </a:solidFill>
                <a:latin typeface="Calibri" panose="020F0502020204030204" pitchFamily="34" charset="0"/>
                <a:ea typeface="Calibri" panose="020F0502020204030204" pitchFamily="34" charset="0"/>
                <a:cs typeface="Calibri" panose="020F0502020204030204" pitchFamily="34" charset="0"/>
              </a:rPr>
              <a:t>€ 324</a:t>
            </a:r>
            <a:endParaRPr lang="en-US" sz="800" dirty="0">
              <a:latin typeface="Calibri" panose="020F0502020204030204" pitchFamily="34" charset="0"/>
              <a:ea typeface="Calibri" panose="020F0502020204030204" pitchFamily="34" charset="0"/>
              <a:cs typeface="Calibri" panose="020F0502020204030204" pitchFamily="34" charset="0"/>
            </a:endParaRPr>
          </a:p>
        </p:txBody>
      </p:sp>
      <p:pic>
        <p:nvPicPr>
          <p:cNvPr id="41" name="Picture 40" descr="A screen shot of a computer monitor&#10;&#10;AI-generated content may be incorrect.">
            <a:extLst>
              <a:ext uri="{FF2B5EF4-FFF2-40B4-BE49-F238E27FC236}">
                <a16:creationId xmlns:a16="http://schemas.microsoft.com/office/drawing/2014/main" id="{D4C9C1C4-ECD9-B688-06BB-AF95C7D809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8261" y="3885388"/>
            <a:ext cx="1393756" cy="1344201"/>
          </a:xfrm>
          <a:prstGeom prst="rect">
            <a:avLst/>
          </a:prstGeom>
        </p:spPr>
      </p:pic>
      <p:sp>
        <p:nvSpPr>
          <p:cNvPr id="35" name="TextBox 34">
            <a:extLst>
              <a:ext uri="{FF2B5EF4-FFF2-40B4-BE49-F238E27FC236}">
                <a16:creationId xmlns:a16="http://schemas.microsoft.com/office/drawing/2014/main" id="{1977E5DC-1D03-DBF3-F21A-020BD2DA8FAB}"/>
              </a:ext>
            </a:extLst>
          </p:cNvPr>
          <p:cNvSpPr txBox="1"/>
          <p:nvPr/>
        </p:nvSpPr>
        <p:spPr>
          <a:xfrm>
            <a:off x="5467998" y="3601430"/>
            <a:ext cx="2146829" cy="215444"/>
          </a:xfrm>
          <a:prstGeom prst="rect">
            <a:avLst/>
          </a:prstGeom>
          <a:solidFill>
            <a:srgbClr val="E1251A"/>
          </a:solidFill>
          <a:ln>
            <a:noFill/>
          </a:ln>
        </p:spPr>
        <p:txBody>
          <a:bodyPr wrap="square" rtlCol="0">
            <a:spAutoFit/>
          </a:bodyPr>
          <a:lstStyle/>
          <a:p>
            <a:pPr algn="ctr"/>
            <a:r>
              <a:rPr lang="en-US" sz="800" b="1" dirty="0">
                <a:solidFill>
                  <a:schemeClr val="bg1"/>
                </a:solidFill>
              </a:rPr>
              <a:t>THINKVISION P24h-30 </a:t>
            </a:r>
          </a:p>
        </p:txBody>
      </p:sp>
      <p:sp>
        <p:nvSpPr>
          <p:cNvPr id="7" name="Rectangle 6">
            <a:extLst>
              <a:ext uri="{FF2B5EF4-FFF2-40B4-BE49-F238E27FC236}">
                <a16:creationId xmlns:a16="http://schemas.microsoft.com/office/drawing/2014/main" id="{CEF959BB-1271-4496-E705-48073643B53C}"/>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8" name="Rectangle 7">
            <a:extLst>
              <a:ext uri="{FF2B5EF4-FFF2-40B4-BE49-F238E27FC236}">
                <a16:creationId xmlns:a16="http://schemas.microsoft.com/office/drawing/2014/main" id="{1DA06B6D-FEBD-44BF-5E5D-74E503D5F06D}"/>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234472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4" name="TextBox 13"/>
          <p:cNvSpPr txBox="1"/>
          <p:nvPr/>
        </p:nvSpPr>
        <p:spPr>
          <a:xfrm>
            <a:off x="4423514" y="17108"/>
            <a:ext cx="602913" cy="369332"/>
          </a:xfrm>
          <a:prstGeom prst="rect">
            <a:avLst/>
          </a:prstGeom>
          <a:noFill/>
        </p:spPr>
        <p:txBody>
          <a:bodyPr wrap="square" rtlCol="0">
            <a:spAutoFit/>
          </a:bodyPr>
          <a:lstStyle/>
          <a:p>
            <a:r>
              <a:rPr lang="en-US" b="1" dirty="0"/>
              <a:t>PCs</a:t>
            </a:r>
            <a:endParaRPr lang="en-GB" sz="1200" dirty="0"/>
          </a:p>
        </p:txBody>
      </p:sp>
      <p:sp>
        <p:nvSpPr>
          <p:cNvPr id="3" name="TextBox 2">
            <a:extLst>
              <a:ext uri="{FF2B5EF4-FFF2-40B4-BE49-F238E27FC236}">
                <a16:creationId xmlns:a16="http://schemas.microsoft.com/office/drawing/2014/main" id="{792391F0-DACF-B6F8-B3C4-660AF6A1B422}"/>
              </a:ext>
            </a:extLst>
          </p:cNvPr>
          <p:cNvSpPr txBox="1"/>
          <p:nvPr/>
        </p:nvSpPr>
        <p:spPr>
          <a:xfrm>
            <a:off x="8339329" y="0"/>
            <a:ext cx="1559416" cy="230832"/>
          </a:xfrm>
          <a:prstGeom prst="rect">
            <a:avLst/>
          </a:prstGeom>
          <a:noFill/>
        </p:spPr>
        <p:txBody>
          <a:bodyPr wrap="square" rtlCol="0">
            <a:spAutoFit/>
          </a:bodyPr>
          <a:lstStyle/>
          <a:p>
            <a:pPr algn="r"/>
            <a:r>
              <a:rPr lang="en-US" sz="900" dirty="0"/>
              <a:t>Retail File September 2025</a:t>
            </a:r>
          </a:p>
        </p:txBody>
      </p:sp>
      <p:sp>
        <p:nvSpPr>
          <p:cNvPr id="15" name="TextBox 14">
            <a:extLst>
              <a:ext uri="{FF2B5EF4-FFF2-40B4-BE49-F238E27FC236}">
                <a16:creationId xmlns:a16="http://schemas.microsoft.com/office/drawing/2014/main" id="{48895BD7-AC31-9C9F-D887-4B4CD7267365}"/>
              </a:ext>
            </a:extLst>
          </p:cNvPr>
          <p:cNvSpPr txBox="1"/>
          <p:nvPr/>
        </p:nvSpPr>
        <p:spPr>
          <a:xfrm>
            <a:off x="6803137" y="142975"/>
            <a:ext cx="3102864" cy="230832"/>
          </a:xfrm>
          <a:prstGeom prst="rect">
            <a:avLst/>
          </a:prstGeom>
          <a:noFill/>
        </p:spPr>
        <p:txBody>
          <a:bodyPr wrap="square" rtlCol="0">
            <a:spAutoFit/>
          </a:bodyPr>
          <a:lstStyle/>
          <a:p>
            <a:pPr algn="r"/>
            <a:r>
              <a:rPr lang="en-US" sz="900" b="1" dirty="0">
                <a:solidFill>
                  <a:srgbClr val="FF0000"/>
                </a:solidFill>
              </a:rPr>
              <a:t>Special Offers are valid until 30.09 or until stock lasts.</a:t>
            </a:r>
            <a:endParaRPr lang="en-GB" sz="900" b="1" dirty="0">
              <a:solidFill>
                <a:srgbClr val="FF0000"/>
              </a:solidFill>
            </a:endParaRPr>
          </a:p>
        </p:txBody>
      </p:sp>
      <p:graphicFrame>
        <p:nvGraphicFramePr>
          <p:cNvPr id="43" name="Table 42">
            <a:extLst>
              <a:ext uri="{FF2B5EF4-FFF2-40B4-BE49-F238E27FC236}">
                <a16:creationId xmlns:a16="http://schemas.microsoft.com/office/drawing/2014/main" id="{17A15492-EC81-9093-1542-C2C217FF7A36}"/>
              </a:ext>
            </a:extLst>
          </p:cNvPr>
          <p:cNvGraphicFramePr>
            <a:graphicFrameLocks noGrp="1"/>
          </p:cNvGraphicFramePr>
          <p:nvPr>
            <p:extLst>
              <p:ext uri="{D42A27DB-BD31-4B8C-83A1-F6EECF244321}">
                <p14:modId xmlns:p14="http://schemas.microsoft.com/office/powerpoint/2010/main" val="375404837"/>
              </p:ext>
            </p:extLst>
          </p:nvPr>
        </p:nvGraphicFramePr>
        <p:xfrm>
          <a:off x="6793666" y="470883"/>
          <a:ext cx="3007959" cy="2335853"/>
        </p:xfrm>
        <a:graphic>
          <a:graphicData uri="http://schemas.openxmlformats.org/drawingml/2006/table">
            <a:tbl>
              <a:tblPr firstRow="1" bandRow="1">
                <a:tableStyleId>{5940675A-B579-460E-94D1-54222C63F5DA}</a:tableStyleId>
              </a:tblPr>
              <a:tblGrid>
                <a:gridCol w="3007959">
                  <a:extLst>
                    <a:ext uri="{9D8B030D-6E8A-4147-A177-3AD203B41FA5}">
                      <a16:colId xmlns:a16="http://schemas.microsoft.com/office/drawing/2014/main" val="3853399225"/>
                    </a:ext>
                  </a:extLst>
                </a:gridCol>
              </a:tblGrid>
              <a:tr h="2335853">
                <a:tc>
                  <a:txBody>
                    <a:bodyPr/>
                    <a:lstStyle/>
                    <a:p>
                      <a:endParaRPr lang="en-US" dirty="0"/>
                    </a:p>
                  </a:txBody>
                  <a:tcPr/>
                </a:tc>
                <a:extLst>
                  <a:ext uri="{0D108BD9-81ED-4DB2-BD59-A6C34878D82A}">
                    <a16:rowId xmlns:a16="http://schemas.microsoft.com/office/drawing/2014/main" val="1179091809"/>
                  </a:ext>
                </a:extLst>
              </a:tr>
            </a:tbl>
          </a:graphicData>
        </a:graphic>
      </p:graphicFrame>
      <p:graphicFrame>
        <p:nvGraphicFramePr>
          <p:cNvPr id="44" name="Table 43">
            <a:extLst>
              <a:ext uri="{FF2B5EF4-FFF2-40B4-BE49-F238E27FC236}">
                <a16:creationId xmlns:a16="http://schemas.microsoft.com/office/drawing/2014/main" id="{30B68993-B9B0-63D7-546F-03BCC83B0C53}"/>
              </a:ext>
            </a:extLst>
          </p:cNvPr>
          <p:cNvGraphicFramePr>
            <a:graphicFrameLocks noGrp="1"/>
          </p:cNvGraphicFramePr>
          <p:nvPr>
            <p:extLst>
              <p:ext uri="{D42A27DB-BD31-4B8C-83A1-F6EECF244321}">
                <p14:modId xmlns:p14="http://schemas.microsoft.com/office/powerpoint/2010/main" val="3686244188"/>
              </p:ext>
            </p:extLst>
          </p:nvPr>
        </p:nvGraphicFramePr>
        <p:xfrm>
          <a:off x="69682" y="470830"/>
          <a:ext cx="6720842" cy="2335906"/>
        </p:xfrm>
        <a:graphic>
          <a:graphicData uri="http://schemas.openxmlformats.org/drawingml/2006/table">
            <a:tbl>
              <a:tblPr firstRow="1" bandRow="1">
                <a:tableStyleId>{5940675A-B579-460E-94D1-54222C63F5DA}</a:tableStyleId>
              </a:tblPr>
              <a:tblGrid>
                <a:gridCol w="3847264">
                  <a:extLst>
                    <a:ext uri="{9D8B030D-6E8A-4147-A177-3AD203B41FA5}">
                      <a16:colId xmlns:a16="http://schemas.microsoft.com/office/drawing/2014/main" val="1826009470"/>
                    </a:ext>
                  </a:extLst>
                </a:gridCol>
                <a:gridCol w="2873578">
                  <a:extLst>
                    <a:ext uri="{9D8B030D-6E8A-4147-A177-3AD203B41FA5}">
                      <a16:colId xmlns:a16="http://schemas.microsoft.com/office/drawing/2014/main" val="2470489640"/>
                    </a:ext>
                  </a:extLst>
                </a:gridCol>
              </a:tblGrid>
              <a:tr h="233590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20325775"/>
                  </a:ext>
                </a:extLst>
              </a:tr>
            </a:tbl>
          </a:graphicData>
        </a:graphic>
      </p:graphicFrame>
      <p:sp>
        <p:nvSpPr>
          <p:cNvPr id="45" name="TextBox 44">
            <a:extLst>
              <a:ext uri="{FF2B5EF4-FFF2-40B4-BE49-F238E27FC236}">
                <a16:creationId xmlns:a16="http://schemas.microsoft.com/office/drawing/2014/main" id="{17EBA454-0361-FC84-71F5-64887AC4FC0B}"/>
              </a:ext>
            </a:extLst>
          </p:cNvPr>
          <p:cNvSpPr txBox="1"/>
          <p:nvPr/>
        </p:nvSpPr>
        <p:spPr>
          <a:xfrm>
            <a:off x="960628" y="844577"/>
            <a:ext cx="2989026" cy="1495794"/>
          </a:xfrm>
          <a:prstGeom prst="rect">
            <a:avLst/>
          </a:prstGeom>
          <a:noFill/>
        </p:spPr>
        <p:txBody>
          <a:bodyPr wrap="square" rtlCol="0">
            <a:spAutoFit/>
          </a:bodyPr>
          <a:lstStyle/>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12UD005DUK </a:t>
            </a:r>
            <a:r>
              <a:rPr lang="en-US" sz="760" b="1" dirty="0">
                <a:latin typeface="Calibri" panose="020F0502020204030204" pitchFamily="34" charset="0"/>
                <a:ea typeface="Calibri" panose="020F0502020204030204" pitchFamily="34" charset="0"/>
                <a:cs typeface="Calibri" panose="020F0502020204030204" pitchFamily="34" charset="0"/>
              </a:rPr>
              <a:t>LENOVO PC THINKCENTRE NEO 50T G5</a:t>
            </a:r>
            <a:r>
              <a:rPr lang="en-US" sz="760" dirty="0">
                <a:latin typeface="Calibri" panose="020F0502020204030204" pitchFamily="34" charset="0"/>
                <a:ea typeface="Calibri" panose="020F0502020204030204" pitchFamily="34" charset="0"/>
                <a:cs typeface="Calibri" panose="020F0502020204030204" pitchFamily="34" charset="0"/>
              </a:rPr>
              <a:t>, INTEL i5-14400, 2.5-4.7GHz/20MB, 10 CORES, 16GB, 512GB SSD M.2 2280 PCIe, INTEL UHD GRAPHICS 730, DVDRW, WIFI, BT5.2, LAN, USB, USB-C, HDMI, DP, VGA, DOS, 5YW,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€ 707</a:t>
            </a:r>
            <a:r>
              <a:rPr lang="en-US" sz="760" dirty="0">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12UD0052UK </a:t>
            </a:r>
            <a:r>
              <a:rPr lang="en-US" sz="760" b="1" dirty="0">
                <a:latin typeface="Calibri" panose="020F0502020204030204" pitchFamily="34" charset="0"/>
                <a:ea typeface="Calibri" panose="020F0502020204030204" pitchFamily="34" charset="0"/>
                <a:cs typeface="Calibri" panose="020F0502020204030204" pitchFamily="34" charset="0"/>
              </a:rPr>
              <a:t>LENOVO PC THINKCENTRE NEO 50T G5</a:t>
            </a:r>
            <a:r>
              <a:rPr lang="en-US" sz="760" dirty="0">
                <a:latin typeface="Calibri" panose="020F0502020204030204" pitchFamily="34" charset="0"/>
                <a:ea typeface="Calibri" panose="020F0502020204030204" pitchFamily="34" charset="0"/>
                <a:cs typeface="Calibri" panose="020F0502020204030204" pitchFamily="34" charset="0"/>
              </a:rPr>
              <a:t>, INTEL i5-14400, 2.5-4.7GHz/20MB, 10 CORES, 16GB, 512GB SSD M.2 2280 PCIe, INTEL UHD GRAPHICS 730, DVDRW, WIFI6, BT5.2, LAN, USB, USB-C, HDMI, DP, VGA, WIN 11 PRO, 5YW,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€855</a:t>
            </a:r>
            <a:r>
              <a:rPr lang="en-US" sz="760" dirty="0">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12UD005CUK </a:t>
            </a:r>
            <a:r>
              <a:rPr lang="en-US" sz="760" b="1" dirty="0">
                <a:latin typeface="Calibri" panose="020F0502020204030204" pitchFamily="34" charset="0"/>
                <a:ea typeface="Calibri" panose="020F0502020204030204" pitchFamily="34" charset="0"/>
                <a:cs typeface="Calibri" panose="020F0502020204030204" pitchFamily="34" charset="0"/>
              </a:rPr>
              <a:t>LENOVO PC THINKCENTRE NEO 50T G5</a:t>
            </a:r>
            <a:r>
              <a:rPr lang="en-US" sz="760" dirty="0">
                <a:latin typeface="Calibri" panose="020F0502020204030204" pitchFamily="34" charset="0"/>
                <a:ea typeface="Calibri" panose="020F0502020204030204" pitchFamily="34" charset="0"/>
                <a:cs typeface="Calibri" panose="020F0502020204030204" pitchFamily="34" charset="0"/>
              </a:rPr>
              <a:t>, INTEL i7-14700, 2.1-5.3GHz/33MB, 20 CORES, 16GB, 512GB SSD M.2 2280 PCIe, INTEL UHD GRAPHICS 770, DVDRW, WIFI6, BT5.2, LAN, USB, USB-C, HDMI, DP, VGA, DOS, 5YW,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€ 1,019 </a:t>
            </a:r>
            <a:r>
              <a:rPr lang="en-US" sz="760" dirty="0">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sp>
        <p:nvSpPr>
          <p:cNvPr id="46" name="TextBox 45">
            <a:extLst>
              <a:ext uri="{FF2B5EF4-FFF2-40B4-BE49-F238E27FC236}">
                <a16:creationId xmlns:a16="http://schemas.microsoft.com/office/drawing/2014/main" id="{C51A4745-A018-780C-A70C-35586E9CBA34}"/>
              </a:ext>
            </a:extLst>
          </p:cNvPr>
          <p:cNvSpPr txBox="1"/>
          <p:nvPr/>
        </p:nvSpPr>
        <p:spPr>
          <a:xfrm>
            <a:off x="4445176" y="1410969"/>
            <a:ext cx="2370890" cy="1277273"/>
          </a:xfrm>
          <a:prstGeom prst="rect">
            <a:avLst/>
          </a:prstGeom>
          <a:noFill/>
        </p:spPr>
        <p:txBody>
          <a:bodyPr wrap="square" rtlCol="0">
            <a:spAutoFit/>
          </a:bodyPr>
          <a:lstStyle/>
          <a:p>
            <a:r>
              <a:rPr lang="en-US" sz="770" b="1" dirty="0">
                <a:solidFill>
                  <a:srgbClr val="0070C0"/>
                </a:solidFill>
                <a:latin typeface="Calibri" panose="020F0502020204030204" pitchFamily="34" charset="0"/>
                <a:ea typeface="Calibri" panose="020F0502020204030204" pitchFamily="34" charset="0"/>
                <a:cs typeface="Calibri" panose="020F0502020204030204" pitchFamily="34" charset="0"/>
              </a:rPr>
              <a:t>13DK0033UK </a:t>
            </a:r>
            <a:r>
              <a:rPr lang="en-US" sz="770" b="1" dirty="0">
                <a:latin typeface="Calibri" panose="020F0502020204030204" pitchFamily="34" charset="0"/>
                <a:ea typeface="Calibri" panose="020F0502020204030204" pitchFamily="34" charset="0"/>
                <a:cs typeface="Calibri" panose="020F0502020204030204" pitchFamily="34" charset="0"/>
              </a:rPr>
              <a:t>LENOVO PC THINKCENTRE NEO 30s G5 SFF</a:t>
            </a:r>
            <a:r>
              <a:rPr lang="en-US" sz="770" dirty="0">
                <a:latin typeface="Calibri" panose="020F0502020204030204" pitchFamily="34" charset="0"/>
                <a:ea typeface="Calibri" panose="020F0502020204030204" pitchFamily="34" charset="0"/>
                <a:cs typeface="Calibri" panose="020F0502020204030204" pitchFamily="34" charset="0"/>
              </a:rPr>
              <a:t>, INTEL i5-13420H, 2.1-4.6GHz/12MB, 8 CORES, 16GB, 512GB SSD M.2 2280 PCIe, INTEL UHD GRAPHICS, DVDRW, LAN, USB-C, USB-A, HDMI, VGA, DOS, 3YW, BLACK/GREY </a:t>
            </a:r>
            <a:r>
              <a:rPr lang="en-US" sz="770" b="1" dirty="0">
                <a:solidFill>
                  <a:srgbClr val="FF0000"/>
                </a:solidFill>
                <a:latin typeface="Calibri" panose="020F0502020204030204" pitchFamily="34" charset="0"/>
                <a:ea typeface="Calibri" panose="020F0502020204030204" pitchFamily="34" charset="0"/>
                <a:cs typeface="Calibri" panose="020F0502020204030204" pitchFamily="34" charset="0"/>
              </a:rPr>
              <a:t>€ 594 </a:t>
            </a:r>
            <a:r>
              <a:rPr lang="en-US" sz="770" dirty="0">
                <a:latin typeface="Calibri" panose="020F0502020204030204" pitchFamily="34" charset="0"/>
                <a:ea typeface="Calibri" panose="020F0502020204030204" pitchFamily="34" charset="0"/>
                <a:cs typeface="Calibri" panose="020F0502020204030204" pitchFamily="34" charset="0"/>
              </a:rPr>
              <a:t>- </a:t>
            </a:r>
            <a:r>
              <a:rPr lang="en-US" sz="77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770" b="1" dirty="0">
                <a:solidFill>
                  <a:srgbClr val="0070C0"/>
                </a:solidFill>
                <a:latin typeface="Calibri" panose="020F0502020204030204" pitchFamily="34" charset="0"/>
                <a:ea typeface="Calibri" panose="020F0502020204030204" pitchFamily="34" charset="0"/>
                <a:cs typeface="Calibri" panose="020F0502020204030204" pitchFamily="34" charset="0"/>
              </a:rPr>
              <a:t>13DK000YUK </a:t>
            </a:r>
            <a:r>
              <a:rPr lang="en-US" sz="770" b="1" dirty="0">
                <a:latin typeface="Calibri" panose="020F0502020204030204" pitchFamily="34" charset="0"/>
                <a:ea typeface="Calibri" panose="020F0502020204030204" pitchFamily="34" charset="0"/>
                <a:cs typeface="Calibri" panose="020F0502020204030204" pitchFamily="34" charset="0"/>
              </a:rPr>
              <a:t>LENOVO PC THINKCENTRE NEO 30s G5 SFF</a:t>
            </a:r>
            <a:r>
              <a:rPr lang="en-US" sz="770" dirty="0">
                <a:latin typeface="Calibri" panose="020F0502020204030204" pitchFamily="34" charset="0"/>
                <a:ea typeface="Calibri" panose="020F0502020204030204" pitchFamily="34" charset="0"/>
                <a:cs typeface="Calibri" panose="020F0502020204030204" pitchFamily="34" charset="0"/>
              </a:rPr>
              <a:t>, INTEL i5-13420H, 2.1-4.6GHz/12MB, 8 CORES, 16GB, 512GB SSD M.2 2280 PCIe4, INTEL UHD GRAPHICS, WIFI6, BT, LAN, USB-A, USB-C, HDMI, VGA, WIN 11 PRO, 3YW, BLACK/GREY </a:t>
            </a:r>
            <a:r>
              <a:rPr lang="en-US" sz="770" b="1" dirty="0">
                <a:solidFill>
                  <a:srgbClr val="FF0000"/>
                </a:solidFill>
                <a:latin typeface="Calibri" panose="020F0502020204030204" pitchFamily="34" charset="0"/>
                <a:ea typeface="Calibri" panose="020F0502020204030204" pitchFamily="34" charset="0"/>
                <a:cs typeface="Calibri" panose="020F0502020204030204" pitchFamily="34" charset="0"/>
              </a:rPr>
              <a:t>€ 787 </a:t>
            </a:r>
            <a:r>
              <a:rPr lang="en-US" sz="770" dirty="0">
                <a:latin typeface="Calibri" panose="020F0502020204030204" pitchFamily="34" charset="0"/>
                <a:ea typeface="Calibri" panose="020F0502020204030204" pitchFamily="34" charset="0"/>
                <a:cs typeface="Calibri" panose="020F0502020204030204" pitchFamily="34" charset="0"/>
              </a:rPr>
              <a:t>- </a:t>
            </a:r>
            <a:r>
              <a:rPr lang="en-US" sz="77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sp>
        <p:nvSpPr>
          <p:cNvPr id="47" name="TextBox 46">
            <a:extLst>
              <a:ext uri="{FF2B5EF4-FFF2-40B4-BE49-F238E27FC236}">
                <a16:creationId xmlns:a16="http://schemas.microsoft.com/office/drawing/2014/main" id="{EB3468C7-29B8-FCDB-A2E6-6A3E484CD223}"/>
              </a:ext>
            </a:extLst>
          </p:cNvPr>
          <p:cNvSpPr txBox="1"/>
          <p:nvPr/>
        </p:nvSpPr>
        <p:spPr>
          <a:xfrm>
            <a:off x="7375535" y="1410969"/>
            <a:ext cx="2523210" cy="1395767"/>
          </a:xfrm>
          <a:prstGeom prst="rect">
            <a:avLst/>
          </a:prstGeom>
          <a:noFill/>
        </p:spPr>
        <p:txBody>
          <a:bodyPr wrap="square" rtlCol="0">
            <a:spAutoFit/>
          </a:bodyPr>
          <a:lstStyle/>
          <a:p>
            <a:r>
              <a:rPr lang="en-US" sz="770" b="1" dirty="0">
                <a:solidFill>
                  <a:srgbClr val="0070C0"/>
                </a:solidFill>
                <a:latin typeface="Calibri" panose="020F0502020204030204" pitchFamily="34" charset="0"/>
                <a:ea typeface="Calibri" panose="020F0502020204030204" pitchFamily="34" charset="0"/>
                <a:cs typeface="Calibri" panose="020F0502020204030204" pitchFamily="34" charset="0"/>
              </a:rPr>
              <a:t>12XD007BUK </a:t>
            </a:r>
            <a:r>
              <a:rPr lang="en-US" sz="770" b="1" dirty="0">
                <a:latin typeface="Calibri" panose="020F0502020204030204" pitchFamily="34" charset="0"/>
                <a:ea typeface="Calibri" panose="020F0502020204030204" pitchFamily="34" charset="0"/>
                <a:cs typeface="Calibri" panose="020F0502020204030204" pitchFamily="34" charset="0"/>
              </a:rPr>
              <a:t>LENOVO PC THINKCENTRE NEO 50s G5 SFF</a:t>
            </a:r>
            <a:r>
              <a:rPr lang="en-US" sz="770" dirty="0">
                <a:latin typeface="Calibri" panose="020F0502020204030204" pitchFamily="34" charset="0"/>
                <a:ea typeface="Calibri" panose="020F0502020204030204" pitchFamily="34" charset="0"/>
                <a:cs typeface="Calibri" panose="020F0502020204030204" pitchFamily="34" charset="0"/>
              </a:rPr>
              <a:t>, INTEL i5-14400, 2.5-4.7GHz/20MB, 10 CORES, 16GB, 512GB SSD M.2 2280 PCIe, INTEL UHD GRAPHICS 730, DVDRW, LAN, USB, USB-C, HDMI, DP, VGA, DOS, 5YW, BLACK </a:t>
            </a:r>
          </a:p>
          <a:p>
            <a:r>
              <a:rPr lang="en-US" sz="770" b="1" dirty="0">
                <a:solidFill>
                  <a:srgbClr val="FF0000"/>
                </a:solidFill>
                <a:latin typeface="Calibri" panose="020F0502020204030204" pitchFamily="34" charset="0"/>
                <a:ea typeface="Calibri" panose="020F0502020204030204" pitchFamily="34" charset="0"/>
                <a:cs typeface="Calibri" panose="020F0502020204030204" pitchFamily="34" charset="0"/>
              </a:rPr>
              <a:t>€ 683- </a:t>
            </a:r>
            <a:r>
              <a:rPr lang="en-US" sz="77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770" b="1" dirty="0">
                <a:solidFill>
                  <a:srgbClr val="0070C0"/>
                </a:solidFill>
                <a:latin typeface="Calibri" panose="020F0502020204030204" pitchFamily="34" charset="0"/>
                <a:ea typeface="Calibri" panose="020F0502020204030204" pitchFamily="34" charset="0"/>
                <a:cs typeface="Calibri" panose="020F0502020204030204" pitchFamily="34" charset="0"/>
              </a:rPr>
              <a:t>12XD007LUK </a:t>
            </a:r>
            <a:r>
              <a:rPr lang="en-US" sz="770" b="1" dirty="0">
                <a:latin typeface="Calibri" panose="020F0502020204030204" pitchFamily="34" charset="0"/>
                <a:ea typeface="Calibri" panose="020F0502020204030204" pitchFamily="34" charset="0"/>
                <a:cs typeface="Calibri" panose="020F0502020204030204" pitchFamily="34" charset="0"/>
              </a:rPr>
              <a:t>LENOVO PC THINKCENTRE NEO 50s G5 SFF</a:t>
            </a:r>
            <a:r>
              <a:rPr lang="en-US" sz="770" dirty="0">
                <a:latin typeface="Calibri" panose="020F0502020204030204" pitchFamily="34" charset="0"/>
                <a:ea typeface="Calibri" panose="020F0502020204030204" pitchFamily="34" charset="0"/>
                <a:cs typeface="Calibri" panose="020F0502020204030204" pitchFamily="34" charset="0"/>
              </a:rPr>
              <a:t>, INTEL i5-14400, 2.5-4.7GHz/20MB, 10 CORES, 16GB, 512GB SSD M.2 2280 PCIe, INTEL UHD GRAPHICS 730, DVDRW, LAN, USB, USB-C, HDMI, DP, VGA, WIN 11 PRO, 5YW, BLACK </a:t>
            </a:r>
            <a:r>
              <a:rPr lang="en-US" sz="770" b="1" dirty="0">
                <a:solidFill>
                  <a:srgbClr val="FF0000"/>
                </a:solidFill>
                <a:latin typeface="Calibri" panose="020F0502020204030204" pitchFamily="34" charset="0"/>
                <a:ea typeface="Calibri" panose="020F0502020204030204" pitchFamily="34" charset="0"/>
                <a:cs typeface="Calibri" panose="020F0502020204030204" pitchFamily="34" charset="0"/>
              </a:rPr>
              <a:t>€ 832 </a:t>
            </a:r>
            <a:r>
              <a:rPr lang="en-US" sz="770" dirty="0">
                <a:latin typeface="Calibri" panose="020F0502020204030204" pitchFamily="34" charset="0"/>
                <a:ea typeface="Calibri" panose="020F0502020204030204" pitchFamily="34" charset="0"/>
                <a:cs typeface="Calibri" panose="020F0502020204030204" pitchFamily="34" charset="0"/>
              </a:rPr>
              <a:t>- </a:t>
            </a:r>
            <a:r>
              <a:rPr lang="en-US" sz="77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pic>
        <p:nvPicPr>
          <p:cNvPr id="48" name="Picture 47" descr="A rectangular grey electronic device&#10;&#10;AI-generated content may be incorrect.">
            <a:extLst>
              <a:ext uri="{FF2B5EF4-FFF2-40B4-BE49-F238E27FC236}">
                <a16:creationId xmlns:a16="http://schemas.microsoft.com/office/drawing/2014/main" id="{3546C5AC-E455-668C-281F-02FF99518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5" y="719423"/>
            <a:ext cx="891913" cy="2062104"/>
          </a:xfrm>
          <a:prstGeom prst="rect">
            <a:avLst/>
          </a:prstGeom>
        </p:spPr>
      </p:pic>
      <p:pic>
        <p:nvPicPr>
          <p:cNvPr id="49" name="Picture 48" descr="A rectangular grey computer with a blue label&#10;&#10;AI-generated content may be incorrect.">
            <a:extLst>
              <a:ext uri="{FF2B5EF4-FFF2-40B4-BE49-F238E27FC236}">
                <a16:creationId xmlns:a16="http://schemas.microsoft.com/office/drawing/2014/main" id="{3FFA40B5-76AE-554E-7C45-C1ED571B4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647" y="692681"/>
            <a:ext cx="596588" cy="2091650"/>
          </a:xfrm>
          <a:prstGeom prst="rect">
            <a:avLst/>
          </a:prstGeom>
        </p:spPr>
      </p:pic>
      <p:pic>
        <p:nvPicPr>
          <p:cNvPr id="50" name="Picture 49" descr="A grey rectangular device with a blue label&#10;&#10;AI-generated content may be incorrect.">
            <a:extLst>
              <a:ext uri="{FF2B5EF4-FFF2-40B4-BE49-F238E27FC236}">
                <a16:creationId xmlns:a16="http://schemas.microsoft.com/office/drawing/2014/main" id="{6BF8019E-4058-195F-646F-8B169AE8F9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4457" y="692681"/>
            <a:ext cx="567553" cy="2077425"/>
          </a:xfrm>
          <a:prstGeom prst="rect">
            <a:avLst/>
          </a:prstGeom>
        </p:spPr>
      </p:pic>
      <p:sp>
        <p:nvSpPr>
          <p:cNvPr id="51" name="TextBox 50">
            <a:extLst>
              <a:ext uri="{FF2B5EF4-FFF2-40B4-BE49-F238E27FC236}">
                <a16:creationId xmlns:a16="http://schemas.microsoft.com/office/drawing/2014/main" id="{020962F3-CCEA-CFF6-65CE-BA116C71F9B8}"/>
              </a:ext>
            </a:extLst>
          </p:cNvPr>
          <p:cNvSpPr txBox="1"/>
          <p:nvPr/>
        </p:nvSpPr>
        <p:spPr>
          <a:xfrm>
            <a:off x="69683" y="461620"/>
            <a:ext cx="3827016"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THINKCENTRE NEO 50T G5</a:t>
            </a:r>
          </a:p>
        </p:txBody>
      </p:sp>
      <p:sp>
        <p:nvSpPr>
          <p:cNvPr id="52" name="TextBox 51">
            <a:extLst>
              <a:ext uri="{FF2B5EF4-FFF2-40B4-BE49-F238E27FC236}">
                <a16:creationId xmlns:a16="http://schemas.microsoft.com/office/drawing/2014/main" id="{93464E05-8353-262C-C114-04E17DF2D22D}"/>
              </a:ext>
            </a:extLst>
          </p:cNvPr>
          <p:cNvSpPr txBox="1"/>
          <p:nvPr/>
        </p:nvSpPr>
        <p:spPr>
          <a:xfrm>
            <a:off x="6790522" y="462840"/>
            <a:ext cx="3033181" cy="218640"/>
          </a:xfrm>
          <a:prstGeom prst="rect">
            <a:avLst/>
          </a:prstGeom>
          <a:solidFill>
            <a:srgbClr val="2B2F30"/>
          </a:solidFill>
          <a:ln>
            <a:noFill/>
          </a:ln>
        </p:spPr>
        <p:txBody>
          <a:bodyPr wrap="square" rtlCol="0">
            <a:spAutoFit/>
          </a:bodyPr>
          <a:lstStyle/>
          <a:p>
            <a:pPr algn="ctr"/>
            <a:r>
              <a:rPr lang="en-US" sz="800" b="1" dirty="0">
                <a:solidFill>
                  <a:schemeClr val="bg1"/>
                </a:solidFill>
              </a:rPr>
              <a:t>THINKCENTRE NEO 50s G5 SFF</a:t>
            </a:r>
          </a:p>
        </p:txBody>
      </p:sp>
      <p:sp>
        <p:nvSpPr>
          <p:cNvPr id="53" name="TextBox 52">
            <a:extLst>
              <a:ext uri="{FF2B5EF4-FFF2-40B4-BE49-F238E27FC236}">
                <a16:creationId xmlns:a16="http://schemas.microsoft.com/office/drawing/2014/main" id="{6EAD29CE-E8DD-C6F0-998A-79F69B914860}"/>
              </a:ext>
            </a:extLst>
          </p:cNvPr>
          <p:cNvSpPr txBox="1"/>
          <p:nvPr/>
        </p:nvSpPr>
        <p:spPr>
          <a:xfrm>
            <a:off x="3896699" y="459393"/>
            <a:ext cx="2893825"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THINKCENTRE NEO 30s G5 SFF</a:t>
            </a:r>
          </a:p>
        </p:txBody>
      </p:sp>
      <p:sp>
        <p:nvSpPr>
          <p:cNvPr id="54" name="TextBox 53">
            <a:extLst>
              <a:ext uri="{FF2B5EF4-FFF2-40B4-BE49-F238E27FC236}">
                <a16:creationId xmlns:a16="http://schemas.microsoft.com/office/drawing/2014/main" id="{0DF99F86-1D7E-6B74-1DAE-8E9B113A3B26}"/>
              </a:ext>
            </a:extLst>
          </p:cNvPr>
          <p:cNvSpPr txBox="1"/>
          <p:nvPr/>
        </p:nvSpPr>
        <p:spPr>
          <a:xfrm>
            <a:off x="962164" y="2239845"/>
            <a:ext cx="2961934" cy="560153"/>
          </a:xfrm>
          <a:prstGeom prst="rect">
            <a:avLst/>
          </a:prstGeom>
          <a:noFill/>
        </p:spPr>
        <p:txBody>
          <a:bodyPr wrap="square" rtlCol="0">
            <a:spAutoFit/>
          </a:bodyPr>
          <a:lstStyle/>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12UD0053UK </a:t>
            </a:r>
            <a:r>
              <a:rPr lang="en-US" sz="760" b="1" dirty="0">
                <a:latin typeface="Calibri" panose="020F0502020204030204" pitchFamily="34" charset="0"/>
                <a:ea typeface="Calibri" panose="020F0502020204030204" pitchFamily="34" charset="0"/>
                <a:cs typeface="Calibri" panose="020F0502020204030204" pitchFamily="34" charset="0"/>
              </a:rPr>
              <a:t>LENOVO PC THINKCENTRE NEO 50T G5</a:t>
            </a:r>
            <a:r>
              <a:rPr lang="en-US" sz="760" dirty="0">
                <a:latin typeface="Calibri" panose="020F0502020204030204" pitchFamily="34" charset="0"/>
                <a:ea typeface="Calibri" panose="020F0502020204030204" pitchFamily="34" charset="0"/>
                <a:cs typeface="Calibri" panose="020F0502020204030204" pitchFamily="34" charset="0"/>
              </a:rPr>
              <a:t>, INTEL i7-14700, 2.1-5.3GHz/33MB, 20 CORES, 16GB, 512GB SSD M.2 2280 PCIe, INTEL UHD GRAPHICS 770, DVDRW, WIFI6, BT5.2, LAN, USB, USB-C, HDMI, DP, VGA, WIN 11 PRO, 5YW,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€ 1,174 </a:t>
            </a:r>
            <a:r>
              <a:rPr lang="en-US" sz="760" dirty="0">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p:txBody>
      </p:sp>
      <p:graphicFrame>
        <p:nvGraphicFramePr>
          <p:cNvPr id="55" name="Table 54">
            <a:extLst>
              <a:ext uri="{FF2B5EF4-FFF2-40B4-BE49-F238E27FC236}">
                <a16:creationId xmlns:a16="http://schemas.microsoft.com/office/drawing/2014/main" id="{731348B9-EB3A-E293-B6E3-4F5757C4BA73}"/>
              </a:ext>
            </a:extLst>
          </p:cNvPr>
          <p:cNvGraphicFramePr>
            <a:graphicFrameLocks noGrp="1"/>
          </p:cNvGraphicFramePr>
          <p:nvPr>
            <p:extLst>
              <p:ext uri="{D42A27DB-BD31-4B8C-83A1-F6EECF244321}">
                <p14:modId xmlns:p14="http://schemas.microsoft.com/office/powerpoint/2010/main" val="591054607"/>
              </p:ext>
            </p:extLst>
          </p:nvPr>
        </p:nvGraphicFramePr>
        <p:xfrm>
          <a:off x="7167839" y="2820214"/>
          <a:ext cx="2633786" cy="2206179"/>
        </p:xfrm>
        <a:graphic>
          <a:graphicData uri="http://schemas.openxmlformats.org/drawingml/2006/table">
            <a:tbl>
              <a:tblPr firstRow="1" bandRow="1">
                <a:tableStyleId>{5940675A-B579-460E-94D1-54222C63F5DA}</a:tableStyleId>
              </a:tblPr>
              <a:tblGrid>
                <a:gridCol w="2633786">
                  <a:extLst>
                    <a:ext uri="{9D8B030D-6E8A-4147-A177-3AD203B41FA5}">
                      <a16:colId xmlns:a16="http://schemas.microsoft.com/office/drawing/2014/main" val="1454435103"/>
                    </a:ext>
                  </a:extLst>
                </a:gridCol>
              </a:tblGrid>
              <a:tr h="2206179">
                <a:tc>
                  <a:txBody>
                    <a:bodyPr/>
                    <a:lstStyle/>
                    <a:p>
                      <a:endParaRPr lang="en-US" dirty="0"/>
                    </a:p>
                  </a:txBody>
                  <a:tcPr/>
                </a:tc>
                <a:extLst>
                  <a:ext uri="{0D108BD9-81ED-4DB2-BD59-A6C34878D82A}">
                    <a16:rowId xmlns:a16="http://schemas.microsoft.com/office/drawing/2014/main" val="2934939975"/>
                  </a:ext>
                </a:extLst>
              </a:tr>
            </a:tbl>
          </a:graphicData>
        </a:graphic>
      </p:graphicFrame>
      <p:graphicFrame>
        <p:nvGraphicFramePr>
          <p:cNvPr id="56" name="Table 55">
            <a:extLst>
              <a:ext uri="{FF2B5EF4-FFF2-40B4-BE49-F238E27FC236}">
                <a16:creationId xmlns:a16="http://schemas.microsoft.com/office/drawing/2014/main" id="{EF3D8DED-05ED-011D-C6E6-7A5932F5079E}"/>
              </a:ext>
            </a:extLst>
          </p:cNvPr>
          <p:cNvGraphicFramePr>
            <a:graphicFrameLocks noGrp="1"/>
          </p:cNvGraphicFramePr>
          <p:nvPr>
            <p:extLst>
              <p:ext uri="{D42A27DB-BD31-4B8C-83A1-F6EECF244321}">
                <p14:modId xmlns:p14="http://schemas.microsoft.com/office/powerpoint/2010/main" val="1048760970"/>
              </p:ext>
            </p:extLst>
          </p:nvPr>
        </p:nvGraphicFramePr>
        <p:xfrm>
          <a:off x="67692" y="2811992"/>
          <a:ext cx="7102077" cy="2216461"/>
        </p:xfrm>
        <a:graphic>
          <a:graphicData uri="http://schemas.openxmlformats.org/drawingml/2006/table">
            <a:tbl>
              <a:tblPr firstRow="1" bandRow="1">
                <a:tableStyleId>{5940675A-B579-460E-94D1-54222C63F5DA}</a:tableStyleId>
              </a:tblPr>
              <a:tblGrid>
                <a:gridCol w="7102077">
                  <a:extLst>
                    <a:ext uri="{9D8B030D-6E8A-4147-A177-3AD203B41FA5}">
                      <a16:colId xmlns:a16="http://schemas.microsoft.com/office/drawing/2014/main" val="4224551630"/>
                    </a:ext>
                  </a:extLst>
                </a:gridCol>
              </a:tblGrid>
              <a:tr h="2216461">
                <a:tc>
                  <a:txBody>
                    <a:bodyPr/>
                    <a:lstStyle/>
                    <a:p>
                      <a:endParaRPr lang="en-US" dirty="0"/>
                    </a:p>
                  </a:txBody>
                  <a:tcPr/>
                </a:tc>
                <a:extLst>
                  <a:ext uri="{0D108BD9-81ED-4DB2-BD59-A6C34878D82A}">
                    <a16:rowId xmlns:a16="http://schemas.microsoft.com/office/drawing/2014/main" val="2402904972"/>
                  </a:ext>
                </a:extLst>
              </a:tr>
            </a:tbl>
          </a:graphicData>
        </a:graphic>
      </p:graphicFrame>
      <p:sp>
        <p:nvSpPr>
          <p:cNvPr id="74" name="TextBox 73">
            <a:extLst>
              <a:ext uri="{FF2B5EF4-FFF2-40B4-BE49-F238E27FC236}">
                <a16:creationId xmlns:a16="http://schemas.microsoft.com/office/drawing/2014/main" id="{2571D202-D7D0-1A62-292E-563CCADE8E02}"/>
              </a:ext>
            </a:extLst>
          </p:cNvPr>
          <p:cNvSpPr txBox="1"/>
          <p:nvPr/>
        </p:nvSpPr>
        <p:spPr>
          <a:xfrm>
            <a:off x="7998203" y="3037601"/>
            <a:ext cx="1730760" cy="1040285"/>
          </a:xfrm>
          <a:prstGeom prst="rect">
            <a:avLst/>
          </a:prstGeom>
          <a:noFill/>
        </p:spPr>
        <p:txBody>
          <a:bodyPr wrap="square" rtlCol="0">
            <a:spAutoFit/>
          </a:bodyPr>
          <a:lstStyle/>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30J5000VUK </a:t>
            </a:r>
            <a:r>
              <a:rPr lang="en-US" sz="760" b="1" dirty="0">
                <a:latin typeface="Calibri" panose="020F0502020204030204" pitchFamily="34" charset="0"/>
                <a:ea typeface="Calibri" panose="020F0502020204030204" pitchFamily="34" charset="0"/>
                <a:cs typeface="Calibri" panose="020F0502020204030204" pitchFamily="34" charset="0"/>
              </a:rPr>
              <a:t>LENOVO PC WORKSTATION THINKSTATION P3 ULTRA SFF G2, </a:t>
            </a:r>
            <a:r>
              <a:rPr lang="en-US" sz="760" dirty="0">
                <a:latin typeface="Calibri" panose="020F0502020204030204" pitchFamily="34" charset="0"/>
                <a:ea typeface="Calibri" panose="020F0502020204030204" pitchFamily="34" charset="0"/>
                <a:cs typeface="Calibri" panose="020F0502020204030204" pitchFamily="34" charset="0"/>
              </a:rPr>
              <a:t>INTEL ULTRA 9 285, 2.5-5.6GHz/36MB, 24 CORES, 64GB, 1TB SSD M.2 2280 PCIe4, AI-READY INTEL GRAPHICS, NVIDIA RTX 2000 ADA 16GB, LAN, USB-C, USB-A, DP, WIN 11 PRO,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€ 4,114</a:t>
            </a:r>
            <a:endParaRPr lang="en-US" sz="760" dirty="0">
              <a:latin typeface="Calibri" panose="020F0502020204030204" pitchFamily="34" charset="0"/>
              <a:ea typeface="Calibri" panose="020F0502020204030204" pitchFamily="34" charset="0"/>
              <a:cs typeface="Calibri" panose="020F0502020204030204" pitchFamily="34" charset="0"/>
            </a:endParaRPr>
          </a:p>
        </p:txBody>
      </p:sp>
      <p:pic>
        <p:nvPicPr>
          <p:cNvPr id="76" name="Picture 75" descr="A black computer tower with many buttons&#10;&#10;AI-generated content may be incorrect.">
            <a:extLst>
              <a:ext uri="{FF2B5EF4-FFF2-40B4-BE49-F238E27FC236}">
                <a16:creationId xmlns:a16="http://schemas.microsoft.com/office/drawing/2014/main" id="{3524217D-4F01-14BD-7F7E-C7E9478433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082" y="3087966"/>
            <a:ext cx="874206" cy="1914051"/>
          </a:xfrm>
          <a:prstGeom prst="rect">
            <a:avLst/>
          </a:prstGeom>
        </p:spPr>
      </p:pic>
      <p:pic>
        <p:nvPicPr>
          <p:cNvPr id="77" name="Picture 76" descr="A black rectangular device with a red logo&#10;&#10;AI-generated content may be incorrect.">
            <a:extLst>
              <a:ext uri="{FF2B5EF4-FFF2-40B4-BE49-F238E27FC236}">
                <a16:creationId xmlns:a16="http://schemas.microsoft.com/office/drawing/2014/main" id="{D33B1AD5-E774-5099-86B8-6E825BDED4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0965" y="3097504"/>
            <a:ext cx="826530" cy="1864088"/>
          </a:xfrm>
          <a:prstGeom prst="rect">
            <a:avLst/>
          </a:prstGeom>
        </p:spPr>
      </p:pic>
      <p:sp>
        <p:nvSpPr>
          <p:cNvPr id="78" name="TextBox 77">
            <a:extLst>
              <a:ext uri="{FF2B5EF4-FFF2-40B4-BE49-F238E27FC236}">
                <a16:creationId xmlns:a16="http://schemas.microsoft.com/office/drawing/2014/main" id="{4442E768-D99D-DE39-EBAA-F3CD5205A44A}"/>
              </a:ext>
            </a:extLst>
          </p:cNvPr>
          <p:cNvSpPr txBox="1"/>
          <p:nvPr/>
        </p:nvSpPr>
        <p:spPr>
          <a:xfrm>
            <a:off x="73942" y="2806736"/>
            <a:ext cx="7102076" cy="221071"/>
          </a:xfrm>
          <a:prstGeom prst="rect">
            <a:avLst/>
          </a:prstGeom>
          <a:solidFill>
            <a:srgbClr val="2B2F30"/>
          </a:solidFill>
          <a:ln>
            <a:noFill/>
          </a:ln>
        </p:spPr>
        <p:txBody>
          <a:bodyPr wrap="square" rtlCol="0">
            <a:spAutoFit/>
          </a:bodyPr>
          <a:lstStyle/>
          <a:p>
            <a:pPr algn="ctr"/>
            <a:r>
              <a:rPr lang="en-US" sz="800" b="1" dirty="0">
                <a:solidFill>
                  <a:schemeClr val="bg1"/>
                </a:solidFill>
              </a:rPr>
              <a:t>THINKSTATION P2 TOWER G2</a:t>
            </a:r>
          </a:p>
        </p:txBody>
      </p:sp>
      <p:sp>
        <p:nvSpPr>
          <p:cNvPr id="80" name="TextBox 79">
            <a:extLst>
              <a:ext uri="{FF2B5EF4-FFF2-40B4-BE49-F238E27FC236}">
                <a16:creationId xmlns:a16="http://schemas.microsoft.com/office/drawing/2014/main" id="{24A200F8-BB29-BB62-1CD7-A82C2D71A679}"/>
              </a:ext>
            </a:extLst>
          </p:cNvPr>
          <p:cNvSpPr txBox="1"/>
          <p:nvPr/>
        </p:nvSpPr>
        <p:spPr>
          <a:xfrm>
            <a:off x="7169769" y="2811633"/>
            <a:ext cx="2631856" cy="221071"/>
          </a:xfrm>
          <a:prstGeom prst="rect">
            <a:avLst/>
          </a:prstGeom>
          <a:solidFill>
            <a:srgbClr val="2B2F30"/>
          </a:solidFill>
          <a:ln>
            <a:noFill/>
          </a:ln>
        </p:spPr>
        <p:txBody>
          <a:bodyPr wrap="square" rtlCol="0">
            <a:spAutoFit/>
          </a:bodyPr>
          <a:lstStyle/>
          <a:p>
            <a:pPr algn="ctr"/>
            <a:r>
              <a:rPr lang="en-US" sz="800" b="1" dirty="0">
                <a:solidFill>
                  <a:schemeClr val="bg1"/>
                </a:solidFill>
              </a:rPr>
              <a:t>THINKSTATION P3 ULTRA SFF G2</a:t>
            </a:r>
          </a:p>
        </p:txBody>
      </p:sp>
      <p:graphicFrame>
        <p:nvGraphicFramePr>
          <p:cNvPr id="87" name="Table 86">
            <a:extLst>
              <a:ext uri="{FF2B5EF4-FFF2-40B4-BE49-F238E27FC236}">
                <a16:creationId xmlns:a16="http://schemas.microsoft.com/office/drawing/2014/main" id="{8DB93775-2C8A-B72F-5D1A-266F7FB6B5C7}"/>
              </a:ext>
            </a:extLst>
          </p:cNvPr>
          <p:cNvGraphicFramePr>
            <a:graphicFrameLocks noGrp="1"/>
          </p:cNvGraphicFramePr>
          <p:nvPr>
            <p:extLst>
              <p:ext uri="{D42A27DB-BD31-4B8C-83A1-F6EECF244321}">
                <p14:modId xmlns:p14="http://schemas.microsoft.com/office/powerpoint/2010/main" val="327689627"/>
              </p:ext>
            </p:extLst>
          </p:nvPr>
        </p:nvGraphicFramePr>
        <p:xfrm>
          <a:off x="67692" y="5028453"/>
          <a:ext cx="9733933" cy="1258441"/>
        </p:xfrm>
        <a:graphic>
          <a:graphicData uri="http://schemas.openxmlformats.org/drawingml/2006/table">
            <a:tbl>
              <a:tblPr firstRow="1" bandRow="1">
                <a:tableStyleId>{5940675A-B579-460E-94D1-54222C63F5DA}</a:tableStyleId>
              </a:tblPr>
              <a:tblGrid>
                <a:gridCol w="9733933">
                  <a:extLst>
                    <a:ext uri="{9D8B030D-6E8A-4147-A177-3AD203B41FA5}">
                      <a16:colId xmlns:a16="http://schemas.microsoft.com/office/drawing/2014/main" val="20000"/>
                    </a:ext>
                  </a:extLst>
                </a:gridCol>
              </a:tblGrid>
              <a:tr h="1258441">
                <a:tc>
                  <a:txBody>
                    <a:bodyPr/>
                    <a:lstStyle/>
                    <a:p>
                      <a:endParaRPr lang="en-GB" dirty="0"/>
                    </a:p>
                  </a:txBody>
                  <a:tcPr/>
                </a:tc>
                <a:extLst>
                  <a:ext uri="{0D108BD9-81ED-4DB2-BD59-A6C34878D82A}">
                    <a16:rowId xmlns:a16="http://schemas.microsoft.com/office/drawing/2014/main" val="10000"/>
                  </a:ext>
                </a:extLst>
              </a:tr>
            </a:tbl>
          </a:graphicData>
        </a:graphic>
      </p:graphicFrame>
      <p:sp>
        <p:nvSpPr>
          <p:cNvPr id="88" name="TextBox 87">
            <a:extLst>
              <a:ext uri="{FF2B5EF4-FFF2-40B4-BE49-F238E27FC236}">
                <a16:creationId xmlns:a16="http://schemas.microsoft.com/office/drawing/2014/main" id="{2562EED3-5EAB-0707-22D5-CA64005B486F}"/>
              </a:ext>
            </a:extLst>
          </p:cNvPr>
          <p:cNvSpPr txBox="1"/>
          <p:nvPr/>
        </p:nvSpPr>
        <p:spPr>
          <a:xfrm>
            <a:off x="6912102" y="5277356"/>
            <a:ext cx="2847491" cy="553998"/>
          </a:xfrm>
          <a:prstGeom prst="rect">
            <a:avLst/>
          </a:prstGeom>
          <a:noFill/>
        </p:spPr>
        <p:txBody>
          <a:bodyPr wrap="square" rtlCol="0">
            <a:spAutoFit/>
          </a:bodyPr>
          <a:lstStyle/>
          <a:p>
            <a:r>
              <a:rPr lang="en-GB" sz="750" b="1" dirty="0">
                <a:solidFill>
                  <a:srgbClr val="0070C0"/>
                </a:solidFill>
              </a:rPr>
              <a:t>INNOVA_3K</a:t>
            </a:r>
            <a:r>
              <a:rPr lang="en-GB" sz="750" dirty="0"/>
              <a:t> </a:t>
            </a:r>
            <a:r>
              <a:rPr lang="en-GB" sz="750" b="1" dirty="0"/>
              <a:t>PHOENIXTEC UPS ONLINE TOWER 3000VA/2400W</a:t>
            </a:r>
            <a:r>
              <a:rPr lang="en-GB" sz="750" dirty="0"/>
              <a:t>, 8PCS BATTERY 12V/7Ah, TRANSFER TIME: 4MS, RECHARGE TIME: 5 HOURS TO 90%, BACKUP TIME: 5MIN, 4 SOCKETS </a:t>
            </a:r>
            <a:r>
              <a:rPr lang="en-GB" sz="750" b="1" dirty="0">
                <a:solidFill>
                  <a:srgbClr val="FF0000"/>
                </a:solidFill>
              </a:rPr>
              <a:t>€ 817</a:t>
            </a:r>
          </a:p>
        </p:txBody>
      </p:sp>
      <p:sp>
        <p:nvSpPr>
          <p:cNvPr id="89" name="TextBox 88">
            <a:extLst>
              <a:ext uri="{FF2B5EF4-FFF2-40B4-BE49-F238E27FC236}">
                <a16:creationId xmlns:a16="http://schemas.microsoft.com/office/drawing/2014/main" id="{AF09853B-47ED-AB6B-05B8-327BF0661C0D}"/>
              </a:ext>
            </a:extLst>
          </p:cNvPr>
          <p:cNvSpPr txBox="1"/>
          <p:nvPr/>
        </p:nvSpPr>
        <p:spPr>
          <a:xfrm>
            <a:off x="944319" y="5323906"/>
            <a:ext cx="2489339" cy="669414"/>
          </a:xfrm>
          <a:prstGeom prst="rect">
            <a:avLst/>
          </a:prstGeom>
          <a:noFill/>
        </p:spPr>
        <p:txBody>
          <a:bodyPr wrap="square" rtlCol="0">
            <a:spAutoFit/>
          </a:bodyPr>
          <a:lstStyle/>
          <a:p>
            <a:r>
              <a:rPr lang="en-GB" sz="750" b="1" dirty="0">
                <a:solidFill>
                  <a:srgbClr val="0070C0"/>
                </a:solidFill>
              </a:rPr>
              <a:t>AURORA_1200VA</a:t>
            </a:r>
            <a:r>
              <a:rPr lang="en-GB" sz="750" dirty="0"/>
              <a:t> </a:t>
            </a:r>
            <a:r>
              <a:rPr lang="en-GB" sz="750" b="1" dirty="0"/>
              <a:t>PHOENIXTEC UPS LINE INTERACTIVE 1200VA/600W</a:t>
            </a:r>
            <a:r>
              <a:rPr lang="en-GB" sz="750" dirty="0"/>
              <a:t>, 2PCS BATTERY 12V/7Ah, TRANFER TIME: 4-8MS, RECHARGE TIME: 6 HOURS TO 90%, 6X SOCKETS, LED INDICATORS, PHONE LINE SURGE PROTECTION, USB </a:t>
            </a:r>
            <a:r>
              <a:rPr lang="en-GB" sz="750" b="1" dirty="0">
                <a:solidFill>
                  <a:srgbClr val="FF0000"/>
                </a:solidFill>
              </a:rPr>
              <a:t>€ 141</a:t>
            </a:r>
          </a:p>
        </p:txBody>
      </p:sp>
      <p:sp>
        <p:nvSpPr>
          <p:cNvPr id="90" name="TextBox 89">
            <a:extLst>
              <a:ext uri="{FF2B5EF4-FFF2-40B4-BE49-F238E27FC236}">
                <a16:creationId xmlns:a16="http://schemas.microsoft.com/office/drawing/2014/main" id="{60FC64E3-3CCB-716D-8857-5014DE0E8443}"/>
              </a:ext>
            </a:extLst>
          </p:cNvPr>
          <p:cNvSpPr txBox="1"/>
          <p:nvPr/>
        </p:nvSpPr>
        <p:spPr>
          <a:xfrm>
            <a:off x="3858780" y="5321369"/>
            <a:ext cx="2613564" cy="553998"/>
          </a:xfrm>
          <a:prstGeom prst="rect">
            <a:avLst/>
          </a:prstGeom>
          <a:noFill/>
        </p:spPr>
        <p:txBody>
          <a:bodyPr wrap="square" rtlCol="0">
            <a:spAutoFit/>
          </a:bodyPr>
          <a:lstStyle/>
          <a:p>
            <a:r>
              <a:rPr lang="en-GB" sz="750" b="1" dirty="0">
                <a:solidFill>
                  <a:srgbClr val="0070C0"/>
                </a:solidFill>
              </a:rPr>
              <a:t>INNOVA_2K</a:t>
            </a:r>
            <a:r>
              <a:rPr lang="en-GB" sz="750" dirty="0"/>
              <a:t> </a:t>
            </a:r>
            <a:r>
              <a:rPr lang="en-GB" sz="750" b="1" dirty="0"/>
              <a:t>PHOENIXTEC UPS ONLINE TOWER 2000VA/1600W</a:t>
            </a:r>
            <a:r>
              <a:rPr lang="en-GB" sz="750" dirty="0"/>
              <a:t>, 8PCS BATTERY 12V/7Ah, TRANSFER TIME: 4MS, RECHARGE TIME: 5 HOURS TO 90%, BACKUP TIME: 9MIN, 6 SOCKETS, </a:t>
            </a:r>
            <a:r>
              <a:rPr lang="en-GB" sz="750" b="1" dirty="0">
                <a:solidFill>
                  <a:srgbClr val="FF0000"/>
                </a:solidFill>
              </a:rPr>
              <a:t>€ 706</a:t>
            </a:r>
          </a:p>
        </p:txBody>
      </p:sp>
      <p:pic>
        <p:nvPicPr>
          <p:cNvPr id="91" name="Picture 90">
            <a:extLst>
              <a:ext uri="{FF2B5EF4-FFF2-40B4-BE49-F238E27FC236}">
                <a16:creationId xmlns:a16="http://schemas.microsoft.com/office/drawing/2014/main" id="{EC39C23C-3850-A38E-0DE6-C45032D2419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2979" t="12796" r="47276" b="4085"/>
          <a:stretch/>
        </p:blipFill>
        <p:spPr>
          <a:xfrm>
            <a:off x="128682" y="5321369"/>
            <a:ext cx="879680" cy="794354"/>
          </a:xfrm>
          <a:prstGeom prst="rect">
            <a:avLst/>
          </a:prstGeom>
        </p:spPr>
      </p:pic>
      <p:pic>
        <p:nvPicPr>
          <p:cNvPr id="92" name="Picture 91">
            <a:extLst>
              <a:ext uri="{FF2B5EF4-FFF2-40B4-BE49-F238E27FC236}">
                <a16:creationId xmlns:a16="http://schemas.microsoft.com/office/drawing/2014/main" id="{C372A888-EEDA-C7BC-4677-044B16D25FC3}"/>
              </a:ext>
            </a:extLst>
          </p:cNvPr>
          <p:cNvPicPr>
            <a:picLocks noChangeAspect="1"/>
          </p:cNvPicPr>
          <p:nvPr/>
        </p:nvPicPr>
        <p:blipFill rotWithShape="1">
          <a:blip r:embed="rId9">
            <a:extLst>
              <a:ext uri="{28A0092B-C50C-407E-A947-70E740481C1C}">
                <a14:useLocalDpi xmlns:a14="http://schemas.microsoft.com/office/drawing/2010/main" val="0"/>
              </a:ext>
            </a:extLst>
          </a:blip>
          <a:srcRect b="2737"/>
          <a:stretch/>
        </p:blipFill>
        <p:spPr>
          <a:xfrm>
            <a:off x="6446462" y="5231123"/>
            <a:ext cx="515577" cy="884600"/>
          </a:xfrm>
          <a:prstGeom prst="rect">
            <a:avLst/>
          </a:prstGeom>
        </p:spPr>
      </p:pic>
      <p:pic>
        <p:nvPicPr>
          <p:cNvPr id="93" name="Picture 92">
            <a:extLst>
              <a:ext uri="{FF2B5EF4-FFF2-40B4-BE49-F238E27FC236}">
                <a16:creationId xmlns:a16="http://schemas.microsoft.com/office/drawing/2014/main" id="{62720355-0167-D7C7-DA45-64E8F8E57D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69085" y="5279024"/>
            <a:ext cx="505004" cy="873828"/>
          </a:xfrm>
          <a:prstGeom prst="rect">
            <a:avLst/>
          </a:prstGeom>
        </p:spPr>
      </p:pic>
      <p:sp>
        <p:nvSpPr>
          <p:cNvPr id="94" name="TextBox 93">
            <a:extLst>
              <a:ext uri="{FF2B5EF4-FFF2-40B4-BE49-F238E27FC236}">
                <a16:creationId xmlns:a16="http://schemas.microsoft.com/office/drawing/2014/main" id="{B6A92EAB-E853-15B9-F1B6-EAC7884062DA}"/>
              </a:ext>
            </a:extLst>
          </p:cNvPr>
          <p:cNvSpPr txBox="1"/>
          <p:nvPr/>
        </p:nvSpPr>
        <p:spPr>
          <a:xfrm>
            <a:off x="70013" y="5018494"/>
            <a:ext cx="691955" cy="215444"/>
          </a:xfrm>
          <a:prstGeom prst="rect">
            <a:avLst/>
          </a:prstGeom>
          <a:solidFill>
            <a:srgbClr val="DE261A"/>
          </a:solidFill>
          <a:ln>
            <a:noFill/>
          </a:ln>
        </p:spPr>
        <p:txBody>
          <a:bodyPr wrap="square" rtlCol="0">
            <a:spAutoFit/>
          </a:bodyPr>
          <a:lstStyle/>
          <a:p>
            <a:pPr algn="ctr"/>
            <a:r>
              <a:rPr lang="en-US" sz="800" b="1" dirty="0">
                <a:solidFill>
                  <a:schemeClr val="bg1"/>
                </a:solidFill>
              </a:rPr>
              <a:t>Optional</a:t>
            </a:r>
          </a:p>
        </p:txBody>
      </p:sp>
      <p:sp>
        <p:nvSpPr>
          <p:cNvPr id="2" name="Rectangle 1">
            <a:extLst>
              <a:ext uri="{FF2B5EF4-FFF2-40B4-BE49-F238E27FC236}">
                <a16:creationId xmlns:a16="http://schemas.microsoft.com/office/drawing/2014/main" id="{0EA4B651-F0B7-3312-BD63-6184479E1F8C}"/>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5" name="Rectangle 4">
            <a:extLst>
              <a:ext uri="{FF2B5EF4-FFF2-40B4-BE49-F238E27FC236}">
                <a16:creationId xmlns:a16="http://schemas.microsoft.com/office/drawing/2014/main" id="{1D65602E-C30C-B1DB-63AE-921AAC064424}"/>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
        <p:nvSpPr>
          <p:cNvPr id="7" name="TextBox 6">
            <a:extLst>
              <a:ext uri="{FF2B5EF4-FFF2-40B4-BE49-F238E27FC236}">
                <a16:creationId xmlns:a16="http://schemas.microsoft.com/office/drawing/2014/main" id="{F94DB195-FB08-AC6A-FA21-63E45FA64DCE}"/>
              </a:ext>
            </a:extLst>
          </p:cNvPr>
          <p:cNvSpPr txBox="1"/>
          <p:nvPr/>
        </p:nvSpPr>
        <p:spPr>
          <a:xfrm>
            <a:off x="1037484" y="3050212"/>
            <a:ext cx="3200716" cy="1963614"/>
          </a:xfrm>
          <a:prstGeom prst="rect">
            <a:avLst/>
          </a:prstGeom>
          <a:noFill/>
        </p:spPr>
        <p:txBody>
          <a:bodyPr wrap="square" rtlCol="0">
            <a:spAutoFit/>
          </a:bodyPr>
          <a:lstStyle/>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30FR003WUK </a:t>
            </a:r>
            <a:r>
              <a:rPr lang="en-US" sz="760" b="1" dirty="0">
                <a:latin typeface="Calibri" panose="020F0502020204030204" pitchFamily="34" charset="0"/>
                <a:ea typeface="Calibri" panose="020F0502020204030204" pitchFamily="34" charset="0"/>
                <a:cs typeface="Calibri" panose="020F0502020204030204" pitchFamily="34" charset="0"/>
              </a:rPr>
              <a:t>LENOVO PC WORKSTATION THINKSTATION P2</a:t>
            </a:r>
            <a:r>
              <a:rPr lang="en-US" sz="760" dirty="0">
                <a:latin typeface="Calibri" panose="020F0502020204030204" pitchFamily="34" charset="0"/>
                <a:ea typeface="Calibri" panose="020F0502020204030204" pitchFamily="34" charset="0"/>
                <a:cs typeface="Calibri" panose="020F0502020204030204" pitchFamily="34" charset="0"/>
              </a:rPr>
              <a:t>, INTEL i7-14700K, 3.4-5.6GHz/33MB, 20C, 32GB, 1TB SSD M.2 2280 PCIe, AI, INTEL UHD 770 GRAPHICS, NVIDIA RTX A2000 12GB, LAN, USB-C, USB, HDMI, DP, WIN 11 PRO,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€ 2,229 </a:t>
            </a:r>
            <a:r>
              <a:rPr lang="en-US" sz="760" dirty="0">
                <a:latin typeface="Calibri" panose="020F0502020204030204" pitchFamily="34" charset="0"/>
                <a:ea typeface="Calibri" panose="020F0502020204030204" pitchFamily="34" charset="0"/>
                <a:cs typeface="Calibri" panose="020F0502020204030204" pitchFamily="34" charset="0"/>
              </a:rPr>
              <a:t>-</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endPar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11"/>
            </a:endParaRP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30JQ003QUK </a:t>
            </a:r>
            <a:r>
              <a:rPr lang="en-US" sz="760" b="1" dirty="0">
                <a:latin typeface="Calibri" panose="020F0502020204030204" pitchFamily="34" charset="0"/>
                <a:ea typeface="Calibri" panose="020F0502020204030204" pitchFamily="34" charset="0"/>
                <a:cs typeface="Calibri" panose="020F0502020204030204" pitchFamily="34" charset="0"/>
              </a:rPr>
              <a:t>LENOVO PC WORKSTATION THINKSTATION P2 TOWER G2</a:t>
            </a:r>
            <a:r>
              <a:rPr lang="en-US" sz="760" dirty="0">
                <a:latin typeface="Calibri" panose="020F0502020204030204" pitchFamily="34" charset="0"/>
                <a:ea typeface="Calibri" panose="020F0502020204030204" pitchFamily="34" charset="0"/>
                <a:cs typeface="Calibri" panose="020F0502020204030204" pitchFamily="34" charset="0"/>
              </a:rPr>
              <a:t>, INTEL ULTRA 7 265, 5.3GHz/30MB, 20C, 32GB, 1TB SSD M.2 2280 PCIe4, NVIDIA GEFORCE RTX 5060 8GB, LAN, USB-C, USB-A, HDMI, DP, WIN 11 PRO,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€ 2,774</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30JQ001UUK </a:t>
            </a:r>
            <a:r>
              <a:rPr lang="en-US" sz="760" b="1" dirty="0">
                <a:latin typeface="Calibri" panose="020F0502020204030204" pitchFamily="34" charset="0"/>
                <a:ea typeface="Calibri" panose="020F0502020204030204" pitchFamily="34" charset="0"/>
                <a:cs typeface="Calibri" panose="020F0502020204030204" pitchFamily="34" charset="0"/>
              </a:rPr>
              <a:t>LENOVO PC WORKSTATION THINKSTATION P2 G2</a:t>
            </a:r>
            <a:r>
              <a:rPr lang="en-US" sz="760" dirty="0">
                <a:latin typeface="Calibri" panose="020F0502020204030204" pitchFamily="34" charset="0"/>
                <a:ea typeface="Calibri" panose="020F0502020204030204" pitchFamily="34" charset="0"/>
                <a:cs typeface="Calibri" panose="020F0502020204030204" pitchFamily="34" charset="0"/>
              </a:rPr>
              <a:t>, INTEL ULTRA 7 265K, 3.9-5.5GHz/30MB, 20 CORES, 64GB, 1TB SSD M.2 2280 PCIe4, AI-READY, INTEL GRAPHICS, NVIDIA RTX A400 4GB, LAN, USB-C, USB-A, HDMI, DP, WIN 11 PRO, 3YW, BLACK</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€ 2,794</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30JQ001RUK </a:t>
            </a:r>
            <a:r>
              <a:rPr lang="en-US" sz="760" b="1" dirty="0">
                <a:latin typeface="Calibri" panose="020F0502020204030204" pitchFamily="34" charset="0"/>
                <a:ea typeface="Calibri" panose="020F0502020204030204" pitchFamily="34" charset="0"/>
                <a:cs typeface="Calibri" panose="020F0502020204030204" pitchFamily="34" charset="0"/>
              </a:rPr>
              <a:t>LENOVO PC WORKSTATION THINKSTATION P2 G2</a:t>
            </a:r>
            <a:r>
              <a:rPr lang="en-US" sz="760" dirty="0">
                <a:latin typeface="Calibri" panose="020F0502020204030204" pitchFamily="34" charset="0"/>
                <a:ea typeface="Calibri" panose="020F0502020204030204" pitchFamily="34" charset="0"/>
                <a:cs typeface="Calibri" panose="020F0502020204030204" pitchFamily="34" charset="0"/>
              </a:rPr>
              <a:t>, INTEL ULTRA 7 265K, 3.9-5.5GHz/30MB, 20 CORES, 64GB, 1TB SSD M.2 2280 PCIe4, AI-READY, INTEL GRAPHICS, NVIDIA RTX A1000 8GB,LAN, USB-C, USB-A, HDMI, DP, WIN 11 PRO,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€ 3,228</a:t>
            </a:r>
            <a:endParaRPr lang="en-US" sz="76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06B6A80-DC1E-53A9-D9A8-4C3385449A57}"/>
              </a:ext>
            </a:extLst>
          </p:cNvPr>
          <p:cNvSpPr txBox="1"/>
          <p:nvPr/>
        </p:nvSpPr>
        <p:spPr>
          <a:xfrm>
            <a:off x="4176941" y="3054182"/>
            <a:ext cx="2990898" cy="1495794"/>
          </a:xfrm>
          <a:prstGeom prst="rect">
            <a:avLst/>
          </a:prstGeom>
          <a:noFill/>
        </p:spPr>
        <p:txBody>
          <a:bodyPr wrap="square" rtlCol="0">
            <a:spAutoFit/>
          </a:bodyPr>
          <a:lstStyle/>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30JQ002PUK </a:t>
            </a:r>
            <a:r>
              <a:rPr lang="en-US" sz="760" b="1" dirty="0">
                <a:latin typeface="Calibri" panose="020F0502020204030204" pitchFamily="34" charset="0"/>
                <a:ea typeface="Calibri" panose="020F0502020204030204" pitchFamily="34" charset="0"/>
                <a:cs typeface="Calibri" panose="020F0502020204030204" pitchFamily="34" charset="0"/>
              </a:rPr>
              <a:t>LENOVO PC WORKSTATION THINKSTATION P2 G2</a:t>
            </a:r>
            <a:r>
              <a:rPr lang="en-US" sz="760" dirty="0">
                <a:latin typeface="Calibri" panose="020F0502020204030204" pitchFamily="34" charset="0"/>
                <a:ea typeface="Calibri" panose="020F0502020204030204" pitchFamily="34" charset="0"/>
                <a:cs typeface="Calibri" panose="020F0502020204030204" pitchFamily="34" charset="0"/>
              </a:rPr>
              <a:t>, INTEL ULTRA 7 265K, 3.9-5.5GHz/30MB, 20 CORES, 64GB, 1TB SSD M.2 2280 PCIe4, AI-READY, INTEL GRAPHICS, NVIDIA RTX 2000 16GB, LAN, USB-C, USB-A, HDMI, DP, WIN 11 PRO,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€ 3,717</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30JQ006GUK </a:t>
            </a:r>
            <a:r>
              <a:rPr lang="en-US" sz="760" b="1" dirty="0">
                <a:latin typeface="Calibri" panose="020F0502020204030204" pitchFamily="34" charset="0"/>
                <a:ea typeface="Calibri" panose="020F0502020204030204" pitchFamily="34" charset="0"/>
                <a:cs typeface="Calibri" panose="020F0502020204030204" pitchFamily="34" charset="0"/>
              </a:rPr>
              <a:t>LENOVO PC WORKSTATION THINKSTATION P2 TOWER G2</a:t>
            </a:r>
            <a:r>
              <a:rPr lang="en-US" sz="760" dirty="0">
                <a:latin typeface="Calibri" panose="020F0502020204030204" pitchFamily="34" charset="0"/>
                <a:ea typeface="Calibri" panose="020F0502020204030204" pitchFamily="34" charset="0"/>
                <a:cs typeface="Calibri" panose="020F0502020204030204" pitchFamily="34" charset="0"/>
              </a:rPr>
              <a:t>, INTEL ULTRA 9 285, 5.6GHz/36MB, 24C, 32GB, 1TB SSD M.2 2280 PCIe4, NVIDIA GEFORCE RTX 5070 12GB, LAN, USB-A, HDMI, DP, WIN 11 PRO,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€ 3,865</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30JQ001XUK </a:t>
            </a:r>
            <a:r>
              <a:rPr lang="en-US" sz="760" b="1" dirty="0">
                <a:latin typeface="Calibri" panose="020F0502020204030204" pitchFamily="34" charset="0"/>
                <a:ea typeface="Calibri" panose="020F0502020204030204" pitchFamily="34" charset="0"/>
                <a:cs typeface="Calibri" panose="020F0502020204030204" pitchFamily="34" charset="0"/>
              </a:rPr>
              <a:t>LENOVO PC WORKSTATION THINKSTATION P2 TOWER G2</a:t>
            </a:r>
            <a:r>
              <a:rPr lang="en-US" sz="760" dirty="0">
                <a:latin typeface="Calibri" panose="020F0502020204030204" pitchFamily="34" charset="0"/>
                <a:ea typeface="Calibri" panose="020F0502020204030204" pitchFamily="34" charset="0"/>
                <a:cs typeface="Calibri" panose="020F0502020204030204" pitchFamily="34" charset="0"/>
              </a:rPr>
              <a:t>, INTEL ULTRA 9 285K, 3.7-5.7GHz/36MB, 24 CORES, 64GB, 1TB SSD M.2 2280 PCIe4, AI-READY, INTEL GRAPHICS, NVIDIA RTX 2000 ADA 16GB, LAN, USB-C, USB-A, HDMI, DP, WIN 11 PRO, 2YW,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€ 4,111</a:t>
            </a:r>
            <a:endParaRPr lang="en-US" sz="76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347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63308-98B4-3C91-97DC-12188EDE80E5}"/>
            </a:ext>
          </a:extLst>
        </p:cNvPr>
        <p:cNvGrpSpPr/>
        <p:nvPr/>
      </p:nvGrpSpPr>
      <p:grpSpPr>
        <a:xfrm>
          <a:off x="0" y="0"/>
          <a:ext cx="0" cy="0"/>
          <a:chOff x="0" y="0"/>
          <a:chExt cx="0" cy="0"/>
        </a:xfrm>
      </p:grpSpPr>
      <p:graphicFrame>
        <p:nvGraphicFramePr>
          <p:cNvPr id="105" name="Table 104">
            <a:extLst>
              <a:ext uri="{FF2B5EF4-FFF2-40B4-BE49-F238E27FC236}">
                <a16:creationId xmlns:a16="http://schemas.microsoft.com/office/drawing/2014/main" id="{21FE5592-434C-68E5-68BD-68B8B51410A5}"/>
              </a:ext>
            </a:extLst>
          </p:cNvPr>
          <p:cNvGraphicFramePr>
            <a:graphicFrameLocks noGrp="1"/>
          </p:cNvGraphicFramePr>
          <p:nvPr>
            <p:extLst>
              <p:ext uri="{D42A27DB-BD31-4B8C-83A1-F6EECF244321}">
                <p14:modId xmlns:p14="http://schemas.microsoft.com/office/powerpoint/2010/main" val="3077316238"/>
              </p:ext>
            </p:extLst>
          </p:nvPr>
        </p:nvGraphicFramePr>
        <p:xfrm>
          <a:off x="3803904" y="3349577"/>
          <a:ext cx="6013134" cy="2915153"/>
        </p:xfrm>
        <a:graphic>
          <a:graphicData uri="http://schemas.openxmlformats.org/drawingml/2006/table">
            <a:tbl>
              <a:tblPr firstRow="1" bandRow="1">
                <a:tableStyleId>{5940675A-B579-460E-94D1-54222C63F5DA}</a:tableStyleId>
              </a:tblPr>
              <a:tblGrid>
                <a:gridCol w="6013134">
                  <a:extLst>
                    <a:ext uri="{9D8B030D-6E8A-4147-A177-3AD203B41FA5}">
                      <a16:colId xmlns:a16="http://schemas.microsoft.com/office/drawing/2014/main" val="1225606312"/>
                    </a:ext>
                  </a:extLst>
                </a:gridCol>
              </a:tblGrid>
              <a:tr h="2915153">
                <a:tc>
                  <a:txBody>
                    <a:bodyPr/>
                    <a:lstStyle/>
                    <a:p>
                      <a:endParaRPr lang="en-US" dirty="0"/>
                    </a:p>
                  </a:txBody>
                  <a:tcPr/>
                </a:tc>
                <a:extLst>
                  <a:ext uri="{0D108BD9-81ED-4DB2-BD59-A6C34878D82A}">
                    <a16:rowId xmlns:a16="http://schemas.microsoft.com/office/drawing/2014/main" val="2434104582"/>
                  </a:ext>
                </a:extLst>
              </a:tr>
            </a:tbl>
          </a:graphicData>
        </a:graphic>
      </p:graphicFrame>
      <p:graphicFrame>
        <p:nvGraphicFramePr>
          <p:cNvPr id="113" name="Table 112">
            <a:extLst>
              <a:ext uri="{FF2B5EF4-FFF2-40B4-BE49-F238E27FC236}">
                <a16:creationId xmlns:a16="http://schemas.microsoft.com/office/drawing/2014/main" id="{53DE07A8-1DBF-6EF8-CD8B-A338846B9893}"/>
              </a:ext>
            </a:extLst>
          </p:cNvPr>
          <p:cNvGraphicFramePr>
            <a:graphicFrameLocks noGrp="1"/>
          </p:cNvGraphicFramePr>
          <p:nvPr>
            <p:extLst>
              <p:ext uri="{D42A27DB-BD31-4B8C-83A1-F6EECF244321}">
                <p14:modId xmlns:p14="http://schemas.microsoft.com/office/powerpoint/2010/main" val="3840005210"/>
              </p:ext>
            </p:extLst>
          </p:nvPr>
        </p:nvGraphicFramePr>
        <p:xfrm>
          <a:off x="16669" y="3337760"/>
          <a:ext cx="3787234" cy="2922788"/>
        </p:xfrm>
        <a:graphic>
          <a:graphicData uri="http://schemas.openxmlformats.org/drawingml/2006/table">
            <a:tbl>
              <a:tblPr firstRow="1" bandRow="1">
                <a:tableStyleId>{5940675A-B579-460E-94D1-54222C63F5DA}</a:tableStyleId>
              </a:tblPr>
              <a:tblGrid>
                <a:gridCol w="3787234">
                  <a:extLst>
                    <a:ext uri="{9D8B030D-6E8A-4147-A177-3AD203B41FA5}">
                      <a16:colId xmlns:a16="http://schemas.microsoft.com/office/drawing/2014/main" val="1225606312"/>
                    </a:ext>
                  </a:extLst>
                </a:gridCol>
              </a:tblGrid>
              <a:tr h="2922788">
                <a:tc>
                  <a:txBody>
                    <a:bodyPr/>
                    <a:lstStyle/>
                    <a:p>
                      <a:endParaRPr lang="en-US" dirty="0"/>
                    </a:p>
                  </a:txBody>
                  <a:tcPr/>
                </a:tc>
                <a:extLst>
                  <a:ext uri="{0D108BD9-81ED-4DB2-BD59-A6C34878D82A}">
                    <a16:rowId xmlns:a16="http://schemas.microsoft.com/office/drawing/2014/main" val="2434104582"/>
                  </a:ext>
                </a:extLst>
              </a:tr>
            </a:tbl>
          </a:graphicData>
        </a:graphic>
      </p:graphicFrame>
      <p:graphicFrame>
        <p:nvGraphicFramePr>
          <p:cNvPr id="84" name="Table 83">
            <a:extLst>
              <a:ext uri="{FF2B5EF4-FFF2-40B4-BE49-F238E27FC236}">
                <a16:creationId xmlns:a16="http://schemas.microsoft.com/office/drawing/2014/main" id="{8738857C-423A-768A-D011-619BFEC58DA0}"/>
              </a:ext>
            </a:extLst>
          </p:cNvPr>
          <p:cNvGraphicFramePr>
            <a:graphicFrameLocks noGrp="1"/>
          </p:cNvGraphicFramePr>
          <p:nvPr>
            <p:extLst>
              <p:ext uri="{D42A27DB-BD31-4B8C-83A1-F6EECF244321}">
                <p14:modId xmlns:p14="http://schemas.microsoft.com/office/powerpoint/2010/main" val="1926261441"/>
              </p:ext>
            </p:extLst>
          </p:nvPr>
        </p:nvGraphicFramePr>
        <p:xfrm>
          <a:off x="16811" y="484233"/>
          <a:ext cx="4886460" cy="2856365"/>
        </p:xfrm>
        <a:graphic>
          <a:graphicData uri="http://schemas.openxmlformats.org/drawingml/2006/table">
            <a:tbl>
              <a:tblPr firstRow="1" bandRow="1">
                <a:tableStyleId>{5940675A-B579-460E-94D1-54222C63F5DA}</a:tableStyleId>
              </a:tblPr>
              <a:tblGrid>
                <a:gridCol w="2527375">
                  <a:extLst>
                    <a:ext uri="{9D8B030D-6E8A-4147-A177-3AD203B41FA5}">
                      <a16:colId xmlns:a16="http://schemas.microsoft.com/office/drawing/2014/main" val="2002335493"/>
                    </a:ext>
                  </a:extLst>
                </a:gridCol>
                <a:gridCol w="2359085">
                  <a:extLst>
                    <a:ext uri="{9D8B030D-6E8A-4147-A177-3AD203B41FA5}">
                      <a16:colId xmlns:a16="http://schemas.microsoft.com/office/drawing/2014/main" val="280856099"/>
                    </a:ext>
                  </a:extLst>
                </a:gridCol>
              </a:tblGrid>
              <a:tr h="2856365">
                <a:tc>
                  <a:txBody>
                    <a:bodyPr/>
                    <a:lstStyle/>
                    <a:p>
                      <a:endParaRPr lang="en-US"/>
                    </a:p>
                  </a:txBody>
                  <a:tcPr/>
                </a:tc>
                <a:tc>
                  <a:txBody>
                    <a:bodyPr/>
                    <a:lstStyle/>
                    <a:p>
                      <a:endParaRPr lang="en-US" dirty="0"/>
                    </a:p>
                  </a:txBody>
                  <a:tcPr/>
                </a:tc>
                <a:extLst>
                  <a:ext uri="{0D108BD9-81ED-4DB2-BD59-A6C34878D82A}">
                    <a16:rowId xmlns:a16="http://schemas.microsoft.com/office/drawing/2014/main" val="3665277541"/>
                  </a:ext>
                </a:extLst>
              </a:tr>
            </a:tbl>
          </a:graphicData>
        </a:graphic>
      </p:graphicFrame>
      <p:sp>
        <p:nvSpPr>
          <p:cNvPr id="4" name="Rectangle 3">
            <a:extLst>
              <a:ext uri="{FF2B5EF4-FFF2-40B4-BE49-F238E27FC236}">
                <a16:creationId xmlns:a16="http://schemas.microsoft.com/office/drawing/2014/main" id="{842243C6-79FE-26C1-7E72-3BF81FF8D7AA}"/>
              </a:ext>
            </a:extLst>
          </p:cNvPr>
          <p:cNvSpPr/>
          <p:nvPr/>
        </p:nvSpPr>
        <p:spPr>
          <a:xfrm>
            <a:off x="0" y="-8747"/>
            <a:ext cx="9906000" cy="378484"/>
          </a:xfrm>
          <a:prstGeom prst="rect">
            <a:avLst/>
          </a:prstGeom>
          <a:solidFill>
            <a:schemeClr val="bg1">
              <a:lumMod val="95000"/>
            </a:schemeClr>
          </a:solidFill>
          <a:ln w="3175">
            <a:noFill/>
          </a:ln>
          <a:effectLst>
            <a:outerShdw blurRad="50800" dist="50800" dir="6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7FD4CEA-1E10-CF16-CB04-2A421537A4A6}"/>
              </a:ext>
            </a:extLst>
          </p:cNvPr>
          <p:cNvSpPr/>
          <p:nvPr/>
        </p:nvSpPr>
        <p:spPr>
          <a:xfrm>
            <a:off x="0" y="6321208"/>
            <a:ext cx="9906000" cy="536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44801D1-A14E-68F4-2C33-86F6B3C0C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309821" cy="369737"/>
          </a:xfrm>
          <a:prstGeom prst="rect">
            <a:avLst/>
          </a:prstGeom>
          <a:effectLst>
            <a:outerShdw blurRad="50800" dist="50800" dir="21540000" algn="ctr" rotWithShape="0">
              <a:schemeClr val="tx1">
                <a:alpha val="27000"/>
              </a:schemeClr>
            </a:outerShdw>
            <a:softEdge rad="0"/>
          </a:effectLst>
        </p:spPr>
      </p:pic>
      <p:sp>
        <p:nvSpPr>
          <p:cNvPr id="14" name="TextBox 13">
            <a:extLst>
              <a:ext uri="{FF2B5EF4-FFF2-40B4-BE49-F238E27FC236}">
                <a16:creationId xmlns:a16="http://schemas.microsoft.com/office/drawing/2014/main" id="{C1C14D12-BFC3-5169-157D-BCCA80AB4BEE}"/>
              </a:ext>
            </a:extLst>
          </p:cNvPr>
          <p:cNvSpPr txBox="1"/>
          <p:nvPr/>
        </p:nvSpPr>
        <p:spPr>
          <a:xfrm>
            <a:off x="4423514" y="17108"/>
            <a:ext cx="602913" cy="369332"/>
          </a:xfrm>
          <a:prstGeom prst="rect">
            <a:avLst/>
          </a:prstGeom>
          <a:noFill/>
        </p:spPr>
        <p:txBody>
          <a:bodyPr wrap="square" rtlCol="0">
            <a:spAutoFit/>
          </a:bodyPr>
          <a:lstStyle/>
          <a:p>
            <a:r>
              <a:rPr lang="en-US" b="1" dirty="0"/>
              <a:t>PCs</a:t>
            </a:r>
            <a:endParaRPr lang="en-GB" sz="1200" dirty="0"/>
          </a:p>
        </p:txBody>
      </p:sp>
      <p:sp>
        <p:nvSpPr>
          <p:cNvPr id="3" name="TextBox 2">
            <a:extLst>
              <a:ext uri="{FF2B5EF4-FFF2-40B4-BE49-F238E27FC236}">
                <a16:creationId xmlns:a16="http://schemas.microsoft.com/office/drawing/2014/main" id="{87D3F635-BD40-EC2A-9DEC-936EAE5C11EC}"/>
              </a:ext>
            </a:extLst>
          </p:cNvPr>
          <p:cNvSpPr txBox="1"/>
          <p:nvPr/>
        </p:nvSpPr>
        <p:spPr>
          <a:xfrm>
            <a:off x="8339329" y="0"/>
            <a:ext cx="1559416" cy="230832"/>
          </a:xfrm>
          <a:prstGeom prst="rect">
            <a:avLst/>
          </a:prstGeom>
          <a:noFill/>
        </p:spPr>
        <p:txBody>
          <a:bodyPr wrap="square" rtlCol="0">
            <a:spAutoFit/>
          </a:bodyPr>
          <a:lstStyle/>
          <a:p>
            <a:pPr algn="r"/>
            <a:r>
              <a:rPr lang="en-US" sz="900" dirty="0"/>
              <a:t>Retail File September 2025</a:t>
            </a:r>
          </a:p>
        </p:txBody>
      </p:sp>
      <p:sp>
        <p:nvSpPr>
          <p:cNvPr id="15" name="TextBox 14">
            <a:extLst>
              <a:ext uri="{FF2B5EF4-FFF2-40B4-BE49-F238E27FC236}">
                <a16:creationId xmlns:a16="http://schemas.microsoft.com/office/drawing/2014/main" id="{CA4D5B41-01ED-D6F2-2911-B3C02FC7E868}"/>
              </a:ext>
            </a:extLst>
          </p:cNvPr>
          <p:cNvSpPr txBox="1"/>
          <p:nvPr/>
        </p:nvSpPr>
        <p:spPr>
          <a:xfrm>
            <a:off x="6803137" y="142975"/>
            <a:ext cx="3102864" cy="230832"/>
          </a:xfrm>
          <a:prstGeom prst="rect">
            <a:avLst/>
          </a:prstGeom>
          <a:noFill/>
        </p:spPr>
        <p:txBody>
          <a:bodyPr wrap="square" rtlCol="0">
            <a:spAutoFit/>
          </a:bodyPr>
          <a:lstStyle/>
          <a:p>
            <a:pPr algn="r"/>
            <a:r>
              <a:rPr lang="en-US" sz="900" b="1" dirty="0">
                <a:solidFill>
                  <a:srgbClr val="FF0000"/>
                </a:solidFill>
              </a:rPr>
              <a:t>Special Offers are valid until 30.09 or until stock lasts.</a:t>
            </a:r>
            <a:endParaRPr lang="en-GB" sz="900" b="1" dirty="0">
              <a:solidFill>
                <a:srgbClr val="FF0000"/>
              </a:solidFill>
            </a:endParaRPr>
          </a:p>
        </p:txBody>
      </p:sp>
      <p:sp>
        <p:nvSpPr>
          <p:cNvPr id="73" name="TextBox 72">
            <a:extLst>
              <a:ext uri="{FF2B5EF4-FFF2-40B4-BE49-F238E27FC236}">
                <a16:creationId xmlns:a16="http://schemas.microsoft.com/office/drawing/2014/main" id="{5BE6B5F8-BF5A-C152-46EC-CE743EFFFC8F}"/>
              </a:ext>
            </a:extLst>
          </p:cNvPr>
          <p:cNvSpPr txBox="1"/>
          <p:nvPr/>
        </p:nvSpPr>
        <p:spPr>
          <a:xfrm>
            <a:off x="469298" y="1459292"/>
            <a:ext cx="2060987" cy="1495794"/>
          </a:xfrm>
          <a:prstGeom prst="rect">
            <a:avLst/>
          </a:prstGeom>
          <a:noFill/>
        </p:spPr>
        <p:txBody>
          <a:bodyPr wrap="square" rtlCol="0">
            <a:spAutoFit/>
          </a:bodyPr>
          <a:lstStyle/>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12LN003UUK </a:t>
            </a:r>
            <a:r>
              <a:rPr lang="en-US" sz="760" b="1" dirty="0">
                <a:latin typeface="Calibri" panose="020F0502020204030204" pitchFamily="34" charset="0"/>
                <a:ea typeface="Calibri" panose="020F0502020204030204" pitchFamily="34" charset="0"/>
                <a:cs typeface="Calibri" panose="020F0502020204030204" pitchFamily="34" charset="0"/>
              </a:rPr>
              <a:t>LENOVO PC THINKCENTRE NEO 50q G4 TINY USFF</a:t>
            </a:r>
            <a:r>
              <a:rPr lang="en-US" sz="760" dirty="0">
                <a:latin typeface="Calibri" panose="020F0502020204030204" pitchFamily="34" charset="0"/>
                <a:ea typeface="Calibri" panose="020F0502020204030204" pitchFamily="34" charset="0"/>
                <a:cs typeface="Calibri" panose="020F0502020204030204" pitchFamily="34" charset="0"/>
              </a:rPr>
              <a:t>, INTEL i5-13420H, 3.4-4.6GHz/12MB, 8 CORES, 16GB, 512GB SSD M.2 2280 PCIe, INTEL UHD GRAPHICS, VESA MOUNT, WIFI6, BT, LAN, USB-C, USB, HDMI, DP, DOS, 5YW,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€ 653 </a:t>
            </a:r>
            <a:r>
              <a:rPr lang="en-US" sz="760" dirty="0">
                <a:latin typeface="Calibri" panose="020F0502020204030204" pitchFamily="34" charset="0"/>
                <a:ea typeface="Calibri" panose="020F0502020204030204" pitchFamily="34" charset="0"/>
                <a:cs typeface="Calibri" panose="020F0502020204030204" pitchFamily="34" charset="0"/>
              </a:rPr>
              <a:t>- </a:t>
            </a:r>
            <a:r>
              <a:rPr lang="en-US" sz="760" b="1" dirty="0">
                <a:solidFill>
                  <a:srgbClr val="00B050"/>
                </a:solidFill>
                <a:latin typeface="Calibri" panose="020F0502020204030204" pitchFamily="34" charset="0"/>
                <a:ea typeface="Calibri" panose="020F0502020204030204" pitchFamily="34" charset="0"/>
                <a:cs typeface="Calibri" panose="020F0502020204030204" pitchFamily="34" charset="0"/>
              </a:rPr>
              <a:t>SPECIAL OFFER</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12TD000VUK </a:t>
            </a:r>
            <a:r>
              <a:rPr lang="en-US" sz="760" b="1" dirty="0">
                <a:latin typeface="Calibri" panose="020F0502020204030204" pitchFamily="34" charset="0"/>
                <a:ea typeface="Calibri" panose="020F0502020204030204" pitchFamily="34" charset="0"/>
                <a:cs typeface="Calibri" panose="020F0502020204030204" pitchFamily="34" charset="0"/>
              </a:rPr>
              <a:t>LENOVO PC THINKCENTRE M70q G5 TINY USFF</a:t>
            </a:r>
            <a:r>
              <a:rPr lang="en-US" sz="760" dirty="0">
                <a:latin typeface="Calibri" panose="020F0502020204030204" pitchFamily="34" charset="0"/>
                <a:ea typeface="Calibri" panose="020F0502020204030204" pitchFamily="34" charset="0"/>
                <a:cs typeface="Calibri" panose="020F0502020204030204" pitchFamily="34" charset="0"/>
              </a:rPr>
              <a:t>, INTEL i7-14700T, 1.3-5.2GHz/33MB, 20 CORES, 16GB, 512GB SSD M.2 2280 PCIe4, INTEL UHD GRAPHICS 770, VESA MOUNT, WIFI6E, BT, LAN, USB-C, USB-A, HDMI, DP, WIN 11 PRO,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€ 1,040</a:t>
            </a:r>
            <a:endParaRPr lang="en-US" sz="760" dirty="0">
              <a:latin typeface="Calibri" panose="020F0502020204030204" pitchFamily="34" charset="0"/>
              <a:ea typeface="Calibri" panose="020F0502020204030204" pitchFamily="34" charset="0"/>
              <a:cs typeface="Calibri" panose="020F0502020204030204" pitchFamily="34" charset="0"/>
            </a:endParaRPr>
          </a:p>
        </p:txBody>
      </p:sp>
      <p:sp>
        <p:nvSpPr>
          <p:cNvPr id="74" name="TextBox 73">
            <a:extLst>
              <a:ext uri="{FF2B5EF4-FFF2-40B4-BE49-F238E27FC236}">
                <a16:creationId xmlns:a16="http://schemas.microsoft.com/office/drawing/2014/main" id="{EED02D2A-038A-C0A4-1904-E4BBA0A6B6B5}"/>
              </a:ext>
            </a:extLst>
          </p:cNvPr>
          <p:cNvSpPr txBox="1"/>
          <p:nvPr/>
        </p:nvSpPr>
        <p:spPr>
          <a:xfrm>
            <a:off x="2853165" y="1406535"/>
            <a:ext cx="2042408" cy="1495794"/>
          </a:xfrm>
          <a:prstGeom prst="rect">
            <a:avLst/>
          </a:prstGeom>
          <a:noFill/>
        </p:spPr>
        <p:txBody>
          <a:bodyPr wrap="square" rtlCol="0">
            <a:spAutoFit/>
          </a:bodyPr>
          <a:lstStyle/>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13A4000SUK </a:t>
            </a:r>
            <a:r>
              <a:rPr lang="en-US" sz="760" b="1" dirty="0">
                <a:latin typeface="Calibri" panose="020F0502020204030204" pitchFamily="34" charset="0"/>
                <a:ea typeface="Calibri" panose="020F0502020204030204" pitchFamily="34" charset="0"/>
                <a:cs typeface="Calibri" panose="020F0502020204030204" pitchFamily="34" charset="0"/>
              </a:rPr>
              <a:t>LENOVO PC THINKCENTRE M70q G6 TINY USFF</a:t>
            </a:r>
            <a:r>
              <a:rPr lang="en-US" sz="760" dirty="0">
                <a:latin typeface="Calibri" panose="020F0502020204030204" pitchFamily="34" charset="0"/>
                <a:ea typeface="Calibri" panose="020F0502020204030204" pitchFamily="34" charset="0"/>
                <a:cs typeface="Calibri" panose="020F0502020204030204" pitchFamily="34" charset="0"/>
              </a:rPr>
              <a:t>, INTEL ULTRA 7 265T, 1.5-5.3GHz/30MB, 20 CORES, AI 13 TOPS, 16GB, 512GB SSD M.2 2280 PCIe4, INTEL GRAPHICS, VESA MOUNT, WIFI6E, BT, LAN, USB-C, USB-A, HDMI, DP, DOS,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€ 1,186 </a:t>
            </a:r>
            <a:r>
              <a:rPr lang="en-US" sz="760" dirty="0">
                <a:latin typeface="Calibri" panose="020F0502020204030204" pitchFamily="34" charset="0"/>
                <a:ea typeface="Calibri" panose="020F0502020204030204" pitchFamily="34" charset="0"/>
                <a:cs typeface="Calibri" panose="020F0502020204030204" pitchFamily="34" charset="0"/>
              </a:rPr>
              <a:t>	</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13A4000JUK </a:t>
            </a:r>
            <a:r>
              <a:rPr lang="en-US" sz="760" b="1" dirty="0">
                <a:latin typeface="Calibri" panose="020F0502020204030204" pitchFamily="34" charset="0"/>
                <a:ea typeface="Calibri" panose="020F0502020204030204" pitchFamily="34" charset="0"/>
                <a:cs typeface="Calibri" panose="020F0502020204030204" pitchFamily="34" charset="0"/>
              </a:rPr>
              <a:t>LENOVO PC THINKCENTRE M70q G6 TINY USFF</a:t>
            </a:r>
            <a:r>
              <a:rPr lang="en-US" sz="760" dirty="0">
                <a:latin typeface="Calibri" panose="020F0502020204030204" pitchFamily="34" charset="0"/>
                <a:ea typeface="Calibri" panose="020F0502020204030204" pitchFamily="34" charset="0"/>
                <a:cs typeface="Calibri" panose="020F0502020204030204" pitchFamily="34" charset="0"/>
              </a:rPr>
              <a:t>, INTEL ULTRA 7 265T, 1.5-5.3GHz/30MB, 20 CORES, AI 13 TOPS, 16GB, 512GB SSD M.2 2280 PCIe4, INTEL GRAPHICS, VESA MOUNT, WIFI6E, BT, LAN, USB-C, USB-A, HDMI, DP, WIN 11 PRO, 3YW, BLACK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€ 1,327</a:t>
            </a:r>
            <a:endParaRPr lang="en-US" sz="760" dirty="0">
              <a:latin typeface="Calibri" panose="020F0502020204030204" pitchFamily="34" charset="0"/>
              <a:ea typeface="Calibri" panose="020F0502020204030204" pitchFamily="34" charset="0"/>
              <a:cs typeface="Calibri" panose="020F0502020204030204" pitchFamily="34" charset="0"/>
            </a:endParaRPr>
          </a:p>
        </p:txBody>
      </p:sp>
      <p:pic>
        <p:nvPicPr>
          <p:cNvPr id="75" name="Picture 74" descr="A black rectangular object with a circle&#10;&#10;AI-generated content may be incorrect.">
            <a:extLst>
              <a:ext uri="{FF2B5EF4-FFF2-40B4-BE49-F238E27FC236}">
                <a16:creationId xmlns:a16="http://schemas.microsoft.com/office/drawing/2014/main" id="{AD599A97-5608-EC35-5E90-4B8602375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6" y="775155"/>
            <a:ext cx="456634" cy="2153785"/>
          </a:xfrm>
          <a:prstGeom prst="rect">
            <a:avLst/>
          </a:prstGeom>
        </p:spPr>
      </p:pic>
      <p:pic>
        <p:nvPicPr>
          <p:cNvPr id="76" name="Picture 75" descr="A black rectangular object with white text&#10;&#10;AI-generated content may be incorrect.">
            <a:extLst>
              <a:ext uri="{FF2B5EF4-FFF2-40B4-BE49-F238E27FC236}">
                <a16:creationId xmlns:a16="http://schemas.microsoft.com/office/drawing/2014/main" id="{6BFF71A5-818C-1918-76E5-63DEE5508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370" y="806056"/>
            <a:ext cx="281815" cy="2142037"/>
          </a:xfrm>
          <a:prstGeom prst="rect">
            <a:avLst/>
          </a:prstGeom>
        </p:spPr>
      </p:pic>
      <p:graphicFrame>
        <p:nvGraphicFramePr>
          <p:cNvPr id="78" name="Table 77">
            <a:extLst>
              <a:ext uri="{FF2B5EF4-FFF2-40B4-BE49-F238E27FC236}">
                <a16:creationId xmlns:a16="http://schemas.microsoft.com/office/drawing/2014/main" id="{9423AED1-23C0-1BD7-BBE1-DB119970D07D}"/>
              </a:ext>
            </a:extLst>
          </p:cNvPr>
          <p:cNvGraphicFramePr>
            <a:graphicFrameLocks noGrp="1"/>
          </p:cNvGraphicFramePr>
          <p:nvPr>
            <p:extLst>
              <p:ext uri="{D42A27DB-BD31-4B8C-83A1-F6EECF244321}">
                <p14:modId xmlns:p14="http://schemas.microsoft.com/office/powerpoint/2010/main" val="857517302"/>
              </p:ext>
            </p:extLst>
          </p:nvPr>
        </p:nvGraphicFramePr>
        <p:xfrm>
          <a:off x="4903096" y="493212"/>
          <a:ext cx="4913941" cy="2856365"/>
        </p:xfrm>
        <a:graphic>
          <a:graphicData uri="http://schemas.openxmlformats.org/drawingml/2006/table">
            <a:tbl>
              <a:tblPr firstRow="1" bandRow="1">
                <a:tableStyleId>{5940675A-B579-460E-94D1-54222C63F5DA}</a:tableStyleId>
              </a:tblPr>
              <a:tblGrid>
                <a:gridCol w="4913941">
                  <a:extLst>
                    <a:ext uri="{9D8B030D-6E8A-4147-A177-3AD203B41FA5}">
                      <a16:colId xmlns:a16="http://schemas.microsoft.com/office/drawing/2014/main" val="3747650836"/>
                    </a:ext>
                  </a:extLst>
                </a:gridCol>
              </a:tblGrid>
              <a:tr h="2856365">
                <a:tc>
                  <a:txBody>
                    <a:bodyPr/>
                    <a:lstStyle/>
                    <a:p>
                      <a:endParaRPr lang="en-US" dirty="0"/>
                    </a:p>
                  </a:txBody>
                  <a:tcPr/>
                </a:tc>
                <a:extLst>
                  <a:ext uri="{0D108BD9-81ED-4DB2-BD59-A6C34878D82A}">
                    <a16:rowId xmlns:a16="http://schemas.microsoft.com/office/drawing/2014/main" val="3788838167"/>
                  </a:ext>
                </a:extLst>
              </a:tr>
            </a:tbl>
          </a:graphicData>
        </a:graphic>
      </p:graphicFrame>
      <p:sp>
        <p:nvSpPr>
          <p:cNvPr id="79" name="TextBox 78">
            <a:extLst>
              <a:ext uri="{FF2B5EF4-FFF2-40B4-BE49-F238E27FC236}">
                <a16:creationId xmlns:a16="http://schemas.microsoft.com/office/drawing/2014/main" id="{A6390B51-CB4A-E445-8D02-EDE387EB7BBA}"/>
              </a:ext>
            </a:extLst>
          </p:cNvPr>
          <p:cNvSpPr txBox="1"/>
          <p:nvPr/>
        </p:nvSpPr>
        <p:spPr>
          <a:xfrm>
            <a:off x="6686692" y="1400601"/>
            <a:ext cx="3102864" cy="1029513"/>
          </a:xfrm>
          <a:prstGeom prst="rect">
            <a:avLst/>
          </a:prstGeom>
          <a:noFill/>
        </p:spPr>
        <p:txBody>
          <a:bodyPr wrap="square" rtlCol="0">
            <a:spAutoFit/>
          </a:bodyPr>
          <a:lstStyle/>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12SC000VUK </a:t>
            </a:r>
            <a:r>
              <a:rPr lang="en-US" sz="760" b="1" dirty="0">
                <a:latin typeface="Calibri" panose="020F0502020204030204" pitchFamily="34" charset="0"/>
                <a:ea typeface="Calibri" panose="020F0502020204030204" pitchFamily="34" charset="0"/>
                <a:cs typeface="Calibri" panose="020F0502020204030204" pitchFamily="34" charset="0"/>
              </a:rPr>
              <a:t>LENOVO PC ALL IN ONE THINKCENTRE NEO 50a 24 G5</a:t>
            </a:r>
            <a:r>
              <a:rPr lang="en-US" sz="760" dirty="0">
                <a:latin typeface="Calibri" panose="020F0502020204030204" pitchFamily="34" charset="0"/>
                <a:ea typeface="Calibri" panose="020F0502020204030204" pitchFamily="34" charset="0"/>
                <a:cs typeface="Calibri" panose="020F0502020204030204" pitchFamily="34" charset="0"/>
              </a:rPr>
              <a:t>, 23.8'', FHD, IPS, ANTIGL, INTEL i5-13420H, 2.1-4.6GHz/12MB, 8 CORES, 16GB, 512GB SSD M.2 2280 PCIe, INTEL UHD GRAPHICS, LAN, WIFI6, USB, USB-C, HDMI, DOS, 5YW, LUNA GREY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€ 918</a:t>
            </a:r>
          </a:p>
          <a:p>
            <a:r>
              <a:rPr lang="en-US" sz="760" b="1" dirty="0">
                <a:solidFill>
                  <a:srgbClr val="0070C0"/>
                </a:solidFill>
                <a:latin typeface="Calibri" panose="020F0502020204030204" pitchFamily="34" charset="0"/>
                <a:ea typeface="Calibri" panose="020F0502020204030204" pitchFamily="34" charset="0"/>
                <a:cs typeface="Calibri" panose="020F0502020204030204" pitchFamily="34" charset="0"/>
              </a:rPr>
              <a:t>12SB0012UK </a:t>
            </a:r>
            <a:r>
              <a:rPr lang="en-US" sz="760" b="1" dirty="0">
                <a:latin typeface="Calibri" panose="020F0502020204030204" pitchFamily="34" charset="0"/>
                <a:ea typeface="Calibri" panose="020F0502020204030204" pitchFamily="34" charset="0"/>
                <a:cs typeface="Calibri" panose="020F0502020204030204" pitchFamily="34" charset="0"/>
              </a:rPr>
              <a:t>LENOVO PC ALL IN ONE THINKCENTRE NEO 50a 27 G5</a:t>
            </a:r>
            <a:r>
              <a:rPr lang="en-US" sz="760" dirty="0">
                <a:latin typeface="Calibri" panose="020F0502020204030204" pitchFamily="34" charset="0"/>
                <a:ea typeface="Calibri" panose="020F0502020204030204" pitchFamily="34" charset="0"/>
                <a:cs typeface="Calibri" panose="020F0502020204030204" pitchFamily="34" charset="0"/>
              </a:rPr>
              <a:t>, 27' FHD, IPS, ANTIGL, INTEL i7-13620H, 2.4-4.9GHz/24MB, 10 CORES, 16GB, 512GB SSD M.2 2280 PCIe, INTEL UHD GRAPHICS, LAN, WIFI6, USB, USB-C, HDMI, HDMI OUT, WIN 11 PRO, UPG 5YW, GREY </a:t>
            </a:r>
            <a:r>
              <a:rPr lang="en-US" sz="760" b="1" dirty="0">
                <a:solidFill>
                  <a:srgbClr val="FF0000"/>
                </a:solidFill>
                <a:latin typeface="Calibri" panose="020F0502020204030204" pitchFamily="34" charset="0"/>
                <a:ea typeface="Calibri" panose="020F0502020204030204" pitchFamily="34" charset="0"/>
                <a:cs typeface="Calibri" panose="020F0502020204030204" pitchFamily="34" charset="0"/>
              </a:rPr>
              <a:t>€1,224</a:t>
            </a:r>
            <a:r>
              <a:rPr lang="en-US" sz="770" dirty="0">
                <a:latin typeface="Calibri" panose="020F0502020204030204" pitchFamily="34" charset="0"/>
                <a:ea typeface="Calibri" panose="020F0502020204030204" pitchFamily="34" charset="0"/>
                <a:cs typeface="Calibri" panose="020F0502020204030204" pitchFamily="34" charset="0"/>
              </a:rPr>
              <a:t>	</a:t>
            </a:r>
          </a:p>
        </p:txBody>
      </p:sp>
      <p:sp>
        <p:nvSpPr>
          <p:cNvPr id="81" name="TextBox 80">
            <a:extLst>
              <a:ext uri="{FF2B5EF4-FFF2-40B4-BE49-F238E27FC236}">
                <a16:creationId xmlns:a16="http://schemas.microsoft.com/office/drawing/2014/main" id="{441AB806-E41D-7EFB-B561-708D73E04C96}"/>
              </a:ext>
            </a:extLst>
          </p:cNvPr>
          <p:cNvSpPr txBox="1"/>
          <p:nvPr/>
        </p:nvSpPr>
        <p:spPr>
          <a:xfrm>
            <a:off x="4910795" y="476510"/>
            <a:ext cx="4848799" cy="221071"/>
          </a:xfrm>
          <a:prstGeom prst="rect">
            <a:avLst/>
          </a:prstGeom>
          <a:solidFill>
            <a:srgbClr val="2B2F30"/>
          </a:solidFill>
          <a:ln>
            <a:noFill/>
          </a:ln>
        </p:spPr>
        <p:txBody>
          <a:bodyPr wrap="square" rtlCol="0">
            <a:spAutoFit/>
          </a:bodyPr>
          <a:lstStyle/>
          <a:p>
            <a:pPr algn="ctr"/>
            <a:r>
              <a:rPr lang="en-US" sz="800" b="1" dirty="0">
                <a:solidFill>
                  <a:schemeClr val="bg1"/>
                </a:solidFill>
              </a:rPr>
              <a:t>ALL IN ONE THINKCENTRE NEO 50a</a:t>
            </a:r>
          </a:p>
        </p:txBody>
      </p:sp>
      <p:sp>
        <p:nvSpPr>
          <p:cNvPr id="85" name="TextBox 84">
            <a:extLst>
              <a:ext uri="{FF2B5EF4-FFF2-40B4-BE49-F238E27FC236}">
                <a16:creationId xmlns:a16="http://schemas.microsoft.com/office/drawing/2014/main" id="{ACDE67E8-B6A8-7793-94F4-80D9EA644D54}"/>
              </a:ext>
            </a:extLst>
          </p:cNvPr>
          <p:cNvSpPr txBox="1"/>
          <p:nvPr/>
        </p:nvSpPr>
        <p:spPr>
          <a:xfrm>
            <a:off x="25695" y="488842"/>
            <a:ext cx="2504590"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THINKCENTRE NEO 50q G4 TINY</a:t>
            </a:r>
          </a:p>
        </p:txBody>
      </p:sp>
      <p:sp>
        <p:nvSpPr>
          <p:cNvPr id="86" name="TextBox 85">
            <a:extLst>
              <a:ext uri="{FF2B5EF4-FFF2-40B4-BE49-F238E27FC236}">
                <a16:creationId xmlns:a16="http://schemas.microsoft.com/office/drawing/2014/main" id="{DC2F31F5-42DA-60BC-08E7-A0CFF11BB4AC}"/>
              </a:ext>
            </a:extLst>
          </p:cNvPr>
          <p:cNvSpPr txBox="1"/>
          <p:nvPr/>
        </p:nvSpPr>
        <p:spPr>
          <a:xfrm>
            <a:off x="2530285" y="487445"/>
            <a:ext cx="2381870" cy="215444"/>
          </a:xfrm>
          <a:prstGeom prst="rect">
            <a:avLst/>
          </a:prstGeom>
          <a:solidFill>
            <a:srgbClr val="2B2F30"/>
          </a:solidFill>
          <a:ln>
            <a:noFill/>
          </a:ln>
        </p:spPr>
        <p:txBody>
          <a:bodyPr wrap="square" rtlCol="0">
            <a:spAutoFit/>
          </a:bodyPr>
          <a:lstStyle/>
          <a:p>
            <a:pPr algn="ctr"/>
            <a:r>
              <a:rPr lang="en-US" sz="800" b="1" dirty="0">
                <a:solidFill>
                  <a:schemeClr val="bg1"/>
                </a:solidFill>
              </a:rPr>
              <a:t>THINKCENTRE M70q G6 TINY </a:t>
            </a:r>
          </a:p>
        </p:txBody>
      </p:sp>
      <p:sp>
        <p:nvSpPr>
          <p:cNvPr id="95" name="TextBox 94">
            <a:extLst>
              <a:ext uri="{FF2B5EF4-FFF2-40B4-BE49-F238E27FC236}">
                <a16:creationId xmlns:a16="http://schemas.microsoft.com/office/drawing/2014/main" id="{BB6BCA91-9D0F-2664-491E-9B0B3D272550}"/>
              </a:ext>
            </a:extLst>
          </p:cNvPr>
          <p:cNvSpPr txBox="1"/>
          <p:nvPr/>
        </p:nvSpPr>
        <p:spPr>
          <a:xfrm>
            <a:off x="6856709" y="4394674"/>
            <a:ext cx="2960328" cy="438582"/>
          </a:xfrm>
          <a:prstGeom prst="rect">
            <a:avLst/>
          </a:prstGeom>
          <a:noFill/>
        </p:spPr>
        <p:txBody>
          <a:bodyPr wrap="square" rtlCol="0">
            <a:spAutoFit/>
          </a:bodyPr>
          <a:lstStyle/>
          <a:p>
            <a:r>
              <a:rPr lang="en-GB" sz="750" b="1" dirty="0">
                <a:solidFill>
                  <a:srgbClr val="0070C0"/>
                </a:solidFill>
              </a:rPr>
              <a:t>0515C106AA</a:t>
            </a:r>
            <a:r>
              <a:rPr lang="en-GB" sz="750" dirty="0">
                <a:solidFill>
                  <a:srgbClr val="0070C0"/>
                </a:solidFill>
              </a:rPr>
              <a:t> </a:t>
            </a:r>
            <a:r>
              <a:rPr lang="en-GB" sz="750" b="1" dirty="0"/>
              <a:t>CANON PRINTER ALL IN ONE INKJET MG3650S A4</a:t>
            </a:r>
            <a:r>
              <a:rPr lang="en-GB" sz="750" dirty="0"/>
              <a:t>, PRINT, SCAN, COPY, 9iPM (B), 5iPM (C), 4800 X 1200, DUPLEX, AIR PRINT, USB, WIFI, BLACK </a:t>
            </a:r>
            <a:r>
              <a:rPr lang="en-GB" sz="750" b="1" dirty="0">
                <a:solidFill>
                  <a:srgbClr val="FF0000"/>
                </a:solidFill>
              </a:rPr>
              <a:t>€ 58</a:t>
            </a:r>
          </a:p>
        </p:txBody>
      </p:sp>
      <p:sp>
        <p:nvSpPr>
          <p:cNvPr id="96" name="TextBox 95">
            <a:extLst>
              <a:ext uri="{FF2B5EF4-FFF2-40B4-BE49-F238E27FC236}">
                <a16:creationId xmlns:a16="http://schemas.microsoft.com/office/drawing/2014/main" id="{A7397582-E4F1-18E3-85F1-9AC25A323CC2}"/>
              </a:ext>
            </a:extLst>
          </p:cNvPr>
          <p:cNvSpPr txBox="1"/>
          <p:nvPr/>
        </p:nvSpPr>
        <p:spPr>
          <a:xfrm>
            <a:off x="3803902" y="5786674"/>
            <a:ext cx="3052805" cy="438582"/>
          </a:xfrm>
          <a:prstGeom prst="rect">
            <a:avLst/>
          </a:prstGeom>
          <a:noFill/>
        </p:spPr>
        <p:txBody>
          <a:bodyPr wrap="square" rtlCol="0">
            <a:spAutoFit/>
          </a:bodyPr>
          <a:lstStyle/>
          <a:p>
            <a:r>
              <a:rPr lang="en-GB" sz="750" b="1" dirty="0">
                <a:solidFill>
                  <a:srgbClr val="0070C0"/>
                </a:solidFill>
              </a:rPr>
              <a:t>5989C009AA</a:t>
            </a:r>
            <a:r>
              <a:rPr lang="en-GB" sz="750" dirty="0">
                <a:solidFill>
                  <a:srgbClr val="0070C0"/>
                </a:solidFill>
              </a:rPr>
              <a:t> </a:t>
            </a:r>
            <a:r>
              <a:rPr lang="en-GB" sz="750" b="1" dirty="0"/>
              <a:t>CANON PRINTER ALL IN ONE INKJET HOME - OFFICE G3430 A4</a:t>
            </a:r>
            <a:r>
              <a:rPr lang="en-GB" sz="750" dirty="0"/>
              <a:t>, Wi-Fi, Print, Scan &amp; Copy, Cloud, 11iPM (B), 6iPM (C), WITH REFILABLE TANKS, USB, WIFI </a:t>
            </a:r>
            <a:r>
              <a:rPr lang="en-GB" sz="750" b="1" dirty="0">
                <a:solidFill>
                  <a:srgbClr val="FF0000"/>
                </a:solidFill>
              </a:rPr>
              <a:t>€ 147</a:t>
            </a:r>
          </a:p>
        </p:txBody>
      </p:sp>
      <p:sp>
        <p:nvSpPr>
          <p:cNvPr id="97" name="TextBox 96">
            <a:extLst>
              <a:ext uri="{FF2B5EF4-FFF2-40B4-BE49-F238E27FC236}">
                <a16:creationId xmlns:a16="http://schemas.microsoft.com/office/drawing/2014/main" id="{0C2C41B3-A84C-58F0-9873-9AB25C399F83}"/>
              </a:ext>
            </a:extLst>
          </p:cNvPr>
          <p:cNvSpPr txBox="1"/>
          <p:nvPr/>
        </p:nvSpPr>
        <p:spPr>
          <a:xfrm>
            <a:off x="3803904" y="4423650"/>
            <a:ext cx="3052805" cy="323165"/>
          </a:xfrm>
          <a:prstGeom prst="rect">
            <a:avLst/>
          </a:prstGeom>
          <a:noFill/>
        </p:spPr>
        <p:txBody>
          <a:bodyPr wrap="square" rtlCol="0">
            <a:spAutoFit/>
          </a:bodyPr>
          <a:lstStyle/>
          <a:p>
            <a:r>
              <a:rPr lang="en-GB" sz="750" b="1" dirty="0">
                <a:solidFill>
                  <a:srgbClr val="0070C0"/>
                </a:solidFill>
              </a:rPr>
              <a:t>0727C066AA</a:t>
            </a:r>
            <a:r>
              <a:rPr lang="en-GB" sz="750" dirty="0">
                <a:solidFill>
                  <a:srgbClr val="0070C0"/>
                </a:solidFill>
              </a:rPr>
              <a:t> </a:t>
            </a:r>
            <a:r>
              <a:rPr lang="en-GB" sz="750" b="1" dirty="0"/>
              <a:t>CANON PRINTER ALL IN ONE INKJET MG2551S A4</a:t>
            </a:r>
            <a:r>
              <a:rPr lang="en-GB" sz="750" dirty="0"/>
              <a:t>, PRINT, SCAN, COPY, 4800 X 600, 8iPM (B), 4iPM (C), USB, BLACK </a:t>
            </a:r>
            <a:r>
              <a:rPr lang="en-GB" sz="750" b="1" dirty="0">
                <a:solidFill>
                  <a:srgbClr val="FF0000"/>
                </a:solidFill>
              </a:rPr>
              <a:t>€ 52</a:t>
            </a:r>
          </a:p>
        </p:txBody>
      </p:sp>
      <p:pic>
        <p:nvPicPr>
          <p:cNvPr id="98" name="Picture 97">
            <a:extLst>
              <a:ext uri="{FF2B5EF4-FFF2-40B4-BE49-F238E27FC236}">
                <a16:creationId xmlns:a16="http://schemas.microsoft.com/office/drawing/2014/main" id="{C385A561-DF2C-6A75-B802-D540D2F48960}"/>
              </a:ext>
            </a:extLst>
          </p:cNvPr>
          <p:cNvPicPr>
            <a:picLocks noChangeAspect="1"/>
          </p:cNvPicPr>
          <p:nvPr/>
        </p:nvPicPr>
        <p:blipFill rotWithShape="1">
          <a:blip r:embed="rId5">
            <a:extLst>
              <a:ext uri="{28A0092B-C50C-407E-A947-70E740481C1C}">
                <a14:useLocalDpi xmlns:a14="http://schemas.microsoft.com/office/drawing/2010/main" val="0"/>
              </a:ext>
            </a:extLst>
          </a:blip>
          <a:srcRect l="2671" t="8929" r="3114" b="1687"/>
          <a:stretch/>
        </p:blipFill>
        <p:spPr>
          <a:xfrm>
            <a:off x="4619012" y="3553099"/>
            <a:ext cx="1310488" cy="892951"/>
          </a:xfrm>
          <a:prstGeom prst="rect">
            <a:avLst/>
          </a:prstGeom>
        </p:spPr>
      </p:pic>
      <p:pic>
        <p:nvPicPr>
          <p:cNvPr id="99" name="Picture 98">
            <a:extLst>
              <a:ext uri="{FF2B5EF4-FFF2-40B4-BE49-F238E27FC236}">
                <a16:creationId xmlns:a16="http://schemas.microsoft.com/office/drawing/2014/main" id="{38967A74-82EE-AF3E-2E38-B9D3AB0729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716" t="12999" b="876"/>
          <a:stretch/>
        </p:blipFill>
        <p:spPr>
          <a:xfrm>
            <a:off x="7737690" y="3537175"/>
            <a:ext cx="1287089" cy="849360"/>
          </a:xfrm>
          <a:prstGeom prst="rect">
            <a:avLst/>
          </a:prstGeom>
        </p:spPr>
      </p:pic>
      <p:pic>
        <p:nvPicPr>
          <p:cNvPr id="100" name="Picture 99">
            <a:extLst>
              <a:ext uri="{FF2B5EF4-FFF2-40B4-BE49-F238E27FC236}">
                <a16:creationId xmlns:a16="http://schemas.microsoft.com/office/drawing/2014/main" id="{719522A1-1B0F-7AB4-C8BD-BE8DBED1CE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2389" y="4920189"/>
            <a:ext cx="1095637" cy="918547"/>
          </a:xfrm>
          <a:prstGeom prst="rect">
            <a:avLst/>
          </a:prstGeom>
        </p:spPr>
      </p:pic>
      <p:pic>
        <p:nvPicPr>
          <p:cNvPr id="101" name="Picture 100" descr="A black printer with a paper in it&#10;&#10;AI-generated content may be incorrect.">
            <a:extLst>
              <a:ext uri="{FF2B5EF4-FFF2-40B4-BE49-F238E27FC236}">
                <a16:creationId xmlns:a16="http://schemas.microsoft.com/office/drawing/2014/main" id="{6D5B19B9-FAB9-DF20-19E3-D6D38C7FC52A}"/>
              </a:ext>
            </a:extLst>
          </p:cNvPr>
          <p:cNvPicPr>
            <a:picLocks noChangeAspect="1"/>
          </p:cNvPicPr>
          <p:nvPr/>
        </p:nvPicPr>
        <p:blipFill>
          <a:blip r:embed="rId8" cstate="print">
            <a:extLst>
              <a:ext uri="{28A0092B-C50C-407E-A947-70E740481C1C}">
                <a14:useLocalDpi xmlns:a14="http://schemas.microsoft.com/office/drawing/2010/main" val="0"/>
              </a:ext>
            </a:extLst>
          </a:blip>
          <a:srcRect t="-24"/>
          <a:stretch>
            <a:fillRect/>
          </a:stretch>
        </p:blipFill>
        <p:spPr>
          <a:xfrm>
            <a:off x="7841251" y="4920189"/>
            <a:ext cx="1079965" cy="824935"/>
          </a:xfrm>
          <a:prstGeom prst="rect">
            <a:avLst/>
          </a:prstGeom>
        </p:spPr>
      </p:pic>
      <p:sp>
        <p:nvSpPr>
          <p:cNvPr id="102" name="TextBox 101">
            <a:extLst>
              <a:ext uri="{FF2B5EF4-FFF2-40B4-BE49-F238E27FC236}">
                <a16:creationId xmlns:a16="http://schemas.microsoft.com/office/drawing/2014/main" id="{F2B809C1-E91E-6094-DBAB-1CEF16FBDE2F}"/>
              </a:ext>
            </a:extLst>
          </p:cNvPr>
          <p:cNvSpPr txBox="1"/>
          <p:nvPr/>
        </p:nvSpPr>
        <p:spPr>
          <a:xfrm>
            <a:off x="6856512" y="5742368"/>
            <a:ext cx="2960328" cy="553998"/>
          </a:xfrm>
          <a:prstGeom prst="rect">
            <a:avLst/>
          </a:prstGeom>
          <a:noFill/>
        </p:spPr>
        <p:txBody>
          <a:bodyPr wrap="square" rtlCol="0">
            <a:spAutoFit/>
          </a:bodyPr>
          <a:lstStyle/>
          <a:p>
            <a:r>
              <a:rPr lang="en-GB" sz="750" b="1" dirty="0">
                <a:solidFill>
                  <a:srgbClr val="0070C0"/>
                </a:solidFill>
              </a:rPr>
              <a:t>0959C009AA</a:t>
            </a:r>
            <a:r>
              <a:rPr lang="en-GB" sz="750" dirty="0">
                <a:solidFill>
                  <a:srgbClr val="0070C0"/>
                </a:solidFill>
              </a:rPr>
              <a:t> </a:t>
            </a:r>
            <a:r>
              <a:rPr lang="en-GB" sz="750" b="1" dirty="0"/>
              <a:t>CANON PRINTER ALL IN ONE INKJET HOME - OFFICE MAXIFY MB2150 A4</a:t>
            </a:r>
            <a:r>
              <a:rPr lang="en-GB" sz="750" dirty="0"/>
              <a:t>, PRINT, SCAN, COPY, FAX, 19iPM (B),13 </a:t>
            </a:r>
            <a:r>
              <a:rPr lang="en-GB" sz="750" dirty="0" err="1"/>
              <a:t>iPM</a:t>
            </a:r>
            <a:r>
              <a:rPr lang="en-GB" sz="750" dirty="0"/>
              <a:t> (C), 600 X 1200 DPI, ADF, DUPLEX,  SCAN TO USB, AIRPRINT, CLOUD LINK, WI-FI  </a:t>
            </a:r>
            <a:r>
              <a:rPr lang="en-GB" sz="750" b="1" dirty="0">
                <a:solidFill>
                  <a:srgbClr val="FF0000"/>
                </a:solidFill>
              </a:rPr>
              <a:t>€ 164</a:t>
            </a:r>
          </a:p>
        </p:txBody>
      </p:sp>
      <p:pic>
        <p:nvPicPr>
          <p:cNvPr id="104" name="Picture 103" descr="A computer monitor with a colorful screen&#10;&#10;AI-generated content may be incorrect.">
            <a:extLst>
              <a:ext uri="{FF2B5EF4-FFF2-40B4-BE49-F238E27FC236}">
                <a16:creationId xmlns:a16="http://schemas.microsoft.com/office/drawing/2014/main" id="{F4140DF0-6051-D580-DF58-F3ADC979F7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2766" y="1093557"/>
            <a:ext cx="1716995" cy="1823524"/>
          </a:xfrm>
          <a:prstGeom prst="rect">
            <a:avLst/>
          </a:prstGeom>
        </p:spPr>
      </p:pic>
      <p:sp>
        <p:nvSpPr>
          <p:cNvPr id="107" name="TextBox 106">
            <a:extLst>
              <a:ext uri="{FF2B5EF4-FFF2-40B4-BE49-F238E27FC236}">
                <a16:creationId xmlns:a16="http://schemas.microsoft.com/office/drawing/2014/main" id="{05BB72C7-DD30-8BB8-47AE-0D987CE2D5B3}"/>
              </a:ext>
            </a:extLst>
          </p:cNvPr>
          <p:cNvSpPr txBox="1"/>
          <p:nvPr/>
        </p:nvSpPr>
        <p:spPr>
          <a:xfrm>
            <a:off x="1277990" y="3721786"/>
            <a:ext cx="2403614" cy="438582"/>
          </a:xfrm>
          <a:prstGeom prst="rect">
            <a:avLst/>
          </a:prstGeom>
          <a:noFill/>
        </p:spPr>
        <p:txBody>
          <a:bodyPr wrap="square" rtlCol="0">
            <a:spAutoFit/>
          </a:bodyPr>
          <a:lstStyle/>
          <a:p>
            <a:r>
              <a:rPr lang="en-GB" sz="750" b="1" dirty="0">
                <a:solidFill>
                  <a:srgbClr val="0070C0"/>
                </a:solidFill>
              </a:rPr>
              <a:t>4X31N50746</a:t>
            </a:r>
            <a:r>
              <a:rPr lang="en-GB" sz="750" dirty="0">
                <a:solidFill>
                  <a:srgbClr val="0070C0"/>
                </a:solidFill>
              </a:rPr>
              <a:t> </a:t>
            </a:r>
            <a:r>
              <a:rPr lang="en-GB" sz="750" b="1" dirty="0"/>
              <a:t>LENOVO KEYBOARD AND MOUSE SET ESSENTIAL</a:t>
            </a:r>
            <a:r>
              <a:rPr lang="en-GB" sz="750" dirty="0"/>
              <a:t> WIRELESS COMBO, BLACK GEN 2 </a:t>
            </a:r>
            <a:r>
              <a:rPr lang="en-GB" sz="750" b="1" dirty="0">
                <a:solidFill>
                  <a:srgbClr val="FF0000"/>
                </a:solidFill>
              </a:rPr>
              <a:t>€ 37 </a:t>
            </a:r>
            <a:r>
              <a:rPr lang="en-GB" sz="750" b="1" dirty="0"/>
              <a:t>-</a:t>
            </a:r>
            <a:r>
              <a:rPr lang="en-GB" sz="750" b="1" dirty="0">
                <a:solidFill>
                  <a:srgbClr val="FF0000"/>
                </a:solidFill>
              </a:rPr>
              <a:t> </a:t>
            </a:r>
            <a:r>
              <a:rPr lang="en-GB" sz="750" b="1" dirty="0">
                <a:solidFill>
                  <a:srgbClr val="00B050"/>
                </a:solidFill>
              </a:rPr>
              <a:t>SPECIAL OFFER</a:t>
            </a:r>
          </a:p>
        </p:txBody>
      </p:sp>
      <p:pic>
        <p:nvPicPr>
          <p:cNvPr id="108" name="Picture 107">
            <a:extLst>
              <a:ext uri="{FF2B5EF4-FFF2-40B4-BE49-F238E27FC236}">
                <a16:creationId xmlns:a16="http://schemas.microsoft.com/office/drawing/2014/main" id="{6747B729-AAE2-4B40-B0DD-267E7D73FED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029" t="3245" r="1750" b="5833"/>
          <a:stretch/>
        </p:blipFill>
        <p:spPr>
          <a:xfrm>
            <a:off x="116034" y="3751862"/>
            <a:ext cx="1189340" cy="310591"/>
          </a:xfrm>
          <a:prstGeom prst="rect">
            <a:avLst/>
          </a:prstGeom>
        </p:spPr>
      </p:pic>
      <p:sp>
        <p:nvSpPr>
          <p:cNvPr id="109" name="TextBox 108">
            <a:extLst>
              <a:ext uri="{FF2B5EF4-FFF2-40B4-BE49-F238E27FC236}">
                <a16:creationId xmlns:a16="http://schemas.microsoft.com/office/drawing/2014/main" id="{8E0A5E98-FF85-222A-CF7A-B2C85D1C2DF1}"/>
              </a:ext>
            </a:extLst>
          </p:cNvPr>
          <p:cNvSpPr txBox="1"/>
          <p:nvPr/>
        </p:nvSpPr>
        <p:spPr>
          <a:xfrm>
            <a:off x="1324493" y="5617397"/>
            <a:ext cx="2357111" cy="461665"/>
          </a:xfrm>
          <a:prstGeom prst="rect">
            <a:avLst/>
          </a:prstGeom>
          <a:noFill/>
        </p:spPr>
        <p:txBody>
          <a:bodyPr wrap="square" rtlCol="0">
            <a:spAutoFit/>
          </a:bodyPr>
          <a:lstStyle/>
          <a:p>
            <a:r>
              <a:rPr lang="en-US" sz="800" b="1" dirty="0">
                <a:solidFill>
                  <a:srgbClr val="0070C0"/>
                </a:solidFill>
              </a:rPr>
              <a:t>4XD1C82055</a:t>
            </a:r>
            <a:r>
              <a:rPr lang="en-US" sz="800" dirty="0"/>
              <a:t> LENOVO GO WIRED SPEAKERPHONE, MS TEAMS, USB-C, USB-A, THUNDER BLACK </a:t>
            </a:r>
            <a:r>
              <a:rPr lang="en-US" sz="800" b="1" dirty="0">
                <a:solidFill>
                  <a:srgbClr val="FF0000"/>
                </a:solidFill>
              </a:rPr>
              <a:t>€ 144</a:t>
            </a:r>
            <a:r>
              <a:rPr lang="en-US" sz="800" dirty="0"/>
              <a:t>	</a:t>
            </a:r>
          </a:p>
        </p:txBody>
      </p:sp>
      <p:sp>
        <p:nvSpPr>
          <p:cNvPr id="110" name="TextBox 109">
            <a:extLst>
              <a:ext uri="{FF2B5EF4-FFF2-40B4-BE49-F238E27FC236}">
                <a16:creationId xmlns:a16="http://schemas.microsoft.com/office/drawing/2014/main" id="{F941C42A-42C3-C5C1-3058-4732E1A9D28E}"/>
              </a:ext>
            </a:extLst>
          </p:cNvPr>
          <p:cNvSpPr txBox="1"/>
          <p:nvPr/>
        </p:nvSpPr>
        <p:spPr>
          <a:xfrm>
            <a:off x="1305374" y="4712283"/>
            <a:ext cx="2376230" cy="338554"/>
          </a:xfrm>
          <a:prstGeom prst="rect">
            <a:avLst/>
          </a:prstGeom>
          <a:noFill/>
        </p:spPr>
        <p:txBody>
          <a:bodyPr wrap="square" rtlCol="0">
            <a:spAutoFit/>
          </a:bodyPr>
          <a:lstStyle/>
          <a:p>
            <a:r>
              <a:rPr lang="en-US" sz="800" b="1" dirty="0">
                <a:solidFill>
                  <a:srgbClr val="0070C0"/>
                </a:solidFill>
              </a:rPr>
              <a:t>4XD1P83425</a:t>
            </a:r>
            <a:r>
              <a:rPr lang="en-US" sz="800" dirty="0"/>
              <a:t> LENOVO USB-A WIRED STEREO HEADSET GEN 2 </a:t>
            </a:r>
            <a:r>
              <a:rPr lang="en-US" sz="800" b="1" dirty="0">
                <a:solidFill>
                  <a:srgbClr val="FF0000"/>
                </a:solidFill>
              </a:rPr>
              <a:t>€ 34</a:t>
            </a:r>
            <a:r>
              <a:rPr lang="en-US" sz="800" dirty="0"/>
              <a:t>	</a:t>
            </a:r>
          </a:p>
        </p:txBody>
      </p:sp>
      <p:pic>
        <p:nvPicPr>
          <p:cNvPr id="111" name="Picture 110" descr="A black round speaker with a cord&#10;&#10;AI-generated content may be incorrect.">
            <a:extLst>
              <a:ext uri="{FF2B5EF4-FFF2-40B4-BE49-F238E27FC236}">
                <a16:creationId xmlns:a16="http://schemas.microsoft.com/office/drawing/2014/main" id="{BFAEFA46-3395-5F0A-BF25-20F1D5DFD18B}"/>
              </a:ext>
            </a:extLst>
          </p:cNvPr>
          <p:cNvPicPr>
            <a:picLocks noChangeAspect="1"/>
          </p:cNvPicPr>
          <p:nvPr/>
        </p:nvPicPr>
        <p:blipFill>
          <a:blip r:embed="rId11" cstate="print">
            <a:extLst>
              <a:ext uri="{28A0092B-C50C-407E-A947-70E740481C1C}">
                <a14:useLocalDpi xmlns:a14="http://schemas.microsoft.com/office/drawing/2010/main" val="0"/>
              </a:ext>
            </a:extLst>
          </a:blip>
          <a:srcRect l="2984" t="8002" r="3431" b="1924"/>
          <a:stretch>
            <a:fillRect/>
          </a:stretch>
        </p:blipFill>
        <p:spPr>
          <a:xfrm>
            <a:off x="238682" y="5505740"/>
            <a:ext cx="863798" cy="618929"/>
          </a:xfrm>
          <a:prstGeom prst="rect">
            <a:avLst/>
          </a:prstGeom>
        </p:spPr>
      </p:pic>
      <p:pic>
        <p:nvPicPr>
          <p:cNvPr id="112" name="Picture 111" descr="A black headphones with a cable&#10;&#10;AI-generated content may be incorrect.">
            <a:extLst>
              <a:ext uri="{FF2B5EF4-FFF2-40B4-BE49-F238E27FC236}">
                <a16:creationId xmlns:a16="http://schemas.microsoft.com/office/drawing/2014/main" id="{BEA8152E-9E7F-CA4E-CA6F-1110626CF7C6}"/>
              </a:ext>
            </a:extLst>
          </p:cNvPr>
          <p:cNvPicPr>
            <a:picLocks noChangeAspect="1"/>
          </p:cNvPicPr>
          <p:nvPr/>
        </p:nvPicPr>
        <p:blipFill>
          <a:blip r:embed="rId12">
            <a:extLst>
              <a:ext uri="{28A0092B-C50C-407E-A947-70E740481C1C}">
                <a14:useLocalDpi xmlns:a14="http://schemas.microsoft.com/office/drawing/2010/main" val="0"/>
              </a:ext>
            </a:extLst>
          </a:blip>
          <a:srcRect t="8681" r="6544" b="7907"/>
          <a:stretch>
            <a:fillRect/>
          </a:stretch>
        </p:blipFill>
        <p:spPr>
          <a:xfrm>
            <a:off x="207330" y="4362388"/>
            <a:ext cx="895150" cy="825193"/>
          </a:xfrm>
          <a:prstGeom prst="rect">
            <a:avLst/>
          </a:prstGeom>
        </p:spPr>
      </p:pic>
      <p:sp>
        <p:nvSpPr>
          <p:cNvPr id="114" name="TextBox 113">
            <a:extLst>
              <a:ext uri="{FF2B5EF4-FFF2-40B4-BE49-F238E27FC236}">
                <a16:creationId xmlns:a16="http://schemas.microsoft.com/office/drawing/2014/main" id="{745C3D7B-287B-FC90-56F1-6B77B0F7BB39}"/>
              </a:ext>
            </a:extLst>
          </p:cNvPr>
          <p:cNvSpPr txBox="1"/>
          <p:nvPr/>
        </p:nvSpPr>
        <p:spPr>
          <a:xfrm>
            <a:off x="16669" y="3320977"/>
            <a:ext cx="691955" cy="215444"/>
          </a:xfrm>
          <a:prstGeom prst="rect">
            <a:avLst/>
          </a:prstGeom>
          <a:solidFill>
            <a:srgbClr val="DE261A"/>
          </a:solidFill>
          <a:ln>
            <a:noFill/>
          </a:ln>
        </p:spPr>
        <p:txBody>
          <a:bodyPr wrap="square" rtlCol="0">
            <a:spAutoFit/>
          </a:bodyPr>
          <a:lstStyle/>
          <a:p>
            <a:pPr algn="ctr"/>
            <a:r>
              <a:rPr lang="en-US" sz="800" b="1" dirty="0">
                <a:solidFill>
                  <a:schemeClr val="bg1"/>
                </a:solidFill>
              </a:rPr>
              <a:t>Optional</a:t>
            </a:r>
          </a:p>
        </p:txBody>
      </p:sp>
      <p:sp>
        <p:nvSpPr>
          <p:cNvPr id="2" name="Rectangle 1">
            <a:extLst>
              <a:ext uri="{FF2B5EF4-FFF2-40B4-BE49-F238E27FC236}">
                <a16:creationId xmlns:a16="http://schemas.microsoft.com/office/drawing/2014/main" id="{05E658BC-7998-8347-F6E2-3C937461C083}"/>
              </a:ext>
            </a:extLst>
          </p:cNvPr>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p>
          <a:p>
            <a:pPr algn="ctr"/>
            <a:r>
              <a:rPr lang="en-US" sz="600" dirty="0">
                <a:latin typeface="HP Simplified" panose="020B0604020204020204" pitchFamily="34" charset="0"/>
                <a:cs typeface="Calibri" pitchFamily="34" charset="0"/>
              </a:rPr>
              <a:t>Mail on</a:t>
            </a:r>
            <a:r>
              <a:rPr lang="en-US" sz="700" dirty="0">
                <a:latin typeface="HP Simplified" panose="020B0604020204020204" pitchFamily="34" charset="0"/>
                <a:cs typeface="Calibri" pitchFamily="34" charset="0"/>
              </a:rPr>
              <a:t>: </a:t>
            </a:r>
          </a:p>
        </p:txBody>
      </p:sp>
      <p:sp>
        <p:nvSpPr>
          <p:cNvPr id="5" name="Rectangle 4">
            <a:extLst>
              <a:ext uri="{FF2B5EF4-FFF2-40B4-BE49-F238E27FC236}">
                <a16:creationId xmlns:a16="http://schemas.microsoft.com/office/drawing/2014/main" id="{79AF0A98-586A-BAA0-8459-B19304DCD305}"/>
              </a:ext>
            </a:extLst>
          </p:cNvPr>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23558595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576</TotalTime>
  <Words>8260</Words>
  <Application>Microsoft Office PowerPoint</Application>
  <PresentationFormat>A4 Paper (210x297 mm)</PresentationFormat>
  <Paragraphs>246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HP Simplified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Yiannis Andreou</dc:creator>
  <cp:lastModifiedBy>Yiannis Andreou</cp:lastModifiedBy>
  <cp:revision>145</cp:revision>
  <dcterms:created xsi:type="dcterms:W3CDTF">2025-09-11T13:57:33Z</dcterms:created>
  <dcterms:modified xsi:type="dcterms:W3CDTF">2025-09-16T05:44:31Z</dcterms:modified>
</cp:coreProperties>
</file>