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
  </p:notesMasterIdLst>
  <p:sldIdLst>
    <p:sldId id="269" r:id="rId2"/>
    <p:sldId id="270" r:id="rId3"/>
    <p:sldId id="276" r:id="rId4"/>
  </p:sldIdLst>
  <p:sldSz cx="9906000" cy="6858000" type="A4"/>
  <p:notesSz cx="9388475" cy="7102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alis Michael" initials="MM" lastIdx="0" clrIdx="0">
    <p:extLst>
      <p:ext uri="{19B8F6BF-5375-455C-9EA6-DF929625EA0E}">
        <p15:presenceInfo xmlns:p15="http://schemas.microsoft.com/office/powerpoint/2012/main" userId="S-1-5-21-3360520816-3730548329-4133419901-11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324"/>
    <a:srgbClr val="E2843E"/>
    <a:srgbClr val="ADD084"/>
    <a:srgbClr val="FEFEFD"/>
    <a:srgbClr val="E2E2E2"/>
    <a:srgbClr val="235570"/>
    <a:srgbClr val="3E4357"/>
    <a:srgbClr val="D1D3D6"/>
    <a:srgbClr val="E1EAF1"/>
    <a:srgbClr val="E8E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249" autoAdjust="0"/>
    <p:restoredTop sz="94003" autoAdjust="0"/>
  </p:normalViewPr>
  <p:slideViewPr>
    <p:cSldViewPr snapToGrid="0">
      <p:cViewPr varScale="1">
        <p:scale>
          <a:sx n="95" d="100"/>
          <a:sy n="95" d="100"/>
        </p:scale>
        <p:origin x="1200" y="6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4067837" cy="356617"/>
          </a:xfrm>
          <a:prstGeom prst="rect">
            <a:avLst/>
          </a:prstGeom>
        </p:spPr>
        <p:txBody>
          <a:bodyPr vert="horz" lIns="91455" tIns="45728" rIns="91455" bIns="45728" rtlCol="0"/>
          <a:lstStyle>
            <a:lvl1pPr algn="l">
              <a:defRPr sz="1200"/>
            </a:lvl1pPr>
          </a:lstStyle>
          <a:p>
            <a:endParaRPr lang="en-US" dirty="0"/>
          </a:p>
        </p:txBody>
      </p:sp>
      <p:sp>
        <p:nvSpPr>
          <p:cNvPr id="3" name="Date Placeholder 2"/>
          <p:cNvSpPr>
            <a:spLocks noGrp="1"/>
          </p:cNvSpPr>
          <p:nvPr>
            <p:ph type="dt" idx="1"/>
          </p:nvPr>
        </p:nvSpPr>
        <p:spPr>
          <a:xfrm>
            <a:off x="5317624" y="2"/>
            <a:ext cx="4069345" cy="356617"/>
          </a:xfrm>
          <a:prstGeom prst="rect">
            <a:avLst/>
          </a:prstGeom>
        </p:spPr>
        <p:txBody>
          <a:bodyPr vert="horz" lIns="91455" tIns="45728" rIns="91455" bIns="45728" rtlCol="0"/>
          <a:lstStyle>
            <a:lvl1pPr algn="r">
              <a:defRPr sz="1200"/>
            </a:lvl1pPr>
          </a:lstStyle>
          <a:p>
            <a:fld id="{87E71411-7E17-461D-B694-D3D412D616DE}" type="datetimeFigureOut">
              <a:rPr lang="en-US" smtClean="0"/>
              <a:t>10/3/2025</a:t>
            </a:fld>
            <a:endParaRPr lang="en-US" dirty="0"/>
          </a:p>
        </p:txBody>
      </p:sp>
      <p:sp>
        <p:nvSpPr>
          <p:cNvPr id="4" name="Slide Image Placeholder 3"/>
          <p:cNvSpPr>
            <a:spLocks noGrp="1" noRot="1" noChangeAspect="1"/>
          </p:cNvSpPr>
          <p:nvPr>
            <p:ph type="sldImg" idx="2"/>
          </p:nvPr>
        </p:nvSpPr>
        <p:spPr>
          <a:xfrm>
            <a:off x="2963863" y="887413"/>
            <a:ext cx="3460750" cy="2397125"/>
          </a:xfrm>
          <a:prstGeom prst="rect">
            <a:avLst/>
          </a:prstGeom>
          <a:noFill/>
          <a:ln w="12700">
            <a:solidFill>
              <a:prstClr val="black"/>
            </a:solidFill>
          </a:ln>
        </p:spPr>
        <p:txBody>
          <a:bodyPr vert="horz" lIns="91455" tIns="45728" rIns="91455" bIns="45728" rtlCol="0" anchor="ctr"/>
          <a:lstStyle/>
          <a:p>
            <a:endParaRPr lang="en-US" dirty="0"/>
          </a:p>
        </p:txBody>
      </p:sp>
      <p:sp>
        <p:nvSpPr>
          <p:cNvPr id="5" name="Notes Placeholder 4"/>
          <p:cNvSpPr>
            <a:spLocks noGrp="1"/>
          </p:cNvSpPr>
          <p:nvPr>
            <p:ph type="body" sz="quarter" idx="3"/>
          </p:nvPr>
        </p:nvSpPr>
        <p:spPr>
          <a:xfrm>
            <a:off x="938849" y="3418547"/>
            <a:ext cx="7510780" cy="2796537"/>
          </a:xfrm>
          <a:prstGeom prst="rect">
            <a:avLst/>
          </a:prstGeom>
        </p:spPr>
        <p:txBody>
          <a:bodyPr vert="horz" lIns="91455" tIns="45728" rIns="91455" bIns="457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6745860"/>
            <a:ext cx="4067837" cy="356616"/>
          </a:xfrm>
          <a:prstGeom prst="rect">
            <a:avLst/>
          </a:prstGeom>
        </p:spPr>
        <p:txBody>
          <a:bodyPr vert="horz" lIns="91455" tIns="45728" rIns="91455" bIns="45728" rtlCol="0" anchor="b"/>
          <a:lstStyle>
            <a:lvl1pPr algn="l">
              <a:defRPr sz="1200"/>
            </a:lvl1pPr>
          </a:lstStyle>
          <a:p>
            <a:endParaRPr lang="en-US" dirty="0"/>
          </a:p>
        </p:txBody>
      </p:sp>
      <p:sp>
        <p:nvSpPr>
          <p:cNvPr id="7" name="Slide Number Placeholder 6"/>
          <p:cNvSpPr>
            <a:spLocks noGrp="1"/>
          </p:cNvSpPr>
          <p:nvPr>
            <p:ph type="sldNum" sz="quarter" idx="5"/>
          </p:nvPr>
        </p:nvSpPr>
        <p:spPr>
          <a:xfrm>
            <a:off x="5317624" y="6745860"/>
            <a:ext cx="4069345" cy="356616"/>
          </a:xfrm>
          <a:prstGeom prst="rect">
            <a:avLst/>
          </a:prstGeom>
        </p:spPr>
        <p:txBody>
          <a:bodyPr vert="horz" lIns="91455" tIns="45728" rIns="91455" bIns="45728" rtlCol="0" anchor="b"/>
          <a:lstStyle>
            <a:lvl1pPr algn="r">
              <a:defRPr sz="1200"/>
            </a:lvl1pPr>
          </a:lstStyle>
          <a:p>
            <a:fld id="{D4DFC397-A64D-49CB-AB81-CDF4B302BE93}" type="slidenum">
              <a:rPr lang="en-US" smtClean="0"/>
              <a:t>‹#›</a:t>
            </a:fld>
            <a:endParaRPr lang="en-US" dirty="0"/>
          </a:p>
        </p:txBody>
      </p:sp>
    </p:spTree>
    <p:extLst>
      <p:ext uri="{BB962C8B-B14F-4D97-AF65-F5344CB8AC3E}">
        <p14:creationId xmlns:p14="http://schemas.microsoft.com/office/powerpoint/2010/main" val="782982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DFC397-A64D-49CB-AB81-CDF4B302BE93}" type="slidenum">
              <a:rPr lang="en-US" smtClean="0"/>
              <a:t>1</a:t>
            </a:fld>
            <a:endParaRPr lang="en-US" dirty="0"/>
          </a:p>
        </p:txBody>
      </p:sp>
    </p:spTree>
    <p:extLst>
      <p:ext uri="{BB962C8B-B14F-4D97-AF65-F5344CB8AC3E}">
        <p14:creationId xmlns:p14="http://schemas.microsoft.com/office/powerpoint/2010/main" val="1213404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DFC397-A64D-49CB-AB81-CDF4B302BE93}" type="slidenum">
              <a:rPr lang="en-US" smtClean="0"/>
              <a:t>2</a:t>
            </a:fld>
            <a:endParaRPr lang="en-US" dirty="0"/>
          </a:p>
        </p:txBody>
      </p:sp>
    </p:spTree>
    <p:extLst>
      <p:ext uri="{BB962C8B-B14F-4D97-AF65-F5344CB8AC3E}">
        <p14:creationId xmlns:p14="http://schemas.microsoft.com/office/powerpoint/2010/main" val="1182376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DFC397-A64D-49CB-AB81-CDF4B302BE93}" type="slidenum">
              <a:rPr lang="en-US" smtClean="0"/>
              <a:t>3</a:t>
            </a:fld>
            <a:endParaRPr lang="en-US" dirty="0"/>
          </a:p>
        </p:txBody>
      </p:sp>
    </p:spTree>
    <p:extLst>
      <p:ext uri="{BB962C8B-B14F-4D97-AF65-F5344CB8AC3E}">
        <p14:creationId xmlns:p14="http://schemas.microsoft.com/office/powerpoint/2010/main" val="15377102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13" indent="0" algn="ctr">
              <a:buNone/>
              <a:defRPr sz="2000"/>
            </a:lvl2pPr>
            <a:lvl3pPr marL="914426" indent="0" algn="ctr">
              <a:buNone/>
              <a:defRPr sz="1800"/>
            </a:lvl3pPr>
            <a:lvl4pPr marL="1371638" indent="0" algn="ctr">
              <a:buNone/>
              <a:defRPr sz="1600"/>
            </a:lvl4pPr>
            <a:lvl5pPr marL="1828851" indent="0" algn="ctr">
              <a:buNone/>
              <a:defRPr sz="1600"/>
            </a:lvl5pPr>
            <a:lvl6pPr marL="2286063" indent="0" algn="ctr">
              <a:buNone/>
              <a:defRPr sz="1600"/>
            </a:lvl6pPr>
            <a:lvl7pPr marL="2743277" indent="0" algn="ctr">
              <a:buNone/>
              <a:defRPr sz="1600"/>
            </a:lvl7pPr>
            <a:lvl8pPr marL="3200489" indent="0" algn="ctr">
              <a:buNone/>
              <a:defRPr sz="1600"/>
            </a:lvl8pPr>
            <a:lvl9pPr marL="3657702"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10/3/2025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1046348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10/3/2025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621724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4"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40"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10/3/2025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2259927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10/3/2025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286026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81" y="1709741"/>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81" y="4589465"/>
            <a:ext cx="8543925" cy="1500187"/>
          </a:xfrm>
        </p:spPr>
        <p:txBody>
          <a:bodyPr/>
          <a:lstStyle>
            <a:lvl1pPr marL="0" indent="0">
              <a:buNone/>
              <a:defRPr sz="2400">
                <a:solidFill>
                  <a:schemeClr val="tx1"/>
                </a:solidFill>
              </a:defRPr>
            </a:lvl1pPr>
            <a:lvl2pPr marL="457213" indent="0">
              <a:buNone/>
              <a:defRPr sz="2000">
                <a:solidFill>
                  <a:schemeClr val="tx1">
                    <a:tint val="75000"/>
                  </a:schemeClr>
                </a:solidFill>
              </a:defRPr>
            </a:lvl2pPr>
            <a:lvl3pPr marL="914426" indent="0">
              <a:buNone/>
              <a:defRPr sz="1800">
                <a:solidFill>
                  <a:schemeClr val="tx1">
                    <a:tint val="75000"/>
                  </a:schemeClr>
                </a:solidFill>
              </a:defRPr>
            </a:lvl3pPr>
            <a:lvl4pPr marL="1371638" indent="0">
              <a:buNone/>
              <a:defRPr sz="1600">
                <a:solidFill>
                  <a:schemeClr val="tx1">
                    <a:tint val="75000"/>
                  </a:schemeClr>
                </a:solidFill>
              </a:defRPr>
            </a:lvl4pPr>
            <a:lvl5pPr marL="1828851" indent="0">
              <a:buNone/>
              <a:defRPr sz="1600">
                <a:solidFill>
                  <a:schemeClr val="tx1">
                    <a:tint val="75000"/>
                  </a:schemeClr>
                </a:solidFill>
              </a:defRPr>
            </a:lvl5pPr>
            <a:lvl6pPr marL="2286063" indent="0">
              <a:buNone/>
              <a:defRPr sz="1600">
                <a:solidFill>
                  <a:schemeClr val="tx1">
                    <a:tint val="75000"/>
                  </a:schemeClr>
                </a:solidFill>
              </a:defRPr>
            </a:lvl6pPr>
            <a:lvl7pPr marL="2743277" indent="0">
              <a:buNone/>
              <a:defRPr sz="1600">
                <a:solidFill>
                  <a:schemeClr val="tx1">
                    <a:tint val="75000"/>
                  </a:schemeClr>
                </a:solidFill>
              </a:defRPr>
            </a:lvl7pPr>
            <a:lvl8pPr marL="3200489" indent="0">
              <a:buNone/>
              <a:defRPr sz="1600">
                <a:solidFill>
                  <a:schemeClr val="tx1">
                    <a:tint val="75000"/>
                  </a:schemeClr>
                </a:solidFill>
              </a:defRPr>
            </a:lvl8pPr>
            <a:lvl9pPr marL="3657702"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7C1C09-9EC7-47F0-891F-F8B69CC0B4DB}" type="datetimeFigureOut">
              <a:rPr lang="en-US" smtClean="0"/>
              <a:t>10/3/2025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58969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6"/>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6"/>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7C1C09-9EC7-47F0-891F-F8B69CC0B4DB}" type="datetimeFigureOut">
              <a:rPr lang="en-US" smtClean="0"/>
              <a:t>10/3/2025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480932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30" y="365128"/>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13" indent="0">
              <a:buNone/>
              <a:defRPr sz="2000" b="1"/>
            </a:lvl2pPr>
            <a:lvl3pPr marL="914426" indent="0">
              <a:buNone/>
              <a:defRPr sz="1800" b="1"/>
            </a:lvl3pPr>
            <a:lvl4pPr marL="1371638" indent="0">
              <a:buNone/>
              <a:defRPr sz="1600" b="1"/>
            </a:lvl4pPr>
            <a:lvl5pPr marL="1828851" indent="0">
              <a:buNone/>
              <a:defRPr sz="1600" b="1"/>
            </a:lvl5pPr>
            <a:lvl6pPr marL="2286063" indent="0">
              <a:buNone/>
              <a:defRPr sz="1600" b="1"/>
            </a:lvl6pPr>
            <a:lvl7pPr marL="2743277" indent="0">
              <a:buNone/>
              <a:defRPr sz="1600" b="1"/>
            </a:lvl7pPr>
            <a:lvl8pPr marL="3200489" indent="0">
              <a:buNone/>
              <a:defRPr sz="1600" b="1"/>
            </a:lvl8pPr>
            <a:lvl9pPr marL="3657702"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13" indent="0">
              <a:buNone/>
              <a:defRPr sz="2000" b="1"/>
            </a:lvl2pPr>
            <a:lvl3pPr marL="914426" indent="0">
              <a:buNone/>
              <a:defRPr sz="1800" b="1"/>
            </a:lvl3pPr>
            <a:lvl4pPr marL="1371638" indent="0">
              <a:buNone/>
              <a:defRPr sz="1600" b="1"/>
            </a:lvl4pPr>
            <a:lvl5pPr marL="1828851" indent="0">
              <a:buNone/>
              <a:defRPr sz="1600" b="1"/>
            </a:lvl5pPr>
            <a:lvl6pPr marL="2286063" indent="0">
              <a:buNone/>
              <a:defRPr sz="1600" b="1"/>
            </a:lvl6pPr>
            <a:lvl7pPr marL="2743277" indent="0">
              <a:buNone/>
              <a:defRPr sz="1600" b="1"/>
            </a:lvl7pPr>
            <a:lvl8pPr marL="3200489" indent="0">
              <a:buNone/>
              <a:defRPr sz="1600" b="1"/>
            </a:lvl8pPr>
            <a:lvl9pPr marL="365770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7C1C09-9EC7-47F0-891F-F8B69CC0B4DB}" type="datetimeFigureOut">
              <a:rPr lang="en-US" smtClean="0"/>
              <a:t>10/3/2025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648652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7C1C09-9EC7-47F0-891F-F8B69CC0B4DB}" type="datetimeFigureOut">
              <a:rPr lang="en-US" smtClean="0"/>
              <a:t>10/3/2025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1523546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C1C09-9EC7-47F0-891F-F8B69CC0B4DB}" type="datetimeFigureOut">
              <a:rPr lang="en-US" smtClean="0"/>
              <a:t>10/3/2025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2433649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30"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2" y="987428"/>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30" y="2057400"/>
            <a:ext cx="3194943" cy="3811588"/>
          </a:xfrm>
        </p:spPr>
        <p:txBody>
          <a:bodyPr/>
          <a:lstStyle>
            <a:lvl1pPr marL="0" indent="0">
              <a:buNone/>
              <a:defRPr sz="1600"/>
            </a:lvl1pPr>
            <a:lvl2pPr marL="457213" indent="0">
              <a:buNone/>
              <a:defRPr sz="1400"/>
            </a:lvl2pPr>
            <a:lvl3pPr marL="914426" indent="0">
              <a:buNone/>
              <a:defRPr sz="1200"/>
            </a:lvl3pPr>
            <a:lvl4pPr marL="1371638" indent="0">
              <a:buNone/>
              <a:defRPr sz="1000"/>
            </a:lvl4pPr>
            <a:lvl5pPr marL="1828851" indent="0">
              <a:buNone/>
              <a:defRPr sz="1000"/>
            </a:lvl5pPr>
            <a:lvl6pPr marL="2286063" indent="0">
              <a:buNone/>
              <a:defRPr sz="1000"/>
            </a:lvl6pPr>
            <a:lvl7pPr marL="2743277" indent="0">
              <a:buNone/>
              <a:defRPr sz="1000"/>
            </a:lvl7pPr>
            <a:lvl8pPr marL="3200489" indent="0">
              <a:buNone/>
              <a:defRPr sz="1000"/>
            </a:lvl8pPr>
            <a:lvl9pPr marL="3657702"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7C1C09-9EC7-47F0-891F-F8B69CC0B4DB}" type="datetimeFigureOut">
              <a:rPr lang="en-US" smtClean="0"/>
              <a:t>10/3/2025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2802777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30"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2" y="987428"/>
            <a:ext cx="5014913" cy="4873625"/>
          </a:xfrm>
        </p:spPr>
        <p:txBody>
          <a:bodyPr anchor="t"/>
          <a:lstStyle>
            <a:lvl1pPr marL="0" indent="0">
              <a:buNone/>
              <a:defRPr sz="3200"/>
            </a:lvl1pPr>
            <a:lvl2pPr marL="457213" indent="0">
              <a:buNone/>
              <a:defRPr sz="2800"/>
            </a:lvl2pPr>
            <a:lvl3pPr marL="914426" indent="0">
              <a:buNone/>
              <a:defRPr sz="2400"/>
            </a:lvl3pPr>
            <a:lvl4pPr marL="1371638" indent="0">
              <a:buNone/>
              <a:defRPr sz="2000"/>
            </a:lvl4pPr>
            <a:lvl5pPr marL="1828851" indent="0">
              <a:buNone/>
              <a:defRPr sz="2000"/>
            </a:lvl5pPr>
            <a:lvl6pPr marL="2286063" indent="0">
              <a:buNone/>
              <a:defRPr sz="2000"/>
            </a:lvl6pPr>
            <a:lvl7pPr marL="2743277" indent="0">
              <a:buNone/>
              <a:defRPr sz="2000"/>
            </a:lvl7pPr>
            <a:lvl8pPr marL="3200489" indent="0">
              <a:buNone/>
              <a:defRPr sz="2000"/>
            </a:lvl8pPr>
            <a:lvl9pPr marL="3657702" indent="0">
              <a:buNone/>
              <a:defRPr sz="2000"/>
            </a:lvl9pPr>
          </a:lstStyle>
          <a:p>
            <a:r>
              <a:rPr lang="en-US" dirty="0"/>
              <a:t>Click icon to add picture</a:t>
            </a:r>
          </a:p>
        </p:txBody>
      </p:sp>
      <p:sp>
        <p:nvSpPr>
          <p:cNvPr id="4" name="Text Placeholder 3"/>
          <p:cNvSpPr>
            <a:spLocks noGrp="1"/>
          </p:cNvSpPr>
          <p:nvPr>
            <p:ph type="body" sz="half" idx="2"/>
          </p:nvPr>
        </p:nvSpPr>
        <p:spPr>
          <a:xfrm>
            <a:off x="682330" y="2057400"/>
            <a:ext cx="3194943" cy="3811588"/>
          </a:xfrm>
        </p:spPr>
        <p:txBody>
          <a:bodyPr/>
          <a:lstStyle>
            <a:lvl1pPr marL="0" indent="0">
              <a:buNone/>
              <a:defRPr sz="1600"/>
            </a:lvl1pPr>
            <a:lvl2pPr marL="457213" indent="0">
              <a:buNone/>
              <a:defRPr sz="1400"/>
            </a:lvl2pPr>
            <a:lvl3pPr marL="914426" indent="0">
              <a:buNone/>
              <a:defRPr sz="1200"/>
            </a:lvl3pPr>
            <a:lvl4pPr marL="1371638" indent="0">
              <a:buNone/>
              <a:defRPr sz="1000"/>
            </a:lvl4pPr>
            <a:lvl5pPr marL="1828851" indent="0">
              <a:buNone/>
              <a:defRPr sz="1000"/>
            </a:lvl5pPr>
            <a:lvl6pPr marL="2286063" indent="0">
              <a:buNone/>
              <a:defRPr sz="1000"/>
            </a:lvl6pPr>
            <a:lvl7pPr marL="2743277" indent="0">
              <a:buNone/>
              <a:defRPr sz="1000"/>
            </a:lvl7pPr>
            <a:lvl8pPr marL="3200489" indent="0">
              <a:buNone/>
              <a:defRPr sz="1000"/>
            </a:lvl8pPr>
            <a:lvl9pPr marL="3657702"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7C1C09-9EC7-47F0-891F-F8B69CC0B4DB}" type="datetimeFigureOut">
              <a:rPr lang="en-US" smtClean="0"/>
              <a:t>10/3/2025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76923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40" y="365128"/>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40" y="1825626"/>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3"/>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7C1C09-9EC7-47F0-891F-F8B69CC0B4DB}" type="datetimeFigureOut">
              <a:rPr lang="en-US" smtClean="0"/>
              <a:t>10/3/2025</a:t>
            </a:fld>
            <a:endParaRPr lang="en-US" dirty="0"/>
          </a:p>
        </p:txBody>
      </p:sp>
      <p:sp>
        <p:nvSpPr>
          <p:cNvPr id="5" name="Footer Placeholder 4"/>
          <p:cNvSpPr>
            <a:spLocks noGrp="1"/>
          </p:cNvSpPr>
          <p:nvPr>
            <p:ph type="ftr" sz="quarter" idx="3"/>
          </p:nvPr>
        </p:nvSpPr>
        <p:spPr>
          <a:xfrm>
            <a:off x="3281365" y="6356353"/>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996113" y="6356353"/>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DB7C34-BF89-4A18-9672-E0CC811EED1E}" type="slidenum">
              <a:rPr lang="en-US" smtClean="0"/>
              <a:t>‹#›</a:t>
            </a:fld>
            <a:endParaRPr lang="en-US" dirty="0"/>
          </a:p>
        </p:txBody>
      </p:sp>
    </p:spTree>
    <p:extLst>
      <p:ext uri="{BB962C8B-B14F-4D97-AF65-F5344CB8AC3E}">
        <p14:creationId xmlns:p14="http://schemas.microsoft.com/office/powerpoint/2010/main" val="163501127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26" rtl="0" eaLnBrk="1" latinLnBrk="0" hangingPunct="1">
        <a:lnSpc>
          <a:spcPct val="90000"/>
        </a:lnSpc>
        <a:spcBef>
          <a:spcPct val="0"/>
        </a:spcBef>
        <a:buNone/>
        <a:defRPr sz="4401" kern="1200">
          <a:solidFill>
            <a:schemeClr val="tx1"/>
          </a:solidFill>
          <a:latin typeface="+mj-lt"/>
          <a:ea typeface="+mj-ea"/>
          <a:cs typeface="+mj-cs"/>
        </a:defRPr>
      </a:lvl1pPr>
    </p:titleStyle>
    <p:bodyStyle>
      <a:lvl1pPr marL="228606" indent="-228606" algn="l" defTabSz="91442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19" indent="-228606" algn="l" defTabSz="91442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32" indent="-228606" algn="l" defTabSz="91442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45"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57"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71"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83"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96"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08"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26" rtl="0" eaLnBrk="1" latinLnBrk="0" hangingPunct="1">
        <a:defRPr sz="1800" kern="1200">
          <a:solidFill>
            <a:schemeClr val="tx1"/>
          </a:solidFill>
          <a:latin typeface="+mn-lt"/>
          <a:ea typeface="+mn-ea"/>
          <a:cs typeface="+mn-cs"/>
        </a:defRPr>
      </a:lvl1pPr>
      <a:lvl2pPr marL="457213" algn="l" defTabSz="914426" rtl="0" eaLnBrk="1" latinLnBrk="0" hangingPunct="1">
        <a:defRPr sz="1800" kern="1200">
          <a:solidFill>
            <a:schemeClr val="tx1"/>
          </a:solidFill>
          <a:latin typeface="+mn-lt"/>
          <a:ea typeface="+mn-ea"/>
          <a:cs typeface="+mn-cs"/>
        </a:defRPr>
      </a:lvl2pPr>
      <a:lvl3pPr marL="914426" algn="l" defTabSz="914426" rtl="0" eaLnBrk="1" latinLnBrk="0" hangingPunct="1">
        <a:defRPr sz="1800" kern="1200">
          <a:solidFill>
            <a:schemeClr val="tx1"/>
          </a:solidFill>
          <a:latin typeface="+mn-lt"/>
          <a:ea typeface="+mn-ea"/>
          <a:cs typeface="+mn-cs"/>
        </a:defRPr>
      </a:lvl3pPr>
      <a:lvl4pPr marL="1371638" algn="l" defTabSz="914426" rtl="0" eaLnBrk="1" latinLnBrk="0" hangingPunct="1">
        <a:defRPr sz="1800" kern="1200">
          <a:solidFill>
            <a:schemeClr val="tx1"/>
          </a:solidFill>
          <a:latin typeface="+mn-lt"/>
          <a:ea typeface="+mn-ea"/>
          <a:cs typeface="+mn-cs"/>
        </a:defRPr>
      </a:lvl4pPr>
      <a:lvl5pPr marL="1828851" algn="l" defTabSz="914426" rtl="0" eaLnBrk="1" latinLnBrk="0" hangingPunct="1">
        <a:defRPr sz="1800" kern="1200">
          <a:solidFill>
            <a:schemeClr val="tx1"/>
          </a:solidFill>
          <a:latin typeface="+mn-lt"/>
          <a:ea typeface="+mn-ea"/>
          <a:cs typeface="+mn-cs"/>
        </a:defRPr>
      </a:lvl5pPr>
      <a:lvl6pPr marL="2286063" algn="l" defTabSz="914426" rtl="0" eaLnBrk="1" latinLnBrk="0" hangingPunct="1">
        <a:defRPr sz="1800" kern="1200">
          <a:solidFill>
            <a:schemeClr val="tx1"/>
          </a:solidFill>
          <a:latin typeface="+mn-lt"/>
          <a:ea typeface="+mn-ea"/>
          <a:cs typeface="+mn-cs"/>
        </a:defRPr>
      </a:lvl6pPr>
      <a:lvl7pPr marL="2743277" algn="l" defTabSz="914426" rtl="0" eaLnBrk="1" latinLnBrk="0" hangingPunct="1">
        <a:defRPr sz="1800" kern="1200">
          <a:solidFill>
            <a:schemeClr val="tx1"/>
          </a:solidFill>
          <a:latin typeface="+mn-lt"/>
          <a:ea typeface="+mn-ea"/>
          <a:cs typeface="+mn-cs"/>
        </a:defRPr>
      </a:lvl7pPr>
      <a:lvl8pPr marL="3200489" algn="l" defTabSz="914426" rtl="0" eaLnBrk="1" latinLnBrk="0" hangingPunct="1">
        <a:defRPr sz="1800" kern="1200">
          <a:solidFill>
            <a:schemeClr val="tx1"/>
          </a:solidFill>
          <a:latin typeface="+mn-lt"/>
          <a:ea typeface="+mn-ea"/>
          <a:cs typeface="+mn-cs"/>
        </a:defRPr>
      </a:lvl8pPr>
      <a:lvl9pPr marL="3657702" algn="l" defTabSz="91442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8" Type="http://schemas.openxmlformats.org/officeDocument/2006/relationships/image" Target="../media/image11.jpeg"/><Relationship Id="rId13" Type="http://schemas.openxmlformats.org/officeDocument/2006/relationships/image" Target="../media/image16.JPG"/><Relationship Id="rId3" Type="http://schemas.openxmlformats.org/officeDocument/2006/relationships/image" Target="../media/image7.jpeg"/><Relationship Id="rId7" Type="http://schemas.openxmlformats.org/officeDocument/2006/relationships/image" Target="../media/image10.jpeg"/><Relationship Id="rId12" Type="http://schemas.openxmlformats.org/officeDocument/2006/relationships/image" Target="../media/image15.JP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9.jpeg"/><Relationship Id="rId11" Type="http://schemas.openxmlformats.org/officeDocument/2006/relationships/image" Target="../media/image14.jpeg"/><Relationship Id="rId5" Type="http://schemas.openxmlformats.org/officeDocument/2006/relationships/image" Target="../media/image8.jpeg"/><Relationship Id="rId10" Type="http://schemas.openxmlformats.org/officeDocument/2006/relationships/image" Target="../media/image13.jpeg"/><Relationship Id="rId4" Type="http://schemas.openxmlformats.org/officeDocument/2006/relationships/image" Target="../media/image4.png"/><Relationship Id="rId9" Type="http://schemas.openxmlformats.org/officeDocument/2006/relationships/image" Target="../media/image12.jpeg"/></Relationships>
</file>

<file path=ppt/slides/_rels/slide3.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7.jpeg"/><Relationship Id="rId7" Type="http://schemas.openxmlformats.org/officeDocument/2006/relationships/image" Target="../media/image19.jpe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8.jpeg"/><Relationship Id="rId5" Type="http://schemas.openxmlformats.org/officeDocument/2006/relationships/image" Target="../media/image4.png"/><Relationship Id="rId10" Type="http://schemas.openxmlformats.org/officeDocument/2006/relationships/image" Target="../media/image22.jpeg"/><Relationship Id="rId4" Type="http://schemas.openxmlformats.org/officeDocument/2006/relationships/image" Target="../media/image17.jpeg"/><Relationship Id="rId9" Type="http://schemas.openxmlformats.org/officeDocument/2006/relationships/image" Target="../media/image2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 name="Picture 46" descr="A person sitting in front of a computer&#10;&#10;Description automatically generated">
            <a:extLst>
              <a:ext uri="{FF2B5EF4-FFF2-40B4-BE49-F238E27FC236}">
                <a16:creationId xmlns:a16="http://schemas.microsoft.com/office/drawing/2014/main" xmlns="" id="{7208F21E-2360-5427-35AB-99BA4B289FA3}"/>
              </a:ext>
            </a:extLst>
          </p:cNvPr>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8958" b="48837"/>
          <a:stretch/>
        </p:blipFill>
        <p:spPr>
          <a:xfrm>
            <a:off x="-7867" y="4389"/>
            <a:ext cx="3183386" cy="884442"/>
          </a:xfrm>
          <a:prstGeom prst="rect">
            <a:avLst/>
          </a:prstGeom>
        </p:spPr>
      </p:pic>
      <p:pic>
        <p:nvPicPr>
          <p:cNvPr id="55" name="Picture 54" descr="A computer monitor with a video game screen&#10;&#10;Description automatically generated">
            <a:extLst>
              <a:ext uri="{FF2B5EF4-FFF2-40B4-BE49-F238E27FC236}">
                <a16:creationId xmlns:a16="http://schemas.microsoft.com/office/drawing/2014/main" xmlns="" id="{B56060A5-2D2F-4C0E-D06C-B283B1AD117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24785" y="1624100"/>
            <a:ext cx="1596406" cy="1124483"/>
          </a:xfrm>
          <a:prstGeom prst="rect">
            <a:avLst/>
          </a:prstGeom>
        </p:spPr>
      </p:pic>
      <p:pic>
        <p:nvPicPr>
          <p:cNvPr id="1028" name="Picture 4" descr="https://b2b.multitech.com.cy/sites/default/files/styles/picl/public/products/1653017854.1573227664.JPG?itok=EAvPfZl3"/>
          <p:cNvPicPr>
            <a:picLocks noChangeAspect="1" noChangeArrowheads="1"/>
          </p:cNvPicPr>
          <p:nvPr/>
        </p:nvPicPr>
        <p:blipFill rotWithShape="1">
          <a:blip r:embed="rId5">
            <a:extLst>
              <a:ext uri="{28A0092B-C50C-407E-A947-70E740481C1C}">
                <a14:useLocalDpi xmlns:a14="http://schemas.microsoft.com/office/drawing/2010/main" val="0"/>
              </a:ext>
            </a:extLst>
          </a:blip>
          <a:srcRect t="12900" b="13335"/>
          <a:stretch/>
        </p:blipFill>
        <p:spPr bwMode="auto">
          <a:xfrm>
            <a:off x="1424785" y="4333825"/>
            <a:ext cx="1565526" cy="1154809"/>
          </a:xfrm>
          <a:prstGeom prst="rect">
            <a:avLst/>
          </a:prstGeom>
          <a:noFill/>
          <a:extLst>
            <a:ext uri="{909E8E84-426E-40DD-AFC4-6F175D3DCCD1}">
              <a14:hiddenFill xmlns:a14="http://schemas.microsoft.com/office/drawing/2010/main">
                <a:solidFill>
                  <a:srgbClr val="FFFFFF"/>
                </a:solidFill>
              </a14:hiddenFill>
            </a:ext>
          </a:extLst>
        </p:spPr>
      </p:pic>
      <p:pic>
        <p:nvPicPr>
          <p:cNvPr id="1025" name="Picture 1024" descr="A person sitting in front of a computer&#10;&#10;Description automatically generated">
            <a:extLst>
              <a:ext uri="{FF2B5EF4-FFF2-40B4-BE49-F238E27FC236}">
                <a16:creationId xmlns:a16="http://schemas.microsoft.com/office/drawing/2014/main" xmlns="" id="{7208F21E-2360-5427-35AB-99BA4B289FA3}"/>
              </a:ext>
            </a:extLst>
          </p:cNvPr>
          <p:cNvPicPr>
            <a:picLocks noChangeAspect="1"/>
          </p:cNvPicPr>
          <p:nvPr/>
        </p:nvPicPr>
        <p:blipFill rotWithShape="1">
          <a:blip r:embed="rId3">
            <a:extLst>
              <a:ext uri="{28A0092B-C50C-407E-A947-70E740481C1C}">
                <a14:useLocalDpi xmlns:a14="http://schemas.microsoft.com/office/drawing/2010/main" val="0"/>
              </a:ext>
            </a:extLst>
          </a:blip>
          <a:srcRect l="51635" b="48837"/>
          <a:stretch/>
        </p:blipFill>
        <p:spPr>
          <a:xfrm>
            <a:off x="1375035" y="-4400"/>
            <a:ext cx="1811802" cy="884442"/>
          </a:xfrm>
          <a:prstGeom prst="rect">
            <a:avLst/>
          </a:prstGeom>
        </p:spPr>
      </p:pic>
      <p:sp>
        <p:nvSpPr>
          <p:cNvPr id="89" name="Rectangle 88"/>
          <p:cNvSpPr/>
          <p:nvPr/>
        </p:nvSpPr>
        <p:spPr>
          <a:xfrm>
            <a:off x="0" y="6392517"/>
            <a:ext cx="9905999" cy="465483"/>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sp>
        <p:nvSpPr>
          <p:cNvPr id="95" name="Rectangle 94"/>
          <p:cNvSpPr/>
          <p:nvPr/>
        </p:nvSpPr>
        <p:spPr>
          <a:xfrm>
            <a:off x="-6031" y="6393880"/>
            <a:ext cx="3994403"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cxnSp>
        <p:nvCxnSpPr>
          <p:cNvPr id="97" name="Straight Connector 96"/>
          <p:cNvCxnSpPr/>
          <p:nvPr/>
        </p:nvCxnSpPr>
        <p:spPr>
          <a:xfrm>
            <a:off x="6557521" y="6408036"/>
            <a:ext cx="0" cy="4320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99" name="Picture 8" descr="http://evonexus.org/wp-content/uploads/2015/11/hp-logo-color.png"/>
          <p:cNvPicPr>
            <a:picLocks noChangeAspect="1" noChangeArrowheads="1"/>
          </p:cNvPicPr>
          <p:nvPr/>
        </p:nvPicPr>
        <p:blipFill rotWithShape="1">
          <a:blip r:embed="rId6" cstate="email">
            <a:biLevel thresh="25000"/>
            <a:extLst>
              <a:ext uri="{28A0092B-C50C-407E-A947-70E740481C1C}">
                <a14:useLocalDpi xmlns:a14="http://schemas.microsoft.com/office/drawing/2010/main"/>
              </a:ext>
            </a:extLst>
          </a:blip>
          <a:srcRect l="22939" r="21562"/>
          <a:stretch/>
        </p:blipFill>
        <p:spPr bwMode="auto">
          <a:xfrm>
            <a:off x="2780373" y="-15122"/>
            <a:ext cx="331479" cy="360000"/>
          </a:xfrm>
          <a:prstGeom prst="rect">
            <a:avLst/>
          </a:prstGeom>
          <a:noFill/>
          <a:extLst>
            <a:ext uri="{909E8E84-426E-40DD-AFC4-6F175D3DCCD1}">
              <a14:hiddenFill xmlns:a14="http://schemas.microsoft.com/office/drawing/2010/main">
                <a:solidFill>
                  <a:srgbClr val="FFFFFF"/>
                </a:solidFill>
              </a14:hiddenFill>
            </a:ext>
          </a:extLst>
        </p:spPr>
      </p:pic>
      <p:sp>
        <p:nvSpPr>
          <p:cNvPr id="101" name="Rectangle 100"/>
          <p:cNvSpPr/>
          <p:nvPr/>
        </p:nvSpPr>
        <p:spPr>
          <a:xfrm>
            <a:off x="-44870" y="-35006"/>
            <a:ext cx="1693976" cy="400110"/>
          </a:xfrm>
          <a:prstGeom prst="rect">
            <a:avLst/>
          </a:prstGeom>
          <a:noFill/>
        </p:spPr>
        <p:txBody>
          <a:bodyPr wrap="square">
            <a:spAutoFit/>
          </a:bodyPr>
          <a:lstStyle/>
          <a:p>
            <a:r>
              <a:rPr lang="en-GB" sz="1000" b="1" dirty="0">
                <a:solidFill>
                  <a:srgbClr val="FF0000"/>
                </a:solidFill>
                <a:latin typeface="HP Simplified" panose="020B0604020204020204" pitchFamily="34" charset="0"/>
              </a:rPr>
              <a:t>HP Gaming Home</a:t>
            </a:r>
          </a:p>
          <a:p>
            <a:r>
              <a:rPr lang="en-GB" sz="1000" b="1" dirty="0">
                <a:solidFill>
                  <a:srgbClr val="FF0000"/>
                </a:solidFill>
                <a:latin typeface="HP Simplified" panose="020B0604020204020204" pitchFamily="34" charset="0"/>
              </a:rPr>
              <a:t>Monitors</a:t>
            </a:r>
          </a:p>
        </p:txBody>
      </p:sp>
      <p:sp>
        <p:nvSpPr>
          <p:cNvPr id="117" name="TextBox 116">
            <a:extLst>
              <a:ext uri="{FF2B5EF4-FFF2-40B4-BE49-F238E27FC236}">
                <a16:creationId xmlns:a16="http://schemas.microsoft.com/office/drawing/2014/main" xmlns="" id="{6C2D58A5-C306-41E2-8820-5D2CE74918D9}"/>
              </a:ext>
            </a:extLst>
          </p:cNvPr>
          <p:cNvSpPr txBox="1"/>
          <p:nvPr/>
        </p:nvSpPr>
        <p:spPr>
          <a:xfrm>
            <a:off x="672743" y="2833531"/>
            <a:ext cx="3283711" cy="769441"/>
          </a:xfrm>
          <a:prstGeom prst="rect">
            <a:avLst/>
          </a:prstGeom>
          <a:noFill/>
        </p:spPr>
        <p:txBody>
          <a:bodyPr wrap="square" rtlCol="0">
            <a:spAutoFit/>
          </a:bodyPr>
          <a:lstStyle/>
          <a:p>
            <a:pPr fontAlgn="ctr"/>
            <a:r>
              <a:rPr lang="en-GB" sz="750" dirty="0">
                <a:solidFill>
                  <a:srgbClr val="000000"/>
                </a:solidFill>
                <a:latin typeface="HP Simplified" panose="020B0604020204020204" pitchFamily="34" charset="0"/>
              </a:rPr>
              <a:t>22J05E9</a:t>
            </a:r>
            <a:r>
              <a:rPr lang="en-GB" sz="750" dirty="0">
                <a:solidFill>
                  <a:srgbClr val="FF0000"/>
                </a:solidFill>
                <a:latin typeface="HP Simplified" panose="020B0604020204020204" pitchFamily="34" charset="0"/>
              </a:rPr>
              <a:t> </a:t>
            </a:r>
            <a:r>
              <a:rPr lang="en-GB" sz="750" dirty="0">
                <a:latin typeface="HP Simplified" panose="020B0604020204020204" pitchFamily="34" charset="0"/>
              </a:rPr>
              <a:t>HP MONITOR 24.5'', </a:t>
            </a:r>
            <a:r>
              <a:rPr lang="en-GB" sz="750" b="1" dirty="0">
                <a:latin typeface="HP Simplified" panose="020B0604020204020204" pitchFamily="34" charset="0"/>
              </a:rPr>
              <a:t>25i</a:t>
            </a:r>
            <a:r>
              <a:rPr lang="en-GB" sz="750" dirty="0">
                <a:latin typeface="HP Simplified" panose="020B0604020204020204" pitchFamily="34" charset="0"/>
              </a:rPr>
              <a:t> </a:t>
            </a:r>
            <a:r>
              <a:rPr lang="en-GB" sz="750" b="1" dirty="0">
                <a:latin typeface="HP Simplified" panose="020B0604020204020204" pitchFamily="34" charset="0"/>
              </a:rPr>
              <a:t>OMEN</a:t>
            </a:r>
            <a:r>
              <a:rPr lang="en-GB" sz="750" dirty="0">
                <a:latin typeface="HP Simplified" panose="020B0604020204020204" pitchFamily="34" charset="0"/>
              </a:rPr>
              <a:t> GAMING HOME, F, IPS, FHD 1920 X 1080, 1MS, AMD FREESYNC 165Hz PREMIUM PRO, 400 NITS,  TILT, AUDIO OUT, 2 X USB-A 3.2, USB TYPE-B, HDMI, DISPLAY PORT, 2YW, BLACK</a:t>
            </a:r>
            <a:r>
              <a:rPr lang="el-GR" sz="750" dirty="0">
                <a:latin typeface="HP Simplified" panose="020B0604020204020204" pitchFamily="34" charset="0"/>
              </a:rPr>
              <a:t>,</a:t>
            </a:r>
            <a:r>
              <a:rPr lang="en-GB" sz="750" dirty="0">
                <a:latin typeface="HP Simplified" panose="020B0604020204020204" pitchFamily="34" charset="0"/>
              </a:rPr>
              <a:t> </a:t>
            </a:r>
            <a:r>
              <a:rPr lang="en-US" sz="750" dirty="0" smtClean="0">
                <a:solidFill>
                  <a:srgbClr val="FF0000"/>
                </a:solidFill>
                <a:latin typeface="HP Simplified" panose="020B0604020204020204" pitchFamily="34" charset="0"/>
              </a:rPr>
              <a:t>151 </a:t>
            </a:r>
            <a:r>
              <a:rPr lang="en-GB" sz="750" i="0" u="none" strike="noStrike" kern="1200" dirty="0" smtClean="0">
                <a:solidFill>
                  <a:srgbClr val="FF0000"/>
                </a:solidFill>
                <a:effectLst/>
                <a:latin typeface="HP Simplified" panose="020B0604020204020204" pitchFamily="34" charset="0"/>
              </a:rPr>
              <a:t>€ </a:t>
            </a:r>
            <a:endParaRPr lang="en-GB" sz="800" i="1" dirty="0">
              <a:solidFill>
                <a:srgbClr val="92D050"/>
              </a:solidFill>
              <a:ea typeface="Calibri" panose="020F0502020204030204" pitchFamily="34" charset="0"/>
            </a:endParaRPr>
          </a:p>
          <a:p>
            <a:pPr fontAlgn="ctr"/>
            <a:endParaRPr lang="en-US" altLang="en-US" sz="700" i="1" dirty="0">
              <a:solidFill>
                <a:srgbClr val="92D050"/>
              </a:solidFill>
              <a:ea typeface="Calibri" panose="020F0502020204030204" pitchFamily="34" charset="0"/>
            </a:endParaRPr>
          </a:p>
          <a:p>
            <a:pPr fontAlgn="ctr"/>
            <a:endParaRPr lang="en-GB" sz="700" i="1" dirty="0">
              <a:solidFill>
                <a:srgbClr val="92D050"/>
              </a:solidFill>
              <a:ea typeface="Calibri" panose="020F0502020204030204" pitchFamily="34" charset="0"/>
            </a:endParaRPr>
          </a:p>
          <a:p>
            <a:pPr fontAlgn="t"/>
            <a:endParaRPr lang="x-none" sz="750" i="0" u="none" strike="noStrike" dirty="0">
              <a:solidFill>
                <a:srgbClr val="FF0000"/>
              </a:solidFill>
              <a:effectLst/>
              <a:latin typeface="HP Simplified" panose="020B0604020204020204" pitchFamily="34" charset="0"/>
            </a:endParaRPr>
          </a:p>
        </p:txBody>
      </p:sp>
      <p:sp>
        <p:nvSpPr>
          <p:cNvPr id="159" name="TextBox 158"/>
          <p:cNvSpPr txBox="1"/>
          <p:nvPr/>
        </p:nvSpPr>
        <p:spPr>
          <a:xfrm>
            <a:off x="671626" y="5557485"/>
            <a:ext cx="3346837" cy="661720"/>
          </a:xfrm>
          <a:prstGeom prst="rect">
            <a:avLst/>
          </a:prstGeom>
          <a:noFill/>
          <a:ln>
            <a:noFill/>
          </a:ln>
        </p:spPr>
        <p:txBody>
          <a:bodyPr wrap="square" rtlCol="0">
            <a:spAutoFit/>
          </a:bodyPr>
          <a:lstStyle/>
          <a:p>
            <a:pPr fontAlgn="ctr"/>
            <a:r>
              <a:rPr lang="en-US" sz="750" dirty="0">
                <a:latin typeface="HP Simplified" panose="020B0604020204020204" pitchFamily="34" charset="0"/>
              </a:rPr>
              <a:t>4WH47AA HP MONITOR 24.5'', </a:t>
            </a:r>
            <a:r>
              <a:rPr lang="en-US" sz="750" b="1" dirty="0">
                <a:latin typeface="HP Simplified" panose="020B0604020204020204" pitchFamily="34" charset="0"/>
              </a:rPr>
              <a:t>X 25F OMEN</a:t>
            </a:r>
            <a:r>
              <a:rPr lang="en-US" sz="750" dirty="0">
                <a:latin typeface="HP Simplified" panose="020B0604020204020204" pitchFamily="34" charset="0"/>
              </a:rPr>
              <a:t> GAMING HOME, A, TN LED, FHD 1920 X 1080, 240HZ, 1MS, 400 NITS, AMD FREESYNC &amp; NVIDIA G-SYNC, ADJUSTABLE, SWIVEL, TILT, 2X USB, 2X HDMI, DISPLAY PORT, 1YW,  </a:t>
            </a:r>
            <a:r>
              <a:rPr lang="en-US" sz="750" dirty="0" smtClean="0">
                <a:solidFill>
                  <a:srgbClr val="FF0000"/>
                </a:solidFill>
                <a:latin typeface="HP Simplified" panose="020B0604020204020204" pitchFamily="34" charset="0"/>
              </a:rPr>
              <a:t>299 €</a:t>
            </a:r>
            <a:endParaRPr lang="en-US" sz="750" dirty="0">
              <a:solidFill>
                <a:srgbClr val="FF0000"/>
              </a:solidFill>
              <a:latin typeface="HP Simplified" panose="020B0604020204020204" pitchFamily="34" charset="0"/>
            </a:endParaRPr>
          </a:p>
          <a:p>
            <a:pPr fontAlgn="ctr"/>
            <a:endParaRPr lang="en-US" altLang="en-US" sz="700" i="1" dirty="0">
              <a:solidFill>
                <a:srgbClr val="92D050"/>
              </a:solidFill>
              <a:ea typeface="Calibri" panose="020F0502020204030204" pitchFamily="34" charset="0"/>
            </a:endParaRPr>
          </a:p>
          <a:p>
            <a:pPr fontAlgn="ctr"/>
            <a:r>
              <a:rPr lang="en-US" sz="750" dirty="0">
                <a:solidFill>
                  <a:srgbClr val="FF0000"/>
                </a:solidFill>
                <a:latin typeface="HP Simplified" panose="020B0604020204020204" pitchFamily="34" charset="0"/>
              </a:rPr>
              <a:t> </a:t>
            </a:r>
          </a:p>
        </p:txBody>
      </p:sp>
      <p:sp>
        <p:nvSpPr>
          <p:cNvPr id="39" name="TextBox 38">
            <a:extLst>
              <a:ext uri="{FF2B5EF4-FFF2-40B4-BE49-F238E27FC236}">
                <a16:creationId xmlns:a16="http://schemas.microsoft.com/office/drawing/2014/main" xmlns="" id="{589DE301-6CF9-1ECE-F1D8-3F8FAF98218D}"/>
              </a:ext>
            </a:extLst>
          </p:cNvPr>
          <p:cNvSpPr txBox="1"/>
          <p:nvPr/>
        </p:nvSpPr>
        <p:spPr>
          <a:xfrm>
            <a:off x="-30190" y="3772099"/>
            <a:ext cx="4451737" cy="438582"/>
          </a:xfrm>
          <a:prstGeom prst="rect">
            <a:avLst/>
          </a:prstGeom>
          <a:noFill/>
        </p:spPr>
        <p:txBody>
          <a:bodyPr wrap="square">
            <a:spAutoFit/>
          </a:bodyPr>
          <a:lstStyle/>
          <a:p>
            <a:r>
              <a:rPr lang="en-GB" sz="750" dirty="0">
                <a:solidFill>
                  <a:schemeClr val="tx1">
                    <a:lumMod val="50000"/>
                    <a:lumOff val="50000"/>
                  </a:schemeClr>
                </a:solidFill>
                <a:latin typeface="HP Simplified" panose="020B0604020204020204" pitchFamily="34" charset="0"/>
              </a:rPr>
              <a:t>Are you ready for true competition? The OMEN X 25f 240Hz Gaming Display with Adaptive Sync was designed specifically for esports, with specs that give you an almost unfair advantage. A lightning-fast 240Hz refresh rate and a 1ms response time mean your grind to the top just got a whole lot easier.</a:t>
            </a:r>
            <a:endParaRPr lang="el-GR" sz="750" dirty="0">
              <a:solidFill>
                <a:schemeClr val="tx1">
                  <a:lumMod val="50000"/>
                  <a:lumOff val="50000"/>
                </a:schemeClr>
              </a:solidFill>
              <a:latin typeface="HP Simplified" panose="020B0604020204020204" pitchFamily="34" charset="0"/>
            </a:endParaRPr>
          </a:p>
        </p:txBody>
      </p:sp>
      <p:sp>
        <p:nvSpPr>
          <p:cNvPr id="40" name="TextBox 39">
            <a:extLst>
              <a:ext uri="{FF2B5EF4-FFF2-40B4-BE49-F238E27FC236}">
                <a16:creationId xmlns:a16="http://schemas.microsoft.com/office/drawing/2014/main" xmlns="" id="{A34C765C-A253-9A43-7413-9737FA94D2DE}"/>
              </a:ext>
            </a:extLst>
          </p:cNvPr>
          <p:cNvSpPr txBox="1"/>
          <p:nvPr/>
        </p:nvSpPr>
        <p:spPr>
          <a:xfrm>
            <a:off x="25305" y="3529052"/>
            <a:ext cx="4554987" cy="216692"/>
          </a:xfrm>
          <a:prstGeom prst="rect">
            <a:avLst/>
          </a:prstGeom>
          <a:solidFill>
            <a:schemeClr val="bg1">
              <a:lumMod val="95000"/>
            </a:schemeClr>
          </a:solidFill>
        </p:spPr>
        <p:txBody>
          <a:bodyPr wrap="square" rtlCol="0">
            <a:spAutoFit/>
          </a:bodyPr>
          <a:lstStyle/>
          <a:p>
            <a:pPr algn="ctr"/>
            <a:r>
              <a:rPr lang="en-GB" sz="800" b="1" dirty="0">
                <a:solidFill>
                  <a:srgbClr val="FF0000"/>
                </a:solidFill>
                <a:latin typeface="HP Simplified" panose="020B0604020204020204" pitchFamily="34" charset="0"/>
              </a:rPr>
              <a:t>OMEN  X 25F SERIES – 24.5’’ GAMING MONITOR</a:t>
            </a:r>
            <a:endParaRPr lang="x-none" sz="800" b="1" dirty="0">
              <a:solidFill>
                <a:srgbClr val="FF0000"/>
              </a:solidFill>
              <a:latin typeface="HP Simplified" panose="020B0604020204020204" pitchFamily="34" charset="0"/>
            </a:endParaRPr>
          </a:p>
        </p:txBody>
      </p:sp>
      <p:sp>
        <p:nvSpPr>
          <p:cNvPr id="51" name="TextBox 50">
            <a:extLst>
              <a:ext uri="{FF2B5EF4-FFF2-40B4-BE49-F238E27FC236}">
                <a16:creationId xmlns:a16="http://schemas.microsoft.com/office/drawing/2014/main" xmlns="" id="{FA6C2B74-187C-1CCA-1F50-DB146116802E}"/>
              </a:ext>
            </a:extLst>
          </p:cNvPr>
          <p:cNvSpPr txBox="1"/>
          <p:nvPr/>
        </p:nvSpPr>
        <p:spPr>
          <a:xfrm>
            <a:off x="-40950" y="1127623"/>
            <a:ext cx="4646550" cy="323165"/>
          </a:xfrm>
          <a:prstGeom prst="rect">
            <a:avLst/>
          </a:prstGeom>
          <a:noFill/>
        </p:spPr>
        <p:txBody>
          <a:bodyPr wrap="square">
            <a:spAutoFit/>
          </a:bodyPr>
          <a:lstStyle/>
          <a:p>
            <a:r>
              <a:rPr lang="en-GB" sz="750" dirty="0">
                <a:solidFill>
                  <a:schemeClr val="tx1">
                    <a:lumMod val="50000"/>
                    <a:lumOff val="50000"/>
                  </a:schemeClr>
                </a:solidFill>
                <a:latin typeface="HP Simplified" panose="020B0604020204020204" pitchFamily="34" charset="0"/>
              </a:rPr>
              <a:t>React faster, aim better, and zero in every aspect of your game. We've redefined high definition gaming with 165Hz, 1ms response, AMD FreeSync™ Premium Pro, and more colors than ever before.</a:t>
            </a:r>
            <a:endParaRPr lang="el-GR" sz="750" dirty="0">
              <a:solidFill>
                <a:schemeClr val="tx1">
                  <a:lumMod val="50000"/>
                  <a:lumOff val="50000"/>
                </a:schemeClr>
              </a:solidFill>
              <a:latin typeface="HP Simplified" panose="020B0604020204020204" pitchFamily="34" charset="0"/>
            </a:endParaRPr>
          </a:p>
        </p:txBody>
      </p:sp>
      <p:sp>
        <p:nvSpPr>
          <p:cNvPr id="53" name="TextBox 52">
            <a:extLst>
              <a:ext uri="{FF2B5EF4-FFF2-40B4-BE49-F238E27FC236}">
                <a16:creationId xmlns:a16="http://schemas.microsoft.com/office/drawing/2014/main" xmlns="" id="{E81E75EE-7384-1BED-AA32-50065B90C4C5}"/>
              </a:ext>
            </a:extLst>
          </p:cNvPr>
          <p:cNvSpPr txBox="1"/>
          <p:nvPr/>
        </p:nvSpPr>
        <p:spPr>
          <a:xfrm>
            <a:off x="-1" y="913036"/>
            <a:ext cx="4605601" cy="215444"/>
          </a:xfrm>
          <a:prstGeom prst="rect">
            <a:avLst/>
          </a:prstGeom>
          <a:solidFill>
            <a:schemeClr val="bg1">
              <a:lumMod val="95000"/>
            </a:schemeClr>
          </a:solidFill>
        </p:spPr>
        <p:txBody>
          <a:bodyPr wrap="square">
            <a:spAutoFit/>
          </a:bodyPr>
          <a:lstStyle/>
          <a:p>
            <a:pPr algn="ctr"/>
            <a:r>
              <a:rPr lang="en-GB" sz="800" b="1" i="0" dirty="0">
                <a:solidFill>
                  <a:srgbClr val="FF0000"/>
                </a:solidFill>
                <a:effectLst/>
                <a:latin typeface="HP Simplified" panose="020B0604020204020204" pitchFamily="34" charset="0"/>
              </a:rPr>
              <a:t>OMEN 25I GAMING FHD 24.5’’ MONITOR</a:t>
            </a:r>
          </a:p>
        </p:txBody>
      </p:sp>
      <p:cxnSp>
        <p:nvCxnSpPr>
          <p:cNvPr id="59" name="Straight Connector 58"/>
          <p:cNvCxnSpPr/>
          <p:nvPr/>
        </p:nvCxnSpPr>
        <p:spPr>
          <a:xfrm>
            <a:off x="3963922" y="6440194"/>
            <a:ext cx="0" cy="3600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xmlns="" id="{535C022C-96F3-0CA8-7FEF-F74F681C6910}"/>
              </a:ext>
            </a:extLst>
          </p:cNvPr>
          <p:cNvCxnSpPr>
            <a:cxnSpLocks/>
          </p:cNvCxnSpPr>
          <p:nvPr/>
        </p:nvCxnSpPr>
        <p:spPr>
          <a:xfrm flipH="1">
            <a:off x="4564952" y="175842"/>
            <a:ext cx="42541" cy="5971916"/>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64" name="Rectangle 63"/>
          <p:cNvSpPr/>
          <p:nvPr/>
        </p:nvSpPr>
        <p:spPr>
          <a:xfrm>
            <a:off x="-54537" y="279453"/>
            <a:ext cx="1934154" cy="200055"/>
          </a:xfrm>
          <a:prstGeom prst="rect">
            <a:avLst/>
          </a:prstGeom>
        </p:spPr>
        <p:txBody>
          <a:bodyPr wrap="square">
            <a:spAutoFit/>
          </a:bodyPr>
          <a:lstStyle/>
          <a:p>
            <a:r>
              <a:rPr lang="en-US" sz="700" dirty="0" smtClean="0">
                <a:latin typeface="HP Simplified" panose="020B0604020204020204" pitchFamily="34" charset="0"/>
                <a:cs typeface="Arial" panose="020B0604020202020204" pitchFamily="34" charset="0"/>
              </a:rPr>
              <a:t>Retail File October 2025 </a:t>
            </a:r>
            <a:r>
              <a:rPr lang="en-GB" sz="700" dirty="0">
                <a:latin typeface="HP Simplified" panose="020B0604020204020204" pitchFamily="34" charset="0"/>
                <a:cs typeface="Arial" panose="020B0604020202020204" pitchFamily="34" charset="0"/>
              </a:rPr>
              <a:t>Page 1/3</a:t>
            </a:r>
            <a:endParaRPr lang="en-US" sz="700" dirty="0">
              <a:latin typeface="HP Simplified" panose="020B0604020204020204" pitchFamily="34" charset="0"/>
              <a:cs typeface="Arial" panose="020B0604020202020204" pitchFamily="34" charset="0"/>
            </a:endParaRPr>
          </a:p>
        </p:txBody>
      </p:sp>
      <p:sp>
        <p:nvSpPr>
          <p:cNvPr id="80" name="Rectangle 79"/>
          <p:cNvSpPr/>
          <p:nvPr/>
        </p:nvSpPr>
        <p:spPr>
          <a:xfrm>
            <a:off x="6727613" y="6470704"/>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48" name="Rectangle 47"/>
          <p:cNvSpPr/>
          <p:nvPr/>
        </p:nvSpPr>
        <p:spPr>
          <a:xfrm>
            <a:off x="-44870" y="386162"/>
            <a:ext cx="1432992" cy="307777"/>
          </a:xfrm>
          <a:prstGeom prst="rect">
            <a:avLst/>
          </a:prstGeom>
        </p:spPr>
        <p:txBody>
          <a:bodyPr wrap="square">
            <a:spAutoFit/>
          </a:bodyPr>
          <a:lstStyle/>
          <a:p>
            <a:r>
              <a:rPr lang="en-US" sz="700" dirty="0">
                <a:latin typeface="HP Simplified" panose="020B0604020204020204" pitchFamily="34" charset="0"/>
                <a:cs typeface="Arial" panose="020B0604020202020204" pitchFamily="34" charset="0"/>
              </a:rPr>
              <a:t>Promo prices are valid until </a:t>
            </a:r>
            <a:r>
              <a:rPr lang="en-US" sz="700" dirty="0" smtClean="0">
                <a:latin typeface="HP Simplified" panose="020B0604020204020204" pitchFamily="34" charset="0"/>
                <a:cs typeface="Arial" panose="020B0604020202020204" pitchFamily="34" charset="0"/>
              </a:rPr>
              <a:t>31/10 </a:t>
            </a:r>
            <a:r>
              <a:rPr lang="en-US" sz="700" dirty="0">
                <a:latin typeface="HP Simplified" panose="020B0604020204020204" pitchFamily="34" charset="0"/>
                <a:cs typeface="Arial" panose="020B0604020202020204" pitchFamily="34" charset="0"/>
              </a:rPr>
              <a:t>or Until Stock Last.</a:t>
            </a:r>
          </a:p>
        </p:txBody>
      </p:sp>
      <p:pic>
        <p:nvPicPr>
          <p:cNvPr id="6" name="Picture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640483" y="12189"/>
            <a:ext cx="3844748" cy="2531533"/>
          </a:xfrm>
          <a:prstGeom prst="rect">
            <a:avLst/>
          </a:prstGeom>
        </p:spPr>
      </p:pic>
      <p:sp>
        <p:nvSpPr>
          <p:cNvPr id="43" name="TextBox 42">
            <a:extLst>
              <a:ext uri="{FF2B5EF4-FFF2-40B4-BE49-F238E27FC236}">
                <a16:creationId xmlns:a16="http://schemas.microsoft.com/office/drawing/2014/main" xmlns="" id="{55788980-1BD6-B7B8-9055-91FD5FF3CAE9}"/>
              </a:ext>
            </a:extLst>
          </p:cNvPr>
          <p:cNvSpPr txBox="1"/>
          <p:nvPr/>
        </p:nvSpPr>
        <p:spPr>
          <a:xfrm>
            <a:off x="4587003" y="3518222"/>
            <a:ext cx="5279137" cy="215444"/>
          </a:xfrm>
          <a:prstGeom prst="rect">
            <a:avLst/>
          </a:prstGeom>
          <a:solidFill>
            <a:schemeClr val="bg1">
              <a:lumMod val="95000"/>
            </a:schemeClr>
          </a:solidFill>
        </p:spPr>
        <p:txBody>
          <a:bodyPr wrap="square" rtlCol="0">
            <a:spAutoFit/>
          </a:bodyPr>
          <a:lstStyle/>
          <a:p>
            <a:pPr algn="ctr"/>
            <a:r>
              <a:rPr lang="en-GB" sz="800" b="1" dirty="0">
                <a:solidFill>
                  <a:srgbClr val="FF0000"/>
                </a:solidFill>
                <a:latin typeface="HP Simplified" panose="020B0604020204020204" pitchFamily="34" charset="0"/>
              </a:rPr>
              <a:t>OMEN  34c</a:t>
            </a:r>
            <a:r>
              <a:rPr lang="en-GB" sz="800" b="1" i="0" dirty="0">
                <a:solidFill>
                  <a:srgbClr val="FF0000"/>
                </a:solidFill>
                <a:effectLst/>
                <a:latin typeface="HP Simplified" panose="020B0604020204020204" pitchFamily="34" charset="0"/>
              </a:rPr>
              <a:t> WQHD  </a:t>
            </a:r>
            <a:r>
              <a:rPr lang="en-GB" sz="800" b="1" dirty="0">
                <a:solidFill>
                  <a:srgbClr val="FF0000"/>
                </a:solidFill>
                <a:latin typeface="HP Simplified" panose="020B0604020204020204" pitchFamily="34" charset="0"/>
              </a:rPr>
              <a:t>– 34’’ GAMING MONITOR</a:t>
            </a:r>
            <a:endParaRPr lang="x-none" sz="800" b="1" dirty="0">
              <a:solidFill>
                <a:srgbClr val="FF0000"/>
              </a:solidFill>
              <a:latin typeface="HP Simplified" panose="020B0604020204020204" pitchFamily="34" charset="0"/>
            </a:endParaRPr>
          </a:p>
        </p:txBody>
      </p:sp>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25783" y="4213081"/>
            <a:ext cx="2129150" cy="1240916"/>
          </a:xfrm>
          <a:prstGeom prst="rect">
            <a:avLst/>
          </a:prstGeom>
        </p:spPr>
      </p:pic>
      <p:sp>
        <p:nvSpPr>
          <p:cNvPr id="46" name="TextBox 45">
            <a:extLst>
              <a:ext uri="{FF2B5EF4-FFF2-40B4-BE49-F238E27FC236}">
                <a16:creationId xmlns:a16="http://schemas.microsoft.com/office/drawing/2014/main" xmlns="" id="{A7B577C3-5309-51D4-DC2C-A1EB27155C72}"/>
              </a:ext>
            </a:extLst>
          </p:cNvPr>
          <p:cNvSpPr txBox="1"/>
          <p:nvPr/>
        </p:nvSpPr>
        <p:spPr>
          <a:xfrm>
            <a:off x="4552120" y="3776809"/>
            <a:ext cx="5057706" cy="323165"/>
          </a:xfrm>
          <a:prstGeom prst="rect">
            <a:avLst/>
          </a:prstGeom>
          <a:noFill/>
        </p:spPr>
        <p:txBody>
          <a:bodyPr wrap="square">
            <a:spAutoFit/>
          </a:bodyPr>
          <a:lstStyle/>
          <a:p>
            <a:pPr algn="just"/>
            <a:r>
              <a:rPr lang="en-US" sz="750" dirty="0">
                <a:solidFill>
                  <a:schemeClr val="tx1">
                    <a:lumMod val="50000"/>
                    <a:lumOff val="50000"/>
                  </a:schemeClr>
                </a:solidFill>
                <a:latin typeface="HP Simplified" panose="020B0604020204020204" pitchFamily="34" charset="0"/>
              </a:rPr>
              <a:t>There is no better joy than escaping into the game. This monitor brings the immersion with the ultrawide 1500R curved screen. Quick performance and realistic HDR color with a sleek design looks, sounds, and feels great on your desk.</a:t>
            </a:r>
            <a:endParaRPr lang="el-GR" sz="750" dirty="0">
              <a:solidFill>
                <a:schemeClr val="tx1">
                  <a:lumMod val="50000"/>
                  <a:lumOff val="50000"/>
                </a:schemeClr>
              </a:solidFill>
              <a:latin typeface="HP Simplified" panose="020B0604020204020204" pitchFamily="34" charset="0"/>
            </a:endParaRPr>
          </a:p>
        </p:txBody>
      </p:sp>
      <p:sp>
        <p:nvSpPr>
          <p:cNvPr id="49" name="TextBox 48"/>
          <p:cNvSpPr txBox="1"/>
          <p:nvPr/>
        </p:nvSpPr>
        <p:spPr>
          <a:xfrm>
            <a:off x="5168653" y="5534340"/>
            <a:ext cx="3484673" cy="661720"/>
          </a:xfrm>
          <a:prstGeom prst="rect">
            <a:avLst/>
          </a:prstGeom>
          <a:noFill/>
          <a:ln>
            <a:noFill/>
          </a:ln>
        </p:spPr>
        <p:txBody>
          <a:bodyPr wrap="square" rtlCol="0">
            <a:spAutoFit/>
          </a:bodyPr>
          <a:lstStyle/>
          <a:p>
            <a:pPr fontAlgn="ctr"/>
            <a:r>
              <a:rPr lang="en-US" sz="750" dirty="0">
                <a:latin typeface="HP Simplified" panose="020B0604020204020204" pitchFamily="34" charset="0"/>
              </a:rPr>
              <a:t>780K8E9 HP MONITOR 34'', </a:t>
            </a:r>
            <a:r>
              <a:rPr lang="en-US" sz="750" b="1" dirty="0">
                <a:latin typeface="HP Simplified" panose="020B0604020204020204" pitchFamily="34" charset="0"/>
              </a:rPr>
              <a:t>34c OMEN </a:t>
            </a:r>
            <a:r>
              <a:rPr lang="en-US" sz="750" dirty="0">
                <a:latin typeface="HP Simplified" panose="020B0604020204020204" pitchFamily="34" charset="0"/>
              </a:rPr>
              <a:t>GAMING HOME CURVED, E, VA, WQHD 3440 x 1440, 165Hz, 21:9, 1MS, 400 NITS, DUAL SPEAKER, AMD FREESYNC PREMIUM, ANTIGLARE, HEIGHT ADJUSTABLE, TILT, 2x HDMI, DISPLAY PORT, 2YW, BLACK, </a:t>
            </a:r>
            <a:r>
              <a:rPr lang="en-US" sz="750" dirty="0" smtClean="0">
                <a:solidFill>
                  <a:srgbClr val="FF0000"/>
                </a:solidFill>
                <a:latin typeface="HP Simplified" panose="020B0604020204020204" pitchFamily="34" charset="0"/>
              </a:rPr>
              <a:t>383 €   </a:t>
            </a:r>
            <a:endParaRPr lang="en-US" altLang="en-US" sz="700" i="1" dirty="0">
              <a:solidFill>
                <a:srgbClr val="92D050"/>
              </a:solidFill>
              <a:ea typeface="Calibri" panose="020F0502020204030204" pitchFamily="34" charset="0"/>
            </a:endParaRPr>
          </a:p>
          <a:p>
            <a:pPr fontAlgn="ctr"/>
            <a:r>
              <a:rPr lang="en-US" sz="750" dirty="0">
                <a:solidFill>
                  <a:srgbClr val="FF0000"/>
                </a:solidFill>
                <a:latin typeface="HP Simplified" panose="020B0604020204020204" pitchFamily="34" charset="0"/>
              </a:rPr>
              <a:t/>
            </a:r>
            <a:br>
              <a:rPr lang="en-US" sz="750" dirty="0">
                <a:solidFill>
                  <a:srgbClr val="FF0000"/>
                </a:solidFill>
                <a:latin typeface="HP Simplified" panose="020B0604020204020204" pitchFamily="34" charset="0"/>
              </a:rPr>
            </a:br>
            <a:r>
              <a:rPr lang="en-GB" sz="700" i="1" dirty="0">
                <a:solidFill>
                  <a:srgbClr val="92D050"/>
                </a:solidFill>
                <a:ea typeface="Calibri" panose="020F0502020204030204" pitchFamily="34" charset="0"/>
              </a:rPr>
              <a:t> </a:t>
            </a:r>
          </a:p>
        </p:txBody>
      </p:sp>
    </p:spTree>
    <p:extLst>
      <p:ext uri="{BB962C8B-B14F-4D97-AF65-F5344CB8AC3E}">
        <p14:creationId xmlns:p14="http://schemas.microsoft.com/office/powerpoint/2010/main" val="3894542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 name="Picture 86" descr="Background pattern&#10;&#10;Description automatically generated">
            <a:extLst>
              <a:ext uri="{FF2B5EF4-FFF2-40B4-BE49-F238E27FC236}">
                <a16:creationId xmlns:a16="http://schemas.microsoft.com/office/drawing/2014/main" xmlns="" id="{F496669D-4EB1-4136-A9D0-1F7767238880}"/>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120" y="-10377"/>
            <a:ext cx="3498408" cy="991263"/>
          </a:xfrm>
          <a:prstGeom prst="rect">
            <a:avLst/>
          </a:prstGeom>
        </p:spPr>
      </p:pic>
      <p:sp>
        <p:nvSpPr>
          <p:cNvPr id="100" name="Rectangle 99"/>
          <p:cNvSpPr/>
          <p:nvPr/>
        </p:nvSpPr>
        <p:spPr>
          <a:xfrm>
            <a:off x="0" y="6392517"/>
            <a:ext cx="9905999" cy="465483"/>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cxnSp>
        <p:nvCxnSpPr>
          <p:cNvPr id="111" name="Straight Connector 110"/>
          <p:cNvCxnSpPr/>
          <p:nvPr/>
        </p:nvCxnSpPr>
        <p:spPr>
          <a:xfrm>
            <a:off x="3963922" y="6440194"/>
            <a:ext cx="0" cy="3600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9" name="Rectangle 118"/>
          <p:cNvSpPr/>
          <p:nvPr/>
        </p:nvSpPr>
        <p:spPr>
          <a:xfrm>
            <a:off x="-6031" y="6393880"/>
            <a:ext cx="3994403"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cxnSp>
        <p:nvCxnSpPr>
          <p:cNvPr id="120" name="Straight Connector 119"/>
          <p:cNvCxnSpPr/>
          <p:nvPr/>
        </p:nvCxnSpPr>
        <p:spPr>
          <a:xfrm>
            <a:off x="6557521" y="6408036"/>
            <a:ext cx="0" cy="4320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81" name="Picture 8" descr="http://evonexus.org/wp-content/uploads/2015/11/hp-logo-color.png"/>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l="22939" r="21562"/>
          <a:stretch/>
        </p:blipFill>
        <p:spPr bwMode="auto">
          <a:xfrm>
            <a:off x="1164875" y="-7706"/>
            <a:ext cx="331479" cy="360000"/>
          </a:xfrm>
          <a:prstGeom prst="rect">
            <a:avLst/>
          </a:prstGeom>
          <a:noFill/>
          <a:extLst>
            <a:ext uri="{909E8E84-426E-40DD-AFC4-6F175D3DCCD1}">
              <a14:hiddenFill xmlns:a14="http://schemas.microsoft.com/office/drawing/2010/main">
                <a:solidFill>
                  <a:srgbClr val="FFFFFF"/>
                </a:solidFill>
              </a14:hiddenFill>
            </a:ext>
          </a:extLst>
        </p:spPr>
      </p:pic>
      <p:cxnSp>
        <p:nvCxnSpPr>
          <p:cNvPr id="43" name="Straight Connector 42">
            <a:extLst>
              <a:ext uri="{FF2B5EF4-FFF2-40B4-BE49-F238E27FC236}">
                <a16:creationId xmlns:a16="http://schemas.microsoft.com/office/drawing/2014/main" xmlns="" id="{3FF9BB54-3345-B14B-3881-BE6183D111EF}"/>
              </a:ext>
            </a:extLst>
          </p:cNvPr>
          <p:cNvCxnSpPr/>
          <p:nvPr/>
        </p:nvCxnSpPr>
        <p:spPr>
          <a:xfrm>
            <a:off x="3548085" y="1108650"/>
            <a:ext cx="40083" cy="5234106"/>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29" name="Picture 28" descr="A person typing on a keyboard&#10;&#10;Description automatically generated">
            <a:extLst>
              <a:ext uri="{FF2B5EF4-FFF2-40B4-BE49-F238E27FC236}">
                <a16:creationId xmlns:a16="http://schemas.microsoft.com/office/drawing/2014/main" xmlns="" id="{DEF87466-8C22-CBEF-2AD1-7F009138C6F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30" y="-6152"/>
            <a:ext cx="1137431" cy="987937"/>
          </a:xfrm>
          <a:prstGeom prst="rect">
            <a:avLst/>
          </a:prstGeom>
        </p:spPr>
      </p:pic>
      <p:cxnSp>
        <p:nvCxnSpPr>
          <p:cNvPr id="151" name="Straight Connector 150">
            <a:extLst>
              <a:ext uri="{FF2B5EF4-FFF2-40B4-BE49-F238E27FC236}">
                <a16:creationId xmlns:a16="http://schemas.microsoft.com/office/drawing/2014/main" xmlns="" id="{3FF9BB54-3345-B14B-3881-BE6183D111EF}"/>
              </a:ext>
            </a:extLst>
          </p:cNvPr>
          <p:cNvCxnSpPr/>
          <p:nvPr/>
        </p:nvCxnSpPr>
        <p:spPr>
          <a:xfrm flipH="1">
            <a:off x="6824554" y="-6736"/>
            <a:ext cx="45591" cy="6388025"/>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62" name="Rectangle 61"/>
          <p:cNvSpPr/>
          <p:nvPr/>
        </p:nvSpPr>
        <p:spPr>
          <a:xfrm>
            <a:off x="1086756" y="339133"/>
            <a:ext cx="1934154" cy="200055"/>
          </a:xfrm>
          <a:prstGeom prst="rect">
            <a:avLst/>
          </a:prstGeom>
        </p:spPr>
        <p:txBody>
          <a:bodyPr wrap="square">
            <a:spAutoFit/>
          </a:bodyPr>
          <a:lstStyle/>
          <a:p>
            <a:r>
              <a:rPr lang="en-US" sz="700" dirty="0" smtClean="0">
                <a:latin typeface="HP Simplified" panose="020B0604020204020204" pitchFamily="34" charset="0"/>
                <a:cs typeface="Arial" panose="020B0604020202020204" pitchFamily="34" charset="0"/>
              </a:rPr>
              <a:t>Retail File October 2025 </a:t>
            </a:r>
            <a:r>
              <a:rPr lang="en-GB" sz="700" dirty="0">
                <a:latin typeface="HP Simplified" panose="020B0604020204020204" pitchFamily="34" charset="0"/>
                <a:cs typeface="Arial" panose="020B0604020202020204" pitchFamily="34" charset="0"/>
              </a:rPr>
              <a:t>Page 2/3</a:t>
            </a:r>
            <a:endParaRPr lang="en-US" sz="700" dirty="0">
              <a:latin typeface="HP Simplified" panose="020B0604020204020204" pitchFamily="34" charset="0"/>
              <a:cs typeface="Arial" panose="020B0604020202020204" pitchFamily="34" charset="0"/>
            </a:endParaRPr>
          </a:p>
        </p:txBody>
      </p:sp>
      <p:sp>
        <p:nvSpPr>
          <p:cNvPr id="82" name="Rectangle 81"/>
          <p:cNvSpPr/>
          <p:nvPr/>
        </p:nvSpPr>
        <p:spPr>
          <a:xfrm>
            <a:off x="1471160" y="-14677"/>
            <a:ext cx="1802043" cy="400110"/>
          </a:xfrm>
          <a:prstGeom prst="rect">
            <a:avLst/>
          </a:prstGeom>
          <a:noFill/>
        </p:spPr>
        <p:txBody>
          <a:bodyPr wrap="square">
            <a:spAutoFit/>
          </a:bodyPr>
          <a:lstStyle/>
          <a:p>
            <a:r>
              <a:rPr lang="en-GB" sz="1000" b="1">
                <a:latin typeface="HP Simplified" panose="020B0604020204020204" pitchFamily="34" charset="0"/>
              </a:rPr>
              <a:t>HP E,P &amp; S </a:t>
            </a:r>
            <a:r>
              <a:rPr lang="en-GB" sz="1000" b="1" dirty="0">
                <a:latin typeface="HP Simplified" panose="020B0604020204020204" pitchFamily="34" charset="0"/>
              </a:rPr>
              <a:t>Series Business</a:t>
            </a:r>
            <a:r>
              <a:rPr lang="el-GR" sz="1000" b="1" dirty="0">
                <a:latin typeface="HP Simplified" panose="020B0604020204020204" pitchFamily="34" charset="0"/>
              </a:rPr>
              <a:t> </a:t>
            </a:r>
            <a:r>
              <a:rPr lang="en-GB" sz="1000" b="1" dirty="0">
                <a:latin typeface="HP Simplified" panose="020B0604020204020204" pitchFamily="34" charset="0"/>
              </a:rPr>
              <a:t>Monitors</a:t>
            </a:r>
          </a:p>
        </p:txBody>
      </p:sp>
      <p:sp>
        <p:nvSpPr>
          <p:cNvPr id="69" name="Rectangle 68"/>
          <p:cNvSpPr/>
          <p:nvPr/>
        </p:nvSpPr>
        <p:spPr>
          <a:xfrm>
            <a:off x="6727613" y="6470704"/>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44" name="TextBox 43">
            <a:extLst>
              <a:ext uri="{FF2B5EF4-FFF2-40B4-BE49-F238E27FC236}">
                <a16:creationId xmlns:a16="http://schemas.microsoft.com/office/drawing/2014/main" xmlns="" id="{BB983321-43DF-23D0-4505-7DEA5818748A}"/>
              </a:ext>
            </a:extLst>
          </p:cNvPr>
          <p:cNvSpPr txBox="1"/>
          <p:nvPr/>
        </p:nvSpPr>
        <p:spPr>
          <a:xfrm>
            <a:off x="0" y="4435042"/>
            <a:ext cx="3565029" cy="215444"/>
          </a:xfrm>
          <a:prstGeom prst="rect">
            <a:avLst/>
          </a:prstGeom>
          <a:solidFill>
            <a:schemeClr val="bg1">
              <a:lumMod val="95000"/>
            </a:schemeClr>
          </a:solidFill>
        </p:spPr>
        <p:txBody>
          <a:bodyPr wrap="square" rtlCol="0">
            <a:spAutoFit/>
          </a:bodyPr>
          <a:lstStyle/>
          <a:p>
            <a:pPr algn="ctr"/>
            <a:r>
              <a:rPr lang="en-GB" sz="800" b="1" dirty="0">
                <a:solidFill>
                  <a:schemeClr val="tx2"/>
                </a:solidFill>
                <a:latin typeface="HP Simplified" panose="020B0604020204020204" pitchFamily="34" charset="0"/>
              </a:rPr>
              <a:t>E27 G5 27’’ BUSINESS MONITOR</a:t>
            </a:r>
            <a:endParaRPr lang="x-none" sz="800" b="1" dirty="0">
              <a:solidFill>
                <a:schemeClr val="tx2"/>
              </a:solidFill>
              <a:latin typeface="HP Simplified" panose="020B0604020204020204" pitchFamily="34" charset="0"/>
            </a:endParaRPr>
          </a:p>
        </p:txBody>
      </p:sp>
      <p:sp>
        <p:nvSpPr>
          <p:cNvPr id="45" name="Rectangle 44"/>
          <p:cNvSpPr/>
          <p:nvPr/>
        </p:nvSpPr>
        <p:spPr>
          <a:xfrm>
            <a:off x="-59841" y="4609378"/>
            <a:ext cx="3568001" cy="553998"/>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Intentionally crafted to deliver crisp visuals, personalized comfort, and true flexibility, the HP Monitor redefines comfort, so there's nothing between you and your best. Stylishly designed with the planet in mind, this display is the perfect fit for both the office and home.</a:t>
            </a:r>
          </a:p>
        </p:txBody>
      </p:sp>
      <p:pic>
        <p:nvPicPr>
          <p:cNvPr id="48" name="Picture 47"/>
          <p:cNvPicPr>
            <a:picLocks noChangeAspect="1"/>
          </p:cNvPicPr>
          <p:nvPr/>
        </p:nvPicPr>
        <p:blipFill rotWithShape="1">
          <a:blip r:embed="rId6" cstate="print">
            <a:extLst>
              <a:ext uri="{28A0092B-C50C-407E-A947-70E740481C1C}">
                <a14:useLocalDpi xmlns:a14="http://schemas.microsoft.com/office/drawing/2010/main" val="0"/>
              </a:ext>
            </a:extLst>
          </a:blip>
          <a:srcRect t="14729" b="14415"/>
          <a:stretch/>
        </p:blipFill>
        <p:spPr>
          <a:xfrm>
            <a:off x="91315" y="5268989"/>
            <a:ext cx="1222955" cy="866543"/>
          </a:xfrm>
          <a:prstGeom prst="rect">
            <a:avLst/>
          </a:prstGeom>
        </p:spPr>
      </p:pic>
      <p:sp>
        <p:nvSpPr>
          <p:cNvPr id="92" name="TextBox 91">
            <a:extLst>
              <a:ext uri="{FF2B5EF4-FFF2-40B4-BE49-F238E27FC236}">
                <a16:creationId xmlns:a16="http://schemas.microsoft.com/office/drawing/2014/main" xmlns="" id="{BB983321-43DF-23D0-4505-7DEA5818748A}"/>
              </a:ext>
            </a:extLst>
          </p:cNvPr>
          <p:cNvSpPr txBox="1"/>
          <p:nvPr/>
        </p:nvSpPr>
        <p:spPr>
          <a:xfrm>
            <a:off x="-712" y="2737769"/>
            <a:ext cx="3538431" cy="215444"/>
          </a:xfrm>
          <a:prstGeom prst="rect">
            <a:avLst/>
          </a:prstGeom>
          <a:solidFill>
            <a:schemeClr val="bg1">
              <a:lumMod val="95000"/>
            </a:schemeClr>
          </a:solidFill>
        </p:spPr>
        <p:txBody>
          <a:bodyPr wrap="square" rtlCol="0">
            <a:spAutoFit/>
          </a:bodyPr>
          <a:lstStyle/>
          <a:p>
            <a:pPr algn="ctr"/>
            <a:r>
              <a:rPr lang="en-GB" sz="800" b="1" dirty="0">
                <a:solidFill>
                  <a:schemeClr val="tx2"/>
                </a:solidFill>
                <a:latin typeface="HP Simplified" panose="020B0604020204020204" pitchFamily="34" charset="0"/>
              </a:rPr>
              <a:t>E24  G5 23.8’’ FHD MONITOR</a:t>
            </a:r>
            <a:endParaRPr lang="x-none" sz="800" b="1" dirty="0">
              <a:solidFill>
                <a:schemeClr val="tx2"/>
              </a:solidFill>
              <a:latin typeface="HP Simplified" panose="020B0604020204020204" pitchFamily="34" charset="0"/>
            </a:endParaRPr>
          </a:p>
        </p:txBody>
      </p: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25556" y="3478048"/>
            <a:ext cx="1298221" cy="928032"/>
          </a:xfrm>
          <a:prstGeom prst="rect">
            <a:avLst/>
          </a:prstGeom>
        </p:spPr>
      </p:pic>
      <p:sp>
        <p:nvSpPr>
          <p:cNvPr id="99" name="Rectangle 98"/>
          <p:cNvSpPr/>
          <p:nvPr/>
        </p:nvSpPr>
        <p:spPr>
          <a:xfrm>
            <a:off x="-46552" y="2928739"/>
            <a:ext cx="3633657" cy="553998"/>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Intentionally crafted to deliver crisp visuals, personalized comfort, and true flexibility, the HP E24 G5 FHD Monitor redefines comfort, so there's nothing between you and your best. Stylishly designed with the planet in mind, this display is the perfect fit for both the office and home.</a:t>
            </a:r>
          </a:p>
        </p:txBody>
      </p:sp>
      <p:sp>
        <p:nvSpPr>
          <p:cNvPr id="74" name="TextBox 73">
            <a:extLst>
              <a:ext uri="{FF2B5EF4-FFF2-40B4-BE49-F238E27FC236}">
                <a16:creationId xmlns:a16="http://schemas.microsoft.com/office/drawing/2014/main" xmlns="" id="{BB983321-43DF-23D0-4505-7DEA5818748A}"/>
              </a:ext>
            </a:extLst>
          </p:cNvPr>
          <p:cNvSpPr txBox="1"/>
          <p:nvPr/>
        </p:nvSpPr>
        <p:spPr>
          <a:xfrm>
            <a:off x="3511653" y="9781"/>
            <a:ext cx="3364900" cy="215444"/>
          </a:xfrm>
          <a:prstGeom prst="rect">
            <a:avLst/>
          </a:prstGeom>
          <a:solidFill>
            <a:schemeClr val="bg1">
              <a:lumMod val="95000"/>
            </a:schemeClr>
          </a:solidFill>
        </p:spPr>
        <p:txBody>
          <a:bodyPr wrap="square" rtlCol="0">
            <a:spAutoFit/>
          </a:bodyPr>
          <a:lstStyle/>
          <a:p>
            <a:pPr algn="ctr"/>
            <a:r>
              <a:rPr lang="it-IT" sz="800" b="1" dirty="0">
                <a:solidFill>
                  <a:schemeClr val="tx2"/>
                </a:solidFill>
                <a:latin typeface="HP Simplified" panose="020B0604020204020204" pitchFamily="34" charset="0"/>
              </a:rPr>
              <a:t>E32k  G5 32’’ UHD MONITOR</a:t>
            </a:r>
          </a:p>
        </p:txBody>
      </p:sp>
      <p:sp>
        <p:nvSpPr>
          <p:cNvPr id="86" name="Rectangle 85"/>
          <p:cNvSpPr/>
          <p:nvPr/>
        </p:nvSpPr>
        <p:spPr>
          <a:xfrm>
            <a:off x="1430185" y="3406393"/>
            <a:ext cx="2084358" cy="900246"/>
          </a:xfrm>
          <a:prstGeom prst="rect">
            <a:avLst/>
          </a:prstGeom>
        </p:spPr>
        <p:txBody>
          <a:bodyPr wrap="square">
            <a:spAutoFit/>
          </a:bodyPr>
          <a:lstStyle/>
          <a:p>
            <a:r>
              <a:rPr lang="en-US" sz="750" dirty="0">
                <a:latin typeface="HP Simplified" panose="020B0604020204020204" pitchFamily="34" charset="0"/>
              </a:rPr>
              <a:t>6N6E6AA HP MONITOR 23.8'', </a:t>
            </a:r>
            <a:r>
              <a:rPr lang="en-US" sz="750" b="1" dirty="0">
                <a:latin typeface="HP Simplified" panose="020B0604020204020204" pitchFamily="34" charset="0"/>
              </a:rPr>
              <a:t>E24t</a:t>
            </a:r>
            <a:r>
              <a:rPr lang="en-US" sz="750" dirty="0">
                <a:latin typeface="HP Simplified" panose="020B0604020204020204" pitchFamily="34" charset="0"/>
              </a:rPr>
              <a:t> G5 BUSINESS, E, IPS, FHD 1920 X 1080 TOUCH, 5MS, 300 NITS, ANTIGLARE, EYE EASE, HEIGHT ADJUSTABLE, PIVOT, SWIVEL, TILT, 4 X USB  TYPE-A , USB TYPE-B, HDMI, DISPLAY PORT, 3YW, BLACK/SILVER, </a:t>
            </a:r>
            <a:r>
              <a:rPr lang="en-US" sz="750" dirty="0" smtClean="0">
                <a:solidFill>
                  <a:srgbClr val="FF0000"/>
                </a:solidFill>
                <a:latin typeface="HP Simplified" panose="020B0604020204020204" pitchFamily="34" charset="0"/>
              </a:rPr>
              <a:t>280 € </a:t>
            </a:r>
            <a:endParaRPr lang="en-US" sz="800" dirty="0">
              <a:solidFill>
                <a:schemeClr val="accent6">
                  <a:lumMod val="60000"/>
                  <a:lumOff val="40000"/>
                </a:schemeClr>
              </a:solidFill>
              <a:latin typeface="HP Simplified" panose="020B0604020204020204" pitchFamily="34" charset="0"/>
            </a:endParaRPr>
          </a:p>
          <a:p>
            <a:endParaRPr lang="en-US" sz="750" dirty="0">
              <a:solidFill>
                <a:srgbClr val="FF0000"/>
              </a:solidFill>
              <a:latin typeface="HP Simplified" panose="020B0604020204020204" pitchFamily="34" charset="0"/>
            </a:endParaRPr>
          </a:p>
        </p:txBody>
      </p:sp>
      <p:sp>
        <p:nvSpPr>
          <p:cNvPr id="66" name="Rectangle 65"/>
          <p:cNvSpPr/>
          <p:nvPr/>
        </p:nvSpPr>
        <p:spPr>
          <a:xfrm>
            <a:off x="1083883" y="446188"/>
            <a:ext cx="1811020" cy="307777"/>
          </a:xfrm>
          <a:prstGeom prst="rect">
            <a:avLst/>
          </a:prstGeom>
        </p:spPr>
        <p:txBody>
          <a:bodyPr wrap="square">
            <a:spAutoFit/>
          </a:bodyPr>
          <a:lstStyle/>
          <a:p>
            <a:r>
              <a:rPr lang="en-US" sz="700" dirty="0">
                <a:latin typeface="HP Simplified" panose="020B0604020204020204" pitchFamily="34" charset="0"/>
                <a:cs typeface="Arial" panose="020B0604020202020204" pitchFamily="34" charset="0"/>
              </a:rPr>
              <a:t>Promo prices are valid until </a:t>
            </a:r>
            <a:r>
              <a:rPr lang="en-US" sz="700" dirty="0" smtClean="0">
                <a:latin typeface="HP Simplified" panose="020B0604020204020204" pitchFamily="34" charset="0"/>
                <a:cs typeface="Arial" panose="020B0604020202020204" pitchFamily="34" charset="0"/>
              </a:rPr>
              <a:t>31/10 or </a:t>
            </a:r>
            <a:r>
              <a:rPr lang="en-US" sz="700" dirty="0">
                <a:latin typeface="HP Simplified" panose="020B0604020204020204" pitchFamily="34" charset="0"/>
                <a:cs typeface="Arial" panose="020B0604020202020204" pitchFamily="34" charset="0"/>
              </a:rPr>
              <a:t>Until Stock Last.</a:t>
            </a:r>
          </a:p>
        </p:txBody>
      </p:sp>
      <p:sp>
        <p:nvSpPr>
          <p:cNvPr id="41" name="Rectangle 40"/>
          <p:cNvSpPr/>
          <p:nvPr/>
        </p:nvSpPr>
        <p:spPr>
          <a:xfrm>
            <a:off x="3576318" y="1783168"/>
            <a:ext cx="3235569" cy="669414"/>
          </a:xfrm>
          <a:prstGeom prst="rect">
            <a:avLst/>
          </a:prstGeom>
        </p:spPr>
        <p:txBody>
          <a:bodyPr wrap="square">
            <a:spAutoFit/>
          </a:bodyPr>
          <a:lstStyle/>
          <a:p>
            <a:r>
              <a:rPr lang="en-US" sz="750" dirty="0">
                <a:latin typeface="HP Simplified" panose="020B0604020204020204" pitchFamily="34" charset="0"/>
              </a:rPr>
              <a:t>6N4D6AA HP MONITOR 32'', </a:t>
            </a:r>
            <a:r>
              <a:rPr lang="en-US" sz="750" b="1" dirty="0">
                <a:latin typeface="HP Simplified" panose="020B0604020204020204" pitchFamily="34" charset="0"/>
              </a:rPr>
              <a:t>E32k</a:t>
            </a:r>
            <a:r>
              <a:rPr lang="en-US" sz="750" dirty="0">
                <a:latin typeface="HP Simplified" panose="020B0604020204020204" pitchFamily="34" charset="0"/>
              </a:rPr>
              <a:t> G5 BUSINESS, IPS, 4K UHD 3840 X 2160, 5MS, 350 NITS, 3W SPEAKERS, ANTIGLARE, HEIGHT ADJUSTABLE, PIVOT, SWIVEL, TILT, HDMI, DISPLAY PORT, USB-C 65W POWER DELIVERY, LAN, 3YW, BLACK/SILVER,  </a:t>
            </a:r>
            <a:r>
              <a:rPr lang="en-US" sz="750" dirty="0" smtClean="0">
                <a:solidFill>
                  <a:srgbClr val="FF0000"/>
                </a:solidFill>
                <a:latin typeface="HP Simplified" panose="020B0604020204020204" pitchFamily="34" charset="0"/>
              </a:rPr>
              <a:t>522 € </a:t>
            </a:r>
            <a:endParaRPr lang="en-US" sz="800" dirty="0">
              <a:solidFill>
                <a:schemeClr val="accent6">
                  <a:lumMod val="60000"/>
                  <a:lumOff val="40000"/>
                </a:schemeClr>
              </a:solidFill>
              <a:latin typeface="HP Simplified" panose="020B0604020204020204" pitchFamily="34" charset="0"/>
            </a:endParaRPr>
          </a:p>
          <a:p>
            <a:endParaRPr lang="en-US" sz="750" dirty="0">
              <a:solidFill>
                <a:srgbClr val="FF0000"/>
              </a:solidFill>
              <a:latin typeface="HP Simplified" panose="020B0604020204020204" pitchFamily="34" charset="0"/>
            </a:endParaRPr>
          </a:p>
        </p:txBody>
      </p:sp>
      <p:pic>
        <p:nvPicPr>
          <p:cNvPr id="6" name="Picture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531825" y="794425"/>
            <a:ext cx="1349072" cy="924787"/>
          </a:xfrm>
          <a:prstGeom prst="rect">
            <a:avLst/>
          </a:prstGeom>
        </p:spPr>
      </p:pic>
      <p:sp>
        <p:nvSpPr>
          <p:cNvPr id="37" name="Rectangle 36"/>
          <p:cNvSpPr/>
          <p:nvPr/>
        </p:nvSpPr>
        <p:spPr>
          <a:xfrm>
            <a:off x="3459232" y="184050"/>
            <a:ext cx="3393145" cy="553998"/>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Uniquely designed to deliver incredible visuals and extended flexibility, the HP E32k G5 4K USB-C Monitor redefines precision, so there's nothing between you and your best. Stylishly crafted with your comfort and the planet in mind, this 4K display is a powerhouse of productivity.</a:t>
            </a:r>
          </a:p>
        </p:txBody>
      </p:sp>
      <p:sp>
        <p:nvSpPr>
          <p:cNvPr id="38" name="TextBox 37">
            <a:extLst>
              <a:ext uri="{FF2B5EF4-FFF2-40B4-BE49-F238E27FC236}">
                <a16:creationId xmlns:a16="http://schemas.microsoft.com/office/drawing/2014/main" xmlns="" id="{BB983321-43DF-23D0-4505-7DEA5818748A}"/>
              </a:ext>
            </a:extLst>
          </p:cNvPr>
          <p:cNvSpPr txBox="1"/>
          <p:nvPr/>
        </p:nvSpPr>
        <p:spPr>
          <a:xfrm>
            <a:off x="13121" y="976304"/>
            <a:ext cx="3495040" cy="223146"/>
          </a:xfrm>
          <a:prstGeom prst="rect">
            <a:avLst/>
          </a:prstGeom>
          <a:solidFill>
            <a:schemeClr val="bg1">
              <a:lumMod val="95000"/>
            </a:schemeClr>
          </a:solidFill>
        </p:spPr>
        <p:txBody>
          <a:bodyPr wrap="square" rtlCol="0">
            <a:spAutoFit/>
          </a:bodyPr>
          <a:lstStyle/>
          <a:p>
            <a:pPr algn="ctr"/>
            <a:r>
              <a:rPr lang="en-GB" sz="800" b="1" dirty="0">
                <a:solidFill>
                  <a:schemeClr val="tx2"/>
                </a:solidFill>
                <a:latin typeface="HP Simplified" panose="020B0604020204020204" pitchFamily="34" charset="0"/>
              </a:rPr>
              <a:t>E24mv  G4 23.8’’ FHD MONITOR</a:t>
            </a:r>
            <a:endParaRPr lang="x-none" sz="800" b="1" dirty="0">
              <a:solidFill>
                <a:schemeClr val="tx2"/>
              </a:solidFill>
              <a:latin typeface="HP Simplified" panose="020B0604020204020204" pitchFamily="34" charset="0"/>
            </a:endParaRPr>
          </a:p>
        </p:txBody>
      </p:sp>
      <p:sp>
        <p:nvSpPr>
          <p:cNvPr id="39" name="Rectangle 38"/>
          <p:cNvSpPr/>
          <p:nvPr/>
        </p:nvSpPr>
        <p:spPr>
          <a:xfrm>
            <a:off x="1386710" y="1734665"/>
            <a:ext cx="1985859" cy="900246"/>
          </a:xfrm>
          <a:prstGeom prst="rect">
            <a:avLst/>
          </a:prstGeom>
        </p:spPr>
        <p:txBody>
          <a:bodyPr wrap="square">
            <a:spAutoFit/>
          </a:bodyPr>
          <a:lstStyle/>
          <a:p>
            <a:r>
              <a:rPr lang="en-US" sz="750" dirty="0">
                <a:latin typeface="HP Simplified" panose="020B0604020204020204" pitchFamily="34" charset="0"/>
              </a:rPr>
              <a:t>169L0AA HP MONITOR 23.8'', </a:t>
            </a:r>
            <a:r>
              <a:rPr lang="en-US" sz="750" b="1" dirty="0">
                <a:latin typeface="HP Simplified" panose="020B0604020204020204" pitchFamily="34" charset="0"/>
              </a:rPr>
              <a:t>E24mv</a:t>
            </a:r>
            <a:r>
              <a:rPr lang="en-US" sz="750" dirty="0">
                <a:latin typeface="HP Simplified" panose="020B0604020204020204" pitchFamily="34" charset="0"/>
              </a:rPr>
              <a:t> G4 CONFERENCING BUSINESS , E, IPS, FHD 1920 X 1080, 16:9, 5MS, 250 NITS, SPEAKERS, CAMERA 5MP, HEIGHT ADJUSTABLE, PIVOT, SWIVEL, TILT, VGA, HDMI, DISPLAY PORT, 3YW, BLACK/SILVER, </a:t>
            </a:r>
            <a:r>
              <a:rPr lang="en-US" sz="750" dirty="0" smtClean="0">
                <a:solidFill>
                  <a:srgbClr val="FF0000"/>
                </a:solidFill>
                <a:latin typeface="HP Simplified" panose="020B0604020204020204" pitchFamily="34" charset="0"/>
              </a:rPr>
              <a:t>246 € </a:t>
            </a:r>
            <a:endParaRPr lang="en-US" sz="800" dirty="0">
              <a:solidFill>
                <a:schemeClr val="accent6">
                  <a:lumMod val="60000"/>
                  <a:lumOff val="40000"/>
                </a:schemeClr>
              </a:solidFill>
              <a:latin typeface="HP Simplified" panose="020B0604020204020204" pitchFamily="34" charset="0"/>
            </a:endParaRPr>
          </a:p>
          <a:p>
            <a:endParaRPr lang="en-US" sz="750" dirty="0">
              <a:solidFill>
                <a:srgbClr val="FF0000"/>
              </a:solidFill>
              <a:latin typeface="HP Simplified" panose="020B0604020204020204" pitchFamily="34" charset="0"/>
            </a:endParaRPr>
          </a:p>
        </p:txBody>
      </p:sp>
      <p:sp>
        <p:nvSpPr>
          <p:cNvPr id="40" name="Rectangle 39"/>
          <p:cNvSpPr/>
          <p:nvPr/>
        </p:nvSpPr>
        <p:spPr>
          <a:xfrm>
            <a:off x="-59841" y="1186006"/>
            <a:ext cx="3579239" cy="553998"/>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Make a great impression on video calls on  23.8-inch full HD conferencing monitor. The integrated, 5MP tilt-adjustable pop-up webcam displays a sharp, detailed picture – even in low light – and the built-in speakers and mic produce clear, life-like sound. Everything you need to present your best self on every call. </a:t>
            </a:r>
          </a:p>
        </p:txBody>
      </p:sp>
      <p:pic>
        <p:nvPicPr>
          <p:cNvPr id="2" name="Picture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1560" y="1728974"/>
            <a:ext cx="1229806" cy="964553"/>
          </a:xfrm>
          <a:prstGeom prst="rect">
            <a:avLst/>
          </a:prstGeom>
        </p:spPr>
      </p:pic>
      <p:sp>
        <p:nvSpPr>
          <p:cNvPr id="47" name="Rectangle 46"/>
          <p:cNvSpPr/>
          <p:nvPr/>
        </p:nvSpPr>
        <p:spPr>
          <a:xfrm>
            <a:off x="1314386" y="5064764"/>
            <a:ext cx="2202348" cy="1015663"/>
          </a:xfrm>
          <a:prstGeom prst="rect">
            <a:avLst/>
          </a:prstGeom>
        </p:spPr>
        <p:txBody>
          <a:bodyPr wrap="square">
            <a:spAutoFit/>
          </a:bodyPr>
          <a:lstStyle/>
          <a:p>
            <a:r>
              <a:rPr lang="en-US" sz="750" dirty="0">
                <a:latin typeface="HP Simplified" panose="020B0604020204020204" pitchFamily="34" charset="0"/>
              </a:rPr>
              <a:t>6N4E2AA HP MONITOR 27</a:t>
            </a:r>
            <a:r>
              <a:rPr lang="en-US" sz="750" b="1" dirty="0">
                <a:latin typeface="HP Simplified" panose="020B0604020204020204" pitchFamily="34" charset="0"/>
              </a:rPr>
              <a:t>''  E27 </a:t>
            </a:r>
            <a:r>
              <a:rPr lang="en-US" sz="750" dirty="0">
                <a:latin typeface="HP Simplified" panose="020B0604020204020204" pitchFamily="34" charset="0"/>
              </a:rPr>
              <a:t>G5 BUSINESS  D  IPS  FHD 1920 X 1080  5MS  250 NITS  ANTIGLARE  EYE EASE  HEIGHT ADJUSTABLE  PIVOT  SWIVEL  TILT  4 X USB  TYPE-A   USB TYPE-B  HDMI  DISPLAY PORT  3YW  BLACK/SILVER, </a:t>
            </a:r>
            <a:r>
              <a:rPr lang="en-US" sz="750" dirty="0" smtClean="0">
                <a:solidFill>
                  <a:srgbClr val="FF0000"/>
                </a:solidFill>
                <a:latin typeface="HP Simplified" panose="020B0604020204020204" pitchFamily="34" charset="0"/>
              </a:rPr>
              <a:t>200 €</a:t>
            </a:r>
            <a:endParaRPr lang="en-US" sz="750" dirty="0">
              <a:solidFill>
                <a:srgbClr val="FF0000"/>
              </a:solidFill>
              <a:latin typeface="HP Simplified" panose="020B0604020204020204" pitchFamily="34" charset="0"/>
            </a:endParaRPr>
          </a:p>
          <a:p>
            <a:endParaRPr lang="en-US" altLang="en-US" sz="700" i="1" dirty="0">
              <a:solidFill>
                <a:srgbClr val="92D050"/>
              </a:solidFill>
              <a:ea typeface="Calibri" panose="020F0502020204030204" pitchFamily="34" charset="0"/>
            </a:endParaRPr>
          </a:p>
          <a:p>
            <a:endParaRPr lang="en-US" sz="750" dirty="0">
              <a:solidFill>
                <a:srgbClr val="FF0000"/>
              </a:solidFill>
              <a:latin typeface="HP Simplified" panose="020B0604020204020204" pitchFamily="34" charset="0"/>
            </a:endParaRPr>
          </a:p>
          <a:p>
            <a:r>
              <a:rPr lang="en-US" sz="800" dirty="0">
                <a:solidFill>
                  <a:srgbClr val="FF0000"/>
                </a:solidFill>
                <a:latin typeface="HP Simplified" panose="020B0604020204020204" pitchFamily="34" charset="0"/>
              </a:rPr>
              <a:t> </a:t>
            </a:r>
          </a:p>
        </p:txBody>
      </p:sp>
      <p:sp>
        <p:nvSpPr>
          <p:cNvPr id="49" name="TextBox 48">
            <a:extLst>
              <a:ext uri="{FF2B5EF4-FFF2-40B4-BE49-F238E27FC236}">
                <a16:creationId xmlns:a16="http://schemas.microsoft.com/office/drawing/2014/main" xmlns="" id="{BB983321-43DF-23D0-4505-7DEA5818748A}"/>
              </a:ext>
            </a:extLst>
          </p:cNvPr>
          <p:cNvSpPr txBox="1"/>
          <p:nvPr/>
        </p:nvSpPr>
        <p:spPr>
          <a:xfrm>
            <a:off x="3582209" y="4435050"/>
            <a:ext cx="3219206" cy="215444"/>
          </a:xfrm>
          <a:prstGeom prst="rect">
            <a:avLst/>
          </a:prstGeom>
          <a:solidFill>
            <a:schemeClr val="bg1">
              <a:lumMod val="95000"/>
            </a:schemeClr>
          </a:solidFill>
        </p:spPr>
        <p:txBody>
          <a:bodyPr wrap="square" rtlCol="0">
            <a:spAutoFit/>
          </a:bodyPr>
          <a:lstStyle/>
          <a:p>
            <a:pPr algn="ctr"/>
            <a:r>
              <a:rPr lang="it-IT" sz="800" b="1" dirty="0">
                <a:solidFill>
                  <a:schemeClr val="tx2"/>
                </a:solidFill>
                <a:latin typeface="HP Simplified" panose="020B0604020204020204" pitchFamily="34" charset="0"/>
              </a:rPr>
              <a:t>P34HC G4 34’’ WQHD CURVED MONITOR</a:t>
            </a:r>
          </a:p>
        </p:txBody>
      </p:sp>
      <p:sp>
        <p:nvSpPr>
          <p:cNvPr id="50" name="Rectangle 49"/>
          <p:cNvSpPr/>
          <p:nvPr/>
        </p:nvSpPr>
        <p:spPr>
          <a:xfrm>
            <a:off x="3555868" y="4690815"/>
            <a:ext cx="3276470" cy="553998"/>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The HP P series offers a curved display with Ultrawide resolution,</a:t>
            </a:r>
          </a:p>
          <a:p>
            <a:r>
              <a:rPr lang="en-US" sz="750" dirty="0">
                <a:solidFill>
                  <a:schemeClr val="tx1">
                    <a:lumMod val="50000"/>
                    <a:lumOff val="50000"/>
                  </a:schemeClr>
                </a:solidFill>
                <a:latin typeface="HP Simplified" panose="020B0604020204020204" pitchFamily="34" charset="0"/>
              </a:rPr>
              <a:t>letting you view your projects perfectly on the big screen. You can also have multiple windows open at the same without limiting readability.</a:t>
            </a:r>
          </a:p>
          <a:p>
            <a:r>
              <a:rPr lang="en-US" sz="750" dirty="0">
                <a:solidFill>
                  <a:schemeClr val="tx1">
                    <a:lumMod val="50000"/>
                    <a:lumOff val="50000"/>
                  </a:schemeClr>
                </a:solidFill>
                <a:latin typeface="HP Simplified" panose="020B0604020204020204" pitchFamily="34" charset="0"/>
              </a:rPr>
              <a:t>The curved design gives you wider viewing angle to look at your documents.</a:t>
            </a:r>
          </a:p>
        </p:txBody>
      </p:sp>
      <p:sp>
        <p:nvSpPr>
          <p:cNvPr id="51" name="Rectangle 50"/>
          <p:cNvSpPr/>
          <p:nvPr/>
        </p:nvSpPr>
        <p:spPr>
          <a:xfrm>
            <a:off x="4964287" y="5317943"/>
            <a:ext cx="1877560" cy="1246495"/>
          </a:xfrm>
          <a:prstGeom prst="rect">
            <a:avLst/>
          </a:prstGeom>
        </p:spPr>
        <p:txBody>
          <a:bodyPr wrap="square">
            <a:spAutoFit/>
          </a:bodyPr>
          <a:lstStyle/>
          <a:p>
            <a:r>
              <a:rPr lang="en-US" sz="750" dirty="0">
                <a:latin typeface="HP Simplified" panose="020B0604020204020204" pitchFamily="34" charset="0"/>
              </a:rPr>
              <a:t>21Y56AA HP MONITOR 34'', </a:t>
            </a:r>
            <a:r>
              <a:rPr lang="en-US" sz="750" b="1" dirty="0">
                <a:latin typeface="HP Simplified" panose="020B0604020204020204" pitchFamily="34" charset="0"/>
              </a:rPr>
              <a:t>P34HC</a:t>
            </a:r>
            <a:r>
              <a:rPr lang="en-US" sz="750" dirty="0">
                <a:latin typeface="HP Simplified" panose="020B0604020204020204" pitchFamily="34" charset="0"/>
              </a:rPr>
              <a:t> G4 BUSINESS </a:t>
            </a:r>
            <a:r>
              <a:rPr lang="en-US" sz="750" b="1" dirty="0">
                <a:latin typeface="HP Simplified" panose="020B0604020204020204" pitchFamily="34" charset="0"/>
              </a:rPr>
              <a:t>CURVED</a:t>
            </a:r>
            <a:r>
              <a:rPr lang="en-US" sz="750" dirty="0">
                <a:latin typeface="HP Simplified" panose="020B0604020204020204" pitchFamily="34" charset="0"/>
              </a:rPr>
              <a:t>, G, VA LED, WQHD 3440 X 1440, 5MS, 250 NITS, SPEAKER 2 X 3W, ULTRAWIDE, ANTIGLARE, HEIGHT ADJUSTABLE, TILT, USB TYPE-C, 4 X USB 3.2, HDMI, DISPLAY PORT, 3YW, BLACK , </a:t>
            </a:r>
            <a:r>
              <a:rPr lang="en-US" sz="750" dirty="0" smtClean="0">
                <a:solidFill>
                  <a:srgbClr val="FF0000"/>
                </a:solidFill>
                <a:latin typeface="HP Simplified" panose="020B0604020204020204" pitchFamily="34" charset="0"/>
              </a:rPr>
              <a:t>445 €</a:t>
            </a:r>
            <a:endParaRPr lang="en-US" sz="750" dirty="0">
              <a:solidFill>
                <a:srgbClr val="FF0000"/>
              </a:solidFill>
              <a:latin typeface="HP Simplified" panose="020B0604020204020204" pitchFamily="34" charset="0"/>
            </a:endParaRPr>
          </a:p>
          <a:p>
            <a:endParaRPr lang="en-US" altLang="en-US" sz="700" i="1" dirty="0">
              <a:solidFill>
                <a:srgbClr val="92D050"/>
              </a:solidFill>
              <a:ea typeface="Calibri" panose="020F0502020204030204" pitchFamily="34" charset="0"/>
            </a:endParaRPr>
          </a:p>
          <a:p>
            <a:endParaRPr lang="en-US" sz="750" dirty="0">
              <a:solidFill>
                <a:srgbClr val="FF0000"/>
              </a:solidFill>
              <a:latin typeface="HP Simplified" panose="020B0604020204020204" pitchFamily="34" charset="0"/>
            </a:endParaRPr>
          </a:p>
          <a:p>
            <a:r>
              <a:rPr lang="en-US" sz="800" dirty="0">
                <a:solidFill>
                  <a:srgbClr val="FF0000"/>
                </a:solidFill>
                <a:latin typeface="HP Simplified" panose="020B0604020204020204" pitchFamily="34" charset="0"/>
              </a:rPr>
              <a:t> </a:t>
            </a:r>
          </a:p>
        </p:txBody>
      </p:sp>
      <p:pic>
        <p:nvPicPr>
          <p:cNvPr id="7" name="Picture 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674868" y="5381017"/>
            <a:ext cx="1306711" cy="834345"/>
          </a:xfrm>
          <a:prstGeom prst="rect">
            <a:avLst/>
          </a:prstGeom>
        </p:spPr>
      </p:pic>
      <p:sp>
        <p:nvSpPr>
          <p:cNvPr id="61" name="TextBox 60">
            <a:extLst>
              <a:ext uri="{FF2B5EF4-FFF2-40B4-BE49-F238E27FC236}">
                <a16:creationId xmlns:a16="http://schemas.microsoft.com/office/drawing/2014/main" xmlns="" id="{BB983321-43DF-23D0-4505-7DEA5818748A}"/>
              </a:ext>
            </a:extLst>
          </p:cNvPr>
          <p:cNvSpPr txBox="1"/>
          <p:nvPr/>
        </p:nvSpPr>
        <p:spPr>
          <a:xfrm>
            <a:off x="3565029" y="2411668"/>
            <a:ext cx="3294189" cy="215444"/>
          </a:xfrm>
          <a:prstGeom prst="rect">
            <a:avLst/>
          </a:prstGeom>
          <a:solidFill>
            <a:schemeClr val="bg1">
              <a:lumMod val="95000"/>
            </a:schemeClr>
          </a:solidFill>
        </p:spPr>
        <p:txBody>
          <a:bodyPr wrap="square" rtlCol="0">
            <a:spAutoFit/>
          </a:bodyPr>
          <a:lstStyle/>
          <a:p>
            <a:pPr algn="ctr"/>
            <a:r>
              <a:rPr lang="it-IT" sz="800" b="1" dirty="0">
                <a:solidFill>
                  <a:schemeClr val="tx2"/>
                </a:solidFill>
                <a:latin typeface="HP Simplified" panose="020B0604020204020204" pitchFamily="34" charset="0"/>
              </a:rPr>
              <a:t>E45C  G5 45’’ DQHD CURVED MONITOR</a:t>
            </a:r>
          </a:p>
        </p:txBody>
      </p:sp>
      <p:sp>
        <p:nvSpPr>
          <p:cNvPr id="65" name="Rectangle 64"/>
          <p:cNvSpPr/>
          <p:nvPr/>
        </p:nvSpPr>
        <p:spPr>
          <a:xfrm>
            <a:off x="3560269" y="3912730"/>
            <a:ext cx="3213353" cy="784830"/>
          </a:xfrm>
          <a:prstGeom prst="rect">
            <a:avLst/>
          </a:prstGeom>
        </p:spPr>
        <p:txBody>
          <a:bodyPr wrap="square">
            <a:spAutoFit/>
          </a:bodyPr>
          <a:lstStyle/>
          <a:p>
            <a:r>
              <a:rPr lang="en-US" sz="750" dirty="0">
                <a:latin typeface="HP Simplified" panose="020B0604020204020204" pitchFamily="34" charset="0"/>
              </a:rPr>
              <a:t>6N4C1AA HP MONITOR 45'', </a:t>
            </a:r>
            <a:r>
              <a:rPr lang="en-US" sz="750" b="1" dirty="0">
                <a:latin typeface="HP Simplified" panose="020B0604020204020204" pitchFamily="34" charset="0"/>
              </a:rPr>
              <a:t>E45c G5</a:t>
            </a:r>
            <a:r>
              <a:rPr lang="en-US" sz="750" dirty="0">
                <a:latin typeface="HP Simplified" panose="020B0604020204020204" pitchFamily="34" charset="0"/>
              </a:rPr>
              <a:t> BUSINESS </a:t>
            </a:r>
            <a:r>
              <a:rPr lang="en-US" sz="750" b="1" dirty="0">
                <a:latin typeface="HP Simplified" panose="020B0604020204020204" pitchFamily="34" charset="0"/>
              </a:rPr>
              <a:t>CURVED</a:t>
            </a:r>
            <a:r>
              <a:rPr lang="en-US" sz="750" dirty="0">
                <a:latin typeface="HP Simplified" panose="020B0604020204020204" pitchFamily="34" charset="0"/>
              </a:rPr>
              <a:t>, G, VA, DQHD 5120 X 1440, 3MS, 400 NITS, 3W SPEAKERS, ANTIGLARE, HEIGHT ADJUSTABLE, SWIVEL, TILT, HDMI, DISPLAY PORT, USB-C, LAN, 3YW, BLACK/SILVER, </a:t>
            </a:r>
            <a:r>
              <a:rPr lang="en-US" sz="750" dirty="0" smtClean="0">
                <a:solidFill>
                  <a:srgbClr val="FF0000"/>
                </a:solidFill>
                <a:latin typeface="HP Simplified" panose="020B0604020204020204" pitchFamily="34" charset="0"/>
              </a:rPr>
              <a:t>905 €</a:t>
            </a:r>
            <a:endParaRPr lang="en-US" sz="750" dirty="0">
              <a:solidFill>
                <a:srgbClr val="FF0000"/>
              </a:solidFill>
              <a:latin typeface="HP Simplified" panose="020B0604020204020204" pitchFamily="34" charset="0"/>
            </a:endParaRPr>
          </a:p>
          <a:p>
            <a:endParaRPr lang="en-US" altLang="en-US" sz="700" i="1" dirty="0">
              <a:solidFill>
                <a:srgbClr val="92D050"/>
              </a:solidFill>
              <a:ea typeface="Calibri" panose="020F0502020204030204" pitchFamily="34" charset="0"/>
            </a:endParaRPr>
          </a:p>
          <a:p>
            <a:endParaRPr lang="en-US" sz="750" dirty="0">
              <a:solidFill>
                <a:srgbClr val="FF0000"/>
              </a:solidFill>
              <a:latin typeface="HP Simplified" panose="020B0604020204020204" pitchFamily="34" charset="0"/>
            </a:endParaRPr>
          </a:p>
          <a:p>
            <a:r>
              <a:rPr lang="en-US" sz="800" dirty="0">
                <a:solidFill>
                  <a:srgbClr val="FF0000"/>
                </a:solidFill>
                <a:latin typeface="HP Simplified" panose="020B0604020204020204" pitchFamily="34" charset="0"/>
              </a:rPr>
              <a:t> </a:t>
            </a:r>
          </a:p>
        </p:txBody>
      </p:sp>
      <p:sp>
        <p:nvSpPr>
          <p:cNvPr id="68" name="Rectangle 67"/>
          <p:cNvSpPr/>
          <p:nvPr/>
        </p:nvSpPr>
        <p:spPr>
          <a:xfrm>
            <a:off x="3526468" y="2662963"/>
            <a:ext cx="3319006" cy="438582"/>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Uniquely designed to deliver expansive immersion and flexibility, the HP E45c DQHD Curved Monitor augments what’s possible, so there's nothing between you and your best, all while keeping your comfort and the planet in mind.</a:t>
            </a:r>
          </a:p>
        </p:txBody>
      </p:sp>
      <p:pic>
        <p:nvPicPr>
          <p:cNvPr id="10" name="Picture 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369801" y="3152832"/>
            <a:ext cx="1710950" cy="724777"/>
          </a:xfrm>
          <a:prstGeom prst="rect">
            <a:avLst/>
          </a:prstGeom>
        </p:spPr>
      </p:pic>
      <p:sp>
        <p:nvSpPr>
          <p:cNvPr id="8" name="Rectangle 7">
            <a:extLst>
              <a:ext uri="{FF2B5EF4-FFF2-40B4-BE49-F238E27FC236}">
                <a16:creationId xmlns:a16="http://schemas.microsoft.com/office/drawing/2014/main" xmlns="" id="{7DBE648C-767F-4304-46FB-B009E0198022}"/>
              </a:ext>
            </a:extLst>
          </p:cNvPr>
          <p:cNvSpPr/>
          <p:nvPr/>
        </p:nvSpPr>
        <p:spPr>
          <a:xfrm>
            <a:off x="1311371" y="5699286"/>
            <a:ext cx="2203172" cy="1015663"/>
          </a:xfrm>
          <a:prstGeom prst="rect">
            <a:avLst/>
          </a:prstGeom>
        </p:spPr>
        <p:txBody>
          <a:bodyPr wrap="square">
            <a:spAutoFit/>
          </a:bodyPr>
          <a:lstStyle/>
          <a:p>
            <a:r>
              <a:rPr lang="en-US" sz="750" dirty="0">
                <a:latin typeface="HP Simplified" panose="020B0604020204020204" pitchFamily="34" charset="0"/>
              </a:rPr>
              <a:t>6N4C4AA HP MONITOR 27'', </a:t>
            </a:r>
            <a:r>
              <a:rPr lang="en-US" sz="750" b="1" dirty="0">
                <a:latin typeface="HP Simplified" panose="020B0604020204020204" pitchFamily="34" charset="0"/>
              </a:rPr>
              <a:t>E27k</a:t>
            </a:r>
            <a:r>
              <a:rPr lang="en-US" sz="750" dirty="0">
                <a:latin typeface="HP Simplified" panose="020B0604020204020204" pitchFamily="34" charset="0"/>
              </a:rPr>
              <a:t> G5 BUSINESS, F, IPS, 4K UHD 3840 X 2160, 5MS, 60Hz, 350 NITS, SPEAKERS, HEIGHT ADJUSTABLE, PIVOT, SWIVEL, TILT, HDMI, DISPLAY PORT, USB-C 65W POWER DELIVERY, LAN, 3YW, BLACK/SILVER, </a:t>
            </a:r>
            <a:r>
              <a:rPr lang="en-US" sz="750" dirty="0" smtClean="0">
                <a:solidFill>
                  <a:srgbClr val="FF0000"/>
                </a:solidFill>
                <a:latin typeface="HP Simplified" panose="020B0604020204020204" pitchFamily="34" charset="0"/>
              </a:rPr>
              <a:t>388 €</a:t>
            </a:r>
            <a:endParaRPr lang="en-US" sz="750" dirty="0">
              <a:solidFill>
                <a:srgbClr val="FF0000"/>
              </a:solidFill>
              <a:latin typeface="HP Simplified" panose="020B0604020204020204" pitchFamily="34" charset="0"/>
            </a:endParaRPr>
          </a:p>
          <a:p>
            <a:endParaRPr lang="en-US" altLang="en-US" sz="700" i="1" dirty="0">
              <a:solidFill>
                <a:srgbClr val="92D050"/>
              </a:solidFill>
              <a:ea typeface="Calibri" panose="020F0502020204030204" pitchFamily="34" charset="0"/>
            </a:endParaRPr>
          </a:p>
          <a:p>
            <a:endParaRPr lang="en-US" sz="750" dirty="0">
              <a:solidFill>
                <a:srgbClr val="FF0000"/>
              </a:solidFill>
              <a:latin typeface="HP Simplified" panose="020B0604020204020204" pitchFamily="34" charset="0"/>
            </a:endParaRPr>
          </a:p>
          <a:p>
            <a:r>
              <a:rPr lang="en-US" sz="800" dirty="0">
                <a:solidFill>
                  <a:srgbClr val="FF0000"/>
                </a:solidFill>
                <a:latin typeface="HP Simplified" panose="020B0604020204020204" pitchFamily="34" charset="0"/>
              </a:rPr>
              <a:t> </a:t>
            </a:r>
          </a:p>
        </p:txBody>
      </p:sp>
      <p:sp>
        <p:nvSpPr>
          <p:cNvPr id="60" name="TextBox 59">
            <a:extLst>
              <a:ext uri="{FF2B5EF4-FFF2-40B4-BE49-F238E27FC236}">
                <a16:creationId xmlns:a16="http://schemas.microsoft.com/office/drawing/2014/main" xmlns="" id="{EC4DC9B6-00F9-1A23-A69E-3AEFF86CC320}"/>
              </a:ext>
            </a:extLst>
          </p:cNvPr>
          <p:cNvSpPr txBox="1"/>
          <p:nvPr/>
        </p:nvSpPr>
        <p:spPr>
          <a:xfrm>
            <a:off x="6881487" y="9781"/>
            <a:ext cx="3035855" cy="215444"/>
          </a:xfrm>
          <a:prstGeom prst="rect">
            <a:avLst/>
          </a:prstGeom>
          <a:solidFill>
            <a:schemeClr val="bg1">
              <a:lumMod val="95000"/>
            </a:schemeClr>
          </a:solidFill>
        </p:spPr>
        <p:txBody>
          <a:bodyPr wrap="square" rtlCol="0">
            <a:spAutoFit/>
          </a:bodyPr>
          <a:lstStyle/>
          <a:p>
            <a:pPr algn="ctr"/>
            <a:r>
              <a:rPr lang="en-US" sz="800" b="1" dirty="0">
                <a:solidFill>
                  <a:schemeClr val="tx2"/>
                </a:solidFill>
                <a:latin typeface="HP Simplified" panose="020B0604020204020204" pitchFamily="34" charset="0"/>
              </a:rPr>
              <a:t>S5 HOME 23.8’’, 27” &amp; 31.5” FHD MONITOR</a:t>
            </a:r>
          </a:p>
        </p:txBody>
      </p:sp>
      <p:sp>
        <p:nvSpPr>
          <p:cNvPr id="64" name="Rectangle 63"/>
          <p:cNvSpPr/>
          <p:nvPr/>
        </p:nvSpPr>
        <p:spPr>
          <a:xfrm>
            <a:off x="6914794" y="2420908"/>
            <a:ext cx="2948153" cy="784830"/>
          </a:xfrm>
          <a:prstGeom prst="rect">
            <a:avLst/>
          </a:prstGeom>
        </p:spPr>
        <p:txBody>
          <a:bodyPr wrap="square">
            <a:spAutoFit/>
          </a:bodyPr>
          <a:lstStyle/>
          <a:p>
            <a:r>
              <a:rPr lang="en-US" sz="750" dirty="0">
                <a:latin typeface="HP Simplified" panose="020B0604020204020204" pitchFamily="34" charset="0"/>
              </a:rPr>
              <a:t>94C21E9 HP MONITOR 23.8'', </a:t>
            </a:r>
            <a:r>
              <a:rPr lang="en-US" sz="750" b="1" dirty="0">
                <a:latin typeface="HP Simplified" panose="020B0604020204020204" pitchFamily="34" charset="0"/>
              </a:rPr>
              <a:t>S5 524SW </a:t>
            </a:r>
            <a:r>
              <a:rPr lang="en-US" sz="750" dirty="0">
                <a:latin typeface="HP Simplified" panose="020B0604020204020204" pitchFamily="34" charset="0"/>
              </a:rPr>
              <a:t>HOME, E, IPS, FHD 1920x1080, 100Hz, 16:9, 5MS, 300 NITS, ANTIGLARE, TILT, HDMI, VGA, 2YW, WHITE, </a:t>
            </a:r>
            <a:r>
              <a:rPr lang="en-US" sz="750" dirty="0" smtClean="0">
                <a:solidFill>
                  <a:srgbClr val="FF0000"/>
                </a:solidFill>
                <a:latin typeface="HP Simplified" panose="020B0604020204020204" pitchFamily="34" charset="0"/>
              </a:rPr>
              <a:t>158 €</a:t>
            </a:r>
            <a:endParaRPr lang="en-US" sz="750" dirty="0">
              <a:solidFill>
                <a:srgbClr val="FF0000"/>
              </a:solidFill>
              <a:latin typeface="HP Simplified" panose="020B0604020204020204" pitchFamily="34" charset="0"/>
            </a:endParaRPr>
          </a:p>
          <a:p>
            <a:endParaRPr lang="en-US" altLang="en-US" sz="700" i="1" dirty="0">
              <a:solidFill>
                <a:srgbClr val="92D050"/>
              </a:solidFill>
              <a:ea typeface="Calibri" panose="020F0502020204030204" pitchFamily="34" charset="0"/>
            </a:endParaRPr>
          </a:p>
          <a:p>
            <a:endParaRPr lang="en-US" sz="750" dirty="0">
              <a:solidFill>
                <a:srgbClr val="FF0000"/>
              </a:solidFill>
              <a:latin typeface="HP Simplified" panose="020B0604020204020204" pitchFamily="34" charset="0"/>
            </a:endParaRPr>
          </a:p>
          <a:p>
            <a:r>
              <a:rPr lang="en-US" sz="800" dirty="0">
                <a:solidFill>
                  <a:srgbClr val="FF0000"/>
                </a:solidFill>
                <a:latin typeface="HP Simplified" panose="020B0604020204020204" pitchFamily="34" charset="0"/>
              </a:rPr>
              <a:t> </a:t>
            </a:r>
          </a:p>
        </p:txBody>
      </p:sp>
      <p:sp>
        <p:nvSpPr>
          <p:cNvPr id="76" name="Rectangle 75"/>
          <p:cNvSpPr/>
          <p:nvPr/>
        </p:nvSpPr>
        <p:spPr>
          <a:xfrm>
            <a:off x="6918047" y="2879239"/>
            <a:ext cx="2944900" cy="784830"/>
          </a:xfrm>
          <a:prstGeom prst="rect">
            <a:avLst/>
          </a:prstGeom>
        </p:spPr>
        <p:txBody>
          <a:bodyPr wrap="square">
            <a:spAutoFit/>
          </a:bodyPr>
          <a:lstStyle/>
          <a:p>
            <a:r>
              <a:rPr lang="en-US" sz="750" dirty="0">
                <a:latin typeface="HP Simplified" panose="020B0604020204020204" pitchFamily="34" charset="0"/>
              </a:rPr>
              <a:t>94F46E9 HP MONITOR 27'', </a:t>
            </a:r>
            <a:r>
              <a:rPr lang="en-US" sz="750" b="1" dirty="0">
                <a:latin typeface="HP Simplified" panose="020B0604020204020204" pitchFamily="34" charset="0"/>
              </a:rPr>
              <a:t>S5 527SW </a:t>
            </a:r>
            <a:r>
              <a:rPr lang="en-US" sz="750" dirty="0">
                <a:latin typeface="HP Simplified" panose="020B0604020204020204" pitchFamily="34" charset="0"/>
              </a:rPr>
              <a:t>HOME, D, IPS, FHD 1920x1080, 100Hz, 16:9, 5MS, 300 NITS, ANTIGLARE, TILT, 2X HDMI, VGA, 2YW, WHITE, </a:t>
            </a:r>
            <a:r>
              <a:rPr lang="en-US" sz="750" dirty="0" smtClean="0">
                <a:solidFill>
                  <a:srgbClr val="FF0000"/>
                </a:solidFill>
                <a:latin typeface="HP Simplified" panose="020B0604020204020204" pitchFamily="34" charset="0"/>
              </a:rPr>
              <a:t>185 €</a:t>
            </a:r>
            <a:endParaRPr lang="en-US" sz="750" dirty="0">
              <a:solidFill>
                <a:srgbClr val="FF0000"/>
              </a:solidFill>
              <a:latin typeface="HP Simplified" panose="020B0604020204020204" pitchFamily="34" charset="0"/>
            </a:endParaRPr>
          </a:p>
          <a:p>
            <a:endParaRPr lang="en-US" altLang="en-US" sz="700" i="1" dirty="0">
              <a:solidFill>
                <a:srgbClr val="92D050"/>
              </a:solidFill>
              <a:ea typeface="Calibri" panose="020F0502020204030204" pitchFamily="34" charset="0"/>
            </a:endParaRPr>
          </a:p>
          <a:p>
            <a:endParaRPr lang="en-US" sz="750" dirty="0">
              <a:solidFill>
                <a:srgbClr val="FF0000"/>
              </a:solidFill>
              <a:latin typeface="HP Simplified" panose="020B0604020204020204" pitchFamily="34" charset="0"/>
            </a:endParaRPr>
          </a:p>
          <a:p>
            <a:r>
              <a:rPr lang="en-US" sz="800" dirty="0">
                <a:solidFill>
                  <a:srgbClr val="FF0000"/>
                </a:solidFill>
                <a:latin typeface="HP Simplified" panose="020B0604020204020204" pitchFamily="34" charset="0"/>
              </a:rPr>
              <a:t> </a:t>
            </a:r>
          </a:p>
        </p:txBody>
      </p:sp>
      <p:pic>
        <p:nvPicPr>
          <p:cNvPr id="11" name="Picture 1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508653" y="1005208"/>
            <a:ext cx="1541632" cy="1148953"/>
          </a:xfrm>
          <a:prstGeom prst="rect">
            <a:avLst/>
          </a:prstGeom>
        </p:spPr>
      </p:pic>
      <p:sp>
        <p:nvSpPr>
          <p:cNvPr id="79" name="Rectangle 78"/>
          <p:cNvSpPr/>
          <p:nvPr/>
        </p:nvSpPr>
        <p:spPr>
          <a:xfrm>
            <a:off x="6853121" y="294202"/>
            <a:ext cx="3025503" cy="553998"/>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The HP Series 5 23.8-inch FHD White Monitor gives you the flexibility to enjoy entertainment with its sleek, thin-and-light design, vibrant color, deep contrast ratio, and higher refresh rate 1 for a no-screen-tearing experience.</a:t>
            </a:r>
          </a:p>
        </p:txBody>
      </p:sp>
      <p:pic>
        <p:nvPicPr>
          <p:cNvPr id="12" name="Picture 11"/>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943899" y="4072755"/>
            <a:ext cx="2821710" cy="1891685"/>
          </a:xfrm>
          <a:prstGeom prst="rect">
            <a:avLst/>
          </a:prstGeom>
        </p:spPr>
      </p:pic>
      <p:sp>
        <p:nvSpPr>
          <p:cNvPr id="72" name="Rectangle 71"/>
          <p:cNvSpPr/>
          <p:nvPr/>
        </p:nvSpPr>
        <p:spPr>
          <a:xfrm>
            <a:off x="6918048" y="3343736"/>
            <a:ext cx="2944899" cy="784830"/>
          </a:xfrm>
          <a:prstGeom prst="rect">
            <a:avLst/>
          </a:prstGeom>
        </p:spPr>
        <p:txBody>
          <a:bodyPr wrap="square">
            <a:spAutoFit/>
          </a:bodyPr>
          <a:lstStyle/>
          <a:p>
            <a:r>
              <a:rPr lang="en-US" sz="750" dirty="0">
                <a:latin typeface="HP Simplified" panose="020B0604020204020204" pitchFamily="34" charset="0"/>
              </a:rPr>
              <a:t>94F50E9 HP MONITOR 31.5'', </a:t>
            </a:r>
            <a:r>
              <a:rPr lang="en-US" sz="750" b="1" dirty="0">
                <a:latin typeface="HP Simplified" panose="020B0604020204020204" pitchFamily="34" charset="0"/>
              </a:rPr>
              <a:t>S5 532SF </a:t>
            </a:r>
            <a:r>
              <a:rPr lang="en-US" sz="750" dirty="0">
                <a:latin typeface="HP Simplified" panose="020B0604020204020204" pitchFamily="34" charset="0"/>
              </a:rPr>
              <a:t>HOME, D, VA, FHD 1920x1080, 100Hz, 16:9, 7MS, 300 NITS, ANTIGLARE, TILT, 2x HDMI, VGA, 2YW  SILVER/BLACK, </a:t>
            </a:r>
            <a:r>
              <a:rPr lang="en-US" sz="750" dirty="0" smtClean="0">
                <a:solidFill>
                  <a:srgbClr val="FF0000"/>
                </a:solidFill>
                <a:latin typeface="HP Simplified" panose="020B0604020204020204" pitchFamily="34" charset="0"/>
              </a:rPr>
              <a:t>238 €</a:t>
            </a:r>
            <a:endParaRPr lang="en-US" sz="750" dirty="0">
              <a:solidFill>
                <a:srgbClr val="FF0000"/>
              </a:solidFill>
              <a:latin typeface="HP Simplified" panose="020B0604020204020204" pitchFamily="34" charset="0"/>
            </a:endParaRPr>
          </a:p>
          <a:p>
            <a:endParaRPr lang="en-US" altLang="en-US" sz="700" i="1" dirty="0">
              <a:solidFill>
                <a:srgbClr val="92D050"/>
              </a:solidFill>
              <a:ea typeface="Calibri" panose="020F0502020204030204" pitchFamily="34" charset="0"/>
            </a:endParaRPr>
          </a:p>
          <a:p>
            <a:endParaRPr lang="en-US" sz="750" dirty="0">
              <a:solidFill>
                <a:srgbClr val="FF0000"/>
              </a:solidFill>
              <a:latin typeface="HP Simplified" panose="020B0604020204020204" pitchFamily="34" charset="0"/>
            </a:endParaRPr>
          </a:p>
          <a:p>
            <a:r>
              <a:rPr lang="en-US" sz="800" dirty="0">
                <a:solidFill>
                  <a:srgbClr val="FF0000"/>
                </a:solidFill>
                <a:latin typeface="HP Simplified" panose="020B0604020204020204" pitchFamily="34" charset="0"/>
              </a:rPr>
              <a:t> </a:t>
            </a:r>
          </a:p>
        </p:txBody>
      </p:sp>
    </p:spTree>
    <p:extLst>
      <p:ext uri="{BB962C8B-B14F-4D97-AF65-F5344CB8AC3E}">
        <p14:creationId xmlns:p14="http://schemas.microsoft.com/office/powerpoint/2010/main" val="2313028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 name="Picture 86" descr="Background pattern&#10;&#10;Description automatically generated">
            <a:extLst>
              <a:ext uri="{FF2B5EF4-FFF2-40B4-BE49-F238E27FC236}">
                <a16:creationId xmlns:a16="http://schemas.microsoft.com/office/drawing/2014/main" xmlns="" id="{F496669D-4EB1-4136-A9D0-1F7767238880}"/>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120" y="10981"/>
            <a:ext cx="3817008" cy="969905"/>
          </a:xfrm>
          <a:prstGeom prst="rect">
            <a:avLst/>
          </a:prstGeom>
        </p:spPr>
      </p:pic>
      <p:pic>
        <p:nvPicPr>
          <p:cNvPr id="1026" name="Picture 2" descr="Don't Overlook Your Monitor | HP® Tech at Work"/>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8175" r="11099"/>
          <a:stretch/>
        </p:blipFill>
        <p:spPr bwMode="auto">
          <a:xfrm>
            <a:off x="0" y="10981"/>
            <a:ext cx="1547949" cy="980886"/>
          </a:xfrm>
          <a:prstGeom prst="rect">
            <a:avLst/>
          </a:prstGeom>
          <a:noFill/>
          <a:extLst>
            <a:ext uri="{909E8E84-426E-40DD-AFC4-6F175D3DCCD1}">
              <a14:hiddenFill xmlns:a14="http://schemas.microsoft.com/office/drawing/2010/main">
                <a:solidFill>
                  <a:srgbClr val="FFFFFF"/>
                </a:solidFill>
              </a14:hiddenFill>
            </a:ext>
          </a:extLst>
        </p:spPr>
      </p:pic>
      <p:sp>
        <p:nvSpPr>
          <p:cNvPr id="100" name="Rectangle 99"/>
          <p:cNvSpPr/>
          <p:nvPr/>
        </p:nvSpPr>
        <p:spPr>
          <a:xfrm>
            <a:off x="24782" y="6404520"/>
            <a:ext cx="9905999" cy="465483"/>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cxnSp>
        <p:nvCxnSpPr>
          <p:cNvPr id="111" name="Straight Connector 110"/>
          <p:cNvCxnSpPr/>
          <p:nvPr/>
        </p:nvCxnSpPr>
        <p:spPr>
          <a:xfrm>
            <a:off x="3963922" y="6440194"/>
            <a:ext cx="0" cy="3600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9" name="Rectangle 118"/>
          <p:cNvSpPr/>
          <p:nvPr/>
        </p:nvSpPr>
        <p:spPr>
          <a:xfrm>
            <a:off x="-6031" y="6393880"/>
            <a:ext cx="3994403"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cxnSp>
        <p:nvCxnSpPr>
          <p:cNvPr id="120" name="Straight Connector 119"/>
          <p:cNvCxnSpPr/>
          <p:nvPr/>
        </p:nvCxnSpPr>
        <p:spPr>
          <a:xfrm>
            <a:off x="6557521" y="6408036"/>
            <a:ext cx="0" cy="4320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81" name="Picture 8" descr="http://evonexus.org/wp-content/uploads/2015/11/hp-logo-color.png"/>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22939" r="21562"/>
          <a:stretch/>
        </p:blipFill>
        <p:spPr bwMode="auto">
          <a:xfrm>
            <a:off x="3415202" y="10981"/>
            <a:ext cx="331479" cy="360000"/>
          </a:xfrm>
          <a:prstGeom prst="rect">
            <a:avLst/>
          </a:prstGeom>
          <a:noFill/>
          <a:extLst>
            <a:ext uri="{909E8E84-426E-40DD-AFC4-6F175D3DCCD1}">
              <a14:hiddenFill xmlns:a14="http://schemas.microsoft.com/office/drawing/2010/main">
                <a:solidFill>
                  <a:srgbClr val="FFFFFF"/>
                </a:solidFill>
              </a14:hiddenFill>
            </a:ext>
          </a:extLst>
        </p:spPr>
      </p:pic>
      <p:sp>
        <p:nvSpPr>
          <p:cNvPr id="53" name="Rectangle 52"/>
          <p:cNvSpPr/>
          <p:nvPr/>
        </p:nvSpPr>
        <p:spPr>
          <a:xfrm>
            <a:off x="1500027" y="278396"/>
            <a:ext cx="1727933" cy="200055"/>
          </a:xfrm>
          <a:prstGeom prst="rect">
            <a:avLst/>
          </a:prstGeom>
        </p:spPr>
        <p:txBody>
          <a:bodyPr wrap="square">
            <a:spAutoFit/>
          </a:bodyPr>
          <a:lstStyle/>
          <a:p>
            <a:r>
              <a:rPr lang="en-US" sz="700" dirty="0" smtClean="0">
                <a:latin typeface="HP Simplified" panose="020B0604020204020204" pitchFamily="34" charset="0"/>
                <a:cs typeface="Arial" panose="020B0604020202020204" pitchFamily="34" charset="0"/>
              </a:rPr>
              <a:t>Retail File October 2025 </a:t>
            </a:r>
            <a:r>
              <a:rPr lang="en-GB" sz="700" dirty="0">
                <a:latin typeface="HP Simplified" panose="020B0604020204020204" pitchFamily="34" charset="0"/>
                <a:cs typeface="Arial" panose="020B0604020202020204" pitchFamily="34" charset="0"/>
              </a:rPr>
              <a:t>Page 3/3</a:t>
            </a:r>
            <a:endParaRPr lang="en-US" sz="700" dirty="0">
              <a:latin typeface="HP Simplified" panose="020B0604020204020204" pitchFamily="34" charset="0"/>
              <a:cs typeface="Arial" panose="020B0604020202020204" pitchFamily="34" charset="0"/>
            </a:endParaRPr>
          </a:p>
        </p:txBody>
      </p:sp>
      <p:sp>
        <p:nvSpPr>
          <p:cNvPr id="82" name="Rectangle 81"/>
          <p:cNvSpPr/>
          <p:nvPr/>
        </p:nvSpPr>
        <p:spPr>
          <a:xfrm>
            <a:off x="1500027" y="-35539"/>
            <a:ext cx="1611877" cy="369332"/>
          </a:xfrm>
          <a:prstGeom prst="rect">
            <a:avLst/>
          </a:prstGeom>
          <a:noFill/>
        </p:spPr>
        <p:txBody>
          <a:bodyPr wrap="square">
            <a:spAutoFit/>
          </a:bodyPr>
          <a:lstStyle/>
          <a:p>
            <a:r>
              <a:rPr lang="en-GB" sz="900" b="1" dirty="0">
                <a:latin typeface="HP Simplified" panose="020B0604020204020204" pitchFamily="34" charset="0"/>
              </a:rPr>
              <a:t>HP S3, S5, S7 </a:t>
            </a:r>
            <a:r>
              <a:rPr lang="en-US" sz="900" b="1" dirty="0">
                <a:latin typeface="HP Simplified" panose="020B0604020204020204" pitchFamily="34" charset="0"/>
              </a:rPr>
              <a:t>and </a:t>
            </a:r>
          </a:p>
          <a:p>
            <a:r>
              <a:rPr lang="en-US" sz="900" b="1" dirty="0">
                <a:latin typeface="HP Simplified" panose="020B0604020204020204" pitchFamily="34" charset="0"/>
              </a:rPr>
              <a:t>Z </a:t>
            </a:r>
            <a:r>
              <a:rPr lang="en-GB" sz="900" b="1" dirty="0">
                <a:latin typeface="HP Simplified" panose="020B0604020204020204" pitchFamily="34" charset="0"/>
              </a:rPr>
              <a:t>Series Business</a:t>
            </a:r>
            <a:r>
              <a:rPr lang="el-GR" sz="900" b="1" dirty="0">
                <a:latin typeface="HP Simplified" panose="020B0604020204020204" pitchFamily="34" charset="0"/>
              </a:rPr>
              <a:t> </a:t>
            </a:r>
            <a:r>
              <a:rPr lang="en-GB" sz="900" b="1" dirty="0">
                <a:latin typeface="HP Simplified" panose="020B0604020204020204" pitchFamily="34" charset="0"/>
              </a:rPr>
              <a:t>Monitors</a:t>
            </a:r>
          </a:p>
        </p:txBody>
      </p:sp>
      <p:sp>
        <p:nvSpPr>
          <p:cNvPr id="56" name="Rectangle 55"/>
          <p:cNvSpPr/>
          <p:nvPr/>
        </p:nvSpPr>
        <p:spPr>
          <a:xfrm>
            <a:off x="6727613" y="6470704"/>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27" name="TextBox 26">
            <a:extLst>
              <a:ext uri="{FF2B5EF4-FFF2-40B4-BE49-F238E27FC236}">
                <a16:creationId xmlns:a16="http://schemas.microsoft.com/office/drawing/2014/main" xmlns="" id="{BB983321-43DF-23D0-4505-7DEA5818748A}"/>
              </a:ext>
            </a:extLst>
          </p:cNvPr>
          <p:cNvSpPr txBox="1"/>
          <p:nvPr/>
        </p:nvSpPr>
        <p:spPr>
          <a:xfrm>
            <a:off x="3847423" y="1450731"/>
            <a:ext cx="6069435" cy="215444"/>
          </a:xfrm>
          <a:prstGeom prst="rect">
            <a:avLst/>
          </a:prstGeom>
          <a:solidFill>
            <a:schemeClr val="bg1">
              <a:lumMod val="95000"/>
            </a:schemeClr>
          </a:solidFill>
        </p:spPr>
        <p:txBody>
          <a:bodyPr wrap="square" rtlCol="0">
            <a:spAutoFit/>
          </a:bodyPr>
          <a:lstStyle/>
          <a:p>
            <a:pPr algn="ctr"/>
            <a:r>
              <a:rPr lang="en-GB" sz="800" b="1" dirty="0">
                <a:solidFill>
                  <a:srgbClr val="0070C0"/>
                </a:solidFill>
                <a:latin typeface="HP Simplified" panose="020B0604020204020204" pitchFamily="34" charset="0"/>
              </a:rPr>
              <a:t>S7 27” &amp; 32”  PRO BUSINESS MONITORS</a:t>
            </a:r>
            <a:endParaRPr lang="x-none" sz="800" b="1" dirty="0">
              <a:solidFill>
                <a:srgbClr val="0070C0"/>
              </a:solidFill>
              <a:latin typeface="HP Simplified" panose="020B0604020204020204" pitchFamily="34" charset="0"/>
            </a:endParaRPr>
          </a:p>
        </p:txBody>
      </p:sp>
      <p:sp>
        <p:nvSpPr>
          <p:cNvPr id="69" name="TextBox 68">
            <a:extLst>
              <a:ext uri="{FF2B5EF4-FFF2-40B4-BE49-F238E27FC236}">
                <a16:creationId xmlns:a16="http://schemas.microsoft.com/office/drawing/2014/main" xmlns="" id="{BB983321-43DF-23D0-4505-7DEA5818748A}"/>
              </a:ext>
            </a:extLst>
          </p:cNvPr>
          <p:cNvSpPr txBox="1"/>
          <p:nvPr/>
        </p:nvSpPr>
        <p:spPr>
          <a:xfrm>
            <a:off x="11264" y="970745"/>
            <a:ext cx="3805346" cy="215444"/>
          </a:xfrm>
          <a:prstGeom prst="rect">
            <a:avLst/>
          </a:prstGeom>
          <a:solidFill>
            <a:schemeClr val="bg1">
              <a:lumMod val="95000"/>
            </a:schemeClr>
          </a:solidFill>
        </p:spPr>
        <p:txBody>
          <a:bodyPr wrap="square" rtlCol="0">
            <a:spAutoFit/>
          </a:bodyPr>
          <a:lstStyle/>
          <a:p>
            <a:pPr algn="ctr"/>
            <a:r>
              <a:rPr lang="en-GB" sz="800" b="1" dirty="0">
                <a:solidFill>
                  <a:srgbClr val="0070C0"/>
                </a:solidFill>
                <a:latin typeface="HP Simplified" panose="020B0604020204020204" pitchFamily="34" charset="0"/>
              </a:rPr>
              <a:t>S3 23.8”  PRO BUSINESS MONITORS</a:t>
            </a:r>
            <a:endParaRPr lang="x-none" sz="800" b="1" dirty="0">
              <a:solidFill>
                <a:srgbClr val="0070C0"/>
              </a:solidFill>
              <a:latin typeface="HP Simplified" panose="020B0604020204020204" pitchFamily="34" charset="0"/>
            </a:endParaRPr>
          </a:p>
        </p:txBody>
      </p:sp>
      <p:sp>
        <p:nvSpPr>
          <p:cNvPr id="71" name="Rectangle 70"/>
          <p:cNvSpPr/>
          <p:nvPr/>
        </p:nvSpPr>
        <p:spPr>
          <a:xfrm>
            <a:off x="-16628" y="1155434"/>
            <a:ext cx="3785191" cy="438582"/>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Make the most out of your workday on this 23.8-inch FHD, energy-efficient monitor. Boost productivity with just the right visual features while also experiencing great comfort with a screen that you can adjust to your ideal position.</a:t>
            </a:r>
          </a:p>
        </p:txBody>
      </p:sp>
      <p:sp>
        <p:nvSpPr>
          <p:cNvPr id="42" name="Rectangle 41"/>
          <p:cNvSpPr/>
          <p:nvPr/>
        </p:nvSpPr>
        <p:spPr>
          <a:xfrm>
            <a:off x="1333923" y="3471402"/>
            <a:ext cx="2187254" cy="677108"/>
          </a:xfrm>
          <a:prstGeom prst="rect">
            <a:avLst/>
          </a:prstGeom>
        </p:spPr>
        <p:txBody>
          <a:bodyPr wrap="square">
            <a:spAutoFit/>
          </a:bodyPr>
          <a:lstStyle/>
          <a:p>
            <a:r>
              <a:rPr lang="en-US" sz="750" dirty="0">
                <a:latin typeface="HP Simplified" panose="020B0604020204020204" pitchFamily="34" charset="0"/>
              </a:rPr>
              <a:t>9D9L6UT HP MONITOR 23.8'',  </a:t>
            </a:r>
            <a:r>
              <a:rPr lang="en-US" sz="750" b="1" dirty="0">
                <a:latin typeface="HP Simplified" panose="020B0604020204020204" pitchFamily="34" charset="0"/>
              </a:rPr>
              <a:t>S5 PRO </a:t>
            </a:r>
            <a:r>
              <a:rPr lang="en-US" sz="750" b="1" dirty="0" smtClean="0">
                <a:latin typeface="HP Simplified" panose="020B0604020204020204" pitchFamily="34" charset="0"/>
              </a:rPr>
              <a:t>524PF </a:t>
            </a:r>
            <a:r>
              <a:rPr lang="en-US" sz="750" dirty="0">
                <a:latin typeface="HP Simplified" panose="020B0604020204020204" pitchFamily="34" charset="0"/>
              </a:rPr>
              <a:t>BUSINESS, IPS, FHD 1920 X 1080, 5MS, 100Hz, 350 NITS, ANTIGLARE, HEIGHT ADJUSTABLE, SWIVEL, PIVOT, TILT, DISPLAY PORT, HDMI, 3YW, BLACK, </a:t>
            </a:r>
            <a:r>
              <a:rPr lang="en-US" sz="750" dirty="0" smtClean="0">
                <a:solidFill>
                  <a:srgbClr val="FF0000"/>
                </a:solidFill>
                <a:latin typeface="HP Simplified" panose="020B0604020204020204" pitchFamily="34" charset="0"/>
              </a:rPr>
              <a:t>195 €</a:t>
            </a:r>
            <a:r>
              <a:rPr lang="en-US" sz="800" dirty="0" smtClean="0">
                <a:solidFill>
                  <a:srgbClr val="FF0000"/>
                </a:solidFill>
                <a:latin typeface="HP Simplified" panose="020B0604020204020204" pitchFamily="34" charset="0"/>
              </a:rPr>
              <a:t> </a:t>
            </a:r>
            <a:endParaRPr lang="en-US" sz="800" dirty="0">
              <a:solidFill>
                <a:srgbClr val="FF0000"/>
              </a:solidFill>
              <a:latin typeface="HP Simplified" panose="020B0604020204020204" pitchFamily="34" charset="0"/>
            </a:endParaRPr>
          </a:p>
        </p:txBody>
      </p:sp>
      <p:sp>
        <p:nvSpPr>
          <p:cNvPr id="62" name="Rectangle 61"/>
          <p:cNvSpPr/>
          <p:nvPr/>
        </p:nvSpPr>
        <p:spPr>
          <a:xfrm>
            <a:off x="1507677" y="385111"/>
            <a:ext cx="1533863" cy="307777"/>
          </a:xfrm>
          <a:prstGeom prst="rect">
            <a:avLst/>
          </a:prstGeom>
        </p:spPr>
        <p:txBody>
          <a:bodyPr wrap="square">
            <a:spAutoFit/>
          </a:bodyPr>
          <a:lstStyle/>
          <a:p>
            <a:r>
              <a:rPr lang="en-US" sz="700" dirty="0">
                <a:latin typeface="HP Simplified" panose="020B0604020204020204" pitchFamily="34" charset="0"/>
                <a:cs typeface="Arial" panose="020B0604020202020204" pitchFamily="34" charset="0"/>
              </a:rPr>
              <a:t>Promo prices are valid until </a:t>
            </a:r>
            <a:r>
              <a:rPr lang="en-US" sz="700" dirty="0" smtClean="0">
                <a:latin typeface="HP Simplified" panose="020B0604020204020204" pitchFamily="34" charset="0"/>
                <a:cs typeface="Arial" panose="020B0604020202020204" pitchFamily="34" charset="0"/>
              </a:rPr>
              <a:t>31/10 or </a:t>
            </a:r>
            <a:r>
              <a:rPr lang="en-US" sz="700" dirty="0">
                <a:latin typeface="HP Simplified" panose="020B0604020204020204" pitchFamily="34" charset="0"/>
                <a:cs typeface="Arial" panose="020B0604020202020204" pitchFamily="34" charset="0"/>
              </a:rPr>
              <a:t>Until Stock Last.</a:t>
            </a:r>
          </a:p>
        </p:txBody>
      </p:sp>
      <p:sp>
        <p:nvSpPr>
          <p:cNvPr id="45" name="Rectangle 44"/>
          <p:cNvSpPr/>
          <p:nvPr/>
        </p:nvSpPr>
        <p:spPr>
          <a:xfrm>
            <a:off x="25025" y="4127335"/>
            <a:ext cx="3830522" cy="446276"/>
          </a:xfrm>
          <a:prstGeom prst="rect">
            <a:avLst/>
          </a:prstGeom>
        </p:spPr>
        <p:txBody>
          <a:bodyPr wrap="square">
            <a:spAutoFit/>
          </a:bodyPr>
          <a:lstStyle/>
          <a:p>
            <a:r>
              <a:rPr lang="en-US" sz="750" dirty="0">
                <a:latin typeface="HP Simplified" panose="020B0604020204020204" pitchFamily="34" charset="0"/>
              </a:rPr>
              <a:t>9D9V7AA HP MONITOR 23.8',  </a:t>
            </a:r>
            <a:r>
              <a:rPr lang="en-US" sz="750" b="1" dirty="0">
                <a:latin typeface="HP Simplified" panose="020B0604020204020204" pitchFamily="34" charset="0"/>
              </a:rPr>
              <a:t>S5 PRO 524PU </a:t>
            </a:r>
            <a:r>
              <a:rPr lang="en-US" sz="750" dirty="0">
                <a:latin typeface="HP Simplified" panose="020B0604020204020204" pitchFamily="34" charset="0"/>
              </a:rPr>
              <a:t>G5 BUSINESS, IPS LED, FHD 1920X1080, 5MS, 350 NITS, ANTIGLARE, PIVOT, SWIVEL, TILT, HEIGHT ADJUSTABLE, LAN, USB-C POWER DELIVERY 100W, HDMI, DP, VESA,JET BLACK,3YW, </a:t>
            </a:r>
            <a:r>
              <a:rPr lang="en-US" sz="750" dirty="0" smtClean="0">
                <a:solidFill>
                  <a:srgbClr val="FF0000"/>
                </a:solidFill>
                <a:latin typeface="HP Simplified" panose="020B0604020204020204" pitchFamily="34" charset="0"/>
              </a:rPr>
              <a:t>257 €</a:t>
            </a:r>
            <a:r>
              <a:rPr lang="en-US" sz="800" dirty="0" smtClean="0">
                <a:solidFill>
                  <a:srgbClr val="FF0000"/>
                </a:solidFill>
                <a:latin typeface="HP Simplified" panose="020B0604020204020204" pitchFamily="34" charset="0"/>
              </a:rPr>
              <a:t> </a:t>
            </a:r>
            <a:endParaRPr lang="en-US" sz="800" dirty="0">
              <a:solidFill>
                <a:srgbClr val="FF0000"/>
              </a:solidFill>
              <a:latin typeface="HP Simplified" panose="020B0604020204020204" pitchFamily="34" charset="0"/>
            </a:endParaRPr>
          </a:p>
        </p:txBody>
      </p:sp>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229716" y="2246943"/>
            <a:ext cx="1385674" cy="1067971"/>
          </a:xfrm>
          <a:prstGeom prst="rect">
            <a:avLst/>
          </a:prstGeom>
        </p:spPr>
      </p:pic>
      <p:sp>
        <p:nvSpPr>
          <p:cNvPr id="60" name="TextBox 59">
            <a:extLst>
              <a:ext uri="{FF2B5EF4-FFF2-40B4-BE49-F238E27FC236}">
                <a16:creationId xmlns:a16="http://schemas.microsoft.com/office/drawing/2014/main" xmlns="" id="{23D81137-745E-3C10-E5A6-90093965DB53}"/>
              </a:ext>
            </a:extLst>
          </p:cNvPr>
          <p:cNvSpPr txBox="1"/>
          <p:nvPr/>
        </p:nvSpPr>
        <p:spPr>
          <a:xfrm>
            <a:off x="3878489" y="1702698"/>
            <a:ext cx="5819955" cy="207749"/>
          </a:xfrm>
          <a:prstGeom prst="rect">
            <a:avLst/>
          </a:prstGeom>
          <a:noFill/>
        </p:spPr>
        <p:txBody>
          <a:bodyPr wrap="square">
            <a:spAutoFit/>
          </a:bodyPr>
          <a:lstStyle/>
          <a:p>
            <a:pPr algn="just"/>
            <a:r>
              <a:rPr lang="en-US" sz="750" dirty="0">
                <a:solidFill>
                  <a:schemeClr val="tx1">
                    <a:lumMod val="50000"/>
                    <a:lumOff val="50000"/>
                  </a:schemeClr>
                </a:solidFill>
                <a:latin typeface="HP Simplified" panose="020B0604020204020204" pitchFamily="34" charset="0"/>
              </a:rPr>
              <a:t>Create awe-inspiring work with true-to-life clarity on  high-performance displays. </a:t>
            </a:r>
            <a:endParaRPr lang="x-none" sz="750" dirty="0">
              <a:solidFill>
                <a:schemeClr val="tx1">
                  <a:lumMod val="50000"/>
                  <a:lumOff val="50000"/>
                </a:schemeClr>
              </a:solidFill>
              <a:latin typeface="HP Simplified" panose="020B0604020204020204" pitchFamily="34" charset="0"/>
            </a:endParaRPr>
          </a:p>
        </p:txBody>
      </p:sp>
      <p:sp>
        <p:nvSpPr>
          <p:cNvPr id="66" name="Rectangle 65"/>
          <p:cNvSpPr/>
          <p:nvPr/>
        </p:nvSpPr>
        <p:spPr>
          <a:xfrm>
            <a:off x="3878488" y="2793927"/>
            <a:ext cx="4037229" cy="438582"/>
          </a:xfrm>
          <a:prstGeom prst="rect">
            <a:avLst/>
          </a:prstGeom>
        </p:spPr>
        <p:txBody>
          <a:bodyPr wrap="square">
            <a:spAutoFit/>
          </a:bodyPr>
          <a:lstStyle/>
          <a:p>
            <a:r>
              <a:rPr lang="en-US" sz="750" dirty="0">
                <a:latin typeface="HP Simplified" panose="020B0604020204020204" pitchFamily="34" charset="0"/>
              </a:rPr>
              <a:t>8J9G2AA HP MONITOR 27'', </a:t>
            </a:r>
            <a:r>
              <a:rPr lang="en-US" sz="750" b="1" dirty="0">
                <a:latin typeface="HP Simplified" panose="020B0604020204020204" pitchFamily="34" charset="0"/>
              </a:rPr>
              <a:t>S7 PRO 727PK </a:t>
            </a:r>
            <a:r>
              <a:rPr lang="en-US" sz="750" dirty="0">
                <a:latin typeface="HP Simplified" panose="020B0604020204020204" pitchFamily="34" charset="0"/>
              </a:rPr>
              <a:t>BUSINESS, F, IPS BLACK, 4K UHD 3840x2160 60Hz, 16:9, 5MS, 400 NITS, HEIGHT ADJUSTABLE, PIVOT, SWIVEL, TILT, HDMI, DISPLAY PORT, THUNDERBOLT, LAN, 3YW, BLACK/SILVER, </a:t>
            </a:r>
            <a:r>
              <a:rPr lang="en-US" sz="750" dirty="0" smtClean="0">
                <a:solidFill>
                  <a:srgbClr val="FF0000"/>
                </a:solidFill>
                <a:latin typeface="HP Simplified" panose="020B0604020204020204" pitchFamily="34" charset="0"/>
              </a:rPr>
              <a:t>598 €</a:t>
            </a:r>
            <a:endParaRPr lang="en-US" sz="800" dirty="0">
              <a:solidFill>
                <a:srgbClr val="FF0000"/>
              </a:solidFill>
              <a:latin typeface="HP Simplified" panose="020B0604020204020204" pitchFamily="34" charset="0"/>
            </a:endParaRPr>
          </a:p>
        </p:txBody>
      </p:sp>
      <p:sp>
        <p:nvSpPr>
          <p:cNvPr id="67" name="Rectangle 66"/>
          <p:cNvSpPr/>
          <p:nvPr/>
        </p:nvSpPr>
        <p:spPr>
          <a:xfrm>
            <a:off x="3878489" y="1951226"/>
            <a:ext cx="4139784" cy="438582"/>
          </a:xfrm>
          <a:prstGeom prst="rect">
            <a:avLst/>
          </a:prstGeom>
        </p:spPr>
        <p:txBody>
          <a:bodyPr wrap="square">
            <a:spAutoFit/>
          </a:bodyPr>
          <a:lstStyle/>
          <a:p>
            <a:r>
              <a:rPr lang="en-US" sz="750" dirty="0">
                <a:latin typeface="HP Simplified" panose="020B0604020204020204" pitchFamily="34" charset="0"/>
              </a:rPr>
              <a:t>8J4D8UT HP MONITOR 27'', HP MONITOR 27'', </a:t>
            </a:r>
            <a:r>
              <a:rPr lang="en-US" sz="750" b="1" dirty="0">
                <a:latin typeface="HP Simplified" panose="020B0604020204020204" pitchFamily="34" charset="0"/>
              </a:rPr>
              <a:t>S7 PRO 727PQ </a:t>
            </a:r>
            <a:r>
              <a:rPr lang="en-US" sz="750" dirty="0">
                <a:latin typeface="HP Simplified" panose="020B0604020204020204" pitchFamily="34" charset="0"/>
              </a:rPr>
              <a:t>BUSINESS, F, IPS BLACK, QHD 2560x1440 120Hz, 16:9, 5MS, 400 NITS, HEIGHT ADJUSTABLE, PIVOT, SWIVEL, TILT, AMD FREESYNC PREMIUM, USB-C, HDMI, DISPLAY PORT, 3YW, BLACK/SILVER, </a:t>
            </a:r>
            <a:r>
              <a:rPr lang="en-US" sz="750" dirty="0" smtClean="0">
                <a:solidFill>
                  <a:srgbClr val="FF0000"/>
                </a:solidFill>
                <a:latin typeface="HP Simplified" panose="020B0604020204020204" pitchFamily="34" charset="0"/>
              </a:rPr>
              <a:t>427 €</a:t>
            </a:r>
            <a:endParaRPr lang="en-US" sz="800" dirty="0">
              <a:solidFill>
                <a:srgbClr val="FF0000"/>
              </a:solidFill>
              <a:latin typeface="HP Simplified" panose="020B0604020204020204" pitchFamily="34" charset="0"/>
            </a:endParaRPr>
          </a:p>
        </p:txBody>
      </p:sp>
      <p:sp>
        <p:nvSpPr>
          <p:cNvPr id="72" name="Rectangle 71"/>
          <p:cNvSpPr/>
          <p:nvPr/>
        </p:nvSpPr>
        <p:spPr>
          <a:xfrm>
            <a:off x="3878489" y="2355345"/>
            <a:ext cx="4037229" cy="438582"/>
          </a:xfrm>
          <a:prstGeom prst="rect">
            <a:avLst/>
          </a:prstGeom>
        </p:spPr>
        <p:txBody>
          <a:bodyPr wrap="square">
            <a:spAutoFit/>
          </a:bodyPr>
          <a:lstStyle/>
          <a:p>
            <a:r>
              <a:rPr lang="en-US" sz="750" dirty="0">
                <a:latin typeface="HP Simplified" panose="020B0604020204020204" pitchFamily="34" charset="0"/>
              </a:rPr>
              <a:t>8J9E6UT</a:t>
            </a:r>
            <a:r>
              <a:rPr lang="en-US" sz="750" dirty="0">
                <a:solidFill>
                  <a:srgbClr val="00B324"/>
                </a:solidFill>
                <a:latin typeface="HP Simplified" panose="020B0604020204020204" pitchFamily="34" charset="0"/>
              </a:rPr>
              <a:t> </a:t>
            </a:r>
            <a:r>
              <a:rPr lang="en-US" sz="750" dirty="0">
                <a:latin typeface="HP Simplified" panose="020B0604020204020204" pitchFamily="34" charset="0"/>
              </a:rPr>
              <a:t>HP MONITOR 27'', </a:t>
            </a:r>
            <a:r>
              <a:rPr lang="en-US" sz="750" b="1" dirty="0">
                <a:latin typeface="HP Simplified" panose="020B0604020204020204" pitchFamily="34" charset="0"/>
              </a:rPr>
              <a:t>S7 PRO 727PU </a:t>
            </a:r>
            <a:r>
              <a:rPr lang="en-US" sz="750" dirty="0">
                <a:latin typeface="HP Simplified" panose="020B0604020204020204" pitchFamily="34" charset="0"/>
              </a:rPr>
              <a:t>BUSINESS, F, IPS BLACK, QHD 2560x1440 120Hz, 16:9, 5MS, 400 NITS, HEIGHT ADJUSTABLE, PIVOT, SWIVEL, TILT, HDMI, DISPLAY PORT, THUNDERBOLT WITH USB-C 100W POWER DELIVERY, LAN, 3YW, BLACK/SILVER, </a:t>
            </a:r>
            <a:r>
              <a:rPr lang="en-US" sz="750" dirty="0" smtClean="0">
                <a:solidFill>
                  <a:srgbClr val="FF0000"/>
                </a:solidFill>
                <a:latin typeface="HP Simplified" panose="020B0604020204020204" pitchFamily="34" charset="0"/>
              </a:rPr>
              <a:t>534 €</a:t>
            </a:r>
            <a:endParaRPr lang="en-US" sz="800" dirty="0">
              <a:solidFill>
                <a:srgbClr val="FF0000"/>
              </a:solidFill>
              <a:latin typeface="HP Simplified" panose="020B0604020204020204" pitchFamily="34" charset="0"/>
            </a:endParaRPr>
          </a:p>
        </p:txBody>
      </p:sp>
      <p:sp>
        <p:nvSpPr>
          <p:cNvPr id="73" name="Rectangle 72"/>
          <p:cNvSpPr/>
          <p:nvPr/>
        </p:nvSpPr>
        <p:spPr>
          <a:xfrm>
            <a:off x="3865047" y="3211497"/>
            <a:ext cx="4224528" cy="438582"/>
          </a:xfrm>
          <a:prstGeom prst="rect">
            <a:avLst/>
          </a:prstGeom>
        </p:spPr>
        <p:txBody>
          <a:bodyPr wrap="square">
            <a:spAutoFit/>
          </a:bodyPr>
          <a:lstStyle/>
          <a:p>
            <a:r>
              <a:rPr lang="en-US" sz="750" dirty="0">
                <a:latin typeface="HP Simplified" panose="020B0604020204020204" pitchFamily="34" charset="0"/>
              </a:rPr>
              <a:t>8K135AA HP MONITOR 27'', </a:t>
            </a:r>
            <a:r>
              <a:rPr lang="en-US" sz="750" b="1" dirty="0">
                <a:latin typeface="HP Simplified" panose="020B0604020204020204" pitchFamily="34" charset="0"/>
              </a:rPr>
              <a:t>S7 PRO 727PK </a:t>
            </a:r>
            <a:r>
              <a:rPr lang="en-US" sz="750" dirty="0">
                <a:latin typeface="HP Simplified" panose="020B0604020204020204" pitchFamily="34" charset="0"/>
              </a:rPr>
              <a:t>BUSINESS, F, IPS BLACK, 4K UHD 3840x2160 60Hz, 16:9, 5MS, 400 NITS, CAMERA, SPEAKERS, HEIGHT ADJUSTABLE, PIVOT, SWIVEL, TILT, HDMI, DISPLAY PORT, THUNDERBOLT WITH USB-C 100W POWER DELIVERY, LAN, 3YW, </a:t>
            </a:r>
            <a:r>
              <a:rPr lang="en-US" sz="750" dirty="0" smtClean="0">
                <a:solidFill>
                  <a:srgbClr val="FF0000"/>
                </a:solidFill>
                <a:latin typeface="HP Simplified" panose="020B0604020204020204" pitchFamily="34" charset="0"/>
              </a:rPr>
              <a:t>797 €</a:t>
            </a:r>
            <a:endParaRPr lang="en-US" sz="800" dirty="0">
              <a:solidFill>
                <a:srgbClr val="FF0000"/>
              </a:solidFill>
              <a:latin typeface="HP Simplified" panose="020B0604020204020204" pitchFamily="34" charset="0"/>
            </a:endParaRPr>
          </a:p>
        </p:txBody>
      </p:sp>
      <p:sp>
        <p:nvSpPr>
          <p:cNvPr id="77" name="Rectangle 76"/>
          <p:cNvSpPr/>
          <p:nvPr/>
        </p:nvSpPr>
        <p:spPr>
          <a:xfrm>
            <a:off x="3856520" y="4289883"/>
            <a:ext cx="4157047" cy="323165"/>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Effortlessly make a great impression through extraordinary collaboration powered by built-in AI conferencing on a dazzling ultrawide display with Thunderbolt.</a:t>
            </a:r>
          </a:p>
        </p:txBody>
      </p:sp>
      <p:sp>
        <p:nvSpPr>
          <p:cNvPr id="78" name="TextBox 77">
            <a:extLst>
              <a:ext uri="{FF2B5EF4-FFF2-40B4-BE49-F238E27FC236}">
                <a16:creationId xmlns:a16="http://schemas.microsoft.com/office/drawing/2014/main" xmlns="" id="{BB983321-43DF-23D0-4505-7DEA5818748A}"/>
              </a:ext>
            </a:extLst>
          </p:cNvPr>
          <p:cNvSpPr txBox="1"/>
          <p:nvPr/>
        </p:nvSpPr>
        <p:spPr>
          <a:xfrm>
            <a:off x="3909859" y="4045882"/>
            <a:ext cx="6035532" cy="215444"/>
          </a:xfrm>
          <a:prstGeom prst="rect">
            <a:avLst/>
          </a:prstGeom>
          <a:solidFill>
            <a:schemeClr val="bg1">
              <a:lumMod val="95000"/>
            </a:schemeClr>
          </a:solidFill>
        </p:spPr>
        <p:txBody>
          <a:bodyPr wrap="square" rtlCol="0">
            <a:spAutoFit/>
          </a:bodyPr>
          <a:lstStyle/>
          <a:p>
            <a:pPr algn="ctr"/>
            <a:r>
              <a:rPr lang="en-GB" sz="800" b="1" dirty="0">
                <a:solidFill>
                  <a:srgbClr val="0070C0"/>
                </a:solidFill>
                <a:latin typeface="HP Simplified" panose="020B0604020204020204" pitchFamily="34" charset="0"/>
              </a:rPr>
              <a:t>S7  </a:t>
            </a:r>
            <a:r>
              <a:rPr lang="en-GB" sz="800" b="1" dirty="0" smtClean="0">
                <a:solidFill>
                  <a:srgbClr val="0070C0"/>
                </a:solidFill>
                <a:latin typeface="HP Simplified" panose="020B0604020204020204" pitchFamily="34" charset="0"/>
              </a:rPr>
              <a:t>34</a:t>
            </a:r>
            <a:r>
              <a:rPr lang="en-GB" sz="800" b="1" dirty="0">
                <a:solidFill>
                  <a:srgbClr val="0070C0"/>
                </a:solidFill>
                <a:latin typeface="HP Simplified" panose="020B0604020204020204" pitchFamily="34" charset="0"/>
              </a:rPr>
              <a:t>”, 37.5” &amp; 39.7” </a:t>
            </a:r>
            <a:r>
              <a:rPr lang="en-GB" sz="800" b="1" dirty="0" smtClean="0">
                <a:solidFill>
                  <a:srgbClr val="0070C0"/>
                </a:solidFill>
                <a:latin typeface="HP Simplified" panose="020B0604020204020204" pitchFamily="34" charset="0"/>
              </a:rPr>
              <a:t>PRO </a:t>
            </a:r>
            <a:r>
              <a:rPr lang="en-GB" sz="800" b="1" dirty="0">
                <a:solidFill>
                  <a:srgbClr val="0070C0"/>
                </a:solidFill>
                <a:latin typeface="HP Simplified" panose="020B0604020204020204" pitchFamily="34" charset="0"/>
              </a:rPr>
              <a:t>BUSINESS</a:t>
            </a:r>
            <a:r>
              <a:rPr lang="el-GR" sz="800" b="1" dirty="0">
                <a:solidFill>
                  <a:srgbClr val="0070C0"/>
                </a:solidFill>
                <a:latin typeface="HP Simplified" panose="020B0604020204020204" pitchFamily="34" charset="0"/>
              </a:rPr>
              <a:t> </a:t>
            </a:r>
            <a:r>
              <a:rPr lang="en-US" sz="800" b="1" dirty="0">
                <a:solidFill>
                  <a:srgbClr val="0070C0"/>
                </a:solidFill>
                <a:latin typeface="HP Simplified" panose="020B0604020204020204" pitchFamily="34" charset="0"/>
              </a:rPr>
              <a:t>CURVED </a:t>
            </a:r>
            <a:r>
              <a:rPr lang="en-GB" sz="800" b="1" dirty="0">
                <a:solidFill>
                  <a:srgbClr val="0070C0"/>
                </a:solidFill>
                <a:latin typeface="HP Simplified" panose="020B0604020204020204" pitchFamily="34" charset="0"/>
              </a:rPr>
              <a:t>MONITORS</a:t>
            </a:r>
            <a:endParaRPr lang="x-none" sz="800" b="1" dirty="0">
              <a:solidFill>
                <a:srgbClr val="0070C0"/>
              </a:solidFill>
              <a:latin typeface="HP Simplified" panose="020B0604020204020204" pitchFamily="34" charset="0"/>
            </a:endParaRPr>
          </a:p>
        </p:txBody>
      </p:sp>
      <p:sp>
        <p:nvSpPr>
          <p:cNvPr id="5" name="Rectangle 4">
            <a:extLst>
              <a:ext uri="{FF2B5EF4-FFF2-40B4-BE49-F238E27FC236}">
                <a16:creationId xmlns:a16="http://schemas.microsoft.com/office/drawing/2014/main" xmlns="" id="{53499201-050E-08A3-0CB1-D4D93DC3184C}"/>
              </a:ext>
            </a:extLst>
          </p:cNvPr>
          <p:cNvSpPr/>
          <p:nvPr/>
        </p:nvSpPr>
        <p:spPr>
          <a:xfrm>
            <a:off x="-16628" y="5887202"/>
            <a:ext cx="3869882" cy="446276"/>
          </a:xfrm>
          <a:prstGeom prst="rect">
            <a:avLst/>
          </a:prstGeom>
        </p:spPr>
        <p:txBody>
          <a:bodyPr wrap="square">
            <a:spAutoFit/>
          </a:bodyPr>
          <a:lstStyle/>
          <a:p>
            <a:r>
              <a:rPr lang="en-US" sz="750" dirty="0">
                <a:latin typeface="HP Simplified" panose="020B0604020204020204" pitchFamily="34" charset="0"/>
              </a:rPr>
              <a:t>9E0Y9UT  HP MONITOR 27'', </a:t>
            </a:r>
            <a:r>
              <a:rPr lang="en-US" sz="750" b="1" dirty="0">
                <a:latin typeface="HP Simplified" panose="020B0604020204020204" pitchFamily="34" charset="0"/>
              </a:rPr>
              <a:t>S5 PRO 527PM </a:t>
            </a:r>
            <a:r>
              <a:rPr lang="en-US" sz="750" dirty="0">
                <a:latin typeface="HP Simplified" panose="020B0604020204020204" pitchFamily="34" charset="0"/>
              </a:rPr>
              <a:t>BUSINESS, IPS, QHD 2560 X 1440,5MS, 350 NITS,5MS, ANTIGLARE, CAMERA 5MP, SPEAKERS, HEIGHT ADJUSTABLE, SWIVEL, PIVOT, TILT, DISPLAY PORT, HDMI, USB-C, VESA,BLACK, 3YW, </a:t>
            </a:r>
            <a:r>
              <a:rPr lang="en-US" sz="750" dirty="0" smtClean="0">
                <a:solidFill>
                  <a:srgbClr val="FF0000"/>
                </a:solidFill>
                <a:latin typeface="HP Simplified" panose="020B0604020204020204" pitchFamily="34" charset="0"/>
              </a:rPr>
              <a:t>460 €</a:t>
            </a:r>
            <a:r>
              <a:rPr lang="en-US" sz="800" dirty="0" smtClean="0">
                <a:solidFill>
                  <a:srgbClr val="FF0000"/>
                </a:solidFill>
                <a:latin typeface="HP Simplified" panose="020B0604020204020204" pitchFamily="34" charset="0"/>
              </a:rPr>
              <a:t> </a:t>
            </a:r>
            <a:endParaRPr lang="en-US" sz="800" dirty="0">
              <a:solidFill>
                <a:srgbClr val="FF0000"/>
              </a:solidFill>
              <a:latin typeface="HP Simplified" panose="020B0604020204020204" pitchFamily="34" charset="0"/>
            </a:endParaRPr>
          </a:p>
        </p:txBody>
      </p:sp>
      <p:sp>
        <p:nvSpPr>
          <p:cNvPr id="51" name="Rectangle 50"/>
          <p:cNvSpPr/>
          <p:nvPr/>
        </p:nvSpPr>
        <p:spPr>
          <a:xfrm>
            <a:off x="3878488" y="4656895"/>
            <a:ext cx="3508994" cy="553998"/>
          </a:xfrm>
          <a:prstGeom prst="rect">
            <a:avLst/>
          </a:prstGeom>
        </p:spPr>
        <p:txBody>
          <a:bodyPr wrap="square">
            <a:spAutoFit/>
          </a:bodyPr>
          <a:lstStyle/>
          <a:p>
            <a:r>
              <a:rPr lang="en-US" sz="750" dirty="0">
                <a:latin typeface="HP Simplified" panose="020B0604020204020204" pitchFamily="34" charset="0"/>
              </a:rPr>
              <a:t>8K157UT</a:t>
            </a:r>
            <a:r>
              <a:rPr lang="en-US" sz="750" dirty="0">
                <a:solidFill>
                  <a:srgbClr val="FF0000"/>
                </a:solidFill>
                <a:latin typeface="HP Simplified" panose="020B0604020204020204" pitchFamily="34" charset="0"/>
              </a:rPr>
              <a:t> </a:t>
            </a:r>
            <a:r>
              <a:rPr lang="en-US" sz="750" dirty="0">
                <a:latin typeface="HP Simplified" panose="020B0604020204020204" pitchFamily="34" charset="0"/>
              </a:rPr>
              <a:t>HP MONITOR 34'', </a:t>
            </a:r>
            <a:r>
              <a:rPr lang="en-US" sz="750" b="1" dirty="0">
                <a:latin typeface="HP Simplified" panose="020B0604020204020204" pitchFamily="34" charset="0"/>
              </a:rPr>
              <a:t>S7 PRO 734PM</a:t>
            </a:r>
            <a:r>
              <a:rPr lang="en-US" sz="750" dirty="0">
                <a:latin typeface="HP Simplified" panose="020B0604020204020204" pitchFamily="34" charset="0"/>
              </a:rPr>
              <a:t> BUSINESS </a:t>
            </a:r>
            <a:r>
              <a:rPr lang="en-US" sz="750" b="1" dirty="0">
                <a:latin typeface="HP Simplified" panose="020B0604020204020204" pitchFamily="34" charset="0"/>
              </a:rPr>
              <a:t>CURVED</a:t>
            </a:r>
            <a:r>
              <a:rPr lang="en-US" sz="750" dirty="0">
                <a:latin typeface="HP Simplified" panose="020B0604020204020204" pitchFamily="34" charset="0"/>
              </a:rPr>
              <a:t>, G, IPS BLACK, 4K WQHD 3840x1440 120Hz, 21:9, 5MS, 400 NITS, CAMERA, SPEAKERS, HEIGHT ADJUSTABLE, SWIVEL, TILT, HDMI, DISPLAY PORT, THUNDERBOLT WITH USB-C 100W, LAN, 3YW, BLACK/SILVER, </a:t>
            </a:r>
            <a:r>
              <a:rPr lang="en-US" sz="750" dirty="0" smtClean="0">
                <a:solidFill>
                  <a:srgbClr val="FF0000"/>
                </a:solidFill>
                <a:latin typeface="HP Simplified" panose="020B0604020204020204" pitchFamily="34" charset="0"/>
              </a:rPr>
              <a:t>1,067 €</a:t>
            </a:r>
            <a:endParaRPr lang="en-US" sz="800" dirty="0">
              <a:solidFill>
                <a:srgbClr val="FF0000"/>
              </a:solidFill>
              <a:latin typeface="HP Simplified" panose="020B0604020204020204" pitchFamily="34" charset="0"/>
            </a:endParaRPr>
          </a:p>
        </p:txBody>
      </p:sp>
      <p:sp>
        <p:nvSpPr>
          <p:cNvPr id="61" name="Rectangle 60">
            <a:extLst>
              <a:ext uri="{FF2B5EF4-FFF2-40B4-BE49-F238E27FC236}">
                <a16:creationId xmlns:a16="http://schemas.microsoft.com/office/drawing/2014/main" xmlns="" id="{53499201-050E-08A3-0CB1-D4D93DC3184C}"/>
              </a:ext>
            </a:extLst>
          </p:cNvPr>
          <p:cNvSpPr/>
          <p:nvPr/>
        </p:nvSpPr>
        <p:spPr>
          <a:xfrm>
            <a:off x="-9577" y="5432174"/>
            <a:ext cx="3899727" cy="446276"/>
          </a:xfrm>
          <a:prstGeom prst="rect">
            <a:avLst/>
          </a:prstGeom>
        </p:spPr>
        <p:txBody>
          <a:bodyPr wrap="square">
            <a:spAutoFit/>
          </a:bodyPr>
          <a:lstStyle/>
          <a:p>
            <a:r>
              <a:rPr lang="en-US" sz="750" dirty="0">
                <a:latin typeface="HP Simplified" panose="020B0604020204020204" pitchFamily="34" charset="0"/>
              </a:rPr>
              <a:t>9E0G9UT</a:t>
            </a:r>
            <a:r>
              <a:rPr lang="en-US" sz="750" dirty="0">
                <a:solidFill>
                  <a:srgbClr val="FFFF00"/>
                </a:solidFill>
                <a:latin typeface="HP Simplified" panose="020B0604020204020204" pitchFamily="34" charset="0"/>
              </a:rPr>
              <a:t> </a:t>
            </a:r>
            <a:r>
              <a:rPr lang="en-US" sz="750" dirty="0">
                <a:latin typeface="HP Simplified" panose="020B0604020204020204" pitchFamily="34" charset="0"/>
              </a:rPr>
              <a:t>HP MONITOR 23.8'', </a:t>
            </a:r>
            <a:r>
              <a:rPr lang="en-US" sz="750" b="1" dirty="0">
                <a:latin typeface="HP Simplified" panose="020B0604020204020204" pitchFamily="34" charset="0"/>
              </a:rPr>
              <a:t>S5 PRO 524PM </a:t>
            </a:r>
            <a:r>
              <a:rPr lang="en-US" sz="750" dirty="0">
                <a:latin typeface="HP Simplified" panose="020B0604020204020204" pitchFamily="34" charset="0"/>
              </a:rPr>
              <a:t>BUSINESS, IPS, FHD 1920 X 1080,5MS, 350 NITS,5MS, ANTIGLARE, CAMERA 5MP, HEIGHT ADJUSTABLE, SWIVEL, PIVOT, TILT, DISPLAY PORT, HDMI, USB-C 100W POWER DELIVERY, VESA,BLACK, 3YW, </a:t>
            </a:r>
            <a:r>
              <a:rPr lang="en-US" sz="750" dirty="0" smtClean="0">
                <a:solidFill>
                  <a:srgbClr val="FF0000"/>
                </a:solidFill>
                <a:latin typeface="HP Simplified" panose="020B0604020204020204" pitchFamily="34" charset="0"/>
              </a:rPr>
              <a:t>399 €</a:t>
            </a:r>
            <a:r>
              <a:rPr lang="en-US" sz="800" dirty="0" smtClean="0">
                <a:solidFill>
                  <a:srgbClr val="FF0000"/>
                </a:solidFill>
                <a:latin typeface="HP Simplified" panose="020B0604020204020204" pitchFamily="34" charset="0"/>
              </a:rPr>
              <a:t> </a:t>
            </a:r>
            <a:endParaRPr lang="en-US" sz="800" dirty="0">
              <a:solidFill>
                <a:srgbClr val="FF0000"/>
              </a:solidFill>
              <a:latin typeface="HP Simplified" panose="020B0604020204020204" pitchFamily="34" charset="0"/>
            </a:endParaRPr>
          </a:p>
        </p:txBody>
      </p: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7249" y="3248096"/>
            <a:ext cx="1180263" cy="836359"/>
          </a:xfrm>
          <a:prstGeom prst="rect">
            <a:avLst/>
          </a:prstGeom>
        </p:spPr>
      </p:pic>
      <p:sp>
        <p:nvSpPr>
          <p:cNvPr id="59" name="Rectangle 58"/>
          <p:cNvSpPr/>
          <p:nvPr/>
        </p:nvSpPr>
        <p:spPr>
          <a:xfrm>
            <a:off x="1287512" y="1598088"/>
            <a:ext cx="2403304" cy="561692"/>
          </a:xfrm>
          <a:prstGeom prst="rect">
            <a:avLst/>
          </a:prstGeom>
        </p:spPr>
        <p:txBody>
          <a:bodyPr wrap="square">
            <a:spAutoFit/>
          </a:bodyPr>
          <a:lstStyle/>
          <a:p>
            <a:r>
              <a:rPr lang="en-US" sz="750" dirty="0">
                <a:latin typeface="HP Simplified" panose="020B0604020204020204" pitchFamily="34" charset="0"/>
              </a:rPr>
              <a:t>B1GM5AA HP MONITOR 23.8'' </a:t>
            </a:r>
            <a:r>
              <a:rPr lang="en-US" sz="750" b="1" dirty="0">
                <a:latin typeface="HP Simplified" panose="020B0604020204020204" pitchFamily="34" charset="0"/>
              </a:rPr>
              <a:t>S3 PRO 324PE</a:t>
            </a:r>
            <a:r>
              <a:rPr lang="en-US" sz="750" dirty="0">
                <a:latin typeface="HP Simplified" panose="020B0604020204020204" pitchFamily="34" charset="0"/>
              </a:rPr>
              <a:t>, D, IPS, FHD 1920x1080, 100Hz, 5MS, 16:9, SPEAKERS, ANTIGLARE, TILT, HEIGHT ADJUSTABLE, VGA, HDMI, DISPLAY PORT, 3YW, BLACK, </a:t>
            </a:r>
            <a:r>
              <a:rPr lang="en-US" sz="750" dirty="0" smtClean="0">
                <a:solidFill>
                  <a:srgbClr val="FF0000"/>
                </a:solidFill>
                <a:latin typeface="HP Simplified" panose="020B0604020204020204" pitchFamily="34" charset="0"/>
              </a:rPr>
              <a:t>130 €</a:t>
            </a:r>
            <a:r>
              <a:rPr lang="en-US" sz="800" dirty="0" smtClean="0">
                <a:solidFill>
                  <a:srgbClr val="FF0000"/>
                </a:solidFill>
                <a:latin typeface="HP Simplified" panose="020B0604020204020204" pitchFamily="34" charset="0"/>
              </a:rPr>
              <a:t> </a:t>
            </a:r>
            <a:endParaRPr lang="en-US" sz="800" dirty="0">
              <a:solidFill>
                <a:srgbClr val="FF0000"/>
              </a:solidFill>
              <a:latin typeface="HP Simplified" panose="020B0604020204020204" pitchFamily="34" charset="0"/>
            </a:endParaRPr>
          </a:p>
        </p:txBody>
      </p:sp>
      <p:sp>
        <p:nvSpPr>
          <p:cNvPr id="65" name="Rectangle 64"/>
          <p:cNvSpPr/>
          <p:nvPr/>
        </p:nvSpPr>
        <p:spPr>
          <a:xfrm>
            <a:off x="1291544" y="2098538"/>
            <a:ext cx="2477019" cy="561692"/>
          </a:xfrm>
          <a:prstGeom prst="rect">
            <a:avLst/>
          </a:prstGeom>
        </p:spPr>
        <p:txBody>
          <a:bodyPr wrap="square">
            <a:spAutoFit/>
          </a:bodyPr>
          <a:lstStyle/>
          <a:p>
            <a:r>
              <a:rPr lang="en-US" sz="750" dirty="0">
                <a:latin typeface="HP Simplified" panose="020B0604020204020204" pitchFamily="34" charset="0"/>
              </a:rPr>
              <a:t>B1GM6AA HP MONITOR 23.8'' </a:t>
            </a:r>
            <a:r>
              <a:rPr lang="en-US" sz="750" b="1" dirty="0">
                <a:latin typeface="HP Simplified" panose="020B0604020204020204" pitchFamily="34" charset="0"/>
              </a:rPr>
              <a:t>S3 PRO 327PE</a:t>
            </a:r>
            <a:r>
              <a:rPr lang="en-US" sz="750" dirty="0">
                <a:latin typeface="HP Simplified" panose="020B0604020204020204" pitchFamily="34" charset="0"/>
              </a:rPr>
              <a:t>, D, IPS, FHD 1920x1080, 100Hz, 5MS, 16:9, SPEAKERS, ANTIGLARE, TILT, HEIGHT ADJUSTABLE, VGA, HDMI, DISPLAY PORT, 3YW, BLACK, </a:t>
            </a:r>
            <a:r>
              <a:rPr lang="en-US" sz="750" dirty="0" smtClean="0">
                <a:solidFill>
                  <a:srgbClr val="FF0000"/>
                </a:solidFill>
                <a:latin typeface="HP Simplified" panose="020B0604020204020204" pitchFamily="34" charset="0"/>
              </a:rPr>
              <a:t>150 €</a:t>
            </a:r>
            <a:r>
              <a:rPr lang="en-US" sz="800" dirty="0" smtClean="0">
                <a:solidFill>
                  <a:srgbClr val="FF0000"/>
                </a:solidFill>
                <a:latin typeface="HP Simplified" panose="020B0604020204020204" pitchFamily="34" charset="0"/>
              </a:rPr>
              <a:t> </a:t>
            </a:r>
            <a:endParaRPr lang="en-US" sz="800" dirty="0">
              <a:solidFill>
                <a:srgbClr val="FF0000"/>
              </a:solidFill>
              <a:latin typeface="HP Simplified" panose="020B0604020204020204" pitchFamily="34" charset="0"/>
            </a:endParaRPr>
          </a:p>
        </p:txBody>
      </p:sp>
      <p:sp>
        <p:nvSpPr>
          <p:cNvPr id="68" name="TextBox 67">
            <a:extLst>
              <a:ext uri="{FF2B5EF4-FFF2-40B4-BE49-F238E27FC236}">
                <a16:creationId xmlns:a16="http://schemas.microsoft.com/office/drawing/2014/main" xmlns="" id="{BB983321-43DF-23D0-4505-7DEA5818748A}"/>
              </a:ext>
            </a:extLst>
          </p:cNvPr>
          <p:cNvSpPr txBox="1"/>
          <p:nvPr/>
        </p:nvSpPr>
        <p:spPr>
          <a:xfrm>
            <a:off x="13012" y="2758811"/>
            <a:ext cx="3805346" cy="215444"/>
          </a:xfrm>
          <a:prstGeom prst="rect">
            <a:avLst/>
          </a:prstGeom>
          <a:solidFill>
            <a:schemeClr val="bg1">
              <a:lumMod val="95000"/>
            </a:schemeClr>
          </a:solidFill>
        </p:spPr>
        <p:txBody>
          <a:bodyPr wrap="square" rtlCol="0">
            <a:spAutoFit/>
          </a:bodyPr>
          <a:lstStyle/>
          <a:p>
            <a:pPr algn="ctr"/>
            <a:r>
              <a:rPr lang="en-GB" sz="800" b="1" dirty="0">
                <a:solidFill>
                  <a:srgbClr val="0070C0"/>
                </a:solidFill>
                <a:latin typeface="HP Simplified" panose="020B0604020204020204" pitchFamily="34" charset="0"/>
              </a:rPr>
              <a:t>S5 23.8”, 27”  PRO BUSINESS MONITORS</a:t>
            </a:r>
            <a:endParaRPr lang="x-none" sz="800" b="1" dirty="0">
              <a:solidFill>
                <a:srgbClr val="0070C0"/>
              </a:solidFill>
              <a:latin typeface="HP Simplified" panose="020B0604020204020204" pitchFamily="34" charset="0"/>
            </a:endParaRPr>
          </a:p>
        </p:txBody>
      </p:sp>
      <p:pic>
        <p:nvPicPr>
          <p:cNvPr id="7" name="Picture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6439" y="1654170"/>
            <a:ext cx="1220284" cy="941310"/>
          </a:xfrm>
          <a:prstGeom prst="rect">
            <a:avLst/>
          </a:prstGeom>
        </p:spPr>
      </p:pic>
      <p:sp>
        <p:nvSpPr>
          <p:cNvPr id="85" name="Rectangle 84"/>
          <p:cNvSpPr/>
          <p:nvPr/>
        </p:nvSpPr>
        <p:spPr>
          <a:xfrm>
            <a:off x="1333923" y="3073157"/>
            <a:ext cx="2442201" cy="438582"/>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Wherever you work, get more out of it with refined visual clarity and adjustable comfort built into a sleek, modern design.</a:t>
            </a:r>
          </a:p>
        </p:txBody>
      </p:sp>
      <p:sp>
        <p:nvSpPr>
          <p:cNvPr id="93" name="Rectangle 92"/>
          <p:cNvSpPr/>
          <p:nvPr/>
        </p:nvSpPr>
        <p:spPr>
          <a:xfrm>
            <a:off x="11264" y="4566770"/>
            <a:ext cx="3606221" cy="446276"/>
          </a:xfrm>
          <a:prstGeom prst="rect">
            <a:avLst/>
          </a:prstGeom>
        </p:spPr>
        <p:txBody>
          <a:bodyPr wrap="square">
            <a:spAutoFit/>
          </a:bodyPr>
          <a:lstStyle/>
          <a:p>
            <a:r>
              <a:rPr lang="en-US" sz="750" dirty="0" smtClean="0">
                <a:latin typeface="HP Simplified" panose="020B0604020204020204" pitchFamily="34" charset="0"/>
              </a:rPr>
              <a:t>9D9S0UT </a:t>
            </a:r>
            <a:r>
              <a:rPr lang="en-US" sz="750" dirty="0">
                <a:latin typeface="HP Simplified" panose="020B0604020204020204" pitchFamily="34" charset="0"/>
              </a:rPr>
              <a:t>HP MONITOR 27'', </a:t>
            </a:r>
            <a:r>
              <a:rPr lang="en-US" sz="750" b="1" dirty="0">
                <a:latin typeface="HP Simplified" panose="020B0604020204020204" pitchFamily="34" charset="0"/>
              </a:rPr>
              <a:t>S5 PRO 527PQ </a:t>
            </a:r>
            <a:r>
              <a:rPr lang="en-US" sz="750" dirty="0">
                <a:latin typeface="HP Simplified" panose="020B0604020204020204" pitchFamily="34" charset="0"/>
              </a:rPr>
              <a:t>BUSINESS, IPS, QHD 2560X1440, 100Hz, 5MS, 350 NITS, ANTIGLARE, PIVOT, SWIVEL, TILT, HEIGHT ADJUSTABLE, HDMI, DISPLAY PORT, </a:t>
            </a:r>
            <a:r>
              <a:rPr lang="en-US" sz="750" dirty="0" smtClean="0">
                <a:latin typeface="HP Simplified" panose="020B0604020204020204" pitchFamily="34" charset="0"/>
              </a:rPr>
              <a:t>3YW, </a:t>
            </a:r>
            <a:r>
              <a:rPr lang="en-US" sz="750" dirty="0" smtClean="0">
                <a:solidFill>
                  <a:srgbClr val="FF0000"/>
                </a:solidFill>
                <a:latin typeface="HP Simplified" panose="020B0604020204020204" pitchFamily="34" charset="0"/>
              </a:rPr>
              <a:t>280 €</a:t>
            </a:r>
            <a:r>
              <a:rPr lang="en-US" sz="800" dirty="0" smtClean="0">
                <a:solidFill>
                  <a:srgbClr val="FF0000"/>
                </a:solidFill>
                <a:latin typeface="HP Simplified" panose="020B0604020204020204" pitchFamily="34" charset="0"/>
              </a:rPr>
              <a:t> </a:t>
            </a:r>
            <a:endParaRPr lang="en-US" sz="800" dirty="0">
              <a:solidFill>
                <a:srgbClr val="FF0000"/>
              </a:solidFill>
              <a:latin typeface="HP Simplified" panose="020B0604020204020204" pitchFamily="34" charset="0"/>
            </a:endParaRPr>
          </a:p>
        </p:txBody>
      </p:sp>
      <p:sp>
        <p:nvSpPr>
          <p:cNvPr id="95" name="Rectangle 94"/>
          <p:cNvSpPr/>
          <p:nvPr/>
        </p:nvSpPr>
        <p:spPr>
          <a:xfrm>
            <a:off x="3864900" y="5191439"/>
            <a:ext cx="3979065" cy="438582"/>
          </a:xfrm>
          <a:prstGeom prst="rect">
            <a:avLst/>
          </a:prstGeom>
        </p:spPr>
        <p:txBody>
          <a:bodyPr wrap="square">
            <a:spAutoFit/>
          </a:bodyPr>
          <a:lstStyle/>
          <a:p>
            <a:r>
              <a:rPr lang="en-US" sz="750" dirty="0" smtClean="0">
                <a:latin typeface="HP Simplified" panose="020B0604020204020204" pitchFamily="34" charset="0"/>
              </a:rPr>
              <a:t>8K167AA </a:t>
            </a:r>
            <a:r>
              <a:rPr lang="en-US" sz="750" dirty="0">
                <a:latin typeface="HP Simplified" panose="020B0604020204020204" pitchFamily="34" charset="0"/>
              </a:rPr>
              <a:t>HP MONITOR 37.5'', </a:t>
            </a:r>
            <a:r>
              <a:rPr lang="en-US" sz="750" b="1" dirty="0">
                <a:latin typeface="HP Simplified" panose="020B0604020204020204" pitchFamily="34" charset="0"/>
              </a:rPr>
              <a:t>S7 PRO 738PU </a:t>
            </a:r>
            <a:r>
              <a:rPr lang="en-US" sz="750" dirty="0">
                <a:latin typeface="HP Simplified" panose="020B0604020204020204" pitchFamily="34" charset="0"/>
              </a:rPr>
              <a:t>BUSINESS </a:t>
            </a:r>
            <a:r>
              <a:rPr lang="en-US" sz="750" b="1" dirty="0">
                <a:latin typeface="HP Simplified" panose="020B0604020204020204" pitchFamily="34" charset="0"/>
              </a:rPr>
              <a:t>CURVED</a:t>
            </a:r>
            <a:r>
              <a:rPr lang="en-US" sz="750" dirty="0">
                <a:latin typeface="HP Simplified" panose="020B0604020204020204" pitchFamily="34" charset="0"/>
              </a:rPr>
              <a:t>, G, IPS BLACK, 4K WQHD+ 3840x1600 60Hz, 21:9, 5MS, 400 NITS, SPEAKERS, HEIGHT ADJUSTABLE, SWIVEL, TILT, HDMI, DISPLAY PORT, THUNDERBOLT WITH USB-C 100W POWER, LAN, 3YW, </a:t>
            </a:r>
            <a:r>
              <a:rPr lang="en-US" sz="750" dirty="0" smtClean="0">
                <a:latin typeface="HP Simplified" panose="020B0604020204020204" pitchFamily="34" charset="0"/>
              </a:rPr>
              <a:t>BLACK/SILVER, </a:t>
            </a:r>
            <a:r>
              <a:rPr lang="en-US" sz="750" dirty="0" smtClean="0">
                <a:solidFill>
                  <a:srgbClr val="FF0000"/>
                </a:solidFill>
                <a:latin typeface="HP Simplified" panose="020B0604020204020204" pitchFamily="34" charset="0"/>
              </a:rPr>
              <a:t>1,294 €</a:t>
            </a:r>
            <a:endParaRPr lang="en-US" sz="800" dirty="0">
              <a:solidFill>
                <a:srgbClr val="FF0000"/>
              </a:solidFill>
              <a:latin typeface="HP Simplified" panose="020B0604020204020204" pitchFamily="34" charset="0"/>
            </a:endParaRPr>
          </a:p>
        </p:txBody>
      </p:sp>
      <p:pic>
        <p:nvPicPr>
          <p:cNvPr id="2" name="Picture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974261" y="4623761"/>
            <a:ext cx="1544329" cy="1312127"/>
          </a:xfrm>
          <a:prstGeom prst="rect">
            <a:avLst/>
          </a:prstGeom>
        </p:spPr>
      </p:pic>
      <p:sp>
        <p:nvSpPr>
          <p:cNvPr id="64" name="Rectangle 63"/>
          <p:cNvSpPr/>
          <p:nvPr/>
        </p:nvSpPr>
        <p:spPr>
          <a:xfrm>
            <a:off x="3871789" y="3612764"/>
            <a:ext cx="4854957" cy="438582"/>
          </a:xfrm>
          <a:prstGeom prst="rect">
            <a:avLst/>
          </a:prstGeom>
        </p:spPr>
        <p:txBody>
          <a:bodyPr wrap="square">
            <a:spAutoFit/>
          </a:bodyPr>
          <a:lstStyle/>
          <a:p>
            <a:r>
              <a:rPr lang="en-US" sz="750" dirty="0">
                <a:latin typeface="HP Simplified" panose="020B0604020204020204" pitchFamily="34" charset="0"/>
              </a:rPr>
              <a:t>8Y2K9AA HP MONITOR 32'', </a:t>
            </a:r>
            <a:r>
              <a:rPr lang="en-US" sz="750" b="1" dirty="0">
                <a:latin typeface="HP Simplified" panose="020B0604020204020204" pitchFamily="34" charset="0"/>
              </a:rPr>
              <a:t>S7 PRO 732PK </a:t>
            </a:r>
            <a:r>
              <a:rPr lang="en-US" sz="750" dirty="0">
                <a:latin typeface="HP Simplified" panose="020B0604020204020204" pitchFamily="34" charset="0"/>
              </a:rPr>
              <a:t>BUSINESS, G, IPS BLACK, 4K UHD 3840x2160 60Hz, 16:9, 5MS, 400 NITS, HEIGHT ADJUSTABLE, PIVOT, SWIVEL, TILT, HDMI, DISPLAY PORT, THUNDERBOLT WITH USB-C 100W POWER DELIVERY, LAN, 3YW, BLACK/SILVER</a:t>
            </a:r>
            <a:r>
              <a:rPr lang="en-US" sz="750" dirty="0" smtClean="0">
                <a:latin typeface="HP Simplified" panose="020B0604020204020204" pitchFamily="34" charset="0"/>
              </a:rPr>
              <a:t>, </a:t>
            </a:r>
            <a:r>
              <a:rPr lang="en-US" sz="750" dirty="0" smtClean="0">
                <a:solidFill>
                  <a:srgbClr val="FF0000"/>
                </a:solidFill>
                <a:latin typeface="HP Simplified" panose="020B0604020204020204" pitchFamily="34" charset="0"/>
              </a:rPr>
              <a:t>920 €</a:t>
            </a:r>
            <a:endParaRPr lang="en-US" sz="800" dirty="0">
              <a:solidFill>
                <a:srgbClr val="FF0000"/>
              </a:solidFill>
              <a:latin typeface="HP Simplified" panose="020B0604020204020204" pitchFamily="34" charset="0"/>
            </a:endParaRPr>
          </a:p>
        </p:txBody>
      </p:sp>
      <p:sp>
        <p:nvSpPr>
          <p:cNvPr id="74" name="Rectangle 73"/>
          <p:cNvSpPr/>
          <p:nvPr/>
        </p:nvSpPr>
        <p:spPr>
          <a:xfrm>
            <a:off x="3864900" y="5646493"/>
            <a:ext cx="3989933" cy="438582"/>
          </a:xfrm>
          <a:prstGeom prst="rect">
            <a:avLst/>
          </a:prstGeom>
        </p:spPr>
        <p:txBody>
          <a:bodyPr wrap="square">
            <a:spAutoFit/>
          </a:bodyPr>
          <a:lstStyle/>
          <a:p>
            <a:r>
              <a:rPr lang="en-US" sz="750" dirty="0">
                <a:latin typeface="HP Simplified" panose="020B0604020204020204" pitchFamily="34" charset="0"/>
              </a:rPr>
              <a:t>8Y2R2AA HP MONITOR 39.7'', </a:t>
            </a:r>
            <a:r>
              <a:rPr lang="en-US" sz="750" b="1" dirty="0">
                <a:latin typeface="HP Simplified" panose="020B0604020204020204" pitchFamily="34" charset="0"/>
              </a:rPr>
              <a:t>S7 PRO 740PM </a:t>
            </a:r>
            <a:r>
              <a:rPr lang="en-US" sz="750" dirty="0">
                <a:latin typeface="HP Simplified" panose="020B0604020204020204" pitchFamily="34" charset="0"/>
              </a:rPr>
              <a:t>BUSINESS ULTRAWIDE CONFERENCIN </a:t>
            </a:r>
            <a:r>
              <a:rPr lang="en-US" sz="750" b="1" dirty="0">
                <a:latin typeface="HP Simplified" panose="020B0604020204020204" pitchFamily="34" charset="0"/>
              </a:rPr>
              <a:t>CURVED</a:t>
            </a:r>
            <a:r>
              <a:rPr lang="en-US" sz="750" dirty="0">
                <a:latin typeface="HP Simplified" panose="020B0604020204020204" pitchFamily="34" charset="0"/>
              </a:rPr>
              <a:t>, IPS, 5K2K WUHD 5120x2160 60Hz, 21:9, 5MS, CAMERA, SPEAKERS, HEIGHT ADJUSTABLE, SWIVEL, TILT, HDMI, DISPLAY PORT, THUNDERBOLT WITH USB-C 100W, LAN, 3YW, BL/SILV</a:t>
            </a:r>
            <a:r>
              <a:rPr lang="en-US" sz="750" dirty="0" smtClean="0">
                <a:latin typeface="HP Simplified" panose="020B0604020204020204" pitchFamily="34" charset="0"/>
              </a:rPr>
              <a:t>, </a:t>
            </a:r>
            <a:r>
              <a:rPr lang="en-US" sz="750" dirty="0" smtClean="0">
                <a:solidFill>
                  <a:srgbClr val="FF0000"/>
                </a:solidFill>
                <a:latin typeface="HP Simplified" panose="020B0604020204020204" pitchFamily="34" charset="0"/>
              </a:rPr>
              <a:t>1,584 €</a:t>
            </a:r>
            <a:endParaRPr lang="en-US" sz="800" dirty="0">
              <a:solidFill>
                <a:srgbClr val="FF0000"/>
              </a:solidFill>
              <a:latin typeface="HP Simplified" panose="020B0604020204020204" pitchFamily="34" charset="0"/>
            </a:endParaRPr>
          </a:p>
        </p:txBody>
      </p:sp>
      <p:sp>
        <p:nvSpPr>
          <p:cNvPr id="80" name="Rectangle 79">
            <a:extLst>
              <a:ext uri="{FF2B5EF4-FFF2-40B4-BE49-F238E27FC236}">
                <a16:creationId xmlns:a16="http://schemas.microsoft.com/office/drawing/2014/main" xmlns="" id="{53499201-050E-08A3-0CB1-D4D93DC3184C}"/>
              </a:ext>
            </a:extLst>
          </p:cNvPr>
          <p:cNvSpPr/>
          <p:nvPr/>
        </p:nvSpPr>
        <p:spPr>
          <a:xfrm>
            <a:off x="11264" y="4996574"/>
            <a:ext cx="3755378" cy="446276"/>
          </a:xfrm>
          <a:prstGeom prst="rect">
            <a:avLst/>
          </a:prstGeom>
        </p:spPr>
        <p:txBody>
          <a:bodyPr wrap="square">
            <a:spAutoFit/>
          </a:bodyPr>
          <a:lstStyle/>
          <a:p>
            <a:r>
              <a:rPr lang="en-US" sz="750" dirty="0">
                <a:latin typeface="HP Simplified" panose="020B0604020204020204" pitchFamily="34" charset="0"/>
              </a:rPr>
              <a:t>9E0G5AA HP MONITOR 27'' </a:t>
            </a:r>
            <a:r>
              <a:rPr lang="en-US" sz="750" b="1" dirty="0">
                <a:latin typeface="HP Simplified" panose="020B0604020204020204" pitchFamily="34" charset="0"/>
              </a:rPr>
              <a:t>S5 PRO 527PU </a:t>
            </a:r>
            <a:r>
              <a:rPr lang="en-US" sz="750" dirty="0">
                <a:latin typeface="HP Simplified" panose="020B0604020204020204" pitchFamily="34" charset="0"/>
              </a:rPr>
              <a:t>BUSINESS, E, IPS, QHD, 2560 X 1440 100Hz, 5MS, RJ-45, USB-C 100W POWER DELIVERY, HEIGHT ADJUSTABLE, TILT, SWIVEL, PIVOT, HDMI, DISPLAY PORT, 3YW BLACK/SILVER</a:t>
            </a:r>
            <a:r>
              <a:rPr lang="en-US" sz="750" dirty="0" smtClean="0">
                <a:latin typeface="HP Simplified" panose="020B0604020204020204" pitchFamily="34" charset="0"/>
              </a:rPr>
              <a:t>, </a:t>
            </a:r>
            <a:r>
              <a:rPr lang="en-US" sz="750" dirty="0" smtClean="0">
                <a:solidFill>
                  <a:srgbClr val="FF0000"/>
                </a:solidFill>
                <a:latin typeface="HP Simplified" panose="020B0604020204020204" pitchFamily="34" charset="0"/>
              </a:rPr>
              <a:t>338 €</a:t>
            </a:r>
            <a:r>
              <a:rPr lang="en-US" sz="800" dirty="0" smtClean="0">
                <a:solidFill>
                  <a:srgbClr val="FF0000"/>
                </a:solidFill>
                <a:latin typeface="HP Simplified" panose="020B0604020204020204" pitchFamily="34" charset="0"/>
              </a:rPr>
              <a:t> </a:t>
            </a:r>
            <a:endParaRPr lang="en-US" sz="800" dirty="0">
              <a:solidFill>
                <a:srgbClr val="FF0000"/>
              </a:solidFill>
              <a:latin typeface="HP Simplified" panose="020B0604020204020204" pitchFamily="34" charset="0"/>
            </a:endParaRPr>
          </a:p>
        </p:txBody>
      </p:sp>
      <p:sp>
        <p:nvSpPr>
          <p:cNvPr id="89" name="TextBox 88">
            <a:extLst>
              <a:ext uri="{FF2B5EF4-FFF2-40B4-BE49-F238E27FC236}">
                <a16:creationId xmlns:a16="http://schemas.microsoft.com/office/drawing/2014/main" xmlns="" id="{BB983321-43DF-23D0-4505-7DEA5818748A}"/>
              </a:ext>
            </a:extLst>
          </p:cNvPr>
          <p:cNvSpPr txBox="1"/>
          <p:nvPr/>
        </p:nvSpPr>
        <p:spPr>
          <a:xfrm>
            <a:off x="3830128" y="10981"/>
            <a:ext cx="6075872" cy="215444"/>
          </a:xfrm>
          <a:prstGeom prst="rect">
            <a:avLst/>
          </a:prstGeom>
          <a:solidFill>
            <a:schemeClr val="bg1">
              <a:lumMod val="95000"/>
            </a:schemeClr>
          </a:solidFill>
        </p:spPr>
        <p:txBody>
          <a:bodyPr wrap="square" rtlCol="0">
            <a:spAutoFit/>
          </a:bodyPr>
          <a:lstStyle/>
          <a:p>
            <a:pPr algn="ctr"/>
            <a:r>
              <a:rPr lang="en-GB" sz="800" b="1" dirty="0" smtClean="0">
                <a:solidFill>
                  <a:srgbClr val="0070C0"/>
                </a:solidFill>
                <a:latin typeface="HP Simplified" panose="020B0604020204020204" pitchFamily="34" charset="0"/>
              </a:rPr>
              <a:t>S5  34” PRO </a:t>
            </a:r>
            <a:r>
              <a:rPr lang="en-GB" sz="800" b="1" dirty="0">
                <a:solidFill>
                  <a:srgbClr val="0070C0"/>
                </a:solidFill>
                <a:latin typeface="HP Simplified" panose="020B0604020204020204" pitchFamily="34" charset="0"/>
              </a:rPr>
              <a:t>BUSINESS</a:t>
            </a:r>
            <a:r>
              <a:rPr lang="el-GR" sz="800" b="1" dirty="0">
                <a:solidFill>
                  <a:srgbClr val="0070C0"/>
                </a:solidFill>
                <a:latin typeface="HP Simplified" panose="020B0604020204020204" pitchFamily="34" charset="0"/>
              </a:rPr>
              <a:t> </a:t>
            </a:r>
            <a:r>
              <a:rPr lang="en-US" sz="800" b="1" dirty="0">
                <a:solidFill>
                  <a:srgbClr val="0070C0"/>
                </a:solidFill>
                <a:latin typeface="HP Simplified" panose="020B0604020204020204" pitchFamily="34" charset="0"/>
              </a:rPr>
              <a:t>CURVED </a:t>
            </a:r>
            <a:r>
              <a:rPr lang="en-GB" sz="800" b="1" dirty="0" smtClean="0">
                <a:solidFill>
                  <a:srgbClr val="0070C0"/>
                </a:solidFill>
                <a:latin typeface="HP Simplified" panose="020B0604020204020204" pitchFamily="34" charset="0"/>
              </a:rPr>
              <a:t>MONITOR</a:t>
            </a:r>
            <a:endParaRPr lang="x-none" sz="800" b="1" dirty="0">
              <a:solidFill>
                <a:srgbClr val="0070C0"/>
              </a:solidFill>
              <a:latin typeface="HP Simplified" panose="020B0604020204020204" pitchFamily="34" charset="0"/>
            </a:endParaRPr>
          </a:p>
        </p:txBody>
      </p:sp>
      <p:sp>
        <p:nvSpPr>
          <p:cNvPr id="90" name="Rectangle 89"/>
          <p:cNvSpPr/>
          <p:nvPr/>
        </p:nvSpPr>
        <p:spPr>
          <a:xfrm>
            <a:off x="3909859" y="660676"/>
            <a:ext cx="3658317" cy="553998"/>
          </a:xfrm>
          <a:prstGeom prst="rect">
            <a:avLst/>
          </a:prstGeom>
        </p:spPr>
        <p:txBody>
          <a:bodyPr wrap="square">
            <a:spAutoFit/>
          </a:bodyPr>
          <a:lstStyle/>
          <a:p>
            <a:r>
              <a:rPr lang="en-US" sz="750" dirty="0">
                <a:latin typeface="HP Simplified" panose="020B0604020204020204" pitchFamily="34" charset="0"/>
              </a:rPr>
              <a:t>9E0Z2UT HP MONITOR 34'' </a:t>
            </a:r>
            <a:r>
              <a:rPr lang="en-US" sz="750" b="1" dirty="0">
                <a:latin typeface="HP Simplified" panose="020B0604020204020204" pitchFamily="34" charset="0"/>
              </a:rPr>
              <a:t>S5 PRO 534PM </a:t>
            </a:r>
            <a:r>
              <a:rPr lang="en-US" sz="750" dirty="0">
                <a:latin typeface="HP Simplified" panose="020B0604020204020204" pitchFamily="34" charset="0"/>
              </a:rPr>
              <a:t>BUSINESS </a:t>
            </a:r>
            <a:r>
              <a:rPr lang="en-US" sz="750" b="1" dirty="0">
                <a:latin typeface="HP Simplified" panose="020B0604020204020204" pitchFamily="34" charset="0"/>
              </a:rPr>
              <a:t>CURVED</a:t>
            </a:r>
            <a:r>
              <a:rPr lang="en-US" sz="750" dirty="0">
                <a:latin typeface="HP Simplified" panose="020B0604020204020204" pitchFamily="34" charset="0"/>
              </a:rPr>
              <a:t>, CONFERENCING, IPS, WQHD 3440X1440, 5MS, 400 NITS, CAMERA, SPEAKERS, ANTIGLARE, SWIVEL, HEIGHT ADJUSTABLE, TILT, DISPLAY PORT, HDMI, LAN, USB-C POWER DELIVERY 100W, VESA, 3YW </a:t>
            </a:r>
            <a:r>
              <a:rPr lang="en-US" sz="750" dirty="0" smtClean="0">
                <a:latin typeface="HP Simplified" panose="020B0604020204020204" pitchFamily="34" charset="0"/>
              </a:rPr>
              <a:t>, </a:t>
            </a:r>
            <a:r>
              <a:rPr lang="en-US" sz="750" dirty="0" smtClean="0">
                <a:solidFill>
                  <a:srgbClr val="FF0000"/>
                </a:solidFill>
                <a:latin typeface="HP Simplified" panose="020B0604020204020204" pitchFamily="34" charset="0"/>
              </a:rPr>
              <a:t>615 €</a:t>
            </a:r>
            <a:endParaRPr lang="en-US" sz="800" dirty="0">
              <a:solidFill>
                <a:srgbClr val="FF0000"/>
              </a:solidFill>
              <a:latin typeface="HP Simplified" panose="020B0604020204020204" pitchFamily="34" charset="0"/>
            </a:endParaRPr>
          </a:p>
        </p:txBody>
      </p:sp>
      <p:sp>
        <p:nvSpPr>
          <p:cNvPr id="92" name="TextBox 91">
            <a:extLst>
              <a:ext uri="{FF2B5EF4-FFF2-40B4-BE49-F238E27FC236}">
                <a16:creationId xmlns:a16="http://schemas.microsoft.com/office/drawing/2014/main" xmlns="" id="{23D81137-745E-3C10-E5A6-90093965DB53}"/>
              </a:ext>
            </a:extLst>
          </p:cNvPr>
          <p:cNvSpPr txBox="1"/>
          <p:nvPr/>
        </p:nvSpPr>
        <p:spPr>
          <a:xfrm>
            <a:off x="3864900" y="245805"/>
            <a:ext cx="4044118" cy="323165"/>
          </a:xfrm>
          <a:prstGeom prst="rect">
            <a:avLst/>
          </a:prstGeom>
          <a:noFill/>
        </p:spPr>
        <p:txBody>
          <a:bodyPr wrap="square">
            <a:spAutoFit/>
          </a:bodyPr>
          <a:lstStyle/>
          <a:p>
            <a:pPr algn="just"/>
            <a:r>
              <a:rPr lang="en-US" sz="750" dirty="0">
                <a:solidFill>
                  <a:schemeClr val="tx1">
                    <a:lumMod val="50000"/>
                    <a:lumOff val="50000"/>
                  </a:schemeClr>
                </a:solidFill>
                <a:latin typeface="HP Simplified" panose="020B0604020204020204" pitchFamily="34" charset="0"/>
              </a:rPr>
              <a:t>Collaborate confidently. Featuring a customizable setup, ultra-wide screen, and advanced AI for distraction-free meetings, wherever you work.</a:t>
            </a:r>
            <a:endParaRPr lang="x-none" sz="750" dirty="0">
              <a:solidFill>
                <a:schemeClr val="tx1">
                  <a:lumMod val="50000"/>
                  <a:lumOff val="50000"/>
                </a:schemeClr>
              </a:solidFill>
              <a:latin typeface="HP Simplified" panose="020B0604020204020204" pitchFamily="34" charset="0"/>
            </a:endParaRPr>
          </a:p>
        </p:txBody>
      </p:sp>
      <p:pic>
        <p:nvPicPr>
          <p:cNvPr id="11" name="Picture 1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80134" y="227579"/>
            <a:ext cx="1332582" cy="1180881"/>
          </a:xfrm>
          <a:prstGeom prst="rect">
            <a:avLst/>
          </a:prstGeom>
        </p:spPr>
      </p:pic>
    </p:spTree>
    <p:extLst>
      <p:ext uri="{BB962C8B-B14F-4D97-AF65-F5344CB8AC3E}">
        <p14:creationId xmlns:p14="http://schemas.microsoft.com/office/powerpoint/2010/main" val="211568251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49183</TotalTime>
  <Words>2578</Words>
  <Application>Microsoft Office PowerPoint</Application>
  <PresentationFormat>A4 Paper (210x297 mm)</PresentationFormat>
  <Paragraphs>113</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HP Simplified</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Michalis Michael</dc:creator>
  <cp:lastModifiedBy>Georgia Stylianou</cp:lastModifiedBy>
  <cp:revision>7845</cp:revision>
  <cp:lastPrinted>2025-09-26T11:52:20Z</cp:lastPrinted>
  <dcterms:created xsi:type="dcterms:W3CDTF">2015-12-18T09:11:23Z</dcterms:created>
  <dcterms:modified xsi:type="dcterms:W3CDTF">2025-10-03T09:25:26Z</dcterms:modified>
</cp:coreProperties>
</file>