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78" r:id="rId5"/>
    <p:sldId id="271" r:id="rId6"/>
    <p:sldId id="266" r:id="rId7"/>
    <p:sldId id="275" r:id="rId8"/>
    <p:sldId id="277" r:id="rId9"/>
  </p:sldIdLst>
  <p:sldSz cx="9906000" cy="6858000" type="A4"/>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131313"/>
    <a:srgbClr val="121212"/>
    <a:srgbClr val="1B1B1B"/>
    <a:srgbClr val="FFFFFF"/>
    <a:srgbClr val="5B9BD5"/>
    <a:srgbClr val="ED8239"/>
    <a:srgbClr val="FBDFCD"/>
    <a:srgbClr val="A2B9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62" autoAdjust="0"/>
    <p:restoredTop sz="96907" autoAdjust="0"/>
  </p:normalViewPr>
  <p:slideViewPr>
    <p:cSldViewPr snapToGrid="0">
      <p:cViewPr varScale="1">
        <p:scale>
          <a:sx n="95" d="100"/>
          <a:sy n="95" d="100"/>
        </p:scale>
        <p:origin x="1557" y="62"/>
      </p:cViewPr>
      <p:guideLst/>
    </p:cSldViewPr>
  </p:slideViewPr>
  <p:notesTextViewPr>
    <p:cViewPr>
      <p:scale>
        <a:sx n="1" d="1"/>
        <a:sy n="1" d="1"/>
      </p:scale>
      <p:origin x="0" y="0"/>
    </p:cViewPr>
  </p:notesTextViewPr>
  <p:gridSpacing cx="59999" cy="5999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7739" cy="471054"/>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idx="1"/>
          </p:nvPr>
        </p:nvSpPr>
        <p:spPr>
          <a:xfrm>
            <a:off x="4023095" y="1"/>
            <a:ext cx="3077739" cy="471054"/>
          </a:xfrm>
          <a:prstGeom prst="rect">
            <a:avLst/>
          </a:prstGeom>
        </p:spPr>
        <p:txBody>
          <a:bodyPr vert="horz" lIns="91467" tIns="45734" rIns="91467" bIns="45734" rtlCol="0"/>
          <a:lstStyle>
            <a:lvl1pPr algn="r">
              <a:defRPr sz="1200"/>
            </a:lvl1pPr>
          </a:lstStyle>
          <a:p>
            <a:fld id="{627868BD-A6CA-4156-AD0F-A4CA8AF91214}" type="datetimeFigureOut">
              <a:rPr lang="en-US" smtClean="0"/>
              <a:t>10/13/2025</a:t>
            </a:fld>
            <a:endParaRPr lang="en-US" dirty="0"/>
          </a:p>
        </p:txBody>
      </p:sp>
      <p:sp>
        <p:nvSpPr>
          <p:cNvPr id="4" name="Slide Image Placeholder 3"/>
          <p:cNvSpPr>
            <a:spLocks noGrp="1" noRot="1" noChangeAspect="1"/>
          </p:cNvSpPr>
          <p:nvPr>
            <p:ph type="sldImg" idx="2"/>
          </p:nvPr>
        </p:nvSpPr>
        <p:spPr>
          <a:xfrm>
            <a:off x="1262063" y="1173163"/>
            <a:ext cx="4578350" cy="3168650"/>
          </a:xfrm>
          <a:prstGeom prst="rect">
            <a:avLst/>
          </a:prstGeom>
          <a:noFill/>
          <a:ln w="12700">
            <a:solidFill>
              <a:prstClr val="black"/>
            </a:solidFill>
          </a:ln>
        </p:spPr>
        <p:txBody>
          <a:bodyPr vert="horz" lIns="91467" tIns="45734" rIns="91467" bIns="45734" rtlCol="0" anchor="ctr"/>
          <a:lstStyle/>
          <a:p>
            <a:endParaRPr lang="en-US" dirty="0"/>
          </a:p>
        </p:txBody>
      </p:sp>
      <p:sp>
        <p:nvSpPr>
          <p:cNvPr id="5" name="Notes Placeholder 4"/>
          <p:cNvSpPr>
            <a:spLocks noGrp="1"/>
          </p:cNvSpPr>
          <p:nvPr>
            <p:ph type="body" sz="quarter" idx="3"/>
          </p:nvPr>
        </p:nvSpPr>
        <p:spPr>
          <a:xfrm>
            <a:off x="710249" y="4518203"/>
            <a:ext cx="5681980" cy="3696712"/>
          </a:xfrm>
          <a:prstGeom prst="rect">
            <a:avLst/>
          </a:prstGeom>
        </p:spPr>
        <p:txBody>
          <a:bodyPr vert="horz" lIns="91467" tIns="45734" rIns="91467" bIns="457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3"/>
            <a:ext cx="3077739" cy="471053"/>
          </a:xfrm>
          <a:prstGeom prst="rect">
            <a:avLst/>
          </a:prstGeom>
        </p:spPr>
        <p:txBody>
          <a:bodyPr vert="horz" lIns="91467" tIns="45734" rIns="91467" bIns="457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5" y="8917423"/>
            <a:ext cx="3077739" cy="471053"/>
          </a:xfrm>
          <a:prstGeom prst="rect">
            <a:avLst/>
          </a:prstGeom>
        </p:spPr>
        <p:txBody>
          <a:bodyPr vert="horz" lIns="91467" tIns="45734" rIns="91467" bIns="45734" rtlCol="0" anchor="b"/>
          <a:lstStyle>
            <a:lvl1pPr algn="r">
              <a:defRPr sz="1200"/>
            </a:lvl1pPr>
          </a:lstStyle>
          <a:p>
            <a:fld id="{FC853E76-249C-4353-9DDD-C4BAE9F03A01}" type="slidenum">
              <a:rPr lang="en-US" smtClean="0"/>
              <a:t>‹#›</a:t>
            </a:fld>
            <a:endParaRPr lang="en-US" dirty="0"/>
          </a:p>
        </p:txBody>
      </p:sp>
    </p:spTree>
    <p:extLst>
      <p:ext uri="{BB962C8B-B14F-4D97-AF65-F5344CB8AC3E}">
        <p14:creationId xmlns:p14="http://schemas.microsoft.com/office/powerpoint/2010/main" val="106147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53E76-249C-4353-9DDD-C4BAE9F03A01}" type="slidenum">
              <a:rPr lang="en-US" smtClean="0"/>
              <a:t>4</a:t>
            </a:fld>
            <a:endParaRPr lang="en-US" dirty="0"/>
          </a:p>
        </p:txBody>
      </p:sp>
    </p:spTree>
    <p:extLst>
      <p:ext uri="{BB962C8B-B14F-4D97-AF65-F5344CB8AC3E}">
        <p14:creationId xmlns:p14="http://schemas.microsoft.com/office/powerpoint/2010/main" val="273117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53E76-249C-4353-9DDD-C4BAE9F03A01}" type="slidenum">
              <a:rPr lang="en-US" smtClean="0"/>
              <a:t>5</a:t>
            </a:fld>
            <a:endParaRPr lang="en-US" dirty="0"/>
          </a:p>
        </p:txBody>
      </p:sp>
    </p:spTree>
    <p:extLst>
      <p:ext uri="{BB962C8B-B14F-4D97-AF65-F5344CB8AC3E}">
        <p14:creationId xmlns:p14="http://schemas.microsoft.com/office/powerpoint/2010/main" val="173581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78465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360620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5874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56830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9730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84531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66508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92548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1322627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21964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1386C2-EDE5-4096-881E-F09601F735B7}" type="datetimeFigureOut">
              <a:rPr lang="en-US" smtClean="0"/>
              <a:t>10/13/2025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04CA3D-1A76-42C7-BF70-E467CB63EA5D}" type="slidenum">
              <a:rPr lang="en-US" smtClean="0"/>
              <a:t>‹#›</a:t>
            </a:fld>
            <a:endParaRPr lang="en-US" dirty="0"/>
          </a:p>
        </p:txBody>
      </p:sp>
    </p:spTree>
    <p:extLst>
      <p:ext uri="{BB962C8B-B14F-4D97-AF65-F5344CB8AC3E}">
        <p14:creationId xmlns:p14="http://schemas.microsoft.com/office/powerpoint/2010/main" val="2316693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386C2-EDE5-4096-881E-F09601F735B7}" type="datetimeFigureOut">
              <a:rPr lang="en-US" smtClean="0"/>
              <a:t>10/13/2025</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4CA3D-1A76-42C7-BF70-E467CB63EA5D}" type="slidenum">
              <a:rPr lang="en-US" smtClean="0"/>
              <a:t>‹#›</a:t>
            </a:fld>
            <a:endParaRPr lang="en-US" dirty="0"/>
          </a:p>
        </p:txBody>
      </p:sp>
    </p:spTree>
    <p:extLst>
      <p:ext uri="{BB962C8B-B14F-4D97-AF65-F5344CB8AC3E}">
        <p14:creationId xmlns:p14="http://schemas.microsoft.com/office/powerpoint/2010/main" val="2479184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9.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24.jpeg"/><Relationship Id="rId11" Type="http://schemas.openxmlformats.org/officeDocument/2006/relationships/image" Target="../media/image27.jpeg"/><Relationship Id="rId5" Type="http://schemas.openxmlformats.org/officeDocument/2006/relationships/image" Target="../media/image23.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2.jpeg"/><Relationship Id="rId9" Type="http://schemas.openxmlformats.org/officeDocument/2006/relationships/image" Target="../media/image5.png"/><Relationship Id="rId14" Type="http://schemas.openxmlformats.org/officeDocument/2006/relationships/image" Target="../media/image30.jpeg"/></Relationships>
</file>

<file path=ppt/slides/_rels/slide3.xml.rels><?xml version="1.0" encoding="UTF-8" standalone="yes"?>
<Relationships xmlns="http://schemas.openxmlformats.org/package/2006/relationships"><Relationship Id="rId8" Type="http://schemas.openxmlformats.org/officeDocument/2006/relationships/image" Target="../media/image36.jpeg"/><Relationship Id="rId13" Type="http://schemas.microsoft.com/office/2007/relationships/hdphoto" Target="../media/hdphoto2.wdp"/><Relationship Id="rId3" Type="http://schemas.openxmlformats.org/officeDocument/2006/relationships/image" Target="../media/image33.jpeg"/><Relationship Id="rId7" Type="http://schemas.openxmlformats.org/officeDocument/2006/relationships/image" Target="../media/image35.jpeg"/><Relationship Id="rId12" Type="http://schemas.openxmlformats.org/officeDocument/2006/relationships/image" Target="../media/image39.pn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4.jpeg"/><Relationship Id="rId11" Type="http://schemas.openxmlformats.org/officeDocument/2006/relationships/image" Target="../media/image38.jpeg"/><Relationship Id="rId5" Type="http://schemas.openxmlformats.org/officeDocument/2006/relationships/image" Target="../media/image5.png"/><Relationship Id="rId15" Type="http://schemas.openxmlformats.org/officeDocument/2006/relationships/image" Target="../media/image41.jpe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37.png"/><Relationship Id="rId14" Type="http://schemas.openxmlformats.org/officeDocument/2006/relationships/image" Target="../media/image40.jpeg"/></Relationships>
</file>

<file path=ppt/slides/_rels/slide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jpeg"/><Relationship Id="rId7" Type="http://schemas.openxmlformats.org/officeDocument/2006/relationships/image" Target="../media/image5.png"/><Relationship Id="rId12" Type="http://schemas.openxmlformats.org/officeDocument/2006/relationships/image" Target="../media/image4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48.jpeg"/><Relationship Id="rId5" Type="http://schemas.openxmlformats.org/officeDocument/2006/relationships/image" Target="../media/image44.jpeg"/><Relationship Id="rId10" Type="http://schemas.openxmlformats.org/officeDocument/2006/relationships/image" Target="../media/image47.jpeg"/><Relationship Id="rId4" Type="http://schemas.openxmlformats.org/officeDocument/2006/relationships/image" Target="../media/image43.jpeg"/><Relationship Id="rId9" Type="http://schemas.openxmlformats.org/officeDocument/2006/relationships/image" Target="../media/image46.jpeg"/></Relationships>
</file>

<file path=ppt/slides/_rels/slide5.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3" Type="http://schemas.openxmlformats.org/officeDocument/2006/relationships/image" Target="../media/image50.jpe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56.png"/><Relationship Id="rId5" Type="http://schemas.openxmlformats.org/officeDocument/2006/relationships/image" Target="../media/image51.jpeg"/><Relationship Id="rId15" Type="http://schemas.openxmlformats.org/officeDocument/2006/relationships/image" Target="../media/image60.JPG"/><Relationship Id="rId10" Type="http://schemas.openxmlformats.org/officeDocument/2006/relationships/image" Target="../media/image55.jpeg"/><Relationship Id="rId4" Type="http://schemas.openxmlformats.org/officeDocument/2006/relationships/image" Target="../media/image4.png"/><Relationship Id="rId9" Type="http://schemas.openxmlformats.org/officeDocument/2006/relationships/image" Target="../media/image54.jpeg"/><Relationship Id="rId14" Type="http://schemas.openxmlformats.org/officeDocument/2006/relationships/image" Target="../media/image5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3765" y="3246853"/>
            <a:ext cx="710500" cy="551208"/>
          </a:xfrm>
          <a:prstGeom prst="rect">
            <a:avLst/>
          </a:prstGeom>
        </p:spPr>
      </p:pic>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2477" y="1536826"/>
            <a:ext cx="1412518" cy="5260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4251" y="2673677"/>
            <a:ext cx="1358087" cy="1100606"/>
          </a:xfrm>
          <a:prstGeom prst="rect">
            <a:avLst/>
          </a:prstGeom>
        </p:spPr>
      </p:pic>
      <p:pic>
        <p:nvPicPr>
          <p:cNvPr id="106" name="Picture 10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5"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641666" y="-1223"/>
            <a:ext cx="1577001" cy="907605"/>
          </a:xfrm>
          <a:prstGeom prst="rect">
            <a:avLst/>
          </a:prstGeom>
        </p:spPr>
      </p:pic>
      <p:sp>
        <p:nvSpPr>
          <p:cNvPr id="75" name="Rectangle 74"/>
          <p:cNvSpPr/>
          <p:nvPr/>
        </p:nvSpPr>
        <p:spPr>
          <a:xfrm>
            <a:off x="1599575" y="268965"/>
            <a:ext cx="1612151" cy="200055"/>
          </a:xfrm>
          <a:prstGeom prst="rect">
            <a:avLst/>
          </a:prstGeom>
        </p:spPr>
        <p:txBody>
          <a:bodyPr wrap="square">
            <a:spAutoFit/>
          </a:bodyPr>
          <a:lstStyle/>
          <a:p>
            <a:r>
              <a:rPr lang="en-US" sz="700" dirty="0">
                <a:latin typeface="HP Simplified" panose="020B0604020204020204" pitchFamily="34" charset="0"/>
                <a:cs typeface="Arial" panose="020B0604020202020204" pitchFamily="34" charset="0"/>
              </a:rPr>
              <a:t>Dealer File </a:t>
            </a:r>
            <a:r>
              <a:rPr lang="en-US" sz="700" dirty="0" smtClean="0">
                <a:latin typeface="HP Simplified" panose="020B0604020204020204" pitchFamily="34" charset="0"/>
                <a:cs typeface="Arial" panose="020B0604020202020204" pitchFamily="34" charset="0"/>
              </a:rPr>
              <a:t>October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1/5 </a:t>
            </a:r>
            <a:endParaRPr lang="en-US" sz="700" dirty="0">
              <a:latin typeface="HP Simplified" panose="020B0604020204020204" pitchFamily="34" charset="0"/>
              <a:cs typeface="Arial" panose="020B0604020202020204" pitchFamily="34" charset="0"/>
            </a:endParaRPr>
          </a:p>
        </p:txBody>
      </p:sp>
      <p:sp>
        <p:nvSpPr>
          <p:cNvPr id="112" name="TextBox 111"/>
          <p:cNvSpPr txBox="1"/>
          <p:nvPr/>
        </p:nvSpPr>
        <p:spPr>
          <a:xfrm>
            <a:off x="1607736" y="-23938"/>
            <a:ext cx="1285863" cy="369332"/>
          </a:xfrm>
          <a:prstGeom prst="rect">
            <a:avLst/>
          </a:prstGeom>
          <a:noFill/>
        </p:spPr>
        <p:txBody>
          <a:bodyPr wrap="square" rtlCol="0">
            <a:spAutoFit/>
          </a:bodyPr>
          <a:lstStyle/>
          <a:p>
            <a:r>
              <a:rPr lang="en-GB" sz="900" dirty="0">
                <a:latin typeface="HP Simplified" panose="020B0604020204020204" pitchFamily="34" charset="0"/>
              </a:rPr>
              <a:t>HP </a:t>
            </a:r>
            <a:r>
              <a:rPr lang="en-GB" sz="900" dirty="0" smtClean="0">
                <a:latin typeface="HP Simplified" panose="020B0604020204020204" pitchFamily="34" charset="0"/>
              </a:rPr>
              <a:t>Home, Envy and Omnibook </a:t>
            </a:r>
            <a:r>
              <a:rPr lang="en-GB" sz="900" dirty="0">
                <a:latin typeface="HP Simplified" panose="020B0604020204020204" pitchFamily="34" charset="0"/>
              </a:rPr>
              <a:t>Notebooks</a:t>
            </a:r>
          </a:p>
        </p:txBody>
      </p:sp>
      <p:sp>
        <p:nvSpPr>
          <p:cNvPr id="66" name="Rectangle 65"/>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10" name="Rectangle 9"/>
          <p:cNvSpPr/>
          <p:nvPr/>
        </p:nvSpPr>
        <p:spPr>
          <a:xfrm>
            <a:off x="1602030" y="604653"/>
            <a:ext cx="1247694" cy="307777"/>
          </a:xfrm>
          <a:prstGeom prst="rect">
            <a:avLst/>
          </a:prstGeom>
        </p:spPr>
        <p:txBody>
          <a:bodyPr wrap="square">
            <a:spAutoFit/>
          </a:bodyPr>
          <a:lstStyle/>
          <a:p>
            <a:pPr>
              <a:spcAft>
                <a:spcPts val="0"/>
              </a:spcAft>
            </a:pPr>
            <a:r>
              <a:rPr lang="en-US" sz="700" dirty="0">
                <a:latin typeface="HP Simplified" panose="020B0604020204020204" pitchFamily="34" charset="0"/>
              </a:rPr>
              <a:t>Check our b2b site, for a full range of more products</a:t>
            </a:r>
          </a:p>
        </p:txBody>
      </p:sp>
      <p:cxnSp>
        <p:nvCxnSpPr>
          <p:cNvPr id="68" name="Straight Connector 67"/>
          <p:cNvCxnSpPr/>
          <p:nvPr/>
        </p:nvCxnSpPr>
        <p:spPr>
          <a:xfrm>
            <a:off x="3930366" y="6339526"/>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6410472" y="6400965"/>
            <a:ext cx="1035460" cy="276999"/>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p:txBody>
      </p:sp>
      <p:sp>
        <p:nvSpPr>
          <p:cNvPr id="121" name="Rectangle 120"/>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62" name="Straight Connector 61">
            <a:extLst>
              <a:ext uri="{FF2B5EF4-FFF2-40B4-BE49-F238E27FC236}">
                <a16:creationId xmlns="" xmlns:a16="http://schemas.microsoft.com/office/drawing/2014/main" id="{F076D8FB-7A6A-85C4-AD31-F83E7E99CEEB}"/>
              </a:ext>
            </a:extLst>
          </p:cNvPr>
          <p:cNvCxnSpPr/>
          <p:nvPr/>
        </p:nvCxnSpPr>
        <p:spPr>
          <a:xfrm flipH="1">
            <a:off x="6502182" y="80513"/>
            <a:ext cx="9438" cy="623274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B291C2AE-B4C7-84FB-434E-23755162E2B4}"/>
              </a:ext>
            </a:extLst>
          </p:cNvPr>
          <p:cNvCxnSpPr/>
          <p:nvPr/>
        </p:nvCxnSpPr>
        <p:spPr>
          <a:xfrm>
            <a:off x="3222279" y="739208"/>
            <a:ext cx="10393" cy="55537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24470" y="2841661"/>
            <a:ext cx="1436994" cy="900246"/>
          </a:xfrm>
          <a:prstGeom prst="rect">
            <a:avLst/>
          </a:prstGeom>
          <a:noFill/>
        </p:spPr>
        <p:txBody>
          <a:bodyPr wrap="square" rtlCol="0">
            <a:spAutoFit/>
          </a:bodyPr>
          <a:lstStyle/>
          <a:p>
            <a:pPr>
              <a:spcBef>
                <a:spcPct val="0"/>
              </a:spcBef>
            </a:pPr>
            <a:r>
              <a:rPr lang="en-US" sz="750" dirty="0">
                <a:latin typeface="HP Simplified" panose="020B0604020204020204" pitchFamily="34" charset="0"/>
              </a:rPr>
              <a:t>7P364EA HP NOTEBOOK </a:t>
            </a:r>
            <a:r>
              <a:rPr lang="en-US" sz="750" b="1" dirty="0">
                <a:latin typeface="HP Simplified" panose="020B0604020204020204" pitchFamily="34" charset="0"/>
              </a:rPr>
              <a:t>15-FD0012NV</a:t>
            </a:r>
            <a:r>
              <a:rPr lang="en-US" sz="750" dirty="0">
                <a:latin typeface="HP Simplified" panose="020B0604020204020204" pitchFamily="34" charset="0"/>
              </a:rPr>
              <a:t>, INTEL I3-1315U 3.3-4.5GHz /10MB, 6 CORES, 8GB, 512GB PCIe SSD, INTEL IRIS XE GRAPHICS, 15.6'' FHD, WIN 11 HOME, 2YW, MOONLIGHT BLUE, </a:t>
            </a:r>
            <a:r>
              <a:rPr lang="en-US" sz="750" dirty="0" smtClean="0">
                <a:solidFill>
                  <a:srgbClr val="FF0000"/>
                </a:solidFill>
                <a:latin typeface="HP Simplified" panose="020B0604020204020204" pitchFamily="34" charset="0"/>
              </a:rPr>
              <a:t>837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16" name="Rectangle 15"/>
          <p:cNvSpPr/>
          <p:nvPr/>
        </p:nvSpPr>
        <p:spPr>
          <a:xfrm>
            <a:off x="-33498" y="933902"/>
            <a:ext cx="3119693" cy="646331"/>
          </a:xfrm>
          <a:prstGeom prst="rect">
            <a:avLst/>
          </a:prstGeom>
        </p:spPr>
        <p:txBody>
          <a:bodyPr wrap="square">
            <a:spAutoFit/>
          </a:bodyPr>
          <a:lstStyle/>
          <a:p>
            <a:r>
              <a:rPr lang="en-GB" sz="800" b="1" dirty="0">
                <a:solidFill>
                  <a:schemeClr val="accent6"/>
                </a:solidFill>
                <a:latin typeface="HP Simplified" panose="020B0604020204020204" pitchFamily="34" charset="0"/>
              </a:rPr>
              <a:t>The HP 15.6" Laptop PC </a:t>
            </a:r>
            <a:r>
              <a:rPr lang="en-GB" sz="700" dirty="0">
                <a:solidFill>
                  <a:schemeClr val="tx1">
                    <a:lumMod val="50000"/>
                    <a:lumOff val="50000"/>
                  </a:schemeClr>
                </a:solidFill>
                <a:latin typeface="HP Simplified" panose="020B0604020204020204" pitchFamily="34" charset="0"/>
              </a:rPr>
              <a:t>empowers you to do more with the reliable power of an Intel® Processor &amp; AMD Processor plus ample storage, and powerful graphics in a sleek, thoughtfully designed device. Created for wherever the day takes you and built with ocean-bound and post-consumer recycled plastics, it’s easy to show some love for the planet.</a:t>
            </a:r>
            <a:endParaRPr lang="en-US" sz="700" dirty="0">
              <a:solidFill>
                <a:schemeClr val="tx1">
                  <a:lumMod val="50000"/>
                  <a:lumOff val="50000"/>
                </a:schemeClr>
              </a:solidFill>
              <a:latin typeface="HP Simplified" panose="020B0604020204020204" pitchFamily="34" charset="0"/>
            </a:endParaRPr>
          </a:p>
        </p:txBody>
      </p:sp>
      <p:sp>
        <p:nvSpPr>
          <p:cNvPr id="103" name="TextBox 102">
            <a:extLst>
              <a:ext uri="{FF2B5EF4-FFF2-40B4-BE49-F238E27FC236}">
                <a16:creationId xmlns="" xmlns:a16="http://schemas.microsoft.com/office/drawing/2014/main" id="{E041B693-9488-437C-AF0F-FBE7D82A3B09}"/>
              </a:ext>
            </a:extLst>
          </p:cNvPr>
          <p:cNvSpPr txBox="1"/>
          <p:nvPr/>
        </p:nvSpPr>
        <p:spPr>
          <a:xfrm>
            <a:off x="4205054" y="3893561"/>
            <a:ext cx="1805052" cy="207749"/>
          </a:xfrm>
          <a:prstGeom prst="rect">
            <a:avLst/>
          </a:prstGeom>
          <a:noFill/>
        </p:spPr>
        <p:txBody>
          <a:bodyPr wrap="square">
            <a:spAutoFit/>
          </a:bodyPr>
          <a:lstStyle/>
          <a:p>
            <a:r>
              <a:rPr lang="en-GB" sz="750" dirty="0">
                <a:solidFill>
                  <a:schemeClr val="tx1">
                    <a:lumMod val="50000"/>
                    <a:lumOff val="50000"/>
                  </a:schemeClr>
                </a:solidFill>
                <a:latin typeface="HP Simplified" panose="020B0604020204020204" pitchFamily="34" charset="0"/>
              </a:rPr>
              <a:t>HP MOUSE WIRELESS  Z3700</a:t>
            </a:r>
            <a:endParaRPr lang="x-none" sz="750" dirty="0">
              <a:solidFill>
                <a:schemeClr val="tx1">
                  <a:lumMod val="50000"/>
                  <a:lumOff val="50000"/>
                </a:schemeClr>
              </a:solidFill>
              <a:latin typeface="HP Simplified" panose="020B0604020204020204" pitchFamily="34" charset="0"/>
            </a:endParaRPr>
          </a:p>
        </p:txBody>
      </p:sp>
      <p:pic>
        <p:nvPicPr>
          <p:cNvPr id="107" name="Picture 106">
            <a:extLst>
              <a:ext uri="{FF2B5EF4-FFF2-40B4-BE49-F238E27FC236}">
                <a16:creationId xmlns="" xmlns:a16="http://schemas.microsoft.com/office/drawing/2014/main" id="{96692CBB-419D-7D1E-903C-10708BE89A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0347" y="26648"/>
            <a:ext cx="252000" cy="252000"/>
          </a:xfrm>
          <a:prstGeom prst="rect">
            <a:avLst/>
          </a:prstGeom>
        </p:spPr>
      </p:pic>
      <p:pic>
        <p:nvPicPr>
          <p:cNvPr id="108" name="Picture 10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22586" y="5445433"/>
            <a:ext cx="1135546" cy="710340"/>
          </a:xfrm>
          <a:prstGeom prst="rect">
            <a:avLst/>
          </a:prstGeom>
        </p:spPr>
      </p:pic>
      <p:sp>
        <p:nvSpPr>
          <p:cNvPr id="109" name="Rectangle 108"/>
          <p:cNvSpPr/>
          <p:nvPr/>
        </p:nvSpPr>
        <p:spPr>
          <a:xfrm>
            <a:off x="7925120" y="5488658"/>
            <a:ext cx="1604193" cy="630942"/>
          </a:xfrm>
          <a:prstGeom prst="rect">
            <a:avLst/>
          </a:prstGeom>
        </p:spPr>
        <p:txBody>
          <a:bodyPr wrap="square">
            <a:spAutoFit/>
          </a:bodyPr>
          <a:lstStyle/>
          <a:p>
            <a:pPr>
              <a:spcBef>
                <a:spcPct val="0"/>
              </a:spcBef>
            </a:pPr>
            <a:r>
              <a:rPr lang="en-US" sz="700" dirty="0">
                <a:latin typeface="HP Simplified" panose="020B0604020204020204" pitchFamily="34" charset="0"/>
              </a:rPr>
              <a:t>60K30B HP PRINTER ALL IN ONE INKJET COLOR </a:t>
            </a:r>
            <a:r>
              <a:rPr lang="en-US" sz="700" b="1" dirty="0">
                <a:latin typeface="HP Simplified" panose="020B0604020204020204" pitchFamily="34" charset="0"/>
              </a:rPr>
              <a:t>DESKJET HOME 4230e </a:t>
            </a:r>
            <a:r>
              <a:rPr lang="en-US" sz="700" dirty="0">
                <a:latin typeface="HP Simplified" panose="020B0604020204020204" pitchFamily="34" charset="0"/>
              </a:rPr>
              <a:t>HP+ A4, PRINT, SCAN COPY, 8PPM (B), 5PPM (C), DC:1K, 60P INPUT TRAY, ADF 35P, AIR PRINT, USB, WIFI, </a:t>
            </a:r>
            <a:r>
              <a:rPr lang="en-US" sz="700" dirty="0" smtClean="0">
                <a:latin typeface="HP Simplified" panose="020B0604020204020204" pitchFamily="34" charset="0"/>
              </a:rPr>
              <a:t>1YW, </a:t>
            </a:r>
            <a:r>
              <a:rPr lang="en-US" sz="700" dirty="0" smtClean="0">
                <a:solidFill>
                  <a:srgbClr val="FF0000"/>
                </a:solidFill>
                <a:latin typeface="HP Simplified" panose="020B0604020204020204" pitchFamily="34" charset="0"/>
              </a:rPr>
              <a:t>57 €</a:t>
            </a:r>
            <a:endParaRPr lang="en-GB" sz="700" i="1" dirty="0">
              <a:solidFill>
                <a:srgbClr val="92D050"/>
              </a:solidFill>
              <a:ea typeface="Calibri" panose="020F0502020204030204" pitchFamily="34" charset="0"/>
            </a:endParaRPr>
          </a:p>
        </p:txBody>
      </p:sp>
      <p:cxnSp>
        <p:nvCxnSpPr>
          <p:cNvPr id="145" name="Straight Connector 144">
            <a:extLst>
              <a:ext uri="{FF2B5EF4-FFF2-40B4-BE49-F238E27FC236}">
                <a16:creationId xmlns="" xmlns:a16="http://schemas.microsoft.com/office/drawing/2014/main" id="{CC1B24D0-AA2D-4187-43C3-5F4525908C59}"/>
              </a:ext>
            </a:extLst>
          </p:cNvPr>
          <p:cNvCxnSpPr/>
          <p:nvPr/>
        </p:nvCxnSpPr>
        <p:spPr>
          <a:xfrm>
            <a:off x="6557049" y="1645966"/>
            <a:ext cx="3146030" cy="128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96882" y="4174876"/>
            <a:ext cx="1055117" cy="332568"/>
          </a:xfrm>
          <a:prstGeom prst="rect">
            <a:avLst/>
          </a:prstGeom>
        </p:spPr>
      </p:pic>
      <p:pic>
        <p:nvPicPr>
          <p:cNvPr id="4098" name="Picture 2" descr="Home laptops"/>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917" y="-3877"/>
            <a:ext cx="1648583" cy="912226"/>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Straight Connector 100">
            <a:extLst>
              <a:ext uri="{FF2B5EF4-FFF2-40B4-BE49-F238E27FC236}">
                <a16:creationId xmlns="" xmlns:a16="http://schemas.microsoft.com/office/drawing/2014/main" id="{CC1B24D0-AA2D-4187-43C3-5F4525908C59}"/>
              </a:ext>
            </a:extLst>
          </p:cNvPr>
          <p:cNvCxnSpPr/>
          <p:nvPr/>
        </p:nvCxnSpPr>
        <p:spPr>
          <a:xfrm>
            <a:off x="3296882" y="1514540"/>
            <a:ext cx="3127561" cy="8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0619" y="1789890"/>
            <a:ext cx="1111032" cy="872505"/>
          </a:xfrm>
          <a:prstGeom prst="rect">
            <a:avLst/>
          </a:prstGeom>
        </p:spPr>
      </p:pic>
      <p:sp>
        <p:nvSpPr>
          <p:cNvPr id="114" name="Rectangle 113"/>
          <p:cNvSpPr/>
          <p:nvPr/>
        </p:nvSpPr>
        <p:spPr>
          <a:xfrm>
            <a:off x="3368756" y="664580"/>
            <a:ext cx="2005715" cy="669414"/>
          </a:xfrm>
          <a:prstGeom prst="rect">
            <a:avLst/>
          </a:prstGeom>
        </p:spPr>
        <p:txBody>
          <a:bodyPr wrap="square">
            <a:spAutoFit/>
          </a:bodyPr>
          <a:lstStyle/>
          <a:p>
            <a:r>
              <a:rPr lang="en-US" sz="750" dirty="0">
                <a:latin typeface="HP Simplified" panose="020B0604020204020204" pitchFamily="34" charset="0"/>
              </a:rPr>
              <a:t>803Y4EA</a:t>
            </a:r>
            <a:r>
              <a:rPr lang="el-GR" sz="750" dirty="0">
                <a:latin typeface="HP Simplified" panose="020B0604020204020204" pitchFamily="34" charset="0"/>
              </a:rPr>
              <a:t> </a:t>
            </a:r>
            <a:r>
              <a:rPr lang="en-US" sz="750" dirty="0">
                <a:latin typeface="HP Simplified" panose="020B0604020204020204" pitchFamily="34" charset="0"/>
              </a:rPr>
              <a:t>HP NOTEBOOK </a:t>
            </a:r>
            <a:r>
              <a:rPr lang="en-US" sz="750" b="1" dirty="0">
                <a:latin typeface="HP Simplified" panose="020B0604020204020204" pitchFamily="34" charset="0"/>
              </a:rPr>
              <a:t>ENVY</a:t>
            </a:r>
            <a:r>
              <a:rPr lang="en-US" sz="750" dirty="0">
                <a:latin typeface="HP Simplified" panose="020B0604020204020204" pitchFamily="34" charset="0"/>
              </a:rPr>
              <a:t> </a:t>
            </a:r>
            <a:r>
              <a:rPr lang="en-US" sz="750" b="1" dirty="0">
                <a:latin typeface="HP Simplified" panose="020B0604020204020204" pitchFamily="34" charset="0"/>
              </a:rPr>
              <a:t>16-H1003NV</a:t>
            </a:r>
            <a:r>
              <a:rPr lang="en-US" sz="750" dirty="0">
                <a:latin typeface="HP Simplified" panose="020B0604020204020204" pitchFamily="34" charset="0"/>
              </a:rPr>
              <a:t>, INTEL i7-13700H 3.7-5.0GHz/24MB, 14 CORES, 16GB, 512GB PCle SSD, INTEL ARC  A370M 4GB, 16'' WQXGA, WIN 11 HOME, 2YW, NATURAL SILVER, </a:t>
            </a:r>
            <a:r>
              <a:rPr lang="el-GR" sz="750" dirty="0" smtClean="0">
                <a:solidFill>
                  <a:srgbClr val="FF0000"/>
                </a:solidFill>
                <a:latin typeface="HP Simplified" panose="020B0604020204020204" pitchFamily="34" charset="0"/>
              </a:rPr>
              <a:t>1</a:t>
            </a:r>
            <a:r>
              <a:rPr lang="en-US" sz="750" dirty="0" smtClean="0">
                <a:solidFill>
                  <a:srgbClr val="FF0000"/>
                </a:solidFill>
                <a:latin typeface="HP Simplified" panose="020B0604020204020204" pitchFamily="34" charset="0"/>
              </a:rPr>
              <a:t>,883 </a:t>
            </a:r>
            <a:r>
              <a:rPr lang="en-US" sz="750" dirty="0" smtClean="0">
                <a:solidFill>
                  <a:srgbClr val="FF0000"/>
                </a:solidFill>
                <a:latin typeface="HP Simplified" panose="020B0604020204020204" pitchFamily="34" charset="0"/>
              </a:rPr>
              <a:t> </a:t>
            </a:r>
            <a:r>
              <a:rPr lang="el-GR" sz="750" dirty="0" smtClean="0">
                <a:solidFill>
                  <a:srgbClr val="FF0000"/>
                </a:solidFill>
                <a:latin typeface="HP Simplified" panose="020B0604020204020204" pitchFamily="34" charset="0"/>
              </a:rPr>
              <a:t>€</a:t>
            </a:r>
            <a:endParaRPr lang="en-US" altLang="en-US" sz="800" i="1" dirty="0">
              <a:solidFill>
                <a:srgbClr val="92D050"/>
              </a:solidFill>
              <a:ea typeface="Calibri" panose="020F0502020204030204" pitchFamily="34" charset="0"/>
            </a:endParaRPr>
          </a:p>
        </p:txBody>
      </p:sp>
      <p:sp>
        <p:nvSpPr>
          <p:cNvPr id="115" name="Rectangle 114"/>
          <p:cNvSpPr/>
          <p:nvPr/>
        </p:nvSpPr>
        <p:spPr>
          <a:xfrm>
            <a:off x="3205756" y="-25077"/>
            <a:ext cx="3187843" cy="638636"/>
          </a:xfrm>
          <a:prstGeom prst="rect">
            <a:avLst/>
          </a:prstGeom>
        </p:spPr>
        <p:txBody>
          <a:bodyPr wrap="square">
            <a:spAutoFit/>
          </a:bodyPr>
          <a:lstStyle/>
          <a:p>
            <a:pPr algn="just"/>
            <a:r>
              <a:rPr lang="en-GB" sz="750" b="1" dirty="0">
                <a:solidFill>
                  <a:srgbClr val="7030A0"/>
                </a:solidFill>
                <a:latin typeface="HP Simplified" panose="020B0604020204020204" pitchFamily="34" charset="0"/>
              </a:rPr>
              <a:t>Experience seamless connectivity with the HP Envy 16". </a:t>
            </a:r>
            <a:r>
              <a:rPr lang="en-GB" sz="700" dirty="0">
                <a:solidFill>
                  <a:schemeClr val="tx1">
                    <a:lumMod val="50000"/>
                    <a:lumOff val="50000"/>
                  </a:schemeClr>
                </a:solidFill>
                <a:latin typeface="HP Simplified" panose="020B0604020204020204" pitchFamily="34" charset="0"/>
              </a:rPr>
              <a:t>Combine the creative power of your devices with HP Palette. Enjoy the ultimate color accuracy on a 16" display. Plus, with the Intel® Processor and powerful graphics, it can handle what you throw at it. Look and sound your best on video calls with a 5MP camera with Auto Frame and AI Noise Reduction.</a:t>
            </a:r>
            <a:endParaRPr lang="en-US" sz="700" dirty="0">
              <a:solidFill>
                <a:schemeClr val="tx1">
                  <a:lumMod val="50000"/>
                  <a:lumOff val="50000"/>
                </a:schemeClr>
              </a:solidFill>
              <a:latin typeface="HP Simplified" panose="020B0604020204020204" pitchFamily="34" charset="0"/>
            </a:endParaRPr>
          </a:p>
        </p:txBody>
      </p:sp>
      <p:pic>
        <p:nvPicPr>
          <p:cNvPr id="116" name="Picture 115"/>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278135" y="601496"/>
            <a:ext cx="1030192" cy="850934"/>
          </a:xfrm>
          <a:prstGeom prst="rect">
            <a:avLst/>
          </a:prstGeom>
        </p:spPr>
      </p:pic>
      <p:sp>
        <p:nvSpPr>
          <p:cNvPr id="119" name="TextBox 118"/>
          <p:cNvSpPr txBox="1"/>
          <p:nvPr/>
        </p:nvSpPr>
        <p:spPr>
          <a:xfrm>
            <a:off x="1263075" y="1750400"/>
            <a:ext cx="1689114" cy="784830"/>
          </a:xfrm>
          <a:prstGeom prst="rect">
            <a:avLst/>
          </a:prstGeom>
          <a:noFill/>
        </p:spPr>
        <p:txBody>
          <a:bodyPr wrap="square" rtlCol="0">
            <a:spAutoFit/>
          </a:bodyPr>
          <a:lstStyle/>
          <a:p>
            <a:pPr>
              <a:spcBef>
                <a:spcPct val="0"/>
              </a:spcBef>
            </a:pPr>
            <a:r>
              <a:rPr lang="en-US" sz="750" dirty="0">
                <a:latin typeface="HP Simplified" panose="020B0604020204020204" pitchFamily="34" charset="0"/>
              </a:rPr>
              <a:t>67U58EA HP NOTEBOOK </a:t>
            </a:r>
            <a:r>
              <a:rPr lang="en-US" sz="750" b="1" dirty="0">
                <a:latin typeface="HP Simplified" panose="020B0604020204020204" pitchFamily="34" charset="0"/>
              </a:rPr>
              <a:t>15s-EQ2031NV</a:t>
            </a:r>
            <a:r>
              <a:rPr lang="en-US" sz="750" dirty="0">
                <a:latin typeface="HP Simplified" panose="020B0604020204020204" pitchFamily="34" charset="0"/>
              </a:rPr>
              <a:t>,  AMD RYZEN 3 5300U 2.6-3.8GHz/4MB, 4 CORES, 8GB, 256GB PCIe  NVMe M.2 SSD,  AMD RADEON GRAPHICS, 15.6' FHD, WIN 11 HOME IN S MODE, 2YW,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678 </a:t>
            </a:r>
            <a:r>
              <a:rPr lang="en-US" altLang="en-US" sz="750" dirty="0" smtClean="0">
                <a:solidFill>
                  <a:srgbClr val="FF0000"/>
                </a:solidFill>
                <a:latin typeface="HP Simplified" panose="020B0604020204020204" pitchFamily="34" charset="0"/>
              </a:rPr>
              <a:t>€</a:t>
            </a:r>
            <a:endParaRPr lang="en-GB" sz="800" b="1" i="1" dirty="0">
              <a:solidFill>
                <a:srgbClr val="92D050"/>
              </a:solidFill>
              <a:ea typeface="Calibri" panose="020F0502020204030204" pitchFamily="34" charset="0"/>
            </a:endParaRPr>
          </a:p>
        </p:txBody>
      </p:sp>
      <p:sp>
        <p:nvSpPr>
          <p:cNvPr id="120" name="Rectangle 119"/>
          <p:cNvSpPr/>
          <p:nvPr/>
        </p:nvSpPr>
        <p:spPr>
          <a:xfrm>
            <a:off x="1603925" y="386888"/>
            <a:ext cx="1577001"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31/10 or </a:t>
            </a:r>
            <a:r>
              <a:rPr lang="en-US" sz="700" dirty="0">
                <a:latin typeface="HP Simplified" panose="020B0604020204020204" pitchFamily="34" charset="0"/>
                <a:cs typeface="Arial" panose="020B0604020202020204" pitchFamily="34" charset="0"/>
              </a:rPr>
              <a:t>Until Stock Last.</a:t>
            </a:r>
          </a:p>
        </p:txBody>
      </p:sp>
      <p:sp>
        <p:nvSpPr>
          <p:cNvPr id="3" name="TextBox 2">
            <a:extLst>
              <a:ext uri="{FF2B5EF4-FFF2-40B4-BE49-F238E27FC236}">
                <a16:creationId xmlns="" xmlns:a16="http://schemas.microsoft.com/office/drawing/2014/main" id="{B57194E0-0F33-EEAA-1510-B4D60D742E5F}"/>
              </a:ext>
            </a:extLst>
          </p:cNvPr>
          <p:cNvSpPr txBox="1"/>
          <p:nvPr/>
        </p:nvSpPr>
        <p:spPr>
          <a:xfrm>
            <a:off x="2185458" y="4258880"/>
            <a:ext cx="1009815" cy="746358"/>
          </a:xfrm>
          <a:prstGeom prst="rect">
            <a:avLst/>
          </a:prstGeom>
          <a:noFill/>
        </p:spPr>
        <p:txBody>
          <a:bodyPr wrap="square" rtlCol="0">
            <a:spAutoFit/>
          </a:bodyPr>
          <a:lstStyle/>
          <a:p>
            <a:pPr>
              <a:spcBef>
                <a:spcPct val="0"/>
              </a:spcBef>
            </a:pPr>
            <a:r>
              <a:rPr lang="en-US" sz="700" dirty="0">
                <a:latin typeface="HP Simplified" panose="020B0604020204020204" pitchFamily="34" charset="0"/>
              </a:rPr>
              <a:t>2Z8P3AA HP CARRY CASE PRELUDE BACKPACK 15.6'', SLEEK MEETS CHIC, </a:t>
            </a:r>
            <a:r>
              <a:rPr lang="en-US" sz="700" dirty="0" smtClean="0">
                <a:latin typeface="HP Simplified" panose="020B0604020204020204" pitchFamily="34" charset="0"/>
              </a:rPr>
              <a:t>GREY  </a:t>
            </a:r>
            <a:r>
              <a:rPr lang="en-US" sz="700" dirty="0" smtClean="0">
                <a:solidFill>
                  <a:srgbClr val="FF0000"/>
                </a:solidFill>
                <a:latin typeface="HP Simplified" panose="020B0604020204020204" pitchFamily="34" charset="0"/>
              </a:rPr>
              <a:t>27 </a:t>
            </a:r>
            <a:r>
              <a:rPr lang="en-US" altLang="en-US" sz="700" dirty="0" smtClean="0">
                <a:solidFill>
                  <a:srgbClr val="FF0000"/>
                </a:solidFill>
                <a:latin typeface="HP Simplified" panose="020B0604020204020204" pitchFamily="34" charset="0"/>
              </a:rPr>
              <a:t>€ </a:t>
            </a:r>
            <a:endParaRPr lang="en-GB" sz="700" b="1" i="1" dirty="0">
              <a:solidFill>
                <a:srgbClr val="92D050"/>
              </a:solidFill>
              <a:ea typeface="Calibri" panose="020F0502020204030204" pitchFamily="34" charset="0"/>
            </a:endParaRPr>
          </a:p>
          <a:p>
            <a:pPr>
              <a:spcBef>
                <a:spcPct val="0"/>
              </a:spcBef>
            </a:pPr>
            <a:endParaRPr lang="en-GB" sz="750" i="1" dirty="0">
              <a:solidFill>
                <a:srgbClr val="92D050"/>
              </a:solidFill>
              <a:ea typeface="Calibri" panose="020F0502020204030204" pitchFamily="34" charset="0"/>
            </a:endParaRPr>
          </a:p>
        </p:txBody>
      </p:sp>
      <p:sp>
        <p:nvSpPr>
          <p:cNvPr id="7" name="TextBox 6">
            <a:extLst>
              <a:ext uri="{FF2B5EF4-FFF2-40B4-BE49-F238E27FC236}">
                <a16:creationId xmlns="" xmlns:a16="http://schemas.microsoft.com/office/drawing/2014/main" id="{565DC87E-04E7-5A2E-51BE-E199B1A2953E}"/>
              </a:ext>
            </a:extLst>
          </p:cNvPr>
          <p:cNvSpPr txBox="1"/>
          <p:nvPr/>
        </p:nvSpPr>
        <p:spPr>
          <a:xfrm>
            <a:off x="631211" y="4300272"/>
            <a:ext cx="970821" cy="523220"/>
          </a:xfrm>
          <a:prstGeom prst="rect">
            <a:avLst/>
          </a:prstGeom>
          <a:noFill/>
        </p:spPr>
        <p:txBody>
          <a:bodyPr wrap="square" rtlCol="0">
            <a:spAutoFit/>
          </a:bodyPr>
          <a:lstStyle/>
          <a:p>
            <a:pPr>
              <a:spcBef>
                <a:spcPct val="0"/>
              </a:spcBef>
            </a:pPr>
            <a:r>
              <a:rPr lang="en-US" sz="700" dirty="0">
                <a:latin typeface="HP Simplified" panose="020B0604020204020204" pitchFamily="34" charset="0"/>
              </a:rPr>
              <a:t>9W0Z7AA  HP CARRY CASE TRAVEL 15.6 LAPTOP BACKPACK, BLUE NIGHT </a:t>
            </a:r>
            <a:r>
              <a:rPr lang="en-US" sz="700" dirty="0" smtClean="0">
                <a:solidFill>
                  <a:srgbClr val="FF0000"/>
                </a:solidFill>
                <a:latin typeface="HP Simplified" panose="020B0604020204020204" pitchFamily="34" charset="0"/>
              </a:rPr>
              <a:t>23 </a:t>
            </a:r>
            <a:r>
              <a:rPr lang="en-US" altLang="en-US" sz="700" dirty="0" smtClean="0">
                <a:solidFill>
                  <a:srgbClr val="FF0000"/>
                </a:solidFill>
                <a:latin typeface="HP Simplified" panose="020B0604020204020204" pitchFamily="34" charset="0"/>
              </a:rPr>
              <a:t>€  </a:t>
            </a:r>
            <a:endParaRPr lang="en-GB" sz="700" i="1" dirty="0">
              <a:solidFill>
                <a:srgbClr val="92D050"/>
              </a:solidFill>
              <a:ea typeface="Calibri" panose="020F0502020204030204" pitchFamily="34" charset="0"/>
            </a:endParaRPr>
          </a:p>
        </p:txBody>
      </p:sp>
      <p:sp>
        <p:nvSpPr>
          <p:cNvPr id="33" name="Rectangle 32">
            <a:extLst>
              <a:ext uri="{FF2B5EF4-FFF2-40B4-BE49-F238E27FC236}">
                <a16:creationId xmlns="" xmlns:a16="http://schemas.microsoft.com/office/drawing/2014/main" id="{89412655-6FAF-7CAA-6331-DDFB59901903}"/>
              </a:ext>
            </a:extLst>
          </p:cNvPr>
          <p:cNvSpPr/>
          <p:nvPr/>
        </p:nvSpPr>
        <p:spPr>
          <a:xfrm>
            <a:off x="3333247" y="5038994"/>
            <a:ext cx="1787760" cy="523220"/>
          </a:xfrm>
          <a:prstGeom prst="rect">
            <a:avLst/>
          </a:prstGeom>
        </p:spPr>
        <p:txBody>
          <a:bodyPr wrap="square">
            <a:spAutoFit/>
          </a:bodyPr>
          <a:lstStyle/>
          <a:p>
            <a:pPr fontAlgn="ctr">
              <a:spcBef>
                <a:spcPct val="0"/>
              </a:spcBef>
            </a:pPr>
            <a:r>
              <a:rPr lang="en-US" sz="700" dirty="0">
                <a:latin typeface="HP Simplified" panose="020B0604020204020204" pitchFamily="34" charset="0"/>
              </a:rPr>
              <a:t>94C21E9 HP </a:t>
            </a:r>
            <a:r>
              <a:rPr lang="en-US" sz="700" b="1" dirty="0">
                <a:latin typeface="HP Simplified" panose="020B0604020204020204" pitchFamily="34" charset="0"/>
              </a:rPr>
              <a:t>MONITOR 23.8'', S5 524SW HOME</a:t>
            </a:r>
            <a:r>
              <a:rPr lang="en-US" sz="700" dirty="0">
                <a:latin typeface="HP Simplified" panose="020B0604020204020204" pitchFamily="34" charset="0"/>
              </a:rPr>
              <a:t>, E, IPS, FHD 1920x1080, 100Hz, 16:9, 5MS, 300 NITS, ANTIGLARE, TILT, HDMI, VGA, 2YW, </a:t>
            </a:r>
            <a:r>
              <a:rPr lang="en-US" sz="700" dirty="0" smtClean="0">
                <a:latin typeface="HP Simplified" panose="020B0604020204020204" pitchFamily="34" charset="0"/>
              </a:rPr>
              <a:t>WHITE, </a:t>
            </a:r>
            <a:r>
              <a:rPr lang="en-US" sz="700" dirty="0" smtClean="0">
                <a:solidFill>
                  <a:srgbClr val="FF0000"/>
                </a:solidFill>
                <a:latin typeface="HP Simplified" panose="020B0604020204020204" pitchFamily="34" charset="0"/>
              </a:rPr>
              <a:t>158 </a:t>
            </a:r>
            <a:r>
              <a:rPr lang="el-GR" sz="700" dirty="0" smtClean="0">
                <a:solidFill>
                  <a:srgbClr val="FF0000"/>
                </a:solidFill>
                <a:latin typeface="HP Simplified" panose="020B0604020204020204" pitchFamily="34" charset="0"/>
              </a:rPr>
              <a:t>€</a:t>
            </a:r>
            <a:endParaRPr lang="en-US" altLang="en-US" sz="750" i="1" dirty="0">
              <a:solidFill>
                <a:srgbClr val="92D050"/>
              </a:solidFill>
              <a:ea typeface="Calibri" panose="020F0502020204030204" pitchFamily="34" charset="0"/>
            </a:endParaRPr>
          </a:p>
        </p:txBody>
      </p:sp>
      <p:sp>
        <p:nvSpPr>
          <p:cNvPr id="34" name="Rectangle 33">
            <a:extLst>
              <a:ext uri="{FF2B5EF4-FFF2-40B4-BE49-F238E27FC236}">
                <a16:creationId xmlns="" xmlns:a16="http://schemas.microsoft.com/office/drawing/2014/main" id="{0A2C8F6C-DA40-C67D-AD29-CE59570ED107}"/>
              </a:ext>
            </a:extLst>
          </p:cNvPr>
          <p:cNvSpPr/>
          <p:nvPr/>
        </p:nvSpPr>
        <p:spPr>
          <a:xfrm>
            <a:off x="3323838" y="5613482"/>
            <a:ext cx="1700229" cy="523220"/>
          </a:xfrm>
          <a:prstGeom prst="rect">
            <a:avLst/>
          </a:prstGeom>
        </p:spPr>
        <p:txBody>
          <a:bodyPr wrap="square">
            <a:spAutoFit/>
          </a:bodyPr>
          <a:lstStyle/>
          <a:p>
            <a:pPr fontAlgn="ctr">
              <a:spcBef>
                <a:spcPct val="0"/>
              </a:spcBef>
            </a:pPr>
            <a:r>
              <a:rPr lang="en-US" sz="700" dirty="0">
                <a:latin typeface="HP Simplified" panose="020B0604020204020204" pitchFamily="34" charset="0"/>
              </a:rPr>
              <a:t>94F46E9 HP </a:t>
            </a:r>
            <a:r>
              <a:rPr lang="en-US" sz="700" b="1" dirty="0">
                <a:latin typeface="HP Simplified" panose="020B0604020204020204" pitchFamily="34" charset="0"/>
              </a:rPr>
              <a:t>MONITOR 27'', S5 527SW HOME</a:t>
            </a:r>
            <a:r>
              <a:rPr lang="en-US" sz="700" dirty="0">
                <a:latin typeface="HP Simplified" panose="020B0604020204020204" pitchFamily="34" charset="0"/>
              </a:rPr>
              <a:t>, D, IPS, FHD 1920x1080, 100Hz, 16:9, 5MS, 300 NITS, ANTIGLARE, TILT, 2X HDMI, VGA, 2YW, WHITE </a:t>
            </a:r>
            <a:r>
              <a:rPr lang="en-US" sz="700" dirty="0" smtClean="0">
                <a:latin typeface="HP Simplified" panose="020B0604020204020204" pitchFamily="34" charset="0"/>
              </a:rPr>
              <a:t>,</a:t>
            </a:r>
            <a:r>
              <a:rPr lang="en-US" sz="700" dirty="0" smtClean="0">
                <a:solidFill>
                  <a:srgbClr val="FF0000"/>
                </a:solidFill>
                <a:latin typeface="HP Simplified" panose="020B0604020204020204" pitchFamily="34" charset="0"/>
              </a:rPr>
              <a:t>185 </a:t>
            </a:r>
            <a:r>
              <a:rPr lang="el-GR" sz="700" dirty="0" smtClean="0">
                <a:solidFill>
                  <a:srgbClr val="FF0000"/>
                </a:solidFill>
                <a:latin typeface="HP Simplified" panose="020B0604020204020204" pitchFamily="34" charset="0"/>
              </a:rPr>
              <a:t>€</a:t>
            </a:r>
            <a:endParaRPr lang="en-US" altLang="en-US" sz="750" i="1" dirty="0">
              <a:solidFill>
                <a:srgbClr val="92D050"/>
              </a:solidFill>
              <a:ea typeface="Calibri" panose="020F0502020204030204" pitchFamily="34" charset="0"/>
            </a:endParaRPr>
          </a:p>
        </p:txBody>
      </p:sp>
      <p:pic>
        <p:nvPicPr>
          <p:cNvPr id="54" name="Picture 53" descr="A computer monitor with a colorful design&#10;&#10;AI-generated content may be incorrect.">
            <a:extLst>
              <a:ext uri="{FF2B5EF4-FFF2-40B4-BE49-F238E27FC236}">
                <a16:creationId xmlns="" xmlns:a16="http://schemas.microsoft.com/office/drawing/2014/main" id="{51D5F72D-2FD0-29B6-7071-96C575E9EF9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61843" y="5192979"/>
            <a:ext cx="1163594" cy="848852"/>
          </a:xfrm>
          <a:prstGeom prst="rect">
            <a:avLst/>
          </a:prstGeom>
        </p:spPr>
      </p:pic>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063" y="4084193"/>
            <a:ext cx="514615" cy="772708"/>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7782" y="4087940"/>
            <a:ext cx="522528" cy="759690"/>
          </a:xfrm>
          <a:prstGeom prst="rect">
            <a:avLst/>
          </a:prstGeom>
        </p:spPr>
      </p:pic>
      <p:sp>
        <p:nvSpPr>
          <p:cNvPr id="53" name="Rectangle 52"/>
          <p:cNvSpPr/>
          <p:nvPr/>
        </p:nvSpPr>
        <p:spPr>
          <a:xfrm>
            <a:off x="4337255" y="4149376"/>
            <a:ext cx="1414420" cy="423193"/>
          </a:xfrm>
          <a:prstGeom prst="rect">
            <a:avLst/>
          </a:prstGeom>
        </p:spPr>
        <p:txBody>
          <a:bodyPr wrap="square">
            <a:spAutoFit/>
          </a:bodyPr>
          <a:lstStyle/>
          <a:p>
            <a:pPr fontAlgn="ctr"/>
            <a:r>
              <a:rPr lang="en-US" altLang="en-US" sz="700" dirty="0">
                <a:latin typeface="HP Simplified" panose="020B0604020204020204" pitchFamily="34" charset="0"/>
              </a:rPr>
              <a:t>7UH88AA LUMIERE BLUE </a:t>
            </a:r>
            <a:r>
              <a:rPr lang="en-US" altLang="en-US" sz="700" dirty="0" smtClean="0">
                <a:solidFill>
                  <a:srgbClr val="FF0000"/>
                </a:solidFill>
                <a:latin typeface="HP Simplified" panose="020B0604020204020204" pitchFamily="34" charset="0"/>
              </a:rPr>
              <a:t>16 €</a:t>
            </a:r>
            <a:endParaRPr lang="en-US" altLang="en-US" sz="700" dirty="0">
              <a:solidFill>
                <a:srgbClr val="FF0000"/>
              </a:solidFill>
              <a:latin typeface="HP Simplified" panose="020B0604020204020204" pitchFamily="34" charset="0"/>
            </a:endParaRPr>
          </a:p>
          <a:p>
            <a:pPr fontAlgn="ctr"/>
            <a:r>
              <a:rPr lang="en-US" sz="700" dirty="0">
                <a:latin typeface="HP Simplified" panose="020B0604020204020204" pitchFamily="34" charset="0"/>
              </a:rPr>
              <a:t>171D8AA </a:t>
            </a:r>
            <a:r>
              <a:rPr lang="en-US" sz="700" dirty="0" smtClean="0">
                <a:latin typeface="HP Simplified" panose="020B0604020204020204" pitchFamily="34" charset="0"/>
              </a:rPr>
              <a:t>WHITE </a:t>
            </a:r>
            <a:r>
              <a:rPr lang="en-US" sz="700" dirty="0" smtClean="0">
                <a:solidFill>
                  <a:srgbClr val="FF0000"/>
                </a:solidFill>
                <a:latin typeface="HP Simplified" panose="020B0604020204020204" pitchFamily="34" charset="0"/>
              </a:rPr>
              <a:t>17 </a:t>
            </a:r>
            <a:r>
              <a:rPr lang="en-US" altLang="en-US" sz="700" dirty="0" smtClean="0">
                <a:solidFill>
                  <a:srgbClr val="FF0000"/>
                </a:solidFill>
                <a:latin typeface="HP Simplified" panose="020B0604020204020204" pitchFamily="34" charset="0"/>
              </a:rPr>
              <a:t>€</a:t>
            </a:r>
            <a:endParaRPr lang="en-GB" altLang="en-US" sz="750" dirty="0">
              <a:solidFill>
                <a:srgbClr val="FF0000"/>
              </a:solidFill>
              <a:latin typeface="HP Simplified" panose="020B0604020204020204" pitchFamily="34" charset="0"/>
            </a:endParaRPr>
          </a:p>
          <a:p>
            <a:pPr fontAlgn="ctr"/>
            <a:endParaRPr lang="en-US" altLang="en-US" sz="750" dirty="0">
              <a:solidFill>
                <a:srgbClr val="FF0000"/>
              </a:solidFill>
              <a:latin typeface="HP Simplified" panose="020B0604020204020204" pitchFamily="34" charset="0"/>
            </a:endParaRPr>
          </a:p>
        </p:txBody>
      </p:sp>
      <p:sp>
        <p:nvSpPr>
          <p:cNvPr id="43" name="TextBox 42">
            <a:extLst>
              <a:ext uri="{FF2B5EF4-FFF2-40B4-BE49-F238E27FC236}">
                <a16:creationId xmlns="" xmlns:a16="http://schemas.microsoft.com/office/drawing/2014/main" id="{69001E1E-EA54-626E-34C5-A97B7BA2B3BF}"/>
              </a:ext>
            </a:extLst>
          </p:cNvPr>
          <p:cNvSpPr txBox="1"/>
          <p:nvPr/>
        </p:nvSpPr>
        <p:spPr>
          <a:xfrm>
            <a:off x="3181689" y="2932611"/>
            <a:ext cx="3295310" cy="392415"/>
          </a:xfrm>
          <a:prstGeom prst="rect">
            <a:avLst/>
          </a:prstGeom>
          <a:noFill/>
        </p:spPr>
        <p:txBody>
          <a:bodyPr wrap="square">
            <a:spAutoFit/>
          </a:bodyPr>
          <a:lstStyle/>
          <a:p>
            <a:r>
              <a:rPr lang="en-GB" sz="650" b="0" i="0" u="none" strike="noStrike" kern="1200" dirty="0">
                <a:solidFill>
                  <a:schemeClr val="bg1">
                    <a:lumMod val="50000"/>
                  </a:schemeClr>
                </a:solidFill>
                <a:effectLst/>
                <a:latin typeface="HP Simplified" panose="020B0604020204020204" pitchFamily="34" charset="0"/>
              </a:rPr>
              <a:t>HP </a:t>
            </a:r>
            <a:r>
              <a:rPr lang="en-GB" sz="650" b="1" i="0" u="none" strike="noStrike" kern="1200" dirty="0">
                <a:solidFill>
                  <a:schemeClr val="bg1">
                    <a:lumMod val="50000"/>
                  </a:schemeClr>
                </a:solidFill>
                <a:effectLst/>
                <a:latin typeface="HP Simplified" panose="020B0604020204020204" pitchFamily="34" charset="0"/>
              </a:rPr>
              <a:t>MOUSE 700 </a:t>
            </a:r>
            <a:r>
              <a:rPr lang="en-GB" sz="650" b="0" i="0" u="none" strike="noStrike" kern="1200" dirty="0">
                <a:solidFill>
                  <a:schemeClr val="bg1">
                    <a:lumMod val="50000"/>
                  </a:schemeClr>
                </a:solidFill>
                <a:effectLst/>
                <a:latin typeface="HP Simplified" panose="020B0604020204020204" pitchFamily="34" charset="0"/>
              </a:rPr>
              <a:t>SPECTRE RECHARGEABLE, BLUETOOTH WIRELLESS, PAIR WITH 4 DEVISES, WITH 1.200 DPI, THE LASER SENSOR PROVIDES SUPERB ACCURACY AND PRECISION — ON ALMOST EVERY SURFACE</a:t>
            </a:r>
            <a:endParaRPr lang="el-GR" sz="650" dirty="0">
              <a:solidFill>
                <a:schemeClr val="bg1">
                  <a:lumMod val="50000"/>
                </a:schemeClr>
              </a:solidFill>
              <a:latin typeface="HP Simplified" panose="020B0604020204020204" pitchFamily="34" charset="0"/>
            </a:endParaRPr>
          </a:p>
        </p:txBody>
      </p:sp>
      <p:sp>
        <p:nvSpPr>
          <p:cNvPr id="45" name="TextBox 44">
            <a:extLst>
              <a:ext uri="{FF2B5EF4-FFF2-40B4-BE49-F238E27FC236}">
                <a16:creationId xmlns="" xmlns:a16="http://schemas.microsoft.com/office/drawing/2014/main" id="{ED036C57-9FF2-FDFC-64E1-FD3216E9C662}"/>
              </a:ext>
            </a:extLst>
          </p:cNvPr>
          <p:cNvSpPr txBox="1"/>
          <p:nvPr/>
        </p:nvSpPr>
        <p:spPr>
          <a:xfrm>
            <a:off x="3559979" y="3359119"/>
            <a:ext cx="2012487" cy="415498"/>
          </a:xfrm>
          <a:prstGeom prst="rect">
            <a:avLst/>
          </a:prstGeom>
          <a:noFill/>
        </p:spPr>
        <p:txBody>
          <a:bodyPr wrap="square">
            <a:spAutoFit/>
          </a:bodyPr>
          <a:lstStyle/>
          <a:p>
            <a:r>
              <a:rPr lang="en-GB" sz="700" b="0" i="0" u="none" strike="noStrike" dirty="0">
                <a:effectLst/>
                <a:latin typeface="HP Simplified" panose="020B0604020204020204" pitchFamily="34" charset="0"/>
              </a:rPr>
              <a:t>3NZ70AA</a:t>
            </a:r>
            <a:r>
              <a:rPr lang="en-GB" sz="700" dirty="0">
                <a:latin typeface="HP Simplified" panose="020B0604020204020204" pitchFamily="34" charset="0"/>
              </a:rPr>
              <a:t> </a:t>
            </a:r>
            <a:r>
              <a:rPr lang="en-GB" sz="700" dirty="0" smtClean="0">
                <a:latin typeface="HP Simplified" panose="020B0604020204020204" pitchFamily="34" charset="0"/>
              </a:rPr>
              <a:t> </a:t>
            </a:r>
            <a:r>
              <a:rPr lang="en-GB" sz="700" b="0" i="0" u="none" strike="noStrike" dirty="0" smtClean="0">
                <a:effectLst/>
                <a:latin typeface="HP Simplified" panose="020B0604020204020204" pitchFamily="34" charset="0"/>
              </a:rPr>
              <a:t>DARK </a:t>
            </a:r>
            <a:r>
              <a:rPr lang="en-GB" sz="700" b="0" i="0" u="none" strike="noStrike" dirty="0">
                <a:effectLst/>
                <a:latin typeface="HP Simplified" panose="020B0604020204020204" pitchFamily="34" charset="0"/>
              </a:rPr>
              <a:t>ASH </a:t>
            </a:r>
            <a:r>
              <a:rPr lang="en-GB" sz="700" b="0" i="0" u="none" strike="noStrike" dirty="0" smtClean="0">
                <a:effectLst/>
                <a:latin typeface="HP Simplified" panose="020B0604020204020204" pitchFamily="34" charset="0"/>
              </a:rPr>
              <a:t>SILVER</a:t>
            </a:r>
            <a:r>
              <a:rPr lang="en-GB" sz="700" dirty="0">
                <a:solidFill>
                  <a:srgbClr val="363636"/>
                </a:solidFill>
                <a:latin typeface="HP Simplified" panose="020B0604020204020204" pitchFamily="34" charset="0"/>
              </a:rPr>
              <a:t> </a:t>
            </a:r>
            <a:r>
              <a:rPr lang="en-GB" sz="700" b="0" i="0" u="none" strike="noStrike" dirty="0" smtClean="0">
                <a:solidFill>
                  <a:srgbClr val="FF0000"/>
                </a:solidFill>
                <a:effectLst/>
                <a:latin typeface="HP Simplified" panose="020B0604020204020204" pitchFamily="34" charset="0"/>
              </a:rPr>
              <a:t>55 € </a:t>
            </a:r>
            <a:endParaRPr lang="en-GB" sz="700" b="0" i="0" u="none" strike="noStrike" dirty="0">
              <a:solidFill>
                <a:srgbClr val="FF0000"/>
              </a:solidFill>
              <a:effectLst/>
              <a:latin typeface="HP Simplified" panose="020B0604020204020204" pitchFamily="34" charset="0"/>
            </a:endParaRPr>
          </a:p>
          <a:p>
            <a:r>
              <a:rPr lang="en-GB" sz="700" dirty="0" smtClean="0">
                <a:solidFill>
                  <a:srgbClr val="000000"/>
                </a:solidFill>
                <a:latin typeface="HP Simplified" panose="020B0604020204020204" pitchFamily="34" charset="0"/>
              </a:rPr>
              <a:t>3NZ71AA </a:t>
            </a:r>
            <a:r>
              <a:rPr lang="en-US" sz="700" dirty="0" smtClean="0">
                <a:solidFill>
                  <a:srgbClr val="000000"/>
                </a:solidFill>
                <a:latin typeface="HP Simplified" panose="020B0604020204020204" pitchFamily="34" charset="0"/>
              </a:rPr>
              <a:t>PIKE SILVER  </a:t>
            </a:r>
            <a:r>
              <a:rPr lang="en-GB" sz="700" dirty="0" smtClean="0">
                <a:solidFill>
                  <a:srgbClr val="FF0000"/>
                </a:solidFill>
                <a:latin typeface="HP Simplified" panose="020B0604020204020204" pitchFamily="34" charset="0"/>
              </a:rPr>
              <a:t>55 €</a:t>
            </a:r>
            <a:endParaRPr lang="x-none" sz="750" dirty="0">
              <a:solidFill>
                <a:srgbClr val="FF0000"/>
              </a:solidFill>
              <a:latin typeface="HP Simplified" panose="020B0604020204020204" pitchFamily="34" charset="0"/>
            </a:endParaRPr>
          </a:p>
          <a:p>
            <a:endParaRPr lang="x-none" sz="700" dirty="0">
              <a:solidFill>
                <a:srgbClr val="FF0000"/>
              </a:solidFill>
              <a:latin typeface="HP Simplified" panose="020B0604020204020204" pitchFamily="34" charset="0"/>
            </a:endParaRPr>
          </a:p>
        </p:txBody>
      </p:sp>
      <p:sp>
        <p:nvSpPr>
          <p:cNvPr id="46" name="Rectangle 45"/>
          <p:cNvSpPr/>
          <p:nvPr/>
        </p:nvSpPr>
        <p:spPr>
          <a:xfrm>
            <a:off x="4819563" y="2103223"/>
            <a:ext cx="1590755" cy="207749"/>
          </a:xfrm>
          <a:prstGeom prst="rect">
            <a:avLst/>
          </a:prstGeom>
        </p:spPr>
        <p:txBody>
          <a:bodyPr wrap="square">
            <a:spAutoFit/>
          </a:bodyPr>
          <a:lstStyle/>
          <a:p>
            <a:pPr algn="ctr" eaLnBrk="1" fontAlgn="auto" hangingPunct="1">
              <a:spcBef>
                <a:spcPts val="0"/>
              </a:spcBef>
              <a:spcAft>
                <a:spcPts val="0"/>
              </a:spcAft>
              <a:defRPr/>
            </a:pPr>
            <a:r>
              <a:rPr lang="en-GB" sz="700" u="none" strike="noStrike" dirty="0">
                <a:solidFill>
                  <a:schemeClr val="bg1">
                    <a:lumMod val="50000"/>
                  </a:schemeClr>
                </a:solidFill>
                <a:effectLst/>
                <a:latin typeface="HP Simplified" panose="020B0604020204020204" pitchFamily="34" charset="0"/>
              </a:rPr>
              <a:t>HP MOUSE 240 WIRELESS</a:t>
            </a:r>
            <a:endParaRPr lang="en-US" sz="700" dirty="0">
              <a:solidFill>
                <a:schemeClr val="bg1">
                  <a:lumMod val="50000"/>
                </a:schemeClr>
              </a:solidFill>
              <a:latin typeface="HP Simplified" panose="020B0604020204020204" pitchFamily="34" charset="0"/>
            </a:endParaRPr>
          </a:p>
        </p:txBody>
      </p:sp>
      <p:pic>
        <p:nvPicPr>
          <p:cNvPr id="47" name="Picture 4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23546" y="2413873"/>
            <a:ext cx="414884" cy="360024"/>
          </a:xfrm>
          <a:prstGeom prst="rect">
            <a:avLst/>
          </a:prstGeom>
        </p:spPr>
      </p:pic>
      <p:sp>
        <p:nvSpPr>
          <p:cNvPr id="48" name="TextBox 159"/>
          <p:cNvSpPr txBox="1">
            <a:spLocks noChangeArrowheads="1"/>
          </p:cNvSpPr>
          <p:nvPr/>
        </p:nvSpPr>
        <p:spPr bwMode="auto">
          <a:xfrm>
            <a:off x="5278135" y="2406472"/>
            <a:ext cx="12334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ctr"/>
            <a:r>
              <a:rPr lang="en-US" altLang="en-US" sz="700" dirty="0">
                <a:latin typeface="HP Simplified" panose="020B0604020204020204" pitchFamily="34" charset="0"/>
              </a:rPr>
              <a:t>43N04AA PIKE SILVER </a:t>
            </a:r>
            <a:r>
              <a:rPr lang="en-US" altLang="en-US" sz="700" dirty="0" smtClean="0">
                <a:solidFill>
                  <a:srgbClr val="FF0000"/>
                </a:solidFill>
                <a:latin typeface="HP Simplified" panose="020B0604020204020204" pitchFamily="34" charset="0"/>
              </a:rPr>
              <a:t>19 € </a:t>
            </a:r>
            <a:endParaRPr lang="en-US" altLang="en-US" sz="700" dirty="0">
              <a:solidFill>
                <a:srgbClr val="FF0000"/>
              </a:solidFill>
              <a:latin typeface="HP Simplified" panose="020B0604020204020204" pitchFamily="34" charset="0"/>
            </a:endParaRPr>
          </a:p>
        </p:txBody>
      </p:sp>
      <p:sp>
        <p:nvSpPr>
          <p:cNvPr id="49" name="Rectangle 48"/>
          <p:cNvSpPr/>
          <p:nvPr/>
        </p:nvSpPr>
        <p:spPr>
          <a:xfrm>
            <a:off x="3218277" y="2077064"/>
            <a:ext cx="1733485" cy="307777"/>
          </a:xfrm>
          <a:prstGeom prst="rect">
            <a:avLst/>
          </a:prstGeom>
        </p:spPr>
        <p:txBody>
          <a:bodyPr wrap="square">
            <a:spAutoFit/>
          </a:bodyPr>
          <a:lstStyle/>
          <a:p>
            <a:pPr algn="ctr" eaLnBrk="1" fontAlgn="auto" hangingPunct="1">
              <a:spcBef>
                <a:spcPts val="0"/>
              </a:spcBef>
              <a:spcAft>
                <a:spcPts val="0"/>
              </a:spcAft>
              <a:defRPr/>
            </a:pPr>
            <a:r>
              <a:rPr lang="en-GB" sz="700" u="none" strike="noStrike" dirty="0" smtClean="0">
                <a:solidFill>
                  <a:schemeClr val="bg1">
                    <a:lumMod val="50000"/>
                  </a:schemeClr>
                </a:solidFill>
                <a:effectLst/>
                <a:latin typeface="HP Simplified" panose="020B0604020204020204" pitchFamily="34" charset="0"/>
              </a:rPr>
              <a:t>PORTABLE WIRELESS BLUETOOTH SPEAKER</a:t>
            </a:r>
            <a:endParaRPr lang="en-US" sz="700" dirty="0">
              <a:solidFill>
                <a:schemeClr val="bg1">
                  <a:lumMod val="50000"/>
                </a:schemeClr>
              </a:solidFill>
              <a:latin typeface="HP Simplified" panose="020B0604020204020204" pitchFamily="34" charset="0"/>
            </a:endParaRPr>
          </a:p>
        </p:txBody>
      </p:sp>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85906" y="2362295"/>
            <a:ext cx="499220" cy="447194"/>
          </a:xfrm>
          <a:prstGeom prst="rect">
            <a:avLst/>
          </a:prstGeom>
        </p:spPr>
      </p:pic>
      <p:sp>
        <p:nvSpPr>
          <p:cNvPr id="51" name="TextBox 21"/>
          <p:cNvSpPr txBox="1">
            <a:spLocks noChangeArrowheads="1"/>
          </p:cNvSpPr>
          <p:nvPr/>
        </p:nvSpPr>
        <p:spPr bwMode="auto">
          <a:xfrm>
            <a:off x="3907623" y="2430951"/>
            <a:ext cx="99323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ctr">
              <a:lnSpc>
                <a:spcPct val="100000"/>
              </a:lnSpc>
              <a:spcBef>
                <a:spcPct val="0"/>
              </a:spcBef>
              <a:buNone/>
            </a:pPr>
            <a:r>
              <a:rPr lang="en-US" sz="700" dirty="0">
                <a:latin typeface="HP Simplified" panose="020B0604020204020204" pitchFamily="34" charset="0"/>
              </a:rPr>
              <a:t>2D802AA </a:t>
            </a:r>
            <a:r>
              <a:rPr lang="en-US" altLang="en-US" sz="700" dirty="0">
                <a:latin typeface="HP Simplified" panose="020B0604020204020204" pitchFamily="34" charset="0"/>
              </a:rPr>
              <a:t>BLACK </a:t>
            </a:r>
            <a:r>
              <a:rPr lang="en-US" altLang="en-US" sz="700" dirty="0" smtClean="0">
                <a:solidFill>
                  <a:srgbClr val="FF0000"/>
                </a:solidFill>
                <a:latin typeface="HP Simplified" panose="020B0604020204020204" pitchFamily="34" charset="0"/>
              </a:rPr>
              <a:t>19 €</a:t>
            </a:r>
            <a:endParaRPr lang="en-US" altLang="en-US" sz="700" dirty="0">
              <a:solidFill>
                <a:srgbClr val="FF0000"/>
              </a:solidFill>
              <a:latin typeface="HP Simplified" panose="020B0604020204020204" pitchFamily="34" charset="0"/>
            </a:endParaRPr>
          </a:p>
        </p:txBody>
      </p:sp>
      <p:pic>
        <p:nvPicPr>
          <p:cNvPr id="52" name="Picture 51" descr="A grey backpack with a black pocket&#10;&#10;AI-generated content may be incorrect.">
            <a:extLst>
              <a:ext uri="{FF2B5EF4-FFF2-40B4-BE49-F238E27FC236}">
                <a16:creationId xmlns="" xmlns:a16="http://schemas.microsoft.com/office/drawing/2014/main" id="{A78C044F-8380-285E-CDCB-DEF65890F1E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943" y="5276054"/>
            <a:ext cx="520859" cy="824552"/>
          </a:xfrm>
          <a:prstGeom prst="rect">
            <a:avLst/>
          </a:prstGeom>
        </p:spPr>
      </p:pic>
      <p:sp>
        <p:nvSpPr>
          <p:cNvPr id="55" name="Rectangle 54"/>
          <p:cNvSpPr/>
          <p:nvPr/>
        </p:nvSpPr>
        <p:spPr>
          <a:xfrm>
            <a:off x="218808" y="5056896"/>
            <a:ext cx="1326129" cy="207749"/>
          </a:xfrm>
          <a:prstGeom prst="rect">
            <a:avLst/>
          </a:prstGeom>
        </p:spPr>
        <p:txBody>
          <a:bodyPr wrap="square">
            <a:spAutoFit/>
          </a:bodyPr>
          <a:lstStyle/>
          <a:p>
            <a:r>
              <a:rPr lang="en-US" sz="700" b="1" dirty="0">
                <a:latin typeface="HP Simplified" panose="020B0604020204020204" pitchFamily="34" charset="0"/>
              </a:rPr>
              <a:t>HP BACKPACK TRAVEL </a:t>
            </a:r>
            <a:r>
              <a:rPr lang="el-GR" sz="700" b="1" dirty="0">
                <a:latin typeface="HP Simplified" panose="020B0604020204020204" pitchFamily="34" charset="0"/>
              </a:rPr>
              <a:t>15,6’’</a:t>
            </a:r>
            <a:endParaRPr lang="en-US" sz="700" b="1" dirty="0">
              <a:latin typeface="HP Simplified" panose="020B0604020204020204" pitchFamily="34" charset="0"/>
            </a:endParaRPr>
          </a:p>
        </p:txBody>
      </p:sp>
      <p:sp>
        <p:nvSpPr>
          <p:cNvPr id="56" name="Rectangle 55"/>
          <p:cNvSpPr/>
          <p:nvPr/>
        </p:nvSpPr>
        <p:spPr>
          <a:xfrm>
            <a:off x="659683" y="5340975"/>
            <a:ext cx="1059890" cy="630942"/>
          </a:xfrm>
          <a:prstGeom prst="rect">
            <a:avLst/>
          </a:prstGeom>
        </p:spPr>
        <p:txBody>
          <a:bodyPr wrap="square">
            <a:spAutoFit/>
          </a:bodyPr>
          <a:lstStyle/>
          <a:p>
            <a:r>
              <a:rPr lang="en-GB" sz="700" dirty="0">
                <a:latin typeface="HP Simplified" panose="020B0604020204020204" pitchFamily="34" charset="0"/>
              </a:rPr>
              <a:t>2Z8A3AA </a:t>
            </a:r>
          </a:p>
          <a:p>
            <a:r>
              <a:rPr lang="en-US" sz="700" dirty="0">
                <a:latin typeface="HP Simplified" panose="020B0604020204020204" pitchFamily="34" charset="0"/>
              </a:rPr>
              <a:t>HP CARRY CASE BACKPACK TRAVEL 15.6'', WATER RESISTANT, GREY </a:t>
            </a:r>
            <a:r>
              <a:rPr lang="en-GB" sz="700" dirty="0">
                <a:latin typeface="HP Simplified" panose="020B0604020204020204" pitchFamily="34" charset="0"/>
              </a:rPr>
              <a:t>, </a:t>
            </a:r>
            <a:r>
              <a:rPr lang="en-GB" sz="700" dirty="0" smtClean="0">
                <a:solidFill>
                  <a:srgbClr val="FF0000"/>
                </a:solidFill>
                <a:latin typeface="HP Simplified" panose="020B0604020204020204" pitchFamily="34" charset="0"/>
              </a:rPr>
              <a:t>34 €</a:t>
            </a:r>
            <a:endParaRPr lang="en-US" sz="750" dirty="0">
              <a:latin typeface="HP Simplified" panose="020B0604020204020204" pitchFamily="34" charset="0"/>
            </a:endParaRPr>
          </a:p>
        </p:txBody>
      </p:sp>
      <p:sp>
        <p:nvSpPr>
          <p:cNvPr id="58" name="TextBox 66"/>
          <p:cNvSpPr txBox="1">
            <a:spLocks noChangeArrowheads="1"/>
          </p:cNvSpPr>
          <p:nvPr/>
        </p:nvSpPr>
        <p:spPr bwMode="auto">
          <a:xfrm>
            <a:off x="3466502" y="1583510"/>
            <a:ext cx="1645438" cy="48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ts val="0"/>
              </a:spcBef>
              <a:buNone/>
            </a:pPr>
            <a:r>
              <a:rPr lang="en-US" sz="700" dirty="0">
                <a:latin typeface="HP Simplified" panose="020B0604020204020204" pitchFamily="34" charset="0"/>
              </a:rPr>
              <a:t>9DF28AA HP KEYBOARD AND MOUSE PAVILION 200, USB WIRED, GREEK, BLACK</a:t>
            </a:r>
            <a:r>
              <a:rPr lang="en-GB" sz="700" dirty="0">
                <a:latin typeface="HP Simplified" panose="020B0604020204020204" pitchFamily="34" charset="0"/>
              </a:rPr>
              <a:t>, </a:t>
            </a:r>
            <a:r>
              <a:rPr lang="en-US" sz="700" dirty="0" smtClean="0">
                <a:solidFill>
                  <a:srgbClr val="FF0000"/>
                </a:solidFill>
                <a:latin typeface="HP Simplified" panose="020B0604020204020204" pitchFamily="34" charset="0"/>
              </a:rPr>
              <a:t>31 </a:t>
            </a:r>
            <a:r>
              <a:rPr lang="en-GB" altLang="en-US" sz="700" dirty="0" smtClean="0">
                <a:solidFill>
                  <a:srgbClr val="FF0000"/>
                </a:solidFill>
                <a:latin typeface="HP Simplified" panose="020B0604020204020204" pitchFamily="34" charset="0"/>
              </a:rPr>
              <a:t>€</a:t>
            </a:r>
            <a:r>
              <a:rPr lang="en-GB" altLang="en-US" sz="750" dirty="0">
                <a:solidFill>
                  <a:srgbClr val="FF0000"/>
                </a:solidFill>
                <a:latin typeface="HP Simplified" panose="020B0604020204020204" pitchFamily="34" charset="0"/>
              </a:rPr>
              <a:t/>
            </a:r>
            <a:br>
              <a:rPr lang="en-GB" altLang="en-US" sz="750" dirty="0">
                <a:solidFill>
                  <a:srgbClr val="FF0000"/>
                </a:solidFill>
                <a:latin typeface="HP Simplified" panose="020B0604020204020204" pitchFamily="34" charset="0"/>
              </a:rPr>
            </a:br>
            <a:endParaRPr lang="el-GR" sz="750" i="1" dirty="0">
              <a:solidFill>
                <a:srgbClr val="92D050"/>
              </a:solidFill>
              <a:latin typeface="HP Simplified" panose="020B0604020204020204" pitchFamily="34" charset="0"/>
              <a:ea typeface="Calibri" panose="020F0502020204030204" pitchFamily="34" charset="0"/>
            </a:endParaRPr>
          </a:p>
        </p:txBody>
      </p:sp>
      <p:pic>
        <p:nvPicPr>
          <p:cNvPr id="59" name="Picture 5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104739" y="5198525"/>
            <a:ext cx="981456" cy="329184"/>
          </a:xfrm>
          <a:prstGeom prst="rect">
            <a:avLst/>
          </a:prstGeom>
        </p:spPr>
      </p:pic>
      <p:sp>
        <p:nvSpPr>
          <p:cNvPr id="60" name="TextBox 59">
            <a:extLst>
              <a:ext uri="{FF2B5EF4-FFF2-40B4-BE49-F238E27FC236}">
                <a16:creationId xmlns="" xmlns:a16="http://schemas.microsoft.com/office/drawing/2014/main" id="{B16DFABC-5C07-1664-BDEE-D8C36B9614E9}"/>
              </a:ext>
            </a:extLst>
          </p:cNvPr>
          <p:cNvSpPr txBox="1"/>
          <p:nvPr/>
        </p:nvSpPr>
        <p:spPr>
          <a:xfrm>
            <a:off x="1719572" y="5591595"/>
            <a:ext cx="1526890" cy="415498"/>
          </a:xfrm>
          <a:prstGeom prst="rect">
            <a:avLst/>
          </a:prstGeom>
          <a:noFill/>
        </p:spPr>
        <p:txBody>
          <a:bodyPr wrap="square" rtlCol="0">
            <a:spAutoFit/>
          </a:bodyPr>
          <a:lstStyle/>
          <a:p>
            <a:pPr fontAlgn="ctr"/>
            <a:r>
              <a:rPr lang="x-none" sz="700" dirty="0" smtClean="0">
                <a:latin typeface="HP Simplified" panose="020B0604020204020204" pitchFamily="34" charset="0"/>
              </a:rPr>
              <a:t>6UW42AA</a:t>
            </a:r>
            <a:r>
              <a:rPr lang="en-GB" sz="700" dirty="0" smtClean="0">
                <a:latin typeface="HP Simplified" panose="020B0604020204020204" pitchFamily="34" charset="0"/>
              </a:rPr>
              <a:t> </a:t>
            </a:r>
            <a:r>
              <a:rPr lang="x-none" sz="700" dirty="0" smtClean="0">
                <a:latin typeface="HP Simplified" panose="020B0604020204020204" pitchFamily="34" charset="0"/>
              </a:rPr>
              <a:t>HP SURE KEY CABLE LOCK FOR NOTEBOOK, PCS, THIN CLIENTS, WORKSTATION</a:t>
            </a:r>
            <a:r>
              <a:rPr lang="en-GB" sz="700" dirty="0" smtClean="0">
                <a:latin typeface="HP Simplified" panose="020B0604020204020204" pitchFamily="34" charset="0"/>
              </a:rPr>
              <a:t>, </a:t>
            </a:r>
            <a:r>
              <a:rPr lang="en-GB" sz="700" dirty="0" smtClean="0">
                <a:solidFill>
                  <a:srgbClr val="FF0000"/>
                </a:solidFill>
                <a:latin typeface="HP Simplified" panose="020B0604020204020204" pitchFamily="34" charset="0"/>
              </a:rPr>
              <a:t>25 €</a:t>
            </a:r>
            <a:endParaRPr lang="x-none" sz="700" dirty="0">
              <a:solidFill>
                <a:srgbClr val="FF0000"/>
              </a:solidFill>
              <a:latin typeface="HP Simplified" panose="020B0604020204020204" pitchFamily="34" charset="0"/>
            </a:endParaRPr>
          </a:p>
        </p:txBody>
      </p:sp>
      <p:cxnSp>
        <p:nvCxnSpPr>
          <p:cNvPr id="61" name="Straight Connector 60">
            <a:extLst>
              <a:ext uri="{FF2B5EF4-FFF2-40B4-BE49-F238E27FC236}">
                <a16:creationId xmlns="" xmlns:a16="http://schemas.microsoft.com/office/drawing/2014/main" id="{CC1B24D0-AA2D-4187-43C3-5F4525908C59}"/>
              </a:ext>
            </a:extLst>
          </p:cNvPr>
          <p:cNvCxnSpPr/>
          <p:nvPr/>
        </p:nvCxnSpPr>
        <p:spPr>
          <a:xfrm>
            <a:off x="-2210" y="3849330"/>
            <a:ext cx="3127561" cy="88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502182" y="14534"/>
            <a:ext cx="3409005" cy="553998"/>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Powered by </a:t>
            </a:r>
            <a:r>
              <a:rPr lang="en-US" sz="800" b="1" dirty="0">
                <a:solidFill>
                  <a:schemeClr val="accent1">
                    <a:lumMod val="60000"/>
                    <a:lumOff val="40000"/>
                  </a:schemeClr>
                </a:solidFill>
                <a:latin typeface="HP Simplified" panose="020B0604020204020204" pitchFamily="34" charset="0"/>
              </a:rPr>
              <a:t>Snapdragon</a:t>
            </a:r>
            <a:r>
              <a:rPr lang="en-US" sz="700" dirty="0">
                <a:solidFill>
                  <a:schemeClr val="tx1">
                    <a:lumMod val="50000"/>
                    <a:lumOff val="50000"/>
                  </a:schemeClr>
                </a:solidFill>
                <a:latin typeface="HP Simplified" panose="020B0604020204020204" pitchFamily="34" charset="0"/>
              </a:rPr>
              <a:t>® X Elite, featuring an AI engine with dedicated NPU and with up to 26-hour battery life, the new </a:t>
            </a:r>
            <a:r>
              <a:rPr lang="en-US" sz="800" b="1" dirty="0">
                <a:solidFill>
                  <a:schemeClr val="accent1">
                    <a:lumMod val="60000"/>
                    <a:lumOff val="40000"/>
                  </a:schemeClr>
                </a:solidFill>
                <a:latin typeface="HP Simplified" panose="020B0604020204020204" pitchFamily="34" charset="0"/>
              </a:rPr>
              <a:t>OmniBook X </a:t>
            </a:r>
            <a:r>
              <a:rPr lang="en-US" sz="700" dirty="0">
                <a:solidFill>
                  <a:schemeClr val="tx1">
                    <a:lumMod val="50000"/>
                    <a:lumOff val="50000"/>
                  </a:schemeClr>
                </a:solidFill>
                <a:latin typeface="HP Simplified" panose="020B0604020204020204" pitchFamily="34" charset="0"/>
              </a:rPr>
              <a:t>AI will take your personalized productivity to the next level. A 5MP camera with Windows Studio Effects and the best collaboration tools will enhance your connections without interruptions.</a:t>
            </a:r>
          </a:p>
        </p:txBody>
      </p:sp>
      <p:pic>
        <p:nvPicPr>
          <p:cNvPr id="2" name="Picture 1"/>
          <p:cNvPicPr>
            <a:picLocks noChangeAspect="1"/>
          </p:cNvPicPr>
          <p:nvPr/>
        </p:nvPicPr>
        <p:blipFill>
          <a:blip r:embed="rId19"/>
          <a:stretch>
            <a:fillRect/>
          </a:stretch>
        </p:blipFill>
        <p:spPr>
          <a:xfrm>
            <a:off x="8658046" y="634862"/>
            <a:ext cx="1035911" cy="873723"/>
          </a:xfrm>
          <a:prstGeom prst="rect">
            <a:avLst/>
          </a:prstGeom>
        </p:spPr>
      </p:pic>
      <p:sp>
        <p:nvSpPr>
          <p:cNvPr id="64" name="TextBox 63">
            <a:extLst>
              <a:ext uri="{FF2B5EF4-FFF2-40B4-BE49-F238E27FC236}">
                <a16:creationId xmlns="" xmlns:a16="http://schemas.microsoft.com/office/drawing/2014/main" id="{41995178-CB45-6826-4A87-E512A8732693}"/>
              </a:ext>
            </a:extLst>
          </p:cNvPr>
          <p:cNvSpPr txBox="1"/>
          <p:nvPr/>
        </p:nvSpPr>
        <p:spPr>
          <a:xfrm>
            <a:off x="6605996" y="656816"/>
            <a:ext cx="2026621" cy="792525"/>
          </a:xfrm>
          <a:prstGeom prst="rect">
            <a:avLst/>
          </a:prstGeom>
          <a:noFill/>
        </p:spPr>
        <p:txBody>
          <a:bodyPr wrap="square" rtlCol="0">
            <a:spAutoFit/>
          </a:bodyPr>
          <a:lstStyle/>
          <a:p>
            <a:pPr>
              <a:spcBef>
                <a:spcPct val="0"/>
              </a:spcBef>
            </a:pPr>
            <a:r>
              <a:rPr lang="en-US" sz="750" dirty="0">
                <a:latin typeface="HP Simplified" panose="020B0604020204020204" pitchFamily="34" charset="0"/>
              </a:rPr>
              <a:t>A8TG0EA HP NOTEBOOK </a:t>
            </a:r>
            <a:r>
              <a:rPr lang="en-US" sz="750" b="1" dirty="0">
                <a:latin typeface="HP Simplified" panose="020B0604020204020204" pitchFamily="34" charset="0"/>
              </a:rPr>
              <a:t>OMNIBOOK X 14-FE0000NV,</a:t>
            </a:r>
            <a:r>
              <a:rPr lang="en-US" sz="750" dirty="0">
                <a:latin typeface="HP Simplified" panose="020B0604020204020204" pitchFamily="34" charset="0"/>
              </a:rPr>
              <a:t> QC </a:t>
            </a:r>
            <a:r>
              <a:rPr lang="en-US" sz="750" b="1" dirty="0">
                <a:latin typeface="HP Simplified" panose="020B0604020204020204" pitchFamily="34" charset="0"/>
              </a:rPr>
              <a:t>SNAPDRAGON</a:t>
            </a:r>
            <a:r>
              <a:rPr lang="en-US" sz="750" dirty="0">
                <a:latin typeface="HP Simplified" panose="020B0604020204020204" pitchFamily="34" charset="0"/>
              </a:rPr>
              <a:t> X1E-78-100 AI 3.4GHz/12MB, 12 CORES, 32GB, 1TB PCIe NVMe M.2 SSD, QUALCOMM ADRENO 660 GRAPHICS, 14'' 2.2K TOUCH, WIN 11 HOME, 3YW, METEOR SILVER</a:t>
            </a:r>
            <a:r>
              <a:rPr lang="en-US" sz="800" dirty="0"/>
              <a:t> </a:t>
            </a:r>
            <a:r>
              <a:rPr lang="en-US" sz="800" dirty="0" smtClean="0"/>
              <a:t>,</a:t>
            </a:r>
            <a:r>
              <a:rPr lang="en-US" sz="750" dirty="0" smtClean="0">
                <a:solidFill>
                  <a:srgbClr val="FF0000"/>
                </a:solidFill>
                <a:latin typeface="HP Simplified" panose="020B0604020204020204" pitchFamily="34" charset="0"/>
              </a:rPr>
              <a:t>1,784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65" name="Rectangle 64"/>
          <p:cNvSpPr/>
          <p:nvPr/>
        </p:nvSpPr>
        <p:spPr>
          <a:xfrm>
            <a:off x="6478301" y="1650244"/>
            <a:ext cx="3346117" cy="538609"/>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Enjoy power, mobility, and style with the </a:t>
            </a:r>
            <a:r>
              <a:rPr lang="en-US" sz="800" b="1" dirty="0">
                <a:solidFill>
                  <a:schemeClr val="accent1">
                    <a:lumMod val="60000"/>
                    <a:lumOff val="40000"/>
                  </a:schemeClr>
                </a:solidFill>
                <a:latin typeface="HP Simplified" panose="020B0604020204020204" pitchFamily="34" charset="0"/>
              </a:rPr>
              <a:t>HP OmniBook </a:t>
            </a:r>
            <a:r>
              <a:rPr lang="en-US" sz="700" dirty="0">
                <a:solidFill>
                  <a:schemeClr val="tx1">
                    <a:lumMod val="50000"/>
                    <a:lumOff val="50000"/>
                  </a:schemeClr>
                </a:solidFill>
                <a:latin typeface="HP Simplified" panose="020B0604020204020204" pitchFamily="34" charset="0"/>
              </a:rPr>
              <a:t>Ultra Flip Next Gen AI PC. Bring your creations to life with the latest AI accelerating Intel® Core™ Ultra Processor. Do more in less time with private and secure AI tools and extended battery life, all while safeguarding your PC with HP Wolf Security features for consumers.</a:t>
            </a:r>
          </a:p>
        </p:txBody>
      </p:sp>
      <p:pic>
        <p:nvPicPr>
          <p:cNvPr id="4" name="Picture 3"/>
          <p:cNvPicPr>
            <a:picLocks noChangeAspect="1"/>
          </p:cNvPicPr>
          <p:nvPr/>
        </p:nvPicPr>
        <p:blipFill>
          <a:blip r:embed="rId20"/>
          <a:stretch>
            <a:fillRect/>
          </a:stretch>
        </p:blipFill>
        <p:spPr>
          <a:xfrm>
            <a:off x="8614688" y="2227506"/>
            <a:ext cx="1160844" cy="938769"/>
          </a:xfrm>
          <a:prstGeom prst="rect">
            <a:avLst/>
          </a:prstGeom>
        </p:spPr>
      </p:pic>
      <p:sp>
        <p:nvSpPr>
          <p:cNvPr id="67" name="TextBox 66">
            <a:extLst>
              <a:ext uri="{FF2B5EF4-FFF2-40B4-BE49-F238E27FC236}">
                <a16:creationId xmlns="" xmlns:a16="http://schemas.microsoft.com/office/drawing/2014/main" id="{41995178-CB45-6826-4A87-E512A8732693}"/>
              </a:ext>
            </a:extLst>
          </p:cNvPr>
          <p:cNvSpPr txBox="1"/>
          <p:nvPr/>
        </p:nvSpPr>
        <p:spPr>
          <a:xfrm>
            <a:off x="6639669" y="2209648"/>
            <a:ext cx="1882833" cy="900246"/>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B17ZNEA HP NOTEBOOK </a:t>
            </a:r>
            <a:r>
              <a:rPr lang="en-US" sz="750" b="1" dirty="0">
                <a:latin typeface="HP Simplified" panose="020B0604020204020204" pitchFamily="34" charset="0"/>
              </a:rPr>
              <a:t>OMNIBOOK ULTRA FLIP 14-FH0002NV, </a:t>
            </a:r>
            <a:r>
              <a:rPr lang="en-US" sz="750" dirty="0">
                <a:latin typeface="HP Simplified" panose="020B0604020204020204" pitchFamily="34" charset="0"/>
              </a:rPr>
              <a:t>INTEL ULTRA 7-256V 3.7-4.8GHz/12MB, 8 CORES, 16GB, 1TB PCIe GEN 4 NVMe M.2 SSD, INTEL ARC GRAPHICS, 14'' 2.8K OLED TOUCH (2880x1880), W/PEN, WIN 11 HOME, 2YW, ATMOSPHERIC </a:t>
            </a:r>
            <a:r>
              <a:rPr lang="en-US" sz="750" dirty="0" smtClean="0">
                <a:latin typeface="HP Simplified" panose="020B0604020204020204" pitchFamily="34" charset="0"/>
              </a:rPr>
              <a:t>BLUE, </a:t>
            </a:r>
            <a:r>
              <a:rPr lang="en-US" sz="750" dirty="0" smtClean="0">
                <a:solidFill>
                  <a:srgbClr val="FF0000"/>
                </a:solidFill>
                <a:latin typeface="HP Simplified" panose="020B0604020204020204" pitchFamily="34" charset="0"/>
              </a:rPr>
              <a:t>1,982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69" name="Rectangle 68"/>
          <p:cNvSpPr/>
          <p:nvPr/>
        </p:nvSpPr>
        <p:spPr>
          <a:xfrm>
            <a:off x="6502182" y="3349902"/>
            <a:ext cx="3369545" cy="646331"/>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The </a:t>
            </a:r>
            <a:r>
              <a:rPr lang="en-US" sz="800" b="1" dirty="0">
                <a:solidFill>
                  <a:schemeClr val="accent1">
                    <a:lumMod val="60000"/>
                    <a:lumOff val="40000"/>
                  </a:schemeClr>
                </a:solidFill>
                <a:latin typeface="HP Simplified" panose="020B0604020204020204" pitchFamily="34" charset="0"/>
              </a:rPr>
              <a:t>HP OmniBook Ultra Next Gen AI PC </a:t>
            </a:r>
            <a:r>
              <a:rPr lang="en-US" sz="700" dirty="0">
                <a:solidFill>
                  <a:schemeClr val="tx1">
                    <a:lumMod val="50000"/>
                    <a:lumOff val="50000"/>
                  </a:schemeClr>
                </a:solidFill>
                <a:latin typeface="HP Simplified" panose="020B0604020204020204" pitchFamily="34" charset="0"/>
              </a:rPr>
              <a:t>is the ultimate powerhouse for supercharged compute and graphics performance to create and play. With personalized and secure AI tools to amplify your productivity and the best video/audio enhancement tools for authentic connections - all while safeguarding your PC with HP Wolf Security features for consumers.</a:t>
            </a:r>
          </a:p>
        </p:txBody>
      </p:sp>
      <p:pic>
        <p:nvPicPr>
          <p:cNvPr id="73" name="Picture 72"/>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637921" y="3963599"/>
            <a:ext cx="1114378" cy="964067"/>
          </a:xfrm>
          <a:prstGeom prst="rect">
            <a:avLst/>
          </a:prstGeom>
        </p:spPr>
      </p:pic>
      <p:sp>
        <p:nvSpPr>
          <p:cNvPr id="74" name="TextBox 73">
            <a:extLst>
              <a:ext uri="{FF2B5EF4-FFF2-40B4-BE49-F238E27FC236}">
                <a16:creationId xmlns="" xmlns:a16="http://schemas.microsoft.com/office/drawing/2014/main" id="{41995178-CB45-6826-4A87-E512A8732693}"/>
              </a:ext>
            </a:extLst>
          </p:cNvPr>
          <p:cNvSpPr txBox="1"/>
          <p:nvPr/>
        </p:nvSpPr>
        <p:spPr>
          <a:xfrm>
            <a:off x="6694793" y="4106687"/>
            <a:ext cx="1943128" cy="784830"/>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B4ZW7EA HP NOTEBOOK </a:t>
            </a:r>
            <a:r>
              <a:rPr lang="en-US" sz="750" b="1" dirty="0">
                <a:latin typeface="HP Simplified" panose="020B0604020204020204" pitchFamily="34" charset="0"/>
              </a:rPr>
              <a:t>OMNIBOOK ULTRA 14-FD0005NN</a:t>
            </a:r>
            <a:r>
              <a:rPr lang="en-US" sz="750" dirty="0">
                <a:latin typeface="HP Simplified" panose="020B0604020204020204" pitchFamily="34" charset="0"/>
              </a:rPr>
              <a:t>, AMD RYZEN AI 9HX 375 3.3-5.1GHz/24MB, 12 CORES, 32GB, 1TB PCIe NVMe M.2 SSD, AMD RADEON GRAPHICS, 14'' 2.2K TOUCH, WIN 11 HOME, 3YW, METEOR SILVER, </a:t>
            </a:r>
            <a:r>
              <a:rPr lang="en-US" sz="750" dirty="0" smtClean="0">
                <a:solidFill>
                  <a:srgbClr val="FF0000"/>
                </a:solidFill>
                <a:latin typeface="HP Simplified" panose="020B0604020204020204" pitchFamily="34" charset="0"/>
              </a:rPr>
              <a:t>1,828 </a:t>
            </a:r>
            <a:r>
              <a:rPr lang="en-US" altLang="en-US"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76" name="Rectangle 75"/>
          <p:cNvSpPr/>
          <p:nvPr/>
        </p:nvSpPr>
        <p:spPr>
          <a:xfrm>
            <a:off x="4341759" y="4392428"/>
            <a:ext cx="1414420" cy="538609"/>
          </a:xfrm>
          <a:prstGeom prst="rect">
            <a:avLst/>
          </a:prstGeom>
        </p:spPr>
        <p:txBody>
          <a:bodyPr wrap="square">
            <a:spAutoFit/>
          </a:bodyPr>
          <a:lstStyle/>
          <a:p>
            <a:pPr fontAlgn="ctr"/>
            <a:r>
              <a:rPr lang="en-GB" sz="700" dirty="0" smtClean="0">
                <a:latin typeface="HP Simplified" panose="020B0604020204020204" pitchFamily="34" charset="0"/>
              </a:rPr>
              <a:t>V0L82AA</a:t>
            </a:r>
            <a:r>
              <a:rPr lang="en-GB" sz="700" dirty="0" smtClean="0"/>
              <a:t> </a:t>
            </a:r>
            <a:r>
              <a:rPr lang="en-US" altLang="en-US" sz="700" dirty="0" smtClean="0">
                <a:latin typeface="HP Simplified" panose="020B0604020204020204" pitchFamily="34" charset="0"/>
              </a:rPr>
              <a:t>RED </a:t>
            </a:r>
            <a:r>
              <a:rPr lang="en-GB" altLang="en-US" sz="700" dirty="0" smtClean="0">
                <a:solidFill>
                  <a:srgbClr val="FF0000"/>
                </a:solidFill>
                <a:latin typeface="HP Simplified" panose="020B0604020204020204" pitchFamily="34" charset="0"/>
              </a:rPr>
              <a:t>16 € </a:t>
            </a:r>
          </a:p>
          <a:p>
            <a:pPr fontAlgn="ctr"/>
            <a:r>
              <a:rPr lang="en-GB" sz="700" dirty="0" smtClean="0">
                <a:latin typeface="HP Simplified" panose="020B0604020204020204" pitchFamily="34" charset="0"/>
              </a:rPr>
              <a:t>4VY82AA </a:t>
            </a:r>
            <a:r>
              <a:rPr lang="en-GB" altLang="en-US" sz="700" dirty="0" smtClean="0">
                <a:latin typeface="HP Simplified" panose="020B0604020204020204" pitchFamily="34" charset="0"/>
              </a:rPr>
              <a:t>WHITE/PINK </a:t>
            </a:r>
            <a:r>
              <a:rPr lang="en-GB" altLang="en-US" sz="700" dirty="0" smtClean="0">
                <a:solidFill>
                  <a:srgbClr val="FF0000"/>
                </a:solidFill>
                <a:latin typeface="HP Simplified" panose="020B0604020204020204" pitchFamily="34" charset="0"/>
              </a:rPr>
              <a:t>18 €</a:t>
            </a:r>
            <a:endParaRPr lang="en-GB" altLang="en-US" sz="700" dirty="0">
              <a:solidFill>
                <a:srgbClr val="FF0000"/>
              </a:solidFill>
              <a:latin typeface="HP Simplified" panose="020B0604020204020204" pitchFamily="34" charset="0"/>
            </a:endParaRPr>
          </a:p>
          <a:p>
            <a:pPr fontAlgn="ctr"/>
            <a:endParaRPr lang="en-GB" altLang="en-US" sz="750" dirty="0">
              <a:solidFill>
                <a:srgbClr val="FF0000"/>
              </a:solidFill>
              <a:latin typeface="HP Simplified" panose="020B0604020204020204" pitchFamily="34" charset="0"/>
            </a:endParaRPr>
          </a:p>
          <a:p>
            <a:pPr fontAlgn="ctr"/>
            <a:endParaRPr lang="en-US" altLang="en-US" sz="750" dirty="0">
              <a:solidFill>
                <a:srgbClr val="FF0000"/>
              </a:solidFill>
              <a:latin typeface="HP Simplified" panose="020B0604020204020204" pitchFamily="34" charset="0"/>
            </a:endParaRPr>
          </a:p>
        </p:txBody>
      </p:sp>
      <p:cxnSp>
        <p:nvCxnSpPr>
          <p:cNvPr id="77" name="Straight Connector 76">
            <a:extLst>
              <a:ext uri="{FF2B5EF4-FFF2-40B4-BE49-F238E27FC236}">
                <a16:creationId xmlns="" xmlns:a16="http://schemas.microsoft.com/office/drawing/2014/main" id="{CC1B24D0-AA2D-4187-43C3-5F4525908C59}"/>
              </a:ext>
            </a:extLst>
          </p:cNvPr>
          <p:cNvCxnSpPr/>
          <p:nvPr/>
        </p:nvCxnSpPr>
        <p:spPr>
          <a:xfrm flipV="1">
            <a:off x="6529933" y="3283354"/>
            <a:ext cx="3336794" cy="37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 xmlns:a16="http://schemas.microsoft.com/office/drawing/2014/main" id="{CC1B24D0-AA2D-4187-43C3-5F4525908C59}"/>
              </a:ext>
            </a:extLst>
          </p:cNvPr>
          <p:cNvCxnSpPr/>
          <p:nvPr/>
        </p:nvCxnSpPr>
        <p:spPr>
          <a:xfrm flipV="1">
            <a:off x="6540222" y="5202427"/>
            <a:ext cx="3336794" cy="374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509686" y="4157973"/>
            <a:ext cx="1414420" cy="315471"/>
          </a:xfrm>
          <a:prstGeom prst="rect">
            <a:avLst/>
          </a:prstGeom>
        </p:spPr>
        <p:txBody>
          <a:bodyPr wrap="square">
            <a:spAutoFit/>
          </a:bodyPr>
          <a:lstStyle/>
          <a:p>
            <a:pPr fontAlgn="ctr"/>
            <a:r>
              <a:rPr lang="en-US" altLang="en-US" sz="700" dirty="0" smtClean="0">
                <a:latin typeface="HP Simplified" panose="020B0604020204020204" pitchFamily="34" charset="0"/>
              </a:rPr>
              <a:t>758A9AA </a:t>
            </a:r>
            <a:r>
              <a:rPr lang="en-US" altLang="en-US" sz="700" dirty="0">
                <a:latin typeface="HP Simplified" panose="020B0604020204020204" pitchFamily="34" charset="0"/>
              </a:rPr>
              <a:t>SILVER </a:t>
            </a:r>
            <a:r>
              <a:rPr lang="en-US" altLang="en-US" sz="700" dirty="0" smtClean="0">
                <a:solidFill>
                  <a:srgbClr val="FF0000"/>
                </a:solidFill>
                <a:latin typeface="HP Simplified" panose="020B0604020204020204" pitchFamily="34" charset="0"/>
              </a:rPr>
              <a:t>18 €</a:t>
            </a:r>
            <a:endParaRPr lang="en-US" altLang="en-US" sz="700" dirty="0">
              <a:solidFill>
                <a:srgbClr val="FF0000"/>
              </a:solidFill>
              <a:latin typeface="HP Simplified" panose="020B0604020204020204" pitchFamily="34" charset="0"/>
            </a:endParaRPr>
          </a:p>
          <a:p>
            <a:pPr fontAlgn="ctr"/>
            <a:endParaRPr lang="en-US" altLang="en-US" sz="750" dirty="0">
              <a:solidFill>
                <a:srgbClr val="FF0000"/>
              </a:solidFill>
              <a:latin typeface="HP Simplified" panose="020B0604020204020204" pitchFamily="34" charset="0"/>
            </a:endParaRPr>
          </a:p>
        </p:txBody>
      </p:sp>
      <p:cxnSp>
        <p:nvCxnSpPr>
          <p:cNvPr id="81" name="Straight Connector 80">
            <a:extLst>
              <a:ext uri="{FF2B5EF4-FFF2-40B4-BE49-F238E27FC236}">
                <a16:creationId xmlns="" xmlns:a16="http://schemas.microsoft.com/office/drawing/2014/main" id="{CC1B24D0-AA2D-4187-43C3-5F4525908C59}"/>
              </a:ext>
            </a:extLst>
          </p:cNvPr>
          <p:cNvCxnSpPr/>
          <p:nvPr/>
        </p:nvCxnSpPr>
        <p:spPr>
          <a:xfrm flipV="1">
            <a:off x="3240830" y="4856900"/>
            <a:ext cx="3236169" cy="20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2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7069" y="2277484"/>
            <a:ext cx="960447" cy="939313"/>
          </a:xfrm>
          <a:prstGeom prst="rect">
            <a:avLst/>
          </a:prstGeom>
        </p:spPr>
      </p:pic>
      <p:pic>
        <p:nvPicPr>
          <p:cNvPr id="28" name="Picture 2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42" y="3987978"/>
            <a:ext cx="488675" cy="470489"/>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16" y="3548607"/>
            <a:ext cx="609250" cy="494792"/>
          </a:xfrm>
          <a:prstGeom prst="rect">
            <a:avLst/>
          </a:prstGeom>
        </p:spPr>
      </p:pic>
      <p:pic>
        <p:nvPicPr>
          <p:cNvPr id="81" name="Picture 80">
            <a:extLst>
              <a:ext uri="{FF2B5EF4-FFF2-40B4-BE49-F238E27FC236}">
                <a16:creationId xmlns="" xmlns:a16="http://schemas.microsoft.com/office/drawing/2014/main" id="{12DBFDB5-A3AD-AE31-BA2B-6451F6C0E6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4450" y="2937176"/>
            <a:ext cx="523200" cy="605351"/>
          </a:xfrm>
          <a:prstGeom prst="rect">
            <a:avLst/>
          </a:prstGeom>
        </p:spPr>
      </p:pic>
      <p:pic>
        <p:nvPicPr>
          <p:cNvPr id="32" name="Picture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 y="-6028"/>
            <a:ext cx="1638838" cy="900000"/>
          </a:xfrm>
          <a:prstGeom prst="rect">
            <a:avLst/>
          </a:prstGeom>
        </p:spPr>
      </p:pic>
      <p:cxnSp>
        <p:nvCxnSpPr>
          <p:cNvPr id="85" name="Straight Connector 84">
            <a:extLst>
              <a:ext uri="{FF2B5EF4-FFF2-40B4-BE49-F238E27FC236}">
                <a16:creationId xmlns="" xmlns:a16="http://schemas.microsoft.com/office/drawing/2014/main" id="{D0D9B4B8-677D-D3BD-0D1D-0BB9D74D964E}"/>
              </a:ext>
            </a:extLst>
          </p:cNvPr>
          <p:cNvCxnSpPr/>
          <p:nvPr/>
        </p:nvCxnSpPr>
        <p:spPr>
          <a:xfrm flipH="1">
            <a:off x="3139788" y="965741"/>
            <a:ext cx="52890" cy="53475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6" name="Picture 10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rotWithShape="1">
          <a:blip r:embed="rId8" cstate="email">
            <a:duotone>
              <a:prstClr val="black"/>
              <a:schemeClr val="tx2">
                <a:tint val="45000"/>
                <a:satMod val="400000"/>
              </a:schemeClr>
            </a:duotone>
            <a:extLst>
              <a:ext uri="{28A0092B-C50C-407E-A947-70E740481C1C}">
                <a14:useLocalDpi xmlns:a14="http://schemas.microsoft.com/office/drawing/2010/main"/>
              </a:ext>
            </a:extLst>
          </a:blip>
          <a:srcRect b="10513"/>
          <a:stretch/>
        </p:blipFill>
        <p:spPr>
          <a:xfrm>
            <a:off x="1638840" y="2833"/>
            <a:ext cx="1604010" cy="888270"/>
          </a:xfrm>
          <a:prstGeom prst="rect">
            <a:avLst/>
          </a:prstGeom>
        </p:spPr>
      </p:pic>
      <p:sp>
        <p:nvSpPr>
          <p:cNvPr id="112" name="TextBox 111"/>
          <p:cNvSpPr txBox="1"/>
          <p:nvPr/>
        </p:nvSpPr>
        <p:spPr>
          <a:xfrm>
            <a:off x="1620802" y="-8405"/>
            <a:ext cx="1633400" cy="230832"/>
          </a:xfrm>
          <a:prstGeom prst="rect">
            <a:avLst/>
          </a:prstGeom>
          <a:noFill/>
        </p:spPr>
        <p:txBody>
          <a:bodyPr wrap="square" rtlCol="0">
            <a:spAutoFit/>
          </a:bodyPr>
          <a:lstStyle/>
          <a:p>
            <a:r>
              <a:rPr lang="en-GB" sz="900" dirty="0">
                <a:latin typeface="HP Simplified" panose="020B0604020204020204" pitchFamily="34" charset="0"/>
              </a:rPr>
              <a:t>HP Gaming Notebooks</a:t>
            </a:r>
          </a:p>
        </p:txBody>
      </p:sp>
      <p:sp>
        <p:nvSpPr>
          <p:cNvPr id="23" name="Rectangle 22"/>
          <p:cNvSpPr/>
          <p:nvPr/>
        </p:nvSpPr>
        <p:spPr>
          <a:xfrm>
            <a:off x="3207509" y="-23605"/>
            <a:ext cx="3263294" cy="669414"/>
          </a:xfrm>
          <a:prstGeom prst="rect">
            <a:avLst/>
          </a:prstGeom>
        </p:spPr>
        <p:txBody>
          <a:bodyPr wrap="square">
            <a:spAutoFit/>
          </a:bodyPr>
          <a:lstStyle/>
          <a:p>
            <a:pPr algn="just"/>
            <a:r>
              <a:rPr lang="en-GB" sz="750" dirty="0">
                <a:solidFill>
                  <a:srgbClr val="FF0000"/>
                </a:solidFill>
                <a:latin typeface="HP Simplified" panose="020B0604020204020204" pitchFamily="34" charset="0"/>
              </a:rPr>
              <a:t>The OMEN 16” gaming laptops </a:t>
            </a:r>
            <a:r>
              <a:rPr lang="en-GB" sz="750" dirty="0">
                <a:solidFill>
                  <a:schemeClr val="bg1">
                    <a:lumMod val="50000"/>
                  </a:schemeClr>
                </a:solidFill>
                <a:latin typeface="HP Simplified" panose="020B0604020204020204" pitchFamily="34" charset="0"/>
              </a:rPr>
              <a:t>are engineered to redefine your gaming experience, offering a blend of power, precision, and immersive design. With cutting-edge hardware, high refresh rates, and top-tier graphics, the Omen Gaming laptops 16'' are the ultimate companions for gamers who demand exceptional performance. </a:t>
            </a:r>
            <a:endParaRPr lang="en-US" sz="750" dirty="0">
              <a:solidFill>
                <a:schemeClr val="bg1">
                  <a:lumMod val="50000"/>
                </a:schemeClr>
              </a:solidFill>
              <a:latin typeface="HP Simplified" panose="020B0604020204020204" pitchFamily="34" charset="0"/>
            </a:endParaRPr>
          </a:p>
        </p:txBody>
      </p:sp>
      <p:cxnSp>
        <p:nvCxnSpPr>
          <p:cNvPr id="86" name="Straight Connector 85">
            <a:extLst>
              <a:ext uri="{FF2B5EF4-FFF2-40B4-BE49-F238E27FC236}">
                <a16:creationId xmlns="" xmlns:a16="http://schemas.microsoft.com/office/drawing/2014/main" id="{D0D9B4B8-677D-D3BD-0D1D-0BB9D74D964E}"/>
              </a:ext>
            </a:extLst>
          </p:cNvPr>
          <p:cNvCxnSpPr/>
          <p:nvPr/>
        </p:nvCxnSpPr>
        <p:spPr>
          <a:xfrm flipH="1">
            <a:off x="6494837" y="133020"/>
            <a:ext cx="6478" cy="619201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49" name="Rectangle 4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51" name="Rectangle 50"/>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cxnSp>
        <p:nvCxnSpPr>
          <p:cNvPr id="57" name="Straight Connector 56">
            <a:extLst>
              <a:ext uri="{FF2B5EF4-FFF2-40B4-BE49-F238E27FC236}">
                <a16:creationId xmlns="" xmlns:a16="http://schemas.microsoft.com/office/drawing/2014/main" id="{081F205B-A6F1-B2A9-FC5F-56851D2DF8E7}"/>
              </a:ext>
            </a:extLst>
          </p:cNvPr>
          <p:cNvCxnSpPr/>
          <p:nvPr/>
        </p:nvCxnSpPr>
        <p:spPr>
          <a:xfrm>
            <a:off x="25257" y="908142"/>
            <a:ext cx="309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6763" y="4552412"/>
            <a:ext cx="3212749" cy="669414"/>
          </a:xfrm>
          <a:prstGeom prst="rect">
            <a:avLst/>
          </a:prstGeom>
        </p:spPr>
        <p:txBody>
          <a:bodyPr wrap="square">
            <a:spAutoFit/>
          </a:bodyPr>
          <a:lstStyle/>
          <a:p>
            <a:r>
              <a:rPr lang="en-US" sz="750" dirty="0">
                <a:solidFill>
                  <a:srgbClr val="FF0000"/>
                </a:solidFill>
                <a:latin typeface="HP Simplified" panose="020B0604020204020204" pitchFamily="34" charset="0"/>
              </a:rPr>
              <a:t>The Omen Transcend 14</a:t>
            </a:r>
            <a:r>
              <a:rPr lang="en-US" sz="750" dirty="0">
                <a:solidFill>
                  <a:schemeClr val="bg1">
                    <a:lumMod val="50000"/>
                  </a:schemeClr>
                </a:solidFill>
                <a:latin typeface="HP Simplified" panose="020B0604020204020204" pitchFamily="34" charset="0"/>
              </a:rPr>
              <a:t>. </a:t>
            </a:r>
            <a:r>
              <a:rPr lang="en-US" sz="750" dirty="0" smtClean="0">
                <a:solidFill>
                  <a:schemeClr val="bg1">
                    <a:lumMod val="50000"/>
                  </a:schemeClr>
                </a:solidFill>
                <a:latin typeface="HP Simplified" panose="020B0604020204020204" pitchFamily="34" charset="0"/>
              </a:rPr>
              <a:t>Experience </a:t>
            </a:r>
            <a:r>
              <a:rPr lang="en-US" sz="750" dirty="0">
                <a:solidFill>
                  <a:schemeClr val="bg1">
                    <a:lumMod val="50000"/>
                  </a:schemeClr>
                </a:solidFill>
                <a:latin typeface="HP Simplified" panose="020B0604020204020204" pitchFamily="34" charset="0"/>
              </a:rPr>
              <a:t>a blend of premium design and high performance with our ultra-thin, lightweight all-metal device. Enjoy long-lasting battery life, USB-C™ fast charge, and up to an Intel® Core™ Ultra Processor, NVIDIA® GeForce RTX™ 40 Series graphics, and 2.8K 120Hz OLED display. Ideal for all computing needs, including gaming.</a:t>
            </a:r>
          </a:p>
        </p:txBody>
      </p:sp>
      <p:pic>
        <p:nvPicPr>
          <p:cNvPr id="56" name="Picture 55">
            <a:extLst>
              <a:ext uri="{FF2B5EF4-FFF2-40B4-BE49-F238E27FC236}">
                <a16:creationId xmlns="" xmlns:a16="http://schemas.microsoft.com/office/drawing/2014/main" id="{96692CBB-419D-7D1E-903C-10708BE89A5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955049" y="19570"/>
            <a:ext cx="252000" cy="252000"/>
          </a:xfrm>
          <a:prstGeom prst="rect">
            <a:avLst/>
          </a:prstGeom>
        </p:spPr>
      </p:pic>
      <p:sp>
        <p:nvSpPr>
          <p:cNvPr id="82" name="TextBox 64"/>
          <p:cNvSpPr txBox="1">
            <a:spLocks noChangeArrowheads="1"/>
          </p:cNvSpPr>
          <p:nvPr/>
        </p:nvSpPr>
        <p:spPr bwMode="auto">
          <a:xfrm>
            <a:off x="658723" y="2913558"/>
            <a:ext cx="247647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700" dirty="0">
                <a:latin typeface="HP Simplified" panose="020B0604020204020204" pitchFamily="34" charset="0"/>
              </a:rPr>
              <a:t>6MF36AA HP </a:t>
            </a:r>
            <a:r>
              <a:rPr lang="en-US" sz="700" b="1" dirty="0">
                <a:latin typeface="HP Simplified" panose="020B0604020204020204" pitchFamily="34" charset="0"/>
              </a:rPr>
              <a:t>HEADSET OMEN MIND-FRAME PRIME HEADSET</a:t>
            </a:r>
            <a:r>
              <a:rPr lang="en-US" sz="700" dirty="0">
                <a:latin typeface="HP Simplified" panose="020B0604020204020204" pitchFamily="34" charset="0"/>
              </a:rPr>
              <a:t>, MICROPHONE, BUILT IN VIRTUAL SURROUND SOUND AUDIO CHIP POWERED BY C-MEDIA XEAR, OMEN'S ACTIVE EAR CUP COOLING TECHNOLOGY, COMPATIBLE WITH PCs WITH USB-A 1YW, WHITE, </a:t>
            </a:r>
            <a:r>
              <a:rPr lang="en-US" sz="700" dirty="0" smtClean="0">
                <a:solidFill>
                  <a:srgbClr val="FF0000"/>
                </a:solidFill>
                <a:latin typeface="HP Simplified" panose="020B0604020204020204" pitchFamily="34" charset="0"/>
              </a:rPr>
              <a:t>124 €</a:t>
            </a:r>
            <a:endParaRPr lang="en-US" altLang="en-US" sz="700" dirty="0">
              <a:solidFill>
                <a:srgbClr val="FF0000"/>
              </a:solidFill>
              <a:latin typeface="HP Simplified" panose="020B0604020204020204" pitchFamily="34" charset="0"/>
            </a:endParaRPr>
          </a:p>
        </p:txBody>
      </p:sp>
      <p:sp>
        <p:nvSpPr>
          <p:cNvPr id="80" name="TextBox 60"/>
          <p:cNvSpPr txBox="1">
            <a:spLocks noChangeArrowheads="1"/>
          </p:cNvSpPr>
          <p:nvPr/>
        </p:nvSpPr>
        <p:spPr bwMode="auto">
          <a:xfrm>
            <a:off x="665893" y="4103695"/>
            <a:ext cx="1192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ctr"/>
            <a:r>
              <a:rPr lang="en-GB" sz="700" dirty="0">
                <a:solidFill>
                  <a:srgbClr val="363636"/>
                </a:solidFill>
                <a:latin typeface="HP Simplified" panose="020B0604020204020204" pitchFamily="34" charset="0"/>
              </a:rPr>
              <a:t>5JH72AA  </a:t>
            </a:r>
            <a:r>
              <a:rPr lang="en-GB" sz="700" dirty="0">
                <a:latin typeface="HP Simplified" panose="020B0604020204020204" pitchFamily="34" charset="0"/>
              </a:rPr>
              <a:t>HP MOUSEPAD </a:t>
            </a:r>
            <a:r>
              <a:rPr lang="en-GB" altLang="en-US" sz="700" dirty="0">
                <a:latin typeface="HP Simplified" panose="020B0604020204020204" pitchFamily="34" charset="0"/>
              </a:rPr>
              <a:t>PAVILION USB, </a:t>
            </a:r>
            <a:r>
              <a:rPr lang="en-US" altLang="en-US" sz="700" dirty="0" smtClean="0">
                <a:solidFill>
                  <a:srgbClr val="FF0000"/>
                </a:solidFill>
                <a:latin typeface="HP Simplified" panose="020B0604020204020204" pitchFamily="34" charset="0"/>
              </a:rPr>
              <a:t>27 </a:t>
            </a:r>
            <a:r>
              <a:rPr lang="en-GB" altLang="en-US" sz="700" dirty="0" smtClean="0">
                <a:solidFill>
                  <a:srgbClr val="FF0000"/>
                </a:solidFill>
                <a:latin typeface="HP Simplified" panose="020B0604020204020204" pitchFamily="34" charset="0"/>
              </a:rPr>
              <a:t>€</a:t>
            </a:r>
            <a:endParaRPr lang="en-US" altLang="en-US" sz="700" dirty="0">
              <a:solidFill>
                <a:srgbClr val="FF0000"/>
              </a:solidFill>
              <a:latin typeface="HP Simplified" panose="020B0604020204020204" pitchFamily="34" charset="0"/>
            </a:endParaRPr>
          </a:p>
        </p:txBody>
      </p:sp>
      <p:sp>
        <p:nvSpPr>
          <p:cNvPr id="7" name="Rectangle 6"/>
          <p:cNvSpPr/>
          <p:nvPr/>
        </p:nvSpPr>
        <p:spPr>
          <a:xfrm>
            <a:off x="-25297" y="877063"/>
            <a:ext cx="3259048" cy="553998"/>
          </a:xfrm>
          <a:prstGeom prst="rect">
            <a:avLst/>
          </a:prstGeom>
        </p:spPr>
        <p:txBody>
          <a:bodyPr wrap="square">
            <a:spAutoFit/>
          </a:bodyPr>
          <a:lstStyle/>
          <a:p>
            <a:r>
              <a:rPr lang="en-US" sz="750" dirty="0">
                <a:solidFill>
                  <a:srgbClr val="FF0000"/>
                </a:solidFill>
                <a:latin typeface="HP Simplified" panose="020B0604020204020204" pitchFamily="34" charset="0"/>
              </a:rPr>
              <a:t>The HP Victus </a:t>
            </a:r>
            <a:r>
              <a:rPr lang="en-US" sz="750" dirty="0">
                <a:solidFill>
                  <a:schemeClr val="bg1">
                    <a:lumMod val="50000"/>
                  </a:schemeClr>
                </a:solidFill>
                <a:latin typeface="HP Simplified" panose="020B0604020204020204" pitchFamily="34" charset="0"/>
              </a:rPr>
              <a:t>Laptop is made for peak PC gaming. This sleek machine touts a powerful AMD, Intel processor and NVIDIA graphics​. This laptop’s design is just as impressive as its hardware with plenty of color options, updated thermals and a HD camera with Temporal Noise Reduction.</a:t>
            </a:r>
          </a:p>
        </p:txBody>
      </p:sp>
      <p:sp>
        <p:nvSpPr>
          <p:cNvPr id="69" name="TextBox 64"/>
          <p:cNvSpPr txBox="1">
            <a:spLocks noChangeArrowheads="1"/>
          </p:cNvSpPr>
          <p:nvPr/>
        </p:nvSpPr>
        <p:spPr bwMode="auto">
          <a:xfrm>
            <a:off x="660544" y="3564658"/>
            <a:ext cx="238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US" sz="700" dirty="0">
                <a:latin typeface="HP Simplified" panose="020B0604020204020204" pitchFamily="34" charset="0"/>
              </a:rPr>
              <a:t>4PH30AA HP </a:t>
            </a:r>
            <a:r>
              <a:rPr lang="en-US" sz="700" b="1" dirty="0">
                <a:latin typeface="HP Simplified" panose="020B0604020204020204" pitchFamily="34" charset="0"/>
              </a:rPr>
              <a:t>MOUSE PAVILION GAMING 300 USB</a:t>
            </a:r>
            <a:r>
              <a:rPr lang="en-US" sz="700" dirty="0">
                <a:latin typeface="HP Simplified" panose="020B0604020204020204" pitchFamily="34" charset="0"/>
              </a:rPr>
              <a:t>, 5000 DPI OPTICAL SENCOR, 8 BUTTONS, TOTAL WITH 2 THUMB BUTTONS ON EACH SIDE, MAKING IT IDEAL WHETHER YOU’RE LEFT OR RIGHT-HANDED, BLACK/GREEN </a:t>
            </a:r>
            <a:r>
              <a:rPr lang="en-US" sz="700" dirty="0" smtClean="0">
                <a:solidFill>
                  <a:srgbClr val="FF0000"/>
                </a:solidFill>
                <a:latin typeface="HP Simplified" panose="020B0604020204020204" pitchFamily="34" charset="0"/>
              </a:rPr>
              <a:t>19 € </a:t>
            </a:r>
            <a:endParaRPr lang="en-US" altLang="en-US" sz="750" dirty="0">
              <a:solidFill>
                <a:srgbClr val="FF0000"/>
              </a:solidFill>
              <a:latin typeface="HP Simplified" panose="020B0604020204020204" pitchFamily="34" charset="0"/>
            </a:endParaRPr>
          </a:p>
        </p:txBody>
      </p:sp>
      <p:cxnSp>
        <p:nvCxnSpPr>
          <p:cNvPr id="71" name="Straight Connector 70">
            <a:extLst>
              <a:ext uri="{FF2B5EF4-FFF2-40B4-BE49-F238E27FC236}">
                <a16:creationId xmlns="" xmlns:a16="http://schemas.microsoft.com/office/drawing/2014/main" id="{081F205B-A6F1-B2A9-FC5F-56851D2DF8E7}"/>
              </a:ext>
            </a:extLst>
          </p:cNvPr>
          <p:cNvCxnSpPr/>
          <p:nvPr/>
        </p:nvCxnSpPr>
        <p:spPr>
          <a:xfrm>
            <a:off x="41399" y="4533105"/>
            <a:ext cx="3121083" cy="15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1189058" y="5398783"/>
            <a:ext cx="1921566" cy="784830"/>
          </a:xfrm>
          <a:prstGeom prst="rect">
            <a:avLst/>
          </a:prstGeom>
        </p:spPr>
        <p:txBody>
          <a:bodyPr wrap="square">
            <a:spAutoFit/>
          </a:bodyPr>
          <a:lstStyle/>
          <a:p>
            <a:r>
              <a:rPr lang="en-US" sz="750" dirty="0">
                <a:latin typeface="HP Simplified" panose="020B0604020204020204" pitchFamily="34" charset="0"/>
              </a:rPr>
              <a:t>A3HQ5EA HP NOTEBOOK </a:t>
            </a:r>
            <a:r>
              <a:rPr lang="en-US" sz="750" b="1" dirty="0">
                <a:latin typeface="HP Simplified" panose="020B0604020204020204" pitchFamily="34" charset="0"/>
              </a:rPr>
              <a:t>OMEN GAMING 14-FB0011NV</a:t>
            </a:r>
            <a:r>
              <a:rPr lang="en-US" sz="750" dirty="0">
                <a:latin typeface="HP Simplified" panose="020B0604020204020204" pitchFamily="34" charset="0"/>
              </a:rPr>
              <a:t>, INTEL CORE ULTRA 7-155H AI 3.8-4.8GHz/24MB, 16 CORES, 16GB, 512GB PCIe NVMe M.2 SSD, NVIDIA GEFORCE RTX 4050 6GB, 14'' 2.8K OLED 120Hz, WIN 11 HOME, 2YW, SHADOW BLACK </a:t>
            </a:r>
            <a:r>
              <a:rPr lang="en-US" sz="750" dirty="0" smtClean="0">
                <a:solidFill>
                  <a:srgbClr val="FF0000"/>
                </a:solidFill>
                <a:latin typeface="HP Simplified" panose="020B0604020204020204" pitchFamily="34" charset="0"/>
              </a:rPr>
              <a:t>2,081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pic>
        <p:nvPicPr>
          <p:cNvPr id="11" name="Picture 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0205" y="5295101"/>
            <a:ext cx="1131806" cy="1022778"/>
          </a:xfrm>
          <a:prstGeom prst="rect">
            <a:avLst/>
          </a:prstGeom>
        </p:spPr>
      </p:pic>
      <p:cxnSp>
        <p:nvCxnSpPr>
          <p:cNvPr id="63" name="Straight Connector 62">
            <a:extLst>
              <a:ext uri="{FF2B5EF4-FFF2-40B4-BE49-F238E27FC236}">
                <a16:creationId xmlns="" xmlns:a16="http://schemas.microsoft.com/office/drawing/2014/main" id="{081F205B-A6F1-B2A9-FC5F-56851D2DF8E7}"/>
              </a:ext>
            </a:extLst>
          </p:cNvPr>
          <p:cNvCxnSpPr/>
          <p:nvPr/>
        </p:nvCxnSpPr>
        <p:spPr>
          <a:xfrm flipV="1">
            <a:off x="18508" y="2852905"/>
            <a:ext cx="3100895" cy="198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585180" y="277444"/>
            <a:ext cx="1612151"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October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2/</a:t>
            </a:r>
            <a:r>
              <a:rPr lang="en-US" sz="700" dirty="0" smtClean="0">
                <a:latin typeface="HP Simplified" panose="020B0604020204020204" pitchFamily="34" charset="0"/>
                <a:cs typeface="Arial" panose="020B0604020202020204" pitchFamily="34" charset="0"/>
              </a:rPr>
              <a:t>5</a:t>
            </a:r>
            <a:endParaRPr lang="en-US" sz="700" dirty="0">
              <a:latin typeface="HP Simplified" panose="020B0604020204020204" pitchFamily="34" charset="0"/>
              <a:cs typeface="Arial" panose="020B0604020202020204" pitchFamily="34" charset="0"/>
            </a:endParaRPr>
          </a:p>
        </p:txBody>
      </p:sp>
      <p:sp>
        <p:nvSpPr>
          <p:cNvPr id="66" name="Rectangle 65"/>
          <p:cNvSpPr/>
          <p:nvPr/>
        </p:nvSpPr>
        <p:spPr>
          <a:xfrm>
            <a:off x="-6688" y="2085794"/>
            <a:ext cx="1902865" cy="784830"/>
          </a:xfrm>
          <a:prstGeom prst="rect">
            <a:avLst/>
          </a:prstGeom>
        </p:spPr>
        <p:txBody>
          <a:bodyPr wrap="square">
            <a:spAutoFit/>
          </a:bodyPr>
          <a:lstStyle/>
          <a:p>
            <a:r>
              <a:rPr lang="en-US" sz="750" dirty="0">
                <a:latin typeface="HP Simplified" panose="020B0604020204020204" pitchFamily="34" charset="0"/>
              </a:rPr>
              <a:t>B4ZW9EA HP NOTEBOOK </a:t>
            </a:r>
            <a:r>
              <a:rPr lang="en-US" sz="750" b="1" dirty="0">
                <a:latin typeface="HP Simplified" panose="020B0604020204020204" pitchFamily="34" charset="0"/>
              </a:rPr>
              <a:t>VICTUS GAMING 16-S1008NV</a:t>
            </a:r>
            <a:r>
              <a:rPr lang="en-US" sz="750" dirty="0">
                <a:latin typeface="HP Simplified" panose="020B0604020204020204" pitchFamily="34" charset="0"/>
              </a:rPr>
              <a:t>, AMD RYZEN 7-8845HS 3.8-5.1GHz/16MB, 8 CORES, 16GB, 512GB NVMe M.2 SSD, NVIDIA GEFORCE RTX 4050 6GB, 16.1'' FHD IPS 165Hz, WIN 11 HOME, 2YW, MICA SILVER </a:t>
            </a:r>
            <a:r>
              <a:rPr lang="en-US" sz="750" dirty="0" smtClean="0">
                <a:solidFill>
                  <a:srgbClr val="FF0000"/>
                </a:solidFill>
                <a:latin typeface="HP Simplified" panose="020B0604020204020204" pitchFamily="34" charset="0"/>
              </a:rPr>
              <a:t>1,993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pic>
        <p:nvPicPr>
          <p:cNvPr id="92" name="Picture 9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877444" y="1643130"/>
            <a:ext cx="1104252" cy="929600"/>
          </a:xfrm>
          <a:prstGeom prst="rect">
            <a:avLst/>
          </a:prstGeom>
        </p:spPr>
      </p:pic>
      <p:sp>
        <p:nvSpPr>
          <p:cNvPr id="77" name="Rectangle 76"/>
          <p:cNvSpPr/>
          <p:nvPr/>
        </p:nvSpPr>
        <p:spPr>
          <a:xfrm>
            <a:off x="1590869" y="389434"/>
            <a:ext cx="181102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31/10 or </a:t>
            </a:r>
            <a:r>
              <a:rPr lang="en-US" sz="700" dirty="0">
                <a:latin typeface="HP Simplified" panose="020B0604020204020204" pitchFamily="34" charset="0"/>
                <a:cs typeface="Arial" panose="020B0604020202020204" pitchFamily="34" charset="0"/>
              </a:rPr>
              <a:t>Until Stock Last.</a:t>
            </a:r>
          </a:p>
        </p:txBody>
      </p:sp>
      <p:cxnSp>
        <p:nvCxnSpPr>
          <p:cNvPr id="27" name="Straight Connector 26">
            <a:extLst>
              <a:ext uri="{FF2B5EF4-FFF2-40B4-BE49-F238E27FC236}">
                <a16:creationId xmlns="" xmlns:a16="http://schemas.microsoft.com/office/drawing/2014/main" id="{DFA9AD31-F016-7502-6D47-E7E8DF8E0D6B}"/>
              </a:ext>
            </a:extLst>
          </p:cNvPr>
          <p:cNvCxnSpPr/>
          <p:nvPr/>
        </p:nvCxnSpPr>
        <p:spPr>
          <a:xfrm flipV="1">
            <a:off x="6552758" y="3766654"/>
            <a:ext cx="3246505" cy="172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 xmlns:a16="http://schemas.microsoft.com/office/drawing/2014/main" id="{06F765D9-902E-2379-A485-442098FA0BAF}"/>
              </a:ext>
            </a:extLst>
          </p:cNvPr>
          <p:cNvSpPr/>
          <p:nvPr/>
        </p:nvSpPr>
        <p:spPr>
          <a:xfrm>
            <a:off x="6493423" y="3781502"/>
            <a:ext cx="3305329" cy="669414"/>
          </a:xfrm>
          <a:prstGeom prst="rect">
            <a:avLst/>
          </a:prstGeom>
        </p:spPr>
        <p:txBody>
          <a:bodyPr wrap="square">
            <a:spAutoFit/>
          </a:bodyPr>
          <a:lstStyle/>
          <a:p>
            <a:pPr algn="just"/>
            <a:r>
              <a:rPr lang="en-US" sz="750" dirty="0">
                <a:solidFill>
                  <a:srgbClr val="FF0000"/>
                </a:solidFill>
                <a:latin typeface="HP Simplified" panose="020B0604020204020204" pitchFamily="34" charset="0"/>
              </a:rPr>
              <a:t>With the new OMEN 17, </a:t>
            </a:r>
            <a:r>
              <a:rPr lang="en-US" sz="750" dirty="0">
                <a:solidFill>
                  <a:schemeClr val="bg1">
                    <a:lumMod val="50000"/>
                  </a:schemeClr>
                </a:solidFill>
                <a:latin typeface="HP Simplified" panose="020B0604020204020204" pitchFamily="34" charset="0"/>
              </a:rPr>
              <a:t>we didn't waste time loading it with features you'd never use. Instead, with an impressive 17" IPS display with 100% sRGB, new AI-enhanced AMD Ryzen™ 8000 CPUs and NVIDIA® RTX™ 40 Series GPUs, as well as a 1-zone RGB numeric keyboard, it's everything you need for great gaming and nothing you don't.</a:t>
            </a:r>
          </a:p>
        </p:txBody>
      </p:sp>
      <p:sp>
        <p:nvSpPr>
          <p:cNvPr id="31" name="Rectangle 30">
            <a:extLst>
              <a:ext uri="{FF2B5EF4-FFF2-40B4-BE49-F238E27FC236}">
                <a16:creationId xmlns="" xmlns:a16="http://schemas.microsoft.com/office/drawing/2014/main" id="{59535A45-7620-CA47-3C73-8998422A5F16}"/>
              </a:ext>
            </a:extLst>
          </p:cNvPr>
          <p:cNvSpPr/>
          <p:nvPr/>
        </p:nvSpPr>
        <p:spPr>
          <a:xfrm>
            <a:off x="6501315" y="4494456"/>
            <a:ext cx="1865174" cy="784830"/>
          </a:xfrm>
          <a:prstGeom prst="rect">
            <a:avLst/>
          </a:prstGeom>
        </p:spPr>
        <p:txBody>
          <a:bodyPr wrap="square">
            <a:spAutoFit/>
          </a:bodyPr>
          <a:lstStyle/>
          <a:p>
            <a:r>
              <a:rPr lang="en-US" sz="750" dirty="0">
                <a:latin typeface="HP Simplified" panose="020B0604020204020204" pitchFamily="34" charset="0"/>
              </a:rPr>
              <a:t>B61P7EA  HP NOTEBOOK </a:t>
            </a:r>
            <a:r>
              <a:rPr lang="en-US" sz="750" b="1" dirty="0">
                <a:latin typeface="HP Simplified" panose="020B0604020204020204" pitchFamily="34" charset="0"/>
              </a:rPr>
              <a:t>OMEN GAMING 17-DB0002NV</a:t>
            </a:r>
            <a:r>
              <a:rPr lang="en-US" sz="750" dirty="0">
                <a:latin typeface="HP Simplified" panose="020B0604020204020204" pitchFamily="34" charset="0"/>
              </a:rPr>
              <a:t>, AMD RYZEN 9-8945HS 4.0-5.2GHz/16MB, 8 CORES, 32GB, 1TB PCIe NVMe SSD, NVIDIA GEFORCE RTX 4060 8GB, 17.3'' FHD 144Hz, WIN 11 HOME, 2YW, SHADOW BLACK </a:t>
            </a:r>
            <a:r>
              <a:rPr lang="en-US" sz="750" dirty="0" smtClean="0">
                <a:solidFill>
                  <a:srgbClr val="FF0000"/>
                </a:solidFill>
                <a:latin typeface="HP Simplified" panose="020B0604020204020204" pitchFamily="34" charset="0"/>
              </a:rPr>
              <a:t>2,063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40" name="Rectangle 39">
            <a:extLst>
              <a:ext uri="{FF2B5EF4-FFF2-40B4-BE49-F238E27FC236}">
                <a16:creationId xmlns="" xmlns:a16="http://schemas.microsoft.com/office/drawing/2014/main" id="{F9783728-676B-C582-1990-4C094CFBE111}"/>
              </a:ext>
            </a:extLst>
          </p:cNvPr>
          <p:cNvSpPr/>
          <p:nvPr/>
        </p:nvSpPr>
        <p:spPr>
          <a:xfrm>
            <a:off x="2" y="1360066"/>
            <a:ext cx="1994453" cy="784830"/>
          </a:xfrm>
          <a:prstGeom prst="rect">
            <a:avLst/>
          </a:prstGeom>
        </p:spPr>
        <p:txBody>
          <a:bodyPr wrap="square">
            <a:spAutoFit/>
          </a:bodyPr>
          <a:lstStyle/>
          <a:p>
            <a:r>
              <a:rPr lang="en-US" sz="750" dirty="0">
                <a:latin typeface="HP Simplified" panose="020B0604020204020204" pitchFamily="34" charset="0"/>
              </a:rPr>
              <a:t>A44M8EA HP NOTEBOOK </a:t>
            </a:r>
            <a:r>
              <a:rPr lang="en-US" sz="750" b="1" dirty="0">
                <a:latin typeface="HP Simplified" panose="020B0604020204020204" pitchFamily="34" charset="0"/>
              </a:rPr>
              <a:t>VICTUS GAMING 16-S1003NV</a:t>
            </a:r>
            <a:r>
              <a:rPr lang="en-US" sz="750" dirty="0">
                <a:latin typeface="HP Simplified" panose="020B0604020204020204" pitchFamily="34" charset="0"/>
              </a:rPr>
              <a:t>, AMD RYZEN 7-8845HS 3.8-5.1GHz/16MB, 8 CORES, 16GB, 512GB PCIe NVMe M.2 SSD, NVIDIA GEFORCE RTX 4070 8GB, 16.1'' FHD 165Hz, WIN 11 HOME, 2YW, MICA SILVER, </a:t>
            </a:r>
            <a:r>
              <a:rPr lang="en-US" sz="750" dirty="0" smtClean="0">
                <a:solidFill>
                  <a:srgbClr val="FF0000"/>
                </a:solidFill>
                <a:latin typeface="HP Simplified" panose="020B0604020204020204" pitchFamily="34" charset="0"/>
              </a:rPr>
              <a:t>1,870 </a:t>
            </a:r>
            <a:r>
              <a:rPr lang="el-GR" sz="750" dirty="0" smtClean="0">
                <a:solidFill>
                  <a:srgbClr val="FF0000"/>
                </a:solidFill>
                <a:latin typeface="HP Simplified" panose="020B0604020204020204" pitchFamily="34" charset="0"/>
              </a:rPr>
              <a:t>€</a:t>
            </a:r>
            <a:endParaRPr lang="en-US" sz="750" dirty="0">
              <a:latin typeface="HP Simplified" panose="020B0604020204020204" pitchFamily="34" charset="0"/>
            </a:endParaRPr>
          </a:p>
        </p:txBody>
      </p:sp>
      <p:sp>
        <p:nvSpPr>
          <p:cNvPr id="52" name="Rectangle 51">
            <a:extLst>
              <a:ext uri="{FF2B5EF4-FFF2-40B4-BE49-F238E27FC236}">
                <a16:creationId xmlns="" xmlns:a16="http://schemas.microsoft.com/office/drawing/2014/main" id="{59535A45-7620-CA47-3C73-8998422A5F16}"/>
              </a:ext>
            </a:extLst>
          </p:cNvPr>
          <p:cNvSpPr/>
          <p:nvPr/>
        </p:nvSpPr>
        <p:spPr>
          <a:xfrm>
            <a:off x="3201333" y="2988517"/>
            <a:ext cx="3301004" cy="438582"/>
          </a:xfrm>
          <a:prstGeom prst="rect">
            <a:avLst/>
          </a:prstGeom>
        </p:spPr>
        <p:txBody>
          <a:bodyPr wrap="square">
            <a:spAutoFit/>
          </a:bodyPr>
          <a:lstStyle/>
          <a:p>
            <a:r>
              <a:rPr lang="en-US" sz="750" dirty="0" smtClean="0">
                <a:latin typeface="HP Simplified" panose="020B0604020204020204" pitchFamily="34" charset="0"/>
              </a:rPr>
              <a:t>C0DN2EA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16-am0035nv</a:t>
            </a:r>
            <a:r>
              <a:rPr lang="en-US" sz="750" dirty="0">
                <a:latin typeface="HP Simplified" panose="020B0604020204020204" pitchFamily="34" charset="0"/>
              </a:rPr>
              <a:t>, INTEL i7-14650HX 2.2-5.2GHz/30MB, 16 CORES, 24GB, 1TB PCIe NVMe M.2 SSD, NVIDIA GEFORCE RTX 5060 8GB, 16.0'' 2K 165Hz, WIN 11 HOME, 2YW, CERAMIC </a:t>
            </a:r>
            <a:r>
              <a:rPr lang="en-US" sz="750" dirty="0" smtClean="0">
                <a:latin typeface="HP Simplified" panose="020B0604020204020204" pitchFamily="34" charset="0"/>
              </a:rPr>
              <a:t>WHITE </a:t>
            </a:r>
            <a:r>
              <a:rPr lang="en-US" sz="750" dirty="0" smtClean="0">
                <a:solidFill>
                  <a:srgbClr val="FF0000"/>
                </a:solidFill>
                <a:latin typeface="HP Simplified" panose="020B0604020204020204" pitchFamily="34" charset="0"/>
              </a:rPr>
              <a:t>2,150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53" name="Rectangle 52">
            <a:extLst>
              <a:ext uri="{FF2B5EF4-FFF2-40B4-BE49-F238E27FC236}">
                <a16:creationId xmlns="" xmlns:a16="http://schemas.microsoft.com/office/drawing/2014/main" id="{59535A45-7620-CA47-3C73-8998422A5F16}"/>
              </a:ext>
            </a:extLst>
          </p:cNvPr>
          <p:cNvSpPr/>
          <p:nvPr/>
        </p:nvSpPr>
        <p:spPr>
          <a:xfrm>
            <a:off x="3194312" y="3410864"/>
            <a:ext cx="3369570" cy="553998"/>
          </a:xfrm>
          <a:prstGeom prst="rect">
            <a:avLst/>
          </a:prstGeom>
        </p:spPr>
        <p:txBody>
          <a:bodyPr wrap="square">
            <a:spAutoFit/>
          </a:bodyPr>
          <a:lstStyle/>
          <a:p>
            <a:r>
              <a:rPr lang="en-US" sz="750" dirty="0" smtClean="0">
                <a:latin typeface="HP Simplified" panose="020B0604020204020204" pitchFamily="34" charset="0"/>
              </a:rPr>
              <a:t>C0DP1EA HP </a:t>
            </a:r>
            <a:r>
              <a:rPr lang="en-US" sz="750" dirty="0">
                <a:latin typeface="HP Simplified" panose="020B0604020204020204" pitchFamily="34" charset="0"/>
              </a:rPr>
              <a:t>NOTEBOOK </a:t>
            </a:r>
            <a:r>
              <a:rPr lang="en-US" sz="750" b="1" dirty="0">
                <a:latin typeface="HP Simplified" panose="020B0604020204020204" pitchFamily="34" charset="0"/>
              </a:rPr>
              <a:t>OMEN GAMING 16-ap0017nv</a:t>
            </a:r>
            <a:r>
              <a:rPr lang="en-US" sz="750" dirty="0">
                <a:latin typeface="HP Simplified" panose="020B0604020204020204" pitchFamily="34" charset="0"/>
              </a:rPr>
              <a:t>, AMD RYZEN AI 7 350 2.0-5.0GHz/16MB, 8 CORES, 50 NPU TOPs, 32GB, 1TB PCIe NVMe M.2 SSD, NVIDIA GEFORCE RTX 5070 8GB, 16.0'' 2.5K 240Hz, WIN 11 HOME, 2YW, SHADOW BLACK,CASHBACK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2,338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91431" y="721319"/>
            <a:ext cx="1003834" cy="902551"/>
          </a:xfrm>
          <a:prstGeom prst="rect">
            <a:avLst/>
          </a:prstGeom>
        </p:spPr>
      </p:pic>
      <p:sp>
        <p:nvSpPr>
          <p:cNvPr id="55" name="Rectangle 54">
            <a:extLst>
              <a:ext uri="{FF2B5EF4-FFF2-40B4-BE49-F238E27FC236}">
                <a16:creationId xmlns="" xmlns:a16="http://schemas.microsoft.com/office/drawing/2014/main" id="{59535A45-7620-CA47-3C73-8998422A5F16}"/>
              </a:ext>
            </a:extLst>
          </p:cNvPr>
          <p:cNvSpPr/>
          <p:nvPr/>
        </p:nvSpPr>
        <p:spPr>
          <a:xfrm>
            <a:off x="3197331" y="3949944"/>
            <a:ext cx="3358022" cy="553998"/>
          </a:xfrm>
          <a:prstGeom prst="rect">
            <a:avLst/>
          </a:prstGeom>
        </p:spPr>
        <p:txBody>
          <a:bodyPr wrap="square">
            <a:spAutoFit/>
          </a:bodyPr>
          <a:lstStyle/>
          <a:p>
            <a:r>
              <a:rPr lang="en-US" sz="750" dirty="0" smtClean="0">
                <a:latin typeface="HP Simplified" panose="020B0604020204020204" pitchFamily="34" charset="0"/>
              </a:rPr>
              <a:t>C0DN1EA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16-am0034nv</a:t>
            </a:r>
            <a:r>
              <a:rPr lang="en-US" sz="750" dirty="0">
                <a:latin typeface="HP Simplified" panose="020B0604020204020204" pitchFamily="34" charset="0"/>
              </a:rPr>
              <a:t>, INTEL i7-14650HX 2.2-5.2GHz/30MB, 16 CORES, 32GB, 1TB PCIe NVMe M.2 SSD, NVIDIA GEFORCE RTX 5070 8GB, 16.0'' 2.5K 240Hz, WIN 11 HOME, 2YW, CERAMIC WHITE,CASHBACK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2,463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11586" y="945258"/>
            <a:ext cx="1157273" cy="992944"/>
          </a:xfrm>
          <a:prstGeom prst="rect">
            <a:avLst/>
          </a:prstGeom>
        </p:spPr>
      </p:pic>
      <p:sp>
        <p:nvSpPr>
          <p:cNvPr id="58" name="Rectangle 57">
            <a:extLst>
              <a:ext uri="{FF2B5EF4-FFF2-40B4-BE49-F238E27FC236}">
                <a16:creationId xmlns="" xmlns:a16="http://schemas.microsoft.com/office/drawing/2014/main" id="{59535A45-7620-CA47-3C73-8998422A5F16}"/>
              </a:ext>
            </a:extLst>
          </p:cNvPr>
          <p:cNvSpPr/>
          <p:nvPr/>
        </p:nvSpPr>
        <p:spPr>
          <a:xfrm>
            <a:off x="6507603" y="1183458"/>
            <a:ext cx="3403042" cy="553998"/>
          </a:xfrm>
          <a:prstGeom prst="rect">
            <a:avLst/>
          </a:prstGeom>
        </p:spPr>
        <p:txBody>
          <a:bodyPr wrap="square">
            <a:spAutoFit/>
          </a:bodyPr>
          <a:lstStyle/>
          <a:p>
            <a:r>
              <a:rPr lang="en-US" sz="750" dirty="0" smtClean="0">
                <a:latin typeface="HP Simplified" panose="020B0604020204020204" pitchFamily="34" charset="0"/>
              </a:rPr>
              <a:t>C0DM6EA HP </a:t>
            </a:r>
            <a:r>
              <a:rPr lang="en-US" sz="750" dirty="0">
                <a:latin typeface="HP Simplified" panose="020B0604020204020204" pitchFamily="34" charset="0"/>
              </a:rPr>
              <a:t>NOTEBOOK</a:t>
            </a:r>
            <a:r>
              <a:rPr lang="en-US" sz="750" b="1" dirty="0">
                <a:latin typeface="HP Simplified" panose="020B0604020204020204" pitchFamily="34" charset="0"/>
              </a:rPr>
              <a:t> OMEN MAX GAMING 16-AH0032NV</a:t>
            </a:r>
            <a:r>
              <a:rPr lang="en-US" sz="750" dirty="0">
                <a:latin typeface="HP Simplified" panose="020B0604020204020204" pitchFamily="34" charset="0"/>
              </a:rPr>
              <a:t>,INTEL ULTRA 9-275HX 2.5-5.8GHz/36MB,24 CORES,13 NPU TOPs, 64GB, 2TB PCIe NVMe M.2 SSD, NVIDIA GEFORCE RTX 5070 Ti 12GB,16.0'' OLED2.5K 240Hz,WIN 11 PRO,2YW,BLACK,CASHBACK 150€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3,827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59" name="Rectangle 58"/>
          <p:cNvSpPr/>
          <p:nvPr/>
        </p:nvSpPr>
        <p:spPr>
          <a:xfrm>
            <a:off x="6514525" y="11398"/>
            <a:ext cx="3367708" cy="461665"/>
          </a:xfrm>
          <a:prstGeom prst="rect">
            <a:avLst/>
          </a:prstGeom>
        </p:spPr>
        <p:txBody>
          <a:bodyPr wrap="square">
            <a:spAutoFit/>
          </a:bodyPr>
          <a:lstStyle/>
          <a:p>
            <a:r>
              <a:rPr lang="en-US" sz="750" dirty="0">
                <a:solidFill>
                  <a:srgbClr val="FF0000"/>
                </a:solidFill>
                <a:latin typeface="HP Simplified" panose="020B0604020204020204" pitchFamily="34" charset="0"/>
              </a:rPr>
              <a:t>OMEN MAX Gaming </a:t>
            </a:r>
            <a:r>
              <a:rPr lang="en-US" sz="750" dirty="0" smtClean="0">
                <a:solidFill>
                  <a:srgbClr val="FF0000"/>
                </a:solidFill>
                <a:latin typeface="HP Simplified" panose="020B0604020204020204" pitchFamily="34" charset="0"/>
              </a:rPr>
              <a:t>Laptops 16.</a:t>
            </a:r>
            <a:r>
              <a:rPr lang="en-US" sz="800" dirty="0"/>
              <a:t> </a:t>
            </a:r>
            <a:r>
              <a:rPr lang="en-US" sz="800" dirty="0">
                <a:solidFill>
                  <a:schemeClr val="bg1">
                    <a:lumMod val="50000"/>
                  </a:schemeClr>
                </a:solidFill>
                <a:latin typeface="HP Simplified" panose="020B0604020204020204" pitchFamily="34" charset="0"/>
              </a:rPr>
              <a:t>Minimize your efforts with the latest </a:t>
            </a:r>
            <a:r>
              <a:rPr lang="en-US" sz="800" dirty="0" smtClean="0">
                <a:solidFill>
                  <a:schemeClr val="bg1">
                    <a:lumMod val="50000"/>
                  </a:schemeClr>
                </a:solidFill>
                <a:latin typeface="HP Simplified" panose="020B0604020204020204" pitchFamily="34" charset="0"/>
              </a:rPr>
              <a:t>Intel </a:t>
            </a:r>
            <a:r>
              <a:rPr lang="en-US" sz="800" dirty="0">
                <a:solidFill>
                  <a:schemeClr val="bg1">
                    <a:lumMod val="50000"/>
                  </a:schemeClr>
                </a:solidFill>
                <a:latin typeface="HP Simplified" panose="020B0604020204020204" pitchFamily="34" charset="0"/>
              </a:rPr>
              <a:t>Core™ Ultra processors </a:t>
            </a:r>
            <a:r>
              <a:rPr lang="en-US" sz="800" dirty="0" smtClean="0">
                <a:solidFill>
                  <a:schemeClr val="bg1">
                    <a:lumMod val="50000"/>
                  </a:schemeClr>
                </a:solidFill>
                <a:latin typeface="HP Simplified" panose="020B0604020204020204" pitchFamily="34" charset="0"/>
              </a:rPr>
              <a:t>, </a:t>
            </a:r>
            <a:r>
              <a:rPr lang="en-US" sz="800" dirty="0">
                <a:solidFill>
                  <a:schemeClr val="bg1">
                    <a:lumMod val="50000"/>
                  </a:schemeClr>
                </a:solidFill>
                <a:latin typeface="HP Simplified" panose="020B0604020204020204" pitchFamily="34" charset="0"/>
              </a:rPr>
              <a:t>next-generation </a:t>
            </a:r>
            <a:r>
              <a:rPr lang="en-US" sz="800" dirty="0" smtClean="0">
                <a:solidFill>
                  <a:schemeClr val="bg1">
                    <a:lumMod val="50000"/>
                  </a:schemeClr>
                </a:solidFill>
                <a:latin typeface="HP Simplified" panose="020B0604020204020204" pitchFamily="34" charset="0"/>
              </a:rPr>
              <a:t>NVIDIA graphics </a:t>
            </a:r>
            <a:r>
              <a:rPr lang="en-US" sz="800" dirty="0">
                <a:solidFill>
                  <a:schemeClr val="bg1">
                    <a:lumMod val="50000"/>
                  </a:schemeClr>
                </a:solidFill>
                <a:latin typeface="HP Simplified" panose="020B0604020204020204" pitchFamily="34" charset="0"/>
              </a:rPr>
              <a:t>and thermal architecture that can truly keep up with the game</a:t>
            </a:r>
            <a:endParaRPr lang="en-US" sz="750" dirty="0">
              <a:solidFill>
                <a:schemeClr val="bg1">
                  <a:lumMod val="50000"/>
                </a:schemeClr>
              </a:solidFill>
              <a:latin typeface="HP Simplified" panose="020B0604020204020204" pitchFamily="34" charset="0"/>
            </a:endParaRPr>
          </a:p>
        </p:txBody>
      </p:sp>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23454" y="338724"/>
            <a:ext cx="929848" cy="884490"/>
          </a:xfrm>
          <a:prstGeom prst="rect">
            <a:avLst/>
          </a:prstGeom>
        </p:spPr>
      </p:pic>
      <p:sp>
        <p:nvSpPr>
          <p:cNvPr id="60" name="Rectangle 59">
            <a:extLst>
              <a:ext uri="{FF2B5EF4-FFF2-40B4-BE49-F238E27FC236}">
                <a16:creationId xmlns="" xmlns:a16="http://schemas.microsoft.com/office/drawing/2014/main" id="{59535A45-7620-CA47-3C73-8998422A5F16}"/>
              </a:ext>
            </a:extLst>
          </p:cNvPr>
          <p:cNvSpPr/>
          <p:nvPr/>
        </p:nvSpPr>
        <p:spPr>
          <a:xfrm>
            <a:off x="7623193" y="2379859"/>
            <a:ext cx="2130109" cy="900246"/>
          </a:xfrm>
          <a:prstGeom prst="rect">
            <a:avLst/>
          </a:prstGeom>
        </p:spPr>
        <p:txBody>
          <a:bodyPr wrap="square">
            <a:spAutoFit/>
          </a:bodyPr>
          <a:lstStyle/>
          <a:p>
            <a:r>
              <a:rPr lang="en-US" sz="750" dirty="0" smtClean="0">
                <a:latin typeface="HP Simplified" panose="020B0604020204020204" pitchFamily="34" charset="0"/>
              </a:rPr>
              <a:t>C0DT9EA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16-AH0052NV</a:t>
            </a:r>
            <a:r>
              <a:rPr lang="en-US" sz="750" dirty="0">
                <a:latin typeface="HP Simplified" panose="020B0604020204020204" pitchFamily="34" charset="0"/>
              </a:rPr>
              <a:t>,INTEL ULTRA 9-275HX 2.5-5.8GHz/36MB,24 CORES,13 NPU TOPs,32GB,1TB PCIe NVMe M.2 SSD,NVIDIA GEFORCE RTX 5080 16GB,16.0'' OLED2.5K 240Hz,WIN 11 PRO</a:t>
            </a:r>
            <a:r>
              <a:rPr lang="en-US" sz="750" dirty="0" smtClean="0">
                <a:latin typeface="HP Simplified" panose="020B0604020204020204" pitchFamily="34" charset="0"/>
              </a:rPr>
              <a:t>, YW,CERAMIC </a:t>
            </a:r>
            <a:r>
              <a:rPr lang="en-US" sz="750" dirty="0">
                <a:latin typeface="HP Simplified" panose="020B0604020204020204" pitchFamily="34" charset="0"/>
              </a:rPr>
              <a:t>WHITE,CASHBACK 150€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4,195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61" name="Rectangle 60">
            <a:extLst>
              <a:ext uri="{FF2B5EF4-FFF2-40B4-BE49-F238E27FC236}">
                <a16:creationId xmlns="" xmlns:a16="http://schemas.microsoft.com/office/drawing/2014/main" id="{59535A45-7620-CA47-3C73-8998422A5F16}"/>
              </a:ext>
            </a:extLst>
          </p:cNvPr>
          <p:cNvSpPr/>
          <p:nvPr/>
        </p:nvSpPr>
        <p:spPr>
          <a:xfrm>
            <a:off x="6509358" y="3233378"/>
            <a:ext cx="3401287" cy="553998"/>
          </a:xfrm>
          <a:prstGeom prst="rect">
            <a:avLst/>
          </a:prstGeom>
        </p:spPr>
        <p:txBody>
          <a:bodyPr wrap="square">
            <a:spAutoFit/>
          </a:bodyPr>
          <a:lstStyle/>
          <a:p>
            <a:r>
              <a:rPr lang="en-US" sz="750" dirty="0" smtClean="0">
                <a:latin typeface="HP Simplified" panose="020B0604020204020204" pitchFamily="34" charset="0"/>
              </a:rPr>
              <a:t>BW4Z4EA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16-AH0050NV</a:t>
            </a:r>
            <a:r>
              <a:rPr lang="en-US" sz="750" dirty="0">
                <a:latin typeface="HP Simplified" panose="020B0604020204020204" pitchFamily="34" charset="0"/>
              </a:rPr>
              <a:t>, INTEL ULTRA 9-275HX 2.5-5.8GHz/36MB,24 CORES,13 NPU TOPs,32GB,2TB PCIe NVMe M.2 SSD,NVIDIA GEFORCE RTX 5080 16GB, 16.0''OLED2.5K 240Hz,WIN 11 PRO,2YW,CERAMIC WHITE,CASHBACK 150€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4,299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62" name="Rectangle 61">
            <a:extLst>
              <a:ext uri="{FF2B5EF4-FFF2-40B4-BE49-F238E27FC236}">
                <a16:creationId xmlns="" xmlns:a16="http://schemas.microsoft.com/office/drawing/2014/main" id="{59535A45-7620-CA47-3C73-8998422A5F16}"/>
              </a:ext>
            </a:extLst>
          </p:cNvPr>
          <p:cNvSpPr/>
          <p:nvPr/>
        </p:nvSpPr>
        <p:spPr>
          <a:xfrm>
            <a:off x="6482843" y="5207997"/>
            <a:ext cx="3302044" cy="553998"/>
          </a:xfrm>
          <a:prstGeom prst="rect">
            <a:avLst/>
          </a:prstGeom>
        </p:spPr>
        <p:txBody>
          <a:bodyPr wrap="square">
            <a:spAutoFit/>
          </a:bodyPr>
          <a:lstStyle/>
          <a:p>
            <a:r>
              <a:rPr lang="en-US" sz="750" dirty="0" smtClean="0">
                <a:latin typeface="HP Simplified" panose="020B0604020204020204" pitchFamily="34" charset="0"/>
              </a:rPr>
              <a:t>C0DP4EA HP </a:t>
            </a:r>
            <a:r>
              <a:rPr lang="en-US" sz="750" b="1" dirty="0">
                <a:latin typeface="HP Simplified" panose="020B0604020204020204" pitchFamily="34" charset="0"/>
              </a:rPr>
              <a:t>NOTEBOOK OMEN GAMING 17-db1008nv</a:t>
            </a:r>
            <a:r>
              <a:rPr lang="en-US" sz="750" dirty="0">
                <a:latin typeface="HP Simplified" panose="020B0604020204020204" pitchFamily="34" charset="0"/>
              </a:rPr>
              <a:t>, AMD RYZEN AI 7 350 2.0-5.0GHz/16MB, 8 CORES, 50 NPU TOPs, 24GB, 1TB PCIe NVMe M.2 SSD, NVIDIA GEFORCE RTX 5060 8GB, 17.3'' FHD 144Hz, WIN 11 HOME, 2YW, SHADOW </a:t>
            </a:r>
            <a:r>
              <a:rPr lang="en-US" sz="750" dirty="0" smtClean="0">
                <a:latin typeface="HP Simplified" panose="020B0604020204020204" pitchFamily="34" charset="0"/>
              </a:rPr>
              <a:t>BLACK, </a:t>
            </a:r>
            <a:r>
              <a:rPr lang="en-US" sz="750" dirty="0" smtClean="0">
                <a:solidFill>
                  <a:srgbClr val="FF0000"/>
                </a:solidFill>
                <a:latin typeface="HP Simplified" panose="020B0604020204020204" pitchFamily="34" charset="0"/>
              </a:rPr>
              <a:t>2,149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98240" y="4339359"/>
            <a:ext cx="1058345" cy="858050"/>
          </a:xfrm>
          <a:prstGeom prst="rect">
            <a:avLst/>
          </a:prstGeom>
        </p:spPr>
      </p:pic>
      <p:sp>
        <p:nvSpPr>
          <p:cNvPr id="64" name="Rectangle 63">
            <a:extLst>
              <a:ext uri="{FF2B5EF4-FFF2-40B4-BE49-F238E27FC236}">
                <a16:creationId xmlns="" xmlns:a16="http://schemas.microsoft.com/office/drawing/2014/main" id="{59535A45-7620-CA47-3C73-8998422A5F16}"/>
              </a:ext>
            </a:extLst>
          </p:cNvPr>
          <p:cNvSpPr/>
          <p:nvPr/>
        </p:nvSpPr>
        <p:spPr>
          <a:xfrm>
            <a:off x="6481201" y="5681645"/>
            <a:ext cx="3323796" cy="553998"/>
          </a:xfrm>
          <a:prstGeom prst="rect">
            <a:avLst/>
          </a:prstGeom>
        </p:spPr>
        <p:txBody>
          <a:bodyPr wrap="square">
            <a:spAutoFit/>
          </a:bodyPr>
          <a:lstStyle/>
          <a:p>
            <a:r>
              <a:rPr lang="en-US" sz="750" dirty="0" smtClean="0">
                <a:latin typeface="HP Simplified" panose="020B0604020204020204" pitchFamily="34" charset="0"/>
              </a:rPr>
              <a:t>BV6E4EA HP </a:t>
            </a:r>
            <a:r>
              <a:rPr lang="en-US" sz="750" dirty="0">
                <a:latin typeface="HP Simplified" panose="020B0604020204020204" pitchFamily="34" charset="0"/>
              </a:rPr>
              <a:t>NOTEBOOK </a:t>
            </a:r>
            <a:r>
              <a:rPr lang="en-US" sz="750" b="1" dirty="0">
                <a:latin typeface="HP Simplified" panose="020B0604020204020204" pitchFamily="34" charset="0"/>
              </a:rPr>
              <a:t>OMEN GAMING 17-db1003nv</a:t>
            </a:r>
            <a:r>
              <a:rPr lang="en-US" sz="750" dirty="0">
                <a:latin typeface="HP Simplified" panose="020B0604020204020204" pitchFamily="34" charset="0"/>
              </a:rPr>
              <a:t>, AMD RYZEN AI 7 350 2.0-5.0GHz/16MB, 8 CORES, 50 NPU TOPs, 32GB, 1TB PCIe NVMe M.2 SSD, NVIDIA GEFORCE RTX 5060 8GB, 17.3'' FHD 144Hz, WIN 11 HOME, 2YW, SHADOW BLACK,CASHBACK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2,202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67" name="Rectangle 66">
            <a:extLst>
              <a:ext uri="{FF2B5EF4-FFF2-40B4-BE49-F238E27FC236}">
                <a16:creationId xmlns="" xmlns:a16="http://schemas.microsoft.com/office/drawing/2014/main" id="{59535A45-7620-CA47-3C73-8998422A5F16}"/>
              </a:ext>
            </a:extLst>
          </p:cNvPr>
          <p:cNvSpPr/>
          <p:nvPr/>
        </p:nvSpPr>
        <p:spPr>
          <a:xfrm>
            <a:off x="3197143" y="1991008"/>
            <a:ext cx="3227133" cy="553998"/>
          </a:xfrm>
          <a:prstGeom prst="rect">
            <a:avLst/>
          </a:prstGeom>
        </p:spPr>
        <p:txBody>
          <a:bodyPr wrap="square">
            <a:spAutoFit/>
          </a:bodyPr>
          <a:lstStyle/>
          <a:p>
            <a:r>
              <a:rPr lang="en-US" sz="750" dirty="0" smtClean="0">
                <a:latin typeface="HP Simplified" panose="020B0604020204020204" pitchFamily="34" charset="0"/>
              </a:rPr>
              <a:t>C0DN9EA HP </a:t>
            </a:r>
            <a:r>
              <a:rPr lang="en-US" sz="750" dirty="0">
                <a:latin typeface="HP Simplified" panose="020B0604020204020204" pitchFamily="34" charset="0"/>
              </a:rPr>
              <a:t>NOTEBOOK </a:t>
            </a:r>
            <a:r>
              <a:rPr lang="en-US" sz="750" b="1" dirty="0">
                <a:latin typeface="HP Simplified" panose="020B0604020204020204" pitchFamily="34" charset="0"/>
              </a:rPr>
              <a:t>OMEN GAMING 16-ap0005nv</a:t>
            </a:r>
            <a:r>
              <a:rPr lang="en-US" sz="750" dirty="0">
                <a:latin typeface="HP Simplified" panose="020B0604020204020204" pitchFamily="34" charset="0"/>
              </a:rPr>
              <a:t>, AMD RYZEN AI 7 350 2.0-5.0GHz/16MB, 8 CORES, 50 NPU TOPs, 16GB, 512GB PCIe NVMe M.2 SSD, NVIDIA GEFORCE RTX 5050 8GB, 16.0'' 2K 144Hz, WIN 11 HOME, 2YW, SHADOW </a:t>
            </a:r>
            <a:r>
              <a:rPr lang="en-US" sz="750" dirty="0" smtClean="0">
                <a:latin typeface="HP Simplified" panose="020B0604020204020204" pitchFamily="34" charset="0"/>
              </a:rPr>
              <a:t>BLACK, </a:t>
            </a:r>
            <a:r>
              <a:rPr lang="en-US" sz="750" dirty="0" smtClean="0">
                <a:solidFill>
                  <a:srgbClr val="FF0000"/>
                </a:solidFill>
                <a:latin typeface="HP Simplified" panose="020B0604020204020204" pitchFamily="34" charset="0"/>
              </a:rPr>
              <a:t>1,746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68" name="Rectangle 67">
            <a:extLst>
              <a:ext uri="{FF2B5EF4-FFF2-40B4-BE49-F238E27FC236}">
                <a16:creationId xmlns="" xmlns:a16="http://schemas.microsoft.com/office/drawing/2014/main" id="{59535A45-7620-CA47-3C73-8998422A5F16}"/>
              </a:ext>
            </a:extLst>
          </p:cNvPr>
          <p:cNvSpPr/>
          <p:nvPr/>
        </p:nvSpPr>
        <p:spPr>
          <a:xfrm>
            <a:off x="3191372" y="2478558"/>
            <a:ext cx="3302051" cy="553998"/>
          </a:xfrm>
          <a:prstGeom prst="rect">
            <a:avLst/>
          </a:prstGeom>
        </p:spPr>
        <p:txBody>
          <a:bodyPr wrap="square">
            <a:spAutoFit/>
          </a:bodyPr>
          <a:lstStyle/>
          <a:p>
            <a:r>
              <a:rPr lang="en-US" sz="750" dirty="0">
                <a:latin typeface="HP Simplified" panose="020B0604020204020204" pitchFamily="34" charset="0"/>
              </a:rPr>
              <a:t>C0DN8EA HP NOTEBOOK </a:t>
            </a:r>
            <a:r>
              <a:rPr lang="en-US" sz="750" b="1" dirty="0">
                <a:latin typeface="HP Simplified" panose="020B0604020204020204" pitchFamily="34" charset="0"/>
              </a:rPr>
              <a:t>OMEN GAMING 16-an0009nv</a:t>
            </a:r>
            <a:r>
              <a:rPr lang="en-US" sz="750" dirty="0">
                <a:latin typeface="HP Simplified" panose="020B0604020204020204" pitchFamily="34" charset="0"/>
              </a:rPr>
              <a:t>, INTEL ULTRA 7-255H 2.5-5.1GHz/24MB, 16 CORES, 13 NPU TOPs, 16GB, 1TB PCIe NVMe M.2 SSD, NVIDIA GEFORCE RTX 5060 8GB, 16.0'' 2K 144Hz, WIN 11 HOME, 2YW, SHADOW </a:t>
            </a:r>
            <a:r>
              <a:rPr lang="en-US" sz="750" dirty="0" smtClean="0">
                <a:latin typeface="HP Simplified" panose="020B0604020204020204" pitchFamily="34" charset="0"/>
              </a:rPr>
              <a:t>BLACK, </a:t>
            </a:r>
            <a:r>
              <a:rPr lang="en-US" sz="750" dirty="0" smtClean="0">
                <a:solidFill>
                  <a:srgbClr val="FF0000"/>
                </a:solidFill>
                <a:latin typeface="HP Simplified" panose="020B0604020204020204" pitchFamily="34" charset="0"/>
              </a:rPr>
              <a:t>1,992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0" name="Rectangle 69">
            <a:extLst>
              <a:ext uri="{FF2B5EF4-FFF2-40B4-BE49-F238E27FC236}">
                <a16:creationId xmlns="" xmlns:a16="http://schemas.microsoft.com/office/drawing/2014/main" id="{59535A45-7620-CA47-3C73-8998422A5F16}"/>
              </a:ext>
            </a:extLst>
          </p:cNvPr>
          <p:cNvSpPr/>
          <p:nvPr/>
        </p:nvSpPr>
        <p:spPr>
          <a:xfrm>
            <a:off x="3197331" y="4500917"/>
            <a:ext cx="3358022" cy="553998"/>
          </a:xfrm>
          <a:prstGeom prst="rect">
            <a:avLst/>
          </a:prstGeom>
        </p:spPr>
        <p:txBody>
          <a:bodyPr wrap="square">
            <a:spAutoFit/>
          </a:bodyPr>
          <a:lstStyle/>
          <a:p>
            <a:r>
              <a:rPr lang="en-US" sz="750" dirty="0" smtClean="0">
                <a:latin typeface="HP Simplified" panose="020B0604020204020204" pitchFamily="34" charset="0"/>
              </a:rPr>
              <a:t>C0DP0EA HP </a:t>
            </a:r>
            <a:r>
              <a:rPr lang="en-US" sz="750" dirty="0">
                <a:latin typeface="HP Simplified" panose="020B0604020204020204" pitchFamily="34" charset="0"/>
              </a:rPr>
              <a:t>NOTEBOOK </a:t>
            </a:r>
            <a:r>
              <a:rPr lang="en-US" sz="750" b="1" dirty="0">
                <a:latin typeface="HP Simplified" panose="020B0604020204020204" pitchFamily="34" charset="0"/>
              </a:rPr>
              <a:t>OMEN GAMING 16-ap0016nv</a:t>
            </a:r>
            <a:r>
              <a:rPr lang="en-US" sz="750" dirty="0">
                <a:latin typeface="HP Simplified" panose="020B0604020204020204" pitchFamily="34" charset="0"/>
              </a:rPr>
              <a:t>, AMD RYZEN AI 9 365 2.0-5.0GHz/24MB, 10 CORES, 50 NPU TOPs, 32GB, 1TB PCIe NVMe M.2 SSD, NVIDIA GEFORCE RTX 5070 8GB, 16.0'' 2.5K 240Hz, WIN 11 HOME, 2YW, SHADOW BLACK,CASHBACK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2,517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2" name="Rectangle 71">
            <a:extLst>
              <a:ext uri="{FF2B5EF4-FFF2-40B4-BE49-F238E27FC236}">
                <a16:creationId xmlns="" xmlns:a16="http://schemas.microsoft.com/office/drawing/2014/main" id="{59535A45-7620-CA47-3C73-8998422A5F16}"/>
              </a:ext>
            </a:extLst>
          </p:cNvPr>
          <p:cNvSpPr/>
          <p:nvPr/>
        </p:nvSpPr>
        <p:spPr>
          <a:xfrm>
            <a:off x="3191528" y="5074780"/>
            <a:ext cx="3309787" cy="553998"/>
          </a:xfrm>
          <a:prstGeom prst="rect">
            <a:avLst/>
          </a:prstGeom>
        </p:spPr>
        <p:txBody>
          <a:bodyPr wrap="square">
            <a:spAutoFit/>
          </a:bodyPr>
          <a:lstStyle/>
          <a:p>
            <a:r>
              <a:rPr lang="en-US" sz="750" dirty="0" smtClean="0">
                <a:latin typeface="HP Simplified" panose="020B0604020204020204" pitchFamily="34" charset="0"/>
              </a:rPr>
              <a:t>C0DM9EA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16-am0000nv</a:t>
            </a:r>
            <a:r>
              <a:rPr lang="en-US" sz="750" dirty="0">
                <a:latin typeface="HP Simplified" panose="020B0604020204020204" pitchFamily="34" charset="0"/>
              </a:rPr>
              <a:t>, INTEL i9-14900HX 2.2-5.8GHz/36MB, 24 CORES, 32GB, 1TB PCIe NVMe M.2 SSD, NVIDIA GEFORCE RTX 5070 8GB, 16.0'' 2.5K 240Hz, WIN 11 HOME, 2YW, SHADOW BLACK,CASHBACK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2,779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3" name="Rectangle 72">
            <a:extLst>
              <a:ext uri="{FF2B5EF4-FFF2-40B4-BE49-F238E27FC236}">
                <a16:creationId xmlns="" xmlns:a16="http://schemas.microsoft.com/office/drawing/2014/main" id="{59535A45-7620-CA47-3C73-8998422A5F16}"/>
              </a:ext>
            </a:extLst>
          </p:cNvPr>
          <p:cNvSpPr/>
          <p:nvPr/>
        </p:nvSpPr>
        <p:spPr>
          <a:xfrm>
            <a:off x="3192745" y="5625753"/>
            <a:ext cx="3253176" cy="553998"/>
          </a:xfrm>
          <a:prstGeom prst="rect">
            <a:avLst/>
          </a:prstGeom>
        </p:spPr>
        <p:txBody>
          <a:bodyPr wrap="square">
            <a:spAutoFit/>
          </a:bodyPr>
          <a:lstStyle/>
          <a:p>
            <a:r>
              <a:rPr lang="en-US" sz="750" dirty="0" smtClean="0">
                <a:latin typeface="HP Simplified" panose="020B0604020204020204" pitchFamily="34" charset="0"/>
              </a:rPr>
              <a:t>C0DN0EA HP </a:t>
            </a:r>
            <a:r>
              <a:rPr lang="en-US" sz="750" dirty="0">
                <a:latin typeface="HP Simplified" panose="020B0604020204020204" pitchFamily="34" charset="0"/>
              </a:rPr>
              <a:t>NOTEBOOK </a:t>
            </a:r>
            <a:r>
              <a:rPr lang="en-US" sz="750" b="1" dirty="0">
                <a:latin typeface="HP Simplified" panose="020B0604020204020204" pitchFamily="34" charset="0"/>
              </a:rPr>
              <a:t>OMEN GAMING 16-am0033nv</a:t>
            </a:r>
            <a:r>
              <a:rPr lang="en-US" sz="750" dirty="0">
                <a:latin typeface="HP Simplified" panose="020B0604020204020204" pitchFamily="34" charset="0"/>
              </a:rPr>
              <a:t>, INTEL i9-14900HX 2.2-5.8GHz/36MB, 24 CORES, 32GB, 1TB PCIe NVMe M.2 SSD, NVIDIA GEFORCE RTX 5070 8GB, 16.0'' 2.5K 240Hz, WIN 11 HOME, 2YW, CERAMIC WHITE,CASHBACK 80€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2,779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4" name="Rectangle 73">
            <a:extLst>
              <a:ext uri="{FF2B5EF4-FFF2-40B4-BE49-F238E27FC236}">
                <a16:creationId xmlns="" xmlns:a16="http://schemas.microsoft.com/office/drawing/2014/main" id="{59535A45-7620-CA47-3C73-8998422A5F16}"/>
              </a:ext>
            </a:extLst>
          </p:cNvPr>
          <p:cNvSpPr/>
          <p:nvPr/>
        </p:nvSpPr>
        <p:spPr>
          <a:xfrm>
            <a:off x="6529116" y="450459"/>
            <a:ext cx="2331955" cy="784830"/>
          </a:xfrm>
          <a:prstGeom prst="rect">
            <a:avLst/>
          </a:prstGeom>
        </p:spPr>
        <p:txBody>
          <a:bodyPr wrap="square">
            <a:spAutoFit/>
          </a:bodyPr>
          <a:lstStyle/>
          <a:p>
            <a:r>
              <a:rPr lang="en-US" sz="750" dirty="0" smtClean="0">
                <a:latin typeface="HP Simplified" panose="020B0604020204020204" pitchFamily="34" charset="0"/>
              </a:rPr>
              <a:t>BW4Z7EA </a:t>
            </a:r>
            <a:r>
              <a:rPr lang="en-US" sz="750" dirty="0">
                <a:latin typeface="HP Simplified" panose="020B0604020204020204" pitchFamily="34" charset="0"/>
              </a:rPr>
              <a:t>HP NOTEBOOK </a:t>
            </a:r>
            <a:r>
              <a:rPr lang="en-US" sz="750" b="1" dirty="0">
                <a:latin typeface="HP Simplified" panose="020B0604020204020204" pitchFamily="34" charset="0"/>
              </a:rPr>
              <a:t>OMEN MAX GAMING 16-AK0011NV</a:t>
            </a:r>
            <a:r>
              <a:rPr lang="en-US" sz="750" dirty="0">
                <a:latin typeface="HP Simplified" panose="020B0604020204020204" pitchFamily="34" charset="0"/>
              </a:rPr>
              <a:t>, AMD RYZEN AI 9 HX 375 2.0-5.1GHz/24MB,12 CORES,55 NPU TOPs, 32GB, 1TB PCIe NVMe M.2 SSD,NVIDIA GEFORCE RTX 5070 Ti 12GB,16.0'' IPS 2.5K 240Hz,WIN 11 </a:t>
            </a:r>
            <a:r>
              <a:rPr lang="en-US" sz="750" dirty="0" smtClean="0">
                <a:latin typeface="HP Simplified" panose="020B0604020204020204" pitchFamily="34" charset="0"/>
              </a:rPr>
              <a:t>HOME, 2YW,BLACK,CASHBACK </a:t>
            </a:r>
            <a:r>
              <a:rPr lang="en-US" sz="750" dirty="0">
                <a:latin typeface="HP Simplified" panose="020B0604020204020204" pitchFamily="34" charset="0"/>
              </a:rPr>
              <a:t>150€ UNTIL </a:t>
            </a:r>
            <a:r>
              <a:rPr lang="en-US" sz="750" dirty="0" smtClean="0">
                <a:latin typeface="HP Simplified" panose="020B0604020204020204" pitchFamily="34" charset="0"/>
              </a:rPr>
              <a:t>31/10 , </a:t>
            </a:r>
            <a:r>
              <a:rPr lang="en-US" sz="750" dirty="0" smtClean="0">
                <a:solidFill>
                  <a:srgbClr val="FF0000"/>
                </a:solidFill>
                <a:latin typeface="HP Simplified" panose="020B0604020204020204" pitchFamily="34" charset="0"/>
              </a:rPr>
              <a:t>3,250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75" name="Rectangle 74">
            <a:extLst>
              <a:ext uri="{FF2B5EF4-FFF2-40B4-BE49-F238E27FC236}">
                <a16:creationId xmlns="" xmlns:a16="http://schemas.microsoft.com/office/drawing/2014/main" id="{59535A45-7620-CA47-3C73-8998422A5F16}"/>
              </a:ext>
            </a:extLst>
          </p:cNvPr>
          <p:cNvSpPr/>
          <p:nvPr/>
        </p:nvSpPr>
        <p:spPr>
          <a:xfrm>
            <a:off x="6523615" y="1685224"/>
            <a:ext cx="3358618" cy="553998"/>
          </a:xfrm>
          <a:prstGeom prst="rect">
            <a:avLst/>
          </a:prstGeom>
        </p:spPr>
        <p:txBody>
          <a:bodyPr wrap="square">
            <a:spAutoFit/>
          </a:bodyPr>
          <a:lstStyle/>
          <a:p>
            <a:r>
              <a:rPr lang="en-US" sz="750" dirty="0" smtClean="0">
                <a:latin typeface="HP Simplified" panose="020B0604020204020204" pitchFamily="34" charset="0"/>
              </a:rPr>
              <a:t>BV6E0EA HP </a:t>
            </a:r>
            <a:r>
              <a:rPr lang="en-US" sz="750" dirty="0">
                <a:latin typeface="HP Simplified" panose="020B0604020204020204" pitchFamily="34" charset="0"/>
              </a:rPr>
              <a:t>NOTEBOOK </a:t>
            </a:r>
            <a:r>
              <a:rPr lang="en-US" sz="750" b="1" dirty="0">
                <a:latin typeface="HP Simplified" panose="020B0604020204020204" pitchFamily="34" charset="0"/>
              </a:rPr>
              <a:t>OMEN MAX GAMING 16-AH0036NV</a:t>
            </a:r>
            <a:r>
              <a:rPr lang="en-US" sz="750" dirty="0">
                <a:latin typeface="HP Simplified" panose="020B0604020204020204" pitchFamily="34" charset="0"/>
              </a:rPr>
              <a:t>, INTEL ULTRA 9-275HX 2.5-5.8GHz/36MB, 24 CORES,13 NPU TOPs,64GB,2TB PCIe NVMe M.2 SSD,NVIDIA GEFORCE RTX 5090 24GB,16.0'' OLED2.5K 240Hz,WIN 11 PRO,2YW,SHADOW BLACK,CASHBACK 150€ UNTIL </a:t>
            </a:r>
            <a:r>
              <a:rPr lang="en-US" sz="750" dirty="0" smtClean="0">
                <a:latin typeface="HP Simplified" panose="020B0604020204020204" pitchFamily="34" charset="0"/>
              </a:rPr>
              <a:t>31/10, </a:t>
            </a:r>
            <a:r>
              <a:rPr lang="en-US" sz="750" dirty="0" smtClean="0">
                <a:solidFill>
                  <a:srgbClr val="FF0000"/>
                </a:solidFill>
                <a:latin typeface="HP Simplified" panose="020B0604020204020204" pitchFamily="34" charset="0"/>
              </a:rPr>
              <a:t>5,349 </a:t>
            </a:r>
            <a:r>
              <a:rPr lang="el-GR" sz="750" dirty="0" smtClean="0">
                <a:solidFill>
                  <a:srgbClr val="FF0000"/>
                </a:solidFill>
                <a:latin typeface="HP Simplified" panose="020B0604020204020204" pitchFamily="34" charset="0"/>
              </a:rPr>
              <a:t>€</a:t>
            </a:r>
            <a:r>
              <a:rPr 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Tree>
    <p:extLst>
      <p:ext uri="{BB962C8B-B14F-4D97-AF65-F5344CB8AC3E}">
        <p14:creationId xmlns:p14="http://schemas.microsoft.com/office/powerpoint/2010/main" val="28023658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46493" y="4752171"/>
            <a:ext cx="1233834" cy="89544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62"/>
            <a:ext cx="1419939" cy="900000"/>
          </a:xfrm>
          <a:prstGeom prst="rect">
            <a:avLst/>
          </a:prstGeom>
        </p:spPr>
      </p:pic>
      <p:pic>
        <p:nvPicPr>
          <p:cNvPr id="114" name="Picture 113"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293894" y="-13483"/>
            <a:ext cx="1890469" cy="907605"/>
          </a:xfrm>
          <a:prstGeom prst="rect">
            <a:avLst/>
          </a:prstGeom>
        </p:spPr>
      </p:pic>
      <p:pic>
        <p:nvPicPr>
          <p:cNvPr id="104" name="Picture 10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1687" y="31198"/>
            <a:ext cx="252000" cy="252000"/>
          </a:xfrm>
          <a:prstGeom prst="rect">
            <a:avLst/>
          </a:prstGeom>
        </p:spPr>
      </p:pic>
      <p:sp>
        <p:nvSpPr>
          <p:cNvPr id="112" name="TextBox 111"/>
          <p:cNvSpPr txBox="1"/>
          <p:nvPr/>
        </p:nvSpPr>
        <p:spPr>
          <a:xfrm>
            <a:off x="1419938" y="7434"/>
            <a:ext cx="1558858" cy="369332"/>
          </a:xfrm>
          <a:prstGeom prst="rect">
            <a:avLst/>
          </a:prstGeom>
          <a:noFill/>
        </p:spPr>
        <p:txBody>
          <a:bodyPr wrap="square" rtlCol="0">
            <a:spAutoFit/>
          </a:bodyPr>
          <a:lstStyle/>
          <a:p>
            <a:r>
              <a:rPr lang="en-GB" sz="900" dirty="0">
                <a:latin typeface="HP Simplified" panose="020B0604020204020204" pitchFamily="34" charset="0"/>
              </a:rPr>
              <a:t>HP 250 &amp; ProBook 400 Series Business Notebooks </a:t>
            </a:r>
          </a:p>
        </p:txBody>
      </p:sp>
      <p:cxnSp>
        <p:nvCxnSpPr>
          <p:cNvPr id="82" name="Straight Connector 81">
            <a:extLst>
              <a:ext uri="{FF2B5EF4-FFF2-40B4-BE49-F238E27FC236}">
                <a16:creationId xmlns="" xmlns:a16="http://schemas.microsoft.com/office/drawing/2014/main" id="{FDF5993A-2A7B-87E6-176B-45294DFDAC25}"/>
              </a:ext>
            </a:extLst>
          </p:cNvPr>
          <p:cNvCxnSpPr/>
          <p:nvPr/>
        </p:nvCxnSpPr>
        <p:spPr>
          <a:xfrm flipH="1">
            <a:off x="6530621" y="27766"/>
            <a:ext cx="0" cy="630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 xmlns:a16="http://schemas.microsoft.com/office/drawing/2014/main" id="{D0D9B4B8-677D-D3BD-0D1D-0BB9D74D964E}"/>
              </a:ext>
            </a:extLst>
          </p:cNvPr>
          <p:cNvCxnSpPr/>
          <p:nvPr/>
        </p:nvCxnSpPr>
        <p:spPr>
          <a:xfrm flipH="1">
            <a:off x="3143058" y="954609"/>
            <a:ext cx="15638" cy="542098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31BB801B-B257-65E3-8CE1-C64562A2F373}"/>
              </a:ext>
            </a:extLst>
          </p:cNvPr>
          <p:cNvSpPr txBox="1"/>
          <p:nvPr/>
        </p:nvSpPr>
        <p:spPr>
          <a:xfrm>
            <a:off x="-28268" y="908621"/>
            <a:ext cx="3200769" cy="415498"/>
          </a:xfrm>
          <a:prstGeom prst="rect">
            <a:avLst/>
          </a:prstGeom>
          <a:noFill/>
        </p:spPr>
        <p:txBody>
          <a:bodyPr wrap="square">
            <a:spAutoFit/>
          </a:bodyPr>
          <a:lstStyle/>
          <a:p>
            <a:r>
              <a:rPr lang="en-US" sz="700" b="1" dirty="0">
                <a:solidFill>
                  <a:schemeClr val="accent5"/>
                </a:solidFill>
                <a:latin typeface="HP Simplified" panose="020B0604020204020204" pitchFamily="34" charset="0"/>
              </a:rPr>
              <a:t>The HP ProBook 4 G1iR /</a:t>
            </a:r>
            <a:r>
              <a:rPr lang="en-US" sz="700" b="1" dirty="0" smtClean="0">
                <a:solidFill>
                  <a:schemeClr val="accent5"/>
                </a:solidFill>
                <a:latin typeface="HP Simplified" panose="020B0604020204020204" pitchFamily="34" charset="0"/>
              </a:rPr>
              <a:t>G1ah 14-inch </a:t>
            </a:r>
            <a:r>
              <a:rPr lang="en-US" sz="700" b="1" dirty="0">
                <a:solidFill>
                  <a:schemeClr val="bg2">
                    <a:lumMod val="75000"/>
                  </a:schemeClr>
                </a:solidFill>
                <a:latin typeface="HP Simplified" panose="020B0604020204020204" pitchFamily="34" charset="0"/>
              </a:rPr>
              <a:t>Notebook PC helps businesses advance with a durable, budget-friendly PC featuring essential tools for productivity and multi-layered endpoint security </a:t>
            </a:r>
            <a:r>
              <a:rPr lang="en-US" sz="700" b="1" dirty="0" smtClean="0">
                <a:solidFill>
                  <a:schemeClr val="bg2">
                    <a:lumMod val="75000"/>
                  </a:schemeClr>
                </a:solidFill>
                <a:latin typeface="HP Simplified" panose="020B0604020204020204" pitchFamily="34" charset="0"/>
              </a:rPr>
              <a:t>to </a:t>
            </a:r>
            <a:r>
              <a:rPr lang="en-US" sz="700" b="1" dirty="0">
                <a:solidFill>
                  <a:schemeClr val="bg2">
                    <a:lumMod val="75000"/>
                  </a:schemeClr>
                </a:solidFill>
                <a:latin typeface="HP Simplified" panose="020B0604020204020204" pitchFamily="34" charset="0"/>
              </a:rPr>
              <a:t>help tackle your daily tasks.</a:t>
            </a:r>
            <a:endParaRPr lang="el-GR" sz="700" dirty="0">
              <a:solidFill>
                <a:schemeClr val="bg2">
                  <a:lumMod val="75000"/>
                </a:schemeClr>
              </a:solidFill>
              <a:latin typeface="HP Simplified" panose="020B0604020204020204" pitchFamily="34" charset="0"/>
            </a:endParaRPr>
          </a:p>
        </p:txBody>
      </p:sp>
      <p:sp>
        <p:nvSpPr>
          <p:cNvPr id="77" name="Rectangle 7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79" name="Rectangle 7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87" name="Rectangle 86"/>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7" y="6015567"/>
            <a:ext cx="3141881" cy="367090"/>
          </a:xfrm>
          <a:prstGeom prst="rect">
            <a:avLst/>
          </a:prstGeom>
        </p:spPr>
      </p:pic>
      <p:sp>
        <p:nvSpPr>
          <p:cNvPr id="107" name="TextBox 106">
            <a:extLst>
              <a:ext uri="{FF2B5EF4-FFF2-40B4-BE49-F238E27FC236}">
                <a16:creationId xmlns="" xmlns:a16="http://schemas.microsoft.com/office/drawing/2014/main" id="{5014348D-415A-4813-AF88-C05A2FBE06DD}"/>
              </a:ext>
            </a:extLst>
          </p:cNvPr>
          <p:cNvSpPr txBox="1"/>
          <p:nvPr/>
        </p:nvSpPr>
        <p:spPr>
          <a:xfrm>
            <a:off x="1353439" y="4991442"/>
            <a:ext cx="1793678" cy="900246"/>
          </a:xfrm>
          <a:prstGeom prst="rect">
            <a:avLst/>
          </a:prstGeom>
          <a:noFill/>
        </p:spPr>
        <p:txBody>
          <a:bodyPr wrap="square" rtlCol="0">
            <a:spAutoFit/>
          </a:bodyPr>
          <a:lstStyle/>
          <a:p>
            <a:pPr fontAlgn="t"/>
            <a:r>
              <a:rPr lang="en-GB" sz="750" dirty="0">
                <a:solidFill>
                  <a:srgbClr val="000000"/>
                </a:solidFill>
                <a:latin typeface="HP Simplified" panose="020B0604020204020204" pitchFamily="34" charset="0"/>
              </a:rPr>
              <a:t>3L1F0AA </a:t>
            </a:r>
            <a:r>
              <a:rPr lang="en-US" sz="750" dirty="0">
                <a:solidFill>
                  <a:srgbClr val="000000"/>
                </a:solidFill>
                <a:latin typeface="HP Simplified" panose="020B0604020204020204" pitchFamily="34" charset="0"/>
              </a:rPr>
              <a:t>HP </a:t>
            </a:r>
            <a:r>
              <a:rPr lang="en-US" sz="750" b="1" dirty="0">
                <a:solidFill>
                  <a:srgbClr val="000000"/>
                </a:solidFill>
                <a:latin typeface="HP Simplified" panose="020B0604020204020204" pitchFamily="34" charset="0"/>
              </a:rPr>
              <a:t>KEYBOARD AND MOUSE 230, </a:t>
            </a:r>
            <a:r>
              <a:rPr lang="en-US" sz="750" dirty="0">
                <a:solidFill>
                  <a:srgbClr val="000000"/>
                </a:solidFill>
                <a:latin typeface="HP Simplified" panose="020B0604020204020204" pitchFamily="34" charset="0"/>
              </a:rPr>
              <a:t>WIRELESS, EXPERIENCE A KEYBOARD AND MOUSE COMBO THAT’S  COMFORTABLE, SLEEK AND QUIET,  NOW YOU CAN BE AT YOUR MOST  EFFICIENT WITH THE LEAST AMOUNT  OF NOISE, WHITE</a:t>
            </a:r>
            <a:r>
              <a:rPr lang="en-GB" sz="750" dirty="0">
                <a:latin typeface="HP Simplified" panose="020B0604020204020204" pitchFamily="34" charset="0"/>
              </a:rPr>
              <a:t>, </a:t>
            </a:r>
            <a:r>
              <a:rPr lang="en-GB" sz="750" dirty="0">
                <a:solidFill>
                  <a:srgbClr val="FF0000"/>
                </a:solidFill>
                <a:latin typeface="HP Simplified" panose="020B0604020204020204" pitchFamily="34" charset="0"/>
              </a:rPr>
              <a:t> </a:t>
            </a:r>
            <a:r>
              <a:rPr lang="en-GB" sz="750" dirty="0" smtClean="0">
                <a:solidFill>
                  <a:srgbClr val="FF0000"/>
                </a:solidFill>
                <a:latin typeface="HP Simplified" panose="020B0604020204020204" pitchFamily="34" charset="0"/>
              </a:rPr>
              <a:t>38 </a:t>
            </a:r>
            <a:r>
              <a:rPr lang="en-GB" sz="750" b="0" i="0" u="none" strike="noStrike" kern="1200" dirty="0" smtClean="0">
                <a:solidFill>
                  <a:srgbClr val="FF0000"/>
                </a:solidFill>
                <a:effectLst/>
                <a:latin typeface="HP Simplified" panose="020B0604020204020204" pitchFamily="34" charset="0"/>
              </a:rPr>
              <a:t>€</a:t>
            </a:r>
            <a:endParaRPr lang="x-none" sz="750" b="0" i="0" u="none" strike="noStrike" dirty="0">
              <a:solidFill>
                <a:srgbClr val="FF0000"/>
              </a:solidFill>
              <a:effectLst/>
              <a:latin typeface="HP Simplified" panose="020B0604020204020204" pitchFamily="34" charset="0"/>
            </a:endParaRPr>
          </a:p>
        </p:txBody>
      </p:sp>
      <p:sp>
        <p:nvSpPr>
          <p:cNvPr id="109" name="Rectangle 108"/>
          <p:cNvSpPr/>
          <p:nvPr/>
        </p:nvSpPr>
        <p:spPr>
          <a:xfrm>
            <a:off x="1124208" y="4395824"/>
            <a:ext cx="2100993" cy="553998"/>
          </a:xfrm>
          <a:prstGeom prst="rect">
            <a:avLst/>
          </a:prstGeom>
        </p:spPr>
        <p:txBody>
          <a:bodyPr wrap="square">
            <a:spAutoFit/>
          </a:bodyPr>
          <a:lstStyle/>
          <a:p>
            <a:r>
              <a:rPr lang="en-US" sz="750" dirty="0">
                <a:solidFill>
                  <a:srgbClr val="000000"/>
                </a:solidFill>
                <a:latin typeface="HP Simplified" panose="020B0604020204020204" pitchFamily="34" charset="0"/>
              </a:rPr>
              <a:t>5TW10AA  HP </a:t>
            </a:r>
            <a:r>
              <a:rPr lang="en-US" sz="750" b="1" dirty="0">
                <a:solidFill>
                  <a:srgbClr val="000000"/>
                </a:solidFill>
                <a:latin typeface="HP Simplified" panose="020B0604020204020204" pitchFamily="34" charset="0"/>
              </a:rPr>
              <a:t>DOCKING STATION USB-C G5</a:t>
            </a:r>
            <a:r>
              <a:rPr lang="en-US" sz="750" dirty="0">
                <a:solidFill>
                  <a:srgbClr val="000000"/>
                </a:solidFill>
                <a:latin typeface="HP Simplified" panose="020B0604020204020204" pitchFamily="34" charset="0"/>
              </a:rPr>
              <a:t>, UNIVERSAL, USB TYPE-C, 3X USB 3.0, 2X DISPLAY PORT, HDMI, RJ-45, 1 X HEADPHONE AND MIC</a:t>
            </a:r>
            <a:r>
              <a:rPr lang="el-GR" sz="750" dirty="0">
                <a:solidFill>
                  <a:srgbClr val="000000"/>
                </a:solidFill>
                <a:latin typeface="HP Simplified" panose="020B0604020204020204" pitchFamily="34" charset="0"/>
              </a:rPr>
              <a:t>, </a:t>
            </a:r>
            <a:r>
              <a:rPr lang="en-US" sz="750" dirty="0" smtClean="0">
                <a:solidFill>
                  <a:srgbClr val="FF0000"/>
                </a:solidFill>
                <a:latin typeface="HP Simplified" panose="020B0604020204020204" pitchFamily="34" charset="0"/>
              </a:rPr>
              <a:t>146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827" y="4493738"/>
            <a:ext cx="797108" cy="324000"/>
          </a:xfrm>
          <a:prstGeom prst="rect">
            <a:avLst/>
          </a:prstGeom>
        </p:spPr>
      </p:pic>
      <p:sp>
        <p:nvSpPr>
          <p:cNvPr id="76" name="TextBox 75">
            <a:extLst>
              <a:ext uri="{FF2B5EF4-FFF2-40B4-BE49-F238E27FC236}">
                <a16:creationId xmlns="" xmlns:a16="http://schemas.microsoft.com/office/drawing/2014/main" id="{31BB801B-B257-65E3-8CE1-C64562A2F373}"/>
              </a:ext>
            </a:extLst>
          </p:cNvPr>
          <p:cNvSpPr txBox="1"/>
          <p:nvPr/>
        </p:nvSpPr>
        <p:spPr>
          <a:xfrm>
            <a:off x="6520119" y="2447927"/>
            <a:ext cx="3349288" cy="646331"/>
          </a:xfrm>
          <a:prstGeom prst="rect">
            <a:avLst/>
          </a:prstGeom>
          <a:noFill/>
        </p:spPr>
        <p:txBody>
          <a:bodyPr wrap="square">
            <a:spAutoFit/>
          </a:bodyPr>
          <a:lstStyle/>
          <a:p>
            <a:pPr algn="just"/>
            <a:r>
              <a:rPr lang="en-US" sz="700" dirty="0">
                <a:solidFill>
                  <a:schemeClr val="tx1">
                    <a:lumMod val="50000"/>
                    <a:lumOff val="50000"/>
                  </a:schemeClr>
                </a:solidFill>
                <a:latin typeface="HP Simplified" panose="020B0604020204020204" pitchFamily="34" charset="0"/>
              </a:rPr>
              <a:t>The </a:t>
            </a:r>
            <a:r>
              <a:rPr lang="en-US" sz="800" b="1" dirty="0">
                <a:solidFill>
                  <a:schemeClr val="accent5"/>
                </a:solidFill>
                <a:latin typeface="HP Simplified" panose="020B0604020204020204" pitchFamily="34" charset="0"/>
              </a:rPr>
              <a:t>HP 250 </a:t>
            </a:r>
            <a:r>
              <a:rPr lang="en-US" sz="800" b="1" dirty="0" smtClean="0">
                <a:solidFill>
                  <a:schemeClr val="accent5"/>
                </a:solidFill>
                <a:latin typeface="HP Simplified" panose="020B0604020204020204" pitchFamily="34" charset="0"/>
              </a:rPr>
              <a:t>G9 </a:t>
            </a:r>
            <a:r>
              <a:rPr lang="en-US" sz="800" b="1" dirty="0">
                <a:solidFill>
                  <a:schemeClr val="accent5"/>
                </a:solidFill>
                <a:latin typeface="HP Simplified" panose="020B0604020204020204" pitchFamily="34" charset="0"/>
              </a:rPr>
              <a:t>Laptop </a:t>
            </a:r>
            <a:r>
              <a:rPr lang="en-US" sz="700" dirty="0">
                <a:solidFill>
                  <a:schemeClr val="tx1">
                    <a:lumMod val="50000"/>
                    <a:lumOff val="50000"/>
                  </a:schemeClr>
                </a:solidFill>
                <a:latin typeface="HP Simplified" panose="020B0604020204020204" pitchFamily="34" charset="0"/>
              </a:rPr>
              <a:t>provides essential business-ready features in a thin and light design that’s easy to take everywhere you go. The 15.6-inch diagonal display with big screen-to-body ratio, powerful Intel® processor, fast memory, and storage is powered for productivity, while the included ports connect your peripherals—all at a price you can value.</a:t>
            </a:r>
            <a:endParaRPr lang="el-GR" sz="700" dirty="0">
              <a:solidFill>
                <a:schemeClr val="tx1">
                  <a:lumMod val="50000"/>
                  <a:lumOff val="50000"/>
                </a:schemeClr>
              </a:solidFill>
              <a:latin typeface="HP Simplified" panose="020B0604020204020204" pitchFamily="34" charset="0"/>
            </a:endParaRPr>
          </a:p>
        </p:txBody>
      </p:sp>
      <p:cxnSp>
        <p:nvCxnSpPr>
          <p:cNvPr id="116" name="Straight Connector 115">
            <a:extLst>
              <a:ext uri="{FF2B5EF4-FFF2-40B4-BE49-F238E27FC236}">
                <a16:creationId xmlns="" xmlns:a16="http://schemas.microsoft.com/office/drawing/2014/main" id="{96B44A18-6CC7-AA64-CF67-65E9CEA4AA89}"/>
              </a:ext>
            </a:extLst>
          </p:cNvPr>
          <p:cNvCxnSpPr/>
          <p:nvPr/>
        </p:nvCxnSpPr>
        <p:spPr>
          <a:xfrm flipV="1">
            <a:off x="22224" y="4284453"/>
            <a:ext cx="2975938" cy="772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6558337" y="5010942"/>
            <a:ext cx="1888156" cy="669414"/>
          </a:xfrm>
          <a:prstGeom prst="rect">
            <a:avLst/>
          </a:prstGeom>
        </p:spPr>
        <p:txBody>
          <a:bodyPr wrap="square">
            <a:spAutoFit/>
          </a:bodyPr>
          <a:lstStyle/>
          <a:p>
            <a:r>
              <a:rPr lang="en-US" sz="750" dirty="0">
                <a:latin typeface="HP Simplified" panose="020B0604020204020204" pitchFamily="34" charset="0"/>
              </a:rPr>
              <a:t>9Y713AT HP </a:t>
            </a:r>
            <a:r>
              <a:rPr lang="en-US" sz="750" b="1" dirty="0">
                <a:latin typeface="HP Simplified" panose="020B0604020204020204" pitchFamily="34" charset="0"/>
              </a:rPr>
              <a:t>NOTEBOOK 255 G10</a:t>
            </a:r>
            <a:r>
              <a:rPr lang="en-US" sz="750" dirty="0">
                <a:latin typeface="HP Simplified" panose="020B0604020204020204" pitchFamily="34" charset="0"/>
              </a:rPr>
              <a:t>, RYZEN 3-7330U 2.3-4.3GHZ/8MB, 4 CORES, 8GB (1x8GB), 512GB PCIe NVMe SSD, AMD RADEON GRAPHICS, 15.6'' FHD IPS, DOS, 1YW, DARK ASH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335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8" name="Rectangle 7"/>
          <p:cNvSpPr/>
          <p:nvPr/>
        </p:nvSpPr>
        <p:spPr>
          <a:xfrm>
            <a:off x="6497015" y="-39968"/>
            <a:ext cx="3349288" cy="646331"/>
          </a:xfrm>
          <a:prstGeom prst="rect">
            <a:avLst/>
          </a:prstGeom>
        </p:spPr>
        <p:txBody>
          <a:bodyPr wrap="square">
            <a:spAutoFit/>
          </a:bodyPr>
          <a:lstStyle/>
          <a:p>
            <a:pPr algn="just"/>
            <a:r>
              <a:rPr lang="en-US" sz="800" b="1" dirty="0">
                <a:solidFill>
                  <a:schemeClr val="accent5"/>
                </a:solidFill>
                <a:latin typeface="HP Simplified" panose="020B0604020204020204" pitchFamily="34" charset="0"/>
              </a:rPr>
              <a:t>The HP ProBook 460/465 </a:t>
            </a:r>
            <a:r>
              <a:rPr lang="en-US" sz="700" dirty="0">
                <a:solidFill>
                  <a:schemeClr val="tx1">
                    <a:lumMod val="50000"/>
                    <a:lumOff val="50000"/>
                  </a:schemeClr>
                </a:solidFill>
                <a:latin typeface="HP Simplified" panose="020B0604020204020204" pitchFamily="34" charset="0"/>
              </a:rPr>
              <a:t>16-inch laptop provides growing businesses with commercial-grade performance, multi-layered endpoint security, and durability in an easily upgradeable design. Powered by the latest Intel® processor and long battery life, this feature-rich PC is well-equipped for long-term productivity and helps enable hybrid work.</a:t>
            </a:r>
          </a:p>
        </p:txBody>
      </p:sp>
      <p:sp>
        <p:nvSpPr>
          <p:cNvPr id="15" name="Rectangle 14"/>
          <p:cNvSpPr/>
          <p:nvPr/>
        </p:nvSpPr>
        <p:spPr>
          <a:xfrm>
            <a:off x="6532949" y="4185939"/>
            <a:ext cx="3305013" cy="646331"/>
          </a:xfrm>
          <a:prstGeom prst="rect">
            <a:avLst/>
          </a:prstGeom>
        </p:spPr>
        <p:txBody>
          <a:bodyPr wrap="square">
            <a:spAutoFit/>
          </a:bodyPr>
          <a:lstStyle/>
          <a:p>
            <a:pPr algn="just"/>
            <a:r>
              <a:rPr lang="en-US" sz="700" dirty="0">
                <a:solidFill>
                  <a:schemeClr val="tx1">
                    <a:lumMod val="50000"/>
                    <a:lumOff val="50000"/>
                  </a:schemeClr>
                </a:solidFill>
                <a:latin typeface="HP Simplified" panose="020B0604020204020204" pitchFamily="34" charset="0"/>
              </a:rPr>
              <a:t>The </a:t>
            </a:r>
            <a:r>
              <a:rPr lang="en-US" sz="800" b="1" dirty="0">
                <a:solidFill>
                  <a:schemeClr val="accent5"/>
                </a:solidFill>
                <a:latin typeface="HP Simplified" panose="020B0604020204020204" pitchFamily="34" charset="0"/>
              </a:rPr>
              <a:t>HP </a:t>
            </a:r>
            <a:r>
              <a:rPr lang="en-US" sz="800" b="1">
                <a:solidFill>
                  <a:schemeClr val="accent5"/>
                </a:solidFill>
                <a:latin typeface="HP Simplified" panose="020B0604020204020204" pitchFamily="34" charset="0"/>
              </a:rPr>
              <a:t>255 </a:t>
            </a:r>
            <a:r>
              <a:rPr lang="en-US" sz="800" b="1" smtClean="0">
                <a:solidFill>
                  <a:schemeClr val="accent5"/>
                </a:solidFill>
                <a:latin typeface="HP Simplified" panose="020B0604020204020204" pitchFamily="34" charset="0"/>
              </a:rPr>
              <a:t>G10 </a:t>
            </a:r>
            <a:r>
              <a:rPr lang="en-US" sz="800" b="1" dirty="0">
                <a:solidFill>
                  <a:schemeClr val="accent5"/>
                </a:solidFill>
                <a:latin typeface="HP Simplified" panose="020B0604020204020204" pitchFamily="34" charset="0"/>
              </a:rPr>
              <a:t>Laptop </a:t>
            </a:r>
            <a:r>
              <a:rPr lang="en-US" sz="700" dirty="0">
                <a:solidFill>
                  <a:schemeClr val="tx1">
                    <a:lumMod val="50000"/>
                    <a:lumOff val="50000"/>
                  </a:schemeClr>
                </a:solidFill>
                <a:latin typeface="HP Simplified" panose="020B0604020204020204" pitchFamily="34" charset="0"/>
              </a:rPr>
              <a:t>provides essential business-ready features in a thin and light design that’s easy to take everywhere you go. The 15.6-inch diagonal display with 85 percent screen-to-body ratio, robust AMD Ryzen™ processor, fast </a:t>
            </a:r>
            <a:r>
              <a:rPr lang="en-US" sz="700" dirty="0" smtClean="0">
                <a:solidFill>
                  <a:schemeClr val="tx1">
                    <a:lumMod val="50000"/>
                    <a:lumOff val="50000"/>
                  </a:schemeClr>
                </a:solidFill>
                <a:latin typeface="HP Simplified" panose="020B0604020204020204" pitchFamily="34" charset="0"/>
              </a:rPr>
              <a:t>memory and </a:t>
            </a:r>
            <a:r>
              <a:rPr lang="en-US" sz="700" dirty="0">
                <a:solidFill>
                  <a:schemeClr val="tx1">
                    <a:lumMod val="50000"/>
                    <a:lumOff val="50000"/>
                  </a:schemeClr>
                </a:solidFill>
                <a:latin typeface="HP Simplified" panose="020B0604020204020204" pitchFamily="34" charset="0"/>
              </a:rPr>
              <a:t>storage is powered for productivity, while the included ports </a:t>
            </a:r>
            <a:r>
              <a:rPr lang="en-US" sz="700" dirty="0" smtClean="0">
                <a:solidFill>
                  <a:schemeClr val="tx1">
                    <a:lumMod val="50000"/>
                    <a:lumOff val="50000"/>
                  </a:schemeClr>
                </a:solidFill>
                <a:latin typeface="HP Simplified" panose="020B0604020204020204" pitchFamily="34" charset="0"/>
              </a:rPr>
              <a:t>connect </a:t>
            </a:r>
            <a:r>
              <a:rPr lang="en-US" sz="700" dirty="0">
                <a:solidFill>
                  <a:schemeClr val="tx1">
                    <a:lumMod val="50000"/>
                    <a:lumOff val="50000"/>
                  </a:schemeClr>
                </a:solidFill>
                <a:latin typeface="HP Simplified" panose="020B0604020204020204" pitchFamily="34" charset="0"/>
              </a:rPr>
              <a:t>your peripherals—all at a price you can value.</a:t>
            </a:r>
          </a:p>
        </p:txBody>
      </p:sp>
      <p:sp>
        <p:nvSpPr>
          <p:cNvPr id="68" name="Rectangle 67"/>
          <p:cNvSpPr/>
          <p:nvPr/>
        </p:nvSpPr>
        <p:spPr>
          <a:xfrm>
            <a:off x="1390271" y="312087"/>
            <a:ext cx="1817120"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October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3/5</a:t>
            </a:r>
            <a:endParaRPr lang="en-US" sz="700" dirty="0">
              <a:latin typeface="HP Simplified" panose="020B0604020204020204" pitchFamily="34" charset="0"/>
              <a:cs typeface="Arial" panose="020B0604020202020204" pitchFamily="34" charset="0"/>
            </a:endParaRPr>
          </a:p>
        </p:txBody>
      </p:sp>
      <p:pic>
        <p:nvPicPr>
          <p:cNvPr id="71" name="Picture 7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7091" y="5290049"/>
            <a:ext cx="1267968" cy="323088"/>
          </a:xfrm>
          <a:prstGeom prst="rect">
            <a:avLst/>
          </a:prstGeom>
        </p:spPr>
      </p:pic>
      <p:cxnSp>
        <p:nvCxnSpPr>
          <p:cNvPr id="94" name="Straight Connector 93">
            <a:extLst>
              <a:ext uri="{FF2B5EF4-FFF2-40B4-BE49-F238E27FC236}">
                <a16:creationId xmlns="" xmlns:a16="http://schemas.microsoft.com/office/drawing/2014/main" id="{96B44A18-6CC7-AA64-CF67-65E9CEA4AA89}"/>
              </a:ext>
            </a:extLst>
          </p:cNvPr>
          <p:cNvCxnSpPr/>
          <p:nvPr/>
        </p:nvCxnSpPr>
        <p:spPr>
          <a:xfrm flipV="1">
            <a:off x="3209496" y="4136878"/>
            <a:ext cx="3256663" cy="143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05973" y="435492"/>
            <a:ext cx="1872797"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31/10 or </a:t>
            </a:r>
            <a:r>
              <a:rPr lang="en-US" sz="700" dirty="0">
                <a:latin typeface="HP Simplified" panose="020B0604020204020204" pitchFamily="34" charset="0"/>
                <a:cs typeface="Arial" panose="020B0604020202020204" pitchFamily="34" charset="0"/>
              </a:rPr>
              <a:t>Until Stock Last.</a:t>
            </a:r>
          </a:p>
        </p:txBody>
      </p:sp>
      <p:sp>
        <p:nvSpPr>
          <p:cNvPr id="3" name="Rectangle 2">
            <a:extLst>
              <a:ext uri="{FF2B5EF4-FFF2-40B4-BE49-F238E27FC236}">
                <a16:creationId xmlns="" xmlns:a16="http://schemas.microsoft.com/office/drawing/2014/main" id="{A2E49D33-C617-E6E9-2EB2-88859C845255}"/>
              </a:ext>
            </a:extLst>
          </p:cNvPr>
          <p:cNvSpPr/>
          <p:nvPr/>
        </p:nvSpPr>
        <p:spPr>
          <a:xfrm>
            <a:off x="7810201" y="3264991"/>
            <a:ext cx="1842261" cy="669414"/>
          </a:xfrm>
          <a:prstGeom prst="rect">
            <a:avLst/>
          </a:prstGeom>
        </p:spPr>
        <p:txBody>
          <a:bodyPr wrap="square">
            <a:spAutoFit/>
          </a:bodyPr>
          <a:lstStyle/>
          <a:p>
            <a:pPr fontAlgn="t"/>
            <a:r>
              <a:rPr lang="en-US" sz="750" dirty="0">
                <a:latin typeface="HP Simplified" panose="020B0604020204020204" pitchFamily="34" charset="0"/>
              </a:rPr>
              <a:t>AK9T9AT</a:t>
            </a:r>
            <a:r>
              <a:rPr lang="el-GR" sz="750" dirty="0">
                <a:latin typeface="HP Simplified" panose="020B0604020204020204" pitchFamily="34" charset="0"/>
              </a:rPr>
              <a:t> </a:t>
            </a:r>
            <a:r>
              <a:rPr lang="en-US" sz="750" dirty="0">
                <a:latin typeface="HP Simplified" panose="020B0604020204020204" pitchFamily="34" charset="0"/>
              </a:rPr>
              <a:t> HP </a:t>
            </a:r>
            <a:r>
              <a:rPr lang="en-US" sz="750" b="1" dirty="0">
                <a:latin typeface="HP Simplified" panose="020B0604020204020204" pitchFamily="34" charset="0"/>
              </a:rPr>
              <a:t>NOTEBOOK 250 G9</a:t>
            </a:r>
            <a:r>
              <a:rPr lang="en-US" sz="750" dirty="0">
                <a:latin typeface="HP Simplified" panose="020B0604020204020204" pitchFamily="34" charset="0"/>
              </a:rPr>
              <a:t>, INTEL i5-1335U 3.4-4.6GHz/12MB, 10 CORES, 16GB (1x16GB), 512GB PCIe NVMe SSD, INTEL IRIS XE GRAPHICS, 15.6'' FHD, DOS, 1YW, DARK ASH SILVER</a:t>
            </a:r>
            <a:r>
              <a:rPr lang="el-GR" sz="750" dirty="0">
                <a:latin typeface="HP Simplified" panose="020B0604020204020204" pitchFamily="34" charset="0"/>
              </a:rPr>
              <a:t>, </a:t>
            </a:r>
            <a:r>
              <a:rPr lang="en-US" sz="750" dirty="0" smtClean="0">
                <a:solidFill>
                  <a:srgbClr val="FF0000"/>
                </a:solidFill>
                <a:latin typeface="HP Simplified" panose="020B0604020204020204" pitchFamily="34" charset="0"/>
              </a:rPr>
              <a:t>615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pic>
        <p:nvPicPr>
          <p:cNvPr id="31" name="Picture 30" descr="A computer with a blue flower on the screen&#10;&#10;AI-generated content may be incorrect.">
            <a:extLst>
              <a:ext uri="{FF2B5EF4-FFF2-40B4-BE49-F238E27FC236}">
                <a16:creationId xmlns="" xmlns:a16="http://schemas.microsoft.com/office/drawing/2014/main" id="{86DC98F8-2F6D-C270-47B6-257C826EA915}"/>
              </a:ext>
            </a:extLst>
          </p:cNvPr>
          <p:cNvPicPr>
            <a:picLocks noChangeAspect="1"/>
          </p:cNvPicPr>
          <p:nvPr/>
        </p:nvPicPr>
        <p:blipFill>
          <a:blip r:embed="rId9" cstate="email">
            <a:extLst>
              <a:ext uri="{BEBA8EAE-BF5A-486C-A8C5-ECC9F3942E4B}">
                <a14:imgProps xmlns:a14="http://schemas.microsoft.com/office/drawing/2010/main">
                  <a14:imgLayer r:embed="rId10">
                    <a14:imgEffect>
                      <a14:backgroundRemoval t="3200" b="99867" l="2700" r="97300">
                        <a14:foregroundMark x1="10600" y1="1733" x2="9200" y2="88133"/>
                        <a14:foregroundMark x1="9200" y1="88133" x2="5800" y2="95600"/>
                        <a14:foregroundMark x1="5800" y1="95600" x2="14700" y2="97467"/>
                        <a14:foregroundMark x1="14700" y1="97467" x2="62200" y2="95467"/>
                        <a14:foregroundMark x1="62200" y1="95467" x2="94900" y2="96267"/>
                        <a14:foregroundMark x1="94900" y1="96267" x2="94200" y2="86533"/>
                        <a14:foregroundMark x1="94200" y1="86533" x2="89700" y2="75200"/>
                        <a14:foregroundMark x1="89700" y1="75200" x2="90000" y2="3467"/>
                        <a14:foregroundMark x1="90000" y1="3467" x2="9800" y2="3200"/>
                        <a14:foregroundMark x1="4033" y1="96618" x2="3800" y2="97467"/>
                        <a14:foregroundMark x1="11300" y1="70133" x2="4314" y2="95594"/>
                        <a14:foregroundMark x1="3800" y1="97467" x2="3600" y2="98933"/>
                        <a14:foregroundMark x1="8600" y1="73067" x2="4700" y2="92533"/>
                        <a14:foregroundMark x1="4700" y1="92533" x2="3200" y2="96667"/>
                        <a14:foregroundMark x1="13200" y1="70400" x2="25400" y2="70267"/>
                        <a14:foregroundMark x1="25400" y1="70267" x2="84600" y2="78933"/>
                        <a14:foregroundMark x1="84600" y1="78933" x2="92600" y2="85867"/>
                        <a14:foregroundMark x1="92600" y1="85867" x2="93500" y2="87733"/>
                        <a14:foregroundMark x1="25600" y1="95733" x2="70600" y2="72267"/>
                        <a14:foregroundMark x1="70600" y1="72267" x2="70600" y2="72267"/>
                        <a14:foregroundMark x1="21400" y1="76267" x2="91600" y2="89467"/>
                        <a14:foregroundMark x1="90600" y1="70267" x2="91985" y2="74142"/>
                        <a14:foregroundMark x1="96750" y1="92864" x2="96800" y2="98400"/>
                        <a14:foregroundMark x1="87500" y1="81067" x2="71200" y2="83067"/>
                        <a14:foregroundMark x1="63200" y1="89733" x2="42200" y2="90800"/>
                        <a14:foregroundMark x1="13600" y1="90400" x2="28900" y2="89333"/>
                        <a14:foregroundMark x1="3570" y1="93354" x2="9300" y2="67067"/>
                        <a14:foregroundMark x1="11600" y1="80533" x2="24000" y2="73200"/>
                        <a14:foregroundMark x1="18600" y1="83733" x2="35300" y2="76800"/>
                        <a14:foregroundMark x1="33300" y1="85467" x2="44000" y2="78667"/>
                        <a14:foregroundMark x1="9300" y1="85467" x2="16500" y2="82933"/>
                        <a14:foregroundMark x1="27900" y1="83067" x2="35600" y2="79733"/>
                        <a14:foregroundMark x1="38700" y1="71200" x2="70200" y2="66933"/>
                        <a14:foregroundMark x1="61200" y1="74000" x2="67300" y2="68800"/>
                        <a14:foregroundMark x1="30800" y1="70533" x2="65500" y2="68400"/>
                        <a14:foregroundMark x1="65500" y1="68400" x2="85800" y2="70267"/>
                        <a14:foregroundMark x1="54500" y1="71333" x2="73400" y2="68267"/>
                        <a14:foregroundMark x1="73400" y1="68267" x2="74200" y2="68267"/>
                        <a14:foregroundMark x1="68900" y1="70533" x2="76800" y2="69867"/>
                        <a14:foregroundMark x1="85500" y1="72267" x2="88500" y2="84267"/>
                        <a14:foregroundMark x1="80100" y1="82800" x2="84200" y2="84400"/>
                        <a14:foregroundMark x1="2825" y1="96341" x2="3000" y2="99067"/>
                        <a14:foregroundMark x1="2900" y1="96933" x2="5900" y2="98667"/>
                        <a14:foregroundMark x1="97300" y1="95600" x2="97100" y2="99867"/>
                        <a14:backgroundMark x1="93900" y1="79600" x2="98800" y2="93333"/>
                        <a14:backgroundMark x1="98800" y1="93333" x2="99400" y2="98800"/>
                        <a14:backgroundMark x1="92000" y1="74133" x2="94000" y2="79867"/>
                        <a14:backgroundMark x1="2900" y1="93200" x2="2500" y2="96267"/>
                      </a14:backgroundRemoval>
                    </a14:imgEffect>
                  </a14:imgLayer>
                </a14:imgProps>
              </a:ext>
              <a:ext uri="{28A0092B-C50C-407E-A947-70E740481C1C}">
                <a14:useLocalDpi xmlns:a14="http://schemas.microsoft.com/office/drawing/2010/main"/>
              </a:ext>
            </a:extLst>
          </a:blip>
          <a:stretch>
            <a:fillRect/>
          </a:stretch>
        </p:blipFill>
        <p:spPr>
          <a:xfrm>
            <a:off x="6623751" y="3142297"/>
            <a:ext cx="1186450" cy="889838"/>
          </a:xfrm>
          <a:prstGeom prst="rect">
            <a:avLst/>
          </a:prstGeom>
        </p:spPr>
      </p:pic>
      <p:sp>
        <p:nvSpPr>
          <p:cNvPr id="34" name="Rectangle 33">
            <a:extLst>
              <a:ext uri="{FF2B5EF4-FFF2-40B4-BE49-F238E27FC236}">
                <a16:creationId xmlns="" xmlns:a16="http://schemas.microsoft.com/office/drawing/2014/main" id="{07D67F5E-3A89-EA82-3082-CDC2A2CB3E7B}"/>
              </a:ext>
            </a:extLst>
          </p:cNvPr>
          <p:cNvSpPr/>
          <p:nvPr/>
        </p:nvSpPr>
        <p:spPr>
          <a:xfrm>
            <a:off x="3162619" y="1806651"/>
            <a:ext cx="3065208" cy="553998"/>
          </a:xfrm>
          <a:prstGeom prst="rect">
            <a:avLst/>
          </a:prstGeom>
        </p:spPr>
        <p:txBody>
          <a:bodyPr wrap="square">
            <a:spAutoFit/>
          </a:bodyPr>
          <a:lstStyle/>
          <a:p>
            <a:r>
              <a:rPr lang="en-US" sz="750" dirty="0">
                <a:latin typeface="HP Simplified" panose="020B0604020204020204" pitchFamily="34" charset="0"/>
              </a:rPr>
              <a:t>AL0D5AT  HP NOTEBOOK </a:t>
            </a:r>
            <a:r>
              <a:rPr lang="en-US" sz="750" b="1" dirty="0">
                <a:latin typeface="HP Simplified" panose="020B0604020204020204" pitchFamily="34" charset="0"/>
              </a:rPr>
              <a:t>PROBOOK 445 G10</a:t>
            </a:r>
            <a:r>
              <a:rPr lang="en-US" sz="750" dirty="0">
                <a:latin typeface="HP Simplified" panose="020B0604020204020204" pitchFamily="34" charset="0"/>
              </a:rPr>
              <a:t>, AMD RYZEN 5-7530U 2-4.5GHZ/16MB, 6 CORES, 16GB (1X16GB), 512GB PCIe NVMe SSD, AMD RADEON GRAPHICS, USB-C, HDMI, DP, BT, BACKLIT KEY, FP, 14'' FHD IPS, WIN 11 PRO, 3YW, PIKE SILVER ALUMINIUM, </a:t>
            </a:r>
            <a:r>
              <a:rPr lang="en-US" sz="750" dirty="0" smtClean="0">
                <a:solidFill>
                  <a:srgbClr val="FF0000"/>
                </a:solidFill>
                <a:latin typeface="HP Simplified" panose="020B0604020204020204" pitchFamily="34" charset="0"/>
              </a:rPr>
              <a:t>858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35" name="TextBox 34">
            <a:extLst>
              <a:ext uri="{FF2B5EF4-FFF2-40B4-BE49-F238E27FC236}">
                <a16:creationId xmlns="" xmlns:a16="http://schemas.microsoft.com/office/drawing/2014/main" id="{FEF71EE6-F9E5-8243-EE81-4EF636B439A6}"/>
              </a:ext>
            </a:extLst>
          </p:cNvPr>
          <p:cNvSpPr txBox="1"/>
          <p:nvPr/>
        </p:nvSpPr>
        <p:spPr>
          <a:xfrm>
            <a:off x="3171091" y="-15595"/>
            <a:ext cx="3144155" cy="646331"/>
          </a:xfrm>
          <a:prstGeom prst="rect">
            <a:avLst/>
          </a:prstGeom>
          <a:noFill/>
        </p:spPr>
        <p:txBody>
          <a:bodyPr wrap="square">
            <a:spAutoFit/>
          </a:bodyPr>
          <a:lstStyle/>
          <a:p>
            <a:r>
              <a:rPr lang="en-US" sz="800" b="1" dirty="0">
                <a:solidFill>
                  <a:schemeClr val="accent5"/>
                </a:solidFill>
                <a:latin typeface="HP Simplified" panose="020B0604020204020204" pitchFamily="34" charset="0"/>
              </a:rPr>
              <a:t>The HP ProBook </a:t>
            </a:r>
            <a:r>
              <a:rPr lang="en-US" sz="800" b="1" dirty="0" smtClean="0">
                <a:solidFill>
                  <a:schemeClr val="accent5"/>
                </a:solidFill>
                <a:latin typeface="HP Simplified" panose="020B0604020204020204" pitchFamily="34" charset="0"/>
              </a:rPr>
              <a:t>440/445 </a:t>
            </a:r>
            <a:r>
              <a:rPr lang="en-US" sz="800" b="1" dirty="0">
                <a:solidFill>
                  <a:schemeClr val="accent5"/>
                </a:solidFill>
                <a:latin typeface="HP Simplified" panose="020B0604020204020204" pitchFamily="34" charset="0"/>
              </a:rPr>
              <a:t>14-inch </a:t>
            </a:r>
            <a:r>
              <a:rPr lang="en-US" sz="700" dirty="0">
                <a:solidFill>
                  <a:schemeClr val="tx1">
                    <a:lumMod val="50000"/>
                    <a:lumOff val="50000"/>
                  </a:schemeClr>
                </a:solidFill>
                <a:latin typeface="HP Simplified" panose="020B0604020204020204" pitchFamily="34" charset="0"/>
              </a:rPr>
              <a:t>laptop provides growing businesses with commercial-grade performance, advanced multi-layered security, and durability in an easily upgradeable design. Powered by an AMD processor and long battery life, this feature-rich PC is well-equipped for long-term productivity and helps enable hybrid work.</a:t>
            </a:r>
            <a:endParaRPr lang="el-GR" sz="700" dirty="0">
              <a:solidFill>
                <a:schemeClr val="tx1">
                  <a:lumMod val="50000"/>
                  <a:lumOff val="50000"/>
                </a:schemeClr>
              </a:solidFill>
              <a:latin typeface="HP Simplified" panose="020B0604020204020204" pitchFamily="34" charset="0"/>
            </a:endParaRPr>
          </a:p>
        </p:txBody>
      </p:sp>
      <p:pic>
        <p:nvPicPr>
          <p:cNvPr id="38" name="Picture 37" descr="A computer with a blue flower on the screen&#10;&#10;AI-generated content may be incorrect.">
            <a:extLst>
              <a:ext uri="{FF2B5EF4-FFF2-40B4-BE49-F238E27FC236}">
                <a16:creationId xmlns="" xmlns:a16="http://schemas.microsoft.com/office/drawing/2014/main" id="{0DE9006D-98CB-EA79-15B7-C3385CC7F09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45808" y="731422"/>
            <a:ext cx="1165981" cy="899532"/>
          </a:xfrm>
          <a:prstGeom prst="rect">
            <a:avLst/>
          </a:prstGeom>
        </p:spPr>
      </p:pic>
      <p:sp>
        <p:nvSpPr>
          <p:cNvPr id="30" name="Rectangle 29">
            <a:extLst>
              <a:ext uri="{FF2B5EF4-FFF2-40B4-BE49-F238E27FC236}">
                <a16:creationId xmlns="" xmlns:a16="http://schemas.microsoft.com/office/drawing/2014/main" id="{354A7B80-9B87-9DBC-A2A8-B55EBC6184BA}"/>
              </a:ext>
            </a:extLst>
          </p:cNvPr>
          <p:cNvSpPr/>
          <p:nvPr/>
        </p:nvSpPr>
        <p:spPr>
          <a:xfrm>
            <a:off x="3165029" y="2714412"/>
            <a:ext cx="3135548" cy="438582"/>
          </a:xfrm>
          <a:prstGeom prst="rect">
            <a:avLst/>
          </a:prstGeom>
        </p:spPr>
        <p:txBody>
          <a:bodyPr wrap="square">
            <a:spAutoFit/>
          </a:bodyPr>
          <a:lstStyle/>
          <a:p>
            <a:r>
              <a:rPr lang="en-US" sz="750" dirty="0">
                <a:latin typeface="HP Simplified" panose="020B0604020204020204" pitchFamily="34" charset="0"/>
              </a:rPr>
              <a:t>A38DSET  HP NOTEBOOK </a:t>
            </a:r>
            <a:r>
              <a:rPr lang="en-US" sz="750" b="1" dirty="0">
                <a:latin typeface="HP Simplified" panose="020B0604020204020204" pitchFamily="34" charset="0"/>
              </a:rPr>
              <a:t>PROBOOK 445 G11</a:t>
            </a:r>
            <a:r>
              <a:rPr lang="en-US" sz="750" dirty="0">
                <a:latin typeface="HP Simplified" panose="020B0604020204020204" pitchFamily="34" charset="0"/>
              </a:rPr>
              <a:t>, AMD RYZEN 7 7735U 2.7–4.75GHZ/16MB, 8 CORES, 16GB, 512GB PCIe NVMe SSD, AMD RADEON 680M GRAPHICS, 14'' WUXGA IPS, WIN 11 PRO, 3YW, SILVER , </a:t>
            </a:r>
            <a:r>
              <a:rPr lang="en-US" sz="750" dirty="0" smtClean="0">
                <a:solidFill>
                  <a:srgbClr val="FF0000"/>
                </a:solidFill>
                <a:latin typeface="HP Simplified" panose="020B0604020204020204" pitchFamily="34" charset="0"/>
              </a:rPr>
              <a:t>997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40" name="Rectangle 39">
            <a:extLst>
              <a:ext uri="{FF2B5EF4-FFF2-40B4-BE49-F238E27FC236}">
                <a16:creationId xmlns="" xmlns:a16="http://schemas.microsoft.com/office/drawing/2014/main" id="{2576D3D4-2A5C-E8ED-1F98-58AC60AB5863}"/>
              </a:ext>
            </a:extLst>
          </p:cNvPr>
          <p:cNvSpPr/>
          <p:nvPr/>
        </p:nvSpPr>
        <p:spPr>
          <a:xfrm>
            <a:off x="6497652" y="1833874"/>
            <a:ext cx="3023995" cy="438582"/>
          </a:xfrm>
          <a:prstGeom prst="rect">
            <a:avLst/>
          </a:prstGeom>
        </p:spPr>
        <p:txBody>
          <a:bodyPr wrap="square">
            <a:spAutoFit/>
          </a:bodyPr>
          <a:lstStyle/>
          <a:p>
            <a:r>
              <a:rPr lang="en-US" sz="750" dirty="0">
                <a:latin typeface="HP Simplified" panose="020B0604020204020204" pitchFamily="34" charset="0"/>
              </a:rPr>
              <a:t>A37ZMET HP NOTEBOOK </a:t>
            </a:r>
            <a:r>
              <a:rPr lang="en-US" sz="750" b="1" dirty="0">
                <a:latin typeface="HP Simplified" panose="020B0604020204020204" pitchFamily="34" charset="0"/>
              </a:rPr>
              <a:t>PROBOOK 460 G11</a:t>
            </a:r>
            <a:r>
              <a:rPr lang="en-US" sz="750" dirty="0">
                <a:latin typeface="HP Simplified" panose="020B0604020204020204" pitchFamily="34" charset="0"/>
              </a:rPr>
              <a:t>, INTEL ULTRA 7-155H AI 3.8-4.8GHZ/24MB, 16 CORES, 32GB (2x16GB), 1TB PCIe NVMe SSD, INTEL ARC GRAPHICS, 16'' WUXGA IPS, WIN 11 PRO, 3YW, PIKE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1,382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41" name="TextBox 40">
            <a:extLst>
              <a:ext uri="{FF2B5EF4-FFF2-40B4-BE49-F238E27FC236}">
                <a16:creationId xmlns="" xmlns:a16="http://schemas.microsoft.com/office/drawing/2014/main" id="{2AB0D2E4-DFAE-CDA0-7F41-CB5C98B5C12C}"/>
              </a:ext>
            </a:extLst>
          </p:cNvPr>
          <p:cNvSpPr txBox="1"/>
          <p:nvPr/>
        </p:nvSpPr>
        <p:spPr>
          <a:xfrm>
            <a:off x="3147117" y="4171407"/>
            <a:ext cx="3355789" cy="646331"/>
          </a:xfrm>
          <a:prstGeom prst="rect">
            <a:avLst/>
          </a:prstGeom>
          <a:noFill/>
        </p:spPr>
        <p:txBody>
          <a:bodyPr wrap="square">
            <a:spAutoFit/>
          </a:bodyPr>
          <a:lstStyle/>
          <a:p>
            <a:r>
              <a:rPr lang="en-US" sz="800" b="1" dirty="0">
                <a:solidFill>
                  <a:schemeClr val="accent5"/>
                </a:solidFill>
                <a:latin typeface="HP Simplified" panose="020B0604020204020204" pitchFamily="34" charset="0"/>
              </a:rPr>
              <a:t>The HP ProBook 450 </a:t>
            </a:r>
            <a:r>
              <a:rPr lang="en-US" sz="800" b="1" dirty="0" smtClean="0">
                <a:solidFill>
                  <a:schemeClr val="accent5"/>
                </a:solidFill>
                <a:latin typeface="HP Simplified" panose="020B0604020204020204" pitchFamily="34" charset="0"/>
              </a:rPr>
              <a:t>15.6-inch </a:t>
            </a:r>
            <a:r>
              <a:rPr lang="en-US" sz="800" b="1" dirty="0">
                <a:solidFill>
                  <a:schemeClr val="accent5"/>
                </a:solidFill>
                <a:latin typeface="HP Simplified" panose="020B0604020204020204" pitchFamily="34" charset="0"/>
              </a:rPr>
              <a:t>laptop </a:t>
            </a:r>
            <a:r>
              <a:rPr lang="en-US" sz="700" dirty="0">
                <a:solidFill>
                  <a:schemeClr val="tx1">
                    <a:lumMod val="50000"/>
                    <a:lumOff val="50000"/>
                  </a:schemeClr>
                </a:solidFill>
                <a:latin typeface="HP Simplified" panose="020B0604020204020204" pitchFamily="34" charset="0"/>
              </a:rPr>
              <a:t>provides growing businesses with the commercial-grade performance, multi-layered endpoint security, and durability in an easily upgradeable design. Powered by the latest Intel® processor and long battery life, this feature-rich PC is well-equipped for long-term productivity and helps enable hybrid work.</a:t>
            </a:r>
            <a:endParaRPr lang="el-GR" sz="700" dirty="0">
              <a:solidFill>
                <a:schemeClr val="tx1">
                  <a:lumMod val="50000"/>
                  <a:lumOff val="50000"/>
                </a:schemeClr>
              </a:solidFill>
              <a:latin typeface="HP Simplified" panose="020B0604020204020204" pitchFamily="34" charset="0"/>
            </a:endParaRPr>
          </a:p>
        </p:txBody>
      </p:sp>
      <p:cxnSp>
        <p:nvCxnSpPr>
          <p:cNvPr id="42" name="Straight Connector 41">
            <a:extLst>
              <a:ext uri="{FF2B5EF4-FFF2-40B4-BE49-F238E27FC236}">
                <a16:creationId xmlns="" xmlns:a16="http://schemas.microsoft.com/office/drawing/2014/main" id="{447B91E9-9A75-35E8-AEA0-600160E75262}"/>
              </a:ext>
            </a:extLst>
          </p:cNvPr>
          <p:cNvCxnSpPr/>
          <p:nvPr/>
        </p:nvCxnSpPr>
        <p:spPr>
          <a:xfrm flipV="1">
            <a:off x="6558337" y="2386499"/>
            <a:ext cx="3252911" cy="635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 xmlns:a16="http://schemas.microsoft.com/office/drawing/2014/main" id="{2AC069AE-9195-8680-DBEC-58B3CD8DBA4D}"/>
              </a:ext>
            </a:extLst>
          </p:cNvPr>
          <p:cNvSpPr/>
          <p:nvPr/>
        </p:nvSpPr>
        <p:spPr>
          <a:xfrm>
            <a:off x="6509525" y="601469"/>
            <a:ext cx="2164474" cy="669414"/>
          </a:xfrm>
          <a:prstGeom prst="rect">
            <a:avLst/>
          </a:prstGeom>
        </p:spPr>
        <p:txBody>
          <a:bodyPr wrap="square">
            <a:spAutoFit/>
          </a:bodyPr>
          <a:lstStyle/>
          <a:p>
            <a:r>
              <a:rPr lang="en-US" sz="750" dirty="0">
                <a:latin typeface="HP Simplified" panose="020B0604020204020204" pitchFamily="34" charset="0"/>
              </a:rPr>
              <a:t>A38DTET  HP NOTEBOOK </a:t>
            </a:r>
            <a:r>
              <a:rPr lang="en-US" sz="750" b="1" dirty="0">
                <a:latin typeface="HP Simplified" panose="020B0604020204020204" pitchFamily="34" charset="0"/>
              </a:rPr>
              <a:t>PROBOOK 465 G11</a:t>
            </a:r>
            <a:r>
              <a:rPr lang="en-US" sz="750" dirty="0">
                <a:latin typeface="HP Simplified" panose="020B0604020204020204" pitchFamily="34" charset="0"/>
              </a:rPr>
              <a:t>, AMD RYZEN 5 7535U 2.9–4.55GHZ/16MB, 6 CORES, 16GB, 512GB PCIe NVMe SSD, AMD RADEON 660M GRAPHICS, 16'' </a:t>
            </a:r>
            <a:r>
              <a:rPr lang="en-US" sz="750" dirty="0" smtClean="0">
                <a:latin typeface="HP Simplified" panose="020B0604020204020204" pitchFamily="34" charset="0"/>
              </a:rPr>
              <a:t>WUXGA </a:t>
            </a:r>
            <a:r>
              <a:rPr lang="en-US" sz="750" dirty="0">
                <a:latin typeface="HP Simplified" panose="020B0604020204020204" pitchFamily="34" charset="0"/>
              </a:rPr>
              <a:t>IPS, WIN 11 PRO, 3YW,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875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45" name="Rectangle 44">
            <a:extLst>
              <a:ext uri="{FF2B5EF4-FFF2-40B4-BE49-F238E27FC236}">
                <a16:creationId xmlns="" xmlns:a16="http://schemas.microsoft.com/office/drawing/2014/main" id="{B00BB2CA-778B-2308-2D7E-4736AF8CBD49}"/>
              </a:ext>
            </a:extLst>
          </p:cNvPr>
          <p:cNvSpPr/>
          <p:nvPr/>
        </p:nvSpPr>
        <p:spPr>
          <a:xfrm>
            <a:off x="3203728" y="5734737"/>
            <a:ext cx="3206744" cy="553998"/>
          </a:xfrm>
          <a:prstGeom prst="rect">
            <a:avLst/>
          </a:prstGeom>
        </p:spPr>
        <p:txBody>
          <a:bodyPr wrap="square">
            <a:spAutoFit/>
          </a:bodyPr>
          <a:lstStyle/>
          <a:p>
            <a:r>
              <a:rPr lang="en-US" sz="750" dirty="0">
                <a:latin typeface="HP Simplified" panose="020B0604020204020204" pitchFamily="34" charset="0"/>
              </a:rPr>
              <a:t>AK9M3AT  HP NOTEBOOK </a:t>
            </a:r>
            <a:r>
              <a:rPr lang="en-US" sz="750" b="1" dirty="0">
                <a:latin typeface="HP Simplified" panose="020B0604020204020204" pitchFamily="34" charset="0"/>
              </a:rPr>
              <a:t>PROBOOK 450 G10</a:t>
            </a:r>
            <a:r>
              <a:rPr lang="en-US" sz="750" dirty="0">
                <a:latin typeface="HP Simplified" panose="020B0604020204020204" pitchFamily="34" charset="0"/>
              </a:rPr>
              <a:t>, INTEL i5-1334U 3.4-4.6GHZ/12MB, 10 CORES, 16GB (1x16GB), 512GB PCIe NVMe SSD, INTEL IRIS XE GRAPHICS, 15.6'' FHD IPS, WIN 11 PRO, 3YW, SILVER,CASHBACK 30€ UNTIL 31/</a:t>
            </a:r>
            <a:r>
              <a:rPr lang="el-GR" sz="750" dirty="0">
                <a:latin typeface="HP Simplified" panose="020B0604020204020204" pitchFamily="34" charset="0"/>
              </a:rPr>
              <a:t>10</a:t>
            </a:r>
            <a:r>
              <a:rPr lang="en-US" sz="750" dirty="0">
                <a:latin typeface="HP Simplified" panose="020B0604020204020204" pitchFamily="34" charset="0"/>
              </a:rPr>
              <a:t> , </a:t>
            </a:r>
            <a:r>
              <a:rPr lang="en-US" sz="750" dirty="0" smtClean="0">
                <a:solidFill>
                  <a:srgbClr val="FF0000"/>
                </a:solidFill>
                <a:latin typeface="HP Simplified" panose="020B0604020204020204" pitchFamily="34" charset="0"/>
              </a:rPr>
              <a:t>829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pic>
        <p:nvPicPr>
          <p:cNvPr id="47" name="Picture 46">
            <a:extLst>
              <a:ext uri="{FF2B5EF4-FFF2-40B4-BE49-F238E27FC236}">
                <a16:creationId xmlns="" xmlns:a16="http://schemas.microsoft.com/office/drawing/2014/main" id="{3D2E2181-AF4B-5DC2-3CA6-0E13943186F8}"/>
              </a:ext>
            </a:extLst>
          </p:cNvPr>
          <p:cNvPicPr>
            <a:picLocks noChangeAspect="1"/>
          </p:cNvPicPr>
          <p:nvPr/>
        </p:nvPicPr>
        <p:blipFill>
          <a:blip r:embed="rId12" cstate="email">
            <a:extLst>
              <a:ext uri="{BEBA8EAE-BF5A-486C-A8C5-ECC9F3942E4B}">
                <a14:imgProps xmlns:a14="http://schemas.microsoft.com/office/drawing/2010/main">
                  <a14:imgLayer r:embed="rId13">
                    <a14:imgEffect>
                      <a14:backgroundRemoval t="7122" b="98220" l="6197" r="95513">
                        <a14:foregroundMark x1="14103" y1="7122" x2="84829" y2="7715"/>
                        <a14:foregroundMark x1="12607" y1="68843" x2="91880" y2="94362"/>
                        <a14:foregroundMark x1="12179" y1="70623" x2="9402" y2="91395"/>
                        <a14:foregroundMark x1="9402" y1="91395" x2="8120" y2="94065"/>
                        <a14:foregroundMark x1="10897" y1="93769" x2="88889" y2="94955"/>
                        <a14:foregroundMark x1="83333" y1="67656" x2="90812" y2="89911"/>
                        <a14:foregroundMark x1="90812" y1="89911" x2="91026" y2="94065"/>
                        <a14:foregroundMark x1="81197" y1="68546" x2="23291" y2="70623"/>
                        <a14:foregroundMark x1="11966" y1="68843" x2="6410" y2="96142"/>
                        <a14:foregroundMark x1="8547" y1="96142" x2="63248" y2="98516"/>
                        <a14:foregroundMark x1="63248" y1="98516" x2="74359" y2="98220"/>
                        <a14:foregroundMark x1="24145" y1="79525" x2="50214" y2="74481"/>
                        <a14:foregroundMark x1="17949" y1="73294" x2="19231" y2="84273"/>
                        <a14:foregroundMark x1="68376" y1="75964" x2="76923" y2="83680"/>
                        <a14:foregroundMark x1="64744" y1="68843" x2="59829" y2="84570"/>
                        <a14:foregroundMark x1="64103" y1="70623" x2="80128" y2="71810"/>
                        <a14:foregroundMark x1="80556" y1="75074" x2="83547" y2="83086"/>
                        <a14:foregroundMark x1="12179" y1="81009" x2="15385" y2="85163"/>
                        <a14:foregroundMark x1="85897" y1="71810" x2="92949" y2="88131"/>
                        <a14:foregroundMark x1="92949" y1="88131" x2="94017" y2="94955"/>
                        <a14:foregroundMark x1="10684" y1="91395" x2="59188" y2="86647"/>
                        <a14:foregroundMark x1="29060" y1="68546" x2="56624" y2="69139"/>
                        <a14:foregroundMark x1="56624" y1="69139" x2="69872" y2="68843"/>
                        <a14:foregroundMark x1="69872" y1="68843" x2="69872" y2="68843"/>
                        <a14:foregroundMark x1="86325" y1="97033" x2="95513" y2="97033"/>
                      </a14:backgroundRemoval>
                    </a14:imgEffect>
                  </a14:imgLayer>
                </a14:imgProps>
              </a:ext>
              <a:ext uri="{28A0092B-C50C-407E-A947-70E740481C1C}">
                <a14:useLocalDpi xmlns:a14="http://schemas.microsoft.com/office/drawing/2010/main"/>
              </a:ext>
            </a:extLst>
          </a:blip>
          <a:stretch>
            <a:fillRect/>
          </a:stretch>
        </p:blipFill>
        <p:spPr>
          <a:xfrm>
            <a:off x="4204355" y="4734815"/>
            <a:ext cx="1316553" cy="948031"/>
          </a:xfrm>
          <a:prstGeom prst="rect">
            <a:avLst/>
          </a:prstGeom>
        </p:spPr>
      </p:pic>
      <p:sp>
        <p:nvSpPr>
          <p:cNvPr id="24" name="Rectangle 23">
            <a:extLst>
              <a:ext uri="{FF2B5EF4-FFF2-40B4-BE49-F238E27FC236}">
                <a16:creationId xmlns="" xmlns:a16="http://schemas.microsoft.com/office/drawing/2014/main" id="{11DF6997-0778-EFFD-06C0-FA98A82DCC21}"/>
              </a:ext>
            </a:extLst>
          </p:cNvPr>
          <p:cNvSpPr/>
          <p:nvPr/>
        </p:nvSpPr>
        <p:spPr>
          <a:xfrm>
            <a:off x="6558337" y="5702269"/>
            <a:ext cx="3272853" cy="438582"/>
          </a:xfrm>
          <a:prstGeom prst="rect">
            <a:avLst/>
          </a:prstGeom>
        </p:spPr>
        <p:txBody>
          <a:bodyPr wrap="square">
            <a:spAutoFit/>
          </a:bodyPr>
          <a:lstStyle/>
          <a:p>
            <a:r>
              <a:rPr lang="en-US" sz="750" dirty="0">
                <a:latin typeface="HP Simplified" panose="020B0604020204020204" pitchFamily="34" charset="0"/>
              </a:rPr>
              <a:t>8A672EA HP </a:t>
            </a:r>
            <a:r>
              <a:rPr lang="en-US" sz="750" b="1" dirty="0">
                <a:latin typeface="HP Simplified" panose="020B0604020204020204" pitchFamily="34" charset="0"/>
              </a:rPr>
              <a:t>NOTEBOOK 255 G10</a:t>
            </a:r>
            <a:r>
              <a:rPr lang="en-US" sz="750" dirty="0">
                <a:latin typeface="HP Simplified" panose="020B0604020204020204" pitchFamily="34" charset="0"/>
              </a:rPr>
              <a:t>, RYZEN 7-7730U 2.0-4.5GHZ/16MB, 8 CORES, 16GB (1x16GB), 1TB PCIe NVMe SSD, AMD RADEON GRAPHICS, USB-C, 15.6'' FHD IPS, WIN 11 PRO, 1YW, DARK ASH SILVER </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920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sp>
        <p:nvSpPr>
          <p:cNvPr id="36" name="Rectangle 35">
            <a:extLst>
              <a:ext uri="{FF2B5EF4-FFF2-40B4-BE49-F238E27FC236}">
                <a16:creationId xmlns="" xmlns:a16="http://schemas.microsoft.com/office/drawing/2014/main" id="{7A57F445-014A-B9D4-462A-B19C8B2035BB}"/>
              </a:ext>
            </a:extLst>
          </p:cNvPr>
          <p:cNvSpPr/>
          <p:nvPr/>
        </p:nvSpPr>
        <p:spPr>
          <a:xfrm>
            <a:off x="6510407" y="1214485"/>
            <a:ext cx="2145713" cy="669414"/>
          </a:xfrm>
          <a:prstGeom prst="rect">
            <a:avLst/>
          </a:prstGeom>
        </p:spPr>
        <p:txBody>
          <a:bodyPr wrap="square">
            <a:spAutoFit/>
          </a:bodyPr>
          <a:lstStyle/>
          <a:p>
            <a:r>
              <a:rPr lang="en-US" sz="750" dirty="0">
                <a:latin typeface="HP Simplified" panose="020B0604020204020204" pitchFamily="34" charset="0"/>
              </a:rPr>
              <a:t>9G1V1ET HP </a:t>
            </a:r>
            <a:r>
              <a:rPr lang="en-US" sz="750" b="1" dirty="0">
                <a:latin typeface="HP Simplified" panose="020B0604020204020204" pitchFamily="34" charset="0"/>
              </a:rPr>
              <a:t>NOTEBOOK PROBOOK 460 G11</a:t>
            </a:r>
            <a:r>
              <a:rPr lang="en-US" sz="750" dirty="0">
                <a:latin typeface="HP Simplified" panose="020B0604020204020204" pitchFamily="34" charset="0"/>
              </a:rPr>
              <a:t>, INTEL ULTRA 5-125U AI VPRO 1.3-4.3GHZ/12MB, 12 CORES, 16GB (1x16GB), 512GB PCIe NVMe SSD, INTEL GRAPHICS, 16'' WUXGA IPS, TYPE-C, LAN, WIN 11 PRO, 3YW,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974 </a:t>
            </a:r>
            <a:r>
              <a:rPr lang="el-GR" sz="750" dirty="0" smtClean="0">
                <a:solidFill>
                  <a:srgbClr val="FF0000"/>
                </a:solidFill>
                <a:latin typeface="HP Simplified" panose="020B0604020204020204" pitchFamily="34" charset="0"/>
              </a:rPr>
              <a:t>€</a:t>
            </a:r>
            <a:endParaRPr lang="en-GB" sz="800" i="1" dirty="0">
              <a:solidFill>
                <a:srgbClr val="92D050"/>
              </a:solidFill>
              <a:ea typeface="Calibri" panose="020F0502020204030204" pitchFamily="34" charset="0"/>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3531" y="1310125"/>
            <a:ext cx="957412" cy="815823"/>
          </a:xfrm>
          <a:prstGeom prst="rect">
            <a:avLst/>
          </a:prstGeom>
        </p:spPr>
      </p:pic>
      <p:sp>
        <p:nvSpPr>
          <p:cNvPr id="63" name="Rectangle 62">
            <a:extLst>
              <a:ext uri="{FF2B5EF4-FFF2-40B4-BE49-F238E27FC236}">
                <a16:creationId xmlns="" xmlns:a16="http://schemas.microsoft.com/office/drawing/2014/main" id="{07D67F5E-3A89-EA82-3082-CDC2A2CB3E7B}"/>
              </a:ext>
            </a:extLst>
          </p:cNvPr>
          <p:cNvSpPr/>
          <p:nvPr/>
        </p:nvSpPr>
        <p:spPr>
          <a:xfrm>
            <a:off x="80595" y="3332385"/>
            <a:ext cx="2917567" cy="553998"/>
          </a:xfrm>
          <a:prstGeom prst="rect">
            <a:avLst/>
          </a:prstGeom>
        </p:spPr>
        <p:txBody>
          <a:bodyPr wrap="square">
            <a:spAutoFit/>
          </a:bodyPr>
          <a:lstStyle/>
          <a:p>
            <a:r>
              <a:rPr lang="en-US" sz="750" dirty="0" smtClean="0">
                <a:latin typeface="HP Simplified" panose="020B0604020204020204" pitchFamily="34" charset="0"/>
              </a:rPr>
              <a:t>C4HZ4ET </a:t>
            </a:r>
            <a:r>
              <a:rPr lang="en-US" sz="750" dirty="0">
                <a:latin typeface="HP Simplified" panose="020B0604020204020204" pitchFamily="34" charset="0"/>
              </a:rPr>
              <a:t>HP NOTEBOOK </a:t>
            </a:r>
            <a:r>
              <a:rPr lang="en-US" sz="750" b="1" dirty="0">
                <a:latin typeface="HP Simplified" panose="020B0604020204020204" pitchFamily="34" charset="0"/>
              </a:rPr>
              <a:t>PROBOOK 4 G1a </a:t>
            </a:r>
            <a:r>
              <a:rPr lang="en-US" sz="750" dirty="0">
                <a:latin typeface="HP Simplified" panose="020B0604020204020204" pitchFamily="34" charset="0"/>
              </a:rPr>
              <a:t>14 AI, AMD RYZEN 7-250 3.3-5.1GHz/16MB, 16 NPU TOPS, 8 CORES, 24GB (2x12GB), 512GB PCIe NVMe SSD, AMD RADEON 780M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1,210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644063" y="785619"/>
            <a:ext cx="1159300" cy="989054"/>
          </a:xfrm>
          <a:prstGeom prst="rect">
            <a:avLst/>
          </a:prstGeom>
        </p:spPr>
      </p:pic>
      <p:sp>
        <p:nvSpPr>
          <p:cNvPr id="54" name="Rectangle 53">
            <a:extLst>
              <a:ext uri="{FF2B5EF4-FFF2-40B4-BE49-F238E27FC236}">
                <a16:creationId xmlns="" xmlns:a16="http://schemas.microsoft.com/office/drawing/2014/main" id="{07D67F5E-3A89-EA82-3082-CDC2A2CB3E7B}"/>
              </a:ext>
            </a:extLst>
          </p:cNvPr>
          <p:cNvSpPr/>
          <p:nvPr/>
        </p:nvSpPr>
        <p:spPr>
          <a:xfrm>
            <a:off x="91756" y="2573768"/>
            <a:ext cx="2940962" cy="438582"/>
          </a:xfrm>
          <a:prstGeom prst="rect">
            <a:avLst/>
          </a:prstGeom>
        </p:spPr>
        <p:txBody>
          <a:bodyPr wrap="square">
            <a:spAutoFit/>
          </a:bodyPr>
          <a:lstStyle/>
          <a:p>
            <a:r>
              <a:rPr lang="en-US" sz="750" dirty="0" smtClean="0">
                <a:latin typeface="HP Simplified" panose="020B0604020204020204" pitchFamily="34" charset="0"/>
              </a:rPr>
              <a:t>C5BX2AT HP </a:t>
            </a:r>
            <a:r>
              <a:rPr lang="en-US" sz="750" dirty="0">
                <a:latin typeface="HP Simplified" panose="020B0604020204020204" pitchFamily="34" charset="0"/>
              </a:rPr>
              <a:t>NOTEBOOK </a:t>
            </a:r>
            <a:r>
              <a:rPr lang="en-US" sz="750" b="1" dirty="0">
                <a:latin typeface="HP Simplified" panose="020B0604020204020204" pitchFamily="34" charset="0"/>
              </a:rPr>
              <a:t>PROBOOK 4 G1iR </a:t>
            </a:r>
            <a:r>
              <a:rPr lang="en-US" sz="750" dirty="0">
                <a:latin typeface="HP Simplified" panose="020B0604020204020204" pitchFamily="34" charset="0"/>
              </a:rPr>
              <a:t>16, INTEL ULTRA 5-120U 3.8-5.0GHz/12MB, 10 CORES, 16GB (1x16GB), 512GB PCIe NVMe SSD, INTEL GRAPHICS, 16'' WUXGA IPS, WIN 11 PRO, </a:t>
            </a:r>
            <a:r>
              <a:rPr lang="en-US" sz="750" dirty="0" smtClean="0">
                <a:latin typeface="HP Simplified" panose="020B0604020204020204" pitchFamily="34" charset="0"/>
              </a:rPr>
              <a:t>3YW,  </a:t>
            </a:r>
            <a:r>
              <a:rPr lang="en-US" sz="750" dirty="0">
                <a:solidFill>
                  <a:srgbClr val="FF0000"/>
                </a:solidFill>
                <a:latin typeface="HP Simplified" panose="020B0604020204020204" pitchFamily="34" charset="0"/>
              </a:rPr>
              <a:t>9</a:t>
            </a:r>
            <a:r>
              <a:rPr lang="en-US" sz="750" dirty="0" smtClean="0">
                <a:solidFill>
                  <a:srgbClr val="FF0000"/>
                </a:solidFill>
                <a:latin typeface="HP Simplified" panose="020B0604020204020204" pitchFamily="34" charset="0"/>
              </a:rPr>
              <a:t>15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55" name="Rectangle 54">
            <a:extLst>
              <a:ext uri="{FF2B5EF4-FFF2-40B4-BE49-F238E27FC236}">
                <a16:creationId xmlns="" xmlns:a16="http://schemas.microsoft.com/office/drawing/2014/main" id="{07D67F5E-3A89-EA82-3082-CDC2A2CB3E7B}"/>
              </a:ext>
            </a:extLst>
          </p:cNvPr>
          <p:cNvSpPr/>
          <p:nvPr/>
        </p:nvSpPr>
        <p:spPr>
          <a:xfrm>
            <a:off x="87417" y="2203638"/>
            <a:ext cx="3174801" cy="438582"/>
          </a:xfrm>
          <a:prstGeom prst="rect">
            <a:avLst/>
          </a:prstGeom>
        </p:spPr>
        <p:txBody>
          <a:bodyPr wrap="square">
            <a:spAutoFit/>
          </a:bodyPr>
          <a:lstStyle/>
          <a:p>
            <a:r>
              <a:rPr lang="en-US" sz="750" dirty="0" smtClean="0">
                <a:latin typeface="HP Simplified" panose="020B0604020204020204" pitchFamily="34" charset="0"/>
              </a:rPr>
              <a:t>C5BX1AT HP </a:t>
            </a:r>
            <a:r>
              <a:rPr lang="en-US" sz="750" dirty="0">
                <a:latin typeface="HP Simplified" panose="020B0604020204020204" pitchFamily="34" charset="0"/>
              </a:rPr>
              <a:t>NOTEBOOK </a:t>
            </a:r>
            <a:r>
              <a:rPr lang="en-US" sz="750" b="1" dirty="0">
                <a:latin typeface="HP Simplified" panose="020B0604020204020204" pitchFamily="34" charset="0"/>
              </a:rPr>
              <a:t>PROBOOK 4 G1iR </a:t>
            </a:r>
            <a:r>
              <a:rPr lang="en-US" sz="750" dirty="0">
                <a:latin typeface="HP Simplified" panose="020B0604020204020204" pitchFamily="34" charset="0"/>
              </a:rPr>
              <a:t>14, INTEL ULTRA 5-120U 3.8-5.0GHz/12MB, 10 CORES, 16GB (1x16GB), 512GB PCIe NVMe SSD, INTEL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887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56" name="Rectangle 55">
            <a:extLst>
              <a:ext uri="{FF2B5EF4-FFF2-40B4-BE49-F238E27FC236}">
                <a16:creationId xmlns="" xmlns:a16="http://schemas.microsoft.com/office/drawing/2014/main" id="{07D67F5E-3A89-EA82-3082-CDC2A2CB3E7B}"/>
              </a:ext>
            </a:extLst>
          </p:cNvPr>
          <p:cNvSpPr/>
          <p:nvPr/>
        </p:nvSpPr>
        <p:spPr>
          <a:xfrm>
            <a:off x="3180753" y="3547649"/>
            <a:ext cx="3251776" cy="438582"/>
          </a:xfrm>
          <a:prstGeom prst="rect">
            <a:avLst/>
          </a:prstGeom>
        </p:spPr>
        <p:txBody>
          <a:bodyPr wrap="square">
            <a:spAutoFit/>
          </a:bodyPr>
          <a:lstStyle/>
          <a:p>
            <a:r>
              <a:rPr lang="en-US" sz="750" dirty="0" smtClean="0">
                <a:latin typeface="HP Simplified" panose="020B0604020204020204" pitchFamily="34" charset="0"/>
              </a:rPr>
              <a:t>969G6ET HP </a:t>
            </a:r>
            <a:r>
              <a:rPr lang="en-US" sz="750" dirty="0">
                <a:latin typeface="HP Simplified" panose="020B0604020204020204" pitchFamily="34" charset="0"/>
              </a:rPr>
              <a:t>NOTEBOOK </a:t>
            </a:r>
            <a:r>
              <a:rPr lang="en-US" sz="750" b="1" dirty="0">
                <a:latin typeface="HP Simplified" panose="020B0604020204020204" pitchFamily="34" charset="0"/>
              </a:rPr>
              <a:t>PROBOOK 440 G10</a:t>
            </a:r>
            <a:r>
              <a:rPr lang="en-US" sz="750" dirty="0">
                <a:latin typeface="HP Simplified" panose="020B0604020204020204" pitchFamily="34" charset="0"/>
              </a:rPr>
              <a:t>, INTEL i7-1355U 3.7-5.0GHZ/12MB, 10 CORES, 16GB (1x16GB), 512GB PCIe NVMe SSD, INTEL UHD GRAPHICS, 14'' FHD IPS, WIN 11 PRO, 3YW,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1,120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cxnSp>
        <p:nvCxnSpPr>
          <p:cNvPr id="66" name="Straight Connector 65">
            <a:extLst>
              <a:ext uri="{FF2B5EF4-FFF2-40B4-BE49-F238E27FC236}">
                <a16:creationId xmlns="" xmlns:a16="http://schemas.microsoft.com/office/drawing/2014/main" id="{447B91E9-9A75-35E8-AEA0-600160E75262}"/>
              </a:ext>
            </a:extLst>
          </p:cNvPr>
          <p:cNvCxnSpPr/>
          <p:nvPr/>
        </p:nvCxnSpPr>
        <p:spPr>
          <a:xfrm flipV="1">
            <a:off x="6595084" y="4133565"/>
            <a:ext cx="3291745" cy="1620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 xmlns:a16="http://schemas.microsoft.com/office/drawing/2014/main" id="{07D67F5E-3A89-EA82-3082-CDC2A2CB3E7B}"/>
              </a:ext>
            </a:extLst>
          </p:cNvPr>
          <p:cNvSpPr/>
          <p:nvPr/>
        </p:nvSpPr>
        <p:spPr>
          <a:xfrm>
            <a:off x="3164683" y="3145484"/>
            <a:ext cx="3251776" cy="438582"/>
          </a:xfrm>
          <a:prstGeom prst="rect">
            <a:avLst/>
          </a:prstGeom>
        </p:spPr>
        <p:txBody>
          <a:bodyPr wrap="square">
            <a:spAutoFit/>
          </a:bodyPr>
          <a:lstStyle/>
          <a:p>
            <a:r>
              <a:rPr lang="en-US" sz="750" dirty="0" smtClean="0">
                <a:latin typeface="HP Simplified" panose="020B0604020204020204" pitchFamily="34" charset="0"/>
              </a:rPr>
              <a:t>C4HZ2ET </a:t>
            </a:r>
            <a:r>
              <a:rPr lang="en-US" sz="750" dirty="0">
                <a:latin typeface="HP Simplified" panose="020B0604020204020204" pitchFamily="34" charset="0"/>
              </a:rPr>
              <a:t>HP NOTEBOOK </a:t>
            </a:r>
            <a:r>
              <a:rPr lang="en-US" sz="750" b="1" dirty="0">
                <a:latin typeface="HP Simplified" panose="020B0604020204020204" pitchFamily="34" charset="0"/>
              </a:rPr>
              <a:t>PROBOOK 440 G11</a:t>
            </a:r>
            <a:r>
              <a:rPr lang="en-US" sz="750" dirty="0">
                <a:latin typeface="HP Simplified" panose="020B0604020204020204" pitchFamily="34" charset="0"/>
              </a:rPr>
              <a:t>, INTEL ULTRA 7-155U 2.1-4.8GHZ/12MB, 12 CORES, 16GB (1x16GB), 1TB PCIe NVMe SSD, INTEL GRAPHICS, 14'' WUXGA IPS, DOS, 3YW,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1,100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59" name="Rectangle 58">
            <a:extLst>
              <a:ext uri="{FF2B5EF4-FFF2-40B4-BE49-F238E27FC236}">
                <a16:creationId xmlns="" xmlns:a16="http://schemas.microsoft.com/office/drawing/2014/main" id="{07D67F5E-3A89-EA82-3082-CDC2A2CB3E7B}"/>
              </a:ext>
            </a:extLst>
          </p:cNvPr>
          <p:cNvSpPr/>
          <p:nvPr/>
        </p:nvSpPr>
        <p:spPr>
          <a:xfrm>
            <a:off x="3165962" y="2304737"/>
            <a:ext cx="3251776" cy="438582"/>
          </a:xfrm>
          <a:prstGeom prst="rect">
            <a:avLst/>
          </a:prstGeom>
        </p:spPr>
        <p:txBody>
          <a:bodyPr wrap="square">
            <a:spAutoFit/>
          </a:bodyPr>
          <a:lstStyle/>
          <a:p>
            <a:r>
              <a:rPr lang="en-US" sz="750" dirty="0">
                <a:latin typeface="HP Simplified" panose="020B0604020204020204" pitchFamily="34" charset="0"/>
              </a:rPr>
              <a:t>C4HZ1ET HP NOTEBOOK </a:t>
            </a:r>
            <a:r>
              <a:rPr lang="en-US" sz="750" b="1" dirty="0">
                <a:latin typeface="HP Simplified" panose="020B0604020204020204" pitchFamily="34" charset="0"/>
              </a:rPr>
              <a:t>PROBOOK 440 G11</a:t>
            </a:r>
            <a:r>
              <a:rPr lang="en-US" sz="750" dirty="0">
                <a:latin typeface="HP Simplified" panose="020B0604020204020204" pitchFamily="34" charset="0"/>
              </a:rPr>
              <a:t>, INTEL ULTRA 5-125U 2.1–4.3GHZ/12MB, 12 CORES, 16GB (1x16GB), 1TB PCIe NVMe SSD, INTEL GRAPHICS, 14'' WUXGA IPS, DOS, 3YW, </a:t>
            </a:r>
            <a:r>
              <a:rPr lang="en-US"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940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61" name="Rectangle 60">
            <a:extLst>
              <a:ext uri="{FF2B5EF4-FFF2-40B4-BE49-F238E27FC236}">
                <a16:creationId xmlns="" xmlns:a16="http://schemas.microsoft.com/office/drawing/2014/main" id="{07D67F5E-3A89-EA82-3082-CDC2A2CB3E7B}"/>
              </a:ext>
            </a:extLst>
          </p:cNvPr>
          <p:cNvSpPr/>
          <p:nvPr/>
        </p:nvSpPr>
        <p:spPr>
          <a:xfrm>
            <a:off x="83771" y="2945436"/>
            <a:ext cx="3077736" cy="438582"/>
          </a:xfrm>
          <a:prstGeom prst="rect">
            <a:avLst/>
          </a:prstGeom>
        </p:spPr>
        <p:txBody>
          <a:bodyPr wrap="square">
            <a:spAutoFit/>
          </a:bodyPr>
          <a:lstStyle/>
          <a:p>
            <a:r>
              <a:rPr lang="en-US" sz="750" dirty="0" smtClean="0">
                <a:latin typeface="HP Simplified" panose="020B0604020204020204" pitchFamily="34" charset="0"/>
              </a:rPr>
              <a:t>C4HZ9ET HP </a:t>
            </a:r>
            <a:r>
              <a:rPr lang="en-US" sz="750" dirty="0">
                <a:latin typeface="HP Simplified" panose="020B0604020204020204" pitchFamily="34" charset="0"/>
              </a:rPr>
              <a:t>NOTEBOOK </a:t>
            </a:r>
            <a:r>
              <a:rPr lang="en-US" sz="750" b="1" dirty="0">
                <a:latin typeface="HP Simplified" panose="020B0604020204020204" pitchFamily="34" charset="0"/>
              </a:rPr>
              <a:t>PROBOOK 4 G1ah </a:t>
            </a:r>
            <a:r>
              <a:rPr lang="en-US" sz="750" dirty="0">
                <a:latin typeface="HP Simplified" panose="020B0604020204020204" pitchFamily="34" charset="0"/>
              </a:rPr>
              <a:t>14 AI, AMD RYZEN 5-220 3.2-4.9GHz/16MB, 6 CORES, 16GB (1x16GB), 512GB PCIe NVMe SSD, AMD RADEON 740M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997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
        <p:nvSpPr>
          <p:cNvPr id="62" name="Rectangle 61">
            <a:extLst>
              <a:ext uri="{FF2B5EF4-FFF2-40B4-BE49-F238E27FC236}">
                <a16:creationId xmlns="" xmlns:a16="http://schemas.microsoft.com/office/drawing/2014/main" id="{07D67F5E-3A89-EA82-3082-CDC2A2CB3E7B}"/>
              </a:ext>
            </a:extLst>
          </p:cNvPr>
          <p:cNvSpPr/>
          <p:nvPr/>
        </p:nvSpPr>
        <p:spPr>
          <a:xfrm>
            <a:off x="84676" y="3810442"/>
            <a:ext cx="3009011" cy="438582"/>
          </a:xfrm>
          <a:prstGeom prst="rect">
            <a:avLst/>
          </a:prstGeom>
        </p:spPr>
        <p:txBody>
          <a:bodyPr wrap="square">
            <a:spAutoFit/>
          </a:bodyPr>
          <a:lstStyle/>
          <a:p>
            <a:r>
              <a:rPr lang="en-US" sz="750" dirty="0" smtClean="0">
                <a:latin typeface="HP Simplified" panose="020B0604020204020204" pitchFamily="34" charset="0"/>
              </a:rPr>
              <a:t>C4HZ5ET HP </a:t>
            </a:r>
            <a:r>
              <a:rPr lang="en-US" sz="750" dirty="0">
                <a:latin typeface="HP Simplified" panose="020B0604020204020204" pitchFamily="34" charset="0"/>
              </a:rPr>
              <a:t>NOTEBOOK </a:t>
            </a:r>
            <a:r>
              <a:rPr lang="en-US" sz="750" b="1" dirty="0">
                <a:latin typeface="HP Simplified" panose="020B0604020204020204" pitchFamily="34" charset="0"/>
              </a:rPr>
              <a:t>PROBOOK 4 G1iR </a:t>
            </a:r>
            <a:r>
              <a:rPr lang="en-US" sz="750" dirty="0">
                <a:latin typeface="HP Simplified" panose="020B0604020204020204" pitchFamily="34" charset="0"/>
              </a:rPr>
              <a:t>14, INTEL ULTRA 7-150U 4.0-5.4GHz/12MB, 10 CORES, 16GB (1x16GB), 512GB PCIe NVMe SSD, INTEL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1,220 </a:t>
            </a:r>
            <a:r>
              <a:rPr lang="el-GR" sz="750" dirty="0" smtClean="0">
                <a:solidFill>
                  <a:srgbClr val="FF0000"/>
                </a:solidFill>
                <a:latin typeface="HP Simplified" panose="020B0604020204020204" pitchFamily="34" charset="0"/>
              </a:rPr>
              <a:t>€</a:t>
            </a:r>
            <a:endParaRPr lang="en-US" sz="750" dirty="0">
              <a:solidFill>
                <a:srgbClr val="FF0000"/>
              </a:solidFill>
              <a:latin typeface="HP Simplified" panose="020B0604020204020204" pitchFamily="34" charset="0"/>
            </a:endParaRPr>
          </a:p>
        </p:txBody>
      </p:sp>
    </p:spTree>
    <p:extLst>
      <p:ext uri="{BB962C8B-B14F-4D97-AF65-F5344CB8AC3E}">
        <p14:creationId xmlns:p14="http://schemas.microsoft.com/office/powerpoint/2010/main" val="209959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5170" y="574516"/>
            <a:ext cx="1065239" cy="859380"/>
          </a:xfrm>
          <a:prstGeom prst="rect">
            <a:avLst/>
          </a:prstGeom>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3343" y="4942081"/>
            <a:ext cx="1161997" cy="888933"/>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6" y="-13307"/>
            <a:ext cx="1734189" cy="936000"/>
          </a:xfrm>
          <a:prstGeom prst="rect">
            <a:avLst/>
          </a:prstGeom>
        </p:spPr>
      </p:pic>
      <p:pic>
        <p:nvPicPr>
          <p:cNvPr id="75" name="Picture 74"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6"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567364" y="-613"/>
            <a:ext cx="1624257" cy="925767"/>
          </a:xfrm>
          <a:prstGeom prst="rect">
            <a:avLst/>
          </a:prstGeom>
        </p:spPr>
      </p:pic>
      <p:sp>
        <p:nvSpPr>
          <p:cNvPr id="112" name="TextBox 111"/>
          <p:cNvSpPr txBox="1"/>
          <p:nvPr/>
        </p:nvSpPr>
        <p:spPr>
          <a:xfrm>
            <a:off x="1704966" y="-41880"/>
            <a:ext cx="1400613" cy="369332"/>
          </a:xfrm>
          <a:prstGeom prst="rect">
            <a:avLst/>
          </a:prstGeom>
          <a:noFill/>
        </p:spPr>
        <p:txBody>
          <a:bodyPr wrap="square" rtlCol="0">
            <a:spAutoFit/>
          </a:bodyPr>
          <a:lstStyle/>
          <a:p>
            <a:r>
              <a:rPr lang="en-GB" sz="900" dirty="0">
                <a:latin typeface="HP Simplified" panose="020B0604020204020204" pitchFamily="34" charset="0"/>
              </a:rPr>
              <a:t>HP Elite Business Notebooks</a:t>
            </a:r>
          </a:p>
        </p:txBody>
      </p:sp>
      <p:pic>
        <p:nvPicPr>
          <p:cNvPr id="142" name="Picture 141">
            <a:extLst>
              <a:ext uri="{FF2B5EF4-FFF2-40B4-BE49-F238E27FC236}">
                <a16:creationId xmlns="" xmlns:a16="http://schemas.microsoft.com/office/drawing/2014/main" id="{8929B490-78C4-C79A-1887-8845DCBE0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75517" y="26495"/>
            <a:ext cx="252000" cy="252000"/>
          </a:xfrm>
          <a:prstGeom prst="rect">
            <a:avLst/>
          </a:prstGeom>
        </p:spPr>
      </p:pic>
      <p:cxnSp>
        <p:nvCxnSpPr>
          <p:cNvPr id="27" name="Straight Connector 26">
            <a:extLst>
              <a:ext uri="{FF2B5EF4-FFF2-40B4-BE49-F238E27FC236}">
                <a16:creationId xmlns="" xmlns:a16="http://schemas.microsoft.com/office/drawing/2014/main" id="{0E5E76A6-38CC-FA3A-4615-CEF5191C2680}"/>
              </a:ext>
            </a:extLst>
          </p:cNvPr>
          <p:cNvCxnSpPr/>
          <p:nvPr/>
        </p:nvCxnSpPr>
        <p:spPr>
          <a:xfrm flipH="1">
            <a:off x="3209100" y="937986"/>
            <a:ext cx="0" cy="5400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 xmlns:a16="http://schemas.microsoft.com/office/drawing/2014/main" id="{5AF3B0C0-B07B-AB9D-3725-D0F20291701B}"/>
              </a:ext>
            </a:extLst>
          </p:cNvPr>
          <p:cNvCxnSpPr/>
          <p:nvPr/>
        </p:nvCxnSpPr>
        <p:spPr>
          <a:xfrm>
            <a:off x="6362947" y="86264"/>
            <a:ext cx="50543" cy="62494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13576" y="5880981"/>
            <a:ext cx="2981634" cy="438582"/>
          </a:xfrm>
          <a:prstGeom prst="rect">
            <a:avLst/>
          </a:prstGeom>
          <a:noFill/>
        </p:spPr>
        <p:txBody>
          <a:bodyPr wrap="square" rtlCol="0">
            <a:spAutoFit/>
          </a:bodyPr>
          <a:lstStyle/>
          <a:p>
            <a:r>
              <a:rPr lang="en-GB" sz="750" dirty="0">
                <a:latin typeface="HP Simplified" panose="020B0604020204020204" pitchFamily="34" charset="0"/>
              </a:rPr>
              <a:t>5P727EA HP NOTEBOOK </a:t>
            </a:r>
            <a:r>
              <a:rPr lang="en-GB" sz="750" b="1" dirty="0">
                <a:latin typeface="HP Simplified" panose="020B0604020204020204" pitchFamily="34" charset="0"/>
              </a:rPr>
              <a:t>ELITEBOOK 835 G9</a:t>
            </a:r>
            <a:r>
              <a:rPr lang="en-GB" sz="750" dirty="0">
                <a:latin typeface="HP Simplified" panose="020B0604020204020204" pitchFamily="34" charset="0"/>
              </a:rPr>
              <a:t>, AMD RYZEN 7 6800U 2.7 - 4.7GHZ / 16MB, 8 CORES, 16GB, 512GB PCIe NVMe SSD, GRAPHICS, CAM, 13.3'' WUXGA IPS, WIN 10 PRO, 3YW, SILVER, 3YW</a:t>
            </a:r>
            <a:r>
              <a:rPr lang="en-US" sz="750" dirty="0">
                <a:latin typeface="HP Simplified" panose="020B0604020204020204" pitchFamily="34" charset="0"/>
              </a:rPr>
              <a:t>, </a:t>
            </a:r>
            <a:r>
              <a:rPr lang="en-US" sz="750" dirty="0" smtClean="0">
                <a:solidFill>
                  <a:srgbClr val="FF0000"/>
                </a:solidFill>
                <a:latin typeface="HP Simplified" panose="020B0604020204020204" pitchFamily="34" charset="0"/>
              </a:rPr>
              <a:t>1,366 €</a:t>
            </a:r>
            <a:endParaRPr lang="x-none" sz="750" dirty="0">
              <a:solidFill>
                <a:srgbClr val="92D050"/>
              </a:solidFill>
              <a:latin typeface="HP Simplified" panose="020B0604020204020204" pitchFamily="34" charset="0"/>
            </a:endParaRPr>
          </a:p>
        </p:txBody>
      </p:sp>
      <p:sp>
        <p:nvSpPr>
          <p:cNvPr id="30" name="TextBox 29">
            <a:extLst>
              <a:ext uri="{FF2B5EF4-FFF2-40B4-BE49-F238E27FC236}">
                <a16:creationId xmlns="" xmlns:a16="http://schemas.microsoft.com/office/drawing/2014/main" id="{ACAE57BA-FAD9-24DA-0843-1B06B93EB749}"/>
              </a:ext>
            </a:extLst>
          </p:cNvPr>
          <p:cNvSpPr txBox="1"/>
          <p:nvPr/>
        </p:nvSpPr>
        <p:spPr>
          <a:xfrm>
            <a:off x="-6031" y="4293771"/>
            <a:ext cx="3059030" cy="646331"/>
          </a:xfrm>
          <a:prstGeom prst="rect">
            <a:avLst/>
          </a:prstGeom>
          <a:noFill/>
        </p:spPr>
        <p:txBody>
          <a:bodyPr wrap="square">
            <a:spAutoFit/>
          </a:bodyPr>
          <a:lstStyle/>
          <a:p>
            <a:pPr algn="just"/>
            <a:r>
              <a:rPr lang="en-GB" sz="700" b="0" i="0" dirty="0">
                <a:solidFill>
                  <a:schemeClr val="tx1">
                    <a:lumMod val="50000"/>
                    <a:lumOff val="50000"/>
                  </a:schemeClr>
                </a:solidFill>
                <a:effectLst/>
                <a:latin typeface="HP Simplified" panose="020B0604020204020204" pitchFamily="34" charset="0"/>
              </a:rPr>
              <a:t>Take some friction out of working remotely with the </a:t>
            </a:r>
            <a:r>
              <a:rPr lang="en-GB" sz="800" b="1" i="0" dirty="0">
                <a:solidFill>
                  <a:schemeClr val="tx1">
                    <a:lumMod val="50000"/>
                    <a:lumOff val="50000"/>
                  </a:schemeClr>
                </a:solidFill>
                <a:effectLst/>
                <a:latin typeface="HP Simplified" panose="020B0604020204020204" pitchFamily="34" charset="0"/>
              </a:rPr>
              <a:t>HP EliteBook 835. </a:t>
            </a:r>
            <a:r>
              <a:rPr lang="en-GB" sz="700" b="0" i="0" dirty="0">
                <a:solidFill>
                  <a:schemeClr val="tx1">
                    <a:lumMod val="50000"/>
                    <a:lumOff val="50000"/>
                  </a:schemeClr>
                </a:solidFill>
                <a:effectLst/>
                <a:latin typeface="HP Simplified" panose="020B0604020204020204" pitchFamily="34" charset="0"/>
              </a:rPr>
              <a:t>Built to seamlessly fit into enterprise IT, it also comes with features that delight its users. This enterprise business laptop brings new conferencing capabilities powered by HP Presence, productivity, and security that is easily managed in hybrid work environments.</a:t>
            </a:r>
            <a:endParaRPr lang="el-GR" sz="700" dirty="0">
              <a:solidFill>
                <a:schemeClr val="tx1">
                  <a:lumMod val="50000"/>
                  <a:lumOff val="50000"/>
                </a:schemeClr>
              </a:solidFill>
              <a:latin typeface="HP Simplified" panose="020B0604020204020204" pitchFamily="34" charset="0"/>
            </a:endParaRPr>
          </a:p>
        </p:txBody>
      </p:sp>
      <p:sp>
        <p:nvSpPr>
          <p:cNvPr id="88" name="Rectangle 87"/>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96" name="Rectangle 95"/>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104" name="Rectangle 103"/>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sp>
        <p:nvSpPr>
          <p:cNvPr id="86" name="TextBox 85"/>
          <p:cNvSpPr txBox="1"/>
          <p:nvPr/>
        </p:nvSpPr>
        <p:spPr>
          <a:xfrm>
            <a:off x="3209100" y="1490668"/>
            <a:ext cx="3097951" cy="553998"/>
          </a:xfrm>
          <a:prstGeom prst="rect">
            <a:avLst/>
          </a:prstGeom>
          <a:noFill/>
        </p:spPr>
        <p:txBody>
          <a:bodyPr wrap="square" rtlCol="0">
            <a:spAutoFit/>
          </a:bodyPr>
          <a:lstStyle/>
          <a:p>
            <a:r>
              <a:rPr lang="en-US" sz="750" dirty="0">
                <a:latin typeface="HP Simplified" panose="020B0604020204020204" pitchFamily="34" charset="0"/>
              </a:rPr>
              <a:t>A37CPET HP NOTEBOOK </a:t>
            </a:r>
            <a:r>
              <a:rPr lang="en-US" sz="750" b="1" dirty="0">
                <a:latin typeface="HP Simplified" panose="020B0604020204020204" pitchFamily="34" charset="0"/>
              </a:rPr>
              <a:t>ELITEBOOK ULTRA G1Q </a:t>
            </a:r>
            <a:r>
              <a:rPr lang="en-US" sz="750" b="1" dirty="0" smtClean="0">
                <a:latin typeface="HP Simplified" panose="020B0604020204020204" pitchFamily="34" charset="0"/>
              </a:rPr>
              <a:t>AI </a:t>
            </a:r>
            <a:r>
              <a:rPr lang="en-US" sz="750" dirty="0" smtClean="0">
                <a:latin typeface="HP Simplified" panose="020B0604020204020204" pitchFamily="34" charset="0"/>
              </a:rPr>
              <a:t>SNAPDRAGON </a:t>
            </a:r>
            <a:r>
              <a:rPr lang="en-US" sz="750" dirty="0">
                <a:latin typeface="HP Simplified" panose="020B0604020204020204" pitchFamily="34" charset="0"/>
              </a:rPr>
              <a:t>X1E-78-100 AI 3.4GHZ/42MB, 12 CORES, 32GB, 1TB PCIe NVMe TLC SSD, QUALCOMM ADRENO GPU, 14'' 2.2K TOUCH IPS, WIN 11 PRO, 5YW, ATMOSPHERE BLUE </a:t>
            </a:r>
            <a:r>
              <a:rPr lang="en-US" sz="750" dirty="0" smtClean="0">
                <a:solidFill>
                  <a:srgbClr val="FF0000"/>
                </a:solidFill>
                <a:latin typeface="HP Simplified" panose="020B0604020204020204" pitchFamily="34" charset="0"/>
              </a:rPr>
              <a:t>1,702 €</a:t>
            </a:r>
            <a:endParaRPr lang="x-none" sz="750" dirty="0">
              <a:solidFill>
                <a:srgbClr val="92D050"/>
              </a:solidFill>
              <a:latin typeface="HP Simplified" panose="020B0604020204020204" pitchFamily="34" charset="0"/>
            </a:endParaRPr>
          </a:p>
        </p:txBody>
      </p:sp>
      <p:sp>
        <p:nvSpPr>
          <p:cNvPr id="13" name="Rectangle 12"/>
          <p:cNvSpPr/>
          <p:nvPr/>
        </p:nvSpPr>
        <p:spPr>
          <a:xfrm>
            <a:off x="3153306" y="-24248"/>
            <a:ext cx="3208542" cy="553998"/>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Reclaim time from mundane tasks to collaborate and do more impactful work with an ultrathin AI PC built for the new AI era. The highly responsive </a:t>
            </a:r>
            <a:r>
              <a:rPr lang="en-US" sz="800" b="1" dirty="0">
                <a:solidFill>
                  <a:schemeClr val="tx1">
                    <a:lumMod val="50000"/>
                    <a:lumOff val="50000"/>
                  </a:schemeClr>
                </a:solidFill>
                <a:latin typeface="HP Simplified" panose="020B0604020204020204" pitchFamily="34" charset="0"/>
              </a:rPr>
              <a:t>HP EliteBook Ultra G1q AI PC</a:t>
            </a:r>
            <a:r>
              <a:rPr lang="en-US" sz="700" dirty="0">
                <a:solidFill>
                  <a:schemeClr val="tx1">
                    <a:lumMod val="50000"/>
                    <a:lumOff val="50000"/>
                  </a:schemeClr>
                </a:solidFill>
                <a:latin typeface="HP Simplified" panose="020B0604020204020204" pitchFamily="34" charset="0"/>
              </a:rPr>
              <a:t>, designed with long battery life, powers AI-applications that unlock creativity and elevate your skills.</a:t>
            </a:r>
          </a:p>
        </p:txBody>
      </p:sp>
      <p:cxnSp>
        <p:nvCxnSpPr>
          <p:cNvPr id="97" name="Straight Connector 96">
            <a:extLst>
              <a:ext uri="{FF2B5EF4-FFF2-40B4-BE49-F238E27FC236}">
                <a16:creationId xmlns="" xmlns:a16="http://schemas.microsoft.com/office/drawing/2014/main" id="{908557B5-7FF9-0C1D-29F3-3F2A6A665CD7}"/>
              </a:ext>
            </a:extLst>
          </p:cNvPr>
          <p:cNvCxnSpPr/>
          <p:nvPr/>
        </p:nvCxnSpPr>
        <p:spPr>
          <a:xfrm>
            <a:off x="3220682" y="2093679"/>
            <a:ext cx="3069895" cy="52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1703688" y="297713"/>
            <a:ext cx="1612151"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October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4/5</a:t>
            </a:r>
            <a:endParaRPr lang="en-US" sz="700" dirty="0">
              <a:latin typeface="HP Simplified" panose="020B0604020204020204" pitchFamily="34" charset="0"/>
              <a:cs typeface="Arial" panose="020B0604020202020204" pitchFamily="34" charset="0"/>
            </a:endParaRPr>
          </a:p>
        </p:txBody>
      </p:sp>
      <p:sp>
        <p:nvSpPr>
          <p:cNvPr id="114" name="TextBox 113">
            <a:extLst>
              <a:ext uri="{FF2B5EF4-FFF2-40B4-BE49-F238E27FC236}">
                <a16:creationId xmlns="" xmlns:a16="http://schemas.microsoft.com/office/drawing/2014/main" id="{85372902-78E6-2075-7BB1-84581EC50333}"/>
              </a:ext>
            </a:extLst>
          </p:cNvPr>
          <p:cNvSpPr txBox="1"/>
          <p:nvPr/>
        </p:nvSpPr>
        <p:spPr>
          <a:xfrm>
            <a:off x="-12958" y="989183"/>
            <a:ext cx="3212120" cy="553998"/>
          </a:xfrm>
          <a:prstGeom prst="rect">
            <a:avLst/>
          </a:prstGeom>
          <a:noFill/>
        </p:spPr>
        <p:txBody>
          <a:bodyPr wrap="square">
            <a:spAutoFit/>
          </a:bodyPr>
          <a:lstStyle/>
          <a:p>
            <a:r>
              <a:rPr lang="en-US" sz="700" dirty="0">
                <a:solidFill>
                  <a:schemeClr val="tx1">
                    <a:lumMod val="50000"/>
                    <a:lumOff val="50000"/>
                  </a:schemeClr>
                </a:solidFill>
                <a:latin typeface="HP Simplified" panose="020B0604020204020204" pitchFamily="34" charset="0"/>
              </a:rPr>
              <a:t>Highly secure, easy to manage, and enhanced with artificial intelligence, the </a:t>
            </a:r>
            <a:r>
              <a:rPr lang="en-US" sz="800" b="1" dirty="0">
                <a:solidFill>
                  <a:schemeClr val="tx1">
                    <a:lumMod val="50000"/>
                    <a:lumOff val="50000"/>
                  </a:schemeClr>
                </a:solidFill>
                <a:latin typeface="HP Simplified" panose="020B0604020204020204" pitchFamily="34" charset="0"/>
              </a:rPr>
              <a:t>HP EliteBook </a:t>
            </a:r>
            <a:r>
              <a:rPr lang="en-US" sz="800" b="1" dirty="0" smtClean="0">
                <a:solidFill>
                  <a:schemeClr val="tx1">
                    <a:lumMod val="50000"/>
                    <a:lumOff val="50000"/>
                  </a:schemeClr>
                </a:solidFill>
                <a:latin typeface="HP Simplified" panose="020B0604020204020204" pitchFamily="34" charset="0"/>
              </a:rPr>
              <a:t>640/660 </a:t>
            </a:r>
            <a:r>
              <a:rPr lang="en-US" sz="700" dirty="0" smtClean="0">
                <a:solidFill>
                  <a:schemeClr val="tx1">
                    <a:lumMod val="50000"/>
                    <a:lumOff val="50000"/>
                  </a:schemeClr>
                </a:solidFill>
                <a:latin typeface="HP Simplified" panose="020B0604020204020204" pitchFamily="34" charset="0"/>
              </a:rPr>
              <a:t> </a:t>
            </a:r>
            <a:r>
              <a:rPr lang="en-US" sz="700" dirty="0">
                <a:solidFill>
                  <a:schemeClr val="tx1">
                    <a:lumMod val="50000"/>
                    <a:lumOff val="50000"/>
                  </a:schemeClr>
                </a:solidFill>
                <a:latin typeface="HP Simplified" panose="020B0604020204020204" pitchFamily="34" charset="0"/>
              </a:rPr>
              <a:t>with the latest Intel® processor 2provides a wide range of configurable features that allow for easy standardization into existing IT environments.</a:t>
            </a:r>
            <a:endParaRPr lang="el-GR" sz="700" dirty="0">
              <a:solidFill>
                <a:schemeClr val="tx1">
                  <a:lumMod val="50000"/>
                  <a:lumOff val="50000"/>
                </a:schemeClr>
              </a:solidFill>
              <a:latin typeface="HP Simplified" panose="020B0604020204020204" pitchFamily="34" charset="0"/>
            </a:endParaRPr>
          </a:p>
        </p:txBody>
      </p:sp>
      <p:cxnSp>
        <p:nvCxnSpPr>
          <p:cNvPr id="127" name="Straight Connector 126">
            <a:extLst>
              <a:ext uri="{FF2B5EF4-FFF2-40B4-BE49-F238E27FC236}">
                <a16:creationId xmlns="" xmlns:a16="http://schemas.microsoft.com/office/drawing/2014/main" id="{908557B5-7FF9-0C1D-29F3-3F2A6A665CD7}"/>
              </a:ext>
            </a:extLst>
          </p:cNvPr>
          <p:cNvCxnSpPr/>
          <p:nvPr/>
        </p:nvCxnSpPr>
        <p:spPr>
          <a:xfrm>
            <a:off x="35672" y="4268806"/>
            <a:ext cx="300879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1695644" y="399890"/>
            <a:ext cx="1589488"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31/10 or </a:t>
            </a:r>
            <a:r>
              <a:rPr lang="en-US" sz="700" dirty="0">
                <a:latin typeface="HP Simplified" panose="020B0604020204020204" pitchFamily="34" charset="0"/>
                <a:cs typeface="Arial" panose="020B0604020202020204" pitchFamily="34" charset="0"/>
              </a:rPr>
              <a:t>Until Stock Last.</a:t>
            </a:r>
          </a:p>
        </p:txBody>
      </p:sp>
      <p:sp>
        <p:nvSpPr>
          <p:cNvPr id="38" name="TextBox 37">
            <a:extLst>
              <a:ext uri="{FF2B5EF4-FFF2-40B4-BE49-F238E27FC236}">
                <a16:creationId xmlns="" xmlns:a16="http://schemas.microsoft.com/office/drawing/2014/main" id="{56AA6873-45C7-8240-0072-7B68B74A3CB2}"/>
              </a:ext>
            </a:extLst>
          </p:cNvPr>
          <p:cNvSpPr txBox="1"/>
          <p:nvPr/>
        </p:nvSpPr>
        <p:spPr>
          <a:xfrm>
            <a:off x="32034" y="2530316"/>
            <a:ext cx="2994722" cy="553998"/>
          </a:xfrm>
          <a:prstGeom prst="rect">
            <a:avLst/>
          </a:prstGeom>
          <a:noFill/>
        </p:spPr>
        <p:txBody>
          <a:bodyPr wrap="square" rtlCol="0">
            <a:spAutoFit/>
          </a:bodyPr>
          <a:lstStyle/>
          <a:p>
            <a:r>
              <a:rPr lang="en-GB" sz="750" dirty="0">
                <a:latin typeface="HP Simplified" panose="020B0604020204020204" pitchFamily="34" charset="0"/>
              </a:rPr>
              <a:t>A23JFEA HP NOTEBOOK </a:t>
            </a:r>
            <a:r>
              <a:rPr lang="en-GB" sz="750" b="1" dirty="0">
                <a:latin typeface="HP Simplified" panose="020B0604020204020204" pitchFamily="34" charset="0"/>
              </a:rPr>
              <a:t>ELITEBOOK 640 G11</a:t>
            </a:r>
            <a:r>
              <a:rPr lang="en-GB" sz="750" dirty="0">
                <a:latin typeface="HP Simplified" panose="020B0604020204020204" pitchFamily="34" charset="0"/>
              </a:rPr>
              <a:t>, INTEL ULTRA 5-125U AI 3.6-4.3GHZ/12MB, 12 CORES, 16GB (1X16GB), 512GB PCIe NVMe SSD, INTEL ARC GRAPHICS, 14'' WUXGA IPS, WIN 11 PRO, 3YW, SILVER</a:t>
            </a:r>
            <a:r>
              <a:rPr lang="en-GB" sz="750" dirty="0" smtClean="0">
                <a:latin typeface="HP Simplified" panose="020B0604020204020204" pitchFamily="34" charset="0"/>
              </a:rPr>
              <a:t>, </a:t>
            </a:r>
            <a:r>
              <a:rPr lang="en-GB" sz="750" b="1" dirty="0" smtClean="0">
                <a:latin typeface="HP Simplified" panose="020B0604020204020204" pitchFamily="34" charset="0"/>
              </a:rPr>
              <a:t>CASHBACK </a:t>
            </a:r>
            <a:r>
              <a:rPr lang="en-GB" sz="750" b="1" dirty="0">
                <a:latin typeface="HP Simplified" panose="020B0604020204020204" pitchFamily="34" charset="0"/>
              </a:rPr>
              <a:t>40€ UNTIL 31/</a:t>
            </a:r>
            <a:r>
              <a:rPr lang="el-GR" sz="750" b="1" dirty="0">
                <a:latin typeface="HP Simplified" panose="020B0604020204020204" pitchFamily="34" charset="0"/>
              </a:rPr>
              <a:t>10</a:t>
            </a:r>
            <a:r>
              <a:rPr lang="en-US" sz="750" dirty="0">
                <a:latin typeface="HP Simplified" panose="020B0604020204020204" pitchFamily="34" charset="0"/>
              </a:rPr>
              <a:t>, </a:t>
            </a:r>
            <a:r>
              <a:rPr lang="en-US" sz="750" dirty="0" smtClean="0">
                <a:solidFill>
                  <a:srgbClr val="FF0000"/>
                </a:solidFill>
                <a:latin typeface="HP Simplified" panose="020B0604020204020204" pitchFamily="34" charset="0"/>
              </a:rPr>
              <a:t>1,120 </a:t>
            </a:r>
            <a:r>
              <a:rPr lang="en-GB"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sp>
        <p:nvSpPr>
          <p:cNvPr id="45" name="Rectangle 44">
            <a:extLst>
              <a:ext uri="{FF2B5EF4-FFF2-40B4-BE49-F238E27FC236}">
                <a16:creationId xmlns="" xmlns:a16="http://schemas.microsoft.com/office/drawing/2014/main" id="{873245BE-2380-25F2-BB3B-9422375A0955}"/>
              </a:ext>
            </a:extLst>
          </p:cNvPr>
          <p:cNvSpPr/>
          <p:nvPr/>
        </p:nvSpPr>
        <p:spPr>
          <a:xfrm>
            <a:off x="3189345" y="4106032"/>
            <a:ext cx="3151281" cy="538609"/>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Propel your business forward with AI that uses your own data to make strategic business decisions. Discover what you can do with AI applications, advanced collaboration features, four versatile use modes, and optimized battery life on the </a:t>
            </a:r>
            <a:r>
              <a:rPr lang="en-US" sz="800" b="1" dirty="0">
                <a:solidFill>
                  <a:schemeClr val="tx1">
                    <a:lumMod val="50000"/>
                    <a:lumOff val="50000"/>
                  </a:schemeClr>
                </a:solidFill>
                <a:latin typeface="HP Simplified" panose="020B0604020204020204" pitchFamily="34" charset="0"/>
              </a:rPr>
              <a:t>HP EliteBook X Flip G1i </a:t>
            </a:r>
            <a:r>
              <a:rPr lang="en-US" sz="700" dirty="0">
                <a:solidFill>
                  <a:schemeClr val="tx1">
                    <a:lumMod val="50000"/>
                    <a:lumOff val="50000"/>
                  </a:schemeClr>
                </a:solidFill>
                <a:latin typeface="HP Simplified" panose="020B0604020204020204" pitchFamily="34" charset="0"/>
              </a:rPr>
              <a:t>Next Gen AI PC.</a:t>
            </a:r>
          </a:p>
        </p:txBody>
      </p:sp>
      <p:pic>
        <p:nvPicPr>
          <p:cNvPr id="47" name="Picture 46" descr="A computer with a colorful design on the screen&#10;&#10;AI-generated content may be incorrect.">
            <a:extLst>
              <a:ext uri="{FF2B5EF4-FFF2-40B4-BE49-F238E27FC236}">
                <a16:creationId xmlns="" xmlns:a16="http://schemas.microsoft.com/office/drawing/2014/main" id="{210679B8-A696-E08D-A7B8-FA9B2D40DE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96555" y="4711155"/>
            <a:ext cx="1098015" cy="887541"/>
          </a:xfrm>
          <a:prstGeom prst="rect">
            <a:avLst/>
          </a:prstGeom>
        </p:spPr>
      </p:pic>
      <p:pic>
        <p:nvPicPr>
          <p:cNvPr id="49" name="Picture 48" descr="A computer with a colorful design on the screen&#10;&#10;AI-generated content may be incorrect.">
            <a:extLst>
              <a:ext uri="{FF2B5EF4-FFF2-40B4-BE49-F238E27FC236}">
                <a16:creationId xmlns="" xmlns:a16="http://schemas.microsoft.com/office/drawing/2014/main" id="{2F25E699-153B-E8A2-3B99-AD72D47898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6137" y="5005471"/>
            <a:ext cx="1192918" cy="739235"/>
          </a:xfrm>
          <a:prstGeom prst="rect">
            <a:avLst/>
          </a:prstGeom>
        </p:spPr>
      </p:pic>
      <p:sp>
        <p:nvSpPr>
          <p:cNvPr id="50" name="TextBox 49">
            <a:extLst>
              <a:ext uri="{FF2B5EF4-FFF2-40B4-BE49-F238E27FC236}">
                <a16:creationId xmlns="" xmlns:a16="http://schemas.microsoft.com/office/drawing/2014/main" id="{3652B502-4FA8-84E6-AC89-BD159E9B085C}"/>
              </a:ext>
            </a:extLst>
          </p:cNvPr>
          <p:cNvSpPr txBox="1"/>
          <p:nvPr/>
        </p:nvSpPr>
        <p:spPr>
          <a:xfrm>
            <a:off x="3238339" y="5781747"/>
            <a:ext cx="3048577" cy="553998"/>
          </a:xfrm>
          <a:prstGeom prst="rect">
            <a:avLst/>
          </a:prstGeom>
          <a:noFill/>
        </p:spPr>
        <p:txBody>
          <a:bodyPr wrap="square" rtlCol="0">
            <a:spAutoFit/>
          </a:bodyPr>
          <a:lstStyle/>
          <a:p>
            <a:r>
              <a:rPr lang="en-US" sz="750" dirty="0">
                <a:latin typeface="HP Simplified" panose="020B0604020204020204" pitchFamily="34" charset="0"/>
              </a:rPr>
              <a:t>B9ZT5ET HP NOTEBOOK </a:t>
            </a:r>
            <a:r>
              <a:rPr lang="en-US" sz="750" b="1" dirty="0">
                <a:latin typeface="HP Simplified" panose="020B0604020204020204" pitchFamily="34" charset="0"/>
              </a:rPr>
              <a:t>ELITEBOOK X FLIP G1i </a:t>
            </a:r>
            <a:r>
              <a:rPr lang="en-US" sz="750" dirty="0">
                <a:latin typeface="HP Simplified" panose="020B0604020204020204" pitchFamily="34" charset="0"/>
              </a:rPr>
              <a:t>14, INTEL ULTRA 7-258V AI 3.7-4.8GHZ/12MB, 8 CORES, 32GB, 1TB PCIe NVMe TLC SSD, INTEL ARC GRAPHICS, 14'' WUXGA IPS TOUCH, WIN 11 PRO, 3YW, ATMOSPHERIC BLUE </a:t>
            </a:r>
            <a:r>
              <a:rPr lang="en-US" sz="750" dirty="0" smtClean="0">
                <a:solidFill>
                  <a:srgbClr val="FF0000"/>
                </a:solidFill>
                <a:latin typeface="HP Simplified" panose="020B0604020204020204" pitchFamily="34" charset="0"/>
              </a:rPr>
              <a:t>2,133 €</a:t>
            </a:r>
            <a:endParaRPr lang="x-none" sz="750" dirty="0">
              <a:solidFill>
                <a:srgbClr val="92D050"/>
              </a:solidFill>
              <a:latin typeface="HP Simplified" panose="020B0604020204020204" pitchFamily="34" charset="0"/>
            </a:endParaRPr>
          </a:p>
        </p:txBody>
      </p:sp>
      <p:pic>
        <p:nvPicPr>
          <p:cNvPr id="55" name="Picture 54" descr="A computer with a colorful design on the screen&#10;&#10;AI-generated content may be incorrect.">
            <a:extLst>
              <a:ext uri="{FF2B5EF4-FFF2-40B4-BE49-F238E27FC236}">
                <a16:creationId xmlns="" xmlns:a16="http://schemas.microsoft.com/office/drawing/2014/main" id="{FC3EE3C6-7109-6CCE-48D4-8921C9CAC5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8039" y="2527819"/>
            <a:ext cx="1117521" cy="903308"/>
          </a:xfrm>
          <a:prstGeom prst="rect">
            <a:avLst/>
          </a:prstGeom>
        </p:spPr>
      </p:pic>
      <p:sp>
        <p:nvSpPr>
          <p:cNvPr id="51" name="Rectangle 50">
            <a:extLst>
              <a:ext uri="{FF2B5EF4-FFF2-40B4-BE49-F238E27FC236}">
                <a16:creationId xmlns="" xmlns:a16="http://schemas.microsoft.com/office/drawing/2014/main" id="{BB03B62F-17AF-1B5B-A8F8-5AB1A59EB613}"/>
              </a:ext>
            </a:extLst>
          </p:cNvPr>
          <p:cNvSpPr/>
          <p:nvPr/>
        </p:nvSpPr>
        <p:spPr>
          <a:xfrm>
            <a:off x="3163405" y="2121661"/>
            <a:ext cx="3198443" cy="523220"/>
          </a:xfrm>
          <a:prstGeom prst="rect">
            <a:avLst/>
          </a:prstGeom>
        </p:spPr>
        <p:txBody>
          <a:bodyPr wrap="square">
            <a:spAutoFit/>
          </a:bodyPr>
          <a:lstStyle/>
          <a:p>
            <a:r>
              <a:rPr lang="en-US" sz="700" dirty="0">
                <a:solidFill>
                  <a:schemeClr val="tx1">
                    <a:lumMod val="50000"/>
                    <a:lumOff val="50000"/>
                  </a:schemeClr>
                </a:solidFill>
                <a:latin typeface="HP Simplified" panose="020B0604020204020204" pitchFamily="34" charset="0"/>
              </a:rPr>
              <a:t>Propel your business forward with AI that uses your own data to make strategic business decisions. Discover what you can do with AI  applications, advanced collaboration features, and optimized battery life on the HP EliteBook X G1i Next Gen AI PC.</a:t>
            </a:r>
          </a:p>
        </p:txBody>
      </p:sp>
      <p:sp>
        <p:nvSpPr>
          <p:cNvPr id="56" name="TextBox 55">
            <a:extLst>
              <a:ext uri="{FF2B5EF4-FFF2-40B4-BE49-F238E27FC236}">
                <a16:creationId xmlns="" xmlns:a16="http://schemas.microsoft.com/office/drawing/2014/main" id="{85E7072C-5C62-6AF2-D822-05FCE5F292E7}"/>
              </a:ext>
            </a:extLst>
          </p:cNvPr>
          <p:cNvSpPr txBox="1"/>
          <p:nvPr/>
        </p:nvSpPr>
        <p:spPr>
          <a:xfrm>
            <a:off x="3217019" y="3470475"/>
            <a:ext cx="2913112" cy="553998"/>
          </a:xfrm>
          <a:prstGeom prst="rect">
            <a:avLst/>
          </a:prstGeom>
          <a:noFill/>
        </p:spPr>
        <p:txBody>
          <a:bodyPr wrap="square" rtlCol="0">
            <a:spAutoFit/>
          </a:bodyPr>
          <a:lstStyle/>
          <a:p>
            <a:r>
              <a:rPr lang="en-US" sz="750" dirty="0">
                <a:latin typeface="HP Simplified" panose="020B0604020204020204" pitchFamily="34" charset="0"/>
              </a:rPr>
              <a:t>B9ZT4ET  HP NOTEBOOK </a:t>
            </a:r>
            <a:r>
              <a:rPr lang="en-US" sz="750" b="1" dirty="0">
                <a:latin typeface="HP Simplified" panose="020B0604020204020204" pitchFamily="34" charset="0"/>
              </a:rPr>
              <a:t>ELITEBOOK X G1i 14</a:t>
            </a:r>
            <a:r>
              <a:rPr lang="en-US" sz="750" dirty="0">
                <a:latin typeface="HP Simplified" panose="020B0604020204020204" pitchFamily="34" charset="0"/>
              </a:rPr>
              <a:t>, INTEL ULTRA 7-258V AI 3.7-4.8GHZ/12MB, 8 CORES, 32GB, 1TB PCIe NVMe TLC SSD, INTEL ARC GRAPHICS, 14'' WUXGA IPS TOUCH, WIN 11 PRO, 3YW, ATMOSPHERIC </a:t>
            </a:r>
            <a:r>
              <a:rPr lang="en-US" sz="750" dirty="0" smtClean="0">
                <a:latin typeface="HP Simplified" panose="020B0604020204020204" pitchFamily="34" charset="0"/>
              </a:rPr>
              <a:t>BLUE, </a:t>
            </a:r>
            <a:r>
              <a:rPr lang="en-US" sz="750" dirty="0" smtClean="0">
                <a:solidFill>
                  <a:srgbClr val="FF0000"/>
                </a:solidFill>
                <a:latin typeface="HP Simplified" panose="020B0604020204020204" pitchFamily="34" charset="0"/>
              </a:rPr>
              <a:t>2,102 €</a:t>
            </a:r>
            <a:endParaRPr lang="en-GB" sz="800" i="1" dirty="0">
              <a:solidFill>
                <a:srgbClr val="92D050"/>
              </a:solidFill>
              <a:ea typeface="Calibri" panose="020F0502020204030204" pitchFamily="34" charset="0"/>
            </a:endParaRPr>
          </a:p>
        </p:txBody>
      </p:sp>
      <p:sp>
        <p:nvSpPr>
          <p:cNvPr id="53" name="TextBox 52">
            <a:extLst>
              <a:ext uri="{FF2B5EF4-FFF2-40B4-BE49-F238E27FC236}">
                <a16:creationId xmlns="" xmlns:a16="http://schemas.microsoft.com/office/drawing/2014/main" id="{56AA6873-45C7-8240-0072-7B68B74A3CB2}"/>
              </a:ext>
            </a:extLst>
          </p:cNvPr>
          <p:cNvSpPr txBox="1"/>
          <p:nvPr/>
        </p:nvSpPr>
        <p:spPr>
          <a:xfrm>
            <a:off x="34674" y="3094242"/>
            <a:ext cx="2976904" cy="438582"/>
          </a:xfrm>
          <a:prstGeom prst="rect">
            <a:avLst/>
          </a:prstGeom>
          <a:noFill/>
        </p:spPr>
        <p:txBody>
          <a:bodyPr wrap="square" rtlCol="0">
            <a:spAutoFit/>
          </a:bodyPr>
          <a:lstStyle/>
          <a:p>
            <a:r>
              <a:rPr lang="en-GB" sz="750" dirty="0" smtClean="0">
                <a:latin typeface="HP Simplified" panose="020B0604020204020204" pitchFamily="34" charset="0"/>
              </a:rPr>
              <a:t>9C075EA HP </a:t>
            </a:r>
            <a:r>
              <a:rPr lang="en-GB" sz="750" dirty="0">
                <a:latin typeface="HP Simplified" panose="020B0604020204020204" pitchFamily="34" charset="0"/>
              </a:rPr>
              <a:t>NOTEBOOK </a:t>
            </a:r>
            <a:r>
              <a:rPr lang="en-GB" sz="750" b="1" dirty="0">
                <a:latin typeface="HP Simplified" panose="020B0604020204020204" pitchFamily="34" charset="0"/>
              </a:rPr>
              <a:t>ELITEBOOK 660 G11, </a:t>
            </a:r>
            <a:r>
              <a:rPr lang="en-GB" sz="750" dirty="0">
                <a:latin typeface="HP Simplified" panose="020B0604020204020204" pitchFamily="34" charset="0"/>
              </a:rPr>
              <a:t>INTEL ULTRA 5-125U 3.6-4.3GHZ/12MB, 12 CORES, 16GB (1x16GB), 512GB PCIe NVMe SSD, INTEL GRAPHICS, 16'' WUXGA IPS, DOS, 3YW, </a:t>
            </a:r>
            <a:r>
              <a:rPr lang="en-GB" sz="750" dirty="0" smtClean="0">
                <a:latin typeface="HP Simplified" panose="020B0604020204020204" pitchFamily="34" charset="0"/>
              </a:rPr>
              <a:t>SILVER, </a:t>
            </a:r>
            <a:r>
              <a:rPr lang="en-US" sz="750" dirty="0" smtClean="0">
                <a:solidFill>
                  <a:srgbClr val="FF0000"/>
                </a:solidFill>
                <a:latin typeface="HP Simplified" panose="020B0604020204020204" pitchFamily="34" charset="0"/>
              </a:rPr>
              <a:t>906 </a:t>
            </a:r>
            <a:r>
              <a:rPr lang="en-GB"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pic>
        <p:nvPicPr>
          <p:cNvPr id="2" name="Pictur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6595" y="1536383"/>
            <a:ext cx="1066514" cy="876152"/>
          </a:xfrm>
          <a:prstGeom prst="rect">
            <a:avLst/>
          </a:prstGeom>
        </p:spPr>
      </p:pic>
      <p:sp>
        <p:nvSpPr>
          <p:cNvPr id="41" name="TextBox 40">
            <a:extLst>
              <a:ext uri="{FF2B5EF4-FFF2-40B4-BE49-F238E27FC236}">
                <a16:creationId xmlns="" xmlns:a16="http://schemas.microsoft.com/office/drawing/2014/main" id="{56AA6873-45C7-8240-0072-7B68B74A3CB2}"/>
              </a:ext>
            </a:extLst>
          </p:cNvPr>
          <p:cNvSpPr txBox="1"/>
          <p:nvPr/>
        </p:nvSpPr>
        <p:spPr>
          <a:xfrm>
            <a:off x="24613" y="3546333"/>
            <a:ext cx="2971928" cy="553998"/>
          </a:xfrm>
          <a:prstGeom prst="rect">
            <a:avLst/>
          </a:prstGeom>
          <a:noFill/>
        </p:spPr>
        <p:txBody>
          <a:bodyPr wrap="square" rtlCol="0">
            <a:spAutoFit/>
          </a:bodyPr>
          <a:lstStyle/>
          <a:p>
            <a:r>
              <a:rPr lang="en-GB" sz="750" dirty="0" smtClean="0">
                <a:latin typeface="HP Simplified" panose="020B0604020204020204" pitchFamily="34" charset="0"/>
              </a:rPr>
              <a:t>A37W1ET </a:t>
            </a:r>
            <a:r>
              <a:rPr lang="en-GB" sz="750" dirty="0">
                <a:latin typeface="HP Simplified" panose="020B0604020204020204" pitchFamily="34" charset="0"/>
              </a:rPr>
              <a:t>HP NOTEBOOK </a:t>
            </a:r>
            <a:r>
              <a:rPr lang="en-GB" sz="750" b="1" dirty="0">
                <a:latin typeface="HP Simplified" panose="020B0604020204020204" pitchFamily="34" charset="0"/>
              </a:rPr>
              <a:t>ELITEBOOK 660 G11</a:t>
            </a:r>
            <a:r>
              <a:rPr lang="en-GB" sz="750" dirty="0">
                <a:latin typeface="HP Simplified" panose="020B0604020204020204" pitchFamily="34" charset="0"/>
              </a:rPr>
              <a:t>, INTEL ULTRA 7-155U 3.7-5.0GHZ/12MB, 12 CORES, 32GB (1X32GB), 1TB PCIe NVMe SSD, INTEL GRAPHICS, 16'' WUXGA IPS, WIN 11 PRO, 3YW, SILVER,CASHBACK 50€ UNTIL </a:t>
            </a:r>
            <a:r>
              <a:rPr lang="en-GB" sz="750" dirty="0" smtClean="0">
                <a:latin typeface="HP Simplified" panose="020B0604020204020204" pitchFamily="34" charset="0"/>
              </a:rPr>
              <a:t>31/10 , </a:t>
            </a:r>
            <a:r>
              <a:rPr lang="en-US" sz="750" dirty="0" smtClean="0">
                <a:solidFill>
                  <a:srgbClr val="FF0000"/>
                </a:solidFill>
                <a:latin typeface="HP Simplified" panose="020B0604020204020204" pitchFamily="34" charset="0"/>
              </a:rPr>
              <a:t>1,458 </a:t>
            </a:r>
            <a:r>
              <a:rPr lang="en-GB" sz="750" dirty="0" smtClean="0">
                <a:solidFill>
                  <a:srgbClr val="FF0000"/>
                </a:solidFill>
                <a:latin typeface="HP Simplified" panose="020B0604020204020204" pitchFamily="34" charset="0"/>
              </a:rPr>
              <a:t>€ </a:t>
            </a:r>
            <a:endParaRPr lang="en-GB" sz="800" i="1" dirty="0">
              <a:solidFill>
                <a:srgbClr val="92D050"/>
              </a:solidFill>
              <a:ea typeface="Calibri" panose="020F0502020204030204" pitchFamily="34" charset="0"/>
            </a:endParaRPr>
          </a:p>
        </p:txBody>
      </p:sp>
      <p:cxnSp>
        <p:nvCxnSpPr>
          <p:cNvPr id="43" name="Straight Connector 42">
            <a:extLst>
              <a:ext uri="{FF2B5EF4-FFF2-40B4-BE49-F238E27FC236}">
                <a16:creationId xmlns="" xmlns:a16="http://schemas.microsoft.com/office/drawing/2014/main" id="{908557B5-7FF9-0C1D-29F3-3F2A6A665CD7}"/>
              </a:ext>
            </a:extLst>
          </p:cNvPr>
          <p:cNvCxnSpPr/>
          <p:nvPr/>
        </p:nvCxnSpPr>
        <p:spPr>
          <a:xfrm>
            <a:off x="3270731" y="4071274"/>
            <a:ext cx="3069895" cy="52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 xmlns:a16="http://schemas.microsoft.com/office/drawing/2014/main" id="{873245BE-2380-25F2-BB3B-9422375A0955}"/>
              </a:ext>
            </a:extLst>
          </p:cNvPr>
          <p:cNvSpPr/>
          <p:nvPr/>
        </p:nvSpPr>
        <p:spPr>
          <a:xfrm>
            <a:off x="6409770" y="1746676"/>
            <a:ext cx="3360092" cy="323165"/>
          </a:xfrm>
          <a:prstGeom prst="rect">
            <a:avLst/>
          </a:prstGeom>
        </p:spPr>
        <p:txBody>
          <a:bodyPr wrap="square">
            <a:spAutoFit/>
          </a:bodyPr>
          <a:lstStyle/>
          <a:p>
            <a:pPr algn="ctr"/>
            <a:r>
              <a:rPr lang="en-US" sz="700" dirty="0" smtClean="0">
                <a:solidFill>
                  <a:schemeClr val="tx1">
                    <a:lumMod val="50000"/>
                    <a:lumOff val="50000"/>
                  </a:schemeClr>
                </a:solidFill>
                <a:latin typeface="HP Simplified" panose="020B0604020204020204" pitchFamily="34" charset="0"/>
              </a:rPr>
              <a:t>Designed </a:t>
            </a:r>
            <a:r>
              <a:rPr lang="en-US" sz="700" dirty="0">
                <a:solidFill>
                  <a:schemeClr val="tx1">
                    <a:lumMod val="50000"/>
                    <a:lumOff val="50000"/>
                  </a:schemeClr>
                </a:solidFill>
                <a:latin typeface="HP Simplified" panose="020B0604020204020204" pitchFamily="34" charset="0"/>
              </a:rPr>
              <a:t>for worldwide teams, the </a:t>
            </a:r>
            <a:r>
              <a:rPr lang="en-US" sz="800" b="1" dirty="0">
                <a:solidFill>
                  <a:schemeClr val="tx1">
                    <a:lumMod val="50000"/>
                    <a:lumOff val="50000"/>
                  </a:schemeClr>
                </a:solidFill>
                <a:latin typeface="HP Simplified" panose="020B0604020204020204" pitchFamily="34" charset="0"/>
              </a:rPr>
              <a:t>HP EliteBook 6/8 G1i </a:t>
            </a:r>
            <a:r>
              <a:rPr lang="en-US" sz="800" b="1" dirty="0" smtClean="0">
                <a:solidFill>
                  <a:schemeClr val="tx1">
                    <a:lumMod val="50000"/>
                    <a:lumOff val="50000"/>
                  </a:schemeClr>
                </a:solidFill>
                <a:latin typeface="HP Simplified" panose="020B0604020204020204" pitchFamily="34" charset="0"/>
              </a:rPr>
              <a:t>and </a:t>
            </a:r>
            <a:r>
              <a:rPr lang="en-US" sz="800" b="1" dirty="0">
                <a:solidFill>
                  <a:schemeClr val="tx1">
                    <a:lumMod val="50000"/>
                    <a:lumOff val="50000"/>
                  </a:schemeClr>
                </a:solidFill>
                <a:latin typeface="HP Simplified" panose="020B0604020204020204" pitchFamily="34" charset="0"/>
              </a:rPr>
              <a:t>G1ah </a:t>
            </a:r>
            <a:r>
              <a:rPr lang="en-US" sz="700" dirty="0" smtClean="0">
                <a:solidFill>
                  <a:schemeClr val="tx1">
                    <a:lumMod val="50000"/>
                    <a:lumOff val="50000"/>
                  </a:schemeClr>
                </a:solidFill>
                <a:latin typeface="HP Simplified" panose="020B0604020204020204" pitchFamily="34" charset="0"/>
              </a:rPr>
              <a:t>14 &amp; 16 inch </a:t>
            </a:r>
            <a:r>
              <a:rPr lang="en-US" sz="700" dirty="0">
                <a:solidFill>
                  <a:schemeClr val="tx1">
                    <a:lumMod val="50000"/>
                    <a:lumOff val="50000"/>
                  </a:schemeClr>
                </a:solidFill>
                <a:latin typeface="HP Simplified" panose="020B0604020204020204" pitchFamily="34" charset="0"/>
              </a:rPr>
              <a:t>AI PC provides the power, security, and collaboration tools needed for success.</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22401" y="2150901"/>
            <a:ext cx="1088009" cy="922235"/>
          </a:xfrm>
          <a:prstGeom prst="rect">
            <a:avLst/>
          </a:prstGeom>
        </p:spPr>
      </p:pic>
      <p:sp>
        <p:nvSpPr>
          <p:cNvPr id="42" name="TextBox 41">
            <a:extLst>
              <a:ext uri="{FF2B5EF4-FFF2-40B4-BE49-F238E27FC236}">
                <a16:creationId xmlns="" xmlns:a16="http://schemas.microsoft.com/office/drawing/2014/main" id="{85E7072C-5C62-6AF2-D822-05FCE5F292E7}"/>
              </a:ext>
            </a:extLst>
          </p:cNvPr>
          <p:cNvSpPr txBox="1"/>
          <p:nvPr/>
        </p:nvSpPr>
        <p:spPr>
          <a:xfrm>
            <a:off x="6465573" y="3951747"/>
            <a:ext cx="3112470" cy="438582"/>
          </a:xfrm>
          <a:prstGeom prst="rect">
            <a:avLst/>
          </a:prstGeom>
          <a:noFill/>
        </p:spPr>
        <p:txBody>
          <a:bodyPr wrap="square" rtlCol="0">
            <a:spAutoFit/>
          </a:bodyPr>
          <a:lstStyle/>
          <a:p>
            <a:r>
              <a:rPr lang="en-US" sz="750" dirty="0" smtClean="0">
                <a:latin typeface="HP Simplified" panose="020B0604020204020204" pitchFamily="34" charset="0"/>
              </a:rPr>
              <a:t>AD3Q1ET </a:t>
            </a:r>
            <a:r>
              <a:rPr lang="en-US" sz="750" dirty="0">
                <a:latin typeface="HP Simplified" panose="020B0604020204020204" pitchFamily="34" charset="0"/>
              </a:rPr>
              <a:t>HP NOTEBOOK </a:t>
            </a:r>
            <a:r>
              <a:rPr lang="en-US" sz="750" b="1" dirty="0">
                <a:latin typeface="HP Simplified" panose="020B0604020204020204" pitchFamily="34" charset="0"/>
              </a:rPr>
              <a:t>ELITEBOOK 6 G1i 14 AI</a:t>
            </a:r>
            <a:r>
              <a:rPr lang="en-US" sz="750" dirty="0">
                <a:latin typeface="HP Simplified" panose="020B0604020204020204" pitchFamily="34" charset="0"/>
              </a:rPr>
              <a:t>, INTEL ULTRA 5-220U 3.8-5.0GHz/12MB, 10 CORES, 16GB (1x16GB), 512GB PCIe NVMe SSD, INTEL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1,126 €</a:t>
            </a:r>
            <a:endParaRPr lang="en-GB" sz="800" i="1" dirty="0">
              <a:solidFill>
                <a:srgbClr val="92D050"/>
              </a:solidFill>
              <a:ea typeface="Calibri" panose="020F0502020204030204" pitchFamily="34" charset="0"/>
            </a:endParaRPr>
          </a:p>
        </p:txBody>
      </p:sp>
      <p:sp>
        <p:nvSpPr>
          <p:cNvPr id="46" name="TextBox 45">
            <a:extLst>
              <a:ext uri="{FF2B5EF4-FFF2-40B4-BE49-F238E27FC236}">
                <a16:creationId xmlns="" xmlns:a16="http://schemas.microsoft.com/office/drawing/2014/main" id="{85E7072C-5C62-6AF2-D822-05FCE5F292E7}"/>
              </a:ext>
            </a:extLst>
          </p:cNvPr>
          <p:cNvSpPr txBox="1"/>
          <p:nvPr/>
        </p:nvSpPr>
        <p:spPr>
          <a:xfrm>
            <a:off x="6435811" y="3124745"/>
            <a:ext cx="3436809" cy="438582"/>
          </a:xfrm>
          <a:prstGeom prst="rect">
            <a:avLst/>
          </a:prstGeom>
          <a:noFill/>
        </p:spPr>
        <p:txBody>
          <a:bodyPr wrap="square" rtlCol="0">
            <a:spAutoFit/>
          </a:bodyPr>
          <a:lstStyle/>
          <a:p>
            <a:r>
              <a:rPr lang="en-US" sz="750" dirty="0">
                <a:latin typeface="HP Simplified" panose="020B0604020204020204" pitchFamily="34" charset="0"/>
              </a:rPr>
              <a:t>C4JD2AT HP NOTEBOOK </a:t>
            </a:r>
            <a:r>
              <a:rPr lang="en-US" sz="750" b="1" dirty="0">
                <a:latin typeface="HP Simplified" panose="020B0604020204020204" pitchFamily="34" charset="0"/>
              </a:rPr>
              <a:t>ELITEBOOK 6 G1ah 14 AI</a:t>
            </a:r>
            <a:r>
              <a:rPr lang="en-US" sz="750" dirty="0">
                <a:latin typeface="HP Simplified" panose="020B0604020204020204" pitchFamily="34" charset="0"/>
              </a:rPr>
              <a:t>, AMD RYZEN 5-220 3.2-4.9GHz/16MB, 6 CORES, 16GB (1x16GB), 512GB PCIe NVMe SSD, AMD RADEON 740M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1,058 €</a:t>
            </a:r>
            <a:endParaRPr lang="en-GB" sz="800" i="1" dirty="0">
              <a:solidFill>
                <a:srgbClr val="92D050"/>
              </a:solidFill>
              <a:ea typeface="Calibri" panose="020F0502020204030204" pitchFamily="34" charset="0"/>
            </a:endParaRPr>
          </a:p>
        </p:txBody>
      </p:sp>
      <p:sp>
        <p:nvSpPr>
          <p:cNvPr id="48" name="TextBox 47">
            <a:extLst>
              <a:ext uri="{FF2B5EF4-FFF2-40B4-BE49-F238E27FC236}">
                <a16:creationId xmlns="" xmlns:a16="http://schemas.microsoft.com/office/drawing/2014/main" id="{85E7072C-5C62-6AF2-D822-05FCE5F292E7}"/>
              </a:ext>
            </a:extLst>
          </p:cNvPr>
          <p:cNvSpPr txBox="1"/>
          <p:nvPr/>
        </p:nvSpPr>
        <p:spPr>
          <a:xfrm>
            <a:off x="6462028" y="5234474"/>
            <a:ext cx="3213523" cy="438582"/>
          </a:xfrm>
          <a:prstGeom prst="rect">
            <a:avLst/>
          </a:prstGeom>
          <a:noFill/>
        </p:spPr>
        <p:txBody>
          <a:bodyPr wrap="square" rtlCol="0">
            <a:spAutoFit/>
          </a:bodyPr>
          <a:lstStyle/>
          <a:p>
            <a:r>
              <a:rPr lang="en-US" sz="750" dirty="0" smtClean="0">
                <a:latin typeface="HP Simplified" panose="020B0604020204020204" pitchFamily="34" charset="0"/>
              </a:rPr>
              <a:t>C4JF5ET HP </a:t>
            </a:r>
            <a:r>
              <a:rPr lang="en-US" sz="750" dirty="0">
                <a:latin typeface="HP Simplified" panose="020B0604020204020204" pitchFamily="34" charset="0"/>
              </a:rPr>
              <a:t>NOTEBOOK </a:t>
            </a:r>
            <a:r>
              <a:rPr lang="en-US" sz="750" b="1" dirty="0">
                <a:latin typeface="HP Simplified" panose="020B0604020204020204" pitchFamily="34" charset="0"/>
              </a:rPr>
              <a:t>ELITEBOOK 8 G1i 14 AI</a:t>
            </a:r>
            <a:r>
              <a:rPr lang="en-US" sz="750" dirty="0">
                <a:latin typeface="HP Simplified" panose="020B0604020204020204" pitchFamily="34" charset="0"/>
              </a:rPr>
              <a:t>, INTEL ULTRA 7-258V 3.7-4.8GHz/12MB, 47 NPU TOPS, 8 CORES, 32GB, 1TB PCIe NVMe SSD, INTEL ARC GRAPHICS, 14''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1,611 €</a:t>
            </a:r>
            <a:endParaRPr lang="en-GB" sz="800" i="1" dirty="0">
              <a:solidFill>
                <a:srgbClr val="92D050"/>
              </a:solidFill>
              <a:ea typeface="Calibri" panose="020F0502020204030204" pitchFamily="34" charset="0"/>
            </a:endParaRPr>
          </a:p>
        </p:txBody>
      </p:sp>
      <p:sp>
        <p:nvSpPr>
          <p:cNvPr id="58" name="Rectangle 57">
            <a:extLst>
              <a:ext uri="{FF2B5EF4-FFF2-40B4-BE49-F238E27FC236}">
                <a16:creationId xmlns="" xmlns:a16="http://schemas.microsoft.com/office/drawing/2014/main" id="{873245BE-2380-25F2-BB3B-9422375A0955}"/>
              </a:ext>
            </a:extLst>
          </p:cNvPr>
          <p:cNvSpPr/>
          <p:nvPr/>
        </p:nvSpPr>
        <p:spPr>
          <a:xfrm>
            <a:off x="7104630" y="1607215"/>
            <a:ext cx="3565374" cy="215444"/>
          </a:xfrm>
          <a:prstGeom prst="rect">
            <a:avLst/>
          </a:prstGeom>
        </p:spPr>
        <p:txBody>
          <a:bodyPr wrap="square">
            <a:spAutoFit/>
          </a:bodyPr>
          <a:lstStyle/>
          <a:p>
            <a:r>
              <a:rPr lang="en-US" sz="800" b="1" dirty="0">
                <a:solidFill>
                  <a:schemeClr val="tx1">
                    <a:lumMod val="50000"/>
                    <a:lumOff val="50000"/>
                  </a:schemeClr>
                </a:solidFill>
                <a:latin typeface="HP Simplified" panose="020B0604020204020204" pitchFamily="34" charset="0"/>
              </a:rPr>
              <a:t>Meet the demanding needs of business.</a:t>
            </a:r>
          </a:p>
        </p:txBody>
      </p:sp>
      <p:sp>
        <p:nvSpPr>
          <p:cNvPr id="59" name="TextBox 58">
            <a:extLst>
              <a:ext uri="{FF2B5EF4-FFF2-40B4-BE49-F238E27FC236}">
                <a16:creationId xmlns="" xmlns:a16="http://schemas.microsoft.com/office/drawing/2014/main" id="{85E7072C-5C62-6AF2-D822-05FCE5F292E7}"/>
              </a:ext>
            </a:extLst>
          </p:cNvPr>
          <p:cNvSpPr txBox="1"/>
          <p:nvPr/>
        </p:nvSpPr>
        <p:spPr>
          <a:xfrm>
            <a:off x="6454866" y="4397645"/>
            <a:ext cx="3112470" cy="438582"/>
          </a:xfrm>
          <a:prstGeom prst="rect">
            <a:avLst/>
          </a:prstGeom>
          <a:noFill/>
        </p:spPr>
        <p:txBody>
          <a:bodyPr wrap="square" rtlCol="0">
            <a:spAutoFit/>
          </a:bodyPr>
          <a:lstStyle/>
          <a:p>
            <a:r>
              <a:rPr lang="en-US" sz="750" dirty="0">
                <a:latin typeface="HP Simplified" panose="020B0604020204020204" pitchFamily="34" charset="0"/>
              </a:rPr>
              <a:t>AD4B9ET HP NOTEBOOK </a:t>
            </a:r>
            <a:r>
              <a:rPr lang="en-US" sz="750" b="1" dirty="0">
                <a:latin typeface="HP Simplified" panose="020B0604020204020204" pitchFamily="34" charset="0"/>
              </a:rPr>
              <a:t>ELITEBOOK 6 G1i 16 AI</a:t>
            </a:r>
            <a:r>
              <a:rPr lang="en-US" sz="750" dirty="0">
                <a:latin typeface="HP Simplified" panose="020B0604020204020204" pitchFamily="34" charset="0"/>
              </a:rPr>
              <a:t>, INTEL ULTRA 5-220U 3.8-5.0GHz/12MB, 10 CORES, 16GB (1x16GB), 512GB PCIe NVMe SSD, INTEL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1,154 €</a:t>
            </a:r>
            <a:endParaRPr lang="en-GB" sz="800" i="1" dirty="0">
              <a:solidFill>
                <a:srgbClr val="92D050"/>
              </a:solidFill>
              <a:ea typeface="Calibri" panose="020F0502020204030204" pitchFamily="34" charset="0"/>
            </a:endParaRPr>
          </a:p>
        </p:txBody>
      </p:sp>
      <p:sp>
        <p:nvSpPr>
          <p:cNvPr id="60" name="TextBox 59">
            <a:extLst>
              <a:ext uri="{FF2B5EF4-FFF2-40B4-BE49-F238E27FC236}">
                <a16:creationId xmlns="" xmlns:a16="http://schemas.microsoft.com/office/drawing/2014/main" id="{85E7072C-5C62-6AF2-D822-05FCE5F292E7}"/>
              </a:ext>
            </a:extLst>
          </p:cNvPr>
          <p:cNvSpPr txBox="1"/>
          <p:nvPr/>
        </p:nvSpPr>
        <p:spPr>
          <a:xfrm>
            <a:off x="6448647" y="3522992"/>
            <a:ext cx="3226904" cy="438582"/>
          </a:xfrm>
          <a:prstGeom prst="rect">
            <a:avLst/>
          </a:prstGeom>
          <a:noFill/>
        </p:spPr>
        <p:txBody>
          <a:bodyPr wrap="square" rtlCol="0">
            <a:spAutoFit/>
          </a:bodyPr>
          <a:lstStyle/>
          <a:p>
            <a:r>
              <a:rPr lang="en-US" sz="750" dirty="0" smtClean="0">
                <a:latin typeface="HP Simplified" panose="020B0604020204020204" pitchFamily="34" charset="0"/>
              </a:rPr>
              <a:t>C4JD1AT HP </a:t>
            </a:r>
            <a:r>
              <a:rPr lang="en-US" sz="750" dirty="0">
                <a:latin typeface="HP Simplified" panose="020B0604020204020204" pitchFamily="34" charset="0"/>
              </a:rPr>
              <a:t>NOTEBOOK </a:t>
            </a:r>
            <a:r>
              <a:rPr lang="en-US" sz="750" b="1" dirty="0">
                <a:latin typeface="HP Simplified" panose="020B0604020204020204" pitchFamily="34" charset="0"/>
              </a:rPr>
              <a:t>ELITEBOOK 6 G1ah 16 AI</a:t>
            </a:r>
            <a:r>
              <a:rPr lang="en-US" sz="750" dirty="0">
                <a:latin typeface="HP Simplified" panose="020B0604020204020204" pitchFamily="34" charset="0"/>
              </a:rPr>
              <a:t>, AMD RYZEN 5-220 3.2-4.9GHz/16MB, 6 CORES, 16GB (1x16GB), 512GB PCIe NVMe SSD, AMD RADEON 740M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1,062 €</a:t>
            </a:r>
            <a:endParaRPr lang="en-GB" sz="800" i="1" dirty="0">
              <a:solidFill>
                <a:srgbClr val="92D050"/>
              </a:solidFill>
              <a:ea typeface="Calibri" panose="020F0502020204030204" pitchFamily="34" charset="0"/>
            </a:endParaRPr>
          </a:p>
        </p:txBody>
      </p:sp>
      <p:sp>
        <p:nvSpPr>
          <p:cNvPr id="61" name="TextBox 60">
            <a:extLst>
              <a:ext uri="{FF2B5EF4-FFF2-40B4-BE49-F238E27FC236}">
                <a16:creationId xmlns="" xmlns:a16="http://schemas.microsoft.com/office/drawing/2014/main" id="{85E7072C-5C62-6AF2-D822-05FCE5F292E7}"/>
              </a:ext>
            </a:extLst>
          </p:cNvPr>
          <p:cNvSpPr txBox="1"/>
          <p:nvPr/>
        </p:nvSpPr>
        <p:spPr>
          <a:xfrm>
            <a:off x="6469386" y="5649721"/>
            <a:ext cx="3363742" cy="438582"/>
          </a:xfrm>
          <a:prstGeom prst="rect">
            <a:avLst/>
          </a:prstGeom>
          <a:noFill/>
        </p:spPr>
        <p:txBody>
          <a:bodyPr wrap="square" rtlCol="0">
            <a:spAutoFit/>
          </a:bodyPr>
          <a:lstStyle/>
          <a:p>
            <a:r>
              <a:rPr lang="en-US" sz="750" dirty="0">
                <a:latin typeface="HP Simplified" panose="020B0604020204020204" pitchFamily="34" charset="0"/>
              </a:rPr>
              <a:t>C4JH4ET HP NOTEBOOK </a:t>
            </a:r>
            <a:r>
              <a:rPr lang="en-US" sz="750" b="1" dirty="0">
                <a:latin typeface="HP Simplified" panose="020B0604020204020204" pitchFamily="34" charset="0"/>
              </a:rPr>
              <a:t>ELITEBOOK 6 G1i 16 AI</a:t>
            </a:r>
            <a:r>
              <a:rPr lang="en-US" sz="750" dirty="0">
                <a:latin typeface="HP Simplified" panose="020B0604020204020204" pitchFamily="34" charset="0"/>
              </a:rPr>
              <a:t>, INTEL ULTRA 7-255U 4.2-5.2GHz/12MB, 12 NPU TOPS, 12 CORES, 32GB (1x32GB), 1TB PCIe NVMe SSD, INTEL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1,681 €</a:t>
            </a:r>
            <a:endParaRPr lang="en-GB" sz="800" i="1" dirty="0">
              <a:solidFill>
                <a:srgbClr val="92D050"/>
              </a:solidFill>
              <a:ea typeface="Calibri" panose="020F0502020204030204" pitchFamily="34" charset="0"/>
            </a:endParaRPr>
          </a:p>
        </p:txBody>
      </p:sp>
      <p:sp>
        <p:nvSpPr>
          <p:cNvPr id="62" name="TextBox 61">
            <a:extLst>
              <a:ext uri="{FF2B5EF4-FFF2-40B4-BE49-F238E27FC236}">
                <a16:creationId xmlns="" xmlns:a16="http://schemas.microsoft.com/office/drawing/2014/main" id="{85E7072C-5C62-6AF2-D822-05FCE5F292E7}"/>
              </a:ext>
            </a:extLst>
          </p:cNvPr>
          <p:cNvSpPr txBox="1"/>
          <p:nvPr/>
        </p:nvSpPr>
        <p:spPr>
          <a:xfrm>
            <a:off x="6470296" y="4819227"/>
            <a:ext cx="3239039" cy="438582"/>
          </a:xfrm>
          <a:prstGeom prst="rect">
            <a:avLst/>
          </a:prstGeom>
          <a:noFill/>
        </p:spPr>
        <p:txBody>
          <a:bodyPr wrap="square" rtlCol="0">
            <a:spAutoFit/>
          </a:bodyPr>
          <a:lstStyle/>
          <a:p>
            <a:r>
              <a:rPr lang="en-US" sz="750" dirty="0" smtClean="0">
                <a:latin typeface="HP Simplified" panose="020B0604020204020204" pitchFamily="34" charset="0"/>
              </a:rPr>
              <a:t>C4JH9ET HP </a:t>
            </a:r>
            <a:r>
              <a:rPr lang="en-US" sz="750" dirty="0">
                <a:latin typeface="HP Simplified" panose="020B0604020204020204" pitchFamily="34" charset="0"/>
              </a:rPr>
              <a:t>NOTEBOOK </a:t>
            </a:r>
            <a:r>
              <a:rPr lang="en-US" sz="750" b="1" dirty="0">
                <a:latin typeface="HP Simplified" panose="020B0604020204020204" pitchFamily="34" charset="0"/>
              </a:rPr>
              <a:t>ELITEBOOK 6 G1i 16 AI</a:t>
            </a:r>
            <a:r>
              <a:rPr lang="en-US" sz="750" dirty="0">
                <a:latin typeface="HP Simplified" panose="020B0604020204020204" pitchFamily="34" charset="0"/>
              </a:rPr>
              <a:t>, INTEL ULTRA 7-255U 4.2-5.2GHz/12MB, 12 NPU TOPS, 12 CORES, 32GB (1x32GB), 1TB PCIe NVMe SSD, INTEL GRAPHICS, 16'' WUXGA IPS,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1,529 €</a:t>
            </a:r>
            <a:endParaRPr lang="en-GB" sz="800" i="1" dirty="0">
              <a:solidFill>
                <a:srgbClr val="92D050"/>
              </a:solidFill>
              <a:ea typeface="Calibri" panose="020F0502020204030204" pitchFamily="34" charset="0"/>
            </a:endParaRPr>
          </a:p>
        </p:txBody>
      </p:sp>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79577" y="74157"/>
            <a:ext cx="2152916" cy="1431985"/>
          </a:xfrm>
          <a:prstGeom prst="rect">
            <a:avLst/>
          </a:prstGeom>
        </p:spPr>
      </p:pic>
    </p:spTree>
    <p:extLst>
      <p:ext uri="{BB962C8B-B14F-4D97-AF65-F5344CB8AC3E}">
        <p14:creationId xmlns:p14="http://schemas.microsoft.com/office/powerpoint/2010/main" val="422396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313462">
            <a:off x="6859115" y="4048690"/>
            <a:ext cx="741573" cy="288000"/>
          </a:xfrm>
          <a:prstGeom prst="rect">
            <a:avLst/>
          </a:prstGeom>
        </p:spPr>
      </p:pic>
      <p:pic>
        <p:nvPicPr>
          <p:cNvPr id="76" name="Picture 75" descr="A close up of a building&#10;&#10;Description automatically generated">
            <a:extLst>
              <a:ext uri="{FF2B5EF4-FFF2-40B4-BE49-F238E27FC236}">
                <a16:creationId xmlns="" xmlns:a16="http://schemas.microsoft.com/office/drawing/2014/main" id="{21C402B8-88C9-49A4-ADDA-25A3799AA08D}"/>
              </a:ext>
            </a:extLst>
          </p:cNvPr>
          <p:cNvPicPr>
            <a:picLocks noChangeAspect="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94044" y="-1223"/>
            <a:ext cx="2394983" cy="941749"/>
          </a:xfrm>
          <a:prstGeom prst="rect">
            <a:avLst/>
          </a:prstGeom>
        </p:spPr>
      </p:pic>
      <p:cxnSp>
        <p:nvCxnSpPr>
          <p:cNvPr id="51" name="Straight Connector 50"/>
          <p:cNvCxnSpPr/>
          <p:nvPr/>
        </p:nvCxnSpPr>
        <p:spPr>
          <a:xfrm>
            <a:off x="3930366" y="6339526"/>
            <a:ext cx="0" cy="50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557521" y="6408036"/>
            <a:ext cx="0" cy="43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999457" y="-2286"/>
            <a:ext cx="2200001" cy="369332"/>
          </a:xfrm>
          <a:prstGeom prst="rect">
            <a:avLst/>
          </a:prstGeom>
          <a:noFill/>
        </p:spPr>
        <p:txBody>
          <a:bodyPr wrap="square" rtlCol="0">
            <a:spAutoFit/>
          </a:bodyPr>
          <a:lstStyle/>
          <a:p>
            <a:r>
              <a:rPr lang="en-GB" sz="900" dirty="0">
                <a:latin typeface="HP Simplified" panose="020B0604020204020204" pitchFamily="34" charset="0"/>
              </a:rPr>
              <a:t>HP ZBook Workstations </a:t>
            </a:r>
          </a:p>
          <a:p>
            <a:r>
              <a:rPr lang="en-GB" sz="900" dirty="0">
                <a:latin typeface="HP Simplified" panose="020B0604020204020204" pitchFamily="34" charset="0"/>
              </a:rPr>
              <a:t>Business Notebooks</a:t>
            </a:r>
          </a:p>
        </p:txBody>
      </p:sp>
      <p:cxnSp>
        <p:nvCxnSpPr>
          <p:cNvPr id="52" name="Straight Connector 51">
            <a:extLst>
              <a:ext uri="{FF2B5EF4-FFF2-40B4-BE49-F238E27FC236}">
                <a16:creationId xmlns="" xmlns:a16="http://schemas.microsoft.com/office/drawing/2014/main" id="{89825233-C256-6467-2F53-F6C3C2F2CF8E}"/>
              </a:ext>
            </a:extLst>
          </p:cNvPr>
          <p:cNvCxnSpPr/>
          <p:nvPr/>
        </p:nvCxnSpPr>
        <p:spPr>
          <a:xfrm>
            <a:off x="3366316" y="940526"/>
            <a:ext cx="6591" cy="531074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 xmlns:a16="http://schemas.microsoft.com/office/drawing/2014/main" id="{CE6E2C5F-3A9C-B311-0423-673692DF26CB}"/>
              </a:ext>
            </a:extLst>
          </p:cNvPr>
          <p:cNvCxnSpPr/>
          <p:nvPr/>
        </p:nvCxnSpPr>
        <p:spPr>
          <a:xfrm>
            <a:off x="6514709" y="45404"/>
            <a:ext cx="11826" cy="63263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709" y="6392517"/>
            <a:ext cx="9905999" cy="46548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HP Simplified" panose="020B0604020204020204" pitchFamily="34" charset="0"/>
            </a:endParaRPr>
          </a:p>
        </p:txBody>
      </p:sp>
      <p:sp>
        <p:nvSpPr>
          <p:cNvPr id="79" name="Rectangle 78"/>
          <p:cNvSpPr/>
          <p:nvPr/>
        </p:nvSpPr>
        <p:spPr>
          <a:xfrm>
            <a:off x="6410472" y="6400965"/>
            <a:ext cx="1035460" cy="369332"/>
          </a:xfrm>
          <a:prstGeom prst="rect">
            <a:avLst/>
          </a:prstGeom>
        </p:spPr>
        <p:txBody>
          <a:bodyPr wrap="square">
            <a:spAutoFit/>
          </a:bodyPr>
          <a:lstStyle/>
          <a:p>
            <a:pPr algn="ctr"/>
            <a:r>
              <a:rPr lang="en-US" sz="600" dirty="0">
                <a:latin typeface="HP Simplified" panose="020B0604020204020204" pitchFamily="34" charset="0"/>
                <a:cs typeface="Calibri" pitchFamily="34" charset="0"/>
              </a:rPr>
              <a:t>Call now on</a:t>
            </a:r>
            <a:r>
              <a:rPr lang="en-US" sz="600" dirty="0" smtClean="0">
                <a:latin typeface="HP Simplified" panose="020B0604020204020204" pitchFamily="34" charset="0"/>
                <a:cs typeface="Calibri" pitchFamily="34" charset="0"/>
              </a:rPr>
              <a:t>:</a:t>
            </a:r>
            <a:endParaRPr lang="en-US" sz="600" dirty="0">
              <a:latin typeface="HP Simplified" panose="020B0604020204020204" pitchFamily="34" charset="0"/>
              <a:cs typeface="Calibri" pitchFamily="34" charset="0"/>
            </a:endParaRPr>
          </a:p>
          <a:p>
            <a:pPr algn="ctr"/>
            <a:r>
              <a:rPr lang="en-US" sz="600" dirty="0">
                <a:latin typeface="HP Simplified" panose="020B0604020204020204" pitchFamily="34" charset="0"/>
                <a:cs typeface="Calibri" pitchFamily="34" charset="0"/>
              </a:rPr>
              <a:t>Mail on: </a:t>
            </a:r>
          </a:p>
          <a:p>
            <a:pPr algn="ctr"/>
            <a:endParaRPr lang="en-US" sz="600" dirty="0">
              <a:latin typeface="HP Simplified" panose="020B0604020204020204" pitchFamily="34" charset="0"/>
              <a:cs typeface="Calibri" pitchFamily="34" charset="0"/>
            </a:endParaRPr>
          </a:p>
        </p:txBody>
      </p:sp>
      <p:sp>
        <p:nvSpPr>
          <p:cNvPr id="84" name="Rectangle 83"/>
          <p:cNvSpPr/>
          <p:nvPr/>
        </p:nvSpPr>
        <p:spPr>
          <a:xfrm>
            <a:off x="-6031" y="6393880"/>
            <a:ext cx="3994403" cy="46166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 dirty="0">
                <a:latin typeface="HP Simplified" panose="020B0604020204020204" pitchFamily="34" charset="0"/>
                <a:cs typeface="Calibri" pitchFamily="34" charset="0"/>
              </a:rPr>
              <a:t>Prices, promotions, specifications, availability and terms of offers June change without notice. Despite our best efforts, </a:t>
            </a:r>
          </a:p>
          <a:p>
            <a:r>
              <a:rPr lang="en-GB" sz="600" dirty="0">
                <a:latin typeface="HP Simplified" panose="020B0604020204020204" pitchFamily="34" charset="0"/>
                <a:cs typeface="Calibri" pitchFamily="34" charset="0"/>
              </a:rPr>
              <a:t>a small number of items June contain pricing, typography, or photography errors. Correct prices and promotions are validated at the time your order is placed. Recycling fees are not included in the Dealer &amp; Retail File. Delivery and installation charges are not included. </a:t>
            </a:r>
            <a:r>
              <a:rPr lang="en-US" sz="600" dirty="0">
                <a:latin typeface="HP Simplified" panose="020B0604020204020204" pitchFamily="34" charset="0"/>
                <a:cs typeface="Calibri" pitchFamily="34" charset="0"/>
              </a:rPr>
              <a:t>Products' warranty is the warranty given by the manufacturer.</a:t>
            </a:r>
            <a:r>
              <a:rPr lang="en-GB" sz="600" dirty="0">
                <a:latin typeface="HP Simplified" panose="020B0604020204020204" pitchFamily="34" charset="0"/>
                <a:cs typeface="Calibri" pitchFamily="34" charset="0"/>
              </a:rPr>
              <a:t>  VAT is </a:t>
            </a:r>
            <a:r>
              <a:rPr lang="en-GB" sz="600" dirty="0" smtClean="0">
                <a:latin typeface="HP Simplified" panose="020B0604020204020204" pitchFamily="34" charset="0"/>
                <a:cs typeface="Calibri" pitchFamily="34" charset="0"/>
              </a:rPr>
              <a:t>included</a:t>
            </a:r>
            <a:endParaRPr lang="en-GB" sz="600" dirty="0">
              <a:latin typeface="HP Simplified" panose="020B0604020204020204" pitchFamily="34" charset="0"/>
              <a:cs typeface="Calibri" pitchFamily="34" charset="0"/>
            </a:endParaRPr>
          </a:p>
        </p:txBody>
      </p:sp>
      <p:pic>
        <p:nvPicPr>
          <p:cNvPr id="56" name="Picture 5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93190" y="1443580"/>
            <a:ext cx="1035415" cy="845138"/>
          </a:xfrm>
          <a:prstGeom prst="rect">
            <a:avLst/>
          </a:prstGeom>
        </p:spPr>
      </p:pic>
      <p:sp>
        <p:nvSpPr>
          <p:cNvPr id="58" name="Rectangle 57"/>
          <p:cNvSpPr/>
          <p:nvPr/>
        </p:nvSpPr>
        <p:spPr>
          <a:xfrm>
            <a:off x="7314872" y="2428660"/>
            <a:ext cx="1895177" cy="900246"/>
          </a:xfrm>
          <a:prstGeom prst="rect">
            <a:avLst/>
          </a:prstGeom>
        </p:spPr>
        <p:txBody>
          <a:bodyPr wrap="square">
            <a:spAutoFit/>
          </a:bodyPr>
          <a:lstStyle/>
          <a:p>
            <a:r>
              <a:rPr lang="en-US" sz="750" dirty="0">
                <a:solidFill>
                  <a:srgbClr val="000000"/>
                </a:solidFill>
                <a:latin typeface="HP Simplified" panose="020B0604020204020204" pitchFamily="34" charset="0"/>
              </a:rPr>
              <a:t>537P6B HP PRINTER ALL IN ONE INKJET </a:t>
            </a:r>
            <a:r>
              <a:rPr lang="en-US" sz="750" b="1" dirty="0">
                <a:solidFill>
                  <a:srgbClr val="000000"/>
                </a:solidFill>
                <a:latin typeface="HP Simplified" panose="020B0604020204020204" pitchFamily="34" charset="0"/>
              </a:rPr>
              <a:t>COLOR OFFICEJET PRO BUSINESS 9730e </a:t>
            </a:r>
            <a:r>
              <a:rPr lang="en-US" sz="750" dirty="0">
                <a:solidFill>
                  <a:srgbClr val="000000"/>
                </a:solidFill>
                <a:latin typeface="HP Simplified" panose="020B0604020204020204" pitchFamily="34" charset="0"/>
              </a:rPr>
              <a:t>A3, PRINT, SCAN, COPY, 22PPM(B) 18PPM(C), 1200DPI, 512MB, DC:30K, DUPLEX PRINT&amp; SCAN, ADF 35P, 2X TRAYS, USB, WIFI, LAN, 1YW, WHITE, </a:t>
            </a:r>
            <a:r>
              <a:rPr lang="en-US" sz="750" b="1" dirty="0">
                <a:solidFill>
                  <a:srgbClr val="000000"/>
                </a:solidFill>
                <a:latin typeface="HP Simplified" panose="020B0604020204020204" pitchFamily="34" charset="0"/>
              </a:rPr>
              <a:t>CASHBACK 40€ UNTIL 31/</a:t>
            </a:r>
            <a:r>
              <a:rPr lang="el-GR" sz="750" b="1" dirty="0">
                <a:solidFill>
                  <a:srgbClr val="000000"/>
                </a:solidFill>
                <a:latin typeface="HP Simplified" panose="020B0604020204020204" pitchFamily="34" charset="0"/>
              </a:rPr>
              <a:t>10</a:t>
            </a:r>
            <a:r>
              <a:rPr lang="en-US" sz="750" b="1" dirty="0">
                <a:solidFill>
                  <a:srgbClr val="000000"/>
                </a:solidFill>
                <a:latin typeface="HP Simplified" panose="020B0604020204020204" pitchFamily="34" charset="0"/>
              </a:rPr>
              <a:t>/25 </a:t>
            </a:r>
            <a:r>
              <a:rPr lang="en-US" sz="750" dirty="0" smtClean="0">
                <a:solidFill>
                  <a:srgbClr val="FF0000"/>
                </a:solidFill>
                <a:latin typeface="HP Simplified" panose="020B0604020204020204" pitchFamily="34" charset="0"/>
              </a:rPr>
              <a:t>274 </a:t>
            </a:r>
            <a:r>
              <a:rPr lang="el-GR" sz="750" dirty="0" smtClean="0">
                <a:solidFill>
                  <a:srgbClr val="FF0000"/>
                </a:solidFill>
                <a:latin typeface="HP Simplified" panose="020B0604020204020204" pitchFamily="34" charset="0"/>
              </a:rPr>
              <a:t>€</a:t>
            </a:r>
            <a:endParaRPr lang="en-US" sz="700" dirty="0">
              <a:solidFill>
                <a:srgbClr val="FF0000"/>
              </a:solidFill>
              <a:latin typeface="HP Simplified" panose="020B0604020204020204" pitchFamily="34" charset="0"/>
            </a:endParaRPr>
          </a:p>
        </p:txBody>
      </p:sp>
      <p:pic>
        <p:nvPicPr>
          <p:cNvPr id="66" name="Picture 65">
            <a:extLst>
              <a:ext uri="{FF2B5EF4-FFF2-40B4-BE49-F238E27FC236}">
                <a16:creationId xmlns="" xmlns:a16="http://schemas.microsoft.com/office/drawing/2014/main" id="{96692CBB-419D-7D1E-903C-10708BE89A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3268" y="18079"/>
            <a:ext cx="252000" cy="252000"/>
          </a:xfrm>
          <a:prstGeom prst="rect">
            <a:avLst/>
          </a:prstGeom>
        </p:spPr>
      </p:pic>
      <p:pic>
        <p:nvPicPr>
          <p:cNvPr id="96" name="Picture 8" descr="HP Designjet T630 Printer | Colyer Repropoint - Printers | Supplies |  Support">
            <a:extLst>
              <a:ext uri="{FF2B5EF4-FFF2-40B4-BE49-F238E27FC236}">
                <a16:creationId xmlns="" xmlns:a16="http://schemas.microsoft.com/office/drawing/2014/main" id="{C4B3BC0C-3F8B-48ED-AC45-72F572405F0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613113" y="471602"/>
            <a:ext cx="2693629" cy="2023448"/>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3445535" y="2619288"/>
            <a:ext cx="2855833" cy="553998"/>
          </a:xfrm>
          <a:prstGeom prst="rect">
            <a:avLst/>
          </a:prstGeom>
          <a:noFill/>
        </p:spPr>
        <p:txBody>
          <a:bodyPr wrap="square" rtlCol="0">
            <a:spAutoFit/>
          </a:bodyPr>
          <a:lstStyle/>
          <a:p>
            <a:pPr fontAlgn="t"/>
            <a:r>
              <a:rPr lang="en-US" sz="750" dirty="0">
                <a:latin typeface="HP Simplified" panose="020B0604020204020204" pitchFamily="34" charset="0"/>
              </a:rPr>
              <a:t>5HB09D </a:t>
            </a:r>
            <a:r>
              <a:rPr lang="en-GB" sz="750" u="none" strike="noStrike" dirty="0">
                <a:effectLst/>
                <a:latin typeface="HP Simplified" panose="020B0604020204020204" pitchFamily="34" charset="0"/>
              </a:rPr>
              <a:t>HP </a:t>
            </a:r>
            <a:r>
              <a:rPr lang="en-GB" sz="750" b="1" u="none" strike="noStrike" dirty="0">
                <a:effectLst/>
                <a:latin typeface="HP Simplified" panose="020B0604020204020204" pitchFamily="34" charset="0"/>
              </a:rPr>
              <a:t>PLOTTER DESIGNJET T630 24'' A1</a:t>
            </a:r>
            <a:r>
              <a:rPr lang="en-GB" sz="750" u="none" strike="noStrike" dirty="0">
                <a:effectLst/>
                <a:latin typeface="HP Simplified" panose="020B0604020204020204" pitchFamily="34" charset="0"/>
              </a:rPr>
              <a:t>, PRINT, 30 SEC/PAGE, 76 A1 PRINTS PER HOUR, 2400 X 1200 DPI, 1GB, STAND, SHEET FEED, ROLL FEED, ADF, MEDIA BIN, AUTOMATIC CUTTER, 4 INKS, USB, WIFI, WIFI DIRECT, LAN, 1YW</a:t>
            </a:r>
            <a:r>
              <a:rPr lang="en-GB" sz="750" u="none" strike="noStrike" dirty="0" smtClean="0">
                <a:effectLst/>
                <a:latin typeface="HP Simplified" panose="020B0604020204020204" pitchFamily="34" charset="0"/>
              </a:rPr>
              <a:t>,</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1,330 € </a:t>
            </a:r>
            <a:endParaRPr lang="en-US" sz="750" dirty="0">
              <a:solidFill>
                <a:srgbClr val="FF0000"/>
              </a:solidFill>
              <a:latin typeface="HP Simplified" panose="020B0604020204020204" pitchFamily="34" charset="0"/>
            </a:endParaRPr>
          </a:p>
        </p:txBody>
      </p:sp>
      <p:sp>
        <p:nvSpPr>
          <p:cNvPr id="64" name="TextBox 63">
            <a:extLst>
              <a:ext uri="{FF2B5EF4-FFF2-40B4-BE49-F238E27FC236}">
                <a16:creationId xmlns="" xmlns:a16="http://schemas.microsoft.com/office/drawing/2014/main" id="{B16DFABC-5C07-1664-BDEE-D8C36B9614E9}"/>
              </a:ext>
            </a:extLst>
          </p:cNvPr>
          <p:cNvSpPr txBox="1"/>
          <p:nvPr/>
        </p:nvSpPr>
        <p:spPr>
          <a:xfrm>
            <a:off x="7433380" y="3996822"/>
            <a:ext cx="2364993" cy="323165"/>
          </a:xfrm>
          <a:prstGeom prst="rect">
            <a:avLst/>
          </a:prstGeom>
          <a:noFill/>
        </p:spPr>
        <p:txBody>
          <a:bodyPr wrap="square" rtlCol="0">
            <a:spAutoFit/>
          </a:bodyPr>
          <a:lstStyle/>
          <a:p>
            <a:pPr algn="ctr" fontAlgn="ctr"/>
            <a:r>
              <a:rPr lang="x-none" sz="750" dirty="0">
                <a:latin typeface="HP Simplified" panose="020B0604020204020204" pitchFamily="34" charset="0"/>
              </a:rPr>
              <a:t>6UW42AA</a:t>
            </a:r>
            <a:r>
              <a:rPr lang="en-GB" sz="750" dirty="0">
                <a:latin typeface="HP Simplified" panose="020B0604020204020204" pitchFamily="34" charset="0"/>
              </a:rPr>
              <a:t> </a:t>
            </a:r>
            <a:r>
              <a:rPr lang="x-none" sz="750" dirty="0">
                <a:latin typeface="HP Simplified" panose="020B0604020204020204" pitchFamily="34" charset="0"/>
              </a:rPr>
              <a:t>HP SURE KEY CABLE LOCK FOR NOTEBOOK, PCS, THIN CLIENTS, WORKSTATION</a:t>
            </a:r>
            <a:r>
              <a:rPr lang="en-GB" sz="750" dirty="0">
                <a:latin typeface="HP Simplified" panose="020B0604020204020204" pitchFamily="34" charset="0"/>
              </a:rPr>
              <a:t>, </a:t>
            </a:r>
            <a:r>
              <a:rPr lang="en-GB" sz="750" dirty="0" smtClean="0">
                <a:solidFill>
                  <a:srgbClr val="FF0000"/>
                </a:solidFill>
                <a:latin typeface="HP Simplified" panose="020B0604020204020204" pitchFamily="34" charset="0"/>
              </a:rPr>
              <a:t>25 €</a:t>
            </a:r>
            <a:endParaRPr lang="x-none" sz="750" dirty="0">
              <a:solidFill>
                <a:srgbClr val="FF0000"/>
              </a:solidFill>
              <a:latin typeface="HP Simplified" panose="020B0604020204020204" pitchFamily="34" charset="0"/>
            </a:endParaRPr>
          </a:p>
        </p:txBody>
      </p:sp>
      <p:sp>
        <p:nvSpPr>
          <p:cNvPr id="75" name="TextBox 74">
            <a:extLst>
              <a:ext uri="{FF2B5EF4-FFF2-40B4-BE49-F238E27FC236}">
                <a16:creationId xmlns="" xmlns:a16="http://schemas.microsoft.com/office/drawing/2014/main" id="{B855C6BB-180B-5D6C-0D04-52F734E08760}"/>
              </a:ext>
            </a:extLst>
          </p:cNvPr>
          <p:cNvSpPr txBox="1"/>
          <p:nvPr/>
        </p:nvSpPr>
        <p:spPr>
          <a:xfrm>
            <a:off x="3440503" y="3175039"/>
            <a:ext cx="2830203" cy="553998"/>
          </a:xfrm>
          <a:prstGeom prst="rect">
            <a:avLst/>
          </a:prstGeom>
          <a:noFill/>
        </p:spPr>
        <p:txBody>
          <a:bodyPr wrap="square" rtlCol="0">
            <a:spAutoFit/>
          </a:bodyPr>
          <a:lstStyle/>
          <a:p>
            <a:pPr fontAlgn="t"/>
            <a:r>
              <a:rPr lang="en-GB" sz="750" b="0" i="0" u="none" strike="noStrike" kern="1200" dirty="0">
                <a:solidFill>
                  <a:srgbClr val="000000"/>
                </a:solidFill>
                <a:effectLst/>
                <a:latin typeface="HP Simplified" panose="020B0604020204020204" pitchFamily="34" charset="0"/>
              </a:rPr>
              <a:t>5HB10D </a:t>
            </a:r>
            <a:r>
              <a:rPr lang="en-GB" sz="750" dirty="0">
                <a:latin typeface="HP Simplified" panose="020B0604020204020204" pitchFamily="34" charset="0"/>
              </a:rPr>
              <a:t> </a:t>
            </a:r>
            <a:r>
              <a:rPr lang="en-GB" sz="750" i="0" u="none" strike="noStrike" kern="1200" dirty="0">
                <a:solidFill>
                  <a:srgbClr val="000000"/>
                </a:solidFill>
                <a:effectLst/>
                <a:latin typeface="HP Simplified" panose="020B0604020204020204" pitchFamily="34" charset="0"/>
              </a:rPr>
              <a:t>HP </a:t>
            </a:r>
            <a:r>
              <a:rPr lang="en-GB" sz="750" b="1" i="0" u="none" strike="noStrike" kern="1200" dirty="0">
                <a:solidFill>
                  <a:srgbClr val="000000"/>
                </a:solidFill>
                <a:effectLst/>
                <a:latin typeface="HP Simplified" panose="020B0604020204020204" pitchFamily="34" charset="0"/>
              </a:rPr>
              <a:t>PLOTTER DESIGNJET T650 36'' A0</a:t>
            </a:r>
            <a:r>
              <a:rPr lang="en-GB" sz="750" i="0" u="none" strike="noStrike" kern="1200" dirty="0">
                <a:solidFill>
                  <a:srgbClr val="000000"/>
                </a:solidFill>
                <a:effectLst/>
                <a:latin typeface="HP Simplified" panose="020B0604020204020204" pitchFamily="34" charset="0"/>
              </a:rPr>
              <a:t>, PRINT, 25 SEC/PAGE, 82 A1 PRINTS PER HOUR, 2400 X 1200 DPI, 1GB, STAND, SHEET FEED, ROLL FEED, ADF, MEDIA BIN, AUTOMATIC CUTTER, 4 INKS, USB, WIFI, WIFI DIRECT, LAN, 2YW</a:t>
            </a:r>
            <a:r>
              <a:rPr lang="en-GB" sz="750" dirty="0">
                <a:latin typeface="HP Simplified" panose="020B0604020204020204" pitchFamily="34" charset="0"/>
              </a:rPr>
              <a:t>, </a:t>
            </a:r>
            <a:r>
              <a:rPr lang="en-US" sz="750" dirty="0" smtClean="0">
                <a:solidFill>
                  <a:srgbClr val="FF0000"/>
                </a:solidFill>
                <a:latin typeface="HP Simplified" panose="020B0604020204020204" pitchFamily="34" charset="0"/>
              </a:rPr>
              <a:t>2,380 </a:t>
            </a:r>
            <a:r>
              <a:rPr lang="en-GB" sz="750" b="0" i="0" u="none" strike="noStrike" kern="1200" dirty="0" smtClean="0">
                <a:solidFill>
                  <a:srgbClr val="FF0000"/>
                </a:solidFill>
                <a:effectLst/>
                <a:latin typeface="HP Simplified" panose="020B0604020204020204" pitchFamily="34" charset="0"/>
              </a:rPr>
              <a:t>€</a:t>
            </a:r>
            <a:endParaRPr lang="x-none" sz="750" b="0" i="0" u="none" strike="noStrike" dirty="0">
              <a:solidFill>
                <a:srgbClr val="FF0000"/>
              </a:solidFill>
              <a:effectLst/>
              <a:latin typeface="HP Simplified" panose="020B0604020204020204" pitchFamily="34" charset="0"/>
            </a:endParaRPr>
          </a:p>
        </p:txBody>
      </p:sp>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889" y="-3488"/>
            <a:ext cx="998933" cy="936000"/>
          </a:xfrm>
          <a:prstGeom prst="rect">
            <a:avLst/>
          </a:prstGeom>
        </p:spPr>
      </p:pic>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30984" y="9269"/>
            <a:ext cx="3369477" cy="1008000"/>
          </a:xfrm>
          <a:prstGeom prst="rect">
            <a:avLst/>
          </a:prstGeom>
        </p:spPr>
      </p:pic>
      <p:sp>
        <p:nvSpPr>
          <p:cNvPr id="89" name="Rectangle 88"/>
          <p:cNvSpPr/>
          <p:nvPr/>
        </p:nvSpPr>
        <p:spPr>
          <a:xfrm>
            <a:off x="1013850" y="332696"/>
            <a:ext cx="2212927" cy="200055"/>
          </a:xfrm>
          <a:prstGeom prst="rect">
            <a:avLst/>
          </a:prstGeom>
        </p:spPr>
        <p:txBody>
          <a:bodyPr wrap="square">
            <a:spAutoFit/>
          </a:bodyPr>
          <a:lstStyle/>
          <a:p>
            <a:r>
              <a:rPr lang="en-US" sz="700" dirty="0" smtClean="0">
                <a:latin typeface="HP Simplified" panose="020B0604020204020204" pitchFamily="34" charset="0"/>
                <a:cs typeface="Arial" panose="020B0604020202020204" pitchFamily="34" charset="0"/>
              </a:rPr>
              <a:t>Retail File October 2025 </a:t>
            </a:r>
            <a:r>
              <a:rPr lang="en-US" sz="700" dirty="0">
                <a:latin typeface="HP Simplified" panose="020B0604020204020204" pitchFamily="34" charset="0"/>
                <a:cs typeface="Arial" panose="020B0604020202020204" pitchFamily="34" charset="0"/>
              </a:rPr>
              <a:t>Page </a:t>
            </a:r>
            <a:r>
              <a:rPr lang="en-US" sz="700" dirty="0" smtClean="0">
                <a:latin typeface="HP Simplified" panose="020B0604020204020204" pitchFamily="34" charset="0"/>
                <a:cs typeface="Arial" panose="020B0604020202020204" pitchFamily="34" charset="0"/>
              </a:rPr>
              <a:t>5/5</a:t>
            </a:r>
            <a:endParaRPr lang="en-US" sz="700" dirty="0">
              <a:latin typeface="HP Simplified" panose="020B0604020204020204" pitchFamily="34" charset="0"/>
              <a:cs typeface="Arial" panose="020B0604020202020204" pitchFamily="34" charset="0"/>
            </a:endParaRPr>
          </a:p>
        </p:txBody>
      </p:sp>
      <p:sp>
        <p:nvSpPr>
          <p:cNvPr id="59" name="Rectangle 58"/>
          <p:cNvSpPr/>
          <p:nvPr/>
        </p:nvSpPr>
        <p:spPr>
          <a:xfrm>
            <a:off x="998096" y="459309"/>
            <a:ext cx="155629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00" dirty="0">
                <a:latin typeface="HP Simplified" panose="020B0604020204020204" pitchFamily="34" charset="0"/>
                <a:cs typeface="Arial" panose="020B0604020202020204" pitchFamily="34" charset="0"/>
              </a:rPr>
              <a:t>Promo prices are valid until </a:t>
            </a:r>
            <a:r>
              <a:rPr lang="en-US" sz="700" dirty="0" smtClean="0">
                <a:latin typeface="HP Simplified" panose="020B0604020204020204" pitchFamily="34" charset="0"/>
                <a:cs typeface="Arial" panose="020B0604020202020204" pitchFamily="34" charset="0"/>
              </a:rPr>
              <a:t>31/10 or </a:t>
            </a:r>
            <a:r>
              <a:rPr lang="en-US" sz="700" dirty="0">
                <a:latin typeface="HP Simplified" panose="020B0604020204020204" pitchFamily="34" charset="0"/>
                <a:cs typeface="Arial" panose="020B0604020202020204" pitchFamily="34" charset="0"/>
              </a:rPr>
              <a:t>Until Stock Last.</a:t>
            </a:r>
          </a:p>
        </p:txBody>
      </p:sp>
      <p:cxnSp>
        <p:nvCxnSpPr>
          <p:cNvPr id="8" name="Straight Connector 7">
            <a:extLst>
              <a:ext uri="{FF2B5EF4-FFF2-40B4-BE49-F238E27FC236}">
                <a16:creationId xmlns="" xmlns:a16="http://schemas.microsoft.com/office/drawing/2014/main" id="{BE4CBFC1-B8B3-023D-1212-7F1C9F52741B}"/>
              </a:ext>
            </a:extLst>
          </p:cNvPr>
          <p:cNvCxnSpPr/>
          <p:nvPr/>
        </p:nvCxnSpPr>
        <p:spPr>
          <a:xfrm flipV="1">
            <a:off x="6624461" y="3850036"/>
            <a:ext cx="3276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EAF11D5F-167D-B130-124B-9AB5DB2E9DE2}"/>
              </a:ext>
            </a:extLst>
          </p:cNvPr>
          <p:cNvSpPr/>
          <p:nvPr/>
        </p:nvSpPr>
        <p:spPr>
          <a:xfrm>
            <a:off x="3557825" y="5598865"/>
            <a:ext cx="2492843" cy="669414"/>
          </a:xfrm>
          <a:prstGeom prst="rect">
            <a:avLst/>
          </a:prstGeom>
        </p:spPr>
        <p:txBody>
          <a:bodyPr wrap="square">
            <a:spAutoFit/>
          </a:bodyPr>
          <a:lstStyle/>
          <a:p>
            <a:r>
              <a:rPr lang="en-US" sz="750" dirty="0">
                <a:latin typeface="HP Simplified" panose="020B0604020204020204" pitchFamily="34" charset="0"/>
              </a:rPr>
              <a:t>9E0G9UT HP MONITOR 23.8'', </a:t>
            </a:r>
            <a:r>
              <a:rPr lang="en-US" sz="750" b="1" dirty="0">
                <a:latin typeface="HP Simplified" panose="020B0604020204020204" pitchFamily="34" charset="0"/>
              </a:rPr>
              <a:t>S5 PRO 524PM </a:t>
            </a:r>
            <a:r>
              <a:rPr lang="en-US" sz="750" dirty="0">
                <a:latin typeface="HP Simplified" panose="020B0604020204020204" pitchFamily="34" charset="0"/>
              </a:rPr>
              <a:t>BUSINESS, IPS, FHD 1920 X 1080,5MS, 350 NITS,5MS, ANTIGLARE, CAMERA 5MP, HEIGHT ADJUSTABLE, SWIVEL, PIVOT, TILT, DISPLAY PORT, HDMI, USB-C 100W POWER DELIVERY, VESA,BLACK, 3YW</a:t>
            </a:r>
            <a:r>
              <a:rPr lang="en-US" sz="750" dirty="0" smtClean="0">
                <a:latin typeface="HP Simplified" panose="020B0604020204020204" pitchFamily="34" charset="0"/>
              </a:rPr>
              <a:t>, </a:t>
            </a:r>
            <a:r>
              <a:rPr lang="en-US" sz="750" dirty="0" smtClean="0">
                <a:solidFill>
                  <a:srgbClr val="FF0000"/>
                </a:solidFill>
                <a:latin typeface="HP Simplified" panose="020B0604020204020204" pitchFamily="34" charset="0"/>
              </a:rPr>
              <a:t>399 €</a:t>
            </a:r>
            <a:endParaRPr lang="en-US" sz="750" dirty="0">
              <a:solidFill>
                <a:srgbClr val="FF0000"/>
              </a:solidFill>
              <a:latin typeface="HP Simplified" panose="020B0604020204020204" pitchFamily="34" charset="0"/>
            </a:endParaRPr>
          </a:p>
        </p:txBody>
      </p:sp>
      <p:sp>
        <p:nvSpPr>
          <p:cNvPr id="32" name="TextBox 31">
            <a:extLst>
              <a:ext uri="{FF2B5EF4-FFF2-40B4-BE49-F238E27FC236}">
                <a16:creationId xmlns="" xmlns:a16="http://schemas.microsoft.com/office/drawing/2014/main" id="{9B3D4002-FDCC-FDED-DEEB-D33805C2402C}"/>
              </a:ext>
            </a:extLst>
          </p:cNvPr>
          <p:cNvSpPr txBox="1"/>
          <p:nvPr/>
        </p:nvSpPr>
        <p:spPr>
          <a:xfrm>
            <a:off x="7515900" y="4427787"/>
            <a:ext cx="1942553" cy="207749"/>
          </a:xfrm>
          <a:prstGeom prst="rect">
            <a:avLst/>
          </a:prstGeom>
          <a:noFill/>
        </p:spPr>
        <p:txBody>
          <a:bodyPr wrap="square" rtlCol="0">
            <a:spAutoFit/>
          </a:bodyPr>
          <a:lstStyle/>
          <a:p>
            <a:pPr fontAlgn="ctr"/>
            <a:r>
              <a:rPr lang="x-none" sz="750" i="0" u="none" strike="noStrike" kern="1200" dirty="0">
                <a:effectLst/>
                <a:latin typeface="HP Simplified" panose="020B0604020204020204" pitchFamily="34" charset="0"/>
              </a:rPr>
              <a:t>6CR72AA</a:t>
            </a:r>
            <a:r>
              <a:rPr lang="en-GB" sz="750" dirty="0">
                <a:latin typeface="HP Simplified" panose="020B0604020204020204" pitchFamily="34" charset="0"/>
              </a:rPr>
              <a:t> </a:t>
            </a:r>
            <a:r>
              <a:rPr lang="x-none" sz="750" i="0" u="none" strike="noStrike" kern="1200" dirty="0">
                <a:effectLst/>
                <a:latin typeface="HP Simplified" panose="020B0604020204020204" pitchFamily="34" charset="0"/>
              </a:rPr>
              <a:t>HP MOUSE WIRELESS,  SILVER</a:t>
            </a:r>
            <a:r>
              <a:rPr lang="en-GB" sz="750" i="0" u="none" strike="noStrike" kern="1200" dirty="0">
                <a:effectLst/>
                <a:latin typeface="HP Simplified" panose="020B0604020204020204" pitchFamily="34" charset="0"/>
              </a:rPr>
              <a:t>, </a:t>
            </a:r>
            <a:r>
              <a:rPr lang="en-GB" sz="750" dirty="0" smtClean="0">
                <a:solidFill>
                  <a:srgbClr val="FF0000"/>
                </a:solidFill>
                <a:latin typeface="HP Simplified" panose="020B0604020204020204" pitchFamily="34" charset="0"/>
              </a:rPr>
              <a:t>20 </a:t>
            </a:r>
            <a:r>
              <a:rPr lang="en-GB" sz="750" i="0" u="none" strike="noStrike" kern="1200" dirty="0" smtClean="0">
                <a:solidFill>
                  <a:srgbClr val="FF0000"/>
                </a:solidFill>
                <a:effectLst/>
                <a:latin typeface="HP Simplified" panose="020B0604020204020204" pitchFamily="34" charset="0"/>
              </a:rPr>
              <a:t>€</a:t>
            </a:r>
            <a:endParaRPr lang="x-none" sz="750" i="0" u="none" strike="noStrike" dirty="0">
              <a:solidFill>
                <a:srgbClr val="FF0000"/>
              </a:solidFill>
              <a:effectLst/>
              <a:latin typeface="HP Simplified" panose="020B0604020204020204" pitchFamily="34" charset="0"/>
            </a:endParaRPr>
          </a:p>
        </p:txBody>
      </p:sp>
      <p:pic>
        <p:nvPicPr>
          <p:cNvPr id="33" name="Picture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69905" y="4407442"/>
            <a:ext cx="571998" cy="273434"/>
          </a:xfrm>
          <a:prstGeom prst="rect">
            <a:avLst/>
          </a:prstGeom>
        </p:spPr>
      </p:pic>
      <p:sp>
        <p:nvSpPr>
          <p:cNvPr id="69" name="TextBox 68">
            <a:extLst>
              <a:ext uri="{FF2B5EF4-FFF2-40B4-BE49-F238E27FC236}">
                <a16:creationId xmlns="" xmlns:a16="http://schemas.microsoft.com/office/drawing/2014/main" id="{94596D9D-C7CA-4E30-86D3-2BD34B02352F}"/>
              </a:ext>
            </a:extLst>
          </p:cNvPr>
          <p:cNvSpPr txBox="1"/>
          <p:nvPr/>
        </p:nvSpPr>
        <p:spPr>
          <a:xfrm>
            <a:off x="7609605" y="5437282"/>
            <a:ext cx="1390938" cy="323165"/>
          </a:xfrm>
          <a:prstGeom prst="rect">
            <a:avLst/>
          </a:prstGeom>
          <a:noFill/>
        </p:spPr>
        <p:txBody>
          <a:bodyPr wrap="square" rtlCol="0">
            <a:spAutoFit/>
          </a:bodyPr>
          <a:lstStyle/>
          <a:p>
            <a:pPr marL="0" algn="ctr" rtl="0" eaLnBrk="1" fontAlgn="t" latinLnBrk="0" hangingPunct="1">
              <a:spcBef>
                <a:spcPts val="0"/>
              </a:spcBef>
              <a:spcAft>
                <a:spcPts val="0"/>
              </a:spcAft>
            </a:pPr>
            <a:r>
              <a:rPr lang="en-GB" sz="750" b="0" i="0" u="none" strike="noStrike" kern="1200" dirty="0">
                <a:solidFill>
                  <a:srgbClr val="000000"/>
                </a:solidFill>
                <a:effectLst/>
                <a:latin typeface="HP Simplified" panose="020B0604020204020204" pitchFamily="34" charset="0"/>
              </a:rPr>
              <a:t>3E2P1AA</a:t>
            </a:r>
            <a:r>
              <a:rPr lang="en-GB" sz="750" dirty="0">
                <a:latin typeface="HP Simplified" panose="020B0604020204020204" pitchFamily="34" charset="0"/>
              </a:rPr>
              <a:t> </a:t>
            </a:r>
            <a:r>
              <a:rPr lang="en-GB" sz="750" b="0" i="0" u="none" strike="noStrike" kern="1200" dirty="0">
                <a:solidFill>
                  <a:srgbClr val="000000"/>
                </a:solidFill>
                <a:effectLst/>
                <a:latin typeface="HP Simplified" panose="020B0604020204020204" pitchFamily="34" charset="0"/>
              </a:rPr>
              <a:t>HP CARRY CASE TOPLOAD 17.3'', </a:t>
            </a:r>
            <a:r>
              <a:rPr lang="en-GB" sz="750" b="0" i="0" u="none" strike="noStrike" kern="1200" dirty="0" smtClean="0">
                <a:solidFill>
                  <a:srgbClr val="FF0000"/>
                </a:solidFill>
                <a:effectLst/>
                <a:latin typeface="HP Simplified" panose="020B0604020204020204" pitchFamily="34" charset="0"/>
              </a:rPr>
              <a:t>35 €</a:t>
            </a:r>
            <a:endParaRPr lang="en-US" sz="750" i="1" dirty="0">
              <a:solidFill>
                <a:srgbClr val="92D050"/>
              </a:solidFill>
              <a:latin typeface="Calibri" panose="020F0502020204030204" pitchFamily="34" charset="0"/>
              <a:ea typeface="Calibri" panose="020F0502020204030204" pitchFamily="34" charset="0"/>
            </a:endParaRPr>
          </a:p>
        </p:txBody>
      </p:sp>
      <p:sp>
        <p:nvSpPr>
          <p:cNvPr id="41" name="Rectangle 40">
            <a:extLst>
              <a:ext uri="{FF2B5EF4-FFF2-40B4-BE49-F238E27FC236}">
                <a16:creationId xmlns="" xmlns:a16="http://schemas.microsoft.com/office/drawing/2014/main" id="{ED177EBA-4941-1324-6D37-CB91575AE0E6}"/>
              </a:ext>
            </a:extLst>
          </p:cNvPr>
          <p:cNvSpPr/>
          <p:nvPr/>
        </p:nvSpPr>
        <p:spPr>
          <a:xfrm>
            <a:off x="-41225" y="966008"/>
            <a:ext cx="3379661" cy="523220"/>
          </a:xfrm>
          <a:prstGeom prst="rect">
            <a:avLst/>
          </a:prstGeom>
        </p:spPr>
        <p:txBody>
          <a:bodyPr wrap="square">
            <a:spAutoFit/>
          </a:bodyPr>
          <a:lstStyle/>
          <a:p>
            <a:pPr algn="just"/>
            <a:r>
              <a:rPr lang="en-US" sz="700" dirty="0">
                <a:solidFill>
                  <a:schemeClr val="bg1">
                    <a:lumMod val="50000"/>
                  </a:schemeClr>
                </a:solidFill>
                <a:latin typeface="HP Simplified" panose="020B0604020204020204" pitchFamily="34" charset="0"/>
              </a:rPr>
              <a:t>Pro-level performance combines with true mobility in this sleek and powerful laptop. Review 3D designs, create with AI tools in pro apps, and work across multiple projects wherever you are. Stay productive with an AI workstation that delivers both performance and long-lasting battery.</a:t>
            </a:r>
          </a:p>
        </p:txBody>
      </p:sp>
      <p:pic>
        <p:nvPicPr>
          <p:cNvPr id="43" name="Picture 42">
            <a:extLst>
              <a:ext uri="{FF2B5EF4-FFF2-40B4-BE49-F238E27FC236}">
                <a16:creationId xmlns="" xmlns:a16="http://schemas.microsoft.com/office/drawing/2014/main" id="{3094D1EF-AE2A-7A0D-4534-0650AE52C62D}"/>
              </a:ext>
            </a:extLst>
          </p:cNvPr>
          <p:cNvPicPr>
            <a:picLocks noChangeAspect="1"/>
          </p:cNvPicPr>
          <p:nvPr/>
        </p:nvPicPr>
        <p:blipFill>
          <a:blip r:embed="rId11"/>
          <a:stretch>
            <a:fillRect/>
          </a:stretch>
        </p:blipFill>
        <p:spPr>
          <a:xfrm>
            <a:off x="939309" y="1439105"/>
            <a:ext cx="1437642" cy="975872"/>
          </a:xfrm>
          <a:prstGeom prst="rect">
            <a:avLst/>
          </a:prstGeom>
        </p:spPr>
      </p:pic>
      <p:sp>
        <p:nvSpPr>
          <p:cNvPr id="44" name="TextBox 43">
            <a:extLst>
              <a:ext uri="{FF2B5EF4-FFF2-40B4-BE49-F238E27FC236}">
                <a16:creationId xmlns="" xmlns:a16="http://schemas.microsoft.com/office/drawing/2014/main" id="{9D0048E8-73A8-B95C-4BF4-7E6AD82DD018}"/>
              </a:ext>
            </a:extLst>
          </p:cNvPr>
          <p:cNvSpPr txBox="1"/>
          <p:nvPr/>
        </p:nvSpPr>
        <p:spPr>
          <a:xfrm>
            <a:off x="24525" y="2809662"/>
            <a:ext cx="3075217" cy="438582"/>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B72VRET HP NOTEBOOK </a:t>
            </a:r>
            <a:r>
              <a:rPr lang="en-US" sz="750" b="1" dirty="0">
                <a:latin typeface="HP Simplified" panose="020B0604020204020204" pitchFamily="34" charset="0"/>
              </a:rPr>
              <a:t>ZBOOK 8 G1i 14</a:t>
            </a:r>
            <a:r>
              <a:rPr lang="en-US" sz="750" dirty="0">
                <a:latin typeface="HP Simplified" panose="020B0604020204020204" pitchFamily="34" charset="0"/>
              </a:rPr>
              <a:t>, INTEL ULTRA 7-255H AI 2.0-5.1GHZ/24MB, 16 CORES, 32GB (1x32GB), 1TB PCIe NVMe SSD, NVIDIA RTX 500 ADA 4GB, 14'' WUXGA, WIN 11 PRO, 3YW </a:t>
            </a:r>
            <a:r>
              <a:rPr lang="en-US" sz="750" dirty="0" smtClean="0">
                <a:solidFill>
                  <a:srgbClr val="FF0000"/>
                </a:solidFill>
                <a:latin typeface="HP Simplified" panose="020B0604020204020204" pitchFamily="34" charset="0"/>
              </a:rPr>
              <a:t>2,179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47" name="TextBox 46">
            <a:extLst>
              <a:ext uri="{FF2B5EF4-FFF2-40B4-BE49-F238E27FC236}">
                <a16:creationId xmlns="" xmlns:a16="http://schemas.microsoft.com/office/drawing/2014/main" id="{B7581C71-E602-8257-CBCE-28099F568C06}"/>
              </a:ext>
            </a:extLst>
          </p:cNvPr>
          <p:cNvSpPr txBox="1"/>
          <p:nvPr/>
        </p:nvSpPr>
        <p:spPr>
          <a:xfrm>
            <a:off x="24525" y="3229937"/>
            <a:ext cx="2951937" cy="438582"/>
          </a:xfrm>
          <a:prstGeom prst="rect">
            <a:avLst/>
          </a:prstGeom>
          <a:noFill/>
        </p:spPr>
        <p:txBody>
          <a:bodyPr wrap="square" rtlCol="0">
            <a:spAutoFit/>
          </a:bodyPr>
          <a:lstStyle/>
          <a:p>
            <a:pPr>
              <a:spcBef>
                <a:spcPct val="0"/>
              </a:spcBef>
            </a:pPr>
            <a:r>
              <a:rPr lang="en-US" sz="750" dirty="0">
                <a:latin typeface="HP Simplified" panose="020B0604020204020204" pitchFamily="34" charset="0"/>
              </a:rPr>
              <a:t>B72S8ET HP NOTEBOOK </a:t>
            </a:r>
            <a:r>
              <a:rPr lang="en-US" sz="750" b="1" dirty="0">
                <a:latin typeface="HP Simplified" panose="020B0604020204020204" pitchFamily="34" charset="0"/>
              </a:rPr>
              <a:t>ZBOOK 8 G1i 16</a:t>
            </a:r>
            <a:r>
              <a:rPr lang="en-US" sz="750" dirty="0">
                <a:latin typeface="HP Simplified" panose="020B0604020204020204" pitchFamily="34" charset="0"/>
              </a:rPr>
              <a:t>, INTEL ULTRA 7-255H AI 2.0-5.1GHZ/24MB, 16 CORES, 16GB (1x16GB), 1TB PCIe NVMe SSD, NVIDIA RTX 500 ADA 4GB, 16'' WUXGA, WIN 11 PRO, 3YW </a:t>
            </a:r>
            <a:r>
              <a:rPr lang="en-US" sz="750" dirty="0" smtClean="0">
                <a:solidFill>
                  <a:srgbClr val="FF0000"/>
                </a:solidFill>
                <a:latin typeface="HP Simplified" panose="020B0604020204020204" pitchFamily="34" charset="0"/>
              </a:rPr>
              <a:t>2,207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cxnSp>
        <p:nvCxnSpPr>
          <p:cNvPr id="53" name="Straight Connector 52">
            <a:extLst>
              <a:ext uri="{FF2B5EF4-FFF2-40B4-BE49-F238E27FC236}">
                <a16:creationId xmlns="" xmlns:a16="http://schemas.microsoft.com/office/drawing/2014/main" id="{081F205B-A6F1-B2A9-FC5F-56851D2DF8E7}"/>
              </a:ext>
            </a:extLst>
          </p:cNvPr>
          <p:cNvCxnSpPr/>
          <p:nvPr/>
        </p:nvCxnSpPr>
        <p:spPr>
          <a:xfrm flipV="1">
            <a:off x="3445654" y="4048248"/>
            <a:ext cx="3069055" cy="118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4544" y="5308728"/>
            <a:ext cx="816490" cy="665985"/>
          </a:xfrm>
          <a:prstGeom prst="rect">
            <a:avLst/>
          </a:prstGeom>
        </p:spPr>
      </p:pic>
      <p:sp>
        <p:nvSpPr>
          <p:cNvPr id="55" name="TextBox 54">
            <a:extLst>
              <a:ext uri="{FF2B5EF4-FFF2-40B4-BE49-F238E27FC236}">
                <a16:creationId xmlns="" xmlns:a16="http://schemas.microsoft.com/office/drawing/2014/main" id="{9B3D4002-FDCC-FDED-DEEB-D33805C2402C}"/>
              </a:ext>
            </a:extLst>
          </p:cNvPr>
          <p:cNvSpPr txBox="1"/>
          <p:nvPr/>
        </p:nvSpPr>
        <p:spPr>
          <a:xfrm>
            <a:off x="7541903" y="4835795"/>
            <a:ext cx="1942553" cy="207749"/>
          </a:xfrm>
          <a:prstGeom prst="rect">
            <a:avLst/>
          </a:prstGeom>
          <a:noFill/>
        </p:spPr>
        <p:txBody>
          <a:bodyPr wrap="square" rtlCol="0">
            <a:spAutoFit/>
          </a:bodyPr>
          <a:lstStyle/>
          <a:p>
            <a:pPr fontAlgn="ctr"/>
            <a:r>
              <a:rPr lang="en-US" sz="750" dirty="0" smtClean="0">
                <a:latin typeface="HP Simplified" panose="020B0604020204020204" pitchFamily="34" charset="0"/>
              </a:rPr>
              <a:t>3V0G9AA </a:t>
            </a:r>
            <a:r>
              <a:rPr lang="x-none" sz="750" i="0" u="none" strike="noStrike" kern="1200" dirty="0" smtClean="0">
                <a:effectLst/>
                <a:latin typeface="HP Simplified" panose="020B0604020204020204" pitchFamily="34" charset="0"/>
              </a:rPr>
              <a:t>HP MOUSE WIRELESS,  </a:t>
            </a:r>
            <a:r>
              <a:rPr lang="en-US" sz="750" dirty="0" smtClean="0">
                <a:latin typeface="HP Simplified" panose="020B0604020204020204" pitchFamily="34" charset="0"/>
              </a:rPr>
              <a:t>BLACK</a:t>
            </a:r>
            <a:r>
              <a:rPr lang="en-GB" sz="750" i="0" u="none" strike="noStrike" kern="1200" dirty="0" smtClean="0">
                <a:effectLst/>
                <a:latin typeface="HP Simplified" panose="020B0604020204020204" pitchFamily="34" charset="0"/>
              </a:rPr>
              <a:t>, </a:t>
            </a:r>
            <a:r>
              <a:rPr lang="en-GB" sz="750" dirty="0" smtClean="0">
                <a:solidFill>
                  <a:srgbClr val="FF0000"/>
                </a:solidFill>
                <a:latin typeface="HP Simplified" panose="020B0604020204020204" pitchFamily="34" charset="0"/>
              </a:rPr>
              <a:t>23 </a:t>
            </a:r>
            <a:r>
              <a:rPr lang="en-GB" sz="750" i="0" u="none" strike="noStrike" kern="1200" dirty="0" smtClean="0">
                <a:solidFill>
                  <a:srgbClr val="FF0000"/>
                </a:solidFill>
                <a:effectLst/>
                <a:latin typeface="HP Simplified" panose="020B0604020204020204" pitchFamily="34" charset="0"/>
              </a:rPr>
              <a:t>€</a:t>
            </a:r>
            <a:endParaRPr lang="x-none" sz="750" i="0" u="none" strike="noStrike" dirty="0">
              <a:solidFill>
                <a:srgbClr val="FF0000"/>
              </a:solidFill>
              <a:effectLst/>
              <a:latin typeface="HP Simplified" panose="020B0604020204020204" pitchFamily="34" charset="0"/>
            </a:endParaRP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46749" y="4765294"/>
            <a:ext cx="418309" cy="348752"/>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47315" y="4202462"/>
            <a:ext cx="1501140" cy="1173268"/>
          </a:xfrm>
          <a:prstGeom prst="rect">
            <a:avLst/>
          </a:prstGeom>
        </p:spPr>
      </p:pic>
      <p:sp>
        <p:nvSpPr>
          <p:cNvPr id="45" name="TextBox 44">
            <a:extLst>
              <a:ext uri="{FF2B5EF4-FFF2-40B4-BE49-F238E27FC236}">
                <a16:creationId xmlns="" xmlns:a16="http://schemas.microsoft.com/office/drawing/2014/main" id="{B7581C71-E602-8257-CBCE-28099F568C06}"/>
              </a:ext>
            </a:extLst>
          </p:cNvPr>
          <p:cNvSpPr txBox="1"/>
          <p:nvPr/>
        </p:nvSpPr>
        <p:spPr>
          <a:xfrm>
            <a:off x="11917" y="2417247"/>
            <a:ext cx="3441195" cy="438582"/>
          </a:xfrm>
          <a:prstGeom prst="rect">
            <a:avLst/>
          </a:prstGeom>
          <a:noFill/>
        </p:spPr>
        <p:txBody>
          <a:bodyPr wrap="square" rtlCol="0">
            <a:spAutoFit/>
          </a:bodyPr>
          <a:lstStyle/>
          <a:p>
            <a:pPr>
              <a:spcBef>
                <a:spcPct val="0"/>
              </a:spcBef>
            </a:pPr>
            <a:r>
              <a:rPr lang="en-US" sz="750" dirty="0" smtClean="0">
                <a:latin typeface="HP Simplified" panose="020B0604020204020204" pitchFamily="34" charset="0"/>
              </a:rPr>
              <a:t>C85G1ET HP </a:t>
            </a:r>
            <a:r>
              <a:rPr lang="en-US" sz="750" dirty="0">
                <a:latin typeface="HP Simplified" panose="020B0604020204020204" pitchFamily="34" charset="0"/>
              </a:rPr>
              <a:t>NOTEBOOK </a:t>
            </a:r>
            <a:r>
              <a:rPr lang="en-US" sz="750" b="1" dirty="0">
                <a:latin typeface="HP Simplified" panose="020B0604020204020204" pitchFamily="34" charset="0"/>
              </a:rPr>
              <a:t>ZBOOK 8 G1i 16</a:t>
            </a:r>
            <a:r>
              <a:rPr lang="en-US" sz="750" dirty="0">
                <a:latin typeface="HP Simplified" panose="020B0604020204020204" pitchFamily="34" charset="0"/>
              </a:rPr>
              <a:t>, INTEL ULTRA 7-255H AI 4.4-5.1GHZ/24MB, 13 NPU TOPS, 16 CORES, 16GB (1x16GB), 512GB PCIe NVMe SSD, NVIDIA RTX 500 ADA 4GB, 16'' WUXGA, </a:t>
            </a:r>
            <a:r>
              <a:rPr lang="en-US" sz="750" dirty="0" smtClean="0">
                <a:latin typeface="HP Simplified" panose="020B0604020204020204" pitchFamily="34" charset="0"/>
              </a:rPr>
              <a:t> WIN </a:t>
            </a:r>
            <a:r>
              <a:rPr lang="en-US" sz="750" dirty="0">
                <a:latin typeface="HP Simplified" panose="020B0604020204020204" pitchFamily="34" charset="0"/>
              </a:rPr>
              <a:t>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1,947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46" name="TextBox 45">
            <a:extLst>
              <a:ext uri="{FF2B5EF4-FFF2-40B4-BE49-F238E27FC236}">
                <a16:creationId xmlns="" xmlns:a16="http://schemas.microsoft.com/office/drawing/2014/main" id="{B7581C71-E602-8257-CBCE-28099F568C06}"/>
              </a:ext>
            </a:extLst>
          </p:cNvPr>
          <p:cNvSpPr txBox="1"/>
          <p:nvPr/>
        </p:nvSpPr>
        <p:spPr>
          <a:xfrm>
            <a:off x="24525" y="3647307"/>
            <a:ext cx="2951937" cy="553998"/>
          </a:xfrm>
          <a:prstGeom prst="rect">
            <a:avLst/>
          </a:prstGeom>
          <a:noFill/>
        </p:spPr>
        <p:txBody>
          <a:bodyPr wrap="square" rtlCol="0">
            <a:spAutoFit/>
          </a:bodyPr>
          <a:lstStyle/>
          <a:p>
            <a:pPr>
              <a:spcBef>
                <a:spcPct val="0"/>
              </a:spcBef>
            </a:pPr>
            <a:r>
              <a:rPr lang="en-US" sz="750" dirty="0" smtClean="0">
                <a:latin typeface="HP Simplified" panose="020B0604020204020204" pitchFamily="34" charset="0"/>
              </a:rPr>
              <a:t>C85FYET </a:t>
            </a:r>
            <a:r>
              <a:rPr lang="en-US" sz="750" dirty="0">
                <a:latin typeface="HP Simplified" panose="020B0604020204020204" pitchFamily="34" charset="0"/>
              </a:rPr>
              <a:t>HP NOTEBOOK </a:t>
            </a:r>
            <a:r>
              <a:rPr lang="en-US" sz="750" b="1" dirty="0">
                <a:latin typeface="HP Simplified" panose="020B0604020204020204" pitchFamily="34" charset="0"/>
              </a:rPr>
              <a:t>ZBOOK X G1i 16</a:t>
            </a:r>
            <a:r>
              <a:rPr lang="en-US" sz="750" dirty="0">
                <a:latin typeface="HP Simplified" panose="020B0604020204020204" pitchFamily="34" charset="0"/>
              </a:rPr>
              <a:t>, INTEL ULTRA 7-265H AI 4.5-5.3GHZ/24MB, 13 NPU TOPS, 16 CORES, 32GB (1x32GB), 1TB PCIe NVMe SSD, NVIDIA RTX PRO 2000 BLACKWELL 8GB, 16'' WUXGA, WIN 11 PRO,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2,599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sp>
        <p:nvSpPr>
          <p:cNvPr id="48" name="TextBox 47">
            <a:extLst>
              <a:ext uri="{FF2B5EF4-FFF2-40B4-BE49-F238E27FC236}">
                <a16:creationId xmlns="" xmlns:a16="http://schemas.microsoft.com/office/drawing/2014/main" id="{B7581C71-E602-8257-CBCE-28099F568C06}"/>
              </a:ext>
            </a:extLst>
          </p:cNvPr>
          <p:cNvSpPr txBox="1"/>
          <p:nvPr/>
        </p:nvSpPr>
        <p:spPr>
          <a:xfrm>
            <a:off x="26049" y="4141857"/>
            <a:ext cx="3027608" cy="553998"/>
          </a:xfrm>
          <a:prstGeom prst="rect">
            <a:avLst/>
          </a:prstGeom>
          <a:noFill/>
        </p:spPr>
        <p:txBody>
          <a:bodyPr wrap="square" rtlCol="0">
            <a:spAutoFit/>
          </a:bodyPr>
          <a:lstStyle/>
          <a:p>
            <a:pPr>
              <a:spcBef>
                <a:spcPct val="0"/>
              </a:spcBef>
            </a:pPr>
            <a:r>
              <a:rPr lang="en-US" sz="750" dirty="0" smtClean="0">
                <a:latin typeface="HP Simplified" panose="020B0604020204020204" pitchFamily="34" charset="0"/>
              </a:rPr>
              <a:t>B72WVET HP </a:t>
            </a:r>
            <a:r>
              <a:rPr lang="en-US" sz="750" dirty="0">
                <a:latin typeface="HP Simplified" panose="020B0604020204020204" pitchFamily="34" charset="0"/>
              </a:rPr>
              <a:t>NOTEBOOK </a:t>
            </a:r>
            <a:r>
              <a:rPr lang="en-US" sz="750" b="1" dirty="0">
                <a:latin typeface="HP Simplified" panose="020B0604020204020204" pitchFamily="34" charset="0"/>
              </a:rPr>
              <a:t>ZBOOK </a:t>
            </a:r>
            <a:r>
              <a:rPr lang="el-GR" sz="750" b="1" dirty="0">
                <a:latin typeface="HP Simplified" panose="020B0604020204020204" pitchFamily="34" charset="0"/>
              </a:rPr>
              <a:t>Χ </a:t>
            </a:r>
            <a:r>
              <a:rPr lang="en-US" sz="750" b="1" dirty="0">
                <a:latin typeface="HP Simplified" panose="020B0604020204020204" pitchFamily="34" charset="0"/>
              </a:rPr>
              <a:t>G1i 16</a:t>
            </a:r>
            <a:r>
              <a:rPr lang="en-US" sz="750" dirty="0">
                <a:latin typeface="HP Simplified" panose="020B0604020204020204" pitchFamily="34" charset="0"/>
              </a:rPr>
              <a:t>, INTEL ULTRA 9-285H AI 2.9-5.4GHZ/24MB, 13 NPU TOPS, 16 CORES, 32GB (1x32GB), 1TB PCIe NVMe SSD, NVIDIA RTX PRO 2000 8GB BLACKWELL, 16'' WQXGA, WIN 11 PRO HIGH END, </a:t>
            </a:r>
            <a:r>
              <a:rPr lang="en-US" sz="750" dirty="0" smtClean="0">
                <a:latin typeface="HP Simplified" panose="020B0604020204020204" pitchFamily="34" charset="0"/>
              </a:rPr>
              <a:t>3YW, </a:t>
            </a:r>
            <a:r>
              <a:rPr lang="en-US" sz="750" dirty="0" smtClean="0">
                <a:solidFill>
                  <a:srgbClr val="FF0000"/>
                </a:solidFill>
                <a:latin typeface="HP Simplified" panose="020B0604020204020204" pitchFamily="34" charset="0"/>
              </a:rPr>
              <a:t>3,283 </a:t>
            </a:r>
            <a:r>
              <a:rPr lang="en-US" altLang="en-US" sz="750" dirty="0" smtClean="0">
                <a:solidFill>
                  <a:srgbClr val="FF0000"/>
                </a:solidFill>
                <a:latin typeface="HP Simplified" panose="020B0604020204020204" pitchFamily="34" charset="0"/>
              </a:rPr>
              <a:t>€ </a:t>
            </a:r>
            <a:endParaRPr lang="en-US" sz="750" dirty="0">
              <a:solidFill>
                <a:srgbClr val="FF0000"/>
              </a:solidFill>
              <a:latin typeface="HP Simplified" panose="020B0604020204020204" pitchFamily="34" charset="0"/>
            </a:endParaRPr>
          </a:p>
        </p:txBody>
      </p:sp>
      <p:pic>
        <p:nvPicPr>
          <p:cNvPr id="13" name="Picture 1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1836" y="4840665"/>
            <a:ext cx="3106900" cy="1548804"/>
          </a:xfrm>
          <a:prstGeom prst="rect">
            <a:avLst/>
          </a:prstGeom>
        </p:spPr>
      </p:pic>
    </p:spTree>
    <p:extLst>
      <p:ext uri="{BB962C8B-B14F-4D97-AF65-F5344CB8AC3E}">
        <p14:creationId xmlns:p14="http://schemas.microsoft.com/office/powerpoint/2010/main" val="3590247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4ECEE0F6996647B077F6DDCDD24DFB" ma:contentTypeVersion="3" ma:contentTypeDescription="Create a new document." ma:contentTypeScope="" ma:versionID="029d1a8a7e286d853e5f55784a20d09a">
  <xsd:schema xmlns:xsd="http://www.w3.org/2001/XMLSchema" xmlns:xs="http://www.w3.org/2001/XMLSchema" xmlns:p="http://schemas.microsoft.com/office/2006/metadata/properties" xmlns:ns3="9f3e7c73-dddf-42d6-810b-782bb279f98c" targetNamespace="http://schemas.microsoft.com/office/2006/metadata/properties" ma:root="true" ma:fieldsID="82a5b24a637ff45018b0873a5b1e64d4" ns3:_="">
    <xsd:import namespace="9f3e7c73-dddf-42d6-810b-782bb279f98c"/>
    <xsd:element name="properties">
      <xsd:complexType>
        <xsd:sequence>
          <xsd:element name="documentManagement">
            <xsd:complexType>
              <xsd:all>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e7c73-dddf-42d6-810b-782bb279f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C8E535-DE25-4BBB-9F10-C501C770A8B7}">
  <ds:schemaRefs>
    <ds:schemaRef ds:uri="http://purl.org/dc/terms/"/>
    <ds:schemaRef ds:uri="9f3e7c73-dddf-42d6-810b-782bb279f98c"/>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DAF9A0-9222-4778-829B-6B65FC4DF9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3e7c73-dddf-42d6-810b-782bb279f9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40401C-559C-49B3-B13B-5516497EF0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53925</TotalTime>
  <Words>5268</Words>
  <Application>Microsoft Office PowerPoint</Application>
  <PresentationFormat>A4 Paper (210x297 mm)</PresentationFormat>
  <Paragraphs>160</Paragraphs>
  <Slides>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HP Simplified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Michalis Michael</dc:creator>
  <cp:lastModifiedBy>Georgia Stylianou</cp:lastModifiedBy>
  <cp:revision>9480</cp:revision>
  <cp:lastPrinted>2025-10-08T06:52:57Z</cp:lastPrinted>
  <dcterms:created xsi:type="dcterms:W3CDTF">2017-11-28T09:42:49Z</dcterms:created>
  <dcterms:modified xsi:type="dcterms:W3CDTF">2025-10-13T07:06:22Z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0x0101003A4ECEE0F6996647B077F6DDCDD24DFB</vt:lpwstr>
  </property>
</Properties>
</file>