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4"/>
  </p:sldMasterIdLst>
  <p:notesMasterIdLst>
    <p:notesMasterId r:id="rId9"/>
  </p:notesMasterIdLst>
  <p:sldIdLst>
    <p:sldId id="267" r:id="rId5"/>
    <p:sldId id="266" r:id="rId6"/>
    <p:sldId id="268" r:id="rId7"/>
    <p:sldId id="273" r:id="rId8"/>
  </p:sldIdLst>
  <p:sldSz cx="9906000" cy="6858000" type="A4"/>
  <p:notesSz cx="9388475" cy="7102475"/>
  <p:defaultTex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7333B"/>
    <a:srgbClr val="4472C4"/>
    <a:srgbClr val="FF0000"/>
    <a:srgbClr val="70AD47"/>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6695" autoAdjust="0"/>
    <p:restoredTop sz="94003" autoAdjust="0"/>
  </p:normalViewPr>
  <p:slideViewPr>
    <p:cSldViewPr snapToGrid="0">
      <p:cViewPr varScale="1">
        <p:scale>
          <a:sx n="89" d="100"/>
          <a:sy n="89" d="100"/>
        </p:scale>
        <p:origin x="1653" y="65"/>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 y="1"/>
            <a:ext cx="4068889" cy="356617"/>
          </a:xfrm>
          <a:prstGeom prst="rect">
            <a:avLst/>
          </a:prstGeom>
        </p:spPr>
        <p:txBody>
          <a:bodyPr vert="horz" lIns="91471" tIns="45735" rIns="91471" bIns="45735" rtlCol="0"/>
          <a:lstStyle>
            <a:lvl1pPr algn="l">
              <a:defRPr sz="1200"/>
            </a:lvl1pPr>
          </a:lstStyle>
          <a:p>
            <a:endParaRPr lang="el-GR" dirty="0"/>
          </a:p>
        </p:txBody>
      </p:sp>
      <p:sp>
        <p:nvSpPr>
          <p:cNvPr id="3" name="Date Placeholder 2"/>
          <p:cNvSpPr>
            <a:spLocks noGrp="1"/>
          </p:cNvSpPr>
          <p:nvPr>
            <p:ph type="dt" idx="1"/>
          </p:nvPr>
        </p:nvSpPr>
        <p:spPr>
          <a:xfrm>
            <a:off x="5318086" y="1"/>
            <a:ext cx="4068889" cy="356617"/>
          </a:xfrm>
          <a:prstGeom prst="rect">
            <a:avLst/>
          </a:prstGeom>
        </p:spPr>
        <p:txBody>
          <a:bodyPr vert="horz" lIns="91471" tIns="45735" rIns="91471" bIns="45735" rtlCol="0"/>
          <a:lstStyle>
            <a:lvl1pPr algn="r">
              <a:defRPr sz="1200"/>
            </a:lvl1pPr>
          </a:lstStyle>
          <a:p>
            <a:fld id="{081D6752-19FF-4E29-AB7F-ED44574D0ACA}" type="datetimeFigureOut">
              <a:rPr lang="el-GR" smtClean="0"/>
              <a:t>8/10/2025</a:t>
            </a:fld>
            <a:endParaRPr lang="el-GR" dirty="0"/>
          </a:p>
        </p:txBody>
      </p:sp>
      <p:sp>
        <p:nvSpPr>
          <p:cNvPr id="4" name="Slide Image Placeholder 3"/>
          <p:cNvSpPr>
            <a:spLocks noGrp="1" noRot="1" noChangeAspect="1"/>
          </p:cNvSpPr>
          <p:nvPr>
            <p:ph type="sldImg" idx="2"/>
          </p:nvPr>
        </p:nvSpPr>
        <p:spPr>
          <a:xfrm>
            <a:off x="2965450" y="887413"/>
            <a:ext cx="3457575" cy="2395537"/>
          </a:xfrm>
          <a:prstGeom prst="rect">
            <a:avLst/>
          </a:prstGeom>
          <a:noFill/>
          <a:ln w="12700">
            <a:solidFill>
              <a:prstClr val="black"/>
            </a:solidFill>
          </a:ln>
        </p:spPr>
        <p:txBody>
          <a:bodyPr vert="horz" lIns="91471" tIns="45735" rIns="91471" bIns="45735" rtlCol="0" anchor="ctr"/>
          <a:lstStyle/>
          <a:p>
            <a:endParaRPr lang="el-GR" dirty="0"/>
          </a:p>
        </p:txBody>
      </p:sp>
      <p:sp>
        <p:nvSpPr>
          <p:cNvPr id="5" name="Notes Placeholder 4"/>
          <p:cNvSpPr>
            <a:spLocks noGrp="1"/>
          </p:cNvSpPr>
          <p:nvPr>
            <p:ph type="body" sz="quarter" idx="3"/>
          </p:nvPr>
        </p:nvSpPr>
        <p:spPr>
          <a:xfrm>
            <a:off x="938399" y="3418547"/>
            <a:ext cx="7511680" cy="2796537"/>
          </a:xfrm>
          <a:prstGeom prst="rect">
            <a:avLst/>
          </a:prstGeom>
        </p:spPr>
        <p:txBody>
          <a:bodyPr vert="horz" lIns="91471" tIns="45735" rIns="91471" bIns="45735"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l-GR"/>
          </a:p>
        </p:txBody>
      </p:sp>
      <p:sp>
        <p:nvSpPr>
          <p:cNvPr id="6" name="Footer Placeholder 5"/>
          <p:cNvSpPr>
            <a:spLocks noGrp="1"/>
          </p:cNvSpPr>
          <p:nvPr>
            <p:ph type="ftr" sz="quarter" idx="4"/>
          </p:nvPr>
        </p:nvSpPr>
        <p:spPr>
          <a:xfrm>
            <a:off x="3" y="6745859"/>
            <a:ext cx="4068889" cy="356616"/>
          </a:xfrm>
          <a:prstGeom prst="rect">
            <a:avLst/>
          </a:prstGeom>
        </p:spPr>
        <p:txBody>
          <a:bodyPr vert="horz" lIns="91471" tIns="45735" rIns="91471" bIns="45735" rtlCol="0" anchor="b"/>
          <a:lstStyle>
            <a:lvl1pPr algn="l">
              <a:defRPr sz="1200"/>
            </a:lvl1pPr>
          </a:lstStyle>
          <a:p>
            <a:endParaRPr lang="el-GR" dirty="0"/>
          </a:p>
        </p:txBody>
      </p:sp>
      <p:sp>
        <p:nvSpPr>
          <p:cNvPr id="7" name="Slide Number Placeholder 6"/>
          <p:cNvSpPr>
            <a:spLocks noGrp="1"/>
          </p:cNvSpPr>
          <p:nvPr>
            <p:ph type="sldNum" sz="quarter" idx="5"/>
          </p:nvPr>
        </p:nvSpPr>
        <p:spPr>
          <a:xfrm>
            <a:off x="5318086" y="6745859"/>
            <a:ext cx="4068889" cy="356616"/>
          </a:xfrm>
          <a:prstGeom prst="rect">
            <a:avLst/>
          </a:prstGeom>
        </p:spPr>
        <p:txBody>
          <a:bodyPr vert="horz" lIns="91471" tIns="45735" rIns="91471" bIns="45735" rtlCol="0" anchor="b"/>
          <a:lstStyle>
            <a:lvl1pPr algn="r">
              <a:defRPr sz="1200"/>
            </a:lvl1pPr>
          </a:lstStyle>
          <a:p>
            <a:fld id="{A505F7CA-FC5F-4693-A312-A0C88BD0A265}" type="slidenum">
              <a:rPr lang="el-GR" smtClean="0"/>
              <a:t>‹#›</a:t>
            </a:fld>
            <a:endParaRPr lang="el-GR" dirty="0"/>
          </a:p>
        </p:txBody>
      </p:sp>
    </p:spTree>
    <p:extLst>
      <p:ext uri="{BB962C8B-B14F-4D97-AF65-F5344CB8AC3E}">
        <p14:creationId xmlns:p14="http://schemas.microsoft.com/office/powerpoint/2010/main" val="3962194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dirty="0"/>
          </a:p>
        </p:txBody>
      </p:sp>
      <p:sp>
        <p:nvSpPr>
          <p:cNvPr id="4" name="Slide Number Placeholder 3"/>
          <p:cNvSpPr>
            <a:spLocks noGrp="1"/>
          </p:cNvSpPr>
          <p:nvPr>
            <p:ph type="sldNum" sz="quarter" idx="10"/>
          </p:nvPr>
        </p:nvSpPr>
        <p:spPr/>
        <p:txBody>
          <a:bodyPr/>
          <a:lstStyle/>
          <a:p>
            <a:fld id="{A505F7CA-FC5F-4693-A312-A0C88BD0A265}" type="slidenum">
              <a:rPr lang="el-GR" smtClean="0"/>
              <a:t>3</a:t>
            </a:fld>
            <a:endParaRPr lang="el-GR" dirty="0"/>
          </a:p>
        </p:txBody>
      </p:sp>
    </p:spTree>
    <p:extLst>
      <p:ext uri="{BB962C8B-B14F-4D97-AF65-F5344CB8AC3E}">
        <p14:creationId xmlns:p14="http://schemas.microsoft.com/office/powerpoint/2010/main" val="37030322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505F7CA-FC5F-4693-A312-A0C88BD0A265}" type="slidenum">
              <a:rPr lang="el-GR" smtClean="0"/>
              <a:t>4</a:t>
            </a:fld>
            <a:endParaRPr lang="el-GR" dirty="0"/>
          </a:p>
        </p:txBody>
      </p:sp>
    </p:spTree>
    <p:extLst>
      <p:ext uri="{BB962C8B-B14F-4D97-AF65-F5344CB8AC3E}">
        <p14:creationId xmlns:p14="http://schemas.microsoft.com/office/powerpoint/2010/main" val="10653225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13" indent="0" algn="ctr">
              <a:buNone/>
              <a:defRPr sz="2000"/>
            </a:lvl2pPr>
            <a:lvl3pPr marL="914426" indent="0" algn="ctr">
              <a:buNone/>
              <a:defRPr sz="1800"/>
            </a:lvl3pPr>
            <a:lvl4pPr marL="1371638" indent="0" algn="ctr">
              <a:buNone/>
              <a:defRPr sz="1600"/>
            </a:lvl4pPr>
            <a:lvl5pPr marL="1828851" indent="0" algn="ctr">
              <a:buNone/>
              <a:defRPr sz="1600"/>
            </a:lvl5pPr>
            <a:lvl6pPr marL="2286063" indent="0" algn="ctr">
              <a:buNone/>
              <a:defRPr sz="1600"/>
            </a:lvl6pPr>
            <a:lvl7pPr marL="2743277" indent="0" algn="ctr">
              <a:buNone/>
              <a:defRPr sz="1600"/>
            </a:lvl7pPr>
            <a:lvl8pPr marL="3200489" indent="0" algn="ctr">
              <a:buNone/>
              <a:defRPr sz="1600"/>
            </a:lvl8pPr>
            <a:lvl9pPr marL="3657702"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lvl1pPr>
          </a:lstStyle>
          <a:p>
            <a:pPr>
              <a:defRPr/>
            </a:pPr>
            <a:fld id="{FC3B028C-E6EE-4ECB-8F39-2559D2C0DAD9}" type="datetimeFigureOut">
              <a:rPr lang="en-US"/>
              <a:pPr>
                <a:defRPr/>
              </a:pPr>
              <a:t>10/8/2025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9FE63859-EBC5-434B-B2AA-D772C357642B}" type="slidenum">
              <a:rPr lang="en-US"/>
              <a:pPr>
                <a:defRPr/>
              </a:pPr>
              <a:t>‹#›</a:t>
            </a:fld>
            <a:endParaRPr lang="en-US" dirty="0"/>
          </a:p>
        </p:txBody>
      </p:sp>
    </p:spTree>
    <p:extLst>
      <p:ext uri="{BB962C8B-B14F-4D97-AF65-F5344CB8AC3E}">
        <p14:creationId xmlns:p14="http://schemas.microsoft.com/office/powerpoint/2010/main" val="10817215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24215A53-A720-4BD1-86E1-0378404ADAD5}" type="datetimeFigureOut">
              <a:rPr lang="en-US"/>
              <a:pPr>
                <a:defRPr/>
              </a:pPr>
              <a:t>10/8/2025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83020782-C649-460E-8A20-25FAEB3F7061}" type="slidenum">
              <a:rPr lang="en-US"/>
              <a:pPr>
                <a:defRPr/>
              </a:pPr>
              <a:t>‹#›</a:t>
            </a:fld>
            <a:endParaRPr lang="en-US" dirty="0"/>
          </a:p>
        </p:txBody>
      </p:sp>
    </p:spTree>
    <p:extLst>
      <p:ext uri="{BB962C8B-B14F-4D97-AF65-F5344CB8AC3E}">
        <p14:creationId xmlns:p14="http://schemas.microsoft.com/office/powerpoint/2010/main" val="17971493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4" y="365125"/>
            <a:ext cx="2135981"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1040" y="365125"/>
            <a:ext cx="6284119"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9B27A10B-113A-42E2-83C8-B3A588D48F1D}" type="datetimeFigureOut">
              <a:rPr lang="en-US"/>
              <a:pPr>
                <a:defRPr/>
              </a:pPr>
              <a:t>10/8/2025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01A3F668-7F45-4C89-87CF-A396D3C8729E}" type="slidenum">
              <a:rPr lang="en-US"/>
              <a:pPr>
                <a:defRPr/>
              </a:pPr>
              <a:t>‹#›</a:t>
            </a:fld>
            <a:endParaRPr lang="en-US" dirty="0"/>
          </a:p>
        </p:txBody>
      </p:sp>
    </p:spTree>
    <p:extLst>
      <p:ext uri="{BB962C8B-B14F-4D97-AF65-F5344CB8AC3E}">
        <p14:creationId xmlns:p14="http://schemas.microsoft.com/office/powerpoint/2010/main" val="16514401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A723A765-7EA0-4DFC-AF8D-8443C11FC6A1}" type="datetimeFigureOut">
              <a:rPr lang="en-US"/>
              <a:pPr>
                <a:defRPr/>
              </a:pPr>
              <a:t>10/8/2025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554B363A-6157-4AA4-B113-D52749B30BE2}" type="slidenum">
              <a:rPr lang="en-US"/>
              <a:pPr>
                <a:defRPr/>
              </a:pPr>
              <a:t>‹#›</a:t>
            </a:fld>
            <a:endParaRPr lang="en-US" dirty="0"/>
          </a:p>
        </p:txBody>
      </p:sp>
    </p:spTree>
    <p:extLst>
      <p:ext uri="{BB962C8B-B14F-4D97-AF65-F5344CB8AC3E}">
        <p14:creationId xmlns:p14="http://schemas.microsoft.com/office/powerpoint/2010/main" val="36944702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81" y="1709741"/>
            <a:ext cx="8543925"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75881" y="4589465"/>
            <a:ext cx="8543925" cy="1500187"/>
          </a:xfrm>
        </p:spPr>
        <p:txBody>
          <a:bodyPr/>
          <a:lstStyle>
            <a:lvl1pPr marL="0" indent="0">
              <a:buNone/>
              <a:defRPr sz="2400">
                <a:solidFill>
                  <a:schemeClr val="tx1"/>
                </a:solidFill>
              </a:defRPr>
            </a:lvl1pPr>
            <a:lvl2pPr marL="457213" indent="0">
              <a:buNone/>
              <a:defRPr sz="2000">
                <a:solidFill>
                  <a:schemeClr val="tx1">
                    <a:tint val="75000"/>
                  </a:schemeClr>
                </a:solidFill>
              </a:defRPr>
            </a:lvl2pPr>
            <a:lvl3pPr marL="914426" indent="0">
              <a:buNone/>
              <a:defRPr sz="1800">
                <a:solidFill>
                  <a:schemeClr val="tx1">
                    <a:tint val="75000"/>
                  </a:schemeClr>
                </a:solidFill>
              </a:defRPr>
            </a:lvl3pPr>
            <a:lvl4pPr marL="1371638" indent="0">
              <a:buNone/>
              <a:defRPr sz="1600">
                <a:solidFill>
                  <a:schemeClr val="tx1">
                    <a:tint val="75000"/>
                  </a:schemeClr>
                </a:solidFill>
              </a:defRPr>
            </a:lvl4pPr>
            <a:lvl5pPr marL="1828851" indent="0">
              <a:buNone/>
              <a:defRPr sz="1600">
                <a:solidFill>
                  <a:schemeClr val="tx1">
                    <a:tint val="75000"/>
                  </a:schemeClr>
                </a:solidFill>
              </a:defRPr>
            </a:lvl5pPr>
            <a:lvl6pPr marL="2286063" indent="0">
              <a:buNone/>
              <a:defRPr sz="1600">
                <a:solidFill>
                  <a:schemeClr val="tx1">
                    <a:tint val="75000"/>
                  </a:schemeClr>
                </a:solidFill>
              </a:defRPr>
            </a:lvl6pPr>
            <a:lvl7pPr marL="2743277" indent="0">
              <a:buNone/>
              <a:defRPr sz="1600">
                <a:solidFill>
                  <a:schemeClr val="tx1">
                    <a:tint val="75000"/>
                  </a:schemeClr>
                </a:solidFill>
              </a:defRPr>
            </a:lvl7pPr>
            <a:lvl8pPr marL="3200489" indent="0">
              <a:buNone/>
              <a:defRPr sz="1600">
                <a:solidFill>
                  <a:schemeClr val="tx1">
                    <a:tint val="75000"/>
                  </a:schemeClr>
                </a:solidFill>
              </a:defRPr>
            </a:lvl8pPr>
            <a:lvl9pPr marL="3657702"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5996CD61-8E83-4822-AD5A-A3455B942F51}" type="datetimeFigureOut">
              <a:rPr lang="en-US"/>
              <a:pPr>
                <a:defRPr/>
              </a:pPr>
              <a:t>10/8/2025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E79432E3-5757-4A5A-A854-99F450A6F409}" type="slidenum">
              <a:rPr lang="en-US"/>
              <a:pPr>
                <a:defRPr/>
              </a:pPr>
              <a:t>‹#›</a:t>
            </a:fld>
            <a:endParaRPr lang="en-US" dirty="0"/>
          </a:p>
        </p:txBody>
      </p:sp>
    </p:spTree>
    <p:extLst>
      <p:ext uri="{BB962C8B-B14F-4D97-AF65-F5344CB8AC3E}">
        <p14:creationId xmlns:p14="http://schemas.microsoft.com/office/powerpoint/2010/main" val="13074056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1038" y="1825626"/>
            <a:ext cx="42100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14913" y="1825626"/>
            <a:ext cx="42100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p:cNvSpPr>
            <a:spLocks noGrp="1"/>
          </p:cNvSpPr>
          <p:nvPr>
            <p:ph type="dt" sz="half" idx="10"/>
          </p:nvPr>
        </p:nvSpPr>
        <p:spPr/>
        <p:txBody>
          <a:bodyPr/>
          <a:lstStyle>
            <a:lvl1pPr>
              <a:defRPr/>
            </a:lvl1pPr>
          </a:lstStyle>
          <a:p>
            <a:pPr>
              <a:defRPr/>
            </a:pPr>
            <a:fld id="{B9AF637E-FC13-44F4-A9F5-B7339E2F9278}" type="datetimeFigureOut">
              <a:rPr lang="en-US"/>
              <a:pPr>
                <a:defRPr/>
              </a:pPr>
              <a:t>10/8/2025</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761B1DCD-9BAF-448E-9736-CC21647D9453}" type="slidenum">
              <a:rPr lang="en-US"/>
              <a:pPr>
                <a:defRPr/>
              </a:pPr>
              <a:t>‹#›</a:t>
            </a:fld>
            <a:endParaRPr lang="en-US" dirty="0"/>
          </a:p>
        </p:txBody>
      </p:sp>
    </p:spTree>
    <p:extLst>
      <p:ext uri="{BB962C8B-B14F-4D97-AF65-F5344CB8AC3E}">
        <p14:creationId xmlns:p14="http://schemas.microsoft.com/office/powerpoint/2010/main" val="14374451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30" y="365128"/>
            <a:ext cx="8543925"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13" indent="0">
              <a:buNone/>
              <a:defRPr sz="2000" b="1"/>
            </a:lvl2pPr>
            <a:lvl3pPr marL="914426" indent="0">
              <a:buNone/>
              <a:defRPr sz="1800" b="1"/>
            </a:lvl3pPr>
            <a:lvl4pPr marL="1371638" indent="0">
              <a:buNone/>
              <a:defRPr sz="1600" b="1"/>
            </a:lvl4pPr>
            <a:lvl5pPr marL="1828851" indent="0">
              <a:buNone/>
              <a:defRPr sz="1600" b="1"/>
            </a:lvl5pPr>
            <a:lvl6pPr marL="2286063" indent="0">
              <a:buNone/>
              <a:defRPr sz="1600" b="1"/>
            </a:lvl6pPr>
            <a:lvl7pPr marL="2743277" indent="0">
              <a:buNone/>
              <a:defRPr sz="1600" b="1"/>
            </a:lvl7pPr>
            <a:lvl8pPr marL="3200489" indent="0">
              <a:buNone/>
              <a:defRPr sz="1600" b="1"/>
            </a:lvl8pPr>
            <a:lvl9pPr marL="3657702" indent="0">
              <a:buNone/>
              <a:defRPr sz="1600" b="1"/>
            </a:lvl9pPr>
          </a:lstStyle>
          <a:p>
            <a:pPr lvl="0"/>
            <a:r>
              <a:rPr lang="en-US"/>
              <a:t>Click to 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13" indent="0">
              <a:buNone/>
              <a:defRPr sz="2000" b="1"/>
            </a:lvl2pPr>
            <a:lvl3pPr marL="914426" indent="0">
              <a:buNone/>
              <a:defRPr sz="1800" b="1"/>
            </a:lvl3pPr>
            <a:lvl4pPr marL="1371638" indent="0">
              <a:buNone/>
              <a:defRPr sz="1600" b="1"/>
            </a:lvl4pPr>
            <a:lvl5pPr marL="1828851" indent="0">
              <a:buNone/>
              <a:defRPr sz="1600" b="1"/>
            </a:lvl5pPr>
            <a:lvl6pPr marL="2286063" indent="0">
              <a:buNone/>
              <a:defRPr sz="1600" b="1"/>
            </a:lvl6pPr>
            <a:lvl7pPr marL="2743277" indent="0">
              <a:buNone/>
              <a:defRPr sz="1600" b="1"/>
            </a:lvl7pPr>
            <a:lvl8pPr marL="3200489" indent="0">
              <a:buNone/>
              <a:defRPr sz="1600" b="1"/>
            </a:lvl8pPr>
            <a:lvl9pPr marL="3657702"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lvl1pPr>
              <a:defRPr/>
            </a:lvl1pPr>
          </a:lstStyle>
          <a:p>
            <a:pPr>
              <a:defRPr/>
            </a:pPr>
            <a:fld id="{CE23FB86-D0A6-498E-9D84-422A3CD09E3B}" type="datetimeFigureOut">
              <a:rPr lang="en-US"/>
              <a:pPr>
                <a:defRPr/>
              </a:pPr>
              <a:t>10/8/2025</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dirty="0"/>
          </a:p>
        </p:txBody>
      </p:sp>
      <p:sp>
        <p:nvSpPr>
          <p:cNvPr id="9" name="Slide Number Placeholder 5"/>
          <p:cNvSpPr>
            <a:spLocks noGrp="1"/>
          </p:cNvSpPr>
          <p:nvPr>
            <p:ph type="sldNum" sz="quarter" idx="12"/>
          </p:nvPr>
        </p:nvSpPr>
        <p:spPr/>
        <p:txBody>
          <a:bodyPr/>
          <a:lstStyle>
            <a:lvl1pPr>
              <a:defRPr/>
            </a:lvl1pPr>
          </a:lstStyle>
          <a:p>
            <a:pPr>
              <a:defRPr/>
            </a:pPr>
            <a:fld id="{9FF57205-520A-48EE-A4CA-5CCDC66E0921}" type="slidenum">
              <a:rPr lang="en-US"/>
              <a:pPr>
                <a:defRPr/>
              </a:pPr>
              <a:t>‹#›</a:t>
            </a:fld>
            <a:endParaRPr lang="en-US" dirty="0"/>
          </a:p>
        </p:txBody>
      </p:sp>
    </p:spTree>
    <p:extLst>
      <p:ext uri="{BB962C8B-B14F-4D97-AF65-F5344CB8AC3E}">
        <p14:creationId xmlns:p14="http://schemas.microsoft.com/office/powerpoint/2010/main" val="24701473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3"/>
          <p:cNvSpPr>
            <a:spLocks noGrp="1"/>
          </p:cNvSpPr>
          <p:nvPr>
            <p:ph type="dt" sz="half" idx="10"/>
          </p:nvPr>
        </p:nvSpPr>
        <p:spPr/>
        <p:txBody>
          <a:bodyPr/>
          <a:lstStyle>
            <a:lvl1pPr>
              <a:defRPr/>
            </a:lvl1pPr>
          </a:lstStyle>
          <a:p>
            <a:pPr>
              <a:defRPr/>
            </a:pPr>
            <a:fld id="{42D13ACD-478D-443A-BD0A-351B5772E626}" type="datetimeFigureOut">
              <a:rPr lang="en-US"/>
              <a:pPr>
                <a:defRPr/>
              </a:pPr>
              <a:t>10/8/2025</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dirty="0"/>
          </a:p>
        </p:txBody>
      </p:sp>
      <p:sp>
        <p:nvSpPr>
          <p:cNvPr id="5" name="Slide Number Placeholder 5"/>
          <p:cNvSpPr>
            <a:spLocks noGrp="1"/>
          </p:cNvSpPr>
          <p:nvPr>
            <p:ph type="sldNum" sz="quarter" idx="12"/>
          </p:nvPr>
        </p:nvSpPr>
        <p:spPr/>
        <p:txBody>
          <a:bodyPr/>
          <a:lstStyle>
            <a:lvl1pPr>
              <a:defRPr/>
            </a:lvl1pPr>
          </a:lstStyle>
          <a:p>
            <a:pPr>
              <a:defRPr/>
            </a:pPr>
            <a:fld id="{3A57CBD7-82B0-48B4-9F11-314BFC45EB3B}" type="slidenum">
              <a:rPr lang="en-US"/>
              <a:pPr>
                <a:defRPr/>
              </a:pPr>
              <a:t>‹#›</a:t>
            </a:fld>
            <a:endParaRPr lang="en-US" dirty="0"/>
          </a:p>
        </p:txBody>
      </p:sp>
    </p:spTree>
    <p:extLst>
      <p:ext uri="{BB962C8B-B14F-4D97-AF65-F5344CB8AC3E}">
        <p14:creationId xmlns:p14="http://schemas.microsoft.com/office/powerpoint/2010/main" val="42646065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56DD37D5-D9B5-4066-BA49-FFFAB692A2FD}" type="datetimeFigureOut">
              <a:rPr lang="en-US"/>
              <a:pPr>
                <a:defRPr/>
              </a:pPr>
              <a:t>10/8/2025</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dirty="0"/>
          </a:p>
        </p:txBody>
      </p:sp>
      <p:sp>
        <p:nvSpPr>
          <p:cNvPr id="4" name="Slide Number Placeholder 5"/>
          <p:cNvSpPr>
            <a:spLocks noGrp="1"/>
          </p:cNvSpPr>
          <p:nvPr>
            <p:ph type="sldNum" sz="quarter" idx="12"/>
          </p:nvPr>
        </p:nvSpPr>
        <p:spPr/>
        <p:txBody>
          <a:bodyPr/>
          <a:lstStyle>
            <a:lvl1pPr>
              <a:defRPr/>
            </a:lvl1pPr>
          </a:lstStyle>
          <a:p>
            <a:pPr>
              <a:defRPr/>
            </a:pPr>
            <a:fld id="{43208CB7-01B7-465F-B260-7B53727F3F8B}" type="slidenum">
              <a:rPr lang="en-US"/>
              <a:pPr>
                <a:defRPr/>
              </a:pPr>
              <a:t>‹#›</a:t>
            </a:fld>
            <a:endParaRPr lang="en-US" dirty="0"/>
          </a:p>
        </p:txBody>
      </p:sp>
    </p:spTree>
    <p:extLst>
      <p:ext uri="{BB962C8B-B14F-4D97-AF65-F5344CB8AC3E}">
        <p14:creationId xmlns:p14="http://schemas.microsoft.com/office/powerpoint/2010/main" val="21830398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30" y="457200"/>
            <a:ext cx="3194943"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4211342" y="987428"/>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2330" y="2057400"/>
            <a:ext cx="3194943" cy="3811588"/>
          </a:xfrm>
        </p:spPr>
        <p:txBody>
          <a:bodyPr/>
          <a:lstStyle>
            <a:lvl1pPr marL="0" indent="0">
              <a:buNone/>
              <a:defRPr sz="1600"/>
            </a:lvl1pPr>
            <a:lvl2pPr marL="457213" indent="0">
              <a:buNone/>
              <a:defRPr sz="1400"/>
            </a:lvl2pPr>
            <a:lvl3pPr marL="914426" indent="0">
              <a:buNone/>
              <a:defRPr sz="1200"/>
            </a:lvl3pPr>
            <a:lvl4pPr marL="1371638" indent="0">
              <a:buNone/>
              <a:defRPr sz="1000"/>
            </a:lvl4pPr>
            <a:lvl5pPr marL="1828851" indent="0">
              <a:buNone/>
              <a:defRPr sz="1000"/>
            </a:lvl5pPr>
            <a:lvl6pPr marL="2286063" indent="0">
              <a:buNone/>
              <a:defRPr sz="1000"/>
            </a:lvl6pPr>
            <a:lvl7pPr marL="2743277" indent="0">
              <a:buNone/>
              <a:defRPr sz="1000"/>
            </a:lvl7pPr>
            <a:lvl8pPr marL="3200489" indent="0">
              <a:buNone/>
              <a:defRPr sz="1000"/>
            </a:lvl8pPr>
            <a:lvl9pPr marL="3657702" indent="0">
              <a:buNone/>
              <a:defRPr sz="10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89BE0304-D5AE-4A90-9205-2EF7B2B81833}" type="datetimeFigureOut">
              <a:rPr lang="en-US"/>
              <a:pPr>
                <a:defRPr/>
              </a:pPr>
              <a:t>10/8/2025</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6A8EA6AF-D2B9-40F3-B34E-30B2704C22D5}" type="slidenum">
              <a:rPr lang="en-US"/>
              <a:pPr>
                <a:defRPr/>
              </a:pPr>
              <a:t>‹#›</a:t>
            </a:fld>
            <a:endParaRPr lang="en-US" dirty="0"/>
          </a:p>
        </p:txBody>
      </p:sp>
    </p:spTree>
    <p:extLst>
      <p:ext uri="{BB962C8B-B14F-4D97-AF65-F5344CB8AC3E}">
        <p14:creationId xmlns:p14="http://schemas.microsoft.com/office/powerpoint/2010/main" val="13846854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30" y="457200"/>
            <a:ext cx="3194943"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211342" y="987428"/>
            <a:ext cx="5014913" cy="4873625"/>
          </a:xfrm>
        </p:spPr>
        <p:txBody>
          <a:bodyPr rtlCol="0">
            <a:normAutofit/>
          </a:bodyPr>
          <a:lstStyle>
            <a:lvl1pPr marL="0" indent="0">
              <a:buNone/>
              <a:defRPr sz="3200"/>
            </a:lvl1pPr>
            <a:lvl2pPr marL="457213" indent="0">
              <a:buNone/>
              <a:defRPr sz="2800"/>
            </a:lvl2pPr>
            <a:lvl3pPr marL="914426" indent="0">
              <a:buNone/>
              <a:defRPr sz="2400"/>
            </a:lvl3pPr>
            <a:lvl4pPr marL="1371638" indent="0">
              <a:buNone/>
              <a:defRPr sz="2000"/>
            </a:lvl4pPr>
            <a:lvl5pPr marL="1828851" indent="0">
              <a:buNone/>
              <a:defRPr sz="2000"/>
            </a:lvl5pPr>
            <a:lvl6pPr marL="2286063" indent="0">
              <a:buNone/>
              <a:defRPr sz="2000"/>
            </a:lvl6pPr>
            <a:lvl7pPr marL="2743277" indent="0">
              <a:buNone/>
              <a:defRPr sz="2000"/>
            </a:lvl7pPr>
            <a:lvl8pPr marL="3200489" indent="0">
              <a:buNone/>
              <a:defRPr sz="2000"/>
            </a:lvl8pPr>
            <a:lvl9pPr marL="3657702" indent="0">
              <a:buNone/>
              <a:defRPr sz="2000"/>
            </a:lvl9pPr>
          </a:lstStyle>
          <a:p>
            <a:pPr lvl="0"/>
            <a:r>
              <a:rPr lang="en-US" noProof="0" dirty="0"/>
              <a:t>Click icon to add picture</a:t>
            </a:r>
          </a:p>
        </p:txBody>
      </p:sp>
      <p:sp>
        <p:nvSpPr>
          <p:cNvPr id="4" name="Text Placeholder 3"/>
          <p:cNvSpPr>
            <a:spLocks noGrp="1"/>
          </p:cNvSpPr>
          <p:nvPr>
            <p:ph type="body" sz="half" idx="2"/>
          </p:nvPr>
        </p:nvSpPr>
        <p:spPr>
          <a:xfrm>
            <a:off x="682330" y="2057400"/>
            <a:ext cx="3194943" cy="3811588"/>
          </a:xfrm>
        </p:spPr>
        <p:txBody>
          <a:bodyPr/>
          <a:lstStyle>
            <a:lvl1pPr marL="0" indent="0">
              <a:buNone/>
              <a:defRPr sz="1600"/>
            </a:lvl1pPr>
            <a:lvl2pPr marL="457213" indent="0">
              <a:buNone/>
              <a:defRPr sz="1400"/>
            </a:lvl2pPr>
            <a:lvl3pPr marL="914426" indent="0">
              <a:buNone/>
              <a:defRPr sz="1200"/>
            </a:lvl3pPr>
            <a:lvl4pPr marL="1371638" indent="0">
              <a:buNone/>
              <a:defRPr sz="1000"/>
            </a:lvl4pPr>
            <a:lvl5pPr marL="1828851" indent="0">
              <a:buNone/>
              <a:defRPr sz="1000"/>
            </a:lvl5pPr>
            <a:lvl6pPr marL="2286063" indent="0">
              <a:buNone/>
              <a:defRPr sz="1000"/>
            </a:lvl6pPr>
            <a:lvl7pPr marL="2743277" indent="0">
              <a:buNone/>
              <a:defRPr sz="1000"/>
            </a:lvl7pPr>
            <a:lvl8pPr marL="3200489" indent="0">
              <a:buNone/>
              <a:defRPr sz="1000"/>
            </a:lvl8pPr>
            <a:lvl9pPr marL="3657702" indent="0">
              <a:buNone/>
              <a:defRPr sz="10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5FBB9718-5E6F-41D0-A8D9-DC726438A495}" type="datetimeFigureOut">
              <a:rPr lang="en-US"/>
              <a:pPr>
                <a:defRPr/>
              </a:pPr>
              <a:t>10/8/2025</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701AB710-DDCF-472A-9712-DB83BA61ABC8}" type="slidenum">
              <a:rPr lang="en-US"/>
              <a:pPr>
                <a:defRPr/>
              </a:pPr>
              <a:t>‹#›</a:t>
            </a:fld>
            <a:endParaRPr lang="en-US" dirty="0"/>
          </a:p>
        </p:txBody>
      </p:sp>
    </p:spTree>
    <p:extLst>
      <p:ext uri="{BB962C8B-B14F-4D97-AF65-F5344CB8AC3E}">
        <p14:creationId xmlns:p14="http://schemas.microsoft.com/office/powerpoint/2010/main" val="28732330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681038" y="365125"/>
            <a:ext cx="8543925"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p:cNvSpPr>
            <a:spLocks noGrp="1"/>
          </p:cNvSpPr>
          <p:nvPr>
            <p:ph type="body" idx="1"/>
          </p:nvPr>
        </p:nvSpPr>
        <p:spPr bwMode="auto">
          <a:xfrm>
            <a:off x="681038" y="1825625"/>
            <a:ext cx="8543925"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681038" y="6356350"/>
            <a:ext cx="2228850" cy="365125"/>
          </a:xfrm>
          <a:prstGeom prst="rect">
            <a:avLst/>
          </a:prstGeom>
        </p:spPr>
        <p:txBody>
          <a:bodyPr vert="horz" lIns="91440" tIns="45720" rIns="91440" bIns="45720" rtlCol="0" anchor="ctr"/>
          <a:lstStyle>
            <a:lvl1pPr algn="l" eaLnBrk="1" fontAlgn="auto" hangingPunct="1">
              <a:spcBef>
                <a:spcPts val="0"/>
              </a:spcBef>
              <a:spcAft>
                <a:spcPts val="0"/>
              </a:spcAft>
              <a:defRPr sz="1200" smtClean="0">
                <a:solidFill>
                  <a:schemeClr val="tx1">
                    <a:tint val="75000"/>
                  </a:schemeClr>
                </a:solidFill>
                <a:latin typeface="+mn-lt"/>
              </a:defRPr>
            </a:lvl1pPr>
          </a:lstStyle>
          <a:p>
            <a:pPr>
              <a:defRPr/>
            </a:pPr>
            <a:fld id="{A8DFA983-E762-4F9F-A1A0-77B36622F384}" type="datetimeFigureOut">
              <a:rPr lang="en-US"/>
              <a:pPr>
                <a:defRPr/>
              </a:pPr>
              <a:t>10/8/2025</a:t>
            </a:fld>
            <a:endParaRPr lang="en-US" dirty="0"/>
          </a:p>
        </p:txBody>
      </p:sp>
      <p:sp>
        <p:nvSpPr>
          <p:cNvPr id="5" name="Footer Placeholder 4"/>
          <p:cNvSpPr>
            <a:spLocks noGrp="1"/>
          </p:cNvSpPr>
          <p:nvPr>
            <p:ph type="ftr" sz="quarter" idx="3"/>
          </p:nvPr>
        </p:nvSpPr>
        <p:spPr>
          <a:xfrm>
            <a:off x="3281363" y="6356350"/>
            <a:ext cx="3343275" cy="365125"/>
          </a:xfrm>
          <a:prstGeom prst="rect">
            <a:avLst/>
          </a:prstGeom>
        </p:spPr>
        <p:txBody>
          <a:bodyPr vert="horz" lIns="91440" tIns="45720" rIns="91440" bIns="45720" rtlCol="0" anchor="ctr"/>
          <a:lstStyle>
            <a:lvl1pPr algn="ctr" eaLnBrk="1" fontAlgn="auto" hangingPunct="1">
              <a:spcBef>
                <a:spcPts val="0"/>
              </a:spcBef>
              <a:spcAft>
                <a:spcPts val="0"/>
              </a:spcAft>
              <a:defRPr sz="1200" dirty="0">
                <a:solidFill>
                  <a:schemeClr val="tx1">
                    <a:tint val="75000"/>
                  </a:schemeClr>
                </a:solidFill>
                <a:latin typeface="+mn-lt"/>
              </a:defRPr>
            </a:lvl1pPr>
          </a:lstStyle>
          <a:p>
            <a:pPr>
              <a:defRPr/>
            </a:pPr>
            <a:endParaRPr lang="en-US" dirty="0"/>
          </a:p>
        </p:txBody>
      </p:sp>
      <p:sp>
        <p:nvSpPr>
          <p:cNvPr id="6" name="Slide Number Placeholder 5"/>
          <p:cNvSpPr>
            <a:spLocks noGrp="1"/>
          </p:cNvSpPr>
          <p:nvPr>
            <p:ph type="sldNum" sz="quarter" idx="4"/>
          </p:nvPr>
        </p:nvSpPr>
        <p:spPr>
          <a:xfrm>
            <a:off x="6996113" y="6356350"/>
            <a:ext cx="2228850" cy="365125"/>
          </a:xfrm>
          <a:prstGeom prst="rect">
            <a:avLst/>
          </a:prstGeom>
        </p:spPr>
        <p:txBody>
          <a:bodyPr vert="horz" lIns="91440" tIns="45720" rIns="91440" bIns="45720" rtlCol="0" anchor="ctr"/>
          <a:lstStyle>
            <a:lvl1pPr algn="r" eaLnBrk="1" fontAlgn="auto" hangingPunct="1">
              <a:spcBef>
                <a:spcPts val="0"/>
              </a:spcBef>
              <a:spcAft>
                <a:spcPts val="0"/>
              </a:spcAft>
              <a:defRPr sz="1200" smtClean="0">
                <a:solidFill>
                  <a:schemeClr val="tx1">
                    <a:tint val="75000"/>
                  </a:schemeClr>
                </a:solidFill>
                <a:latin typeface="+mn-lt"/>
              </a:defRPr>
            </a:lvl1pPr>
          </a:lstStyle>
          <a:p>
            <a:pPr>
              <a:defRPr/>
            </a:pPr>
            <a:fld id="{BE9BAD05-AE55-455F-B3A6-B91AA00571D4}"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fontAlgn="base" hangingPunct="1">
        <a:lnSpc>
          <a:spcPct val="90000"/>
        </a:lnSpc>
        <a:spcBef>
          <a:spcPct val="0"/>
        </a:spcBef>
        <a:spcAft>
          <a:spcPct val="0"/>
        </a:spcAft>
        <a:defRPr sz="4400" kern="1200">
          <a:solidFill>
            <a:schemeClr val="tx1"/>
          </a:solidFill>
          <a:latin typeface="+mj-lt"/>
          <a:ea typeface="+mj-ea"/>
          <a:cs typeface="+mj-cs"/>
        </a:defRPr>
      </a:lvl1pPr>
      <a:lvl2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2pPr>
      <a:lvl3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3pPr>
      <a:lvl4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4pPr>
      <a:lvl5pPr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5pPr>
      <a:lvl6pPr marL="4572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6pPr>
      <a:lvl7pPr marL="9144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7pPr>
      <a:lvl8pPr marL="13716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8pPr>
      <a:lvl9pPr marL="18288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71" indent="-228606" algn="l" defTabSz="91442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83" indent="-228606" algn="l" defTabSz="91442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96" indent="-228606" algn="l" defTabSz="91442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308" indent="-228606" algn="l" defTabSz="914426"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26" rtl="0" eaLnBrk="1" latinLnBrk="0" hangingPunct="1">
        <a:defRPr sz="1800" kern="1200">
          <a:solidFill>
            <a:schemeClr val="tx1"/>
          </a:solidFill>
          <a:latin typeface="+mn-lt"/>
          <a:ea typeface="+mn-ea"/>
          <a:cs typeface="+mn-cs"/>
        </a:defRPr>
      </a:lvl1pPr>
      <a:lvl2pPr marL="457213" algn="l" defTabSz="914426" rtl="0" eaLnBrk="1" latinLnBrk="0" hangingPunct="1">
        <a:defRPr sz="1800" kern="1200">
          <a:solidFill>
            <a:schemeClr val="tx1"/>
          </a:solidFill>
          <a:latin typeface="+mn-lt"/>
          <a:ea typeface="+mn-ea"/>
          <a:cs typeface="+mn-cs"/>
        </a:defRPr>
      </a:lvl2pPr>
      <a:lvl3pPr marL="914426" algn="l" defTabSz="914426" rtl="0" eaLnBrk="1" latinLnBrk="0" hangingPunct="1">
        <a:defRPr sz="1800" kern="1200">
          <a:solidFill>
            <a:schemeClr val="tx1"/>
          </a:solidFill>
          <a:latin typeface="+mn-lt"/>
          <a:ea typeface="+mn-ea"/>
          <a:cs typeface="+mn-cs"/>
        </a:defRPr>
      </a:lvl3pPr>
      <a:lvl4pPr marL="1371638" algn="l" defTabSz="914426" rtl="0" eaLnBrk="1" latinLnBrk="0" hangingPunct="1">
        <a:defRPr sz="1800" kern="1200">
          <a:solidFill>
            <a:schemeClr val="tx1"/>
          </a:solidFill>
          <a:latin typeface="+mn-lt"/>
          <a:ea typeface="+mn-ea"/>
          <a:cs typeface="+mn-cs"/>
        </a:defRPr>
      </a:lvl4pPr>
      <a:lvl5pPr marL="1828851" algn="l" defTabSz="914426" rtl="0" eaLnBrk="1" latinLnBrk="0" hangingPunct="1">
        <a:defRPr sz="1800" kern="1200">
          <a:solidFill>
            <a:schemeClr val="tx1"/>
          </a:solidFill>
          <a:latin typeface="+mn-lt"/>
          <a:ea typeface="+mn-ea"/>
          <a:cs typeface="+mn-cs"/>
        </a:defRPr>
      </a:lvl5pPr>
      <a:lvl6pPr marL="2286063" algn="l" defTabSz="914426" rtl="0" eaLnBrk="1" latinLnBrk="0" hangingPunct="1">
        <a:defRPr sz="1800" kern="1200">
          <a:solidFill>
            <a:schemeClr val="tx1"/>
          </a:solidFill>
          <a:latin typeface="+mn-lt"/>
          <a:ea typeface="+mn-ea"/>
          <a:cs typeface="+mn-cs"/>
        </a:defRPr>
      </a:lvl6pPr>
      <a:lvl7pPr marL="2743277" algn="l" defTabSz="914426" rtl="0" eaLnBrk="1" latinLnBrk="0" hangingPunct="1">
        <a:defRPr sz="1800" kern="1200">
          <a:solidFill>
            <a:schemeClr val="tx1"/>
          </a:solidFill>
          <a:latin typeface="+mn-lt"/>
          <a:ea typeface="+mn-ea"/>
          <a:cs typeface="+mn-cs"/>
        </a:defRPr>
      </a:lvl7pPr>
      <a:lvl8pPr marL="3200489" algn="l" defTabSz="914426" rtl="0" eaLnBrk="1" latinLnBrk="0" hangingPunct="1">
        <a:defRPr sz="1800" kern="1200">
          <a:solidFill>
            <a:schemeClr val="tx1"/>
          </a:solidFill>
          <a:latin typeface="+mn-lt"/>
          <a:ea typeface="+mn-ea"/>
          <a:cs typeface="+mn-cs"/>
        </a:defRPr>
      </a:lvl8pPr>
      <a:lvl9pPr marL="3657702" algn="l" defTabSz="914426"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pn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_rels/slide2.xml.rels><?xml version="1.0" encoding="UTF-8" standalone="yes"?>
<Relationships xmlns="http://schemas.openxmlformats.org/package/2006/relationships"><Relationship Id="rId8" Type="http://schemas.openxmlformats.org/officeDocument/2006/relationships/image" Target="../media/image17.jpeg"/><Relationship Id="rId13" Type="http://schemas.microsoft.com/office/2007/relationships/hdphoto" Target="../media/hdphoto1.wdp"/><Relationship Id="rId3" Type="http://schemas.openxmlformats.org/officeDocument/2006/relationships/image" Target="../media/image13.jpeg"/><Relationship Id="rId7" Type="http://schemas.openxmlformats.org/officeDocument/2006/relationships/image" Target="../media/image16.jpeg"/><Relationship Id="rId12" Type="http://schemas.openxmlformats.org/officeDocument/2006/relationships/image" Target="../media/image21.png"/><Relationship Id="rId2" Type="http://schemas.openxmlformats.org/officeDocument/2006/relationships/image" Target="../media/image12.jpeg"/><Relationship Id="rId1" Type="http://schemas.openxmlformats.org/officeDocument/2006/relationships/slideLayout" Target="../slideLayouts/slideLayout1.xml"/><Relationship Id="rId6" Type="http://schemas.openxmlformats.org/officeDocument/2006/relationships/image" Target="../media/image15.jpeg"/><Relationship Id="rId11" Type="http://schemas.openxmlformats.org/officeDocument/2006/relationships/image" Target="../media/image20.jpeg"/><Relationship Id="rId5" Type="http://schemas.openxmlformats.org/officeDocument/2006/relationships/image" Target="../media/image2.png"/><Relationship Id="rId15" Type="http://schemas.openxmlformats.org/officeDocument/2006/relationships/image" Target="../media/image23.png"/><Relationship Id="rId10" Type="http://schemas.openxmlformats.org/officeDocument/2006/relationships/image" Target="../media/image19.jpeg"/><Relationship Id="rId4" Type="http://schemas.openxmlformats.org/officeDocument/2006/relationships/image" Target="../media/image14.jpeg"/><Relationship Id="rId9" Type="http://schemas.openxmlformats.org/officeDocument/2006/relationships/image" Target="../media/image18.jpeg"/><Relationship Id="rId14" Type="http://schemas.openxmlformats.org/officeDocument/2006/relationships/image" Target="../media/image22.png"/></Relationships>
</file>

<file path=ppt/slides/_rels/slide3.xml.rels><?xml version="1.0" encoding="UTF-8" standalone="yes"?>
<Relationships xmlns="http://schemas.openxmlformats.org/package/2006/relationships"><Relationship Id="rId8" Type="http://schemas.openxmlformats.org/officeDocument/2006/relationships/image" Target="../media/image28.png"/><Relationship Id="rId13" Type="http://schemas.openxmlformats.org/officeDocument/2006/relationships/image" Target="../media/image32.JPG"/><Relationship Id="rId3" Type="http://schemas.openxmlformats.org/officeDocument/2006/relationships/image" Target="../media/image24.png"/><Relationship Id="rId7" Type="http://schemas.openxmlformats.org/officeDocument/2006/relationships/image" Target="../media/image27.png"/><Relationship Id="rId12" Type="http://schemas.openxmlformats.org/officeDocument/2006/relationships/image" Target="../media/image31.JP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26.jpeg"/><Relationship Id="rId11" Type="http://schemas.openxmlformats.org/officeDocument/2006/relationships/image" Target="../media/image30.png"/><Relationship Id="rId5" Type="http://schemas.openxmlformats.org/officeDocument/2006/relationships/image" Target="../media/image25.jpeg"/><Relationship Id="rId10" Type="http://schemas.openxmlformats.org/officeDocument/2006/relationships/image" Target="../media/image29.jpeg"/><Relationship Id="rId4" Type="http://schemas.openxmlformats.org/officeDocument/2006/relationships/image" Target="../media/image2.png"/><Relationship Id="rId9" Type="http://schemas.microsoft.com/office/2007/relationships/hdphoto" Target="../media/hdphoto2.wdp"/></Relationships>
</file>

<file path=ppt/slides/_rels/slide4.xml.rels><?xml version="1.0" encoding="UTF-8" standalone="yes"?>
<Relationships xmlns="http://schemas.openxmlformats.org/package/2006/relationships"><Relationship Id="rId8" Type="http://schemas.openxmlformats.org/officeDocument/2006/relationships/image" Target="../media/image38.png"/><Relationship Id="rId13" Type="http://schemas.openxmlformats.org/officeDocument/2006/relationships/image" Target="../media/image43.jpeg"/><Relationship Id="rId3" Type="http://schemas.openxmlformats.org/officeDocument/2006/relationships/image" Target="../media/image33.png"/><Relationship Id="rId7" Type="http://schemas.openxmlformats.org/officeDocument/2006/relationships/image" Target="../media/image37.jpeg"/><Relationship Id="rId12" Type="http://schemas.openxmlformats.org/officeDocument/2006/relationships/image" Target="../media/image42.jpe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36.jpeg"/><Relationship Id="rId11" Type="http://schemas.openxmlformats.org/officeDocument/2006/relationships/image" Target="../media/image41.jpeg"/><Relationship Id="rId5" Type="http://schemas.openxmlformats.org/officeDocument/2006/relationships/image" Target="../media/image35.jpeg"/><Relationship Id="rId15" Type="http://schemas.openxmlformats.org/officeDocument/2006/relationships/image" Target="../media/image45.png"/><Relationship Id="rId10" Type="http://schemas.openxmlformats.org/officeDocument/2006/relationships/image" Target="../media/image40.jpeg"/><Relationship Id="rId4" Type="http://schemas.openxmlformats.org/officeDocument/2006/relationships/image" Target="../media/image34.jpeg"/><Relationship Id="rId9" Type="http://schemas.openxmlformats.org/officeDocument/2006/relationships/image" Target="../media/image39.jpeg"/><Relationship Id="rId14" Type="http://schemas.openxmlformats.org/officeDocument/2006/relationships/image" Target="../media/image4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 name="TextBox 91">
            <a:extLst>
              <a:ext uri="{FF2B5EF4-FFF2-40B4-BE49-F238E27FC236}">
                <a16:creationId xmlns="" xmlns:a16="http://schemas.microsoft.com/office/drawing/2014/main" id="{762627C0-507A-1249-B079-DABD7A6B5996}"/>
              </a:ext>
            </a:extLst>
          </p:cNvPr>
          <p:cNvSpPr txBox="1"/>
          <p:nvPr/>
        </p:nvSpPr>
        <p:spPr>
          <a:xfrm>
            <a:off x="964590" y="4707156"/>
            <a:ext cx="2709468" cy="792525"/>
          </a:xfrm>
          <a:prstGeom prst="rect">
            <a:avLst/>
          </a:prstGeom>
          <a:noFill/>
        </p:spPr>
        <p:txBody>
          <a:bodyPr wrap="square" rtlCol="0">
            <a:spAutoFit/>
          </a:bodyPr>
          <a:lstStyle/>
          <a:p>
            <a:pPr fontAlgn="t"/>
            <a:r>
              <a:rPr lang="en-GB" sz="750" dirty="0">
                <a:solidFill>
                  <a:srgbClr val="000000"/>
                </a:solidFill>
                <a:latin typeface="HP Simplified" panose="020B0604020204020204" pitchFamily="34" charset="0"/>
              </a:rPr>
              <a:t>1F3Y4A HP PRINTER ALL IN ONE INKJET COLOR </a:t>
            </a:r>
            <a:r>
              <a:rPr lang="en-GB" sz="750" b="1" dirty="0">
                <a:solidFill>
                  <a:srgbClr val="000000"/>
                </a:solidFill>
                <a:latin typeface="HP Simplified" panose="020B0604020204020204" pitchFamily="34" charset="0"/>
              </a:rPr>
              <a:t>SMART TANK HOME - OFFICE 585</a:t>
            </a:r>
            <a:r>
              <a:rPr lang="en-GB" sz="750" dirty="0">
                <a:solidFill>
                  <a:srgbClr val="000000"/>
                </a:solidFill>
                <a:latin typeface="HP Simplified" panose="020B0604020204020204" pitchFamily="34" charset="0"/>
              </a:rPr>
              <a:t> A4, PRINT, SCAN, COPY, 22PPM(B),16PPM(C), 4800 x 1200DPI,100P TRAY,DC: 3K,4 BOTTLES INK, BT, WIFI, 1YW, BLUE SCANNER PLATE, </a:t>
            </a:r>
            <a:r>
              <a:rPr lang="en-GB" sz="750" b="1" dirty="0">
                <a:solidFill>
                  <a:srgbClr val="000000"/>
                </a:solidFill>
                <a:latin typeface="HP Simplified" panose="020B0604020204020204" pitchFamily="34" charset="0"/>
              </a:rPr>
              <a:t>GET 3YW EXT FREE, CASHBACK 20€ UNTIL </a:t>
            </a:r>
            <a:r>
              <a:rPr lang="en-GB" sz="750" b="1" dirty="0" smtClean="0">
                <a:solidFill>
                  <a:srgbClr val="000000"/>
                </a:solidFill>
                <a:latin typeface="HP Simplified" panose="020B0604020204020204" pitchFamily="34" charset="0"/>
              </a:rPr>
              <a:t>31/10</a:t>
            </a:r>
            <a:r>
              <a:rPr lang="en-GB" sz="750" dirty="0" smtClean="0">
                <a:solidFill>
                  <a:srgbClr val="000000"/>
                </a:solidFill>
                <a:latin typeface="HP Simplified" panose="020B0604020204020204" pitchFamily="34" charset="0"/>
              </a:rPr>
              <a:t>, </a:t>
            </a:r>
            <a:r>
              <a:rPr lang="en-US" sz="750" b="0" i="0" u="none" strike="noStrike" kern="1200" dirty="0" smtClean="0">
                <a:solidFill>
                  <a:srgbClr val="FF0000"/>
                </a:solidFill>
                <a:effectLst/>
                <a:latin typeface="HP Simplified" panose="020B0604020204020204" pitchFamily="34" charset="0"/>
              </a:rPr>
              <a:t>167 </a:t>
            </a:r>
            <a:r>
              <a:rPr lang="en-GB" sz="750" b="0" i="0" u="none" strike="noStrike" kern="1200" dirty="0" smtClean="0">
                <a:solidFill>
                  <a:srgbClr val="FF0000"/>
                </a:solidFill>
                <a:effectLst/>
                <a:latin typeface="HP Simplified" panose="020B0604020204020204" pitchFamily="34" charset="0"/>
              </a:rPr>
              <a:t>€  </a:t>
            </a:r>
            <a:r>
              <a:rPr lang="en-US" sz="800" b="1" dirty="0" smtClean="0">
                <a:solidFill>
                  <a:srgbClr val="92D050"/>
                </a:solidFill>
                <a:latin typeface="HP Simplified" panose="020B0604020204020204" pitchFamily="34" charset="0"/>
              </a:rPr>
              <a:t> </a:t>
            </a:r>
            <a:endParaRPr lang="en-US" altLang="en-US" sz="800" b="1" i="1" dirty="0">
              <a:solidFill>
                <a:srgbClr val="92D050"/>
              </a:solidFill>
              <a:ea typeface="Calibri" panose="020F0502020204030204" pitchFamily="34" charset="0"/>
            </a:endParaRPr>
          </a:p>
          <a:p>
            <a:pPr fontAlgn="t"/>
            <a:endParaRPr lang="en-GB" sz="750" b="0" i="0" u="none" strike="noStrike" kern="1200" dirty="0">
              <a:solidFill>
                <a:srgbClr val="FF0000"/>
              </a:solidFill>
              <a:effectLst/>
              <a:latin typeface="HP Simplified" panose="020B0604020204020204" pitchFamily="34" charset="0"/>
            </a:endParaRPr>
          </a:p>
        </p:txBody>
      </p:sp>
      <p:sp>
        <p:nvSpPr>
          <p:cNvPr id="30" name="TextBox 29">
            <a:extLst>
              <a:ext uri="{FF2B5EF4-FFF2-40B4-BE49-F238E27FC236}">
                <a16:creationId xmlns="" xmlns:a16="http://schemas.microsoft.com/office/drawing/2014/main" id="{D98BE685-DF59-0DF0-C818-3779A2BA6308}"/>
              </a:ext>
            </a:extLst>
          </p:cNvPr>
          <p:cNvSpPr txBox="1"/>
          <p:nvPr/>
        </p:nvSpPr>
        <p:spPr>
          <a:xfrm>
            <a:off x="3946989" y="5495872"/>
            <a:ext cx="3145939" cy="561692"/>
          </a:xfrm>
          <a:prstGeom prst="rect">
            <a:avLst/>
          </a:prstGeom>
          <a:noFill/>
        </p:spPr>
        <p:txBody>
          <a:bodyPr wrap="square">
            <a:spAutoFit/>
          </a:bodyPr>
          <a:lstStyle/>
          <a:p>
            <a:pPr eaLnBrk="1" fontAlgn="t" hangingPunct="1">
              <a:spcBef>
                <a:spcPts val="0"/>
              </a:spcBef>
              <a:spcAft>
                <a:spcPts val="0"/>
              </a:spcAft>
            </a:pPr>
            <a:r>
              <a:rPr lang="en-GB" sz="750" dirty="0">
                <a:solidFill>
                  <a:srgbClr val="000000"/>
                </a:solidFill>
                <a:latin typeface="HP Simplified" panose="020B0604020204020204" pitchFamily="34" charset="0"/>
              </a:rPr>
              <a:t>A31TBEA  </a:t>
            </a:r>
            <a:r>
              <a:rPr lang="en-US" sz="750" dirty="0">
                <a:solidFill>
                  <a:srgbClr val="000000"/>
                </a:solidFill>
                <a:latin typeface="HP Simplified" panose="020B0604020204020204" pitchFamily="34" charset="0"/>
              </a:rPr>
              <a:t>HP PC ALL IN ONE </a:t>
            </a:r>
            <a:r>
              <a:rPr lang="en-US" sz="750" b="1" dirty="0">
                <a:solidFill>
                  <a:srgbClr val="000000"/>
                </a:solidFill>
                <a:latin typeface="HP Simplified" panose="020B0604020204020204" pitchFamily="34" charset="0"/>
              </a:rPr>
              <a:t>27-CR1004NV</a:t>
            </a:r>
            <a:r>
              <a:rPr lang="en-US" sz="750" dirty="0">
                <a:solidFill>
                  <a:srgbClr val="000000"/>
                </a:solidFill>
                <a:latin typeface="HP Simplified" panose="020B0604020204020204" pitchFamily="34" charset="0"/>
              </a:rPr>
              <a:t>, 27’’ FHD IPS, INTEL ULTRA 7-155U 3.8-4.8GHz/12MB, 12 CORES, 16GB, 1TB NVMe SSD, UMA GRAPHICS, CAM, SPEAKER, WIN 11 HOME, 2YW, SHELL </a:t>
            </a:r>
            <a:r>
              <a:rPr lang="en-US" sz="750" dirty="0" smtClean="0">
                <a:solidFill>
                  <a:srgbClr val="000000"/>
                </a:solidFill>
                <a:latin typeface="HP Simplified" panose="020B0604020204020204" pitchFamily="34" charset="0"/>
              </a:rPr>
              <a:t>WHITE, </a:t>
            </a:r>
            <a:r>
              <a:rPr lang="en-US" sz="750" dirty="0" smtClean="0">
                <a:solidFill>
                  <a:srgbClr val="FF0000"/>
                </a:solidFill>
                <a:latin typeface="HP Simplified" panose="020B0604020204020204" pitchFamily="34" charset="0"/>
              </a:rPr>
              <a:t>1,230 </a:t>
            </a:r>
            <a:r>
              <a:rPr lang="en-GB" sz="750" b="0" i="0" u="none" strike="noStrike" kern="1200" dirty="0" smtClean="0">
                <a:solidFill>
                  <a:srgbClr val="FF0000"/>
                </a:solidFill>
                <a:effectLst/>
                <a:latin typeface="HP Simplified" panose="020B0604020204020204" pitchFamily="34" charset="0"/>
              </a:rPr>
              <a:t>€</a:t>
            </a:r>
            <a:r>
              <a:rPr lang="el-GR" sz="750" b="0" i="0" u="none" strike="noStrike" kern="1200" dirty="0" smtClean="0">
                <a:solidFill>
                  <a:srgbClr val="FF0000"/>
                </a:solidFill>
                <a:effectLst/>
                <a:latin typeface="HP Simplified" panose="020B0604020204020204" pitchFamily="34" charset="0"/>
              </a:rPr>
              <a:t> </a:t>
            </a:r>
            <a:endParaRPr lang="en-US" altLang="en-US" sz="800" b="1" i="1" dirty="0">
              <a:solidFill>
                <a:srgbClr val="92D050"/>
              </a:solidFill>
              <a:ea typeface="Calibri" panose="020F0502020204030204" pitchFamily="34" charset="0"/>
            </a:endParaRPr>
          </a:p>
          <a:p>
            <a:pPr eaLnBrk="1" fontAlgn="t" hangingPunct="1">
              <a:spcBef>
                <a:spcPts val="0"/>
              </a:spcBef>
              <a:spcAft>
                <a:spcPts val="0"/>
              </a:spcAft>
            </a:pPr>
            <a:endParaRPr lang="en-US" altLang="en-US" sz="750" i="1" dirty="0">
              <a:solidFill>
                <a:srgbClr val="92D050"/>
              </a:solidFill>
              <a:ea typeface="Calibri" panose="020F0502020204030204" pitchFamily="34" charset="0"/>
            </a:endParaRPr>
          </a:p>
        </p:txBody>
      </p:sp>
      <p:pic>
        <p:nvPicPr>
          <p:cNvPr id="21" name="Picture 20"/>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6543131" y="955951"/>
            <a:ext cx="1357312" cy="1160935"/>
          </a:xfrm>
          <a:prstGeom prst="rect">
            <a:avLst/>
          </a:prstGeom>
        </p:spPr>
      </p:pic>
      <p:sp>
        <p:nvSpPr>
          <p:cNvPr id="72" name="Rectangle 71"/>
          <p:cNvSpPr/>
          <p:nvPr/>
        </p:nvSpPr>
        <p:spPr>
          <a:xfrm>
            <a:off x="3861872" y="-7179"/>
            <a:ext cx="6044127" cy="222191"/>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sz="800" dirty="0">
              <a:solidFill>
                <a:schemeClr val="tx1"/>
              </a:solidFill>
              <a:latin typeface="HP Simplified" panose="020B0604020204020204" pitchFamily="34" charset="0"/>
            </a:endParaRPr>
          </a:p>
        </p:txBody>
      </p:sp>
      <p:cxnSp>
        <p:nvCxnSpPr>
          <p:cNvPr id="131" name="Straight Connector 130"/>
          <p:cNvCxnSpPr/>
          <p:nvPr/>
        </p:nvCxnSpPr>
        <p:spPr>
          <a:xfrm>
            <a:off x="3922713" y="6462713"/>
            <a:ext cx="0" cy="360362"/>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a:off x="6316663" y="6459538"/>
            <a:ext cx="0" cy="360362"/>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58" name="Rectangle 57"/>
          <p:cNvSpPr/>
          <p:nvPr/>
        </p:nvSpPr>
        <p:spPr>
          <a:xfrm>
            <a:off x="1568418" y="-12266"/>
            <a:ext cx="2290790" cy="904371"/>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sz="800" dirty="0">
              <a:solidFill>
                <a:schemeClr val="tx1"/>
              </a:solidFill>
              <a:latin typeface="HP Simplified" panose="020B0604020204020204" pitchFamily="34" charset="0"/>
            </a:endParaRPr>
          </a:p>
        </p:txBody>
      </p:sp>
      <p:sp>
        <p:nvSpPr>
          <p:cNvPr id="60" name="Rectangle 158"/>
          <p:cNvSpPr>
            <a:spLocks noChangeArrowheads="1"/>
          </p:cNvSpPr>
          <p:nvPr/>
        </p:nvSpPr>
        <p:spPr bwMode="auto">
          <a:xfrm>
            <a:off x="2029239" y="-39439"/>
            <a:ext cx="2224626"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GB" altLang="en-US" sz="1000" b="1" dirty="0">
                <a:solidFill>
                  <a:schemeClr val="bg1"/>
                </a:solidFill>
                <a:effectLst>
                  <a:outerShdw blurRad="38100" dist="38100" dir="2700000" algn="tl">
                    <a:srgbClr val="000000">
                      <a:alpha val="43137"/>
                    </a:srgbClr>
                  </a:outerShdw>
                </a:effectLst>
                <a:latin typeface="HP Simplified" panose="020B0604020204020204" pitchFamily="34" charset="0"/>
              </a:rPr>
              <a:t>HP Home, Pavilion &amp; All –In One PCs</a:t>
            </a:r>
          </a:p>
        </p:txBody>
      </p:sp>
      <p:sp>
        <p:nvSpPr>
          <p:cNvPr id="62" name="Rectangle 93"/>
          <p:cNvSpPr>
            <a:spLocks noChangeArrowheads="1"/>
          </p:cNvSpPr>
          <p:nvPr/>
        </p:nvSpPr>
        <p:spPr bwMode="auto">
          <a:xfrm>
            <a:off x="1559842" y="326514"/>
            <a:ext cx="2445444" cy="2077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en-US" sz="750" dirty="0" smtClean="0">
                <a:solidFill>
                  <a:schemeClr val="bg1"/>
                </a:solidFill>
                <a:latin typeface="HP Simplified" panose="020B0604020204020204" pitchFamily="34" charset="0"/>
                <a:cs typeface="Arial" panose="020B0604020202020204" pitchFamily="34" charset="0"/>
              </a:rPr>
              <a:t>Retail File October 2025</a:t>
            </a:r>
            <a:r>
              <a:rPr lang="en-US" altLang="en-US" sz="750" dirty="0">
                <a:solidFill>
                  <a:schemeClr val="bg1"/>
                </a:solidFill>
                <a:latin typeface="HP Simplified" panose="020B0604020204020204" pitchFamily="34" charset="0"/>
                <a:cs typeface="Arial" panose="020B0604020202020204" pitchFamily="34" charset="0"/>
              </a:rPr>
              <a:t>. Page 1/4</a:t>
            </a:r>
            <a:endParaRPr lang="en-US" sz="750" dirty="0">
              <a:solidFill>
                <a:schemeClr val="bg1"/>
              </a:solidFill>
              <a:latin typeface="HP Simplified" panose="020B0604020204020204" pitchFamily="34" charset="0"/>
              <a:cs typeface="Arial" panose="020B0604020202020204" pitchFamily="34" charset="0"/>
            </a:endParaRPr>
          </a:p>
        </p:txBody>
      </p:sp>
      <p:pic>
        <p:nvPicPr>
          <p:cNvPr id="63" name="Picture 8" descr="http://evonexus.org/wp-content/uploads/2015/11/hp-logo-color.png"/>
          <p:cNvPicPr>
            <a:picLocks noChangeAspect="1" noChangeArrowheads="1"/>
          </p:cNvPicPr>
          <p:nvPr/>
        </p:nvPicPr>
        <p:blipFill>
          <a:blip r:embed="rId3" cstate="email">
            <a:grayscl/>
            <a:biLevel thresh="50000"/>
            <a:extLst>
              <a:ext uri="{28A0092B-C50C-407E-A947-70E740481C1C}">
                <a14:useLocalDpi xmlns:a14="http://schemas.microsoft.com/office/drawing/2010/main"/>
              </a:ext>
            </a:extLst>
          </a:blip>
          <a:srcRect l="22939" r="21562"/>
          <a:stretch>
            <a:fillRect/>
          </a:stretch>
        </p:blipFill>
        <p:spPr bwMode="auto">
          <a:xfrm>
            <a:off x="1697785" y="179"/>
            <a:ext cx="331454" cy="36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2" name="Rectangle 51"/>
          <p:cNvSpPr/>
          <p:nvPr/>
        </p:nvSpPr>
        <p:spPr>
          <a:xfrm>
            <a:off x="0" y="6418823"/>
            <a:ext cx="9901938" cy="445900"/>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800" dirty="0">
              <a:latin typeface="HP Simplified" panose="020B0604020204020204" pitchFamily="34" charset="0"/>
            </a:endParaRPr>
          </a:p>
        </p:txBody>
      </p:sp>
      <p:sp>
        <p:nvSpPr>
          <p:cNvPr id="68" name="Rectangle 67"/>
          <p:cNvSpPr/>
          <p:nvPr/>
        </p:nvSpPr>
        <p:spPr>
          <a:xfrm>
            <a:off x="6366349" y="6422576"/>
            <a:ext cx="1035460" cy="369332"/>
          </a:xfrm>
          <a:prstGeom prst="rect">
            <a:avLst/>
          </a:prstGeom>
        </p:spPr>
        <p:txBody>
          <a:bodyPr wrap="square">
            <a:spAutoFit/>
          </a:bodyPr>
          <a:lstStyle/>
          <a:p>
            <a:pPr algn="ctr"/>
            <a:r>
              <a:rPr lang="en-US" sz="600" dirty="0">
                <a:latin typeface="HP Simplified" panose="020B0604020204020204" pitchFamily="34" charset="0"/>
                <a:cs typeface="Calibri" pitchFamily="34" charset="0"/>
              </a:rPr>
              <a:t>Call now on</a:t>
            </a:r>
            <a:r>
              <a:rPr lang="en-US" sz="600" dirty="0" smtClean="0">
                <a:latin typeface="HP Simplified" panose="020B0604020204020204" pitchFamily="34" charset="0"/>
                <a:cs typeface="Calibri" pitchFamily="34" charset="0"/>
              </a:rPr>
              <a:t>:</a:t>
            </a:r>
            <a:endParaRPr lang="en-US" sz="600" dirty="0">
              <a:latin typeface="HP Simplified" panose="020B0604020204020204" pitchFamily="34" charset="0"/>
              <a:cs typeface="Calibri" pitchFamily="34" charset="0"/>
            </a:endParaRPr>
          </a:p>
          <a:p>
            <a:pPr algn="ctr"/>
            <a:r>
              <a:rPr lang="en-US" sz="600" dirty="0">
                <a:latin typeface="HP Simplified" panose="020B0604020204020204" pitchFamily="34" charset="0"/>
                <a:cs typeface="Calibri" pitchFamily="34" charset="0"/>
              </a:rPr>
              <a:t>Mail on: </a:t>
            </a:r>
          </a:p>
          <a:p>
            <a:pPr algn="ctr"/>
            <a:endParaRPr lang="en-US" sz="600" dirty="0">
              <a:latin typeface="HP Simplified" panose="020B0604020204020204" pitchFamily="34" charset="0"/>
              <a:cs typeface="Calibri" pitchFamily="34" charset="0"/>
            </a:endParaRPr>
          </a:p>
        </p:txBody>
      </p:sp>
      <p:sp>
        <p:nvSpPr>
          <p:cNvPr id="71" name="Rectangle 70"/>
          <p:cNvSpPr/>
          <p:nvPr/>
        </p:nvSpPr>
        <p:spPr>
          <a:xfrm>
            <a:off x="15584" y="6411130"/>
            <a:ext cx="3994403" cy="461665"/>
          </a:xfrm>
          <a:prstGeom prst="rect">
            <a:avLst/>
          </a:prstGeom>
          <a:ln>
            <a:noFill/>
          </a:ln>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600" dirty="0">
                <a:latin typeface="HP Simplified" panose="020B0604020204020204" pitchFamily="34" charset="0"/>
                <a:cs typeface="Calibri" pitchFamily="34" charset="0"/>
              </a:rPr>
              <a:t>Prices, Promotions, specifications, availability and terms of offers may change without notice. Despite our best efforts, </a:t>
            </a:r>
          </a:p>
          <a:p>
            <a:pPr algn="just"/>
            <a:r>
              <a:rPr lang="en-GB" sz="600" dirty="0">
                <a:latin typeface="HP Simplified" panose="020B0604020204020204" pitchFamily="34" charset="0"/>
                <a:cs typeface="Calibri" pitchFamily="34" charset="0"/>
              </a:rPr>
              <a:t>a small number of items may contain pricing, typography, or photography errors. Correct prices and Promotions are validated at the time your order is placed. Recycling fees are not included in the Dealer &amp; Retail File. Delivery and installation charges are not included. </a:t>
            </a:r>
            <a:r>
              <a:rPr lang="en-US" sz="600" dirty="0">
                <a:latin typeface="HP Simplified" panose="020B0604020204020204" pitchFamily="34" charset="0"/>
                <a:cs typeface="Calibri" pitchFamily="34" charset="0"/>
              </a:rPr>
              <a:t>Products' warranty is the warranty given by the manufacturer.</a:t>
            </a:r>
            <a:r>
              <a:rPr lang="en-GB" sz="600" dirty="0">
                <a:latin typeface="HP Simplified" panose="020B0604020204020204" pitchFamily="34" charset="0"/>
                <a:cs typeface="Calibri" pitchFamily="34" charset="0"/>
              </a:rPr>
              <a:t>  VAT is </a:t>
            </a:r>
            <a:r>
              <a:rPr lang="en-GB" sz="600" dirty="0" smtClean="0">
                <a:latin typeface="HP Simplified" panose="020B0604020204020204" pitchFamily="34" charset="0"/>
                <a:cs typeface="Calibri" pitchFamily="34" charset="0"/>
              </a:rPr>
              <a:t>included</a:t>
            </a:r>
            <a:endParaRPr lang="en-GB" sz="600" dirty="0">
              <a:latin typeface="HP Simplified" panose="020B0604020204020204" pitchFamily="34" charset="0"/>
              <a:cs typeface="Calibri" pitchFamily="34" charset="0"/>
            </a:endParaRPr>
          </a:p>
        </p:txBody>
      </p:sp>
      <p:cxnSp>
        <p:nvCxnSpPr>
          <p:cNvPr id="50" name="Straight Connector 49">
            <a:extLst>
              <a:ext uri="{FF2B5EF4-FFF2-40B4-BE49-F238E27FC236}">
                <a16:creationId xmlns="" xmlns:a16="http://schemas.microsoft.com/office/drawing/2014/main" id="{9B776F17-68C3-C8B5-35D4-F6F326233EEB}"/>
              </a:ext>
            </a:extLst>
          </p:cNvPr>
          <p:cNvCxnSpPr/>
          <p:nvPr/>
        </p:nvCxnSpPr>
        <p:spPr>
          <a:xfrm flipH="1">
            <a:off x="3873066" y="935016"/>
            <a:ext cx="12979" cy="5364782"/>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57" name="TextBox 56">
            <a:extLst>
              <a:ext uri="{FF2B5EF4-FFF2-40B4-BE49-F238E27FC236}">
                <a16:creationId xmlns="" xmlns:a16="http://schemas.microsoft.com/office/drawing/2014/main" id="{803498A2-8796-9695-9685-6B66D0BC1D06}"/>
              </a:ext>
            </a:extLst>
          </p:cNvPr>
          <p:cNvSpPr txBox="1"/>
          <p:nvPr/>
        </p:nvSpPr>
        <p:spPr>
          <a:xfrm>
            <a:off x="42410" y="3031180"/>
            <a:ext cx="3231279" cy="446276"/>
          </a:xfrm>
          <a:prstGeom prst="rect">
            <a:avLst/>
          </a:prstGeom>
          <a:noFill/>
        </p:spPr>
        <p:txBody>
          <a:bodyPr wrap="square">
            <a:spAutoFit/>
          </a:bodyPr>
          <a:lstStyle/>
          <a:p>
            <a:pPr fontAlgn="base"/>
            <a:r>
              <a:rPr lang="en-GB" sz="750" b="0" i="0" dirty="0">
                <a:solidFill>
                  <a:schemeClr val="tx1">
                    <a:lumMod val="50000"/>
                    <a:lumOff val="50000"/>
                  </a:schemeClr>
                </a:solidFill>
                <a:effectLst/>
                <a:latin typeface="HP Simplified" panose="020B0604020204020204" pitchFamily="34" charset="0"/>
              </a:rPr>
              <a:t>From the brand trusted by millions, this </a:t>
            </a:r>
            <a:r>
              <a:rPr lang="en-GB" sz="800" b="1" i="0" dirty="0">
                <a:solidFill>
                  <a:schemeClr val="accent6"/>
                </a:solidFill>
                <a:effectLst/>
                <a:latin typeface="HP Simplified" panose="020B0604020204020204" pitchFamily="34" charset="0"/>
              </a:rPr>
              <a:t>HP Desktop PC </a:t>
            </a:r>
            <a:r>
              <a:rPr lang="en-GB" sz="750" b="0" i="0" dirty="0">
                <a:solidFill>
                  <a:schemeClr val="tx1">
                    <a:lumMod val="50000"/>
                    <a:lumOff val="50000"/>
                  </a:schemeClr>
                </a:solidFill>
                <a:effectLst/>
                <a:latin typeface="HP Simplified" panose="020B0604020204020204" pitchFamily="34" charset="0"/>
              </a:rPr>
              <a:t>blends a modern design with proven technology. Take on everyday tasks with a reliable processor and save more of your favorite content with abundant storage. </a:t>
            </a:r>
          </a:p>
        </p:txBody>
      </p:sp>
      <p:sp>
        <p:nvSpPr>
          <p:cNvPr id="90" name="TextBox 89">
            <a:extLst>
              <a:ext uri="{FF2B5EF4-FFF2-40B4-BE49-F238E27FC236}">
                <a16:creationId xmlns="" xmlns:a16="http://schemas.microsoft.com/office/drawing/2014/main" id="{0C2998BE-C571-9E33-282A-845442E61A64}"/>
              </a:ext>
            </a:extLst>
          </p:cNvPr>
          <p:cNvSpPr txBox="1"/>
          <p:nvPr/>
        </p:nvSpPr>
        <p:spPr>
          <a:xfrm>
            <a:off x="60693" y="3505924"/>
            <a:ext cx="2836685" cy="446276"/>
          </a:xfrm>
          <a:prstGeom prst="rect">
            <a:avLst/>
          </a:prstGeom>
          <a:noFill/>
        </p:spPr>
        <p:txBody>
          <a:bodyPr wrap="square" rtlCol="0">
            <a:spAutoFit/>
          </a:bodyPr>
          <a:lstStyle/>
          <a:p>
            <a:r>
              <a:rPr lang="en-GB" sz="750" dirty="0">
                <a:solidFill>
                  <a:srgbClr val="000000"/>
                </a:solidFill>
                <a:latin typeface="HP Simplified" panose="020B0604020204020204" pitchFamily="34" charset="0"/>
              </a:rPr>
              <a:t>7Z514EA HP PC </a:t>
            </a:r>
            <a:r>
              <a:rPr lang="en-GB" sz="750" b="1" dirty="0">
                <a:solidFill>
                  <a:srgbClr val="000000"/>
                </a:solidFill>
                <a:latin typeface="HP Simplified" panose="020B0604020204020204" pitchFamily="34" charset="0"/>
              </a:rPr>
              <a:t>M01-F3000NV</a:t>
            </a:r>
            <a:r>
              <a:rPr lang="en-GB" sz="750" dirty="0">
                <a:solidFill>
                  <a:srgbClr val="000000"/>
                </a:solidFill>
                <a:latin typeface="HP Simplified" panose="020B0604020204020204" pitchFamily="34" charset="0"/>
              </a:rPr>
              <a:t>, AMD RYZEN 7 5700G 3.8-4.6GHz/16MB, 8 CORES, 16GB, 512GB SSD + 1TB HDD, UMA GRAPHICS, DVDRW,WIN 11 HOME, 2YW, DARK BLACK</a:t>
            </a:r>
            <a:r>
              <a:rPr lang="en-GB" sz="750" dirty="0">
                <a:latin typeface="HP Simplified" panose="020B0604020204020204" pitchFamily="34" charset="0"/>
              </a:rPr>
              <a:t>, </a:t>
            </a:r>
            <a:r>
              <a:rPr lang="en-US" sz="750" b="0" i="0" u="none" strike="noStrike" kern="1200" dirty="0" smtClean="0">
                <a:solidFill>
                  <a:srgbClr val="FF0000"/>
                </a:solidFill>
                <a:effectLst/>
                <a:latin typeface="HP Simplified" panose="020B0604020204020204" pitchFamily="34" charset="0"/>
              </a:rPr>
              <a:t>893 </a:t>
            </a:r>
            <a:r>
              <a:rPr lang="en-GB" sz="750" b="0" i="0" u="none" strike="noStrike" kern="1200" dirty="0" smtClean="0">
                <a:solidFill>
                  <a:srgbClr val="FF0000"/>
                </a:solidFill>
                <a:effectLst/>
                <a:latin typeface="HP Simplified" panose="020B0604020204020204" pitchFamily="34" charset="0"/>
              </a:rPr>
              <a:t>€ </a:t>
            </a:r>
            <a:r>
              <a:rPr lang="el-GR" sz="750" b="0" i="0" u="none" strike="noStrike" kern="1200" dirty="0" smtClean="0">
                <a:solidFill>
                  <a:srgbClr val="FF0000"/>
                </a:solidFill>
                <a:effectLst/>
                <a:latin typeface="HP Simplified" panose="020B0604020204020204" pitchFamily="34" charset="0"/>
              </a:rPr>
              <a:t> </a:t>
            </a:r>
            <a:endParaRPr lang="en-US" altLang="en-US" sz="800" b="1" i="1" dirty="0">
              <a:solidFill>
                <a:srgbClr val="92D050"/>
              </a:solidFill>
              <a:ea typeface="Calibri" panose="020F0502020204030204" pitchFamily="34" charset="0"/>
            </a:endParaRPr>
          </a:p>
        </p:txBody>
      </p:sp>
      <p:cxnSp>
        <p:nvCxnSpPr>
          <p:cNvPr id="96" name="Straight Connector 95">
            <a:extLst>
              <a:ext uri="{FF2B5EF4-FFF2-40B4-BE49-F238E27FC236}">
                <a16:creationId xmlns="" xmlns:a16="http://schemas.microsoft.com/office/drawing/2014/main" id="{3513E08F-8FE3-1CD1-E3E4-9D9BEBF36007}"/>
              </a:ext>
            </a:extLst>
          </p:cNvPr>
          <p:cNvCxnSpPr/>
          <p:nvPr/>
        </p:nvCxnSpPr>
        <p:spPr>
          <a:xfrm>
            <a:off x="3892874" y="2737326"/>
            <a:ext cx="5863270" cy="7904"/>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pic>
        <p:nvPicPr>
          <p:cNvPr id="53" name="Picture 52" descr="A picture containing text, case, electronics, accessory&#10;&#10;Description automatically generated">
            <a:extLst>
              <a:ext uri="{FF2B5EF4-FFF2-40B4-BE49-F238E27FC236}">
                <a16:creationId xmlns="" xmlns:a16="http://schemas.microsoft.com/office/drawing/2014/main" id="{67910BF2-9FB0-B94B-F1CF-114CB98B5103}"/>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3255419" y="3048052"/>
            <a:ext cx="552662" cy="1090584"/>
          </a:xfrm>
          <a:prstGeom prst="rect">
            <a:avLst/>
          </a:prstGeom>
        </p:spPr>
      </p:pic>
      <p:pic>
        <p:nvPicPr>
          <p:cNvPr id="24" name="Picture 23" descr="A person sitting on a bed&#10;&#10;Description automatically generated">
            <a:extLst>
              <a:ext uri="{FF2B5EF4-FFF2-40B4-BE49-F238E27FC236}">
                <a16:creationId xmlns="" xmlns:a16="http://schemas.microsoft.com/office/drawing/2014/main" id="{A6A22EAA-1F11-5832-8FFE-DC9433366588}"/>
              </a:ext>
            </a:extLst>
          </p:cNvPr>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704" y="213"/>
            <a:ext cx="1627863" cy="900000"/>
          </a:xfrm>
          <a:prstGeom prst="rect">
            <a:avLst/>
          </a:prstGeom>
        </p:spPr>
      </p:pic>
      <p:cxnSp>
        <p:nvCxnSpPr>
          <p:cNvPr id="69" name="Straight Connector 68">
            <a:extLst>
              <a:ext uri="{FF2B5EF4-FFF2-40B4-BE49-F238E27FC236}">
                <a16:creationId xmlns="" xmlns:a16="http://schemas.microsoft.com/office/drawing/2014/main" id="{3513E08F-8FE3-1CD1-E3E4-9D9BEBF36007}"/>
              </a:ext>
            </a:extLst>
          </p:cNvPr>
          <p:cNvCxnSpPr/>
          <p:nvPr/>
        </p:nvCxnSpPr>
        <p:spPr>
          <a:xfrm>
            <a:off x="60693" y="2959587"/>
            <a:ext cx="3764616" cy="13479"/>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7" name="Rectangle 6"/>
          <p:cNvSpPr/>
          <p:nvPr/>
        </p:nvSpPr>
        <p:spPr>
          <a:xfrm>
            <a:off x="3852046" y="2800896"/>
            <a:ext cx="5988111" cy="330860"/>
          </a:xfrm>
          <a:prstGeom prst="rect">
            <a:avLst/>
          </a:prstGeom>
        </p:spPr>
        <p:txBody>
          <a:bodyPr wrap="square">
            <a:spAutoFit/>
          </a:bodyPr>
          <a:lstStyle/>
          <a:p>
            <a:pPr algn="just"/>
            <a:r>
              <a:rPr lang="en-US" sz="750" dirty="0">
                <a:solidFill>
                  <a:schemeClr val="tx1">
                    <a:lumMod val="50000"/>
                    <a:lumOff val="50000"/>
                  </a:schemeClr>
                </a:solidFill>
                <a:latin typeface="HP Simplified" panose="020B0604020204020204" pitchFamily="34" charset="0"/>
              </a:rPr>
              <a:t>Introducing the </a:t>
            </a:r>
            <a:r>
              <a:rPr lang="en-US" sz="800" b="1" dirty="0">
                <a:solidFill>
                  <a:schemeClr val="accent6"/>
                </a:solidFill>
                <a:latin typeface="HP Simplified" panose="020B0604020204020204" pitchFamily="34" charset="0"/>
              </a:rPr>
              <a:t>HP All-in-One Desktop PC</a:t>
            </a:r>
            <a:r>
              <a:rPr lang="en-US" sz="750" dirty="0">
                <a:solidFill>
                  <a:schemeClr val="tx1">
                    <a:lumMod val="50000"/>
                    <a:lumOff val="50000"/>
                  </a:schemeClr>
                </a:solidFill>
                <a:latin typeface="HP Simplified" panose="020B0604020204020204" pitchFamily="34" charset="0"/>
              </a:rPr>
              <a:t> a sleek, desktop solution that blends style with sustainability. Powered by a reliable Intel® Processor, upgraded memory, and advanced multitasking features.</a:t>
            </a:r>
          </a:p>
        </p:txBody>
      </p:sp>
      <p:pic>
        <p:nvPicPr>
          <p:cNvPr id="76" name="Picture 75"/>
          <p:cNvPicPr>
            <a:picLocks noChangeAspect="1"/>
          </p:cNvPicPr>
          <p:nvPr/>
        </p:nvPicPr>
        <p:blipFill>
          <a:blip r:embed="rId6" cstate="email">
            <a:extLst>
              <a:ext uri="{28A0092B-C50C-407E-A947-70E740481C1C}">
                <a14:useLocalDpi xmlns:a14="http://schemas.microsoft.com/office/drawing/2010/main"/>
              </a:ext>
            </a:extLst>
          </a:blip>
          <a:stretch>
            <a:fillRect/>
          </a:stretch>
        </p:blipFill>
        <p:spPr>
          <a:xfrm>
            <a:off x="7608411" y="3254318"/>
            <a:ext cx="1188502" cy="985205"/>
          </a:xfrm>
          <a:prstGeom prst="rect">
            <a:avLst/>
          </a:prstGeom>
        </p:spPr>
      </p:pic>
      <p:cxnSp>
        <p:nvCxnSpPr>
          <p:cNvPr id="79" name="Straight Connector 78">
            <a:extLst>
              <a:ext uri="{FF2B5EF4-FFF2-40B4-BE49-F238E27FC236}">
                <a16:creationId xmlns="" xmlns:a16="http://schemas.microsoft.com/office/drawing/2014/main" id="{3513E08F-8FE3-1CD1-E3E4-9D9BEBF36007}"/>
              </a:ext>
            </a:extLst>
          </p:cNvPr>
          <p:cNvCxnSpPr/>
          <p:nvPr/>
        </p:nvCxnSpPr>
        <p:spPr>
          <a:xfrm flipV="1">
            <a:off x="15197" y="1996736"/>
            <a:ext cx="3820987" cy="14981"/>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86" name="TextBox 85">
            <a:extLst>
              <a:ext uri="{FF2B5EF4-FFF2-40B4-BE49-F238E27FC236}">
                <a16:creationId xmlns="" xmlns:a16="http://schemas.microsoft.com/office/drawing/2014/main" id="{0CC8D907-6FF7-F68E-D54D-03F5156121FA}"/>
              </a:ext>
            </a:extLst>
          </p:cNvPr>
          <p:cNvSpPr txBox="1"/>
          <p:nvPr/>
        </p:nvSpPr>
        <p:spPr>
          <a:xfrm>
            <a:off x="262121" y="4262364"/>
            <a:ext cx="3287898" cy="323165"/>
          </a:xfrm>
          <a:prstGeom prst="rect">
            <a:avLst/>
          </a:prstGeom>
          <a:noFill/>
        </p:spPr>
        <p:txBody>
          <a:bodyPr wrap="square">
            <a:spAutoFit/>
          </a:bodyPr>
          <a:lstStyle/>
          <a:p>
            <a:pPr algn="ctr"/>
            <a:r>
              <a:rPr lang="en-GB" sz="700" b="1" dirty="0">
                <a:solidFill>
                  <a:schemeClr val="tx2">
                    <a:lumMod val="75000"/>
                  </a:schemeClr>
                </a:solidFill>
                <a:latin typeface="HP Simplified" panose="020B0604020204020204" pitchFamily="34" charset="0"/>
              </a:rPr>
              <a:t>High volume colour printing at extremely low cost per page.</a:t>
            </a:r>
            <a:r>
              <a:rPr lang="en-GB" sz="800" b="0" i="0" dirty="0">
                <a:solidFill>
                  <a:srgbClr val="000000"/>
                </a:solidFill>
                <a:effectLst/>
                <a:latin typeface="forma-djr-micro"/>
              </a:rPr>
              <a:t> </a:t>
            </a:r>
            <a:r>
              <a:rPr lang="en-GB" sz="700" b="1" dirty="0">
                <a:solidFill>
                  <a:schemeClr val="tx2">
                    <a:lumMod val="75000"/>
                  </a:schemeClr>
                </a:solidFill>
                <a:latin typeface="HP Simplified" panose="020B0604020204020204" pitchFamily="34" charset="0"/>
              </a:rPr>
              <a:t>Get up to 8,000 black pages or up to 6,000 colour pages.</a:t>
            </a:r>
            <a:endParaRPr lang="x-none" sz="700" b="1" dirty="0">
              <a:solidFill>
                <a:schemeClr val="tx2">
                  <a:lumMod val="75000"/>
                </a:schemeClr>
              </a:solidFill>
              <a:latin typeface="HP Simplified" panose="020B0604020204020204" pitchFamily="34" charset="0"/>
            </a:endParaRPr>
          </a:p>
        </p:txBody>
      </p:sp>
      <p:sp>
        <p:nvSpPr>
          <p:cNvPr id="87" name="TextBox 86">
            <a:extLst>
              <a:ext uri="{FF2B5EF4-FFF2-40B4-BE49-F238E27FC236}">
                <a16:creationId xmlns="" xmlns:a16="http://schemas.microsoft.com/office/drawing/2014/main" id="{AACF1D3D-D3F1-76F7-9668-591E53C7929C}"/>
              </a:ext>
            </a:extLst>
          </p:cNvPr>
          <p:cNvSpPr txBox="1"/>
          <p:nvPr/>
        </p:nvSpPr>
        <p:spPr>
          <a:xfrm>
            <a:off x="928250" y="5533686"/>
            <a:ext cx="2957795" cy="669414"/>
          </a:xfrm>
          <a:prstGeom prst="rect">
            <a:avLst/>
          </a:prstGeom>
          <a:noFill/>
        </p:spPr>
        <p:txBody>
          <a:bodyPr wrap="square" rtlCol="0">
            <a:spAutoFit/>
          </a:bodyPr>
          <a:lstStyle/>
          <a:p>
            <a:pPr fontAlgn="ctr"/>
            <a:r>
              <a:rPr lang="en-US" sz="750" dirty="0">
                <a:latin typeface="HP Simplified" panose="020B0604020204020204" pitchFamily="34" charset="0"/>
              </a:rPr>
              <a:t>6UU46A HP PRINTER ALL IN ONE INKJET COLOR </a:t>
            </a:r>
            <a:r>
              <a:rPr lang="en-US" sz="750" b="1" dirty="0">
                <a:latin typeface="HP Simplified" panose="020B0604020204020204" pitchFamily="34" charset="0"/>
              </a:rPr>
              <a:t>SMART TANK HOME - OFFICE 720 </a:t>
            </a:r>
            <a:r>
              <a:rPr lang="en-US" sz="750" dirty="0">
                <a:latin typeface="HP Simplified" panose="020B0604020204020204" pitchFamily="34" charset="0"/>
              </a:rPr>
              <a:t>A4, PRINT, SCAN, COPY, 23PPM (B), 22PPM (C), 4800x1200 DPI, DC:5K, DUPLEX, 250P TRAY,4 BOTTLES INK, USB, BT, WIFI, 1YW, GET 3YW EXT. INCLUDES 8K BLACK &amp; 6K COLOR INK,</a:t>
            </a:r>
            <a:r>
              <a:rPr lang="en-GB" sz="750" dirty="0">
                <a:solidFill>
                  <a:srgbClr val="FF0000"/>
                </a:solidFill>
                <a:latin typeface="HP Simplified" panose="020B0604020204020204" pitchFamily="34" charset="0"/>
              </a:rPr>
              <a:t> </a:t>
            </a:r>
            <a:r>
              <a:rPr lang="en-GB" sz="750" b="1" dirty="0">
                <a:latin typeface="HP Simplified" panose="020B0604020204020204" pitchFamily="34" charset="0"/>
              </a:rPr>
              <a:t>CASHBACK 50€ UNTIL 3</a:t>
            </a:r>
            <a:r>
              <a:rPr lang="el-GR" sz="750" b="1" dirty="0">
                <a:latin typeface="HP Simplified" panose="020B0604020204020204" pitchFamily="34" charset="0"/>
              </a:rPr>
              <a:t>1</a:t>
            </a:r>
            <a:r>
              <a:rPr lang="en-GB" sz="750" b="1" dirty="0" smtClean="0">
                <a:latin typeface="HP Simplified" panose="020B0604020204020204" pitchFamily="34" charset="0"/>
              </a:rPr>
              <a:t>/10/25,  </a:t>
            </a:r>
            <a:r>
              <a:rPr lang="en-GB" sz="750" dirty="0" smtClean="0">
                <a:solidFill>
                  <a:srgbClr val="FF0000"/>
                </a:solidFill>
                <a:latin typeface="HP Simplified" panose="020B0604020204020204" pitchFamily="34" charset="0"/>
              </a:rPr>
              <a:t>292 € </a:t>
            </a:r>
            <a:endParaRPr lang="x-none" sz="700" i="1" dirty="0">
              <a:solidFill>
                <a:schemeClr val="accent6">
                  <a:lumMod val="75000"/>
                </a:schemeClr>
              </a:solidFill>
            </a:endParaRPr>
          </a:p>
        </p:txBody>
      </p:sp>
      <p:pic>
        <p:nvPicPr>
          <p:cNvPr id="88" name="Picture 87" descr="A close-up of a microwave&#10;&#10;Description automatically generated with low confidence">
            <a:extLst>
              <a:ext uri="{FF2B5EF4-FFF2-40B4-BE49-F238E27FC236}">
                <a16:creationId xmlns="" xmlns:a16="http://schemas.microsoft.com/office/drawing/2014/main" id="{468F5D3E-C98E-F601-441D-9B2849B63AFA}"/>
              </a:ext>
            </a:extLst>
          </p:cNvPr>
          <p:cNvPicPr>
            <a:picLocks noChangeAspect="1"/>
          </p:cNvPicPr>
          <p:nvPr/>
        </p:nvPicPr>
        <p:blipFill>
          <a:blip r:embed="rId7" cstate="email">
            <a:extLst>
              <a:ext uri="{28A0092B-C50C-407E-A947-70E740481C1C}">
                <a14:useLocalDpi xmlns:a14="http://schemas.microsoft.com/office/drawing/2010/main"/>
              </a:ext>
            </a:extLst>
          </a:blip>
          <a:stretch>
            <a:fillRect/>
          </a:stretch>
        </p:blipFill>
        <p:spPr>
          <a:xfrm>
            <a:off x="72613" y="5541666"/>
            <a:ext cx="822103" cy="559300"/>
          </a:xfrm>
          <a:prstGeom prst="rect">
            <a:avLst/>
          </a:prstGeom>
        </p:spPr>
      </p:pic>
      <p:pic>
        <p:nvPicPr>
          <p:cNvPr id="93" name="Picture 92" descr="A picture containing text, electronics, printer&#10;&#10;Description automatically generated">
            <a:extLst>
              <a:ext uri="{FF2B5EF4-FFF2-40B4-BE49-F238E27FC236}">
                <a16:creationId xmlns="" xmlns:a16="http://schemas.microsoft.com/office/drawing/2014/main" id="{330E50F7-F39E-7B86-BE0B-26359B76D3CA}"/>
              </a:ext>
            </a:extLst>
          </p:cNvPr>
          <p:cNvPicPr>
            <a:picLocks noChangeAspect="1"/>
          </p:cNvPicPr>
          <p:nvPr/>
        </p:nvPicPr>
        <p:blipFill>
          <a:blip r:embed="rId8">
            <a:extLst>
              <a:ext uri="{28A0092B-C50C-407E-A947-70E740481C1C}">
                <a14:useLocalDpi xmlns:a14="http://schemas.microsoft.com/office/drawing/2010/main"/>
              </a:ext>
            </a:extLst>
          </a:blip>
          <a:stretch>
            <a:fillRect/>
          </a:stretch>
        </p:blipFill>
        <p:spPr>
          <a:xfrm>
            <a:off x="69789" y="4734111"/>
            <a:ext cx="882123" cy="540400"/>
          </a:xfrm>
          <a:prstGeom prst="rect">
            <a:avLst/>
          </a:prstGeom>
        </p:spPr>
      </p:pic>
      <p:sp>
        <p:nvSpPr>
          <p:cNvPr id="54" name="Rectangle 53"/>
          <p:cNvSpPr/>
          <p:nvPr/>
        </p:nvSpPr>
        <p:spPr>
          <a:xfrm>
            <a:off x="26613" y="1350408"/>
            <a:ext cx="2080674" cy="561692"/>
          </a:xfrm>
          <a:prstGeom prst="rect">
            <a:avLst/>
          </a:prstGeom>
        </p:spPr>
        <p:txBody>
          <a:bodyPr wrap="square">
            <a:spAutoFit/>
          </a:bodyPr>
          <a:lstStyle/>
          <a:p>
            <a:r>
              <a:rPr lang="en-US" sz="750" dirty="0">
                <a:solidFill>
                  <a:srgbClr val="000000"/>
                </a:solidFill>
                <a:latin typeface="HP Simplified" panose="020B0604020204020204" pitchFamily="34" charset="0"/>
              </a:rPr>
              <a:t>588Q2B HP PRINTER ALL IN ONE INKJET COLOR DESKJET </a:t>
            </a:r>
            <a:r>
              <a:rPr lang="en-US" sz="750" b="1" dirty="0">
                <a:solidFill>
                  <a:srgbClr val="000000"/>
                </a:solidFill>
                <a:latin typeface="HP Simplified" panose="020B0604020204020204" pitchFamily="34" charset="0"/>
              </a:rPr>
              <a:t>HOME 2821e </a:t>
            </a:r>
            <a:r>
              <a:rPr lang="en-US" sz="750" dirty="0">
                <a:solidFill>
                  <a:srgbClr val="000000"/>
                </a:solidFill>
                <a:latin typeface="HP Simplified" panose="020B0604020204020204" pitchFamily="34" charset="0"/>
              </a:rPr>
              <a:t>HP+ A4, PRINT, SCAN COPY, 7PPM (B), 5PPM (C), DC:1K, 60P INPUT TRAY, AIR PRINT, USB, WIFI, </a:t>
            </a:r>
            <a:r>
              <a:rPr lang="en-US" sz="750" dirty="0" smtClean="0">
                <a:solidFill>
                  <a:srgbClr val="000000"/>
                </a:solidFill>
                <a:latin typeface="HP Simplified" panose="020B0604020204020204" pitchFamily="34" charset="0"/>
              </a:rPr>
              <a:t>1YW,  </a:t>
            </a:r>
            <a:r>
              <a:rPr lang="en-US" sz="750" dirty="0" smtClean="0">
                <a:solidFill>
                  <a:srgbClr val="FF0000"/>
                </a:solidFill>
                <a:latin typeface="HP Simplified" panose="020B0604020204020204" pitchFamily="34" charset="0"/>
              </a:rPr>
              <a:t>46 </a:t>
            </a:r>
            <a:r>
              <a:rPr lang="el-GR" sz="750" dirty="0" smtClean="0">
                <a:solidFill>
                  <a:srgbClr val="FF0000"/>
                </a:solidFill>
                <a:latin typeface="HP Simplified" panose="020B0604020204020204" pitchFamily="34" charset="0"/>
              </a:rPr>
              <a:t>€</a:t>
            </a:r>
            <a:r>
              <a:rPr lang="en-US" sz="750" dirty="0" smtClean="0">
                <a:solidFill>
                  <a:srgbClr val="FF0000"/>
                </a:solidFill>
                <a:latin typeface="HP Simplified" panose="020B0604020204020204" pitchFamily="34" charset="0"/>
              </a:rPr>
              <a:t> </a:t>
            </a:r>
            <a:r>
              <a:rPr lang="el-GR" sz="750" dirty="0" smtClean="0">
                <a:solidFill>
                  <a:srgbClr val="FF0000"/>
                </a:solidFill>
                <a:latin typeface="HP Simplified" panose="020B0604020204020204" pitchFamily="34" charset="0"/>
              </a:rPr>
              <a:t> </a:t>
            </a:r>
            <a:endParaRPr lang="en-US" altLang="en-US" sz="800" b="1" i="1" dirty="0">
              <a:solidFill>
                <a:srgbClr val="92D050"/>
              </a:solidFill>
              <a:ea typeface="Calibri" panose="020F0502020204030204" pitchFamily="34" charset="0"/>
            </a:endParaRPr>
          </a:p>
        </p:txBody>
      </p:sp>
      <p:pic>
        <p:nvPicPr>
          <p:cNvPr id="12" name="Picture 11"/>
          <p:cNvPicPr>
            <a:picLocks noChangeAspect="1"/>
          </p:cNvPicPr>
          <p:nvPr/>
        </p:nvPicPr>
        <p:blipFill>
          <a:blip r:embed="rId9" cstate="email">
            <a:extLst>
              <a:ext uri="{28A0092B-C50C-407E-A947-70E740481C1C}">
                <a14:useLocalDpi xmlns:a14="http://schemas.microsoft.com/office/drawing/2010/main"/>
              </a:ext>
            </a:extLst>
          </a:blip>
          <a:stretch>
            <a:fillRect/>
          </a:stretch>
        </p:blipFill>
        <p:spPr>
          <a:xfrm>
            <a:off x="2353239" y="1404743"/>
            <a:ext cx="1018259" cy="514455"/>
          </a:xfrm>
          <a:prstGeom prst="rect">
            <a:avLst/>
          </a:prstGeom>
        </p:spPr>
      </p:pic>
      <p:sp>
        <p:nvSpPr>
          <p:cNvPr id="59" name="Rectangle 58"/>
          <p:cNvSpPr/>
          <p:nvPr/>
        </p:nvSpPr>
        <p:spPr>
          <a:xfrm>
            <a:off x="-26622" y="941595"/>
            <a:ext cx="3865384" cy="446276"/>
          </a:xfrm>
          <a:prstGeom prst="rect">
            <a:avLst/>
          </a:prstGeom>
        </p:spPr>
        <p:txBody>
          <a:bodyPr wrap="square">
            <a:spAutoFit/>
          </a:bodyPr>
          <a:lstStyle/>
          <a:p>
            <a:pPr algn="just"/>
            <a:r>
              <a:rPr lang="en-US" sz="750" dirty="0">
                <a:solidFill>
                  <a:schemeClr val="tx1">
                    <a:lumMod val="50000"/>
                    <a:lumOff val="50000"/>
                  </a:schemeClr>
                </a:solidFill>
                <a:latin typeface="HP Simplified" panose="020B0604020204020204" pitchFamily="34" charset="0"/>
              </a:rPr>
              <a:t>Effortlessly print, scan, and copy with this compact, wireless home printer paired with the best and easiest-to-use print app. From return labels to your favorite recipes, enjoy a seamless experience</a:t>
            </a:r>
          </a:p>
        </p:txBody>
      </p:sp>
      <p:sp>
        <p:nvSpPr>
          <p:cNvPr id="49" name="TextBox 48">
            <a:extLst>
              <a:ext uri="{FF2B5EF4-FFF2-40B4-BE49-F238E27FC236}">
                <a16:creationId xmlns="" xmlns:a16="http://schemas.microsoft.com/office/drawing/2014/main" id="{BE067414-37F7-71B6-FEDE-4515A5F9CC24}"/>
              </a:ext>
            </a:extLst>
          </p:cNvPr>
          <p:cNvSpPr txBox="1"/>
          <p:nvPr/>
        </p:nvSpPr>
        <p:spPr>
          <a:xfrm>
            <a:off x="3946989" y="4315643"/>
            <a:ext cx="2924415" cy="553998"/>
          </a:xfrm>
          <a:prstGeom prst="rect">
            <a:avLst/>
          </a:prstGeom>
          <a:noFill/>
        </p:spPr>
        <p:txBody>
          <a:bodyPr wrap="square">
            <a:spAutoFit/>
          </a:bodyPr>
          <a:lstStyle/>
          <a:p>
            <a:pPr eaLnBrk="1" fontAlgn="t" hangingPunct="1">
              <a:spcBef>
                <a:spcPts val="0"/>
              </a:spcBef>
              <a:spcAft>
                <a:spcPts val="0"/>
              </a:spcAft>
            </a:pPr>
            <a:r>
              <a:rPr lang="en-GB" sz="750" dirty="0">
                <a:solidFill>
                  <a:srgbClr val="000000"/>
                </a:solidFill>
                <a:latin typeface="HP Simplified" panose="020B0604020204020204" pitchFamily="34" charset="0"/>
              </a:rPr>
              <a:t>BG7K4EA  </a:t>
            </a:r>
            <a:r>
              <a:rPr lang="en-US" sz="750" b="1" dirty="0">
                <a:solidFill>
                  <a:srgbClr val="000000"/>
                </a:solidFill>
                <a:latin typeface="HP Simplified" panose="020B0604020204020204" pitchFamily="34" charset="0"/>
              </a:rPr>
              <a:t>HP PC ALL IN ONE 24-CR0013NV</a:t>
            </a:r>
            <a:r>
              <a:rPr lang="en-US" sz="750" dirty="0">
                <a:solidFill>
                  <a:srgbClr val="000000"/>
                </a:solidFill>
                <a:latin typeface="HP Simplified" panose="020B0604020204020204" pitchFamily="34" charset="0"/>
              </a:rPr>
              <a:t>, 23.8’’ FHD TOUCH, AMD RYZEN 7-7730U 2.0-4.5GHz/16MB, 8 CORES, 16GB(2x8GB), 512GB NVMe, AMD RADEON GRAPHICS, CAM, SPEAKER, WIN 11 HOME, 2YW, SHELL </a:t>
            </a:r>
            <a:r>
              <a:rPr lang="en-US" sz="750" dirty="0" smtClean="0">
                <a:solidFill>
                  <a:srgbClr val="000000"/>
                </a:solidFill>
                <a:latin typeface="HP Simplified" panose="020B0604020204020204" pitchFamily="34" charset="0"/>
              </a:rPr>
              <a:t>WHITE,  </a:t>
            </a:r>
            <a:r>
              <a:rPr lang="en-US" sz="750" dirty="0" smtClean="0">
                <a:solidFill>
                  <a:srgbClr val="FF0000"/>
                </a:solidFill>
                <a:latin typeface="HP Simplified" panose="020B0604020204020204" pitchFamily="34" charset="0"/>
              </a:rPr>
              <a:t>1,125 </a:t>
            </a:r>
            <a:r>
              <a:rPr lang="en-GB" sz="750" b="0" i="0" u="none" strike="noStrike" kern="1200" dirty="0" smtClean="0">
                <a:solidFill>
                  <a:srgbClr val="FF0000"/>
                </a:solidFill>
                <a:effectLst/>
                <a:latin typeface="HP Simplified" panose="020B0604020204020204" pitchFamily="34" charset="0"/>
              </a:rPr>
              <a:t>€</a:t>
            </a:r>
            <a:r>
              <a:rPr lang="el-GR" sz="750" b="0" i="0" u="none" strike="noStrike" kern="1200" dirty="0" smtClean="0">
                <a:solidFill>
                  <a:srgbClr val="FF0000"/>
                </a:solidFill>
                <a:effectLst/>
                <a:latin typeface="HP Simplified" panose="020B0604020204020204" pitchFamily="34" charset="0"/>
              </a:rPr>
              <a:t> </a:t>
            </a:r>
            <a:endParaRPr lang="en-US" altLang="en-US" sz="750" i="1" dirty="0">
              <a:solidFill>
                <a:srgbClr val="92D050"/>
              </a:solidFill>
              <a:ea typeface="Calibri" panose="020F0502020204030204" pitchFamily="34" charset="0"/>
            </a:endParaRPr>
          </a:p>
        </p:txBody>
      </p:sp>
      <p:cxnSp>
        <p:nvCxnSpPr>
          <p:cNvPr id="73" name="Straight Connector 72">
            <a:extLst>
              <a:ext uri="{FF2B5EF4-FFF2-40B4-BE49-F238E27FC236}">
                <a16:creationId xmlns="" xmlns:a16="http://schemas.microsoft.com/office/drawing/2014/main" id="{3513E08F-8FE3-1CD1-E3E4-9D9BEBF36007}"/>
              </a:ext>
            </a:extLst>
          </p:cNvPr>
          <p:cNvCxnSpPr>
            <a:cxnSpLocks/>
          </p:cNvCxnSpPr>
          <p:nvPr/>
        </p:nvCxnSpPr>
        <p:spPr>
          <a:xfrm>
            <a:off x="42410" y="4205367"/>
            <a:ext cx="3766774" cy="29035"/>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75" name="Rectangle 74"/>
          <p:cNvSpPr/>
          <p:nvPr/>
        </p:nvSpPr>
        <p:spPr>
          <a:xfrm>
            <a:off x="3858513" y="202309"/>
            <a:ext cx="4344149" cy="569387"/>
          </a:xfrm>
          <a:prstGeom prst="rect">
            <a:avLst/>
          </a:prstGeom>
        </p:spPr>
        <p:txBody>
          <a:bodyPr wrap="square">
            <a:spAutoFit/>
          </a:bodyPr>
          <a:lstStyle/>
          <a:p>
            <a:pPr algn="just"/>
            <a:r>
              <a:rPr lang="en-US" sz="750" dirty="0">
                <a:solidFill>
                  <a:schemeClr val="tx1">
                    <a:lumMod val="50000"/>
                    <a:lumOff val="50000"/>
                  </a:schemeClr>
                </a:solidFill>
                <a:latin typeface="HP Simplified" panose="020B0604020204020204" pitchFamily="34" charset="0"/>
              </a:rPr>
              <a:t>Take on demanding tasks with lightning speed with the </a:t>
            </a:r>
            <a:r>
              <a:rPr lang="en-US" sz="800" b="1" dirty="0">
                <a:solidFill>
                  <a:schemeClr val="accent6"/>
                </a:solidFill>
                <a:latin typeface="HP Simplified" panose="020B0604020204020204" pitchFamily="34" charset="0"/>
              </a:rPr>
              <a:t>HP OmniStudio X 27 inch All-in-One Desktop PC </a:t>
            </a:r>
            <a:r>
              <a:rPr lang="en-US" sz="750" dirty="0">
                <a:solidFill>
                  <a:schemeClr val="tx1">
                    <a:lumMod val="50000"/>
                    <a:lumOff val="50000"/>
                  </a:schemeClr>
                </a:solidFill>
                <a:latin typeface="HP Simplified" panose="020B0604020204020204" pitchFamily="34" charset="0"/>
              </a:rPr>
              <a:t>featuring built-in AI technology and a powerful Intel® Core™ Ultra Processor. Enjoy immersive visuals, cinema-quality audio and AI-powered comfort and wellness features that help you take on the day your way.</a:t>
            </a:r>
          </a:p>
        </p:txBody>
      </p:sp>
      <p:sp>
        <p:nvSpPr>
          <p:cNvPr id="77" name="TextBox 76">
            <a:extLst>
              <a:ext uri="{FF2B5EF4-FFF2-40B4-BE49-F238E27FC236}">
                <a16:creationId xmlns="" xmlns:a16="http://schemas.microsoft.com/office/drawing/2014/main" id="{BE067414-37F7-71B6-FEDE-4515A5F9CC24}"/>
              </a:ext>
            </a:extLst>
          </p:cNvPr>
          <p:cNvSpPr txBox="1"/>
          <p:nvPr/>
        </p:nvSpPr>
        <p:spPr>
          <a:xfrm>
            <a:off x="3911511" y="722288"/>
            <a:ext cx="2749349" cy="669414"/>
          </a:xfrm>
          <a:prstGeom prst="rect">
            <a:avLst/>
          </a:prstGeom>
          <a:noFill/>
        </p:spPr>
        <p:txBody>
          <a:bodyPr wrap="square">
            <a:spAutoFit/>
          </a:bodyPr>
          <a:lstStyle/>
          <a:p>
            <a:pPr eaLnBrk="1" fontAlgn="t" hangingPunct="1">
              <a:spcBef>
                <a:spcPts val="0"/>
              </a:spcBef>
              <a:spcAft>
                <a:spcPts val="0"/>
              </a:spcAft>
            </a:pPr>
            <a:r>
              <a:rPr lang="en-GB" sz="750" dirty="0">
                <a:solidFill>
                  <a:srgbClr val="000000"/>
                </a:solidFill>
                <a:latin typeface="HP Simplified" panose="020B0604020204020204" pitchFamily="34" charset="0"/>
              </a:rPr>
              <a:t>B5ZH1EA </a:t>
            </a:r>
            <a:r>
              <a:rPr lang="en-US" sz="750" b="1" dirty="0">
                <a:solidFill>
                  <a:srgbClr val="000000"/>
                </a:solidFill>
                <a:latin typeface="HP Simplified" panose="020B0604020204020204" pitchFamily="34" charset="0"/>
              </a:rPr>
              <a:t>HP</a:t>
            </a:r>
            <a:r>
              <a:rPr lang="en-US" sz="750" dirty="0">
                <a:solidFill>
                  <a:srgbClr val="000000"/>
                </a:solidFill>
                <a:latin typeface="HP Simplified" panose="020B0604020204020204" pitchFamily="34" charset="0"/>
              </a:rPr>
              <a:t> </a:t>
            </a:r>
            <a:r>
              <a:rPr lang="en-US" sz="750" b="1" dirty="0">
                <a:solidFill>
                  <a:srgbClr val="000000"/>
                </a:solidFill>
                <a:latin typeface="HP Simplified" panose="020B0604020204020204" pitchFamily="34" charset="0"/>
              </a:rPr>
              <a:t>PC ALL IN ONE OMNISTUDIO X 27-CS0002NV </a:t>
            </a:r>
            <a:r>
              <a:rPr lang="en-US" sz="750" dirty="0">
                <a:solidFill>
                  <a:srgbClr val="000000"/>
                </a:solidFill>
                <a:latin typeface="HP Simplified" panose="020B0604020204020204" pitchFamily="34" charset="0"/>
              </a:rPr>
              <a:t>, 27'' FHD IPS,  INTEL CORE ULTRA 5-125H AI 3.6-4.5GHz/18MB, 14 CORES, 16GB, 512GB PCIe NVMe SSD, INTEL ARC GRAPHICS, SPEAKERS, 5MP CAM, WIFI,BT, WIN 11 HOME, METEOR SILVER, </a:t>
            </a:r>
            <a:r>
              <a:rPr lang="en-US" sz="750" dirty="0" smtClean="0">
                <a:solidFill>
                  <a:srgbClr val="000000"/>
                </a:solidFill>
                <a:latin typeface="HP Simplified" panose="020B0604020204020204" pitchFamily="34" charset="0"/>
              </a:rPr>
              <a:t>1YW, </a:t>
            </a:r>
            <a:r>
              <a:rPr lang="en-US" sz="750" dirty="0" smtClean="0">
                <a:solidFill>
                  <a:srgbClr val="FF0000"/>
                </a:solidFill>
                <a:latin typeface="HP Simplified" panose="020B0604020204020204" pitchFamily="34" charset="0"/>
              </a:rPr>
              <a:t>1,090 </a:t>
            </a:r>
            <a:r>
              <a:rPr lang="en-GB" sz="750" b="0" i="0" u="none" strike="noStrike" kern="1200" dirty="0" smtClean="0">
                <a:solidFill>
                  <a:srgbClr val="FF0000"/>
                </a:solidFill>
                <a:effectLst/>
                <a:latin typeface="HP Simplified" panose="020B0604020204020204" pitchFamily="34" charset="0"/>
              </a:rPr>
              <a:t>€</a:t>
            </a:r>
            <a:r>
              <a:rPr lang="el-GR" sz="750" b="0" i="0" u="none" strike="noStrike" kern="1200" dirty="0" smtClean="0">
                <a:solidFill>
                  <a:srgbClr val="FF0000"/>
                </a:solidFill>
                <a:effectLst/>
                <a:latin typeface="HP Simplified" panose="020B0604020204020204" pitchFamily="34" charset="0"/>
              </a:rPr>
              <a:t> </a:t>
            </a:r>
            <a:endParaRPr lang="en-US" altLang="en-US" sz="800" b="1" i="1" dirty="0">
              <a:solidFill>
                <a:srgbClr val="92D050"/>
              </a:solidFill>
              <a:ea typeface="Calibri" panose="020F0502020204030204" pitchFamily="34" charset="0"/>
            </a:endParaRPr>
          </a:p>
        </p:txBody>
      </p:sp>
      <p:pic>
        <p:nvPicPr>
          <p:cNvPr id="22" name="Picture 21"/>
          <p:cNvPicPr>
            <a:picLocks noChangeAspect="1"/>
          </p:cNvPicPr>
          <p:nvPr/>
        </p:nvPicPr>
        <p:blipFill>
          <a:blip r:embed="rId10" cstate="email">
            <a:extLst>
              <a:ext uri="{28A0092B-C50C-407E-A947-70E740481C1C}">
                <a14:useLocalDpi xmlns:a14="http://schemas.microsoft.com/office/drawing/2010/main"/>
              </a:ext>
            </a:extLst>
          </a:blip>
          <a:stretch>
            <a:fillRect/>
          </a:stretch>
        </p:blipFill>
        <p:spPr>
          <a:xfrm>
            <a:off x="8191525" y="203507"/>
            <a:ext cx="1717568" cy="1631689"/>
          </a:xfrm>
          <a:prstGeom prst="rect">
            <a:avLst/>
          </a:prstGeom>
        </p:spPr>
      </p:pic>
      <p:sp>
        <p:nvSpPr>
          <p:cNvPr id="55" name="Rectangle 54"/>
          <p:cNvSpPr/>
          <p:nvPr/>
        </p:nvSpPr>
        <p:spPr>
          <a:xfrm>
            <a:off x="1570493" y="443025"/>
            <a:ext cx="2169980" cy="200055"/>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700" dirty="0">
                <a:solidFill>
                  <a:schemeClr val="bg1"/>
                </a:solidFill>
                <a:latin typeface="HP Simplified" panose="020B0604020204020204" pitchFamily="34" charset="0"/>
                <a:cs typeface="Arial" panose="020B0604020202020204" pitchFamily="34" charset="0"/>
              </a:rPr>
              <a:t>Promo prices are valid until </a:t>
            </a:r>
            <a:r>
              <a:rPr lang="en-US" sz="700" dirty="0" smtClean="0">
                <a:solidFill>
                  <a:schemeClr val="bg1"/>
                </a:solidFill>
                <a:latin typeface="HP Simplified" panose="020B0604020204020204" pitchFamily="34" charset="0"/>
                <a:cs typeface="Arial" panose="020B0604020202020204" pitchFamily="34" charset="0"/>
              </a:rPr>
              <a:t>31/10 or </a:t>
            </a:r>
            <a:r>
              <a:rPr lang="en-US" sz="700" dirty="0">
                <a:solidFill>
                  <a:schemeClr val="bg1"/>
                </a:solidFill>
                <a:latin typeface="HP Simplified" panose="020B0604020204020204" pitchFamily="34" charset="0"/>
                <a:cs typeface="Arial" panose="020B0604020202020204" pitchFamily="34" charset="0"/>
              </a:rPr>
              <a:t>Until Stock Last.</a:t>
            </a:r>
          </a:p>
        </p:txBody>
      </p:sp>
      <p:pic>
        <p:nvPicPr>
          <p:cNvPr id="9" name="Picture 8">
            <a:extLst>
              <a:ext uri="{FF2B5EF4-FFF2-40B4-BE49-F238E27FC236}">
                <a16:creationId xmlns="" xmlns:a16="http://schemas.microsoft.com/office/drawing/2014/main" id="{5975E50D-3CD3-3C2B-A123-4265603879D6}"/>
              </a:ext>
            </a:extLst>
          </p:cNvPr>
          <p:cNvPicPr>
            <a:picLocks noChangeAspect="1"/>
          </p:cNvPicPr>
          <p:nvPr/>
        </p:nvPicPr>
        <p:blipFill>
          <a:blip r:embed="rId11"/>
          <a:stretch>
            <a:fillRect/>
          </a:stretch>
        </p:blipFill>
        <p:spPr>
          <a:xfrm>
            <a:off x="4806718" y="3159110"/>
            <a:ext cx="1204956" cy="1060774"/>
          </a:xfrm>
          <a:prstGeom prst="rect">
            <a:avLst/>
          </a:prstGeom>
        </p:spPr>
      </p:pic>
      <p:sp>
        <p:nvSpPr>
          <p:cNvPr id="20" name="TextBox 19">
            <a:extLst>
              <a:ext uri="{FF2B5EF4-FFF2-40B4-BE49-F238E27FC236}">
                <a16:creationId xmlns="" xmlns:a16="http://schemas.microsoft.com/office/drawing/2014/main" id="{B751845E-057F-59FF-4D03-8DD65ED58B6F}"/>
              </a:ext>
            </a:extLst>
          </p:cNvPr>
          <p:cNvSpPr txBox="1"/>
          <p:nvPr/>
        </p:nvSpPr>
        <p:spPr>
          <a:xfrm>
            <a:off x="3892874" y="1443926"/>
            <a:ext cx="2563581" cy="669414"/>
          </a:xfrm>
          <a:prstGeom prst="rect">
            <a:avLst/>
          </a:prstGeom>
          <a:noFill/>
        </p:spPr>
        <p:txBody>
          <a:bodyPr wrap="square">
            <a:spAutoFit/>
          </a:bodyPr>
          <a:lstStyle/>
          <a:p>
            <a:pPr eaLnBrk="1" fontAlgn="t" hangingPunct="1">
              <a:spcBef>
                <a:spcPts val="0"/>
              </a:spcBef>
              <a:spcAft>
                <a:spcPts val="0"/>
              </a:spcAft>
            </a:pPr>
            <a:r>
              <a:rPr lang="en-GB" sz="750" dirty="0">
                <a:solidFill>
                  <a:srgbClr val="000000"/>
                </a:solidFill>
                <a:latin typeface="HP Simplified" panose="020B0604020204020204" pitchFamily="34" charset="0"/>
              </a:rPr>
              <a:t>C0GC0EA  </a:t>
            </a:r>
            <a:r>
              <a:rPr lang="en-US" sz="750" b="1" dirty="0">
                <a:solidFill>
                  <a:srgbClr val="000000"/>
                </a:solidFill>
                <a:latin typeface="HP Simplified" panose="020B0604020204020204" pitchFamily="34" charset="0"/>
              </a:rPr>
              <a:t>HP PC ALL IN ONE OMNISTUDIO X 27-CS0003NV, </a:t>
            </a:r>
            <a:r>
              <a:rPr lang="en-US" sz="750" dirty="0">
                <a:solidFill>
                  <a:srgbClr val="000000"/>
                </a:solidFill>
                <a:latin typeface="HP Simplified" panose="020B0604020204020204" pitchFamily="34" charset="0"/>
              </a:rPr>
              <a:t>27'' FHD TOUCH IPS, INTEL ULTRA 5-125H AI 2.5-4.5GHz/18MB, 14 CORES, 16GB (2x8GB), 1TB PCIe NVMe SSD, SPEAKERS, 5MP CAM, INTEL ARC GRAPHICS, WIN 11 HOME, 2YW, METEOR SILVER </a:t>
            </a:r>
            <a:r>
              <a:rPr lang="en-US" sz="750" dirty="0" smtClean="0">
                <a:solidFill>
                  <a:srgbClr val="FF0000"/>
                </a:solidFill>
                <a:latin typeface="HP Simplified" panose="020B0604020204020204" pitchFamily="34" charset="0"/>
              </a:rPr>
              <a:t>1,615 </a:t>
            </a:r>
            <a:r>
              <a:rPr lang="en-GB" sz="750" b="0" i="0" u="none" strike="noStrike" kern="1200" dirty="0" smtClean="0">
                <a:solidFill>
                  <a:srgbClr val="FF0000"/>
                </a:solidFill>
                <a:effectLst/>
                <a:latin typeface="HP Simplified" panose="020B0604020204020204" pitchFamily="34" charset="0"/>
              </a:rPr>
              <a:t>€</a:t>
            </a:r>
            <a:endParaRPr lang="en-US" altLang="en-US" sz="750" i="1" dirty="0">
              <a:solidFill>
                <a:srgbClr val="92D050"/>
              </a:solidFill>
              <a:ea typeface="Calibri" panose="020F0502020204030204" pitchFamily="34" charset="0"/>
            </a:endParaRPr>
          </a:p>
        </p:txBody>
      </p:sp>
      <p:sp>
        <p:nvSpPr>
          <p:cNvPr id="26" name="TextBox 25">
            <a:extLst>
              <a:ext uri="{FF2B5EF4-FFF2-40B4-BE49-F238E27FC236}">
                <a16:creationId xmlns="" xmlns:a16="http://schemas.microsoft.com/office/drawing/2014/main" id="{7430B519-E2FB-D950-0E07-821E9CEDF9E5}"/>
              </a:ext>
            </a:extLst>
          </p:cNvPr>
          <p:cNvSpPr txBox="1"/>
          <p:nvPr/>
        </p:nvSpPr>
        <p:spPr>
          <a:xfrm>
            <a:off x="3907065" y="2218314"/>
            <a:ext cx="4389498" cy="553998"/>
          </a:xfrm>
          <a:prstGeom prst="rect">
            <a:avLst/>
          </a:prstGeom>
          <a:noFill/>
        </p:spPr>
        <p:txBody>
          <a:bodyPr wrap="square">
            <a:spAutoFit/>
          </a:bodyPr>
          <a:lstStyle/>
          <a:p>
            <a:pPr eaLnBrk="1" fontAlgn="t" hangingPunct="1">
              <a:spcBef>
                <a:spcPts val="0"/>
              </a:spcBef>
              <a:spcAft>
                <a:spcPts val="0"/>
              </a:spcAft>
            </a:pPr>
            <a:r>
              <a:rPr lang="en-GB" sz="750" dirty="0">
                <a:solidFill>
                  <a:srgbClr val="000000"/>
                </a:solidFill>
                <a:latin typeface="HP Simplified" panose="020B0604020204020204" pitchFamily="34" charset="0"/>
              </a:rPr>
              <a:t>BE1N6EA  </a:t>
            </a:r>
            <a:r>
              <a:rPr lang="en-US" sz="750" b="1" dirty="0">
                <a:solidFill>
                  <a:srgbClr val="000000"/>
                </a:solidFill>
                <a:latin typeface="HP Simplified" panose="020B0604020204020204" pitchFamily="34" charset="0"/>
              </a:rPr>
              <a:t>HP PC ALL IN ONE OMNISTUDIO X 27-CS1000NV, </a:t>
            </a:r>
            <a:r>
              <a:rPr lang="en-US" sz="750" dirty="0">
                <a:solidFill>
                  <a:srgbClr val="000000"/>
                </a:solidFill>
                <a:latin typeface="HP Simplified" panose="020B0604020204020204" pitchFamily="34" charset="0"/>
              </a:rPr>
              <a:t>27'' FHD TOUCH IPS, INTEL ULTRA 7-256V AI 2.2-4.8GHz/12MB, 8 CORES, 16GB, 1TB PCIe NVMe SSD, SPEAKERS, 5MP CAM, INTEL ARC GRAPHICS, WIN 11 HOME, 2YW, METEOR SILVER </a:t>
            </a:r>
            <a:r>
              <a:rPr lang="en-US" sz="750" dirty="0" smtClean="0">
                <a:solidFill>
                  <a:srgbClr val="FF0000"/>
                </a:solidFill>
                <a:latin typeface="HP Simplified" panose="020B0604020204020204" pitchFamily="34" charset="0"/>
              </a:rPr>
              <a:t>1,888 </a:t>
            </a:r>
            <a:r>
              <a:rPr lang="en-GB" sz="750" b="0" i="0" u="none" strike="noStrike" kern="1200" dirty="0" smtClean="0">
                <a:solidFill>
                  <a:srgbClr val="FF0000"/>
                </a:solidFill>
                <a:effectLst/>
                <a:latin typeface="HP Simplified" panose="020B0604020204020204" pitchFamily="34" charset="0"/>
              </a:rPr>
              <a:t>€ </a:t>
            </a:r>
            <a:endParaRPr lang="en-US" altLang="en-US" sz="800" b="1" i="1" dirty="0">
              <a:solidFill>
                <a:srgbClr val="92D050"/>
              </a:solidFill>
              <a:ea typeface="Calibri" panose="020F0502020204030204" pitchFamily="34" charset="0"/>
            </a:endParaRPr>
          </a:p>
          <a:p>
            <a:pPr eaLnBrk="1" fontAlgn="t" hangingPunct="1">
              <a:spcBef>
                <a:spcPts val="0"/>
              </a:spcBef>
              <a:spcAft>
                <a:spcPts val="0"/>
              </a:spcAft>
            </a:pPr>
            <a:endParaRPr lang="en-US" altLang="en-US" sz="750" i="1" dirty="0">
              <a:solidFill>
                <a:srgbClr val="92D050"/>
              </a:solidFill>
              <a:ea typeface="Calibri" panose="020F0502020204030204" pitchFamily="34" charset="0"/>
            </a:endParaRPr>
          </a:p>
        </p:txBody>
      </p:sp>
      <p:sp>
        <p:nvSpPr>
          <p:cNvPr id="27" name="TextBox 26">
            <a:extLst>
              <a:ext uri="{FF2B5EF4-FFF2-40B4-BE49-F238E27FC236}">
                <a16:creationId xmlns="" xmlns:a16="http://schemas.microsoft.com/office/drawing/2014/main" id="{4BFDC8E4-9C61-8A7D-4B08-678658D8ED6E}"/>
              </a:ext>
            </a:extLst>
          </p:cNvPr>
          <p:cNvSpPr txBox="1"/>
          <p:nvPr/>
        </p:nvSpPr>
        <p:spPr>
          <a:xfrm>
            <a:off x="6932349" y="4283564"/>
            <a:ext cx="2823796" cy="677108"/>
          </a:xfrm>
          <a:prstGeom prst="rect">
            <a:avLst/>
          </a:prstGeom>
          <a:noFill/>
        </p:spPr>
        <p:txBody>
          <a:bodyPr wrap="square">
            <a:spAutoFit/>
          </a:bodyPr>
          <a:lstStyle/>
          <a:p>
            <a:pPr eaLnBrk="1" fontAlgn="t" hangingPunct="1">
              <a:spcBef>
                <a:spcPts val="0"/>
              </a:spcBef>
              <a:spcAft>
                <a:spcPts val="0"/>
              </a:spcAft>
            </a:pPr>
            <a:r>
              <a:rPr lang="en-GB" sz="750" dirty="0">
                <a:solidFill>
                  <a:srgbClr val="000000"/>
                </a:solidFill>
                <a:latin typeface="HP Simplified" panose="020B0604020204020204" pitchFamily="34" charset="0"/>
              </a:rPr>
              <a:t>A1ZH3EA </a:t>
            </a:r>
            <a:r>
              <a:rPr lang="en-US" sz="750" b="1" dirty="0">
                <a:solidFill>
                  <a:srgbClr val="000000"/>
                </a:solidFill>
                <a:latin typeface="HP Simplified" panose="020B0604020204020204" pitchFamily="34" charset="0"/>
              </a:rPr>
              <a:t>HP PC ALL IN ONE 27-CR1005NV</a:t>
            </a:r>
            <a:r>
              <a:rPr lang="en-US" sz="750" dirty="0">
                <a:solidFill>
                  <a:srgbClr val="000000"/>
                </a:solidFill>
                <a:latin typeface="HP Simplified" panose="020B0604020204020204" pitchFamily="34" charset="0"/>
              </a:rPr>
              <a:t>, 27’’ FHD TOUCH, INTEL ULTRA 5-125U 3.6-4.3GHz/12MB, 12 CORES, 16GB, 1TB NVMe SSD, INTEL UHD GRAPHICS, CAM, SPEAKER, WIN 11 HOME, 2YW, JET </a:t>
            </a:r>
            <a:r>
              <a:rPr lang="en-US" sz="750" dirty="0" smtClean="0">
                <a:solidFill>
                  <a:srgbClr val="000000"/>
                </a:solidFill>
                <a:latin typeface="HP Simplified" panose="020B0604020204020204" pitchFamily="34" charset="0"/>
              </a:rPr>
              <a:t>BLACK, </a:t>
            </a:r>
            <a:r>
              <a:rPr lang="en-US" sz="750" dirty="0" smtClean="0">
                <a:solidFill>
                  <a:srgbClr val="FF0000"/>
                </a:solidFill>
                <a:latin typeface="HP Simplified" panose="020B0604020204020204" pitchFamily="34" charset="0"/>
              </a:rPr>
              <a:t>1,303 </a:t>
            </a:r>
            <a:r>
              <a:rPr lang="en-GB" sz="750" b="0" i="0" u="none" strike="noStrike" kern="1200" dirty="0" smtClean="0">
                <a:solidFill>
                  <a:srgbClr val="FF0000"/>
                </a:solidFill>
                <a:effectLst/>
                <a:latin typeface="HP Simplified" panose="020B0604020204020204" pitchFamily="34" charset="0"/>
              </a:rPr>
              <a:t>€</a:t>
            </a:r>
            <a:r>
              <a:rPr lang="el-GR" sz="750" b="0" i="0" u="none" strike="noStrike" kern="1200" dirty="0" smtClean="0">
                <a:solidFill>
                  <a:srgbClr val="FF0000"/>
                </a:solidFill>
                <a:effectLst/>
                <a:latin typeface="HP Simplified" panose="020B0604020204020204" pitchFamily="34" charset="0"/>
              </a:rPr>
              <a:t> </a:t>
            </a:r>
            <a:endParaRPr lang="en-US" altLang="en-US" sz="800" b="1" i="1" dirty="0">
              <a:solidFill>
                <a:srgbClr val="92D050"/>
              </a:solidFill>
              <a:ea typeface="Calibri" panose="020F0502020204030204" pitchFamily="34" charset="0"/>
            </a:endParaRPr>
          </a:p>
          <a:p>
            <a:pPr eaLnBrk="1" fontAlgn="t" hangingPunct="1">
              <a:spcBef>
                <a:spcPts val="0"/>
              </a:spcBef>
              <a:spcAft>
                <a:spcPts val="0"/>
              </a:spcAft>
            </a:pPr>
            <a:endParaRPr lang="en-US" altLang="en-US" sz="750" i="1" dirty="0">
              <a:solidFill>
                <a:srgbClr val="92D050"/>
              </a:solidFill>
              <a:ea typeface="Calibri" panose="020F0502020204030204" pitchFamily="34" charset="0"/>
            </a:endParaRPr>
          </a:p>
        </p:txBody>
      </p:sp>
      <p:sp>
        <p:nvSpPr>
          <p:cNvPr id="28" name="TextBox 27">
            <a:extLst>
              <a:ext uri="{FF2B5EF4-FFF2-40B4-BE49-F238E27FC236}">
                <a16:creationId xmlns="" xmlns:a16="http://schemas.microsoft.com/office/drawing/2014/main" id="{36771588-EB78-FEBF-44EC-7708B6B93B87}"/>
              </a:ext>
            </a:extLst>
          </p:cNvPr>
          <p:cNvSpPr txBox="1"/>
          <p:nvPr/>
        </p:nvSpPr>
        <p:spPr>
          <a:xfrm>
            <a:off x="6964091" y="5464094"/>
            <a:ext cx="2935531" cy="677108"/>
          </a:xfrm>
          <a:prstGeom prst="rect">
            <a:avLst/>
          </a:prstGeom>
          <a:noFill/>
        </p:spPr>
        <p:txBody>
          <a:bodyPr wrap="square">
            <a:spAutoFit/>
          </a:bodyPr>
          <a:lstStyle/>
          <a:p>
            <a:pPr eaLnBrk="1" fontAlgn="t" hangingPunct="1">
              <a:spcBef>
                <a:spcPts val="0"/>
              </a:spcBef>
              <a:spcAft>
                <a:spcPts val="0"/>
              </a:spcAft>
            </a:pPr>
            <a:r>
              <a:rPr lang="en-GB" sz="750" dirty="0">
                <a:solidFill>
                  <a:srgbClr val="000000"/>
                </a:solidFill>
                <a:latin typeface="HP Simplified" panose="020B0604020204020204" pitchFamily="34" charset="0"/>
              </a:rPr>
              <a:t>A1LL2EA </a:t>
            </a:r>
            <a:r>
              <a:rPr lang="en-US" sz="750" b="1" dirty="0">
                <a:solidFill>
                  <a:srgbClr val="000000"/>
                </a:solidFill>
                <a:latin typeface="HP Simplified" panose="020B0604020204020204" pitchFamily="34" charset="0"/>
              </a:rPr>
              <a:t>HP PC ALL IN ONE 24-CR1002NV</a:t>
            </a:r>
            <a:r>
              <a:rPr lang="en-US" sz="750" dirty="0">
                <a:solidFill>
                  <a:srgbClr val="000000"/>
                </a:solidFill>
                <a:latin typeface="HP Simplified" panose="020B0604020204020204" pitchFamily="34" charset="0"/>
              </a:rPr>
              <a:t>, 23.8’’ FHD TOUCH, INTEL ULTRA 7-155U 3.8-4.8GHz/12MB, 12 CORES, 16GB (1x16GB), 1TB NVMe SSD, INTEL IRIS XE GRAPHICS, CAM, SPEAKER, WIN 11 HOME, 2YW, JET </a:t>
            </a:r>
            <a:r>
              <a:rPr lang="en-US" sz="750" dirty="0" smtClean="0">
                <a:solidFill>
                  <a:srgbClr val="000000"/>
                </a:solidFill>
                <a:latin typeface="HP Simplified" panose="020B0604020204020204" pitchFamily="34" charset="0"/>
              </a:rPr>
              <a:t>BLACK,  </a:t>
            </a:r>
            <a:r>
              <a:rPr lang="en-US" sz="750" dirty="0" smtClean="0">
                <a:solidFill>
                  <a:srgbClr val="FF0000"/>
                </a:solidFill>
                <a:latin typeface="HP Simplified" panose="020B0604020204020204" pitchFamily="34" charset="0"/>
              </a:rPr>
              <a:t>1,406 </a:t>
            </a:r>
            <a:r>
              <a:rPr lang="en-GB" sz="750" b="0" i="0" u="none" strike="noStrike" kern="1200" dirty="0" smtClean="0">
                <a:solidFill>
                  <a:srgbClr val="FF0000"/>
                </a:solidFill>
                <a:effectLst/>
                <a:latin typeface="HP Simplified" panose="020B0604020204020204" pitchFamily="34" charset="0"/>
              </a:rPr>
              <a:t>€</a:t>
            </a:r>
            <a:r>
              <a:rPr lang="el-GR" sz="750" b="0" i="0" u="none" strike="noStrike" kern="1200" dirty="0" smtClean="0">
                <a:solidFill>
                  <a:srgbClr val="FF0000"/>
                </a:solidFill>
                <a:effectLst/>
                <a:latin typeface="HP Simplified" panose="020B0604020204020204" pitchFamily="34" charset="0"/>
              </a:rPr>
              <a:t> </a:t>
            </a:r>
            <a:r>
              <a:rPr lang="en-US" sz="750" b="0" i="0" u="none" strike="noStrike" kern="1200" dirty="0" smtClean="0">
                <a:solidFill>
                  <a:srgbClr val="FF0000"/>
                </a:solidFill>
                <a:effectLst/>
                <a:latin typeface="HP Simplified" panose="020B0604020204020204" pitchFamily="34" charset="0"/>
              </a:rPr>
              <a:t> </a:t>
            </a:r>
            <a:endParaRPr lang="en-US" altLang="en-US" sz="800" b="1" i="1" dirty="0">
              <a:solidFill>
                <a:srgbClr val="92D050"/>
              </a:solidFill>
              <a:ea typeface="Calibri" panose="020F0502020204030204" pitchFamily="34" charset="0"/>
            </a:endParaRPr>
          </a:p>
          <a:p>
            <a:pPr eaLnBrk="1" fontAlgn="t" hangingPunct="1">
              <a:spcBef>
                <a:spcPts val="0"/>
              </a:spcBef>
              <a:spcAft>
                <a:spcPts val="0"/>
              </a:spcAft>
            </a:pPr>
            <a:endParaRPr lang="en-US" altLang="en-US" sz="750" i="1" dirty="0">
              <a:solidFill>
                <a:srgbClr val="92D050"/>
              </a:solidFill>
              <a:ea typeface="Calibri" panose="020F0502020204030204" pitchFamily="34" charset="0"/>
            </a:endParaRPr>
          </a:p>
        </p:txBody>
      </p:sp>
      <p:sp>
        <p:nvSpPr>
          <p:cNvPr id="29" name="TextBox 28">
            <a:extLst>
              <a:ext uri="{FF2B5EF4-FFF2-40B4-BE49-F238E27FC236}">
                <a16:creationId xmlns="" xmlns:a16="http://schemas.microsoft.com/office/drawing/2014/main" id="{950BA670-104B-B6DF-C55C-C35061083E53}"/>
              </a:ext>
            </a:extLst>
          </p:cNvPr>
          <p:cNvSpPr txBox="1"/>
          <p:nvPr/>
        </p:nvSpPr>
        <p:spPr>
          <a:xfrm>
            <a:off x="3949927" y="4907410"/>
            <a:ext cx="2924415" cy="677108"/>
          </a:xfrm>
          <a:prstGeom prst="rect">
            <a:avLst/>
          </a:prstGeom>
          <a:noFill/>
        </p:spPr>
        <p:txBody>
          <a:bodyPr wrap="square">
            <a:spAutoFit/>
          </a:bodyPr>
          <a:lstStyle/>
          <a:p>
            <a:pPr eaLnBrk="1" fontAlgn="t" hangingPunct="1">
              <a:spcBef>
                <a:spcPts val="0"/>
              </a:spcBef>
              <a:spcAft>
                <a:spcPts val="0"/>
              </a:spcAft>
            </a:pPr>
            <a:r>
              <a:rPr lang="en-GB" sz="750" dirty="0">
                <a:solidFill>
                  <a:srgbClr val="000000"/>
                </a:solidFill>
                <a:latin typeface="HP Simplified" panose="020B0604020204020204" pitchFamily="34" charset="0"/>
              </a:rPr>
              <a:t>BG7K6EA </a:t>
            </a:r>
            <a:r>
              <a:rPr lang="en-US" sz="750" b="1" dirty="0">
                <a:solidFill>
                  <a:srgbClr val="000000"/>
                </a:solidFill>
                <a:latin typeface="HP Simplified" panose="020B0604020204020204" pitchFamily="34" charset="0"/>
              </a:rPr>
              <a:t>HP PC ALL IN ONE 27-CR0009NV</a:t>
            </a:r>
            <a:r>
              <a:rPr lang="en-US" sz="750" dirty="0">
                <a:solidFill>
                  <a:srgbClr val="000000"/>
                </a:solidFill>
                <a:latin typeface="HP Simplified" panose="020B0604020204020204" pitchFamily="34" charset="0"/>
              </a:rPr>
              <a:t>, 27’’ FHD TOUCH IPS, INTEL i5-1334U 3.4-4.6GHz/12MB, 10 CORES, 16GB (2x8GB), 512GB NVMe SSD, CAM, SPEAKER, INTEL IRIS XE GRAPHICS, WIN 11 HOME, 2YW, SHELL </a:t>
            </a:r>
            <a:r>
              <a:rPr lang="en-US" sz="750" dirty="0" smtClean="0">
                <a:solidFill>
                  <a:srgbClr val="000000"/>
                </a:solidFill>
                <a:latin typeface="HP Simplified" panose="020B0604020204020204" pitchFamily="34" charset="0"/>
              </a:rPr>
              <a:t>WHITE, </a:t>
            </a:r>
            <a:r>
              <a:rPr lang="en-US" sz="750" dirty="0" smtClean="0">
                <a:solidFill>
                  <a:srgbClr val="FF0000"/>
                </a:solidFill>
                <a:latin typeface="HP Simplified" panose="020B0604020204020204" pitchFamily="34" charset="0"/>
              </a:rPr>
              <a:t>1,159 </a:t>
            </a:r>
            <a:r>
              <a:rPr lang="en-GB" sz="750" b="0" i="0" u="none" strike="noStrike" kern="1200" dirty="0" smtClean="0">
                <a:solidFill>
                  <a:srgbClr val="FF0000"/>
                </a:solidFill>
                <a:effectLst/>
                <a:latin typeface="HP Simplified" panose="020B0604020204020204" pitchFamily="34" charset="0"/>
              </a:rPr>
              <a:t>€</a:t>
            </a:r>
            <a:r>
              <a:rPr lang="el-GR" sz="750" b="0" i="0" u="none" strike="noStrike" kern="1200" dirty="0" smtClean="0">
                <a:solidFill>
                  <a:srgbClr val="FF0000"/>
                </a:solidFill>
                <a:effectLst/>
                <a:latin typeface="HP Simplified" panose="020B0604020204020204" pitchFamily="34" charset="0"/>
              </a:rPr>
              <a:t> </a:t>
            </a:r>
            <a:r>
              <a:rPr lang="en-US" sz="800" b="1" i="0" u="none" strike="noStrike" kern="1200" dirty="0" smtClean="0">
                <a:solidFill>
                  <a:srgbClr val="FF0000"/>
                </a:solidFill>
                <a:effectLst/>
                <a:latin typeface="HP Simplified" panose="020B0604020204020204" pitchFamily="34" charset="0"/>
              </a:rPr>
              <a:t> </a:t>
            </a:r>
            <a:endParaRPr lang="en-US" altLang="en-US" sz="800" b="1" i="1" dirty="0">
              <a:solidFill>
                <a:srgbClr val="92D050"/>
              </a:solidFill>
              <a:ea typeface="Calibri" panose="020F0502020204030204" pitchFamily="34" charset="0"/>
            </a:endParaRPr>
          </a:p>
          <a:p>
            <a:pPr eaLnBrk="1" fontAlgn="t" hangingPunct="1">
              <a:spcBef>
                <a:spcPts val="0"/>
              </a:spcBef>
              <a:spcAft>
                <a:spcPts val="0"/>
              </a:spcAft>
            </a:pPr>
            <a:endParaRPr lang="en-US" altLang="en-US" sz="750" i="1" dirty="0">
              <a:solidFill>
                <a:srgbClr val="92D050"/>
              </a:solidFill>
              <a:ea typeface="Calibri" panose="020F0502020204030204" pitchFamily="34" charset="0"/>
            </a:endParaRPr>
          </a:p>
        </p:txBody>
      </p:sp>
      <p:sp>
        <p:nvSpPr>
          <p:cNvPr id="8" name="Rectangle 7"/>
          <p:cNvSpPr/>
          <p:nvPr/>
        </p:nvSpPr>
        <p:spPr>
          <a:xfrm>
            <a:off x="1501664" y="2150002"/>
            <a:ext cx="2056038" cy="807913"/>
          </a:xfrm>
          <a:prstGeom prst="rect">
            <a:avLst/>
          </a:prstGeom>
        </p:spPr>
        <p:txBody>
          <a:bodyPr wrap="square">
            <a:spAutoFit/>
          </a:bodyPr>
          <a:lstStyle/>
          <a:p>
            <a:r>
              <a:rPr lang="en-US" sz="750" dirty="0">
                <a:solidFill>
                  <a:srgbClr val="000000"/>
                </a:solidFill>
                <a:latin typeface="HP Simplified" panose="020B0604020204020204" pitchFamily="34" charset="0"/>
              </a:rPr>
              <a:t>94C21E9 HP MONITOR 23.8</a:t>
            </a:r>
            <a:r>
              <a:rPr lang="en-US" sz="750" b="1" dirty="0">
                <a:solidFill>
                  <a:srgbClr val="000000"/>
                </a:solidFill>
                <a:latin typeface="HP Simplified" panose="020B0604020204020204" pitchFamily="34" charset="0"/>
              </a:rPr>
              <a:t>'', S5 524SW </a:t>
            </a:r>
            <a:r>
              <a:rPr lang="en-US" sz="750" dirty="0">
                <a:solidFill>
                  <a:srgbClr val="000000"/>
                </a:solidFill>
                <a:latin typeface="HP Simplified" panose="020B0604020204020204" pitchFamily="34" charset="0"/>
              </a:rPr>
              <a:t>HOME, E, IPS, FHD 1920x1080, 100Hz, 16:9, 5MS, 300 NITS, ANTIGLARE, TILT, HDMI, VGA, 2YW, </a:t>
            </a:r>
            <a:r>
              <a:rPr lang="en-US" sz="750" dirty="0" smtClean="0">
                <a:solidFill>
                  <a:srgbClr val="000000"/>
                </a:solidFill>
                <a:latin typeface="HP Simplified" panose="020B0604020204020204" pitchFamily="34" charset="0"/>
              </a:rPr>
              <a:t>WHITE, </a:t>
            </a:r>
            <a:r>
              <a:rPr lang="en-US" sz="750" dirty="0" smtClean="0">
                <a:solidFill>
                  <a:srgbClr val="FF0000"/>
                </a:solidFill>
                <a:latin typeface="HP Simplified" panose="020B0604020204020204" pitchFamily="34" charset="0"/>
              </a:rPr>
              <a:t>158 </a:t>
            </a:r>
            <a:r>
              <a:rPr lang="el-GR" sz="750" dirty="0" smtClean="0">
                <a:solidFill>
                  <a:srgbClr val="FF0000"/>
                </a:solidFill>
                <a:latin typeface="HP Simplified" panose="020B0604020204020204" pitchFamily="34" charset="0"/>
              </a:rPr>
              <a:t>€</a:t>
            </a:r>
            <a:r>
              <a:rPr lang="en-US" sz="750" dirty="0" smtClean="0">
                <a:solidFill>
                  <a:srgbClr val="FF0000"/>
                </a:solidFill>
                <a:latin typeface="HP Simplified" panose="020B0604020204020204" pitchFamily="34" charset="0"/>
              </a:rPr>
              <a:t>  </a:t>
            </a:r>
            <a:endParaRPr lang="en-US" altLang="en-US" sz="800" b="1" i="1" dirty="0">
              <a:solidFill>
                <a:srgbClr val="92D050"/>
              </a:solidFill>
              <a:ea typeface="Calibri" panose="020F0502020204030204" pitchFamily="34" charset="0"/>
            </a:endParaRPr>
          </a:p>
          <a:p>
            <a:endParaRPr lang="en-US" altLang="en-US" sz="800" i="1" dirty="0">
              <a:solidFill>
                <a:srgbClr val="92D050"/>
              </a:solidFill>
              <a:ea typeface="Calibri" panose="020F0502020204030204" pitchFamily="34" charset="0"/>
            </a:endParaRPr>
          </a:p>
          <a:p>
            <a:endParaRPr lang="en-US" altLang="en-US" sz="800" i="1" dirty="0">
              <a:solidFill>
                <a:srgbClr val="92D050"/>
              </a:solidFill>
              <a:ea typeface="Calibri" panose="020F0502020204030204" pitchFamily="34" charset="0"/>
            </a:endParaRPr>
          </a:p>
        </p:txBody>
      </p:sp>
      <p:pic>
        <p:nvPicPr>
          <p:cNvPr id="10" name="Picture 9"/>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276276" y="2115783"/>
            <a:ext cx="1026380" cy="751966"/>
          </a:xfrm>
          <a:prstGeom prst="rect">
            <a:avLst/>
          </a:prstGeom>
        </p:spPr>
      </p:pic>
      <p:sp>
        <p:nvSpPr>
          <p:cNvPr id="65" name="TextBox 64">
            <a:extLst>
              <a:ext uri="{FF2B5EF4-FFF2-40B4-BE49-F238E27FC236}">
                <a16:creationId xmlns="" xmlns:a16="http://schemas.microsoft.com/office/drawing/2014/main" id="{36771588-EB78-FEBF-44EC-7708B6B93B87}"/>
              </a:ext>
            </a:extLst>
          </p:cNvPr>
          <p:cNvSpPr txBox="1"/>
          <p:nvPr/>
        </p:nvSpPr>
        <p:spPr>
          <a:xfrm>
            <a:off x="6955913" y="4869386"/>
            <a:ext cx="2935531" cy="677108"/>
          </a:xfrm>
          <a:prstGeom prst="rect">
            <a:avLst/>
          </a:prstGeom>
          <a:noFill/>
        </p:spPr>
        <p:txBody>
          <a:bodyPr wrap="square">
            <a:spAutoFit/>
          </a:bodyPr>
          <a:lstStyle/>
          <a:p>
            <a:pPr eaLnBrk="1" fontAlgn="t" hangingPunct="1">
              <a:spcBef>
                <a:spcPts val="0"/>
              </a:spcBef>
              <a:spcAft>
                <a:spcPts val="0"/>
              </a:spcAft>
            </a:pPr>
            <a:r>
              <a:rPr lang="en-GB" sz="750" dirty="0" smtClean="0">
                <a:solidFill>
                  <a:srgbClr val="000000"/>
                </a:solidFill>
                <a:latin typeface="HP Simplified" panose="020B0604020204020204" pitchFamily="34" charset="0"/>
              </a:rPr>
              <a:t>A1LL4EA </a:t>
            </a:r>
            <a:r>
              <a:rPr lang="en-US" sz="750" b="1" dirty="0" smtClean="0">
                <a:solidFill>
                  <a:srgbClr val="000000"/>
                </a:solidFill>
                <a:latin typeface="HP Simplified" panose="020B0604020204020204" pitchFamily="34" charset="0"/>
              </a:rPr>
              <a:t>HP </a:t>
            </a:r>
            <a:r>
              <a:rPr lang="en-US" sz="750" b="1" dirty="0">
                <a:solidFill>
                  <a:srgbClr val="000000"/>
                </a:solidFill>
                <a:latin typeface="HP Simplified" panose="020B0604020204020204" pitchFamily="34" charset="0"/>
              </a:rPr>
              <a:t>PC ALL IN ONE 27-CR1001NV</a:t>
            </a:r>
            <a:r>
              <a:rPr lang="en-US" sz="750" dirty="0">
                <a:solidFill>
                  <a:srgbClr val="000000"/>
                </a:solidFill>
                <a:latin typeface="HP Simplified" panose="020B0604020204020204" pitchFamily="34" charset="0"/>
              </a:rPr>
              <a:t>, 27’’ FHD TOUCH, INTEL ULTRA 7-155U 3.8-4.8GHz/12MB, 12 CORES, 16GB (1x 16GB), 1TB NVMe SSD, INTEL IRIS XE GRAPHICS, CAM, SPEAKER, WIN 11 HOME, 2YW, JET </a:t>
            </a:r>
            <a:r>
              <a:rPr lang="en-US" sz="750" dirty="0" smtClean="0">
                <a:solidFill>
                  <a:srgbClr val="000000"/>
                </a:solidFill>
                <a:latin typeface="HP Simplified" panose="020B0604020204020204" pitchFamily="34" charset="0"/>
              </a:rPr>
              <a:t>BLACK, </a:t>
            </a:r>
            <a:r>
              <a:rPr lang="en-US" sz="750" dirty="0" smtClean="0">
                <a:solidFill>
                  <a:srgbClr val="FF0000"/>
                </a:solidFill>
                <a:latin typeface="HP Simplified" panose="020B0604020204020204" pitchFamily="34" charset="0"/>
              </a:rPr>
              <a:t>1,345 </a:t>
            </a:r>
            <a:r>
              <a:rPr lang="en-GB" sz="750" b="0" i="0" u="none" strike="noStrike" kern="1200" dirty="0" smtClean="0">
                <a:solidFill>
                  <a:srgbClr val="FF0000"/>
                </a:solidFill>
                <a:effectLst/>
                <a:latin typeface="HP Simplified" panose="020B0604020204020204" pitchFamily="34" charset="0"/>
              </a:rPr>
              <a:t>€</a:t>
            </a:r>
            <a:r>
              <a:rPr lang="el-GR" sz="750" b="0" i="0" u="none" strike="noStrike" kern="1200" dirty="0" smtClean="0">
                <a:solidFill>
                  <a:srgbClr val="FF0000"/>
                </a:solidFill>
                <a:effectLst/>
                <a:latin typeface="HP Simplified" panose="020B0604020204020204" pitchFamily="34" charset="0"/>
              </a:rPr>
              <a:t> </a:t>
            </a:r>
            <a:r>
              <a:rPr lang="en-US" sz="750" b="0" i="0" u="none" strike="noStrike" kern="1200" dirty="0" smtClean="0">
                <a:solidFill>
                  <a:srgbClr val="FF0000"/>
                </a:solidFill>
                <a:effectLst/>
                <a:latin typeface="HP Simplified" panose="020B0604020204020204" pitchFamily="34" charset="0"/>
              </a:rPr>
              <a:t> </a:t>
            </a:r>
            <a:endParaRPr lang="en-US" altLang="en-US" sz="800" b="1" i="1" dirty="0">
              <a:solidFill>
                <a:srgbClr val="92D050"/>
              </a:solidFill>
              <a:ea typeface="Calibri" panose="020F0502020204030204" pitchFamily="34" charset="0"/>
            </a:endParaRPr>
          </a:p>
          <a:p>
            <a:pPr eaLnBrk="1" fontAlgn="t" hangingPunct="1">
              <a:spcBef>
                <a:spcPts val="0"/>
              </a:spcBef>
              <a:spcAft>
                <a:spcPts val="0"/>
              </a:spcAft>
            </a:pPr>
            <a:endParaRPr lang="en-US" altLang="en-US" sz="750" i="1" dirty="0">
              <a:solidFill>
                <a:srgbClr val="92D050"/>
              </a:solidFill>
              <a:ea typeface="Calibri" panose="020F0502020204030204" pitchFamily="34" charset="0"/>
            </a:endParaRPr>
          </a:p>
        </p:txBody>
      </p:sp>
    </p:spTree>
    <p:extLst>
      <p:ext uri="{BB962C8B-B14F-4D97-AF65-F5344CB8AC3E}">
        <p14:creationId xmlns:p14="http://schemas.microsoft.com/office/powerpoint/2010/main" val="32930754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93286" y="1401757"/>
            <a:ext cx="2114297" cy="677108"/>
          </a:xfrm>
          <a:prstGeom prst="rect">
            <a:avLst/>
          </a:prstGeom>
        </p:spPr>
        <p:txBody>
          <a:bodyPr wrap="square">
            <a:spAutoFit/>
          </a:bodyPr>
          <a:lstStyle/>
          <a:p>
            <a:r>
              <a:rPr lang="en-US" sz="750" dirty="0">
                <a:latin typeface="HP Simplified" panose="020B0604020204020204" pitchFamily="34" charset="0"/>
              </a:rPr>
              <a:t>22J05E9 HP MONITOR 24.5'', </a:t>
            </a:r>
            <a:r>
              <a:rPr lang="en-US" sz="750" b="1" dirty="0">
                <a:latin typeface="HP Simplified" panose="020B0604020204020204" pitchFamily="34" charset="0"/>
              </a:rPr>
              <a:t>25i</a:t>
            </a:r>
            <a:r>
              <a:rPr lang="en-US" sz="750" dirty="0">
                <a:latin typeface="HP Simplified" panose="020B0604020204020204" pitchFamily="34" charset="0"/>
              </a:rPr>
              <a:t> </a:t>
            </a:r>
            <a:r>
              <a:rPr lang="en-US" sz="750" b="1" dirty="0">
                <a:latin typeface="HP Simplified" panose="020B0604020204020204" pitchFamily="34" charset="0"/>
              </a:rPr>
              <a:t>OMEN</a:t>
            </a:r>
            <a:r>
              <a:rPr lang="en-US" sz="750" dirty="0">
                <a:latin typeface="HP Simplified" panose="020B0604020204020204" pitchFamily="34" charset="0"/>
              </a:rPr>
              <a:t> GAMING HOME, F, IPS, FHD 1920 X 1080, 1MS, AMD FREESYNC 165Hz PREMIUM PRO, 400 NITS,  TILT, AUDIO OUT , 2 X USB-A 3.2, USB TYPE-B, HDMI, DISPLAY PORT, 2YW, </a:t>
            </a:r>
            <a:r>
              <a:rPr lang="en-US" sz="750" dirty="0" smtClean="0">
                <a:latin typeface="HP Simplified" panose="020B0604020204020204" pitchFamily="34" charset="0"/>
              </a:rPr>
              <a:t>BLACK, </a:t>
            </a:r>
            <a:r>
              <a:rPr lang="en-US" sz="750" dirty="0" smtClean="0">
                <a:solidFill>
                  <a:srgbClr val="FF0000"/>
                </a:solidFill>
                <a:latin typeface="HP Simplified" panose="020B0604020204020204" pitchFamily="34" charset="0"/>
              </a:rPr>
              <a:t>150 </a:t>
            </a:r>
            <a:r>
              <a:rPr lang="el-GR" sz="750" dirty="0" smtClean="0">
                <a:solidFill>
                  <a:srgbClr val="FF0000"/>
                </a:solidFill>
                <a:latin typeface="HP Simplified" panose="020B0604020204020204" pitchFamily="34" charset="0"/>
              </a:rPr>
              <a:t>€</a:t>
            </a:r>
            <a:r>
              <a:rPr lang="en-US" sz="750" dirty="0" smtClean="0">
                <a:solidFill>
                  <a:srgbClr val="FF0000"/>
                </a:solidFill>
                <a:latin typeface="HP Simplified" panose="020B0604020204020204" pitchFamily="34" charset="0"/>
              </a:rPr>
              <a:t> </a:t>
            </a:r>
            <a:endParaRPr lang="en-US" altLang="en-US" sz="800" i="1" dirty="0">
              <a:solidFill>
                <a:srgbClr val="92D050"/>
              </a:solidFill>
              <a:ea typeface="Calibri" panose="020F0502020204030204" pitchFamily="34" charset="0"/>
            </a:endParaRPr>
          </a:p>
        </p:txBody>
      </p:sp>
      <p:sp>
        <p:nvSpPr>
          <p:cNvPr id="65" name="Rectangle 64"/>
          <p:cNvSpPr/>
          <p:nvPr/>
        </p:nvSpPr>
        <p:spPr>
          <a:xfrm>
            <a:off x="3599428" y="-648"/>
            <a:ext cx="6306571" cy="222191"/>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sz="800" dirty="0">
              <a:solidFill>
                <a:schemeClr val="tx1"/>
              </a:solidFill>
              <a:latin typeface="HP Simplified" panose="020B0604020204020204" pitchFamily="34" charset="0"/>
            </a:endParaRPr>
          </a:p>
        </p:txBody>
      </p:sp>
      <p:pic>
        <p:nvPicPr>
          <p:cNvPr id="70" name="Picture 69" descr="A close up of a phone&#10;&#10;Description automatically generated">
            <a:extLst>
              <a:ext uri="{FF2B5EF4-FFF2-40B4-BE49-F238E27FC236}">
                <a16:creationId xmlns="" xmlns:a16="http://schemas.microsoft.com/office/drawing/2014/main" id="{97BE1428-1E12-6424-C25D-90BFECCC2462}"/>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5971687" y="991454"/>
            <a:ext cx="529848" cy="1367684"/>
          </a:xfrm>
          <a:prstGeom prst="rect">
            <a:avLst/>
          </a:prstGeom>
        </p:spPr>
      </p:pic>
      <p:pic>
        <p:nvPicPr>
          <p:cNvPr id="28" name="Picture 27"/>
          <p:cNvPicPr>
            <a:picLocks noChangeAspect="1"/>
          </p:cNvPicPr>
          <p:nvPr/>
        </p:nvPicPr>
        <p:blipFill rotWithShape="1">
          <a:blip r:embed="rId3" cstate="email">
            <a:extLst>
              <a:ext uri="{28A0092B-C50C-407E-A947-70E740481C1C}">
                <a14:useLocalDpi xmlns:a14="http://schemas.microsoft.com/office/drawing/2010/main"/>
              </a:ext>
            </a:extLst>
          </a:blip>
          <a:srcRect l="19693" r="18230"/>
          <a:stretch/>
        </p:blipFill>
        <p:spPr>
          <a:xfrm>
            <a:off x="252545" y="5650141"/>
            <a:ext cx="457200" cy="736488"/>
          </a:xfrm>
          <a:prstGeom prst="rect">
            <a:avLst/>
          </a:prstGeom>
        </p:spPr>
      </p:pic>
      <p:pic>
        <p:nvPicPr>
          <p:cNvPr id="3" name="Picture 2" descr="A person wearing headphones and microphone&#10;&#10;Description automatically generated">
            <a:extLst>
              <a:ext uri="{FF2B5EF4-FFF2-40B4-BE49-F238E27FC236}">
                <a16:creationId xmlns="" xmlns:a16="http://schemas.microsoft.com/office/drawing/2014/main" id="{BE4ABDDB-FC9E-9B25-89BF-A0BD495A73A0}"/>
              </a:ext>
            </a:extLst>
          </p:cNvPr>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7355" y="154"/>
            <a:ext cx="1963805" cy="972000"/>
          </a:xfrm>
          <a:prstGeom prst="rect">
            <a:avLst/>
          </a:prstGeom>
        </p:spPr>
      </p:pic>
      <p:sp>
        <p:nvSpPr>
          <p:cNvPr id="105" name="TextBox 104">
            <a:extLst>
              <a:ext uri="{FF2B5EF4-FFF2-40B4-BE49-F238E27FC236}">
                <a16:creationId xmlns="" xmlns:a16="http://schemas.microsoft.com/office/drawing/2014/main" id="{39D0AA96-429A-2F56-2F0D-BC891F5B02F3}"/>
              </a:ext>
            </a:extLst>
          </p:cNvPr>
          <p:cNvSpPr txBox="1"/>
          <p:nvPr/>
        </p:nvSpPr>
        <p:spPr>
          <a:xfrm>
            <a:off x="3706536" y="1175694"/>
            <a:ext cx="2174596" cy="800219"/>
          </a:xfrm>
          <a:prstGeom prst="rect">
            <a:avLst/>
          </a:prstGeom>
          <a:noFill/>
        </p:spPr>
        <p:txBody>
          <a:bodyPr wrap="square" rtlCol="0">
            <a:spAutoFit/>
          </a:bodyPr>
          <a:lstStyle/>
          <a:p>
            <a:pPr eaLnBrk="1" fontAlgn="t" hangingPunct="1">
              <a:spcBef>
                <a:spcPts val="0"/>
              </a:spcBef>
              <a:spcAft>
                <a:spcPts val="0"/>
              </a:spcAft>
            </a:pPr>
            <a:r>
              <a:rPr lang="en-GB" sz="750" dirty="0">
                <a:solidFill>
                  <a:srgbClr val="000000"/>
                </a:solidFill>
                <a:latin typeface="HP Simplified" panose="020B0604020204020204" pitchFamily="34" charset="0"/>
              </a:rPr>
              <a:t>7Z511EA  HP PC OMEN 45L GAMING </a:t>
            </a:r>
            <a:r>
              <a:rPr lang="en-GB" sz="750" b="1" dirty="0">
                <a:solidFill>
                  <a:srgbClr val="000000"/>
                </a:solidFill>
                <a:latin typeface="HP Simplified" panose="020B0604020204020204" pitchFamily="34" charset="0"/>
              </a:rPr>
              <a:t>GT22-1005NV</a:t>
            </a:r>
            <a:r>
              <a:rPr lang="en-GB" sz="750" dirty="0">
                <a:solidFill>
                  <a:srgbClr val="000000"/>
                </a:solidFill>
                <a:latin typeface="HP Simplified" panose="020B0604020204020204" pitchFamily="34" charset="0"/>
              </a:rPr>
              <a:t>, AMD RYZEN 7 7700X 4.5-5.4GHz / 32MB, 8 CORES, 16GB, SSD WD BLACK 1TB, NVIDIA GEFORCE RTX 3070 TI 8GB, WIN 11 HOME, 2YW, SHADOW BLACK GLASS DOOR</a:t>
            </a:r>
            <a:r>
              <a:rPr lang="en-GB" sz="750" dirty="0">
                <a:latin typeface="HP Simplified" panose="020B0604020204020204" pitchFamily="34" charset="0"/>
              </a:rPr>
              <a:t>, </a:t>
            </a:r>
            <a:r>
              <a:rPr lang="en-US" sz="750" dirty="0" smtClean="0">
                <a:solidFill>
                  <a:srgbClr val="FF0000"/>
                </a:solidFill>
                <a:latin typeface="HP Simplified" panose="020B0604020204020204" pitchFamily="34" charset="0"/>
              </a:rPr>
              <a:t>2,616 </a:t>
            </a:r>
            <a:r>
              <a:rPr lang="en-GB" sz="750" b="0" i="0" u="none" strike="noStrike" kern="1200" dirty="0" smtClean="0">
                <a:solidFill>
                  <a:srgbClr val="FF0000"/>
                </a:solidFill>
                <a:effectLst/>
                <a:latin typeface="HP Simplified" panose="020B0604020204020204" pitchFamily="34" charset="0"/>
              </a:rPr>
              <a:t>€  </a:t>
            </a:r>
            <a:endParaRPr lang="en-US" altLang="en-US" sz="800" b="1" i="1" dirty="0">
              <a:solidFill>
                <a:srgbClr val="92D050"/>
              </a:solidFill>
              <a:ea typeface="Calibri" panose="020F0502020204030204" pitchFamily="34" charset="0"/>
            </a:endParaRPr>
          </a:p>
          <a:p>
            <a:pPr eaLnBrk="1" fontAlgn="t" hangingPunct="1">
              <a:spcBef>
                <a:spcPts val="0"/>
              </a:spcBef>
              <a:spcAft>
                <a:spcPts val="0"/>
              </a:spcAft>
            </a:pPr>
            <a:endParaRPr lang="en-US" altLang="en-US" sz="800" i="1" dirty="0">
              <a:solidFill>
                <a:srgbClr val="92D050"/>
              </a:solidFill>
              <a:ea typeface="Calibri" panose="020F0502020204030204" pitchFamily="34" charset="0"/>
            </a:endParaRPr>
          </a:p>
        </p:txBody>
      </p:sp>
      <p:cxnSp>
        <p:nvCxnSpPr>
          <p:cNvPr id="131" name="Straight Connector 130"/>
          <p:cNvCxnSpPr/>
          <p:nvPr/>
        </p:nvCxnSpPr>
        <p:spPr>
          <a:xfrm>
            <a:off x="3922713" y="6462713"/>
            <a:ext cx="0" cy="360362"/>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a:off x="6316663" y="6459538"/>
            <a:ext cx="0" cy="360362"/>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58" name="Rectangle 57"/>
          <p:cNvSpPr/>
          <p:nvPr/>
        </p:nvSpPr>
        <p:spPr>
          <a:xfrm>
            <a:off x="1671692" y="1"/>
            <a:ext cx="1963805" cy="97200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sz="800" dirty="0">
              <a:latin typeface="HP Simplified" panose="020B0604020204020204" pitchFamily="34" charset="0"/>
            </a:endParaRPr>
          </a:p>
        </p:txBody>
      </p:sp>
      <p:sp>
        <p:nvSpPr>
          <p:cNvPr id="60" name="Rectangle 158"/>
          <p:cNvSpPr>
            <a:spLocks noChangeArrowheads="1"/>
          </p:cNvSpPr>
          <p:nvPr/>
        </p:nvSpPr>
        <p:spPr bwMode="auto">
          <a:xfrm>
            <a:off x="2034032" y="42835"/>
            <a:ext cx="1655092"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GB" altLang="en-US" sz="1000" b="1" dirty="0">
                <a:solidFill>
                  <a:schemeClr val="bg1"/>
                </a:solidFill>
                <a:effectLst>
                  <a:outerShdw blurRad="38100" dist="38100" dir="2700000" algn="tl">
                    <a:srgbClr val="000000">
                      <a:alpha val="43137"/>
                    </a:srgbClr>
                  </a:outerShdw>
                </a:effectLst>
                <a:latin typeface="HP Simplified" panose="020B0604020204020204" pitchFamily="34" charset="0"/>
              </a:rPr>
              <a:t>HP Gaming PCs</a:t>
            </a:r>
          </a:p>
        </p:txBody>
      </p:sp>
      <p:pic>
        <p:nvPicPr>
          <p:cNvPr id="63" name="Picture 8" descr="http://evonexus.org/wp-content/uploads/2015/11/hp-logo-color.png"/>
          <p:cNvPicPr>
            <a:picLocks noChangeAspect="1" noChangeArrowheads="1"/>
          </p:cNvPicPr>
          <p:nvPr/>
        </p:nvPicPr>
        <p:blipFill>
          <a:blip r:embed="rId5" cstate="email">
            <a:grayscl/>
            <a:biLevel thresh="50000"/>
            <a:extLst>
              <a:ext uri="{28A0092B-C50C-407E-A947-70E740481C1C}">
                <a14:useLocalDpi xmlns:a14="http://schemas.microsoft.com/office/drawing/2010/main"/>
              </a:ext>
            </a:extLst>
          </a:blip>
          <a:srcRect l="22939" r="21562"/>
          <a:stretch>
            <a:fillRect/>
          </a:stretch>
        </p:blipFill>
        <p:spPr bwMode="auto">
          <a:xfrm>
            <a:off x="1755149" y="-4730"/>
            <a:ext cx="331454" cy="36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10" name="Straight Connector 109">
            <a:extLst>
              <a:ext uri="{FF2B5EF4-FFF2-40B4-BE49-F238E27FC236}">
                <a16:creationId xmlns="" xmlns:a16="http://schemas.microsoft.com/office/drawing/2014/main" id="{D9A9DD7A-025D-329F-B112-3276D4C69087}"/>
              </a:ext>
            </a:extLst>
          </p:cNvPr>
          <p:cNvCxnSpPr/>
          <p:nvPr/>
        </p:nvCxnSpPr>
        <p:spPr>
          <a:xfrm flipV="1">
            <a:off x="59077" y="3640503"/>
            <a:ext cx="3536674" cy="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20" name="TextBox 19">
            <a:extLst>
              <a:ext uri="{FF2B5EF4-FFF2-40B4-BE49-F238E27FC236}">
                <a16:creationId xmlns="" xmlns:a16="http://schemas.microsoft.com/office/drawing/2014/main" id="{39D0AA96-429A-2F56-2F0D-BC891F5B02F3}"/>
              </a:ext>
            </a:extLst>
          </p:cNvPr>
          <p:cNvSpPr txBox="1"/>
          <p:nvPr/>
        </p:nvSpPr>
        <p:spPr>
          <a:xfrm>
            <a:off x="4293977" y="2517313"/>
            <a:ext cx="2167660" cy="677108"/>
          </a:xfrm>
          <a:prstGeom prst="rect">
            <a:avLst/>
          </a:prstGeom>
          <a:noFill/>
        </p:spPr>
        <p:txBody>
          <a:bodyPr wrap="square" rtlCol="0">
            <a:spAutoFit/>
          </a:bodyPr>
          <a:lstStyle/>
          <a:p>
            <a:pPr eaLnBrk="1" fontAlgn="t" hangingPunct="1">
              <a:spcBef>
                <a:spcPts val="0"/>
              </a:spcBef>
              <a:spcAft>
                <a:spcPts val="0"/>
              </a:spcAft>
            </a:pPr>
            <a:r>
              <a:rPr lang="en-GB" sz="750" b="0" i="0" u="none" strike="noStrike" kern="1200" dirty="0">
                <a:solidFill>
                  <a:srgbClr val="000000"/>
                </a:solidFill>
                <a:effectLst/>
                <a:latin typeface="HP Simplified" panose="020B0604020204020204" pitchFamily="34" charset="0"/>
              </a:rPr>
              <a:t>679D9EA</a:t>
            </a:r>
            <a:r>
              <a:rPr lang="en-GB" sz="750" dirty="0">
                <a:latin typeface="HP Simplified" panose="020B0604020204020204" pitchFamily="34" charset="0"/>
              </a:rPr>
              <a:t> </a:t>
            </a:r>
            <a:r>
              <a:rPr lang="en-GB" sz="750" b="0" i="0" u="none" strike="noStrike" kern="1200" dirty="0">
                <a:solidFill>
                  <a:srgbClr val="000000"/>
                </a:solidFill>
                <a:effectLst/>
                <a:latin typeface="HP Simplified" panose="020B0604020204020204" pitchFamily="34" charset="0"/>
              </a:rPr>
              <a:t>HP PC </a:t>
            </a:r>
            <a:r>
              <a:rPr lang="en-GB" sz="750" dirty="0">
                <a:latin typeface="HP Simplified" panose="020B0604020204020204" pitchFamily="34" charset="0"/>
              </a:rPr>
              <a:t>OMEN 45L </a:t>
            </a:r>
            <a:r>
              <a:rPr lang="en-GB" sz="750" b="0" i="0" u="none" strike="noStrike" kern="1200" dirty="0">
                <a:solidFill>
                  <a:srgbClr val="000000"/>
                </a:solidFill>
                <a:effectLst/>
                <a:latin typeface="HP Simplified" panose="020B0604020204020204" pitchFamily="34" charset="0"/>
              </a:rPr>
              <a:t>GAMING </a:t>
            </a:r>
            <a:r>
              <a:rPr lang="en-GB" sz="750" b="1" i="0" u="none" strike="noStrike" kern="1200" dirty="0">
                <a:solidFill>
                  <a:srgbClr val="000000"/>
                </a:solidFill>
                <a:effectLst/>
                <a:latin typeface="HP Simplified" panose="020B0604020204020204" pitchFamily="34" charset="0"/>
              </a:rPr>
              <a:t>GT22-0000NV</a:t>
            </a:r>
            <a:r>
              <a:rPr lang="en-GB" sz="750" b="0" i="0" u="none" strike="noStrike" kern="1200" dirty="0">
                <a:solidFill>
                  <a:srgbClr val="000000"/>
                </a:solidFill>
                <a:effectLst/>
                <a:latin typeface="HP Simplified" panose="020B0604020204020204" pitchFamily="34" charset="0"/>
              </a:rPr>
              <a:t>, INTEL i9-12900K 2.4-5.2GHz/30MB, 12 CORES, 32GB, 512GB M.2, NVIDIA GEFORCE RTX 3080TI 12GB, WIN 11 HOME, 2YW, BLACK</a:t>
            </a:r>
            <a:r>
              <a:rPr lang="en-GB" sz="750" dirty="0">
                <a:latin typeface="HP Simplified" panose="020B0604020204020204" pitchFamily="34" charset="0"/>
              </a:rPr>
              <a:t>, </a:t>
            </a:r>
            <a:r>
              <a:rPr lang="en-US" sz="750" dirty="0" smtClean="0">
                <a:solidFill>
                  <a:srgbClr val="FF0000"/>
                </a:solidFill>
                <a:latin typeface="HP Simplified" panose="020B0604020204020204" pitchFamily="34" charset="0"/>
              </a:rPr>
              <a:t>2,663 </a:t>
            </a:r>
            <a:r>
              <a:rPr lang="en-GB" sz="750" b="0" i="0" u="none" strike="noStrike" kern="1200" dirty="0" smtClean="0">
                <a:solidFill>
                  <a:srgbClr val="FF0000"/>
                </a:solidFill>
                <a:effectLst/>
                <a:latin typeface="HP Simplified" panose="020B0604020204020204" pitchFamily="34" charset="0"/>
              </a:rPr>
              <a:t>€  </a:t>
            </a:r>
            <a:endParaRPr lang="en-US" altLang="en-US" sz="800" b="1" i="1" dirty="0">
              <a:solidFill>
                <a:srgbClr val="92D050"/>
              </a:solidFill>
              <a:ea typeface="Calibri" panose="020F0502020204030204" pitchFamily="34" charset="0"/>
            </a:endParaRPr>
          </a:p>
          <a:p>
            <a:pPr eaLnBrk="1" fontAlgn="t" hangingPunct="1">
              <a:spcBef>
                <a:spcPts val="0"/>
              </a:spcBef>
              <a:spcAft>
                <a:spcPts val="0"/>
              </a:spcAft>
            </a:pPr>
            <a:endParaRPr lang="en-US" altLang="en-US" sz="800" i="1" dirty="0">
              <a:solidFill>
                <a:srgbClr val="92D050"/>
              </a:solidFill>
              <a:ea typeface="Calibri" panose="020F0502020204030204" pitchFamily="34" charset="0"/>
            </a:endParaRPr>
          </a:p>
        </p:txBody>
      </p:sp>
      <p:sp>
        <p:nvSpPr>
          <p:cNvPr id="97" name="TextBox 96">
            <a:extLst>
              <a:ext uri="{FF2B5EF4-FFF2-40B4-BE49-F238E27FC236}">
                <a16:creationId xmlns="" xmlns:a16="http://schemas.microsoft.com/office/drawing/2014/main" id="{77F7BB30-A4D0-9923-A981-7B6B6FDCDFC2}"/>
              </a:ext>
            </a:extLst>
          </p:cNvPr>
          <p:cNvSpPr txBox="1"/>
          <p:nvPr/>
        </p:nvSpPr>
        <p:spPr>
          <a:xfrm>
            <a:off x="7429052" y="4852790"/>
            <a:ext cx="2363597" cy="677108"/>
          </a:xfrm>
          <a:prstGeom prst="rect">
            <a:avLst/>
          </a:prstGeom>
          <a:noFill/>
        </p:spPr>
        <p:txBody>
          <a:bodyPr wrap="square" rtlCol="0">
            <a:spAutoFit/>
          </a:bodyPr>
          <a:lstStyle/>
          <a:p>
            <a:r>
              <a:rPr lang="en-GB" sz="750" dirty="0">
                <a:solidFill>
                  <a:srgbClr val="000000"/>
                </a:solidFill>
                <a:latin typeface="HP Simplified" panose="020B0604020204020204" pitchFamily="34" charset="0"/>
              </a:rPr>
              <a:t>798B6EA HP PC OMEN 40L GAMING </a:t>
            </a:r>
            <a:r>
              <a:rPr lang="en-GB" sz="750" b="1" dirty="0">
                <a:solidFill>
                  <a:srgbClr val="000000"/>
                </a:solidFill>
                <a:latin typeface="HP Simplified" panose="020B0604020204020204" pitchFamily="34" charset="0"/>
              </a:rPr>
              <a:t>GT21-0007NV</a:t>
            </a:r>
            <a:r>
              <a:rPr lang="en-GB" sz="750" dirty="0">
                <a:solidFill>
                  <a:srgbClr val="000000"/>
                </a:solidFill>
                <a:latin typeface="HP Simplified" panose="020B0604020204020204" pitchFamily="34" charset="0"/>
              </a:rPr>
              <a:t>, INTEL ARK i9 12900K 2.4-3.9GHz/14MB, 16 CORES, 64GB (4 X 16GB) DDR4 3733, 1TB 2280 PCIe NV Me SSD + 2TB SATA, NVIDIA GEFORCE RTX 3080 TI 12GB, WIN 11  ADVANCED, 2YW, SHADOW BLACK,  </a:t>
            </a:r>
            <a:r>
              <a:rPr lang="en-GB" sz="750" dirty="0" smtClean="0">
                <a:solidFill>
                  <a:srgbClr val="FF0000"/>
                </a:solidFill>
                <a:latin typeface="HP Simplified" panose="020B0604020204020204" pitchFamily="34" charset="0"/>
              </a:rPr>
              <a:t>2,856 </a:t>
            </a:r>
            <a:r>
              <a:rPr lang="en-GB" sz="750" i="0" u="none" strike="noStrike" kern="1200" dirty="0" smtClean="0">
                <a:solidFill>
                  <a:srgbClr val="FF0000"/>
                </a:solidFill>
                <a:effectLst/>
                <a:latin typeface="HP Simplified" panose="020B0604020204020204" pitchFamily="34" charset="0"/>
              </a:rPr>
              <a:t>€ </a:t>
            </a:r>
            <a:endParaRPr lang="en-US" altLang="en-US" sz="800" b="1" i="1" dirty="0">
              <a:solidFill>
                <a:srgbClr val="92D050"/>
              </a:solidFill>
              <a:ea typeface="Calibri" panose="020F0502020204030204" pitchFamily="34" charset="0"/>
            </a:endParaRPr>
          </a:p>
        </p:txBody>
      </p:sp>
      <p:sp>
        <p:nvSpPr>
          <p:cNvPr id="95" name="TextBox 94">
            <a:extLst>
              <a:ext uri="{FF2B5EF4-FFF2-40B4-BE49-F238E27FC236}">
                <a16:creationId xmlns="" xmlns:a16="http://schemas.microsoft.com/office/drawing/2014/main" id="{77F7BB30-A4D0-9923-A981-7B6B6FDCDFC2}"/>
              </a:ext>
            </a:extLst>
          </p:cNvPr>
          <p:cNvSpPr txBox="1"/>
          <p:nvPr/>
        </p:nvSpPr>
        <p:spPr>
          <a:xfrm>
            <a:off x="6888210" y="3227236"/>
            <a:ext cx="2324330" cy="677108"/>
          </a:xfrm>
          <a:prstGeom prst="rect">
            <a:avLst/>
          </a:prstGeom>
          <a:noFill/>
        </p:spPr>
        <p:txBody>
          <a:bodyPr wrap="square" rtlCol="0">
            <a:spAutoFit/>
          </a:bodyPr>
          <a:lstStyle/>
          <a:p>
            <a:r>
              <a:rPr lang="en-GB" sz="750" dirty="0">
                <a:solidFill>
                  <a:srgbClr val="000000"/>
                </a:solidFill>
                <a:latin typeface="HP Simplified" panose="020B0604020204020204" pitchFamily="34" charset="0"/>
              </a:rPr>
              <a:t>7Z506EA HP PC OMEN </a:t>
            </a:r>
            <a:r>
              <a:rPr lang="el-GR" sz="750" dirty="0">
                <a:solidFill>
                  <a:srgbClr val="000000"/>
                </a:solidFill>
                <a:latin typeface="HP Simplified" panose="020B0604020204020204" pitchFamily="34" charset="0"/>
              </a:rPr>
              <a:t>40</a:t>
            </a:r>
            <a:r>
              <a:rPr lang="en-US" sz="750" dirty="0">
                <a:solidFill>
                  <a:srgbClr val="000000"/>
                </a:solidFill>
                <a:latin typeface="HP Simplified" panose="020B0604020204020204" pitchFamily="34" charset="0"/>
              </a:rPr>
              <a:t>L </a:t>
            </a:r>
            <a:r>
              <a:rPr lang="en-GB" sz="750" dirty="0">
                <a:solidFill>
                  <a:srgbClr val="000000"/>
                </a:solidFill>
                <a:latin typeface="HP Simplified" panose="020B0604020204020204" pitchFamily="34" charset="0"/>
              </a:rPr>
              <a:t>GAMING </a:t>
            </a:r>
            <a:r>
              <a:rPr lang="en-GB" sz="750" b="1" dirty="0">
                <a:solidFill>
                  <a:srgbClr val="000000"/>
                </a:solidFill>
                <a:latin typeface="HP Simplified" panose="020B0604020204020204" pitchFamily="34" charset="0"/>
              </a:rPr>
              <a:t>GT21-1009NV</a:t>
            </a:r>
            <a:r>
              <a:rPr lang="en-GB" sz="750" dirty="0">
                <a:solidFill>
                  <a:srgbClr val="000000"/>
                </a:solidFill>
                <a:latin typeface="HP Simplified" panose="020B0604020204020204" pitchFamily="34" charset="0"/>
              </a:rPr>
              <a:t>, AMD RYZEN 7 7700X 4.5-5.4GHz/32MB, 8 CORES, 16GB (2x8GB), SSD WD BLACK 1TB, NVIDIA GEFORCE RTX 3070 8GB, WIN 11 HOME, 2YW, SHADOW BLACK GLASS DOOR, </a:t>
            </a:r>
            <a:r>
              <a:rPr lang="en-GB" sz="750" dirty="0" smtClean="0">
                <a:solidFill>
                  <a:srgbClr val="FF0000"/>
                </a:solidFill>
                <a:latin typeface="HP Simplified" panose="020B0604020204020204" pitchFamily="34" charset="0"/>
              </a:rPr>
              <a:t>2,179 </a:t>
            </a:r>
            <a:r>
              <a:rPr lang="en-GB" sz="750" i="0" u="none" strike="noStrike" kern="1200" dirty="0" smtClean="0">
                <a:solidFill>
                  <a:srgbClr val="FF0000"/>
                </a:solidFill>
                <a:effectLst/>
                <a:latin typeface="HP Simplified" panose="020B0604020204020204" pitchFamily="34" charset="0"/>
              </a:rPr>
              <a:t>€ </a:t>
            </a:r>
            <a:endParaRPr lang="en-US" altLang="en-US" sz="800" b="1" i="1" dirty="0">
              <a:solidFill>
                <a:srgbClr val="92D050"/>
              </a:solidFill>
              <a:ea typeface="Calibri" panose="020F0502020204030204" pitchFamily="34" charset="0"/>
            </a:endParaRPr>
          </a:p>
        </p:txBody>
      </p:sp>
      <p:cxnSp>
        <p:nvCxnSpPr>
          <p:cNvPr id="96" name="Straight Connector 95">
            <a:extLst>
              <a:ext uri="{FF2B5EF4-FFF2-40B4-BE49-F238E27FC236}">
                <a16:creationId xmlns="" xmlns:a16="http://schemas.microsoft.com/office/drawing/2014/main" id="{9B776F17-68C3-C8B5-35D4-F6F326233EEB}"/>
              </a:ext>
            </a:extLst>
          </p:cNvPr>
          <p:cNvCxnSpPr/>
          <p:nvPr/>
        </p:nvCxnSpPr>
        <p:spPr>
          <a:xfrm>
            <a:off x="6623246" y="218139"/>
            <a:ext cx="33361" cy="6127869"/>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118" name="TextBox 117"/>
          <p:cNvSpPr txBox="1"/>
          <p:nvPr/>
        </p:nvSpPr>
        <p:spPr>
          <a:xfrm>
            <a:off x="41392" y="2531388"/>
            <a:ext cx="2114297" cy="792525"/>
          </a:xfrm>
          <a:prstGeom prst="rect">
            <a:avLst/>
          </a:prstGeom>
          <a:noFill/>
          <a:ln>
            <a:noFill/>
          </a:ln>
        </p:spPr>
        <p:txBody>
          <a:bodyPr wrap="square" rtlCol="0">
            <a:spAutoFit/>
          </a:bodyPr>
          <a:lstStyle/>
          <a:p>
            <a:r>
              <a:rPr lang="en-US" sz="750" dirty="0">
                <a:latin typeface="HP Simplified" panose="020B0604020204020204" pitchFamily="34" charset="0"/>
              </a:rPr>
              <a:t>4WH47AA HP MONITOR 24.5</a:t>
            </a:r>
            <a:r>
              <a:rPr lang="en-US" sz="750" b="1" dirty="0">
                <a:latin typeface="HP Simplified" panose="020B0604020204020204" pitchFamily="34" charset="0"/>
              </a:rPr>
              <a:t>''  X 25F OMEN </a:t>
            </a:r>
            <a:r>
              <a:rPr lang="en-US" sz="750" dirty="0">
                <a:latin typeface="HP Simplified" panose="020B0604020204020204" pitchFamily="34" charset="0"/>
              </a:rPr>
              <a:t>GAMING HOME  A  TN LED  FHD 1920 X 1080  1MS  400 NITS  AMD FREESYNC 240HZ &amp; NVIDIA G-SYNC  ANTIGLARE  HEIGHT ADJUSTABLE  SWIVEL  TILT  2X USB 3.0  2X HDMI  DISPLAY PORT 1.2  1YW  </a:t>
            </a:r>
            <a:r>
              <a:rPr lang="en-US" sz="750" dirty="0" smtClean="0">
                <a:latin typeface="HP Simplified" panose="020B0604020204020204" pitchFamily="34" charset="0"/>
              </a:rPr>
              <a:t>BLACK, </a:t>
            </a:r>
            <a:r>
              <a:rPr lang="en-US" sz="750" dirty="0" smtClean="0">
                <a:solidFill>
                  <a:srgbClr val="FF0000"/>
                </a:solidFill>
                <a:latin typeface="HP Simplified" panose="020B0604020204020204" pitchFamily="34" charset="0"/>
              </a:rPr>
              <a:t>299 € </a:t>
            </a:r>
            <a:endParaRPr lang="en-US" altLang="en-US" sz="800" i="1" dirty="0">
              <a:solidFill>
                <a:srgbClr val="92D050"/>
              </a:solidFill>
              <a:ea typeface="Calibri" panose="020F0502020204030204" pitchFamily="34" charset="0"/>
            </a:endParaRPr>
          </a:p>
        </p:txBody>
      </p:sp>
      <p:sp>
        <p:nvSpPr>
          <p:cNvPr id="14" name="TextBox 64">
            <a:extLst>
              <a:ext uri="{FF2B5EF4-FFF2-40B4-BE49-F238E27FC236}">
                <a16:creationId xmlns="" xmlns:a16="http://schemas.microsoft.com/office/drawing/2014/main" id="{106192CA-35A1-A021-51DB-79798BE3E2E0}"/>
              </a:ext>
            </a:extLst>
          </p:cNvPr>
          <p:cNvSpPr txBox="1">
            <a:spLocks noChangeArrowheads="1"/>
          </p:cNvSpPr>
          <p:nvPr/>
        </p:nvSpPr>
        <p:spPr bwMode="auto">
          <a:xfrm>
            <a:off x="813561" y="3874011"/>
            <a:ext cx="2737752" cy="4385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None/>
            </a:pPr>
            <a:r>
              <a:rPr lang="en-US" sz="750" dirty="0">
                <a:latin typeface="HP Simplified" panose="020B0604020204020204" pitchFamily="34" charset="0"/>
              </a:rPr>
              <a:t>6MF36AA HP </a:t>
            </a:r>
            <a:r>
              <a:rPr lang="en-US" sz="750" b="1" dirty="0">
                <a:latin typeface="HP Simplified" panose="020B0604020204020204" pitchFamily="34" charset="0"/>
              </a:rPr>
              <a:t>HEADSET</a:t>
            </a:r>
            <a:r>
              <a:rPr lang="en-US" sz="750" dirty="0">
                <a:latin typeface="HP Simplified" panose="020B0604020204020204" pitchFamily="34" charset="0"/>
              </a:rPr>
              <a:t> </a:t>
            </a:r>
            <a:r>
              <a:rPr lang="en-US" sz="750" b="1" dirty="0">
                <a:latin typeface="HP Simplified" panose="020B0604020204020204" pitchFamily="34" charset="0"/>
              </a:rPr>
              <a:t>OMEN</a:t>
            </a:r>
            <a:r>
              <a:rPr lang="en-US" sz="750" dirty="0">
                <a:latin typeface="HP Simplified" panose="020B0604020204020204" pitchFamily="34" charset="0"/>
              </a:rPr>
              <a:t> MIND-FRAME PRIME HEADSET, MIC, VIRTUAL SURROUND SOUND, OMEN'S ACTIVE EAR CUP COOLING TECHNOLOGY, USB-A PORT, 1YW, WHITE</a:t>
            </a:r>
            <a:r>
              <a:rPr lang="en-US" sz="750" dirty="0" smtClean="0">
                <a:latin typeface="HP Simplified" panose="020B0604020204020204" pitchFamily="34" charset="0"/>
              </a:rPr>
              <a:t>, </a:t>
            </a:r>
            <a:r>
              <a:rPr lang="en-US" sz="750" dirty="0" smtClean="0">
                <a:solidFill>
                  <a:srgbClr val="FF0000"/>
                </a:solidFill>
                <a:latin typeface="HP Simplified" panose="020B0604020204020204" pitchFamily="34" charset="0"/>
              </a:rPr>
              <a:t>124 €</a:t>
            </a:r>
            <a:endParaRPr lang="en-US" altLang="en-US" sz="750" dirty="0">
              <a:solidFill>
                <a:srgbClr val="FF0000"/>
              </a:solidFill>
              <a:latin typeface="HP Simplified" panose="020B0604020204020204" pitchFamily="34" charset="0"/>
            </a:endParaRPr>
          </a:p>
        </p:txBody>
      </p:sp>
      <p:sp>
        <p:nvSpPr>
          <p:cNvPr id="35" name="TextBox 34">
            <a:extLst>
              <a:ext uri="{FF2B5EF4-FFF2-40B4-BE49-F238E27FC236}">
                <a16:creationId xmlns="" xmlns:a16="http://schemas.microsoft.com/office/drawing/2014/main" id="{9E698416-53E6-B2B4-9F2C-6284CF6118FF}"/>
              </a:ext>
            </a:extLst>
          </p:cNvPr>
          <p:cNvSpPr txBox="1"/>
          <p:nvPr/>
        </p:nvSpPr>
        <p:spPr>
          <a:xfrm>
            <a:off x="6723766" y="2078865"/>
            <a:ext cx="3182234" cy="677108"/>
          </a:xfrm>
          <a:prstGeom prst="rect">
            <a:avLst/>
          </a:prstGeom>
          <a:noFill/>
        </p:spPr>
        <p:txBody>
          <a:bodyPr wrap="square">
            <a:spAutoFit/>
          </a:bodyPr>
          <a:lstStyle/>
          <a:p>
            <a:pPr algn="just"/>
            <a:r>
              <a:rPr lang="en-GB" sz="750" dirty="0">
                <a:solidFill>
                  <a:srgbClr val="231F20"/>
                </a:solidFill>
                <a:latin typeface="HP Simplified" panose="020B0604020204020204" pitchFamily="34" charset="0"/>
              </a:rPr>
              <a:t>The</a:t>
            </a:r>
            <a:r>
              <a:rPr lang="en-GB" sz="800" b="0" i="0" dirty="0">
                <a:solidFill>
                  <a:srgbClr val="231F20"/>
                </a:solidFill>
                <a:effectLst/>
                <a:latin typeface="HP Simplified" panose="020B0604020204020204" pitchFamily="34" charset="0"/>
              </a:rPr>
              <a:t> </a:t>
            </a:r>
            <a:r>
              <a:rPr lang="en-GB" sz="800" b="1" dirty="0">
                <a:solidFill>
                  <a:srgbClr val="FF0000"/>
                </a:solidFill>
                <a:latin typeface="HP Simplified" panose="020B0604020204020204" pitchFamily="34" charset="0"/>
              </a:rPr>
              <a:t>OMEN by HP 40L Gaming Desktop </a:t>
            </a:r>
            <a:r>
              <a:rPr lang="en-GB" sz="750" dirty="0">
                <a:solidFill>
                  <a:srgbClr val="231F20"/>
                </a:solidFill>
                <a:latin typeface="HP Simplified" panose="020B0604020204020204" pitchFamily="34" charset="0"/>
              </a:rPr>
              <a:t>is the ultimate companion on your gaming journey. Powered by the latest Intel and AMD processor and advanced graphics, the OMEN Desktop has a superior cooling system that prevents overheating. Designed for easy tool-less upgradeability, the OMEN Desktop will give you the top-tier performance to meet your gaming needs.</a:t>
            </a:r>
            <a:endParaRPr lang="el-GR" sz="750" dirty="0">
              <a:solidFill>
                <a:srgbClr val="231F20"/>
              </a:solidFill>
              <a:latin typeface="HP Simplified" panose="020B0604020204020204" pitchFamily="34" charset="0"/>
            </a:endParaRPr>
          </a:p>
        </p:txBody>
      </p:sp>
      <p:sp>
        <p:nvSpPr>
          <p:cNvPr id="68" name="TextBox 67">
            <a:extLst>
              <a:ext uri="{FF2B5EF4-FFF2-40B4-BE49-F238E27FC236}">
                <a16:creationId xmlns="" xmlns:a16="http://schemas.microsoft.com/office/drawing/2014/main" id="{D8B9E400-F630-B5C0-07B0-9C12EA5A2768}"/>
              </a:ext>
            </a:extLst>
          </p:cNvPr>
          <p:cNvSpPr txBox="1"/>
          <p:nvPr/>
        </p:nvSpPr>
        <p:spPr>
          <a:xfrm>
            <a:off x="3688493" y="289208"/>
            <a:ext cx="2991076" cy="800219"/>
          </a:xfrm>
          <a:prstGeom prst="rect">
            <a:avLst/>
          </a:prstGeom>
          <a:noFill/>
        </p:spPr>
        <p:txBody>
          <a:bodyPr wrap="square">
            <a:spAutoFit/>
          </a:bodyPr>
          <a:lstStyle/>
          <a:p>
            <a:pPr algn="just"/>
            <a:r>
              <a:rPr lang="en-GB" sz="750" dirty="0">
                <a:solidFill>
                  <a:srgbClr val="231F20"/>
                </a:solidFill>
                <a:latin typeface="HP Simplified" panose="020B0604020204020204" pitchFamily="34" charset="0"/>
              </a:rPr>
              <a:t>Built for extreme performance, the </a:t>
            </a:r>
            <a:r>
              <a:rPr lang="en-GB" sz="800" b="1" dirty="0">
                <a:solidFill>
                  <a:srgbClr val="FF0000"/>
                </a:solidFill>
                <a:latin typeface="HP Simplified" panose="020B0604020204020204" pitchFamily="34" charset="0"/>
              </a:rPr>
              <a:t>OMEN by HP 45L Gaming Desktop PC</a:t>
            </a:r>
            <a:r>
              <a:rPr lang="en-GB" sz="750" dirty="0">
                <a:solidFill>
                  <a:srgbClr val="231F20"/>
                </a:solidFill>
                <a:latin typeface="HP Simplified" panose="020B0604020204020204" pitchFamily="34" charset="0"/>
              </a:rPr>
              <a:t> is designed for gaming from the ground up. Powered by the latest AMD and Intel Processor, the OMEN by HP gaming desktop takes cooling to incredible heights with a unique cooling chamber. Created for easy tool-less upgradeability with industry standard components to meet your gaming needs.</a:t>
            </a:r>
            <a:endParaRPr lang="el-GR" sz="750" dirty="0">
              <a:solidFill>
                <a:srgbClr val="231F20"/>
              </a:solidFill>
              <a:latin typeface="HP Simplified" panose="020B0604020204020204" pitchFamily="34" charset="0"/>
            </a:endParaRPr>
          </a:p>
        </p:txBody>
      </p:sp>
      <p:pic>
        <p:nvPicPr>
          <p:cNvPr id="2052" name="Picture 4" descr="HP OMEN Mindframe Over-ear Wired Gaming Headphones, White - 6MF36AA | Best  price in Egypt | B.TECH">
            <a:extLst>
              <a:ext uri="{FF2B5EF4-FFF2-40B4-BE49-F238E27FC236}">
                <a16:creationId xmlns="" xmlns:a16="http://schemas.microsoft.com/office/drawing/2014/main" id="{E99F4F2B-806D-5B15-2D65-644D3B3D6F35}"/>
              </a:ext>
            </a:extLst>
          </p:cNvPr>
          <p:cNvPicPr>
            <a:picLocks noChangeAspect="1" noChangeArrowheads="1"/>
          </p:cNvPicPr>
          <p:nvPr/>
        </p:nvPicPr>
        <p:blipFill>
          <a:blip r:embed="rId6" cstate="email">
            <a:extLst>
              <a:ext uri="{28A0092B-C50C-407E-A947-70E740481C1C}">
                <a14:useLocalDpi xmlns:a14="http://schemas.microsoft.com/office/drawing/2010/main"/>
              </a:ext>
            </a:extLst>
          </a:blip>
          <a:srcRect/>
          <a:stretch>
            <a:fillRect/>
          </a:stretch>
        </p:blipFill>
        <p:spPr bwMode="auto">
          <a:xfrm>
            <a:off x="226756" y="3740162"/>
            <a:ext cx="622080" cy="720000"/>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7"/>
          <p:cNvPicPr>
            <a:picLocks noChangeAspect="1"/>
          </p:cNvPicPr>
          <p:nvPr/>
        </p:nvPicPr>
        <p:blipFill>
          <a:blip r:embed="rId7" cstate="email">
            <a:extLst>
              <a:ext uri="{28A0092B-C50C-407E-A947-70E740481C1C}">
                <a14:useLocalDpi xmlns:a14="http://schemas.microsoft.com/office/drawing/2010/main"/>
              </a:ext>
            </a:extLst>
          </a:blip>
          <a:stretch>
            <a:fillRect/>
          </a:stretch>
        </p:blipFill>
        <p:spPr>
          <a:xfrm>
            <a:off x="9222302" y="3018908"/>
            <a:ext cx="587537" cy="1197672"/>
          </a:xfrm>
          <a:prstGeom prst="rect">
            <a:avLst/>
          </a:prstGeom>
        </p:spPr>
      </p:pic>
      <p:cxnSp>
        <p:nvCxnSpPr>
          <p:cNvPr id="72" name="Straight Connector 71"/>
          <p:cNvCxnSpPr/>
          <p:nvPr/>
        </p:nvCxnSpPr>
        <p:spPr>
          <a:xfrm>
            <a:off x="3922713" y="6462713"/>
            <a:ext cx="0" cy="360362"/>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a:off x="6316663" y="6459538"/>
            <a:ext cx="0" cy="360362"/>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6" name="Rectangle 5"/>
          <p:cNvSpPr/>
          <p:nvPr/>
        </p:nvSpPr>
        <p:spPr>
          <a:xfrm>
            <a:off x="809464" y="5647082"/>
            <a:ext cx="2686747" cy="792525"/>
          </a:xfrm>
          <a:prstGeom prst="rect">
            <a:avLst/>
          </a:prstGeom>
        </p:spPr>
        <p:txBody>
          <a:bodyPr wrap="square">
            <a:spAutoFit/>
          </a:bodyPr>
          <a:lstStyle/>
          <a:p>
            <a:r>
              <a:rPr lang="en-US" sz="750" dirty="0">
                <a:solidFill>
                  <a:srgbClr val="000000"/>
                </a:solidFill>
                <a:latin typeface="HP Simplified" panose="020B0604020204020204" pitchFamily="34" charset="0"/>
              </a:rPr>
              <a:t>8BC53AA HP MOUSE </a:t>
            </a:r>
            <a:r>
              <a:rPr lang="en-US" sz="750" b="1" dirty="0">
                <a:solidFill>
                  <a:srgbClr val="000000"/>
                </a:solidFill>
                <a:latin typeface="HP Simplified" panose="020B0604020204020204" pitchFamily="34" charset="0"/>
              </a:rPr>
              <a:t>OMEN</a:t>
            </a:r>
            <a:r>
              <a:rPr lang="en-US" sz="750" dirty="0">
                <a:solidFill>
                  <a:srgbClr val="000000"/>
                </a:solidFill>
                <a:latin typeface="HP Simplified" panose="020B0604020204020204" pitchFamily="34" charset="0"/>
              </a:rPr>
              <a:t> </a:t>
            </a:r>
            <a:r>
              <a:rPr lang="en-US" sz="750" b="1" dirty="0">
                <a:solidFill>
                  <a:srgbClr val="000000"/>
                </a:solidFill>
                <a:latin typeface="HP Simplified" panose="020B0604020204020204" pitchFamily="34" charset="0"/>
              </a:rPr>
              <a:t>VECTOR</a:t>
            </a:r>
            <a:r>
              <a:rPr lang="en-US" sz="750" dirty="0">
                <a:solidFill>
                  <a:srgbClr val="000000"/>
                </a:solidFill>
                <a:latin typeface="HP Simplified" panose="020B0604020204020204" pitchFamily="34" charset="0"/>
              </a:rPr>
              <a:t> </a:t>
            </a:r>
            <a:r>
              <a:rPr lang="en-US" sz="750" b="1" dirty="0">
                <a:solidFill>
                  <a:srgbClr val="000000"/>
                </a:solidFill>
                <a:latin typeface="HP Simplified" panose="020B0604020204020204" pitchFamily="34" charset="0"/>
              </a:rPr>
              <a:t>GAMING</a:t>
            </a:r>
            <a:r>
              <a:rPr lang="en-US" sz="750" dirty="0">
                <a:solidFill>
                  <a:srgbClr val="000000"/>
                </a:solidFill>
                <a:latin typeface="HP Simplified" panose="020B0604020204020204" pitchFamily="34" charset="0"/>
              </a:rPr>
              <a:t> USB, 6 BUTTONS, OMEN RADAR 3 SENSOR, CO-DEVELOPED WITH PIXART, OPTICAL SENSOR FOR PRECISE MOVEMENT ON MOST SURFACES, 6 PROGRAMMABLE BUTTONS, CUSTOM LIGHTING THROUGH OMEN COMMAND CENTER, </a:t>
            </a:r>
            <a:r>
              <a:rPr lang="en-US" sz="750" dirty="0" smtClean="0">
                <a:solidFill>
                  <a:srgbClr val="000000"/>
                </a:solidFill>
                <a:latin typeface="HP Simplified" panose="020B0604020204020204" pitchFamily="34" charset="0"/>
              </a:rPr>
              <a:t>BLACK, </a:t>
            </a:r>
            <a:r>
              <a:rPr lang="en-US" sz="750" dirty="0" smtClean="0">
                <a:solidFill>
                  <a:srgbClr val="FF0000"/>
                </a:solidFill>
                <a:latin typeface="HP Simplified" panose="020B0604020204020204" pitchFamily="34" charset="0"/>
              </a:rPr>
              <a:t>31 </a:t>
            </a:r>
            <a:r>
              <a:rPr lang="el-GR" sz="750" dirty="0" smtClean="0">
                <a:solidFill>
                  <a:srgbClr val="FF0000"/>
                </a:solidFill>
                <a:latin typeface="HP Simplified" panose="020B0604020204020204" pitchFamily="34" charset="0"/>
              </a:rPr>
              <a:t>€</a:t>
            </a:r>
            <a:r>
              <a:rPr lang="en-US" sz="750" dirty="0" smtClean="0">
                <a:solidFill>
                  <a:srgbClr val="000000"/>
                </a:solidFill>
                <a:latin typeface="HP Simplified" panose="020B0604020204020204" pitchFamily="34" charset="0"/>
              </a:rPr>
              <a:t>  </a:t>
            </a:r>
            <a:endParaRPr lang="en-US" altLang="en-US" sz="800" b="1" i="1" dirty="0">
              <a:solidFill>
                <a:srgbClr val="92D050"/>
              </a:solidFill>
              <a:ea typeface="Calibri" panose="020F0502020204030204" pitchFamily="34" charset="0"/>
            </a:endParaRPr>
          </a:p>
          <a:p>
            <a:endParaRPr lang="en-US" sz="750" dirty="0">
              <a:solidFill>
                <a:srgbClr val="000000"/>
              </a:solidFill>
              <a:latin typeface="HP Simplified" panose="020B0604020204020204" pitchFamily="34" charset="0"/>
            </a:endParaRPr>
          </a:p>
        </p:txBody>
      </p:sp>
      <p:cxnSp>
        <p:nvCxnSpPr>
          <p:cNvPr id="90" name="Straight Connector 89">
            <a:extLst>
              <a:ext uri="{FF2B5EF4-FFF2-40B4-BE49-F238E27FC236}">
                <a16:creationId xmlns="" xmlns:a16="http://schemas.microsoft.com/office/drawing/2014/main" id="{9B776F17-68C3-C8B5-35D4-F6F326233EEB}"/>
              </a:ext>
            </a:extLst>
          </p:cNvPr>
          <p:cNvCxnSpPr/>
          <p:nvPr/>
        </p:nvCxnSpPr>
        <p:spPr>
          <a:xfrm flipH="1">
            <a:off x="3616203" y="1014835"/>
            <a:ext cx="1645" cy="5396295"/>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82" name="Straight Connector 81">
            <a:extLst>
              <a:ext uri="{FF2B5EF4-FFF2-40B4-BE49-F238E27FC236}">
                <a16:creationId xmlns="" xmlns:a16="http://schemas.microsoft.com/office/drawing/2014/main" id="{D9A9DD7A-025D-329F-B112-3276D4C69087}"/>
              </a:ext>
            </a:extLst>
          </p:cNvPr>
          <p:cNvCxnSpPr/>
          <p:nvPr/>
        </p:nvCxnSpPr>
        <p:spPr>
          <a:xfrm flipV="1">
            <a:off x="61951" y="4645012"/>
            <a:ext cx="3459349" cy="27566"/>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67" name="TextBox 66">
            <a:extLst>
              <a:ext uri="{FF2B5EF4-FFF2-40B4-BE49-F238E27FC236}">
                <a16:creationId xmlns="" xmlns:a16="http://schemas.microsoft.com/office/drawing/2014/main" id="{9E698416-53E6-B2B4-9F2C-6284CF6118FF}"/>
              </a:ext>
            </a:extLst>
          </p:cNvPr>
          <p:cNvSpPr txBox="1"/>
          <p:nvPr/>
        </p:nvSpPr>
        <p:spPr>
          <a:xfrm>
            <a:off x="1314745" y="1010956"/>
            <a:ext cx="1230032" cy="215444"/>
          </a:xfrm>
          <a:prstGeom prst="rect">
            <a:avLst/>
          </a:prstGeom>
          <a:noFill/>
        </p:spPr>
        <p:txBody>
          <a:bodyPr wrap="square">
            <a:spAutoFit/>
          </a:bodyPr>
          <a:lstStyle/>
          <a:p>
            <a:r>
              <a:rPr lang="en-GB" sz="800" b="1" dirty="0">
                <a:solidFill>
                  <a:srgbClr val="FF0000"/>
                </a:solidFill>
                <a:latin typeface="HP Simplified" panose="020B0604020204020204" pitchFamily="34" charset="0"/>
              </a:rPr>
              <a:t>HP Gaming Peripherals</a:t>
            </a:r>
            <a:endParaRPr lang="el-GR" sz="750" dirty="0">
              <a:solidFill>
                <a:srgbClr val="231F20"/>
              </a:solidFill>
              <a:latin typeface="HP Simplified" panose="020B0604020204020204" pitchFamily="34" charset="0"/>
            </a:endParaRPr>
          </a:p>
        </p:txBody>
      </p:sp>
      <p:pic>
        <p:nvPicPr>
          <p:cNvPr id="12" name="Picture 11"/>
          <p:cNvPicPr>
            <a:picLocks noChangeAspect="1"/>
          </p:cNvPicPr>
          <p:nvPr/>
        </p:nvPicPr>
        <p:blipFill rotWithShape="1">
          <a:blip r:embed="rId8" cstate="email">
            <a:extLst>
              <a:ext uri="{28A0092B-C50C-407E-A947-70E740481C1C}">
                <a14:useLocalDpi xmlns:a14="http://schemas.microsoft.com/office/drawing/2010/main"/>
              </a:ext>
            </a:extLst>
          </a:blip>
          <a:srcRect t="13587" b="15326"/>
          <a:stretch/>
        </p:blipFill>
        <p:spPr>
          <a:xfrm>
            <a:off x="215588" y="1411608"/>
            <a:ext cx="1104204" cy="784945"/>
          </a:xfrm>
          <a:prstGeom prst="rect">
            <a:avLst/>
          </a:prstGeom>
        </p:spPr>
      </p:pic>
      <p:sp>
        <p:nvSpPr>
          <p:cNvPr id="86" name="Rectangle 85"/>
          <p:cNvSpPr/>
          <p:nvPr/>
        </p:nvSpPr>
        <p:spPr>
          <a:xfrm>
            <a:off x="0" y="6418823"/>
            <a:ext cx="9901938" cy="445900"/>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800" dirty="0">
              <a:latin typeface="HP Simplified" panose="020B0604020204020204" pitchFamily="34" charset="0"/>
            </a:endParaRPr>
          </a:p>
        </p:txBody>
      </p:sp>
      <p:sp>
        <p:nvSpPr>
          <p:cNvPr id="89" name="Rectangle 88"/>
          <p:cNvSpPr/>
          <p:nvPr/>
        </p:nvSpPr>
        <p:spPr>
          <a:xfrm>
            <a:off x="6366349" y="6422576"/>
            <a:ext cx="1035460" cy="369332"/>
          </a:xfrm>
          <a:prstGeom prst="rect">
            <a:avLst/>
          </a:prstGeom>
        </p:spPr>
        <p:txBody>
          <a:bodyPr wrap="square">
            <a:spAutoFit/>
          </a:bodyPr>
          <a:lstStyle/>
          <a:p>
            <a:pPr algn="ctr"/>
            <a:r>
              <a:rPr lang="en-US" sz="600" dirty="0">
                <a:latin typeface="HP Simplified" panose="020B0604020204020204" pitchFamily="34" charset="0"/>
                <a:cs typeface="Calibri" pitchFamily="34" charset="0"/>
              </a:rPr>
              <a:t>Call now on</a:t>
            </a:r>
            <a:r>
              <a:rPr lang="en-US" sz="600" dirty="0" smtClean="0">
                <a:latin typeface="HP Simplified" panose="020B0604020204020204" pitchFamily="34" charset="0"/>
                <a:cs typeface="Calibri" pitchFamily="34" charset="0"/>
              </a:rPr>
              <a:t>:</a:t>
            </a:r>
            <a:endParaRPr lang="en-US" sz="600" dirty="0">
              <a:latin typeface="HP Simplified" panose="020B0604020204020204" pitchFamily="34" charset="0"/>
              <a:cs typeface="Calibri" pitchFamily="34" charset="0"/>
            </a:endParaRPr>
          </a:p>
          <a:p>
            <a:pPr algn="ctr"/>
            <a:r>
              <a:rPr lang="en-US" sz="600" dirty="0">
                <a:latin typeface="HP Simplified" panose="020B0604020204020204" pitchFamily="34" charset="0"/>
                <a:cs typeface="Calibri" pitchFamily="34" charset="0"/>
              </a:rPr>
              <a:t>Mail on: </a:t>
            </a:r>
          </a:p>
          <a:p>
            <a:pPr algn="ctr"/>
            <a:endParaRPr lang="en-US" sz="600" dirty="0">
              <a:latin typeface="HP Simplified" panose="020B0604020204020204" pitchFamily="34" charset="0"/>
              <a:cs typeface="Calibri" pitchFamily="34" charset="0"/>
            </a:endParaRPr>
          </a:p>
        </p:txBody>
      </p:sp>
      <p:sp>
        <p:nvSpPr>
          <p:cNvPr id="92" name="Rectangle 91"/>
          <p:cNvSpPr/>
          <p:nvPr/>
        </p:nvSpPr>
        <p:spPr>
          <a:xfrm>
            <a:off x="15584" y="6411130"/>
            <a:ext cx="3994403" cy="461665"/>
          </a:xfrm>
          <a:prstGeom prst="rect">
            <a:avLst/>
          </a:prstGeom>
          <a:ln>
            <a:noFill/>
          </a:ln>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600" dirty="0">
                <a:latin typeface="HP Simplified" panose="020B0604020204020204" pitchFamily="34" charset="0"/>
                <a:cs typeface="Calibri" pitchFamily="34" charset="0"/>
              </a:rPr>
              <a:t>Prices, Promotions, specifications, availability and terms of offers may change without notice. Despite our best efforts, </a:t>
            </a:r>
          </a:p>
          <a:p>
            <a:pPr algn="just"/>
            <a:r>
              <a:rPr lang="en-GB" sz="600" dirty="0">
                <a:latin typeface="HP Simplified" panose="020B0604020204020204" pitchFamily="34" charset="0"/>
                <a:cs typeface="Calibri" pitchFamily="34" charset="0"/>
              </a:rPr>
              <a:t>a small number of items may contain pricing, typography, or photography errors. Correct prices and Promotions are validated at the time your order is placed. Recycling fees are not included in the Dealer &amp; Retail File. Delivery and installation charges are not included. </a:t>
            </a:r>
            <a:r>
              <a:rPr lang="en-US" sz="600" dirty="0">
                <a:latin typeface="HP Simplified" panose="020B0604020204020204" pitchFamily="34" charset="0"/>
                <a:cs typeface="Calibri" pitchFamily="34" charset="0"/>
              </a:rPr>
              <a:t>Products' warranty is the warranty given by the manufacturer.</a:t>
            </a:r>
            <a:r>
              <a:rPr lang="en-GB" sz="600" dirty="0">
                <a:latin typeface="HP Simplified" panose="020B0604020204020204" pitchFamily="34" charset="0"/>
                <a:cs typeface="Calibri" pitchFamily="34" charset="0"/>
              </a:rPr>
              <a:t>  VAT is </a:t>
            </a:r>
            <a:r>
              <a:rPr lang="en-GB" sz="600" dirty="0" smtClean="0">
                <a:latin typeface="HP Simplified" panose="020B0604020204020204" pitchFamily="34" charset="0"/>
                <a:cs typeface="Calibri" pitchFamily="34" charset="0"/>
              </a:rPr>
              <a:t>included</a:t>
            </a:r>
            <a:endParaRPr lang="en-GB" sz="600" dirty="0">
              <a:latin typeface="HP Simplified" panose="020B0604020204020204" pitchFamily="34" charset="0"/>
              <a:cs typeface="Calibri" pitchFamily="34" charset="0"/>
            </a:endParaRPr>
          </a:p>
        </p:txBody>
      </p:sp>
      <p:sp>
        <p:nvSpPr>
          <p:cNvPr id="71" name="Rectangle 93"/>
          <p:cNvSpPr>
            <a:spLocks noChangeArrowheads="1"/>
          </p:cNvSpPr>
          <p:nvPr/>
        </p:nvSpPr>
        <p:spPr bwMode="auto">
          <a:xfrm>
            <a:off x="1618065" y="309315"/>
            <a:ext cx="1903235" cy="2077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en-US" sz="750" dirty="0" smtClean="0">
                <a:solidFill>
                  <a:schemeClr val="bg1"/>
                </a:solidFill>
                <a:latin typeface="HP Simplified" panose="020B0604020204020204" pitchFamily="34" charset="0"/>
                <a:cs typeface="Arial" panose="020B0604020202020204" pitchFamily="34" charset="0"/>
              </a:rPr>
              <a:t>Retail File October 2025</a:t>
            </a:r>
            <a:r>
              <a:rPr lang="en-US" altLang="en-US" sz="750" dirty="0">
                <a:solidFill>
                  <a:schemeClr val="bg1"/>
                </a:solidFill>
                <a:latin typeface="HP Simplified" panose="020B0604020204020204" pitchFamily="34" charset="0"/>
                <a:cs typeface="Arial" panose="020B0604020202020204" pitchFamily="34" charset="0"/>
              </a:rPr>
              <a:t>. Page 2/4</a:t>
            </a:r>
          </a:p>
        </p:txBody>
      </p:sp>
      <p:pic>
        <p:nvPicPr>
          <p:cNvPr id="5" name="Picture 4"/>
          <p:cNvPicPr>
            <a:picLocks noChangeAspect="1"/>
          </p:cNvPicPr>
          <p:nvPr/>
        </p:nvPicPr>
        <p:blipFill>
          <a:blip r:embed="rId9" cstate="email">
            <a:extLst>
              <a:ext uri="{28A0092B-C50C-407E-A947-70E740481C1C}">
                <a14:useLocalDpi xmlns:a14="http://schemas.microsoft.com/office/drawing/2010/main"/>
              </a:ext>
            </a:extLst>
          </a:blip>
          <a:stretch>
            <a:fillRect/>
          </a:stretch>
        </p:blipFill>
        <p:spPr>
          <a:xfrm>
            <a:off x="6806537" y="4495818"/>
            <a:ext cx="576644" cy="1225369"/>
          </a:xfrm>
          <a:prstGeom prst="rect">
            <a:avLst/>
          </a:prstGeom>
        </p:spPr>
      </p:pic>
      <p:pic>
        <p:nvPicPr>
          <p:cNvPr id="4" name="Picture 3"/>
          <p:cNvPicPr>
            <a:picLocks noChangeAspect="1"/>
          </p:cNvPicPr>
          <p:nvPr/>
        </p:nvPicPr>
        <p:blipFill>
          <a:blip r:embed="rId10" cstate="email">
            <a:extLst>
              <a:ext uri="{28A0092B-C50C-407E-A947-70E740481C1C}">
                <a14:useLocalDpi xmlns:a14="http://schemas.microsoft.com/office/drawing/2010/main"/>
              </a:ext>
            </a:extLst>
          </a:blip>
          <a:stretch>
            <a:fillRect/>
          </a:stretch>
        </p:blipFill>
        <p:spPr>
          <a:xfrm>
            <a:off x="3595930" y="5001435"/>
            <a:ext cx="3037964" cy="1423143"/>
          </a:xfrm>
          <a:prstGeom prst="rect">
            <a:avLst/>
          </a:prstGeom>
        </p:spPr>
      </p:pic>
      <p:pic>
        <p:nvPicPr>
          <p:cNvPr id="7" name="Picture 6"/>
          <p:cNvPicPr>
            <a:picLocks noChangeAspect="1"/>
          </p:cNvPicPr>
          <p:nvPr/>
        </p:nvPicPr>
        <p:blipFill rotWithShape="1">
          <a:blip r:embed="rId11" cstate="email">
            <a:extLst>
              <a:ext uri="{28A0092B-C50C-407E-A947-70E740481C1C}">
                <a14:useLocalDpi xmlns:a14="http://schemas.microsoft.com/office/drawing/2010/main"/>
              </a:ext>
            </a:extLst>
          </a:blip>
          <a:srcRect l="17436" r="11509" b="13441"/>
          <a:stretch>
            <a:fillRect/>
          </a:stretch>
        </p:blipFill>
        <p:spPr>
          <a:xfrm>
            <a:off x="6664036" y="218139"/>
            <a:ext cx="3241964" cy="1841581"/>
          </a:xfrm>
          <a:prstGeom prst="rect">
            <a:avLst/>
          </a:prstGeom>
        </p:spPr>
      </p:pic>
      <p:sp>
        <p:nvSpPr>
          <p:cNvPr id="59" name="Rectangle 58"/>
          <p:cNvSpPr/>
          <p:nvPr/>
        </p:nvSpPr>
        <p:spPr>
          <a:xfrm>
            <a:off x="826650" y="4852790"/>
            <a:ext cx="2686747" cy="677108"/>
          </a:xfrm>
          <a:prstGeom prst="rect">
            <a:avLst/>
          </a:prstGeom>
        </p:spPr>
        <p:txBody>
          <a:bodyPr wrap="square">
            <a:spAutoFit/>
          </a:bodyPr>
          <a:lstStyle/>
          <a:p>
            <a:r>
              <a:rPr lang="en-US" sz="750" dirty="0">
                <a:solidFill>
                  <a:srgbClr val="000000"/>
                </a:solidFill>
                <a:latin typeface="HP Simplified" panose="020B0604020204020204" pitchFamily="34" charset="0"/>
              </a:rPr>
              <a:t>8BC52AA HP MOUSE </a:t>
            </a:r>
            <a:r>
              <a:rPr lang="en-US" sz="750" b="1" dirty="0">
                <a:solidFill>
                  <a:srgbClr val="000000"/>
                </a:solidFill>
                <a:latin typeface="HP Simplified" panose="020B0604020204020204" pitchFamily="34" charset="0"/>
              </a:rPr>
              <a:t>OMEN GAMING VECTOR </a:t>
            </a:r>
            <a:r>
              <a:rPr lang="en-US" sz="750" dirty="0">
                <a:solidFill>
                  <a:srgbClr val="000000"/>
                </a:solidFill>
                <a:latin typeface="HP Simplified" panose="020B0604020204020204" pitchFamily="34" charset="0"/>
              </a:rPr>
              <a:t>ESSENTIAL USB, 6 BUTTONS, OMEN RADAR 1 SENSOR, CO-DEVELOPED WITH PIXART, OPTICAL SENSOR FOR PRECISE MOVEMENT ON MOST SURFACES, 6 PROGRAMMABLE BUTTONS, </a:t>
            </a:r>
            <a:r>
              <a:rPr lang="en-US" sz="750" dirty="0" smtClean="0">
                <a:solidFill>
                  <a:srgbClr val="000000"/>
                </a:solidFill>
                <a:latin typeface="HP Simplified" panose="020B0604020204020204" pitchFamily="34" charset="0"/>
              </a:rPr>
              <a:t>BLACK, </a:t>
            </a:r>
            <a:r>
              <a:rPr lang="en-US" sz="750" dirty="0" smtClean="0">
                <a:solidFill>
                  <a:srgbClr val="FF0000"/>
                </a:solidFill>
                <a:latin typeface="HP Simplified" panose="020B0604020204020204" pitchFamily="34" charset="0"/>
              </a:rPr>
              <a:t>19 </a:t>
            </a:r>
            <a:r>
              <a:rPr lang="el-GR" sz="750" dirty="0" smtClean="0">
                <a:solidFill>
                  <a:srgbClr val="FF0000"/>
                </a:solidFill>
                <a:latin typeface="HP Simplified" panose="020B0604020204020204" pitchFamily="34" charset="0"/>
              </a:rPr>
              <a:t>€</a:t>
            </a:r>
            <a:r>
              <a:rPr lang="en-US" sz="750" dirty="0" smtClean="0">
                <a:solidFill>
                  <a:srgbClr val="000000"/>
                </a:solidFill>
                <a:latin typeface="HP Simplified" panose="020B0604020204020204" pitchFamily="34" charset="0"/>
              </a:rPr>
              <a:t> </a:t>
            </a:r>
            <a:endParaRPr lang="en-US" altLang="en-US" sz="800" b="1" i="1" dirty="0">
              <a:solidFill>
                <a:srgbClr val="92D050"/>
              </a:solidFill>
              <a:ea typeface="Calibri" panose="020F0502020204030204" pitchFamily="34" charset="0"/>
            </a:endParaRPr>
          </a:p>
          <a:p>
            <a:endParaRPr lang="en-US" sz="750" dirty="0">
              <a:solidFill>
                <a:srgbClr val="000000"/>
              </a:solidFill>
              <a:latin typeface="HP Simplified" panose="020B0604020204020204" pitchFamily="34" charset="0"/>
            </a:endParaRPr>
          </a:p>
        </p:txBody>
      </p:sp>
      <p:pic>
        <p:nvPicPr>
          <p:cNvPr id="15" name="Picture 14"/>
          <p:cNvPicPr>
            <a:picLocks noChangeAspect="1"/>
          </p:cNvPicPr>
          <p:nvPr/>
        </p:nvPicPr>
        <p:blipFill rotWithShape="1">
          <a:blip r:embed="rId12" cstate="email">
            <a:extLst>
              <a:ext uri="{BEBA8EAE-BF5A-486C-A8C5-ECC9F3942E4B}">
                <a14:imgProps xmlns:a14="http://schemas.microsoft.com/office/drawing/2010/main">
                  <a14:imgLayer r:embed="rId13">
                    <a14:imgEffect>
                      <a14:backgroundRemoval t="19167" b="93750" l="5313" r="73438"/>
                    </a14:imgEffect>
                  </a14:imgLayer>
                </a14:imgProps>
              </a:ext>
              <a:ext uri="{28A0092B-C50C-407E-A947-70E740481C1C}">
                <a14:useLocalDpi xmlns:a14="http://schemas.microsoft.com/office/drawing/2010/main"/>
              </a:ext>
            </a:extLst>
          </a:blip>
          <a:srcRect l="6907" t="23518" r="23718" b="3982"/>
          <a:stretch/>
        </p:blipFill>
        <p:spPr>
          <a:xfrm>
            <a:off x="163735" y="4877948"/>
            <a:ext cx="644828" cy="505406"/>
          </a:xfrm>
          <a:prstGeom prst="rect">
            <a:avLst/>
          </a:prstGeom>
        </p:spPr>
      </p:pic>
      <p:pic>
        <p:nvPicPr>
          <p:cNvPr id="9" name="Picture 8"/>
          <p:cNvPicPr>
            <a:picLocks noChangeAspect="1"/>
          </p:cNvPicPr>
          <p:nvPr/>
        </p:nvPicPr>
        <p:blipFill>
          <a:blip r:embed="rId14" cstate="email">
            <a:extLst>
              <a:ext uri="{28A0092B-C50C-407E-A947-70E740481C1C}">
                <a14:useLocalDpi xmlns:a14="http://schemas.microsoft.com/office/drawing/2010/main"/>
              </a:ext>
            </a:extLst>
          </a:blip>
          <a:stretch>
            <a:fillRect/>
          </a:stretch>
        </p:blipFill>
        <p:spPr>
          <a:xfrm>
            <a:off x="3756795" y="2117051"/>
            <a:ext cx="537182" cy="1358350"/>
          </a:xfrm>
          <a:prstGeom prst="rect">
            <a:avLst/>
          </a:prstGeom>
        </p:spPr>
      </p:pic>
      <p:sp>
        <p:nvSpPr>
          <p:cNvPr id="55" name="Rectangle 54"/>
          <p:cNvSpPr/>
          <p:nvPr/>
        </p:nvSpPr>
        <p:spPr>
          <a:xfrm>
            <a:off x="1618065" y="444395"/>
            <a:ext cx="1811020" cy="307777"/>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700" dirty="0">
                <a:solidFill>
                  <a:schemeClr val="bg1"/>
                </a:solidFill>
                <a:latin typeface="HP Simplified" panose="020B0604020204020204" pitchFamily="34" charset="0"/>
                <a:cs typeface="Arial" panose="020B0604020202020204" pitchFamily="34" charset="0"/>
              </a:rPr>
              <a:t>Promo prices are valid until </a:t>
            </a:r>
            <a:r>
              <a:rPr lang="en-US" sz="700" dirty="0" smtClean="0">
                <a:solidFill>
                  <a:schemeClr val="bg1"/>
                </a:solidFill>
                <a:latin typeface="HP Simplified" panose="020B0604020204020204" pitchFamily="34" charset="0"/>
                <a:cs typeface="Arial" panose="020B0604020202020204" pitchFamily="34" charset="0"/>
              </a:rPr>
              <a:t>31/10 or </a:t>
            </a:r>
            <a:r>
              <a:rPr lang="en-US" sz="700" dirty="0">
                <a:solidFill>
                  <a:schemeClr val="bg1"/>
                </a:solidFill>
                <a:latin typeface="HP Simplified" panose="020B0604020204020204" pitchFamily="34" charset="0"/>
                <a:cs typeface="Arial" panose="020B0604020202020204" pitchFamily="34" charset="0"/>
              </a:rPr>
              <a:t>Until Stock Last.</a:t>
            </a:r>
          </a:p>
        </p:txBody>
      </p:sp>
      <p:pic>
        <p:nvPicPr>
          <p:cNvPr id="16" name="Picture 15">
            <a:extLst>
              <a:ext uri="{FF2B5EF4-FFF2-40B4-BE49-F238E27FC236}">
                <a16:creationId xmlns="" xmlns:a16="http://schemas.microsoft.com/office/drawing/2014/main" id="{27F870B9-B704-6C13-4F2A-576128359B80}"/>
              </a:ext>
            </a:extLst>
          </p:cNvPr>
          <p:cNvPicPr>
            <a:picLocks noChangeAspect="1"/>
          </p:cNvPicPr>
          <p:nvPr/>
        </p:nvPicPr>
        <p:blipFill>
          <a:blip r:embed="rId15" cstate="email">
            <a:extLst>
              <a:ext uri="{28A0092B-C50C-407E-A947-70E740481C1C}">
                <a14:useLocalDpi xmlns:a14="http://schemas.microsoft.com/office/drawing/2010/main"/>
              </a:ext>
            </a:extLst>
          </a:blip>
          <a:stretch>
            <a:fillRect/>
          </a:stretch>
        </p:blipFill>
        <p:spPr>
          <a:xfrm>
            <a:off x="2335878" y="2472915"/>
            <a:ext cx="1191637" cy="881999"/>
          </a:xfrm>
          <a:prstGeom prst="rect">
            <a:avLst/>
          </a:prstGeom>
        </p:spPr>
      </p:pic>
      <p:sp>
        <p:nvSpPr>
          <p:cNvPr id="17" name="TextBox 16">
            <a:extLst>
              <a:ext uri="{FF2B5EF4-FFF2-40B4-BE49-F238E27FC236}">
                <a16:creationId xmlns="" xmlns:a16="http://schemas.microsoft.com/office/drawing/2014/main" id="{75CB1C58-C84B-C9CD-FC55-8012C3231E47}"/>
              </a:ext>
            </a:extLst>
          </p:cNvPr>
          <p:cNvSpPr txBox="1"/>
          <p:nvPr/>
        </p:nvSpPr>
        <p:spPr>
          <a:xfrm>
            <a:off x="3720654" y="3867632"/>
            <a:ext cx="2284207" cy="553998"/>
          </a:xfrm>
          <a:prstGeom prst="rect">
            <a:avLst/>
          </a:prstGeom>
          <a:noFill/>
        </p:spPr>
        <p:txBody>
          <a:bodyPr wrap="square" rtlCol="0">
            <a:spAutoFit/>
          </a:bodyPr>
          <a:lstStyle/>
          <a:p>
            <a:pPr eaLnBrk="1" fontAlgn="t" hangingPunct="1">
              <a:spcBef>
                <a:spcPts val="0"/>
              </a:spcBef>
              <a:spcAft>
                <a:spcPts val="0"/>
              </a:spcAft>
            </a:pPr>
            <a:r>
              <a:rPr lang="en-GB" sz="750" dirty="0">
                <a:solidFill>
                  <a:srgbClr val="000000"/>
                </a:solidFill>
                <a:latin typeface="HP Simplified" panose="020B0604020204020204" pitchFamily="34" charset="0"/>
              </a:rPr>
              <a:t>B5ZU6EA   HP </a:t>
            </a:r>
            <a:r>
              <a:rPr lang="en-GB" sz="750" b="1" dirty="0">
                <a:solidFill>
                  <a:srgbClr val="000000"/>
                </a:solidFill>
                <a:latin typeface="HP Simplified" panose="020B0604020204020204" pitchFamily="34" charset="0"/>
              </a:rPr>
              <a:t>PC OMEN GAMING GT22-3003nv</a:t>
            </a:r>
            <a:r>
              <a:rPr lang="en-GB" sz="750" dirty="0">
                <a:solidFill>
                  <a:srgbClr val="000000"/>
                </a:solidFill>
                <a:latin typeface="HP Simplified" panose="020B0604020204020204" pitchFamily="34" charset="0"/>
              </a:rPr>
              <a:t>, INTEL ULTRA 7-265K 3.9-5.5GHz/30MB, 20 CORES, 32GB, 1TB GEN4 NVMe M.2 SSD, NVIDIA GEFORCE RTX 4070 12GB, WIN 11 PRO, 3YW  SHADOW </a:t>
            </a:r>
            <a:r>
              <a:rPr lang="en-GB" sz="750" dirty="0" smtClean="0">
                <a:solidFill>
                  <a:srgbClr val="000000"/>
                </a:solidFill>
                <a:latin typeface="HP Simplified" panose="020B0604020204020204" pitchFamily="34" charset="0"/>
              </a:rPr>
              <a:t>BLACK, </a:t>
            </a:r>
            <a:r>
              <a:rPr lang="en-US" sz="750" dirty="0" smtClean="0">
                <a:solidFill>
                  <a:srgbClr val="FF0000"/>
                </a:solidFill>
                <a:latin typeface="HP Simplified" panose="020B0604020204020204" pitchFamily="34" charset="0"/>
              </a:rPr>
              <a:t>2,944 </a:t>
            </a:r>
            <a:r>
              <a:rPr lang="en-GB" sz="750" b="0" i="0" u="none" strike="noStrike" kern="1200" dirty="0" smtClean="0">
                <a:solidFill>
                  <a:srgbClr val="FF0000"/>
                </a:solidFill>
                <a:effectLst/>
                <a:latin typeface="HP Simplified" panose="020B0604020204020204" pitchFamily="34" charset="0"/>
              </a:rPr>
              <a:t>€ </a:t>
            </a:r>
            <a:endParaRPr lang="en-US" altLang="en-US" sz="800" i="1" dirty="0">
              <a:solidFill>
                <a:srgbClr val="92D050"/>
              </a:solidFill>
              <a:ea typeface="Calibri" panose="020F0502020204030204" pitchFamily="34" charset="0"/>
            </a:endParaRPr>
          </a:p>
        </p:txBody>
      </p:sp>
      <p:pic>
        <p:nvPicPr>
          <p:cNvPr id="19" name="Picture 18" descr="A close up of a phone&#10;&#10;Description automatically generated">
            <a:extLst>
              <a:ext uri="{FF2B5EF4-FFF2-40B4-BE49-F238E27FC236}">
                <a16:creationId xmlns="" xmlns:a16="http://schemas.microsoft.com/office/drawing/2014/main" id="{9C810189-C617-5E6B-4609-C9B2917E3CE0}"/>
              </a:ext>
            </a:extLst>
          </p:cNvPr>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5980825" y="3374431"/>
            <a:ext cx="529848" cy="1367684"/>
          </a:xfrm>
          <a:prstGeom prst="rect">
            <a:avLst/>
          </a:prstGeom>
        </p:spPr>
      </p:pic>
    </p:spTree>
    <p:extLst>
      <p:ext uri="{BB962C8B-B14F-4D97-AF65-F5344CB8AC3E}">
        <p14:creationId xmlns:p14="http://schemas.microsoft.com/office/powerpoint/2010/main" val="36959724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8" name="Picture 67"/>
          <p:cNvPicPr>
            <a:picLocks noChangeAspect="1"/>
          </p:cNvPicPr>
          <p:nvPr/>
        </p:nvPicPr>
        <p:blipFill>
          <a:blip r:embed="rId3" cstate="email">
            <a:lum bright="70000" contrast="-70000"/>
            <a:extLst>
              <a:ext uri="{28A0092B-C50C-407E-A947-70E740481C1C}">
                <a14:useLocalDpi xmlns:a14="http://schemas.microsoft.com/office/drawing/2010/main"/>
              </a:ext>
            </a:extLst>
          </a:blip>
          <a:stretch>
            <a:fillRect/>
          </a:stretch>
        </p:blipFill>
        <p:spPr>
          <a:xfrm>
            <a:off x="3703413" y="-5051"/>
            <a:ext cx="3079268" cy="1360432"/>
          </a:xfrm>
          <a:prstGeom prst="rect">
            <a:avLst/>
          </a:prstGeom>
        </p:spPr>
      </p:pic>
      <p:sp>
        <p:nvSpPr>
          <p:cNvPr id="110" name="Rectangle 109"/>
          <p:cNvSpPr/>
          <p:nvPr/>
        </p:nvSpPr>
        <p:spPr>
          <a:xfrm>
            <a:off x="1006248" y="-3192"/>
            <a:ext cx="2692814" cy="1033743"/>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dirty="0">
              <a:latin typeface="HP Simplified" panose="020B0604020204020204" pitchFamily="34" charset="0"/>
            </a:endParaRPr>
          </a:p>
        </p:txBody>
      </p:sp>
      <p:cxnSp>
        <p:nvCxnSpPr>
          <p:cNvPr id="131" name="Straight Connector 130"/>
          <p:cNvCxnSpPr/>
          <p:nvPr/>
        </p:nvCxnSpPr>
        <p:spPr>
          <a:xfrm>
            <a:off x="6538913" y="6396038"/>
            <a:ext cx="0" cy="43180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34" name="Straight Connector 133"/>
          <p:cNvCxnSpPr/>
          <p:nvPr/>
        </p:nvCxnSpPr>
        <p:spPr>
          <a:xfrm>
            <a:off x="4030663" y="6405563"/>
            <a:ext cx="0" cy="43180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2062" name="Rectangle 158"/>
          <p:cNvSpPr>
            <a:spLocks noChangeArrowheads="1"/>
          </p:cNvSpPr>
          <p:nvPr/>
        </p:nvSpPr>
        <p:spPr bwMode="auto">
          <a:xfrm>
            <a:off x="1533429" y="-1068"/>
            <a:ext cx="220696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r>
              <a:rPr lang="en-US" sz="1000" b="1" dirty="0">
                <a:solidFill>
                  <a:schemeClr val="bg1"/>
                </a:solidFill>
                <a:effectLst>
                  <a:outerShdw blurRad="38100" dist="38100" dir="2700000" algn="tl">
                    <a:srgbClr val="000000">
                      <a:alpha val="43137"/>
                    </a:srgbClr>
                  </a:outerShdw>
                </a:effectLst>
                <a:latin typeface="HP Simplified" panose="020B0604020204020204" pitchFamily="34" charset="0"/>
              </a:rPr>
              <a:t>HP Mini, SFF</a:t>
            </a:r>
            <a:r>
              <a:rPr lang="el-GR" sz="1000" b="1" dirty="0">
                <a:solidFill>
                  <a:schemeClr val="bg1"/>
                </a:solidFill>
                <a:effectLst>
                  <a:outerShdw blurRad="38100" dist="38100" dir="2700000" algn="tl">
                    <a:srgbClr val="000000">
                      <a:alpha val="43137"/>
                    </a:srgbClr>
                  </a:outerShdw>
                </a:effectLst>
                <a:latin typeface="HP Simplified" panose="020B0604020204020204" pitchFamily="34" charset="0"/>
              </a:rPr>
              <a:t>,</a:t>
            </a:r>
            <a:r>
              <a:rPr lang="en-US" sz="1000" b="1" dirty="0">
                <a:solidFill>
                  <a:schemeClr val="bg1"/>
                </a:solidFill>
                <a:effectLst>
                  <a:outerShdw blurRad="38100" dist="38100" dir="2700000" algn="tl">
                    <a:srgbClr val="000000">
                      <a:alpha val="43137"/>
                    </a:srgbClr>
                  </a:outerShdw>
                </a:effectLst>
                <a:latin typeface="HP Simplified" panose="020B0604020204020204" pitchFamily="34" charset="0"/>
              </a:rPr>
              <a:t> Tower, and All In One Business PCs</a:t>
            </a:r>
          </a:p>
          <a:p>
            <a:r>
              <a:rPr lang="en-US" sz="1000" dirty="0"/>
              <a:t> </a:t>
            </a:r>
          </a:p>
          <a:p>
            <a:pPr eaLnBrk="1" hangingPunct="1"/>
            <a:endParaRPr lang="el-GR" altLang="en-US" sz="1000" b="1" dirty="0">
              <a:solidFill>
                <a:schemeClr val="bg1"/>
              </a:solidFill>
              <a:effectLst>
                <a:outerShdw blurRad="38100" dist="38100" dir="2700000" algn="tl">
                  <a:srgbClr val="000000">
                    <a:alpha val="43137"/>
                  </a:srgbClr>
                </a:outerShdw>
              </a:effectLst>
              <a:latin typeface="HP Simplified" panose="020B0604020204020204" pitchFamily="34" charset="0"/>
            </a:endParaRPr>
          </a:p>
        </p:txBody>
      </p:sp>
      <p:pic>
        <p:nvPicPr>
          <p:cNvPr id="2063" name="Picture 8" descr="http://evonexus.org/wp-content/uploads/2015/11/hp-logo-color.png"/>
          <p:cNvPicPr>
            <a:picLocks noChangeAspect="1" noChangeArrowheads="1"/>
          </p:cNvPicPr>
          <p:nvPr/>
        </p:nvPicPr>
        <p:blipFill>
          <a:blip r:embed="rId4" cstate="email">
            <a:grayscl/>
            <a:biLevel thresh="50000"/>
            <a:extLst>
              <a:ext uri="{28A0092B-C50C-407E-A947-70E740481C1C}">
                <a14:useLocalDpi xmlns:a14="http://schemas.microsoft.com/office/drawing/2010/main"/>
              </a:ext>
            </a:extLst>
          </a:blip>
          <a:srcRect l="22939" r="21562"/>
          <a:stretch>
            <a:fillRect/>
          </a:stretch>
        </p:blipFill>
        <p:spPr bwMode="auto">
          <a:xfrm>
            <a:off x="1141241" y="0"/>
            <a:ext cx="331454" cy="36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 name="Picture 2">
            <a:extLst>
              <a:ext uri="{FF2B5EF4-FFF2-40B4-BE49-F238E27FC236}">
                <a16:creationId xmlns="" xmlns:a16="http://schemas.microsoft.com/office/drawing/2014/main" id="{B05B3299-1F47-2D4D-DE53-12A8EE3B0E8A}"/>
              </a:ext>
            </a:extLst>
          </p:cNvPr>
          <p:cNvPicPr>
            <a:picLocks noChangeAspect="1" noChangeArrowheads="1"/>
          </p:cNvPicPr>
          <p:nvPr/>
        </p:nvPicPr>
        <p:blipFill>
          <a:blip r:embed="rId5" cstate="email">
            <a:extLst>
              <a:ext uri="{28A0092B-C50C-407E-A947-70E740481C1C}">
                <a14:useLocalDpi xmlns:a14="http://schemas.microsoft.com/office/drawing/2010/main"/>
              </a:ext>
            </a:extLst>
          </a:blip>
          <a:srcRect/>
          <a:stretch>
            <a:fillRect/>
          </a:stretch>
        </p:blipFill>
        <p:spPr bwMode="auto">
          <a:xfrm>
            <a:off x="0" y="-5619"/>
            <a:ext cx="1036848" cy="1036848"/>
          </a:xfrm>
          <a:prstGeom prst="rect">
            <a:avLst/>
          </a:prstGeom>
          <a:noFill/>
          <a:extLst>
            <a:ext uri="{909E8E84-426E-40DD-AFC4-6F175D3DCCD1}">
              <a14:hiddenFill xmlns:a14="http://schemas.microsoft.com/office/drawing/2010/main">
                <a:solidFill>
                  <a:srgbClr val="FFFFFF"/>
                </a:solidFill>
              </a14:hiddenFill>
            </a:ext>
          </a:extLst>
        </p:spPr>
      </p:pic>
      <p:cxnSp>
        <p:nvCxnSpPr>
          <p:cNvPr id="130" name="Straight Connector 129">
            <a:extLst>
              <a:ext uri="{FF2B5EF4-FFF2-40B4-BE49-F238E27FC236}">
                <a16:creationId xmlns="" xmlns:a16="http://schemas.microsoft.com/office/drawing/2014/main" id="{366B0EBD-A616-92B7-F28C-38B4293C1EF9}"/>
              </a:ext>
            </a:extLst>
          </p:cNvPr>
          <p:cNvCxnSpPr>
            <a:cxnSpLocks/>
          </p:cNvCxnSpPr>
          <p:nvPr/>
        </p:nvCxnSpPr>
        <p:spPr>
          <a:xfrm flipH="1">
            <a:off x="3701737" y="915959"/>
            <a:ext cx="3352" cy="5402176"/>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132" name="Straight Connector 131">
            <a:extLst>
              <a:ext uri="{FF2B5EF4-FFF2-40B4-BE49-F238E27FC236}">
                <a16:creationId xmlns="" xmlns:a16="http://schemas.microsoft.com/office/drawing/2014/main" id="{366B0EBD-A616-92B7-F28C-38B4293C1EF9}"/>
              </a:ext>
            </a:extLst>
          </p:cNvPr>
          <p:cNvCxnSpPr/>
          <p:nvPr/>
        </p:nvCxnSpPr>
        <p:spPr>
          <a:xfrm>
            <a:off x="6775289" y="29710"/>
            <a:ext cx="71594" cy="6389113"/>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145" name="Rectangle 144"/>
          <p:cNvSpPr/>
          <p:nvPr/>
        </p:nvSpPr>
        <p:spPr>
          <a:xfrm>
            <a:off x="6774" y="1144200"/>
            <a:ext cx="3670307" cy="561692"/>
          </a:xfrm>
          <a:prstGeom prst="rect">
            <a:avLst/>
          </a:prstGeom>
        </p:spPr>
        <p:txBody>
          <a:bodyPr wrap="square">
            <a:spAutoFit/>
          </a:bodyPr>
          <a:lstStyle/>
          <a:p>
            <a:pPr algn="just"/>
            <a:r>
              <a:rPr lang="en-US" sz="750" dirty="0">
                <a:solidFill>
                  <a:schemeClr val="tx1">
                    <a:lumMod val="50000"/>
                    <a:lumOff val="50000"/>
                  </a:schemeClr>
                </a:solidFill>
                <a:latin typeface="HP Simplified" panose="020B0604020204020204" pitchFamily="34" charset="0"/>
              </a:rPr>
              <a:t>The </a:t>
            </a:r>
            <a:r>
              <a:rPr lang="en-US" sz="800" b="1" dirty="0">
                <a:solidFill>
                  <a:schemeClr val="accent5"/>
                </a:solidFill>
                <a:latin typeface="HP Simplified" panose="020B0604020204020204" pitchFamily="34" charset="0"/>
              </a:rPr>
              <a:t>HP Pro Tower 290 </a:t>
            </a:r>
            <a:r>
              <a:rPr lang="en-US" sz="750" dirty="0">
                <a:solidFill>
                  <a:schemeClr val="tx1">
                    <a:lumMod val="50000"/>
                    <a:lumOff val="50000"/>
                  </a:schemeClr>
                </a:solidFill>
                <a:latin typeface="HP Simplified" panose="020B0604020204020204" pitchFamily="34" charset="0"/>
              </a:rPr>
              <a:t>helps optimize business resources. Equipped with a powerful Intel® processor, essential tools, and security features for business, this affordably priced and easy to set up PC has a scalable and functional design that can grow with your business.</a:t>
            </a:r>
            <a:endParaRPr lang="en-GB" sz="750" dirty="0">
              <a:solidFill>
                <a:schemeClr val="tx1">
                  <a:lumMod val="50000"/>
                  <a:lumOff val="50000"/>
                </a:schemeClr>
              </a:solidFill>
              <a:latin typeface="HP Simplified" panose="020B0604020204020204" pitchFamily="34" charset="0"/>
            </a:endParaRPr>
          </a:p>
        </p:txBody>
      </p:sp>
      <p:cxnSp>
        <p:nvCxnSpPr>
          <p:cNvPr id="85" name="Straight Connector 84"/>
          <p:cNvCxnSpPr/>
          <p:nvPr/>
        </p:nvCxnSpPr>
        <p:spPr>
          <a:xfrm>
            <a:off x="3922713" y="6462713"/>
            <a:ext cx="0" cy="360362"/>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a:off x="6316663" y="6459538"/>
            <a:ext cx="0" cy="360362"/>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16" name="Straight Connector 115">
            <a:extLst>
              <a:ext uri="{FF2B5EF4-FFF2-40B4-BE49-F238E27FC236}">
                <a16:creationId xmlns="" xmlns:a16="http://schemas.microsoft.com/office/drawing/2014/main" id="{12EA50A1-DECF-92ED-987C-4890D19E155F}"/>
              </a:ext>
            </a:extLst>
          </p:cNvPr>
          <p:cNvCxnSpPr/>
          <p:nvPr/>
        </p:nvCxnSpPr>
        <p:spPr>
          <a:xfrm>
            <a:off x="6860571" y="6200816"/>
            <a:ext cx="3024000" cy="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4" name="Picture 3"/>
          <p:cNvPicPr>
            <a:picLocks noChangeAspect="1"/>
          </p:cNvPicPr>
          <p:nvPr/>
        </p:nvPicPr>
        <p:blipFill rotWithShape="1">
          <a:blip r:embed="rId6" cstate="email">
            <a:extLst>
              <a:ext uri="{28A0092B-C50C-407E-A947-70E740481C1C}">
                <a14:useLocalDpi xmlns:a14="http://schemas.microsoft.com/office/drawing/2010/main"/>
              </a:ext>
            </a:extLst>
          </a:blip>
          <a:srcRect l="22380" r="23830" b="5067"/>
          <a:stretch/>
        </p:blipFill>
        <p:spPr>
          <a:xfrm>
            <a:off x="1542910" y="1662639"/>
            <a:ext cx="595982" cy="1051822"/>
          </a:xfrm>
          <a:prstGeom prst="rect">
            <a:avLst/>
          </a:prstGeom>
        </p:spPr>
      </p:pic>
      <p:sp>
        <p:nvSpPr>
          <p:cNvPr id="86" name="Rectangle 85"/>
          <p:cNvSpPr/>
          <p:nvPr/>
        </p:nvSpPr>
        <p:spPr>
          <a:xfrm>
            <a:off x="0" y="6418823"/>
            <a:ext cx="9901938" cy="445900"/>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800" dirty="0">
              <a:latin typeface="HP Simplified" panose="020B0604020204020204" pitchFamily="34" charset="0"/>
            </a:endParaRPr>
          </a:p>
        </p:txBody>
      </p:sp>
      <p:sp>
        <p:nvSpPr>
          <p:cNvPr id="88" name="Rectangle 87"/>
          <p:cNvSpPr/>
          <p:nvPr/>
        </p:nvSpPr>
        <p:spPr>
          <a:xfrm>
            <a:off x="6366349" y="6422576"/>
            <a:ext cx="1035460" cy="369332"/>
          </a:xfrm>
          <a:prstGeom prst="rect">
            <a:avLst/>
          </a:prstGeom>
        </p:spPr>
        <p:txBody>
          <a:bodyPr wrap="square">
            <a:spAutoFit/>
          </a:bodyPr>
          <a:lstStyle/>
          <a:p>
            <a:pPr algn="ctr"/>
            <a:r>
              <a:rPr lang="en-US" sz="600" dirty="0">
                <a:latin typeface="HP Simplified" panose="020B0604020204020204" pitchFamily="34" charset="0"/>
                <a:cs typeface="Calibri" pitchFamily="34" charset="0"/>
              </a:rPr>
              <a:t>Call now on</a:t>
            </a:r>
            <a:r>
              <a:rPr lang="en-US" sz="600" dirty="0" smtClean="0">
                <a:latin typeface="HP Simplified" panose="020B0604020204020204" pitchFamily="34" charset="0"/>
                <a:cs typeface="Calibri" pitchFamily="34" charset="0"/>
              </a:rPr>
              <a:t>:</a:t>
            </a:r>
            <a:endParaRPr lang="en-US" sz="600" dirty="0">
              <a:latin typeface="HP Simplified" panose="020B0604020204020204" pitchFamily="34" charset="0"/>
              <a:cs typeface="Calibri" pitchFamily="34" charset="0"/>
            </a:endParaRPr>
          </a:p>
          <a:p>
            <a:pPr algn="ctr"/>
            <a:r>
              <a:rPr lang="en-US" sz="600" dirty="0">
                <a:latin typeface="HP Simplified" panose="020B0604020204020204" pitchFamily="34" charset="0"/>
                <a:cs typeface="Calibri" pitchFamily="34" charset="0"/>
              </a:rPr>
              <a:t>Mail on: </a:t>
            </a:r>
          </a:p>
          <a:p>
            <a:pPr algn="ctr"/>
            <a:endParaRPr lang="en-US" sz="600" dirty="0">
              <a:latin typeface="HP Simplified" panose="020B0604020204020204" pitchFamily="34" charset="0"/>
              <a:cs typeface="Calibri" pitchFamily="34" charset="0"/>
            </a:endParaRPr>
          </a:p>
        </p:txBody>
      </p:sp>
      <p:sp>
        <p:nvSpPr>
          <p:cNvPr id="91" name="Rectangle 90"/>
          <p:cNvSpPr/>
          <p:nvPr/>
        </p:nvSpPr>
        <p:spPr>
          <a:xfrm>
            <a:off x="15584" y="6411130"/>
            <a:ext cx="3994403" cy="461665"/>
          </a:xfrm>
          <a:prstGeom prst="rect">
            <a:avLst/>
          </a:prstGeom>
          <a:ln>
            <a:noFill/>
          </a:ln>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600" dirty="0">
                <a:latin typeface="HP Simplified" panose="020B0604020204020204" pitchFamily="34" charset="0"/>
                <a:cs typeface="Calibri" pitchFamily="34" charset="0"/>
              </a:rPr>
              <a:t>Prices, Promotions, specifications, availability and terms of offers may change without notice. Despite our best efforts, </a:t>
            </a:r>
          </a:p>
          <a:p>
            <a:pPr algn="just"/>
            <a:r>
              <a:rPr lang="en-GB" sz="600" dirty="0">
                <a:latin typeface="HP Simplified" panose="020B0604020204020204" pitchFamily="34" charset="0"/>
                <a:cs typeface="Calibri" pitchFamily="34" charset="0"/>
              </a:rPr>
              <a:t>a small number of items may contain pricing, typography, or photography errors. Correct prices and Promotions are validated at the time your order is placed. Recycling fees are not included in the Dealer &amp; Retail File. Delivery and installation charges are not included. </a:t>
            </a:r>
            <a:r>
              <a:rPr lang="en-US" sz="600" dirty="0">
                <a:latin typeface="HP Simplified" panose="020B0604020204020204" pitchFamily="34" charset="0"/>
                <a:cs typeface="Calibri" pitchFamily="34" charset="0"/>
              </a:rPr>
              <a:t>Products' warranty is the warranty given by the manufacturer.</a:t>
            </a:r>
            <a:r>
              <a:rPr lang="en-GB" sz="600" dirty="0">
                <a:latin typeface="HP Simplified" panose="020B0604020204020204" pitchFamily="34" charset="0"/>
                <a:cs typeface="Calibri" pitchFamily="34" charset="0"/>
              </a:rPr>
              <a:t>  VAT is </a:t>
            </a:r>
            <a:r>
              <a:rPr lang="en-GB" sz="600" dirty="0" smtClean="0">
                <a:latin typeface="HP Simplified" panose="020B0604020204020204" pitchFamily="34" charset="0"/>
                <a:cs typeface="Calibri" pitchFamily="34" charset="0"/>
              </a:rPr>
              <a:t>included</a:t>
            </a:r>
            <a:endParaRPr lang="en-GB" sz="600" dirty="0">
              <a:latin typeface="HP Simplified" panose="020B0604020204020204" pitchFamily="34" charset="0"/>
              <a:cs typeface="Calibri" pitchFamily="34" charset="0"/>
            </a:endParaRPr>
          </a:p>
        </p:txBody>
      </p:sp>
      <p:sp>
        <p:nvSpPr>
          <p:cNvPr id="101" name="Rectangle 93"/>
          <p:cNvSpPr>
            <a:spLocks noChangeArrowheads="1"/>
          </p:cNvSpPr>
          <p:nvPr/>
        </p:nvSpPr>
        <p:spPr bwMode="auto">
          <a:xfrm>
            <a:off x="996167" y="414458"/>
            <a:ext cx="2293475" cy="2077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en-US" sz="750" dirty="0" smtClean="0">
                <a:solidFill>
                  <a:schemeClr val="bg1"/>
                </a:solidFill>
                <a:latin typeface="HP Simplified" panose="020B0604020204020204" pitchFamily="34" charset="0"/>
                <a:cs typeface="Arial" panose="020B0604020202020204" pitchFamily="34" charset="0"/>
              </a:rPr>
              <a:t>Retail File October 2025</a:t>
            </a:r>
            <a:r>
              <a:rPr lang="en-US" altLang="en-US" sz="750" dirty="0">
                <a:solidFill>
                  <a:schemeClr val="bg1"/>
                </a:solidFill>
                <a:latin typeface="HP Simplified" panose="020B0604020204020204" pitchFamily="34" charset="0"/>
                <a:cs typeface="Arial" panose="020B0604020202020204" pitchFamily="34" charset="0"/>
              </a:rPr>
              <a:t>. Page 3/4</a:t>
            </a:r>
            <a:endParaRPr lang="en-US" sz="750" dirty="0">
              <a:solidFill>
                <a:schemeClr val="bg1"/>
              </a:solidFill>
              <a:latin typeface="HP Simplified" panose="020B0604020204020204" pitchFamily="34" charset="0"/>
              <a:cs typeface="Arial" panose="020B0604020202020204" pitchFamily="34" charset="0"/>
            </a:endParaRPr>
          </a:p>
        </p:txBody>
      </p:sp>
      <p:cxnSp>
        <p:nvCxnSpPr>
          <p:cNvPr id="75" name="Straight Connector 74">
            <a:extLst>
              <a:ext uri="{FF2B5EF4-FFF2-40B4-BE49-F238E27FC236}">
                <a16:creationId xmlns="" xmlns:a16="http://schemas.microsoft.com/office/drawing/2014/main" id="{12EA50A1-DECF-92ED-987C-4890D19E155F}"/>
              </a:ext>
            </a:extLst>
          </p:cNvPr>
          <p:cNvCxnSpPr>
            <a:cxnSpLocks/>
          </p:cNvCxnSpPr>
          <p:nvPr/>
        </p:nvCxnSpPr>
        <p:spPr>
          <a:xfrm>
            <a:off x="3741611" y="1375989"/>
            <a:ext cx="3045078" cy="1552"/>
          </a:xfrm>
          <a:prstGeom prst="line">
            <a:avLst/>
          </a:prstGeom>
          <a:ln w="63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00" name="Straight Connector 99">
            <a:extLst>
              <a:ext uri="{FF2B5EF4-FFF2-40B4-BE49-F238E27FC236}">
                <a16:creationId xmlns="" xmlns:a16="http://schemas.microsoft.com/office/drawing/2014/main" id="{12EA50A1-DECF-92ED-987C-4890D19E155F}"/>
              </a:ext>
            </a:extLst>
          </p:cNvPr>
          <p:cNvCxnSpPr>
            <a:cxnSpLocks/>
          </p:cNvCxnSpPr>
          <p:nvPr/>
        </p:nvCxnSpPr>
        <p:spPr>
          <a:xfrm>
            <a:off x="4010" y="4036884"/>
            <a:ext cx="3701078" cy="0"/>
          </a:xfrm>
          <a:prstGeom prst="line">
            <a:avLst/>
          </a:prstGeom>
          <a:ln w="63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82" name="Rectangle 81"/>
          <p:cNvSpPr/>
          <p:nvPr/>
        </p:nvSpPr>
        <p:spPr>
          <a:xfrm>
            <a:off x="92188" y="3232901"/>
            <a:ext cx="3277958" cy="453970"/>
          </a:xfrm>
          <a:prstGeom prst="rect">
            <a:avLst/>
          </a:prstGeom>
        </p:spPr>
        <p:txBody>
          <a:bodyPr wrap="square">
            <a:spAutoFit/>
          </a:bodyPr>
          <a:lstStyle/>
          <a:p>
            <a:pPr eaLnBrk="1" fontAlgn="t" hangingPunct="1">
              <a:spcBef>
                <a:spcPts val="0"/>
              </a:spcBef>
              <a:spcAft>
                <a:spcPts val="0"/>
              </a:spcAft>
            </a:pPr>
            <a:r>
              <a:rPr lang="en-US" sz="750" dirty="0">
                <a:latin typeface="HP Simplified" panose="020B0604020204020204" pitchFamily="34" charset="0"/>
              </a:rPr>
              <a:t>9H6G3ET HP PC PRO </a:t>
            </a:r>
            <a:r>
              <a:rPr lang="en-US" sz="750" b="1" dirty="0">
                <a:latin typeface="HP Simplified" panose="020B0604020204020204" pitchFamily="34" charset="0"/>
              </a:rPr>
              <a:t>290 G9</a:t>
            </a:r>
            <a:r>
              <a:rPr lang="en-US" sz="750" dirty="0">
                <a:latin typeface="HP Simplified" panose="020B0604020204020204" pitchFamily="34" charset="0"/>
              </a:rPr>
              <a:t>, INTEL i7-13700 4.1-5.2GHz/30MB, 16 CORES, 16GB (1x16GB), 512GB PCIe NVMe M.2 SSD, INTEL UHD GRAPHICS 770, WIN 11 PRO, </a:t>
            </a:r>
            <a:r>
              <a:rPr lang="en-US" sz="750" dirty="0" smtClean="0">
                <a:latin typeface="HP Simplified" panose="020B0604020204020204" pitchFamily="34" charset="0"/>
              </a:rPr>
              <a:t>3YW,  </a:t>
            </a:r>
            <a:r>
              <a:rPr lang="en-US" sz="750" dirty="0" smtClean="0">
                <a:solidFill>
                  <a:srgbClr val="FF0000"/>
                </a:solidFill>
                <a:latin typeface="HP Simplified" panose="020B0604020204020204" pitchFamily="34" charset="0"/>
              </a:rPr>
              <a:t>906 </a:t>
            </a:r>
            <a:r>
              <a:rPr lang="el-GR" sz="750" dirty="0" smtClean="0">
                <a:solidFill>
                  <a:srgbClr val="FF0000"/>
                </a:solidFill>
                <a:latin typeface="HP Simplified" panose="020B0604020204020204" pitchFamily="34" charset="0"/>
              </a:rPr>
              <a:t>€</a:t>
            </a:r>
            <a:r>
              <a:rPr lang="en-US" sz="800" i="1" dirty="0" smtClean="0">
                <a:solidFill>
                  <a:srgbClr val="92D050"/>
                </a:solidFill>
                <a:ea typeface="Calibri" panose="020F0502020204030204" pitchFamily="34" charset="0"/>
              </a:rPr>
              <a:t> </a:t>
            </a:r>
            <a:endParaRPr lang="en-US" altLang="en-US" sz="800" b="1" i="1" dirty="0">
              <a:solidFill>
                <a:srgbClr val="92D050"/>
              </a:solidFill>
              <a:ea typeface="Calibri" panose="020F0502020204030204" pitchFamily="34" charset="0"/>
            </a:endParaRPr>
          </a:p>
        </p:txBody>
      </p:sp>
      <p:pic>
        <p:nvPicPr>
          <p:cNvPr id="6" name="Picture 5"/>
          <p:cNvPicPr>
            <a:picLocks noChangeAspect="1"/>
          </p:cNvPicPr>
          <p:nvPr/>
        </p:nvPicPr>
        <p:blipFill>
          <a:blip r:embed="rId7" cstate="email">
            <a:extLst>
              <a:ext uri="{28A0092B-C50C-407E-A947-70E740481C1C}">
                <a14:useLocalDpi xmlns:a14="http://schemas.microsoft.com/office/drawing/2010/main"/>
              </a:ext>
            </a:extLst>
          </a:blip>
          <a:stretch>
            <a:fillRect/>
          </a:stretch>
        </p:blipFill>
        <p:spPr>
          <a:xfrm>
            <a:off x="4146638" y="1141"/>
            <a:ext cx="2304811" cy="1360432"/>
          </a:xfrm>
          <a:prstGeom prst="rect">
            <a:avLst/>
          </a:prstGeom>
        </p:spPr>
      </p:pic>
      <p:sp>
        <p:nvSpPr>
          <p:cNvPr id="55" name="Rectangle 54"/>
          <p:cNvSpPr/>
          <p:nvPr/>
        </p:nvSpPr>
        <p:spPr>
          <a:xfrm>
            <a:off x="996167" y="576479"/>
            <a:ext cx="2283696" cy="200055"/>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700" dirty="0">
                <a:solidFill>
                  <a:schemeClr val="bg1"/>
                </a:solidFill>
                <a:latin typeface="HP Simplified" panose="020B0604020204020204" pitchFamily="34" charset="0"/>
                <a:cs typeface="Arial" panose="020B0604020202020204" pitchFamily="34" charset="0"/>
              </a:rPr>
              <a:t>Promo prices are valid until </a:t>
            </a:r>
            <a:r>
              <a:rPr lang="en-US" sz="700" dirty="0" smtClean="0">
                <a:solidFill>
                  <a:schemeClr val="bg1"/>
                </a:solidFill>
                <a:latin typeface="HP Simplified" panose="020B0604020204020204" pitchFamily="34" charset="0"/>
                <a:cs typeface="Arial" panose="020B0604020202020204" pitchFamily="34" charset="0"/>
              </a:rPr>
              <a:t>31/10 or </a:t>
            </a:r>
            <a:r>
              <a:rPr lang="en-US" sz="700" dirty="0">
                <a:solidFill>
                  <a:schemeClr val="bg1"/>
                </a:solidFill>
                <a:latin typeface="HP Simplified" panose="020B0604020204020204" pitchFamily="34" charset="0"/>
                <a:cs typeface="Arial" panose="020B0604020202020204" pitchFamily="34" charset="0"/>
              </a:rPr>
              <a:t>Until Stock Last.</a:t>
            </a:r>
          </a:p>
        </p:txBody>
      </p:sp>
      <p:sp>
        <p:nvSpPr>
          <p:cNvPr id="3" name="Rectangle 2">
            <a:extLst>
              <a:ext uri="{FF2B5EF4-FFF2-40B4-BE49-F238E27FC236}">
                <a16:creationId xmlns="" xmlns:a16="http://schemas.microsoft.com/office/drawing/2014/main" id="{84247218-21E5-884B-A832-5A2BC89BD6DF}"/>
              </a:ext>
            </a:extLst>
          </p:cNvPr>
          <p:cNvSpPr/>
          <p:nvPr/>
        </p:nvSpPr>
        <p:spPr>
          <a:xfrm>
            <a:off x="215925" y="5813566"/>
            <a:ext cx="2826556" cy="561692"/>
          </a:xfrm>
          <a:prstGeom prst="rect">
            <a:avLst/>
          </a:prstGeom>
        </p:spPr>
        <p:txBody>
          <a:bodyPr wrap="square">
            <a:spAutoFit/>
          </a:bodyPr>
          <a:lstStyle/>
          <a:p>
            <a:pPr eaLnBrk="1" fontAlgn="t" hangingPunct="1">
              <a:spcBef>
                <a:spcPts val="0"/>
              </a:spcBef>
              <a:spcAft>
                <a:spcPts val="0"/>
              </a:spcAft>
            </a:pPr>
            <a:r>
              <a:rPr lang="en-US" sz="750" dirty="0">
                <a:latin typeface="HP Simplified" panose="020B0604020204020204" pitchFamily="34" charset="0"/>
              </a:rPr>
              <a:t>9H766ET HP PC PRO </a:t>
            </a:r>
            <a:r>
              <a:rPr lang="en-US" sz="750" b="1" dirty="0">
                <a:latin typeface="HP Simplified" panose="020B0604020204020204" pitchFamily="34" charset="0"/>
              </a:rPr>
              <a:t>400 G9 SFF</a:t>
            </a:r>
            <a:r>
              <a:rPr lang="en-US" sz="750" dirty="0">
                <a:latin typeface="HP Simplified" panose="020B0604020204020204" pitchFamily="34" charset="0"/>
              </a:rPr>
              <a:t>, INTEL i7-14700 VPRO 2.1-5.4GHz/33MB, 20 CORES, 16GB, 1TB PCIe NVMe M.2 SSD, INTEL UHD GRAPHICS, WIN 11 PRO, 5YW, BLACK,  </a:t>
            </a:r>
            <a:r>
              <a:rPr lang="en-US" sz="750" dirty="0" smtClean="0">
                <a:solidFill>
                  <a:srgbClr val="FF0000"/>
                </a:solidFill>
                <a:latin typeface="HP Simplified" panose="020B0604020204020204" pitchFamily="34" charset="0"/>
              </a:rPr>
              <a:t>1,212 </a:t>
            </a:r>
            <a:r>
              <a:rPr lang="el-GR" sz="750" dirty="0" smtClean="0">
                <a:solidFill>
                  <a:srgbClr val="FF0000"/>
                </a:solidFill>
                <a:latin typeface="HP Simplified" panose="020B0604020204020204" pitchFamily="34" charset="0"/>
              </a:rPr>
              <a:t>€</a:t>
            </a:r>
            <a:r>
              <a:rPr lang="en-US" sz="750" dirty="0" smtClean="0">
                <a:solidFill>
                  <a:srgbClr val="FF0000"/>
                </a:solidFill>
                <a:latin typeface="HP Simplified" panose="020B0604020204020204" pitchFamily="34" charset="0"/>
              </a:rPr>
              <a:t> </a:t>
            </a:r>
            <a:endParaRPr lang="el-GR" sz="800" b="1" i="1" dirty="0">
              <a:solidFill>
                <a:srgbClr val="92D050"/>
              </a:solidFill>
              <a:ea typeface="Calibri" panose="020F0502020204030204" pitchFamily="34" charset="0"/>
            </a:endParaRPr>
          </a:p>
          <a:p>
            <a:pPr eaLnBrk="1" fontAlgn="t" hangingPunct="1">
              <a:spcBef>
                <a:spcPts val="0"/>
              </a:spcBef>
              <a:spcAft>
                <a:spcPts val="0"/>
              </a:spcAft>
            </a:pPr>
            <a:endParaRPr lang="el-GR" sz="800" i="1" dirty="0">
              <a:solidFill>
                <a:srgbClr val="92D050"/>
              </a:solidFill>
              <a:ea typeface="Calibri" panose="020F0502020204030204" pitchFamily="34" charset="0"/>
            </a:endParaRPr>
          </a:p>
        </p:txBody>
      </p:sp>
      <p:sp>
        <p:nvSpPr>
          <p:cNvPr id="13" name="Rectangle 12">
            <a:extLst>
              <a:ext uri="{FF2B5EF4-FFF2-40B4-BE49-F238E27FC236}">
                <a16:creationId xmlns="" xmlns:a16="http://schemas.microsoft.com/office/drawing/2014/main" id="{70433A33-D65C-5A6A-5FD1-00B463EC261F}"/>
              </a:ext>
            </a:extLst>
          </p:cNvPr>
          <p:cNvSpPr/>
          <p:nvPr/>
        </p:nvSpPr>
        <p:spPr>
          <a:xfrm>
            <a:off x="15584" y="4153819"/>
            <a:ext cx="3671477" cy="561692"/>
          </a:xfrm>
          <a:prstGeom prst="rect">
            <a:avLst/>
          </a:prstGeom>
        </p:spPr>
        <p:txBody>
          <a:bodyPr wrap="square">
            <a:spAutoFit/>
          </a:bodyPr>
          <a:lstStyle/>
          <a:p>
            <a:r>
              <a:rPr lang="en-US" sz="750" dirty="0">
                <a:solidFill>
                  <a:schemeClr val="tx1">
                    <a:lumMod val="50000"/>
                    <a:lumOff val="50000"/>
                  </a:schemeClr>
                </a:solidFill>
                <a:latin typeface="HP Simplified" panose="020B0604020204020204" pitchFamily="34" charset="0"/>
              </a:rPr>
              <a:t>The </a:t>
            </a:r>
            <a:r>
              <a:rPr lang="en-US" sz="800" b="1" dirty="0">
                <a:solidFill>
                  <a:schemeClr val="accent5"/>
                </a:solidFill>
                <a:latin typeface="HP Simplified" panose="020B0604020204020204" pitchFamily="34" charset="0"/>
              </a:rPr>
              <a:t>HP Pro SFF 400 </a:t>
            </a:r>
            <a:r>
              <a:rPr lang="en-US" sz="750" dirty="0">
                <a:solidFill>
                  <a:schemeClr val="tx1">
                    <a:lumMod val="50000"/>
                    <a:lumOff val="50000"/>
                  </a:schemeClr>
                </a:solidFill>
                <a:latin typeface="HP Simplified" panose="020B0604020204020204" pitchFamily="34" charset="0"/>
              </a:rPr>
              <a:t>Desktop provides users in hybrid work environments with the commercial-grade configuration options and connectivity in a space-saving design. This PC is powered by the latest Intel® processor and protected with always-on security you can trust.</a:t>
            </a:r>
          </a:p>
        </p:txBody>
      </p:sp>
      <p:pic>
        <p:nvPicPr>
          <p:cNvPr id="18" name="Picture 17" descr="A black and silver computer&#10;&#10;AI-generated content may be incorrect.">
            <a:extLst>
              <a:ext uri="{FF2B5EF4-FFF2-40B4-BE49-F238E27FC236}">
                <a16:creationId xmlns="" xmlns:a16="http://schemas.microsoft.com/office/drawing/2014/main" id="{13D80BBE-4075-9F93-DE08-592FCD5D8685}"/>
              </a:ext>
            </a:extLst>
          </p:cNvPr>
          <p:cNvPicPr>
            <a:picLocks noChangeAspect="1"/>
          </p:cNvPicPr>
          <p:nvPr/>
        </p:nvPicPr>
        <p:blipFill>
          <a:blip r:embed="rId8" cstate="email">
            <a:extLst>
              <a:ext uri="{BEBA8EAE-BF5A-486C-A8C5-ECC9F3942E4B}">
                <a14:imgProps xmlns:a14="http://schemas.microsoft.com/office/drawing/2010/main">
                  <a14:imgLayer r:embed="rId9">
                    <a14:imgEffect>
                      <a14:backgroundRemoval t="9662" b="92271" l="6327" r="95918">
                        <a14:foregroundMark x1="7959" y1="27536" x2="6327" y2="82609"/>
                        <a14:foregroundMark x1="94286" y1="23671" x2="94741" y2="35749"/>
                        <a14:foregroundMark x1="95695" y1="77016" x2="95669" y2="77295"/>
                        <a14:foregroundMark x1="16735" y1="85024" x2="65799" y2="90851"/>
                        <a14:foregroundMark x1="85475" y1="89701" x2="90816" y2="87923"/>
                        <a14:backgroundMark x1="95918" y1="42029" x2="96939" y2="76812"/>
                        <a14:backgroundMark x1="96939" y1="76812" x2="96735" y2="55556"/>
                        <a14:backgroundMark x1="94898" y1="77295" x2="94898" y2="89855"/>
                        <a14:backgroundMark x1="95714" y1="35749" x2="95714" y2="49275"/>
                        <a14:backgroundMark x1="64490" y1="95652" x2="83878" y2="96618"/>
                      </a14:backgroundRemoval>
                    </a14:imgEffect>
                  </a14:imgLayer>
                </a14:imgProps>
              </a:ext>
              <a:ext uri="{28A0092B-C50C-407E-A947-70E740481C1C}">
                <a14:useLocalDpi xmlns:a14="http://schemas.microsoft.com/office/drawing/2010/main"/>
              </a:ext>
            </a:extLst>
          </a:blip>
          <a:stretch>
            <a:fillRect/>
          </a:stretch>
        </p:blipFill>
        <p:spPr>
          <a:xfrm>
            <a:off x="1036848" y="4955677"/>
            <a:ext cx="1346377" cy="477769"/>
          </a:xfrm>
          <a:prstGeom prst="rect">
            <a:avLst/>
          </a:prstGeom>
        </p:spPr>
      </p:pic>
      <p:sp>
        <p:nvSpPr>
          <p:cNvPr id="27" name="Rectangle 26">
            <a:extLst>
              <a:ext uri="{FF2B5EF4-FFF2-40B4-BE49-F238E27FC236}">
                <a16:creationId xmlns="" xmlns:a16="http://schemas.microsoft.com/office/drawing/2014/main" id="{99FC9D88-5A37-ED95-4680-35571323014D}"/>
              </a:ext>
            </a:extLst>
          </p:cNvPr>
          <p:cNvSpPr/>
          <p:nvPr/>
        </p:nvSpPr>
        <p:spPr>
          <a:xfrm>
            <a:off x="3729745" y="1461803"/>
            <a:ext cx="3123780" cy="677108"/>
          </a:xfrm>
          <a:prstGeom prst="rect">
            <a:avLst/>
          </a:prstGeom>
        </p:spPr>
        <p:txBody>
          <a:bodyPr wrap="square">
            <a:spAutoFit/>
          </a:bodyPr>
          <a:lstStyle/>
          <a:p>
            <a:r>
              <a:rPr lang="en-US" sz="750" dirty="0">
                <a:solidFill>
                  <a:schemeClr val="tx1">
                    <a:lumMod val="50000"/>
                    <a:lumOff val="50000"/>
                  </a:schemeClr>
                </a:solidFill>
                <a:latin typeface="HP Simplified" panose="020B0604020204020204" pitchFamily="34" charset="0"/>
              </a:rPr>
              <a:t>The </a:t>
            </a:r>
            <a:r>
              <a:rPr lang="en-US" sz="800" b="1" dirty="0">
                <a:solidFill>
                  <a:schemeClr val="accent5"/>
                </a:solidFill>
                <a:latin typeface="HP Simplified" panose="020B0604020204020204" pitchFamily="34" charset="0"/>
              </a:rPr>
              <a:t>HP Elite Tower 800 </a:t>
            </a:r>
            <a:r>
              <a:rPr lang="en-US" sz="750" dirty="0">
                <a:solidFill>
                  <a:schemeClr val="tx1">
                    <a:lumMod val="50000"/>
                    <a:lumOff val="50000"/>
                  </a:schemeClr>
                </a:solidFill>
                <a:latin typeface="HP Simplified" panose="020B0604020204020204" pitchFamily="34" charset="0"/>
              </a:rPr>
              <a:t>delivers the high-performance needed for power users whose workloads include handling complex programs, rendering, and demanding graphics content. Equipped with the latest Intel® processor, speedy storage, and memory, this is the right PC for your most demanding tasks.</a:t>
            </a:r>
          </a:p>
        </p:txBody>
      </p:sp>
      <p:pic>
        <p:nvPicPr>
          <p:cNvPr id="31" name="Picture 30" descr="A black rectangular electronic device&#10;&#10;AI-generated content may be incorrect.">
            <a:extLst>
              <a:ext uri="{FF2B5EF4-FFF2-40B4-BE49-F238E27FC236}">
                <a16:creationId xmlns="" xmlns:a16="http://schemas.microsoft.com/office/drawing/2014/main" id="{CF5F3BBE-DE05-3067-1EE3-01012AC58A6A}"/>
              </a:ext>
            </a:extLst>
          </p:cNvPr>
          <p:cNvPicPr>
            <a:picLocks noChangeAspect="1"/>
          </p:cNvPicPr>
          <p:nvPr/>
        </p:nvPicPr>
        <p:blipFill>
          <a:blip r:embed="rId10" cstate="email">
            <a:extLst>
              <a:ext uri="{28A0092B-C50C-407E-A947-70E740481C1C}">
                <a14:useLocalDpi xmlns:a14="http://schemas.microsoft.com/office/drawing/2010/main"/>
              </a:ext>
            </a:extLst>
          </a:blip>
          <a:stretch>
            <a:fillRect/>
          </a:stretch>
        </p:blipFill>
        <p:spPr>
          <a:xfrm>
            <a:off x="5765571" y="2051088"/>
            <a:ext cx="547898" cy="1079194"/>
          </a:xfrm>
          <a:prstGeom prst="rect">
            <a:avLst/>
          </a:prstGeom>
        </p:spPr>
      </p:pic>
      <p:sp>
        <p:nvSpPr>
          <p:cNvPr id="34" name="Rectangle 33">
            <a:extLst>
              <a:ext uri="{FF2B5EF4-FFF2-40B4-BE49-F238E27FC236}">
                <a16:creationId xmlns="" xmlns:a16="http://schemas.microsoft.com/office/drawing/2014/main" id="{4C5C0C06-ED03-5CAF-5F6D-5FA1A5AC55D9}"/>
              </a:ext>
            </a:extLst>
          </p:cNvPr>
          <p:cNvSpPr/>
          <p:nvPr/>
        </p:nvSpPr>
        <p:spPr>
          <a:xfrm>
            <a:off x="6853525" y="2045537"/>
            <a:ext cx="2970257" cy="684803"/>
          </a:xfrm>
          <a:prstGeom prst="rect">
            <a:avLst/>
          </a:prstGeom>
        </p:spPr>
        <p:txBody>
          <a:bodyPr wrap="square">
            <a:spAutoFit/>
          </a:bodyPr>
          <a:lstStyle/>
          <a:p>
            <a:pPr eaLnBrk="1" fontAlgn="t" hangingPunct="1">
              <a:spcBef>
                <a:spcPts val="0"/>
              </a:spcBef>
              <a:spcAft>
                <a:spcPts val="0"/>
              </a:spcAft>
            </a:pPr>
            <a:r>
              <a:rPr lang="en-US" sz="750" dirty="0">
                <a:latin typeface="HP Simplified" panose="020B0604020204020204" pitchFamily="34" charset="0"/>
              </a:rPr>
              <a:t>999X9ET  HP PC ALL IN ONE </a:t>
            </a:r>
            <a:r>
              <a:rPr lang="en-US" sz="750" b="1" dirty="0">
                <a:latin typeface="HP Simplified" panose="020B0604020204020204" pitchFamily="34" charset="0"/>
              </a:rPr>
              <a:t>ELITEONE 840 G9</a:t>
            </a:r>
            <a:r>
              <a:rPr lang="en-US" sz="750" dirty="0">
                <a:latin typeface="HP Simplified" panose="020B0604020204020204" pitchFamily="34" charset="0"/>
              </a:rPr>
              <a:t>, 23.8‘’ FHD IPS, INTEL i5-14500 VPRO 3.7-7.0GHz/24MB, 14 CORES, 16GB (1x16GB), 512GB PCIe  NVMe  M.2 SSD, INTEL UHD GRAPHICS 770, 5W SPEAKERS, CAMERA, WIN 11 PRO, </a:t>
            </a:r>
            <a:r>
              <a:rPr lang="en-US" sz="750" dirty="0" smtClean="0">
                <a:latin typeface="HP Simplified" panose="020B0604020204020204" pitchFamily="34" charset="0"/>
              </a:rPr>
              <a:t>3YW, </a:t>
            </a:r>
            <a:r>
              <a:rPr lang="en-US" sz="750" dirty="0" smtClean="0">
                <a:solidFill>
                  <a:srgbClr val="FF0000"/>
                </a:solidFill>
                <a:latin typeface="HP Simplified" panose="020B0604020204020204" pitchFamily="34" charset="0"/>
              </a:rPr>
              <a:t>1,382 </a:t>
            </a:r>
            <a:r>
              <a:rPr lang="el-GR" sz="750" dirty="0" smtClean="0">
                <a:solidFill>
                  <a:srgbClr val="FF0000"/>
                </a:solidFill>
                <a:latin typeface="HP Simplified" panose="020B0604020204020204" pitchFamily="34" charset="0"/>
              </a:rPr>
              <a:t>€</a:t>
            </a:r>
            <a:r>
              <a:rPr lang="en-US" sz="750" dirty="0" smtClean="0">
                <a:solidFill>
                  <a:srgbClr val="FF0000"/>
                </a:solidFill>
                <a:latin typeface="HP Simplified" panose="020B0604020204020204" pitchFamily="34" charset="0"/>
              </a:rPr>
              <a:t>  </a:t>
            </a:r>
            <a:endParaRPr lang="el-GR" sz="800" b="1" i="1" dirty="0">
              <a:solidFill>
                <a:srgbClr val="92D050"/>
              </a:solidFill>
              <a:ea typeface="Calibri" panose="020F0502020204030204" pitchFamily="34" charset="0"/>
            </a:endParaRPr>
          </a:p>
          <a:p>
            <a:pPr eaLnBrk="1" fontAlgn="t" hangingPunct="1">
              <a:spcBef>
                <a:spcPts val="0"/>
              </a:spcBef>
              <a:spcAft>
                <a:spcPts val="0"/>
              </a:spcAft>
            </a:pPr>
            <a:endParaRPr lang="en-US" altLang="en-US" sz="800" i="1" dirty="0">
              <a:solidFill>
                <a:srgbClr val="92D050"/>
              </a:solidFill>
              <a:ea typeface="Calibri" panose="020F0502020204030204" pitchFamily="34" charset="0"/>
            </a:endParaRPr>
          </a:p>
        </p:txBody>
      </p:sp>
      <p:sp>
        <p:nvSpPr>
          <p:cNvPr id="36" name="Rectangle 35">
            <a:extLst>
              <a:ext uri="{FF2B5EF4-FFF2-40B4-BE49-F238E27FC236}">
                <a16:creationId xmlns="" xmlns:a16="http://schemas.microsoft.com/office/drawing/2014/main" id="{CDCD868C-31E7-48C6-6372-51C633826A7D}"/>
              </a:ext>
            </a:extLst>
          </p:cNvPr>
          <p:cNvSpPr/>
          <p:nvPr/>
        </p:nvSpPr>
        <p:spPr>
          <a:xfrm>
            <a:off x="6860571" y="3532163"/>
            <a:ext cx="3038640" cy="553998"/>
          </a:xfrm>
          <a:prstGeom prst="rect">
            <a:avLst/>
          </a:prstGeom>
        </p:spPr>
        <p:txBody>
          <a:bodyPr wrap="square">
            <a:spAutoFit/>
          </a:bodyPr>
          <a:lstStyle/>
          <a:p>
            <a:pPr eaLnBrk="1" fontAlgn="t" hangingPunct="1">
              <a:spcBef>
                <a:spcPts val="0"/>
              </a:spcBef>
              <a:spcAft>
                <a:spcPts val="0"/>
              </a:spcAft>
            </a:pPr>
            <a:r>
              <a:rPr lang="en-US" sz="750" dirty="0">
                <a:latin typeface="HP Simplified" panose="020B0604020204020204" pitchFamily="34" charset="0"/>
              </a:rPr>
              <a:t>99A59ET  HP PC ALL IN ONE </a:t>
            </a:r>
            <a:r>
              <a:rPr lang="en-US" sz="750" b="1" dirty="0">
                <a:latin typeface="HP Simplified" panose="020B0604020204020204" pitchFamily="34" charset="0"/>
              </a:rPr>
              <a:t>ELITEONE 870 G9 </a:t>
            </a:r>
            <a:r>
              <a:rPr lang="en-US" sz="750" dirty="0">
                <a:latin typeface="HP Simplified" panose="020B0604020204020204" pitchFamily="34" charset="0"/>
              </a:rPr>
              <a:t>27'' QHD IPS, INTEL i7-14700 VPRO 2.0-5.8GHz/36MB, 24 CORES, 32GB (1x32GB), 512GB PCIe GEN4 NVMe TLC M.2 SSD, INTEL UHD GRAPHICS 770, 5W SPEAKERS, CAMERA, WIN 11 PRO, 3YW </a:t>
            </a:r>
            <a:r>
              <a:rPr lang="en-US" sz="750" dirty="0" smtClean="0">
                <a:latin typeface="HP Simplified" panose="020B0604020204020204" pitchFamily="34" charset="0"/>
              </a:rPr>
              <a:t>,</a:t>
            </a:r>
            <a:r>
              <a:rPr lang="en-US" sz="750" dirty="0" smtClean="0">
                <a:solidFill>
                  <a:srgbClr val="FF0000"/>
                </a:solidFill>
                <a:latin typeface="HP Simplified" panose="020B0604020204020204" pitchFamily="34" charset="0"/>
              </a:rPr>
              <a:t>1,841 </a:t>
            </a:r>
            <a:r>
              <a:rPr lang="el-GR" sz="750" dirty="0" smtClean="0">
                <a:solidFill>
                  <a:srgbClr val="FF0000"/>
                </a:solidFill>
                <a:latin typeface="HP Simplified" panose="020B0604020204020204" pitchFamily="34" charset="0"/>
              </a:rPr>
              <a:t>€</a:t>
            </a:r>
            <a:r>
              <a:rPr lang="en-US" sz="750" dirty="0" smtClean="0">
                <a:solidFill>
                  <a:srgbClr val="FF0000"/>
                </a:solidFill>
                <a:latin typeface="HP Simplified" panose="020B0604020204020204" pitchFamily="34" charset="0"/>
              </a:rPr>
              <a:t> </a:t>
            </a:r>
            <a:endParaRPr lang="en-US" altLang="en-US" sz="800" i="1" dirty="0">
              <a:solidFill>
                <a:srgbClr val="92D050"/>
              </a:solidFill>
              <a:ea typeface="Calibri" panose="020F0502020204030204" pitchFamily="34" charset="0"/>
            </a:endParaRPr>
          </a:p>
        </p:txBody>
      </p:sp>
      <p:sp>
        <p:nvSpPr>
          <p:cNvPr id="14" name="Rectangle 13">
            <a:extLst>
              <a:ext uri="{FF2B5EF4-FFF2-40B4-BE49-F238E27FC236}">
                <a16:creationId xmlns="" xmlns:a16="http://schemas.microsoft.com/office/drawing/2014/main" id="{F2F9AB36-793F-AA15-D266-703B0AC571E8}"/>
              </a:ext>
            </a:extLst>
          </p:cNvPr>
          <p:cNvSpPr/>
          <p:nvPr/>
        </p:nvSpPr>
        <p:spPr>
          <a:xfrm>
            <a:off x="3711731" y="3418477"/>
            <a:ext cx="3111914" cy="561692"/>
          </a:xfrm>
          <a:prstGeom prst="rect">
            <a:avLst/>
          </a:prstGeom>
        </p:spPr>
        <p:txBody>
          <a:bodyPr wrap="square">
            <a:spAutoFit/>
          </a:bodyPr>
          <a:lstStyle/>
          <a:p>
            <a:pPr algn="just"/>
            <a:r>
              <a:rPr lang="en-US" sz="750" dirty="0">
                <a:solidFill>
                  <a:schemeClr val="tx1">
                    <a:lumMod val="50000"/>
                    <a:lumOff val="50000"/>
                  </a:schemeClr>
                </a:solidFill>
                <a:latin typeface="HP Simplified" panose="020B0604020204020204" pitchFamily="34" charset="0"/>
              </a:rPr>
              <a:t>The HP </a:t>
            </a:r>
            <a:r>
              <a:rPr lang="en-US" sz="800" b="1" dirty="0">
                <a:solidFill>
                  <a:schemeClr val="accent5"/>
                </a:solidFill>
                <a:latin typeface="HP Simplified" panose="020B0604020204020204" pitchFamily="34" charset="0"/>
              </a:rPr>
              <a:t>ProOne 245 All-in-One </a:t>
            </a:r>
            <a:r>
              <a:rPr lang="en-US" sz="750" dirty="0">
                <a:solidFill>
                  <a:schemeClr val="tx1">
                    <a:lumMod val="50000"/>
                    <a:lumOff val="50000"/>
                  </a:schemeClr>
                </a:solidFill>
                <a:latin typeface="HP Simplified" panose="020B0604020204020204" pitchFamily="34" charset="0"/>
              </a:rPr>
              <a:t>provides power and features for productivity and business-grade performance. A great value, with the latest AMD processor, a 23.8-inch diagonal Full HD display, and video-enhancement features in a sleek, stylish design and tiltable camera.</a:t>
            </a:r>
          </a:p>
        </p:txBody>
      </p:sp>
      <p:sp>
        <p:nvSpPr>
          <p:cNvPr id="17" name="Rectangle 16">
            <a:extLst>
              <a:ext uri="{FF2B5EF4-FFF2-40B4-BE49-F238E27FC236}">
                <a16:creationId xmlns="" xmlns:a16="http://schemas.microsoft.com/office/drawing/2014/main" id="{FA563F83-8F4A-7B55-0FE6-3F01E04AEB60}"/>
              </a:ext>
            </a:extLst>
          </p:cNvPr>
          <p:cNvSpPr/>
          <p:nvPr/>
        </p:nvSpPr>
        <p:spPr>
          <a:xfrm>
            <a:off x="3772750" y="5301215"/>
            <a:ext cx="2875889" cy="553998"/>
          </a:xfrm>
          <a:prstGeom prst="rect">
            <a:avLst/>
          </a:prstGeom>
        </p:spPr>
        <p:txBody>
          <a:bodyPr wrap="square">
            <a:spAutoFit/>
          </a:bodyPr>
          <a:lstStyle/>
          <a:p>
            <a:pPr eaLnBrk="1" fontAlgn="t" hangingPunct="1">
              <a:spcBef>
                <a:spcPts val="0"/>
              </a:spcBef>
              <a:spcAft>
                <a:spcPts val="0"/>
              </a:spcAft>
            </a:pPr>
            <a:r>
              <a:rPr lang="en-US" sz="750" dirty="0">
                <a:latin typeface="HP Simplified" panose="020B0604020204020204" pitchFamily="34" charset="0"/>
              </a:rPr>
              <a:t>A54ZWET HP PC </a:t>
            </a:r>
            <a:r>
              <a:rPr lang="en-US" sz="750" b="1" dirty="0">
                <a:latin typeface="HP Simplified" panose="020B0604020204020204" pitchFamily="34" charset="0"/>
              </a:rPr>
              <a:t>ALL IN ONE PRO ONE 245 </a:t>
            </a:r>
            <a:r>
              <a:rPr lang="en-US" sz="750" dirty="0">
                <a:latin typeface="HP Simplified" panose="020B0604020204020204" pitchFamily="34" charset="0"/>
              </a:rPr>
              <a:t>G10, 23.8'' FHD IPS, AMD RYZEN 5 7520U 2.8-4.3GHz/4MB, 4 CORES, 16GB, 512GB PCIe NVMe SSD, AMD RADEON GRAPHICS, CAMERA, MIC, LAN, WIN 11 PRO, </a:t>
            </a:r>
            <a:r>
              <a:rPr lang="en-US" sz="750" dirty="0" smtClean="0">
                <a:latin typeface="HP Simplified" panose="020B0604020204020204" pitchFamily="34" charset="0"/>
              </a:rPr>
              <a:t>3YW, </a:t>
            </a:r>
            <a:r>
              <a:rPr lang="en-US" sz="750" dirty="0" smtClean="0">
                <a:solidFill>
                  <a:srgbClr val="FF0000"/>
                </a:solidFill>
                <a:latin typeface="HP Simplified" panose="020B0604020204020204" pitchFamily="34" charset="0"/>
              </a:rPr>
              <a:t>843 </a:t>
            </a:r>
            <a:r>
              <a:rPr lang="el-GR" sz="750" dirty="0" smtClean="0">
                <a:solidFill>
                  <a:srgbClr val="FF0000"/>
                </a:solidFill>
                <a:latin typeface="HP Simplified" panose="020B0604020204020204" pitchFamily="34" charset="0"/>
              </a:rPr>
              <a:t>€</a:t>
            </a:r>
            <a:r>
              <a:rPr lang="en-US" sz="750" dirty="0" smtClean="0">
                <a:solidFill>
                  <a:srgbClr val="FF0000"/>
                </a:solidFill>
                <a:latin typeface="HP Simplified" panose="020B0604020204020204" pitchFamily="34" charset="0"/>
              </a:rPr>
              <a:t> </a:t>
            </a:r>
            <a:endParaRPr lang="en-US" altLang="en-US" sz="800" i="1" dirty="0">
              <a:solidFill>
                <a:srgbClr val="92D050"/>
              </a:solidFill>
              <a:ea typeface="Calibri" panose="020F0502020204030204" pitchFamily="34" charset="0"/>
            </a:endParaRPr>
          </a:p>
        </p:txBody>
      </p:sp>
      <p:pic>
        <p:nvPicPr>
          <p:cNvPr id="32" name="Picture 31">
            <a:extLst>
              <a:ext uri="{FF2B5EF4-FFF2-40B4-BE49-F238E27FC236}">
                <a16:creationId xmlns="" xmlns:a16="http://schemas.microsoft.com/office/drawing/2014/main" id="{8BF2C957-ABA9-98A0-859D-D3051E4F7402}"/>
              </a:ext>
            </a:extLst>
          </p:cNvPr>
          <p:cNvPicPr>
            <a:picLocks noChangeAspect="1"/>
          </p:cNvPicPr>
          <p:nvPr/>
        </p:nvPicPr>
        <p:blipFill>
          <a:blip r:embed="rId11" cstate="email">
            <a:extLst>
              <a:ext uri="{28A0092B-C50C-407E-A947-70E740481C1C}">
                <a14:useLocalDpi xmlns:a14="http://schemas.microsoft.com/office/drawing/2010/main"/>
              </a:ext>
            </a:extLst>
          </a:blip>
          <a:stretch>
            <a:fillRect/>
          </a:stretch>
        </p:blipFill>
        <p:spPr>
          <a:xfrm>
            <a:off x="4569763" y="4058837"/>
            <a:ext cx="1304796" cy="1085041"/>
          </a:xfrm>
          <a:prstGeom prst="rect">
            <a:avLst/>
          </a:prstGeom>
        </p:spPr>
      </p:pic>
      <p:sp>
        <p:nvSpPr>
          <p:cNvPr id="2" name="Rectangle 1">
            <a:extLst>
              <a:ext uri="{FF2B5EF4-FFF2-40B4-BE49-F238E27FC236}">
                <a16:creationId xmlns="" xmlns:a16="http://schemas.microsoft.com/office/drawing/2014/main" id="{C6F651C4-9859-8A3C-B358-670BA72C22C7}"/>
              </a:ext>
            </a:extLst>
          </p:cNvPr>
          <p:cNvSpPr/>
          <p:nvPr/>
        </p:nvSpPr>
        <p:spPr>
          <a:xfrm>
            <a:off x="95578" y="2850596"/>
            <a:ext cx="3609111" cy="323165"/>
          </a:xfrm>
          <a:prstGeom prst="rect">
            <a:avLst/>
          </a:prstGeom>
        </p:spPr>
        <p:txBody>
          <a:bodyPr wrap="square">
            <a:spAutoFit/>
          </a:bodyPr>
          <a:lstStyle/>
          <a:p>
            <a:r>
              <a:rPr lang="en-US" sz="750" dirty="0">
                <a:solidFill>
                  <a:srgbClr val="000000"/>
                </a:solidFill>
                <a:latin typeface="HP Simplified" panose="020B0604020204020204" pitchFamily="34" charset="0"/>
              </a:rPr>
              <a:t>A54W3ET  HP </a:t>
            </a:r>
            <a:r>
              <a:rPr lang="en-US" sz="750" b="1" dirty="0">
                <a:solidFill>
                  <a:srgbClr val="000000"/>
                </a:solidFill>
                <a:latin typeface="HP Simplified" panose="020B0604020204020204" pitchFamily="34" charset="0"/>
              </a:rPr>
              <a:t>PC PRO 290 G9</a:t>
            </a:r>
            <a:r>
              <a:rPr lang="en-US" sz="750" dirty="0">
                <a:solidFill>
                  <a:srgbClr val="000000"/>
                </a:solidFill>
                <a:latin typeface="HP Simplified" panose="020B0604020204020204" pitchFamily="34" charset="0"/>
              </a:rPr>
              <a:t>, INTEL i7-13700 4.1-5.2GHz/30MB, 16 CORES, 16GB (1x16GB), 512GB PCIe NVMe M.2 SSD, INTEL UHD GRAPHICS 770, DOS, </a:t>
            </a:r>
            <a:r>
              <a:rPr lang="en-US" sz="750" dirty="0" smtClean="0">
                <a:solidFill>
                  <a:srgbClr val="000000"/>
                </a:solidFill>
                <a:latin typeface="HP Simplified" panose="020B0604020204020204" pitchFamily="34" charset="0"/>
              </a:rPr>
              <a:t>3YW, </a:t>
            </a:r>
            <a:r>
              <a:rPr lang="en-US" sz="750" dirty="0" smtClean="0">
                <a:solidFill>
                  <a:srgbClr val="FF0000"/>
                </a:solidFill>
                <a:latin typeface="HP Simplified" panose="020B0604020204020204" pitchFamily="34" charset="0"/>
              </a:rPr>
              <a:t>787 </a:t>
            </a:r>
            <a:r>
              <a:rPr lang="el-GR" sz="750" dirty="0" smtClean="0">
                <a:solidFill>
                  <a:srgbClr val="FF0000"/>
                </a:solidFill>
                <a:latin typeface="HP Simplified" panose="020B0604020204020204" pitchFamily="34" charset="0"/>
              </a:rPr>
              <a:t>€</a:t>
            </a:r>
            <a:r>
              <a:rPr lang="en-US" sz="750" dirty="0" smtClean="0">
                <a:solidFill>
                  <a:srgbClr val="FF0000"/>
                </a:solidFill>
                <a:latin typeface="HP Simplified" panose="020B0604020204020204" pitchFamily="34" charset="0"/>
              </a:rPr>
              <a:t> </a:t>
            </a:r>
            <a:endParaRPr lang="en-US" altLang="en-US" sz="800" i="1" dirty="0">
              <a:solidFill>
                <a:srgbClr val="92D050"/>
              </a:solidFill>
              <a:ea typeface="Calibri" panose="020F0502020204030204" pitchFamily="34" charset="0"/>
            </a:endParaRPr>
          </a:p>
        </p:txBody>
      </p:sp>
      <p:sp>
        <p:nvSpPr>
          <p:cNvPr id="22" name="Rectangle 21">
            <a:extLst>
              <a:ext uri="{FF2B5EF4-FFF2-40B4-BE49-F238E27FC236}">
                <a16:creationId xmlns="" xmlns:a16="http://schemas.microsoft.com/office/drawing/2014/main" id="{DC6916C9-9B13-3A45-AFEA-6F2963A3BF9E}"/>
              </a:ext>
            </a:extLst>
          </p:cNvPr>
          <p:cNvSpPr/>
          <p:nvPr/>
        </p:nvSpPr>
        <p:spPr>
          <a:xfrm>
            <a:off x="3772751" y="5855213"/>
            <a:ext cx="2889576" cy="438582"/>
          </a:xfrm>
          <a:prstGeom prst="rect">
            <a:avLst/>
          </a:prstGeom>
        </p:spPr>
        <p:txBody>
          <a:bodyPr wrap="square">
            <a:spAutoFit/>
          </a:bodyPr>
          <a:lstStyle/>
          <a:p>
            <a:pPr eaLnBrk="1" fontAlgn="t" hangingPunct="1">
              <a:spcBef>
                <a:spcPts val="0"/>
              </a:spcBef>
              <a:spcAft>
                <a:spcPts val="0"/>
              </a:spcAft>
            </a:pPr>
            <a:r>
              <a:rPr lang="en-US" sz="750" dirty="0">
                <a:latin typeface="HP Simplified" panose="020B0604020204020204" pitchFamily="34" charset="0"/>
              </a:rPr>
              <a:t>A54ZRET HP PC </a:t>
            </a:r>
            <a:r>
              <a:rPr lang="en-US" sz="750" b="1" dirty="0">
                <a:latin typeface="HP Simplified" panose="020B0604020204020204" pitchFamily="34" charset="0"/>
              </a:rPr>
              <a:t>ALL IN ONE PRO ONE 240 G10</a:t>
            </a:r>
            <a:r>
              <a:rPr lang="en-US" sz="750" dirty="0">
                <a:latin typeface="HP Simplified" panose="020B0604020204020204" pitchFamily="34" charset="0"/>
              </a:rPr>
              <a:t>, 23.8'' FHD IPS, INTEL i5-1335 3.4-4.6GHz/12MB, 10 CORES, 16GB, 512GB PCIe NVMe SSD, INTEL IRIS XE GRAPHICS, CAMERA, MIC, LAN, WIN 11 PRO, </a:t>
            </a:r>
            <a:r>
              <a:rPr lang="en-US" sz="750" dirty="0" smtClean="0">
                <a:latin typeface="HP Simplified" panose="020B0604020204020204" pitchFamily="34" charset="0"/>
              </a:rPr>
              <a:t>3YW, </a:t>
            </a:r>
            <a:r>
              <a:rPr lang="en-US" sz="750" dirty="0" smtClean="0">
                <a:solidFill>
                  <a:srgbClr val="FF0000"/>
                </a:solidFill>
                <a:latin typeface="HP Simplified" panose="020B0604020204020204" pitchFamily="34" charset="0"/>
              </a:rPr>
              <a:t>965 </a:t>
            </a:r>
            <a:r>
              <a:rPr lang="el-GR" sz="750" dirty="0" smtClean="0">
                <a:solidFill>
                  <a:srgbClr val="FF0000"/>
                </a:solidFill>
                <a:latin typeface="HP Simplified" panose="020B0604020204020204" pitchFamily="34" charset="0"/>
              </a:rPr>
              <a:t>€</a:t>
            </a:r>
            <a:r>
              <a:rPr lang="en-US" sz="750" dirty="0" smtClean="0">
                <a:solidFill>
                  <a:srgbClr val="FF0000"/>
                </a:solidFill>
                <a:latin typeface="HP Simplified" panose="020B0604020204020204" pitchFamily="34" charset="0"/>
              </a:rPr>
              <a:t> </a:t>
            </a:r>
            <a:endParaRPr lang="en-US" altLang="en-US" sz="800" i="1" dirty="0">
              <a:solidFill>
                <a:srgbClr val="92D050"/>
              </a:solidFill>
              <a:ea typeface="Calibri" panose="020F0502020204030204" pitchFamily="34" charset="0"/>
            </a:endParaRPr>
          </a:p>
        </p:txBody>
      </p:sp>
      <p:sp>
        <p:nvSpPr>
          <p:cNvPr id="24" name="Rectangle 23">
            <a:extLst>
              <a:ext uri="{FF2B5EF4-FFF2-40B4-BE49-F238E27FC236}">
                <a16:creationId xmlns="" xmlns:a16="http://schemas.microsoft.com/office/drawing/2014/main" id="{B6304D2B-5033-F4D5-5530-DC1B8CEE64A0}"/>
              </a:ext>
            </a:extLst>
          </p:cNvPr>
          <p:cNvSpPr/>
          <p:nvPr/>
        </p:nvSpPr>
        <p:spPr>
          <a:xfrm>
            <a:off x="3853109" y="2381703"/>
            <a:ext cx="1891942" cy="669414"/>
          </a:xfrm>
          <a:prstGeom prst="rect">
            <a:avLst/>
          </a:prstGeom>
        </p:spPr>
        <p:txBody>
          <a:bodyPr wrap="square">
            <a:spAutoFit/>
          </a:bodyPr>
          <a:lstStyle/>
          <a:p>
            <a:r>
              <a:rPr lang="en-US" sz="750" dirty="0">
                <a:latin typeface="HP Simplified" panose="020B0604020204020204" pitchFamily="34" charset="0"/>
              </a:rPr>
              <a:t>628C6ET HP PC </a:t>
            </a:r>
            <a:r>
              <a:rPr lang="en-US" sz="750" b="1" dirty="0">
                <a:latin typeface="HP Simplified" panose="020B0604020204020204" pitchFamily="34" charset="0"/>
              </a:rPr>
              <a:t>ELITEDESK 800 G9 </a:t>
            </a:r>
            <a:r>
              <a:rPr lang="en-US" sz="750" dirty="0">
                <a:latin typeface="HP Simplified" panose="020B0604020204020204" pitchFamily="34" charset="0"/>
              </a:rPr>
              <a:t>TWR, INTEL i5-14500 2.6-5.0GHz/24MB, 14 CORES,  32GB, 512GB PCIe Gen4 NVMe TLC M.2 SSD, INTEL UHD GRAPHICS, WIN 11 PRO, 5YW, </a:t>
            </a:r>
            <a:r>
              <a:rPr lang="en-US" sz="750" dirty="0" smtClean="0">
                <a:latin typeface="HP Simplified" panose="020B0604020204020204" pitchFamily="34" charset="0"/>
              </a:rPr>
              <a:t>BLACK, </a:t>
            </a:r>
            <a:r>
              <a:rPr lang="en-US" sz="750" dirty="0" smtClean="0">
                <a:solidFill>
                  <a:srgbClr val="FF0000"/>
                </a:solidFill>
                <a:latin typeface="HP Simplified" panose="020B0604020204020204" pitchFamily="34" charset="0"/>
              </a:rPr>
              <a:t>1,181 </a:t>
            </a:r>
            <a:r>
              <a:rPr lang="el-GR" sz="750" dirty="0" smtClean="0">
                <a:solidFill>
                  <a:srgbClr val="FF0000"/>
                </a:solidFill>
                <a:latin typeface="HP Simplified" panose="020B0604020204020204" pitchFamily="34" charset="0"/>
              </a:rPr>
              <a:t>€</a:t>
            </a:r>
            <a:endParaRPr lang="el-GR" sz="800" i="1" dirty="0">
              <a:solidFill>
                <a:srgbClr val="92D050"/>
              </a:solidFill>
              <a:ea typeface="Calibri" panose="020F0502020204030204" pitchFamily="34" charset="0"/>
            </a:endParaRPr>
          </a:p>
        </p:txBody>
      </p:sp>
      <p:cxnSp>
        <p:nvCxnSpPr>
          <p:cNvPr id="60" name="Straight Connector 59">
            <a:extLst>
              <a:ext uri="{FF2B5EF4-FFF2-40B4-BE49-F238E27FC236}">
                <a16:creationId xmlns="" xmlns:a16="http://schemas.microsoft.com/office/drawing/2014/main" id="{041060C5-0A90-3857-E90A-BE2FD049677A}"/>
              </a:ext>
            </a:extLst>
          </p:cNvPr>
          <p:cNvCxnSpPr>
            <a:cxnSpLocks/>
          </p:cNvCxnSpPr>
          <p:nvPr/>
        </p:nvCxnSpPr>
        <p:spPr>
          <a:xfrm>
            <a:off x="3741611" y="3294912"/>
            <a:ext cx="3045078" cy="1552"/>
          </a:xfrm>
          <a:prstGeom prst="line">
            <a:avLst/>
          </a:prstGeom>
          <a:ln w="63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62" name="Rectangle 61">
            <a:extLst>
              <a:ext uri="{FF2B5EF4-FFF2-40B4-BE49-F238E27FC236}">
                <a16:creationId xmlns="" xmlns:a16="http://schemas.microsoft.com/office/drawing/2014/main" id="{C14DB160-7A11-7B6C-2AD7-14AF7D6976EB}"/>
              </a:ext>
            </a:extLst>
          </p:cNvPr>
          <p:cNvSpPr/>
          <p:nvPr/>
        </p:nvSpPr>
        <p:spPr>
          <a:xfrm>
            <a:off x="6791122" y="25623"/>
            <a:ext cx="3062065" cy="677108"/>
          </a:xfrm>
          <a:prstGeom prst="rect">
            <a:avLst/>
          </a:prstGeom>
        </p:spPr>
        <p:txBody>
          <a:bodyPr wrap="square">
            <a:spAutoFit/>
          </a:bodyPr>
          <a:lstStyle/>
          <a:p>
            <a:pPr algn="just"/>
            <a:r>
              <a:rPr lang="en-US" sz="750" dirty="0">
                <a:solidFill>
                  <a:schemeClr val="tx1">
                    <a:lumMod val="50000"/>
                    <a:lumOff val="50000"/>
                  </a:schemeClr>
                </a:solidFill>
                <a:latin typeface="HP Simplified" panose="020B0604020204020204" pitchFamily="34" charset="0"/>
              </a:rPr>
              <a:t>The </a:t>
            </a:r>
            <a:r>
              <a:rPr lang="en-US" sz="800" b="1" dirty="0">
                <a:solidFill>
                  <a:schemeClr val="accent5"/>
                </a:solidFill>
                <a:latin typeface="HP Simplified" panose="020B0604020204020204" pitchFamily="34" charset="0"/>
              </a:rPr>
              <a:t>HP EliteOne 840 &amp; 870 AiO </a:t>
            </a:r>
            <a:r>
              <a:rPr lang="en-US" sz="750" dirty="0">
                <a:solidFill>
                  <a:schemeClr val="tx1">
                    <a:lumMod val="50000"/>
                    <a:lumOff val="50000"/>
                  </a:schemeClr>
                </a:solidFill>
                <a:latin typeface="HP Simplified" panose="020B0604020204020204" pitchFamily="34" charset="0"/>
              </a:rPr>
              <a:t>empowers your team to be at their best with experiences that delight users and IT. Featuring a new sleek design, the latest Intel® processor, and packed with a new set of premium collaboration tools, it’s ready for all your demanding projects and virtual conferences.</a:t>
            </a:r>
          </a:p>
        </p:txBody>
      </p:sp>
      <p:pic>
        <p:nvPicPr>
          <p:cNvPr id="19" name="Picture 18"/>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7676458" y="715991"/>
            <a:ext cx="1528666" cy="1230043"/>
          </a:xfrm>
          <a:prstGeom prst="rect">
            <a:avLst/>
          </a:prstGeom>
        </p:spPr>
      </p:pic>
      <p:sp>
        <p:nvSpPr>
          <p:cNvPr id="67" name="Rectangle 66">
            <a:extLst>
              <a:ext uri="{FF2B5EF4-FFF2-40B4-BE49-F238E27FC236}">
                <a16:creationId xmlns="" xmlns:a16="http://schemas.microsoft.com/office/drawing/2014/main" id="{4C5C0C06-ED03-5CAF-5F6D-5FA1A5AC55D9}"/>
              </a:ext>
            </a:extLst>
          </p:cNvPr>
          <p:cNvSpPr/>
          <p:nvPr/>
        </p:nvSpPr>
        <p:spPr>
          <a:xfrm>
            <a:off x="6860571" y="2609106"/>
            <a:ext cx="2960656" cy="561692"/>
          </a:xfrm>
          <a:prstGeom prst="rect">
            <a:avLst/>
          </a:prstGeom>
        </p:spPr>
        <p:txBody>
          <a:bodyPr wrap="square">
            <a:spAutoFit/>
          </a:bodyPr>
          <a:lstStyle/>
          <a:p>
            <a:pPr eaLnBrk="1" fontAlgn="t" hangingPunct="1">
              <a:spcBef>
                <a:spcPts val="0"/>
              </a:spcBef>
              <a:spcAft>
                <a:spcPts val="0"/>
              </a:spcAft>
            </a:pPr>
            <a:r>
              <a:rPr lang="en-US" sz="750" dirty="0" smtClean="0">
                <a:latin typeface="HP Simplified" panose="020B0604020204020204" pitchFamily="34" charset="0"/>
              </a:rPr>
              <a:t>99A46ET HP </a:t>
            </a:r>
            <a:r>
              <a:rPr lang="en-US" sz="750" dirty="0">
                <a:latin typeface="HP Simplified" panose="020B0604020204020204" pitchFamily="34" charset="0"/>
              </a:rPr>
              <a:t>PC ALL IN ONE </a:t>
            </a:r>
            <a:r>
              <a:rPr lang="en-US" sz="750" b="1" dirty="0">
                <a:latin typeface="HP Simplified" panose="020B0604020204020204" pitchFamily="34" charset="0"/>
              </a:rPr>
              <a:t>ELITEONE 840 G9</a:t>
            </a:r>
            <a:r>
              <a:rPr lang="en-US" sz="750" dirty="0">
                <a:latin typeface="HP Simplified" panose="020B0604020204020204" pitchFamily="34" charset="0"/>
              </a:rPr>
              <a:t>, 23.8'' FHD IPS, INTEL i5-14500 VRPO 2.6-5.0GHz/24MB, 14 CORES, 16GB (1x 16GB), 1TB PCIe NVMe M.2 SSD, INTEL UHD 770 GRAPHICS, WIN 11 PRO, </a:t>
            </a:r>
            <a:r>
              <a:rPr lang="en-US" sz="750" dirty="0" smtClean="0">
                <a:latin typeface="HP Simplified" panose="020B0604020204020204" pitchFamily="34" charset="0"/>
              </a:rPr>
              <a:t>3YW, </a:t>
            </a:r>
            <a:r>
              <a:rPr lang="en-US" sz="750" dirty="0" smtClean="0">
                <a:solidFill>
                  <a:srgbClr val="FF0000"/>
                </a:solidFill>
                <a:latin typeface="HP Simplified" panose="020B0604020204020204" pitchFamily="34" charset="0"/>
              </a:rPr>
              <a:t>1,425 </a:t>
            </a:r>
            <a:r>
              <a:rPr lang="el-GR" sz="750" dirty="0" smtClean="0">
                <a:solidFill>
                  <a:srgbClr val="FF0000"/>
                </a:solidFill>
                <a:latin typeface="HP Simplified" panose="020B0604020204020204" pitchFamily="34" charset="0"/>
              </a:rPr>
              <a:t>€</a:t>
            </a:r>
            <a:r>
              <a:rPr lang="en-US" sz="750" dirty="0" smtClean="0">
                <a:solidFill>
                  <a:srgbClr val="FF0000"/>
                </a:solidFill>
                <a:latin typeface="HP Simplified" panose="020B0604020204020204" pitchFamily="34" charset="0"/>
              </a:rPr>
              <a:t> </a:t>
            </a:r>
            <a:endParaRPr lang="el-GR" sz="800" b="1" i="1" dirty="0">
              <a:solidFill>
                <a:srgbClr val="92D050"/>
              </a:solidFill>
              <a:ea typeface="Calibri" panose="020F0502020204030204" pitchFamily="34" charset="0"/>
            </a:endParaRPr>
          </a:p>
          <a:p>
            <a:pPr eaLnBrk="1" fontAlgn="t" hangingPunct="1">
              <a:spcBef>
                <a:spcPts val="0"/>
              </a:spcBef>
              <a:spcAft>
                <a:spcPts val="0"/>
              </a:spcAft>
            </a:pPr>
            <a:endParaRPr lang="en-US" altLang="en-US" sz="800" i="1" dirty="0">
              <a:solidFill>
                <a:srgbClr val="92D050"/>
              </a:solidFill>
              <a:ea typeface="Calibri" panose="020F0502020204030204" pitchFamily="34" charset="0"/>
            </a:endParaRPr>
          </a:p>
        </p:txBody>
      </p:sp>
      <p:sp>
        <p:nvSpPr>
          <p:cNvPr id="69" name="Rectangle 68">
            <a:extLst>
              <a:ext uri="{FF2B5EF4-FFF2-40B4-BE49-F238E27FC236}">
                <a16:creationId xmlns="" xmlns:a16="http://schemas.microsoft.com/office/drawing/2014/main" id="{CDCD868C-31E7-48C6-6372-51C633826A7D}"/>
              </a:ext>
            </a:extLst>
          </p:cNvPr>
          <p:cNvSpPr/>
          <p:nvPr/>
        </p:nvSpPr>
        <p:spPr>
          <a:xfrm>
            <a:off x="6881091" y="3063703"/>
            <a:ext cx="2997599" cy="438582"/>
          </a:xfrm>
          <a:prstGeom prst="rect">
            <a:avLst/>
          </a:prstGeom>
        </p:spPr>
        <p:txBody>
          <a:bodyPr wrap="square">
            <a:spAutoFit/>
          </a:bodyPr>
          <a:lstStyle/>
          <a:p>
            <a:pPr eaLnBrk="1" fontAlgn="t" hangingPunct="1">
              <a:spcBef>
                <a:spcPts val="0"/>
              </a:spcBef>
              <a:spcAft>
                <a:spcPts val="0"/>
              </a:spcAft>
            </a:pPr>
            <a:r>
              <a:rPr lang="en-US" sz="750" dirty="0" smtClean="0">
                <a:latin typeface="HP Simplified" panose="020B0604020204020204" pitchFamily="34" charset="0"/>
              </a:rPr>
              <a:t>99A52ET HP </a:t>
            </a:r>
            <a:r>
              <a:rPr lang="en-US" sz="750" dirty="0">
                <a:latin typeface="HP Simplified" panose="020B0604020204020204" pitchFamily="34" charset="0"/>
              </a:rPr>
              <a:t>PC ALL IN ONE </a:t>
            </a:r>
            <a:r>
              <a:rPr lang="en-US" sz="750" b="1" dirty="0">
                <a:latin typeface="HP Simplified" panose="020B0604020204020204" pitchFamily="34" charset="0"/>
              </a:rPr>
              <a:t>ELITEONE 840 G9 </a:t>
            </a:r>
            <a:r>
              <a:rPr lang="en-US" sz="750" dirty="0">
                <a:latin typeface="HP Simplified" panose="020B0604020204020204" pitchFamily="34" charset="0"/>
              </a:rPr>
              <a:t>24'' TOUCH FHD IPS, INTEL i7-14700 2.1-5.4GHz/33MB, 20 CORES, 32GB, 1TB PCIe NVMe SSD, INTEL UHD GRAPHICS, WIN 11 PRO, </a:t>
            </a:r>
            <a:r>
              <a:rPr lang="en-US" sz="750" dirty="0" smtClean="0">
                <a:latin typeface="HP Simplified" panose="020B0604020204020204" pitchFamily="34" charset="0"/>
              </a:rPr>
              <a:t>3YW, </a:t>
            </a:r>
            <a:r>
              <a:rPr lang="en-US" sz="750" dirty="0" smtClean="0">
                <a:solidFill>
                  <a:srgbClr val="FF0000"/>
                </a:solidFill>
                <a:latin typeface="HP Simplified" panose="020B0604020204020204" pitchFamily="34" charset="0"/>
              </a:rPr>
              <a:t>1,822 </a:t>
            </a:r>
            <a:r>
              <a:rPr lang="el-GR" sz="750" dirty="0" smtClean="0">
                <a:solidFill>
                  <a:srgbClr val="FF0000"/>
                </a:solidFill>
                <a:latin typeface="HP Simplified" panose="020B0604020204020204" pitchFamily="34" charset="0"/>
              </a:rPr>
              <a:t>€</a:t>
            </a:r>
            <a:r>
              <a:rPr lang="en-US" sz="750" dirty="0" smtClean="0">
                <a:solidFill>
                  <a:srgbClr val="FF0000"/>
                </a:solidFill>
                <a:latin typeface="HP Simplified" panose="020B0604020204020204" pitchFamily="34" charset="0"/>
              </a:rPr>
              <a:t> </a:t>
            </a:r>
            <a:endParaRPr lang="en-US" altLang="en-US" sz="800" i="1" dirty="0">
              <a:solidFill>
                <a:srgbClr val="92D050"/>
              </a:solidFill>
              <a:ea typeface="Calibri" panose="020F0502020204030204" pitchFamily="34" charset="0"/>
            </a:endParaRPr>
          </a:p>
        </p:txBody>
      </p:sp>
      <p:pic>
        <p:nvPicPr>
          <p:cNvPr id="30" name="Picture 29"/>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7047853" y="4335072"/>
            <a:ext cx="2664073" cy="1850685"/>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 name="Picture 27">
            <a:extLst>
              <a:ext uri="{FF2B5EF4-FFF2-40B4-BE49-F238E27FC236}">
                <a16:creationId xmlns="" xmlns:a16="http://schemas.microsoft.com/office/drawing/2014/main" id="{303046A8-B058-61D5-1685-64057C1620D3}"/>
              </a:ext>
            </a:extLst>
          </p:cNvPr>
          <p:cNvPicPr>
            <a:picLocks noChangeAspect="1"/>
          </p:cNvPicPr>
          <p:nvPr/>
        </p:nvPicPr>
        <p:blipFill>
          <a:blip r:embed="rId3"/>
          <a:stretch>
            <a:fillRect/>
          </a:stretch>
        </p:blipFill>
        <p:spPr>
          <a:xfrm>
            <a:off x="4882091" y="1210872"/>
            <a:ext cx="942024" cy="1246517"/>
          </a:xfrm>
          <a:prstGeom prst="rect">
            <a:avLst/>
          </a:prstGeom>
        </p:spPr>
      </p:pic>
      <p:sp>
        <p:nvSpPr>
          <p:cNvPr id="71" name="Rectangle 70"/>
          <p:cNvSpPr/>
          <p:nvPr/>
        </p:nvSpPr>
        <p:spPr>
          <a:xfrm>
            <a:off x="3599428" y="-648"/>
            <a:ext cx="6306571" cy="222191"/>
          </a:xfrm>
          <a:prstGeom prst="rect">
            <a:avLst/>
          </a:prstGeom>
          <a:solidFill>
            <a:srgbClr val="37333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GB" sz="800" dirty="0">
              <a:solidFill>
                <a:schemeClr val="tx1"/>
              </a:solidFill>
              <a:latin typeface="HP Simplified" panose="020B0604020204020204" pitchFamily="34" charset="0"/>
            </a:endParaRPr>
          </a:p>
        </p:txBody>
      </p:sp>
      <p:pic>
        <p:nvPicPr>
          <p:cNvPr id="14" name="Picture 8" descr="HP Designjet T630 Printer | Colyer Repropoint - Printers | Supplies |  Support">
            <a:extLst>
              <a:ext uri="{FF2B5EF4-FFF2-40B4-BE49-F238E27FC236}">
                <a16:creationId xmlns="" xmlns:a16="http://schemas.microsoft.com/office/drawing/2014/main" id="{9C159E32-A046-1226-4F97-573A2FEE5322}"/>
              </a:ext>
            </a:extLst>
          </p:cNvPr>
          <p:cNvPicPr>
            <a:picLocks noChangeAspect="1" noChangeArrowheads="1"/>
          </p:cNvPicPr>
          <p:nvPr/>
        </p:nvPicPr>
        <p:blipFill rotWithShape="1">
          <a:blip r:embed="rId4" cstate="email">
            <a:extLst>
              <a:ext uri="{28A0092B-C50C-407E-A947-70E740481C1C}">
                <a14:useLocalDpi xmlns:a14="http://schemas.microsoft.com/office/drawing/2010/main"/>
              </a:ext>
            </a:extLst>
          </a:blip>
          <a:srcRect/>
          <a:stretch/>
        </p:blipFill>
        <p:spPr bwMode="auto">
          <a:xfrm>
            <a:off x="7379387" y="368068"/>
            <a:ext cx="2004247" cy="1505582"/>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11"/>
          <p:cNvPicPr>
            <a:picLocks noChangeAspect="1"/>
          </p:cNvPicPr>
          <p:nvPr/>
        </p:nvPicPr>
        <p:blipFill>
          <a:blip r:embed="rId5" cstate="email">
            <a:extLst>
              <a:ext uri="{28A0092B-C50C-407E-A947-70E740481C1C}">
                <a14:useLocalDpi xmlns:a14="http://schemas.microsoft.com/office/drawing/2010/main"/>
              </a:ext>
            </a:extLst>
          </a:blip>
          <a:stretch>
            <a:fillRect/>
          </a:stretch>
        </p:blipFill>
        <p:spPr>
          <a:xfrm>
            <a:off x="7013731" y="2479617"/>
            <a:ext cx="2892974" cy="1765311"/>
          </a:xfrm>
          <a:prstGeom prst="rect">
            <a:avLst/>
          </a:prstGeom>
        </p:spPr>
      </p:pic>
      <p:pic>
        <p:nvPicPr>
          <p:cNvPr id="65" name="Picture 64" descr="A picture containing text, computer, electronics, display&#10;&#10;Description automatically generated">
            <a:extLst>
              <a:ext uri="{FF2B5EF4-FFF2-40B4-BE49-F238E27FC236}">
                <a16:creationId xmlns="" xmlns:a16="http://schemas.microsoft.com/office/drawing/2014/main" id="{7199C542-9791-54FE-6D91-F1627C90E7AE}"/>
              </a:ext>
            </a:extLst>
          </p:cNvPr>
          <p:cNvPicPr>
            <a:picLocks noChangeAspect="1"/>
          </p:cNvPicPr>
          <p:nvPr/>
        </p:nvPicPr>
        <p:blipFill>
          <a:blip r:embed="rId6" cstate="email">
            <a:extLst>
              <a:ext uri="{28A0092B-C50C-407E-A947-70E740481C1C}">
                <a14:useLocalDpi xmlns:a14="http://schemas.microsoft.com/office/drawing/2010/main"/>
              </a:ext>
            </a:extLst>
          </a:blip>
          <a:stretch>
            <a:fillRect/>
          </a:stretch>
        </p:blipFill>
        <p:spPr>
          <a:xfrm>
            <a:off x="7016751" y="2459134"/>
            <a:ext cx="2889248" cy="1116971"/>
          </a:xfrm>
          <a:prstGeom prst="rect">
            <a:avLst/>
          </a:prstGeom>
        </p:spPr>
      </p:pic>
      <p:pic>
        <p:nvPicPr>
          <p:cNvPr id="49" name="Picture 48" descr="A person looking at a computer screen&#10;&#10;Description automatically generated with medium confidence">
            <a:extLst>
              <a:ext uri="{FF2B5EF4-FFF2-40B4-BE49-F238E27FC236}">
                <a16:creationId xmlns="" xmlns:a16="http://schemas.microsoft.com/office/drawing/2014/main" id="{C5E09F29-AC83-B93F-ADC0-8E9095AAEA2F}"/>
              </a:ext>
            </a:extLst>
          </p:cNvPr>
          <p:cNvPicPr>
            <a:picLocks noChangeAspect="1"/>
          </p:cNvPicPr>
          <p:nvPr/>
        </p:nvPicPr>
        <p:blipFill>
          <a:blip r:embed="rId7" cstate="email">
            <a:extLst>
              <a:ext uri="{28A0092B-C50C-407E-A947-70E740481C1C}">
                <a14:useLocalDpi xmlns:a14="http://schemas.microsoft.com/office/drawing/2010/main"/>
              </a:ext>
            </a:extLst>
          </a:blip>
          <a:stretch>
            <a:fillRect/>
          </a:stretch>
        </p:blipFill>
        <p:spPr>
          <a:xfrm>
            <a:off x="2" y="-1523"/>
            <a:ext cx="1737411" cy="1044000"/>
          </a:xfrm>
          <a:prstGeom prst="rect">
            <a:avLst/>
          </a:prstGeom>
        </p:spPr>
      </p:pic>
      <p:sp>
        <p:nvSpPr>
          <p:cNvPr id="140" name="Rectangle 139"/>
          <p:cNvSpPr/>
          <p:nvPr/>
        </p:nvSpPr>
        <p:spPr>
          <a:xfrm>
            <a:off x="1737413" y="-2722"/>
            <a:ext cx="1934312" cy="1045165"/>
          </a:xfrm>
          <a:prstGeom prst="rect">
            <a:avLst/>
          </a:prstGeom>
          <a:solidFill>
            <a:srgbClr val="37333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1400" dirty="0">
              <a:latin typeface="HP Simplified" panose="020B0604020204020204" pitchFamily="34" charset="0"/>
            </a:endParaRPr>
          </a:p>
        </p:txBody>
      </p:sp>
      <p:sp>
        <p:nvSpPr>
          <p:cNvPr id="110" name="Rectangle 109"/>
          <p:cNvSpPr/>
          <p:nvPr/>
        </p:nvSpPr>
        <p:spPr>
          <a:xfrm>
            <a:off x="1984787" y="0"/>
            <a:ext cx="1775106" cy="400110"/>
          </a:xfrm>
          <a:prstGeom prst="rect">
            <a:avLst/>
          </a:prstGeom>
          <a:noFill/>
        </p:spPr>
        <p:txBody>
          <a:bodyPr wrap="square">
            <a:spAutoFit/>
          </a:bodyPr>
          <a:lstStyle/>
          <a:p>
            <a:pPr eaLnBrk="1" fontAlgn="auto" hangingPunct="1">
              <a:spcBef>
                <a:spcPts val="0"/>
              </a:spcBef>
              <a:spcAft>
                <a:spcPts val="0"/>
              </a:spcAft>
              <a:buClr>
                <a:srgbClr val="000000"/>
              </a:buClr>
              <a:defRPr/>
            </a:pPr>
            <a:r>
              <a:rPr lang="en-US" sz="1000" b="1" spc="300" dirty="0">
                <a:solidFill>
                  <a:schemeClr val="accent2"/>
                </a:solidFill>
                <a:effectLst>
                  <a:outerShdw blurRad="38100" dist="38100" dir="2700000" algn="tl">
                    <a:srgbClr val="000000">
                      <a:alpha val="43137"/>
                    </a:srgbClr>
                  </a:outerShdw>
                </a:effectLst>
                <a:latin typeface="HP Simplified" panose="020B0604020204020204" pitchFamily="34" charset="0"/>
                <a:ea typeface="Nexa Bold" charset="0"/>
                <a:cs typeface="Nexa Bold" charset="0"/>
                <a:sym typeface="Arial"/>
              </a:rPr>
              <a:t>HP Business Workstations</a:t>
            </a:r>
            <a:r>
              <a:rPr lang="el-GR" sz="1000" b="1" spc="300" dirty="0">
                <a:solidFill>
                  <a:schemeClr val="accent2"/>
                </a:solidFill>
                <a:effectLst>
                  <a:outerShdw blurRad="38100" dist="38100" dir="2700000" algn="tl">
                    <a:srgbClr val="000000">
                      <a:alpha val="43137"/>
                    </a:srgbClr>
                  </a:outerShdw>
                </a:effectLst>
                <a:latin typeface="HP Simplified" panose="020B0604020204020204" pitchFamily="34" charset="0"/>
                <a:ea typeface="Nexa Bold" charset="0"/>
                <a:cs typeface="Nexa Bold" charset="0"/>
                <a:sym typeface="Arial"/>
              </a:rPr>
              <a:t> </a:t>
            </a:r>
            <a:r>
              <a:rPr lang="en-US" sz="1000" b="1" spc="300" dirty="0">
                <a:solidFill>
                  <a:schemeClr val="accent2"/>
                </a:solidFill>
                <a:effectLst>
                  <a:outerShdw blurRad="38100" dist="38100" dir="2700000" algn="tl">
                    <a:srgbClr val="000000">
                      <a:alpha val="43137"/>
                    </a:srgbClr>
                  </a:outerShdw>
                </a:effectLst>
                <a:latin typeface="HP Simplified" panose="020B0604020204020204" pitchFamily="34" charset="0"/>
                <a:ea typeface="Nexa Bold" charset="0"/>
                <a:cs typeface="Nexa Bold" charset="0"/>
                <a:sym typeface="Arial"/>
              </a:rPr>
              <a:t>PCs</a:t>
            </a:r>
          </a:p>
        </p:txBody>
      </p:sp>
      <p:pic>
        <p:nvPicPr>
          <p:cNvPr id="3089" name="Picture 110"/>
          <p:cNvPicPr>
            <a:picLocks noChangeAspect="1"/>
          </p:cNvPicPr>
          <p:nvPr/>
        </p:nvPicPr>
        <p:blipFill>
          <a:blip r:embed="rId8" cstate="email">
            <a:biLevel thresh="25000"/>
            <a:extLst>
              <a:ext uri="{28A0092B-C50C-407E-A947-70E740481C1C}">
                <a14:useLocalDpi xmlns:a14="http://schemas.microsoft.com/office/drawing/2010/main"/>
              </a:ext>
            </a:extLst>
          </a:blip>
          <a:srcRect/>
          <a:stretch>
            <a:fillRect/>
          </a:stretch>
        </p:blipFill>
        <p:spPr bwMode="auto">
          <a:xfrm>
            <a:off x="1778085" y="65318"/>
            <a:ext cx="257355" cy="25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87" name="Straight Connector 86">
            <a:extLst>
              <a:ext uri="{FF2B5EF4-FFF2-40B4-BE49-F238E27FC236}">
                <a16:creationId xmlns="" xmlns:a16="http://schemas.microsoft.com/office/drawing/2014/main" id="{4731A037-101B-6C54-CA4E-7E02FF1D1100}"/>
              </a:ext>
            </a:extLst>
          </p:cNvPr>
          <p:cNvCxnSpPr/>
          <p:nvPr/>
        </p:nvCxnSpPr>
        <p:spPr>
          <a:xfrm>
            <a:off x="3661074" y="1071612"/>
            <a:ext cx="0" cy="5184000"/>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5" name="Rectangle 4">
            <a:extLst>
              <a:ext uri="{FF2B5EF4-FFF2-40B4-BE49-F238E27FC236}">
                <a16:creationId xmlns="" xmlns:a16="http://schemas.microsoft.com/office/drawing/2014/main" id="{7040F50A-30D2-DD55-4AAA-AD032F4E497A}"/>
              </a:ext>
            </a:extLst>
          </p:cNvPr>
          <p:cNvSpPr/>
          <p:nvPr/>
        </p:nvSpPr>
        <p:spPr>
          <a:xfrm>
            <a:off x="7115034" y="5529537"/>
            <a:ext cx="2790966" cy="669414"/>
          </a:xfrm>
          <a:prstGeom prst="rect">
            <a:avLst/>
          </a:prstGeom>
          <a:ln>
            <a:noFill/>
          </a:ln>
        </p:spPr>
        <p:txBody>
          <a:bodyPr wrap="square">
            <a:spAutoFit/>
          </a:bodyPr>
          <a:lstStyle/>
          <a:p>
            <a:pPr eaLnBrk="1" fontAlgn="t" hangingPunct="1">
              <a:spcBef>
                <a:spcPts val="0"/>
              </a:spcBef>
              <a:spcAft>
                <a:spcPts val="0"/>
              </a:spcAft>
            </a:pPr>
            <a:r>
              <a:rPr lang="en-US" sz="750" dirty="0">
                <a:latin typeface="HP Simplified" panose="020B0604020204020204" pitchFamily="34" charset="0"/>
              </a:rPr>
              <a:t>8J9G2AA HP MONITOR 27'', </a:t>
            </a:r>
            <a:r>
              <a:rPr lang="en-US" sz="750" b="1" dirty="0">
                <a:latin typeface="HP Simplified" panose="020B0604020204020204" pitchFamily="34" charset="0"/>
              </a:rPr>
              <a:t>S7 PRO 727PK </a:t>
            </a:r>
            <a:r>
              <a:rPr lang="en-US" sz="750" dirty="0">
                <a:latin typeface="HP Simplified" panose="020B0604020204020204" pitchFamily="34" charset="0"/>
              </a:rPr>
              <a:t>BUSINESS, F, IPS BLACK,</a:t>
            </a:r>
          </a:p>
          <a:p>
            <a:pPr eaLnBrk="1" fontAlgn="t" hangingPunct="1">
              <a:spcBef>
                <a:spcPts val="0"/>
              </a:spcBef>
              <a:spcAft>
                <a:spcPts val="0"/>
              </a:spcAft>
            </a:pPr>
            <a:r>
              <a:rPr lang="en-US" sz="750" dirty="0">
                <a:latin typeface="HP Simplified" panose="020B0604020204020204" pitchFamily="34" charset="0"/>
              </a:rPr>
              <a:t>4K UHD 3840x2160 60Hz, 16:9, 5MS, 400 NITS, HEIGHT ADJUSTABLE, PIVOT, SWIVEL, TILT, HDMI, DISPLAY PORT, THUNDERBOLT WITH USB-C 100W POWER DELIVERY, LAN, 3YW, BLACK/SILVER </a:t>
            </a:r>
            <a:r>
              <a:rPr lang="en-US" sz="750" dirty="0" smtClean="0">
                <a:latin typeface="HP Simplified" panose="020B0604020204020204" pitchFamily="34" charset="0"/>
              </a:rPr>
              <a:t>,</a:t>
            </a:r>
            <a:r>
              <a:rPr lang="en-US" sz="750" dirty="0" smtClean="0">
                <a:solidFill>
                  <a:srgbClr val="FF0000"/>
                </a:solidFill>
                <a:latin typeface="HP Simplified" panose="020B0604020204020204" pitchFamily="34" charset="0"/>
              </a:rPr>
              <a:t>598 € </a:t>
            </a:r>
            <a:endParaRPr lang="en-US" altLang="en-US" sz="800" i="1" dirty="0">
              <a:solidFill>
                <a:srgbClr val="92D050"/>
              </a:solidFill>
              <a:ea typeface="Calibri" panose="020F0502020204030204" pitchFamily="34" charset="0"/>
            </a:endParaRPr>
          </a:p>
        </p:txBody>
      </p:sp>
      <p:cxnSp>
        <p:nvCxnSpPr>
          <p:cNvPr id="26" name="Straight Connector 25">
            <a:extLst>
              <a:ext uri="{FF2B5EF4-FFF2-40B4-BE49-F238E27FC236}">
                <a16:creationId xmlns="" xmlns:a16="http://schemas.microsoft.com/office/drawing/2014/main" id="{D218C92E-A09B-63C6-076D-EF0AA47C171C}"/>
              </a:ext>
            </a:extLst>
          </p:cNvPr>
          <p:cNvCxnSpPr/>
          <p:nvPr/>
        </p:nvCxnSpPr>
        <p:spPr>
          <a:xfrm>
            <a:off x="6987366" y="267298"/>
            <a:ext cx="27829" cy="6128833"/>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pic>
        <p:nvPicPr>
          <p:cNvPr id="79" name="Picture 78"/>
          <p:cNvPicPr>
            <a:picLocks noChangeAspect="1"/>
          </p:cNvPicPr>
          <p:nvPr/>
        </p:nvPicPr>
        <p:blipFill rotWithShape="1">
          <a:blip r:embed="rId9" cstate="email">
            <a:extLst>
              <a:ext uri="{28A0092B-C50C-407E-A947-70E740481C1C}">
                <a14:useLocalDpi xmlns:a14="http://schemas.microsoft.com/office/drawing/2010/main"/>
              </a:ext>
            </a:extLst>
          </a:blip>
          <a:srcRect l="12486"/>
          <a:stretch/>
        </p:blipFill>
        <p:spPr>
          <a:xfrm>
            <a:off x="224753" y="1764288"/>
            <a:ext cx="961424" cy="1098601"/>
          </a:xfrm>
          <a:prstGeom prst="rect">
            <a:avLst/>
          </a:prstGeom>
        </p:spPr>
      </p:pic>
      <p:sp>
        <p:nvSpPr>
          <p:cNvPr id="82" name="Rectangle 10">
            <a:extLst>
              <a:ext uri="{FF2B5EF4-FFF2-40B4-BE49-F238E27FC236}">
                <a16:creationId xmlns="" xmlns:a16="http://schemas.microsoft.com/office/drawing/2014/main" id="{4621C2BA-FEE5-7175-B3BA-0F848F2C0491}"/>
              </a:ext>
            </a:extLst>
          </p:cNvPr>
          <p:cNvSpPr>
            <a:spLocks noChangeArrowheads="1"/>
          </p:cNvSpPr>
          <p:nvPr/>
        </p:nvSpPr>
        <p:spPr bwMode="auto">
          <a:xfrm>
            <a:off x="37281" y="1096155"/>
            <a:ext cx="3652677" cy="561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sz="800" b="1" dirty="0">
                <a:solidFill>
                  <a:schemeClr val="accent2">
                    <a:lumMod val="75000"/>
                  </a:schemeClr>
                </a:solidFill>
                <a:latin typeface="HP Simplified" panose="020B0604020204020204" pitchFamily="34" charset="0"/>
              </a:rPr>
              <a:t>HP Z1 PCS. </a:t>
            </a:r>
            <a:r>
              <a:rPr lang="en-US" sz="750" dirty="0">
                <a:solidFill>
                  <a:schemeClr val="tx1">
                    <a:lumMod val="50000"/>
                    <a:lumOff val="50000"/>
                  </a:schemeClr>
                </a:solidFill>
                <a:latin typeface="HP Simplified" panose="020B0604020204020204" pitchFamily="34" charset="0"/>
              </a:rPr>
              <a:t>Pro-grade performance is now within reach with a desktop built for designing, editing and even gaming. From 2D and 3D CAD to entry VR content creation, gain speed and efficiency across your workflows. Go beyond a commercial PC with a desktop certified for select professional software applications.</a:t>
            </a:r>
            <a:endParaRPr lang="en-GB" altLang="en-US" sz="750" dirty="0">
              <a:solidFill>
                <a:schemeClr val="tx1">
                  <a:lumMod val="50000"/>
                  <a:lumOff val="50000"/>
                </a:schemeClr>
              </a:solidFill>
              <a:latin typeface="HP Simplified" panose="020B0604020204020204" pitchFamily="34" charset="0"/>
            </a:endParaRPr>
          </a:p>
        </p:txBody>
      </p:sp>
      <p:sp>
        <p:nvSpPr>
          <p:cNvPr id="18" name="TextBox 17">
            <a:extLst>
              <a:ext uri="{FF2B5EF4-FFF2-40B4-BE49-F238E27FC236}">
                <a16:creationId xmlns="" xmlns:a16="http://schemas.microsoft.com/office/drawing/2014/main" id="{C80D2975-EF41-1135-327E-F46CA7C88DDC}"/>
              </a:ext>
            </a:extLst>
          </p:cNvPr>
          <p:cNvSpPr txBox="1"/>
          <p:nvPr/>
        </p:nvSpPr>
        <p:spPr>
          <a:xfrm>
            <a:off x="7752441" y="3688581"/>
            <a:ext cx="2359198" cy="461665"/>
          </a:xfrm>
          <a:prstGeom prst="rect">
            <a:avLst/>
          </a:prstGeom>
          <a:noFill/>
        </p:spPr>
        <p:txBody>
          <a:bodyPr wrap="square">
            <a:spAutoFit/>
          </a:bodyPr>
          <a:lstStyle/>
          <a:p>
            <a:pPr algn="l" latinLnBrk="0"/>
            <a:r>
              <a:rPr lang="en-GB" sz="800" b="1" i="0" dirty="0">
                <a:solidFill>
                  <a:srgbClr val="000000"/>
                </a:solidFill>
                <a:effectLst/>
                <a:latin typeface="forma-djr-micro"/>
              </a:rPr>
              <a:t>HP Wolf Security strengthens your company’s cyber-resilience. </a:t>
            </a:r>
            <a:r>
              <a:rPr lang="en-GB" sz="800" b="1" dirty="0">
                <a:solidFill>
                  <a:srgbClr val="000000"/>
                </a:solidFill>
                <a:latin typeface="forma-djr-micro"/>
              </a:rPr>
              <a:t>EliteDesk, </a:t>
            </a:r>
          </a:p>
          <a:p>
            <a:pPr algn="l" latinLnBrk="0"/>
            <a:r>
              <a:rPr lang="en-GB" sz="800" b="1" dirty="0">
                <a:solidFill>
                  <a:srgbClr val="000000"/>
                </a:solidFill>
                <a:latin typeface="forma-djr-micro"/>
              </a:rPr>
              <a:t>Z Workstation</a:t>
            </a:r>
            <a:endParaRPr lang="en-GB" sz="800" b="1" i="0" dirty="0">
              <a:solidFill>
                <a:srgbClr val="000000"/>
              </a:solidFill>
              <a:effectLst/>
              <a:latin typeface="forma-djr-micro"/>
            </a:endParaRPr>
          </a:p>
        </p:txBody>
      </p:sp>
      <p:sp>
        <p:nvSpPr>
          <p:cNvPr id="34" name="TextBox 33">
            <a:extLst>
              <a:ext uri="{FF2B5EF4-FFF2-40B4-BE49-F238E27FC236}">
                <a16:creationId xmlns="" xmlns:a16="http://schemas.microsoft.com/office/drawing/2014/main" id="{99955C64-7CFC-C056-6C83-F529C8F4E9F6}"/>
              </a:ext>
            </a:extLst>
          </p:cNvPr>
          <p:cNvSpPr txBox="1"/>
          <p:nvPr/>
        </p:nvSpPr>
        <p:spPr>
          <a:xfrm>
            <a:off x="7147372" y="1924292"/>
            <a:ext cx="2758628" cy="438582"/>
          </a:xfrm>
          <a:prstGeom prst="rect">
            <a:avLst/>
          </a:prstGeom>
          <a:noFill/>
        </p:spPr>
        <p:txBody>
          <a:bodyPr wrap="square" rtlCol="0">
            <a:spAutoFit/>
          </a:bodyPr>
          <a:lstStyle/>
          <a:p>
            <a:pPr fontAlgn="t"/>
            <a:r>
              <a:rPr lang="en-US" sz="750" dirty="0">
                <a:latin typeface="HP Simplified" panose="020B0604020204020204" pitchFamily="34" charset="0"/>
              </a:rPr>
              <a:t>5HB09D </a:t>
            </a:r>
            <a:r>
              <a:rPr lang="en-GB" sz="750" b="1" u="none" strike="noStrike" dirty="0">
                <a:effectLst/>
                <a:latin typeface="HP Simplified" panose="020B0604020204020204" pitchFamily="34" charset="0"/>
              </a:rPr>
              <a:t>HP PLOTTER DESIGNJET T630 </a:t>
            </a:r>
            <a:r>
              <a:rPr lang="en-GB" sz="750" u="none" strike="noStrike" dirty="0">
                <a:effectLst/>
                <a:latin typeface="HP Simplified" panose="020B0604020204020204" pitchFamily="34" charset="0"/>
              </a:rPr>
              <a:t>24'' A1, </a:t>
            </a:r>
            <a:r>
              <a:rPr lang="en-GB" sz="750" dirty="0">
                <a:solidFill>
                  <a:srgbClr val="000000"/>
                </a:solidFill>
                <a:latin typeface="HP Simplified" panose="020B0604020204020204" pitchFamily="34" charset="0"/>
              </a:rPr>
              <a:t>PRINT</a:t>
            </a:r>
            <a:r>
              <a:rPr lang="en-GB" sz="750" u="none" strike="noStrike" dirty="0">
                <a:effectLst/>
                <a:latin typeface="HP Simplified" panose="020B0604020204020204" pitchFamily="34" charset="0"/>
              </a:rPr>
              <a:t>, 30 SEC/PAGE ON A1, 76 A1 PRINTS  PER HOUR, 2400 X 1200 DPI, 1GB, ROLL, STAND, CUTTER, 4 INKS, USB,  WIFI, LAN, 1YW, </a:t>
            </a:r>
            <a:r>
              <a:rPr lang="en-US" sz="750" dirty="0" smtClean="0">
                <a:solidFill>
                  <a:srgbClr val="FF0000"/>
                </a:solidFill>
                <a:latin typeface="HP Simplified" panose="020B0604020204020204" pitchFamily="34" charset="0"/>
              </a:rPr>
              <a:t>1,330 € </a:t>
            </a:r>
            <a:endParaRPr lang="en-US" sz="750" dirty="0">
              <a:solidFill>
                <a:srgbClr val="FF0000"/>
              </a:solidFill>
              <a:latin typeface="HP Simplified" panose="020B0604020204020204" pitchFamily="34" charset="0"/>
            </a:endParaRPr>
          </a:p>
        </p:txBody>
      </p:sp>
      <p:pic>
        <p:nvPicPr>
          <p:cNvPr id="9" name="Picture 8"/>
          <p:cNvPicPr>
            <a:picLocks noChangeAspect="1"/>
          </p:cNvPicPr>
          <p:nvPr/>
        </p:nvPicPr>
        <p:blipFill>
          <a:blip r:embed="rId10" cstate="email">
            <a:extLst>
              <a:ext uri="{28A0092B-C50C-407E-A947-70E740481C1C}">
                <a14:useLocalDpi xmlns:a14="http://schemas.microsoft.com/office/drawing/2010/main"/>
              </a:ext>
            </a:extLst>
          </a:blip>
          <a:stretch>
            <a:fillRect/>
          </a:stretch>
        </p:blipFill>
        <p:spPr>
          <a:xfrm>
            <a:off x="7018570" y="3609606"/>
            <a:ext cx="797716" cy="626777"/>
          </a:xfrm>
          <a:prstGeom prst="rect">
            <a:avLst/>
          </a:prstGeom>
        </p:spPr>
      </p:pic>
      <p:cxnSp>
        <p:nvCxnSpPr>
          <p:cNvPr id="66" name="Straight Connector 65"/>
          <p:cNvCxnSpPr/>
          <p:nvPr/>
        </p:nvCxnSpPr>
        <p:spPr>
          <a:xfrm>
            <a:off x="3922713" y="6462713"/>
            <a:ext cx="0" cy="360362"/>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a:off x="6316663" y="6459538"/>
            <a:ext cx="0" cy="360362"/>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86" name="Rectangle 85"/>
          <p:cNvSpPr/>
          <p:nvPr/>
        </p:nvSpPr>
        <p:spPr>
          <a:xfrm>
            <a:off x="0" y="6418823"/>
            <a:ext cx="9901938" cy="445900"/>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800" dirty="0">
              <a:latin typeface="HP Simplified" panose="020B0604020204020204" pitchFamily="34" charset="0"/>
            </a:endParaRPr>
          </a:p>
        </p:txBody>
      </p:sp>
      <p:sp>
        <p:nvSpPr>
          <p:cNvPr id="89" name="Rectangle 88"/>
          <p:cNvSpPr/>
          <p:nvPr/>
        </p:nvSpPr>
        <p:spPr>
          <a:xfrm>
            <a:off x="6366349" y="6422576"/>
            <a:ext cx="1035460" cy="369332"/>
          </a:xfrm>
          <a:prstGeom prst="rect">
            <a:avLst/>
          </a:prstGeom>
        </p:spPr>
        <p:txBody>
          <a:bodyPr wrap="square">
            <a:spAutoFit/>
          </a:bodyPr>
          <a:lstStyle/>
          <a:p>
            <a:pPr algn="ctr"/>
            <a:r>
              <a:rPr lang="en-US" sz="600" dirty="0">
                <a:latin typeface="HP Simplified" panose="020B0604020204020204" pitchFamily="34" charset="0"/>
                <a:cs typeface="Calibri" pitchFamily="34" charset="0"/>
              </a:rPr>
              <a:t>Call now on</a:t>
            </a:r>
            <a:r>
              <a:rPr lang="en-US" sz="600" dirty="0" smtClean="0">
                <a:latin typeface="HP Simplified" panose="020B0604020204020204" pitchFamily="34" charset="0"/>
                <a:cs typeface="Calibri" pitchFamily="34" charset="0"/>
              </a:rPr>
              <a:t>:</a:t>
            </a:r>
            <a:endParaRPr lang="en-US" sz="600" dirty="0">
              <a:latin typeface="HP Simplified" panose="020B0604020204020204" pitchFamily="34" charset="0"/>
              <a:cs typeface="Calibri" pitchFamily="34" charset="0"/>
            </a:endParaRPr>
          </a:p>
          <a:p>
            <a:pPr algn="ctr"/>
            <a:r>
              <a:rPr lang="en-US" sz="600" dirty="0">
                <a:latin typeface="HP Simplified" panose="020B0604020204020204" pitchFamily="34" charset="0"/>
                <a:cs typeface="Calibri" pitchFamily="34" charset="0"/>
              </a:rPr>
              <a:t>Mail on: </a:t>
            </a:r>
          </a:p>
          <a:p>
            <a:pPr algn="ctr"/>
            <a:endParaRPr lang="en-US" sz="600" dirty="0">
              <a:latin typeface="HP Simplified" panose="020B0604020204020204" pitchFamily="34" charset="0"/>
              <a:cs typeface="Calibri" pitchFamily="34" charset="0"/>
            </a:endParaRPr>
          </a:p>
        </p:txBody>
      </p:sp>
      <p:sp>
        <p:nvSpPr>
          <p:cNvPr id="91" name="Rectangle 90"/>
          <p:cNvSpPr/>
          <p:nvPr/>
        </p:nvSpPr>
        <p:spPr>
          <a:xfrm>
            <a:off x="15584" y="6411130"/>
            <a:ext cx="3994403" cy="461665"/>
          </a:xfrm>
          <a:prstGeom prst="rect">
            <a:avLst/>
          </a:prstGeom>
          <a:ln>
            <a:noFill/>
          </a:ln>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600" dirty="0">
                <a:latin typeface="HP Simplified" panose="020B0604020204020204" pitchFamily="34" charset="0"/>
                <a:cs typeface="Calibri" pitchFamily="34" charset="0"/>
              </a:rPr>
              <a:t>Prices, Promotions, specifications, availability and terms of offers may change without notice. Despite our best efforts, </a:t>
            </a:r>
          </a:p>
          <a:p>
            <a:pPr algn="just"/>
            <a:r>
              <a:rPr lang="en-GB" sz="600" dirty="0">
                <a:latin typeface="HP Simplified" panose="020B0604020204020204" pitchFamily="34" charset="0"/>
                <a:cs typeface="Calibri" pitchFamily="34" charset="0"/>
              </a:rPr>
              <a:t>a small number of items may contain pricing, typography, or photography errors. Correct prices and Promotions are validated at the time your order is placed. Recycling fees are not included in the Dealer &amp; Retail File. Delivery and installation charges are not included. </a:t>
            </a:r>
            <a:r>
              <a:rPr lang="en-US" sz="600" dirty="0">
                <a:latin typeface="HP Simplified" panose="020B0604020204020204" pitchFamily="34" charset="0"/>
                <a:cs typeface="Calibri" pitchFamily="34" charset="0"/>
              </a:rPr>
              <a:t>Products' warranty is the warranty given by the manufacturer.</a:t>
            </a:r>
            <a:r>
              <a:rPr lang="en-GB" sz="600" dirty="0">
                <a:latin typeface="HP Simplified" panose="020B0604020204020204" pitchFamily="34" charset="0"/>
                <a:cs typeface="Calibri" pitchFamily="34" charset="0"/>
              </a:rPr>
              <a:t>  VAT is </a:t>
            </a:r>
            <a:r>
              <a:rPr lang="en-GB" sz="600" dirty="0" smtClean="0">
                <a:latin typeface="HP Simplified" panose="020B0604020204020204" pitchFamily="34" charset="0"/>
                <a:cs typeface="Calibri" pitchFamily="34" charset="0"/>
              </a:rPr>
              <a:t>included</a:t>
            </a:r>
            <a:endParaRPr lang="en-GB" sz="600" dirty="0">
              <a:latin typeface="HP Simplified" panose="020B0604020204020204" pitchFamily="34" charset="0"/>
              <a:cs typeface="Calibri" pitchFamily="34" charset="0"/>
            </a:endParaRPr>
          </a:p>
        </p:txBody>
      </p:sp>
      <p:sp>
        <p:nvSpPr>
          <p:cNvPr id="77" name="Rectangle 93"/>
          <p:cNvSpPr>
            <a:spLocks noChangeArrowheads="1"/>
          </p:cNvSpPr>
          <p:nvPr/>
        </p:nvSpPr>
        <p:spPr bwMode="auto">
          <a:xfrm>
            <a:off x="1692479" y="343509"/>
            <a:ext cx="1973258" cy="2077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en-US" sz="750" dirty="0" smtClean="0">
                <a:solidFill>
                  <a:schemeClr val="bg1"/>
                </a:solidFill>
                <a:latin typeface="HP Simplified" panose="020B0604020204020204" pitchFamily="34" charset="0"/>
                <a:cs typeface="Arial" panose="020B0604020202020204" pitchFamily="34" charset="0"/>
              </a:rPr>
              <a:t>Retail File </a:t>
            </a:r>
            <a:r>
              <a:rPr lang="en-US" altLang="en-US" sz="750" dirty="0" smtClean="0">
                <a:solidFill>
                  <a:schemeClr val="bg1"/>
                </a:solidFill>
                <a:latin typeface="HP Simplified" panose="020B0604020204020204" pitchFamily="34" charset="0"/>
                <a:cs typeface="Arial" panose="020B0604020202020204" pitchFamily="34" charset="0"/>
              </a:rPr>
              <a:t>October 2025</a:t>
            </a:r>
            <a:r>
              <a:rPr lang="en-US" altLang="en-US" sz="750" dirty="0">
                <a:solidFill>
                  <a:schemeClr val="bg1"/>
                </a:solidFill>
                <a:latin typeface="HP Simplified" panose="020B0604020204020204" pitchFamily="34" charset="0"/>
                <a:cs typeface="Arial" panose="020B0604020202020204" pitchFamily="34" charset="0"/>
              </a:rPr>
              <a:t>. Page 4/4</a:t>
            </a:r>
            <a:endParaRPr lang="en-US" sz="750" dirty="0">
              <a:solidFill>
                <a:schemeClr val="bg1"/>
              </a:solidFill>
              <a:latin typeface="HP Simplified" panose="020B0604020204020204" pitchFamily="34" charset="0"/>
              <a:cs typeface="Arial" panose="020B0604020202020204" pitchFamily="34" charset="0"/>
            </a:endParaRPr>
          </a:p>
        </p:txBody>
      </p:sp>
      <p:pic>
        <p:nvPicPr>
          <p:cNvPr id="11" name="Picture 10"/>
          <p:cNvPicPr>
            <a:picLocks noChangeAspect="1"/>
          </p:cNvPicPr>
          <p:nvPr/>
        </p:nvPicPr>
        <p:blipFill rotWithShape="1">
          <a:blip r:embed="rId11" cstate="email">
            <a:extLst>
              <a:ext uri="{28A0092B-C50C-407E-A947-70E740481C1C}">
                <a14:useLocalDpi xmlns:a14="http://schemas.microsoft.com/office/drawing/2010/main"/>
              </a:ext>
            </a:extLst>
          </a:blip>
          <a:srcRect t="7802" b="42561"/>
          <a:stretch/>
        </p:blipFill>
        <p:spPr>
          <a:xfrm>
            <a:off x="132824" y="5298772"/>
            <a:ext cx="3352200" cy="1073728"/>
          </a:xfrm>
          <a:prstGeom prst="rect">
            <a:avLst/>
          </a:prstGeom>
        </p:spPr>
      </p:pic>
      <p:sp>
        <p:nvSpPr>
          <p:cNvPr id="16" name="Rectangle 15"/>
          <p:cNvSpPr/>
          <p:nvPr/>
        </p:nvSpPr>
        <p:spPr>
          <a:xfrm>
            <a:off x="629804" y="4582152"/>
            <a:ext cx="3121359" cy="677108"/>
          </a:xfrm>
          <a:prstGeom prst="rect">
            <a:avLst/>
          </a:prstGeom>
        </p:spPr>
        <p:txBody>
          <a:bodyPr wrap="square">
            <a:spAutoFit/>
          </a:bodyPr>
          <a:lstStyle/>
          <a:p>
            <a:r>
              <a:rPr lang="en-US" sz="750" dirty="0">
                <a:solidFill>
                  <a:srgbClr val="000000"/>
                </a:solidFill>
                <a:latin typeface="HP Simplified" panose="020B0604020204020204" pitchFamily="34" charset="0"/>
              </a:rPr>
              <a:t>3NZ70AA HP </a:t>
            </a:r>
            <a:r>
              <a:rPr lang="en-US" sz="750" b="1" dirty="0">
                <a:solidFill>
                  <a:srgbClr val="000000"/>
                </a:solidFill>
                <a:latin typeface="HP Simplified" panose="020B0604020204020204" pitchFamily="34" charset="0"/>
              </a:rPr>
              <a:t>MOUSE 700 SPECTRE RECHARGEABLE</a:t>
            </a:r>
            <a:r>
              <a:rPr lang="en-US" sz="750" dirty="0">
                <a:solidFill>
                  <a:srgbClr val="000000"/>
                </a:solidFill>
                <a:latin typeface="HP Simplified" panose="020B0604020204020204" pitchFamily="34" charset="0"/>
              </a:rPr>
              <a:t>, BLUETOOTH WIRELLESS, PAIR WITH 4 DEVISES, WITH 1.200 DPI, THE LASER SENSOR PROVIDES SUPERB ACCURACY AND PRECISION — ON ALMOST EVERY SURFACE, DARK ASH </a:t>
            </a:r>
            <a:r>
              <a:rPr lang="en-US" sz="750" dirty="0" smtClean="0">
                <a:solidFill>
                  <a:srgbClr val="000000"/>
                </a:solidFill>
                <a:latin typeface="HP Simplified" panose="020B0604020204020204" pitchFamily="34" charset="0"/>
              </a:rPr>
              <a:t>SILVER, </a:t>
            </a:r>
            <a:r>
              <a:rPr lang="en-US" sz="750" dirty="0" smtClean="0">
                <a:solidFill>
                  <a:srgbClr val="FF0000"/>
                </a:solidFill>
                <a:latin typeface="HP Simplified" panose="020B0604020204020204" pitchFamily="34" charset="0"/>
              </a:rPr>
              <a:t>52 </a:t>
            </a:r>
            <a:r>
              <a:rPr lang="en-GB" sz="750" dirty="0" smtClean="0">
                <a:solidFill>
                  <a:srgbClr val="FF0000"/>
                </a:solidFill>
                <a:latin typeface="HP Simplified" panose="020B0604020204020204" pitchFamily="34" charset="0"/>
              </a:rPr>
              <a:t>€  </a:t>
            </a:r>
            <a:endParaRPr lang="en-US" altLang="en-US" sz="800" b="1" i="1" dirty="0">
              <a:solidFill>
                <a:srgbClr val="92D050"/>
              </a:solidFill>
              <a:ea typeface="Calibri" panose="020F0502020204030204" pitchFamily="34" charset="0"/>
            </a:endParaRPr>
          </a:p>
          <a:p>
            <a:endParaRPr lang="en-US" sz="750" dirty="0">
              <a:solidFill>
                <a:srgbClr val="000000"/>
              </a:solidFill>
              <a:latin typeface="HP Simplified" panose="020B0604020204020204" pitchFamily="34" charset="0"/>
            </a:endParaRPr>
          </a:p>
        </p:txBody>
      </p:sp>
      <p:pic>
        <p:nvPicPr>
          <p:cNvPr id="19" name="Picture 18"/>
          <p:cNvPicPr>
            <a:picLocks noChangeAspect="1"/>
          </p:cNvPicPr>
          <p:nvPr/>
        </p:nvPicPr>
        <p:blipFill>
          <a:blip r:embed="rId12" cstate="email">
            <a:extLst>
              <a:ext uri="{28A0092B-C50C-407E-A947-70E740481C1C}">
                <a14:useLocalDpi xmlns:a14="http://schemas.microsoft.com/office/drawing/2010/main"/>
              </a:ext>
            </a:extLst>
          </a:blip>
          <a:stretch>
            <a:fillRect/>
          </a:stretch>
        </p:blipFill>
        <p:spPr>
          <a:xfrm>
            <a:off x="55112" y="4627578"/>
            <a:ext cx="510670" cy="425747"/>
          </a:xfrm>
          <a:prstGeom prst="rect">
            <a:avLst/>
          </a:prstGeom>
        </p:spPr>
      </p:pic>
      <p:cxnSp>
        <p:nvCxnSpPr>
          <p:cNvPr id="80" name="Straight Connector 79">
            <a:extLst>
              <a:ext uri="{FF2B5EF4-FFF2-40B4-BE49-F238E27FC236}">
                <a16:creationId xmlns="" xmlns:a16="http://schemas.microsoft.com/office/drawing/2014/main" id="{222EE1CB-B22E-2BDF-919C-7DDE97439BAA}"/>
              </a:ext>
            </a:extLst>
          </p:cNvPr>
          <p:cNvCxnSpPr>
            <a:cxnSpLocks/>
          </p:cNvCxnSpPr>
          <p:nvPr/>
        </p:nvCxnSpPr>
        <p:spPr>
          <a:xfrm>
            <a:off x="27297" y="3091828"/>
            <a:ext cx="3630402" cy="31694"/>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84" name="Rectangle 169"/>
          <p:cNvSpPr>
            <a:spLocks noChangeArrowheads="1"/>
          </p:cNvSpPr>
          <p:nvPr/>
        </p:nvSpPr>
        <p:spPr bwMode="auto">
          <a:xfrm>
            <a:off x="619379" y="3856294"/>
            <a:ext cx="3001592"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r>
              <a:rPr lang="en-US" sz="750" dirty="0">
                <a:latin typeface="HP Simplified" panose="020B0604020204020204" pitchFamily="34" charset="0"/>
              </a:rPr>
              <a:t>4M0X6AA </a:t>
            </a:r>
            <a:r>
              <a:rPr lang="en-US" altLang="en-US" sz="750" dirty="0">
                <a:latin typeface="HP Simplified" panose="020B0604020204020204" pitchFamily="34" charset="0"/>
              </a:rPr>
              <a:t>HP </a:t>
            </a:r>
            <a:r>
              <a:rPr lang="en-US" altLang="en-US" sz="750" b="1" dirty="0">
                <a:latin typeface="HP Simplified" panose="020B0604020204020204" pitchFamily="34" charset="0"/>
              </a:rPr>
              <a:t>MOUSE 410 SLIM</a:t>
            </a:r>
            <a:r>
              <a:rPr lang="en-US" altLang="en-US" sz="750" dirty="0">
                <a:latin typeface="HP Simplified" panose="020B0604020204020204" pitchFamily="34" charset="0"/>
              </a:rPr>
              <a:t>, UP TO 1200DPI, MULTI SURFACE TRACKING, SLIM AND SLEEK, STRONG AND EFFICIENT CONNECTION WITHOUT INTERFERENCE OR LAG, WORKS WITH EITHER HAND, BLUETOOTH, WHITE </a:t>
            </a:r>
            <a:r>
              <a:rPr lang="en-GB" altLang="en-US" sz="750" dirty="0" smtClean="0">
                <a:solidFill>
                  <a:srgbClr val="FF0000"/>
                </a:solidFill>
                <a:latin typeface="HP Simplified" panose="020B0604020204020204" pitchFamily="34" charset="0"/>
              </a:rPr>
              <a:t>26 €  </a:t>
            </a:r>
            <a:endParaRPr lang="en-US" altLang="en-US" sz="800" b="1" i="1" dirty="0">
              <a:solidFill>
                <a:srgbClr val="92D050"/>
              </a:solidFill>
              <a:ea typeface="Calibri" panose="020F0502020204030204" pitchFamily="34" charset="0"/>
            </a:endParaRPr>
          </a:p>
          <a:p>
            <a:endParaRPr lang="en-US" altLang="en-US" sz="750" dirty="0">
              <a:solidFill>
                <a:srgbClr val="FF0000"/>
              </a:solidFill>
              <a:latin typeface="HP Simplified" panose="020B0604020204020204" pitchFamily="34" charset="0"/>
            </a:endParaRPr>
          </a:p>
        </p:txBody>
      </p:sp>
      <p:sp>
        <p:nvSpPr>
          <p:cNvPr id="59" name="Rectangle 58"/>
          <p:cNvSpPr/>
          <p:nvPr/>
        </p:nvSpPr>
        <p:spPr>
          <a:xfrm>
            <a:off x="1694038" y="483525"/>
            <a:ext cx="1811020" cy="307777"/>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700" dirty="0">
                <a:solidFill>
                  <a:schemeClr val="bg1"/>
                </a:solidFill>
                <a:latin typeface="HP Simplified" panose="020B0604020204020204" pitchFamily="34" charset="0"/>
                <a:cs typeface="Arial" panose="020B0604020202020204" pitchFamily="34" charset="0"/>
              </a:rPr>
              <a:t>Promo prices are valid until </a:t>
            </a:r>
            <a:r>
              <a:rPr lang="en-US" sz="700" dirty="0" smtClean="0">
                <a:solidFill>
                  <a:schemeClr val="bg1"/>
                </a:solidFill>
                <a:latin typeface="HP Simplified" panose="020B0604020204020204" pitchFamily="34" charset="0"/>
                <a:cs typeface="Arial" panose="020B0604020202020204" pitchFamily="34" charset="0"/>
              </a:rPr>
              <a:t>31/10 or </a:t>
            </a:r>
            <a:r>
              <a:rPr lang="en-US" sz="700" dirty="0">
                <a:solidFill>
                  <a:schemeClr val="bg1"/>
                </a:solidFill>
                <a:latin typeface="HP Simplified" panose="020B0604020204020204" pitchFamily="34" charset="0"/>
                <a:cs typeface="Arial" panose="020B0604020202020204" pitchFamily="34" charset="0"/>
              </a:rPr>
              <a:t>Until Stock Last.</a:t>
            </a:r>
          </a:p>
        </p:txBody>
      </p:sp>
      <p:pic>
        <p:nvPicPr>
          <p:cNvPr id="7" name="Picture 6" descr="A computer monitor with a colorful design&#10;&#10;AI-generated content may be incorrect.">
            <a:extLst>
              <a:ext uri="{FF2B5EF4-FFF2-40B4-BE49-F238E27FC236}">
                <a16:creationId xmlns="" xmlns:a16="http://schemas.microsoft.com/office/drawing/2014/main" id="{7CD5EA5D-8AD0-4148-3725-BA1E6580FF3F}"/>
              </a:ext>
            </a:extLst>
          </p:cNvPr>
          <p:cNvPicPr>
            <a:picLocks noChangeAspect="1"/>
          </p:cNvPicPr>
          <p:nvPr/>
        </p:nvPicPr>
        <p:blipFill>
          <a:blip r:embed="rId13" cstate="email">
            <a:extLst>
              <a:ext uri="{28A0092B-C50C-407E-A947-70E740481C1C}">
                <a14:useLocalDpi xmlns:a14="http://schemas.microsoft.com/office/drawing/2010/main"/>
              </a:ext>
            </a:extLst>
          </a:blip>
          <a:stretch>
            <a:fillRect/>
          </a:stretch>
        </p:blipFill>
        <p:spPr>
          <a:xfrm>
            <a:off x="7643291" y="4310708"/>
            <a:ext cx="1629201" cy="1114373"/>
          </a:xfrm>
          <a:prstGeom prst="rect">
            <a:avLst/>
          </a:prstGeom>
        </p:spPr>
      </p:pic>
      <p:sp>
        <p:nvSpPr>
          <p:cNvPr id="13" name="TextBox 12">
            <a:extLst>
              <a:ext uri="{FF2B5EF4-FFF2-40B4-BE49-F238E27FC236}">
                <a16:creationId xmlns="" xmlns:a16="http://schemas.microsoft.com/office/drawing/2014/main" id="{4FFFF28F-DB2F-BAD5-22A4-015476A7991E}"/>
              </a:ext>
            </a:extLst>
          </p:cNvPr>
          <p:cNvSpPr txBox="1"/>
          <p:nvPr/>
        </p:nvSpPr>
        <p:spPr>
          <a:xfrm>
            <a:off x="1129700" y="2350377"/>
            <a:ext cx="2274082" cy="553998"/>
          </a:xfrm>
          <a:prstGeom prst="rect">
            <a:avLst/>
          </a:prstGeom>
          <a:noFill/>
        </p:spPr>
        <p:txBody>
          <a:bodyPr wrap="square">
            <a:spAutoFit/>
          </a:bodyPr>
          <a:lstStyle/>
          <a:p>
            <a:pPr eaLnBrk="1" fontAlgn="t" hangingPunct="1">
              <a:spcBef>
                <a:spcPts val="0"/>
              </a:spcBef>
              <a:spcAft>
                <a:spcPts val="0"/>
              </a:spcAft>
            </a:pPr>
            <a:r>
              <a:rPr lang="en-GB" sz="750" dirty="0">
                <a:solidFill>
                  <a:srgbClr val="000000"/>
                </a:solidFill>
                <a:latin typeface="HP Simplified" panose="020B0604020204020204" pitchFamily="34" charset="0"/>
              </a:rPr>
              <a:t>996X6ET </a:t>
            </a:r>
            <a:r>
              <a:rPr lang="en-US" sz="750" dirty="0">
                <a:solidFill>
                  <a:srgbClr val="000000"/>
                </a:solidFill>
                <a:latin typeface="HP Simplified" panose="020B0604020204020204" pitchFamily="34" charset="0"/>
              </a:rPr>
              <a:t>HP PC </a:t>
            </a:r>
            <a:r>
              <a:rPr lang="en-US" sz="750" b="1" dirty="0">
                <a:solidFill>
                  <a:srgbClr val="000000"/>
                </a:solidFill>
                <a:latin typeface="HP Simplified" panose="020B0604020204020204" pitchFamily="34" charset="0"/>
              </a:rPr>
              <a:t>WORKSTATION Z1 G9 </a:t>
            </a:r>
            <a:r>
              <a:rPr lang="en-US" sz="750" dirty="0">
                <a:solidFill>
                  <a:srgbClr val="000000"/>
                </a:solidFill>
                <a:latin typeface="HP Simplified" panose="020B0604020204020204" pitchFamily="34" charset="0"/>
              </a:rPr>
              <a:t>550W, INTEL i9-14900 4.3-5.8GHz/36MB, 24 CORES, 32GB (2x16GB), 1TB PCIe NVMe SSD, NVIDIA GEFORCE RTX 4060 8GB, WIN 11 PRO HIGH END, </a:t>
            </a:r>
            <a:r>
              <a:rPr lang="en-US" sz="750" dirty="0" smtClean="0">
                <a:solidFill>
                  <a:srgbClr val="000000"/>
                </a:solidFill>
                <a:latin typeface="HP Simplified" panose="020B0604020204020204" pitchFamily="34" charset="0"/>
              </a:rPr>
              <a:t>3YW, </a:t>
            </a:r>
            <a:r>
              <a:rPr lang="en-US" sz="750" dirty="0" smtClean="0">
                <a:solidFill>
                  <a:srgbClr val="FF0000"/>
                </a:solidFill>
                <a:latin typeface="HP Simplified" panose="020B0604020204020204" pitchFamily="34" charset="0"/>
              </a:rPr>
              <a:t>2,454 </a:t>
            </a:r>
            <a:r>
              <a:rPr lang="en-GB" sz="750" b="0" i="0" u="none" strike="noStrike" kern="1200" dirty="0" smtClean="0">
                <a:solidFill>
                  <a:srgbClr val="FF0000"/>
                </a:solidFill>
                <a:effectLst/>
                <a:latin typeface="HP Simplified" panose="020B0604020204020204" pitchFamily="34" charset="0"/>
              </a:rPr>
              <a:t>€ </a:t>
            </a:r>
            <a:endParaRPr lang="en-US" altLang="en-US" sz="800" i="1" dirty="0">
              <a:solidFill>
                <a:srgbClr val="92D050"/>
              </a:solidFill>
              <a:ea typeface="Calibri" panose="020F0502020204030204" pitchFamily="34" charset="0"/>
            </a:endParaRPr>
          </a:p>
        </p:txBody>
      </p:sp>
      <p:sp>
        <p:nvSpPr>
          <p:cNvPr id="22" name="Rectangle 169">
            <a:extLst>
              <a:ext uri="{FF2B5EF4-FFF2-40B4-BE49-F238E27FC236}">
                <a16:creationId xmlns="" xmlns:a16="http://schemas.microsoft.com/office/drawing/2014/main" id="{74AF4DEB-4517-BA67-1637-7C2B151DCB3F}"/>
              </a:ext>
            </a:extLst>
          </p:cNvPr>
          <p:cNvSpPr>
            <a:spLocks noChangeArrowheads="1"/>
          </p:cNvSpPr>
          <p:nvPr/>
        </p:nvSpPr>
        <p:spPr bwMode="auto">
          <a:xfrm>
            <a:off x="626807" y="3123132"/>
            <a:ext cx="3060749"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r>
              <a:rPr lang="en-US" sz="750" dirty="0">
                <a:latin typeface="HP Simplified" panose="020B0604020204020204" pitchFamily="34" charset="0"/>
              </a:rPr>
              <a:t>758A9AA  </a:t>
            </a:r>
            <a:r>
              <a:rPr lang="en-US" altLang="en-US" sz="750" dirty="0">
                <a:latin typeface="HP Simplified" panose="020B0604020204020204" pitchFamily="34" charset="0"/>
              </a:rPr>
              <a:t>HP </a:t>
            </a:r>
            <a:r>
              <a:rPr lang="en-US" altLang="en-US" sz="750" b="1" dirty="0">
                <a:latin typeface="HP Simplified" panose="020B0604020204020204" pitchFamily="34" charset="0"/>
              </a:rPr>
              <a:t>MOUSE Z3700 WIRELESS</a:t>
            </a:r>
            <a:r>
              <a:rPr lang="en-US" altLang="en-US" sz="750" dirty="0">
                <a:latin typeface="HP Simplified" panose="020B0604020204020204" pitchFamily="34" charset="0"/>
              </a:rPr>
              <a:t>, DUAL MODE, 3 BUTTONS,  16-MONTHS BATTERY LIFE, GREAT FOR EITHER HAND, THE SLEEK DESIGN COMPLEMENTS YOUR FAVORITE DEVICES, AND FITS COMFORTABLY ANYWHERE, 1YW,  </a:t>
            </a:r>
            <a:r>
              <a:rPr lang="en-US" altLang="en-US" sz="750" dirty="0" smtClean="0">
                <a:latin typeface="HP Simplified" panose="020B0604020204020204" pitchFamily="34" charset="0"/>
              </a:rPr>
              <a:t>SILVER, </a:t>
            </a:r>
            <a:r>
              <a:rPr lang="en-GB" altLang="en-US" sz="750" dirty="0" smtClean="0">
                <a:solidFill>
                  <a:srgbClr val="FF0000"/>
                </a:solidFill>
                <a:latin typeface="HP Simplified" panose="020B0604020204020204" pitchFamily="34" charset="0"/>
              </a:rPr>
              <a:t>19 € </a:t>
            </a:r>
            <a:endParaRPr lang="en-US" altLang="en-US" sz="750" dirty="0">
              <a:solidFill>
                <a:srgbClr val="FF0000"/>
              </a:solidFill>
              <a:latin typeface="HP Simplified" panose="020B0604020204020204" pitchFamily="34" charset="0"/>
            </a:endParaRPr>
          </a:p>
        </p:txBody>
      </p:sp>
      <p:pic>
        <p:nvPicPr>
          <p:cNvPr id="27" name="Picture 26">
            <a:extLst>
              <a:ext uri="{FF2B5EF4-FFF2-40B4-BE49-F238E27FC236}">
                <a16:creationId xmlns="" xmlns:a16="http://schemas.microsoft.com/office/drawing/2014/main" id="{0B896957-DEB3-EE24-5E98-2EDFF71E84F9}"/>
              </a:ext>
            </a:extLst>
          </p:cNvPr>
          <p:cNvPicPr>
            <a:picLocks noChangeAspect="1"/>
          </p:cNvPicPr>
          <p:nvPr/>
        </p:nvPicPr>
        <p:blipFill>
          <a:blip r:embed="rId14" cstate="email">
            <a:extLst>
              <a:ext uri="{28A0092B-C50C-407E-A947-70E740481C1C}">
                <a14:useLocalDpi xmlns:a14="http://schemas.microsoft.com/office/drawing/2010/main"/>
              </a:ext>
            </a:extLst>
          </a:blip>
          <a:stretch>
            <a:fillRect/>
          </a:stretch>
        </p:blipFill>
        <p:spPr>
          <a:xfrm>
            <a:off x="124663" y="3839873"/>
            <a:ext cx="307860" cy="491749"/>
          </a:xfrm>
          <a:prstGeom prst="rect">
            <a:avLst/>
          </a:prstGeom>
        </p:spPr>
      </p:pic>
      <p:pic>
        <p:nvPicPr>
          <p:cNvPr id="29" name="Picture 28">
            <a:extLst>
              <a:ext uri="{FF2B5EF4-FFF2-40B4-BE49-F238E27FC236}">
                <a16:creationId xmlns="" xmlns:a16="http://schemas.microsoft.com/office/drawing/2014/main" id="{649F88C8-A21D-9658-730D-56D21E55AFDA}"/>
              </a:ext>
            </a:extLst>
          </p:cNvPr>
          <p:cNvPicPr>
            <a:picLocks noChangeAspect="1"/>
          </p:cNvPicPr>
          <p:nvPr/>
        </p:nvPicPr>
        <p:blipFill>
          <a:blip r:embed="rId15" cstate="email">
            <a:extLst>
              <a:ext uri="{28A0092B-C50C-407E-A947-70E740481C1C}">
                <a14:useLocalDpi xmlns:a14="http://schemas.microsoft.com/office/drawing/2010/main"/>
              </a:ext>
            </a:extLst>
          </a:blip>
          <a:stretch>
            <a:fillRect/>
          </a:stretch>
        </p:blipFill>
        <p:spPr>
          <a:xfrm>
            <a:off x="87052" y="3164566"/>
            <a:ext cx="510668" cy="384503"/>
          </a:xfrm>
          <a:prstGeom prst="rect">
            <a:avLst/>
          </a:prstGeom>
        </p:spPr>
      </p:pic>
      <p:sp>
        <p:nvSpPr>
          <p:cNvPr id="20" name="TextBox 19">
            <a:extLst>
              <a:ext uri="{FF2B5EF4-FFF2-40B4-BE49-F238E27FC236}">
                <a16:creationId xmlns="" xmlns:a16="http://schemas.microsoft.com/office/drawing/2014/main" id="{B79C8092-96FD-41ED-B32E-072B0ABE44DB}"/>
              </a:ext>
            </a:extLst>
          </p:cNvPr>
          <p:cNvSpPr txBox="1"/>
          <p:nvPr/>
        </p:nvSpPr>
        <p:spPr>
          <a:xfrm>
            <a:off x="3977950" y="506516"/>
            <a:ext cx="2923446" cy="677108"/>
          </a:xfrm>
          <a:prstGeom prst="rect">
            <a:avLst/>
          </a:prstGeom>
          <a:noFill/>
        </p:spPr>
        <p:txBody>
          <a:bodyPr wrap="square">
            <a:spAutoFit/>
          </a:bodyPr>
          <a:lstStyle/>
          <a:p>
            <a:pPr fontAlgn="base"/>
            <a:r>
              <a:rPr lang="en-US" sz="750" i="0" dirty="0">
                <a:solidFill>
                  <a:schemeClr val="tx1">
                    <a:lumMod val="50000"/>
                    <a:lumOff val="50000"/>
                  </a:schemeClr>
                </a:solidFill>
                <a:effectLst/>
                <a:latin typeface="HP Simplified" panose="020B0604020204020204" pitchFamily="34" charset="0"/>
              </a:rPr>
              <a:t>Experience new levels of performance for professional workflows. </a:t>
            </a:r>
            <a:r>
              <a:rPr lang="en-US" sz="800" b="1" dirty="0">
                <a:solidFill>
                  <a:schemeClr val="accent2">
                    <a:lumMod val="75000"/>
                  </a:schemeClr>
                </a:solidFill>
                <a:latin typeface="HP Simplified" panose="020B0604020204020204" pitchFamily="34" charset="0"/>
              </a:rPr>
              <a:t>The HP Z2 Tower AI workstation</a:t>
            </a:r>
            <a:r>
              <a:rPr lang="en-US" sz="750" i="0" dirty="0">
                <a:solidFill>
                  <a:schemeClr val="tx1">
                    <a:lumMod val="50000"/>
                    <a:lumOff val="50000"/>
                  </a:schemeClr>
                </a:solidFill>
                <a:effectLst/>
                <a:latin typeface="HP Simplified" panose="020B0604020204020204" pitchFamily="34" charset="0"/>
              </a:rPr>
              <a:t> is reengineered to support high-end graphics and seamlessly run both single and multi-threaded apps for fast modeling, simulation, and rendering. Enjoy easy expandability to upgrade, when needs evolve.</a:t>
            </a:r>
            <a:endParaRPr lang="en-GB" sz="750" i="0" dirty="0">
              <a:solidFill>
                <a:schemeClr val="tx1">
                  <a:lumMod val="50000"/>
                  <a:lumOff val="50000"/>
                </a:schemeClr>
              </a:solidFill>
              <a:effectLst/>
              <a:latin typeface="HP Simplified" panose="020B0604020204020204" pitchFamily="34" charset="0"/>
            </a:endParaRPr>
          </a:p>
        </p:txBody>
      </p:sp>
      <p:sp>
        <p:nvSpPr>
          <p:cNvPr id="30" name="TextBox 29">
            <a:extLst>
              <a:ext uri="{FF2B5EF4-FFF2-40B4-BE49-F238E27FC236}">
                <a16:creationId xmlns="" xmlns:a16="http://schemas.microsoft.com/office/drawing/2014/main" id="{168F5441-DE16-FC44-93B5-F4E4CBFC4382}"/>
              </a:ext>
            </a:extLst>
          </p:cNvPr>
          <p:cNvSpPr txBox="1"/>
          <p:nvPr/>
        </p:nvSpPr>
        <p:spPr>
          <a:xfrm>
            <a:off x="3939362" y="3216648"/>
            <a:ext cx="2673723" cy="553998"/>
          </a:xfrm>
          <a:prstGeom prst="rect">
            <a:avLst/>
          </a:prstGeom>
          <a:noFill/>
        </p:spPr>
        <p:txBody>
          <a:bodyPr wrap="square">
            <a:spAutoFit/>
          </a:bodyPr>
          <a:lstStyle/>
          <a:p>
            <a:pPr eaLnBrk="1" fontAlgn="t" hangingPunct="1">
              <a:spcBef>
                <a:spcPts val="0"/>
              </a:spcBef>
              <a:spcAft>
                <a:spcPts val="0"/>
              </a:spcAft>
            </a:pPr>
            <a:r>
              <a:rPr lang="en-GB" sz="750" dirty="0">
                <a:solidFill>
                  <a:srgbClr val="000000"/>
                </a:solidFill>
                <a:latin typeface="HP Simplified" panose="020B0604020204020204" pitchFamily="34" charset="0"/>
              </a:rPr>
              <a:t>A40NJET HP PC </a:t>
            </a:r>
            <a:r>
              <a:rPr lang="en-GB" sz="750" b="1" dirty="0">
                <a:solidFill>
                  <a:srgbClr val="000000"/>
                </a:solidFill>
                <a:latin typeface="HP Simplified" panose="020B0604020204020204" pitchFamily="34" charset="0"/>
              </a:rPr>
              <a:t>WORKSTATION Z2 G1i </a:t>
            </a:r>
            <a:r>
              <a:rPr lang="en-GB" sz="750" dirty="0">
                <a:solidFill>
                  <a:srgbClr val="000000"/>
                </a:solidFill>
                <a:latin typeface="HP Simplified" panose="020B0604020204020204" pitchFamily="34" charset="0"/>
              </a:rPr>
              <a:t>TWR 700W, INTEL ULTRA 7-265 VRPO 2.4-5.3GHZ/30MB, 13 NPU TOPS, 20 CORES, 32GB (1x32GB), 1TB PCIe M.2 SSD, NVIDIA RTX A1000 8GB, WIN 11 PRO, 3YW</a:t>
            </a:r>
            <a:r>
              <a:rPr lang="en-GB" sz="750" dirty="0">
                <a:latin typeface="HP Simplified" panose="020B0604020204020204" pitchFamily="34" charset="0"/>
              </a:rPr>
              <a:t>, </a:t>
            </a:r>
            <a:r>
              <a:rPr lang="en-US" sz="750" dirty="0" smtClean="0">
                <a:solidFill>
                  <a:srgbClr val="FF0000"/>
                </a:solidFill>
                <a:latin typeface="HP Simplified" panose="020B0604020204020204" pitchFamily="34" charset="0"/>
              </a:rPr>
              <a:t>2,378 </a:t>
            </a:r>
            <a:r>
              <a:rPr lang="en-GB" sz="750" b="0" i="0" u="none" strike="noStrike" kern="1200" dirty="0" smtClean="0">
                <a:solidFill>
                  <a:srgbClr val="FF0000"/>
                </a:solidFill>
                <a:effectLst/>
                <a:latin typeface="HP Simplified" panose="020B0604020204020204" pitchFamily="34" charset="0"/>
              </a:rPr>
              <a:t>€ </a:t>
            </a:r>
            <a:endParaRPr lang="en-US" altLang="en-US" sz="800" i="1" dirty="0">
              <a:solidFill>
                <a:srgbClr val="92D050"/>
              </a:solidFill>
              <a:ea typeface="Calibri" panose="020F0502020204030204" pitchFamily="34" charset="0"/>
            </a:endParaRPr>
          </a:p>
        </p:txBody>
      </p:sp>
      <p:sp>
        <p:nvSpPr>
          <p:cNvPr id="31" name="TextBox 30">
            <a:extLst>
              <a:ext uri="{FF2B5EF4-FFF2-40B4-BE49-F238E27FC236}">
                <a16:creationId xmlns="" xmlns:a16="http://schemas.microsoft.com/office/drawing/2014/main" id="{930884DE-2E3A-B11C-7798-6FD2E6C1EB3E}"/>
              </a:ext>
            </a:extLst>
          </p:cNvPr>
          <p:cNvSpPr txBox="1"/>
          <p:nvPr/>
        </p:nvSpPr>
        <p:spPr>
          <a:xfrm>
            <a:off x="3965270" y="5028165"/>
            <a:ext cx="2807989" cy="553998"/>
          </a:xfrm>
          <a:prstGeom prst="rect">
            <a:avLst/>
          </a:prstGeom>
          <a:noFill/>
        </p:spPr>
        <p:txBody>
          <a:bodyPr wrap="square">
            <a:spAutoFit/>
          </a:bodyPr>
          <a:lstStyle/>
          <a:p>
            <a:pPr eaLnBrk="1" fontAlgn="t" hangingPunct="1">
              <a:spcBef>
                <a:spcPts val="0"/>
              </a:spcBef>
              <a:spcAft>
                <a:spcPts val="0"/>
              </a:spcAft>
            </a:pPr>
            <a:r>
              <a:rPr lang="en-GB" sz="750" dirty="0">
                <a:solidFill>
                  <a:srgbClr val="000000"/>
                </a:solidFill>
                <a:latin typeface="HP Simplified" panose="020B0604020204020204" pitchFamily="34" charset="0"/>
              </a:rPr>
              <a:t>A40NKET HP PC </a:t>
            </a:r>
            <a:r>
              <a:rPr lang="en-GB" sz="750" b="1" dirty="0">
                <a:solidFill>
                  <a:srgbClr val="000000"/>
                </a:solidFill>
                <a:latin typeface="HP Simplified" panose="020B0604020204020204" pitchFamily="34" charset="0"/>
              </a:rPr>
              <a:t>WORKSTATION Z2 G1</a:t>
            </a:r>
            <a:r>
              <a:rPr lang="en-GB" sz="750" dirty="0">
                <a:solidFill>
                  <a:srgbClr val="000000"/>
                </a:solidFill>
                <a:latin typeface="HP Simplified" panose="020B0604020204020204" pitchFamily="34" charset="0"/>
              </a:rPr>
              <a:t>i TWR 700W, INTEL ULTRA 7-265 VRPO 2.4-5.3GHZ/30MB, 13 NPU TOPS, 20 CORES, 32GB (1x32GB), 1TB PCIe M.2 SSD, NVIDIA RTX 2000 ADA 16GB , WIN 11 PRO, 3YW</a:t>
            </a:r>
            <a:r>
              <a:rPr lang="en-GB" sz="750" dirty="0">
                <a:latin typeface="HP Simplified" panose="020B0604020204020204" pitchFamily="34" charset="0"/>
              </a:rPr>
              <a:t>, </a:t>
            </a:r>
            <a:r>
              <a:rPr lang="en-US" sz="750" dirty="0" smtClean="0">
                <a:solidFill>
                  <a:srgbClr val="FF0000"/>
                </a:solidFill>
                <a:latin typeface="HP Simplified" panose="020B0604020204020204" pitchFamily="34" charset="0"/>
              </a:rPr>
              <a:t>2,760 </a:t>
            </a:r>
            <a:r>
              <a:rPr lang="en-GB" sz="750" b="0" i="0" u="none" strike="noStrike" kern="1200" dirty="0" smtClean="0">
                <a:solidFill>
                  <a:srgbClr val="FF0000"/>
                </a:solidFill>
                <a:effectLst/>
                <a:latin typeface="HP Simplified" panose="020B0604020204020204" pitchFamily="34" charset="0"/>
              </a:rPr>
              <a:t>€ </a:t>
            </a:r>
            <a:endParaRPr lang="en-US" altLang="en-US" sz="800" i="1" dirty="0">
              <a:solidFill>
                <a:srgbClr val="92D050"/>
              </a:solidFill>
              <a:ea typeface="Calibri" panose="020F0502020204030204" pitchFamily="34" charset="0"/>
            </a:endParaRPr>
          </a:p>
        </p:txBody>
      </p:sp>
      <p:sp>
        <p:nvSpPr>
          <p:cNvPr id="51" name="TextBox 50">
            <a:extLst>
              <a:ext uri="{FF2B5EF4-FFF2-40B4-BE49-F238E27FC236}">
                <a16:creationId xmlns="" xmlns:a16="http://schemas.microsoft.com/office/drawing/2014/main" id="{168F5441-DE16-FC44-93B5-F4E4CBFC4382}"/>
              </a:ext>
            </a:extLst>
          </p:cNvPr>
          <p:cNvSpPr txBox="1"/>
          <p:nvPr/>
        </p:nvSpPr>
        <p:spPr>
          <a:xfrm>
            <a:off x="3939362" y="2609125"/>
            <a:ext cx="2915827" cy="553998"/>
          </a:xfrm>
          <a:prstGeom prst="rect">
            <a:avLst/>
          </a:prstGeom>
          <a:noFill/>
        </p:spPr>
        <p:txBody>
          <a:bodyPr wrap="square">
            <a:spAutoFit/>
          </a:bodyPr>
          <a:lstStyle/>
          <a:p>
            <a:pPr eaLnBrk="1" fontAlgn="t" hangingPunct="1">
              <a:spcBef>
                <a:spcPts val="0"/>
              </a:spcBef>
              <a:spcAft>
                <a:spcPts val="0"/>
              </a:spcAft>
            </a:pPr>
            <a:r>
              <a:rPr lang="en-GB" sz="750" dirty="0" smtClean="0">
                <a:solidFill>
                  <a:srgbClr val="000000"/>
                </a:solidFill>
                <a:latin typeface="HP Simplified" panose="020B0604020204020204" pitchFamily="34" charset="0"/>
              </a:rPr>
              <a:t>C85FPET HP </a:t>
            </a:r>
            <a:r>
              <a:rPr lang="en-GB" sz="750" dirty="0">
                <a:solidFill>
                  <a:srgbClr val="000000"/>
                </a:solidFill>
                <a:latin typeface="HP Simplified" panose="020B0604020204020204" pitchFamily="34" charset="0"/>
              </a:rPr>
              <a:t>PC </a:t>
            </a:r>
            <a:r>
              <a:rPr lang="en-GB" sz="750" b="1" dirty="0">
                <a:solidFill>
                  <a:srgbClr val="000000"/>
                </a:solidFill>
                <a:latin typeface="HP Simplified" panose="020B0604020204020204" pitchFamily="34" charset="0"/>
              </a:rPr>
              <a:t>WORKSTATION Z2 G1i </a:t>
            </a:r>
            <a:r>
              <a:rPr lang="en-GB" sz="750" dirty="0">
                <a:solidFill>
                  <a:srgbClr val="000000"/>
                </a:solidFill>
                <a:latin typeface="HP Simplified" panose="020B0604020204020204" pitchFamily="34" charset="0"/>
              </a:rPr>
              <a:t>TWR 700W, INTEL ULTRA 7-265 VRPO 2.4-5.3GHZ/30MB, 13 NPU TOPS, 20 CORES, 32GB (1x32GB), 512GB PCIe M.2 SSD + 2TB HDD, NVIDIA RTX A1000 8GB, WIN 11 PRO, </a:t>
            </a:r>
            <a:r>
              <a:rPr lang="en-GB" sz="750" dirty="0" smtClean="0">
                <a:solidFill>
                  <a:srgbClr val="000000"/>
                </a:solidFill>
                <a:latin typeface="HP Simplified" panose="020B0604020204020204" pitchFamily="34" charset="0"/>
              </a:rPr>
              <a:t>3YW</a:t>
            </a:r>
            <a:r>
              <a:rPr lang="en-GB" sz="750" dirty="0" smtClean="0">
                <a:latin typeface="HP Simplified" panose="020B0604020204020204" pitchFamily="34" charset="0"/>
              </a:rPr>
              <a:t>, </a:t>
            </a:r>
            <a:r>
              <a:rPr lang="en-US" sz="750" dirty="0" smtClean="0">
                <a:solidFill>
                  <a:srgbClr val="FF0000"/>
                </a:solidFill>
                <a:latin typeface="HP Simplified" panose="020B0604020204020204" pitchFamily="34" charset="0"/>
              </a:rPr>
              <a:t>2,262 </a:t>
            </a:r>
            <a:r>
              <a:rPr lang="en-GB" sz="750" b="0" i="0" u="none" strike="noStrike" kern="1200" dirty="0" smtClean="0">
                <a:solidFill>
                  <a:srgbClr val="FF0000"/>
                </a:solidFill>
                <a:effectLst/>
                <a:latin typeface="HP Simplified" panose="020B0604020204020204" pitchFamily="34" charset="0"/>
              </a:rPr>
              <a:t>€ </a:t>
            </a:r>
            <a:endParaRPr lang="en-US" altLang="en-US" sz="800" i="1" dirty="0">
              <a:solidFill>
                <a:srgbClr val="92D050"/>
              </a:solidFill>
              <a:ea typeface="Calibri" panose="020F0502020204030204" pitchFamily="34" charset="0"/>
            </a:endParaRPr>
          </a:p>
        </p:txBody>
      </p:sp>
      <p:sp>
        <p:nvSpPr>
          <p:cNvPr id="52" name="TextBox 51">
            <a:extLst>
              <a:ext uri="{FF2B5EF4-FFF2-40B4-BE49-F238E27FC236}">
                <a16:creationId xmlns="" xmlns:a16="http://schemas.microsoft.com/office/drawing/2014/main" id="{168F5441-DE16-FC44-93B5-F4E4CBFC4382}"/>
              </a:ext>
            </a:extLst>
          </p:cNvPr>
          <p:cNvSpPr txBox="1"/>
          <p:nvPr/>
        </p:nvSpPr>
        <p:spPr>
          <a:xfrm>
            <a:off x="3977950" y="4429344"/>
            <a:ext cx="2650684" cy="553998"/>
          </a:xfrm>
          <a:prstGeom prst="rect">
            <a:avLst/>
          </a:prstGeom>
          <a:noFill/>
        </p:spPr>
        <p:txBody>
          <a:bodyPr wrap="square">
            <a:spAutoFit/>
          </a:bodyPr>
          <a:lstStyle/>
          <a:p>
            <a:pPr eaLnBrk="1" fontAlgn="t" hangingPunct="1">
              <a:spcBef>
                <a:spcPts val="0"/>
              </a:spcBef>
              <a:spcAft>
                <a:spcPts val="0"/>
              </a:spcAft>
            </a:pPr>
            <a:r>
              <a:rPr lang="en-GB" sz="750" dirty="0" smtClean="0">
                <a:solidFill>
                  <a:srgbClr val="000000"/>
                </a:solidFill>
                <a:latin typeface="HP Simplified" panose="020B0604020204020204" pitchFamily="34" charset="0"/>
              </a:rPr>
              <a:t>C85FRET HP </a:t>
            </a:r>
            <a:r>
              <a:rPr lang="en-GB" sz="750" dirty="0">
                <a:solidFill>
                  <a:srgbClr val="000000"/>
                </a:solidFill>
                <a:latin typeface="HP Simplified" panose="020B0604020204020204" pitchFamily="34" charset="0"/>
              </a:rPr>
              <a:t>PC </a:t>
            </a:r>
            <a:r>
              <a:rPr lang="en-GB" sz="750" b="1" dirty="0">
                <a:solidFill>
                  <a:srgbClr val="000000"/>
                </a:solidFill>
                <a:latin typeface="HP Simplified" panose="020B0604020204020204" pitchFamily="34" charset="0"/>
              </a:rPr>
              <a:t>WORKSTATION Z2 G1i</a:t>
            </a:r>
            <a:r>
              <a:rPr lang="en-GB" sz="750" dirty="0">
                <a:solidFill>
                  <a:srgbClr val="000000"/>
                </a:solidFill>
                <a:latin typeface="HP Simplified" panose="020B0604020204020204" pitchFamily="34" charset="0"/>
              </a:rPr>
              <a:t> TWR 700W, INTEL ULTRA 7-265 VRPO 2.4-5.3GHZ/30MB, 13 NPU TOPS, 20 CORES, 32GB (1x32GB), 1TB PCIe M.2 SSD, NVIDIA RTX A2000 16GB, WIN 11 PRO, </a:t>
            </a:r>
            <a:r>
              <a:rPr lang="en-GB" sz="750" dirty="0" smtClean="0">
                <a:solidFill>
                  <a:srgbClr val="000000"/>
                </a:solidFill>
                <a:latin typeface="HP Simplified" panose="020B0604020204020204" pitchFamily="34" charset="0"/>
              </a:rPr>
              <a:t>3YW</a:t>
            </a:r>
            <a:r>
              <a:rPr lang="en-GB" sz="750" dirty="0" smtClean="0">
                <a:latin typeface="HP Simplified" panose="020B0604020204020204" pitchFamily="34" charset="0"/>
              </a:rPr>
              <a:t>, </a:t>
            </a:r>
            <a:r>
              <a:rPr lang="en-US" sz="750" dirty="0" smtClean="0">
                <a:solidFill>
                  <a:srgbClr val="FF0000"/>
                </a:solidFill>
                <a:latin typeface="HP Simplified" panose="020B0604020204020204" pitchFamily="34" charset="0"/>
              </a:rPr>
              <a:t>2,499 </a:t>
            </a:r>
            <a:r>
              <a:rPr lang="en-GB" sz="750" b="0" i="0" u="none" strike="noStrike" kern="1200" dirty="0" smtClean="0">
                <a:solidFill>
                  <a:srgbClr val="FF0000"/>
                </a:solidFill>
                <a:effectLst/>
                <a:latin typeface="HP Simplified" panose="020B0604020204020204" pitchFamily="34" charset="0"/>
              </a:rPr>
              <a:t>€ </a:t>
            </a:r>
            <a:endParaRPr lang="en-US" altLang="en-US" sz="800" i="1" dirty="0">
              <a:solidFill>
                <a:srgbClr val="92D050"/>
              </a:solidFill>
              <a:ea typeface="Calibri" panose="020F0502020204030204" pitchFamily="34" charset="0"/>
            </a:endParaRPr>
          </a:p>
        </p:txBody>
      </p:sp>
      <p:sp>
        <p:nvSpPr>
          <p:cNvPr id="53" name="TextBox 52">
            <a:extLst>
              <a:ext uri="{FF2B5EF4-FFF2-40B4-BE49-F238E27FC236}">
                <a16:creationId xmlns="" xmlns:a16="http://schemas.microsoft.com/office/drawing/2014/main" id="{168F5441-DE16-FC44-93B5-F4E4CBFC4382}"/>
              </a:ext>
            </a:extLst>
          </p:cNvPr>
          <p:cNvSpPr txBox="1"/>
          <p:nvPr/>
        </p:nvSpPr>
        <p:spPr>
          <a:xfrm>
            <a:off x="3979823" y="5626986"/>
            <a:ext cx="2712522" cy="553998"/>
          </a:xfrm>
          <a:prstGeom prst="rect">
            <a:avLst/>
          </a:prstGeom>
          <a:noFill/>
        </p:spPr>
        <p:txBody>
          <a:bodyPr wrap="square">
            <a:spAutoFit/>
          </a:bodyPr>
          <a:lstStyle/>
          <a:p>
            <a:pPr eaLnBrk="1" fontAlgn="t" hangingPunct="1">
              <a:spcBef>
                <a:spcPts val="0"/>
              </a:spcBef>
              <a:spcAft>
                <a:spcPts val="0"/>
              </a:spcAft>
            </a:pPr>
            <a:r>
              <a:rPr lang="en-GB" sz="750" dirty="0">
                <a:solidFill>
                  <a:srgbClr val="000000"/>
                </a:solidFill>
                <a:latin typeface="HP Simplified" panose="020B0604020204020204" pitchFamily="34" charset="0"/>
              </a:rPr>
              <a:t>B34N2ES HP PC </a:t>
            </a:r>
            <a:r>
              <a:rPr lang="en-GB" sz="750" b="1" dirty="0">
                <a:solidFill>
                  <a:srgbClr val="000000"/>
                </a:solidFill>
                <a:latin typeface="HP Simplified" panose="020B0604020204020204" pitchFamily="34" charset="0"/>
              </a:rPr>
              <a:t>WORKSTATION Z2 G1i </a:t>
            </a:r>
            <a:r>
              <a:rPr lang="en-GB" sz="750" dirty="0">
                <a:solidFill>
                  <a:srgbClr val="000000"/>
                </a:solidFill>
                <a:latin typeface="HP Simplified" panose="020B0604020204020204" pitchFamily="34" charset="0"/>
              </a:rPr>
              <a:t>TWR 700W, INTEL ULTRA 7-265K VRPO ENTERPRISE 4.6-5.5GHZ/30MB, 20 CORES, 64GB (2x32GB), 1TB PCIe M.2 SSD, NVIDIA RTX 5070 12GB, WIN 11 PRO, </a:t>
            </a:r>
            <a:r>
              <a:rPr lang="en-GB" sz="750" dirty="0" smtClean="0">
                <a:solidFill>
                  <a:srgbClr val="000000"/>
                </a:solidFill>
                <a:latin typeface="HP Simplified" panose="020B0604020204020204" pitchFamily="34" charset="0"/>
              </a:rPr>
              <a:t>3YW</a:t>
            </a:r>
            <a:r>
              <a:rPr lang="en-GB" sz="750" dirty="0" smtClean="0">
                <a:latin typeface="HP Simplified" panose="020B0604020204020204" pitchFamily="34" charset="0"/>
              </a:rPr>
              <a:t>, </a:t>
            </a:r>
            <a:r>
              <a:rPr lang="en-US" sz="750" dirty="0" smtClean="0">
                <a:solidFill>
                  <a:srgbClr val="FF0000"/>
                </a:solidFill>
                <a:latin typeface="HP Simplified" panose="020B0604020204020204" pitchFamily="34" charset="0"/>
              </a:rPr>
              <a:t>3,037 </a:t>
            </a:r>
            <a:r>
              <a:rPr lang="en-GB" sz="750" b="0" i="0" u="none" strike="noStrike" kern="1200" dirty="0" smtClean="0">
                <a:solidFill>
                  <a:srgbClr val="FF0000"/>
                </a:solidFill>
                <a:effectLst/>
                <a:latin typeface="HP Simplified" panose="020B0604020204020204" pitchFamily="34" charset="0"/>
              </a:rPr>
              <a:t>€ </a:t>
            </a:r>
            <a:endParaRPr lang="en-US" altLang="en-US" sz="800" i="1" dirty="0">
              <a:solidFill>
                <a:srgbClr val="92D050"/>
              </a:solidFill>
              <a:ea typeface="Calibri" panose="020F0502020204030204" pitchFamily="34" charset="0"/>
            </a:endParaRPr>
          </a:p>
        </p:txBody>
      </p:sp>
      <p:sp>
        <p:nvSpPr>
          <p:cNvPr id="56" name="TextBox 55">
            <a:extLst>
              <a:ext uri="{FF2B5EF4-FFF2-40B4-BE49-F238E27FC236}">
                <a16:creationId xmlns="" xmlns:a16="http://schemas.microsoft.com/office/drawing/2014/main" id="{4FFFF28F-DB2F-BAD5-22A4-015476A7991E}"/>
              </a:ext>
            </a:extLst>
          </p:cNvPr>
          <p:cNvSpPr txBox="1"/>
          <p:nvPr/>
        </p:nvSpPr>
        <p:spPr>
          <a:xfrm>
            <a:off x="1127014" y="1820839"/>
            <a:ext cx="2443971" cy="553998"/>
          </a:xfrm>
          <a:prstGeom prst="rect">
            <a:avLst/>
          </a:prstGeom>
          <a:noFill/>
        </p:spPr>
        <p:txBody>
          <a:bodyPr wrap="square">
            <a:spAutoFit/>
          </a:bodyPr>
          <a:lstStyle/>
          <a:p>
            <a:pPr eaLnBrk="1" fontAlgn="t" hangingPunct="1">
              <a:spcBef>
                <a:spcPts val="0"/>
              </a:spcBef>
              <a:spcAft>
                <a:spcPts val="0"/>
              </a:spcAft>
            </a:pPr>
            <a:r>
              <a:rPr lang="en-GB" sz="750" dirty="0" smtClean="0">
                <a:solidFill>
                  <a:srgbClr val="000000"/>
                </a:solidFill>
                <a:latin typeface="HP Simplified" panose="020B0604020204020204" pitchFamily="34" charset="0"/>
              </a:rPr>
              <a:t>C85FQET </a:t>
            </a:r>
            <a:r>
              <a:rPr lang="en-US" sz="750" dirty="0">
                <a:solidFill>
                  <a:srgbClr val="000000"/>
                </a:solidFill>
                <a:latin typeface="HP Simplified" panose="020B0604020204020204" pitchFamily="34" charset="0"/>
              </a:rPr>
              <a:t>HP PC </a:t>
            </a:r>
            <a:r>
              <a:rPr lang="en-US" sz="750" b="1" dirty="0">
                <a:solidFill>
                  <a:srgbClr val="000000"/>
                </a:solidFill>
                <a:latin typeface="HP Simplified" panose="020B0604020204020204" pitchFamily="34" charset="0"/>
              </a:rPr>
              <a:t>WORKSTATION Z1 G1i </a:t>
            </a:r>
            <a:r>
              <a:rPr lang="en-US" sz="750" dirty="0">
                <a:solidFill>
                  <a:srgbClr val="000000"/>
                </a:solidFill>
                <a:latin typeface="HP Simplified" panose="020B0604020204020204" pitchFamily="34" charset="0"/>
              </a:rPr>
              <a:t>TWR 700W, INTEL ULTRA 7-265 VRPO 2.4-5.3GHZ/30MB, 13 NPU TOPS, 20 CORES, 32GB (1x32GB), 512GB PCIe M.2 SSD + 2TB HDD, NVIDIA RTX A400 4GB, WIN 11 PRO, </a:t>
            </a:r>
            <a:r>
              <a:rPr lang="en-US" sz="750" dirty="0" smtClean="0">
                <a:solidFill>
                  <a:srgbClr val="000000"/>
                </a:solidFill>
                <a:latin typeface="HP Simplified" panose="020B0604020204020204" pitchFamily="34" charset="0"/>
              </a:rPr>
              <a:t>3YW, </a:t>
            </a:r>
            <a:r>
              <a:rPr lang="en-US" sz="750" dirty="0" smtClean="0">
                <a:solidFill>
                  <a:srgbClr val="FF0000"/>
                </a:solidFill>
                <a:latin typeface="HP Simplified" panose="020B0604020204020204" pitchFamily="34" charset="0"/>
              </a:rPr>
              <a:t>1,775 </a:t>
            </a:r>
            <a:r>
              <a:rPr lang="en-GB" sz="750" b="0" i="0" u="none" strike="noStrike" kern="1200" dirty="0" smtClean="0">
                <a:solidFill>
                  <a:srgbClr val="FF0000"/>
                </a:solidFill>
                <a:effectLst/>
                <a:latin typeface="HP Simplified" panose="020B0604020204020204" pitchFamily="34" charset="0"/>
              </a:rPr>
              <a:t>€ </a:t>
            </a:r>
            <a:endParaRPr lang="en-US" altLang="en-US" sz="800" i="1" dirty="0">
              <a:solidFill>
                <a:srgbClr val="92D050"/>
              </a:solidFill>
              <a:ea typeface="Calibri" panose="020F0502020204030204" pitchFamily="34" charset="0"/>
            </a:endParaRPr>
          </a:p>
        </p:txBody>
      </p:sp>
      <p:sp>
        <p:nvSpPr>
          <p:cNvPr id="58" name="TextBox 57">
            <a:extLst>
              <a:ext uri="{FF2B5EF4-FFF2-40B4-BE49-F238E27FC236}">
                <a16:creationId xmlns="" xmlns:a16="http://schemas.microsoft.com/office/drawing/2014/main" id="{168F5441-DE16-FC44-93B5-F4E4CBFC4382}"/>
              </a:ext>
            </a:extLst>
          </p:cNvPr>
          <p:cNvSpPr txBox="1"/>
          <p:nvPr/>
        </p:nvSpPr>
        <p:spPr>
          <a:xfrm>
            <a:off x="3950881" y="3808748"/>
            <a:ext cx="2523237" cy="553998"/>
          </a:xfrm>
          <a:prstGeom prst="rect">
            <a:avLst/>
          </a:prstGeom>
          <a:noFill/>
        </p:spPr>
        <p:txBody>
          <a:bodyPr wrap="square">
            <a:spAutoFit/>
          </a:bodyPr>
          <a:lstStyle/>
          <a:p>
            <a:pPr eaLnBrk="1" fontAlgn="t" hangingPunct="1">
              <a:spcBef>
                <a:spcPts val="0"/>
              </a:spcBef>
              <a:spcAft>
                <a:spcPts val="0"/>
              </a:spcAft>
            </a:pPr>
            <a:r>
              <a:rPr lang="en-GB" sz="750" dirty="0" smtClean="0">
                <a:solidFill>
                  <a:srgbClr val="000000"/>
                </a:solidFill>
                <a:latin typeface="HP Simplified" panose="020B0604020204020204" pitchFamily="34" charset="0"/>
              </a:rPr>
              <a:t>B34N1ES HP </a:t>
            </a:r>
            <a:r>
              <a:rPr lang="en-GB" sz="750" dirty="0">
                <a:solidFill>
                  <a:srgbClr val="000000"/>
                </a:solidFill>
                <a:latin typeface="HP Simplified" panose="020B0604020204020204" pitchFamily="34" charset="0"/>
              </a:rPr>
              <a:t>PC </a:t>
            </a:r>
            <a:r>
              <a:rPr lang="en-GB" sz="750" b="1" dirty="0">
                <a:solidFill>
                  <a:srgbClr val="000000"/>
                </a:solidFill>
                <a:latin typeface="HP Simplified" panose="020B0604020204020204" pitchFamily="34" charset="0"/>
              </a:rPr>
              <a:t>WORKSTATION Z2 G1i </a:t>
            </a:r>
            <a:r>
              <a:rPr lang="en-GB" sz="750" dirty="0">
                <a:solidFill>
                  <a:srgbClr val="000000"/>
                </a:solidFill>
                <a:latin typeface="HP Simplified" panose="020B0604020204020204" pitchFamily="34" charset="0"/>
              </a:rPr>
              <a:t>TWR 700W, INTEL ULTRA 7-265K VRPO ENTERPRISE 4.6-5.5GHZ/30MB, 20 CORES, 32GB (1x32GB), 1TB PCIe M.2 SSD, NVIDIA RTX 5060 8GB, WIN 11 PRO, </a:t>
            </a:r>
            <a:r>
              <a:rPr lang="en-GB" sz="750" dirty="0" smtClean="0">
                <a:solidFill>
                  <a:srgbClr val="000000"/>
                </a:solidFill>
                <a:latin typeface="HP Simplified" panose="020B0604020204020204" pitchFamily="34" charset="0"/>
              </a:rPr>
              <a:t>3YW</a:t>
            </a:r>
            <a:r>
              <a:rPr lang="en-GB" sz="750" dirty="0" smtClean="0">
                <a:latin typeface="HP Simplified" panose="020B0604020204020204" pitchFamily="34" charset="0"/>
              </a:rPr>
              <a:t>, </a:t>
            </a:r>
            <a:r>
              <a:rPr lang="en-US" sz="750" dirty="0" smtClean="0">
                <a:solidFill>
                  <a:srgbClr val="FF0000"/>
                </a:solidFill>
                <a:latin typeface="HP Simplified" panose="020B0604020204020204" pitchFamily="34" charset="0"/>
              </a:rPr>
              <a:t>2,408 </a:t>
            </a:r>
            <a:r>
              <a:rPr lang="en-GB" sz="750" b="0" i="0" u="none" strike="noStrike" kern="1200" dirty="0" smtClean="0">
                <a:solidFill>
                  <a:srgbClr val="FF0000"/>
                </a:solidFill>
                <a:effectLst/>
                <a:latin typeface="HP Simplified" panose="020B0604020204020204" pitchFamily="34" charset="0"/>
              </a:rPr>
              <a:t>€ </a:t>
            </a:r>
            <a:endParaRPr lang="en-US" altLang="en-US" sz="800" i="1" dirty="0">
              <a:solidFill>
                <a:srgbClr val="92D050"/>
              </a:solidFill>
              <a:ea typeface="Calibri" panose="020F0502020204030204" pitchFamily="34" charset="0"/>
            </a:endParaRPr>
          </a:p>
        </p:txBody>
      </p:sp>
    </p:spTree>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ultitech HP PCs for Business Home  Gaming  Dealer File 02 Dec 2020" id="{0523F6A0-774C-4CFB-9952-5FCAB0B349B2}" vid="{3AE7F3F3-4F11-4123-88E3-5DEF6D8814A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3A4ECEE0F6996647B077F6DDCDD24DFB" ma:contentTypeVersion="2" ma:contentTypeDescription="Create a new document." ma:contentTypeScope="" ma:versionID="b00b87a4132038b3f9a9adfae6c548e6">
  <xsd:schema xmlns:xsd="http://www.w3.org/2001/XMLSchema" xmlns:xs="http://www.w3.org/2001/XMLSchema" xmlns:p="http://schemas.microsoft.com/office/2006/metadata/properties" xmlns:ns3="9f3e7c73-dddf-42d6-810b-782bb279f98c" targetNamespace="http://schemas.microsoft.com/office/2006/metadata/properties" ma:root="true" ma:fieldsID="288bf1d2185f270bd76afe4b379af77c" ns3:_="">
    <xsd:import namespace="9f3e7c73-dddf-42d6-810b-782bb279f98c"/>
    <xsd:element name="properties">
      <xsd:complexType>
        <xsd:sequence>
          <xsd:element name="documentManagement">
            <xsd:complexType>
              <xsd:all>
                <xsd:element ref="ns3:MediaServiceMetadata" minOccurs="0"/>
                <xsd:element ref="ns3: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f3e7c73-dddf-42d6-810b-782bb279f98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F5C538E-1E11-49DC-AB0F-7C4435EAFD2B}">
  <ds:schemaRefs>
    <ds:schemaRef ds:uri="http://purl.org/dc/terms/"/>
    <ds:schemaRef ds:uri="http://schemas.microsoft.com/office/2006/documentManagement/types"/>
    <ds:schemaRef ds:uri="http://purl.org/dc/dcmitype/"/>
    <ds:schemaRef ds:uri="9f3e7c73-dddf-42d6-810b-782bb279f98c"/>
    <ds:schemaRef ds:uri="http://schemas.microsoft.com/office/2006/metadata/properties"/>
    <ds:schemaRef ds:uri="http://www.w3.org/XML/1998/namespace"/>
    <ds:schemaRef ds:uri="http://purl.org/dc/elements/1.1/"/>
    <ds:schemaRef ds:uri="http://schemas.microsoft.com/office/infopath/2007/PartnerControls"/>
    <ds:schemaRef ds:uri="http://schemas.openxmlformats.org/package/2006/metadata/core-properties"/>
  </ds:schemaRefs>
</ds:datastoreItem>
</file>

<file path=customXml/itemProps2.xml><?xml version="1.0" encoding="utf-8"?>
<ds:datastoreItem xmlns:ds="http://schemas.openxmlformats.org/officeDocument/2006/customXml" ds:itemID="{E1BC3C40-4C9C-4231-BBA9-DE505F6C29A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f3e7c73-dddf-42d6-810b-782bb279f98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9B5D4A7-3427-40EE-B318-499768F5CE1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Multitech HP PCs for Business Home  Gaming  Dealer File 02 Dec 2020</Template>
  <TotalTime>31161</TotalTime>
  <Words>3261</Words>
  <Application>Microsoft Office PowerPoint</Application>
  <PresentationFormat>A4 Paper (210x297 mm)</PresentationFormat>
  <Paragraphs>96</Paragraphs>
  <Slides>4</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vt:i4>
      </vt:variant>
    </vt:vector>
  </HeadingPairs>
  <TitlesOfParts>
    <vt:vector size="11" baseType="lpstr">
      <vt:lpstr>Arial</vt:lpstr>
      <vt:lpstr>Calibri</vt:lpstr>
      <vt:lpstr>Calibri Light</vt:lpstr>
      <vt:lpstr>forma-djr-micro</vt:lpstr>
      <vt:lpstr>HP Simplified</vt:lpstr>
      <vt:lpstr>Nexa Bold</vt:lpstr>
      <vt:lpstr>Office Theme</vt:lpstr>
      <vt:lpstr>PowerPoint Presentation</vt:lpstr>
      <vt:lpstr>PowerPoint Presentation</vt:lpstr>
      <vt:lpstr>PowerPoint Presentation</vt:lpstr>
      <vt:lpstr>PowerPoint Presentation</vt:lpstr>
    </vt:vector>
  </TitlesOfParts>
  <Company>HP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Iraklis Feneridis</dc:creator>
  <cp:lastModifiedBy>Georgia Stylianou</cp:lastModifiedBy>
  <cp:revision>4796</cp:revision>
  <cp:lastPrinted>2025-10-06T07:46:33Z</cp:lastPrinted>
  <dcterms:created xsi:type="dcterms:W3CDTF">2021-01-04T13:32:38Z</dcterms:created>
  <dcterms:modified xsi:type="dcterms:W3CDTF">2025-10-08T05:57:25Z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0x0101003A4ECEE0F6996647B077F6DDCDD24DFB</vt:lpwstr>
  </property>
</Properties>
</file>