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67" r:id="rId2"/>
    <p:sldId id="268" r:id="rId3"/>
  </p:sldIdLst>
  <p:sldSz cx="9906000" cy="6858000" type="A4"/>
  <p:notesSz cx="9385300" cy="70993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ichalis Michael" initials="MM" lastIdx="0" clrIdx="0">
    <p:extLst>
      <p:ext uri="{19B8F6BF-5375-455C-9EA6-DF929625EA0E}">
        <p15:presenceInfo xmlns:p15="http://schemas.microsoft.com/office/powerpoint/2012/main" userId="S-1-5-21-3360520816-3730548329-4133419901-1121"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BEF"/>
    <a:srgbClr val="F8FFF3"/>
    <a:srgbClr val="FFF7F8"/>
    <a:srgbClr val="FFF3F4"/>
    <a:srgbClr val="ECF3FA"/>
    <a:srgbClr val="E7FDE3"/>
    <a:srgbClr val="D90000"/>
    <a:srgbClr val="F7F7F7"/>
    <a:srgbClr val="7A1701"/>
    <a:srgbClr val="1B161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74C1A8A3-306A-4EB7-A6B1-4F7E0EB9C5D6}" styleName="Medium Style 3 - Accent 5">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5"/>
          </a:solidFill>
        </a:fill>
      </a:tcStyle>
    </a:lastCol>
    <a:firstCol>
      <a:tcTxStyle b="on">
        <a:fontRef idx="minor">
          <a:scrgbClr r="0" g="0" b="0"/>
        </a:fontRef>
        <a:schemeClr val="lt1"/>
      </a:tcTxStyle>
      <a:tcStyle>
        <a:tcBdr/>
        <a:fill>
          <a:solidFill>
            <a:schemeClr val="accent5"/>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5"/>
          </a:solidFill>
        </a:fill>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0E3FDE45-AF77-4B5C-9715-49D594BDF05E}" styleName="Light Style 1 - Accent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5DA37D80-6434-44D0-A028-1B22A696006F}" styleName="Light Style 3 - Accent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D27102A9-8310-4765-A935-A1911B00CA55}" styleName="Light Style 1 - Accent 4">
    <a:wholeTbl>
      <a:tcTxStyle>
        <a:fontRef idx="minor">
          <a:scrgbClr r="0" g="0" b="0"/>
        </a:fontRef>
        <a:schemeClr val="tx1"/>
      </a:tcTxStyle>
      <a:tcStyle>
        <a:tcBdr>
          <a:left>
            <a:ln>
              <a:noFill/>
            </a:ln>
          </a:left>
          <a:right>
            <a:ln>
              <a:noFill/>
            </a:ln>
          </a:right>
          <a:top>
            <a:ln w="12700" cmpd="sng">
              <a:solidFill>
                <a:schemeClr val="accent4"/>
              </a:solidFill>
            </a:ln>
          </a:top>
          <a:bottom>
            <a:ln w="12700" cmpd="sng">
              <a:solidFill>
                <a:schemeClr val="accent4"/>
              </a:solidFill>
            </a:ln>
          </a:bottom>
          <a:insideH>
            <a:ln>
              <a:noFill/>
            </a:ln>
          </a:insideH>
          <a:insideV>
            <a:ln>
              <a:noFill/>
            </a:ln>
          </a:insideV>
        </a:tcBdr>
        <a:fill>
          <a:noFill/>
        </a:fill>
      </a:tcStyle>
    </a:wholeTbl>
    <a:band1H>
      <a:tcStyle>
        <a:tcBdr/>
        <a:fill>
          <a:solidFill>
            <a:schemeClr val="accent4">
              <a:alpha val="20000"/>
            </a:schemeClr>
          </a:solidFill>
        </a:fill>
      </a:tcStyle>
    </a:band1H>
    <a:band2H>
      <a:tcStyle>
        <a:tcBdr/>
      </a:tcStyle>
    </a:band2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12700" cmpd="sng">
              <a:solidFill>
                <a:schemeClr val="accent4"/>
              </a:solidFill>
            </a:ln>
          </a:top>
        </a:tcBdr>
        <a:fill>
          <a:noFill/>
        </a:fill>
      </a:tcStyle>
    </a:lastRow>
    <a:firstRow>
      <a:tcTxStyle b="on"/>
      <a:tcStyle>
        <a:tcBdr>
          <a:bottom>
            <a:ln w="12700" cmpd="sng">
              <a:solidFill>
                <a:schemeClr val="accent4"/>
              </a:solidFill>
            </a:ln>
          </a:bottom>
        </a:tcBdr>
        <a:fill>
          <a:no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3553" autoAdjust="0"/>
    <p:restoredTop sz="94660"/>
  </p:normalViewPr>
  <p:slideViewPr>
    <p:cSldViewPr snapToGrid="0">
      <p:cViewPr varScale="1">
        <p:scale>
          <a:sx n="111" d="100"/>
          <a:sy n="111" d="100"/>
        </p:scale>
        <p:origin x="2040" y="1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commentAuthors" Target="commentAuthor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13" indent="0" algn="ctr">
              <a:buNone/>
              <a:defRPr sz="2000"/>
            </a:lvl2pPr>
            <a:lvl3pPr marL="914426" indent="0" algn="ctr">
              <a:buNone/>
              <a:defRPr sz="1800"/>
            </a:lvl3pPr>
            <a:lvl4pPr marL="1371638" indent="0" algn="ctr">
              <a:buNone/>
              <a:defRPr sz="1600"/>
            </a:lvl4pPr>
            <a:lvl5pPr marL="1828851" indent="0" algn="ctr">
              <a:buNone/>
              <a:defRPr sz="1600"/>
            </a:lvl5pPr>
            <a:lvl6pPr marL="2286063" indent="0" algn="ctr">
              <a:buNone/>
              <a:defRPr sz="1600"/>
            </a:lvl6pPr>
            <a:lvl7pPr marL="2743277" indent="0" algn="ctr">
              <a:buNone/>
              <a:defRPr sz="1600"/>
            </a:lvl7pPr>
            <a:lvl8pPr marL="3200489" indent="0" algn="ctr">
              <a:buNone/>
              <a:defRPr sz="1600"/>
            </a:lvl8pPr>
            <a:lvl9pPr marL="3657702"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A57C1C09-9EC7-47F0-891F-F8B69CC0B4DB}" type="datetimeFigureOut">
              <a:rPr lang="en-US" smtClean="0"/>
              <a:t>11/18/2025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EDB7C34-BF89-4A18-9672-E0CC811EED1E}" type="slidenum">
              <a:rPr lang="en-US" smtClean="0"/>
              <a:t>‹#›</a:t>
            </a:fld>
            <a:endParaRPr lang="en-US" dirty="0"/>
          </a:p>
        </p:txBody>
      </p:sp>
    </p:spTree>
    <p:extLst>
      <p:ext uri="{BB962C8B-B14F-4D97-AF65-F5344CB8AC3E}">
        <p14:creationId xmlns:p14="http://schemas.microsoft.com/office/powerpoint/2010/main" val="104634839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57C1C09-9EC7-47F0-891F-F8B69CC0B4DB}" type="datetimeFigureOut">
              <a:rPr lang="en-US" smtClean="0"/>
              <a:t>11/18/2025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EDB7C34-BF89-4A18-9672-E0CC811EED1E}" type="slidenum">
              <a:rPr lang="en-US" smtClean="0"/>
              <a:t>‹#›</a:t>
            </a:fld>
            <a:endParaRPr lang="en-US" dirty="0"/>
          </a:p>
        </p:txBody>
      </p:sp>
    </p:spTree>
    <p:extLst>
      <p:ext uri="{BB962C8B-B14F-4D97-AF65-F5344CB8AC3E}">
        <p14:creationId xmlns:p14="http://schemas.microsoft.com/office/powerpoint/2010/main" val="6217242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4" y="365125"/>
            <a:ext cx="2135981"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81040" y="365125"/>
            <a:ext cx="6284119"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57C1C09-9EC7-47F0-891F-F8B69CC0B4DB}" type="datetimeFigureOut">
              <a:rPr lang="en-US" smtClean="0"/>
              <a:t>11/18/2025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EDB7C34-BF89-4A18-9672-E0CC811EED1E}" type="slidenum">
              <a:rPr lang="en-US" smtClean="0"/>
              <a:t>‹#›</a:t>
            </a:fld>
            <a:endParaRPr lang="en-US" dirty="0"/>
          </a:p>
        </p:txBody>
      </p:sp>
    </p:spTree>
    <p:extLst>
      <p:ext uri="{BB962C8B-B14F-4D97-AF65-F5344CB8AC3E}">
        <p14:creationId xmlns:p14="http://schemas.microsoft.com/office/powerpoint/2010/main" val="225992706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57C1C09-9EC7-47F0-891F-F8B69CC0B4DB}" type="datetimeFigureOut">
              <a:rPr lang="en-US" smtClean="0"/>
              <a:t>11/18/2025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EDB7C34-BF89-4A18-9672-E0CC811EED1E}" type="slidenum">
              <a:rPr lang="en-US" smtClean="0"/>
              <a:t>‹#›</a:t>
            </a:fld>
            <a:endParaRPr lang="en-US" dirty="0"/>
          </a:p>
        </p:txBody>
      </p:sp>
    </p:spTree>
    <p:extLst>
      <p:ext uri="{BB962C8B-B14F-4D97-AF65-F5344CB8AC3E}">
        <p14:creationId xmlns:p14="http://schemas.microsoft.com/office/powerpoint/2010/main" val="328602649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5881" y="1709741"/>
            <a:ext cx="8543925"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75881" y="4589465"/>
            <a:ext cx="8543925" cy="1500187"/>
          </a:xfrm>
        </p:spPr>
        <p:txBody>
          <a:bodyPr/>
          <a:lstStyle>
            <a:lvl1pPr marL="0" indent="0">
              <a:buNone/>
              <a:defRPr sz="2400">
                <a:solidFill>
                  <a:schemeClr val="tx1"/>
                </a:solidFill>
              </a:defRPr>
            </a:lvl1pPr>
            <a:lvl2pPr marL="457213" indent="0">
              <a:buNone/>
              <a:defRPr sz="2000">
                <a:solidFill>
                  <a:schemeClr val="tx1">
                    <a:tint val="75000"/>
                  </a:schemeClr>
                </a:solidFill>
              </a:defRPr>
            </a:lvl2pPr>
            <a:lvl3pPr marL="914426" indent="0">
              <a:buNone/>
              <a:defRPr sz="1800">
                <a:solidFill>
                  <a:schemeClr val="tx1">
                    <a:tint val="75000"/>
                  </a:schemeClr>
                </a:solidFill>
              </a:defRPr>
            </a:lvl3pPr>
            <a:lvl4pPr marL="1371638" indent="0">
              <a:buNone/>
              <a:defRPr sz="1600">
                <a:solidFill>
                  <a:schemeClr val="tx1">
                    <a:tint val="75000"/>
                  </a:schemeClr>
                </a:solidFill>
              </a:defRPr>
            </a:lvl4pPr>
            <a:lvl5pPr marL="1828851" indent="0">
              <a:buNone/>
              <a:defRPr sz="1600">
                <a:solidFill>
                  <a:schemeClr val="tx1">
                    <a:tint val="75000"/>
                  </a:schemeClr>
                </a:solidFill>
              </a:defRPr>
            </a:lvl5pPr>
            <a:lvl6pPr marL="2286063" indent="0">
              <a:buNone/>
              <a:defRPr sz="1600">
                <a:solidFill>
                  <a:schemeClr val="tx1">
                    <a:tint val="75000"/>
                  </a:schemeClr>
                </a:solidFill>
              </a:defRPr>
            </a:lvl6pPr>
            <a:lvl7pPr marL="2743277" indent="0">
              <a:buNone/>
              <a:defRPr sz="1600">
                <a:solidFill>
                  <a:schemeClr val="tx1">
                    <a:tint val="75000"/>
                  </a:schemeClr>
                </a:solidFill>
              </a:defRPr>
            </a:lvl7pPr>
            <a:lvl8pPr marL="3200489" indent="0">
              <a:buNone/>
              <a:defRPr sz="1600">
                <a:solidFill>
                  <a:schemeClr val="tx1">
                    <a:tint val="75000"/>
                  </a:schemeClr>
                </a:solidFill>
              </a:defRPr>
            </a:lvl8pPr>
            <a:lvl9pPr marL="3657702"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57C1C09-9EC7-47F0-891F-F8B69CC0B4DB}" type="datetimeFigureOut">
              <a:rPr lang="en-US" smtClean="0"/>
              <a:t>11/18/2025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EDB7C34-BF89-4A18-9672-E0CC811EED1E}" type="slidenum">
              <a:rPr lang="en-US" smtClean="0"/>
              <a:t>‹#›</a:t>
            </a:fld>
            <a:endParaRPr lang="en-US" dirty="0"/>
          </a:p>
        </p:txBody>
      </p:sp>
    </p:spTree>
    <p:extLst>
      <p:ext uri="{BB962C8B-B14F-4D97-AF65-F5344CB8AC3E}">
        <p14:creationId xmlns:p14="http://schemas.microsoft.com/office/powerpoint/2010/main" val="35896910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81038" y="1825626"/>
            <a:ext cx="421005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14913" y="1825626"/>
            <a:ext cx="421005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A57C1C09-9EC7-47F0-891F-F8B69CC0B4DB}" type="datetimeFigureOut">
              <a:rPr lang="en-US" smtClean="0"/>
              <a:t>11/18/2025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EDB7C34-BF89-4A18-9672-E0CC811EED1E}" type="slidenum">
              <a:rPr lang="en-US" smtClean="0"/>
              <a:t>‹#›</a:t>
            </a:fld>
            <a:endParaRPr lang="en-US" dirty="0"/>
          </a:p>
        </p:txBody>
      </p:sp>
    </p:spTree>
    <p:extLst>
      <p:ext uri="{BB962C8B-B14F-4D97-AF65-F5344CB8AC3E}">
        <p14:creationId xmlns:p14="http://schemas.microsoft.com/office/powerpoint/2010/main" val="348093277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82330" y="365128"/>
            <a:ext cx="8543925"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13" indent="0">
              <a:buNone/>
              <a:defRPr sz="2000" b="1"/>
            </a:lvl2pPr>
            <a:lvl3pPr marL="914426" indent="0">
              <a:buNone/>
              <a:defRPr sz="1800" b="1"/>
            </a:lvl3pPr>
            <a:lvl4pPr marL="1371638" indent="0">
              <a:buNone/>
              <a:defRPr sz="1600" b="1"/>
            </a:lvl4pPr>
            <a:lvl5pPr marL="1828851" indent="0">
              <a:buNone/>
              <a:defRPr sz="1600" b="1"/>
            </a:lvl5pPr>
            <a:lvl6pPr marL="2286063" indent="0">
              <a:buNone/>
              <a:defRPr sz="1600" b="1"/>
            </a:lvl6pPr>
            <a:lvl7pPr marL="2743277" indent="0">
              <a:buNone/>
              <a:defRPr sz="1600" b="1"/>
            </a:lvl7pPr>
            <a:lvl8pPr marL="3200489" indent="0">
              <a:buNone/>
              <a:defRPr sz="1600" b="1"/>
            </a:lvl8pPr>
            <a:lvl9pPr marL="3657702" indent="0">
              <a:buNone/>
              <a:defRPr sz="1600" b="1"/>
            </a:lvl9pPr>
          </a:lstStyle>
          <a:p>
            <a:pPr lvl="0"/>
            <a:r>
              <a:rPr lang="en-US"/>
              <a:t>Click to edit Master text styles</a:t>
            </a:r>
          </a:p>
        </p:txBody>
      </p:sp>
      <p:sp>
        <p:nvSpPr>
          <p:cNvPr id="4" name="Content Placeholder 3"/>
          <p:cNvSpPr>
            <a:spLocks noGrp="1"/>
          </p:cNvSpPr>
          <p:nvPr>
            <p:ph sz="half" idx="2"/>
          </p:nvPr>
        </p:nvSpPr>
        <p:spPr>
          <a:xfrm>
            <a:off x="682329" y="2505075"/>
            <a:ext cx="4190702"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13" indent="0">
              <a:buNone/>
              <a:defRPr sz="2000" b="1"/>
            </a:lvl2pPr>
            <a:lvl3pPr marL="914426" indent="0">
              <a:buNone/>
              <a:defRPr sz="1800" b="1"/>
            </a:lvl3pPr>
            <a:lvl4pPr marL="1371638" indent="0">
              <a:buNone/>
              <a:defRPr sz="1600" b="1"/>
            </a:lvl4pPr>
            <a:lvl5pPr marL="1828851" indent="0">
              <a:buNone/>
              <a:defRPr sz="1600" b="1"/>
            </a:lvl5pPr>
            <a:lvl6pPr marL="2286063" indent="0">
              <a:buNone/>
              <a:defRPr sz="1600" b="1"/>
            </a:lvl6pPr>
            <a:lvl7pPr marL="2743277" indent="0">
              <a:buNone/>
              <a:defRPr sz="1600" b="1"/>
            </a:lvl7pPr>
            <a:lvl8pPr marL="3200489" indent="0">
              <a:buNone/>
              <a:defRPr sz="1600" b="1"/>
            </a:lvl8pPr>
            <a:lvl9pPr marL="3657702"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14913" y="2505075"/>
            <a:ext cx="4211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A57C1C09-9EC7-47F0-891F-F8B69CC0B4DB}" type="datetimeFigureOut">
              <a:rPr lang="en-US" smtClean="0"/>
              <a:t>11/18/2025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5EDB7C34-BF89-4A18-9672-E0CC811EED1E}" type="slidenum">
              <a:rPr lang="en-US" smtClean="0"/>
              <a:t>‹#›</a:t>
            </a:fld>
            <a:endParaRPr lang="en-US" dirty="0"/>
          </a:p>
        </p:txBody>
      </p:sp>
    </p:spTree>
    <p:extLst>
      <p:ext uri="{BB962C8B-B14F-4D97-AF65-F5344CB8AC3E}">
        <p14:creationId xmlns:p14="http://schemas.microsoft.com/office/powerpoint/2010/main" val="36486521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A57C1C09-9EC7-47F0-891F-F8B69CC0B4DB}" type="datetimeFigureOut">
              <a:rPr lang="en-US" smtClean="0"/>
              <a:t>11/18/2025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5EDB7C34-BF89-4A18-9672-E0CC811EED1E}" type="slidenum">
              <a:rPr lang="en-US" smtClean="0"/>
              <a:t>‹#›</a:t>
            </a:fld>
            <a:endParaRPr lang="en-US" dirty="0"/>
          </a:p>
        </p:txBody>
      </p:sp>
    </p:spTree>
    <p:extLst>
      <p:ext uri="{BB962C8B-B14F-4D97-AF65-F5344CB8AC3E}">
        <p14:creationId xmlns:p14="http://schemas.microsoft.com/office/powerpoint/2010/main" val="152354635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57C1C09-9EC7-47F0-891F-F8B69CC0B4DB}" type="datetimeFigureOut">
              <a:rPr lang="en-US" smtClean="0"/>
              <a:t>11/18/2025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5EDB7C34-BF89-4A18-9672-E0CC811EED1E}" type="slidenum">
              <a:rPr lang="en-US" smtClean="0"/>
              <a:t>‹#›</a:t>
            </a:fld>
            <a:endParaRPr lang="en-US" dirty="0"/>
          </a:p>
        </p:txBody>
      </p:sp>
    </p:spTree>
    <p:extLst>
      <p:ext uri="{BB962C8B-B14F-4D97-AF65-F5344CB8AC3E}">
        <p14:creationId xmlns:p14="http://schemas.microsoft.com/office/powerpoint/2010/main" val="243364920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2330" y="457200"/>
            <a:ext cx="3194943"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4211342" y="987428"/>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82330" y="2057400"/>
            <a:ext cx="3194943" cy="3811588"/>
          </a:xfrm>
        </p:spPr>
        <p:txBody>
          <a:bodyPr/>
          <a:lstStyle>
            <a:lvl1pPr marL="0" indent="0">
              <a:buNone/>
              <a:defRPr sz="1600"/>
            </a:lvl1pPr>
            <a:lvl2pPr marL="457213" indent="0">
              <a:buNone/>
              <a:defRPr sz="1400"/>
            </a:lvl2pPr>
            <a:lvl3pPr marL="914426" indent="0">
              <a:buNone/>
              <a:defRPr sz="1200"/>
            </a:lvl3pPr>
            <a:lvl4pPr marL="1371638" indent="0">
              <a:buNone/>
              <a:defRPr sz="1000"/>
            </a:lvl4pPr>
            <a:lvl5pPr marL="1828851" indent="0">
              <a:buNone/>
              <a:defRPr sz="1000"/>
            </a:lvl5pPr>
            <a:lvl6pPr marL="2286063" indent="0">
              <a:buNone/>
              <a:defRPr sz="1000"/>
            </a:lvl6pPr>
            <a:lvl7pPr marL="2743277" indent="0">
              <a:buNone/>
              <a:defRPr sz="1000"/>
            </a:lvl7pPr>
            <a:lvl8pPr marL="3200489" indent="0">
              <a:buNone/>
              <a:defRPr sz="1000"/>
            </a:lvl8pPr>
            <a:lvl9pPr marL="3657702"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A57C1C09-9EC7-47F0-891F-F8B69CC0B4DB}" type="datetimeFigureOut">
              <a:rPr lang="en-US" smtClean="0"/>
              <a:t>11/18/2025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EDB7C34-BF89-4A18-9672-E0CC811EED1E}" type="slidenum">
              <a:rPr lang="en-US" smtClean="0"/>
              <a:t>‹#›</a:t>
            </a:fld>
            <a:endParaRPr lang="en-US" dirty="0"/>
          </a:p>
        </p:txBody>
      </p:sp>
    </p:spTree>
    <p:extLst>
      <p:ext uri="{BB962C8B-B14F-4D97-AF65-F5344CB8AC3E}">
        <p14:creationId xmlns:p14="http://schemas.microsoft.com/office/powerpoint/2010/main" val="28027773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2330" y="457200"/>
            <a:ext cx="3194943"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4211342" y="987428"/>
            <a:ext cx="5014913" cy="4873625"/>
          </a:xfrm>
        </p:spPr>
        <p:txBody>
          <a:bodyPr anchor="t"/>
          <a:lstStyle>
            <a:lvl1pPr marL="0" indent="0">
              <a:buNone/>
              <a:defRPr sz="3200"/>
            </a:lvl1pPr>
            <a:lvl2pPr marL="457213" indent="0">
              <a:buNone/>
              <a:defRPr sz="2800"/>
            </a:lvl2pPr>
            <a:lvl3pPr marL="914426" indent="0">
              <a:buNone/>
              <a:defRPr sz="2400"/>
            </a:lvl3pPr>
            <a:lvl4pPr marL="1371638" indent="0">
              <a:buNone/>
              <a:defRPr sz="2000"/>
            </a:lvl4pPr>
            <a:lvl5pPr marL="1828851" indent="0">
              <a:buNone/>
              <a:defRPr sz="2000"/>
            </a:lvl5pPr>
            <a:lvl6pPr marL="2286063" indent="0">
              <a:buNone/>
              <a:defRPr sz="2000"/>
            </a:lvl6pPr>
            <a:lvl7pPr marL="2743277" indent="0">
              <a:buNone/>
              <a:defRPr sz="2000"/>
            </a:lvl7pPr>
            <a:lvl8pPr marL="3200489" indent="0">
              <a:buNone/>
              <a:defRPr sz="2000"/>
            </a:lvl8pPr>
            <a:lvl9pPr marL="3657702" indent="0">
              <a:buNone/>
              <a:defRPr sz="2000"/>
            </a:lvl9pPr>
          </a:lstStyle>
          <a:p>
            <a:r>
              <a:rPr lang="en-US" dirty="0"/>
              <a:t>Click icon to add picture</a:t>
            </a:r>
          </a:p>
        </p:txBody>
      </p:sp>
      <p:sp>
        <p:nvSpPr>
          <p:cNvPr id="4" name="Text Placeholder 3"/>
          <p:cNvSpPr>
            <a:spLocks noGrp="1"/>
          </p:cNvSpPr>
          <p:nvPr>
            <p:ph type="body" sz="half" idx="2"/>
          </p:nvPr>
        </p:nvSpPr>
        <p:spPr>
          <a:xfrm>
            <a:off x="682330" y="2057400"/>
            <a:ext cx="3194943" cy="3811588"/>
          </a:xfrm>
        </p:spPr>
        <p:txBody>
          <a:bodyPr/>
          <a:lstStyle>
            <a:lvl1pPr marL="0" indent="0">
              <a:buNone/>
              <a:defRPr sz="1600"/>
            </a:lvl1pPr>
            <a:lvl2pPr marL="457213" indent="0">
              <a:buNone/>
              <a:defRPr sz="1400"/>
            </a:lvl2pPr>
            <a:lvl3pPr marL="914426" indent="0">
              <a:buNone/>
              <a:defRPr sz="1200"/>
            </a:lvl3pPr>
            <a:lvl4pPr marL="1371638" indent="0">
              <a:buNone/>
              <a:defRPr sz="1000"/>
            </a:lvl4pPr>
            <a:lvl5pPr marL="1828851" indent="0">
              <a:buNone/>
              <a:defRPr sz="1000"/>
            </a:lvl5pPr>
            <a:lvl6pPr marL="2286063" indent="0">
              <a:buNone/>
              <a:defRPr sz="1000"/>
            </a:lvl6pPr>
            <a:lvl7pPr marL="2743277" indent="0">
              <a:buNone/>
              <a:defRPr sz="1000"/>
            </a:lvl7pPr>
            <a:lvl8pPr marL="3200489" indent="0">
              <a:buNone/>
              <a:defRPr sz="1000"/>
            </a:lvl8pPr>
            <a:lvl9pPr marL="3657702"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A57C1C09-9EC7-47F0-891F-F8B69CC0B4DB}" type="datetimeFigureOut">
              <a:rPr lang="en-US" smtClean="0"/>
              <a:t>11/18/2025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EDB7C34-BF89-4A18-9672-E0CC811EED1E}" type="slidenum">
              <a:rPr lang="en-US" smtClean="0"/>
              <a:t>‹#›</a:t>
            </a:fld>
            <a:endParaRPr lang="en-US" dirty="0"/>
          </a:p>
        </p:txBody>
      </p:sp>
    </p:spTree>
    <p:extLst>
      <p:ext uri="{BB962C8B-B14F-4D97-AF65-F5344CB8AC3E}">
        <p14:creationId xmlns:p14="http://schemas.microsoft.com/office/powerpoint/2010/main" val="7692300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40" y="365128"/>
            <a:ext cx="8543925"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81040" y="1825626"/>
            <a:ext cx="8543925"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81038" y="6356353"/>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57C1C09-9EC7-47F0-891F-F8B69CC0B4DB}" type="datetimeFigureOut">
              <a:rPr lang="en-US" smtClean="0"/>
              <a:t>11/18/2025</a:t>
            </a:fld>
            <a:endParaRPr lang="en-US" dirty="0"/>
          </a:p>
        </p:txBody>
      </p:sp>
      <p:sp>
        <p:nvSpPr>
          <p:cNvPr id="5" name="Footer Placeholder 4"/>
          <p:cNvSpPr>
            <a:spLocks noGrp="1"/>
          </p:cNvSpPr>
          <p:nvPr>
            <p:ph type="ftr" sz="quarter" idx="3"/>
          </p:nvPr>
        </p:nvSpPr>
        <p:spPr>
          <a:xfrm>
            <a:off x="3281365" y="6356353"/>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996113" y="6356353"/>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EDB7C34-BF89-4A18-9672-E0CC811EED1E}" type="slidenum">
              <a:rPr lang="en-US" smtClean="0"/>
              <a:t>‹#›</a:t>
            </a:fld>
            <a:endParaRPr lang="en-US" dirty="0"/>
          </a:p>
        </p:txBody>
      </p:sp>
    </p:spTree>
    <p:extLst>
      <p:ext uri="{BB962C8B-B14F-4D97-AF65-F5344CB8AC3E}">
        <p14:creationId xmlns:p14="http://schemas.microsoft.com/office/powerpoint/2010/main" val="1635011272"/>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26" rtl="0" eaLnBrk="1" latinLnBrk="0" hangingPunct="1">
        <a:lnSpc>
          <a:spcPct val="90000"/>
        </a:lnSpc>
        <a:spcBef>
          <a:spcPct val="0"/>
        </a:spcBef>
        <a:buNone/>
        <a:defRPr sz="4401" kern="1200">
          <a:solidFill>
            <a:schemeClr val="tx1"/>
          </a:solidFill>
          <a:latin typeface="+mj-lt"/>
          <a:ea typeface="+mj-ea"/>
          <a:cs typeface="+mj-cs"/>
        </a:defRPr>
      </a:lvl1pPr>
    </p:titleStyle>
    <p:bodyStyle>
      <a:lvl1pPr marL="228606" indent="-228606" algn="l" defTabSz="914426"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19" indent="-228606" algn="l" defTabSz="914426"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32" indent="-228606" algn="l" defTabSz="914426"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45" indent="-228606" algn="l" defTabSz="914426"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57" indent="-228606" algn="l" defTabSz="914426"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71" indent="-228606" algn="l" defTabSz="914426"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83" indent="-228606" algn="l" defTabSz="914426"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96" indent="-228606" algn="l" defTabSz="914426"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308" indent="-228606" algn="l" defTabSz="914426"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26" rtl="0" eaLnBrk="1" latinLnBrk="0" hangingPunct="1">
        <a:defRPr sz="1800" kern="1200">
          <a:solidFill>
            <a:schemeClr val="tx1"/>
          </a:solidFill>
          <a:latin typeface="+mn-lt"/>
          <a:ea typeface="+mn-ea"/>
          <a:cs typeface="+mn-cs"/>
        </a:defRPr>
      </a:lvl1pPr>
      <a:lvl2pPr marL="457213" algn="l" defTabSz="914426" rtl="0" eaLnBrk="1" latinLnBrk="0" hangingPunct="1">
        <a:defRPr sz="1800" kern="1200">
          <a:solidFill>
            <a:schemeClr val="tx1"/>
          </a:solidFill>
          <a:latin typeface="+mn-lt"/>
          <a:ea typeface="+mn-ea"/>
          <a:cs typeface="+mn-cs"/>
        </a:defRPr>
      </a:lvl2pPr>
      <a:lvl3pPr marL="914426" algn="l" defTabSz="914426" rtl="0" eaLnBrk="1" latinLnBrk="0" hangingPunct="1">
        <a:defRPr sz="1800" kern="1200">
          <a:solidFill>
            <a:schemeClr val="tx1"/>
          </a:solidFill>
          <a:latin typeface="+mn-lt"/>
          <a:ea typeface="+mn-ea"/>
          <a:cs typeface="+mn-cs"/>
        </a:defRPr>
      </a:lvl3pPr>
      <a:lvl4pPr marL="1371638" algn="l" defTabSz="914426" rtl="0" eaLnBrk="1" latinLnBrk="0" hangingPunct="1">
        <a:defRPr sz="1800" kern="1200">
          <a:solidFill>
            <a:schemeClr val="tx1"/>
          </a:solidFill>
          <a:latin typeface="+mn-lt"/>
          <a:ea typeface="+mn-ea"/>
          <a:cs typeface="+mn-cs"/>
        </a:defRPr>
      </a:lvl4pPr>
      <a:lvl5pPr marL="1828851" algn="l" defTabSz="914426" rtl="0" eaLnBrk="1" latinLnBrk="0" hangingPunct="1">
        <a:defRPr sz="1800" kern="1200">
          <a:solidFill>
            <a:schemeClr val="tx1"/>
          </a:solidFill>
          <a:latin typeface="+mn-lt"/>
          <a:ea typeface="+mn-ea"/>
          <a:cs typeface="+mn-cs"/>
        </a:defRPr>
      </a:lvl5pPr>
      <a:lvl6pPr marL="2286063" algn="l" defTabSz="914426" rtl="0" eaLnBrk="1" latinLnBrk="0" hangingPunct="1">
        <a:defRPr sz="1800" kern="1200">
          <a:solidFill>
            <a:schemeClr val="tx1"/>
          </a:solidFill>
          <a:latin typeface="+mn-lt"/>
          <a:ea typeface="+mn-ea"/>
          <a:cs typeface="+mn-cs"/>
        </a:defRPr>
      </a:lvl6pPr>
      <a:lvl7pPr marL="2743277" algn="l" defTabSz="914426" rtl="0" eaLnBrk="1" latinLnBrk="0" hangingPunct="1">
        <a:defRPr sz="1800" kern="1200">
          <a:solidFill>
            <a:schemeClr val="tx1"/>
          </a:solidFill>
          <a:latin typeface="+mn-lt"/>
          <a:ea typeface="+mn-ea"/>
          <a:cs typeface="+mn-cs"/>
        </a:defRPr>
      </a:lvl7pPr>
      <a:lvl8pPr marL="3200489" algn="l" defTabSz="914426" rtl="0" eaLnBrk="1" latinLnBrk="0" hangingPunct="1">
        <a:defRPr sz="1800" kern="1200">
          <a:solidFill>
            <a:schemeClr val="tx1"/>
          </a:solidFill>
          <a:latin typeface="+mn-lt"/>
          <a:ea typeface="+mn-ea"/>
          <a:cs typeface="+mn-cs"/>
        </a:defRPr>
      </a:lvl8pPr>
      <a:lvl9pPr marL="3657702" algn="l" defTabSz="914426"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5.jpeg"/><Relationship Id="rId13" Type="http://schemas.openxmlformats.org/officeDocument/2006/relationships/image" Target="../media/image10.jpeg"/><Relationship Id="rId18" Type="http://schemas.openxmlformats.org/officeDocument/2006/relationships/image" Target="../media/image15.jpeg"/><Relationship Id="rId3" Type="http://schemas.openxmlformats.org/officeDocument/2006/relationships/hyperlink" Target="https://eu.aoc.com/en/gaming/products/g2590fx" TargetMode="External"/><Relationship Id="rId7" Type="http://schemas.openxmlformats.org/officeDocument/2006/relationships/image" Target="../media/image4.jpeg"/><Relationship Id="rId12" Type="http://schemas.openxmlformats.org/officeDocument/2006/relationships/image" Target="../media/image9.jpeg"/><Relationship Id="rId17" Type="http://schemas.openxmlformats.org/officeDocument/2006/relationships/image" Target="../media/image14.jpg"/><Relationship Id="rId2" Type="http://schemas.openxmlformats.org/officeDocument/2006/relationships/image" Target="../media/image1.jpg"/><Relationship Id="rId16" Type="http://schemas.openxmlformats.org/officeDocument/2006/relationships/image" Target="../media/image13.jpeg"/><Relationship Id="rId1" Type="http://schemas.openxmlformats.org/officeDocument/2006/relationships/slideLayout" Target="../slideLayouts/slideLayout2.xml"/><Relationship Id="rId6" Type="http://schemas.openxmlformats.org/officeDocument/2006/relationships/hyperlink" Target="https://b2b.multitech.com.cy/en/product/aoc-monitor-27g42e-gaming-27-e-180hz-speakers-ips-led-05ms-1920x1080-80m1-300-cdm%C2%B2-tilt-1x" TargetMode="External"/><Relationship Id="rId11" Type="http://schemas.openxmlformats.org/officeDocument/2006/relationships/image" Target="../media/image8.jpeg"/><Relationship Id="rId5" Type="http://schemas.openxmlformats.org/officeDocument/2006/relationships/image" Target="../media/image3.JPG"/><Relationship Id="rId15" Type="http://schemas.openxmlformats.org/officeDocument/2006/relationships/image" Target="../media/image12.jpeg"/><Relationship Id="rId10" Type="http://schemas.openxmlformats.org/officeDocument/2006/relationships/image" Target="../media/image7.jpeg"/><Relationship Id="rId4" Type="http://schemas.openxmlformats.org/officeDocument/2006/relationships/image" Target="../media/image2.png"/><Relationship Id="rId9" Type="http://schemas.openxmlformats.org/officeDocument/2006/relationships/image" Target="../media/image6.jpeg"/><Relationship Id="rId14" Type="http://schemas.openxmlformats.org/officeDocument/2006/relationships/image" Target="../media/image11.jpeg"/></Relationships>
</file>

<file path=ppt/slides/_rels/slide2.xml.rels><?xml version="1.0" encoding="UTF-8" standalone="yes"?>
<Relationships xmlns="http://schemas.openxmlformats.org/package/2006/relationships"><Relationship Id="rId8" Type="http://schemas.openxmlformats.org/officeDocument/2006/relationships/image" Target="../media/image19.jpeg"/><Relationship Id="rId13" Type="http://schemas.openxmlformats.org/officeDocument/2006/relationships/image" Target="../media/image24.jpg"/><Relationship Id="rId3" Type="http://schemas.openxmlformats.org/officeDocument/2006/relationships/hyperlink" Target="https://eu.aoc.com/en/gaming/products/g2590fx" TargetMode="External"/><Relationship Id="rId7" Type="http://schemas.openxmlformats.org/officeDocument/2006/relationships/image" Target="../media/image18.jpeg"/><Relationship Id="rId12" Type="http://schemas.openxmlformats.org/officeDocument/2006/relationships/image" Target="../media/image23.jpeg"/><Relationship Id="rId2" Type="http://schemas.openxmlformats.org/officeDocument/2006/relationships/image" Target="../media/image1.jpg"/><Relationship Id="rId1" Type="http://schemas.openxmlformats.org/officeDocument/2006/relationships/slideLayout" Target="../slideLayouts/slideLayout2.xml"/><Relationship Id="rId6" Type="http://schemas.openxmlformats.org/officeDocument/2006/relationships/image" Target="../media/image17.jpeg"/><Relationship Id="rId11" Type="http://schemas.openxmlformats.org/officeDocument/2006/relationships/image" Target="../media/image22.jpeg"/><Relationship Id="rId5" Type="http://schemas.openxmlformats.org/officeDocument/2006/relationships/image" Target="../media/image16.jpeg"/><Relationship Id="rId15" Type="http://schemas.openxmlformats.org/officeDocument/2006/relationships/image" Target="../media/image26.jpeg"/><Relationship Id="rId10" Type="http://schemas.openxmlformats.org/officeDocument/2006/relationships/image" Target="../media/image21.jpeg"/><Relationship Id="rId4" Type="http://schemas.openxmlformats.org/officeDocument/2006/relationships/image" Target="../media/image2.png"/><Relationship Id="rId9" Type="http://schemas.openxmlformats.org/officeDocument/2006/relationships/image" Target="../media/image20.jpeg"/><Relationship Id="rId14" Type="http://schemas.openxmlformats.org/officeDocument/2006/relationships/image" Target="../media/image25.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9" name="Table 28"/>
          <p:cNvGraphicFramePr>
            <a:graphicFrameLocks noGrp="1"/>
          </p:cNvGraphicFramePr>
          <p:nvPr>
            <p:extLst>
              <p:ext uri="{D42A27DB-BD31-4B8C-83A1-F6EECF244321}">
                <p14:modId xmlns:p14="http://schemas.microsoft.com/office/powerpoint/2010/main" val="4158353451"/>
              </p:ext>
            </p:extLst>
          </p:nvPr>
        </p:nvGraphicFramePr>
        <p:xfrm>
          <a:off x="12595" y="4403566"/>
          <a:ext cx="9899008" cy="1990313"/>
        </p:xfrm>
        <a:graphic>
          <a:graphicData uri="http://schemas.openxmlformats.org/drawingml/2006/table">
            <a:tbl>
              <a:tblPr firstRow="1" bandRow="1">
                <a:tableStyleId>{5C22544A-7EE6-4342-B048-85BDC9FD1C3A}</a:tableStyleId>
              </a:tblPr>
              <a:tblGrid>
                <a:gridCol w="2474752">
                  <a:extLst>
                    <a:ext uri="{9D8B030D-6E8A-4147-A177-3AD203B41FA5}">
                      <a16:colId xmlns:a16="http://schemas.microsoft.com/office/drawing/2014/main" val="20000"/>
                    </a:ext>
                  </a:extLst>
                </a:gridCol>
                <a:gridCol w="2474752">
                  <a:extLst>
                    <a:ext uri="{9D8B030D-6E8A-4147-A177-3AD203B41FA5}">
                      <a16:colId xmlns:a16="http://schemas.microsoft.com/office/drawing/2014/main" val="20001"/>
                    </a:ext>
                  </a:extLst>
                </a:gridCol>
                <a:gridCol w="2474752">
                  <a:extLst>
                    <a:ext uri="{9D8B030D-6E8A-4147-A177-3AD203B41FA5}">
                      <a16:colId xmlns:a16="http://schemas.microsoft.com/office/drawing/2014/main" val="20002"/>
                    </a:ext>
                  </a:extLst>
                </a:gridCol>
                <a:gridCol w="2474752">
                  <a:extLst>
                    <a:ext uri="{9D8B030D-6E8A-4147-A177-3AD203B41FA5}">
                      <a16:colId xmlns:a16="http://schemas.microsoft.com/office/drawing/2014/main" val="20003"/>
                    </a:ext>
                  </a:extLst>
                </a:gridCol>
              </a:tblGrid>
              <a:tr h="1990313">
                <a:tc>
                  <a:txBody>
                    <a:bodyPr/>
                    <a:lstStyle/>
                    <a:p>
                      <a:endParaRPr lang="en-US" dirty="0"/>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endParaRPr lang="en-US" dirty="0"/>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endParaRPr lang="en-US" dirty="0"/>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endParaRPr lang="en-US" dirty="0"/>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0"/>
                  </a:ext>
                </a:extLst>
              </a:tr>
            </a:tbl>
          </a:graphicData>
        </a:graphic>
      </p:graphicFrame>
      <p:graphicFrame>
        <p:nvGraphicFramePr>
          <p:cNvPr id="26" name="Table 25"/>
          <p:cNvGraphicFramePr>
            <a:graphicFrameLocks noGrp="1"/>
          </p:cNvGraphicFramePr>
          <p:nvPr>
            <p:extLst>
              <p:ext uri="{D42A27DB-BD31-4B8C-83A1-F6EECF244321}">
                <p14:modId xmlns:p14="http://schemas.microsoft.com/office/powerpoint/2010/main" val="2728880089"/>
              </p:ext>
            </p:extLst>
          </p:nvPr>
        </p:nvGraphicFramePr>
        <p:xfrm>
          <a:off x="12595" y="416194"/>
          <a:ext cx="9895855" cy="4001342"/>
        </p:xfrm>
        <a:graphic>
          <a:graphicData uri="http://schemas.openxmlformats.org/drawingml/2006/table">
            <a:tbl>
              <a:tblPr firstRow="1" bandRow="1">
                <a:tableStyleId>{5C22544A-7EE6-4342-B048-85BDC9FD1C3A}</a:tableStyleId>
              </a:tblPr>
              <a:tblGrid>
                <a:gridCol w="1979171">
                  <a:extLst>
                    <a:ext uri="{9D8B030D-6E8A-4147-A177-3AD203B41FA5}">
                      <a16:colId xmlns:a16="http://schemas.microsoft.com/office/drawing/2014/main" val="20000"/>
                    </a:ext>
                  </a:extLst>
                </a:gridCol>
                <a:gridCol w="1979171">
                  <a:extLst>
                    <a:ext uri="{9D8B030D-6E8A-4147-A177-3AD203B41FA5}">
                      <a16:colId xmlns:a16="http://schemas.microsoft.com/office/drawing/2014/main" val="20001"/>
                    </a:ext>
                  </a:extLst>
                </a:gridCol>
                <a:gridCol w="1979171">
                  <a:extLst>
                    <a:ext uri="{9D8B030D-6E8A-4147-A177-3AD203B41FA5}">
                      <a16:colId xmlns:a16="http://schemas.microsoft.com/office/drawing/2014/main" val="20002"/>
                    </a:ext>
                  </a:extLst>
                </a:gridCol>
                <a:gridCol w="1979171">
                  <a:extLst>
                    <a:ext uri="{9D8B030D-6E8A-4147-A177-3AD203B41FA5}">
                      <a16:colId xmlns:a16="http://schemas.microsoft.com/office/drawing/2014/main" val="20003"/>
                    </a:ext>
                  </a:extLst>
                </a:gridCol>
                <a:gridCol w="1979171">
                  <a:extLst>
                    <a:ext uri="{9D8B030D-6E8A-4147-A177-3AD203B41FA5}">
                      <a16:colId xmlns:a16="http://schemas.microsoft.com/office/drawing/2014/main" val="20004"/>
                    </a:ext>
                  </a:extLst>
                </a:gridCol>
              </a:tblGrid>
              <a:tr h="2000671">
                <a:tc>
                  <a:txBody>
                    <a:bodyPr/>
                    <a:lstStyle/>
                    <a:p>
                      <a:endParaRPr lang="en-US" dirty="0"/>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endParaRPr lang="en-US" dirty="0"/>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endParaRPr lang="en-US" dirty="0"/>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endParaRPr lang="en-US" dirty="0"/>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endParaRPr lang="en-US" dirty="0"/>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0"/>
                  </a:ext>
                </a:extLst>
              </a:tr>
              <a:tr h="2000671">
                <a:tc>
                  <a:txBody>
                    <a:bodyPr/>
                    <a:lstStyle/>
                    <a:p>
                      <a:endParaRPr lang="en-US" dirty="0"/>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endParaRPr lang="en-US" dirty="0"/>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endParaRPr lang="en-US" dirty="0"/>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endParaRPr lang="en-US" dirty="0"/>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endParaRPr lang="en-US" dirty="0"/>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1"/>
                  </a:ext>
                </a:extLst>
              </a:tr>
            </a:tbl>
          </a:graphicData>
        </a:graphic>
      </p:graphicFrame>
      <p:pic>
        <p:nvPicPr>
          <p:cNvPr id="4" name="Picture 3"/>
          <p:cNvPicPr>
            <a:picLocks noChangeAspect="1"/>
          </p:cNvPicPr>
          <p:nvPr/>
        </p:nvPicPr>
        <p:blipFill rotWithShape="1">
          <a:blip r:embed="rId2">
            <a:extLst>
              <a:ext uri="{28A0092B-C50C-407E-A947-70E740481C1C}">
                <a14:useLocalDpi xmlns:a14="http://schemas.microsoft.com/office/drawing/2010/main" val="0"/>
              </a:ext>
            </a:extLst>
          </a:blip>
          <a:srcRect b="49052"/>
          <a:stretch/>
        </p:blipFill>
        <p:spPr>
          <a:xfrm>
            <a:off x="-4948" y="-11234"/>
            <a:ext cx="9941428" cy="420537"/>
          </a:xfrm>
          <a:prstGeom prst="rect">
            <a:avLst/>
          </a:prstGeom>
        </p:spPr>
      </p:pic>
      <p:sp>
        <p:nvSpPr>
          <p:cNvPr id="5" name="Rectangle 4"/>
          <p:cNvSpPr/>
          <p:nvPr/>
        </p:nvSpPr>
        <p:spPr>
          <a:xfrm>
            <a:off x="8412362" y="376"/>
            <a:ext cx="1478665" cy="338554"/>
          </a:xfrm>
          <a:prstGeom prst="rect">
            <a:avLst/>
          </a:prstGeom>
        </p:spPr>
        <p:txBody>
          <a:bodyPr wrap="square">
            <a:spAutoFit/>
          </a:bodyPr>
          <a:lstStyle/>
          <a:p>
            <a:pPr algn="r"/>
            <a:r>
              <a:rPr lang="en-US" sz="800" dirty="0">
                <a:solidFill>
                  <a:schemeClr val="bg1"/>
                </a:solidFill>
                <a:cs typeface="Arial" panose="020B0604020202020204" pitchFamily="34" charset="0"/>
              </a:rPr>
              <a:t>Retail File </a:t>
            </a:r>
          </a:p>
          <a:p>
            <a:pPr algn="r"/>
            <a:r>
              <a:rPr lang="en-US" sz="800" dirty="0">
                <a:solidFill>
                  <a:schemeClr val="bg1"/>
                </a:solidFill>
                <a:cs typeface="Arial" panose="020B0604020202020204" pitchFamily="34" charset="0"/>
              </a:rPr>
              <a:t>November 2025</a:t>
            </a:r>
          </a:p>
        </p:txBody>
      </p:sp>
      <p:sp>
        <p:nvSpPr>
          <p:cNvPr id="6" name="Rectangle 5"/>
          <p:cNvSpPr/>
          <p:nvPr/>
        </p:nvSpPr>
        <p:spPr>
          <a:xfrm>
            <a:off x="3191624" y="184215"/>
            <a:ext cx="3230546" cy="246221"/>
          </a:xfrm>
          <a:prstGeom prst="rect">
            <a:avLst/>
          </a:prstGeom>
        </p:spPr>
        <p:txBody>
          <a:bodyPr wrap="square">
            <a:spAutoFit/>
          </a:bodyPr>
          <a:lstStyle/>
          <a:p>
            <a:pPr algn="ctr"/>
            <a:r>
              <a:rPr lang="en-GB" sz="1000" b="1" dirty="0">
                <a:solidFill>
                  <a:srgbClr val="92D050"/>
                </a:solidFill>
                <a:effectLst>
                  <a:outerShdw blurRad="38100" dist="38100" dir="2700000" algn="tl">
                    <a:srgbClr val="000000">
                      <a:alpha val="43137"/>
                    </a:srgbClr>
                  </a:outerShdw>
                </a:effectLst>
              </a:rPr>
              <a:t>The worldwide Leader in displays</a:t>
            </a:r>
            <a:endParaRPr lang="en-GB" sz="1000" b="1" i="0" dirty="0">
              <a:solidFill>
                <a:srgbClr val="92D050"/>
              </a:solidFill>
              <a:effectLst>
                <a:outerShdw blurRad="38100" dist="38100" dir="2700000" algn="tl">
                  <a:srgbClr val="000000">
                    <a:alpha val="43137"/>
                  </a:srgbClr>
                </a:outerShdw>
              </a:effectLst>
              <a:hlinkClick r:id="rId3"/>
            </a:endParaRPr>
          </a:p>
        </p:txBody>
      </p:sp>
      <p:pic>
        <p:nvPicPr>
          <p:cNvPr id="7" name="Picture 6"/>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6679" y="14753"/>
            <a:ext cx="945919" cy="319617"/>
          </a:xfrm>
          <a:prstGeom prst="rect">
            <a:avLst/>
          </a:prstGeom>
        </p:spPr>
      </p:pic>
      <p:sp>
        <p:nvSpPr>
          <p:cNvPr id="8" name="Rectangle 7"/>
          <p:cNvSpPr/>
          <p:nvPr/>
        </p:nvSpPr>
        <p:spPr>
          <a:xfrm>
            <a:off x="1002598" y="-89619"/>
            <a:ext cx="8002065" cy="400110"/>
          </a:xfrm>
          <a:prstGeom prst="rect">
            <a:avLst/>
          </a:prstGeom>
          <a:noFill/>
        </p:spPr>
        <p:txBody>
          <a:bodyPr wrap="square" lIns="91440" tIns="45720" rIns="91440" bIns="45720">
            <a:spAutoFit/>
          </a:bodyPr>
          <a:lstStyle/>
          <a:p>
            <a:pPr algn="ctr"/>
            <a:r>
              <a:rPr lang="en-US" sz="2000" b="1" cap="none" spc="0" dirty="0">
                <a:ln w="9525">
                  <a:solidFill>
                    <a:schemeClr val="bg1"/>
                  </a:solidFill>
                  <a:prstDash val="solid"/>
                </a:ln>
                <a:solidFill>
                  <a:schemeClr val="bg1"/>
                </a:solidFill>
                <a:effectLst>
                  <a:outerShdw blurRad="38100" dist="38100" dir="2700000" algn="tl">
                    <a:srgbClr val="000000">
                      <a:alpha val="43137"/>
                    </a:srgbClr>
                  </a:outerShdw>
                </a:effectLst>
              </a:rPr>
              <a:t>AOC HOME, </a:t>
            </a:r>
            <a:r>
              <a:rPr lang="en-US" b="1" cap="none" spc="0" dirty="0">
                <a:ln w="9525">
                  <a:solidFill>
                    <a:schemeClr val="bg1"/>
                  </a:solidFill>
                  <a:prstDash val="solid"/>
                </a:ln>
                <a:solidFill>
                  <a:schemeClr val="bg1"/>
                </a:solidFill>
                <a:effectLst>
                  <a:outerShdw blurRad="38100" dist="38100" dir="2700000" algn="tl">
                    <a:srgbClr val="000000">
                      <a:alpha val="43137"/>
                    </a:srgbClr>
                  </a:outerShdw>
                </a:effectLst>
              </a:rPr>
              <a:t>Business and Gaming PC Monitors</a:t>
            </a:r>
            <a:r>
              <a:rPr lang="el-GR" b="1" cap="none" spc="0" dirty="0">
                <a:ln w="9525">
                  <a:solidFill>
                    <a:schemeClr val="bg1"/>
                  </a:solidFill>
                  <a:prstDash val="solid"/>
                </a:ln>
                <a:solidFill>
                  <a:schemeClr val="bg1"/>
                </a:solidFill>
                <a:effectLst>
                  <a:outerShdw blurRad="38100" dist="38100" dir="2700000" algn="tl">
                    <a:srgbClr val="000000">
                      <a:alpha val="43137"/>
                    </a:srgbClr>
                  </a:outerShdw>
                </a:effectLst>
              </a:rPr>
              <a:t> </a:t>
            </a:r>
            <a:r>
              <a:rPr lang="en-GB" sz="1600" dirty="0">
                <a:ln w="0"/>
                <a:effectLst>
                  <a:outerShdw blurRad="38100" dist="19050" dir="2700000" algn="tl" rotWithShape="0">
                    <a:schemeClr val="dk1">
                      <a:alpha val="40000"/>
                    </a:schemeClr>
                  </a:outerShdw>
                </a:effectLst>
              </a:rPr>
              <a:t>BLACK FRIDAY</a:t>
            </a:r>
            <a:endParaRPr lang="en-US" dirty="0">
              <a:ln w="0"/>
              <a:effectLst>
                <a:outerShdw blurRad="38100" dist="19050" dir="2700000" algn="tl" rotWithShape="0">
                  <a:schemeClr val="dk1">
                    <a:alpha val="40000"/>
                  </a:schemeClr>
                </a:outerShdw>
              </a:effectLst>
            </a:endParaRPr>
          </a:p>
        </p:txBody>
      </p:sp>
      <p:sp>
        <p:nvSpPr>
          <p:cNvPr id="9" name="Rectangle 8"/>
          <p:cNvSpPr/>
          <p:nvPr/>
        </p:nvSpPr>
        <p:spPr>
          <a:xfrm>
            <a:off x="5925" y="6392517"/>
            <a:ext cx="9899010" cy="465483"/>
          </a:xfrm>
          <a:prstGeom prst="rect">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latin typeface="Tw Cen MT" panose="020B0602020104020603" pitchFamily="34" charset="0"/>
            </a:endParaRPr>
          </a:p>
        </p:txBody>
      </p:sp>
      <p:cxnSp>
        <p:nvCxnSpPr>
          <p:cNvPr id="98" name="Straight Connector 97"/>
          <p:cNvCxnSpPr/>
          <p:nvPr/>
        </p:nvCxnSpPr>
        <p:spPr>
          <a:xfrm>
            <a:off x="1191" y="6387612"/>
            <a:ext cx="9890791" cy="0"/>
          </a:xfrm>
          <a:prstGeom prst="line">
            <a:avLst/>
          </a:prstGeom>
          <a:ln>
            <a:solidFill>
              <a:srgbClr val="7A1701"/>
            </a:solidFill>
          </a:ln>
        </p:spPr>
        <p:style>
          <a:lnRef idx="2">
            <a:schemeClr val="dk1"/>
          </a:lnRef>
          <a:fillRef idx="0">
            <a:schemeClr val="dk1"/>
          </a:fillRef>
          <a:effectRef idx="1">
            <a:schemeClr val="dk1"/>
          </a:effectRef>
          <a:fontRef idx="minor">
            <a:schemeClr val="tx1"/>
          </a:fontRef>
        </p:style>
      </p:cxnSp>
      <p:cxnSp>
        <p:nvCxnSpPr>
          <p:cNvPr id="74" name="Straight Connector 73"/>
          <p:cNvCxnSpPr/>
          <p:nvPr/>
        </p:nvCxnSpPr>
        <p:spPr>
          <a:xfrm>
            <a:off x="8949" y="400427"/>
            <a:ext cx="9890791" cy="0"/>
          </a:xfrm>
          <a:prstGeom prst="line">
            <a:avLst/>
          </a:prstGeom>
          <a:ln/>
        </p:spPr>
        <p:style>
          <a:lnRef idx="3">
            <a:schemeClr val="accent3"/>
          </a:lnRef>
          <a:fillRef idx="0">
            <a:schemeClr val="accent3"/>
          </a:fillRef>
          <a:effectRef idx="2">
            <a:schemeClr val="accent3"/>
          </a:effectRef>
          <a:fontRef idx="minor">
            <a:schemeClr val="tx1"/>
          </a:fontRef>
        </p:style>
      </p:cxnSp>
      <p:sp>
        <p:nvSpPr>
          <p:cNvPr id="65" name="Rectangle 64"/>
          <p:cNvSpPr/>
          <p:nvPr/>
        </p:nvSpPr>
        <p:spPr>
          <a:xfrm>
            <a:off x="-39687" y="3601554"/>
            <a:ext cx="2126411" cy="800219"/>
          </a:xfrm>
          <a:prstGeom prst="rect">
            <a:avLst/>
          </a:prstGeom>
        </p:spPr>
        <p:txBody>
          <a:bodyPr wrap="square">
            <a:spAutoFit/>
          </a:bodyPr>
          <a:lstStyle/>
          <a:p>
            <a:r>
              <a:rPr lang="en-US" sz="900" b="1" dirty="0"/>
              <a:t>Q24P2Q AOC MONITOR 23.8'‘ BUSINESS</a:t>
            </a:r>
            <a:r>
              <a:rPr lang="en-US" sz="900" dirty="0"/>
              <a:t>, E, WITH </a:t>
            </a:r>
            <a:r>
              <a:rPr lang="en-US" sz="900" dirty="0">
                <a:solidFill>
                  <a:srgbClr val="FF0000"/>
                </a:solidFill>
              </a:rPr>
              <a:t>SPEAKERS</a:t>
            </a:r>
            <a:r>
              <a:rPr lang="en-US" sz="900" dirty="0"/>
              <a:t>, IPS WLED QHD </a:t>
            </a:r>
            <a:r>
              <a:rPr lang="en-US" sz="900" dirty="0">
                <a:solidFill>
                  <a:srgbClr val="FF0000"/>
                </a:solidFill>
              </a:rPr>
              <a:t>2560X1440</a:t>
            </a:r>
            <a:r>
              <a:rPr lang="en-US" sz="900" dirty="0"/>
              <a:t>, 5Hz ,TILT, PIVOT, SWIVEL, H.ADJ. 4xUSB, VGA, HDMI, DP, VESA, 3YW, BLACK</a:t>
            </a:r>
            <a:r>
              <a:rPr lang="en-US" sz="1000" dirty="0"/>
              <a:t>, </a:t>
            </a:r>
            <a:r>
              <a:rPr lang="en-US" sz="900" b="1" dirty="0">
                <a:solidFill>
                  <a:srgbClr val="FF0000"/>
                </a:solidFill>
              </a:rPr>
              <a:t>€208</a:t>
            </a:r>
          </a:p>
        </p:txBody>
      </p:sp>
      <p:pic>
        <p:nvPicPr>
          <p:cNvPr id="62" name="Picture 61"/>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5579847" y="4442726"/>
            <a:ext cx="1440469" cy="1146913"/>
          </a:xfrm>
          <a:prstGeom prst="rect">
            <a:avLst/>
          </a:prstGeom>
        </p:spPr>
      </p:pic>
      <p:sp>
        <p:nvSpPr>
          <p:cNvPr id="63" name="Rectangle 62"/>
          <p:cNvSpPr/>
          <p:nvPr/>
        </p:nvSpPr>
        <p:spPr>
          <a:xfrm>
            <a:off x="4930376" y="5665460"/>
            <a:ext cx="2549517" cy="646331"/>
          </a:xfrm>
          <a:prstGeom prst="rect">
            <a:avLst/>
          </a:prstGeom>
        </p:spPr>
        <p:txBody>
          <a:bodyPr wrap="square">
            <a:spAutoFit/>
          </a:bodyPr>
          <a:lstStyle/>
          <a:p>
            <a:r>
              <a:rPr lang="en-US" sz="900" b="1" dirty="0"/>
              <a:t>27G42E </a:t>
            </a:r>
            <a:r>
              <a:rPr lang="en-US" sz="900" b="1" dirty="0">
                <a:hlinkClick r:id="rId6"/>
              </a:rPr>
              <a:t> </a:t>
            </a:r>
            <a:r>
              <a:rPr lang="en-US" sz="900" b="1" dirty="0"/>
              <a:t>AOC MONITOR 27G42E, </a:t>
            </a:r>
            <a:r>
              <a:rPr lang="en-US" sz="900" dirty="0"/>
              <a:t>GAMING</a:t>
            </a:r>
            <a:r>
              <a:rPr lang="en-US" sz="900" b="1" dirty="0"/>
              <a:t> </a:t>
            </a:r>
            <a:r>
              <a:rPr lang="en-US" sz="900" dirty="0"/>
              <a:t>27'', E, </a:t>
            </a:r>
            <a:r>
              <a:rPr lang="en-US" sz="900" dirty="0">
                <a:solidFill>
                  <a:srgbClr val="FF0000"/>
                </a:solidFill>
              </a:rPr>
              <a:t>180HZ</a:t>
            </a:r>
            <a:r>
              <a:rPr lang="en-US" sz="900" dirty="0"/>
              <a:t>, </a:t>
            </a:r>
            <a:r>
              <a:rPr lang="en-US" sz="900" dirty="0">
                <a:solidFill>
                  <a:srgbClr val="FF0000"/>
                </a:solidFill>
              </a:rPr>
              <a:t>SPEAKERS</a:t>
            </a:r>
            <a:r>
              <a:rPr lang="en-US" sz="900" dirty="0"/>
              <a:t>, IPS LED, 0.5MS, 1920x1080, 80M:1, 300 CD/M², TILT, 1X HDMI, DISPLAY PORT, FRAMELESS , 3YW, BLACK </a:t>
            </a:r>
            <a:r>
              <a:rPr lang="en-US" sz="900" b="1" dirty="0">
                <a:solidFill>
                  <a:srgbClr val="FF0000"/>
                </a:solidFill>
              </a:rPr>
              <a:t>€164</a:t>
            </a:r>
          </a:p>
        </p:txBody>
      </p:sp>
      <p:pic>
        <p:nvPicPr>
          <p:cNvPr id="3" name="Picture 2"/>
          <p:cNvPicPr>
            <a:picLocks noChangeAspect="1"/>
          </p:cNvPicPr>
          <p:nvPr/>
        </p:nvPicPr>
        <p:blipFill rotWithShape="1">
          <a:blip r:embed="rId7" cstate="print">
            <a:extLst>
              <a:ext uri="{28A0092B-C50C-407E-A947-70E740481C1C}">
                <a14:useLocalDpi xmlns:a14="http://schemas.microsoft.com/office/drawing/2010/main" val="0"/>
              </a:ext>
            </a:extLst>
          </a:blip>
          <a:srcRect l="6487" t="8635" r="4474" b="8191"/>
          <a:stretch/>
        </p:blipFill>
        <p:spPr>
          <a:xfrm>
            <a:off x="6185911" y="473059"/>
            <a:ext cx="1490013" cy="1130891"/>
          </a:xfrm>
          <a:prstGeom prst="rect">
            <a:avLst/>
          </a:prstGeom>
        </p:spPr>
      </p:pic>
      <p:sp>
        <p:nvSpPr>
          <p:cNvPr id="39" name="Rectangle 38"/>
          <p:cNvSpPr/>
          <p:nvPr/>
        </p:nvSpPr>
        <p:spPr>
          <a:xfrm>
            <a:off x="5941499" y="1610841"/>
            <a:ext cx="2061853" cy="646331"/>
          </a:xfrm>
          <a:prstGeom prst="rect">
            <a:avLst/>
          </a:prstGeom>
        </p:spPr>
        <p:txBody>
          <a:bodyPr wrap="square">
            <a:spAutoFit/>
          </a:bodyPr>
          <a:lstStyle/>
          <a:p>
            <a:r>
              <a:rPr lang="en-US" sz="900" b="1" dirty="0"/>
              <a:t>27B3CA2</a:t>
            </a:r>
            <a:r>
              <a:rPr lang="el-GR" sz="900" b="1" dirty="0"/>
              <a:t> </a:t>
            </a:r>
            <a:r>
              <a:rPr lang="en-US" sz="900" b="1" dirty="0"/>
              <a:t>AOC MONITOR 27'' BUSINESS</a:t>
            </a:r>
            <a:r>
              <a:rPr lang="en-US" sz="900" dirty="0"/>
              <a:t>, F, IPS, FHD, 100HZ, 1920x1080, 1MS, </a:t>
            </a:r>
            <a:r>
              <a:rPr lang="en-US" sz="900" dirty="0">
                <a:solidFill>
                  <a:srgbClr val="FF0000"/>
                </a:solidFill>
              </a:rPr>
              <a:t>SPEAKERS, </a:t>
            </a:r>
            <a:r>
              <a:rPr lang="en-US" sz="900" dirty="0"/>
              <a:t>TILT, HDMI, USB-C, USB-HUB, VESA COMPATIBLE, BLACK, 3 YW </a:t>
            </a:r>
            <a:r>
              <a:rPr lang="en-US" sz="900" b="1" dirty="0">
                <a:solidFill>
                  <a:srgbClr val="FF0000"/>
                </a:solidFill>
              </a:rPr>
              <a:t>€158</a:t>
            </a:r>
          </a:p>
        </p:txBody>
      </p:sp>
      <p:sp>
        <p:nvSpPr>
          <p:cNvPr id="45" name="Rectangle 44"/>
          <p:cNvSpPr/>
          <p:nvPr/>
        </p:nvSpPr>
        <p:spPr>
          <a:xfrm>
            <a:off x="3901617" y="3519396"/>
            <a:ext cx="2194382" cy="923330"/>
          </a:xfrm>
          <a:prstGeom prst="rect">
            <a:avLst/>
          </a:prstGeom>
        </p:spPr>
        <p:txBody>
          <a:bodyPr wrap="square">
            <a:spAutoFit/>
          </a:bodyPr>
          <a:lstStyle/>
          <a:p>
            <a:r>
              <a:rPr lang="en-US" sz="900" b="1" dirty="0"/>
              <a:t>CU34P3CV AOC MONITOR 34'',</a:t>
            </a:r>
            <a:r>
              <a:rPr lang="en-US" sz="900" dirty="0"/>
              <a:t> </a:t>
            </a:r>
            <a:r>
              <a:rPr lang="en-US" sz="900" b="1" dirty="0"/>
              <a:t>BUSINESS CURVED, </a:t>
            </a:r>
            <a:r>
              <a:rPr lang="en-US" sz="900" dirty="0"/>
              <a:t>G, VA, WQHD, 3440x1440, 20M:1, 4MS, </a:t>
            </a:r>
            <a:r>
              <a:rPr lang="en-US" sz="900" dirty="0">
                <a:solidFill>
                  <a:srgbClr val="FF0000"/>
                </a:solidFill>
              </a:rPr>
              <a:t>100 Hz</a:t>
            </a:r>
            <a:r>
              <a:rPr lang="en-US" sz="900" dirty="0"/>
              <a:t>, 21:9, ULTRA WIDE, </a:t>
            </a:r>
            <a:r>
              <a:rPr lang="en-US" sz="900" dirty="0">
                <a:solidFill>
                  <a:srgbClr val="FF0000"/>
                </a:solidFill>
              </a:rPr>
              <a:t>SPEAKERS</a:t>
            </a:r>
            <a:r>
              <a:rPr lang="en-US" sz="900" dirty="0"/>
              <a:t>, TILT, SWIVEL, HEIGHT ADJUSTABLE, HDMI, DP, USB HUB, USB-C, LAN, WALLMOUNT, 3YW, BLACK </a:t>
            </a:r>
            <a:r>
              <a:rPr lang="en-US" sz="900" b="1" dirty="0">
                <a:solidFill>
                  <a:srgbClr val="FF0000"/>
                </a:solidFill>
              </a:rPr>
              <a:t>€385</a:t>
            </a:r>
          </a:p>
        </p:txBody>
      </p:sp>
      <p:pic>
        <p:nvPicPr>
          <p:cNvPr id="19" name="Picture 18"/>
          <p:cNvPicPr>
            <a:picLocks noChangeAspect="1"/>
          </p:cNvPicPr>
          <p:nvPr/>
        </p:nvPicPr>
        <p:blipFill rotWithShape="1">
          <a:blip r:embed="rId8" cstate="print">
            <a:extLst>
              <a:ext uri="{28A0092B-C50C-407E-A947-70E740481C1C}">
                <a14:useLocalDpi xmlns:a14="http://schemas.microsoft.com/office/drawing/2010/main" val="0"/>
              </a:ext>
            </a:extLst>
          </a:blip>
          <a:srcRect l="4572" t="11429" r="4127" b="5397"/>
          <a:stretch/>
        </p:blipFill>
        <p:spPr>
          <a:xfrm>
            <a:off x="380250" y="2467651"/>
            <a:ext cx="1244696" cy="1133903"/>
          </a:xfrm>
          <a:prstGeom prst="rect">
            <a:avLst/>
          </a:prstGeom>
        </p:spPr>
      </p:pic>
      <p:pic>
        <p:nvPicPr>
          <p:cNvPr id="2" name="Picture 1"/>
          <p:cNvPicPr>
            <a:picLocks noChangeAspect="1"/>
          </p:cNvPicPr>
          <p:nvPr/>
        </p:nvPicPr>
        <p:blipFill rotWithShape="1">
          <a:blip r:embed="rId9" cstate="print">
            <a:extLst>
              <a:ext uri="{28A0092B-C50C-407E-A947-70E740481C1C}">
                <a14:useLocalDpi xmlns:a14="http://schemas.microsoft.com/office/drawing/2010/main" val="0"/>
              </a:ext>
            </a:extLst>
          </a:blip>
          <a:srcRect l="4825" t="12445" r="4762" b="6286"/>
          <a:stretch/>
        </p:blipFill>
        <p:spPr>
          <a:xfrm>
            <a:off x="4284001" y="455528"/>
            <a:ext cx="1276872" cy="1147749"/>
          </a:xfrm>
          <a:prstGeom prst="rect">
            <a:avLst/>
          </a:prstGeom>
        </p:spPr>
      </p:pic>
      <p:pic>
        <p:nvPicPr>
          <p:cNvPr id="58" name="Picture 57"/>
          <p:cNvPicPr>
            <a:picLocks noChangeAspect="1"/>
          </p:cNvPicPr>
          <p:nvPr/>
        </p:nvPicPr>
        <p:blipFill rotWithShape="1">
          <a:blip r:embed="rId10" cstate="print">
            <a:extLst>
              <a:ext uri="{28A0092B-C50C-407E-A947-70E740481C1C}">
                <a14:useLocalDpi xmlns:a14="http://schemas.microsoft.com/office/drawing/2010/main" val="0"/>
              </a:ext>
            </a:extLst>
          </a:blip>
          <a:srcRect l="4825" t="12445" r="4762" b="6286"/>
          <a:stretch/>
        </p:blipFill>
        <p:spPr>
          <a:xfrm>
            <a:off x="8235297" y="429401"/>
            <a:ext cx="1322033" cy="1188343"/>
          </a:xfrm>
          <a:prstGeom prst="rect">
            <a:avLst/>
          </a:prstGeom>
        </p:spPr>
      </p:pic>
      <p:sp>
        <p:nvSpPr>
          <p:cNvPr id="46" name="Rectangle 45"/>
          <p:cNvSpPr/>
          <p:nvPr/>
        </p:nvSpPr>
        <p:spPr>
          <a:xfrm>
            <a:off x="3902352" y="1605070"/>
            <a:ext cx="2193647" cy="784830"/>
          </a:xfrm>
          <a:prstGeom prst="rect">
            <a:avLst/>
          </a:prstGeom>
        </p:spPr>
        <p:txBody>
          <a:bodyPr wrap="square">
            <a:spAutoFit/>
          </a:bodyPr>
          <a:lstStyle/>
          <a:p>
            <a:r>
              <a:rPr lang="en-US" sz="900" b="1" dirty="0"/>
              <a:t>24E3QAF AOC MONITOR 23.8</a:t>
            </a:r>
            <a:r>
              <a:rPr lang="en-US" sz="900" dirty="0"/>
              <a:t>'', </a:t>
            </a:r>
            <a:r>
              <a:rPr lang="en-US" sz="900" dirty="0">
                <a:solidFill>
                  <a:srgbClr val="FF0000"/>
                </a:solidFill>
              </a:rPr>
              <a:t>SPEAKERS</a:t>
            </a:r>
            <a:r>
              <a:rPr lang="en-US" sz="900" dirty="0"/>
              <a:t>, IPS, WLED, FHD 1920 X 1080, 20M:1, 300 CD/M2, 4MS, 75HZ, TILT, HEIGHT ADJUSTABLE, SWIVEL, PIVOT, VGA, DP, HDMI, WALLMOUNT, 3YW, BLACK </a:t>
            </a:r>
            <a:r>
              <a:rPr lang="en-US" sz="900" b="1" dirty="0">
                <a:solidFill>
                  <a:srgbClr val="FF0000"/>
                </a:solidFill>
              </a:rPr>
              <a:t>€143</a:t>
            </a:r>
          </a:p>
        </p:txBody>
      </p:sp>
      <p:sp>
        <p:nvSpPr>
          <p:cNvPr id="47" name="Rectangle 46"/>
          <p:cNvSpPr/>
          <p:nvPr/>
        </p:nvSpPr>
        <p:spPr>
          <a:xfrm>
            <a:off x="7877957" y="1593108"/>
            <a:ext cx="2173105" cy="784830"/>
          </a:xfrm>
          <a:prstGeom prst="rect">
            <a:avLst/>
          </a:prstGeom>
        </p:spPr>
        <p:txBody>
          <a:bodyPr wrap="square">
            <a:spAutoFit/>
          </a:bodyPr>
          <a:lstStyle/>
          <a:p>
            <a:r>
              <a:rPr lang="en-US" sz="900" b="1" dirty="0"/>
              <a:t>27E3QAF AOC MONITOR 27'', </a:t>
            </a:r>
            <a:r>
              <a:rPr lang="en-US" sz="900" dirty="0">
                <a:solidFill>
                  <a:srgbClr val="FF0000"/>
                </a:solidFill>
              </a:rPr>
              <a:t>SPEAKERS</a:t>
            </a:r>
            <a:r>
              <a:rPr lang="en-US" sz="900" dirty="0"/>
              <a:t>, IPS, WLED, FHD 1920 X 1080, 20M:1, 300 CD/M2, 4MS, 75HZ, TILT, HEIGHT ADJUSTABLE, SWIVEL, PIVOT, VGA, DP, HDMI, WALLMOUNT, 3YW, BLACK </a:t>
            </a:r>
            <a:r>
              <a:rPr lang="en-US" sz="900" b="1" dirty="0">
                <a:solidFill>
                  <a:srgbClr val="FF0000"/>
                </a:solidFill>
              </a:rPr>
              <a:t>€171</a:t>
            </a:r>
          </a:p>
        </p:txBody>
      </p:sp>
      <p:pic>
        <p:nvPicPr>
          <p:cNvPr id="20" name="Picture 19"/>
          <p:cNvPicPr>
            <a:picLocks noChangeAspect="1"/>
          </p:cNvPicPr>
          <p:nvPr/>
        </p:nvPicPr>
        <p:blipFill rotWithShape="1">
          <a:blip r:embed="rId11" cstate="print">
            <a:extLst>
              <a:ext uri="{28A0092B-C50C-407E-A947-70E740481C1C}">
                <a14:useLocalDpi xmlns:a14="http://schemas.microsoft.com/office/drawing/2010/main" val="0"/>
              </a:ext>
            </a:extLst>
          </a:blip>
          <a:srcRect l="4699" t="25905" r="4762" b="5016"/>
          <a:stretch/>
        </p:blipFill>
        <p:spPr>
          <a:xfrm>
            <a:off x="4224882" y="2436569"/>
            <a:ext cx="1499186" cy="1143838"/>
          </a:xfrm>
          <a:prstGeom prst="rect">
            <a:avLst/>
          </a:prstGeom>
        </p:spPr>
      </p:pic>
      <p:pic>
        <p:nvPicPr>
          <p:cNvPr id="22" name="Picture 21"/>
          <p:cNvPicPr>
            <a:picLocks noChangeAspect="1"/>
          </p:cNvPicPr>
          <p:nvPr/>
        </p:nvPicPr>
        <p:blipFill rotWithShape="1">
          <a:blip r:embed="rId12" cstate="print">
            <a:extLst>
              <a:ext uri="{28A0092B-C50C-407E-A947-70E740481C1C}">
                <a14:useLocalDpi xmlns:a14="http://schemas.microsoft.com/office/drawing/2010/main" val="0"/>
              </a:ext>
            </a:extLst>
          </a:blip>
          <a:srcRect l="14643" t="12762" r="14215" b="15238"/>
          <a:stretch/>
        </p:blipFill>
        <p:spPr>
          <a:xfrm>
            <a:off x="2251503" y="2423248"/>
            <a:ext cx="1482561" cy="1125318"/>
          </a:xfrm>
          <a:prstGeom prst="rect">
            <a:avLst/>
          </a:prstGeom>
        </p:spPr>
      </p:pic>
      <p:sp>
        <p:nvSpPr>
          <p:cNvPr id="75" name="Rectangle 74"/>
          <p:cNvSpPr/>
          <p:nvPr/>
        </p:nvSpPr>
        <p:spPr>
          <a:xfrm>
            <a:off x="1945981" y="3546182"/>
            <a:ext cx="2034901" cy="923330"/>
          </a:xfrm>
          <a:prstGeom prst="rect">
            <a:avLst/>
          </a:prstGeom>
        </p:spPr>
        <p:txBody>
          <a:bodyPr wrap="square">
            <a:spAutoFit/>
          </a:bodyPr>
          <a:lstStyle/>
          <a:p>
            <a:r>
              <a:rPr lang="en-US" sz="900" b="1" dirty="0"/>
              <a:t>Q27B3CF2 AOC MONITOR 27'' BUSINESS</a:t>
            </a:r>
            <a:r>
              <a:rPr lang="en-US" sz="900" dirty="0"/>
              <a:t>, F, IPS, QHD, </a:t>
            </a:r>
            <a:r>
              <a:rPr lang="en-US" sz="900" dirty="0">
                <a:solidFill>
                  <a:srgbClr val="FF0000"/>
                </a:solidFill>
              </a:rPr>
              <a:t>100HZ</a:t>
            </a:r>
            <a:r>
              <a:rPr lang="en-US" sz="900" dirty="0"/>
              <a:t>, 2560x1440, 1MS, </a:t>
            </a:r>
            <a:r>
              <a:rPr lang="en-US" sz="900" dirty="0">
                <a:solidFill>
                  <a:srgbClr val="FF0000"/>
                </a:solidFill>
              </a:rPr>
              <a:t>SPEAKERS</a:t>
            </a:r>
            <a:r>
              <a:rPr lang="en-US" sz="900" dirty="0"/>
              <a:t>, TILT, HEIGHT ADJUSTABLE, HDMI x 2, USB-C, USB-HUB, VESA COMPATIBLE, BLACK, 3 YW </a:t>
            </a:r>
            <a:r>
              <a:rPr lang="en-US" sz="900" b="1" dirty="0">
                <a:solidFill>
                  <a:srgbClr val="FF0000"/>
                </a:solidFill>
              </a:rPr>
              <a:t>€232</a:t>
            </a:r>
          </a:p>
        </p:txBody>
      </p:sp>
      <p:pic>
        <p:nvPicPr>
          <p:cNvPr id="14" name="Picture 13"/>
          <p:cNvPicPr>
            <a:picLocks noChangeAspect="1"/>
          </p:cNvPicPr>
          <p:nvPr/>
        </p:nvPicPr>
        <p:blipFill rotWithShape="1">
          <a:blip r:embed="rId13" cstate="print">
            <a:extLst>
              <a:ext uri="{28A0092B-C50C-407E-A947-70E740481C1C}">
                <a14:useLocalDpi xmlns:a14="http://schemas.microsoft.com/office/drawing/2010/main" val="0"/>
              </a:ext>
            </a:extLst>
          </a:blip>
          <a:srcRect t="13457" b="7584"/>
          <a:stretch/>
        </p:blipFill>
        <p:spPr>
          <a:xfrm>
            <a:off x="2164072" y="446116"/>
            <a:ext cx="1636612" cy="1201783"/>
          </a:xfrm>
          <a:prstGeom prst="rect">
            <a:avLst/>
          </a:prstGeom>
        </p:spPr>
      </p:pic>
      <p:sp>
        <p:nvSpPr>
          <p:cNvPr id="50" name="Rectangle 49"/>
          <p:cNvSpPr/>
          <p:nvPr/>
        </p:nvSpPr>
        <p:spPr>
          <a:xfrm>
            <a:off x="1978813" y="1591648"/>
            <a:ext cx="2019964" cy="646331"/>
          </a:xfrm>
          <a:prstGeom prst="rect">
            <a:avLst/>
          </a:prstGeom>
        </p:spPr>
        <p:txBody>
          <a:bodyPr wrap="square">
            <a:spAutoFit/>
          </a:bodyPr>
          <a:lstStyle/>
          <a:p>
            <a:r>
              <a:rPr lang="en-US" sz="900" b="1" dirty="0"/>
              <a:t>Q27B35E</a:t>
            </a:r>
            <a:r>
              <a:rPr lang="el-GR" sz="900" b="1" dirty="0"/>
              <a:t> </a:t>
            </a:r>
            <a:r>
              <a:rPr lang="en-US" sz="900" b="1" dirty="0"/>
              <a:t>AOC MONITOR 27'' BUSINESS</a:t>
            </a:r>
            <a:r>
              <a:rPr lang="en-US" sz="900" dirty="0"/>
              <a:t>, F, IPS, QHD, 75HZ, 2560x1440, 1MS, TILT, HDMI, DP, VESA COMPATIBLE, BLACK, 3 YW</a:t>
            </a:r>
            <a:r>
              <a:rPr lang="el-GR" sz="900" dirty="0"/>
              <a:t> </a:t>
            </a:r>
            <a:r>
              <a:rPr lang="en-US" sz="900" dirty="0"/>
              <a:t>ACK </a:t>
            </a:r>
            <a:r>
              <a:rPr lang="en-US" sz="900" b="1" dirty="0">
                <a:solidFill>
                  <a:srgbClr val="FF0000"/>
                </a:solidFill>
              </a:rPr>
              <a:t>€119</a:t>
            </a:r>
          </a:p>
        </p:txBody>
      </p:sp>
      <p:pic>
        <p:nvPicPr>
          <p:cNvPr id="17" name="Picture 16"/>
          <p:cNvPicPr>
            <a:picLocks noChangeAspect="1"/>
          </p:cNvPicPr>
          <p:nvPr/>
        </p:nvPicPr>
        <p:blipFill rotWithShape="1">
          <a:blip r:embed="rId14" cstate="print">
            <a:extLst>
              <a:ext uri="{28A0092B-C50C-407E-A947-70E740481C1C}">
                <a14:useLocalDpi xmlns:a14="http://schemas.microsoft.com/office/drawing/2010/main" val="0"/>
              </a:ext>
            </a:extLst>
          </a:blip>
          <a:srcRect l="1397" t="10159" r="1842" b="10984"/>
          <a:stretch/>
        </p:blipFill>
        <p:spPr>
          <a:xfrm>
            <a:off x="6232672" y="2467651"/>
            <a:ext cx="1311897" cy="1069145"/>
          </a:xfrm>
          <a:prstGeom prst="rect">
            <a:avLst/>
          </a:prstGeom>
        </p:spPr>
      </p:pic>
      <p:sp>
        <p:nvSpPr>
          <p:cNvPr id="53" name="Rectangle 52"/>
          <p:cNvSpPr/>
          <p:nvPr/>
        </p:nvSpPr>
        <p:spPr>
          <a:xfrm>
            <a:off x="5941499" y="3534203"/>
            <a:ext cx="2003136" cy="784830"/>
          </a:xfrm>
          <a:prstGeom prst="rect">
            <a:avLst/>
          </a:prstGeom>
        </p:spPr>
        <p:txBody>
          <a:bodyPr wrap="square">
            <a:spAutoFit/>
          </a:bodyPr>
          <a:lstStyle/>
          <a:p>
            <a:r>
              <a:rPr lang="en-US" sz="900" b="1" dirty="0"/>
              <a:t>24G42E AOC MONITOR 23.8</a:t>
            </a:r>
            <a:r>
              <a:rPr lang="en-US" sz="900" dirty="0"/>
              <a:t>'', 24G42E, GAMING, E, IPS, 1920x1080,  80M:1, 1MS, 300 CD/M², TILT, AMD FREESYNC</a:t>
            </a:r>
            <a:r>
              <a:rPr lang="en-US" sz="900" dirty="0">
                <a:solidFill>
                  <a:srgbClr val="C00000"/>
                </a:solidFill>
              </a:rPr>
              <a:t>, </a:t>
            </a:r>
            <a:r>
              <a:rPr lang="en-US" sz="900" dirty="0">
                <a:solidFill>
                  <a:srgbClr val="FF0000"/>
                </a:solidFill>
              </a:rPr>
              <a:t>180 Hz</a:t>
            </a:r>
            <a:r>
              <a:rPr lang="en-US" sz="900" dirty="0"/>
              <a:t>, 2X HDMI, DISPLAY PORT, 3YW, BLACK </a:t>
            </a:r>
            <a:r>
              <a:rPr lang="en-US" sz="900" b="1" dirty="0">
                <a:solidFill>
                  <a:srgbClr val="FF0000"/>
                </a:solidFill>
              </a:rPr>
              <a:t>€132</a:t>
            </a:r>
          </a:p>
        </p:txBody>
      </p:sp>
      <p:sp>
        <p:nvSpPr>
          <p:cNvPr id="64" name="Rectangle 63"/>
          <p:cNvSpPr/>
          <p:nvPr/>
        </p:nvSpPr>
        <p:spPr>
          <a:xfrm>
            <a:off x="2459984" y="5730691"/>
            <a:ext cx="2494360" cy="646331"/>
          </a:xfrm>
          <a:prstGeom prst="rect">
            <a:avLst/>
          </a:prstGeom>
        </p:spPr>
        <p:txBody>
          <a:bodyPr wrap="square">
            <a:spAutoFit/>
          </a:bodyPr>
          <a:lstStyle/>
          <a:p>
            <a:r>
              <a:rPr lang="en-US" sz="900" b="1" dirty="0"/>
              <a:t>27G4HA AOC MONITOR 27G4HA, </a:t>
            </a:r>
            <a:r>
              <a:rPr lang="en-US" sz="900" dirty="0"/>
              <a:t>GAMING 27'', E, </a:t>
            </a:r>
            <a:r>
              <a:rPr lang="en-US" sz="900" dirty="0">
                <a:solidFill>
                  <a:srgbClr val="FF0000"/>
                </a:solidFill>
              </a:rPr>
              <a:t>200HZ, SPEAKERS</a:t>
            </a:r>
            <a:r>
              <a:rPr lang="en-US" sz="900" dirty="0"/>
              <a:t>, IPS LED, 0.5MS, 1920x1080, 80M:1, 300 CD/M², TILT, 2X HDMI, DISPLAY PORT, FRAMELESS , 3YW, BLACK </a:t>
            </a:r>
            <a:r>
              <a:rPr lang="en-US" sz="900" b="1" dirty="0">
                <a:solidFill>
                  <a:srgbClr val="FF0000"/>
                </a:solidFill>
              </a:rPr>
              <a:t>€164</a:t>
            </a:r>
          </a:p>
        </p:txBody>
      </p:sp>
      <p:pic>
        <p:nvPicPr>
          <p:cNvPr id="18" name="Picture 17"/>
          <p:cNvPicPr>
            <a:picLocks noChangeAspect="1"/>
          </p:cNvPicPr>
          <p:nvPr/>
        </p:nvPicPr>
        <p:blipFill rotWithShape="1">
          <a:blip r:embed="rId15" cstate="print">
            <a:extLst>
              <a:ext uri="{28A0092B-C50C-407E-A947-70E740481C1C}">
                <a14:useLocalDpi xmlns:a14="http://schemas.microsoft.com/office/drawing/2010/main" val="0"/>
              </a:ext>
            </a:extLst>
          </a:blip>
          <a:srcRect l="9564" t="17270" r="11398" b="12127"/>
          <a:stretch/>
        </p:blipFill>
        <p:spPr>
          <a:xfrm>
            <a:off x="2992783" y="4450933"/>
            <a:ext cx="1410991" cy="1174417"/>
          </a:xfrm>
          <a:prstGeom prst="rect">
            <a:avLst/>
          </a:prstGeom>
        </p:spPr>
      </p:pic>
      <p:pic>
        <p:nvPicPr>
          <p:cNvPr id="27" name="Picture 26"/>
          <p:cNvPicPr>
            <a:picLocks noChangeAspect="1"/>
          </p:cNvPicPr>
          <p:nvPr/>
        </p:nvPicPr>
        <p:blipFill rotWithShape="1">
          <a:blip r:embed="rId16" cstate="print">
            <a:extLst>
              <a:ext uri="{28A0092B-C50C-407E-A947-70E740481C1C}">
                <a14:useLocalDpi xmlns:a14="http://schemas.microsoft.com/office/drawing/2010/main" val="0"/>
              </a:ext>
            </a:extLst>
          </a:blip>
          <a:srcRect l="7746" t="17905" r="6539" b="16571"/>
          <a:stretch/>
        </p:blipFill>
        <p:spPr>
          <a:xfrm>
            <a:off x="310826" y="483102"/>
            <a:ext cx="1387343" cy="1060546"/>
          </a:xfrm>
          <a:prstGeom prst="rect">
            <a:avLst/>
          </a:prstGeom>
        </p:spPr>
      </p:pic>
      <p:sp>
        <p:nvSpPr>
          <p:cNvPr id="48" name="Rectangle 47"/>
          <p:cNvSpPr/>
          <p:nvPr/>
        </p:nvSpPr>
        <p:spPr>
          <a:xfrm>
            <a:off x="-7384" y="1599020"/>
            <a:ext cx="2019964" cy="646331"/>
          </a:xfrm>
          <a:prstGeom prst="rect">
            <a:avLst/>
          </a:prstGeom>
        </p:spPr>
        <p:txBody>
          <a:bodyPr wrap="square">
            <a:spAutoFit/>
          </a:bodyPr>
          <a:lstStyle/>
          <a:p>
            <a:r>
              <a:rPr lang="en-US" sz="900" b="1" dirty="0"/>
              <a:t>27B31H AOC MONITOR 27'' BUSINESS</a:t>
            </a:r>
            <a:r>
              <a:rPr lang="en-US" sz="900" dirty="0"/>
              <a:t>, F, IPS, QHD, 75HZ, 2560x1440, 1MS, TILT, HDMI, DP, VESA COMPATIBLE, BLACK, 3 YW</a:t>
            </a:r>
            <a:r>
              <a:rPr lang="el-GR" sz="900" dirty="0"/>
              <a:t> </a:t>
            </a:r>
            <a:r>
              <a:rPr lang="en-US" sz="900" dirty="0"/>
              <a:t>ACK </a:t>
            </a:r>
            <a:r>
              <a:rPr lang="en-US" sz="900" b="1" dirty="0">
                <a:solidFill>
                  <a:srgbClr val="FF0000"/>
                </a:solidFill>
              </a:rPr>
              <a:t>€</a:t>
            </a:r>
            <a:r>
              <a:rPr lang="en-GB" sz="900" b="1" dirty="0">
                <a:solidFill>
                  <a:srgbClr val="FF0000"/>
                </a:solidFill>
              </a:rPr>
              <a:t>103</a:t>
            </a:r>
            <a:endParaRPr lang="en-US" sz="900" b="1" dirty="0">
              <a:solidFill>
                <a:srgbClr val="FF0000"/>
              </a:solidFill>
            </a:endParaRPr>
          </a:p>
        </p:txBody>
      </p:sp>
      <p:pic>
        <p:nvPicPr>
          <p:cNvPr id="28" name="Picture 27"/>
          <p:cNvPicPr>
            <a:picLocks noChangeAspect="1"/>
          </p:cNvPicPr>
          <p:nvPr/>
        </p:nvPicPr>
        <p:blipFill rotWithShape="1">
          <a:blip r:embed="rId17" cstate="print">
            <a:extLst>
              <a:ext uri="{28A0092B-C50C-407E-A947-70E740481C1C}">
                <a14:useLocalDpi xmlns:a14="http://schemas.microsoft.com/office/drawing/2010/main" val="0"/>
              </a:ext>
            </a:extLst>
          </a:blip>
          <a:srcRect l="16837" t="24697" r="15794" b="24136"/>
          <a:stretch/>
        </p:blipFill>
        <p:spPr>
          <a:xfrm>
            <a:off x="8184547" y="2453281"/>
            <a:ext cx="1483990" cy="1127126"/>
          </a:xfrm>
          <a:prstGeom prst="rect">
            <a:avLst/>
          </a:prstGeom>
        </p:spPr>
      </p:pic>
      <p:sp>
        <p:nvSpPr>
          <p:cNvPr id="49" name="Rectangle 48"/>
          <p:cNvSpPr/>
          <p:nvPr/>
        </p:nvSpPr>
        <p:spPr>
          <a:xfrm>
            <a:off x="7886837" y="3531668"/>
            <a:ext cx="2003136" cy="784830"/>
          </a:xfrm>
          <a:prstGeom prst="rect">
            <a:avLst/>
          </a:prstGeom>
        </p:spPr>
        <p:txBody>
          <a:bodyPr wrap="square">
            <a:spAutoFit/>
          </a:bodyPr>
          <a:lstStyle/>
          <a:p>
            <a:r>
              <a:rPr lang="en-US" sz="900" b="1" dirty="0"/>
              <a:t>27G4HRE AOC MONITOR </a:t>
            </a:r>
            <a:r>
              <a:rPr lang="en-US" sz="900" dirty="0"/>
              <a:t>27G4HRE, GAMING 27'', E, </a:t>
            </a:r>
            <a:r>
              <a:rPr lang="en-US" sz="900" dirty="0">
                <a:solidFill>
                  <a:srgbClr val="FF0000"/>
                </a:solidFill>
              </a:rPr>
              <a:t>200HZ</a:t>
            </a:r>
            <a:r>
              <a:rPr lang="en-US" sz="900" dirty="0"/>
              <a:t>, SPEAKERS, IPS LED, 1920x1080, 80M:1, 300 CD/M², TILT, 2X HDMI, DISPLAY PORT, FRAMELESS , 3YW, BLACK </a:t>
            </a:r>
            <a:r>
              <a:rPr lang="en-US" sz="900" b="1" dirty="0">
                <a:solidFill>
                  <a:srgbClr val="FF0000"/>
                </a:solidFill>
              </a:rPr>
              <a:t>€137</a:t>
            </a:r>
          </a:p>
        </p:txBody>
      </p:sp>
      <p:pic>
        <p:nvPicPr>
          <p:cNvPr id="54" name="Picture 53"/>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538344" y="4442726"/>
            <a:ext cx="1440469" cy="1146913"/>
          </a:xfrm>
          <a:prstGeom prst="rect">
            <a:avLst/>
          </a:prstGeom>
        </p:spPr>
      </p:pic>
      <p:sp>
        <p:nvSpPr>
          <p:cNvPr id="57" name="Rectangle 56"/>
          <p:cNvSpPr/>
          <p:nvPr/>
        </p:nvSpPr>
        <p:spPr>
          <a:xfrm>
            <a:off x="12594" y="5707367"/>
            <a:ext cx="2547886" cy="646331"/>
          </a:xfrm>
          <a:prstGeom prst="rect">
            <a:avLst/>
          </a:prstGeom>
        </p:spPr>
        <p:txBody>
          <a:bodyPr wrap="square">
            <a:spAutoFit/>
          </a:bodyPr>
          <a:lstStyle/>
          <a:p>
            <a:r>
              <a:rPr lang="en-US" sz="900" b="1" dirty="0"/>
              <a:t>Q27G42XE AOC MONITOR Q27G42XE</a:t>
            </a:r>
            <a:r>
              <a:rPr lang="en-US" sz="900" dirty="0"/>
              <a:t>, GAMING 27'', G, 180HZ, FAST IPS, </a:t>
            </a:r>
            <a:r>
              <a:rPr lang="en-US" sz="900" dirty="0">
                <a:solidFill>
                  <a:srgbClr val="FF0000"/>
                </a:solidFill>
              </a:rPr>
              <a:t>2560x1440, </a:t>
            </a:r>
            <a:r>
              <a:rPr lang="en-US" sz="900" dirty="0"/>
              <a:t>0.5 MS, 80M:1, 300 CD/M², TILT, 2X HDMI, DISPLAY PORT, 3YW, BLACK-RED </a:t>
            </a:r>
            <a:r>
              <a:rPr lang="en-US" sz="900" b="1" dirty="0">
                <a:solidFill>
                  <a:srgbClr val="FF0000"/>
                </a:solidFill>
              </a:rPr>
              <a:t>€161</a:t>
            </a:r>
          </a:p>
        </p:txBody>
      </p:sp>
      <p:sp>
        <p:nvSpPr>
          <p:cNvPr id="69" name="Rectangle 68"/>
          <p:cNvSpPr/>
          <p:nvPr/>
        </p:nvSpPr>
        <p:spPr>
          <a:xfrm>
            <a:off x="7413698" y="5696308"/>
            <a:ext cx="2449931" cy="646331"/>
          </a:xfrm>
          <a:prstGeom prst="rect">
            <a:avLst/>
          </a:prstGeom>
        </p:spPr>
        <p:txBody>
          <a:bodyPr wrap="square">
            <a:spAutoFit/>
          </a:bodyPr>
          <a:lstStyle/>
          <a:p>
            <a:r>
              <a:rPr lang="en-US" sz="900" b="1" dirty="0"/>
              <a:t>27G2SPAE/BK AOC MONITOR 27'', GAMING</a:t>
            </a:r>
            <a:r>
              <a:rPr lang="en-US" sz="900" dirty="0"/>
              <a:t>, E, IPS, 1920x1080, 80M:1, 1MS, </a:t>
            </a:r>
            <a:r>
              <a:rPr lang="en-US" sz="900" dirty="0">
                <a:solidFill>
                  <a:srgbClr val="FF0000"/>
                </a:solidFill>
              </a:rPr>
              <a:t>SPEAKERS, </a:t>
            </a:r>
            <a:r>
              <a:rPr lang="en-US" sz="900" dirty="0"/>
              <a:t>250 CD/M², </a:t>
            </a:r>
            <a:r>
              <a:rPr lang="en-US" sz="900" dirty="0">
                <a:solidFill>
                  <a:srgbClr val="FF0000"/>
                </a:solidFill>
              </a:rPr>
              <a:t>165Hz, </a:t>
            </a:r>
            <a:r>
              <a:rPr lang="en-US" sz="900" dirty="0"/>
              <a:t>TILT, DISPLAY PORT, 2 X HDMI, 3Y, BLACK </a:t>
            </a:r>
            <a:r>
              <a:rPr lang="en-US" sz="900" b="1" dirty="0">
                <a:solidFill>
                  <a:srgbClr val="FF0000"/>
                </a:solidFill>
              </a:rPr>
              <a:t>€167</a:t>
            </a:r>
          </a:p>
        </p:txBody>
      </p:sp>
      <p:pic>
        <p:nvPicPr>
          <p:cNvPr id="70" name="Picture 69"/>
          <p:cNvPicPr>
            <a:picLocks noChangeAspect="1"/>
          </p:cNvPicPr>
          <p:nvPr/>
        </p:nvPicPr>
        <p:blipFill rotWithShape="1">
          <a:blip r:embed="rId18" cstate="print">
            <a:extLst>
              <a:ext uri="{28A0092B-C50C-407E-A947-70E740481C1C}">
                <a14:useLocalDpi xmlns:a14="http://schemas.microsoft.com/office/drawing/2010/main" val="0"/>
              </a:ext>
            </a:extLst>
          </a:blip>
          <a:srcRect l="3683" t="12699" r="4381" b="15429"/>
          <a:stretch/>
        </p:blipFill>
        <p:spPr>
          <a:xfrm>
            <a:off x="7989843" y="4450933"/>
            <a:ext cx="1359586" cy="1062880"/>
          </a:xfrm>
          <a:prstGeom prst="rect">
            <a:avLst/>
          </a:prstGeom>
        </p:spPr>
      </p:pic>
      <p:sp>
        <p:nvSpPr>
          <p:cNvPr id="15" name="Rectangle 14">
            <a:extLst>
              <a:ext uri="{FF2B5EF4-FFF2-40B4-BE49-F238E27FC236}">
                <a16:creationId xmlns:a16="http://schemas.microsoft.com/office/drawing/2014/main" id="{79B460E8-4939-A150-2228-D43EBFBFF911}"/>
              </a:ext>
            </a:extLst>
          </p:cNvPr>
          <p:cNvSpPr/>
          <p:nvPr/>
        </p:nvSpPr>
        <p:spPr>
          <a:xfrm>
            <a:off x="7874546" y="6480991"/>
            <a:ext cx="2260233" cy="292388"/>
          </a:xfrm>
          <a:prstGeom prst="rect">
            <a:avLst/>
          </a:prstGeom>
        </p:spPr>
        <p:txBody>
          <a:bodyPr wrap="square">
            <a:spAutoFit/>
          </a:bodyPr>
          <a:lstStyle/>
          <a:p>
            <a:pPr algn="ctr"/>
            <a:r>
              <a:rPr lang="en-US" sz="650" dirty="0">
                <a:cs typeface="Calibri" pitchFamily="34" charset="0"/>
              </a:rPr>
              <a:t>Call now on:</a:t>
            </a:r>
          </a:p>
          <a:p>
            <a:pPr algn="ctr"/>
            <a:r>
              <a:rPr lang="en-US" sz="650" dirty="0">
                <a:cs typeface="Calibri" pitchFamily="34" charset="0"/>
              </a:rPr>
              <a:t>Mail on:</a:t>
            </a:r>
          </a:p>
        </p:txBody>
      </p:sp>
      <p:sp>
        <p:nvSpPr>
          <p:cNvPr id="16" name="Rectangle 15">
            <a:extLst>
              <a:ext uri="{FF2B5EF4-FFF2-40B4-BE49-F238E27FC236}">
                <a16:creationId xmlns:a16="http://schemas.microsoft.com/office/drawing/2014/main" id="{733D5662-1124-870C-386F-E4DACE1CD696}"/>
              </a:ext>
            </a:extLst>
          </p:cNvPr>
          <p:cNvSpPr/>
          <p:nvPr/>
        </p:nvSpPr>
        <p:spPr>
          <a:xfrm>
            <a:off x="8949" y="6374314"/>
            <a:ext cx="5063419" cy="492443"/>
          </a:xfrm>
          <a:prstGeom prst="rect">
            <a:avLst/>
          </a:prstGeom>
          <a:ln>
            <a:noFill/>
          </a:ln>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sz="650" dirty="0">
                <a:cs typeface="Calibri" pitchFamily="34" charset="0"/>
              </a:rPr>
              <a:t>Prices, promotions, specifications, availability and terms of offers may change without notice. Despite our best efforts, a small number of items may contain pricing, typography, or photography errors. Correct prices and promotions are validated at the time your order is placed. Recycling fees are not included in the Dealer &amp; Retail File. Delivery and installation charges are not included. </a:t>
            </a:r>
            <a:r>
              <a:rPr lang="en-US" sz="650" dirty="0">
                <a:cs typeface="Calibri" pitchFamily="34" charset="0"/>
              </a:rPr>
              <a:t>Products' warranty is the warranty given by the manufacturer.</a:t>
            </a:r>
            <a:r>
              <a:rPr lang="en-GB" sz="650" dirty="0">
                <a:cs typeface="Calibri" pitchFamily="34" charset="0"/>
              </a:rPr>
              <a:t>  VAT is included</a:t>
            </a:r>
          </a:p>
        </p:txBody>
      </p:sp>
    </p:spTree>
    <p:extLst>
      <p:ext uri="{BB962C8B-B14F-4D97-AF65-F5344CB8AC3E}">
        <p14:creationId xmlns:p14="http://schemas.microsoft.com/office/powerpoint/2010/main" val="87478590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4" name="Table 23"/>
          <p:cNvGraphicFramePr>
            <a:graphicFrameLocks noGrp="1"/>
          </p:cNvGraphicFramePr>
          <p:nvPr>
            <p:extLst>
              <p:ext uri="{D42A27DB-BD31-4B8C-83A1-F6EECF244321}">
                <p14:modId xmlns:p14="http://schemas.microsoft.com/office/powerpoint/2010/main" val="2373220844"/>
              </p:ext>
            </p:extLst>
          </p:nvPr>
        </p:nvGraphicFramePr>
        <p:xfrm>
          <a:off x="3761" y="409304"/>
          <a:ext cx="9895976" cy="5960106"/>
        </p:xfrm>
        <a:graphic>
          <a:graphicData uri="http://schemas.openxmlformats.org/drawingml/2006/table">
            <a:tbl>
              <a:tblPr firstRow="1" bandRow="1">
                <a:tableStyleId>{5C22544A-7EE6-4342-B048-85BDC9FD1C3A}</a:tableStyleId>
              </a:tblPr>
              <a:tblGrid>
                <a:gridCol w="2473994">
                  <a:extLst>
                    <a:ext uri="{9D8B030D-6E8A-4147-A177-3AD203B41FA5}">
                      <a16:colId xmlns:a16="http://schemas.microsoft.com/office/drawing/2014/main" val="20000"/>
                    </a:ext>
                  </a:extLst>
                </a:gridCol>
                <a:gridCol w="2473994">
                  <a:extLst>
                    <a:ext uri="{9D8B030D-6E8A-4147-A177-3AD203B41FA5}">
                      <a16:colId xmlns:a16="http://schemas.microsoft.com/office/drawing/2014/main" val="20001"/>
                    </a:ext>
                  </a:extLst>
                </a:gridCol>
                <a:gridCol w="2473994">
                  <a:extLst>
                    <a:ext uri="{9D8B030D-6E8A-4147-A177-3AD203B41FA5}">
                      <a16:colId xmlns:a16="http://schemas.microsoft.com/office/drawing/2014/main" val="20002"/>
                    </a:ext>
                  </a:extLst>
                </a:gridCol>
                <a:gridCol w="2473994">
                  <a:extLst>
                    <a:ext uri="{9D8B030D-6E8A-4147-A177-3AD203B41FA5}">
                      <a16:colId xmlns:a16="http://schemas.microsoft.com/office/drawing/2014/main" val="20003"/>
                    </a:ext>
                  </a:extLst>
                </a:gridCol>
              </a:tblGrid>
              <a:tr h="1986702">
                <a:tc>
                  <a:txBody>
                    <a:bodyPr/>
                    <a:lstStyle/>
                    <a:p>
                      <a:endParaRPr lang="en-US" dirty="0"/>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endParaRPr lang="en-US" dirty="0"/>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endParaRPr lang="en-US" dirty="0"/>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endParaRPr lang="en-US" dirty="0"/>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0"/>
                  </a:ext>
                </a:extLst>
              </a:tr>
              <a:tr h="1986702">
                <a:tc>
                  <a:txBody>
                    <a:bodyPr/>
                    <a:lstStyle/>
                    <a:p>
                      <a:endParaRPr lang="en-US" dirty="0"/>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endParaRPr lang="en-US" dirty="0"/>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endParaRPr lang="en-US" dirty="0"/>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endParaRPr lang="en-US" dirty="0"/>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1"/>
                  </a:ext>
                </a:extLst>
              </a:tr>
              <a:tr h="1986702">
                <a:tc>
                  <a:txBody>
                    <a:bodyPr/>
                    <a:lstStyle/>
                    <a:p>
                      <a:endParaRPr lang="en-US"/>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endParaRPr lang="en-US" dirty="0"/>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endParaRPr lang="en-US" dirty="0"/>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endParaRPr lang="en-US" dirty="0"/>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2"/>
                  </a:ext>
                </a:extLst>
              </a:tr>
            </a:tbl>
          </a:graphicData>
        </a:graphic>
      </p:graphicFrame>
      <p:pic>
        <p:nvPicPr>
          <p:cNvPr id="4" name="Picture 3"/>
          <p:cNvPicPr>
            <a:picLocks noChangeAspect="1"/>
          </p:cNvPicPr>
          <p:nvPr/>
        </p:nvPicPr>
        <p:blipFill rotWithShape="1">
          <a:blip r:embed="rId2">
            <a:extLst>
              <a:ext uri="{28A0092B-C50C-407E-A947-70E740481C1C}">
                <a14:useLocalDpi xmlns:a14="http://schemas.microsoft.com/office/drawing/2010/main" val="0"/>
              </a:ext>
            </a:extLst>
          </a:blip>
          <a:srcRect b="49052"/>
          <a:stretch/>
        </p:blipFill>
        <p:spPr>
          <a:xfrm>
            <a:off x="-4948" y="-11234"/>
            <a:ext cx="9919980" cy="420537"/>
          </a:xfrm>
          <a:prstGeom prst="rect">
            <a:avLst/>
          </a:prstGeom>
        </p:spPr>
      </p:pic>
      <p:sp>
        <p:nvSpPr>
          <p:cNvPr id="5" name="Rectangle 4"/>
          <p:cNvSpPr/>
          <p:nvPr/>
        </p:nvSpPr>
        <p:spPr>
          <a:xfrm>
            <a:off x="8412362" y="376"/>
            <a:ext cx="1478665" cy="338554"/>
          </a:xfrm>
          <a:prstGeom prst="rect">
            <a:avLst/>
          </a:prstGeom>
        </p:spPr>
        <p:txBody>
          <a:bodyPr wrap="square">
            <a:spAutoFit/>
          </a:bodyPr>
          <a:lstStyle/>
          <a:p>
            <a:pPr algn="r"/>
            <a:r>
              <a:rPr lang="en-US" sz="800" dirty="0">
                <a:solidFill>
                  <a:schemeClr val="bg1"/>
                </a:solidFill>
                <a:cs typeface="Arial" panose="020B0604020202020204" pitchFamily="34" charset="0"/>
              </a:rPr>
              <a:t>Retail File </a:t>
            </a:r>
          </a:p>
          <a:p>
            <a:pPr algn="r"/>
            <a:r>
              <a:rPr lang="en-US" sz="800" dirty="0">
                <a:solidFill>
                  <a:schemeClr val="bg1"/>
                </a:solidFill>
                <a:cs typeface="Arial" panose="020B0604020202020204" pitchFamily="34" charset="0"/>
              </a:rPr>
              <a:t>November 2025</a:t>
            </a:r>
          </a:p>
        </p:txBody>
      </p:sp>
      <p:sp>
        <p:nvSpPr>
          <p:cNvPr id="6" name="Rectangle 5"/>
          <p:cNvSpPr/>
          <p:nvPr/>
        </p:nvSpPr>
        <p:spPr>
          <a:xfrm>
            <a:off x="3191624" y="184215"/>
            <a:ext cx="3230546" cy="246221"/>
          </a:xfrm>
          <a:prstGeom prst="rect">
            <a:avLst/>
          </a:prstGeom>
        </p:spPr>
        <p:txBody>
          <a:bodyPr wrap="square">
            <a:spAutoFit/>
          </a:bodyPr>
          <a:lstStyle/>
          <a:p>
            <a:pPr algn="ctr"/>
            <a:r>
              <a:rPr lang="en-GB" sz="1000" b="1" dirty="0">
                <a:solidFill>
                  <a:srgbClr val="92D050"/>
                </a:solidFill>
                <a:effectLst>
                  <a:outerShdw blurRad="38100" dist="38100" dir="2700000" algn="tl">
                    <a:srgbClr val="000000">
                      <a:alpha val="43137"/>
                    </a:srgbClr>
                  </a:outerShdw>
                </a:effectLst>
              </a:rPr>
              <a:t>The worldwide Leader in displays</a:t>
            </a:r>
            <a:endParaRPr lang="en-GB" sz="1000" b="1" i="0" dirty="0">
              <a:solidFill>
                <a:srgbClr val="92D050"/>
              </a:solidFill>
              <a:effectLst>
                <a:outerShdw blurRad="38100" dist="38100" dir="2700000" algn="tl">
                  <a:srgbClr val="000000">
                    <a:alpha val="43137"/>
                  </a:srgbClr>
                </a:outerShdw>
              </a:effectLst>
              <a:hlinkClick r:id="rId3"/>
            </a:endParaRPr>
          </a:p>
        </p:txBody>
      </p:sp>
      <p:pic>
        <p:nvPicPr>
          <p:cNvPr id="7" name="Picture 6"/>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6679" y="14753"/>
            <a:ext cx="945919" cy="319617"/>
          </a:xfrm>
          <a:prstGeom prst="rect">
            <a:avLst/>
          </a:prstGeom>
        </p:spPr>
      </p:pic>
      <p:sp>
        <p:nvSpPr>
          <p:cNvPr id="8" name="Rectangle 7"/>
          <p:cNvSpPr/>
          <p:nvPr/>
        </p:nvSpPr>
        <p:spPr>
          <a:xfrm>
            <a:off x="1002598" y="-89619"/>
            <a:ext cx="8002065" cy="400110"/>
          </a:xfrm>
          <a:prstGeom prst="rect">
            <a:avLst/>
          </a:prstGeom>
          <a:noFill/>
        </p:spPr>
        <p:txBody>
          <a:bodyPr wrap="square" lIns="91440" tIns="45720" rIns="91440" bIns="45720">
            <a:spAutoFit/>
          </a:bodyPr>
          <a:lstStyle/>
          <a:p>
            <a:pPr algn="ctr"/>
            <a:r>
              <a:rPr lang="en-US" sz="2000" b="1" cap="none" spc="0" dirty="0">
                <a:ln w="9525">
                  <a:solidFill>
                    <a:schemeClr val="bg1"/>
                  </a:solidFill>
                  <a:prstDash val="solid"/>
                </a:ln>
                <a:solidFill>
                  <a:schemeClr val="bg1"/>
                </a:solidFill>
                <a:effectLst>
                  <a:outerShdw blurRad="38100" dist="38100" dir="2700000" algn="tl">
                    <a:srgbClr val="000000">
                      <a:alpha val="43137"/>
                    </a:srgbClr>
                  </a:outerShdw>
                </a:effectLst>
              </a:rPr>
              <a:t>AOC HOME, </a:t>
            </a:r>
            <a:r>
              <a:rPr lang="en-US" b="1" cap="none" spc="0" dirty="0">
                <a:ln w="9525">
                  <a:solidFill>
                    <a:schemeClr val="bg1"/>
                  </a:solidFill>
                  <a:prstDash val="solid"/>
                </a:ln>
                <a:solidFill>
                  <a:schemeClr val="bg1"/>
                </a:solidFill>
                <a:effectLst>
                  <a:outerShdw blurRad="38100" dist="38100" dir="2700000" algn="tl">
                    <a:srgbClr val="000000">
                      <a:alpha val="43137"/>
                    </a:srgbClr>
                  </a:outerShdw>
                </a:effectLst>
              </a:rPr>
              <a:t>Business and Gaming PC Monitors</a:t>
            </a:r>
            <a:r>
              <a:rPr lang="el-GR" b="1" cap="none" spc="0" dirty="0">
                <a:ln w="9525">
                  <a:solidFill>
                    <a:schemeClr val="bg1"/>
                  </a:solidFill>
                  <a:prstDash val="solid"/>
                </a:ln>
                <a:solidFill>
                  <a:schemeClr val="bg1"/>
                </a:solidFill>
                <a:effectLst>
                  <a:outerShdw blurRad="38100" dist="38100" dir="2700000" algn="tl">
                    <a:srgbClr val="000000">
                      <a:alpha val="43137"/>
                    </a:srgbClr>
                  </a:outerShdw>
                </a:effectLst>
              </a:rPr>
              <a:t> </a:t>
            </a:r>
            <a:r>
              <a:rPr lang="en-GB" sz="1600" dirty="0">
                <a:ln w="0"/>
                <a:effectLst>
                  <a:outerShdw blurRad="38100" dist="19050" dir="2700000" algn="tl" rotWithShape="0">
                    <a:schemeClr val="dk1">
                      <a:alpha val="40000"/>
                    </a:schemeClr>
                  </a:outerShdw>
                </a:effectLst>
              </a:rPr>
              <a:t>BLACK FRIDAY</a:t>
            </a:r>
          </a:p>
        </p:txBody>
      </p:sp>
      <p:sp>
        <p:nvSpPr>
          <p:cNvPr id="9" name="Rectangle 8"/>
          <p:cNvSpPr/>
          <p:nvPr/>
        </p:nvSpPr>
        <p:spPr>
          <a:xfrm>
            <a:off x="5925" y="6392517"/>
            <a:ext cx="9899010" cy="465483"/>
          </a:xfrm>
          <a:prstGeom prst="rect">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latin typeface="Tw Cen MT" panose="020B0602020104020603" pitchFamily="34" charset="0"/>
            </a:endParaRPr>
          </a:p>
        </p:txBody>
      </p:sp>
      <p:cxnSp>
        <p:nvCxnSpPr>
          <p:cNvPr id="98" name="Straight Connector 97"/>
          <p:cNvCxnSpPr/>
          <p:nvPr/>
        </p:nvCxnSpPr>
        <p:spPr>
          <a:xfrm>
            <a:off x="1191" y="6387612"/>
            <a:ext cx="9890791" cy="0"/>
          </a:xfrm>
          <a:prstGeom prst="line">
            <a:avLst/>
          </a:prstGeom>
          <a:ln>
            <a:solidFill>
              <a:srgbClr val="7A1701"/>
            </a:solidFill>
          </a:ln>
        </p:spPr>
        <p:style>
          <a:lnRef idx="2">
            <a:schemeClr val="dk1"/>
          </a:lnRef>
          <a:fillRef idx="0">
            <a:schemeClr val="dk1"/>
          </a:fillRef>
          <a:effectRef idx="1">
            <a:schemeClr val="dk1"/>
          </a:effectRef>
          <a:fontRef idx="minor">
            <a:schemeClr val="tx1"/>
          </a:fontRef>
        </p:style>
      </p:cxnSp>
      <p:cxnSp>
        <p:nvCxnSpPr>
          <p:cNvPr id="74" name="Straight Connector 73"/>
          <p:cNvCxnSpPr/>
          <p:nvPr/>
        </p:nvCxnSpPr>
        <p:spPr>
          <a:xfrm>
            <a:off x="8949" y="400427"/>
            <a:ext cx="9890791" cy="0"/>
          </a:xfrm>
          <a:prstGeom prst="line">
            <a:avLst/>
          </a:prstGeom>
          <a:ln/>
        </p:spPr>
        <p:style>
          <a:lnRef idx="3">
            <a:schemeClr val="accent3"/>
          </a:lnRef>
          <a:fillRef idx="0">
            <a:schemeClr val="accent3"/>
          </a:fillRef>
          <a:effectRef idx="2">
            <a:schemeClr val="accent3"/>
          </a:effectRef>
          <a:fontRef idx="minor">
            <a:schemeClr val="tx1"/>
          </a:fontRef>
        </p:style>
      </p:cxnSp>
      <p:pic>
        <p:nvPicPr>
          <p:cNvPr id="50" name="Picture 49"/>
          <p:cNvPicPr>
            <a:picLocks noChangeAspect="1"/>
          </p:cNvPicPr>
          <p:nvPr/>
        </p:nvPicPr>
        <p:blipFill rotWithShape="1">
          <a:blip r:embed="rId5" cstate="print">
            <a:extLst>
              <a:ext uri="{28A0092B-C50C-407E-A947-70E740481C1C}">
                <a14:useLocalDpi xmlns:a14="http://schemas.microsoft.com/office/drawing/2010/main" val="0"/>
              </a:ext>
            </a:extLst>
          </a:blip>
          <a:srcRect l="4191" t="25016" r="4127" b="21778"/>
          <a:stretch/>
        </p:blipFill>
        <p:spPr>
          <a:xfrm>
            <a:off x="7872445" y="4434483"/>
            <a:ext cx="1572511" cy="912579"/>
          </a:xfrm>
          <a:prstGeom prst="rect">
            <a:avLst/>
          </a:prstGeom>
        </p:spPr>
      </p:pic>
      <p:sp>
        <p:nvSpPr>
          <p:cNvPr id="51" name="TextBox 50"/>
          <p:cNvSpPr txBox="1"/>
          <p:nvPr/>
        </p:nvSpPr>
        <p:spPr>
          <a:xfrm>
            <a:off x="7364352" y="5614549"/>
            <a:ext cx="2526675" cy="707886"/>
          </a:xfrm>
          <a:prstGeom prst="rect">
            <a:avLst/>
          </a:prstGeom>
          <a:noFill/>
        </p:spPr>
        <p:txBody>
          <a:bodyPr wrap="square" rtlCol="0">
            <a:spAutoFit/>
          </a:bodyPr>
          <a:lstStyle/>
          <a:p>
            <a:r>
              <a:rPr lang="en-US" sz="800" b="1" dirty="0"/>
              <a:t>AG346UCD AOC MONITOR 34'', GAMING </a:t>
            </a:r>
            <a:r>
              <a:rPr lang="en-US" sz="800" b="1" dirty="0">
                <a:solidFill>
                  <a:srgbClr val="FF0000"/>
                </a:solidFill>
              </a:rPr>
              <a:t>CURVED</a:t>
            </a:r>
            <a:r>
              <a:rPr lang="en-US" sz="800" b="1" dirty="0"/>
              <a:t>, </a:t>
            </a:r>
            <a:r>
              <a:rPr lang="en-US" sz="800" dirty="0"/>
              <a:t>G, OLED, WQHD, 3440x1440, 15M:1, </a:t>
            </a:r>
            <a:r>
              <a:rPr lang="en-US" sz="800" dirty="0">
                <a:solidFill>
                  <a:srgbClr val="FF0000"/>
                </a:solidFill>
              </a:rPr>
              <a:t>0.03MS, 175 Hz</a:t>
            </a:r>
            <a:r>
              <a:rPr lang="en-US" sz="800" dirty="0"/>
              <a:t>, 21:9, ULTRA WIDE, SPEAKERS, TILT, SWIVEL, HEIGHT ADJUSTABLE, HDMI X 2, DP, USB HUB, USB-C, WALLMOUNT, 3YW, MATT </a:t>
            </a:r>
            <a:r>
              <a:rPr lang="en-US" sz="800" b="1" dirty="0">
                <a:solidFill>
                  <a:srgbClr val="FF0000"/>
                </a:solidFill>
              </a:rPr>
              <a:t>€</a:t>
            </a:r>
            <a:r>
              <a:rPr lang="en-GB" sz="800" b="1" dirty="0">
                <a:solidFill>
                  <a:srgbClr val="FF0000"/>
                </a:solidFill>
              </a:rPr>
              <a:t>781</a:t>
            </a:r>
            <a:endParaRPr lang="en-US" sz="800" b="1" dirty="0">
              <a:solidFill>
                <a:srgbClr val="FF0000"/>
              </a:solidFill>
            </a:endParaRPr>
          </a:p>
        </p:txBody>
      </p:sp>
      <p:pic>
        <p:nvPicPr>
          <p:cNvPr id="16" name="Picture 15"/>
          <p:cNvPicPr>
            <a:picLocks noChangeAspect="1"/>
          </p:cNvPicPr>
          <p:nvPr/>
        </p:nvPicPr>
        <p:blipFill rotWithShape="1">
          <a:blip r:embed="rId6" cstate="print">
            <a:extLst>
              <a:ext uri="{28A0092B-C50C-407E-A947-70E740481C1C}">
                <a14:useLocalDpi xmlns:a14="http://schemas.microsoft.com/office/drawing/2010/main" val="0"/>
              </a:ext>
            </a:extLst>
          </a:blip>
          <a:srcRect l="5080" t="15873" r="6032" b="10603"/>
          <a:stretch/>
        </p:blipFill>
        <p:spPr>
          <a:xfrm>
            <a:off x="5512708" y="4434484"/>
            <a:ext cx="1357456" cy="1122810"/>
          </a:xfrm>
          <a:prstGeom prst="rect">
            <a:avLst/>
          </a:prstGeom>
        </p:spPr>
      </p:pic>
      <p:sp>
        <p:nvSpPr>
          <p:cNvPr id="53" name="TextBox 52"/>
          <p:cNvSpPr txBox="1"/>
          <p:nvPr/>
        </p:nvSpPr>
        <p:spPr>
          <a:xfrm>
            <a:off x="4921573" y="5607194"/>
            <a:ext cx="2498395" cy="707886"/>
          </a:xfrm>
          <a:prstGeom prst="rect">
            <a:avLst/>
          </a:prstGeom>
          <a:noFill/>
        </p:spPr>
        <p:txBody>
          <a:bodyPr wrap="square" rtlCol="0">
            <a:spAutoFit/>
          </a:bodyPr>
          <a:lstStyle/>
          <a:p>
            <a:r>
              <a:rPr lang="en-US" sz="800" b="1" dirty="0"/>
              <a:t>AG326UD AOC MONITOR 32'' GAMING AGON PRO, OLED</a:t>
            </a:r>
            <a:r>
              <a:rPr lang="en-US" sz="800" dirty="0"/>
              <a:t>, </a:t>
            </a:r>
            <a:r>
              <a:rPr lang="en-US" sz="800" dirty="0">
                <a:solidFill>
                  <a:srgbClr val="FF0000"/>
                </a:solidFill>
              </a:rPr>
              <a:t>3840 X 2160</a:t>
            </a:r>
            <a:r>
              <a:rPr lang="en-US" sz="800" dirty="0"/>
              <a:t>, 80M:1, 165Hz, </a:t>
            </a:r>
            <a:r>
              <a:rPr lang="en-US" sz="800" dirty="0">
                <a:solidFill>
                  <a:srgbClr val="FF0000"/>
                </a:solidFill>
              </a:rPr>
              <a:t>0.03MS</a:t>
            </a:r>
            <a:r>
              <a:rPr lang="en-US" sz="800" dirty="0"/>
              <a:t>, 1000 CD/M2, SPEAKERS, G-SYNC COMPATIBLE, TILT, SWIVEL, PIVOT, HEIGHT ADJUSTABLE, HDMI X 2, DISPLAY PORT, USB 3.2 X 2, BLACK </a:t>
            </a:r>
            <a:r>
              <a:rPr lang="en-US" sz="800" b="1" dirty="0">
                <a:solidFill>
                  <a:srgbClr val="FF0000"/>
                </a:solidFill>
              </a:rPr>
              <a:t>€</a:t>
            </a:r>
            <a:r>
              <a:rPr lang="en-GB" sz="800" b="1" dirty="0">
                <a:solidFill>
                  <a:srgbClr val="FF0000"/>
                </a:solidFill>
              </a:rPr>
              <a:t>744</a:t>
            </a:r>
            <a:endParaRPr lang="en-US" sz="800" b="1" dirty="0">
              <a:solidFill>
                <a:srgbClr val="FF0000"/>
              </a:solidFill>
            </a:endParaRPr>
          </a:p>
        </p:txBody>
      </p:sp>
      <p:pic>
        <p:nvPicPr>
          <p:cNvPr id="17" name="Picture 16"/>
          <p:cNvPicPr>
            <a:picLocks noChangeAspect="1"/>
          </p:cNvPicPr>
          <p:nvPr/>
        </p:nvPicPr>
        <p:blipFill rotWithShape="1">
          <a:blip r:embed="rId7" cstate="print">
            <a:extLst>
              <a:ext uri="{28A0092B-C50C-407E-A947-70E740481C1C}">
                <a14:useLocalDpi xmlns:a14="http://schemas.microsoft.com/office/drawing/2010/main" val="0"/>
              </a:ext>
            </a:extLst>
          </a:blip>
          <a:srcRect l="2229" t="11809" r="1223" b="15048"/>
          <a:stretch/>
        </p:blipFill>
        <p:spPr>
          <a:xfrm>
            <a:off x="5476905" y="2417559"/>
            <a:ext cx="1484798" cy="1048093"/>
          </a:xfrm>
          <a:prstGeom prst="rect">
            <a:avLst/>
          </a:prstGeom>
        </p:spPr>
      </p:pic>
      <p:sp>
        <p:nvSpPr>
          <p:cNvPr id="59" name="TextBox 58"/>
          <p:cNvSpPr txBox="1"/>
          <p:nvPr/>
        </p:nvSpPr>
        <p:spPr>
          <a:xfrm>
            <a:off x="4938635" y="3624351"/>
            <a:ext cx="2571816" cy="707886"/>
          </a:xfrm>
          <a:prstGeom prst="rect">
            <a:avLst/>
          </a:prstGeom>
          <a:noFill/>
        </p:spPr>
        <p:txBody>
          <a:bodyPr wrap="square" rtlCol="0">
            <a:spAutoFit/>
          </a:bodyPr>
          <a:lstStyle/>
          <a:p>
            <a:r>
              <a:rPr lang="en-US" sz="800" b="1" dirty="0"/>
              <a:t>CU34G4 AOC MONITOR 34'', CU34G4, GAMING CURVED</a:t>
            </a:r>
            <a:r>
              <a:rPr lang="en-US" sz="800" dirty="0"/>
              <a:t>, G, VA, WQHD, </a:t>
            </a:r>
            <a:r>
              <a:rPr lang="en-US" sz="800" dirty="0">
                <a:solidFill>
                  <a:srgbClr val="FF0000"/>
                </a:solidFill>
              </a:rPr>
              <a:t>3440x1440</a:t>
            </a:r>
            <a:r>
              <a:rPr lang="en-US" sz="800" dirty="0"/>
              <a:t>, 80M:1, 0.5MS, FREESYNC, 180 Hz, 21:9, ULTRA WIDE, TILT, SWIVEL, HEIGHT ADJUSTABLE, HDMIx2, DPx2, WALLMOUNT, 3YW, BLACK</a:t>
            </a:r>
            <a:r>
              <a:rPr lang="en-US" sz="800" b="1" dirty="0"/>
              <a:t> </a:t>
            </a:r>
            <a:r>
              <a:rPr lang="en-US" sz="800" b="1" dirty="0">
                <a:solidFill>
                  <a:srgbClr val="FF0000"/>
                </a:solidFill>
              </a:rPr>
              <a:t>€</a:t>
            </a:r>
            <a:r>
              <a:rPr lang="en-GB" sz="800" b="1" dirty="0">
                <a:solidFill>
                  <a:srgbClr val="FF0000"/>
                </a:solidFill>
              </a:rPr>
              <a:t>290</a:t>
            </a:r>
            <a:endParaRPr lang="en-US" sz="800" b="1" dirty="0">
              <a:solidFill>
                <a:srgbClr val="FF0000"/>
              </a:solidFill>
            </a:endParaRPr>
          </a:p>
        </p:txBody>
      </p:sp>
      <p:pic>
        <p:nvPicPr>
          <p:cNvPr id="18" name="Picture 17"/>
          <p:cNvPicPr>
            <a:picLocks noChangeAspect="1"/>
          </p:cNvPicPr>
          <p:nvPr/>
        </p:nvPicPr>
        <p:blipFill rotWithShape="1">
          <a:blip r:embed="rId8" cstate="print">
            <a:extLst>
              <a:ext uri="{28A0092B-C50C-407E-A947-70E740481C1C}">
                <a14:useLocalDpi xmlns:a14="http://schemas.microsoft.com/office/drawing/2010/main" val="0"/>
              </a:ext>
            </a:extLst>
          </a:blip>
          <a:srcRect l="4583" t="7112" r="4540" b="6667"/>
          <a:stretch/>
        </p:blipFill>
        <p:spPr>
          <a:xfrm>
            <a:off x="456259" y="4406955"/>
            <a:ext cx="1551711" cy="1034982"/>
          </a:xfrm>
          <a:prstGeom prst="rect">
            <a:avLst/>
          </a:prstGeom>
        </p:spPr>
      </p:pic>
      <p:sp>
        <p:nvSpPr>
          <p:cNvPr id="64" name="TextBox 63"/>
          <p:cNvSpPr txBox="1"/>
          <p:nvPr/>
        </p:nvSpPr>
        <p:spPr>
          <a:xfrm>
            <a:off x="-22394" y="5625823"/>
            <a:ext cx="2548763" cy="707886"/>
          </a:xfrm>
          <a:prstGeom prst="rect">
            <a:avLst/>
          </a:prstGeom>
          <a:noFill/>
        </p:spPr>
        <p:txBody>
          <a:bodyPr wrap="square" rtlCol="0">
            <a:spAutoFit/>
          </a:bodyPr>
          <a:lstStyle/>
          <a:p>
            <a:r>
              <a:rPr lang="en-US" sz="800" b="1" dirty="0"/>
              <a:t>CU34G2XP/BK AOC MONITOR 34'', </a:t>
            </a:r>
            <a:r>
              <a:rPr lang="en-US" sz="800" dirty="0"/>
              <a:t>CU34G2XP/BK, </a:t>
            </a:r>
            <a:r>
              <a:rPr lang="en-US" sz="800" b="1" dirty="0"/>
              <a:t>GAMING CURVED</a:t>
            </a:r>
            <a:r>
              <a:rPr lang="en-US" sz="800" dirty="0"/>
              <a:t>, G, VA, WQHD, </a:t>
            </a:r>
            <a:r>
              <a:rPr lang="en-US" sz="800" dirty="0">
                <a:solidFill>
                  <a:srgbClr val="FF0000"/>
                </a:solidFill>
              </a:rPr>
              <a:t>3440x1440, </a:t>
            </a:r>
            <a:r>
              <a:rPr lang="en-US" sz="800" dirty="0"/>
              <a:t>80M:1, 1MS, FREESYNC, 180 Hz, 21:9, ULTRA WIDE, TILT,SWIVEL, HEIGHT ADJUSTABLE, HDMIx2, DPx2, USB HUB, WALLMOUNT, 3YW, BLACK </a:t>
            </a:r>
            <a:r>
              <a:rPr lang="en-US" sz="800" b="1" dirty="0">
                <a:solidFill>
                  <a:srgbClr val="FF0000"/>
                </a:solidFill>
              </a:rPr>
              <a:t>€</a:t>
            </a:r>
            <a:r>
              <a:rPr lang="en-GB" sz="800" b="1" dirty="0">
                <a:solidFill>
                  <a:srgbClr val="FF0000"/>
                </a:solidFill>
              </a:rPr>
              <a:t>364</a:t>
            </a:r>
            <a:endParaRPr lang="en-US" sz="800" b="1" dirty="0">
              <a:solidFill>
                <a:srgbClr val="FF0000"/>
              </a:solidFill>
            </a:endParaRPr>
          </a:p>
        </p:txBody>
      </p:sp>
      <p:sp>
        <p:nvSpPr>
          <p:cNvPr id="27" name="Rectangle 26"/>
          <p:cNvSpPr/>
          <p:nvPr/>
        </p:nvSpPr>
        <p:spPr>
          <a:xfrm>
            <a:off x="12594" y="1682820"/>
            <a:ext cx="2524449" cy="646331"/>
          </a:xfrm>
          <a:prstGeom prst="rect">
            <a:avLst/>
          </a:prstGeom>
        </p:spPr>
        <p:txBody>
          <a:bodyPr wrap="square">
            <a:spAutoFit/>
          </a:bodyPr>
          <a:lstStyle/>
          <a:p>
            <a:r>
              <a:rPr lang="en-US" sz="900" b="1" dirty="0"/>
              <a:t>C24G2AE/BK </a:t>
            </a:r>
            <a:r>
              <a:rPr lang="en-US" sz="900" dirty="0"/>
              <a:t>AOC MONITOR 24'', </a:t>
            </a:r>
            <a:r>
              <a:rPr lang="en-US" sz="900" b="1" dirty="0"/>
              <a:t>GAMING</a:t>
            </a:r>
            <a:r>
              <a:rPr lang="en-US" sz="900" dirty="0"/>
              <a:t> </a:t>
            </a:r>
            <a:r>
              <a:rPr lang="en-US" sz="900" b="1" dirty="0">
                <a:solidFill>
                  <a:srgbClr val="FF0000"/>
                </a:solidFill>
              </a:rPr>
              <a:t>CURVED</a:t>
            </a:r>
            <a:r>
              <a:rPr lang="en-US" sz="900" dirty="0"/>
              <a:t>, VA LED, 1920x1080,  80M:1, 1MS, 250 CD/M², AMD FREESYNC, </a:t>
            </a:r>
            <a:r>
              <a:rPr lang="en-US" sz="900" dirty="0">
                <a:solidFill>
                  <a:srgbClr val="FF0000"/>
                </a:solidFill>
              </a:rPr>
              <a:t>165 Hz, </a:t>
            </a:r>
            <a:r>
              <a:rPr lang="en-US" sz="900" dirty="0"/>
              <a:t>VGA,  2X HDMI, DISPLAY PORT, FRAMELESS 3YW, BLACK-RED </a:t>
            </a:r>
            <a:r>
              <a:rPr lang="en-US" sz="900" b="1" dirty="0">
                <a:solidFill>
                  <a:srgbClr val="FF0000"/>
                </a:solidFill>
              </a:rPr>
              <a:t>€</a:t>
            </a:r>
            <a:r>
              <a:rPr lang="el-GR" sz="900" b="1" dirty="0">
                <a:solidFill>
                  <a:srgbClr val="FF0000"/>
                </a:solidFill>
              </a:rPr>
              <a:t>1</a:t>
            </a:r>
            <a:r>
              <a:rPr lang="en-US" sz="900" b="1" dirty="0">
                <a:solidFill>
                  <a:srgbClr val="FF0000"/>
                </a:solidFill>
              </a:rPr>
              <a:t>70</a:t>
            </a:r>
          </a:p>
        </p:txBody>
      </p:sp>
      <p:pic>
        <p:nvPicPr>
          <p:cNvPr id="28" name="Picture 27"/>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616675" y="461925"/>
            <a:ext cx="1305691" cy="992735"/>
          </a:xfrm>
          <a:prstGeom prst="rect">
            <a:avLst/>
          </a:prstGeom>
        </p:spPr>
      </p:pic>
      <p:sp>
        <p:nvSpPr>
          <p:cNvPr id="29" name="TextBox 28"/>
          <p:cNvSpPr txBox="1"/>
          <p:nvPr/>
        </p:nvSpPr>
        <p:spPr>
          <a:xfrm>
            <a:off x="2463999" y="1574334"/>
            <a:ext cx="2432854" cy="784830"/>
          </a:xfrm>
          <a:prstGeom prst="rect">
            <a:avLst/>
          </a:prstGeom>
          <a:noFill/>
        </p:spPr>
        <p:txBody>
          <a:bodyPr wrap="square" rtlCol="0">
            <a:spAutoFit/>
          </a:bodyPr>
          <a:lstStyle/>
          <a:p>
            <a:r>
              <a:rPr lang="en-US" sz="900" b="1" dirty="0"/>
              <a:t>C27G4ZXE AOC MONITOR 27'', GAMING</a:t>
            </a:r>
            <a:r>
              <a:rPr lang="en-US" sz="900" dirty="0"/>
              <a:t> </a:t>
            </a:r>
            <a:r>
              <a:rPr lang="en-US" sz="900" b="1" dirty="0">
                <a:solidFill>
                  <a:srgbClr val="FF0000"/>
                </a:solidFill>
              </a:rPr>
              <a:t>CURVED</a:t>
            </a:r>
            <a:r>
              <a:rPr lang="en-US" sz="900" dirty="0"/>
              <a:t>, E, VA LED, 1920x1080, 80M:1, 0.3MS, </a:t>
            </a:r>
            <a:r>
              <a:rPr lang="en-US" sz="900" dirty="0">
                <a:solidFill>
                  <a:srgbClr val="FF0000"/>
                </a:solidFill>
              </a:rPr>
              <a:t>280HZ, </a:t>
            </a:r>
            <a:r>
              <a:rPr lang="en-US" sz="900" dirty="0"/>
              <a:t>300 CD/M², TILT, AMD FREESYNC/G-SYNC OMPATIBLE, 2X HDMI, DISPLAY PORT, 3YW, BLACK </a:t>
            </a:r>
            <a:r>
              <a:rPr lang="en-US" sz="900" b="1" dirty="0">
                <a:solidFill>
                  <a:srgbClr val="FF0000"/>
                </a:solidFill>
              </a:rPr>
              <a:t>€</a:t>
            </a:r>
            <a:r>
              <a:rPr lang="el-GR" sz="900" b="1" dirty="0">
                <a:solidFill>
                  <a:srgbClr val="FF0000"/>
                </a:solidFill>
              </a:rPr>
              <a:t>1</a:t>
            </a:r>
            <a:r>
              <a:rPr lang="en-US" sz="900" b="1" dirty="0">
                <a:solidFill>
                  <a:srgbClr val="FF0000"/>
                </a:solidFill>
              </a:rPr>
              <a:t>71</a:t>
            </a:r>
          </a:p>
        </p:txBody>
      </p:sp>
      <p:pic>
        <p:nvPicPr>
          <p:cNvPr id="30" name="Picture 29"/>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3003203" y="472305"/>
            <a:ext cx="1354445" cy="1039584"/>
          </a:xfrm>
          <a:prstGeom prst="rect">
            <a:avLst/>
          </a:prstGeom>
        </p:spPr>
      </p:pic>
      <p:sp>
        <p:nvSpPr>
          <p:cNvPr id="31" name="TextBox 30"/>
          <p:cNvSpPr txBox="1"/>
          <p:nvPr/>
        </p:nvSpPr>
        <p:spPr>
          <a:xfrm>
            <a:off x="4954344" y="1623956"/>
            <a:ext cx="2549253" cy="784830"/>
          </a:xfrm>
          <a:prstGeom prst="rect">
            <a:avLst/>
          </a:prstGeom>
          <a:noFill/>
        </p:spPr>
        <p:txBody>
          <a:bodyPr wrap="square" rtlCol="0">
            <a:spAutoFit/>
          </a:bodyPr>
          <a:lstStyle/>
          <a:p>
            <a:r>
              <a:rPr lang="en-US" sz="900" b="1" dirty="0"/>
              <a:t>CQ27G4X AOC MONITOR</a:t>
            </a:r>
            <a:r>
              <a:rPr lang="en-US" sz="900" dirty="0"/>
              <a:t>, </a:t>
            </a:r>
            <a:r>
              <a:rPr lang="en-US" sz="900" b="1" dirty="0">
                <a:solidFill>
                  <a:srgbClr val="FF0000"/>
                </a:solidFill>
              </a:rPr>
              <a:t>CURVED</a:t>
            </a:r>
            <a:r>
              <a:rPr lang="en-US" sz="900" dirty="0">
                <a:solidFill>
                  <a:srgbClr val="FF0000"/>
                </a:solidFill>
              </a:rPr>
              <a:t> </a:t>
            </a:r>
            <a:r>
              <a:rPr lang="en-US" sz="900" b="1" dirty="0"/>
              <a:t>GAMING</a:t>
            </a:r>
            <a:r>
              <a:rPr lang="en-US" sz="900" dirty="0"/>
              <a:t> 27'', G, </a:t>
            </a:r>
            <a:r>
              <a:rPr lang="en-US" sz="900" dirty="0">
                <a:solidFill>
                  <a:srgbClr val="FF0000"/>
                </a:solidFill>
              </a:rPr>
              <a:t>180HZ, </a:t>
            </a:r>
            <a:r>
              <a:rPr lang="en-US" sz="900" dirty="0"/>
              <a:t>VA LED, 2560x1440, 80M:1, 0.5MS, 300 CD/M², AMD FREESYNC, TILT, SWIVEL, HEIGHT ADJUSTABLE, 2X HDMI, DISPLAY PORT, FRAMELESS, 3YW, BLACK </a:t>
            </a:r>
            <a:r>
              <a:rPr lang="en-US" sz="900" b="1" dirty="0">
                <a:solidFill>
                  <a:srgbClr val="FF0000"/>
                </a:solidFill>
              </a:rPr>
              <a:t>€207</a:t>
            </a:r>
          </a:p>
        </p:txBody>
      </p:sp>
      <p:pic>
        <p:nvPicPr>
          <p:cNvPr id="32" name="Picture 31"/>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5544378" y="472462"/>
            <a:ext cx="1340649" cy="1091112"/>
          </a:xfrm>
          <a:prstGeom prst="rect">
            <a:avLst/>
          </a:prstGeom>
        </p:spPr>
      </p:pic>
      <p:sp>
        <p:nvSpPr>
          <p:cNvPr id="33" name="TextBox 32"/>
          <p:cNvSpPr txBox="1"/>
          <p:nvPr/>
        </p:nvSpPr>
        <p:spPr>
          <a:xfrm>
            <a:off x="7396006" y="1610035"/>
            <a:ext cx="2647504" cy="784830"/>
          </a:xfrm>
          <a:prstGeom prst="rect">
            <a:avLst/>
          </a:prstGeom>
          <a:noFill/>
        </p:spPr>
        <p:txBody>
          <a:bodyPr wrap="square" rtlCol="0">
            <a:spAutoFit/>
          </a:bodyPr>
          <a:lstStyle/>
          <a:p>
            <a:r>
              <a:rPr lang="en-US" sz="900" b="1" dirty="0"/>
              <a:t>C27G4ZXU AOC MONITOR 27'', GAMING</a:t>
            </a:r>
            <a:r>
              <a:rPr lang="en-US" sz="900" dirty="0"/>
              <a:t> </a:t>
            </a:r>
            <a:r>
              <a:rPr lang="en-US" sz="900" b="1" dirty="0">
                <a:solidFill>
                  <a:srgbClr val="FF0000"/>
                </a:solidFill>
              </a:rPr>
              <a:t>CURVED</a:t>
            </a:r>
            <a:r>
              <a:rPr lang="en-US" sz="900" dirty="0"/>
              <a:t>, E, VA LED, 1920x1080, 80M:1, 0.3MS, </a:t>
            </a:r>
            <a:r>
              <a:rPr lang="en-US" sz="900" dirty="0">
                <a:solidFill>
                  <a:srgbClr val="FF0000"/>
                </a:solidFill>
              </a:rPr>
              <a:t>280HZ, </a:t>
            </a:r>
            <a:r>
              <a:rPr lang="en-US" sz="900" dirty="0"/>
              <a:t>300 CD/M², TILT, SWIVEL, HEIGHT ADJUSTABLE, AMD FREESYNC/G-SYNC COMPATIBLE, 2X HDMI, DISPLAY PORT, 3YW, BLACK </a:t>
            </a:r>
            <a:r>
              <a:rPr lang="en-US" sz="900" b="1" dirty="0">
                <a:solidFill>
                  <a:srgbClr val="FF0000"/>
                </a:solidFill>
              </a:rPr>
              <a:t>€241</a:t>
            </a:r>
          </a:p>
        </p:txBody>
      </p:sp>
      <p:pic>
        <p:nvPicPr>
          <p:cNvPr id="34" name="Picture 33"/>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7942117" y="433140"/>
            <a:ext cx="1359586" cy="1043530"/>
          </a:xfrm>
          <a:prstGeom prst="rect">
            <a:avLst/>
          </a:prstGeom>
        </p:spPr>
      </p:pic>
      <p:sp>
        <p:nvSpPr>
          <p:cNvPr id="35" name="TextBox 34"/>
          <p:cNvSpPr txBox="1"/>
          <p:nvPr/>
        </p:nvSpPr>
        <p:spPr>
          <a:xfrm>
            <a:off x="0" y="3678798"/>
            <a:ext cx="2417766" cy="646331"/>
          </a:xfrm>
          <a:prstGeom prst="rect">
            <a:avLst/>
          </a:prstGeom>
          <a:noFill/>
        </p:spPr>
        <p:txBody>
          <a:bodyPr wrap="square" rtlCol="0">
            <a:spAutoFit/>
          </a:bodyPr>
          <a:lstStyle/>
          <a:p>
            <a:r>
              <a:rPr lang="en-US" sz="900" b="1" dirty="0"/>
              <a:t>27G2ZN3/BK AOC MONITOR 27'', GAMING</a:t>
            </a:r>
            <a:r>
              <a:rPr lang="en-US" sz="900" dirty="0"/>
              <a:t>, E, VA, 1920x1080, 80M:1, 1MS, 300 CD/M²,</a:t>
            </a:r>
            <a:r>
              <a:rPr lang="en-US" sz="900" dirty="0">
                <a:solidFill>
                  <a:srgbClr val="FF0000"/>
                </a:solidFill>
              </a:rPr>
              <a:t> 280Hz, </a:t>
            </a:r>
            <a:r>
              <a:rPr lang="en-US" sz="900" dirty="0"/>
              <a:t>DISPLAY PORT, TILT, PIVOT, SWIVEL, HEIGHT ADJUSTABLE, 2 X HDMI, 3Y, BLACK </a:t>
            </a:r>
            <a:r>
              <a:rPr lang="en-US" sz="900" b="1" dirty="0">
                <a:solidFill>
                  <a:srgbClr val="FF0000"/>
                </a:solidFill>
              </a:rPr>
              <a:t>€241</a:t>
            </a:r>
          </a:p>
        </p:txBody>
      </p:sp>
      <p:pic>
        <p:nvPicPr>
          <p:cNvPr id="36" name="Picture 35"/>
          <p:cNvPicPr>
            <a:picLocks noChangeAspect="1"/>
          </p:cNvPicPr>
          <p:nvPr/>
        </p:nvPicPr>
        <p:blipFill rotWithShape="1">
          <a:blip r:embed="rId12" cstate="print">
            <a:extLst>
              <a:ext uri="{28A0092B-C50C-407E-A947-70E740481C1C}">
                <a14:useLocalDpi xmlns:a14="http://schemas.microsoft.com/office/drawing/2010/main" val="0"/>
              </a:ext>
            </a:extLst>
          </a:blip>
          <a:srcRect l="17350" t="10159" r="16948" b="7937"/>
          <a:stretch/>
        </p:blipFill>
        <p:spPr>
          <a:xfrm>
            <a:off x="571324" y="2409808"/>
            <a:ext cx="1361325" cy="1193009"/>
          </a:xfrm>
          <a:prstGeom prst="rect">
            <a:avLst/>
          </a:prstGeom>
        </p:spPr>
      </p:pic>
      <p:sp>
        <p:nvSpPr>
          <p:cNvPr id="38" name="Rectangle 37"/>
          <p:cNvSpPr/>
          <p:nvPr/>
        </p:nvSpPr>
        <p:spPr>
          <a:xfrm>
            <a:off x="2443921" y="3646919"/>
            <a:ext cx="2520813" cy="784830"/>
          </a:xfrm>
          <a:prstGeom prst="rect">
            <a:avLst/>
          </a:prstGeom>
        </p:spPr>
        <p:txBody>
          <a:bodyPr wrap="square">
            <a:spAutoFit/>
          </a:bodyPr>
          <a:lstStyle/>
          <a:p>
            <a:r>
              <a:rPr lang="en-US" sz="900" b="1" dirty="0"/>
              <a:t>CQ32G4VE AOC MONITOR CQ32G4VE</a:t>
            </a:r>
            <a:r>
              <a:rPr lang="en-US" sz="900" dirty="0"/>
              <a:t>, CURVED GAMING 32'', VA, G, </a:t>
            </a:r>
            <a:r>
              <a:rPr lang="en-US" sz="900" dirty="0">
                <a:solidFill>
                  <a:srgbClr val="FF0000"/>
                </a:solidFill>
              </a:rPr>
              <a:t>180HZ</a:t>
            </a:r>
            <a:r>
              <a:rPr lang="en-US" sz="900" dirty="0"/>
              <a:t>, 2560x1440, 80M:1, 300 CD/M², AMD FREESYNC, TILT, 2X HDMI, DISPLAY PORT, FRAMELESS , 3YW, BLACK/RED </a:t>
            </a:r>
            <a:r>
              <a:rPr lang="en-US" sz="900" b="1" dirty="0">
                <a:solidFill>
                  <a:srgbClr val="FF0000"/>
                </a:solidFill>
              </a:rPr>
              <a:t>€245</a:t>
            </a:r>
          </a:p>
        </p:txBody>
      </p:sp>
      <p:sp>
        <p:nvSpPr>
          <p:cNvPr id="39" name="TextBox 38"/>
          <p:cNvSpPr txBox="1"/>
          <p:nvPr/>
        </p:nvSpPr>
        <p:spPr>
          <a:xfrm>
            <a:off x="7403226" y="3597307"/>
            <a:ext cx="2417766" cy="784830"/>
          </a:xfrm>
          <a:prstGeom prst="rect">
            <a:avLst/>
          </a:prstGeom>
          <a:noFill/>
        </p:spPr>
        <p:txBody>
          <a:bodyPr wrap="square" rtlCol="0">
            <a:spAutoFit/>
          </a:bodyPr>
          <a:lstStyle/>
          <a:p>
            <a:r>
              <a:rPr lang="en-US" sz="900" b="1" dirty="0"/>
              <a:t>U27G4R AOC MONITOR 27'', GAMING</a:t>
            </a:r>
            <a:r>
              <a:rPr lang="en-US" sz="900" dirty="0"/>
              <a:t>, F, FAST IPS, 3840x2160, 80M:1, 0.5MS/0.3MS, 400 CD/M², </a:t>
            </a:r>
            <a:r>
              <a:rPr lang="en-US" sz="900" dirty="0">
                <a:solidFill>
                  <a:srgbClr val="FF0000"/>
                </a:solidFill>
              </a:rPr>
              <a:t>160Hz/320Hz, </a:t>
            </a:r>
            <a:r>
              <a:rPr lang="en-US" sz="900" dirty="0"/>
              <a:t>TILT, HEIGHT ADJUSTABLE, SWIVEL, PIVOT, 2 X HDMI, 1 X DISPLAY PORT, USB HUB, 3YW, BLACK-RED </a:t>
            </a:r>
            <a:r>
              <a:rPr lang="en-US" sz="900" b="1" dirty="0">
                <a:solidFill>
                  <a:srgbClr val="FF0000"/>
                </a:solidFill>
              </a:rPr>
              <a:t>€</a:t>
            </a:r>
            <a:r>
              <a:rPr lang="en-GB" sz="900" b="1" dirty="0">
                <a:solidFill>
                  <a:srgbClr val="FF0000"/>
                </a:solidFill>
              </a:rPr>
              <a:t>327</a:t>
            </a:r>
            <a:endParaRPr lang="en-US" sz="900" b="1" dirty="0">
              <a:solidFill>
                <a:srgbClr val="FF0000"/>
              </a:solidFill>
            </a:endParaRPr>
          </a:p>
        </p:txBody>
      </p:sp>
      <p:pic>
        <p:nvPicPr>
          <p:cNvPr id="2" name="Picture 1"/>
          <p:cNvPicPr>
            <a:picLocks noChangeAspect="1"/>
          </p:cNvPicPr>
          <p:nvPr/>
        </p:nvPicPr>
        <p:blipFill rotWithShape="1">
          <a:blip r:embed="rId13" cstate="print">
            <a:extLst>
              <a:ext uri="{28A0092B-C50C-407E-A947-70E740481C1C}">
                <a14:useLocalDpi xmlns:a14="http://schemas.microsoft.com/office/drawing/2010/main" val="0"/>
              </a:ext>
            </a:extLst>
          </a:blip>
          <a:srcRect l="16355" t="18121" r="15634" b="18039"/>
          <a:stretch/>
        </p:blipFill>
        <p:spPr>
          <a:xfrm>
            <a:off x="8013712" y="2417972"/>
            <a:ext cx="1196794" cy="1123406"/>
          </a:xfrm>
          <a:prstGeom prst="rect">
            <a:avLst/>
          </a:prstGeom>
        </p:spPr>
      </p:pic>
      <p:pic>
        <p:nvPicPr>
          <p:cNvPr id="3" name="Picture 2"/>
          <p:cNvPicPr>
            <a:picLocks noChangeAspect="1"/>
          </p:cNvPicPr>
          <p:nvPr/>
        </p:nvPicPr>
        <p:blipFill rotWithShape="1">
          <a:blip r:embed="rId14">
            <a:extLst>
              <a:ext uri="{28A0092B-C50C-407E-A947-70E740481C1C}">
                <a14:useLocalDpi xmlns:a14="http://schemas.microsoft.com/office/drawing/2010/main" val="0"/>
              </a:ext>
            </a:extLst>
          </a:blip>
          <a:srcRect l="21168" t="24376" r="20927" b="22691"/>
          <a:stretch/>
        </p:blipFill>
        <p:spPr>
          <a:xfrm>
            <a:off x="3026316" y="2408786"/>
            <a:ext cx="1415896" cy="1294310"/>
          </a:xfrm>
          <a:prstGeom prst="rect">
            <a:avLst/>
          </a:prstGeom>
        </p:spPr>
      </p:pic>
      <p:pic>
        <p:nvPicPr>
          <p:cNvPr id="14" name="Picture 13"/>
          <p:cNvPicPr>
            <a:picLocks noChangeAspect="1"/>
          </p:cNvPicPr>
          <p:nvPr/>
        </p:nvPicPr>
        <p:blipFill rotWithShape="1">
          <a:blip r:embed="rId15" cstate="print">
            <a:extLst>
              <a:ext uri="{28A0092B-C50C-407E-A947-70E740481C1C}">
                <a14:useLocalDpi xmlns:a14="http://schemas.microsoft.com/office/drawing/2010/main" val="0"/>
              </a:ext>
            </a:extLst>
          </a:blip>
          <a:srcRect l="12318" t="19429" r="12635" b="20762"/>
          <a:stretch/>
        </p:blipFill>
        <p:spPr>
          <a:xfrm>
            <a:off x="3003203" y="4424899"/>
            <a:ext cx="1341121" cy="1068812"/>
          </a:xfrm>
          <a:prstGeom prst="rect">
            <a:avLst/>
          </a:prstGeom>
        </p:spPr>
      </p:pic>
      <p:sp>
        <p:nvSpPr>
          <p:cNvPr id="41" name="TextBox 40"/>
          <p:cNvSpPr txBox="1"/>
          <p:nvPr/>
        </p:nvSpPr>
        <p:spPr>
          <a:xfrm>
            <a:off x="2417766" y="5602290"/>
            <a:ext cx="2498395" cy="707886"/>
          </a:xfrm>
          <a:prstGeom prst="rect">
            <a:avLst/>
          </a:prstGeom>
          <a:noFill/>
        </p:spPr>
        <p:txBody>
          <a:bodyPr wrap="square" rtlCol="0">
            <a:spAutoFit/>
          </a:bodyPr>
          <a:lstStyle/>
          <a:p>
            <a:r>
              <a:rPr lang="en-US" sz="800" b="1" dirty="0"/>
              <a:t>AG276QZD2 AOC MONITOR 27</a:t>
            </a:r>
            <a:r>
              <a:rPr lang="en-US" sz="800" dirty="0"/>
              <a:t>'' GAMING AGON PRO, OLED, </a:t>
            </a:r>
            <a:r>
              <a:rPr lang="en-US" sz="800" dirty="0">
                <a:solidFill>
                  <a:srgbClr val="FF0000"/>
                </a:solidFill>
              </a:rPr>
              <a:t>2560x1440</a:t>
            </a:r>
            <a:r>
              <a:rPr lang="en-US" sz="800" dirty="0"/>
              <a:t>, 80M:1, </a:t>
            </a:r>
            <a:r>
              <a:rPr lang="en-US" sz="800" dirty="0">
                <a:solidFill>
                  <a:srgbClr val="FF0000"/>
                </a:solidFill>
              </a:rPr>
              <a:t>240Hz</a:t>
            </a:r>
            <a:r>
              <a:rPr lang="en-US" sz="800" dirty="0"/>
              <a:t>, 0.03MS, 1000 CD/M2, SPEAKERS, G-SYNC COMPATIBLE, TILT, SWIVEL, PIVOT, HEIGHT ADJUSTABLE, HDMI X 2, DISPLAY PORT X 2, USB 3.2 X 2, BLACK </a:t>
            </a:r>
            <a:r>
              <a:rPr lang="en-US" sz="800" b="1" dirty="0">
                <a:solidFill>
                  <a:srgbClr val="FF0000"/>
                </a:solidFill>
              </a:rPr>
              <a:t>€</a:t>
            </a:r>
            <a:r>
              <a:rPr lang="en-GB" sz="800" b="1" dirty="0">
                <a:solidFill>
                  <a:srgbClr val="FF0000"/>
                </a:solidFill>
              </a:rPr>
              <a:t>521</a:t>
            </a:r>
            <a:endParaRPr lang="en-US" sz="800" b="1" dirty="0">
              <a:solidFill>
                <a:srgbClr val="FF0000"/>
              </a:solidFill>
            </a:endParaRPr>
          </a:p>
        </p:txBody>
      </p:sp>
      <p:sp>
        <p:nvSpPr>
          <p:cNvPr id="19" name="Rectangle 18">
            <a:extLst>
              <a:ext uri="{FF2B5EF4-FFF2-40B4-BE49-F238E27FC236}">
                <a16:creationId xmlns:a16="http://schemas.microsoft.com/office/drawing/2014/main" id="{AE0089DC-3DCB-D383-1A39-D6C3EF2321A0}"/>
              </a:ext>
            </a:extLst>
          </p:cNvPr>
          <p:cNvSpPr/>
          <p:nvPr/>
        </p:nvSpPr>
        <p:spPr>
          <a:xfrm>
            <a:off x="7874546" y="6480991"/>
            <a:ext cx="2260233" cy="292388"/>
          </a:xfrm>
          <a:prstGeom prst="rect">
            <a:avLst/>
          </a:prstGeom>
        </p:spPr>
        <p:txBody>
          <a:bodyPr wrap="square">
            <a:spAutoFit/>
          </a:bodyPr>
          <a:lstStyle/>
          <a:p>
            <a:pPr algn="ctr"/>
            <a:r>
              <a:rPr lang="en-US" sz="650" dirty="0">
                <a:cs typeface="Calibri" pitchFamily="34" charset="0"/>
              </a:rPr>
              <a:t>Call now on:</a:t>
            </a:r>
          </a:p>
          <a:p>
            <a:pPr algn="ctr"/>
            <a:r>
              <a:rPr lang="en-US" sz="650" dirty="0">
                <a:cs typeface="Calibri" pitchFamily="34" charset="0"/>
              </a:rPr>
              <a:t>Mail on:</a:t>
            </a:r>
          </a:p>
        </p:txBody>
      </p:sp>
      <p:sp>
        <p:nvSpPr>
          <p:cNvPr id="20" name="Rectangle 19">
            <a:extLst>
              <a:ext uri="{FF2B5EF4-FFF2-40B4-BE49-F238E27FC236}">
                <a16:creationId xmlns:a16="http://schemas.microsoft.com/office/drawing/2014/main" id="{418A5207-FE5F-1090-F2D4-91BE3C8AD5E4}"/>
              </a:ext>
            </a:extLst>
          </p:cNvPr>
          <p:cNvSpPr/>
          <p:nvPr/>
        </p:nvSpPr>
        <p:spPr>
          <a:xfrm>
            <a:off x="8949" y="6374314"/>
            <a:ext cx="5063419" cy="492443"/>
          </a:xfrm>
          <a:prstGeom prst="rect">
            <a:avLst/>
          </a:prstGeom>
          <a:ln>
            <a:noFill/>
          </a:ln>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sz="650" dirty="0">
                <a:cs typeface="Calibri" pitchFamily="34" charset="0"/>
              </a:rPr>
              <a:t>Prices, promotions, specifications, availability and terms of offers may change without notice. Despite our best efforts, a small number of items may contain pricing, typography, or photography errors. Correct prices and promotions are validated at the time your order is placed. Recycling fees are not included in the Dealer &amp; Retail File. Delivery and installation charges are not included. </a:t>
            </a:r>
            <a:r>
              <a:rPr lang="en-US" sz="650" dirty="0">
                <a:cs typeface="Calibri" pitchFamily="34" charset="0"/>
              </a:rPr>
              <a:t>Products' warranty is the warranty given by the manufacturer.</a:t>
            </a:r>
            <a:r>
              <a:rPr lang="en-GB" sz="650" dirty="0">
                <a:cs typeface="Calibri" pitchFamily="34" charset="0"/>
              </a:rPr>
              <a:t>  VAT is included</a:t>
            </a:r>
          </a:p>
        </p:txBody>
      </p:sp>
    </p:spTree>
    <p:extLst>
      <p:ext uri="{BB962C8B-B14F-4D97-AF65-F5344CB8AC3E}">
        <p14:creationId xmlns:p14="http://schemas.microsoft.com/office/powerpoint/2010/main" val="2364482634"/>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21701</TotalTime>
  <Words>1471</Words>
  <Application>Microsoft Office PowerPoint</Application>
  <PresentationFormat>A4 Paper (210x297 mm)</PresentationFormat>
  <Paragraphs>40</Paragraphs>
  <Slides>2</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vt:i4>
      </vt:variant>
    </vt:vector>
  </HeadingPairs>
  <TitlesOfParts>
    <vt:vector size="7" baseType="lpstr">
      <vt:lpstr>Arial</vt:lpstr>
      <vt:lpstr>Calibri</vt:lpstr>
      <vt:lpstr>Calibri Light</vt:lpstr>
      <vt:lpstr>Tw Cen MT</vt:lpstr>
      <vt:lpstr>Office Theme</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Michalis Michael</dc:creator>
  <cp:lastModifiedBy>Kiki Kalivioti</cp:lastModifiedBy>
  <cp:revision>3405</cp:revision>
  <cp:lastPrinted>2025-02-20T10:48:48Z</cp:lastPrinted>
  <dcterms:created xsi:type="dcterms:W3CDTF">2015-12-18T09:11:23Z</dcterms:created>
  <dcterms:modified xsi:type="dcterms:W3CDTF">2025-11-18T15:27:09Z</dcterms:modified>
</cp:coreProperties>
</file>