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7" r:id="rId2"/>
    <p:sldId id="268" r:id="rId3"/>
  </p:sldIdLst>
  <p:sldSz cx="9906000" cy="6858000" type="A4"/>
  <p:notesSz cx="9385300" cy="70993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halis Michael" initials="MM" lastIdx="0" clrIdx="0">
    <p:extLst>
      <p:ext uri="{19B8F6BF-5375-455C-9EA6-DF929625EA0E}">
        <p15:presenceInfo xmlns:p15="http://schemas.microsoft.com/office/powerpoint/2012/main" userId="S-1-5-21-3360520816-3730548329-4133419901-11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BEF"/>
    <a:srgbClr val="F8FFF3"/>
    <a:srgbClr val="FFF7F8"/>
    <a:srgbClr val="FFF3F4"/>
    <a:srgbClr val="ECF3FA"/>
    <a:srgbClr val="E7FDE3"/>
    <a:srgbClr val="D90000"/>
    <a:srgbClr val="F7F7F7"/>
    <a:srgbClr val="7A1701"/>
    <a:srgbClr val="1B16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553" autoAdjust="0"/>
    <p:restoredTop sz="94660"/>
  </p:normalViewPr>
  <p:slideViewPr>
    <p:cSldViewPr snapToGrid="0">
      <p:cViewPr varScale="1">
        <p:scale>
          <a:sx n="88" d="100"/>
          <a:sy n="88" d="100"/>
        </p:scale>
        <p:origin x="1627"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046348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6217242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2599270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2860264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58969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4809327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3648652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15235463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43364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28027773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anchor="t"/>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r>
              <a:rPr lang="en-US"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57C1C09-9EC7-47F0-891F-F8B69CC0B4DB}" type="datetimeFigureOut">
              <a:rPr lang="en-US" smtClean="0"/>
              <a:t>11/5/2025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EDB7C34-BF89-4A18-9672-E0CC811EED1E}" type="slidenum">
              <a:rPr lang="en-US" smtClean="0"/>
              <a:t>‹#›</a:t>
            </a:fld>
            <a:endParaRPr lang="en-US" dirty="0"/>
          </a:p>
        </p:txBody>
      </p:sp>
    </p:spTree>
    <p:extLst>
      <p:ext uri="{BB962C8B-B14F-4D97-AF65-F5344CB8AC3E}">
        <p14:creationId xmlns:p14="http://schemas.microsoft.com/office/powerpoint/2010/main" val="769230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0" y="365128"/>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40" y="1825626"/>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3"/>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7C1C09-9EC7-47F0-891F-F8B69CC0B4DB}" type="datetimeFigureOut">
              <a:rPr lang="en-US" smtClean="0"/>
              <a:t>11/5/2025</a:t>
            </a:fld>
            <a:endParaRPr lang="en-US" dirty="0"/>
          </a:p>
        </p:txBody>
      </p:sp>
      <p:sp>
        <p:nvSpPr>
          <p:cNvPr id="5" name="Footer Placeholder 4"/>
          <p:cNvSpPr>
            <a:spLocks noGrp="1"/>
          </p:cNvSpPr>
          <p:nvPr>
            <p:ph type="ftr" sz="quarter" idx="3"/>
          </p:nvPr>
        </p:nvSpPr>
        <p:spPr>
          <a:xfrm>
            <a:off x="3281365" y="6356353"/>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996113" y="6356353"/>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B7C34-BF89-4A18-9672-E0CC811EED1E}" type="slidenum">
              <a:rPr lang="en-US" smtClean="0"/>
              <a:t>‹#›</a:t>
            </a:fld>
            <a:endParaRPr lang="en-US" dirty="0"/>
          </a:p>
        </p:txBody>
      </p:sp>
    </p:spTree>
    <p:extLst>
      <p:ext uri="{BB962C8B-B14F-4D97-AF65-F5344CB8AC3E}">
        <p14:creationId xmlns:p14="http://schemas.microsoft.com/office/powerpoint/2010/main" val="1635011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26" rtl="0" eaLnBrk="1" latinLnBrk="0" hangingPunct="1">
        <a:lnSpc>
          <a:spcPct val="90000"/>
        </a:lnSpc>
        <a:spcBef>
          <a:spcPct val="0"/>
        </a:spcBef>
        <a:buNone/>
        <a:defRPr sz="4401" kern="1200">
          <a:solidFill>
            <a:schemeClr val="tx1"/>
          </a:solidFill>
          <a:latin typeface="+mj-lt"/>
          <a:ea typeface="+mj-ea"/>
          <a:cs typeface="+mj-cs"/>
        </a:defRPr>
      </a:lvl1pPr>
    </p:titleStyle>
    <p:bodyStyle>
      <a:lvl1pPr marL="228606" indent="-228606" algn="l" defTabSz="914426"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19" indent="-228606" algn="l" defTabSz="914426"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32" indent="-228606" algn="l" defTabSz="914426"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45"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57"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https://eu.aoc.com/en/gaming/products/g2590fx"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hyperlink" Target="https://b2b.multitech.com.cy/en/product/aoc-monitor-27g42e-gaming-27-e-180hz-speakers-ips-led-05ms-1920x1080-80m1-300-cdm%C2%B2-tilt-1x" TargetMode="External"/><Relationship Id="rId11" Type="http://schemas.openxmlformats.org/officeDocument/2006/relationships/image" Target="../media/image8.jpeg"/><Relationship Id="rId5" Type="http://schemas.openxmlformats.org/officeDocument/2006/relationships/image" Target="../media/image3.JPG"/><Relationship Id="rId15" Type="http://schemas.openxmlformats.org/officeDocument/2006/relationships/image" Target="../media/image12.jpg"/><Relationship Id="rId10" Type="http://schemas.openxmlformats.org/officeDocument/2006/relationships/image" Target="../media/image7.jpeg"/><Relationship Id="rId4" Type="http://schemas.openxmlformats.org/officeDocument/2006/relationships/image" Target="../media/image2.png"/><Relationship Id="rId9" Type="http://schemas.openxmlformats.org/officeDocument/2006/relationships/image" Target="../media/image6.jpeg"/><Relationship Id="rId14" Type="http://schemas.openxmlformats.org/officeDocument/2006/relationships/image" Target="../media/image11.jpeg"/></Relationships>
</file>

<file path=ppt/slides/_rels/slide2.xml.rels><?xml version="1.0" encoding="UTF-8" standalone="yes"?>
<Relationships xmlns="http://schemas.openxmlformats.org/package/2006/relationships"><Relationship Id="rId8" Type="http://schemas.openxmlformats.org/officeDocument/2006/relationships/image" Target="../media/image18.jpeg"/><Relationship Id="rId13" Type="http://schemas.openxmlformats.org/officeDocument/2006/relationships/image" Target="../media/image23.jpeg"/><Relationship Id="rId3" Type="http://schemas.openxmlformats.org/officeDocument/2006/relationships/hyperlink" Target="https://eu.aoc.com/en/gaming/products/g2590fx" TargetMode="External"/><Relationship Id="rId7" Type="http://schemas.openxmlformats.org/officeDocument/2006/relationships/image" Target="../media/image17.jpeg"/><Relationship Id="rId12" Type="http://schemas.openxmlformats.org/officeDocument/2006/relationships/image" Target="../media/image22.jpe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16.jpeg"/><Relationship Id="rId11" Type="http://schemas.openxmlformats.org/officeDocument/2006/relationships/image" Target="../media/image21.jpeg"/><Relationship Id="rId5" Type="http://schemas.openxmlformats.org/officeDocument/2006/relationships/image" Target="../media/image15.jpeg"/><Relationship Id="rId15" Type="http://schemas.openxmlformats.org/officeDocument/2006/relationships/image" Target="../media/image25.jpg"/><Relationship Id="rId10" Type="http://schemas.openxmlformats.org/officeDocument/2006/relationships/image" Target="../media/image20.jpeg"/><Relationship Id="rId4" Type="http://schemas.openxmlformats.org/officeDocument/2006/relationships/image" Target="../media/image2.png"/><Relationship Id="rId9" Type="http://schemas.openxmlformats.org/officeDocument/2006/relationships/image" Target="../media/image19.jpeg"/><Relationship Id="rId14" Type="http://schemas.openxmlformats.org/officeDocument/2006/relationships/image" Target="../media/image2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Table 23"/>
          <p:cNvGraphicFramePr>
            <a:graphicFrameLocks noGrp="1"/>
          </p:cNvGraphicFramePr>
          <p:nvPr>
            <p:extLst>
              <p:ext uri="{D42A27DB-BD31-4B8C-83A1-F6EECF244321}">
                <p14:modId xmlns:p14="http://schemas.microsoft.com/office/powerpoint/2010/main" val="2431327245"/>
              </p:ext>
            </p:extLst>
          </p:nvPr>
        </p:nvGraphicFramePr>
        <p:xfrm>
          <a:off x="3883" y="400671"/>
          <a:ext cx="9908508" cy="5982036"/>
        </p:xfrm>
        <a:graphic>
          <a:graphicData uri="http://schemas.openxmlformats.org/drawingml/2006/table">
            <a:tbl>
              <a:tblPr firstRow="1" bandRow="1">
                <a:tableStyleId>{5C22544A-7EE6-4342-B048-85BDC9FD1C3A}</a:tableStyleId>
              </a:tblPr>
              <a:tblGrid>
                <a:gridCol w="2477127"/>
                <a:gridCol w="2477127"/>
                <a:gridCol w="2477127"/>
                <a:gridCol w="2477127"/>
              </a:tblGrid>
              <a:tr h="199401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r h="199401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r h="199401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bl>
          </a:graphicData>
        </a:graphic>
      </p:graphicFrame>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9052"/>
          <a:stretch/>
        </p:blipFill>
        <p:spPr>
          <a:xfrm>
            <a:off x="-4948" y="-11234"/>
            <a:ext cx="9941428" cy="420537"/>
          </a:xfrm>
          <a:prstGeom prst="rect">
            <a:avLst/>
          </a:prstGeom>
        </p:spPr>
      </p:pic>
      <p:sp>
        <p:nvSpPr>
          <p:cNvPr id="5" name="Rectangle 4"/>
          <p:cNvSpPr/>
          <p:nvPr/>
        </p:nvSpPr>
        <p:spPr>
          <a:xfrm>
            <a:off x="8412362" y="376"/>
            <a:ext cx="1478665" cy="338554"/>
          </a:xfrm>
          <a:prstGeom prst="rect">
            <a:avLst/>
          </a:prstGeom>
        </p:spPr>
        <p:txBody>
          <a:bodyPr wrap="square">
            <a:spAutoFit/>
          </a:bodyPr>
          <a:lstStyle/>
          <a:p>
            <a:pPr algn="r"/>
            <a:r>
              <a:rPr lang="en-US" sz="800" dirty="0" smtClean="0">
                <a:solidFill>
                  <a:schemeClr val="bg1"/>
                </a:solidFill>
                <a:cs typeface="Arial" panose="020B0604020202020204" pitchFamily="34" charset="0"/>
              </a:rPr>
              <a:t>Retail</a:t>
            </a:r>
            <a:r>
              <a:rPr lang="en-US" sz="800" dirty="0" smtClean="0">
                <a:solidFill>
                  <a:schemeClr val="bg1"/>
                </a:solidFill>
                <a:cs typeface="Arial" panose="020B0604020202020204" pitchFamily="34" charset="0"/>
              </a:rPr>
              <a:t> </a:t>
            </a:r>
            <a:r>
              <a:rPr lang="en-US" sz="800" dirty="0">
                <a:solidFill>
                  <a:schemeClr val="bg1"/>
                </a:solidFill>
                <a:cs typeface="Arial" panose="020B0604020202020204" pitchFamily="34" charset="0"/>
              </a:rPr>
              <a:t>File </a:t>
            </a:r>
          </a:p>
          <a:p>
            <a:pPr algn="r"/>
            <a:r>
              <a:rPr lang="en-US" sz="800" dirty="0" smtClean="0">
                <a:solidFill>
                  <a:schemeClr val="bg1"/>
                </a:solidFill>
                <a:cs typeface="Arial" panose="020B0604020202020204" pitchFamily="34" charset="0"/>
              </a:rPr>
              <a:t>November </a:t>
            </a:r>
            <a:r>
              <a:rPr lang="en-US" sz="800" dirty="0">
                <a:solidFill>
                  <a:schemeClr val="bg1"/>
                </a:solidFill>
                <a:cs typeface="Arial" panose="020B0604020202020204" pitchFamily="34" charset="0"/>
              </a:rPr>
              <a:t>2025</a:t>
            </a:r>
          </a:p>
        </p:txBody>
      </p:sp>
      <p:sp>
        <p:nvSpPr>
          <p:cNvPr id="6" name="Rectangle 5"/>
          <p:cNvSpPr/>
          <p:nvPr/>
        </p:nvSpPr>
        <p:spPr>
          <a:xfrm>
            <a:off x="3191624" y="184215"/>
            <a:ext cx="3230546" cy="246221"/>
          </a:xfrm>
          <a:prstGeom prst="rect">
            <a:avLst/>
          </a:prstGeom>
        </p:spPr>
        <p:txBody>
          <a:bodyPr wrap="square">
            <a:spAutoFit/>
          </a:bodyPr>
          <a:lstStyle/>
          <a:p>
            <a:pPr algn="ctr"/>
            <a:r>
              <a:rPr lang="en-GB" sz="1000" b="1" dirty="0">
                <a:solidFill>
                  <a:srgbClr val="92D050"/>
                </a:solidFill>
                <a:effectLst>
                  <a:outerShdw blurRad="38100" dist="38100" dir="2700000" algn="tl">
                    <a:srgbClr val="000000">
                      <a:alpha val="43137"/>
                    </a:srgbClr>
                  </a:outerShdw>
                </a:effectLst>
              </a:rPr>
              <a:t>The worldwide Leader in displays</a:t>
            </a:r>
            <a:endParaRPr lang="en-GB" sz="1000" b="1" i="0" dirty="0">
              <a:solidFill>
                <a:srgbClr val="92D050"/>
              </a:solidFill>
              <a:effectLst>
                <a:outerShdw blurRad="38100" dist="38100" dir="2700000" algn="tl">
                  <a:srgbClr val="000000">
                    <a:alpha val="43137"/>
                  </a:srgbClr>
                </a:outerShdw>
              </a:effectLst>
              <a:hlinkClick r:id="rId3"/>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79" y="14753"/>
            <a:ext cx="945919" cy="319617"/>
          </a:xfrm>
          <a:prstGeom prst="rect">
            <a:avLst/>
          </a:prstGeom>
        </p:spPr>
      </p:pic>
      <p:sp>
        <p:nvSpPr>
          <p:cNvPr id="8" name="Rectangle 7"/>
          <p:cNvSpPr/>
          <p:nvPr/>
        </p:nvSpPr>
        <p:spPr>
          <a:xfrm>
            <a:off x="1002598" y="-89619"/>
            <a:ext cx="8002065" cy="677108"/>
          </a:xfrm>
          <a:prstGeom prst="rect">
            <a:avLst/>
          </a:prstGeom>
          <a:noFill/>
        </p:spPr>
        <p:txBody>
          <a:bodyPr wrap="square" lIns="91440" tIns="45720" rIns="91440" bIns="45720">
            <a:spAutoFit/>
          </a:bodyPr>
          <a:lstStyle/>
          <a:p>
            <a:pPr algn="ctr"/>
            <a:r>
              <a:rPr lang="en-US" sz="2000" b="1" cap="none" spc="0" dirty="0">
                <a:ln w="9525">
                  <a:solidFill>
                    <a:schemeClr val="bg1"/>
                  </a:solidFill>
                  <a:prstDash val="solid"/>
                </a:ln>
                <a:solidFill>
                  <a:schemeClr val="bg1"/>
                </a:solidFill>
                <a:effectLst>
                  <a:outerShdw blurRad="38100" dist="38100" dir="2700000" algn="tl">
                    <a:srgbClr val="000000">
                      <a:alpha val="43137"/>
                    </a:srgbClr>
                  </a:outerShdw>
                </a:effectLst>
              </a:rPr>
              <a:t>AOC HOME, </a:t>
            </a:r>
            <a:r>
              <a:rPr lang="en-US" b="1" cap="none" spc="0" dirty="0">
                <a:ln w="9525">
                  <a:solidFill>
                    <a:schemeClr val="bg1"/>
                  </a:solidFill>
                  <a:prstDash val="solid"/>
                </a:ln>
                <a:solidFill>
                  <a:schemeClr val="bg1"/>
                </a:solidFill>
                <a:effectLst>
                  <a:outerShdw blurRad="38100" dist="38100" dir="2700000" algn="tl">
                    <a:srgbClr val="000000">
                      <a:alpha val="43137"/>
                    </a:srgbClr>
                  </a:outerShdw>
                </a:effectLst>
              </a:rPr>
              <a:t>Business and Gaming PC Monitors</a:t>
            </a:r>
            <a:r>
              <a:rPr lang="el-GR" b="1" cap="none" spc="0" dirty="0">
                <a:ln w="9525">
                  <a:solidFill>
                    <a:schemeClr val="bg1"/>
                  </a:solidFill>
                  <a:prstDash val="solid"/>
                </a:ln>
                <a:solidFill>
                  <a:schemeClr val="bg1"/>
                </a:solidFill>
                <a:effectLst>
                  <a:outerShdw blurRad="38100" dist="38100" dir="2700000" algn="tl">
                    <a:srgbClr val="000000">
                      <a:alpha val="43137"/>
                    </a:srgbClr>
                  </a:outerShdw>
                </a:effectLst>
              </a:rPr>
              <a:t> </a:t>
            </a:r>
            <a:r>
              <a:rPr lang="en-GB" sz="1600" b="1" dirty="0" smtClean="0">
                <a:ln w="9525">
                  <a:solidFill>
                    <a:schemeClr val="bg1"/>
                  </a:solidFill>
                  <a:prstDash val="solid"/>
                </a:ln>
                <a:solidFill>
                  <a:schemeClr val="accent2">
                    <a:lumMod val="75000"/>
                  </a:schemeClr>
                </a:solidFill>
              </a:rPr>
              <a:t>New Lower Prices </a:t>
            </a:r>
            <a:r>
              <a:rPr lang="en-GB" sz="1400" dirty="0" smtClean="0">
                <a:ln w="0"/>
                <a:effectLst>
                  <a:outerShdw blurRad="38100" dist="19050" dir="2700000" algn="tl" rotWithShape="0">
                    <a:schemeClr val="dk1">
                      <a:alpha val="40000"/>
                    </a:schemeClr>
                  </a:outerShdw>
                </a:effectLst>
              </a:rPr>
              <a:t>call for BF pricing</a:t>
            </a:r>
          </a:p>
          <a:p>
            <a:pPr algn="ctr"/>
            <a:endParaRPr lang="en-US" b="1" cap="none" spc="0" dirty="0">
              <a:ln w="9525">
                <a:solidFill>
                  <a:schemeClr val="bg1"/>
                </a:solidFill>
                <a:prstDash val="solid"/>
              </a:ln>
              <a:solidFill>
                <a:schemeClr val="accent5">
                  <a:lumMod val="75000"/>
                </a:schemeClr>
              </a:solidFill>
            </a:endParaRPr>
          </a:p>
        </p:txBody>
      </p:sp>
      <p:sp>
        <p:nvSpPr>
          <p:cNvPr id="9" name="Rectangle 8"/>
          <p:cNvSpPr/>
          <p:nvPr/>
        </p:nvSpPr>
        <p:spPr>
          <a:xfrm>
            <a:off x="5925" y="6392517"/>
            <a:ext cx="9899010"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w Cen MT" panose="020B0602020104020603" pitchFamily="34" charset="0"/>
            </a:endParaRPr>
          </a:p>
        </p:txBody>
      </p:sp>
      <p:cxnSp>
        <p:nvCxnSpPr>
          <p:cNvPr id="98" name="Straight Connector 97"/>
          <p:cNvCxnSpPr/>
          <p:nvPr/>
        </p:nvCxnSpPr>
        <p:spPr>
          <a:xfrm>
            <a:off x="1191" y="6387612"/>
            <a:ext cx="9890791" cy="0"/>
          </a:xfrm>
          <a:prstGeom prst="line">
            <a:avLst/>
          </a:prstGeom>
          <a:ln>
            <a:solidFill>
              <a:srgbClr val="7A1701"/>
            </a:solidFill>
          </a:ln>
        </p:spPr>
        <p:style>
          <a:lnRef idx="2">
            <a:schemeClr val="dk1"/>
          </a:lnRef>
          <a:fillRef idx="0">
            <a:schemeClr val="dk1"/>
          </a:fillRef>
          <a:effectRef idx="1">
            <a:schemeClr val="dk1"/>
          </a:effectRef>
          <a:fontRef idx="minor">
            <a:schemeClr val="tx1"/>
          </a:fontRef>
        </p:style>
      </p:cxnSp>
      <p:cxnSp>
        <p:nvCxnSpPr>
          <p:cNvPr id="74" name="Straight Connector 73"/>
          <p:cNvCxnSpPr/>
          <p:nvPr/>
        </p:nvCxnSpPr>
        <p:spPr>
          <a:xfrm>
            <a:off x="8949" y="400427"/>
            <a:ext cx="9890791" cy="0"/>
          </a:xfrm>
          <a:prstGeom prst="line">
            <a:avLst/>
          </a:prstGeom>
          <a:ln/>
        </p:spPr>
        <p:style>
          <a:lnRef idx="3">
            <a:schemeClr val="accent3"/>
          </a:lnRef>
          <a:fillRef idx="0">
            <a:schemeClr val="accent3"/>
          </a:fillRef>
          <a:effectRef idx="2">
            <a:schemeClr val="accent3"/>
          </a:effectRef>
          <a:fontRef idx="minor">
            <a:schemeClr val="tx1"/>
          </a:fontRef>
        </p:style>
      </p:cxnSp>
      <p:sp>
        <p:nvSpPr>
          <p:cNvPr id="65" name="Rectangle 64"/>
          <p:cNvSpPr/>
          <p:nvPr/>
        </p:nvSpPr>
        <p:spPr>
          <a:xfrm>
            <a:off x="2497840" y="3688638"/>
            <a:ext cx="2418349" cy="661720"/>
          </a:xfrm>
          <a:prstGeom prst="rect">
            <a:avLst/>
          </a:prstGeom>
        </p:spPr>
        <p:txBody>
          <a:bodyPr wrap="square">
            <a:spAutoFit/>
          </a:bodyPr>
          <a:lstStyle/>
          <a:p>
            <a:r>
              <a:rPr lang="en-US" sz="900" b="1" dirty="0"/>
              <a:t>Q24P2Q AOC MONITOR 23.8'‘ BUSINESS</a:t>
            </a:r>
            <a:r>
              <a:rPr lang="en-US" sz="900" dirty="0"/>
              <a:t>, E, WITH </a:t>
            </a:r>
            <a:r>
              <a:rPr lang="en-US" sz="900" dirty="0">
                <a:solidFill>
                  <a:srgbClr val="FF0000"/>
                </a:solidFill>
              </a:rPr>
              <a:t>SPEAKERS</a:t>
            </a:r>
            <a:r>
              <a:rPr lang="en-US" sz="900" dirty="0"/>
              <a:t>, IPS WLED QHD </a:t>
            </a:r>
            <a:r>
              <a:rPr lang="en-US" sz="900" dirty="0">
                <a:solidFill>
                  <a:srgbClr val="FF0000"/>
                </a:solidFill>
              </a:rPr>
              <a:t>2560X1440</a:t>
            </a:r>
            <a:r>
              <a:rPr lang="en-US" sz="900" dirty="0"/>
              <a:t>, 5Hz ,TILT, PIVOT, SWIVEL, H.ADJ. 4xUSB, VGA, HDMI, DP, VESA, 3YW, BLACK</a:t>
            </a:r>
            <a:r>
              <a:rPr lang="en-US" sz="1000" dirty="0"/>
              <a:t>, </a:t>
            </a:r>
            <a:r>
              <a:rPr lang="en-US" sz="900" b="1" dirty="0" smtClean="0">
                <a:solidFill>
                  <a:srgbClr val="FF0000"/>
                </a:solidFill>
              </a:rPr>
              <a:t>€</a:t>
            </a:r>
            <a:r>
              <a:rPr lang="en-US" sz="900" b="1" dirty="0" smtClean="0">
                <a:solidFill>
                  <a:srgbClr val="FF0000"/>
                </a:solidFill>
              </a:rPr>
              <a:t>208</a:t>
            </a:r>
            <a:endParaRPr lang="en-US" sz="900" b="1" dirty="0">
              <a:solidFill>
                <a:srgbClr val="FF0000"/>
              </a:solidFill>
            </a:endParaRPr>
          </a:p>
        </p:txBody>
      </p:sp>
      <p:pic>
        <p:nvPicPr>
          <p:cNvPr id="62" name="Picture 6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448152" y="4415807"/>
            <a:ext cx="1440469" cy="1146913"/>
          </a:xfrm>
          <a:prstGeom prst="rect">
            <a:avLst/>
          </a:prstGeom>
        </p:spPr>
      </p:pic>
      <p:sp>
        <p:nvSpPr>
          <p:cNvPr id="63" name="Rectangle 62"/>
          <p:cNvSpPr/>
          <p:nvPr/>
        </p:nvSpPr>
        <p:spPr>
          <a:xfrm>
            <a:off x="4947512" y="5589795"/>
            <a:ext cx="2441748" cy="646331"/>
          </a:xfrm>
          <a:prstGeom prst="rect">
            <a:avLst/>
          </a:prstGeom>
        </p:spPr>
        <p:txBody>
          <a:bodyPr wrap="square">
            <a:spAutoFit/>
          </a:bodyPr>
          <a:lstStyle/>
          <a:p>
            <a:r>
              <a:rPr lang="en-US" sz="900" b="1" dirty="0"/>
              <a:t>27G42E </a:t>
            </a:r>
            <a:r>
              <a:rPr lang="en-US" sz="900" b="1" dirty="0">
                <a:hlinkClick r:id="rId6"/>
              </a:rPr>
              <a:t> </a:t>
            </a:r>
            <a:r>
              <a:rPr lang="en-US" sz="900" b="1" dirty="0"/>
              <a:t>AOC MONITOR 27G42E, </a:t>
            </a:r>
            <a:r>
              <a:rPr lang="en-US" sz="900" dirty="0"/>
              <a:t>GAMING</a:t>
            </a:r>
            <a:r>
              <a:rPr lang="en-US" sz="900" b="1" dirty="0"/>
              <a:t> </a:t>
            </a:r>
            <a:r>
              <a:rPr lang="en-US" sz="900" dirty="0"/>
              <a:t>27'', E, </a:t>
            </a:r>
            <a:r>
              <a:rPr lang="en-US" sz="900" dirty="0">
                <a:solidFill>
                  <a:srgbClr val="FF0000"/>
                </a:solidFill>
              </a:rPr>
              <a:t>180HZ</a:t>
            </a:r>
            <a:r>
              <a:rPr lang="en-US" sz="900" dirty="0"/>
              <a:t>, </a:t>
            </a:r>
            <a:r>
              <a:rPr lang="en-US" sz="900" dirty="0">
                <a:solidFill>
                  <a:srgbClr val="FF0000"/>
                </a:solidFill>
              </a:rPr>
              <a:t>SPEAKERS</a:t>
            </a:r>
            <a:r>
              <a:rPr lang="en-US" sz="900" dirty="0"/>
              <a:t>, IPS LED, 0.5MS, 1920x1080, 80M:1, 300 CD/M², TILT, 1X HDMI, DISPLAY PORT, FRAMELESS , 3YW, BLACK </a:t>
            </a:r>
            <a:r>
              <a:rPr lang="en-US" sz="900" b="1" dirty="0">
                <a:solidFill>
                  <a:srgbClr val="FF0000"/>
                </a:solidFill>
              </a:rPr>
              <a:t>€</a:t>
            </a:r>
            <a:r>
              <a:rPr lang="en-US" sz="900" b="1" dirty="0" smtClean="0">
                <a:solidFill>
                  <a:srgbClr val="FF0000"/>
                </a:solidFill>
              </a:rPr>
              <a:t>164</a:t>
            </a:r>
            <a:endParaRPr lang="en-US" sz="900" b="1" dirty="0">
              <a:solidFill>
                <a:srgbClr val="FF0000"/>
              </a:solidFill>
            </a:endParaRPr>
          </a:p>
        </p:txBody>
      </p:sp>
      <p:pic>
        <p:nvPicPr>
          <p:cNvPr id="3" name="Picture 2"/>
          <p:cNvPicPr>
            <a:picLocks noChangeAspect="1"/>
          </p:cNvPicPr>
          <p:nvPr/>
        </p:nvPicPr>
        <p:blipFill rotWithShape="1">
          <a:blip r:embed="rId7" cstate="print">
            <a:extLst>
              <a:ext uri="{28A0092B-C50C-407E-A947-70E740481C1C}">
                <a14:useLocalDpi xmlns:a14="http://schemas.microsoft.com/office/drawing/2010/main" val="0"/>
              </a:ext>
            </a:extLst>
          </a:blip>
          <a:srcRect l="6487" t="8635" r="4474" b="8191"/>
          <a:stretch/>
        </p:blipFill>
        <p:spPr>
          <a:xfrm>
            <a:off x="7899190" y="483102"/>
            <a:ext cx="1490013" cy="1130891"/>
          </a:xfrm>
          <a:prstGeom prst="rect">
            <a:avLst/>
          </a:prstGeom>
        </p:spPr>
      </p:pic>
      <p:sp>
        <p:nvSpPr>
          <p:cNvPr id="39" name="Rectangle 38"/>
          <p:cNvSpPr/>
          <p:nvPr/>
        </p:nvSpPr>
        <p:spPr>
          <a:xfrm>
            <a:off x="7415118" y="1646822"/>
            <a:ext cx="2463830" cy="646331"/>
          </a:xfrm>
          <a:prstGeom prst="rect">
            <a:avLst/>
          </a:prstGeom>
        </p:spPr>
        <p:txBody>
          <a:bodyPr wrap="square">
            <a:spAutoFit/>
          </a:bodyPr>
          <a:lstStyle/>
          <a:p>
            <a:r>
              <a:rPr lang="en-US" sz="900" b="1" dirty="0"/>
              <a:t>27B3CA2</a:t>
            </a:r>
            <a:r>
              <a:rPr lang="el-GR" sz="900" b="1" dirty="0"/>
              <a:t> </a:t>
            </a:r>
            <a:r>
              <a:rPr lang="en-US" sz="900" b="1" dirty="0"/>
              <a:t>AOC MONITOR 27'' BUSINESS</a:t>
            </a:r>
            <a:r>
              <a:rPr lang="en-US" sz="900" dirty="0"/>
              <a:t>, F, IPS, FHD, 100HZ, 1920x1080, 1MS, </a:t>
            </a:r>
            <a:r>
              <a:rPr lang="en-US" sz="900" dirty="0">
                <a:solidFill>
                  <a:srgbClr val="FF0000"/>
                </a:solidFill>
              </a:rPr>
              <a:t>SPEAKERS, </a:t>
            </a:r>
            <a:r>
              <a:rPr lang="en-US" sz="900" dirty="0"/>
              <a:t>TILT, HDMI, USB-C, USB-HUB, VESA COMPATIBLE, BLACK, 3 YW </a:t>
            </a:r>
            <a:r>
              <a:rPr lang="en-US" sz="900" b="1" dirty="0">
                <a:solidFill>
                  <a:srgbClr val="FF0000"/>
                </a:solidFill>
              </a:rPr>
              <a:t>€</a:t>
            </a:r>
            <a:r>
              <a:rPr lang="en-US" sz="900" b="1" dirty="0" smtClean="0">
                <a:solidFill>
                  <a:srgbClr val="FF0000"/>
                </a:solidFill>
              </a:rPr>
              <a:t>158</a:t>
            </a:r>
            <a:endParaRPr lang="en-US" sz="900" b="1" dirty="0">
              <a:solidFill>
                <a:srgbClr val="FF0000"/>
              </a:solidFill>
            </a:endParaRPr>
          </a:p>
        </p:txBody>
      </p:sp>
      <p:sp>
        <p:nvSpPr>
          <p:cNvPr id="45" name="Rectangle 44"/>
          <p:cNvSpPr/>
          <p:nvPr/>
        </p:nvSpPr>
        <p:spPr>
          <a:xfrm>
            <a:off x="7388141" y="3641493"/>
            <a:ext cx="2584729" cy="784830"/>
          </a:xfrm>
          <a:prstGeom prst="rect">
            <a:avLst/>
          </a:prstGeom>
        </p:spPr>
        <p:txBody>
          <a:bodyPr wrap="square">
            <a:spAutoFit/>
          </a:bodyPr>
          <a:lstStyle/>
          <a:p>
            <a:r>
              <a:rPr lang="en-US" sz="900" b="1" dirty="0" smtClean="0"/>
              <a:t>CU34P3CV </a:t>
            </a:r>
            <a:r>
              <a:rPr lang="en-US" sz="900" b="1" dirty="0"/>
              <a:t>AOC MONITOR 34</a:t>
            </a:r>
            <a:r>
              <a:rPr lang="en-US" sz="900" b="1" dirty="0" smtClean="0"/>
              <a:t>'',</a:t>
            </a:r>
            <a:r>
              <a:rPr lang="en-US" sz="900" dirty="0" smtClean="0"/>
              <a:t> </a:t>
            </a:r>
            <a:r>
              <a:rPr lang="en-US" sz="900" b="1" dirty="0"/>
              <a:t>BUSINESS CURVED, </a:t>
            </a:r>
            <a:r>
              <a:rPr lang="en-US" sz="900" dirty="0"/>
              <a:t>G, VA, WQHD, 3440x1440, 20M:1, 4MS, </a:t>
            </a:r>
            <a:r>
              <a:rPr lang="en-US" sz="900" dirty="0">
                <a:solidFill>
                  <a:srgbClr val="FF0000"/>
                </a:solidFill>
              </a:rPr>
              <a:t>100 Hz</a:t>
            </a:r>
            <a:r>
              <a:rPr lang="en-US" sz="900" dirty="0"/>
              <a:t>, 21:9, ULTRA WIDE, </a:t>
            </a:r>
            <a:r>
              <a:rPr lang="en-US" sz="900" dirty="0">
                <a:solidFill>
                  <a:srgbClr val="FF0000"/>
                </a:solidFill>
              </a:rPr>
              <a:t>SPEAKERS</a:t>
            </a:r>
            <a:r>
              <a:rPr lang="en-US" sz="900" dirty="0"/>
              <a:t>, TILT, SWIVEL, HEIGHT ADJUSTABLE, HDMI, DP, USB HUB, USB-C, LAN, WALLMOUNT, 3YW, </a:t>
            </a:r>
            <a:r>
              <a:rPr lang="en-US" sz="900" dirty="0" smtClean="0"/>
              <a:t>BLACK </a:t>
            </a:r>
            <a:r>
              <a:rPr lang="en-US" sz="900" b="1" dirty="0" smtClean="0">
                <a:solidFill>
                  <a:srgbClr val="FF0000"/>
                </a:solidFill>
              </a:rPr>
              <a:t>€</a:t>
            </a:r>
            <a:r>
              <a:rPr lang="en-US" sz="900" b="1" dirty="0" smtClean="0">
                <a:solidFill>
                  <a:srgbClr val="FF0000"/>
                </a:solidFill>
              </a:rPr>
              <a:t>385</a:t>
            </a:r>
            <a:endParaRPr lang="en-US" sz="900" b="1" dirty="0">
              <a:solidFill>
                <a:srgbClr val="FF0000"/>
              </a:solidFill>
            </a:endParaRPr>
          </a:p>
        </p:txBody>
      </p:sp>
      <p:pic>
        <p:nvPicPr>
          <p:cNvPr id="19" name="Picture 18"/>
          <p:cNvPicPr>
            <a:picLocks noChangeAspect="1"/>
          </p:cNvPicPr>
          <p:nvPr/>
        </p:nvPicPr>
        <p:blipFill rotWithShape="1">
          <a:blip r:embed="rId8" cstate="print">
            <a:extLst>
              <a:ext uri="{28A0092B-C50C-407E-A947-70E740481C1C}">
                <a14:useLocalDpi xmlns:a14="http://schemas.microsoft.com/office/drawing/2010/main" val="0"/>
              </a:ext>
            </a:extLst>
          </a:blip>
          <a:srcRect l="4572" t="11429" r="4127" b="5397"/>
          <a:stretch/>
        </p:blipFill>
        <p:spPr>
          <a:xfrm>
            <a:off x="3077004" y="2442591"/>
            <a:ext cx="1244696" cy="1133903"/>
          </a:xfrm>
          <a:prstGeom prst="rect">
            <a:avLst/>
          </a:prstGeom>
        </p:spPr>
      </p:pic>
      <p:pic>
        <p:nvPicPr>
          <p:cNvPr id="52" name="Picture 51"/>
          <p:cNvPicPr>
            <a:picLocks noChangeAspect="1"/>
          </p:cNvPicPr>
          <p:nvPr/>
        </p:nvPicPr>
        <p:blipFill rotWithShape="1">
          <a:blip r:embed="rId9" cstate="print">
            <a:extLst>
              <a:ext uri="{28A0092B-C50C-407E-A947-70E740481C1C}">
                <a14:useLocalDpi xmlns:a14="http://schemas.microsoft.com/office/drawing/2010/main" val="0"/>
              </a:ext>
            </a:extLst>
          </a:blip>
          <a:srcRect l="6487" t="8635" r="4474" b="8191"/>
          <a:stretch/>
        </p:blipFill>
        <p:spPr>
          <a:xfrm>
            <a:off x="3066462" y="483102"/>
            <a:ext cx="1357558" cy="1030360"/>
          </a:xfrm>
          <a:prstGeom prst="rect">
            <a:avLst/>
          </a:prstGeom>
        </p:spPr>
      </p:pic>
      <p:sp>
        <p:nvSpPr>
          <p:cNvPr id="56" name="Rectangle 55"/>
          <p:cNvSpPr/>
          <p:nvPr/>
        </p:nvSpPr>
        <p:spPr>
          <a:xfrm>
            <a:off x="2523700" y="1648189"/>
            <a:ext cx="2392490" cy="784830"/>
          </a:xfrm>
          <a:prstGeom prst="rect">
            <a:avLst/>
          </a:prstGeom>
        </p:spPr>
        <p:txBody>
          <a:bodyPr wrap="square">
            <a:spAutoFit/>
          </a:bodyPr>
          <a:lstStyle/>
          <a:p>
            <a:r>
              <a:rPr lang="en-US" sz="900" b="1" dirty="0"/>
              <a:t>24B3CF2</a:t>
            </a:r>
            <a:r>
              <a:rPr lang="el-GR" sz="900" b="1" dirty="0"/>
              <a:t> </a:t>
            </a:r>
            <a:r>
              <a:rPr lang="en-US" sz="900" b="1" dirty="0"/>
              <a:t>AOC MONITOR 23.8'', BUSINESS, </a:t>
            </a:r>
            <a:r>
              <a:rPr lang="en-US" sz="900" dirty="0"/>
              <a:t>E, IPS, FHD 1920 X 1080, 100Hz, 1MS, </a:t>
            </a:r>
            <a:r>
              <a:rPr lang="en-US" sz="900" dirty="0">
                <a:solidFill>
                  <a:srgbClr val="FF0000"/>
                </a:solidFill>
              </a:rPr>
              <a:t>SPEAKERS</a:t>
            </a:r>
            <a:r>
              <a:rPr lang="en-US" sz="900" dirty="0"/>
              <a:t>, 250CD/M2, TILT, HEIGHT ADUSTABLE, HDMI, USB-C POWER DELIVERY 65W, USB 3.2 X 2, 3YW, BLACK </a:t>
            </a:r>
            <a:r>
              <a:rPr lang="en-US" sz="900" b="1" dirty="0" smtClean="0">
                <a:solidFill>
                  <a:srgbClr val="FF0000"/>
                </a:solidFill>
              </a:rPr>
              <a:t>€</a:t>
            </a:r>
            <a:r>
              <a:rPr lang="en-GB" sz="900" b="1" dirty="0" smtClean="0">
                <a:solidFill>
                  <a:srgbClr val="FF0000"/>
                </a:solidFill>
              </a:rPr>
              <a:t>119</a:t>
            </a:r>
            <a:endParaRPr lang="en-US" sz="900" b="1" dirty="0">
              <a:solidFill>
                <a:srgbClr val="FF0000"/>
              </a:solidFill>
            </a:endParaRPr>
          </a:p>
        </p:txBody>
      </p:sp>
      <p:pic>
        <p:nvPicPr>
          <p:cNvPr id="2" name="Picture 1"/>
          <p:cNvPicPr>
            <a:picLocks noChangeAspect="1"/>
          </p:cNvPicPr>
          <p:nvPr/>
        </p:nvPicPr>
        <p:blipFill rotWithShape="1">
          <a:blip r:embed="rId10" cstate="print">
            <a:extLst>
              <a:ext uri="{28A0092B-C50C-407E-A947-70E740481C1C}">
                <a14:useLocalDpi xmlns:a14="http://schemas.microsoft.com/office/drawing/2010/main" val="0"/>
              </a:ext>
            </a:extLst>
          </a:blip>
          <a:srcRect l="4825" t="12445" r="4762" b="6286"/>
          <a:stretch/>
        </p:blipFill>
        <p:spPr>
          <a:xfrm>
            <a:off x="5562842" y="453216"/>
            <a:ext cx="1326801" cy="1192629"/>
          </a:xfrm>
          <a:prstGeom prst="rect">
            <a:avLst/>
          </a:prstGeom>
        </p:spPr>
      </p:pic>
      <p:pic>
        <p:nvPicPr>
          <p:cNvPr id="58" name="Picture 57"/>
          <p:cNvPicPr>
            <a:picLocks noChangeAspect="1"/>
          </p:cNvPicPr>
          <p:nvPr/>
        </p:nvPicPr>
        <p:blipFill rotWithShape="1">
          <a:blip r:embed="rId11" cstate="print">
            <a:extLst>
              <a:ext uri="{28A0092B-C50C-407E-A947-70E740481C1C}">
                <a14:useLocalDpi xmlns:a14="http://schemas.microsoft.com/office/drawing/2010/main" val="0"/>
              </a:ext>
            </a:extLst>
          </a:blip>
          <a:srcRect l="4825" t="12445" r="4762" b="6286"/>
          <a:stretch/>
        </p:blipFill>
        <p:spPr>
          <a:xfrm>
            <a:off x="555561" y="2431696"/>
            <a:ext cx="1322033" cy="1188343"/>
          </a:xfrm>
          <a:prstGeom prst="rect">
            <a:avLst/>
          </a:prstGeom>
        </p:spPr>
      </p:pic>
      <p:sp>
        <p:nvSpPr>
          <p:cNvPr id="46" name="Rectangle 45"/>
          <p:cNvSpPr/>
          <p:nvPr/>
        </p:nvSpPr>
        <p:spPr>
          <a:xfrm>
            <a:off x="4916189" y="1613993"/>
            <a:ext cx="2519818" cy="784830"/>
          </a:xfrm>
          <a:prstGeom prst="rect">
            <a:avLst/>
          </a:prstGeom>
        </p:spPr>
        <p:txBody>
          <a:bodyPr wrap="square">
            <a:spAutoFit/>
          </a:bodyPr>
          <a:lstStyle/>
          <a:p>
            <a:r>
              <a:rPr lang="en-US" sz="900" b="1" dirty="0"/>
              <a:t>24E3QAF AOC MONITOR 23.8</a:t>
            </a:r>
            <a:r>
              <a:rPr lang="en-US" sz="900" dirty="0"/>
              <a:t>'', </a:t>
            </a:r>
            <a:r>
              <a:rPr lang="en-US" sz="900" dirty="0">
                <a:solidFill>
                  <a:srgbClr val="FF0000"/>
                </a:solidFill>
              </a:rPr>
              <a:t>SPEAKERS</a:t>
            </a:r>
            <a:r>
              <a:rPr lang="en-US" sz="900" dirty="0"/>
              <a:t>, IPS, WLED, FHD 1920 X 1080, 20M:1, 300 CD/M2, 4MS, 75HZ, TILT, HEIGHT ADJUSTABLE, SWIVEL, PIVOT, VGA, DP, HDMI, WALLMOUNT, 3YW, BLACK </a:t>
            </a:r>
            <a:r>
              <a:rPr lang="en-US" sz="900" b="1" dirty="0" smtClean="0">
                <a:solidFill>
                  <a:srgbClr val="FF0000"/>
                </a:solidFill>
              </a:rPr>
              <a:t>€</a:t>
            </a:r>
            <a:r>
              <a:rPr lang="en-US" sz="900" b="1" dirty="0" smtClean="0">
                <a:solidFill>
                  <a:srgbClr val="FF0000"/>
                </a:solidFill>
              </a:rPr>
              <a:t>145</a:t>
            </a:r>
            <a:endParaRPr lang="en-US" sz="900" b="1" dirty="0">
              <a:solidFill>
                <a:srgbClr val="FF0000"/>
              </a:solidFill>
            </a:endParaRPr>
          </a:p>
        </p:txBody>
      </p:sp>
      <p:sp>
        <p:nvSpPr>
          <p:cNvPr id="47" name="Rectangle 46"/>
          <p:cNvSpPr/>
          <p:nvPr/>
        </p:nvSpPr>
        <p:spPr>
          <a:xfrm>
            <a:off x="3883" y="3651247"/>
            <a:ext cx="2372998" cy="784830"/>
          </a:xfrm>
          <a:prstGeom prst="rect">
            <a:avLst/>
          </a:prstGeom>
        </p:spPr>
        <p:txBody>
          <a:bodyPr wrap="square">
            <a:spAutoFit/>
          </a:bodyPr>
          <a:lstStyle/>
          <a:p>
            <a:r>
              <a:rPr lang="en-US" sz="900" b="1" dirty="0"/>
              <a:t>27E3QAF AOC MONITOR 27'', </a:t>
            </a:r>
            <a:r>
              <a:rPr lang="en-US" sz="900" dirty="0">
                <a:solidFill>
                  <a:srgbClr val="FF0000"/>
                </a:solidFill>
              </a:rPr>
              <a:t>SPEAKERS</a:t>
            </a:r>
            <a:r>
              <a:rPr lang="en-US" sz="900" dirty="0"/>
              <a:t>, IPS, WLED, FHD 1920 X 1080, 20M:1, 300 CD/M2, 4MS, 75HZ, TILT, HEIGHT ADJUSTABLE, SWIVEL, PIVOT, VGA, DP, HDMI, WALLMOUNT, 3YW, BLACK </a:t>
            </a:r>
            <a:r>
              <a:rPr lang="en-US" sz="900" b="1" dirty="0" smtClean="0">
                <a:solidFill>
                  <a:srgbClr val="FF0000"/>
                </a:solidFill>
              </a:rPr>
              <a:t>€</a:t>
            </a:r>
            <a:r>
              <a:rPr lang="en-US" sz="900" b="1" dirty="0" smtClean="0">
                <a:solidFill>
                  <a:srgbClr val="FF0000"/>
                </a:solidFill>
              </a:rPr>
              <a:t>171</a:t>
            </a:r>
            <a:endParaRPr lang="en-US" sz="900" b="1" dirty="0">
              <a:solidFill>
                <a:srgbClr val="FF0000"/>
              </a:solidFill>
            </a:endParaRPr>
          </a:p>
        </p:txBody>
      </p:sp>
      <p:pic>
        <p:nvPicPr>
          <p:cNvPr id="20" name="Picture 19"/>
          <p:cNvPicPr>
            <a:picLocks noChangeAspect="1"/>
          </p:cNvPicPr>
          <p:nvPr/>
        </p:nvPicPr>
        <p:blipFill rotWithShape="1">
          <a:blip r:embed="rId12" cstate="print">
            <a:extLst>
              <a:ext uri="{28A0092B-C50C-407E-A947-70E740481C1C}">
                <a14:useLocalDpi xmlns:a14="http://schemas.microsoft.com/office/drawing/2010/main" val="0"/>
              </a:ext>
            </a:extLst>
          </a:blip>
          <a:srcRect l="4699" t="25905" r="4762" b="5016"/>
          <a:stretch/>
        </p:blipFill>
        <p:spPr>
          <a:xfrm>
            <a:off x="7916144" y="2460183"/>
            <a:ext cx="1499186" cy="1143838"/>
          </a:xfrm>
          <a:prstGeom prst="rect">
            <a:avLst/>
          </a:prstGeom>
        </p:spPr>
      </p:pic>
      <p:pic>
        <p:nvPicPr>
          <p:cNvPr id="22" name="Picture 21"/>
          <p:cNvPicPr>
            <a:picLocks noChangeAspect="1"/>
          </p:cNvPicPr>
          <p:nvPr/>
        </p:nvPicPr>
        <p:blipFill rotWithShape="1">
          <a:blip r:embed="rId13" cstate="print">
            <a:extLst>
              <a:ext uri="{28A0092B-C50C-407E-A947-70E740481C1C}">
                <a14:useLocalDpi xmlns:a14="http://schemas.microsoft.com/office/drawing/2010/main" val="0"/>
              </a:ext>
            </a:extLst>
          </a:blip>
          <a:srcRect l="14643" t="12762" r="14215" b="15238"/>
          <a:stretch/>
        </p:blipFill>
        <p:spPr>
          <a:xfrm>
            <a:off x="5448357" y="2423755"/>
            <a:ext cx="1482561" cy="1125318"/>
          </a:xfrm>
          <a:prstGeom prst="rect">
            <a:avLst/>
          </a:prstGeom>
        </p:spPr>
      </p:pic>
      <p:sp>
        <p:nvSpPr>
          <p:cNvPr id="75" name="Rectangle 74"/>
          <p:cNvSpPr/>
          <p:nvPr/>
        </p:nvSpPr>
        <p:spPr>
          <a:xfrm>
            <a:off x="4920887" y="3683733"/>
            <a:ext cx="2555844" cy="646331"/>
          </a:xfrm>
          <a:prstGeom prst="rect">
            <a:avLst/>
          </a:prstGeom>
        </p:spPr>
        <p:txBody>
          <a:bodyPr wrap="square">
            <a:spAutoFit/>
          </a:bodyPr>
          <a:lstStyle/>
          <a:p>
            <a:r>
              <a:rPr lang="en-US" sz="900" b="1" dirty="0"/>
              <a:t>Q27B3CF2 AOC MONITOR 27'' BUSINESS</a:t>
            </a:r>
            <a:r>
              <a:rPr lang="en-US" sz="900" dirty="0"/>
              <a:t>, F, IPS, QHD, </a:t>
            </a:r>
            <a:r>
              <a:rPr lang="en-US" sz="900" dirty="0">
                <a:solidFill>
                  <a:srgbClr val="FF0000"/>
                </a:solidFill>
              </a:rPr>
              <a:t>100HZ</a:t>
            </a:r>
            <a:r>
              <a:rPr lang="en-US" sz="900" dirty="0"/>
              <a:t>, 2560x1440, 1MS, </a:t>
            </a:r>
            <a:r>
              <a:rPr lang="en-US" sz="900" dirty="0">
                <a:solidFill>
                  <a:srgbClr val="FF0000"/>
                </a:solidFill>
              </a:rPr>
              <a:t>SPEAKERS</a:t>
            </a:r>
            <a:r>
              <a:rPr lang="en-US" sz="900" dirty="0"/>
              <a:t>, TILT, HEIGHT ADJUSTABLE, HDMI x 2, USB-C, USB-HUB, VESA COMPATIBLE, BLACK, 3 </a:t>
            </a:r>
            <a:r>
              <a:rPr lang="en-US" sz="900" dirty="0" smtClean="0"/>
              <a:t>YW </a:t>
            </a:r>
            <a:r>
              <a:rPr lang="en-US" sz="900" b="1" dirty="0" smtClean="0">
                <a:solidFill>
                  <a:srgbClr val="FF0000"/>
                </a:solidFill>
              </a:rPr>
              <a:t>€232</a:t>
            </a:r>
            <a:endParaRPr lang="en-US" sz="900" b="1" dirty="0">
              <a:solidFill>
                <a:srgbClr val="FF0000"/>
              </a:solidFill>
            </a:endParaRPr>
          </a:p>
        </p:txBody>
      </p:sp>
      <p:pic>
        <p:nvPicPr>
          <p:cNvPr id="14" name="Picture 13"/>
          <p:cNvPicPr>
            <a:picLocks noChangeAspect="1"/>
          </p:cNvPicPr>
          <p:nvPr/>
        </p:nvPicPr>
        <p:blipFill rotWithShape="1">
          <a:blip r:embed="rId14" cstate="print">
            <a:extLst>
              <a:ext uri="{28A0092B-C50C-407E-A947-70E740481C1C}">
                <a14:useLocalDpi xmlns:a14="http://schemas.microsoft.com/office/drawing/2010/main" val="0"/>
              </a:ext>
            </a:extLst>
          </a:blip>
          <a:srcRect t="13457" b="7584"/>
          <a:stretch/>
        </p:blipFill>
        <p:spPr>
          <a:xfrm>
            <a:off x="421166" y="454486"/>
            <a:ext cx="1636612" cy="1201783"/>
          </a:xfrm>
          <a:prstGeom prst="rect">
            <a:avLst/>
          </a:prstGeom>
        </p:spPr>
      </p:pic>
      <p:sp>
        <p:nvSpPr>
          <p:cNvPr id="50" name="Rectangle 49"/>
          <p:cNvSpPr/>
          <p:nvPr/>
        </p:nvSpPr>
        <p:spPr>
          <a:xfrm>
            <a:off x="17842" y="1668258"/>
            <a:ext cx="2246387" cy="646331"/>
          </a:xfrm>
          <a:prstGeom prst="rect">
            <a:avLst/>
          </a:prstGeom>
        </p:spPr>
        <p:txBody>
          <a:bodyPr wrap="square">
            <a:spAutoFit/>
          </a:bodyPr>
          <a:lstStyle/>
          <a:p>
            <a:r>
              <a:rPr lang="en-US" sz="900" b="1" dirty="0" smtClean="0"/>
              <a:t>Q27B35E</a:t>
            </a:r>
            <a:r>
              <a:rPr lang="el-GR" sz="900" b="1" dirty="0" smtClean="0"/>
              <a:t> </a:t>
            </a:r>
            <a:r>
              <a:rPr lang="en-US" sz="900" b="1" dirty="0"/>
              <a:t>AOC MONITOR 27'' BUSINESS</a:t>
            </a:r>
            <a:r>
              <a:rPr lang="en-US" sz="900" dirty="0"/>
              <a:t>, F, IPS, QHD, 75HZ, 2560x1440, 1MS, TILT, HDMI, DP, VESA COMPATIBLE, BLACK, 3 </a:t>
            </a:r>
            <a:r>
              <a:rPr lang="en-US" sz="900" dirty="0" smtClean="0"/>
              <a:t>YW</a:t>
            </a:r>
            <a:r>
              <a:rPr lang="el-GR" sz="900" dirty="0" smtClean="0"/>
              <a:t> </a:t>
            </a:r>
            <a:r>
              <a:rPr lang="en-US" sz="900" dirty="0" smtClean="0"/>
              <a:t>ACK </a:t>
            </a:r>
            <a:r>
              <a:rPr lang="en-US" sz="900" b="1" dirty="0" smtClean="0">
                <a:solidFill>
                  <a:srgbClr val="FF0000"/>
                </a:solidFill>
              </a:rPr>
              <a:t>€</a:t>
            </a:r>
            <a:r>
              <a:rPr lang="en-GB" sz="900" b="1" dirty="0" smtClean="0">
                <a:solidFill>
                  <a:srgbClr val="FF0000"/>
                </a:solidFill>
              </a:rPr>
              <a:t>119</a:t>
            </a:r>
            <a:endParaRPr lang="en-US" sz="900" b="1" dirty="0">
              <a:solidFill>
                <a:srgbClr val="FF0000"/>
              </a:solidFill>
            </a:endParaRPr>
          </a:p>
        </p:txBody>
      </p:sp>
      <p:pic>
        <p:nvPicPr>
          <p:cNvPr id="16" name="Picture 15"/>
          <p:cNvPicPr>
            <a:picLocks noChangeAspect="1"/>
          </p:cNvPicPr>
          <p:nvPr/>
        </p:nvPicPr>
        <p:blipFill rotWithShape="1">
          <a:blip r:embed="rId15" cstate="print">
            <a:extLst>
              <a:ext uri="{28A0092B-C50C-407E-A947-70E740481C1C}">
                <a14:useLocalDpi xmlns:a14="http://schemas.microsoft.com/office/drawing/2010/main" val="0"/>
              </a:ext>
            </a:extLst>
          </a:blip>
          <a:srcRect l="17157" t="24536" r="15634" b="24296"/>
          <a:stretch/>
        </p:blipFill>
        <p:spPr>
          <a:xfrm>
            <a:off x="577262" y="4422656"/>
            <a:ext cx="1320417" cy="1005282"/>
          </a:xfrm>
          <a:prstGeom prst="rect">
            <a:avLst/>
          </a:prstGeom>
        </p:spPr>
      </p:pic>
      <p:sp>
        <p:nvSpPr>
          <p:cNvPr id="51" name="Rectangle 50"/>
          <p:cNvSpPr/>
          <p:nvPr/>
        </p:nvSpPr>
        <p:spPr>
          <a:xfrm>
            <a:off x="5389" y="5584207"/>
            <a:ext cx="2397552" cy="784830"/>
          </a:xfrm>
          <a:prstGeom prst="rect">
            <a:avLst/>
          </a:prstGeom>
        </p:spPr>
        <p:txBody>
          <a:bodyPr wrap="square">
            <a:spAutoFit/>
          </a:bodyPr>
          <a:lstStyle/>
          <a:p>
            <a:r>
              <a:rPr lang="en-US" sz="900" b="1" dirty="0" smtClean="0"/>
              <a:t>24G4HRE</a:t>
            </a:r>
            <a:r>
              <a:rPr lang="en-US" sz="900" b="1" dirty="0"/>
              <a:t> AOC MONITOR 23.8'', </a:t>
            </a:r>
            <a:r>
              <a:rPr lang="en-US" sz="900" dirty="0"/>
              <a:t>24G4HRE, GAMING, E, IPS, SPEAKERS, </a:t>
            </a:r>
            <a:r>
              <a:rPr lang="en-US" sz="900" dirty="0">
                <a:solidFill>
                  <a:srgbClr val="FF0000"/>
                </a:solidFill>
              </a:rPr>
              <a:t>200 Hz, </a:t>
            </a:r>
            <a:r>
              <a:rPr lang="en-US" sz="900" dirty="0"/>
              <a:t>1920x1080,  80M:1, 0.5MS, 300 CD/M², TILT, AMD FREESYNC, 200 Hz, 2X HDMI, DISPLAY PORT, 3YW, </a:t>
            </a:r>
            <a:r>
              <a:rPr lang="en-US" sz="900" dirty="0" smtClean="0"/>
              <a:t>BLACK </a:t>
            </a:r>
            <a:r>
              <a:rPr lang="en-US" sz="900" b="1" dirty="0" smtClean="0">
                <a:solidFill>
                  <a:srgbClr val="FF0000"/>
                </a:solidFill>
              </a:rPr>
              <a:t>€</a:t>
            </a:r>
            <a:r>
              <a:rPr lang="en-US" sz="900" b="1" dirty="0" smtClean="0">
                <a:solidFill>
                  <a:srgbClr val="FF0000"/>
                </a:solidFill>
              </a:rPr>
              <a:t>119</a:t>
            </a:r>
            <a:endParaRPr lang="en-US" sz="900" b="1" dirty="0">
              <a:solidFill>
                <a:srgbClr val="FF0000"/>
              </a:solidFill>
            </a:endParaRPr>
          </a:p>
        </p:txBody>
      </p:sp>
      <p:pic>
        <p:nvPicPr>
          <p:cNvPr id="17" name="Picture 16"/>
          <p:cNvPicPr>
            <a:picLocks noChangeAspect="1"/>
          </p:cNvPicPr>
          <p:nvPr/>
        </p:nvPicPr>
        <p:blipFill rotWithShape="1">
          <a:blip r:embed="rId16" cstate="print">
            <a:extLst>
              <a:ext uri="{28A0092B-C50C-407E-A947-70E740481C1C}">
                <a14:useLocalDpi xmlns:a14="http://schemas.microsoft.com/office/drawing/2010/main" val="0"/>
              </a:ext>
            </a:extLst>
          </a:blip>
          <a:srcRect l="1397" t="10159" r="1842" b="10984"/>
          <a:stretch/>
        </p:blipFill>
        <p:spPr>
          <a:xfrm>
            <a:off x="3034694" y="4426323"/>
            <a:ext cx="1311897" cy="1069145"/>
          </a:xfrm>
          <a:prstGeom prst="rect">
            <a:avLst/>
          </a:prstGeom>
        </p:spPr>
      </p:pic>
      <p:sp>
        <p:nvSpPr>
          <p:cNvPr id="53" name="Rectangle 52"/>
          <p:cNvSpPr/>
          <p:nvPr/>
        </p:nvSpPr>
        <p:spPr>
          <a:xfrm>
            <a:off x="2463420" y="5584207"/>
            <a:ext cx="2397552" cy="646331"/>
          </a:xfrm>
          <a:prstGeom prst="rect">
            <a:avLst/>
          </a:prstGeom>
        </p:spPr>
        <p:txBody>
          <a:bodyPr wrap="square">
            <a:spAutoFit/>
          </a:bodyPr>
          <a:lstStyle/>
          <a:p>
            <a:r>
              <a:rPr lang="en-US" sz="900" b="1" dirty="0" smtClean="0"/>
              <a:t>24G42E </a:t>
            </a:r>
            <a:r>
              <a:rPr lang="en-US" sz="900" b="1" dirty="0"/>
              <a:t>AOC MONITOR 23.8</a:t>
            </a:r>
            <a:r>
              <a:rPr lang="en-US" sz="900" dirty="0"/>
              <a:t>'', 24G42E, GAMING, E, IPS, 1920x1080,  80M:1, 1MS, 300 CD/M², TILT, AMD FREESYNC</a:t>
            </a:r>
            <a:r>
              <a:rPr lang="en-US" sz="900" dirty="0">
                <a:solidFill>
                  <a:srgbClr val="C00000"/>
                </a:solidFill>
              </a:rPr>
              <a:t>, </a:t>
            </a:r>
            <a:r>
              <a:rPr lang="en-US" sz="900" dirty="0">
                <a:solidFill>
                  <a:srgbClr val="FF0000"/>
                </a:solidFill>
              </a:rPr>
              <a:t>180 Hz</a:t>
            </a:r>
            <a:r>
              <a:rPr lang="en-US" sz="900" dirty="0"/>
              <a:t>, 2X HDMI, DISPLAY PORT, 3YW, </a:t>
            </a:r>
            <a:r>
              <a:rPr lang="en-US" sz="900" dirty="0" smtClean="0"/>
              <a:t>BLACK </a:t>
            </a:r>
            <a:r>
              <a:rPr lang="en-US" sz="900" b="1" dirty="0" smtClean="0">
                <a:solidFill>
                  <a:srgbClr val="FF0000"/>
                </a:solidFill>
              </a:rPr>
              <a:t>€</a:t>
            </a:r>
            <a:r>
              <a:rPr lang="en-US" sz="900" b="1" dirty="0" smtClean="0">
                <a:solidFill>
                  <a:srgbClr val="FF0000"/>
                </a:solidFill>
              </a:rPr>
              <a:t>132</a:t>
            </a:r>
            <a:endParaRPr lang="en-US" sz="900" b="1" dirty="0" smtClean="0">
              <a:solidFill>
                <a:srgbClr val="FF0000"/>
              </a:solidFill>
            </a:endParaRPr>
          </a:p>
        </p:txBody>
      </p:sp>
      <p:sp>
        <p:nvSpPr>
          <p:cNvPr id="64" name="Rectangle 63"/>
          <p:cNvSpPr/>
          <p:nvPr/>
        </p:nvSpPr>
        <p:spPr>
          <a:xfrm>
            <a:off x="7413814" y="5591329"/>
            <a:ext cx="2397552" cy="646331"/>
          </a:xfrm>
          <a:prstGeom prst="rect">
            <a:avLst/>
          </a:prstGeom>
        </p:spPr>
        <p:txBody>
          <a:bodyPr wrap="square">
            <a:spAutoFit/>
          </a:bodyPr>
          <a:lstStyle/>
          <a:p>
            <a:r>
              <a:rPr lang="en-US" sz="900" b="1" dirty="0"/>
              <a:t>27G4HA AOC MONITOR 27G4HA, </a:t>
            </a:r>
            <a:r>
              <a:rPr lang="en-US" sz="900" dirty="0"/>
              <a:t>GAMING 27'', E, </a:t>
            </a:r>
            <a:r>
              <a:rPr lang="en-US" sz="900" dirty="0">
                <a:solidFill>
                  <a:srgbClr val="FF0000"/>
                </a:solidFill>
              </a:rPr>
              <a:t>200HZ, SPEAKERS</a:t>
            </a:r>
            <a:r>
              <a:rPr lang="en-US" sz="900" dirty="0"/>
              <a:t>, IPS LED, 0.5MS, 1920x1080, 80M:1, 300 CD/M², TILT, 2X HDMI, DISPLAY PORT, FRAMELESS , 3YW, </a:t>
            </a:r>
            <a:r>
              <a:rPr lang="en-US" sz="900" dirty="0" smtClean="0"/>
              <a:t>BLACK </a:t>
            </a:r>
            <a:r>
              <a:rPr lang="en-US" sz="900" b="1" dirty="0" smtClean="0">
                <a:solidFill>
                  <a:srgbClr val="FF0000"/>
                </a:solidFill>
              </a:rPr>
              <a:t>€</a:t>
            </a:r>
            <a:r>
              <a:rPr lang="en-US" sz="900" b="1" dirty="0" smtClean="0">
                <a:solidFill>
                  <a:srgbClr val="FF0000"/>
                </a:solidFill>
              </a:rPr>
              <a:t>164</a:t>
            </a:r>
            <a:endParaRPr lang="en-US" sz="900" b="1" dirty="0">
              <a:solidFill>
                <a:srgbClr val="FF0000"/>
              </a:solidFill>
            </a:endParaRPr>
          </a:p>
        </p:txBody>
      </p:sp>
      <p:pic>
        <p:nvPicPr>
          <p:cNvPr id="18" name="Picture 17"/>
          <p:cNvPicPr>
            <a:picLocks noChangeAspect="1"/>
          </p:cNvPicPr>
          <p:nvPr/>
        </p:nvPicPr>
        <p:blipFill rotWithShape="1">
          <a:blip r:embed="rId17" cstate="print">
            <a:extLst>
              <a:ext uri="{28A0092B-C50C-407E-A947-70E740481C1C}">
                <a14:useLocalDpi xmlns:a14="http://schemas.microsoft.com/office/drawing/2010/main" val="0"/>
              </a:ext>
            </a:extLst>
          </a:blip>
          <a:srcRect l="9564" t="17270" r="11398" b="12127"/>
          <a:stretch/>
        </p:blipFill>
        <p:spPr>
          <a:xfrm>
            <a:off x="7960241" y="4431227"/>
            <a:ext cx="1410991" cy="1174417"/>
          </a:xfrm>
          <a:prstGeom prst="rect">
            <a:avLst/>
          </a:prstGeom>
        </p:spPr>
      </p:pic>
      <p:sp>
        <p:nvSpPr>
          <p:cNvPr id="40" name="Rectangle 39"/>
          <p:cNvSpPr/>
          <p:nvPr/>
        </p:nvSpPr>
        <p:spPr>
          <a:xfrm>
            <a:off x="58141" y="6378344"/>
            <a:ext cx="5088625"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41" name="Rectangle 40"/>
          <p:cNvSpPr/>
          <p:nvPr/>
        </p:nvSpPr>
        <p:spPr>
          <a:xfrm>
            <a:off x="8374624" y="6470676"/>
            <a:ext cx="892635" cy="276999"/>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p:txBody>
      </p:sp>
    </p:spTree>
    <p:extLst>
      <p:ext uri="{BB962C8B-B14F-4D97-AF65-F5344CB8AC3E}">
        <p14:creationId xmlns:p14="http://schemas.microsoft.com/office/powerpoint/2010/main" val="874785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4" name="Table 23"/>
          <p:cNvGraphicFramePr>
            <a:graphicFrameLocks noGrp="1"/>
          </p:cNvGraphicFramePr>
          <p:nvPr>
            <p:extLst>
              <p:ext uri="{D42A27DB-BD31-4B8C-83A1-F6EECF244321}">
                <p14:modId xmlns:p14="http://schemas.microsoft.com/office/powerpoint/2010/main" val="2373220844"/>
              </p:ext>
            </p:extLst>
          </p:nvPr>
        </p:nvGraphicFramePr>
        <p:xfrm>
          <a:off x="3761" y="409304"/>
          <a:ext cx="9895976" cy="5960106"/>
        </p:xfrm>
        <a:graphic>
          <a:graphicData uri="http://schemas.openxmlformats.org/drawingml/2006/table">
            <a:tbl>
              <a:tblPr firstRow="1" bandRow="1">
                <a:tableStyleId>{5C22544A-7EE6-4342-B048-85BDC9FD1C3A}</a:tableStyleId>
              </a:tblPr>
              <a:tblGrid>
                <a:gridCol w="2473994"/>
                <a:gridCol w="2473994"/>
                <a:gridCol w="2473994"/>
                <a:gridCol w="2473994"/>
              </a:tblGrid>
              <a:tr h="198670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r h="1986702">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r h="1986702">
                <a:tc>
                  <a:txBody>
                    <a:bodyPr/>
                    <a:lstStyle/>
                    <a:p>
                      <a:endParaRPr lang="en-US"/>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c>
                  <a:txBody>
                    <a:bodyPr/>
                    <a:lstStyle/>
                    <a:p>
                      <a:endParaRPr lang="en-US" dirty="0"/>
                    </a:p>
                  </a:txBody>
                  <a:tcP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noFill/>
                  </a:tcPr>
                </a:tc>
              </a:tr>
            </a:tbl>
          </a:graphicData>
        </a:graphic>
      </p:graphicFrame>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49052"/>
          <a:stretch/>
        </p:blipFill>
        <p:spPr>
          <a:xfrm>
            <a:off x="-4948" y="-11234"/>
            <a:ext cx="9919980" cy="420537"/>
          </a:xfrm>
          <a:prstGeom prst="rect">
            <a:avLst/>
          </a:prstGeom>
        </p:spPr>
      </p:pic>
      <p:sp>
        <p:nvSpPr>
          <p:cNvPr id="5" name="Rectangle 4"/>
          <p:cNvSpPr/>
          <p:nvPr/>
        </p:nvSpPr>
        <p:spPr>
          <a:xfrm>
            <a:off x="8412362" y="376"/>
            <a:ext cx="1478665" cy="338554"/>
          </a:xfrm>
          <a:prstGeom prst="rect">
            <a:avLst/>
          </a:prstGeom>
        </p:spPr>
        <p:txBody>
          <a:bodyPr wrap="square">
            <a:spAutoFit/>
          </a:bodyPr>
          <a:lstStyle/>
          <a:p>
            <a:pPr algn="r"/>
            <a:r>
              <a:rPr lang="en-US" sz="800" dirty="0" smtClean="0">
                <a:solidFill>
                  <a:schemeClr val="bg1"/>
                </a:solidFill>
                <a:cs typeface="Arial" panose="020B0604020202020204" pitchFamily="34" charset="0"/>
              </a:rPr>
              <a:t>Retail</a:t>
            </a:r>
            <a:r>
              <a:rPr lang="en-US" sz="800" dirty="0" smtClean="0">
                <a:solidFill>
                  <a:schemeClr val="bg1"/>
                </a:solidFill>
                <a:cs typeface="Arial" panose="020B0604020202020204" pitchFamily="34" charset="0"/>
              </a:rPr>
              <a:t> </a:t>
            </a:r>
            <a:r>
              <a:rPr lang="en-US" sz="800" dirty="0">
                <a:solidFill>
                  <a:schemeClr val="bg1"/>
                </a:solidFill>
                <a:cs typeface="Arial" panose="020B0604020202020204" pitchFamily="34" charset="0"/>
              </a:rPr>
              <a:t>File </a:t>
            </a:r>
          </a:p>
          <a:p>
            <a:pPr algn="r"/>
            <a:r>
              <a:rPr lang="en-US" sz="800" dirty="0" smtClean="0">
                <a:solidFill>
                  <a:schemeClr val="bg1"/>
                </a:solidFill>
                <a:cs typeface="Arial" panose="020B0604020202020204" pitchFamily="34" charset="0"/>
              </a:rPr>
              <a:t>November </a:t>
            </a:r>
            <a:r>
              <a:rPr lang="en-US" sz="800" dirty="0">
                <a:solidFill>
                  <a:schemeClr val="bg1"/>
                </a:solidFill>
                <a:cs typeface="Arial" panose="020B0604020202020204" pitchFamily="34" charset="0"/>
              </a:rPr>
              <a:t>2025</a:t>
            </a:r>
          </a:p>
        </p:txBody>
      </p:sp>
      <p:sp>
        <p:nvSpPr>
          <p:cNvPr id="6" name="Rectangle 5"/>
          <p:cNvSpPr/>
          <p:nvPr/>
        </p:nvSpPr>
        <p:spPr>
          <a:xfrm>
            <a:off x="3191624" y="184215"/>
            <a:ext cx="3230546" cy="246221"/>
          </a:xfrm>
          <a:prstGeom prst="rect">
            <a:avLst/>
          </a:prstGeom>
        </p:spPr>
        <p:txBody>
          <a:bodyPr wrap="square">
            <a:spAutoFit/>
          </a:bodyPr>
          <a:lstStyle/>
          <a:p>
            <a:pPr algn="ctr"/>
            <a:r>
              <a:rPr lang="en-GB" sz="1000" b="1" dirty="0">
                <a:solidFill>
                  <a:srgbClr val="92D050"/>
                </a:solidFill>
                <a:effectLst>
                  <a:outerShdw blurRad="38100" dist="38100" dir="2700000" algn="tl">
                    <a:srgbClr val="000000">
                      <a:alpha val="43137"/>
                    </a:srgbClr>
                  </a:outerShdw>
                </a:effectLst>
              </a:rPr>
              <a:t>The worldwide Leader in displays</a:t>
            </a:r>
            <a:endParaRPr lang="en-GB" sz="1000" b="1" i="0" dirty="0">
              <a:solidFill>
                <a:srgbClr val="92D050"/>
              </a:solidFill>
              <a:effectLst>
                <a:outerShdw blurRad="38100" dist="38100" dir="2700000" algn="tl">
                  <a:srgbClr val="000000">
                    <a:alpha val="43137"/>
                  </a:srgbClr>
                </a:outerShdw>
              </a:effectLst>
              <a:hlinkClick r:id="rId3"/>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679" y="14753"/>
            <a:ext cx="945919" cy="319617"/>
          </a:xfrm>
          <a:prstGeom prst="rect">
            <a:avLst/>
          </a:prstGeom>
        </p:spPr>
      </p:pic>
      <p:sp>
        <p:nvSpPr>
          <p:cNvPr id="8" name="Rectangle 7"/>
          <p:cNvSpPr/>
          <p:nvPr/>
        </p:nvSpPr>
        <p:spPr>
          <a:xfrm>
            <a:off x="1002598" y="-89619"/>
            <a:ext cx="8002065" cy="677108"/>
          </a:xfrm>
          <a:prstGeom prst="rect">
            <a:avLst/>
          </a:prstGeom>
          <a:noFill/>
        </p:spPr>
        <p:txBody>
          <a:bodyPr wrap="square" lIns="91440" tIns="45720" rIns="91440" bIns="45720">
            <a:spAutoFit/>
          </a:bodyPr>
          <a:lstStyle/>
          <a:p>
            <a:pPr algn="ctr"/>
            <a:r>
              <a:rPr lang="en-US" sz="2000" b="1" cap="none" spc="0" dirty="0">
                <a:ln w="9525">
                  <a:solidFill>
                    <a:schemeClr val="bg1"/>
                  </a:solidFill>
                  <a:prstDash val="solid"/>
                </a:ln>
                <a:solidFill>
                  <a:schemeClr val="bg1"/>
                </a:solidFill>
                <a:effectLst>
                  <a:outerShdw blurRad="38100" dist="38100" dir="2700000" algn="tl">
                    <a:srgbClr val="000000">
                      <a:alpha val="43137"/>
                    </a:srgbClr>
                  </a:outerShdw>
                </a:effectLst>
              </a:rPr>
              <a:t>AOC HOME, </a:t>
            </a:r>
            <a:r>
              <a:rPr lang="en-US" b="1" cap="none" spc="0" dirty="0">
                <a:ln w="9525">
                  <a:solidFill>
                    <a:schemeClr val="bg1"/>
                  </a:solidFill>
                  <a:prstDash val="solid"/>
                </a:ln>
                <a:solidFill>
                  <a:schemeClr val="bg1"/>
                </a:solidFill>
                <a:effectLst>
                  <a:outerShdw blurRad="38100" dist="38100" dir="2700000" algn="tl">
                    <a:srgbClr val="000000">
                      <a:alpha val="43137"/>
                    </a:srgbClr>
                  </a:outerShdw>
                </a:effectLst>
              </a:rPr>
              <a:t>Business and Gaming PC Monitors</a:t>
            </a:r>
            <a:r>
              <a:rPr lang="el-GR" b="1" cap="none" spc="0" dirty="0">
                <a:ln w="9525">
                  <a:solidFill>
                    <a:schemeClr val="bg1"/>
                  </a:solidFill>
                  <a:prstDash val="solid"/>
                </a:ln>
                <a:solidFill>
                  <a:schemeClr val="bg1"/>
                </a:solidFill>
                <a:effectLst>
                  <a:outerShdw blurRad="38100" dist="38100" dir="2700000" algn="tl">
                    <a:srgbClr val="000000">
                      <a:alpha val="43137"/>
                    </a:srgbClr>
                  </a:outerShdw>
                </a:effectLst>
              </a:rPr>
              <a:t> </a:t>
            </a:r>
            <a:r>
              <a:rPr lang="en-GB" sz="1600" b="1" dirty="0" smtClean="0">
                <a:ln w="9525">
                  <a:solidFill>
                    <a:schemeClr val="bg1"/>
                  </a:solidFill>
                  <a:prstDash val="solid"/>
                </a:ln>
                <a:solidFill>
                  <a:schemeClr val="accent2">
                    <a:lumMod val="75000"/>
                  </a:schemeClr>
                </a:solidFill>
              </a:rPr>
              <a:t>New Lower Prices </a:t>
            </a:r>
            <a:r>
              <a:rPr lang="en-GB" sz="1400" dirty="0" smtClean="0">
                <a:ln w="0"/>
                <a:effectLst>
                  <a:outerShdw blurRad="38100" dist="19050" dir="2700000" algn="tl" rotWithShape="0">
                    <a:schemeClr val="dk1">
                      <a:alpha val="40000"/>
                    </a:schemeClr>
                  </a:outerShdw>
                </a:effectLst>
              </a:rPr>
              <a:t>call for BF pricing</a:t>
            </a:r>
          </a:p>
          <a:p>
            <a:pPr algn="ctr"/>
            <a:endParaRPr lang="en-US" b="1" cap="none" spc="0" dirty="0">
              <a:ln w="9525">
                <a:solidFill>
                  <a:schemeClr val="bg1"/>
                </a:solidFill>
                <a:prstDash val="solid"/>
              </a:ln>
              <a:solidFill>
                <a:schemeClr val="accent5">
                  <a:lumMod val="75000"/>
                </a:schemeClr>
              </a:solidFill>
            </a:endParaRPr>
          </a:p>
        </p:txBody>
      </p:sp>
      <p:sp>
        <p:nvSpPr>
          <p:cNvPr id="9" name="Rectangle 8"/>
          <p:cNvSpPr/>
          <p:nvPr/>
        </p:nvSpPr>
        <p:spPr>
          <a:xfrm>
            <a:off x="5925" y="6392517"/>
            <a:ext cx="9899010" cy="465483"/>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Tw Cen MT" panose="020B0602020104020603" pitchFamily="34" charset="0"/>
            </a:endParaRPr>
          </a:p>
        </p:txBody>
      </p:sp>
      <p:cxnSp>
        <p:nvCxnSpPr>
          <p:cNvPr id="98" name="Straight Connector 97"/>
          <p:cNvCxnSpPr/>
          <p:nvPr/>
        </p:nvCxnSpPr>
        <p:spPr>
          <a:xfrm>
            <a:off x="1191" y="6387612"/>
            <a:ext cx="9890791" cy="0"/>
          </a:xfrm>
          <a:prstGeom prst="line">
            <a:avLst/>
          </a:prstGeom>
          <a:ln>
            <a:solidFill>
              <a:srgbClr val="7A1701"/>
            </a:solidFill>
          </a:ln>
        </p:spPr>
        <p:style>
          <a:lnRef idx="2">
            <a:schemeClr val="dk1"/>
          </a:lnRef>
          <a:fillRef idx="0">
            <a:schemeClr val="dk1"/>
          </a:fillRef>
          <a:effectRef idx="1">
            <a:schemeClr val="dk1"/>
          </a:effectRef>
          <a:fontRef idx="minor">
            <a:schemeClr val="tx1"/>
          </a:fontRef>
        </p:style>
      </p:cxnSp>
      <p:cxnSp>
        <p:nvCxnSpPr>
          <p:cNvPr id="74" name="Straight Connector 73"/>
          <p:cNvCxnSpPr/>
          <p:nvPr/>
        </p:nvCxnSpPr>
        <p:spPr>
          <a:xfrm>
            <a:off x="8949" y="400427"/>
            <a:ext cx="9890791" cy="0"/>
          </a:xfrm>
          <a:prstGeom prst="line">
            <a:avLst/>
          </a:prstGeom>
          <a:ln/>
        </p:spPr>
        <p:style>
          <a:lnRef idx="3">
            <a:schemeClr val="accent3"/>
          </a:lnRef>
          <a:fillRef idx="0">
            <a:schemeClr val="accent3"/>
          </a:fillRef>
          <a:effectRef idx="2">
            <a:schemeClr val="accent3"/>
          </a:effectRef>
          <a:fontRef idx="minor">
            <a:schemeClr val="tx1"/>
          </a:fontRef>
        </p:style>
      </p:cxnSp>
      <p:pic>
        <p:nvPicPr>
          <p:cNvPr id="50" name="Picture 49"/>
          <p:cNvPicPr>
            <a:picLocks noChangeAspect="1"/>
          </p:cNvPicPr>
          <p:nvPr/>
        </p:nvPicPr>
        <p:blipFill rotWithShape="1">
          <a:blip r:embed="rId5" cstate="print">
            <a:extLst>
              <a:ext uri="{28A0092B-C50C-407E-A947-70E740481C1C}">
                <a14:useLocalDpi xmlns:a14="http://schemas.microsoft.com/office/drawing/2010/main" val="0"/>
              </a:ext>
            </a:extLst>
          </a:blip>
          <a:srcRect l="4191" t="25016" r="4127" b="21778"/>
          <a:stretch/>
        </p:blipFill>
        <p:spPr>
          <a:xfrm>
            <a:off x="7942117" y="4434484"/>
            <a:ext cx="1521669" cy="883074"/>
          </a:xfrm>
          <a:prstGeom prst="rect">
            <a:avLst/>
          </a:prstGeom>
        </p:spPr>
      </p:pic>
      <p:sp>
        <p:nvSpPr>
          <p:cNvPr id="51" name="TextBox 50"/>
          <p:cNvSpPr txBox="1"/>
          <p:nvPr/>
        </p:nvSpPr>
        <p:spPr>
          <a:xfrm>
            <a:off x="7364352" y="5614549"/>
            <a:ext cx="2526675" cy="707886"/>
          </a:xfrm>
          <a:prstGeom prst="rect">
            <a:avLst/>
          </a:prstGeom>
          <a:noFill/>
        </p:spPr>
        <p:txBody>
          <a:bodyPr wrap="square" rtlCol="0">
            <a:spAutoFit/>
          </a:bodyPr>
          <a:lstStyle/>
          <a:p>
            <a:r>
              <a:rPr lang="en-US" sz="800" b="1" dirty="0"/>
              <a:t>AG346UCD AOC MONITOR 34'', GAMING </a:t>
            </a:r>
            <a:r>
              <a:rPr lang="en-US" sz="800" b="1" dirty="0">
                <a:solidFill>
                  <a:srgbClr val="FF0000"/>
                </a:solidFill>
              </a:rPr>
              <a:t>CURVED</a:t>
            </a:r>
            <a:r>
              <a:rPr lang="en-US" sz="800" b="1" dirty="0"/>
              <a:t>, </a:t>
            </a:r>
            <a:r>
              <a:rPr lang="en-US" sz="800" dirty="0"/>
              <a:t>G, OLED, WQHD, 3440x1440, 15M:1, </a:t>
            </a:r>
            <a:r>
              <a:rPr lang="en-US" sz="800" dirty="0">
                <a:solidFill>
                  <a:srgbClr val="FF0000"/>
                </a:solidFill>
              </a:rPr>
              <a:t>0.03MS, 175 Hz</a:t>
            </a:r>
            <a:r>
              <a:rPr lang="en-US" sz="800" dirty="0"/>
              <a:t>, 21:9, ULTRA WIDE, SPEAKERS, TILT, SWIVEL, HEIGHT ADJUSTABLE, HDMI X 2, DP, USB HUB, USB-C, WALLMOUNT, 3YW, MATT </a:t>
            </a:r>
            <a:r>
              <a:rPr lang="en-US" sz="800" b="1" dirty="0" smtClean="0">
                <a:solidFill>
                  <a:srgbClr val="FF0000"/>
                </a:solidFill>
              </a:rPr>
              <a:t>€</a:t>
            </a:r>
            <a:r>
              <a:rPr lang="en-GB" sz="800" b="1" smtClean="0">
                <a:solidFill>
                  <a:srgbClr val="FF0000"/>
                </a:solidFill>
              </a:rPr>
              <a:t>780</a:t>
            </a:r>
            <a:endParaRPr lang="en-US" sz="800" b="1" dirty="0">
              <a:solidFill>
                <a:srgbClr val="FF0000"/>
              </a:solidFill>
            </a:endParaRPr>
          </a:p>
        </p:txBody>
      </p:sp>
      <p:pic>
        <p:nvPicPr>
          <p:cNvPr id="16" name="Picture 15"/>
          <p:cNvPicPr>
            <a:picLocks noChangeAspect="1"/>
          </p:cNvPicPr>
          <p:nvPr/>
        </p:nvPicPr>
        <p:blipFill rotWithShape="1">
          <a:blip r:embed="rId6" cstate="print">
            <a:extLst>
              <a:ext uri="{28A0092B-C50C-407E-A947-70E740481C1C}">
                <a14:useLocalDpi xmlns:a14="http://schemas.microsoft.com/office/drawing/2010/main" val="0"/>
              </a:ext>
            </a:extLst>
          </a:blip>
          <a:srcRect l="5080" t="15873" r="6032" b="10603"/>
          <a:stretch/>
        </p:blipFill>
        <p:spPr>
          <a:xfrm>
            <a:off x="5544378" y="4479860"/>
            <a:ext cx="1280585" cy="1059227"/>
          </a:xfrm>
          <a:prstGeom prst="rect">
            <a:avLst/>
          </a:prstGeom>
        </p:spPr>
      </p:pic>
      <p:sp>
        <p:nvSpPr>
          <p:cNvPr id="53" name="TextBox 52"/>
          <p:cNvSpPr txBox="1"/>
          <p:nvPr/>
        </p:nvSpPr>
        <p:spPr>
          <a:xfrm>
            <a:off x="4921573" y="5607194"/>
            <a:ext cx="2498395" cy="707886"/>
          </a:xfrm>
          <a:prstGeom prst="rect">
            <a:avLst/>
          </a:prstGeom>
          <a:noFill/>
        </p:spPr>
        <p:txBody>
          <a:bodyPr wrap="square" rtlCol="0">
            <a:spAutoFit/>
          </a:bodyPr>
          <a:lstStyle/>
          <a:p>
            <a:r>
              <a:rPr lang="en-US" sz="800" b="1" dirty="0" smtClean="0"/>
              <a:t>AG326UD AOC </a:t>
            </a:r>
            <a:r>
              <a:rPr lang="en-US" sz="800" b="1" dirty="0"/>
              <a:t>MONITOR 32'' GAMING AGON PRO, OLED</a:t>
            </a:r>
            <a:r>
              <a:rPr lang="en-US" sz="800" dirty="0"/>
              <a:t>, </a:t>
            </a:r>
            <a:r>
              <a:rPr lang="en-US" sz="800" dirty="0">
                <a:solidFill>
                  <a:srgbClr val="FF0000"/>
                </a:solidFill>
              </a:rPr>
              <a:t>3840 X 2160</a:t>
            </a:r>
            <a:r>
              <a:rPr lang="en-US" sz="800" dirty="0"/>
              <a:t>, 80M:1, 165Hz, </a:t>
            </a:r>
            <a:r>
              <a:rPr lang="en-US" sz="800" dirty="0">
                <a:solidFill>
                  <a:srgbClr val="FF0000"/>
                </a:solidFill>
              </a:rPr>
              <a:t>0.03MS</a:t>
            </a:r>
            <a:r>
              <a:rPr lang="en-US" sz="800" dirty="0"/>
              <a:t>, 1000 CD/M2, SPEAKERS, G-SYNC COMPATIBLE, TILT, SWIVEL, PIVOT, HEIGHT ADJUSTABLE, HDMI X 2, DISPLAY PORT, USB 3.2 X 2, </a:t>
            </a:r>
            <a:r>
              <a:rPr lang="en-US" sz="800" dirty="0" smtClean="0"/>
              <a:t>BLACK </a:t>
            </a:r>
            <a:r>
              <a:rPr lang="en-US" sz="800" b="1" dirty="0" smtClean="0">
                <a:solidFill>
                  <a:srgbClr val="FF0000"/>
                </a:solidFill>
              </a:rPr>
              <a:t>€</a:t>
            </a:r>
            <a:r>
              <a:rPr lang="en-GB" sz="800" b="1" dirty="0" smtClean="0">
                <a:solidFill>
                  <a:srgbClr val="FF0000"/>
                </a:solidFill>
              </a:rPr>
              <a:t>745</a:t>
            </a:r>
            <a:endParaRPr lang="en-US" sz="800" b="1" dirty="0">
              <a:solidFill>
                <a:srgbClr val="FF0000"/>
              </a:solidFill>
            </a:endParaRPr>
          </a:p>
        </p:txBody>
      </p:sp>
      <p:pic>
        <p:nvPicPr>
          <p:cNvPr id="17" name="Picture 16"/>
          <p:cNvPicPr>
            <a:picLocks noChangeAspect="1"/>
          </p:cNvPicPr>
          <p:nvPr/>
        </p:nvPicPr>
        <p:blipFill rotWithShape="1">
          <a:blip r:embed="rId7" cstate="print">
            <a:extLst>
              <a:ext uri="{28A0092B-C50C-407E-A947-70E740481C1C}">
                <a14:useLocalDpi xmlns:a14="http://schemas.microsoft.com/office/drawing/2010/main" val="0"/>
              </a:ext>
            </a:extLst>
          </a:blip>
          <a:srcRect l="2229" t="11809" r="1223" b="15048"/>
          <a:stretch/>
        </p:blipFill>
        <p:spPr>
          <a:xfrm>
            <a:off x="3032876" y="4453423"/>
            <a:ext cx="1310239" cy="924875"/>
          </a:xfrm>
          <a:prstGeom prst="rect">
            <a:avLst/>
          </a:prstGeom>
        </p:spPr>
      </p:pic>
      <p:sp>
        <p:nvSpPr>
          <p:cNvPr id="59" name="TextBox 58"/>
          <p:cNvSpPr txBox="1"/>
          <p:nvPr/>
        </p:nvSpPr>
        <p:spPr>
          <a:xfrm>
            <a:off x="2455824" y="5625047"/>
            <a:ext cx="2502766" cy="707886"/>
          </a:xfrm>
          <a:prstGeom prst="rect">
            <a:avLst/>
          </a:prstGeom>
          <a:noFill/>
        </p:spPr>
        <p:txBody>
          <a:bodyPr wrap="square" rtlCol="0">
            <a:spAutoFit/>
          </a:bodyPr>
          <a:lstStyle/>
          <a:p>
            <a:r>
              <a:rPr lang="en-US" sz="800" b="1" dirty="0" smtClean="0"/>
              <a:t>CU34G4 AOC </a:t>
            </a:r>
            <a:r>
              <a:rPr lang="en-US" sz="800" b="1" dirty="0"/>
              <a:t>MONITOR 34'', CU34G4, GAMING CURVED</a:t>
            </a:r>
            <a:r>
              <a:rPr lang="en-US" sz="800" dirty="0"/>
              <a:t>, G, VA, WQHD, </a:t>
            </a:r>
            <a:r>
              <a:rPr lang="en-US" sz="800" dirty="0">
                <a:solidFill>
                  <a:srgbClr val="FF0000"/>
                </a:solidFill>
              </a:rPr>
              <a:t>3440x1440</a:t>
            </a:r>
            <a:r>
              <a:rPr lang="en-US" sz="800" dirty="0"/>
              <a:t>, 80M:1, 0.5MS, FREESYNC, 180 Hz, 21:9, ULTRA WIDE, TILT, SWIVEL, HEIGHT ADJUSTABLE, HDMIx2, DPx2, WALLMOUNT, 3YW, </a:t>
            </a:r>
            <a:r>
              <a:rPr lang="en-US" sz="800" dirty="0" smtClean="0"/>
              <a:t>BLACK</a:t>
            </a:r>
            <a:r>
              <a:rPr lang="en-US" sz="800" b="1" dirty="0" smtClean="0"/>
              <a:t> </a:t>
            </a:r>
            <a:r>
              <a:rPr lang="en-US" sz="800" b="1" dirty="0" smtClean="0">
                <a:solidFill>
                  <a:srgbClr val="FF0000"/>
                </a:solidFill>
              </a:rPr>
              <a:t>€</a:t>
            </a:r>
            <a:r>
              <a:rPr lang="en-GB" sz="800" b="1" dirty="0" smtClean="0">
                <a:solidFill>
                  <a:srgbClr val="FF0000"/>
                </a:solidFill>
              </a:rPr>
              <a:t>372</a:t>
            </a:r>
            <a:endParaRPr lang="en-US" sz="800" b="1" dirty="0">
              <a:solidFill>
                <a:srgbClr val="FF0000"/>
              </a:solidFill>
            </a:endParaRPr>
          </a:p>
        </p:txBody>
      </p:sp>
      <p:pic>
        <p:nvPicPr>
          <p:cNvPr id="18" name="Picture 17"/>
          <p:cNvPicPr>
            <a:picLocks noChangeAspect="1"/>
          </p:cNvPicPr>
          <p:nvPr/>
        </p:nvPicPr>
        <p:blipFill rotWithShape="1">
          <a:blip r:embed="rId8" cstate="print">
            <a:extLst>
              <a:ext uri="{28A0092B-C50C-407E-A947-70E740481C1C}">
                <a14:useLocalDpi xmlns:a14="http://schemas.microsoft.com/office/drawing/2010/main" val="0"/>
              </a:ext>
            </a:extLst>
          </a:blip>
          <a:srcRect l="4583" t="7112" r="4540" b="6667"/>
          <a:stretch/>
        </p:blipFill>
        <p:spPr>
          <a:xfrm>
            <a:off x="529638" y="4434057"/>
            <a:ext cx="1444700" cy="963606"/>
          </a:xfrm>
          <a:prstGeom prst="rect">
            <a:avLst/>
          </a:prstGeom>
        </p:spPr>
      </p:pic>
      <p:sp>
        <p:nvSpPr>
          <p:cNvPr id="64" name="TextBox 63"/>
          <p:cNvSpPr txBox="1"/>
          <p:nvPr/>
        </p:nvSpPr>
        <p:spPr>
          <a:xfrm>
            <a:off x="-22394" y="5625823"/>
            <a:ext cx="2548763" cy="707886"/>
          </a:xfrm>
          <a:prstGeom prst="rect">
            <a:avLst/>
          </a:prstGeom>
          <a:noFill/>
        </p:spPr>
        <p:txBody>
          <a:bodyPr wrap="square" rtlCol="0">
            <a:spAutoFit/>
          </a:bodyPr>
          <a:lstStyle/>
          <a:p>
            <a:r>
              <a:rPr lang="en-US" sz="800" b="1" dirty="0"/>
              <a:t>CU34G2XP/BK AOC MONITOR 34'', </a:t>
            </a:r>
            <a:r>
              <a:rPr lang="en-US" sz="800" dirty="0"/>
              <a:t>CU34G2XP/BK, </a:t>
            </a:r>
            <a:r>
              <a:rPr lang="en-US" sz="800" b="1" dirty="0"/>
              <a:t>GAMING CURVED</a:t>
            </a:r>
            <a:r>
              <a:rPr lang="en-US" sz="800" dirty="0"/>
              <a:t>, G, VA, WQHD, </a:t>
            </a:r>
            <a:r>
              <a:rPr lang="en-US" sz="800" dirty="0">
                <a:solidFill>
                  <a:srgbClr val="FF0000"/>
                </a:solidFill>
              </a:rPr>
              <a:t>3440x1440, </a:t>
            </a:r>
            <a:r>
              <a:rPr lang="en-US" sz="800" dirty="0"/>
              <a:t>80M:1, 1MS, FREESYNC, 180 Hz, 21:9, ULTRA WIDE, TILT,SWIVEL, HEIGHT ADJUSTABLE, HDMIx2, DPx2, USB HUB, WALLMOUNT, 3YW, </a:t>
            </a:r>
            <a:r>
              <a:rPr lang="en-US" sz="800" dirty="0" smtClean="0"/>
              <a:t>BLACK </a:t>
            </a:r>
            <a:r>
              <a:rPr lang="en-US" sz="800" b="1" dirty="0" smtClean="0">
                <a:solidFill>
                  <a:srgbClr val="FF0000"/>
                </a:solidFill>
              </a:rPr>
              <a:t>€</a:t>
            </a:r>
            <a:r>
              <a:rPr lang="en-GB" sz="800" b="1" dirty="0" smtClean="0">
                <a:solidFill>
                  <a:srgbClr val="FF0000"/>
                </a:solidFill>
              </a:rPr>
              <a:t>365</a:t>
            </a:r>
            <a:endParaRPr lang="en-US" sz="800" b="1" dirty="0">
              <a:solidFill>
                <a:srgbClr val="FF0000"/>
              </a:solidFill>
            </a:endParaRPr>
          </a:p>
        </p:txBody>
      </p:sp>
      <p:sp>
        <p:nvSpPr>
          <p:cNvPr id="25" name="Rectangle 24"/>
          <p:cNvSpPr/>
          <p:nvPr/>
        </p:nvSpPr>
        <p:spPr>
          <a:xfrm>
            <a:off x="-15535" y="1673011"/>
            <a:ext cx="2449931" cy="646331"/>
          </a:xfrm>
          <a:prstGeom prst="rect">
            <a:avLst/>
          </a:prstGeom>
        </p:spPr>
        <p:txBody>
          <a:bodyPr wrap="square">
            <a:spAutoFit/>
          </a:bodyPr>
          <a:lstStyle/>
          <a:p>
            <a:r>
              <a:rPr lang="en-US" sz="900" b="1" dirty="0"/>
              <a:t>27G2SPAE/BK AOC MONITOR 27'', GAMING</a:t>
            </a:r>
            <a:r>
              <a:rPr lang="en-US" sz="900" dirty="0"/>
              <a:t>, E, IPS, 1920x1080, 80M:1, 1MS, </a:t>
            </a:r>
            <a:r>
              <a:rPr lang="en-US" sz="900" dirty="0">
                <a:solidFill>
                  <a:srgbClr val="FF0000"/>
                </a:solidFill>
              </a:rPr>
              <a:t>SPEAKERS, </a:t>
            </a:r>
            <a:r>
              <a:rPr lang="en-US" sz="900" dirty="0"/>
              <a:t>250 CD/M², </a:t>
            </a:r>
            <a:r>
              <a:rPr lang="en-US" sz="900" dirty="0">
                <a:solidFill>
                  <a:srgbClr val="FF0000"/>
                </a:solidFill>
              </a:rPr>
              <a:t>165Hz, </a:t>
            </a:r>
            <a:r>
              <a:rPr lang="en-US" sz="900" dirty="0"/>
              <a:t>TILT, DISPLAY PORT, 2 X HDMI, 3Y, BLACK </a:t>
            </a:r>
            <a:r>
              <a:rPr lang="en-US" sz="900" b="1" dirty="0">
                <a:solidFill>
                  <a:srgbClr val="FF0000"/>
                </a:solidFill>
              </a:rPr>
              <a:t>€</a:t>
            </a:r>
            <a:r>
              <a:rPr lang="en-US" sz="900" b="1" dirty="0" smtClean="0">
                <a:solidFill>
                  <a:srgbClr val="FF0000"/>
                </a:solidFill>
              </a:rPr>
              <a:t>167</a:t>
            </a:r>
            <a:endParaRPr lang="en-US" sz="900" b="1" dirty="0">
              <a:solidFill>
                <a:srgbClr val="FF0000"/>
              </a:solidFill>
            </a:endParaRPr>
          </a:p>
        </p:txBody>
      </p:sp>
      <p:pic>
        <p:nvPicPr>
          <p:cNvPr id="26" name="Picture 25"/>
          <p:cNvPicPr>
            <a:picLocks noChangeAspect="1"/>
          </p:cNvPicPr>
          <p:nvPr/>
        </p:nvPicPr>
        <p:blipFill rotWithShape="1">
          <a:blip r:embed="rId9" cstate="print">
            <a:extLst>
              <a:ext uri="{28A0092B-C50C-407E-A947-70E740481C1C}">
                <a14:useLocalDpi xmlns:a14="http://schemas.microsoft.com/office/drawing/2010/main" val="0"/>
              </a:ext>
            </a:extLst>
          </a:blip>
          <a:srcRect l="3683" t="12699" r="4381" b="15429"/>
          <a:stretch/>
        </p:blipFill>
        <p:spPr>
          <a:xfrm>
            <a:off x="529638" y="470800"/>
            <a:ext cx="1359586" cy="1062880"/>
          </a:xfrm>
          <a:prstGeom prst="rect">
            <a:avLst/>
          </a:prstGeom>
        </p:spPr>
      </p:pic>
      <p:sp>
        <p:nvSpPr>
          <p:cNvPr id="27" name="Rectangle 26"/>
          <p:cNvSpPr/>
          <p:nvPr/>
        </p:nvSpPr>
        <p:spPr>
          <a:xfrm>
            <a:off x="2444983" y="1673011"/>
            <a:ext cx="2524449" cy="646331"/>
          </a:xfrm>
          <a:prstGeom prst="rect">
            <a:avLst/>
          </a:prstGeom>
        </p:spPr>
        <p:txBody>
          <a:bodyPr wrap="square">
            <a:spAutoFit/>
          </a:bodyPr>
          <a:lstStyle/>
          <a:p>
            <a:r>
              <a:rPr lang="en-US" sz="900" b="1" dirty="0"/>
              <a:t>C24G2AE/BK </a:t>
            </a:r>
            <a:r>
              <a:rPr lang="en-US" sz="900" dirty="0"/>
              <a:t>AOC MONITOR 24'', </a:t>
            </a:r>
            <a:r>
              <a:rPr lang="en-US" sz="900" b="1" dirty="0"/>
              <a:t>GAMING</a:t>
            </a:r>
            <a:r>
              <a:rPr lang="en-US" sz="900" dirty="0"/>
              <a:t> </a:t>
            </a:r>
            <a:r>
              <a:rPr lang="en-US" sz="900" b="1" dirty="0">
                <a:solidFill>
                  <a:srgbClr val="FF0000"/>
                </a:solidFill>
              </a:rPr>
              <a:t>CURVED</a:t>
            </a:r>
            <a:r>
              <a:rPr lang="en-US" sz="900" dirty="0"/>
              <a:t>, VA LED, 1920x1080,  80M:1, 1MS, 250 CD/M², AMD FREESYNC, </a:t>
            </a:r>
            <a:r>
              <a:rPr lang="en-US" sz="900" dirty="0">
                <a:solidFill>
                  <a:srgbClr val="FF0000"/>
                </a:solidFill>
              </a:rPr>
              <a:t>165 Hz, </a:t>
            </a:r>
            <a:r>
              <a:rPr lang="en-US" sz="900" dirty="0"/>
              <a:t>VGA,  2X HDMI, DISPLAY PORT, FRAMELESS 3YW, BLACK-RED </a:t>
            </a:r>
            <a:r>
              <a:rPr lang="en-US" sz="900" b="1" dirty="0">
                <a:solidFill>
                  <a:srgbClr val="FF0000"/>
                </a:solidFill>
              </a:rPr>
              <a:t>€</a:t>
            </a:r>
            <a:r>
              <a:rPr lang="el-GR" sz="900" b="1" dirty="0" smtClean="0">
                <a:solidFill>
                  <a:srgbClr val="FF0000"/>
                </a:solidFill>
              </a:rPr>
              <a:t>1</a:t>
            </a:r>
            <a:r>
              <a:rPr lang="en-US" sz="900" b="1" dirty="0" smtClean="0">
                <a:solidFill>
                  <a:srgbClr val="FF0000"/>
                </a:solidFill>
              </a:rPr>
              <a:t>67</a:t>
            </a:r>
            <a:endParaRPr lang="en-US" sz="900" b="1" dirty="0">
              <a:solidFill>
                <a:srgbClr val="FF0000"/>
              </a:solidFill>
            </a:endParaRPr>
          </a:p>
        </p:txBody>
      </p:sp>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3103289" y="479509"/>
            <a:ext cx="1222408" cy="929414"/>
          </a:xfrm>
          <a:prstGeom prst="rect">
            <a:avLst/>
          </a:prstGeom>
        </p:spPr>
      </p:pic>
      <p:sp>
        <p:nvSpPr>
          <p:cNvPr id="29" name="TextBox 28"/>
          <p:cNvSpPr txBox="1"/>
          <p:nvPr/>
        </p:nvSpPr>
        <p:spPr>
          <a:xfrm>
            <a:off x="4954344" y="1621468"/>
            <a:ext cx="2432854" cy="784830"/>
          </a:xfrm>
          <a:prstGeom prst="rect">
            <a:avLst/>
          </a:prstGeom>
          <a:noFill/>
        </p:spPr>
        <p:txBody>
          <a:bodyPr wrap="square" rtlCol="0">
            <a:spAutoFit/>
          </a:bodyPr>
          <a:lstStyle/>
          <a:p>
            <a:r>
              <a:rPr lang="en-US" sz="900" b="1" dirty="0"/>
              <a:t>C27G4ZXE AOC MONITOR 27'', GAMING</a:t>
            </a:r>
            <a:r>
              <a:rPr lang="en-US" sz="900" dirty="0"/>
              <a:t> </a:t>
            </a:r>
            <a:r>
              <a:rPr lang="en-US" sz="900" b="1" dirty="0">
                <a:solidFill>
                  <a:srgbClr val="FF0000"/>
                </a:solidFill>
              </a:rPr>
              <a:t>CURVED</a:t>
            </a:r>
            <a:r>
              <a:rPr lang="en-US" sz="900" dirty="0"/>
              <a:t>, E, VA LED, 1920x1080, 80M:1, 0.3MS, </a:t>
            </a:r>
            <a:r>
              <a:rPr lang="en-US" sz="900" dirty="0">
                <a:solidFill>
                  <a:srgbClr val="FF0000"/>
                </a:solidFill>
              </a:rPr>
              <a:t>280HZ, </a:t>
            </a:r>
            <a:r>
              <a:rPr lang="en-US" sz="900" dirty="0"/>
              <a:t>300 CD/M², TILT, AMD FREESYNC/G-SYNC OMPATIBLE, 2X HDMI, DISPLAY PORT, 3YW, BLACK </a:t>
            </a:r>
            <a:r>
              <a:rPr lang="en-US" sz="900" b="1" dirty="0">
                <a:solidFill>
                  <a:srgbClr val="FF0000"/>
                </a:solidFill>
              </a:rPr>
              <a:t>€</a:t>
            </a:r>
            <a:r>
              <a:rPr lang="el-GR" sz="900" b="1" dirty="0" smtClean="0">
                <a:solidFill>
                  <a:srgbClr val="FF0000"/>
                </a:solidFill>
              </a:rPr>
              <a:t>1</a:t>
            </a:r>
            <a:r>
              <a:rPr lang="en-US" sz="900" b="1" dirty="0" smtClean="0">
                <a:solidFill>
                  <a:srgbClr val="FF0000"/>
                </a:solidFill>
              </a:rPr>
              <a:t>79</a:t>
            </a:r>
            <a:endParaRPr lang="en-US" sz="900" b="1" dirty="0">
              <a:solidFill>
                <a:srgbClr val="FF0000"/>
              </a:solidFill>
            </a:endParaRPr>
          </a:p>
        </p:txBody>
      </p:sp>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79411" y="430436"/>
            <a:ext cx="1354445" cy="1039584"/>
          </a:xfrm>
          <a:prstGeom prst="rect">
            <a:avLst/>
          </a:prstGeom>
        </p:spPr>
      </p:pic>
      <p:sp>
        <p:nvSpPr>
          <p:cNvPr id="31" name="TextBox 30"/>
          <p:cNvSpPr txBox="1"/>
          <p:nvPr/>
        </p:nvSpPr>
        <p:spPr>
          <a:xfrm>
            <a:off x="7387198" y="1581033"/>
            <a:ext cx="2549253" cy="784830"/>
          </a:xfrm>
          <a:prstGeom prst="rect">
            <a:avLst/>
          </a:prstGeom>
          <a:noFill/>
        </p:spPr>
        <p:txBody>
          <a:bodyPr wrap="square" rtlCol="0">
            <a:spAutoFit/>
          </a:bodyPr>
          <a:lstStyle/>
          <a:p>
            <a:r>
              <a:rPr lang="en-US" sz="900" b="1" dirty="0"/>
              <a:t>CQ27G4X AOC MONITOR</a:t>
            </a:r>
            <a:r>
              <a:rPr lang="en-US" sz="900" dirty="0"/>
              <a:t>, </a:t>
            </a:r>
            <a:r>
              <a:rPr lang="en-US" sz="900" b="1" dirty="0">
                <a:solidFill>
                  <a:srgbClr val="FF0000"/>
                </a:solidFill>
              </a:rPr>
              <a:t>CURVED</a:t>
            </a:r>
            <a:r>
              <a:rPr lang="en-US" sz="900" dirty="0">
                <a:solidFill>
                  <a:srgbClr val="FF0000"/>
                </a:solidFill>
              </a:rPr>
              <a:t> </a:t>
            </a:r>
            <a:r>
              <a:rPr lang="en-US" sz="900" b="1" dirty="0"/>
              <a:t>GAMING</a:t>
            </a:r>
            <a:r>
              <a:rPr lang="en-US" sz="900" dirty="0"/>
              <a:t> 27'', G, </a:t>
            </a:r>
            <a:r>
              <a:rPr lang="en-US" sz="900" dirty="0">
                <a:solidFill>
                  <a:srgbClr val="FF0000"/>
                </a:solidFill>
              </a:rPr>
              <a:t>180HZ, </a:t>
            </a:r>
            <a:r>
              <a:rPr lang="en-US" sz="900" dirty="0"/>
              <a:t>VA LED, 2560x1440, 80M:1, 0.5MS, 300 CD/M², AMD FREESYNC, TILT, SWIVEL, HEIGHT ADJUSTABLE, 2X HDMI, DISPLAY PORT, FRAMELESS, 3YW, BLACK </a:t>
            </a:r>
            <a:r>
              <a:rPr lang="en-US" sz="900" b="1" dirty="0" smtClean="0">
                <a:solidFill>
                  <a:srgbClr val="FF0000"/>
                </a:solidFill>
              </a:rPr>
              <a:t>€</a:t>
            </a:r>
            <a:r>
              <a:rPr lang="en-GB" sz="900" b="1" dirty="0" smtClean="0">
                <a:solidFill>
                  <a:srgbClr val="FF0000"/>
                </a:solidFill>
              </a:rPr>
              <a:t>215</a:t>
            </a:r>
            <a:endParaRPr lang="en-US" sz="900" b="1" dirty="0">
              <a:solidFill>
                <a:srgbClr val="FF0000"/>
              </a:solidFill>
            </a:endParaRPr>
          </a:p>
        </p:txBody>
      </p:sp>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869857" y="427505"/>
            <a:ext cx="1340649" cy="1091112"/>
          </a:xfrm>
          <a:prstGeom prst="rect">
            <a:avLst/>
          </a:prstGeom>
        </p:spPr>
      </p:pic>
      <p:sp>
        <p:nvSpPr>
          <p:cNvPr id="33" name="TextBox 32"/>
          <p:cNvSpPr txBox="1"/>
          <p:nvPr/>
        </p:nvSpPr>
        <p:spPr>
          <a:xfrm>
            <a:off x="-15535" y="3479310"/>
            <a:ext cx="2460518" cy="923330"/>
          </a:xfrm>
          <a:prstGeom prst="rect">
            <a:avLst/>
          </a:prstGeom>
          <a:noFill/>
        </p:spPr>
        <p:txBody>
          <a:bodyPr wrap="square" rtlCol="0">
            <a:spAutoFit/>
          </a:bodyPr>
          <a:lstStyle/>
          <a:p>
            <a:r>
              <a:rPr lang="en-US" sz="900" b="1" dirty="0"/>
              <a:t>C27G4ZXU AOC MONITOR 27'', GAMING</a:t>
            </a:r>
            <a:r>
              <a:rPr lang="en-US" sz="900" dirty="0"/>
              <a:t> </a:t>
            </a:r>
            <a:r>
              <a:rPr lang="en-US" sz="900" b="1" dirty="0">
                <a:solidFill>
                  <a:srgbClr val="FF0000"/>
                </a:solidFill>
              </a:rPr>
              <a:t>CURVED</a:t>
            </a:r>
            <a:r>
              <a:rPr lang="en-US" sz="900" dirty="0"/>
              <a:t>, E, VA LED, 1920x1080, 80M:1, 0.3MS, </a:t>
            </a:r>
            <a:r>
              <a:rPr lang="en-US" sz="900" dirty="0">
                <a:solidFill>
                  <a:srgbClr val="FF0000"/>
                </a:solidFill>
              </a:rPr>
              <a:t>280HZ, </a:t>
            </a:r>
            <a:r>
              <a:rPr lang="en-US" sz="900" dirty="0"/>
              <a:t>300 CD/M², TILT, SWIVEL, HEIGHT ADJUSTABLE, AMD FREESYNC/G-SYNC COMPATIBLE, 2X HDMI, DISPLAY PORT, 3YW, BLACK </a:t>
            </a:r>
            <a:r>
              <a:rPr lang="en-US" sz="900" b="1" dirty="0" smtClean="0">
                <a:solidFill>
                  <a:srgbClr val="FF0000"/>
                </a:solidFill>
              </a:rPr>
              <a:t>€</a:t>
            </a:r>
            <a:r>
              <a:rPr lang="en-GB" sz="900" b="1" dirty="0" smtClean="0">
                <a:solidFill>
                  <a:srgbClr val="FF0000"/>
                </a:solidFill>
              </a:rPr>
              <a:t>249	</a:t>
            </a:r>
            <a:endParaRPr lang="en-US" sz="900" b="1" dirty="0">
              <a:solidFill>
                <a:srgbClr val="FF0000"/>
              </a:solidFill>
            </a:endParaRPr>
          </a:p>
        </p:txBody>
      </p:sp>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29638" y="2430067"/>
            <a:ext cx="1359586" cy="1043530"/>
          </a:xfrm>
          <a:prstGeom prst="rect">
            <a:avLst/>
          </a:prstGeom>
        </p:spPr>
      </p:pic>
      <p:sp>
        <p:nvSpPr>
          <p:cNvPr id="35" name="TextBox 34"/>
          <p:cNvSpPr txBox="1"/>
          <p:nvPr/>
        </p:nvSpPr>
        <p:spPr>
          <a:xfrm>
            <a:off x="4946586" y="3723303"/>
            <a:ext cx="2417766" cy="646331"/>
          </a:xfrm>
          <a:prstGeom prst="rect">
            <a:avLst/>
          </a:prstGeom>
          <a:noFill/>
        </p:spPr>
        <p:txBody>
          <a:bodyPr wrap="square" rtlCol="0">
            <a:spAutoFit/>
          </a:bodyPr>
          <a:lstStyle/>
          <a:p>
            <a:r>
              <a:rPr lang="en-US" sz="900" b="1" dirty="0"/>
              <a:t>27G2ZN3/BK AOC MONITOR 27'', GAMING</a:t>
            </a:r>
            <a:r>
              <a:rPr lang="en-US" sz="900" dirty="0"/>
              <a:t>, E, VA, 1920x1080, 80M:1, 1MS, 300 CD/M²,</a:t>
            </a:r>
            <a:r>
              <a:rPr lang="en-US" sz="900" dirty="0">
                <a:solidFill>
                  <a:srgbClr val="FF0000"/>
                </a:solidFill>
              </a:rPr>
              <a:t> 280Hz, </a:t>
            </a:r>
            <a:r>
              <a:rPr lang="en-US" sz="900" dirty="0"/>
              <a:t>DISPLAY PORT, TILT, PIVOT, SWIVEL, HEIGHT ADJUSTABLE, 2 X HDMI, 3Y, BLACK </a:t>
            </a:r>
            <a:r>
              <a:rPr lang="en-US" sz="900" b="1" dirty="0" smtClean="0">
                <a:solidFill>
                  <a:srgbClr val="FF0000"/>
                </a:solidFill>
              </a:rPr>
              <a:t>€</a:t>
            </a:r>
            <a:r>
              <a:rPr lang="en-GB" sz="900" b="1" dirty="0" smtClean="0">
                <a:solidFill>
                  <a:srgbClr val="FF0000"/>
                </a:solidFill>
              </a:rPr>
              <a:t>252</a:t>
            </a:r>
            <a:endParaRPr lang="en-US" sz="900" b="1" dirty="0">
              <a:solidFill>
                <a:srgbClr val="FF0000"/>
              </a:solidFill>
            </a:endParaRPr>
          </a:p>
        </p:txBody>
      </p:sp>
      <p:pic>
        <p:nvPicPr>
          <p:cNvPr id="36" name="Picture 35"/>
          <p:cNvPicPr>
            <a:picLocks noChangeAspect="1"/>
          </p:cNvPicPr>
          <p:nvPr/>
        </p:nvPicPr>
        <p:blipFill rotWithShape="1">
          <a:blip r:embed="rId13" cstate="print">
            <a:extLst>
              <a:ext uri="{28A0092B-C50C-407E-A947-70E740481C1C}">
                <a14:useLocalDpi xmlns:a14="http://schemas.microsoft.com/office/drawing/2010/main" val="0"/>
              </a:ext>
            </a:extLst>
          </a:blip>
          <a:srcRect l="17350" t="10159" r="16948" b="7937"/>
          <a:stretch/>
        </p:blipFill>
        <p:spPr>
          <a:xfrm>
            <a:off x="5546367" y="2420069"/>
            <a:ext cx="1361325" cy="1193009"/>
          </a:xfrm>
          <a:prstGeom prst="rect">
            <a:avLst/>
          </a:prstGeom>
        </p:spPr>
      </p:pic>
      <p:sp>
        <p:nvSpPr>
          <p:cNvPr id="38" name="Rectangle 37"/>
          <p:cNvSpPr/>
          <p:nvPr/>
        </p:nvSpPr>
        <p:spPr>
          <a:xfrm>
            <a:off x="2434396" y="3650418"/>
            <a:ext cx="2535035" cy="784830"/>
          </a:xfrm>
          <a:prstGeom prst="rect">
            <a:avLst/>
          </a:prstGeom>
        </p:spPr>
        <p:txBody>
          <a:bodyPr wrap="square">
            <a:spAutoFit/>
          </a:bodyPr>
          <a:lstStyle/>
          <a:p>
            <a:r>
              <a:rPr lang="en-US" sz="900" b="1" dirty="0"/>
              <a:t>CQ32G4VE AOC </a:t>
            </a:r>
            <a:r>
              <a:rPr lang="en-US" sz="900" dirty="0"/>
              <a:t>MONITOR CQ32G4VE, CURVED GAMING 32'', VA, G, </a:t>
            </a:r>
            <a:r>
              <a:rPr lang="en-US" sz="900" dirty="0">
                <a:solidFill>
                  <a:srgbClr val="FF0000"/>
                </a:solidFill>
              </a:rPr>
              <a:t>180HZ</a:t>
            </a:r>
            <a:r>
              <a:rPr lang="en-US" sz="900" dirty="0"/>
              <a:t>, 2560x1440, 80M:1, 300 CD/M², AMD FREESYNC, TILT, 2X HDMI, DISPLAY PORT, FRAMELESS , 3YW, </a:t>
            </a:r>
            <a:r>
              <a:rPr lang="en-US" sz="900" dirty="0" smtClean="0"/>
              <a:t>BLACK/RED </a:t>
            </a:r>
            <a:r>
              <a:rPr lang="en-US" sz="900" b="1" dirty="0" smtClean="0">
                <a:solidFill>
                  <a:srgbClr val="FF0000"/>
                </a:solidFill>
              </a:rPr>
              <a:t>€</a:t>
            </a:r>
            <a:r>
              <a:rPr lang="en-GB" sz="900" b="1" dirty="0" smtClean="0">
                <a:solidFill>
                  <a:srgbClr val="FF0000"/>
                </a:solidFill>
              </a:rPr>
              <a:t>252</a:t>
            </a:r>
            <a:endParaRPr lang="en-US" sz="900" b="1" dirty="0">
              <a:solidFill>
                <a:srgbClr val="FF0000"/>
              </a:solidFill>
            </a:endParaRPr>
          </a:p>
        </p:txBody>
      </p:sp>
      <p:sp>
        <p:nvSpPr>
          <p:cNvPr id="39" name="TextBox 38"/>
          <p:cNvSpPr txBox="1"/>
          <p:nvPr/>
        </p:nvSpPr>
        <p:spPr>
          <a:xfrm>
            <a:off x="7373061" y="3641759"/>
            <a:ext cx="2417766" cy="784830"/>
          </a:xfrm>
          <a:prstGeom prst="rect">
            <a:avLst/>
          </a:prstGeom>
          <a:noFill/>
        </p:spPr>
        <p:txBody>
          <a:bodyPr wrap="square" rtlCol="0">
            <a:spAutoFit/>
          </a:bodyPr>
          <a:lstStyle/>
          <a:p>
            <a:r>
              <a:rPr lang="en-US" sz="900" b="1" dirty="0" smtClean="0"/>
              <a:t>U27G4R </a:t>
            </a:r>
            <a:r>
              <a:rPr lang="en-US" sz="900" b="1" dirty="0"/>
              <a:t>AOC MONITOR 27'', GAMING</a:t>
            </a:r>
            <a:r>
              <a:rPr lang="en-US" sz="900" dirty="0"/>
              <a:t>, F, FAST IPS, 3840x2160, 80M:1, 0.5MS/0.3MS, 400 CD/M², </a:t>
            </a:r>
            <a:r>
              <a:rPr lang="en-US" sz="900" dirty="0">
                <a:solidFill>
                  <a:srgbClr val="FF0000"/>
                </a:solidFill>
              </a:rPr>
              <a:t>160Hz/320Hz, </a:t>
            </a:r>
            <a:r>
              <a:rPr lang="en-US" sz="900" dirty="0"/>
              <a:t>TILT, HEIGHT ADJUSTABLE, SWIVEL, PIVOT, 2 X HDMI, 1 X DISPLAY PORT, USB HUB, 3YW, </a:t>
            </a:r>
            <a:r>
              <a:rPr lang="en-US" sz="900" dirty="0" smtClean="0"/>
              <a:t>BLACK-RED </a:t>
            </a:r>
            <a:r>
              <a:rPr lang="en-US" sz="900" b="1" dirty="0" smtClean="0">
                <a:solidFill>
                  <a:srgbClr val="FF0000"/>
                </a:solidFill>
              </a:rPr>
              <a:t>€</a:t>
            </a:r>
            <a:r>
              <a:rPr lang="en-GB" sz="900" b="1" dirty="0" smtClean="0">
                <a:solidFill>
                  <a:srgbClr val="FF0000"/>
                </a:solidFill>
              </a:rPr>
              <a:t>327</a:t>
            </a:r>
            <a:endParaRPr lang="en-US" sz="900" b="1" dirty="0">
              <a:solidFill>
                <a:srgbClr val="FF0000"/>
              </a:solidFill>
            </a:endParaRPr>
          </a:p>
        </p:txBody>
      </p:sp>
      <p:pic>
        <p:nvPicPr>
          <p:cNvPr id="2" name="Picture 1"/>
          <p:cNvPicPr>
            <a:picLocks noChangeAspect="1"/>
          </p:cNvPicPr>
          <p:nvPr/>
        </p:nvPicPr>
        <p:blipFill rotWithShape="1">
          <a:blip r:embed="rId14" cstate="print">
            <a:extLst>
              <a:ext uri="{28A0092B-C50C-407E-A947-70E740481C1C}">
                <a14:useLocalDpi xmlns:a14="http://schemas.microsoft.com/office/drawing/2010/main" val="0"/>
              </a:ext>
            </a:extLst>
          </a:blip>
          <a:srcRect l="16355" t="18121" r="15634" b="18039"/>
          <a:stretch/>
        </p:blipFill>
        <p:spPr>
          <a:xfrm>
            <a:off x="8013712" y="2417972"/>
            <a:ext cx="1196794" cy="1123406"/>
          </a:xfrm>
          <a:prstGeom prst="rect">
            <a:avLst/>
          </a:prstGeom>
        </p:spPr>
      </p:pic>
      <p:pic>
        <p:nvPicPr>
          <p:cNvPr id="3" name="Picture 2"/>
          <p:cNvPicPr>
            <a:picLocks noChangeAspect="1"/>
          </p:cNvPicPr>
          <p:nvPr/>
        </p:nvPicPr>
        <p:blipFill rotWithShape="1">
          <a:blip r:embed="rId15">
            <a:extLst>
              <a:ext uri="{28A0092B-C50C-407E-A947-70E740481C1C}">
                <a14:useLocalDpi xmlns:a14="http://schemas.microsoft.com/office/drawing/2010/main" val="0"/>
              </a:ext>
            </a:extLst>
          </a:blip>
          <a:srcRect l="21168" t="24376" r="20927" b="22691"/>
          <a:stretch/>
        </p:blipFill>
        <p:spPr>
          <a:xfrm>
            <a:off x="2938481" y="2406002"/>
            <a:ext cx="1415896" cy="1294310"/>
          </a:xfrm>
          <a:prstGeom prst="rect">
            <a:avLst/>
          </a:prstGeom>
        </p:spPr>
      </p:pic>
      <p:sp>
        <p:nvSpPr>
          <p:cNvPr id="40" name="Rectangle 39"/>
          <p:cNvSpPr/>
          <p:nvPr/>
        </p:nvSpPr>
        <p:spPr>
          <a:xfrm>
            <a:off x="58141" y="6378344"/>
            <a:ext cx="5088625"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41" name="Rectangle 40"/>
          <p:cNvSpPr/>
          <p:nvPr/>
        </p:nvSpPr>
        <p:spPr>
          <a:xfrm>
            <a:off x="8374624" y="6470676"/>
            <a:ext cx="892635" cy="276999"/>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p:txBody>
      </p:sp>
    </p:spTree>
    <p:extLst>
      <p:ext uri="{BB962C8B-B14F-4D97-AF65-F5344CB8AC3E}">
        <p14:creationId xmlns:p14="http://schemas.microsoft.com/office/powerpoint/2010/main" val="236448263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21627</TotalTime>
  <Words>1283</Words>
  <Application>Microsoft Office PowerPoint</Application>
  <PresentationFormat>A4 Paper (210x297 mm)</PresentationFormat>
  <Paragraphs>40</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HP Simplified</vt:lpstr>
      <vt:lpstr>Tw Cen MT</vt:lpstr>
      <vt:lpstr>Office Theme</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Michalis Michael</dc:creator>
  <cp:lastModifiedBy>George Georgiou</cp:lastModifiedBy>
  <cp:revision>3392</cp:revision>
  <cp:lastPrinted>2025-02-20T10:48:48Z</cp:lastPrinted>
  <dcterms:created xsi:type="dcterms:W3CDTF">2015-12-18T09:11:23Z</dcterms:created>
  <dcterms:modified xsi:type="dcterms:W3CDTF">2025-11-05T09:27:58Z</dcterms:modified>
</cp:coreProperties>
</file>