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9"/>
  </p:notesMasterIdLst>
  <p:sldIdLst>
    <p:sldId id="267" r:id="rId5"/>
    <p:sldId id="266" r:id="rId6"/>
    <p:sldId id="268" r:id="rId7"/>
    <p:sldId id="273" r:id="rId8"/>
  </p:sldIdLst>
  <p:sldSz cx="9906000" cy="6858000" type="A4"/>
  <p:notesSz cx="9388475" cy="71024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33B"/>
    <a:srgbClr val="4472C4"/>
    <a:srgbClr val="FF0000"/>
    <a:srgbClr val="70AD47"/>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95" autoAdjust="0"/>
    <p:restoredTop sz="94003" autoAdjust="0"/>
  </p:normalViewPr>
  <p:slideViewPr>
    <p:cSldViewPr snapToGrid="0">
      <p:cViewPr varScale="1">
        <p:scale>
          <a:sx n="89" d="100"/>
          <a:sy n="89" d="100"/>
        </p:scale>
        <p:origin x="1653" y="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4068889" cy="356617"/>
          </a:xfrm>
          <a:prstGeom prst="rect">
            <a:avLst/>
          </a:prstGeom>
        </p:spPr>
        <p:txBody>
          <a:bodyPr vert="horz" lIns="91471" tIns="45735" rIns="91471" bIns="45735" rtlCol="0"/>
          <a:lstStyle>
            <a:lvl1pPr algn="l">
              <a:defRPr sz="1200"/>
            </a:lvl1pPr>
          </a:lstStyle>
          <a:p>
            <a:endParaRPr lang="el-GR" dirty="0"/>
          </a:p>
        </p:txBody>
      </p:sp>
      <p:sp>
        <p:nvSpPr>
          <p:cNvPr id="3" name="Date Placeholder 2"/>
          <p:cNvSpPr>
            <a:spLocks noGrp="1"/>
          </p:cNvSpPr>
          <p:nvPr>
            <p:ph type="dt" idx="1"/>
          </p:nvPr>
        </p:nvSpPr>
        <p:spPr>
          <a:xfrm>
            <a:off x="5318086" y="1"/>
            <a:ext cx="4068889" cy="356617"/>
          </a:xfrm>
          <a:prstGeom prst="rect">
            <a:avLst/>
          </a:prstGeom>
        </p:spPr>
        <p:txBody>
          <a:bodyPr vert="horz" lIns="91471" tIns="45735" rIns="91471" bIns="45735" rtlCol="0"/>
          <a:lstStyle>
            <a:lvl1pPr algn="r">
              <a:defRPr sz="1200"/>
            </a:lvl1pPr>
          </a:lstStyle>
          <a:p>
            <a:fld id="{081D6752-19FF-4E29-AB7F-ED44574D0ACA}" type="datetimeFigureOut">
              <a:rPr lang="el-GR" smtClean="0"/>
              <a:t>11/11/2025</a:t>
            </a:fld>
            <a:endParaRPr lang="el-GR" dirty="0"/>
          </a:p>
        </p:txBody>
      </p:sp>
      <p:sp>
        <p:nvSpPr>
          <p:cNvPr id="4" name="Slide Image Placeholder 3"/>
          <p:cNvSpPr>
            <a:spLocks noGrp="1" noRot="1" noChangeAspect="1"/>
          </p:cNvSpPr>
          <p:nvPr>
            <p:ph type="sldImg" idx="2"/>
          </p:nvPr>
        </p:nvSpPr>
        <p:spPr>
          <a:xfrm>
            <a:off x="2965450" y="887413"/>
            <a:ext cx="3457575" cy="2395537"/>
          </a:xfrm>
          <a:prstGeom prst="rect">
            <a:avLst/>
          </a:prstGeom>
          <a:noFill/>
          <a:ln w="12700">
            <a:solidFill>
              <a:prstClr val="black"/>
            </a:solidFill>
          </a:ln>
        </p:spPr>
        <p:txBody>
          <a:bodyPr vert="horz" lIns="91471" tIns="45735" rIns="91471" bIns="45735" rtlCol="0" anchor="ctr"/>
          <a:lstStyle/>
          <a:p>
            <a:endParaRPr lang="el-GR" dirty="0"/>
          </a:p>
        </p:txBody>
      </p:sp>
      <p:sp>
        <p:nvSpPr>
          <p:cNvPr id="5" name="Notes Placeholder 4"/>
          <p:cNvSpPr>
            <a:spLocks noGrp="1"/>
          </p:cNvSpPr>
          <p:nvPr>
            <p:ph type="body" sz="quarter" idx="3"/>
          </p:nvPr>
        </p:nvSpPr>
        <p:spPr>
          <a:xfrm>
            <a:off x="938399" y="3418547"/>
            <a:ext cx="7511680" cy="2796537"/>
          </a:xfrm>
          <a:prstGeom prst="rect">
            <a:avLst/>
          </a:prstGeom>
        </p:spPr>
        <p:txBody>
          <a:bodyPr vert="horz" lIns="91471" tIns="45735" rIns="91471" bIns="4573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3" y="6745859"/>
            <a:ext cx="4068889" cy="356616"/>
          </a:xfrm>
          <a:prstGeom prst="rect">
            <a:avLst/>
          </a:prstGeom>
        </p:spPr>
        <p:txBody>
          <a:bodyPr vert="horz" lIns="91471" tIns="45735" rIns="91471" bIns="45735" rtlCol="0" anchor="b"/>
          <a:lstStyle>
            <a:lvl1pPr algn="l">
              <a:defRPr sz="1200"/>
            </a:lvl1pPr>
          </a:lstStyle>
          <a:p>
            <a:endParaRPr lang="el-GR" dirty="0"/>
          </a:p>
        </p:txBody>
      </p:sp>
      <p:sp>
        <p:nvSpPr>
          <p:cNvPr id="7" name="Slide Number Placeholder 6"/>
          <p:cNvSpPr>
            <a:spLocks noGrp="1"/>
          </p:cNvSpPr>
          <p:nvPr>
            <p:ph type="sldNum" sz="quarter" idx="5"/>
          </p:nvPr>
        </p:nvSpPr>
        <p:spPr>
          <a:xfrm>
            <a:off x="5318086" y="6745859"/>
            <a:ext cx="4068889" cy="356616"/>
          </a:xfrm>
          <a:prstGeom prst="rect">
            <a:avLst/>
          </a:prstGeom>
        </p:spPr>
        <p:txBody>
          <a:bodyPr vert="horz" lIns="91471" tIns="45735" rIns="91471" bIns="45735" rtlCol="0" anchor="b"/>
          <a:lstStyle>
            <a:lvl1pPr algn="r">
              <a:defRPr sz="1200"/>
            </a:lvl1pPr>
          </a:lstStyle>
          <a:p>
            <a:fld id="{A505F7CA-FC5F-4693-A312-A0C88BD0A265}" type="slidenum">
              <a:rPr lang="el-GR" smtClean="0"/>
              <a:t>‹#›</a:t>
            </a:fld>
            <a:endParaRPr lang="el-GR" dirty="0"/>
          </a:p>
        </p:txBody>
      </p:sp>
    </p:spTree>
    <p:extLst>
      <p:ext uri="{BB962C8B-B14F-4D97-AF65-F5344CB8AC3E}">
        <p14:creationId xmlns:p14="http://schemas.microsoft.com/office/powerpoint/2010/main" val="396219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505F7CA-FC5F-4693-A312-A0C88BD0A265}" type="slidenum">
              <a:rPr lang="el-GR" smtClean="0"/>
              <a:t>3</a:t>
            </a:fld>
            <a:endParaRPr lang="el-GR" dirty="0"/>
          </a:p>
        </p:txBody>
      </p:sp>
    </p:spTree>
    <p:extLst>
      <p:ext uri="{BB962C8B-B14F-4D97-AF65-F5344CB8AC3E}">
        <p14:creationId xmlns:p14="http://schemas.microsoft.com/office/powerpoint/2010/main" val="3703032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05F7CA-FC5F-4693-A312-A0C88BD0A265}" type="slidenum">
              <a:rPr lang="el-GR" smtClean="0"/>
              <a:t>4</a:t>
            </a:fld>
            <a:endParaRPr lang="el-GR" dirty="0"/>
          </a:p>
        </p:txBody>
      </p:sp>
    </p:spTree>
    <p:extLst>
      <p:ext uri="{BB962C8B-B14F-4D97-AF65-F5344CB8AC3E}">
        <p14:creationId xmlns:p14="http://schemas.microsoft.com/office/powerpoint/2010/main" val="1065322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C3B028C-E6EE-4ECB-8F39-2559D2C0DAD9}" type="datetimeFigureOut">
              <a:rPr lang="en-US"/>
              <a:pPr>
                <a:defRPr/>
              </a:pPr>
              <a:t>11/11/2025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FE63859-EBC5-434B-B2AA-D772C357642B}" type="slidenum">
              <a:rPr lang="en-US"/>
              <a:pPr>
                <a:defRPr/>
              </a:pPr>
              <a:t>‹#›</a:t>
            </a:fld>
            <a:endParaRPr lang="en-US" dirty="0"/>
          </a:p>
        </p:txBody>
      </p:sp>
    </p:spTree>
    <p:extLst>
      <p:ext uri="{BB962C8B-B14F-4D97-AF65-F5344CB8AC3E}">
        <p14:creationId xmlns:p14="http://schemas.microsoft.com/office/powerpoint/2010/main" val="1081721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4215A53-A720-4BD1-86E1-0378404ADAD5}" type="datetimeFigureOut">
              <a:rPr lang="en-US"/>
              <a:pPr>
                <a:defRPr/>
              </a:pPr>
              <a:t>11/11/2025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3020782-C649-460E-8A20-25FAEB3F7061}" type="slidenum">
              <a:rPr lang="en-US"/>
              <a:pPr>
                <a:defRPr/>
              </a:pPr>
              <a:t>‹#›</a:t>
            </a:fld>
            <a:endParaRPr lang="en-US" dirty="0"/>
          </a:p>
        </p:txBody>
      </p:sp>
    </p:spTree>
    <p:extLst>
      <p:ext uri="{BB962C8B-B14F-4D97-AF65-F5344CB8AC3E}">
        <p14:creationId xmlns:p14="http://schemas.microsoft.com/office/powerpoint/2010/main" val="1797149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9B27A10B-113A-42E2-83C8-B3A588D48F1D}" type="datetimeFigureOut">
              <a:rPr lang="en-US"/>
              <a:pPr>
                <a:defRPr/>
              </a:pPr>
              <a:t>11/11/2025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1A3F668-7F45-4C89-87CF-A396D3C8729E}" type="slidenum">
              <a:rPr lang="en-US"/>
              <a:pPr>
                <a:defRPr/>
              </a:pPr>
              <a:t>‹#›</a:t>
            </a:fld>
            <a:endParaRPr lang="en-US" dirty="0"/>
          </a:p>
        </p:txBody>
      </p:sp>
    </p:spTree>
    <p:extLst>
      <p:ext uri="{BB962C8B-B14F-4D97-AF65-F5344CB8AC3E}">
        <p14:creationId xmlns:p14="http://schemas.microsoft.com/office/powerpoint/2010/main" val="1651440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A723A765-7EA0-4DFC-AF8D-8443C11FC6A1}" type="datetimeFigureOut">
              <a:rPr lang="en-US"/>
              <a:pPr>
                <a:defRPr/>
              </a:pPr>
              <a:t>11/11/2025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4B363A-6157-4AA4-B113-D52749B30BE2}" type="slidenum">
              <a:rPr lang="en-US"/>
              <a:pPr>
                <a:defRPr/>
              </a:pPr>
              <a:t>‹#›</a:t>
            </a:fld>
            <a:endParaRPr lang="en-US" dirty="0"/>
          </a:p>
        </p:txBody>
      </p:sp>
    </p:spTree>
    <p:extLst>
      <p:ext uri="{BB962C8B-B14F-4D97-AF65-F5344CB8AC3E}">
        <p14:creationId xmlns:p14="http://schemas.microsoft.com/office/powerpoint/2010/main" val="3694470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996CD61-8E83-4822-AD5A-A3455B942F51}" type="datetimeFigureOut">
              <a:rPr lang="en-US"/>
              <a:pPr>
                <a:defRPr/>
              </a:pPr>
              <a:t>11/11/2025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79432E3-5757-4A5A-A854-99F450A6F409}" type="slidenum">
              <a:rPr lang="en-US"/>
              <a:pPr>
                <a:defRPr/>
              </a:pPr>
              <a:t>‹#›</a:t>
            </a:fld>
            <a:endParaRPr lang="en-US" dirty="0"/>
          </a:p>
        </p:txBody>
      </p:sp>
    </p:spTree>
    <p:extLst>
      <p:ext uri="{BB962C8B-B14F-4D97-AF65-F5344CB8AC3E}">
        <p14:creationId xmlns:p14="http://schemas.microsoft.com/office/powerpoint/2010/main" val="1307405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9AF637E-FC13-44F4-A9F5-B7339E2F9278}" type="datetimeFigureOut">
              <a:rPr lang="en-US"/>
              <a:pPr>
                <a:defRPr/>
              </a:pPr>
              <a:t>11/11/2025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61B1DCD-9BAF-448E-9736-CC21647D9453}" type="slidenum">
              <a:rPr lang="en-US"/>
              <a:pPr>
                <a:defRPr/>
              </a:pPr>
              <a:t>‹#›</a:t>
            </a:fld>
            <a:endParaRPr lang="en-US" dirty="0"/>
          </a:p>
        </p:txBody>
      </p:sp>
    </p:spTree>
    <p:extLst>
      <p:ext uri="{BB962C8B-B14F-4D97-AF65-F5344CB8AC3E}">
        <p14:creationId xmlns:p14="http://schemas.microsoft.com/office/powerpoint/2010/main" val="143744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CE23FB86-D0A6-498E-9D84-422A3CD09E3B}" type="datetimeFigureOut">
              <a:rPr lang="en-US"/>
              <a:pPr>
                <a:defRPr/>
              </a:pPr>
              <a:t>11/11/2025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9FF57205-520A-48EE-A4CA-5CCDC66E0921}" type="slidenum">
              <a:rPr lang="en-US"/>
              <a:pPr>
                <a:defRPr/>
              </a:pPr>
              <a:t>‹#›</a:t>
            </a:fld>
            <a:endParaRPr lang="en-US" dirty="0"/>
          </a:p>
        </p:txBody>
      </p:sp>
    </p:spTree>
    <p:extLst>
      <p:ext uri="{BB962C8B-B14F-4D97-AF65-F5344CB8AC3E}">
        <p14:creationId xmlns:p14="http://schemas.microsoft.com/office/powerpoint/2010/main" val="247014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42D13ACD-478D-443A-BD0A-351B5772E626}" type="datetimeFigureOut">
              <a:rPr lang="en-US"/>
              <a:pPr>
                <a:defRPr/>
              </a:pPr>
              <a:t>11/11/2025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A57CBD7-82B0-48B4-9F11-314BFC45EB3B}" type="slidenum">
              <a:rPr lang="en-US"/>
              <a:pPr>
                <a:defRPr/>
              </a:pPr>
              <a:t>‹#›</a:t>
            </a:fld>
            <a:endParaRPr lang="en-US" dirty="0"/>
          </a:p>
        </p:txBody>
      </p:sp>
    </p:spTree>
    <p:extLst>
      <p:ext uri="{BB962C8B-B14F-4D97-AF65-F5344CB8AC3E}">
        <p14:creationId xmlns:p14="http://schemas.microsoft.com/office/powerpoint/2010/main" val="426460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6DD37D5-D9B5-4066-BA49-FFFAB692A2FD}" type="datetimeFigureOut">
              <a:rPr lang="en-US"/>
              <a:pPr>
                <a:defRPr/>
              </a:pPr>
              <a:t>11/11/2025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3208CB7-01B7-465F-B260-7B53727F3F8B}" type="slidenum">
              <a:rPr lang="en-US"/>
              <a:pPr>
                <a:defRPr/>
              </a:pPr>
              <a:t>‹#›</a:t>
            </a:fld>
            <a:endParaRPr lang="en-US" dirty="0"/>
          </a:p>
        </p:txBody>
      </p:sp>
    </p:spTree>
    <p:extLst>
      <p:ext uri="{BB962C8B-B14F-4D97-AF65-F5344CB8AC3E}">
        <p14:creationId xmlns:p14="http://schemas.microsoft.com/office/powerpoint/2010/main" val="218303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9BE0304-D5AE-4A90-9205-2EF7B2B81833}" type="datetimeFigureOut">
              <a:rPr lang="en-US"/>
              <a:pPr>
                <a:defRPr/>
              </a:pPr>
              <a:t>11/11/2025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A8EA6AF-D2B9-40F3-B34E-30B2704C22D5}" type="slidenum">
              <a:rPr lang="en-US"/>
              <a:pPr>
                <a:defRPr/>
              </a:pPr>
              <a:t>‹#›</a:t>
            </a:fld>
            <a:endParaRPr lang="en-US" dirty="0"/>
          </a:p>
        </p:txBody>
      </p:sp>
    </p:spTree>
    <p:extLst>
      <p:ext uri="{BB962C8B-B14F-4D97-AF65-F5344CB8AC3E}">
        <p14:creationId xmlns:p14="http://schemas.microsoft.com/office/powerpoint/2010/main" val="1384685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rtlCol="0">
            <a:normAutofit/>
          </a:bodyPr>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FBB9718-5E6F-41D0-A8D9-DC726438A495}" type="datetimeFigureOut">
              <a:rPr lang="en-US"/>
              <a:pPr>
                <a:defRPr/>
              </a:pPr>
              <a:t>11/11/2025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01AB710-DDCF-472A-9712-DB83BA61ABC8}" type="slidenum">
              <a:rPr lang="en-US"/>
              <a:pPr>
                <a:defRPr/>
              </a:pPr>
              <a:t>‹#›</a:t>
            </a:fld>
            <a:endParaRPr lang="en-US" dirty="0"/>
          </a:p>
        </p:txBody>
      </p:sp>
    </p:spTree>
    <p:extLst>
      <p:ext uri="{BB962C8B-B14F-4D97-AF65-F5344CB8AC3E}">
        <p14:creationId xmlns:p14="http://schemas.microsoft.com/office/powerpoint/2010/main" val="2873233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A8DFA983-E762-4F9F-A1A0-77B36622F384}" type="datetimeFigureOut">
              <a:rPr lang="en-US"/>
              <a:pPr>
                <a:defRPr/>
              </a:pPr>
              <a:t>11/11/2025</a:t>
            </a:fld>
            <a:endParaRPr lang="en-US" dirty="0"/>
          </a:p>
        </p:txBody>
      </p:sp>
      <p:sp>
        <p:nvSpPr>
          <p:cNvPr id="5" name="Footer Placeholder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BE9BAD05-AE55-455F-B3A6-B91AA00571D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17.jpeg"/><Relationship Id="rId13" Type="http://schemas.openxmlformats.org/officeDocument/2006/relationships/image" Target="../media/image21.png"/><Relationship Id="rId3" Type="http://schemas.openxmlformats.org/officeDocument/2006/relationships/image" Target="../media/image13.jpeg"/><Relationship Id="rId7" Type="http://schemas.openxmlformats.org/officeDocument/2006/relationships/image" Target="../media/image16.jpeg"/><Relationship Id="rId12" Type="http://schemas.microsoft.com/office/2007/relationships/hdphoto" Target="../media/hdphoto1.wdp"/><Relationship Id="rId2"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15.jpeg"/><Relationship Id="rId11" Type="http://schemas.openxmlformats.org/officeDocument/2006/relationships/image" Target="../media/image20.png"/><Relationship Id="rId5" Type="http://schemas.openxmlformats.org/officeDocument/2006/relationships/image" Target="../media/image2.png"/><Relationship Id="rId10" Type="http://schemas.openxmlformats.org/officeDocument/2006/relationships/image" Target="../media/image19.jpeg"/><Relationship Id="rId4" Type="http://schemas.openxmlformats.org/officeDocument/2006/relationships/image" Target="../media/image14.jpeg"/><Relationship Id="rId9" Type="http://schemas.openxmlformats.org/officeDocument/2006/relationships/image" Target="../media/image18.jpeg"/></Relationships>
</file>

<file path=ppt/slides/_rels/slide3.xml.rels><?xml version="1.0" encoding="UTF-8" standalone="yes"?>
<Relationships xmlns="http://schemas.openxmlformats.org/package/2006/relationships"><Relationship Id="rId8" Type="http://schemas.openxmlformats.org/officeDocument/2006/relationships/image" Target="../media/image25.JPG"/><Relationship Id="rId13" Type="http://schemas.openxmlformats.org/officeDocument/2006/relationships/image" Target="../media/image30.jpeg"/><Relationship Id="rId3" Type="http://schemas.openxmlformats.org/officeDocument/2006/relationships/image" Target="../media/image22.png"/><Relationship Id="rId7" Type="http://schemas.microsoft.com/office/2007/relationships/hdphoto" Target="../media/hdphoto2.wdp"/><Relationship Id="rId12" Type="http://schemas.openxmlformats.org/officeDocument/2006/relationships/image" Target="../media/image29.jpeg"/><Relationship Id="rId2" Type="http://schemas.openxmlformats.org/officeDocument/2006/relationships/notesSlide" Target="../notesSlides/notesSlide1.xml"/><Relationship Id="rId16" Type="http://schemas.openxmlformats.org/officeDocument/2006/relationships/image" Target="../media/image33.jpeg"/><Relationship Id="rId1" Type="http://schemas.openxmlformats.org/officeDocument/2006/relationships/slideLayout" Target="../slideLayouts/slideLayout1.xml"/><Relationship Id="rId6" Type="http://schemas.openxmlformats.org/officeDocument/2006/relationships/image" Target="../media/image24.png"/><Relationship Id="rId11" Type="http://schemas.openxmlformats.org/officeDocument/2006/relationships/image" Target="../media/image28.jpeg"/><Relationship Id="rId5" Type="http://schemas.openxmlformats.org/officeDocument/2006/relationships/image" Target="../media/image23.jpeg"/><Relationship Id="rId15" Type="http://schemas.openxmlformats.org/officeDocument/2006/relationships/image" Target="../media/image32.jpeg"/><Relationship Id="rId10" Type="http://schemas.openxmlformats.org/officeDocument/2006/relationships/image" Target="../media/image27.jpeg"/><Relationship Id="rId4" Type="http://schemas.openxmlformats.org/officeDocument/2006/relationships/image" Target="../media/image2.png"/><Relationship Id="rId9" Type="http://schemas.openxmlformats.org/officeDocument/2006/relationships/image" Target="../media/image26.jpeg"/><Relationship Id="rId14" Type="http://schemas.openxmlformats.org/officeDocument/2006/relationships/image" Target="../media/image31.jpeg"/></Relationships>
</file>

<file path=ppt/slides/_rels/slide4.xml.rels><?xml version="1.0" encoding="UTF-8" standalone="yes"?>
<Relationships xmlns="http://schemas.openxmlformats.org/package/2006/relationships"><Relationship Id="rId8" Type="http://schemas.openxmlformats.org/officeDocument/2006/relationships/image" Target="../media/image39.png"/><Relationship Id="rId13" Type="http://schemas.openxmlformats.org/officeDocument/2006/relationships/image" Target="../media/image44.jpeg"/><Relationship Id="rId3" Type="http://schemas.openxmlformats.org/officeDocument/2006/relationships/image" Target="../media/image34.png"/><Relationship Id="rId7" Type="http://schemas.openxmlformats.org/officeDocument/2006/relationships/image" Target="../media/image38.jpeg"/><Relationship Id="rId12" Type="http://schemas.openxmlformats.org/officeDocument/2006/relationships/image" Target="../media/image43.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7.jpeg"/><Relationship Id="rId11" Type="http://schemas.openxmlformats.org/officeDocument/2006/relationships/image" Target="../media/image42.jpeg"/><Relationship Id="rId5" Type="http://schemas.openxmlformats.org/officeDocument/2006/relationships/image" Target="../media/image36.jpeg"/><Relationship Id="rId15" Type="http://schemas.openxmlformats.org/officeDocument/2006/relationships/image" Target="../media/image46.png"/><Relationship Id="rId10" Type="http://schemas.openxmlformats.org/officeDocument/2006/relationships/image" Target="../media/image41.jpeg"/><Relationship Id="rId4" Type="http://schemas.openxmlformats.org/officeDocument/2006/relationships/image" Target="../media/image35.jpeg"/><Relationship Id="rId9" Type="http://schemas.openxmlformats.org/officeDocument/2006/relationships/image" Target="../media/image40.jpeg"/><Relationship Id="rId14" Type="http://schemas.openxmlformats.org/officeDocument/2006/relationships/image" Target="../media/image4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Box 91">
            <a:extLst>
              <a:ext uri="{FF2B5EF4-FFF2-40B4-BE49-F238E27FC236}">
                <a16:creationId xmlns="" xmlns:a16="http://schemas.microsoft.com/office/drawing/2014/main" id="{762627C0-507A-1249-B079-DABD7A6B5996}"/>
              </a:ext>
            </a:extLst>
          </p:cNvPr>
          <p:cNvSpPr txBox="1"/>
          <p:nvPr/>
        </p:nvSpPr>
        <p:spPr>
          <a:xfrm>
            <a:off x="1051045" y="4765535"/>
            <a:ext cx="2952101" cy="669414"/>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1F3Y4A HP PRINTER ALL IN ONE INKJET COLOR </a:t>
            </a:r>
            <a:r>
              <a:rPr lang="en-GB" sz="750" b="1" dirty="0">
                <a:solidFill>
                  <a:srgbClr val="000000"/>
                </a:solidFill>
                <a:latin typeface="HP Simplified" panose="020B0604020204020204" pitchFamily="34" charset="0"/>
              </a:rPr>
              <a:t>SMART TANK HOME - OFFICE 585</a:t>
            </a:r>
            <a:r>
              <a:rPr lang="en-GB" sz="750" dirty="0">
                <a:solidFill>
                  <a:srgbClr val="000000"/>
                </a:solidFill>
                <a:latin typeface="HP Simplified" panose="020B0604020204020204" pitchFamily="34" charset="0"/>
              </a:rPr>
              <a:t> A4, PRINT, SCAN, COPY, 22PPM(B),16PPM(C), 4800 x 1200DPI,100P TRAY,DC: 3K,4 BOTTLES INK, BT, WIFI, 1YW, BLUE SCANNER PLATE, </a:t>
            </a:r>
            <a:r>
              <a:rPr lang="en-US" sz="750" b="0" i="0" u="none" strike="noStrike" kern="1200" dirty="0" smtClean="0">
                <a:solidFill>
                  <a:srgbClr val="FF0000"/>
                </a:solidFill>
                <a:effectLst/>
                <a:latin typeface="HP Simplified" panose="020B0604020204020204" pitchFamily="34" charset="0"/>
              </a:rPr>
              <a:t>167 </a:t>
            </a:r>
            <a:r>
              <a:rPr lang="en-GB" sz="750" b="0" i="0" u="none" strike="noStrike" kern="1200" dirty="0" smtClean="0">
                <a:solidFill>
                  <a:srgbClr val="FF0000"/>
                </a:solidFill>
                <a:effectLst/>
                <a:latin typeface="HP Simplified" panose="020B0604020204020204" pitchFamily="34" charset="0"/>
              </a:rPr>
              <a:t>€ </a:t>
            </a:r>
            <a:endParaRPr lang="en-US" altLang="en-US" sz="750" b="1" i="1" dirty="0">
              <a:solidFill>
                <a:srgbClr val="92D050"/>
              </a:solidFill>
              <a:latin typeface="HP Simplified" panose="020B0604020204020204" pitchFamily="34" charset="0"/>
              <a:ea typeface="Calibri" panose="020F0502020204030204" pitchFamily="34" charset="0"/>
            </a:endParaRPr>
          </a:p>
          <a:p>
            <a:pPr fontAlgn="t"/>
            <a:endParaRPr lang="en-GB" sz="750" b="0" i="0" u="none" strike="noStrike" kern="1200" dirty="0">
              <a:solidFill>
                <a:srgbClr val="FF0000"/>
              </a:solidFill>
              <a:effectLst/>
              <a:latin typeface="HP Simplified" panose="020B0604020204020204" pitchFamily="34" charset="0"/>
            </a:endParaRPr>
          </a:p>
        </p:txBody>
      </p:sp>
      <p:sp>
        <p:nvSpPr>
          <p:cNvPr id="30" name="TextBox 29">
            <a:extLst>
              <a:ext uri="{FF2B5EF4-FFF2-40B4-BE49-F238E27FC236}">
                <a16:creationId xmlns="" xmlns:a16="http://schemas.microsoft.com/office/drawing/2014/main" id="{D98BE685-DF59-0DF0-C818-3779A2BA6308}"/>
              </a:ext>
            </a:extLst>
          </p:cNvPr>
          <p:cNvSpPr txBox="1"/>
          <p:nvPr/>
        </p:nvSpPr>
        <p:spPr>
          <a:xfrm>
            <a:off x="6986587" y="4990787"/>
            <a:ext cx="2789449"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A31TBEA  </a:t>
            </a:r>
            <a:r>
              <a:rPr lang="en-US" sz="750" dirty="0">
                <a:solidFill>
                  <a:srgbClr val="000000"/>
                </a:solidFill>
                <a:latin typeface="HP Simplified" panose="020B0604020204020204" pitchFamily="34" charset="0"/>
              </a:rPr>
              <a:t>HP PC ALL IN ONE </a:t>
            </a:r>
            <a:r>
              <a:rPr lang="en-US" sz="750" b="1" dirty="0">
                <a:solidFill>
                  <a:srgbClr val="000000"/>
                </a:solidFill>
                <a:latin typeface="HP Simplified" panose="020B0604020204020204" pitchFamily="34" charset="0"/>
              </a:rPr>
              <a:t>27-CR1004NV</a:t>
            </a:r>
            <a:r>
              <a:rPr lang="en-US" sz="750" dirty="0">
                <a:solidFill>
                  <a:srgbClr val="000000"/>
                </a:solidFill>
                <a:latin typeface="HP Simplified" panose="020B0604020204020204" pitchFamily="34" charset="0"/>
              </a:rPr>
              <a:t>, 27’’ FHD IPS, INTEL ULTRA 7-155U 3.8-4.8GHz/12MB, 12 CORES, 16GB, 1TB NVMe SSD, UMA GRAPHICS, CAM, SPEAKER, WIN 11 HOME, 2YW, SHELL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1,328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endParaRPr lang="en-US" altLang="en-US" sz="750" i="1" dirty="0">
              <a:solidFill>
                <a:srgbClr val="92D050"/>
              </a:solidFill>
              <a:ea typeface="Calibri" panose="020F0502020204030204" pitchFamily="34" charset="0"/>
            </a:endParaRPr>
          </a:p>
        </p:txBody>
      </p:sp>
      <p:pic>
        <p:nvPicPr>
          <p:cNvPr id="21" name="Picture 20"/>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616389" y="905113"/>
            <a:ext cx="1310029" cy="1120493"/>
          </a:xfrm>
          <a:prstGeom prst="rect">
            <a:avLst/>
          </a:prstGeom>
        </p:spPr>
      </p:pic>
      <p:sp>
        <p:nvSpPr>
          <p:cNvPr id="72" name="Rectangle 71"/>
          <p:cNvSpPr/>
          <p:nvPr/>
        </p:nvSpPr>
        <p:spPr>
          <a:xfrm>
            <a:off x="3861872" y="-7179"/>
            <a:ext cx="6044127" cy="22219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cxnSp>
        <p:nvCxnSpPr>
          <p:cNvPr id="131" name="Straight Connector 130"/>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568418" y="-12266"/>
            <a:ext cx="2290790" cy="90437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sp>
        <p:nvSpPr>
          <p:cNvPr id="60" name="Rectangle 158"/>
          <p:cNvSpPr>
            <a:spLocks noChangeArrowheads="1"/>
          </p:cNvSpPr>
          <p:nvPr/>
        </p:nvSpPr>
        <p:spPr bwMode="auto">
          <a:xfrm>
            <a:off x="2029239" y="-39439"/>
            <a:ext cx="178504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HP Home, Pavilion &amp; All –In One PCs</a:t>
            </a:r>
          </a:p>
        </p:txBody>
      </p:sp>
      <p:sp>
        <p:nvSpPr>
          <p:cNvPr id="62" name="Rectangle 93"/>
          <p:cNvSpPr>
            <a:spLocks noChangeArrowheads="1"/>
          </p:cNvSpPr>
          <p:nvPr/>
        </p:nvSpPr>
        <p:spPr bwMode="auto">
          <a:xfrm>
            <a:off x="1559842" y="300991"/>
            <a:ext cx="2445444"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a:t>
            </a:r>
            <a:r>
              <a:rPr lang="en-US" altLang="en-US" sz="750" dirty="0" smtClean="0">
                <a:solidFill>
                  <a:schemeClr val="bg1"/>
                </a:solidFill>
                <a:latin typeface="HP Simplified" panose="020B0604020204020204" pitchFamily="34" charset="0"/>
                <a:cs typeface="Arial" panose="020B0604020202020204" pitchFamily="34" charset="0"/>
              </a:rPr>
              <a:t>November 2025</a:t>
            </a:r>
            <a:r>
              <a:rPr lang="en-US" altLang="en-US" sz="750" dirty="0">
                <a:solidFill>
                  <a:schemeClr val="bg1"/>
                </a:solidFill>
                <a:latin typeface="HP Simplified" panose="020B0604020204020204" pitchFamily="34" charset="0"/>
                <a:cs typeface="Arial" panose="020B0604020202020204" pitchFamily="34" charset="0"/>
              </a:rPr>
              <a:t>. Page 1/4</a:t>
            </a:r>
            <a:endParaRPr lang="en-US" sz="750" dirty="0">
              <a:solidFill>
                <a:schemeClr val="bg1"/>
              </a:solidFill>
              <a:latin typeface="HP Simplified" panose="020B0604020204020204" pitchFamily="34" charset="0"/>
              <a:cs typeface="Arial" panose="020B0604020202020204" pitchFamily="34" charset="0"/>
            </a:endParaRPr>
          </a:p>
        </p:txBody>
      </p:sp>
      <p:pic>
        <p:nvPicPr>
          <p:cNvPr id="63" name="Picture 8" descr="http://evonexus.org/wp-content/uploads/2015/11/hp-logo-color.png"/>
          <p:cNvPicPr>
            <a:picLocks noChangeAspect="1" noChangeArrowheads="1"/>
          </p:cNvPicPr>
          <p:nvPr/>
        </p:nvPicPr>
        <p:blipFill>
          <a:blip r:embed="rId3" cstate="email">
            <a:grayscl/>
            <a:biLevel thresh="50000"/>
            <a:extLst>
              <a:ext uri="{28A0092B-C50C-407E-A947-70E740481C1C}">
                <a14:useLocalDpi xmlns:a14="http://schemas.microsoft.com/office/drawing/2010/main"/>
              </a:ext>
            </a:extLst>
          </a:blip>
          <a:srcRect l="22939" r="21562"/>
          <a:stretch>
            <a:fillRect/>
          </a:stretch>
        </p:blipFill>
        <p:spPr bwMode="auto">
          <a:xfrm>
            <a:off x="1697785" y="179"/>
            <a:ext cx="331454"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Rectangle 51"/>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68" name="Rectangle 67"/>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71" name="Rectangle 7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50" name="Straight Connector 49">
            <a:extLst>
              <a:ext uri="{FF2B5EF4-FFF2-40B4-BE49-F238E27FC236}">
                <a16:creationId xmlns="" xmlns:a16="http://schemas.microsoft.com/office/drawing/2014/main" id="{9B776F17-68C3-C8B5-35D4-F6F326233EEB}"/>
              </a:ext>
            </a:extLst>
          </p:cNvPr>
          <p:cNvCxnSpPr/>
          <p:nvPr/>
        </p:nvCxnSpPr>
        <p:spPr>
          <a:xfrm flipH="1">
            <a:off x="3873066" y="935016"/>
            <a:ext cx="12979" cy="53647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 xmlns:a16="http://schemas.microsoft.com/office/drawing/2014/main" id="{803498A2-8796-9695-9685-6B66D0BC1D06}"/>
              </a:ext>
            </a:extLst>
          </p:cNvPr>
          <p:cNvSpPr txBox="1"/>
          <p:nvPr/>
        </p:nvSpPr>
        <p:spPr>
          <a:xfrm>
            <a:off x="11519" y="2969413"/>
            <a:ext cx="3231279" cy="446276"/>
          </a:xfrm>
          <a:prstGeom prst="rect">
            <a:avLst/>
          </a:prstGeom>
          <a:noFill/>
        </p:spPr>
        <p:txBody>
          <a:bodyPr wrap="square">
            <a:spAutoFit/>
          </a:bodyPr>
          <a:lstStyle/>
          <a:p>
            <a:pPr fontAlgn="base"/>
            <a:r>
              <a:rPr lang="en-GB" sz="750" b="0" i="0" dirty="0">
                <a:solidFill>
                  <a:schemeClr val="tx1">
                    <a:lumMod val="50000"/>
                    <a:lumOff val="50000"/>
                  </a:schemeClr>
                </a:solidFill>
                <a:effectLst/>
                <a:latin typeface="HP Simplified" panose="020B0604020204020204" pitchFamily="34" charset="0"/>
              </a:rPr>
              <a:t>From the brand trusted by millions, this </a:t>
            </a:r>
            <a:r>
              <a:rPr lang="en-GB" sz="800" b="1" i="0" dirty="0">
                <a:solidFill>
                  <a:schemeClr val="accent6"/>
                </a:solidFill>
                <a:effectLst/>
                <a:latin typeface="HP Simplified" panose="020B0604020204020204" pitchFamily="34" charset="0"/>
              </a:rPr>
              <a:t>HP Desktop PC </a:t>
            </a:r>
            <a:r>
              <a:rPr lang="en-GB" sz="750" b="0" i="0" dirty="0">
                <a:solidFill>
                  <a:schemeClr val="tx1">
                    <a:lumMod val="50000"/>
                    <a:lumOff val="50000"/>
                  </a:schemeClr>
                </a:solidFill>
                <a:effectLst/>
                <a:latin typeface="HP Simplified" panose="020B0604020204020204" pitchFamily="34" charset="0"/>
              </a:rPr>
              <a:t>blends a modern design with proven technology. Take on everyday tasks with a reliable processor and save more of your favorite content with abundant storage. </a:t>
            </a:r>
          </a:p>
        </p:txBody>
      </p:sp>
      <p:sp>
        <p:nvSpPr>
          <p:cNvPr id="90" name="TextBox 89">
            <a:extLst>
              <a:ext uri="{FF2B5EF4-FFF2-40B4-BE49-F238E27FC236}">
                <a16:creationId xmlns="" xmlns:a16="http://schemas.microsoft.com/office/drawing/2014/main" id="{0C2998BE-C571-9E33-282A-845442E61A64}"/>
              </a:ext>
            </a:extLst>
          </p:cNvPr>
          <p:cNvSpPr txBox="1"/>
          <p:nvPr/>
        </p:nvSpPr>
        <p:spPr>
          <a:xfrm>
            <a:off x="121907" y="3493407"/>
            <a:ext cx="3010504" cy="446276"/>
          </a:xfrm>
          <a:prstGeom prst="rect">
            <a:avLst/>
          </a:prstGeom>
          <a:noFill/>
        </p:spPr>
        <p:txBody>
          <a:bodyPr wrap="square" rtlCol="0">
            <a:spAutoFit/>
          </a:bodyPr>
          <a:lstStyle/>
          <a:p>
            <a:r>
              <a:rPr lang="en-GB" sz="750" dirty="0">
                <a:solidFill>
                  <a:srgbClr val="000000"/>
                </a:solidFill>
                <a:latin typeface="HP Simplified" panose="020B0604020204020204" pitchFamily="34" charset="0"/>
              </a:rPr>
              <a:t>7Z514EA HP PC </a:t>
            </a:r>
            <a:r>
              <a:rPr lang="en-GB" sz="750" b="1" dirty="0">
                <a:solidFill>
                  <a:srgbClr val="000000"/>
                </a:solidFill>
                <a:latin typeface="HP Simplified" panose="020B0604020204020204" pitchFamily="34" charset="0"/>
              </a:rPr>
              <a:t>M01-F3000NV</a:t>
            </a:r>
            <a:r>
              <a:rPr lang="en-GB" sz="750" dirty="0">
                <a:solidFill>
                  <a:srgbClr val="000000"/>
                </a:solidFill>
                <a:latin typeface="HP Simplified" panose="020B0604020204020204" pitchFamily="34" charset="0"/>
              </a:rPr>
              <a:t>, AMD RYZEN 7 5700G 3.8-4.6GHz/16MB, 8 CORES, 16GB, 512GB SSD + 1TB HDD, UMA GRAPHICS, DVDRW,WIN 11 HOME, 2YW, DARK BLACK</a:t>
            </a:r>
            <a:r>
              <a:rPr lang="en-GB" sz="750" dirty="0">
                <a:latin typeface="HP Simplified" panose="020B0604020204020204" pitchFamily="34" charset="0"/>
              </a:rPr>
              <a:t>, </a:t>
            </a:r>
            <a:r>
              <a:rPr lang="en-US" sz="750" b="0" i="0" u="none" strike="noStrike" kern="1200" dirty="0" smtClean="0">
                <a:solidFill>
                  <a:srgbClr val="FF0000"/>
                </a:solidFill>
                <a:effectLst/>
                <a:latin typeface="HP Simplified" panose="020B0604020204020204" pitchFamily="34" charset="0"/>
              </a:rPr>
              <a:t>965 </a:t>
            </a:r>
            <a:r>
              <a:rPr lang="en-GB" sz="750" b="0" i="0" u="none" strike="noStrike" kern="1200" dirty="0" smtClean="0">
                <a:solidFill>
                  <a:srgbClr val="FF0000"/>
                </a:solidFill>
                <a:effectLst/>
                <a:latin typeface="HP Simplified" panose="020B0604020204020204" pitchFamily="34" charset="0"/>
              </a:rPr>
              <a:t>€ </a:t>
            </a:r>
            <a:r>
              <a:rPr lang="el-GR"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p:txBody>
      </p:sp>
      <p:cxnSp>
        <p:nvCxnSpPr>
          <p:cNvPr id="96" name="Straight Connector 95">
            <a:extLst>
              <a:ext uri="{FF2B5EF4-FFF2-40B4-BE49-F238E27FC236}">
                <a16:creationId xmlns="" xmlns:a16="http://schemas.microsoft.com/office/drawing/2014/main" id="{3513E08F-8FE3-1CD1-E3E4-9D9BEBF36007}"/>
              </a:ext>
            </a:extLst>
          </p:cNvPr>
          <p:cNvCxnSpPr/>
          <p:nvPr/>
        </p:nvCxnSpPr>
        <p:spPr>
          <a:xfrm>
            <a:off x="3873722" y="2245961"/>
            <a:ext cx="5935865" cy="1136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53" name="Picture 52" descr="A picture containing text, case, electronics, accessory&#10;&#10;Description automatically generated">
            <a:extLst>
              <a:ext uri="{FF2B5EF4-FFF2-40B4-BE49-F238E27FC236}">
                <a16:creationId xmlns="" xmlns:a16="http://schemas.microsoft.com/office/drawing/2014/main" id="{67910BF2-9FB0-B94B-F1CF-114CB98B510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278008" y="3016653"/>
            <a:ext cx="507318" cy="1001105"/>
          </a:xfrm>
          <a:prstGeom prst="rect">
            <a:avLst/>
          </a:prstGeom>
        </p:spPr>
      </p:pic>
      <p:pic>
        <p:nvPicPr>
          <p:cNvPr id="24" name="Picture 23" descr="A person sitting on a bed&#10;&#10;Description automatically generated">
            <a:extLst>
              <a:ext uri="{FF2B5EF4-FFF2-40B4-BE49-F238E27FC236}">
                <a16:creationId xmlns="" xmlns:a16="http://schemas.microsoft.com/office/drawing/2014/main" id="{A6A22EAA-1F11-5832-8FFE-DC943336658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04" y="213"/>
            <a:ext cx="1627863" cy="900000"/>
          </a:xfrm>
          <a:prstGeom prst="rect">
            <a:avLst/>
          </a:prstGeom>
        </p:spPr>
      </p:pic>
      <p:cxnSp>
        <p:nvCxnSpPr>
          <p:cNvPr id="69" name="Straight Connector 68">
            <a:extLst>
              <a:ext uri="{FF2B5EF4-FFF2-40B4-BE49-F238E27FC236}">
                <a16:creationId xmlns="" xmlns:a16="http://schemas.microsoft.com/office/drawing/2014/main" id="{3513E08F-8FE3-1CD1-E3E4-9D9BEBF36007}"/>
              </a:ext>
            </a:extLst>
          </p:cNvPr>
          <p:cNvCxnSpPr/>
          <p:nvPr/>
        </p:nvCxnSpPr>
        <p:spPr>
          <a:xfrm flipV="1">
            <a:off x="98862" y="2865043"/>
            <a:ext cx="3774204" cy="2290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847600" y="2374557"/>
            <a:ext cx="5988111" cy="330860"/>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Introducing the </a:t>
            </a:r>
            <a:r>
              <a:rPr lang="en-US" sz="800" b="1" dirty="0">
                <a:solidFill>
                  <a:schemeClr val="accent6"/>
                </a:solidFill>
                <a:latin typeface="HP Simplified" panose="020B0604020204020204" pitchFamily="34" charset="0"/>
              </a:rPr>
              <a:t>HP All-in-One Desktop PC</a:t>
            </a:r>
            <a:r>
              <a:rPr lang="en-US" sz="750" dirty="0">
                <a:solidFill>
                  <a:schemeClr val="tx1">
                    <a:lumMod val="50000"/>
                    <a:lumOff val="50000"/>
                  </a:schemeClr>
                </a:solidFill>
                <a:latin typeface="HP Simplified" panose="020B0604020204020204" pitchFamily="34" charset="0"/>
              </a:rPr>
              <a:t> a sleek, desktop solution that blends style with sustainability. Powered by a reliable Intel® Processor, upgraded memory, and advanced multitasking features.</a:t>
            </a:r>
          </a:p>
        </p:txBody>
      </p:sp>
      <p:pic>
        <p:nvPicPr>
          <p:cNvPr id="76" name="Picture 7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573117" y="2789625"/>
            <a:ext cx="1188502" cy="985205"/>
          </a:xfrm>
          <a:prstGeom prst="rect">
            <a:avLst/>
          </a:prstGeom>
        </p:spPr>
      </p:pic>
      <p:cxnSp>
        <p:nvCxnSpPr>
          <p:cNvPr id="79" name="Straight Connector 78">
            <a:extLst>
              <a:ext uri="{FF2B5EF4-FFF2-40B4-BE49-F238E27FC236}">
                <a16:creationId xmlns="" xmlns:a16="http://schemas.microsoft.com/office/drawing/2014/main" id="{3513E08F-8FE3-1CD1-E3E4-9D9BEBF36007}"/>
              </a:ext>
            </a:extLst>
          </p:cNvPr>
          <p:cNvCxnSpPr/>
          <p:nvPr/>
        </p:nvCxnSpPr>
        <p:spPr>
          <a:xfrm flipV="1">
            <a:off x="26613" y="1990580"/>
            <a:ext cx="3820987" cy="1498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 xmlns:a16="http://schemas.microsoft.com/office/drawing/2014/main" id="{0CC8D907-6FF7-F68E-D54D-03F5156121FA}"/>
              </a:ext>
            </a:extLst>
          </p:cNvPr>
          <p:cNvSpPr txBox="1"/>
          <p:nvPr/>
        </p:nvSpPr>
        <p:spPr>
          <a:xfrm>
            <a:off x="380352" y="4304345"/>
            <a:ext cx="3287898" cy="323165"/>
          </a:xfrm>
          <a:prstGeom prst="rect">
            <a:avLst/>
          </a:prstGeom>
          <a:noFill/>
        </p:spPr>
        <p:txBody>
          <a:bodyPr wrap="square">
            <a:spAutoFit/>
          </a:bodyPr>
          <a:lstStyle/>
          <a:p>
            <a:pPr algn="ctr"/>
            <a:r>
              <a:rPr lang="en-GB" sz="700" b="1" dirty="0">
                <a:solidFill>
                  <a:schemeClr val="tx2">
                    <a:lumMod val="75000"/>
                  </a:schemeClr>
                </a:solidFill>
                <a:latin typeface="HP Simplified" panose="020B0604020204020204" pitchFamily="34" charset="0"/>
              </a:rPr>
              <a:t>High volume colour printing at extremely low cost per page.</a:t>
            </a:r>
            <a:r>
              <a:rPr lang="en-GB" sz="800" b="0" i="0" dirty="0">
                <a:solidFill>
                  <a:srgbClr val="000000"/>
                </a:solidFill>
                <a:effectLst/>
                <a:latin typeface="forma-djr-micro"/>
              </a:rPr>
              <a:t> </a:t>
            </a:r>
            <a:r>
              <a:rPr lang="en-GB" sz="700" b="1" dirty="0">
                <a:solidFill>
                  <a:schemeClr val="tx2">
                    <a:lumMod val="75000"/>
                  </a:schemeClr>
                </a:solidFill>
                <a:latin typeface="HP Simplified" panose="020B0604020204020204" pitchFamily="34" charset="0"/>
              </a:rPr>
              <a:t>Get up to 8,000 black pages or up to 6,000 colour pages.</a:t>
            </a:r>
            <a:endParaRPr lang="x-none" sz="700" b="1" dirty="0">
              <a:solidFill>
                <a:schemeClr val="tx2">
                  <a:lumMod val="75000"/>
                </a:schemeClr>
              </a:solidFill>
              <a:latin typeface="HP Simplified" panose="020B0604020204020204" pitchFamily="34" charset="0"/>
            </a:endParaRPr>
          </a:p>
        </p:txBody>
      </p:sp>
      <p:sp>
        <p:nvSpPr>
          <p:cNvPr id="87" name="TextBox 86">
            <a:extLst>
              <a:ext uri="{FF2B5EF4-FFF2-40B4-BE49-F238E27FC236}">
                <a16:creationId xmlns="" xmlns:a16="http://schemas.microsoft.com/office/drawing/2014/main" id="{AACF1D3D-D3F1-76F7-9668-591E53C7929C}"/>
              </a:ext>
            </a:extLst>
          </p:cNvPr>
          <p:cNvSpPr txBox="1"/>
          <p:nvPr/>
        </p:nvSpPr>
        <p:spPr>
          <a:xfrm>
            <a:off x="1002297" y="5577714"/>
            <a:ext cx="2957795" cy="438582"/>
          </a:xfrm>
          <a:prstGeom prst="rect">
            <a:avLst/>
          </a:prstGeom>
          <a:noFill/>
        </p:spPr>
        <p:txBody>
          <a:bodyPr wrap="square" rtlCol="0">
            <a:spAutoFit/>
          </a:bodyPr>
          <a:lstStyle/>
          <a:p>
            <a:pPr fontAlgn="ctr"/>
            <a:r>
              <a:rPr lang="en-US" sz="750" dirty="0" smtClean="0">
                <a:latin typeface="HP Simplified" panose="020B0604020204020204" pitchFamily="34" charset="0"/>
              </a:rPr>
              <a:t>6UU48A HP </a:t>
            </a:r>
            <a:r>
              <a:rPr lang="en-US" sz="750" dirty="0">
                <a:latin typeface="HP Simplified" panose="020B0604020204020204" pitchFamily="34" charset="0"/>
              </a:rPr>
              <a:t>PRINTER ALL IN ONE INKJET COLOR SMART TANK HOME - OFFICE 670 A4, PRINT, SCAN, COPY, 22PPM (B), 21PPM (C), 4800x1200 DPI, DC:3K, DUPLEX, 150P TRAY, USB, BT, WIFI, 1YW, </a:t>
            </a:r>
            <a:r>
              <a:rPr lang="en-GB" sz="750" dirty="0" smtClean="0">
                <a:solidFill>
                  <a:srgbClr val="FF0000"/>
                </a:solidFill>
                <a:latin typeface="HP Simplified" panose="020B0604020204020204" pitchFamily="34" charset="0"/>
              </a:rPr>
              <a:t>231 € </a:t>
            </a:r>
            <a:endParaRPr lang="x-none" sz="700" i="1" dirty="0">
              <a:solidFill>
                <a:schemeClr val="accent6">
                  <a:lumMod val="75000"/>
                </a:schemeClr>
              </a:solidFill>
            </a:endParaRPr>
          </a:p>
        </p:txBody>
      </p:sp>
      <p:pic>
        <p:nvPicPr>
          <p:cNvPr id="88" name="Picture 87" descr="A close-up of a microwave&#10;&#10;Description automatically generated with low confidence">
            <a:extLst>
              <a:ext uri="{FF2B5EF4-FFF2-40B4-BE49-F238E27FC236}">
                <a16:creationId xmlns="" xmlns:a16="http://schemas.microsoft.com/office/drawing/2014/main" id="{468F5D3E-C98E-F601-441D-9B2849B63AF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90702" y="5503240"/>
            <a:ext cx="822103" cy="559300"/>
          </a:xfrm>
          <a:prstGeom prst="rect">
            <a:avLst/>
          </a:prstGeom>
        </p:spPr>
      </p:pic>
      <p:pic>
        <p:nvPicPr>
          <p:cNvPr id="93" name="Picture 92" descr="A picture containing text, electronics, printer&#10;&#10;Description automatically generated">
            <a:extLst>
              <a:ext uri="{FF2B5EF4-FFF2-40B4-BE49-F238E27FC236}">
                <a16:creationId xmlns="" xmlns:a16="http://schemas.microsoft.com/office/drawing/2014/main" id="{330E50F7-F39E-7B86-BE0B-26359B76D3CA}"/>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77599" y="4771258"/>
            <a:ext cx="882123" cy="540400"/>
          </a:xfrm>
          <a:prstGeom prst="rect">
            <a:avLst/>
          </a:prstGeom>
        </p:spPr>
      </p:pic>
      <p:sp>
        <p:nvSpPr>
          <p:cNvPr id="54" name="Rectangle 53"/>
          <p:cNvSpPr/>
          <p:nvPr/>
        </p:nvSpPr>
        <p:spPr>
          <a:xfrm>
            <a:off x="206062" y="1362621"/>
            <a:ext cx="2080674" cy="684803"/>
          </a:xfrm>
          <a:prstGeom prst="rect">
            <a:avLst/>
          </a:prstGeom>
        </p:spPr>
        <p:txBody>
          <a:bodyPr wrap="square">
            <a:spAutoFit/>
          </a:bodyPr>
          <a:lstStyle/>
          <a:p>
            <a:r>
              <a:rPr lang="en-US" sz="750" dirty="0">
                <a:solidFill>
                  <a:srgbClr val="000000"/>
                </a:solidFill>
                <a:latin typeface="HP Simplified" panose="020B0604020204020204" pitchFamily="34" charset="0"/>
              </a:rPr>
              <a:t>A24HWB HP PRINTER ALL IN ONE INKJET COLOR DESKJET HOME </a:t>
            </a:r>
            <a:r>
              <a:rPr lang="en-US" sz="750" b="1" dirty="0">
                <a:solidFill>
                  <a:srgbClr val="000000"/>
                </a:solidFill>
                <a:latin typeface="HP Simplified" panose="020B0604020204020204" pitchFamily="34" charset="0"/>
              </a:rPr>
              <a:t>2921</a:t>
            </a:r>
            <a:r>
              <a:rPr lang="en-US" sz="750" dirty="0">
                <a:solidFill>
                  <a:srgbClr val="000000"/>
                </a:solidFill>
                <a:latin typeface="HP Simplified" panose="020B0604020204020204" pitchFamily="34" charset="0"/>
              </a:rPr>
              <a:t> A4, PRINT, SCAN COPY, 7.5PPM (B), 5.5PPM (C), DC:1K, 60P INPUT TRAY, AIR PRINT, WIFI, 1YW</a:t>
            </a:r>
            <a:r>
              <a:rPr lang="en-US" sz="750" dirty="0" smtClean="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63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750" b="1" i="1" dirty="0">
              <a:solidFill>
                <a:srgbClr val="92D050"/>
              </a:solidFill>
              <a:latin typeface="HP Simplified" panose="020B0604020204020204" pitchFamily="34" charset="0"/>
              <a:ea typeface="Calibri" panose="020F0502020204030204" pitchFamily="34" charset="0"/>
            </a:endParaRPr>
          </a:p>
          <a:p>
            <a:endParaRPr lang="en-US" altLang="en-US" sz="800" b="1" i="1" dirty="0">
              <a:solidFill>
                <a:srgbClr val="92D050"/>
              </a:solidFill>
              <a:ea typeface="Calibri" panose="020F0502020204030204" pitchFamily="34" charset="0"/>
            </a:endParaRPr>
          </a:p>
        </p:txBody>
      </p:sp>
      <p:sp>
        <p:nvSpPr>
          <p:cNvPr id="59" name="Rectangle 58"/>
          <p:cNvSpPr/>
          <p:nvPr/>
        </p:nvSpPr>
        <p:spPr>
          <a:xfrm>
            <a:off x="-26622" y="941595"/>
            <a:ext cx="3865384" cy="446276"/>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Effortlessly print, scan, and copy with this compact, wireless home printer paired with the best and easiest-to-use print app. From return labels to your favorite recipes, enjoy a seamless experience</a:t>
            </a:r>
          </a:p>
        </p:txBody>
      </p:sp>
      <p:sp>
        <p:nvSpPr>
          <p:cNvPr id="49" name="TextBox 48">
            <a:extLst>
              <a:ext uri="{FF2B5EF4-FFF2-40B4-BE49-F238E27FC236}">
                <a16:creationId xmlns="" xmlns:a16="http://schemas.microsoft.com/office/drawing/2014/main" id="{BE067414-37F7-71B6-FEDE-4515A5F9CC24}"/>
              </a:ext>
            </a:extLst>
          </p:cNvPr>
          <p:cNvSpPr txBox="1"/>
          <p:nvPr/>
        </p:nvSpPr>
        <p:spPr>
          <a:xfrm>
            <a:off x="6977523" y="3877727"/>
            <a:ext cx="2924415"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BG7K4EA  </a:t>
            </a:r>
            <a:r>
              <a:rPr lang="en-US" sz="750" b="1" dirty="0">
                <a:solidFill>
                  <a:srgbClr val="000000"/>
                </a:solidFill>
                <a:latin typeface="HP Simplified" panose="020B0604020204020204" pitchFamily="34" charset="0"/>
              </a:rPr>
              <a:t>HP PC ALL IN ONE 24-CR0013NV</a:t>
            </a:r>
            <a:r>
              <a:rPr lang="en-US" sz="750" dirty="0">
                <a:solidFill>
                  <a:srgbClr val="000000"/>
                </a:solidFill>
                <a:latin typeface="HP Simplified" panose="020B0604020204020204" pitchFamily="34" charset="0"/>
              </a:rPr>
              <a:t>, 23.8’’ FHD TOUCH, AMD RYZEN 7-7730U 2.0-4.5GHz/16MB, 8 CORES, 16GB(2x8GB), 512GB NVMe, AMD RADEON GRAPHICS, CAM, SPEAKER, WIN 11 HOME, 2YW, SHELL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1,125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endParaRPr lang="en-US" altLang="en-US" sz="750" i="1" dirty="0">
              <a:solidFill>
                <a:srgbClr val="92D050"/>
              </a:solidFill>
              <a:ea typeface="Calibri" panose="020F0502020204030204" pitchFamily="34" charset="0"/>
            </a:endParaRPr>
          </a:p>
        </p:txBody>
      </p:sp>
      <p:cxnSp>
        <p:nvCxnSpPr>
          <p:cNvPr id="73" name="Straight Connector 72">
            <a:extLst>
              <a:ext uri="{FF2B5EF4-FFF2-40B4-BE49-F238E27FC236}">
                <a16:creationId xmlns="" xmlns:a16="http://schemas.microsoft.com/office/drawing/2014/main" id="{3513E08F-8FE3-1CD1-E3E4-9D9BEBF36007}"/>
              </a:ext>
            </a:extLst>
          </p:cNvPr>
          <p:cNvCxnSpPr>
            <a:cxnSpLocks/>
          </p:cNvCxnSpPr>
          <p:nvPr/>
        </p:nvCxnSpPr>
        <p:spPr>
          <a:xfrm>
            <a:off x="46351" y="4154726"/>
            <a:ext cx="3777455" cy="1659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5" name="Rectangle 74"/>
          <p:cNvSpPr/>
          <p:nvPr/>
        </p:nvSpPr>
        <p:spPr>
          <a:xfrm>
            <a:off x="3858513" y="202309"/>
            <a:ext cx="4344149" cy="569387"/>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Take on demanding tasks with lightning speed with the </a:t>
            </a:r>
            <a:r>
              <a:rPr lang="en-US" sz="800" b="1" dirty="0">
                <a:solidFill>
                  <a:schemeClr val="accent6"/>
                </a:solidFill>
                <a:latin typeface="HP Simplified" panose="020B0604020204020204" pitchFamily="34" charset="0"/>
              </a:rPr>
              <a:t>HP OmniStudio X 27 inch All-in-One Desktop PC </a:t>
            </a:r>
            <a:r>
              <a:rPr lang="en-US" sz="750" dirty="0">
                <a:solidFill>
                  <a:schemeClr val="tx1">
                    <a:lumMod val="50000"/>
                    <a:lumOff val="50000"/>
                  </a:schemeClr>
                </a:solidFill>
                <a:latin typeface="HP Simplified" panose="020B0604020204020204" pitchFamily="34" charset="0"/>
              </a:rPr>
              <a:t>featuring built-in AI technology and a powerful Intel® Core™ Ultra Processor. Enjoy immersive visuals, cinema-quality audio and AI-powered comfort and wellness features that help you take on the day your way.</a:t>
            </a:r>
          </a:p>
        </p:txBody>
      </p:sp>
      <p:pic>
        <p:nvPicPr>
          <p:cNvPr id="22" name="Picture 21"/>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8191525" y="203507"/>
            <a:ext cx="1717568" cy="1631689"/>
          </a:xfrm>
          <a:prstGeom prst="rect">
            <a:avLst/>
          </a:prstGeom>
        </p:spPr>
      </p:pic>
      <p:sp>
        <p:nvSpPr>
          <p:cNvPr id="55" name="Rectangle 54"/>
          <p:cNvSpPr/>
          <p:nvPr/>
        </p:nvSpPr>
        <p:spPr>
          <a:xfrm>
            <a:off x="1570493" y="443025"/>
            <a:ext cx="2169980" cy="20005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9" name="Picture 8">
            <a:extLst>
              <a:ext uri="{FF2B5EF4-FFF2-40B4-BE49-F238E27FC236}">
                <a16:creationId xmlns="" xmlns:a16="http://schemas.microsoft.com/office/drawing/2014/main" id="{5975E50D-3CD3-3C2B-A123-4265603879D6}"/>
              </a:ext>
            </a:extLst>
          </p:cNvPr>
          <p:cNvPicPr>
            <a:picLocks noChangeAspect="1"/>
          </p:cNvPicPr>
          <p:nvPr/>
        </p:nvPicPr>
        <p:blipFill>
          <a:blip r:embed="rId10"/>
          <a:stretch>
            <a:fillRect/>
          </a:stretch>
        </p:blipFill>
        <p:spPr>
          <a:xfrm>
            <a:off x="7589047" y="2703715"/>
            <a:ext cx="1204956" cy="1060774"/>
          </a:xfrm>
          <a:prstGeom prst="rect">
            <a:avLst/>
          </a:prstGeom>
        </p:spPr>
      </p:pic>
      <p:sp>
        <p:nvSpPr>
          <p:cNvPr id="20" name="TextBox 19">
            <a:extLst>
              <a:ext uri="{FF2B5EF4-FFF2-40B4-BE49-F238E27FC236}">
                <a16:creationId xmlns="" xmlns:a16="http://schemas.microsoft.com/office/drawing/2014/main" id="{B751845E-057F-59FF-4D03-8DD65ED58B6F}"/>
              </a:ext>
            </a:extLst>
          </p:cNvPr>
          <p:cNvSpPr txBox="1"/>
          <p:nvPr/>
        </p:nvSpPr>
        <p:spPr>
          <a:xfrm>
            <a:off x="3939804" y="821997"/>
            <a:ext cx="2598408" cy="669414"/>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C0GC0EA  </a:t>
            </a:r>
            <a:r>
              <a:rPr lang="en-US" sz="750" b="1" dirty="0">
                <a:solidFill>
                  <a:srgbClr val="000000"/>
                </a:solidFill>
                <a:latin typeface="HP Simplified" panose="020B0604020204020204" pitchFamily="34" charset="0"/>
              </a:rPr>
              <a:t>HP PC ALL IN ONE OMNISTUDIO X 27-CS0003NV, </a:t>
            </a:r>
            <a:r>
              <a:rPr lang="en-US" sz="750" dirty="0">
                <a:solidFill>
                  <a:srgbClr val="000000"/>
                </a:solidFill>
                <a:latin typeface="HP Simplified" panose="020B0604020204020204" pitchFamily="34" charset="0"/>
              </a:rPr>
              <a:t>27'' FHD TOUCH IPS, INTEL ULTRA 5-125H AI 2.5-4.5GHz/18MB, 14 CORES, 16GB (2x8GB), 1TB PCIe NVMe SSD, SPEAKERS, 5MP CAM, INTEL ARC GRAPHICS, WIN 11 HOME, 2YW, METEOR </a:t>
            </a:r>
            <a:r>
              <a:rPr lang="en-US" sz="750" dirty="0" smtClean="0">
                <a:solidFill>
                  <a:srgbClr val="000000"/>
                </a:solidFill>
                <a:latin typeface="HP Simplified" panose="020B0604020204020204" pitchFamily="34" charset="0"/>
              </a:rPr>
              <a:t>SILVER, </a:t>
            </a:r>
            <a:r>
              <a:rPr lang="en-US" sz="750" dirty="0" smtClean="0">
                <a:solidFill>
                  <a:srgbClr val="FF0000"/>
                </a:solidFill>
                <a:latin typeface="HP Simplified" panose="020B0604020204020204" pitchFamily="34" charset="0"/>
              </a:rPr>
              <a:t>1,614 </a:t>
            </a:r>
            <a:r>
              <a:rPr lang="en-GB" sz="750" b="0" i="0" u="none" strike="noStrike" kern="1200" dirty="0" smtClean="0">
                <a:solidFill>
                  <a:srgbClr val="FF0000"/>
                </a:solidFill>
                <a:effectLst/>
                <a:latin typeface="HP Simplified" panose="020B0604020204020204" pitchFamily="34" charset="0"/>
              </a:rPr>
              <a:t>€ </a:t>
            </a:r>
            <a:endParaRPr lang="en-US" altLang="en-US" sz="750" i="1" dirty="0">
              <a:solidFill>
                <a:srgbClr val="92D050"/>
              </a:solidFill>
              <a:ea typeface="Calibri" panose="020F0502020204030204" pitchFamily="34" charset="0"/>
            </a:endParaRPr>
          </a:p>
        </p:txBody>
      </p:sp>
      <p:sp>
        <p:nvSpPr>
          <p:cNvPr id="26" name="TextBox 25">
            <a:extLst>
              <a:ext uri="{FF2B5EF4-FFF2-40B4-BE49-F238E27FC236}">
                <a16:creationId xmlns="" xmlns:a16="http://schemas.microsoft.com/office/drawing/2014/main" id="{7430B519-E2FB-D950-0E07-821E9CEDF9E5}"/>
              </a:ext>
            </a:extLst>
          </p:cNvPr>
          <p:cNvSpPr txBox="1"/>
          <p:nvPr/>
        </p:nvSpPr>
        <p:spPr>
          <a:xfrm>
            <a:off x="3940144" y="1483494"/>
            <a:ext cx="2676245" cy="561692"/>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BE1N6EA  </a:t>
            </a:r>
            <a:r>
              <a:rPr lang="en-US" sz="750" b="1" dirty="0">
                <a:solidFill>
                  <a:srgbClr val="000000"/>
                </a:solidFill>
                <a:latin typeface="HP Simplified" panose="020B0604020204020204" pitchFamily="34" charset="0"/>
              </a:rPr>
              <a:t>HP PC ALL IN ONE OMNISTUDIO X 27-CS1000NV, </a:t>
            </a:r>
            <a:r>
              <a:rPr lang="en-US" sz="750" dirty="0">
                <a:solidFill>
                  <a:srgbClr val="000000"/>
                </a:solidFill>
                <a:latin typeface="HP Simplified" panose="020B0604020204020204" pitchFamily="34" charset="0"/>
              </a:rPr>
              <a:t>27'' FHD TOUCH IPS, INTEL ULTRA 7-256V AI 2.2-4.8GHz/12MB, 8 CORES, 16GB, 1TB PCIe NVMe SSD, SPEAKERS, 5MP CAM, INTEL ARC GRAPHICS, WIN 11 HOME, 2YW, METEOR </a:t>
            </a:r>
            <a:r>
              <a:rPr lang="en-US" sz="750" dirty="0" smtClean="0">
                <a:solidFill>
                  <a:srgbClr val="000000"/>
                </a:solidFill>
                <a:latin typeface="HP Simplified" panose="020B0604020204020204" pitchFamily="34" charset="0"/>
              </a:rPr>
              <a:t>SILVER, </a:t>
            </a:r>
            <a:r>
              <a:rPr lang="en-US" sz="750" dirty="0" smtClean="0">
                <a:solidFill>
                  <a:srgbClr val="FF0000"/>
                </a:solidFill>
                <a:latin typeface="HP Simplified" panose="020B0604020204020204" pitchFamily="34" charset="0"/>
              </a:rPr>
              <a:t>1,888 </a:t>
            </a:r>
            <a:r>
              <a:rPr lang="en-GB" sz="750" b="0" i="0" u="none" strike="noStrike" kern="1200" dirty="0" smtClean="0">
                <a:solidFill>
                  <a:srgbClr val="FF0000"/>
                </a:solidFill>
                <a:effectLst/>
                <a:latin typeface="HP Simplified" panose="020B0604020204020204" pitchFamily="34" charset="0"/>
              </a:rPr>
              <a:t>€ </a:t>
            </a:r>
            <a:r>
              <a:rPr lang="en-GB" sz="800" dirty="0" smtClean="0">
                <a:solidFill>
                  <a:srgbClr val="FF0000"/>
                </a:solidFill>
                <a:latin typeface="HP Simplified" panose="020B0604020204020204" pitchFamily="34" charset="0"/>
              </a:rPr>
              <a:t> </a:t>
            </a:r>
            <a:endParaRPr lang="en-US" altLang="en-US" sz="750" i="1" dirty="0">
              <a:solidFill>
                <a:srgbClr val="92D050"/>
              </a:solidFill>
              <a:ea typeface="Calibri" panose="020F0502020204030204" pitchFamily="34" charset="0"/>
            </a:endParaRPr>
          </a:p>
        </p:txBody>
      </p:sp>
      <p:sp>
        <p:nvSpPr>
          <p:cNvPr id="27" name="TextBox 26">
            <a:extLst>
              <a:ext uri="{FF2B5EF4-FFF2-40B4-BE49-F238E27FC236}">
                <a16:creationId xmlns="" xmlns:a16="http://schemas.microsoft.com/office/drawing/2014/main" id="{4BFDC8E4-9C61-8A7D-4B08-678658D8ED6E}"/>
              </a:ext>
            </a:extLst>
          </p:cNvPr>
          <p:cNvSpPr txBox="1"/>
          <p:nvPr/>
        </p:nvSpPr>
        <p:spPr>
          <a:xfrm>
            <a:off x="3876518" y="3892057"/>
            <a:ext cx="2818057"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A1LL3EA </a:t>
            </a:r>
            <a:r>
              <a:rPr lang="en-US" sz="750" b="1" dirty="0">
                <a:solidFill>
                  <a:srgbClr val="000000"/>
                </a:solidFill>
                <a:latin typeface="HP Simplified" panose="020B0604020204020204" pitchFamily="34" charset="0"/>
              </a:rPr>
              <a:t>HP PC ALL IN ONE 24-CR1007NV  </a:t>
            </a:r>
            <a:r>
              <a:rPr lang="en-US" sz="750" dirty="0">
                <a:solidFill>
                  <a:srgbClr val="000000"/>
                </a:solidFill>
                <a:latin typeface="HP Simplified" panose="020B0604020204020204" pitchFamily="34" charset="0"/>
              </a:rPr>
              <a:t>23.8’’ FHD TOUCH  INTEL ULTRA 5-125U 3.6-4.3GHz/12MB  12 CORES  16GB  512GB NVMe SSD  UMA </a:t>
            </a:r>
            <a:r>
              <a:rPr lang="en-US" sz="750" dirty="0" smtClean="0">
                <a:solidFill>
                  <a:srgbClr val="000000"/>
                </a:solidFill>
                <a:latin typeface="HP Simplified" panose="020B0604020204020204" pitchFamily="34" charset="0"/>
              </a:rPr>
              <a:t> GRAPHICS</a:t>
            </a:r>
            <a:r>
              <a:rPr lang="en-US" sz="750" dirty="0">
                <a:solidFill>
                  <a:srgbClr val="000000"/>
                </a:solidFill>
                <a:latin typeface="HP Simplified" panose="020B0604020204020204" pitchFamily="34" charset="0"/>
              </a:rPr>
              <a:t>  CAM  SPEAKER  WIN 11 HOME  2YW  JET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1,086 </a:t>
            </a:r>
            <a:r>
              <a:rPr lang="en-GB" sz="750" b="0" i="0" u="none" strike="noStrike" kern="1200" dirty="0" smtClean="0">
                <a:solidFill>
                  <a:srgbClr val="FF0000"/>
                </a:solidFill>
                <a:effectLst/>
                <a:latin typeface="HP Simplified" panose="020B0604020204020204" pitchFamily="34" charset="0"/>
              </a:rPr>
              <a:t>€</a:t>
            </a:r>
            <a:endParaRPr lang="en-US" altLang="en-US" sz="750" i="1" dirty="0">
              <a:solidFill>
                <a:srgbClr val="92D050"/>
              </a:solidFill>
              <a:ea typeface="Calibri" panose="020F0502020204030204" pitchFamily="34" charset="0"/>
            </a:endParaRPr>
          </a:p>
        </p:txBody>
      </p:sp>
      <p:sp>
        <p:nvSpPr>
          <p:cNvPr id="28" name="TextBox 27">
            <a:extLst>
              <a:ext uri="{FF2B5EF4-FFF2-40B4-BE49-F238E27FC236}">
                <a16:creationId xmlns="" xmlns:a16="http://schemas.microsoft.com/office/drawing/2014/main" id="{36771588-EB78-FEBF-44EC-7708B6B93B87}"/>
              </a:ext>
            </a:extLst>
          </p:cNvPr>
          <p:cNvSpPr txBox="1"/>
          <p:nvPr/>
        </p:nvSpPr>
        <p:spPr>
          <a:xfrm>
            <a:off x="3883050" y="4983465"/>
            <a:ext cx="2935531"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A1LL2EA </a:t>
            </a:r>
            <a:r>
              <a:rPr lang="en-US" sz="750" b="1" dirty="0">
                <a:solidFill>
                  <a:srgbClr val="000000"/>
                </a:solidFill>
                <a:latin typeface="HP Simplified" panose="020B0604020204020204" pitchFamily="34" charset="0"/>
              </a:rPr>
              <a:t>HP PC ALL IN ONE 24-CR1002NV</a:t>
            </a:r>
            <a:r>
              <a:rPr lang="en-US" sz="750" dirty="0">
                <a:solidFill>
                  <a:srgbClr val="000000"/>
                </a:solidFill>
                <a:latin typeface="HP Simplified" panose="020B0604020204020204" pitchFamily="34" charset="0"/>
              </a:rPr>
              <a:t>, 23.8’’ FHD TOUCH, INTEL ULTRA 7-155U 3.8-4.8GHz/12MB, 12 CORES, 16GB (1x16GB), 1TB NVMe SSD, INTEL IRIS XE GRAPHICS, CAM, SPEAKER, WIN 11 HOME, 2YW, JET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1,406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r>
              <a:rPr lang="en-US" sz="750" b="0" i="0" u="none" strike="noStrike" kern="1200" dirty="0" smtClean="0">
                <a:solidFill>
                  <a:srgbClr val="FF0000"/>
                </a:solidFill>
                <a:effectLst/>
                <a:latin typeface="HP Simplified" panose="020B0604020204020204" pitchFamily="34" charset="0"/>
              </a:rPr>
              <a:t> </a:t>
            </a:r>
            <a:endParaRPr lang="en-US" altLang="en-US" sz="750" i="1" dirty="0">
              <a:solidFill>
                <a:srgbClr val="92D050"/>
              </a:solidFill>
              <a:ea typeface="Calibri" panose="020F0502020204030204" pitchFamily="34" charset="0"/>
            </a:endParaRPr>
          </a:p>
        </p:txBody>
      </p:sp>
      <p:sp>
        <p:nvSpPr>
          <p:cNvPr id="29" name="TextBox 28">
            <a:extLst>
              <a:ext uri="{FF2B5EF4-FFF2-40B4-BE49-F238E27FC236}">
                <a16:creationId xmlns="" xmlns:a16="http://schemas.microsoft.com/office/drawing/2014/main" id="{950BA670-104B-B6DF-C55C-C35061083E53}"/>
              </a:ext>
            </a:extLst>
          </p:cNvPr>
          <p:cNvSpPr txBox="1"/>
          <p:nvPr/>
        </p:nvSpPr>
        <p:spPr>
          <a:xfrm>
            <a:off x="6977523" y="4415380"/>
            <a:ext cx="2719599" cy="561692"/>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BG7K6EA </a:t>
            </a:r>
            <a:r>
              <a:rPr lang="en-US" sz="750" b="1" dirty="0">
                <a:solidFill>
                  <a:srgbClr val="000000"/>
                </a:solidFill>
                <a:latin typeface="HP Simplified" panose="020B0604020204020204" pitchFamily="34" charset="0"/>
              </a:rPr>
              <a:t>HP PC ALL IN ONE 27-CR0009NV</a:t>
            </a:r>
            <a:r>
              <a:rPr lang="en-US" sz="750" dirty="0">
                <a:solidFill>
                  <a:srgbClr val="000000"/>
                </a:solidFill>
                <a:latin typeface="HP Simplified" panose="020B0604020204020204" pitchFamily="34" charset="0"/>
              </a:rPr>
              <a:t>, 27’’ FHD TOUCH IPS, INTEL i5-1334U 3.4-4.6GHz/12MB, 10 CORES, 16GB (2x8GB), 512GB NVMe SSD, CAM, SPEAKER, INTEL IRIS XE GRAPHICS, WIN 11 HOME, 2YW, SHELL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1,160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r>
              <a:rPr lang="en-US" sz="800" b="1" i="0" u="none" strike="noStrike" kern="1200" dirty="0" smtClean="0">
                <a:solidFill>
                  <a:srgbClr val="FF0000"/>
                </a:solidFill>
                <a:effectLst/>
                <a:latin typeface="HP Simplified" panose="020B0604020204020204" pitchFamily="34" charset="0"/>
              </a:rPr>
              <a:t> </a:t>
            </a:r>
            <a:endParaRPr lang="en-US" altLang="en-US" sz="750" i="1" dirty="0">
              <a:solidFill>
                <a:srgbClr val="92D050"/>
              </a:solidFill>
              <a:ea typeface="Calibri" panose="020F0502020204030204" pitchFamily="34" charset="0"/>
            </a:endParaRPr>
          </a:p>
        </p:txBody>
      </p:sp>
      <p:sp>
        <p:nvSpPr>
          <p:cNvPr id="8" name="Rectangle 7"/>
          <p:cNvSpPr/>
          <p:nvPr/>
        </p:nvSpPr>
        <p:spPr>
          <a:xfrm>
            <a:off x="1416762" y="2130377"/>
            <a:ext cx="2056038" cy="807913"/>
          </a:xfrm>
          <a:prstGeom prst="rect">
            <a:avLst/>
          </a:prstGeom>
        </p:spPr>
        <p:txBody>
          <a:bodyPr wrap="square">
            <a:spAutoFit/>
          </a:bodyPr>
          <a:lstStyle/>
          <a:p>
            <a:r>
              <a:rPr lang="en-US" sz="750" dirty="0">
                <a:solidFill>
                  <a:srgbClr val="000000"/>
                </a:solidFill>
                <a:latin typeface="HP Simplified" panose="020B0604020204020204" pitchFamily="34" charset="0"/>
              </a:rPr>
              <a:t>94C21E9 HP MONITOR 23.8</a:t>
            </a:r>
            <a:r>
              <a:rPr lang="en-US" sz="750" b="1" dirty="0">
                <a:solidFill>
                  <a:srgbClr val="000000"/>
                </a:solidFill>
                <a:latin typeface="HP Simplified" panose="020B0604020204020204" pitchFamily="34" charset="0"/>
              </a:rPr>
              <a:t>'', S5 524SW </a:t>
            </a:r>
            <a:r>
              <a:rPr lang="en-US" sz="750" dirty="0">
                <a:solidFill>
                  <a:srgbClr val="000000"/>
                </a:solidFill>
                <a:latin typeface="HP Simplified" panose="020B0604020204020204" pitchFamily="34" charset="0"/>
              </a:rPr>
              <a:t>HOME, E, IPS, FHD 1920x1080, 100Hz, 16:9, 5MS, 300 NITS, ANTIGLARE, TILT, HDMI, VGA, 2YW,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158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750" b="1" i="1" dirty="0">
              <a:solidFill>
                <a:srgbClr val="92D050"/>
              </a:solidFill>
              <a:latin typeface="HP Simplified" panose="020B0604020204020204" pitchFamily="34" charset="0"/>
              <a:ea typeface="Calibri" panose="020F0502020204030204" pitchFamily="34" charset="0"/>
            </a:endParaRPr>
          </a:p>
          <a:p>
            <a:endParaRPr lang="en-US" altLang="en-US" sz="800" i="1" dirty="0">
              <a:solidFill>
                <a:srgbClr val="92D050"/>
              </a:solidFill>
              <a:ea typeface="Calibri" panose="020F0502020204030204" pitchFamily="34" charset="0"/>
            </a:endParaRPr>
          </a:p>
          <a:p>
            <a:endParaRPr lang="en-US" altLang="en-US" sz="800" i="1" dirty="0">
              <a:solidFill>
                <a:srgbClr val="92D050"/>
              </a:solidFill>
              <a:ea typeface="Calibri" panose="020F0502020204030204" pitchFamily="34" charset="0"/>
            </a:endParaRPr>
          </a:p>
        </p:txBody>
      </p:sp>
      <p:pic>
        <p:nvPicPr>
          <p:cNvPr id="10" name="Picture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23356" y="2110499"/>
            <a:ext cx="939744" cy="688493"/>
          </a:xfrm>
          <a:prstGeom prst="rect">
            <a:avLst/>
          </a:prstGeom>
        </p:spPr>
      </p:pic>
      <p:sp>
        <p:nvSpPr>
          <p:cNvPr id="65" name="TextBox 64">
            <a:extLst>
              <a:ext uri="{FF2B5EF4-FFF2-40B4-BE49-F238E27FC236}">
                <a16:creationId xmlns="" xmlns:a16="http://schemas.microsoft.com/office/drawing/2014/main" id="{36771588-EB78-FEBF-44EC-7708B6B93B87}"/>
              </a:ext>
            </a:extLst>
          </p:cNvPr>
          <p:cNvSpPr txBox="1"/>
          <p:nvPr/>
        </p:nvSpPr>
        <p:spPr>
          <a:xfrm>
            <a:off x="3907204" y="5537463"/>
            <a:ext cx="2887221"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A1LL4EA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PC ALL IN ONE 27-CR1001NV</a:t>
            </a:r>
            <a:r>
              <a:rPr lang="en-US" sz="750" dirty="0">
                <a:solidFill>
                  <a:srgbClr val="000000"/>
                </a:solidFill>
                <a:latin typeface="HP Simplified" panose="020B0604020204020204" pitchFamily="34" charset="0"/>
              </a:rPr>
              <a:t>, 27’’ FHD TOUCH, INTEL </a:t>
            </a:r>
            <a:r>
              <a:rPr lang="en-US" sz="750" dirty="0" smtClean="0">
                <a:solidFill>
                  <a:srgbClr val="000000"/>
                </a:solidFill>
                <a:latin typeface="HP Simplified" panose="020B0604020204020204" pitchFamily="34" charset="0"/>
              </a:rPr>
              <a:t>ULTRA 7-155U </a:t>
            </a:r>
            <a:r>
              <a:rPr lang="en-US" sz="750" dirty="0">
                <a:solidFill>
                  <a:srgbClr val="000000"/>
                </a:solidFill>
                <a:latin typeface="HP Simplified" panose="020B0604020204020204" pitchFamily="34" charset="0"/>
              </a:rPr>
              <a:t>3.8-4.8GHz/12MB, 12 CORES, 16GB (1x 16GB), 1TB NVMe SSD, INTEL IRIS XE GRAPHICS, CAM, SPEAKER, WIN 11 HOME, 2YW, JET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1,438 </a:t>
            </a:r>
            <a:r>
              <a:rPr lang="en-GB" sz="750" b="0" i="0" u="none" strike="noStrike" kern="1200" dirty="0" smtClean="0">
                <a:solidFill>
                  <a:srgbClr val="FF0000"/>
                </a:solidFill>
                <a:effectLst/>
                <a:latin typeface="HP Simplified" panose="020B0604020204020204" pitchFamily="34" charset="0"/>
              </a:rPr>
              <a:t>€</a:t>
            </a:r>
            <a:endParaRPr lang="en-US" altLang="en-US" sz="750" i="1" dirty="0">
              <a:solidFill>
                <a:srgbClr val="92D050"/>
              </a:solidFill>
              <a:ea typeface="Calibri" panose="020F0502020204030204" pitchFamily="34" charset="0"/>
            </a:endParaRPr>
          </a:p>
        </p:txBody>
      </p:sp>
      <p:sp>
        <p:nvSpPr>
          <p:cNvPr id="56" name="TextBox 55">
            <a:extLst>
              <a:ext uri="{FF2B5EF4-FFF2-40B4-BE49-F238E27FC236}">
                <a16:creationId xmlns="" xmlns:a16="http://schemas.microsoft.com/office/drawing/2014/main" id="{4BFDC8E4-9C61-8A7D-4B08-678658D8ED6E}"/>
              </a:ext>
            </a:extLst>
          </p:cNvPr>
          <p:cNvSpPr txBox="1"/>
          <p:nvPr/>
        </p:nvSpPr>
        <p:spPr>
          <a:xfrm>
            <a:off x="3869570" y="4435654"/>
            <a:ext cx="2738875"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A1ZH3EA </a:t>
            </a:r>
            <a:r>
              <a:rPr lang="en-US" sz="750" b="1" dirty="0">
                <a:solidFill>
                  <a:srgbClr val="000000"/>
                </a:solidFill>
                <a:latin typeface="HP Simplified" panose="020B0604020204020204" pitchFamily="34" charset="0"/>
              </a:rPr>
              <a:t>HP PC ALL IN ONE 27-CR1005NV</a:t>
            </a:r>
            <a:r>
              <a:rPr lang="en-US" sz="750" dirty="0">
                <a:solidFill>
                  <a:srgbClr val="000000"/>
                </a:solidFill>
                <a:latin typeface="HP Simplified" panose="020B0604020204020204" pitchFamily="34" charset="0"/>
              </a:rPr>
              <a:t>, 27’’ FHD TOUCH, INTEL ULTRA 5-125U 3.6-4.3GHz/12MB, 12 CORES, 16GB, 1TB NVMe SSD, INTEL UHD GRAPHICS, CAM, SPEAKER, WIN 11 HOME, 2YW, JET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1,303 </a:t>
            </a:r>
            <a:r>
              <a:rPr lang="en-GB" sz="750" b="0" i="0" u="none" strike="noStrike" kern="1200" dirty="0" smtClean="0">
                <a:solidFill>
                  <a:srgbClr val="FF0000"/>
                </a:solidFill>
                <a:effectLst/>
                <a:latin typeface="HP Simplified" panose="020B0604020204020204" pitchFamily="34" charset="0"/>
              </a:rPr>
              <a:t>€</a:t>
            </a:r>
            <a:endParaRPr lang="en-US" altLang="en-US" sz="750" i="1" dirty="0">
              <a:solidFill>
                <a:srgbClr val="92D050"/>
              </a:solidFill>
              <a:ea typeface="Calibri" panose="020F0502020204030204" pitchFamily="34" charset="0"/>
            </a:endParaRPr>
          </a:p>
        </p:txBody>
      </p:sp>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326765" y="1392837"/>
            <a:ext cx="1019433" cy="516279"/>
          </a:xfrm>
          <a:prstGeom prst="rect">
            <a:avLst/>
          </a:prstGeom>
        </p:spPr>
      </p:pic>
    </p:spTree>
    <p:extLst>
      <p:ext uri="{BB962C8B-B14F-4D97-AF65-F5344CB8AC3E}">
        <p14:creationId xmlns:p14="http://schemas.microsoft.com/office/powerpoint/2010/main" val="329307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3286" y="1401757"/>
            <a:ext cx="2114297" cy="677108"/>
          </a:xfrm>
          <a:prstGeom prst="rect">
            <a:avLst/>
          </a:prstGeom>
        </p:spPr>
        <p:txBody>
          <a:bodyPr wrap="square">
            <a:spAutoFit/>
          </a:bodyPr>
          <a:lstStyle/>
          <a:p>
            <a:r>
              <a:rPr lang="en-US" sz="750" dirty="0">
                <a:latin typeface="HP Simplified" panose="020B0604020204020204" pitchFamily="34" charset="0"/>
              </a:rPr>
              <a:t>22J05E9 HP MONITOR 24.5'', </a:t>
            </a:r>
            <a:r>
              <a:rPr lang="en-US" sz="750" b="1" dirty="0">
                <a:latin typeface="HP Simplified" panose="020B0604020204020204" pitchFamily="34" charset="0"/>
              </a:rPr>
              <a:t>25i</a:t>
            </a:r>
            <a:r>
              <a:rPr lang="en-US" sz="750" dirty="0">
                <a:latin typeface="HP Simplified" panose="020B0604020204020204" pitchFamily="34" charset="0"/>
              </a:rPr>
              <a:t> </a:t>
            </a:r>
            <a:r>
              <a:rPr lang="en-US" sz="750" b="1" dirty="0">
                <a:latin typeface="HP Simplified" panose="020B0604020204020204" pitchFamily="34" charset="0"/>
              </a:rPr>
              <a:t>OMEN</a:t>
            </a:r>
            <a:r>
              <a:rPr lang="en-US" sz="750" dirty="0">
                <a:latin typeface="HP Simplified" panose="020B0604020204020204" pitchFamily="34" charset="0"/>
              </a:rPr>
              <a:t> GAMING HOME, F, IPS, FHD 1920 X 1080, 1MS, AMD FREESYNC 165Hz PREMIUM PRO, 400 NITS,  TILT, AUDIO OUT , 2 X USB-A 3.2, USB TYPE-B, HDMI, DISPLAY PORT, 2YW, </a:t>
            </a:r>
            <a:r>
              <a:rPr lang="en-US" sz="750" dirty="0" smtClean="0">
                <a:latin typeface="HP Simplified" panose="020B0604020204020204" pitchFamily="34" charset="0"/>
              </a:rPr>
              <a:t>BLACK, </a:t>
            </a:r>
            <a:r>
              <a:rPr lang="en-US" sz="750" dirty="0" smtClean="0">
                <a:solidFill>
                  <a:srgbClr val="FF0000"/>
                </a:solidFill>
                <a:latin typeface="HP Simplified" panose="020B0604020204020204" pitchFamily="34" charset="0"/>
              </a:rPr>
              <a:t>302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65" name="Rectangle 64"/>
          <p:cNvSpPr/>
          <p:nvPr/>
        </p:nvSpPr>
        <p:spPr>
          <a:xfrm>
            <a:off x="3599428" y="-648"/>
            <a:ext cx="6306571" cy="22219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pic>
        <p:nvPicPr>
          <p:cNvPr id="70" name="Picture 69" descr="A close up of a phone&#10;&#10;Description automatically generated">
            <a:extLst>
              <a:ext uri="{FF2B5EF4-FFF2-40B4-BE49-F238E27FC236}">
                <a16:creationId xmlns="" xmlns:a16="http://schemas.microsoft.com/office/drawing/2014/main" id="{97BE1428-1E12-6424-C25D-90BFECCC246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888864" y="1317069"/>
            <a:ext cx="529848" cy="1367684"/>
          </a:xfrm>
          <a:prstGeom prst="rect">
            <a:avLst/>
          </a:prstGeom>
        </p:spPr>
      </p:pic>
      <p:pic>
        <p:nvPicPr>
          <p:cNvPr id="28" name="Picture 27"/>
          <p:cNvPicPr>
            <a:picLocks noChangeAspect="1"/>
          </p:cNvPicPr>
          <p:nvPr/>
        </p:nvPicPr>
        <p:blipFill rotWithShape="1">
          <a:blip r:embed="rId3" cstate="email">
            <a:extLst>
              <a:ext uri="{28A0092B-C50C-407E-A947-70E740481C1C}">
                <a14:useLocalDpi xmlns:a14="http://schemas.microsoft.com/office/drawing/2010/main"/>
              </a:ext>
            </a:extLst>
          </a:blip>
          <a:srcRect l="19693" r="18230"/>
          <a:stretch/>
        </p:blipFill>
        <p:spPr>
          <a:xfrm>
            <a:off x="252545" y="5650141"/>
            <a:ext cx="457200" cy="736488"/>
          </a:xfrm>
          <a:prstGeom prst="rect">
            <a:avLst/>
          </a:prstGeom>
        </p:spPr>
      </p:pic>
      <p:pic>
        <p:nvPicPr>
          <p:cNvPr id="3" name="Picture 2" descr="A person wearing headphones and microphone&#10;&#10;Description automatically generated">
            <a:extLst>
              <a:ext uri="{FF2B5EF4-FFF2-40B4-BE49-F238E27FC236}">
                <a16:creationId xmlns="" xmlns:a16="http://schemas.microsoft.com/office/drawing/2014/main" id="{BE4ABDDB-FC9E-9B25-89BF-A0BD495A73A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355" y="154"/>
            <a:ext cx="1963805" cy="972000"/>
          </a:xfrm>
          <a:prstGeom prst="rect">
            <a:avLst/>
          </a:prstGeom>
        </p:spPr>
      </p:pic>
      <p:sp>
        <p:nvSpPr>
          <p:cNvPr id="105" name="TextBox 104">
            <a:extLst>
              <a:ext uri="{FF2B5EF4-FFF2-40B4-BE49-F238E27FC236}">
                <a16:creationId xmlns="" xmlns:a16="http://schemas.microsoft.com/office/drawing/2014/main" id="{39D0AA96-429A-2F56-2F0D-BC891F5B02F3}"/>
              </a:ext>
            </a:extLst>
          </p:cNvPr>
          <p:cNvSpPr txBox="1"/>
          <p:nvPr/>
        </p:nvSpPr>
        <p:spPr>
          <a:xfrm>
            <a:off x="4538461" y="1653962"/>
            <a:ext cx="1702780" cy="784830"/>
          </a:xfrm>
          <a:prstGeom prst="rect">
            <a:avLst/>
          </a:prstGeom>
          <a:noFill/>
        </p:spPr>
        <p:txBody>
          <a:bodyPr wrap="square" rtlCol="0">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7Z511EA  HP PC OMEN 45L GAMING </a:t>
            </a:r>
            <a:r>
              <a:rPr lang="en-GB" sz="750" b="1" dirty="0">
                <a:solidFill>
                  <a:srgbClr val="000000"/>
                </a:solidFill>
                <a:latin typeface="HP Simplified" panose="020B0604020204020204" pitchFamily="34" charset="0"/>
              </a:rPr>
              <a:t>GT22-1005NV</a:t>
            </a:r>
            <a:r>
              <a:rPr lang="en-GB" sz="750" dirty="0">
                <a:solidFill>
                  <a:srgbClr val="000000"/>
                </a:solidFill>
                <a:latin typeface="HP Simplified" panose="020B0604020204020204" pitchFamily="34" charset="0"/>
              </a:rPr>
              <a:t>, AMD RYZEN 7 7700X 4.5-5.4GHz / 32MB, 8 CORES, 16GB, SSD WD BLACK 1TB, NVIDIA GEFORCE RTX 3070 TI 8GB, WIN 11 HOME, 2YW, SHADOW BLACK GLASS DOOR</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2,927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cxnSp>
        <p:nvCxnSpPr>
          <p:cNvPr id="131" name="Straight Connector 130"/>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671692" y="1"/>
            <a:ext cx="1963805" cy="97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latin typeface="HP Simplified" panose="020B0604020204020204" pitchFamily="34" charset="0"/>
            </a:endParaRPr>
          </a:p>
        </p:txBody>
      </p:sp>
      <p:sp>
        <p:nvSpPr>
          <p:cNvPr id="60" name="Rectangle 158"/>
          <p:cNvSpPr>
            <a:spLocks noChangeArrowheads="1"/>
          </p:cNvSpPr>
          <p:nvPr/>
        </p:nvSpPr>
        <p:spPr bwMode="auto">
          <a:xfrm>
            <a:off x="2034032" y="42835"/>
            <a:ext cx="165509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HP Gaming PCs</a:t>
            </a:r>
          </a:p>
        </p:txBody>
      </p:sp>
      <p:pic>
        <p:nvPicPr>
          <p:cNvPr id="63" name="Picture 8" descr="http://evonexus.org/wp-content/uploads/2015/11/hp-logo-color.png"/>
          <p:cNvPicPr>
            <a:picLocks noChangeAspect="1" noChangeArrowheads="1"/>
          </p:cNvPicPr>
          <p:nvPr/>
        </p:nvPicPr>
        <p:blipFill>
          <a:blip r:embed="rId5" cstate="email">
            <a:grayscl/>
            <a:biLevel thresh="50000"/>
            <a:extLst>
              <a:ext uri="{28A0092B-C50C-407E-A947-70E740481C1C}">
                <a14:useLocalDpi xmlns:a14="http://schemas.microsoft.com/office/drawing/2010/main"/>
              </a:ext>
            </a:extLst>
          </a:blip>
          <a:srcRect l="22939" r="21562"/>
          <a:stretch>
            <a:fillRect/>
          </a:stretch>
        </p:blipFill>
        <p:spPr bwMode="auto">
          <a:xfrm>
            <a:off x="1755149" y="-4730"/>
            <a:ext cx="331454"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0" name="Straight Connector 109">
            <a:extLst>
              <a:ext uri="{FF2B5EF4-FFF2-40B4-BE49-F238E27FC236}">
                <a16:creationId xmlns="" xmlns:a16="http://schemas.microsoft.com/office/drawing/2014/main" id="{D9A9DD7A-025D-329F-B112-3276D4C69087}"/>
              </a:ext>
            </a:extLst>
          </p:cNvPr>
          <p:cNvCxnSpPr/>
          <p:nvPr/>
        </p:nvCxnSpPr>
        <p:spPr>
          <a:xfrm flipV="1">
            <a:off x="59077" y="3640503"/>
            <a:ext cx="35366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 xmlns:a16="http://schemas.microsoft.com/office/drawing/2014/main" id="{77F7BB30-A4D0-9923-A981-7B6B6FDCDFC2}"/>
              </a:ext>
            </a:extLst>
          </p:cNvPr>
          <p:cNvSpPr txBox="1"/>
          <p:nvPr/>
        </p:nvSpPr>
        <p:spPr>
          <a:xfrm>
            <a:off x="7114016" y="4745068"/>
            <a:ext cx="2324557" cy="669414"/>
          </a:xfrm>
          <a:prstGeom prst="rect">
            <a:avLst/>
          </a:prstGeom>
          <a:noFill/>
        </p:spPr>
        <p:txBody>
          <a:bodyPr wrap="square" rtlCol="0">
            <a:spAutoFit/>
          </a:bodyPr>
          <a:lstStyle/>
          <a:p>
            <a:r>
              <a:rPr lang="en-GB" sz="750" dirty="0">
                <a:solidFill>
                  <a:srgbClr val="000000"/>
                </a:solidFill>
                <a:latin typeface="HP Simplified" panose="020B0604020204020204" pitchFamily="34" charset="0"/>
              </a:rPr>
              <a:t>7Z506EA HP PC OMEN </a:t>
            </a:r>
            <a:r>
              <a:rPr lang="el-GR" sz="750" dirty="0">
                <a:solidFill>
                  <a:srgbClr val="000000"/>
                </a:solidFill>
                <a:latin typeface="HP Simplified" panose="020B0604020204020204" pitchFamily="34" charset="0"/>
              </a:rPr>
              <a:t>40</a:t>
            </a:r>
            <a:r>
              <a:rPr lang="en-US" sz="750" dirty="0">
                <a:solidFill>
                  <a:srgbClr val="000000"/>
                </a:solidFill>
                <a:latin typeface="HP Simplified" panose="020B0604020204020204" pitchFamily="34" charset="0"/>
              </a:rPr>
              <a:t>L </a:t>
            </a:r>
            <a:r>
              <a:rPr lang="en-GB" sz="750" dirty="0">
                <a:solidFill>
                  <a:srgbClr val="000000"/>
                </a:solidFill>
                <a:latin typeface="HP Simplified" panose="020B0604020204020204" pitchFamily="34" charset="0"/>
              </a:rPr>
              <a:t>GAMING </a:t>
            </a:r>
            <a:r>
              <a:rPr lang="en-GB" sz="750" b="1" dirty="0">
                <a:solidFill>
                  <a:srgbClr val="000000"/>
                </a:solidFill>
                <a:latin typeface="HP Simplified" panose="020B0604020204020204" pitchFamily="34" charset="0"/>
              </a:rPr>
              <a:t>GT21-1009NV</a:t>
            </a:r>
            <a:r>
              <a:rPr lang="en-GB" sz="750" dirty="0">
                <a:solidFill>
                  <a:srgbClr val="000000"/>
                </a:solidFill>
                <a:latin typeface="HP Simplified" panose="020B0604020204020204" pitchFamily="34" charset="0"/>
              </a:rPr>
              <a:t>, AMD RYZEN 7 7700X 4.5-5.4GHz/32MB, 8 CORES, 16GB (2x8GB), SSD WD BLACK 1TB, NVIDIA GEFORCE RTX 3070 8GB, WIN 11 HOME, 2YW, SHADOW BLACK GLASS DOOR, </a:t>
            </a:r>
            <a:r>
              <a:rPr lang="en-GB" sz="750" dirty="0" smtClean="0">
                <a:solidFill>
                  <a:srgbClr val="FF0000"/>
                </a:solidFill>
                <a:latin typeface="HP Simplified" panose="020B0604020204020204" pitchFamily="34" charset="0"/>
              </a:rPr>
              <a:t>2,509 </a:t>
            </a:r>
            <a:r>
              <a:rPr lang="en-GB" sz="750" i="0" u="none" strike="noStrike" kern="1200" dirty="0" smtClean="0">
                <a:solidFill>
                  <a:srgbClr val="FF0000"/>
                </a:solidFill>
                <a:effectLst/>
                <a:latin typeface="HP Simplified" panose="020B0604020204020204" pitchFamily="34" charset="0"/>
              </a:rPr>
              <a:t>€</a:t>
            </a:r>
            <a:endParaRPr lang="en-US" altLang="en-US" sz="750" b="1" i="1" dirty="0">
              <a:solidFill>
                <a:srgbClr val="92D050"/>
              </a:solidFill>
              <a:latin typeface="HP Simplified" panose="020B0604020204020204" pitchFamily="34" charset="0"/>
              <a:ea typeface="Calibri" panose="020F0502020204030204" pitchFamily="34" charset="0"/>
            </a:endParaRPr>
          </a:p>
        </p:txBody>
      </p:sp>
      <p:cxnSp>
        <p:nvCxnSpPr>
          <p:cNvPr id="96" name="Straight Connector 95">
            <a:extLst>
              <a:ext uri="{FF2B5EF4-FFF2-40B4-BE49-F238E27FC236}">
                <a16:creationId xmlns="" xmlns:a16="http://schemas.microsoft.com/office/drawing/2014/main" id="{9B776F17-68C3-C8B5-35D4-F6F326233EEB}"/>
              </a:ext>
            </a:extLst>
          </p:cNvPr>
          <p:cNvCxnSpPr/>
          <p:nvPr/>
        </p:nvCxnSpPr>
        <p:spPr>
          <a:xfrm>
            <a:off x="6623246" y="218139"/>
            <a:ext cx="33361" cy="612786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18" name="TextBox 117"/>
          <p:cNvSpPr txBox="1"/>
          <p:nvPr/>
        </p:nvSpPr>
        <p:spPr>
          <a:xfrm>
            <a:off x="41392" y="2531388"/>
            <a:ext cx="2114297" cy="792525"/>
          </a:xfrm>
          <a:prstGeom prst="rect">
            <a:avLst/>
          </a:prstGeom>
          <a:noFill/>
          <a:ln>
            <a:noFill/>
          </a:ln>
        </p:spPr>
        <p:txBody>
          <a:bodyPr wrap="square" rtlCol="0">
            <a:spAutoFit/>
          </a:bodyPr>
          <a:lstStyle/>
          <a:p>
            <a:r>
              <a:rPr lang="en-US" sz="750" dirty="0">
                <a:latin typeface="HP Simplified" panose="020B0604020204020204" pitchFamily="34" charset="0"/>
              </a:rPr>
              <a:t>4WH47AA HP MONITOR 24.5</a:t>
            </a:r>
            <a:r>
              <a:rPr lang="en-US" sz="750" b="1" dirty="0">
                <a:latin typeface="HP Simplified" panose="020B0604020204020204" pitchFamily="34" charset="0"/>
              </a:rPr>
              <a:t>''  X 25F OMEN </a:t>
            </a:r>
            <a:r>
              <a:rPr lang="en-US" sz="750" dirty="0">
                <a:latin typeface="HP Simplified" panose="020B0604020204020204" pitchFamily="34" charset="0"/>
              </a:rPr>
              <a:t>GAMING HOME  A  TN LED  FHD 1920 X 1080  1MS  400 NITS  AMD FREESYNC 240HZ &amp; NVIDIA G-SYNC  ANTIGLARE  HEIGHT ADJUSTABLE  SWIVEL  TILT  2X USB 3.0  2X HDMI  DISPLAY PORT 1.2  1YW  </a:t>
            </a:r>
            <a:r>
              <a:rPr lang="en-US" sz="750" dirty="0" smtClean="0">
                <a:latin typeface="HP Simplified" panose="020B0604020204020204" pitchFamily="34" charset="0"/>
              </a:rPr>
              <a:t>BLACK, </a:t>
            </a:r>
            <a:r>
              <a:rPr lang="en-US" sz="750" dirty="0" smtClean="0">
                <a:solidFill>
                  <a:srgbClr val="FF0000"/>
                </a:solidFill>
                <a:latin typeface="HP Simplified" panose="020B0604020204020204" pitchFamily="34" charset="0"/>
              </a:rPr>
              <a:t>391 € </a:t>
            </a:r>
            <a:endParaRPr lang="en-US" altLang="en-US" sz="800" i="1" dirty="0">
              <a:solidFill>
                <a:srgbClr val="92D050"/>
              </a:solidFill>
              <a:ea typeface="Calibri" panose="020F0502020204030204" pitchFamily="34" charset="0"/>
            </a:endParaRPr>
          </a:p>
        </p:txBody>
      </p:sp>
      <p:sp>
        <p:nvSpPr>
          <p:cNvPr id="14" name="TextBox 64">
            <a:extLst>
              <a:ext uri="{FF2B5EF4-FFF2-40B4-BE49-F238E27FC236}">
                <a16:creationId xmlns="" xmlns:a16="http://schemas.microsoft.com/office/drawing/2014/main" id="{106192CA-35A1-A021-51DB-79798BE3E2E0}"/>
              </a:ext>
            </a:extLst>
          </p:cNvPr>
          <p:cNvSpPr txBox="1">
            <a:spLocks noChangeArrowheads="1"/>
          </p:cNvSpPr>
          <p:nvPr/>
        </p:nvSpPr>
        <p:spPr bwMode="auto">
          <a:xfrm>
            <a:off x="813561" y="3874011"/>
            <a:ext cx="2737752"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750" dirty="0">
                <a:latin typeface="HP Simplified" panose="020B0604020204020204" pitchFamily="34" charset="0"/>
              </a:rPr>
              <a:t>6MF36AA HP </a:t>
            </a:r>
            <a:r>
              <a:rPr lang="en-US" sz="750" b="1" dirty="0">
                <a:latin typeface="HP Simplified" panose="020B0604020204020204" pitchFamily="34" charset="0"/>
              </a:rPr>
              <a:t>HEADSET</a:t>
            </a:r>
            <a:r>
              <a:rPr lang="en-US" sz="750" dirty="0">
                <a:latin typeface="HP Simplified" panose="020B0604020204020204" pitchFamily="34" charset="0"/>
              </a:rPr>
              <a:t> </a:t>
            </a:r>
            <a:r>
              <a:rPr lang="en-US" sz="750" b="1" dirty="0">
                <a:latin typeface="HP Simplified" panose="020B0604020204020204" pitchFamily="34" charset="0"/>
              </a:rPr>
              <a:t>OMEN</a:t>
            </a:r>
            <a:r>
              <a:rPr lang="en-US" sz="750" dirty="0">
                <a:latin typeface="HP Simplified" panose="020B0604020204020204" pitchFamily="34" charset="0"/>
              </a:rPr>
              <a:t> MIND-FRAME PRIME HEADSET, MIC, VIRTUAL SURROUND SOUND, OMEN'S ACTIVE EAR CUP COOLING TECHNOLOGY, USB-A PORT, 1YW, WHITE</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161 €</a:t>
            </a:r>
            <a:endParaRPr lang="en-US" altLang="en-US" sz="750" dirty="0">
              <a:solidFill>
                <a:srgbClr val="FF0000"/>
              </a:solidFill>
              <a:latin typeface="HP Simplified" panose="020B0604020204020204" pitchFamily="34" charset="0"/>
            </a:endParaRPr>
          </a:p>
        </p:txBody>
      </p:sp>
      <p:sp>
        <p:nvSpPr>
          <p:cNvPr id="35" name="TextBox 34">
            <a:extLst>
              <a:ext uri="{FF2B5EF4-FFF2-40B4-BE49-F238E27FC236}">
                <a16:creationId xmlns="" xmlns:a16="http://schemas.microsoft.com/office/drawing/2014/main" id="{9E698416-53E6-B2B4-9F2C-6284CF6118FF}"/>
              </a:ext>
            </a:extLst>
          </p:cNvPr>
          <p:cNvSpPr txBox="1"/>
          <p:nvPr/>
        </p:nvSpPr>
        <p:spPr>
          <a:xfrm>
            <a:off x="6622452" y="2510443"/>
            <a:ext cx="3182234" cy="677108"/>
          </a:xfrm>
          <a:prstGeom prst="rect">
            <a:avLst/>
          </a:prstGeom>
          <a:noFill/>
        </p:spPr>
        <p:txBody>
          <a:bodyPr wrap="square">
            <a:spAutoFit/>
          </a:bodyPr>
          <a:lstStyle/>
          <a:p>
            <a:pPr algn="just"/>
            <a:r>
              <a:rPr lang="en-GB" sz="750" dirty="0">
                <a:solidFill>
                  <a:srgbClr val="231F20"/>
                </a:solidFill>
                <a:latin typeface="HP Simplified" panose="020B0604020204020204" pitchFamily="34" charset="0"/>
              </a:rPr>
              <a:t>The</a:t>
            </a:r>
            <a:r>
              <a:rPr lang="en-GB" sz="800" b="0" i="0" dirty="0">
                <a:solidFill>
                  <a:srgbClr val="231F20"/>
                </a:solidFill>
                <a:effectLst/>
                <a:latin typeface="HP Simplified" panose="020B0604020204020204" pitchFamily="34" charset="0"/>
              </a:rPr>
              <a:t> </a:t>
            </a:r>
            <a:r>
              <a:rPr lang="en-GB" sz="800" b="1" dirty="0">
                <a:solidFill>
                  <a:srgbClr val="FF0000"/>
                </a:solidFill>
                <a:latin typeface="HP Simplified" panose="020B0604020204020204" pitchFamily="34" charset="0"/>
              </a:rPr>
              <a:t>OMEN by HP 40L Gaming Desktop </a:t>
            </a:r>
            <a:r>
              <a:rPr lang="en-GB" sz="750" dirty="0">
                <a:solidFill>
                  <a:srgbClr val="231F20"/>
                </a:solidFill>
                <a:latin typeface="HP Simplified" panose="020B0604020204020204" pitchFamily="34" charset="0"/>
              </a:rPr>
              <a:t>is the ultimate companion on your gaming journey. Powered by the latest Intel and AMD processor and advanced graphics, the OMEN Desktop has a superior cooling system that prevents overheating. Designed for easy tool-less upgradeability, the OMEN Desktop will give you the top-tier performance to meet your gaming needs.</a:t>
            </a:r>
            <a:endParaRPr lang="el-GR" sz="750" dirty="0">
              <a:solidFill>
                <a:srgbClr val="231F20"/>
              </a:solidFill>
              <a:latin typeface="HP Simplified" panose="020B0604020204020204" pitchFamily="34" charset="0"/>
            </a:endParaRPr>
          </a:p>
        </p:txBody>
      </p:sp>
      <p:sp>
        <p:nvSpPr>
          <p:cNvPr id="68" name="TextBox 67">
            <a:extLst>
              <a:ext uri="{FF2B5EF4-FFF2-40B4-BE49-F238E27FC236}">
                <a16:creationId xmlns="" xmlns:a16="http://schemas.microsoft.com/office/drawing/2014/main" id="{D8B9E400-F630-B5C0-07B0-9C12EA5A2768}"/>
              </a:ext>
            </a:extLst>
          </p:cNvPr>
          <p:cNvSpPr txBox="1"/>
          <p:nvPr/>
        </p:nvSpPr>
        <p:spPr>
          <a:xfrm>
            <a:off x="3663886" y="289056"/>
            <a:ext cx="2991076" cy="800219"/>
          </a:xfrm>
          <a:prstGeom prst="rect">
            <a:avLst/>
          </a:prstGeom>
          <a:noFill/>
        </p:spPr>
        <p:txBody>
          <a:bodyPr wrap="square">
            <a:spAutoFit/>
          </a:bodyPr>
          <a:lstStyle/>
          <a:p>
            <a:pPr algn="just"/>
            <a:r>
              <a:rPr lang="en-GB" sz="750" dirty="0">
                <a:solidFill>
                  <a:srgbClr val="231F20"/>
                </a:solidFill>
                <a:latin typeface="HP Simplified" panose="020B0604020204020204" pitchFamily="34" charset="0"/>
              </a:rPr>
              <a:t>Built for extreme performance, the </a:t>
            </a:r>
            <a:r>
              <a:rPr lang="en-GB" sz="800" b="1" dirty="0">
                <a:solidFill>
                  <a:srgbClr val="FF0000"/>
                </a:solidFill>
                <a:latin typeface="HP Simplified" panose="020B0604020204020204" pitchFamily="34" charset="0"/>
              </a:rPr>
              <a:t>OMEN by HP 45L Gaming Desktop PC</a:t>
            </a:r>
            <a:r>
              <a:rPr lang="en-GB" sz="750" dirty="0">
                <a:solidFill>
                  <a:srgbClr val="231F20"/>
                </a:solidFill>
                <a:latin typeface="HP Simplified" panose="020B0604020204020204" pitchFamily="34" charset="0"/>
              </a:rPr>
              <a:t> is designed for gaming from the ground up. Powered by the latest AMD and Intel Processor, the OMEN by HP gaming desktop takes cooling to incredible heights with a unique cooling chamber. Created for easy tool-less upgradeability with industry standard components to meet your gaming needs.</a:t>
            </a:r>
            <a:endParaRPr lang="el-GR" sz="750" dirty="0">
              <a:solidFill>
                <a:srgbClr val="231F20"/>
              </a:solidFill>
              <a:latin typeface="HP Simplified" panose="020B0604020204020204" pitchFamily="34" charset="0"/>
            </a:endParaRPr>
          </a:p>
        </p:txBody>
      </p:sp>
      <p:pic>
        <p:nvPicPr>
          <p:cNvPr id="2052" name="Picture 4" descr="HP OMEN Mindframe Over-ear Wired Gaming Headphones, White - 6MF36AA | Best  price in Egypt | B.TECH">
            <a:extLst>
              <a:ext uri="{FF2B5EF4-FFF2-40B4-BE49-F238E27FC236}">
                <a16:creationId xmlns="" xmlns:a16="http://schemas.microsoft.com/office/drawing/2014/main" id="{E99F4F2B-806D-5B15-2D65-644D3B3D6F35}"/>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26756" y="3740162"/>
            <a:ext cx="622080"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935029" y="3353714"/>
            <a:ext cx="618774" cy="1261347"/>
          </a:xfrm>
          <a:prstGeom prst="rect">
            <a:avLst/>
          </a:prstGeom>
        </p:spPr>
      </p:pic>
      <p:cxnSp>
        <p:nvCxnSpPr>
          <p:cNvPr id="72" name="Straight Connector 71"/>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9464" y="5647082"/>
            <a:ext cx="2686747" cy="677108"/>
          </a:xfrm>
          <a:prstGeom prst="rect">
            <a:avLst/>
          </a:prstGeom>
        </p:spPr>
        <p:txBody>
          <a:bodyPr wrap="square">
            <a:spAutoFit/>
          </a:bodyPr>
          <a:lstStyle/>
          <a:p>
            <a:r>
              <a:rPr lang="en-US" sz="750" dirty="0">
                <a:solidFill>
                  <a:srgbClr val="000000"/>
                </a:solidFill>
                <a:latin typeface="HP Simplified" panose="020B0604020204020204" pitchFamily="34" charset="0"/>
              </a:rPr>
              <a:t>8BC53AA HP MOUSE </a:t>
            </a:r>
            <a:r>
              <a:rPr lang="en-US" sz="750" b="1" dirty="0">
                <a:solidFill>
                  <a:srgbClr val="000000"/>
                </a:solidFill>
                <a:latin typeface="HP Simplified" panose="020B0604020204020204" pitchFamily="34" charset="0"/>
              </a:rPr>
              <a:t>OMEN</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VECTOR</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GAMING</a:t>
            </a:r>
            <a:r>
              <a:rPr lang="en-US" sz="750" dirty="0">
                <a:solidFill>
                  <a:srgbClr val="000000"/>
                </a:solidFill>
                <a:latin typeface="HP Simplified" panose="020B0604020204020204" pitchFamily="34" charset="0"/>
              </a:rPr>
              <a:t> USB, 6 BUTTONS, OMEN RADAR 3 SENSOR, CO-DEVELOPED WITH PIXART, OPTICAL SENSOR FOR PRECISE MOVEMENT ON MOST SURFACES, 6 PROGRAMMABLE BUTTONS, CUSTOM LIGHTING THROUGH OMEN COMMAND CENTER,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37 </a:t>
            </a:r>
            <a:r>
              <a:rPr lang="el-GR" sz="750" dirty="0" smtClean="0">
                <a:solidFill>
                  <a:srgbClr val="FF0000"/>
                </a:solidFill>
                <a:latin typeface="HP Simplified" panose="020B0604020204020204" pitchFamily="34" charset="0"/>
              </a:rPr>
              <a:t>€</a:t>
            </a:r>
            <a:r>
              <a:rPr lang="en-US" sz="750" dirty="0" smtClean="0">
                <a:solidFill>
                  <a:srgbClr val="000000"/>
                </a:solidFill>
                <a:latin typeface="HP Simplified" panose="020B0604020204020204" pitchFamily="34" charset="0"/>
              </a:rPr>
              <a:t>  </a:t>
            </a:r>
            <a:endParaRPr lang="en-US" sz="750" dirty="0">
              <a:solidFill>
                <a:srgbClr val="000000"/>
              </a:solidFill>
              <a:latin typeface="HP Simplified" panose="020B0604020204020204" pitchFamily="34" charset="0"/>
            </a:endParaRPr>
          </a:p>
        </p:txBody>
      </p:sp>
      <p:cxnSp>
        <p:nvCxnSpPr>
          <p:cNvPr id="90" name="Straight Connector 89">
            <a:extLst>
              <a:ext uri="{FF2B5EF4-FFF2-40B4-BE49-F238E27FC236}">
                <a16:creationId xmlns="" xmlns:a16="http://schemas.microsoft.com/office/drawing/2014/main" id="{9B776F17-68C3-C8B5-35D4-F6F326233EEB}"/>
              </a:ext>
            </a:extLst>
          </p:cNvPr>
          <p:cNvCxnSpPr/>
          <p:nvPr/>
        </p:nvCxnSpPr>
        <p:spPr>
          <a:xfrm flipH="1">
            <a:off x="3616203" y="1014835"/>
            <a:ext cx="1645" cy="539629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 xmlns:a16="http://schemas.microsoft.com/office/drawing/2014/main" id="{D9A9DD7A-025D-329F-B112-3276D4C69087}"/>
              </a:ext>
            </a:extLst>
          </p:cNvPr>
          <p:cNvCxnSpPr/>
          <p:nvPr/>
        </p:nvCxnSpPr>
        <p:spPr>
          <a:xfrm flipV="1">
            <a:off x="110816" y="4615118"/>
            <a:ext cx="3459349" cy="2756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 xmlns:a16="http://schemas.microsoft.com/office/drawing/2014/main" id="{9E698416-53E6-B2B4-9F2C-6284CF6118FF}"/>
              </a:ext>
            </a:extLst>
          </p:cNvPr>
          <p:cNvSpPr txBox="1"/>
          <p:nvPr/>
        </p:nvSpPr>
        <p:spPr>
          <a:xfrm>
            <a:off x="1314745" y="1010956"/>
            <a:ext cx="1230032" cy="215444"/>
          </a:xfrm>
          <a:prstGeom prst="rect">
            <a:avLst/>
          </a:prstGeom>
          <a:noFill/>
        </p:spPr>
        <p:txBody>
          <a:bodyPr wrap="square">
            <a:spAutoFit/>
          </a:bodyPr>
          <a:lstStyle/>
          <a:p>
            <a:r>
              <a:rPr lang="en-GB" sz="800" b="1" dirty="0">
                <a:solidFill>
                  <a:srgbClr val="FF0000"/>
                </a:solidFill>
                <a:latin typeface="HP Simplified" panose="020B0604020204020204" pitchFamily="34" charset="0"/>
              </a:rPr>
              <a:t>HP Gaming Peripherals</a:t>
            </a:r>
            <a:endParaRPr lang="el-GR" sz="750" dirty="0">
              <a:solidFill>
                <a:srgbClr val="231F20"/>
              </a:solidFill>
              <a:latin typeface="HP Simplified" panose="020B0604020204020204" pitchFamily="34" charset="0"/>
            </a:endParaRPr>
          </a:p>
        </p:txBody>
      </p:sp>
      <p:pic>
        <p:nvPicPr>
          <p:cNvPr id="12" name="Picture 11"/>
          <p:cNvPicPr>
            <a:picLocks noChangeAspect="1"/>
          </p:cNvPicPr>
          <p:nvPr/>
        </p:nvPicPr>
        <p:blipFill rotWithShape="1">
          <a:blip r:embed="rId8" cstate="email">
            <a:extLst>
              <a:ext uri="{28A0092B-C50C-407E-A947-70E740481C1C}">
                <a14:useLocalDpi xmlns:a14="http://schemas.microsoft.com/office/drawing/2010/main"/>
              </a:ext>
            </a:extLst>
          </a:blip>
          <a:srcRect t="13587" b="15326"/>
          <a:stretch/>
        </p:blipFill>
        <p:spPr>
          <a:xfrm>
            <a:off x="215588" y="1411608"/>
            <a:ext cx="1104204" cy="784945"/>
          </a:xfrm>
          <a:prstGeom prst="rect">
            <a:avLst/>
          </a:prstGeom>
        </p:spPr>
      </p:pic>
      <p:sp>
        <p:nvSpPr>
          <p:cNvPr id="86" name="Rectangle 85"/>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89" name="Rectangle 88"/>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2" name="Rectangle 91"/>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71" name="Rectangle 93"/>
          <p:cNvSpPr>
            <a:spLocks noChangeArrowheads="1"/>
          </p:cNvSpPr>
          <p:nvPr/>
        </p:nvSpPr>
        <p:spPr bwMode="auto">
          <a:xfrm>
            <a:off x="1618065" y="309315"/>
            <a:ext cx="1903235"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a:t>
            </a:r>
            <a:r>
              <a:rPr lang="en-US" altLang="en-US" sz="750" dirty="0" smtClean="0">
                <a:solidFill>
                  <a:schemeClr val="bg1"/>
                </a:solidFill>
                <a:latin typeface="HP Simplified" panose="020B0604020204020204" pitchFamily="34" charset="0"/>
                <a:cs typeface="Arial" panose="020B0604020202020204" pitchFamily="34" charset="0"/>
              </a:rPr>
              <a:t>November 2025</a:t>
            </a:r>
            <a:r>
              <a:rPr lang="en-US" altLang="en-US" sz="750" dirty="0">
                <a:solidFill>
                  <a:schemeClr val="bg1"/>
                </a:solidFill>
                <a:latin typeface="HP Simplified" panose="020B0604020204020204" pitchFamily="34" charset="0"/>
                <a:cs typeface="Arial" panose="020B0604020202020204" pitchFamily="34" charset="0"/>
              </a:rPr>
              <a:t>. Page 2/4</a:t>
            </a:r>
          </a:p>
        </p:txBody>
      </p:sp>
      <p:pic>
        <p:nvPicPr>
          <p:cNvPr id="4" name="Picture 3"/>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3626072" y="4848933"/>
            <a:ext cx="3037964" cy="1423143"/>
          </a:xfrm>
          <a:prstGeom prst="rect">
            <a:avLst/>
          </a:prstGeom>
        </p:spPr>
      </p:pic>
      <p:pic>
        <p:nvPicPr>
          <p:cNvPr id="7" name="Picture 6"/>
          <p:cNvPicPr>
            <a:picLocks noChangeAspect="1"/>
          </p:cNvPicPr>
          <p:nvPr/>
        </p:nvPicPr>
        <p:blipFill rotWithShape="1">
          <a:blip r:embed="rId10" cstate="email">
            <a:extLst>
              <a:ext uri="{28A0092B-C50C-407E-A947-70E740481C1C}">
                <a14:useLocalDpi xmlns:a14="http://schemas.microsoft.com/office/drawing/2010/main"/>
              </a:ext>
            </a:extLst>
          </a:blip>
          <a:srcRect l="17436" r="11509" b="13441"/>
          <a:stretch>
            <a:fillRect/>
          </a:stretch>
        </p:blipFill>
        <p:spPr>
          <a:xfrm>
            <a:off x="6664036" y="241438"/>
            <a:ext cx="3241964" cy="1841581"/>
          </a:xfrm>
          <a:prstGeom prst="rect">
            <a:avLst/>
          </a:prstGeom>
        </p:spPr>
      </p:pic>
      <p:sp>
        <p:nvSpPr>
          <p:cNvPr id="59" name="Rectangle 58"/>
          <p:cNvSpPr/>
          <p:nvPr/>
        </p:nvSpPr>
        <p:spPr>
          <a:xfrm>
            <a:off x="826650" y="4852790"/>
            <a:ext cx="2686747" cy="561692"/>
          </a:xfrm>
          <a:prstGeom prst="rect">
            <a:avLst/>
          </a:prstGeom>
        </p:spPr>
        <p:txBody>
          <a:bodyPr wrap="square">
            <a:spAutoFit/>
          </a:bodyPr>
          <a:lstStyle/>
          <a:p>
            <a:r>
              <a:rPr lang="en-US" sz="750" dirty="0">
                <a:solidFill>
                  <a:srgbClr val="000000"/>
                </a:solidFill>
                <a:latin typeface="HP Simplified" panose="020B0604020204020204" pitchFamily="34" charset="0"/>
              </a:rPr>
              <a:t>8BC52AA HP MOUSE </a:t>
            </a:r>
            <a:r>
              <a:rPr lang="en-US" sz="750" b="1" dirty="0">
                <a:solidFill>
                  <a:srgbClr val="000000"/>
                </a:solidFill>
                <a:latin typeface="HP Simplified" panose="020B0604020204020204" pitchFamily="34" charset="0"/>
              </a:rPr>
              <a:t>OMEN GAMING VECTOR </a:t>
            </a:r>
            <a:r>
              <a:rPr lang="en-US" sz="750" dirty="0">
                <a:solidFill>
                  <a:srgbClr val="000000"/>
                </a:solidFill>
                <a:latin typeface="HP Simplified" panose="020B0604020204020204" pitchFamily="34" charset="0"/>
              </a:rPr>
              <a:t>ESSENTIAL USB, 6 BUTTONS, OMEN RADAR 1 SENSOR, CO-DEVELOPED WITH PIXART, OPTICAL SENSOR FOR PRECISE MOVEMENT ON MOST SURFACES, 6 PROGRAMMABLE BUTTONS,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24 </a:t>
            </a:r>
            <a:r>
              <a:rPr lang="el-GR" sz="750" dirty="0" smtClean="0">
                <a:solidFill>
                  <a:srgbClr val="FF0000"/>
                </a:solidFill>
                <a:latin typeface="HP Simplified" panose="020B0604020204020204" pitchFamily="34" charset="0"/>
              </a:rPr>
              <a:t>€</a:t>
            </a:r>
            <a:r>
              <a:rPr lang="en-US" sz="750" dirty="0" smtClean="0">
                <a:solidFill>
                  <a:srgbClr val="000000"/>
                </a:solidFill>
                <a:latin typeface="HP Simplified" panose="020B0604020204020204" pitchFamily="34" charset="0"/>
              </a:rPr>
              <a:t> </a:t>
            </a:r>
            <a:endParaRPr lang="en-US" sz="750" dirty="0">
              <a:solidFill>
                <a:srgbClr val="000000"/>
              </a:solidFill>
              <a:latin typeface="HP Simplified" panose="020B0604020204020204" pitchFamily="34" charset="0"/>
            </a:endParaRPr>
          </a:p>
        </p:txBody>
      </p:sp>
      <p:pic>
        <p:nvPicPr>
          <p:cNvPr id="15" name="Picture 14"/>
          <p:cNvPicPr>
            <a:picLocks noChangeAspect="1"/>
          </p:cNvPicPr>
          <p:nvPr/>
        </p:nvPicPr>
        <p:blipFill rotWithShape="1">
          <a:blip r:embed="rId11" cstate="email">
            <a:extLst>
              <a:ext uri="{BEBA8EAE-BF5A-486C-A8C5-ECC9F3942E4B}">
                <a14:imgProps xmlns:a14="http://schemas.microsoft.com/office/drawing/2010/main">
                  <a14:imgLayer r:embed="rId12">
                    <a14:imgEffect>
                      <a14:backgroundRemoval t="19167" b="93750" l="5313" r="73438"/>
                    </a14:imgEffect>
                  </a14:imgLayer>
                </a14:imgProps>
              </a:ext>
              <a:ext uri="{28A0092B-C50C-407E-A947-70E740481C1C}">
                <a14:useLocalDpi xmlns:a14="http://schemas.microsoft.com/office/drawing/2010/main"/>
              </a:ext>
            </a:extLst>
          </a:blip>
          <a:srcRect l="6907" t="23518" r="23718" b="3982"/>
          <a:stretch/>
        </p:blipFill>
        <p:spPr>
          <a:xfrm>
            <a:off x="163735" y="4877948"/>
            <a:ext cx="644828" cy="505406"/>
          </a:xfrm>
          <a:prstGeom prst="rect">
            <a:avLst/>
          </a:prstGeom>
        </p:spPr>
      </p:pic>
      <p:sp>
        <p:nvSpPr>
          <p:cNvPr id="55" name="Rectangle 54"/>
          <p:cNvSpPr/>
          <p:nvPr/>
        </p:nvSpPr>
        <p:spPr>
          <a:xfrm>
            <a:off x="1618065" y="444395"/>
            <a:ext cx="1811020"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16" name="Picture 15">
            <a:extLst>
              <a:ext uri="{FF2B5EF4-FFF2-40B4-BE49-F238E27FC236}">
                <a16:creationId xmlns="" xmlns:a16="http://schemas.microsoft.com/office/drawing/2014/main" id="{27F870B9-B704-6C13-4F2A-576128359B80}"/>
              </a:ext>
            </a:extLst>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2265759" y="2486518"/>
            <a:ext cx="1191637" cy="881999"/>
          </a:xfrm>
          <a:prstGeom prst="rect">
            <a:avLst/>
          </a:prstGeom>
        </p:spPr>
      </p:pic>
      <p:sp>
        <p:nvSpPr>
          <p:cNvPr id="17" name="TextBox 16">
            <a:extLst>
              <a:ext uri="{FF2B5EF4-FFF2-40B4-BE49-F238E27FC236}">
                <a16:creationId xmlns="" xmlns:a16="http://schemas.microsoft.com/office/drawing/2014/main" id="{75CB1C58-C84B-C9CD-FC55-8012C3231E47}"/>
              </a:ext>
            </a:extLst>
          </p:cNvPr>
          <p:cNvSpPr txBox="1"/>
          <p:nvPr/>
        </p:nvSpPr>
        <p:spPr>
          <a:xfrm>
            <a:off x="4560674" y="3155759"/>
            <a:ext cx="1787553" cy="784830"/>
          </a:xfrm>
          <a:prstGeom prst="rect">
            <a:avLst/>
          </a:prstGeom>
          <a:noFill/>
        </p:spPr>
        <p:txBody>
          <a:bodyPr wrap="square" rtlCol="0">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B5ZU6EA   HP </a:t>
            </a:r>
            <a:r>
              <a:rPr lang="en-GB" sz="750" b="1" dirty="0">
                <a:solidFill>
                  <a:srgbClr val="000000"/>
                </a:solidFill>
                <a:latin typeface="HP Simplified" panose="020B0604020204020204" pitchFamily="34" charset="0"/>
              </a:rPr>
              <a:t>PC OMEN GAMING GT22-3003nv</a:t>
            </a:r>
            <a:r>
              <a:rPr lang="en-GB" sz="750" dirty="0">
                <a:solidFill>
                  <a:srgbClr val="000000"/>
                </a:solidFill>
                <a:latin typeface="HP Simplified" panose="020B0604020204020204" pitchFamily="34" charset="0"/>
              </a:rPr>
              <a:t>, INTEL ULTRA 7-265K 3.9-5.5GHz/30MB, 20 CORES, 32GB, 1TB GEN4 NVMe M.2 SSD, NVIDIA GEFORCE RTX 4070 12GB, WIN 11 PRO, 3YW  SHADOW </a:t>
            </a:r>
            <a:r>
              <a:rPr lang="en-GB"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3,220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pic>
        <p:nvPicPr>
          <p:cNvPr id="19" name="Picture 18" descr="A close up of a phone&#10;&#10;Description automatically generated">
            <a:extLst>
              <a:ext uri="{FF2B5EF4-FFF2-40B4-BE49-F238E27FC236}">
                <a16:creationId xmlns="" xmlns:a16="http://schemas.microsoft.com/office/drawing/2014/main" id="{9C810189-C617-5E6B-4609-C9B2917E3CE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04285" y="2974291"/>
            <a:ext cx="529848" cy="1367684"/>
          </a:xfrm>
          <a:prstGeom prst="rect">
            <a:avLst/>
          </a:prstGeom>
        </p:spPr>
      </p:pic>
    </p:spTree>
    <p:extLst>
      <p:ext uri="{BB962C8B-B14F-4D97-AF65-F5344CB8AC3E}">
        <p14:creationId xmlns:p14="http://schemas.microsoft.com/office/powerpoint/2010/main" val="3695972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a:extLst>
              <a:ext uri="{FF2B5EF4-FFF2-40B4-BE49-F238E27FC236}">
                <a16:creationId xmlns="" xmlns:a16="http://schemas.microsoft.com/office/drawing/2014/main" id="{8BF2C957-ABA9-98A0-859D-D3051E4F740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428042" y="4355984"/>
            <a:ext cx="1372651" cy="1141468"/>
          </a:xfrm>
          <a:prstGeom prst="rect">
            <a:avLst/>
          </a:prstGeom>
        </p:spPr>
      </p:pic>
      <p:sp>
        <p:nvSpPr>
          <p:cNvPr id="110" name="Rectangle 109"/>
          <p:cNvSpPr/>
          <p:nvPr/>
        </p:nvSpPr>
        <p:spPr>
          <a:xfrm>
            <a:off x="1006248" y="-3192"/>
            <a:ext cx="2692814" cy="103374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latin typeface="HP Simplified" panose="020B0604020204020204" pitchFamily="34" charset="0"/>
            </a:endParaRPr>
          </a:p>
        </p:txBody>
      </p:sp>
      <p:cxnSp>
        <p:nvCxnSpPr>
          <p:cNvPr id="131" name="Straight Connector 130"/>
          <p:cNvCxnSpPr/>
          <p:nvPr/>
        </p:nvCxnSpPr>
        <p:spPr>
          <a:xfrm>
            <a:off x="6538913" y="6396038"/>
            <a:ext cx="0" cy="43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4030663" y="6405563"/>
            <a:ext cx="0" cy="43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062" name="Rectangle 158"/>
          <p:cNvSpPr>
            <a:spLocks noChangeArrowheads="1"/>
          </p:cNvSpPr>
          <p:nvPr/>
        </p:nvSpPr>
        <p:spPr bwMode="auto">
          <a:xfrm>
            <a:off x="1533429" y="-1068"/>
            <a:ext cx="2206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HP Mini, SFF</a:t>
            </a:r>
            <a:r>
              <a:rPr lang="el-GR" sz="1000" b="1" dirty="0">
                <a:solidFill>
                  <a:schemeClr val="bg1"/>
                </a:solidFill>
                <a:effectLst>
                  <a:outerShdw blurRad="38100" dist="38100" dir="2700000" algn="tl">
                    <a:srgbClr val="000000">
                      <a:alpha val="43137"/>
                    </a:srgbClr>
                  </a:outerShdw>
                </a:effectLst>
                <a:latin typeface="HP Simplified" panose="020B0604020204020204" pitchFamily="34" charset="0"/>
              </a:rPr>
              <a:t>,</a:t>
            </a:r>
            <a:r>
              <a:rPr 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 Tower, and All In One Business PCs</a:t>
            </a:r>
          </a:p>
          <a:p>
            <a:r>
              <a:rPr lang="en-US" sz="1000" dirty="0"/>
              <a:t> </a:t>
            </a:r>
          </a:p>
          <a:p>
            <a:pPr eaLnBrk="1" hangingPunct="1"/>
            <a:endParaRPr lang="el-GR" altLang="en-US" sz="1000" b="1" dirty="0">
              <a:solidFill>
                <a:schemeClr val="bg1"/>
              </a:solidFill>
              <a:effectLst>
                <a:outerShdw blurRad="38100" dist="38100" dir="2700000" algn="tl">
                  <a:srgbClr val="000000">
                    <a:alpha val="43137"/>
                  </a:srgbClr>
                </a:outerShdw>
              </a:effectLst>
              <a:latin typeface="HP Simplified" panose="020B0604020204020204" pitchFamily="34" charset="0"/>
            </a:endParaRPr>
          </a:p>
        </p:txBody>
      </p:sp>
      <p:pic>
        <p:nvPicPr>
          <p:cNvPr id="2063" name="Picture 8" descr="http://evonexus.org/wp-content/uploads/2015/11/hp-logo-color.png"/>
          <p:cNvPicPr>
            <a:picLocks noChangeAspect="1" noChangeArrowheads="1"/>
          </p:cNvPicPr>
          <p:nvPr/>
        </p:nvPicPr>
        <p:blipFill>
          <a:blip r:embed="rId4" cstate="email">
            <a:grayscl/>
            <a:biLevel thresh="50000"/>
            <a:extLst>
              <a:ext uri="{28A0092B-C50C-407E-A947-70E740481C1C}">
                <a14:useLocalDpi xmlns:a14="http://schemas.microsoft.com/office/drawing/2010/main"/>
              </a:ext>
            </a:extLst>
          </a:blip>
          <a:srcRect l="22939" r="21562"/>
          <a:stretch>
            <a:fillRect/>
          </a:stretch>
        </p:blipFill>
        <p:spPr bwMode="auto">
          <a:xfrm>
            <a:off x="1141241" y="0"/>
            <a:ext cx="331454"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 name="Picture 2">
            <a:extLst>
              <a:ext uri="{FF2B5EF4-FFF2-40B4-BE49-F238E27FC236}">
                <a16:creationId xmlns="" xmlns:a16="http://schemas.microsoft.com/office/drawing/2014/main" id="{B05B3299-1F47-2D4D-DE53-12A8EE3B0E8A}"/>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0" y="-5619"/>
            <a:ext cx="1036848" cy="1036848"/>
          </a:xfrm>
          <a:prstGeom prst="rect">
            <a:avLst/>
          </a:prstGeom>
          <a:noFill/>
          <a:extLst>
            <a:ext uri="{909E8E84-426E-40DD-AFC4-6F175D3DCCD1}">
              <a14:hiddenFill xmlns:a14="http://schemas.microsoft.com/office/drawing/2010/main">
                <a:solidFill>
                  <a:srgbClr val="FFFFFF"/>
                </a:solidFill>
              </a14:hiddenFill>
            </a:ext>
          </a:extLst>
        </p:spPr>
      </p:pic>
      <p:cxnSp>
        <p:nvCxnSpPr>
          <p:cNvPr id="130" name="Straight Connector 129">
            <a:extLst>
              <a:ext uri="{FF2B5EF4-FFF2-40B4-BE49-F238E27FC236}">
                <a16:creationId xmlns="" xmlns:a16="http://schemas.microsoft.com/office/drawing/2014/main" id="{366B0EBD-A616-92B7-F28C-38B4293C1EF9}"/>
              </a:ext>
            </a:extLst>
          </p:cNvPr>
          <p:cNvCxnSpPr>
            <a:cxnSpLocks/>
          </p:cNvCxnSpPr>
          <p:nvPr/>
        </p:nvCxnSpPr>
        <p:spPr>
          <a:xfrm flipH="1">
            <a:off x="3701737" y="915959"/>
            <a:ext cx="3352" cy="540217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 xmlns:a16="http://schemas.microsoft.com/office/drawing/2014/main" id="{366B0EBD-A616-92B7-F28C-38B4293C1EF9}"/>
              </a:ext>
            </a:extLst>
          </p:cNvPr>
          <p:cNvCxnSpPr/>
          <p:nvPr/>
        </p:nvCxnSpPr>
        <p:spPr>
          <a:xfrm>
            <a:off x="6775289" y="29710"/>
            <a:ext cx="71594" cy="638911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5" name="Rectangle 144"/>
          <p:cNvSpPr/>
          <p:nvPr/>
        </p:nvSpPr>
        <p:spPr>
          <a:xfrm>
            <a:off x="-45752" y="1001914"/>
            <a:ext cx="3670307" cy="561692"/>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An affordable commercial desktop </a:t>
            </a:r>
            <a:r>
              <a:rPr lang="en-US" sz="750" dirty="0" smtClean="0">
                <a:solidFill>
                  <a:schemeClr val="tx1">
                    <a:lumMod val="50000"/>
                    <a:lumOff val="50000"/>
                  </a:schemeClr>
                </a:solidFill>
                <a:latin typeface="HP Simplified" panose="020B0604020204020204" pitchFamily="34" charset="0"/>
              </a:rPr>
              <a:t>PC</a:t>
            </a:r>
            <a:r>
              <a:rPr lang="el-GR" sz="750" dirty="0" smtClean="0">
                <a:solidFill>
                  <a:schemeClr val="tx1">
                    <a:lumMod val="50000"/>
                    <a:lumOff val="50000"/>
                  </a:schemeClr>
                </a:solidFill>
                <a:latin typeface="HP Simplified" panose="020B0604020204020204" pitchFamily="34" charset="0"/>
              </a:rPr>
              <a:t>. </a:t>
            </a:r>
            <a:r>
              <a:rPr lang="en-US" sz="750" dirty="0" smtClean="0">
                <a:solidFill>
                  <a:schemeClr val="tx1">
                    <a:lumMod val="50000"/>
                    <a:lumOff val="50000"/>
                  </a:schemeClr>
                </a:solidFill>
                <a:latin typeface="HP Simplified" panose="020B0604020204020204" pitchFamily="34" charset="0"/>
              </a:rPr>
              <a:t>The </a:t>
            </a:r>
            <a:r>
              <a:rPr lang="it-IT" sz="750" b="1" dirty="0">
                <a:solidFill>
                  <a:schemeClr val="accent5"/>
                </a:solidFill>
                <a:latin typeface="HP Simplified" panose="020B0604020204020204" pitchFamily="34" charset="0"/>
              </a:rPr>
              <a:t>HP Pro Mini 260 </a:t>
            </a:r>
            <a:r>
              <a:rPr lang="it-IT" sz="750" b="1" dirty="0" smtClean="0">
                <a:solidFill>
                  <a:schemeClr val="accent5"/>
                </a:solidFill>
                <a:latin typeface="HP Simplified" panose="020B0604020204020204" pitchFamily="34" charset="0"/>
              </a:rPr>
              <a:t>G9</a:t>
            </a:r>
            <a:r>
              <a:rPr lang="el-GR" sz="750" b="1" dirty="0" smtClean="0">
                <a:solidFill>
                  <a:schemeClr val="accent5"/>
                </a:solidFill>
                <a:latin typeface="HP Simplified" panose="020B0604020204020204" pitchFamily="34" charset="0"/>
              </a:rPr>
              <a:t> </a:t>
            </a:r>
            <a:r>
              <a:rPr lang="en-US" sz="750" dirty="0" smtClean="0">
                <a:solidFill>
                  <a:schemeClr val="tx1">
                    <a:lumMod val="50000"/>
                    <a:lumOff val="50000"/>
                  </a:schemeClr>
                </a:solidFill>
                <a:latin typeface="HP Simplified" panose="020B0604020204020204" pitchFamily="34" charset="0"/>
              </a:rPr>
              <a:t>has the perfect </a:t>
            </a:r>
            <a:r>
              <a:rPr lang="en-US" sz="750" dirty="0">
                <a:solidFill>
                  <a:schemeClr val="tx1">
                    <a:lumMod val="50000"/>
                    <a:lumOff val="50000"/>
                  </a:schemeClr>
                </a:solidFill>
                <a:latin typeface="HP Simplified" panose="020B0604020204020204" pitchFamily="34" charset="0"/>
              </a:rPr>
              <a:t>combination of power, snappy performance, and value with a 13th gen Intel® Core™ processor to handle multiple work tasks smoothly and reliably with multiple processing cores.</a:t>
            </a:r>
            <a:endParaRPr lang="en-GB" sz="750" dirty="0">
              <a:solidFill>
                <a:schemeClr val="tx1">
                  <a:lumMod val="50000"/>
                  <a:lumOff val="50000"/>
                </a:schemeClr>
              </a:solidFill>
              <a:latin typeface="HP Simplified" panose="020B0604020204020204" pitchFamily="34" charset="0"/>
            </a:endParaRPr>
          </a:p>
        </p:txBody>
      </p:sp>
      <p:cxnSp>
        <p:nvCxnSpPr>
          <p:cNvPr id="85" name="Straight Connector 84"/>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6" name="Rectangle 85"/>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88" name="Rectangle 87"/>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1" name="Rectangle 9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101" name="Rectangle 93"/>
          <p:cNvSpPr>
            <a:spLocks noChangeArrowheads="1"/>
          </p:cNvSpPr>
          <p:nvPr/>
        </p:nvSpPr>
        <p:spPr bwMode="auto">
          <a:xfrm>
            <a:off x="996167" y="414458"/>
            <a:ext cx="2293475"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a:t>
            </a:r>
            <a:r>
              <a:rPr lang="en-US" altLang="en-US" sz="750" dirty="0" smtClean="0">
                <a:solidFill>
                  <a:schemeClr val="bg1"/>
                </a:solidFill>
                <a:latin typeface="HP Simplified" panose="020B0604020204020204" pitchFamily="34" charset="0"/>
                <a:cs typeface="Arial" panose="020B0604020202020204" pitchFamily="34" charset="0"/>
              </a:rPr>
              <a:t>November 2025</a:t>
            </a:r>
            <a:r>
              <a:rPr lang="en-US" altLang="en-US" sz="750" dirty="0">
                <a:solidFill>
                  <a:schemeClr val="bg1"/>
                </a:solidFill>
                <a:latin typeface="HP Simplified" panose="020B0604020204020204" pitchFamily="34" charset="0"/>
                <a:cs typeface="Arial" panose="020B0604020202020204" pitchFamily="34" charset="0"/>
              </a:rPr>
              <a:t>. Page 3/4</a:t>
            </a:r>
            <a:endParaRPr lang="en-US" sz="750" dirty="0">
              <a:solidFill>
                <a:schemeClr val="bg1"/>
              </a:solidFill>
              <a:latin typeface="HP Simplified" panose="020B0604020204020204" pitchFamily="34" charset="0"/>
              <a:cs typeface="Arial" panose="020B0604020202020204" pitchFamily="34" charset="0"/>
            </a:endParaRPr>
          </a:p>
        </p:txBody>
      </p:sp>
      <p:cxnSp>
        <p:nvCxnSpPr>
          <p:cNvPr id="75" name="Straight Connector 74">
            <a:extLst>
              <a:ext uri="{FF2B5EF4-FFF2-40B4-BE49-F238E27FC236}">
                <a16:creationId xmlns="" xmlns:a16="http://schemas.microsoft.com/office/drawing/2014/main" id="{12EA50A1-DECF-92ED-987C-4890D19E155F}"/>
              </a:ext>
            </a:extLst>
          </p:cNvPr>
          <p:cNvCxnSpPr>
            <a:cxnSpLocks/>
          </p:cNvCxnSpPr>
          <p:nvPr/>
        </p:nvCxnSpPr>
        <p:spPr>
          <a:xfrm>
            <a:off x="3741611" y="1615531"/>
            <a:ext cx="3045078" cy="1552"/>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 xmlns:a16="http://schemas.microsoft.com/office/drawing/2014/main" id="{12EA50A1-DECF-92ED-987C-4890D19E155F}"/>
              </a:ext>
            </a:extLst>
          </p:cNvPr>
          <p:cNvCxnSpPr>
            <a:cxnSpLocks/>
          </p:cNvCxnSpPr>
          <p:nvPr/>
        </p:nvCxnSpPr>
        <p:spPr>
          <a:xfrm flipV="1">
            <a:off x="55052" y="2264447"/>
            <a:ext cx="3603185" cy="23016"/>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996167" y="576479"/>
            <a:ext cx="2283696" cy="20005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sp>
        <p:nvSpPr>
          <p:cNvPr id="3" name="Rectangle 2">
            <a:extLst>
              <a:ext uri="{FF2B5EF4-FFF2-40B4-BE49-F238E27FC236}">
                <a16:creationId xmlns="" xmlns:a16="http://schemas.microsoft.com/office/drawing/2014/main" id="{84247218-21E5-884B-A832-5A2BC89BD6DF}"/>
              </a:ext>
            </a:extLst>
          </p:cNvPr>
          <p:cNvSpPr/>
          <p:nvPr/>
        </p:nvSpPr>
        <p:spPr>
          <a:xfrm>
            <a:off x="1378124" y="4684188"/>
            <a:ext cx="2235947"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9H766ET HP PC PRO </a:t>
            </a:r>
            <a:r>
              <a:rPr lang="en-US" sz="750" b="1" dirty="0">
                <a:latin typeface="HP Simplified" panose="020B0604020204020204" pitchFamily="34" charset="0"/>
              </a:rPr>
              <a:t>400 G9 SFF</a:t>
            </a:r>
            <a:r>
              <a:rPr lang="en-US" sz="750" dirty="0">
                <a:latin typeface="HP Simplified" panose="020B0604020204020204" pitchFamily="34" charset="0"/>
              </a:rPr>
              <a:t>, INTEL i7-14700 VPRO 2.1-5.4GHz/33MB, 20 CORES, 16GB, 1TB PCIe NVMe M.2 SSD, INTEL UHD GRAPHICS, WIN 11 PRO, 5YW, BLACK,  </a:t>
            </a:r>
            <a:r>
              <a:rPr lang="en-US" sz="750" dirty="0" smtClean="0">
                <a:solidFill>
                  <a:srgbClr val="FF0000"/>
                </a:solidFill>
                <a:latin typeface="HP Simplified" panose="020B0604020204020204" pitchFamily="34" charset="0"/>
              </a:rPr>
              <a:t>1,374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800" i="1" dirty="0">
              <a:solidFill>
                <a:srgbClr val="92D050"/>
              </a:solidFill>
              <a:ea typeface="Calibri" panose="020F0502020204030204" pitchFamily="34" charset="0"/>
            </a:endParaRPr>
          </a:p>
        </p:txBody>
      </p:sp>
      <p:sp>
        <p:nvSpPr>
          <p:cNvPr id="13" name="Rectangle 12">
            <a:extLst>
              <a:ext uri="{FF2B5EF4-FFF2-40B4-BE49-F238E27FC236}">
                <a16:creationId xmlns="" xmlns:a16="http://schemas.microsoft.com/office/drawing/2014/main" id="{70433A33-D65C-5A6A-5FD1-00B463EC261F}"/>
              </a:ext>
            </a:extLst>
          </p:cNvPr>
          <p:cNvSpPr/>
          <p:nvPr/>
        </p:nvSpPr>
        <p:spPr>
          <a:xfrm>
            <a:off x="-32933" y="4182320"/>
            <a:ext cx="3647004" cy="56169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a:t>
            </a:r>
            <a:r>
              <a:rPr lang="en-US" sz="800" b="1" dirty="0">
                <a:solidFill>
                  <a:schemeClr val="accent5"/>
                </a:solidFill>
                <a:latin typeface="HP Simplified" panose="020B0604020204020204" pitchFamily="34" charset="0"/>
              </a:rPr>
              <a:t>HP Pro SFF 400 </a:t>
            </a:r>
            <a:r>
              <a:rPr lang="en-US" sz="750" dirty="0">
                <a:solidFill>
                  <a:schemeClr val="tx1">
                    <a:lumMod val="50000"/>
                    <a:lumOff val="50000"/>
                  </a:schemeClr>
                </a:solidFill>
                <a:latin typeface="HP Simplified" panose="020B0604020204020204" pitchFamily="34" charset="0"/>
              </a:rPr>
              <a:t>Desktop provides users in hybrid work environments with the commercial-grade configuration options and connectivity in a space-saving design. This PC is powered by the latest Intel® processor and protected with always-on security you can trust.</a:t>
            </a:r>
          </a:p>
        </p:txBody>
      </p:sp>
      <p:pic>
        <p:nvPicPr>
          <p:cNvPr id="18" name="Picture 17" descr="A black and silver computer&#10;&#10;AI-generated content may be incorrect.">
            <a:extLst>
              <a:ext uri="{FF2B5EF4-FFF2-40B4-BE49-F238E27FC236}">
                <a16:creationId xmlns="" xmlns:a16="http://schemas.microsoft.com/office/drawing/2014/main" id="{13D80BBE-4075-9F93-DE08-592FCD5D8685}"/>
              </a:ext>
            </a:extLst>
          </p:cNvPr>
          <p:cNvPicPr>
            <a:picLocks noChangeAspect="1"/>
          </p:cNvPicPr>
          <p:nvPr/>
        </p:nvPicPr>
        <p:blipFill>
          <a:blip r:embed="rId6" cstate="email">
            <a:extLst>
              <a:ext uri="{BEBA8EAE-BF5A-486C-A8C5-ECC9F3942E4B}">
                <a14:imgProps xmlns:a14="http://schemas.microsoft.com/office/drawing/2010/main">
                  <a14:imgLayer r:embed="rId7">
                    <a14:imgEffect>
                      <a14:backgroundRemoval t="9662" b="92271" l="6327" r="95918">
                        <a14:foregroundMark x1="7959" y1="27536" x2="6327" y2="82609"/>
                        <a14:foregroundMark x1="94286" y1="23671" x2="94741" y2="35749"/>
                        <a14:foregroundMark x1="95695" y1="77016" x2="95669" y2="77295"/>
                        <a14:foregroundMark x1="16735" y1="85024" x2="65799" y2="90851"/>
                        <a14:foregroundMark x1="85475" y1="89701" x2="90816" y2="87923"/>
                        <a14:backgroundMark x1="95918" y1="42029" x2="96939" y2="76812"/>
                        <a14:backgroundMark x1="96939" y1="76812" x2="96735" y2="55556"/>
                        <a14:backgroundMark x1="94898" y1="77295" x2="94898" y2="89855"/>
                        <a14:backgroundMark x1="95714" y1="35749" x2="95714" y2="49275"/>
                        <a14:backgroundMark x1="64490" y1="95652" x2="83878" y2="96618"/>
                      </a14:backgroundRemoval>
                    </a14:imgEffect>
                  </a14:imgLayer>
                </a14:imgProps>
              </a:ext>
              <a:ext uri="{28A0092B-C50C-407E-A947-70E740481C1C}">
                <a14:useLocalDpi xmlns:a14="http://schemas.microsoft.com/office/drawing/2010/main"/>
              </a:ext>
            </a:extLst>
          </a:blip>
          <a:stretch>
            <a:fillRect/>
          </a:stretch>
        </p:blipFill>
        <p:spPr>
          <a:xfrm>
            <a:off x="5739" y="4752820"/>
            <a:ext cx="1310426" cy="465012"/>
          </a:xfrm>
          <a:prstGeom prst="rect">
            <a:avLst/>
          </a:prstGeom>
        </p:spPr>
      </p:pic>
      <p:sp>
        <p:nvSpPr>
          <p:cNvPr id="34" name="Rectangle 33">
            <a:extLst>
              <a:ext uri="{FF2B5EF4-FFF2-40B4-BE49-F238E27FC236}">
                <a16:creationId xmlns="" xmlns:a16="http://schemas.microsoft.com/office/drawing/2014/main" id="{4C5C0C06-ED03-5CAF-5F6D-5FA1A5AC55D9}"/>
              </a:ext>
            </a:extLst>
          </p:cNvPr>
          <p:cNvSpPr/>
          <p:nvPr/>
        </p:nvSpPr>
        <p:spPr>
          <a:xfrm>
            <a:off x="6816808" y="1922872"/>
            <a:ext cx="2970257"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999X9ET  HP PC ALL IN ONE </a:t>
            </a:r>
            <a:r>
              <a:rPr lang="en-US" sz="750" b="1" dirty="0">
                <a:latin typeface="HP Simplified" panose="020B0604020204020204" pitchFamily="34" charset="0"/>
              </a:rPr>
              <a:t>ELITEONE 840 G9</a:t>
            </a:r>
            <a:r>
              <a:rPr lang="en-US" sz="750" dirty="0">
                <a:latin typeface="HP Simplified" panose="020B0604020204020204" pitchFamily="34" charset="0"/>
              </a:rPr>
              <a:t>, 23.8‘’ FHD IPS, INTEL i5-14500 VPRO 3.7-7.0GHz/24MB, 14 CORES, 16GB (1x16GB), 512GB PCIe  NVMe  M.2 SSD, INTEL UHD GRAPHICS 770, 5W SPEAKERS, CAMERA,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1,447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36" name="Rectangle 35">
            <a:extLst>
              <a:ext uri="{FF2B5EF4-FFF2-40B4-BE49-F238E27FC236}">
                <a16:creationId xmlns="" xmlns:a16="http://schemas.microsoft.com/office/drawing/2014/main" id="{CDCD868C-31E7-48C6-6372-51C633826A7D}"/>
              </a:ext>
            </a:extLst>
          </p:cNvPr>
          <p:cNvSpPr/>
          <p:nvPr/>
        </p:nvSpPr>
        <p:spPr>
          <a:xfrm>
            <a:off x="6823303" y="3202243"/>
            <a:ext cx="3038640"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99A59ET  HP PC ALL IN ONE </a:t>
            </a:r>
            <a:r>
              <a:rPr lang="en-US" sz="750" b="1" dirty="0">
                <a:latin typeface="HP Simplified" panose="020B0604020204020204" pitchFamily="34" charset="0"/>
              </a:rPr>
              <a:t>ELITEONE 870 G9 </a:t>
            </a:r>
            <a:r>
              <a:rPr lang="en-US" sz="750" dirty="0">
                <a:latin typeface="HP Simplified" panose="020B0604020204020204" pitchFamily="34" charset="0"/>
              </a:rPr>
              <a:t>27'' QHD IPS, INTEL i7-14700 VPRO 2.0-5.8GHz/36MB, 24 CORES, 32GB (1x32GB), 512GB PCIe GEN4 NVMe TLC M.2 SSD, INTEL UHD GRAPHICS 770, 5W SPEAKERS, CAMERA, WIN 11 PRO, 3YW </a:t>
            </a:r>
            <a:r>
              <a:rPr lang="en-US" sz="750" dirty="0" smtClean="0">
                <a:solidFill>
                  <a:srgbClr val="FF0000"/>
                </a:solidFill>
                <a:latin typeface="HP Simplified" panose="020B0604020204020204" pitchFamily="34" charset="0"/>
              </a:rPr>
              <a:t>2,044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14" name="Rectangle 13">
            <a:extLst>
              <a:ext uri="{FF2B5EF4-FFF2-40B4-BE49-F238E27FC236}">
                <a16:creationId xmlns="" xmlns:a16="http://schemas.microsoft.com/office/drawing/2014/main" id="{F2F9AB36-793F-AA15-D266-703B0AC571E8}"/>
              </a:ext>
            </a:extLst>
          </p:cNvPr>
          <p:cNvSpPr/>
          <p:nvPr/>
        </p:nvSpPr>
        <p:spPr>
          <a:xfrm>
            <a:off x="6807138" y="3853230"/>
            <a:ext cx="3016567" cy="561692"/>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HP </a:t>
            </a:r>
            <a:r>
              <a:rPr lang="en-US" sz="800" b="1" dirty="0">
                <a:solidFill>
                  <a:schemeClr val="accent5"/>
                </a:solidFill>
                <a:latin typeface="HP Simplified" panose="020B0604020204020204" pitchFamily="34" charset="0"/>
              </a:rPr>
              <a:t>ProOne </a:t>
            </a:r>
            <a:r>
              <a:rPr lang="en-US" sz="800" b="1" dirty="0" smtClean="0">
                <a:solidFill>
                  <a:schemeClr val="accent5"/>
                </a:solidFill>
                <a:latin typeface="HP Simplified" panose="020B0604020204020204" pitchFamily="34" charset="0"/>
              </a:rPr>
              <a:t>240 &amp; 245 </a:t>
            </a:r>
            <a:r>
              <a:rPr lang="en-US" sz="800" b="1" dirty="0">
                <a:solidFill>
                  <a:schemeClr val="accent5"/>
                </a:solidFill>
                <a:latin typeface="HP Simplified" panose="020B0604020204020204" pitchFamily="34" charset="0"/>
              </a:rPr>
              <a:t>All-in-One </a:t>
            </a:r>
            <a:r>
              <a:rPr lang="en-US" sz="750" dirty="0">
                <a:solidFill>
                  <a:schemeClr val="tx1">
                    <a:lumMod val="50000"/>
                    <a:lumOff val="50000"/>
                  </a:schemeClr>
                </a:solidFill>
                <a:latin typeface="HP Simplified" panose="020B0604020204020204" pitchFamily="34" charset="0"/>
              </a:rPr>
              <a:t>provides power and features for productivity and business-grade performance. A great value, with the latest AMD processor, a 23.8-inch diagonal Full HD display, and video-enhancement features in a sleek, stylish design and tiltable camera.</a:t>
            </a:r>
          </a:p>
        </p:txBody>
      </p:sp>
      <p:sp>
        <p:nvSpPr>
          <p:cNvPr id="17" name="Rectangle 16">
            <a:extLst>
              <a:ext uri="{FF2B5EF4-FFF2-40B4-BE49-F238E27FC236}">
                <a16:creationId xmlns="" xmlns:a16="http://schemas.microsoft.com/office/drawing/2014/main" id="{FA563F83-8F4A-7B55-0FE6-3F01E04AEB60}"/>
              </a:ext>
            </a:extLst>
          </p:cNvPr>
          <p:cNvSpPr/>
          <p:nvPr/>
        </p:nvSpPr>
        <p:spPr>
          <a:xfrm>
            <a:off x="6843836" y="4637320"/>
            <a:ext cx="1724112" cy="784830"/>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A54ZWET HP PC </a:t>
            </a:r>
            <a:r>
              <a:rPr lang="en-US" sz="750" b="1" dirty="0">
                <a:latin typeface="HP Simplified" panose="020B0604020204020204" pitchFamily="34" charset="0"/>
              </a:rPr>
              <a:t>ALL IN ONE PRO ONE 245 </a:t>
            </a:r>
            <a:r>
              <a:rPr lang="en-US" sz="750" dirty="0">
                <a:latin typeface="HP Simplified" panose="020B0604020204020204" pitchFamily="34" charset="0"/>
              </a:rPr>
              <a:t>G10, 23.8'' FHD IPS, AMD RYZEN 5 7520U 2.8-4.3GHz/4MB, 4 CORES, 16GB, 512GB PCIe NVMe SSD, AMD RADEON GRAPHICS, CAMERA, MIC, LAN,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961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22" name="Rectangle 21">
            <a:extLst>
              <a:ext uri="{FF2B5EF4-FFF2-40B4-BE49-F238E27FC236}">
                <a16:creationId xmlns="" xmlns:a16="http://schemas.microsoft.com/office/drawing/2014/main" id="{DC6916C9-9B13-3A45-AFEA-6F2963A3BF9E}"/>
              </a:ext>
            </a:extLst>
          </p:cNvPr>
          <p:cNvSpPr/>
          <p:nvPr/>
        </p:nvSpPr>
        <p:spPr>
          <a:xfrm>
            <a:off x="6853525" y="5523940"/>
            <a:ext cx="2672689"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A54ZRET HP PC </a:t>
            </a:r>
            <a:r>
              <a:rPr lang="en-US" sz="750" b="1" dirty="0">
                <a:latin typeface="HP Simplified" panose="020B0604020204020204" pitchFamily="34" charset="0"/>
              </a:rPr>
              <a:t>ALL IN ONE PRO ONE 240 G10</a:t>
            </a:r>
            <a:r>
              <a:rPr lang="en-US" sz="750" dirty="0">
                <a:latin typeface="HP Simplified" panose="020B0604020204020204" pitchFamily="34" charset="0"/>
              </a:rPr>
              <a:t>, 23.8'' FHD IPS, INTEL i5-1335 3.4-4.6GHz/12MB, 10 CORES, 16GB, 512GB PCIe NVMe SSD, INTEL IRIS XE GRAPHICS, CAMERA, MIC, LAN,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1,053 </a:t>
            </a:r>
            <a:r>
              <a:rPr lang="el-GR" sz="750" dirty="0" smtClean="0">
                <a:solidFill>
                  <a:srgbClr val="FF0000"/>
                </a:solidFill>
                <a:latin typeface="HP Simplified" panose="020B0604020204020204" pitchFamily="34" charset="0"/>
              </a:rPr>
              <a:t>€</a:t>
            </a:r>
            <a:endParaRPr lang="en-US" altLang="en-US" sz="800" i="1" dirty="0">
              <a:solidFill>
                <a:srgbClr val="92D050"/>
              </a:solidFill>
              <a:ea typeface="Calibri" panose="020F0502020204030204" pitchFamily="34" charset="0"/>
            </a:endParaRPr>
          </a:p>
        </p:txBody>
      </p:sp>
      <p:cxnSp>
        <p:nvCxnSpPr>
          <p:cNvPr id="60" name="Straight Connector 59">
            <a:extLst>
              <a:ext uri="{FF2B5EF4-FFF2-40B4-BE49-F238E27FC236}">
                <a16:creationId xmlns="" xmlns:a16="http://schemas.microsoft.com/office/drawing/2014/main" id="{041060C5-0A90-3857-E90A-BE2FD049677A}"/>
              </a:ext>
            </a:extLst>
          </p:cNvPr>
          <p:cNvCxnSpPr>
            <a:cxnSpLocks/>
          </p:cNvCxnSpPr>
          <p:nvPr/>
        </p:nvCxnSpPr>
        <p:spPr>
          <a:xfrm>
            <a:off x="3757808" y="3236865"/>
            <a:ext cx="3045078" cy="1552"/>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 xmlns:a16="http://schemas.microsoft.com/office/drawing/2014/main" id="{C14DB160-7A11-7B6C-2AD7-14AF7D6976EB}"/>
              </a:ext>
            </a:extLst>
          </p:cNvPr>
          <p:cNvSpPr/>
          <p:nvPr/>
        </p:nvSpPr>
        <p:spPr>
          <a:xfrm>
            <a:off x="6791122" y="25623"/>
            <a:ext cx="3062065" cy="677108"/>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a:t>
            </a:r>
            <a:r>
              <a:rPr lang="en-US" sz="800" b="1" dirty="0">
                <a:solidFill>
                  <a:schemeClr val="accent5"/>
                </a:solidFill>
                <a:latin typeface="HP Simplified" panose="020B0604020204020204" pitchFamily="34" charset="0"/>
              </a:rPr>
              <a:t>HP EliteOne 840 &amp; 870 AiO </a:t>
            </a:r>
            <a:r>
              <a:rPr lang="en-US" sz="750" dirty="0">
                <a:solidFill>
                  <a:schemeClr val="tx1">
                    <a:lumMod val="50000"/>
                    <a:lumOff val="50000"/>
                  </a:schemeClr>
                </a:solidFill>
                <a:latin typeface="HP Simplified" panose="020B0604020204020204" pitchFamily="34" charset="0"/>
              </a:rPr>
              <a:t>empowers your team to be at their best with experiences that delight users and IT. Featuring a new sleek design, the latest Intel® processor, and packed with a new set of premium collaboration tools, it’s ready for all your demanding projects and virtual conferences.</a:t>
            </a:r>
          </a:p>
        </p:txBody>
      </p:sp>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85702" y="607903"/>
            <a:ext cx="1528666" cy="1230043"/>
          </a:xfrm>
          <a:prstGeom prst="rect">
            <a:avLst/>
          </a:prstGeom>
        </p:spPr>
      </p:pic>
      <p:sp>
        <p:nvSpPr>
          <p:cNvPr id="67" name="Rectangle 66">
            <a:extLst>
              <a:ext uri="{FF2B5EF4-FFF2-40B4-BE49-F238E27FC236}">
                <a16:creationId xmlns="" xmlns:a16="http://schemas.microsoft.com/office/drawing/2014/main" id="{4C5C0C06-ED03-5CAF-5F6D-5FA1A5AC55D9}"/>
              </a:ext>
            </a:extLst>
          </p:cNvPr>
          <p:cNvSpPr/>
          <p:nvPr/>
        </p:nvSpPr>
        <p:spPr>
          <a:xfrm>
            <a:off x="6823303" y="2407447"/>
            <a:ext cx="2960656" cy="56169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99A46ET HP </a:t>
            </a:r>
            <a:r>
              <a:rPr lang="en-US" sz="750" dirty="0">
                <a:latin typeface="HP Simplified" panose="020B0604020204020204" pitchFamily="34" charset="0"/>
              </a:rPr>
              <a:t>PC ALL IN ONE </a:t>
            </a:r>
            <a:r>
              <a:rPr lang="en-US" sz="750" b="1" dirty="0">
                <a:latin typeface="HP Simplified" panose="020B0604020204020204" pitchFamily="34" charset="0"/>
              </a:rPr>
              <a:t>ELITEONE 840 G9</a:t>
            </a:r>
            <a:r>
              <a:rPr lang="en-US" sz="750" dirty="0">
                <a:latin typeface="HP Simplified" panose="020B0604020204020204" pitchFamily="34" charset="0"/>
              </a:rPr>
              <a:t>, 23.8'' FHD IPS, INTEL i5-14500 VRPO 2.6-5.0GHz/24MB, 14 CORES, 16GB (1x 16GB), 1TB PCIe NVMe M.2 SSD, INTEL UHD 770 GRAPHICS,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1,425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800" i="1" dirty="0">
              <a:solidFill>
                <a:srgbClr val="92D050"/>
              </a:solidFill>
              <a:ea typeface="Calibri" panose="020F0502020204030204" pitchFamily="34" charset="0"/>
            </a:endParaRPr>
          </a:p>
        </p:txBody>
      </p:sp>
      <p:sp>
        <p:nvSpPr>
          <p:cNvPr id="69" name="Rectangle 68">
            <a:extLst>
              <a:ext uri="{FF2B5EF4-FFF2-40B4-BE49-F238E27FC236}">
                <a16:creationId xmlns="" xmlns:a16="http://schemas.microsoft.com/office/drawing/2014/main" id="{CDCD868C-31E7-48C6-6372-51C633826A7D}"/>
              </a:ext>
            </a:extLst>
          </p:cNvPr>
          <p:cNvSpPr/>
          <p:nvPr/>
        </p:nvSpPr>
        <p:spPr>
          <a:xfrm>
            <a:off x="6836941" y="2806314"/>
            <a:ext cx="2997599" cy="43858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99A52ET HP </a:t>
            </a:r>
            <a:r>
              <a:rPr lang="en-US" sz="750" dirty="0">
                <a:latin typeface="HP Simplified" panose="020B0604020204020204" pitchFamily="34" charset="0"/>
              </a:rPr>
              <a:t>PC ALL IN ONE </a:t>
            </a:r>
            <a:r>
              <a:rPr lang="en-US" sz="750" b="1" dirty="0">
                <a:latin typeface="HP Simplified" panose="020B0604020204020204" pitchFamily="34" charset="0"/>
              </a:rPr>
              <a:t>ELITEONE 840 G9 </a:t>
            </a:r>
            <a:r>
              <a:rPr lang="en-US" sz="750" dirty="0">
                <a:latin typeface="HP Simplified" panose="020B0604020204020204" pitchFamily="34" charset="0"/>
              </a:rPr>
              <a:t>24'' TOUCH FHD IPS, INTEL i7-14700 2.1-5.4GHz/33MB, 20 CORES, 32GB, 1TB PCIe NVMe SSD, INTEL UHD GRAPHICS,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1,824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46" name="Rectangle 45">
            <a:extLst>
              <a:ext uri="{FF2B5EF4-FFF2-40B4-BE49-F238E27FC236}">
                <a16:creationId xmlns="" xmlns:a16="http://schemas.microsoft.com/office/drawing/2014/main" id="{84247218-21E5-884B-A832-5A2BC89BD6DF}"/>
              </a:ext>
            </a:extLst>
          </p:cNvPr>
          <p:cNvSpPr/>
          <p:nvPr/>
        </p:nvSpPr>
        <p:spPr>
          <a:xfrm>
            <a:off x="958852" y="1575503"/>
            <a:ext cx="1957231" cy="677108"/>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9H6F4ET HP </a:t>
            </a:r>
            <a:r>
              <a:rPr lang="en-US" sz="750" dirty="0">
                <a:latin typeface="HP Simplified" panose="020B0604020204020204" pitchFamily="34" charset="0"/>
              </a:rPr>
              <a:t>PC PRO </a:t>
            </a:r>
            <a:r>
              <a:rPr lang="en-US" sz="750" b="1" dirty="0">
                <a:latin typeface="HP Simplified" panose="020B0604020204020204" pitchFamily="34" charset="0"/>
              </a:rPr>
              <a:t>260 G9 MINI</a:t>
            </a:r>
            <a:r>
              <a:rPr lang="en-US" sz="750" dirty="0">
                <a:latin typeface="HP Simplified" panose="020B0604020204020204" pitchFamily="34" charset="0"/>
              </a:rPr>
              <a:t>, INTEL i5-1335U 3.4-4.6 GHz/12MB, 10 CORES, 16GB, 512GB PCIe NVMe M.2 SSD, INTEL IRIS XE GRAPHICS, DOS,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623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750" b="1" i="1" dirty="0">
              <a:solidFill>
                <a:srgbClr val="92D050"/>
              </a:solidFill>
              <a:latin typeface="HP Simplified" panose="020B0604020204020204" pitchFamily="34" charset="0"/>
              <a:ea typeface="Calibri" panose="020F0502020204030204" pitchFamily="34" charset="0"/>
            </a:endParaRPr>
          </a:p>
          <a:p>
            <a:pPr eaLnBrk="1" fontAlgn="t" hangingPunct="1">
              <a:spcBef>
                <a:spcPts val="0"/>
              </a:spcBef>
              <a:spcAft>
                <a:spcPts val="0"/>
              </a:spcAft>
            </a:pPr>
            <a:endParaRPr lang="el-GR" sz="800" i="1" dirty="0">
              <a:solidFill>
                <a:srgbClr val="92D050"/>
              </a:solidFill>
              <a:ea typeface="Calibri" panose="020F0502020204030204" pitchFamily="34" charset="0"/>
            </a:endParaRPr>
          </a:p>
        </p:txBody>
      </p:sp>
      <p:cxnSp>
        <p:nvCxnSpPr>
          <p:cNvPr id="47" name="Straight Connector 46">
            <a:extLst>
              <a:ext uri="{FF2B5EF4-FFF2-40B4-BE49-F238E27FC236}">
                <a16:creationId xmlns="" xmlns:a16="http://schemas.microsoft.com/office/drawing/2014/main" id="{12EA50A1-DECF-92ED-987C-4890D19E155F}"/>
              </a:ext>
            </a:extLst>
          </p:cNvPr>
          <p:cNvCxnSpPr>
            <a:cxnSpLocks/>
          </p:cNvCxnSpPr>
          <p:nvPr/>
        </p:nvCxnSpPr>
        <p:spPr>
          <a:xfrm>
            <a:off x="39311" y="3141614"/>
            <a:ext cx="3701078" cy="0"/>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 xmlns:a16="http://schemas.microsoft.com/office/drawing/2014/main" id="{70433A33-D65C-5A6A-5FD1-00B463EC261F}"/>
              </a:ext>
            </a:extLst>
          </p:cNvPr>
          <p:cNvSpPr/>
          <p:nvPr/>
        </p:nvSpPr>
        <p:spPr>
          <a:xfrm>
            <a:off x="-33811" y="2333794"/>
            <a:ext cx="3726393" cy="56169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Step into the future with the AI-enhanced, highly secure and easy to manage HP </a:t>
            </a:r>
            <a:r>
              <a:rPr lang="en-US" sz="750" b="1" dirty="0">
                <a:solidFill>
                  <a:schemeClr val="accent5"/>
                </a:solidFill>
                <a:latin typeface="HP Simplified" panose="020B0604020204020204" pitchFamily="34" charset="0"/>
              </a:rPr>
              <a:t>Elite 805 Small Form Factor </a:t>
            </a:r>
            <a:r>
              <a:rPr lang="en-US" sz="750" dirty="0">
                <a:solidFill>
                  <a:schemeClr val="tx1">
                    <a:lumMod val="50000"/>
                    <a:lumOff val="50000"/>
                  </a:schemeClr>
                </a:solidFill>
                <a:latin typeface="HP Simplified" panose="020B0604020204020204" pitchFamily="34" charset="0"/>
              </a:rPr>
              <a:t>equipped with an AMD Ryzen™ 8000 series processor.</a:t>
            </a:r>
          </a:p>
          <a:p>
            <a:endParaRPr lang="en-US" sz="750" dirty="0">
              <a:solidFill>
                <a:schemeClr val="tx1">
                  <a:lumMod val="50000"/>
                  <a:lumOff val="50000"/>
                </a:schemeClr>
              </a:solidFill>
              <a:latin typeface="HP Simplified" panose="020B0604020204020204" pitchFamily="34" charset="0"/>
            </a:endParaRPr>
          </a:p>
          <a:p>
            <a:r>
              <a:rPr lang="en-US" sz="750" dirty="0" smtClean="0">
                <a:solidFill>
                  <a:schemeClr val="tx1">
                    <a:lumMod val="50000"/>
                    <a:lumOff val="50000"/>
                  </a:schemeClr>
                </a:solidFill>
                <a:latin typeface="HP Simplified" panose="020B0604020204020204" pitchFamily="34" charset="0"/>
              </a:rPr>
              <a:t>series</a:t>
            </a:r>
            <a:r>
              <a:rPr lang="en-US" sz="800" dirty="0" smtClean="0"/>
              <a:t> </a:t>
            </a:r>
            <a:r>
              <a:rPr lang="en-US" sz="800" dirty="0"/>
              <a:t> </a:t>
            </a:r>
            <a:r>
              <a:rPr lang="en-US" sz="750" dirty="0" smtClean="0">
                <a:solidFill>
                  <a:schemeClr val="tx1">
                    <a:lumMod val="50000"/>
                    <a:lumOff val="50000"/>
                  </a:schemeClr>
                </a:solidFill>
                <a:latin typeface="HP Simplified" panose="020B0604020204020204" pitchFamily="34" charset="0"/>
              </a:rPr>
              <a:t>processor</a:t>
            </a:r>
            <a:endParaRPr lang="en-US" sz="750" dirty="0">
              <a:solidFill>
                <a:schemeClr val="tx1">
                  <a:lumMod val="50000"/>
                  <a:lumOff val="50000"/>
                </a:schemeClr>
              </a:solidFill>
              <a:latin typeface="HP Simplified" panose="020B0604020204020204" pitchFamily="34" charset="0"/>
            </a:endParaRPr>
          </a:p>
        </p:txBody>
      </p:sp>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679" y="2678177"/>
            <a:ext cx="1114377" cy="383598"/>
          </a:xfrm>
          <a:prstGeom prst="rect">
            <a:avLst/>
          </a:prstGeom>
        </p:spPr>
      </p:pic>
      <p:sp>
        <p:nvSpPr>
          <p:cNvPr id="51" name="Rectangle 50">
            <a:extLst>
              <a:ext uri="{FF2B5EF4-FFF2-40B4-BE49-F238E27FC236}">
                <a16:creationId xmlns="" xmlns:a16="http://schemas.microsoft.com/office/drawing/2014/main" id="{84247218-21E5-884B-A832-5A2BC89BD6DF}"/>
              </a:ext>
            </a:extLst>
          </p:cNvPr>
          <p:cNvSpPr/>
          <p:nvPr/>
        </p:nvSpPr>
        <p:spPr>
          <a:xfrm>
            <a:off x="1228423" y="2671513"/>
            <a:ext cx="2518810" cy="56169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C6TQ1AT HP </a:t>
            </a:r>
            <a:r>
              <a:rPr lang="en-US" sz="750" dirty="0">
                <a:latin typeface="HP Simplified" panose="020B0604020204020204" pitchFamily="34" charset="0"/>
              </a:rPr>
              <a:t>PC ELITE </a:t>
            </a:r>
            <a:r>
              <a:rPr lang="en-US" sz="750" b="1" dirty="0">
                <a:latin typeface="HP Simplified" panose="020B0604020204020204" pitchFamily="34" charset="0"/>
              </a:rPr>
              <a:t>SFF 805 G9</a:t>
            </a:r>
            <a:r>
              <a:rPr lang="en-US" sz="750" dirty="0">
                <a:latin typeface="HP Simplified" panose="020B0604020204020204" pitchFamily="34" charset="0"/>
              </a:rPr>
              <a:t>, AMD RYZEN 5 8500 3.5-5.0GHz/16MB, 6 CORES, 16GB (1x16GB), 512GB PCIe NVMe SSD, AMD RADEON GRAPHICS, WIN 11 PRO, </a:t>
            </a:r>
            <a:r>
              <a:rPr lang="en-US" sz="750" dirty="0" smtClean="0">
                <a:latin typeface="HP Simplified" panose="020B0604020204020204" pitchFamily="34" charset="0"/>
              </a:rPr>
              <a:t>5YW, </a:t>
            </a:r>
            <a:r>
              <a:rPr lang="en-US" sz="750" dirty="0" smtClean="0">
                <a:solidFill>
                  <a:srgbClr val="FF0000"/>
                </a:solidFill>
                <a:latin typeface="HP Simplified" panose="020B0604020204020204" pitchFamily="34" charset="0"/>
              </a:rPr>
              <a:t>898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750" b="1" i="1" dirty="0">
              <a:solidFill>
                <a:srgbClr val="92D050"/>
              </a:solidFill>
              <a:latin typeface="HP Simplified" panose="020B0604020204020204" pitchFamily="34" charset="0"/>
              <a:ea typeface="Calibri" panose="020F0502020204030204" pitchFamily="34" charset="0"/>
            </a:endParaRPr>
          </a:p>
          <a:p>
            <a:pPr eaLnBrk="1" fontAlgn="t" hangingPunct="1">
              <a:spcBef>
                <a:spcPts val="0"/>
              </a:spcBef>
              <a:spcAft>
                <a:spcPts val="0"/>
              </a:spcAft>
            </a:pPr>
            <a:endParaRPr lang="el-GR" sz="800" i="1" dirty="0">
              <a:solidFill>
                <a:srgbClr val="92D050"/>
              </a:solidFill>
              <a:ea typeface="Calibri" panose="020F0502020204030204" pitchFamily="34" charset="0"/>
            </a:endParaRPr>
          </a:p>
        </p:txBody>
      </p:sp>
      <p:cxnSp>
        <p:nvCxnSpPr>
          <p:cNvPr id="52" name="Straight Connector 51">
            <a:extLst>
              <a:ext uri="{FF2B5EF4-FFF2-40B4-BE49-F238E27FC236}">
                <a16:creationId xmlns="" xmlns:a16="http://schemas.microsoft.com/office/drawing/2014/main" id="{12EA50A1-DECF-92ED-987C-4890D19E155F}"/>
              </a:ext>
            </a:extLst>
          </p:cNvPr>
          <p:cNvCxnSpPr>
            <a:cxnSpLocks/>
          </p:cNvCxnSpPr>
          <p:nvPr/>
        </p:nvCxnSpPr>
        <p:spPr>
          <a:xfrm>
            <a:off x="19240" y="4149134"/>
            <a:ext cx="3701078" cy="0"/>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114" y="3683419"/>
            <a:ext cx="1425922" cy="351968"/>
          </a:xfrm>
          <a:prstGeom prst="rect">
            <a:avLst/>
          </a:prstGeom>
        </p:spPr>
      </p:pic>
      <p:sp>
        <p:nvSpPr>
          <p:cNvPr id="54" name="Rectangle 53">
            <a:extLst>
              <a:ext uri="{FF2B5EF4-FFF2-40B4-BE49-F238E27FC236}">
                <a16:creationId xmlns="" xmlns:a16="http://schemas.microsoft.com/office/drawing/2014/main" id="{70433A33-D65C-5A6A-5FD1-00B463EC261F}"/>
              </a:ext>
            </a:extLst>
          </p:cNvPr>
          <p:cNvSpPr/>
          <p:nvPr/>
        </p:nvSpPr>
        <p:spPr>
          <a:xfrm>
            <a:off x="-17580" y="3157550"/>
            <a:ext cx="3731197"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a:t>
            </a:r>
            <a:r>
              <a:rPr lang="en-US" sz="700" b="1" dirty="0">
                <a:solidFill>
                  <a:schemeClr val="accent5"/>
                </a:solidFill>
                <a:latin typeface="HP Simplified" panose="020B0604020204020204" pitchFamily="34" charset="0"/>
              </a:rPr>
              <a:t>HP ProDesk 4 Mini G1i </a:t>
            </a:r>
            <a:r>
              <a:rPr lang="en-US" sz="750" dirty="0">
                <a:solidFill>
                  <a:schemeClr val="tx1">
                    <a:lumMod val="50000"/>
                    <a:lumOff val="50000"/>
                  </a:schemeClr>
                </a:solidFill>
                <a:latin typeface="HP Simplified" panose="020B0604020204020204" pitchFamily="34" charset="0"/>
              </a:rPr>
              <a:t>Desktop AI PC delivers a highly secure and reliable one-liter PC that provides commercial-grade performance and flexible single-cable deployment capabilities for businesses of all sizes.</a:t>
            </a:r>
          </a:p>
        </p:txBody>
      </p:sp>
      <p:sp>
        <p:nvSpPr>
          <p:cNvPr id="56" name="Rectangle 55">
            <a:extLst>
              <a:ext uri="{FF2B5EF4-FFF2-40B4-BE49-F238E27FC236}">
                <a16:creationId xmlns="" xmlns:a16="http://schemas.microsoft.com/office/drawing/2014/main" id="{84247218-21E5-884B-A832-5A2BC89BD6DF}"/>
              </a:ext>
            </a:extLst>
          </p:cNvPr>
          <p:cNvSpPr/>
          <p:nvPr/>
        </p:nvSpPr>
        <p:spPr>
          <a:xfrm>
            <a:off x="1468907" y="3575277"/>
            <a:ext cx="2090825" cy="677108"/>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C78LGET</a:t>
            </a:r>
            <a:r>
              <a:rPr lang="el-GR" sz="750" dirty="0" smtClean="0">
                <a:latin typeface="HP Simplified" panose="020B0604020204020204" pitchFamily="34" charset="0"/>
              </a:rPr>
              <a:t> </a:t>
            </a:r>
            <a:r>
              <a:rPr lang="en-US" sz="750" dirty="0" smtClean="0">
                <a:latin typeface="HP Simplified" panose="020B0604020204020204" pitchFamily="34" charset="0"/>
              </a:rPr>
              <a:t>HP </a:t>
            </a:r>
            <a:r>
              <a:rPr lang="en-US" sz="750" dirty="0">
                <a:latin typeface="HP Simplified" panose="020B0604020204020204" pitchFamily="34" charset="0"/>
              </a:rPr>
              <a:t>PC </a:t>
            </a:r>
            <a:r>
              <a:rPr lang="en-US" sz="750" b="1" dirty="0">
                <a:latin typeface="HP Simplified" panose="020B0604020204020204" pitchFamily="34" charset="0"/>
              </a:rPr>
              <a:t>PRODESK 4 G1i MINI AI</a:t>
            </a:r>
            <a:r>
              <a:rPr lang="en-US" sz="750" dirty="0">
                <a:latin typeface="HP Simplified" panose="020B0604020204020204" pitchFamily="34" charset="0"/>
              </a:rPr>
              <a:t>, INTEL ULTRA 5-225T 4.4-4.9GHz/20MB, 10 CORES, 16GB (1x16GB), 512GB PCIe NVMe SSD, INTEL UHD GRAPHICS, WIN 11 PRO, </a:t>
            </a:r>
            <a:r>
              <a:rPr lang="en-US" sz="750" dirty="0" smtClean="0">
                <a:latin typeface="HP Simplified" panose="020B0604020204020204" pitchFamily="34" charset="0"/>
              </a:rPr>
              <a:t>5YW,  </a:t>
            </a:r>
            <a:r>
              <a:rPr lang="en-US" sz="750" dirty="0" smtClean="0">
                <a:solidFill>
                  <a:srgbClr val="FF0000"/>
                </a:solidFill>
                <a:latin typeface="HP Simplified" panose="020B0604020204020204" pitchFamily="34" charset="0"/>
              </a:rPr>
              <a:t>958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750" b="1" i="1" dirty="0">
              <a:solidFill>
                <a:srgbClr val="92D050"/>
              </a:solidFill>
              <a:latin typeface="HP Simplified" panose="020B0604020204020204" pitchFamily="34" charset="0"/>
              <a:ea typeface="Calibri" panose="020F0502020204030204" pitchFamily="34" charset="0"/>
            </a:endParaRPr>
          </a:p>
          <a:p>
            <a:pPr eaLnBrk="1" fontAlgn="t" hangingPunct="1">
              <a:spcBef>
                <a:spcPts val="0"/>
              </a:spcBef>
              <a:spcAft>
                <a:spcPts val="0"/>
              </a:spcAft>
            </a:pPr>
            <a:endParaRPr lang="el-GR" sz="800" i="1" dirty="0">
              <a:solidFill>
                <a:srgbClr val="92D050"/>
              </a:solidFill>
              <a:ea typeface="Calibri" panose="020F0502020204030204" pitchFamily="34" charset="0"/>
            </a:endParaRPr>
          </a:p>
        </p:txBody>
      </p:sp>
      <p:sp>
        <p:nvSpPr>
          <p:cNvPr id="53" name="Rectangle 52">
            <a:extLst>
              <a:ext uri="{FF2B5EF4-FFF2-40B4-BE49-F238E27FC236}">
                <a16:creationId xmlns="" xmlns:a16="http://schemas.microsoft.com/office/drawing/2014/main" id="{FA563F83-8F4A-7B55-0FE6-3F01E04AEB60}"/>
              </a:ext>
            </a:extLst>
          </p:cNvPr>
          <p:cNvSpPr/>
          <p:nvPr/>
        </p:nvSpPr>
        <p:spPr>
          <a:xfrm>
            <a:off x="4236970" y="335699"/>
            <a:ext cx="2523090" cy="43858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B6ZC8ET HP </a:t>
            </a:r>
            <a:r>
              <a:rPr lang="en-US" sz="750" b="1" dirty="0">
                <a:latin typeface="HP Simplified" panose="020B0604020204020204" pitchFamily="34" charset="0"/>
              </a:rPr>
              <a:t>PC PRODESK 2 G1i TWR</a:t>
            </a:r>
            <a:r>
              <a:rPr lang="en-US" sz="750" dirty="0">
                <a:latin typeface="HP Simplified" panose="020B0604020204020204" pitchFamily="34" charset="0"/>
              </a:rPr>
              <a:t>, INTEL i3-14100 3.5-4.7 GHz/12MB, 4 CORES, 16GB (1x16GB), 512GB PCIe NVMe SSD, INTEL UHD GRAPHICS 730,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812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7" name="Rectangle 56">
            <a:extLst>
              <a:ext uri="{FF2B5EF4-FFF2-40B4-BE49-F238E27FC236}">
                <a16:creationId xmlns="" xmlns:a16="http://schemas.microsoft.com/office/drawing/2014/main" id="{FA563F83-8F4A-7B55-0FE6-3F01E04AEB60}"/>
              </a:ext>
            </a:extLst>
          </p:cNvPr>
          <p:cNvSpPr/>
          <p:nvPr/>
        </p:nvSpPr>
        <p:spPr>
          <a:xfrm>
            <a:off x="4240589" y="729757"/>
            <a:ext cx="2792008" cy="43858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B70VSAT HP </a:t>
            </a:r>
            <a:r>
              <a:rPr lang="en-US" sz="750" dirty="0">
                <a:latin typeface="HP Simplified" panose="020B0604020204020204" pitchFamily="34" charset="0"/>
              </a:rPr>
              <a:t>PC </a:t>
            </a:r>
            <a:r>
              <a:rPr lang="en-US" sz="750" b="1" dirty="0">
                <a:latin typeface="HP Simplified" panose="020B0604020204020204" pitchFamily="34" charset="0"/>
              </a:rPr>
              <a:t>PRODESK 2 G1i TWR</a:t>
            </a:r>
            <a:r>
              <a:rPr lang="en-US" sz="750" dirty="0">
                <a:latin typeface="HP Simplified" panose="020B0604020204020204" pitchFamily="34" charset="0"/>
              </a:rPr>
              <a:t>, INTEL i5-14500 3.7-5.0 GHz/24MB, 14 CORES, 16GB (1x16GB), 512GB PCIe NVMe SSD, INTEL UHD GRAPHICS,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903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8" name="Rectangle 57">
            <a:extLst>
              <a:ext uri="{FF2B5EF4-FFF2-40B4-BE49-F238E27FC236}">
                <a16:creationId xmlns="" xmlns:a16="http://schemas.microsoft.com/office/drawing/2014/main" id="{FA563F83-8F4A-7B55-0FE6-3F01E04AEB60}"/>
              </a:ext>
            </a:extLst>
          </p:cNvPr>
          <p:cNvSpPr/>
          <p:nvPr/>
        </p:nvSpPr>
        <p:spPr>
          <a:xfrm>
            <a:off x="4247439" y="1107276"/>
            <a:ext cx="2521208" cy="43858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B70VRAT HP </a:t>
            </a:r>
            <a:r>
              <a:rPr lang="en-US" sz="750" dirty="0">
                <a:latin typeface="HP Simplified" panose="020B0604020204020204" pitchFamily="34" charset="0"/>
              </a:rPr>
              <a:t>PC </a:t>
            </a:r>
            <a:r>
              <a:rPr lang="en-US" sz="750" b="1" dirty="0">
                <a:latin typeface="HP Simplified" panose="020B0604020204020204" pitchFamily="34" charset="0"/>
              </a:rPr>
              <a:t>PRODESK 2 G1i </a:t>
            </a:r>
            <a:r>
              <a:rPr lang="en-US" sz="750" dirty="0">
                <a:latin typeface="HP Simplified" panose="020B0604020204020204" pitchFamily="34" charset="0"/>
              </a:rPr>
              <a:t>TWR, INTEL i7-14700 4.2-5.4 GHz/33MB, 20 CORES, 16GB (1x16GB), 512GB PCIe NVMe SSD, INTEL UHD GRAPHICS,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971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766967" y="407385"/>
            <a:ext cx="507762" cy="1042248"/>
          </a:xfrm>
          <a:prstGeom prst="rect">
            <a:avLst/>
          </a:prstGeom>
        </p:spPr>
      </p:pic>
      <p:sp>
        <p:nvSpPr>
          <p:cNvPr id="59" name="Rectangle 58">
            <a:extLst>
              <a:ext uri="{FF2B5EF4-FFF2-40B4-BE49-F238E27FC236}">
                <a16:creationId xmlns="" xmlns:a16="http://schemas.microsoft.com/office/drawing/2014/main" id="{F2F9AB36-793F-AA15-D266-703B0AC571E8}"/>
              </a:ext>
            </a:extLst>
          </p:cNvPr>
          <p:cNvSpPr/>
          <p:nvPr/>
        </p:nvSpPr>
        <p:spPr>
          <a:xfrm>
            <a:off x="3658237" y="11639"/>
            <a:ext cx="3016567" cy="330860"/>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affordable HP </a:t>
            </a:r>
            <a:r>
              <a:rPr lang="en-US" sz="800" b="1" dirty="0">
                <a:solidFill>
                  <a:schemeClr val="accent5"/>
                </a:solidFill>
                <a:latin typeface="HP Simplified" panose="020B0604020204020204" pitchFamily="34" charset="0"/>
              </a:rPr>
              <a:t>ProDesk 2 Tower G1</a:t>
            </a:r>
            <a:r>
              <a:rPr lang="en-US" sz="750" dirty="0">
                <a:solidFill>
                  <a:schemeClr val="tx1">
                    <a:lumMod val="50000"/>
                    <a:lumOff val="50000"/>
                  </a:schemeClr>
                </a:solidFill>
                <a:latin typeface="HP Simplified" panose="020B0604020204020204" pitchFamily="34" charset="0"/>
              </a:rPr>
              <a:t>i is equipped with a powerful Intel® processor 1, security features, and essential tools for business.</a:t>
            </a:r>
          </a:p>
        </p:txBody>
      </p:sp>
      <p:sp>
        <p:nvSpPr>
          <p:cNvPr id="61" name="Rectangle 60">
            <a:extLst>
              <a:ext uri="{FF2B5EF4-FFF2-40B4-BE49-F238E27FC236}">
                <a16:creationId xmlns="" xmlns:a16="http://schemas.microsoft.com/office/drawing/2014/main" id="{F2F9AB36-793F-AA15-D266-703B0AC571E8}"/>
              </a:ext>
            </a:extLst>
          </p:cNvPr>
          <p:cNvSpPr/>
          <p:nvPr/>
        </p:nvSpPr>
        <p:spPr>
          <a:xfrm>
            <a:off x="3666730" y="1643389"/>
            <a:ext cx="3115071" cy="561692"/>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future-ready HP </a:t>
            </a:r>
            <a:r>
              <a:rPr lang="en-US" sz="800" b="1" dirty="0">
                <a:solidFill>
                  <a:schemeClr val="accent5"/>
                </a:solidFill>
                <a:latin typeface="HP Simplified" panose="020B0604020204020204" pitchFamily="34" charset="0"/>
              </a:rPr>
              <a:t>ProDesk 4 Tower G1i</a:t>
            </a:r>
            <a:r>
              <a:rPr lang="en-US" sz="750" dirty="0">
                <a:solidFill>
                  <a:schemeClr val="tx1">
                    <a:lumMod val="50000"/>
                    <a:lumOff val="50000"/>
                  </a:schemeClr>
                </a:solidFill>
                <a:latin typeface="HP Simplified" panose="020B0604020204020204" pitchFamily="34" charset="0"/>
              </a:rPr>
              <a:t> Desktop AI PC provides customizable productivity features with the added boost of the latest Intel® CPU 2 with 13 TOPS NPU 3 — helping amplify execution of mundane tasks so you can focus on impactful, motivating work.</a:t>
            </a:r>
          </a:p>
        </p:txBody>
      </p:sp>
      <p:pic>
        <p:nvPicPr>
          <p:cNvPr id="8" name="Picture 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flipH="1">
            <a:off x="6132035" y="2075171"/>
            <a:ext cx="539628" cy="1092951"/>
          </a:xfrm>
          <a:prstGeom prst="rect">
            <a:avLst/>
          </a:prstGeom>
        </p:spPr>
      </p:pic>
      <p:sp>
        <p:nvSpPr>
          <p:cNvPr id="63" name="Rectangle 62">
            <a:extLst>
              <a:ext uri="{FF2B5EF4-FFF2-40B4-BE49-F238E27FC236}">
                <a16:creationId xmlns="" xmlns:a16="http://schemas.microsoft.com/office/drawing/2014/main" id="{FA563F83-8F4A-7B55-0FE6-3F01E04AEB60}"/>
              </a:ext>
            </a:extLst>
          </p:cNvPr>
          <p:cNvSpPr/>
          <p:nvPr/>
        </p:nvSpPr>
        <p:spPr>
          <a:xfrm>
            <a:off x="3685896" y="2188202"/>
            <a:ext cx="2482444" cy="43858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C78H1ET HP </a:t>
            </a:r>
            <a:r>
              <a:rPr lang="en-US" sz="750" dirty="0">
                <a:latin typeface="HP Simplified" panose="020B0604020204020204" pitchFamily="34" charset="0"/>
              </a:rPr>
              <a:t>PC PRODESK 4 G1i TWR AI, INTEL ULTRA 5-225 3.3-4.9GHz/20MB, 10 CORES, 16GB, 512GB PCIe NVMe SSD, INTEL UHD GRAPHICS, WIN 11 PRO, </a:t>
            </a:r>
            <a:r>
              <a:rPr lang="en-US" sz="750" dirty="0" smtClean="0">
                <a:latin typeface="HP Simplified" panose="020B0604020204020204" pitchFamily="34" charset="0"/>
              </a:rPr>
              <a:t>5YW, </a:t>
            </a:r>
            <a:r>
              <a:rPr lang="en-US" sz="750" dirty="0" smtClean="0">
                <a:solidFill>
                  <a:srgbClr val="FF0000"/>
                </a:solidFill>
                <a:latin typeface="HP Simplified" panose="020B0604020204020204" pitchFamily="34" charset="0"/>
              </a:rPr>
              <a:t>1,017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64" name="Rectangle 63">
            <a:extLst>
              <a:ext uri="{FF2B5EF4-FFF2-40B4-BE49-F238E27FC236}">
                <a16:creationId xmlns="" xmlns:a16="http://schemas.microsoft.com/office/drawing/2014/main" id="{FA563F83-8F4A-7B55-0FE6-3F01E04AEB60}"/>
              </a:ext>
            </a:extLst>
          </p:cNvPr>
          <p:cNvSpPr/>
          <p:nvPr/>
        </p:nvSpPr>
        <p:spPr>
          <a:xfrm>
            <a:off x="3695137" y="2587616"/>
            <a:ext cx="2369434" cy="553998"/>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C78H3ET HP </a:t>
            </a:r>
            <a:r>
              <a:rPr lang="en-US" sz="750" dirty="0">
                <a:latin typeface="HP Simplified" panose="020B0604020204020204" pitchFamily="34" charset="0"/>
              </a:rPr>
              <a:t>PC PRODESK 4 G1i TWR AI, INTEL ULTRA 7-265 4.6-5.3GHz/30MB, 20 CORES, 32GB (1x32GB), 1TB PCIe NVMe SSD, INTEL UHD GRAPHICS, WIN 11 PRO, </a:t>
            </a:r>
            <a:r>
              <a:rPr lang="en-US" sz="750" dirty="0" smtClean="0">
                <a:latin typeface="HP Simplified" panose="020B0604020204020204" pitchFamily="34" charset="0"/>
              </a:rPr>
              <a:t>5YW, </a:t>
            </a:r>
            <a:r>
              <a:rPr lang="en-US" sz="750" dirty="0" smtClean="0">
                <a:solidFill>
                  <a:srgbClr val="FF0000"/>
                </a:solidFill>
                <a:latin typeface="HP Simplified" panose="020B0604020204020204" pitchFamily="34" charset="0"/>
              </a:rPr>
              <a:t>1,374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65" name="Rectangle 64">
            <a:extLst>
              <a:ext uri="{FF2B5EF4-FFF2-40B4-BE49-F238E27FC236}">
                <a16:creationId xmlns="" xmlns:a16="http://schemas.microsoft.com/office/drawing/2014/main" id="{F2F9AB36-793F-AA15-D266-703B0AC571E8}"/>
              </a:ext>
            </a:extLst>
          </p:cNvPr>
          <p:cNvSpPr/>
          <p:nvPr/>
        </p:nvSpPr>
        <p:spPr>
          <a:xfrm>
            <a:off x="3666729" y="3236355"/>
            <a:ext cx="3115071" cy="330860"/>
          </a:xfrm>
          <a:prstGeom prst="rect">
            <a:avLst/>
          </a:prstGeom>
        </p:spPr>
        <p:txBody>
          <a:bodyPr wrap="square">
            <a:spAutoFit/>
          </a:bodyPr>
          <a:lstStyle/>
          <a:p>
            <a:pPr algn="just"/>
            <a:r>
              <a:rPr lang="en-US" sz="800" b="1" dirty="0" smtClean="0">
                <a:solidFill>
                  <a:schemeClr val="accent5"/>
                </a:solidFill>
                <a:latin typeface="HP Simplified" panose="020B0604020204020204" pitchFamily="34" charset="0"/>
              </a:rPr>
              <a:t> </a:t>
            </a:r>
            <a:r>
              <a:rPr lang="en-US" sz="750" dirty="0">
                <a:solidFill>
                  <a:schemeClr val="tx1">
                    <a:lumMod val="50000"/>
                    <a:lumOff val="50000"/>
                  </a:schemeClr>
                </a:solidFill>
                <a:latin typeface="HP Simplified" panose="020B0604020204020204" pitchFamily="34" charset="0"/>
              </a:rPr>
              <a:t>The HP </a:t>
            </a:r>
            <a:r>
              <a:rPr lang="en-US" sz="800" b="1" dirty="0">
                <a:solidFill>
                  <a:schemeClr val="accent5"/>
                </a:solidFill>
                <a:latin typeface="HP Simplified" panose="020B0604020204020204" pitchFamily="34" charset="0"/>
              </a:rPr>
              <a:t>Pro </a:t>
            </a:r>
            <a:r>
              <a:rPr lang="en-US" sz="800" b="1" dirty="0" smtClean="0">
                <a:solidFill>
                  <a:schemeClr val="accent5"/>
                </a:solidFill>
                <a:latin typeface="HP Simplified" panose="020B0604020204020204" pitchFamily="34" charset="0"/>
              </a:rPr>
              <a:t>Tower 400 </a:t>
            </a:r>
            <a:r>
              <a:rPr lang="en-US" sz="800" b="1" dirty="0">
                <a:solidFill>
                  <a:schemeClr val="accent5"/>
                </a:solidFill>
                <a:latin typeface="HP Simplified" panose="020B0604020204020204" pitchFamily="34" charset="0"/>
              </a:rPr>
              <a:t>G9 </a:t>
            </a:r>
            <a:r>
              <a:rPr lang="en-US" sz="750" dirty="0">
                <a:solidFill>
                  <a:schemeClr val="tx1">
                    <a:lumMod val="50000"/>
                    <a:lumOff val="50000"/>
                  </a:schemeClr>
                </a:solidFill>
                <a:latin typeface="HP Simplified" panose="020B0604020204020204" pitchFamily="34" charset="0"/>
              </a:rPr>
              <a:t>PC is a powerful professional solution, designed for demanding work environments.</a:t>
            </a:r>
          </a:p>
        </p:txBody>
      </p:sp>
      <p:pic>
        <p:nvPicPr>
          <p:cNvPr id="9" name="Picture 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827545" y="3600686"/>
            <a:ext cx="525945" cy="1075933"/>
          </a:xfrm>
          <a:prstGeom prst="rect">
            <a:avLst/>
          </a:prstGeom>
        </p:spPr>
      </p:pic>
      <p:sp>
        <p:nvSpPr>
          <p:cNvPr id="66" name="Rectangle 65">
            <a:extLst>
              <a:ext uri="{FF2B5EF4-FFF2-40B4-BE49-F238E27FC236}">
                <a16:creationId xmlns="" xmlns:a16="http://schemas.microsoft.com/office/drawing/2014/main" id="{FA563F83-8F4A-7B55-0FE6-3F01E04AEB60}"/>
              </a:ext>
            </a:extLst>
          </p:cNvPr>
          <p:cNvSpPr/>
          <p:nvPr/>
        </p:nvSpPr>
        <p:spPr>
          <a:xfrm>
            <a:off x="4403241" y="3593521"/>
            <a:ext cx="1980564"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C6TQ0ET HP PC PRODESK 400 G9 MT, INTEL i5-14500 3.7-5.0GHz/24MB, 14 CORES, 16GB, 512GB PCIe NVMe SSD, INTEL UHD GRAPHICS, DOS, </a:t>
            </a:r>
            <a:r>
              <a:rPr lang="en-US" sz="750" dirty="0" smtClean="0">
                <a:latin typeface="HP Simplified" panose="020B0604020204020204" pitchFamily="34" charset="0"/>
              </a:rPr>
              <a:t>5YW, </a:t>
            </a:r>
            <a:r>
              <a:rPr lang="en-US" sz="750" dirty="0" smtClean="0">
                <a:solidFill>
                  <a:srgbClr val="FF0000"/>
                </a:solidFill>
                <a:latin typeface="HP Simplified" panose="020B0604020204020204" pitchFamily="34" charset="0"/>
              </a:rPr>
              <a:t>820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70" name="Rectangle 69">
            <a:extLst>
              <a:ext uri="{FF2B5EF4-FFF2-40B4-BE49-F238E27FC236}">
                <a16:creationId xmlns="" xmlns:a16="http://schemas.microsoft.com/office/drawing/2014/main" id="{FA563F83-8F4A-7B55-0FE6-3F01E04AEB60}"/>
              </a:ext>
            </a:extLst>
          </p:cNvPr>
          <p:cNvSpPr/>
          <p:nvPr/>
        </p:nvSpPr>
        <p:spPr>
          <a:xfrm>
            <a:off x="4407858" y="4102768"/>
            <a:ext cx="2169355"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9H760ET HP PC PRODESK 400 G9, INTEL i7-14700 2.1-5.4GHz/33MB, 20 CORES, 32GB (1x32GB), 512GB PCIe NVMe SSD, INTEL UHD GRAPHICS 770, WIN 11 PRO, 5YW, </a:t>
            </a:r>
            <a:r>
              <a:rPr lang="en-US" sz="750" dirty="0" smtClean="0">
                <a:latin typeface="HP Simplified" panose="020B0604020204020204" pitchFamily="34" charset="0"/>
              </a:rPr>
              <a:t>BLACK, </a:t>
            </a:r>
            <a:r>
              <a:rPr lang="en-US" sz="750" dirty="0" smtClean="0">
                <a:solidFill>
                  <a:srgbClr val="FF0000"/>
                </a:solidFill>
                <a:latin typeface="HP Simplified" panose="020B0604020204020204" pitchFamily="34" charset="0"/>
              </a:rPr>
              <a:t>1,425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cxnSp>
        <p:nvCxnSpPr>
          <p:cNvPr id="71" name="Straight Connector 70">
            <a:extLst>
              <a:ext uri="{FF2B5EF4-FFF2-40B4-BE49-F238E27FC236}">
                <a16:creationId xmlns="" xmlns:a16="http://schemas.microsoft.com/office/drawing/2014/main" id="{041060C5-0A90-3857-E90A-BE2FD049677A}"/>
              </a:ext>
            </a:extLst>
          </p:cNvPr>
          <p:cNvCxnSpPr>
            <a:cxnSpLocks/>
          </p:cNvCxnSpPr>
          <p:nvPr/>
        </p:nvCxnSpPr>
        <p:spPr>
          <a:xfrm>
            <a:off x="3735911" y="4744971"/>
            <a:ext cx="3045078" cy="1552"/>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 xmlns:a16="http://schemas.microsoft.com/office/drawing/2014/main" id="{12EA50A1-DECF-92ED-987C-4890D19E155F}"/>
              </a:ext>
            </a:extLst>
          </p:cNvPr>
          <p:cNvCxnSpPr>
            <a:cxnSpLocks/>
          </p:cNvCxnSpPr>
          <p:nvPr/>
        </p:nvCxnSpPr>
        <p:spPr>
          <a:xfrm>
            <a:off x="-2016" y="5359805"/>
            <a:ext cx="3701078" cy="0"/>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 xmlns:a16="http://schemas.microsoft.com/office/drawing/2014/main" id="{84247218-21E5-884B-A832-5A2BC89BD6DF}"/>
              </a:ext>
            </a:extLst>
          </p:cNvPr>
          <p:cNvSpPr/>
          <p:nvPr/>
        </p:nvSpPr>
        <p:spPr>
          <a:xfrm>
            <a:off x="20712" y="5785236"/>
            <a:ext cx="2518156" cy="43858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623Y0ET</a:t>
            </a:r>
            <a:r>
              <a:rPr lang="el-GR" sz="750" dirty="0" smtClean="0">
                <a:latin typeface="HP Simplified" panose="020B0604020204020204" pitchFamily="34" charset="0"/>
              </a:rPr>
              <a:t> </a:t>
            </a:r>
            <a:r>
              <a:rPr lang="en-US" sz="750" dirty="0">
                <a:latin typeface="HP Simplified" panose="020B0604020204020204" pitchFamily="34" charset="0"/>
              </a:rPr>
              <a:t>HP PC </a:t>
            </a:r>
            <a:r>
              <a:rPr lang="en-US" sz="750" b="1" dirty="0">
                <a:latin typeface="HP Simplified" panose="020B0604020204020204" pitchFamily="34" charset="0"/>
              </a:rPr>
              <a:t>PRO 290 G9</a:t>
            </a:r>
            <a:r>
              <a:rPr lang="en-US" sz="750" dirty="0">
                <a:latin typeface="HP Simplified" panose="020B0604020204020204" pitchFamily="34" charset="0"/>
              </a:rPr>
              <a:t>, INTEL i5-13500 2.5-4.8GHz/24MB, 14 CORES, 16GB (1x16GB), 512GB PCIe NVMe M.2 SSD, INTEL UHD GRAPHICS, DOS,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711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800" i="1" dirty="0">
              <a:solidFill>
                <a:srgbClr val="92D050"/>
              </a:solidFill>
              <a:ea typeface="Calibri" panose="020F0502020204030204" pitchFamily="34" charset="0"/>
            </a:endParaRPr>
          </a:p>
        </p:txBody>
      </p:sp>
      <p:sp>
        <p:nvSpPr>
          <p:cNvPr id="74" name="Rectangle 73">
            <a:extLst>
              <a:ext uri="{FF2B5EF4-FFF2-40B4-BE49-F238E27FC236}">
                <a16:creationId xmlns="" xmlns:a16="http://schemas.microsoft.com/office/drawing/2014/main" id="{F2F9AB36-793F-AA15-D266-703B0AC571E8}"/>
              </a:ext>
            </a:extLst>
          </p:cNvPr>
          <p:cNvSpPr/>
          <p:nvPr/>
        </p:nvSpPr>
        <p:spPr>
          <a:xfrm>
            <a:off x="-10070" y="5355300"/>
            <a:ext cx="2693026" cy="446276"/>
          </a:xfrm>
          <a:prstGeom prst="rect">
            <a:avLst/>
          </a:prstGeom>
        </p:spPr>
        <p:txBody>
          <a:bodyPr wrap="square">
            <a:spAutoFit/>
          </a:bodyPr>
          <a:lstStyle/>
          <a:p>
            <a:pPr algn="just"/>
            <a:r>
              <a:rPr lang="en-US" sz="800" b="1" dirty="0" smtClean="0">
                <a:solidFill>
                  <a:schemeClr val="accent5"/>
                </a:solidFill>
                <a:latin typeface="HP Simplified" panose="020B0604020204020204" pitchFamily="34" charset="0"/>
              </a:rPr>
              <a:t> </a:t>
            </a:r>
            <a:r>
              <a:rPr lang="en-US" sz="750" dirty="0">
                <a:solidFill>
                  <a:schemeClr val="tx1">
                    <a:lumMod val="50000"/>
                    <a:lumOff val="50000"/>
                  </a:schemeClr>
                </a:solidFill>
                <a:latin typeface="HP Simplified" panose="020B0604020204020204" pitchFamily="34" charset="0"/>
              </a:rPr>
              <a:t>Maximize your </a:t>
            </a:r>
            <a:r>
              <a:rPr lang="en-US" sz="750" dirty="0" smtClean="0">
                <a:solidFill>
                  <a:schemeClr val="tx1">
                    <a:lumMod val="50000"/>
                    <a:lumOff val="50000"/>
                  </a:schemeClr>
                </a:solidFill>
                <a:latin typeface="HP Simplified" panose="020B0604020204020204" pitchFamily="34" charset="0"/>
              </a:rPr>
              <a:t>investments with the HP </a:t>
            </a:r>
            <a:r>
              <a:rPr lang="en-US" sz="800" dirty="0"/>
              <a:t> </a:t>
            </a:r>
            <a:r>
              <a:rPr lang="en-US" sz="800" b="1" dirty="0">
                <a:solidFill>
                  <a:schemeClr val="accent5"/>
                </a:solidFill>
                <a:latin typeface="HP Simplified" panose="020B0604020204020204" pitchFamily="34" charset="0"/>
              </a:rPr>
              <a:t>Pro Tower </a:t>
            </a:r>
            <a:r>
              <a:rPr lang="el-GR" sz="800" b="1" dirty="0">
                <a:solidFill>
                  <a:schemeClr val="accent5"/>
                </a:solidFill>
                <a:latin typeface="HP Simplified" panose="020B0604020204020204" pitchFamily="34" charset="0"/>
              </a:rPr>
              <a:t>290 </a:t>
            </a:r>
            <a:r>
              <a:rPr lang="en-US" sz="800" b="1" dirty="0" smtClean="0">
                <a:solidFill>
                  <a:schemeClr val="accent5"/>
                </a:solidFill>
                <a:latin typeface="HP Simplified" panose="020B0604020204020204" pitchFamily="34" charset="0"/>
              </a:rPr>
              <a:t>G9. </a:t>
            </a:r>
            <a:r>
              <a:rPr lang="en-US" sz="750" dirty="0">
                <a:solidFill>
                  <a:schemeClr val="tx1">
                    <a:lumMod val="50000"/>
                    <a:lumOff val="50000"/>
                  </a:schemeClr>
                </a:solidFill>
                <a:latin typeface="HP Simplified" panose="020B0604020204020204" pitchFamily="34" charset="0"/>
              </a:rPr>
              <a:t>Get the perfect combination of power, snappy </a:t>
            </a:r>
            <a:r>
              <a:rPr lang="en-US" sz="750" dirty="0" smtClean="0">
                <a:solidFill>
                  <a:schemeClr val="tx1">
                    <a:lumMod val="50000"/>
                    <a:lumOff val="50000"/>
                  </a:schemeClr>
                </a:solidFill>
                <a:latin typeface="HP Simplified" panose="020B0604020204020204" pitchFamily="34" charset="0"/>
              </a:rPr>
              <a:t>performance and value</a:t>
            </a:r>
            <a:r>
              <a:rPr lang="en-US" sz="750" dirty="0">
                <a:solidFill>
                  <a:schemeClr val="tx1">
                    <a:lumMod val="50000"/>
                    <a:lumOff val="50000"/>
                  </a:schemeClr>
                </a:solidFill>
                <a:latin typeface="HP Simplified" panose="020B0604020204020204" pitchFamily="34" charset="0"/>
              </a:rPr>
              <a:t>.</a:t>
            </a:r>
          </a:p>
        </p:txBody>
      </p:sp>
      <p:pic>
        <p:nvPicPr>
          <p:cNvPr id="15" name="Picture 1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808118" y="5459291"/>
            <a:ext cx="605823" cy="848607"/>
          </a:xfrm>
          <a:prstGeom prst="rect">
            <a:avLst/>
          </a:prstGeom>
        </p:spPr>
      </p:pic>
      <p:pic>
        <p:nvPicPr>
          <p:cNvPr id="16" name="Picture 1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6485" y="1411446"/>
            <a:ext cx="574701" cy="853001"/>
          </a:xfrm>
          <a:prstGeom prst="rect">
            <a:avLst/>
          </a:prstGeom>
        </p:spPr>
      </p:pic>
      <p:sp>
        <p:nvSpPr>
          <p:cNvPr id="76" name="Rectangle 75">
            <a:extLst>
              <a:ext uri="{FF2B5EF4-FFF2-40B4-BE49-F238E27FC236}">
                <a16:creationId xmlns="" xmlns:a16="http://schemas.microsoft.com/office/drawing/2014/main" id="{F2F9AB36-793F-AA15-D266-703B0AC571E8}"/>
              </a:ext>
            </a:extLst>
          </p:cNvPr>
          <p:cNvSpPr/>
          <p:nvPr/>
        </p:nvSpPr>
        <p:spPr>
          <a:xfrm>
            <a:off x="3684181" y="4740081"/>
            <a:ext cx="3115071" cy="446276"/>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HP </a:t>
            </a:r>
            <a:r>
              <a:rPr lang="en-US" sz="800" b="1" dirty="0">
                <a:solidFill>
                  <a:schemeClr val="accent5"/>
                </a:solidFill>
                <a:latin typeface="HP Simplified" panose="020B0604020204020204" pitchFamily="34" charset="0"/>
              </a:rPr>
              <a:t>ProStudio 4 All-in-One G1i </a:t>
            </a:r>
            <a:r>
              <a:rPr lang="en-US" sz="750" dirty="0">
                <a:solidFill>
                  <a:schemeClr val="tx1">
                    <a:lumMod val="50000"/>
                    <a:lumOff val="50000"/>
                  </a:schemeClr>
                </a:solidFill>
                <a:latin typeface="HP Simplified" panose="020B0604020204020204" pitchFamily="34" charset="0"/>
              </a:rPr>
              <a:t>Desktop AI PC boosts collaboration and productivity, thanks to business-grade performance features, including an Intel® CPU 2 with a 13 TOPS NPU 3 and a 5 MP camera.</a:t>
            </a:r>
          </a:p>
        </p:txBody>
      </p:sp>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08293" y="5236648"/>
            <a:ext cx="1251767" cy="1035316"/>
          </a:xfrm>
          <a:prstGeom prst="rect">
            <a:avLst/>
          </a:prstGeom>
        </p:spPr>
      </p:pic>
      <p:sp>
        <p:nvSpPr>
          <p:cNvPr id="77" name="Rectangle 76">
            <a:extLst>
              <a:ext uri="{FF2B5EF4-FFF2-40B4-BE49-F238E27FC236}">
                <a16:creationId xmlns="" xmlns:a16="http://schemas.microsoft.com/office/drawing/2014/main" id="{CDCD868C-31E7-48C6-6372-51C633826A7D}"/>
              </a:ext>
            </a:extLst>
          </p:cNvPr>
          <p:cNvSpPr/>
          <p:nvPr/>
        </p:nvSpPr>
        <p:spPr>
          <a:xfrm>
            <a:off x="3783354" y="5417645"/>
            <a:ext cx="1781036" cy="669414"/>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C6TQ4ET HP </a:t>
            </a:r>
            <a:r>
              <a:rPr lang="en-US" sz="750" dirty="0">
                <a:latin typeface="HP Simplified" panose="020B0604020204020204" pitchFamily="34" charset="0"/>
              </a:rPr>
              <a:t>PC ALL IN ONE</a:t>
            </a:r>
            <a:r>
              <a:rPr lang="en-US" sz="750" b="1" dirty="0">
                <a:latin typeface="HP Simplified" panose="020B0604020204020204" pitchFamily="34" charset="0"/>
              </a:rPr>
              <a:t> PROSTUDIO 4 G1</a:t>
            </a:r>
            <a:r>
              <a:rPr lang="en-US" sz="750" dirty="0">
                <a:latin typeface="HP Simplified" panose="020B0604020204020204" pitchFamily="34" charset="0"/>
              </a:rPr>
              <a:t>i AI, 23.8'' FHD IPS, ULTRA 5-225 4.4-4.9GHz/20MB, 10 CORES, 16GB (1x 16GB), 512GB PCIe NVMe SSD, INTEL GRAPHICS,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1,172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cxnSp>
        <p:nvCxnSpPr>
          <p:cNvPr id="78" name="Straight Connector 77">
            <a:extLst>
              <a:ext uri="{FF2B5EF4-FFF2-40B4-BE49-F238E27FC236}">
                <a16:creationId xmlns="" xmlns:a16="http://schemas.microsoft.com/office/drawing/2014/main" id="{041060C5-0A90-3857-E90A-BE2FD049677A}"/>
              </a:ext>
            </a:extLst>
          </p:cNvPr>
          <p:cNvCxnSpPr>
            <a:cxnSpLocks/>
          </p:cNvCxnSpPr>
          <p:nvPr/>
        </p:nvCxnSpPr>
        <p:spPr>
          <a:xfrm>
            <a:off x="6872005" y="3798237"/>
            <a:ext cx="3045078" cy="1552"/>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 xmlns:a16="http://schemas.microsoft.com/office/drawing/2014/main" id="{303046A8-B058-61D5-1685-64057C1620D3}"/>
              </a:ext>
            </a:extLst>
          </p:cNvPr>
          <p:cNvPicPr>
            <a:picLocks noChangeAspect="1"/>
          </p:cNvPicPr>
          <p:nvPr/>
        </p:nvPicPr>
        <p:blipFill>
          <a:blip r:embed="rId3"/>
          <a:stretch>
            <a:fillRect/>
          </a:stretch>
        </p:blipFill>
        <p:spPr>
          <a:xfrm>
            <a:off x="4706956" y="945093"/>
            <a:ext cx="971057" cy="1284934"/>
          </a:xfrm>
          <a:prstGeom prst="rect">
            <a:avLst/>
          </a:prstGeom>
        </p:spPr>
      </p:pic>
      <p:sp>
        <p:nvSpPr>
          <p:cNvPr id="71" name="Rectangle 70"/>
          <p:cNvSpPr/>
          <p:nvPr/>
        </p:nvSpPr>
        <p:spPr>
          <a:xfrm>
            <a:off x="3599428" y="-648"/>
            <a:ext cx="6306571" cy="222191"/>
          </a:xfrm>
          <a:prstGeom prst="rect">
            <a:avLst/>
          </a:prstGeom>
          <a:solidFill>
            <a:srgbClr val="3733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pic>
        <p:nvPicPr>
          <p:cNvPr id="14" name="Picture 8" descr="HP Designjet T630 Printer | Colyer Repropoint - Printers | Supplies |  Support">
            <a:extLst>
              <a:ext uri="{FF2B5EF4-FFF2-40B4-BE49-F238E27FC236}">
                <a16:creationId xmlns="" xmlns:a16="http://schemas.microsoft.com/office/drawing/2014/main" id="{9C159E32-A046-1226-4F97-573A2FEE5322}"/>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489575" y="465315"/>
            <a:ext cx="1942750" cy="145938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013731" y="2479617"/>
            <a:ext cx="2892974" cy="1765311"/>
          </a:xfrm>
          <a:prstGeom prst="rect">
            <a:avLst/>
          </a:prstGeom>
        </p:spPr>
      </p:pic>
      <p:pic>
        <p:nvPicPr>
          <p:cNvPr id="65" name="Picture 64" descr="A picture containing text, computer, electronics, display&#10;&#10;Description automatically generated">
            <a:extLst>
              <a:ext uri="{FF2B5EF4-FFF2-40B4-BE49-F238E27FC236}">
                <a16:creationId xmlns="" xmlns:a16="http://schemas.microsoft.com/office/drawing/2014/main" id="{7199C542-9791-54FE-6D91-F1627C90E7AE}"/>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016751" y="2459134"/>
            <a:ext cx="2889248" cy="1116971"/>
          </a:xfrm>
          <a:prstGeom prst="rect">
            <a:avLst/>
          </a:prstGeom>
        </p:spPr>
      </p:pic>
      <p:pic>
        <p:nvPicPr>
          <p:cNvPr id="49" name="Picture 48" descr="A person looking at a computer screen&#10;&#10;Description automatically generated with medium confidence">
            <a:extLst>
              <a:ext uri="{FF2B5EF4-FFF2-40B4-BE49-F238E27FC236}">
                <a16:creationId xmlns="" xmlns:a16="http://schemas.microsoft.com/office/drawing/2014/main" id="{C5E09F29-AC83-B93F-ADC0-8E9095AAEA2F}"/>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 y="-1523"/>
            <a:ext cx="1737411" cy="1044000"/>
          </a:xfrm>
          <a:prstGeom prst="rect">
            <a:avLst/>
          </a:prstGeom>
        </p:spPr>
      </p:pic>
      <p:sp>
        <p:nvSpPr>
          <p:cNvPr id="140" name="Rectangle 139"/>
          <p:cNvSpPr/>
          <p:nvPr/>
        </p:nvSpPr>
        <p:spPr>
          <a:xfrm>
            <a:off x="1737413" y="-2722"/>
            <a:ext cx="1934312" cy="1045165"/>
          </a:xfrm>
          <a:prstGeom prst="rect">
            <a:avLst/>
          </a:prstGeom>
          <a:solidFill>
            <a:srgbClr val="3733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400" dirty="0">
              <a:latin typeface="HP Simplified" panose="020B0604020204020204" pitchFamily="34" charset="0"/>
            </a:endParaRPr>
          </a:p>
        </p:txBody>
      </p:sp>
      <p:sp>
        <p:nvSpPr>
          <p:cNvPr id="110" name="Rectangle 109"/>
          <p:cNvSpPr/>
          <p:nvPr/>
        </p:nvSpPr>
        <p:spPr>
          <a:xfrm>
            <a:off x="1984787" y="0"/>
            <a:ext cx="1775106" cy="400110"/>
          </a:xfrm>
          <a:prstGeom prst="rect">
            <a:avLst/>
          </a:prstGeom>
          <a:noFill/>
        </p:spPr>
        <p:txBody>
          <a:bodyPr wrap="square">
            <a:spAutoFit/>
          </a:bodyPr>
          <a:lstStyle/>
          <a:p>
            <a:pPr eaLnBrk="1" fontAlgn="auto" hangingPunct="1">
              <a:spcBef>
                <a:spcPts val="0"/>
              </a:spcBef>
              <a:spcAft>
                <a:spcPts val="0"/>
              </a:spcAft>
              <a:buClr>
                <a:srgbClr val="000000"/>
              </a:buClr>
              <a:defRPr/>
            </a:pPr>
            <a:r>
              <a:rPr lang="en-US" sz="1000" b="1" spc="300" dirty="0">
                <a:solidFill>
                  <a:schemeClr val="accent2"/>
                </a:solidFill>
                <a:effectLst>
                  <a:outerShdw blurRad="38100" dist="38100" dir="2700000" algn="tl">
                    <a:srgbClr val="000000">
                      <a:alpha val="43137"/>
                    </a:srgbClr>
                  </a:outerShdw>
                </a:effectLst>
                <a:latin typeface="HP Simplified" panose="020B0604020204020204" pitchFamily="34" charset="0"/>
                <a:ea typeface="Nexa Bold" charset="0"/>
                <a:cs typeface="Nexa Bold" charset="0"/>
                <a:sym typeface="Arial"/>
              </a:rPr>
              <a:t>HP Business Workstations</a:t>
            </a:r>
            <a:r>
              <a:rPr lang="el-GR" sz="1000" b="1" spc="300" dirty="0">
                <a:solidFill>
                  <a:schemeClr val="accent2"/>
                </a:solidFill>
                <a:effectLst>
                  <a:outerShdw blurRad="38100" dist="38100" dir="2700000" algn="tl">
                    <a:srgbClr val="000000">
                      <a:alpha val="43137"/>
                    </a:srgbClr>
                  </a:outerShdw>
                </a:effectLst>
                <a:latin typeface="HP Simplified" panose="020B0604020204020204" pitchFamily="34" charset="0"/>
                <a:ea typeface="Nexa Bold" charset="0"/>
                <a:cs typeface="Nexa Bold" charset="0"/>
                <a:sym typeface="Arial"/>
              </a:rPr>
              <a:t> </a:t>
            </a:r>
            <a:r>
              <a:rPr lang="en-US" sz="1000" b="1" spc="300" dirty="0">
                <a:solidFill>
                  <a:schemeClr val="accent2"/>
                </a:solidFill>
                <a:effectLst>
                  <a:outerShdw blurRad="38100" dist="38100" dir="2700000" algn="tl">
                    <a:srgbClr val="000000">
                      <a:alpha val="43137"/>
                    </a:srgbClr>
                  </a:outerShdw>
                </a:effectLst>
                <a:latin typeface="HP Simplified" panose="020B0604020204020204" pitchFamily="34" charset="0"/>
                <a:ea typeface="Nexa Bold" charset="0"/>
                <a:cs typeface="Nexa Bold" charset="0"/>
                <a:sym typeface="Arial"/>
              </a:rPr>
              <a:t>PCs</a:t>
            </a:r>
          </a:p>
        </p:txBody>
      </p:sp>
      <p:pic>
        <p:nvPicPr>
          <p:cNvPr id="3089" name="Picture 110"/>
          <p:cNvPicPr>
            <a:picLocks noChangeAspect="1"/>
          </p:cNvPicPr>
          <p:nvPr/>
        </p:nvPicPr>
        <p:blipFill>
          <a:blip r:embed="rId8" cstate="email">
            <a:biLevel thresh="25000"/>
            <a:extLst>
              <a:ext uri="{28A0092B-C50C-407E-A947-70E740481C1C}">
                <a14:useLocalDpi xmlns:a14="http://schemas.microsoft.com/office/drawing/2010/main"/>
              </a:ext>
            </a:extLst>
          </a:blip>
          <a:srcRect/>
          <a:stretch>
            <a:fillRect/>
          </a:stretch>
        </p:blipFill>
        <p:spPr bwMode="auto">
          <a:xfrm>
            <a:off x="1778085" y="65318"/>
            <a:ext cx="257355"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7" name="Straight Connector 86">
            <a:extLst>
              <a:ext uri="{FF2B5EF4-FFF2-40B4-BE49-F238E27FC236}">
                <a16:creationId xmlns="" xmlns:a16="http://schemas.microsoft.com/office/drawing/2014/main" id="{4731A037-101B-6C54-CA4E-7E02FF1D1100}"/>
              </a:ext>
            </a:extLst>
          </p:cNvPr>
          <p:cNvCxnSpPr/>
          <p:nvPr/>
        </p:nvCxnSpPr>
        <p:spPr>
          <a:xfrm>
            <a:off x="3661074" y="1071612"/>
            <a:ext cx="0" cy="5184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 xmlns:a16="http://schemas.microsoft.com/office/drawing/2014/main" id="{7040F50A-30D2-DD55-4AAA-AD032F4E497A}"/>
              </a:ext>
            </a:extLst>
          </p:cNvPr>
          <p:cNvSpPr/>
          <p:nvPr/>
        </p:nvSpPr>
        <p:spPr>
          <a:xfrm>
            <a:off x="7115034" y="5529537"/>
            <a:ext cx="2790966" cy="669414"/>
          </a:xfrm>
          <a:prstGeom prst="rect">
            <a:avLst/>
          </a:prstGeom>
          <a:ln>
            <a:noFill/>
          </a:ln>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8J9G2AA HP MONITOR 27'', </a:t>
            </a:r>
            <a:r>
              <a:rPr lang="en-US" sz="750" b="1" dirty="0">
                <a:latin typeface="HP Simplified" panose="020B0604020204020204" pitchFamily="34" charset="0"/>
              </a:rPr>
              <a:t>S7 PRO 727PK </a:t>
            </a:r>
            <a:r>
              <a:rPr lang="en-US" sz="750" dirty="0">
                <a:latin typeface="HP Simplified" panose="020B0604020204020204" pitchFamily="34" charset="0"/>
              </a:rPr>
              <a:t>BUSINESS, F, IPS BLACK,</a:t>
            </a:r>
          </a:p>
          <a:p>
            <a:pPr eaLnBrk="1" fontAlgn="t" hangingPunct="1">
              <a:spcBef>
                <a:spcPts val="0"/>
              </a:spcBef>
              <a:spcAft>
                <a:spcPts val="0"/>
              </a:spcAft>
            </a:pPr>
            <a:r>
              <a:rPr lang="en-US" sz="750" dirty="0">
                <a:latin typeface="HP Simplified" panose="020B0604020204020204" pitchFamily="34" charset="0"/>
              </a:rPr>
              <a:t>4K UHD 3840x2160 60Hz, 16:9, 5MS, 400 NITS, HEIGHT ADJUSTABLE, PIVOT, SWIVEL, TILT, HDMI, DISPLAY PORT, THUNDERBOLT WITH USB-C 100W POWER DELIVERY, LAN, 3YW, </a:t>
            </a:r>
            <a:r>
              <a:rPr lang="en-US" sz="750" dirty="0" smtClean="0">
                <a:latin typeface="HP Simplified" panose="020B0604020204020204" pitchFamily="34" charset="0"/>
              </a:rPr>
              <a:t>BLACK/SILVER, </a:t>
            </a:r>
            <a:r>
              <a:rPr lang="en-US" sz="750" dirty="0" smtClean="0">
                <a:solidFill>
                  <a:srgbClr val="FF0000"/>
                </a:solidFill>
                <a:latin typeface="HP Simplified" panose="020B0604020204020204" pitchFamily="34" charset="0"/>
              </a:rPr>
              <a:t>695 € </a:t>
            </a:r>
            <a:endParaRPr lang="en-US" altLang="en-US" sz="800" i="1" dirty="0">
              <a:solidFill>
                <a:srgbClr val="92D050"/>
              </a:solidFill>
              <a:ea typeface="Calibri" panose="020F0502020204030204" pitchFamily="34" charset="0"/>
            </a:endParaRPr>
          </a:p>
        </p:txBody>
      </p:sp>
      <p:cxnSp>
        <p:nvCxnSpPr>
          <p:cNvPr id="26" name="Straight Connector 25">
            <a:extLst>
              <a:ext uri="{FF2B5EF4-FFF2-40B4-BE49-F238E27FC236}">
                <a16:creationId xmlns="" xmlns:a16="http://schemas.microsoft.com/office/drawing/2014/main" id="{D218C92E-A09B-63C6-076D-EF0AA47C171C}"/>
              </a:ext>
            </a:extLst>
          </p:cNvPr>
          <p:cNvCxnSpPr/>
          <p:nvPr/>
        </p:nvCxnSpPr>
        <p:spPr>
          <a:xfrm>
            <a:off x="6987366" y="267298"/>
            <a:ext cx="27829" cy="612883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9" name="Picture 78"/>
          <p:cNvPicPr>
            <a:picLocks noChangeAspect="1"/>
          </p:cNvPicPr>
          <p:nvPr/>
        </p:nvPicPr>
        <p:blipFill rotWithShape="1">
          <a:blip r:embed="rId9" cstate="email">
            <a:extLst>
              <a:ext uri="{28A0092B-C50C-407E-A947-70E740481C1C}">
                <a14:useLocalDpi xmlns:a14="http://schemas.microsoft.com/office/drawing/2010/main"/>
              </a:ext>
            </a:extLst>
          </a:blip>
          <a:srcRect l="12486"/>
          <a:stretch/>
        </p:blipFill>
        <p:spPr>
          <a:xfrm>
            <a:off x="347491" y="1797559"/>
            <a:ext cx="961424" cy="1098601"/>
          </a:xfrm>
          <a:prstGeom prst="rect">
            <a:avLst/>
          </a:prstGeom>
        </p:spPr>
      </p:pic>
      <p:sp>
        <p:nvSpPr>
          <p:cNvPr id="82" name="Rectangle 10">
            <a:extLst>
              <a:ext uri="{FF2B5EF4-FFF2-40B4-BE49-F238E27FC236}">
                <a16:creationId xmlns="" xmlns:a16="http://schemas.microsoft.com/office/drawing/2014/main" id="{4621C2BA-FEE5-7175-B3BA-0F848F2C0491}"/>
              </a:ext>
            </a:extLst>
          </p:cNvPr>
          <p:cNvSpPr>
            <a:spLocks noChangeArrowheads="1"/>
          </p:cNvSpPr>
          <p:nvPr/>
        </p:nvSpPr>
        <p:spPr bwMode="auto">
          <a:xfrm>
            <a:off x="37281" y="1096155"/>
            <a:ext cx="3652677" cy="561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sz="800" b="1" dirty="0">
                <a:solidFill>
                  <a:schemeClr val="accent2">
                    <a:lumMod val="75000"/>
                  </a:schemeClr>
                </a:solidFill>
                <a:latin typeface="HP Simplified" panose="020B0604020204020204" pitchFamily="34" charset="0"/>
              </a:rPr>
              <a:t>HP Z1 PCS. </a:t>
            </a:r>
            <a:r>
              <a:rPr lang="en-US" sz="750" dirty="0">
                <a:solidFill>
                  <a:schemeClr val="tx1">
                    <a:lumMod val="50000"/>
                    <a:lumOff val="50000"/>
                  </a:schemeClr>
                </a:solidFill>
                <a:latin typeface="HP Simplified" panose="020B0604020204020204" pitchFamily="34" charset="0"/>
              </a:rPr>
              <a:t>Pro-grade performance is now within reach with a desktop built for designing, editing and even gaming. From 2D and 3D CAD to entry VR content creation, gain speed and efficiency across your workflows. Go beyond a commercial PC with a desktop certified for select professional software applications.</a:t>
            </a:r>
            <a:endParaRPr lang="en-GB" altLang="en-US" sz="750" dirty="0">
              <a:solidFill>
                <a:schemeClr val="tx1">
                  <a:lumMod val="50000"/>
                  <a:lumOff val="50000"/>
                </a:schemeClr>
              </a:solidFill>
              <a:latin typeface="HP Simplified" panose="020B0604020204020204" pitchFamily="34" charset="0"/>
            </a:endParaRPr>
          </a:p>
        </p:txBody>
      </p:sp>
      <p:sp>
        <p:nvSpPr>
          <p:cNvPr id="18" name="TextBox 17">
            <a:extLst>
              <a:ext uri="{FF2B5EF4-FFF2-40B4-BE49-F238E27FC236}">
                <a16:creationId xmlns="" xmlns:a16="http://schemas.microsoft.com/office/drawing/2014/main" id="{C80D2975-EF41-1135-327E-F46CA7C88DDC}"/>
              </a:ext>
            </a:extLst>
          </p:cNvPr>
          <p:cNvSpPr txBox="1"/>
          <p:nvPr/>
        </p:nvSpPr>
        <p:spPr>
          <a:xfrm>
            <a:off x="7752441" y="3688581"/>
            <a:ext cx="2359198" cy="461665"/>
          </a:xfrm>
          <a:prstGeom prst="rect">
            <a:avLst/>
          </a:prstGeom>
          <a:noFill/>
        </p:spPr>
        <p:txBody>
          <a:bodyPr wrap="square">
            <a:spAutoFit/>
          </a:bodyPr>
          <a:lstStyle/>
          <a:p>
            <a:pPr algn="l" latinLnBrk="0"/>
            <a:r>
              <a:rPr lang="en-GB" sz="800" b="1" i="0" dirty="0">
                <a:solidFill>
                  <a:srgbClr val="000000"/>
                </a:solidFill>
                <a:effectLst/>
                <a:latin typeface="forma-djr-micro"/>
              </a:rPr>
              <a:t>HP Wolf Security strengthens your company’s cyber-resilience. </a:t>
            </a:r>
            <a:r>
              <a:rPr lang="en-GB" sz="800" b="1" dirty="0">
                <a:solidFill>
                  <a:srgbClr val="000000"/>
                </a:solidFill>
                <a:latin typeface="forma-djr-micro"/>
              </a:rPr>
              <a:t>EliteDesk, </a:t>
            </a:r>
          </a:p>
          <a:p>
            <a:pPr algn="l" latinLnBrk="0"/>
            <a:r>
              <a:rPr lang="en-GB" sz="800" b="1" dirty="0">
                <a:solidFill>
                  <a:srgbClr val="000000"/>
                </a:solidFill>
                <a:latin typeface="forma-djr-micro"/>
              </a:rPr>
              <a:t>Z Workstation</a:t>
            </a:r>
            <a:endParaRPr lang="en-GB" sz="800" b="1" i="0" dirty="0">
              <a:solidFill>
                <a:srgbClr val="000000"/>
              </a:solidFill>
              <a:effectLst/>
              <a:latin typeface="forma-djr-micro"/>
            </a:endParaRPr>
          </a:p>
        </p:txBody>
      </p:sp>
      <p:sp>
        <p:nvSpPr>
          <p:cNvPr id="34" name="TextBox 33">
            <a:extLst>
              <a:ext uri="{FF2B5EF4-FFF2-40B4-BE49-F238E27FC236}">
                <a16:creationId xmlns="" xmlns:a16="http://schemas.microsoft.com/office/drawing/2014/main" id="{99955C64-7CFC-C056-6C83-F529C8F4E9F6}"/>
              </a:ext>
            </a:extLst>
          </p:cNvPr>
          <p:cNvSpPr txBox="1"/>
          <p:nvPr/>
        </p:nvSpPr>
        <p:spPr>
          <a:xfrm>
            <a:off x="7066817" y="1934415"/>
            <a:ext cx="2753677" cy="438582"/>
          </a:xfrm>
          <a:prstGeom prst="rect">
            <a:avLst/>
          </a:prstGeom>
          <a:noFill/>
        </p:spPr>
        <p:txBody>
          <a:bodyPr wrap="square" rtlCol="0">
            <a:spAutoFit/>
          </a:bodyPr>
          <a:lstStyle/>
          <a:p>
            <a:pPr fontAlgn="t"/>
            <a:r>
              <a:rPr lang="en-US" sz="750" dirty="0">
                <a:latin typeface="HP Simplified" panose="020B0604020204020204" pitchFamily="34" charset="0"/>
              </a:rPr>
              <a:t>5HB09D </a:t>
            </a:r>
            <a:r>
              <a:rPr lang="en-GB" sz="750" b="1" u="none" strike="noStrike" dirty="0">
                <a:effectLst/>
                <a:latin typeface="HP Simplified" panose="020B0604020204020204" pitchFamily="34" charset="0"/>
              </a:rPr>
              <a:t>HP PLOTTER DESIGNJET T630 </a:t>
            </a:r>
            <a:r>
              <a:rPr lang="en-GB" sz="750" u="none" strike="noStrike" dirty="0">
                <a:effectLst/>
                <a:latin typeface="HP Simplified" panose="020B0604020204020204" pitchFamily="34" charset="0"/>
              </a:rPr>
              <a:t>24'' A1, </a:t>
            </a:r>
            <a:r>
              <a:rPr lang="en-GB" sz="750" dirty="0">
                <a:solidFill>
                  <a:srgbClr val="000000"/>
                </a:solidFill>
                <a:latin typeface="HP Simplified" panose="020B0604020204020204" pitchFamily="34" charset="0"/>
              </a:rPr>
              <a:t>PRINT</a:t>
            </a:r>
            <a:r>
              <a:rPr lang="en-GB" sz="750" u="none" strike="noStrike" dirty="0">
                <a:effectLst/>
                <a:latin typeface="HP Simplified" panose="020B0604020204020204" pitchFamily="34" charset="0"/>
              </a:rPr>
              <a:t>, 30 SEC/PAGE ON A1, 76 A1 PRINTS  PER HOUR, 2400 X 1200 DPI, 1GB, ROLL, STAND, CUTTER, 4 INKS, USB,  WIFI, LAN, 1YW, </a:t>
            </a:r>
            <a:r>
              <a:rPr lang="en-US" sz="750" dirty="0" smtClean="0">
                <a:solidFill>
                  <a:srgbClr val="FF0000"/>
                </a:solidFill>
                <a:latin typeface="HP Simplified" panose="020B0604020204020204" pitchFamily="34" charset="0"/>
              </a:rPr>
              <a:t>1,647 € </a:t>
            </a:r>
            <a:endParaRPr lang="en-US" sz="750" dirty="0">
              <a:solidFill>
                <a:srgbClr val="FF0000"/>
              </a:solidFill>
              <a:latin typeface="HP Simplified" panose="020B0604020204020204" pitchFamily="34" charset="0"/>
            </a:endParaRPr>
          </a:p>
        </p:txBody>
      </p:sp>
      <p:pic>
        <p:nvPicPr>
          <p:cNvPr id="9" name="Picture 8"/>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7018570" y="3609606"/>
            <a:ext cx="797716" cy="626777"/>
          </a:xfrm>
          <a:prstGeom prst="rect">
            <a:avLst/>
          </a:prstGeom>
        </p:spPr>
      </p:pic>
      <p:cxnSp>
        <p:nvCxnSpPr>
          <p:cNvPr id="66" name="Straight Connector 65"/>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6" name="Rectangle 85"/>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89" name="Rectangle 88"/>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1" name="Rectangle 9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77" name="Rectangle 93"/>
          <p:cNvSpPr>
            <a:spLocks noChangeArrowheads="1"/>
          </p:cNvSpPr>
          <p:nvPr/>
        </p:nvSpPr>
        <p:spPr bwMode="auto">
          <a:xfrm>
            <a:off x="1692479" y="343509"/>
            <a:ext cx="1973258"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a:t>
            </a:r>
            <a:r>
              <a:rPr lang="en-US" altLang="en-US" sz="750" dirty="0" smtClean="0">
                <a:solidFill>
                  <a:schemeClr val="bg1"/>
                </a:solidFill>
                <a:latin typeface="HP Simplified" panose="020B0604020204020204" pitchFamily="34" charset="0"/>
                <a:cs typeface="Arial" panose="020B0604020202020204" pitchFamily="34" charset="0"/>
              </a:rPr>
              <a:t>November 2025</a:t>
            </a:r>
            <a:r>
              <a:rPr lang="en-US" altLang="en-US" sz="750" dirty="0">
                <a:solidFill>
                  <a:schemeClr val="bg1"/>
                </a:solidFill>
                <a:latin typeface="HP Simplified" panose="020B0604020204020204" pitchFamily="34" charset="0"/>
                <a:cs typeface="Arial" panose="020B0604020202020204" pitchFamily="34" charset="0"/>
              </a:rPr>
              <a:t>. Page 4/4</a:t>
            </a:r>
            <a:endParaRPr lang="en-US" sz="750" dirty="0">
              <a:solidFill>
                <a:schemeClr val="bg1"/>
              </a:solidFill>
              <a:latin typeface="HP Simplified" panose="020B0604020204020204" pitchFamily="34" charset="0"/>
              <a:cs typeface="Arial" panose="020B0604020202020204" pitchFamily="34" charset="0"/>
            </a:endParaRPr>
          </a:p>
        </p:txBody>
      </p:sp>
      <p:pic>
        <p:nvPicPr>
          <p:cNvPr id="11" name="Picture 10"/>
          <p:cNvPicPr>
            <a:picLocks noChangeAspect="1"/>
          </p:cNvPicPr>
          <p:nvPr/>
        </p:nvPicPr>
        <p:blipFill rotWithShape="1">
          <a:blip r:embed="rId11" cstate="email">
            <a:extLst>
              <a:ext uri="{28A0092B-C50C-407E-A947-70E740481C1C}">
                <a14:useLocalDpi xmlns:a14="http://schemas.microsoft.com/office/drawing/2010/main"/>
              </a:ext>
            </a:extLst>
          </a:blip>
          <a:srcRect t="7802" b="42561"/>
          <a:stretch/>
        </p:blipFill>
        <p:spPr>
          <a:xfrm>
            <a:off x="132824" y="5298772"/>
            <a:ext cx="3352200" cy="1073728"/>
          </a:xfrm>
          <a:prstGeom prst="rect">
            <a:avLst/>
          </a:prstGeom>
        </p:spPr>
      </p:pic>
      <p:sp>
        <p:nvSpPr>
          <p:cNvPr id="16" name="Rectangle 15"/>
          <p:cNvSpPr/>
          <p:nvPr/>
        </p:nvSpPr>
        <p:spPr>
          <a:xfrm>
            <a:off x="629209" y="4518936"/>
            <a:ext cx="3121359" cy="553998"/>
          </a:xfrm>
          <a:prstGeom prst="rect">
            <a:avLst/>
          </a:prstGeom>
        </p:spPr>
        <p:txBody>
          <a:bodyPr wrap="square">
            <a:spAutoFit/>
          </a:bodyPr>
          <a:lstStyle/>
          <a:p>
            <a:r>
              <a:rPr lang="en-US" sz="750" dirty="0">
                <a:solidFill>
                  <a:srgbClr val="000000"/>
                </a:solidFill>
                <a:latin typeface="HP Simplified" panose="020B0604020204020204" pitchFamily="34" charset="0"/>
              </a:rPr>
              <a:t>3NZ70AA HP </a:t>
            </a:r>
            <a:r>
              <a:rPr lang="en-US" sz="750" b="1" dirty="0">
                <a:solidFill>
                  <a:srgbClr val="000000"/>
                </a:solidFill>
                <a:latin typeface="HP Simplified" panose="020B0604020204020204" pitchFamily="34" charset="0"/>
              </a:rPr>
              <a:t>MOUSE 700 SPECTRE RECHARGEABLE</a:t>
            </a:r>
            <a:r>
              <a:rPr lang="en-US" sz="750" dirty="0">
                <a:solidFill>
                  <a:srgbClr val="000000"/>
                </a:solidFill>
                <a:latin typeface="HP Simplified" panose="020B0604020204020204" pitchFamily="34" charset="0"/>
              </a:rPr>
              <a:t>, BLUETOOTH WIRELLESS, PAIR WITH 4 DEVISES, WITH 1.200 DPI, THE LASER SENSOR PROVIDES SUPERB ACCURACY AND PRECISION — ON ALMOST EVERY SURFACE, DARK ASH </a:t>
            </a:r>
            <a:r>
              <a:rPr lang="en-US" sz="750" dirty="0" smtClean="0">
                <a:solidFill>
                  <a:srgbClr val="000000"/>
                </a:solidFill>
                <a:latin typeface="HP Simplified" panose="020B0604020204020204" pitchFamily="34" charset="0"/>
              </a:rPr>
              <a:t>SILVER, </a:t>
            </a:r>
            <a:r>
              <a:rPr lang="en-US" sz="750" dirty="0" smtClean="0">
                <a:solidFill>
                  <a:srgbClr val="FF0000"/>
                </a:solidFill>
                <a:latin typeface="HP Simplified" panose="020B0604020204020204" pitchFamily="34" charset="0"/>
              </a:rPr>
              <a:t>67 </a:t>
            </a:r>
            <a:r>
              <a:rPr lang="en-GB" sz="750" dirty="0" smtClean="0">
                <a:solidFill>
                  <a:srgbClr val="FF0000"/>
                </a:solidFill>
                <a:latin typeface="HP Simplified" panose="020B0604020204020204" pitchFamily="34" charset="0"/>
              </a:rPr>
              <a:t>€</a:t>
            </a:r>
            <a:endParaRPr lang="en-US" sz="750" dirty="0">
              <a:solidFill>
                <a:srgbClr val="000000"/>
              </a:solidFill>
              <a:latin typeface="HP Simplified" panose="020B0604020204020204" pitchFamily="34" charset="0"/>
            </a:endParaRPr>
          </a:p>
        </p:txBody>
      </p:sp>
      <p:pic>
        <p:nvPicPr>
          <p:cNvPr id="19" name="Picture 18"/>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55112" y="4627578"/>
            <a:ext cx="510670" cy="425747"/>
          </a:xfrm>
          <a:prstGeom prst="rect">
            <a:avLst/>
          </a:prstGeom>
        </p:spPr>
      </p:pic>
      <p:cxnSp>
        <p:nvCxnSpPr>
          <p:cNvPr id="80" name="Straight Connector 79">
            <a:extLst>
              <a:ext uri="{FF2B5EF4-FFF2-40B4-BE49-F238E27FC236}">
                <a16:creationId xmlns="" xmlns:a16="http://schemas.microsoft.com/office/drawing/2014/main" id="{222EE1CB-B22E-2BDF-919C-7DDE97439BAA}"/>
              </a:ext>
            </a:extLst>
          </p:cNvPr>
          <p:cNvCxnSpPr>
            <a:cxnSpLocks/>
          </p:cNvCxnSpPr>
          <p:nvPr/>
        </p:nvCxnSpPr>
        <p:spPr>
          <a:xfrm>
            <a:off x="27297" y="3091828"/>
            <a:ext cx="3630402" cy="3169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4" name="Rectangle 169"/>
          <p:cNvSpPr>
            <a:spLocks noChangeArrowheads="1"/>
          </p:cNvSpPr>
          <p:nvPr/>
        </p:nvSpPr>
        <p:spPr bwMode="auto">
          <a:xfrm>
            <a:off x="631874" y="3898115"/>
            <a:ext cx="300159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750" dirty="0">
                <a:latin typeface="HP Simplified" panose="020B0604020204020204" pitchFamily="34" charset="0"/>
              </a:rPr>
              <a:t>4M0X6AA </a:t>
            </a:r>
            <a:r>
              <a:rPr lang="en-US" altLang="en-US" sz="750" dirty="0">
                <a:latin typeface="HP Simplified" panose="020B0604020204020204" pitchFamily="34" charset="0"/>
              </a:rPr>
              <a:t>HP </a:t>
            </a:r>
            <a:r>
              <a:rPr lang="en-US" altLang="en-US" sz="750" b="1" dirty="0">
                <a:latin typeface="HP Simplified" panose="020B0604020204020204" pitchFamily="34" charset="0"/>
              </a:rPr>
              <a:t>MOUSE 410 SLIM</a:t>
            </a:r>
            <a:r>
              <a:rPr lang="en-US" altLang="en-US" sz="750" dirty="0">
                <a:latin typeface="HP Simplified" panose="020B0604020204020204" pitchFamily="34" charset="0"/>
              </a:rPr>
              <a:t>, UP TO 1200DPI, MULTI SURFACE TRACKING, SLIM AND SLEEK, STRONG AND EFFICIENT CONNECTION WITHOUT INTERFERENCE OR LAG, WORKS WITH EITHER HAND, BLUETOOTH, </a:t>
            </a:r>
            <a:r>
              <a:rPr lang="en-US" altLang="en-US" sz="750" dirty="0" smtClean="0">
                <a:latin typeface="HP Simplified" panose="020B0604020204020204" pitchFamily="34" charset="0"/>
              </a:rPr>
              <a:t>WHITE, </a:t>
            </a:r>
            <a:r>
              <a:rPr lang="en-GB" altLang="en-US" sz="750" dirty="0" smtClean="0">
                <a:solidFill>
                  <a:srgbClr val="FF0000"/>
                </a:solidFill>
                <a:latin typeface="HP Simplified" panose="020B0604020204020204" pitchFamily="34" charset="0"/>
              </a:rPr>
              <a:t>34 €</a:t>
            </a:r>
            <a:endParaRPr lang="en-US" altLang="en-US" sz="750" dirty="0">
              <a:solidFill>
                <a:srgbClr val="FF0000"/>
              </a:solidFill>
              <a:latin typeface="HP Simplified" panose="020B0604020204020204" pitchFamily="34" charset="0"/>
            </a:endParaRPr>
          </a:p>
        </p:txBody>
      </p:sp>
      <p:sp>
        <p:nvSpPr>
          <p:cNvPr id="59" name="Rectangle 58"/>
          <p:cNvSpPr/>
          <p:nvPr/>
        </p:nvSpPr>
        <p:spPr>
          <a:xfrm>
            <a:off x="1694038" y="483525"/>
            <a:ext cx="1811020"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28/11 or </a:t>
            </a: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7" name="Picture 6" descr="A computer monitor with a colorful design&#10;&#10;AI-generated content may be incorrect.">
            <a:extLst>
              <a:ext uri="{FF2B5EF4-FFF2-40B4-BE49-F238E27FC236}">
                <a16:creationId xmlns="" xmlns:a16="http://schemas.microsoft.com/office/drawing/2014/main" id="{7CD5EA5D-8AD0-4148-3725-BA1E6580FF3F}"/>
              </a:ext>
            </a:extLst>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7647574" y="4330974"/>
            <a:ext cx="1629201" cy="1114373"/>
          </a:xfrm>
          <a:prstGeom prst="rect">
            <a:avLst/>
          </a:prstGeom>
        </p:spPr>
      </p:pic>
      <p:sp>
        <p:nvSpPr>
          <p:cNvPr id="22" name="Rectangle 169">
            <a:extLst>
              <a:ext uri="{FF2B5EF4-FFF2-40B4-BE49-F238E27FC236}">
                <a16:creationId xmlns="" xmlns:a16="http://schemas.microsoft.com/office/drawing/2014/main" id="{74AF4DEB-4517-BA67-1637-7C2B151DCB3F}"/>
              </a:ext>
            </a:extLst>
          </p:cNvPr>
          <p:cNvSpPr>
            <a:spLocks noChangeArrowheads="1"/>
          </p:cNvSpPr>
          <p:nvPr/>
        </p:nvSpPr>
        <p:spPr bwMode="auto">
          <a:xfrm>
            <a:off x="629209" y="3319190"/>
            <a:ext cx="306074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750" dirty="0">
                <a:latin typeface="HP Simplified" panose="020B0604020204020204" pitchFamily="34" charset="0"/>
              </a:rPr>
              <a:t>758A9AA  </a:t>
            </a:r>
            <a:r>
              <a:rPr lang="en-US" altLang="en-US" sz="750" dirty="0">
                <a:latin typeface="HP Simplified" panose="020B0604020204020204" pitchFamily="34" charset="0"/>
              </a:rPr>
              <a:t>HP </a:t>
            </a:r>
            <a:r>
              <a:rPr lang="en-US" altLang="en-US" sz="750" b="1" dirty="0">
                <a:latin typeface="HP Simplified" panose="020B0604020204020204" pitchFamily="34" charset="0"/>
              </a:rPr>
              <a:t>MOUSE Z3700 WIRELESS</a:t>
            </a:r>
            <a:r>
              <a:rPr lang="en-US" altLang="en-US" sz="750" dirty="0">
                <a:latin typeface="HP Simplified" panose="020B0604020204020204" pitchFamily="34" charset="0"/>
              </a:rPr>
              <a:t>, DUAL MODE, 3 BUTTONS,  16-MONTHS BATTERY LIFE, GREAT FOR EITHER HAND, THE SLEEK DESIGN COMPLEMENTS YOUR FAVORITE DEVICES, AND FITS COMFORTABLY ANYWHERE, 1YW,  </a:t>
            </a:r>
            <a:r>
              <a:rPr lang="en-US" altLang="en-US" sz="750" dirty="0" smtClean="0">
                <a:latin typeface="HP Simplified" panose="020B0604020204020204" pitchFamily="34" charset="0"/>
              </a:rPr>
              <a:t>SILVER, </a:t>
            </a:r>
            <a:r>
              <a:rPr lang="en-GB" altLang="en-US" sz="750" dirty="0">
                <a:solidFill>
                  <a:srgbClr val="FF0000"/>
                </a:solidFill>
                <a:latin typeface="HP Simplified" panose="020B0604020204020204" pitchFamily="34" charset="0"/>
              </a:rPr>
              <a:t>2</a:t>
            </a:r>
            <a:r>
              <a:rPr lang="en-GB" altLang="en-US" sz="750" dirty="0" smtClean="0">
                <a:solidFill>
                  <a:srgbClr val="FF0000"/>
                </a:solidFill>
                <a:latin typeface="HP Simplified" panose="020B0604020204020204" pitchFamily="34" charset="0"/>
              </a:rPr>
              <a:t>4 </a:t>
            </a:r>
            <a:r>
              <a:rPr lang="en-GB" altLang="en-US" sz="750" dirty="0" smtClean="0">
                <a:solidFill>
                  <a:srgbClr val="FF0000"/>
                </a:solidFill>
                <a:latin typeface="HP Simplified" panose="020B0604020204020204" pitchFamily="34" charset="0"/>
              </a:rPr>
              <a:t>€ </a:t>
            </a:r>
            <a:endParaRPr lang="en-US" altLang="en-US" sz="750" dirty="0">
              <a:solidFill>
                <a:srgbClr val="FF0000"/>
              </a:solidFill>
              <a:latin typeface="HP Simplified" panose="020B0604020204020204" pitchFamily="34" charset="0"/>
            </a:endParaRPr>
          </a:p>
        </p:txBody>
      </p:sp>
      <p:pic>
        <p:nvPicPr>
          <p:cNvPr id="27" name="Picture 26">
            <a:extLst>
              <a:ext uri="{FF2B5EF4-FFF2-40B4-BE49-F238E27FC236}">
                <a16:creationId xmlns="" xmlns:a16="http://schemas.microsoft.com/office/drawing/2014/main" id="{0B896957-DEB3-EE24-5E98-2EDFF71E84F9}"/>
              </a:ext>
            </a:extLst>
          </p:cNvPr>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114021" y="3888893"/>
            <a:ext cx="349741" cy="558646"/>
          </a:xfrm>
          <a:prstGeom prst="rect">
            <a:avLst/>
          </a:prstGeom>
        </p:spPr>
      </p:pic>
      <p:pic>
        <p:nvPicPr>
          <p:cNvPr id="29" name="Picture 28">
            <a:extLst>
              <a:ext uri="{FF2B5EF4-FFF2-40B4-BE49-F238E27FC236}">
                <a16:creationId xmlns="" xmlns:a16="http://schemas.microsoft.com/office/drawing/2014/main" id="{649F88C8-A21D-9658-730D-56D21E55AFDA}"/>
              </a:ext>
            </a:extLst>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77656" y="3359933"/>
            <a:ext cx="522669" cy="393539"/>
          </a:xfrm>
          <a:prstGeom prst="rect">
            <a:avLst/>
          </a:prstGeom>
        </p:spPr>
      </p:pic>
      <p:sp>
        <p:nvSpPr>
          <p:cNvPr id="20" name="TextBox 19">
            <a:extLst>
              <a:ext uri="{FF2B5EF4-FFF2-40B4-BE49-F238E27FC236}">
                <a16:creationId xmlns="" xmlns:a16="http://schemas.microsoft.com/office/drawing/2014/main" id="{B79C8092-96FD-41ED-B32E-072B0ABE44DB}"/>
              </a:ext>
            </a:extLst>
          </p:cNvPr>
          <p:cNvSpPr txBox="1"/>
          <p:nvPr/>
        </p:nvSpPr>
        <p:spPr>
          <a:xfrm>
            <a:off x="3889358" y="253522"/>
            <a:ext cx="2923446" cy="677108"/>
          </a:xfrm>
          <a:prstGeom prst="rect">
            <a:avLst/>
          </a:prstGeom>
          <a:noFill/>
        </p:spPr>
        <p:txBody>
          <a:bodyPr wrap="square">
            <a:spAutoFit/>
          </a:bodyPr>
          <a:lstStyle/>
          <a:p>
            <a:pPr fontAlgn="base"/>
            <a:r>
              <a:rPr lang="en-US" sz="750" i="0" dirty="0">
                <a:solidFill>
                  <a:schemeClr val="tx1">
                    <a:lumMod val="50000"/>
                    <a:lumOff val="50000"/>
                  </a:schemeClr>
                </a:solidFill>
                <a:effectLst/>
                <a:latin typeface="HP Simplified" panose="020B0604020204020204" pitchFamily="34" charset="0"/>
              </a:rPr>
              <a:t>Experience new levels of performance for professional workflows. </a:t>
            </a:r>
            <a:r>
              <a:rPr lang="en-US" sz="800" b="1" dirty="0">
                <a:solidFill>
                  <a:schemeClr val="accent2">
                    <a:lumMod val="75000"/>
                  </a:schemeClr>
                </a:solidFill>
                <a:latin typeface="HP Simplified" panose="020B0604020204020204" pitchFamily="34" charset="0"/>
              </a:rPr>
              <a:t>The HP Z2 Tower AI workstation</a:t>
            </a:r>
            <a:r>
              <a:rPr lang="en-US" sz="750" i="0" dirty="0">
                <a:solidFill>
                  <a:schemeClr val="tx1">
                    <a:lumMod val="50000"/>
                    <a:lumOff val="50000"/>
                  </a:schemeClr>
                </a:solidFill>
                <a:effectLst/>
                <a:latin typeface="HP Simplified" panose="020B0604020204020204" pitchFamily="34" charset="0"/>
              </a:rPr>
              <a:t> is reengineered to support high-end graphics and seamlessly run both single and multi-threaded apps for fast modeling, simulation, and rendering. Enjoy easy expandability to upgrade, when needs evolve.</a:t>
            </a:r>
            <a:endParaRPr lang="en-GB" sz="750" i="0" dirty="0">
              <a:solidFill>
                <a:schemeClr val="tx1">
                  <a:lumMod val="50000"/>
                  <a:lumOff val="50000"/>
                </a:schemeClr>
              </a:solidFill>
              <a:effectLst/>
              <a:latin typeface="HP Simplified" panose="020B0604020204020204" pitchFamily="34" charset="0"/>
            </a:endParaRPr>
          </a:p>
        </p:txBody>
      </p:sp>
      <p:sp>
        <p:nvSpPr>
          <p:cNvPr id="30" name="TextBox 29">
            <a:extLst>
              <a:ext uri="{FF2B5EF4-FFF2-40B4-BE49-F238E27FC236}">
                <a16:creationId xmlns="" xmlns:a16="http://schemas.microsoft.com/office/drawing/2014/main" id="{168F5441-DE16-FC44-93B5-F4E4CBFC4382}"/>
              </a:ext>
            </a:extLst>
          </p:cNvPr>
          <p:cNvSpPr txBox="1"/>
          <p:nvPr/>
        </p:nvSpPr>
        <p:spPr>
          <a:xfrm>
            <a:off x="3874896" y="3411582"/>
            <a:ext cx="2673723"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A40NJET HP 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 VRPO 2.4-5.3GHZ/30MB, 13 NPU TOPS, 20 CORES, 32GB (1x32GB), 1TB PCIe M.2 SSD, NVIDIA RTX A1000 8GB, WIN 11 PRO, 3YW</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2,429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31" name="TextBox 30">
            <a:extLst>
              <a:ext uri="{FF2B5EF4-FFF2-40B4-BE49-F238E27FC236}">
                <a16:creationId xmlns="" xmlns:a16="http://schemas.microsoft.com/office/drawing/2014/main" id="{930884DE-2E3A-B11C-7798-6FD2E6C1EB3E}"/>
              </a:ext>
            </a:extLst>
          </p:cNvPr>
          <p:cNvSpPr txBox="1"/>
          <p:nvPr/>
        </p:nvSpPr>
        <p:spPr>
          <a:xfrm>
            <a:off x="3884011" y="4526387"/>
            <a:ext cx="2807989"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A40NKET HP PC </a:t>
            </a:r>
            <a:r>
              <a:rPr lang="en-GB" sz="750" b="1" dirty="0">
                <a:solidFill>
                  <a:srgbClr val="000000"/>
                </a:solidFill>
                <a:latin typeface="HP Simplified" panose="020B0604020204020204" pitchFamily="34" charset="0"/>
              </a:rPr>
              <a:t>WORKSTATION Z2 G1</a:t>
            </a:r>
            <a:r>
              <a:rPr lang="en-GB" sz="750" dirty="0">
                <a:solidFill>
                  <a:srgbClr val="000000"/>
                </a:solidFill>
                <a:latin typeface="HP Simplified" panose="020B0604020204020204" pitchFamily="34" charset="0"/>
              </a:rPr>
              <a:t>i TWR 700W, INTEL ULTRA 7-265 VRPO 2.4-5.3GHZ/30MB, 13 NPU TOPS, 20 CORES, 32GB (1x32GB), 1TB PCIe M.2 SSD, NVIDIA RTX 2000 ADA 16GB , WIN 11 PRO, 3YW</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2,837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1" name="TextBox 50">
            <a:extLst>
              <a:ext uri="{FF2B5EF4-FFF2-40B4-BE49-F238E27FC236}">
                <a16:creationId xmlns="" xmlns:a16="http://schemas.microsoft.com/office/drawing/2014/main" id="{168F5441-DE16-FC44-93B5-F4E4CBFC4382}"/>
              </a:ext>
            </a:extLst>
          </p:cNvPr>
          <p:cNvSpPr txBox="1"/>
          <p:nvPr/>
        </p:nvSpPr>
        <p:spPr>
          <a:xfrm>
            <a:off x="3855624" y="2346859"/>
            <a:ext cx="2915827"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C85FPET HP </a:t>
            </a:r>
            <a:r>
              <a:rPr lang="en-GB" sz="750" dirty="0">
                <a:solidFill>
                  <a:srgbClr val="000000"/>
                </a:solidFill>
                <a:latin typeface="HP Simplified" panose="020B0604020204020204" pitchFamily="34" charset="0"/>
              </a:rPr>
              <a:t>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 VRPO 2.4-5.3GHZ/30MB, 13 NPU TOPS, 20 CORES, 32GB (1x32GB), 512GB PCIe M.2 SSD + 2TB HDD, NVIDIA RTX A1000 8GB,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2,264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2" name="TextBox 51">
            <a:extLst>
              <a:ext uri="{FF2B5EF4-FFF2-40B4-BE49-F238E27FC236}">
                <a16:creationId xmlns="" xmlns:a16="http://schemas.microsoft.com/office/drawing/2014/main" id="{168F5441-DE16-FC44-93B5-F4E4CBFC4382}"/>
              </a:ext>
            </a:extLst>
          </p:cNvPr>
          <p:cNvSpPr txBox="1"/>
          <p:nvPr/>
        </p:nvSpPr>
        <p:spPr>
          <a:xfrm>
            <a:off x="3878663" y="3947394"/>
            <a:ext cx="2650684"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C85FRET HP </a:t>
            </a:r>
            <a:r>
              <a:rPr lang="en-GB" sz="750" dirty="0">
                <a:solidFill>
                  <a:srgbClr val="000000"/>
                </a:solidFill>
                <a:latin typeface="HP Simplified" panose="020B0604020204020204" pitchFamily="34" charset="0"/>
              </a:rPr>
              <a:t>PC </a:t>
            </a:r>
            <a:r>
              <a:rPr lang="en-GB" sz="750" b="1" dirty="0">
                <a:solidFill>
                  <a:srgbClr val="000000"/>
                </a:solidFill>
                <a:latin typeface="HP Simplified" panose="020B0604020204020204" pitchFamily="34" charset="0"/>
              </a:rPr>
              <a:t>WORKSTATION Z2 G1i</a:t>
            </a:r>
            <a:r>
              <a:rPr lang="en-GB" sz="750" dirty="0">
                <a:solidFill>
                  <a:srgbClr val="000000"/>
                </a:solidFill>
                <a:latin typeface="HP Simplified" panose="020B0604020204020204" pitchFamily="34" charset="0"/>
              </a:rPr>
              <a:t> TWR 700W, INTEL ULTRA 7-265 VRPO 2.4-5.3GHZ/30MB, 13 NPU TOPS, 20 CORES, 32GB (1x32GB), 1TB PCIe M.2 SSD, NVIDIA RTX A2000 16GB,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2,499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3" name="TextBox 52">
            <a:extLst>
              <a:ext uri="{FF2B5EF4-FFF2-40B4-BE49-F238E27FC236}">
                <a16:creationId xmlns="" xmlns:a16="http://schemas.microsoft.com/office/drawing/2014/main" id="{168F5441-DE16-FC44-93B5-F4E4CBFC4382}"/>
              </a:ext>
            </a:extLst>
          </p:cNvPr>
          <p:cNvSpPr txBox="1"/>
          <p:nvPr/>
        </p:nvSpPr>
        <p:spPr>
          <a:xfrm>
            <a:off x="3898545" y="5080385"/>
            <a:ext cx="2712522"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B34N2ES HP 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7-265K VRPO ENTERPRISE 4.6-5.5GHZ/30MB, 20 CORES, 64GB (2x32GB), 1TB PCIe M.2 SSD, NVIDIA RTX 5070 12GB,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3,039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6" name="TextBox 55">
            <a:extLst>
              <a:ext uri="{FF2B5EF4-FFF2-40B4-BE49-F238E27FC236}">
                <a16:creationId xmlns="" xmlns:a16="http://schemas.microsoft.com/office/drawing/2014/main" id="{4FFFF28F-DB2F-BAD5-22A4-015476A7991E}"/>
              </a:ext>
            </a:extLst>
          </p:cNvPr>
          <p:cNvSpPr txBox="1"/>
          <p:nvPr/>
        </p:nvSpPr>
        <p:spPr>
          <a:xfrm>
            <a:off x="1275661" y="1998204"/>
            <a:ext cx="2021221" cy="784830"/>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C85FQET </a:t>
            </a:r>
            <a:r>
              <a:rPr lang="en-US" sz="750" dirty="0">
                <a:solidFill>
                  <a:srgbClr val="000000"/>
                </a:solidFill>
                <a:latin typeface="HP Simplified" panose="020B0604020204020204" pitchFamily="34" charset="0"/>
              </a:rPr>
              <a:t>HP PC </a:t>
            </a:r>
            <a:r>
              <a:rPr lang="en-US" sz="750" b="1" dirty="0">
                <a:solidFill>
                  <a:srgbClr val="000000"/>
                </a:solidFill>
                <a:latin typeface="HP Simplified" panose="020B0604020204020204" pitchFamily="34" charset="0"/>
              </a:rPr>
              <a:t>WORKSTATION Z1 G1i </a:t>
            </a:r>
            <a:r>
              <a:rPr lang="en-US" sz="750" dirty="0">
                <a:solidFill>
                  <a:srgbClr val="000000"/>
                </a:solidFill>
                <a:latin typeface="HP Simplified" panose="020B0604020204020204" pitchFamily="34" charset="0"/>
              </a:rPr>
              <a:t>TWR 700W, INTEL ULTRA 7-265 VRPO 2.4-5.3GHZ/30MB, 13 NPU TOPS, 20 CORES, 32GB (1x32GB), 512GB PCIe M.2 SSD + 2TB HDD, NVIDIA RTX A400 4GB, WIN 11 PRO, </a:t>
            </a:r>
            <a:r>
              <a:rPr lang="en-US" sz="750" dirty="0" smtClean="0">
                <a:solidFill>
                  <a:srgbClr val="000000"/>
                </a:solidFill>
                <a:latin typeface="HP Simplified" panose="020B0604020204020204" pitchFamily="34" charset="0"/>
              </a:rPr>
              <a:t>3YW, </a:t>
            </a:r>
            <a:r>
              <a:rPr lang="en-US" sz="750" dirty="0" smtClean="0">
                <a:solidFill>
                  <a:srgbClr val="FF0000"/>
                </a:solidFill>
                <a:latin typeface="HP Simplified" panose="020B0604020204020204" pitchFamily="34" charset="0"/>
              </a:rPr>
              <a:t>1,776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8" name="TextBox 57">
            <a:extLst>
              <a:ext uri="{FF2B5EF4-FFF2-40B4-BE49-F238E27FC236}">
                <a16:creationId xmlns="" xmlns:a16="http://schemas.microsoft.com/office/drawing/2014/main" id="{168F5441-DE16-FC44-93B5-F4E4CBFC4382}"/>
              </a:ext>
            </a:extLst>
          </p:cNvPr>
          <p:cNvSpPr txBox="1"/>
          <p:nvPr/>
        </p:nvSpPr>
        <p:spPr>
          <a:xfrm>
            <a:off x="3878271" y="2882625"/>
            <a:ext cx="2523237"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B34N1ES HP </a:t>
            </a:r>
            <a:r>
              <a:rPr lang="en-GB" sz="750" dirty="0">
                <a:solidFill>
                  <a:srgbClr val="000000"/>
                </a:solidFill>
                <a:latin typeface="HP Simplified" panose="020B0604020204020204" pitchFamily="34" charset="0"/>
              </a:rPr>
              <a:t>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7-265K VRPO ENTERPRISE 4.6-5.5GHZ/30MB, 20 CORES, 32GB (1x32GB), 1TB PCIe M.2 SSD, NVIDIA RTX 5060 8GB,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2,410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47" name="TextBox 46">
            <a:extLst>
              <a:ext uri="{FF2B5EF4-FFF2-40B4-BE49-F238E27FC236}">
                <a16:creationId xmlns="" xmlns:a16="http://schemas.microsoft.com/office/drawing/2014/main" id="{168F5441-DE16-FC44-93B5-F4E4CBFC4382}"/>
              </a:ext>
            </a:extLst>
          </p:cNvPr>
          <p:cNvSpPr txBox="1"/>
          <p:nvPr/>
        </p:nvSpPr>
        <p:spPr>
          <a:xfrm>
            <a:off x="3889358" y="5622336"/>
            <a:ext cx="2712522"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A40NQET HP </a:t>
            </a:r>
            <a:r>
              <a:rPr lang="en-GB" sz="750" dirty="0">
                <a:solidFill>
                  <a:srgbClr val="000000"/>
                </a:solidFill>
                <a:latin typeface="HP Simplified" panose="020B0604020204020204" pitchFamily="34" charset="0"/>
              </a:rPr>
              <a:t>PC </a:t>
            </a:r>
            <a:r>
              <a:rPr lang="en-GB" sz="750" b="1" dirty="0">
                <a:solidFill>
                  <a:srgbClr val="000000"/>
                </a:solidFill>
                <a:latin typeface="HP Simplified" panose="020B0604020204020204" pitchFamily="34" charset="0"/>
              </a:rPr>
              <a:t>WORKSTATION Z2 G1i TWR 700W</a:t>
            </a:r>
            <a:r>
              <a:rPr lang="en-GB" sz="750" dirty="0">
                <a:solidFill>
                  <a:srgbClr val="000000"/>
                </a:solidFill>
                <a:latin typeface="HP Simplified" panose="020B0604020204020204" pitchFamily="34" charset="0"/>
              </a:rPr>
              <a:t>, INTEL ULTRA 9-285 AI 4.6-5.6GHZ 36MB, 13 NPU TOPS, 24 CORES, 32GB (1x32GB), 1TB PCIe M.2 SSD, NVIDIA RTX 4000 ADA 20GB, WIN 11 PRO HIGH END,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3,879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ultitech HP PCs for Business Home  Gaming  Dealer File 02 Dec 2020" id="{0523F6A0-774C-4CFB-9952-5FCAB0B349B2}" vid="{3AE7F3F3-4F11-4123-88E3-5DEF6D8814A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4ECEE0F6996647B077F6DDCDD24DFB" ma:contentTypeVersion="2" ma:contentTypeDescription="Create a new document." ma:contentTypeScope="" ma:versionID="b00b87a4132038b3f9a9adfae6c548e6">
  <xsd:schema xmlns:xsd="http://www.w3.org/2001/XMLSchema" xmlns:xs="http://www.w3.org/2001/XMLSchema" xmlns:p="http://schemas.microsoft.com/office/2006/metadata/properties" xmlns:ns3="9f3e7c73-dddf-42d6-810b-782bb279f98c" targetNamespace="http://schemas.microsoft.com/office/2006/metadata/properties" ma:root="true" ma:fieldsID="288bf1d2185f270bd76afe4b379af77c" ns3:_="">
    <xsd:import namespace="9f3e7c73-dddf-42d6-810b-782bb279f98c"/>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3e7c73-dddf-42d6-810b-782bb279f9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B5D4A7-3427-40EE-B318-499768F5CE12}">
  <ds:schemaRefs>
    <ds:schemaRef ds:uri="http://schemas.microsoft.com/sharepoint/v3/contenttype/forms"/>
  </ds:schemaRefs>
</ds:datastoreItem>
</file>

<file path=customXml/itemProps2.xml><?xml version="1.0" encoding="utf-8"?>
<ds:datastoreItem xmlns:ds="http://schemas.openxmlformats.org/officeDocument/2006/customXml" ds:itemID="{FF5C538E-1E11-49DC-AB0F-7C4435EAFD2B}">
  <ds:schemaRefs>
    <ds:schemaRef ds:uri="http://schemas.microsoft.com/office/2006/documentManagement/types"/>
    <ds:schemaRef ds:uri="http://schemas.microsoft.com/office/infopath/2007/PartnerControls"/>
    <ds:schemaRef ds:uri="http://schemas.microsoft.com/office/2006/metadata/properties"/>
    <ds:schemaRef ds:uri="http://purl.org/dc/terms/"/>
    <ds:schemaRef ds:uri="http://purl.org/dc/elements/1.1/"/>
    <ds:schemaRef ds:uri="http://purl.org/dc/dcmitype/"/>
    <ds:schemaRef ds:uri="http://schemas.openxmlformats.org/package/2006/metadata/core-properties"/>
    <ds:schemaRef ds:uri="9f3e7c73-dddf-42d6-810b-782bb279f98c"/>
    <ds:schemaRef ds:uri="http://www.w3.org/XML/1998/namespace"/>
  </ds:schemaRefs>
</ds:datastoreItem>
</file>

<file path=customXml/itemProps3.xml><?xml version="1.0" encoding="utf-8"?>
<ds:datastoreItem xmlns:ds="http://schemas.openxmlformats.org/officeDocument/2006/customXml" ds:itemID="{E1BC3C40-4C9C-4231-BBA9-DE505F6C29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3e7c73-dddf-42d6-810b-782bb279f9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Multitech HP PCs for Business Home  Gaming  Dealer File 02 Dec 2020</Template>
  <TotalTime>31674</TotalTime>
  <Words>3566</Words>
  <Application>Microsoft Office PowerPoint</Application>
  <PresentationFormat>A4 Paper (210x297 mm)</PresentationFormat>
  <Paragraphs>111</Paragraphs>
  <Slides>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forma-djr-micro</vt:lpstr>
      <vt:lpstr>HP Simplified</vt:lpstr>
      <vt:lpstr>Nexa Bold</vt:lpstr>
      <vt:lpstr>Office Theme</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Iraklis Feneridis</dc:creator>
  <cp:lastModifiedBy>Georgia Stylianou</cp:lastModifiedBy>
  <cp:revision>4853</cp:revision>
  <cp:lastPrinted>2025-11-11T08:52:06Z</cp:lastPrinted>
  <dcterms:created xsi:type="dcterms:W3CDTF">2021-01-04T13:32:38Z</dcterms:created>
  <dcterms:modified xsi:type="dcterms:W3CDTF">2025-11-11T09:39:07Z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0x0101003A4ECEE0F6996647B077F6DDCDD24DFB</vt:lpwstr>
  </property>
</Properties>
</file>